
<file path=[Content_Types].xml><?xml version="1.0" encoding="utf-8"?>
<Types xmlns="http://schemas.openxmlformats.org/package/2006/content-types">
  <Default Extension="emf" ContentType="image/x-emf"/>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93.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65" r:id="rId6"/>
    <p:sldMasterId id="2147484674" r:id="rId7"/>
  </p:sldMasterIdLst>
  <p:notesMasterIdLst>
    <p:notesMasterId r:id="rId163"/>
  </p:notesMasterIdLst>
  <p:handoutMasterIdLst>
    <p:handoutMasterId r:id="rId164"/>
  </p:handoutMasterIdLst>
  <p:sldIdLst>
    <p:sldId id="321" r:id="rId8"/>
    <p:sldId id="539" r:id="rId9"/>
    <p:sldId id="7107" r:id="rId10"/>
    <p:sldId id="2141412233" r:id="rId11"/>
    <p:sldId id="2141412279" r:id="rId12"/>
    <p:sldId id="2141412259" r:id="rId13"/>
    <p:sldId id="2141412308" r:id="rId14"/>
    <p:sldId id="2141412337" r:id="rId15"/>
    <p:sldId id="7108" r:id="rId16"/>
    <p:sldId id="2141412239" r:id="rId17"/>
    <p:sldId id="2141412280" r:id="rId18"/>
    <p:sldId id="2141412309" r:id="rId19"/>
    <p:sldId id="2141412214" r:id="rId20"/>
    <p:sldId id="569" r:id="rId21"/>
    <p:sldId id="2141412260" r:id="rId22"/>
    <p:sldId id="570" r:id="rId23"/>
    <p:sldId id="572" r:id="rId24"/>
    <p:sldId id="574" r:id="rId25"/>
    <p:sldId id="573" r:id="rId26"/>
    <p:sldId id="576" r:id="rId27"/>
    <p:sldId id="2141412261" r:id="rId28"/>
    <p:sldId id="2141412262" r:id="rId29"/>
    <p:sldId id="2141412263" r:id="rId30"/>
    <p:sldId id="2141412264" r:id="rId31"/>
    <p:sldId id="2141412265" r:id="rId32"/>
    <p:sldId id="2141412266" r:id="rId33"/>
    <p:sldId id="2141412267" r:id="rId34"/>
    <p:sldId id="564" r:id="rId35"/>
    <p:sldId id="565" r:id="rId36"/>
    <p:sldId id="2141412186" r:id="rId37"/>
    <p:sldId id="2141412229" r:id="rId38"/>
    <p:sldId id="2141412230" r:id="rId39"/>
    <p:sldId id="2141412220" r:id="rId40"/>
    <p:sldId id="2141412205" r:id="rId41"/>
    <p:sldId id="2141412231" r:id="rId42"/>
    <p:sldId id="2141412232" r:id="rId43"/>
    <p:sldId id="2141412228" r:id="rId44"/>
    <p:sldId id="2141412210" r:id="rId45"/>
    <p:sldId id="2141412209" r:id="rId46"/>
    <p:sldId id="2141412298" r:id="rId47"/>
    <p:sldId id="2141412294" r:id="rId48"/>
    <p:sldId id="2141412295" r:id="rId49"/>
    <p:sldId id="2141412296" r:id="rId50"/>
    <p:sldId id="2141412297" r:id="rId51"/>
    <p:sldId id="2141412199" r:id="rId52"/>
    <p:sldId id="2141412204" r:id="rId53"/>
    <p:sldId id="2141412203" r:id="rId54"/>
    <p:sldId id="559" r:id="rId55"/>
    <p:sldId id="2141412241" r:id="rId56"/>
    <p:sldId id="2141412242" r:id="rId57"/>
    <p:sldId id="558" r:id="rId58"/>
    <p:sldId id="557" r:id="rId59"/>
    <p:sldId id="553" r:id="rId60"/>
    <p:sldId id="2141412243" r:id="rId61"/>
    <p:sldId id="554" r:id="rId62"/>
    <p:sldId id="555" r:id="rId63"/>
    <p:sldId id="581" r:id="rId64"/>
    <p:sldId id="582" r:id="rId65"/>
    <p:sldId id="583" r:id="rId66"/>
    <p:sldId id="584" r:id="rId67"/>
    <p:sldId id="2141412268" r:id="rId68"/>
    <p:sldId id="2141412269" r:id="rId69"/>
    <p:sldId id="2141412270" r:id="rId70"/>
    <p:sldId id="2141412271" r:id="rId71"/>
    <p:sldId id="2141412272" r:id="rId72"/>
    <p:sldId id="2141412273" r:id="rId73"/>
    <p:sldId id="2141412274" r:id="rId74"/>
    <p:sldId id="2141412275" r:id="rId75"/>
    <p:sldId id="2141412276" r:id="rId76"/>
    <p:sldId id="3437" r:id="rId77"/>
    <p:sldId id="2141412303" r:id="rId78"/>
    <p:sldId id="3439" r:id="rId79"/>
    <p:sldId id="3440" r:id="rId80"/>
    <p:sldId id="3441" r:id="rId81"/>
    <p:sldId id="2141412304" r:id="rId82"/>
    <p:sldId id="2141412305" r:id="rId83"/>
    <p:sldId id="2141412306" r:id="rId84"/>
    <p:sldId id="3446" r:id="rId85"/>
    <p:sldId id="2141412310" r:id="rId86"/>
    <p:sldId id="2141412311" r:id="rId87"/>
    <p:sldId id="2141412312" r:id="rId88"/>
    <p:sldId id="2141412313" r:id="rId89"/>
    <p:sldId id="2141412314" r:id="rId90"/>
    <p:sldId id="2141412316" r:id="rId91"/>
    <p:sldId id="2141412323" r:id="rId92"/>
    <p:sldId id="2141412327" r:id="rId93"/>
    <p:sldId id="2141412330" r:id="rId94"/>
    <p:sldId id="2141412331" r:id="rId95"/>
    <p:sldId id="2141412332" r:id="rId96"/>
    <p:sldId id="2141412333" r:id="rId97"/>
    <p:sldId id="2141412334" r:id="rId98"/>
    <p:sldId id="2141412335" r:id="rId99"/>
    <p:sldId id="2141412336" r:id="rId100"/>
    <p:sldId id="2141412325" r:id="rId101"/>
    <p:sldId id="2141412326" r:id="rId102"/>
    <p:sldId id="2141412277" r:id="rId103"/>
    <p:sldId id="2141412218" r:id="rId104"/>
    <p:sldId id="2141412278" r:id="rId105"/>
    <p:sldId id="2141412240" r:id="rId106"/>
    <p:sldId id="2141412324" r:id="rId107"/>
    <p:sldId id="2141412315" r:id="rId108"/>
    <p:sldId id="2141412291" r:id="rId109"/>
    <p:sldId id="2141412217" r:id="rId110"/>
    <p:sldId id="532" r:id="rId111"/>
    <p:sldId id="551" r:id="rId112"/>
    <p:sldId id="556" r:id="rId113"/>
    <p:sldId id="562" r:id="rId114"/>
    <p:sldId id="561" r:id="rId115"/>
    <p:sldId id="560" r:id="rId116"/>
    <p:sldId id="563" r:id="rId117"/>
    <p:sldId id="2141412245" r:id="rId118"/>
    <p:sldId id="2141412244" r:id="rId119"/>
    <p:sldId id="2141412248" r:id="rId120"/>
    <p:sldId id="2141412247" r:id="rId121"/>
    <p:sldId id="2141412249" r:id="rId122"/>
    <p:sldId id="552" r:id="rId123"/>
    <p:sldId id="2141412235" r:id="rId124"/>
    <p:sldId id="2141412236" r:id="rId125"/>
    <p:sldId id="546" r:id="rId126"/>
    <p:sldId id="2141412237" r:id="rId127"/>
    <p:sldId id="547" r:id="rId128"/>
    <p:sldId id="2141412238" r:id="rId129"/>
    <p:sldId id="2141412252" r:id="rId130"/>
    <p:sldId id="2141412253" r:id="rId131"/>
    <p:sldId id="2141412254" r:id="rId132"/>
    <p:sldId id="2141412256" r:id="rId133"/>
    <p:sldId id="2141412257" r:id="rId134"/>
    <p:sldId id="2141412258" r:id="rId135"/>
    <p:sldId id="2141412250" r:id="rId136"/>
    <p:sldId id="2141412222" r:id="rId137"/>
    <p:sldId id="2141412215" r:id="rId138"/>
    <p:sldId id="2141412216" r:id="rId139"/>
    <p:sldId id="2141412223" r:id="rId140"/>
    <p:sldId id="2141412224" r:id="rId141"/>
    <p:sldId id="2141412225" r:id="rId142"/>
    <p:sldId id="2141412226" r:id="rId143"/>
    <p:sldId id="549" r:id="rId144"/>
    <p:sldId id="544" r:id="rId145"/>
    <p:sldId id="545" r:id="rId146"/>
    <p:sldId id="2141412234" r:id="rId147"/>
    <p:sldId id="550" r:id="rId148"/>
    <p:sldId id="543" r:id="rId149"/>
    <p:sldId id="2141412281" r:id="rId150"/>
    <p:sldId id="2141412282" r:id="rId151"/>
    <p:sldId id="2141412283" r:id="rId152"/>
    <p:sldId id="2141412284" r:id="rId153"/>
    <p:sldId id="2141412287" r:id="rId154"/>
    <p:sldId id="2141412288" r:id="rId155"/>
    <p:sldId id="2141412299" r:id="rId156"/>
    <p:sldId id="2141412300" r:id="rId157"/>
    <p:sldId id="2141412301" r:id="rId158"/>
    <p:sldId id="2141412307" r:id="rId159"/>
    <p:sldId id="2141412227" r:id="rId160"/>
    <p:sldId id="2141412290" r:id="rId161"/>
    <p:sldId id="318" r:id="rId162"/>
  </p:sldIdLst>
  <p:sldSz cx="12192000" cy="6858000"/>
  <p:notesSz cx="7315200" cy="9601200"/>
  <p:custDataLst>
    <p:tags r:id="rId165"/>
  </p:custDataLst>
  <p:defaultTex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4128" userDrawn="1">
          <p15:clr>
            <a:srgbClr val="A4A3A4"/>
          </p15:clr>
        </p15:guide>
        <p15:guide id="2" orient="horz" pos="1008" userDrawn="1">
          <p15:clr>
            <a:srgbClr val="A4A3A4"/>
          </p15:clr>
        </p15:guide>
        <p15:guide id="3" orient="horz" pos="4032" userDrawn="1">
          <p15:clr>
            <a:srgbClr val="A4A3A4"/>
          </p15:clr>
        </p15:guide>
        <p15:guide id="4" orient="horz" pos="151" userDrawn="1">
          <p15:clr>
            <a:srgbClr val="A4A3A4"/>
          </p15:clr>
        </p15:guide>
        <p15:guide id="5" orient="horz" pos="258" userDrawn="1">
          <p15:clr>
            <a:srgbClr val="A4A3A4"/>
          </p15:clr>
        </p15:guide>
        <p15:guide id="6" orient="horz" pos="3888" userDrawn="1">
          <p15:clr>
            <a:srgbClr val="A4A3A4"/>
          </p15:clr>
        </p15:guide>
        <p15:guide id="7" orient="horz" userDrawn="1">
          <p15:clr>
            <a:srgbClr val="A4A3A4"/>
          </p15:clr>
        </p15:guide>
        <p15:guide id="8" pos="312" userDrawn="1">
          <p15:clr>
            <a:srgbClr val="A4A3A4"/>
          </p15:clr>
        </p15:guide>
        <p15:guide id="9" pos="7416" userDrawn="1">
          <p15:clr>
            <a:srgbClr val="A4A3A4"/>
          </p15:clr>
        </p15:guide>
        <p15:guide id="10" pos="3864" userDrawn="1">
          <p15:clr>
            <a:srgbClr val="A4A3A4"/>
          </p15:clr>
        </p15:guide>
        <p15:guide id="11" pos="453" userDrawn="1">
          <p15:clr>
            <a:srgbClr val="A4A3A4"/>
          </p15:clr>
        </p15:guide>
        <p15:guide id="13" pos="7224"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29" name="CLINICALOPTIONS\jeimers" initials="C" lastIdx="6" clrIdx="28">
    <p:extLst>
      <p:ext uri="{19B8F6BF-5375-455C-9EA6-DF929625EA0E}">
        <p15:presenceInfo xmlns:p15="http://schemas.microsoft.com/office/powerpoint/2012/main" userId="CLINICALOPTIONS\jeimers" providerId="None"/>
      </p:ext>
    </p:extLst>
  </p:cmAuthor>
  <p:cmAuthor id="1" name="Taryn Gross" initials="TG" lastIdx="2" clrIdx="6"/>
  <p:cmAuthor id="2" name="Melanie Couton" initials="MAC" lastIdx="4" clrIdx="3"/>
  <p:cmAuthor id="3" name="ralfieri" initials="ra" lastIdx="2" clrIdx="8"/>
  <p:cmAuthor id="4" name="Megan Capel" initials="MC" lastIdx="12" clrIdx="0"/>
  <p:cmAuthor id="5" name="Andrew Bowser" initials="AB" lastIdx="8" clrIdx="2"/>
  <p:cmAuthor id="6" name="mcalloway" initials="mc" lastIdx="1" clrIdx="4"/>
  <p:cmAuthor id="7" name="agoldman" initials="a" lastIdx="4" clrIdx="9"/>
  <p:cmAuthor id="8" name="Devin Overbey" initials="DO" lastIdx="6" clrIdx="7"/>
  <p:cmAuthor id="9" name="Erik Brady" initials="EB" lastIdx="2" clrIdx="5"/>
  <p:cmAuthor id="10" name=" " initials="MAC" lastIdx="21" clrIdx="1"/>
  <p:cmAuthor id="11" name="alison.heintz@gmail.com" initials="a" lastIdx="3" clrIdx="10">
    <p:extLst>
      <p:ext uri="{19B8F6BF-5375-455C-9EA6-DF929625EA0E}">
        <p15:presenceInfo xmlns:p15="http://schemas.microsoft.com/office/powerpoint/2012/main" userId="1e1cc34837a9f52c" providerId="Windows Live"/>
      </p:ext>
    </p:extLst>
  </p:cmAuthor>
  <p:cmAuthor id="12" name="Tara Cunningham" initials="TC" lastIdx="1" clrIdx="11">
    <p:extLst>
      <p:ext uri="{19B8F6BF-5375-455C-9EA6-DF929625EA0E}">
        <p15:presenceInfo xmlns:p15="http://schemas.microsoft.com/office/powerpoint/2012/main" userId="S::tcunningham@clinicaloptions.com::9a6ac462-c5fc-4c6b-a4a7-aa9b486daad0" providerId="AD"/>
      </p:ext>
    </p:extLst>
  </p:cmAuthor>
  <p:cmAuthor id="13" name="Sophia Kelley" initials="SK" lastIdx="2" clrIdx="12">
    <p:extLst>
      <p:ext uri="{19B8F6BF-5375-455C-9EA6-DF929625EA0E}">
        <p15:presenceInfo xmlns:p15="http://schemas.microsoft.com/office/powerpoint/2012/main" userId="S::skelley@clinicaloptions.com::16bcb5eb-2eda-4b05-8f8e-003f962fc12c" providerId="AD"/>
      </p:ext>
    </p:extLst>
  </p:cmAuthor>
  <p:cmAuthor id="14" name="Jerfiz Constanzo" initials="JC" lastIdx="441" clrIdx="13">
    <p:extLst>
      <p:ext uri="{19B8F6BF-5375-455C-9EA6-DF929625EA0E}">
        <p15:presenceInfo xmlns:p15="http://schemas.microsoft.com/office/powerpoint/2012/main" userId="S::jconstanzo@clinicaloptions.com::7388c342-66f0-4154-bcdf-657d8197f1ae" providerId="AD"/>
      </p:ext>
    </p:extLst>
  </p:cmAuthor>
  <p:cmAuthor id="15" name="CLINICALOPTIONS\tquill" initials="C" lastIdx="95" clrIdx="14">
    <p:extLst>
      <p:ext uri="{19B8F6BF-5375-455C-9EA6-DF929625EA0E}">
        <p15:presenceInfo xmlns:p15="http://schemas.microsoft.com/office/powerpoint/2012/main" userId="CLINICALOPTIONS\tquill" providerId="None"/>
      </p:ext>
    </p:extLst>
  </p:cmAuthor>
  <p:cmAuthor id="16" name="Salani, Ritu" initials="SR" lastIdx="8" clrIdx="15">
    <p:extLst>
      <p:ext uri="{19B8F6BF-5375-455C-9EA6-DF929625EA0E}">
        <p15:presenceInfo xmlns:p15="http://schemas.microsoft.com/office/powerpoint/2012/main" userId="S-1-5-21-73586283-1284227242-1801674531-1015762" providerId="AD"/>
      </p:ext>
    </p:extLst>
  </p:cmAuthor>
  <p:cmAuthor id="17" name="jconstanzo@clinicaloptions.com" initials="j" lastIdx="20" clrIdx="16">
    <p:extLst>
      <p:ext uri="{19B8F6BF-5375-455C-9EA6-DF929625EA0E}">
        <p15:presenceInfo xmlns:p15="http://schemas.microsoft.com/office/powerpoint/2012/main" userId="jconstanzo@clinicaloptions.com" providerId="None"/>
      </p:ext>
    </p:extLst>
  </p:cmAuthor>
  <p:cmAuthor id="18" name="David Miller" initials="DM" lastIdx="11" clrIdx="17">
    <p:extLst>
      <p:ext uri="{19B8F6BF-5375-455C-9EA6-DF929625EA0E}">
        <p15:presenceInfo xmlns:p15="http://schemas.microsoft.com/office/powerpoint/2012/main" userId="S::David.Miller@UTSouthwestern.edu::2547eea6-87c9-44be-9f87-c972a771ce74" providerId="AD"/>
      </p:ext>
    </p:extLst>
  </p:cmAuthor>
  <p:cmAuthor id="19" name="aboecler@clinicaloptions.com" initials="a" lastIdx="9" clrIdx="18">
    <p:extLst>
      <p:ext uri="{19B8F6BF-5375-455C-9EA6-DF929625EA0E}">
        <p15:presenceInfo xmlns:p15="http://schemas.microsoft.com/office/powerpoint/2012/main" userId="aboecler@clinicaloptions.com" providerId="None"/>
      </p:ext>
    </p:extLst>
  </p:cmAuthor>
  <p:cmAuthor id="20" name="Christy Seals" initials="CS" lastIdx="18" clrIdx="19">
    <p:extLst>
      <p:ext uri="{19B8F6BF-5375-455C-9EA6-DF929625EA0E}">
        <p15:presenceInfo xmlns:p15="http://schemas.microsoft.com/office/powerpoint/2012/main" userId="S::cseals@clinicaloptions.com::0852e532-1f9e-4bbf-9b56-be19a9543a31" providerId="AD"/>
      </p:ext>
    </p:extLst>
  </p:cmAuthor>
  <p:cmAuthor id="21" name="CLINICALOPTIONS\gkelley" initials="C" lastIdx="3" clrIdx="20">
    <p:extLst>
      <p:ext uri="{19B8F6BF-5375-455C-9EA6-DF929625EA0E}">
        <p15:presenceInfo xmlns:p15="http://schemas.microsoft.com/office/powerpoint/2012/main" userId="CLINICALOPTIONS\gkelley" providerId="None"/>
      </p:ext>
    </p:extLst>
  </p:cmAuthor>
  <p:cmAuthor id="22" name="Nicole Mitchell" initials="NM" lastIdx="7" clrIdx="21">
    <p:extLst>
      <p:ext uri="{19B8F6BF-5375-455C-9EA6-DF929625EA0E}">
        <p15:presenceInfo xmlns:p15="http://schemas.microsoft.com/office/powerpoint/2012/main" userId="bae096399bdf0730" providerId="Windows Live"/>
      </p:ext>
    </p:extLst>
  </p:cmAuthor>
  <p:cmAuthor id="23" name="Dussadee Royal" initials="DR" lastIdx="1" clrIdx="22">
    <p:extLst>
      <p:ext uri="{19B8F6BF-5375-455C-9EA6-DF929625EA0E}">
        <p15:presenceInfo xmlns:p15="http://schemas.microsoft.com/office/powerpoint/2012/main" userId="S::droyal@clinicaloptions.com::51beead8-6fa0-4b98-aeba-37044af35e17" providerId="AD"/>
      </p:ext>
    </p:extLst>
  </p:cmAuthor>
  <p:cmAuthor id="24" name="Abigail" initials="A" lastIdx="21" clrIdx="23">
    <p:extLst>
      <p:ext uri="{19B8F6BF-5375-455C-9EA6-DF929625EA0E}">
        <p15:presenceInfo xmlns:p15="http://schemas.microsoft.com/office/powerpoint/2012/main" userId="7f3407a22d98fbb1" providerId="Windows Live"/>
      </p:ext>
    </p:extLst>
  </p:cmAuthor>
  <p:cmAuthor id="25" name="Andrea Boecler" initials="AB" lastIdx="7" clrIdx="24">
    <p:extLst>
      <p:ext uri="{19B8F6BF-5375-455C-9EA6-DF929625EA0E}">
        <p15:presenceInfo xmlns:p15="http://schemas.microsoft.com/office/powerpoint/2012/main" userId="S::aboecler@clinicaloptions.com::28e82037-1239-4052-943b-ae184e0bc2af" providerId="AD"/>
      </p:ext>
    </p:extLst>
  </p:cmAuthor>
  <p:cmAuthor id="26" name="Jennifer Eimers" initials="JE" lastIdx="1" clrIdx="25">
    <p:extLst>
      <p:ext uri="{19B8F6BF-5375-455C-9EA6-DF929625EA0E}">
        <p15:presenceInfo xmlns:p15="http://schemas.microsoft.com/office/powerpoint/2012/main" userId="S::jeimers@clinicaloptions.com::e496f3f7-6a48-4339-9b0c-9f426a43f948" providerId="AD"/>
      </p:ext>
    </p:extLst>
  </p:cmAuthor>
  <p:cmAuthor id="27" name="Diane Graham" initials="DG" lastIdx="3" clrIdx="26">
    <p:extLst>
      <p:ext uri="{19B8F6BF-5375-455C-9EA6-DF929625EA0E}">
        <p15:presenceInfo xmlns:p15="http://schemas.microsoft.com/office/powerpoint/2012/main" userId="112ef3e45aabd499" providerId="Windows Live"/>
      </p:ext>
    </p:extLst>
  </p:cmAuthor>
  <p:cmAuthor id="28" name="Gordon Kelley" initials="GK" lastIdx="7" clrIdx="27">
    <p:extLst>
      <p:ext uri="{19B8F6BF-5375-455C-9EA6-DF929625EA0E}">
        <p15:presenceInfo xmlns:p15="http://schemas.microsoft.com/office/powerpoint/2012/main" userId="S::gkelley@clinicaloptions.com::7e3d11cf-7436-4611-80d7-51121a63678e"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F15D24"/>
    <a:srgbClr val="E1471D"/>
    <a:srgbClr val="015873"/>
    <a:srgbClr val="00823B"/>
    <a:srgbClr val="046376"/>
    <a:srgbClr val="013763"/>
    <a:srgbClr val="033453"/>
    <a:srgbClr val="006264"/>
    <a:srgbClr val="FDB33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3296810-A885-4BE3-A3E7-6D5BEEA58F3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89" autoAdjust="0"/>
    <p:restoredTop sz="82821" autoAdjust="0"/>
  </p:normalViewPr>
  <p:slideViewPr>
    <p:cSldViewPr snapToGrid="0" showGuides="1">
      <p:cViewPr varScale="1">
        <p:scale>
          <a:sx n="71" d="100"/>
          <a:sy n="71" d="100"/>
        </p:scale>
        <p:origin x="1037" y="53"/>
      </p:cViewPr>
      <p:guideLst>
        <p:guide orient="horz" pos="4128"/>
        <p:guide orient="horz" pos="1008"/>
        <p:guide orient="horz" pos="4032"/>
        <p:guide orient="horz" pos="151"/>
        <p:guide orient="horz" pos="258"/>
        <p:guide orient="horz" pos="3888"/>
        <p:guide orient="horz"/>
        <p:guide pos="312"/>
        <p:guide pos="7416"/>
        <p:guide pos="3864"/>
        <p:guide pos="453"/>
        <p:guide pos="7224"/>
      </p:guideLst>
    </p:cSldViewPr>
  </p:slideViewPr>
  <p:outlineViewPr>
    <p:cViewPr>
      <p:scale>
        <a:sx n="33" d="100"/>
        <a:sy n="33" d="100"/>
      </p:scale>
      <p:origin x="0" y="0"/>
    </p:cViewPr>
  </p:outlineViewPr>
  <p:notesTextViewPr>
    <p:cViewPr>
      <p:scale>
        <a:sx n="115" d="100"/>
        <a:sy n="115" d="100"/>
      </p:scale>
      <p:origin x="0" y="0"/>
    </p:cViewPr>
  </p:notesTextViewPr>
  <p:sorterViewPr>
    <p:cViewPr varScale="1">
      <p:scale>
        <a:sx n="1" d="1"/>
        <a:sy n="1" d="1"/>
      </p:scale>
      <p:origin x="0" y="-228"/>
    </p:cViewPr>
  </p:sorterViewPr>
  <p:notesViewPr>
    <p:cSldViewPr snapToGrid="0" showGuides="1">
      <p:cViewPr varScale="1">
        <p:scale>
          <a:sx n="88" d="100"/>
          <a:sy n="88" d="100"/>
        </p:scale>
        <p:origin x="-3750" y="-12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0.xml"/><Relationship Id="rId21" Type="http://schemas.openxmlformats.org/officeDocument/2006/relationships/slide" Target="slides/slide14.xml"/><Relationship Id="rId42" Type="http://schemas.openxmlformats.org/officeDocument/2006/relationships/slide" Target="slides/slide35.xml"/><Relationship Id="rId63" Type="http://schemas.openxmlformats.org/officeDocument/2006/relationships/slide" Target="slides/slide56.xml"/><Relationship Id="rId84" Type="http://schemas.openxmlformats.org/officeDocument/2006/relationships/slide" Target="slides/slide77.xml"/><Relationship Id="rId138" Type="http://schemas.openxmlformats.org/officeDocument/2006/relationships/slide" Target="slides/slide131.xml"/><Relationship Id="rId159" Type="http://schemas.openxmlformats.org/officeDocument/2006/relationships/slide" Target="slides/slide152.xml"/><Relationship Id="rId170" Type="http://schemas.openxmlformats.org/officeDocument/2006/relationships/tableStyles" Target="tableStyles.xml"/><Relationship Id="rId107" Type="http://schemas.openxmlformats.org/officeDocument/2006/relationships/slide" Target="slides/slide100.xml"/><Relationship Id="rId11" Type="http://schemas.openxmlformats.org/officeDocument/2006/relationships/slide" Target="slides/slide4.xml"/><Relationship Id="rId32" Type="http://schemas.openxmlformats.org/officeDocument/2006/relationships/slide" Target="slides/slide25.xml"/><Relationship Id="rId53" Type="http://schemas.openxmlformats.org/officeDocument/2006/relationships/slide" Target="slides/slide46.xml"/><Relationship Id="rId74" Type="http://schemas.openxmlformats.org/officeDocument/2006/relationships/slide" Target="slides/slide67.xml"/><Relationship Id="rId128" Type="http://schemas.openxmlformats.org/officeDocument/2006/relationships/slide" Target="slides/slide121.xml"/><Relationship Id="rId149" Type="http://schemas.openxmlformats.org/officeDocument/2006/relationships/slide" Target="slides/slide142.xml"/><Relationship Id="rId5" Type="http://schemas.openxmlformats.org/officeDocument/2006/relationships/customXml" Target="../customXml/item5.xml"/><Relationship Id="rId95" Type="http://schemas.openxmlformats.org/officeDocument/2006/relationships/slide" Target="slides/slide88.xml"/><Relationship Id="rId160" Type="http://schemas.openxmlformats.org/officeDocument/2006/relationships/slide" Target="slides/slide153.xml"/><Relationship Id="rId22" Type="http://schemas.openxmlformats.org/officeDocument/2006/relationships/slide" Target="slides/slide15.xml"/><Relationship Id="rId43" Type="http://schemas.openxmlformats.org/officeDocument/2006/relationships/slide" Target="slides/slide36.xml"/><Relationship Id="rId64" Type="http://schemas.openxmlformats.org/officeDocument/2006/relationships/slide" Target="slides/slide57.xml"/><Relationship Id="rId118" Type="http://schemas.openxmlformats.org/officeDocument/2006/relationships/slide" Target="slides/slide111.xml"/><Relationship Id="rId139" Type="http://schemas.openxmlformats.org/officeDocument/2006/relationships/slide" Target="slides/slide132.xml"/><Relationship Id="rId85" Type="http://schemas.openxmlformats.org/officeDocument/2006/relationships/slide" Target="slides/slide78.xml"/><Relationship Id="rId150" Type="http://schemas.openxmlformats.org/officeDocument/2006/relationships/slide" Target="slides/slide143.xml"/><Relationship Id="rId12" Type="http://schemas.openxmlformats.org/officeDocument/2006/relationships/slide" Target="slides/slide5.xml"/><Relationship Id="rId33" Type="http://schemas.openxmlformats.org/officeDocument/2006/relationships/slide" Target="slides/slide26.xml"/><Relationship Id="rId108" Type="http://schemas.openxmlformats.org/officeDocument/2006/relationships/slide" Target="slides/slide101.xml"/><Relationship Id="rId129" Type="http://schemas.openxmlformats.org/officeDocument/2006/relationships/slide" Target="slides/slide122.xml"/><Relationship Id="rId54" Type="http://schemas.openxmlformats.org/officeDocument/2006/relationships/slide" Target="slides/slide47.xml"/><Relationship Id="rId70" Type="http://schemas.openxmlformats.org/officeDocument/2006/relationships/slide" Target="slides/slide63.xml"/><Relationship Id="rId75" Type="http://schemas.openxmlformats.org/officeDocument/2006/relationships/slide" Target="slides/slide68.xml"/><Relationship Id="rId91" Type="http://schemas.openxmlformats.org/officeDocument/2006/relationships/slide" Target="slides/slide84.xml"/><Relationship Id="rId96" Type="http://schemas.openxmlformats.org/officeDocument/2006/relationships/slide" Target="slides/slide89.xml"/><Relationship Id="rId140" Type="http://schemas.openxmlformats.org/officeDocument/2006/relationships/slide" Target="slides/slide133.xml"/><Relationship Id="rId145" Type="http://schemas.openxmlformats.org/officeDocument/2006/relationships/slide" Target="slides/slide138.xml"/><Relationship Id="rId161" Type="http://schemas.openxmlformats.org/officeDocument/2006/relationships/slide" Target="slides/slide154.xml"/><Relationship Id="rId166" Type="http://schemas.openxmlformats.org/officeDocument/2006/relationships/commentAuthors" Target="commentAuthors.xml"/><Relationship Id="rId1" Type="http://schemas.openxmlformats.org/officeDocument/2006/relationships/customXml" Target="../customXml/item1.xml"/><Relationship Id="rId6" Type="http://schemas.openxmlformats.org/officeDocument/2006/relationships/slideMaster" Target="slideMasters/slideMaster1.xml"/><Relationship Id="rId23" Type="http://schemas.openxmlformats.org/officeDocument/2006/relationships/slide" Target="slides/slide16.xml"/><Relationship Id="rId28" Type="http://schemas.openxmlformats.org/officeDocument/2006/relationships/slide" Target="slides/slide21.xml"/><Relationship Id="rId49" Type="http://schemas.openxmlformats.org/officeDocument/2006/relationships/slide" Target="slides/slide42.xml"/><Relationship Id="rId114" Type="http://schemas.openxmlformats.org/officeDocument/2006/relationships/slide" Target="slides/slide107.xml"/><Relationship Id="rId119" Type="http://schemas.openxmlformats.org/officeDocument/2006/relationships/slide" Target="slides/slide112.xml"/><Relationship Id="rId44" Type="http://schemas.openxmlformats.org/officeDocument/2006/relationships/slide" Target="slides/slide37.xml"/><Relationship Id="rId60" Type="http://schemas.openxmlformats.org/officeDocument/2006/relationships/slide" Target="slides/slide53.xml"/><Relationship Id="rId65" Type="http://schemas.openxmlformats.org/officeDocument/2006/relationships/slide" Target="slides/slide58.xml"/><Relationship Id="rId81" Type="http://schemas.openxmlformats.org/officeDocument/2006/relationships/slide" Target="slides/slide74.xml"/><Relationship Id="rId86" Type="http://schemas.openxmlformats.org/officeDocument/2006/relationships/slide" Target="slides/slide79.xml"/><Relationship Id="rId130" Type="http://schemas.openxmlformats.org/officeDocument/2006/relationships/slide" Target="slides/slide123.xml"/><Relationship Id="rId135" Type="http://schemas.openxmlformats.org/officeDocument/2006/relationships/slide" Target="slides/slide128.xml"/><Relationship Id="rId151" Type="http://schemas.openxmlformats.org/officeDocument/2006/relationships/slide" Target="slides/slide144.xml"/><Relationship Id="rId156" Type="http://schemas.openxmlformats.org/officeDocument/2006/relationships/slide" Target="slides/slide149.xml"/><Relationship Id="rId13" Type="http://schemas.openxmlformats.org/officeDocument/2006/relationships/slide" Target="slides/slide6.xml"/><Relationship Id="rId18" Type="http://schemas.openxmlformats.org/officeDocument/2006/relationships/slide" Target="slides/slide11.xml"/><Relationship Id="rId39" Type="http://schemas.openxmlformats.org/officeDocument/2006/relationships/slide" Target="slides/slide32.xml"/><Relationship Id="rId109" Type="http://schemas.openxmlformats.org/officeDocument/2006/relationships/slide" Target="slides/slide102.xml"/><Relationship Id="rId34" Type="http://schemas.openxmlformats.org/officeDocument/2006/relationships/slide" Target="slides/slide27.xml"/><Relationship Id="rId50" Type="http://schemas.openxmlformats.org/officeDocument/2006/relationships/slide" Target="slides/slide43.xml"/><Relationship Id="rId55" Type="http://schemas.openxmlformats.org/officeDocument/2006/relationships/slide" Target="slides/slide48.xml"/><Relationship Id="rId76" Type="http://schemas.openxmlformats.org/officeDocument/2006/relationships/slide" Target="slides/slide69.xml"/><Relationship Id="rId97" Type="http://schemas.openxmlformats.org/officeDocument/2006/relationships/slide" Target="slides/slide90.xml"/><Relationship Id="rId104" Type="http://schemas.openxmlformats.org/officeDocument/2006/relationships/slide" Target="slides/slide97.xml"/><Relationship Id="rId120" Type="http://schemas.openxmlformats.org/officeDocument/2006/relationships/slide" Target="slides/slide113.xml"/><Relationship Id="rId125" Type="http://schemas.openxmlformats.org/officeDocument/2006/relationships/slide" Target="slides/slide118.xml"/><Relationship Id="rId141" Type="http://schemas.openxmlformats.org/officeDocument/2006/relationships/slide" Target="slides/slide134.xml"/><Relationship Id="rId146" Type="http://schemas.openxmlformats.org/officeDocument/2006/relationships/slide" Target="slides/slide139.xml"/><Relationship Id="rId167" Type="http://schemas.openxmlformats.org/officeDocument/2006/relationships/presProps" Target="presProps.xml"/><Relationship Id="rId7" Type="http://schemas.openxmlformats.org/officeDocument/2006/relationships/slideMaster" Target="slideMasters/slideMaster2.xml"/><Relationship Id="rId71" Type="http://schemas.openxmlformats.org/officeDocument/2006/relationships/slide" Target="slides/slide64.xml"/><Relationship Id="rId92" Type="http://schemas.openxmlformats.org/officeDocument/2006/relationships/slide" Target="slides/slide85.xml"/><Relationship Id="rId162" Type="http://schemas.openxmlformats.org/officeDocument/2006/relationships/slide" Target="slides/slide155.xml"/><Relationship Id="rId2" Type="http://schemas.openxmlformats.org/officeDocument/2006/relationships/customXml" Target="../customXml/item2.xml"/><Relationship Id="rId29" Type="http://schemas.openxmlformats.org/officeDocument/2006/relationships/slide" Target="slides/slide22.xml"/><Relationship Id="rId24" Type="http://schemas.openxmlformats.org/officeDocument/2006/relationships/slide" Target="slides/slide17.xml"/><Relationship Id="rId40" Type="http://schemas.openxmlformats.org/officeDocument/2006/relationships/slide" Target="slides/slide33.xml"/><Relationship Id="rId45" Type="http://schemas.openxmlformats.org/officeDocument/2006/relationships/slide" Target="slides/slide38.xml"/><Relationship Id="rId66" Type="http://schemas.openxmlformats.org/officeDocument/2006/relationships/slide" Target="slides/slide59.xml"/><Relationship Id="rId87" Type="http://schemas.openxmlformats.org/officeDocument/2006/relationships/slide" Target="slides/slide80.xml"/><Relationship Id="rId110" Type="http://schemas.openxmlformats.org/officeDocument/2006/relationships/slide" Target="slides/slide103.xml"/><Relationship Id="rId115" Type="http://schemas.openxmlformats.org/officeDocument/2006/relationships/slide" Target="slides/slide108.xml"/><Relationship Id="rId131" Type="http://schemas.openxmlformats.org/officeDocument/2006/relationships/slide" Target="slides/slide124.xml"/><Relationship Id="rId136" Type="http://schemas.openxmlformats.org/officeDocument/2006/relationships/slide" Target="slides/slide129.xml"/><Relationship Id="rId157" Type="http://schemas.openxmlformats.org/officeDocument/2006/relationships/slide" Target="slides/slide150.xml"/><Relationship Id="rId61" Type="http://schemas.openxmlformats.org/officeDocument/2006/relationships/slide" Target="slides/slide54.xml"/><Relationship Id="rId82" Type="http://schemas.openxmlformats.org/officeDocument/2006/relationships/slide" Target="slides/slide75.xml"/><Relationship Id="rId152" Type="http://schemas.openxmlformats.org/officeDocument/2006/relationships/slide" Target="slides/slide145.xml"/><Relationship Id="rId19" Type="http://schemas.openxmlformats.org/officeDocument/2006/relationships/slide" Target="slides/slide12.xml"/><Relationship Id="rId14" Type="http://schemas.openxmlformats.org/officeDocument/2006/relationships/slide" Target="slides/slide7.xml"/><Relationship Id="rId30" Type="http://schemas.openxmlformats.org/officeDocument/2006/relationships/slide" Target="slides/slide23.xml"/><Relationship Id="rId35" Type="http://schemas.openxmlformats.org/officeDocument/2006/relationships/slide" Target="slides/slide28.xml"/><Relationship Id="rId56" Type="http://schemas.openxmlformats.org/officeDocument/2006/relationships/slide" Target="slides/slide49.xml"/><Relationship Id="rId77" Type="http://schemas.openxmlformats.org/officeDocument/2006/relationships/slide" Target="slides/slide70.xml"/><Relationship Id="rId100" Type="http://schemas.openxmlformats.org/officeDocument/2006/relationships/slide" Target="slides/slide93.xml"/><Relationship Id="rId105" Type="http://schemas.openxmlformats.org/officeDocument/2006/relationships/slide" Target="slides/slide98.xml"/><Relationship Id="rId126" Type="http://schemas.openxmlformats.org/officeDocument/2006/relationships/slide" Target="slides/slide119.xml"/><Relationship Id="rId147" Type="http://schemas.openxmlformats.org/officeDocument/2006/relationships/slide" Target="slides/slide140.xml"/><Relationship Id="rId168" Type="http://schemas.openxmlformats.org/officeDocument/2006/relationships/viewProps" Target="viewProps.xml"/><Relationship Id="rId8" Type="http://schemas.openxmlformats.org/officeDocument/2006/relationships/slide" Target="slides/slide1.xml"/><Relationship Id="rId51" Type="http://schemas.openxmlformats.org/officeDocument/2006/relationships/slide" Target="slides/slide44.xml"/><Relationship Id="rId72" Type="http://schemas.openxmlformats.org/officeDocument/2006/relationships/slide" Target="slides/slide65.xml"/><Relationship Id="rId93" Type="http://schemas.openxmlformats.org/officeDocument/2006/relationships/slide" Target="slides/slide86.xml"/><Relationship Id="rId98" Type="http://schemas.openxmlformats.org/officeDocument/2006/relationships/slide" Target="slides/slide91.xml"/><Relationship Id="rId121" Type="http://schemas.openxmlformats.org/officeDocument/2006/relationships/slide" Target="slides/slide114.xml"/><Relationship Id="rId142" Type="http://schemas.openxmlformats.org/officeDocument/2006/relationships/slide" Target="slides/slide135.xml"/><Relationship Id="rId163" Type="http://schemas.openxmlformats.org/officeDocument/2006/relationships/notesMaster" Target="notesMasters/notesMaster1.xml"/><Relationship Id="rId3" Type="http://schemas.openxmlformats.org/officeDocument/2006/relationships/customXml" Target="../customXml/item3.xml"/><Relationship Id="rId25" Type="http://schemas.openxmlformats.org/officeDocument/2006/relationships/slide" Target="slides/slide18.xml"/><Relationship Id="rId46" Type="http://schemas.openxmlformats.org/officeDocument/2006/relationships/slide" Target="slides/slide39.xml"/><Relationship Id="rId67" Type="http://schemas.openxmlformats.org/officeDocument/2006/relationships/slide" Target="slides/slide60.xml"/><Relationship Id="rId116" Type="http://schemas.openxmlformats.org/officeDocument/2006/relationships/slide" Target="slides/slide109.xml"/><Relationship Id="rId137" Type="http://schemas.openxmlformats.org/officeDocument/2006/relationships/slide" Target="slides/slide130.xml"/><Relationship Id="rId158" Type="http://schemas.openxmlformats.org/officeDocument/2006/relationships/slide" Target="slides/slide151.xml"/><Relationship Id="rId20" Type="http://schemas.openxmlformats.org/officeDocument/2006/relationships/slide" Target="slides/slide13.xml"/><Relationship Id="rId41" Type="http://schemas.openxmlformats.org/officeDocument/2006/relationships/slide" Target="slides/slide34.xml"/><Relationship Id="rId62" Type="http://schemas.openxmlformats.org/officeDocument/2006/relationships/slide" Target="slides/slide55.xml"/><Relationship Id="rId83" Type="http://schemas.openxmlformats.org/officeDocument/2006/relationships/slide" Target="slides/slide76.xml"/><Relationship Id="rId88" Type="http://schemas.openxmlformats.org/officeDocument/2006/relationships/slide" Target="slides/slide81.xml"/><Relationship Id="rId111" Type="http://schemas.openxmlformats.org/officeDocument/2006/relationships/slide" Target="slides/slide104.xml"/><Relationship Id="rId132" Type="http://schemas.openxmlformats.org/officeDocument/2006/relationships/slide" Target="slides/slide125.xml"/><Relationship Id="rId153" Type="http://schemas.openxmlformats.org/officeDocument/2006/relationships/slide" Target="slides/slide146.xml"/><Relationship Id="rId15" Type="http://schemas.openxmlformats.org/officeDocument/2006/relationships/slide" Target="slides/slide8.xml"/><Relationship Id="rId36" Type="http://schemas.openxmlformats.org/officeDocument/2006/relationships/slide" Target="slides/slide29.xml"/><Relationship Id="rId57" Type="http://schemas.openxmlformats.org/officeDocument/2006/relationships/slide" Target="slides/slide50.xml"/><Relationship Id="rId106" Type="http://schemas.openxmlformats.org/officeDocument/2006/relationships/slide" Target="slides/slide99.xml"/><Relationship Id="rId127" Type="http://schemas.openxmlformats.org/officeDocument/2006/relationships/slide" Target="slides/slide120.xml"/><Relationship Id="rId10" Type="http://schemas.openxmlformats.org/officeDocument/2006/relationships/slide" Target="slides/slide3.xml"/><Relationship Id="rId31" Type="http://schemas.openxmlformats.org/officeDocument/2006/relationships/slide" Target="slides/slide24.xml"/><Relationship Id="rId52" Type="http://schemas.openxmlformats.org/officeDocument/2006/relationships/slide" Target="slides/slide45.xml"/><Relationship Id="rId73" Type="http://schemas.openxmlformats.org/officeDocument/2006/relationships/slide" Target="slides/slide66.xml"/><Relationship Id="rId78" Type="http://schemas.openxmlformats.org/officeDocument/2006/relationships/slide" Target="slides/slide71.xml"/><Relationship Id="rId94" Type="http://schemas.openxmlformats.org/officeDocument/2006/relationships/slide" Target="slides/slide87.xml"/><Relationship Id="rId99" Type="http://schemas.openxmlformats.org/officeDocument/2006/relationships/slide" Target="slides/slide92.xml"/><Relationship Id="rId101" Type="http://schemas.openxmlformats.org/officeDocument/2006/relationships/slide" Target="slides/slide94.xml"/><Relationship Id="rId122" Type="http://schemas.openxmlformats.org/officeDocument/2006/relationships/slide" Target="slides/slide115.xml"/><Relationship Id="rId143" Type="http://schemas.openxmlformats.org/officeDocument/2006/relationships/slide" Target="slides/slide136.xml"/><Relationship Id="rId148" Type="http://schemas.openxmlformats.org/officeDocument/2006/relationships/slide" Target="slides/slide141.xml"/><Relationship Id="rId164" Type="http://schemas.openxmlformats.org/officeDocument/2006/relationships/handoutMaster" Target="handoutMasters/handoutMaster1.xml"/><Relationship Id="rId169" Type="http://schemas.openxmlformats.org/officeDocument/2006/relationships/theme" Target="theme/theme1.xml"/><Relationship Id="rId4" Type="http://schemas.openxmlformats.org/officeDocument/2006/relationships/customXml" Target="../customXml/item4.xml"/><Relationship Id="rId9" Type="http://schemas.openxmlformats.org/officeDocument/2006/relationships/slide" Target="slides/slide2.xml"/><Relationship Id="rId26" Type="http://schemas.openxmlformats.org/officeDocument/2006/relationships/slide" Target="slides/slide19.xml"/><Relationship Id="rId47" Type="http://schemas.openxmlformats.org/officeDocument/2006/relationships/slide" Target="slides/slide40.xml"/><Relationship Id="rId68" Type="http://schemas.openxmlformats.org/officeDocument/2006/relationships/slide" Target="slides/slide61.xml"/><Relationship Id="rId89" Type="http://schemas.openxmlformats.org/officeDocument/2006/relationships/slide" Target="slides/slide82.xml"/><Relationship Id="rId112" Type="http://schemas.openxmlformats.org/officeDocument/2006/relationships/slide" Target="slides/slide105.xml"/><Relationship Id="rId133" Type="http://schemas.openxmlformats.org/officeDocument/2006/relationships/slide" Target="slides/slide126.xml"/><Relationship Id="rId154" Type="http://schemas.openxmlformats.org/officeDocument/2006/relationships/slide" Target="slides/slide147.xml"/><Relationship Id="rId16" Type="http://schemas.openxmlformats.org/officeDocument/2006/relationships/slide" Target="slides/slide9.xml"/><Relationship Id="rId37" Type="http://schemas.openxmlformats.org/officeDocument/2006/relationships/slide" Target="slides/slide30.xml"/><Relationship Id="rId58" Type="http://schemas.openxmlformats.org/officeDocument/2006/relationships/slide" Target="slides/slide51.xml"/><Relationship Id="rId79" Type="http://schemas.openxmlformats.org/officeDocument/2006/relationships/slide" Target="slides/slide72.xml"/><Relationship Id="rId102" Type="http://schemas.openxmlformats.org/officeDocument/2006/relationships/slide" Target="slides/slide95.xml"/><Relationship Id="rId123" Type="http://schemas.openxmlformats.org/officeDocument/2006/relationships/slide" Target="slides/slide116.xml"/><Relationship Id="rId144" Type="http://schemas.openxmlformats.org/officeDocument/2006/relationships/slide" Target="slides/slide137.xml"/><Relationship Id="rId90" Type="http://schemas.openxmlformats.org/officeDocument/2006/relationships/slide" Target="slides/slide83.xml"/><Relationship Id="rId165" Type="http://schemas.openxmlformats.org/officeDocument/2006/relationships/tags" Target="tags/tag1.xml"/><Relationship Id="rId27" Type="http://schemas.openxmlformats.org/officeDocument/2006/relationships/slide" Target="slides/slide20.xml"/><Relationship Id="rId48" Type="http://schemas.openxmlformats.org/officeDocument/2006/relationships/slide" Target="slides/slide41.xml"/><Relationship Id="rId69" Type="http://schemas.openxmlformats.org/officeDocument/2006/relationships/slide" Target="slides/slide62.xml"/><Relationship Id="rId113" Type="http://schemas.openxmlformats.org/officeDocument/2006/relationships/slide" Target="slides/slide106.xml"/><Relationship Id="rId134" Type="http://schemas.openxmlformats.org/officeDocument/2006/relationships/slide" Target="slides/slide127.xml"/><Relationship Id="rId80" Type="http://schemas.openxmlformats.org/officeDocument/2006/relationships/slide" Target="slides/slide73.xml"/><Relationship Id="rId155" Type="http://schemas.openxmlformats.org/officeDocument/2006/relationships/slide" Target="slides/slide148.xml"/><Relationship Id="rId17" Type="http://schemas.openxmlformats.org/officeDocument/2006/relationships/slide" Target="slides/slide10.xml"/><Relationship Id="rId38" Type="http://schemas.openxmlformats.org/officeDocument/2006/relationships/slide" Target="slides/slide31.xml"/><Relationship Id="rId59" Type="http://schemas.openxmlformats.org/officeDocument/2006/relationships/slide" Target="slides/slide52.xml"/><Relationship Id="rId103" Type="http://schemas.openxmlformats.org/officeDocument/2006/relationships/slide" Target="slides/slide96.xml"/><Relationship Id="rId124" Type="http://schemas.openxmlformats.org/officeDocument/2006/relationships/slide" Target="slides/slide117.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42501382327471E-2"/>
          <c:y val="0.16994710637885266"/>
          <c:w val="0.79411758893632123"/>
          <c:h val="0.70587092494979742"/>
        </c:manualLayout>
      </c:layout>
      <c:pieChart>
        <c:varyColors val="1"/>
        <c:ser>
          <c:idx val="0"/>
          <c:order val="0"/>
          <c:tx>
            <c:strRef>
              <c:f>Sheet1!$B$1</c:f>
              <c:strCache>
                <c:ptCount val="1"/>
                <c:pt idx="0">
                  <c:v>Sales</c:v>
                </c:pt>
              </c:strCache>
            </c:strRef>
          </c:tx>
          <c:spPr>
            <a:ln>
              <a:solidFill>
                <a:schemeClr val="bg1"/>
              </a:solidFill>
            </a:ln>
          </c:spPr>
          <c:dPt>
            <c:idx val="0"/>
            <c:bubble3D val="0"/>
            <c:spPr>
              <a:solidFill>
                <a:schemeClr val="accent6"/>
              </a:solidFill>
              <a:ln w="19050">
                <a:solidFill>
                  <a:schemeClr val="bg1"/>
                </a:solidFill>
              </a:ln>
              <a:effectLst/>
            </c:spPr>
            <c:extLst>
              <c:ext xmlns:c16="http://schemas.microsoft.com/office/drawing/2014/chart" uri="{C3380CC4-5D6E-409C-BE32-E72D297353CC}">
                <c16:uniqueId val="{00000001-431C-4681-86BE-3B43588633D0}"/>
              </c:ext>
            </c:extLst>
          </c:dPt>
          <c:dPt>
            <c:idx val="1"/>
            <c:bubble3D val="0"/>
            <c:spPr>
              <a:solidFill>
                <a:schemeClr val="accent5"/>
              </a:solidFill>
              <a:ln w="19050">
                <a:solidFill>
                  <a:schemeClr val="bg1"/>
                </a:solidFill>
              </a:ln>
              <a:effectLst/>
            </c:spPr>
            <c:extLst>
              <c:ext xmlns:c16="http://schemas.microsoft.com/office/drawing/2014/chart" uri="{C3380CC4-5D6E-409C-BE32-E72D297353CC}">
                <c16:uniqueId val="{00000003-431C-4681-86BE-3B43588633D0}"/>
              </c:ext>
            </c:extLst>
          </c:dPt>
          <c:dPt>
            <c:idx val="2"/>
            <c:bubble3D val="0"/>
            <c:spPr>
              <a:solidFill>
                <a:schemeClr val="accent4"/>
              </a:solidFill>
              <a:ln w="19050">
                <a:solidFill>
                  <a:schemeClr val="bg1"/>
                </a:solidFill>
              </a:ln>
              <a:effectLst/>
            </c:spPr>
            <c:extLst>
              <c:ext xmlns:c16="http://schemas.microsoft.com/office/drawing/2014/chart" uri="{C3380CC4-5D6E-409C-BE32-E72D297353CC}">
                <c16:uniqueId val="{00000002-431C-4681-86BE-3B43588633D0}"/>
              </c:ext>
            </c:extLst>
          </c:dPt>
          <c:dLbls>
            <c:dLbl>
              <c:idx val="0"/>
              <c:layout>
                <c:manualLayout>
                  <c:x val="-0.17068276108203742"/>
                  <c:y val="-0.31511578559815179"/>
                </c:manualLayout>
              </c:layout>
              <c:tx>
                <c:rich>
                  <a:bodyPr/>
                  <a:lstStyle/>
                  <a:p>
                    <a:fld id="{FA7F7DAC-4071-4401-8944-5D8B6D8CBDFF}" type="VALUE">
                      <a:rPr lang="en-US" smtClean="0"/>
                      <a:pPr/>
                      <a:t>[VALUE]</a:t>
                    </a:fld>
                    <a:r>
                      <a:rPr lang="en-US" dirty="0"/>
                      <a:t>%</a:t>
                    </a:r>
                  </a:p>
                </c:rich>
              </c:tx>
              <c:dLblPos val="bestFit"/>
              <c:showLegendKey val="0"/>
              <c:showVal val="1"/>
              <c:showCatName val="0"/>
              <c:showSerName val="0"/>
              <c:showPercent val="0"/>
              <c:showBubbleSize val="0"/>
              <c:extLst>
                <c:ext xmlns:c15="http://schemas.microsoft.com/office/drawing/2012/chart" uri="{CE6537A1-D6FC-4f65-9D91-7224C49458BB}">
                  <c15:layout>
                    <c:manualLayout>
                      <c:w val="0.26236713748140916"/>
                      <c:h val="0.23124834004808767"/>
                    </c:manualLayout>
                  </c15:layout>
                  <c15:dlblFieldTable/>
                  <c15:showDataLabelsRange val="0"/>
                </c:ext>
                <c:ext xmlns:c16="http://schemas.microsoft.com/office/drawing/2014/chart" uri="{C3380CC4-5D6E-409C-BE32-E72D297353CC}">
                  <c16:uniqueId val="{00000001-431C-4681-86BE-3B43588633D0}"/>
                </c:ext>
              </c:extLst>
            </c:dLbl>
            <c:dLbl>
              <c:idx val="1"/>
              <c:layout>
                <c:manualLayout>
                  <c:x val="0.20992347103119852"/>
                  <c:y val="0.22256846028130298"/>
                </c:manualLayout>
              </c:layout>
              <c:tx>
                <c:rich>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fld id="{2ED5CA35-CCFD-4F7B-9E71-1B8F955DC295}" type="VALUE">
                      <a:rPr lang="en-US" smtClean="0">
                        <a:solidFill>
                          <a:schemeClr val="bg1"/>
                        </a:solidFill>
                      </a:rPr>
                      <a:pPr>
                        <a:defRPr sz="2000">
                          <a:solidFill>
                            <a:schemeClr val="bg1"/>
                          </a:solidFill>
                        </a:defRPr>
                      </a:pPr>
                      <a:t>[VALUE]</a:t>
                    </a:fld>
                    <a:r>
                      <a:rPr lang="en-US" dirty="0">
                        <a:solidFill>
                          <a:schemeClr val="bg1"/>
                        </a:solidFill>
                      </a:rPr>
                      <a:t>%</a:t>
                    </a:r>
                  </a:p>
                </c:rich>
              </c:tx>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endParaRPr lang="en-US"/>
                </a:p>
              </c:txPr>
              <c:dLblPos val="bestFit"/>
              <c:showLegendKey val="0"/>
              <c:showVal val="1"/>
              <c:showCatName val="0"/>
              <c:showSerName val="0"/>
              <c:showPercent val="0"/>
              <c:showBubbleSize val="0"/>
              <c:extLst>
                <c:ext xmlns:c15="http://schemas.microsoft.com/office/drawing/2012/chart" uri="{CE6537A1-D6FC-4f65-9D91-7224C49458BB}">
                  <c15:layout>
                    <c:manualLayout>
                      <c:w val="0.25232821888636769"/>
                      <c:h val="0.23124834004808767"/>
                    </c:manualLayout>
                  </c15:layout>
                  <c15:dlblFieldTable/>
                  <c15:showDataLabelsRange val="0"/>
                </c:ext>
                <c:ext xmlns:c16="http://schemas.microsoft.com/office/drawing/2014/chart" uri="{C3380CC4-5D6E-409C-BE32-E72D297353CC}">
                  <c16:uniqueId val="{00000003-431C-4681-86BE-3B43588633D0}"/>
                </c:ext>
              </c:extLst>
            </c:dLbl>
            <c:dLbl>
              <c:idx val="2"/>
              <c:tx>
                <c:rich>
                  <a:bodyPr/>
                  <a:lstStyle/>
                  <a:p>
                    <a:fld id="{59FDC794-C013-4862-B94F-B711A0E23ED1}" type="VALUE">
                      <a:rPr lang="en-US" smtClean="0"/>
                      <a:pPr/>
                      <a:t>[VALUE]</a:t>
                    </a:fld>
                    <a:r>
                      <a:rPr lang="en-US" dirty="0"/>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431C-4681-86BE-3B43588633D0}"/>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extLst>
          </c:dLbls>
          <c:cat>
            <c:strRef>
              <c:f>Sheet1!$A$2:$A$3</c:f>
              <c:strCache>
                <c:ptCount val="2"/>
                <c:pt idx="0">
                  <c:v>No menopause</c:v>
                </c:pt>
                <c:pt idx="1">
                  <c:v>Menopause &gt;45 yrs</c:v>
                </c:pt>
              </c:strCache>
            </c:strRef>
          </c:cat>
          <c:val>
            <c:numRef>
              <c:f>Sheet1!$B$2:$B$3</c:f>
              <c:numCache>
                <c:formatCode>General</c:formatCode>
                <c:ptCount val="2"/>
                <c:pt idx="0">
                  <c:v>82</c:v>
                </c:pt>
                <c:pt idx="1">
                  <c:v>18</c:v>
                </c:pt>
              </c:numCache>
            </c:numRef>
          </c:val>
          <c:extLst>
            <c:ext xmlns:c16="http://schemas.microsoft.com/office/drawing/2014/chart" uri="{C3380CC4-5D6E-409C-BE32-E72D297353CC}">
              <c16:uniqueId val="{00000000-431C-4681-86BE-3B43588633D0}"/>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0715633587164581E-2"/>
          <c:y val="5.3888826597897413E-2"/>
          <c:w val="0.91706866012458421"/>
          <c:h val="0.70612000092546612"/>
        </c:manualLayout>
      </c:layout>
      <c:barChart>
        <c:barDir val="col"/>
        <c:grouping val="clustered"/>
        <c:varyColors val="0"/>
        <c:ser>
          <c:idx val="0"/>
          <c:order val="0"/>
          <c:tx>
            <c:strRef>
              <c:f>Sheet1!$B$1</c:f>
              <c:strCache>
                <c:ptCount val="1"/>
                <c:pt idx="0">
                  <c:v>Series 1</c:v>
                </c:pt>
              </c:strCache>
            </c:strRef>
          </c:tx>
          <c:spPr>
            <a:solidFill>
              <a:schemeClr val="accent1"/>
            </a:solidFill>
            <a:ln>
              <a:solidFill>
                <a:schemeClr val="bg1"/>
              </a:solidFill>
            </a:ln>
            <a:effectLst/>
          </c:spPr>
          <c:invertIfNegative val="0"/>
          <c:dLbls>
            <c:dLbl>
              <c:idx val="0"/>
              <c:tx>
                <c:rich>
                  <a:bodyPr/>
                  <a:lstStyle/>
                  <a:p>
                    <a:fld id="{850F3EEA-3A15-4220-A6E4-DE9FBDFC368A}"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748C-47DE-B17E-0E74FD1A8EAD}"/>
                </c:ext>
              </c:extLst>
            </c:dLbl>
            <c:dLbl>
              <c:idx val="1"/>
              <c:tx>
                <c:rich>
                  <a:bodyPr/>
                  <a:lstStyle/>
                  <a:p>
                    <a:r>
                      <a:rPr lang="en-US" dirty="0"/>
                      <a:t>68%</a:t>
                    </a:r>
                  </a:p>
                </c:rich>
              </c:tx>
              <c:dLblPos val="in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48C-47DE-B17E-0E74FD1A8EAD}"/>
                </c:ext>
              </c:extLst>
            </c:dLbl>
            <c:dLbl>
              <c:idx val="2"/>
              <c:tx>
                <c:rich>
                  <a:bodyPr/>
                  <a:lstStyle/>
                  <a:p>
                    <a:fld id="{70A02182-696B-451B-A558-5DC7F8936E21}"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748C-47DE-B17E-0E74FD1A8EAD}"/>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Category 1</c:v>
                </c:pt>
                <c:pt idx="1">
                  <c:v>Category 2</c:v>
                </c:pt>
                <c:pt idx="2">
                  <c:v>Category 3</c:v>
                </c:pt>
              </c:strCache>
            </c:strRef>
          </c:cat>
          <c:val>
            <c:numRef>
              <c:f>Sheet1!$B$2:$B$4</c:f>
              <c:numCache>
                <c:formatCode>General</c:formatCode>
                <c:ptCount val="3"/>
                <c:pt idx="0">
                  <c:v>33</c:v>
                </c:pt>
                <c:pt idx="1">
                  <c:v>68</c:v>
                </c:pt>
                <c:pt idx="2">
                  <c:v>30</c:v>
                </c:pt>
              </c:numCache>
            </c:numRef>
          </c:val>
          <c:extLst>
            <c:ext xmlns:c16="http://schemas.microsoft.com/office/drawing/2014/chart" uri="{C3380CC4-5D6E-409C-BE32-E72D297353CC}">
              <c16:uniqueId val="{00000000-748C-47DE-B17E-0E74FD1A8EAD}"/>
            </c:ext>
          </c:extLst>
        </c:ser>
        <c:ser>
          <c:idx val="1"/>
          <c:order val="1"/>
          <c:tx>
            <c:strRef>
              <c:f>Sheet1!$C$1</c:f>
              <c:strCache>
                <c:ptCount val="1"/>
                <c:pt idx="0">
                  <c:v>Series 2</c:v>
                </c:pt>
              </c:strCache>
            </c:strRef>
          </c:tx>
          <c:spPr>
            <a:solidFill>
              <a:schemeClr val="accent3"/>
            </a:solidFill>
            <a:ln>
              <a:solidFill>
                <a:schemeClr val="bg1"/>
              </a:solidFill>
            </a:ln>
            <a:effectLst/>
          </c:spPr>
          <c:invertIfNegative val="0"/>
          <c:dLbls>
            <c:dLbl>
              <c:idx val="0"/>
              <c:tx>
                <c:rich>
                  <a:bodyPr/>
                  <a:lstStyle/>
                  <a:p>
                    <a:fld id="{2D00E5E2-D05F-4B69-97C8-42E538993189}"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748C-47DE-B17E-0E74FD1A8EAD}"/>
                </c:ext>
              </c:extLst>
            </c:dLbl>
            <c:dLbl>
              <c:idx val="1"/>
              <c:tx>
                <c:rich>
                  <a:bodyPr/>
                  <a:lstStyle/>
                  <a:p>
                    <a:fld id="{3CF58930-1F9D-49B9-868F-EFC552ABA603}"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6-748C-47DE-B17E-0E74FD1A8EAD}"/>
                </c:ext>
              </c:extLst>
            </c:dLbl>
            <c:dLbl>
              <c:idx val="2"/>
              <c:tx>
                <c:rich>
                  <a:bodyPr/>
                  <a:lstStyle/>
                  <a:p>
                    <a:r>
                      <a:rPr lang="en-US" dirty="0"/>
                      <a:t>13%</a:t>
                    </a:r>
                  </a:p>
                </c:rich>
              </c:tx>
              <c:dLblPos val="in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748C-47DE-B17E-0E74FD1A8EAD}"/>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Category 1</c:v>
                </c:pt>
                <c:pt idx="1">
                  <c:v>Category 2</c:v>
                </c:pt>
                <c:pt idx="2">
                  <c:v>Category 3</c:v>
                </c:pt>
              </c:strCache>
            </c:strRef>
          </c:cat>
          <c:val>
            <c:numRef>
              <c:f>Sheet1!$C$2:$C$4</c:f>
              <c:numCache>
                <c:formatCode>General</c:formatCode>
                <c:ptCount val="3"/>
                <c:pt idx="0">
                  <c:v>55</c:v>
                </c:pt>
                <c:pt idx="1">
                  <c:v>81</c:v>
                </c:pt>
                <c:pt idx="2">
                  <c:v>13</c:v>
                </c:pt>
              </c:numCache>
            </c:numRef>
          </c:val>
          <c:extLst>
            <c:ext xmlns:c16="http://schemas.microsoft.com/office/drawing/2014/chart" uri="{C3380CC4-5D6E-409C-BE32-E72D297353CC}">
              <c16:uniqueId val="{00000001-748C-47DE-B17E-0E74FD1A8EAD}"/>
            </c:ext>
          </c:extLst>
        </c:ser>
        <c:dLbls>
          <c:showLegendKey val="0"/>
          <c:showVal val="0"/>
          <c:showCatName val="0"/>
          <c:showSerName val="0"/>
          <c:showPercent val="0"/>
          <c:showBubbleSize val="0"/>
        </c:dLbls>
        <c:gapWidth val="96"/>
        <c:axId val="1302290752"/>
        <c:axId val="1302289088"/>
      </c:barChart>
      <c:catAx>
        <c:axId val="1302290752"/>
        <c:scaling>
          <c:orientation val="minMax"/>
        </c:scaling>
        <c:delete val="0"/>
        <c:axPos val="b"/>
        <c:numFmt formatCode="General" sourceLinked="1"/>
        <c:majorTickMark val="none"/>
        <c:minorTickMark val="none"/>
        <c:tickLblPos val="nextTo"/>
        <c:spPr>
          <a:noFill/>
          <a:ln w="2857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02289088"/>
        <c:crosses val="autoZero"/>
        <c:auto val="1"/>
        <c:lblAlgn val="ctr"/>
        <c:lblOffset val="100"/>
        <c:noMultiLvlLbl val="0"/>
      </c:catAx>
      <c:valAx>
        <c:axId val="130228908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0229075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3715370105523897E-2"/>
          <c:y val="0.1257315752619369"/>
          <c:w val="0.85280466566409963"/>
          <c:h val="0.72234222956093408"/>
        </c:manualLayout>
      </c:layout>
      <c:pieChart>
        <c:varyColors val="1"/>
        <c:ser>
          <c:idx val="0"/>
          <c:order val="0"/>
          <c:tx>
            <c:strRef>
              <c:f>Sheet1!$B$1</c:f>
              <c:strCache>
                <c:ptCount val="1"/>
                <c:pt idx="0">
                  <c:v>Sales</c:v>
                </c:pt>
              </c:strCache>
            </c:strRef>
          </c:tx>
          <c:spPr>
            <a:ln>
              <a:solidFill>
                <a:schemeClr val="bg1"/>
              </a:solidFill>
            </a:ln>
          </c:spPr>
          <c:dPt>
            <c:idx val="0"/>
            <c:bubble3D val="0"/>
            <c:spPr>
              <a:solidFill>
                <a:schemeClr val="accent6"/>
              </a:solidFill>
              <a:ln w="19050">
                <a:solidFill>
                  <a:schemeClr val="bg1"/>
                </a:solidFill>
              </a:ln>
              <a:effectLst/>
            </c:spPr>
            <c:extLst>
              <c:ext xmlns:c16="http://schemas.microsoft.com/office/drawing/2014/chart" uri="{C3380CC4-5D6E-409C-BE32-E72D297353CC}">
                <c16:uniqueId val="{00000001-431C-4681-86BE-3B43588633D0}"/>
              </c:ext>
            </c:extLst>
          </c:dPt>
          <c:dPt>
            <c:idx val="1"/>
            <c:bubble3D val="0"/>
            <c:spPr>
              <a:solidFill>
                <a:schemeClr val="accent5"/>
              </a:solidFill>
              <a:ln w="19050">
                <a:solidFill>
                  <a:schemeClr val="bg1"/>
                </a:solidFill>
              </a:ln>
              <a:effectLst/>
            </c:spPr>
            <c:extLst>
              <c:ext xmlns:c16="http://schemas.microsoft.com/office/drawing/2014/chart" uri="{C3380CC4-5D6E-409C-BE32-E72D297353CC}">
                <c16:uniqueId val="{00000003-431C-4681-86BE-3B43588633D0}"/>
              </c:ext>
            </c:extLst>
          </c:dPt>
          <c:dPt>
            <c:idx val="2"/>
            <c:bubble3D val="0"/>
            <c:spPr>
              <a:solidFill>
                <a:schemeClr val="accent4"/>
              </a:solidFill>
              <a:ln w="19050">
                <a:solidFill>
                  <a:schemeClr val="bg1"/>
                </a:solidFill>
              </a:ln>
              <a:effectLst/>
            </c:spPr>
            <c:extLst>
              <c:ext xmlns:c16="http://schemas.microsoft.com/office/drawing/2014/chart" uri="{C3380CC4-5D6E-409C-BE32-E72D297353CC}">
                <c16:uniqueId val="{00000002-431C-4681-86BE-3B43588633D0}"/>
              </c:ext>
            </c:extLst>
          </c:dPt>
          <c:dLbls>
            <c:dLbl>
              <c:idx val="0"/>
              <c:layout>
                <c:manualLayout>
                  <c:x val="-0.18773109803885463"/>
                  <c:y val="-0.12491990051876603"/>
                </c:manualLayout>
              </c:layout>
              <c:tx>
                <c:rich>
                  <a:bodyPr/>
                  <a:lstStyle/>
                  <a:p>
                    <a:fld id="{FA7F7DAC-4071-4401-8944-5D8B6D8CBDFF}" type="VALUE">
                      <a:rPr lang="en-US" smtClean="0"/>
                      <a:pPr/>
                      <a:t>[VALUE]</a:t>
                    </a:fld>
                    <a:r>
                      <a:rPr lang="en-US" dirty="0"/>
                      <a:t>%</a:t>
                    </a:r>
                  </a:p>
                </c:rich>
              </c:tx>
              <c:dLblPos val="bestFit"/>
              <c:showLegendKey val="0"/>
              <c:showVal val="1"/>
              <c:showCatName val="0"/>
              <c:showSerName val="0"/>
              <c:showPercent val="0"/>
              <c:showBubbleSize val="0"/>
              <c:extLst>
                <c:ext xmlns:c15="http://schemas.microsoft.com/office/drawing/2012/chart" uri="{CE6537A1-D6FC-4f65-9D91-7224C49458BB}">
                  <c15:layout>
                    <c:manualLayout>
                      <c:w val="0.27442485067848693"/>
                      <c:h val="0.24452063826981404"/>
                    </c:manualLayout>
                  </c15:layout>
                  <c15:dlblFieldTable/>
                  <c15:showDataLabelsRange val="0"/>
                </c:ext>
                <c:ext xmlns:c16="http://schemas.microsoft.com/office/drawing/2014/chart" uri="{C3380CC4-5D6E-409C-BE32-E72D297353CC}">
                  <c16:uniqueId val="{00000001-431C-4681-86BE-3B43588633D0}"/>
                </c:ext>
              </c:extLst>
            </c:dLbl>
            <c:dLbl>
              <c:idx val="1"/>
              <c:tx>
                <c:rich>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fld id="{2ED5CA35-CCFD-4F7B-9E71-1B8F955DC295}" type="VALUE">
                      <a:rPr lang="en-US" smtClean="0">
                        <a:solidFill>
                          <a:schemeClr val="bg1"/>
                        </a:solidFill>
                      </a:rPr>
                      <a:pPr>
                        <a:defRPr sz="2000">
                          <a:solidFill>
                            <a:schemeClr val="bg1"/>
                          </a:solidFill>
                        </a:defRPr>
                      </a:pPr>
                      <a:t>[VALUE]</a:t>
                    </a:fld>
                    <a:r>
                      <a:rPr lang="en-US" dirty="0">
                        <a:solidFill>
                          <a:schemeClr val="bg1"/>
                        </a:solidFill>
                      </a:rPr>
                      <a:t>%</a:t>
                    </a:r>
                  </a:p>
                </c:rich>
              </c:tx>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layout>
                    <c:manualLayout>
                      <c:w val="0.29113429967453847"/>
                      <c:h val="0.24452063826981404"/>
                    </c:manualLayout>
                  </c15:layout>
                  <c15:dlblFieldTable/>
                  <c15:showDataLabelsRange val="0"/>
                </c:ext>
                <c:ext xmlns:c16="http://schemas.microsoft.com/office/drawing/2014/chart" uri="{C3380CC4-5D6E-409C-BE32-E72D297353CC}">
                  <c16:uniqueId val="{00000003-431C-4681-86BE-3B43588633D0}"/>
                </c:ext>
              </c:extLst>
            </c:dLbl>
            <c:dLbl>
              <c:idx val="2"/>
              <c:tx>
                <c:rich>
                  <a:bodyPr/>
                  <a:lstStyle/>
                  <a:p>
                    <a:fld id="{59FDC794-C013-4862-B94F-B711A0E23ED1}" type="VALUE">
                      <a:rPr lang="en-US" smtClean="0"/>
                      <a:pPr/>
                      <a:t>[VALUE]</a:t>
                    </a:fld>
                    <a:r>
                      <a:rPr lang="en-US" dirty="0"/>
                      <a:t>%</a:t>
                    </a:r>
                  </a:p>
                </c:rich>
              </c:tx>
              <c:dLblPos val="ctr"/>
              <c:showLegendKey val="0"/>
              <c:showVal val="1"/>
              <c:showCatName val="0"/>
              <c:showSerName val="0"/>
              <c:showPercent val="0"/>
              <c:showBubbleSize val="0"/>
              <c:extLst>
                <c:ext xmlns:c15="http://schemas.microsoft.com/office/drawing/2012/chart" uri="{CE6537A1-D6FC-4f65-9D91-7224C49458BB}">
                  <c15:layout>
                    <c:manualLayout>
                      <c:w val="0.24100595268638378"/>
                      <c:h val="0.24452063826981404"/>
                    </c:manualLayout>
                  </c15:layout>
                  <c15:dlblFieldTable/>
                  <c15:showDataLabelsRange val="0"/>
                </c:ext>
                <c:ext xmlns:c16="http://schemas.microsoft.com/office/drawing/2014/chart" uri="{C3380CC4-5D6E-409C-BE32-E72D297353CC}">
                  <c16:uniqueId val="{00000002-431C-4681-86BE-3B43588633D0}"/>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extLst>
          </c:dLbls>
          <c:cat>
            <c:strRef>
              <c:f>Sheet1!$A$2:$A$4</c:f>
              <c:strCache>
                <c:ptCount val="3"/>
                <c:pt idx="0">
                  <c:v>No menopause</c:v>
                </c:pt>
                <c:pt idx="1">
                  <c:v>Menopause &gt;45 yrs</c:v>
                </c:pt>
                <c:pt idx="2">
                  <c:v>Premature menopause &lt;45 yrs</c:v>
                </c:pt>
              </c:strCache>
            </c:strRef>
          </c:cat>
          <c:val>
            <c:numRef>
              <c:f>Sheet1!$B$2:$B$4</c:f>
              <c:numCache>
                <c:formatCode>General</c:formatCode>
                <c:ptCount val="3"/>
                <c:pt idx="0">
                  <c:v>62</c:v>
                </c:pt>
                <c:pt idx="1">
                  <c:v>18</c:v>
                </c:pt>
                <c:pt idx="2">
                  <c:v>20</c:v>
                </c:pt>
              </c:numCache>
            </c:numRef>
          </c:val>
          <c:extLst>
            <c:ext xmlns:c16="http://schemas.microsoft.com/office/drawing/2014/chart" uri="{C3380CC4-5D6E-409C-BE32-E72D297353CC}">
              <c16:uniqueId val="{00000000-431C-4681-86BE-3B43588633D0}"/>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0715633587164581E-2"/>
          <c:y val="5.3888826597897413E-2"/>
          <c:w val="0.91706866012458421"/>
          <c:h val="0.70612000092546612"/>
        </c:manualLayout>
      </c:layout>
      <c:barChart>
        <c:barDir val="col"/>
        <c:grouping val="clustered"/>
        <c:varyColors val="0"/>
        <c:ser>
          <c:idx val="0"/>
          <c:order val="0"/>
          <c:tx>
            <c:strRef>
              <c:f>Sheet1!$B$1</c:f>
              <c:strCache>
                <c:ptCount val="1"/>
                <c:pt idx="0">
                  <c:v>Series 1</c:v>
                </c:pt>
              </c:strCache>
            </c:strRef>
          </c:tx>
          <c:spPr>
            <a:solidFill>
              <a:schemeClr val="accent3"/>
            </a:solidFill>
            <a:ln>
              <a:solidFill>
                <a:schemeClr val="bg1"/>
              </a:solidFill>
            </a:ln>
            <a:effectLst/>
          </c:spPr>
          <c:invertIfNegative val="0"/>
          <c:dLbls>
            <c:dLbl>
              <c:idx val="0"/>
              <c:tx>
                <c:rich>
                  <a:bodyPr/>
                  <a:lstStyle/>
                  <a:p>
                    <a:fld id="{850F3EEA-3A15-4220-A6E4-DE9FBDFC368A}"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5F20-43C7-A377-FCB14309A047}"/>
                </c:ext>
              </c:extLst>
            </c:dLbl>
            <c:dLbl>
              <c:idx val="1"/>
              <c:tx>
                <c:rich>
                  <a:bodyPr/>
                  <a:lstStyle/>
                  <a:p>
                    <a:r>
                      <a:rPr lang="en-US" dirty="0"/>
                      <a:t>26%</a:t>
                    </a:r>
                  </a:p>
                </c:rich>
              </c:tx>
              <c:dLblPos val="in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5F20-43C7-A377-FCB14309A047}"/>
                </c:ext>
              </c:extLst>
            </c:dLbl>
            <c:dLbl>
              <c:idx val="2"/>
              <c:tx>
                <c:rich>
                  <a:bodyPr/>
                  <a:lstStyle/>
                  <a:p>
                    <a:fld id="{70A02182-696B-451B-A558-5DC7F8936E21}"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5F20-43C7-A377-FCB14309A047}"/>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Category 1</c:v>
                </c:pt>
                <c:pt idx="1">
                  <c:v>Category 2</c:v>
                </c:pt>
                <c:pt idx="2">
                  <c:v>Category 3</c:v>
                </c:pt>
              </c:strCache>
            </c:strRef>
          </c:cat>
          <c:val>
            <c:numRef>
              <c:f>Sheet1!$B$2:$B$4</c:f>
              <c:numCache>
                <c:formatCode>General</c:formatCode>
                <c:ptCount val="3"/>
                <c:pt idx="0">
                  <c:v>22</c:v>
                </c:pt>
                <c:pt idx="1">
                  <c:v>26</c:v>
                </c:pt>
                <c:pt idx="2">
                  <c:v>28</c:v>
                </c:pt>
              </c:numCache>
            </c:numRef>
          </c:val>
          <c:extLst>
            <c:ext xmlns:c16="http://schemas.microsoft.com/office/drawing/2014/chart" uri="{C3380CC4-5D6E-409C-BE32-E72D297353CC}">
              <c16:uniqueId val="{00000003-5F20-43C7-A377-FCB14309A047}"/>
            </c:ext>
          </c:extLst>
        </c:ser>
        <c:ser>
          <c:idx val="1"/>
          <c:order val="1"/>
          <c:tx>
            <c:strRef>
              <c:f>Sheet1!$C$1</c:f>
              <c:strCache>
                <c:ptCount val="1"/>
                <c:pt idx="0">
                  <c:v>Series 2</c:v>
                </c:pt>
              </c:strCache>
            </c:strRef>
          </c:tx>
          <c:spPr>
            <a:solidFill>
              <a:schemeClr val="accent1"/>
            </a:solidFill>
            <a:ln>
              <a:solidFill>
                <a:schemeClr val="bg1"/>
              </a:solidFill>
            </a:ln>
            <a:effectLst/>
          </c:spPr>
          <c:invertIfNegative val="0"/>
          <c:dLbls>
            <c:dLbl>
              <c:idx val="0"/>
              <c:tx>
                <c:rich>
                  <a:bodyPr/>
                  <a:lstStyle/>
                  <a:p>
                    <a:fld id="{2D00E5E2-D05F-4B69-97C8-42E538993189}"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5F20-43C7-A377-FCB14309A047}"/>
                </c:ext>
              </c:extLst>
            </c:dLbl>
            <c:dLbl>
              <c:idx val="1"/>
              <c:tx>
                <c:rich>
                  <a:bodyPr/>
                  <a:lstStyle/>
                  <a:p>
                    <a:fld id="{3CF58930-1F9D-49B9-868F-EFC552ABA603}"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5F20-43C7-A377-FCB14309A047}"/>
                </c:ext>
              </c:extLst>
            </c:dLbl>
            <c:dLbl>
              <c:idx val="2"/>
              <c:tx>
                <c:rich>
                  <a:bodyPr/>
                  <a:lstStyle/>
                  <a:p>
                    <a:r>
                      <a:rPr lang="en-US" dirty="0"/>
                      <a:t>14%</a:t>
                    </a:r>
                  </a:p>
                </c:rich>
              </c:tx>
              <c:dLblPos val="in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5F20-43C7-A377-FCB14309A047}"/>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Category 1</c:v>
                </c:pt>
                <c:pt idx="1">
                  <c:v>Category 2</c:v>
                </c:pt>
                <c:pt idx="2">
                  <c:v>Category 3</c:v>
                </c:pt>
              </c:strCache>
            </c:strRef>
          </c:cat>
          <c:val>
            <c:numRef>
              <c:f>Sheet1!$C$2:$C$4</c:f>
              <c:numCache>
                <c:formatCode>General</c:formatCode>
                <c:ptCount val="3"/>
                <c:pt idx="0">
                  <c:v>7</c:v>
                </c:pt>
                <c:pt idx="1">
                  <c:v>7</c:v>
                </c:pt>
                <c:pt idx="2">
                  <c:v>14</c:v>
                </c:pt>
              </c:numCache>
            </c:numRef>
          </c:val>
          <c:extLst>
            <c:ext xmlns:c16="http://schemas.microsoft.com/office/drawing/2014/chart" uri="{C3380CC4-5D6E-409C-BE32-E72D297353CC}">
              <c16:uniqueId val="{00000007-5F20-43C7-A377-FCB14309A047}"/>
            </c:ext>
          </c:extLst>
        </c:ser>
        <c:dLbls>
          <c:showLegendKey val="0"/>
          <c:showVal val="0"/>
          <c:showCatName val="0"/>
          <c:showSerName val="0"/>
          <c:showPercent val="0"/>
          <c:showBubbleSize val="0"/>
        </c:dLbls>
        <c:gapWidth val="96"/>
        <c:axId val="1302290752"/>
        <c:axId val="1302289088"/>
      </c:barChart>
      <c:catAx>
        <c:axId val="1302290752"/>
        <c:scaling>
          <c:orientation val="minMax"/>
        </c:scaling>
        <c:delete val="0"/>
        <c:axPos val="b"/>
        <c:numFmt formatCode="General" sourceLinked="1"/>
        <c:majorTickMark val="none"/>
        <c:minorTickMark val="none"/>
        <c:tickLblPos val="nextTo"/>
        <c:spPr>
          <a:noFill/>
          <a:ln w="2857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02289088"/>
        <c:crosses val="autoZero"/>
        <c:auto val="1"/>
        <c:lblAlgn val="ctr"/>
        <c:lblOffset val="100"/>
        <c:noMultiLvlLbl val="0"/>
      </c:catAx>
      <c:valAx>
        <c:axId val="130228908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0229075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0715633587164581E-2"/>
          <c:y val="5.3888826597897413E-2"/>
          <c:w val="0.88536095385673963"/>
          <c:h val="0.70612000092546612"/>
        </c:manualLayout>
      </c:layout>
      <c:barChart>
        <c:barDir val="col"/>
        <c:grouping val="clustered"/>
        <c:varyColors val="0"/>
        <c:ser>
          <c:idx val="0"/>
          <c:order val="0"/>
          <c:tx>
            <c:strRef>
              <c:f>Sheet1!$B$1</c:f>
              <c:strCache>
                <c:ptCount val="1"/>
                <c:pt idx="0">
                  <c:v>Series 1</c:v>
                </c:pt>
              </c:strCache>
            </c:strRef>
          </c:tx>
          <c:spPr>
            <a:solidFill>
              <a:schemeClr val="accent3"/>
            </a:solidFill>
            <a:ln>
              <a:solidFill>
                <a:schemeClr val="bg1"/>
              </a:solidFill>
            </a:ln>
            <a:effectLst/>
          </c:spPr>
          <c:invertIfNegative val="0"/>
          <c:dLbls>
            <c:dLbl>
              <c:idx val="0"/>
              <c:tx>
                <c:rich>
                  <a:bodyPr/>
                  <a:lstStyle/>
                  <a:p>
                    <a:fld id="{850F3EEA-3A15-4220-A6E4-DE9FBDFC368A}"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5F20-43C7-A377-FCB14309A047}"/>
                </c:ext>
              </c:extLst>
            </c:dLbl>
            <c:dLbl>
              <c:idx val="1"/>
              <c:tx>
                <c:rich>
                  <a:bodyPr/>
                  <a:lstStyle/>
                  <a:p>
                    <a:r>
                      <a:rPr lang="en-US" dirty="0"/>
                      <a:t>31%</a:t>
                    </a:r>
                  </a:p>
                </c:rich>
              </c:tx>
              <c:dLblPos val="in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5F20-43C7-A377-FCB14309A047}"/>
                </c:ext>
              </c:extLst>
            </c:dLbl>
            <c:dLbl>
              <c:idx val="2"/>
              <c:tx>
                <c:rich>
                  <a:bodyPr/>
                  <a:lstStyle/>
                  <a:p>
                    <a:fld id="{70A02182-696B-451B-A558-5DC7F8936E21}"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5F20-43C7-A377-FCB14309A047}"/>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Category 1</c:v>
                </c:pt>
                <c:pt idx="1">
                  <c:v>Category 2</c:v>
                </c:pt>
              </c:strCache>
            </c:strRef>
          </c:cat>
          <c:val>
            <c:numRef>
              <c:f>Sheet1!$B$2:$B$3</c:f>
              <c:numCache>
                <c:formatCode>General</c:formatCode>
                <c:ptCount val="2"/>
                <c:pt idx="0">
                  <c:v>23</c:v>
                </c:pt>
                <c:pt idx="1">
                  <c:v>31</c:v>
                </c:pt>
              </c:numCache>
            </c:numRef>
          </c:val>
          <c:extLst>
            <c:ext xmlns:c16="http://schemas.microsoft.com/office/drawing/2014/chart" uri="{C3380CC4-5D6E-409C-BE32-E72D297353CC}">
              <c16:uniqueId val="{00000003-5F20-43C7-A377-FCB14309A047}"/>
            </c:ext>
          </c:extLst>
        </c:ser>
        <c:ser>
          <c:idx val="1"/>
          <c:order val="1"/>
          <c:tx>
            <c:strRef>
              <c:f>Sheet1!$C$1</c:f>
              <c:strCache>
                <c:ptCount val="1"/>
                <c:pt idx="0">
                  <c:v>Series 2</c:v>
                </c:pt>
              </c:strCache>
            </c:strRef>
          </c:tx>
          <c:spPr>
            <a:solidFill>
              <a:schemeClr val="accent1"/>
            </a:solidFill>
            <a:ln>
              <a:solidFill>
                <a:schemeClr val="bg1"/>
              </a:solidFill>
            </a:ln>
            <a:effectLst/>
          </c:spPr>
          <c:invertIfNegative val="0"/>
          <c:dLbls>
            <c:dLbl>
              <c:idx val="0"/>
              <c:tx>
                <c:rich>
                  <a:bodyPr/>
                  <a:lstStyle/>
                  <a:p>
                    <a:fld id="{2D00E5E2-D05F-4B69-97C8-42E538993189}"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5F20-43C7-A377-FCB14309A047}"/>
                </c:ext>
              </c:extLst>
            </c:dLbl>
            <c:dLbl>
              <c:idx val="1"/>
              <c:tx>
                <c:rich>
                  <a:bodyPr/>
                  <a:lstStyle/>
                  <a:p>
                    <a:fld id="{3CF58930-1F9D-49B9-868F-EFC552ABA603}" type="VALUE">
                      <a:rPr lang="en-US" smtClean="0"/>
                      <a:pPr/>
                      <a:t>[VALUE]</a:t>
                    </a:fld>
                    <a:r>
                      <a:rPr lang="en-US" dirty="0"/>
                      <a:t>%</a:t>
                    </a:r>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5F20-43C7-A377-FCB14309A047}"/>
                </c:ext>
              </c:extLst>
            </c:dLbl>
            <c:dLbl>
              <c:idx val="2"/>
              <c:tx>
                <c:rich>
                  <a:bodyPr/>
                  <a:lstStyle/>
                  <a:p>
                    <a:r>
                      <a:rPr lang="en-US" dirty="0"/>
                      <a:t>14%</a:t>
                    </a:r>
                  </a:p>
                </c:rich>
              </c:tx>
              <c:dLblPos val="in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5F20-43C7-A377-FCB14309A047}"/>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Category 1</c:v>
                </c:pt>
                <c:pt idx="1">
                  <c:v>Category 2</c:v>
                </c:pt>
              </c:strCache>
            </c:strRef>
          </c:cat>
          <c:val>
            <c:numRef>
              <c:f>Sheet1!$C$2:$C$3</c:f>
              <c:numCache>
                <c:formatCode>General</c:formatCode>
                <c:ptCount val="2"/>
                <c:pt idx="0">
                  <c:v>5</c:v>
                </c:pt>
                <c:pt idx="1">
                  <c:v>14</c:v>
                </c:pt>
              </c:numCache>
            </c:numRef>
          </c:val>
          <c:extLst>
            <c:ext xmlns:c16="http://schemas.microsoft.com/office/drawing/2014/chart" uri="{C3380CC4-5D6E-409C-BE32-E72D297353CC}">
              <c16:uniqueId val="{00000007-5F20-43C7-A377-FCB14309A047}"/>
            </c:ext>
          </c:extLst>
        </c:ser>
        <c:dLbls>
          <c:showLegendKey val="0"/>
          <c:showVal val="0"/>
          <c:showCatName val="0"/>
          <c:showSerName val="0"/>
          <c:showPercent val="0"/>
          <c:showBubbleSize val="0"/>
        </c:dLbls>
        <c:gapWidth val="181"/>
        <c:axId val="1302290752"/>
        <c:axId val="1302289088"/>
      </c:barChart>
      <c:catAx>
        <c:axId val="1302290752"/>
        <c:scaling>
          <c:orientation val="minMax"/>
        </c:scaling>
        <c:delete val="0"/>
        <c:axPos val="b"/>
        <c:numFmt formatCode="General" sourceLinked="1"/>
        <c:majorTickMark val="none"/>
        <c:minorTickMark val="none"/>
        <c:tickLblPos val="nextTo"/>
        <c:spPr>
          <a:noFill/>
          <a:ln w="2857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02289088"/>
        <c:crosses val="autoZero"/>
        <c:auto val="1"/>
        <c:lblAlgn val="ctr"/>
        <c:lblOffset val="100"/>
        <c:noMultiLvlLbl val="0"/>
      </c:catAx>
      <c:valAx>
        <c:axId val="130228908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0229075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7" name="Rectangle 5">
            <a:extLst>
              <a:ext uri="{FF2B5EF4-FFF2-40B4-BE49-F238E27FC236}">
                <a16:creationId xmlns:a16="http://schemas.microsoft.com/office/drawing/2014/main" id="{E716B656-43AE-41BF-A9E6-BDC9338EEE72}"/>
              </a:ext>
            </a:extLst>
          </p:cNvPr>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A101DA4B-1035-4FD7-BAE8-D36163A25DF6}" type="slidenum">
              <a:rPr lang="en-US" altLang="en-US"/>
              <a:pPr>
                <a:defRPr/>
              </a:pPr>
              <a:t>‹#›</a:t>
            </a:fld>
            <a:endParaRPr lang="en-US" altLang="en-US" dirty="0"/>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FCE45961-8EBC-4ABB-A06F-A2AB0FB72820}"/>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40963" name="Rectangle 3">
            <a:extLst>
              <a:ext uri="{FF2B5EF4-FFF2-40B4-BE49-F238E27FC236}">
                <a16:creationId xmlns:a16="http://schemas.microsoft.com/office/drawing/2014/main" id="{69A9B635-F3A6-4A6C-A2A7-3BE84F317E1C}"/>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algn="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5124" name="Rectangle 4">
            <a:extLst>
              <a:ext uri="{FF2B5EF4-FFF2-40B4-BE49-F238E27FC236}">
                <a16:creationId xmlns:a16="http://schemas.microsoft.com/office/drawing/2014/main" id="{3F91814F-6E8B-4495-875C-BBC65746A25E}"/>
              </a:ext>
            </a:extLst>
          </p:cNvPr>
          <p:cNvSpPr>
            <a:spLocks noGrp="1" noRot="1" noChangeAspect="1" noChangeArrowheads="1" noTextEdit="1"/>
          </p:cNvSpPr>
          <p:nvPr>
            <p:ph type="sldImg" idx="2"/>
          </p:nvPr>
        </p:nvSpPr>
        <p:spPr bwMode="auto">
          <a:xfrm>
            <a:off x="457200" y="720725"/>
            <a:ext cx="6400800" cy="36004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a:extLst>
              <a:ext uri="{FF2B5EF4-FFF2-40B4-BE49-F238E27FC236}">
                <a16:creationId xmlns:a16="http://schemas.microsoft.com/office/drawing/2014/main" id="{3575FA76-5996-41B2-807C-74C521B1881C}"/>
              </a:ext>
            </a:extLst>
          </p:cNvPr>
          <p:cNvSpPr>
            <a:spLocks noGrp="1" noChangeArrowheads="1"/>
          </p:cNvSpPr>
          <p:nvPr>
            <p:ph type="body" sz="quarter" idx="3"/>
          </p:nvPr>
        </p:nvSpPr>
        <p:spPr bwMode="auto">
          <a:xfrm>
            <a:off x="731838" y="4560888"/>
            <a:ext cx="5851525" cy="4319587"/>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0966" name="Rectangle 6">
            <a:extLst>
              <a:ext uri="{FF2B5EF4-FFF2-40B4-BE49-F238E27FC236}">
                <a16:creationId xmlns:a16="http://schemas.microsoft.com/office/drawing/2014/main" id="{EE30801C-5D2D-4989-97AF-1BB6980EDA53}"/>
              </a:ext>
            </a:extLst>
          </p:cNvPr>
          <p:cNvSpPr>
            <a:spLocks noGrp="1" noChangeArrowheads="1"/>
          </p:cNvSpPr>
          <p:nvPr>
            <p:ph type="ftr" sz="quarter" idx="4"/>
          </p:nvPr>
        </p:nvSpPr>
        <p:spPr bwMode="auto">
          <a:xfrm>
            <a:off x="0" y="9120188"/>
            <a:ext cx="3503613"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eaLnBrk="1" hangingPunct="1">
              <a:lnSpc>
                <a:spcPct val="100000"/>
              </a:lnSpc>
              <a:spcBef>
                <a:spcPct val="0"/>
              </a:spcBef>
              <a:spcAft>
                <a:spcPct val="0"/>
              </a:spcAft>
              <a:buClrTx/>
              <a:buFontTx/>
              <a:buNone/>
              <a:defRPr sz="1000" b="0">
                <a:latin typeface="Arial" charset="0"/>
                <a:cs typeface="+mn-cs"/>
              </a:defRPr>
            </a:lvl1pPr>
          </a:lstStyle>
          <a:p>
            <a:pPr>
              <a:defRPr/>
            </a:pPr>
            <a:r>
              <a:rPr lang="en-US" dirty="0"/>
              <a:t>©2012 Clinical Care Options, LLC. All rights reserved</a:t>
            </a:r>
          </a:p>
        </p:txBody>
      </p:sp>
      <p:sp>
        <p:nvSpPr>
          <p:cNvPr id="40967" name="Rectangle 7">
            <a:extLst>
              <a:ext uri="{FF2B5EF4-FFF2-40B4-BE49-F238E27FC236}">
                <a16:creationId xmlns:a16="http://schemas.microsoft.com/office/drawing/2014/main" id="{83D8BBC4-4244-4B4D-899A-EE5002DAC7CD}"/>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2FB72F01-6714-4A31-8C22-8E0F1B091B56}"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a:t>
            </a:fld>
            <a:endParaRPr lang="en-US" altLang="en-US" dirty="0"/>
          </a:p>
        </p:txBody>
      </p:sp>
    </p:spTree>
    <p:extLst>
      <p:ext uri="{BB962C8B-B14F-4D97-AF65-F5344CB8AC3E}">
        <p14:creationId xmlns:p14="http://schemas.microsoft.com/office/powerpoint/2010/main" val="385219743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55C8260-42BC-4921-8D33-58809AC7BE3C}" type="slidenum">
              <a:rPr lang="en-US" altLang="en-US" smtClean="0"/>
              <a:pPr>
                <a:spcBef>
                  <a:spcPct val="0"/>
                </a:spcBef>
              </a:pPr>
              <a:t>2</a:t>
            </a:fld>
            <a:endParaRPr lang="en-US" altLang="en-US" dirty="0"/>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dirty="0">
                <a:solidFill>
                  <a:srgbClr val="FEFDDE"/>
                </a:solidFill>
                <a:latin typeface="Arial" panose="020B0604020202020204" pitchFamily="34" charset="0"/>
              </a:rPr>
              <a:t>Disclaimer: The materials published on the Clinical Care Options website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dirty="0">
              <a:solidFill>
                <a:srgbClr val="FEFDDE"/>
              </a:solidFill>
              <a:latin typeface="Arial" panose="020B0604020202020204" pitchFamily="34" charset="0"/>
            </a:endParaRPr>
          </a:p>
          <a:p>
            <a:endParaRPr lang="en-US" altLang="en-US" dirty="0">
              <a:latin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3</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23485870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4</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234858703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5</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263477297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6</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31964144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7</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163588487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8</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12477207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9</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424116547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10</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424116547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11</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180430252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12</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71097804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CR, complete response; ECOG PS, Eastern Cooperative Oncology Group performance status; FIGO, International Federation of Gynecology and Obstetrics; OC, ovarian cancer; PFS, progression-free survival; PD, disease progression; PR, partial response; TSST, </a:t>
            </a:r>
            <a:r>
              <a:rPr lang="en-US" sz="1200" b="0" i="1" kern="0" dirty="0"/>
              <a:t>time to second subsequent therapy </a:t>
            </a:r>
            <a:endParaRPr lang="en-US" i="1"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1" dirty="0"/>
          </a:p>
        </p:txBody>
      </p:sp>
      <p:sp>
        <p:nvSpPr>
          <p:cNvPr id="4" name="Slide Number Placeholder 3"/>
          <p:cNvSpPr>
            <a:spLocks noGrp="1"/>
          </p:cNvSpPr>
          <p:nvPr>
            <p:ph type="sldNum" sz="quarter" idx="5"/>
          </p:nvPr>
        </p:nvSpPr>
        <p:spPr/>
        <p:txBody>
          <a:bodyPr/>
          <a:lstStyle/>
          <a:p>
            <a:fld id="{D60ABAA2-6C4E-466F-9BAE-1C454D0B2418}" type="slidenum">
              <a:rPr lang="en-US" smtClean="0"/>
              <a:t>14</a:t>
            </a:fld>
            <a:endParaRPr lang="en-US" dirty="0"/>
          </a:p>
        </p:txBody>
      </p:sp>
    </p:spTree>
    <p:extLst>
      <p:ext uri="{BB962C8B-B14F-4D97-AF65-F5344CB8AC3E}">
        <p14:creationId xmlns:p14="http://schemas.microsoft.com/office/powerpoint/2010/main" val="197312641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CR, complete response; FIGO, Federation of Gynecology and Obstetrics; PR partial response.</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15</a:t>
            </a:fld>
            <a:endParaRPr lang="en-US" dirty="0"/>
          </a:p>
        </p:txBody>
      </p:sp>
    </p:spTree>
    <p:extLst>
      <p:ext uri="{BB962C8B-B14F-4D97-AF65-F5344CB8AC3E}">
        <p14:creationId xmlns:p14="http://schemas.microsoft.com/office/powerpoint/2010/main" val="254134207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NR, not reached; OS, overall survival.</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16</a:t>
            </a:fld>
            <a:endParaRPr lang="en-US" dirty="0"/>
          </a:p>
        </p:txBody>
      </p:sp>
    </p:spTree>
    <p:extLst>
      <p:ext uri="{BB962C8B-B14F-4D97-AF65-F5344CB8AC3E}">
        <p14:creationId xmlns:p14="http://schemas.microsoft.com/office/powerpoint/2010/main" val="323849593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TFST, time from random assignment to first subsequent therapy or death.</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17</a:t>
            </a:fld>
            <a:endParaRPr lang="en-US" dirty="0"/>
          </a:p>
        </p:txBody>
      </p:sp>
    </p:spTree>
    <p:extLst>
      <p:ext uri="{BB962C8B-B14F-4D97-AF65-F5344CB8AC3E}">
        <p14:creationId xmlns:p14="http://schemas.microsoft.com/office/powerpoint/2010/main" val="235401861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TSST, time from random assignment to second subsequent therapy or death.</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18</a:t>
            </a:fld>
            <a:endParaRPr lang="en-US" dirty="0"/>
          </a:p>
        </p:txBody>
      </p:sp>
    </p:spTree>
    <p:extLst>
      <p:ext uri="{BB962C8B-B14F-4D97-AF65-F5344CB8AC3E}">
        <p14:creationId xmlns:p14="http://schemas.microsoft.com/office/powerpoint/2010/main" val="300314077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AML, acute myeloid leukemia; ILD, interstitial lung disease; MDS, myelodysplastic syndrome; PFS, progression-free survival; TEAE, treatment-emergent adverse event.</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19</a:t>
            </a:fld>
            <a:endParaRPr lang="en-US" dirty="0"/>
          </a:p>
        </p:txBody>
      </p:sp>
    </p:spTree>
    <p:extLst>
      <p:ext uri="{BB962C8B-B14F-4D97-AF65-F5344CB8AC3E}">
        <p14:creationId xmlns:p14="http://schemas.microsoft.com/office/powerpoint/2010/main" val="41269714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TEAE, treatment-emergent adverse event.</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20</a:t>
            </a:fld>
            <a:endParaRPr lang="en-US" dirty="0"/>
          </a:p>
        </p:txBody>
      </p:sp>
    </p:spTree>
    <p:extLst>
      <p:ext uri="{BB962C8B-B14F-4D97-AF65-F5344CB8AC3E}">
        <p14:creationId xmlns:p14="http://schemas.microsoft.com/office/powerpoint/2010/main" val="208121939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CR, complete response; CT, chemotherapy; FIGO, International Federation of Gynecology and Obstetrics; OS, overall survival; PFS, progression-free survival; PR, partial response; RECIST, Response Evaluation Criteria in Solid Tumors.</a:t>
            </a:r>
          </a:p>
        </p:txBody>
      </p:sp>
      <p:sp>
        <p:nvSpPr>
          <p:cNvPr id="4" name="Slide Number Placeholder 3"/>
          <p:cNvSpPr>
            <a:spLocks noGrp="1"/>
          </p:cNvSpPr>
          <p:nvPr>
            <p:ph type="sldNum" sz="quarter" idx="5"/>
          </p:nvPr>
        </p:nvSpPr>
        <p:spPr/>
        <p:txBody>
          <a:bodyPr/>
          <a:lstStyle/>
          <a:p>
            <a:fld id="{D60ABAA2-6C4E-466F-9BAE-1C454D0B2418}" type="slidenum">
              <a:rPr lang="en-US" smtClean="0"/>
              <a:t>21</a:t>
            </a:fld>
            <a:endParaRPr lang="en-US" dirty="0"/>
          </a:p>
        </p:txBody>
      </p:sp>
    </p:spTree>
    <p:extLst>
      <p:ext uri="{BB962C8B-B14F-4D97-AF65-F5344CB8AC3E}">
        <p14:creationId xmlns:p14="http://schemas.microsoft.com/office/powerpoint/2010/main" val="13026655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Bev, bevacizumab; CR, complete response; FIGO, International Federation of Gynecology and Obstetrics; HRD, homologous recombination deficiency; NED, no evidence of disease; PBC, platinum-based chemotherapy; PR, partial response; tBRCAm, tumors with BRCA mutation.</a:t>
            </a:r>
          </a:p>
        </p:txBody>
      </p:sp>
      <p:sp>
        <p:nvSpPr>
          <p:cNvPr id="4" name="Slide Number Placeholder 3"/>
          <p:cNvSpPr>
            <a:spLocks noGrp="1"/>
          </p:cNvSpPr>
          <p:nvPr>
            <p:ph type="sldNum" sz="quarter" idx="5"/>
          </p:nvPr>
        </p:nvSpPr>
        <p:spPr/>
        <p:txBody>
          <a:bodyPr/>
          <a:lstStyle/>
          <a:p>
            <a:fld id="{D60ABAA2-6C4E-466F-9BAE-1C454D0B2418}" type="slidenum">
              <a:rPr lang="en-US" smtClean="0"/>
              <a:t>22</a:t>
            </a:fld>
            <a:endParaRPr lang="en-US" dirty="0"/>
          </a:p>
        </p:txBody>
      </p:sp>
    </p:spTree>
    <p:extLst>
      <p:ext uri="{BB962C8B-B14F-4D97-AF65-F5344CB8AC3E}">
        <p14:creationId xmlns:p14="http://schemas.microsoft.com/office/powerpoint/2010/main" val="40816321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Bev, bevacizumab; ITT, intention-to-treat; OS, overall survival.</a:t>
            </a:r>
            <a:endParaRPr lang="en-US" b="0" dirty="0"/>
          </a:p>
        </p:txBody>
      </p:sp>
      <p:sp>
        <p:nvSpPr>
          <p:cNvPr id="4" name="Slide Number Placeholder 3"/>
          <p:cNvSpPr>
            <a:spLocks noGrp="1"/>
          </p:cNvSpPr>
          <p:nvPr>
            <p:ph type="sldNum" sz="quarter" idx="5"/>
          </p:nvPr>
        </p:nvSpPr>
        <p:spPr/>
        <p:txBody>
          <a:bodyPr/>
          <a:lstStyle/>
          <a:p>
            <a:fld id="{D60ABAA2-6C4E-466F-9BAE-1C454D0B2418}" type="slidenum">
              <a:rPr lang="en-US" smtClean="0"/>
              <a:t>23</a:t>
            </a:fld>
            <a:endParaRPr lang="en-US" dirty="0"/>
          </a:p>
        </p:txBody>
      </p:sp>
    </p:spTree>
    <p:extLst>
      <p:ext uri="{BB962C8B-B14F-4D97-AF65-F5344CB8AC3E}">
        <p14:creationId xmlns:p14="http://schemas.microsoft.com/office/powerpoint/2010/main" val="287803669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Bev, bevacizumab; HRD, homologous recombination deficiency; OS, overall survival.</a:t>
            </a:r>
            <a:endParaRPr lang="en-US" b="0" dirty="0"/>
          </a:p>
        </p:txBody>
      </p:sp>
      <p:sp>
        <p:nvSpPr>
          <p:cNvPr id="4" name="Slide Number Placeholder 3"/>
          <p:cNvSpPr>
            <a:spLocks noGrp="1"/>
          </p:cNvSpPr>
          <p:nvPr>
            <p:ph type="sldNum" sz="quarter" idx="5"/>
          </p:nvPr>
        </p:nvSpPr>
        <p:spPr/>
        <p:txBody>
          <a:bodyPr/>
          <a:lstStyle/>
          <a:p>
            <a:fld id="{D60ABAA2-6C4E-466F-9BAE-1C454D0B2418}" type="slidenum">
              <a:rPr lang="en-US" smtClean="0"/>
              <a:t>24</a:t>
            </a:fld>
            <a:endParaRPr lang="en-US" dirty="0"/>
          </a:p>
        </p:txBody>
      </p:sp>
    </p:spTree>
    <p:extLst>
      <p:ext uri="{BB962C8B-B14F-4D97-AF65-F5344CB8AC3E}">
        <p14:creationId xmlns:p14="http://schemas.microsoft.com/office/powerpoint/2010/main" val="70863305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Bev, bevacizumab; HRD, homologous recombination deficiency; PFS, progression-free survival.</a:t>
            </a:r>
            <a:endParaRPr lang="en-US" b="0" dirty="0"/>
          </a:p>
        </p:txBody>
      </p:sp>
      <p:sp>
        <p:nvSpPr>
          <p:cNvPr id="4" name="Slide Number Placeholder 3"/>
          <p:cNvSpPr>
            <a:spLocks noGrp="1"/>
          </p:cNvSpPr>
          <p:nvPr>
            <p:ph type="sldNum" sz="quarter" idx="5"/>
          </p:nvPr>
        </p:nvSpPr>
        <p:spPr/>
        <p:txBody>
          <a:bodyPr/>
          <a:lstStyle/>
          <a:p>
            <a:fld id="{D60ABAA2-6C4E-466F-9BAE-1C454D0B2418}" type="slidenum">
              <a:rPr lang="en-US" smtClean="0"/>
              <a:t>25</a:t>
            </a:fld>
            <a:endParaRPr lang="en-US" dirty="0"/>
          </a:p>
        </p:txBody>
      </p:sp>
    </p:spTree>
    <p:extLst>
      <p:ext uri="{BB962C8B-B14F-4D97-AF65-F5344CB8AC3E}">
        <p14:creationId xmlns:p14="http://schemas.microsoft.com/office/powerpoint/2010/main" val="412301260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Bev, bevacizumab; </a:t>
            </a:r>
            <a:r>
              <a:rPr lang="en-US" b="0" i="1" dirty="0"/>
              <a:t>BRCAm, BRCA mutation; </a:t>
            </a:r>
            <a:r>
              <a:rPr lang="en-US" i="1" dirty="0"/>
              <a:t>HRD, homologous recombination deficiency; NR, not reported; OS, overall survival; PARPi, PARP inhibitor.</a:t>
            </a:r>
            <a:endParaRPr lang="en-US" b="0" dirty="0"/>
          </a:p>
        </p:txBody>
      </p:sp>
      <p:sp>
        <p:nvSpPr>
          <p:cNvPr id="4" name="Slide Number Placeholder 3"/>
          <p:cNvSpPr>
            <a:spLocks noGrp="1"/>
          </p:cNvSpPr>
          <p:nvPr>
            <p:ph type="sldNum" sz="quarter" idx="5"/>
          </p:nvPr>
        </p:nvSpPr>
        <p:spPr/>
        <p:txBody>
          <a:bodyPr/>
          <a:lstStyle/>
          <a:p>
            <a:fld id="{D60ABAA2-6C4E-466F-9BAE-1C454D0B2418}" type="slidenum">
              <a:rPr lang="en-US" smtClean="0"/>
              <a:t>26</a:t>
            </a:fld>
            <a:endParaRPr lang="en-US" dirty="0"/>
          </a:p>
        </p:txBody>
      </p:sp>
    </p:spTree>
    <p:extLst>
      <p:ext uri="{BB962C8B-B14F-4D97-AF65-F5344CB8AC3E}">
        <p14:creationId xmlns:p14="http://schemas.microsoft.com/office/powerpoint/2010/main" val="109864344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AA, aplastic anemia; AE, adverse event; AML, acute myeloid leukemia; Bev, bevacizumab; DCO, data cutoff date; ILD, interstitial lung disease; MDS, myelodysplastic syndromes; OS, overall survival; PFS, progression-free survival; PFS2, second progression-free survival.</a:t>
            </a:r>
            <a:endParaRPr lang="en-US" b="0" dirty="0"/>
          </a:p>
        </p:txBody>
      </p:sp>
      <p:sp>
        <p:nvSpPr>
          <p:cNvPr id="4" name="Slide Number Placeholder 3"/>
          <p:cNvSpPr>
            <a:spLocks noGrp="1"/>
          </p:cNvSpPr>
          <p:nvPr>
            <p:ph type="sldNum" sz="quarter" idx="5"/>
          </p:nvPr>
        </p:nvSpPr>
        <p:spPr/>
        <p:txBody>
          <a:bodyPr/>
          <a:lstStyle/>
          <a:p>
            <a:fld id="{D60ABAA2-6C4E-466F-9BAE-1C454D0B2418}" type="slidenum">
              <a:rPr lang="en-US" smtClean="0"/>
              <a:t>27</a:t>
            </a:fld>
            <a:endParaRPr lang="en-US" dirty="0"/>
          </a:p>
        </p:txBody>
      </p:sp>
    </p:spTree>
    <p:extLst>
      <p:ext uri="{BB962C8B-B14F-4D97-AF65-F5344CB8AC3E}">
        <p14:creationId xmlns:p14="http://schemas.microsoft.com/office/powerpoint/2010/main" val="149213594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a:t>
            </a:r>
            <a:r>
              <a:rPr lang="en-US" i="1" baseline="0" dirty="0"/>
              <a:t> independent central review; DCR, disease control rate; DSS, disease-specific survival; CR, complete response; gBRCA, germline BRCA mutation; FIGO, </a:t>
            </a:r>
            <a:r>
              <a:rPr lang="en-US" b="0" i="1" dirty="0">
                <a:solidFill>
                  <a:srgbClr val="4D5156"/>
                </a:solidFill>
                <a:effectLst/>
                <a:latin typeface="Roboto" panose="02000000000000000000" pitchFamily="2" charset="0"/>
              </a:rPr>
              <a:t>International Federation of Gynecology and Obstetrics; </a:t>
            </a:r>
            <a:r>
              <a:rPr lang="en-US" i="1" baseline="0" dirty="0"/>
              <a:t>HRD, homologous recombination deficiency; OS, overall survival; PFS, progression-free survival; PFS2; progression-free survival on subsequent therapy; PD, progressive disease; PR, partial response; PROs, patient-reported outcomes; TFST, time to first subsequent therapy; TSST, time to second subsequent treatment.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28</a:t>
            </a:fld>
            <a:endParaRPr lang="en-US" altLang="en-US" dirty="0"/>
          </a:p>
        </p:txBody>
      </p:sp>
    </p:spTree>
    <p:extLst>
      <p:ext uri="{BB962C8B-B14F-4D97-AF65-F5344CB8AC3E}">
        <p14:creationId xmlns:p14="http://schemas.microsoft.com/office/powerpoint/2010/main" val="40574175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0" dirty="0"/>
              <a:t>BICR, blinded independent central review; CR, complete response; CT, chemotherapy; FIGO, </a:t>
            </a:r>
            <a:r>
              <a:rPr lang="en-US" b="0" i="1" dirty="0">
                <a:solidFill>
                  <a:srgbClr val="4D5156"/>
                </a:solidFill>
                <a:effectLst/>
                <a:latin typeface="Roboto" panose="02000000000000000000" pitchFamily="2" charset="0"/>
              </a:rPr>
              <a:t>International Federation of Gynecology and Obstetrics; </a:t>
            </a:r>
            <a:r>
              <a:rPr lang="en-US" i="1" baseline="0" dirty="0"/>
              <a:t>gBRCA, germline BRCA mutation; HRD, homologous recombination deficiency; ITT, intention-to-treat population; NE, not estimable; PFS, progression-free survival.</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29</a:t>
            </a:fld>
            <a:endParaRPr lang="en-US" altLang="en-US" dirty="0"/>
          </a:p>
        </p:txBody>
      </p:sp>
    </p:spTree>
    <p:extLst>
      <p:ext uri="{BB962C8B-B14F-4D97-AF65-F5344CB8AC3E}">
        <p14:creationId xmlns:p14="http://schemas.microsoft.com/office/powerpoint/2010/main" val="396361604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0" dirty="0"/>
              <a:t>gBRCAmut, germline BRCA mutation; </a:t>
            </a:r>
            <a:r>
              <a:rPr lang="en-US" i="1" dirty="0"/>
              <a:t>PFS, progression-free survival; Pt, platinum.</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30</a:t>
            </a:fld>
            <a:endParaRPr lang="en-US" altLang="en-US" dirty="0"/>
          </a:p>
        </p:txBody>
      </p:sp>
    </p:spTree>
    <p:extLst>
      <p:ext uri="{BB962C8B-B14F-4D97-AF65-F5344CB8AC3E}">
        <p14:creationId xmlns:p14="http://schemas.microsoft.com/office/powerpoint/2010/main" val="197304136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0" dirty="0"/>
              <a:t>HRD, homologous recombination deficiency; HRP, homologous recombination proficient; gBRCAmut, germline BRCA mutation; NE, not estimable; NR, not reached; </a:t>
            </a:r>
            <a:r>
              <a:rPr lang="en-US" i="1" dirty="0"/>
              <a:t>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31</a:t>
            </a:fld>
            <a:endParaRPr lang="en-US" altLang="en-US" dirty="0"/>
          </a:p>
        </p:txBody>
      </p:sp>
    </p:spTree>
    <p:extLst>
      <p:ext uri="{BB962C8B-B14F-4D97-AF65-F5344CB8AC3E}">
        <p14:creationId xmlns:p14="http://schemas.microsoft.com/office/powerpoint/2010/main" val="253222268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0" dirty="0"/>
              <a:t>HRD, homologous recombination deficiency; NE, not estimable; NR, not reached; </a:t>
            </a:r>
            <a:r>
              <a:rPr lang="en-US" i="1" dirty="0"/>
              <a:t>PD, progressive disease.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32</a:t>
            </a:fld>
            <a:endParaRPr lang="en-US" altLang="en-US" dirty="0"/>
          </a:p>
        </p:txBody>
      </p:sp>
    </p:spTree>
    <p:extLst>
      <p:ext uri="{BB962C8B-B14F-4D97-AF65-F5344CB8AC3E}">
        <p14:creationId xmlns:p14="http://schemas.microsoft.com/office/powerpoint/2010/main" val="412040351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sz="1200" b="0" i="1"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TEAEs, treatment-emergent adverse events; tx, treatment.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33</a:t>
            </a:fld>
            <a:endParaRPr lang="en-US" altLang="en-US" dirty="0"/>
          </a:p>
        </p:txBody>
      </p:sp>
    </p:spTree>
    <p:extLst>
      <p:ext uri="{BB962C8B-B14F-4D97-AF65-F5344CB8AC3E}">
        <p14:creationId xmlns:p14="http://schemas.microsoft.com/office/powerpoint/2010/main" val="197438667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 independent central review; CT, chemotherapy; </a:t>
            </a:r>
            <a:r>
              <a:rPr lang="en-US" i="1" baseline="0" dirty="0"/>
              <a:t>gBRCAmut, germline BRCA mutation; ORR, overall response rate; </a:t>
            </a:r>
            <a:r>
              <a:rPr lang="en-US" i="1" dirty="0"/>
              <a:t>PD, progressive disease; PFS, progression-free survival; PFS2, </a:t>
            </a:r>
            <a:r>
              <a:rPr lang="en-US" sz="1200" i="1" dirty="0">
                <a:solidFill>
                  <a:schemeClr val="bg1"/>
                </a:solidFill>
                <a:latin typeface="Calibri" panose="020F0502020204030204" pitchFamily="34" charset="0"/>
              </a:rPr>
              <a:t>patients free from second disease progression and death; PLD, pegylated liposomal doxorubicin; </a:t>
            </a:r>
            <a:r>
              <a:rPr lang="en-US" i="1" dirty="0"/>
              <a:t>PSROC, platinum-sensitive relapsed ovarian cancer; RECIST, Response Evaluation Criteria in Solid Tumors; TDT, time to treatment discontinuation or death; </a:t>
            </a:r>
            <a:r>
              <a:rPr lang="en-US" b="0" i="1" dirty="0">
                <a:solidFill>
                  <a:srgbClr val="000000"/>
                </a:solidFill>
                <a:effectLst/>
                <a:latin typeface="Source Sans Pro" panose="020B0503030403020204" pitchFamily="34" charset="0"/>
              </a:rPr>
              <a:t>TFST, time from randomization to first subsequent therapy or death; TSST, time to second subsequent therapy or death.</a:t>
            </a:r>
          </a:p>
          <a:p>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34</a:t>
            </a:fld>
            <a:endParaRPr lang="en-US" altLang="en-US" dirty="0"/>
          </a:p>
        </p:txBody>
      </p:sp>
    </p:spTree>
    <p:extLst>
      <p:ext uri="{BB962C8B-B14F-4D97-AF65-F5344CB8AC3E}">
        <p14:creationId xmlns:p14="http://schemas.microsoft.com/office/powerpoint/2010/main" val="275261726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35</a:t>
            </a:fld>
            <a:endParaRPr lang="en-US" altLang="en-US" dirty="0"/>
          </a:p>
        </p:txBody>
      </p:sp>
    </p:spTree>
    <p:extLst>
      <p:ext uri="{BB962C8B-B14F-4D97-AF65-F5344CB8AC3E}">
        <p14:creationId xmlns:p14="http://schemas.microsoft.com/office/powerpoint/2010/main" val="382912117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PFS2, </a:t>
            </a:r>
            <a:r>
              <a:rPr lang="en-US" sz="1200" i="1" dirty="0">
                <a:solidFill>
                  <a:schemeClr val="bg1"/>
                </a:solidFill>
                <a:latin typeface="Calibri" panose="020F0502020204030204" pitchFamily="34" charset="0"/>
              </a:rPr>
              <a:t>patients free from second disease progression and death.</a:t>
            </a:r>
            <a:r>
              <a:rPr lang="en-US" sz="1200" dirty="0">
                <a:solidFill>
                  <a:schemeClr val="bg1"/>
                </a:solidFill>
                <a:latin typeface="Calibri" panose="020F0502020204030204" pitchFamily="34" charset="0"/>
              </a:rPr>
              <a:t> </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36</a:t>
            </a:fld>
            <a:endParaRPr lang="en-US" altLang="en-US" dirty="0"/>
          </a:p>
        </p:txBody>
      </p:sp>
    </p:spTree>
    <p:extLst>
      <p:ext uri="{BB962C8B-B14F-4D97-AF65-F5344CB8AC3E}">
        <p14:creationId xmlns:p14="http://schemas.microsoft.com/office/powerpoint/2010/main" val="379572444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TDT, time to treatment discontinuation or death; </a:t>
            </a:r>
            <a:r>
              <a:rPr lang="en-US" b="0" i="1" dirty="0">
                <a:solidFill>
                  <a:srgbClr val="000000"/>
                </a:solidFill>
                <a:effectLst/>
                <a:latin typeface="Source Sans Pro" panose="020B0503030403020204" pitchFamily="34" charset="0"/>
              </a:rPr>
              <a:t>TFST, time from randomization to first subsequent therapy or death; TSST, time to second subsequent therapy or death.</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37</a:t>
            </a:fld>
            <a:endParaRPr lang="en-US" altLang="en-US" dirty="0"/>
          </a:p>
        </p:txBody>
      </p:sp>
    </p:spTree>
    <p:extLst>
      <p:ext uri="{BB962C8B-B14F-4D97-AF65-F5344CB8AC3E}">
        <p14:creationId xmlns:p14="http://schemas.microsoft.com/office/powerpoint/2010/main" val="410522637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AESI, adverse event of special interest; AML, acute myeloid leukemia; MDS, myelodysplastic syndromes; NPMs, new primary malignancy; ORR, overall response rate; OS, overall survival; PLD, </a:t>
            </a:r>
            <a:r>
              <a:rPr kumimoji="0" lang="en-US" sz="1200" b="0" i="1"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pegylated liposomal doxorubicin; </a:t>
            </a:r>
            <a:r>
              <a:rPr lang="en-US" i="1" dirty="0"/>
              <a:t>TEAE, treatment-emergent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38</a:t>
            </a:fld>
            <a:endParaRPr lang="en-US" altLang="en-US" dirty="0"/>
          </a:p>
        </p:txBody>
      </p:sp>
    </p:spTree>
    <p:extLst>
      <p:ext uri="{BB962C8B-B14F-4D97-AF65-F5344CB8AC3E}">
        <p14:creationId xmlns:p14="http://schemas.microsoft.com/office/powerpoint/2010/main" val="10569266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TEAEs, treatment-emergent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39</a:t>
            </a:fld>
            <a:endParaRPr lang="en-US" altLang="en-US" dirty="0"/>
          </a:p>
        </p:txBody>
      </p:sp>
    </p:spTree>
    <p:extLst>
      <p:ext uri="{BB962C8B-B14F-4D97-AF65-F5344CB8AC3E}">
        <p14:creationId xmlns:p14="http://schemas.microsoft.com/office/powerpoint/2010/main" val="123686039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 independent central review; CT, chemotherapy; </a:t>
            </a:r>
            <a:r>
              <a:rPr lang="en-US" i="1" baseline="0" dirty="0"/>
              <a:t>gBRCAmut, germline BRCA mutation; ORR, overall response rate; </a:t>
            </a:r>
            <a:r>
              <a:rPr lang="en-US" i="1" dirty="0"/>
              <a:t>PD, progressive disease; PFS, progression-free survival; PFS2, </a:t>
            </a:r>
            <a:r>
              <a:rPr lang="en-US" sz="1200" i="1" dirty="0">
                <a:solidFill>
                  <a:schemeClr val="bg1"/>
                </a:solidFill>
                <a:latin typeface="Calibri" panose="020F0502020204030204" pitchFamily="34" charset="0"/>
              </a:rPr>
              <a:t>patients free from second disease progression and death; PLD, pegylated liposomal doxorubicin; </a:t>
            </a:r>
            <a:r>
              <a:rPr lang="en-US" i="1" dirty="0"/>
              <a:t>PSROC, platinum-sensitive relapsed ovarian cancer; RECIST, Response Evaluation Criteria in Solid Tumors; TDT, time to treatment discontinuation or death; </a:t>
            </a:r>
            <a:r>
              <a:rPr lang="en-US" b="0" i="1" dirty="0">
                <a:solidFill>
                  <a:srgbClr val="000000"/>
                </a:solidFill>
                <a:effectLst/>
                <a:latin typeface="Source Sans Pro" panose="020B0503030403020204" pitchFamily="34" charset="0"/>
              </a:rPr>
              <a:t>TFST, time from randomization to first subsequent therapy or death; TSST, time to second subsequent therapy or death.</a:t>
            </a:r>
          </a:p>
          <a:p>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40</a:t>
            </a:fld>
            <a:endParaRPr lang="en-US" altLang="en-US" dirty="0"/>
          </a:p>
        </p:txBody>
      </p:sp>
    </p:spTree>
    <p:extLst>
      <p:ext uri="{BB962C8B-B14F-4D97-AF65-F5344CB8AC3E}">
        <p14:creationId xmlns:p14="http://schemas.microsoft.com/office/powerpoint/2010/main" val="350646126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Plt, platinum.</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41</a:t>
            </a:fld>
            <a:endParaRPr lang="en-US" altLang="en-US" dirty="0"/>
          </a:p>
        </p:txBody>
      </p:sp>
    </p:spTree>
    <p:extLst>
      <p:ext uri="{BB962C8B-B14F-4D97-AF65-F5344CB8AC3E}">
        <p14:creationId xmlns:p14="http://schemas.microsoft.com/office/powerpoint/2010/main" val="231418239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HR, hazard ratio; NC, not calculable.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42</a:t>
            </a:fld>
            <a:endParaRPr lang="en-US" altLang="en-US" dirty="0"/>
          </a:p>
        </p:txBody>
      </p:sp>
    </p:spTree>
    <p:extLst>
      <p:ext uri="{BB962C8B-B14F-4D97-AF65-F5344CB8AC3E}">
        <p14:creationId xmlns:p14="http://schemas.microsoft.com/office/powerpoint/2010/main" val="256787142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AESIs, adverse event of special interest; AML, acute myelogenous leukemia; d/c, discontinuation; MDS, myelodysplastic syndrome; MPNs, myeloproliferative neoplasms; TEAE, treatment-emergent adverse event; Tx, treatment.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43</a:t>
            </a:fld>
            <a:endParaRPr lang="en-US" altLang="en-US" dirty="0"/>
          </a:p>
        </p:txBody>
      </p:sp>
    </p:spTree>
    <p:extLst>
      <p:ext uri="{BB962C8B-B14F-4D97-AF65-F5344CB8AC3E}">
        <p14:creationId xmlns:p14="http://schemas.microsoft.com/office/powerpoint/2010/main" val="117451400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ADC, antibody-drug conjugate; DoR, duration of response; FR</a:t>
            </a:r>
            <a:r>
              <a:rPr lang="el-GR" sz="1200" i="1" dirty="0"/>
              <a:t>α</a:t>
            </a:r>
            <a:r>
              <a:rPr lang="en-US" sz="1200" i="1" dirty="0"/>
              <a:t>,</a:t>
            </a:r>
            <a:r>
              <a:rPr lang="en-US" i="1" dirty="0"/>
              <a:t> </a:t>
            </a:r>
            <a:r>
              <a:rPr lang="en-US" sz="1200" i="1" dirty="0"/>
              <a:t>folate receptor-</a:t>
            </a:r>
            <a:r>
              <a:rPr lang="el-GR" sz="1200" i="1" dirty="0"/>
              <a:t>α</a:t>
            </a:r>
            <a:r>
              <a:rPr lang="en-US" sz="1200" i="1" dirty="0"/>
              <a:t>; </a:t>
            </a:r>
            <a:r>
              <a:rPr lang="en-US" i="1" dirty="0"/>
              <a:t>IHC, immunohistochemistry; OC, ovarian cancer; ORR, overall response rate; PD, progressive disease;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45</a:t>
            </a:fld>
            <a:endParaRPr lang="en-US" altLang="en-US" dirty="0"/>
          </a:p>
        </p:txBody>
      </p:sp>
    </p:spTree>
    <p:extLst>
      <p:ext uri="{BB962C8B-B14F-4D97-AF65-F5344CB8AC3E}">
        <p14:creationId xmlns:p14="http://schemas.microsoft.com/office/powerpoint/2010/main" val="41824573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DoR, duration of response; FR</a:t>
            </a:r>
            <a:r>
              <a:rPr lang="el-GR" sz="1200" i="1" dirty="0"/>
              <a:t>α</a:t>
            </a:r>
            <a:r>
              <a:rPr lang="en-US" sz="1200" i="1" dirty="0"/>
              <a:t>,</a:t>
            </a:r>
            <a:r>
              <a:rPr lang="en-US" i="1" dirty="0"/>
              <a:t> </a:t>
            </a:r>
            <a:r>
              <a:rPr lang="en-US" sz="1200" i="1" dirty="0"/>
              <a:t>folate receptor-</a:t>
            </a:r>
            <a:r>
              <a:rPr lang="el-GR" sz="1200" i="1" dirty="0"/>
              <a:t>α</a:t>
            </a:r>
            <a:r>
              <a:rPr lang="en-US" sz="1200" i="1" dirty="0"/>
              <a:t>; </a:t>
            </a:r>
            <a:r>
              <a:rPr lang="en-US" i="1" dirty="0"/>
              <a:t>NR, not reached; OC, ovarian cancer; ORR, overall response rate; PD, progressive disease; PR, partial response; SD, stable disease; TRAEs, treatment related adverse events.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46</a:t>
            </a:fld>
            <a:endParaRPr lang="en-US" altLang="en-US" dirty="0"/>
          </a:p>
        </p:txBody>
      </p:sp>
    </p:spTree>
    <p:extLst>
      <p:ext uri="{BB962C8B-B14F-4D97-AF65-F5344CB8AC3E}">
        <p14:creationId xmlns:p14="http://schemas.microsoft.com/office/powerpoint/2010/main" val="352009704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GI, gastrointestinal; mets, </a:t>
            </a:r>
            <a:r>
              <a:rPr lang="en-US" sz="1200" b="0" i="1" dirty="0">
                <a:solidFill>
                  <a:srgbClr val="000000"/>
                </a:solidFill>
                <a:effectLst/>
                <a:cs typeface="Calibri" panose="020F0502020204030204" pitchFamily="34" charset="0"/>
              </a:rPr>
              <a:t>metastases; </a:t>
            </a:r>
            <a:r>
              <a:rPr lang="en-US" i="1" dirty="0"/>
              <a:t>TRAEs, treatment related adverse events.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47</a:t>
            </a:fld>
            <a:endParaRPr lang="en-US" altLang="en-US" dirty="0"/>
          </a:p>
        </p:txBody>
      </p:sp>
    </p:spTree>
    <p:extLst>
      <p:ext uri="{BB962C8B-B14F-4D97-AF65-F5344CB8AC3E}">
        <p14:creationId xmlns:p14="http://schemas.microsoft.com/office/powerpoint/2010/main" val="300648366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1L, first line; BICR, blinded independent committee review; CT, chemotherapy; DoR, duration of response; ECOG, Eastern Cooperative Oncology Group; f/u, follow-up; HRD, homologous recombination deficiency; inv, investigator; ITT, intention to treat; ORR, objective response rate; OS, overall survival; PFS, progression-free survival; PRO, patient-reported outcome; PS, performance status.</a:t>
            </a:r>
          </a:p>
        </p:txBody>
      </p:sp>
      <p:sp>
        <p:nvSpPr>
          <p:cNvPr id="4" name="Slide Number Placeholder 3"/>
          <p:cNvSpPr>
            <a:spLocks noGrp="1"/>
          </p:cNvSpPr>
          <p:nvPr>
            <p:ph type="sldNum" sz="quarter" idx="5"/>
          </p:nvPr>
        </p:nvSpPr>
        <p:spPr/>
        <p:txBody>
          <a:bodyPr/>
          <a:lstStyle/>
          <a:p>
            <a:fld id="{D60ABAA2-6C4E-466F-9BAE-1C454D0B2418}" type="slidenum">
              <a:rPr lang="en-US" smtClean="0"/>
              <a:t>48</a:t>
            </a:fld>
            <a:endParaRPr lang="en-US" dirty="0"/>
          </a:p>
        </p:txBody>
      </p:sp>
    </p:spTree>
    <p:extLst>
      <p:ext uri="{BB962C8B-B14F-4D97-AF65-F5344CB8AC3E}">
        <p14:creationId xmlns:p14="http://schemas.microsoft.com/office/powerpoint/2010/main" val="17489187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i="1" dirty="0"/>
              <a:t>BL, baseline; ECOG, Eastern Cooperative Oncology Group; FIGO, International Federation of Gynecology and Obstetrics; HRD, homologous recombination deficiency; ITT, intention to treat; LOH, loss of heterozygosity; PS, performance status. </a:t>
            </a:r>
            <a:endParaRPr lang="en-US" i="0" dirty="0"/>
          </a:p>
          <a:p>
            <a:pPr marL="0" marR="0" indent="0" algn="l" defTabSz="914400" rtl="0" eaLnBrk="1" fontAlgn="auto" latinLnBrk="0" hangingPunct="1">
              <a:lnSpc>
                <a:spcPct val="100000"/>
              </a:lnSpc>
              <a:spcBef>
                <a:spcPts val="0"/>
              </a:spcBef>
              <a:spcAft>
                <a:spcPts val="0"/>
              </a:spcAft>
              <a:buClrTx/>
              <a:buSzTx/>
              <a:buFontTx/>
              <a:buNone/>
              <a:tabLst/>
              <a:defRPr/>
            </a:pPr>
            <a:endParaRPr lang="en-US" i="0" dirty="0"/>
          </a:p>
        </p:txBody>
      </p:sp>
      <p:sp>
        <p:nvSpPr>
          <p:cNvPr id="4" name="Slide Number Placeholder 3"/>
          <p:cNvSpPr>
            <a:spLocks noGrp="1"/>
          </p:cNvSpPr>
          <p:nvPr>
            <p:ph type="sldNum" sz="quarter" idx="5"/>
          </p:nvPr>
        </p:nvSpPr>
        <p:spPr/>
        <p:txBody>
          <a:bodyPr/>
          <a:lstStyle/>
          <a:p>
            <a:fld id="{D60ABAA2-6C4E-466F-9BAE-1C454D0B2418}" type="slidenum">
              <a:rPr lang="en-US" smtClean="0"/>
              <a:t>49</a:t>
            </a:fld>
            <a:endParaRPr lang="en-US" dirty="0"/>
          </a:p>
        </p:txBody>
      </p:sp>
    </p:spTree>
    <p:extLst>
      <p:ext uri="{BB962C8B-B14F-4D97-AF65-F5344CB8AC3E}">
        <p14:creationId xmlns:p14="http://schemas.microsoft.com/office/powerpoint/2010/main" val="98578327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BICR, blinded independent central review; HRD, homologous recombination deficiency; NR, not reached; PFS, progression-free survival.</a:t>
            </a:r>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50</a:t>
            </a:fld>
            <a:endParaRPr lang="en-US" dirty="0"/>
          </a:p>
        </p:txBody>
      </p:sp>
    </p:spTree>
    <p:extLst>
      <p:ext uri="{BB962C8B-B14F-4D97-AF65-F5344CB8AC3E}">
        <p14:creationId xmlns:p14="http://schemas.microsoft.com/office/powerpoint/2010/main" val="170760060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BICR, blinded independent central review; ITT, intention to treat; PFS, progression-free survival.</a:t>
            </a:r>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51</a:t>
            </a:fld>
            <a:endParaRPr lang="en-US" dirty="0"/>
          </a:p>
        </p:txBody>
      </p:sp>
    </p:spTree>
    <p:extLst>
      <p:ext uri="{BB962C8B-B14F-4D97-AF65-F5344CB8AC3E}">
        <p14:creationId xmlns:p14="http://schemas.microsoft.com/office/powerpoint/2010/main" val="369720543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BICR, blinded independent central review; HRD, homologous recombination deficiency; LOH, loss of heterozygosity; mut, mutated; NR, not reached; PFS, progression-free survival; wt, wildtype.</a:t>
            </a:r>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52</a:t>
            </a:fld>
            <a:endParaRPr lang="en-US" dirty="0"/>
          </a:p>
        </p:txBody>
      </p:sp>
    </p:spTree>
    <p:extLst>
      <p:ext uri="{BB962C8B-B14F-4D97-AF65-F5344CB8AC3E}">
        <p14:creationId xmlns:p14="http://schemas.microsoft.com/office/powerpoint/2010/main" val="402436686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i="1" dirty="0"/>
              <a:t>CT, chemotherapy; ECOG, Eastern Cooperative Oncology Group; FIGO, International Federation of Gynecology and Obstetrics; HRD, homologous recombination deficiency; indet, indeterminant; ITT, intention to treat; LOH, loss of heterozygosity; mut, mutated; neg, negative; PS, performance status; unk, unknown.</a:t>
            </a:r>
          </a:p>
        </p:txBody>
      </p:sp>
      <p:sp>
        <p:nvSpPr>
          <p:cNvPr id="4" name="Slide Number Placeholder 3"/>
          <p:cNvSpPr>
            <a:spLocks noGrp="1"/>
          </p:cNvSpPr>
          <p:nvPr>
            <p:ph type="sldNum" sz="quarter" idx="5"/>
          </p:nvPr>
        </p:nvSpPr>
        <p:spPr/>
        <p:txBody>
          <a:bodyPr/>
          <a:lstStyle/>
          <a:p>
            <a:fld id="{D60ABAA2-6C4E-466F-9BAE-1C454D0B2418}" type="slidenum">
              <a:rPr lang="en-US" smtClean="0"/>
              <a:t>53</a:t>
            </a:fld>
            <a:endParaRPr lang="en-US" dirty="0"/>
          </a:p>
        </p:txBody>
      </p:sp>
    </p:spTree>
    <p:extLst>
      <p:ext uri="{BB962C8B-B14F-4D97-AF65-F5344CB8AC3E}">
        <p14:creationId xmlns:p14="http://schemas.microsoft.com/office/powerpoint/2010/main" val="275920427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CR, complete response; DoR, duration of response; HRD, homologous recombination deficiency; ITT, intention to treat; NE, not evaluable; NR, not reached; ORR, objective response rate; PD, progressive disease; PR, partial response; RECIST, Response Evaluation Criteria in Solid Tumors; SD, stable disease.</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54</a:t>
            </a:fld>
            <a:endParaRPr lang="en-US" dirty="0"/>
          </a:p>
        </p:txBody>
      </p:sp>
    </p:spTree>
    <p:extLst>
      <p:ext uri="{BB962C8B-B14F-4D97-AF65-F5344CB8AC3E}">
        <p14:creationId xmlns:p14="http://schemas.microsoft.com/office/powerpoint/2010/main" val="414827681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AML, acute myeloid leukemia; ALT, alanine aminotransferase; AST, aspartate aminotransferase; D/c, discontinuation; DILI, drug-induced liver injury; FACT-O TOI, Functional Assessment of Cancer Therapy—Ovarian Trial Outcome Index; IQR, interquartile range; ITT, intention to treat; LTFU, long-term follow up; MDS, myelodysplastic syndrome; MI, myocardial infarction; TEAE, treatment-emergent adverse event; tx, treatment. </a:t>
            </a:r>
          </a:p>
        </p:txBody>
      </p:sp>
      <p:sp>
        <p:nvSpPr>
          <p:cNvPr id="4" name="Slide Number Placeholder 3"/>
          <p:cNvSpPr>
            <a:spLocks noGrp="1"/>
          </p:cNvSpPr>
          <p:nvPr>
            <p:ph type="sldNum" sz="quarter" idx="5"/>
          </p:nvPr>
        </p:nvSpPr>
        <p:spPr/>
        <p:txBody>
          <a:bodyPr/>
          <a:lstStyle/>
          <a:p>
            <a:fld id="{D60ABAA2-6C4E-466F-9BAE-1C454D0B2418}" type="slidenum">
              <a:rPr lang="en-US" smtClean="0"/>
              <a:t>55</a:t>
            </a:fld>
            <a:endParaRPr lang="en-US" dirty="0"/>
          </a:p>
        </p:txBody>
      </p:sp>
    </p:spTree>
    <p:extLst>
      <p:ext uri="{BB962C8B-B14F-4D97-AF65-F5344CB8AC3E}">
        <p14:creationId xmlns:p14="http://schemas.microsoft.com/office/powerpoint/2010/main" val="22530847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ALT, alanine aminotransferase; AST, aspartate aminotransferase; TEAE, treatment-emergent adverse event; TI, </a:t>
            </a:r>
            <a:r>
              <a:rPr kumimoji="0" lang="en-US" sz="1200" b="0" i="1" u="none" strike="noStrike" cap="none" normalizeH="0" baseline="0" dirty="0">
                <a:ln>
                  <a:noFill/>
                </a:ln>
                <a:solidFill>
                  <a:schemeClr val="bg2">
                    <a:lumMod val="10000"/>
                  </a:schemeClr>
                </a:solidFill>
                <a:effectLst/>
                <a:latin typeface="Calibri" panose="020F0502020204030204" pitchFamily="34" charset="0"/>
              </a:rPr>
              <a:t>treatment interruption.</a:t>
            </a:r>
            <a:endParaRPr lang="en-US" i="1" dirty="0"/>
          </a:p>
          <a:p>
            <a:endParaRPr lang="en-US" i="0" dirty="0"/>
          </a:p>
        </p:txBody>
      </p:sp>
      <p:sp>
        <p:nvSpPr>
          <p:cNvPr id="4" name="Slide Number Placeholder 3"/>
          <p:cNvSpPr>
            <a:spLocks noGrp="1"/>
          </p:cNvSpPr>
          <p:nvPr>
            <p:ph type="sldNum" sz="quarter" idx="5"/>
          </p:nvPr>
        </p:nvSpPr>
        <p:spPr/>
        <p:txBody>
          <a:bodyPr/>
          <a:lstStyle/>
          <a:p>
            <a:fld id="{D60ABAA2-6C4E-466F-9BAE-1C454D0B2418}" type="slidenum">
              <a:rPr lang="en-US" smtClean="0"/>
              <a:t>56</a:t>
            </a:fld>
            <a:endParaRPr lang="en-US" dirty="0"/>
          </a:p>
        </p:txBody>
      </p:sp>
    </p:spTree>
    <p:extLst>
      <p:ext uri="{BB962C8B-B14F-4D97-AF65-F5344CB8AC3E}">
        <p14:creationId xmlns:p14="http://schemas.microsoft.com/office/powerpoint/2010/main" val="348304380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CR, complete response; CT, chemotherapy; FIGO, International Federation of Gynecology and Obstetrics; HRD, </a:t>
            </a:r>
            <a:r>
              <a:rPr lang="en-US" b="0" i="1" dirty="0">
                <a:solidFill>
                  <a:srgbClr val="4D5156"/>
                </a:solidFill>
                <a:effectLst/>
                <a:latin typeface="Roboto" panose="02000000000000000000" pitchFamily="2" charset="0"/>
              </a:rPr>
              <a:t>homologous recombination deﬁciency; </a:t>
            </a:r>
            <a:r>
              <a:rPr lang="en-US" b="0" i="1" dirty="0"/>
              <a:t>OC, </a:t>
            </a:r>
            <a:r>
              <a:rPr lang="en-US" sz="1200" b="0" i="1" dirty="0"/>
              <a:t>o</a:t>
            </a:r>
            <a:r>
              <a:rPr lang="en-US" altLang="en-US" sz="1200" i="1" dirty="0"/>
              <a:t>varian cancer; </a:t>
            </a:r>
            <a:r>
              <a:rPr lang="en-US" b="0" i="1" dirty="0"/>
              <a:t>PFS, progression-free survival; PR, partial response; RECIST, Response Evaluation Criteria in Solid Tumors; </a:t>
            </a:r>
          </a:p>
        </p:txBody>
      </p:sp>
      <p:sp>
        <p:nvSpPr>
          <p:cNvPr id="4" name="Slide Number Placeholder 3"/>
          <p:cNvSpPr>
            <a:spLocks noGrp="1"/>
          </p:cNvSpPr>
          <p:nvPr>
            <p:ph type="sldNum" sz="quarter" idx="5"/>
          </p:nvPr>
        </p:nvSpPr>
        <p:spPr/>
        <p:txBody>
          <a:bodyPr/>
          <a:lstStyle/>
          <a:p>
            <a:fld id="{D60ABAA2-6C4E-466F-9BAE-1C454D0B2418}" type="slidenum">
              <a:rPr lang="en-US" smtClean="0"/>
              <a:t>57</a:t>
            </a:fld>
            <a:endParaRPr lang="en-US" dirty="0"/>
          </a:p>
        </p:txBody>
      </p:sp>
    </p:spTree>
    <p:extLst>
      <p:ext uri="{BB962C8B-B14F-4D97-AF65-F5344CB8AC3E}">
        <p14:creationId xmlns:p14="http://schemas.microsoft.com/office/powerpoint/2010/main" val="3151428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PFS, progression-free survival; HRD, homologous recombination deficiency; ITT, intent-to-treat; NR, not reached; CI, confidence interval; HR, hazard ratio.</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58</a:t>
            </a:fld>
            <a:endParaRPr lang="en-US" dirty="0"/>
          </a:p>
        </p:txBody>
      </p:sp>
    </p:spTree>
    <p:extLst>
      <p:ext uri="{BB962C8B-B14F-4D97-AF65-F5344CB8AC3E}">
        <p14:creationId xmlns:p14="http://schemas.microsoft.com/office/powerpoint/2010/main" val="138067557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PFS, progression-free survival; CT, chemotherapy; ITT, intent-to-treat; NR, not reached; CI, confidence interval; HR, hazard ratio.</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59</a:t>
            </a:fld>
            <a:endParaRPr lang="en-US" dirty="0"/>
          </a:p>
        </p:txBody>
      </p:sp>
    </p:spTree>
    <p:extLst>
      <p:ext uri="{BB962C8B-B14F-4D97-AF65-F5344CB8AC3E}">
        <p14:creationId xmlns:p14="http://schemas.microsoft.com/office/powerpoint/2010/main" val="37690574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FIGO, International Federation of Gynecology and Obstetrics; PFS, progression-free survival; ITT, intent-to-treat.</a:t>
            </a:r>
          </a:p>
          <a:p>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60</a:t>
            </a:fld>
            <a:endParaRPr lang="en-US" dirty="0"/>
          </a:p>
        </p:txBody>
      </p:sp>
    </p:spTree>
    <p:extLst>
      <p:ext uri="{BB962C8B-B14F-4D97-AF65-F5344CB8AC3E}">
        <p14:creationId xmlns:p14="http://schemas.microsoft.com/office/powerpoint/2010/main" val="221303047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a:t>
            </a:r>
            <a:r>
              <a:rPr lang="en-US" altLang="en-US" sz="1200" b="0" i="1" dirty="0">
                <a:solidFill>
                  <a:schemeClr val="bg1"/>
                </a:solidFill>
                <a:latin typeface="Calibri" panose="020F0502020204030204" pitchFamily="34" charset="0"/>
              </a:rPr>
              <a:t>chemotherapy; FS, fully sensitive; F/U, follow-up; </a:t>
            </a:r>
            <a:r>
              <a:rPr lang="en-US" i="1" dirty="0"/>
              <a:t>ITT, intention-to-treat; </a:t>
            </a:r>
            <a:r>
              <a:rPr lang="en-US" altLang="en-US" sz="1200" b="0" i="1" dirty="0">
                <a:solidFill>
                  <a:schemeClr val="bg1"/>
                </a:solidFill>
                <a:latin typeface="Calibri" panose="020F0502020204030204" pitchFamily="34" charset="0"/>
              </a:rPr>
              <a:t>OS, overall survival; OC, ovarian cancer; PARPi, PARP inhibitor; PFS, progression-free survival; plt, platinum; </a:t>
            </a:r>
            <a:r>
              <a:rPr kumimoji="0" lang="en-US" sz="1200" b="0" i="1" u="none" strike="noStrike" kern="1200" cap="none" spc="0" normalizeH="0" baseline="0" noProof="0" dirty="0">
                <a:ln>
                  <a:noFill/>
                </a:ln>
                <a:solidFill>
                  <a:srgbClr val="000000"/>
                </a:solidFill>
                <a:effectLst/>
                <a:uLnTx/>
                <a:uFillTx/>
                <a:latin typeface="Arial"/>
                <a:ea typeface="+mn-ea"/>
                <a:cs typeface="+mn-cs"/>
              </a:rPr>
              <a:t>PFS2, PFS from </a:t>
            </a:r>
            <a:r>
              <a:rPr kumimoji="0" lang="en-GB" sz="1200" b="0" i="1" u="none" strike="noStrike" kern="1200" cap="none" spc="0" normalizeH="0" baseline="0" noProof="0" dirty="0">
                <a:ln>
                  <a:noFill/>
                </a:ln>
                <a:solidFill>
                  <a:srgbClr val="000000"/>
                </a:solidFill>
                <a:effectLst/>
                <a:uLnTx/>
                <a:uFillTx/>
                <a:latin typeface="Arial"/>
                <a:ea typeface="+mn-ea"/>
                <a:cs typeface="+mn-cs"/>
              </a:rPr>
              <a:t>randomisation</a:t>
            </a:r>
            <a:r>
              <a:rPr kumimoji="0" lang="en-US" sz="1200" b="0" i="1" u="none" strike="noStrike" kern="1200" cap="none" spc="0" normalizeH="0" baseline="0" noProof="0" dirty="0">
                <a:ln>
                  <a:noFill/>
                </a:ln>
                <a:solidFill>
                  <a:srgbClr val="000000"/>
                </a:solidFill>
                <a:effectLst/>
                <a:uLnTx/>
                <a:uFillTx/>
                <a:latin typeface="Arial"/>
                <a:ea typeface="+mn-ea"/>
                <a:cs typeface="+mn-cs"/>
              </a:rPr>
              <a:t> to progression on the subsequent line of therapy; </a:t>
            </a:r>
            <a:r>
              <a:rPr lang="en-US" altLang="en-US" sz="1200" b="0" i="1" dirty="0">
                <a:solidFill>
                  <a:schemeClr val="bg1"/>
                </a:solidFill>
                <a:latin typeface="Calibri" panose="020F0502020204030204" pitchFamily="34" charset="0"/>
              </a:rPr>
              <a:t>PS, partially sensitive; R, resistant.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61</a:t>
            </a:fld>
            <a:endParaRPr lang="en-US" altLang="en-US" dirty="0"/>
          </a:p>
        </p:txBody>
      </p:sp>
    </p:spTree>
    <p:extLst>
      <p:ext uri="{BB962C8B-B14F-4D97-AF65-F5344CB8AC3E}">
        <p14:creationId xmlns:p14="http://schemas.microsoft.com/office/powerpoint/2010/main" val="317545223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ECOG PS, Eastern Cooperative Oncology Group Performance Status; Plt, platinum; tx, treatment.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62</a:t>
            </a:fld>
            <a:endParaRPr lang="en-US" altLang="en-US" dirty="0"/>
          </a:p>
        </p:txBody>
      </p:sp>
    </p:spTree>
    <p:extLst>
      <p:ext uri="{BB962C8B-B14F-4D97-AF65-F5344CB8AC3E}">
        <p14:creationId xmlns:p14="http://schemas.microsoft.com/office/powerpoint/2010/main" val="373754493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mn-lt"/>
                <a:ea typeface="+mn-ea"/>
                <a:cs typeface="+mn-cs"/>
              </a:rPr>
              <a:t>ITT, intent-to-treat; mo, months; NA, not applicable; PARPi, poly(ADP-ribose) polymerase inhibitor.</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63</a:t>
            </a:fld>
            <a:endParaRPr lang="en-US" altLang="en-US" dirty="0"/>
          </a:p>
        </p:txBody>
      </p:sp>
    </p:spTree>
    <p:extLst>
      <p:ext uri="{BB962C8B-B14F-4D97-AF65-F5344CB8AC3E}">
        <p14:creationId xmlns:p14="http://schemas.microsoft.com/office/powerpoint/2010/main" val="303136095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a:ea typeface="+mn-ea"/>
                <a:cs typeface="+mn-cs"/>
              </a:rPr>
              <a:t>HR, hazard ratio; ITT, intent-to-treat; mo, months; OS, overall survival.</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64</a:t>
            </a:fld>
            <a:endParaRPr lang="en-US" altLang="en-US" dirty="0"/>
          </a:p>
        </p:txBody>
      </p:sp>
    </p:spTree>
    <p:extLst>
      <p:ext uri="{BB962C8B-B14F-4D97-AF65-F5344CB8AC3E}">
        <p14:creationId xmlns:p14="http://schemas.microsoft.com/office/powerpoint/2010/main" val="170265355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Arial"/>
                <a:ea typeface="+mn-ea"/>
                <a:cs typeface="+mn-cs"/>
              </a:rPr>
              <a:t>CI, confidence interval; HR, hazard ratio; OS, overall survival; </a:t>
            </a:r>
            <a:r>
              <a:rPr kumimoji="0" lang="en-US" sz="1200" b="0" i="1" u="none" strike="noStrike" kern="1200" cap="none" spc="0" normalizeH="0" baseline="0" noProof="0" dirty="0">
                <a:ln>
                  <a:noFill/>
                </a:ln>
                <a:solidFill>
                  <a:srgbClr val="000000"/>
                </a:solidFill>
                <a:effectLst/>
                <a:uLnTx/>
                <a:uFillTx/>
                <a:latin typeface="+mn-lt"/>
                <a:ea typeface="+mn-ea"/>
                <a:cs typeface="+mn-cs"/>
              </a:rPr>
              <a:t>mo, months; NA, not applicable; PARPi, poly(ADP-ribose) polymerase inhibitor.</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65</a:t>
            </a:fld>
            <a:endParaRPr lang="en-US" altLang="en-US" dirty="0"/>
          </a:p>
        </p:txBody>
      </p:sp>
    </p:spTree>
    <p:extLst>
      <p:ext uri="{BB962C8B-B14F-4D97-AF65-F5344CB8AC3E}">
        <p14:creationId xmlns:p14="http://schemas.microsoft.com/office/powerpoint/2010/main" val="101159850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ITT, intention-to-treat;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66</a:t>
            </a:fld>
            <a:endParaRPr lang="en-US" altLang="en-US" dirty="0"/>
          </a:p>
        </p:txBody>
      </p:sp>
    </p:spTree>
    <p:extLst>
      <p:ext uri="{BB962C8B-B14F-4D97-AF65-F5344CB8AC3E}">
        <p14:creationId xmlns:p14="http://schemas.microsoft.com/office/powerpoint/2010/main" val="390759829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a:ea typeface="+mn-ea"/>
                <a:cs typeface="+mn-cs"/>
              </a:rPr>
              <a:t>PFS2, progression-free survival from </a:t>
            </a:r>
            <a:r>
              <a:rPr kumimoji="0" lang="en-GB" sz="1200" b="0" i="1" u="none" strike="noStrike" kern="1200" cap="none" spc="0" normalizeH="0" baseline="0" noProof="0" dirty="0">
                <a:ln>
                  <a:noFill/>
                </a:ln>
                <a:solidFill>
                  <a:srgbClr val="000000"/>
                </a:solidFill>
                <a:effectLst/>
                <a:uLnTx/>
                <a:uFillTx/>
                <a:latin typeface="Arial"/>
                <a:ea typeface="+mn-ea"/>
                <a:cs typeface="+mn-cs"/>
              </a:rPr>
              <a:t>randomisation</a:t>
            </a:r>
            <a:r>
              <a:rPr kumimoji="0" lang="en-US" sz="1200" b="0" i="1" u="none" strike="noStrike" kern="1200" cap="none" spc="0" normalizeH="0" baseline="0" noProof="0" dirty="0">
                <a:ln>
                  <a:noFill/>
                </a:ln>
                <a:solidFill>
                  <a:srgbClr val="000000"/>
                </a:solidFill>
                <a:effectLst/>
                <a:uLnTx/>
                <a:uFillTx/>
                <a:latin typeface="Arial"/>
                <a:ea typeface="+mn-ea"/>
                <a:cs typeface="+mn-cs"/>
              </a:rPr>
              <a:t> to progression on the subsequent line of therapy.</a:t>
            </a:r>
            <a:endParaRPr kumimoji="0" lang="en-US" sz="1200" b="0" i="1" u="none" strike="noStrike" kern="1200" cap="none" spc="0" normalizeH="0" baseline="0" noProof="0" dirty="0">
              <a:ln>
                <a:noFill/>
              </a:ln>
              <a:solidFill>
                <a:srgbClr val="000000"/>
              </a:solidFill>
              <a:effectLst/>
              <a:uLnTx/>
              <a:uFillTx/>
              <a:latin typeface="+mn-lt"/>
              <a:ea typeface="+mn-ea"/>
              <a:cs typeface="+mn-cs"/>
            </a:endParaRP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67</a:t>
            </a:fld>
            <a:endParaRPr lang="en-US" altLang="en-US" dirty="0"/>
          </a:p>
        </p:txBody>
      </p:sp>
    </p:spTree>
    <p:extLst>
      <p:ext uri="{BB962C8B-B14F-4D97-AF65-F5344CB8AC3E}">
        <p14:creationId xmlns:p14="http://schemas.microsoft.com/office/powerpoint/2010/main" val="152224752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mn-lt"/>
                <a:ea typeface="+mn-ea"/>
                <a:cs typeface="+mn-cs"/>
              </a:rPr>
              <a:t>PFS, progression-free survival.</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68</a:t>
            </a:fld>
            <a:endParaRPr lang="en-US" altLang="en-US" dirty="0"/>
          </a:p>
        </p:txBody>
      </p:sp>
    </p:spTree>
    <p:extLst>
      <p:ext uri="{BB962C8B-B14F-4D97-AF65-F5344CB8AC3E}">
        <p14:creationId xmlns:p14="http://schemas.microsoft.com/office/powerpoint/2010/main" val="274380568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a:ea typeface="+mn-ea"/>
                <a:cs typeface="+mn-cs"/>
              </a:rPr>
              <a:t>ALT, alanine aminotransferase; AML, acute myeloid leukemia; ANC, </a:t>
            </a:r>
            <a:r>
              <a:rPr kumimoji="0" lang="en-US" sz="1200" b="0" i="1" u="none" strike="noStrike" kern="1200" cap="none" spc="0" normalizeH="0" baseline="0" noProof="0" dirty="0">
                <a:ln>
                  <a:noFill/>
                </a:ln>
                <a:solidFill>
                  <a:srgbClr val="000000"/>
                </a:solidFill>
                <a:effectLst/>
                <a:uLnTx/>
                <a:uFillTx/>
                <a:latin typeface="Arial"/>
                <a:ea typeface="Arial" panose="020B0604020202020204" pitchFamily="34" charset="0"/>
                <a:cs typeface="+mn-cs"/>
              </a:rPr>
              <a:t>absolute neutrophil count; </a:t>
            </a:r>
            <a:r>
              <a:rPr kumimoji="0" lang="en-US" sz="1200" b="0" i="1" u="none" strike="noStrike" kern="1200" cap="none" spc="0" normalizeH="0" baseline="0" noProof="0" dirty="0">
                <a:ln>
                  <a:noFill/>
                </a:ln>
                <a:solidFill>
                  <a:srgbClr val="000000"/>
                </a:solidFill>
                <a:effectLst/>
                <a:uLnTx/>
                <a:uFillTx/>
                <a:latin typeface="Arial"/>
                <a:ea typeface="+mn-ea"/>
                <a:cs typeface="+mn-cs"/>
              </a:rPr>
              <a:t>AST, aspartate aminotransferase; MDS, myelodysplastic syndrome; TEAE, treatment-emergent adverse event.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69</a:t>
            </a:fld>
            <a:endParaRPr lang="en-US" altLang="en-US" dirty="0"/>
          </a:p>
        </p:txBody>
      </p:sp>
    </p:spTree>
    <p:extLst>
      <p:ext uri="{BB962C8B-B14F-4D97-AF65-F5344CB8AC3E}">
        <p14:creationId xmlns:p14="http://schemas.microsoft.com/office/powerpoint/2010/main" val="253339226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BICR, blinded independent central review; CFI, chemotherapy-free interval; CT, chemotherapy; CR, complete response; ECOG, Eastern Cooperative Oncology Group; HRR, homologous recombination repair; NGS, next-generation sequencing; OC, ovarian cancer; OS, overall survival; PD, progressive disease; PFS, progression-free survival; PFS2, time to second progression; PR, partial response; PS, performance status; TFST, time to start of first subsequent therapy; TSST, time to start of second subsequent therapy</a:t>
            </a:r>
            <a:r>
              <a:rPr lang="en-US" altLang="en-US" sz="1200" b="0" i="1" dirty="0">
                <a:solidFill>
                  <a:schemeClr val="tx1"/>
                </a:solidFill>
                <a:latin typeface="Calibri" panose="020F0502020204030204" pitchFamily="34" charset="0"/>
              </a:rPr>
              <a:t>.</a:t>
            </a:r>
            <a:endParaRPr lang="en-US" b="0" i="1" dirty="0"/>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70</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2631039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BRCA, BRCA1 and BRCA2; DRS-P, disease related symptom-physical subscale; FOSI-18, FACT-Ovarian Symptom Index-18; HRD, homologous recombination deficiency; ITT, intent-to-treat; OS, overall survival; PFS, progression-free survival.</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71</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9994873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t>
            </a:r>
            <a:r>
              <a:rPr kumimoji="0" lang="en-US" sz="1200" b="0" i="0" u="none" strike="noStrike" cap="none" normalizeH="0" baseline="0" dirty="0">
                <a:ln>
                  <a:noFill/>
                </a:ln>
                <a:solidFill>
                  <a:schemeClr val="bg2">
                    <a:lumMod val="10000"/>
                  </a:schemeClr>
                </a:solidFill>
                <a:effectLst/>
                <a:latin typeface="Calibri" panose="020F0502020204030204" pitchFamily="34" charset="0"/>
              </a:rPr>
              <a:t>adverse event.</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72</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9994873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BRCA, BRCA1 and BRCA2; HRD, homologous recombination deficiency; ITT, intent-to-treat; LOH, loss of heterozygosity; PARP, poly(ADP-ribose) polymerase.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73</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9994873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BRCA, BRCA 1 and BRCA 2; CI, confidence interval; LOH, loss of heterozygosity; mo, months; PARP, poly(ADP-ribose) polymerase.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74</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2408498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BRCA, BRCA 1 and BRCA 2; CI, confidence interval; LOH, loss of heterozygosity; mo, months; PARP, poly(ADP-ribose) polymerase; HR, hazard ratio; ITT, intent-to-treat; HRD, homologous recombination deficiency; OS, overall survival.</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75</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566622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BRCA, BRCA 1 and BRCA 2; CI, confidence interval; LOH, loss of heterozygosity; mo, months; PARP, poly(ADP-ribose) polymerase; OS, overall survival; HR, hazard ratio.</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76</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8338477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BRCA, BRCA 1 and BRCA 2; CI, confidence interval; LOH, loss of heterozygosity; mo, months; HR, hazard ratio; HRD, homologous recombination deficiency; ITT, intent-to-treat; PFS2, progression-free survival on the subsequent line of therapy.</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77</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5462514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AML, acute myeloid leukemia; MDS, myelodysplastic syndromes; TEAE, treatment-emergent adverse event.</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78</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21090569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ENGOT, European Network of Gynaecological Oncological Trial groups; HRD, homologous recombination deficiency; LST, large-scale state transitions; PFS, progression-free survival; TCGA, The Cancer Genome Atlas; WGD, whole-genome doubling.</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79</a:t>
            </a:fld>
            <a:endParaRPr lang="en-US" altLang="en-US" dirty="0"/>
          </a:p>
        </p:txBody>
      </p:sp>
    </p:spTree>
    <p:extLst>
      <p:ext uri="{BB962C8B-B14F-4D97-AF65-F5344CB8AC3E}">
        <p14:creationId xmlns:p14="http://schemas.microsoft.com/office/powerpoint/2010/main" val="173909934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CNV, copy number variation assay; GIS, genome instability score; HRD, homologous recombination deficiency; LDT, laboratory developed test; LOH, lost of heterozygosity; LST, large-scale state transitions; NGS, next generation sequencing; SNP, small nucleotide polymorphism; TAI, telomeric allelic imbalance.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80</a:t>
            </a:fld>
            <a:endParaRPr lang="en-US" altLang="en-US" dirty="0"/>
          </a:p>
        </p:txBody>
      </p:sp>
    </p:spTree>
    <p:extLst>
      <p:ext uri="{BB962C8B-B14F-4D97-AF65-F5344CB8AC3E}">
        <p14:creationId xmlns:p14="http://schemas.microsoft.com/office/powerpoint/2010/main" val="1408833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HR, hazard ration; PFS, progression 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81</a:t>
            </a:fld>
            <a:endParaRPr lang="en-US" altLang="en-US" dirty="0"/>
          </a:p>
        </p:txBody>
      </p:sp>
    </p:spTree>
    <p:extLst>
      <p:ext uri="{BB962C8B-B14F-4D97-AF65-F5344CB8AC3E}">
        <p14:creationId xmlns:p14="http://schemas.microsoft.com/office/powerpoint/2010/main" val="282243691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u="none" dirty="0"/>
              <a:t>Bev, bevacizumab; HR, hazard ratio; HRD, homologous recombination deficiency;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82</a:t>
            </a:fld>
            <a:endParaRPr lang="en-US" altLang="en-US" dirty="0"/>
          </a:p>
        </p:txBody>
      </p:sp>
    </p:spTree>
    <p:extLst>
      <p:ext uri="{BB962C8B-B14F-4D97-AF65-F5344CB8AC3E}">
        <p14:creationId xmlns:p14="http://schemas.microsoft.com/office/powerpoint/2010/main" val="33677670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HRD, homologous recombination deficiency;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83</a:t>
            </a:fld>
            <a:endParaRPr lang="en-US" altLang="en-US" dirty="0"/>
          </a:p>
        </p:txBody>
      </p:sp>
    </p:spTree>
    <p:extLst>
      <p:ext uri="{BB962C8B-B14F-4D97-AF65-F5344CB8AC3E}">
        <p14:creationId xmlns:p14="http://schemas.microsoft.com/office/powerpoint/2010/main" val="87706206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HR, hazard ratio; HRD, homologous recombination deficient; GIS, genomic instability score; OS, overall survival; LST, large-scale state transitions.</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84</a:t>
            </a:fld>
            <a:endParaRPr lang="en-US" altLang="en-US" dirty="0"/>
          </a:p>
        </p:txBody>
      </p:sp>
    </p:spTree>
    <p:extLst>
      <p:ext uri="{BB962C8B-B14F-4D97-AF65-F5344CB8AC3E}">
        <p14:creationId xmlns:p14="http://schemas.microsoft.com/office/powerpoint/2010/main" val="75407889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ENGOT, European Network of Gynaecological Oncological Trial groups; FFPE, formalin-fixed paraffin-embedded; GNU, general public license; HRD, homologous recombination deficiency; HRR, homologous recombination repair; LOH, loss of heterozygosity; NGS, next-generation sequencing; SNP, single nucleotide polymorphism.</a:t>
            </a:r>
          </a:p>
          <a:p>
            <a:endParaRPr lang="en-US" i="1"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LST, large-scale state transitions; PFS, progression-free survival; TCGA, The Cancer Genome Atlas; WGD, whole-genome doubling.</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85</a:t>
            </a:fld>
            <a:endParaRPr lang="en-US" altLang="en-US" dirty="0"/>
          </a:p>
        </p:txBody>
      </p:sp>
    </p:spTree>
    <p:extLst>
      <p:ext uri="{BB962C8B-B14F-4D97-AF65-F5344CB8AC3E}">
        <p14:creationId xmlns:p14="http://schemas.microsoft.com/office/powerpoint/2010/main" val="161712936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GIS, genomic instability score; HRD, homologous recombination deficiency; LOH, loss of heterozygosity; LST, large-scale state transitions; NGS, Next Generation Sequencing; PCNA, proliferating cell nuclear antigen; PLOH, </a:t>
            </a:r>
            <a:r>
              <a:rPr lang="en-US" b="0" i="1" dirty="0">
                <a:solidFill>
                  <a:srgbClr val="111111"/>
                </a:solidFill>
                <a:effectLst/>
                <a:latin typeface="Roboto" panose="02000000000000000000" pitchFamily="2" charset="0"/>
              </a:rPr>
              <a:t>loss of genetic variation; </a:t>
            </a:r>
            <a:r>
              <a:rPr lang="en-US" i="1" dirty="0"/>
              <a:t>SNP, small nucleotide polymorphism; TAI, telomeric allelic imbalance.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86</a:t>
            </a:fld>
            <a:endParaRPr lang="en-US" altLang="en-US" dirty="0"/>
          </a:p>
        </p:txBody>
      </p:sp>
    </p:spTree>
    <p:extLst>
      <p:ext uri="{BB962C8B-B14F-4D97-AF65-F5344CB8AC3E}">
        <p14:creationId xmlns:p14="http://schemas.microsoft.com/office/powerpoint/2010/main" val="345664966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baseline="0" dirty="0"/>
              <a:t>HRD, homologous recombination deficiency</a:t>
            </a:r>
            <a:r>
              <a:rPr lang="en-US" b="0" i="1" dirty="0"/>
              <a:t>; GIS, genomic instability score; PFS, progression-free survival.</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87</a:t>
            </a:fld>
            <a:endParaRPr lang="en-US" altLang="en-US" dirty="0"/>
          </a:p>
        </p:txBody>
      </p:sp>
    </p:spTree>
    <p:extLst>
      <p:ext uri="{BB962C8B-B14F-4D97-AF65-F5344CB8AC3E}">
        <p14:creationId xmlns:p14="http://schemas.microsoft.com/office/powerpoint/2010/main" val="101645271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baseline="0" dirty="0"/>
              <a:t>HRD, homologous recombination deficiency</a:t>
            </a:r>
            <a:r>
              <a:rPr lang="en-US" b="0" i="1" dirty="0"/>
              <a:t>; GIS, genomic instability score; PFS, progression-free survival.</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88</a:t>
            </a:fld>
            <a:endParaRPr lang="en-US" altLang="en-US" dirty="0"/>
          </a:p>
        </p:txBody>
      </p:sp>
    </p:spTree>
    <p:extLst>
      <p:ext uri="{BB962C8B-B14F-4D97-AF65-F5344CB8AC3E}">
        <p14:creationId xmlns:p14="http://schemas.microsoft.com/office/powerpoint/2010/main" val="326139523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baseline="0" dirty="0"/>
              <a:t>HRD, homologous recombination deficiency</a:t>
            </a:r>
            <a:r>
              <a:rPr lang="en-US" b="0" i="1" dirty="0"/>
              <a:t>; GIS, genomic instability score; OS, overall survival.</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89</a:t>
            </a:fld>
            <a:endParaRPr lang="en-US" altLang="en-US" dirty="0"/>
          </a:p>
        </p:txBody>
      </p:sp>
    </p:spTree>
    <p:extLst>
      <p:ext uri="{BB962C8B-B14F-4D97-AF65-F5344CB8AC3E}">
        <p14:creationId xmlns:p14="http://schemas.microsoft.com/office/powerpoint/2010/main" val="234368900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baseline="0" dirty="0"/>
              <a:t>HRD, homologous recombination deficiency</a:t>
            </a:r>
            <a:r>
              <a:rPr lang="en-US" b="0" i="1" dirty="0"/>
              <a:t>; GIS, genomic instability score; OS, overall survival.</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90</a:t>
            </a:fld>
            <a:endParaRPr lang="en-US" altLang="en-US" dirty="0"/>
          </a:p>
        </p:txBody>
      </p:sp>
    </p:spTree>
    <p:extLst>
      <p:ext uri="{BB962C8B-B14F-4D97-AF65-F5344CB8AC3E}">
        <p14:creationId xmlns:p14="http://schemas.microsoft.com/office/powerpoint/2010/main" val="237864450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BEP, bleomycin, etoposide, and cisplatin; FACT-Cog, Functional Assessment of Cancer Therapy</a:t>
            </a:r>
            <a:r>
              <a:rPr lang="en-US" b="0" i="1" dirty="0">
                <a:latin typeface="+mn-lt"/>
                <a:cs typeface="Arial" panose="020B0604020202020204" pitchFamily="34" charset="0"/>
              </a:rPr>
              <a:t>—C</a:t>
            </a:r>
            <a:r>
              <a:rPr lang="en-US" b="0" i="1" dirty="0"/>
              <a:t>ognitive; FACT-G, Functional Assessment of Cancer Therapy</a:t>
            </a:r>
            <a:r>
              <a:rPr lang="en-US" b="0" i="1" dirty="0">
                <a:latin typeface="+mn-lt"/>
                <a:cs typeface="Arial" panose="020B0604020202020204" pitchFamily="34" charset="0"/>
              </a:rPr>
              <a:t>—</a:t>
            </a:r>
            <a:r>
              <a:rPr lang="en-US" b="0" i="1" dirty="0"/>
              <a:t>General; FACT/GOG-Ntx, Functional Assessment of Cancer Therapy/Gynecologic Oncology Group</a:t>
            </a:r>
            <a:r>
              <a:rPr lang="en-US" b="0" i="1" dirty="0">
                <a:latin typeface="+mn-lt"/>
                <a:cs typeface="Arial" panose="020B0604020202020204" pitchFamily="34" charset="0"/>
              </a:rPr>
              <a:t>—N</a:t>
            </a:r>
            <a:r>
              <a:rPr lang="en-US" b="0" i="1" dirty="0"/>
              <a:t>eurotoxicity; FACT-O, Functional Assessment of Cancer Therapy</a:t>
            </a:r>
            <a:r>
              <a:rPr lang="en-US" b="0" i="1" dirty="0">
                <a:latin typeface="+mn-lt"/>
                <a:cs typeface="Arial" panose="020B0604020202020204" pitchFamily="34" charset="0"/>
              </a:rPr>
              <a:t>—O</a:t>
            </a:r>
            <a:r>
              <a:rPr lang="en-US" b="0" i="1" dirty="0"/>
              <a:t>varian; GCT, germ cell tumors; HADS, Hospital Anxiety and Depression Scale; ISI, Insomnia Severity Index; MFI, Multidimensional Fatigue Inventory; QoL, quality of life; SCST, sex cord stromal tumors.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7995768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 FIGO,</a:t>
            </a:r>
            <a:r>
              <a:rPr lang="en-US" b="0" i="1" dirty="0">
                <a:solidFill>
                  <a:srgbClr val="4D5156"/>
                </a:solidFill>
                <a:effectLst/>
                <a:latin typeface="Roboto" panose="02000000000000000000" pitchFamily="2" charset="0"/>
              </a:rPr>
              <a:t> International Federation of Gynecology and Obstetrics.</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4860880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FACT-G, general functional assessment of cancer therapy; FACT-O, functional assessment of chronic therapy – ovarian subscale; FACT/GOG-Ntx, functional assessment of cancer therapy/gynecologic oncology group-neurotoxicity subscale; FACT-Cog, functional assessment of cancer therapy-cognitive; HADS, hospital anxiety and depression scale; ISI, insomnia severity index; MFI, multidimensional fatigue inventory; nEOCS, non-epithelial ovarian cancer survivors; QoL, quality of life; SD, standard deviation.</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9164584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solidFill>
                  <a:srgbClr val="333333"/>
                </a:solidFill>
                <a:effectLst/>
                <a:latin typeface="+mn-lt"/>
              </a:rPr>
              <a:t>BEP, bleomycin, etoposide, and cisplatin;</a:t>
            </a:r>
            <a:r>
              <a:rPr lang="en-US" sz="1200" b="0" i="1" baseline="30000" dirty="0">
                <a:solidFill>
                  <a:srgbClr val="333333"/>
                </a:solidFill>
                <a:effectLst/>
                <a:latin typeface="+mn-lt"/>
              </a:rPr>
              <a:t> </a:t>
            </a:r>
            <a:r>
              <a:rPr lang="en-US" i="1" dirty="0"/>
              <a:t>nEOCS, non-epithelial ovarian cancer survivors.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1536408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solidFill>
                  <a:srgbClr val="333333"/>
                </a:solidFill>
                <a:effectLst/>
                <a:latin typeface="+mn-lt"/>
              </a:rPr>
              <a:t>BEP, bleomycin, etoposide, and cisplatin;</a:t>
            </a:r>
            <a:r>
              <a:rPr lang="en-US" sz="1200" b="0" i="1" baseline="30000" dirty="0">
                <a:solidFill>
                  <a:srgbClr val="333333"/>
                </a:solidFill>
                <a:effectLst/>
                <a:latin typeface="+mn-lt"/>
              </a:rPr>
              <a:t> </a:t>
            </a:r>
            <a:r>
              <a:rPr lang="en-US" i="1" dirty="0"/>
              <a:t>nEOCS, non-epithelial ovarian cancer survivors.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9223778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HR, hazard ratio; HRD, homologous recombination deficiency; OS, overall survival; ORR, overall response rate; PFS, progression-free survival.</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96</a:t>
            </a:fld>
            <a:endParaRPr lang="en-US" altLang="en-US" dirty="0"/>
          </a:p>
        </p:txBody>
      </p:sp>
    </p:spTree>
    <p:extLst>
      <p:ext uri="{BB962C8B-B14F-4D97-AF65-F5344CB8AC3E}">
        <p14:creationId xmlns:p14="http://schemas.microsoft.com/office/powerpoint/2010/main" val="11720500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CR, complete response; CT, chemotherapy; </a:t>
            </a:r>
            <a:r>
              <a:rPr lang="en-US" i="1" baseline="0" dirty="0"/>
              <a:t>gBRCAmut, germline BRCA mutation; </a:t>
            </a:r>
            <a:r>
              <a:rPr lang="en-US" i="1" dirty="0"/>
              <a:t>ISD, </a:t>
            </a:r>
            <a:r>
              <a:rPr lang="en-US" sz="1200" i="1" dirty="0"/>
              <a:t>individualized starting dose; ORR, overall response rate; OS, overall survival; PFS, progression-free survival; </a:t>
            </a:r>
            <a:r>
              <a:rPr lang="en-US" i="1" dirty="0"/>
              <a:t>PSROC, platinum-sensitive relapsed ovarian cancer; TDT, time to treatment discontinuation or death; </a:t>
            </a:r>
            <a:r>
              <a:rPr lang="en-US" b="0" i="1" dirty="0">
                <a:solidFill>
                  <a:srgbClr val="000000"/>
                </a:solidFill>
                <a:effectLst/>
                <a:latin typeface="Source Sans Pro" panose="020B0503030403020204" pitchFamily="34" charset="0"/>
              </a:rPr>
              <a:t>TFST, time from randomization to first subsequent therapy or death; TSST, time to second subsequent therapy or death.</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97</a:t>
            </a:fld>
            <a:endParaRPr lang="en-US" altLang="en-US" dirty="0"/>
          </a:p>
        </p:txBody>
      </p:sp>
    </p:spTree>
    <p:extLst>
      <p:ext uri="{BB962C8B-B14F-4D97-AF65-F5344CB8AC3E}">
        <p14:creationId xmlns:p14="http://schemas.microsoft.com/office/powerpoint/2010/main" val="2141481078"/>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HRD, homologous recombination deficiency; ITT, intention-to-treat; OC, ovarian cancer; ORR, overall response rate; PFS, progression-free survival.</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98</a:t>
            </a:fld>
            <a:endParaRPr lang="en-US" altLang="en-US" dirty="0"/>
          </a:p>
        </p:txBody>
      </p:sp>
    </p:spTree>
    <p:extLst>
      <p:ext uri="{BB962C8B-B14F-4D97-AF65-F5344CB8AC3E}">
        <p14:creationId xmlns:p14="http://schemas.microsoft.com/office/powerpoint/2010/main" val="228182439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CT, chemotherapy; HRD, homologous recombination deficiency; ITT, intention-to-treat; OS, overall survival; ORR, overall response rate; PFS, progression-free survival.</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99</a:t>
            </a:fld>
            <a:endParaRPr lang="en-US" altLang="en-US" dirty="0"/>
          </a:p>
        </p:txBody>
      </p:sp>
    </p:spTree>
    <p:extLst>
      <p:ext uri="{BB962C8B-B14F-4D97-AF65-F5344CB8AC3E}">
        <p14:creationId xmlns:p14="http://schemas.microsoft.com/office/powerpoint/2010/main" val="426164323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OC, ovarian cancer; OS, overall survival;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100</a:t>
            </a:fld>
            <a:endParaRPr lang="en-US" altLang="en-US" dirty="0"/>
          </a:p>
        </p:txBody>
      </p:sp>
    </p:spTree>
    <p:extLst>
      <p:ext uri="{BB962C8B-B14F-4D97-AF65-F5344CB8AC3E}">
        <p14:creationId xmlns:p14="http://schemas.microsoft.com/office/powerpoint/2010/main" val="207897222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baseline="0" dirty="0"/>
              <a:t>HRD, homologous recombination deficiency</a:t>
            </a:r>
            <a:r>
              <a:rPr lang="en-US" b="0" i="1" dirty="0"/>
              <a:t>; GIS, genomic instability score; LST, large-scale state transitions; SNP, single nucleotide polymorphism.</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101</a:t>
            </a:fld>
            <a:endParaRPr lang="en-US" altLang="en-US" dirty="0"/>
          </a:p>
        </p:txBody>
      </p:sp>
    </p:spTree>
    <p:extLst>
      <p:ext uri="{BB962C8B-B14F-4D97-AF65-F5344CB8AC3E}">
        <p14:creationId xmlns:p14="http://schemas.microsoft.com/office/powerpoint/2010/main" val="322683447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solidFill>
                  <a:srgbClr val="333333"/>
                </a:solidFill>
                <a:effectLst/>
                <a:latin typeface="+mn-lt"/>
              </a:rPr>
              <a:t>AE, adverse event; </a:t>
            </a:r>
            <a:r>
              <a:rPr lang="en-US" b="0" i="1" dirty="0"/>
              <a:t>BEP, bleomycin, etoposide, and cisplatin; </a:t>
            </a:r>
            <a:r>
              <a:rPr lang="en-US" sz="1200" b="0" i="1" dirty="0">
                <a:solidFill>
                  <a:srgbClr val="333333"/>
                </a:solidFill>
                <a:effectLst/>
                <a:latin typeface="+mn-lt"/>
              </a:rPr>
              <a:t>QoL, quality of life.</a:t>
            </a:r>
            <a:endParaRPr lang="en-US" b="0" i="1" dirty="0">
              <a:solidFill>
                <a:srgbClr val="000000"/>
              </a:solidFill>
              <a:effectLst/>
              <a:latin typeface="Source Sans Pro" panose="020B0503030403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102</a:t>
            </a:fld>
            <a:endParaRPr lang="en-US" altLang="en-US" dirty="0"/>
          </a:p>
        </p:txBody>
      </p:sp>
    </p:spTree>
    <p:extLst>
      <p:ext uri="{BB962C8B-B14F-4D97-AF65-F5344CB8AC3E}">
        <p14:creationId xmlns:p14="http://schemas.microsoft.com/office/powerpoint/2010/main" val="47738018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a:t>
            </a:r>
            <a:r>
              <a:rPr lang="en-US" i="1" baseline="0" dirty="0"/>
              <a:t> independent central review; </a:t>
            </a:r>
            <a:r>
              <a:rPr lang="en-US" i="1" dirty="0"/>
              <a:t>BMI, body</a:t>
            </a:r>
            <a:r>
              <a:rPr lang="en-US" i="1" baseline="0" dirty="0"/>
              <a:t> mass index; CR, complete response; DCR, disease control rate; DSS, disease-specific survival; EDM, exonuclease domain mutation; OS, overall survival; PD, progressive disease; PFS, progression-free survival; PFS2; progression-free survival on subsequent therapy; PR, partial response; PROs, patient-reported outcomes; TFST, time to first subsequent therapy; TSST, time to second subsequent treatment.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104</a:t>
            </a:fld>
            <a:endParaRPr lang="en-US" altLang="en-US" dirty="0"/>
          </a:p>
        </p:txBody>
      </p:sp>
    </p:spTree>
    <p:extLst>
      <p:ext uri="{BB962C8B-B14F-4D97-AF65-F5344CB8AC3E}">
        <p14:creationId xmlns:p14="http://schemas.microsoft.com/office/powerpoint/2010/main" val="383453965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ECOG PS, Eastern</a:t>
            </a:r>
            <a:r>
              <a:rPr lang="en-US" i="1" baseline="0" dirty="0"/>
              <a:t> Cooperative Oncology Group performance score; PR, partial response; PS, performance status.</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105</a:t>
            </a:fld>
            <a:endParaRPr lang="en-US" altLang="en-US" dirty="0"/>
          </a:p>
        </p:txBody>
      </p:sp>
    </p:spTree>
    <p:extLst>
      <p:ext uri="{BB962C8B-B14F-4D97-AF65-F5344CB8AC3E}">
        <p14:creationId xmlns:p14="http://schemas.microsoft.com/office/powerpoint/2010/main" val="71543832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0" dirty="0"/>
              <a:t>CR, complete response; PFS, progression free survival; PR, partial response.</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106</a:t>
            </a:fld>
            <a:endParaRPr lang="en-US" altLang="en-US" dirty="0"/>
          </a:p>
        </p:txBody>
      </p:sp>
    </p:spTree>
    <p:extLst>
      <p:ext uri="{BB962C8B-B14F-4D97-AF65-F5344CB8AC3E}">
        <p14:creationId xmlns:p14="http://schemas.microsoft.com/office/powerpoint/2010/main" val="404836926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0" dirty="0"/>
              <a:t>PFS, progression free survival.</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107</a:t>
            </a:fld>
            <a:endParaRPr lang="en-US" altLang="en-US" dirty="0"/>
          </a:p>
        </p:txBody>
      </p:sp>
    </p:spTree>
    <p:extLst>
      <p:ext uri="{BB962C8B-B14F-4D97-AF65-F5344CB8AC3E}">
        <p14:creationId xmlns:p14="http://schemas.microsoft.com/office/powerpoint/2010/main" val="1704425316"/>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0" dirty="0"/>
              <a:t>PFS, progression free survival.</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108</a:t>
            </a:fld>
            <a:endParaRPr lang="en-US" altLang="en-US" dirty="0"/>
          </a:p>
        </p:txBody>
      </p:sp>
    </p:spTree>
    <p:extLst>
      <p:ext uri="{BB962C8B-B14F-4D97-AF65-F5344CB8AC3E}">
        <p14:creationId xmlns:p14="http://schemas.microsoft.com/office/powerpoint/2010/main" val="284339809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TEAE, treatment-emergent adverse event.</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109</a:t>
            </a:fld>
            <a:endParaRPr lang="en-US" altLang="en-US" dirty="0"/>
          </a:p>
        </p:txBody>
      </p:sp>
    </p:spTree>
    <p:extLst>
      <p:ext uri="{BB962C8B-B14F-4D97-AF65-F5344CB8AC3E}">
        <p14:creationId xmlns:p14="http://schemas.microsoft.com/office/powerpoint/2010/main" val="338448617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kern="0" dirty="0"/>
              <a:t>EORTC QLQ-30, </a:t>
            </a:r>
            <a:r>
              <a:rPr lang="en-US" b="0" i="1" dirty="0">
                <a:solidFill>
                  <a:srgbClr val="666666"/>
                </a:solidFill>
                <a:effectLst/>
                <a:latin typeface="Roboto" panose="02000000000000000000" pitchFamily="2" charset="0"/>
              </a:rPr>
              <a:t>European Organization for Research and Treatment of Cancer Quality of Life Core Questionnaire.</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110</a:t>
            </a:fld>
            <a:endParaRPr lang="en-US" altLang="en-US" dirty="0"/>
          </a:p>
        </p:txBody>
      </p:sp>
    </p:spTree>
    <p:extLst>
      <p:ext uri="{BB962C8B-B14F-4D97-AF65-F5344CB8AC3E}">
        <p14:creationId xmlns:p14="http://schemas.microsoft.com/office/powerpoint/2010/main" val="411011891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a:t>
            </a:r>
            <a:r>
              <a:rPr lang="en-US" i="1" baseline="0" dirty="0"/>
              <a:t> independent central review; </a:t>
            </a:r>
            <a:r>
              <a:rPr lang="en-US" i="1" dirty="0"/>
              <a:t>BMI, body</a:t>
            </a:r>
            <a:r>
              <a:rPr lang="en-US" i="1" baseline="0" dirty="0"/>
              <a:t> mass index; CR, complete response; DCR, disease control rate; DSS, disease-specific survival; EDM, exonuclease domain mutation; OS, overall survival; PD, progressive disease; Pbo, placebo; PFS, progression-free survival; PFS2; progression-free survival on subsequent therapy; PR, partial response; PROs, patient-reported outcomes; TFST, time to first subsequent therapy; TSST, time to second subsequent treatment.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111</a:t>
            </a:fld>
            <a:endParaRPr lang="en-US" altLang="en-US" dirty="0"/>
          </a:p>
        </p:txBody>
      </p:sp>
    </p:spTree>
    <p:extLst>
      <p:ext uri="{BB962C8B-B14F-4D97-AF65-F5344CB8AC3E}">
        <p14:creationId xmlns:p14="http://schemas.microsoft.com/office/powerpoint/2010/main" val="242947054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ECOG Eastern Cooperative Oncology Group; PS, performance status.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112</a:t>
            </a:fld>
            <a:endParaRPr lang="en-US" altLang="en-US" dirty="0"/>
          </a:p>
        </p:txBody>
      </p:sp>
    </p:spTree>
    <p:extLst>
      <p:ext uri="{BB962C8B-B14F-4D97-AF65-F5344CB8AC3E}">
        <p14:creationId xmlns:p14="http://schemas.microsoft.com/office/powerpoint/2010/main" val="96187292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IV, intravenous; PR, partial response.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113</a:t>
            </a:fld>
            <a:endParaRPr lang="en-US" altLang="en-US" dirty="0"/>
          </a:p>
        </p:txBody>
      </p:sp>
    </p:spTree>
    <p:extLst>
      <p:ext uri="{BB962C8B-B14F-4D97-AF65-F5344CB8AC3E}">
        <p14:creationId xmlns:p14="http://schemas.microsoft.com/office/powerpoint/2010/main" val="359403677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baseline="0" dirty="0"/>
              <a:t>PFS, progression free survival.</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114</a:t>
            </a:fld>
            <a:endParaRPr lang="en-US" altLang="en-US" dirty="0"/>
          </a:p>
        </p:txBody>
      </p:sp>
    </p:spTree>
    <p:extLst>
      <p:ext uri="{BB962C8B-B14F-4D97-AF65-F5344CB8AC3E}">
        <p14:creationId xmlns:p14="http://schemas.microsoft.com/office/powerpoint/2010/main" val="319475455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IV, intravenous; NR, not reached; PR, partial response; TCGA, The Cancer Genome Atlas.  </a:t>
            </a:r>
          </a:p>
          <a:p>
            <a:endParaRPr lang="en-US" i="1" dirty="0"/>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115</a:t>
            </a:fld>
            <a:endParaRPr lang="en-US" altLang="en-US" dirty="0"/>
          </a:p>
        </p:txBody>
      </p:sp>
    </p:spTree>
    <p:extLst>
      <p:ext uri="{BB962C8B-B14F-4D97-AF65-F5344CB8AC3E}">
        <p14:creationId xmlns:p14="http://schemas.microsoft.com/office/powerpoint/2010/main" val="2241122593"/>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BICR, blinded independent central review; dMMR, </a:t>
            </a:r>
            <a:r>
              <a:rPr lang="en-US" b="0" i="1" dirty="0"/>
              <a:t>mismatch repair deficient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DoR, duration of response; EC, endometrial cancer; IHC, immunohistochemistry; MMR, mismatch repair; MSI-H, microsatellite instability</a:t>
            </a:r>
            <a:r>
              <a:rPr lang="en-US" sz="1200" b="0" i="1" dirty="0">
                <a:solidFill>
                  <a:schemeClr val="bg2"/>
                </a:solidFill>
                <a:latin typeface="Arial" panose="020B0604020202020204" pitchFamily="34" charset="0"/>
                <a:ea typeface="Arial Unicode MS" panose="020B0604020202020204" pitchFamily="34" charset="-128"/>
                <a:cs typeface="Arial" panose="020B0604020202020204" pitchFamily="34" charset="0"/>
              </a:rPr>
              <a: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high; MSS, microsatellite stable; NSCLC, non-small-cell lung cancer; ORR, overall response rate; PD, progressive disease; pMMR, mismatch repair proficient; PROC, platinum-resistant ovarian cancer.</a:t>
            </a:r>
          </a:p>
          <a:p>
            <a:endParaRPr lang="en-US" dirty="0"/>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116</a:t>
            </a:fld>
            <a:endParaRPr lang="en-US" dirty="0"/>
          </a:p>
        </p:txBody>
      </p:sp>
    </p:spTree>
    <p:extLst>
      <p:ext uri="{BB962C8B-B14F-4D97-AF65-F5344CB8AC3E}">
        <p14:creationId xmlns:p14="http://schemas.microsoft.com/office/powerpoint/2010/main" val="145243307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dMMR, </a:t>
            </a:r>
            <a:r>
              <a:rPr lang="en-US" b="0" i="1" dirty="0"/>
              <a:t>mismatch repair deficient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dx, diagnosis; EC, endometrial cancer; FIGO, International Federation of Gynecology and Obstetrics; MSI-H, microsatellite instability</a:t>
            </a:r>
            <a:r>
              <a:rPr lang="en-US" sz="1200" b="0" i="1" dirty="0">
                <a:solidFill>
                  <a:schemeClr val="bg2"/>
                </a:solidFill>
                <a:latin typeface="Arial" panose="020B0604020202020204" pitchFamily="34" charset="0"/>
                <a:ea typeface="Arial Unicode MS" panose="020B0604020202020204" pitchFamily="34" charset="-128"/>
                <a:cs typeface="Arial" panose="020B0604020202020204" pitchFamily="34" charset="0"/>
              </a:rPr>
              <a: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high; MSS, microsatellite stable; pMMR, mismatch repair proficient.</a:t>
            </a:r>
            <a:endParaRPr lang="en-US" b="0" dirty="0"/>
          </a:p>
        </p:txBody>
      </p:sp>
      <p:sp>
        <p:nvSpPr>
          <p:cNvPr id="4" name="Slide Number Placeholder 3"/>
          <p:cNvSpPr>
            <a:spLocks noGrp="1"/>
          </p:cNvSpPr>
          <p:nvPr>
            <p:ph type="sldNum" sz="quarter" idx="5"/>
          </p:nvPr>
        </p:nvSpPr>
        <p:spPr/>
        <p:txBody>
          <a:bodyPr/>
          <a:lstStyle/>
          <a:p>
            <a:fld id="{D60ABAA2-6C4E-466F-9BAE-1C454D0B2418}" type="slidenum">
              <a:rPr lang="en-US" smtClean="0"/>
              <a:t>117</a:t>
            </a:fld>
            <a:endParaRPr lang="en-US" dirty="0"/>
          </a:p>
        </p:txBody>
      </p:sp>
    </p:spTree>
    <p:extLst>
      <p:ext uri="{BB962C8B-B14F-4D97-AF65-F5344CB8AC3E}">
        <p14:creationId xmlns:p14="http://schemas.microsoft.com/office/powerpoint/2010/main" val="253846379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BOR, best overall response; C1, cycle 1; CR, complete response; D1, Day 1; DCR, disease control rate; dMMR, </a:t>
            </a:r>
            <a:r>
              <a:rPr lang="en-US" b="0" i="1" dirty="0"/>
              <a:t>mismatch repair deficient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DoR, duration of response; EC, endometrial cancer; MSI-H, microsatellite instability–high; MSS, microsatellite stable; NE, not evaluable; NR, not reached; ORR, overall response rate; PD, progressive disease; pMMR, mismatch repair proficient; PR, partial response; SD, stable disease.</a:t>
            </a:r>
            <a:endParaRPr lang="en-US" b="0" dirty="0"/>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118</a:t>
            </a:fld>
            <a:endParaRPr lang="en-US" dirty="0"/>
          </a:p>
        </p:txBody>
      </p:sp>
    </p:spTree>
    <p:extLst>
      <p:ext uri="{BB962C8B-B14F-4D97-AF65-F5344CB8AC3E}">
        <p14:creationId xmlns:p14="http://schemas.microsoft.com/office/powerpoint/2010/main" val="269568928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dMMR, </a:t>
            </a:r>
            <a:r>
              <a:rPr lang="en-US" i="1" dirty="0"/>
              <a:t>mismatch repair deficient</a:t>
            </a:r>
            <a:r>
              <a:rPr lang="en-US" sz="120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EC, endometrial cancer; MSI-H, microsatellite instability–high; MSS, microsatellite stable; PFS, progression-free survival; pMMR, mismatch repair proficient.</a:t>
            </a:r>
            <a:endParaRPr lang="en-US" dirty="0"/>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119</a:t>
            </a:fld>
            <a:endParaRPr lang="en-US" dirty="0"/>
          </a:p>
        </p:txBody>
      </p:sp>
    </p:spTree>
    <p:extLst>
      <p:ext uri="{BB962C8B-B14F-4D97-AF65-F5344CB8AC3E}">
        <p14:creationId xmlns:p14="http://schemas.microsoft.com/office/powerpoint/2010/main" val="578085564"/>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dMMR, </a:t>
            </a:r>
            <a:r>
              <a:rPr lang="en-US" i="1" dirty="0"/>
              <a:t>mismatch repair deficient</a:t>
            </a:r>
            <a:r>
              <a:rPr lang="en-US" sz="120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EC, endometrial cancer; MSI-H, microsatellite instability–high; MSS, microsatellite stable; OS, overall survival; pMMR, mismatch repair proficient.</a:t>
            </a:r>
            <a:endParaRPr lang="en-US" dirty="0"/>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120</a:t>
            </a:fld>
            <a:endParaRPr lang="en-US" dirty="0"/>
          </a:p>
        </p:txBody>
      </p:sp>
    </p:spTree>
    <p:extLst>
      <p:ext uri="{BB962C8B-B14F-4D97-AF65-F5344CB8AC3E}">
        <p14:creationId xmlns:p14="http://schemas.microsoft.com/office/powerpoint/2010/main" val="1346412943"/>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d/c, discontinuation; dMMR, </a:t>
            </a:r>
            <a:r>
              <a:rPr lang="en-US" b="0" i="1" dirty="0"/>
              <a:t>mismatch repair deficient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EC, endometrial cancer; ir</a:t>
            </a:r>
            <a:r>
              <a:rPr lang="en-US" b="0" i="1" dirty="0"/>
              <a:t>TEAE, immune-related treatment-emergent adverse event; </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MSI-H, microsatellite instability–high; MSS, microsatellite stable; pMMR, mismatch repair proficient; </a:t>
            </a:r>
            <a:r>
              <a:rPr lang="en-US" b="0" i="1" dirty="0"/>
              <a:t>TEAE, treatment-emergent adverse event.</a:t>
            </a:r>
          </a:p>
        </p:txBody>
      </p:sp>
      <p:sp>
        <p:nvSpPr>
          <p:cNvPr id="4" name="Slide Number Placeholder 3"/>
          <p:cNvSpPr>
            <a:spLocks noGrp="1"/>
          </p:cNvSpPr>
          <p:nvPr>
            <p:ph type="sldNum" sz="quarter" idx="5"/>
          </p:nvPr>
        </p:nvSpPr>
        <p:spPr/>
        <p:txBody>
          <a:bodyPr/>
          <a:lstStyle/>
          <a:p>
            <a:fld id="{D60ABAA2-6C4E-466F-9BAE-1C454D0B2418}" type="slidenum">
              <a:rPr lang="en-US" smtClean="0"/>
              <a:t>121</a:t>
            </a:fld>
            <a:endParaRPr lang="en-US" dirty="0"/>
          </a:p>
        </p:txBody>
      </p:sp>
    </p:spTree>
    <p:extLst>
      <p:ext uri="{BB962C8B-B14F-4D97-AF65-F5344CB8AC3E}">
        <p14:creationId xmlns:p14="http://schemas.microsoft.com/office/powerpoint/2010/main" val="85910291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ALT, alanine aminotransferase; AST, aspartate aminotransferase; d/c, discontinuation; dMMR, </a:t>
            </a:r>
            <a:r>
              <a:rPr lang="en-US" b="0" i="1" dirty="0"/>
              <a:t>mismatch repair deficient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EC, endometrial cancer; ir</a:t>
            </a:r>
            <a:r>
              <a:rPr lang="en-US" b="0" i="1" dirty="0"/>
              <a:t>TRAE, immune-related treatment-related adverse event; </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MSI-H, microsatellite instability–high; MSS, microsatellite stable; pMMR, mismatch repair proficient; </a:t>
            </a:r>
            <a:r>
              <a:rPr lang="en-US" b="0" i="1" dirty="0"/>
              <a:t>TRAE, treatment-related adverse event.</a:t>
            </a:r>
          </a:p>
        </p:txBody>
      </p:sp>
      <p:sp>
        <p:nvSpPr>
          <p:cNvPr id="4" name="Slide Number Placeholder 3"/>
          <p:cNvSpPr>
            <a:spLocks noGrp="1"/>
          </p:cNvSpPr>
          <p:nvPr>
            <p:ph type="sldNum" sz="quarter" idx="5"/>
          </p:nvPr>
        </p:nvSpPr>
        <p:spPr/>
        <p:txBody>
          <a:bodyPr/>
          <a:lstStyle/>
          <a:p>
            <a:fld id="{D60ABAA2-6C4E-466F-9BAE-1C454D0B2418}" type="slidenum">
              <a:rPr lang="en-US" smtClean="0"/>
              <a:t>122</a:t>
            </a:fld>
            <a:endParaRPr lang="en-US" dirty="0"/>
          </a:p>
        </p:txBody>
      </p:sp>
    </p:spTree>
    <p:extLst>
      <p:ext uri="{BB962C8B-B14F-4D97-AF65-F5344CB8AC3E}">
        <p14:creationId xmlns:p14="http://schemas.microsoft.com/office/powerpoint/2010/main" val="184238571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 endometrial cancer; ECOG, Eastern Cooperative Oncology Group; ORR, overall response rate; PD, progressive disease; PFS, progression-free survival; PS, performance status;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123</a:t>
            </a:fld>
            <a:endParaRPr lang="en-US" altLang="en-US" dirty="0"/>
          </a:p>
        </p:txBody>
      </p:sp>
    </p:spTree>
    <p:extLst>
      <p:ext uri="{BB962C8B-B14F-4D97-AF65-F5344CB8AC3E}">
        <p14:creationId xmlns:p14="http://schemas.microsoft.com/office/powerpoint/2010/main" val="212397055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ECOG PS, Eastern Cooperative Oncology Group performance status; tx, treatment;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124</a:t>
            </a:fld>
            <a:endParaRPr lang="en-US" altLang="en-US" dirty="0"/>
          </a:p>
        </p:txBody>
      </p:sp>
    </p:spTree>
    <p:extLst>
      <p:ext uri="{BB962C8B-B14F-4D97-AF65-F5344CB8AC3E}">
        <p14:creationId xmlns:p14="http://schemas.microsoft.com/office/powerpoint/2010/main" val="415123076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MMRd, mismatch repair deficient; MSS, microsatellite stable;; ORR, overall response rate; PD, progressive disease; PR, partial response; SD, stable disease.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125</a:t>
            </a:fld>
            <a:endParaRPr lang="en-US" altLang="en-US" dirty="0"/>
          </a:p>
        </p:txBody>
      </p:sp>
    </p:spTree>
    <p:extLst>
      <p:ext uri="{BB962C8B-B14F-4D97-AF65-F5344CB8AC3E}">
        <p14:creationId xmlns:p14="http://schemas.microsoft.com/office/powerpoint/2010/main" val="345265939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DoR, duration of response; MMRd, mismatch repair deficient; MSS, microsatellite stable; PR, partial response; PD, progressive disease; SD, stable disease.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126</a:t>
            </a:fld>
            <a:endParaRPr lang="en-US" altLang="en-US" dirty="0"/>
          </a:p>
        </p:txBody>
      </p:sp>
    </p:spTree>
    <p:extLst>
      <p:ext uri="{BB962C8B-B14F-4D97-AF65-F5344CB8AC3E}">
        <p14:creationId xmlns:p14="http://schemas.microsoft.com/office/powerpoint/2010/main" val="364489742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EFS, event-free survival;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127</a:t>
            </a:fld>
            <a:endParaRPr lang="en-US" altLang="en-US" dirty="0"/>
          </a:p>
        </p:txBody>
      </p:sp>
    </p:spTree>
    <p:extLst>
      <p:ext uri="{BB962C8B-B14F-4D97-AF65-F5344CB8AC3E}">
        <p14:creationId xmlns:p14="http://schemas.microsoft.com/office/powerpoint/2010/main" val="421230896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AEs, adverse events; LFT, liver function test; MMRd, mismatch repair deficient; MSS, microsatellite stable; PTT, prothrombin time; TEAEs, treatment emergent adverse event; WBC, white blood count.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128</a:t>
            </a:fld>
            <a:endParaRPr lang="en-US" altLang="en-US" dirty="0"/>
          </a:p>
        </p:txBody>
      </p:sp>
    </p:spTree>
    <p:extLst>
      <p:ext uri="{BB962C8B-B14F-4D97-AF65-F5344CB8AC3E}">
        <p14:creationId xmlns:p14="http://schemas.microsoft.com/office/powerpoint/2010/main" val="214489571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a:t>
            </a:r>
            <a:r>
              <a:rPr lang="en-US" i="1" dirty="0"/>
              <a:t>PFS, progression-free survival; QoL, quality of life.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129</a:t>
            </a:fld>
            <a:endParaRPr lang="en-US" altLang="en-US" dirty="0"/>
          </a:p>
        </p:txBody>
      </p:sp>
    </p:spTree>
    <p:extLst>
      <p:ext uri="{BB962C8B-B14F-4D97-AF65-F5344CB8AC3E}">
        <p14:creationId xmlns:p14="http://schemas.microsoft.com/office/powerpoint/2010/main" val="109636304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DoR, duration of response; EFS, event-free survival; dMMR, </a:t>
            </a:r>
            <a:r>
              <a:rPr lang="en-US" b="0" i="1" dirty="0"/>
              <a:t>mismatch repair deficient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 pMMR, mismatch repair proficient; MMR, mismatch repair; MSI-H, microsatellite instability</a:t>
            </a:r>
            <a:r>
              <a:rPr lang="en-US" sz="1200" b="0" i="1" dirty="0">
                <a:solidFill>
                  <a:schemeClr val="bg2"/>
                </a:solidFill>
                <a:latin typeface="Arial" panose="020B0604020202020204" pitchFamily="34" charset="0"/>
                <a:ea typeface="Arial Unicode MS" panose="020B0604020202020204" pitchFamily="34" charset="-128"/>
                <a:cs typeface="Arial" panose="020B0604020202020204" pitchFamily="34" charset="0"/>
              </a:rPr>
              <a:t>–</a:t>
            </a:r>
            <a:r>
              <a:rPr lang="en-US" sz="1200" b="0" i="1" dirty="0">
                <a:solidFill>
                  <a:schemeClr val="bg2"/>
                </a:solidFill>
                <a:latin typeface="Calibri" panose="020F0502020204030204" pitchFamily="34" charset="0"/>
                <a:ea typeface="Arial Unicode MS" panose="020B0604020202020204" pitchFamily="34" charset="-128"/>
                <a:cs typeface="Calibri" panose="020F0502020204030204" pitchFamily="34" charset="0"/>
              </a:rPr>
              <a:t>high; MSS, microsatellite stable; NR, not reached; ORR, overall response rate; </a:t>
            </a:r>
            <a:r>
              <a:rPr lang="en-US" i="1" dirty="0"/>
              <a:t>PFS, progression-free survival; QoL, quality of life; TRAEs, treatment-related adverse events.</a:t>
            </a:r>
          </a:p>
          <a:p>
            <a:endParaRPr lang="en-US" i="1" dirty="0"/>
          </a:p>
          <a:p>
            <a:r>
              <a:rPr lang="en-US" i="1" dirty="0"/>
              <a:t>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130</a:t>
            </a:fld>
            <a:endParaRPr lang="en-US" altLang="en-US" dirty="0"/>
          </a:p>
        </p:txBody>
      </p:sp>
    </p:spTree>
    <p:extLst>
      <p:ext uri="{BB962C8B-B14F-4D97-AF65-F5344CB8AC3E}">
        <p14:creationId xmlns:p14="http://schemas.microsoft.com/office/powerpoint/2010/main" val="113536164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 Bev, bevacizumab; CPS, combined positive score; CT, chemotherapy; pembro, pembrolizumab.</a:t>
            </a:r>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132</a:t>
            </a:fld>
            <a:endParaRPr lang="en-US" altLang="en-US" dirty="0"/>
          </a:p>
        </p:txBody>
      </p:sp>
    </p:spTree>
    <p:extLst>
      <p:ext uri="{BB962C8B-B14F-4D97-AF65-F5344CB8AC3E}">
        <p14:creationId xmlns:p14="http://schemas.microsoft.com/office/powerpoint/2010/main" val="137980367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CT, chemotherapy; pembro, pembrolizumab; SoC, standard of care.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133</a:t>
            </a:fld>
            <a:endParaRPr lang="en-US" altLang="en-US" dirty="0"/>
          </a:p>
        </p:txBody>
      </p:sp>
    </p:spTree>
    <p:extLst>
      <p:ext uri="{BB962C8B-B14F-4D97-AF65-F5344CB8AC3E}">
        <p14:creationId xmlns:p14="http://schemas.microsoft.com/office/powerpoint/2010/main" val="134352841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AEs, adverse events; Bev, bevacizumab; CT, chemotherapy; pembro, pembrolizumab; SoC, standard of care.</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134</a:t>
            </a:fld>
            <a:endParaRPr lang="en-US" altLang="en-US" dirty="0"/>
          </a:p>
        </p:txBody>
      </p:sp>
    </p:spTree>
    <p:extLst>
      <p:ext uri="{BB962C8B-B14F-4D97-AF65-F5344CB8AC3E}">
        <p14:creationId xmlns:p14="http://schemas.microsoft.com/office/powerpoint/2010/main" val="4045029410"/>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CT, chemotherapy; ICER, incremental cost-effectiveness ratio; pembro, pembrolizumab; QALYs, quality-adjusted life-years; SoC, standard of care.</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135</a:t>
            </a:fld>
            <a:endParaRPr lang="en-US" altLang="en-US" dirty="0"/>
          </a:p>
        </p:txBody>
      </p:sp>
    </p:spTree>
    <p:extLst>
      <p:ext uri="{BB962C8B-B14F-4D97-AF65-F5344CB8AC3E}">
        <p14:creationId xmlns:p14="http://schemas.microsoft.com/office/powerpoint/2010/main" val="1691744533"/>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CT, chemotherapy; pembro, pembrolizumab; OS, </a:t>
            </a:r>
            <a:r>
              <a:rPr lang="en-US" sz="1200" i="1" dirty="0">
                <a:solidFill>
                  <a:schemeClr val="bg1"/>
                </a:solidFill>
                <a:latin typeface="Calibri" panose="020F0502020204030204" pitchFamily="34" charset="0"/>
              </a:rPr>
              <a:t>overall survival</a:t>
            </a:r>
            <a:r>
              <a:rPr lang="en-US" sz="1200" dirty="0">
                <a:solidFill>
                  <a:schemeClr val="bg1"/>
                </a:solidFill>
                <a:latin typeface="Calibri" panose="020F0502020204030204" pitchFamily="34" charset="0"/>
              </a:rPr>
              <a:t>; </a:t>
            </a:r>
            <a:r>
              <a:rPr lang="en-US" i="1" dirty="0"/>
              <a:t>QALYs, quality-adjusted life-years; SoC, standard of care; WTP, willingness to pay.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136</a:t>
            </a:fld>
            <a:endParaRPr lang="en-US" altLang="en-US" dirty="0"/>
          </a:p>
        </p:txBody>
      </p:sp>
    </p:spTree>
    <p:extLst>
      <p:ext uri="{BB962C8B-B14F-4D97-AF65-F5344CB8AC3E}">
        <p14:creationId xmlns:p14="http://schemas.microsoft.com/office/powerpoint/2010/main" val="1403501032"/>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AUC, area under the curve; Bev, bevacizumab; CPS, combined positive score; CT, chemotherapy; DoR, duration of response; ECOG, Eastern Cooperative Oncology Group; EuroQoL EQ-5D-5L VAS, European Quality of Life 5-dimension, 5-level visual analogue scale; ORR, overall response rate; OS, overall survival; PFS, progression-free survival; PRO, patient-reported outcome; PS, performance status; RECIST, Response Evaluation Criteria in Solid Tumors.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970481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ECOG, Eastern Cooperative Oncology Group; FIGO, International Federation of Gynecology and Obstetrics; NCCN, National Comprehensive Cancer Network; pembro, pembrolizumab; PS, performance status.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653277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CRT, chemoradiotherapy; NR, not reached; OS, overall survival; pembro, pembrolizumab;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8634707"/>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CRT, chemoradiotherapy; OS, overall survival;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1066254"/>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CRT, chemoradiotherapy; ORR, objective response rate; Pembro, pembrolizumab.</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5130109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AUC, area under the curve; CT, chemotherapy; DoR, duration of response; FIGO, International Federation of Obstetrics and Gynecology; ECOG PS, Eastern Cooperative Oncology Group performance status; q4w, every 4 weeks; EBRT, external beam radiation therapy; PFS, progression-free survival; LN, lymph node; RECIST, Response Evaluation Criteria in Solid Tumors; OS, overall survival; ORR, objective response rate; DoR, duration of response.</a:t>
            </a:r>
          </a:p>
        </p:txBody>
      </p:sp>
      <p:sp>
        <p:nvSpPr>
          <p:cNvPr id="4" name="Slide Number Placeholder 3"/>
          <p:cNvSpPr>
            <a:spLocks noGrp="1"/>
          </p:cNvSpPr>
          <p:nvPr>
            <p:ph type="sldNum" sz="quarter" idx="5"/>
          </p:nvPr>
        </p:nvSpPr>
        <p:spPr/>
        <p:txBody>
          <a:bodyPr/>
          <a:lstStyle/>
          <a:p>
            <a:fld id="{D60ABAA2-6C4E-466F-9BAE-1C454D0B2418}" type="slidenum">
              <a:rPr lang="en-US" smtClean="0"/>
              <a:t>142</a:t>
            </a:fld>
            <a:endParaRPr lang="en-US" dirty="0"/>
          </a:p>
        </p:txBody>
      </p:sp>
    </p:spTree>
    <p:extLst>
      <p:ext uri="{BB962C8B-B14F-4D97-AF65-F5344CB8AC3E}">
        <p14:creationId xmlns:p14="http://schemas.microsoft.com/office/powerpoint/2010/main" val="311863883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CRT, chemoradiotherapy</a:t>
            </a:r>
          </a:p>
        </p:txBody>
      </p:sp>
      <p:sp>
        <p:nvSpPr>
          <p:cNvPr id="4" name="Slide Number Placeholder 3"/>
          <p:cNvSpPr>
            <a:spLocks noGrp="1"/>
          </p:cNvSpPr>
          <p:nvPr>
            <p:ph type="sldNum" sz="quarter" idx="5"/>
          </p:nvPr>
        </p:nvSpPr>
        <p:spPr/>
        <p:txBody>
          <a:bodyPr/>
          <a:lstStyle/>
          <a:p>
            <a:fld id="{D60ABAA2-6C4E-466F-9BAE-1C454D0B2418}" type="slidenum">
              <a:rPr lang="en-US" smtClean="0"/>
              <a:t>143</a:t>
            </a:fld>
            <a:endParaRPr lang="en-US" dirty="0"/>
          </a:p>
        </p:txBody>
      </p:sp>
    </p:spTree>
    <p:extLst>
      <p:ext uri="{BB962C8B-B14F-4D97-AF65-F5344CB8AC3E}">
        <p14:creationId xmlns:p14="http://schemas.microsoft.com/office/powerpoint/2010/main" val="130274681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TAP, tumor area positivity; PD-L1, programmed cell death ligand 1; CRT, chemoradiotherapy; ECOG, Eastern Cooperative Oncology Group; FIGO, </a:t>
            </a:r>
            <a:r>
              <a:rPr lang="en-US" b="0" i="1" dirty="0"/>
              <a:t>International Federation of Obstetrics and Gynecology.</a:t>
            </a:r>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144</a:t>
            </a:fld>
            <a:endParaRPr lang="en-US" dirty="0"/>
          </a:p>
        </p:txBody>
      </p:sp>
    </p:spTree>
    <p:extLst>
      <p:ext uri="{BB962C8B-B14F-4D97-AF65-F5344CB8AC3E}">
        <p14:creationId xmlns:p14="http://schemas.microsoft.com/office/powerpoint/2010/main" val="309994873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CRT, chemoradiotherapy; EBRT, </a:t>
            </a:r>
            <a:r>
              <a:rPr lang="en-US" b="0" i="1" dirty="0"/>
              <a:t>external beam radiation therapy; EQD2, equivalent dose in 2 fractions; CT, chemotherapy.</a:t>
            </a:r>
            <a:endParaRPr lang="en-US" i="1" dirty="0"/>
          </a:p>
        </p:txBody>
      </p:sp>
      <p:sp>
        <p:nvSpPr>
          <p:cNvPr id="4" name="Slide Number Placeholder 3"/>
          <p:cNvSpPr>
            <a:spLocks noGrp="1"/>
          </p:cNvSpPr>
          <p:nvPr>
            <p:ph type="sldNum" sz="quarter" idx="5"/>
          </p:nvPr>
        </p:nvSpPr>
        <p:spPr/>
        <p:txBody>
          <a:bodyPr/>
          <a:lstStyle/>
          <a:p>
            <a:fld id="{D60ABAA2-6C4E-466F-9BAE-1C454D0B2418}" type="slidenum">
              <a:rPr lang="en-US" smtClean="0"/>
              <a:t>145</a:t>
            </a:fld>
            <a:endParaRPr lang="en-US" dirty="0"/>
          </a:p>
        </p:txBody>
      </p:sp>
    </p:spTree>
    <p:extLst>
      <p:ext uri="{BB962C8B-B14F-4D97-AF65-F5344CB8AC3E}">
        <p14:creationId xmlns:p14="http://schemas.microsoft.com/office/powerpoint/2010/main" val="480741155"/>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Durva, durvalumab; Pbo, placebo; PFS, progression-free survival; CI, confidence interval; CRT, chemoradiotherapy.</a:t>
            </a:r>
          </a:p>
        </p:txBody>
      </p:sp>
      <p:sp>
        <p:nvSpPr>
          <p:cNvPr id="4" name="Slide Number Placeholder 3"/>
          <p:cNvSpPr>
            <a:spLocks noGrp="1"/>
          </p:cNvSpPr>
          <p:nvPr>
            <p:ph type="sldNum" sz="quarter" idx="5"/>
          </p:nvPr>
        </p:nvSpPr>
        <p:spPr/>
        <p:txBody>
          <a:bodyPr/>
          <a:lstStyle/>
          <a:p>
            <a:fld id="{D60ABAA2-6C4E-466F-9BAE-1C454D0B2418}" type="slidenum">
              <a:rPr lang="en-US" smtClean="0"/>
              <a:t>146</a:t>
            </a:fld>
            <a:endParaRPr lang="en-US" dirty="0"/>
          </a:p>
        </p:txBody>
      </p:sp>
    </p:spTree>
    <p:extLst>
      <p:ext uri="{BB962C8B-B14F-4D97-AF65-F5344CB8AC3E}">
        <p14:creationId xmlns:p14="http://schemas.microsoft.com/office/powerpoint/2010/main" val="378793222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ORR, objective response rate; CR, complete response; PR, partial response; CI, confidence interval; CRT, chemoradiotherapy.</a:t>
            </a:r>
          </a:p>
        </p:txBody>
      </p:sp>
      <p:sp>
        <p:nvSpPr>
          <p:cNvPr id="4" name="Slide Number Placeholder 3"/>
          <p:cNvSpPr>
            <a:spLocks noGrp="1"/>
          </p:cNvSpPr>
          <p:nvPr>
            <p:ph type="sldNum" sz="quarter" idx="5"/>
          </p:nvPr>
        </p:nvSpPr>
        <p:spPr/>
        <p:txBody>
          <a:bodyPr/>
          <a:lstStyle/>
          <a:p>
            <a:fld id="{D60ABAA2-6C4E-466F-9BAE-1C454D0B2418}" type="slidenum">
              <a:rPr lang="en-US" smtClean="0"/>
              <a:t>147</a:t>
            </a:fld>
            <a:endParaRPr lang="en-US" dirty="0"/>
          </a:p>
        </p:txBody>
      </p:sp>
    </p:spTree>
    <p:extLst>
      <p:ext uri="{BB962C8B-B14F-4D97-AF65-F5344CB8AC3E}">
        <p14:creationId xmlns:p14="http://schemas.microsoft.com/office/powerpoint/2010/main" val="196762284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AE, adverse event; CRT, chemoradiotherapy; CTCAE, common terminology criteria for adverse events; SAE, serious adverse event.</a:t>
            </a:r>
          </a:p>
        </p:txBody>
      </p:sp>
      <p:sp>
        <p:nvSpPr>
          <p:cNvPr id="4" name="Slide Number Placeholder 3"/>
          <p:cNvSpPr>
            <a:spLocks noGrp="1"/>
          </p:cNvSpPr>
          <p:nvPr>
            <p:ph type="sldNum" sz="quarter" idx="5"/>
          </p:nvPr>
        </p:nvSpPr>
        <p:spPr/>
        <p:txBody>
          <a:bodyPr/>
          <a:lstStyle/>
          <a:p>
            <a:fld id="{D60ABAA2-6C4E-466F-9BAE-1C454D0B2418}" type="slidenum">
              <a:rPr lang="en-US" smtClean="0"/>
              <a:t>148</a:t>
            </a:fld>
            <a:endParaRPr lang="en-US" dirty="0"/>
          </a:p>
        </p:txBody>
      </p:sp>
    </p:spTree>
    <p:extLst>
      <p:ext uri="{BB962C8B-B14F-4D97-AF65-F5344CB8AC3E}">
        <p14:creationId xmlns:p14="http://schemas.microsoft.com/office/powerpoint/2010/main" val="2783604824"/>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dirty="0">
                <a:solidFill>
                  <a:schemeClr val="tx1"/>
                </a:solidFill>
                <a:latin typeface="Arial" charset="0"/>
                <a:ea typeface="+mn-ea"/>
                <a:cs typeface="+mn-cs"/>
              </a:rPr>
              <a:t>TPB ,</a:t>
            </a:r>
            <a:r>
              <a:rPr lang="en-GB" sz="1200" i="1" kern="1200" dirty="0">
                <a:solidFill>
                  <a:schemeClr val="tx1"/>
                </a:solidFill>
                <a:latin typeface="Arial" charset="0"/>
                <a:ea typeface="+mn-ea"/>
                <a:cs typeface="+mn-cs"/>
              </a:rPr>
              <a:t> </a:t>
            </a:r>
            <a:r>
              <a:rPr lang="en-US" sz="1200" i="1" kern="1200" dirty="0">
                <a:solidFill>
                  <a:schemeClr val="tx1"/>
                </a:solidFill>
                <a:latin typeface="Arial" charset="0"/>
                <a:ea typeface="+mn-ea"/>
                <a:cs typeface="+mn-cs"/>
              </a:rPr>
              <a:t>Topotecan, Paclitaxel, and Bevacizumab.</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149</a:t>
            </a:fld>
            <a:endParaRPr lang="en-US" altLang="en-US" dirty="0"/>
          </a:p>
        </p:txBody>
      </p:sp>
    </p:spTree>
    <p:extLst>
      <p:ext uri="{BB962C8B-B14F-4D97-AF65-F5344CB8AC3E}">
        <p14:creationId xmlns:p14="http://schemas.microsoft.com/office/powerpoint/2010/main" val="674243854"/>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BMI, body mass index; TPB, </a:t>
            </a:r>
            <a:r>
              <a:rPr kumimoji="0" lang="en-US" sz="1200" b="0" i="1" u="none" strike="noStrike" cap="none" normalizeH="0" baseline="0" dirty="0">
                <a:ln>
                  <a:noFill/>
                </a:ln>
                <a:solidFill>
                  <a:schemeClr val="tx1"/>
                </a:solidFill>
                <a:effectLst/>
                <a:latin typeface="Calibri" panose="020F0502020204030204" pitchFamily="34" charset="0"/>
              </a:rPr>
              <a:t>Topotecan, Paclitaxel, and Bevacizumab.</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150</a:t>
            </a:fld>
            <a:endParaRPr lang="en-US" altLang="en-US" dirty="0"/>
          </a:p>
        </p:txBody>
      </p:sp>
    </p:spTree>
    <p:extLst>
      <p:ext uri="{BB962C8B-B14F-4D97-AF65-F5344CB8AC3E}">
        <p14:creationId xmlns:p14="http://schemas.microsoft.com/office/powerpoint/2010/main" val="3283001157"/>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dirty="0">
                <a:solidFill>
                  <a:schemeClr val="tx1"/>
                </a:solidFill>
                <a:latin typeface="Arial" charset="0"/>
                <a:ea typeface="+mn-ea"/>
                <a:cs typeface="+mn-cs"/>
              </a:rPr>
              <a:t>CBR, clinical benefit rate; CR, complete response; PR, partial response, SD, stable disease; TPB ,</a:t>
            </a:r>
            <a:r>
              <a:rPr lang="en-GB" sz="1200" i="1" kern="1200" dirty="0">
                <a:solidFill>
                  <a:schemeClr val="tx1"/>
                </a:solidFill>
                <a:latin typeface="Arial" charset="0"/>
                <a:ea typeface="+mn-ea"/>
                <a:cs typeface="+mn-cs"/>
              </a:rPr>
              <a:t> </a:t>
            </a:r>
            <a:r>
              <a:rPr lang="en-US" sz="1200" i="1" kern="1200" dirty="0">
                <a:solidFill>
                  <a:schemeClr val="tx1"/>
                </a:solidFill>
                <a:latin typeface="Arial" charset="0"/>
                <a:ea typeface="+mn-ea"/>
                <a:cs typeface="+mn-cs"/>
              </a:rPr>
              <a:t>Topotecan, Paclitaxel, and Bevacizumab.</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151</a:t>
            </a:fld>
            <a:endParaRPr lang="en-US" altLang="en-US" dirty="0"/>
          </a:p>
        </p:txBody>
      </p:sp>
    </p:spTree>
    <p:extLst>
      <p:ext uri="{BB962C8B-B14F-4D97-AF65-F5344CB8AC3E}">
        <p14:creationId xmlns:p14="http://schemas.microsoft.com/office/powerpoint/2010/main" val="96006111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rtl="0" eaLnBrk="1" fontAlgn="base" latinLnBrk="0" hangingPunct="1">
              <a:spcBef>
                <a:spcPts val="0"/>
              </a:spcBef>
              <a:spcAft>
                <a:spcPts val="0"/>
              </a:spcAft>
            </a:pPr>
            <a:r>
              <a:rPr lang="en-US" sz="1200" i="1" kern="1200" dirty="0">
                <a:solidFill>
                  <a:schemeClr val="tx1"/>
                </a:solidFill>
                <a:latin typeface="Arial" charset="0"/>
                <a:ea typeface="+mn-ea"/>
                <a:cs typeface="+mn-cs"/>
              </a:rPr>
              <a:t>TPB ,</a:t>
            </a:r>
            <a:r>
              <a:rPr lang="en-GB" sz="1200" i="1" kern="1200" dirty="0">
                <a:solidFill>
                  <a:schemeClr val="tx1"/>
                </a:solidFill>
                <a:latin typeface="Arial" charset="0"/>
                <a:ea typeface="+mn-ea"/>
                <a:cs typeface="+mn-cs"/>
              </a:rPr>
              <a:t> </a:t>
            </a:r>
            <a:r>
              <a:rPr lang="en-US" sz="1200" i="1" kern="1200" dirty="0">
                <a:solidFill>
                  <a:schemeClr val="tx1"/>
                </a:solidFill>
                <a:latin typeface="Arial" charset="0"/>
                <a:ea typeface="+mn-ea"/>
                <a:cs typeface="+mn-cs"/>
              </a:rPr>
              <a:t>Topotecan, Paclitaxel, and Bevacizumab.</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152</a:t>
            </a:fld>
            <a:endParaRPr lang="en-US" altLang="en-US" dirty="0"/>
          </a:p>
        </p:txBody>
      </p:sp>
    </p:spTree>
    <p:extLst>
      <p:ext uri="{BB962C8B-B14F-4D97-AF65-F5344CB8AC3E}">
        <p14:creationId xmlns:p14="http://schemas.microsoft.com/office/powerpoint/2010/main" val="1321544855"/>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CRT, chemoradiotherapy; CT, chemotherapy; pembro, pembrolizumab; OS, overall survival; PFS, progression-free survival; QALYs, quality-adjusted life-years; SoC, standard of care.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153</a:t>
            </a:fld>
            <a:endParaRPr lang="en-US" altLang="en-US" dirty="0"/>
          </a:p>
        </p:txBody>
      </p:sp>
    </p:spTree>
    <p:extLst>
      <p:ext uri="{BB962C8B-B14F-4D97-AF65-F5344CB8AC3E}">
        <p14:creationId xmlns:p14="http://schemas.microsoft.com/office/powerpoint/2010/main" val="4058252337"/>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HR, hazard ratio; OS, overall survival; PFS, progression-free survival; </a:t>
            </a:r>
            <a:r>
              <a:rPr lang="en-US" sz="1200" i="1" kern="1200" dirty="0">
                <a:solidFill>
                  <a:schemeClr val="tx1"/>
                </a:solidFill>
                <a:latin typeface="Arial" charset="0"/>
                <a:ea typeface="+mn-ea"/>
                <a:cs typeface="+mn-cs"/>
              </a:rPr>
              <a:t>TPB ,</a:t>
            </a:r>
            <a:r>
              <a:rPr lang="en-GB" sz="1200" i="1" kern="1200" dirty="0">
                <a:solidFill>
                  <a:schemeClr val="tx1"/>
                </a:solidFill>
                <a:latin typeface="Arial" charset="0"/>
                <a:ea typeface="+mn-ea"/>
                <a:cs typeface="+mn-cs"/>
              </a:rPr>
              <a:t> </a:t>
            </a:r>
            <a:r>
              <a:rPr lang="en-US" sz="1200" i="1" kern="1200" dirty="0">
                <a:solidFill>
                  <a:schemeClr val="tx1"/>
                </a:solidFill>
                <a:latin typeface="Arial" charset="0"/>
                <a:ea typeface="+mn-ea"/>
                <a:cs typeface="+mn-cs"/>
              </a:rPr>
              <a:t>Topotecan, Paclitaxel, and Bevacizumab.</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b="0" dirty="0">
                <a:solidFill>
                  <a:schemeClr val="bg1"/>
                </a:solidFill>
                <a:latin typeface="Calibri" panose="020F0502020204030204" pitchFamily="34" charset="0"/>
              </a:rPr>
              <a:t> </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154</a:t>
            </a:fld>
            <a:endParaRPr lang="en-US" altLang="en-US" dirty="0"/>
          </a:p>
        </p:txBody>
      </p:sp>
    </p:spTree>
    <p:extLst>
      <p:ext uri="{BB962C8B-B14F-4D97-AF65-F5344CB8AC3E}">
        <p14:creationId xmlns:p14="http://schemas.microsoft.com/office/powerpoint/2010/main" val="1085329017"/>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155</a:t>
            </a:fld>
            <a:endParaRPr lang="en-US" altLang="en-US" dirty="0"/>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D5AE0D20-52C4-48A2-89D4-172F2B1999E4}"/>
              </a:ext>
            </a:extLst>
          </p:cNvPr>
          <p:cNvSpPr/>
          <p:nvPr userDrawn="1"/>
        </p:nvSpPr>
        <p:spPr>
          <a:xfrm>
            <a:off x="1" y="-16330"/>
            <a:ext cx="12192000" cy="4629151"/>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0" name="Rectangle 55">
            <a:extLst>
              <a:ext uri="{FF2B5EF4-FFF2-40B4-BE49-F238E27FC236}">
                <a16:creationId xmlns:a16="http://schemas.microsoft.com/office/drawing/2014/main" id="{BF36614D-B8F2-481E-A87C-8DAC5BE9301F}"/>
              </a:ext>
            </a:extLst>
          </p:cNvPr>
          <p:cNvSpPr>
            <a:spLocks noGrp="1" noChangeArrowheads="1"/>
          </p:cNvSpPr>
          <p:nvPr>
            <p:ph type="ctrTitle"/>
          </p:nvPr>
        </p:nvSpPr>
        <p:spPr bwMode="invGray">
          <a:xfrm>
            <a:off x="725677" y="409576"/>
            <a:ext cx="11032823" cy="2882265"/>
          </a:xfrm>
        </p:spPr>
        <p:txBody>
          <a:bodyPr/>
          <a:lstStyle>
            <a:lvl1pPr>
              <a:defRPr sz="3900">
                <a:solidFill>
                  <a:schemeClr val="bg2"/>
                </a:solidFill>
              </a:defRPr>
            </a:lvl1pPr>
          </a:lstStyle>
          <a:p>
            <a:r>
              <a:rPr lang="en-US" dirty="0"/>
              <a:t>Click to edit Master title style</a:t>
            </a:r>
          </a:p>
        </p:txBody>
      </p:sp>
      <p:cxnSp>
        <p:nvCxnSpPr>
          <p:cNvPr id="23" name="Straight Connector 22">
            <a:extLst>
              <a:ext uri="{FF2B5EF4-FFF2-40B4-BE49-F238E27FC236}">
                <a16:creationId xmlns:a16="http://schemas.microsoft.com/office/drawing/2014/main" id="{26515A54-8674-49F7-B1B4-23E0F7F8AB6D}"/>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7" name="Picture 6" descr="A picture containing graphical user interface&#10;&#10;Description automatically generated">
            <a:extLst>
              <a:ext uri="{FF2B5EF4-FFF2-40B4-BE49-F238E27FC236}">
                <a16:creationId xmlns:a16="http://schemas.microsoft.com/office/drawing/2014/main" id="{1AE0BAE1-3D36-4D10-A7AD-BD8590621F2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443032" y="5361711"/>
            <a:ext cx="2307155" cy="1231685"/>
          </a:xfrm>
          <a:prstGeom prst="rect">
            <a:avLst/>
          </a:prstGeom>
        </p:spPr>
      </p:pic>
    </p:spTree>
    <p:extLst>
      <p:ext uri="{BB962C8B-B14F-4D97-AF65-F5344CB8AC3E}">
        <p14:creationId xmlns:p14="http://schemas.microsoft.com/office/powerpoint/2010/main" val="39175313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2593788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pic>
        <p:nvPicPr>
          <p:cNvPr id="7" name="Picture 6" descr="A picture containing icon&#10;&#10;Description automatically generated">
            <a:extLst>
              <a:ext uri="{FF2B5EF4-FFF2-40B4-BE49-F238E27FC236}">
                <a16:creationId xmlns:a16="http://schemas.microsoft.com/office/drawing/2014/main" id="{04DEA507-47F0-47F5-8FDD-F2A67A5FC6F2}"/>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b="38790"/>
          <a:stretch/>
        </p:blipFill>
        <p:spPr>
          <a:xfrm>
            <a:off x="9034667" y="5560297"/>
            <a:ext cx="3157333" cy="1029416"/>
          </a:xfrm>
          <a:prstGeom prst="rect">
            <a:avLst/>
          </a:prstGeom>
        </p:spPr>
      </p:pic>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9" name="Straight Connector 8">
            <a:extLst>
              <a:ext uri="{FF2B5EF4-FFF2-40B4-BE49-F238E27FC236}">
                <a16:creationId xmlns:a16="http://schemas.microsoft.com/office/drawing/2014/main" id="{CA1E1C1F-8052-4D46-95F6-4763DA532C1B}"/>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097429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25257025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11902222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91613225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119621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4"/>
            <a:ext cx="11283950" cy="1155939"/>
          </a:xfrm>
          <a:prstGeom prst="rect">
            <a:avLst/>
          </a:prstGeom>
        </p:spPr>
        <p:txBody>
          <a:bodyPr/>
          <a:lstStyle>
            <a:lvl1pPr>
              <a:buFontTx/>
              <a:buNone/>
              <a:defRPr sz="2400" b="1">
                <a:solidFill>
                  <a:srgbClr val="F15D22"/>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2" name="Picture 11" descr="A picture containing icon&#10;&#10;Description automatically generated">
            <a:extLst>
              <a:ext uri="{FF2B5EF4-FFF2-40B4-BE49-F238E27FC236}">
                <a16:creationId xmlns:a16="http://schemas.microsoft.com/office/drawing/2014/main" id="{192E0BE1-26BC-407D-B1CF-75415D998CCE}"/>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b="38790"/>
          <a:stretch/>
        </p:blipFill>
        <p:spPr>
          <a:xfrm>
            <a:off x="9034667" y="5560297"/>
            <a:ext cx="3157333" cy="1029416"/>
          </a:xfrm>
          <a:prstGeom prst="rect">
            <a:avLst/>
          </a:prstGeom>
        </p:spPr>
      </p:pic>
      <p:sp>
        <p:nvSpPr>
          <p:cNvPr id="13" name="Rectangle 12">
            <a:extLst>
              <a:ext uri="{FF2B5EF4-FFF2-40B4-BE49-F238E27FC236}">
                <a16:creationId xmlns:a16="http://schemas.microsoft.com/office/drawing/2014/main" id="{4986DC48-4FA6-4EE5-809A-311FCAB745D3}"/>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15" name="Straight Connector 14">
            <a:extLst>
              <a:ext uri="{FF2B5EF4-FFF2-40B4-BE49-F238E27FC236}">
                <a16:creationId xmlns:a16="http://schemas.microsoft.com/office/drawing/2014/main" id="{5199828E-9944-45B0-9FE6-AFE44FC8F08F}"/>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834850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F05D0D76-197A-28C6-4CE1-8BC6D49D6130}"/>
              </a:ext>
            </a:extLst>
          </p:cNvPr>
          <p:cNvSpPr/>
          <p:nvPr userDrawn="1"/>
        </p:nvSpPr>
        <p:spPr>
          <a:xfrm>
            <a:off x="1" y="-16330"/>
            <a:ext cx="12192000" cy="4629151"/>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8" name="Rectangle 55">
            <a:extLst>
              <a:ext uri="{FF2B5EF4-FFF2-40B4-BE49-F238E27FC236}">
                <a16:creationId xmlns:a16="http://schemas.microsoft.com/office/drawing/2014/main" id="{3999D7C8-A96D-F833-4A82-8C6424D337FB}"/>
              </a:ext>
            </a:extLst>
          </p:cNvPr>
          <p:cNvSpPr>
            <a:spLocks noGrp="1" noChangeArrowheads="1"/>
          </p:cNvSpPr>
          <p:nvPr>
            <p:ph type="ctrTitle"/>
          </p:nvPr>
        </p:nvSpPr>
        <p:spPr bwMode="invGray">
          <a:xfrm>
            <a:off x="725677" y="409576"/>
            <a:ext cx="11032823" cy="2882265"/>
          </a:xfrm>
        </p:spPr>
        <p:txBody>
          <a:bodyPr/>
          <a:lstStyle>
            <a:lvl1pPr>
              <a:defRPr sz="3900">
                <a:solidFill>
                  <a:schemeClr val="bg2"/>
                </a:solidFill>
              </a:defRPr>
            </a:lvl1pPr>
          </a:lstStyle>
          <a:p>
            <a:r>
              <a:rPr lang="en-US"/>
              <a:t>Click to edit Master title style</a:t>
            </a:r>
          </a:p>
        </p:txBody>
      </p:sp>
      <p:cxnSp>
        <p:nvCxnSpPr>
          <p:cNvPr id="20" name="Straight Connector 19">
            <a:extLst>
              <a:ext uri="{FF2B5EF4-FFF2-40B4-BE49-F238E27FC236}">
                <a16:creationId xmlns:a16="http://schemas.microsoft.com/office/drawing/2014/main" id="{5CB8A8DD-7358-E137-C572-52BDA935DE7F}"/>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21" name="Picture 20" descr="Icon&#10;&#10;Description automatically generated">
            <a:extLst>
              <a:ext uri="{FF2B5EF4-FFF2-40B4-BE49-F238E27FC236}">
                <a16:creationId xmlns:a16="http://schemas.microsoft.com/office/drawing/2014/main" id="{C84825E9-B87F-902C-0A9B-54BF88485AB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443030" y="5754237"/>
            <a:ext cx="2307156" cy="798963"/>
          </a:xfrm>
          <a:prstGeom prst="rect">
            <a:avLst/>
          </a:prstGeom>
        </p:spPr>
      </p:pic>
    </p:spTree>
    <p:extLst>
      <p:ext uri="{BB962C8B-B14F-4D97-AF65-F5344CB8AC3E}">
        <p14:creationId xmlns:p14="http://schemas.microsoft.com/office/powerpoint/2010/main" val="263004840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5488785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 preserve="1">
  <p:cSld name="1_Title and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9790703F-E851-1D5A-99B7-43DBD5482698}"/>
              </a:ext>
            </a:extLst>
          </p:cNvPr>
          <p:cNvGrpSpPr/>
          <p:nvPr userDrawn="1"/>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C714CC1E-7921-3200-C137-F7ADAA9532C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79882158-D8CB-A63B-35E5-FF6D03999CD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6347125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pic>
        <p:nvPicPr>
          <p:cNvPr id="6" name="Picture 5" descr="Icon&#10;&#10;Description automatically generated">
            <a:extLst>
              <a:ext uri="{FF2B5EF4-FFF2-40B4-BE49-F238E27FC236}">
                <a16:creationId xmlns:a16="http://schemas.microsoft.com/office/drawing/2014/main" id="{A10CE991-EF19-4C89-B2F1-8D342C72985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0FA01F1A-8AE6-48F9-95F4-73790D6CA686}"/>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396734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3420732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reserve="1">
  <p:cSld name="1_Two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4B831F98-D110-9641-0056-3FFA4445A199}"/>
              </a:ext>
            </a:extLst>
          </p:cNvPr>
          <p:cNvGrpSpPr/>
          <p:nvPr userDrawn="1"/>
        </p:nvGrpSpPr>
        <p:grpSpPr>
          <a:xfrm>
            <a:off x="9392911" y="6212702"/>
            <a:ext cx="2488502" cy="450134"/>
            <a:chOff x="9392911" y="6212702"/>
            <a:chExt cx="2488502" cy="450134"/>
          </a:xfrm>
        </p:grpSpPr>
        <p:pic>
          <p:nvPicPr>
            <p:cNvPr id="6" name="Picture 5" descr="Icon&#10;&#10;Description automatically generated">
              <a:extLst>
                <a:ext uri="{FF2B5EF4-FFF2-40B4-BE49-F238E27FC236}">
                  <a16:creationId xmlns:a16="http://schemas.microsoft.com/office/drawing/2014/main" id="{2C5D1AC3-8115-5D46-33CE-6C6B5212928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7" name="Rectangle 8">
              <a:extLst>
                <a:ext uri="{FF2B5EF4-FFF2-40B4-BE49-F238E27FC236}">
                  <a16:creationId xmlns:a16="http://schemas.microsoft.com/office/drawing/2014/main" id="{FF667ED7-9C0E-2D48-F6BB-0BF8DBEF1D5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84537545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574820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1_Title, Text and Chart+logo">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A188367A-EE46-1DDA-2AFE-9C628EB72449}"/>
              </a:ext>
            </a:extLst>
          </p:cNvPr>
          <p:cNvGrpSpPr/>
          <p:nvPr userDrawn="1"/>
        </p:nvGrpSpPr>
        <p:grpSpPr>
          <a:xfrm>
            <a:off x="9392911" y="6212702"/>
            <a:ext cx="2488502" cy="450134"/>
            <a:chOff x="9392911" y="6212702"/>
            <a:chExt cx="2488502" cy="450134"/>
          </a:xfrm>
        </p:grpSpPr>
        <p:pic>
          <p:nvPicPr>
            <p:cNvPr id="6" name="Picture 5" descr="Icon&#10;&#10;Description automatically generated">
              <a:extLst>
                <a:ext uri="{FF2B5EF4-FFF2-40B4-BE49-F238E27FC236}">
                  <a16:creationId xmlns:a16="http://schemas.microsoft.com/office/drawing/2014/main" id="{35BBB51B-0D41-5485-99A1-BEEAE260796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7" name="Rectangle 8">
              <a:extLst>
                <a:ext uri="{FF2B5EF4-FFF2-40B4-BE49-F238E27FC236}">
                  <a16:creationId xmlns:a16="http://schemas.microsoft.com/office/drawing/2014/main" id="{F3F85628-F902-1363-8D50-72542C0A030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24906528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90509254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1_Title Only+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grpSp>
        <p:nvGrpSpPr>
          <p:cNvPr id="3" name="Group 2">
            <a:extLst>
              <a:ext uri="{FF2B5EF4-FFF2-40B4-BE49-F238E27FC236}">
                <a16:creationId xmlns:a16="http://schemas.microsoft.com/office/drawing/2014/main" id="{88B87460-1489-A7E6-C388-913BBD640CAB}"/>
              </a:ext>
            </a:extLst>
          </p:cNvPr>
          <p:cNvGrpSpPr/>
          <p:nvPr userDrawn="1"/>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73676601-6D49-45FB-EFC9-9A6CC1B205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0DEFDF9E-3F9A-D373-496E-25B36737907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14539984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7634193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1_Blank+logo">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363C55A-914A-0A48-C77B-4197A1E975AA}"/>
              </a:ext>
            </a:extLst>
          </p:cNvPr>
          <p:cNvGrpSpPr/>
          <p:nvPr userDrawn="1"/>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06CCC797-5A17-A9B2-5D2C-FD83170EF39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518B5643-1F48-822D-8A06-E9F357ED9FF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58851540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pic>
        <p:nvPicPr>
          <p:cNvPr id="9" name="Picture 8" descr="Icon&#10;&#10;Description automatically generated">
            <a:extLst>
              <a:ext uri="{FF2B5EF4-FFF2-40B4-BE49-F238E27FC236}">
                <a16:creationId xmlns:a16="http://schemas.microsoft.com/office/drawing/2014/main" id="{3DD1DBC1-47DC-4810-B88C-6E04405379E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Content Placeholder 9">
            <a:extLst>
              <a:ext uri="{FF2B5EF4-FFF2-40B4-BE49-F238E27FC236}">
                <a16:creationId xmlns:a16="http://schemas.microsoft.com/office/drawing/2014/main" id="{DF9EACC2-568A-498C-8601-A87328BD11D3}"/>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a:t>Edit Master text styles</a:t>
            </a:r>
          </a:p>
        </p:txBody>
      </p:sp>
      <p:sp>
        <p:nvSpPr>
          <p:cNvPr id="15" name="Rectangle 14">
            <a:extLst>
              <a:ext uri="{FF2B5EF4-FFF2-40B4-BE49-F238E27FC236}">
                <a16:creationId xmlns:a16="http://schemas.microsoft.com/office/drawing/2014/main" id="{5BBD1E00-A2D3-4202-961C-9DF3DF2683C9}"/>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16" name="Straight Connector 15">
            <a:extLst>
              <a:ext uri="{FF2B5EF4-FFF2-40B4-BE49-F238E27FC236}">
                <a16:creationId xmlns:a16="http://schemas.microsoft.com/office/drawing/2014/main" id="{7590A4E9-08A7-4826-8D90-46B546D1F341}"/>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558951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6.xml"/><Relationship Id="rId13" Type="http://schemas.openxmlformats.org/officeDocument/2006/relationships/slideLayout" Target="../slideLayouts/slideLayout21.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slideLayout" Target="../slideLayouts/slideLayout20.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 Id="rId1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A23480E7-968A-48C7-8C6C-4C950E843AED}"/>
              </a:ext>
            </a:extLst>
          </p:cNvPr>
          <p:cNvCxnSpPr/>
          <p:nvPr userDrawn="1"/>
        </p:nvCxnSpPr>
        <p:spPr>
          <a:xfrm>
            <a:off x="1" y="674353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Tree>
    <p:extLst>
      <p:ext uri="{BB962C8B-B14F-4D97-AF65-F5344CB8AC3E}">
        <p14:creationId xmlns:p14="http://schemas.microsoft.com/office/powerpoint/2010/main" val="2032081206"/>
      </p:ext>
    </p:extLst>
  </p:cSld>
  <p:clrMap bg1="dk2" tx1="lt1" bg2="dk1" tx2="lt2" accent1="accent1" accent2="accent2" accent3="accent3" accent4="accent4" accent5="accent5" accent6="accent6" hlink="hlink" folHlink="folHlink"/>
  <p:sldLayoutIdLst>
    <p:sldLayoutId id="2147484666" r:id="rId1"/>
    <p:sldLayoutId id="2147484667" r:id="rId2"/>
    <p:sldLayoutId id="2147484668" r:id="rId3"/>
    <p:sldLayoutId id="2147484669" r:id="rId4"/>
    <p:sldLayoutId id="2147484670" r:id="rId5"/>
    <p:sldLayoutId id="2147484671" r:id="rId6"/>
    <p:sldLayoutId id="2147484672" r:id="rId7"/>
    <p:sldLayoutId id="2147484673" r:id="rId8"/>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DFEB3B6D-B8AE-4726-B830-C447FAD3394B}"/>
              </a:ext>
            </a:extLst>
          </p:cNvPr>
          <p:cNvCxnSpPr/>
          <p:nvPr userDrawn="1"/>
        </p:nvCxnSpPr>
        <p:spPr>
          <a:xfrm>
            <a:off x="1" y="674528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9623166"/>
      </p:ext>
    </p:extLst>
  </p:cSld>
  <p:clrMap bg1="dk2" tx1="lt1" bg2="dk1" tx2="lt2" accent1="accent1" accent2="accent2" accent3="accent3" accent4="accent4" accent5="accent5" accent6="accent6" hlink="hlink" folHlink="folHlink"/>
  <p:sldLayoutIdLst>
    <p:sldLayoutId id="2147484675" r:id="rId1"/>
    <p:sldLayoutId id="2147484676" r:id="rId2"/>
    <p:sldLayoutId id="2147484677" r:id="rId3"/>
    <p:sldLayoutId id="2147484678" r:id="rId4"/>
    <p:sldLayoutId id="2147484679" r:id="rId5"/>
    <p:sldLayoutId id="2147484680" r:id="rId6"/>
    <p:sldLayoutId id="2147484681" r:id="rId7"/>
    <p:sldLayoutId id="2147484682" r:id="rId8"/>
    <p:sldLayoutId id="2147484683" r:id="rId9"/>
    <p:sldLayoutId id="2147484684" r:id="rId10"/>
    <p:sldLayoutId id="2147484685" r:id="rId11"/>
    <p:sldLayoutId id="2147484686" r:id="rId12"/>
    <p:sldLayoutId id="2147484687" r:id="rId13"/>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hyperlink" Target="http://www.clinicaloptions.com/" TargetMode="External"/><Relationship Id="rId4" Type="http://schemas.openxmlformats.org/officeDocument/2006/relationships/image" Target="../media/image4.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9.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0.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1.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2.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4.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5.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6.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7.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8.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4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0.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4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1.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4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2.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4.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4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5.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4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7.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5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0.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5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3.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5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6.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5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7.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6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4.xml"/></Relationships>
</file>

<file path=ppt/slides/_rels/slide71.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notesSlide" Target="../notesSlides/notesSlide69.xml"/><Relationship Id="rId1" Type="http://schemas.openxmlformats.org/officeDocument/2006/relationships/slideLayout" Target="../slideLayouts/slideLayout14.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4.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4.xml"/></Relationships>
</file>

<file path=ppt/slides/_rels/slide75.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73.xml"/><Relationship Id="rId1" Type="http://schemas.openxmlformats.org/officeDocument/2006/relationships/slideLayout" Target="../slideLayouts/slideLayout1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4.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4.xml"/></Relationships>
</file>

<file path=ppt/slides/_rels/slide7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6.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7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7.xml"/><Relationship Id="rId1" Type="http://schemas.openxmlformats.org/officeDocument/2006/relationships/slideLayout" Target="../slideLayouts/slideLayout15.xml"/><Relationship Id="rId4" Type="http://schemas.openxmlformats.org/officeDocument/2006/relationships/hyperlink" Target="http://www.clinicaloptions.com/" TargetMode="External"/></Relationships>
</file>

<file path=ppt/slides/_rels/slide8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8.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9.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0.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1.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2.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3.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4.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5.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6.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8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7.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9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8.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9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9.xml"/><Relationship Id="rId1" Type="http://schemas.openxmlformats.org/officeDocument/2006/relationships/slideLayout" Target="../slideLayouts/slideLayout15.xml"/><Relationship Id="rId4" Type="http://schemas.openxmlformats.org/officeDocument/2006/relationships/hyperlink" Target="http://www.clinicaloptions.com/" TargetMode="External"/></Relationships>
</file>

<file path=ppt/slides/_rels/slide9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0.xml"/><Relationship Id="rId1" Type="http://schemas.openxmlformats.org/officeDocument/2006/relationships/slideLayout" Target="../slideLayouts/slideLayout15.xml"/><Relationship Id="rId4" Type="http://schemas.openxmlformats.org/officeDocument/2006/relationships/hyperlink" Target="http://www.clinicaloptions.com/" TargetMode="External"/></Relationships>
</file>

<file path=ppt/slides/_rels/slide9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1.xml"/><Relationship Id="rId1" Type="http://schemas.openxmlformats.org/officeDocument/2006/relationships/slideLayout" Target="../slideLayouts/slideLayout15.xml"/><Relationship Id="rId4" Type="http://schemas.openxmlformats.org/officeDocument/2006/relationships/hyperlink" Target="http://www.clinicaloptions.com/" TargetMode="External"/></Relationships>
</file>

<file path=ppt/slides/_rels/slide94.xml.rels><?xml version="1.0" encoding="UTF-8" standalone="yes"?>
<Relationships xmlns="http://schemas.openxmlformats.org/package/2006/relationships"><Relationship Id="rId3" Type="http://schemas.openxmlformats.org/officeDocument/2006/relationships/chart" Target="../charts/chart1.xml"/><Relationship Id="rId7" Type="http://schemas.openxmlformats.org/officeDocument/2006/relationships/chart" Target="../charts/chart3.xml"/><Relationship Id="rId2" Type="http://schemas.openxmlformats.org/officeDocument/2006/relationships/notesSlide" Target="../notesSlides/notesSlide92.xml"/><Relationship Id="rId1" Type="http://schemas.openxmlformats.org/officeDocument/2006/relationships/slideLayout" Target="../slideLayouts/slideLayout15.xml"/><Relationship Id="rId6" Type="http://schemas.openxmlformats.org/officeDocument/2006/relationships/hyperlink" Target="http://www.clinicaloptions.com/" TargetMode="External"/><Relationship Id="rId5" Type="http://schemas.openxmlformats.org/officeDocument/2006/relationships/image" Target="../media/image4.png"/><Relationship Id="rId4" Type="http://schemas.openxmlformats.org/officeDocument/2006/relationships/chart" Target="../charts/chart2.xml"/></Relationships>
</file>

<file path=ppt/slides/_rels/slide9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3.xml"/><Relationship Id="rId1" Type="http://schemas.openxmlformats.org/officeDocument/2006/relationships/slideLayout" Target="../slideLayouts/slideLayout15.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hyperlink" Target="http://www.clinicaloptions.com/" TargetMode="External"/></Relationships>
</file>

<file path=ppt/slides/_rels/slide9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4.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9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5.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9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6.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9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7.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1.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1.xml"/></Relationships>
</file>

<file path=ppt/slides/_rels/slide10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0.xml"/><Relationship Id="rId1" Type="http://schemas.openxmlformats.org/officeDocument/2006/relationships/slideLayout" Target="../slideLayouts/slideLayout10.xml"/><Relationship Id="rId4" Type="http://schemas.openxmlformats.org/officeDocument/2006/relationships/hyperlink" Target="http://www.clinicaloptions.com/" TargetMode="Externa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0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2.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0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3.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0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4.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0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5.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0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6.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7.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1.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4.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5.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6.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7.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9.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2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8.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3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29.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3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0.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3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1.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3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2.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3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4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4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4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4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4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0.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4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1.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4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2.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4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3.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4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4.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4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5.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5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6.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5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7.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5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8.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5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5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5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55.xml.rels><?xml version="1.0" encoding="UTF-8" standalone="yes"?>
<Relationships xmlns="http://schemas.openxmlformats.org/package/2006/relationships"><Relationship Id="rId3" Type="http://schemas.openxmlformats.org/officeDocument/2006/relationships/hyperlink" Target="https://www.clinicaloptions.com/oncology" TargetMode="External"/><Relationship Id="rId2" Type="http://schemas.openxmlformats.org/officeDocument/2006/relationships/notesSlide" Target="../notesSlides/notesSlide151.xml"/><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p:txBody>
          <a:bodyPr>
            <a:normAutofit/>
          </a:bodyPr>
          <a:lstStyle/>
          <a:p>
            <a:r>
              <a:rPr lang="en-US" altLang="en-US" sz="4000" dirty="0"/>
              <a:t>CCO 2022 Global Conference Coverage: Gynecologic Cancers Updates</a:t>
            </a:r>
          </a:p>
        </p:txBody>
      </p:sp>
      <p:sp>
        <p:nvSpPr>
          <p:cNvPr id="7173" name="Text Box 21">
            <a:extLst>
              <a:ext uri="{FF2B5EF4-FFF2-40B4-BE49-F238E27FC236}">
                <a16:creationId xmlns:a16="http://schemas.microsoft.com/office/drawing/2014/main" id="{F06524A7-0F4E-48E2-AB3D-6EB0F55D6C24}"/>
              </a:ext>
            </a:extLst>
          </p:cNvPr>
          <p:cNvSpPr txBox="1">
            <a:spLocks noChangeArrowheads="1"/>
          </p:cNvSpPr>
          <p:nvPr/>
        </p:nvSpPr>
        <p:spPr bwMode="auto">
          <a:xfrm>
            <a:off x="431603" y="6236058"/>
            <a:ext cx="546417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en-US" sz="1200" b="0" dirty="0">
                <a:solidFill>
                  <a:schemeClr val="bg2"/>
                </a:solidFill>
                <a:latin typeface="Calibri" panose="020F0502020204030204" pitchFamily="34" charset="0"/>
              </a:rPr>
              <a:t>This educational activity is supported by educational grants from AstraZeneca, GlaxoSmithKline, Karyopharm Therapeutics, and Merck Sharp &amp; Dohme Corp.</a:t>
            </a:r>
          </a:p>
        </p:txBody>
      </p:sp>
      <p:sp>
        <p:nvSpPr>
          <p:cNvPr id="9" name="Rectangle 14">
            <a:extLst>
              <a:ext uri="{FF2B5EF4-FFF2-40B4-BE49-F238E27FC236}">
                <a16:creationId xmlns:a16="http://schemas.microsoft.com/office/drawing/2014/main" id="{E62D0D8C-1B42-46FC-AB58-35763614D6DD}"/>
              </a:ext>
            </a:extLst>
          </p:cNvPr>
          <p:cNvSpPr txBox="1">
            <a:spLocks noChangeArrowheads="1"/>
          </p:cNvSpPr>
          <p:nvPr/>
        </p:nvSpPr>
        <p:spPr bwMode="invGray">
          <a:xfrm>
            <a:off x="704850" y="3221038"/>
            <a:ext cx="4781550" cy="815975"/>
          </a:xfrm>
          <a:prstGeom prst="rect">
            <a:avLst/>
          </a:prstGeom>
          <a:noFill/>
          <a:ln>
            <a:noFill/>
          </a:ln>
        </p:spPr>
        <p:txBody>
          <a:bodyPr/>
          <a:lstStyle>
            <a:lvl1pPr marL="0" indent="0" algn="l" rtl="0" eaLnBrk="0" fontAlgn="base" hangingPunct="0">
              <a:lnSpc>
                <a:spcPct val="100000"/>
              </a:lnSpc>
              <a:spcBef>
                <a:spcPts val="1000"/>
              </a:spcBef>
              <a:spcAft>
                <a:spcPts val="700"/>
              </a:spcAft>
              <a:buClr>
                <a:srgbClr val="FEFDDE"/>
              </a:buClr>
              <a:buFont typeface="Wingdings" pitchFamily="2" charset="2"/>
              <a:buNone/>
              <a:defRPr sz="1800" b="0">
                <a:solidFill>
                  <a:schemeClr val="tx1"/>
                </a:solidFill>
                <a:latin typeface="+mn-lt"/>
                <a:ea typeface="+mn-ea"/>
                <a:cs typeface="+mn-cs"/>
              </a:defRPr>
            </a:lvl1pPr>
            <a:lvl2pPr marL="742950" indent="-285750" algn="l" rtl="0" eaLnBrk="0" fontAlgn="base" hangingPunct="0">
              <a:lnSpc>
                <a:spcPct val="90000"/>
              </a:lnSpc>
              <a:spcBef>
                <a:spcPts val="1000"/>
              </a:spcBef>
              <a:spcAft>
                <a:spcPts val="700"/>
              </a:spcAft>
              <a:buClr>
                <a:srgbClr val="FEFDDE"/>
              </a:buClr>
              <a:buFont typeface="Arial" charset="0"/>
              <a:buChar char="–"/>
              <a:defRPr sz="2400">
                <a:solidFill>
                  <a:srgbClr val="FEFDDE"/>
                </a:solidFill>
                <a:latin typeface="+mn-lt"/>
              </a:defRPr>
            </a:lvl2pPr>
            <a:lvl3pPr marL="1143000" indent="-228600" algn="l" rtl="0" eaLnBrk="0" fontAlgn="base" hangingPunct="0">
              <a:lnSpc>
                <a:spcPct val="90000"/>
              </a:lnSpc>
              <a:spcBef>
                <a:spcPts val="1000"/>
              </a:spcBef>
              <a:spcAft>
                <a:spcPts val="700"/>
              </a:spcAft>
              <a:buClr>
                <a:srgbClr val="FEFDDE"/>
              </a:buClr>
              <a:buFont typeface="Arial" charset="0"/>
              <a:buChar char="–"/>
              <a:defRPr sz="2200">
                <a:solidFill>
                  <a:srgbClr val="FEFDDE"/>
                </a:solidFill>
                <a:latin typeface="+mn-lt"/>
              </a:defRPr>
            </a:lvl3pPr>
            <a:lvl4pPr marL="1600200" indent="-228600" algn="l" rtl="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mn-lt"/>
              </a:defRPr>
            </a:lvl4pPr>
            <a:lvl5pPr marL="2057400" indent="-228600" algn="l" rtl="0" eaLnBrk="0" fontAlgn="base" hangingPunct="0">
              <a:lnSpc>
                <a:spcPct val="90000"/>
              </a:lnSpc>
              <a:spcBef>
                <a:spcPts val="1000"/>
              </a:spcBef>
              <a:spcAft>
                <a:spcPts val="700"/>
              </a:spcAft>
              <a:buClr>
                <a:srgbClr val="FEFDDE"/>
              </a:buClr>
              <a:buFont typeface="Arial" charset="0"/>
              <a:buChar char="–"/>
              <a:defRPr>
                <a:solidFill>
                  <a:srgbClr val="FEFDDE"/>
                </a:solidFill>
                <a:latin typeface="+mn-lt"/>
              </a:defRPr>
            </a:lvl5pPr>
            <a:lvl6pPr marL="25146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eaLnBrk="1" hangingPunct="1">
              <a:spcBef>
                <a:spcPct val="0"/>
              </a:spcBef>
              <a:spcAft>
                <a:spcPct val="0"/>
              </a:spcAft>
              <a:defRPr/>
            </a:pPr>
            <a:r>
              <a:rPr lang="en-US" sz="2200" b="1" kern="0" dirty="0">
                <a:solidFill>
                  <a:schemeClr val="bg2"/>
                </a:solidFill>
                <a:latin typeface="Calibri" panose="020F0502020204030204" pitchFamily="34" charset="0"/>
                <a:ea typeface="+mj-ea"/>
                <a:cs typeface="+mj-cs"/>
              </a:rPr>
              <a:t>2022 Global Conference Coverage*:</a:t>
            </a:r>
            <a:br>
              <a:rPr lang="en-US" sz="2200" b="1" kern="0" dirty="0">
                <a:solidFill>
                  <a:schemeClr val="bg2"/>
                </a:solidFill>
                <a:latin typeface="Calibri" panose="020F0502020204030204" pitchFamily="34" charset="0"/>
                <a:ea typeface="+mj-ea"/>
                <a:cs typeface="+mj-cs"/>
              </a:rPr>
            </a:br>
            <a:r>
              <a:rPr lang="en-US" sz="1600" i="1" kern="0" dirty="0">
                <a:solidFill>
                  <a:schemeClr val="bg2"/>
                </a:solidFill>
                <a:latin typeface="Calibri" panose="020F0502020204030204" pitchFamily="34" charset="0"/>
                <a:ea typeface="+mj-ea"/>
                <a:cs typeface="+mj-cs"/>
              </a:rPr>
              <a:t>An Update on the Clinical Development for </a:t>
            </a:r>
            <a:br>
              <a:rPr lang="en-US" sz="1600" i="1" kern="0" dirty="0">
                <a:solidFill>
                  <a:schemeClr val="bg2"/>
                </a:solidFill>
                <a:latin typeface="Calibri" panose="020F0502020204030204" pitchFamily="34" charset="0"/>
                <a:ea typeface="+mj-ea"/>
                <a:cs typeface="+mj-cs"/>
              </a:rPr>
            </a:br>
            <a:r>
              <a:rPr lang="en-US" sz="1600" i="1" kern="0" dirty="0">
                <a:solidFill>
                  <a:schemeClr val="bg2"/>
                </a:solidFill>
                <a:latin typeface="Calibri" panose="020F0502020204030204" pitchFamily="34" charset="0"/>
                <a:ea typeface="+mj-ea"/>
                <a:cs typeface="+mj-cs"/>
              </a:rPr>
              <a:t>Ovarian, Endometrial, and Cervical Cancers </a:t>
            </a:r>
            <a:endParaRPr lang="en-US" altLang="en-US" sz="1600" kern="0" dirty="0">
              <a:solidFill>
                <a:schemeClr val="bg2"/>
              </a:solidFill>
              <a:latin typeface="Calibri" panose="020F0502020204030204" pitchFamily="34" charset="0"/>
            </a:endParaRPr>
          </a:p>
        </p:txBody>
      </p:sp>
      <p:sp>
        <p:nvSpPr>
          <p:cNvPr id="10" name="Text Box 10">
            <a:extLst>
              <a:ext uri="{FF2B5EF4-FFF2-40B4-BE49-F238E27FC236}">
                <a16:creationId xmlns:a16="http://schemas.microsoft.com/office/drawing/2014/main" id="{9446B31F-F8F7-42D5-BF3B-D36859DBF552}"/>
              </a:ext>
            </a:extLst>
          </p:cNvPr>
          <p:cNvSpPr txBox="1">
            <a:spLocks noChangeArrowheads="1"/>
          </p:cNvSpPr>
          <p:nvPr/>
        </p:nvSpPr>
        <p:spPr bwMode="gray">
          <a:xfrm>
            <a:off x="704850" y="4081463"/>
            <a:ext cx="48799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50000"/>
              </a:spcBef>
              <a:spcAft>
                <a:spcPct val="0"/>
              </a:spcAft>
              <a:buClrTx/>
              <a:buFontTx/>
              <a:buNone/>
            </a:pPr>
            <a:r>
              <a:rPr lang="en-US" altLang="en-US" sz="800" b="0" dirty="0">
                <a:solidFill>
                  <a:schemeClr val="bg2"/>
                </a:solidFill>
                <a:latin typeface="Calibri" panose="020F0502020204030204" pitchFamily="34" charset="0"/>
              </a:rPr>
              <a:t>*CCO is an independent medical education company that provides state-of-the-art medical information to healthcare professionals through conference coverage and other educational programs.</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dirty="0"/>
              <a:t>About These Slides</a:t>
            </a:r>
          </a:p>
        </p:txBody>
      </p:sp>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ct val="100000"/>
              <a:defRPr/>
            </a:pPr>
            <a:r>
              <a:rPr lang="en-US" altLang="en-US" dirty="0"/>
              <a:t>Please feel free to use and share some or all of these slides in your noncommercial presentations to colleagues or patients</a:t>
            </a:r>
          </a:p>
          <a:p>
            <a:pPr eaLnBrk="1" hangingPunct="1">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grpSp>
        <p:nvGrpSpPr>
          <p:cNvPr id="10" name="Group 9">
            <a:extLst>
              <a:ext uri="{FF2B5EF4-FFF2-40B4-BE49-F238E27FC236}">
                <a16:creationId xmlns:a16="http://schemas.microsoft.com/office/drawing/2014/main" id="{81CEBD96-720C-AEEE-F775-BF388D55257B}"/>
              </a:ext>
            </a:extLst>
          </p:cNvPr>
          <p:cNvGrpSpPr/>
          <p:nvPr/>
        </p:nvGrpSpPr>
        <p:grpSpPr>
          <a:xfrm>
            <a:off x="4156075" y="3332497"/>
            <a:ext cx="3479671" cy="613720"/>
            <a:chOff x="4156075" y="3332497"/>
            <a:chExt cx="3479671" cy="613720"/>
          </a:xfrm>
        </p:grpSpPr>
        <p:pic>
          <p:nvPicPr>
            <p:cNvPr id="11" name="Picture 10" descr="A picture containing text, ax, wheel&#10;&#10;Description automatically generated">
              <a:extLst>
                <a:ext uri="{FF2B5EF4-FFF2-40B4-BE49-F238E27FC236}">
                  <a16:creationId xmlns:a16="http://schemas.microsoft.com/office/drawing/2014/main" id="{13BA3105-6CCC-FCAE-27E3-5B05D0ACABC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14132" y="3332497"/>
              <a:ext cx="793750" cy="260449"/>
            </a:xfrm>
            <a:prstGeom prst="rect">
              <a:avLst/>
            </a:prstGeom>
          </p:spPr>
        </p:pic>
        <p:sp>
          <p:nvSpPr>
            <p:cNvPr id="12" name="Rectangle 7">
              <a:extLst>
                <a:ext uri="{FF2B5EF4-FFF2-40B4-BE49-F238E27FC236}">
                  <a16:creationId xmlns:a16="http://schemas.microsoft.com/office/drawing/2014/main" id="{594D6223-289E-70CA-097A-CE8E9ADE0F15}"/>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2000" b="0" dirty="0">
                  <a:solidFill>
                    <a:schemeClr val="bg2"/>
                  </a:solidFill>
                  <a:latin typeface="Calibri" panose="020F0502020204030204" pitchFamily="34" charset="0"/>
                </a:rPr>
                <a:t>Slide credit: </a:t>
              </a:r>
              <a:r>
                <a:rPr lang="en-US" altLang="en-US" sz="2000" b="0" dirty="0">
                  <a:solidFill>
                    <a:schemeClr val="bg2"/>
                  </a:solidFill>
                  <a:latin typeface="Calibri" panose="020F0502020204030204" pitchFamily="34" charset="0"/>
                  <a:hlinkClick r:id="rId5"/>
                </a:rPr>
                <a:t>clinicaloptions.com</a:t>
              </a:r>
              <a:endParaRPr lang="en-US" altLang="en-US" sz="2000" b="0" dirty="0">
                <a:solidFill>
                  <a:schemeClr val="bg2"/>
                </a:solidFill>
                <a:latin typeface="Calibri" panose="020F050202020403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lang="en-US" altLang="en-US" dirty="0"/>
              <a:t>Faculty</a:t>
            </a:r>
          </a:p>
        </p:txBody>
      </p:sp>
      <p:sp>
        <p:nvSpPr>
          <p:cNvPr id="38915" name="Rectangle 3">
            <a:extLst>
              <a:ext uri="{FF2B5EF4-FFF2-40B4-BE49-F238E27FC236}">
                <a16:creationId xmlns:a16="http://schemas.microsoft.com/office/drawing/2014/main" id="{EA720D22-EB1C-493A-8B56-A0FAB8B53180}"/>
              </a:ext>
            </a:extLst>
          </p:cNvPr>
          <p:cNvSpPr>
            <a:spLocks noGrp="1" noChangeArrowheads="1"/>
          </p:cNvSpPr>
          <p:nvPr>
            <p:ph sz="half" idx="1"/>
          </p:nvPr>
        </p:nvSpPr>
        <p:spPr/>
        <p:txBody>
          <a:bodyPr/>
          <a:lstStyle/>
          <a:p>
            <a:pPr marL="0" indent="0">
              <a:spcBef>
                <a:spcPts val="0"/>
              </a:spcBef>
              <a:spcAft>
                <a:spcPts val="0"/>
              </a:spcAft>
              <a:buNone/>
            </a:pPr>
            <a:r>
              <a:rPr lang="en-US" altLang="en-US" sz="2600" b="1" dirty="0">
                <a:solidFill>
                  <a:srgbClr val="E1471D"/>
                </a:solidFill>
              </a:rPr>
              <a:t>David Scott Miller, MD, FACOG, FACS</a:t>
            </a:r>
            <a:br>
              <a:rPr lang="en-US" altLang="en-US" sz="2400" b="1" dirty="0">
                <a:solidFill>
                  <a:srgbClr val="E1471D"/>
                </a:solidFill>
              </a:rPr>
            </a:br>
            <a:r>
              <a:rPr lang="en-US" altLang="en-US" sz="2400" i="1" dirty="0">
                <a:solidFill>
                  <a:srgbClr val="333333"/>
                </a:solidFill>
                <a:cs typeface="Calibri" panose="020F0502020204030204" pitchFamily="34" charset="0"/>
              </a:rPr>
              <a:t>Amy and Vernon E. Faulconer Distinguished Chair in Medical Science</a:t>
            </a:r>
          </a:p>
          <a:p>
            <a:pPr marL="0" indent="0">
              <a:spcBef>
                <a:spcPts val="0"/>
              </a:spcBef>
              <a:spcAft>
                <a:spcPts val="0"/>
              </a:spcAft>
              <a:buNone/>
            </a:pPr>
            <a:r>
              <a:rPr lang="en-US" altLang="en-US" sz="2400" i="1" dirty="0">
                <a:solidFill>
                  <a:srgbClr val="333333"/>
                </a:solidFill>
                <a:cs typeface="Calibri" panose="020F0502020204030204" pitchFamily="34" charset="0"/>
              </a:rPr>
              <a:t>Director and Dallas Foundation Chair in Gynecologic Oncology</a:t>
            </a:r>
          </a:p>
          <a:p>
            <a:pPr marL="0" indent="0">
              <a:spcBef>
                <a:spcPts val="0"/>
              </a:spcBef>
              <a:spcAft>
                <a:spcPts val="0"/>
              </a:spcAft>
              <a:buNone/>
            </a:pPr>
            <a:r>
              <a:rPr lang="en-US" altLang="en-US" sz="2400" i="1" dirty="0">
                <a:solidFill>
                  <a:srgbClr val="333333"/>
                </a:solidFill>
                <a:cs typeface="Calibri" panose="020F0502020204030204" pitchFamily="34" charset="0"/>
              </a:rPr>
              <a:t>Professor of Obstetrics &amp; Gynecology</a:t>
            </a:r>
          </a:p>
          <a:p>
            <a:pPr marL="0" indent="0">
              <a:spcBef>
                <a:spcPts val="0"/>
              </a:spcBef>
              <a:spcAft>
                <a:spcPts val="0"/>
              </a:spcAft>
              <a:buNone/>
            </a:pPr>
            <a:r>
              <a:rPr lang="en-US" altLang="en-US" sz="2400" dirty="0">
                <a:solidFill>
                  <a:srgbClr val="333333"/>
                </a:solidFill>
                <a:cs typeface="Calibri" panose="020F0502020204030204" pitchFamily="34" charset="0"/>
              </a:rPr>
              <a:t>Fred F. Florence Bioinformation Center</a:t>
            </a:r>
            <a:br>
              <a:rPr lang="en-US" altLang="en-US" sz="2400" dirty="0">
                <a:solidFill>
                  <a:srgbClr val="333333"/>
                </a:solidFill>
                <a:cs typeface="Calibri" panose="020F0502020204030204" pitchFamily="34" charset="0"/>
              </a:rPr>
            </a:br>
            <a:r>
              <a:rPr lang="en-US" altLang="en-US" sz="2400" dirty="0">
                <a:solidFill>
                  <a:srgbClr val="333333"/>
                </a:solidFill>
                <a:cs typeface="Calibri" panose="020F0502020204030204" pitchFamily="34" charset="0"/>
              </a:rPr>
              <a:t>University of Texas Southwestern Medical Center</a:t>
            </a:r>
          </a:p>
          <a:p>
            <a:pPr marL="0" indent="0">
              <a:spcBef>
                <a:spcPts val="0"/>
              </a:spcBef>
              <a:spcAft>
                <a:spcPts val="0"/>
              </a:spcAft>
              <a:buNone/>
            </a:pPr>
            <a:r>
              <a:rPr lang="en-US" altLang="en-US" sz="2400" i="1" dirty="0">
                <a:solidFill>
                  <a:srgbClr val="333333"/>
                </a:solidFill>
                <a:cs typeface="Calibri" panose="020F0502020204030204" pitchFamily="34" charset="0"/>
              </a:rPr>
              <a:t>Medical Director of Gynecologic Oncology Chair, </a:t>
            </a:r>
            <a:r>
              <a:rPr lang="en-US" altLang="en-US" sz="2400" dirty="0">
                <a:solidFill>
                  <a:srgbClr val="333333"/>
                </a:solidFill>
                <a:cs typeface="Calibri" panose="020F0502020204030204" pitchFamily="34" charset="0"/>
              </a:rPr>
              <a:t>Cancer Committee</a:t>
            </a:r>
          </a:p>
          <a:p>
            <a:pPr marL="0" indent="0">
              <a:spcBef>
                <a:spcPts val="0"/>
              </a:spcBef>
              <a:spcAft>
                <a:spcPts val="0"/>
              </a:spcAft>
              <a:buNone/>
            </a:pPr>
            <a:r>
              <a:rPr lang="en-US" altLang="en-US" sz="2400" dirty="0">
                <a:solidFill>
                  <a:srgbClr val="333333"/>
                </a:solidFill>
                <a:cs typeface="Calibri" panose="020F0502020204030204" pitchFamily="34" charset="0"/>
              </a:rPr>
              <a:t>Parkland Health &amp; Hospital System</a:t>
            </a:r>
          </a:p>
          <a:p>
            <a:pPr marL="0" indent="0">
              <a:spcBef>
                <a:spcPts val="0"/>
              </a:spcBef>
              <a:spcAft>
                <a:spcPts val="0"/>
              </a:spcAft>
              <a:buNone/>
            </a:pPr>
            <a:r>
              <a:rPr lang="en-US" altLang="en-US" sz="2400" dirty="0">
                <a:solidFill>
                  <a:srgbClr val="333333"/>
                </a:solidFill>
                <a:cs typeface="Calibri" panose="020F0502020204030204" pitchFamily="34" charset="0"/>
              </a:rPr>
              <a:t>Dallas, Texas</a:t>
            </a:r>
            <a:endParaRPr lang="en-US" altLang="en-US" sz="2600" dirty="0">
              <a:solidFill>
                <a:srgbClr val="333333"/>
              </a:solidFill>
              <a:cs typeface="Calibri" panose="020F0502020204030204" pitchFamily="34" charset="0"/>
            </a:endParaRPr>
          </a:p>
        </p:txBody>
      </p:sp>
      <p:sp>
        <p:nvSpPr>
          <p:cNvPr id="2" name="Content Placeholder 1">
            <a:extLst>
              <a:ext uri="{FF2B5EF4-FFF2-40B4-BE49-F238E27FC236}">
                <a16:creationId xmlns:a16="http://schemas.microsoft.com/office/drawing/2014/main" id="{4DD9E9D0-F158-4BCF-AD95-53BC7433745D}"/>
              </a:ext>
            </a:extLst>
          </p:cNvPr>
          <p:cNvSpPr>
            <a:spLocks noGrp="1"/>
          </p:cNvSpPr>
          <p:nvPr>
            <p:ph sz="half" idx="2"/>
          </p:nvPr>
        </p:nvSpPr>
        <p:spPr/>
        <p:txBody>
          <a:bodyPr/>
          <a:lstStyle/>
          <a:p>
            <a:pPr marL="0" indent="0">
              <a:spcBef>
                <a:spcPts val="0"/>
              </a:spcBef>
              <a:spcAft>
                <a:spcPts val="0"/>
              </a:spcAft>
              <a:buNone/>
            </a:pPr>
            <a:r>
              <a:rPr lang="en-US" altLang="en-US" sz="2600" b="1" dirty="0">
                <a:solidFill>
                  <a:srgbClr val="E1471D"/>
                </a:solidFill>
              </a:rPr>
              <a:t>Angeles Alvarez Secord, MD, MHSc</a:t>
            </a:r>
            <a:br>
              <a:rPr lang="en-US" altLang="en-US" sz="2400" b="1" dirty="0">
                <a:solidFill>
                  <a:schemeClr val="accent3"/>
                </a:solidFill>
              </a:rPr>
            </a:br>
            <a:r>
              <a:rPr lang="en-US" sz="2400" b="0" i="1" dirty="0">
                <a:solidFill>
                  <a:srgbClr val="333333"/>
                </a:solidFill>
                <a:effectLst/>
                <a:cs typeface="Calibri" panose="020F0502020204030204" pitchFamily="34" charset="0"/>
              </a:rPr>
              <a:t>Professor</a:t>
            </a:r>
            <a:br>
              <a:rPr lang="en-US" sz="2400" dirty="0">
                <a:cs typeface="Calibri" panose="020F0502020204030204" pitchFamily="34" charset="0"/>
              </a:rPr>
            </a:br>
            <a:r>
              <a:rPr lang="en-US" sz="2400" b="0" i="0" dirty="0">
                <a:solidFill>
                  <a:srgbClr val="333333"/>
                </a:solidFill>
                <a:effectLst/>
                <a:cs typeface="Calibri" panose="020F0502020204030204" pitchFamily="34" charset="0"/>
              </a:rPr>
              <a:t>Division of Gynecologic Oncology</a:t>
            </a:r>
            <a:br>
              <a:rPr lang="en-US" sz="2400" dirty="0">
                <a:cs typeface="Calibri" panose="020F0502020204030204" pitchFamily="34" charset="0"/>
              </a:rPr>
            </a:br>
            <a:r>
              <a:rPr lang="en-US" sz="2400" b="0" i="0" dirty="0">
                <a:solidFill>
                  <a:srgbClr val="333333"/>
                </a:solidFill>
                <a:effectLst/>
                <a:cs typeface="Calibri" panose="020F0502020204030204" pitchFamily="34" charset="0"/>
              </a:rPr>
              <a:t>Department of OB/GYN</a:t>
            </a:r>
            <a:br>
              <a:rPr lang="en-US" sz="2400" dirty="0">
                <a:cs typeface="Calibri" panose="020F0502020204030204" pitchFamily="34" charset="0"/>
              </a:rPr>
            </a:br>
            <a:r>
              <a:rPr lang="en-US" sz="2400" b="0" i="0" dirty="0">
                <a:solidFill>
                  <a:srgbClr val="333333"/>
                </a:solidFill>
                <a:effectLst/>
                <a:cs typeface="Calibri" panose="020F0502020204030204" pitchFamily="34" charset="0"/>
              </a:rPr>
              <a:t>Duke Cancer Institute</a:t>
            </a:r>
            <a:br>
              <a:rPr lang="en-US" sz="2400" dirty="0">
                <a:cs typeface="Calibri" panose="020F0502020204030204" pitchFamily="34" charset="0"/>
              </a:rPr>
            </a:br>
            <a:r>
              <a:rPr lang="en-US" sz="2400" b="0" i="0" dirty="0">
                <a:solidFill>
                  <a:srgbClr val="333333"/>
                </a:solidFill>
                <a:effectLst/>
                <a:cs typeface="Calibri" panose="020F0502020204030204" pitchFamily="34" charset="0"/>
              </a:rPr>
              <a:t>Duke University Health System</a:t>
            </a:r>
            <a:br>
              <a:rPr lang="en-US" sz="2400" dirty="0">
                <a:cs typeface="Calibri" panose="020F0502020204030204" pitchFamily="34" charset="0"/>
              </a:rPr>
            </a:br>
            <a:r>
              <a:rPr lang="en-US" sz="2400" b="0" i="0" dirty="0">
                <a:solidFill>
                  <a:srgbClr val="333333"/>
                </a:solidFill>
                <a:effectLst/>
                <a:cs typeface="Calibri" panose="020F0502020204030204" pitchFamily="34" charset="0"/>
              </a:rPr>
              <a:t>Durham, North Carolina</a:t>
            </a:r>
            <a:endParaRPr lang="en-US" altLang="en-US" sz="2400" dirty="0">
              <a:cs typeface="Calibri" panose="020F0502020204030204" pitchFamily="34" charset="0"/>
            </a:endParaRPr>
          </a:p>
        </p:txBody>
      </p:sp>
    </p:spTree>
    <p:extLst>
      <p:ext uri="{BB962C8B-B14F-4D97-AF65-F5344CB8AC3E}">
        <p14:creationId xmlns:p14="http://schemas.microsoft.com/office/powerpoint/2010/main" val="16529090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Faculty</a:t>
            </a:r>
            <a:endParaRPr lang="en-US" altLang="en-US" dirty="0"/>
          </a:p>
        </p:txBody>
      </p:sp>
      <p:sp>
        <p:nvSpPr>
          <p:cNvPr id="9" name="Rectangle 3">
            <a:extLst>
              <a:ext uri="{FF2B5EF4-FFF2-40B4-BE49-F238E27FC236}">
                <a16:creationId xmlns:a16="http://schemas.microsoft.com/office/drawing/2014/main" id="{8C4C5825-5BD5-74AD-A0BF-B5F458DF5C27}"/>
              </a:ext>
            </a:extLst>
          </p:cNvPr>
          <p:cNvSpPr>
            <a:spLocks noGrp="1" noChangeArrowheads="1"/>
          </p:cNvSpPr>
          <p:nvPr>
            <p:ph sz="half" idx="1"/>
          </p:nvPr>
        </p:nvSpPr>
        <p:spPr/>
        <p:txBody>
          <a:bodyPr/>
          <a:lstStyle/>
          <a:p>
            <a:pPr marL="0" indent="0">
              <a:spcBef>
                <a:spcPts val="0"/>
              </a:spcBef>
              <a:spcAft>
                <a:spcPts val="0"/>
              </a:spcAft>
              <a:buNone/>
            </a:pPr>
            <a:r>
              <a:rPr lang="en-US" altLang="en-US" sz="2600" b="1" dirty="0">
                <a:solidFill>
                  <a:srgbClr val="E1471D"/>
                </a:solidFill>
              </a:rPr>
              <a:t>Jubilee Brown, MD</a:t>
            </a:r>
            <a:br>
              <a:rPr lang="en-US" altLang="en-US" b="1" dirty="0">
                <a:solidFill>
                  <a:schemeClr val="accent3"/>
                </a:solidFill>
              </a:rPr>
            </a:br>
            <a:r>
              <a:rPr lang="en-US" sz="2400" b="0" i="1" dirty="0">
                <a:solidFill>
                  <a:srgbClr val="333333"/>
                </a:solidFill>
                <a:effectLst/>
                <a:cs typeface="Calibri" panose="020F0502020204030204" pitchFamily="34" charset="0"/>
              </a:rPr>
              <a:t>Professor and Division Director </a:t>
            </a:r>
            <a:r>
              <a:rPr lang="en-US" sz="2400" b="0" dirty="0">
                <a:solidFill>
                  <a:srgbClr val="333333"/>
                </a:solidFill>
                <a:effectLst/>
                <a:cs typeface="Calibri" panose="020F0502020204030204" pitchFamily="34" charset="0"/>
              </a:rPr>
              <a:t>Gynecologic Oncology</a:t>
            </a:r>
            <a:br>
              <a:rPr lang="en-US" sz="2400" dirty="0">
                <a:solidFill>
                  <a:srgbClr val="333333"/>
                </a:solidFill>
                <a:cs typeface="Calibri" panose="020F0502020204030204" pitchFamily="34" charset="0"/>
              </a:rPr>
            </a:br>
            <a:r>
              <a:rPr lang="en-US" sz="2400" dirty="0">
                <a:solidFill>
                  <a:srgbClr val="333333"/>
                </a:solidFill>
              </a:rPr>
              <a:t>Levine Cancer Institute, Atrium Health</a:t>
            </a:r>
          </a:p>
          <a:p>
            <a:pPr marL="0" indent="0">
              <a:spcBef>
                <a:spcPts val="0"/>
              </a:spcBef>
              <a:spcAft>
                <a:spcPts val="0"/>
              </a:spcAft>
              <a:buNone/>
            </a:pPr>
            <a:r>
              <a:rPr lang="en-US" sz="2400" dirty="0">
                <a:solidFill>
                  <a:srgbClr val="333333"/>
                </a:solidFill>
              </a:rPr>
              <a:t>Charlotte, North Carolina</a:t>
            </a:r>
            <a:br>
              <a:rPr lang="en-US" sz="2400" dirty="0"/>
            </a:br>
            <a:endParaRPr lang="en-US" altLang="en-US" sz="2400" dirty="0"/>
          </a:p>
        </p:txBody>
      </p:sp>
      <p:sp>
        <p:nvSpPr>
          <p:cNvPr id="10" name="Content Placeholder 1">
            <a:extLst>
              <a:ext uri="{FF2B5EF4-FFF2-40B4-BE49-F238E27FC236}">
                <a16:creationId xmlns:a16="http://schemas.microsoft.com/office/drawing/2014/main" id="{5C1B4FFC-DC11-AEA1-9D21-2FE70EF574B8}"/>
              </a:ext>
            </a:extLst>
          </p:cNvPr>
          <p:cNvSpPr>
            <a:spLocks noGrp="1"/>
          </p:cNvSpPr>
          <p:nvPr>
            <p:ph sz="half" idx="2"/>
          </p:nvPr>
        </p:nvSpPr>
        <p:spPr/>
        <p:txBody>
          <a:bodyPr/>
          <a:lstStyle/>
          <a:p>
            <a:pPr marL="0" indent="0">
              <a:spcBef>
                <a:spcPts val="0"/>
              </a:spcBef>
              <a:spcAft>
                <a:spcPts val="0"/>
              </a:spcAft>
              <a:buNone/>
            </a:pPr>
            <a:r>
              <a:rPr lang="en-US" altLang="en-US" sz="2600" b="1" dirty="0">
                <a:solidFill>
                  <a:srgbClr val="E1471D"/>
                </a:solidFill>
              </a:rPr>
              <a:t>Elisabeth Diver, MD</a:t>
            </a:r>
            <a:br>
              <a:rPr lang="en-US" altLang="en-US" sz="3200" b="1" dirty="0">
                <a:solidFill>
                  <a:srgbClr val="E1471D"/>
                </a:solidFill>
              </a:rPr>
            </a:br>
            <a:r>
              <a:rPr lang="en-US" altLang="en-US" sz="2400" b="0" i="1" dirty="0">
                <a:solidFill>
                  <a:srgbClr val="333333"/>
                </a:solidFill>
                <a:cs typeface="Calibri" panose="020F0502020204030204" pitchFamily="34" charset="0"/>
              </a:rPr>
              <a:t>Clinical Assistant Professor</a:t>
            </a:r>
          </a:p>
          <a:p>
            <a:pPr marL="0" indent="0">
              <a:spcBef>
                <a:spcPts val="0"/>
              </a:spcBef>
              <a:spcAft>
                <a:spcPts val="0"/>
              </a:spcAft>
              <a:buNone/>
            </a:pPr>
            <a:r>
              <a:rPr lang="en-US" altLang="en-US" sz="2400" b="0" dirty="0">
                <a:solidFill>
                  <a:srgbClr val="333333"/>
                </a:solidFill>
                <a:cs typeface="Calibri" panose="020F0502020204030204" pitchFamily="34" charset="0"/>
              </a:rPr>
              <a:t>Division of Gynecologic Oncology</a:t>
            </a:r>
          </a:p>
          <a:p>
            <a:pPr marL="0" indent="0">
              <a:spcBef>
                <a:spcPts val="0"/>
              </a:spcBef>
              <a:spcAft>
                <a:spcPts val="0"/>
              </a:spcAft>
              <a:buNone/>
            </a:pPr>
            <a:r>
              <a:rPr lang="en-US" altLang="en-US" sz="2400" b="0" dirty="0">
                <a:solidFill>
                  <a:srgbClr val="333333"/>
                </a:solidFill>
                <a:cs typeface="Calibri" panose="020F0502020204030204" pitchFamily="34" charset="0"/>
              </a:rPr>
              <a:t>Department of Obstetrics and Gynecology</a:t>
            </a:r>
          </a:p>
          <a:p>
            <a:pPr marL="0" indent="0">
              <a:spcBef>
                <a:spcPts val="0"/>
              </a:spcBef>
              <a:spcAft>
                <a:spcPts val="0"/>
              </a:spcAft>
              <a:buNone/>
            </a:pPr>
            <a:r>
              <a:rPr lang="en-US" altLang="en-US" sz="2400" b="0" dirty="0">
                <a:solidFill>
                  <a:srgbClr val="333333"/>
                </a:solidFill>
                <a:cs typeface="Calibri" panose="020F0502020204030204" pitchFamily="34" charset="0"/>
              </a:rPr>
              <a:t>Stanford University</a:t>
            </a:r>
          </a:p>
          <a:p>
            <a:pPr marL="0" indent="0">
              <a:spcBef>
                <a:spcPts val="0"/>
              </a:spcBef>
              <a:spcAft>
                <a:spcPts val="0"/>
              </a:spcAft>
              <a:buNone/>
            </a:pPr>
            <a:r>
              <a:rPr lang="en-US" altLang="en-US" sz="2400" b="0" dirty="0">
                <a:solidFill>
                  <a:srgbClr val="333333"/>
                </a:solidFill>
                <a:cs typeface="Calibri" panose="020F0502020204030204" pitchFamily="34" charset="0"/>
              </a:rPr>
              <a:t>Stanford Cancer Institute</a:t>
            </a:r>
          </a:p>
          <a:p>
            <a:pPr marL="0" indent="0">
              <a:spcBef>
                <a:spcPts val="0"/>
              </a:spcBef>
              <a:spcAft>
                <a:spcPts val="0"/>
              </a:spcAft>
              <a:buNone/>
            </a:pPr>
            <a:r>
              <a:rPr lang="en-US" altLang="en-US" sz="2400" b="0" dirty="0">
                <a:solidFill>
                  <a:srgbClr val="333333"/>
                </a:solidFill>
                <a:cs typeface="Calibri" panose="020F0502020204030204" pitchFamily="34" charset="0"/>
              </a:rPr>
              <a:t>Stanford University Hospital and Clinics</a:t>
            </a:r>
          </a:p>
          <a:p>
            <a:pPr marL="0" indent="0">
              <a:spcBef>
                <a:spcPts val="0"/>
              </a:spcBef>
              <a:spcAft>
                <a:spcPts val="0"/>
              </a:spcAft>
              <a:buNone/>
            </a:pPr>
            <a:r>
              <a:rPr lang="en-US" altLang="en-US" sz="2400" b="0" dirty="0">
                <a:solidFill>
                  <a:srgbClr val="333333"/>
                </a:solidFill>
                <a:cs typeface="Calibri" panose="020F0502020204030204" pitchFamily="34" charset="0"/>
              </a:rPr>
              <a:t>Stanford, California</a:t>
            </a:r>
          </a:p>
        </p:txBody>
      </p:sp>
    </p:spTree>
    <p:extLst>
      <p:ext uri="{BB962C8B-B14F-4D97-AF65-F5344CB8AC3E}">
        <p14:creationId xmlns:p14="http://schemas.microsoft.com/office/powerpoint/2010/main" val="34833868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Faculty</a:t>
            </a:r>
            <a:endParaRPr lang="en-US" altLang="en-US" dirty="0"/>
          </a:p>
        </p:txBody>
      </p:sp>
      <p:sp>
        <p:nvSpPr>
          <p:cNvPr id="9" name="Rectangle 3">
            <a:extLst>
              <a:ext uri="{FF2B5EF4-FFF2-40B4-BE49-F238E27FC236}">
                <a16:creationId xmlns:a16="http://schemas.microsoft.com/office/drawing/2014/main" id="{8C4C5825-5BD5-74AD-A0BF-B5F458DF5C27}"/>
              </a:ext>
            </a:extLst>
          </p:cNvPr>
          <p:cNvSpPr>
            <a:spLocks noGrp="1" noChangeArrowheads="1"/>
          </p:cNvSpPr>
          <p:nvPr>
            <p:ph sz="half" idx="1"/>
          </p:nvPr>
        </p:nvSpPr>
        <p:spPr/>
        <p:txBody>
          <a:bodyPr/>
          <a:lstStyle/>
          <a:p>
            <a:pPr marL="0" indent="0">
              <a:spcBef>
                <a:spcPts val="0"/>
              </a:spcBef>
              <a:spcAft>
                <a:spcPts val="0"/>
              </a:spcAft>
              <a:buNone/>
            </a:pPr>
            <a:r>
              <a:rPr lang="en-US" altLang="en-US" sz="2600" b="1" dirty="0">
                <a:solidFill>
                  <a:srgbClr val="E1471D"/>
                </a:solidFill>
              </a:rPr>
              <a:t>Alexandra Leary, MD, PhD</a:t>
            </a:r>
            <a:br>
              <a:rPr lang="en-US" altLang="en-US" sz="3200" b="1" dirty="0">
                <a:solidFill>
                  <a:srgbClr val="E1471D"/>
                </a:solidFill>
              </a:rPr>
            </a:br>
            <a:r>
              <a:rPr lang="en-US" sz="2400" i="1" dirty="0">
                <a:solidFill>
                  <a:srgbClr val="333333"/>
                </a:solidFill>
                <a:latin typeface="+mn-lt"/>
              </a:rPr>
              <a:t>Medical Oncologist and Team Leader</a:t>
            </a:r>
            <a:br>
              <a:rPr lang="en-US" sz="2400" i="1" dirty="0">
                <a:solidFill>
                  <a:srgbClr val="333333"/>
                </a:solidFill>
                <a:latin typeface="+mn-lt"/>
              </a:rPr>
            </a:br>
            <a:r>
              <a:rPr lang="en-US" sz="2400" dirty="0">
                <a:solidFill>
                  <a:srgbClr val="333333"/>
                </a:solidFill>
                <a:latin typeface="+mn-lt"/>
              </a:rPr>
              <a:t>Gynecology Translational Research Lab</a:t>
            </a:r>
            <a:br>
              <a:rPr lang="en-US" sz="2400" dirty="0">
                <a:solidFill>
                  <a:srgbClr val="333333"/>
                </a:solidFill>
                <a:latin typeface="+mn-lt"/>
              </a:rPr>
            </a:br>
            <a:r>
              <a:rPr lang="en-US" sz="2400" dirty="0">
                <a:solidFill>
                  <a:srgbClr val="333333"/>
                </a:solidFill>
                <a:latin typeface="+mn-lt"/>
              </a:rPr>
              <a:t>Department of Medicine</a:t>
            </a:r>
            <a:br>
              <a:rPr lang="en-US" sz="2400" dirty="0">
                <a:solidFill>
                  <a:srgbClr val="333333"/>
                </a:solidFill>
                <a:latin typeface="+mn-lt"/>
              </a:rPr>
            </a:br>
            <a:r>
              <a:rPr lang="en-US" sz="2400" dirty="0">
                <a:solidFill>
                  <a:srgbClr val="333333"/>
                </a:solidFill>
                <a:latin typeface="+mn-lt"/>
              </a:rPr>
              <a:t>Gustave Roussy Cancer Center</a:t>
            </a:r>
            <a:br>
              <a:rPr lang="en-US" sz="2400" dirty="0">
                <a:solidFill>
                  <a:srgbClr val="333333"/>
                </a:solidFill>
                <a:latin typeface="+mn-lt"/>
              </a:rPr>
            </a:br>
            <a:r>
              <a:rPr lang="en-US" sz="2400" dirty="0">
                <a:solidFill>
                  <a:srgbClr val="333333"/>
                </a:solidFill>
                <a:latin typeface="+mn-lt"/>
              </a:rPr>
              <a:t>Paris, France</a:t>
            </a:r>
          </a:p>
          <a:p>
            <a:pPr marL="0" indent="0">
              <a:spcBef>
                <a:spcPts val="0"/>
              </a:spcBef>
              <a:spcAft>
                <a:spcPts val="0"/>
              </a:spcAft>
              <a:buNone/>
            </a:pPr>
            <a:endParaRPr lang="en-US" altLang="en-US" sz="2400" dirty="0">
              <a:latin typeface="+mn-lt"/>
            </a:endParaRPr>
          </a:p>
        </p:txBody>
      </p:sp>
      <p:sp>
        <p:nvSpPr>
          <p:cNvPr id="10" name="Content Placeholder 1">
            <a:extLst>
              <a:ext uri="{FF2B5EF4-FFF2-40B4-BE49-F238E27FC236}">
                <a16:creationId xmlns:a16="http://schemas.microsoft.com/office/drawing/2014/main" id="{5C1B4FFC-DC11-AEA1-9D21-2FE70EF574B8}"/>
              </a:ext>
            </a:extLst>
          </p:cNvPr>
          <p:cNvSpPr>
            <a:spLocks noGrp="1"/>
          </p:cNvSpPr>
          <p:nvPr>
            <p:ph sz="half" idx="2"/>
          </p:nvPr>
        </p:nvSpPr>
        <p:spPr>
          <a:xfrm>
            <a:off x="6096000" y="1510730"/>
            <a:ext cx="5386204" cy="4679462"/>
          </a:xfrm>
        </p:spPr>
        <p:txBody>
          <a:bodyPr/>
          <a:lstStyle/>
          <a:p>
            <a:pPr marL="0" indent="0">
              <a:spcBef>
                <a:spcPts val="0"/>
              </a:spcBef>
              <a:spcAft>
                <a:spcPts val="0"/>
              </a:spcAft>
              <a:buNone/>
            </a:pPr>
            <a:r>
              <a:rPr lang="en-US" altLang="en-US" sz="2600" b="1" dirty="0">
                <a:solidFill>
                  <a:srgbClr val="E1471D"/>
                </a:solidFill>
              </a:rPr>
              <a:t>Domenica Lorusso, MD, PhD</a:t>
            </a:r>
          </a:p>
          <a:p>
            <a:pPr marL="0" indent="0">
              <a:spcBef>
                <a:spcPts val="0"/>
              </a:spcBef>
              <a:spcAft>
                <a:spcPts val="0"/>
              </a:spcAft>
              <a:buNone/>
            </a:pPr>
            <a:r>
              <a:rPr lang="en-US" sz="2400" i="1" dirty="0">
                <a:solidFill>
                  <a:srgbClr val="333333"/>
                </a:solidFill>
                <a:latin typeface="+mn-lt"/>
              </a:rPr>
              <a:t>Associate Professor</a:t>
            </a:r>
            <a:br>
              <a:rPr lang="en-US" sz="2400" dirty="0">
                <a:latin typeface="+mn-lt"/>
              </a:rPr>
            </a:br>
            <a:r>
              <a:rPr lang="en-US" sz="2400" dirty="0">
                <a:solidFill>
                  <a:srgbClr val="333333"/>
                </a:solidFill>
                <a:latin typeface="+mn-lt"/>
              </a:rPr>
              <a:t>Gynecologic Oncology Department</a:t>
            </a:r>
            <a:br>
              <a:rPr lang="en-US" sz="2400" dirty="0">
                <a:latin typeface="+mn-lt"/>
              </a:rPr>
            </a:br>
            <a:r>
              <a:rPr lang="en-US" sz="2400" dirty="0">
                <a:solidFill>
                  <a:srgbClr val="333333"/>
                </a:solidFill>
                <a:latin typeface="+mn-lt"/>
              </a:rPr>
              <a:t>Clinical Research Unit</a:t>
            </a:r>
            <a:br>
              <a:rPr lang="en-US" sz="2400" dirty="0">
                <a:latin typeface="+mn-lt"/>
              </a:rPr>
            </a:br>
            <a:r>
              <a:rPr lang="en-US" sz="2400" dirty="0">
                <a:solidFill>
                  <a:srgbClr val="333333"/>
                </a:solidFill>
                <a:latin typeface="+mn-lt"/>
              </a:rPr>
              <a:t>Fondazione Policlinico Gemelli IRCCS</a:t>
            </a:r>
            <a:br>
              <a:rPr lang="en-US" sz="2400" dirty="0">
                <a:latin typeface="+mn-lt"/>
              </a:rPr>
            </a:br>
            <a:r>
              <a:rPr lang="en-US" sz="2400" dirty="0">
                <a:solidFill>
                  <a:srgbClr val="333333"/>
                </a:solidFill>
                <a:latin typeface="+mn-lt"/>
              </a:rPr>
              <a:t>Rome, Italy</a:t>
            </a:r>
            <a:br>
              <a:rPr lang="en-US" sz="2400" dirty="0">
                <a:latin typeface="+mn-lt"/>
              </a:rPr>
            </a:br>
            <a:endParaRPr lang="en-US" altLang="en-US" sz="2400" dirty="0">
              <a:latin typeface="+mn-lt"/>
            </a:endParaRPr>
          </a:p>
          <a:p>
            <a:pPr marL="0" indent="0">
              <a:buNone/>
            </a:pPr>
            <a:endParaRPr lang="en-US" altLang="en-US" sz="2400" b="0" dirty="0">
              <a:solidFill>
                <a:srgbClr val="333333"/>
              </a:solidFill>
              <a:cs typeface="Calibri" panose="020F0502020204030204" pitchFamily="34" charset="0"/>
            </a:endParaRPr>
          </a:p>
        </p:txBody>
      </p:sp>
    </p:spTree>
    <p:extLst>
      <p:ext uri="{BB962C8B-B14F-4D97-AF65-F5344CB8AC3E}">
        <p14:creationId xmlns:p14="http://schemas.microsoft.com/office/powerpoint/2010/main" val="426957876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Faculty</a:t>
            </a:r>
            <a:endParaRPr lang="en-US" altLang="en-US" dirty="0"/>
          </a:p>
        </p:txBody>
      </p:sp>
      <p:sp>
        <p:nvSpPr>
          <p:cNvPr id="9" name="Rectangle 3">
            <a:extLst>
              <a:ext uri="{FF2B5EF4-FFF2-40B4-BE49-F238E27FC236}">
                <a16:creationId xmlns:a16="http://schemas.microsoft.com/office/drawing/2014/main" id="{8C4C5825-5BD5-74AD-A0BF-B5F458DF5C27}"/>
              </a:ext>
            </a:extLst>
          </p:cNvPr>
          <p:cNvSpPr>
            <a:spLocks noGrp="1" noChangeArrowheads="1"/>
          </p:cNvSpPr>
          <p:nvPr>
            <p:ph sz="half" idx="1"/>
          </p:nvPr>
        </p:nvSpPr>
        <p:spPr/>
        <p:txBody>
          <a:bodyPr/>
          <a:lstStyle/>
          <a:p>
            <a:pPr marL="0" indent="0">
              <a:spcBef>
                <a:spcPts val="0"/>
              </a:spcBef>
              <a:spcAft>
                <a:spcPts val="0"/>
              </a:spcAft>
              <a:buNone/>
            </a:pPr>
            <a:r>
              <a:rPr lang="en-US" altLang="en-US" sz="2600" b="1" dirty="0">
                <a:solidFill>
                  <a:srgbClr val="E1471D"/>
                </a:solidFill>
              </a:rPr>
              <a:t>Susana Banerjee, MBBS, MA, </a:t>
            </a:r>
            <a:br>
              <a:rPr lang="en-US" altLang="en-US" sz="2600" b="1" dirty="0">
                <a:solidFill>
                  <a:srgbClr val="E1471D"/>
                </a:solidFill>
              </a:rPr>
            </a:br>
            <a:r>
              <a:rPr lang="en-US" altLang="en-US" sz="2600" b="1" dirty="0">
                <a:solidFill>
                  <a:srgbClr val="E1471D"/>
                </a:solidFill>
              </a:rPr>
              <a:t>PhD, FRCP</a:t>
            </a:r>
            <a:br>
              <a:rPr lang="en-US" altLang="en-US" sz="3200" b="1" dirty="0">
                <a:solidFill>
                  <a:srgbClr val="E1471D"/>
                </a:solidFill>
              </a:rPr>
            </a:br>
            <a:r>
              <a:rPr lang="en-US" altLang="en-US" sz="2400" i="1" dirty="0">
                <a:solidFill>
                  <a:srgbClr val="333333"/>
                </a:solidFill>
                <a:latin typeface="+mn-lt"/>
              </a:rPr>
              <a:t>Consultant </a:t>
            </a:r>
            <a:r>
              <a:rPr lang="en-US" sz="2400" i="1" dirty="0">
                <a:solidFill>
                  <a:srgbClr val="333333"/>
                </a:solidFill>
                <a:latin typeface="+mn-lt"/>
              </a:rPr>
              <a:t>Medical Oncologist </a:t>
            </a:r>
            <a:br>
              <a:rPr lang="en-US" sz="2400" i="1" dirty="0">
                <a:solidFill>
                  <a:srgbClr val="333333"/>
                </a:solidFill>
                <a:latin typeface="+mn-lt"/>
              </a:rPr>
            </a:br>
            <a:r>
              <a:rPr lang="en-US" sz="2400" i="1" dirty="0">
                <a:solidFill>
                  <a:srgbClr val="333333"/>
                </a:solidFill>
                <a:latin typeface="+mn-lt"/>
              </a:rPr>
              <a:t>Research Lead, </a:t>
            </a:r>
            <a:r>
              <a:rPr lang="en-US" sz="2400" dirty="0">
                <a:solidFill>
                  <a:srgbClr val="333333"/>
                </a:solidFill>
                <a:latin typeface="+mn-lt"/>
              </a:rPr>
              <a:t>Gynaecology Unit</a:t>
            </a:r>
          </a:p>
          <a:p>
            <a:pPr marL="0" indent="0">
              <a:spcBef>
                <a:spcPts val="0"/>
              </a:spcBef>
              <a:spcAft>
                <a:spcPts val="0"/>
              </a:spcAft>
              <a:buNone/>
            </a:pPr>
            <a:r>
              <a:rPr lang="en-US" sz="2400" dirty="0">
                <a:solidFill>
                  <a:srgbClr val="333333"/>
                </a:solidFill>
                <a:latin typeface="+mn-lt"/>
              </a:rPr>
              <a:t>Royal Marsden NHS Foundation Trust</a:t>
            </a:r>
          </a:p>
          <a:p>
            <a:pPr marL="0" indent="0">
              <a:spcBef>
                <a:spcPts val="0"/>
              </a:spcBef>
              <a:spcAft>
                <a:spcPts val="0"/>
              </a:spcAft>
              <a:buNone/>
            </a:pPr>
            <a:r>
              <a:rPr lang="en-US" sz="2400" dirty="0">
                <a:solidFill>
                  <a:srgbClr val="333333"/>
                </a:solidFill>
                <a:latin typeface="+mn-lt"/>
              </a:rPr>
              <a:t>London, United Kingdom</a:t>
            </a:r>
            <a:endParaRPr lang="en-US" altLang="en-US" sz="2400" dirty="0">
              <a:latin typeface="+mn-lt"/>
            </a:endParaRPr>
          </a:p>
        </p:txBody>
      </p:sp>
      <p:sp>
        <p:nvSpPr>
          <p:cNvPr id="10" name="Content Placeholder 1">
            <a:extLst>
              <a:ext uri="{FF2B5EF4-FFF2-40B4-BE49-F238E27FC236}">
                <a16:creationId xmlns:a16="http://schemas.microsoft.com/office/drawing/2014/main" id="{5C1B4FFC-DC11-AEA1-9D21-2FE70EF574B8}"/>
              </a:ext>
            </a:extLst>
          </p:cNvPr>
          <p:cNvSpPr>
            <a:spLocks noGrp="1"/>
          </p:cNvSpPr>
          <p:nvPr>
            <p:ph sz="half" idx="2"/>
          </p:nvPr>
        </p:nvSpPr>
        <p:spPr>
          <a:xfrm>
            <a:off x="6096000" y="1510730"/>
            <a:ext cx="5386204" cy="4679462"/>
          </a:xfrm>
        </p:spPr>
        <p:txBody>
          <a:bodyPr/>
          <a:lstStyle/>
          <a:p>
            <a:pPr marL="0" indent="0">
              <a:spcBef>
                <a:spcPts val="0"/>
              </a:spcBef>
              <a:spcAft>
                <a:spcPts val="0"/>
              </a:spcAft>
              <a:buNone/>
            </a:pPr>
            <a:r>
              <a:rPr lang="en-US" altLang="en-US" sz="2600" b="1" dirty="0">
                <a:solidFill>
                  <a:srgbClr val="E1471D"/>
                </a:solidFill>
              </a:rPr>
              <a:t>Mansoor Raza Mirza, MD</a:t>
            </a:r>
          </a:p>
          <a:p>
            <a:pPr marL="0" indent="0">
              <a:spcBef>
                <a:spcPts val="0"/>
              </a:spcBef>
              <a:spcAft>
                <a:spcPts val="0"/>
              </a:spcAft>
              <a:buNone/>
            </a:pPr>
            <a:r>
              <a:rPr lang="en-US" altLang="en-US" sz="2400" i="1" dirty="0">
                <a:solidFill>
                  <a:srgbClr val="333333"/>
                </a:solidFill>
                <a:latin typeface="+mn-lt"/>
              </a:rPr>
              <a:t>Chief Oncologist</a:t>
            </a:r>
            <a:br>
              <a:rPr lang="en-US" altLang="en-US" sz="2400" dirty="0">
                <a:solidFill>
                  <a:srgbClr val="333333"/>
                </a:solidFill>
                <a:latin typeface="+mn-lt"/>
              </a:rPr>
            </a:br>
            <a:r>
              <a:rPr lang="en-US" altLang="en-US" sz="2400" dirty="0">
                <a:solidFill>
                  <a:srgbClr val="333333"/>
                </a:solidFill>
                <a:latin typeface="+mn-lt"/>
              </a:rPr>
              <a:t>Department of Oncology                                          Rigshopitalet – Copenhagen University Hospital</a:t>
            </a:r>
            <a:br>
              <a:rPr lang="en-US" altLang="en-US" sz="2400" dirty="0">
                <a:solidFill>
                  <a:srgbClr val="333333"/>
                </a:solidFill>
                <a:latin typeface="+mn-lt"/>
              </a:rPr>
            </a:br>
            <a:r>
              <a:rPr lang="en-US" altLang="en-US" sz="2400" dirty="0">
                <a:solidFill>
                  <a:srgbClr val="333333"/>
                </a:solidFill>
                <a:latin typeface="+mn-lt"/>
              </a:rPr>
              <a:t>Copenhagen, Denmark </a:t>
            </a:r>
            <a:br>
              <a:rPr lang="en-US" sz="2400" dirty="0">
                <a:latin typeface="+mn-lt"/>
              </a:rPr>
            </a:br>
            <a:endParaRPr lang="en-US" altLang="en-US" sz="2400" dirty="0">
              <a:latin typeface="+mn-lt"/>
            </a:endParaRPr>
          </a:p>
          <a:p>
            <a:pPr marL="0" indent="0">
              <a:buNone/>
            </a:pPr>
            <a:endParaRPr lang="en-US" altLang="en-US" sz="2400" b="0" dirty="0">
              <a:solidFill>
                <a:srgbClr val="333333"/>
              </a:solidFill>
              <a:cs typeface="Calibri" panose="020F0502020204030204" pitchFamily="34" charset="0"/>
            </a:endParaRPr>
          </a:p>
        </p:txBody>
      </p:sp>
    </p:spTree>
    <p:extLst>
      <p:ext uri="{BB962C8B-B14F-4D97-AF65-F5344CB8AC3E}">
        <p14:creationId xmlns:p14="http://schemas.microsoft.com/office/powerpoint/2010/main" val="337528438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Faculty</a:t>
            </a:r>
            <a:endParaRPr lang="en-US" altLang="en-US" dirty="0"/>
          </a:p>
        </p:txBody>
      </p:sp>
      <p:sp>
        <p:nvSpPr>
          <p:cNvPr id="9" name="Rectangle 3">
            <a:extLst>
              <a:ext uri="{FF2B5EF4-FFF2-40B4-BE49-F238E27FC236}">
                <a16:creationId xmlns:a16="http://schemas.microsoft.com/office/drawing/2014/main" id="{8C4C5825-5BD5-74AD-A0BF-B5F458DF5C27}"/>
              </a:ext>
            </a:extLst>
          </p:cNvPr>
          <p:cNvSpPr>
            <a:spLocks noGrp="1" noChangeArrowheads="1"/>
          </p:cNvSpPr>
          <p:nvPr>
            <p:ph sz="half" idx="1"/>
          </p:nvPr>
        </p:nvSpPr>
        <p:spPr/>
        <p:txBody>
          <a:bodyPr/>
          <a:lstStyle/>
          <a:p>
            <a:pPr marL="0" indent="0">
              <a:spcBef>
                <a:spcPts val="0"/>
              </a:spcBef>
              <a:spcAft>
                <a:spcPts val="0"/>
              </a:spcAft>
              <a:buNone/>
            </a:pPr>
            <a:r>
              <a:rPr lang="en-US" altLang="en-US" sz="2600" b="1" dirty="0">
                <a:solidFill>
                  <a:srgbClr val="E1471D"/>
                </a:solidFill>
              </a:rPr>
              <a:t>Ignace Vergote, MD, PhD</a:t>
            </a:r>
          </a:p>
          <a:p>
            <a:pPr marL="0" indent="0">
              <a:lnSpc>
                <a:spcPct val="100000"/>
              </a:lnSpc>
              <a:spcBef>
                <a:spcPts val="0"/>
              </a:spcBef>
              <a:spcAft>
                <a:spcPts val="0"/>
              </a:spcAft>
              <a:buNone/>
            </a:pPr>
            <a:r>
              <a:rPr lang="en-US" sz="2400" i="1" dirty="0"/>
              <a:t>Professor Em. of Department of Obstetrics and Gynecologic Oncology</a:t>
            </a:r>
          </a:p>
          <a:p>
            <a:pPr marL="0" indent="0">
              <a:lnSpc>
                <a:spcPct val="100000"/>
              </a:lnSpc>
              <a:spcBef>
                <a:spcPts val="0"/>
              </a:spcBef>
              <a:spcAft>
                <a:spcPts val="0"/>
              </a:spcAft>
              <a:buNone/>
            </a:pPr>
            <a:r>
              <a:rPr lang="en-US" sz="2400" dirty="0"/>
              <a:t>University Hospitals Leuven </a:t>
            </a:r>
          </a:p>
          <a:p>
            <a:pPr marL="0" indent="0">
              <a:lnSpc>
                <a:spcPct val="100000"/>
              </a:lnSpc>
              <a:spcBef>
                <a:spcPts val="0"/>
              </a:spcBef>
              <a:spcAft>
                <a:spcPts val="0"/>
              </a:spcAft>
              <a:buNone/>
            </a:pPr>
            <a:r>
              <a:rPr lang="en-US" sz="2400" dirty="0"/>
              <a:t>Leuven, Belgium</a:t>
            </a:r>
          </a:p>
        </p:txBody>
      </p:sp>
      <p:sp>
        <p:nvSpPr>
          <p:cNvPr id="10" name="Content Placeholder 1">
            <a:extLst>
              <a:ext uri="{FF2B5EF4-FFF2-40B4-BE49-F238E27FC236}">
                <a16:creationId xmlns:a16="http://schemas.microsoft.com/office/drawing/2014/main" id="{5C1B4FFC-DC11-AEA1-9D21-2FE70EF574B8}"/>
              </a:ext>
            </a:extLst>
          </p:cNvPr>
          <p:cNvSpPr>
            <a:spLocks noGrp="1"/>
          </p:cNvSpPr>
          <p:nvPr>
            <p:ph sz="half" idx="2"/>
          </p:nvPr>
        </p:nvSpPr>
        <p:spPr>
          <a:xfrm>
            <a:off x="6096000" y="1510730"/>
            <a:ext cx="4836521" cy="4679462"/>
          </a:xfrm>
        </p:spPr>
        <p:txBody>
          <a:bodyPr/>
          <a:lstStyle/>
          <a:p>
            <a:pPr marL="0" indent="0">
              <a:buFont typeface="Wingdings" panose="05000000000000000000" pitchFamily="2" charset="2"/>
              <a:buNone/>
            </a:pPr>
            <a:r>
              <a:rPr lang="en-US" altLang="en-US" sz="2600" b="1" dirty="0">
                <a:solidFill>
                  <a:srgbClr val="E1471D"/>
                </a:solidFill>
              </a:rPr>
              <a:t>Isabelle Ray-Coquard, MD, PhD</a:t>
            </a:r>
            <a:br>
              <a:rPr lang="en-US" altLang="en-US" sz="2800" b="1" kern="0" dirty="0">
                <a:solidFill>
                  <a:srgbClr val="E1471D"/>
                </a:solidFill>
              </a:rPr>
            </a:br>
            <a:r>
              <a:rPr lang="en-US" altLang="en-US" sz="2400" b="0" i="1" kern="0" dirty="0"/>
              <a:t>Professor</a:t>
            </a:r>
            <a:r>
              <a:rPr lang="en-US" altLang="en-US" sz="2400" b="0" i="1" dirty="0"/>
              <a:t> of </a:t>
            </a:r>
            <a:r>
              <a:rPr lang="en-US" altLang="en-US" sz="2400" b="0" i="1" kern="0" dirty="0"/>
              <a:t>Department of Medical Oncology</a:t>
            </a:r>
            <a:br>
              <a:rPr lang="en-US" altLang="en-US" sz="2400" b="0" i="1" kern="0" dirty="0"/>
            </a:br>
            <a:r>
              <a:rPr lang="en-US" altLang="en-US" sz="2400" b="0" kern="0" dirty="0"/>
              <a:t>Clinical Science Institute of the </a:t>
            </a:r>
            <a:br>
              <a:rPr lang="en-US" altLang="en-US" sz="2400" b="0" kern="0" dirty="0"/>
            </a:br>
            <a:r>
              <a:rPr lang="en-US" altLang="en-US" sz="2400" b="0" kern="0" dirty="0"/>
              <a:t>Léon Bérard Center</a:t>
            </a:r>
            <a:br>
              <a:rPr lang="en-US" altLang="en-US" sz="2400" b="0" kern="0" dirty="0"/>
            </a:br>
            <a:r>
              <a:rPr lang="en-US" altLang="en-US" sz="2400" b="0" kern="0" dirty="0"/>
              <a:t>Lyon, France </a:t>
            </a:r>
            <a:endParaRPr lang="en-US" altLang="en-US" sz="2400" b="0" i="1" kern="0" dirty="0"/>
          </a:p>
          <a:p>
            <a:pPr marL="0" indent="0">
              <a:buNone/>
            </a:pPr>
            <a:endParaRPr lang="en-US" altLang="en-US" sz="2400" b="0" dirty="0">
              <a:solidFill>
                <a:srgbClr val="333333"/>
              </a:solidFill>
              <a:cs typeface="Calibri" panose="020F0502020204030204" pitchFamily="34" charset="0"/>
            </a:endParaRPr>
          </a:p>
        </p:txBody>
      </p:sp>
      <p:sp>
        <p:nvSpPr>
          <p:cNvPr id="7" name="Rectangle 6">
            <a:extLst>
              <a:ext uri="{FF2B5EF4-FFF2-40B4-BE49-F238E27FC236}">
                <a16:creationId xmlns:a16="http://schemas.microsoft.com/office/drawing/2014/main" id="{3752A016-AE03-39E9-163A-67F6FD0375E5}"/>
              </a:ext>
            </a:extLst>
          </p:cNvPr>
          <p:cNvSpPr/>
          <p:nvPr/>
        </p:nvSpPr>
        <p:spPr>
          <a:xfrm>
            <a:off x="10780121" y="5767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
        <p:nvSpPr>
          <p:cNvPr id="2" name="Explosion: 8 Points 11">
            <a:extLst>
              <a:ext uri="{FF2B5EF4-FFF2-40B4-BE49-F238E27FC236}">
                <a16:creationId xmlns:a16="http://schemas.microsoft.com/office/drawing/2014/main" id="{E1D23881-BB0C-F8EB-A275-2C1A3C038772}"/>
              </a:ext>
            </a:extLst>
          </p:cNvPr>
          <p:cNvSpPr/>
          <p:nvPr/>
        </p:nvSpPr>
        <p:spPr bwMode="auto">
          <a:xfrm rot="354158">
            <a:off x="10710737" y="506471"/>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3" name="Rectangle 2">
            <a:extLst>
              <a:ext uri="{FF2B5EF4-FFF2-40B4-BE49-F238E27FC236}">
                <a16:creationId xmlns:a16="http://schemas.microsoft.com/office/drawing/2014/main" id="{7EDAB9B3-BCDD-4845-C1D8-389183A40566}"/>
              </a:ext>
            </a:extLst>
          </p:cNvPr>
          <p:cNvSpPr/>
          <p:nvPr/>
        </p:nvSpPr>
        <p:spPr>
          <a:xfrm>
            <a:off x="10932521" y="7291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273104576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sz="2600" b="1" dirty="0">
                <a:solidFill>
                  <a:srgbClr val="E1471D"/>
                </a:solidFill>
              </a:rPr>
              <a:t>David Scott Miller, MD, FACOG, FACS: </a:t>
            </a:r>
            <a:r>
              <a:rPr kumimoji="0" lang="en-US" sz="26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consulting fees:</a:t>
            </a:r>
            <a:r>
              <a:rPr kumimoji="0" lang="en-US" sz="2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AbbVie, AstraZeneca, Eisai, EMD Serono, GlaxoSmithKline, Incyte, iTeos Belgium SA, Myriad </a:t>
            </a:r>
            <a:r>
              <a:rPr lang="en-US" sz="2600" dirty="0">
                <a:solidFill>
                  <a:srgbClr val="000000"/>
                </a:solidFill>
              </a:rPr>
              <a:t>Genetics Laboratories, Novocure, Seagen, Tarveda, Tesaro; </a:t>
            </a:r>
            <a:r>
              <a:rPr kumimoji="0" lang="en-US" sz="26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funds for research support: </a:t>
            </a:r>
            <a:r>
              <a:rPr kumimoji="0" lang="en-US" sz="2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Advenchen, Agenus, AKESOBIO Australia PTY, Eisai Europe Limited, EMD Serono, Karyopharm, Merck Sharp &amp; Dohme,</a:t>
            </a:r>
            <a:r>
              <a:rPr lang="en-US" sz="2600" dirty="0">
                <a:solidFill>
                  <a:srgbClr val="000000"/>
                </a:solidFill>
              </a:rPr>
              <a:t> Novocure, Tesaro. </a:t>
            </a:r>
          </a:p>
          <a:p>
            <a:pPr marL="0" indent="0">
              <a:buClr>
                <a:schemeClr val="accent6"/>
              </a:buClr>
              <a:buNone/>
              <a:defRPr/>
            </a:pPr>
            <a:r>
              <a:rPr lang="en-US" sz="2600" b="1" dirty="0">
                <a:solidFill>
                  <a:srgbClr val="E1471D"/>
                </a:solidFill>
                <a:cs typeface="Calibri" panose="020F0502020204030204" pitchFamily="34" charset="0"/>
              </a:rPr>
              <a:t>Angeles Alvarez Secord, MD, MHSc: </a:t>
            </a:r>
            <a:r>
              <a:rPr lang="en-US" sz="2600" i="1" dirty="0">
                <a:solidFill>
                  <a:srgbClr val="000000"/>
                </a:solidFill>
              </a:rPr>
              <a:t>consulting fees: </a:t>
            </a:r>
            <a:r>
              <a:rPr lang="en-US" sz="2600" dirty="0">
                <a:solidFill>
                  <a:srgbClr val="000000"/>
                </a:solidFill>
              </a:rPr>
              <a:t>Eisai, Myriad; </a:t>
            </a:r>
            <a:r>
              <a:rPr lang="en-US" sz="2600" i="1" dirty="0">
                <a:solidFill>
                  <a:srgbClr val="000000"/>
                </a:solidFill>
              </a:rPr>
              <a:t>funds for research support: </a:t>
            </a:r>
            <a:r>
              <a:rPr lang="en-US" sz="2600" dirty="0">
                <a:solidFill>
                  <a:srgbClr val="000000"/>
                </a:solidFill>
              </a:rPr>
              <a:t>AbbVie, AstraZeneca, Boehringer Ingelheim, Clovis, Eisai, Immutep, Merck, OncoQuest, PharmaMar, Roche/Genentech, Seagen, Tesaro/ GlaxoSmithKline, VBL.</a:t>
            </a:r>
          </a:p>
          <a:p>
            <a:pPr marL="0" indent="0">
              <a:buNone/>
            </a:pPr>
            <a:endParaRPr lang="en-US" dirty="0"/>
          </a:p>
        </p:txBody>
      </p:sp>
    </p:spTree>
    <p:extLst>
      <p:ext uri="{BB962C8B-B14F-4D97-AF65-F5344CB8AC3E}">
        <p14:creationId xmlns:p14="http://schemas.microsoft.com/office/powerpoint/2010/main" val="274580873"/>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altLang="en-US" sz="2600" b="1" dirty="0">
                <a:solidFill>
                  <a:srgbClr val="E1471D"/>
                </a:solidFill>
              </a:rPr>
              <a:t>Jubilee Brown, MD</a:t>
            </a:r>
            <a:r>
              <a:rPr lang="en-US" sz="2600" b="1" dirty="0">
                <a:solidFill>
                  <a:srgbClr val="E1471D"/>
                </a:solidFill>
              </a:rPr>
              <a:t>: </a:t>
            </a:r>
            <a:r>
              <a:rPr kumimoji="0" lang="en-US" sz="26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researcher: </a:t>
            </a:r>
            <a:r>
              <a:rPr kumimoji="0" lang="en-US" sz="26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Olympus, Tesaro/GlaxoSmithKline.</a:t>
            </a:r>
          </a:p>
          <a:p>
            <a:pPr marL="0" indent="0">
              <a:buClr>
                <a:schemeClr val="accent6"/>
              </a:buClr>
              <a:buNone/>
              <a:defRPr/>
            </a:pPr>
            <a:r>
              <a:rPr lang="en-US" altLang="en-US" sz="2600" b="1" dirty="0">
                <a:solidFill>
                  <a:srgbClr val="E1471D"/>
                </a:solidFill>
              </a:rPr>
              <a:t>Elisabeth Diver, MD</a:t>
            </a:r>
            <a:r>
              <a:rPr lang="en-US" sz="2600" b="1" dirty="0">
                <a:solidFill>
                  <a:srgbClr val="E1471D"/>
                </a:solidFill>
                <a:cs typeface="Calibri" panose="020F0502020204030204" pitchFamily="34" charset="0"/>
              </a:rPr>
              <a:t>: </a:t>
            </a:r>
            <a:r>
              <a:rPr lang="en-US" sz="2600" i="1" dirty="0">
                <a:solidFill>
                  <a:srgbClr val="000000"/>
                </a:solidFill>
              </a:rPr>
              <a:t>consultant: </a:t>
            </a:r>
            <a:r>
              <a:rPr lang="en-US" sz="2600" dirty="0">
                <a:solidFill>
                  <a:srgbClr val="000000"/>
                </a:solidFill>
              </a:rPr>
              <a:t>EMD Serono, GlaxoSmithKline; researcher: Aravive, EMD Serono, GlaxoSmithKline.</a:t>
            </a:r>
          </a:p>
          <a:p>
            <a:pPr marL="0" indent="0">
              <a:buClr>
                <a:schemeClr val="accent6"/>
              </a:buClr>
              <a:buNone/>
              <a:defRPr/>
            </a:pPr>
            <a:endParaRPr lang="en-US" sz="2600" dirty="0">
              <a:solidFill>
                <a:srgbClr val="000000"/>
              </a:solidFill>
            </a:endParaRPr>
          </a:p>
          <a:p>
            <a:pPr marL="0" indent="0">
              <a:buClr>
                <a:schemeClr val="accent6"/>
              </a:buClr>
              <a:buNone/>
              <a:defRPr/>
            </a:pPr>
            <a:endParaRPr lang="en-US" sz="2600" dirty="0">
              <a:solidFill>
                <a:srgbClr val="000000"/>
              </a:solidFill>
            </a:endParaRPr>
          </a:p>
          <a:p>
            <a:pPr marL="0" indent="0">
              <a:buNone/>
            </a:pPr>
            <a:endParaRPr lang="en-US" dirty="0"/>
          </a:p>
        </p:txBody>
      </p:sp>
    </p:spTree>
    <p:extLst>
      <p:ext uri="{BB962C8B-B14F-4D97-AF65-F5344CB8AC3E}">
        <p14:creationId xmlns:p14="http://schemas.microsoft.com/office/powerpoint/2010/main" val="2143023610"/>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altLang="en-US" sz="2600" b="1" dirty="0">
                <a:solidFill>
                  <a:srgbClr val="E1471D"/>
                </a:solidFill>
              </a:rPr>
              <a:t>Alexandra Leary, MD, PhD:</a:t>
            </a:r>
            <a:r>
              <a:rPr lang="en-US" sz="2600" b="1" dirty="0">
                <a:solidFill>
                  <a:srgbClr val="E1471D"/>
                </a:solidFill>
              </a:rPr>
              <a:t> </a:t>
            </a:r>
            <a:r>
              <a:rPr lang="en-US" sz="2600" i="1" dirty="0">
                <a:solidFill>
                  <a:srgbClr val="000000"/>
                </a:solidFill>
              </a:rPr>
              <a:t>consultant/advisor/speaker:</a:t>
            </a:r>
            <a:r>
              <a:rPr lang="en-US" sz="2600" dirty="0">
                <a:solidFill>
                  <a:srgbClr val="000000"/>
                </a:solidFill>
              </a:rPr>
              <a:t> Ability, AstraZeneca, Clovis, GlaxoSmithKline, Merck </a:t>
            </a:r>
            <a:r>
              <a:rPr kumimoji="0" lang="en-US" sz="2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Sharp and Dohme</a:t>
            </a:r>
            <a:r>
              <a:rPr lang="en-US" sz="2600" dirty="0">
                <a:solidFill>
                  <a:srgbClr val="000000"/>
                </a:solidFill>
              </a:rPr>
              <a:t>, Zentalis;</a:t>
            </a:r>
            <a:r>
              <a:rPr lang="en-US" sz="2600" i="1" dirty="0">
                <a:solidFill>
                  <a:srgbClr val="000000"/>
                </a:solidFill>
              </a:rPr>
              <a:t> researcher: </a:t>
            </a:r>
            <a:r>
              <a:rPr lang="en-US" sz="2600" dirty="0">
                <a:solidFill>
                  <a:srgbClr val="000000"/>
                </a:solidFill>
              </a:rPr>
              <a:t>AstraZeneca, Apmonia.</a:t>
            </a:r>
          </a:p>
          <a:p>
            <a:pPr marL="0" indent="0">
              <a:buClr>
                <a:schemeClr val="accent6"/>
              </a:buClr>
              <a:buNone/>
              <a:defRPr/>
            </a:pPr>
            <a:r>
              <a:rPr lang="en-US" sz="2600" b="1" dirty="0">
                <a:solidFill>
                  <a:srgbClr val="E1471D"/>
                </a:solidFill>
              </a:rPr>
              <a:t>Domenica Lorusso, MD, PhD: </a:t>
            </a:r>
            <a:r>
              <a:rPr kumimoji="0" lang="en-US" sz="26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consultant/advisor/speaker: </a:t>
            </a:r>
            <a:r>
              <a:rPr kumimoji="0" lang="en-US" sz="2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AstraZeneca,</a:t>
            </a:r>
            <a:r>
              <a:rPr lang="en-US" sz="2600" dirty="0">
                <a:solidFill>
                  <a:srgbClr val="000000"/>
                </a:solidFill>
              </a:rPr>
              <a:t> Clovis, Genmab, GlaxoSmithKline, Immunogen,</a:t>
            </a:r>
            <a:r>
              <a:rPr lang="en-US" sz="2600" dirty="0"/>
              <a:t> </a:t>
            </a:r>
            <a:r>
              <a:rPr lang="en-US" sz="2600" dirty="0">
                <a:solidFill>
                  <a:srgbClr val="000000"/>
                </a:solidFill>
              </a:rPr>
              <a:t>Merck </a:t>
            </a:r>
            <a:r>
              <a:rPr kumimoji="0" lang="en-US" sz="2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Sharp and Dohme</a:t>
            </a:r>
            <a:r>
              <a:rPr lang="en-US" sz="2600" dirty="0">
                <a:solidFill>
                  <a:srgbClr val="000000"/>
                </a:solidFill>
              </a:rPr>
              <a:t>, Novartis, Sutro, Seagen</a:t>
            </a:r>
            <a:r>
              <a:rPr kumimoji="0" lang="en-US" sz="2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t>
            </a:r>
            <a:endParaRPr lang="en-US" dirty="0"/>
          </a:p>
        </p:txBody>
      </p:sp>
      <p:sp>
        <p:nvSpPr>
          <p:cNvPr id="5" name="Rectangle 4">
            <a:extLst>
              <a:ext uri="{FF2B5EF4-FFF2-40B4-BE49-F238E27FC236}">
                <a16:creationId xmlns:a16="http://schemas.microsoft.com/office/drawing/2014/main" id="{35FB31D3-3E21-E6E0-5FB9-5CEA1458CBE3}"/>
              </a:ext>
            </a:extLst>
          </p:cNvPr>
          <p:cNvSpPr/>
          <p:nvPr/>
        </p:nvSpPr>
        <p:spPr>
          <a:xfrm>
            <a:off x="10780121" y="5767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4248382228"/>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altLang="en-US" sz="2600" b="1" dirty="0">
                <a:solidFill>
                  <a:srgbClr val="E1471D"/>
                </a:solidFill>
              </a:rPr>
              <a:t>Susana Banerjee, MBBS, MA, PhD FRCP:</a:t>
            </a:r>
            <a:r>
              <a:rPr lang="en-US" sz="2600" b="1" dirty="0">
                <a:solidFill>
                  <a:srgbClr val="E1471D"/>
                </a:solidFill>
              </a:rPr>
              <a:t> </a:t>
            </a:r>
            <a:r>
              <a:rPr lang="en-US" sz="2600" i="1" dirty="0">
                <a:solidFill>
                  <a:srgbClr val="000000"/>
                </a:solidFill>
              </a:rPr>
              <a:t>consultant/advisor/speaker: </a:t>
            </a:r>
            <a:r>
              <a:rPr lang="en-US" sz="2600" dirty="0">
                <a:solidFill>
                  <a:srgbClr val="000000"/>
                </a:solidFill>
              </a:rPr>
              <a:t>Amgen, AstraZeneca, Clovis, Epsilogen, GlaxoSmithKline, ImmunoGen, EMD Serono, Merck Sharp &amp; Dohme Corp, Mersana Therapeutics, Novartis, OncXerna, Pfizer, Regeneron, Roche, Seagen, Shattuck Lans, Takeda; </a:t>
            </a:r>
            <a:r>
              <a:rPr lang="en-US" sz="2600" i="1" dirty="0">
                <a:solidFill>
                  <a:srgbClr val="000000"/>
                </a:solidFill>
              </a:rPr>
              <a:t>researcher: </a:t>
            </a:r>
            <a:r>
              <a:rPr lang="en-US" sz="2600" dirty="0">
                <a:solidFill>
                  <a:srgbClr val="000000"/>
                </a:solidFill>
              </a:rPr>
              <a:t>AstraZeneca, GlaxoSmithKline.</a:t>
            </a:r>
          </a:p>
          <a:p>
            <a:pPr marL="0" indent="0">
              <a:buClr>
                <a:schemeClr val="accent6"/>
              </a:buClr>
              <a:buNone/>
              <a:defRPr/>
            </a:pPr>
            <a:r>
              <a:rPr lang="en-US" altLang="en-US" sz="2600" b="1" dirty="0">
                <a:solidFill>
                  <a:srgbClr val="E1471D"/>
                </a:solidFill>
              </a:rPr>
              <a:t>Mansoor Raza Mirza, MD</a:t>
            </a:r>
            <a:r>
              <a:rPr lang="en-US" sz="2600" b="1" dirty="0">
                <a:solidFill>
                  <a:srgbClr val="E1471D"/>
                </a:solidFill>
              </a:rPr>
              <a:t>: </a:t>
            </a:r>
            <a:r>
              <a:rPr kumimoji="0" lang="en-US" sz="26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consultant/advisor/speaker: </a:t>
            </a:r>
            <a:r>
              <a:rPr kumimoji="0" lang="en-US" sz="26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AstraZeneca, Biocad, Boehringer Ingelheim, GlaxoSmithKline, Karyopharm, Merck, Roche, Zailab; </a:t>
            </a:r>
            <a:r>
              <a:rPr lang="en-US" sz="2600" i="1" dirty="0">
                <a:solidFill>
                  <a:srgbClr val="000000"/>
                </a:solidFill>
              </a:rPr>
              <a:t>r</a:t>
            </a:r>
            <a:r>
              <a:rPr kumimoji="0" lang="en-US" sz="26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esearcher: </a:t>
            </a:r>
            <a:r>
              <a:rPr kumimoji="0" lang="en-US" sz="26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Apexigen, AstraZeneca, Deciphera, GlaxoSmithKline, Ultimovacs.</a:t>
            </a:r>
            <a:endParaRPr lang="en-US" dirty="0"/>
          </a:p>
        </p:txBody>
      </p:sp>
      <p:sp>
        <p:nvSpPr>
          <p:cNvPr id="5" name="Rectangle 4">
            <a:extLst>
              <a:ext uri="{FF2B5EF4-FFF2-40B4-BE49-F238E27FC236}">
                <a16:creationId xmlns:a16="http://schemas.microsoft.com/office/drawing/2014/main" id="{35FB31D3-3E21-E6E0-5FB9-5CEA1458CBE3}"/>
              </a:ext>
            </a:extLst>
          </p:cNvPr>
          <p:cNvSpPr/>
          <p:nvPr/>
        </p:nvSpPr>
        <p:spPr>
          <a:xfrm>
            <a:off x="10780121" y="5767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1714561277"/>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altLang="en-US" sz="2600" b="1" dirty="0">
                <a:solidFill>
                  <a:srgbClr val="E1471D"/>
                </a:solidFill>
              </a:rPr>
              <a:t>Ignace Vergote, MD, PhD:</a:t>
            </a:r>
            <a:r>
              <a:rPr lang="en-US" sz="2600" b="1" dirty="0">
                <a:solidFill>
                  <a:srgbClr val="E1471D"/>
                </a:solidFill>
              </a:rPr>
              <a:t> </a:t>
            </a:r>
            <a:r>
              <a:rPr lang="en-US" sz="2600" b="0" i="1" dirty="0">
                <a:effectLst/>
                <a:latin typeface="+mn-lt"/>
              </a:rPr>
              <a:t>consultant/advisor/speaker: </a:t>
            </a:r>
            <a:r>
              <a:rPr lang="en-US" sz="2600" b="0" i="0" dirty="0">
                <a:effectLst/>
                <a:latin typeface="+mn-lt"/>
              </a:rPr>
              <a:t>Agenus, Akesobio, AstraZeneca, Bristol-Myers Squibb, Deciphera Pharmaceuticals, Eisai, Elevar Therapeutics, Exelixis, F. Hoffmann-La Roche, Genmab, GlaxoSmithKline, Immunogen, Jazz, Karyopharm, Mersana, MSD, Novocure, Novartis, Oncoinvent, OncXerna, Regeneron, Sanofi, Seagen, Sotio, Verastem Oncology, Zentalis; </a:t>
            </a:r>
            <a:r>
              <a:rPr lang="en-US" sz="2600" b="0" i="1" dirty="0">
                <a:effectLst/>
                <a:latin typeface="+mn-lt"/>
              </a:rPr>
              <a:t>researcher: </a:t>
            </a:r>
            <a:r>
              <a:rPr lang="en-US" sz="2600" b="0" i="0" dirty="0">
                <a:effectLst/>
                <a:latin typeface="+mn-lt"/>
              </a:rPr>
              <a:t>Amgen, Roche, Oncoinvent AS.</a:t>
            </a:r>
            <a:r>
              <a:rPr lang="en-US" sz="2600" dirty="0">
                <a:latin typeface="+mn-lt"/>
              </a:rPr>
              <a:t> </a:t>
            </a:r>
            <a:endParaRPr lang="en-US" sz="2600" i="1" dirty="0">
              <a:latin typeface="+mn-lt"/>
            </a:endParaRPr>
          </a:p>
          <a:p>
            <a:pPr marL="0" indent="0">
              <a:buClr>
                <a:schemeClr val="accent6"/>
              </a:buClr>
              <a:buNone/>
              <a:defRPr/>
            </a:pPr>
            <a:r>
              <a:rPr lang="en-US" altLang="en-US" sz="2600" b="1" dirty="0">
                <a:solidFill>
                  <a:srgbClr val="E1471D"/>
                </a:solidFill>
              </a:rPr>
              <a:t>Isabelle Ray-Coquard, MD, PhD: </a:t>
            </a:r>
            <a:r>
              <a:rPr lang="en-US" altLang="en-US" sz="2600" i="1" dirty="0">
                <a:solidFill>
                  <a:srgbClr val="000000"/>
                </a:solidFill>
              </a:rPr>
              <a:t>consultant/advisor/speaker: </a:t>
            </a:r>
            <a:r>
              <a:rPr lang="en-US" altLang="en-US" sz="2600" dirty="0">
                <a:solidFill>
                  <a:srgbClr val="000000"/>
                </a:solidFill>
              </a:rPr>
              <a:t>AstraZeneca, Clovis, GlaxoSmithKline, MSD.</a:t>
            </a:r>
            <a:endParaRPr lang="en-US" sz="2600" dirty="0">
              <a:solidFill>
                <a:srgbClr val="000000"/>
              </a:solidFill>
            </a:endParaRPr>
          </a:p>
        </p:txBody>
      </p:sp>
      <p:sp>
        <p:nvSpPr>
          <p:cNvPr id="4" name="Explosion: 8 Points 11">
            <a:extLst>
              <a:ext uri="{FF2B5EF4-FFF2-40B4-BE49-F238E27FC236}">
                <a16:creationId xmlns:a16="http://schemas.microsoft.com/office/drawing/2014/main" id="{38EDCCFF-B23C-D4EA-463F-FD558E9D5225}"/>
              </a:ext>
            </a:extLst>
          </p:cNvPr>
          <p:cNvSpPr/>
          <p:nvPr/>
        </p:nvSpPr>
        <p:spPr bwMode="auto">
          <a:xfrm rot="354158">
            <a:off x="10558337" y="354071"/>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5" name="Rectangle 4">
            <a:extLst>
              <a:ext uri="{FF2B5EF4-FFF2-40B4-BE49-F238E27FC236}">
                <a16:creationId xmlns:a16="http://schemas.microsoft.com/office/drawing/2014/main" id="{35FB31D3-3E21-E6E0-5FB9-5CEA1458CBE3}"/>
              </a:ext>
            </a:extLst>
          </p:cNvPr>
          <p:cNvSpPr/>
          <p:nvPr/>
        </p:nvSpPr>
        <p:spPr>
          <a:xfrm>
            <a:off x="10780121" y="5767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1137057990"/>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49C4818-D0DE-410B-A883-CCC0BC205189}"/>
              </a:ext>
            </a:extLst>
          </p:cNvPr>
          <p:cNvSpPr>
            <a:spLocks noGrp="1"/>
          </p:cNvSpPr>
          <p:nvPr>
            <p:ph type="title"/>
          </p:nvPr>
        </p:nvSpPr>
        <p:spPr/>
        <p:txBody>
          <a:bodyPr/>
          <a:lstStyle/>
          <a:p>
            <a:r>
              <a:rPr lang="en-US" dirty="0"/>
              <a:t>Ovarian Cancer</a:t>
            </a:r>
          </a:p>
        </p:txBody>
      </p:sp>
    </p:spTree>
    <p:extLst>
      <p:ext uri="{BB962C8B-B14F-4D97-AF65-F5344CB8AC3E}">
        <p14:creationId xmlns:p14="http://schemas.microsoft.com/office/powerpoint/2010/main" val="225664169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Maintenance Olaparib in Newly </a:t>
            </a:r>
            <a:r>
              <a:rPr lang="en-US" altLang="en-US" dirty="0"/>
              <a:t>D</a:t>
            </a:r>
            <a:r>
              <a:rPr lang="en-US" altLang="en-US" sz="3600" dirty="0"/>
              <a:t>iagnosed OC With </a:t>
            </a:r>
            <a:r>
              <a:rPr lang="en-US" altLang="en-US" sz="3600" i="1" dirty="0"/>
              <a:t>BRCA </a:t>
            </a:r>
            <a:r>
              <a:rPr lang="en-US" altLang="en-US" sz="3600" dirty="0"/>
              <a:t>Mutations</a:t>
            </a:r>
            <a:r>
              <a:rPr lang="en-US" altLang="en-US" sz="3600" i="1" dirty="0"/>
              <a:t> </a:t>
            </a:r>
            <a:r>
              <a:rPr lang="en-US" altLang="en-US" sz="3600" dirty="0"/>
              <a:t>(</a:t>
            </a:r>
            <a:r>
              <a:rPr lang="en-US" altLang="en-US" dirty="0"/>
              <a:t>SOLO-1</a:t>
            </a:r>
            <a:r>
              <a:rPr lang="en-US" altLang="en-US" sz="3600" dirty="0"/>
              <a:t> 7-Yr Follow-up)</a:t>
            </a:r>
            <a:r>
              <a:rPr lang="en-US" altLang="en-US" dirty="0"/>
              <a:t>: </a:t>
            </a:r>
            <a:r>
              <a:rPr lang="en-US" dirty="0"/>
              <a:t>Study Design</a:t>
            </a:r>
            <a:endParaRPr lang="en-US" altLang="en-US" dirty="0"/>
          </a:p>
        </p:txBody>
      </p:sp>
      <p:sp>
        <p:nvSpPr>
          <p:cNvPr id="3" name="Text Box 15">
            <a:extLst>
              <a:ext uri="{FF2B5EF4-FFF2-40B4-BE49-F238E27FC236}">
                <a16:creationId xmlns:a16="http://schemas.microsoft.com/office/drawing/2014/main" id="{421F1A11-D851-C540-A81A-0D7AA269562D}"/>
              </a:ext>
            </a:extLst>
          </p:cNvPr>
          <p:cNvSpPr txBox="1">
            <a:spLocks noChangeArrowheads="1"/>
          </p:cNvSpPr>
          <p:nvPr/>
        </p:nvSpPr>
        <p:spPr bwMode="auto">
          <a:xfrm>
            <a:off x="412751" y="6193380"/>
            <a:ext cx="7218136"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lgn="l"/>
            <a:r>
              <a:rPr lang="en-US" sz="1200" b="0" dirty="0">
                <a:solidFill>
                  <a:schemeClr val="bg2"/>
                </a:solidFill>
                <a:latin typeface="system-ui"/>
              </a:rPr>
              <a:t>1.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Moore. NEJM. 2018;379:2495. 2. </a:t>
            </a:r>
            <a:r>
              <a:rPr kumimoji="0" lang="en-US" altLang="en-US" sz="1200" b="0" i="0" u="none" strike="noStrike" kern="1200" cap="none" spc="-10" normalizeH="0" baseline="0" noProof="0" dirty="0">
                <a:ln>
                  <a:noFill/>
                </a:ln>
                <a:solidFill>
                  <a:schemeClr val="bg2"/>
                </a:solidFill>
                <a:effectLst/>
                <a:uLnTx/>
                <a:uFillTx/>
                <a:latin typeface="Calibri" panose="020F0502020204030204" pitchFamily="34" charset="0"/>
                <a:ea typeface="+mn-ea"/>
                <a:cs typeface="Arial" panose="020B0604020202020204" pitchFamily="34" charset="0"/>
              </a:rPr>
              <a:t>Banerjee. Lancet Oncol. 2021;22:1721. </a:t>
            </a:r>
            <a:br>
              <a:rPr kumimoji="0" lang="en-US" altLang="en-US" sz="1200" b="0" i="0" u="none" strike="noStrike" kern="1200" cap="none" spc="-10" normalizeH="0" baseline="0" noProof="0" dirty="0">
                <a:ln>
                  <a:noFill/>
                </a:ln>
                <a:solidFill>
                  <a:schemeClr val="bg2"/>
                </a:solidFill>
                <a:effectLst/>
                <a:uLnTx/>
                <a:uFillTx/>
                <a:latin typeface="Calibri" panose="020F0502020204030204" pitchFamily="34" charset="0"/>
                <a:ea typeface="+mn-ea"/>
                <a:cs typeface="Arial" panose="020B0604020202020204" pitchFamily="34" charset="0"/>
              </a:rPr>
            </a:b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3. </a:t>
            </a:r>
            <a:r>
              <a:rPr lang="en-US" altLang="en-US" sz="1200" b="0" spc="-10" dirty="0">
                <a:solidFill>
                  <a:schemeClr val="bg2"/>
                </a:solidFill>
                <a:latin typeface="Calibri" panose="020F0502020204030204" pitchFamily="34" charset="0"/>
              </a:rPr>
              <a:t>DiSilvestro. ESMO 2022. Abstr 5170.</a:t>
            </a:r>
            <a:r>
              <a:rPr lang="en-US" sz="1200" b="0" dirty="0">
                <a:solidFill>
                  <a:schemeClr val="bg2"/>
                </a:solidFill>
                <a:latin typeface="system-ui"/>
              </a:rPr>
              <a:t> 4. DiSilvestro. JCO. 2022;[Epub]. </a:t>
            </a:r>
          </a:p>
        </p:txBody>
      </p:sp>
      <p:sp>
        <p:nvSpPr>
          <p:cNvPr id="4" name="Content Placeholder 2">
            <a:extLst>
              <a:ext uri="{FF2B5EF4-FFF2-40B4-BE49-F238E27FC236}">
                <a16:creationId xmlns:a16="http://schemas.microsoft.com/office/drawing/2014/main" id="{3B743789-FB92-0B4F-4D2A-127220A36E5B}"/>
              </a:ext>
            </a:extLst>
          </p:cNvPr>
          <p:cNvSpPr>
            <a:spLocks noGrp="1"/>
          </p:cNvSpPr>
          <p:nvPr>
            <p:ph idx="1"/>
          </p:nvPr>
        </p:nvSpPr>
        <p:spPr>
          <a:xfrm>
            <a:off x="604675" y="1513047"/>
            <a:ext cx="10877529" cy="810411"/>
          </a:xfrm>
        </p:spPr>
        <p:txBody>
          <a:bodyPr/>
          <a:lstStyle/>
          <a:p>
            <a:r>
              <a:rPr lang="en-US" sz="2200" dirty="0"/>
              <a:t>Randomized, double-blind phase III study</a:t>
            </a:r>
            <a:endParaRPr lang="en-US" sz="2200" baseline="30000" dirty="0"/>
          </a:p>
        </p:txBody>
      </p:sp>
      <p:sp>
        <p:nvSpPr>
          <p:cNvPr id="5" name="Rectangle 49">
            <a:extLst>
              <a:ext uri="{FF2B5EF4-FFF2-40B4-BE49-F238E27FC236}">
                <a16:creationId xmlns:a16="http://schemas.microsoft.com/office/drawing/2014/main" id="{1C0547F7-2C68-DAD4-D554-0710BBA0F0AD}"/>
              </a:ext>
            </a:extLst>
          </p:cNvPr>
          <p:cNvSpPr>
            <a:spLocks noChangeArrowheads="1"/>
          </p:cNvSpPr>
          <p:nvPr/>
        </p:nvSpPr>
        <p:spPr bwMode="auto">
          <a:xfrm>
            <a:off x="3812424" y="2957158"/>
            <a:ext cx="1529473" cy="891687"/>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Olaparib </a:t>
            </a:r>
            <a:b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300 mg BID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260)</a:t>
            </a:r>
          </a:p>
        </p:txBody>
      </p:sp>
      <p:sp>
        <p:nvSpPr>
          <p:cNvPr id="6" name="Rectangle 50">
            <a:extLst>
              <a:ext uri="{FF2B5EF4-FFF2-40B4-BE49-F238E27FC236}">
                <a16:creationId xmlns:a16="http://schemas.microsoft.com/office/drawing/2014/main" id="{D2237679-3873-820F-3AF9-FFFA914F6189}"/>
              </a:ext>
            </a:extLst>
          </p:cNvPr>
          <p:cNvSpPr>
            <a:spLocks noChangeArrowheads="1"/>
          </p:cNvSpPr>
          <p:nvPr/>
        </p:nvSpPr>
        <p:spPr bwMode="auto">
          <a:xfrm>
            <a:off x="3793538" y="4000101"/>
            <a:ext cx="1576307" cy="73866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131)</a:t>
            </a:r>
          </a:p>
        </p:txBody>
      </p:sp>
      <p:sp>
        <p:nvSpPr>
          <p:cNvPr id="7" name="Line 53">
            <a:extLst>
              <a:ext uri="{FF2B5EF4-FFF2-40B4-BE49-F238E27FC236}">
                <a16:creationId xmlns:a16="http://schemas.microsoft.com/office/drawing/2014/main" id="{796AC3B6-23DF-49BC-DBA7-38DC05309FD7}"/>
              </a:ext>
            </a:extLst>
          </p:cNvPr>
          <p:cNvSpPr>
            <a:spLocks noChangeShapeType="1"/>
          </p:cNvSpPr>
          <p:nvPr/>
        </p:nvSpPr>
        <p:spPr bwMode="auto">
          <a:xfrm>
            <a:off x="3254419" y="3991105"/>
            <a:ext cx="481222" cy="18320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8" name="Line 54">
            <a:extLst>
              <a:ext uri="{FF2B5EF4-FFF2-40B4-BE49-F238E27FC236}">
                <a16:creationId xmlns:a16="http://schemas.microsoft.com/office/drawing/2014/main" id="{DEE6DAE9-E4C2-CC8F-C56D-564F7CF72706}"/>
              </a:ext>
            </a:extLst>
          </p:cNvPr>
          <p:cNvSpPr>
            <a:spLocks noChangeShapeType="1"/>
          </p:cNvSpPr>
          <p:nvPr/>
        </p:nvSpPr>
        <p:spPr bwMode="auto">
          <a:xfrm flipV="1">
            <a:off x="3245916" y="3303060"/>
            <a:ext cx="489726" cy="299784"/>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 name="TextBox 8">
            <a:extLst>
              <a:ext uri="{FF2B5EF4-FFF2-40B4-BE49-F238E27FC236}">
                <a16:creationId xmlns:a16="http://schemas.microsoft.com/office/drawing/2014/main" id="{87E9D85F-1DDD-E151-F943-75FB4AC6534E}"/>
              </a:ext>
            </a:extLst>
          </p:cNvPr>
          <p:cNvSpPr txBox="1"/>
          <p:nvPr/>
        </p:nvSpPr>
        <p:spPr bwMode="auto">
          <a:xfrm>
            <a:off x="2455373" y="1854335"/>
            <a:ext cx="329519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6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b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lang="en-US" sz="1600" b="0" i="1" dirty="0">
                <a:solidFill>
                  <a:srgbClr val="000000"/>
                </a:solidFill>
                <a:latin typeface="Calibri" panose="020F0502020204030204" pitchFamily="34" charset="0"/>
              </a:rPr>
              <a:t>Stratified by response to platinum-based chemotherapy</a:t>
            </a:r>
            <a:endPar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 name="Text Box 45">
            <a:extLst>
              <a:ext uri="{FF2B5EF4-FFF2-40B4-BE49-F238E27FC236}">
                <a16:creationId xmlns:a16="http://schemas.microsoft.com/office/drawing/2014/main" id="{E7A8BEF3-B315-B845-B9E1-CF449F379594}"/>
              </a:ext>
            </a:extLst>
          </p:cNvPr>
          <p:cNvSpPr txBox="1">
            <a:spLocks noChangeArrowheads="1"/>
          </p:cNvSpPr>
          <p:nvPr/>
        </p:nvSpPr>
        <p:spPr bwMode="auto">
          <a:xfrm>
            <a:off x="458161" y="2648640"/>
            <a:ext cx="2656388" cy="2800767"/>
          </a:xfrm>
          <a:prstGeom prst="rect">
            <a:avLst/>
          </a:prstGeom>
          <a:noFill/>
          <a:ln w="19050">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newly diagnosed, FIGO stage III/IV, high-grade serous or endometrioid ovarian, fallopian tube, or primary peritoneal cancer with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BRCA</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mutation; ECOG PS 0/1; cytoreductive surgery*; </a:t>
            </a:r>
            <a:b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CR</a:t>
            </a:r>
            <a:r>
              <a:rPr lang="en-US" sz="1600" b="0" baseline="30000" dirty="0">
                <a:solidFill>
                  <a:schemeClr val="bg1"/>
                </a:solidFill>
                <a:latin typeface="Calibri" panose="020F0502020204030204" pitchFamily="34" charset="0"/>
              </a:rPr>
              <a:t>†</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or PR after platinum-based therapy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391)</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1" name="Text Box 45">
            <a:extLst>
              <a:ext uri="{FF2B5EF4-FFF2-40B4-BE49-F238E27FC236}">
                <a16:creationId xmlns:a16="http://schemas.microsoft.com/office/drawing/2014/main" id="{A9826515-5EBD-44B9-9291-0F53E14B986B}"/>
              </a:ext>
            </a:extLst>
          </p:cNvPr>
          <p:cNvSpPr txBox="1">
            <a:spLocks noChangeArrowheads="1"/>
          </p:cNvSpPr>
          <p:nvPr/>
        </p:nvSpPr>
        <p:spPr bwMode="auto">
          <a:xfrm>
            <a:off x="5458702" y="3508611"/>
            <a:ext cx="146330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Up to 2 yr or until PD</a:t>
            </a:r>
            <a:r>
              <a:rPr lang="en-US" sz="1800" b="0" baseline="30000" dirty="0">
                <a:solidFill>
                  <a:schemeClr val="bg1"/>
                </a:solidFill>
                <a:latin typeface="Calibri" panose="020F0502020204030204" pitchFamily="34" charset="0"/>
              </a:rPr>
              <a:t>‡</a:t>
            </a:r>
            <a:endPar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2" name="Content Placeholder 2">
            <a:extLst>
              <a:ext uri="{FF2B5EF4-FFF2-40B4-BE49-F238E27FC236}">
                <a16:creationId xmlns:a16="http://schemas.microsoft.com/office/drawing/2014/main" id="{A04C3A9D-B4DC-979A-ED5C-46F8EC3237EB}"/>
              </a:ext>
            </a:extLst>
          </p:cNvPr>
          <p:cNvSpPr txBox="1">
            <a:spLocks/>
          </p:cNvSpPr>
          <p:nvPr/>
        </p:nvSpPr>
        <p:spPr bwMode="auto">
          <a:xfrm>
            <a:off x="6641475" y="2263274"/>
            <a:ext cx="5346679" cy="1778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i="0" u="none" strike="noStrike" kern="0" cap="none" spc="0" normalizeH="0" baseline="0" noProof="0" dirty="0">
                <a:ln>
                  <a:noFill/>
                </a:ln>
                <a:solidFill>
                  <a:srgbClr val="000000"/>
                </a:solidFill>
                <a:effectLst/>
                <a:uLnTx/>
                <a:uFillTx/>
              </a:rPr>
              <a:t>In primary </a:t>
            </a:r>
            <a:r>
              <a:rPr lang="en-US" sz="1800" kern="0" dirty="0">
                <a:solidFill>
                  <a:srgbClr val="000000"/>
                </a:solidFill>
              </a:rPr>
              <a:t>and updated analysis</a:t>
            </a:r>
            <a:r>
              <a:rPr kumimoji="0" lang="en-US" sz="1800" i="0" u="none" strike="noStrike" kern="0" cap="none" spc="0" normalizeH="0" baseline="0" noProof="0" dirty="0">
                <a:ln>
                  <a:noFill/>
                </a:ln>
                <a:solidFill>
                  <a:srgbClr val="000000"/>
                </a:solidFill>
                <a:effectLst/>
                <a:uLnTx/>
                <a:uFillTx/>
              </a:rPr>
              <a:t>, maintenance olaparib significantly improved investigator-assessed PFS:</a:t>
            </a:r>
            <a:endParaRPr kumimoji="0" lang="en-US" sz="1800" i="0" u="none" strike="noStrike" kern="0" cap="none" spc="0" normalizeH="0" baseline="30000" noProof="0" dirty="0">
              <a:ln>
                <a:noFill/>
              </a:ln>
              <a:solidFill>
                <a:srgbClr val="000000"/>
              </a:solidFill>
              <a:effectLst/>
              <a:uLnTx/>
              <a:uFillTx/>
            </a:endParaRPr>
          </a:p>
          <a:p>
            <a:pPr marL="742950" marR="0" lvl="1" indent="-285750" algn="l" defTabSz="914400" rtl="0" eaLnBrk="1" fontAlgn="base" latinLnBrk="0" hangingPunct="1">
              <a:lnSpc>
                <a:spcPct val="90000"/>
              </a:lnSpc>
              <a:spcBef>
                <a:spcPts val="400"/>
              </a:spcBef>
              <a:spcAft>
                <a:spcPts val="700"/>
              </a:spcAft>
              <a:buClr>
                <a:srgbClr val="000000"/>
              </a:buClr>
              <a:buSzTx/>
              <a:buFont typeface="Arial" panose="020B0604020202020204" pitchFamily="34" charset="0"/>
              <a:buChar char="‒"/>
              <a:tabLst/>
              <a:defRPr/>
            </a:pPr>
            <a:r>
              <a:rPr kumimoji="0" lang="en-US" sz="1600" b="0" i="0" u="none" strike="noStrike" kern="0" cap="none" spc="0" normalizeH="0" baseline="0" noProof="0" dirty="0">
                <a:ln>
                  <a:noFill/>
                </a:ln>
                <a:solidFill>
                  <a:srgbClr val="000000"/>
                </a:solidFill>
                <a:effectLst/>
                <a:uLnTx/>
                <a:uFillTx/>
              </a:rPr>
              <a:t>Primary analysis: median PFS </a:t>
            </a:r>
            <a:r>
              <a:rPr kumimoji="0" lang="en-US" sz="1600" b="1" i="0" u="none" strike="noStrike" kern="0" cap="none" spc="0" normalizeH="0" baseline="0" noProof="0" dirty="0">
                <a:ln>
                  <a:noFill/>
                </a:ln>
                <a:solidFill>
                  <a:srgbClr val="000000"/>
                </a:solidFill>
                <a:effectLst/>
                <a:uLnTx/>
                <a:uFillTx/>
              </a:rPr>
              <a:t>not reached </a:t>
            </a:r>
            <a:r>
              <a:rPr kumimoji="0" lang="en-US" sz="1600" b="0" i="0" u="none" strike="noStrike" kern="0" cap="none" spc="0" normalizeH="0" baseline="0" noProof="0" dirty="0">
                <a:ln>
                  <a:noFill/>
                </a:ln>
                <a:solidFill>
                  <a:srgbClr val="000000"/>
                </a:solidFill>
                <a:effectLst/>
                <a:uLnTx/>
                <a:uFillTx/>
              </a:rPr>
              <a:t>with olaparib vs </a:t>
            </a:r>
            <a:r>
              <a:rPr kumimoji="0" lang="en-US" sz="1600" b="1" i="0" u="none" strike="noStrike" kern="0" cap="none" spc="0" normalizeH="0" baseline="0" noProof="0" dirty="0">
                <a:ln>
                  <a:noFill/>
                </a:ln>
                <a:solidFill>
                  <a:srgbClr val="000000"/>
                </a:solidFill>
                <a:effectLst/>
                <a:uLnTx/>
                <a:uFillTx/>
              </a:rPr>
              <a:t>13.8 mo </a:t>
            </a:r>
            <a:r>
              <a:rPr kumimoji="0" lang="en-US" sz="1600" b="0" i="0" u="none" strike="noStrike" kern="0" cap="none" spc="0" normalizeH="0" baseline="0" noProof="0" dirty="0">
                <a:ln>
                  <a:noFill/>
                </a:ln>
                <a:solidFill>
                  <a:srgbClr val="000000"/>
                </a:solidFill>
                <a:effectLst/>
                <a:uLnTx/>
                <a:uFillTx/>
              </a:rPr>
              <a:t>with placebo (HR: 0.30; 95% CI: 0.23-0.41; </a:t>
            </a:r>
            <a:r>
              <a:rPr kumimoji="0" lang="en-US" sz="1600" b="0" i="1" u="none" strike="noStrike" kern="0" cap="none" spc="0" normalizeH="0" baseline="0" noProof="0" dirty="0">
                <a:ln>
                  <a:noFill/>
                </a:ln>
                <a:solidFill>
                  <a:srgbClr val="000000"/>
                </a:solidFill>
                <a:effectLst/>
                <a:uLnTx/>
                <a:uFillTx/>
              </a:rPr>
              <a:t>P</a:t>
            </a:r>
            <a:r>
              <a:rPr kumimoji="0" lang="en-US" sz="1600" b="0" i="0" u="none" strike="noStrike" kern="0" cap="none" spc="0" normalizeH="0" baseline="0" noProof="0" dirty="0">
                <a:ln>
                  <a:noFill/>
                </a:ln>
                <a:solidFill>
                  <a:srgbClr val="000000"/>
                </a:solidFill>
                <a:effectLst/>
                <a:uLnTx/>
                <a:uFillTx/>
              </a:rPr>
              <a:t> &lt;.001)</a:t>
            </a:r>
            <a:r>
              <a:rPr kumimoji="0" lang="en-US" sz="1600" b="0" i="0" u="none" strike="noStrike" kern="0" cap="none" spc="0" normalizeH="0" baseline="30000" noProof="0" dirty="0">
                <a:ln>
                  <a:noFill/>
                </a:ln>
                <a:solidFill>
                  <a:srgbClr val="000000"/>
                </a:solidFill>
                <a:effectLst/>
                <a:uLnTx/>
                <a:uFillTx/>
              </a:rPr>
              <a:t>1</a:t>
            </a:r>
            <a:endParaRPr kumimoji="0" lang="en-US" sz="1600" b="0" i="0" u="none" strike="noStrike" kern="0" cap="none" spc="0" normalizeH="0" baseline="0" noProof="0" dirty="0">
              <a:ln>
                <a:noFill/>
              </a:ln>
              <a:solidFill>
                <a:srgbClr val="000000"/>
              </a:solidFill>
              <a:effectLst/>
              <a:uLnTx/>
              <a:uFillTx/>
            </a:endParaRPr>
          </a:p>
          <a:p>
            <a:pPr lvl="1">
              <a:spcBef>
                <a:spcPts val="400"/>
              </a:spcBef>
              <a:buClr>
                <a:srgbClr val="000000"/>
              </a:buClr>
              <a:defRPr/>
            </a:pPr>
            <a:r>
              <a:rPr lang="en-US" sz="1600" b="0" kern="0" dirty="0">
                <a:solidFill>
                  <a:srgbClr val="000000"/>
                </a:solidFill>
              </a:rPr>
              <a:t>Updated analysis: </a:t>
            </a:r>
            <a:r>
              <a:rPr kumimoji="0" lang="en-US" sz="1600" b="0" i="0" u="none" strike="noStrike" kern="0" cap="none" spc="0" normalizeH="0" baseline="0" noProof="0" dirty="0">
                <a:ln>
                  <a:noFill/>
                </a:ln>
                <a:solidFill>
                  <a:srgbClr val="000000"/>
                </a:solidFill>
                <a:effectLst/>
                <a:uLnTx/>
                <a:uFillTx/>
              </a:rPr>
              <a:t>median PFS </a:t>
            </a:r>
            <a:r>
              <a:rPr kumimoji="0" lang="en-US" sz="1600" b="1" i="0" u="none" strike="noStrike" kern="0" cap="none" spc="0" normalizeH="0" baseline="0" noProof="0" dirty="0">
                <a:ln>
                  <a:noFill/>
                </a:ln>
                <a:solidFill>
                  <a:srgbClr val="000000"/>
                </a:solidFill>
                <a:effectLst/>
                <a:uLnTx/>
                <a:uFillTx/>
              </a:rPr>
              <a:t>56.0 mo </a:t>
            </a:r>
            <a:r>
              <a:rPr kumimoji="0" lang="en-US" sz="1600" b="0" i="0" u="none" strike="noStrike" kern="0" cap="none" spc="0" normalizeH="0" baseline="0" noProof="0" dirty="0">
                <a:ln>
                  <a:noFill/>
                </a:ln>
                <a:solidFill>
                  <a:srgbClr val="000000"/>
                </a:solidFill>
                <a:effectLst/>
                <a:uLnTx/>
                <a:uFillTx/>
              </a:rPr>
              <a:t>with olaparib vs </a:t>
            </a:r>
            <a:r>
              <a:rPr kumimoji="0" lang="en-US" sz="1600" b="1" i="0" u="none" strike="noStrike" kern="0" cap="none" spc="0" normalizeH="0" baseline="0" noProof="0" dirty="0">
                <a:ln>
                  <a:noFill/>
                </a:ln>
                <a:solidFill>
                  <a:srgbClr val="000000"/>
                </a:solidFill>
                <a:effectLst/>
                <a:uLnTx/>
                <a:uFillTx/>
              </a:rPr>
              <a:t>13.8 mo </a:t>
            </a:r>
            <a:r>
              <a:rPr kumimoji="0" lang="en-US" sz="1600" b="0" i="0" u="none" strike="noStrike" kern="0" cap="none" spc="0" normalizeH="0" baseline="0" noProof="0" dirty="0">
                <a:ln>
                  <a:noFill/>
                </a:ln>
                <a:solidFill>
                  <a:srgbClr val="000000"/>
                </a:solidFill>
                <a:effectLst/>
                <a:uLnTx/>
                <a:uFillTx/>
              </a:rPr>
              <a:t>with placebo (HR: 0.33; 95% CI: 0.25-0.46)</a:t>
            </a:r>
            <a:r>
              <a:rPr kumimoji="0" lang="en-US" sz="1600" b="0" i="0" u="none" strike="noStrike" kern="0" cap="none" spc="0" normalizeH="0" baseline="30000" noProof="0" dirty="0">
                <a:ln>
                  <a:noFill/>
                </a:ln>
                <a:solidFill>
                  <a:srgbClr val="000000"/>
                </a:solidFill>
                <a:effectLst/>
                <a:uLnTx/>
                <a:uFillTx/>
              </a:rPr>
              <a:t>2</a:t>
            </a:r>
            <a:endParaRPr kumimoji="0" lang="en-US" sz="1600" b="0" i="0" u="none" strike="noStrike" kern="0" cap="none" spc="0" normalizeH="0" baseline="0" noProof="0" dirty="0">
              <a:ln>
                <a:noFill/>
              </a:ln>
              <a:solidFill>
                <a:srgbClr val="000000"/>
              </a:solidFill>
              <a:effectLst/>
              <a:uLnTx/>
              <a:uFillTx/>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Aim of 7-yr follow-up: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assess long-term efficacy, tolerability of 2 yr of olaparib</a:t>
            </a:r>
            <a:r>
              <a:rPr kumimoji="0" lang="en-US" sz="18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3,4</a:t>
            </a:r>
          </a:p>
        </p:txBody>
      </p:sp>
      <p:cxnSp>
        <p:nvCxnSpPr>
          <p:cNvPr id="13" name="Straight Arrow Connector 12">
            <a:extLst>
              <a:ext uri="{FF2B5EF4-FFF2-40B4-BE49-F238E27FC236}">
                <a16:creationId xmlns:a16="http://schemas.microsoft.com/office/drawing/2014/main" id="{F4460241-9CFA-E18D-92EE-3EE343EC7846}"/>
              </a:ext>
            </a:extLst>
          </p:cNvPr>
          <p:cNvCxnSpPr/>
          <p:nvPr/>
        </p:nvCxnSpPr>
        <p:spPr bwMode="auto">
          <a:xfrm>
            <a:off x="5243925" y="3903132"/>
            <a:ext cx="506642" cy="0"/>
          </a:xfrm>
          <a:prstGeom prst="straightConnector1">
            <a:avLst/>
          </a:prstGeom>
          <a:noFill/>
          <a:ln w="28575" cap="flat" cmpd="sng" algn="ctr">
            <a:solidFill>
              <a:schemeClr val="bg1"/>
            </a:solidFill>
            <a:prstDash val="solid"/>
            <a:round/>
            <a:headEnd type="none" w="med" len="med"/>
            <a:tailEnd type="triangle"/>
          </a:ln>
          <a:effectLst/>
        </p:spPr>
      </p:cxnSp>
      <p:cxnSp>
        <p:nvCxnSpPr>
          <p:cNvPr id="14" name="Straight Arrow Connector 13">
            <a:extLst>
              <a:ext uri="{FF2B5EF4-FFF2-40B4-BE49-F238E27FC236}">
                <a16:creationId xmlns:a16="http://schemas.microsoft.com/office/drawing/2014/main" id="{FCA25FC8-4F95-FFCF-8C0C-E1F152F7A28F}"/>
              </a:ext>
            </a:extLst>
          </p:cNvPr>
          <p:cNvCxnSpPr/>
          <p:nvPr/>
        </p:nvCxnSpPr>
        <p:spPr bwMode="auto">
          <a:xfrm>
            <a:off x="3595771" y="2759674"/>
            <a:ext cx="0" cy="302488"/>
          </a:xfrm>
          <a:prstGeom prst="straightConnector1">
            <a:avLst/>
          </a:prstGeom>
          <a:noFill/>
          <a:ln w="28575" cap="flat" cmpd="sng" algn="ctr">
            <a:solidFill>
              <a:schemeClr val="bg1"/>
            </a:solidFill>
            <a:prstDash val="solid"/>
            <a:round/>
            <a:headEnd type="none" w="med" len="med"/>
            <a:tailEnd type="triangle"/>
          </a:ln>
          <a:effectLst/>
        </p:spPr>
      </p:cxnSp>
      <p:sp>
        <p:nvSpPr>
          <p:cNvPr id="16" name="TextBox 15">
            <a:extLst>
              <a:ext uri="{FF2B5EF4-FFF2-40B4-BE49-F238E27FC236}">
                <a16:creationId xmlns:a16="http://schemas.microsoft.com/office/drawing/2014/main" id="{ABBF59E6-0A66-35F8-CD86-A95CE4488626}"/>
              </a:ext>
            </a:extLst>
          </p:cNvPr>
          <p:cNvSpPr txBox="1"/>
          <p:nvPr/>
        </p:nvSpPr>
        <p:spPr bwMode="auto">
          <a:xfrm>
            <a:off x="458161" y="5462513"/>
            <a:ext cx="1042286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*Upfront or interval attempt at optimal cytoreductive surgery for stage III disease; either biopsy and/or upfront or interval cytoreductive surgery for stage IV disease. </a:t>
            </a: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Including patients with no evidence of disease. </a:t>
            </a: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Patients with no evidence of disease at 2 yr could continue to receive study treatment if in best interest of patient according to investigator.</a:t>
            </a:r>
          </a:p>
        </p:txBody>
      </p:sp>
      <p:sp>
        <p:nvSpPr>
          <p:cNvPr id="2" name="TextBox 1">
            <a:extLst>
              <a:ext uri="{FF2B5EF4-FFF2-40B4-BE49-F238E27FC236}">
                <a16:creationId xmlns:a16="http://schemas.microsoft.com/office/drawing/2014/main" id="{4E95BC23-47F2-28BF-0464-48C2755E873C}"/>
              </a:ext>
            </a:extLst>
          </p:cNvPr>
          <p:cNvSpPr txBox="1"/>
          <p:nvPr/>
        </p:nvSpPr>
        <p:spPr bwMode="auto">
          <a:xfrm>
            <a:off x="3114549" y="3599142"/>
            <a:ext cx="4812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endParaRPr lang="en-US" b="0" dirty="0">
              <a:solidFill>
                <a:schemeClr val="bg1"/>
              </a:solidFill>
              <a:latin typeface="Calibri" panose="020F0502020204030204" pitchFamily="34" charset="0"/>
            </a:endParaRPr>
          </a:p>
        </p:txBody>
      </p:sp>
      <p:grpSp>
        <p:nvGrpSpPr>
          <p:cNvPr id="18" name="Group 17">
            <a:extLst>
              <a:ext uri="{FF2B5EF4-FFF2-40B4-BE49-F238E27FC236}">
                <a16:creationId xmlns:a16="http://schemas.microsoft.com/office/drawing/2014/main" id="{582BC050-97BF-24A9-820F-1BE3DE097E3B}"/>
              </a:ext>
            </a:extLst>
          </p:cNvPr>
          <p:cNvGrpSpPr/>
          <p:nvPr/>
        </p:nvGrpSpPr>
        <p:grpSpPr>
          <a:xfrm>
            <a:off x="9392911" y="6207927"/>
            <a:ext cx="2488502" cy="454909"/>
            <a:chOff x="9392911" y="6207927"/>
            <a:chExt cx="2488502" cy="454909"/>
          </a:xfrm>
        </p:grpSpPr>
        <p:pic>
          <p:nvPicPr>
            <p:cNvPr id="19" name="Picture 18" descr="A picture containing text, ax, wheel&#10;&#10;Description automatically generated">
              <a:extLst>
                <a:ext uri="{FF2B5EF4-FFF2-40B4-BE49-F238E27FC236}">
                  <a16:creationId xmlns:a16="http://schemas.microsoft.com/office/drawing/2014/main" id="{C356E800-E5B9-6211-9FD7-C7CE4DC666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0" name="Rectangle 8">
              <a:extLst>
                <a:ext uri="{FF2B5EF4-FFF2-40B4-BE49-F238E27FC236}">
                  <a16:creationId xmlns:a16="http://schemas.microsoft.com/office/drawing/2014/main" id="{8B674278-5267-EEC8-2277-13D44A61C3D3}"/>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4630920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SOLO-1 </a:t>
            </a:r>
            <a:r>
              <a:rPr lang="en-US" altLang="en-US" sz="3600" dirty="0"/>
              <a:t>7-Yr Follow-up</a:t>
            </a:r>
            <a:r>
              <a:rPr lang="en-US" altLang="en-US" dirty="0"/>
              <a:t>: Baseline Characteristics</a:t>
            </a:r>
          </a:p>
        </p:txBody>
      </p:sp>
      <p:graphicFrame>
        <p:nvGraphicFramePr>
          <p:cNvPr id="5" name="Group 3">
            <a:extLst>
              <a:ext uri="{FF2B5EF4-FFF2-40B4-BE49-F238E27FC236}">
                <a16:creationId xmlns:a16="http://schemas.microsoft.com/office/drawing/2014/main" id="{B332E623-1938-9C57-9705-2DABC89179A3}"/>
              </a:ext>
            </a:extLst>
          </p:cNvPr>
          <p:cNvGraphicFramePr>
            <a:graphicFrameLocks/>
          </p:cNvGraphicFramePr>
          <p:nvPr>
            <p:extLst>
              <p:ext uri="{D42A27DB-BD31-4B8C-83A1-F6EECF244321}">
                <p14:modId xmlns:p14="http://schemas.microsoft.com/office/powerpoint/2010/main" val="72586907"/>
              </p:ext>
            </p:extLst>
          </p:nvPr>
        </p:nvGraphicFramePr>
        <p:xfrm>
          <a:off x="719137" y="1596869"/>
          <a:ext cx="5219427" cy="4267264"/>
        </p:xfrm>
        <a:graphic>
          <a:graphicData uri="http://schemas.openxmlformats.org/drawingml/2006/table">
            <a:tbl>
              <a:tblPr/>
              <a:tblGrid>
                <a:gridCol w="2254340">
                  <a:extLst>
                    <a:ext uri="{9D8B030D-6E8A-4147-A177-3AD203B41FA5}">
                      <a16:colId xmlns:a16="http://schemas.microsoft.com/office/drawing/2014/main" val="20000"/>
                    </a:ext>
                  </a:extLst>
                </a:gridCol>
                <a:gridCol w="1644502">
                  <a:extLst>
                    <a:ext uri="{9D8B030D-6E8A-4147-A177-3AD203B41FA5}">
                      <a16:colId xmlns:a16="http://schemas.microsoft.com/office/drawing/2014/main" val="20001"/>
                    </a:ext>
                  </a:extLst>
                </a:gridCol>
                <a:gridCol w="1320585">
                  <a:extLst>
                    <a:ext uri="{9D8B030D-6E8A-4147-A177-3AD203B41FA5}">
                      <a16:colId xmlns:a16="http://schemas.microsoft.com/office/drawing/2014/main" val="20002"/>
                    </a:ext>
                  </a:extLst>
                </a:gridCol>
              </a:tblGrid>
              <a:tr h="29017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Olaparib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6963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FIGO stage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IV</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220 (84.6)</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40 (15.4)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105 (80.2)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 (19.8)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8995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BRCA mutation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BRCA1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1" u="none" strike="noStrike" cap="none" normalizeH="0" baseline="0" dirty="0">
                          <a:ln>
                            <a:noFill/>
                          </a:ln>
                          <a:solidFill>
                            <a:schemeClr val="bg2">
                              <a:lumMod val="10000"/>
                            </a:schemeClr>
                          </a:solidFill>
                          <a:effectLst/>
                          <a:latin typeface="Calibri" panose="020F0502020204030204" pitchFamily="34" charset="0"/>
                        </a:rPr>
                        <a:t>BRCA2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1" u="none" strike="noStrike" cap="none" normalizeH="0" baseline="0" dirty="0">
                          <a:ln>
                            <a:noFill/>
                          </a:ln>
                          <a:solidFill>
                            <a:schemeClr val="bg2">
                              <a:lumMod val="10000"/>
                            </a:schemeClr>
                          </a:solidFill>
                          <a:effectLst/>
                          <a:latin typeface="Calibri" panose="020F0502020204030204" pitchFamily="34" charset="0"/>
                        </a:rPr>
                        <a:t>BRCA1 + BRCA2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191 (73.5)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66 (25.4)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 (69.5)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 (30.5)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8995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Upfront cytoreductive surgery</a:t>
                      </a:r>
                      <a:endParaRPr kumimoji="0" lang="en-US" sz="1600" b="1"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Residual macroscopic disease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No residual macroscopic disease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Unknown</a:t>
                      </a:r>
                      <a:endPar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161 (61.9)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 (23.0)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123 (76.4)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(0.6)</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85 (64.9)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(25.9)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 (72.9)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(1.2)</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bl>
          </a:graphicData>
        </a:graphic>
      </p:graphicFrame>
      <p:sp>
        <p:nvSpPr>
          <p:cNvPr id="3" name="Text Box 15">
            <a:extLst>
              <a:ext uri="{FF2B5EF4-FFF2-40B4-BE49-F238E27FC236}">
                <a16:creationId xmlns:a16="http://schemas.microsoft.com/office/drawing/2014/main" id="{DD853D2B-7B8B-A9A2-4B7C-A921D2A8CD9E}"/>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DiSilvestro. ESMO 2022. Abstr 5170.</a:t>
            </a:r>
            <a:r>
              <a:rPr lang="en-US" sz="1200" b="0" dirty="0">
                <a:solidFill>
                  <a:schemeClr val="bg2"/>
                </a:solidFill>
                <a:latin typeface="system-ui"/>
              </a:rPr>
              <a:t> DiSilvestro. JCO. 2022;[Epub]. </a:t>
            </a:r>
            <a:endParaRPr lang="en-US" altLang="en-US" sz="1200" b="0" dirty="0">
              <a:solidFill>
                <a:schemeClr val="bg2"/>
              </a:solidFill>
              <a:latin typeface="Calibri" panose="020F0502020204030204" pitchFamily="34" charset="0"/>
            </a:endParaRPr>
          </a:p>
        </p:txBody>
      </p:sp>
      <p:sp>
        <p:nvSpPr>
          <p:cNvPr id="4" name="TextBox 3">
            <a:extLst>
              <a:ext uri="{FF2B5EF4-FFF2-40B4-BE49-F238E27FC236}">
                <a16:creationId xmlns:a16="http://schemas.microsoft.com/office/drawing/2014/main" id="{296016AA-701A-EEB6-BF0D-2D630EFE35DC}"/>
              </a:ext>
            </a:extLst>
          </p:cNvPr>
          <p:cNvSpPr txBox="1"/>
          <p:nvPr/>
        </p:nvSpPr>
        <p:spPr bwMode="auto">
          <a:xfrm>
            <a:off x="6045981" y="5628346"/>
            <a:ext cx="42430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*Includes patients with no evidence of disease.</a:t>
            </a:r>
          </a:p>
        </p:txBody>
      </p:sp>
      <p:graphicFrame>
        <p:nvGraphicFramePr>
          <p:cNvPr id="6" name="Group 3">
            <a:extLst>
              <a:ext uri="{FF2B5EF4-FFF2-40B4-BE49-F238E27FC236}">
                <a16:creationId xmlns:a16="http://schemas.microsoft.com/office/drawing/2014/main" id="{10CC3C13-FCC6-09D7-CB1F-2152884D5679}"/>
              </a:ext>
            </a:extLst>
          </p:cNvPr>
          <p:cNvGraphicFramePr>
            <a:graphicFrameLocks/>
          </p:cNvGraphicFramePr>
          <p:nvPr>
            <p:extLst>
              <p:ext uri="{D42A27DB-BD31-4B8C-83A1-F6EECF244321}">
                <p14:modId xmlns:p14="http://schemas.microsoft.com/office/powerpoint/2010/main" val="1922631090"/>
              </p:ext>
            </p:extLst>
          </p:nvPr>
        </p:nvGraphicFramePr>
        <p:xfrm>
          <a:off x="6150945" y="1604922"/>
          <a:ext cx="5321918" cy="3779584"/>
        </p:xfrm>
        <a:graphic>
          <a:graphicData uri="http://schemas.openxmlformats.org/drawingml/2006/table">
            <a:tbl>
              <a:tblPr/>
              <a:tblGrid>
                <a:gridCol w="2298607">
                  <a:extLst>
                    <a:ext uri="{9D8B030D-6E8A-4147-A177-3AD203B41FA5}">
                      <a16:colId xmlns:a16="http://schemas.microsoft.com/office/drawing/2014/main" val="20000"/>
                    </a:ext>
                  </a:extLst>
                </a:gridCol>
                <a:gridCol w="1676794">
                  <a:extLst>
                    <a:ext uri="{9D8B030D-6E8A-4147-A177-3AD203B41FA5}">
                      <a16:colId xmlns:a16="http://schemas.microsoft.com/office/drawing/2014/main" val="20001"/>
                    </a:ext>
                  </a:extLst>
                </a:gridCol>
                <a:gridCol w="1346517">
                  <a:extLst>
                    <a:ext uri="{9D8B030D-6E8A-4147-A177-3AD203B41FA5}">
                      <a16:colId xmlns:a16="http://schemas.microsoft.com/office/drawing/2014/main" val="20002"/>
                    </a:ext>
                  </a:extLst>
                </a:gridCol>
              </a:tblGrid>
              <a:tr h="29017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Olaparib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6963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Interval cytoreductive surgery</a:t>
                      </a:r>
                      <a:endParaRPr kumimoji="0" lang="en-US" sz="1600" b="1"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Residual macroscopic disease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No residual macroscopic disease</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94 (36.2)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(19.1)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 (80.9)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43 (32.8)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(16.3)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(83.7)</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51289499"/>
                  </a:ext>
                </a:extLst>
              </a:tr>
              <a:tr h="290175">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 surgery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4971644"/>
                  </a:ext>
                </a:extLst>
              </a:tr>
              <a:tr h="6963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Response after surgery/platinum-based chemotherapy</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Clinical 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Clinical PR</a:t>
                      </a:r>
                      <a:endPar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213 (81.9)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 (18.1)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107 (81.7)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(18.3)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1693611"/>
                  </a:ext>
                </a:extLst>
              </a:tr>
            </a:tbl>
          </a:graphicData>
        </a:graphic>
      </p:graphicFrame>
      <p:grpSp>
        <p:nvGrpSpPr>
          <p:cNvPr id="2" name="Group 1">
            <a:extLst>
              <a:ext uri="{FF2B5EF4-FFF2-40B4-BE49-F238E27FC236}">
                <a16:creationId xmlns:a16="http://schemas.microsoft.com/office/drawing/2014/main" id="{0E17CFD1-387B-AC8A-8DEF-D412B74F7E06}"/>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F6FD04F4-6958-44D5-F437-DF415FE8995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C07F5446-A07F-766F-8268-43E00DABA95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22384904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SOLO-1 </a:t>
            </a:r>
            <a:r>
              <a:rPr lang="en-US" altLang="en-US" sz="3600" dirty="0"/>
              <a:t>7-Yr Follow-up</a:t>
            </a:r>
            <a:r>
              <a:rPr lang="en-US" altLang="en-US" dirty="0"/>
              <a:t>: OS</a:t>
            </a:r>
          </a:p>
        </p:txBody>
      </p:sp>
      <p:sp>
        <p:nvSpPr>
          <p:cNvPr id="3" name="Text Box 15">
            <a:extLst>
              <a:ext uri="{FF2B5EF4-FFF2-40B4-BE49-F238E27FC236}">
                <a16:creationId xmlns:a16="http://schemas.microsoft.com/office/drawing/2014/main" id="{DD853D2B-7B8B-A9A2-4B7C-A921D2A8CD9E}"/>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DiSilvestro. ESMO 2022. Abstr 5170.</a:t>
            </a:r>
            <a:r>
              <a:rPr lang="en-US" sz="1200" b="0" dirty="0">
                <a:solidFill>
                  <a:schemeClr val="bg2"/>
                </a:solidFill>
                <a:latin typeface="system-ui"/>
              </a:rPr>
              <a:t> DiSilvestro. JCO. 2022;[Epub]. </a:t>
            </a:r>
            <a:endParaRPr lang="en-US" altLang="en-US" sz="1200" b="0" dirty="0">
              <a:solidFill>
                <a:schemeClr val="bg2"/>
              </a:solidFill>
              <a:latin typeface="Calibri" panose="020F0502020204030204" pitchFamily="34" charset="0"/>
            </a:endParaRPr>
          </a:p>
        </p:txBody>
      </p:sp>
      <p:sp>
        <p:nvSpPr>
          <p:cNvPr id="4" name="TextBox 3">
            <a:extLst>
              <a:ext uri="{FF2B5EF4-FFF2-40B4-BE49-F238E27FC236}">
                <a16:creationId xmlns:a16="http://schemas.microsoft.com/office/drawing/2014/main" id="{296016AA-701A-EEB6-BF0D-2D630EFE35DC}"/>
              </a:ext>
            </a:extLst>
          </p:cNvPr>
          <p:cNvSpPr txBox="1"/>
          <p:nvPr/>
        </p:nvSpPr>
        <p:spPr bwMode="auto">
          <a:xfrm>
            <a:off x="609759" y="5997641"/>
            <a:ext cx="42430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t>
            </a:r>
            <a:r>
              <a:rPr lang="en-US" sz="1400" b="0" i="1" dirty="0">
                <a:solidFill>
                  <a:schemeClr val="bg1"/>
                </a:solidFill>
                <a:latin typeface="Calibri" panose="020F0502020204030204" pitchFamily="34" charset="0"/>
              </a:rPr>
              <a:t>P </a:t>
            </a:r>
            <a:r>
              <a:rPr lang="en-US" sz="1400" b="0" dirty="0">
                <a:solidFill>
                  <a:schemeClr val="bg1"/>
                </a:solidFill>
                <a:latin typeface="Calibri" panose="020F0502020204030204" pitchFamily="34" charset="0"/>
              </a:rPr>
              <a:t>&lt;.0001 required for statistical significance.</a:t>
            </a:r>
          </a:p>
        </p:txBody>
      </p:sp>
      <p:graphicFrame>
        <p:nvGraphicFramePr>
          <p:cNvPr id="2" name="Group 3">
            <a:extLst>
              <a:ext uri="{FF2B5EF4-FFF2-40B4-BE49-F238E27FC236}">
                <a16:creationId xmlns:a16="http://schemas.microsoft.com/office/drawing/2014/main" id="{A2E0D68D-2DF9-1549-B0D5-F6B8C9D30D89}"/>
              </a:ext>
            </a:extLst>
          </p:cNvPr>
          <p:cNvGraphicFramePr>
            <a:graphicFrameLocks/>
          </p:cNvGraphicFramePr>
          <p:nvPr/>
        </p:nvGraphicFramePr>
        <p:xfrm>
          <a:off x="7156079" y="1087535"/>
          <a:ext cx="4630938" cy="1645984"/>
        </p:xfrm>
        <a:graphic>
          <a:graphicData uri="http://schemas.openxmlformats.org/drawingml/2006/table">
            <a:tbl>
              <a:tblPr/>
              <a:tblGrid>
                <a:gridCol w="2483555">
                  <a:extLst>
                    <a:ext uri="{9D8B030D-6E8A-4147-A177-3AD203B41FA5}">
                      <a16:colId xmlns:a16="http://schemas.microsoft.com/office/drawing/2014/main" val="20000"/>
                    </a:ext>
                  </a:extLst>
                </a:gridCol>
                <a:gridCol w="1027289">
                  <a:extLst>
                    <a:ext uri="{9D8B030D-6E8A-4147-A177-3AD203B41FA5}">
                      <a16:colId xmlns:a16="http://schemas.microsoft.com/office/drawing/2014/main" val="20001"/>
                    </a:ext>
                  </a:extLst>
                </a:gridCol>
                <a:gridCol w="1120094">
                  <a:extLst>
                    <a:ext uri="{9D8B030D-6E8A-4147-A177-3AD203B41FA5}">
                      <a16:colId xmlns:a16="http://schemas.microsoft.com/office/drawing/2014/main" val="409988375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Olaparib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OS, mo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algn="ctr">
                        <a:lnSpc>
                          <a:spcPct val="100000"/>
                        </a:lnSpc>
                        <a:spcAft>
                          <a:spcPct val="0"/>
                        </a:spcAft>
                        <a:buClrTx/>
                        <a:buFontTx/>
                        <a:buNone/>
                      </a:pPr>
                      <a:r>
                        <a:rPr lang="en-US" sz="1400" b="0" dirty="0">
                          <a:solidFill>
                            <a:schemeClr val="bg1"/>
                          </a:solidFill>
                          <a:latin typeface="Calibri" panose="020F0502020204030204" pitchFamily="34" charset="0"/>
                        </a:rPr>
                        <a:t>0.55 (0.40-0.76)</a:t>
                      </a:r>
                    </a:p>
                    <a:p>
                      <a:pPr algn="ctr">
                        <a:lnSpc>
                          <a:spcPct val="100000"/>
                        </a:lnSpc>
                        <a:spcAft>
                          <a:spcPct val="0"/>
                        </a:spcAft>
                        <a:buClrTx/>
                        <a:buFontTx/>
                        <a:buNone/>
                      </a:pPr>
                      <a:r>
                        <a:rPr lang="en-US" sz="1400" b="0" dirty="0">
                          <a:solidFill>
                            <a:schemeClr val="bg1"/>
                          </a:solidFill>
                          <a:latin typeface="Calibri" panose="020F0502020204030204" pitchFamily="34" charset="0"/>
                        </a:rPr>
                        <a:t>.0004*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algn="ctr">
                        <a:lnSpc>
                          <a:spcPct val="100000"/>
                        </a:lnSpc>
                        <a:spcAft>
                          <a:spcPct val="0"/>
                        </a:spcAft>
                        <a:buClrTx/>
                        <a:buFontTx/>
                        <a:buNone/>
                      </a:pPr>
                      <a:endParaRPr lang="en-US" b="0" dirty="0">
                        <a:solidFill>
                          <a:schemeClr val="bg1"/>
                        </a:solidFill>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72997797"/>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84 (32.3)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(49.6)</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54819948"/>
                  </a:ext>
                </a:extLst>
              </a:tr>
            </a:tbl>
          </a:graphicData>
        </a:graphic>
      </p:graphicFrame>
      <p:sp>
        <p:nvSpPr>
          <p:cNvPr id="7" name="Rectangle: Rounded Corners 10">
            <a:extLst>
              <a:ext uri="{FF2B5EF4-FFF2-40B4-BE49-F238E27FC236}">
                <a16:creationId xmlns:a16="http://schemas.microsoft.com/office/drawing/2014/main" id="{41083F58-6663-6858-BC2C-C03310C1777E}"/>
              </a:ext>
            </a:extLst>
          </p:cNvPr>
          <p:cNvSpPr/>
          <p:nvPr/>
        </p:nvSpPr>
        <p:spPr>
          <a:xfrm>
            <a:off x="8880947" y="3128138"/>
            <a:ext cx="2851269" cy="1902417"/>
          </a:xfrm>
          <a:prstGeom prst="roundRect">
            <a:avLst>
              <a:gd name="adj" fmla="val 0"/>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More patients in the placebo group vs the olaparib group received subsequent PARP inhibitor therapy:</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285750" marR="0" lvl="0" indent="-285750" algn="ctr"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Placebo: 44.3%</a:t>
            </a:r>
          </a:p>
          <a:p>
            <a:pPr marL="285750" marR="0" lvl="0" indent="-285750" algn="ctr"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Olaparib: 14.6%</a:t>
            </a:r>
          </a:p>
        </p:txBody>
      </p:sp>
      <p:sp>
        <p:nvSpPr>
          <p:cNvPr id="5" name="Rectangle 4">
            <a:extLst>
              <a:ext uri="{FF2B5EF4-FFF2-40B4-BE49-F238E27FC236}">
                <a16:creationId xmlns:a16="http://schemas.microsoft.com/office/drawing/2014/main" id="{4D0CDF2F-7330-20B5-6F43-A3137004D2DD}"/>
              </a:ext>
            </a:extLst>
          </p:cNvPr>
          <p:cNvSpPr/>
          <p:nvPr/>
        </p:nvSpPr>
        <p:spPr bwMode="auto">
          <a:xfrm>
            <a:off x="3406140" y="5238313"/>
            <a:ext cx="3394710" cy="307776"/>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800" dirty="0">
                <a:solidFill>
                  <a:schemeClr val="bg1"/>
                </a:solidFill>
                <a:latin typeface="Calibri" panose="020F0502020204030204" pitchFamily="34" charset="0"/>
              </a:rPr>
              <a:t>Mo From Randomization</a:t>
            </a:r>
          </a:p>
        </p:txBody>
      </p:sp>
      <p:sp>
        <p:nvSpPr>
          <p:cNvPr id="9" name="Rectangle 8">
            <a:extLst>
              <a:ext uri="{FF2B5EF4-FFF2-40B4-BE49-F238E27FC236}">
                <a16:creationId xmlns:a16="http://schemas.microsoft.com/office/drawing/2014/main" id="{3AD2AF47-E545-0A2B-8DE9-EA81FB7940DF}"/>
              </a:ext>
            </a:extLst>
          </p:cNvPr>
          <p:cNvSpPr/>
          <p:nvPr/>
        </p:nvSpPr>
        <p:spPr bwMode="auto">
          <a:xfrm rot="16200000">
            <a:off x="-663417" y="3275112"/>
            <a:ext cx="3394710" cy="307776"/>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800" dirty="0">
                <a:solidFill>
                  <a:schemeClr val="bg1"/>
                </a:solidFill>
                <a:latin typeface="Calibri" panose="020F0502020204030204" pitchFamily="34" charset="0"/>
              </a:rPr>
              <a:t>OS (%)</a:t>
            </a:r>
          </a:p>
        </p:txBody>
      </p:sp>
      <p:grpSp>
        <p:nvGrpSpPr>
          <p:cNvPr id="15" name="Group 14">
            <a:extLst>
              <a:ext uri="{FF2B5EF4-FFF2-40B4-BE49-F238E27FC236}">
                <a16:creationId xmlns:a16="http://schemas.microsoft.com/office/drawing/2014/main" id="{9658726F-A799-E735-9081-0F4F59DEAE4A}"/>
              </a:ext>
            </a:extLst>
          </p:cNvPr>
          <p:cNvGrpSpPr/>
          <p:nvPr/>
        </p:nvGrpSpPr>
        <p:grpSpPr>
          <a:xfrm>
            <a:off x="1086762" y="1891907"/>
            <a:ext cx="535724" cy="3214128"/>
            <a:chOff x="1086762" y="1891907"/>
            <a:chExt cx="535724" cy="3214128"/>
          </a:xfrm>
        </p:grpSpPr>
        <p:sp>
          <p:nvSpPr>
            <p:cNvPr id="8" name="TextBox 7">
              <a:extLst>
                <a:ext uri="{FF2B5EF4-FFF2-40B4-BE49-F238E27FC236}">
                  <a16:creationId xmlns:a16="http://schemas.microsoft.com/office/drawing/2014/main" id="{5AD751D2-B477-4D47-9AD1-561B28F1B6D9}"/>
                </a:ext>
              </a:extLst>
            </p:cNvPr>
            <p:cNvSpPr txBox="1"/>
            <p:nvPr/>
          </p:nvSpPr>
          <p:spPr bwMode="auto">
            <a:xfrm>
              <a:off x="1320800" y="473670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0" name="TextBox 9">
              <a:extLst>
                <a:ext uri="{FF2B5EF4-FFF2-40B4-BE49-F238E27FC236}">
                  <a16:creationId xmlns:a16="http://schemas.microsoft.com/office/drawing/2014/main" id="{8C87EFE3-DA50-EE8E-B1AE-8BC4A3A5BB36}"/>
                </a:ext>
              </a:extLst>
            </p:cNvPr>
            <p:cNvSpPr txBox="1"/>
            <p:nvPr/>
          </p:nvSpPr>
          <p:spPr bwMode="auto">
            <a:xfrm>
              <a:off x="1203782" y="416046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1" name="TextBox 10">
              <a:extLst>
                <a:ext uri="{FF2B5EF4-FFF2-40B4-BE49-F238E27FC236}">
                  <a16:creationId xmlns:a16="http://schemas.microsoft.com/office/drawing/2014/main" id="{6A7741FD-5882-A1CF-1236-BC2D5138CAD4}"/>
                </a:ext>
              </a:extLst>
            </p:cNvPr>
            <p:cNvSpPr txBox="1"/>
            <p:nvPr/>
          </p:nvSpPr>
          <p:spPr bwMode="auto">
            <a:xfrm>
              <a:off x="1203782" y="359599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2" name="TextBox 11">
              <a:extLst>
                <a:ext uri="{FF2B5EF4-FFF2-40B4-BE49-F238E27FC236}">
                  <a16:creationId xmlns:a16="http://schemas.microsoft.com/office/drawing/2014/main" id="{3F947152-3851-AEF4-42EC-ABEA144032D2}"/>
                </a:ext>
              </a:extLst>
            </p:cNvPr>
            <p:cNvSpPr txBox="1"/>
            <p:nvPr/>
          </p:nvSpPr>
          <p:spPr bwMode="auto">
            <a:xfrm>
              <a:off x="1203782" y="301975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3" name="TextBox 12">
              <a:extLst>
                <a:ext uri="{FF2B5EF4-FFF2-40B4-BE49-F238E27FC236}">
                  <a16:creationId xmlns:a16="http://schemas.microsoft.com/office/drawing/2014/main" id="{A7E60186-99CA-1683-1AEB-3409E1D81504}"/>
                </a:ext>
              </a:extLst>
            </p:cNvPr>
            <p:cNvSpPr txBox="1"/>
            <p:nvPr/>
          </p:nvSpPr>
          <p:spPr bwMode="auto">
            <a:xfrm>
              <a:off x="1203782" y="246814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4" name="TextBox 13">
              <a:extLst>
                <a:ext uri="{FF2B5EF4-FFF2-40B4-BE49-F238E27FC236}">
                  <a16:creationId xmlns:a16="http://schemas.microsoft.com/office/drawing/2014/main" id="{5ACA56B9-BB29-7338-49C5-239546AEE9FA}"/>
                </a:ext>
              </a:extLst>
            </p:cNvPr>
            <p:cNvSpPr txBox="1"/>
            <p:nvPr/>
          </p:nvSpPr>
          <p:spPr bwMode="auto">
            <a:xfrm>
              <a:off x="1086762" y="1891907"/>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34" name="Group 33">
            <a:extLst>
              <a:ext uri="{FF2B5EF4-FFF2-40B4-BE49-F238E27FC236}">
                <a16:creationId xmlns:a16="http://schemas.microsoft.com/office/drawing/2014/main" id="{9AD19AC5-C2AA-CD7D-1383-A40E09AB9534}"/>
              </a:ext>
            </a:extLst>
          </p:cNvPr>
          <p:cNvGrpSpPr/>
          <p:nvPr/>
        </p:nvGrpSpPr>
        <p:grpSpPr>
          <a:xfrm>
            <a:off x="1560204" y="4921369"/>
            <a:ext cx="7075324" cy="369332"/>
            <a:chOff x="1560204" y="4921369"/>
            <a:chExt cx="7075324" cy="369332"/>
          </a:xfrm>
        </p:grpSpPr>
        <p:sp>
          <p:nvSpPr>
            <p:cNvPr id="16" name="TextBox 15">
              <a:extLst>
                <a:ext uri="{FF2B5EF4-FFF2-40B4-BE49-F238E27FC236}">
                  <a16:creationId xmlns:a16="http://schemas.microsoft.com/office/drawing/2014/main" id="{BA5CA9D0-FFA7-458F-1D2B-4BD9FC40B1DA}"/>
                </a:ext>
              </a:extLst>
            </p:cNvPr>
            <p:cNvSpPr txBox="1"/>
            <p:nvPr/>
          </p:nvSpPr>
          <p:spPr bwMode="auto">
            <a:xfrm>
              <a:off x="1560204" y="492136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7" name="TextBox 16">
              <a:extLst>
                <a:ext uri="{FF2B5EF4-FFF2-40B4-BE49-F238E27FC236}">
                  <a16:creationId xmlns:a16="http://schemas.microsoft.com/office/drawing/2014/main" id="{3D5D7A78-086C-131D-7388-CAF07CEADA0C}"/>
                </a:ext>
              </a:extLst>
            </p:cNvPr>
            <p:cNvSpPr txBox="1"/>
            <p:nvPr/>
          </p:nvSpPr>
          <p:spPr bwMode="auto">
            <a:xfrm>
              <a:off x="1950451" y="492136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18" name="TextBox 17">
              <a:extLst>
                <a:ext uri="{FF2B5EF4-FFF2-40B4-BE49-F238E27FC236}">
                  <a16:creationId xmlns:a16="http://schemas.microsoft.com/office/drawing/2014/main" id="{54A8D34C-5AE1-6A32-E530-DA416C3924AD}"/>
                </a:ext>
              </a:extLst>
            </p:cNvPr>
            <p:cNvSpPr txBox="1"/>
            <p:nvPr/>
          </p:nvSpPr>
          <p:spPr bwMode="auto">
            <a:xfrm>
              <a:off x="2290954"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19" name="TextBox 18">
              <a:extLst>
                <a:ext uri="{FF2B5EF4-FFF2-40B4-BE49-F238E27FC236}">
                  <a16:creationId xmlns:a16="http://schemas.microsoft.com/office/drawing/2014/main" id="{BD5ABDC3-3304-6308-FADA-A476D471F733}"/>
                </a:ext>
              </a:extLst>
            </p:cNvPr>
            <p:cNvSpPr txBox="1"/>
            <p:nvPr/>
          </p:nvSpPr>
          <p:spPr bwMode="auto">
            <a:xfrm>
              <a:off x="2681201"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20" name="TextBox 19">
              <a:extLst>
                <a:ext uri="{FF2B5EF4-FFF2-40B4-BE49-F238E27FC236}">
                  <a16:creationId xmlns:a16="http://schemas.microsoft.com/office/drawing/2014/main" id="{1924A94B-77D4-85F9-1462-8E0E760C9DD5}"/>
                </a:ext>
              </a:extLst>
            </p:cNvPr>
            <p:cNvSpPr txBox="1"/>
            <p:nvPr/>
          </p:nvSpPr>
          <p:spPr bwMode="auto">
            <a:xfrm>
              <a:off x="307440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1" name="TextBox 20">
              <a:extLst>
                <a:ext uri="{FF2B5EF4-FFF2-40B4-BE49-F238E27FC236}">
                  <a16:creationId xmlns:a16="http://schemas.microsoft.com/office/drawing/2014/main" id="{57E61478-52DB-20CD-04D8-2ACB595C3C34}"/>
                </a:ext>
              </a:extLst>
            </p:cNvPr>
            <p:cNvSpPr txBox="1"/>
            <p:nvPr/>
          </p:nvSpPr>
          <p:spPr bwMode="auto">
            <a:xfrm>
              <a:off x="3464649"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22" name="TextBox 21">
              <a:extLst>
                <a:ext uri="{FF2B5EF4-FFF2-40B4-BE49-F238E27FC236}">
                  <a16:creationId xmlns:a16="http://schemas.microsoft.com/office/drawing/2014/main" id="{F8923E9B-C913-DCA8-9B96-284F824C9D03}"/>
                </a:ext>
              </a:extLst>
            </p:cNvPr>
            <p:cNvSpPr txBox="1"/>
            <p:nvPr/>
          </p:nvSpPr>
          <p:spPr bwMode="auto">
            <a:xfrm>
              <a:off x="3863661"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23" name="TextBox 22">
              <a:extLst>
                <a:ext uri="{FF2B5EF4-FFF2-40B4-BE49-F238E27FC236}">
                  <a16:creationId xmlns:a16="http://schemas.microsoft.com/office/drawing/2014/main" id="{1CDF7E2B-8202-2AF2-1A1C-85B293F488D3}"/>
                </a:ext>
              </a:extLst>
            </p:cNvPr>
            <p:cNvSpPr txBox="1"/>
            <p:nvPr/>
          </p:nvSpPr>
          <p:spPr bwMode="auto">
            <a:xfrm>
              <a:off x="4253908"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sp>
          <p:nvSpPr>
            <p:cNvPr id="24" name="TextBox 23">
              <a:extLst>
                <a:ext uri="{FF2B5EF4-FFF2-40B4-BE49-F238E27FC236}">
                  <a16:creationId xmlns:a16="http://schemas.microsoft.com/office/drawing/2014/main" id="{4BC191F3-E036-C237-917A-4C53DDA1A24F}"/>
                </a:ext>
              </a:extLst>
            </p:cNvPr>
            <p:cNvSpPr txBox="1"/>
            <p:nvPr/>
          </p:nvSpPr>
          <p:spPr bwMode="auto">
            <a:xfrm>
              <a:off x="4643476"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25" name="TextBox 24">
              <a:extLst>
                <a:ext uri="{FF2B5EF4-FFF2-40B4-BE49-F238E27FC236}">
                  <a16:creationId xmlns:a16="http://schemas.microsoft.com/office/drawing/2014/main" id="{71087CD9-37B3-F1CE-8254-5973348F8336}"/>
                </a:ext>
              </a:extLst>
            </p:cNvPr>
            <p:cNvSpPr txBox="1"/>
            <p:nvPr/>
          </p:nvSpPr>
          <p:spPr bwMode="auto">
            <a:xfrm>
              <a:off x="5033723"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54</a:t>
              </a:r>
            </a:p>
          </p:txBody>
        </p:sp>
        <p:sp>
          <p:nvSpPr>
            <p:cNvPr id="26" name="TextBox 25">
              <a:extLst>
                <a:ext uri="{FF2B5EF4-FFF2-40B4-BE49-F238E27FC236}">
                  <a16:creationId xmlns:a16="http://schemas.microsoft.com/office/drawing/2014/main" id="{7C78155E-B0D9-B083-19A5-661E8F5E955A}"/>
                </a:ext>
              </a:extLst>
            </p:cNvPr>
            <p:cNvSpPr txBox="1"/>
            <p:nvPr/>
          </p:nvSpPr>
          <p:spPr bwMode="auto">
            <a:xfrm>
              <a:off x="5432735"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27" name="TextBox 26">
              <a:extLst>
                <a:ext uri="{FF2B5EF4-FFF2-40B4-BE49-F238E27FC236}">
                  <a16:creationId xmlns:a16="http://schemas.microsoft.com/office/drawing/2014/main" id="{81FBDBBC-4838-C1E7-C0C6-DFB3E87252FA}"/>
                </a:ext>
              </a:extLst>
            </p:cNvPr>
            <p:cNvSpPr txBox="1"/>
            <p:nvPr/>
          </p:nvSpPr>
          <p:spPr bwMode="auto">
            <a:xfrm>
              <a:off x="582298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66</a:t>
              </a:r>
            </a:p>
          </p:txBody>
        </p:sp>
        <p:sp>
          <p:nvSpPr>
            <p:cNvPr id="28" name="TextBox 27">
              <a:extLst>
                <a:ext uri="{FF2B5EF4-FFF2-40B4-BE49-F238E27FC236}">
                  <a16:creationId xmlns:a16="http://schemas.microsoft.com/office/drawing/2014/main" id="{A2C320E5-4B10-E46A-29AF-F48AD2E56694}"/>
                </a:ext>
              </a:extLst>
            </p:cNvPr>
            <p:cNvSpPr txBox="1"/>
            <p:nvPr/>
          </p:nvSpPr>
          <p:spPr bwMode="auto">
            <a:xfrm>
              <a:off x="6216183"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72</a:t>
              </a:r>
            </a:p>
          </p:txBody>
        </p:sp>
        <p:sp>
          <p:nvSpPr>
            <p:cNvPr id="29" name="TextBox 28">
              <a:extLst>
                <a:ext uri="{FF2B5EF4-FFF2-40B4-BE49-F238E27FC236}">
                  <a16:creationId xmlns:a16="http://schemas.microsoft.com/office/drawing/2014/main" id="{B495087E-E622-A26B-A1E5-1A75E91DB855}"/>
                </a:ext>
              </a:extLst>
            </p:cNvPr>
            <p:cNvSpPr txBox="1"/>
            <p:nvPr/>
          </p:nvSpPr>
          <p:spPr bwMode="auto">
            <a:xfrm>
              <a:off x="6606430"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78</a:t>
              </a:r>
            </a:p>
          </p:txBody>
        </p:sp>
        <p:sp>
          <p:nvSpPr>
            <p:cNvPr id="30" name="TextBox 29">
              <a:extLst>
                <a:ext uri="{FF2B5EF4-FFF2-40B4-BE49-F238E27FC236}">
                  <a16:creationId xmlns:a16="http://schemas.microsoft.com/office/drawing/2014/main" id="{D6CD6AC4-5C85-FB63-3E1B-B00CB73CC404}"/>
                </a:ext>
              </a:extLst>
            </p:cNvPr>
            <p:cNvSpPr txBox="1"/>
            <p:nvPr/>
          </p:nvSpPr>
          <p:spPr bwMode="auto">
            <a:xfrm>
              <a:off x="700544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84</a:t>
              </a:r>
            </a:p>
          </p:txBody>
        </p:sp>
        <p:sp>
          <p:nvSpPr>
            <p:cNvPr id="31" name="TextBox 30">
              <a:extLst>
                <a:ext uri="{FF2B5EF4-FFF2-40B4-BE49-F238E27FC236}">
                  <a16:creationId xmlns:a16="http://schemas.microsoft.com/office/drawing/2014/main" id="{6D5BF0B9-2448-A543-316F-012F4F26580C}"/>
                </a:ext>
              </a:extLst>
            </p:cNvPr>
            <p:cNvSpPr txBox="1"/>
            <p:nvPr/>
          </p:nvSpPr>
          <p:spPr bwMode="auto">
            <a:xfrm>
              <a:off x="7395689"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90</a:t>
              </a:r>
            </a:p>
          </p:txBody>
        </p:sp>
        <p:sp>
          <p:nvSpPr>
            <p:cNvPr id="32" name="TextBox 31">
              <a:extLst>
                <a:ext uri="{FF2B5EF4-FFF2-40B4-BE49-F238E27FC236}">
                  <a16:creationId xmlns:a16="http://schemas.microsoft.com/office/drawing/2014/main" id="{604CF0C4-D2F7-5E57-8A4A-A30AE514F9B9}"/>
                </a:ext>
              </a:extLst>
            </p:cNvPr>
            <p:cNvSpPr txBox="1"/>
            <p:nvPr/>
          </p:nvSpPr>
          <p:spPr bwMode="auto">
            <a:xfrm>
              <a:off x="7768067"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96</a:t>
              </a:r>
            </a:p>
          </p:txBody>
        </p:sp>
        <p:sp>
          <p:nvSpPr>
            <p:cNvPr id="33" name="TextBox 32">
              <a:extLst>
                <a:ext uri="{FF2B5EF4-FFF2-40B4-BE49-F238E27FC236}">
                  <a16:creationId xmlns:a16="http://schemas.microsoft.com/office/drawing/2014/main" id="{8F8EAD33-64F4-765C-D1A7-20A2DA39F2A5}"/>
                </a:ext>
              </a:extLst>
            </p:cNvPr>
            <p:cNvSpPr txBox="1"/>
            <p:nvPr/>
          </p:nvSpPr>
          <p:spPr bwMode="auto">
            <a:xfrm>
              <a:off x="8099804" y="4921369"/>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102</a:t>
              </a:r>
            </a:p>
          </p:txBody>
        </p:sp>
      </p:grpSp>
      <p:grpSp>
        <p:nvGrpSpPr>
          <p:cNvPr id="42" name="Group 41">
            <a:extLst>
              <a:ext uri="{FF2B5EF4-FFF2-40B4-BE49-F238E27FC236}">
                <a16:creationId xmlns:a16="http://schemas.microsoft.com/office/drawing/2014/main" id="{682F0542-6FD5-2113-F6A6-9D8AA1E5FFAC}"/>
              </a:ext>
            </a:extLst>
          </p:cNvPr>
          <p:cNvGrpSpPr/>
          <p:nvPr/>
        </p:nvGrpSpPr>
        <p:grpSpPr>
          <a:xfrm>
            <a:off x="1628836" y="2076573"/>
            <a:ext cx="64840" cy="2832096"/>
            <a:chOff x="1385640" y="2076573"/>
            <a:chExt cx="952500" cy="2832096"/>
          </a:xfrm>
        </p:grpSpPr>
        <p:cxnSp>
          <p:nvCxnSpPr>
            <p:cNvPr id="36" name="Straight Connector 35">
              <a:extLst>
                <a:ext uri="{FF2B5EF4-FFF2-40B4-BE49-F238E27FC236}">
                  <a16:creationId xmlns:a16="http://schemas.microsoft.com/office/drawing/2014/main" id="{9918311B-AAB8-A631-6B5A-2A6C4550CB0C}"/>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34093512-12CC-35EE-580D-88DBCB70565E}"/>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0C8FCA8-11D5-7786-7AB5-2A7E4807E816}"/>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8D2E8D72-D376-8BAB-951D-59FB4106A8F8}"/>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21E174B-478D-0183-8FA1-387C34EDCF17}"/>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A44DC5BD-F862-1BCB-74EB-06C8620AC654}"/>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44" name="Group 31743">
            <a:extLst>
              <a:ext uri="{FF2B5EF4-FFF2-40B4-BE49-F238E27FC236}">
                <a16:creationId xmlns:a16="http://schemas.microsoft.com/office/drawing/2014/main" id="{C595F83F-67AE-DF3B-93D4-3A15B391154D}"/>
              </a:ext>
            </a:extLst>
          </p:cNvPr>
          <p:cNvGrpSpPr/>
          <p:nvPr/>
        </p:nvGrpSpPr>
        <p:grpSpPr>
          <a:xfrm>
            <a:off x="1700026" y="4908669"/>
            <a:ext cx="6688643" cy="85226"/>
            <a:chOff x="1700026" y="4529797"/>
            <a:chExt cx="6688643" cy="464098"/>
          </a:xfrm>
        </p:grpSpPr>
        <p:grpSp>
          <p:nvGrpSpPr>
            <p:cNvPr id="43" name="Group 42">
              <a:extLst>
                <a:ext uri="{FF2B5EF4-FFF2-40B4-BE49-F238E27FC236}">
                  <a16:creationId xmlns:a16="http://schemas.microsoft.com/office/drawing/2014/main" id="{244C5033-5551-1653-60E4-CE4A0C03F8D4}"/>
                </a:ext>
              </a:extLst>
            </p:cNvPr>
            <p:cNvGrpSpPr/>
            <p:nvPr/>
          </p:nvGrpSpPr>
          <p:grpSpPr>
            <a:xfrm rot="5400000">
              <a:off x="2453114" y="3776709"/>
              <a:ext cx="464098" cy="1970274"/>
              <a:chOff x="1385640" y="2076573"/>
              <a:chExt cx="952500" cy="2832096"/>
            </a:xfrm>
          </p:grpSpPr>
          <p:cxnSp>
            <p:nvCxnSpPr>
              <p:cNvPr id="44" name="Straight Connector 43">
                <a:extLst>
                  <a:ext uri="{FF2B5EF4-FFF2-40B4-BE49-F238E27FC236}">
                    <a16:creationId xmlns:a16="http://schemas.microsoft.com/office/drawing/2014/main" id="{7A09D9C8-905E-16A8-7527-6477EF216255}"/>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751B9D5B-2571-A97F-2DDE-678107206FDC}"/>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92EF3E35-3424-9CD7-98B4-ACDB0760C62B}"/>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BE93DE64-E55D-AD64-86AC-8E9E0B490309}"/>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C5FFC50-80BA-33EC-02B6-F7836F071563}"/>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26179FF7-5F80-536F-68EF-5632B5E6DE73}"/>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6814BB3-7162-CFB1-5FA8-43BE387438E0}"/>
                </a:ext>
              </a:extLst>
            </p:cNvPr>
            <p:cNvGrpSpPr/>
            <p:nvPr/>
          </p:nvGrpSpPr>
          <p:grpSpPr>
            <a:xfrm rot="5400000">
              <a:off x="4815148" y="3776709"/>
              <a:ext cx="464098" cy="1970274"/>
              <a:chOff x="1385640" y="2076573"/>
              <a:chExt cx="952500" cy="2832096"/>
            </a:xfrm>
          </p:grpSpPr>
          <p:cxnSp>
            <p:nvCxnSpPr>
              <p:cNvPr id="51" name="Straight Connector 50">
                <a:extLst>
                  <a:ext uri="{FF2B5EF4-FFF2-40B4-BE49-F238E27FC236}">
                    <a16:creationId xmlns:a16="http://schemas.microsoft.com/office/drawing/2014/main" id="{04A35459-D274-4B77-1687-35FF5CDAB7F0}"/>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ABE6784E-FAFC-45AC-7516-C4987B3438C2}"/>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51E754D7-4CA9-34CB-B2DD-DDF1D98B074E}"/>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3EEB2D4C-0BEA-3711-EC80-E05F28D29100}"/>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796A8874-A6C9-4899-1240-E9E0724CE1A6}"/>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5D173F4E-006F-6C32-3787-8801CD44AA77}"/>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57" name="Group 56">
              <a:extLst>
                <a:ext uri="{FF2B5EF4-FFF2-40B4-BE49-F238E27FC236}">
                  <a16:creationId xmlns:a16="http://schemas.microsoft.com/office/drawing/2014/main" id="{21490FE6-C0F3-9EF3-1B28-5AD807736469}"/>
                </a:ext>
              </a:extLst>
            </p:cNvPr>
            <p:cNvGrpSpPr/>
            <p:nvPr/>
          </p:nvGrpSpPr>
          <p:grpSpPr>
            <a:xfrm rot="5400000">
              <a:off x="7171483" y="3776709"/>
              <a:ext cx="464098" cy="1970274"/>
              <a:chOff x="1385640" y="2076573"/>
              <a:chExt cx="952500" cy="2832096"/>
            </a:xfrm>
          </p:grpSpPr>
          <p:cxnSp>
            <p:nvCxnSpPr>
              <p:cNvPr id="58" name="Straight Connector 57">
                <a:extLst>
                  <a:ext uri="{FF2B5EF4-FFF2-40B4-BE49-F238E27FC236}">
                    <a16:creationId xmlns:a16="http://schemas.microsoft.com/office/drawing/2014/main" id="{AE0ABFBC-35A0-F61B-2B27-8D5BA0C71A34}"/>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FEAE4AF0-881B-F58C-F8EA-672C207A7DFD}"/>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F0108C1B-84E0-B765-3897-0AA0CA71DD72}"/>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04057E8-13FD-CC41-747A-0881BAC9D9ED}"/>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0ABBA85D-79B6-9AB3-D3FC-E1A632CACC01}"/>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C7C668A6-8088-8BDB-D013-90329CE4B5DA}"/>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745" name="Freeform: Shape 31744">
            <a:extLst>
              <a:ext uri="{FF2B5EF4-FFF2-40B4-BE49-F238E27FC236}">
                <a16:creationId xmlns:a16="http://schemas.microsoft.com/office/drawing/2014/main" id="{F9801CB7-E8C5-30FC-8189-E26088E4C247}"/>
              </a:ext>
            </a:extLst>
          </p:cNvPr>
          <p:cNvSpPr/>
          <p:nvPr/>
        </p:nvSpPr>
        <p:spPr bwMode="auto">
          <a:xfrm>
            <a:off x="1695450" y="2082800"/>
            <a:ext cx="6692900" cy="2819400"/>
          </a:xfrm>
          <a:custGeom>
            <a:avLst/>
            <a:gdLst>
              <a:gd name="connsiteX0" fmla="*/ 0 w 6692900"/>
              <a:gd name="connsiteY0" fmla="*/ 0 h 2819400"/>
              <a:gd name="connsiteX1" fmla="*/ 0 w 6692900"/>
              <a:gd name="connsiteY1" fmla="*/ 2819400 h 2819400"/>
              <a:gd name="connsiteX2" fmla="*/ 6692900 w 6692900"/>
              <a:gd name="connsiteY2" fmla="*/ 2819400 h 2819400"/>
            </a:gdLst>
            <a:ahLst/>
            <a:cxnLst>
              <a:cxn ang="0">
                <a:pos x="connsiteX0" y="connsiteY0"/>
              </a:cxn>
              <a:cxn ang="0">
                <a:pos x="connsiteX1" y="connsiteY1"/>
              </a:cxn>
              <a:cxn ang="0">
                <a:pos x="connsiteX2" y="connsiteY2"/>
              </a:cxn>
            </a:cxnLst>
            <a:rect l="l" t="t" r="r" b="b"/>
            <a:pathLst>
              <a:path w="6692900" h="2819400">
                <a:moveTo>
                  <a:pt x="0" y="0"/>
                </a:moveTo>
                <a:lnTo>
                  <a:pt x="0" y="2819400"/>
                </a:lnTo>
                <a:lnTo>
                  <a:pt x="6692900" y="2819400"/>
                </a:lnTo>
              </a:path>
            </a:pathLst>
          </a:custGeom>
          <a:noFill/>
          <a:ln w="28575">
            <a:solidFill>
              <a:schemeClr val="bg1"/>
            </a:solidFill>
            <a:miter lim="800000"/>
            <a:headEnd/>
            <a:tailEnd/>
          </a:ln>
        </p:spPr>
        <p:txBody>
          <a:bodyPr rtlCol="0" anchor="ctr"/>
          <a:lstStyle/>
          <a:p>
            <a:pPr algn="ctr"/>
            <a:endParaRPr lang="en-US" dirty="0"/>
          </a:p>
        </p:txBody>
      </p:sp>
      <p:cxnSp>
        <p:nvCxnSpPr>
          <p:cNvPr id="31748" name="Straight Connector 31747">
            <a:extLst>
              <a:ext uri="{FF2B5EF4-FFF2-40B4-BE49-F238E27FC236}">
                <a16:creationId xmlns:a16="http://schemas.microsoft.com/office/drawing/2014/main" id="{31A75E67-A2B0-8BDA-6ED7-E361C2CB795F}"/>
              </a:ext>
            </a:extLst>
          </p:cNvPr>
          <p:cNvCxnSpPr>
            <a:cxnSpLocks/>
          </p:cNvCxnSpPr>
          <p:nvPr/>
        </p:nvCxnSpPr>
        <p:spPr bwMode="auto">
          <a:xfrm>
            <a:off x="5640946" y="2837477"/>
            <a:ext cx="0" cy="2058493"/>
          </a:xfrm>
          <a:prstGeom prst="line">
            <a:avLst/>
          </a:prstGeom>
          <a:noFill/>
          <a:ln w="28575" cap="flat" cmpd="sng" algn="ctr">
            <a:solidFill>
              <a:schemeClr val="tx2"/>
            </a:solidFill>
            <a:prstDash val="sysDash"/>
            <a:round/>
            <a:headEnd type="none" w="med" len="med"/>
            <a:tailEnd type="none" w="med" len="med"/>
          </a:ln>
          <a:effectLst/>
        </p:spPr>
      </p:cxnSp>
      <p:cxnSp>
        <p:nvCxnSpPr>
          <p:cNvPr id="31750" name="Straight Connector 31749">
            <a:extLst>
              <a:ext uri="{FF2B5EF4-FFF2-40B4-BE49-F238E27FC236}">
                <a16:creationId xmlns:a16="http://schemas.microsoft.com/office/drawing/2014/main" id="{D7FC710A-513C-8301-F16B-3ECAE4D81D85}"/>
              </a:ext>
            </a:extLst>
          </p:cNvPr>
          <p:cNvCxnSpPr>
            <a:cxnSpLocks/>
          </p:cNvCxnSpPr>
          <p:nvPr/>
        </p:nvCxnSpPr>
        <p:spPr bwMode="auto">
          <a:xfrm>
            <a:off x="7202482" y="3019756"/>
            <a:ext cx="0" cy="1876214"/>
          </a:xfrm>
          <a:prstGeom prst="line">
            <a:avLst/>
          </a:prstGeom>
          <a:noFill/>
          <a:ln w="28575" cap="flat" cmpd="sng" algn="ctr">
            <a:solidFill>
              <a:schemeClr val="tx2"/>
            </a:solidFill>
            <a:prstDash val="sysDash"/>
            <a:round/>
            <a:headEnd type="none" w="med" len="med"/>
            <a:tailEnd type="none" w="med" len="med"/>
          </a:ln>
          <a:effectLst/>
        </p:spPr>
      </p:cxnSp>
      <p:sp>
        <p:nvSpPr>
          <p:cNvPr id="31752" name="TextBox 31751">
            <a:extLst>
              <a:ext uri="{FF2B5EF4-FFF2-40B4-BE49-F238E27FC236}">
                <a16:creationId xmlns:a16="http://schemas.microsoft.com/office/drawing/2014/main" id="{FFDA2EF6-F7F3-F5E6-67A7-C72DCD49D9AF}"/>
              </a:ext>
            </a:extLst>
          </p:cNvPr>
          <p:cNvSpPr txBox="1"/>
          <p:nvPr/>
        </p:nvSpPr>
        <p:spPr bwMode="auto">
          <a:xfrm>
            <a:off x="503724" y="5153549"/>
            <a:ext cx="1043164"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pPr>
            <a:r>
              <a:rPr lang="en-US" sz="1400" dirty="0">
                <a:solidFill>
                  <a:schemeClr val="bg1"/>
                </a:solidFill>
                <a:effectLst/>
                <a:latin typeface="+mn-lt"/>
              </a:rPr>
              <a:t>Patients at Risk, n</a:t>
            </a:r>
          </a:p>
          <a:p>
            <a:pPr algn="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Olaparib</a:t>
            </a:r>
            <a:br>
              <a:rPr kumimoji="0" lang="en-US" sz="1400" b="1" i="0" u="none" strike="noStrike" cap="none" normalizeH="0" baseline="0" dirty="0">
                <a:ln>
                  <a:noFill/>
                </a:ln>
                <a:solidFill>
                  <a:schemeClr val="tx1"/>
                </a:solidFill>
                <a:effectLst/>
                <a:latin typeface="+mn-lt"/>
              </a:rPr>
            </a:br>
            <a:r>
              <a:rPr kumimoji="0" lang="en-US" sz="1400" b="1" i="0" u="none" strike="noStrike" cap="none" normalizeH="0" baseline="0" dirty="0">
                <a:ln>
                  <a:noFill/>
                </a:ln>
                <a:solidFill>
                  <a:schemeClr val="accent3"/>
                </a:solidFill>
                <a:effectLst/>
                <a:latin typeface="+mn-lt"/>
              </a:rPr>
              <a:t>Placebo</a:t>
            </a:r>
            <a:endParaRPr lang="en-US" sz="1400" b="0" dirty="0">
              <a:solidFill>
                <a:schemeClr val="accent3"/>
              </a:solidFill>
              <a:latin typeface="+mn-lt"/>
            </a:endParaRPr>
          </a:p>
        </p:txBody>
      </p:sp>
      <p:grpSp>
        <p:nvGrpSpPr>
          <p:cNvPr id="31753" name="Group 31752">
            <a:extLst>
              <a:ext uri="{FF2B5EF4-FFF2-40B4-BE49-F238E27FC236}">
                <a16:creationId xmlns:a16="http://schemas.microsoft.com/office/drawing/2014/main" id="{4854E954-F839-923C-DEBD-C1CE2639B696}"/>
              </a:ext>
            </a:extLst>
          </p:cNvPr>
          <p:cNvGrpSpPr/>
          <p:nvPr/>
        </p:nvGrpSpPr>
        <p:grpSpPr>
          <a:xfrm>
            <a:off x="1481657" y="5541348"/>
            <a:ext cx="7024027" cy="480131"/>
            <a:chOff x="1481657" y="4921369"/>
            <a:chExt cx="7024027" cy="480131"/>
          </a:xfrm>
        </p:grpSpPr>
        <p:sp>
          <p:nvSpPr>
            <p:cNvPr id="31754" name="TextBox 31753">
              <a:extLst>
                <a:ext uri="{FF2B5EF4-FFF2-40B4-BE49-F238E27FC236}">
                  <a16:creationId xmlns:a16="http://schemas.microsoft.com/office/drawing/2014/main" id="{35B0951D-2839-3735-99C0-EED4A9060024}"/>
                </a:ext>
              </a:extLst>
            </p:cNvPr>
            <p:cNvSpPr txBox="1"/>
            <p:nvPr/>
          </p:nvSpPr>
          <p:spPr bwMode="auto">
            <a:xfrm>
              <a:off x="1481657"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260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131</a:t>
              </a:r>
            </a:p>
          </p:txBody>
        </p:sp>
        <p:sp>
          <p:nvSpPr>
            <p:cNvPr id="31755" name="TextBox 31754">
              <a:extLst>
                <a:ext uri="{FF2B5EF4-FFF2-40B4-BE49-F238E27FC236}">
                  <a16:creationId xmlns:a16="http://schemas.microsoft.com/office/drawing/2014/main" id="{7E26162E-7DF8-6129-306B-B491EE120FFA}"/>
                </a:ext>
              </a:extLst>
            </p:cNvPr>
            <p:cNvSpPr txBox="1"/>
            <p:nvPr/>
          </p:nvSpPr>
          <p:spPr bwMode="auto">
            <a:xfrm>
              <a:off x="1871904"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252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128</a:t>
              </a:r>
            </a:p>
          </p:txBody>
        </p:sp>
        <p:sp>
          <p:nvSpPr>
            <p:cNvPr id="31756" name="TextBox 31755">
              <a:extLst>
                <a:ext uri="{FF2B5EF4-FFF2-40B4-BE49-F238E27FC236}">
                  <a16:creationId xmlns:a16="http://schemas.microsoft.com/office/drawing/2014/main" id="{9B496EE4-E772-ADC3-7F51-A2A076CC2976}"/>
                </a:ext>
              </a:extLst>
            </p:cNvPr>
            <p:cNvSpPr txBox="1"/>
            <p:nvPr/>
          </p:nvSpPr>
          <p:spPr bwMode="auto">
            <a:xfrm>
              <a:off x="2270916"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246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125</a:t>
              </a:r>
            </a:p>
          </p:txBody>
        </p:sp>
        <p:sp>
          <p:nvSpPr>
            <p:cNvPr id="31757" name="TextBox 31756">
              <a:extLst>
                <a:ext uri="{FF2B5EF4-FFF2-40B4-BE49-F238E27FC236}">
                  <a16:creationId xmlns:a16="http://schemas.microsoft.com/office/drawing/2014/main" id="{1DC61095-41EC-0E93-A139-BCACC2209986}"/>
                </a:ext>
              </a:extLst>
            </p:cNvPr>
            <p:cNvSpPr txBox="1"/>
            <p:nvPr/>
          </p:nvSpPr>
          <p:spPr bwMode="auto">
            <a:xfrm>
              <a:off x="2661163"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236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114</a:t>
              </a:r>
            </a:p>
          </p:txBody>
        </p:sp>
        <p:sp>
          <p:nvSpPr>
            <p:cNvPr id="31758" name="TextBox 31757">
              <a:extLst>
                <a:ext uri="{FF2B5EF4-FFF2-40B4-BE49-F238E27FC236}">
                  <a16:creationId xmlns:a16="http://schemas.microsoft.com/office/drawing/2014/main" id="{64B479BB-6DF7-126F-5539-D796DEE76E89}"/>
                </a:ext>
              </a:extLst>
            </p:cNvPr>
            <p:cNvSpPr txBox="1"/>
            <p:nvPr/>
          </p:nvSpPr>
          <p:spPr bwMode="auto">
            <a:xfrm>
              <a:off x="3054364"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227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108</a:t>
              </a:r>
            </a:p>
          </p:txBody>
        </p:sp>
        <p:sp>
          <p:nvSpPr>
            <p:cNvPr id="31759" name="TextBox 31758">
              <a:extLst>
                <a:ext uri="{FF2B5EF4-FFF2-40B4-BE49-F238E27FC236}">
                  <a16:creationId xmlns:a16="http://schemas.microsoft.com/office/drawing/2014/main" id="{52B8F503-F9FA-27B9-EEF1-B8838732D6BF}"/>
                </a:ext>
              </a:extLst>
            </p:cNvPr>
            <p:cNvSpPr txBox="1"/>
            <p:nvPr/>
          </p:nvSpPr>
          <p:spPr bwMode="auto">
            <a:xfrm>
              <a:off x="3444611"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214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100</a:t>
              </a:r>
            </a:p>
          </p:txBody>
        </p:sp>
        <p:sp>
          <p:nvSpPr>
            <p:cNvPr id="31760" name="TextBox 31759">
              <a:extLst>
                <a:ext uri="{FF2B5EF4-FFF2-40B4-BE49-F238E27FC236}">
                  <a16:creationId xmlns:a16="http://schemas.microsoft.com/office/drawing/2014/main" id="{A18C2340-7451-9497-388F-5C4B98FC7B72}"/>
                </a:ext>
              </a:extLst>
            </p:cNvPr>
            <p:cNvSpPr txBox="1"/>
            <p:nvPr/>
          </p:nvSpPr>
          <p:spPr bwMode="auto">
            <a:xfrm>
              <a:off x="3843623"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203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97</a:t>
              </a:r>
            </a:p>
          </p:txBody>
        </p:sp>
        <p:sp>
          <p:nvSpPr>
            <p:cNvPr id="31761" name="TextBox 31760">
              <a:extLst>
                <a:ext uri="{FF2B5EF4-FFF2-40B4-BE49-F238E27FC236}">
                  <a16:creationId xmlns:a16="http://schemas.microsoft.com/office/drawing/2014/main" id="{66741DAF-90C1-6B7F-78B4-B3B467CD518D}"/>
                </a:ext>
              </a:extLst>
            </p:cNvPr>
            <p:cNvSpPr txBox="1"/>
            <p:nvPr/>
          </p:nvSpPr>
          <p:spPr bwMode="auto">
            <a:xfrm>
              <a:off x="4233870"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194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92</a:t>
              </a:r>
            </a:p>
          </p:txBody>
        </p:sp>
        <p:sp>
          <p:nvSpPr>
            <p:cNvPr id="31762" name="TextBox 31761">
              <a:extLst>
                <a:ext uri="{FF2B5EF4-FFF2-40B4-BE49-F238E27FC236}">
                  <a16:creationId xmlns:a16="http://schemas.microsoft.com/office/drawing/2014/main" id="{1B11C9F2-395C-F132-3CE4-9D52C6ABD9C6}"/>
                </a:ext>
              </a:extLst>
            </p:cNvPr>
            <p:cNvSpPr txBox="1"/>
            <p:nvPr/>
          </p:nvSpPr>
          <p:spPr bwMode="auto">
            <a:xfrm>
              <a:off x="4623438"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185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87</a:t>
              </a:r>
            </a:p>
          </p:txBody>
        </p:sp>
        <p:sp>
          <p:nvSpPr>
            <p:cNvPr id="31763" name="TextBox 31762">
              <a:extLst>
                <a:ext uri="{FF2B5EF4-FFF2-40B4-BE49-F238E27FC236}">
                  <a16:creationId xmlns:a16="http://schemas.microsoft.com/office/drawing/2014/main" id="{7D84F402-6A0A-BDC7-CADC-435ED8F2512E}"/>
                </a:ext>
              </a:extLst>
            </p:cNvPr>
            <p:cNvSpPr txBox="1"/>
            <p:nvPr/>
          </p:nvSpPr>
          <p:spPr bwMode="auto">
            <a:xfrm>
              <a:off x="5013685"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177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80</a:t>
              </a:r>
            </a:p>
          </p:txBody>
        </p:sp>
        <p:sp>
          <p:nvSpPr>
            <p:cNvPr id="31764" name="TextBox 31763">
              <a:extLst>
                <a:ext uri="{FF2B5EF4-FFF2-40B4-BE49-F238E27FC236}">
                  <a16:creationId xmlns:a16="http://schemas.microsoft.com/office/drawing/2014/main" id="{1CA438D5-48F5-C9F6-8CD9-76142AF7E86A}"/>
                </a:ext>
              </a:extLst>
            </p:cNvPr>
            <p:cNvSpPr txBox="1"/>
            <p:nvPr/>
          </p:nvSpPr>
          <p:spPr bwMode="auto">
            <a:xfrm>
              <a:off x="5412697"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170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73</a:t>
              </a:r>
            </a:p>
          </p:txBody>
        </p:sp>
        <p:sp>
          <p:nvSpPr>
            <p:cNvPr id="31765" name="TextBox 31764">
              <a:extLst>
                <a:ext uri="{FF2B5EF4-FFF2-40B4-BE49-F238E27FC236}">
                  <a16:creationId xmlns:a16="http://schemas.microsoft.com/office/drawing/2014/main" id="{433DE1FE-B336-5093-E060-89AC0F7D4111}"/>
                </a:ext>
              </a:extLst>
            </p:cNvPr>
            <p:cNvSpPr txBox="1"/>
            <p:nvPr/>
          </p:nvSpPr>
          <p:spPr bwMode="auto">
            <a:xfrm>
              <a:off x="5802944"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165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67</a:t>
              </a:r>
            </a:p>
          </p:txBody>
        </p:sp>
        <p:sp>
          <p:nvSpPr>
            <p:cNvPr id="31766" name="TextBox 31765">
              <a:extLst>
                <a:ext uri="{FF2B5EF4-FFF2-40B4-BE49-F238E27FC236}">
                  <a16:creationId xmlns:a16="http://schemas.microsoft.com/office/drawing/2014/main" id="{88AB4273-2AE6-3C18-AC73-0468F5DC99E1}"/>
                </a:ext>
              </a:extLst>
            </p:cNvPr>
            <p:cNvSpPr txBox="1"/>
            <p:nvPr/>
          </p:nvSpPr>
          <p:spPr bwMode="auto">
            <a:xfrm>
              <a:off x="6196145"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60</a:t>
              </a:r>
            </a:p>
          </p:txBody>
        </p:sp>
        <p:sp>
          <p:nvSpPr>
            <p:cNvPr id="31767" name="TextBox 31766">
              <a:extLst>
                <a:ext uri="{FF2B5EF4-FFF2-40B4-BE49-F238E27FC236}">
                  <a16:creationId xmlns:a16="http://schemas.microsoft.com/office/drawing/2014/main" id="{AA789F67-E122-D511-5E26-821E0DFC56C2}"/>
                </a:ext>
              </a:extLst>
            </p:cNvPr>
            <p:cNvSpPr txBox="1"/>
            <p:nvPr/>
          </p:nvSpPr>
          <p:spPr bwMode="auto">
            <a:xfrm>
              <a:off x="6586392"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54</a:t>
              </a:r>
            </a:p>
          </p:txBody>
        </p:sp>
        <p:sp>
          <p:nvSpPr>
            <p:cNvPr id="31768" name="TextBox 31767">
              <a:extLst>
                <a:ext uri="{FF2B5EF4-FFF2-40B4-BE49-F238E27FC236}">
                  <a16:creationId xmlns:a16="http://schemas.microsoft.com/office/drawing/2014/main" id="{141582F9-AD42-E5ED-C4B9-52DCE9EECD5B}"/>
                </a:ext>
              </a:extLst>
            </p:cNvPr>
            <p:cNvSpPr txBox="1"/>
            <p:nvPr/>
          </p:nvSpPr>
          <p:spPr bwMode="auto">
            <a:xfrm>
              <a:off x="6985404"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52</a:t>
              </a:r>
            </a:p>
          </p:txBody>
        </p:sp>
        <p:sp>
          <p:nvSpPr>
            <p:cNvPr id="31769" name="TextBox 31768">
              <a:extLst>
                <a:ext uri="{FF2B5EF4-FFF2-40B4-BE49-F238E27FC236}">
                  <a16:creationId xmlns:a16="http://schemas.microsoft.com/office/drawing/2014/main" id="{8736A753-1DBC-47D4-F396-569123F5EDC1}"/>
                </a:ext>
              </a:extLst>
            </p:cNvPr>
            <p:cNvSpPr txBox="1"/>
            <p:nvPr/>
          </p:nvSpPr>
          <p:spPr bwMode="auto">
            <a:xfrm>
              <a:off x="7421337" y="4921369"/>
              <a:ext cx="36740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21</a:t>
              </a:r>
            </a:p>
          </p:txBody>
        </p:sp>
        <p:sp>
          <p:nvSpPr>
            <p:cNvPr id="31770" name="TextBox 31769">
              <a:extLst>
                <a:ext uri="{FF2B5EF4-FFF2-40B4-BE49-F238E27FC236}">
                  <a16:creationId xmlns:a16="http://schemas.microsoft.com/office/drawing/2014/main" id="{C98AD820-0651-273A-72C0-34FB4829CF9B}"/>
                </a:ext>
              </a:extLst>
            </p:cNvPr>
            <p:cNvSpPr txBox="1"/>
            <p:nvPr/>
          </p:nvSpPr>
          <p:spPr bwMode="auto">
            <a:xfrm>
              <a:off x="7793715" y="4921369"/>
              <a:ext cx="36740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a:t>
              </a:r>
            </a:p>
          </p:txBody>
        </p:sp>
        <p:sp>
          <p:nvSpPr>
            <p:cNvPr id="31771" name="TextBox 31770">
              <a:extLst>
                <a:ext uri="{FF2B5EF4-FFF2-40B4-BE49-F238E27FC236}">
                  <a16:creationId xmlns:a16="http://schemas.microsoft.com/office/drawing/2014/main" id="{62436AB7-00CB-0963-5F22-3354563892FB}"/>
                </a:ext>
              </a:extLst>
            </p:cNvPr>
            <p:cNvSpPr txBox="1"/>
            <p:nvPr/>
          </p:nvSpPr>
          <p:spPr bwMode="auto">
            <a:xfrm>
              <a:off x="8229646" y="4921369"/>
              <a:ext cx="27603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sp>
        <p:nvSpPr>
          <p:cNvPr id="31772" name="TextBox 31771">
            <a:extLst>
              <a:ext uri="{FF2B5EF4-FFF2-40B4-BE49-F238E27FC236}">
                <a16:creationId xmlns:a16="http://schemas.microsoft.com/office/drawing/2014/main" id="{299DB866-45A8-5550-596E-2B8103329CB4}"/>
              </a:ext>
            </a:extLst>
          </p:cNvPr>
          <p:cNvSpPr txBox="1"/>
          <p:nvPr/>
        </p:nvSpPr>
        <p:spPr bwMode="auto">
          <a:xfrm>
            <a:off x="7768067" y="3204422"/>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Olaparib</a:t>
            </a:r>
            <a:endParaRPr lang="en-US" sz="1400" b="0" dirty="0">
              <a:solidFill>
                <a:schemeClr val="accent3"/>
              </a:solidFill>
              <a:latin typeface="+mn-lt"/>
            </a:endParaRPr>
          </a:p>
        </p:txBody>
      </p:sp>
      <p:sp>
        <p:nvSpPr>
          <p:cNvPr id="31773" name="TextBox 31772">
            <a:extLst>
              <a:ext uri="{FF2B5EF4-FFF2-40B4-BE49-F238E27FC236}">
                <a16:creationId xmlns:a16="http://schemas.microsoft.com/office/drawing/2014/main" id="{8B0D10E1-823C-5242-72B4-241F88CD1836}"/>
              </a:ext>
            </a:extLst>
          </p:cNvPr>
          <p:cNvSpPr txBox="1"/>
          <p:nvPr/>
        </p:nvSpPr>
        <p:spPr bwMode="auto">
          <a:xfrm>
            <a:off x="7781537" y="4007036"/>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3"/>
                </a:solidFill>
                <a:effectLst/>
                <a:latin typeface="+mn-lt"/>
              </a:rPr>
              <a:t>Placebo</a:t>
            </a:r>
            <a:endParaRPr lang="en-US" sz="1400" b="0" dirty="0">
              <a:solidFill>
                <a:schemeClr val="accent3"/>
              </a:solidFill>
              <a:latin typeface="+mn-lt"/>
            </a:endParaRPr>
          </a:p>
        </p:txBody>
      </p:sp>
      <p:sp>
        <p:nvSpPr>
          <p:cNvPr id="31774" name="TextBox 31773">
            <a:extLst>
              <a:ext uri="{FF2B5EF4-FFF2-40B4-BE49-F238E27FC236}">
                <a16:creationId xmlns:a16="http://schemas.microsoft.com/office/drawing/2014/main" id="{B05EFAA1-DA1E-CEEA-6B82-6EB65466D574}"/>
              </a:ext>
            </a:extLst>
          </p:cNvPr>
          <p:cNvSpPr txBox="1"/>
          <p:nvPr/>
        </p:nvSpPr>
        <p:spPr bwMode="auto">
          <a:xfrm>
            <a:off x="5094117" y="2523506"/>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73.1%</a:t>
            </a:r>
            <a:endParaRPr lang="en-US" sz="1400" b="0" dirty="0">
              <a:solidFill>
                <a:schemeClr val="accent3"/>
              </a:solidFill>
              <a:latin typeface="+mn-lt"/>
            </a:endParaRPr>
          </a:p>
        </p:txBody>
      </p:sp>
      <p:sp>
        <p:nvSpPr>
          <p:cNvPr id="31775" name="TextBox 31774">
            <a:extLst>
              <a:ext uri="{FF2B5EF4-FFF2-40B4-BE49-F238E27FC236}">
                <a16:creationId xmlns:a16="http://schemas.microsoft.com/office/drawing/2014/main" id="{839E1856-3F8D-9FF6-3350-AEE5D855330B}"/>
              </a:ext>
            </a:extLst>
          </p:cNvPr>
          <p:cNvSpPr txBox="1"/>
          <p:nvPr/>
        </p:nvSpPr>
        <p:spPr bwMode="auto">
          <a:xfrm>
            <a:off x="6586392" y="3585348"/>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3"/>
                </a:solidFill>
                <a:effectLst/>
                <a:latin typeface="+mn-lt"/>
              </a:rPr>
              <a:t>46.5%</a:t>
            </a:r>
            <a:endParaRPr lang="en-US" sz="1400" b="0" dirty="0">
              <a:solidFill>
                <a:schemeClr val="accent3"/>
              </a:solidFill>
              <a:latin typeface="+mn-lt"/>
            </a:endParaRPr>
          </a:p>
        </p:txBody>
      </p:sp>
      <p:sp>
        <p:nvSpPr>
          <p:cNvPr id="31776" name="TextBox 31775">
            <a:extLst>
              <a:ext uri="{FF2B5EF4-FFF2-40B4-BE49-F238E27FC236}">
                <a16:creationId xmlns:a16="http://schemas.microsoft.com/office/drawing/2014/main" id="{0990F080-9CE3-659F-B312-6F238B0181C0}"/>
              </a:ext>
            </a:extLst>
          </p:cNvPr>
          <p:cNvSpPr txBox="1"/>
          <p:nvPr/>
        </p:nvSpPr>
        <p:spPr bwMode="auto">
          <a:xfrm>
            <a:off x="5052430" y="3097737"/>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3"/>
                </a:solidFill>
                <a:effectLst/>
                <a:latin typeface="+mn-lt"/>
              </a:rPr>
              <a:t>63.4%</a:t>
            </a:r>
            <a:endParaRPr lang="en-US" sz="1400" b="0" dirty="0">
              <a:solidFill>
                <a:schemeClr val="accent3"/>
              </a:solidFill>
              <a:latin typeface="+mn-lt"/>
            </a:endParaRPr>
          </a:p>
        </p:txBody>
      </p:sp>
      <p:sp>
        <p:nvSpPr>
          <p:cNvPr id="31777" name="TextBox 31776">
            <a:extLst>
              <a:ext uri="{FF2B5EF4-FFF2-40B4-BE49-F238E27FC236}">
                <a16:creationId xmlns:a16="http://schemas.microsoft.com/office/drawing/2014/main" id="{C2170D83-AB28-5585-E11A-285AC5EB3FB2}"/>
              </a:ext>
            </a:extLst>
          </p:cNvPr>
          <p:cNvSpPr txBox="1"/>
          <p:nvPr/>
        </p:nvSpPr>
        <p:spPr bwMode="auto">
          <a:xfrm>
            <a:off x="6654924" y="2687466"/>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67.0%</a:t>
            </a:r>
            <a:endParaRPr lang="en-US" sz="1400" b="0" dirty="0">
              <a:solidFill>
                <a:schemeClr val="accent3"/>
              </a:solidFill>
              <a:latin typeface="+mn-lt"/>
            </a:endParaRPr>
          </a:p>
        </p:txBody>
      </p:sp>
      <p:grpSp>
        <p:nvGrpSpPr>
          <p:cNvPr id="31824" name="Group 31823">
            <a:extLst>
              <a:ext uri="{FF2B5EF4-FFF2-40B4-BE49-F238E27FC236}">
                <a16:creationId xmlns:a16="http://schemas.microsoft.com/office/drawing/2014/main" id="{1635F3FE-E474-881F-F478-52E99F11BAF5}"/>
              </a:ext>
            </a:extLst>
          </p:cNvPr>
          <p:cNvGrpSpPr/>
          <p:nvPr/>
        </p:nvGrpSpPr>
        <p:grpSpPr>
          <a:xfrm>
            <a:off x="1703917" y="2080683"/>
            <a:ext cx="6525683" cy="1926353"/>
            <a:chOff x="1703917" y="2080683"/>
            <a:chExt cx="6525683" cy="1926353"/>
          </a:xfrm>
        </p:grpSpPr>
        <p:grpSp>
          <p:nvGrpSpPr>
            <p:cNvPr id="31781" name="Group 31780">
              <a:extLst>
                <a:ext uri="{FF2B5EF4-FFF2-40B4-BE49-F238E27FC236}">
                  <a16:creationId xmlns:a16="http://schemas.microsoft.com/office/drawing/2014/main" id="{D2C349A9-9D6D-4C7F-8A91-9E2F21C0B72C}"/>
                </a:ext>
              </a:extLst>
            </p:cNvPr>
            <p:cNvGrpSpPr/>
            <p:nvPr/>
          </p:nvGrpSpPr>
          <p:grpSpPr>
            <a:xfrm>
              <a:off x="1703917" y="2080683"/>
              <a:ext cx="6525683" cy="1888067"/>
              <a:chOff x="1703917" y="2080683"/>
              <a:chExt cx="6525683" cy="1888067"/>
            </a:xfrm>
          </p:grpSpPr>
          <p:sp>
            <p:nvSpPr>
              <p:cNvPr id="31779" name="Freeform: Shape 31778">
                <a:extLst>
                  <a:ext uri="{FF2B5EF4-FFF2-40B4-BE49-F238E27FC236}">
                    <a16:creationId xmlns:a16="http://schemas.microsoft.com/office/drawing/2014/main" id="{147DA86B-FFD5-BD54-9639-53F58D5E2EFC}"/>
                  </a:ext>
                </a:extLst>
              </p:cNvPr>
              <p:cNvSpPr/>
              <p:nvPr/>
            </p:nvSpPr>
            <p:spPr bwMode="auto">
              <a:xfrm>
                <a:off x="3765550" y="2622550"/>
                <a:ext cx="4464050" cy="1346200"/>
              </a:xfrm>
              <a:custGeom>
                <a:avLst/>
                <a:gdLst>
                  <a:gd name="connsiteX0" fmla="*/ 4464050 w 4464050"/>
                  <a:gd name="connsiteY0" fmla="*/ 1352550 h 1352550"/>
                  <a:gd name="connsiteX1" fmla="*/ 4333875 w 4464050"/>
                  <a:gd name="connsiteY1" fmla="*/ 1352550 h 1352550"/>
                  <a:gd name="connsiteX2" fmla="*/ 4333875 w 4464050"/>
                  <a:gd name="connsiteY2" fmla="*/ 1031875 h 1352550"/>
                  <a:gd name="connsiteX3" fmla="*/ 3743325 w 4464050"/>
                  <a:gd name="connsiteY3" fmla="*/ 1031875 h 1352550"/>
                  <a:gd name="connsiteX4" fmla="*/ 3743325 w 4464050"/>
                  <a:gd name="connsiteY4" fmla="*/ 977900 h 1352550"/>
                  <a:gd name="connsiteX5" fmla="*/ 3292475 w 4464050"/>
                  <a:gd name="connsiteY5" fmla="*/ 977900 h 1352550"/>
                  <a:gd name="connsiteX6" fmla="*/ 3279775 w 4464050"/>
                  <a:gd name="connsiteY6" fmla="*/ 965200 h 1352550"/>
                  <a:gd name="connsiteX7" fmla="*/ 3092450 w 4464050"/>
                  <a:gd name="connsiteY7" fmla="*/ 965200 h 1352550"/>
                  <a:gd name="connsiteX8" fmla="*/ 3092450 w 4464050"/>
                  <a:gd name="connsiteY8" fmla="*/ 920750 h 1352550"/>
                  <a:gd name="connsiteX9" fmla="*/ 2987675 w 4464050"/>
                  <a:gd name="connsiteY9" fmla="*/ 920750 h 1352550"/>
                  <a:gd name="connsiteX10" fmla="*/ 2987675 w 4464050"/>
                  <a:gd name="connsiteY10" fmla="*/ 904875 h 1352550"/>
                  <a:gd name="connsiteX11" fmla="*/ 2873375 w 4464050"/>
                  <a:gd name="connsiteY11" fmla="*/ 904875 h 1352550"/>
                  <a:gd name="connsiteX12" fmla="*/ 2873375 w 4464050"/>
                  <a:gd name="connsiteY12" fmla="*/ 904875 h 1352550"/>
                  <a:gd name="connsiteX13" fmla="*/ 2860675 w 4464050"/>
                  <a:gd name="connsiteY13" fmla="*/ 892175 h 1352550"/>
                  <a:gd name="connsiteX14" fmla="*/ 2860675 w 4464050"/>
                  <a:gd name="connsiteY14" fmla="*/ 844550 h 1352550"/>
                  <a:gd name="connsiteX15" fmla="*/ 2784475 w 4464050"/>
                  <a:gd name="connsiteY15" fmla="*/ 844550 h 1352550"/>
                  <a:gd name="connsiteX16" fmla="*/ 2784475 w 4464050"/>
                  <a:gd name="connsiteY16" fmla="*/ 812800 h 1352550"/>
                  <a:gd name="connsiteX17" fmla="*/ 2663825 w 4464050"/>
                  <a:gd name="connsiteY17" fmla="*/ 812800 h 1352550"/>
                  <a:gd name="connsiteX18" fmla="*/ 2663825 w 4464050"/>
                  <a:gd name="connsiteY18" fmla="*/ 777875 h 1352550"/>
                  <a:gd name="connsiteX19" fmla="*/ 2438400 w 4464050"/>
                  <a:gd name="connsiteY19" fmla="*/ 777875 h 1352550"/>
                  <a:gd name="connsiteX20" fmla="*/ 2438400 w 4464050"/>
                  <a:gd name="connsiteY20" fmla="*/ 749300 h 1352550"/>
                  <a:gd name="connsiteX21" fmla="*/ 2438400 w 4464050"/>
                  <a:gd name="connsiteY21" fmla="*/ 749300 h 1352550"/>
                  <a:gd name="connsiteX22" fmla="*/ 2425700 w 4464050"/>
                  <a:gd name="connsiteY22" fmla="*/ 736600 h 1352550"/>
                  <a:gd name="connsiteX23" fmla="*/ 2409825 w 4464050"/>
                  <a:gd name="connsiteY23" fmla="*/ 736600 h 1352550"/>
                  <a:gd name="connsiteX24" fmla="*/ 2409825 w 4464050"/>
                  <a:gd name="connsiteY24" fmla="*/ 701675 h 1352550"/>
                  <a:gd name="connsiteX25" fmla="*/ 2359025 w 4464050"/>
                  <a:gd name="connsiteY25" fmla="*/ 701675 h 1352550"/>
                  <a:gd name="connsiteX26" fmla="*/ 2359025 w 4464050"/>
                  <a:gd name="connsiteY26" fmla="*/ 654050 h 1352550"/>
                  <a:gd name="connsiteX27" fmla="*/ 2266950 w 4464050"/>
                  <a:gd name="connsiteY27" fmla="*/ 654050 h 1352550"/>
                  <a:gd name="connsiteX28" fmla="*/ 2266950 w 4464050"/>
                  <a:gd name="connsiteY28" fmla="*/ 625475 h 1352550"/>
                  <a:gd name="connsiteX29" fmla="*/ 2232025 w 4464050"/>
                  <a:gd name="connsiteY29" fmla="*/ 625475 h 1352550"/>
                  <a:gd name="connsiteX30" fmla="*/ 2232025 w 4464050"/>
                  <a:gd name="connsiteY30" fmla="*/ 625475 h 1352550"/>
                  <a:gd name="connsiteX31" fmla="*/ 2232025 w 4464050"/>
                  <a:gd name="connsiteY31" fmla="*/ 596900 h 1352550"/>
                  <a:gd name="connsiteX32" fmla="*/ 2171700 w 4464050"/>
                  <a:gd name="connsiteY32" fmla="*/ 596900 h 1352550"/>
                  <a:gd name="connsiteX33" fmla="*/ 2171700 w 4464050"/>
                  <a:gd name="connsiteY33" fmla="*/ 571500 h 1352550"/>
                  <a:gd name="connsiteX34" fmla="*/ 1962150 w 4464050"/>
                  <a:gd name="connsiteY34" fmla="*/ 571500 h 1352550"/>
                  <a:gd name="connsiteX35" fmla="*/ 1962150 w 4464050"/>
                  <a:gd name="connsiteY35" fmla="*/ 561975 h 1352550"/>
                  <a:gd name="connsiteX36" fmla="*/ 1924050 w 4464050"/>
                  <a:gd name="connsiteY36" fmla="*/ 561975 h 1352550"/>
                  <a:gd name="connsiteX37" fmla="*/ 1924050 w 4464050"/>
                  <a:gd name="connsiteY37" fmla="*/ 498475 h 1352550"/>
                  <a:gd name="connsiteX38" fmla="*/ 1854200 w 4464050"/>
                  <a:gd name="connsiteY38" fmla="*/ 498475 h 1352550"/>
                  <a:gd name="connsiteX39" fmla="*/ 1854200 w 4464050"/>
                  <a:gd name="connsiteY39" fmla="*/ 492125 h 1352550"/>
                  <a:gd name="connsiteX40" fmla="*/ 1835150 w 4464050"/>
                  <a:gd name="connsiteY40" fmla="*/ 492125 h 1352550"/>
                  <a:gd name="connsiteX41" fmla="*/ 1835150 w 4464050"/>
                  <a:gd name="connsiteY41" fmla="*/ 460375 h 1352550"/>
                  <a:gd name="connsiteX42" fmla="*/ 1781175 w 4464050"/>
                  <a:gd name="connsiteY42" fmla="*/ 460375 h 1352550"/>
                  <a:gd name="connsiteX43" fmla="*/ 1781175 w 4464050"/>
                  <a:gd name="connsiteY43" fmla="*/ 438150 h 1352550"/>
                  <a:gd name="connsiteX44" fmla="*/ 1768475 w 4464050"/>
                  <a:gd name="connsiteY44" fmla="*/ 438150 h 1352550"/>
                  <a:gd name="connsiteX45" fmla="*/ 1768475 w 4464050"/>
                  <a:gd name="connsiteY45" fmla="*/ 374650 h 1352550"/>
                  <a:gd name="connsiteX46" fmla="*/ 1631950 w 4464050"/>
                  <a:gd name="connsiteY46" fmla="*/ 374650 h 1352550"/>
                  <a:gd name="connsiteX47" fmla="*/ 1635125 w 4464050"/>
                  <a:gd name="connsiteY47" fmla="*/ 371475 h 1352550"/>
                  <a:gd name="connsiteX48" fmla="*/ 1612900 w 4464050"/>
                  <a:gd name="connsiteY48" fmla="*/ 371475 h 1352550"/>
                  <a:gd name="connsiteX49" fmla="*/ 1612900 w 4464050"/>
                  <a:gd name="connsiteY49" fmla="*/ 346075 h 1352550"/>
                  <a:gd name="connsiteX50" fmla="*/ 1447800 w 4464050"/>
                  <a:gd name="connsiteY50" fmla="*/ 346075 h 1352550"/>
                  <a:gd name="connsiteX51" fmla="*/ 1447800 w 4464050"/>
                  <a:gd name="connsiteY51" fmla="*/ 279400 h 1352550"/>
                  <a:gd name="connsiteX52" fmla="*/ 1441450 w 4464050"/>
                  <a:gd name="connsiteY52" fmla="*/ 279400 h 1352550"/>
                  <a:gd name="connsiteX53" fmla="*/ 1441450 w 4464050"/>
                  <a:gd name="connsiteY53" fmla="*/ 279400 h 1352550"/>
                  <a:gd name="connsiteX54" fmla="*/ 1441450 w 4464050"/>
                  <a:gd name="connsiteY54" fmla="*/ 254000 h 1352550"/>
                  <a:gd name="connsiteX55" fmla="*/ 1336675 w 4464050"/>
                  <a:gd name="connsiteY55" fmla="*/ 254000 h 1352550"/>
                  <a:gd name="connsiteX56" fmla="*/ 1336675 w 4464050"/>
                  <a:gd name="connsiteY56" fmla="*/ 241300 h 1352550"/>
                  <a:gd name="connsiteX57" fmla="*/ 1250950 w 4464050"/>
                  <a:gd name="connsiteY57" fmla="*/ 241300 h 1352550"/>
                  <a:gd name="connsiteX58" fmla="*/ 1250950 w 4464050"/>
                  <a:gd name="connsiteY58" fmla="*/ 203200 h 1352550"/>
                  <a:gd name="connsiteX59" fmla="*/ 1209675 w 4464050"/>
                  <a:gd name="connsiteY59" fmla="*/ 203200 h 1352550"/>
                  <a:gd name="connsiteX60" fmla="*/ 1209675 w 4464050"/>
                  <a:gd name="connsiteY60" fmla="*/ 187325 h 1352550"/>
                  <a:gd name="connsiteX61" fmla="*/ 1076325 w 4464050"/>
                  <a:gd name="connsiteY61" fmla="*/ 187325 h 1352550"/>
                  <a:gd name="connsiteX62" fmla="*/ 1076325 w 4464050"/>
                  <a:gd name="connsiteY62" fmla="*/ 158750 h 1352550"/>
                  <a:gd name="connsiteX63" fmla="*/ 917575 w 4464050"/>
                  <a:gd name="connsiteY63" fmla="*/ 158750 h 1352550"/>
                  <a:gd name="connsiteX64" fmla="*/ 917575 w 4464050"/>
                  <a:gd name="connsiteY64" fmla="*/ 133350 h 1352550"/>
                  <a:gd name="connsiteX65" fmla="*/ 889000 w 4464050"/>
                  <a:gd name="connsiteY65" fmla="*/ 133350 h 1352550"/>
                  <a:gd name="connsiteX66" fmla="*/ 889000 w 4464050"/>
                  <a:gd name="connsiteY66" fmla="*/ 117475 h 1352550"/>
                  <a:gd name="connsiteX67" fmla="*/ 844550 w 4464050"/>
                  <a:gd name="connsiteY67" fmla="*/ 117475 h 1352550"/>
                  <a:gd name="connsiteX68" fmla="*/ 844550 w 4464050"/>
                  <a:gd name="connsiteY68" fmla="*/ 88900 h 1352550"/>
                  <a:gd name="connsiteX69" fmla="*/ 809625 w 4464050"/>
                  <a:gd name="connsiteY69" fmla="*/ 88900 h 1352550"/>
                  <a:gd name="connsiteX70" fmla="*/ 809625 w 4464050"/>
                  <a:gd name="connsiteY70" fmla="*/ 88900 h 1352550"/>
                  <a:gd name="connsiteX71" fmla="*/ 809625 w 4464050"/>
                  <a:gd name="connsiteY71" fmla="*/ 69850 h 1352550"/>
                  <a:gd name="connsiteX72" fmla="*/ 660400 w 4464050"/>
                  <a:gd name="connsiteY72" fmla="*/ 69850 h 1352550"/>
                  <a:gd name="connsiteX73" fmla="*/ 660400 w 4464050"/>
                  <a:gd name="connsiteY73" fmla="*/ 41275 h 1352550"/>
                  <a:gd name="connsiteX74" fmla="*/ 428625 w 4464050"/>
                  <a:gd name="connsiteY74" fmla="*/ 41275 h 1352550"/>
                  <a:gd name="connsiteX75" fmla="*/ 428625 w 4464050"/>
                  <a:gd name="connsiteY75" fmla="*/ 0 h 1352550"/>
                  <a:gd name="connsiteX76" fmla="*/ 0 w 4464050"/>
                  <a:gd name="connsiteY76" fmla="*/ 0 h 1352550"/>
                  <a:gd name="connsiteX77" fmla="*/ 0 w 4464050"/>
                  <a:gd name="connsiteY77" fmla="*/ 28575 h 1352550"/>
                  <a:gd name="connsiteX0" fmla="*/ 4464050 w 4464050"/>
                  <a:gd name="connsiteY0" fmla="*/ 1352550 h 1352550"/>
                  <a:gd name="connsiteX1" fmla="*/ 4333875 w 4464050"/>
                  <a:gd name="connsiteY1" fmla="*/ 1352550 h 1352550"/>
                  <a:gd name="connsiteX2" fmla="*/ 4333875 w 4464050"/>
                  <a:gd name="connsiteY2" fmla="*/ 1031875 h 1352550"/>
                  <a:gd name="connsiteX3" fmla="*/ 3743325 w 4464050"/>
                  <a:gd name="connsiteY3" fmla="*/ 1031875 h 1352550"/>
                  <a:gd name="connsiteX4" fmla="*/ 3743325 w 4464050"/>
                  <a:gd name="connsiteY4" fmla="*/ 977900 h 1352550"/>
                  <a:gd name="connsiteX5" fmla="*/ 3292475 w 4464050"/>
                  <a:gd name="connsiteY5" fmla="*/ 977900 h 1352550"/>
                  <a:gd name="connsiteX6" fmla="*/ 3279775 w 4464050"/>
                  <a:gd name="connsiteY6" fmla="*/ 965200 h 1352550"/>
                  <a:gd name="connsiteX7" fmla="*/ 3092450 w 4464050"/>
                  <a:gd name="connsiteY7" fmla="*/ 965200 h 1352550"/>
                  <a:gd name="connsiteX8" fmla="*/ 3092450 w 4464050"/>
                  <a:gd name="connsiteY8" fmla="*/ 920750 h 1352550"/>
                  <a:gd name="connsiteX9" fmla="*/ 2987675 w 4464050"/>
                  <a:gd name="connsiteY9" fmla="*/ 920750 h 1352550"/>
                  <a:gd name="connsiteX10" fmla="*/ 2987675 w 4464050"/>
                  <a:gd name="connsiteY10" fmla="*/ 904875 h 1352550"/>
                  <a:gd name="connsiteX11" fmla="*/ 2873375 w 4464050"/>
                  <a:gd name="connsiteY11" fmla="*/ 904875 h 1352550"/>
                  <a:gd name="connsiteX12" fmla="*/ 2873375 w 4464050"/>
                  <a:gd name="connsiteY12" fmla="*/ 904875 h 1352550"/>
                  <a:gd name="connsiteX13" fmla="*/ 2860675 w 4464050"/>
                  <a:gd name="connsiteY13" fmla="*/ 892175 h 1352550"/>
                  <a:gd name="connsiteX14" fmla="*/ 2860675 w 4464050"/>
                  <a:gd name="connsiteY14" fmla="*/ 844550 h 1352550"/>
                  <a:gd name="connsiteX15" fmla="*/ 2784475 w 4464050"/>
                  <a:gd name="connsiteY15" fmla="*/ 844550 h 1352550"/>
                  <a:gd name="connsiteX16" fmla="*/ 2784475 w 4464050"/>
                  <a:gd name="connsiteY16" fmla="*/ 812800 h 1352550"/>
                  <a:gd name="connsiteX17" fmla="*/ 2663825 w 4464050"/>
                  <a:gd name="connsiteY17" fmla="*/ 812800 h 1352550"/>
                  <a:gd name="connsiteX18" fmla="*/ 2663825 w 4464050"/>
                  <a:gd name="connsiteY18" fmla="*/ 777875 h 1352550"/>
                  <a:gd name="connsiteX19" fmla="*/ 2438400 w 4464050"/>
                  <a:gd name="connsiteY19" fmla="*/ 777875 h 1352550"/>
                  <a:gd name="connsiteX20" fmla="*/ 2438400 w 4464050"/>
                  <a:gd name="connsiteY20" fmla="*/ 749300 h 1352550"/>
                  <a:gd name="connsiteX21" fmla="*/ 2438400 w 4464050"/>
                  <a:gd name="connsiteY21" fmla="*/ 749300 h 1352550"/>
                  <a:gd name="connsiteX22" fmla="*/ 2425700 w 4464050"/>
                  <a:gd name="connsiteY22" fmla="*/ 736600 h 1352550"/>
                  <a:gd name="connsiteX23" fmla="*/ 2409825 w 4464050"/>
                  <a:gd name="connsiteY23" fmla="*/ 736600 h 1352550"/>
                  <a:gd name="connsiteX24" fmla="*/ 2409825 w 4464050"/>
                  <a:gd name="connsiteY24" fmla="*/ 701675 h 1352550"/>
                  <a:gd name="connsiteX25" fmla="*/ 2359025 w 4464050"/>
                  <a:gd name="connsiteY25" fmla="*/ 701675 h 1352550"/>
                  <a:gd name="connsiteX26" fmla="*/ 2359025 w 4464050"/>
                  <a:gd name="connsiteY26" fmla="*/ 654050 h 1352550"/>
                  <a:gd name="connsiteX27" fmla="*/ 2266950 w 4464050"/>
                  <a:gd name="connsiteY27" fmla="*/ 654050 h 1352550"/>
                  <a:gd name="connsiteX28" fmla="*/ 2266950 w 4464050"/>
                  <a:gd name="connsiteY28" fmla="*/ 625475 h 1352550"/>
                  <a:gd name="connsiteX29" fmla="*/ 2232025 w 4464050"/>
                  <a:gd name="connsiteY29" fmla="*/ 625475 h 1352550"/>
                  <a:gd name="connsiteX30" fmla="*/ 2232025 w 4464050"/>
                  <a:gd name="connsiteY30" fmla="*/ 625475 h 1352550"/>
                  <a:gd name="connsiteX31" fmla="*/ 2232025 w 4464050"/>
                  <a:gd name="connsiteY31" fmla="*/ 596900 h 1352550"/>
                  <a:gd name="connsiteX32" fmla="*/ 2171700 w 4464050"/>
                  <a:gd name="connsiteY32" fmla="*/ 596900 h 1352550"/>
                  <a:gd name="connsiteX33" fmla="*/ 2171700 w 4464050"/>
                  <a:gd name="connsiteY33" fmla="*/ 571500 h 1352550"/>
                  <a:gd name="connsiteX34" fmla="*/ 1962150 w 4464050"/>
                  <a:gd name="connsiteY34" fmla="*/ 571500 h 1352550"/>
                  <a:gd name="connsiteX35" fmla="*/ 1962150 w 4464050"/>
                  <a:gd name="connsiteY35" fmla="*/ 561975 h 1352550"/>
                  <a:gd name="connsiteX36" fmla="*/ 1924050 w 4464050"/>
                  <a:gd name="connsiteY36" fmla="*/ 561975 h 1352550"/>
                  <a:gd name="connsiteX37" fmla="*/ 1924050 w 4464050"/>
                  <a:gd name="connsiteY37" fmla="*/ 498475 h 1352550"/>
                  <a:gd name="connsiteX38" fmla="*/ 1854200 w 4464050"/>
                  <a:gd name="connsiteY38" fmla="*/ 498475 h 1352550"/>
                  <a:gd name="connsiteX39" fmla="*/ 1854200 w 4464050"/>
                  <a:gd name="connsiteY39" fmla="*/ 492125 h 1352550"/>
                  <a:gd name="connsiteX40" fmla="*/ 1835150 w 4464050"/>
                  <a:gd name="connsiteY40" fmla="*/ 492125 h 1352550"/>
                  <a:gd name="connsiteX41" fmla="*/ 1835150 w 4464050"/>
                  <a:gd name="connsiteY41" fmla="*/ 460375 h 1352550"/>
                  <a:gd name="connsiteX42" fmla="*/ 1781175 w 4464050"/>
                  <a:gd name="connsiteY42" fmla="*/ 460375 h 1352550"/>
                  <a:gd name="connsiteX43" fmla="*/ 1781175 w 4464050"/>
                  <a:gd name="connsiteY43" fmla="*/ 438150 h 1352550"/>
                  <a:gd name="connsiteX44" fmla="*/ 1768475 w 4464050"/>
                  <a:gd name="connsiteY44" fmla="*/ 438150 h 1352550"/>
                  <a:gd name="connsiteX45" fmla="*/ 1768475 w 4464050"/>
                  <a:gd name="connsiteY45" fmla="*/ 374650 h 1352550"/>
                  <a:gd name="connsiteX46" fmla="*/ 1631950 w 4464050"/>
                  <a:gd name="connsiteY46" fmla="*/ 374650 h 1352550"/>
                  <a:gd name="connsiteX47" fmla="*/ 1635125 w 4464050"/>
                  <a:gd name="connsiteY47" fmla="*/ 371475 h 1352550"/>
                  <a:gd name="connsiteX48" fmla="*/ 1612900 w 4464050"/>
                  <a:gd name="connsiteY48" fmla="*/ 371475 h 1352550"/>
                  <a:gd name="connsiteX49" fmla="*/ 1612900 w 4464050"/>
                  <a:gd name="connsiteY49" fmla="*/ 346075 h 1352550"/>
                  <a:gd name="connsiteX50" fmla="*/ 1447800 w 4464050"/>
                  <a:gd name="connsiteY50" fmla="*/ 346075 h 1352550"/>
                  <a:gd name="connsiteX51" fmla="*/ 1447800 w 4464050"/>
                  <a:gd name="connsiteY51" fmla="*/ 279400 h 1352550"/>
                  <a:gd name="connsiteX52" fmla="*/ 1441450 w 4464050"/>
                  <a:gd name="connsiteY52" fmla="*/ 279400 h 1352550"/>
                  <a:gd name="connsiteX53" fmla="*/ 1441450 w 4464050"/>
                  <a:gd name="connsiteY53" fmla="*/ 279400 h 1352550"/>
                  <a:gd name="connsiteX54" fmla="*/ 1441450 w 4464050"/>
                  <a:gd name="connsiteY54" fmla="*/ 254000 h 1352550"/>
                  <a:gd name="connsiteX55" fmla="*/ 1336675 w 4464050"/>
                  <a:gd name="connsiteY55" fmla="*/ 254000 h 1352550"/>
                  <a:gd name="connsiteX56" fmla="*/ 1336675 w 4464050"/>
                  <a:gd name="connsiteY56" fmla="*/ 241300 h 1352550"/>
                  <a:gd name="connsiteX57" fmla="*/ 1250950 w 4464050"/>
                  <a:gd name="connsiteY57" fmla="*/ 241300 h 1352550"/>
                  <a:gd name="connsiteX58" fmla="*/ 1250950 w 4464050"/>
                  <a:gd name="connsiteY58" fmla="*/ 203200 h 1352550"/>
                  <a:gd name="connsiteX59" fmla="*/ 1209675 w 4464050"/>
                  <a:gd name="connsiteY59" fmla="*/ 203200 h 1352550"/>
                  <a:gd name="connsiteX60" fmla="*/ 1209675 w 4464050"/>
                  <a:gd name="connsiteY60" fmla="*/ 187325 h 1352550"/>
                  <a:gd name="connsiteX61" fmla="*/ 1076325 w 4464050"/>
                  <a:gd name="connsiteY61" fmla="*/ 187325 h 1352550"/>
                  <a:gd name="connsiteX62" fmla="*/ 1076325 w 4464050"/>
                  <a:gd name="connsiteY62" fmla="*/ 158750 h 1352550"/>
                  <a:gd name="connsiteX63" fmla="*/ 917575 w 4464050"/>
                  <a:gd name="connsiteY63" fmla="*/ 158750 h 1352550"/>
                  <a:gd name="connsiteX64" fmla="*/ 917575 w 4464050"/>
                  <a:gd name="connsiteY64" fmla="*/ 133350 h 1352550"/>
                  <a:gd name="connsiteX65" fmla="*/ 889000 w 4464050"/>
                  <a:gd name="connsiteY65" fmla="*/ 133350 h 1352550"/>
                  <a:gd name="connsiteX66" fmla="*/ 889000 w 4464050"/>
                  <a:gd name="connsiteY66" fmla="*/ 117475 h 1352550"/>
                  <a:gd name="connsiteX67" fmla="*/ 844550 w 4464050"/>
                  <a:gd name="connsiteY67" fmla="*/ 117475 h 1352550"/>
                  <a:gd name="connsiteX68" fmla="*/ 844550 w 4464050"/>
                  <a:gd name="connsiteY68" fmla="*/ 88900 h 1352550"/>
                  <a:gd name="connsiteX69" fmla="*/ 809625 w 4464050"/>
                  <a:gd name="connsiteY69" fmla="*/ 88900 h 1352550"/>
                  <a:gd name="connsiteX70" fmla="*/ 809625 w 4464050"/>
                  <a:gd name="connsiteY70" fmla="*/ 88900 h 1352550"/>
                  <a:gd name="connsiteX71" fmla="*/ 809625 w 4464050"/>
                  <a:gd name="connsiteY71" fmla="*/ 69850 h 1352550"/>
                  <a:gd name="connsiteX72" fmla="*/ 660400 w 4464050"/>
                  <a:gd name="connsiteY72" fmla="*/ 69850 h 1352550"/>
                  <a:gd name="connsiteX73" fmla="*/ 660400 w 4464050"/>
                  <a:gd name="connsiteY73" fmla="*/ 41275 h 1352550"/>
                  <a:gd name="connsiteX74" fmla="*/ 428625 w 4464050"/>
                  <a:gd name="connsiteY74" fmla="*/ 41275 h 1352550"/>
                  <a:gd name="connsiteX75" fmla="*/ 428625 w 4464050"/>
                  <a:gd name="connsiteY75" fmla="*/ 0 h 1352550"/>
                  <a:gd name="connsiteX76" fmla="*/ 0 w 4464050"/>
                  <a:gd name="connsiteY76" fmla="*/ 0 h 1352550"/>
                  <a:gd name="connsiteX0" fmla="*/ 4464050 w 4464050"/>
                  <a:gd name="connsiteY0" fmla="*/ 1352550 h 1352550"/>
                  <a:gd name="connsiteX1" fmla="*/ 4333875 w 4464050"/>
                  <a:gd name="connsiteY1" fmla="*/ 1352550 h 1352550"/>
                  <a:gd name="connsiteX2" fmla="*/ 4333875 w 4464050"/>
                  <a:gd name="connsiteY2" fmla="*/ 1031875 h 1352550"/>
                  <a:gd name="connsiteX3" fmla="*/ 3743325 w 4464050"/>
                  <a:gd name="connsiteY3" fmla="*/ 1031875 h 1352550"/>
                  <a:gd name="connsiteX4" fmla="*/ 3743325 w 4464050"/>
                  <a:gd name="connsiteY4" fmla="*/ 977900 h 1352550"/>
                  <a:gd name="connsiteX5" fmla="*/ 3292475 w 4464050"/>
                  <a:gd name="connsiteY5" fmla="*/ 977900 h 1352550"/>
                  <a:gd name="connsiteX6" fmla="*/ 3279775 w 4464050"/>
                  <a:gd name="connsiteY6" fmla="*/ 965200 h 1352550"/>
                  <a:gd name="connsiteX7" fmla="*/ 3092450 w 4464050"/>
                  <a:gd name="connsiteY7" fmla="*/ 965200 h 1352550"/>
                  <a:gd name="connsiteX8" fmla="*/ 3092450 w 4464050"/>
                  <a:gd name="connsiteY8" fmla="*/ 920750 h 1352550"/>
                  <a:gd name="connsiteX9" fmla="*/ 2987675 w 4464050"/>
                  <a:gd name="connsiteY9" fmla="*/ 920750 h 1352550"/>
                  <a:gd name="connsiteX10" fmla="*/ 2987675 w 4464050"/>
                  <a:gd name="connsiteY10" fmla="*/ 904875 h 1352550"/>
                  <a:gd name="connsiteX11" fmla="*/ 2873375 w 4464050"/>
                  <a:gd name="connsiteY11" fmla="*/ 904875 h 1352550"/>
                  <a:gd name="connsiteX12" fmla="*/ 2873375 w 4464050"/>
                  <a:gd name="connsiteY12" fmla="*/ 904875 h 1352550"/>
                  <a:gd name="connsiteX13" fmla="*/ 2860675 w 4464050"/>
                  <a:gd name="connsiteY13" fmla="*/ 892175 h 1352550"/>
                  <a:gd name="connsiteX14" fmla="*/ 2860675 w 4464050"/>
                  <a:gd name="connsiteY14" fmla="*/ 844550 h 1352550"/>
                  <a:gd name="connsiteX15" fmla="*/ 2784475 w 4464050"/>
                  <a:gd name="connsiteY15" fmla="*/ 844550 h 1352550"/>
                  <a:gd name="connsiteX16" fmla="*/ 2784475 w 4464050"/>
                  <a:gd name="connsiteY16" fmla="*/ 812800 h 1352550"/>
                  <a:gd name="connsiteX17" fmla="*/ 2663825 w 4464050"/>
                  <a:gd name="connsiteY17" fmla="*/ 812800 h 1352550"/>
                  <a:gd name="connsiteX18" fmla="*/ 2663825 w 4464050"/>
                  <a:gd name="connsiteY18" fmla="*/ 777875 h 1352550"/>
                  <a:gd name="connsiteX19" fmla="*/ 2438400 w 4464050"/>
                  <a:gd name="connsiteY19" fmla="*/ 777875 h 1352550"/>
                  <a:gd name="connsiteX20" fmla="*/ 2438400 w 4464050"/>
                  <a:gd name="connsiteY20" fmla="*/ 749300 h 1352550"/>
                  <a:gd name="connsiteX21" fmla="*/ 2438400 w 4464050"/>
                  <a:gd name="connsiteY21" fmla="*/ 749300 h 1352550"/>
                  <a:gd name="connsiteX22" fmla="*/ 2425700 w 4464050"/>
                  <a:gd name="connsiteY22" fmla="*/ 736600 h 1352550"/>
                  <a:gd name="connsiteX23" fmla="*/ 2409825 w 4464050"/>
                  <a:gd name="connsiteY23" fmla="*/ 736600 h 1352550"/>
                  <a:gd name="connsiteX24" fmla="*/ 2409825 w 4464050"/>
                  <a:gd name="connsiteY24" fmla="*/ 701675 h 1352550"/>
                  <a:gd name="connsiteX25" fmla="*/ 2359025 w 4464050"/>
                  <a:gd name="connsiteY25" fmla="*/ 701675 h 1352550"/>
                  <a:gd name="connsiteX26" fmla="*/ 2359025 w 4464050"/>
                  <a:gd name="connsiteY26" fmla="*/ 654050 h 1352550"/>
                  <a:gd name="connsiteX27" fmla="*/ 2266950 w 4464050"/>
                  <a:gd name="connsiteY27" fmla="*/ 654050 h 1352550"/>
                  <a:gd name="connsiteX28" fmla="*/ 2266950 w 4464050"/>
                  <a:gd name="connsiteY28" fmla="*/ 625475 h 1352550"/>
                  <a:gd name="connsiteX29" fmla="*/ 2232025 w 4464050"/>
                  <a:gd name="connsiteY29" fmla="*/ 625475 h 1352550"/>
                  <a:gd name="connsiteX30" fmla="*/ 2232025 w 4464050"/>
                  <a:gd name="connsiteY30" fmla="*/ 625475 h 1352550"/>
                  <a:gd name="connsiteX31" fmla="*/ 2232025 w 4464050"/>
                  <a:gd name="connsiteY31" fmla="*/ 596900 h 1352550"/>
                  <a:gd name="connsiteX32" fmla="*/ 2171700 w 4464050"/>
                  <a:gd name="connsiteY32" fmla="*/ 596900 h 1352550"/>
                  <a:gd name="connsiteX33" fmla="*/ 2171700 w 4464050"/>
                  <a:gd name="connsiteY33" fmla="*/ 571500 h 1352550"/>
                  <a:gd name="connsiteX34" fmla="*/ 1962150 w 4464050"/>
                  <a:gd name="connsiteY34" fmla="*/ 571500 h 1352550"/>
                  <a:gd name="connsiteX35" fmla="*/ 1962150 w 4464050"/>
                  <a:gd name="connsiteY35" fmla="*/ 561975 h 1352550"/>
                  <a:gd name="connsiteX36" fmla="*/ 1924050 w 4464050"/>
                  <a:gd name="connsiteY36" fmla="*/ 561975 h 1352550"/>
                  <a:gd name="connsiteX37" fmla="*/ 1924050 w 4464050"/>
                  <a:gd name="connsiteY37" fmla="*/ 498475 h 1352550"/>
                  <a:gd name="connsiteX38" fmla="*/ 1854200 w 4464050"/>
                  <a:gd name="connsiteY38" fmla="*/ 498475 h 1352550"/>
                  <a:gd name="connsiteX39" fmla="*/ 1854200 w 4464050"/>
                  <a:gd name="connsiteY39" fmla="*/ 492125 h 1352550"/>
                  <a:gd name="connsiteX40" fmla="*/ 1835150 w 4464050"/>
                  <a:gd name="connsiteY40" fmla="*/ 492125 h 1352550"/>
                  <a:gd name="connsiteX41" fmla="*/ 1835150 w 4464050"/>
                  <a:gd name="connsiteY41" fmla="*/ 460375 h 1352550"/>
                  <a:gd name="connsiteX42" fmla="*/ 1781175 w 4464050"/>
                  <a:gd name="connsiteY42" fmla="*/ 460375 h 1352550"/>
                  <a:gd name="connsiteX43" fmla="*/ 1781175 w 4464050"/>
                  <a:gd name="connsiteY43" fmla="*/ 438150 h 1352550"/>
                  <a:gd name="connsiteX44" fmla="*/ 1768475 w 4464050"/>
                  <a:gd name="connsiteY44" fmla="*/ 438150 h 1352550"/>
                  <a:gd name="connsiteX45" fmla="*/ 1768475 w 4464050"/>
                  <a:gd name="connsiteY45" fmla="*/ 374650 h 1352550"/>
                  <a:gd name="connsiteX46" fmla="*/ 1631950 w 4464050"/>
                  <a:gd name="connsiteY46" fmla="*/ 374650 h 1352550"/>
                  <a:gd name="connsiteX47" fmla="*/ 1635125 w 4464050"/>
                  <a:gd name="connsiteY47" fmla="*/ 371475 h 1352550"/>
                  <a:gd name="connsiteX48" fmla="*/ 1612900 w 4464050"/>
                  <a:gd name="connsiteY48" fmla="*/ 371475 h 1352550"/>
                  <a:gd name="connsiteX49" fmla="*/ 1612900 w 4464050"/>
                  <a:gd name="connsiteY49" fmla="*/ 346075 h 1352550"/>
                  <a:gd name="connsiteX50" fmla="*/ 1447800 w 4464050"/>
                  <a:gd name="connsiteY50" fmla="*/ 346075 h 1352550"/>
                  <a:gd name="connsiteX51" fmla="*/ 1447800 w 4464050"/>
                  <a:gd name="connsiteY51" fmla="*/ 279400 h 1352550"/>
                  <a:gd name="connsiteX52" fmla="*/ 1441450 w 4464050"/>
                  <a:gd name="connsiteY52" fmla="*/ 279400 h 1352550"/>
                  <a:gd name="connsiteX53" fmla="*/ 1441450 w 4464050"/>
                  <a:gd name="connsiteY53" fmla="*/ 279400 h 1352550"/>
                  <a:gd name="connsiteX54" fmla="*/ 1441450 w 4464050"/>
                  <a:gd name="connsiteY54" fmla="*/ 254000 h 1352550"/>
                  <a:gd name="connsiteX55" fmla="*/ 1336675 w 4464050"/>
                  <a:gd name="connsiteY55" fmla="*/ 254000 h 1352550"/>
                  <a:gd name="connsiteX56" fmla="*/ 1336675 w 4464050"/>
                  <a:gd name="connsiteY56" fmla="*/ 241300 h 1352550"/>
                  <a:gd name="connsiteX57" fmla="*/ 1250950 w 4464050"/>
                  <a:gd name="connsiteY57" fmla="*/ 241300 h 1352550"/>
                  <a:gd name="connsiteX58" fmla="*/ 1250950 w 4464050"/>
                  <a:gd name="connsiteY58" fmla="*/ 203200 h 1352550"/>
                  <a:gd name="connsiteX59" fmla="*/ 1209675 w 4464050"/>
                  <a:gd name="connsiteY59" fmla="*/ 203200 h 1352550"/>
                  <a:gd name="connsiteX60" fmla="*/ 1209675 w 4464050"/>
                  <a:gd name="connsiteY60" fmla="*/ 187325 h 1352550"/>
                  <a:gd name="connsiteX61" fmla="*/ 1076325 w 4464050"/>
                  <a:gd name="connsiteY61" fmla="*/ 187325 h 1352550"/>
                  <a:gd name="connsiteX62" fmla="*/ 1076325 w 4464050"/>
                  <a:gd name="connsiteY62" fmla="*/ 158750 h 1352550"/>
                  <a:gd name="connsiteX63" fmla="*/ 917575 w 4464050"/>
                  <a:gd name="connsiteY63" fmla="*/ 158750 h 1352550"/>
                  <a:gd name="connsiteX64" fmla="*/ 917575 w 4464050"/>
                  <a:gd name="connsiteY64" fmla="*/ 133350 h 1352550"/>
                  <a:gd name="connsiteX65" fmla="*/ 889000 w 4464050"/>
                  <a:gd name="connsiteY65" fmla="*/ 133350 h 1352550"/>
                  <a:gd name="connsiteX66" fmla="*/ 889000 w 4464050"/>
                  <a:gd name="connsiteY66" fmla="*/ 117475 h 1352550"/>
                  <a:gd name="connsiteX67" fmla="*/ 844550 w 4464050"/>
                  <a:gd name="connsiteY67" fmla="*/ 117475 h 1352550"/>
                  <a:gd name="connsiteX68" fmla="*/ 844550 w 4464050"/>
                  <a:gd name="connsiteY68" fmla="*/ 88900 h 1352550"/>
                  <a:gd name="connsiteX69" fmla="*/ 809625 w 4464050"/>
                  <a:gd name="connsiteY69" fmla="*/ 88900 h 1352550"/>
                  <a:gd name="connsiteX70" fmla="*/ 809625 w 4464050"/>
                  <a:gd name="connsiteY70" fmla="*/ 88900 h 1352550"/>
                  <a:gd name="connsiteX71" fmla="*/ 809625 w 4464050"/>
                  <a:gd name="connsiteY71" fmla="*/ 69850 h 1352550"/>
                  <a:gd name="connsiteX72" fmla="*/ 660400 w 4464050"/>
                  <a:gd name="connsiteY72" fmla="*/ 69850 h 1352550"/>
                  <a:gd name="connsiteX73" fmla="*/ 660400 w 4464050"/>
                  <a:gd name="connsiteY73" fmla="*/ 41275 h 1352550"/>
                  <a:gd name="connsiteX74" fmla="*/ 428625 w 4464050"/>
                  <a:gd name="connsiteY74" fmla="*/ 41275 h 1352550"/>
                  <a:gd name="connsiteX75" fmla="*/ 428625 w 4464050"/>
                  <a:gd name="connsiteY75" fmla="*/ 0 h 1352550"/>
                  <a:gd name="connsiteX76" fmla="*/ 0 w 4464050"/>
                  <a:gd name="connsiteY76" fmla="*/ 14817 h 135255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73375 w 4464050"/>
                  <a:gd name="connsiteY12" fmla="*/ 898525 h 1346200"/>
                  <a:gd name="connsiteX13" fmla="*/ 2860675 w 4464050"/>
                  <a:gd name="connsiteY13" fmla="*/ 885825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8400 w 4464050"/>
                  <a:gd name="connsiteY20" fmla="*/ 742950 h 1346200"/>
                  <a:gd name="connsiteX21" fmla="*/ 2438400 w 4464050"/>
                  <a:gd name="connsiteY21" fmla="*/ 742950 h 1346200"/>
                  <a:gd name="connsiteX22" fmla="*/ 2425700 w 4464050"/>
                  <a:gd name="connsiteY22" fmla="*/ 730250 h 1346200"/>
                  <a:gd name="connsiteX23" fmla="*/ 2409825 w 4464050"/>
                  <a:gd name="connsiteY23" fmla="*/ 730250 h 1346200"/>
                  <a:gd name="connsiteX24" fmla="*/ 2409825 w 4464050"/>
                  <a:gd name="connsiteY24" fmla="*/ 695325 h 1346200"/>
                  <a:gd name="connsiteX25" fmla="*/ 2359025 w 4464050"/>
                  <a:gd name="connsiteY25" fmla="*/ 695325 h 1346200"/>
                  <a:gd name="connsiteX26" fmla="*/ 2359025 w 4464050"/>
                  <a:gd name="connsiteY26" fmla="*/ 647700 h 1346200"/>
                  <a:gd name="connsiteX27" fmla="*/ 2266950 w 4464050"/>
                  <a:gd name="connsiteY27" fmla="*/ 647700 h 1346200"/>
                  <a:gd name="connsiteX28" fmla="*/ 2266950 w 4464050"/>
                  <a:gd name="connsiteY28" fmla="*/ 619125 h 1346200"/>
                  <a:gd name="connsiteX29" fmla="*/ 2232025 w 4464050"/>
                  <a:gd name="connsiteY29" fmla="*/ 619125 h 1346200"/>
                  <a:gd name="connsiteX30" fmla="*/ 2232025 w 4464050"/>
                  <a:gd name="connsiteY30" fmla="*/ 619125 h 1346200"/>
                  <a:gd name="connsiteX31" fmla="*/ 2232025 w 4464050"/>
                  <a:gd name="connsiteY31" fmla="*/ 590550 h 1346200"/>
                  <a:gd name="connsiteX32" fmla="*/ 2171700 w 4464050"/>
                  <a:gd name="connsiteY32" fmla="*/ 590550 h 1346200"/>
                  <a:gd name="connsiteX33" fmla="*/ 2171700 w 4464050"/>
                  <a:gd name="connsiteY33" fmla="*/ 565150 h 1346200"/>
                  <a:gd name="connsiteX34" fmla="*/ 1962150 w 4464050"/>
                  <a:gd name="connsiteY34" fmla="*/ 565150 h 1346200"/>
                  <a:gd name="connsiteX35" fmla="*/ 1962150 w 4464050"/>
                  <a:gd name="connsiteY35" fmla="*/ 555625 h 1346200"/>
                  <a:gd name="connsiteX36" fmla="*/ 1924050 w 4464050"/>
                  <a:gd name="connsiteY36" fmla="*/ 555625 h 1346200"/>
                  <a:gd name="connsiteX37" fmla="*/ 1924050 w 4464050"/>
                  <a:gd name="connsiteY37" fmla="*/ 492125 h 1346200"/>
                  <a:gd name="connsiteX38" fmla="*/ 1854200 w 4464050"/>
                  <a:gd name="connsiteY38" fmla="*/ 492125 h 1346200"/>
                  <a:gd name="connsiteX39" fmla="*/ 1854200 w 4464050"/>
                  <a:gd name="connsiteY39" fmla="*/ 485775 h 1346200"/>
                  <a:gd name="connsiteX40" fmla="*/ 1835150 w 4464050"/>
                  <a:gd name="connsiteY40" fmla="*/ 485775 h 1346200"/>
                  <a:gd name="connsiteX41" fmla="*/ 1835150 w 4464050"/>
                  <a:gd name="connsiteY41" fmla="*/ 454025 h 1346200"/>
                  <a:gd name="connsiteX42" fmla="*/ 1781175 w 4464050"/>
                  <a:gd name="connsiteY42" fmla="*/ 454025 h 1346200"/>
                  <a:gd name="connsiteX43" fmla="*/ 1781175 w 4464050"/>
                  <a:gd name="connsiteY43" fmla="*/ 431800 h 1346200"/>
                  <a:gd name="connsiteX44" fmla="*/ 1768475 w 4464050"/>
                  <a:gd name="connsiteY44" fmla="*/ 431800 h 1346200"/>
                  <a:gd name="connsiteX45" fmla="*/ 1768475 w 4464050"/>
                  <a:gd name="connsiteY45" fmla="*/ 368300 h 1346200"/>
                  <a:gd name="connsiteX46" fmla="*/ 1631950 w 4464050"/>
                  <a:gd name="connsiteY46" fmla="*/ 368300 h 1346200"/>
                  <a:gd name="connsiteX47" fmla="*/ 1635125 w 4464050"/>
                  <a:gd name="connsiteY47" fmla="*/ 365125 h 1346200"/>
                  <a:gd name="connsiteX48" fmla="*/ 1612900 w 4464050"/>
                  <a:gd name="connsiteY48" fmla="*/ 365125 h 1346200"/>
                  <a:gd name="connsiteX49" fmla="*/ 1612900 w 4464050"/>
                  <a:gd name="connsiteY49" fmla="*/ 339725 h 1346200"/>
                  <a:gd name="connsiteX50" fmla="*/ 1447800 w 4464050"/>
                  <a:gd name="connsiteY50" fmla="*/ 339725 h 1346200"/>
                  <a:gd name="connsiteX51" fmla="*/ 1447800 w 4464050"/>
                  <a:gd name="connsiteY51" fmla="*/ 273050 h 1346200"/>
                  <a:gd name="connsiteX52" fmla="*/ 1441450 w 4464050"/>
                  <a:gd name="connsiteY52" fmla="*/ 273050 h 1346200"/>
                  <a:gd name="connsiteX53" fmla="*/ 1441450 w 4464050"/>
                  <a:gd name="connsiteY53" fmla="*/ 273050 h 1346200"/>
                  <a:gd name="connsiteX54" fmla="*/ 1441450 w 4464050"/>
                  <a:gd name="connsiteY54" fmla="*/ 247650 h 1346200"/>
                  <a:gd name="connsiteX55" fmla="*/ 1336675 w 4464050"/>
                  <a:gd name="connsiteY55" fmla="*/ 247650 h 1346200"/>
                  <a:gd name="connsiteX56" fmla="*/ 1336675 w 4464050"/>
                  <a:gd name="connsiteY56" fmla="*/ 234950 h 1346200"/>
                  <a:gd name="connsiteX57" fmla="*/ 1250950 w 4464050"/>
                  <a:gd name="connsiteY57" fmla="*/ 234950 h 1346200"/>
                  <a:gd name="connsiteX58" fmla="*/ 1250950 w 4464050"/>
                  <a:gd name="connsiteY58" fmla="*/ 196850 h 1346200"/>
                  <a:gd name="connsiteX59" fmla="*/ 1209675 w 4464050"/>
                  <a:gd name="connsiteY59" fmla="*/ 196850 h 1346200"/>
                  <a:gd name="connsiteX60" fmla="*/ 1209675 w 4464050"/>
                  <a:gd name="connsiteY60" fmla="*/ 180975 h 1346200"/>
                  <a:gd name="connsiteX61" fmla="*/ 1076325 w 4464050"/>
                  <a:gd name="connsiteY61" fmla="*/ 180975 h 1346200"/>
                  <a:gd name="connsiteX62" fmla="*/ 1076325 w 4464050"/>
                  <a:gd name="connsiteY62" fmla="*/ 152400 h 1346200"/>
                  <a:gd name="connsiteX63" fmla="*/ 917575 w 4464050"/>
                  <a:gd name="connsiteY63" fmla="*/ 152400 h 1346200"/>
                  <a:gd name="connsiteX64" fmla="*/ 917575 w 4464050"/>
                  <a:gd name="connsiteY64" fmla="*/ 127000 h 1346200"/>
                  <a:gd name="connsiteX65" fmla="*/ 889000 w 4464050"/>
                  <a:gd name="connsiteY65" fmla="*/ 127000 h 1346200"/>
                  <a:gd name="connsiteX66" fmla="*/ 889000 w 4464050"/>
                  <a:gd name="connsiteY66" fmla="*/ 111125 h 1346200"/>
                  <a:gd name="connsiteX67" fmla="*/ 844550 w 4464050"/>
                  <a:gd name="connsiteY67" fmla="*/ 111125 h 1346200"/>
                  <a:gd name="connsiteX68" fmla="*/ 844550 w 4464050"/>
                  <a:gd name="connsiteY68" fmla="*/ 82550 h 1346200"/>
                  <a:gd name="connsiteX69" fmla="*/ 809625 w 4464050"/>
                  <a:gd name="connsiteY69" fmla="*/ 82550 h 1346200"/>
                  <a:gd name="connsiteX70" fmla="*/ 809625 w 4464050"/>
                  <a:gd name="connsiteY70" fmla="*/ 82550 h 1346200"/>
                  <a:gd name="connsiteX71" fmla="*/ 809625 w 4464050"/>
                  <a:gd name="connsiteY71" fmla="*/ 63500 h 1346200"/>
                  <a:gd name="connsiteX72" fmla="*/ 660400 w 4464050"/>
                  <a:gd name="connsiteY72" fmla="*/ 63500 h 1346200"/>
                  <a:gd name="connsiteX73" fmla="*/ 660400 w 4464050"/>
                  <a:gd name="connsiteY73" fmla="*/ 34925 h 1346200"/>
                  <a:gd name="connsiteX74" fmla="*/ 428625 w 4464050"/>
                  <a:gd name="connsiteY74" fmla="*/ 34925 h 1346200"/>
                  <a:gd name="connsiteX75" fmla="*/ 428625 w 4464050"/>
                  <a:gd name="connsiteY75" fmla="*/ 0 h 1346200"/>
                  <a:gd name="connsiteX76" fmla="*/ 0 w 4464050"/>
                  <a:gd name="connsiteY76"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73375 w 4464050"/>
                  <a:gd name="connsiteY12" fmla="*/ 898525 h 1346200"/>
                  <a:gd name="connsiteX13" fmla="*/ 2860675 w 4464050"/>
                  <a:gd name="connsiteY13" fmla="*/ 885825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8400 w 4464050"/>
                  <a:gd name="connsiteY20" fmla="*/ 742950 h 1346200"/>
                  <a:gd name="connsiteX21" fmla="*/ 2425700 w 4464050"/>
                  <a:gd name="connsiteY21" fmla="*/ 730250 h 1346200"/>
                  <a:gd name="connsiteX22" fmla="*/ 2409825 w 4464050"/>
                  <a:gd name="connsiteY22" fmla="*/ 730250 h 1346200"/>
                  <a:gd name="connsiteX23" fmla="*/ 2409825 w 4464050"/>
                  <a:gd name="connsiteY23" fmla="*/ 695325 h 1346200"/>
                  <a:gd name="connsiteX24" fmla="*/ 2359025 w 4464050"/>
                  <a:gd name="connsiteY24" fmla="*/ 695325 h 1346200"/>
                  <a:gd name="connsiteX25" fmla="*/ 2359025 w 4464050"/>
                  <a:gd name="connsiteY25" fmla="*/ 647700 h 1346200"/>
                  <a:gd name="connsiteX26" fmla="*/ 2266950 w 4464050"/>
                  <a:gd name="connsiteY26" fmla="*/ 647700 h 1346200"/>
                  <a:gd name="connsiteX27" fmla="*/ 2266950 w 4464050"/>
                  <a:gd name="connsiteY27" fmla="*/ 619125 h 1346200"/>
                  <a:gd name="connsiteX28" fmla="*/ 2232025 w 4464050"/>
                  <a:gd name="connsiteY28" fmla="*/ 619125 h 1346200"/>
                  <a:gd name="connsiteX29" fmla="*/ 2232025 w 4464050"/>
                  <a:gd name="connsiteY29" fmla="*/ 619125 h 1346200"/>
                  <a:gd name="connsiteX30" fmla="*/ 2232025 w 4464050"/>
                  <a:gd name="connsiteY30" fmla="*/ 590550 h 1346200"/>
                  <a:gd name="connsiteX31" fmla="*/ 2171700 w 4464050"/>
                  <a:gd name="connsiteY31" fmla="*/ 590550 h 1346200"/>
                  <a:gd name="connsiteX32" fmla="*/ 2171700 w 4464050"/>
                  <a:gd name="connsiteY32" fmla="*/ 565150 h 1346200"/>
                  <a:gd name="connsiteX33" fmla="*/ 1962150 w 4464050"/>
                  <a:gd name="connsiteY33" fmla="*/ 565150 h 1346200"/>
                  <a:gd name="connsiteX34" fmla="*/ 1962150 w 4464050"/>
                  <a:gd name="connsiteY34" fmla="*/ 555625 h 1346200"/>
                  <a:gd name="connsiteX35" fmla="*/ 1924050 w 4464050"/>
                  <a:gd name="connsiteY35" fmla="*/ 555625 h 1346200"/>
                  <a:gd name="connsiteX36" fmla="*/ 1924050 w 4464050"/>
                  <a:gd name="connsiteY36" fmla="*/ 492125 h 1346200"/>
                  <a:gd name="connsiteX37" fmla="*/ 1854200 w 4464050"/>
                  <a:gd name="connsiteY37" fmla="*/ 492125 h 1346200"/>
                  <a:gd name="connsiteX38" fmla="*/ 1854200 w 4464050"/>
                  <a:gd name="connsiteY38" fmla="*/ 485775 h 1346200"/>
                  <a:gd name="connsiteX39" fmla="*/ 1835150 w 4464050"/>
                  <a:gd name="connsiteY39" fmla="*/ 485775 h 1346200"/>
                  <a:gd name="connsiteX40" fmla="*/ 1835150 w 4464050"/>
                  <a:gd name="connsiteY40" fmla="*/ 454025 h 1346200"/>
                  <a:gd name="connsiteX41" fmla="*/ 1781175 w 4464050"/>
                  <a:gd name="connsiteY41" fmla="*/ 454025 h 1346200"/>
                  <a:gd name="connsiteX42" fmla="*/ 1781175 w 4464050"/>
                  <a:gd name="connsiteY42" fmla="*/ 431800 h 1346200"/>
                  <a:gd name="connsiteX43" fmla="*/ 1768475 w 4464050"/>
                  <a:gd name="connsiteY43" fmla="*/ 431800 h 1346200"/>
                  <a:gd name="connsiteX44" fmla="*/ 1768475 w 4464050"/>
                  <a:gd name="connsiteY44" fmla="*/ 368300 h 1346200"/>
                  <a:gd name="connsiteX45" fmla="*/ 1631950 w 4464050"/>
                  <a:gd name="connsiteY45" fmla="*/ 368300 h 1346200"/>
                  <a:gd name="connsiteX46" fmla="*/ 1635125 w 4464050"/>
                  <a:gd name="connsiteY46" fmla="*/ 365125 h 1346200"/>
                  <a:gd name="connsiteX47" fmla="*/ 1612900 w 4464050"/>
                  <a:gd name="connsiteY47" fmla="*/ 365125 h 1346200"/>
                  <a:gd name="connsiteX48" fmla="*/ 1612900 w 4464050"/>
                  <a:gd name="connsiteY48" fmla="*/ 339725 h 1346200"/>
                  <a:gd name="connsiteX49" fmla="*/ 1447800 w 4464050"/>
                  <a:gd name="connsiteY49" fmla="*/ 339725 h 1346200"/>
                  <a:gd name="connsiteX50" fmla="*/ 1447800 w 4464050"/>
                  <a:gd name="connsiteY50" fmla="*/ 273050 h 1346200"/>
                  <a:gd name="connsiteX51" fmla="*/ 1441450 w 4464050"/>
                  <a:gd name="connsiteY51" fmla="*/ 273050 h 1346200"/>
                  <a:gd name="connsiteX52" fmla="*/ 1441450 w 4464050"/>
                  <a:gd name="connsiteY52" fmla="*/ 273050 h 1346200"/>
                  <a:gd name="connsiteX53" fmla="*/ 1441450 w 4464050"/>
                  <a:gd name="connsiteY53" fmla="*/ 247650 h 1346200"/>
                  <a:gd name="connsiteX54" fmla="*/ 1336675 w 4464050"/>
                  <a:gd name="connsiteY54" fmla="*/ 247650 h 1346200"/>
                  <a:gd name="connsiteX55" fmla="*/ 1336675 w 4464050"/>
                  <a:gd name="connsiteY55" fmla="*/ 234950 h 1346200"/>
                  <a:gd name="connsiteX56" fmla="*/ 1250950 w 4464050"/>
                  <a:gd name="connsiteY56" fmla="*/ 234950 h 1346200"/>
                  <a:gd name="connsiteX57" fmla="*/ 1250950 w 4464050"/>
                  <a:gd name="connsiteY57" fmla="*/ 196850 h 1346200"/>
                  <a:gd name="connsiteX58" fmla="*/ 1209675 w 4464050"/>
                  <a:gd name="connsiteY58" fmla="*/ 196850 h 1346200"/>
                  <a:gd name="connsiteX59" fmla="*/ 1209675 w 4464050"/>
                  <a:gd name="connsiteY59" fmla="*/ 180975 h 1346200"/>
                  <a:gd name="connsiteX60" fmla="*/ 1076325 w 4464050"/>
                  <a:gd name="connsiteY60" fmla="*/ 180975 h 1346200"/>
                  <a:gd name="connsiteX61" fmla="*/ 1076325 w 4464050"/>
                  <a:gd name="connsiteY61" fmla="*/ 152400 h 1346200"/>
                  <a:gd name="connsiteX62" fmla="*/ 917575 w 4464050"/>
                  <a:gd name="connsiteY62" fmla="*/ 152400 h 1346200"/>
                  <a:gd name="connsiteX63" fmla="*/ 917575 w 4464050"/>
                  <a:gd name="connsiteY63" fmla="*/ 127000 h 1346200"/>
                  <a:gd name="connsiteX64" fmla="*/ 889000 w 4464050"/>
                  <a:gd name="connsiteY64" fmla="*/ 127000 h 1346200"/>
                  <a:gd name="connsiteX65" fmla="*/ 889000 w 4464050"/>
                  <a:gd name="connsiteY65" fmla="*/ 111125 h 1346200"/>
                  <a:gd name="connsiteX66" fmla="*/ 844550 w 4464050"/>
                  <a:gd name="connsiteY66" fmla="*/ 111125 h 1346200"/>
                  <a:gd name="connsiteX67" fmla="*/ 844550 w 4464050"/>
                  <a:gd name="connsiteY67" fmla="*/ 82550 h 1346200"/>
                  <a:gd name="connsiteX68" fmla="*/ 809625 w 4464050"/>
                  <a:gd name="connsiteY68" fmla="*/ 82550 h 1346200"/>
                  <a:gd name="connsiteX69" fmla="*/ 809625 w 4464050"/>
                  <a:gd name="connsiteY69" fmla="*/ 82550 h 1346200"/>
                  <a:gd name="connsiteX70" fmla="*/ 809625 w 4464050"/>
                  <a:gd name="connsiteY70" fmla="*/ 63500 h 1346200"/>
                  <a:gd name="connsiteX71" fmla="*/ 660400 w 4464050"/>
                  <a:gd name="connsiteY71" fmla="*/ 63500 h 1346200"/>
                  <a:gd name="connsiteX72" fmla="*/ 660400 w 4464050"/>
                  <a:gd name="connsiteY72" fmla="*/ 34925 h 1346200"/>
                  <a:gd name="connsiteX73" fmla="*/ 428625 w 4464050"/>
                  <a:gd name="connsiteY73" fmla="*/ 34925 h 1346200"/>
                  <a:gd name="connsiteX74" fmla="*/ 428625 w 4464050"/>
                  <a:gd name="connsiteY74" fmla="*/ 0 h 1346200"/>
                  <a:gd name="connsiteX75" fmla="*/ 0 w 4464050"/>
                  <a:gd name="connsiteY75"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73375 w 4464050"/>
                  <a:gd name="connsiteY12" fmla="*/ 898525 h 1346200"/>
                  <a:gd name="connsiteX13" fmla="*/ 2860675 w 4464050"/>
                  <a:gd name="connsiteY13" fmla="*/ 885825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25700 w 4464050"/>
                  <a:gd name="connsiteY20" fmla="*/ 730250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73375 w 4464050"/>
                  <a:gd name="connsiteY12" fmla="*/ 898525 h 1346200"/>
                  <a:gd name="connsiteX13" fmla="*/ 2860675 w 4464050"/>
                  <a:gd name="connsiteY13" fmla="*/ 885825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5225 w 4464050"/>
                  <a:gd name="connsiteY20" fmla="*/ 728663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73375 w 4464050"/>
                  <a:gd name="connsiteY12" fmla="*/ 898525 h 1346200"/>
                  <a:gd name="connsiteX13" fmla="*/ 2860675 w 4464050"/>
                  <a:gd name="connsiteY13" fmla="*/ 885825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3638 w 4464050"/>
                  <a:gd name="connsiteY20" fmla="*/ 731838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73375 w 4464050"/>
                  <a:gd name="connsiteY12" fmla="*/ 898525 h 1346200"/>
                  <a:gd name="connsiteX13" fmla="*/ 2860675 w 4464050"/>
                  <a:gd name="connsiteY13" fmla="*/ 885825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6813 w 4464050"/>
                  <a:gd name="connsiteY20" fmla="*/ 731838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84488 w 4464050"/>
                  <a:gd name="connsiteY12" fmla="*/ 877887 h 1346200"/>
                  <a:gd name="connsiteX13" fmla="*/ 2860675 w 4464050"/>
                  <a:gd name="connsiteY13" fmla="*/ 885825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6813 w 4464050"/>
                  <a:gd name="connsiteY20" fmla="*/ 731838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84488 w 4464050"/>
                  <a:gd name="connsiteY12" fmla="*/ 879474 h 1346200"/>
                  <a:gd name="connsiteX13" fmla="*/ 2860675 w 4464050"/>
                  <a:gd name="connsiteY13" fmla="*/ 885825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6813 w 4464050"/>
                  <a:gd name="connsiteY20" fmla="*/ 731838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73375 w 4464050"/>
                  <a:gd name="connsiteY11" fmla="*/ 898525 h 1346200"/>
                  <a:gd name="connsiteX12" fmla="*/ 2884488 w 4464050"/>
                  <a:gd name="connsiteY12" fmla="*/ 879474 h 1346200"/>
                  <a:gd name="connsiteX13" fmla="*/ 2863850 w 4464050"/>
                  <a:gd name="connsiteY13" fmla="*/ 881063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6813 w 4464050"/>
                  <a:gd name="connsiteY20" fmla="*/ 731838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89250 w 4464050"/>
                  <a:gd name="connsiteY11" fmla="*/ 900112 h 1346200"/>
                  <a:gd name="connsiteX12" fmla="*/ 2884488 w 4464050"/>
                  <a:gd name="connsiteY12" fmla="*/ 879474 h 1346200"/>
                  <a:gd name="connsiteX13" fmla="*/ 2863850 w 4464050"/>
                  <a:gd name="connsiteY13" fmla="*/ 881063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6813 w 4464050"/>
                  <a:gd name="connsiteY20" fmla="*/ 731838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89250 w 4464050"/>
                  <a:gd name="connsiteY11" fmla="*/ 900112 h 1346200"/>
                  <a:gd name="connsiteX12" fmla="*/ 2890838 w 4464050"/>
                  <a:gd name="connsiteY12" fmla="*/ 879474 h 1346200"/>
                  <a:gd name="connsiteX13" fmla="*/ 2863850 w 4464050"/>
                  <a:gd name="connsiteY13" fmla="*/ 881063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6813 w 4464050"/>
                  <a:gd name="connsiteY20" fmla="*/ 731838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 name="connsiteX0" fmla="*/ 4464050 w 4464050"/>
                  <a:gd name="connsiteY0" fmla="*/ 1346200 h 1346200"/>
                  <a:gd name="connsiteX1" fmla="*/ 4333875 w 4464050"/>
                  <a:gd name="connsiteY1" fmla="*/ 1346200 h 1346200"/>
                  <a:gd name="connsiteX2" fmla="*/ 4333875 w 4464050"/>
                  <a:gd name="connsiteY2" fmla="*/ 1025525 h 1346200"/>
                  <a:gd name="connsiteX3" fmla="*/ 3743325 w 4464050"/>
                  <a:gd name="connsiteY3" fmla="*/ 1025525 h 1346200"/>
                  <a:gd name="connsiteX4" fmla="*/ 3743325 w 4464050"/>
                  <a:gd name="connsiteY4" fmla="*/ 971550 h 1346200"/>
                  <a:gd name="connsiteX5" fmla="*/ 3292475 w 4464050"/>
                  <a:gd name="connsiteY5" fmla="*/ 971550 h 1346200"/>
                  <a:gd name="connsiteX6" fmla="*/ 3279775 w 4464050"/>
                  <a:gd name="connsiteY6" fmla="*/ 958850 h 1346200"/>
                  <a:gd name="connsiteX7" fmla="*/ 3092450 w 4464050"/>
                  <a:gd name="connsiteY7" fmla="*/ 958850 h 1346200"/>
                  <a:gd name="connsiteX8" fmla="*/ 3092450 w 4464050"/>
                  <a:gd name="connsiteY8" fmla="*/ 914400 h 1346200"/>
                  <a:gd name="connsiteX9" fmla="*/ 2987675 w 4464050"/>
                  <a:gd name="connsiteY9" fmla="*/ 914400 h 1346200"/>
                  <a:gd name="connsiteX10" fmla="*/ 2987675 w 4464050"/>
                  <a:gd name="connsiteY10" fmla="*/ 898525 h 1346200"/>
                  <a:gd name="connsiteX11" fmla="*/ 2889250 w 4464050"/>
                  <a:gd name="connsiteY11" fmla="*/ 900112 h 1346200"/>
                  <a:gd name="connsiteX12" fmla="*/ 2889251 w 4464050"/>
                  <a:gd name="connsiteY12" fmla="*/ 879474 h 1346200"/>
                  <a:gd name="connsiteX13" fmla="*/ 2863850 w 4464050"/>
                  <a:gd name="connsiteY13" fmla="*/ 881063 h 1346200"/>
                  <a:gd name="connsiteX14" fmla="*/ 2860675 w 4464050"/>
                  <a:gd name="connsiteY14" fmla="*/ 838200 h 1346200"/>
                  <a:gd name="connsiteX15" fmla="*/ 2784475 w 4464050"/>
                  <a:gd name="connsiteY15" fmla="*/ 838200 h 1346200"/>
                  <a:gd name="connsiteX16" fmla="*/ 2784475 w 4464050"/>
                  <a:gd name="connsiteY16" fmla="*/ 806450 h 1346200"/>
                  <a:gd name="connsiteX17" fmla="*/ 2663825 w 4464050"/>
                  <a:gd name="connsiteY17" fmla="*/ 806450 h 1346200"/>
                  <a:gd name="connsiteX18" fmla="*/ 2663825 w 4464050"/>
                  <a:gd name="connsiteY18" fmla="*/ 771525 h 1346200"/>
                  <a:gd name="connsiteX19" fmla="*/ 2438400 w 4464050"/>
                  <a:gd name="connsiteY19" fmla="*/ 771525 h 1346200"/>
                  <a:gd name="connsiteX20" fmla="*/ 2436813 w 4464050"/>
                  <a:gd name="connsiteY20" fmla="*/ 731838 h 1346200"/>
                  <a:gd name="connsiteX21" fmla="*/ 2409825 w 4464050"/>
                  <a:gd name="connsiteY21" fmla="*/ 730250 h 1346200"/>
                  <a:gd name="connsiteX22" fmla="*/ 2409825 w 4464050"/>
                  <a:gd name="connsiteY22" fmla="*/ 695325 h 1346200"/>
                  <a:gd name="connsiteX23" fmla="*/ 2359025 w 4464050"/>
                  <a:gd name="connsiteY23" fmla="*/ 695325 h 1346200"/>
                  <a:gd name="connsiteX24" fmla="*/ 2359025 w 4464050"/>
                  <a:gd name="connsiteY24" fmla="*/ 647700 h 1346200"/>
                  <a:gd name="connsiteX25" fmla="*/ 2266950 w 4464050"/>
                  <a:gd name="connsiteY25" fmla="*/ 647700 h 1346200"/>
                  <a:gd name="connsiteX26" fmla="*/ 2266950 w 4464050"/>
                  <a:gd name="connsiteY26" fmla="*/ 619125 h 1346200"/>
                  <a:gd name="connsiteX27" fmla="*/ 2232025 w 4464050"/>
                  <a:gd name="connsiteY27" fmla="*/ 619125 h 1346200"/>
                  <a:gd name="connsiteX28" fmla="*/ 2232025 w 4464050"/>
                  <a:gd name="connsiteY28" fmla="*/ 619125 h 1346200"/>
                  <a:gd name="connsiteX29" fmla="*/ 2232025 w 4464050"/>
                  <a:gd name="connsiteY29" fmla="*/ 590550 h 1346200"/>
                  <a:gd name="connsiteX30" fmla="*/ 2171700 w 4464050"/>
                  <a:gd name="connsiteY30" fmla="*/ 590550 h 1346200"/>
                  <a:gd name="connsiteX31" fmla="*/ 2171700 w 4464050"/>
                  <a:gd name="connsiteY31" fmla="*/ 565150 h 1346200"/>
                  <a:gd name="connsiteX32" fmla="*/ 1962150 w 4464050"/>
                  <a:gd name="connsiteY32" fmla="*/ 565150 h 1346200"/>
                  <a:gd name="connsiteX33" fmla="*/ 1962150 w 4464050"/>
                  <a:gd name="connsiteY33" fmla="*/ 555625 h 1346200"/>
                  <a:gd name="connsiteX34" fmla="*/ 1924050 w 4464050"/>
                  <a:gd name="connsiteY34" fmla="*/ 555625 h 1346200"/>
                  <a:gd name="connsiteX35" fmla="*/ 1924050 w 4464050"/>
                  <a:gd name="connsiteY35" fmla="*/ 492125 h 1346200"/>
                  <a:gd name="connsiteX36" fmla="*/ 1854200 w 4464050"/>
                  <a:gd name="connsiteY36" fmla="*/ 492125 h 1346200"/>
                  <a:gd name="connsiteX37" fmla="*/ 1854200 w 4464050"/>
                  <a:gd name="connsiteY37" fmla="*/ 485775 h 1346200"/>
                  <a:gd name="connsiteX38" fmla="*/ 1835150 w 4464050"/>
                  <a:gd name="connsiteY38" fmla="*/ 485775 h 1346200"/>
                  <a:gd name="connsiteX39" fmla="*/ 1835150 w 4464050"/>
                  <a:gd name="connsiteY39" fmla="*/ 454025 h 1346200"/>
                  <a:gd name="connsiteX40" fmla="*/ 1781175 w 4464050"/>
                  <a:gd name="connsiteY40" fmla="*/ 454025 h 1346200"/>
                  <a:gd name="connsiteX41" fmla="*/ 1781175 w 4464050"/>
                  <a:gd name="connsiteY41" fmla="*/ 431800 h 1346200"/>
                  <a:gd name="connsiteX42" fmla="*/ 1768475 w 4464050"/>
                  <a:gd name="connsiteY42" fmla="*/ 431800 h 1346200"/>
                  <a:gd name="connsiteX43" fmla="*/ 1768475 w 4464050"/>
                  <a:gd name="connsiteY43" fmla="*/ 368300 h 1346200"/>
                  <a:gd name="connsiteX44" fmla="*/ 1631950 w 4464050"/>
                  <a:gd name="connsiteY44" fmla="*/ 368300 h 1346200"/>
                  <a:gd name="connsiteX45" fmla="*/ 1635125 w 4464050"/>
                  <a:gd name="connsiteY45" fmla="*/ 365125 h 1346200"/>
                  <a:gd name="connsiteX46" fmla="*/ 1612900 w 4464050"/>
                  <a:gd name="connsiteY46" fmla="*/ 365125 h 1346200"/>
                  <a:gd name="connsiteX47" fmla="*/ 1612900 w 4464050"/>
                  <a:gd name="connsiteY47" fmla="*/ 339725 h 1346200"/>
                  <a:gd name="connsiteX48" fmla="*/ 1447800 w 4464050"/>
                  <a:gd name="connsiteY48" fmla="*/ 339725 h 1346200"/>
                  <a:gd name="connsiteX49" fmla="*/ 1447800 w 4464050"/>
                  <a:gd name="connsiteY49" fmla="*/ 273050 h 1346200"/>
                  <a:gd name="connsiteX50" fmla="*/ 1441450 w 4464050"/>
                  <a:gd name="connsiteY50" fmla="*/ 273050 h 1346200"/>
                  <a:gd name="connsiteX51" fmla="*/ 1441450 w 4464050"/>
                  <a:gd name="connsiteY51" fmla="*/ 273050 h 1346200"/>
                  <a:gd name="connsiteX52" fmla="*/ 1441450 w 4464050"/>
                  <a:gd name="connsiteY52" fmla="*/ 247650 h 1346200"/>
                  <a:gd name="connsiteX53" fmla="*/ 1336675 w 4464050"/>
                  <a:gd name="connsiteY53" fmla="*/ 247650 h 1346200"/>
                  <a:gd name="connsiteX54" fmla="*/ 1336675 w 4464050"/>
                  <a:gd name="connsiteY54" fmla="*/ 234950 h 1346200"/>
                  <a:gd name="connsiteX55" fmla="*/ 1250950 w 4464050"/>
                  <a:gd name="connsiteY55" fmla="*/ 234950 h 1346200"/>
                  <a:gd name="connsiteX56" fmla="*/ 1250950 w 4464050"/>
                  <a:gd name="connsiteY56" fmla="*/ 196850 h 1346200"/>
                  <a:gd name="connsiteX57" fmla="*/ 1209675 w 4464050"/>
                  <a:gd name="connsiteY57" fmla="*/ 196850 h 1346200"/>
                  <a:gd name="connsiteX58" fmla="*/ 1209675 w 4464050"/>
                  <a:gd name="connsiteY58" fmla="*/ 180975 h 1346200"/>
                  <a:gd name="connsiteX59" fmla="*/ 1076325 w 4464050"/>
                  <a:gd name="connsiteY59" fmla="*/ 180975 h 1346200"/>
                  <a:gd name="connsiteX60" fmla="*/ 1076325 w 4464050"/>
                  <a:gd name="connsiteY60" fmla="*/ 152400 h 1346200"/>
                  <a:gd name="connsiteX61" fmla="*/ 917575 w 4464050"/>
                  <a:gd name="connsiteY61" fmla="*/ 152400 h 1346200"/>
                  <a:gd name="connsiteX62" fmla="*/ 917575 w 4464050"/>
                  <a:gd name="connsiteY62" fmla="*/ 127000 h 1346200"/>
                  <a:gd name="connsiteX63" fmla="*/ 889000 w 4464050"/>
                  <a:gd name="connsiteY63" fmla="*/ 127000 h 1346200"/>
                  <a:gd name="connsiteX64" fmla="*/ 889000 w 4464050"/>
                  <a:gd name="connsiteY64" fmla="*/ 111125 h 1346200"/>
                  <a:gd name="connsiteX65" fmla="*/ 844550 w 4464050"/>
                  <a:gd name="connsiteY65" fmla="*/ 111125 h 1346200"/>
                  <a:gd name="connsiteX66" fmla="*/ 844550 w 4464050"/>
                  <a:gd name="connsiteY66" fmla="*/ 82550 h 1346200"/>
                  <a:gd name="connsiteX67" fmla="*/ 809625 w 4464050"/>
                  <a:gd name="connsiteY67" fmla="*/ 82550 h 1346200"/>
                  <a:gd name="connsiteX68" fmla="*/ 809625 w 4464050"/>
                  <a:gd name="connsiteY68" fmla="*/ 82550 h 1346200"/>
                  <a:gd name="connsiteX69" fmla="*/ 809625 w 4464050"/>
                  <a:gd name="connsiteY69" fmla="*/ 63500 h 1346200"/>
                  <a:gd name="connsiteX70" fmla="*/ 660400 w 4464050"/>
                  <a:gd name="connsiteY70" fmla="*/ 63500 h 1346200"/>
                  <a:gd name="connsiteX71" fmla="*/ 660400 w 4464050"/>
                  <a:gd name="connsiteY71" fmla="*/ 34925 h 1346200"/>
                  <a:gd name="connsiteX72" fmla="*/ 428625 w 4464050"/>
                  <a:gd name="connsiteY72" fmla="*/ 34925 h 1346200"/>
                  <a:gd name="connsiteX73" fmla="*/ 428625 w 4464050"/>
                  <a:gd name="connsiteY73" fmla="*/ 0 h 1346200"/>
                  <a:gd name="connsiteX74" fmla="*/ 0 w 4464050"/>
                  <a:gd name="connsiteY74" fmla="*/ 8467 h 134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464050" h="1346200">
                    <a:moveTo>
                      <a:pt x="4464050" y="1346200"/>
                    </a:moveTo>
                    <a:lnTo>
                      <a:pt x="4333875" y="1346200"/>
                    </a:lnTo>
                    <a:lnTo>
                      <a:pt x="4333875" y="1025525"/>
                    </a:lnTo>
                    <a:lnTo>
                      <a:pt x="3743325" y="1025525"/>
                    </a:lnTo>
                    <a:lnTo>
                      <a:pt x="3743325" y="971550"/>
                    </a:lnTo>
                    <a:lnTo>
                      <a:pt x="3292475" y="971550"/>
                    </a:lnTo>
                    <a:lnTo>
                      <a:pt x="3279775" y="958850"/>
                    </a:lnTo>
                    <a:lnTo>
                      <a:pt x="3092450" y="958850"/>
                    </a:lnTo>
                    <a:lnTo>
                      <a:pt x="3092450" y="914400"/>
                    </a:lnTo>
                    <a:lnTo>
                      <a:pt x="2987675" y="914400"/>
                    </a:lnTo>
                    <a:lnTo>
                      <a:pt x="2987675" y="898525"/>
                    </a:lnTo>
                    <a:lnTo>
                      <a:pt x="2889250" y="900112"/>
                    </a:lnTo>
                    <a:cubicBezTo>
                      <a:pt x="2889250" y="893233"/>
                      <a:pt x="2889251" y="886353"/>
                      <a:pt x="2889251" y="879474"/>
                    </a:cubicBezTo>
                    <a:lnTo>
                      <a:pt x="2863850" y="881063"/>
                    </a:lnTo>
                    <a:lnTo>
                      <a:pt x="2860675" y="838200"/>
                    </a:lnTo>
                    <a:lnTo>
                      <a:pt x="2784475" y="838200"/>
                    </a:lnTo>
                    <a:lnTo>
                      <a:pt x="2784475" y="806450"/>
                    </a:lnTo>
                    <a:lnTo>
                      <a:pt x="2663825" y="806450"/>
                    </a:lnTo>
                    <a:lnTo>
                      <a:pt x="2663825" y="771525"/>
                    </a:lnTo>
                    <a:lnTo>
                      <a:pt x="2438400" y="771525"/>
                    </a:lnTo>
                    <a:lnTo>
                      <a:pt x="2436813" y="731838"/>
                    </a:lnTo>
                    <a:lnTo>
                      <a:pt x="2409825" y="730250"/>
                    </a:lnTo>
                    <a:lnTo>
                      <a:pt x="2409825" y="695325"/>
                    </a:lnTo>
                    <a:lnTo>
                      <a:pt x="2359025" y="695325"/>
                    </a:lnTo>
                    <a:lnTo>
                      <a:pt x="2359025" y="647700"/>
                    </a:lnTo>
                    <a:lnTo>
                      <a:pt x="2266950" y="647700"/>
                    </a:lnTo>
                    <a:lnTo>
                      <a:pt x="2266950" y="619125"/>
                    </a:lnTo>
                    <a:lnTo>
                      <a:pt x="2232025" y="619125"/>
                    </a:lnTo>
                    <a:lnTo>
                      <a:pt x="2232025" y="619125"/>
                    </a:lnTo>
                    <a:lnTo>
                      <a:pt x="2232025" y="590550"/>
                    </a:lnTo>
                    <a:lnTo>
                      <a:pt x="2171700" y="590550"/>
                    </a:lnTo>
                    <a:lnTo>
                      <a:pt x="2171700" y="565150"/>
                    </a:lnTo>
                    <a:lnTo>
                      <a:pt x="1962150" y="565150"/>
                    </a:lnTo>
                    <a:lnTo>
                      <a:pt x="1962150" y="555625"/>
                    </a:lnTo>
                    <a:lnTo>
                      <a:pt x="1924050" y="555625"/>
                    </a:lnTo>
                    <a:lnTo>
                      <a:pt x="1924050" y="492125"/>
                    </a:lnTo>
                    <a:lnTo>
                      <a:pt x="1854200" y="492125"/>
                    </a:lnTo>
                    <a:lnTo>
                      <a:pt x="1854200" y="485775"/>
                    </a:lnTo>
                    <a:lnTo>
                      <a:pt x="1835150" y="485775"/>
                    </a:lnTo>
                    <a:lnTo>
                      <a:pt x="1835150" y="454025"/>
                    </a:lnTo>
                    <a:lnTo>
                      <a:pt x="1781175" y="454025"/>
                    </a:lnTo>
                    <a:lnTo>
                      <a:pt x="1781175" y="431800"/>
                    </a:lnTo>
                    <a:lnTo>
                      <a:pt x="1768475" y="431800"/>
                    </a:lnTo>
                    <a:lnTo>
                      <a:pt x="1768475" y="368300"/>
                    </a:lnTo>
                    <a:lnTo>
                      <a:pt x="1631950" y="368300"/>
                    </a:lnTo>
                    <a:lnTo>
                      <a:pt x="1635125" y="365125"/>
                    </a:lnTo>
                    <a:lnTo>
                      <a:pt x="1612900" y="365125"/>
                    </a:lnTo>
                    <a:lnTo>
                      <a:pt x="1612900" y="339725"/>
                    </a:lnTo>
                    <a:lnTo>
                      <a:pt x="1447800" y="339725"/>
                    </a:lnTo>
                    <a:lnTo>
                      <a:pt x="1447800" y="273050"/>
                    </a:lnTo>
                    <a:lnTo>
                      <a:pt x="1441450" y="273050"/>
                    </a:lnTo>
                    <a:lnTo>
                      <a:pt x="1441450" y="273050"/>
                    </a:lnTo>
                    <a:lnTo>
                      <a:pt x="1441450" y="247650"/>
                    </a:lnTo>
                    <a:lnTo>
                      <a:pt x="1336675" y="247650"/>
                    </a:lnTo>
                    <a:lnTo>
                      <a:pt x="1336675" y="234950"/>
                    </a:lnTo>
                    <a:lnTo>
                      <a:pt x="1250950" y="234950"/>
                    </a:lnTo>
                    <a:lnTo>
                      <a:pt x="1250950" y="196850"/>
                    </a:lnTo>
                    <a:lnTo>
                      <a:pt x="1209675" y="196850"/>
                    </a:lnTo>
                    <a:lnTo>
                      <a:pt x="1209675" y="180975"/>
                    </a:lnTo>
                    <a:lnTo>
                      <a:pt x="1076325" y="180975"/>
                    </a:lnTo>
                    <a:lnTo>
                      <a:pt x="1076325" y="152400"/>
                    </a:lnTo>
                    <a:lnTo>
                      <a:pt x="917575" y="152400"/>
                    </a:lnTo>
                    <a:lnTo>
                      <a:pt x="917575" y="127000"/>
                    </a:lnTo>
                    <a:lnTo>
                      <a:pt x="889000" y="127000"/>
                    </a:lnTo>
                    <a:lnTo>
                      <a:pt x="889000" y="111125"/>
                    </a:lnTo>
                    <a:lnTo>
                      <a:pt x="844550" y="111125"/>
                    </a:lnTo>
                    <a:lnTo>
                      <a:pt x="844550" y="82550"/>
                    </a:lnTo>
                    <a:lnTo>
                      <a:pt x="809625" y="82550"/>
                    </a:lnTo>
                    <a:lnTo>
                      <a:pt x="809625" y="82550"/>
                    </a:lnTo>
                    <a:lnTo>
                      <a:pt x="809625" y="63500"/>
                    </a:lnTo>
                    <a:lnTo>
                      <a:pt x="660400" y="63500"/>
                    </a:lnTo>
                    <a:lnTo>
                      <a:pt x="660400" y="34925"/>
                    </a:lnTo>
                    <a:lnTo>
                      <a:pt x="428625" y="34925"/>
                    </a:lnTo>
                    <a:lnTo>
                      <a:pt x="428625" y="0"/>
                    </a:lnTo>
                    <a:lnTo>
                      <a:pt x="0" y="8467"/>
                    </a:lnTo>
                  </a:path>
                </a:pathLst>
              </a:custGeom>
              <a:noFill/>
              <a:ln w="28575">
                <a:solidFill>
                  <a:schemeClr val="accent3"/>
                </a:solidFill>
                <a:miter lim="800000"/>
                <a:headEnd/>
                <a:tailEnd/>
              </a:ln>
            </p:spPr>
            <p:txBody>
              <a:bodyPr rtlCol="0" anchor="ctr"/>
              <a:lstStyle/>
              <a:p>
                <a:pPr algn="ctr"/>
                <a:endParaRPr lang="en-US" dirty="0"/>
              </a:p>
            </p:txBody>
          </p:sp>
          <p:sp>
            <p:nvSpPr>
              <p:cNvPr id="31780" name="Freeform: Shape 31779">
                <a:extLst>
                  <a:ext uri="{FF2B5EF4-FFF2-40B4-BE49-F238E27FC236}">
                    <a16:creationId xmlns:a16="http://schemas.microsoft.com/office/drawing/2014/main" id="{6FB598A2-10F9-C3F2-43F0-1BAAC887E87D}"/>
                  </a:ext>
                </a:extLst>
              </p:cNvPr>
              <p:cNvSpPr/>
              <p:nvPr/>
            </p:nvSpPr>
            <p:spPr bwMode="auto">
              <a:xfrm>
                <a:off x="1703917" y="2080683"/>
                <a:ext cx="2070100" cy="548217"/>
              </a:xfrm>
              <a:custGeom>
                <a:avLst/>
                <a:gdLst>
                  <a:gd name="connsiteX0" fmla="*/ 0 w 2070100"/>
                  <a:gd name="connsiteY0" fmla="*/ 0 h 548217"/>
                  <a:gd name="connsiteX1" fmla="*/ 543983 w 2070100"/>
                  <a:gd name="connsiteY1" fmla="*/ 0 h 548217"/>
                  <a:gd name="connsiteX2" fmla="*/ 543983 w 2070100"/>
                  <a:gd name="connsiteY2" fmla="*/ 0 h 548217"/>
                  <a:gd name="connsiteX3" fmla="*/ 582083 w 2070100"/>
                  <a:gd name="connsiteY3" fmla="*/ 0 h 548217"/>
                  <a:gd name="connsiteX4" fmla="*/ 582083 w 2070100"/>
                  <a:gd name="connsiteY4" fmla="*/ 21167 h 548217"/>
                  <a:gd name="connsiteX5" fmla="*/ 829733 w 2070100"/>
                  <a:gd name="connsiteY5" fmla="*/ 21167 h 548217"/>
                  <a:gd name="connsiteX6" fmla="*/ 829733 w 2070100"/>
                  <a:gd name="connsiteY6" fmla="*/ 44450 h 548217"/>
                  <a:gd name="connsiteX7" fmla="*/ 920750 w 2070100"/>
                  <a:gd name="connsiteY7" fmla="*/ 44450 h 548217"/>
                  <a:gd name="connsiteX8" fmla="*/ 920750 w 2070100"/>
                  <a:gd name="connsiteY8" fmla="*/ 65617 h 548217"/>
                  <a:gd name="connsiteX9" fmla="*/ 944033 w 2070100"/>
                  <a:gd name="connsiteY9" fmla="*/ 65617 h 548217"/>
                  <a:gd name="connsiteX10" fmla="*/ 944033 w 2070100"/>
                  <a:gd name="connsiteY10" fmla="*/ 107950 h 548217"/>
                  <a:gd name="connsiteX11" fmla="*/ 1043516 w 2070100"/>
                  <a:gd name="connsiteY11" fmla="*/ 107950 h 548217"/>
                  <a:gd name="connsiteX12" fmla="*/ 1043516 w 2070100"/>
                  <a:gd name="connsiteY12" fmla="*/ 127000 h 548217"/>
                  <a:gd name="connsiteX13" fmla="*/ 1062566 w 2070100"/>
                  <a:gd name="connsiteY13" fmla="*/ 127000 h 548217"/>
                  <a:gd name="connsiteX14" fmla="*/ 1062566 w 2070100"/>
                  <a:gd name="connsiteY14" fmla="*/ 150284 h 548217"/>
                  <a:gd name="connsiteX15" fmla="*/ 1096433 w 2070100"/>
                  <a:gd name="connsiteY15" fmla="*/ 150284 h 548217"/>
                  <a:gd name="connsiteX16" fmla="*/ 1096433 w 2070100"/>
                  <a:gd name="connsiteY16" fmla="*/ 203200 h 548217"/>
                  <a:gd name="connsiteX17" fmla="*/ 1111250 w 2070100"/>
                  <a:gd name="connsiteY17" fmla="*/ 218017 h 548217"/>
                  <a:gd name="connsiteX18" fmla="*/ 1126066 w 2070100"/>
                  <a:gd name="connsiteY18" fmla="*/ 232833 h 548217"/>
                  <a:gd name="connsiteX19" fmla="*/ 1202266 w 2070100"/>
                  <a:gd name="connsiteY19" fmla="*/ 232833 h 548217"/>
                  <a:gd name="connsiteX20" fmla="*/ 1202266 w 2070100"/>
                  <a:gd name="connsiteY20" fmla="*/ 249767 h 548217"/>
                  <a:gd name="connsiteX21" fmla="*/ 1274233 w 2070100"/>
                  <a:gd name="connsiteY21" fmla="*/ 249767 h 548217"/>
                  <a:gd name="connsiteX22" fmla="*/ 1274233 w 2070100"/>
                  <a:gd name="connsiteY22" fmla="*/ 277284 h 548217"/>
                  <a:gd name="connsiteX23" fmla="*/ 1327150 w 2070100"/>
                  <a:gd name="connsiteY23" fmla="*/ 277284 h 548217"/>
                  <a:gd name="connsiteX24" fmla="*/ 1327150 w 2070100"/>
                  <a:gd name="connsiteY24" fmla="*/ 296334 h 548217"/>
                  <a:gd name="connsiteX25" fmla="*/ 1545166 w 2070100"/>
                  <a:gd name="connsiteY25" fmla="*/ 296334 h 548217"/>
                  <a:gd name="connsiteX26" fmla="*/ 1545166 w 2070100"/>
                  <a:gd name="connsiteY26" fmla="*/ 338667 h 548217"/>
                  <a:gd name="connsiteX27" fmla="*/ 1663700 w 2070100"/>
                  <a:gd name="connsiteY27" fmla="*/ 338667 h 548217"/>
                  <a:gd name="connsiteX28" fmla="*/ 1663700 w 2070100"/>
                  <a:gd name="connsiteY28" fmla="*/ 389467 h 548217"/>
                  <a:gd name="connsiteX29" fmla="*/ 1695450 w 2070100"/>
                  <a:gd name="connsiteY29" fmla="*/ 389467 h 548217"/>
                  <a:gd name="connsiteX30" fmla="*/ 1695450 w 2070100"/>
                  <a:gd name="connsiteY30" fmla="*/ 414867 h 548217"/>
                  <a:gd name="connsiteX31" fmla="*/ 1746250 w 2070100"/>
                  <a:gd name="connsiteY31" fmla="*/ 414867 h 548217"/>
                  <a:gd name="connsiteX32" fmla="*/ 1746250 w 2070100"/>
                  <a:gd name="connsiteY32" fmla="*/ 431800 h 548217"/>
                  <a:gd name="connsiteX33" fmla="*/ 1833033 w 2070100"/>
                  <a:gd name="connsiteY33" fmla="*/ 431800 h 548217"/>
                  <a:gd name="connsiteX34" fmla="*/ 1833033 w 2070100"/>
                  <a:gd name="connsiteY34" fmla="*/ 459317 h 548217"/>
                  <a:gd name="connsiteX35" fmla="*/ 1877483 w 2070100"/>
                  <a:gd name="connsiteY35" fmla="*/ 459317 h 548217"/>
                  <a:gd name="connsiteX36" fmla="*/ 1877483 w 2070100"/>
                  <a:gd name="connsiteY36" fmla="*/ 482600 h 548217"/>
                  <a:gd name="connsiteX37" fmla="*/ 1976966 w 2070100"/>
                  <a:gd name="connsiteY37" fmla="*/ 482600 h 548217"/>
                  <a:gd name="connsiteX38" fmla="*/ 1976966 w 2070100"/>
                  <a:gd name="connsiteY38" fmla="*/ 524934 h 548217"/>
                  <a:gd name="connsiteX39" fmla="*/ 1996016 w 2070100"/>
                  <a:gd name="connsiteY39" fmla="*/ 524934 h 548217"/>
                  <a:gd name="connsiteX40" fmla="*/ 1996016 w 2070100"/>
                  <a:gd name="connsiteY40" fmla="*/ 548217 h 548217"/>
                  <a:gd name="connsiteX41" fmla="*/ 2070100 w 2070100"/>
                  <a:gd name="connsiteY41" fmla="*/ 548217 h 548217"/>
                  <a:gd name="connsiteX0" fmla="*/ 0 w 2070100"/>
                  <a:gd name="connsiteY0" fmla="*/ 0 h 548217"/>
                  <a:gd name="connsiteX1" fmla="*/ 543983 w 2070100"/>
                  <a:gd name="connsiteY1" fmla="*/ 0 h 548217"/>
                  <a:gd name="connsiteX2" fmla="*/ 543983 w 2070100"/>
                  <a:gd name="connsiteY2" fmla="*/ 0 h 548217"/>
                  <a:gd name="connsiteX3" fmla="*/ 582083 w 2070100"/>
                  <a:gd name="connsiteY3" fmla="*/ 0 h 548217"/>
                  <a:gd name="connsiteX4" fmla="*/ 582083 w 2070100"/>
                  <a:gd name="connsiteY4" fmla="*/ 21167 h 548217"/>
                  <a:gd name="connsiteX5" fmla="*/ 829733 w 2070100"/>
                  <a:gd name="connsiteY5" fmla="*/ 21167 h 548217"/>
                  <a:gd name="connsiteX6" fmla="*/ 829733 w 2070100"/>
                  <a:gd name="connsiteY6" fmla="*/ 44450 h 548217"/>
                  <a:gd name="connsiteX7" fmla="*/ 920750 w 2070100"/>
                  <a:gd name="connsiteY7" fmla="*/ 44450 h 548217"/>
                  <a:gd name="connsiteX8" fmla="*/ 920750 w 2070100"/>
                  <a:gd name="connsiteY8" fmla="*/ 65617 h 548217"/>
                  <a:gd name="connsiteX9" fmla="*/ 944033 w 2070100"/>
                  <a:gd name="connsiteY9" fmla="*/ 65617 h 548217"/>
                  <a:gd name="connsiteX10" fmla="*/ 944033 w 2070100"/>
                  <a:gd name="connsiteY10" fmla="*/ 107950 h 548217"/>
                  <a:gd name="connsiteX11" fmla="*/ 1043516 w 2070100"/>
                  <a:gd name="connsiteY11" fmla="*/ 107950 h 548217"/>
                  <a:gd name="connsiteX12" fmla="*/ 1043516 w 2070100"/>
                  <a:gd name="connsiteY12" fmla="*/ 127000 h 548217"/>
                  <a:gd name="connsiteX13" fmla="*/ 1062566 w 2070100"/>
                  <a:gd name="connsiteY13" fmla="*/ 127000 h 548217"/>
                  <a:gd name="connsiteX14" fmla="*/ 1062566 w 2070100"/>
                  <a:gd name="connsiteY14" fmla="*/ 150284 h 548217"/>
                  <a:gd name="connsiteX15" fmla="*/ 1096433 w 2070100"/>
                  <a:gd name="connsiteY15" fmla="*/ 150284 h 548217"/>
                  <a:gd name="connsiteX16" fmla="*/ 1096433 w 2070100"/>
                  <a:gd name="connsiteY16" fmla="*/ 203200 h 548217"/>
                  <a:gd name="connsiteX17" fmla="*/ 1126067 w 2070100"/>
                  <a:gd name="connsiteY17" fmla="*/ 218017 h 548217"/>
                  <a:gd name="connsiteX18" fmla="*/ 1126066 w 2070100"/>
                  <a:gd name="connsiteY18" fmla="*/ 232833 h 548217"/>
                  <a:gd name="connsiteX19" fmla="*/ 1202266 w 2070100"/>
                  <a:gd name="connsiteY19" fmla="*/ 232833 h 548217"/>
                  <a:gd name="connsiteX20" fmla="*/ 1202266 w 2070100"/>
                  <a:gd name="connsiteY20" fmla="*/ 249767 h 548217"/>
                  <a:gd name="connsiteX21" fmla="*/ 1274233 w 2070100"/>
                  <a:gd name="connsiteY21" fmla="*/ 249767 h 548217"/>
                  <a:gd name="connsiteX22" fmla="*/ 1274233 w 2070100"/>
                  <a:gd name="connsiteY22" fmla="*/ 277284 h 548217"/>
                  <a:gd name="connsiteX23" fmla="*/ 1327150 w 2070100"/>
                  <a:gd name="connsiteY23" fmla="*/ 277284 h 548217"/>
                  <a:gd name="connsiteX24" fmla="*/ 1327150 w 2070100"/>
                  <a:gd name="connsiteY24" fmla="*/ 296334 h 548217"/>
                  <a:gd name="connsiteX25" fmla="*/ 1545166 w 2070100"/>
                  <a:gd name="connsiteY25" fmla="*/ 296334 h 548217"/>
                  <a:gd name="connsiteX26" fmla="*/ 1545166 w 2070100"/>
                  <a:gd name="connsiteY26" fmla="*/ 338667 h 548217"/>
                  <a:gd name="connsiteX27" fmla="*/ 1663700 w 2070100"/>
                  <a:gd name="connsiteY27" fmla="*/ 338667 h 548217"/>
                  <a:gd name="connsiteX28" fmla="*/ 1663700 w 2070100"/>
                  <a:gd name="connsiteY28" fmla="*/ 389467 h 548217"/>
                  <a:gd name="connsiteX29" fmla="*/ 1695450 w 2070100"/>
                  <a:gd name="connsiteY29" fmla="*/ 389467 h 548217"/>
                  <a:gd name="connsiteX30" fmla="*/ 1695450 w 2070100"/>
                  <a:gd name="connsiteY30" fmla="*/ 414867 h 548217"/>
                  <a:gd name="connsiteX31" fmla="*/ 1746250 w 2070100"/>
                  <a:gd name="connsiteY31" fmla="*/ 414867 h 548217"/>
                  <a:gd name="connsiteX32" fmla="*/ 1746250 w 2070100"/>
                  <a:gd name="connsiteY32" fmla="*/ 431800 h 548217"/>
                  <a:gd name="connsiteX33" fmla="*/ 1833033 w 2070100"/>
                  <a:gd name="connsiteY33" fmla="*/ 431800 h 548217"/>
                  <a:gd name="connsiteX34" fmla="*/ 1833033 w 2070100"/>
                  <a:gd name="connsiteY34" fmla="*/ 459317 h 548217"/>
                  <a:gd name="connsiteX35" fmla="*/ 1877483 w 2070100"/>
                  <a:gd name="connsiteY35" fmla="*/ 459317 h 548217"/>
                  <a:gd name="connsiteX36" fmla="*/ 1877483 w 2070100"/>
                  <a:gd name="connsiteY36" fmla="*/ 482600 h 548217"/>
                  <a:gd name="connsiteX37" fmla="*/ 1976966 w 2070100"/>
                  <a:gd name="connsiteY37" fmla="*/ 482600 h 548217"/>
                  <a:gd name="connsiteX38" fmla="*/ 1976966 w 2070100"/>
                  <a:gd name="connsiteY38" fmla="*/ 524934 h 548217"/>
                  <a:gd name="connsiteX39" fmla="*/ 1996016 w 2070100"/>
                  <a:gd name="connsiteY39" fmla="*/ 524934 h 548217"/>
                  <a:gd name="connsiteX40" fmla="*/ 1996016 w 2070100"/>
                  <a:gd name="connsiteY40" fmla="*/ 548217 h 548217"/>
                  <a:gd name="connsiteX41" fmla="*/ 2070100 w 2070100"/>
                  <a:gd name="connsiteY41" fmla="*/ 548217 h 548217"/>
                  <a:gd name="connsiteX0" fmla="*/ 0 w 2070100"/>
                  <a:gd name="connsiteY0" fmla="*/ 0 h 548217"/>
                  <a:gd name="connsiteX1" fmla="*/ 543983 w 2070100"/>
                  <a:gd name="connsiteY1" fmla="*/ 0 h 548217"/>
                  <a:gd name="connsiteX2" fmla="*/ 543983 w 2070100"/>
                  <a:gd name="connsiteY2" fmla="*/ 0 h 548217"/>
                  <a:gd name="connsiteX3" fmla="*/ 582083 w 2070100"/>
                  <a:gd name="connsiteY3" fmla="*/ 0 h 548217"/>
                  <a:gd name="connsiteX4" fmla="*/ 582083 w 2070100"/>
                  <a:gd name="connsiteY4" fmla="*/ 21167 h 548217"/>
                  <a:gd name="connsiteX5" fmla="*/ 829733 w 2070100"/>
                  <a:gd name="connsiteY5" fmla="*/ 21167 h 548217"/>
                  <a:gd name="connsiteX6" fmla="*/ 829733 w 2070100"/>
                  <a:gd name="connsiteY6" fmla="*/ 44450 h 548217"/>
                  <a:gd name="connsiteX7" fmla="*/ 920750 w 2070100"/>
                  <a:gd name="connsiteY7" fmla="*/ 44450 h 548217"/>
                  <a:gd name="connsiteX8" fmla="*/ 920750 w 2070100"/>
                  <a:gd name="connsiteY8" fmla="*/ 65617 h 548217"/>
                  <a:gd name="connsiteX9" fmla="*/ 944033 w 2070100"/>
                  <a:gd name="connsiteY9" fmla="*/ 65617 h 548217"/>
                  <a:gd name="connsiteX10" fmla="*/ 944033 w 2070100"/>
                  <a:gd name="connsiteY10" fmla="*/ 107950 h 548217"/>
                  <a:gd name="connsiteX11" fmla="*/ 1043516 w 2070100"/>
                  <a:gd name="connsiteY11" fmla="*/ 107950 h 548217"/>
                  <a:gd name="connsiteX12" fmla="*/ 1043516 w 2070100"/>
                  <a:gd name="connsiteY12" fmla="*/ 127000 h 548217"/>
                  <a:gd name="connsiteX13" fmla="*/ 1062566 w 2070100"/>
                  <a:gd name="connsiteY13" fmla="*/ 127000 h 548217"/>
                  <a:gd name="connsiteX14" fmla="*/ 1062566 w 2070100"/>
                  <a:gd name="connsiteY14" fmla="*/ 150284 h 548217"/>
                  <a:gd name="connsiteX15" fmla="*/ 1096433 w 2070100"/>
                  <a:gd name="connsiteY15" fmla="*/ 150284 h 548217"/>
                  <a:gd name="connsiteX16" fmla="*/ 1096433 w 2070100"/>
                  <a:gd name="connsiteY16" fmla="*/ 203200 h 548217"/>
                  <a:gd name="connsiteX17" fmla="*/ 1123950 w 2070100"/>
                  <a:gd name="connsiteY17" fmla="*/ 211667 h 548217"/>
                  <a:gd name="connsiteX18" fmla="*/ 1126066 w 2070100"/>
                  <a:gd name="connsiteY18" fmla="*/ 232833 h 548217"/>
                  <a:gd name="connsiteX19" fmla="*/ 1202266 w 2070100"/>
                  <a:gd name="connsiteY19" fmla="*/ 232833 h 548217"/>
                  <a:gd name="connsiteX20" fmla="*/ 1202266 w 2070100"/>
                  <a:gd name="connsiteY20" fmla="*/ 249767 h 548217"/>
                  <a:gd name="connsiteX21" fmla="*/ 1274233 w 2070100"/>
                  <a:gd name="connsiteY21" fmla="*/ 249767 h 548217"/>
                  <a:gd name="connsiteX22" fmla="*/ 1274233 w 2070100"/>
                  <a:gd name="connsiteY22" fmla="*/ 277284 h 548217"/>
                  <a:gd name="connsiteX23" fmla="*/ 1327150 w 2070100"/>
                  <a:gd name="connsiteY23" fmla="*/ 277284 h 548217"/>
                  <a:gd name="connsiteX24" fmla="*/ 1327150 w 2070100"/>
                  <a:gd name="connsiteY24" fmla="*/ 296334 h 548217"/>
                  <a:gd name="connsiteX25" fmla="*/ 1545166 w 2070100"/>
                  <a:gd name="connsiteY25" fmla="*/ 296334 h 548217"/>
                  <a:gd name="connsiteX26" fmla="*/ 1545166 w 2070100"/>
                  <a:gd name="connsiteY26" fmla="*/ 338667 h 548217"/>
                  <a:gd name="connsiteX27" fmla="*/ 1663700 w 2070100"/>
                  <a:gd name="connsiteY27" fmla="*/ 338667 h 548217"/>
                  <a:gd name="connsiteX28" fmla="*/ 1663700 w 2070100"/>
                  <a:gd name="connsiteY28" fmla="*/ 389467 h 548217"/>
                  <a:gd name="connsiteX29" fmla="*/ 1695450 w 2070100"/>
                  <a:gd name="connsiteY29" fmla="*/ 389467 h 548217"/>
                  <a:gd name="connsiteX30" fmla="*/ 1695450 w 2070100"/>
                  <a:gd name="connsiteY30" fmla="*/ 414867 h 548217"/>
                  <a:gd name="connsiteX31" fmla="*/ 1746250 w 2070100"/>
                  <a:gd name="connsiteY31" fmla="*/ 414867 h 548217"/>
                  <a:gd name="connsiteX32" fmla="*/ 1746250 w 2070100"/>
                  <a:gd name="connsiteY32" fmla="*/ 431800 h 548217"/>
                  <a:gd name="connsiteX33" fmla="*/ 1833033 w 2070100"/>
                  <a:gd name="connsiteY33" fmla="*/ 431800 h 548217"/>
                  <a:gd name="connsiteX34" fmla="*/ 1833033 w 2070100"/>
                  <a:gd name="connsiteY34" fmla="*/ 459317 h 548217"/>
                  <a:gd name="connsiteX35" fmla="*/ 1877483 w 2070100"/>
                  <a:gd name="connsiteY35" fmla="*/ 459317 h 548217"/>
                  <a:gd name="connsiteX36" fmla="*/ 1877483 w 2070100"/>
                  <a:gd name="connsiteY36" fmla="*/ 482600 h 548217"/>
                  <a:gd name="connsiteX37" fmla="*/ 1976966 w 2070100"/>
                  <a:gd name="connsiteY37" fmla="*/ 482600 h 548217"/>
                  <a:gd name="connsiteX38" fmla="*/ 1976966 w 2070100"/>
                  <a:gd name="connsiteY38" fmla="*/ 524934 h 548217"/>
                  <a:gd name="connsiteX39" fmla="*/ 1996016 w 2070100"/>
                  <a:gd name="connsiteY39" fmla="*/ 524934 h 548217"/>
                  <a:gd name="connsiteX40" fmla="*/ 1996016 w 2070100"/>
                  <a:gd name="connsiteY40" fmla="*/ 548217 h 548217"/>
                  <a:gd name="connsiteX41" fmla="*/ 2070100 w 2070100"/>
                  <a:gd name="connsiteY41" fmla="*/ 548217 h 548217"/>
                  <a:gd name="connsiteX0" fmla="*/ 0 w 2070100"/>
                  <a:gd name="connsiteY0" fmla="*/ 0 h 548217"/>
                  <a:gd name="connsiteX1" fmla="*/ 543983 w 2070100"/>
                  <a:gd name="connsiteY1" fmla="*/ 0 h 548217"/>
                  <a:gd name="connsiteX2" fmla="*/ 543983 w 2070100"/>
                  <a:gd name="connsiteY2" fmla="*/ 0 h 548217"/>
                  <a:gd name="connsiteX3" fmla="*/ 582083 w 2070100"/>
                  <a:gd name="connsiteY3" fmla="*/ 0 h 548217"/>
                  <a:gd name="connsiteX4" fmla="*/ 582083 w 2070100"/>
                  <a:gd name="connsiteY4" fmla="*/ 21167 h 548217"/>
                  <a:gd name="connsiteX5" fmla="*/ 829733 w 2070100"/>
                  <a:gd name="connsiteY5" fmla="*/ 21167 h 548217"/>
                  <a:gd name="connsiteX6" fmla="*/ 829733 w 2070100"/>
                  <a:gd name="connsiteY6" fmla="*/ 44450 h 548217"/>
                  <a:gd name="connsiteX7" fmla="*/ 920750 w 2070100"/>
                  <a:gd name="connsiteY7" fmla="*/ 44450 h 548217"/>
                  <a:gd name="connsiteX8" fmla="*/ 920750 w 2070100"/>
                  <a:gd name="connsiteY8" fmla="*/ 65617 h 548217"/>
                  <a:gd name="connsiteX9" fmla="*/ 944033 w 2070100"/>
                  <a:gd name="connsiteY9" fmla="*/ 65617 h 548217"/>
                  <a:gd name="connsiteX10" fmla="*/ 944033 w 2070100"/>
                  <a:gd name="connsiteY10" fmla="*/ 107950 h 548217"/>
                  <a:gd name="connsiteX11" fmla="*/ 1043516 w 2070100"/>
                  <a:gd name="connsiteY11" fmla="*/ 107950 h 548217"/>
                  <a:gd name="connsiteX12" fmla="*/ 1043516 w 2070100"/>
                  <a:gd name="connsiteY12" fmla="*/ 127000 h 548217"/>
                  <a:gd name="connsiteX13" fmla="*/ 1062566 w 2070100"/>
                  <a:gd name="connsiteY13" fmla="*/ 127000 h 548217"/>
                  <a:gd name="connsiteX14" fmla="*/ 1062566 w 2070100"/>
                  <a:gd name="connsiteY14" fmla="*/ 150284 h 548217"/>
                  <a:gd name="connsiteX15" fmla="*/ 1096433 w 2070100"/>
                  <a:gd name="connsiteY15" fmla="*/ 150284 h 548217"/>
                  <a:gd name="connsiteX16" fmla="*/ 1094846 w 2070100"/>
                  <a:gd name="connsiteY16" fmla="*/ 212725 h 548217"/>
                  <a:gd name="connsiteX17" fmla="*/ 1123950 w 2070100"/>
                  <a:gd name="connsiteY17" fmla="*/ 211667 h 548217"/>
                  <a:gd name="connsiteX18" fmla="*/ 1126066 w 2070100"/>
                  <a:gd name="connsiteY18" fmla="*/ 232833 h 548217"/>
                  <a:gd name="connsiteX19" fmla="*/ 1202266 w 2070100"/>
                  <a:gd name="connsiteY19" fmla="*/ 232833 h 548217"/>
                  <a:gd name="connsiteX20" fmla="*/ 1202266 w 2070100"/>
                  <a:gd name="connsiteY20" fmla="*/ 249767 h 548217"/>
                  <a:gd name="connsiteX21" fmla="*/ 1274233 w 2070100"/>
                  <a:gd name="connsiteY21" fmla="*/ 249767 h 548217"/>
                  <a:gd name="connsiteX22" fmla="*/ 1274233 w 2070100"/>
                  <a:gd name="connsiteY22" fmla="*/ 277284 h 548217"/>
                  <a:gd name="connsiteX23" fmla="*/ 1327150 w 2070100"/>
                  <a:gd name="connsiteY23" fmla="*/ 277284 h 548217"/>
                  <a:gd name="connsiteX24" fmla="*/ 1327150 w 2070100"/>
                  <a:gd name="connsiteY24" fmla="*/ 296334 h 548217"/>
                  <a:gd name="connsiteX25" fmla="*/ 1545166 w 2070100"/>
                  <a:gd name="connsiteY25" fmla="*/ 296334 h 548217"/>
                  <a:gd name="connsiteX26" fmla="*/ 1545166 w 2070100"/>
                  <a:gd name="connsiteY26" fmla="*/ 338667 h 548217"/>
                  <a:gd name="connsiteX27" fmla="*/ 1663700 w 2070100"/>
                  <a:gd name="connsiteY27" fmla="*/ 338667 h 548217"/>
                  <a:gd name="connsiteX28" fmla="*/ 1663700 w 2070100"/>
                  <a:gd name="connsiteY28" fmla="*/ 389467 h 548217"/>
                  <a:gd name="connsiteX29" fmla="*/ 1695450 w 2070100"/>
                  <a:gd name="connsiteY29" fmla="*/ 389467 h 548217"/>
                  <a:gd name="connsiteX30" fmla="*/ 1695450 w 2070100"/>
                  <a:gd name="connsiteY30" fmla="*/ 414867 h 548217"/>
                  <a:gd name="connsiteX31" fmla="*/ 1746250 w 2070100"/>
                  <a:gd name="connsiteY31" fmla="*/ 414867 h 548217"/>
                  <a:gd name="connsiteX32" fmla="*/ 1746250 w 2070100"/>
                  <a:gd name="connsiteY32" fmla="*/ 431800 h 548217"/>
                  <a:gd name="connsiteX33" fmla="*/ 1833033 w 2070100"/>
                  <a:gd name="connsiteY33" fmla="*/ 431800 h 548217"/>
                  <a:gd name="connsiteX34" fmla="*/ 1833033 w 2070100"/>
                  <a:gd name="connsiteY34" fmla="*/ 459317 h 548217"/>
                  <a:gd name="connsiteX35" fmla="*/ 1877483 w 2070100"/>
                  <a:gd name="connsiteY35" fmla="*/ 459317 h 548217"/>
                  <a:gd name="connsiteX36" fmla="*/ 1877483 w 2070100"/>
                  <a:gd name="connsiteY36" fmla="*/ 482600 h 548217"/>
                  <a:gd name="connsiteX37" fmla="*/ 1976966 w 2070100"/>
                  <a:gd name="connsiteY37" fmla="*/ 482600 h 548217"/>
                  <a:gd name="connsiteX38" fmla="*/ 1976966 w 2070100"/>
                  <a:gd name="connsiteY38" fmla="*/ 524934 h 548217"/>
                  <a:gd name="connsiteX39" fmla="*/ 1996016 w 2070100"/>
                  <a:gd name="connsiteY39" fmla="*/ 524934 h 548217"/>
                  <a:gd name="connsiteX40" fmla="*/ 1996016 w 2070100"/>
                  <a:gd name="connsiteY40" fmla="*/ 548217 h 548217"/>
                  <a:gd name="connsiteX41" fmla="*/ 2070100 w 2070100"/>
                  <a:gd name="connsiteY41" fmla="*/ 548217 h 54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070100" h="548217">
                    <a:moveTo>
                      <a:pt x="0" y="0"/>
                    </a:moveTo>
                    <a:lnTo>
                      <a:pt x="543983" y="0"/>
                    </a:lnTo>
                    <a:lnTo>
                      <a:pt x="543983" y="0"/>
                    </a:lnTo>
                    <a:lnTo>
                      <a:pt x="582083" y="0"/>
                    </a:lnTo>
                    <a:lnTo>
                      <a:pt x="582083" y="21167"/>
                    </a:lnTo>
                    <a:lnTo>
                      <a:pt x="829733" y="21167"/>
                    </a:lnTo>
                    <a:lnTo>
                      <a:pt x="829733" y="44450"/>
                    </a:lnTo>
                    <a:lnTo>
                      <a:pt x="920750" y="44450"/>
                    </a:lnTo>
                    <a:lnTo>
                      <a:pt x="920750" y="65617"/>
                    </a:lnTo>
                    <a:lnTo>
                      <a:pt x="944033" y="65617"/>
                    </a:lnTo>
                    <a:lnTo>
                      <a:pt x="944033" y="107950"/>
                    </a:lnTo>
                    <a:lnTo>
                      <a:pt x="1043516" y="107950"/>
                    </a:lnTo>
                    <a:lnTo>
                      <a:pt x="1043516" y="127000"/>
                    </a:lnTo>
                    <a:lnTo>
                      <a:pt x="1062566" y="127000"/>
                    </a:lnTo>
                    <a:lnTo>
                      <a:pt x="1062566" y="150284"/>
                    </a:lnTo>
                    <a:lnTo>
                      <a:pt x="1096433" y="150284"/>
                    </a:lnTo>
                    <a:lnTo>
                      <a:pt x="1094846" y="212725"/>
                    </a:lnTo>
                    <a:lnTo>
                      <a:pt x="1123950" y="211667"/>
                    </a:lnTo>
                    <a:cubicBezTo>
                      <a:pt x="1123950" y="216606"/>
                      <a:pt x="1126066" y="227894"/>
                      <a:pt x="1126066" y="232833"/>
                    </a:cubicBezTo>
                    <a:lnTo>
                      <a:pt x="1202266" y="232833"/>
                    </a:lnTo>
                    <a:lnTo>
                      <a:pt x="1202266" y="249767"/>
                    </a:lnTo>
                    <a:lnTo>
                      <a:pt x="1274233" y="249767"/>
                    </a:lnTo>
                    <a:lnTo>
                      <a:pt x="1274233" y="277284"/>
                    </a:lnTo>
                    <a:lnTo>
                      <a:pt x="1327150" y="277284"/>
                    </a:lnTo>
                    <a:lnTo>
                      <a:pt x="1327150" y="296334"/>
                    </a:lnTo>
                    <a:lnTo>
                      <a:pt x="1545166" y="296334"/>
                    </a:lnTo>
                    <a:lnTo>
                      <a:pt x="1545166" y="338667"/>
                    </a:lnTo>
                    <a:lnTo>
                      <a:pt x="1663700" y="338667"/>
                    </a:lnTo>
                    <a:lnTo>
                      <a:pt x="1663700" y="389467"/>
                    </a:lnTo>
                    <a:lnTo>
                      <a:pt x="1695450" y="389467"/>
                    </a:lnTo>
                    <a:lnTo>
                      <a:pt x="1695450" y="414867"/>
                    </a:lnTo>
                    <a:lnTo>
                      <a:pt x="1746250" y="414867"/>
                    </a:lnTo>
                    <a:lnTo>
                      <a:pt x="1746250" y="431800"/>
                    </a:lnTo>
                    <a:lnTo>
                      <a:pt x="1833033" y="431800"/>
                    </a:lnTo>
                    <a:lnTo>
                      <a:pt x="1833033" y="459317"/>
                    </a:lnTo>
                    <a:lnTo>
                      <a:pt x="1877483" y="459317"/>
                    </a:lnTo>
                    <a:lnTo>
                      <a:pt x="1877483" y="482600"/>
                    </a:lnTo>
                    <a:lnTo>
                      <a:pt x="1976966" y="482600"/>
                    </a:lnTo>
                    <a:lnTo>
                      <a:pt x="1976966" y="524934"/>
                    </a:lnTo>
                    <a:lnTo>
                      <a:pt x="1996016" y="524934"/>
                    </a:lnTo>
                    <a:lnTo>
                      <a:pt x="1996016" y="548217"/>
                    </a:lnTo>
                    <a:lnTo>
                      <a:pt x="2070100" y="548217"/>
                    </a:lnTo>
                  </a:path>
                </a:pathLst>
              </a:custGeom>
              <a:noFill/>
              <a:ln w="28575">
                <a:solidFill>
                  <a:schemeClr val="accent3"/>
                </a:solidFill>
                <a:miter lim="800000"/>
                <a:headEnd/>
                <a:tailEnd/>
              </a:ln>
            </p:spPr>
            <p:txBody>
              <a:bodyPr rtlCol="0" anchor="ctr"/>
              <a:lstStyle/>
              <a:p>
                <a:pPr algn="ctr"/>
                <a:endParaRPr lang="en-US" dirty="0"/>
              </a:p>
            </p:txBody>
          </p:sp>
        </p:grpSp>
        <p:cxnSp>
          <p:nvCxnSpPr>
            <p:cNvPr id="31786" name="Straight Connector 31785">
              <a:extLst>
                <a:ext uri="{FF2B5EF4-FFF2-40B4-BE49-F238E27FC236}">
                  <a16:creationId xmlns:a16="http://schemas.microsoft.com/office/drawing/2014/main" id="{122484CC-57C9-36A7-DC61-E92139B40A4B}"/>
                </a:ext>
              </a:extLst>
            </p:cNvPr>
            <p:cNvCxnSpPr>
              <a:cxnSpLocks/>
            </p:cNvCxnSpPr>
            <p:nvPr/>
          </p:nvCxnSpPr>
          <p:spPr bwMode="auto">
            <a:xfrm>
              <a:off x="4103415" y="25824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5D90620A-C08F-DD97-347F-010BE6C7DD36}"/>
                </a:ext>
              </a:extLst>
            </p:cNvPr>
            <p:cNvCxnSpPr>
              <a:cxnSpLocks/>
            </p:cNvCxnSpPr>
            <p:nvPr/>
          </p:nvCxnSpPr>
          <p:spPr bwMode="auto">
            <a:xfrm>
              <a:off x="4432028" y="264646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FA6982C2-549D-ADB4-EB8B-993640A832C2}"/>
                </a:ext>
              </a:extLst>
            </p:cNvPr>
            <p:cNvCxnSpPr>
              <a:cxnSpLocks/>
            </p:cNvCxnSpPr>
            <p:nvPr/>
          </p:nvCxnSpPr>
          <p:spPr bwMode="auto">
            <a:xfrm>
              <a:off x="4466193" y="264646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A7D10A20-EC39-CC12-466F-01DE724A8C7C}"/>
                </a:ext>
              </a:extLst>
            </p:cNvPr>
            <p:cNvCxnSpPr>
              <a:cxnSpLocks/>
            </p:cNvCxnSpPr>
            <p:nvPr/>
          </p:nvCxnSpPr>
          <p:spPr bwMode="auto">
            <a:xfrm>
              <a:off x="3498424" y="2474497"/>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7F6B67F4-3497-BEBA-3A72-C25CD3B2C704}"/>
                </a:ext>
              </a:extLst>
            </p:cNvPr>
            <p:cNvCxnSpPr>
              <a:cxnSpLocks/>
            </p:cNvCxnSpPr>
            <p:nvPr/>
          </p:nvCxnSpPr>
          <p:spPr bwMode="auto">
            <a:xfrm>
              <a:off x="2979311" y="2312572"/>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7AA17560-2B4A-9F65-3BA3-0BCBE8A47D7A}"/>
                </a:ext>
              </a:extLst>
            </p:cNvPr>
            <p:cNvCxnSpPr>
              <a:cxnSpLocks/>
            </p:cNvCxnSpPr>
            <p:nvPr/>
          </p:nvCxnSpPr>
          <p:spPr bwMode="auto">
            <a:xfrm>
              <a:off x="2872957" y="2276059"/>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937372F6-CF93-F251-2698-FE94E404D3F4}"/>
                </a:ext>
              </a:extLst>
            </p:cNvPr>
            <p:cNvCxnSpPr>
              <a:cxnSpLocks/>
            </p:cNvCxnSpPr>
            <p:nvPr/>
          </p:nvCxnSpPr>
          <p:spPr bwMode="auto">
            <a:xfrm>
              <a:off x="2661163" y="2142709"/>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59DC535E-5FEB-91B6-D6F0-DC65AA23F502}"/>
                </a:ext>
              </a:extLst>
            </p:cNvPr>
            <p:cNvCxnSpPr>
              <a:cxnSpLocks/>
            </p:cNvCxnSpPr>
            <p:nvPr/>
          </p:nvCxnSpPr>
          <p:spPr bwMode="auto">
            <a:xfrm>
              <a:off x="5034874" y="2806806"/>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FAB745D7-FE87-9DFC-16C4-44D92693918B}"/>
                </a:ext>
              </a:extLst>
            </p:cNvPr>
            <p:cNvCxnSpPr>
              <a:cxnSpLocks/>
            </p:cNvCxnSpPr>
            <p:nvPr/>
          </p:nvCxnSpPr>
          <p:spPr bwMode="auto">
            <a:xfrm>
              <a:off x="5184099" y="2837477"/>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B261651B-DEB0-FD08-A476-485C173277D2}"/>
                </a:ext>
              </a:extLst>
            </p:cNvPr>
            <p:cNvCxnSpPr>
              <a:cxnSpLocks/>
            </p:cNvCxnSpPr>
            <p:nvPr/>
          </p:nvCxnSpPr>
          <p:spPr bwMode="auto">
            <a:xfrm>
              <a:off x="5959817" y="3164363"/>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56007D34-C7E9-149B-0895-15D1ADFB1FB2}"/>
                </a:ext>
              </a:extLst>
            </p:cNvPr>
            <p:cNvCxnSpPr>
              <a:cxnSpLocks/>
            </p:cNvCxnSpPr>
            <p:nvPr/>
          </p:nvCxnSpPr>
          <p:spPr bwMode="auto">
            <a:xfrm>
              <a:off x="6271246" y="3355235"/>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8FD72703-A58F-7941-EE57-9C4A05CC4C95}"/>
                </a:ext>
              </a:extLst>
            </p:cNvPr>
            <p:cNvCxnSpPr>
              <a:cxnSpLocks/>
            </p:cNvCxnSpPr>
            <p:nvPr/>
          </p:nvCxnSpPr>
          <p:spPr bwMode="auto">
            <a:xfrm>
              <a:off x="7236446"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0A78D65F-9250-A90D-9EF4-703839A5B009}"/>
                </a:ext>
              </a:extLst>
            </p:cNvPr>
            <p:cNvCxnSpPr>
              <a:cxnSpLocks/>
            </p:cNvCxnSpPr>
            <p:nvPr/>
          </p:nvCxnSpPr>
          <p:spPr bwMode="auto">
            <a:xfrm>
              <a:off x="7255496"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6877D655-F63F-C244-807E-C986DE85F935}"/>
                </a:ext>
              </a:extLst>
            </p:cNvPr>
            <p:cNvCxnSpPr>
              <a:cxnSpLocks/>
            </p:cNvCxnSpPr>
            <p:nvPr/>
          </p:nvCxnSpPr>
          <p:spPr bwMode="auto">
            <a:xfrm>
              <a:off x="7277721"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B7E6840D-A84B-1676-DFB3-A321B167E66A}"/>
                </a:ext>
              </a:extLst>
            </p:cNvPr>
            <p:cNvCxnSpPr>
              <a:cxnSpLocks/>
            </p:cNvCxnSpPr>
            <p:nvPr/>
          </p:nvCxnSpPr>
          <p:spPr bwMode="auto">
            <a:xfrm>
              <a:off x="7334871"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F196F8FF-DA1D-94E2-082F-45BC36E1C335}"/>
                </a:ext>
              </a:extLst>
            </p:cNvPr>
            <p:cNvCxnSpPr>
              <a:cxnSpLocks/>
            </p:cNvCxnSpPr>
            <p:nvPr/>
          </p:nvCxnSpPr>
          <p:spPr bwMode="auto">
            <a:xfrm>
              <a:off x="7368209"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6BC50041-3C9D-4C90-852B-D220F7659293}"/>
                </a:ext>
              </a:extLst>
            </p:cNvPr>
            <p:cNvCxnSpPr>
              <a:cxnSpLocks/>
            </p:cNvCxnSpPr>
            <p:nvPr/>
          </p:nvCxnSpPr>
          <p:spPr bwMode="auto">
            <a:xfrm>
              <a:off x="7386386"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AE166B48-45B2-3339-F6F4-EACD68F30F6A}"/>
                </a:ext>
              </a:extLst>
            </p:cNvPr>
            <p:cNvCxnSpPr>
              <a:cxnSpLocks/>
            </p:cNvCxnSpPr>
            <p:nvPr/>
          </p:nvCxnSpPr>
          <p:spPr bwMode="auto">
            <a:xfrm>
              <a:off x="7419498"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DEF2AF86-ADC0-5DFF-FC24-D4578E06A22A}"/>
                </a:ext>
              </a:extLst>
            </p:cNvPr>
            <p:cNvCxnSpPr>
              <a:cxnSpLocks/>
            </p:cNvCxnSpPr>
            <p:nvPr/>
          </p:nvCxnSpPr>
          <p:spPr bwMode="auto">
            <a:xfrm>
              <a:off x="7444183"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051C8862-2184-524E-B401-36863B6D26A7}"/>
                </a:ext>
              </a:extLst>
            </p:cNvPr>
            <p:cNvCxnSpPr>
              <a:cxnSpLocks/>
            </p:cNvCxnSpPr>
            <p:nvPr/>
          </p:nvCxnSpPr>
          <p:spPr bwMode="auto">
            <a:xfrm>
              <a:off x="7461645"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2437903B-168B-8688-5454-6E0F2F25CF55}"/>
                </a:ext>
              </a:extLst>
            </p:cNvPr>
            <p:cNvCxnSpPr>
              <a:cxnSpLocks/>
            </p:cNvCxnSpPr>
            <p:nvPr/>
          </p:nvCxnSpPr>
          <p:spPr bwMode="auto">
            <a:xfrm>
              <a:off x="7483870" y="355715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14BAC6B1-1D81-0EC3-ABD2-F8E0FF47B520}"/>
                </a:ext>
              </a:extLst>
            </p:cNvPr>
            <p:cNvCxnSpPr>
              <a:cxnSpLocks/>
            </p:cNvCxnSpPr>
            <p:nvPr/>
          </p:nvCxnSpPr>
          <p:spPr bwMode="auto">
            <a:xfrm>
              <a:off x="7534670"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9C154A2D-D32F-6E43-3155-170D50C9768E}"/>
                </a:ext>
              </a:extLst>
            </p:cNvPr>
            <p:cNvCxnSpPr>
              <a:cxnSpLocks/>
            </p:cNvCxnSpPr>
            <p:nvPr/>
          </p:nvCxnSpPr>
          <p:spPr bwMode="auto">
            <a:xfrm>
              <a:off x="7555307"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F9FDB08C-1C24-4B9E-4089-920D17D0BAB9}"/>
                </a:ext>
              </a:extLst>
            </p:cNvPr>
            <p:cNvCxnSpPr>
              <a:cxnSpLocks/>
            </p:cNvCxnSpPr>
            <p:nvPr/>
          </p:nvCxnSpPr>
          <p:spPr bwMode="auto">
            <a:xfrm>
              <a:off x="7585469"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0" name="Straight Connector 31809">
              <a:extLst>
                <a:ext uri="{FF2B5EF4-FFF2-40B4-BE49-F238E27FC236}">
                  <a16:creationId xmlns:a16="http://schemas.microsoft.com/office/drawing/2014/main" id="{5052CF66-36AF-1743-3C80-593A6727C8C4}"/>
                </a:ext>
              </a:extLst>
            </p:cNvPr>
            <p:cNvCxnSpPr>
              <a:cxnSpLocks/>
            </p:cNvCxnSpPr>
            <p:nvPr/>
          </p:nvCxnSpPr>
          <p:spPr bwMode="auto">
            <a:xfrm>
              <a:off x="7604030"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1" name="Straight Connector 31810">
              <a:extLst>
                <a:ext uri="{FF2B5EF4-FFF2-40B4-BE49-F238E27FC236}">
                  <a16:creationId xmlns:a16="http://schemas.microsoft.com/office/drawing/2014/main" id="{27AD7D03-A538-87B1-0C7C-24DDE38EAEEC}"/>
                </a:ext>
              </a:extLst>
            </p:cNvPr>
            <p:cNvCxnSpPr>
              <a:cxnSpLocks/>
            </p:cNvCxnSpPr>
            <p:nvPr/>
          </p:nvCxnSpPr>
          <p:spPr bwMode="auto">
            <a:xfrm>
              <a:off x="7642130"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2" name="Straight Connector 31811">
              <a:extLst>
                <a:ext uri="{FF2B5EF4-FFF2-40B4-BE49-F238E27FC236}">
                  <a16:creationId xmlns:a16="http://schemas.microsoft.com/office/drawing/2014/main" id="{EC83D9A6-32E4-465D-9352-FE1131804FB7}"/>
                </a:ext>
              </a:extLst>
            </p:cNvPr>
            <p:cNvCxnSpPr>
              <a:cxnSpLocks/>
            </p:cNvCxnSpPr>
            <p:nvPr/>
          </p:nvCxnSpPr>
          <p:spPr bwMode="auto">
            <a:xfrm>
              <a:off x="7667530"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3" name="Straight Connector 31812">
              <a:extLst>
                <a:ext uri="{FF2B5EF4-FFF2-40B4-BE49-F238E27FC236}">
                  <a16:creationId xmlns:a16="http://schemas.microsoft.com/office/drawing/2014/main" id="{F12408E5-1C5C-5007-9F06-1E859C4DD327}"/>
                </a:ext>
              </a:extLst>
            </p:cNvPr>
            <p:cNvCxnSpPr>
              <a:cxnSpLocks/>
            </p:cNvCxnSpPr>
            <p:nvPr/>
          </p:nvCxnSpPr>
          <p:spPr bwMode="auto">
            <a:xfrm>
              <a:off x="7708805"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4" name="Straight Connector 31813">
              <a:extLst>
                <a:ext uri="{FF2B5EF4-FFF2-40B4-BE49-F238E27FC236}">
                  <a16:creationId xmlns:a16="http://schemas.microsoft.com/office/drawing/2014/main" id="{9835A20E-D9D2-FF11-71AC-01BF02E1C10B}"/>
                </a:ext>
              </a:extLst>
            </p:cNvPr>
            <p:cNvCxnSpPr>
              <a:cxnSpLocks/>
            </p:cNvCxnSpPr>
            <p:nvPr/>
          </p:nvCxnSpPr>
          <p:spPr bwMode="auto">
            <a:xfrm>
              <a:off x="7731030"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5" name="Straight Connector 31814">
              <a:extLst>
                <a:ext uri="{FF2B5EF4-FFF2-40B4-BE49-F238E27FC236}">
                  <a16:creationId xmlns:a16="http://schemas.microsoft.com/office/drawing/2014/main" id="{532EC7BF-1901-A187-C5C3-829570E64EBB}"/>
                </a:ext>
              </a:extLst>
            </p:cNvPr>
            <p:cNvCxnSpPr>
              <a:cxnSpLocks/>
            </p:cNvCxnSpPr>
            <p:nvPr/>
          </p:nvCxnSpPr>
          <p:spPr bwMode="auto">
            <a:xfrm>
              <a:off x="7763209"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6" name="Straight Connector 31815">
              <a:extLst>
                <a:ext uri="{FF2B5EF4-FFF2-40B4-BE49-F238E27FC236}">
                  <a16:creationId xmlns:a16="http://schemas.microsoft.com/office/drawing/2014/main" id="{FA965148-AF3A-3924-8B33-2DCCE7DFB0C5}"/>
                </a:ext>
              </a:extLst>
            </p:cNvPr>
            <p:cNvCxnSpPr>
              <a:cxnSpLocks/>
            </p:cNvCxnSpPr>
            <p:nvPr/>
          </p:nvCxnSpPr>
          <p:spPr bwMode="auto">
            <a:xfrm>
              <a:off x="7802897"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7" name="Straight Connector 31816">
              <a:extLst>
                <a:ext uri="{FF2B5EF4-FFF2-40B4-BE49-F238E27FC236}">
                  <a16:creationId xmlns:a16="http://schemas.microsoft.com/office/drawing/2014/main" id="{F827A3B9-5F7C-8485-4414-6B6D707240C2}"/>
                </a:ext>
              </a:extLst>
            </p:cNvPr>
            <p:cNvCxnSpPr>
              <a:cxnSpLocks/>
            </p:cNvCxnSpPr>
            <p:nvPr/>
          </p:nvCxnSpPr>
          <p:spPr bwMode="auto">
            <a:xfrm>
              <a:off x="7844172"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8" name="Straight Connector 31817">
              <a:extLst>
                <a:ext uri="{FF2B5EF4-FFF2-40B4-BE49-F238E27FC236}">
                  <a16:creationId xmlns:a16="http://schemas.microsoft.com/office/drawing/2014/main" id="{92362446-B32D-926C-189A-DEE161A6E37F}"/>
                </a:ext>
              </a:extLst>
            </p:cNvPr>
            <p:cNvCxnSpPr>
              <a:cxnSpLocks/>
            </p:cNvCxnSpPr>
            <p:nvPr/>
          </p:nvCxnSpPr>
          <p:spPr bwMode="auto">
            <a:xfrm>
              <a:off x="7864809"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19" name="Straight Connector 31818">
              <a:extLst>
                <a:ext uri="{FF2B5EF4-FFF2-40B4-BE49-F238E27FC236}">
                  <a16:creationId xmlns:a16="http://schemas.microsoft.com/office/drawing/2014/main" id="{779B5C01-5B09-EBBC-75D8-3A15CA9D669C}"/>
                </a:ext>
              </a:extLst>
            </p:cNvPr>
            <p:cNvCxnSpPr>
              <a:cxnSpLocks/>
            </p:cNvCxnSpPr>
            <p:nvPr/>
          </p:nvCxnSpPr>
          <p:spPr bwMode="auto">
            <a:xfrm>
              <a:off x="7894971"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20" name="Straight Connector 31819">
              <a:extLst>
                <a:ext uri="{FF2B5EF4-FFF2-40B4-BE49-F238E27FC236}">
                  <a16:creationId xmlns:a16="http://schemas.microsoft.com/office/drawing/2014/main" id="{F482D033-63DB-86EF-6A79-854121595C38}"/>
                </a:ext>
              </a:extLst>
            </p:cNvPr>
            <p:cNvCxnSpPr>
              <a:cxnSpLocks/>
            </p:cNvCxnSpPr>
            <p:nvPr/>
          </p:nvCxnSpPr>
          <p:spPr bwMode="auto">
            <a:xfrm>
              <a:off x="8007684"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21" name="Straight Connector 31820">
              <a:extLst>
                <a:ext uri="{FF2B5EF4-FFF2-40B4-BE49-F238E27FC236}">
                  <a16:creationId xmlns:a16="http://schemas.microsoft.com/office/drawing/2014/main" id="{3DFA4FA8-89BE-5382-E490-1093CDD98996}"/>
                </a:ext>
              </a:extLst>
            </p:cNvPr>
            <p:cNvCxnSpPr>
              <a:cxnSpLocks/>
            </p:cNvCxnSpPr>
            <p:nvPr/>
          </p:nvCxnSpPr>
          <p:spPr bwMode="auto">
            <a:xfrm>
              <a:off x="8050547" y="36158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22" name="Straight Connector 31821">
              <a:extLst>
                <a:ext uri="{FF2B5EF4-FFF2-40B4-BE49-F238E27FC236}">
                  <a16:creationId xmlns:a16="http://schemas.microsoft.com/office/drawing/2014/main" id="{F1A8AFF6-9AD2-84EB-3AFB-C299BD740376}"/>
                </a:ext>
              </a:extLst>
            </p:cNvPr>
            <p:cNvCxnSpPr>
              <a:cxnSpLocks/>
            </p:cNvCxnSpPr>
            <p:nvPr/>
          </p:nvCxnSpPr>
          <p:spPr bwMode="auto">
            <a:xfrm>
              <a:off x="8099804" y="3926919"/>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23" name="Straight Connector 31822">
              <a:extLst>
                <a:ext uri="{FF2B5EF4-FFF2-40B4-BE49-F238E27FC236}">
                  <a16:creationId xmlns:a16="http://schemas.microsoft.com/office/drawing/2014/main" id="{81229B31-103E-5832-51DB-E26E23E11D13}"/>
                </a:ext>
              </a:extLst>
            </p:cNvPr>
            <p:cNvCxnSpPr>
              <a:cxnSpLocks/>
            </p:cNvCxnSpPr>
            <p:nvPr/>
          </p:nvCxnSpPr>
          <p:spPr bwMode="auto">
            <a:xfrm>
              <a:off x="8229600" y="3926919"/>
              <a:ext cx="0" cy="801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90" name="Group 31889">
            <a:extLst>
              <a:ext uri="{FF2B5EF4-FFF2-40B4-BE49-F238E27FC236}">
                <a16:creationId xmlns:a16="http://schemas.microsoft.com/office/drawing/2014/main" id="{CD20A964-B388-2B62-AD1B-AC43ADEC2810}"/>
              </a:ext>
            </a:extLst>
          </p:cNvPr>
          <p:cNvGrpSpPr/>
          <p:nvPr/>
        </p:nvGrpSpPr>
        <p:grpSpPr>
          <a:xfrm>
            <a:off x="1699683" y="2029331"/>
            <a:ext cx="6533092" cy="1161480"/>
            <a:chOff x="1699683" y="2029331"/>
            <a:chExt cx="6533092" cy="1161480"/>
          </a:xfrm>
        </p:grpSpPr>
        <p:grpSp>
          <p:nvGrpSpPr>
            <p:cNvPr id="31785" name="Group 31784">
              <a:extLst>
                <a:ext uri="{FF2B5EF4-FFF2-40B4-BE49-F238E27FC236}">
                  <a16:creationId xmlns:a16="http://schemas.microsoft.com/office/drawing/2014/main" id="{C99B63B2-6510-EEAE-2D2A-4F222FFC3806}"/>
                </a:ext>
              </a:extLst>
            </p:cNvPr>
            <p:cNvGrpSpPr/>
            <p:nvPr/>
          </p:nvGrpSpPr>
          <p:grpSpPr>
            <a:xfrm>
              <a:off x="1699683" y="2082800"/>
              <a:ext cx="6533092" cy="1060451"/>
              <a:chOff x="1699683" y="2082800"/>
              <a:chExt cx="6533092" cy="1060451"/>
            </a:xfrm>
          </p:grpSpPr>
          <p:sp>
            <p:nvSpPr>
              <p:cNvPr id="31782" name="Freeform: Shape 31781">
                <a:extLst>
                  <a:ext uri="{FF2B5EF4-FFF2-40B4-BE49-F238E27FC236}">
                    <a16:creationId xmlns:a16="http://schemas.microsoft.com/office/drawing/2014/main" id="{55759AB9-6607-D909-0F38-A981545000FC}"/>
                  </a:ext>
                </a:extLst>
              </p:cNvPr>
              <p:cNvSpPr/>
              <p:nvPr/>
            </p:nvSpPr>
            <p:spPr bwMode="auto">
              <a:xfrm>
                <a:off x="1699683" y="2082800"/>
                <a:ext cx="2988734" cy="599017"/>
              </a:xfrm>
              <a:custGeom>
                <a:avLst/>
                <a:gdLst>
                  <a:gd name="connsiteX0" fmla="*/ 0 w 2988734"/>
                  <a:gd name="connsiteY0" fmla="*/ 0 h 599017"/>
                  <a:gd name="connsiteX1" fmla="*/ 584200 w 2988734"/>
                  <a:gd name="connsiteY1" fmla="*/ 0 h 599017"/>
                  <a:gd name="connsiteX2" fmla="*/ 584200 w 2988734"/>
                  <a:gd name="connsiteY2" fmla="*/ 25400 h 599017"/>
                  <a:gd name="connsiteX3" fmla="*/ 607484 w 2988734"/>
                  <a:gd name="connsiteY3" fmla="*/ 25400 h 599017"/>
                  <a:gd name="connsiteX4" fmla="*/ 607484 w 2988734"/>
                  <a:gd name="connsiteY4" fmla="*/ 48683 h 599017"/>
                  <a:gd name="connsiteX5" fmla="*/ 825500 w 2988734"/>
                  <a:gd name="connsiteY5" fmla="*/ 48683 h 599017"/>
                  <a:gd name="connsiteX6" fmla="*/ 825500 w 2988734"/>
                  <a:gd name="connsiteY6" fmla="*/ 78317 h 599017"/>
                  <a:gd name="connsiteX7" fmla="*/ 897467 w 2988734"/>
                  <a:gd name="connsiteY7" fmla="*/ 78317 h 599017"/>
                  <a:gd name="connsiteX8" fmla="*/ 903817 w 2988734"/>
                  <a:gd name="connsiteY8" fmla="*/ 84667 h 599017"/>
                  <a:gd name="connsiteX9" fmla="*/ 933450 w 2988734"/>
                  <a:gd name="connsiteY9" fmla="*/ 84667 h 599017"/>
                  <a:gd name="connsiteX10" fmla="*/ 933450 w 2988734"/>
                  <a:gd name="connsiteY10" fmla="*/ 110067 h 599017"/>
                  <a:gd name="connsiteX11" fmla="*/ 1051984 w 2988734"/>
                  <a:gd name="connsiteY11" fmla="*/ 110067 h 599017"/>
                  <a:gd name="connsiteX12" fmla="*/ 1060450 w 2988734"/>
                  <a:gd name="connsiteY12" fmla="*/ 118533 h 599017"/>
                  <a:gd name="connsiteX13" fmla="*/ 1060450 w 2988734"/>
                  <a:gd name="connsiteY13" fmla="*/ 148167 h 599017"/>
                  <a:gd name="connsiteX14" fmla="*/ 1115484 w 2988734"/>
                  <a:gd name="connsiteY14" fmla="*/ 148167 h 599017"/>
                  <a:gd name="connsiteX15" fmla="*/ 1115484 w 2988734"/>
                  <a:gd name="connsiteY15" fmla="*/ 158750 h 599017"/>
                  <a:gd name="connsiteX16" fmla="*/ 1238250 w 2988734"/>
                  <a:gd name="connsiteY16" fmla="*/ 158750 h 599017"/>
                  <a:gd name="connsiteX17" fmla="*/ 1238250 w 2988734"/>
                  <a:gd name="connsiteY17" fmla="*/ 177800 h 599017"/>
                  <a:gd name="connsiteX18" fmla="*/ 1333500 w 2988734"/>
                  <a:gd name="connsiteY18" fmla="*/ 177800 h 599017"/>
                  <a:gd name="connsiteX19" fmla="*/ 1333500 w 2988734"/>
                  <a:gd name="connsiteY19" fmla="*/ 194733 h 599017"/>
                  <a:gd name="connsiteX20" fmla="*/ 1373717 w 2988734"/>
                  <a:gd name="connsiteY20" fmla="*/ 194733 h 599017"/>
                  <a:gd name="connsiteX21" fmla="*/ 1373717 w 2988734"/>
                  <a:gd name="connsiteY21" fmla="*/ 209550 h 599017"/>
                  <a:gd name="connsiteX22" fmla="*/ 1413934 w 2988734"/>
                  <a:gd name="connsiteY22" fmla="*/ 209550 h 599017"/>
                  <a:gd name="connsiteX23" fmla="*/ 1413934 w 2988734"/>
                  <a:gd name="connsiteY23" fmla="*/ 224367 h 599017"/>
                  <a:gd name="connsiteX24" fmla="*/ 1445684 w 2988734"/>
                  <a:gd name="connsiteY24" fmla="*/ 224367 h 599017"/>
                  <a:gd name="connsiteX25" fmla="*/ 1445684 w 2988734"/>
                  <a:gd name="connsiteY25" fmla="*/ 239183 h 599017"/>
                  <a:gd name="connsiteX26" fmla="*/ 1534584 w 2988734"/>
                  <a:gd name="connsiteY26" fmla="*/ 239183 h 599017"/>
                  <a:gd name="connsiteX27" fmla="*/ 1534584 w 2988734"/>
                  <a:gd name="connsiteY27" fmla="*/ 251883 h 599017"/>
                  <a:gd name="connsiteX28" fmla="*/ 1655234 w 2988734"/>
                  <a:gd name="connsiteY28" fmla="*/ 251883 h 599017"/>
                  <a:gd name="connsiteX29" fmla="*/ 1655234 w 2988734"/>
                  <a:gd name="connsiteY29" fmla="*/ 251883 h 599017"/>
                  <a:gd name="connsiteX30" fmla="*/ 1725084 w 2988734"/>
                  <a:gd name="connsiteY30" fmla="*/ 251883 h 599017"/>
                  <a:gd name="connsiteX31" fmla="*/ 1725084 w 2988734"/>
                  <a:gd name="connsiteY31" fmla="*/ 270933 h 599017"/>
                  <a:gd name="connsiteX32" fmla="*/ 1739900 w 2988734"/>
                  <a:gd name="connsiteY32" fmla="*/ 270933 h 599017"/>
                  <a:gd name="connsiteX33" fmla="*/ 1739900 w 2988734"/>
                  <a:gd name="connsiteY33" fmla="*/ 294217 h 599017"/>
                  <a:gd name="connsiteX34" fmla="*/ 1778000 w 2988734"/>
                  <a:gd name="connsiteY34" fmla="*/ 294217 h 599017"/>
                  <a:gd name="connsiteX35" fmla="*/ 1778000 w 2988734"/>
                  <a:gd name="connsiteY35" fmla="*/ 294217 h 599017"/>
                  <a:gd name="connsiteX36" fmla="*/ 1811867 w 2988734"/>
                  <a:gd name="connsiteY36" fmla="*/ 294217 h 599017"/>
                  <a:gd name="connsiteX37" fmla="*/ 1811867 w 2988734"/>
                  <a:gd name="connsiteY37" fmla="*/ 325967 h 599017"/>
                  <a:gd name="connsiteX38" fmla="*/ 1854200 w 2988734"/>
                  <a:gd name="connsiteY38" fmla="*/ 325967 h 599017"/>
                  <a:gd name="connsiteX39" fmla="*/ 1854200 w 2988734"/>
                  <a:gd name="connsiteY39" fmla="*/ 349250 h 599017"/>
                  <a:gd name="connsiteX40" fmla="*/ 2032000 w 2988734"/>
                  <a:gd name="connsiteY40" fmla="*/ 349250 h 599017"/>
                  <a:gd name="connsiteX41" fmla="*/ 2032000 w 2988734"/>
                  <a:gd name="connsiteY41" fmla="*/ 378883 h 599017"/>
                  <a:gd name="connsiteX42" fmla="*/ 2097617 w 2988734"/>
                  <a:gd name="connsiteY42" fmla="*/ 378883 h 599017"/>
                  <a:gd name="connsiteX43" fmla="*/ 2108200 w 2988734"/>
                  <a:gd name="connsiteY43" fmla="*/ 389466 h 599017"/>
                  <a:gd name="connsiteX44" fmla="*/ 2194984 w 2988734"/>
                  <a:gd name="connsiteY44" fmla="*/ 389466 h 599017"/>
                  <a:gd name="connsiteX45" fmla="*/ 2194984 w 2988734"/>
                  <a:gd name="connsiteY45" fmla="*/ 406400 h 599017"/>
                  <a:gd name="connsiteX46" fmla="*/ 2250017 w 2988734"/>
                  <a:gd name="connsiteY46" fmla="*/ 406400 h 599017"/>
                  <a:gd name="connsiteX47" fmla="*/ 2250017 w 2988734"/>
                  <a:gd name="connsiteY47" fmla="*/ 429683 h 599017"/>
                  <a:gd name="connsiteX48" fmla="*/ 2351617 w 2988734"/>
                  <a:gd name="connsiteY48" fmla="*/ 429683 h 599017"/>
                  <a:gd name="connsiteX49" fmla="*/ 2351617 w 2988734"/>
                  <a:gd name="connsiteY49" fmla="*/ 459317 h 599017"/>
                  <a:gd name="connsiteX50" fmla="*/ 2417234 w 2988734"/>
                  <a:gd name="connsiteY50" fmla="*/ 459317 h 599017"/>
                  <a:gd name="connsiteX51" fmla="*/ 2417234 w 2988734"/>
                  <a:gd name="connsiteY51" fmla="*/ 501650 h 599017"/>
                  <a:gd name="connsiteX52" fmla="*/ 2463800 w 2988734"/>
                  <a:gd name="connsiteY52" fmla="*/ 501650 h 599017"/>
                  <a:gd name="connsiteX53" fmla="*/ 2463800 w 2988734"/>
                  <a:gd name="connsiteY53" fmla="*/ 501650 h 599017"/>
                  <a:gd name="connsiteX54" fmla="*/ 2497667 w 2988734"/>
                  <a:gd name="connsiteY54" fmla="*/ 501650 h 599017"/>
                  <a:gd name="connsiteX55" fmla="*/ 2499784 w 2988734"/>
                  <a:gd name="connsiteY55" fmla="*/ 520700 h 599017"/>
                  <a:gd name="connsiteX56" fmla="*/ 2499784 w 2988734"/>
                  <a:gd name="connsiteY56" fmla="*/ 520700 h 599017"/>
                  <a:gd name="connsiteX57" fmla="*/ 2537884 w 2988734"/>
                  <a:gd name="connsiteY57" fmla="*/ 520700 h 599017"/>
                  <a:gd name="connsiteX58" fmla="*/ 2537884 w 2988734"/>
                  <a:gd name="connsiteY58" fmla="*/ 541867 h 599017"/>
                  <a:gd name="connsiteX59" fmla="*/ 2618317 w 2988734"/>
                  <a:gd name="connsiteY59" fmla="*/ 541867 h 599017"/>
                  <a:gd name="connsiteX60" fmla="*/ 2618317 w 2988734"/>
                  <a:gd name="connsiteY60" fmla="*/ 541867 h 599017"/>
                  <a:gd name="connsiteX61" fmla="*/ 2626784 w 2988734"/>
                  <a:gd name="connsiteY61" fmla="*/ 550334 h 599017"/>
                  <a:gd name="connsiteX62" fmla="*/ 2677584 w 2988734"/>
                  <a:gd name="connsiteY62" fmla="*/ 550334 h 599017"/>
                  <a:gd name="connsiteX63" fmla="*/ 2677584 w 2988734"/>
                  <a:gd name="connsiteY63" fmla="*/ 567267 h 599017"/>
                  <a:gd name="connsiteX64" fmla="*/ 2808817 w 2988734"/>
                  <a:gd name="connsiteY64" fmla="*/ 567267 h 599017"/>
                  <a:gd name="connsiteX65" fmla="*/ 2808817 w 2988734"/>
                  <a:gd name="connsiteY65" fmla="*/ 599017 h 599017"/>
                  <a:gd name="connsiteX66" fmla="*/ 2897717 w 2988734"/>
                  <a:gd name="connsiteY66" fmla="*/ 599017 h 599017"/>
                  <a:gd name="connsiteX67" fmla="*/ 2988734 w 2988734"/>
                  <a:gd name="connsiteY67" fmla="*/ 599017 h 59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988734" h="599017">
                    <a:moveTo>
                      <a:pt x="0" y="0"/>
                    </a:moveTo>
                    <a:lnTo>
                      <a:pt x="584200" y="0"/>
                    </a:lnTo>
                    <a:lnTo>
                      <a:pt x="584200" y="25400"/>
                    </a:lnTo>
                    <a:lnTo>
                      <a:pt x="607484" y="25400"/>
                    </a:lnTo>
                    <a:lnTo>
                      <a:pt x="607484" y="48683"/>
                    </a:lnTo>
                    <a:lnTo>
                      <a:pt x="825500" y="48683"/>
                    </a:lnTo>
                    <a:lnTo>
                      <a:pt x="825500" y="78317"/>
                    </a:lnTo>
                    <a:lnTo>
                      <a:pt x="897467" y="78317"/>
                    </a:lnTo>
                    <a:lnTo>
                      <a:pt x="903817" y="84667"/>
                    </a:lnTo>
                    <a:lnTo>
                      <a:pt x="933450" y="84667"/>
                    </a:lnTo>
                    <a:lnTo>
                      <a:pt x="933450" y="110067"/>
                    </a:lnTo>
                    <a:lnTo>
                      <a:pt x="1051984" y="110067"/>
                    </a:lnTo>
                    <a:lnTo>
                      <a:pt x="1060450" y="118533"/>
                    </a:lnTo>
                    <a:lnTo>
                      <a:pt x="1060450" y="148167"/>
                    </a:lnTo>
                    <a:lnTo>
                      <a:pt x="1115484" y="148167"/>
                    </a:lnTo>
                    <a:lnTo>
                      <a:pt x="1115484" y="158750"/>
                    </a:lnTo>
                    <a:lnTo>
                      <a:pt x="1238250" y="158750"/>
                    </a:lnTo>
                    <a:lnTo>
                      <a:pt x="1238250" y="177800"/>
                    </a:lnTo>
                    <a:lnTo>
                      <a:pt x="1333500" y="177800"/>
                    </a:lnTo>
                    <a:lnTo>
                      <a:pt x="1333500" y="194733"/>
                    </a:lnTo>
                    <a:lnTo>
                      <a:pt x="1373717" y="194733"/>
                    </a:lnTo>
                    <a:lnTo>
                      <a:pt x="1373717" y="209550"/>
                    </a:lnTo>
                    <a:lnTo>
                      <a:pt x="1413934" y="209550"/>
                    </a:lnTo>
                    <a:lnTo>
                      <a:pt x="1413934" y="224367"/>
                    </a:lnTo>
                    <a:lnTo>
                      <a:pt x="1445684" y="224367"/>
                    </a:lnTo>
                    <a:lnTo>
                      <a:pt x="1445684" y="239183"/>
                    </a:lnTo>
                    <a:lnTo>
                      <a:pt x="1534584" y="239183"/>
                    </a:lnTo>
                    <a:lnTo>
                      <a:pt x="1534584" y="251883"/>
                    </a:lnTo>
                    <a:lnTo>
                      <a:pt x="1655234" y="251883"/>
                    </a:lnTo>
                    <a:lnTo>
                      <a:pt x="1655234" y="251883"/>
                    </a:lnTo>
                    <a:lnTo>
                      <a:pt x="1725084" y="251883"/>
                    </a:lnTo>
                    <a:lnTo>
                      <a:pt x="1725084" y="270933"/>
                    </a:lnTo>
                    <a:lnTo>
                      <a:pt x="1739900" y="270933"/>
                    </a:lnTo>
                    <a:lnTo>
                      <a:pt x="1739900" y="294217"/>
                    </a:lnTo>
                    <a:lnTo>
                      <a:pt x="1778000" y="294217"/>
                    </a:lnTo>
                    <a:lnTo>
                      <a:pt x="1778000" y="294217"/>
                    </a:lnTo>
                    <a:lnTo>
                      <a:pt x="1811867" y="294217"/>
                    </a:lnTo>
                    <a:lnTo>
                      <a:pt x="1811867" y="325967"/>
                    </a:lnTo>
                    <a:lnTo>
                      <a:pt x="1854200" y="325967"/>
                    </a:lnTo>
                    <a:lnTo>
                      <a:pt x="1854200" y="349250"/>
                    </a:lnTo>
                    <a:lnTo>
                      <a:pt x="2032000" y="349250"/>
                    </a:lnTo>
                    <a:lnTo>
                      <a:pt x="2032000" y="378883"/>
                    </a:lnTo>
                    <a:lnTo>
                      <a:pt x="2097617" y="378883"/>
                    </a:lnTo>
                    <a:lnTo>
                      <a:pt x="2108200" y="389466"/>
                    </a:lnTo>
                    <a:lnTo>
                      <a:pt x="2194984" y="389466"/>
                    </a:lnTo>
                    <a:lnTo>
                      <a:pt x="2194984" y="406400"/>
                    </a:lnTo>
                    <a:lnTo>
                      <a:pt x="2250017" y="406400"/>
                    </a:lnTo>
                    <a:lnTo>
                      <a:pt x="2250017" y="429683"/>
                    </a:lnTo>
                    <a:lnTo>
                      <a:pt x="2351617" y="429683"/>
                    </a:lnTo>
                    <a:lnTo>
                      <a:pt x="2351617" y="459317"/>
                    </a:lnTo>
                    <a:lnTo>
                      <a:pt x="2417234" y="459317"/>
                    </a:lnTo>
                    <a:lnTo>
                      <a:pt x="2417234" y="501650"/>
                    </a:lnTo>
                    <a:lnTo>
                      <a:pt x="2463800" y="501650"/>
                    </a:lnTo>
                    <a:lnTo>
                      <a:pt x="2463800" y="501650"/>
                    </a:lnTo>
                    <a:lnTo>
                      <a:pt x="2497667" y="501650"/>
                    </a:lnTo>
                    <a:lnTo>
                      <a:pt x="2499784" y="520700"/>
                    </a:lnTo>
                    <a:lnTo>
                      <a:pt x="2499784" y="520700"/>
                    </a:lnTo>
                    <a:lnTo>
                      <a:pt x="2537884" y="520700"/>
                    </a:lnTo>
                    <a:lnTo>
                      <a:pt x="2537884" y="541867"/>
                    </a:lnTo>
                    <a:lnTo>
                      <a:pt x="2618317" y="541867"/>
                    </a:lnTo>
                    <a:lnTo>
                      <a:pt x="2618317" y="541867"/>
                    </a:lnTo>
                    <a:lnTo>
                      <a:pt x="2626784" y="550334"/>
                    </a:lnTo>
                    <a:lnTo>
                      <a:pt x="2677584" y="550334"/>
                    </a:lnTo>
                    <a:lnTo>
                      <a:pt x="2677584" y="567267"/>
                    </a:lnTo>
                    <a:lnTo>
                      <a:pt x="2808817" y="567267"/>
                    </a:lnTo>
                    <a:lnTo>
                      <a:pt x="2808817" y="599017"/>
                    </a:lnTo>
                    <a:lnTo>
                      <a:pt x="2897717" y="599017"/>
                    </a:lnTo>
                    <a:lnTo>
                      <a:pt x="2988734" y="599017"/>
                    </a:lnTo>
                  </a:path>
                </a:pathLst>
              </a:custGeom>
              <a:noFill/>
              <a:ln w="28575">
                <a:solidFill>
                  <a:schemeClr val="accent1"/>
                </a:solidFill>
                <a:miter lim="800000"/>
                <a:headEnd/>
                <a:tailEnd/>
              </a:ln>
            </p:spPr>
            <p:txBody>
              <a:bodyPr rtlCol="0" anchor="ctr"/>
              <a:lstStyle/>
              <a:p>
                <a:pPr algn="ctr"/>
                <a:endParaRPr lang="en-US" dirty="0"/>
              </a:p>
            </p:txBody>
          </p:sp>
          <p:sp>
            <p:nvSpPr>
              <p:cNvPr id="31784" name="Freeform: Shape 31783">
                <a:extLst>
                  <a:ext uri="{FF2B5EF4-FFF2-40B4-BE49-F238E27FC236}">
                    <a16:creationId xmlns:a16="http://schemas.microsoft.com/office/drawing/2014/main" id="{6467487F-54CF-18D5-FBDA-18C9C00C7FBD}"/>
                  </a:ext>
                </a:extLst>
              </p:cNvPr>
              <p:cNvSpPr/>
              <p:nvPr/>
            </p:nvSpPr>
            <p:spPr bwMode="auto">
              <a:xfrm>
                <a:off x="4692650" y="2678113"/>
                <a:ext cx="3540125" cy="465138"/>
              </a:xfrm>
              <a:custGeom>
                <a:avLst/>
                <a:gdLst>
                  <a:gd name="connsiteX0" fmla="*/ 3552825 w 3552825"/>
                  <a:gd name="connsiteY0" fmla="*/ 466725 h 466725"/>
                  <a:gd name="connsiteX1" fmla="*/ 3213100 w 3552825"/>
                  <a:gd name="connsiteY1" fmla="*/ 466725 h 466725"/>
                  <a:gd name="connsiteX2" fmla="*/ 3213100 w 3552825"/>
                  <a:gd name="connsiteY2" fmla="*/ 419100 h 466725"/>
                  <a:gd name="connsiteX3" fmla="*/ 3140075 w 3552825"/>
                  <a:gd name="connsiteY3" fmla="*/ 419100 h 466725"/>
                  <a:gd name="connsiteX4" fmla="*/ 3140075 w 3552825"/>
                  <a:gd name="connsiteY4" fmla="*/ 381000 h 466725"/>
                  <a:gd name="connsiteX5" fmla="*/ 2860675 w 3552825"/>
                  <a:gd name="connsiteY5" fmla="*/ 381000 h 466725"/>
                  <a:gd name="connsiteX6" fmla="*/ 2860675 w 3552825"/>
                  <a:gd name="connsiteY6" fmla="*/ 365125 h 466725"/>
                  <a:gd name="connsiteX7" fmla="*/ 2822575 w 3552825"/>
                  <a:gd name="connsiteY7" fmla="*/ 365125 h 466725"/>
                  <a:gd name="connsiteX8" fmla="*/ 2816225 w 3552825"/>
                  <a:gd name="connsiteY8" fmla="*/ 371475 h 466725"/>
                  <a:gd name="connsiteX9" fmla="*/ 2816225 w 3552825"/>
                  <a:gd name="connsiteY9" fmla="*/ 346075 h 466725"/>
                  <a:gd name="connsiteX10" fmla="*/ 2787650 w 3552825"/>
                  <a:gd name="connsiteY10" fmla="*/ 346075 h 466725"/>
                  <a:gd name="connsiteX11" fmla="*/ 2298700 w 3552825"/>
                  <a:gd name="connsiteY11" fmla="*/ 346075 h 466725"/>
                  <a:gd name="connsiteX12" fmla="*/ 2298700 w 3552825"/>
                  <a:gd name="connsiteY12" fmla="*/ 320675 h 466725"/>
                  <a:gd name="connsiteX13" fmla="*/ 2187575 w 3552825"/>
                  <a:gd name="connsiteY13" fmla="*/ 320675 h 466725"/>
                  <a:gd name="connsiteX14" fmla="*/ 2187575 w 3552825"/>
                  <a:gd name="connsiteY14" fmla="*/ 320675 h 466725"/>
                  <a:gd name="connsiteX15" fmla="*/ 2171700 w 3552825"/>
                  <a:gd name="connsiteY15" fmla="*/ 304800 h 466725"/>
                  <a:gd name="connsiteX16" fmla="*/ 2171700 w 3552825"/>
                  <a:gd name="connsiteY16" fmla="*/ 304800 h 466725"/>
                  <a:gd name="connsiteX17" fmla="*/ 2171700 w 3552825"/>
                  <a:gd name="connsiteY17" fmla="*/ 304800 h 466725"/>
                  <a:gd name="connsiteX18" fmla="*/ 2171700 w 3552825"/>
                  <a:gd name="connsiteY18" fmla="*/ 288925 h 466725"/>
                  <a:gd name="connsiteX19" fmla="*/ 2124075 w 3552825"/>
                  <a:gd name="connsiteY19" fmla="*/ 288925 h 466725"/>
                  <a:gd name="connsiteX20" fmla="*/ 2130425 w 3552825"/>
                  <a:gd name="connsiteY20" fmla="*/ 282575 h 466725"/>
                  <a:gd name="connsiteX21" fmla="*/ 2019300 w 3552825"/>
                  <a:gd name="connsiteY21" fmla="*/ 282575 h 466725"/>
                  <a:gd name="connsiteX22" fmla="*/ 2019300 w 3552825"/>
                  <a:gd name="connsiteY22" fmla="*/ 266700 h 466725"/>
                  <a:gd name="connsiteX23" fmla="*/ 1746250 w 3552825"/>
                  <a:gd name="connsiteY23" fmla="*/ 266700 h 466725"/>
                  <a:gd name="connsiteX24" fmla="*/ 1746250 w 3552825"/>
                  <a:gd name="connsiteY24" fmla="*/ 250825 h 466725"/>
                  <a:gd name="connsiteX25" fmla="*/ 1663700 w 3552825"/>
                  <a:gd name="connsiteY25" fmla="*/ 250825 h 466725"/>
                  <a:gd name="connsiteX26" fmla="*/ 1574800 w 3552825"/>
                  <a:gd name="connsiteY26" fmla="*/ 250825 h 466725"/>
                  <a:gd name="connsiteX27" fmla="*/ 1574800 w 3552825"/>
                  <a:gd name="connsiteY27" fmla="*/ 228600 h 466725"/>
                  <a:gd name="connsiteX28" fmla="*/ 1485900 w 3552825"/>
                  <a:gd name="connsiteY28" fmla="*/ 228600 h 466725"/>
                  <a:gd name="connsiteX29" fmla="*/ 1485900 w 3552825"/>
                  <a:gd name="connsiteY29" fmla="*/ 228600 h 466725"/>
                  <a:gd name="connsiteX30" fmla="*/ 1485900 w 3552825"/>
                  <a:gd name="connsiteY30" fmla="*/ 212725 h 466725"/>
                  <a:gd name="connsiteX31" fmla="*/ 1250950 w 3552825"/>
                  <a:gd name="connsiteY31" fmla="*/ 212725 h 466725"/>
                  <a:gd name="connsiteX32" fmla="*/ 1250950 w 3552825"/>
                  <a:gd name="connsiteY32" fmla="*/ 212725 h 466725"/>
                  <a:gd name="connsiteX33" fmla="*/ 1216025 w 3552825"/>
                  <a:gd name="connsiteY33" fmla="*/ 212725 h 466725"/>
                  <a:gd name="connsiteX34" fmla="*/ 1216025 w 3552825"/>
                  <a:gd name="connsiteY34" fmla="*/ 190500 h 466725"/>
                  <a:gd name="connsiteX35" fmla="*/ 990600 w 3552825"/>
                  <a:gd name="connsiteY35" fmla="*/ 190500 h 466725"/>
                  <a:gd name="connsiteX36" fmla="*/ 990600 w 3552825"/>
                  <a:gd name="connsiteY36" fmla="*/ 165100 h 466725"/>
                  <a:gd name="connsiteX37" fmla="*/ 866775 w 3552825"/>
                  <a:gd name="connsiteY37" fmla="*/ 165100 h 466725"/>
                  <a:gd name="connsiteX38" fmla="*/ 866775 w 3552825"/>
                  <a:gd name="connsiteY38" fmla="*/ 149225 h 466725"/>
                  <a:gd name="connsiteX39" fmla="*/ 730250 w 3552825"/>
                  <a:gd name="connsiteY39" fmla="*/ 149225 h 466725"/>
                  <a:gd name="connsiteX40" fmla="*/ 736600 w 3552825"/>
                  <a:gd name="connsiteY40" fmla="*/ 142875 h 466725"/>
                  <a:gd name="connsiteX41" fmla="*/ 704850 w 3552825"/>
                  <a:gd name="connsiteY41" fmla="*/ 142875 h 466725"/>
                  <a:gd name="connsiteX42" fmla="*/ 714375 w 3552825"/>
                  <a:gd name="connsiteY42" fmla="*/ 133350 h 466725"/>
                  <a:gd name="connsiteX43" fmla="*/ 501650 w 3552825"/>
                  <a:gd name="connsiteY43" fmla="*/ 133350 h 466725"/>
                  <a:gd name="connsiteX44" fmla="*/ 501650 w 3552825"/>
                  <a:gd name="connsiteY44" fmla="*/ 111125 h 466725"/>
                  <a:gd name="connsiteX45" fmla="*/ 450850 w 3552825"/>
                  <a:gd name="connsiteY45" fmla="*/ 111125 h 466725"/>
                  <a:gd name="connsiteX46" fmla="*/ 450850 w 3552825"/>
                  <a:gd name="connsiteY46" fmla="*/ 79375 h 466725"/>
                  <a:gd name="connsiteX47" fmla="*/ 187325 w 3552825"/>
                  <a:gd name="connsiteY47" fmla="*/ 79375 h 466725"/>
                  <a:gd name="connsiteX48" fmla="*/ 187325 w 3552825"/>
                  <a:gd name="connsiteY48" fmla="*/ 60325 h 466725"/>
                  <a:gd name="connsiteX49" fmla="*/ 155575 w 3552825"/>
                  <a:gd name="connsiteY49" fmla="*/ 60325 h 466725"/>
                  <a:gd name="connsiteX50" fmla="*/ 161925 w 3552825"/>
                  <a:gd name="connsiteY50" fmla="*/ 53975 h 466725"/>
                  <a:gd name="connsiteX51" fmla="*/ 101600 w 3552825"/>
                  <a:gd name="connsiteY51" fmla="*/ 53975 h 466725"/>
                  <a:gd name="connsiteX52" fmla="*/ 101600 w 3552825"/>
                  <a:gd name="connsiteY52" fmla="*/ 31750 h 466725"/>
                  <a:gd name="connsiteX53" fmla="*/ 41275 w 3552825"/>
                  <a:gd name="connsiteY53" fmla="*/ 31750 h 466725"/>
                  <a:gd name="connsiteX54" fmla="*/ 41275 w 3552825"/>
                  <a:gd name="connsiteY54" fmla="*/ 15875 h 466725"/>
                  <a:gd name="connsiteX55" fmla="*/ 41275 w 3552825"/>
                  <a:gd name="connsiteY55" fmla="*/ 15875 h 466725"/>
                  <a:gd name="connsiteX56" fmla="*/ 15875 w 3552825"/>
                  <a:gd name="connsiteY56" fmla="*/ 15875 h 466725"/>
                  <a:gd name="connsiteX57" fmla="*/ 0 w 3552825"/>
                  <a:gd name="connsiteY57" fmla="*/ 0 h 466725"/>
                  <a:gd name="connsiteX0" fmla="*/ 3552825 w 3552825"/>
                  <a:gd name="connsiteY0" fmla="*/ 466725 h 466725"/>
                  <a:gd name="connsiteX1" fmla="*/ 3213100 w 3552825"/>
                  <a:gd name="connsiteY1" fmla="*/ 466725 h 466725"/>
                  <a:gd name="connsiteX2" fmla="*/ 3213100 w 3552825"/>
                  <a:gd name="connsiteY2" fmla="*/ 419100 h 466725"/>
                  <a:gd name="connsiteX3" fmla="*/ 3140075 w 3552825"/>
                  <a:gd name="connsiteY3" fmla="*/ 419100 h 466725"/>
                  <a:gd name="connsiteX4" fmla="*/ 3140075 w 3552825"/>
                  <a:gd name="connsiteY4" fmla="*/ 381000 h 466725"/>
                  <a:gd name="connsiteX5" fmla="*/ 2860675 w 3552825"/>
                  <a:gd name="connsiteY5" fmla="*/ 381000 h 466725"/>
                  <a:gd name="connsiteX6" fmla="*/ 2860675 w 3552825"/>
                  <a:gd name="connsiteY6" fmla="*/ 365125 h 466725"/>
                  <a:gd name="connsiteX7" fmla="*/ 2822575 w 3552825"/>
                  <a:gd name="connsiteY7" fmla="*/ 365125 h 466725"/>
                  <a:gd name="connsiteX8" fmla="*/ 2816225 w 3552825"/>
                  <a:gd name="connsiteY8" fmla="*/ 371475 h 466725"/>
                  <a:gd name="connsiteX9" fmla="*/ 2816225 w 3552825"/>
                  <a:gd name="connsiteY9" fmla="*/ 346075 h 466725"/>
                  <a:gd name="connsiteX10" fmla="*/ 2787650 w 3552825"/>
                  <a:gd name="connsiteY10" fmla="*/ 346075 h 466725"/>
                  <a:gd name="connsiteX11" fmla="*/ 2298700 w 3552825"/>
                  <a:gd name="connsiteY11" fmla="*/ 346075 h 466725"/>
                  <a:gd name="connsiteX12" fmla="*/ 2298700 w 3552825"/>
                  <a:gd name="connsiteY12" fmla="*/ 320675 h 466725"/>
                  <a:gd name="connsiteX13" fmla="*/ 2187575 w 3552825"/>
                  <a:gd name="connsiteY13" fmla="*/ 320675 h 466725"/>
                  <a:gd name="connsiteX14" fmla="*/ 2187575 w 3552825"/>
                  <a:gd name="connsiteY14" fmla="*/ 320675 h 466725"/>
                  <a:gd name="connsiteX15" fmla="*/ 2171700 w 3552825"/>
                  <a:gd name="connsiteY15" fmla="*/ 304800 h 466725"/>
                  <a:gd name="connsiteX16" fmla="*/ 2171700 w 3552825"/>
                  <a:gd name="connsiteY16" fmla="*/ 304800 h 466725"/>
                  <a:gd name="connsiteX17" fmla="*/ 2171700 w 3552825"/>
                  <a:gd name="connsiteY17" fmla="*/ 304800 h 466725"/>
                  <a:gd name="connsiteX18" fmla="*/ 2171700 w 3552825"/>
                  <a:gd name="connsiteY18" fmla="*/ 288925 h 466725"/>
                  <a:gd name="connsiteX19" fmla="*/ 2124075 w 3552825"/>
                  <a:gd name="connsiteY19" fmla="*/ 288925 h 466725"/>
                  <a:gd name="connsiteX20" fmla="*/ 2130425 w 3552825"/>
                  <a:gd name="connsiteY20" fmla="*/ 282575 h 466725"/>
                  <a:gd name="connsiteX21" fmla="*/ 2019300 w 3552825"/>
                  <a:gd name="connsiteY21" fmla="*/ 282575 h 466725"/>
                  <a:gd name="connsiteX22" fmla="*/ 2019300 w 3552825"/>
                  <a:gd name="connsiteY22" fmla="*/ 266700 h 466725"/>
                  <a:gd name="connsiteX23" fmla="*/ 1746250 w 3552825"/>
                  <a:gd name="connsiteY23" fmla="*/ 266700 h 466725"/>
                  <a:gd name="connsiteX24" fmla="*/ 1746250 w 3552825"/>
                  <a:gd name="connsiteY24" fmla="*/ 250825 h 466725"/>
                  <a:gd name="connsiteX25" fmla="*/ 1663700 w 3552825"/>
                  <a:gd name="connsiteY25" fmla="*/ 250825 h 466725"/>
                  <a:gd name="connsiteX26" fmla="*/ 1574800 w 3552825"/>
                  <a:gd name="connsiteY26" fmla="*/ 250825 h 466725"/>
                  <a:gd name="connsiteX27" fmla="*/ 1574800 w 3552825"/>
                  <a:gd name="connsiteY27" fmla="*/ 228600 h 466725"/>
                  <a:gd name="connsiteX28" fmla="*/ 1485900 w 3552825"/>
                  <a:gd name="connsiteY28" fmla="*/ 228600 h 466725"/>
                  <a:gd name="connsiteX29" fmla="*/ 1485900 w 3552825"/>
                  <a:gd name="connsiteY29" fmla="*/ 228600 h 466725"/>
                  <a:gd name="connsiteX30" fmla="*/ 1485900 w 3552825"/>
                  <a:gd name="connsiteY30" fmla="*/ 212725 h 466725"/>
                  <a:gd name="connsiteX31" fmla="*/ 1250950 w 3552825"/>
                  <a:gd name="connsiteY31" fmla="*/ 212725 h 466725"/>
                  <a:gd name="connsiteX32" fmla="*/ 1250950 w 3552825"/>
                  <a:gd name="connsiteY32" fmla="*/ 212725 h 466725"/>
                  <a:gd name="connsiteX33" fmla="*/ 1216025 w 3552825"/>
                  <a:gd name="connsiteY33" fmla="*/ 212725 h 466725"/>
                  <a:gd name="connsiteX34" fmla="*/ 1216025 w 3552825"/>
                  <a:gd name="connsiteY34" fmla="*/ 190500 h 466725"/>
                  <a:gd name="connsiteX35" fmla="*/ 990600 w 3552825"/>
                  <a:gd name="connsiteY35" fmla="*/ 190500 h 466725"/>
                  <a:gd name="connsiteX36" fmla="*/ 990600 w 3552825"/>
                  <a:gd name="connsiteY36" fmla="*/ 165100 h 466725"/>
                  <a:gd name="connsiteX37" fmla="*/ 866775 w 3552825"/>
                  <a:gd name="connsiteY37" fmla="*/ 165100 h 466725"/>
                  <a:gd name="connsiteX38" fmla="*/ 866775 w 3552825"/>
                  <a:gd name="connsiteY38" fmla="*/ 149225 h 466725"/>
                  <a:gd name="connsiteX39" fmla="*/ 735013 w 3552825"/>
                  <a:gd name="connsiteY39" fmla="*/ 150813 h 466725"/>
                  <a:gd name="connsiteX40" fmla="*/ 736600 w 3552825"/>
                  <a:gd name="connsiteY40" fmla="*/ 142875 h 466725"/>
                  <a:gd name="connsiteX41" fmla="*/ 704850 w 3552825"/>
                  <a:gd name="connsiteY41" fmla="*/ 142875 h 466725"/>
                  <a:gd name="connsiteX42" fmla="*/ 714375 w 3552825"/>
                  <a:gd name="connsiteY42" fmla="*/ 133350 h 466725"/>
                  <a:gd name="connsiteX43" fmla="*/ 501650 w 3552825"/>
                  <a:gd name="connsiteY43" fmla="*/ 133350 h 466725"/>
                  <a:gd name="connsiteX44" fmla="*/ 501650 w 3552825"/>
                  <a:gd name="connsiteY44" fmla="*/ 111125 h 466725"/>
                  <a:gd name="connsiteX45" fmla="*/ 450850 w 3552825"/>
                  <a:gd name="connsiteY45" fmla="*/ 111125 h 466725"/>
                  <a:gd name="connsiteX46" fmla="*/ 450850 w 3552825"/>
                  <a:gd name="connsiteY46" fmla="*/ 79375 h 466725"/>
                  <a:gd name="connsiteX47" fmla="*/ 187325 w 3552825"/>
                  <a:gd name="connsiteY47" fmla="*/ 79375 h 466725"/>
                  <a:gd name="connsiteX48" fmla="*/ 187325 w 3552825"/>
                  <a:gd name="connsiteY48" fmla="*/ 60325 h 466725"/>
                  <a:gd name="connsiteX49" fmla="*/ 155575 w 3552825"/>
                  <a:gd name="connsiteY49" fmla="*/ 60325 h 466725"/>
                  <a:gd name="connsiteX50" fmla="*/ 161925 w 3552825"/>
                  <a:gd name="connsiteY50" fmla="*/ 53975 h 466725"/>
                  <a:gd name="connsiteX51" fmla="*/ 101600 w 3552825"/>
                  <a:gd name="connsiteY51" fmla="*/ 53975 h 466725"/>
                  <a:gd name="connsiteX52" fmla="*/ 101600 w 3552825"/>
                  <a:gd name="connsiteY52" fmla="*/ 31750 h 466725"/>
                  <a:gd name="connsiteX53" fmla="*/ 41275 w 3552825"/>
                  <a:gd name="connsiteY53" fmla="*/ 31750 h 466725"/>
                  <a:gd name="connsiteX54" fmla="*/ 41275 w 3552825"/>
                  <a:gd name="connsiteY54" fmla="*/ 15875 h 466725"/>
                  <a:gd name="connsiteX55" fmla="*/ 41275 w 3552825"/>
                  <a:gd name="connsiteY55" fmla="*/ 15875 h 466725"/>
                  <a:gd name="connsiteX56" fmla="*/ 15875 w 3552825"/>
                  <a:gd name="connsiteY56" fmla="*/ 15875 h 466725"/>
                  <a:gd name="connsiteX57" fmla="*/ 0 w 3552825"/>
                  <a:gd name="connsiteY57" fmla="*/ 0 h 466725"/>
                  <a:gd name="connsiteX0" fmla="*/ 3552825 w 3552825"/>
                  <a:gd name="connsiteY0" fmla="*/ 466725 h 466725"/>
                  <a:gd name="connsiteX1" fmla="*/ 3213100 w 3552825"/>
                  <a:gd name="connsiteY1" fmla="*/ 466725 h 466725"/>
                  <a:gd name="connsiteX2" fmla="*/ 3213100 w 3552825"/>
                  <a:gd name="connsiteY2" fmla="*/ 419100 h 466725"/>
                  <a:gd name="connsiteX3" fmla="*/ 3140075 w 3552825"/>
                  <a:gd name="connsiteY3" fmla="*/ 419100 h 466725"/>
                  <a:gd name="connsiteX4" fmla="*/ 3140075 w 3552825"/>
                  <a:gd name="connsiteY4" fmla="*/ 381000 h 466725"/>
                  <a:gd name="connsiteX5" fmla="*/ 2860675 w 3552825"/>
                  <a:gd name="connsiteY5" fmla="*/ 381000 h 466725"/>
                  <a:gd name="connsiteX6" fmla="*/ 2860675 w 3552825"/>
                  <a:gd name="connsiteY6" fmla="*/ 365125 h 466725"/>
                  <a:gd name="connsiteX7" fmla="*/ 2822575 w 3552825"/>
                  <a:gd name="connsiteY7" fmla="*/ 365125 h 466725"/>
                  <a:gd name="connsiteX8" fmla="*/ 2816225 w 3552825"/>
                  <a:gd name="connsiteY8" fmla="*/ 371475 h 466725"/>
                  <a:gd name="connsiteX9" fmla="*/ 2816225 w 3552825"/>
                  <a:gd name="connsiteY9" fmla="*/ 346075 h 466725"/>
                  <a:gd name="connsiteX10" fmla="*/ 2787650 w 3552825"/>
                  <a:gd name="connsiteY10" fmla="*/ 346075 h 466725"/>
                  <a:gd name="connsiteX11" fmla="*/ 2298700 w 3552825"/>
                  <a:gd name="connsiteY11" fmla="*/ 346075 h 466725"/>
                  <a:gd name="connsiteX12" fmla="*/ 2298700 w 3552825"/>
                  <a:gd name="connsiteY12" fmla="*/ 320675 h 466725"/>
                  <a:gd name="connsiteX13" fmla="*/ 2187575 w 3552825"/>
                  <a:gd name="connsiteY13" fmla="*/ 320675 h 466725"/>
                  <a:gd name="connsiteX14" fmla="*/ 2187575 w 3552825"/>
                  <a:gd name="connsiteY14" fmla="*/ 320675 h 466725"/>
                  <a:gd name="connsiteX15" fmla="*/ 2171700 w 3552825"/>
                  <a:gd name="connsiteY15" fmla="*/ 304800 h 466725"/>
                  <a:gd name="connsiteX16" fmla="*/ 2171700 w 3552825"/>
                  <a:gd name="connsiteY16" fmla="*/ 304800 h 466725"/>
                  <a:gd name="connsiteX17" fmla="*/ 2171700 w 3552825"/>
                  <a:gd name="connsiteY17" fmla="*/ 304800 h 466725"/>
                  <a:gd name="connsiteX18" fmla="*/ 2171700 w 3552825"/>
                  <a:gd name="connsiteY18" fmla="*/ 288925 h 466725"/>
                  <a:gd name="connsiteX19" fmla="*/ 2124075 w 3552825"/>
                  <a:gd name="connsiteY19" fmla="*/ 288925 h 466725"/>
                  <a:gd name="connsiteX20" fmla="*/ 2130425 w 3552825"/>
                  <a:gd name="connsiteY20" fmla="*/ 282575 h 466725"/>
                  <a:gd name="connsiteX21" fmla="*/ 2019300 w 3552825"/>
                  <a:gd name="connsiteY21" fmla="*/ 282575 h 466725"/>
                  <a:gd name="connsiteX22" fmla="*/ 2019300 w 3552825"/>
                  <a:gd name="connsiteY22" fmla="*/ 266700 h 466725"/>
                  <a:gd name="connsiteX23" fmla="*/ 1746250 w 3552825"/>
                  <a:gd name="connsiteY23" fmla="*/ 266700 h 466725"/>
                  <a:gd name="connsiteX24" fmla="*/ 1746250 w 3552825"/>
                  <a:gd name="connsiteY24" fmla="*/ 250825 h 466725"/>
                  <a:gd name="connsiteX25" fmla="*/ 1663700 w 3552825"/>
                  <a:gd name="connsiteY25" fmla="*/ 250825 h 466725"/>
                  <a:gd name="connsiteX26" fmla="*/ 1574800 w 3552825"/>
                  <a:gd name="connsiteY26" fmla="*/ 250825 h 466725"/>
                  <a:gd name="connsiteX27" fmla="*/ 1574800 w 3552825"/>
                  <a:gd name="connsiteY27" fmla="*/ 228600 h 466725"/>
                  <a:gd name="connsiteX28" fmla="*/ 1485900 w 3552825"/>
                  <a:gd name="connsiteY28" fmla="*/ 228600 h 466725"/>
                  <a:gd name="connsiteX29" fmla="*/ 1485900 w 3552825"/>
                  <a:gd name="connsiteY29" fmla="*/ 228600 h 466725"/>
                  <a:gd name="connsiteX30" fmla="*/ 1485900 w 3552825"/>
                  <a:gd name="connsiteY30" fmla="*/ 212725 h 466725"/>
                  <a:gd name="connsiteX31" fmla="*/ 1250950 w 3552825"/>
                  <a:gd name="connsiteY31" fmla="*/ 212725 h 466725"/>
                  <a:gd name="connsiteX32" fmla="*/ 1250950 w 3552825"/>
                  <a:gd name="connsiteY32" fmla="*/ 212725 h 466725"/>
                  <a:gd name="connsiteX33" fmla="*/ 1216025 w 3552825"/>
                  <a:gd name="connsiteY33" fmla="*/ 212725 h 466725"/>
                  <a:gd name="connsiteX34" fmla="*/ 1216025 w 3552825"/>
                  <a:gd name="connsiteY34" fmla="*/ 190500 h 466725"/>
                  <a:gd name="connsiteX35" fmla="*/ 990600 w 3552825"/>
                  <a:gd name="connsiteY35" fmla="*/ 190500 h 466725"/>
                  <a:gd name="connsiteX36" fmla="*/ 990600 w 3552825"/>
                  <a:gd name="connsiteY36" fmla="*/ 165100 h 466725"/>
                  <a:gd name="connsiteX37" fmla="*/ 866775 w 3552825"/>
                  <a:gd name="connsiteY37" fmla="*/ 165100 h 466725"/>
                  <a:gd name="connsiteX38" fmla="*/ 866775 w 3552825"/>
                  <a:gd name="connsiteY38" fmla="*/ 149225 h 466725"/>
                  <a:gd name="connsiteX39" fmla="*/ 735013 w 3552825"/>
                  <a:gd name="connsiteY39" fmla="*/ 150813 h 466725"/>
                  <a:gd name="connsiteX40" fmla="*/ 736600 w 3552825"/>
                  <a:gd name="connsiteY40" fmla="*/ 142875 h 466725"/>
                  <a:gd name="connsiteX41" fmla="*/ 709613 w 3552825"/>
                  <a:gd name="connsiteY41" fmla="*/ 141288 h 466725"/>
                  <a:gd name="connsiteX42" fmla="*/ 714375 w 3552825"/>
                  <a:gd name="connsiteY42" fmla="*/ 133350 h 466725"/>
                  <a:gd name="connsiteX43" fmla="*/ 501650 w 3552825"/>
                  <a:gd name="connsiteY43" fmla="*/ 133350 h 466725"/>
                  <a:gd name="connsiteX44" fmla="*/ 501650 w 3552825"/>
                  <a:gd name="connsiteY44" fmla="*/ 111125 h 466725"/>
                  <a:gd name="connsiteX45" fmla="*/ 450850 w 3552825"/>
                  <a:gd name="connsiteY45" fmla="*/ 111125 h 466725"/>
                  <a:gd name="connsiteX46" fmla="*/ 450850 w 3552825"/>
                  <a:gd name="connsiteY46" fmla="*/ 79375 h 466725"/>
                  <a:gd name="connsiteX47" fmla="*/ 187325 w 3552825"/>
                  <a:gd name="connsiteY47" fmla="*/ 79375 h 466725"/>
                  <a:gd name="connsiteX48" fmla="*/ 187325 w 3552825"/>
                  <a:gd name="connsiteY48" fmla="*/ 60325 h 466725"/>
                  <a:gd name="connsiteX49" fmla="*/ 155575 w 3552825"/>
                  <a:gd name="connsiteY49" fmla="*/ 60325 h 466725"/>
                  <a:gd name="connsiteX50" fmla="*/ 161925 w 3552825"/>
                  <a:gd name="connsiteY50" fmla="*/ 53975 h 466725"/>
                  <a:gd name="connsiteX51" fmla="*/ 101600 w 3552825"/>
                  <a:gd name="connsiteY51" fmla="*/ 53975 h 466725"/>
                  <a:gd name="connsiteX52" fmla="*/ 101600 w 3552825"/>
                  <a:gd name="connsiteY52" fmla="*/ 31750 h 466725"/>
                  <a:gd name="connsiteX53" fmla="*/ 41275 w 3552825"/>
                  <a:gd name="connsiteY53" fmla="*/ 31750 h 466725"/>
                  <a:gd name="connsiteX54" fmla="*/ 41275 w 3552825"/>
                  <a:gd name="connsiteY54" fmla="*/ 15875 h 466725"/>
                  <a:gd name="connsiteX55" fmla="*/ 41275 w 3552825"/>
                  <a:gd name="connsiteY55" fmla="*/ 15875 h 466725"/>
                  <a:gd name="connsiteX56" fmla="*/ 15875 w 3552825"/>
                  <a:gd name="connsiteY56" fmla="*/ 15875 h 466725"/>
                  <a:gd name="connsiteX57" fmla="*/ 0 w 3552825"/>
                  <a:gd name="connsiteY57" fmla="*/ 0 h 466725"/>
                  <a:gd name="connsiteX0" fmla="*/ 3552825 w 3552825"/>
                  <a:gd name="connsiteY0" fmla="*/ 466725 h 466725"/>
                  <a:gd name="connsiteX1" fmla="*/ 3213100 w 3552825"/>
                  <a:gd name="connsiteY1" fmla="*/ 466725 h 466725"/>
                  <a:gd name="connsiteX2" fmla="*/ 3213100 w 3552825"/>
                  <a:gd name="connsiteY2" fmla="*/ 419100 h 466725"/>
                  <a:gd name="connsiteX3" fmla="*/ 3140075 w 3552825"/>
                  <a:gd name="connsiteY3" fmla="*/ 419100 h 466725"/>
                  <a:gd name="connsiteX4" fmla="*/ 3140075 w 3552825"/>
                  <a:gd name="connsiteY4" fmla="*/ 381000 h 466725"/>
                  <a:gd name="connsiteX5" fmla="*/ 2860675 w 3552825"/>
                  <a:gd name="connsiteY5" fmla="*/ 381000 h 466725"/>
                  <a:gd name="connsiteX6" fmla="*/ 2860675 w 3552825"/>
                  <a:gd name="connsiteY6" fmla="*/ 365125 h 466725"/>
                  <a:gd name="connsiteX7" fmla="*/ 2822575 w 3552825"/>
                  <a:gd name="connsiteY7" fmla="*/ 365125 h 466725"/>
                  <a:gd name="connsiteX8" fmla="*/ 2816225 w 3552825"/>
                  <a:gd name="connsiteY8" fmla="*/ 371475 h 466725"/>
                  <a:gd name="connsiteX9" fmla="*/ 2816225 w 3552825"/>
                  <a:gd name="connsiteY9" fmla="*/ 346075 h 466725"/>
                  <a:gd name="connsiteX10" fmla="*/ 2787650 w 3552825"/>
                  <a:gd name="connsiteY10" fmla="*/ 346075 h 466725"/>
                  <a:gd name="connsiteX11" fmla="*/ 2298700 w 3552825"/>
                  <a:gd name="connsiteY11" fmla="*/ 346075 h 466725"/>
                  <a:gd name="connsiteX12" fmla="*/ 2298700 w 3552825"/>
                  <a:gd name="connsiteY12" fmla="*/ 320675 h 466725"/>
                  <a:gd name="connsiteX13" fmla="*/ 2187575 w 3552825"/>
                  <a:gd name="connsiteY13" fmla="*/ 320675 h 466725"/>
                  <a:gd name="connsiteX14" fmla="*/ 2187575 w 3552825"/>
                  <a:gd name="connsiteY14" fmla="*/ 320675 h 466725"/>
                  <a:gd name="connsiteX15" fmla="*/ 2171700 w 3552825"/>
                  <a:gd name="connsiteY15" fmla="*/ 304800 h 466725"/>
                  <a:gd name="connsiteX16" fmla="*/ 2171700 w 3552825"/>
                  <a:gd name="connsiteY16" fmla="*/ 304800 h 466725"/>
                  <a:gd name="connsiteX17" fmla="*/ 2171700 w 3552825"/>
                  <a:gd name="connsiteY17" fmla="*/ 304800 h 466725"/>
                  <a:gd name="connsiteX18" fmla="*/ 2171700 w 3552825"/>
                  <a:gd name="connsiteY18" fmla="*/ 288925 h 466725"/>
                  <a:gd name="connsiteX19" fmla="*/ 2124075 w 3552825"/>
                  <a:gd name="connsiteY19" fmla="*/ 288925 h 466725"/>
                  <a:gd name="connsiteX20" fmla="*/ 2130425 w 3552825"/>
                  <a:gd name="connsiteY20" fmla="*/ 282575 h 466725"/>
                  <a:gd name="connsiteX21" fmla="*/ 2019300 w 3552825"/>
                  <a:gd name="connsiteY21" fmla="*/ 282575 h 466725"/>
                  <a:gd name="connsiteX22" fmla="*/ 2019300 w 3552825"/>
                  <a:gd name="connsiteY22" fmla="*/ 266700 h 466725"/>
                  <a:gd name="connsiteX23" fmla="*/ 1746250 w 3552825"/>
                  <a:gd name="connsiteY23" fmla="*/ 266700 h 466725"/>
                  <a:gd name="connsiteX24" fmla="*/ 1746250 w 3552825"/>
                  <a:gd name="connsiteY24" fmla="*/ 250825 h 466725"/>
                  <a:gd name="connsiteX25" fmla="*/ 1663700 w 3552825"/>
                  <a:gd name="connsiteY25" fmla="*/ 250825 h 466725"/>
                  <a:gd name="connsiteX26" fmla="*/ 1574800 w 3552825"/>
                  <a:gd name="connsiteY26" fmla="*/ 250825 h 466725"/>
                  <a:gd name="connsiteX27" fmla="*/ 1574800 w 3552825"/>
                  <a:gd name="connsiteY27" fmla="*/ 228600 h 466725"/>
                  <a:gd name="connsiteX28" fmla="*/ 1485900 w 3552825"/>
                  <a:gd name="connsiteY28" fmla="*/ 228600 h 466725"/>
                  <a:gd name="connsiteX29" fmla="*/ 1485900 w 3552825"/>
                  <a:gd name="connsiteY29" fmla="*/ 228600 h 466725"/>
                  <a:gd name="connsiteX30" fmla="*/ 1485900 w 3552825"/>
                  <a:gd name="connsiteY30" fmla="*/ 212725 h 466725"/>
                  <a:gd name="connsiteX31" fmla="*/ 1250950 w 3552825"/>
                  <a:gd name="connsiteY31" fmla="*/ 212725 h 466725"/>
                  <a:gd name="connsiteX32" fmla="*/ 1250950 w 3552825"/>
                  <a:gd name="connsiteY32" fmla="*/ 212725 h 466725"/>
                  <a:gd name="connsiteX33" fmla="*/ 1216025 w 3552825"/>
                  <a:gd name="connsiteY33" fmla="*/ 212725 h 466725"/>
                  <a:gd name="connsiteX34" fmla="*/ 1216025 w 3552825"/>
                  <a:gd name="connsiteY34" fmla="*/ 190500 h 466725"/>
                  <a:gd name="connsiteX35" fmla="*/ 990600 w 3552825"/>
                  <a:gd name="connsiteY35" fmla="*/ 190500 h 466725"/>
                  <a:gd name="connsiteX36" fmla="*/ 990600 w 3552825"/>
                  <a:gd name="connsiteY36" fmla="*/ 165100 h 466725"/>
                  <a:gd name="connsiteX37" fmla="*/ 866775 w 3552825"/>
                  <a:gd name="connsiteY37" fmla="*/ 165100 h 466725"/>
                  <a:gd name="connsiteX38" fmla="*/ 866775 w 3552825"/>
                  <a:gd name="connsiteY38" fmla="*/ 149225 h 466725"/>
                  <a:gd name="connsiteX39" fmla="*/ 735013 w 3552825"/>
                  <a:gd name="connsiteY39" fmla="*/ 150813 h 466725"/>
                  <a:gd name="connsiteX40" fmla="*/ 736600 w 3552825"/>
                  <a:gd name="connsiteY40" fmla="*/ 142875 h 466725"/>
                  <a:gd name="connsiteX41" fmla="*/ 714376 w 3552825"/>
                  <a:gd name="connsiteY41" fmla="*/ 142876 h 466725"/>
                  <a:gd name="connsiteX42" fmla="*/ 714375 w 3552825"/>
                  <a:gd name="connsiteY42" fmla="*/ 133350 h 466725"/>
                  <a:gd name="connsiteX43" fmla="*/ 501650 w 3552825"/>
                  <a:gd name="connsiteY43" fmla="*/ 133350 h 466725"/>
                  <a:gd name="connsiteX44" fmla="*/ 501650 w 3552825"/>
                  <a:gd name="connsiteY44" fmla="*/ 111125 h 466725"/>
                  <a:gd name="connsiteX45" fmla="*/ 450850 w 3552825"/>
                  <a:gd name="connsiteY45" fmla="*/ 111125 h 466725"/>
                  <a:gd name="connsiteX46" fmla="*/ 450850 w 3552825"/>
                  <a:gd name="connsiteY46" fmla="*/ 79375 h 466725"/>
                  <a:gd name="connsiteX47" fmla="*/ 187325 w 3552825"/>
                  <a:gd name="connsiteY47" fmla="*/ 79375 h 466725"/>
                  <a:gd name="connsiteX48" fmla="*/ 187325 w 3552825"/>
                  <a:gd name="connsiteY48" fmla="*/ 60325 h 466725"/>
                  <a:gd name="connsiteX49" fmla="*/ 155575 w 3552825"/>
                  <a:gd name="connsiteY49" fmla="*/ 60325 h 466725"/>
                  <a:gd name="connsiteX50" fmla="*/ 161925 w 3552825"/>
                  <a:gd name="connsiteY50" fmla="*/ 53975 h 466725"/>
                  <a:gd name="connsiteX51" fmla="*/ 101600 w 3552825"/>
                  <a:gd name="connsiteY51" fmla="*/ 53975 h 466725"/>
                  <a:gd name="connsiteX52" fmla="*/ 101600 w 3552825"/>
                  <a:gd name="connsiteY52" fmla="*/ 31750 h 466725"/>
                  <a:gd name="connsiteX53" fmla="*/ 41275 w 3552825"/>
                  <a:gd name="connsiteY53" fmla="*/ 31750 h 466725"/>
                  <a:gd name="connsiteX54" fmla="*/ 41275 w 3552825"/>
                  <a:gd name="connsiteY54" fmla="*/ 15875 h 466725"/>
                  <a:gd name="connsiteX55" fmla="*/ 41275 w 3552825"/>
                  <a:gd name="connsiteY55" fmla="*/ 15875 h 466725"/>
                  <a:gd name="connsiteX56" fmla="*/ 15875 w 3552825"/>
                  <a:gd name="connsiteY56" fmla="*/ 15875 h 466725"/>
                  <a:gd name="connsiteX57" fmla="*/ 0 w 3552825"/>
                  <a:gd name="connsiteY57" fmla="*/ 0 h 466725"/>
                  <a:gd name="connsiteX0" fmla="*/ 3552825 w 3552825"/>
                  <a:gd name="connsiteY0" fmla="*/ 466725 h 466725"/>
                  <a:gd name="connsiteX1" fmla="*/ 3213100 w 3552825"/>
                  <a:gd name="connsiteY1" fmla="*/ 466725 h 466725"/>
                  <a:gd name="connsiteX2" fmla="*/ 3213100 w 3552825"/>
                  <a:gd name="connsiteY2" fmla="*/ 419100 h 466725"/>
                  <a:gd name="connsiteX3" fmla="*/ 3140075 w 3552825"/>
                  <a:gd name="connsiteY3" fmla="*/ 419100 h 466725"/>
                  <a:gd name="connsiteX4" fmla="*/ 3140075 w 3552825"/>
                  <a:gd name="connsiteY4" fmla="*/ 381000 h 466725"/>
                  <a:gd name="connsiteX5" fmla="*/ 2860675 w 3552825"/>
                  <a:gd name="connsiteY5" fmla="*/ 381000 h 466725"/>
                  <a:gd name="connsiteX6" fmla="*/ 2860675 w 3552825"/>
                  <a:gd name="connsiteY6" fmla="*/ 365125 h 466725"/>
                  <a:gd name="connsiteX7" fmla="*/ 2822575 w 3552825"/>
                  <a:gd name="connsiteY7" fmla="*/ 365125 h 466725"/>
                  <a:gd name="connsiteX8" fmla="*/ 2816225 w 3552825"/>
                  <a:gd name="connsiteY8" fmla="*/ 371475 h 466725"/>
                  <a:gd name="connsiteX9" fmla="*/ 2816225 w 3552825"/>
                  <a:gd name="connsiteY9" fmla="*/ 346075 h 466725"/>
                  <a:gd name="connsiteX10" fmla="*/ 2787650 w 3552825"/>
                  <a:gd name="connsiteY10" fmla="*/ 346075 h 466725"/>
                  <a:gd name="connsiteX11" fmla="*/ 2298700 w 3552825"/>
                  <a:gd name="connsiteY11" fmla="*/ 346075 h 466725"/>
                  <a:gd name="connsiteX12" fmla="*/ 2298700 w 3552825"/>
                  <a:gd name="connsiteY12" fmla="*/ 320675 h 466725"/>
                  <a:gd name="connsiteX13" fmla="*/ 2187575 w 3552825"/>
                  <a:gd name="connsiteY13" fmla="*/ 320675 h 466725"/>
                  <a:gd name="connsiteX14" fmla="*/ 2187575 w 3552825"/>
                  <a:gd name="connsiteY14" fmla="*/ 320675 h 466725"/>
                  <a:gd name="connsiteX15" fmla="*/ 2171700 w 3552825"/>
                  <a:gd name="connsiteY15" fmla="*/ 304800 h 466725"/>
                  <a:gd name="connsiteX16" fmla="*/ 2171700 w 3552825"/>
                  <a:gd name="connsiteY16" fmla="*/ 304800 h 466725"/>
                  <a:gd name="connsiteX17" fmla="*/ 2171700 w 3552825"/>
                  <a:gd name="connsiteY17" fmla="*/ 304800 h 466725"/>
                  <a:gd name="connsiteX18" fmla="*/ 2171700 w 3552825"/>
                  <a:gd name="connsiteY18" fmla="*/ 288925 h 466725"/>
                  <a:gd name="connsiteX19" fmla="*/ 2124075 w 3552825"/>
                  <a:gd name="connsiteY19" fmla="*/ 288925 h 466725"/>
                  <a:gd name="connsiteX20" fmla="*/ 2130425 w 3552825"/>
                  <a:gd name="connsiteY20" fmla="*/ 282575 h 466725"/>
                  <a:gd name="connsiteX21" fmla="*/ 2019300 w 3552825"/>
                  <a:gd name="connsiteY21" fmla="*/ 282575 h 466725"/>
                  <a:gd name="connsiteX22" fmla="*/ 2019300 w 3552825"/>
                  <a:gd name="connsiteY22" fmla="*/ 266700 h 466725"/>
                  <a:gd name="connsiteX23" fmla="*/ 1746250 w 3552825"/>
                  <a:gd name="connsiteY23" fmla="*/ 266700 h 466725"/>
                  <a:gd name="connsiteX24" fmla="*/ 1746250 w 3552825"/>
                  <a:gd name="connsiteY24" fmla="*/ 250825 h 466725"/>
                  <a:gd name="connsiteX25" fmla="*/ 1663700 w 3552825"/>
                  <a:gd name="connsiteY25" fmla="*/ 250825 h 466725"/>
                  <a:gd name="connsiteX26" fmla="*/ 1574800 w 3552825"/>
                  <a:gd name="connsiteY26" fmla="*/ 250825 h 466725"/>
                  <a:gd name="connsiteX27" fmla="*/ 1574800 w 3552825"/>
                  <a:gd name="connsiteY27" fmla="*/ 228600 h 466725"/>
                  <a:gd name="connsiteX28" fmla="*/ 1485900 w 3552825"/>
                  <a:gd name="connsiteY28" fmla="*/ 228600 h 466725"/>
                  <a:gd name="connsiteX29" fmla="*/ 1485900 w 3552825"/>
                  <a:gd name="connsiteY29" fmla="*/ 228600 h 466725"/>
                  <a:gd name="connsiteX30" fmla="*/ 1485900 w 3552825"/>
                  <a:gd name="connsiteY30" fmla="*/ 212725 h 466725"/>
                  <a:gd name="connsiteX31" fmla="*/ 1250950 w 3552825"/>
                  <a:gd name="connsiteY31" fmla="*/ 212725 h 466725"/>
                  <a:gd name="connsiteX32" fmla="*/ 1250950 w 3552825"/>
                  <a:gd name="connsiteY32" fmla="*/ 212725 h 466725"/>
                  <a:gd name="connsiteX33" fmla="*/ 1216025 w 3552825"/>
                  <a:gd name="connsiteY33" fmla="*/ 212725 h 466725"/>
                  <a:gd name="connsiteX34" fmla="*/ 1216025 w 3552825"/>
                  <a:gd name="connsiteY34" fmla="*/ 190500 h 466725"/>
                  <a:gd name="connsiteX35" fmla="*/ 990600 w 3552825"/>
                  <a:gd name="connsiteY35" fmla="*/ 190500 h 466725"/>
                  <a:gd name="connsiteX36" fmla="*/ 990600 w 3552825"/>
                  <a:gd name="connsiteY36" fmla="*/ 165100 h 466725"/>
                  <a:gd name="connsiteX37" fmla="*/ 866775 w 3552825"/>
                  <a:gd name="connsiteY37" fmla="*/ 165100 h 466725"/>
                  <a:gd name="connsiteX38" fmla="*/ 866775 w 3552825"/>
                  <a:gd name="connsiteY38" fmla="*/ 149225 h 466725"/>
                  <a:gd name="connsiteX39" fmla="*/ 739776 w 3552825"/>
                  <a:gd name="connsiteY39" fmla="*/ 150813 h 466725"/>
                  <a:gd name="connsiteX40" fmla="*/ 736600 w 3552825"/>
                  <a:gd name="connsiteY40" fmla="*/ 142875 h 466725"/>
                  <a:gd name="connsiteX41" fmla="*/ 714376 w 3552825"/>
                  <a:gd name="connsiteY41" fmla="*/ 142876 h 466725"/>
                  <a:gd name="connsiteX42" fmla="*/ 714375 w 3552825"/>
                  <a:gd name="connsiteY42" fmla="*/ 133350 h 466725"/>
                  <a:gd name="connsiteX43" fmla="*/ 501650 w 3552825"/>
                  <a:gd name="connsiteY43" fmla="*/ 133350 h 466725"/>
                  <a:gd name="connsiteX44" fmla="*/ 501650 w 3552825"/>
                  <a:gd name="connsiteY44" fmla="*/ 111125 h 466725"/>
                  <a:gd name="connsiteX45" fmla="*/ 450850 w 3552825"/>
                  <a:gd name="connsiteY45" fmla="*/ 111125 h 466725"/>
                  <a:gd name="connsiteX46" fmla="*/ 450850 w 3552825"/>
                  <a:gd name="connsiteY46" fmla="*/ 79375 h 466725"/>
                  <a:gd name="connsiteX47" fmla="*/ 187325 w 3552825"/>
                  <a:gd name="connsiteY47" fmla="*/ 79375 h 466725"/>
                  <a:gd name="connsiteX48" fmla="*/ 187325 w 3552825"/>
                  <a:gd name="connsiteY48" fmla="*/ 60325 h 466725"/>
                  <a:gd name="connsiteX49" fmla="*/ 155575 w 3552825"/>
                  <a:gd name="connsiteY49" fmla="*/ 60325 h 466725"/>
                  <a:gd name="connsiteX50" fmla="*/ 161925 w 3552825"/>
                  <a:gd name="connsiteY50" fmla="*/ 53975 h 466725"/>
                  <a:gd name="connsiteX51" fmla="*/ 101600 w 3552825"/>
                  <a:gd name="connsiteY51" fmla="*/ 53975 h 466725"/>
                  <a:gd name="connsiteX52" fmla="*/ 101600 w 3552825"/>
                  <a:gd name="connsiteY52" fmla="*/ 31750 h 466725"/>
                  <a:gd name="connsiteX53" fmla="*/ 41275 w 3552825"/>
                  <a:gd name="connsiteY53" fmla="*/ 31750 h 466725"/>
                  <a:gd name="connsiteX54" fmla="*/ 41275 w 3552825"/>
                  <a:gd name="connsiteY54" fmla="*/ 15875 h 466725"/>
                  <a:gd name="connsiteX55" fmla="*/ 41275 w 3552825"/>
                  <a:gd name="connsiteY55" fmla="*/ 15875 h 466725"/>
                  <a:gd name="connsiteX56" fmla="*/ 15875 w 3552825"/>
                  <a:gd name="connsiteY56" fmla="*/ 15875 h 466725"/>
                  <a:gd name="connsiteX57" fmla="*/ 0 w 3552825"/>
                  <a:gd name="connsiteY57" fmla="*/ 0 h 466725"/>
                  <a:gd name="connsiteX0" fmla="*/ 3552825 w 3552825"/>
                  <a:gd name="connsiteY0" fmla="*/ 466725 h 466725"/>
                  <a:gd name="connsiteX1" fmla="*/ 3213100 w 3552825"/>
                  <a:gd name="connsiteY1" fmla="*/ 466725 h 466725"/>
                  <a:gd name="connsiteX2" fmla="*/ 3213100 w 3552825"/>
                  <a:gd name="connsiteY2" fmla="*/ 419100 h 466725"/>
                  <a:gd name="connsiteX3" fmla="*/ 3140075 w 3552825"/>
                  <a:gd name="connsiteY3" fmla="*/ 419100 h 466725"/>
                  <a:gd name="connsiteX4" fmla="*/ 3140075 w 3552825"/>
                  <a:gd name="connsiteY4" fmla="*/ 381000 h 466725"/>
                  <a:gd name="connsiteX5" fmla="*/ 2860675 w 3552825"/>
                  <a:gd name="connsiteY5" fmla="*/ 381000 h 466725"/>
                  <a:gd name="connsiteX6" fmla="*/ 2860675 w 3552825"/>
                  <a:gd name="connsiteY6" fmla="*/ 365125 h 466725"/>
                  <a:gd name="connsiteX7" fmla="*/ 2822575 w 3552825"/>
                  <a:gd name="connsiteY7" fmla="*/ 365125 h 466725"/>
                  <a:gd name="connsiteX8" fmla="*/ 2816225 w 3552825"/>
                  <a:gd name="connsiteY8" fmla="*/ 371475 h 466725"/>
                  <a:gd name="connsiteX9" fmla="*/ 2816225 w 3552825"/>
                  <a:gd name="connsiteY9" fmla="*/ 346075 h 466725"/>
                  <a:gd name="connsiteX10" fmla="*/ 2787650 w 3552825"/>
                  <a:gd name="connsiteY10" fmla="*/ 346075 h 466725"/>
                  <a:gd name="connsiteX11" fmla="*/ 2298700 w 3552825"/>
                  <a:gd name="connsiteY11" fmla="*/ 346075 h 466725"/>
                  <a:gd name="connsiteX12" fmla="*/ 2298700 w 3552825"/>
                  <a:gd name="connsiteY12" fmla="*/ 320675 h 466725"/>
                  <a:gd name="connsiteX13" fmla="*/ 2187575 w 3552825"/>
                  <a:gd name="connsiteY13" fmla="*/ 320675 h 466725"/>
                  <a:gd name="connsiteX14" fmla="*/ 2187575 w 3552825"/>
                  <a:gd name="connsiteY14" fmla="*/ 320675 h 466725"/>
                  <a:gd name="connsiteX15" fmla="*/ 2171700 w 3552825"/>
                  <a:gd name="connsiteY15" fmla="*/ 304800 h 466725"/>
                  <a:gd name="connsiteX16" fmla="*/ 2171700 w 3552825"/>
                  <a:gd name="connsiteY16" fmla="*/ 304800 h 466725"/>
                  <a:gd name="connsiteX17" fmla="*/ 2171700 w 3552825"/>
                  <a:gd name="connsiteY17" fmla="*/ 304800 h 466725"/>
                  <a:gd name="connsiteX18" fmla="*/ 2171700 w 3552825"/>
                  <a:gd name="connsiteY18" fmla="*/ 288925 h 466725"/>
                  <a:gd name="connsiteX19" fmla="*/ 2124075 w 3552825"/>
                  <a:gd name="connsiteY19" fmla="*/ 288925 h 466725"/>
                  <a:gd name="connsiteX20" fmla="*/ 2130425 w 3552825"/>
                  <a:gd name="connsiteY20" fmla="*/ 282575 h 466725"/>
                  <a:gd name="connsiteX21" fmla="*/ 2019300 w 3552825"/>
                  <a:gd name="connsiteY21" fmla="*/ 282575 h 466725"/>
                  <a:gd name="connsiteX22" fmla="*/ 2019300 w 3552825"/>
                  <a:gd name="connsiteY22" fmla="*/ 266700 h 466725"/>
                  <a:gd name="connsiteX23" fmla="*/ 1746250 w 3552825"/>
                  <a:gd name="connsiteY23" fmla="*/ 266700 h 466725"/>
                  <a:gd name="connsiteX24" fmla="*/ 1746250 w 3552825"/>
                  <a:gd name="connsiteY24" fmla="*/ 250825 h 466725"/>
                  <a:gd name="connsiteX25" fmla="*/ 1663700 w 3552825"/>
                  <a:gd name="connsiteY25" fmla="*/ 250825 h 466725"/>
                  <a:gd name="connsiteX26" fmla="*/ 1574800 w 3552825"/>
                  <a:gd name="connsiteY26" fmla="*/ 250825 h 466725"/>
                  <a:gd name="connsiteX27" fmla="*/ 1574800 w 3552825"/>
                  <a:gd name="connsiteY27" fmla="*/ 228600 h 466725"/>
                  <a:gd name="connsiteX28" fmla="*/ 1485900 w 3552825"/>
                  <a:gd name="connsiteY28" fmla="*/ 228600 h 466725"/>
                  <a:gd name="connsiteX29" fmla="*/ 1485900 w 3552825"/>
                  <a:gd name="connsiteY29" fmla="*/ 228600 h 466725"/>
                  <a:gd name="connsiteX30" fmla="*/ 1485900 w 3552825"/>
                  <a:gd name="connsiteY30" fmla="*/ 212725 h 466725"/>
                  <a:gd name="connsiteX31" fmla="*/ 1250950 w 3552825"/>
                  <a:gd name="connsiteY31" fmla="*/ 212725 h 466725"/>
                  <a:gd name="connsiteX32" fmla="*/ 1250950 w 3552825"/>
                  <a:gd name="connsiteY32" fmla="*/ 212725 h 466725"/>
                  <a:gd name="connsiteX33" fmla="*/ 1216025 w 3552825"/>
                  <a:gd name="connsiteY33" fmla="*/ 212725 h 466725"/>
                  <a:gd name="connsiteX34" fmla="*/ 1216025 w 3552825"/>
                  <a:gd name="connsiteY34" fmla="*/ 190500 h 466725"/>
                  <a:gd name="connsiteX35" fmla="*/ 990600 w 3552825"/>
                  <a:gd name="connsiteY35" fmla="*/ 190500 h 466725"/>
                  <a:gd name="connsiteX36" fmla="*/ 990600 w 3552825"/>
                  <a:gd name="connsiteY36" fmla="*/ 165100 h 466725"/>
                  <a:gd name="connsiteX37" fmla="*/ 866775 w 3552825"/>
                  <a:gd name="connsiteY37" fmla="*/ 165100 h 466725"/>
                  <a:gd name="connsiteX38" fmla="*/ 866775 w 3552825"/>
                  <a:gd name="connsiteY38" fmla="*/ 149225 h 466725"/>
                  <a:gd name="connsiteX39" fmla="*/ 739776 w 3552825"/>
                  <a:gd name="connsiteY39" fmla="*/ 150813 h 466725"/>
                  <a:gd name="connsiteX40" fmla="*/ 736600 w 3552825"/>
                  <a:gd name="connsiteY40" fmla="*/ 142875 h 466725"/>
                  <a:gd name="connsiteX41" fmla="*/ 714376 w 3552825"/>
                  <a:gd name="connsiteY41" fmla="*/ 142876 h 466725"/>
                  <a:gd name="connsiteX42" fmla="*/ 714375 w 3552825"/>
                  <a:gd name="connsiteY42" fmla="*/ 133350 h 466725"/>
                  <a:gd name="connsiteX43" fmla="*/ 501650 w 3552825"/>
                  <a:gd name="connsiteY43" fmla="*/ 133350 h 466725"/>
                  <a:gd name="connsiteX44" fmla="*/ 501650 w 3552825"/>
                  <a:gd name="connsiteY44" fmla="*/ 111125 h 466725"/>
                  <a:gd name="connsiteX45" fmla="*/ 450850 w 3552825"/>
                  <a:gd name="connsiteY45" fmla="*/ 111125 h 466725"/>
                  <a:gd name="connsiteX46" fmla="*/ 450850 w 3552825"/>
                  <a:gd name="connsiteY46" fmla="*/ 79375 h 466725"/>
                  <a:gd name="connsiteX47" fmla="*/ 187325 w 3552825"/>
                  <a:gd name="connsiteY47" fmla="*/ 79375 h 466725"/>
                  <a:gd name="connsiteX48" fmla="*/ 187325 w 3552825"/>
                  <a:gd name="connsiteY48" fmla="*/ 60325 h 466725"/>
                  <a:gd name="connsiteX49" fmla="*/ 158750 w 3552825"/>
                  <a:gd name="connsiteY49" fmla="*/ 60325 h 466725"/>
                  <a:gd name="connsiteX50" fmla="*/ 161925 w 3552825"/>
                  <a:gd name="connsiteY50" fmla="*/ 53975 h 466725"/>
                  <a:gd name="connsiteX51" fmla="*/ 101600 w 3552825"/>
                  <a:gd name="connsiteY51" fmla="*/ 53975 h 466725"/>
                  <a:gd name="connsiteX52" fmla="*/ 101600 w 3552825"/>
                  <a:gd name="connsiteY52" fmla="*/ 31750 h 466725"/>
                  <a:gd name="connsiteX53" fmla="*/ 41275 w 3552825"/>
                  <a:gd name="connsiteY53" fmla="*/ 31750 h 466725"/>
                  <a:gd name="connsiteX54" fmla="*/ 41275 w 3552825"/>
                  <a:gd name="connsiteY54" fmla="*/ 15875 h 466725"/>
                  <a:gd name="connsiteX55" fmla="*/ 41275 w 3552825"/>
                  <a:gd name="connsiteY55" fmla="*/ 15875 h 466725"/>
                  <a:gd name="connsiteX56" fmla="*/ 15875 w 3552825"/>
                  <a:gd name="connsiteY56" fmla="*/ 15875 h 466725"/>
                  <a:gd name="connsiteX57" fmla="*/ 0 w 3552825"/>
                  <a:gd name="connsiteY57" fmla="*/ 0 h 466725"/>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3525 w 3540125"/>
                  <a:gd name="connsiteY8" fmla="*/ 369888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4875 w 3540125"/>
                  <a:gd name="connsiteY13" fmla="*/ 319088 h 465138"/>
                  <a:gd name="connsiteX14" fmla="*/ 2174875 w 3540125"/>
                  <a:gd name="connsiteY14" fmla="*/ 319088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7338 h 465138"/>
                  <a:gd name="connsiteX19" fmla="*/ 2111375 w 3540125"/>
                  <a:gd name="connsiteY19" fmla="*/ 287338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46050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3525 w 3540125"/>
                  <a:gd name="connsiteY8" fmla="*/ 369888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4875 w 3540125"/>
                  <a:gd name="connsiteY13" fmla="*/ 319088 h 465138"/>
                  <a:gd name="connsiteX14" fmla="*/ 2174875 w 3540125"/>
                  <a:gd name="connsiteY14" fmla="*/ 319088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7338 h 465138"/>
                  <a:gd name="connsiteX19" fmla="*/ 2111375 w 3540125"/>
                  <a:gd name="connsiteY19" fmla="*/ 287338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53988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3525 w 3540125"/>
                  <a:gd name="connsiteY8" fmla="*/ 369888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4875 w 3540125"/>
                  <a:gd name="connsiteY13" fmla="*/ 319088 h 465138"/>
                  <a:gd name="connsiteX14" fmla="*/ 2174875 w 3540125"/>
                  <a:gd name="connsiteY14" fmla="*/ 319088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7338 h 465138"/>
                  <a:gd name="connsiteX19" fmla="*/ 2119312 w 3540125"/>
                  <a:gd name="connsiteY19" fmla="*/ 293688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53988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3525 w 3540125"/>
                  <a:gd name="connsiteY8" fmla="*/ 369888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4875 w 3540125"/>
                  <a:gd name="connsiteY13" fmla="*/ 319088 h 465138"/>
                  <a:gd name="connsiteX14" fmla="*/ 2174875 w 3540125"/>
                  <a:gd name="connsiteY14" fmla="*/ 319088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7338 h 465138"/>
                  <a:gd name="connsiteX19" fmla="*/ 2119312 w 3540125"/>
                  <a:gd name="connsiteY19" fmla="*/ 290513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53988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3525 w 3540125"/>
                  <a:gd name="connsiteY8" fmla="*/ 369888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4875 w 3540125"/>
                  <a:gd name="connsiteY13" fmla="*/ 319088 h 465138"/>
                  <a:gd name="connsiteX14" fmla="*/ 2174875 w 3540125"/>
                  <a:gd name="connsiteY14" fmla="*/ 319088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8925 h 465138"/>
                  <a:gd name="connsiteX19" fmla="*/ 2119312 w 3540125"/>
                  <a:gd name="connsiteY19" fmla="*/ 290513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53988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3525 w 3540125"/>
                  <a:gd name="connsiteY8" fmla="*/ 369888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4875 w 3540125"/>
                  <a:gd name="connsiteY13" fmla="*/ 319088 h 465138"/>
                  <a:gd name="connsiteX14" fmla="*/ 2176462 w 3540125"/>
                  <a:gd name="connsiteY14" fmla="*/ 307976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8925 h 465138"/>
                  <a:gd name="connsiteX19" fmla="*/ 2119312 w 3540125"/>
                  <a:gd name="connsiteY19" fmla="*/ 290513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53988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3525 w 3540125"/>
                  <a:gd name="connsiteY8" fmla="*/ 369888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8050 w 3540125"/>
                  <a:gd name="connsiteY13" fmla="*/ 319088 h 465138"/>
                  <a:gd name="connsiteX14" fmla="*/ 2176462 w 3540125"/>
                  <a:gd name="connsiteY14" fmla="*/ 307976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8925 h 465138"/>
                  <a:gd name="connsiteX19" fmla="*/ 2119312 w 3540125"/>
                  <a:gd name="connsiteY19" fmla="*/ 290513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53988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16225 w 3540125"/>
                  <a:gd name="connsiteY8" fmla="*/ 371476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8050 w 3540125"/>
                  <a:gd name="connsiteY13" fmla="*/ 319088 h 465138"/>
                  <a:gd name="connsiteX14" fmla="*/ 2176462 w 3540125"/>
                  <a:gd name="connsiteY14" fmla="*/ 307976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8925 h 465138"/>
                  <a:gd name="connsiteX19" fmla="*/ 2119312 w 3540125"/>
                  <a:gd name="connsiteY19" fmla="*/ 290513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53988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5113 w 3540125"/>
                  <a:gd name="connsiteY8" fmla="*/ 368301 h 465138"/>
                  <a:gd name="connsiteX9" fmla="*/ 2803525 w 3540125"/>
                  <a:gd name="connsiteY9" fmla="*/ 344488 h 465138"/>
                  <a:gd name="connsiteX10" fmla="*/ 2774950 w 3540125"/>
                  <a:gd name="connsiteY10" fmla="*/ 344488 h 465138"/>
                  <a:gd name="connsiteX11" fmla="*/ 2286000 w 3540125"/>
                  <a:gd name="connsiteY11" fmla="*/ 344488 h 465138"/>
                  <a:gd name="connsiteX12" fmla="*/ 2286000 w 3540125"/>
                  <a:gd name="connsiteY12" fmla="*/ 319088 h 465138"/>
                  <a:gd name="connsiteX13" fmla="*/ 2178050 w 3540125"/>
                  <a:gd name="connsiteY13" fmla="*/ 319088 h 465138"/>
                  <a:gd name="connsiteX14" fmla="*/ 2176462 w 3540125"/>
                  <a:gd name="connsiteY14" fmla="*/ 307976 h 465138"/>
                  <a:gd name="connsiteX15" fmla="*/ 2159000 w 3540125"/>
                  <a:gd name="connsiteY15" fmla="*/ 303213 h 465138"/>
                  <a:gd name="connsiteX16" fmla="*/ 2159000 w 3540125"/>
                  <a:gd name="connsiteY16" fmla="*/ 303213 h 465138"/>
                  <a:gd name="connsiteX17" fmla="*/ 2159000 w 3540125"/>
                  <a:gd name="connsiteY17" fmla="*/ 303213 h 465138"/>
                  <a:gd name="connsiteX18" fmla="*/ 2159000 w 3540125"/>
                  <a:gd name="connsiteY18" fmla="*/ 288925 h 465138"/>
                  <a:gd name="connsiteX19" fmla="*/ 2119312 w 3540125"/>
                  <a:gd name="connsiteY19" fmla="*/ 290513 h 465138"/>
                  <a:gd name="connsiteX20" fmla="*/ 2117725 w 3540125"/>
                  <a:gd name="connsiteY20" fmla="*/ 280988 h 465138"/>
                  <a:gd name="connsiteX21" fmla="*/ 2006600 w 3540125"/>
                  <a:gd name="connsiteY21" fmla="*/ 280988 h 465138"/>
                  <a:gd name="connsiteX22" fmla="*/ 2006600 w 3540125"/>
                  <a:gd name="connsiteY22" fmla="*/ 265113 h 465138"/>
                  <a:gd name="connsiteX23" fmla="*/ 1733550 w 3540125"/>
                  <a:gd name="connsiteY23" fmla="*/ 265113 h 465138"/>
                  <a:gd name="connsiteX24" fmla="*/ 1733550 w 3540125"/>
                  <a:gd name="connsiteY24" fmla="*/ 249238 h 465138"/>
                  <a:gd name="connsiteX25" fmla="*/ 1651000 w 3540125"/>
                  <a:gd name="connsiteY25" fmla="*/ 249238 h 465138"/>
                  <a:gd name="connsiteX26" fmla="*/ 1562100 w 3540125"/>
                  <a:gd name="connsiteY26" fmla="*/ 249238 h 465138"/>
                  <a:gd name="connsiteX27" fmla="*/ 1562100 w 3540125"/>
                  <a:gd name="connsiteY27" fmla="*/ 227013 h 465138"/>
                  <a:gd name="connsiteX28" fmla="*/ 1473200 w 3540125"/>
                  <a:gd name="connsiteY28" fmla="*/ 227013 h 465138"/>
                  <a:gd name="connsiteX29" fmla="*/ 1473200 w 3540125"/>
                  <a:gd name="connsiteY29" fmla="*/ 227013 h 465138"/>
                  <a:gd name="connsiteX30" fmla="*/ 1473200 w 3540125"/>
                  <a:gd name="connsiteY30" fmla="*/ 211138 h 465138"/>
                  <a:gd name="connsiteX31" fmla="*/ 1238250 w 3540125"/>
                  <a:gd name="connsiteY31" fmla="*/ 211138 h 465138"/>
                  <a:gd name="connsiteX32" fmla="*/ 1238250 w 3540125"/>
                  <a:gd name="connsiteY32" fmla="*/ 211138 h 465138"/>
                  <a:gd name="connsiteX33" fmla="*/ 1203325 w 3540125"/>
                  <a:gd name="connsiteY33" fmla="*/ 211138 h 465138"/>
                  <a:gd name="connsiteX34" fmla="*/ 1203325 w 3540125"/>
                  <a:gd name="connsiteY34" fmla="*/ 188913 h 465138"/>
                  <a:gd name="connsiteX35" fmla="*/ 977900 w 3540125"/>
                  <a:gd name="connsiteY35" fmla="*/ 188913 h 465138"/>
                  <a:gd name="connsiteX36" fmla="*/ 977900 w 3540125"/>
                  <a:gd name="connsiteY36" fmla="*/ 163513 h 465138"/>
                  <a:gd name="connsiteX37" fmla="*/ 854075 w 3540125"/>
                  <a:gd name="connsiteY37" fmla="*/ 163513 h 465138"/>
                  <a:gd name="connsiteX38" fmla="*/ 854075 w 3540125"/>
                  <a:gd name="connsiteY38" fmla="*/ 147638 h 465138"/>
                  <a:gd name="connsiteX39" fmla="*/ 727076 w 3540125"/>
                  <a:gd name="connsiteY39" fmla="*/ 149226 h 465138"/>
                  <a:gd name="connsiteX40" fmla="*/ 723900 w 3540125"/>
                  <a:gd name="connsiteY40" fmla="*/ 141288 h 465138"/>
                  <a:gd name="connsiteX41" fmla="*/ 701676 w 3540125"/>
                  <a:gd name="connsiteY41" fmla="*/ 141289 h 465138"/>
                  <a:gd name="connsiteX42" fmla="*/ 701675 w 3540125"/>
                  <a:gd name="connsiteY42" fmla="*/ 131763 h 465138"/>
                  <a:gd name="connsiteX43" fmla="*/ 488950 w 3540125"/>
                  <a:gd name="connsiteY43" fmla="*/ 131763 h 465138"/>
                  <a:gd name="connsiteX44" fmla="*/ 488950 w 3540125"/>
                  <a:gd name="connsiteY44" fmla="*/ 109538 h 465138"/>
                  <a:gd name="connsiteX45" fmla="*/ 438150 w 3540125"/>
                  <a:gd name="connsiteY45" fmla="*/ 109538 h 465138"/>
                  <a:gd name="connsiteX46" fmla="*/ 438150 w 3540125"/>
                  <a:gd name="connsiteY46" fmla="*/ 77788 h 465138"/>
                  <a:gd name="connsiteX47" fmla="*/ 174625 w 3540125"/>
                  <a:gd name="connsiteY47" fmla="*/ 77788 h 465138"/>
                  <a:gd name="connsiteX48" fmla="*/ 174625 w 3540125"/>
                  <a:gd name="connsiteY48" fmla="*/ 58738 h 465138"/>
                  <a:gd name="connsiteX49" fmla="*/ 153988 w 3540125"/>
                  <a:gd name="connsiteY49" fmla="*/ 58738 h 465138"/>
                  <a:gd name="connsiteX50" fmla="*/ 149225 w 3540125"/>
                  <a:gd name="connsiteY50" fmla="*/ 52388 h 465138"/>
                  <a:gd name="connsiteX51" fmla="*/ 88900 w 3540125"/>
                  <a:gd name="connsiteY51" fmla="*/ 52388 h 465138"/>
                  <a:gd name="connsiteX52" fmla="*/ 88900 w 3540125"/>
                  <a:gd name="connsiteY52" fmla="*/ 30163 h 465138"/>
                  <a:gd name="connsiteX53" fmla="*/ 28575 w 3540125"/>
                  <a:gd name="connsiteY53" fmla="*/ 30163 h 465138"/>
                  <a:gd name="connsiteX54" fmla="*/ 28575 w 3540125"/>
                  <a:gd name="connsiteY54" fmla="*/ 14288 h 465138"/>
                  <a:gd name="connsiteX55" fmla="*/ 28575 w 3540125"/>
                  <a:gd name="connsiteY55" fmla="*/ 14288 h 465138"/>
                  <a:gd name="connsiteX56" fmla="*/ 3175 w 3540125"/>
                  <a:gd name="connsiteY56" fmla="*/ 14288 h 465138"/>
                  <a:gd name="connsiteX57" fmla="*/ 0 w 3540125"/>
                  <a:gd name="connsiteY57"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9875 w 3540125"/>
                  <a:gd name="connsiteY7" fmla="*/ 363538 h 465138"/>
                  <a:gd name="connsiteX8" fmla="*/ 2803525 w 3540125"/>
                  <a:gd name="connsiteY8" fmla="*/ 344488 h 465138"/>
                  <a:gd name="connsiteX9" fmla="*/ 2774950 w 3540125"/>
                  <a:gd name="connsiteY9" fmla="*/ 344488 h 465138"/>
                  <a:gd name="connsiteX10" fmla="*/ 2286000 w 3540125"/>
                  <a:gd name="connsiteY10" fmla="*/ 344488 h 465138"/>
                  <a:gd name="connsiteX11" fmla="*/ 2286000 w 3540125"/>
                  <a:gd name="connsiteY11" fmla="*/ 319088 h 465138"/>
                  <a:gd name="connsiteX12" fmla="*/ 2178050 w 3540125"/>
                  <a:gd name="connsiteY12" fmla="*/ 319088 h 465138"/>
                  <a:gd name="connsiteX13" fmla="*/ 2176462 w 3540125"/>
                  <a:gd name="connsiteY13" fmla="*/ 307976 h 465138"/>
                  <a:gd name="connsiteX14" fmla="*/ 2159000 w 3540125"/>
                  <a:gd name="connsiteY14" fmla="*/ 303213 h 465138"/>
                  <a:gd name="connsiteX15" fmla="*/ 2159000 w 3540125"/>
                  <a:gd name="connsiteY15" fmla="*/ 303213 h 465138"/>
                  <a:gd name="connsiteX16" fmla="*/ 2159000 w 3540125"/>
                  <a:gd name="connsiteY16" fmla="*/ 303213 h 465138"/>
                  <a:gd name="connsiteX17" fmla="*/ 2159000 w 3540125"/>
                  <a:gd name="connsiteY17" fmla="*/ 288925 h 465138"/>
                  <a:gd name="connsiteX18" fmla="*/ 2119312 w 3540125"/>
                  <a:gd name="connsiteY18" fmla="*/ 290513 h 465138"/>
                  <a:gd name="connsiteX19" fmla="*/ 2117725 w 3540125"/>
                  <a:gd name="connsiteY19" fmla="*/ 280988 h 465138"/>
                  <a:gd name="connsiteX20" fmla="*/ 2006600 w 3540125"/>
                  <a:gd name="connsiteY20" fmla="*/ 280988 h 465138"/>
                  <a:gd name="connsiteX21" fmla="*/ 2006600 w 3540125"/>
                  <a:gd name="connsiteY21" fmla="*/ 265113 h 465138"/>
                  <a:gd name="connsiteX22" fmla="*/ 1733550 w 3540125"/>
                  <a:gd name="connsiteY22" fmla="*/ 265113 h 465138"/>
                  <a:gd name="connsiteX23" fmla="*/ 1733550 w 3540125"/>
                  <a:gd name="connsiteY23" fmla="*/ 249238 h 465138"/>
                  <a:gd name="connsiteX24" fmla="*/ 1651000 w 3540125"/>
                  <a:gd name="connsiteY24" fmla="*/ 249238 h 465138"/>
                  <a:gd name="connsiteX25" fmla="*/ 1562100 w 3540125"/>
                  <a:gd name="connsiteY25" fmla="*/ 249238 h 465138"/>
                  <a:gd name="connsiteX26" fmla="*/ 1562100 w 3540125"/>
                  <a:gd name="connsiteY26" fmla="*/ 227013 h 465138"/>
                  <a:gd name="connsiteX27" fmla="*/ 1473200 w 3540125"/>
                  <a:gd name="connsiteY27" fmla="*/ 227013 h 465138"/>
                  <a:gd name="connsiteX28" fmla="*/ 1473200 w 3540125"/>
                  <a:gd name="connsiteY28" fmla="*/ 227013 h 465138"/>
                  <a:gd name="connsiteX29" fmla="*/ 1473200 w 3540125"/>
                  <a:gd name="connsiteY29" fmla="*/ 211138 h 465138"/>
                  <a:gd name="connsiteX30" fmla="*/ 1238250 w 3540125"/>
                  <a:gd name="connsiteY30" fmla="*/ 211138 h 465138"/>
                  <a:gd name="connsiteX31" fmla="*/ 1238250 w 3540125"/>
                  <a:gd name="connsiteY31" fmla="*/ 211138 h 465138"/>
                  <a:gd name="connsiteX32" fmla="*/ 1203325 w 3540125"/>
                  <a:gd name="connsiteY32" fmla="*/ 211138 h 465138"/>
                  <a:gd name="connsiteX33" fmla="*/ 1203325 w 3540125"/>
                  <a:gd name="connsiteY33" fmla="*/ 188913 h 465138"/>
                  <a:gd name="connsiteX34" fmla="*/ 977900 w 3540125"/>
                  <a:gd name="connsiteY34" fmla="*/ 188913 h 465138"/>
                  <a:gd name="connsiteX35" fmla="*/ 977900 w 3540125"/>
                  <a:gd name="connsiteY35" fmla="*/ 163513 h 465138"/>
                  <a:gd name="connsiteX36" fmla="*/ 854075 w 3540125"/>
                  <a:gd name="connsiteY36" fmla="*/ 163513 h 465138"/>
                  <a:gd name="connsiteX37" fmla="*/ 854075 w 3540125"/>
                  <a:gd name="connsiteY37" fmla="*/ 147638 h 465138"/>
                  <a:gd name="connsiteX38" fmla="*/ 727076 w 3540125"/>
                  <a:gd name="connsiteY38" fmla="*/ 149226 h 465138"/>
                  <a:gd name="connsiteX39" fmla="*/ 723900 w 3540125"/>
                  <a:gd name="connsiteY39" fmla="*/ 141288 h 465138"/>
                  <a:gd name="connsiteX40" fmla="*/ 701676 w 3540125"/>
                  <a:gd name="connsiteY40" fmla="*/ 141289 h 465138"/>
                  <a:gd name="connsiteX41" fmla="*/ 701675 w 3540125"/>
                  <a:gd name="connsiteY41" fmla="*/ 131763 h 465138"/>
                  <a:gd name="connsiteX42" fmla="*/ 488950 w 3540125"/>
                  <a:gd name="connsiteY42" fmla="*/ 131763 h 465138"/>
                  <a:gd name="connsiteX43" fmla="*/ 488950 w 3540125"/>
                  <a:gd name="connsiteY43" fmla="*/ 109538 h 465138"/>
                  <a:gd name="connsiteX44" fmla="*/ 438150 w 3540125"/>
                  <a:gd name="connsiteY44" fmla="*/ 109538 h 465138"/>
                  <a:gd name="connsiteX45" fmla="*/ 438150 w 3540125"/>
                  <a:gd name="connsiteY45" fmla="*/ 77788 h 465138"/>
                  <a:gd name="connsiteX46" fmla="*/ 174625 w 3540125"/>
                  <a:gd name="connsiteY46" fmla="*/ 77788 h 465138"/>
                  <a:gd name="connsiteX47" fmla="*/ 174625 w 3540125"/>
                  <a:gd name="connsiteY47" fmla="*/ 58738 h 465138"/>
                  <a:gd name="connsiteX48" fmla="*/ 153988 w 3540125"/>
                  <a:gd name="connsiteY48" fmla="*/ 58738 h 465138"/>
                  <a:gd name="connsiteX49" fmla="*/ 149225 w 3540125"/>
                  <a:gd name="connsiteY49" fmla="*/ 52388 h 465138"/>
                  <a:gd name="connsiteX50" fmla="*/ 88900 w 3540125"/>
                  <a:gd name="connsiteY50" fmla="*/ 52388 h 465138"/>
                  <a:gd name="connsiteX51" fmla="*/ 88900 w 3540125"/>
                  <a:gd name="connsiteY51" fmla="*/ 30163 h 465138"/>
                  <a:gd name="connsiteX52" fmla="*/ 28575 w 3540125"/>
                  <a:gd name="connsiteY52" fmla="*/ 30163 h 465138"/>
                  <a:gd name="connsiteX53" fmla="*/ 28575 w 3540125"/>
                  <a:gd name="connsiteY53" fmla="*/ 14288 h 465138"/>
                  <a:gd name="connsiteX54" fmla="*/ 28575 w 3540125"/>
                  <a:gd name="connsiteY54" fmla="*/ 14288 h 465138"/>
                  <a:gd name="connsiteX55" fmla="*/ 3175 w 3540125"/>
                  <a:gd name="connsiteY55" fmla="*/ 14288 h 465138"/>
                  <a:gd name="connsiteX56" fmla="*/ 0 w 3540125"/>
                  <a:gd name="connsiteY56"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1937 w 3540125"/>
                  <a:gd name="connsiteY7" fmla="*/ 363538 h 465138"/>
                  <a:gd name="connsiteX8" fmla="*/ 2803525 w 3540125"/>
                  <a:gd name="connsiteY8" fmla="*/ 344488 h 465138"/>
                  <a:gd name="connsiteX9" fmla="*/ 2774950 w 3540125"/>
                  <a:gd name="connsiteY9" fmla="*/ 344488 h 465138"/>
                  <a:gd name="connsiteX10" fmla="*/ 2286000 w 3540125"/>
                  <a:gd name="connsiteY10" fmla="*/ 344488 h 465138"/>
                  <a:gd name="connsiteX11" fmla="*/ 2286000 w 3540125"/>
                  <a:gd name="connsiteY11" fmla="*/ 319088 h 465138"/>
                  <a:gd name="connsiteX12" fmla="*/ 2178050 w 3540125"/>
                  <a:gd name="connsiteY12" fmla="*/ 319088 h 465138"/>
                  <a:gd name="connsiteX13" fmla="*/ 2176462 w 3540125"/>
                  <a:gd name="connsiteY13" fmla="*/ 307976 h 465138"/>
                  <a:gd name="connsiteX14" fmla="*/ 2159000 w 3540125"/>
                  <a:gd name="connsiteY14" fmla="*/ 303213 h 465138"/>
                  <a:gd name="connsiteX15" fmla="*/ 2159000 w 3540125"/>
                  <a:gd name="connsiteY15" fmla="*/ 303213 h 465138"/>
                  <a:gd name="connsiteX16" fmla="*/ 2159000 w 3540125"/>
                  <a:gd name="connsiteY16" fmla="*/ 303213 h 465138"/>
                  <a:gd name="connsiteX17" fmla="*/ 2159000 w 3540125"/>
                  <a:gd name="connsiteY17" fmla="*/ 288925 h 465138"/>
                  <a:gd name="connsiteX18" fmla="*/ 2119312 w 3540125"/>
                  <a:gd name="connsiteY18" fmla="*/ 290513 h 465138"/>
                  <a:gd name="connsiteX19" fmla="*/ 2117725 w 3540125"/>
                  <a:gd name="connsiteY19" fmla="*/ 280988 h 465138"/>
                  <a:gd name="connsiteX20" fmla="*/ 2006600 w 3540125"/>
                  <a:gd name="connsiteY20" fmla="*/ 280988 h 465138"/>
                  <a:gd name="connsiteX21" fmla="*/ 2006600 w 3540125"/>
                  <a:gd name="connsiteY21" fmla="*/ 265113 h 465138"/>
                  <a:gd name="connsiteX22" fmla="*/ 1733550 w 3540125"/>
                  <a:gd name="connsiteY22" fmla="*/ 265113 h 465138"/>
                  <a:gd name="connsiteX23" fmla="*/ 1733550 w 3540125"/>
                  <a:gd name="connsiteY23" fmla="*/ 249238 h 465138"/>
                  <a:gd name="connsiteX24" fmla="*/ 1651000 w 3540125"/>
                  <a:gd name="connsiteY24" fmla="*/ 249238 h 465138"/>
                  <a:gd name="connsiteX25" fmla="*/ 1562100 w 3540125"/>
                  <a:gd name="connsiteY25" fmla="*/ 249238 h 465138"/>
                  <a:gd name="connsiteX26" fmla="*/ 1562100 w 3540125"/>
                  <a:gd name="connsiteY26" fmla="*/ 227013 h 465138"/>
                  <a:gd name="connsiteX27" fmla="*/ 1473200 w 3540125"/>
                  <a:gd name="connsiteY27" fmla="*/ 227013 h 465138"/>
                  <a:gd name="connsiteX28" fmla="*/ 1473200 w 3540125"/>
                  <a:gd name="connsiteY28" fmla="*/ 227013 h 465138"/>
                  <a:gd name="connsiteX29" fmla="*/ 1473200 w 3540125"/>
                  <a:gd name="connsiteY29" fmla="*/ 211138 h 465138"/>
                  <a:gd name="connsiteX30" fmla="*/ 1238250 w 3540125"/>
                  <a:gd name="connsiteY30" fmla="*/ 211138 h 465138"/>
                  <a:gd name="connsiteX31" fmla="*/ 1238250 w 3540125"/>
                  <a:gd name="connsiteY31" fmla="*/ 211138 h 465138"/>
                  <a:gd name="connsiteX32" fmla="*/ 1203325 w 3540125"/>
                  <a:gd name="connsiteY32" fmla="*/ 211138 h 465138"/>
                  <a:gd name="connsiteX33" fmla="*/ 1203325 w 3540125"/>
                  <a:gd name="connsiteY33" fmla="*/ 188913 h 465138"/>
                  <a:gd name="connsiteX34" fmla="*/ 977900 w 3540125"/>
                  <a:gd name="connsiteY34" fmla="*/ 188913 h 465138"/>
                  <a:gd name="connsiteX35" fmla="*/ 977900 w 3540125"/>
                  <a:gd name="connsiteY35" fmla="*/ 163513 h 465138"/>
                  <a:gd name="connsiteX36" fmla="*/ 854075 w 3540125"/>
                  <a:gd name="connsiteY36" fmla="*/ 163513 h 465138"/>
                  <a:gd name="connsiteX37" fmla="*/ 854075 w 3540125"/>
                  <a:gd name="connsiteY37" fmla="*/ 147638 h 465138"/>
                  <a:gd name="connsiteX38" fmla="*/ 727076 w 3540125"/>
                  <a:gd name="connsiteY38" fmla="*/ 149226 h 465138"/>
                  <a:gd name="connsiteX39" fmla="*/ 723900 w 3540125"/>
                  <a:gd name="connsiteY39" fmla="*/ 141288 h 465138"/>
                  <a:gd name="connsiteX40" fmla="*/ 701676 w 3540125"/>
                  <a:gd name="connsiteY40" fmla="*/ 141289 h 465138"/>
                  <a:gd name="connsiteX41" fmla="*/ 701675 w 3540125"/>
                  <a:gd name="connsiteY41" fmla="*/ 131763 h 465138"/>
                  <a:gd name="connsiteX42" fmla="*/ 488950 w 3540125"/>
                  <a:gd name="connsiteY42" fmla="*/ 131763 h 465138"/>
                  <a:gd name="connsiteX43" fmla="*/ 488950 w 3540125"/>
                  <a:gd name="connsiteY43" fmla="*/ 109538 h 465138"/>
                  <a:gd name="connsiteX44" fmla="*/ 438150 w 3540125"/>
                  <a:gd name="connsiteY44" fmla="*/ 109538 h 465138"/>
                  <a:gd name="connsiteX45" fmla="*/ 438150 w 3540125"/>
                  <a:gd name="connsiteY45" fmla="*/ 77788 h 465138"/>
                  <a:gd name="connsiteX46" fmla="*/ 174625 w 3540125"/>
                  <a:gd name="connsiteY46" fmla="*/ 77788 h 465138"/>
                  <a:gd name="connsiteX47" fmla="*/ 174625 w 3540125"/>
                  <a:gd name="connsiteY47" fmla="*/ 58738 h 465138"/>
                  <a:gd name="connsiteX48" fmla="*/ 153988 w 3540125"/>
                  <a:gd name="connsiteY48" fmla="*/ 58738 h 465138"/>
                  <a:gd name="connsiteX49" fmla="*/ 149225 w 3540125"/>
                  <a:gd name="connsiteY49" fmla="*/ 52388 h 465138"/>
                  <a:gd name="connsiteX50" fmla="*/ 88900 w 3540125"/>
                  <a:gd name="connsiteY50" fmla="*/ 52388 h 465138"/>
                  <a:gd name="connsiteX51" fmla="*/ 88900 w 3540125"/>
                  <a:gd name="connsiteY51" fmla="*/ 30163 h 465138"/>
                  <a:gd name="connsiteX52" fmla="*/ 28575 w 3540125"/>
                  <a:gd name="connsiteY52" fmla="*/ 30163 h 465138"/>
                  <a:gd name="connsiteX53" fmla="*/ 28575 w 3540125"/>
                  <a:gd name="connsiteY53" fmla="*/ 14288 h 465138"/>
                  <a:gd name="connsiteX54" fmla="*/ 28575 w 3540125"/>
                  <a:gd name="connsiteY54" fmla="*/ 14288 h 465138"/>
                  <a:gd name="connsiteX55" fmla="*/ 3175 w 3540125"/>
                  <a:gd name="connsiteY55" fmla="*/ 14288 h 465138"/>
                  <a:gd name="connsiteX56" fmla="*/ 0 w 3540125"/>
                  <a:gd name="connsiteY56"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6700 w 3540125"/>
                  <a:gd name="connsiteY7" fmla="*/ 363538 h 465138"/>
                  <a:gd name="connsiteX8" fmla="*/ 2803525 w 3540125"/>
                  <a:gd name="connsiteY8" fmla="*/ 344488 h 465138"/>
                  <a:gd name="connsiteX9" fmla="*/ 2774950 w 3540125"/>
                  <a:gd name="connsiteY9" fmla="*/ 344488 h 465138"/>
                  <a:gd name="connsiteX10" fmla="*/ 2286000 w 3540125"/>
                  <a:gd name="connsiteY10" fmla="*/ 344488 h 465138"/>
                  <a:gd name="connsiteX11" fmla="*/ 2286000 w 3540125"/>
                  <a:gd name="connsiteY11" fmla="*/ 319088 h 465138"/>
                  <a:gd name="connsiteX12" fmla="*/ 2178050 w 3540125"/>
                  <a:gd name="connsiteY12" fmla="*/ 319088 h 465138"/>
                  <a:gd name="connsiteX13" fmla="*/ 2176462 w 3540125"/>
                  <a:gd name="connsiteY13" fmla="*/ 307976 h 465138"/>
                  <a:gd name="connsiteX14" fmla="*/ 2159000 w 3540125"/>
                  <a:gd name="connsiteY14" fmla="*/ 303213 h 465138"/>
                  <a:gd name="connsiteX15" fmla="*/ 2159000 w 3540125"/>
                  <a:gd name="connsiteY15" fmla="*/ 303213 h 465138"/>
                  <a:gd name="connsiteX16" fmla="*/ 2159000 w 3540125"/>
                  <a:gd name="connsiteY16" fmla="*/ 303213 h 465138"/>
                  <a:gd name="connsiteX17" fmla="*/ 2159000 w 3540125"/>
                  <a:gd name="connsiteY17" fmla="*/ 288925 h 465138"/>
                  <a:gd name="connsiteX18" fmla="*/ 2119312 w 3540125"/>
                  <a:gd name="connsiteY18" fmla="*/ 290513 h 465138"/>
                  <a:gd name="connsiteX19" fmla="*/ 2117725 w 3540125"/>
                  <a:gd name="connsiteY19" fmla="*/ 280988 h 465138"/>
                  <a:gd name="connsiteX20" fmla="*/ 2006600 w 3540125"/>
                  <a:gd name="connsiteY20" fmla="*/ 280988 h 465138"/>
                  <a:gd name="connsiteX21" fmla="*/ 2006600 w 3540125"/>
                  <a:gd name="connsiteY21" fmla="*/ 265113 h 465138"/>
                  <a:gd name="connsiteX22" fmla="*/ 1733550 w 3540125"/>
                  <a:gd name="connsiteY22" fmla="*/ 265113 h 465138"/>
                  <a:gd name="connsiteX23" fmla="*/ 1733550 w 3540125"/>
                  <a:gd name="connsiteY23" fmla="*/ 249238 h 465138"/>
                  <a:gd name="connsiteX24" fmla="*/ 1651000 w 3540125"/>
                  <a:gd name="connsiteY24" fmla="*/ 249238 h 465138"/>
                  <a:gd name="connsiteX25" fmla="*/ 1562100 w 3540125"/>
                  <a:gd name="connsiteY25" fmla="*/ 249238 h 465138"/>
                  <a:gd name="connsiteX26" fmla="*/ 1562100 w 3540125"/>
                  <a:gd name="connsiteY26" fmla="*/ 227013 h 465138"/>
                  <a:gd name="connsiteX27" fmla="*/ 1473200 w 3540125"/>
                  <a:gd name="connsiteY27" fmla="*/ 227013 h 465138"/>
                  <a:gd name="connsiteX28" fmla="*/ 1473200 w 3540125"/>
                  <a:gd name="connsiteY28" fmla="*/ 227013 h 465138"/>
                  <a:gd name="connsiteX29" fmla="*/ 1473200 w 3540125"/>
                  <a:gd name="connsiteY29" fmla="*/ 211138 h 465138"/>
                  <a:gd name="connsiteX30" fmla="*/ 1238250 w 3540125"/>
                  <a:gd name="connsiteY30" fmla="*/ 211138 h 465138"/>
                  <a:gd name="connsiteX31" fmla="*/ 1238250 w 3540125"/>
                  <a:gd name="connsiteY31" fmla="*/ 211138 h 465138"/>
                  <a:gd name="connsiteX32" fmla="*/ 1203325 w 3540125"/>
                  <a:gd name="connsiteY32" fmla="*/ 211138 h 465138"/>
                  <a:gd name="connsiteX33" fmla="*/ 1203325 w 3540125"/>
                  <a:gd name="connsiteY33" fmla="*/ 188913 h 465138"/>
                  <a:gd name="connsiteX34" fmla="*/ 977900 w 3540125"/>
                  <a:gd name="connsiteY34" fmla="*/ 188913 h 465138"/>
                  <a:gd name="connsiteX35" fmla="*/ 977900 w 3540125"/>
                  <a:gd name="connsiteY35" fmla="*/ 163513 h 465138"/>
                  <a:gd name="connsiteX36" fmla="*/ 854075 w 3540125"/>
                  <a:gd name="connsiteY36" fmla="*/ 163513 h 465138"/>
                  <a:gd name="connsiteX37" fmla="*/ 854075 w 3540125"/>
                  <a:gd name="connsiteY37" fmla="*/ 147638 h 465138"/>
                  <a:gd name="connsiteX38" fmla="*/ 727076 w 3540125"/>
                  <a:gd name="connsiteY38" fmla="*/ 149226 h 465138"/>
                  <a:gd name="connsiteX39" fmla="*/ 723900 w 3540125"/>
                  <a:gd name="connsiteY39" fmla="*/ 141288 h 465138"/>
                  <a:gd name="connsiteX40" fmla="*/ 701676 w 3540125"/>
                  <a:gd name="connsiteY40" fmla="*/ 141289 h 465138"/>
                  <a:gd name="connsiteX41" fmla="*/ 701675 w 3540125"/>
                  <a:gd name="connsiteY41" fmla="*/ 131763 h 465138"/>
                  <a:gd name="connsiteX42" fmla="*/ 488950 w 3540125"/>
                  <a:gd name="connsiteY42" fmla="*/ 131763 h 465138"/>
                  <a:gd name="connsiteX43" fmla="*/ 488950 w 3540125"/>
                  <a:gd name="connsiteY43" fmla="*/ 109538 h 465138"/>
                  <a:gd name="connsiteX44" fmla="*/ 438150 w 3540125"/>
                  <a:gd name="connsiteY44" fmla="*/ 109538 h 465138"/>
                  <a:gd name="connsiteX45" fmla="*/ 438150 w 3540125"/>
                  <a:gd name="connsiteY45" fmla="*/ 77788 h 465138"/>
                  <a:gd name="connsiteX46" fmla="*/ 174625 w 3540125"/>
                  <a:gd name="connsiteY46" fmla="*/ 77788 h 465138"/>
                  <a:gd name="connsiteX47" fmla="*/ 174625 w 3540125"/>
                  <a:gd name="connsiteY47" fmla="*/ 58738 h 465138"/>
                  <a:gd name="connsiteX48" fmla="*/ 153988 w 3540125"/>
                  <a:gd name="connsiteY48" fmla="*/ 58738 h 465138"/>
                  <a:gd name="connsiteX49" fmla="*/ 149225 w 3540125"/>
                  <a:gd name="connsiteY49" fmla="*/ 52388 h 465138"/>
                  <a:gd name="connsiteX50" fmla="*/ 88900 w 3540125"/>
                  <a:gd name="connsiteY50" fmla="*/ 52388 h 465138"/>
                  <a:gd name="connsiteX51" fmla="*/ 88900 w 3540125"/>
                  <a:gd name="connsiteY51" fmla="*/ 30163 h 465138"/>
                  <a:gd name="connsiteX52" fmla="*/ 28575 w 3540125"/>
                  <a:gd name="connsiteY52" fmla="*/ 30163 h 465138"/>
                  <a:gd name="connsiteX53" fmla="*/ 28575 w 3540125"/>
                  <a:gd name="connsiteY53" fmla="*/ 14288 h 465138"/>
                  <a:gd name="connsiteX54" fmla="*/ 28575 w 3540125"/>
                  <a:gd name="connsiteY54" fmla="*/ 14288 h 465138"/>
                  <a:gd name="connsiteX55" fmla="*/ 3175 w 3540125"/>
                  <a:gd name="connsiteY55" fmla="*/ 14288 h 465138"/>
                  <a:gd name="connsiteX56" fmla="*/ 0 w 3540125"/>
                  <a:gd name="connsiteY56"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6700 w 3540125"/>
                  <a:gd name="connsiteY7" fmla="*/ 363538 h 465138"/>
                  <a:gd name="connsiteX8" fmla="*/ 2803525 w 3540125"/>
                  <a:gd name="connsiteY8" fmla="*/ 344488 h 465138"/>
                  <a:gd name="connsiteX9" fmla="*/ 2774950 w 3540125"/>
                  <a:gd name="connsiteY9" fmla="*/ 344488 h 465138"/>
                  <a:gd name="connsiteX10" fmla="*/ 2286000 w 3540125"/>
                  <a:gd name="connsiteY10" fmla="*/ 344488 h 465138"/>
                  <a:gd name="connsiteX11" fmla="*/ 2286000 w 3540125"/>
                  <a:gd name="connsiteY11" fmla="*/ 319088 h 465138"/>
                  <a:gd name="connsiteX12" fmla="*/ 2178050 w 3540125"/>
                  <a:gd name="connsiteY12" fmla="*/ 319088 h 465138"/>
                  <a:gd name="connsiteX13" fmla="*/ 2176462 w 3540125"/>
                  <a:gd name="connsiteY13" fmla="*/ 307976 h 465138"/>
                  <a:gd name="connsiteX14" fmla="*/ 2159000 w 3540125"/>
                  <a:gd name="connsiteY14" fmla="*/ 303213 h 465138"/>
                  <a:gd name="connsiteX15" fmla="*/ 2159000 w 3540125"/>
                  <a:gd name="connsiteY15" fmla="*/ 303213 h 465138"/>
                  <a:gd name="connsiteX16" fmla="*/ 2159000 w 3540125"/>
                  <a:gd name="connsiteY16" fmla="*/ 303213 h 465138"/>
                  <a:gd name="connsiteX17" fmla="*/ 2159000 w 3540125"/>
                  <a:gd name="connsiteY17" fmla="*/ 288925 h 465138"/>
                  <a:gd name="connsiteX18" fmla="*/ 2119312 w 3540125"/>
                  <a:gd name="connsiteY18" fmla="*/ 290513 h 465138"/>
                  <a:gd name="connsiteX19" fmla="*/ 2117725 w 3540125"/>
                  <a:gd name="connsiteY19" fmla="*/ 280988 h 465138"/>
                  <a:gd name="connsiteX20" fmla="*/ 2006600 w 3540125"/>
                  <a:gd name="connsiteY20" fmla="*/ 280988 h 465138"/>
                  <a:gd name="connsiteX21" fmla="*/ 2006600 w 3540125"/>
                  <a:gd name="connsiteY21" fmla="*/ 265113 h 465138"/>
                  <a:gd name="connsiteX22" fmla="*/ 1733550 w 3540125"/>
                  <a:gd name="connsiteY22" fmla="*/ 265113 h 465138"/>
                  <a:gd name="connsiteX23" fmla="*/ 1733550 w 3540125"/>
                  <a:gd name="connsiteY23" fmla="*/ 249238 h 465138"/>
                  <a:gd name="connsiteX24" fmla="*/ 1651000 w 3540125"/>
                  <a:gd name="connsiteY24" fmla="*/ 249238 h 465138"/>
                  <a:gd name="connsiteX25" fmla="*/ 1562100 w 3540125"/>
                  <a:gd name="connsiteY25" fmla="*/ 249238 h 465138"/>
                  <a:gd name="connsiteX26" fmla="*/ 1562100 w 3540125"/>
                  <a:gd name="connsiteY26" fmla="*/ 227013 h 465138"/>
                  <a:gd name="connsiteX27" fmla="*/ 1473200 w 3540125"/>
                  <a:gd name="connsiteY27" fmla="*/ 227013 h 465138"/>
                  <a:gd name="connsiteX28" fmla="*/ 1473200 w 3540125"/>
                  <a:gd name="connsiteY28" fmla="*/ 227013 h 465138"/>
                  <a:gd name="connsiteX29" fmla="*/ 1473200 w 3540125"/>
                  <a:gd name="connsiteY29" fmla="*/ 211138 h 465138"/>
                  <a:gd name="connsiteX30" fmla="*/ 1238250 w 3540125"/>
                  <a:gd name="connsiteY30" fmla="*/ 211138 h 465138"/>
                  <a:gd name="connsiteX31" fmla="*/ 1238250 w 3540125"/>
                  <a:gd name="connsiteY31" fmla="*/ 211138 h 465138"/>
                  <a:gd name="connsiteX32" fmla="*/ 1203325 w 3540125"/>
                  <a:gd name="connsiteY32" fmla="*/ 211138 h 465138"/>
                  <a:gd name="connsiteX33" fmla="*/ 1203325 w 3540125"/>
                  <a:gd name="connsiteY33" fmla="*/ 188913 h 465138"/>
                  <a:gd name="connsiteX34" fmla="*/ 977900 w 3540125"/>
                  <a:gd name="connsiteY34" fmla="*/ 188913 h 465138"/>
                  <a:gd name="connsiteX35" fmla="*/ 977900 w 3540125"/>
                  <a:gd name="connsiteY35" fmla="*/ 163513 h 465138"/>
                  <a:gd name="connsiteX36" fmla="*/ 854075 w 3540125"/>
                  <a:gd name="connsiteY36" fmla="*/ 163513 h 465138"/>
                  <a:gd name="connsiteX37" fmla="*/ 854075 w 3540125"/>
                  <a:gd name="connsiteY37" fmla="*/ 147638 h 465138"/>
                  <a:gd name="connsiteX38" fmla="*/ 727076 w 3540125"/>
                  <a:gd name="connsiteY38" fmla="*/ 149226 h 465138"/>
                  <a:gd name="connsiteX39" fmla="*/ 723900 w 3540125"/>
                  <a:gd name="connsiteY39" fmla="*/ 141288 h 465138"/>
                  <a:gd name="connsiteX40" fmla="*/ 701676 w 3540125"/>
                  <a:gd name="connsiteY40" fmla="*/ 141289 h 465138"/>
                  <a:gd name="connsiteX41" fmla="*/ 701675 w 3540125"/>
                  <a:gd name="connsiteY41" fmla="*/ 131763 h 465138"/>
                  <a:gd name="connsiteX42" fmla="*/ 488950 w 3540125"/>
                  <a:gd name="connsiteY42" fmla="*/ 131763 h 465138"/>
                  <a:gd name="connsiteX43" fmla="*/ 488950 w 3540125"/>
                  <a:gd name="connsiteY43" fmla="*/ 109538 h 465138"/>
                  <a:gd name="connsiteX44" fmla="*/ 438150 w 3540125"/>
                  <a:gd name="connsiteY44" fmla="*/ 109538 h 465138"/>
                  <a:gd name="connsiteX45" fmla="*/ 438150 w 3540125"/>
                  <a:gd name="connsiteY45" fmla="*/ 77788 h 465138"/>
                  <a:gd name="connsiteX46" fmla="*/ 174625 w 3540125"/>
                  <a:gd name="connsiteY46" fmla="*/ 77788 h 465138"/>
                  <a:gd name="connsiteX47" fmla="*/ 174625 w 3540125"/>
                  <a:gd name="connsiteY47" fmla="*/ 58738 h 465138"/>
                  <a:gd name="connsiteX48" fmla="*/ 153988 w 3540125"/>
                  <a:gd name="connsiteY48" fmla="*/ 58738 h 465138"/>
                  <a:gd name="connsiteX49" fmla="*/ 149225 w 3540125"/>
                  <a:gd name="connsiteY49" fmla="*/ 52388 h 465138"/>
                  <a:gd name="connsiteX50" fmla="*/ 88900 w 3540125"/>
                  <a:gd name="connsiteY50" fmla="*/ 52388 h 465138"/>
                  <a:gd name="connsiteX51" fmla="*/ 88900 w 3540125"/>
                  <a:gd name="connsiteY51" fmla="*/ 30163 h 465138"/>
                  <a:gd name="connsiteX52" fmla="*/ 28575 w 3540125"/>
                  <a:gd name="connsiteY52" fmla="*/ 30163 h 465138"/>
                  <a:gd name="connsiteX53" fmla="*/ 28575 w 3540125"/>
                  <a:gd name="connsiteY53" fmla="*/ 14288 h 465138"/>
                  <a:gd name="connsiteX54" fmla="*/ 28575 w 3540125"/>
                  <a:gd name="connsiteY54" fmla="*/ 14288 h 465138"/>
                  <a:gd name="connsiteX55" fmla="*/ 3175 w 3540125"/>
                  <a:gd name="connsiteY55" fmla="*/ 14288 h 465138"/>
                  <a:gd name="connsiteX56" fmla="*/ 0 w 3540125"/>
                  <a:gd name="connsiteY56"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6700 w 3540125"/>
                  <a:gd name="connsiteY7" fmla="*/ 363538 h 465138"/>
                  <a:gd name="connsiteX8" fmla="*/ 2803525 w 3540125"/>
                  <a:gd name="connsiteY8" fmla="*/ 344488 h 465138"/>
                  <a:gd name="connsiteX9" fmla="*/ 2774950 w 3540125"/>
                  <a:gd name="connsiteY9" fmla="*/ 344488 h 465138"/>
                  <a:gd name="connsiteX10" fmla="*/ 2286000 w 3540125"/>
                  <a:gd name="connsiteY10" fmla="*/ 344488 h 465138"/>
                  <a:gd name="connsiteX11" fmla="*/ 2286000 w 3540125"/>
                  <a:gd name="connsiteY11" fmla="*/ 319088 h 465138"/>
                  <a:gd name="connsiteX12" fmla="*/ 2178050 w 3540125"/>
                  <a:gd name="connsiteY12" fmla="*/ 319088 h 465138"/>
                  <a:gd name="connsiteX13" fmla="*/ 2176462 w 3540125"/>
                  <a:gd name="connsiteY13" fmla="*/ 307976 h 465138"/>
                  <a:gd name="connsiteX14" fmla="*/ 2159000 w 3540125"/>
                  <a:gd name="connsiteY14" fmla="*/ 303213 h 465138"/>
                  <a:gd name="connsiteX15" fmla="*/ 2159000 w 3540125"/>
                  <a:gd name="connsiteY15" fmla="*/ 303213 h 465138"/>
                  <a:gd name="connsiteX16" fmla="*/ 2159000 w 3540125"/>
                  <a:gd name="connsiteY16" fmla="*/ 303213 h 465138"/>
                  <a:gd name="connsiteX17" fmla="*/ 2159000 w 3540125"/>
                  <a:gd name="connsiteY17" fmla="*/ 288925 h 465138"/>
                  <a:gd name="connsiteX18" fmla="*/ 2119312 w 3540125"/>
                  <a:gd name="connsiteY18" fmla="*/ 290513 h 465138"/>
                  <a:gd name="connsiteX19" fmla="*/ 2117725 w 3540125"/>
                  <a:gd name="connsiteY19" fmla="*/ 280988 h 465138"/>
                  <a:gd name="connsiteX20" fmla="*/ 2006600 w 3540125"/>
                  <a:gd name="connsiteY20" fmla="*/ 280988 h 465138"/>
                  <a:gd name="connsiteX21" fmla="*/ 2006600 w 3540125"/>
                  <a:gd name="connsiteY21" fmla="*/ 265113 h 465138"/>
                  <a:gd name="connsiteX22" fmla="*/ 1733550 w 3540125"/>
                  <a:gd name="connsiteY22" fmla="*/ 265113 h 465138"/>
                  <a:gd name="connsiteX23" fmla="*/ 1733550 w 3540125"/>
                  <a:gd name="connsiteY23" fmla="*/ 249238 h 465138"/>
                  <a:gd name="connsiteX24" fmla="*/ 1651000 w 3540125"/>
                  <a:gd name="connsiteY24" fmla="*/ 249238 h 465138"/>
                  <a:gd name="connsiteX25" fmla="*/ 1562100 w 3540125"/>
                  <a:gd name="connsiteY25" fmla="*/ 249238 h 465138"/>
                  <a:gd name="connsiteX26" fmla="*/ 1562100 w 3540125"/>
                  <a:gd name="connsiteY26" fmla="*/ 227013 h 465138"/>
                  <a:gd name="connsiteX27" fmla="*/ 1473200 w 3540125"/>
                  <a:gd name="connsiteY27" fmla="*/ 227013 h 465138"/>
                  <a:gd name="connsiteX28" fmla="*/ 1473200 w 3540125"/>
                  <a:gd name="connsiteY28" fmla="*/ 227013 h 465138"/>
                  <a:gd name="connsiteX29" fmla="*/ 1473200 w 3540125"/>
                  <a:gd name="connsiteY29" fmla="*/ 211138 h 465138"/>
                  <a:gd name="connsiteX30" fmla="*/ 1238250 w 3540125"/>
                  <a:gd name="connsiteY30" fmla="*/ 211138 h 465138"/>
                  <a:gd name="connsiteX31" fmla="*/ 1238250 w 3540125"/>
                  <a:gd name="connsiteY31" fmla="*/ 211138 h 465138"/>
                  <a:gd name="connsiteX32" fmla="*/ 1203325 w 3540125"/>
                  <a:gd name="connsiteY32" fmla="*/ 211138 h 465138"/>
                  <a:gd name="connsiteX33" fmla="*/ 1203325 w 3540125"/>
                  <a:gd name="connsiteY33" fmla="*/ 188913 h 465138"/>
                  <a:gd name="connsiteX34" fmla="*/ 977900 w 3540125"/>
                  <a:gd name="connsiteY34" fmla="*/ 188913 h 465138"/>
                  <a:gd name="connsiteX35" fmla="*/ 977900 w 3540125"/>
                  <a:gd name="connsiteY35" fmla="*/ 163513 h 465138"/>
                  <a:gd name="connsiteX36" fmla="*/ 854075 w 3540125"/>
                  <a:gd name="connsiteY36" fmla="*/ 163513 h 465138"/>
                  <a:gd name="connsiteX37" fmla="*/ 854075 w 3540125"/>
                  <a:gd name="connsiteY37" fmla="*/ 147638 h 465138"/>
                  <a:gd name="connsiteX38" fmla="*/ 727076 w 3540125"/>
                  <a:gd name="connsiteY38" fmla="*/ 149226 h 465138"/>
                  <a:gd name="connsiteX39" fmla="*/ 723900 w 3540125"/>
                  <a:gd name="connsiteY39" fmla="*/ 141288 h 465138"/>
                  <a:gd name="connsiteX40" fmla="*/ 701676 w 3540125"/>
                  <a:gd name="connsiteY40" fmla="*/ 141289 h 465138"/>
                  <a:gd name="connsiteX41" fmla="*/ 701675 w 3540125"/>
                  <a:gd name="connsiteY41" fmla="*/ 131763 h 465138"/>
                  <a:gd name="connsiteX42" fmla="*/ 488950 w 3540125"/>
                  <a:gd name="connsiteY42" fmla="*/ 131763 h 465138"/>
                  <a:gd name="connsiteX43" fmla="*/ 488950 w 3540125"/>
                  <a:gd name="connsiteY43" fmla="*/ 109538 h 465138"/>
                  <a:gd name="connsiteX44" fmla="*/ 438150 w 3540125"/>
                  <a:gd name="connsiteY44" fmla="*/ 109538 h 465138"/>
                  <a:gd name="connsiteX45" fmla="*/ 438150 w 3540125"/>
                  <a:gd name="connsiteY45" fmla="*/ 77788 h 465138"/>
                  <a:gd name="connsiteX46" fmla="*/ 174625 w 3540125"/>
                  <a:gd name="connsiteY46" fmla="*/ 77788 h 465138"/>
                  <a:gd name="connsiteX47" fmla="*/ 174625 w 3540125"/>
                  <a:gd name="connsiteY47" fmla="*/ 58738 h 465138"/>
                  <a:gd name="connsiteX48" fmla="*/ 153988 w 3540125"/>
                  <a:gd name="connsiteY48" fmla="*/ 58738 h 465138"/>
                  <a:gd name="connsiteX49" fmla="*/ 149225 w 3540125"/>
                  <a:gd name="connsiteY49" fmla="*/ 52388 h 465138"/>
                  <a:gd name="connsiteX50" fmla="*/ 88900 w 3540125"/>
                  <a:gd name="connsiteY50" fmla="*/ 52388 h 465138"/>
                  <a:gd name="connsiteX51" fmla="*/ 88900 w 3540125"/>
                  <a:gd name="connsiteY51" fmla="*/ 30163 h 465138"/>
                  <a:gd name="connsiteX52" fmla="*/ 28575 w 3540125"/>
                  <a:gd name="connsiteY52" fmla="*/ 30163 h 465138"/>
                  <a:gd name="connsiteX53" fmla="*/ 28575 w 3540125"/>
                  <a:gd name="connsiteY53" fmla="*/ 14288 h 465138"/>
                  <a:gd name="connsiteX54" fmla="*/ 28575 w 3540125"/>
                  <a:gd name="connsiteY54" fmla="*/ 14288 h 465138"/>
                  <a:gd name="connsiteX55" fmla="*/ 3175 w 3540125"/>
                  <a:gd name="connsiteY55" fmla="*/ 14288 h 465138"/>
                  <a:gd name="connsiteX56" fmla="*/ 0 w 3540125"/>
                  <a:gd name="connsiteY56"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6700 w 3540125"/>
                  <a:gd name="connsiteY7" fmla="*/ 363538 h 465138"/>
                  <a:gd name="connsiteX8" fmla="*/ 2811462 w 3540125"/>
                  <a:gd name="connsiteY8" fmla="*/ 344488 h 465138"/>
                  <a:gd name="connsiteX9" fmla="*/ 2774950 w 3540125"/>
                  <a:gd name="connsiteY9" fmla="*/ 344488 h 465138"/>
                  <a:gd name="connsiteX10" fmla="*/ 2286000 w 3540125"/>
                  <a:gd name="connsiteY10" fmla="*/ 344488 h 465138"/>
                  <a:gd name="connsiteX11" fmla="*/ 2286000 w 3540125"/>
                  <a:gd name="connsiteY11" fmla="*/ 319088 h 465138"/>
                  <a:gd name="connsiteX12" fmla="*/ 2178050 w 3540125"/>
                  <a:gd name="connsiteY12" fmla="*/ 319088 h 465138"/>
                  <a:gd name="connsiteX13" fmla="*/ 2176462 w 3540125"/>
                  <a:gd name="connsiteY13" fmla="*/ 307976 h 465138"/>
                  <a:gd name="connsiteX14" fmla="*/ 2159000 w 3540125"/>
                  <a:gd name="connsiteY14" fmla="*/ 303213 h 465138"/>
                  <a:gd name="connsiteX15" fmla="*/ 2159000 w 3540125"/>
                  <a:gd name="connsiteY15" fmla="*/ 303213 h 465138"/>
                  <a:gd name="connsiteX16" fmla="*/ 2159000 w 3540125"/>
                  <a:gd name="connsiteY16" fmla="*/ 303213 h 465138"/>
                  <a:gd name="connsiteX17" fmla="*/ 2159000 w 3540125"/>
                  <a:gd name="connsiteY17" fmla="*/ 288925 h 465138"/>
                  <a:gd name="connsiteX18" fmla="*/ 2119312 w 3540125"/>
                  <a:gd name="connsiteY18" fmla="*/ 290513 h 465138"/>
                  <a:gd name="connsiteX19" fmla="*/ 2117725 w 3540125"/>
                  <a:gd name="connsiteY19" fmla="*/ 280988 h 465138"/>
                  <a:gd name="connsiteX20" fmla="*/ 2006600 w 3540125"/>
                  <a:gd name="connsiteY20" fmla="*/ 280988 h 465138"/>
                  <a:gd name="connsiteX21" fmla="*/ 2006600 w 3540125"/>
                  <a:gd name="connsiteY21" fmla="*/ 265113 h 465138"/>
                  <a:gd name="connsiteX22" fmla="*/ 1733550 w 3540125"/>
                  <a:gd name="connsiteY22" fmla="*/ 265113 h 465138"/>
                  <a:gd name="connsiteX23" fmla="*/ 1733550 w 3540125"/>
                  <a:gd name="connsiteY23" fmla="*/ 249238 h 465138"/>
                  <a:gd name="connsiteX24" fmla="*/ 1651000 w 3540125"/>
                  <a:gd name="connsiteY24" fmla="*/ 249238 h 465138"/>
                  <a:gd name="connsiteX25" fmla="*/ 1562100 w 3540125"/>
                  <a:gd name="connsiteY25" fmla="*/ 249238 h 465138"/>
                  <a:gd name="connsiteX26" fmla="*/ 1562100 w 3540125"/>
                  <a:gd name="connsiteY26" fmla="*/ 227013 h 465138"/>
                  <a:gd name="connsiteX27" fmla="*/ 1473200 w 3540125"/>
                  <a:gd name="connsiteY27" fmla="*/ 227013 h 465138"/>
                  <a:gd name="connsiteX28" fmla="*/ 1473200 w 3540125"/>
                  <a:gd name="connsiteY28" fmla="*/ 227013 h 465138"/>
                  <a:gd name="connsiteX29" fmla="*/ 1473200 w 3540125"/>
                  <a:gd name="connsiteY29" fmla="*/ 211138 h 465138"/>
                  <a:gd name="connsiteX30" fmla="*/ 1238250 w 3540125"/>
                  <a:gd name="connsiteY30" fmla="*/ 211138 h 465138"/>
                  <a:gd name="connsiteX31" fmla="*/ 1238250 w 3540125"/>
                  <a:gd name="connsiteY31" fmla="*/ 211138 h 465138"/>
                  <a:gd name="connsiteX32" fmla="*/ 1203325 w 3540125"/>
                  <a:gd name="connsiteY32" fmla="*/ 211138 h 465138"/>
                  <a:gd name="connsiteX33" fmla="*/ 1203325 w 3540125"/>
                  <a:gd name="connsiteY33" fmla="*/ 188913 h 465138"/>
                  <a:gd name="connsiteX34" fmla="*/ 977900 w 3540125"/>
                  <a:gd name="connsiteY34" fmla="*/ 188913 h 465138"/>
                  <a:gd name="connsiteX35" fmla="*/ 977900 w 3540125"/>
                  <a:gd name="connsiteY35" fmla="*/ 163513 h 465138"/>
                  <a:gd name="connsiteX36" fmla="*/ 854075 w 3540125"/>
                  <a:gd name="connsiteY36" fmla="*/ 163513 h 465138"/>
                  <a:gd name="connsiteX37" fmla="*/ 854075 w 3540125"/>
                  <a:gd name="connsiteY37" fmla="*/ 147638 h 465138"/>
                  <a:gd name="connsiteX38" fmla="*/ 727076 w 3540125"/>
                  <a:gd name="connsiteY38" fmla="*/ 149226 h 465138"/>
                  <a:gd name="connsiteX39" fmla="*/ 723900 w 3540125"/>
                  <a:gd name="connsiteY39" fmla="*/ 141288 h 465138"/>
                  <a:gd name="connsiteX40" fmla="*/ 701676 w 3540125"/>
                  <a:gd name="connsiteY40" fmla="*/ 141289 h 465138"/>
                  <a:gd name="connsiteX41" fmla="*/ 701675 w 3540125"/>
                  <a:gd name="connsiteY41" fmla="*/ 131763 h 465138"/>
                  <a:gd name="connsiteX42" fmla="*/ 488950 w 3540125"/>
                  <a:gd name="connsiteY42" fmla="*/ 131763 h 465138"/>
                  <a:gd name="connsiteX43" fmla="*/ 488950 w 3540125"/>
                  <a:gd name="connsiteY43" fmla="*/ 109538 h 465138"/>
                  <a:gd name="connsiteX44" fmla="*/ 438150 w 3540125"/>
                  <a:gd name="connsiteY44" fmla="*/ 109538 h 465138"/>
                  <a:gd name="connsiteX45" fmla="*/ 438150 w 3540125"/>
                  <a:gd name="connsiteY45" fmla="*/ 77788 h 465138"/>
                  <a:gd name="connsiteX46" fmla="*/ 174625 w 3540125"/>
                  <a:gd name="connsiteY46" fmla="*/ 77788 h 465138"/>
                  <a:gd name="connsiteX47" fmla="*/ 174625 w 3540125"/>
                  <a:gd name="connsiteY47" fmla="*/ 58738 h 465138"/>
                  <a:gd name="connsiteX48" fmla="*/ 153988 w 3540125"/>
                  <a:gd name="connsiteY48" fmla="*/ 58738 h 465138"/>
                  <a:gd name="connsiteX49" fmla="*/ 149225 w 3540125"/>
                  <a:gd name="connsiteY49" fmla="*/ 52388 h 465138"/>
                  <a:gd name="connsiteX50" fmla="*/ 88900 w 3540125"/>
                  <a:gd name="connsiteY50" fmla="*/ 52388 h 465138"/>
                  <a:gd name="connsiteX51" fmla="*/ 88900 w 3540125"/>
                  <a:gd name="connsiteY51" fmla="*/ 30163 h 465138"/>
                  <a:gd name="connsiteX52" fmla="*/ 28575 w 3540125"/>
                  <a:gd name="connsiteY52" fmla="*/ 30163 h 465138"/>
                  <a:gd name="connsiteX53" fmla="*/ 28575 w 3540125"/>
                  <a:gd name="connsiteY53" fmla="*/ 14288 h 465138"/>
                  <a:gd name="connsiteX54" fmla="*/ 28575 w 3540125"/>
                  <a:gd name="connsiteY54" fmla="*/ 14288 h 465138"/>
                  <a:gd name="connsiteX55" fmla="*/ 3175 w 3540125"/>
                  <a:gd name="connsiteY55" fmla="*/ 14288 h 465138"/>
                  <a:gd name="connsiteX56" fmla="*/ 0 w 3540125"/>
                  <a:gd name="connsiteY56" fmla="*/ 0 h 465138"/>
                  <a:gd name="connsiteX0" fmla="*/ 3540125 w 3540125"/>
                  <a:gd name="connsiteY0" fmla="*/ 465138 h 465138"/>
                  <a:gd name="connsiteX1" fmla="*/ 3200400 w 3540125"/>
                  <a:gd name="connsiteY1" fmla="*/ 465138 h 465138"/>
                  <a:gd name="connsiteX2" fmla="*/ 3200400 w 3540125"/>
                  <a:gd name="connsiteY2" fmla="*/ 417513 h 465138"/>
                  <a:gd name="connsiteX3" fmla="*/ 3127375 w 3540125"/>
                  <a:gd name="connsiteY3" fmla="*/ 417513 h 465138"/>
                  <a:gd name="connsiteX4" fmla="*/ 3127375 w 3540125"/>
                  <a:gd name="connsiteY4" fmla="*/ 379413 h 465138"/>
                  <a:gd name="connsiteX5" fmla="*/ 2847975 w 3540125"/>
                  <a:gd name="connsiteY5" fmla="*/ 379413 h 465138"/>
                  <a:gd name="connsiteX6" fmla="*/ 2847975 w 3540125"/>
                  <a:gd name="connsiteY6" fmla="*/ 363538 h 465138"/>
                  <a:gd name="connsiteX7" fmla="*/ 2806700 w 3540125"/>
                  <a:gd name="connsiteY7" fmla="*/ 363538 h 465138"/>
                  <a:gd name="connsiteX8" fmla="*/ 2803525 w 3540125"/>
                  <a:gd name="connsiteY8" fmla="*/ 344488 h 465138"/>
                  <a:gd name="connsiteX9" fmla="*/ 2774950 w 3540125"/>
                  <a:gd name="connsiteY9" fmla="*/ 344488 h 465138"/>
                  <a:gd name="connsiteX10" fmla="*/ 2286000 w 3540125"/>
                  <a:gd name="connsiteY10" fmla="*/ 344488 h 465138"/>
                  <a:gd name="connsiteX11" fmla="*/ 2286000 w 3540125"/>
                  <a:gd name="connsiteY11" fmla="*/ 319088 h 465138"/>
                  <a:gd name="connsiteX12" fmla="*/ 2178050 w 3540125"/>
                  <a:gd name="connsiteY12" fmla="*/ 319088 h 465138"/>
                  <a:gd name="connsiteX13" fmla="*/ 2176462 w 3540125"/>
                  <a:gd name="connsiteY13" fmla="*/ 307976 h 465138"/>
                  <a:gd name="connsiteX14" fmla="*/ 2159000 w 3540125"/>
                  <a:gd name="connsiteY14" fmla="*/ 303213 h 465138"/>
                  <a:gd name="connsiteX15" fmla="*/ 2159000 w 3540125"/>
                  <a:gd name="connsiteY15" fmla="*/ 303213 h 465138"/>
                  <a:gd name="connsiteX16" fmla="*/ 2159000 w 3540125"/>
                  <a:gd name="connsiteY16" fmla="*/ 303213 h 465138"/>
                  <a:gd name="connsiteX17" fmla="*/ 2159000 w 3540125"/>
                  <a:gd name="connsiteY17" fmla="*/ 288925 h 465138"/>
                  <a:gd name="connsiteX18" fmla="*/ 2119312 w 3540125"/>
                  <a:gd name="connsiteY18" fmla="*/ 290513 h 465138"/>
                  <a:gd name="connsiteX19" fmla="*/ 2117725 w 3540125"/>
                  <a:gd name="connsiteY19" fmla="*/ 280988 h 465138"/>
                  <a:gd name="connsiteX20" fmla="*/ 2006600 w 3540125"/>
                  <a:gd name="connsiteY20" fmla="*/ 280988 h 465138"/>
                  <a:gd name="connsiteX21" fmla="*/ 2006600 w 3540125"/>
                  <a:gd name="connsiteY21" fmla="*/ 265113 h 465138"/>
                  <a:gd name="connsiteX22" fmla="*/ 1733550 w 3540125"/>
                  <a:gd name="connsiteY22" fmla="*/ 265113 h 465138"/>
                  <a:gd name="connsiteX23" fmla="*/ 1733550 w 3540125"/>
                  <a:gd name="connsiteY23" fmla="*/ 249238 h 465138"/>
                  <a:gd name="connsiteX24" fmla="*/ 1651000 w 3540125"/>
                  <a:gd name="connsiteY24" fmla="*/ 249238 h 465138"/>
                  <a:gd name="connsiteX25" fmla="*/ 1562100 w 3540125"/>
                  <a:gd name="connsiteY25" fmla="*/ 249238 h 465138"/>
                  <a:gd name="connsiteX26" fmla="*/ 1562100 w 3540125"/>
                  <a:gd name="connsiteY26" fmla="*/ 227013 h 465138"/>
                  <a:gd name="connsiteX27" fmla="*/ 1473200 w 3540125"/>
                  <a:gd name="connsiteY27" fmla="*/ 227013 h 465138"/>
                  <a:gd name="connsiteX28" fmla="*/ 1473200 w 3540125"/>
                  <a:gd name="connsiteY28" fmla="*/ 227013 h 465138"/>
                  <a:gd name="connsiteX29" fmla="*/ 1473200 w 3540125"/>
                  <a:gd name="connsiteY29" fmla="*/ 211138 h 465138"/>
                  <a:gd name="connsiteX30" fmla="*/ 1238250 w 3540125"/>
                  <a:gd name="connsiteY30" fmla="*/ 211138 h 465138"/>
                  <a:gd name="connsiteX31" fmla="*/ 1238250 w 3540125"/>
                  <a:gd name="connsiteY31" fmla="*/ 211138 h 465138"/>
                  <a:gd name="connsiteX32" fmla="*/ 1203325 w 3540125"/>
                  <a:gd name="connsiteY32" fmla="*/ 211138 h 465138"/>
                  <a:gd name="connsiteX33" fmla="*/ 1203325 w 3540125"/>
                  <a:gd name="connsiteY33" fmla="*/ 188913 h 465138"/>
                  <a:gd name="connsiteX34" fmla="*/ 977900 w 3540125"/>
                  <a:gd name="connsiteY34" fmla="*/ 188913 h 465138"/>
                  <a:gd name="connsiteX35" fmla="*/ 977900 w 3540125"/>
                  <a:gd name="connsiteY35" fmla="*/ 163513 h 465138"/>
                  <a:gd name="connsiteX36" fmla="*/ 854075 w 3540125"/>
                  <a:gd name="connsiteY36" fmla="*/ 163513 h 465138"/>
                  <a:gd name="connsiteX37" fmla="*/ 854075 w 3540125"/>
                  <a:gd name="connsiteY37" fmla="*/ 147638 h 465138"/>
                  <a:gd name="connsiteX38" fmla="*/ 727076 w 3540125"/>
                  <a:gd name="connsiteY38" fmla="*/ 149226 h 465138"/>
                  <a:gd name="connsiteX39" fmla="*/ 723900 w 3540125"/>
                  <a:gd name="connsiteY39" fmla="*/ 141288 h 465138"/>
                  <a:gd name="connsiteX40" fmla="*/ 701676 w 3540125"/>
                  <a:gd name="connsiteY40" fmla="*/ 141289 h 465138"/>
                  <a:gd name="connsiteX41" fmla="*/ 701675 w 3540125"/>
                  <a:gd name="connsiteY41" fmla="*/ 131763 h 465138"/>
                  <a:gd name="connsiteX42" fmla="*/ 488950 w 3540125"/>
                  <a:gd name="connsiteY42" fmla="*/ 131763 h 465138"/>
                  <a:gd name="connsiteX43" fmla="*/ 488950 w 3540125"/>
                  <a:gd name="connsiteY43" fmla="*/ 109538 h 465138"/>
                  <a:gd name="connsiteX44" fmla="*/ 438150 w 3540125"/>
                  <a:gd name="connsiteY44" fmla="*/ 109538 h 465138"/>
                  <a:gd name="connsiteX45" fmla="*/ 438150 w 3540125"/>
                  <a:gd name="connsiteY45" fmla="*/ 77788 h 465138"/>
                  <a:gd name="connsiteX46" fmla="*/ 174625 w 3540125"/>
                  <a:gd name="connsiteY46" fmla="*/ 77788 h 465138"/>
                  <a:gd name="connsiteX47" fmla="*/ 174625 w 3540125"/>
                  <a:gd name="connsiteY47" fmla="*/ 58738 h 465138"/>
                  <a:gd name="connsiteX48" fmla="*/ 153988 w 3540125"/>
                  <a:gd name="connsiteY48" fmla="*/ 58738 h 465138"/>
                  <a:gd name="connsiteX49" fmla="*/ 149225 w 3540125"/>
                  <a:gd name="connsiteY49" fmla="*/ 52388 h 465138"/>
                  <a:gd name="connsiteX50" fmla="*/ 88900 w 3540125"/>
                  <a:gd name="connsiteY50" fmla="*/ 52388 h 465138"/>
                  <a:gd name="connsiteX51" fmla="*/ 88900 w 3540125"/>
                  <a:gd name="connsiteY51" fmla="*/ 30163 h 465138"/>
                  <a:gd name="connsiteX52" fmla="*/ 28575 w 3540125"/>
                  <a:gd name="connsiteY52" fmla="*/ 30163 h 465138"/>
                  <a:gd name="connsiteX53" fmla="*/ 28575 w 3540125"/>
                  <a:gd name="connsiteY53" fmla="*/ 14288 h 465138"/>
                  <a:gd name="connsiteX54" fmla="*/ 28575 w 3540125"/>
                  <a:gd name="connsiteY54" fmla="*/ 14288 h 465138"/>
                  <a:gd name="connsiteX55" fmla="*/ 3175 w 3540125"/>
                  <a:gd name="connsiteY55" fmla="*/ 14288 h 465138"/>
                  <a:gd name="connsiteX56" fmla="*/ 0 w 3540125"/>
                  <a:gd name="connsiteY56" fmla="*/ 0 h 465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540125" h="465138">
                    <a:moveTo>
                      <a:pt x="3540125" y="465138"/>
                    </a:moveTo>
                    <a:lnTo>
                      <a:pt x="3200400" y="465138"/>
                    </a:lnTo>
                    <a:lnTo>
                      <a:pt x="3200400" y="417513"/>
                    </a:lnTo>
                    <a:lnTo>
                      <a:pt x="3127375" y="417513"/>
                    </a:lnTo>
                    <a:lnTo>
                      <a:pt x="3127375" y="379413"/>
                    </a:lnTo>
                    <a:lnTo>
                      <a:pt x="2847975" y="379413"/>
                    </a:lnTo>
                    <a:lnTo>
                      <a:pt x="2847975" y="363538"/>
                    </a:lnTo>
                    <a:lnTo>
                      <a:pt x="2806700" y="363538"/>
                    </a:lnTo>
                    <a:lnTo>
                      <a:pt x="2803525" y="344488"/>
                    </a:lnTo>
                    <a:lnTo>
                      <a:pt x="2774950" y="344488"/>
                    </a:lnTo>
                    <a:lnTo>
                      <a:pt x="2286000" y="344488"/>
                    </a:lnTo>
                    <a:lnTo>
                      <a:pt x="2286000" y="319088"/>
                    </a:lnTo>
                    <a:lnTo>
                      <a:pt x="2178050" y="319088"/>
                    </a:lnTo>
                    <a:lnTo>
                      <a:pt x="2176462" y="307976"/>
                    </a:lnTo>
                    <a:lnTo>
                      <a:pt x="2159000" y="303213"/>
                    </a:lnTo>
                    <a:lnTo>
                      <a:pt x="2159000" y="303213"/>
                    </a:lnTo>
                    <a:lnTo>
                      <a:pt x="2159000" y="303213"/>
                    </a:lnTo>
                    <a:lnTo>
                      <a:pt x="2159000" y="288925"/>
                    </a:lnTo>
                    <a:lnTo>
                      <a:pt x="2119312" y="290513"/>
                    </a:lnTo>
                    <a:lnTo>
                      <a:pt x="2117725" y="280988"/>
                    </a:lnTo>
                    <a:lnTo>
                      <a:pt x="2006600" y="280988"/>
                    </a:lnTo>
                    <a:lnTo>
                      <a:pt x="2006600" y="265113"/>
                    </a:lnTo>
                    <a:lnTo>
                      <a:pt x="1733550" y="265113"/>
                    </a:lnTo>
                    <a:lnTo>
                      <a:pt x="1733550" y="249238"/>
                    </a:lnTo>
                    <a:lnTo>
                      <a:pt x="1651000" y="249238"/>
                    </a:lnTo>
                    <a:lnTo>
                      <a:pt x="1562100" y="249238"/>
                    </a:lnTo>
                    <a:lnTo>
                      <a:pt x="1562100" y="227013"/>
                    </a:lnTo>
                    <a:lnTo>
                      <a:pt x="1473200" y="227013"/>
                    </a:lnTo>
                    <a:lnTo>
                      <a:pt x="1473200" y="227013"/>
                    </a:lnTo>
                    <a:lnTo>
                      <a:pt x="1473200" y="211138"/>
                    </a:lnTo>
                    <a:lnTo>
                      <a:pt x="1238250" y="211138"/>
                    </a:lnTo>
                    <a:lnTo>
                      <a:pt x="1238250" y="211138"/>
                    </a:lnTo>
                    <a:lnTo>
                      <a:pt x="1203325" y="211138"/>
                    </a:lnTo>
                    <a:lnTo>
                      <a:pt x="1203325" y="188913"/>
                    </a:lnTo>
                    <a:lnTo>
                      <a:pt x="977900" y="188913"/>
                    </a:lnTo>
                    <a:lnTo>
                      <a:pt x="977900" y="163513"/>
                    </a:lnTo>
                    <a:lnTo>
                      <a:pt x="854075" y="163513"/>
                    </a:lnTo>
                    <a:lnTo>
                      <a:pt x="854075" y="147638"/>
                    </a:lnTo>
                    <a:lnTo>
                      <a:pt x="727076" y="149226"/>
                    </a:lnTo>
                    <a:lnTo>
                      <a:pt x="723900" y="141288"/>
                    </a:lnTo>
                    <a:lnTo>
                      <a:pt x="701676" y="141289"/>
                    </a:lnTo>
                    <a:cubicBezTo>
                      <a:pt x="701676" y="138114"/>
                      <a:pt x="701675" y="134938"/>
                      <a:pt x="701675" y="131763"/>
                    </a:cubicBezTo>
                    <a:lnTo>
                      <a:pt x="488950" y="131763"/>
                    </a:lnTo>
                    <a:lnTo>
                      <a:pt x="488950" y="109538"/>
                    </a:lnTo>
                    <a:lnTo>
                      <a:pt x="438150" y="109538"/>
                    </a:lnTo>
                    <a:lnTo>
                      <a:pt x="438150" y="77788"/>
                    </a:lnTo>
                    <a:lnTo>
                      <a:pt x="174625" y="77788"/>
                    </a:lnTo>
                    <a:lnTo>
                      <a:pt x="174625" y="58738"/>
                    </a:lnTo>
                    <a:lnTo>
                      <a:pt x="153988" y="58738"/>
                    </a:lnTo>
                    <a:lnTo>
                      <a:pt x="149225" y="52388"/>
                    </a:lnTo>
                    <a:lnTo>
                      <a:pt x="88900" y="52388"/>
                    </a:lnTo>
                    <a:lnTo>
                      <a:pt x="88900" y="30163"/>
                    </a:lnTo>
                    <a:lnTo>
                      <a:pt x="28575" y="30163"/>
                    </a:lnTo>
                    <a:lnTo>
                      <a:pt x="28575" y="14288"/>
                    </a:lnTo>
                    <a:lnTo>
                      <a:pt x="28575" y="14288"/>
                    </a:lnTo>
                    <a:lnTo>
                      <a:pt x="3175" y="14288"/>
                    </a:lnTo>
                    <a:lnTo>
                      <a:pt x="0" y="0"/>
                    </a:lnTo>
                  </a:path>
                </a:pathLst>
              </a:custGeom>
              <a:noFill/>
              <a:ln w="28575">
                <a:solidFill>
                  <a:schemeClr val="accent1"/>
                </a:solidFill>
                <a:miter lim="800000"/>
                <a:headEnd/>
                <a:tailEnd/>
              </a:ln>
            </p:spPr>
            <p:txBody>
              <a:bodyPr rtlCol="0" anchor="ctr"/>
              <a:lstStyle/>
              <a:p>
                <a:pPr algn="ctr"/>
                <a:endParaRPr lang="en-US" dirty="0"/>
              </a:p>
            </p:txBody>
          </p:sp>
        </p:grpSp>
        <p:cxnSp>
          <p:nvCxnSpPr>
            <p:cNvPr id="31825" name="Straight Connector 31824">
              <a:extLst>
                <a:ext uri="{FF2B5EF4-FFF2-40B4-BE49-F238E27FC236}">
                  <a16:creationId xmlns:a16="http://schemas.microsoft.com/office/drawing/2014/main" id="{D68A55EC-2454-7F27-8F86-5F3690363FFB}"/>
                </a:ext>
              </a:extLst>
            </p:cNvPr>
            <p:cNvCxnSpPr>
              <a:cxnSpLocks/>
            </p:cNvCxnSpPr>
            <p:nvPr/>
          </p:nvCxnSpPr>
          <p:spPr bwMode="auto">
            <a:xfrm>
              <a:off x="6418395" y="289358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EE354A40-A5F9-B1F6-17EA-5188CF47D9C3}"/>
                </a:ext>
              </a:extLst>
            </p:cNvPr>
            <p:cNvCxnSpPr>
              <a:cxnSpLocks/>
            </p:cNvCxnSpPr>
            <p:nvPr/>
          </p:nvCxnSpPr>
          <p:spPr bwMode="auto">
            <a:xfrm>
              <a:off x="6112007" y="2851566"/>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7" name="Straight Connector 31826">
              <a:extLst>
                <a:ext uri="{FF2B5EF4-FFF2-40B4-BE49-F238E27FC236}">
                  <a16:creationId xmlns:a16="http://schemas.microsoft.com/office/drawing/2014/main" id="{CAB89566-AEF7-493D-3EE9-FACB97D216E7}"/>
                </a:ext>
              </a:extLst>
            </p:cNvPr>
            <p:cNvCxnSpPr>
              <a:cxnSpLocks/>
            </p:cNvCxnSpPr>
            <p:nvPr/>
          </p:nvCxnSpPr>
          <p:spPr bwMode="auto">
            <a:xfrm>
              <a:off x="5838868" y="282318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4B1A501A-4B40-7542-82D9-EC2D32C125E6}"/>
                </a:ext>
              </a:extLst>
            </p:cNvPr>
            <p:cNvCxnSpPr>
              <a:cxnSpLocks/>
            </p:cNvCxnSpPr>
            <p:nvPr/>
          </p:nvCxnSpPr>
          <p:spPr bwMode="auto">
            <a:xfrm>
              <a:off x="7255496"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8484C915-EE5F-93FA-45F6-15E8C5D763AD}"/>
                </a:ext>
              </a:extLst>
            </p:cNvPr>
            <p:cNvCxnSpPr>
              <a:cxnSpLocks/>
            </p:cNvCxnSpPr>
            <p:nvPr/>
          </p:nvCxnSpPr>
          <p:spPr bwMode="auto">
            <a:xfrm>
              <a:off x="7277721"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6B48F0D7-442B-5981-77AC-F1157A501158}"/>
                </a:ext>
              </a:extLst>
            </p:cNvPr>
            <p:cNvCxnSpPr>
              <a:cxnSpLocks/>
            </p:cNvCxnSpPr>
            <p:nvPr/>
          </p:nvCxnSpPr>
          <p:spPr bwMode="auto">
            <a:xfrm>
              <a:off x="7301533"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D0439A90-0801-5DF8-4043-21B54A15C745}"/>
                </a:ext>
              </a:extLst>
            </p:cNvPr>
            <p:cNvCxnSpPr>
              <a:cxnSpLocks/>
            </p:cNvCxnSpPr>
            <p:nvPr/>
          </p:nvCxnSpPr>
          <p:spPr bwMode="auto">
            <a:xfrm>
              <a:off x="7330729"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2" name="Straight Connector 31831">
              <a:extLst>
                <a:ext uri="{FF2B5EF4-FFF2-40B4-BE49-F238E27FC236}">
                  <a16:creationId xmlns:a16="http://schemas.microsoft.com/office/drawing/2014/main" id="{CBCF20C1-FB59-C95A-D64F-92BFC1E0DAC9}"/>
                </a:ext>
              </a:extLst>
            </p:cNvPr>
            <p:cNvCxnSpPr>
              <a:cxnSpLocks/>
            </p:cNvCxnSpPr>
            <p:nvPr/>
          </p:nvCxnSpPr>
          <p:spPr bwMode="auto">
            <a:xfrm>
              <a:off x="7364688"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3" name="Straight Connector 31832">
              <a:extLst>
                <a:ext uri="{FF2B5EF4-FFF2-40B4-BE49-F238E27FC236}">
                  <a16:creationId xmlns:a16="http://schemas.microsoft.com/office/drawing/2014/main" id="{48CC5908-1B38-14F0-EB5E-F64F3DA9EA6C}"/>
                </a:ext>
              </a:extLst>
            </p:cNvPr>
            <p:cNvCxnSpPr>
              <a:cxnSpLocks/>
            </p:cNvCxnSpPr>
            <p:nvPr/>
          </p:nvCxnSpPr>
          <p:spPr bwMode="auto">
            <a:xfrm>
              <a:off x="7386386"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6AF678F3-86D2-57F7-B954-97DC47229891}"/>
                </a:ext>
              </a:extLst>
            </p:cNvPr>
            <p:cNvCxnSpPr>
              <a:cxnSpLocks/>
            </p:cNvCxnSpPr>
            <p:nvPr/>
          </p:nvCxnSpPr>
          <p:spPr bwMode="auto">
            <a:xfrm>
              <a:off x="7419498"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AF7FF9F7-F27E-A657-712A-3125FA91950F}"/>
                </a:ext>
              </a:extLst>
            </p:cNvPr>
            <p:cNvCxnSpPr>
              <a:cxnSpLocks/>
            </p:cNvCxnSpPr>
            <p:nvPr/>
          </p:nvCxnSpPr>
          <p:spPr bwMode="auto">
            <a:xfrm>
              <a:off x="7446881"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C2D52BCD-A5A6-AF71-CBED-BE233546D749}"/>
                </a:ext>
              </a:extLst>
            </p:cNvPr>
            <p:cNvCxnSpPr>
              <a:cxnSpLocks/>
            </p:cNvCxnSpPr>
            <p:nvPr/>
          </p:nvCxnSpPr>
          <p:spPr bwMode="auto">
            <a:xfrm>
              <a:off x="7483788" y="29796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784A5535-AC41-B35C-75CC-63D9DC9FD8E6}"/>
                </a:ext>
              </a:extLst>
            </p:cNvPr>
            <p:cNvCxnSpPr>
              <a:cxnSpLocks/>
            </p:cNvCxnSpPr>
            <p:nvPr/>
          </p:nvCxnSpPr>
          <p:spPr bwMode="auto">
            <a:xfrm>
              <a:off x="7506013" y="300192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9B8EFC35-F1AB-9EFD-355B-DF48A668FEEE}"/>
                </a:ext>
              </a:extLst>
            </p:cNvPr>
            <p:cNvCxnSpPr>
              <a:cxnSpLocks/>
            </p:cNvCxnSpPr>
            <p:nvPr/>
          </p:nvCxnSpPr>
          <p:spPr bwMode="auto">
            <a:xfrm>
              <a:off x="7534670"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9" name="Straight Connector 31838">
              <a:extLst>
                <a:ext uri="{FF2B5EF4-FFF2-40B4-BE49-F238E27FC236}">
                  <a16:creationId xmlns:a16="http://schemas.microsoft.com/office/drawing/2014/main" id="{ABC85E9E-A804-510C-72F7-0D114C09B320}"/>
                </a:ext>
              </a:extLst>
            </p:cNvPr>
            <p:cNvCxnSpPr>
              <a:cxnSpLocks/>
            </p:cNvCxnSpPr>
            <p:nvPr/>
          </p:nvCxnSpPr>
          <p:spPr bwMode="auto">
            <a:xfrm>
              <a:off x="7555307"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0" name="Straight Connector 31839">
              <a:extLst>
                <a:ext uri="{FF2B5EF4-FFF2-40B4-BE49-F238E27FC236}">
                  <a16:creationId xmlns:a16="http://schemas.microsoft.com/office/drawing/2014/main" id="{9184AF62-580E-200E-B763-4D1A5BE1C3D3}"/>
                </a:ext>
              </a:extLst>
            </p:cNvPr>
            <p:cNvCxnSpPr>
              <a:cxnSpLocks/>
            </p:cNvCxnSpPr>
            <p:nvPr/>
          </p:nvCxnSpPr>
          <p:spPr bwMode="auto">
            <a:xfrm>
              <a:off x="7585469"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1" name="Straight Connector 31840">
              <a:extLst>
                <a:ext uri="{FF2B5EF4-FFF2-40B4-BE49-F238E27FC236}">
                  <a16:creationId xmlns:a16="http://schemas.microsoft.com/office/drawing/2014/main" id="{8940B10C-4A9A-4B92-3DB5-22912F11088B}"/>
                </a:ext>
              </a:extLst>
            </p:cNvPr>
            <p:cNvCxnSpPr>
              <a:cxnSpLocks/>
            </p:cNvCxnSpPr>
            <p:nvPr/>
          </p:nvCxnSpPr>
          <p:spPr bwMode="auto">
            <a:xfrm>
              <a:off x="7620394"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3" name="Straight Connector 31842">
              <a:extLst>
                <a:ext uri="{FF2B5EF4-FFF2-40B4-BE49-F238E27FC236}">
                  <a16:creationId xmlns:a16="http://schemas.microsoft.com/office/drawing/2014/main" id="{6AE35A67-2716-B759-2176-14CA1CF7A414}"/>
                </a:ext>
              </a:extLst>
            </p:cNvPr>
            <p:cNvCxnSpPr>
              <a:cxnSpLocks/>
            </p:cNvCxnSpPr>
            <p:nvPr/>
          </p:nvCxnSpPr>
          <p:spPr bwMode="auto">
            <a:xfrm>
              <a:off x="7653731"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A97D1AB2-89E6-0618-1A87-9E13399A35CF}"/>
                </a:ext>
              </a:extLst>
            </p:cNvPr>
            <p:cNvCxnSpPr>
              <a:cxnSpLocks/>
            </p:cNvCxnSpPr>
            <p:nvPr/>
          </p:nvCxnSpPr>
          <p:spPr bwMode="auto">
            <a:xfrm>
              <a:off x="7696594"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5" name="Straight Connector 31844">
              <a:extLst>
                <a:ext uri="{FF2B5EF4-FFF2-40B4-BE49-F238E27FC236}">
                  <a16:creationId xmlns:a16="http://schemas.microsoft.com/office/drawing/2014/main" id="{A79181DC-8029-01BA-DC79-1B9C9F2F0D01}"/>
                </a:ext>
              </a:extLst>
            </p:cNvPr>
            <p:cNvCxnSpPr>
              <a:cxnSpLocks/>
            </p:cNvCxnSpPr>
            <p:nvPr/>
          </p:nvCxnSpPr>
          <p:spPr bwMode="auto">
            <a:xfrm>
              <a:off x="7710786"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6" name="Straight Connector 31845">
              <a:extLst>
                <a:ext uri="{FF2B5EF4-FFF2-40B4-BE49-F238E27FC236}">
                  <a16:creationId xmlns:a16="http://schemas.microsoft.com/office/drawing/2014/main" id="{CEA387FA-87A9-FF3C-C188-559ECBC9DBED}"/>
                </a:ext>
              </a:extLst>
            </p:cNvPr>
            <p:cNvCxnSpPr>
              <a:cxnSpLocks/>
            </p:cNvCxnSpPr>
            <p:nvPr/>
          </p:nvCxnSpPr>
          <p:spPr bwMode="auto">
            <a:xfrm>
              <a:off x="7731030"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7" name="Straight Connector 31846">
              <a:extLst>
                <a:ext uri="{FF2B5EF4-FFF2-40B4-BE49-F238E27FC236}">
                  <a16:creationId xmlns:a16="http://schemas.microsoft.com/office/drawing/2014/main" id="{D77AF301-274B-7C8F-EC81-D475B6CAFD5B}"/>
                </a:ext>
              </a:extLst>
            </p:cNvPr>
            <p:cNvCxnSpPr>
              <a:cxnSpLocks/>
            </p:cNvCxnSpPr>
            <p:nvPr/>
          </p:nvCxnSpPr>
          <p:spPr bwMode="auto">
            <a:xfrm>
              <a:off x="7763209"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8" name="Straight Connector 31847">
              <a:extLst>
                <a:ext uri="{FF2B5EF4-FFF2-40B4-BE49-F238E27FC236}">
                  <a16:creationId xmlns:a16="http://schemas.microsoft.com/office/drawing/2014/main" id="{78BE6457-BB29-59E2-20A9-AD90143CBF8B}"/>
                </a:ext>
              </a:extLst>
            </p:cNvPr>
            <p:cNvCxnSpPr>
              <a:cxnSpLocks/>
            </p:cNvCxnSpPr>
            <p:nvPr/>
          </p:nvCxnSpPr>
          <p:spPr bwMode="auto">
            <a:xfrm>
              <a:off x="7784316"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9" name="Straight Connector 31848">
              <a:extLst>
                <a:ext uri="{FF2B5EF4-FFF2-40B4-BE49-F238E27FC236}">
                  <a16:creationId xmlns:a16="http://schemas.microsoft.com/office/drawing/2014/main" id="{3053C800-1683-1EDC-4876-BABB1C555C5C}"/>
                </a:ext>
              </a:extLst>
            </p:cNvPr>
            <p:cNvCxnSpPr>
              <a:cxnSpLocks/>
            </p:cNvCxnSpPr>
            <p:nvPr/>
          </p:nvCxnSpPr>
          <p:spPr bwMode="auto">
            <a:xfrm>
              <a:off x="7808846" y="301762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0" name="Straight Connector 31849">
              <a:extLst>
                <a:ext uri="{FF2B5EF4-FFF2-40B4-BE49-F238E27FC236}">
                  <a16:creationId xmlns:a16="http://schemas.microsoft.com/office/drawing/2014/main" id="{A719C619-38F9-1EDF-E3A4-D774AFF42BDB}"/>
                </a:ext>
              </a:extLst>
            </p:cNvPr>
            <p:cNvCxnSpPr>
              <a:cxnSpLocks/>
            </p:cNvCxnSpPr>
            <p:nvPr/>
          </p:nvCxnSpPr>
          <p:spPr bwMode="auto">
            <a:xfrm>
              <a:off x="7831071" y="305624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1" name="Straight Connector 31850">
              <a:extLst>
                <a:ext uri="{FF2B5EF4-FFF2-40B4-BE49-F238E27FC236}">
                  <a16:creationId xmlns:a16="http://schemas.microsoft.com/office/drawing/2014/main" id="{9BC99FD9-135A-AF94-6120-FC2F72B16170}"/>
                </a:ext>
              </a:extLst>
            </p:cNvPr>
            <p:cNvCxnSpPr>
              <a:cxnSpLocks/>
            </p:cNvCxnSpPr>
            <p:nvPr/>
          </p:nvCxnSpPr>
          <p:spPr bwMode="auto">
            <a:xfrm>
              <a:off x="7860045" y="305624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2" name="Straight Connector 31851">
              <a:extLst>
                <a:ext uri="{FF2B5EF4-FFF2-40B4-BE49-F238E27FC236}">
                  <a16:creationId xmlns:a16="http://schemas.microsoft.com/office/drawing/2014/main" id="{E6C86290-7362-1AF4-17C8-9AF365962E69}"/>
                </a:ext>
              </a:extLst>
            </p:cNvPr>
            <p:cNvCxnSpPr>
              <a:cxnSpLocks/>
            </p:cNvCxnSpPr>
            <p:nvPr/>
          </p:nvCxnSpPr>
          <p:spPr bwMode="auto">
            <a:xfrm>
              <a:off x="7898478"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3" name="Straight Connector 31852">
              <a:extLst>
                <a:ext uri="{FF2B5EF4-FFF2-40B4-BE49-F238E27FC236}">
                  <a16:creationId xmlns:a16="http://schemas.microsoft.com/office/drawing/2014/main" id="{87A4581F-8C83-F23C-0D0C-0D5C99E96024}"/>
                </a:ext>
              </a:extLst>
            </p:cNvPr>
            <p:cNvCxnSpPr>
              <a:cxnSpLocks/>
            </p:cNvCxnSpPr>
            <p:nvPr/>
          </p:nvCxnSpPr>
          <p:spPr bwMode="auto">
            <a:xfrm>
              <a:off x="7927053"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4" name="Straight Connector 31853">
              <a:extLst>
                <a:ext uri="{FF2B5EF4-FFF2-40B4-BE49-F238E27FC236}">
                  <a16:creationId xmlns:a16="http://schemas.microsoft.com/office/drawing/2014/main" id="{C379A7BC-3D2B-50D3-E26D-5074109E2310}"/>
                </a:ext>
              </a:extLst>
            </p:cNvPr>
            <p:cNvCxnSpPr>
              <a:cxnSpLocks/>
            </p:cNvCxnSpPr>
            <p:nvPr/>
          </p:nvCxnSpPr>
          <p:spPr bwMode="auto">
            <a:xfrm>
              <a:off x="7966741"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5" name="Straight Connector 31854">
              <a:extLst>
                <a:ext uri="{FF2B5EF4-FFF2-40B4-BE49-F238E27FC236}">
                  <a16:creationId xmlns:a16="http://schemas.microsoft.com/office/drawing/2014/main" id="{EE981B47-7800-791E-8863-90EDC809D6D5}"/>
                </a:ext>
              </a:extLst>
            </p:cNvPr>
            <p:cNvCxnSpPr>
              <a:cxnSpLocks/>
            </p:cNvCxnSpPr>
            <p:nvPr/>
          </p:nvCxnSpPr>
          <p:spPr bwMode="auto">
            <a:xfrm>
              <a:off x="8008350"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6" name="Straight Connector 31855">
              <a:extLst>
                <a:ext uri="{FF2B5EF4-FFF2-40B4-BE49-F238E27FC236}">
                  <a16:creationId xmlns:a16="http://schemas.microsoft.com/office/drawing/2014/main" id="{429E282A-114B-3A05-E669-0740E5D11FD7}"/>
                </a:ext>
              </a:extLst>
            </p:cNvPr>
            <p:cNvCxnSpPr>
              <a:cxnSpLocks/>
            </p:cNvCxnSpPr>
            <p:nvPr/>
          </p:nvCxnSpPr>
          <p:spPr bwMode="auto">
            <a:xfrm>
              <a:off x="8030575"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7" name="Straight Connector 31856">
              <a:extLst>
                <a:ext uri="{FF2B5EF4-FFF2-40B4-BE49-F238E27FC236}">
                  <a16:creationId xmlns:a16="http://schemas.microsoft.com/office/drawing/2014/main" id="{F0A27D53-279E-3F58-CD6B-FD0D8008B144}"/>
                </a:ext>
              </a:extLst>
            </p:cNvPr>
            <p:cNvCxnSpPr>
              <a:cxnSpLocks/>
            </p:cNvCxnSpPr>
            <p:nvPr/>
          </p:nvCxnSpPr>
          <p:spPr bwMode="auto">
            <a:xfrm>
              <a:off x="8068675"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8" name="Straight Connector 31857">
              <a:extLst>
                <a:ext uri="{FF2B5EF4-FFF2-40B4-BE49-F238E27FC236}">
                  <a16:creationId xmlns:a16="http://schemas.microsoft.com/office/drawing/2014/main" id="{F7E55F2E-B153-0DDB-531E-88F652050DE0}"/>
                </a:ext>
              </a:extLst>
            </p:cNvPr>
            <p:cNvCxnSpPr>
              <a:cxnSpLocks/>
            </p:cNvCxnSpPr>
            <p:nvPr/>
          </p:nvCxnSpPr>
          <p:spPr bwMode="auto">
            <a:xfrm>
              <a:off x="8091279"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9" name="Straight Connector 31858">
              <a:extLst>
                <a:ext uri="{FF2B5EF4-FFF2-40B4-BE49-F238E27FC236}">
                  <a16:creationId xmlns:a16="http://schemas.microsoft.com/office/drawing/2014/main" id="{43C79D44-D63F-10B2-5285-E2F8681ACEAE}"/>
                </a:ext>
              </a:extLst>
            </p:cNvPr>
            <p:cNvCxnSpPr>
              <a:cxnSpLocks/>
            </p:cNvCxnSpPr>
            <p:nvPr/>
          </p:nvCxnSpPr>
          <p:spPr bwMode="auto">
            <a:xfrm>
              <a:off x="8134142"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0" name="Straight Connector 31859">
              <a:extLst>
                <a:ext uri="{FF2B5EF4-FFF2-40B4-BE49-F238E27FC236}">
                  <a16:creationId xmlns:a16="http://schemas.microsoft.com/office/drawing/2014/main" id="{28DC962B-5FCB-7CFF-8D9F-135B3054BD25}"/>
                </a:ext>
              </a:extLst>
            </p:cNvPr>
            <p:cNvCxnSpPr>
              <a:cxnSpLocks/>
            </p:cNvCxnSpPr>
            <p:nvPr/>
          </p:nvCxnSpPr>
          <p:spPr bwMode="auto">
            <a:xfrm>
              <a:off x="8161123"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1" name="Straight Connector 31860">
              <a:extLst>
                <a:ext uri="{FF2B5EF4-FFF2-40B4-BE49-F238E27FC236}">
                  <a16:creationId xmlns:a16="http://schemas.microsoft.com/office/drawing/2014/main" id="{C949EF5D-F1B3-E31D-860F-945E1E0D153A}"/>
                </a:ext>
              </a:extLst>
            </p:cNvPr>
            <p:cNvCxnSpPr>
              <a:cxnSpLocks/>
            </p:cNvCxnSpPr>
            <p:nvPr/>
          </p:nvCxnSpPr>
          <p:spPr bwMode="auto">
            <a:xfrm>
              <a:off x="8202398"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2" name="Straight Connector 31861">
              <a:extLst>
                <a:ext uri="{FF2B5EF4-FFF2-40B4-BE49-F238E27FC236}">
                  <a16:creationId xmlns:a16="http://schemas.microsoft.com/office/drawing/2014/main" id="{2E8A2175-4F0B-79F4-7A82-944D710EE9F2}"/>
                </a:ext>
              </a:extLst>
            </p:cNvPr>
            <p:cNvCxnSpPr>
              <a:cxnSpLocks/>
            </p:cNvCxnSpPr>
            <p:nvPr/>
          </p:nvCxnSpPr>
          <p:spPr bwMode="auto">
            <a:xfrm>
              <a:off x="8229600" y="311069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3" name="Straight Connector 31862">
              <a:extLst>
                <a:ext uri="{FF2B5EF4-FFF2-40B4-BE49-F238E27FC236}">
                  <a16:creationId xmlns:a16="http://schemas.microsoft.com/office/drawing/2014/main" id="{EEAACC80-461D-EDD5-EF22-06469D440575}"/>
                </a:ext>
              </a:extLst>
            </p:cNvPr>
            <p:cNvCxnSpPr>
              <a:cxnSpLocks/>
            </p:cNvCxnSpPr>
            <p:nvPr/>
          </p:nvCxnSpPr>
          <p:spPr bwMode="auto">
            <a:xfrm>
              <a:off x="5508668" y="279204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4" name="Straight Connector 31863">
              <a:extLst>
                <a:ext uri="{FF2B5EF4-FFF2-40B4-BE49-F238E27FC236}">
                  <a16:creationId xmlns:a16="http://schemas.microsoft.com/office/drawing/2014/main" id="{3BD38009-6C29-EF4A-E2F6-C322F886EE88}"/>
                </a:ext>
              </a:extLst>
            </p:cNvPr>
            <p:cNvCxnSpPr>
              <a:cxnSpLocks/>
            </p:cNvCxnSpPr>
            <p:nvPr/>
          </p:nvCxnSpPr>
          <p:spPr bwMode="auto">
            <a:xfrm>
              <a:off x="5634321" y="2806806"/>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5" name="Straight Connector 31864">
              <a:extLst>
                <a:ext uri="{FF2B5EF4-FFF2-40B4-BE49-F238E27FC236}">
                  <a16:creationId xmlns:a16="http://schemas.microsoft.com/office/drawing/2014/main" id="{1C8D2FF0-DBB8-18A2-E505-FE4423C5B59D}"/>
                </a:ext>
              </a:extLst>
            </p:cNvPr>
            <p:cNvCxnSpPr>
              <a:cxnSpLocks/>
            </p:cNvCxnSpPr>
            <p:nvPr/>
          </p:nvCxnSpPr>
          <p:spPr bwMode="auto">
            <a:xfrm>
              <a:off x="5335871" y="277144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6" name="Straight Connector 31865">
              <a:extLst>
                <a:ext uri="{FF2B5EF4-FFF2-40B4-BE49-F238E27FC236}">
                  <a16:creationId xmlns:a16="http://schemas.microsoft.com/office/drawing/2014/main" id="{A9962B77-C761-D457-32F1-DCB7818CD5F2}"/>
                </a:ext>
              </a:extLst>
            </p:cNvPr>
            <p:cNvCxnSpPr>
              <a:cxnSpLocks/>
            </p:cNvCxnSpPr>
            <p:nvPr/>
          </p:nvCxnSpPr>
          <p:spPr bwMode="auto">
            <a:xfrm>
              <a:off x="5289833" y="276674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7" name="Straight Connector 31866">
              <a:extLst>
                <a:ext uri="{FF2B5EF4-FFF2-40B4-BE49-F238E27FC236}">
                  <a16:creationId xmlns:a16="http://schemas.microsoft.com/office/drawing/2014/main" id="{87D354E2-0C6B-E14F-EFD3-7C90F0634547}"/>
                </a:ext>
              </a:extLst>
            </p:cNvPr>
            <p:cNvCxnSpPr>
              <a:cxnSpLocks/>
            </p:cNvCxnSpPr>
            <p:nvPr/>
          </p:nvCxnSpPr>
          <p:spPr bwMode="auto">
            <a:xfrm>
              <a:off x="4997733" y="271193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8" name="Straight Connector 31867">
              <a:extLst>
                <a:ext uri="{FF2B5EF4-FFF2-40B4-BE49-F238E27FC236}">
                  <a16:creationId xmlns:a16="http://schemas.microsoft.com/office/drawing/2014/main" id="{D96312B1-BF88-C2A9-CFF1-75DF2A6F2295}"/>
                </a:ext>
              </a:extLst>
            </p:cNvPr>
            <p:cNvCxnSpPr>
              <a:cxnSpLocks/>
            </p:cNvCxnSpPr>
            <p:nvPr/>
          </p:nvCxnSpPr>
          <p:spPr bwMode="auto">
            <a:xfrm>
              <a:off x="4640584" y="264191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9" name="Straight Connector 31868">
              <a:extLst>
                <a:ext uri="{FF2B5EF4-FFF2-40B4-BE49-F238E27FC236}">
                  <a16:creationId xmlns:a16="http://schemas.microsoft.com/office/drawing/2014/main" id="{9E459842-AD87-F462-D0F5-04C39DB034EB}"/>
                </a:ext>
              </a:extLst>
            </p:cNvPr>
            <p:cNvCxnSpPr>
              <a:cxnSpLocks/>
            </p:cNvCxnSpPr>
            <p:nvPr/>
          </p:nvCxnSpPr>
          <p:spPr bwMode="auto">
            <a:xfrm>
              <a:off x="4583435" y="2631168"/>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0" name="Straight Connector 31869">
              <a:extLst>
                <a:ext uri="{FF2B5EF4-FFF2-40B4-BE49-F238E27FC236}">
                  <a16:creationId xmlns:a16="http://schemas.microsoft.com/office/drawing/2014/main" id="{E84DDE22-05BC-A2B2-5611-36F74B6AB72B}"/>
                </a:ext>
              </a:extLst>
            </p:cNvPr>
            <p:cNvCxnSpPr>
              <a:cxnSpLocks/>
            </p:cNvCxnSpPr>
            <p:nvPr/>
          </p:nvCxnSpPr>
          <p:spPr bwMode="auto">
            <a:xfrm>
              <a:off x="4554860" y="2631168"/>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1" name="Straight Connector 31870">
              <a:extLst>
                <a:ext uri="{FF2B5EF4-FFF2-40B4-BE49-F238E27FC236}">
                  <a16:creationId xmlns:a16="http://schemas.microsoft.com/office/drawing/2014/main" id="{8CCB26C3-0640-73C3-2879-15C97BD40BA7}"/>
                </a:ext>
              </a:extLst>
            </p:cNvPr>
            <p:cNvCxnSpPr>
              <a:cxnSpLocks/>
            </p:cNvCxnSpPr>
            <p:nvPr/>
          </p:nvCxnSpPr>
          <p:spPr bwMode="auto">
            <a:xfrm>
              <a:off x="4531047" y="2631168"/>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F0F3279C-EA57-2CD2-A86A-9E7C303B69B6}"/>
                </a:ext>
              </a:extLst>
            </p:cNvPr>
            <p:cNvCxnSpPr>
              <a:cxnSpLocks/>
            </p:cNvCxnSpPr>
            <p:nvPr/>
          </p:nvCxnSpPr>
          <p:spPr bwMode="auto">
            <a:xfrm>
              <a:off x="4497710" y="2615663"/>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3" name="Straight Connector 31872">
              <a:extLst>
                <a:ext uri="{FF2B5EF4-FFF2-40B4-BE49-F238E27FC236}">
                  <a16:creationId xmlns:a16="http://schemas.microsoft.com/office/drawing/2014/main" id="{962F11E6-FC5C-FB53-D514-D8D1955C9A04}"/>
                </a:ext>
              </a:extLst>
            </p:cNvPr>
            <p:cNvCxnSpPr>
              <a:cxnSpLocks/>
            </p:cNvCxnSpPr>
            <p:nvPr/>
          </p:nvCxnSpPr>
          <p:spPr bwMode="auto">
            <a:xfrm>
              <a:off x="4103415" y="250803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4" name="Straight Connector 31873">
              <a:extLst>
                <a:ext uri="{FF2B5EF4-FFF2-40B4-BE49-F238E27FC236}">
                  <a16:creationId xmlns:a16="http://schemas.microsoft.com/office/drawing/2014/main" id="{459838D4-DD06-3E52-F238-87C1717613A4}"/>
                </a:ext>
              </a:extLst>
            </p:cNvPr>
            <p:cNvCxnSpPr>
              <a:cxnSpLocks/>
            </p:cNvCxnSpPr>
            <p:nvPr/>
          </p:nvCxnSpPr>
          <p:spPr bwMode="auto">
            <a:xfrm>
              <a:off x="3998640" y="246814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5" name="Straight Connector 31874">
              <a:extLst>
                <a:ext uri="{FF2B5EF4-FFF2-40B4-BE49-F238E27FC236}">
                  <a16:creationId xmlns:a16="http://schemas.microsoft.com/office/drawing/2014/main" id="{9DC46F16-40C8-853E-9B89-B81F80B4F077}"/>
                </a:ext>
              </a:extLst>
            </p:cNvPr>
            <p:cNvCxnSpPr>
              <a:cxnSpLocks/>
            </p:cNvCxnSpPr>
            <p:nvPr/>
          </p:nvCxnSpPr>
          <p:spPr bwMode="auto">
            <a:xfrm>
              <a:off x="3595415" y="239268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6" name="Straight Connector 31875">
              <a:extLst>
                <a:ext uri="{FF2B5EF4-FFF2-40B4-BE49-F238E27FC236}">
                  <a16:creationId xmlns:a16="http://schemas.microsoft.com/office/drawing/2014/main" id="{CB2C1FC6-6B41-18A6-86C4-3E239260F3FB}"/>
                </a:ext>
              </a:extLst>
            </p:cNvPr>
            <p:cNvCxnSpPr>
              <a:cxnSpLocks/>
            </p:cNvCxnSpPr>
            <p:nvPr/>
          </p:nvCxnSpPr>
          <p:spPr bwMode="auto">
            <a:xfrm>
              <a:off x="3401105" y="229108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7" name="Straight Connector 31876">
              <a:extLst>
                <a:ext uri="{FF2B5EF4-FFF2-40B4-BE49-F238E27FC236}">
                  <a16:creationId xmlns:a16="http://schemas.microsoft.com/office/drawing/2014/main" id="{7FB8D3B2-42F2-503D-C957-ED01951CDD5A}"/>
                </a:ext>
              </a:extLst>
            </p:cNvPr>
            <p:cNvCxnSpPr>
              <a:cxnSpLocks/>
            </p:cNvCxnSpPr>
            <p:nvPr/>
          </p:nvCxnSpPr>
          <p:spPr bwMode="auto">
            <a:xfrm>
              <a:off x="3348717" y="228950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8" name="Straight Connector 31877">
              <a:extLst>
                <a:ext uri="{FF2B5EF4-FFF2-40B4-BE49-F238E27FC236}">
                  <a16:creationId xmlns:a16="http://schemas.microsoft.com/office/drawing/2014/main" id="{FAD55EC5-1207-BFE1-4630-0BB4B7749B1A}"/>
                </a:ext>
              </a:extLst>
            </p:cNvPr>
            <p:cNvCxnSpPr>
              <a:cxnSpLocks/>
            </p:cNvCxnSpPr>
            <p:nvPr/>
          </p:nvCxnSpPr>
          <p:spPr bwMode="auto">
            <a:xfrm>
              <a:off x="3170917" y="227605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79" name="Straight Connector 31878">
              <a:extLst>
                <a:ext uri="{FF2B5EF4-FFF2-40B4-BE49-F238E27FC236}">
                  <a16:creationId xmlns:a16="http://schemas.microsoft.com/office/drawing/2014/main" id="{295C7F41-7F03-AA46-32E0-0ED2E9D97978}"/>
                </a:ext>
              </a:extLst>
            </p:cNvPr>
            <p:cNvCxnSpPr>
              <a:cxnSpLocks/>
            </p:cNvCxnSpPr>
            <p:nvPr/>
          </p:nvCxnSpPr>
          <p:spPr bwMode="auto">
            <a:xfrm>
              <a:off x="2335678" y="210265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0" name="Straight Connector 31879">
              <a:extLst>
                <a:ext uri="{FF2B5EF4-FFF2-40B4-BE49-F238E27FC236}">
                  <a16:creationId xmlns:a16="http://schemas.microsoft.com/office/drawing/2014/main" id="{1EF735E1-6341-34A9-429C-12C697FF7501}"/>
                </a:ext>
              </a:extLst>
            </p:cNvPr>
            <p:cNvCxnSpPr>
              <a:cxnSpLocks/>
            </p:cNvCxnSpPr>
            <p:nvPr/>
          </p:nvCxnSpPr>
          <p:spPr bwMode="auto">
            <a:xfrm>
              <a:off x="2299357" y="2100646"/>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1" name="Straight Connector 31880">
              <a:extLst>
                <a:ext uri="{FF2B5EF4-FFF2-40B4-BE49-F238E27FC236}">
                  <a16:creationId xmlns:a16="http://schemas.microsoft.com/office/drawing/2014/main" id="{5415379B-E81D-0D55-F1CE-5163F6955B74}"/>
                </a:ext>
              </a:extLst>
            </p:cNvPr>
            <p:cNvCxnSpPr>
              <a:cxnSpLocks/>
            </p:cNvCxnSpPr>
            <p:nvPr/>
          </p:nvCxnSpPr>
          <p:spPr bwMode="auto">
            <a:xfrm>
              <a:off x="2218395" y="202933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2" name="Straight Connector 31881">
              <a:extLst>
                <a:ext uri="{FF2B5EF4-FFF2-40B4-BE49-F238E27FC236}">
                  <a16:creationId xmlns:a16="http://schemas.microsoft.com/office/drawing/2014/main" id="{188F78D9-BE1D-4AD4-7365-0B987F2DBB9A}"/>
                </a:ext>
              </a:extLst>
            </p:cNvPr>
            <p:cNvCxnSpPr>
              <a:cxnSpLocks/>
            </p:cNvCxnSpPr>
            <p:nvPr/>
          </p:nvCxnSpPr>
          <p:spPr bwMode="auto">
            <a:xfrm>
              <a:off x="2119970" y="202933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3" name="Straight Connector 31882">
              <a:extLst>
                <a:ext uri="{FF2B5EF4-FFF2-40B4-BE49-F238E27FC236}">
                  <a16:creationId xmlns:a16="http://schemas.microsoft.com/office/drawing/2014/main" id="{BFA4A9AE-4A0B-893C-8A96-5A4797FFECA5}"/>
                </a:ext>
              </a:extLst>
            </p:cNvPr>
            <p:cNvCxnSpPr>
              <a:cxnSpLocks/>
            </p:cNvCxnSpPr>
            <p:nvPr/>
          </p:nvCxnSpPr>
          <p:spPr bwMode="auto">
            <a:xfrm>
              <a:off x="2085045" y="202933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4" name="Straight Connector 31883">
              <a:extLst>
                <a:ext uri="{FF2B5EF4-FFF2-40B4-BE49-F238E27FC236}">
                  <a16:creationId xmlns:a16="http://schemas.microsoft.com/office/drawing/2014/main" id="{D07C19EC-33C7-BBE3-CC82-A51568BD26FF}"/>
                </a:ext>
              </a:extLst>
            </p:cNvPr>
            <p:cNvCxnSpPr>
              <a:cxnSpLocks/>
            </p:cNvCxnSpPr>
            <p:nvPr/>
          </p:nvCxnSpPr>
          <p:spPr bwMode="auto">
            <a:xfrm>
              <a:off x="1915183" y="202933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5" name="Straight Connector 31884">
              <a:extLst>
                <a:ext uri="{FF2B5EF4-FFF2-40B4-BE49-F238E27FC236}">
                  <a16:creationId xmlns:a16="http://schemas.microsoft.com/office/drawing/2014/main" id="{1343E10D-247A-A182-3532-B2EF847A63D2}"/>
                </a:ext>
              </a:extLst>
            </p:cNvPr>
            <p:cNvCxnSpPr>
              <a:cxnSpLocks/>
            </p:cNvCxnSpPr>
            <p:nvPr/>
          </p:nvCxnSpPr>
          <p:spPr bwMode="auto">
            <a:xfrm>
              <a:off x="1880499" y="202933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6" name="Straight Connector 31885">
              <a:extLst>
                <a:ext uri="{FF2B5EF4-FFF2-40B4-BE49-F238E27FC236}">
                  <a16:creationId xmlns:a16="http://schemas.microsoft.com/office/drawing/2014/main" id="{8F66F98A-44D4-2561-CB88-6783CBC3EEA2}"/>
                </a:ext>
              </a:extLst>
            </p:cNvPr>
            <p:cNvCxnSpPr>
              <a:cxnSpLocks/>
            </p:cNvCxnSpPr>
            <p:nvPr/>
          </p:nvCxnSpPr>
          <p:spPr bwMode="auto">
            <a:xfrm>
              <a:off x="1861890" y="202933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7" name="Straight Connector 31886">
              <a:extLst>
                <a:ext uri="{FF2B5EF4-FFF2-40B4-BE49-F238E27FC236}">
                  <a16:creationId xmlns:a16="http://schemas.microsoft.com/office/drawing/2014/main" id="{149C1330-E086-BE32-2D79-FB0895746C3D}"/>
                </a:ext>
              </a:extLst>
            </p:cNvPr>
            <p:cNvCxnSpPr>
              <a:cxnSpLocks/>
            </p:cNvCxnSpPr>
            <p:nvPr/>
          </p:nvCxnSpPr>
          <p:spPr bwMode="auto">
            <a:xfrm>
              <a:off x="1825378" y="202933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8" name="Straight Connector 31887">
              <a:extLst>
                <a:ext uri="{FF2B5EF4-FFF2-40B4-BE49-F238E27FC236}">
                  <a16:creationId xmlns:a16="http://schemas.microsoft.com/office/drawing/2014/main" id="{9F8F40AA-2CEC-3B2F-66F2-308E75CDE353}"/>
                </a:ext>
              </a:extLst>
            </p:cNvPr>
            <p:cNvCxnSpPr>
              <a:cxnSpLocks/>
            </p:cNvCxnSpPr>
            <p:nvPr/>
          </p:nvCxnSpPr>
          <p:spPr bwMode="auto">
            <a:xfrm>
              <a:off x="1772990" y="202933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89" name="Straight Connector 31888">
              <a:extLst>
                <a:ext uri="{FF2B5EF4-FFF2-40B4-BE49-F238E27FC236}">
                  <a16:creationId xmlns:a16="http://schemas.microsoft.com/office/drawing/2014/main" id="{D78EAA96-D6A9-709D-044F-0D61473B08B1}"/>
                </a:ext>
              </a:extLst>
            </p:cNvPr>
            <p:cNvCxnSpPr>
              <a:cxnSpLocks/>
            </p:cNvCxnSpPr>
            <p:nvPr/>
          </p:nvCxnSpPr>
          <p:spPr bwMode="auto">
            <a:xfrm>
              <a:off x="1746003" y="2029331"/>
              <a:ext cx="0" cy="801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6" name="Group 5">
            <a:extLst>
              <a:ext uri="{FF2B5EF4-FFF2-40B4-BE49-F238E27FC236}">
                <a16:creationId xmlns:a16="http://schemas.microsoft.com/office/drawing/2014/main" id="{1E3358CE-79C0-2258-9DDC-5C0E66619623}"/>
              </a:ext>
            </a:extLst>
          </p:cNvPr>
          <p:cNvGrpSpPr/>
          <p:nvPr/>
        </p:nvGrpSpPr>
        <p:grpSpPr>
          <a:xfrm>
            <a:off x="9392911" y="6207927"/>
            <a:ext cx="2488502" cy="454909"/>
            <a:chOff x="9392911" y="6207927"/>
            <a:chExt cx="2488502" cy="454909"/>
          </a:xfrm>
        </p:grpSpPr>
        <p:pic>
          <p:nvPicPr>
            <p:cNvPr id="35" name="Picture 34" descr="A picture containing text, ax, wheel&#10;&#10;Description automatically generated">
              <a:extLst>
                <a:ext uri="{FF2B5EF4-FFF2-40B4-BE49-F238E27FC236}">
                  <a16:creationId xmlns:a16="http://schemas.microsoft.com/office/drawing/2014/main" id="{B5053AC5-CBF2-D8A3-5912-1C143A889CD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31842" name="Rectangle 8">
              <a:extLst>
                <a:ext uri="{FF2B5EF4-FFF2-40B4-BE49-F238E27FC236}">
                  <a16:creationId xmlns:a16="http://schemas.microsoft.com/office/drawing/2014/main" id="{D37CBCC5-7076-CABB-DD33-1CE746C061E6}"/>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68328331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SOLO-1 </a:t>
            </a:r>
            <a:r>
              <a:rPr lang="en-US" altLang="en-US" sz="3600" dirty="0"/>
              <a:t>7-Yr Follow-up</a:t>
            </a:r>
            <a:r>
              <a:rPr lang="en-US" altLang="en-US" dirty="0"/>
              <a:t>: Time From Random Assignment to First Subsequent Therapy or Death</a:t>
            </a:r>
          </a:p>
        </p:txBody>
      </p:sp>
      <p:sp>
        <p:nvSpPr>
          <p:cNvPr id="3" name="Text Box 15">
            <a:extLst>
              <a:ext uri="{FF2B5EF4-FFF2-40B4-BE49-F238E27FC236}">
                <a16:creationId xmlns:a16="http://schemas.microsoft.com/office/drawing/2014/main" id="{DD853D2B-7B8B-A9A2-4B7C-A921D2A8CD9E}"/>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DiSilvestro. ESMO 2022. Abstr 5170.</a:t>
            </a:r>
            <a:r>
              <a:rPr lang="en-US" sz="1200" b="0" dirty="0">
                <a:solidFill>
                  <a:schemeClr val="bg2"/>
                </a:solidFill>
                <a:latin typeface="system-ui"/>
              </a:rPr>
              <a:t> DiSilvestro. JCO. 2022;[Epub]. </a:t>
            </a:r>
            <a:endParaRPr lang="en-US" altLang="en-US" sz="1200" b="0" dirty="0">
              <a:solidFill>
                <a:schemeClr val="bg2"/>
              </a:solidFill>
              <a:latin typeface="Calibri" panose="020F0502020204030204" pitchFamily="34" charset="0"/>
            </a:endParaRPr>
          </a:p>
        </p:txBody>
      </p:sp>
      <p:graphicFrame>
        <p:nvGraphicFramePr>
          <p:cNvPr id="2" name="Group 3">
            <a:extLst>
              <a:ext uri="{FF2B5EF4-FFF2-40B4-BE49-F238E27FC236}">
                <a16:creationId xmlns:a16="http://schemas.microsoft.com/office/drawing/2014/main" id="{A2E0D68D-2DF9-1549-B0D5-F6B8C9D30D89}"/>
              </a:ext>
            </a:extLst>
          </p:cNvPr>
          <p:cNvGraphicFramePr>
            <a:graphicFrameLocks/>
          </p:cNvGraphicFramePr>
          <p:nvPr/>
        </p:nvGraphicFramePr>
        <p:xfrm>
          <a:off x="6868199" y="1603812"/>
          <a:ext cx="4630938" cy="1432624"/>
        </p:xfrm>
        <a:graphic>
          <a:graphicData uri="http://schemas.openxmlformats.org/drawingml/2006/table">
            <a:tbl>
              <a:tblPr/>
              <a:tblGrid>
                <a:gridCol w="2483555">
                  <a:extLst>
                    <a:ext uri="{9D8B030D-6E8A-4147-A177-3AD203B41FA5}">
                      <a16:colId xmlns:a16="http://schemas.microsoft.com/office/drawing/2014/main" val="20000"/>
                    </a:ext>
                  </a:extLst>
                </a:gridCol>
                <a:gridCol w="1027289">
                  <a:extLst>
                    <a:ext uri="{9D8B030D-6E8A-4147-A177-3AD203B41FA5}">
                      <a16:colId xmlns:a16="http://schemas.microsoft.com/office/drawing/2014/main" val="20001"/>
                    </a:ext>
                  </a:extLst>
                </a:gridCol>
                <a:gridCol w="1120094">
                  <a:extLst>
                    <a:ext uri="{9D8B030D-6E8A-4147-A177-3AD203B41FA5}">
                      <a16:colId xmlns:a16="http://schemas.microsoft.com/office/drawing/2014/main" val="409988375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Olaparib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TFST, mo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algn="ctr">
                        <a:lnSpc>
                          <a:spcPct val="100000"/>
                        </a:lnSpc>
                        <a:spcAft>
                          <a:spcPct val="0"/>
                        </a:spcAft>
                        <a:buClrTx/>
                        <a:buFontTx/>
                        <a:buNone/>
                      </a:pPr>
                      <a:r>
                        <a:rPr lang="en-US" sz="1400" b="0" dirty="0">
                          <a:solidFill>
                            <a:schemeClr val="bg1"/>
                          </a:solidFill>
                          <a:latin typeface="Calibri" panose="020F0502020204030204" pitchFamily="34" charset="0"/>
                        </a:rPr>
                        <a:t>0.37 (0.28-0.48)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algn="ctr">
                        <a:lnSpc>
                          <a:spcPct val="100000"/>
                        </a:lnSpc>
                        <a:spcAft>
                          <a:spcPct val="0"/>
                        </a:spcAft>
                        <a:buClrTx/>
                        <a:buFontTx/>
                        <a:buNone/>
                      </a:pPr>
                      <a:endParaRPr lang="en-US" b="0" dirty="0">
                        <a:solidFill>
                          <a:schemeClr val="bg1"/>
                        </a:solidFill>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72997797"/>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135 (51.9)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 (74.8)</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54819948"/>
                  </a:ext>
                </a:extLst>
              </a:tr>
            </a:tbl>
          </a:graphicData>
        </a:graphic>
      </p:graphicFrame>
      <p:sp>
        <p:nvSpPr>
          <p:cNvPr id="6" name="Rectangle 5">
            <a:extLst>
              <a:ext uri="{FF2B5EF4-FFF2-40B4-BE49-F238E27FC236}">
                <a16:creationId xmlns:a16="http://schemas.microsoft.com/office/drawing/2014/main" id="{4BBCA214-5CD9-E393-9363-1C8AFA895E7D}"/>
              </a:ext>
            </a:extLst>
          </p:cNvPr>
          <p:cNvSpPr/>
          <p:nvPr/>
        </p:nvSpPr>
        <p:spPr bwMode="auto">
          <a:xfrm>
            <a:off x="3406140" y="5238315"/>
            <a:ext cx="3394710" cy="307776"/>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800" dirty="0">
                <a:solidFill>
                  <a:schemeClr val="bg1"/>
                </a:solidFill>
                <a:latin typeface="Calibri" panose="020F0502020204030204" pitchFamily="34" charset="0"/>
              </a:rPr>
              <a:t>Mo From Randomization</a:t>
            </a:r>
          </a:p>
        </p:txBody>
      </p:sp>
      <p:sp>
        <p:nvSpPr>
          <p:cNvPr id="10" name="Rectangle 9">
            <a:extLst>
              <a:ext uri="{FF2B5EF4-FFF2-40B4-BE49-F238E27FC236}">
                <a16:creationId xmlns:a16="http://schemas.microsoft.com/office/drawing/2014/main" id="{79B975E7-1CB3-875A-D021-F7BFC92555E8}"/>
              </a:ext>
            </a:extLst>
          </p:cNvPr>
          <p:cNvSpPr/>
          <p:nvPr/>
        </p:nvSpPr>
        <p:spPr bwMode="auto">
          <a:xfrm rot="16200000">
            <a:off x="-598836" y="3391463"/>
            <a:ext cx="3394710" cy="253932"/>
          </a:xfrm>
          <a:prstGeom prst="rect">
            <a:avLst/>
          </a:prstGeom>
          <a:no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800" dirty="0">
                <a:solidFill>
                  <a:schemeClr val="bg1"/>
                </a:solidFill>
                <a:latin typeface="Calibri" panose="020F0502020204030204" pitchFamily="34" charset="0"/>
              </a:rPr>
              <a:t>TFST (%)</a:t>
            </a:r>
          </a:p>
        </p:txBody>
      </p:sp>
      <p:grpSp>
        <p:nvGrpSpPr>
          <p:cNvPr id="9" name="Group 8">
            <a:extLst>
              <a:ext uri="{FF2B5EF4-FFF2-40B4-BE49-F238E27FC236}">
                <a16:creationId xmlns:a16="http://schemas.microsoft.com/office/drawing/2014/main" id="{D16D620A-1BCC-9F6A-D00C-37BE3B385C4C}"/>
              </a:ext>
            </a:extLst>
          </p:cNvPr>
          <p:cNvGrpSpPr/>
          <p:nvPr/>
        </p:nvGrpSpPr>
        <p:grpSpPr>
          <a:xfrm>
            <a:off x="1086762" y="1891907"/>
            <a:ext cx="535724" cy="3214128"/>
            <a:chOff x="1086762" y="1891907"/>
            <a:chExt cx="535724" cy="3214128"/>
          </a:xfrm>
        </p:grpSpPr>
        <p:sp>
          <p:nvSpPr>
            <p:cNvPr id="11" name="TextBox 10">
              <a:extLst>
                <a:ext uri="{FF2B5EF4-FFF2-40B4-BE49-F238E27FC236}">
                  <a16:creationId xmlns:a16="http://schemas.microsoft.com/office/drawing/2014/main" id="{D45D7270-DDCA-F642-1E08-44402BC77FE4}"/>
                </a:ext>
              </a:extLst>
            </p:cNvPr>
            <p:cNvSpPr txBox="1"/>
            <p:nvPr/>
          </p:nvSpPr>
          <p:spPr bwMode="auto">
            <a:xfrm>
              <a:off x="1320800" y="4736703"/>
              <a:ext cx="301686"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2" name="TextBox 11">
              <a:extLst>
                <a:ext uri="{FF2B5EF4-FFF2-40B4-BE49-F238E27FC236}">
                  <a16:creationId xmlns:a16="http://schemas.microsoft.com/office/drawing/2014/main" id="{F7C3A3B2-E3B9-8990-30FF-70A2B1CD082D}"/>
                </a:ext>
              </a:extLst>
            </p:cNvPr>
            <p:cNvSpPr txBox="1"/>
            <p:nvPr/>
          </p:nvSpPr>
          <p:spPr bwMode="auto">
            <a:xfrm>
              <a:off x="1203782" y="4160465"/>
              <a:ext cx="418704"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3" name="TextBox 12">
              <a:extLst>
                <a:ext uri="{FF2B5EF4-FFF2-40B4-BE49-F238E27FC236}">
                  <a16:creationId xmlns:a16="http://schemas.microsoft.com/office/drawing/2014/main" id="{97696AB7-C610-71BC-174D-EA704D58FB0A}"/>
                </a:ext>
              </a:extLst>
            </p:cNvPr>
            <p:cNvSpPr txBox="1"/>
            <p:nvPr/>
          </p:nvSpPr>
          <p:spPr bwMode="auto">
            <a:xfrm>
              <a:off x="1203782" y="3595994"/>
              <a:ext cx="418704"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4" name="TextBox 13">
              <a:extLst>
                <a:ext uri="{FF2B5EF4-FFF2-40B4-BE49-F238E27FC236}">
                  <a16:creationId xmlns:a16="http://schemas.microsoft.com/office/drawing/2014/main" id="{14F3D961-992F-94D6-7D4E-D1B8816874C8}"/>
                </a:ext>
              </a:extLst>
            </p:cNvPr>
            <p:cNvSpPr txBox="1"/>
            <p:nvPr/>
          </p:nvSpPr>
          <p:spPr bwMode="auto">
            <a:xfrm>
              <a:off x="1203782" y="3019756"/>
              <a:ext cx="418704"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5" name="TextBox 14">
              <a:extLst>
                <a:ext uri="{FF2B5EF4-FFF2-40B4-BE49-F238E27FC236}">
                  <a16:creationId xmlns:a16="http://schemas.microsoft.com/office/drawing/2014/main" id="{A563EB73-82DA-D92B-E68B-945E52FC226D}"/>
                </a:ext>
              </a:extLst>
            </p:cNvPr>
            <p:cNvSpPr txBox="1"/>
            <p:nvPr/>
          </p:nvSpPr>
          <p:spPr bwMode="auto">
            <a:xfrm>
              <a:off x="1203782" y="2468145"/>
              <a:ext cx="418704"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6" name="TextBox 15">
              <a:extLst>
                <a:ext uri="{FF2B5EF4-FFF2-40B4-BE49-F238E27FC236}">
                  <a16:creationId xmlns:a16="http://schemas.microsoft.com/office/drawing/2014/main" id="{0AC3110C-BAF8-F317-0889-8DD50CBE8328}"/>
                </a:ext>
              </a:extLst>
            </p:cNvPr>
            <p:cNvSpPr txBox="1"/>
            <p:nvPr/>
          </p:nvSpPr>
          <p:spPr bwMode="auto">
            <a:xfrm>
              <a:off x="1086762" y="1891907"/>
              <a:ext cx="535724" cy="36933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17" name="Group 16">
            <a:extLst>
              <a:ext uri="{FF2B5EF4-FFF2-40B4-BE49-F238E27FC236}">
                <a16:creationId xmlns:a16="http://schemas.microsoft.com/office/drawing/2014/main" id="{B4EA6889-1966-ADD1-48F9-9047886457B5}"/>
              </a:ext>
            </a:extLst>
          </p:cNvPr>
          <p:cNvGrpSpPr/>
          <p:nvPr/>
        </p:nvGrpSpPr>
        <p:grpSpPr>
          <a:xfrm>
            <a:off x="1560204" y="4921369"/>
            <a:ext cx="7075324" cy="369332"/>
            <a:chOff x="1560204" y="4921369"/>
            <a:chExt cx="7075324" cy="369332"/>
          </a:xfrm>
        </p:grpSpPr>
        <p:sp>
          <p:nvSpPr>
            <p:cNvPr id="18" name="TextBox 17">
              <a:extLst>
                <a:ext uri="{FF2B5EF4-FFF2-40B4-BE49-F238E27FC236}">
                  <a16:creationId xmlns:a16="http://schemas.microsoft.com/office/drawing/2014/main" id="{3B304277-0CB1-67D8-99BC-104B2B34EF54}"/>
                </a:ext>
              </a:extLst>
            </p:cNvPr>
            <p:cNvSpPr txBox="1"/>
            <p:nvPr/>
          </p:nvSpPr>
          <p:spPr bwMode="auto">
            <a:xfrm>
              <a:off x="1560204" y="492136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9" name="TextBox 18">
              <a:extLst>
                <a:ext uri="{FF2B5EF4-FFF2-40B4-BE49-F238E27FC236}">
                  <a16:creationId xmlns:a16="http://schemas.microsoft.com/office/drawing/2014/main" id="{475CDA17-A8DB-B16D-A5BD-335A6A7B04C0}"/>
                </a:ext>
              </a:extLst>
            </p:cNvPr>
            <p:cNvSpPr txBox="1"/>
            <p:nvPr/>
          </p:nvSpPr>
          <p:spPr bwMode="auto">
            <a:xfrm>
              <a:off x="1950451" y="492136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20" name="TextBox 19">
              <a:extLst>
                <a:ext uri="{FF2B5EF4-FFF2-40B4-BE49-F238E27FC236}">
                  <a16:creationId xmlns:a16="http://schemas.microsoft.com/office/drawing/2014/main" id="{7DDBD89C-09CF-B66C-D271-6BD37C12C7EB}"/>
                </a:ext>
              </a:extLst>
            </p:cNvPr>
            <p:cNvSpPr txBox="1"/>
            <p:nvPr/>
          </p:nvSpPr>
          <p:spPr bwMode="auto">
            <a:xfrm>
              <a:off x="2290954"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21" name="TextBox 20">
              <a:extLst>
                <a:ext uri="{FF2B5EF4-FFF2-40B4-BE49-F238E27FC236}">
                  <a16:creationId xmlns:a16="http://schemas.microsoft.com/office/drawing/2014/main" id="{5B47EACC-57A3-59EC-D356-C574F4934115}"/>
                </a:ext>
              </a:extLst>
            </p:cNvPr>
            <p:cNvSpPr txBox="1"/>
            <p:nvPr/>
          </p:nvSpPr>
          <p:spPr bwMode="auto">
            <a:xfrm>
              <a:off x="2681201"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22" name="TextBox 21">
              <a:extLst>
                <a:ext uri="{FF2B5EF4-FFF2-40B4-BE49-F238E27FC236}">
                  <a16:creationId xmlns:a16="http://schemas.microsoft.com/office/drawing/2014/main" id="{6912EBE6-B24E-5124-5298-8FB5496648B6}"/>
                </a:ext>
              </a:extLst>
            </p:cNvPr>
            <p:cNvSpPr txBox="1"/>
            <p:nvPr/>
          </p:nvSpPr>
          <p:spPr bwMode="auto">
            <a:xfrm>
              <a:off x="307440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3" name="TextBox 22">
              <a:extLst>
                <a:ext uri="{FF2B5EF4-FFF2-40B4-BE49-F238E27FC236}">
                  <a16:creationId xmlns:a16="http://schemas.microsoft.com/office/drawing/2014/main" id="{74EDFF3B-DFB1-ADC3-19F5-14B90D1BC1E1}"/>
                </a:ext>
              </a:extLst>
            </p:cNvPr>
            <p:cNvSpPr txBox="1"/>
            <p:nvPr/>
          </p:nvSpPr>
          <p:spPr bwMode="auto">
            <a:xfrm>
              <a:off x="3464649"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24" name="TextBox 23">
              <a:extLst>
                <a:ext uri="{FF2B5EF4-FFF2-40B4-BE49-F238E27FC236}">
                  <a16:creationId xmlns:a16="http://schemas.microsoft.com/office/drawing/2014/main" id="{C8FCBAED-E6E8-BD28-9A8F-3E98053B82D8}"/>
                </a:ext>
              </a:extLst>
            </p:cNvPr>
            <p:cNvSpPr txBox="1"/>
            <p:nvPr/>
          </p:nvSpPr>
          <p:spPr bwMode="auto">
            <a:xfrm>
              <a:off x="3863661"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25" name="TextBox 24">
              <a:extLst>
                <a:ext uri="{FF2B5EF4-FFF2-40B4-BE49-F238E27FC236}">
                  <a16:creationId xmlns:a16="http://schemas.microsoft.com/office/drawing/2014/main" id="{B9B78BA1-3C67-04D2-6667-0747C1A0D909}"/>
                </a:ext>
              </a:extLst>
            </p:cNvPr>
            <p:cNvSpPr txBox="1"/>
            <p:nvPr/>
          </p:nvSpPr>
          <p:spPr bwMode="auto">
            <a:xfrm>
              <a:off x="4253908"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sp>
          <p:nvSpPr>
            <p:cNvPr id="26" name="TextBox 25">
              <a:extLst>
                <a:ext uri="{FF2B5EF4-FFF2-40B4-BE49-F238E27FC236}">
                  <a16:creationId xmlns:a16="http://schemas.microsoft.com/office/drawing/2014/main" id="{CCA926B8-2E02-45F1-9197-28A0278020E1}"/>
                </a:ext>
              </a:extLst>
            </p:cNvPr>
            <p:cNvSpPr txBox="1"/>
            <p:nvPr/>
          </p:nvSpPr>
          <p:spPr bwMode="auto">
            <a:xfrm>
              <a:off x="4643476"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27" name="TextBox 26">
              <a:extLst>
                <a:ext uri="{FF2B5EF4-FFF2-40B4-BE49-F238E27FC236}">
                  <a16:creationId xmlns:a16="http://schemas.microsoft.com/office/drawing/2014/main" id="{40CD75DE-92AB-084C-CE13-097E119EA328}"/>
                </a:ext>
              </a:extLst>
            </p:cNvPr>
            <p:cNvSpPr txBox="1"/>
            <p:nvPr/>
          </p:nvSpPr>
          <p:spPr bwMode="auto">
            <a:xfrm>
              <a:off x="5033723"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54</a:t>
              </a:r>
            </a:p>
          </p:txBody>
        </p:sp>
        <p:sp>
          <p:nvSpPr>
            <p:cNvPr id="28" name="TextBox 27">
              <a:extLst>
                <a:ext uri="{FF2B5EF4-FFF2-40B4-BE49-F238E27FC236}">
                  <a16:creationId xmlns:a16="http://schemas.microsoft.com/office/drawing/2014/main" id="{80F76561-CD49-674A-FC60-355F5E46BB02}"/>
                </a:ext>
              </a:extLst>
            </p:cNvPr>
            <p:cNvSpPr txBox="1"/>
            <p:nvPr/>
          </p:nvSpPr>
          <p:spPr bwMode="auto">
            <a:xfrm>
              <a:off x="5432735"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29" name="TextBox 28">
              <a:extLst>
                <a:ext uri="{FF2B5EF4-FFF2-40B4-BE49-F238E27FC236}">
                  <a16:creationId xmlns:a16="http://schemas.microsoft.com/office/drawing/2014/main" id="{5344B3FD-FB22-C9CB-320B-D71E57588A32}"/>
                </a:ext>
              </a:extLst>
            </p:cNvPr>
            <p:cNvSpPr txBox="1"/>
            <p:nvPr/>
          </p:nvSpPr>
          <p:spPr bwMode="auto">
            <a:xfrm>
              <a:off x="582298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66</a:t>
              </a:r>
            </a:p>
          </p:txBody>
        </p:sp>
        <p:sp>
          <p:nvSpPr>
            <p:cNvPr id="30" name="TextBox 29">
              <a:extLst>
                <a:ext uri="{FF2B5EF4-FFF2-40B4-BE49-F238E27FC236}">
                  <a16:creationId xmlns:a16="http://schemas.microsoft.com/office/drawing/2014/main" id="{264C3B83-0D30-3855-F3AB-9B14449CF71F}"/>
                </a:ext>
              </a:extLst>
            </p:cNvPr>
            <p:cNvSpPr txBox="1"/>
            <p:nvPr/>
          </p:nvSpPr>
          <p:spPr bwMode="auto">
            <a:xfrm>
              <a:off x="6216183"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72</a:t>
              </a:r>
            </a:p>
          </p:txBody>
        </p:sp>
        <p:sp>
          <p:nvSpPr>
            <p:cNvPr id="31" name="TextBox 30">
              <a:extLst>
                <a:ext uri="{FF2B5EF4-FFF2-40B4-BE49-F238E27FC236}">
                  <a16:creationId xmlns:a16="http://schemas.microsoft.com/office/drawing/2014/main" id="{451E00A0-91A2-B593-10AA-66EAFF5964FB}"/>
                </a:ext>
              </a:extLst>
            </p:cNvPr>
            <p:cNvSpPr txBox="1"/>
            <p:nvPr/>
          </p:nvSpPr>
          <p:spPr bwMode="auto">
            <a:xfrm>
              <a:off x="6606430"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78</a:t>
              </a:r>
            </a:p>
          </p:txBody>
        </p:sp>
        <p:sp>
          <p:nvSpPr>
            <p:cNvPr id="32" name="TextBox 31">
              <a:extLst>
                <a:ext uri="{FF2B5EF4-FFF2-40B4-BE49-F238E27FC236}">
                  <a16:creationId xmlns:a16="http://schemas.microsoft.com/office/drawing/2014/main" id="{5BE1A0E7-2C55-F7D5-2D7E-D8366C835A20}"/>
                </a:ext>
              </a:extLst>
            </p:cNvPr>
            <p:cNvSpPr txBox="1"/>
            <p:nvPr/>
          </p:nvSpPr>
          <p:spPr bwMode="auto">
            <a:xfrm>
              <a:off x="700544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84</a:t>
              </a:r>
            </a:p>
          </p:txBody>
        </p:sp>
        <p:sp>
          <p:nvSpPr>
            <p:cNvPr id="33" name="TextBox 32">
              <a:extLst>
                <a:ext uri="{FF2B5EF4-FFF2-40B4-BE49-F238E27FC236}">
                  <a16:creationId xmlns:a16="http://schemas.microsoft.com/office/drawing/2014/main" id="{F0557EDD-243B-8444-8003-2AAE19770844}"/>
                </a:ext>
              </a:extLst>
            </p:cNvPr>
            <p:cNvSpPr txBox="1"/>
            <p:nvPr/>
          </p:nvSpPr>
          <p:spPr bwMode="auto">
            <a:xfrm>
              <a:off x="7395689"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90</a:t>
              </a:r>
            </a:p>
          </p:txBody>
        </p:sp>
        <p:sp>
          <p:nvSpPr>
            <p:cNvPr id="34" name="TextBox 33">
              <a:extLst>
                <a:ext uri="{FF2B5EF4-FFF2-40B4-BE49-F238E27FC236}">
                  <a16:creationId xmlns:a16="http://schemas.microsoft.com/office/drawing/2014/main" id="{69B0BE94-FCB7-C9BC-3590-380C95B6A9B3}"/>
                </a:ext>
              </a:extLst>
            </p:cNvPr>
            <p:cNvSpPr txBox="1"/>
            <p:nvPr/>
          </p:nvSpPr>
          <p:spPr bwMode="auto">
            <a:xfrm>
              <a:off x="7768067"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96</a:t>
              </a:r>
            </a:p>
          </p:txBody>
        </p:sp>
        <p:sp>
          <p:nvSpPr>
            <p:cNvPr id="35" name="TextBox 34">
              <a:extLst>
                <a:ext uri="{FF2B5EF4-FFF2-40B4-BE49-F238E27FC236}">
                  <a16:creationId xmlns:a16="http://schemas.microsoft.com/office/drawing/2014/main" id="{2046458B-6FCA-CEA8-7A2B-3B733286DBC3}"/>
                </a:ext>
              </a:extLst>
            </p:cNvPr>
            <p:cNvSpPr txBox="1"/>
            <p:nvPr/>
          </p:nvSpPr>
          <p:spPr bwMode="auto">
            <a:xfrm>
              <a:off x="8099804" y="4921369"/>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102</a:t>
              </a:r>
            </a:p>
          </p:txBody>
        </p:sp>
      </p:grpSp>
      <p:grpSp>
        <p:nvGrpSpPr>
          <p:cNvPr id="36" name="Group 35">
            <a:extLst>
              <a:ext uri="{FF2B5EF4-FFF2-40B4-BE49-F238E27FC236}">
                <a16:creationId xmlns:a16="http://schemas.microsoft.com/office/drawing/2014/main" id="{535BFE5F-406A-6D0E-055D-02E764427629}"/>
              </a:ext>
            </a:extLst>
          </p:cNvPr>
          <p:cNvGrpSpPr/>
          <p:nvPr/>
        </p:nvGrpSpPr>
        <p:grpSpPr>
          <a:xfrm>
            <a:off x="1628836" y="2076573"/>
            <a:ext cx="64840" cy="2832096"/>
            <a:chOff x="1385640" y="2076573"/>
            <a:chExt cx="952500" cy="2832096"/>
          </a:xfrm>
        </p:grpSpPr>
        <p:cxnSp>
          <p:nvCxnSpPr>
            <p:cNvPr id="37" name="Straight Connector 36">
              <a:extLst>
                <a:ext uri="{FF2B5EF4-FFF2-40B4-BE49-F238E27FC236}">
                  <a16:creationId xmlns:a16="http://schemas.microsoft.com/office/drawing/2014/main" id="{A23C6A74-CB5D-5AD2-76B5-45C8B080BD18}"/>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0FD0971-CC73-0C41-AB8A-86F5CF9B7128}"/>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8A5D0A90-B830-395A-0FBF-02F608B92954}"/>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4C97C867-1704-B225-65D5-593E97618B29}"/>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F2B431D3-0E38-18DE-82CF-7796AA379D8E}"/>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C41231FA-17CB-3FED-C70F-FCB0037E8426}"/>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3" name="Group 42">
            <a:extLst>
              <a:ext uri="{FF2B5EF4-FFF2-40B4-BE49-F238E27FC236}">
                <a16:creationId xmlns:a16="http://schemas.microsoft.com/office/drawing/2014/main" id="{26E7E0FB-0409-5E3A-4B82-A1C8109F6B15}"/>
              </a:ext>
            </a:extLst>
          </p:cNvPr>
          <p:cNvGrpSpPr/>
          <p:nvPr/>
        </p:nvGrpSpPr>
        <p:grpSpPr>
          <a:xfrm>
            <a:off x="1700026" y="4908669"/>
            <a:ext cx="6688643" cy="85226"/>
            <a:chOff x="1700026" y="4529797"/>
            <a:chExt cx="6688643" cy="464098"/>
          </a:xfrm>
        </p:grpSpPr>
        <p:grpSp>
          <p:nvGrpSpPr>
            <p:cNvPr id="44" name="Group 43">
              <a:extLst>
                <a:ext uri="{FF2B5EF4-FFF2-40B4-BE49-F238E27FC236}">
                  <a16:creationId xmlns:a16="http://schemas.microsoft.com/office/drawing/2014/main" id="{7E60A570-E177-B32C-9D94-93E7F1309132}"/>
                </a:ext>
              </a:extLst>
            </p:cNvPr>
            <p:cNvGrpSpPr/>
            <p:nvPr/>
          </p:nvGrpSpPr>
          <p:grpSpPr>
            <a:xfrm rot="5400000">
              <a:off x="2453114" y="3776709"/>
              <a:ext cx="464098" cy="1970274"/>
              <a:chOff x="1385640" y="2076573"/>
              <a:chExt cx="952500" cy="2832096"/>
            </a:xfrm>
          </p:grpSpPr>
          <p:cxnSp>
            <p:nvCxnSpPr>
              <p:cNvPr id="59" name="Straight Connector 58">
                <a:extLst>
                  <a:ext uri="{FF2B5EF4-FFF2-40B4-BE49-F238E27FC236}">
                    <a16:creationId xmlns:a16="http://schemas.microsoft.com/office/drawing/2014/main" id="{739E9726-E1F2-97B0-E59B-FA45CAEBE63E}"/>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6AE61553-41F7-BE4D-F217-02CE39B11186}"/>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B4453A3-6078-0C15-23E0-E33733AD3DF6}"/>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9DF7F1E0-0B9A-0DDF-1763-CD0F988911C7}"/>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21047C53-6642-8090-A8CC-2446647D156A}"/>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88A45EF7-541F-B79B-58D6-8B7EE64EFD8F}"/>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F5A561C8-C790-0698-B43F-0E1CEEFCF29E}"/>
                </a:ext>
              </a:extLst>
            </p:cNvPr>
            <p:cNvGrpSpPr/>
            <p:nvPr/>
          </p:nvGrpSpPr>
          <p:grpSpPr>
            <a:xfrm rot="5400000">
              <a:off x="4815148" y="3776709"/>
              <a:ext cx="464098" cy="1970274"/>
              <a:chOff x="1385640" y="2076573"/>
              <a:chExt cx="952500" cy="2832096"/>
            </a:xfrm>
          </p:grpSpPr>
          <p:cxnSp>
            <p:nvCxnSpPr>
              <p:cNvPr id="53" name="Straight Connector 52">
                <a:extLst>
                  <a:ext uri="{FF2B5EF4-FFF2-40B4-BE49-F238E27FC236}">
                    <a16:creationId xmlns:a16="http://schemas.microsoft.com/office/drawing/2014/main" id="{5CD8CEE0-03EB-113E-1D86-56AB13F20805}"/>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8F956AD7-2209-0BE1-F77B-17B7D02C7E3C}"/>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25B20D3A-FA08-3331-8DDF-2C1FF7183DA5}"/>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53823B89-6821-A022-3682-D857F8207489}"/>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3B6FDBF9-7D55-95E6-A672-2C8D680A214D}"/>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C307AFCA-DA7C-C6A3-EDDC-49AB4BC43B9A}"/>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EBD7DEE5-FD0E-C36F-63F1-D65AC575BF52}"/>
                </a:ext>
              </a:extLst>
            </p:cNvPr>
            <p:cNvGrpSpPr/>
            <p:nvPr/>
          </p:nvGrpSpPr>
          <p:grpSpPr>
            <a:xfrm rot="5400000">
              <a:off x="7171483" y="3776709"/>
              <a:ext cx="464098" cy="1970274"/>
              <a:chOff x="1385640" y="2076573"/>
              <a:chExt cx="952500" cy="2832096"/>
            </a:xfrm>
          </p:grpSpPr>
          <p:cxnSp>
            <p:nvCxnSpPr>
              <p:cNvPr id="47" name="Straight Connector 46">
                <a:extLst>
                  <a:ext uri="{FF2B5EF4-FFF2-40B4-BE49-F238E27FC236}">
                    <a16:creationId xmlns:a16="http://schemas.microsoft.com/office/drawing/2014/main" id="{0C5AD56B-0FD2-F5F1-D6FF-A8CABB767226}"/>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464FFD6-E3B7-63E5-B2A2-10CA942030D2}"/>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A61F8EA-F58F-6880-B524-D4309B77CAF0}"/>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F9763FF6-FC22-6528-C0EF-6A4E76699C21}"/>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3597F2DA-10C7-F559-631F-0E36CC76C46A}"/>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BB91D64C-D2EF-7308-C728-F7F059704871}"/>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745" name="Freeform: Shape 31744">
            <a:extLst>
              <a:ext uri="{FF2B5EF4-FFF2-40B4-BE49-F238E27FC236}">
                <a16:creationId xmlns:a16="http://schemas.microsoft.com/office/drawing/2014/main" id="{63E0AD47-C8C6-06CA-9970-66CE17B799CC}"/>
              </a:ext>
            </a:extLst>
          </p:cNvPr>
          <p:cNvSpPr/>
          <p:nvPr/>
        </p:nvSpPr>
        <p:spPr bwMode="auto">
          <a:xfrm>
            <a:off x="1695450" y="2082800"/>
            <a:ext cx="6692900" cy="2819400"/>
          </a:xfrm>
          <a:custGeom>
            <a:avLst/>
            <a:gdLst>
              <a:gd name="connsiteX0" fmla="*/ 0 w 6692900"/>
              <a:gd name="connsiteY0" fmla="*/ 0 h 2819400"/>
              <a:gd name="connsiteX1" fmla="*/ 0 w 6692900"/>
              <a:gd name="connsiteY1" fmla="*/ 2819400 h 2819400"/>
              <a:gd name="connsiteX2" fmla="*/ 6692900 w 6692900"/>
              <a:gd name="connsiteY2" fmla="*/ 2819400 h 2819400"/>
            </a:gdLst>
            <a:ahLst/>
            <a:cxnLst>
              <a:cxn ang="0">
                <a:pos x="connsiteX0" y="connsiteY0"/>
              </a:cxn>
              <a:cxn ang="0">
                <a:pos x="connsiteX1" y="connsiteY1"/>
              </a:cxn>
              <a:cxn ang="0">
                <a:pos x="connsiteX2" y="connsiteY2"/>
              </a:cxn>
            </a:cxnLst>
            <a:rect l="l" t="t" r="r" b="b"/>
            <a:pathLst>
              <a:path w="6692900" h="2819400">
                <a:moveTo>
                  <a:pt x="0" y="0"/>
                </a:moveTo>
                <a:lnTo>
                  <a:pt x="0" y="2819400"/>
                </a:lnTo>
                <a:lnTo>
                  <a:pt x="6692900" y="2819400"/>
                </a:lnTo>
              </a:path>
            </a:pathLst>
          </a:custGeom>
          <a:noFill/>
          <a:ln w="28575">
            <a:solidFill>
              <a:schemeClr val="bg1"/>
            </a:solidFill>
            <a:miter lim="800000"/>
            <a:headEnd/>
            <a:tailEnd/>
          </a:ln>
        </p:spPr>
        <p:txBody>
          <a:bodyPr rtlCol="0" anchor="ctr"/>
          <a:lstStyle/>
          <a:p>
            <a:pPr algn="ctr"/>
            <a:endParaRPr lang="en-US" dirty="0"/>
          </a:p>
        </p:txBody>
      </p:sp>
      <p:cxnSp>
        <p:nvCxnSpPr>
          <p:cNvPr id="31747" name="Straight Connector 31746">
            <a:extLst>
              <a:ext uri="{FF2B5EF4-FFF2-40B4-BE49-F238E27FC236}">
                <a16:creationId xmlns:a16="http://schemas.microsoft.com/office/drawing/2014/main" id="{B5E54A22-13EB-B12A-5599-A598258727B7}"/>
              </a:ext>
            </a:extLst>
          </p:cNvPr>
          <p:cNvCxnSpPr>
            <a:cxnSpLocks/>
          </p:cNvCxnSpPr>
          <p:nvPr/>
        </p:nvCxnSpPr>
        <p:spPr bwMode="auto">
          <a:xfrm>
            <a:off x="5640946" y="3492500"/>
            <a:ext cx="0" cy="1403470"/>
          </a:xfrm>
          <a:prstGeom prst="line">
            <a:avLst/>
          </a:prstGeom>
          <a:noFill/>
          <a:ln w="28575" cap="flat" cmpd="sng" algn="ctr">
            <a:solidFill>
              <a:schemeClr val="tx2"/>
            </a:solidFill>
            <a:prstDash val="sysDash"/>
            <a:round/>
            <a:headEnd type="none" w="med" len="med"/>
            <a:tailEnd type="none" w="med" len="med"/>
          </a:ln>
          <a:effectLst/>
        </p:spPr>
      </p:cxnSp>
      <p:cxnSp>
        <p:nvCxnSpPr>
          <p:cNvPr id="31748" name="Straight Connector 31747">
            <a:extLst>
              <a:ext uri="{FF2B5EF4-FFF2-40B4-BE49-F238E27FC236}">
                <a16:creationId xmlns:a16="http://schemas.microsoft.com/office/drawing/2014/main" id="{B52AB964-AAE2-38A9-1F5D-0E3F6B8D8488}"/>
              </a:ext>
            </a:extLst>
          </p:cNvPr>
          <p:cNvCxnSpPr>
            <a:cxnSpLocks/>
          </p:cNvCxnSpPr>
          <p:nvPr/>
        </p:nvCxnSpPr>
        <p:spPr bwMode="auto">
          <a:xfrm>
            <a:off x="7202482" y="3686830"/>
            <a:ext cx="0" cy="1209140"/>
          </a:xfrm>
          <a:prstGeom prst="line">
            <a:avLst/>
          </a:prstGeom>
          <a:noFill/>
          <a:ln w="28575" cap="flat" cmpd="sng" algn="ctr">
            <a:solidFill>
              <a:schemeClr val="tx2"/>
            </a:solidFill>
            <a:prstDash val="sysDash"/>
            <a:round/>
            <a:headEnd type="none" w="med" len="med"/>
            <a:tailEnd type="none" w="med" len="med"/>
          </a:ln>
          <a:effectLst/>
        </p:spPr>
      </p:cxnSp>
      <p:sp>
        <p:nvSpPr>
          <p:cNvPr id="31749" name="TextBox 31748">
            <a:extLst>
              <a:ext uri="{FF2B5EF4-FFF2-40B4-BE49-F238E27FC236}">
                <a16:creationId xmlns:a16="http://schemas.microsoft.com/office/drawing/2014/main" id="{C93D6C63-21F7-FBCE-2AB7-0E034BABBAB4}"/>
              </a:ext>
            </a:extLst>
          </p:cNvPr>
          <p:cNvSpPr txBox="1"/>
          <p:nvPr/>
        </p:nvSpPr>
        <p:spPr bwMode="auto">
          <a:xfrm>
            <a:off x="521654" y="5153549"/>
            <a:ext cx="1025234"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pPr>
            <a:r>
              <a:rPr lang="en-US" sz="1400" dirty="0">
                <a:solidFill>
                  <a:schemeClr val="bg1"/>
                </a:solidFill>
                <a:effectLst/>
                <a:latin typeface="+mn-lt"/>
              </a:rPr>
              <a:t>Patients at Risk, n</a:t>
            </a:r>
          </a:p>
          <a:p>
            <a:pPr algn="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Olaparib</a:t>
            </a:r>
            <a:br>
              <a:rPr kumimoji="0" lang="en-US" sz="1400" b="1" i="0" u="none" strike="noStrike" cap="none" normalizeH="0" baseline="0" dirty="0">
                <a:ln>
                  <a:noFill/>
                </a:ln>
                <a:solidFill>
                  <a:schemeClr val="tx1"/>
                </a:solidFill>
                <a:effectLst/>
                <a:latin typeface="+mn-lt"/>
              </a:rPr>
            </a:br>
            <a:r>
              <a:rPr kumimoji="0" lang="en-US" sz="1400" b="1" i="0" u="none" strike="noStrike" cap="none" normalizeH="0" baseline="0" dirty="0">
                <a:ln>
                  <a:noFill/>
                </a:ln>
                <a:solidFill>
                  <a:schemeClr val="accent3"/>
                </a:solidFill>
                <a:effectLst/>
                <a:latin typeface="+mn-lt"/>
              </a:rPr>
              <a:t>Placebo</a:t>
            </a:r>
            <a:endParaRPr lang="en-US" sz="1400" b="0" dirty="0">
              <a:solidFill>
                <a:schemeClr val="accent3"/>
              </a:solidFill>
              <a:latin typeface="+mn-lt"/>
            </a:endParaRPr>
          </a:p>
        </p:txBody>
      </p:sp>
      <p:grpSp>
        <p:nvGrpSpPr>
          <p:cNvPr id="31750" name="Group 31749">
            <a:extLst>
              <a:ext uri="{FF2B5EF4-FFF2-40B4-BE49-F238E27FC236}">
                <a16:creationId xmlns:a16="http://schemas.microsoft.com/office/drawing/2014/main" id="{37C416A3-0F0B-572B-6D34-3DBBEB07475B}"/>
              </a:ext>
            </a:extLst>
          </p:cNvPr>
          <p:cNvGrpSpPr/>
          <p:nvPr/>
        </p:nvGrpSpPr>
        <p:grpSpPr>
          <a:xfrm>
            <a:off x="1481657" y="5541348"/>
            <a:ext cx="7024027" cy="480131"/>
            <a:chOff x="1481657" y="4921369"/>
            <a:chExt cx="7024027" cy="480131"/>
          </a:xfrm>
        </p:grpSpPr>
        <p:sp>
          <p:nvSpPr>
            <p:cNvPr id="31751" name="TextBox 31750">
              <a:extLst>
                <a:ext uri="{FF2B5EF4-FFF2-40B4-BE49-F238E27FC236}">
                  <a16:creationId xmlns:a16="http://schemas.microsoft.com/office/drawing/2014/main" id="{A6357CD9-5346-E1B4-D57C-E3D22B890ACF}"/>
                </a:ext>
              </a:extLst>
            </p:cNvPr>
            <p:cNvSpPr txBox="1"/>
            <p:nvPr/>
          </p:nvSpPr>
          <p:spPr bwMode="auto">
            <a:xfrm>
              <a:off x="1481657"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260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131</a:t>
              </a:r>
            </a:p>
          </p:txBody>
        </p:sp>
        <p:sp>
          <p:nvSpPr>
            <p:cNvPr id="31752" name="TextBox 31751">
              <a:extLst>
                <a:ext uri="{FF2B5EF4-FFF2-40B4-BE49-F238E27FC236}">
                  <a16:creationId xmlns:a16="http://schemas.microsoft.com/office/drawing/2014/main" id="{1B1FFD1C-57F7-DE87-5E16-F871DC0588D6}"/>
                </a:ext>
              </a:extLst>
            </p:cNvPr>
            <p:cNvSpPr txBox="1"/>
            <p:nvPr/>
          </p:nvSpPr>
          <p:spPr bwMode="auto">
            <a:xfrm>
              <a:off x="1871903"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240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114</a:t>
              </a:r>
            </a:p>
          </p:txBody>
        </p:sp>
        <p:sp>
          <p:nvSpPr>
            <p:cNvPr id="31753" name="TextBox 31752">
              <a:extLst>
                <a:ext uri="{FF2B5EF4-FFF2-40B4-BE49-F238E27FC236}">
                  <a16:creationId xmlns:a16="http://schemas.microsoft.com/office/drawing/2014/main" id="{E52B330E-5D2D-36A1-6511-DC4D1DEE8167}"/>
                </a:ext>
              </a:extLst>
            </p:cNvPr>
            <p:cNvSpPr txBox="1"/>
            <p:nvPr/>
          </p:nvSpPr>
          <p:spPr bwMode="auto">
            <a:xfrm>
              <a:off x="2270915"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223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79</a:t>
              </a:r>
            </a:p>
          </p:txBody>
        </p:sp>
        <p:sp>
          <p:nvSpPr>
            <p:cNvPr id="31754" name="TextBox 31753">
              <a:extLst>
                <a:ext uri="{FF2B5EF4-FFF2-40B4-BE49-F238E27FC236}">
                  <a16:creationId xmlns:a16="http://schemas.microsoft.com/office/drawing/2014/main" id="{866CDF4A-9B3B-6268-7869-43ACD51FA562}"/>
                </a:ext>
              </a:extLst>
            </p:cNvPr>
            <p:cNvSpPr txBox="1"/>
            <p:nvPr/>
          </p:nvSpPr>
          <p:spPr bwMode="auto">
            <a:xfrm>
              <a:off x="2661162"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203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55</a:t>
              </a:r>
            </a:p>
          </p:txBody>
        </p:sp>
        <p:sp>
          <p:nvSpPr>
            <p:cNvPr id="31755" name="TextBox 31754">
              <a:extLst>
                <a:ext uri="{FF2B5EF4-FFF2-40B4-BE49-F238E27FC236}">
                  <a16:creationId xmlns:a16="http://schemas.microsoft.com/office/drawing/2014/main" id="{37941F62-21E5-4BAC-3C7E-B31C7F423536}"/>
                </a:ext>
              </a:extLst>
            </p:cNvPr>
            <p:cNvSpPr txBox="1"/>
            <p:nvPr/>
          </p:nvSpPr>
          <p:spPr bwMode="auto">
            <a:xfrm>
              <a:off x="3054363"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190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45</a:t>
              </a:r>
            </a:p>
          </p:txBody>
        </p:sp>
        <p:sp>
          <p:nvSpPr>
            <p:cNvPr id="31756" name="TextBox 31755">
              <a:extLst>
                <a:ext uri="{FF2B5EF4-FFF2-40B4-BE49-F238E27FC236}">
                  <a16:creationId xmlns:a16="http://schemas.microsoft.com/office/drawing/2014/main" id="{77A442D7-9641-AC7B-16EE-FF4CBE94D1E6}"/>
                </a:ext>
              </a:extLst>
            </p:cNvPr>
            <p:cNvSpPr txBox="1"/>
            <p:nvPr/>
          </p:nvSpPr>
          <p:spPr bwMode="auto">
            <a:xfrm>
              <a:off x="3444610"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160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39</a:t>
              </a:r>
            </a:p>
          </p:txBody>
        </p:sp>
        <p:sp>
          <p:nvSpPr>
            <p:cNvPr id="31757" name="TextBox 31756">
              <a:extLst>
                <a:ext uri="{FF2B5EF4-FFF2-40B4-BE49-F238E27FC236}">
                  <a16:creationId xmlns:a16="http://schemas.microsoft.com/office/drawing/2014/main" id="{C5C27423-0FA9-97B3-8805-7E092F6A43C9}"/>
                </a:ext>
              </a:extLst>
            </p:cNvPr>
            <p:cNvSpPr txBox="1"/>
            <p:nvPr/>
          </p:nvSpPr>
          <p:spPr bwMode="auto">
            <a:xfrm>
              <a:off x="3843622"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32</a:t>
              </a:r>
            </a:p>
          </p:txBody>
        </p:sp>
        <p:sp>
          <p:nvSpPr>
            <p:cNvPr id="31758" name="TextBox 31757">
              <a:extLst>
                <a:ext uri="{FF2B5EF4-FFF2-40B4-BE49-F238E27FC236}">
                  <a16:creationId xmlns:a16="http://schemas.microsoft.com/office/drawing/2014/main" id="{191DA41E-7765-F165-062E-1B8C26831421}"/>
                </a:ext>
              </a:extLst>
            </p:cNvPr>
            <p:cNvSpPr txBox="1"/>
            <p:nvPr/>
          </p:nvSpPr>
          <p:spPr bwMode="auto">
            <a:xfrm>
              <a:off x="4233869"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28</a:t>
              </a:r>
            </a:p>
          </p:txBody>
        </p:sp>
        <p:sp>
          <p:nvSpPr>
            <p:cNvPr id="31759" name="TextBox 31758">
              <a:extLst>
                <a:ext uri="{FF2B5EF4-FFF2-40B4-BE49-F238E27FC236}">
                  <a16:creationId xmlns:a16="http://schemas.microsoft.com/office/drawing/2014/main" id="{4602DF7F-5C60-E4A0-E0A6-1109BE3B2EFC}"/>
                </a:ext>
              </a:extLst>
            </p:cNvPr>
            <p:cNvSpPr txBox="1"/>
            <p:nvPr/>
          </p:nvSpPr>
          <p:spPr bwMode="auto">
            <a:xfrm>
              <a:off x="4623437"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26</a:t>
              </a:r>
            </a:p>
          </p:txBody>
        </p:sp>
        <p:sp>
          <p:nvSpPr>
            <p:cNvPr id="31760" name="TextBox 31759">
              <a:extLst>
                <a:ext uri="{FF2B5EF4-FFF2-40B4-BE49-F238E27FC236}">
                  <a16:creationId xmlns:a16="http://schemas.microsoft.com/office/drawing/2014/main" id="{9F46F0CD-87B1-08C0-6319-0D27568C9301}"/>
                </a:ext>
              </a:extLst>
            </p:cNvPr>
            <p:cNvSpPr txBox="1"/>
            <p:nvPr/>
          </p:nvSpPr>
          <p:spPr bwMode="auto">
            <a:xfrm>
              <a:off x="5013684"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25</a:t>
              </a:r>
            </a:p>
          </p:txBody>
        </p:sp>
        <p:sp>
          <p:nvSpPr>
            <p:cNvPr id="31761" name="TextBox 31760">
              <a:extLst>
                <a:ext uri="{FF2B5EF4-FFF2-40B4-BE49-F238E27FC236}">
                  <a16:creationId xmlns:a16="http://schemas.microsoft.com/office/drawing/2014/main" id="{68EB49AB-7C3F-AD17-9F4C-2267D3DA589E}"/>
                </a:ext>
              </a:extLst>
            </p:cNvPr>
            <p:cNvSpPr txBox="1"/>
            <p:nvPr/>
          </p:nvSpPr>
          <p:spPr bwMode="auto">
            <a:xfrm>
              <a:off x="5412696"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25</a:t>
              </a:r>
            </a:p>
          </p:txBody>
        </p:sp>
        <p:sp>
          <p:nvSpPr>
            <p:cNvPr id="31762" name="TextBox 31761">
              <a:extLst>
                <a:ext uri="{FF2B5EF4-FFF2-40B4-BE49-F238E27FC236}">
                  <a16:creationId xmlns:a16="http://schemas.microsoft.com/office/drawing/2014/main" id="{A3659F41-D5D5-41C2-C750-CAF71FE2A6A5}"/>
                </a:ext>
              </a:extLst>
            </p:cNvPr>
            <p:cNvSpPr txBox="1"/>
            <p:nvPr/>
          </p:nvSpPr>
          <p:spPr bwMode="auto">
            <a:xfrm>
              <a:off x="5802943"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24</a:t>
              </a:r>
            </a:p>
          </p:txBody>
        </p:sp>
        <p:sp>
          <p:nvSpPr>
            <p:cNvPr id="31763" name="TextBox 31762">
              <a:extLst>
                <a:ext uri="{FF2B5EF4-FFF2-40B4-BE49-F238E27FC236}">
                  <a16:creationId xmlns:a16="http://schemas.microsoft.com/office/drawing/2014/main" id="{347BF078-3900-141A-AE9B-1045F1BEDA97}"/>
                </a:ext>
              </a:extLst>
            </p:cNvPr>
            <p:cNvSpPr txBox="1"/>
            <p:nvPr/>
          </p:nvSpPr>
          <p:spPr bwMode="auto">
            <a:xfrm>
              <a:off x="6196144"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24</a:t>
              </a:r>
            </a:p>
          </p:txBody>
        </p:sp>
        <p:sp>
          <p:nvSpPr>
            <p:cNvPr id="31764" name="TextBox 31763">
              <a:extLst>
                <a:ext uri="{FF2B5EF4-FFF2-40B4-BE49-F238E27FC236}">
                  <a16:creationId xmlns:a16="http://schemas.microsoft.com/office/drawing/2014/main" id="{D6B73BB1-859F-9133-B8AC-9C040EB6BC92}"/>
                </a:ext>
              </a:extLst>
            </p:cNvPr>
            <p:cNvSpPr txBox="1"/>
            <p:nvPr/>
          </p:nvSpPr>
          <p:spPr bwMode="auto">
            <a:xfrm>
              <a:off x="6586391"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23</a:t>
              </a:r>
            </a:p>
          </p:txBody>
        </p:sp>
        <p:sp>
          <p:nvSpPr>
            <p:cNvPr id="31765" name="TextBox 31764">
              <a:extLst>
                <a:ext uri="{FF2B5EF4-FFF2-40B4-BE49-F238E27FC236}">
                  <a16:creationId xmlns:a16="http://schemas.microsoft.com/office/drawing/2014/main" id="{5A3BBDC0-638D-3438-E5CD-A942787CB6BD}"/>
                </a:ext>
              </a:extLst>
            </p:cNvPr>
            <p:cNvSpPr txBox="1"/>
            <p:nvPr/>
          </p:nvSpPr>
          <p:spPr bwMode="auto">
            <a:xfrm>
              <a:off x="7031089" y="4921369"/>
              <a:ext cx="36740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18</a:t>
              </a:r>
            </a:p>
          </p:txBody>
        </p:sp>
        <p:sp>
          <p:nvSpPr>
            <p:cNvPr id="31766" name="TextBox 31765">
              <a:extLst>
                <a:ext uri="{FF2B5EF4-FFF2-40B4-BE49-F238E27FC236}">
                  <a16:creationId xmlns:a16="http://schemas.microsoft.com/office/drawing/2014/main" id="{FE8F29EF-E31F-7A3D-0053-0DBECF4EE5F4}"/>
                </a:ext>
              </a:extLst>
            </p:cNvPr>
            <p:cNvSpPr txBox="1"/>
            <p:nvPr/>
          </p:nvSpPr>
          <p:spPr bwMode="auto">
            <a:xfrm>
              <a:off x="7421337" y="4921369"/>
              <a:ext cx="36740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a:t>
              </a:r>
            </a:p>
          </p:txBody>
        </p:sp>
        <p:sp>
          <p:nvSpPr>
            <p:cNvPr id="31767" name="TextBox 31766">
              <a:extLst>
                <a:ext uri="{FF2B5EF4-FFF2-40B4-BE49-F238E27FC236}">
                  <a16:creationId xmlns:a16="http://schemas.microsoft.com/office/drawing/2014/main" id="{DA38E837-AB24-A54A-D5B2-46480D0EF949}"/>
                </a:ext>
              </a:extLst>
            </p:cNvPr>
            <p:cNvSpPr txBox="1"/>
            <p:nvPr/>
          </p:nvSpPr>
          <p:spPr bwMode="auto">
            <a:xfrm>
              <a:off x="7839400" y="4921369"/>
              <a:ext cx="27603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a:t>
              </a:r>
            </a:p>
          </p:txBody>
        </p:sp>
        <p:sp>
          <p:nvSpPr>
            <p:cNvPr id="31768" name="TextBox 31767">
              <a:extLst>
                <a:ext uri="{FF2B5EF4-FFF2-40B4-BE49-F238E27FC236}">
                  <a16:creationId xmlns:a16="http://schemas.microsoft.com/office/drawing/2014/main" id="{94E3A167-9C3E-2F2A-8055-1E29CF110B26}"/>
                </a:ext>
              </a:extLst>
            </p:cNvPr>
            <p:cNvSpPr txBox="1"/>
            <p:nvPr/>
          </p:nvSpPr>
          <p:spPr bwMode="auto">
            <a:xfrm>
              <a:off x="8229646" y="4921369"/>
              <a:ext cx="27603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sp>
        <p:nvSpPr>
          <p:cNvPr id="31769" name="TextBox 31768">
            <a:extLst>
              <a:ext uri="{FF2B5EF4-FFF2-40B4-BE49-F238E27FC236}">
                <a16:creationId xmlns:a16="http://schemas.microsoft.com/office/drawing/2014/main" id="{B07953B8-BB8D-C928-DE5A-19EBBDC83BE6}"/>
              </a:ext>
            </a:extLst>
          </p:cNvPr>
          <p:cNvSpPr txBox="1"/>
          <p:nvPr/>
        </p:nvSpPr>
        <p:spPr bwMode="auto">
          <a:xfrm>
            <a:off x="8082221" y="3762884"/>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Olaparib</a:t>
            </a:r>
            <a:endParaRPr lang="en-US" sz="1400" b="0" dirty="0">
              <a:solidFill>
                <a:schemeClr val="accent3"/>
              </a:solidFill>
              <a:latin typeface="+mn-lt"/>
            </a:endParaRPr>
          </a:p>
        </p:txBody>
      </p:sp>
      <p:sp>
        <p:nvSpPr>
          <p:cNvPr id="31770" name="TextBox 31769">
            <a:extLst>
              <a:ext uri="{FF2B5EF4-FFF2-40B4-BE49-F238E27FC236}">
                <a16:creationId xmlns:a16="http://schemas.microsoft.com/office/drawing/2014/main" id="{90E7DDD0-7E23-3256-E20F-F4A6175A857D}"/>
              </a:ext>
            </a:extLst>
          </p:cNvPr>
          <p:cNvSpPr txBox="1"/>
          <p:nvPr/>
        </p:nvSpPr>
        <p:spPr bwMode="auto">
          <a:xfrm>
            <a:off x="8050962" y="4202806"/>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3"/>
                </a:solidFill>
                <a:effectLst/>
                <a:latin typeface="+mn-lt"/>
              </a:rPr>
              <a:t>Placebo</a:t>
            </a:r>
            <a:endParaRPr lang="en-US" sz="1400" b="0" dirty="0">
              <a:solidFill>
                <a:schemeClr val="accent3"/>
              </a:solidFill>
              <a:latin typeface="+mn-lt"/>
            </a:endParaRPr>
          </a:p>
        </p:txBody>
      </p:sp>
      <p:sp>
        <p:nvSpPr>
          <p:cNvPr id="31771" name="TextBox 31770">
            <a:extLst>
              <a:ext uri="{FF2B5EF4-FFF2-40B4-BE49-F238E27FC236}">
                <a16:creationId xmlns:a16="http://schemas.microsoft.com/office/drawing/2014/main" id="{6402C2F0-DED4-5F7F-D35C-C9602705A578}"/>
              </a:ext>
            </a:extLst>
          </p:cNvPr>
          <p:cNvSpPr txBox="1"/>
          <p:nvPr/>
        </p:nvSpPr>
        <p:spPr bwMode="auto">
          <a:xfrm>
            <a:off x="5073736" y="4296646"/>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3"/>
                </a:solidFill>
                <a:effectLst/>
                <a:latin typeface="+mn-lt"/>
              </a:rPr>
              <a:t>22.5%</a:t>
            </a:r>
            <a:endParaRPr lang="en-US" sz="1400" b="0" dirty="0">
              <a:solidFill>
                <a:schemeClr val="accent3"/>
              </a:solidFill>
              <a:latin typeface="+mn-lt"/>
            </a:endParaRPr>
          </a:p>
        </p:txBody>
      </p:sp>
      <p:sp>
        <p:nvSpPr>
          <p:cNvPr id="31772" name="TextBox 31771">
            <a:extLst>
              <a:ext uri="{FF2B5EF4-FFF2-40B4-BE49-F238E27FC236}">
                <a16:creationId xmlns:a16="http://schemas.microsoft.com/office/drawing/2014/main" id="{0C828327-4C31-2454-E149-B8282699833E}"/>
              </a:ext>
            </a:extLst>
          </p:cNvPr>
          <p:cNvSpPr txBox="1"/>
          <p:nvPr/>
        </p:nvSpPr>
        <p:spPr bwMode="auto">
          <a:xfrm>
            <a:off x="6644189" y="3323302"/>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1"/>
                </a:solidFill>
                <a:effectLst/>
                <a:latin typeface="+mn-lt"/>
              </a:rPr>
              <a:t>45.3%</a:t>
            </a:r>
            <a:endParaRPr lang="en-US" sz="1400" b="0" dirty="0">
              <a:solidFill>
                <a:schemeClr val="accent1"/>
              </a:solidFill>
              <a:latin typeface="+mn-lt"/>
            </a:endParaRPr>
          </a:p>
        </p:txBody>
      </p:sp>
      <p:sp>
        <p:nvSpPr>
          <p:cNvPr id="31773" name="TextBox 31772">
            <a:extLst>
              <a:ext uri="{FF2B5EF4-FFF2-40B4-BE49-F238E27FC236}">
                <a16:creationId xmlns:a16="http://schemas.microsoft.com/office/drawing/2014/main" id="{83A10E40-717D-463D-1DE7-38C69FD7A0A2}"/>
              </a:ext>
            </a:extLst>
          </p:cNvPr>
          <p:cNvSpPr txBox="1"/>
          <p:nvPr/>
        </p:nvSpPr>
        <p:spPr bwMode="auto">
          <a:xfrm>
            <a:off x="5033723" y="3135662"/>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1"/>
                </a:solidFill>
                <a:effectLst/>
                <a:latin typeface="+mn-lt"/>
              </a:rPr>
              <a:t>51.2%</a:t>
            </a:r>
            <a:endParaRPr lang="en-US" sz="1400" b="0" dirty="0">
              <a:solidFill>
                <a:schemeClr val="accent1"/>
              </a:solidFill>
              <a:latin typeface="+mn-lt"/>
            </a:endParaRPr>
          </a:p>
        </p:txBody>
      </p:sp>
      <p:sp>
        <p:nvSpPr>
          <p:cNvPr id="31779" name="Freeform: Shape 31778">
            <a:extLst>
              <a:ext uri="{FF2B5EF4-FFF2-40B4-BE49-F238E27FC236}">
                <a16:creationId xmlns:a16="http://schemas.microsoft.com/office/drawing/2014/main" id="{5A95598E-000B-AEE5-4380-A9D96542F84C}"/>
              </a:ext>
            </a:extLst>
          </p:cNvPr>
          <p:cNvSpPr/>
          <p:nvPr/>
        </p:nvSpPr>
        <p:spPr bwMode="auto">
          <a:xfrm>
            <a:off x="1951567" y="2116667"/>
            <a:ext cx="6142566" cy="2235200"/>
          </a:xfrm>
          <a:custGeom>
            <a:avLst/>
            <a:gdLst>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34166 w 6151032"/>
              <a:gd name="connsiteY11" fmla="*/ 2099733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134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62566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79033 h 2235200"/>
              <a:gd name="connsiteX48" fmla="*/ 1003299 w 6151032"/>
              <a:gd name="connsiteY48" fmla="*/ 1608666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34166 w 6151032"/>
              <a:gd name="connsiteY11" fmla="*/ 2099733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134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62566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79033 h 2235200"/>
              <a:gd name="connsiteX48" fmla="*/ 1003299 w 6151032"/>
              <a:gd name="connsiteY48" fmla="*/ 1589616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34166 w 6151032"/>
              <a:gd name="connsiteY11" fmla="*/ 2099733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134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62566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83267 h 2235200"/>
              <a:gd name="connsiteX48" fmla="*/ 1003299 w 6151032"/>
              <a:gd name="connsiteY48" fmla="*/ 1589616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34166 w 6151032"/>
              <a:gd name="connsiteY11" fmla="*/ 2099733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134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66800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83267 h 2235200"/>
              <a:gd name="connsiteX48" fmla="*/ 1003299 w 6151032"/>
              <a:gd name="connsiteY48" fmla="*/ 1589616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34166 w 6151032"/>
              <a:gd name="connsiteY11" fmla="*/ 2099733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134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75267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83267 h 2235200"/>
              <a:gd name="connsiteX48" fmla="*/ 1003299 w 6151032"/>
              <a:gd name="connsiteY48" fmla="*/ 1589616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34166 w 6151032"/>
              <a:gd name="connsiteY11" fmla="*/ 2099733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134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75267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83267 h 2235200"/>
              <a:gd name="connsiteX48" fmla="*/ 1005416 w 6151032"/>
              <a:gd name="connsiteY48" fmla="*/ 1587500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34166 w 6151032"/>
              <a:gd name="connsiteY11" fmla="*/ 2099733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261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75267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83267 h 2235200"/>
              <a:gd name="connsiteX48" fmla="*/ 1005416 w 6151032"/>
              <a:gd name="connsiteY48" fmla="*/ 1587500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68033 w 6151032"/>
              <a:gd name="connsiteY11" fmla="*/ 2101849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261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75267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83267 h 2235200"/>
              <a:gd name="connsiteX48" fmla="*/ 1005416 w 6151032"/>
              <a:gd name="connsiteY48" fmla="*/ 1587500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9566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261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75267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83267 h 2235200"/>
              <a:gd name="connsiteX48" fmla="*/ 1005416 w 6151032"/>
              <a:gd name="connsiteY48" fmla="*/ 1587500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1099 w 6151032"/>
              <a:gd name="connsiteY12" fmla="*/ 2074333 h 2235200"/>
              <a:gd name="connsiteX13" fmla="*/ 2442632 w 6151032"/>
              <a:gd name="connsiteY13" fmla="*/ 2057399 h 2235200"/>
              <a:gd name="connsiteX14" fmla="*/ 1968499 w 6151032"/>
              <a:gd name="connsiteY14" fmla="*/ 2057399 h 2235200"/>
              <a:gd name="connsiteX15" fmla="*/ 1968499 w 6151032"/>
              <a:gd name="connsiteY15" fmla="*/ 1976966 h 2235200"/>
              <a:gd name="connsiteX16" fmla="*/ 1926166 w 6151032"/>
              <a:gd name="connsiteY16" fmla="*/ 1976966 h 2235200"/>
              <a:gd name="connsiteX17" fmla="*/ 1926166 w 6151032"/>
              <a:gd name="connsiteY17" fmla="*/ 1964266 h 2235200"/>
              <a:gd name="connsiteX18" fmla="*/ 1866899 w 6151032"/>
              <a:gd name="connsiteY18" fmla="*/ 1964266 h 2235200"/>
              <a:gd name="connsiteX19" fmla="*/ 1866899 w 6151032"/>
              <a:gd name="connsiteY19" fmla="*/ 1930400 h 2235200"/>
              <a:gd name="connsiteX20" fmla="*/ 1841499 w 6151032"/>
              <a:gd name="connsiteY20" fmla="*/ 1930400 h 2235200"/>
              <a:gd name="connsiteX21" fmla="*/ 1841499 w 6151032"/>
              <a:gd name="connsiteY21" fmla="*/ 1909233 h 2235200"/>
              <a:gd name="connsiteX22" fmla="*/ 1811866 w 6151032"/>
              <a:gd name="connsiteY22" fmla="*/ 1909233 h 2235200"/>
              <a:gd name="connsiteX23" fmla="*/ 1811866 w 6151032"/>
              <a:gd name="connsiteY23" fmla="*/ 1888066 h 2235200"/>
              <a:gd name="connsiteX24" fmla="*/ 1659466 w 6151032"/>
              <a:gd name="connsiteY24" fmla="*/ 1888066 h 2235200"/>
              <a:gd name="connsiteX25" fmla="*/ 1659466 w 6151032"/>
              <a:gd name="connsiteY25" fmla="*/ 1866900 h 2235200"/>
              <a:gd name="connsiteX26" fmla="*/ 1574799 w 6151032"/>
              <a:gd name="connsiteY26" fmla="*/ 1866900 h 2235200"/>
              <a:gd name="connsiteX27" fmla="*/ 1574799 w 6151032"/>
              <a:gd name="connsiteY27" fmla="*/ 1833033 h 2235200"/>
              <a:gd name="connsiteX28" fmla="*/ 1443566 w 6151032"/>
              <a:gd name="connsiteY28" fmla="*/ 1833033 h 2235200"/>
              <a:gd name="connsiteX29" fmla="*/ 1443566 w 6151032"/>
              <a:gd name="connsiteY29" fmla="*/ 1807633 h 2235200"/>
              <a:gd name="connsiteX30" fmla="*/ 1354666 w 6151032"/>
              <a:gd name="connsiteY30" fmla="*/ 1807633 h 2235200"/>
              <a:gd name="connsiteX31" fmla="*/ 1354666 w 6151032"/>
              <a:gd name="connsiteY31" fmla="*/ 1786466 h 2235200"/>
              <a:gd name="connsiteX32" fmla="*/ 1341966 w 6151032"/>
              <a:gd name="connsiteY32" fmla="*/ 1786466 h 2235200"/>
              <a:gd name="connsiteX33" fmla="*/ 1341966 w 6151032"/>
              <a:gd name="connsiteY33" fmla="*/ 1752600 h 2235200"/>
              <a:gd name="connsiteX34" fmla="*/ 1295399 w 6151032"/>
              <a:gd name="connsiteY34" fmla="*/ 1752600 h 2235200"/>
              <a:gd name="connsiteX35" fmla="*/ 1295399 w 6151032"/>
              <a:gd name="connsiteY35" fmla="*/ 1714500 h 2235200"/>
              <a:gd name="connsiteX36" fmla="*/ 1231899 w 6151032"/>
              <a:gd name="connsiteY36" fmla="*/ 1714500 h 2235200"/>
              <a:gd name="connsiteX37" fmla="*/ 1231899 w 6151032"/>
              <a:gd name="connsiteY37" fmla="*/ 1714500 h 2235200"/>
              <a:gd name="connsiteX38" fmla="*/ 1231899 w 6151032"/>
              <a:gd name="connsiteY38" fmla="*/ 1714500 h 2235200"/>
              <a:gd name="connsiteX39" fmla="*/ 1202266 w 6151032"/>
              <a:gd name="connsiteY39" fmla="*/ 1684867 h 2235200"/>
              <a:gd name="connsiteX40" fmla="*/ 1151466 w 6151032"/>
              <a:gd name="connsiteY40" fmla="*/ 1684867 h 2235200"/>
              <a:gd name="connsiteX41" fmla="*/ 1151466 w 6151032"/>
              <a:gd name="connsiteY41" fmla="*/ 1646766 h 2235200"/>
              <a:gd name="connsiteX42" fmla="*/ 1100666 w 6151032"/>
              <a:gd name="connsiteY42" fmla="*/ 1646766 h 2235200"/>
              <a:gd name="connsiteX43" fmla="*/ 1100666 w 6151032"/>
              <a:gd name="connsiteY43" fmla="*/ 1617133 h 2235200"/>
              <a:gd name="connsiteX44" fmla="*/ 1075267 w 6151032"/>
              <a:gd name="connsiteY44" fmla="*/ 1617133 h 2235200"/>
              <a:gd name="connsiteX45" fmla="*/ 1075266 w 6151032"/>
              <a:gd name="connsiteY45" fmla="*/ 1604433 h 2235200"/>
              <a:gd name="connsiteX46" fmla="*/ 1032932 w 6151032"/>
              <a:gd name="connsiteY46" fmla="*/ 1604433 h 2235200"/>
              <a:gd name="connsiteX47" fmla="*/ 1032932 w 6151032"/>
              <a:gd name="connsiteY47" fmla="*/ 1583267 h 2235200"/>
              <a:gd name="connsiteX48" fmla="*/ 1005416 w 6151032"/>
              <a:gd name="connsiteY48" fmla="*/ 1587500 h 2235200"/>
              <a:gd name="connsiteX49" fmla="*/ 1003299 w 6151032"/>
              <a:gd name="connsiteY49" fmla="*/ 1557866 h 2235200"/>
              <a:gd name="connsiteX50" fmla="*/ 956732 w 6151032"/>
              <a:gd name="connsiteY50" fmla="*/ 1557866 h 2235200"/>
              <a:gd name="connsiteX51" fmla="*/ 956732 w 6151032"/>
              <a:gd name="connsiteY51" fmla="*/ 1557866 h 2235200"/>
              <a:gd name="connsiteX52" fmla="*/ 956732 w 6151032"/>
              <a:gd name="connsiteY52" fmla="*/ 1524000 h 2235200"/>
              <a:gd name="connsiteX53" fmla="*/ 880532 w 6151032"/>
              <a:gd name="connsiteY53" fmla="*/ 1524000 h 2235200"/>
              <a:gd name="connsiteX54" fmla="*/ 880532 w 6151032"/>
              <a:gd name="connsiteY54" fmla="*/ 1494366 h 2235200"/>
              <a:gd name="connsiteX55" fmla="*/ 842432 w 6151032"/>
              <a:gd name="connsiteY55" fmla="*/ 1494366 h 2235200"/>
              <a:gd name="connsiteX56" fmla="*/ 842432 w 6151032"/>
              <a:gd name="connsiteY56" fmla="*/ 1426633 h 2235200"/>
              <a:gd name="connsiteX57" fmla="*/ 795866 w 6151032"/>
              <a:gd name="connsiteY57" fmla="*/ 1426633 h 2235200"/>
              <a:gd name="connsiteX58" fmla="*/ 795866 w 6151032"/>
              <a:gd name="connsiteY58" fmla="*/ 1397000 h 2235200"/>
              <a:gd name="connsiteX59" fmla="*/ 757766 w 6151032"/>
              <a:gd name="connsiteY59" fmla="*/ 1397000 h 2235200"/>
              <a:gd name="connsiteX60" fmla="*/ 757766 w 6151032"/>
              <a:gd name="connsiteY60" fmla="*/ 1333500 h 2235200"/>
              <a:gd name="connsiteX61" fmla="*/ 728132 w 6151032"/>
              <a:gd name="connsiteY61" fmla="*/ 1333500 h 2235200"/>
              <a:gd name="connsiteX62" fmla="*/ 728132 w 6151032"/>
              <a:gd name="connsiteY62" fmla="*/ 1299633 h 2235200"/>
              <a:gd name="connsiteX63" fmla="*/ 723899 w 6151032"/>
              <a:gd name="connsiteY63" fmla="*/ 1303866 h 2235200"/>
              <a:gd name="connsiteX64" fmla="*/ 723899 w 6151032"/>
              <a:gd name="connsiteY64" fmla="*/ 1270000 h 2235200"/>
              <a:gd name="connsiteX65" fmla="*/ 715432 w 6151032"/>
              <a:gd name="connsiteY65" fmla="*/ 1261533 h 2235200"/>
              <a:gd name="connsiteX66" fmla="*/ 715432 w 6151032"/>
              <a:gd name="connsiteY66" fmla="*/ 1223433 h 2235200"/>
              <a:gd name="connsiteX67" fmla="*/ 681566 w 6151032"/>
              <a:gd name="connsiteY67" fmla="*/ 1223433 h 2235200"/>
              <a:gd name="connsiteX68" fmla="*/ 681566 w 6151032"/>
              <a:gd name="connsiteY68" fmla="*/ 1181100 h 2235200"/>
              <a:gd name="connsiteX69" fmla="*/ 647699 w 6151032"/>
              <a:gd name="connsiteY69" fmla="*/ 1181100 h 2235200"/>
              <a:gd name="connsiteX70" fmla="*/ 647699 w 6151032"/>
              <a:gd name="connsiteY70" fmla="*/ 1164166 h 2235200"/>
              <a:gd name="connsiteX71" fmla="*/ 647699 w 6151032"/>
              <a:gd name="connsiteY71" fmla="*/ 1164166 h 2235200"/>
              <a:gd name="connsiteX72" fmla="*/ 613832 w 6151032"/>
              <a:gd name="connsiteY72" fmla="*/ 1164166 h 2235200"/>
              <a:gd name="connsiteX73" fmla="*/ 613832 w 6151032"/>
              <a:gd name="connsiteY73" fmla="*/ 1147233 h 2235200"/>
              <a:gd name="connsiteX74" fmla="*/ 592666 w 6151032"/>
              <a:gd name="connsiteY74" fmla="*/ 1147233 h 2235200"/>
              <a:gd name="connsiteX75" fmla="*/ 592666 w 6151032"/>
              <a:gd name="connsiteY75" fmla="*/ 1134533 h 2235200"/>
              <a:gd name="connsiteX76" fmla="*/ 567266 w 6151032"/>
              <a:gd name="connsiteY76" fmla="*/ 1134533 h 2235200"/>
              <a:gd name="connsiteX77" fmla="*/ 567266 w 6151032"/>
              <a:gd name="connsiteY77" fmla="*/ 1075266 h 2235200"/>
              <a:gd name="connsiteX78" fmla="*/ 558799 w 6151032"/>
              <a:gd name="connsiteY78" fmla="*/ 1075266 h 2235200"/>
              <a:gd name="connsiteX79" fmla="*/ 558799 w 6151032"/>
              <a:gd name="connsiteY79" fmla="*/ 1007533 h 2235200"/>
              <a:gd name="connsiteX80" fmla="*/ 541866 w 6151032"/>
              <a:gd name="connsiteY80" fmla="*/ 1007533 h 2235200"/>
              <a:gd name="connsiteX81" fmla="*/ 541866 w 6151032"/>
              <a:gd name="connsiteY81" fmla="*/ 935566 h 2235200"/>
              <a:gd name="connsiteX82" fmla="*/ 461432 w 6151032"/>
              <a:gd name="connsiteY82" fmla="*/ 935566 h 2235200"/>
              <a:gd name="connsiteX83" fmla="*/ 461432 w 6151032"/>
              <a:gd name="connsiteY83" fmla="*/ 876300 h 2235200"/>
              <a:gd name="connsiteX84" fmla="*/ 440266 w 6151032"/>
              <a:gd name="connsiteY84" fmla="*/ 876300 h 2235200"/>
              <a:gd name="connsiteX85" fmla="*/ 440266 w 6151032"/>
              <a:gd name="connsiteY85" fmla="*/ 838200 h 2235200"/>
              <a:gd name="connsiteX86" fmla="*/ 427566 w 6151032"/>
              <a:gd name="connsiteY86" fmla="*/ 838200 h 2235200"/>
              <a:gd name="connsiteX87" fmla="*/ 427566 w 6151032"/>
              <a:gd name="connsiteY87" fmla="*/ 762000 h 2235200"/>
              <a:gd name="connsiteX88" fmla="*/ 427566 w 6151032"/>
              <a:gd name="connsiteY88" fmla="*/ 762000 h 2235200"/>
              <a:gd name="connsiteX89" fmla="*/ 427566 w 6151032"/>
              <a:gd name="connsiteY89" fmla="*/ 702733 h 2235200"/>
              <a:gd name="connsiteX90" fmla="*/ 372532 w 6151032"/>
              <a:gd name="connsiteY90" fmla="*/ 702733 h 2235200"/>
              <a:gd name="connsiteX91" fmla="*/ 372532 w 6151032"/>
              <a:gd name="connsiteY91" fmla="*/ 651933 h 2235200"/>
              <a:gd name="connsiteX92" fmla="*/ 351366 w 6151032"/>
              <a:gd name="connsiteY92" fmla="*/ 651933 h 2235200"/>
              <a:gd name="connsiteX93" fmla="*/ 351366 w 6151032"/>
              <a:gd name="connsiteY93" fmla="*/ 571500 h 2235200"/>
              <a:gd name="connsiteX94" fmla="*/ 330199 w 6151032"/>
              <a:gd name="connsiteY94" fmla="*/ 571500 h 2235200"/>
              <a:gd name="connsiteX95" fmla="*/ 330199 w 6151032"/>
              <a:gd name="connsiteY95" fmla="*/ 529166 h 2235200"/>
              <a:gd name="connsiteX96" fmla="*/ 292099 w 6151032"/>
              <a:gd name="connsiteY96" fmla="*/ 529166 h 2235200"/>
              <a:gd name="connsiteX97" fmla="*/ 292099 w 6151032"/>
              <a:gd name="connsiteY97" fmla="*/ 495300 h 2235200"/>
              <a:gd name="connsiteX98" fmla="*/ 228599 w 6151032"/>
              <a:gd name="connsiteY98" fmla="*/ 495300 h 2235200"/>
              <a:gd name="connsiteX99" fmla="*/ 228599 w 6151032"/>
              <a:gd name="connsiteY99" fmla="*/ 410633 h 2235200"/>
              <a:gd name="connsiteX100" fmla="*/ 198966 w 6151032"/>
              <a:gd name="connsiteY100" fmla="*/ 410633 h 2235200"/>
              <a:gd name="connsiteX101" fmla="*/ 198966 w 6151032"/>
              <a:gd name="connsiteY101" fmla="*/ 292100 h 2235200"/>
              <a:gd name="connsiteX102" fmla="*/ 186266 w 6151032"/>
              <a:gd name="connsiteY102" fmla="*/ 304800 h 2235200"/>
              <a:gd name="connsiteX103" fmla="*/ 186266 w 6151032"/>
              <a:gd name="connsiteY103" fmla="*/ 304800 h 2235200"/>
              <a:gd name="connsiteX104" fmla="*/ 160866 w 6151032"/>
              <a:gd name="connsiteY104" fmla="*/ 279400 h 2235200"/>
              <a:gd name="connsiteX105" fmla="*/ 135466 w 6151032"/>
              <a:gd name="connsiteY105" fmla="*/ 279400 h 2235200"/>
              <a:gd name="connsiteX106" fmla="*/ 135466 w 6151032"/>
              <a:gd name="connsiteY106" fmla="*/ 237066 h 2235200"/>
              <a:gd name="connsiteX107" fmla="*/ 135466 w 6151032"/>
              <a:gd name="connsiteY107" fmla="*/ 165100 h 2235200"/>
              <a:gd name="connsiteX108" fmla="*/ 135466 w 6151032"/>
              <a:gd name="connsiteY108" fmla="*/ 165100 h 2235200"/>
              <a:gd name="connsiteX109" fmla="*/ 114299 w 6151032"/>
              <a:gd name="connsiteY109" fmla="*/ 143933 h 2235200"/>
              <a:gd name="connsiteX110" fmla="*/ 114299 w 6151032"/>
              <a:gd name="connsiteY110" fmla="*/ 127000 h 2235200"/>
              <a:gd name="connsiteX111" fmla="*/ 33866 w 6151032"/>
              <a:gd name="connsiteY111" fmla="*/ 127000 h 2235200"/>
              <a:gd name="connsiteX112" fmla="*/ 33866 w 6151032"/>
              <a:gd name="connsiteY112" fmla="*/ 93133 h 2235200"/>
              <a:gd name="connsiteX113" fmla="*/ 8466 w 6151032"/>
              <a:gd name="connsiteY113" fmla="*/ 93133 h 2235200"/>
              <a:gd name="connsiteX114" fmla="*/ 8466 w 6151032"/>
              <a:gd name="connsiteY114" fmla="*/ 0 h 2235200"/>
              <a:gd name="connsiteX115" fmla="*/ 0 w 6151032"/>
              <a:gd name="connsiteY115"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1099 w 6151032"/>
              <a:gd name="connsiteY12" fmla="*/ 2074333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27566 w 6151032"/>
              <a:gd name="connsiteY87" fmla="*/ 762000 h 2235200"/>
              <a:gd name="connsiteX88" fmla="*/ 427566 w 6151032"/>
              <a:gd name="connsiteY88" fmla="*/ 70273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86266 w 6151032"/>
              <a:gd name="connsiteY102" fmla="*/ 3048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1099 w 6151032"/>
              <a:gd name="connsiteY12" fmla="*/ 2074333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27566 w 6151032"/>
              <a:gd name="connsiteY87" fmla="*/ 762000 h 2235200"/>
              <a:gd name="connsiteX88" fmla="*/ 427566 w 6151032"/>
              <a:gd name="connsiteY88" fmla="*/ 70273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86266 w 6151032"/>
              <a:gd name="connsiteY102" fmla="*/ 3048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3216 w 6151032"/>
              <a:gd name="connsiteY12" fmla="*/ 2046816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27566 w 6151032"/>
              <a:gd name="connsiteY87" fmla="*/ 762000 h 2235200"/>
              <a:gd name="connsiteX88" fmla="*/ 427566 w 6151032"/>
              <a:gd name="connsiteY88" fmla="*/ 70273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86266 w 6151032"/>
              <a:gd name="connsiteY102" fmla="*/ 3048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27566 w 6151032"/>
              <a:gd name="connsiteY87" fmla="*/ 762000 h 2235200"/>
              <a:gd name="connsiteX88" fmla="*/ 427566 w 6151032"/>
              <a:gd name="connsiteY88" fmla="*/ 70273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86266 w 6151032"/>
              <a:gd name="connsiteY102" fmla="*/ 3048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27566 w 6151032"/>
              <a:gd name="connsiteY87" fmla="*/ 762000 h 2235200"/>
              <a:gd name="connsiteX88" fmla="*/ 421216 w 6151032"/>
              <a:gd name="connsiteY88" fmla="*/ 700616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86266 w 6151032"/>
              <a:gd name="connsiteY102" fmla="*/ 3048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9099 w 6151032"/>
              <a:gd name="connsiteY87" fmla="*/ 759883 h 2235200"/>
              <a:gd name="connsiteX88" fmla="*/ 421216 w 6151032"/>
              <a:gd name="connsiteY88" fmla="*/ 700616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86266 w 6151032"/>
              <a:gd name="connsiteY102" fmla="*/ 3048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21216 w 6151032"/>
              <a:gd name="connsiteY88" fmla="*/ 700616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86266 w 6151032"/>
              <a:gd name="connsiteY102" fmla="*/ 3048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12749 w 6151032"/>
              <a:gd name="connsiteY88" fmla="*/ 69638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86266 w 6151032"/>
              <a:gd name="connsiteY102" fmla="*/ 3048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12749 w 6151032"/>
              <a:gd name="connsiteY88" fmla="*/ 69638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201082 w 6151032"/>
              <a:gd name="connsiteY102" fmla="*/ 317500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12749 w 6151032"/>
              <a:gd name="connsiteY88" fmla="*/ 69638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201082 w 6151032"/>
              <a:gd name="connsiteY102" fmla="*/ 249767 h 2235200"/>
              <a:gd name="connsiteX103" fmla="*/ 160866 w 6151032"/>
              <a:gd name="connsiteY103" fmla="*/ 279400 h 2235200"/>
              <a:gd name="connsiteX104" fmla="*/ 135466 w 6151032"/>
              <a:gd name="connsiteY104" fmla="*/ 279400 h 2235200"/>
              <a:gd name="connsiteX105" fmla="*/ 135466 w 6151032"/>
              <a:gd name="connsiteY105" fmla="*/ 237066 h 2235200"/>
              <a:gd name="connsiteX106" fmla="*/ 135466 w 6151032"/>
              <a:gd name="connsiteY106" fmla="*/ 165100 h 2235200"/>
              <a:gd name="connsiteX107" fmla="*/ 135466 w 6151032"/>
              <a:gd name="connsiteY107" fmla="*/ 165100 h 2235200"/>
              <a:gd name="connsiteX108" fmla="*/ 114299 w 6151032"/>
              <a:gd name="connsiteY108" fmla="*/ 143933 h 2235200"/>
              <a:gd name="connsiteX109" fmla="*/ 114299 w 6151032"/>
              <a:gd name="connsiteY109" fmla="*/ 127000 h 2235200"/>
              <a:gd name="connsiteX110" fmla="*/ 33866 w 6151032"/>
              <a:gd name="connsiteY110" fmla="*/ 127000 h 2235200"/>
              <a:gd name="connsiteX111" fmla="*/ 33866 w 6151032"/>
              <a:gd name="connsiteY111" fmla="*/ 93133 h 2235200"/>
              <a:gd name="connsiteX112" fmla="*/ 8466 w 6151032"/>
              <a:gd name="connsiteY112" fmla="*/ 93133 h 2235200"/>
              <a:gd name="connsiteX113" fmla="*/ 8466 w 6151032"/>
              <a:gd name="connsiteY113" fmla="*/ 0 h 2235200"/>
              <a:gd name="connsiteX114" fmla="*/ 0 w 6151032"/>
              <a:gd name="connsiteY114"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12749 w 6151032"/>
              <a:gd name="connsiteY88" fmla="*/ 69638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86266 w 6151032"/>
              <a:gd name="connsiteY101" fmla="*/ 304800 h 2235200"/>
              <a:gd name="connsiteX102" fmla="*/ 160866 w 6151032"/>
              <a:gd name="connsiteY102" fmla="*/ 279400 h 2235200"/>
              <a:gd name="connsiteX103" fmla="*/ 135466 w 6151032"/>
              <a:gd name="connsiteY103" fmla="*/ 279400 h 2235200"/>
              <a:gd name="connsiteX104" fmla="*/ 135466 w 6151032"/>
              <a:gd name="connsiteY104" fmla="*/ 237066 h 2235200"/>
              <a:gd name="connsiteX105" fmla="*/ 135466 w 6151032"/>
              <a:gd name="connsiteY105" fmla="*/ 165100 h 2235200"/>
              <a:gd name="connsiteX106" fmla="*/ 135466 w 6151032"/>
              <a:gd name="connsiteY106" fmla="*/ 165100 h 2235200"/>
              <a:gd name="connsiteX107" fmla="*/ 114299 w 6151032"/>
              <a:gd name="connsiteY107" fmla="*/ 143933 h 2235200"/>
              <a:gd name="connsiteX108" fmla="*/ 114299 w 6151032"/>
              <a:gd name="connsiteY108" fmla="*/ 127000 h 2235200"/>
              <a:gd name="connsiteX109" fmla="*/ 33866 w 6151032"/>
              <a:gd name="connsiteY109" fmla="*/ 127000 h 2235200"/>
              <a:gd name="connsiteX110" fmla="*/ 33866 w 6151032"/>
              <a:gd name="connsiteY110" fmla="*/ 93133 h 2235200"/>
              <a:gd name="connsiteX111" fmla="*/ 8466 w 6151032"/>
              <a:gd name="connsiteY111" fmla="*/ 93133 h 2235200"/>
              <a:gd name="connsiteX112" fmla="*/ 8466 w 6151032"/>
              <a:gd name="connsiteY112" fmla="*/ 0 h 2235200"/>
              <a:gd name="connsiteX113" fmla="*/ 0 w 6151032"/>
              <a:gd name="connsiteY113"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12749 w 6151032"/>
              <a:gd name="connsiteY88" fmla="*/ 69638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234949 w 6151032"/>
              <a:gd name="connsiteY101" fmla="*/ 359833 h 2235200"/>
              <a:gd name="connsiteX102" fmla="*/ 160866 w 6151032"/>
              <a:gd name="connsiteY102" fmla="*/ 279400 h 2235200"/>
              <a:gd name="connsiteX103" fmla="*/ 135466 w 6151032"/>
              <a:gd name="connsiteY103" fmla="*/ 279400 h 2235200"/>
              <a:gd name="connsiteX104" fmla="*/ 135466 w 6151032"/>
              <a:gd name="connsiteY104" fmla="*/ 237066 h 2235200"/>
              <a:gd name="connsiteX105" fmla="*/ 135466 w 6151032"/>
              <a:gd name="connsiteY105" fmla="*/ 165100 h 2235200"/>
              <a:gd name="connsiteX106" fmla="*/ 135466 w 6151032"/>
              <a:gd name="connsiteY106" fmla="*/ 165100 h 2235200"/>
              <a:gd name="connsiteX107" fmla="*/ 114299 w 6151032"/>
              <a:gd name="connsiteY107" fmla="*/ 143933 h 2235200"/>
              <a:gd name="connsiteX108" fmla="*/ 114299 w 6151032"/>
              <a:gd name="connsiteY108" fmla="*/ 127000 h 2235200"/>
              <a:gd name="connsiteX109" fmla="*/ 33866 w 6151032"/>
              <a:gd name="connsiteY109" fmla="*/ 127000 h 2235200"/>
              <a:gd name="connsiteX110" fmla="*/ 33866 w 6151032"/>
              <a:gd name="connsiteY110" fmla="*/ 93133 h 2235200"/>
              <a:gd name="connsiteX111" fmla="*/ 8466 w 6151032"/>
              <a:gd name="connsiteY111" fmla="*/ 93133 h 2235200"/>
              <a:gd name="connsiteX112" fmla="*/ 8466 w 6151032"/>
              <a:gd name="connsiteY112" fmla="*/ 0 h 2235200"/>
              <a:gd name="connsiteX113" fmla="*/ 0 w 6151032"/>
              <a:gd name="connsiteY113"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12749 w 6151032"/>
              <a:gd name="connsiteY88" fmla="*/ 69638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292100 h 2235200"/>
              <a:gd name="connsiteX101" fmla="*/ 160866 w 6151032"/>
              <a:gd name="connsiteY101" fmla="*/ 279400 h 2235200"/>
              <a:gd name="connsiteX102" fmla="*/ 135466 w 6151032"/>
              <a:gd name="connsiteY102" fmla="*/ 279400 h 2235200"/>
              <a:gd name="connsiteX103" fmla="*/ 135466 w 6151032"/>
              <a:gd name="connsiteY103" fmla="*/ 237066 h 2235200"/>
              <a:gd name="connsiteX104" fmla="*/ 135466 w 6151032"/>
              <a:gd name="connsiteY104" fmla="*/ 165100 h 2235200"/>
              <a:gd name="connsiteX105" fmla="*/ 135466 w 6151032"/>
              <a:gd name="connsiteY105" fmla="*/ 165100 h 2235200"/>
              <a:gd name="connsiteX106" fmla="*/ 114299 w 6151032"/>
              <a:gd name="connsiteY106" fmla="*/ 143933 h 2235200"/>
              <a:gd name="connsiteX107" fmla="*/ 114299 w 6151032"/>
              <a:gd name="connsiteY107" fmla="*/ 127000 h 2235200"/>
              <a:gd name="connsiteX108" fmla="*/ 33866 w 6151032"/>
              <a:gd name="connsiteY108" fmla="*/ 127000 h 2235200"/>
              <a:gd name="connsiteX109" fmla="*/ 33866 w 6151032"/>
              <a:gd name="connsiteY109" fmla="*/ 93133 h 2235200"/>
              <a:gd name="connsiteX110" fmla="*/ 8466 w 6151032"/>
              <a:gd name="connsiteY110" fmla="*/ 93133 h 2235200"/>
              <a:gd name="connsiteX111" fmla="*/ 8466 w 6151032"/>
              <a:gd name="connsiteY111" fmla="*/ 0 h 2235200"/>
              <a:gd name="connsiteX112" fmla="*/ 0 w 6151032"/>
              <a:gd name="connsiteY112"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12749 w 6151032"/>
              <a:gd name="connsiteY88" fmla="*/ 69638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300567 h 2235200"/>
              <a:gd name="connsiteX101" fmla="*/ 160866 w 6151032"/>
              <a:gd name="connsiteY101" fmla="*/ 279400 h 2235200"/>
              <a:gd name="connsiteX102" fmla="*/ 135466 w 6151032"/>
              <a:gd name="connsiteY102" fmla="*/ 279400 h 2235200"/>
              <a:gd name="connsiteX103" fmla="*/ 135466 w 6151032"/>
              <a:gd name="connsiteY103" fmla="*/ 237066 h 2235200"/>
              <a:gd name="connsiteX104" fmla="*/ 135466 w 6151032"/>
              <a:gd name="connsiteY104" fmla="*/ 165100 h 2235200"/>
              <a:gd name="connsiteX105" fmla="*/ 135466 w 6151032"/>
              <a:gd name="connsiteY105" fmla="*/ 165100 h 2235200"/>
              <a:gd name="connsiteX106" fmla="*/ 114299 w 6151032"/>
              <a:gd name="connsiteY106" fmla="*/ 143933 h 2235200"/>
              <a:gd name="connsiteX107" fmla="*/ 114299 w 6151032"/>
              <a:gd name="connsiteY107" fmla="*/ 127000 h 2235200"/>
              <a:gd name="connsiteX108" fmla="*/ 33866 w 6151032"/>
              <a:gd name="connsiteY108" fmla="*/ 127000 h 2235200"/>
              <a:gd name="connsiteX109" fmla="*/ 33866 w 6151032"/>
              <a:gd name="connsiteY109" fmla="*/ 93133 h 2235200"/>
              <a:gd name="connsiteX110" fmla="*/ 8466 w 6151032"/>
              <a:gd name="connsiteY110" fmla="*/ 93133 h 2235200"/>
              <a:gd name="connsiteX111" fmla="*/ 8466 w 6151032"/>
              <a:gd name="connsiteY111" fmla="*/ 0 h 2235200"/>
              <a:gd name="connsiteX112" fmla="*/ 0 w 6151032"/>
              <a:gd name="connsiteY112" fmla="*/ 8466 h 2235200"/>
              <a:gd name="connsiteX0" fmla="*/ 6151032 w 6151032"/>
              <a:gd name="connsiteY0" fmla="*/ 2235200 h 2235200"/>
              <a:gd name="connsiteX1" fmla="*/ 5118099 w 6151032"/>
              <a:gd name="connsiteY1" fmla="*/ 2235200 h 2235200"/>
              <a:gd name="connsiteX2" fmla="*/ 5118099 w 6151032"/>
              <a:gd name="connsiteY2" fmla="*/ 2192866 h 2235200"/>
              <a:gd name="connsiteX3" fmla="*/ 3771899 w 6151032"/>
              <a:gd name="connsiteY3" fmla="*/ 2192866 h 2235200"/>
              <a:gd name="connsiteX4" fmla="*/ 3771899 w 6151032"/>
              <a:gd name="connsiteY4" fmla="*/ 2167466 h 2235200"/>
              <a:gd name="connsiteX5" fmla="*/ 3268132 w 6151032"/>
              <a:gd name="connsiteY5" fmla="*/ 2167466 h 2235200"/>
              <a:gd name="connsiteX6" fmla="*/ 3268132 w 6151032"/>
              <a:gd name="connsiteY6" fmla="*/ 2142066 h 2235200"/>
              <a:gd name="connsiteX7" fmla="*/ 2891366 w 6151032"/>
              <a:gd name="connsiteY7" fmla="*/ 2142066 h 2235200"/>
              <a:gd name="connsiteX8" fmla="*/ 2891366 w 6151032"/>
              <a:gd name="connsiteY8" fmla="*/ 2125133 h 2235200"/>
              <a:gd name="connsiteX9" fmla="*/ 2620432 w 6151032"/>
              <a:gd name="connsiteY9" fmla="*/ 2125133 h 2235200"/>
              <a:gd name="connsiteX10" fmla="*/ 2620432 w 6151032"/>
              <a:gd name="connsiteY10" fmla="*/ 2099733 h 2235200"/>
              <a:gd name="connsiteX11" fmla="*/ 2457449 w 6151032"/>
              <a:gd name="connsiteY11" fmla="*/ 2103966 h 2235200"/>
              <a:gd name="connsiteX12" fmla="*/ 2455332 w 6151032"/>
              <a:gd name="connsiteY12" fmla="*/ 2057399 h 2235200"/>
              <a:gd name="connsiteX13" fmla="*/ 1968499 w 6151032"/>
              <a:gd name="connsiteY13" fmla="*/ 2057399 h 2235200"/>
              <a:gd name="connsiteX14" fmla="*/ 1968499 w 6151032"/>
              <a:gd name="connsiteY14" fmla="*/ 1976966 h 2235200"/>
              <a:gd name="connsiteX15" fmla="*/ 1926166 w 6151032"/>
              <a:gd name="connsiteY15" fmla="*/ 1976966 h 2235200"/>
              <a:gd name="connsiteX16" fmla="*/ 1926166 w 6151032"/>
              <a:gd name="connsiteY16" fmla="*/ 1964266 h 2235200"/>
              <a:gd name="connsiteX17" fmla="*/ 1866899 w 6151032"/>
              <a:gd name="connsiteY17" fmla="*/ 1964266 h 2235200"/>
              <a:gd name="connsiteX18" fmla="*/ 1866899 w 6151032"/>
              <a:gd name="connsiteY18" fmla="*/ 1930400 h 2235200"/>
              <a:gd name="connsiteX19" fmla="*/ 1841499 w 6151032"/>
              <a:gd name="connsiteY19" fmla="*/ 1930400 h 2235200"/>
              <a:gd name="connsiteX20" fmla="*/ 1841499 w 6151032"/>
              <a:gd name="connsiteY20" fmla="*/ 1909233 h 2235200"/>
              <a:gd name="connsiteX21" fmla="*/ 1811866 w 6151032"/>
              <a:gd name="connsiteY21" fmla="*/ 1909233 h 2235200"/>
              <a:gd name="connsiteX22" fmla="*/ 1811866 w 6151032"/>
              <a:gd name="connsiteY22" fmla="*/ 1888066 h 2235200"/>
              <a:gd name="connsiteX23" fmla="*/ 1659466 w 6151032"/>
              <a:gd name="connsiteY23" fmla="*/ 1888066 h 2235200"/>
              <a:gd name="connsiteX24" fmla="*/ 1659466 w 6151032"/>
              <a:gd name="connsiteY24" fmla="*/ 1866900 h 2235200"/>
              <a:gd name="connsiteX25" fmla="*/ 1574799 w 6151032"/>
              <a:gd name="connsiteY25" fmla="*/ 1866900 h 2235200"/>
              <a:gd name="connsiteX26" fmla="*/ 1574799 w 6151032"/>
              <a:gd name="connsiteY26" fmla="*/ 1833033 h 2235200"/>
              <a:gd name="connsiteX27" fmla="*/ 1443566 w 6151032"/>
              <a:gd name="connsiteY27" fmla="*/ 1833033 h 2235200"/>
              <a:gd name="connsiteX28" fmla="*/ 1443566 w 6151032"/>
              <a:gd name="connsiteY28" fmla="*/ 1807633 h 2235200"/>
              <a:gd name="connsiteX29" fmla="*/ 1354666 w 6151032"/>
              <a:gd name="connsiteY29" fmla="*/ 1807633 h 2235200"/>
              <a:gd name="connsiteX30" fmla="*/ 1354666 w 6151032"/>
              <a:gd name="connsiteY30" fmla="*/ 1786466 h 2235200"/>
              <a:gd name="connsiteX31" fmla="*/ 1341966 w 6151032"/>
              <a:gd name="connsiteY31" fmla="*/ 1786466 h 2235200"/>
              <a:gd name="connsiteX32" fmla="*/ 1341966 w 6151032"/>
              <a:gd name="connsiteY32" fmla="*/ 1752600 h 2235200"/>
              <a:gd name="connsiteX33" fmla="*/ 1295399 w 6151032"/>
              <a:gd name="connsiteY33" fmla="*/ 1752600 h 2235200"/>
              <a:gd name="connsiteX34" fmla="*/ 1295399 w 6151032"/>
              <a:gd name="connsiteY34" fmla="*/ 1714500 h 2235200"/>
              <a:gd name="connsiteX35" fmla="*/ 1231899 w 6151032"/>
              <a:gd name="connsiteY35" fmla="*/ 1714500 h 2235200"/>
              <a:gd name="connsiteX36" fmla="*/ 1231899 w 6151032"/>
              <a:gd name="connsiteY36" fmla="*/ 1714500 h 2235200"/>
              <a:gd name="connsiteX37" fmla="*/ 1231899 w 6151032"/>
              <a:gd name="connsiteY37" fmla="*/ 1714500 h 2235200"/>
              <a:gd name="connsiteX38" fmla="*/ 1202266 w 6151032"/>
              <a:gd name="connsiteY38" fmla="*/ 1684867 h 2235200"/>
              <a:gd name="connsiteX39" fmla="*/ 1151466 w 6151032"/>
              <a:gd name="connsiteY39" fmla="*/ 1684867 h 2235200"/>
              <a:gd name="connsiteX40" fmla="*/ 1151466 w 6151032"/>
              <a:gd name="connsiteY40" fmla="*/ 1646766 h 2235200"/>
              <a:gd name="connsiteX41" fmla="*/ 1100666 w 6151032"/>
              <a:gd name="connsiteY41" fmla="*/ 1646766 h 2235200"/>
              <a:gd name="connsiteX42" fmla="*/ 1100666 w 6151032"/>
              <a:gd name="connsiteY42" fmla="*/ 1617133 h 2235200"/>
              <a:gd name="connsiteX43" fmla="*/ 1075267 w 6151032"/>
              <a:gd name="connsiteY43" fmla="*/ 1617133 h 2235200"/>
              <a:gd name="connsiteX44" fmla="*/ 1075266 w 6151032"/>
              <a:gd name="connsiteY44" fmla="*/ 1604433 h 2235200"/>
              <a:gd name="connsiteX45" fmla="*/ 1032932 w 6151032"/>
              <a:gd name="connsiteY45" fmla="*/ 1604433 h 2235200"/>
              <a:gd name="connsiteX46" fmla="*/ 1032932 w 6151032"/>
              <a:gd name="connsiteY46" fmla="*/ 1583267 h 2235200"/>
              <a:gd name="connsiteX47" fmla="*/ 1005416 w 6151032"/>
              <a:gd name="connsiteY47" fmla="*/ 1587500 h 2235200"/>
              <a:gd name="connsiteX48" fmla="*/ 1003299 w 6151032"/>
              <a:gd name="connsiteY48" fmla="*/ 1557866 h 2235200"/>
              <a:gd name="connsiteX49" fmla="*/ 956732 w 6151032"/>
              <a:gd name="connsiteY49" fmla="*/ 1557866 h 2235200"/>
              <a:gd name="connsiteX50" fmla="*/ 956732 w 6151032"/>
              <a:gd name="connsiteY50" fmla="*/ 1557866 h 2235200"/>
              <a:gd name="connsiteX51" fmla="*/ 956732 w 6151032"/>
              <a:gd name="connsiteY51" fmla="*/ 1524000 h 2235200"/>
              <a:gd name="connsiteX52" fmla="*/ 880532 w 6151032"/>
              <a:gd name="connsiteY52" fmla="*/ 1524000 h 2235200"/>
              <a:gd name="connsiteX53" fmla="*/ 880532 w 6151032"/>
              <a:gd name="connsiteY53" fmla="*/ 1494366 h 2235200"/>
              <a:gd name="connsiteX54" fmla="*/ 842432 w 6151032"/>
              <a:gd name="connsiteY54" fmla="*/ 1494366 h 2235200"/>
              <a:gd name="connsiteX55" fmla="*/ 842432 w 6151032"/>
              <a:gd name="connsiteY55" fmla="*/ 1426633 h 2235200"/>
              <a:gd name="connsiteX56" fmla="*/ 795866 w 6151032"/>
              <a:gd name="connsiteY56" fmla="*/ 1426633 h 2235200"/>
              <a:gd name="connsiteX57" fmla="*/ 795866 w 6151032"/>
              <a:gd name="connsiteY57" fmla="*/ 1397000 h 2235200"/>
              <a:gd name="connsiteX58" fmla="*/ 757766 w 6151032"/>
              <a:gd name="connsiteY58" fmla="*/ 1397000 h 2235200"/>
              <a:gd name="connsiteX59" fmla="*/ 757766 w 6151032"/>
              <a:gd name="connsiteY59" fmla="*/ 1333500 h 2235200"/>
              <a:gd name="connsiteX60" fmla="*/ 728132 w 6151032"/>
              <a:gd name="connsiteY60" fmla="*/ 1333500 h 2235200"/>
              <a:gd name="connsiteX61" fmla="*/ 728132 w 6151032"/>
              <a:gd name="connsiteY61" fmla="*/ 1299633 h 2235200"/>
              <a:gd name="connsiteX62" fmla="*/ 723899 w 6151032"/>
              <a:gd name="connsiteY62" fmla="*/ 1303866 h 2235200"/>
              <a:gd name="connsiteX63" fmla="*/ 723899 w 6151032"/>
              <a:gd name="connsiteY63" fmla="*/ 1270000 h 2235200"/>
              <a:gd name="connsiteX64" fmla="*/ 715432 w 6151032"/>
              <a:gd name="connsiteY64" fmla="*/ 1261533 h 2235200"/>
              <a:gd name="connsiteX65" fmla="*/ 715432 w 6151032"/>
              <a:gd name="connsiteY65" fmla="*/ 1223433 h 2235200"/>
              <a:gd name="connsiteX66" fmla="*/ 681566 w 6151032"/>
              <a:gd name="connsiteY66" fmla="*/ 1223433 h 2235200"/>
              <a:gd name="connsiteX67" fmla="*/ 681566 w 6151032"/>
              <a:gd name="connsiteY67" fmla="*/ 1181100 h 2235200"/>
              <a:gd name="connsiteX68" fmla="*/ 647699 w 6151032"/>
              <a:gd name="connsiteY68" fmla="*/ 1181100 h 2235200"/>
              <a:gd name="connsiteX69" fmla="*/ 647699 w 6151032"/>
              <a:gd name="connsiteY69" fmla="*/ 1164166 h 2235200"/>
              <a:gd name="connsiteX70" fmla="*/ 647699 w 6151032"/>
              <a:gd name="connsiteY70" fmla="*/ 1164166 h 2235200"/>
              <a:gd name="connsiteX71" fmla="*/ 613832 w 6151032"/>
              <a:gd name="connsiteY71" fmla="*/ 1164166 h 2235200"/>
              <a:gd name="connsiteX72" fmla="*/ 613832 w 6151032"/>
              <a:gd name="connsiteY72" fmla="*/ 1147233 h 2235200"/>
              <a:gd name="connsiteX73" fmla="*/ 592666 w 6151032"/>
              <a:gd name="connsiteY73" fmla="*/ 1147233 h 2235200"/>
              <a:gd name="connsiteX74" fmla="*/ 592666 w 6151032"/>
              <a:gd name="connsiteY74" fmla="*/ 1134533 h 2235200"/>
              <a:gd name="connsiteX75" fmla="*/ 567266 w 6151032"/>
              <a:gd name="connsiteY75" fmla="*/ 1134533 h 2235200"/>
              <a:gd name="connsiteX76" fmla="*/ 567266 w 6151032"/>
              <a:gd name="connsiteY76" fmla="*/ 1075266 h 2235200"/>
              <a:gd name="connsiteX77" fmla="*/ 558799 w 6151032"/>
              <a:gd name="connsiteY77" fmla="*/ 1075266 h 2235200"/>
              <a:gd name="connsiteX78" fmla="*/ 558799 w 6151032"/>
              <a:gd name="connsiteY78" fmla="*/ 1007533 h 2235200"/>
              <a:gd name="connsiteX79" fmla="*/ 541866 w 6151032"/>
              <a:gd name="connsiteY79" fmla="*/ 1007533 h 2235200"/>
              <a:gd name="connsiteX80" fmla="*/ 541866 w 6151032"/>
              <a:gd name="connsiteY80" fmla="*/ 935566 h 2235200"/>
              <a:gd name="connsiteX81" fmla="*/ 461432 w 6151032"/>
              <a:gd name="connsiteY81" fmla="*/ 935566 h 2235200"/>
              <a:gd name="connsiteX82" fmla="*/ 461432 w 6151032"/>
              <a:gd name="connsiteY82" fmla="*/ 876300 h 2235200"/>
              <a:gd name="connsiteX83" fmla="*/ 440266 w 6151032"/>
              <a:gd name="connsiteY83" fmla="*/ 876300 h 2235200"/>
              <a:gd name="connsiteX84" fmla="*/ 440266 w 6151032"/>
              <a:gd name="connsiteY84" fmla="*/ 838200 h 2235200"/>
              <a:gd name="connsiteX85" fmla="*/ 427566 w 6151032"/>
              <a:gd name="connsiteY85" fmla="*/ 838200 h 2235200"/>
              <a:gd name="connsiteX86" fmla="*/ 427566 w 6151032"/>
              <a:gd name="connsiteY86" fmla="*/ 762000 h 2235200"/>
              <a:gd name="connsiteX87" fmla="*/ 410633 w 6151032"/>
              <a:gd name="connsiteY87" fmla="*/ 762000 h 2235200"/>
              <a:gd name="connsiteX88" fmla="*/ 412749 w 6151032"/>
              <a:gd name="connsiteY88" fmla="*/ 696383 h 2235200"/>
              <a:gd name="connsiteX89" fmla="*/ 372532 w 6151032"/>
              <a:gd name="connsiteY89" fmla="*/ 702733 h 2235200"/>
              <a:gd name="connsiteX90" fmla="*/ 372532 w 6151032"/>
              <a:gd name="connsiteY90" fmla="*/ 651933 h 2235200"/>
              <a:gd name="connsiteX91" fmla="*/ 351366 w 6151032"/>
              <a:gd name="connsiteY91" fmla="*/ 651933 h 2235200"/>
              <a:gd name="connsiteX92" fmla="*/ 351366 w 6151032"/>
              <a:gd name="connsiteY92" fmla="*/ 571500 h 2235200"/>
              <a:gd name="connsiteX93" fmla="*/ 330199 w 6151032"/>
              <a:gd name="connsiteY93" fmla="*/ 571500 h 2235200"/>
              <a:gd name="connsiteX94" fmla="*/ 330199 w 6151032"/>
              <a:gd name="connsiteY94" fmla="*/ 529166 h 2235200"/>
              <a:gd name="connsiteX95" fmla="*/ 292099 w 6151032"/>
              <a:gd name="connsiteY95" fmla="*/ 529166 h 2235200"/>
              <a:gd name="connsiteX96" fmla="*/ 292099 w 6151032"/>
              <a:gd name="connsiteY96" fmla="*/ 495300 h 2235200"/>
              <a:gd name="connsiteX97" fmla="*/ 228599 w 6151032"/>
              <a:gd name="connsiteY97" fmla="*/ 495300 h 2235200"/>
              <a:gd name="connsiteX98" fmla="*/ 228599 w 6151032"/>
              <a:gd name="connsiteY98" fmla="*/ 410633 h 2235200"/>
              <a:gd name="connsiteX99" fmla="*/ 198966 w 6151032"/>
              <a:gd name="connsiteY99" fmla="*/ 410633 h 2235200"/>
              <a:gd name="connsiteX100" fmla="*/ 198966 w 6151032"/>
              <a:gd name="connsiteY100" fmla="*/ 300567 h 2235200"/>
              <a:gd name="connsiteX101" fmla="*/ 179916 w 6151032"/>
              <a:gd name="connsiteY101" fmla="*/ 281517 h 2235200"/>
              <a:gd name="connsiteX102" fmla="*/ 135466 w 6151032"/>
              <a:gd name="connsiteY102" fmla="*/ 279400 h 2235200"/>
              <a:gd name="connsiteX103" fmla="*/ 135466 w 6151032"/>
              <a:gd name="connsiteY103" fmla="*/ 237066 h 2235200"/>
              <a:gd name="connsiteX104" fmla="*/ 135466 w 6151032"/>
              <a:gd name="connsiteY104" fmla="*/ 165100 h 2235200"/>
              <a:gd name="connsiteX105" fmla="*/ 135466 w 6151032"/>
              <a:gd name="connsiteY105" fmla="*/ 165100 h 2235200"/>
              <a:gd name="connsiteX106" fmla="*/ 114299 w 6151032"/>
              <a:gd name="connsiteY106" fmla="*/ 143933 h 2235200"/>
              <a:gd name="connsiteX107" fmla="*/ 114299 w 6151032"/>
              <a:gd name="connsiteY107" fmla="*/ 127000 h 2235200"/>
              <a:gd name="connsiteX108" fmla="*/ 33866 w 6151032"/>
              <a:gd name="connsiteY108" fmla="*/ 127000 h 2235200"/>
              <a:gd name="connsiteX109" fmla="*/ 33866 w 6151032"/>
              <a:gd name="connsiteY109" fmla="*/ 93133 h 2235200"/>
              <a:gd name="connsiteX110" fmla="*/ 8466 w 6151032"/>
              <a:gd name="connsiteY110" fmla="*/ 93133 h 2235200"/>
              <a:gd name="connsiteX111" fmla="*/ 8466 w 6151032"/>
              <a:gd name="connsiteY111" fmla="*/ 0 h 2235200"/>
              <a:gd name="connsiteX112" fmla="*/ 0 w 6151032"/>
              <a:gd name="connsiteY112" fmla="*/ 8466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4283 w 6142566"/>
              <a:gd name="connsiteY88" fmla="*/ 69638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0500 w 6142566"/>
              <a:gd name="connsiteY100" fmla="*/ 300567 h 2235200"/>
              <a:gd name="connsiteX101" fmla="*/ 171450 w 6142566"/>
              <a:gd name="connsiteY101" fmla="*/ 281517 h 2235200"/>
              <a:gd name="connsiteX102" fmla="*/ 127000 w 6142566"/>
              <a:gd name="connsiteY102" fmla="*/ 279400 h 2235200"/>
              <a:gd name="connsiteX103" fmla="*/ 127000 w 6142566"/>
              <a:gd name="connsiteY103" fmla="*/ 237066 h 2235200"/>
              <a:gd name="connsiteX104" fmla="*/ 127000 w 6142566"/>
              <a:gd name="connsiteY104" fmla="*/ 165100 h 2235200"/>
              <a:gd name="connsiteX105" fmla="*/ 127000 w 6142566"/>
              <a:gd name="connsiteY105" fmla="*/ 165100 h 2235200"/>
              <a:gd name="connsiteX106" fmla="*/ 105833 w 6142566"/>
              <a:gd name="connsiteY106" fmla="*/ 143933 h 2235200"/>
              <a:gd name="connsiteX107" fmla="*/ 105833 w 6142566"/>
              <a:gd name="connsiteY107" fmla="*/ 127000 h 2235200"/>
              <a:gd name="connsiteX108" fmla="*/ 25400 w 6142566"/>
              <a:gd name="connsiteY108" fmla="*/ 127000 h 2235200"/>
              <a:gd name="connsiteX109" fmla="*/ 25400 w 6142566"/>
              <a:gd name="connsiteY109" fmla="*/ 93133 h 2235200"/>
              <a:gd name="connsiteX110" fmla="*/ 0 w 6142566"/>
              <a:gd name="connsiteY110" fmla="*/ 93133 h 2235200"/>
              <a:gd name="connsiteX111" fmla="*/ 0 w 6142566"/>
              <a:gd name="connsiteY111"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4283 w 6142566"/>
              <a:gd name="connsiteY88" fmla="*/ 69638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0500 w 6142566"/>
              <a:gd name="connsiteY100" fmla="*/ 300567 h 2235200"/>
              <a:gd name="connsiteX101" fmla="*/ 171450 w 6142566"/>
              <a:gd name="connsiteY101" fmla="*/ 281517 h 2235200"/>
              <a:gd name="connsiteX102" fmla="*/ 127000 w 6142566"/>
              <a:gd name="connsiteY102" fmla="*/ 279400 h 2235200"/>
              <a:gd name="connsiteX103" fmla="*/ 127000 w 6142566"/>
              <a:gd name="connsiteY103" fmla="*/ 237066 h 2235200"/>
              <a:gd name="connsiteX104" fmla="*/ 127000 w 6142566"/>
              <a:gd name="connsiteY104" fmla="*/ 165100 h 2235200"/>
              <a:gd name="connsiteX105" fmla="*/ 127000 w 6142566"/>
              <a:gd name="connsiteY105" fmla="*/ 165100 h 2235200"/>
              <a:gd name="connsiteX106" fmla="*/ 101600 w 6142566"/>
              <a:gd name="connsiteY106" fmla="*/ 152400 h 2235200"/>
              <a:gd name="connsiteX107" fmla="*/ 105833 w 6142566"/>
              <a:gd name="connsiteY107" fmla="*/ 127000 h 2235200"/>
              <a:gd name="connsiteX108" fmla="*/ 25400 w 6142566"/>
              <a:gd name="connsiteY108" fmla="*/ 127000 h 2235200"/>
              <a:gd name="connsiteX109" fmla="*/ 25400 w 6142566"/>
              <a:gd name="connsiteY109" fmla="*/ 93133 h 2235200"/>
              <a:gd name="connsiteX110" fmla="*/ 0 w 6142566"/>
              <a:gd name="connsiteY110" fmla="*/ 93133 h 2235200"/>
              <a:gd name="connsiteX111" fmla="*/ 0 w 6142566"/>
              <a:gd name="connsiteY111"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4283 w 6142566"/>
              <a:gd name="connsiteY88" fmla="*/ 69638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0500 w 6142566"/>
              <a:gd name="connsiteY100" fmla="*/ 300567 h 2235200"/>
              <a:gd name="connsiteX101" fmla="*/ 171450 w 6142566"/>
              <a:gd name="connsiteY101" fmla="*/ 281517 h 2235200"/>
              <a:gd name="connsiteX102" fmla="*/ 127000 w 6142566"/>
              <a:gd name="connsiteY102" fmla="*/ 279400 h 2235200"/>
              <a:gd name="connsiteX103" fmla="*/ 127000 w 6142566"/>
              <a:gd name="connsiteY103" fmla="*/ 237066 h 2235200"/>
              <a:gd name="connsiteX104" fmla="*/ 127000 w 6142566"/>
              <a:gd name="connsiteY104" fmla="*/ 165100 h 2235200"/>
              <a:gd name="connsiteX105" fmla="*/ 127000 w 6142566"/>
              <a:gd name="connsiteY105" fmla="*/ 165100 h 2235200"/>
              <a:gd name="connsiteX106" fmla="*/ 104775 w 6142566"/>
              <a:gd name="connsiteY106" fmla="*/ 163512 h 2235200"/>
              <a:gd name="connsiteX107" fmla="*/ 105833 w 6142566"/>
              <a:gd name="connsiteY107" fmla="*/ 127000 h 2235200"/>
              <a:gd name="connsiteX108" fmla="*/ 25400 w 6142566"/>
              <a:gd name="connsiteY108" fmla="*/ 127000 h 2235200"/>
              <a:gd name="connsiteX109" fmla="*/ 25400 w 6142566"/>
              <a:gd name="connsiteY109" fmla="*/ 93133 h 2235200"/>
              <a:gd name="connsiteX110" fmla="*/ 0 w 6142566"/>
              <a:gd name="connsiteY110" fmla="*/ 93133 h 2235200"/>
              <a:gd name="connsiteX111" fmla="*/ 0 w 6142566"/>
              <a:gd name="connsiteY111"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4283 w 6142566"/>
              <a:gd name="connsiteY88" fmla="*/ 712258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0500 w 6142566"/>
              <a:gd name="connsiteY100" fmla="*/ 300567 h 2235200"/>
              <a:gd name="connsiteX101" fmla="*/ 171450 w 6142566"/>
              <a:gd name="connsiteY101" fmla="*/ 281517 h 2235200"/>
              <a:gd name="connsiteX102" fmla="*/ 127000 w 6142566"/>
              <a:gd name="connsiteY102" fmla="*/ 279400 h 2235200"/>
              <a:gd name="connsiteX103" fmla="*/ 127000 w 6142566"/>
              <a:gd name="connsiteY103" fmla="*/ 237066 h 2235200"/>
              <a:gd name="connsiteX104" fmla="*/ 127000 w 6142566"/>
              <a:gd name="connsiteY104" fmla="*/ 165100 h 2235200"/>
              <a:gd name="connsiteX105" fmla="*/ 127000 w 6142566"/>
              <a:gd name="connsiteY105" fmla="*/ 165100 h 2235200"/>
              <a:gd name="connsiteX106" fmla="*/ 104775 w 6142566"/>
              <a:gd name="connsiteY106" fmla="*/ 163512 h 2235200"/>
              <a:gd name="connsiteX107" fmla="*/ 105833 w 6142566"/>
              <a:gd name="connsiteY107" fmla="*/ 127000 h 2235200"/>
              <a:gd name="connsiteX108" fmla="*/ 25400 w 6142566"/>
              <a:gd name="connsiteY108" fmla="*/ 127000 h 2235200"/>
              <a:gd name="connsiteX109" fmla="*/ 25400 w 6142566"/>
              <a:gd name="connsiteY109" fmla="*/ 93133 h 2235200"/>
              <a:gd name="connsiteX110" fmla="*/ 0 w 6142566"/>
              <a:gd name="connsiteY110" fmla="*/ 93133 h 2235200"/>
              <a:gd name="connsiteX111" fmla="*/ 0 w 6142566"/>
              <a:gd name="connsiteY111"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5870 w 6142566"/>
              <a:gd name="connsiteY88" fmla="*/ 70273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0500 w 6142566"/>
              <a:gd name="connsiteY100" fmla="*/ 300567 h 2235200"/>
              <a:gd name="connsiteX101" fmla="*/ 171450 w 6142566"/>
              <a:gd name="connsiteY101" fmla="*/ 281517 h 2235200"/>
              <a:gd name="connsiteX102" fmla="*/ 127000 w 6142566"/>
              <a:gd name="connsiteY102" fmla="*/ 279400 h 2235200"/>
              <a:gd name="connsiteX103" fmla="*/ 127000 w 6142566"/>
              <a:gd name="connsiteY103" fmla="*/ 237066 h 2235200"/>
              <a:gd name="connsiteX104" fmla="*/ 127000 w 6142566"/>
              <a:gd name="connsiteY104" fmla="*/ 165100 h 2235200"/>
              <a:gd name="connsiteX105" fmla="*/ 127000 w 6142566"/>
              <a:gd name="connsiteY105" fmla="*/ 165100 h 2235200"/>
              <a:gd name="connsiteX106" fmla="*/ 104775 w 6142566"/>
              <a:gd name="connsiteY106" fmla="*/ 163512 h 2235200"/>
              <a:gd name="connsiteX107" fmla="*/ 105833 w 6142566"/>
              <a:gd name="connsiteY107" fmla="*/ 127000 h 2235200"/>
              <a:gd name="connsiteX108" fmla="*/ 25400 w 6142566"/>
              <a:gd name="connsiteY108" fmla="*/ 127000 h 2235200"/>
              <a:gd name="connsiteX109" fmla="*/ 25400 w 6142566"/>
              <a:gd name="connsiteY109" fmla="*/ 93133 h 2235200"/>
              <a:gd name="connsiteX110" fmla="*/ 0 w 6142566"/>
              <a:gd name="connsiteY110" fmla="*/ 93133 h 2235200"/>
              <a:gd name="connsiteX111" fmla="*/ 0 w 6142566"/>
              <a:gd name="connsiteY111"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5870 w 6142566"/>
              <a:gd name="connsiteY88" fmla="*/ 70273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0500 w 6142566"/>
              <a:gd name="connsiteY100" fmla="*/ 300567 h 2235200"/>
              <a:gd name="connsiteX101" fmla="*/ 171450 w 6142566"/>
              <a:gd name="connsiteY101" fmla="*/ 281517 h 2235200"/>
              <a:gd name="connsiteX102" fmla="*/ 158221 w 6142566"/>
              <a:gd name="connsiteY102" fmla="*/ 282046 h 2235200"/>
              <a:gd name="connsiteX103" fmla="*/ 127000 w 6142566"/>
              <a:gd name="connsiteY103" fmla="*/ 279400 h 2235200"/>
              <a:gd name="connsiteX104" fmla="*/ 127000 w 6142566"/>
              <a:gd name="connsiteY104" fmla="*/ 237066 h 2235200"/>
              <a:gd name="connsiteX105" fmla="*/ 127000 w 6142566"/>
              <a:gd name="connsiteY105" fmla="*/ 165100 h 2235200"/>
              <a:gd name="connsiteX106" fmla="*/ 127000 w 6142566"/>
              <a:gd name="connsiteY106" fmla="*/ 165100 h 2235200"/>
              <a:gd name="connsiteX107" fmla="*/ 104775 w 6142566"/>
              <a:gd name="connsiteY107" fmla="*/ 163512 h 2235200"/>
              <a:gd name="connsiteX108" fmla="*/ 105833 w 6142566"/>
              <a:gd name="connsiteY108" fmla="*/ 127000 h 2235200"/>
              <a:gd name="connsiteX109" fmla="*/ 25400 w 6142566"/>
              <a:gd name="connsiteY109" fmla="*/ 127000 h 2235200"/>
              <a:gd name="connsiteX110" fmla="*/ 25400 w 6142566"/>
              <a:gd name="connsiteY110" fmla="*/ 93133 h 2235200"/>
              <a:gd name="connsiteX111" fmla="*/ 0 w 6142566"/>
              <a:gd name="connsiteY111" fmla="*/ 93133 h 2235200"/>
              <a:gd name="connsiteX112" fmla="*/ 0 w 6142566"/>
              <a:gd name="connsiteY112"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5870 w 6142566"/>
              <a:gd name="connsiteY88" fmla="*/ 70273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0500 w 6142566"/>
              <a:gd name="connsiteY100" fmla="*/ 300567 h 2235200"/>
              <a:gd name="connsiteX101" fmla="*/ 177800 w 6142566"/>
              <a:gd name="connsiteY101" fmla="*/ 306917 h 2235200"/>
              <a:gd name="connsiteX102" fmla="*/ 158221 w 6142566"/>
              <a:gd name="connsiteY102" fmla="*/ 282046 h 2235200"/>
              <a:gd name="connsiteX103" fmla="*/ 127000 w 6142566"/>
              <a:gd name="connsiteY103" fmla="*/ 279400 h 2235200"/>
              <a:gd name="connsiteX104" fmla="*/ 127000 w 6142566"/>
              <a:gd name="connsiteY104" fmla="*/ 237066 h 2235200"/>
              <a:gd name="connsiteX105" fmla="*/ 127000 w 6142566"/>
              <a:gd name="connsiteY105" fmla="*/ 165100 h 2235200"/>
              <a:gd name="connsiteX106" fmla="*/ 127000 w 6142566"/>
              <a:gd name="connsiteY106" fmla="*/ 165100 h 2235200"/>
              <a:gd name="connsiteX107" fmla="*/ 104775 w 6142566"/>
              <a:gd name="connsiteY107" fmla="*/ 163512 h 2235200"/>
              <a:gd name="connsiteX108" fmla="*/ 105833 w 6142566"/>
              <a:gd name="connsiteY108" fmla="*/ 127000 h 2235200"/>
              <a:gd name="connsiteX109" fmla="*/ 25400 w 6142566"/>
              <a:gd name="connsiteY109" fmla="*/ 127000 h 2235200"/>
              <a:gd name="connsiteX110" fmla="*/ 25400 w 6142566"/>
              <a:gd name="connsiteY110" fmla="*/ 93133 h 2235200"/>
              <a:gd name="connsiteX111" fmla="*/ 0 w 6142566"/>
              <a:gd name="connsiteY111" fmla="*/ 93133 h 2235200"/>
              <a:gd name="connsiteX112" fmla="*/ 0 w 6142566"/>
              <a:gd name="connsiteY112"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5870 w 6142566"/>
              <a:gd name="connsiteY88" fmla="*/ 70273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3675 w 6142566"/>
              <a:gd name="connsiteY100" fmla="*/ 311679 h 2235200"/>
              <a:gd name="connsiteX101" fmla="*/ 177800 w 6142566"/>
              <a:gd name="connsiteY101" fmla="*/ 306917 h 2235200"/>
              <a:gd name="connsiteX102" fmla="*/ 158221 w 6142566"/>
              <a:gd name="connsiteY102" fmla="*/ 282046 h 2235200"/>
              <a:gd name="connsiteX103" fmla="*/ 127000 w 6142566"/>
              <a:gd name="connsiteY103" fmla="*/ 279400 h 2235200"/>
              <a:gd name="connsiteX104" fmla="*/ 127000 w 6142566"/>
              <a:gd name="connsiteY104" fmla="*/ 237066 h 2235200"/>
              <a:gd name="connsiteX105" fmla="*/ 127000 w 6142566"/>
              <a:gd name="connsiteY105" fmla="*/ 165100 h 2235200"/>
              <a:gd name="connsiteX106" fmla="*/ 127000 w 6142566"/>
              <a:gd name="connsiteY106" fmla="*/ 165100 h 2235200"/>
              <a:gd name="connsiteX107" fmla="*/ 104775 w 6142566"/>
              <a:gd name="connsiteY107" fmla="*/ 163512 h 2235200"/>
              <a:gd name="connsiteX108" fmla="*/ 105833 w 6142566"/>
              <a:gd name="connsiteY108" fmla="*/ 127000 h 2235200"/>
              <a:gd name="connsiteX109" fmla="*/ 25400 w 6142566"/>
              <a:gd name="connsiteY109" fmla="*/ 127000 h 2235200"/>
              <a:gd name="connsiteX110" fmla="*/ 25400 w 6142566"/>
              <a:gd name="connsiteY110" fmla="*/ 93133 h 2235200"/>
              <a:gd name="connsiteX111" fmla="*/ 0 w 6142566"/>
              <a:gd name="connsiteY111" fmla="*/ 93133 h 2235200"/>
              <a:gd name="connsiteX112" fmla="*/ 0 w 6142566"/>
              <a:gd name="connsiteY112"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5870 w 6142566"/>
              <a:gd name="connsiteY88" fmla="*/ 70273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3675 w 6142566"/>
              <a:gd name="connsiteY100" fmla="*/ 311679 h 2235200"/>
              <a:gd name="connsiteX101" fmla="*/ 177800 w 6142566"/>
              <a:gd name="connsiteY101" fmla="*/ 306917 h 2235200"/>
              <a:gd name="connsiteX102" fmla="*/ 158221 w 6142566"/>
              <a:gd name="connsiteY102" fmla="*/ 282046 h 2235200"/>
              <a:gd name="connsiteX103" fmla="*/ 127000 w 6142566"/>
              <a:gd name="connsiteY103" fmla="*/ 279400 h 2235200"/>
              <a:gd name="connsiteX104" fmla="*/ 127000 w 6142566"/>
              <a:gd name="connsiteY104" fmla="*/ 237066 h 2235200"/>
              <a:gd name="connsiteX105" fmla="*/ 127000 w 6142566"/>
              <a:gd name="connsiteY105" fmla="*/ 165100 h 2235200"/>
              <a:gd name="connsiteX106" fmla="*/ 127000 w 6142566"/>
              <a:gd name="connsiteY106" fmla="*/ 165100 h 2235200"/>
              <a:gd name="connsiteX107" fmla="*/ 104775 w 6142566"/>
              <a:gd name="connsiteY107" fmla="*/ 163512 h 2235200"/>
              <a:gd name="connsiteX108" fmla="*/ 105833 w 6142566"/>
              <a:gd name="connsiteY108" fmla="*/ 127000 h 2235200"/>
              <a:gd name="connsiteX109" fmla="*/ 25400 w 6142566"/>
              <a:gd name="connsiteY109" fmla="*/ 127000 h 2235200"/>
              <a:gd name="connsiteX110" fmla="*/ 25400 w 6142566"/>
              <a:gd name="connsiteY110" fmla="*/ 93133 h 2235200"/>
              <a:gd name="connsiteX111" fmla="*/ 0 w 6142566"/>
              <a:gd name="connsiteY111" fmla="*/ 93133 h 2235200"/>
              <a:gd name="connsiteX112" fmla="*/ 0 w 6142566"/>
              <a:gd name="connsiteY112" fmla="*/ 0 h 2235200"/>
              <a:gd name="connsiteX0" fmla="*/ 6142566 w 6142566"/>
              <a:gd name="connsiteY0" fmla="*/ 2235200 h 2235200"/>
              <a:gd name="connsiteX1" fmla="*/ 5109633 w 6142566"/>
              <a:gd name="connsiteY1" fmla="*/ 2235200 h 2235200"/>
              <a:gd name="connsiteX2" fmla="*/ 5109633 w 6142566"/>
              <a:gd name="connsiteY2" fmla="*/ 2192866 h 2235200"/>
              <a:gd name="connsiteX3" fmla="*/ 3763433 w 6142566"/>
              <a:gd name="connsiteY3" fmla="*/ 2192866 h 2235200"/>
              <a:gd name="connsiteX4" fmla="*/ 3763433 w 6142566"/>
              <a:gd name="connsiteY4" fmla="*/ 2167466 h 2235200"/>
              <a:gd name="connsiteX5" fmla="*/ 3259666 w 6142566"/>
              <a:gd name="connsiteY5" fmla="*/ 2167466 h 2235200"/>
              <a:gd name="connsiteX6" fmla="*/ 3259666 w 6142566"/>
              <a:gd name="connsiteY6" fmla="*/ 2142066 h 2235200"/>
              <a:gd name="connsiteX7" fmla="*/ 2882900 w 6142566"/>
              <a:gd name="connsiteY7" fmla="*/ 2142066 h 2235200"/>
              <a:gd name="connsiteX8" fmla="*/ 2882900 w 6142566"/>
              <a:gd name="connsiteY8" fmla="*/ 2125133 h 2235200"/>
              <a:gd name="connsiteX9" fmla="*/ 2611966 w 6142566"/>
              <a:gd name="connsiteY9" fmla="*/ 2125133 h 2235200"/>
              <a:gd name="connsiteX10" fmla="*/ 2611966 w 6142566"/>
              <a:gd name="connsiteY10" fmla="*/ 2099733 h 2235200"/>
              <a:gd name="connsiteX11" fmla="*/ 2448983 w 6142566"/>
              <a:gd name="connsiteY11" fmla="*/ 2103966 h 2235200"/>
              <a:gd name="connsiteX12" fmla="*/ 2446866 w 6142566"/>
              <a:gd name="connsiteY12" fmla="*/ 2057399 h 2235200"/>
              <a:gd name="connsiteX13" fmla="*/ 1960033 w 6142566"/>
              <a:gd name="connsiteY13" fmla="*/ 2057399 h 2235200"/>
              <a:gd name="connsiteX14" fmla="*/ 1960033 w 6142566"/>
              <a:gd name="connsiteY14" fmla="*/ 1976966 h 2235200"/>
              <a:gd name="connsiteX15" fmla="*/ 1917700 w 6142566"/>
              <a:gd name="connsiteY15" fmla="*/ 1976966 h 2235200"/>
              <a:gd name="connsiteX16" fmla="*/ 1917700 w 6142566"/>
              <a:gd name="connsiteY16" fmla="*/ 1964266 h 2235200"/>
              <a:gd name="connsiteX17" fmla="*/ 1858433 w 6142566"/>
              <a:gd name="connsiteY17" fmla="*/ 1964266 h 2235200"/>
              <a:gd name="connsiteX18" fmla="*/ 1858433 w 6142566"/>
              <a:gd name="connsiteY18" fmla="*/ 1930400 h 2235200"/>
              <a:gd name="connsiteX19" fmla="*/ 1833033 w 6142566"/>
              <a:gd name="connsiteY19" fmla="*/ 1930400 h 2235200"/>
              <a:gd name="connsiteX20" fmla="*/ 1833033 w 6142566"/>
              <a:gd name="connsiteY20" fmla="*/ 1909233 h 2235200"/>
              <a:gd name="connsiteX21" fmla="*/ 1803400 w 6142566"/>
              <a:gd name="connsiteY21" fmla="*/ 1909233 h 2235200"/>
              <a:gd name="connsiteX22" fmla="*/ 1803400 w 6142566"/>
              <a:gd name="connsiteY22" fmla="*/ 1888066 h 2235200"/>
              <a:gd name="connsiteX23" fmla="*/ 1651000 w 6142566"/>
              <a:gd name="connsiteY23" fmla="*/ 1888066 h 2235200"/>
              <a:gd name="connsiteX24" fmla="*/ 1651000 w 6142566"/>
              <a:gd name="connsiteY24" fmla="*/ 1866900 h 2235200"/>
              <a:gd name="connsiteX25" fmla="*/ 1566333 w 6142566"/>
              <a:gd name="connsiteY25" fmla="*/ 1866900 h 2235200"/>
              <a:gd name="connsiteX26" fmla="*/ 1566333 w 6142566"/>
              <a:gd name="connsiteY26" fmla="*/ 1833033 h 2235200"/>
              <a:gd name="connsiteX27" fmla="*/ 1435100 w 6142566"/>
              <a:gd name="connsiteY27" fmla="*/ 1833033 h 2235200"/>
              <a:gd name="connsiteX28" fmla="*/ 1435100 w 6142566"/>
              <a:gd name="connsiteY28" fmla="*/ 1807633 h 2235200"/>
              <a:gd name="connsiteX29" fmla="*/ 1346200 w 6142566"/>
              <a:gd name="connsiteY29" fmla="*/ 1807633 h 2235200"/>
              <a:gd name="connsiteX30" fmla="*/ 1346200 w 6142566"/>
              <a:gd name="connsiteY30" fmla="*/ 1786466 h 2235200"/>
              <a:gd name="connsiteX31" fmla="*/ 1333500 w 6142566"/>
              <a:gd name="connsiteY31" fmla="*/ 1786466 h 2235200"/>
              <a:gd name="connsiteX32" fmla="*/ 1333500 w 6142566"/>
              <a:gd name="connsiteY32" fmla="*/ 1752600 h 2235200"/>
              <a:gd name="connsiteX33" fmla="*/ 1286933 w 6142566"/>
              <a:gd name="connsiteY33" fmla="*/ 1752600 h 2235200"/>
              <a:gd name="connsiteX34" fmla="*/ 1286933 w 6142566"/>
              <a:gd name="connsiteY34" fmla="*/ 1714500 h 2235200"/>
              <a:gd name="connsiteX35" fmla="*/ 1223433 w 6142566"/>
              <a:gd name="connsiteY35" fmla="*/ 1714500 h 2235200"/>
              <a:gd name="connsiteX36" fmla="*/ 1223433 w 6142566"/>
              <a:gd name="connsiteY36" fmla="*/ 1714500 h 2235200"/>
              <a:gd name="connsiteX37" fmla="*/ 1223433 w 6142566"/>
              <a:gd name="connsiteY37" fmla="*/ 1714500 h 2235200"/>
              <a:gd name="connsiteX38" fmla="*/ 1193800 w 6142566"/>
              <a:gd name="connsiteY38" fmla="*/ 1684867 h 2235200"/>
              <a:gd name="connsiteX39" fmla="*/ 1143000 w 6142566"/>
              <a:gd name="connsiteY39" fmla="*/ 1684867 h 2235200"/>
              <a:gd name="connsiteX40" fmla="*/ 1143000 w 6142566"/>
              <a:gd name="connsiteY40" fmla="*/ 1646766 h 2235200"/>
              <a:gd name="connsiteX41" fmla="*/ 1092200 w 6142566"/>
              <a:gd name="connsiteY41" fmla="*/ 1646766 h 2235200"/>
              <a:gd name="connsiteX42" fmla="*/ 1092200 w 6142566"/>
              <a:gd name="connsiteY42" fmla="*/ 1617133 h 2235200"/>
              <a:gd name="connsiteX43" fmla="*/ 1066801 w 6142566"/>
              <a:gd name="connsiteY43" fmla="*/ 1617133 h 2235200"/>
              <a:gd name="connsiteX44" fmla="*/ 1066800 w 6142566"/>
              <a:gd name="connsiteY44" fmla="*/ 1604433 h 2235200"/>
              <a:gd name="connsiteX45" fmla="*/ 1024466 w 6142566"/>
              <a:gd name="connsiteY45" fmla="*/ 1604433 h 2235200"/>
              <a:gd name="connsiteX46" fmla="*/ 1024466 w 6142566"/>
              <a:gd name="connsiteY46" fmla="*/ 1583267 h 2235200"/>
              <a:gd name="connsiteX47" fmla="*/ 996950 w 6142566"/>
              <a:gd name="connsiteY47" fmla="*/ 1587500 h 2235200"/>
              <a:gd name="connsiteX48" fmla="*/ 994833 w 6142566"/>
              <a:gd name="connsiteY48" fmla="*/ 1557866 h 2235200"/>
              <a:gd name="connsiteX49" fmla="*/ 948266 w 6142566"/>
              <a:gd name="connsiteY49" fmla="*/ 1557866 h 2235200"/>
              <a:gd name="connsiteX50" fmla="*/ 948266 w 6142566"/>
              <a:gd name="connsiteY50" fmla="*/ 1557866 h 2235200"/>
              <a:gd name="connsiteX51" fmla="*/ 948266 w 6142566"/>
              <a:gd name="connsiteY51" fmla="*/ 1524000 h 2235200"/>
              <a:gd name="connsiteX52" fmla="*/ 872066 w 6142566"/>
              <a:gd name="connsiteY52" fmla="*/ 1524000 h 2235200"/>
              <a:gd name="connsiteX53" fmla="*/ 872066 w 6142566"/>
              <a:gd name="connsiteY53" fmla="*/ 1494366 h 2235200"/>
              <a:gd name="connsiteX54" fmla="*/ 833966 w 6142566"/>
              <a:gd name="connsiteY54" fmla="*/ 1494366 h 2235200"/>
              <a:gd name="connsiteX55" fmla="*/ 833966 w 6142566"/>
              <a:gd name="connsiteY55" fmla="*/ 1426633 h 2235200"/>
              <a:gd name="connsiteX56" fmla="*/ 787400 w 6142566"/>
              <a:gd name="connsiteY56" fmla="*/ 1426633 h 2235200"/>
              <a:gd name="connsiteX57" fmla="*/ 787400 w 6142566"/>
              <a:gd name="connsiteY57" fmla="*/ 1397000 h 2235200"/>
              <a:gd name="connsiteX58" fmla="*/ 749300 w 6142566"/>
              <a:gd name="connsiteY58" fmla="*/ 1397000 h 2235200"/>
              <a:gd name="connsiteX59" fmla="*/ 749300 w 6142566"/>
              <a:gd name="connsiteY59" fmla="*/ 1333500 h 2235200"/>
              <a:gd name="connsiteX60" fmla="*/ 719666 w 6142566"/>
              <a:gd name="connsiteY60" fmla="*/ 1333500 h 2235200"/>
              <a:gd name="connsiteX61" fmla="*/ 719666 w 6142566"/>
              <a:gd name="connsiteY61" fmla="*/ 1299633 h 2235200"/>
              <a:gd name="connsiteX62" fmla="*/ 715433 w 6142566"/>
              <a:gd name="connsiteY62" fmla="*/ 1303866 h 2235200"/>
              <a:gd name="connsiteX63" fmla="*/ 715433 w 6142566"/>
              <a:gd name="connsiteY63" fmla="*/ 1270000 h 2235200"/>
              <a:gd name="connsiteX64" fmla="*/ 706966 w 6142566"/>
              <a:gd name="connsiteY64" fmla="*/ 1261533 h 2235200"/>
              <a:gd name="connsiteX65" fmla="*/ 706966 w 6142566"/>
              <a:gd name="connsiteY65" fmla="*/ 1223433 h 2235200"/>
              <a:gd name="connsiteX66" fmla="*/ 673100 w 6142566"/>
              <a:gd name="connsiteY66" fmla="*/ 1223433 h 2235200"/>
              <a:gd name="connsiteX67" fmla="*/ 673100 w 6142566"/>
              <a:gd name="connsiteY67" fmla="*/ 1181100 h 2235200"/>
              <a:gd name="connsiteX68" fmla="*/ 639233 w 6142566"/>
              <a:gd name="connsiteY68" fmla="*/ 1181100 h 2235200"/>
              <a:gd name="connsiteX69" fmla="*/ 639233 w 6142566"/>
              <a:gd name="connsiteY69" fmla="*/ 1164166 h 2235200"/>
              <a:gd name="connsiteX70" fmla="*/ 639233 w 6142566"/>
              <a:gd name="connsiteY70" fmla="*/ 1164166 h 2235200"/>
              <a:gd name="connsiteX71" fmla="*/ 605366 w 6142566"/>
              <a:gd name="connsiteY71" fmla="*/ 1164166 h 2235200"/>
              <a:gd name="connsiteX72" fmla="*/ 605366 w 6142566"/>
              <a:gd name="connsiteY72" fmla="*/ 1147233 h 2235200"/>
              <a:gd name="connsiteX73" fmla="*/ 584200 w 6142566"/>
              <a:gd name="connsiteY73" fmla="*/ 1147233 h 2235200"/>
              <a:gd name="connsiteX74" fmla="*/ 584200 w 6142566"/>
              <a:gd name="connsiteY74" fmla="*/ 1134533 h 2235200"/>
              <a:gd name="connsiteX75" fmla="*/ 558800 w 6142566"/>
              <a:gd name="connsiteY75" fmla="*/ 1134533 h 2235200"/>
              <a:gd name="connsiteX76" fmla="*/ 558800 w 6142566"/>
              <a:gd name="connsiteY76" fmla="*/ 1075266 h 2235200"/>
              <a:gd name="connsiteX77" fmla="*/ 550333 w 6142566"/>
              <a:gd name="connsiteY77" fmla="*/ 1075266 h 2235200"/>
              <a:gd name="connsiteX78" fmla="*/ 550333 w 6142566"/>
              <a:gd name="connsiteY78" fmla="*/ 1007533 h 2235200"/>
              <a:gd name="connsiteX79" fmla="*/ 533400 w 6142566"/>
              <a:gd name="connsiteY79" fmla="*/ 1007533 h 2235200"/>
              <a:gd name="connsiteX80" fmla="*/ 533400 w 6142566"/>
              <a:gd name="connsiteY80" fmla="*/ 935566 h 2235200"/>
              <a:gd name="connsiteX81" fmla="*/ 452966 w 6142566"/>
              <a:gd name="connsiteY81" fmla="*/ 935566 h 2235200"/>
              <a:gd name="connsiteX82" fmla="*/ 452966 w 6142566"/>
              <a:gd name="connsiteY82" fmla="*/ 876300 h 2235200"/>
              <a:gd name="connsiteX83" fmla="*/ 431800 w 6142566"/>
              <a:gd name="connsiteY83" fmla="*/ 876300 h 2235200"/>
              <a:gd name="connsiteX84" fmla="*/ 431800 w 6142566"/>
              <a:gd name="connsiteY84" fmla="*/ 838200 h 2235200"/>
              <a:gd name="connsiteX85" fmla="*/ 419100 w 6142566"/>
              <a:gd name="connsiteY85" fmla="*/ 838200 h 2235200"/>
              <a:gd name="connsiteX86" fmla="*/ 419100 w 6142566"/>
              <a:gd name="connsiteY86" fmla="*/ 762000 h 2235200"/>
              <a:gd name="connsiteX87" fmla="*/ 402167 w 6142566"/>
              <a:gd name="connsiteY87" fmla="*/ 762000 h 2235200"/>
              <a:gd name="connsiteX88" fmla="*/ 405870 w 6142566"/>
              <a:gd name="connsiteY88" fmla="*/ 702733 h 2235200"/>
              <a:gd name="connsiteX89" fmla="*/ 364066 w 6142566"/>
              <a:gd name="connsiteY89" fmla="*/ 702733 h 2235200"/>
              <a:gd name="connsiteX90" fmla="*/ 364066 w 6142566"/>
              <a:gd name="connsiteY90" fmla="*/ 651933 h 2235200"/>
              <a:gd name="connsiteX91" fmla="*/ 342900 w 6142566"/>
              <a:gd name="connsiteY91" fmla="*/ 651933 h 2235200"/>
              <a:gd name="connsiteX92" fmla="*/ 342900 w 6142566"/>
              <a:gd name="connsiteY92" fmla="*/ 571500 h 2235200"/>
              <a:gd name="connsiteX93" fmla="*/ 321733 w 6142566"/>
              <a:gd name="connsiteY93" fmla="*/ 571500 h 2235200"/>
              <a:gd name="connsiteX94" fmla="*/ 321733 w 6142566"/>
              <a:gd name="connsiteY94" fmla="*/ 529166 h 2235200"/>
              <a:gd name="connsiteX95" fmla="*/ 283633 w 6142566"/>
              <a:gd name="connsiteY95" fmla="*/ 529166 h 2235200"/>
              <a:gd name="connsiteX96" fmla="*/ 283633 w 6142566"/>
              <a:gd name="connsiteY96" fmla="*/ 495300 h 2235200"/>
              <a:gd name="connsiteX97" fmla="*/ 220133 w 6142566"/>
              <a:gd name="connsiteY97" fmla="*/ 495300 h 2235200"/>
              <a:gd name="connsiteX98" fmla="*/ 220133 w 6142566"/>
              <a:gd name="connsiteY98" fmla="*/ 410633 h 2235200"/>
              <a:gd name="connsiteX99" fmla="*/ 190500 w 6142566"/>
              <a:gd name="connsiteY99" fmla="*/ 410633 h 2235200"/>
              <a:gd name="connsiteX100" fmla="*/ 193675 w 6142566"/>
              <a:gd name="connsiteY100" fmla="*/ 311679 h 2235200"/>
              <a:gd name="connsiteX101" fmla="*/ 177800 w 6142566"/>
              <a:gd name="connsiteY101" fmla="*/ 306917 h 2235200"/>
              <a:gd name="connsiteX102" fmla="*/ 175683 w 6142566"/>
              <a:gd name="connsiteY102" fmla="*/ 282046 h 2235200"/>
              <a:gd name="connsiteX103" fmla="*/ 127000 w 6142566"/>
              <a:gd name="connsiteY103" fmla="*/ 279400 h 2235200"/>
              <a:gd name="connsiteX104" fmla="*/ 127000 w 6142566"/>
              <a:gd name="connsiteY104" fmla="*/ 237066 h 2235200"/>
              <a:gd name="connsiteX105" fmla="*/ 127000 w 6142566"/>
              <a:gd name="connsiteY105" fmla="*/ 165100 h 2235200"/>
              <a:gd name="connsiteX106" fmla="*/ 127000 w 6142566"/>
              <a:gd name="connsiteY106" fmla="*/ 165100 h 2235200"/>
              <a:gd name="connsiteX107" fmla="*/ 104775 w 6142566"/>
              <a:gd name="connsiteY107" fmla="*/ 163512 h 2235200"/>
              <a:gd name="connsiteX108" fmla="*/ 105833 w 6142566"/>
              <a:gd name="connsiteY108" fmla="*/ 127000 h 2235200"/>
              <a:gd name="connsiteX109" fmla="*/ 25400 w 6142566"/>
              <a:gd name="connsiteY109" fmla="*/ 127000 h 2235200"/>
              <a:gd name="connsiteX110" fmla="*/ 25400 w 6142566"/>
              <a:gd name="connsiteY110" fmla="*/ 93133 h 2235200"/>
              <a:gd name="connsiteX111" fmla="*/ 0 w 6142566"/>
              <a:gd name="connsiteY111" fmla="*/ 93133 h 2235200"/>
              <a:gd name="connsiteX112" fmla="*/ 0 w 6142566"/>
              <a:gd name="connsiteY112" fmla="*/ 0 h 223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142566" h="2235200">
                <a:moveTo>
                  <a:pt x="6142566" y="2235200"/>
                </a:moveTo>
                <a:lnTo>
                  <a:pt x="5109633" y="2235200"/>
                </a:lnTo>
                <a:lnTo>
                  <a:pt x="5109633" y="2192866"/>
                </a:lnTo>
                <a:lnTo>
                  <a:pt x="3763433" y="2192866"/>
                </a:lnTo>
                <a:lnTo>
                  <a:pt x="3763433" y="2167466"/>
                </a:lnTo>
                <a:lnTo>
                  <a:pt x="3259666" y="2167466"/>
                </a:lnTo>
                <a:lnTo>
                  <a:pt x="3259666" y="2142066"/>
                </a:lnTo>
                <a:lnTo>
                  <a:pt x="2882900" y="2142066"/>
                </a:lnTo>
                <a:lnTo>
                  <a:pt x="2882900" y="2125133"/>
                </a:lnTo>
                <a:lnTo>
                  <a:pt x="2611966" y="2125133"/>
                </a:lnTo>
                <a:lnTo>
                  <a:pt x="2611966" y="2099733"/>
                </a:lnTo>
                <a:lnTo>
                  <a:pt x="2448983" y="2103966"/>
                </a:lnTo>
                <a:cubicBezTo>
                  <a:pt x="2448277" y="2088444"/>
                  <a:pt x="2447572" y="2072921"/>
                  <a:pt x="2446866" y="2057399"/>
                </a:cubicBezTo>
                <a:lnTo>
                  <a:pt x="1960033" y="2057399"/>
                </a:lnTo>
                <a:lnTo>
                  <a:pt x="1960033" y="1976966"/>
                </a:lnTo>
                <a:lnTo>
                  <a:pt x="1917700" y="1976966"/>
                </a:lnTo>
                <a:lnTo>
                  <a:pt x="1917700" y="1964266"/>
                </a:lnTo>
                <a:lnTo>
                  <a:pt x="1858433" y="1964266"/>
                </a:lnTo>
                <a:lnTo>
                  <a:pt x="1858433" y="1930400"/>
                </a:lnTo>
                <a:lnTo>
                  <a:pt x="1833033" y="1930400"/>
                </a:lnTo>
                <a:lnTo>
                  <a:pt x="1833033" y="1909233"/>
                </a:lnTo>
                <a:lnTo>
                  <a:pt x="1803400" y="1909233"/>
                </a:lnTo>
                <a:lnTo>
                  <a:pt x="1803400" y="1888066"/>
                </a:lnTo>
                <a:lnTo>
                  <a:pt x="1651000" y="1888066"/>
                </a:lnTo>
                <a:lnTo>
                  <a:pt x="1651000" y="1866900"/>
                </a:lnTo>
                <a:lnTo>
                  <a:pt x="1566333" y="1866900"/>
                </a:lnTo>
                <a:lnTo>
                  <a:pt x="1566333" y="1833033"/>
                </a:lnTo>
                <a:lnTo>
                  <a:pt x="1435100" y="1833033"/>
                </a:lnTo>
                <a:lnTo>
                  <a:pt x="1435100" y="1807633"/>
                </a:lnTo>
                <a:lnTo>
                  <a:pt x="1346200" y="1807633"/>
                </a:lnTo>
                <a:lnTo>
                  <a:pt x="1346200" y="1786466"/>
                </a:lnTo>
                <a:lnTo>
                  <a:pt x="1333500" y="1786466"/>
                </a:lnTo>
                <a:lnTo>
                  <a:pt x="1333500" y="1752600"/>
                </a:lnTo>
                <a:lnTo>
                  <a:pt x="1286933" y="1752600"/>
                </a:lnTo>
                <a:lnTo>
                  <a:pt x="1286933" y="1714500"/>
                </a:lnTo>
                <a:lnTo>
                  <a:pt x="1223433" y="1714500"/>
                </a:lnTo>
                <a:lnTo>
                  <a:pt x="1223433" y="1714500"/>
                </a:lnTo>
                <a:lnTo>
                  <a:pt x="1223433" y="1714500"/>
                </a:lnTo>
                <a:lnTo>
                  <a:pt x="1193800" y="1684867"/>
                </a:lnTo>
                <a:lnTo>
                  <a:pt x="1143000" y="1684867"/>
                </a:lnTo>
                <a:lnTo>
                  <a:pt x="1143000" y="1646766"/>
                </a:lnTo>
                <a:lnTo>
                  <a:pt x="1092200" y="1646766"/>
                </a:lnTo>
                <a:lnTo>
                  <a:pt x="1092200" y="1617133"/>
                </a:lnTo>
                <a:lnTo>
                  <a:pt x="1066801" y="1617133"/>
                </a:lnTo>
                <a:cubicBezTo>
                  <a:pt x="1066801" y="1612900"/>
                  <a:pt x="1066800" y="1608666"/>
                  <a:pt x="1066800" y="1604433"/>
                </a:cubicBezTo>
                <a:lnTo>
                  <a:pt x="1024466" y="1604433"/>
                </a:lnTo>
                <a:lnTo>
                  <a:pt x="1024466" y="1583267"/>
                </a:lnTo>
                <a:lnTo>
                  <a:pt x="996950" y="1587500"/>
                </a:lnTo>
                <a:lnTo>
                  <a:pt x="994833" y="1557866"/>
                </a:lnTo>
                <a:lnTo>
                  <a:pt x="948266" y="1557866"/>
                </a:lnTo>
                <a:lnTo>
                  <a:pt x="948266" y="1557866"/>
                </a:lnTo>
                <a:lnTo>
                  <a:pt x="948266" y="1524000"/>
                </a:lnTo>
                <a:lnTo>
                  <a:pt x="872066" y="1524000"/>
                </a:lnTo>
                <a:lnTo>
                  <a:pt x="872066" y="1494366"/>
                </a:lnTo>
                <a:lnTo>
                  <a:pt x="833966" y="1494366"/>
                </a:lnTo>
                <a:lnTo>
                  <a:pt x="833966" y="1426633"/>
                </a:lnTo>
                <a:lnTo>
                  <a:pt x="787400" y="1426633"/>
                </a:lnTo>
                <a:lnTo>
                  <a:pt x="787400" y="1397000"/>
                </a:lnTo>
                <a:lnTo>
                  <a:pt x="749300" y="1397000"/>
                </a:lnTo>
                <a:lnTo>
                  <a:pt x="749300" y="1333500"/>
                </a:lnTo>
                <a:lnTo>
                  <a:pt x="719666" y="1333500"/>
                </a:lnTo>
                <a:lnTo>
                  <a:pt x="719666" y="1299633"/>
                </a:lnTo>
                <a:lnTo>
                  <a:pt x="715433" y="1303866"/>
                </a:lnTo>
                <a:lnTo>
                  <a:pt x="715433" y="1270000"/>
                </a:lnTo>
                <a:lnTo>
                  <a:pt x="706966" y="1261533"/>
                </a:lnTo>
                <a:lnTo>
                  <a:pt x="706966" y="1223433"/>
                </a:lnTo>
                <a:lnTo>
                  <a:pt x="673100" y="1223433"/>
                </a:lnTo>
                <a:lnTo>
                  <a:pt x="673100" y="1181100"/>
                </a:lnTo>
                <a:lnTo>
                  <a:pt x="639233" y="1181100"/>
                </a:lnTo>
                <a:lnTo>
                  <a:pt x="639233" y="1164166"/>
                </a:lnTo>
                <a:lnTo>
                  <a:pt x="639233" y="1164166"/>
                </a:lnTo>
                <a:lnTo>
                  <a:pt x="605366" y="1164166"/>
                </a:lnTo>
                <a:lnTo>
                  <a:pt x="605366" y="1147233"/>
                </a:lnTo>
                <a:lnTo>
                  <a:pt x="584200" y="1147233"/>
                </a:lnTo>
                <a:lnTo>
                  <a:pt x="584200" y="1134533"/>
                </a:lnTo>
                <a:lnTo>
                  <a:pt x="558800" y="1134533"/>
                </a:lnTo>
                <a:lnTo>
                  <a:pt x="558800" y="1075266"/>
                </a:lnTo>
                <a:lnTo>
                  <a:pt x="550333" y="1075266"/>
                </a:lnTo>
                <a:lnTo>
                  <a:pt x="550333" y="1007533"/>
                </a:lnTo>
                <a:lnTo>
                  <a:pt x="533400" y="1007533"/>
                </a:lnTo>
                <a:lnTo>
                  <a:pt x="533400" y="935566"/>
                </a:lnTo>
                <a:lnTo>
                  <a:pt x="452966" y="935566"/>
                </a:lnTo>
                <a:lnTo>
                  <a:pt x="452966" y="876300"/>
                </a:lnTo>
                <a:lnTo>
                  <a:pt x="431800" y="876300"/>
                </a:lnTo>
                <a:lnTo>
                  <a:pt x="431800" y="838200"/>
                </a:lnTo>
                <a:lnTo>
                  <a:pt x="419100" y="838200"/>
                </a:lnTo>
                <a:lnTo>
                  <a:pt x="419100" y="762000"/>
                </a:lnTo>
                <a:lnTo>
                  <a:pt x="402167" y="762000"/>
                </a:lnTo>
                <a:cubicBezTo>
                  <a:pt x="402873" y="742244"/>
                  <a:pt x="405164" y="722489"/>
                  <a:pt x="405870" y="702733"/>
                </a:cubicBezTo>
                <a:lnTo>
                  <a:pt x="364066" y="702733"/>
                </a:lnTo>
                <a:lnTo>
                  <a:pt x="364066" y="651933"/>
                </a:lnTo>
                <a:lnTo>
                  <a:pt x="342900" y="651933"/>
                </a:lnTo>
                <a:lnTo>
                  <a:pt x="342900" y="571500"/>
                </a:lnTo>
                <a:lnTo>
                  <a:pt x="321733" y="571500"/>
                </a:lnTo>
                <a:lnTo>
                  <a:pt x="321733" y="529166"/>
                </a:lnTo>
                <a:lnTo>
                  <a:pt x="283633" y="529166"/>
                </a:lnTo>
                <a:lnTo>
                  <a:pt x="283633" y="495300"/>
                </a:lnTo>
                <a:lnTo>
                  <a:pt x="220133" y="495300"/>
                </a:lnTo>
                <a:lnTo>
                  <a:pt x="220133" y="410633"/>
                </a:lnTo>
                <a:lnTo>
                  <a:pt x="190500" y="410633"/>
                </a:lnTo>
                <a:cubicBezTo>
                  <a:pt x="191558" y="377648"/>
                  <a:pt x="192617" y="344664"/>
                  <a:pt x="193675" y="311679"/>
                </a:cubicBezTo>
                <a:lnTo>
                  <a:pt x="177800" y="306917"/>
                </a:lnTo>
                <a:lnTo>
                  <a:pt x="175683" y="282046"/>
                </a:lnTo>
                <a:lnTo>
                  <a:pt x="127000" y="279400"/>
                </a:lnTo>
                <a:lnTo>
                  <a:pt x="127000" y="237066"/>
                </a:lnTo>
                <a:lnTo>
                  <a:pt x="127000" y="165100"/>
                </a:lnTo>
                <a:lnTo>
                  <a:pt x="127000" y="165100"/>
                </a:lnTo>
                <a:lnTo>
                  <a:pt x="104775" y="163512"/>
                </a:lnTo>
                <a:cubicBezTo>
                  <a:pt x="105128" y="151341"/>
                  <a:pt x="105480" y="139171"/>
                  <a:pt x="105833" y="127000"/>
                </a:cubicBezTo>
                <a:lnTo>
                  <a:pt x="25400" y="127000"/>
                </a:lnTo>
                <a:lnTo>
                  <a:pt x="25400" y="93133"/>
                </a:lnTo>
                <a:lnTo>
                  <a:pt x="0" y="93133"/>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1806" name="Group 31805">
            <a:extLst>
              <a:ext uri="{FF2B5EF4-FFF2-40B4-BE49-F238E27FC236}">
                <a16:creationId xmlns:a16="http://schemas.microsoft.com/office/drawing/2014/main" id="{7C069EE7-DA46-C761-896D-8D3A2AE55ADF}"/>
              </a:ext>
            </a:extLst>
          </p:cNvPr>
          <p:cNvGrpSpPr/>
          <p:nvPr/>
        </p:nvGrpSpPr>
        <p:grpSpPr>
          <a:xfrm>
            <a:off x="2021414" y="2210551"/>
            <a:ext cx="6045347" cy="2406362"/>
            <a:chOff x="2021414" y="2210551"/>
            <a:chExt cx="6045347" cy="2406362"/>
          </a:xfrm>
        </p:grpSpPr>
        <p:sp>
          <p:nvSpPr>
            <p:cNvPr id="31774" name="TextBox 31773">
              <a:extLst>
                <a:ext uri="{FF2B5EF4-FFF2-40B4-BE49-F238E27FC236}">
                  <a16:creationId xmlns:a16="http://schemas.microsoft.com/office/drawing/2014/main" id="{10E1E205-F549-CAAC-619F-F146F89417E0}"/>
                </a:ext>
              </a:extLst>
            </p:cNvPr>
            <p:cNvSpPr txBox="1"/>
            <p:nvPr/>
          </p:nvSpPr>
          <p:spPr bwMode="auto">
            <a:xfrm>
              <a:off x="6620923" y="4330681"/>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3"/>
                  </a:solidFill>
                  <a:effectLst/>
                  <a:latin typeface="+mn-lt"/>
                </a:rPr>
                <a:t>20.6%</a:t>
              </a:r>
              <a:endParaRPr lang="en-US" sz="1400" b="0" dirty="0">
                <a:solidFill>
                  <a:schemeClr val="accent3"/>
                </a:solidFill>
                <a:latin typeface="+mn-lt"/>
              </a:endParaRPr>
            </a:p>
          </p:txBody>
        </p:sp>
        <p:cxnSp>
          <p:nvCxnSpPr>
            <p:cNvPr id="31783" name="Straight Connector 31782">
              <a:extLst>
                <a:ext uri="{FF2B5EF4-FFF2-40B4-BE49-F238E27FC236}">
                  <a16:creationId xmlns:a16="http://schemas.microsoft.com/office/drawing/2014/main" id="{5C4A6CE8-9ECA-4C01-DFAE-5B5CFD31303C}"/>
                </a:ext>
              </a:extLst>
            </p:cNvPr>
            <p:cNvCxnSpPr>
              <a:cxnSpLocks/>
            </p:cNvCxnSpPr>
            <p:nvPr/>
          </p:nvCxnSpPr>
          <p:spPr bwMode="auto">
            <a:xfrm>
              <a:off x="3185583" y="379274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EE83E6B8-0084-7190-0EEE-050081097F6F}"/>
                </a:ext>
              </a:extLst>
            </p:cNvPr>
            <p:cNvCxnSpPr>
              <a:cxnSpLocks/>
            </p:cNvCxnSpPr>
            <p:nvPr/>
          </p:nvCxnSpPr>
          <p:spPr bwMode="auto">
            <a:xfrm>
              <a:off x="3670300" y="3968999"/>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FAA97A66-BC22-7DBA-9210-34EEF81C48FD}"/>
                </a:ext>
              </a:extLst>
            </p:cNvPr>
            <p:cNvCxnSpPr>
              <a:cxnSpLocks/>
            </p:cNvCxnSpPr>
            <p:nvPr/>
          </p:nvCxnSpPr>
          <p:spPr bwMode="auto">
            <a:xfrm>
              <a:off x="4233869" y="4131157"/>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EDEB8708-F8A4-EE57-D731-D88D7A825659}"/>
                </a:ext>
              </a:extLst>
            </p:cNvPr>
            <p:cNvCxnSpPr>
              <a:cxnSpLocks/>
            </p:cNvCxnSpPr>
            <p:nvPr/>
          </p:nvCxnSpPr>
          <p:spPr bwMode="auto">
            <a:xfrm>
              <a:off x="2868619" y="359599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0117ABAC-5A25-5B7A-1803-4F892A55DC5D}"/>
                </a:ext>
              </a:extLst>
            </p:cNvPr>
            <p:cNvCxnSpPr>
              <a:cxnSpLocks/>
            </p:cNvCxnSpPr>
            <p:nvPr/>
          </p:nvCxnSpPr>
          <p:spPr bwMode="auto">
            <a:xfrm>
              <a:off x="4432836" y="4171215"/>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551900B8-8203-0499-ADEA-774A539864E4}"/>
                </a:ext>
              </a:extLst>
            </p:cNvPr>
            <p:cNvCxnSpPr>
              <a:cxnSpLocks/>
            </p:cNvCxnSpPr>
            <p:nvPr/>
          </p:nvCxnSpPr>
          <p:spPr bwMode="auto">
            <a:xfrm>
              <a:off x="6537496" y="4271750"/>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2A183D17-AE8D-A057-9B79-341C7E9F1DCC}"/>
                </a:ext>
              </a:extLst>
            </p:cNvPr>
            <p:cNvCxnSpPr>
              <a:cxnSpLocks/>
            </p:cNvCxnSpPr>
            <p:nvPr/>
          </p:nvCxnSpPr>
          <p:spPr bwMode="auto">
            <a:xfrm>
              <a:off x="7130163" y="430773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2D45E842-F1A3-1AE3-4307-0C574F72325F}"/>
                </a:ext>
              </a:extLst>
            </p:cNvPr>
            <p:cNvCxnSpPr>
              <a:cxnSpLocks/>
            </p:cNvCxnSpPr>
            <p:nvPr/>
          </p:nvCxnSpPr>
          <p:spPr bwMode="auto">
            <a:xfrm>
              <a:off x="7172496"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35E41320-FD75-77D4-B017-7C90172B17C6}"/>
                </a:ext>
              </a:extLst>
            </p:cNvPr>
            <p:cNvCxnSpPr>
              <a:cxnSpLocks/>
            </p:cNvCxnSpPr>
            <p:nvPr/>
          </p:nvCxnSpPr>
          <p:spPr bwMode="auto">
            <a:xfrm>
              <a:off x="7242346"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1577310F-9A6F-E776-0551-ED4BB8F4286C}"/>
                </a:ext>
              </a:extLst>
            </p:cNvPr>
            <p:cNvCxnSpPr>
              <a:cxnSpLocks/>
            </p:cNvCxnSpPr>
            <p:nvPr/>
          </p:nvCxnSpPr>
          <p:spPr bwMode="auto">
            <a:xfrm>
              <a:off x="7293146"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74DA7B7C-05D3-DC54-CAF4-15B7ED12E6DD}"/>
                </a:ext>
              </a:extLst>
            </p:cNvPr>
            <p:cNvCxnSpPr>
              <a:cxnSpLocks/>
            </p:cNvCxnSpPr>
            <p:nvPr/>
          </p:nvCxnSpPr>
          <p:spPr bwMode="auto">
            <a:xfrm>
              <a:off x="7324896"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69F6363C-1A90-FBD9-D41D-AFC5CF9C96E8}"/>
                </a:ext>
              </a:extLst>
            </p:cNvPr>
            <p:cNvCxnSpPr>
              <a:cxnSpLocks/>
            </p:cNvCxnSpPr>
            <p:nvPr/>
          </p:nvCxnSpPr>
          <p:spPr bwMode="auto">
            <a:xfrm>
              <a:off x="7339713"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4D997D11-4E3F-8554-2060-C71AB258D035}"/>
                </a:ext>
              </a:extLst>
            </p:cNvPr>
            <p:cNvCxnSpPr>
              <a:cxnSpLocks/>
            </p:cNvCxnSpPr>
            <p:nvPr/>
          </p:nvCxnSpPr>
          <p:spPr bwMode="auto">
            <a:xfrm>
              <a:off x="7377813"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632336AC-8F52-1B19-A48E-A10234AAEAE7}"/>
                </a:ext>
              </a:extLst>
            </p:cNvPr>
            <p:cNvCxnSpPr>
              <a:cxnSpLocks/>
            </p:cNvCxnSpPr>
            <p:nvPr/>
          </p:nvCxnSpPr>
          <p:spPr bwMode="auto">
            <a:xfrm>
              <a:off x="7395689"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87CEE0DA-76BD-A40D-1C1E-6A1235386EFA}"/>
                </a:ext>
              </a:extLst>
            </p:cNvPr>
            <p:cNvCxnSpPr>
              <a:cxnSpLocks/>
            </p:cNvCxnSpPr>
            <p:nvPr/>
          </p:nvCxnSpPr>
          <p:spPr bwMode="auto">
            <a:xfrm>
              <a:off x="7444183"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A9785C03-E35A-D975-F285-B3D47D96361B}"/>
                </a:ext>
              </a:extLst>
            </p:cNvPr>
            <p:cNvCxnSpPr>
              <a:cxnSpLocks/>
            </p:cNvCxnSpPr>
            <p:nvPr/>
          </p:nvCxnSpPr>
          <p:spPr bwMode="auto">
            <a:xfrm>
              <a:off x="7486623"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4A8195D8-A667-B829-9EC6-5F9298AA01A0}"/>
                </a:ext>
              </a:extLst>
            </p:cNvPr>
            <p:cNvCxnSpPr>
              <a:cxnSpLocks/>
            </p:cNvCxnSpPr>
            <p:nvPr/>
          </p:nvCxnSpPr>
          <p:spPr bwMode="auto">
            <a:xfrm>
              <a:off x="7503529"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934DC301-B742-E632-C119-8E8B7CC097F1}"/>
                </a:ext>
              </a:extLst>
            </p:cNvPr>
            <p:cNvCxnSpPr>
              <a:cxnSpLocks/>
            </p:cNvCxnSpPr>
            <p:nvPr/>
          </p:nvCxnSpPr>
          <p:spPr bwMode="auto">
            <a:xfrm>
              <a:off x="7691913"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FAFA08E3-69AC-F9D0-1F60-96B32FAD7ABF}"/>
                </a:ext>
              </a:extLst>
            </p:cNvPr>
            <p:cNvCxnSpPr>
              <a:cxnSpLocks/>
            </p:cNvCxnSpPr>
            <p:nvPr/>
          </p:nvCxnSpPr>
          <p:spPr bwMode="auto">
            <a:xfrm>
              <a:off x="7719430"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9EC7DE51-28A9-C405-E81E-E8C8AE049FC2}"/>
                </a:ext>
              </a:extLst>
            </p:cNvPr>
            <p:cNvCxnSpPr>
              <a:cxnSpLocks/>
            </p:cNvCxnSpPr>
            <p:nvPr/>
          </p:nvCxnSpPr>
          <p:spPr bwMode="auto">
            <a:xfrm>
              <a:off x="7790808"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E8A1A15A-21A3-8E1B-EB54-F459E1D6F1E4}"/>
                </a:ext>
              </a:extLst>
            </p:cNvPr>
            <p:cNvCxnSpPr>
              <a:cxnSpLocks/>
            </p:cNvCxnSpPr>
            <p:nvPr/>
          </p:nvCxnSpPr>
          <p:spPr bwMode="auto">
            <a:xfrm>
              <a:off x="8066761" y="43118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24DF29A5-C167-E4B1-7E5F-3E441A13B837}"/>
                </a:ext>
              </a:extLst>
            </p:cNvPr>
            <p:cNvCxnSpPr>
              <a:cxnSpLocks/>
            </p:cNvCxnSpPr>
            <p:nvPr/>
          </p:nvCxnSpPr>
          <p:spPr bwMode="auto">
            <a:xfrm>
              <a:off x="2021414" y="2210551"/>
              <a:ext cx="0" cy="801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65" name="Group 31864">
            <a:extLst>
              <a:ext uri="{FF2B5EF4-FFF2-40B4-BE49-F238E27FC236}">
                <a16:creationId xmlns:a16="http://schemas.microsoft.com/office/drawing/2014/main" id="{AC1215DE-1122-FBFD-7E70-7559B92EC65F}"/>
              </a:ext>
            </a:extLst>
          </p:cNvPr>
          <p:cNvGrpSpPr/>
          <p:nvPr/>
        </p:nvGrpSpPr>
        <p:grpSpPr>
          <a:xfrm>
            <a:off x="1706563" y="2036550"/>
            <a:ext cx="6427787" cy="1908758"/>
            <a:chOff x="1706563" y="2036550"/>
            <a:chExt cx="6427787" cy="1908758"/>
          </a:xfrm>
        </p:grpSpPr>
        <p:grpSp>
          <p:nvGrpSpPr>
            <p:cNvPr id="31782" name="Group 31781">
              <a:extLst>
                <a:ext uri="{FF2B5EF4-FFF2-40B4-BE49-F238E27FC236}">
                  <a16:creationId xmlns:a16="http://schemas.microsoft.com/office/drawing/2014/main" id="{FCFA63A8-5752-CC37-FA4D-41C3FCC370B7}"/>
                </a:ext>
              </a:extLst>
            </p:cNvPr>
            <p:cNvGrpSpPr/>
            <p:nvPr/>
          </p:nvGrpSpPr>
          <p:grpSpPr>
            <a:xfrm>
              <a:off x="1706563" y="2078038"/>
              <a:ext cx="6427787" cy="1827212"/>
              <a:chOff x="1706563" y="2078038"/>
              <a:chExt cx="6427787" cy="1827212"/>
            </a:xfrm>
          </p:grpSpPr>
          <p:sp>
            <p:nvSpPr>
              <p:cNvPr id="31780" name="Freeform: Shape 31779">
                <a:extLst>
                  <a:ext uri="{FF2B5EF4-FFF2-40B4-BE49-F238E27FC236}">
                    <a16:creationId xmlns:a16="http://schemas.microsoft.com/office/drawing/2014/main" id="{B26F388E-1683-7CE8-43BF-240882939B56}"/>
                  </a:ext>
                </a:extLst>
              </p:cNvPr>
              <p:cNvSpPr/>
              <p:nvPr/>
            </p:nvSpPr>
            <p:spPr bwMode="auto">
              <a:xfrm>
                <a:off x="3260725" y="2695575"/>
                <a:ext cx="4873625" cy="1209675"/>
              </a:xfrm>
              <a:custGeom>
                <a:avLst/>
                <a:gdLst>
                  <a:gd name="connsiteX0" fmla="*/ 4873625 w 4873625"/>
                  <a:gd name="connsiteY0" fmla="*/ 1209675 h 1209675"/>
                  <a:gd name="connsiteX1" fmla="*/ 4676775 w 4873625"/>
                  <a:gd name="connsiteY1" fmla="*/ 1209675 h 1209675"/>
                  <a:gd name="connsiteX2" fmla="*/ 4676775 w 4873625"/>
                  <a:gd name="connsiteY2" fmla="*/ 1073150 h 1209675"/>
                  <a:gd name="connsiteX3" fmla="*/ 4556125 w 4873625"/>
                  <a:gd name="connsiteY3" fmla="*/ 1073150 h 1209675"/>
                  <a:gd name="connsiteX4" fmla="*/ 4556125 w 4873625"/>
                  <a:gd name="connsiteY4" fmla="*/ 990600 h 1209675"/>
                  <a:gd name="connsiteX5" fmla="*/ 4181475 w 4873625"/>
                  <a:gd name="connsiteY5" fmla="*/ 990600 h 1209675"/>
                  <a:gd name="connsiteX6" fmla="*/ 4181475 w 4873625"/>
                  <a:gd name="connsiteY6" fmla="*/ 949325 h 1209675"/>
                  <a:gd name="connsiteX7" fmla="*/ 4038600 w 4873625"/>
                  <a:gd name="connsiteY7" fmla="*/ 949325 h 1209675"/>
                  <a:gd name="connsiteX8" fmla="*/ 4038600 w 4873625"/>
                  <a:gd name="connsiteY8" fmla="*/ 949325 h 1209675"/>
                  <a:gd name="connsiteX9" fmla="*/ 3854450 w 4873625"/>
                  <a:gd name="connsiteY9" fmla="*/ 949325 h 1209675"/>
                  <a:gd name="connsiteX10" fmla="*/ 3854450 w 4873625"/>
                  <a:gd name="connsiteY10" fmla="*/ 930275 h 1209675"/>
                  <a:gd name="connsiteX11" fmla="*/ 3784600 w 4873625"/>
                  <a:gd name="connsiteY11" fmla="*/ 930275 h 1209675"/>
                  <a:gd name="connsiteX12" fmla="*/ 3784600 w 4873625"/>
                  <a:gd name="connsiteY12" fmla="*/ 911225 h 1209675"/>
                  <a:gd name="connsiteX13" fmla="*/ 3775075 w 4873625"/>
                  <a:gd name="connsiteY13" fmla="*/ 920750 h 1209675"/>
                  <a:gd name="connsiteX14" fmla="*/ 3775075 w 4873625"/>
                  <a:gd name="connsiteY14" fmla="*/ 892175 h 1209675"/>
                  <a:gd name="connsiteX15" fmla="*/ 3549650 w 4873625"/>
                  <a:gd name="connsiteY15" fmla="*/ 892175 h 1209675"/>
                  <a:gd name="connsiteX16" fmla="*/ 3527425 w 4873625"/>
                  <a:gd name="connsiteY16" fmla="*/ 892175 h 1209675"/>
                  <a:gd name="connsiteX17" fmla="*/ 3527425 w 4873625"/>
                  <a:gd name="connsiteY17" fmla="*/ 876300 h 1209675"/>
                  <a:gd name="connsiteX18" fmla="*/ 3422650 w 4873625"/>
                  <a:gd name="connsiteY18" fmla="*/ 876300 h 1209675"/>
                  <a:gd name="connsiteX19" fmla="*/ 3422650 w 4873625"/>
                  <a:gd name="connsiteY19" fmla="*/ 876300 h 1209675"/>
                  <a:gd name="connsiteX20" fmla="*/ 3422650 w 4873625"/>
                  <a:gd name="connsiteY20" fmla="*/ 857250 h 1209675"/>
                  <a:gd name="connsiteX21" fmla="*/ 3216275 w 4873625"/>
                  <a:gd name="connsiteY21" fmla="*/ 857250 h 1209675"/>
                  <a:gd name="connsiteX22" fmla="*/ 3216275 w 4873625"/>
                  <a:gd name="connsiteY22" fmla="*/ 831850 h 1209675"/>
                  <a:gd name="connsiteX23" fmla="*/ 3124200 w 4873625"/>
                  <a:gd name="connsiteY23" fmla="*/ 831850 h 1209675"/>
                  <a:gd name="connsiteX24" fmla="*/ 2660650 w 4873625"/>
                  <a:gd name="connsiteY24" fmla="*/ 831850 h 1209675"/>
                  <a:gd name="connsiteX25" fmla="*/ 2660650 w 4873625"/>
                  <a:gd name="connsiteY25" fmla="*/ 831850 h 1209675"/>
                  <a:gd name="connsiteX26" fmla="*/ 2651125 w 4873625"/>
                  <a:gd name="connsiteY26" fmla="*/ 822325 h 1209675"/>
                  <a:gd name="connsiteX27" fmla="*/ 2651125 w 4873625"/>
                  <a:gd name="connsiteY27" fmla="*/ 790575 h 1209675"/>
                  <a:gd name="connsiteX28" fmla="*/ 2517775 w 4873625"/>
                  <a:gd name="connsiteY28" fmla="*/ 790575 h 1209675"/>
                  <a:gd name="connsiteX29" fmla="*/ 2517775 w 4873625"/>
                  <a:gd name="connsiteY29" fmla="*/ 777875 h 1209675"/>
                  <a:gd name="connsiteX30" fmla="*/ 2314575 w 4873625"/>
                  <a:gd name="connsiteY30" fmla="*/ 777875 h 1209675"/>
                  <a:gd name="connsiteX31" fmla="*/ 2314575 w 4873625"/>
                  <a:gd name="connsiteY31" fmla="*/ 755650 h 1209675"/>
                  <a:gd name="connsiteX32" fmla="*/ 2159000 w 4873625"/>
                  <a:gd name="connsiteY32" fmla="*/ 755650 h 1209675"/>
                  <a:gd name="connsiteX33" fmla="*/ 2159000 w 4873625"/>
                  <a:gd name="connsiteY33" fmla="*/ 727075 h 1209675"/>
                  <a:gd name="connsiteX34" fmla="*/ 2028825 w 4873625"/>
                  <a:gd name="connsiteY34" fmla="*/ 727075 h 1209675"/>
                  <a:gd name="connsiteX35" fmla="*/ 2028825 w 4873625"/>
                  <a:gd name="connsiteY35" fmla="*/ 727075 h 1209675"/>
                  <a:gd name="connsiteX36" fmla="*/ 1968500 w 4873625"/>
                  <a:gd name="connsiteY36" fmla="*/ 727075 h 1209675"/>
                  <a:gd name="connsiteX37" fmla="*/ 1968500 w 4873625"/>
                  <a:gd name="connsiteY37" fmla="*/ 711200 h 1209675"/>
                  <a:gd name="connsiteX38" fmla="*/ 1927225 w 4873625"/>
                  <a:gd name="connsiteY38" fmla="*/ 711200 h 1209675"/>
                  <a:gd name="connsiteX39" fmla="*/ 1927225 w 4873625"/>
                  <a:gd name="connsiteY39" fmla="*/ 685800 h 1209675"/>
                  <a:gd name="connsiteX40" fmla="*/ 1816100 w 4873625"/>
                  <a:gd name="connsiteY40" fmla="*/ 685800 h 1209675"/>
                  <a:gd name="connsiteX41" fmla="*/ 1816100 w 4873625"/>
                  <a:gd name="connsiteY41" fmla="*/ 663575 h 1209675"/>
                  <a:gd name="connsiteX42" fmla="*/ 1784350 w 4873625"/>
                  <a:gd name="connsiteY42" fmla="*/ 663575 h 1209675"/>
                  <a:gd name="connsiteX43" fmla="*/ 1784350 w 4873625"/>
                  <a:gd name="connsiteY43" fmla="*/ 657225 h 1209675"/>
                  <a:gd name="connsiteX44" fmla="*/ 1749425 w 4873625"/>
                  <a:gd name="connsiteY44" fmla="*/ 657225 h 1209675"/>
                  <a:gd name="connsiteX45" fmla="*/ 1749425 w 4873625"/>
                  <a:gd name="connsiteY45" fmla="*/ 644525 h 1209675"/>
                  <a:gd name="connsiteX46" fmla="*/ 1638300 w 4873625"/>
                  <a:gd name="connsiteY46" fmla="*/ 644525 h 1209675"/>
                  <a:gd name="connsiteX47" fmla="*/ 1638300 w 4873625"/>
                  <a:gd name="connsiteY47" fmla="*/ 625475 h 1209675"/>
                  <a:gd name="connsiteX48" fmla="*/ 1527175 w 4873625"/>
                  <a:gd name="connsiteY48" fmla="*/ 625475 h 1209675"/>
                  <a:gd name="connsiteX49" fmla="*/ 1527175 w 4873625"/>
                  <a:gd name="connsiteY49" fmla="*/ 603250 h 1209675"/>
                  <a:gd name="connsiteX50" fmla="*/ 1492250 w 4873625"/>
                  <a:gd name="connsiteY50" fmla="*/ 603250 h 1209675"/>
                  <a:gd name="connsiteX51" fmla="*/ 1492250 w 4873625"/>
                  <a:gd name="connsiteY51" fmla="*/ 593725 h 1209675"/>
                  <a:gd name="connsiteX52" fmla="*/ 1457325 w 4873625"/>
                  <a:gd name="connsiteY52" fmla="*/ 593725 h 1209675"/>
                  <a:gd name="connsiteX53" fmla="*/ 1457325 w 4873625"/>
                  <a:gd name="connsiteY53" fmla="*/ 581025 h 1209675"/>
                  <a:gd name="connsiteX54" fmla="*/ 1397000 w 4873625"/>
                  <a:gd name="connsiteY54" fmla="*/ 581025 h 1209675"/>
                  <a:gd name="connsiteX55" fmla="*/ 1397000 w 4873625"/>
                  <a:gd name="connsiteY55" fmla="*/ 568325 h 1209675"/>
                  <a:gd name="connsiteX56" fmla="*/ 1285875 w 4873625"/>
                  <a:gd name="connsiteY56" fmla="*/ 568325 h 1209675"/>
                  <a:gd name="connsiteX57" fmla="*/ 1285875 w 4873625"/>
                  <a:gd name="connsiteY57" fmla="*/ 568325 h 1209675"/>
                  <a:gd name="connsiteX58" fmla="*/ 1285875 w 4873625"/>
                  <a:gd name="connsiteY58" fmla="*/ 549275 h 1209675"/>
                  <a:gd name="connsiteX59" fmla="*/ 1219200 w 4873625"/>
                  <a:gd name="connsiteY59" fmla="*/ 549275 h 1209675"/>
                  <a:gd name="connsiteX60" fmla="*/ 1219200 w 4873625"/>
                  <a:gd name="connsiteY60" fmla="*/ 549275 h 1209675"/>
                  <a:gd name="connsiteX61" fmla="*/ 1206500 w 4873625"/>
                  <a:gd name="connsiteY61" fmla="*/ 536575 h 1209675"/>
                  <a:gd name="connsiteX62" fmla="*/ 1149350 w 4873625"/>
                  <a:gd name="connsiteY62" fmla="*/ 536575 h 1209675"/>
                  <a:gd name="connsiteX63" fmla="*/ 1149350 w 4873625"/>
                  <a:gd name="connsiteY63" fmla="*/ 501650 h 1209675"/>
                  <a:gd name="connsiteX64" fmla="*/ 1009650 w 4873625"/>
                  <a:gd name="connsiteY64" fmla="*/ 501650 h 1209675"/>
                  <a:gd name="connsiteX65" fmla="*/ 1009650 w 4873625"/>
                  <a:gd name="connsiteY65" fmla="*/ 479425 h 1209675"/>
                  <a:gd name="connsiteX66" fmla="*/ 895350 w 4873625"/>
                  <a:gd name="connsiteY66" fmla="*/ 479425 h 1209675"/>
                  <a:gd name="connsiteX67" fmla="*/ 895350 w 4873625"/>
                  <a:gd name="connsiteY67" fmla="*/ 469900 h 1209675"/>
                  <a:gd name="connsiteX68" fmla="*/ 765175 w 4873625"/>
                  <a:gd name="connsiteY68" fmla="*/ 469900 h 1209675"/>
                  <a:gd name="connsiteX69" fmla="*/ 765175 w 4873625"/>
                  <a:gd name="connsiteY69" fmla="*/ 441325 h 1209675"/>
                  <a:gd name="connsiteX70" fmla="*/ 714375 w 4873625"/>
                  <a:gd name="connsiteY70" fmla="*/ 441325 h 1209675"/>
                  <a:gd name="connsiteX71" fmla="*/ 714375 w 4873625"/>
                  <a:gd name="connsiteY71" fmla="*/ 419100 h 1209675"/>
                  <a:gd name="connsiteX72" fmla="*/ 669925 w 4873625"/>
                  <a:gd name="connsiteY72" fmla="*/ 419100 h 1209675"/>
                  <a:gd name="connsiteX73" fmla="*/ 669925 w 4873625"/>
                  <a:gd name="connsiteY73" fmla="*/ 384175 h 1209675"/>
                  <a:gd name="connsiteX74" fmla="*/ 603250 w 4873625"/>
                  <a:gd name="connsiteY74" fmla="*/ 384175 h 1209675"/>
                  <a:gd name="connsiteX75" fmla="*/ 603250 w 4873625"/>
                  <a:gd name="connsiteY75" fmla="*/ 358775 h 1209675"/>
                  <a:gd name="connsiteX76" fmla="*/ 555625 w 4873625"/>
                  <a:gd name="connsiteY76" fmla="*/ 358775 h 1209675"/>
                  <a:gd name="connsiteX77" fmla="*/ 555625 w 4873625"/>
                  <a:gd name="connsiteY77" fmla="*/ 346075 h 1209675"/>
                  <a:gd name="connsiteX78" fmla="*/ 514350 w 4873625"/>
                  <a:gd name="connsiteY78" fmla="*/ 346075 h 1209675"/>
                  <a:gd name="connsiteX79" fmla="*/ 514350 w 4873625"/>
                  <a:gd name="connsiteY79" fmla="*/ 346075 h 1209675"/>
                  <a:gd name="connsiteX80" fmla="*/ 498475 w 4873625"/>
                  <a:gd name="connsiteY80" fmla="*/ 330200 h 1209675"/>
                  <a:gd name="connsiteX81" fmla="*/ 498475 w 4873625"/>
                  <a:gd name="connsiteY81" fmla="*/ 314325 h 1209675"/>
                  <a:gd name="connsiteX82" fmla="*/ 434975 w 4873625"/>
                  <a:gd name="connsiteY82" fmla="*/ 314325 h 1209675"/>
                  <a:gd name="connsiteX83" fmla="*/ 434975 w 4873625"/>
                  <a:gd name="connsiteY83" fmla="*/ 301625 h 1209675"/>
                  <a:gd name="connsiteX84" fmla="*/ 400050 w 4873625"/>
                  <a:gd name="connsiteY84" fmla="*/ 301625 h 1209675"/>
                  <a:gd name="connsiteX85" fmla="*/ 400050 w 4873625"/>
                  <a:gd name="connsiteY85" fmla="*/ 285750 h 1209675"/>
                  <a:gd name="connsiteX86" fmla="*/ 339725 w 4873625"/>
                  <a:gd name="connsiteY86" fmla="*/ 285750 h 1209675"/>
                  <a:gd name="connsiteX87" fmla="*/ 339725 w 4873625"/>
                  <a:gd name="connsiteY87" fmla="*/ 276225 h 1209675"/>
                  <a:gd name="connsiteX88" fmla="*/ 298450 w 4873625"/>
                  <a:gd name="connsiteY88" fmla="*/ 276225 h 1209675"/>
                  <a:gd name="connsiteX89" fmla="*/ 298450 w 4873625"/>
                  <a:gd name="connsiteY89" fmla="*/ 206375 h 1209675"/>
                  <a:gd name="connsiteX90" fmla="*/ 298450 w 4873625"/>
                  <a:gd name="connsiteY90" fmla="*/ 206375 h 1209675"/>
                  <a:gd name="connsiteX91" fmla="*/ 298450 w 4873625"/>
                  <a:gd name="connsiteY91" fmla="*/ 174625 h 1209675"/>
                  <a:gd name="connsiteX92" fmla="*/ 250825 w 4873625"/>
                  <a:gd name="connsiteY92" fmla="*/ 174625 h 1209675"/>
                  <a:gd name="connsiteX93" fmla="*/ 250825 w 4873625"/>
                  <a:gd name="connsiteY93" fmla="*/ 149225 h 1209675"/>
                  <a:gd name="connsiteX94" fmla="*/ 225425 w 4873625"/>
                  <a:gd name="connsiteY94" fmla="*/ 149225 h 1209675"/>
                  <a:gd name="connsiteX95" fmla="*/ 225425 w 4873625"/>
                  <a:gd name="connsiteY95" fmla="*/ 111125 h 1209675"/>
                  <a:gd name="connsiteX96" fmla="*/ 209550 w 4873625"/>
                  <a:gd name="connsiteY96" fmla="*/ 111125 h 1209675"/>
                  <a:gd name="connsiteX97" fmla="*/ 209550 w 4873625"/>
                  <a:gd name="connsiteY97" fmla="*/ 69850 h 1209675"/>
                  <a:gd name="connsiteX98" fmla="*/ 161925 w 4873625"/>
                  <a:gd name="connsiteY98" fmla="*/ 69850 h 1209675"/>
                  <a:gd name="connsiteX99" fmla="*/ 161925 w 4873625"/>
                  <a:gd name="connsiteY99" fmla="*/ 38100 h 1209675"/>
                  <a:gd name="connsiteX100" fmla="*/ 130175 w 4873625"/>
                  <a:gd name="connsiteY100" fmla="*/ 38100 h 1209675"/>
                  <a:gd name="connsiteX101" fmla="*/ 130175 w 4873625"/>
                  <a:gd name="connsiteY101" fmla="*/ 19050 h 1209675"/>
                  <a:gd name="connsiteX102" fmla="*/ 85725 w 4873625"/>
                  <a:gd name="connsiteY102" fmla="*/ 19050 h 1209675"/>
                  <a:gd name="connsiteX103" fmla="*/ 85725 w 4873625"/>
                  <a:gd name="connsiteY103" fmla="*/ 0 h 1209675"/>
                  <a:gd name="connsiteX104" fmla="*/ 0 w 4873625"/>
                  <a:gd name="connsiteY104" fmla="*/ 0 h 1209675"/>
                  <a:gd name="connsiteX0" fmla="*/ 4873625 w 4873625"/>
                  <a:gd name="connsiteY0" fmla="*/ 1209675 h 1209675"/>
                  <a:gd name="connsiteX1" fmla="*/ 4676775 w 4873625"/>
                  <a:gd name="connsiteY1" fmla="*/ 1209675 h 1209675"/>
                  <a:gd name="connsiteX2" fmla="*/ 4676775 w 4873625"/>
                  <a:gd name="connsiteY2" fmla="*/ 1073150 h 1209675"/>
                  <a:gd name="connsiteX3" fmla="*/ 4556125 w 4873625"/>
                  <a:gd name="connsiteY3" fmla="*/ 1073150 h 1209675"/>
                  <a:gd name="connsiteX4" fmla="*/ 4556125 w 4873625"/>
                  <a:gd name="connsiteY4" fmla="*/ 990600 h 1209675"/>
                  <a:gd name="connsiteX5" fmla="*/ 4181475 w 4873625"/>
                  <a:gd name="connsiteY5" fmla="*/ 990600 h 1209675"/>
                  <a:gd name="connsiteX6" fmla="*/ 4181475 w 4873625"/>
                  <a:gd name="connsiteY6" fmla="*/ 949325 h 1209675"/>
                  <a:gd name="connsiteX7" fmla="*/ 4038600 w 4873625"/>
                  <a:gd name="connsiteY7" fmla="*/ 949325 h 1209675"/>
                  <a:gd name="connsiteX8" fmla="*/ 4038600 w 4873625"/>
                  <a:gd name="connsiteY8" fmla="*/ 949325 h 1209675"/>
                  <a:gd name="connsiteX9" fmla="*/ 3854450 w 4873625"/>
                  <a:gd name="connsiteY9" fmla="*/ 949325 h 1209675"/>
                  <a:gd name="connsiteX10" fmla="*/ 3854450 w 4873625"/>
                  <a:gd name="connsiteY10" fmla="*/ 930275 h 1209675"/>
                  <a:gd name="connsiteX11" fmla="*/ 3784600 w 4873625"/>
                  <a:gd name="connsiteY11" fmla="*/ 930275 h 1209675"/>
                  <a:gd name="connsiteX12" fmla="*/ 3784600 w 4873625"/>
                  <a:gd name="connsiteY12" fmla="*/ 911225 h 1209675"/>
                  <a:gd name="connsiteX13" fmla="*/ 3775075 w 4873625"/>
                  <a:gd name="connsiteY13" fmla="*/ 920750 h 1209675"/>
                  <a:gd name="connsiteX14" fmla="*/ 3775075 w 4873625"/>
                  <a:gd name="connsiteY14" fmla="*/ 892175 h 1209675"/>
                  <a:gd name="connsiteX15" fmla="*/ 3549650 w 4873625"/>
                  <a:gd name="connsiteY15" fmla="*/ 892175 h 1209675"/>
                  <a:gd name="connsiteX16" fmla="*/ 3527425 w 4873625"/>
                  <a:gd name="connsiteY16" fmla="*/ 892175 h 1209675"/>
                  <a:gd name="connsiteX17" fmla="*/ 3527425 w 4873625"/>
                  <a:gd name="connsiteY17" fmla="*/ 876300 h 1209675"/>
                  <a:gd name="connsiteX18" fmla="*/ 3422650 w 4873625"/>
                  <a:gd name="connsiteY18" fmla="*/ 876300 h 1209675"/>
                  <a:gd name="connsiteX19" fmla="*/ 3422650 w 4873625"/>
                  <a:gd name="connsiteY19" fmla="*/ 876300 h 1209675"/>
                  <a:gd name="connsiteX20" fmla="*/ 3422650 w 4873625"/>
                  <a:gd name="connsiteY20" fmla="*/ 857250 h 1209675"/>
                  <a:gd name="connsiteX21" fmla="*/ 3216275 w 4873625"/>
                  <a:gd name="connsiteY21" fmla="*/ 857250 h 1209675"/>
                  <a:gd name="connsiteX22" fmla="*/ 3216275 w 4873625"/>
                  <a:gd name="connsiteY22" fmla="*/ 831850 h 1209675"/>
                  <a:gd name="connsiteX23" fmla="*/ 3124200 w 4873625"/>
                  <a:gd name="connsiteY23" fmla="*/ 831850 h 1209675"/>
                  <a:gd name="connsiteX24" fmla="*/ 2660650 w 4873625"/>
                  <a:gd name="connsiteY24" fmla="*/ 831850 h 1209675"/>
                  <a:gd name="connsiteX25" fmla="*/ 2660650 w 4873625"/>
                  <a:gd name="connsiteY25" fmla="*/ 831850 h 1209675"/>
                  <a:gd name="connsiteX26" fmla="*/ 2651125 w 4873625"/>
                  <a:gd name="connsiteY26" fmla="*/ 822325 h 1209675"/>
                  <a:gd name="connsiteX27" fmla="*/ 2651125 w 4873625"/>
                  <a:gd name="connsiteY27" fmla="*/ 790575 h 1209675"/>
                  <a:gd name="connsiteX28" fmla="*/ 2517775 w 4873625"/>
                  <a:gd name="connsiteY28" fmla="*/ 790575 h 1209675"/>
                  <a:gd name="connsiteX29" fmla="*/ 2517775 w 4873625"/>
                  <a:gd name="connsiteY29" fmla="*/ 777875 h 1209675"/>
                  <a:gd name="connsiteX30" fmla="*/ 2314575 w 4873625"/>
                  <a:gd name="connsiteY30" fmla="*/ 777875 h 1209675"/>
                  <a:gd name="connsiteX31" fmla="*/ 2314575 w 4873625"/>
                  <a:gd name="connsiteY31" fmla="*/ 755650 h 1209675"/>
                  <a:gd name="connsiteX32" fmla="*/ 2159000 w 4873625"/>
                  <a:gd name="connsiteY32" fmla="*/ 755650 h 1209675"/>
                  <a:gd name="connsiteX33" fmla="*/ 2159000 w 4873625"/>
                  <a:gd name="connsiteY33" fmla="*/ 727075 h 1209675"/>
                  <a:gd name="connsiteX34" fmla="*/ 2028825 w 4873625"/>
                  <a:gd name="connsiteY34" fmla="*/ 727075 h 1209675"/>
                  <a:gd name="connsiteX35" fmla="*/ 2028825 w 4873625"/>
                  <a:gd name="connsiteY35" fmla="*/ 727075 h 1209675"/>
                  <a:gd name="connsiteX36" fmla="*/ 1968500 w 4873625"/>
                  <a:gd name="connsiteY36" fmla="*/ 727075 h 1209675"/>
                  <a:gd name="connsiteX37" fmla="*/ 1968500 w 4873625"/>
                  <a:gd name="connsiteY37" fmla="*/ 711200 h 1209675"/>
                  <a:gd name="connsiteX38" fmla="*/ 1927225 w 4873625"/>
                  <a:gd name="connsiteY38" fmla="*/ 711200 h 1209675"/>
                  <a:gd name="connsiteX39" fmla="*/ 1927225 w 4873625"/>
                  <a:gd name="connsiteY39" fmla="*/ 685800 h 1209675"/>
                  <a:gd name="connsiteX40" fmla="*/ 1816100 w 4873625"/>
                  <a:gd name="connsiteY40" fmla="*/ 685800 h 1209675"/>
                  <a:gd name="connsiteX41" fmla="*/ 1816100 w 4873625"/>
                  <a:gd name="connsiteY41" fmla="*/ 663575 h 1209675"/>
                  <a:gd name="connsiteX42" fmla="*/ 1784350 w 4873625"/>
                  <a:gd name="connsiteY42" fmla="*/ 663575 h 1209675"/>
                  <a:gd name="connsiteX43" fmla="*/ 1784350 w 4873625"/>
                  <a:gd name="connsiteY43" fmla="*/ 657225 h 1209675"/>
                  <a:gd name="connsiteX44" fmla="*/ 1749425 w 4873625"/>
                  <a:gd name="connsiteY44" fmla="*/ 657225 h 1209675"/>
                  <a:gd name="connsiteX45" fmla="*/ 1749425 w 4873625"/>
                  <a:gd name="connsiteY45" fmla="*/ 644525 h 1209675"/>
                  <a:gd name="connsiteX46" fmla="*/ 1638300 w 4873625"/>
                  <a:gd name="connsiteY46" fmla="*/ 644525 h 1209675"/>
                  <a:gd name="connsiteX47" fmla="*/ 1638300 w 4873625"/>
                  <a:gd name="connsiteY47" fmla="*/ 625475 h 1209675"/>
                  <a:gd name="connsiteX48" fmla="*/ 1527175 w 4873625"/>
                  <a:gd name="connsiteY48" fmla="*/ 625475 h 1209675"/>
                  <a:gd name="connsiteX49" fmla="*/ 1527175 w 4873625"/>
                  <a:gd name="connsiteY49" fmla="*/ 603250 h 1209675"/>
                  <a:gd name="connsiteX50" fmla="*/ 1492250 w 4873625"/>
                  <a:gd name="connsiteY50" fmla="*/ 603250 h 1209675"/>
                  <a:gd name="connsiteX51" fmla="*/ 1492250 w 4873625"/>
                  <a:gd name="connsiteY51" fmla="*/ 593725 h 1209675"/>
                  <a:gd name="connsiteX52" fmla="*/ 1457325 w 4873625"/>
                  <a:gd name="connsiteY52" fmla="*/ 593725 h 1209675"/>
                  <a:gd name="connsiteX53" fmla="*/ 1457325 w 4873625"/>
                  <a:gd name="connsiteY53" fmla="*/ 581025 h 1209675"/>
                  <a:gd name="connsiteX54" fmla="*/ 1397000 w 4873625"/>
                  <a:gd name="connsiteY54" fmla="*/ 581025 h 1209675"/>
                  <a:gd name="connsiteX55" fmla="*/ 1397000 w 4873625"/>
                  <a:gd name="connsiteY55" fmla="*/ 568325 h 1209675"/>
                  <a:gd name="connsiteX56" fmla="*/ 1285875 w 4873625"/>
                  <a:gd name="connsiteY56" fmla="*/ 568325 h 1209675"/>
                  <a:gd name="connsiteX57" fmla="*/ 1285875 w 4873625"/>
                  <a:gd name="connsiteY57" fmla="*/ 568325 h 1209675"/>
                  <a:gd name="connsiteX58" fmla="*/ 1285875 w 4873625"/>
                  <a:gd name="connsiteY58" fmla="*/ 549275 h 1209675"/>
                  <a:gd name="connsiteX59" fmla="*/ 1219200 w 4873625"/>
                  <a:gd name="connsiteY59" fmla="*/ 549275 h 1209675"/>
                  <a:gd name="connsiteX60" fmla="*/ 1219200 w 4873625"/>
                  <a:gd name="connsiteY60" fmla="*/ 549275 h 1209675"/>
                  <a:gd name="connsiteX61" fmla="*/ 1206500 w 4873625"/>
                  <a:gd name="connsiteY61" fmla="*/ 536575 h 1209675"/>
                  <a:gd name="connsiteX62" fmla="*/ 1149350 w 4873625"/>
                  <a:gd name="connsiteY62" fmla="*/ 536575 h 1209675"/>
                  <a:gd name="connsiteX63" fmla="*/ 1149350 w 4873625"/>
                  <a:gd name="connsiteY63" fmla="*/ 501650 h 1209675"/>
                  <a:gd name="connsiteX64" fmla="*/ 1009650 w 4873625"/>
                  <a:gd name="connsiteY64" fmla="*/ 501650 h 1209675"/>
                  <a:gd name="connsiteX65" fmla="*/ 1009650 w 4873625"/>
                  <a:gd name="connsiteY65" fmla="*/ 479425 h 1209675"/>
                  <a:gd name="connsiteX66" fmla="*/ 895350 w 4873625"/>
                  <a:gd name="connsiteY66" fmla="*/ 479425 h 1209675"/>
                  <a:gd name="connsiteX67" fmla="*/ 895350 w 4873625"/>
                  <a:gd name="connsiteY67" fmla="*/ 469900 h 1209675"/>
                  <a:gd name="connsiteX68" fmla="*/ 765175 w 4873625"/>
                  <a:gd name="connsiteY68" fmla="*/ 469900 h 1209675"/>
                  <a:gd name="connsiteX69" fmla="*/ 765175 w 4873625"/>
                  <a:gd name="connsiteY69" fmla="*/ 441325 h 1209675"/>
                  <a:gd name="connsiteX70" fmla="*/ 714375 w 4873625"/>
                  <a:gd name="connsiteY70" fmla="*/ 441325 h 1209675"/>
                  <a:gd name="connsiteX71" fmla="*/ 714375 w 4873625"/>
                  <a:gd name="connsiteY71" fmla="*/ 419100 h 1209675"/>
                  <a:gd name="connsiteX72" fmla="*/ 669925 w 4873625"/>
                  <a:gd name="connsiteY72" fmla="*/ 419100 h 1209675"/>
                  <a:gd name="connsiteX73" fmla="*/ 669925 w 4873625"/>
                  <a:gd name="connsiteY73" fmla="*/ 384175 h 1209675"/>
                  <a:gd name="connsiteX74" fmla="*/ 603250 w 4873625"/>
                  <a:gd name="connsiteY74" fmla="*/ 384175 h 1209675"/>
                  <a:gd name="connsiteX75" fmla="*/ 603250 w 4873625"/>
                  <a:gd name="connsiteY75" fmla="*/ 358775 h 1209675"/>
                  <a:gd name="connsiteX76" fmla="*/ 555625 w 4873625"/>
                  <a:gd name="connsiteY76" fmla="*/ 358775 h 1209675"/>
                  <a:gd name="connsiteX77" fmla="*/ 555625 w 4873625"/>
                  <a:gd name="connsiteY77" fmla="*/ 346075 h 1209675"/>
                  <a:gd name="connsiteX78" fmla="*/ 514350 w 4873625"/>
                  <a:gd name="connsiteY78" fmla="*/ 346075 h 1209675"/>
                  <a:gd name="connsiteX79" fmla="*/ 514350 w 4873625"/>
                  <a:gd name="connsiteY79" fmla="*/ 334962 h 1209675"/>
                  <a:gd name="connsiteX80" fmla="*/ 498475 w 4873625"/>
                  <a:gd name="connsiteY80" fmla="*/ 330200 h 1209675"/>
                  <a:gd name="connsiteX81" fmla="*/ 498475 w 4873625"/>
                  <a:gd name="connsiteY81" fmla="*/ 314325 h 1209675"/>
                  <a:gd name="connsiteX82" fmla="*/ 434975 w 4873625"/>
                  <a:gd name="connsiteY82" fmla="*/ 314325 h 1209675"/>
                  <a:gd name="connsiteX83" fmla="*/ 434975 w 4873625"/>
                  <a:gd name="connsiteY83" fmla="*/ 301625 h 1209675"/>
                  <a:gd name="connsiteX84" fmla="*/ 400050 w 4873625"/>
                  <a:gd name="connsiteY84" fmla="*/ 301625 h 1209675"/>
                  <a:gd name="connsiteX85" fmla="*/ 400050 w 4873625"/>
                  <a:gd name="connsiteY85" fmla="*/ 285750 h 1209675"/>
                  <a:gd name="connsiteX86" fmla="*/ 339725 w 4873625"/>
                  <a:gd name="connsiteY86" fmla="*/ 285750 h 1209675"/>
                  <a:gd name="connsiteX87" fmla="*/ 339725 w 4873625"/>
                  <a:gd name="connsiteY87" fmla="*/ 276225 h 1209675"/>
                  <a:gd name="connsiteX88" fmla="*/ 298450 w 4873625"/>
                  <a:gd name="connsiteY88" fmla="*/ 276225 h 1209675"/>
                  <a:gd name="connsiteX89" fmla="*/ 298450 w 4873625"/>
                  <a:gd name="connsiteY89" fmla="*/ 206375 h 1209675"/>
                  <a:gd name="connsiteX90" fmla="*/ 298450 w 4873625"/>
                  <a:gd name="connsiteY90" fmla="*/ 206375 h 1209675"/>
                  <a:gd name="connsiteX91" fmla="*/ 298450 w 4873625"/>
                  <a:gd name="connsiteY91" fmla="*/ 174625 h 1209675"/>
                  <a:gd name="connsiteX92" fmla="*/ 250825 w 4873625"/>
                  <a:gd name="connsiteY92" fmla="*/ 174625 h 1209675"/>
                  <a:gd name="connsiteX93" fmla="*/ 250825 w 4873625"/>
                  <a:gd name="connsiteY93" fmla="*/ 149225 h 1209675"/>
                  <a:gd name="connsiteX94" fmla="*/ 225425 w 4873625"/>
                  <a:gd name="connsiteY94" fmla="*/ 149225 h 1209675"/>
                  <a:gd name="connsiteX95" fmla="*/ 225425 w 4873625"/>
                  <a:gd name="connsiteY95" fmla="*/ 111125 h 1209675"/>
                  <a:gd name="connsiteX96" fmla="*/ 209550 w 4873625"/>
                  <a:gd name="connsiteY96" fmla="*/ 111125 h 1209675"/>
                  <a:gd name="connsiteX97" fmla="*/ 209550 w 4873625"/>
                  <a:gd name="connsiteY97" fmla="*/ 69850 h 1209675"/>
                  <a:gd name="connsiteX98" fmla="*/ 161925 w 4873625"/>
                  <a:gd name="connsiteY98" fmla="*/ 69850 h 1209675"/>
                  <a:gd name="connsiteX99" fmla="*/ 161925 w 4873625"/>
                  <a:gd name="connsiteY99" fmla="*/ 38100 h 1209675"/>
                  <a:gd name="connsiteX100" fmla="*/ 130175 w 4873625"/>
                  <a:gd name="connsiteY100" fmla="*/ 38100 h 1209675"/>
                  <a:gd name="connsiteX101" fmla="*/ 130175 w 4873625"/>
                  <a:gd name="connsiteY101" fmla="*/ 19050 h 1209675"/>
                  <a:gd name="connsiteX102" fmla="*/ 85725 w 4873625"/>
                  <a:gd name="connsiteY102" fmla="*/ 19050 h 1209675"/>
                  <a:gd name="connsiteX103" fmla="*/ 85725 w 4873625"/>
                  <a:gd name="connsiteY103" fmla="*/ 0 h 1209675"/>
                  <a:gd name="connsiteX104" fmla="*/ 0 w 4873625"/>
                  <a:gd name="connsiteY104" fmla="*/ 0 h 1209675"/>
                  <a:gd name="connsiteX0" fmla="*/ 4873625 w 4873625"/>
                  <a:gd name="connsiteY0" fmla="*/ 1209675 h 1209675"/>
                  <a:gd name="connsiteX1" fmla="*/ 4676775 w 4873625"/>
                  <a:gd name="connsiteY1" fmla="*/ 1209675 h 1209675"/>
                  <a:gd name="connsiteX2" fmla="*/ 4676775 w 4873625"/>
                  <a:gd name="connsiteY2" fmla="*/ 1073150 h 1209675"/>
                  <a:gd name="connsiteX3" fmla="*/ 4556125 w 4873625"/>
                  <a:gd name="connsiteY3" fmla="*/ 1073150 h 1209675"/>
                  <a:gd name="connsiteX4" fmla="*/ 4556125 w 4873625"/>
                  <a:gd name="connsiteY4" fmla="*/ 990600 h 1209675"/>
                  <a:gd name="connsiteX5" fmla="*/ 4181475 w 4873625"/>
                  <a:gd name="connsiteY5" fmla="*/ 990600 h 1209675"/>
                  <a:gd name="connsiteX6" fmla="*/ 4181475 w 4873625"/>
                  <a:gd name="connsiteY6" fmla="*/ 949325 h 1209675"/>
                  <a:gd name="connsiteX7" fmla="*/ 4038600 w 4873625"/>
                  <a:gd name="connsiteY7" fmla="*/ 949325 h 1209675"/>
                  <a:gd name="connsiteX8" fmla="*/ 4038600 w 4873625"/>
                  <a:gd name="connsiteY8" fmla="*/ 949325 h 1209675"/>
                  <a:gd name="connsiteX9" fmla="*/ 3854450 w 4873625"/>
                  <a:gd name="connsiteY9" fmla="*/ 949325 h 1209675"/>
                  <a:gd name="connsiteX10" fmla="*/ 3854450 w 4873625"/>
                  <a:gd name="connsiteY10" fmla="*/ 930275 h 1209675"/>
                  <a:gd name="connsiteX11" fmla="*/ 3784600 w 4873625"/>
                  <a:gd name="connsiteY11" fmla="*/ 930275 h 1209675"/>
                  <a:gd name="connsiteX12" fmla="*/ 3784600 w 4873625"/>
                  <a:gd name="connsiteY12" fmla="*/ 911225 h 1209675"/>
                  <a:gd name="connsiteX13" fmla="*/ 3775075 w 4873625"/>
                  <a:gd name="connsiteY13" fmla="*/ 920750 h 1209675"/>
                  <a:gd name="connsiteX14" fmla="*/ 3775075 w 4873625"/>
                  <a:gd name="connsiteY14" fmla="*/ 892175 h 1209675"/>
                  <a:gd name="connsiteX15" fmla="*/ 3549650 w 4873625"/>
                  <a:gd name="connsiteY15" fmla="*/ 892175 h 1209675"/>
                  <a:gd name="connsiteX16" fmla="*/ 3527425 w 4873625"/>
                  <a:gd name="connsiteY16" fmla="*/ 892175 h 1209675"/>
                  <a:gd name="connsiteX17" fmla="*/ 3527425 w 4873625"/>
                  <a:gd name="connsiteY17" fmla="*/ 876300 h 1209675"/>
                  <a:gd name="connsiteX18" fmla="*/ 3422650 w 4873625"/>
                  <a:gd name="connsiteY18" fmla="*/ 876300 h 1209675"/>
                  <a:gd name="connsiteX19" fmla="*/ 3422650 w 4873625"/>
                  <a:gd name="connsiteY19" fmla="*/ 876300 h 1209675"/>
                  <a:gd name="connsiteX20" fmla="*/ 3422650 w 4873625"/>
                  <a:gd name="connsiteY20" fmla="*/ 857250 h 1209675"/>
                  <a:gd name="connsiteX21" fmla="*/ 3216275 w 4873625"/>
                  <a:gd name="connsiteY21" fmla="*/ 857250 h 1209675"/>
                  <a:gd name="connsiteX22" fmla="*/ 3216275 w 4873625"/>
                  <a:gd name="connsiteY22" fmla="*/ 831850 h 1209675"/>
                  <a:gd name="connsiteX23" fmla="*/ 3124200 w 4873625"/>
                  <a:gd name="connsiteY23" fmla="*/ 831850 h 1209675"/>
                  <a:gd name="connsiteX24" fmla="*/ 2660650 w 4873625"/>
                  <a:gd name="connsiteY24" fmla="*/ 831850 h 1209675"/>
                  <a:gd name="connsiteX25" fmla="*/ 2660650 w 4873625"/>
                  <a:gd name="connsiteY25" fmla="*/ 831850 h 1209675"/>
                  <a:gd name="connsiteX26" fmla="*/ 2651125 w 4873625"/>
                  <a:gd name="connsiteY26" fmla="*/ 822325 h 1209675"/>
                  <a:gd name="connsiteX27" fmla="*/ 2651125 w 4873625"/>
                  <a:gd name="connsiteY27" fmla="*/ 790575 h 1209675"/>
                  <a:gd name="connsiteX28" fmla="*/ 2517775 w 4873625"/>
                  <a:gd name="connsiteY28" fmla="*/ 790575 h 1209675"/>
                  <a:gd name="connsiteX29" fmla="*/ 2517775 w 4873625"/>
                  <a:gd name="connsiteY29" fmla="*/ 777875 h 1209675"/>
                  <a:gd name="connsiteX30" fmla="*/ 2314575 w 4873625"/>
                  <a:gd name="connsiteY30" fmla="*/ 777875 h 1209675"/>
                  <a:gd name="connsiteX31" fmla="*/ 2314575 w 4873625"/>
                  <a:gd name="connsiteY31" fmla="*/ 755650 h 1209675"/>
                  <a:gd name="connsiteX32" fmla="*/ 2159000 w 4873625"/>
                  <a:gd name="connsiteY32" fmla="*/ 755650 h 1209675"/>
                  <a:gd name="connsiteX33" fmla="*/ 2159000 w 4873625"/>
                  <a:gd name="connsiteY33" fmla="*/ 727075 h 1209675"/>
                  <a:gd name="connsiteX34" fmla="*/ 2028825 w 4873625"/>
                  <a:gd name="connsiteY34" fmla="*/ 727075 h 1209675"/>
                  <a:gd name="connsiteX35" fmla="*/ 2028825 w 4873625"/>
                  <a:gd name="connsiteY35" fmla="*/ 727075 h 1209675"/>
                  <a:gd name="connsiteX36" fmla="*/ 1968500 w 4873625"/>
                  <a:gd name="connsiteY36" fmla="*/ 727075 h 1209675"/>
                  <a:gd name="connsiteX37" fmla="*/ 1968500 w 4873625"/>
                  <a:gd name="connsiteY37" fmla="*/ 711200 h 1209675"/>
                  <a:gd name="connsiteX38" fmla="*/ 1927225 w 4873625"/>
                  <a:gd name="connsiteY38" fmla="*/ 711200 h 1209675"/>
                  <a:gd name="connsiteX39" fmla="*/ 1927225 w 4873625"/>
                  <a:gd name="connsiteY39" fmla="*/ 685800 h 1209675"/>
                  <a:gd name="connsiteX40" fmla="*/ 1816100 w 4873625"/>
                  <a:gd name="connsiteY40" fmla="*/ 685800 h 1209675"/>
                  <a:gd name="connsiteX41" fmla="*/ 1816100 w 4873625"/>
                  <a:gd name="connsiteY41" fmla="*/ 663575 h 1209675"/>
                  <a:gd name="connsiteX42" fmla="*/ 1784350 w 4873625"/>
                  <a:gd name="connsiteY42" fmla="*/ 663575 h 1209675"/>
                  <a:gd name="connsiteX43" fmla="*/ 1784350 w 4873625"/>
                  <a:gd name="connsiteY43" fmla="*/ 657225 h 1209675"/>
                  <a:gd name="connsiteX44" fmla="*/ 1749425 w 4873625"/>
                  <a:gd name="connsiteY44" fmla="*/ 657225 h 1209675"/>
                  <a:gd name="connsiteX45" fmla="*/ 1749425 w 4873625"/>
                  <a:gd name="connsiteY45" fmla="*/ 644525 h 1209675"/>
                  <a:gd name="connsiteX46" fmla="*/ 1638300 w 4873625"/>
                  <a:gd name="connsiteY46" fmla="*/ 644525 h 1209675"/>
                  <a:gd name="connsiteX47" fmla="*/ 1638300 w 4873625"/>
                  <a:gd name="connsiteY47" fmla="*/ 625475 h 1209675"/>
                  <a:gd name="connsiteX48" fmla="*/ 1527175 w 4873625"/>
                  <a:gd name="connsiteY48" fmla="*/ 625475 h 1209675"/>
                  <a:gd name="connsiteX49" fmla="*/ 1527175 w 4873625"/>
                  <a:gd name="connsiteY49" fmla="*/ 603250 h 1209675"/>
                  <a:gd name="connsiteX50" fmla="*/ 1492250 w 4873625"/>
                  <a:gd name="connsiteY50" fmla="*/ 603250 h 1209675"/>
                  <a:gd name="connsiteX51" fmla="*/ 1492250 w 4873625"/>
                  <a:gd name="connsiteY51" fmla="*/ 593725 h 1209675"/>
                  <a:gd name="connsiteX52" fmla="*/ 1457325 w 4873625"/>
                  <a:gd name="connsiteY52" fmla="*/ 593725 h 1209675"/>
                  <a:gd name="connsiteX53" fmla="*/ 1457325 w 4873625"/>
                  <a:gd name="connsiteY53" fmla="*/ 581025 h 1209675"/>
                  <a:gd name="connsiteX54" fmla="*/ 1397000 w 4873625"/>
                  <a:gd name="connsiteY54" fmla="*/ 581025 h 1209675"/>
                  <a:gd name="connsiteX55" fmla="*/ 1397000 w 4873625"/>
                  <a:gd name="connsiteY55" fmla="*/ 568325 h 1209675"/>
                  <a:gd name="connsiteX56" fmla="*/ 1285875 w 4873625"/>
                  <a:gd name="connsiteY56" fmla="*/ 568325 h 1209675"/>
                  <a:gd name="connsiteX57" fmla="*/ 1285875 w 4873625"/>
                  <a:gd name="connsiteY57" fmla="*/ 568325 h 1209675"/>
                  <a:gd name="connsiteX58" fmla="*/ 1285875 w 4873625"/>
                  <a:gd name="connsiteY58" fmla="*/ 549275 h 1209675"/>
                  <a:gd name="connsiteX59" fmla="*/ 1219200 w 4873625"/>
                  <a:gd name="connsiteY59" fmla="*/ 549275 h 1209675"/>
                  <a:gd name="connsiteX60" fmla="*/ 1219200 w 4873625"/>
                  <a:gd name="connsiteY60" fmla="*/ 549275 h 1209675"/>
                  <a:gd name="connsiteX61" fmla="*/ 1206500 w 4873625"/>
                  <a:gd name="connsiteY61" fmla="*/ 536575 h 1209675"/>
                  <a:gd name="connsiteX62" fmla="*/ 1149350 w 4873625"/>
                  <a:gd name="connsiteY62" fmla="*/ 536575 h 1209675"/>
                  <a:gd name="connsiteX63" fmla="*/ 1149350 w 4873625"/>
                  <a:gd name="connsiteY63" fmla="*/ 501650 h 1209675"/>
                  <a:gd name="connsiteX64" fmla="*/ 1009650 w 4873625"/>
                  <a:gd name="connsiteY64" fmla="*/ 501650 h 1209675"/>
                  <a:gd name="connsiteX65" fmla="*/ 1009650 w 4873625"/>
                  <a:gd name="connsiteY65" fmla="*/ 479425 h 1209675"/>
                  <a:gd name="connsiteX66" fmla="*/ 895350 w 4873625"/>
                  <a:gd name="connsiteY66" fmla="*/ 479425 h 1209675"/>
                  <a:gd name="connsiteX67" fmla="*/ 895350 w 4873625"/>
                  <a:gd name="connsiteY67" fmla="*/ 469900 h 1209675"/>
                  <a:gd name="connsiteX68" fmla="*/ 765175 w 4873625"/>
                  <a:gd name="connsiteY68" fmla="*/ 469900 h 1209675"/>
                  <a:gd name="connsiteX69" fmla="*/ 765175 w 4873625"/>
                  <a:gd name="connsiteY69" fmla="*/ 441325 h 1209675"/>
                  <a:gd name="connsiteX70" fmla="*/ 714375 w 4873625"/>
                  <a:gd name="connsiteY70" fmla="*/ 441325 h 1209675"/>
                  <a:gd name="connsiteX71" fmla="*/ 714375 w 4873625"/>
                  <a:gd name="connsiteY71" fmla="*/ 419100 h 1209675"/>
                  <a:gd name="connsiteX72" fmla="*/ 669925 w 4873625"/>
                  <a:gd name="connsiteY72" fmla="*/ 419100 h 1209675"/>
                  <a:gd name="connsiteX73" fmla="*/ 669925 w 4873625"/>
                  <a:gd name="connsiteY73" fmla="*/ 384175 h 1209675"/>
                  <a:gd name="connsiteX74" fmla="*/ 603250 w 4873625"/>
                  <a:gd name="connsiteY74" fmla="*/ 384175 h 1209675"/>
                  <a:gd name="connsiteX75" fmla="*/ 603250 w 4873625"/>
                  <a:gd name="connsiteY75" fmla="*/ 358775 h 1209675"/>
                  <a:gd name="connsiteX76" fmla="*/ 555625 w 4873625"/>
                  <a:gd name="connsiteY76" fmla="*/ 358775 h 1209675"/>
                  <a:gd name="connsiteX77" fmla="*/ 555625 w 4873625"/>
                  <a:gd name="connsiteY77" fmla="*/ 346075 h 1209675"/>
                  <a:gd name="connsiteX78" fmla="*/ 514350 w 4873625"/>
                  <a:gd name="connsiteY78" fmla="*/ 346075 h 1209675"/>
                  <a:gd name="connsiteX79" fmla="*/ 511175 w 4873625"/>
                  <a:gd name="connsiteY79" fmla="*/ 334962 h 1209675"/>
                  <a:gd name="connsiteX80" fmla="*/ 498475 w 4873625"/>
                  <a:gd name="connsiteY80" fmla="*/ 330200 h 1209675"/>
                  <a:gd name="connsiteX81" fmla="*/ 498475 w 4873625"/>
                  <a:gd name="connsiteY81" fmla="*/ 314325 h 1209675"/>
                  <a:gd name="connsiteX82" fmla="*/ 434975 w 4873625"/>
                  <a:gd name="connsiteY82" fmla="*/ 314325 h 1209675"/>
                  <a:gd name="connsiteX83" fmla="*/ 434975 w 4873625"/>
                  <a:gd name="connsiteY83" fmla="*/ 301625 h 1209675"/>
                  <a:gd name="connsiteX84" fmla="*/ 400050 w 4873625"/>
                  <a:gd name="connsiteY84" fmla="*/ 301625 h 1209675"/>
                  <a:gd name="connsiteX85" fmla="*/ 400050 w 4873625"/>
                  <a:gd name="connsiteY85" fmla="*/ 285750 h 1209675"/>
                  <a:gd name="connsiteX86" fmla="*/ 339725 w 4873625"/>
                  <a:gd name="connsiteY86" fmla="*/ 285750 h 1209675"/>
                  <a:gd name="connsiteX87" fmla="*/ 339725 w 4873625"/>
                  <a:gd name="connsiteY87" fmla="*/ 276225 h 1209675"/>
                  <a:gd name="connsiteX88" fmla="*/ 298450 w 4873625"/>
                  <a:gd name="connsiteY88" fmla="*/ 276225 h 1209675"/>
                  <a:gd name="connsiteX89" fmla="*/ 298450 w 4873625"/>
                  <a:gd name="connsiteY89" fmla="*/ 206375 h 1209675"/>
                  <a:gd name="connsiteX90" fmla="*/ 298450 w 4873625"/>
                  <a:gd name="connsiteY90" fmla="*/ 206375 h 1209675"/>
                  <a:gd name="connsiteX91" fmla="*/ 298450 w 4873625"/>
                  <a:gd name="connsiteY91" fmla="*/ 174625 h 1209675"/>
                  <a:gd name="connsiteX92" fmla="*/ 250825 w 4873625"/>
                  <a:gd name="connsiteY92" fmla="*/ 174625 h 1209675"/>
                  <a:gd name="connsiteX93" fmla="*/ 250825 w 4873625"/>
                  <a:gd name="connsiteY93" fmla="*/ 149225 h 1209675"/>
                  <a:gd name="connsiteX94" fmla="*/ 225425 w 4873625"/>
                  <a:gd name="connsiteY94" fmla="*/ 149225 h 1209675"/>
                  <a:gd name="connsiteX95" fmla="*/ 225425 w 4873625"/>
                  <a:gd name="connsiteY95" fmla="*/ 111125 h 1209675"/>
                  <a:gd name="connsiteX96" fmla="*/ 209550 w 4873625"/>
                  <a:gd name="connsiteY96" fmla="*/ 111125 h 1209675"/>
                  <a:gd name="connsiteX97" fmla="*/ 209550 w 4873625"/>
                  <a:gd name="connsiteY97" fmla="*/ 69850 h 1209675"/>
                  <a:gd name="connsiteX98" fmla="*/ 161925 w 4873625"/>
                  <a:gd name="connsiteY98" fmla="*/ 69850 h 1209675"/>
                  <a:gd name="connsiteX99" fmla="*/ 161925 w 4873625"/>
                  <a:gd name="connsiteY99" fmla="*/ 38100 h 1209675"/>
                  <a:gd name="connsiteX100" fmla="*/ 130175 w 4873625"/>
                  <a:gd name="connsiteY100" fmla="*/ 38100 h 1209675"/>
                  <a:gd name="connsiteX101" fmla="*/ 130175 w 4873625"/>
                  <a:gd name="connsiteY101" fmla="*/ 19050 h 1209675"/>
                  <a:gd name="connsiteX102" fmla="*/ 85725 w 4873625"/>
                  <a:gd name="connsiteY102" fmla="*/ 19050 h 1209675"/>
                  <a:gd name="connsiteX103" fmla="*/ 85725 w 4873625"/>
                  <a:gd name="connsiteY103" fmla="*/ 0 h 1209675"/>
                  <a:gd name="connsiteX104" fmla="*/ 0 w 4873625"/>
                  <a:gd name="connsiteY104" fmla="*/ 0 h 1209675"/>
                  <a:gd name="connsiteX0" fmla="*/ 4873625 w 4873625"/>
                  <a:gd name="connsiteY0" fmla="*/ 1209675 h 1209675"/>
                  <a:gd name="connsiteX1" fmla="*/ 4676775 w 4873625"/>
                  <a:gd name="connsiteY1" fmla="*/ 1209675 h 1209675"/>
                  <a:gd name="connsiteX2" fmla="*/ 4676775 w 4873625"/>
                  <a:gd name="connsiteY2" fmla="*/ 1073150 h 1209675"/>
                  <a:gd name="connsiteX3" fmla="*/ 4556125 w 4873625"/>
                  <a:gd name="connsiteY3" fmla="*/ 1073150 h 1209675"/>
                  <a:gd name="connsiteX4" fmla="*/ 4556125 w 4873625"/>
                  <a:gd name="connsiteY4" fmla="*/ 990600 h 1209675"/>
                  <a:gd name="connsiteX5" fmla="*/ 4181475 w 4873625"/>
                  <a:gd name="connsiteY5" fmla="*/ 990600 h 1209675"/>
                  <a:gd name="connsiteX6" fmla="*/ 4181475 w 4873625"/>
                  <a:gd name="connsiteY6" fmla="*/ 949325 h 1209675"/>
                  <a:gd name="connsiteX7" fmla="*/ 4038600 w 4873625"/>
                  <a:gd name="connsiteY7" fmla="*/ 949325 h 1209675"/>
                  <a:gd name="connsiteX8" fmla="*/ 4038600 w 4873625"/>
                  <a:gd name="connsiteY8" fmla="*/ 949325 h 1209675"/>
                  <a:gd name="connsiteX9" fmla="*/ 3854450 w 4873625"/>
                  <a:gd name="connsiteY9" fmla="*/ 949325 h 1209675"/>
                  <a:gd name="connsiteX10" fmla="*/ 3854450 w 4873625"/>
                  <a:gd name="connsiteY10" fmla="*/ 930275 h 1209675"/>
                  <a:gd name="connsiteX11" fmla="*/ 3784600 w 4873625"/>
                  <a:gd name="connsiteY11" fmla="*/ 930275 h 1209675"/>
                  <a:gd name="connsiteX12" fmla="*/ 3784600 w 4873625"/>
                  <a:gd name="connsiteY12" fmla="*/ 911225 h 1209675"/>
                  <a:gd name="connsiteX13" fmla="*/ 3775075 w 4873625"/>
                  <a:gd name="connsiteY13" fmla="*/ 920750 h 1209675"/>
                  <a:gd name="connsiteX14" fmla="*/ 3775075 w 4873625"/>
                  <a:gd name="connsiteY14" fmla="*/ 892175 h 1209675"/>
                  <a:gd name="connsiteX15" fmla="*/ 3549650 w 4873625"/>
                  <a:gd name="connsiteY15" fmla="*/ 892175 h 1209675"/>
                  <a:gd name="connsiteX16" fmla="*/ 3527425 w 4873625"/>
                  <a:gd name="connsiteY16" fmla="*/ 892175 h 1209675"/>
                  <a:gd name="connsiteX17" fmla="*/ 3527425 w 4873625"/>
                  <a:gd name="connsiteY17" fmla="*/ 876300 h 1209675"/>
                  <a:gd name="connsiteX18" fmla="*/ 3422650 w 4873625"/>
                  <a:gd name="connsiteY18" fmla="*/ 876300 h 1209675"/>
                  <a:gd name="connsiteX19" fmla="*/ 3422650 w 4873625"/>
                  <a:gd name="connsiteY19" fmla="*/ 876300 h 1209675"/>
                  <a:gd name="connsiteX20" fmla="*/ 3422650 w 4873625"/>
                  <a:gd name="connsiteY20" fmla="*/ 857250 h 1209675"/>
                  <a:gd name="connsiteX21" fmla="*/ 3216275 w 4873625"/>
                  <a:gd name="connsiteY21" fmla="*/ 857250 h 1209675"/>
                  <a:gd name="connsiteX22" fmla="*/ 3216275 w 4873625"/>
                  <a:gd name="connsiteY22" fmla="*/ 831850 h 1209675"/>
                  <a:gd name="connsiteX23" fmla="*/ 3124200 w 4873625"/>
                  <a:gd name="connsiteY23" fmla="*/ 831850 h 1209675"/>
                  <a:gd name="connsiteX24" fmla="*/ 2660650 w 4873625"/>
                  <a:gd name="connsiteY24" fmla="*/ 831850 h 1209675"/>
                  <a:gd name="connsiteX25" fmla="*/ 2660650 w 4873625"/>
                  <a:gd name="connsiteY25" fmla="*/ 831850 h 1209675"/>
                  <a:gd name="connsiteX26" fmla="*/ 2651125 w 4873625"/>
                  <a:gd name="connsiteY26" fmla="*/ 822325 h 1209675"/>
                  <a:gd name="connsiteX27" fmla="*/ 2651125 w 4873625"/>
                  <a:gd name="connsiteY27" fmla="*/ 790575 h 1209675"/>
                  <a:gd name="connsiteX28" fmla="*/ 2517775 w 4873625"/>
                  <a:gd name="connsiteY28" fmla="*/ 790575 h 1209675"/>
                  <a:gd name="connsiteX29" fmla="*/ 2517775 w 4873625"/>
                  <a:gd name="connsiteY29" fmla="*/ 777875 h 1209675"/>
                  <a:gd name="connsiteX30" fmla="*/ 2314575 w 4873625"/>
                  <a:gd name="connsiteY30" fmla="*/ 777875 h 1209675"/>
                  <a:gd name="connsiteX31" fmla="*/ 2314575 w 4873625"/>
                  <a:gd name="connsiteY31" fmla="*/ 755650 h 1209675"/>
                  <a:gd name="connsiteX32" fmla="*/ 2159000 w 4873625"/>
                  <a:gd name="connsiteY32" fmla="*/ 755650 h 1209675"/>
                  <a:gd name="connsiteX33" fmla="*/ 2159000 w 4873625"/>
                  <a:gd name="connsiteY33" fmla="*/ 727075 h 1209675"/>
                  <a:gd name="connsiteX34" fmla="*/ 2028825 w 4873625"/>
                  <a:gd name="connsiteY34" fmla="*/ 727075 h 1209675"/>
                  <a:gd name="connsiteX35" fmla="*/ 2028825 w 4873625"/>
                  <a:gd name="connsiteY35" fmla="*/ 727075 h 1209675"/>
                  <a:gd name="connsiteX36" fmla="*/ 1968500 w 4873625"/>
                  <a:gd name="connsiteY36" fmla="*/ 727075 h 1209675"/>
                  <a:gd name="connsiteX37" fmla="*/ 1968500 w 4873625"/>
                  <a:gd name="connsiteY37" fmla="*/ 711200 h 1209675"/>
                  <a:gd name="connsiteX38" fmla="*/ 1927225 w 4873625"/>
                  <a:gd name="connsiteY38" fmla="*/ 711200 h 1209675"/>
                  <a:gd name="connsiteX39" fmla="*/ 1927225 w 4873625"/>
                  <a:gd name="connsiteY39" fmla="*/ 685800 h 1209675"/>
                  <a:gd name="connsiteX40" fmla="*/ 1816100 w 4873625"/>
                  <a:gd name="connsiteY40" fmla="*/ 685800 h 1209675"/>
                  <a:gd name="connsiteX41" fmla="*/ 1816100 w 4873625"/>
                  <a:gd name="connsiteY41" fmla="*/ 663575 h 1209675"/>
                  <a:gd name="connsiteX42" fmla="*/ 1784350 w 4873625"/>
                  <a:gd name="connsiteY42" fmla="*/ 663575 h 1209675"/>
                  <a:gd name="connsiteX43" fmla="*/ 1784350 w 4873625"/>
                  <a:gd name="connsiteY43" fmla="*/ 657225 h 1209675"/>
                  <a:gd name="connsiteX44" fmla="*/ 1749425 w 4873625"/>
                  <a:gd name="connsiteY44" fmla="*/ 657225 h 1209675"/>
                  <a:gd name="connsiteX45" fmla="*/ 1749425 w 4873625"/>
                  <a:gd name="connsiteY45" fmla="*/ 644525 h 1209675"/>
                  <a:gd name="connsiteX46" fmla="*/ 1638300 w 4873625"/>
                  <a:gd name="connsiteY46" fmla="*/ 644525 h 1209675"/>
                  <a:gd name="connsiteX47" fmla="*/ 1638300 w 4873625"/>
                  <a:gd name="connsiteY47" fmla="*/ 625475 h 1209675"/>
                  <a:gd name="connsiteX48" fmla="*/ 1527175 w 4873625"/>
                  <a:gd name="connsiteY48" fmla="*/ 625475 h 1209675"/>
                  <a:gd name="connsiteX49" fmla="*/ 1527175 w 4873625"/>
                  <a:gd name="connsiteY49" fmla="*/ 603250 h 1209675"/>
                  <a:gd name="connsiteX50" fmla="*/ 1492250 w 4873625"/>
                  <a:gd name="connsiteY50" fmla="*/ 603250 h 1209675"/>
                  <a:gd name="connsiteX51" fmla="*/ 1492250 w 4873625"/>
                  <a:gd name="connsiteY51" fmla="*/ 593725 h 1209675"/>
                  <a:gd name="connsiteX52" fmla="*/ 1457325 w 4873625"/>
                  <a:gd name="connsiteY52" fmla="*/ 593725 h 1209675"/>
                  <a:gd name="connsiteX53" fmla="*/ 1457325 w 4873625"/>
                  <a:gd name="connsiteY53" fmla="*/ 581025 h 1209675"/>
                  <a:gd name="connsiteX54" fmla="*/ 1397000 w 4873625"/>
                  <a:gd name="connsiteY54" fmla="*/ 581025 h 1209675"/>
                  <a:gd name="connsiteX55" fmla="*/ 1397000 w 4873625"/>
                  <a:gd name="connsiteY55" fmla="*/ 568325 h 1209675"/>
                  <a:gd name="connsiteX56" fmla="*/ 1285875 w 4873625"/>
                  <a:gd name="connsiteY56" fmla="*/ 568325 h 1209675"/>
                  <a:gd name="connsiteX57" fmla="*/ 1285875 w 4873625"/>
                  <a:gd name="connsiteY57" fmla="*/ 568325 h 1209675"/>
                  <a:gd name="connsiteX58" fmla="*/ 1285875 w 4873625"/>
                  <a:gd name="connsiteY58" fmla="*/ 549275 h 1209675"/>
                  <a:gd name="connsiteX59" fmla="*/ 1219200 w 4873625"/>
                  <a:gd name="connsiteY59" fmla="*/ 549275 h 1209675"/>
                  <a:gd name="connsiteX60" fmla="*/ 1219200 w 4873625"/>
                  <a:gd name="connsiteY60" fmla="*/ 549275 h 1209675"/>
                  <a:gd name="connsiteX61" fmla="*/ 1217612 w 4873625"/>
                  <a:gd name="connsiteY61" fmla="*/ 534987 h 1209675"/>
                  <a:gd name="connsiteX62" fmla="*/ 1149350 w 4873625"/>
                  <a:gd name="connsiteY62" fmla="*/ 536575 h 1209675"/>
                  <a:gd name="connsiteX63" fmla="*/ 1149350 w 4873625"/>
                  <a:gd name="connsiteY63" fmla="*/ 501650 h 1209675"/>
                  <a:gd name="connsiteX64" fmla="*/ 1009650 w 4873625"/>
                  <a:gd name="connsiteY64" fmla="*/ 501650 h 1209675"/>
                  <a:gd name="connsiteX65" fmla="*/ 1009650 w 4873625"/>
                  <a:gd name="connsiteY65" fmla="*/ 479425 h 1209675"/>
                  <a:gd name="connsiteX66" fmla="*/ 895350 w 4873625"/>
                  <a:gd name="connsiteY66" fmla="*/ 479425 h 1209675"/>
                  <a:gd name="connsiteX67" fmla="*/ 895350 w 4873625"/>
                  <a:gd name="connsiteY67" fmla="*/ 469900 h 1209675"/>
                  <a:gd name="connsiteX68" fmla="*/ 765175 w 4873625"/>
                  <a:gd name="connsiteY68" fmla="*/ 469900 h 1209675"/>
                  <a:gd name="connsiteX69" fmla="*/ 765175 w 4873625"/>
                  <a:gd name="connsiteY69" fmla="*/ 441325 h 1209675"/>
                  <a:gd name="connsiteX70" fmla="*/ 714375 w 4873625"/>
                  <a:gd name="connsiteY70" fmla="*/ 441325 h 1209675"/>
                  <a:gd name="connsiteX71" fmla="*/ 714375 w 4873625"/>
                  <a:gd name="connsiteY71" fmla="*/ 419100 h 1209675"/>
                  <a:gd name="connsiteX72" fmla="*/ 669925 w 4873625"/>
                  <a:gd name="connsiteY72" fmla="*/ 419100 h 1209675"/>
                  <a:gd name="connsiteX73" fmla="*/ 669925 w 4873625"/>
                  <a:gd name="connsiteY73" fmla="*/ 384175 h 1209675"/>
                  <a:gd name="connsiteX74" fmla="*/ 603250 w 4873625"/>
                  <a:gd name="connsiteY74" fmla="*/ 384175 h 1209675"/>
                  <a:gd name="connsiteX75" fmla="*/ 603250 w 4873625"/>
                  <a:gd name="connsiteY75" fmla="*/ 358775 h 1209675"/>
                  <a:gd name="connsiteX76" fmla="*/ 555625 w 4873625"/>
                  <a:gd name="connsiteY76" fmla="*/ 358775 h 1209675"/>
                  <a:gd name="connsiteX77" fmla="*/ 555625 w 4873625"/>
                  <a:gd name="connsiteY77" fmla="*/ 346075 h 1209675"/>
                  <a:gd name="connsiteX78" fmla="*/ 514350 w 4873625"/>
                  <a:gd name="connsiteY78" fmla="*/ 346075 h 1209675"/>
                  <a:gd name="connsiteX79" fmla="*/ 511175 w 4873625"/>
                  <a:gd name="connsiteY79" fmla="*/ 334962 h 1209675"/>
                  <a:gd name="connsiteX80" fmla="*/ 498475 w 4873625"/>
                  <a:gd name="connsiteY80" fmla="*/ 330200 h 1209675"/>
                  <a:gd name="connsiteX81" fmla="*/ 498475 w 4873625"/>
                  <a:gd name="connsiteY81" fmla="*/ 314325 h 1209675"/>
                  <a:gd name="connsiteX82" fmla="*/ 434975 w 4873625"/>
                  <a:gd name="connsiteY82" fmla="*/ 314325 h 1209675"/>
                  <a:gd name="connsiteX83" fmla="*/ 434975 w 4873625"/>
                  <a:gd name="connsiteY83" fmla="*/ 301625 h 1209675"/>
                  <a:gd name="connsiteX84" fmla="*/ 400050 w 4873625"/>
                  <a:gd name="connsiteY84" fmla="*/ 301625 h 1209675"/>
                  <a:gd name="connsiteX85" fmla="*/ 400050 w 4873625"/>
                  <a:gd name="connsiteY85" fmla="*/ 285750 h 1209675"/>
                  <a:gd name="connsiteX86" fmla="*/ 339725 w 4873625"/>
                  <a:gd name="connsiteY86" fmla="*/ 285750 h 1209675"/>
                  <a:gd name="connsiteX87" fmla="*/ 339725 w 4873625"/>
                  <a:gd name="connsiteY87" fmla="*/ 276225 h 1209675"/>
                  <a:gd name="connsiteX88" fmla="*/ 298450 w 4873625"/>
                  <a:gd name="connsiteY88" fmla="*/ 276225 h 1209675"/>
                  <a:gd name="connsiteX89" fmla="*/ 298450 w 4873625"/>
                  <a:gd name="connsiteY89" fmla="*/ 206375 h 1209675"/>
                  <a:gd name="connsiteX90" fmla="*/ 298450 w 4873625"/>
                  <a:gd name="connsiteY90" fmla="*/ 206375 h 1209675"/>
                  <a:gd name="connsiteX91" fmla="*/ 298450 w 4873625"/>
                  <a:gd name="connsiteY91" fmla="*/ 174625 h 1209675"/>
                  <a:gd name="connsiteX92" fmla="*/ 250825 w 4873625"/>
                  <a:gd name="connsiteY92" fmla="*/ 174625 h 1209675"/>
                  <a:gd name="connsiteX93" fmla="*/ 250825 w 4873625"/>
                  <a:gd name="connsiteY93" fmla="*/ 149225 h 1209675"/>
                  <a:gd name="connsiteX94" fmla="*/ 225425 w 4873625"/>
                  <a:gd name="connsiteY94" fmla="*/ 149225 h 1209675"/>
                  <a:gd name="connsiteX95" fmla="*/ 225425 w 4873625"/>
                  <a:gd name="connsiteY95" fmla="*/ 111125 h 1209675"/>
                  <a:gd name="connsiteX96" fmla="*/ 209550 w 4873625"/>
                  <a:gd name="connsiteY96" fmla="*/ 111125 h 1209675"/>
                  <a:gd name="connsiteX97" fmla="*/ 209550 w 4873625"/>
                  <a:gd name="connsiteY97" fmla="*/ 69850 h 1209675"/>
                  <a:gd name="connsiteX98" fmla="*/ 161925 w 4873625"/>
                  <a:gd name="connsiteY98" fmla="*/ 69850 h 1209675"/>
                  <a:gd name="connsiteX99" fmla="*/ 161925 w 4873625"/>
                  <a:gd name="connsiteY99" fmla="*/ 38100 h 1209675"/>
                  <a:gd name="connsiteX100" fmla="*/ 130175 w 4873625"/>
                  <a:gd name="connsiteY100" fmla="*/ 38100 h 1209675"/>
                  <a:gd name="connsiteX101" fmla="*/ 130175 w 4873625"/>
                  <a:gd name="connsiteY101" fmla="*/ 19050 h 1209675"/>
                  <a:gd name="connsiteX102" fmla="*/ 85725 w 4873625"/>
                  <a:gd name="connsiteY102" fmla="*/ 19050 h 1209675"/>
                  <a:gd name="connsiteX103" fmla="*/ 85725 w 4873625"/>
                  <a:gd name="connsiteY103" fmla="*/ 0 h 1209675"/>
                  <a:gd name="connsiteX104" fmla="*/ 0 w 4873625"/>
                  <a:gd name="connsiteY104" fmla="*/ 0 h 1209675"/>
                  <a:gd name="connsiteX0" fmla="*/ 4873625 w 4873625"/>
                  <a:gd name="connsiteY0" fmla="*/ 1209675 h 1209675"/>
                  <a:gd name="connsiteX1" fmla="*/ 4676775 w 4873625"/>
                  <a:gd name="connsiteY1" fmla="*/ 1209675 h 1209675"/>
                  <a:gd name="connsiteX2" fmla="*/ 4676775 w 4873625"/>
                  <a:gd name="connsiteY2" fmla="*/ 1073150 h 1209675"/>
                  <a:gd name="connsiteX3" fmla="*/ 4556125 w 4873625"/>
                  <a:gd name="connsiteY3" fmla="*/ 1073150 h 1209675"/>
                  <a:gd name="connsiteX4" fmla="*/ 4556125 w 4873625"/>
                  <a:gd name="connsiteY4" fmla="*/ 990600 h 1209675"/>
                  <a:gd name="connsiteX5" fmla="*/ 4181475 w 4873625"/>
                  <a:gd name="connsiteY5" fmla="*/ 990600 h 1209675"/>
                  <a:gd name="connsiteX6" fmla="*/ 4181475 w 4873625"/>
                  <a:gd name="connsiteY6" fmla="*/ 949325 h 1209675"/>
                  <a:gd name="connsiteX7" fmla="*/ 4038600 w 4873625"/>
                  <a:gd name="connsiteY7" fmla="*/ 949325 h 1209675"/>
                  <a:gd name="connsiteX8" fmla="*/ 4038600 w 4873625"/>
                  <a:gd name="connsiteY8" fmla="*/ 949325 h 1209675"/>
                  <a:gd name="connsiteX9" fmla="*/ 3854450 w 4873625"/>
                  <a:gd name="connsiteY9" fmla="*/ 949325 h 1209675"/>
                  <a:gd name="connsiteX10" fmla="*/ 3854450 w 4873625"/>
                  <a:gd name="connsiteY10" fmla="*/ 930275 h 1209675"/>
                  <a:gd name="connsiteX11" fmla="*/ 3784600 w 4873625"/>
                  <a:gd name="connsiteY11" fmla="*/ 930275 h 1209675"/>
                  <a:gd name="connsiteX12" fmla="*/ 3784600 w 4873625"/>
                  <a:gd name="connsiteY12" fmla="*/ 911225 h 1209675"/>
                  <a:gd name="connsiteX13" fmla="*/ 3775075 w 4873625"/>
                  <a:gd name="connsiteY13" fmla="*/ 911225 h 1209675"/>
                  <a:gd name="connsiteX14" fmla="*/ 3775075 w 4873625"/>
                  <a:gd name="connsiteY14" fmla="*/ 892175 h 1209675"/>
                  <a:gd name="connsiteX15" fmla="*/ 3549650 w 4873625"/>
                  <a:gd name="connsiteY15" fmla="*/ 892175 h 1209675"/>
                  <a:gd name="connsiteX16" fmla="*/ 3527425 w 4873625"/>
                  <a:gd name="connsiteY16" fmla="*/ 892175 h 1209675"/>
                  <a:gd name="connsiteX17" fmla="*/ 3527425 w 4873625"/>
                  <a:gd name="connsiteY17" fmla="*/ 876300 h 1209675"/>
                  <a:gd name="connsiteX18" fmla="*/ 3422650 w 4873625"/>
                  <a:gd name="connsiteY18" fmla="*/ 876300 h 1209675"/>
                  <a:gd name="connsiteX19" fmla="*/ 3422650 w 4873625"/>
                  <a:gd name="connsiteY19" fmla="*/ 876300 h 1209675"/>
                  <a:gd name="connsiteX20" fmla="*/ 3422650 w 4873625"/>
                  <a:gd name="connsiteY20" fmla="*/ 857250 h 1209675"/>
                  <a:gd name="connsiteX21" fmla="*/ 3216275 w 4873625"/>
                  <a:gd name="connsiteY21" fmla="*/ 857250 h 1209675"/>
                  <a:gd name="connsiteX22" fmla="*/ 3216275 w 4873625"/>
                  <a:gd name="connsiteY22" fmla="*/ 831850 h 1209675"/>
                  <a:gd name="connsiteX23" fmla="*/ 3124200 w 4873625"/>
                  <a:gd name="connsiteY23" fmla="*/ 831850 h 1209675"/>
                  <a:gd name="connsiteX24" fmla="*/ 2660650 w 4873625"/>
                  <a:gd name="connsiteY24" fmla="*/ 831850 h 1209675"/>
                  <a:gd name="connsiteX25" fmla="*/ 2660650 w 4873625"/>
                  <a:gd name="connsiteY25" fmla="*/ 831850 h 1209675"/>
                  <a:gd name="connsiteX26" fmla="*/ 2651125 w 4873625"/>
                  <a:gd name="connsiteY26" fmla="*/ 822325 h 1209675"/>
                  <a:gd name="connsiteX27" fmla="*/ 2651125 w 4873625"/>
                  <a:gd name="connsiteY27" fmla="*/ 790575 h 1209675"/>
                  <a:gd name="connsiteX28" fmla="*/ 2517775 w 4873625"/>
                  <a:gd name="connsiteY28" fmla="*/ 790575 h 1209675"/>
                  <a:gd name="connsiteX29" fmla="*/ 2517775 w 4873625"/>
                  <a:gd name="connsiteY29" fmla="*/ 777875 h 1209675"/>
                  <a:gd name="connsiteX30" fmla="*/ 2314575 w 4873625"/>
                  <a:gd name="connsiteY30" fmla="*/ 777875 h 1209675"/>
                  <a:gd name="connsiteX31" fmla="*/ 2314575 w 4873625"/>
                  <a:gd name="connsiteY31" fmla="*/ 755650 h 1209675"/>
                  <a:gd name="connsiteX32" fmla="*/ 2159000 w 4873625"/>
                  <a:gd name="connsiteY32" fmla="*/ 755650 h 1209675"/>
                  <a:gd name="connsiteX33" fmla="*/ 2159000 w 4873625"/>
                  <a:gd name="connsiteY33" fmla="*/ 727075 h 1209675"/>
                  <a:gd name="connsiteX34" fmla="*/ 2028825 w 4873625"/>
                  <a:gd name="connsiteY34" fmla="*/ 727075 h 1209675"/>
                  <a:gd name="connsiteX35" fmla="*/ 2028825 w 4873625"/>
                  <a:gd name="connsiteY35" fmla="*/ 727075 h 1209675"/>
                  <a:gd name="connsiteX36" fmla="*/ 1968500 w 4873625"/>
                  <a:gd name="connsiteY36" fmla="*/ 727075 h 1209675"/>
                  <a:gd name="connsiteX37" fmla="*/ 1968500 w 4873625"/>
                  <a:gd name="connsiteY37" fmla="*/ 711200 h 1209675"/>
                  <a:gd name="connsiteX38" fmla="*/ 1927225 w 4873625"/>
                  <a:gd name="connsiteY38" fmla="*/ 711200 h 1209675"/>
                  <a:gd name="connsiteX39" fmla="*/ 1927225 w 4873625"/>
                  <a:gd name="connsiteY39" fmla="*/ 685800 h 1209675"/>
                  <a:gd name="connsiteX40" fmla="*/ 1816100 w 4873625"/>
                  <a:gd name="connsiteY40" fmla="*/ 685800 h 1209675"/>
                  <a:gd name="connsiteX41" fmla="*/ 1816100 w 4873625"/>
                  <a:gd name="connsiteY41" fmla="*/ 663575 h 1209675"/>
                  <a:gd name="connsiteX42" fmla="*/ 1784350 w 4873625"/>
                  <a:gd name="connsiteY42" fmla="*/ 663575 h 1209675"/>
                  <a:gd name="connsiteX43" fmla="*/ 1784350 w 4873625"/>
                  <a:gd name="connsiteY43" fmla="*/ 657225 h 1209675"/>
                  <a:gd name="connsiteX44" fmla="*/ 1749425 w 4873625"/>
                  <a:gd name="connsiteY44" fmla="*/ 657225 h 1209675"/>
                  <a:gd name="connsiteX45" fmla="*/ 1749425 w 4873625"/>
                  <a:gd name="connsiteY45" fmla="*/ 644525 h 1209675"/>
                  <a:gd name="connsiteX46" fmla="*/ 1638300 w 4873625"/>
                  <a:gd name="connsiteY46" fmla="*/ 644525 h 1209675"/>
                  <a:gd name="connsiteX47" fmla="*/ 1638300 w 4873625"/>
                  <a:gd name="connsiteY47" fmla="*/ 625475 h 1209675"/>
                  <a:gd name="connsiteX48" fmla="*/ 1527175 w 4873625"/>
                  <a:gd name="connsiteY48" fmla="*/ 625475 h 1209675"/>
                  <a:gd name="connsiteX49" fmla="*/ 1527175 w 4873625"/>
                  <a:gd name="connsiteY49" fmla="*/ 603250 h 1209675"/>
                  <a:gd name="connsiteX50" fmla="*/ 1492250 w 4873625"/>
                  <a:gd name="connsiteY50" fmla="*/ 603250 h 1209675"/>
                  <a:gd name="connsiteX51" fmla="*/ 1492250 w 4873625"/>
                  <a:gd name="connsiteY51" fmla="*/ 593725 h 1209675"/>
                  <a:gd name="connsiteX52" fmla="*/ 1457325 w 4873625"/>
                  <a:gd name="connsiteY52" fmla="*/ 593725 h 1209675"/>
                  <a:gd name="connsiteX53" fmla="*/ 1457325 w 4873625"/>
                  <a:gd name="connsiteY53" fmla="*/ 581025 h 1209675"/>
                  <a:gd name="connsiteX54" fmla="*/ 1397000 w 4873625"/>
                  <a:gd name="connsiteY54" fmla="*/ 581025 h 1209675"/>
                  <a:gd name="connsiteX55" fmla="*/ 1397000 w 4873625"/>
                  <a:gd name="connsiteY55" fmla="*/ 568325 h 1209675"/>
                  <a:gd name="connsiteX56" fmla="*/ 1285875 w 4873625"/>
                  <a:gd name="connsiteY56" fmla="*/ 568325 h 1209675"/>
                  <a:gd name="connsiteX57" fmla="*/ 1285875 w 4873625"/>
                  <a:gd name="connsiteY57" fmla="*/ 568325 h 1209675"/>
                  <a:gd name="connsiteX58" fmla="*/ 1285875 w 4873625"/>
                  <a:gd name="connsiteY58" fmla="*/ 549275 h 1209675"/>
                  <a:gd name="connsiteX59" fmla="*/ 1219200 w 4873625"/>
                  <a:gd name="connsiteY59" fmla="*/ 549275 h 1209675"/>
                  <a:gd name="connsiteX60" fmla="*/ 1219200 w 4873625"/>
                  <a:gd name="connsiteY60" fmla="*/ 549275 h 1209675"/>
                  <a:gd name="connsiteX61" fmla="*/ 1217612 w 4873625"/>
                  <a:gd name="connsiteY61" fmla="*/ 534987 h 1209675"/>
                  <a:gd name="connsiteX62" fmla="*/ 1149350 w 4873625"/>
                  <a:gd name="connsiteY62" fmla="*/ 536575 h 1209675"/>
                  <a:gd name="connsiteX63" fmla="*/ 1149350 w 4873625"/>
                  <a:gd name="connsiteY63" fmla="*/ 501650 h 1209675"/>
                  <a:gd name="connsiteX64" fmla="*/ 1009650 w 4873625"/>
                  <a:gd name="connsiteY64" fmla="*/ 501650 h 1209675"/>
                  <a:gd name="connsiteX65" fmla="*/ 1009650 w 4873625"/>
                  <a:gd name="connsiteY65" fmla="*/ 479425 h 1209675"/>
                  <a:gd name="connsiteX66" fmla="*/ 895350 w 4873625"/>
                  <a:gd name="connsiteY66" fmla="*/ 479425 h 1209675"/>
                  <a:gd name="connsiteX67" fmla="*/ 895350 w 4873625"/>
                  <a:gd name="connsiteY67" fmla="*/ 469900 h 1209675"/>
                  <a:gd name="connsiteX68" fmla="*/ 765175 w 4873625"/>
                  <a:gd name="connsiteY68" fmla="*/ 469900 h 1209675"/>
                  <a:gd name="connsiteX69" fmla="*/ 765175 w 4873625"/>
                  <a:gd name="connsiteY69" fmla="*/ 441325 h 1209675"/>
                  <a:gd name="connsiteX70" fmla="*/ 714375 w 4873625"/>
                  <a:gd name="connsiteY70" fmla="*/ 441325 h 1209675"/>
                  <a:gd name="connsiteX71" fmla="*/ 714375 w 4873625"/>
                  <a:gd name="connsiteY71" fmla="*/ 419100 h 1209675"/>
                  <a:gd name="connsiteX72" fmla="*/ 669925 w 4873625"/>
                  <a:gd name="connsiteY72" fmla="*/ 419100 h 1209675"/>
                  <a:gd name="connsiteX73" fmla="*/ 669925 w 4873625"/>
                  <a:gd name="connsiteY73" fmla="*/ 384175 h 1209675"/>
                  <a:gd name="connsiteX74" fmla="*/ 603250 w 4873625"/>
                  <a:gd name="connsiteY74" fmla="*/ 384175 h 1209675"/>
                  <a:gd name="connsiteX75" fmla="*/ 603250 w 4873625"/>
                  <a:gd name="connsiteY75" fmla="*/ 358775 h 1209675"/>
                  <a:gd name="connsiteX76" fmla="*/ 555625 w 4873625"/>
                  <a:gd name="connsiteY76" fmla="*/ 358775 h 1209675"/>
                  <a:gd name="connsiteX77" fmla="*/ 555625 w 4873625"/>
                  <a:gd name="connsiteY77" fmla="*/ 346075 h 1209675"/>
                  <a:gd name="connsiteX78" fmla="*/ 514350 w 4873625"/>
                  <a:gd name="connsiteY78" fmla="*/ 346075 h 1209675"/>
                  <a:gd name="connsiteX79" fmla="*/ 511175 w 4873625"/>
                  <a:gd name="connsiteY79" fmla="*/ 334962 h 1209675"/>
                  <a:gd name="connsiteX80" fmla="*/ 498475 w 4873625"/>
                  <a:gd name="connsiteY80" fmla="*/ 330200 h 1209675"/>
                  <a:gd name="connsiteX81" fmla="*/ 498475 w 4873625"/>
                  <a:gd name="connsiteY81" fmla="*/ 314325 h 1209675"/>
                  <a:gd name="connsiteX82" fmla="*/ 434975 w 4873625"/>
                  <a:gd name="connsiteY82" fmla="*/ 314325 h 1209675"/>
                  <a:gd name="connsiteX83" fmla="*/ 434975 w 4873625"/>
                  <a:gd name="connsiteY83" fmla="*/ 301625 h 1209675"/>
                  <a:gd name="connsiteX84" fmla="*/ 400050 w 4873625"/>
                  <a:gd name="connsiteY84" fmla="*/ 301625 h 1209675"/>
                  <a:gd name="connsiteX85" fmla="*/ 400050 w 4873625"/>
                  <a:gd name="connsiteY85" fmla="*/ 285750 h 1209675"/>
                  <a:gd name="connsiteX86" fmla="*/ 339725 w 4873625"/>
                  <a:gd name="connsiteY86" fmla="*/ 285750 h 1209675"/>
                  <a:gd name="connsiteX87" fmla="*/ 339725 w 4873625"/>
                  <a:gd name="connsiteY87" fmla="*/ 276225 h 1209675"/>
                  <a:gd name="connsiteX88" fmla="*/ 298450 w 4873625"/>
                  <a:gd name="connsiteY88" fmla="*/ 276225 h 1209675"/>
                  <a:gd name="connsiteX89" fmla="*/ 298450 w 4873625"/>
                  <a:gd name="connsiteY89" fmla="*/ 206375 h 1209675"/>
                  <a:gd name="connsiteX90" fmla="*/ 298450 w 4873625"/>
                  <a:gd name="connsiteY90" fmla="*/ 206375 h 1209675"/>
                  <a:gd name="connsiteX91" fmla="*/ 298450 w 4873625"/>
                  <a:gd name="connsiteY91" fmla="*/ 174625 h 1209675"/>
                  <a:gd name="connsiteX92" fmla="*/ 250825 w 4873625"/>
                  <a:gd name="connsiteY92" fmla="*/ 174625 h 1209675"/>
                  <a:gd name="connsiteX93" fmla="*/ 250825 w 4873625"/>
                  <a:gd name="connsiteY93" fmla="*/ 149225 h 1209675"/>
                  <a:gd name="connsiteX94" fmla="*/ 225425 w 4873625"/>
                  <a:gd name="connsiteY94" fmla="*/ 149225 h 1209675"/>
                  <a:gd name="connsiteX95" fmla="*/ 225425 w 4873625"/>
                  <a:gd name="connsiteY95" fmla="*/ 111125 h 1209675"/>
                  <a:gd name="connsiteX96" fmla="*/ 209550 w 4873625"/>
                  <a:gd name="connsiteY96" fmla="*/ 111125 h 1209675"/>
                  <a:gd name="connsiteX97" fmla="*/ 209550 w 4873625"/>
                  <a:gd name="connsiteY97" fmla="*/ 69850 h 1209675"/>
                  <a:gd name="connsiteX98" fmla="*/ 161925 w 4873625"/>
                  <a:gd name="connsiteY98" fmla="*/ 69850 h 1209675"/>
                  <a:gd name="connsiteX99" fmla="*/ 161925 w 4873625"/>
                  <a:gd name="connsiteY99" fmla="*/ 38100 h 1209675"/>
                  <a:gd name="connsiteX100" fmla="*/ 130175 w 4873625"/>
                  <a:gd name="connsiteY100" fmla="*/ 38100 h 1209675"/>
                  <a:gd name="connsiteX101" fmla="*/ 130175 w 4873625"/>
                  <a:gd name="connsiteY101" fmla="*/ 19050 h 1209675"/>
                  <a:gd name="connsiteX102" fmla="*/ 85725 w 4873625"/>
                  <a:gd name="connsiteY102" fmla="*/ 19050 h 1209675"/>
                  <a:gd name="connsiteX103" fmla="*/ 85725 w 4873625"/>
                  <a:gd name="connsiteY103" fmla="*/ 0 h 1209675"/>
                  <a:gd name="connsiteX104" fmla="*/ 0 w 4873625"/>
                  <a:gd name="connsiteY104" fmla="*/ 0 h 1209675"/>
                  <a:gd name="connsiteX0" fmla="*/ 4873625 w 4873625"/>
                  <a:gd name="connsiteY0" fmla="*/ 1209675 h 1209675"/>
                  <a:gd name="connsiteX1" fmla="*/ 4676775 w 4873625"/>
                  <a:gd name="connsiteY1" fmla="*/ 1209675 h 1209675"/>
                  <a:gd name="connsiteX2" fmla="*/ 4676775 w 4873625"/>
                  <a:gd name="connsiteY2" fmla="*/ 1073150 h 1209675"/>
                  <a:gd name="connsiteX3" fmla="*/ 4556125 w 4873625"/>
                  <a:gd name="connsiteY3" fmla="*/ 1073150 h 1209675"/>
                  <a:gd name="connsiteX4" fmla="*/ 4556125 w 4873625"/>
                  <a:gd name="connsiteY4" fmla="*/ 990600 h 1209675"/>
                  <a:gd name="connsiteX5" fmla="*/ 4181475 w 4873625"/>
                  <a:gd name="connsiteY5" fmla="*/ 990600 h 1209675"/>
                  <a:gd name="connsiteX6" fmla="*/ 4181475 w 4873625"/>
                  <a:gd name="connsiteY6" fmla="*/ 949325 h 1209675"/>
                  <a:gd name="connsiteX7" fmla="*/ 4038600 w 4873625"/>
                  <a:gd name="connsiteY7" fmla="*/ 949325 h 1209675"/>
                  <a:gd name="connsiteX8" fmla="*/ 4038600 w 4873625"/>
                  <a:gd name="connsiteY8" fmla="*/ 949325 h 1209675"/>
                  <a:gd name="connsiteX9" fmla="*/ 3854450 w 4873625"/>
                  <a:gd name="connsiteY9" fmla="*/ 949325 h 1209675"/>
                  <a:gd name="connsiteX10" fmla="*/ 3854450 w 4873625"/>
                  <a:gd name="connsiteY10" fmla="*/ 930275 h 1209675"/>
                  <a:gd name="connsiteX11" fmla="*/ 3784600 w 4873625"/>
                  <a:gd name="connsiteY11" fmla="*/ 930275 h 1209675"/>
                  <a:gd name="connsiteX12" fmla="*/ 3784600 w 4873625"/>
                  <a:gd name="connsiteY12" fmla="*/ 911225 h 1209675"/>
                  <a:gd name="connsiteX13" fmla="*/ 3775075 w 4873625"/>
                  <a:gd name="connsiteY13" fmla="*/ 911225 h 1209675"/>
                  <a:gd name="connsiteX14" fmla="*/ 3775075 w 4873625"/>
                  <a:gd name="connsiteY14" fmla="*/ 892175 h 1209675"/>
                  <a:gd name="connsiteX15" fmla="*/ 3549650 w 4873625"/>
                  <a:gd name="connsiteY15" fmla="*/ 892175 h 1209675"/>
                  <a:gd name="connsiteX16" fmla="*/ 3527425 w 4873625"/>
                  <a:gd name="connsiteY16" fmla="*/ 892175 h 1209675"/>
                  <a:gd name="connsiteX17" fmla="*/ 3527425 w 4873625"/>
                  <a:gd name="connsiteY17" fmla="*/ 876300 h 1209675"/>
                  <a:gd name="connsiteX18" fmla="*/ 3422650 w 4873625"/>
                  <a:gd name="connsiteY18" fmla="*/ 876300 h 1209675"/>
                  <a:gd name="connsiteX19" fmla="*/ 3422650 w 4873625"/>
                  <a:gd name="connsiteY19" fmla="*/ 876300 h 1209675"/>
                  <a:gd name="connsiteX20" fmla="*/ 3422650 w 4873625"/>
                  <a:gd name="connsiteY20" fmla="*/ 857250 h 1209675"/>
                  <a:gd name="connsiteX21" fmla="*/ 3216275 w 4873625"/>
                  <a:gd name="connsiteY21" fmla="*/ 857250 h 1209675"/>
                  <a:gd name="connsiteX22" fmla="*/ 3216275 w 4873625"/>
                  <a:gd name="connsiteY22" fmla="*/ 831850 h 1209675"/>
                  <a:gd name="connsiteX23" fmla="*/ 3124200 w 4873625"/>
                  <a:gd name="connsiteY23" fmla="*/ 831850 h 1209675"/>
                  <a:gd name="connsiteX24" fmla="*/ 2660650 w 4873625"/>
                  <a:gd name="connsiteY24" fmla="*/ 831850 h 1209675"/>
                  <a:gd name="connsiteX25" fmla="*/ 2660650 w 4873625"/>
                  <a:gd name="connsiteY25" fmla="*/ 831850 h 1209675"/>
                  <a:gd name="connsiteX26" fmla="*/ 2651125 w 4873625"/>
                  <a:gd name="connsiteY26" fmla="*/ 790575 h 1209675"/>
                  <a:gd name="connsiteX27" fmla="*/ 2517775 w 4873625"/>
                  <a:gd name="connsiteY27" fmla="*/ 790575 h 1209675"/>
                  <a:gd name="connsiteX28" fmla="*/ 2517775 w 4873625"/>
                  <a:gd name="connsiteY28" fmla="*/ 777875 h 1209675"/>
                  <a:gd name="connsiteX29" fmla="*/ 2314575 w 4873625"/>
                  <a:gd name="connsiteY29" fmla="*/ 777875 h 1209675"/>
                  <a:gd name="connsiteX30" fmla="*/ 2314575 w 4873625"/>
                  <a:gd name="connsiteY30" fmla="*/ 755650 h 1209675"/>
                  <a:gd name="connsiteX31" fmla="*/ 2159000 w 4873625"/>
                  <a:gd name="connsiteY31" fmla="*/ 755650 h 1209675"/>
                  <a:gd name="connsiteX32" fmla="*/ 2159000 w 4873625"/>
                  <a:gd name="connsiteY32" fmla="*/ 727075 h 1209675"/>
                  <a:gd name="connsiteX33" fmla="*/ 2028825 w 4873625"/>
                  <a:gd name="connsiteY33" fmla="*/ 727075 h 1209675"/>
                  <a:gd name="connsiteX34" fmla="*/ 2028825 w 4873625"/>
                  <a:gd name="connsiteY34" fmla="*/ 727075 h 1209675"/>
                  <a:gd name="connsiteX35" fmla="*/ 1968500 w 4873625"/>
                  <a:gd name="connsiteY35" fmla="*/ 727075 h 1209675"/>
                  <a:gd name="connsiteX36" fmla="*/ 1968500 w 4873625"/>
                  <a:gd name="connsiteY36" fmla="*/ 711200 h 1209675"/>
                  <a:gd name="connsiteX37" fmla="*/ 1927225 w 4873625"/>
                  <a:gd name="connsiteY37" fmla="*/ 711200 h 1209675"/>
                  <a:gd name="connsiteX38" fmla="*/ 1927225 w 4873625"/>
                  <a:gd name="connsiteY38" fmla="*/ 685800 h 1209675"/>
                  <a:gd name="connsiteX39" fmla="*/ 1816100 w 4873625"/>
                  <a:gd name="connsiteY39" fmla="*/ 685800 h 1209675"/>
                  <a:gd name="connsiteX40" fmla="*/ 1816100 w 4873625"/>
                  <a:gd name="connsiteY40" fmla="*/ 663575 h 1209675"/>
                  <a:gd name="connsiteX41" fmla="*/ 1784350 w 4873625"/>
                  <a:gd name="connsiteY41" fmla="*/ 663575 h 1209675"/>
                  <a:gd name="connsiteX42" fmla="*/ 1784350 w 4873625"/>
                  <a:gd name="connsiteY42" fmla="*/ 657225 h 1209675"/>
                  <a:gd name="connsiteX43" fmla="*/ 1749425 w 4873625"/>
                  <a:gd name="connsiteY43" fmla="*/ 657225 h 1209675"/>
                  <a:gd name="connsiteX44" fmla="*/ 1749425 w 4873625"/>
                  <a:gd name="connsiteY44" fmla="*/ 644525 h 1209675"/>
                  <a:gd name="connsiteX45" fmla="*/ 1638300 w 4873625"/>
                  <a:gd name="connsiteY45" fmla="*/ 644525 h 1209675"/>
                  <a:gd name="connsiteX46" fmla="*/ 1638300 w 4873625"/>
                  <a:gd name="connsiteY46" fmla="*/ 625475 h 1209675"/>
                  <a:gd name="connsiteX47" fmla="*/ 1527175 w 4873625"/>
                  <a:gd name="connsiteY47" fmla="*/ 625475 h 1209675"/>
                  <a:gd name="connsiteX48" fmla="*/ 1527175 w 4873625"/>
                  <a:gd name="connsiteY48" fmla="*/ 603250 h 1209675"/>
                  <a:gd name="connsiteX49" fmla="*/ 1492250 w 4873625"/>
                  <a:gd name="connsiteY49" fmla="*/ 603250 h 1209675"/>
                  <a:gd name="connsiteX50" fmla="*/ 1492250 w 4873625"/>
                  <a:gd name="connsiteY50" fmla="*/ 593725 h 1209675"/>
                  <a:gd name="connsiteX51" fmla="*/ 1457325 w 4873625"/>
                  <a:gd name="connsiteY51" fmla="*/ 593725 h 1209675"/>
                  <a:gd name="connsiteX52" fmla="*/ 1457325 w 4873625"/>
                  <a:gd name="connsiteY52" fmla="*/ 581025 h 1209675"/>
                  <a:gd name="connsiteX53" fmla="*/ 1397000 w 4873625"/>
                  <a:gd name="connsiteY53" fmla="*/ 581025 h 1209675"/>
                  <a:gd name="connsiteX54" fmla="*/ 1397000 w 4873625"/>
                  <a:gd name="connsiteY54" fmla="*/ 568325 h 1209675"/>
                  <a:gd name="connsiteX55" fmla="*/ 1285875 w 4873625"/>
                  <a:gd name="connsiteY55" fmla="*/ 568325 h 1209675"/>
                  <a:gd name="connsiteX56" fmla="*/ 1285875 w 4873625"/>
                  <a:gd name="connsiteY56" fmla="*/ 568325 h 1209675"/>
                  <a:gd name="connsiteX57" fmla="*/ 1285875 w 4873625"/>
                  <a:gd name="connsiteY57" fmla="*/ 549275 h 1209675"/>
                  <a:gd name="connsiteX58" fmla="*/ 1219200 w 4873625"/>
                  <a:gd name="connsiteY58" fmla="*/ 549275 h 1209675"/>
                  <a:gd name="connsiteX59" fmla="*/ 1219200 w 4873625"/>
                  <a:gd name="connsiteY59" fmla="*/ 549275 h 1209675"/>
                  <a:gd name="connsiteX60" fmla="*/ 1217612 w 4873625"/>
                  <a:gd name="connsiteY60" fmla="*/ 534987 h 1209675"/>
                  <a:gd name="connsiteX61" fmla="*/ 1149350 w 4873625"/>
                  <a:gd name="connsiteY61" fmla="*/ 536575 h 1209675"/>
                  <a:gd name="connsiteX62" fmla="*/ 1149350 w 4873625"/>
                  <a:gd name="connsiteY62" fmla="*/ 501650 h 1209675"/>
                  <a:gd name="connsiteX63" fmla="*/ 1009650 w 4873625"/>
                  <a:gd name="connsiteY63" fmla="*/ 501650 h 1209675"/>
                  <a:gd name="connsiteX64" fmla="*/ 1009650 w 4873625"/>
                  <a:gd name="connsiteY64" fmla="*/ 479425 h 1209675"/>
                  <a:gd name="connsiteX65" fmla="*/ 895350 w 4873625"/>
                  <a:gd name="connsiteY65" fmla="*/ 479425 h 1209675"/>
                  <a:gd name="connsiteX66" fmla="*/ 895350 w 4873625"/>
                  <a:gd name="connsiteY66" fmla="*/ 469900 h 1209675"/>
                  <a:gd name="connsiteX67" fmla="*/ 765175 w 4873625"/>
                  <a:gd name="connsiteY67" fmla="*/ 469900 h 1209675"/>
                  <a:gd name="connsiteX68" fmla="*/ 765175 w 4873625"/>
                  <a:gd name="connsiteY68" fmla="*/ 441325 h 1209675"/>
                  <a:gd name="connsiteX69" fmla="*/ 714375 w 4873625"/>
                  <a:gd name="connsiteY69" fmla="*/ 441325 h 1209675"/>
                  <a:gd name="connsiteX70" fmla="*/ 714375 w 4873625"/>
                  <a:gd name="connsiteY70" fmla="*/ 419100 h 1209675"/>
                  <a:gd name="connsiteX71" fmla="*/ 669925 w 4873625"/>
                  <a:gd name="connsiteY71" fmla="*/ 419100 h 1209675"/>
                  <a:gd name="connsiteX72" fmla="*/ 669925 w 4873625"/>
                  <a:gd name="connsiteY72" fmla="*/ 384175 h 1209675"/>
                  <a:gd name="connsiteX73" fmla="*/ 603250 w 4873625"/>
                  <a:gd name="connsiteY73" fmla="*/ 384175 h 1209675"/>
                  <a:gd name="connsiteX74" fmla="*/ 603250 w 4873625"/>
                  <a:gd name="connsiteY74" fmla="*/ 358775 h 1209675"/>
                  <a:gd name="connsiteX75" fmla="*/ 555625 w 4873625"/>
                  <a:gd name="connsiteY75" fmla="*/ 358775 h 1209675"/>
                  <a:gd name="connsiteX76" fmla="*/ 555625 w 4873625"/>
                  <a:gd name="connsiteY76" fmla="*/ 346075 h 1209675"/>
                  <a:gd name="connsiteX77" fmla="*/ 514350 w 4873625"/>
                  <a:gd name="connsiteY77" fmla="*/ 346075 h 1209675"/>
                  <a:gd name="connsiteX78" fmla="*/ 511175 w 4873625"/>
                  <a:gd name="connsiteY78" fmla="*/ 334962 h 1209675"/>
                  <a:gd name="connsiteX79" fmla="*/ 498475 w 4873625"/>
                  <a:gd name="connsiteY79" fmla="*/ 330200 h 1209675"/>
                  <a:gd name="connsiteX80" fmla="*/ 498475 w 4873625"/>
                  <a:gd name="connsiteY80" fmla="*/ 314325 h 1209675"/>
                  <a:gd name="connsiteX81" fmla="*/ 434975 w 4873625"/>
                  <a:gd name="connsiteY81" fmla="*/ 314325 h 1209675"/>
                  <a:gd name="connsiteX82" fmla="*/ 434975 w 4873625"/>
                  <a:gd name="connsiteY82" fmla="*/ 301625 h 1209675"/>
                  <a:gd name="connsiteX83" fmla="*/ 400050 w 4873625"/>
                  <a:gd name="connsiteY83" fmla="*/ 301625 h 1209675"/>
                  <a:gd name="connsiteX84" fmla="*/ 400050 w 4873625"/>
                  <a:gd name="connsiteY84" fmla="*/ 285750 h 1209675"/>
                  <a:gd name="connsiteX85" fmla="*/ 339725 w 4873625"/>
                  <a:gd name="connsiteY85" fmla="*/ 285750 h 1209675"/>
                  <a:gd name="connsiteX86" fmla="*/ 339725 w 4873625"/>
                  <a:gd name="connsiteY86" fmla="*/ 276225 h 1209675"/>
                  <a:gd name="connsiteX87" fmla="*/ 298450 w 4873625"/>
                  <a:gd name="connsiteY87" fmla="*/ 276225 h 1209675"/>
                  <a:gd name="connsiteX88" fmla="*/ 298450 w 4873625"/>
                  <a:gd name="connsiteY88" fmla="*/ 206375 h 1209675"/>
                  <a:gd name="connsiteX89" fmla="*/ 298450 w 4873625"/>
                  <a:gd name="connsiteY89" fmla="*/ 206375 h 1209675"/>
                  <a:gd name="connsiteX90" fmla="*/ 298450 w 4873625"/>
                  <a:gd name="connsiteY90" fmla="*/ 174625 h 1209675"/>
                  <a:gd name="connsiteX91" fmla="*/ 250825 w 4873625"/>
                  <a:gd name="connsiteY91" fmla="*/ 174625 h 1209675"/>
                  <a:gd name="connsiteX92" fmla="*/ 250825 w 4873625"/>
                  <a:gd name="connsiteY92" fmla="*/ 149225 h 1209675"/>
                  <a:gd name="connsiteX93" fmla="*/ 225425 w 4873625"/>
                  <a:gd name="connsiteY93" fmla="*/ 149225 h 1209675"/>
                  <a:gd name="connsiteX94" fmla="*/ 225425 w 4873625"/>
                  <a:gd name="connsiteY94" fmla="*/ 111125 h 1209675"/>
                  <a:gd name="connsiteX95" fmla="*/ 209550 w 4873625"/>
                  <a:gd name="connsiteY95" fmla="*/ 111125 h 1209675"/>
                  <a:gd name="connsiteX96" fmla="*/ 209550 w 4873625"/>
                  <a:gd name="connsiteY96" fmla="*/ 69850 h 1209675"/>
                  <a:gd name="connsiteX97" fmla="*/ 161925 w 4873625"/>
                  <a:gd name="connsiteY97" fmla="*/ 69850 h 1209675"/>
                  <a:gd name="connsiteX98" fmla="*/ 161925 w 4873625"/>
                  <a:gd name="connsiteY98" fmla="*/ 38100 h 1209675"/>
                  <a:gd name="connsiteX99" fmla="*/ 130175 w 4873625"/>
                  <a:gd name="connsiteY99" fmla="*/ 38100 h 1209675"/>
                  <a:gd name="connsiteX100" fmla="*/ 130175 w 4873625"/>
                  <a:gd name="connsiteY100" fmla="*/ 19050 h 1209675"/>
                  <a:gd name="connsiteX101" fmla="*/ 85725 w 4873625"/>
                  <a:gd name="connsiteY101" fmla="*/ 19050 h 1209675"/>
                  <a:gd name="connsiteX102" fmla="*/ 85725 w 4873625"/>
                  <a:gd name="connsiteY102" fmla="*/ 0 h 1209675"/>
                  <a:gd name="connsiteX103" fmla="*/ 0 w 4873625"/>
                  <a:gd name="connsiteY103" fmla="*/ 0 h 1209675"/>
                  <a:gd name="connsiteX0" fmla="*/ 4873625 w 4873625"/>
                  <a:gd name="connsiteY0" fmla="*/ 1209675 h 1209675"/>
                  <a:gd name="connsiteX1" fmla="*/ 4676775 w 4873625"/>
                  <a:gd name="connsiteY1" fmla="*/ 1209675 h 1209675"/>
                  <a:gd name="connsiteX2" fmla="*/ 4676775 w 4873625"/>
                  <a:gd name="connsiteY2" fmla="*/ 1073150 h 1209675"/>
                  <a:gd name="connsiteX3" fmla="*/ 4556125 w 4873625"/>
                  <a:gd name="connsiteY3" fmla="*/ 1073150 h 1209675"/>
                  <a:gd name="connsiteX4" fmla="*/ 4556125 w 4873625"/>
                  <a:gd name="connsiteY4" fmla="*/ 990600 h 1209675"/>
                  <a:gd name="connsiteX5" fmla="*/ 4181475 w 4873625"/>
                  <a:gd name="connsiteY5" fmla="*/ 990600 h 1209675"/>
                  <a:gd name="connsiteX6" fmla="*/ 4181475 w 4873625"/>
                  <a:gd name="connsiteY6" fmla="*/ 949325 h 1209675"/>
                  <a:gd name="connsiteX7" fmla="*/ 4038600 w 4873625"/>
                  <a:gd name="connsiteY7" fmla="*/ 949325 h 1209675"/>
                  <a:gd name="connsiteX8" fmla="*/ 4038600 w 4873625"/>
                  <a:gd name="connsiteY8" fmla="*/ 949325 h 1209675"/>
                  <a:gd name="connsiteX9" fmla="*/ 3854450 w 4873625"/>
                  <a:gd name="connsiteY9" fmla="*/ 949325 h 1209675"/>
                  <a:gd name="connsiteX10" fmla="*/ 3854450 w 4873625"/>
                  <a:gd name="connsiteY10" fmla="*/ 930275 h 1209675"/>
                  <a:gd name="connsiteX11" fmla="*/ 3784600 w 4873625"/>
                  <a:gd name="connsiteY11" fmla="*/ 930275 h 1209675"/>
                  <a:gd name="connsiteX12" fmla="*/ 3784600 w 4873625"/>
                  <a:gd name="connsiteY12" fmla="*/ 911225 h 1209675"/>
                  <a:gd name="connsiteX13" fmla="*/ 3775075 w 4873625"/>
                  <a:gd name="connsiteY13" fmla="*/ 911225 h 1209675"/>
                  <a:gd name="connsiteX14" fmla="*/ 3775075 w 4873625"/>
                  <a:gd name="connsiteY14" fmla="*/ 892175 h 1209675"/>
                  <a:gd name="connsiteX15" fmla="*/ 3549650 w 4873625"/>
                  <a:gd name="connsiteY15" fmla="*/ 892175 h 1209675"/>
                  <a:gd name="connsiteX16" fmla="*/ 3527425 w 4873625"/>
                  <a:gd name="connsiteY16" fmla="*/ 892175 h 1209675"/>
                  <a:gd name="connsiteX17" fmla="*/ 3527425 w 4873625"/>
                  <a:gd name="connsiteY17" fmla="*/ 876300 h 1209675"/>
                  <a:gd name="connsiteX18" fmla="*/ 3422650 w 4873625"/>
                  <a:gd name="connsiteY18" fmla="*/ 876300 h 1209675"/>
                  <a:gd name="connsiteX19" fmla="*/ 3422650 w 4873625"/>
                  <a:gd name="connsiteY19" fmla="*/ 876300 h 1209675"/>
                  <a:gd name="connsiteX20" fmla="*/ 3422650 w 4873625"/>
                  <a:gd name="connsiteY20" fmla="*/ 857250 h 1209675"/>
                  <a:gd name="connsiteX21" fmla="*/ 3216275 w 4873625"/>
                  <a:gd name="connsiteY21" fmla="*/ 857250 h 1209675"/>
                  <a:gd name="connsiteX22" fmla="*/ 3216275 w 4873625"/>
                  <a:gd name="connsiteY22" fmla="*/ 831850 h 1209675"/>
                  <a:gd name="connsiteX23" fmla="*/ 3124200 w 4873625"/>
                  <a:gd name="connsiteY23" fmla="*/ 831850 h 1209675"/>
                  <a:gd name="connsiteX24" fmla="*/ 2660650 w 4873625"/>
                  <a:gd name="connsiteY24" fmla="*/ 831850 h 1209675"/>
                  <a:gd name="connsiteX25" fmla="*/ 2660650 w 4873625"/>
                  <a:gd name="connsiteY25" fmla="*/ 831850 h 1209675"/>
                  <a:gd name="connsiteX26" fmla="*/ 2657475 w 4873625"/>
                  <a:gd name="connsiteY26" fmla="*/ 790575 h 1209675"/>
                  <a:gd name="connsiteX27" fmla="*/ 2517775 w 4873625"/>
                  <a:gd name="connsiteY27" fmla="*/ 790575 h 1209675"/>
                  <a:gd name="connsiteX28" fmla="*/ 2517775 w 4873625"/>
                  <a:gd name="connsiteY28" fmla="*/ 777875 h 1209675"/>
                  <a:gd name="connsiteX29" fmla="*/ 2314575 w 4873625"/>
                  <a:gd name="connsiteY29" fmla="*/ 777875 h 1209675"/>
                  <a:gd name="connsiteX30" fmla="*/ 2314575 w 4873625"/>
                  <a:gd name="connsiteY30" fmla="*/ 755650 h 1209675"/>
                  <a:gd name="connsiteX31" fmla="*/ 2159000 w 4873625"/>
                  <a:gd name="connsiteY31" fmla="*/ 755650 h 1209675"/>
                  <a:gd name="connsiteX32" fmla="*/ 2159000 w 4873625"/>
                  <a:gd name="connsiteY32" fmla="*/ 727075 h 1209675"/>
                  <a:gd name="connsiteX33" fmla="*/ 2028825 w 4873625"/>
                  <a:gd name="connsiteY33" fmla="*/ 727075 h 1209675"/>
                  <a:gd name="connsiteX34" fmla="*/ 2028825 w 4873625"/>
                  <a:gd name="connsiteY34" fmla="*/ 727075 h 1209675"/>
                  <a:gd name="connsiteX35" fmla="*/ 1968500 w 4873625"/>
                  <a:gd name="connsiteY35" fmla="*/ 727075 h 1209675"/>
                  <a:gd name="connsiteX36" fmla="*/ 1968500 w 4873625"/>
                  <a:gd name="connsiteY36" fmla="*/ 711200 h 1209675"/>
                  <a:gd name="connsiteX37" fmla="*/ 1927225 w 4873625"/>
                  <a:gd name="connsiteY37" fmla="*/ 711200 h 1209675"/>
                  <a:gd name="connsiteX38" fmla="*/ 1927225 w 4873625"/>
                  <a:gd name="connsiteY38" fmla="*/ 685800 h 1209675"/>
                  <a:gd name="connsiteX39" fmla="*/ 1816100 w 4873625"/>
                  <a:gd name="connsiteY39" fmla="*/ 685800 h 1209675"/>
                  <a:gd name="connsiteX40" fmla="*/ 1816100 w 4873625"/>
                  <a:gd name="connsiteY40" fmla="*/ 663575 h 1209675"/>
                  <a:gd name="connsiteX41" fmla="*/ 1784350 w 4873625"/>
                  <a:gd name="connsiteY41" fmla="*/ 663575 h 1209675"/>
                  <a:gd name="connsiteX42" fmla="*/ 1784350 w 4873625"/>
                  <a:gd name="connsiteY42" fmla="*/ 657225 h 1209675"/>
                  <a:gd name="connsiteX43" fmla="*/ 1749425 w 4873625"/>
                  <a:gd name="connsiteY43" fmla="*/ 657225 h 1209675"/>
                  <a:gd name="connsiteX44" fmla="*/ 1749425 w 4873625"/>
                  <a:gd name="connsiteY44" fmla="*/ 644525 h 1209675"/>
                  <a:gd name="connsiteX45" fmla="*/ 1638300 w 4873625"/>
                  <a:gd name="connsiteY45" fmla="*/ 644525 h 1209675"/>
                  <a:gd name="connsiteX46" fmla="*/ 1638300 w 4873625"/>
                  <a:gd name="connsiteY46" fmla="*/ 625475 h 1209675"/>
                  <a:gd name="connsiteX47" fmla="*/ 1527175 w 4873625"/>
                  <a:gd name="connsiteY47" fmla="*/ 625475 h 1209675"/>
                  <a:gd name="connsiteX48" fmla="*/ 1527175 w 4873625"/>
                  <a:gd name="connsiteY48" fmla="*/ 603250 h 1209675"/>
                  <a:gd name="connsiteX49" fmla="*/ 1492250 w 4873625"/>
                  <a:gd name="connsiteY49" fmla="*/ 603250 h 1209675"/>
                  <a:gd name="connsiteX50" fmla="*/ 1492250 w 4873625"/>
                  <a:gd name="connsiteY50" fmla="*/ 593725 h 1209675"/>
                  <a:gd name="connsiteX51" fmla="*/ 1457325 w 4873625"/>
                  <a:gd name="connsiteY51" fmla="*/ 593725 h 1209675"/>
                  <a:gd name="connsiteX52" fmla="*/ 1457325 w 4873625"/>
                  <a:gd name="connsiteY52" fmla="*/ 581025 h 1209675"/>
                  <a:gd name="connsiteX53" fmla="*/ 1397000 w 4873625"/>
                  <a:gd name="connsiteY53" fmla="*/ 581025 h 1209675"/>
                  <a:gd name="connsiteX54" fmla="*/ 1397000 w 4873625"/>
                  <a:gd name="connsiteY54" fmla="*/ 568325 h 1209675"/>
                  <a:gd name="connsiteX55" fmla="*/ 1285875 w 4873625"/>
                  <a:gd name="connsiteY55" fmla="*/ 568325 h 1209675"/>
                  <a:gd name="connsiteX56" fmla="*/ 1285875 w 4873625"/>
                  <a:gd name="connsiteY56" fmla="*/ 568325 h 1209675"/>
                  <a:gd name="connsiteX57" fmla="*/ 1285875 w 4873625"/>
                  <a:gd name="connsiteY57" fmla="*/ 549275 h 1209675"/>
                  <a:gd name="connsiteX58" fmla="*/ 1219200 w 4873625"/>
                  <a:gd name="connsiteY58" fmla="*/ 549275 h 1209675"/>
                  <a:gd name="connsiteX59" fmla="*/ 1219200 w 4873625"/>
                  <a:gd name="connsiteY59" fmla="*/ 549275 h 1209675"/>
                  <a:gd name="connsiteX60" fmla="*/ 1217612 w 4873625"/>
                  <a:gd name="connsiteY60" fmla="*/ 534987 h 1209675"/>
                  <a:gd name="connsiteX61" fmla="*/ 1149350 w 4873625"/>
                  <a:gd name="connsiteY61" fmla="*/ 536575 h 1209675"/>
                  <a:gd name="connsiteX62" fmla="*/ 1149350 w 4873625"/>
                  <a:gd name="connsiteY62" fmla="*/ 501650 h 1209675"/>
                  <a:gd name="connsiteX63" fmla="*/ 1009650 w 4873625"/>
                  <a:gd name="connsiteY63" fmla="*/ 501650 h 1209675"/>
                  <a:gd name="connsiteX64" fmla="*/ 1009650 w 4873625"/>
                  <a:gd name="connsiteY64" fmla="*/ 479425 h 1209675"/>
                  <a:gd name="connsiteX65" fmla="*/ 895350 w 4873625"/>
                  <a:gd name="connsiteY65" fmla="*/ 479425 h 1209675"/>
                  <a:gd name="connsiteX66" fmla="*/ 895350 w 4873625"/>
                  <a:gd name="connsiteY66" fmla="*/ 469900 h 1209675"/>
                  <a:gd name="connsiteX67" fmla="*/ 765175 w 4873625"/>
                  <a:gd name="connsiteY67" fmla="*/ 469900 h 1209675"/>
                  <a:gd name="connsiteX68" fmla="*/ 765175 w 4873625"/>
                  <a:gd name="connsiteY68" fmla="*/ 441325 h 1209675"/>
                  <a:gd name="connsiteX69" fmla="*/ 714375 w 4873625"/>
                  <a:gd name="connsiteY69" fmla="*/ 441325 h 1209675"/>
                  <a:gd name="connsiteX70" fmla="*/ 714375 w 4873625"/>
                  <a:gd name="connsiteY70" fmla="*/ 419100 h 1209675"/>
                  <a:gd name="connsiteX71" fmla="*/ 669925 w 4873625"/>
                  <a:gd name="connsiteY71" fmla="*/ 419100 h 1209675"/>
                  <a:gd name="connsiteX72" fmla="*/ 669925 w 4873625"/>
                  <a:gd name="connsiteY72" fmla="*/ 384175 h 1209675"/>
                  <a:gd name="connsiteX73" fmla="*/ 603250 w 4873625"/>
                  <a:gd name="connsiteY73" fmla="*/ 384175 h 1209675"/>
                  <a:gd name="connsiteX74" fmla="*/ 603250 w 4873625"/>
                  <a:gd name="connsiteY74" fmla="*/ 358775 h 1209675"/>
                  <a:gd name="connsiteX75" fmla="*/ 555625 w 4873625"/>
                  <a:gd name="connsiteY75" fmla="*/ 358775 h 1209675"/>
                  <a:gd name="connsiteX76" fmla="*/ 555625 w 4873625"/>
                  <a:gd name="connsiteY76" fmla="*/ 346075 h 1209675"/>
                  <a:gd name="connsiteX77" fmla="*/ 514350 w 4873625"/>
                  <a:gd name="connsiteY77" fmla="*/ 346075 h 1209675"/>
                  <a:gd name="connsiteX78" fmla="*/ 511175 w 4873625"/>
                  <a:gd name="connsiteY78" fmla="*/ 334962 h 1209675"/>
                  <a:gd name="connsiteX79" fmla="*/ 498475 w 4873625"/>
                  <a:gd name="connsiteY79" fmla="*/ 330200 h 1209675"/>
                  <a:gd name="connsiteX80" fmla="*/ 498475 w 4873625"/>
                  <a:gd name="connsiteY80" fmla="*/ 314325 h 1209675"/>
                  <a:gd name="connsiteX81" fmla="*/ 434975 w 4873625"/>
                  <a:gd name="connsiteY81" fmla="*/ 314325 h 1209675"/>
                  <a:gd name="connsiteX82" fmla="*/ 434975 w 4873625"/>
                  <a:gd name="connsiteY82" fmla="*/ 301625 h 1209675"/>
                  <a:gd name="connsiteX83" fmla="*/ 400050 w 4873625"/>
                  <a:gd name="connsiteY83" fmla="*/ 301625 h 1209675"/>
                  <a:gd name="connsiteX84" fmla="*/ 400050 w 4873625"/>
                  <a:gd name="connsiteY84" fmla="*/ 285750 h 1209675"/>
                  <a:gd name="connsiteX85" fmla="*/ 339725 w 4873625"/>
                  <a:gd name="connsiteY85" fmla="*/ 285750 h 1209675"/>
                  <a:gd name="connsiteX86" fmla="*/ 339725 w 4873625"/>
                  <a:gd name="connsiteY86" fmla="*/ 276225 h 1209675"/>
                  <a:gd name="connsiteX87" fmla="*/ 298450 w 4873625"/>
                  <a:gd name="connsiteY87" fmla="*/ 276225 h 1209675"/>
                  <a:gd name="connsiteX88" fmla="*/ 298450 w 4873625"/>
                  <a:gd name="connsiteY88" fmla="*/ 206375 h 1209675"/>
                  <a:gd name="connsiteX89" fmla="*/ 298450 w 4873625"/>
                  <a:gd name="connsiteY89" fmla="*/ 206375 h 1209675"/>
                  <a:gd name="connsiteX90" fmla="*/ 298450 w 4873625"/>
                  <a:gd name="connsiteY90" fmla="*/ 174625 h 1209675"/>
                  <a:gd name="connsiteX91" fmla="*/ 250825 w 4873625"/>
                  <a:gd name="connsiteY91" fmla="*/ 174625 h 1209675"/>
                  <a:gd name="connsiteX92" fmla="*/ 250825 w 4873625"/>
                  <a:gd name="connsiteY92" fmla="*/ 149225 h 1209675"/>
                  <a:gd name="connsiteX93" fmla="*/ 225425 w 4873625"/>
                  <a:gd name="connsiteY93" fmla="*/ 149225 h 1209675"/>
                  <a:gd name="connsiteX94" fmla="*/ 225425 w 4873625"/>
                  <a:gd name="connsiteY94" fmla="*/ 111125 h 1209675"/>
                  <a:gd name="connsiteX95" fmla="*/ 209550 w 4873625"/>
                  <a:gd name="connsiteY95" fmla="*/ 111125 h 1209675"/>
                  <a:gd name="connsiteX96" fmla="*/ 209550 w 4873625"/>
                  <a:gd name="connsiteY96" fmla="*/ 69850 h 1209675"/>
                  <a:gd name="connsiteX97" fmla="*/ 161925 w 4873625"/>
                  <a:gd name="connsiteY97" fmla="*/ 69850 h 1209675"/>
                  <a:gd name="connsiteX98" fmla="*/ 161925 w 4873625"/>
                  <a:gd name="connsiteY98" fmla="*/ 38100 h 1209675"/>
                  <a:gd name="connsiteX99" fmla="*/ 130175 w 4873625"/>
                  <a:gd name="connsiteY99" fmla="*/ 38100 h 1209675"/>
                  <a:gd name="connsiteX100" fmla="*/ 130175 w 4873625"/>
                  <a:gd name="connsiteY100" fmla="*/ 19050 h 1209675"/>
                  <a:gd name="connsiteX101" fmla="*/ 85725 w 4873625"/>
                  <a:gd name="connsiteY101" fmla="*/ 19050 h 1209675"/>
                  <a:gd name="connsiteX102" fmla="*/ 85725 w 4873625"/>
                  <a:gd name="connsiteY102" fmla="*/ 0 h 1209675"/>
                  <a:gd name="connsiteX103" fmla="*/ 0 w 4873625"/>
                  <a:gd name="connsiteY103" fmla="*/ 0 h 1209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4873625" h="1209675">
                    <a:moveTo>
                      <a:pt x="4873625" y="1209675"/>
                    </a:moveTo>
                    <a:lnTo>
                      <a:pt x="4676775" y="1209675"/>
                    </a:lnTo>
                    <a:lnTo>
                      <a:pt x="4676775" y="1073150"/>
                    </a:lnTo>
                    <a:lnTo>
                      <a:pt x="4556125" y="1073150"/>
                    </a:lnTo>
                    <a:lnTo>
                      <a:pt x="4556125" y="990600"/>
                    </a:lnTo>
                    <a:lnTo>
                      <a:pt x="4181475" y="990600"/>
                    </a:lnTo>
                    <a:lnTo>
                      <a:pt x="4181475" y="949325"/>
                    </a:lnTo>
                    <a:lnTo>
                      <a:pt x="4038600" y="949325"/>
                    </a:lnTo>
                    <a:lnTo>
                      <a:pt x="4038600" y="949325"/>
                    </a:lnTo>
                    <a:lnTo>
                      <a:pt x="3854450" y="949325"/>
                    </a:lnTo>
                    <a:lnTo>
                      <a:pt x="3854450" y="930275"/>
                    </a:lnTo>
                    <a:lnTo>
                      <a:pt x="3784600" y="930275"/>
                    </a:lnTo>
                    <a:lnTo>
                      <a:pt x="3784600" y="911225"/>
                    </a:lnTo>
                    <a:lnTo>
                      <a:pt x="3775075" y="911225"/>
                    </a:lnTo>
                    <a:lnTo>
                      <a:pt x="3775075" y="892175"/>
                    </a:lnTo>
                    <a:lnTo>
                      <a:pt x="3549650" y="892175"/>
                    </a:lnTo>
                    <a:lnTo>
                      <a:pt x="3527425" y="892175"/>
                    </a:lnTo>
                    <a:lnTo>
                      <a:pt x="3527425" y="876300"/>
                    </a:lnTo>
                    <a:lnTo>
                      <a:pt x="3422650" y="876300"/>
                    </a:lnTo>
                    <a:lnTo>
                      <a:pt x="3422650" y="876300"/>
                    </a:lnTo>
                    <a:lnTo>
                      <a:pt x="3422650" y="857250"/>
                    </a:lnTo>
                    <a:lnTo>
                      <a:pt x="3216275" y="857250"/>
                    </a:lnTo>
                    <a:lnTo>
                      <a:pt x="3216275" y="831850"/>
                    </a:lnTo>
                    <a:lnTo>
                      <a:pt x="3124200" y="831850"/>
                    </a:lnTo>
                    <a:lnTo>
                      <a:pt x="2660650" y="831850"/>
                    </a:lnTo>
                    <a:lnTo>
                      <a:pt x="2660650" y="831850"/>
                    </a:lnTo>
                    <a:lnTo>
                      <a:pt x="2657475" y="790575"/>
                    </a:lnTo>
                    <a:lnTo>
                      <a:pt x="2517775" y="790575"/>
                    </a:lnTo>
                    <a:lnTo>
                      <a:pt x="2517775" y="777875"/>
                    </a:lnTo>
                    <a:lnTo>
                      <a:pt x="2314575" y="777875"/>
                    </a:lnTo>
                    <a:lnTo>
                      <a:pt x="2314575" y="755650"/>
                    </a:lnTo>
                    <a:lnTo>
                      <a:pt x="2159000" y="755650"/>
                    </a:lnTo>
                    <a:lnTo>
                      <a:pt x="2159000" y="727075"/>
                    </a:lnTo>
                    <a:lnTo>
                      <a:pt x="2028825" y="727075"/>
                    </a:lnTo>
                    <a:lnTo>
                      <a:pt x="2028825" y="727075"/>
                    </a:lnTo>
                    <a:lnTo>
                      <a:pt x="1968500" y="727075"/>
                    </a:lnTo>
                    <a:lnTo>
                      <a:pt x="1968500" y="711200"/>
                    </a:lnTo>
                    <a:lnTo>
                      <a:pt x="1927225" y="711200"/>
                    </a:lnTo>
                    <a:lnTo>
                      <a:pt x="1927225" y="685800"/>
                    </a:lnTo>
                    <a:lnTo>
                      <a:pt x="1816100" y="685800"/>
                    </a:lnTo>
                    <a:lnTo>
                      <a:pt x="1816100" y="663575"/>
                    </a:lnTo>
                    <a:lnTo>
                      <a:pt x="1784350" y="663575"/>
                    </a:lnTo>
                    <a:lnTo>
                      <a:pt x="1784350" y="657225"/>
                    </a:lnTo>
                    <a:lnTo>
                      <a:pt x="1749425" y="657225"/>
                    </a:lnTo>
                    <a:lnTo>
                      <a:pt x="1749425" y="644525"/>
                    </a:lnTo>
                    <a:lnTo>
                      <a:pt x="1638300" y="644525"/>
                    </a:lnTo>
                    <a:lnTo>
                      <a:pt x="1638300" y="625475"/>
                    </a:lnTo>
                    <a:lnTo>
                      <a:pt x="1527175" y="625475"/>
                    </a:lnTo>
                    <a:lnTo>
                      <a:pt x="1527175" y="603250"/>
                    </a:lnTo>
                    <a:lnTo>
                      <a:pt x="1492250" y="603250"/>
                    </a:lnTo>
                    <a:lnTo>
                      <a:pt x="1492250" y="593725"/>
                    </a:lnTo>
                    <a:lnTo>
                      <a:pt x="1457325" y="593725"/>
                    </a:lnTo>
                    <a:lnTo>
                      <a:pt x="1457325" y="581025"/>
                    </a:lnTo>
                    <a:lnTo>
                      <a:pt x="1397000" y="581025"/>
                    </a:lnTo>
                    <a:lnTo>
                      <a:pt x="1397000" y="568325"/>
                    </a:lnTo>
                    <a:lnTo>
                      <a:pt x="1285875" y="568325"/>
                    </a:lnTo>
                    <a:lnTo>
                      <a:pt x="1285875" y="568325"/>
                    </a:lnTo>
                    <a:lnTo>
                      <a:pt x="1285875" y="549275"/>
                    </a:lnTo>
                    <a:lnTo>
                      <a:pt x="1219200" y="549275"/>
                    </a:lnTo>
                    <a:lnTo>
                      <a:pt x="1219200" y="549275"/>
                    </a:lnTo>
                    <a:lnTo>
                      <a:pt x="1217612" y="534987"/>
                    </a:lnTo>
                    <a:lnTo>
                      <a:pt x="1149350" y="536575"/>
                    </a:lnTo>
                    <a:lnTo>
                      <a:pt x="1149350" y="501650"/>
                    </a:lnTo>
                    <a:lnTo>
                      <a:pt x="1009650" y="501650"/>
                    </a:lnTo>
                    <a:lnTo>
                      <a:pt x="1009650" y="479425"/>
                    </a:lnTo>
                    <a:lnTo>
                      <a:pt x="895350" y="479425"/>
                    </a:lnTo>
                    <a:lnTo>
                      <a:pt x="895350" y="469900"/>
                    </a:lnTo>
                    <a:lnTo>
                      <a:pt x="765175" y="469900"/>
                    </a:lnTo>
                    <a:lnTo>
                      <a:pt x="765175" y="441325"/>
                    </a:lnTo>
                    <a:lnTo>
                      <a:pt x="714375" y="441325"/>
                    </a:lnTo>
                    <a:lnTo>
                      <a:pt x="714375" y="419100"/>
                    </a:lnTo>
                    <a:lnTo>
                      <a:pt x="669925" y="419100"/>
                    </a:lnTo>
                    <a:lnTo>
                      <a:pt x="669925" y="384175"/>
                    </a:lnTo>
                    <a:lnTo>
                      <a:pt x="603250" y="384175"/>
                    </a:lnTo>
                    <a:lnTo>
                      <a:pt x="603250" y="358775"/>
                    </a:lnTo>
                    <a:lnTo>
                      <a:pt x="555625" y="358775"/>
                    </a:lnTo>
                    <a:lnTo>
                      <a:pt x="555625" y="346075"/>
                    </a:lnTo>
                    <a:lnTo>
                      <a:pt x="514350" y="346075"/>
                    </a:lnTo>
                    <a:lnTo>
                      <a:pt x="511175" y="334962"/>
                    </a:lnTo>
                    <a:lnTo>
                      <a:pt x="498475" y="330200"/>
                    </a:lnTo>
                    <a:lnTo>
                      <a:pt x="498475" y="314325"/>
                    </a:lnTo>
                    <a:lnTo>
                      <a:pt x="434975" y="314325"/>
                    </a:lnTo>
                    <a:lnTo>
                      <a:pt x="434975" y="301625"/>
                    </a:lnTo>
                    <a:lnTo>
                      <a:pt x="400050" y="301625"/>
                    </a:lnTo>
                    <a:lnTo>
                      <a:pt x="400050" y="285750"/>
                    </a:lnTo>
                    <a:lnTo>
                      <a:pt x="339725" y="285750"/>
                    </a:lnTo>
                    <a:lnTo>
                      <a:pt x="339725" y="276225"/>
                    </a:lnTo>
                    <a:lnTo>
                      <a:pt x="298450" y="276225"/>
                    </a:lnTo>
                    <a:lnTo>
                      <a:pt x="298450" y="206375"/>
                    </a:lnTo>
                    <a:lnTo>
                      <a:pt x="298450" y="206375"/>
                    </a:lnTo>
                    <a:lnTo>
                      <a:pt x="298450" y="174625"/>
                    </a:lnTo>
                    <a:lnTo>
                      <a:pt x="250825" y="174625"/>
                    </a:lnTo>
                    <a:lnTo>
                      <a:pt x="250825" y="149225"/>
                    </a:lnTo>
                    <a:lnTo>
                      <a:pt x="225425" y="149225"/>
                    </a:lnTo>
                    <a:lnTo>
                      <a:pt x="225425" y="111125"/>
                    </a:lnTo>
                    <a:lnTo>
                      <a:pt x="209550" y="111125"/>
                    </a:lnTo>
                    <a:lnTo>
                      <a:pt x="209550" y="69850"/>
                    </a:lnTo>
                    <a:lnTo>
                      <a:pt x="161925" y="69850"/>
                    </a:lnTo>
                    <a:lnTo>
                      <a:pt x="161925" y="38100"/>
                    </a:lnTo>
                    <a:lnTo>
                      <a:pt x="130175" y="38100"/>
                    </a:lnTo>
                    <a:lnTo>
                      <a:pt x="130175" y="19050"/>
                    </a:lnTo>
                    <a:lnTo>
                      <a:pt x="85725" y="19050"/>
                    </a:lnTo>
                    <a:lnTo>
                      <a:pt x="85725"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1781" name="Freeform: Shape 31780">
                <a:extLst>
                  <a:ext uri="{FF2B5EF4-FFF2-40B4-BE49-F238E27FC236}">
                    <a16:creationId xmlns:a16="http://schemas.microsoft.com/office/drawing/2014/main" id="{FA253AE1-4C41-1E57-4115-618E09607C49}"/>
                  </a:ext>
                </a:extLst>
              </p:cNvPr>
              <p:cNvSpPr/>
              <p:nvPr/>
            </p:nvSpPr>
            <p:spPr bwMode="auto">
              <a:xfrm>
                <a:off x="1706563" y="2078038"/>
                <a:ext cx="1566862" cy="603250"/>
              </a:xfrm>
              <a:custGeom>
                <a:avLst/>
                <a:gdLst>
                  <a:gd name="connsiteX0" fmla="*/ 1566862 w 1566862"/>
                  <a:gd name="connsiteY0" fmla="*/ 603250 h 603250"/>
                  <a:gd name="connsiteX1" fmla="*/ 1466850 w 1566862"/>
                  <a:gd name="connsiteY1" fmla="*/ 603250 h 603250"/>
                  <a:gd name="connsiteX2" fmla="*/ 1466850 w 1566862"/>
                  <a:gd name="connsiteY2" fmla="*/ 592137 h 603250"/>
                  <a:gd name="connsiteX3" fmla="*/ 1390650 w 1566862"/>
                  <a:gd name="connsiteY3" fmla="*/ 592137 h 603250"/>
                  <a:gd name="connsiteX4" fmla="*/ 1390650 w 1566862"/>
                  <a:gd name="connsiteY4" fmla="*/ 584200 h 603250"/>
                  <a:gd name="connsiteX5" fmla="*/ 1346200 w 1566862"/>
                  <a:gd name="connsiteY5" fmla="*/ 584200 h 603250"/>
                  <a:gd name="connsiteX6" fmla="*/ 1346200 w 1566862"/>
                  <a:gd name="connsiteY6" fmla="*/ 566737 h 603250"/>
                  <a:gd name="connsiteX7" fmla="*/ 1339850 w 1566862"/>
                  <a:gd name="connsiteY7" fmla="*/ 566737 h 603250"/>
                  <a:gd name="connsiteX8" fmla="*/ 1339850 w 1566862"/>
                  <a:gd name="connsiteY8" fmla="*/ 546100 h 603250"/>
                  <a:gd name="connsiteX9" fmla="*/ 1249362 w 1566862"/>
                  <a:gd name="connsiteY9" fmla="*/ 546100 h 603250"/>
                  <a:gd name="connsiteX10" fmla="*/ 1249362 w 1566862"/>
                  <a:gd name="connsiteY10" fmla="*/ 527050 h 603250"/>
                  <a:gd name="connsiteX11" fmla="*/ 1195387 w 1566862"/>
                  <a:gd name="connsiteY11" fmla="*/ 527050 h 603250"/>
                  <a:gd name="connsiteX12" fmla="*/ 1195387 w 1566862"/>
                  <a:gd name="connsiteY12" fmla="*/ 511175 h 603250"/>
                  <a:gd name="connsiteX13" fmla="*/ 1165225 w 1566862"/>
                  <a:gd name="connsiteY13" fmla="*/ 511175 h 603250"/>
                  <a:gd name="connsiteX14" fmla="*/ 1165225 w 1566862"/>
                  <a:gd name="connsiteY14" fmla="*/ 498475 h 603250"/>
                  <a:gd name="connsiteX15" fmla="*/ 1139825 w 1566862"/>
                  <a:gd name="connsiteY15" fmla="*/ 498475 h 603250"/>
                  <a:gd name="connsiteX16" fmla="*/ 1139825 w 1566862"/>
                  <a:gd name="connsiteY16" fmla="*/ 485775 h 603250"/>
                  <a:gd name="connsiteX17" fmla="*/ 1095375 w 1566862"/>
                  <a:gd name="connsiteY17" fmla="*/ 485775 h 603250"/>
                  <a:gd name="connsiteX18" fmla="*/ 1095375 w 1566862"/>
                  <a:gd name="connsiteY18" fmla="*/ 485775 h 603250"/>
                  <a:gd name="connsiteX19" fmla="*/ 1073150 w 1566862"/>
                  <a:gd name="connsiteY19" fmla="*/ 485775 h 603250"/>
                  <a:gd name="connsiteX20" fmla="*/ 1073150 w 1566862"/>
                  <a:gd name="connsiteY20" fmla="*/ 460375 h 603250"/>
                  <a:gd name="connsiteX21" fmla="*/ 1062037 w 1566862"/>
                  <a:gd name="connsiteY21" fmla="*/ 460375 h 603250"/>
                  <a:gd name="connsiteX22" fmla="*/ 1062037 w 1566862"/>
                  <a:gd name="connsiteY22" fmla="*/ 447675 h 603250"/>
                  <a:gd name="connsiteX23" fmla="*/ 1028700 w 1566862"/>
                  <a:gd name="connsiteY23" fmla="*/ 447675 h 603250"/>
                  <a:gd name="connsiteX24" fmla="*/ 1028700 w 1566862"/>
                  <a:gd name="connsiteY24" fmla="*/ 439737 h 603250"/>
                  <a:gd name="connsiteX25" fmla="*/ 981075 w 1566862"/>
                  <a:gd name="connsiteY25" fmla="*/ 439737 h 603250"/>
                  <a:gd name="connsiteX26" fmla="*/ 981075 w 1566862"/>
                  <a:gd name="connsiteY26" fmla="*/ 427037 h 603250"/>
                  <a:gd name="connsiteX27" fmla="*/ 958850 w 1566862"/>
                  <a:gd name="connsiteY27" fmla="*/ 427037 h 603250"/>
                  <a:gd name="connsiteX28" fmla="*/ 958850 w 1566862"/>
                  <a:gd name="connsiteY28" fmla="*/ 404812 h 603250"/>
                  <a:gd name="connsiteX29" fmla="*/ 930275 w 1566862"/>
                  <a:gd name="connsiteY29" fmla="*/ 404812 h 603250"/>
                  <a:gd name="connsiteX30" fmla="*/ 930275 w 1566862"/>
                  <a:gd name="connsiteY30" fmla="*/ 382587 h 603250"/>
                  <a:gd name="connsiteX31" fmla="*/ 877887 w 1566862"/>
                  <a:gd name="connsiteY31" fmla="*/ 382587 h 603250"/>
                  <a:gd name="connsiteX32" fmla="*/ 877887 w 1566862"/>
                  <a:gd name="connsiteY32" fmla="*/ 355600 h 603250"/>
                  <a:gd name="connsiteX33" fmla="*/ 869950 w 1566862"/>
                  <a:gd name="connsiteY33" fmla="*/ 355600 h 603250"/>
                  <a:gd name="connsiteX34" fmla="*/ 869950 w 1566862"/>
                  <a:gd name="connsiteY34" fmla="*/ 344487 h 603250"/>
                  <a:gd name="connsiteX35" fmla="*/ 831850 w 1566862"/>
                  <a:gd name="connsiteY35" fmla="*/ 344487 h 603250"/>
                  <a:gd name="connsiteX36" fmla="*/ 831850 w 1566862"/>
                  <a:gd name="connsiteY36" fmla="*/ 303212 h 603250"/>
                  <a:gd name="connsiteX37" fmla="*/ 809625 w 1566862"/>
                  <a:gd name="connsiteY37" fmla="*/ 303212 h 603250"/>
                  <a:gd name="connsiteX38" fmla="*/ 809625 w 1566862"/>
                  <a:gd name="connsiteY38" fmla="*/ 282575 h 603250"/>
                  <a:gd name="connsiteX39" fmla="*/ 755650 w 1566862"/>
                  <a:gd name="connsiteY39" fmla="*/ 282575 h 603250"/>
                  <a:gd name="connsiteX40" fmla="*/ 755650 w 1566862"/>
                  <a:gd name="connsiteY40" fmla="*/ 271462 h 603250"/>
                  <a:gd name="connsiteX41" fmla="*/ 625475 w 1566862"/>
                  <a:gd name="connsiteY41" fmla="*/ 271462 h 603250"/>
                  <a:gd name="connsiteX42" fmla="*/ 625475 w 1566862"/>
                  <a:gd name="connsiteY42" fmla="*/ 234950 h 603250"/>
                  <a:gd name="connsiteX43" fmla="*/ 608012 w 1566862"/>
                  <a:gd name="connsiteY43" fmla="*/ 234950 h 603250"/>
                  <a:gd name="connsiteX44" fmla="*/ 608012 w 1566862"/>
                  <a:gd name="connsiteY44" fmla="*/ 207962 h 603250"/>
                  <a:gd name="connsiteX45" fmla="*/ 590550 w 1566862"/>
                  <a:gd name="connsiteY45" fmla="*/ 207962 h 603250"/>
                  <a:gd name="connsiteX46" fmla="*/ 590550 w 1566862"/>
                  <a:gd name="connsiteY46" fmla="*/ 188912 h 603250"/>
                  <a:gd name="connsiteX47" fmla="*/ 568325 w 1566862"/>
                  <a:gd name="connsiteY47" fmla="*/ 188912 h 603250"/>
                  <a:gd name="connsiteX48" fmla="*/ 568325 w 1566862"/>
                  <a:gd name="connsiteY48" fmla="*/ 188912 h 603250"/>
                  <a:gd name="connsiteX49" fmla="*/ 560387 w 1566862"/>
                  <a:gd name="connsiteY49" fmla="*/ 180974 h 603250"/>
                  <a:gd name="connsiteX50" fmla="*/ 512762 w 1566862"/>
                  <a:gd name="connsiteY50" fmla="*/ 180974 h 603250"/>
                  <a:gd name="connsiteX51" fmla="*/ 512762 w 1566862"/>
                  <a:gd name="connsiteY51" fmla="*/ 155575 h 603250"/>
                  <a:gd name="connsiteX52" fmla="*/ 417512 w 1566862"/>
                  <a:gd name="connsiteY52" fmla="*/ 155575 h 603250"/>
                  <a:gd name="connsiteX53" fmla="*/ 417512 w 1566862"/>
                  <a:gd name="connsiteY53" fmla="*/ 141287 h 603250"/>
                  <a:gd name="connsiteX54" fmla="*/ 385762 w 1566862"/>
                  <a:gd name="connsiteY54" fmla="*/ 141287 h 603250"/>
                  <a:gd name="connsiteX55" fmla="*/ 385762 w 1566862"/>
                  <a:gd name="connsiteY55" fmla="*/ 117475 h 603250"/>
                  <a:gd name="connsiteX56" fmla="*/ 327025 w 1566862"/>
                  <a:gd name="connsiteY56" fmla="*/ 117475 h 603250"/>
                  <a:gd name="connsiteX57" fmla="*/ 327025 w 1566862"/>
                  <a:gd name="connsiteY57" fmla="*/ 103187 h 603250"/>
                  <a:gd name="connsiteX58" fmla="*/ 292100 w 1566862"/>
                  <a:gd name="connsiteY58" fmla="*/ 103187 h 603250"/>
                  <a:gd name="connsiteX59" fmla="*/ 292100 w 1566862"/>
                  <a:gd name="connsiteY59" fmla="*/ 82550 h 603250"/>
                  <a:gd name="connsiteX60" fmla="*/ 260350 w 1566862"/>
                  <a:gd name="connsiteY60" fmla="*/ 82550 h 603250"/>
                  <a:gd name="connsiteX61" fmla="*/ 260350 w 1566862"/>
                  <a:gd name="connsiteY61" fmla="*/ 36512 h 603250"/>
                  <a:gd name="connsiteX62" fmla="*/ 225425 w 1566862"/>
                  <a:gd name="connsiteY62" fmla="*/ 36512 h 603250"/>
                  <a:gd name="connsiteX63" fmla="*/ 225425 w 1566862"/>
                  <a:gd name="connsiteY63" fmla="*/ 14287 h 603250"/>
                  <a:gd name="connsiteX64" fmla="*/ 169862 w 1566862"/>
                  <a:gd name="connsiteY64" fmla="*/ 14287 h 603250"/>
                  <a:gd name="connsiteX65" fmla="*/ 63500 w 1566862"/>
                  <a:gd name="connsiteY65" fmla="*/ 14287 h 603250"/>
                  <a:gd name="connsiteX66" fmla="*/ 63500 w 1566862"/>
                  <a:gd name="connsiteY66" fmla="*/ 0 h 603250"/>
                  <a:gd name="connsiteX67" fmla="*/ 0 w 1566862"/>
                  <a:gd name="connsiteY67" fmla="*/ 0 h 60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566862" h="603250">
                    <a:moveTo>
                      <a:pt x="1566862" y="603250"/>
                    </a:moveTo>
                    <a:lnTo>
                      <a:pt x="1466850" y="603250"/>
                    </a:lnTo>
                    <a:lnTo>
                      <a:pt x="1466850" y="592137"/>
                    </a:lnTo>
                    <a:lnTo>
                      <a:pt x="1390650" y="592137"/>
                    </a:lnTo>
                    <a:lnTo>
                      <a:pt x="1390650" y="584200"/>
                    </a:lnTo>
                    <a:lnTo>
                      <a:pt x="1346200" y="584200"/>
                    </a:lnTo>
                    <a:lnTo>
                      <a:pt x="1346200" y="566737"/>
                    </a:lnTo>
                    <a:lnTo>
                      <a:pt x="1339850" y="566737"/>
                    </a:lnTo>
                    <a:lnTo>
                      <a:pt x="1339850" y="546100"/>
                    </a:lnTo>
                    <a:lnTo>
                      <a:pt x="1249362" y="546100"/>
                    </a:lnTo>
                    <a:lnTo>
                      <a:pt x="1249362" y="527050"/>
                    </a:lnTo>
                    <a:lnTo>
                      <a:pt x="1195387" y="527050"/>
                    </a:lnTo>
                    <a:lnTo>
                      <a:pt x="1195387" y="511175"/>
                    </a:lnTo>
                    <a:lnTo>
                      <a:pt x="1165225" y="511175"/>
                    </a:lnTo>
                    <a:lnTo>
                      <a:pt x="1165225" y="498475"/>
                    </a:lnTo>
                    <a:lnTo>
                      <a:pt x="1139825" y="498475"/>
                    </a:lnTo>
                    <a:lnTo>
                      <a:pt x="1139825" y="485775"/>
                    </a:lnTo>
                    <a:lnTo>
                      <a:pt x="1095375" y="485775"/>
                    </a:lnTo>
                    <a:lnTo>
                      <a:pt x="1095375" y="485775"/>
                    </a:lnTo>
                    <a:lnTo>
                      <a:pt x="1073150" y="485775"/>
                    </a:lnTo>
                    <a:lnTo>
                      <a:pt x="1073150" y="460375"/>
                    </a:lnTo>
                    <a:lnTo>
                      <a:pt x="1062037" y="460375"/>
                    </a:lnTo>
                    <a:lnTo>
                      <a:pt x="1062037" y="447675"/>
                    </a:lnTo>
                    <a:lnTo>
                      <a:pt x="1028700" y="447675"/>
                    </a:lnTo>
                    <a:lnTo>
                      <a:pt x="1028700" y="439737"/>
                    </a:lnTo>
                    <a:lnTo>
                      <a:pt x="981075" y="439737"/>
                    </a:lnTo>
                    <a:lnTo>
                      <a:pt x="981075" y="427037"/>
                    </a:lnTo>
                    <a:lnTo>
                      <a:pt x="958850" y="427037"/>
                    </a:lnTo>
                    <a:lnTo>
                      <a:pt x="958850" y="404812"/>
                    </a:lnTo>
                    <a:lnTo>
                      <a:pt x="930275" y="404812"/>
                    </a:lnTo>
                    <a:lnTo>
                      <a:pt x="930275" y="382587"/>
                    </a:lnTo>
                    <a:lnTo>
                      <a:pt x="877887" y="382587"/>
                    </a:lnTo>
                    <a:lnTo>
                      <a:pt x="877887" y="355600"/>
                    </a:lnTo>
                    <a:lnTo>
                      <a:pt x="869950" y="355600"/>
                    </a:lnTo>
                    <a:lnTo>
                      <a:pt x="869950" y="344487"/>
                    </a:lnTo>
                    <a:lnTo>
                      <a:pt x="831850" y="344487"/>
                    </a:lnTo>
                    <a:lnTo>
                      <a:pt x="831850" y="303212"/>
                    </a:lnTo>
                    <a:lnTo>
                      <a:pt x="809625" y="303212"/>
                    </a:lnTo>
                    <a:lnTo>
                      <a:pt x="809625" y="282575"/>
                    </a:lnTo>
                    <a:lnTo>
                      <a:pt x="755650" y="282575"/>
                    </a:lnTo>
                    <a:lnTo>
                      <a:pt x="755650" y="271462"/>
                    </a:lnTo>
                    <a:lnTo>
                      <a:pt x="625475" y="271462"/>
                    </a:lnTo>
                    <a:lnTo>
                      <a:pt x="625475" y="234950"/>
                    </a:lnTo>
                    <a:lnTo>
                      <a:pt x="608012" y="234950"/>
                    </a:lnTo>
                    <a:lnTo>
                      <a:pt x="608012" y="207962"/>
                    </a:lnTo>
                    <a:lnTo>
                      <a:pt x="590550" y="207962"/>
                    </a:lnTo>
                    <a:lnTo>
                      <a:pt x="590550" y="188912"/>
                    </a:lnTo>
                    <a:lnTo>
                      <a:pt x="568325" y="188912"/>
                    </a:lnTo>
                    <a:lnTo>
                      <a:pt x="568325" y="188912"/>
                    </a:lnTo>
                    <a:lnTo>
                      <a:pt x="560387" y="180974"/>
                    </a:lnTo>
                    <a:lnTo>
                      <a:pt x="512762" y="180974"/>
                    </a:lnTo>
                    <a:lnTo>
                      <a:pt x="512762" y="155575"/>
                    </a:lnTo>
                    <a:lnTo>
                      <a:pt x="417512" y="155575"/>
                    </a:lnTo>
                    <a:lnTo>
                      <a:pt x="417512" y="141287"/>
                    </a:lnTo>
                    <a:lnTo>
                      <a:pt x="385762" y="141287"/>
                    </a:lnTo>
                    <a:lnTo>
                      <a:pt x="385762" y="117475"/>
                    </a:lnTo>
                    <a:lnTo>
                      <a:pt x="327025" y="117475"/>
                    </a:lnTo>
                    <a:lnTo>
                      <a:pt x="327025" y="103187"/>
                    </a:lnTo>
                    <a:lnTo>
                      <a:pt x="292100" y="103187"/>
                    </a:lnTo>
                    <a:lnTo>
                      <a:pt x="292100" y="82550"/>
                    </a:lnTo>
                    <a:lnTo>
                      <a:pt x="260350" y="82550"/>
                    </a:lnTo>
                    <a:lnTo>
                      <a:pt x="260350" y="36512"/>
                    </a:lnTo>
                    <a:lnTo>
                      <a:pt x="225425" y="36512"/>
                    </a:lnTo>
                    <a:lnTo>
                      <a:pt x="225425" y="14287"/>
                    </a:lnTo>
                    <a:lnTo>
                      <a:pt x="169862" y="14287"/>
                    </a:lnTo>
                    <a:lnTo>
                      <a:pt x="63500" y="14287"/>
                    </a:lnTo>
                    <a:lnTo>
                      <a:pt x="63500" y="0"/>
                    </a:lnTo>
                    <a:lnTo>
                      <a:pt x="0" y="0"/>
                    </a:lnTo>
                  </a:path>
                </a:pathLst>
              </a:custGeom>
              <a:noFill/>
              <a:ln w="28575">
                <a:solidFill>
                  <a:schemeClr val="accent1"/>
                </a:solidFill>
                <a:miter lim="800000"/>
                <a:headEnd/>
                <a:tailEnd/>
              </a:ln>
            </p:spPr>
            <p:txBody>
              <a:bodyPr rtlCol="0" anchor="ctr"/>
              <a:lstStyle/>
              <a:p>
                <a:pPr algn="ctr"/>
                <a:endParaRPr lang="en-US" dirty="0"/>
              </a:p>
            </p:txBody>
          </p:sp>
        </p:grpSp>
        <p:cxnSp>
          <p:nvCxnSpPr>
            <p:cNvPr id="31807" name="Straight Connector 31806">
              <a:extLst>
                <a:ext uri="{FF2B5EF4-FFF2-40B4-BE49-F238E27FC236}">
                  <a16:creationId xmlns:a16="http://schemas.microsoft.com/office/drawing/2014/main" id="{7280C558-F714-4811-4C3E-480006EAB93D}"/>
                </a:ext>
              </a:extLst>
            </p:cNvPr>
            <p:cNvCxnSpPr>
              <a:cxnSpLocks/>
            </p:cNvCxnSpPr>
            <p:nvPr/>
          </p:nvCxnSpPr>
          <p:spPr bwMode="auto">
            <a:xfrm>
              <a:off x="3275012" y="264816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94E48E19-A99C-7A9D-01CB-1D0315329152}"/>
                </a:ext>
              </a:extLst>
            </p:cNvPr>
            <p:cNvCxnSpPr>
              <a:cxnSpLocks/>
            </p:cNvCxnSpPr>
            <p:nvPr/>
          </p:nvCxnSpPr>
          <p:spPr bwMode="auto">
            <a:xfrm>
              <a:off x="3096729" y="2627523"/>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BFBC2500-1181-78C6-2BBD-D14DB492BE0F}"/>
                </a:ext>
              </a:extLst>
            </p:cNvPr>
            <p:cNvCxnSpPr>
              <a:cxnSpLocks/>
            </p:cNvCxnSpPr>
            <p:nvPr/>
          </p:nvCxnSpPr>
          <p:spPr bwMode="auto">
            <a:xfrm>
              <a:off x="2270915" y="22170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0" name="Straight Connector 31809">
              <a:extLst>
                <a:ext uri="{FF2B5EF4-FFF2-40B4-BE49-F238E27FC236}">
                  <a16:creationId xmlns:a16="http://schemas.microsoft.com/office/drawing/2014/main" id="{75322B89-0155-B167-165F-6175FC68E9C7}"/>
                </a:ext>
              </a:extLst>
            </p:cNvPr>
            <p:cNvCxnSpPr>
              <a:cxnSpLocks/>
            </p:cNvCxnSpPr>
            <p:nvPr/>
          </p:nvCxnSpPr>
          <p:spPr bwMode="auto">
            <a:xfrm>
              <a:off x="1959178" y="2071576"/>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1" name="Straight Connector 31810">
              <a:extLst>
                <a:ext uri="{FF2B5EF4-FFF2-40B4-BE49-F238E27FC236}">
                  <a16:creationId xmlns:a16="http://schemas.microsoft.com/office/drawing/2014/main" id="{817CBF07-39A5-4A30-478C-85F5EA76EE96}"/>
                </a:ext>
              </a:extLst>
            </p:cNvPr>
            <p:cNvCxnSpPr>
              <a:cxnSpLocks/>
            </p:cNvCxnSpPr>
            <p:nvPr/>
          </p:nvCxnSpPr>
          <p:spPr bwMode="auto">
            <a:xfrm>
              <a:off x="1940436" y="2060463"/>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2" name="Straight Connector 31811">
              <a:extLst>
                <a:ext uri="{FF2B5EF4-FFF2-40B4-BE49-F238E27FC236}">
                  <a16:creationId xmlns:a16="http://schemas.microsoft.com/office/drawing/2014/main" id="{8F34741F-7662-BF87-1A6F-74E463F4A0DD}"/>
                </a:ext>
              </a:extLst>
            </p:cNvPr>
            <p:cNvCxnSpPr>
              <a:cxnSpLocks/>
            </p:cNvCxnSpPr>
            <p:nvPr/>
          </p:nvCxnSpPr>
          <p:spPr bwMode="auto">
            <a:xfrm>
              <a:off x="1910274" y="2050938"/>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3" name="Straight Connector 31812">
              <a:extLst>
                <a:ext uri="{FF2B5EF4-FFF2-40B4-BE49-F238E27FC236}">
                  <a16:creationId xmlns:a16="http://schemas.microsoft.com/office/drawing/2014/main" id="{A810E41D-E8CA-4E3A-DDE1-85ACBC1C7B56}"/>
                </a:ext>
              </a:extLst>
            </p:cNvPr>
            <p:cNvCxnSpPr>
              <a:cxnSpLocks/>
            </p:cNvCxnSpPr>
            <p:nvPr/>
          </p:nvCxnSpPr>
          <p:spPr bwMode="auto">
            <a:xfrm>
              <a:off x="1881939" y="203655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4" name="Straight Connector 31813">
              <a:extLst>
                <a:ext uri="{FF2B5EF4-FFF2-40B4-BE49-F238E27FC236}">
                  <a16:creationId xmlns:a16="http://schemas.microsoft.com/office/drawing/2014/main" id="{FBF90AC8-9552-D420-F170-5225D260906E}"/>
                </a:ext>
              </a:extLst>
            </p:cNvPr>
            <p:cNvCxnSpPr>
              <a:cxnSpLocks/>
            </p:cNvCxnSpPr>
            <p:nvPr/>
          </p:nvCxnSpPr>
          <p:spPr bwMode="auto">
            <a:xfrm>
              <a:off x="1810502" y="203797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5" name="Straight Connector 31814">
              <a:extLst>
                <a:ext uri="{FF2B5EF4-FFF2-40B4-BE49-F238E27FC236}">
                  <a16:creationId xmlns:a16="http://schemas.microsoft.com/office/drawing/2014/main" id="{D6DDBE8E-B265-2D34-D2D8-722D866786B5}"/>
                </a:ext>
              </a:extLst>
            </p:cNvPr>
            <p:cNvCxnSpPr>
              <a:cxnSpLocks/>
            </p:cNvCxnSpPr>
            <p:nvPr/>
          </p:nvCxnSpPr>
          <p:spPr bwMode="auto">
            <a:xfrm>
              <a:off x="1780339" y="203797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6" name="Straight Connector 31815">
              <a:extLst>
                <a:ext uri="{FF2B5EF4-FFF2-40B4-BE49-F238E27FC236}">
                  <a16:creationId xmlns:a16="http://schemas.microsoft.com/office/drawing/2014/main" id="{014D9911-ADB7-A191-2E3E-4616EAF70D9A}"/>
                </a:ext>
              </a:extLst>
            </p:cNvPr>
            <p:cNvCxnSpPr>
              <a:cxnSpLocks/>
            </p:cNvCxnSpPr>
            <p:nvPr/>
          </p:nvCxnSpPr>
          <p:spPr bwMode="auto">
            <a:xfrm>
              <a:off x="1754939" y="203797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7" name="Straight Connector 31816">
              <a:extLst>
                <a:ext uri="{FF2B5EF4-FFF2-40B4-BE49-F238E27FC236}">
                  <a16:creationId xmlns:a16="http://schemas.microsoft.com/office/drawing/2014/main" id="{5A1D3F94-C8EB-B516-6D2D-3B65A5CC5BA2}"/>
                </a:ext>
              </a:extLst>
            </p:cNvPr>
            <p:cNvCxnSpPr>
              <a:cxnSpLocks/>
            </p:cNvCxnSpPr>
            <p:nvPr/>
          </p:nvCxnSpPr>
          <p:spPr bwMode="auto">
            <a:xfrm>
              <a:off x="1724777" y="203797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8" name="Straight Connector 31817">
              <a:extLst>
                <a:ext uri="{FF2B5EF4-FFF2-40B4-BE49-F238E27FC236}">
                  <a16:creationId xmlns:a16="http://schemas.microsoft.com/office/drawing/2014/main" id="{B6C55E45-9506-C99B-4C1E-9DF0BB5E9F7E}"/>
                </a:ext>
              </a:extLst>
            </p:cNvPr>
            <p:cNvCxnSpPr>
              <a:cxnSpLocks/>
            </p:cNvCxnSpPr>
            <p:nvPr/>
          </p:nvCxnSpPr>
          <p:spPr bwMode="auto">
            <a:xfrm>
              <a:off x="3540125" y="283747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9" name="Straight Connector 31818">
              <a:extLst>
                <a:ext uri="{FF2B5EF4-FFF2-40B4-BE49-F238E27FC236}">
                  <a16:creationId xmlns:a16="http://schemas.microsoft.com/office/drawing/2014/main" id="{60769930-F6E4-0BA2-69F6-4033C53C8026}"/>
                </a:ext>
              </a:extLst>
            </p:cNvPr>
            <p:cNvCxnSpPr>
              <a:cxnSpLocks/>
            </p:cNvCxnSpPr>
            <p:nvPr/>
          </p:nvCxnSpPr>
          <p:spPr bwMode="auto">
            <a:xfrm>
              <a:off x="4623437" y="3219613"/>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0" name="Straight Connector 31819">
              <a:extLst>
                <a:ext uri="{FF2B5EF4-FFF2-40B4-BE49-F238E27FC236}">
                  <a16:creationId xmlns:a16="http://schemas.microsoft.com/office/drawing/2014/main" id="{11599FEC-2519-3494-F29C-D2E002F3369B}"/>
                </a:ext>
              </a:extLst>
            </p:cNvPr>
            <p:cNvCxnSpPr>
              <a:cxnSpLocks/>
            </p:cNvCxnSpPr>
            <p:nvPr/>
          </p:nvCxnSpPr>
          <p:spPr bwMode="auto">
            <a:xfrm>
              <a:off x="5506087" y="3412383"/>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1" name="Straight Connector 31820">
              <a:extLst>
                <a:ext uri="{FF2B5EF4-FFF2-40B4-BE49-F238E27FC236}">
                  <a16:creationId xmlns:a16="http://schemas.microsoft.com/office/drawing/2014/main" id="{FC9E12E1-AC6D-1A22-6F08-5C855926341A}"/>
                </a:ext>
              </a:extLst>
            </p:cNvPr>
            <p:cNvCxnSpPr>
              <a:cxnSpLocks/>
            </p:cNvCxnSpPr>
            <p:nvPr/>
          </p:nvCxnSpPr>
          <p:spPr bwMode="auto">
            <a:xfrm>
              <a:off x="6196781" y="349250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2" name="Straight Connector 31821">
              <a:extLst>
                <a:ext uri="{FF2B5EF4-FFF2-40B4-BE49-F238E27FC236}">
                  <a16:creationId xmlns:a16="http://schemas.microsoft.com/office/drawing/2014/main" id="{65109B84-DC6E-B800-38D2-A733F44C9BB6}"/>
                </a:ext>
              </a:extLst>
            </p:cNvPr>
            <p:cNvCxnSpPr>
              <a:cxnSpLocks/>
            </p:cNvCxnSpPr>
            <p:nvPr/>
          </p:nvCxnSpPr>
          <p:spPr bwMode="auto">
            <a:xfrm>
              <a:off x="6376168" y="349250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3" name="Straight Connector 31822">
              <a:extLst>
                <a:ext uri="{FF2B5EF4-FFF2-40B4-BE49-F238E27FC236}">
                  <a16:creationId xmlns:a16="http://schemas.microsoft.com/office/drawing/2014/main" id="{0FD36A63-443A-D63E-6DC5-F75E06F1BE92}"/>
                </a:ext>
              </a:extLst>
            </p:cNvPr>
            <p:cNvCxnSpPr>
              <a:cxnSpLocks/>
            </p:cNvCxnSpPr>
            <p:nvPr/>
          </p:nvCxnSpPr>
          <p:spPr bwMode="auto">
            <a:xfrm>
              <a:off x="6419163" y="349250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4" name="Straight Connector 31823">
              <a:extLst>
                <a:ext uri="{FF2B5EF4-FFF2-40B4-BE49-F238E27FC236}">
                  <a16:creationId xmlns:a16="http://schemas.microsoft.com/office/drawing/2014/main" id="{9A44A74E-6B39-B2B8-EC8F-C70D8313F73E}"/>
                </a:ext>
              </a:extLst>
            </p:cNvPr>
            <p:cNvCxnSpPr>
              <a:cxnSpLocks/>
            </p:cNvCxnSpPr>
            <p:nvPr/>
          </p:nvCxnSpPr>
          <p:spPr bwMode="auto">
            <a:xfrm>
              <a:off x="6655946" y="351587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5" name="Straight Connector 31824">
              <a:extLst>
                <a:ext uri="{FF2B5EF4-FFF2-40B4-BE49-F238E27FC236}">
                  <a16:creationId xmlns:a16="http://schemas.microsoft.com/office/drawing/2014/main" id="{B4C184F7-9D8A-EDAE-1AA9-F3EBEFDAD2FE}"/>
                </a:ext>
              </a:extLst>
            </p:cNvPr>
            <p:cNvCxnSpPr>
              <a:cxnSpLocks/>
            </p:cNvCxnSpPr>
            <p:nvPr/>
          </p:nvCxnSpPr>
          <p:spPr bwMode="auto">
            <a:xfrm>
              <a:off x="6755958" y="3537256"/>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83271AD4-5FEF-92AF-CF47-842F8B57D325}"/>
                </a:ext>
              </a:extLst>
            </p:cNvPr>
            <p:cNvCxnSpPr>
              <a:cxnSpLocks/>
            </p:cNvCxnSpPr>
            <p:nvPr/>
          </p:nvCxnSpPr>
          <p:spPr bwMode="auto">
            <a:xfrm>
              <a:off x="6827396" y="355593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7" name="Straight Connector 31826">
              <a:extLst>
                <a:ext uri="{FF2B5EF4-FFF2-40B4-BE49-F238E27FC236}">
                  <a16:creationId xmlns:a16="http://schemas.microsoft.com/office/drawing/2014/main" id="{ED6FE79E-941E-2FA2-B727-201B58500476}"/>
                </a:ext>
              </a:extLst>
            </p:cNvPr>
            <p:cNvCxnSpPr>
              <a:cxnSpLocks/>
            </p:cNvCxnSpPr>
            <p:nvPr/>
          </p:nvCxnSpPr>
          <p:spPr bwMode="auto">
            <a:xfrm>
              <a:off x="6968684" y="355593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D7093554-FEAF-B04C-C374-B2DF193ACC5E}"/>
                </a:ext>
              </a:extLst>
            </p:cNvPr>
            <p:cNvCxnSpPr>
              <a:cxnSpLocks/>
            </p:cNvCxnSpPr>
            <p:nvPr/>
          </p:nvCxnSpPr>
          <p:spPr bwMode="auto">
            <a:xfrm>
              <a:off x="7000238" y="355593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F8048DD3-72DC-0C81-97F4-6660A22B1098}"/>
                </a:ext>
              </a:extLst>
            </p:cNvPr>
            <p:cNvCxnSpPr>
              <a:cxnSpLocks/>
            </p:cNvCxnSpPr>
            <p:nvPr/>
          </p:nvCxnSpPr>
          <p:spPr bwMode="auto">
            <a:xfrm>
              <a:off x="7070088" y="359153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A297DED2-D521-20A0-64B3-0C878942292D}"/>
                </a:ext>
              </a:extLst>
            </p:cNvPr>
            <p:cNvCxnSpPr>
              <a:cxnSpLocks/>
            </p:cNvCxnSpPr>
            <p:nvPr/>
          </p:nvCxnSpPr>
          <p:spPr bwMode="auto">
            <a:xfrm>
              <a:off x="7129526" y="359153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7D2BB932-8738-BE2E-F05E-01BD24083FC2}"/>
                </a:ext>
              </a:extLst>
            </p:cNvPr>
            <p:cNvCxnSpPr>
              <a:cxnSpLocks/>
            </p:cNvCxnSpPr>
            <p:nvPr/>
          </p:nvCxnSpPr>
          <p:spPr bwMode="auto">
            <a:xfrm>
              <a:off x="7148576" y="359153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2" name="Straight Connector 31831">
              <a:extLst>
                <a:ext uri="{FF2B5EF4-FFF2-40B4-BE49-F238E27FC236}">
                  <a16:creationId xmlns:a16="http://schemas.microsoft.com/office/drawing/2014/main" id="{9D10D77A-60F8-D3DD-0E28-7DD074122571}"/>
                </a:ext>
              </a:extLst>
            </p:cNvPr>
            <p:cNvCxnSpPr>
              <a:cxnSpLocks/>
            </p:cNvCxnSpPr>
            <p:nvPr/>
          </p:nvCxnSpPr>
          <p:spPr bwMode="auto">
            <a:xfrm>
              <a:off x="7185089" y="359153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3" name="Straight Connector 31832">
              <a:extLst>
                <a:ext uri="{FF2B5EF4-FFF2-40B4-BE49-F238E27FC236}">
                  <a16:creationId xmlns:a16="http://schemas.microsoft.com/office/drawing/2014/main" id="{CDC97E7F-A6A2-1FCD-B733-1CA858C278C4}"/>
                </a:ext>
              </a:extLst>
            </p:cNvPr>
            <p:cNvCxnSpPr>
              <a:cxnSpLocks/>
            </p:cNvCxnSpPr>
            <p:nvPr/>
          </p:nvCxnSpPr>
          <p:spPr bwMode="auto">
            <a:xfrm>
              <a:off x="7202482" y="359153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3A807D16-2A76-D163-FE24-00D300893B74}"/>
                </a:ext>
              </a:extLst>
            </p:cNvPr>
            <p:cNvCxnSpPr>
              <a:cxnSpLocks/>
            </p:cNvCxnSpPr>
            <p:nvPr/>
          </p:nvCxnSpPr>
          <p:spPr bwMode="auto">
            <a:xfrm>
              <a:off x="7242346" y="359153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79006790-C25F-87D2-B551-3786A143083A}"/>
                </a:ext>
              </a:extLst>
            </p:cNvPr>
            <p:cNvCxnSpPr>
              <a:cxnSpLocks/>
            </p:cNvCxnSpPr>
            <p:nvPr/>
          </p:nvCxnSpPr>
          <p:spPr bwMode="auto">
            <a:xfrm>
              <a:off x="7252042" y="359153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57CCDC68-FA8D-097D-1564-DA9D317A76A8}"/>
                </a:ext>
              </a:extLst>
            </p:cNvPr>
            <p:cNvCxnSpPr>
              <a:cxnSpLocks/>
            </p:cNvCxnSpPr>
            <p:nvPr/>
          </p:nvCxnSpPr>
          <p:spPr bwMode="auto">
            <a:xfrm>
              <a:off x="7291900" y="359153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C6236A0C-BD1B-D152-6BD9-1DBA38E11A1F}"/>
                </a:ext>
              </a:extLst>
            </p:cNvPr>
            <p:cNvCxnSpPr>
              <a:cxnSpLocks/>
            </p:cNvCxnSpPr>
            <p:nvPr/>
          </p:nvCxnSpPr>
          <p:spPr bwMode="auto">
            <a:xfrm>
              <a:off x="7312538" y="360953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09F66CB4-7EAD-AA1C-C106-F5CDF0338B11}"/>
                </a:ext>
              </a:extLst>
            </p:cNvPr>
            <p:cNvCxnSpPr>
              <a:cxnSpLocks/>
            </p:cNvCxnSpPr>
            <p:nvPr/>
          </p:nvCxnSpPr>
          <p:spPr bwMode="auto">
            <a:xfrm>
              <a:off x="7343401" y="360953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39" name="Straight Connector 31838">
              <a:extLst>
                <a:ext uri="{FF2B5EF4-FFF2-40B4-BE49-F238E27FC236}">
                  <a16:creationId xmlns:a16="http://schemas.microsoft.com/office/drawing/2014/main" id="{F407D87F-53D7-0256-C2B5-61EE79189982}"/>
                </a:ext>
              </a:extLst>
            </p:cNvPr>
            <p:cNvCxnSpPr>
              <a:cxnSpLocks/>
            </p:cNvCxnSpPr>
            <p:nvPr/>
          </p:nvCxnSpPr>
          <p:spPr bwMode="auto">
            <a:xfrm>
              <a:off x="7367914" y="360953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0" name="Straight Connector 31839">
              <a:extLst>
                <a:ext uri="{FF2B5EF4-FFF2-40B4-BE49-F238E27FC236}">
                  <a16:creationId xmlns:a16="http://schemas.microsoft.com/office/drawing/2014/main" id="{A80AD98F-108C-96F1-2DAA-8A18FA449321}"/>
                </a:ext>
              </a:extLst>
            </p:cNvPr>
            <p:cNvCxnSpPr>
              <a:cxnSpLocks/>
            </p:cNvCxnSpPr>
            <p:nvPr/>
          </p:nvCxnSpPr>
          <p:spPr bwMode="auto">
            <a:xfrm>
              <a:off x="7395689" y="360953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1" name="Straight Connector 31840">
              <a:extLst>
                <a:ext uri="{FF2B5EF4-FFF2-40B4-BE49-F238E27FC236}">
                  <a16:creationId xmlns:a16="http://schemas.microsoft.com/office/drawing/2014/main" id="{91E02E32-6A32-0A18-0B7D-27887B1193EA}"/>
                </a:ext>
              </a:extLst>
            </p:cNvPr>
            <p:cNvCxnSpPr>
              <a:cxnSpLocks/>
            </p:cNvCxnSpPr>
            <p:nvPr/>
          </p:nvCxnSpPr>
          <p:spPr bwMode="auto">
            <a:xfrm>
              <a:off x="7421337" y="360953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2" name="Straight Connector 31841">
              <a:extLst>
                <a:ext uri="{FF2B5EF4-FFF2-40B4-BE49-F238E27FC236}">
                  <a16:creationId xmlns:a16="http://schemas.microsoft.com/office/drawing/2014/main" id="{C028F496-4A01-2192-BB9B-F3C923C4353B}"/>
                </a:ext>
              </a:extLst>
            </p:cNvPr>
            <p:cNvCxnSpPr>
              <a:cxnSpLocks/>
            </p:cNvCxnSpPr>
            <p:nvPr/>
          </p:nvCxnSpPr>
          <p:spPr bwMode="auto">
            <a:xfrm>
              <a:off x="7440782"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3" name="Straight Connector 31842">
              <a:extLst>
                <a:ext uri="{FF2B5EF4-FFF2-40B4-BE49-F238E27FC236}">
                  <a16:creationId xmlns:a16="http://schemas.microsoft.com/office/drawing/2014/main" id="{EE838FD4-EEC5-6789-FE7C-030F563EE49C}"/>
                </a:ext>
              </a:extLst>
            </p:cNvPr>
            <p:cNvCxnSpPr>
              <a:cxnSpLocks/>
            </p:cNvCxnSpPr>
            <p:nvPr/>
          </p:nvCxnSpPr>
          <p:spPr bwMode="auto">
            <a:xfrm>
              <a:off x="7464595"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9DA9AC35-3D3B-60D6-E1A2-C6664581540B}"/>
                </a:ext>
              </a:extLst>
            </p:cNvPr>
            <p:cNvCxnSpPr>
              <a:cxnSpLocks/>
            </p:cNvCxnSpPr>
            <p:nvPr/>
          </p:nvCxnSpPr>
          <p:spPr bwMode="auto">
            <a:xfrm>
              <a:off x="7485205"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5" name="Straight Connector 31844">
              <a:extLst>
                <a:ext uri="{FF2B5EF4-FFF2-40B4-BE49-F238E27FC236}">
                  <a16:creationId xmlns:a16="http://schemas.microsoft.com/office/drawing/2014/main" id="{45BAE4F1-144D-12AC-2837-73E5457157BB}"/>
                </a:ext>
              </a:extLst>
            </p:cNvPr>
            <p:cNvCxnSpPr>
              <a:cxnSpLocks/>
            </p:cNvCxnSpPr>
            <p:nvPr/>
          </p:nvCxnSpPr>
          <p:spPr bwMode="auto">
            <a:xfrm>
              <a:off x="7523305"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6" name="Straight Connector 31845">
              <a:extLst>
                <a:ext uri="{FF2B5EF4-FFF2-40B4-BE49-F238E27FC236}">
                  <a16:creationId xmlns:a16="http://schemas.microsoft.com/office/drawing/2014/main" id="{95561C1B-96DD-0E15-3B0A-933FC938353A}"/>
                </a:ext>
              </a:extLst>
            </p:cNvPr>
            <p:cNvCxnSpPr>
              <a:cxnSpLocks/>
            </p:cNvCxnSpPr>
            <p:nvPr/>
          </p:nvCxnSpPr>
          <p:spPr bwMode="auto">
            <a:xfrm>
              <a:off x="7553468"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7" name="Straight Connector 31846">
              <a:extLst>
                <a:ext uri="{FF2B5EF4-FFF2-40B4-BE49-F238E27FC236}">
                  <a16:creationId xmlns:a16="http://schemas.microsoft.com/office/drawing/2014/main" id="{E498FF5A-7383-FDF7-DB53-2CA07C267681}"/>
                </a:ext>
              </a:extLst>
            </p:cNvPr>
            <p:cNvCxnSpPr>
              <a:cxnSpLocks/>
            </p:cNvCxnSpPr>
            <p:nvPr/>
          </p:nvCxnSpPr>
          <p:spPr bwMode="auto">
            <a:xfrm>
              <a:off x="7580456"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8" name="Straight Connector 31847">
              <a:extLst>
                <a:ext uri="{FF2B5EF4-FFF2-40B4-BE49-F238E27FC236}">
                  <a16:creationId xmlns:a16="http://schemas.microsoft.com/office/drawing/2014/main" id="{A90830EF-C21F-F740-ABD2-CA314CBF8662}"/>
                </a:ext>
              </a:extLst>
            </p:cNvPr>
            <p:cNvCxnSpPr>
              <a:cxnSpLocks/>
            </p:cNvCxnSpPr>
            <p:nvPr/>
          </p:nvCxnSpPr>
          <p:spPr bwMode="auto">
            <a:xfrm>
              <a:off x="7607348"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49" name="Straight Connector 31848">
              <a:extLst>
                <a:ext uri="{FF2B5EF4-FFF2-40B4-BE49-F238E27FC236}">
                  <a16:creationId xmlns:a16="http://schemas.microsoft.com/office/drawing/2014/main" id="{0AC962D9-040D-FD8D-69CE-C56AF9A2229F}"/>
                </a:ext>
              </a:extLst>
            </p:cNvPr>
            <p:cNvCxnSpPr>
              <a:cxnSpLocks/>
            </p:cNvCxnSpPr>
            <p:nvPr/>
          </p:nvCxnSpPr>
          <p:spPr bwMode="auto">
            <a:xfrm>
              <a:off x="7624810"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0" name="Straight Connector 31849">
              <a:extLst>
                <a:ext uri="{FF2B5EF4-FFF2-40B4-BE49-F238E27FC236}">
                  <a16:creationId xmlns:a16="http://schemas.microsoft.com/office/drawing/2014/main" id="{E039EE70-3BCE-DE05-48D1-4CAE1E603B51}"/>
                </a:ext>
              </a:extLst>
            </p:cNvPr>
            <p:cNvCxnSpPr>
              <a:cxnSpLocks/>
            </p:cNvCxnSpPr>
            <p:nvPr/>
          </p:nvCxnSpPr>
          <p:spPr bwMode="auto">
            <a:xfrm>
              <a:off x="7647035"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1" name="Straight Connector 31850">
              <a:extLst>
                <a:ext uri="{FF2B5EF4-FFF2-40B4-BE49-F238E27FC236}">
                  <a16:creationId xmlns:a16="http://schemas.microsoft.com/office/drawing/2014/main" id="{E7CFE9B2-D95A-6CE0-A31B-F02AC08BDCD3}"/>
                </a:ext>
              </a:extLst>
            </p:cNvPr>
            <p:cNvCxnSpPr>
              <a:cxnSpLocks/>
            </p:cNvCxnSpPr>
            <p:nvPr/>
          </p:nvCxnSpPr>
          <p:spPr bwMode="auto">
            <a:xfrm>
              <a:off x="7674022"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2" name="Straight Connector 31851">
              <a:extLst>
                <a:ext uri="{FF2B5EF4-FFF2-40B4-BE49-F238E27FC236}">
                  <a16:creationId xmlns:a16="http://schemas.microsoft.com/office/drawing/2014/main" id="{5DBB94D7-7ED5-D257-47B7-446E02CC3B38}"/>
                </a:ext>
              </a:extLst>
            </p:cNvPr>
            <p:cNvCxnSpPr>
              <a:cxnSpLocks/>
            </p:cNvCxnSpPr>
            <p:nvPr/>
          </p:nvCxnSpPr>
          <p:spPr bwMode="auto">
            <a:xfrm>
              <a:off x="7693547"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3" name="Straight Connector 31852">
              <a:extLst>
                <a:ext uri="{FF2B5EF4-FFF2-40B4-BE49-F238E27FC236}">
                  <a16:creationId xmlns:a16="http://schemas.microsoft.com/office/drawing/2014/main" id="{C5D407BA-F141-8D68-F8BB-216EAFC11A98}"/>
                </a:ext>
              </a:extLst>
            </p:cNvPr>
            <p:cNvCxnSpPr>
              <a:cxnSpLocks/>
            </p:cNvCxnSpPr>
            <p:nvPr/>
          </p:nvCxnSpPr>
          <p:spPr bwMode="auto">
            <a:xfrm>
              <a:off x="7715189"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4" name="Straight Connector 31853">
              <a:extLst>
                <a:ext uri="{FF2B5EF4-FFF2-40B4-BE49-F238E27FC236}">
                  <a16:creationId xmlns:a16="http://schemas.microsoft.com/office/drawing/2014/main" id="{FC4A4A78-7F1E-0477-57A7-A4E253CE9556}"/>
                </a:ext>
              </a:extLst>
            </p:cNvPr>
            <p:cNvCxnSpPr>
              <a:cxnSpLocks/>
            </p:cNvCxnSpPr>
            <p:nvPr/>
          </p:nvCxnSpPr>
          <p:spPr bwMode="auto">
            <a:xfrm>
              <a:off x="7734239"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5" name="Straight Connector 31854">
              <a:extLst>
                <a:ext uri="{FF2B5EF4-FFF2-40B4-BE49-F238E27FC236}">
                  <a16:creationId xmlns:a16="http://schemas.microsoft.com/office/drawing/2014/main" id="{53039960-7761-013C-A841-F0B8867913E0}"/>
                </a:ext>
              </a:extLst>
            </p:cNvPr>
            <p:cNvCxnSpPr>
              <a:cxnSpLocks/>
            </p:cNvCxnSpPr>
            <p:nvPr/>
          </p:nvCxnSpPr>
          <p:spPr bwMode="auto">
            <a:xfrm>
              <a:off x="7760068"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6" name="Straight Connector 31855">
              <a:extLst>
                <a:ext uri="{FF2B5EF4-FFF2-40B4-BE49-F238E27FC236}">
                  <a16:creationId xmlns:a16="http://schemas.microsoft.com/office/drawing/2014/main" id="{AD66CB5C-F382-9BC6-A59E-02F2ED36DE38}"/>
                </a:ext>
              </a:extLst>
            </p:cNvPr>
            <p:cNvCxnSpPr>
              <a:cxnSpLocks/>
            </p:cNvCxnSpPr>
            <p:nvPr/>
          </p:nvCxnSpPr>
          <p:spPr bwMode="auto">
            <a:xfrm>
              <a:off x="7802057" y="36467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7" name="Straight Connector 31856">
              <a:extLst>
                <a:ext uri="{FF2B5EF4-FFF2-40B4-BE49-F238E27FC236}">
                  <a16:creationId xmlns:a16="http://schemas.microsoft.com/office/drawing/2014/main" id="{8B19044C-5CDF-223B-FC54-CAC6115B6B12}"/>
                </a:ext>
              </a:extLst>
            </p:cNvPr>
            <p:cNvCxnSpPr>
              <a:cxnSpLocks/>
            </p:cNvCxnSpPr>
            <p:nvPr/>
          </p:nvCxnSpPr>
          <p:spPr bwMode="auto">
            <a:xfrm>
              <a:off x="7852856" y="3726888"/>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8" name="Straight Connector 31857">
              <a:extLst>
                <a:ext uri="{FF2B5EF4-FFF2-40B4-BE49-F238E27FC236}">
                  <a16:creationId xmlns:a16="http://schemas.microsoft.com/office/drawing/2014/main" id="{55EAD7B7-C065-5C03-E9EC-7927DD210C43}"/>
                </a:ext>
              </a:extLst>
            </p:cNvPr>
            <p:cNvCxnSpPr>
              <a:cxnSpLocks/>
            </p:cNvCxnSpPr>
            <p:nvPr/>
          </p:nvCxnSpPr>
          <p:spPr bwMode="auto">
            <a:xfrm>
              <a:off x="7871906" y="3726888"/>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59" name="Straight Connector 31858">
              <a:extLst>
                <a:ext uri="{FF2B5EF4-FFF2-40B4-BE49-F238E27FC236}">
                  <a16:creationId xmlns:a16="http://schemas.microsoft.com/office/drawing/2014/main" id="{3B6EE132-579D-173C-92D1-EC7D9807F98A}"/>
                </a:ext>
              </a:extLst>
            </p:cNvPr>
            <p:cNvCxnSpPr>
              <a:cxnSpLocks/>
            </p:cNvCxnSpPr>
            <p:nvPr/>
          </p:nvCxnSpPr>
          <p:spPr bwMode="auto">
            <a:xfrm>
              <a:off x="7913184" y="3726888"/>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0" name="Straight Connector 31859">
              <a:extLst>
                <a:ext uri="{FF2B5EF4-FFF2-40B4-BE49-F238E27FC236}">
                  <a16:creationId xmlns:a16="http://schemas.microsoft.com/office/drawing/2014/main" id="{CE1BEC52-C768-9B20-8784-5A344472C1F9}"/>
                </a:ext>
              </a:extLst>
            </p:cNvPr>
            <p:cNvCxnSpPr>
              <a:cxnSpLocks/>
            </p:cNvCxnSpPr>
            <p:nvPr/>
          </p:nvCxnSpPr>
          <p:spPr bwMode="auto">
            <a:xfrm>
              <a:off x="7944934" y="386519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1" name="Straight Connector 31860">
              <a:extLst>
                <a:ext uri="{FF2B5EF4-FFF2-40B4-BE49-F238E27FC236}">
                  <a16:creationId xmlns:a16="http://schemas.microsoft.com/office/drawing/2014/main" id="{2042BC26-3709-D4EE-0E82-B2D2D41E5F27}"/>
                </a:ext>
              </a:extLst>
            </p:cNvPr>
            <p:cNvCxnSpPr>
              <a:cxnSpLocks/>
            </p:cNvCxnSpPr>
            <p:nvPr/>
          </p:nvCxnSpPr>
          <p:spPr bwMode="auto">
            <a:xfrm>
              <a:off x="7985347" y="386519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2" name="Straight Connector 31861">
              <a:extLst>
                <a:ext uri="{FF2B5EF4-FFF2-40B4-BE49-F238E27FC236}">
                  <a16:creationId xmlns:a16="http://schemas.microsoft.com/office/drawing/2014/main" id="{E1E5F812-1EAA-FA39-7377-CD194643F54A}"/>
                </a:ext>
              </a:extLst>
            </p:cNvPr>
            <p:cNvCxnSpPr>
              <a:cxnSpLocks/>
            </p:cNvCxnSpPr>
            <p:nvPr/>
          </p:nvCxnSpPr>
          <p:spPr bwMode="auto">
            <a:xfrm>
              <a:off x="8050962" y="386519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3" name="Straight Connector 31862">
              <a:extLst>
                <a:ext uri="{FF2B5EF4-FFF2-40B4-BE49-F238E27FC236}">
                  <a16:creationId xmlns:a16="http://schemas.microsoft.com/office/drawing/2014/main" id="{B14E4EE7-CAAF-7F67-A906-B46A71FAC120}"/>
                </a:ext>
              </a:extLst>
            </p:cNvPr>
            <p:cNvCxnSpPr>
              <a:cxnSpLocks/>
            </p:cNvCxnSpPr>
            <p:nvPr/>
          </p:nvCxnSpPr>
          <p:spPr bwMode="auto">
            <a:xfrm>
              <a:off x="8082221" y="386519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64" name="Straight Connector 31863">
              <a:extLst>
                <a:ext uri="{FF2B5EF4-FFF2-40B4-BE49-F238E27FC236}">
                  <a16:creationId xmlns:a16="http://schemas.microsoft.com/office/drawing/2014/main" id="{9FC4C4D5-82B6-E708-9F15-E1C5946653EA}"/>
                </a:ext>
              </a:extLst>
            </p:cNvPr>
            <p:cNvCxnSpPr>
              <a:cxnSpLocks/>
            </p:cNvCxnSpPr>
            <p:nvPr/>
          </p:nvCxnSpPr>
          <p:spPr bwMode="auto">
            <a:xfrm>
              <a:off x="8117287" y="3865191"/>
              <a:ext cx="0" cy="801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4" name="Group 3">
            <a:extLst>
              <a:ext uri="{FF2B5EF4-FFF2-40B4-BE49-F238E27FC236}">
                <a16:creationId xmlns:a16="http://schemas.microsoft.com/office/drawing/2014/main" id="{DB4D8713-1012-28C4-7CA4-1D85486A7B41}"/>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75069385-9AC0-E989-5DDA-F8610DDF28A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142C18FD-BC00-C0DA-9E51-12C6313A5AB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11234612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SOLO-1 </a:t>
            </a:r>
            <a:r>
              <a:rPr lang="en-US" altLang="en-US" sz="3600" dirty="0"/>
              <a:t>7-Yr Follow-up</a:t>
            </a:r>
            <a:r>
              <a:rPr lang="en-US" altLang="en-US" dirty="0"/>
              <a:t>: Time From Random Assignment to Second Subsequent Therapy or Death</a:t>
            </a:r>
          </a:p>
        </p:txBody>
      </p:sp>
      <p:sp>
        <p:nvSpPr>
          <p:cNvPr id="3" name="Text Box 15">
            <a:extLst>
              <a:ext uri="{FF2B5EF4-FFF2-40B4-BE49-F238E27FC236}">
                <a16:creationId xmlns:a16="http://schemas.microsoft.com/office/drawing/2014/main" id="{DD853D2B-7B8B-A9A2-4B7C-A921D2A8CD9E}"/>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DiSilvestro. ESMO 2022. Abstr 5170.</a:t>
            </a:r>
            <a:r>
              <a:rPr lang="en-US" sz="1200" b="0" dirty="0">
                <a:solidFill>
                  <a:schemeClr val="bg2"/>
                </a:solidFill>
                <a:latin typeface="system-ui"/>
              </a:rPr>
              <a:t> DiSilvestro. JCO. 2022;[Epub]. </a:t>
            </a:r>
            <a:endParaRPr lang="en-US" altLang="en-US" sz="1200" b="0" dirty="0">
              <a:solidFill>
                <a:schemeClr val="bg2"/>
              </a:solidFill>
              <a:latin typeface="Calibri" panose="020F0502020204030204" pitchFamily="34" charset="0"/>
            </a:endParaRPr>
          </a:p>
        </p:txBody>
      </p:sp>
      <p:graphicFrame>
        <p:nvGraphicFramePr>
          <p:cNvPr id="2" name="Group 3">
            <a:extLst>
              <a:ext uri="{FF2B5EF4-FFF2-40B4-BE49-F238E27FC236}">
                <a16:creationId xmlns:a16="http://schemas.microsoft.com/office/drawing/2014/main" id="{A2E0D68D-2DF9-1549-B0D5-F6B8C9D30D89}"/>
              </a:ext>
            </a:extLst>
          </p:cNvPr>
          <p:cNvGraphicFramePr>
            <a:graphicFrameLocks/>
          </p:cNvGraphicFramePr>
          <p:nvPr/>
        </p:nvGraphicFramePr>
        <p:xfrm>
          <a:off x="6833857" y="1463237"/>
          <a:ext cx="4630938" cy="1432624"/>
        </p:xfrm>
        <a:graphic>
          <a:graphicData uri="http://schemas.openxmlformats.org/drawingml/2006/table">
            <a:tbl>
              <a:tblPr/>
              <a:tblGrid>
                <a:gridCol w="2483555">
                  <a:extLst>
                    <a:ext uri="{9D8B030D-6E8A-4147-A177-3AD203B41FA5}">
                      <a16:colId xmlns:a16="http://schemas.microsoft.com/office/drawing/2014/main" val="20000"/>
                    </a:ext>
                  </a:extLst>
                </a:gridCol>
                <a:gridCol w="1027289">
                  <a:extLst>
                    <a:ext uri="{9D8B030D-6E8A-4147-A177-3AD203B41FA5}">
                      <a16:colId xmlns:a16="http://schemas.microsoft.com/office/drawing/2014/main" val="20001"/>
                    </a:ext>
                  </a:extLst>
                </a:gridCol>
                <a:gridCol w="1120094">
                  <a:extLst>
                    <a:ext uri="{9D8B030D-6E8A-4147-A177-3AD203B41FA5}">
                      <a16:colId xmlns:a16="http://schemas.microsoft.com/office/drawing/2014/main" val="409988375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Olaparib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TSST, mo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algn="ctr">
                        <a:lnSpc>
                          <a:spcPct val="100000"/>
                        </a:lnSpc>
                        <a:spcAft>
                          <a:spcPct val="0"/>
                        </a:spcAft>
                        <a:buClrTx/>
                        <a:buFontTx/>
                        <a:buNone/>
                      </a:pPr>
                      <a:r>
                        <a:rPr lang="en-US" sz="1400" b="0" dirty="0">
                          <a:solidFill>
                            <a:schemeClr val="bg1"/>
                          </a:solidFill>
                          <a:latin typeface="Calibri" panose="020F0502020204030204" pitchFamily="34" charset="0"/>
                        </a:rPr>
                        <a:t>0.50 (0.37-0.67)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algn="ctr">
                        <a:lnSpc>
                          <a:spcPct val="100000"/>
                        </a:lnSpc>
                        <a:spcAft>
                          <a:spcPct val="0"/>
                        </a:spcAft>
                        <a:buClrTx/>
                        <a:buFontTx/>
                        <a:buNone/>
                      </a:pPr>
                      <a:endParaRPr lang="en-US" b="0" dirty="0">
                        <a:solidFill>
                          <a:schemeClr val="bg1"/>
                        </a:solidFill>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72997797"/>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 (42.3)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 (61.1)</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54819948"/>
                  </a:ext>
                </a:extLst>
              </a:tr>
            </a:tbl>
          </a:graphicData>
        </a:graphic>
      </p:graphicFrame>
      <p:sp>
        <p:nvSpPr>
          <p:cNvPr id="6" name="Rectangle 5">
            <a:extLst>
              <a:ext uri="{FF2B5EF4-FFF2-40B4-BE49-F238E27FC236}">
                <a16:creationId xmlns:a16="http://schemas.microsoft.com/office/drawing/2014/main" id="{FE023146-3D87-18D1-E1DD-ED66C93DB5DA}"/>
              </a:ext>
            </a:extLst>
          </p:cNvPr>
          <p:cNvSpPr/>
          <p:nvPr/>
        </p:nvSpPr>
        <p:spPr bwMode="auto">
          <a:xfrm>
            <a:off x="3439147" y="5208773"/>
            <a:ext cx="3394710" cy="307776"/>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800" dirty="0">
                <a:solidFill>
                  <a:schemeClr val="bg1"/>
                </a:solidFill>
                <a:latin typeface="Calibri" panose="020F0502020204030204" pitchFamily="34" charset="0"/>
              </a:rPr>
              <a:t>Mo From Randomization</a:t>
            </a:r>
          </a:p>
        </p:txBody>
      </p:sp>
      <p:sp>
        <p:nvSpPr>
          <p:cNvPr id="8" name="Rectangle 7">
            <a:extLst>
              <a:ext uri="{FF2B5EF4-FFF2-40B4-BE49-F238E27FC236}">
                <a16:creationId xmlns:a16="http://schemas.microsoft.com/office/drawing/2014/main" id="{F061438F-90B2-8649-7F74-3CABEB7A29C8}"/>
              </a:ext>
            </a:extLst>
          </p:cNvPr>
          <p:cNvSpPr/>
          <p:nvPr/>
        </p:nvSpPr>
        <p:spPr bwMode="auto">
          <a:xfrm rot="16200000">
            <a:off x="-796161" y="3458739"/>
            <a:ext cx="3394710" cy="347978"/>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800" dirty="0">
                <a:solidFill>
                  <a:schemeClr val="bg1"/>
                </a:solidFill>
                <a:latin typeface="Calibri" panose="020F0502020204030204" pitchFamily="34" charset="0"/>
              </a:rPr>
              <a:t>TSST (%)</a:t>
            </a:r>
          </a:p>
        </p:txBody>
      </p:sp>
      <p:grpSp>
        <p:nvGrpSpPr>
          <p:cNvPr id="5" name="Group 4">
            <a:extLst>
              <a:ext uri="{FF2B5EF4-FFF2-40B4-BE49-F238E27FC236}">
                <a16:creationId xmlns:a16="http://schemas.microsoft.com/office/drawing/2014/main" id="{2876BC78-0687-C902-B399-1C97585AC4B0}"/>
              </a:ext>
            </a:extLst>
          </p:cNvPr>
          <p:cNvGrpSpPr/>
          <p:nvPr/>
        </p:nvGrpSpPr>
        <p:grpSpPr>
          <a:xfrm>
            <a:off x="1086762" y="1891907"/>
            <a:ext cx="535724" cy="3214128"/>
            <a:chOff x="1086762" y="1891907"/>
            <a:chExt cx="535724" cy="3214128"/>
          </a:xfrm>
        </p:grpSpPr>
        <p:sp>
          <p:nvSpPr>
            <p:cNvPr id="7" name="TextBox 6">
              <a:extLst>
                <a:ext uri="{FF2B5EF4-FFF2-40B4-BE49-F238E27FC236}">
                  <a16:creationId xmlns:a16="http://schemas.microsoft.com/office/drawing/2014/main" id="{1E786380-87B2-0E3E-7266-4B7E2445F9C9}"/>
                </a:ext>
              </a:extLst>
            </p:cNvPr>
            <p:cNvSpPr txBox="1"/>
            <p:nvPr/>
          </p:nvSpPr>
          <p:spPr bwMode="auto">
            <a:xfrm>
              <a:off x="1320800" y="473670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9" name="TextBox 8">
              <a:extLst>
                <a:ext uri="{FF2B5EF4-FFF2-40B4-BE49-F238E27FC236}">
                  <a16:creationId xmlns:a16="http://schemas.microsoft.com/office/drawing/2014/main" id="{4195F46D-B90D-9AE1-A167-8F602D56A670}"/>
                </a:ext>
              </a:extLst>
            </p:cNvPr>
            <p:cNvSpPr txBox="1"/>
            <p:nvPr/>
          </p:nvSpPr>
          <p:spPr bwMode="auto">
            <a:xfrm>
              <a:off x="1203782" y="416046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0" name="TextBox 9">
              <a:extLst>
                <a:ext uri="{FF2B5EF4-FFF2-40B4-BE49-F238E27FC236}">
                  <a16:creationId xmlns:a16="http://schemas.microsoft.com/office/drawing/2014/main" id="{261CE801-AD11-6ED0-B558-058BF27A2EAA}"/>
                </a:ext>
              </a:extLst>
            </p:cNvPr>
            <p:cNvSpPr txBox="1"/>
            <p:nvPr/>
          </p:nvSpPr>
          <p:spPr bwMode="auto">
            <a:xfrm>
              <a:off x="1203782" y="359599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1" name="TextBox 10">
              <a:extLst>
                <a:ext uri="{FF2B5EF4-FFF2-40B4-BE49-F238E27FC236}">
                  <a16:creationId xmlns:a16="http://schemas.microsoft.com/office/drawing/2014/main" id="{BFD0F6BC-F781-3962-92CE-D70306A0AE6C}"/>
                </a:ext>
              </a:extLst>
            </p:cNvPr>
            <p:cNvSpPr txBox="1"/>
            <p:nvPr/>
          </p:nvSpPr>
          <p:spPr bwMode="auto">
            <a:xfrm>
              <a:off x="1203782" y="301975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2" name="TextBox 11">
              <a:extLst>
                <a:ext uri="{FF2B5EF4-FFF2-40B4-BE49-F238E27FC236}">
                  <a16:creationId xmlns:a16="http://schemas.microsoft.com/office/drawing/2014/main" id="{B05325A4-2F08-BE08-3FED-5E0C424F870E}"/>
                </a:ext>
              </a:extLst>
            </p:cNvPr>
            <p:cNvSpPr txBox="1"/>
            <p:nvPr/>
          </p:nvSpPr>
          <p:spPr bwMode="auto">
            <a:xfrm>
              <a:off x="1203782" y="246814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3" name="TextBox 12">
              <a:extLst>
                <a:ext uri="{FF2B5EF4-FFF2-40B4-BE49-F238E27FC236}">
                  <a16:creationId xmlns:a16="http://schemas.microsoft.com/office/drawing/2014/main" id="{2B00F504-0DBE-15DC-E841-60EEF1373991}"/>
                </a:ext>
              </a:extLst>
            </p:cNvPr>
            <p:cNvSpPr txBox="1"/>
            <p:nvPr/>
          </p:nvSpPr>
          <p:spPr bwMode="auto">
            <a:xfrm>
              <a:off x="1086762" y="1891907"/>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14" name="Group 13">
            <a:extLst>
              <a:ext uri="{FF2B5EF4-FFF2-40B4-BE49-F238E27FC236}">
                <a16:creationId xmlns:a16="http://schemas.microsoft.com/office/drawing/2014/main" id="{C6376B6B-BE14-8955-5739-78E3E887BB5F}"/>
              </a:ext>
            </a:extLst>
          </p:cNvPr>
          <p:cNvGrpSpPr/>
          <p:nvPr/>
        </p:nvGrpSpPr>
        <p:grpSpPr>
          <a:xfrm>
            <a:off x="1560204" y="4921369"/>
            <a:ext cx="7075324" cy="369332"/>
            <a:chOff x="1560204" y="4921369"/>
            <a:chExt cx="7075324" cy="369332"/>
          </a:xfrm>
        </p:grpSpPr>
        <p:sp>
          <p:nvSpPr>
            <p:cNvPr id="15" name="TextBox 14">
              <a:extLst>
                <a:ext uri="{FF2B5EF4-FFF2-40B4-BE49-F238E27FC236}">
                  <a16:creationId xmlns:a16="http://schemas.microsoft.com/office/drawing/2014/main" id="{432187C4-A463-83FA-3E89-531B8EEF7EA7}"/>
                </a:ext>
              </a:extLst>
            </p:cNvPr>
            <p:cNvSpPr txBox="1"/>
            <p:nvPr/>
          </p:nvSpPr>
          <p:spPr bwMode="auto">
            <a:xfrm>
              <a:off x="1560204" y="492136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6" name="TextBox 15">
              <a:extLst>
                <a:ext uri="{FF2B5EF4-FFF2-40B4-BE49-F238E27FC236}">
                  <a16:creationId xmlns:a16="http://schemas.microsoft.com/office/drawing/2014/main" id="{77506C6F-19CE-1C13-298C-3B65A86F2F5E}"/>
                </a:ext>
              </a:extLst>
            </p:cNvPr>
            <p:cNvSpPr txBox="1"/>
            <p:nvPr/>
          </p:nvSpPr>
          <p:spPr bwMode="auto">
            <a:xfrm>
              <a:off x="1950451" y="492136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17" name="TextBox 16">
              <a:extLst>
                <a:ext uri="{FF2B5EF4-FFF2-40B4-BE49-F238E27FC236}">
                  <a16:creationId xmlns:a16="http://schemas.microsoft.com/office/drawing/2014/main" id="{F5CB6CA4-1BBF-28C8-E761-E0AE360A05C8}"/>
                </a:ext>
              </a:extLst>
            </p:cNvPr>
            <p:cNvSpPr txBox="1"/>
            <p:nvPr/>
          </p:nvSpPr>
          <p:spPr bwMode="auto">
            <a:xfrm>
              <a:off x="2290954"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18" name="TextBox 17">
              <a:extLst>
                <a:ext uri="{FF2B5EF4-FFF2-40B4-BE49-F238E27FC236}">
                  <a16:creationId xmlns:a16="http://schemas.microsoft.com/office/drawing/2014/main" id="{AB838A62-1351-170E-C3C3-5CE5069F6AED}"/>
                </a:ext>
              </a:extLst>
            </p:cNvPr>
            <p:cNvSpPr txBox="1"/>
            <p:nvPr/>
          </p:nvSpPr>
          <p:spPr bwMode="auto">
            <a:xfrm>
              <a:off x="2681201"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19" name="TextBox 18">
              <a:extLst>
                <a:ext uri="{FF2B5EF4-FFF2-40B4-BE49-F238E27FC236}">
                  <a16:creationId xmlns:a16="http://schemas.microsoft.com/office/drawing/2014/main" id="{56EB7C1A-B33C-22DE-A320-35FC7DC8EB8E}"/>
                </a:ext>
              </a:extLst>
            </p:cNvPr>
            <p:cNvSpPr txBox="1"/>
            <p:nvPr/>
          </p:nvSpPr>
          <p:spPr bwMode="auto">
            <a:xfrm>
              <a:off x="307440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0" name="TextBox 19">
              <a:extLst>
                <a:ext uri="{FF2B5EF4-FFF2-40B4-BE49-F238E27FC236}">
                  <a16:creationId xmlns:a16="http://schemas.microsoft.com/office/drawing/2014/main" id="{74521619-6BCA-C63C-253D-9C93E4D4584C}"/>
                </a:ext>
              </a:extLst>
            </p:cNvPr>
            <p:cNvSpPr txBox="1"/>
            <p:nvPr/>
          </p:nvSpPr>
          <p:spPr bwMode="auto">
            <a:xfrm>
              <a:off x="3464649"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21" name="TextBox 20">
              <a:extLst>
                <a:ext uri="{FF2B5EF4-FFF2-40B4-BE49-F238E27FC236}">
                  <a16:creationId xmlns:a16="http://schemas.microsoft.com/office/drawing/2014/main" id="{D552D5C9-364E-79A1-024D-75B450C3311E}"/>
                </a:ext>
              </a:extLst>
            </p:cNvPr>
            <p:cNvSpPr txBox="1"/>
            <p:nvPr/>
          </p:nvSpPr>
          <p:spPr bwMode="auto">
            <a:xfrm>
              <a:off x="3863661"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22" name="TextBox 21">
              <a:extLst>
                <a:ext uri="{FF2B5EF4-FFF2-40B4-BE49-F238E27FC236}">
                  <a16:creationId xmlns:a16="http://schemas.microsoft.com/office/drawing/2014/main" id="{CBC1E607-F150-D2AF-745A-10B698D44451}"/>
                </a:ext>
              </a:extLst>
            </p:cNvPr>
            <p:cNvSpPr txBox="1"/>
            <p:nvPr/>
          </p:nvSpPr>
          <p:spPr bwMode="auto">
            <a:xfrm>
              <a:off x="4253908"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sp>
          <p:nvSpPr>
            <p:cNvPr id="23" name="TextBox 22">
              <a:extLst>
                <a:ext uri="{FF2B5EF4-FFF2-40B4-BE49-F238E27FC236}">
                  <a16:creationId xmlns:a16="http://schemas.microsoft.com/office/drawing/2014/main" id="{04D8B117-3692-17C1-1179-4C742BB25517}"/>
                </a:ext>
              </a:extLst>
            </p:cNvPr>
            <p:cNvSpPr txBox="1"/>
            <p:nvPr/>
          </p:nvSpPr>
          <p:spPr bwMode="auto">
            <a:xfrm>
              <a:off x="4643476"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24" name="TextBox 23">
              <a:extLst>
                <a:ext uri="{FF2B5EF4-FFF2-40B4-BE49-F238E27FC236}">
                  <a16:creationId xmlns:a16="http://schemas.microsoft.com/office/drawing/2014/main" id="{8C7AC8FB-BD69-94F0-FD93-95BF4920ABE4}"/>
                </a:ext>
              </a:extLst>
            </p:cNvPr>
            <p:cNvSpPr txBox="1"/>
            <p:nvPr/>
          </p:nvSpPr>
          <p:spPr bwMode="auto">
            <a:xfrm>
              <a:off x="5033723"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54</a:t>
              </a:r>
            </a:p>
          </p:txBody>
        </p:sp>
        <p:sp>
          <p:nvSpPr>
            <p:cNvPr id="25" name="TextBox 24">
              <a:extLst>
                <a:ext uri="{FF2B5EF4-FFF2-40B4-BE49-F238E27FC236}">
                  <a16:creationId xmlns:a16="http://schemas.microsoft.com/office/drawing/2014/main" id="{AEF7C897-4516-9B77-4F67-5C60D7D6DB1C}"/>
                </a:ext>
              </a:extLst>
            </p:cNvPr>
            <p:cNvSpPr txBox="1"/>
            <p:nvPr/>
          </p:nvSpPr>
          <p:spPr bwMode="auto">
            <a:xfrm>
              <a:off x="5432735"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26" name="TextBox 25">
              <a:extLst>
                <a:ext uri="{FF2B5EF4-FFF2-40B4-BE49-F238E27FC236}">
                  <a16:creationId xmlns:a16="http://schemas.microsoft.com/office/drawing/2014/main" id="{E73FD489-EC90-2ACB-94CD-C78BC2E8596F}"/>
                </a:ext>
              </a:extLst>
            </p:cNvPr>
            <p:cNvSpPr txBox="1"/>
            <p:nvPr/>
          </p:nvSpPr>
          <p:spPr bwMode="auto">
            <a:xfrm>
              <a:off x="582298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66</a:t>
              </a:r>
            </a:p>
          </p:txBody>
        </p:sp>
        <p:sp>
          <p:nvSpPr>
            <p:cNvPr id="27" name="TextBox 26">
              <a:extLst>
                <a:ext uri="{FF2B5EF4-FFF2-40B4-BE49-F238E27FC236}">
                  <a16:creationId xmlns:a16="http://schemas.microsoft.com/office/drawing/2014/main" id="{1776102E-3785-97DD-0CD4-60A360866DEE}"/>
                </a:ext>
              </a:extLst>
            </p:cNvPr>
            <p:cNvSpPr txBox="1"/>
            <p:nvPr/>
          </p:nvSpPr>
          <p:spPr bwMode="auto">
            <a:xfrm>
              <a:off x="6216183"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72</a:t>
              </a:r>
            </a:p>
          </p:txBody>
        </p:sp>
        <p:sp>
          <p:nvSpPr>
            <p:cNvPr id="28" name="TextBox 27">
              <a:extLst>
                <a:ext uri="{FF2B5EF4-FFF2-40B4-BE49-F238E27FC236}">
                  <a16:creationId xmlns:a16="http://schemas.microsoft.com/office/drawing/2014/main" id="{B88B04F5-9121-E438-1ADA-E91FA256900B}"/>
                </a:ext>
              </a:extLst>
            </p:cNvPr>
            <p:cNvSpPr txBox="1"/>
            <p:nvPr/>
          </p:nvSpPr>
          <p:spPr bwMode="auto">
            <a:xfrm>
              <a:off x="6606430"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78</a:t>
              </a:r>
            </a:p>
          </p:txBody>
        </p:sp>
        <p:sp>
          <p:nvSpPr>
            <p:cNvPr id="29" name="TextBox 28">
              <a:extLst>
                <a:ext uri="{FF2B5EF4-FFF2-40B4-BE49-F238E27FC236}">
                  <a16:creationId xmlns:a16="http://schemas.microsoft.com/office/drawing/2014/main" id="{527635A8-43C0-2FD5-E786-53BBD2D2D878}"/>
                </a:ext>
              </a:extLst>
            </p:cNvPr>
            <p:cNvSpPr txBox="1"/>
            <p:nvPr/>
          </p:nvSpPr>
          <p:spPr bwMode="auto">
            <a:xfrm>
              <a:off x="7005442"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84</a:t>
              </a:r>
            </a:p>
          </p:txBody>
        </p:sp>
        <p:sp>
          <p:nvSpPr>
            <p:cNvPr id="30" name="TextBox 29">
              <a:extLst>
                <a:ext uri="{FF2B5EF4-FFF2-40B4-BE49-F238E27FC236}">
                  <a16:creationId xmlns:a16="http://schemas.microsoft.com/office/drawing/2014/main" id="{5120979E-14B1-CE3B-6E1F-720CA2413F43}"/>
                </a:ext>
              </a:extLst>
            </p:cNvPr>
            <p:cNvSpPr txBox="1"/>
            <p:nvPr/>
          </p:nvSpPr>
          <p:spPr bwMode="auto">
            <a:xfrm>
              <a:off x="7395689"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90</a:t>
              </a:r>
            </a:p>
          </p:txBody>
        </p:sp>
        <p:sp>
          <p:nvSpPr>
            <p:cNvPr id="31" name="TextBox 30">
              <a:extLst>
                <a:ext uri="{FF2B5EF4-FFF2-40B4-BE49-F238E27FC236}">
                  <a16:creationId xmlns:a16="http://schemas.microsoft.com/office/drawing/2014/main" id="{EDAE7DAD-0A11-EF06-B499-E25BBB31F3C4}"/>
                </a:ext>
              </a:extLst>
            </p:cNvPr>
            <p:cNvSpPr txBox="1"/>
            <p:nvPr/>
          </p:nvSpPr>
          <p:spPr bwMode="auto">
            <a:xfrm>
              <a:off x="7768067" y="492136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96</a:t>
              </a:r>
            </a:p>
          </p:txBody>
        </p:sp>
        <p:sp>
          <p:nvSpPr>
            <p:cNvPr id="32" name="TextBox 31">
              <a:extLst>
                <a:ext uri="{FF2B5EF4-FFF2-40B4-BE49-F238E27FC236}">
                  <a16:creationId xmlns:a16="http://schemas.microsoft.com/office/drawing/2014/main" id="{A5C1C13C-CAB6-7DD3-2A7E-6209E621BE40}"/>
                </a:ext>
              </a:extLst>
            </p:cNvPr>
            <p:cNvSpPr txBox="1"/>
            <p:nvPr/>
          </p:nvSpPr>
          <p:spPr bwMode="auto">
            <a:xfrm>
              <a:off x="8099804" y="4921369"/>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102</a:t>
              </a:r>
            </a:p>
          </p:txBody>
        </p:sp>
      </p:grpSp>
      <p:grpSp>
        <p:nvGrpSpPr>
          <p:cNvPr id="33" name="Group 32">
            <a:extLst>
              <a:ext uri="{FF2B5EF4-FFF2-40B4-BE49-F238E27FC236}">
                <a16:creationId xmlns:a16="http://schemas.microsoft.com/office/drawing/2014/main" id="{1F9F2BDE-104D-961C-0037-D0D592CA1073}"/>
              </a:ext>
            </a:extLst>
          </p:cNvPr>
          <p:cNvGrpSpPr/>
          <p:nvPr/>
        </p:nvGrpSpPr>
        <p:grpSpPr>
          <a:xfrm>
            <a:off x="1628836" y="2076573"/>
            <a:ext cx="64840" cy="2832096"/>
            <a:chOff x="1385640" y="2076573"/>
            <a:chExt cx="952500" cy="2832096"/>
          </a:xfrm>
        </p:grpSpPr>
        <p:cxnSp>
          <p:nvCxnSpPr>
            <p:cNvPr id="34" name="Straight Connector 33">
              <a:extLst>
                <a:ext uri="{FF2B5EF4-FFF2-40B4-BE49-F238E27FC236}">
                  <a16:creationId xmlns:a16="http://schemas.microsoft.com/office/drawing/2014/main" id="{25D35EFE-D235-F820-F14E-59C7663DE44F}"/>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6BED2AC6-B7E3-D0FB-7386-C214CDDC20DC}"/>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7B2E339-2CDB-4DF6-931F-499F277669AD}"/>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D018DA28-D56C-24B5-B772-9492509EBE5E}"/>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291C004-6F70-5D6F-3192-72ED72F7B216}"/>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DA156D3B-2DF5-C3F4-B2E1-2D5CABA28864}"/>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FDC58941-86FA-3FCC-FA4C-634BF4A4247F}"/>
              </a:ext>
            </a:extLst>
          </p:cNvPr>
          <p:cNvGrpSpPr/>
          <p:nvPr/>
        </p:nvGrpSpPr>
        <p:grpSpPr>
          <a:xfrm>
            <a:off x="1700026" y="4908669"/>
            <a:ext cx="6688643" cy="85226"/>
            <a:chOff x="1700026" y="4529797"/>
            <a:chExt cx="6688643" cy="464098"/>
          </a:xfrm>
        </p:grpSpPr>
        <p:grpSp>
          <p:nvGrpSpPr>
            <p:cNvPr id="41" name="Group 40">
              <a:extLst>
                <a:ext uri="{FF2B5EF4-FFF2-40B4-BE49-F238E27FC236}">
                  <a16:creationId xmlns:a16="http://schemas.microsoft.com/office/drawing/2014/main" id="{23A92E8B-A1ED-46B8-B1A7-B74B777E2727}"/>
                </a:ext>
              </a:extLst>
            </p:cNvPr>
            <p:cNvGrpSpPr/>
            <p:nvPr/>
          </p:nvGrpSpPr>
          <p:grpSpPr>
            <a:xfrm rot="5400000">
              <a:off x="2453114" y="3776709"/>
              <a:ext cx="464098" cy="1970274"/>
              <a:chOff x="1385640" y="2076573"/>
              <a:chExt cx="952500" cy="2832096"/>
            </a:xfrm>
          </p:grpSpPr>
          <p:cxnSp>
            <p:nvCxnSpPr>
              <p:cNvPr id="56" name="Straight Connector 55">
                <a:extLst>
                  <a:ext uri="{FF2B5EF4-FFF2-40B4-BE49-F238E27FC236}">
                    <a16:creationId xmlns:a16="http://schemas.microsoft.com/office/drawing/2014/main" id="{47A82882-6DA0-ADB5-8700-C6272681D25E}"/>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D6FDCE90-F772-5675-54D5-75CB72032B1A}"/>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1A0CEA6C-19E5-36A5-18D8-419D0F4EC252}"/>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7BD13F27-E27C-3974-22BD-54E262B44C1A}"/>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A93C59E2-8480-D061-AEEF-E625CDDB0B39}"/>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0D36B189-AA36-57EB-2154-129F3312786D}"/>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F2A531FF-21E3-030F-DC26-3CAFC2164655}"/>
                </a:ext>
              </a:extLst>
            </p:cNvPr>
            <p:cNvGrpSpPr/>
            <p:nvPr/>
          </p:nvGrpSpPr>
          <p:grpSpPr>
            <a:xfrm rot="5400000">
              <a:off x="4815148" y="3776709"/>
              <a:ext cx="464098" cy="1970274"/>
              <a:chOff x="1385640" y="2076573"/>
              <a:chExt cx="952500" cy="2832096"/>
            </a:xfrm>
          </p:grpSpPr>
          <p:cxnSp>
            <p:nvCxnSpPr>
              <p:cNvPr id="50" name="Straight Connector 49">
                <a:extLst>
                  <a:ext uri="{FF2B5EF4-FFF2-40B4-BE49-F238E27FC236}">
                    <a16:creationId xmlns:a16="http://schemas.microsoft.com/office/drawing/2014/main" id="{457D7FDB-64EF-F021-1338-39B2F5C2D328}"/>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5670B205-C65B-AE40-98EF-C7CD8974757A}"/>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021FB6CE-6630-A537-CE5F-01FF04339340}"/>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6F4A3E7-5F2C-2555-F072-84DC553A85FA}"/>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B9C4673A-ADC0-7CDB-D6B5-44237E47441B}"/>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4D49F3C4-321C-EE35-0BF3-5800A829E71E}"/>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3" name="Group 42">
              <a:extLst>
                <a:ext uri="{FF2B5EF4-FFF2-40B4-BE49-F238E27FC236}">
                  <a16:creationId xmlns:a16="http://schemas.microsoft.com/office/drawing/2014/main" id="{7E5A7B0F-A1D3-5207-EFEA-F540622D82A1}"/>
                </a:ext>
              </a:extLst>
            </p:cNvPr>
            <p:cNvGrpSpPr/>
            <p:nvPr/>
          </p:nvGrpSpPr>
          <p:grpSpPr>
            <a:xfrm rot="5400000">
              <a:off x="7171483" y="3776709"/>
              <a:ext cx="464098" cy="1970274"/>
              <a:chOff x="1385640" y="2076573"/>
              <a:chExt cx="952500" cy="2832096"/>
            </a:xfrm>
          </p:grpSpPr>
          <p:cxnSp>
            <p:nvCxnSpPr>
              <p:cNvPr id="44" name="Straight Connector 43">
                <a:extLst>
                  <a:ext uri="{FF2B5EF4-FFF2-40B4-BE49-F238E27FC236}">
                    <a16:creationId xmlns:a16="http://schemas.microsoft.com/office/drawing/2014/main" id="{D9670694-E67E-9195-FC13-604A6CAC1A46}"/>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D451638-E022-8C07-1FD7-A89666F19B82}"/>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ECBADF56-2E0B-52EF-794F-AAB6A74066AA}"/>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66885815-9D5E-6E57-802F-3F2D59078656}"/>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3653D003-B048-AAD6-8A0E-5DFE8CCAADCB}"/>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30A6681-D74B-F743-F459-ECCE32A366CC}"/>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sp>
        <p:nvSpPr>
          <p:cNvPr id="62" name="Freeform: Shape 61">
            <a:extLst>
              <a:ext uri="{FF2B5EF4-FFF2-40B4-BE49-F238E27FC236}">
                <a16:creationId xmlns:a16="http://schemas.microsoft.com/office/drawing/2014/main" id="{661B3D97-9E1C-20EE-1350-7B25A2AE4322}"/>
              </a:ext>
            </a:extLst>
          </p:cNvPr>
          <p:cNvSpPr/>
          <p:nvPr/>
        </p:nvSpPr>
        <p:spPr bwMode="auto">
          <a:xfrm>
            <a:off x="1695450" y="2082800"/>
            <a:ext cx="6692900" cy="2819400"/>
          </a:xfrm>
          <a:custGeom>
            <a:avLst/>
            <a:gdLst>
              <a:gd name="connsiteX0" fmla="*/ 0 w 6692900"/>
              <a:gd name="connsiteY0" fmla="*/ 0 h 2819400"/>
              <a:gd name="connsiteX1" fmla="*/ 0 w 6692900"/>
              <a:gd name="connsiteY1" fmla="*/ 2819400 h 2819400"/>
              <a:gd name="connsiteX2" fmla="*/ 6692900 w 6692900"/>
              <a:gd name="connsiteY2" fmla="*/ 2819400 h 2819400"/>
            </a:gdLst>
            <a:ahLst/>
            <a:cxnLst>
              <a:cxn ang="0">
                <a:pos x="connsiteX0" y="connsiteY0"/>
              </a:cxn>
              <a:cxn ang="0">
                <a:pos x="connsiteX1" y="connsiteY1"/>
              </a:cxn>
              <a:cxn ang="0">
                <a:pos x="connsiteX2" y="connsiteY2"/>
              </a:cxn>
            </a:cxnLst>
            <a:rect l="l" t="t" r="r" b="b"/>
            <a:pathLst>
              <a:path w="6692900" h="2819400">
                <a:moveTo>
                  <a:pt x="0" y="0"/>
                </a:moveTo>
                <a:lnTo>
                  <a:pt x="0" y="2819400"/>
                </a:lnTo>
                <a:lnTo>
                  <a:pt x="6692900" y="2819400"/>
                </a:lnTo>
              </a:path>
            </a:pathLst>
          </a:custGeom>
          <a:noFill/>
          <a:ln w="28575">
            <a:solidFill>
              <a:schemeClr val="bg1"/>
            </a:solidFill>
            <a:miter lim="800000"/>
            <a:headEnd/>
            <a:tailEnd/>
          </a:ln>
        </p:spPr>
        <p:txBody>
          <a:bodyPr rtlCol="0" anchor="ctr"/>
          <a:lstStyle/>
          <a:p>
            <a:pPr algn="ctr"/>
            <a:endParaRPr lang="en-US" dirty="0"/>
          </a:p>
        </p:txBody>
      </p:sp>
      <p:sp>
        <p:nvSpPr>
          <p:cNvPr id="63" name="TextBox 62">
            <a:extLst>
              <a:ext uri="{FF2B5EF4-FFF2-40B4-BE49-F238E27FC236}">
                <a16:creationId xmlns:a16="http://schemas.microsoft.com/office/drawing/2014/main" id="{FBC7E04C-FA07-7199-E0A3-E4B472E07FB7}"/>
              </a:ext>
            </a:extLst>
          </p:cNvPr>
          <p:cNvSpPr txBox="1"/>
          <p:nvPr/>
        </p:nvSpPr>
        <p:spPr bwMode="auto">
          <a:xfrm>
            <a:off x="547447" y="5153549"/>
            <a:ext cx="999441"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pPr>
            <a:r>
              <a:rPr lang="en-US" sz="1400" dirty="0">
                <a:solidFill>
                  <a:schemeClr val="bg1"/>
                </a:solidFill>
                <a:effectLst/>
                <a:latin typeface="+mn-lt"/>
              </a:rPr>
              <a:t>Patients at Risk, n</a:t>
            </a:r>
          </a:p>
          <a:p>
            <a:pPr algn="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Olaparib</a:t>
            </a:r>
            <a:br>
              <a:rPr kumimoji="0" lang="en-US" sz="1400" b="1" i="0" u="none" strike="noStrike" cap="none" normalizeH="0" baseline="0" dirty="0">
                <a:ln>
                  <a:noFill/>
                </a:ln>
                <a:solidFill>
                  <a:schemeClr val="tx1"/>
                </a:solidFill>
                <a:effectLst/>
                <a:latin typeface="+mn-lt"/>
              </a:rPr>
            </a:br>
            <a:r>
              <a:rPr kumimoji="0" lang="en-US" sz="1400" b="1" i="0" u="none" strike="noStrike" cap="none" normalizeH="0" baseline="0" dirty="0">
                <a:ln>
                  <a:noFill/>
                </a:ln>
                <a:solidFill>
                  <a:schemeClr val="accent3"/>
                </a:solidFill>
                <a:effectLst/>
                <a:latin typeface="+mn-lt"/>
              </a:rPr>
              <a:t>Placebo</a:t>
            </a:r>
            <a:endParaRPr lang="en-US" sz="1400" b="0" dirty="0">
              <a:solidFill>
                <a:schemeClr val="accent3"/>
              </a:solidFill>
              <a:latin typeface="+mn-lt"/>
            </a:endParaRPr>
          </a:p>
        </p:txBody>
      </p:sp>
      <p:grpSp>
        <p:nvGrpSpPr>
          <p:cNvPr id="31744" name="Group 31743">
            <a:extLst>
              <a:ext uri="{FF2B5EF4-FFF2-40B4-BE49-F238E27FC236}">
                <a16:creationId xmlns:a16="http://schemas.microsoft.com/office/drawing/2014/main" id="{B0C04D46-9525-97CB-9D45-C0136D0DDBB8}"/>
              </a:ext>
            </a:extLst>
          </p:cNvPr>
          <p:cNvGrpSpPr/>
          <p:nvPr/>
        </p:nvGrpSpPr>
        <p:grpSpPr>
          <a:xfrm>
            <a:off x="1481657" y="5541348"/>
            <a:ext cx="7024027" cy="480131"/>
            <a:chOff x="1481657" y="4921369"/>
            <a:chExt cx="7024027" cy="480131"/>
          </a:xfrm>
        </p:grpSpPr>
        <p:sp>
          <p:nvSpPr>
            <p:cNvPr id="31745" name="TextBox 31744">
              <a:extLst>
                <a:ext uri="{FF2B5EF4-FFF2-40B4-BE49-F238E27FC236}">
                  <a16:creationId xmlns:a16="http://schemas.microsoft.com/office/drawing/2014/main" id="{38051B3B-4406-5C0F-7EF2-D4DB12494D1C}"/>
                </a:ext>
              </a:extLst>
            </p:cNvPr>
            <p:cNvSpPr txBox="1"/>
            <p:nvPr/>
          </p:nvSpPr>
          <p:spPr bwMode="auto">
            <a:xfrm>
              <a:off x="1481657"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260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131</a:t>
              </a:r>
            </a:p>
          </p:txBody>
        </p:sp>
        <p:sp>
          <p:nvSpPr>
            <p:cNvPr id="31747" name="TextBox 31746">
              <a:extLst>
                <a:ext uri="{FF2B5EF4-FFF2-40B4-BE49-F238E27FC236}">
                  <a16:creationId xmlns:a16="http://schemas.microsoft.com/office/drawing/2014/main" id="{3EC6389D-D259-E35B-B2BA-B52DD0E82D27}"/>
                </a:ext>
              </a:extLst>
            </p:cNvPr>
            <p:cNvSpPr txBox="1"/>
            <p:nvPr/>
          </p:nvSpPr>
          <p:spPr bwMode="auto">
            <a:xfrm>
              <a:off x="1871903"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248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126</a:t>
              </a:r>
            </a:p>
          </p:txBody>
        </p:sp>
        <p:sp>
          <p:nvSpPr>
            <p:cNvPr id="31748" name="TextBox 31747">
              <a:extLst>
                <a:ext uri="{FF2B5EF4-FFF2-40B4-BE49-F238E27FC236}">
                  <a16:creationId xmlns:a16="http://schemas.microsoft.com/office/drawing/2014/main" id="{BA68260F-6445-7B89-10E0-FF34ED60CB83}"/>
                </a:ext>
              </a:extLst>
            </p:cNvPr>
            <p:cNvSpPr txBox="1"/>
            <p:nvPr/>
          </p:nvSpPr>
          <p:spPr bwMode="auto">
            <a:xfrm>
              <a:off x="2270915"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240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118</a:t>
              </a:r>
            </a:p>
          </p:txBody>
        </p:sp>
        <p:sp>
          <p:nvSpPr>
            <p:cNvPr id="31749" name="TextBox 31748">
              <a:extLst>
                <a:ext uri="{FF2B5EF4-FFF2-40B4-BE49-F238E27FC236}">
                  <a16:creationId xmlns:a16="http://schemas.microsoft.com/office/drawing/2014/main" id="{5483B22D-C83A-1621-FD53-E69E95EFDDC4}"/>
                </a:ext>
              </a:extLst>
            </p:cNvPr>
            <p:cNvSpPr txBox="1"/>
            <p:nvPr/>
          </p:nvSpPr>
          <p:spPr bwMode="auto">
            <a:xfrm>
              <a:off x="2661162"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227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102</a:t>
              </a:r>
            </a:p>
          </p:txBody>
        </p:sp>
        <p:sp>
          <p:nvSpPr>
            <p:cNvPr id="31750" name="TextBox 31749">
              <a:extLst>
                <a:ext uri="{FF2B5EF4-FFF2-40B4-BE49-F238E27FC236}">
                  <a16:creationId xmlns:a16="http://schemas.microsoft.com/office/drawing/2014/main" id="{B9C15318-5275-BFD2-5581-04D285385A57}"/>
                </a:ext>
              </a:extLst>
            </p:cNvPr>
            <p:cNvSpPr txBox="1"/>
            <p:nvPr/>
          </p:nvSpPr>
          <p:spPr bwMode="auto">
            <a:xfrm>
              <a:off x="3054363"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206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85</a:t>
              </a:r>
            </a:p>
          </p:txBody>
        </p:sp>
        <p:sp>
          <p:nvSpPr>
            <p:cNvPr id="31751" name="TextBox 31750">
              <a:extLst>
                <a:ext uri="{FF2B5EF4-FFF2-40B4-BE49-F238E27FC236}">
                  <a16:creationId xmlns:a16="http://schemas.microsoft.com/office/drawing/2014/main" id="{8B2D97D2-282A-0A8F-1377-1CD76BA2574C}"/>
                </a:ext>
              </a:extLst>
            </p:cNvPr>
            <p:cNvSpPr txBox="1"/>
            <p:nvPr/>
          </p:nvSpPr>
          <p:spPr bwMode="auto">
            <a:xfrm>
              <a:off x="3444610"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188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74</a:t>
              </a:r>
            </a:p>
          </p:txBody>
        </p:sp>
        <p:sp>
          <p:nvSpPr>
            <p:cNvPr id="31752" name="TextBox 31751">
              <a:extLst>
                <a:ext uri="{FF2B5EF4-FFF2-40B4-BE49-F238E27FC236}">
                  <a16:creationId xmlns:a16="http://schemas.microsoft.com/office/drawing/2014/main" id="{98222E10-80C1-7186-1681-802BBBBFEBBE}"/>
                </a:ext>
              </a:extLst>
            </p:cNvPr>
            <p:cNvSpPr txBox="1"/>
            <p:nvPr/>
          </p:nvSpPr>
          <p:spPr bwMode="auto">
            <a:xfrm>
              <a:off x="3843622"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175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65</a:t>
              </a:r>
            </a:p>
          </p:txBody>
        </p:sp>
        <p:sp>
          <p:nvSpPr>
            <p:cNvPr id="31753" name="TextBox 31752">
              <a:extLst>
                <a:ext uri="{FF2B5EF4-FFF2-40B4-BE49-F238E27FC236}">
                  <a16:creationId xmlns:a16="http://schemas.microsoft.com/office/drawing/2014/main" id="{F7F7E41A-5DB4-C37A-E540-F54D2BC387A5}"/>
                </a:ext>
              </a:extLst>
            </p:cNvPr>
            <p:cNvSpPr txBox="1"/>
            <p:nvPr/>
          </p:nvSpPr>
          <p:spPr bwMode="auto">
            <a:xfrm>
              <a:off x="4233869"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162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56</a:t>
              </a:r>
            </a:p>
          </p:txBody>
        </p:sp>
        <p:sp>
          <p:nvSpPr>
            <p:cNvPr id="31754" name="TextBox 31753">
              <a:extLst>
                <a:ext uri="{FF2B5EF4-FFF2-40B4-BE49-F238E27FC236}">
                  <a16:creationId xmlns:a16="http://schemas.microsoft.com/office/drawing/2014/main" id="{4FBCED20-2AA8-BC7D-B07E-2D66BCEB5914}"/>
                </a:ext>
              </a:extLst>
            </p:cNvPr>
            <p:cNvSpPr txBox="1"/>
            <p:nvPr/>
          </p:nvSpPr>
          <p:spPr bwMode="auto">
            <a:xfrm>
              <a:off x="4623437"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50</a:t>
              </a:r>
            </a:p>
          </p:txBody>
        </p:sp>
        <p:sp>
          <p:nvSpPr>
            <p:cNvPr id="31755" name="TextBox 31754">
              <a:extLst>
                <a:ext uri="{FF2B5EF4-FFF2-40B4-BE49-F238E27FC236}">
                  <a16:creationId xmlns:a16="http://schemas.microsoft.com/office/drawing/2014/main" id="{105B1381-EF9B-D5E7-4CA4-73D2CF12961B}"/>
                </a:ext>
              </a:extLst>
            </p:cNvPr>
            <p:cNvSpPr txBox="1"/>
            <p:nvPr/>
          </p:nvSpPr>
          <p:spPr bwMode="auto">
            <a:xfrm>
              <a:off x="5013684" y="4921369"/>
              <a:ext cx="458780"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46</a:t>
              </a:r>
            </a:p>
          </p:txBody>
        </p:sp>
        <p:sp>
          <p:nvSpPr>
            <p:cNvPr id="31756" name="TextBox 31755">
              <a:extLst>
                <a:ext uri="{FF2B5EF4-FFF2-40B4-BE49-F238E27FC236}">
                  <a16:creationId xmlns:a16="http://schemas.microsoft.com/office/drawing/2014/main" id="{FD228CED-D6AC-AEE6-3CAC-567FBAE1EFF2}"/>
                </a:ext>
              </a:extLst>
            </p:cNvPr>
            <p:cNvSpPr txBox="1"/>
            <p:nvPr/>
          </p:nvSpPr>
          <p:spPr bwMode="auto">
            <a:xfrm>
              <a:off x="5412696"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39</a:t>
              </a:r>
            </a:p>
          </p:txBody>
        </p:sp>
        <p:sp>
          <p:nvSpPr>
            <p:cNvPr id="31757" name="TextBox 31756">
              <a:extLst>
                <a:ext uri="{FF2B5EF4-FFF2-40B4-BE49-F238E27FC236}">
                  <a16:creationId xmlns:a16="http://schemas.microsoft.com/office/drawing/2014/main" id="{632943CD-8AC4-1E33-E2E2-53D5244FACDA}"/>
                </a:ext>
              </a:extLst>
            </p:cNvPr>
            <p:cNvSpPr txBox="1"/>
            <p:nvPr/>
          </p:nvSpPr>
          <p:spPr bwMode="auto">
            <a:xfrm>
              <a:off x="5802943"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38</a:t>
              </a:r>
            </a:p>
          </p:txBody>
        </p:sp>
        <p:sp>
          <p:nvSpPr>
            <p:cNvPr id="31758" name="TextBox 31757">
              <a:extLst>
                <a:ext uri="{FF2B5EF4-FFF2-40B4-BE49-F238E27FC236}">
                  <a16:creationId xmlns:a16="http://schemas.microsoft.com/office/drawing/2014/main" id="{7A394E61-E1DB-C862-E0AF-2062C6ABD0CB}"/>
                </a:ext>
              </a:extLst>
            </p:cNvPr>
            <p:cNvSpPr txBox="1"/>
            <p:nvPr/>
          </p:nvSpPr>
          <p:spPr bwMode="auto">
            <a:xfrm>
              <a:off x="6196144"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38</a:t>
              </a:r>
            </a:p>
          </p:txBody>
        </p:sp>
        <p:sp>
          <p:nvSpPr>
            <p:cNvPr id="31759" name="TextBox 31758">
              <a:extLst>
                <a:ext uri="{FF2B5EF4-FFF2-40B4-BE49-F238E27FC236}">
                  <a16:creationId xmlns:a16="http://schemas.microsoft.com/office/drawing/2014/main" id="{FE5D2E5C-5CD1-F1D0-CF2F-6022734D5747}"/>
                </a:ext>
              </a:extLst>
            </p:cNvPr>
            <p:cNvSpPr txBox="1"/>
            <p:nvPr/>
          </p:nvSpPr>
          <p:spPr bwMode="auto">
            <a:xfrm>
              <a:off x="6586391" y="4921369"/>
              <a:ext cx="458779"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36</a:t>
              </a:r>
            </a:p>
          </p:txBody>
        </p:sp>
        <p:sp>
          <p:nvSpPr>
            <p:cNvPr id="31760" name="TextBox 31759">
              <a:extLst>
                <a:ext uri="{FF2B5EF4-FFF2-40B4-BE49-F238E27FC236}">
                  <a16:creationId xmlns:a16="http://schemas.microsoft.com/office/drawing/2014/main" id="{649DC2CA-9AAB-46E7-55FB-AA9EBF7A3DA4}"/>
                </a:ext>
              </a:extLst>
            </p:cNvPr>
            <p:cNvSpPr txBox="1"/>
            <p:nvPr/>
          </p:nvSpPr>
          <p:spPr bwMode="auto">
            <a:xfrm>
              <a:off x="7031088" y="4921369"/>
              <a:ext cx="36740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30</a:t>
              </a:r>
            </a:p>
          </p:txBody>
        </p:sp>
        <p:sp>
          <p:nvSpPr>
            <p:cNvPr id="31761" name="TextBox 31760">
              <a:extLst>
                <a:ext uri="{FF2B5EF4-FFF2-40B4-BE49-F238E27FC236}">
                  <a16:creationId xmlns:a16="http://schemas.microsoft.com/office/drawing/2014/main" id="{D3541DA5-FC8C-D9B0-C808-AF8B395CA43F}"/>
                </a:ext>
              </a:extLst>
            </p:cNvPr>
            <p:cNvSpPr txBox="1"/>
            <p:nvPr/>
          </p:nvSpPr>
          <p:spPr bwMode="auto">
            <a:xfrm>
              <a:off x="7421337" y="4921369"/>
              <a:ext cx="36740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a:t>
              </a:r>
            </a:p>
          </p:txBody>
        </p:sp>
        <p:sp>
          <p:nvSpPr>
            <p:cNvPr id="31762" name="TextBox 31761">
              <a:extLst>
                <a:ext uri="{FF2B5EF4-FFF2-40B4-BE49-F238E27FC236}">
                  <a16:creationId xmlns:a16="http://schemas.microsoft.com/office/drawing/2014/main" id="{F4ADDDF5-6B0D-51EC-C10C-0B9355A95D11}"/>
                </a:ext>
              </a:extLst>
            </p:cNvPr>
            <p:cNvSpPr txBox="1"/>
            <p:nvPr/>
          </p:nvSpPr>
          <p:spPr bwMode="auto">
            <a:xfrm>
              <a:off x="7839400" y="4921369"/>
              <a:ext cx="27603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a:t>
              </a:r>
            </a:p>
          </p:txBody>
        </p:sp>
        <p:sp>
          <p:nvSpPr>
            <p:cNvPr id="31763" name="TextBox 31762">
              <a:extLst>
                <a:ext uri="{FF2B5EF4-FFF2-40B4-BE49-F238E27FC236}">
                  <a16:creationId xmlns:a16="http://schemas.microsoft.com/office/drawing/2014/main" id="{78012F47-51EF-A2B4-0743-5913C1567DC3}"/>
                </a:ext>
              </a:extLst>
            </p:cNvPr>
            <p:cNvSpPr txBox="1"/>
            <p:nvPr/>
          </p:nvSpPr>
          <p:spPr bwMode="auto">
            <a:xfrm>
              <a:off x="8229646" y="4921369"/>
              <a:ext cx="27603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sp>
        <p:nvSpPr>
          <p:cNvPr id="31764" name="TextBox 31763">
            <a:extLst>
              <a:ext uri="{FF2B5EF4-FFF2-40B4-BE49-F238E27FC236}">
                <a16:creationId xmlns:a16="http://schemas.microsoft.com/office/drawing/2014/main" id="{A1B04F32-D205-0B7F-46A2-0EF2667F2738}"/>
              </a:ext>
            </a:extLst>
          </p:cNvPr>
          <p:cNvSpPr txBox="1"/>
          <p:nvPr/>
        </p:nvSpPr>
        <p:spPr bwMode="auto">
          <a:xfrm>
            <a:off x="8118158" y="3390455"/>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Olaparib</a:t>
            </a:r>
            <a:endParaRPr lang="en-US" sz="1400" b="0" dirty="0">
              <a:solidFill>
                <a:schemeClr val="accent3"/>
              </a:solidFill>
              <a:latin typeface="+mn-lt"/>
            </a:endParaRPr>
          </a:p>
        </p:txBody>
      </p:sp>
      <p:sp>
        <p:nvSpPr>
          <p:cNvPr id="31765" name="TextBox 31764">
            <a:extLst>
              <a:ext uri="{FF2B5EF4-FFF2-40B4-BE49-F238E27FC236}">
                <a16:creationId xmlns:a16="http://schemas.microsoft.com/office/drawing/2014/main" id="{A613F535-4A5F-E895-75B0-B4446AC4A528}"/>
              </a:ext>
            </a:extLst>
          </p:cNvPr>
          <p:cNvSpPr txBox="1"/>
          <p:nvPr/>
        </p:nvSpPr>
        <p:spPr bwMode="auto">
          <a:xfrm>
            <a:off x="8105687" y="3883522"/>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3"/>
                </a:solidFill>
                <a:effectLst/>
                <a:latin typeface="+mn-lt"/>
              </a:rPr>
              <a:t>Placebo</a:t>
            </a:r>
            <a:endParaRPr lang="en-US" sz="1400" b="0" dirty="0">
              <a:solidFill>
                <a:schemeClr val="accent3"/>
              </a:solidFill>
              <a:latin typeface="+mn-lt"/>
            </a:endParaRPr>
          </a:p>
        </p:txBody>
      </p:sp>
      <p:sp>
        <p:nvSpPr>
          <p:cNvPr id="31766" name="TextBox 31765">
            <a:extLst>
              <a:ext uri="{FF2B5EF4-FFF2-40B4-BE49-F238E27FC236}">
                <a16:creationId xmlns:a16="http://schemas.microsoft.com/office/drawing/2014/main" id="{100EEB78-0B37-620C-45F4-DA2B539C1824}"/>
              </a:ext>
            </a:extLst>
          </p:cNvPr>
          <p:cNvSpPr txBox="1"/>
          <p:nvPr/>
        </p:nvSpPr>
        <p:spPr bwMode="auto">
          <a:xfrm>
            <a:off x="5113248" y="2853941"/>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61.9%</a:t>
            </a:r>
            <a:endParaRPr lang="en-US" sz="1400" b="0" dirty="0">
              <a:solidFill>
                <a:schemeClr val="accent3"/>
              </a:solidFill>
              <a:latin typeface="+mn-lt"/>
            </a:endParaRPr>
          </a:p>
        </p:txBody>
      </p:sp>
      <p:sp>
        <p:nvSpPr>
          <p:cNvPr id="31767" name="TextBox 31766">
            <a:extLst>
              <a:ext uri="{FF2B5EF4-FFF2-40B4-BE49-F238E27FC236}">
                <a16:creationId xmlns:a16="http://schemas.microsoft.com/office/drawing/2014/main" id="{59E2E5CC-4496-48C0-69F0-CB99F0FF21E4}"/>
              </a:ext>
            </a:extLst>
          </p:cNvPr>
          <p:cNvSpPr txBox="1"/>
          <p:nvPr/>
        </p:nvSpPr>
        <p:spPr bwMode="auto">
          <a:xfrm>
            <a:off x="6654924" y="4017349"/>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3"/>
                </a:solidFill>
                <a:effectLst/>
                <a:latin typeface="+mn-lt"/>
              </a:rPr>
              <a:t>32.5%</a:t>
            </a:r>
            <a:endParaRPr lang="en-US" sz="1400" b="0" dirty="0">
              <a:solidFill>
                <a:schemeClr val="accent3"/>
              </a:solidFill>
              <a:latin typeface="+mn-lt"/>
            </a:endParaRPr>
          </a:p>
        </p:txBody>
      </p:sp>
      <p:sp>
        <p:nvSpPr>
          <p:cNvPr id="31768" name="TextBox 31767">
            <a:extLst>
              <a:ext uri="{FF2B5EF4-FFF2-40B4-BE49-F238E27FC236}">
                <a16:creationId xmlns:a16="http://schemas.microsoft.com/office/drawing/2014/main" id="{7B38B191-4EE3-7764-EEFC-9E43A20343AA}"/>
              </a:ext>
            </a:extLst>
          </p:cNvPr>
          <p:cNvSpPr txBox="1"/>
          <p:nvPr/>
        </p:nvSpPr>
        <p:spPr bwMode="auto">
          <a:xfrm>
            <a:off x="5052430" y="3883522"/>
            <a:ext cx="799994"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pPr>
            <a:r>
              <a:rPr kumimoji="0" lang="en-US" sz="1400" b="1" i="0" u="none" strike="noStrike" cap="none" normalizeH="0" baseline="0" dirty="0">
                <a:ln>
                  <a:noFill/>
                </a:ln>
                <a:solidFill>
                  <a:schemeClr val="accent3"/>
                </a:solidFill>
                <a:effectLst/>
                <a:latin typeface="+mn-lt"/>
              </a:rPr>
              <a:t>35.3%</a:t>
            </a:r>
            <a:endParaRPr lang="en-US" sz="1400" b="0" dirty="0">
              <a:solidFill>
                <a:schemeClr val="accent3"/>
              </a:solidFill>
              <a:latin typeface="+mn-lt"/>
            </a:endParaRPr>
          </a:p>
        </p:txBody>
      </p:sp>
      <p:sp>
        <p:nvSpPr>
          <p:cNvPr id="31769" name="TextBox 31768">
            <a:extLst>
              <a:ext uri="{FF2B5EF4-FFF2-40B4-BE49-F238E27FC236}">
                <a16:creationId xmlns:a16="http://schemas.microsoft.com/office/drawing/2014/main" id="{2325955D-D847-3D35-7195-F055F198802A}"/>
              </a:ext>
            </a:extLst>
          </p:cNvPr>
          <p:cNvSpPr txBox="1"/>
          <p:nvPr/>
        </p:nvSpPr>
        <p:spPr bwMode="auto">
          <a:xfrm>
            <a:off x="6654924" y="3002150"/>
            <a:ext cx="86570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ts val="0"/>
              </a:spcBef>
              <a:spcAft>
                <a:spcPct val="0"/>
              </a:spcAft>
              <a:buClrTx/>
              <a:buFontTx/>
              <a:buNone/>
            </a:pPr>
            <a:r>
              <a:rPr kumimoji="0" lang="en-US" sz="1400" b="1" i="0" u="none" strike="noStrike" cap="none" normalizeH="0" baseline="0" dirty="0">
                <a:ln>
                  <a:noFill/>
                </a:ln>
                <a:solidFill>
                  <a:schemeClr val="accent1"/>
                </a:solidFill>
                <a:effectLst/>
                <a:latin typeface="+mn-lt"/>
              </a:rPr>
              <a:t>56.9%</a:t>
            </a:r>
            <a:endParaRPr lang="en-US" sz="1400" b="0" dirty="0">
              <a:solidFill>
                <a:schemeClr val="accent3"/>
              </a:solidFill>
              <a:latin typeface="+mn-lt"/>
            </a:endParaRPr>
          </a:p>
        </p:txBody>
      </p:sp>
      <p:cxnSp>
        <p:nvCxnSpPr>
          <p:cNvPr id="31770" name="Straight Connector 31769">
            <a:extLst>
              <a:ext uri="{FF2B5EF4-FFF2-40B4-BE49-F238E27FC236}">
                <a16:creationId xmlns:a16="http://schemas.microsoft.com/office/drawing/2014/main" id="{34816C1E-033B-7814-7580-6280EE4C2D56}"/>
              </a:ext>
            </a:extLst>
          </p:cNvPr>
          <p:cNvCxnSpPr>
            <a:cxnSpLocks/>
          </p:cNvCxnSpPr>
          <p:nvPr/>
        </p:nvCxnSpPr>
        <p:spPr bwMode="auto">
          <a:xfrm>
            <a:off x="5640946" y="3204422"/>
            <a:ext cx="0" cy="1691548"/>
          </a:xfrm>
          <a:prstGeom prst="line">
            <a:avLst/>
          </a:prstGeom>
          <a:noFill/>
          <a:ln w="28575" cap="flat" cmpd="sng" algn="ctr">
            <a:solidFill>
              <a:schemeClr val="tx2"/>
            </a:solidFill>
            <a:prstDash val="sysDash"/>
            <a:round/>
            <a:headEnd type="none" w="med" len="med"/>
            <a:tailEnd type="none" w="med" len="med"/>
          </a:ln>
          <a:effectLst/>
        </p:spPr>
      </p:cxnSp>
      <p:cxnSp>
        <p:nvCxnSpPr>
          <p:cNvPr id="31771" name="Straight Connector 31770">
            <a:extLst>
              <a:ext uri="{FF2B5EF4-FFF2-40B4-BE49-F238E27FC236}">
                <a16:creationId xmlns:a16="http://schemas.microsoft.com/office/drawing/2014/main" id="{B1959ABB-BAC0-7BA4-19E8-169B1FCF9349}"/>
              </a:ext>
            </a:extLst>
          </p:cNvPr>
          <p:cNvCxnSpPr>
            <a:cxnSpLocks/>
          </p:cNvCxnSpPr>
          <p:nvPr/>
        </p:nvCxnSpPr>
        <p:spPr bwMode="auto">
          <a:xfrm>
            <a:off x="7207562" y="3342640"/>
            <a:ext cx="0" cy="1553330"/>
          </a:xfrm>
          <a:prstGeom prst="line">
            <a:avLst/>
          </a:prstGeom>
          <a:noFill/>
          <a:ln w="28575" cap="flat" cmpd="sng" algn="ctr">
            <a:solidFill>
              <a:schemeClr val="tx2"/>
            </a:solidFill>
            <a:prstDash val="sysDash"/>
            <a:round/>
            <a:headEnd type="none" w="med" len="med"/>
            <a:tailEnd type="none" w="med" len="med"/>
          </a:ln>
          <a:effectLst/>
        </p:spPr>
      </p:cxnSp>
      <p:grpSp>
        <p:nvGrpSpPr>
          <p:cNvPr id="31826" name="Group 31825">
            <a:extLst>
              <a:ext uri="{FF2B5EF4-FFF2-40B4-BE49-F238E27FC236}">
                <a16:creationId xmlns:a16="http://schemas.microsoft.com/office/drawing/2014/main" id="{082598B6-B7D5-5938-F76E-1FE4BE83A37C}"/>
              </a:ext>
            </a:extLst>
          </p:cNvPr>
          <p:cNvGrpSpPr/>
          <p:nvPr/>
        </p:nvGrpSpPr>
        <p:grpSpPr>
          <a:xfrm>
            <a:off x="1697567" y="2082800"/>
            <a:ext cx="6455833" cy="1527546"/>
            <a:chOff x="1697567" y="2082800"/>
            <a:chExt cx="6455833" cy="1527546"/>
          </a:xfrm>
        </p:grpSpPr>
        <p:sp>
          <p:nvSpPr>
            <p:cNvPr id="31776" name="Freeform: Shape 31775">
              <a:extLst>
                <a:ext uri="{FF2B5EF4-FFF2-40B4-BE49-F238E27FC236}">
                  <a16:creationId xmlns:a16="http://schemas.microsoft.com/office/drawing/2014/main" id="{C2121904-DEE3-EC2F-9E89-F2E7F2AC1235}"/>
                </a:ext>
              </a:extLst>
            </p:cNvPr>
            <p:cNvSpPr/>
            <p:nvPr/>
          </p:nvSpPr>
          <p:spPr bwMode="auto">
            <a:xfrm>
              <a:off x="1697567" y="2082800"/>
              <a:ext cx="6455833" cy="1485900"/>
            </a:xfrm>
            <a:custGeom>
              <a:avLst/>
              <a:gdLst>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78100 w 6455833"/>
                <a:gd name="connsiteY70" fmla="*/ 804333 h 1485900"/>
                <a:gd name="connsiteX71" fmla="*/ 2540000 w 6455833"/>
                <a:gd name="connsiteY71" fmla="*/ 804333 h 1485900"/>
                <a:gd name="connsiteX72" fmla="*/ 2540000 w 6455833"/>
                <a:gd name="connsiteY72" fmla="*/ 804333 h 1485900"/>
                <a:gd name="connsiteX73" fmla="*/ 2561166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7766 w 6455833"/>
                <a:gd name="connsiteY93" fmla="*/ 622299 h 1485900"/>
                <a:gd name="connsiteX94" fmla="*/ 2002367 w 6455833"/>
                <a:gd name="connsiteY94" fmla="*/ 596900 h 1485900"/>
                <a:gd name="connsiteX95" fmla="*/ 2002367 w 6455833"/>
                <a:gd name="connsiteY95" fmla="*/ 596900 h 1485900"/>
                <a:gd name="connsiteX96" fmla="*/ 1972734 w 6455833"/>
                <a:gd name="connsiteY96" fmla="*/ 567267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78100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7766 w 6455833"/>
                <a:gd name="connsiteY93" fmla="*/ 622299 h 1485900"/>
                <a:gd name="connsiteX94" fmla="*/ 2002367 w 6455833"/>
                <a:gd name="connsiteY94" fmla="*/ 596900 h 1485900"/>
                <a:gd name="connsiteX95" fmla="*/ 2002367 w 6455833"/>
                <a:gd name="connsiteY95" fmla="*/ 596900 h 1485900"/>
                <a:gd name="connsiteX96" fmla="*/ 1972734 w 6455833"/>
                <a:gd name="connsiteY96" fmla="*/ 567267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73338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7766 w 6455833"/>
                <a:gd name="connsiteY93" fmla="*/ 622299 h 1485900"/>
                <a:gd name="connsiteX94" fmla="*/ 2002367 w 6455833"/>
                <a:gd name="connsiteY94" fmla="*/ 596900 h 1485900"/>
                <a:gd name="connsiteX95" fmla="*/ 2002367 w 6455833"/>
                <a:gd name="connsiteY95" fmla="*/ 596900 h 1485900"/>
                <a:gd name="connsiteX96" fmla="*/ 1972734 w 6455833"/>
                <a:gd name="connsiteY96" fmla="*/ 567267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7766 w 6455833"/>
                <a:gd name="connsiteY93" fmla="*/ 622299 h 1485900"/>
                <a:gd name="connsiteX94" fmla="*/ 2002367 w 6455833"/>
                <a:gd name="connsiteY94" fmla="*/ 596900 h 1485900"/>
                <a:gd name="connsiteX95" fmla="*/ 2002367 w 6455833"/>
                <a:gd name="connsiteY95" fmla="*/ 596900 h 1485900"/>
                <a:gd name="connsiteX96" fmla="*/ 1972734 w 6455833"/>
                <a:gd name="connsiteY96" fmla="*/ 567267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7766 w 6455833"/>
                <a:gd name="connsiteY93" fmla="*/ 622299 h 1485900"/>
                <a:gd name="connsiteX94" fmla="*/ 2002367 w 6455833"/>
                <a:gd name="connsiteY94" fmla="*/ 596900 h 1485900"/>
                <a:gd name="connsiteX95" fmla="*/ 1976967 w 6455833"/>
                <a:gd name="connsiteY95" fmla="*/ 600075 h 1485900"/>
                <a:gd name="connsiteX96" fmla="*/ 1972734 w 6455833"/>
                <a:gd name="connsiteY96" fmla="*/ 567267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7766 w 6455833"/>
                <a:gd name="connsiteY93" fmla="*/ 622299 h 1485900"/>
                <a:gd name="connsiteX94" fmla="*/ 2002367 w 6455833"/>
                <a:gd name="connsiteY94" fmla="*/ 596900 h 1485900"/>
                <a:gd name="connsiteX95" fmla="*/ 1976967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7766 w 6455833"/>
                <a:gd name="connsiteY93" fmla="*/ 622299 h 1485900"/>
                <a:gd name="connsiteX94" fmla="*/ 2002367 w 6455833"/>
                <a:gd name="connsiteY94" fmla="*/ 596900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7766 w 6455833"/>
                <a:gd name="connsiteY93" fmla="*/ 622299 h 1485900"/>
                <a:gd name="connsiteX94" fmla="*/ 2013480 w 6455833"/>
                <a:gd name="connsiteY94" fmla="*/ 596900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46816 w 6455833"/>
                <a:gd name="connsiteY93" fmla="*/ 611186 h 1485900"/>
                <a:gd name="connsiteX94" fmla="*/ 2013480 w 6455833"/>
                <a:gd name="connsiteY94" fmla="*/ 596900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6178 w 6455833"/>
                <a:gd name="connsiteY93" fmla="*/ 614361 h 1485900"/>
                <a:gd name="connsiteX94" fmla="*/ 2013480 w 6455833"/>
                <a:gd name="connsiteY94" fmla="*/ 596900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1416 w 6455833"/>
                <a:gd name="connsiteY93" fmla="*/ 614361 h 1485900"/>
                <a:gd name="connsiteX94" fmla="*/ 2013480 w 6455833"/>
                <a:gd name="connsiteY94" fmla="*/ 596900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44700 w 6455833"/>
                <a:gd name="connsiteY92" fmla="*/ 639233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103966 w 6455833"/>
                <a:gd name="connsiteY91" fmla="*/ 639233 h 1485900"/>
                <a:gd name="connsiteX92" fmla="*/ 2051050 w 6455833"/>
                <a:gd name="connsiteY92" fmla="*/ 612246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057928 w 6455833"/>
                <a:gd name="connsiteY91" fmla="*/ 645583 h 1485900"/>
                <a:gd name="connsiteX92" fmla="*/ 2051050 w 6455833"/>
                <a:gd name="connsiteY92" fmla="*/ 612246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3966 w 6455833"/>
                <a:gd name="connsiteY90" fmla="*/ 656167 h 1485900"/>
                <a:gd name="connsiteX91" fmla="*/ 2057928 w 6455833"/>
                <a:gd name="connsiteY91" fmla="*/ 645583 h 1485900"/>
                <a:gd name="connsiteX92" fmla="*/ 2049463 w 6455833"/>
                <a:gd name="connsiteY92" fmla="*/ 615421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8729 w 6455833"/>
                <a:gd name="connsiteY90" fmla="*/ 635529 h 1485900"/>
                <a:gd name="connsiteX91" fmla="*/ 2057928 w 6455833"/>
                <a:gd name="connsiteY91" fmla="*/ 645583 h 1485900"/>
                <a:gd name="connsiteX92" fmla="*/ 2049463 w 6455833"/>
                <a:gd name="connsiteY92" fmla="*/ 615421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37833 w 6455833"/>
                <a:gd name="connsiteY89" fmla="*/ 656167 h 1485900"/>
                <a:gd name="connsiteX90" fmla="*/ 2108729 w 6455833"/>
                <a:gd name="connsiteY90" fmla="*/ 645054 h 1485900"/>
                <a:gd name="connsiteX91" fmla="*/ 2057928 w 6455833"/>
                <a:gd name="connsiteY91" fmla="*/ 645583 h 1485900"/>
                <a:gd name="connsiteX92" fmla="*/ 2049463 w 6455833"/>
                <a:gd name="connsiteY92" fmla="*/ 615421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15608 w 6455833"/>
                <a:gd name="connsiteY89" fmla="*/ 668867 h 1485900"/>
                <a:gd name="connsiteX90" fmla="*/ 2108729 w 6455833"/>
                <a:gd name="connsiteY90" fmla="*/ 645054 h 1485900"/>
                <a:gd name="connsiteX91" fmla="*/ 2057928 w 6455833"/>
                <a:gd name="connsiteY91" fmla="*/ 645583 h 1485900"/>
                <a:gd name="connsiteX92" fmla="*/ 2049463 w 6455833"/>
                <a:gd name="connsiteY92" fmla="*/ 615421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49463 w 6455833"/>
                <a:gd name="connsiteY92" fmla="*/ 615421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49463 w 6455833"/>
                <a:gd name="connsiteY92" fmla="*/ 615421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89200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308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9900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40375 w 6455833"/>
                <a:gd name="connsiteY14" fmla="*/ 1244600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5612 w 6455833"/>
                <a:gd name="connsiteY14" fmla="*/ 1249362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51567 w 6455833"/>
                <a:gd name="connsiteY97" fmla="*/ 546100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38867 w 6455833"/>
                <a:gd name="connsiteY97" fmla="*/ 569913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38867 w 6455833"/>
                <a:gd name="connsiteY97" fmla="*/ 561976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38867 w 6455833"/>
                <a:gd name="connsiteY97" fmla="*/ 568326 h 1485900"/>
                <a:gd name="connsiteX98" fmla="*/ 1913466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38867 w 6455833"/>
                <a:gd name="connsiteY97" fmla="*/ 568326 h 1485900"/>
                <a:gd name="connsiteX98" fmla="*/ 1929341 w 6455833"/>
                <a:gd name="connsiteY98" fmla="*/ 546100 h 1485900"/>
                <a:gd name="connsiteX99" fmla="*/ 1905000 w 6455833"/>
                <a:gd name="connsiteY99" fmla="*/ 546100 h 1485900"/>
                <a:gd name="connsiteX100" fmla="*/ 1866900 w 6455833"/>
                <a:gd name="connsiteY100" fmla="*/ 546100 h 1485900"/>
                <a:gd name="connsiteX101" fmla="*/ 1866900 w 6455833"/>
                <a:gd name="connsiteY101" fmla="*/ 520700 h 1485900"/>
                <a:gd name="connsiteX102" fmla="*/ 1748366 w 6455833"/>
                <a:gd name="connsiteY102" fmla="*/ 520700 h 1485900"/>
                <a:gd name="connsiteX103" fmla="*/ 1748366 w 6455833"/>
                <a:gd name="connsiteY103" fmla="*/ 499533 h 1485900"/>
                <a:gd name="connsiteX104" fmla="*/ 1710266 w 6455833"/>
                <a:gd name="connsiteY104" fmla="*/ 499533 h 1485900"/>
                <a:gd name="connsiteX105" fmla="*/ 1710266 w 6455833"/>
                <a:gd name="connsiteY105" fmla="*/ 482600 h 1485900"/>
                <a:gd name="connsiteX106" fmla="*/ 1638300 w 6455833"/>
                <a:gd name="connsiteY106" fmla="*/ 482600 h 1485900"/>
                <a:gd name="connsiteX107" fmla="*/ 1638300 w 6455833"/>
                <a:gd name="connsiteY107" fmla="*/ 465667 h 1485900"/>
                <a:gd name="connsiteX108" fmla="*/ 1600200 w 6455833"/>
                <a:gd name="connsiteY108" fmla="*/ 465667 h 1485900"/>
                <a:gd name="connsiteX109" fmla="*/ 1600200 w 6455833"/>
                <a:gd name="connsiteY109" fmla="*/ 465667 h 1485900"/>
                <a:gd name="connsiteX110" fmla="*/ 1600200 w 6455833"/>
                <a:gd name="connsiteY110" fmla="*/ 448733 h 1485900"/>
                <a:gd name="connsiteX111" fmla="*/ 1574800 w 6455833"/>
                <a:gd name="connsiteY111" fmla="*/ 448733 h 1485900"/>
                <a:gd name="connsiteX112" fmla="*/ 1574800 w 6455833"/>
                <a:gd name="connsiteY112" fmla="*/ 423333 h 1485900"/>
                <a:gd name="connsiteX113" fmla="*/ 1494366 w 6455833"/>
                <a:gd name="connsiteY113" fmla="*/ 423333 h 1485900"/>
                <a:gd name="connsiteX114" fmla="*/ 1494366 w 6455833"/>
                <a:gd name="connsiteY114" fmla="*/ 406400 h 1485900"/>
                <a:gd name="connsiteX115" fmla="*/ 1452033 w 6455833"/>
                <a:gd name="connsiteY115" fmla="*/ 406400 h 1485900"/>
                <a:gd name="connsiteX116" fmla="*/ 1452033 w 6455833"/>
                <a:gd name="connsiteY116" fmla="*/ 385233 h 1485900"/>
                <a:gd name="connsiteX117" fmla="*/ 1426633 w 6455833"/>
                <a:gd name="connsiteY117" fmla="*/ 385233 h 1485900"/>
                <a:gd name="connsiteX118" fmla="*/ 1426633 w 6455833"/>
                <a:gd name="connsiteY118" fmla="*/ 364067 h 1485900"/>
                <a:gd name="connsiteX119" fmla="*/ 1401233 w 6455833"/>
                <a:gd name="connsiteY119" fmla="*/ 364067 h 1485900"/>
                <a:gd name="connsiteX120" fmla="*/ 1401233 w 6455833"/>
                <a:gd name="connsiteY120" fmla="*/ 355600 h 1485900"/>
                <a:gd name="connsiteX121" fmla="*/ 1363133 w 6455833"/>
                <a:gd name="connsiteY121" fmla="*/ 355600 h 1485900"/>
                <a:gd name="connsiteX122" fmla="*/ 1363133 w 6455833"/>
                <a:gd name="connsiteY122" fmla="*/ 342900 h 1485900"/>
                <a:gd name="connsiteX123" fmla="*/ 1333500 w 6455833"/>
                <a:gd name="connsiteY123" fmla="*/ 342900 h 1485900"/>
                <a:gd name="connsiteX124" fmla="*/ 1333500 w 6455833"/>
                <a:gd name="connsiteY124" fmla="*/ 300567 h 1485900"/>
                <a:gd name="connsiteX125" fmla="*/ 1303866 w 6455833"/>
                <a:gd name="connsiteY125" fmla="*/ 300567 h 1485900"/>
                <a:gd name="connsiteX126" fmla="*/ 1303866 w 6455833"/>
                <a:gd name="connsiteY126" fmla="*/ 283633 h 1485900"/>
                <a:gd name="connsiteX127" fmla="*/ 1248833 w 6455833"/>
                <a:gd name="connsiteY127" fmla="*/ 283633 h 1485900"/>
                <a:gd name="connsiteX128" fmla="*/ 1248833 w 6455833"/>
                <a:gd name="connsiteY128" fmla="*/ 270933 h 1485900"/>
                <a:gd name="connsiteX129" fmla="*/ 1240366 w 6455833"/>
                <a:gd name="connsiteY129" fmla="*/ 270933 h 1485900"/>
                <a:gd name="connsiteX130" fmla="*/ 1240366 w 6455833"/>
                <a:gd name="connsiteY130" fmla="*/ 241300 h 1485900"/>
                <a:gd name="connsiteX131" fmla="*/ 1130300 w 6455833"/>
                <a:gd name="connsiteY131" fmla="*/ 241300 h 1485900"/>
                <a:gd name="connsiteX132" fmla="*/ 1130300 w 6455833"/>
                <a:gd name="connsiteY132" fmla="*/ 232833 h 1485900"/>
                <a:gd name="connsiteX133" fmla="*/ 1083733 w 6455833"/>
                <a:gd name="connsiteY133" fmla="*/ 232833 h 1485900"/>
                <a:gd name="connsiteX134" fmla="*/ 1083733 w 6455833"/>
                <a:gd name="connsiteY134" fmla="*/ 211667 h 1485900"/>
                <a:gd name="connsiteX135" fmla="*/ 1058333 w 6455833"/>
                <a:gd name="connsiteY135" fmla="*/ 211667 h 1485900"/>
                <a:gd name="connsiteX136" fmla="*/ 1058333 w 6455833"/>
                <a:gd name="connsiteY136" fmla="*/ 160867 h 1485900"/>
                <a:gd name="connsiteX137" fmla="*/ 973666 w 6455833"/>
                <a:gd name="connsiteY137" fmla="*/ 160867 h 1485900"/>
                <a:gd name="connsiteX138" fmla="*/ 973666 w 6455833"/>
                <a:gd name="connsiteY138" fmla="*/ 135467 h 1485900"/>
                <a:gd name="connsiteX139" fmla="*/ 910166 w 6455833"/>
                <a:gd name="connsiteY139" fmla="*/ 135467 h 1485900"/>
                <a:gd name="connsiteX140" fmla="*/ 910166 w 6455833"/>
                <a:gd name="connsiteY140" fmla="*/ 118533 h 1485900"/>
                <a:gd name="connsiteX141" fmla="*/ 850900 w 6455833"/>
                <a:gd name="connsiteY141" fmla="*/ 118533 h 1485900"/>
                <a:gd name="connsiteX142" fmla="*/ 850900 w 6455833"/>
                <a:gd name="connsiteY142" fmla="*/ 88900 h 1485900"/>
                <a:gd name="connsiteX143" fmla="*/ 592666 w 6455833"/>
                <a:gd name="connsiteY143" fmla="*/ 88900 h 1485900"/>
                <a:gd name="connsiteX144" fmla="*/ 592666 w 6455833"/>
                <a:gd name="connsiteY144" fmla="*/ 50800 h 1485900"/>
                <a:gd name="connsiteX145" fmla="*/ 444500 w 6455833"/>
                <a:gd name="connsiteY145" fmla="*/ 50800 h 1485900"/>
                <a:gd name="connsiteX146" fmla="*/ 444500 w 6455833"/>
                <a:gd name="connsiteY146" fmla="*/ 33867 h 1485900"/>
                <a:gd name="connsiteX147" fmla="*/ 309033 w 6455833"/>
                <a:gd name="connsiteY147" fmla="*/ 33867 h 1485900"/>
                <a:gd name="connsiteX148" fmla="*/ 321733 w 6455833"/>
                <a:gd name="connsiteY148" fmla="*/ 21167 h 1485900"/>
                <a:gd name="connsiteX149" fmla="*/ 241300 w 6455833"/>
                <a:gd name="connsiteY149" fmla="*/ 21167 h 1485900"/>
                <a:gd name="connsiteX150" fmla="*/ 241300 w 6455833"/>
                <a:gd name="connsiteY150" fmla="*/ 0 h 1485900"/>
                <a:gd name="connsiteX151" fmla="*/ 0 w 6455833"/>
                <a:gd name="connsiteY151"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38867 w 6455833"/>
                <a:gd name="connsiteY97" fmla="*/ 568326 h 1485900"/>
                <a:gd name="connsiteX98" fmla="*/ 1929341 w 6455833"/>
                <a:gd name="connsiteY98" fmla="*/ 546100 h 1485900"/>
                <a:gd name="connsiteX99" fmla="*/ 1866900 w 6455833"/>
                <a:gd name="connsiteY99" fmla="*/ 546100 h 1485900"/>
                <a:gd name="connsiteX100" fmla="*/ 1866900 w 6455833"/>
                <a:gd name="connsiteY100" fmla="*/ 520700 h 1485900"/>
                <a:gd name="connsiteX101" fmla="*/ 1748366 w 6455833"/>
                <a:gd name="connsiteY101" fmla="*/ 520700 h 1485900"/>
                <a:gd name="connsiteX102" fmla="*/ 1748366 w 6455833"/>
                <a:gd name="connsiteY102" fmla="*/ 499533 h 1485900"/>
                <a:gd name="connsiteX103" fmla="*/ 1710266 w 6455833"/>
                <a:gd name="connsiteY103" fmla="*/ 499533 h 1485900"/>
                <a:gd name="connsiteX104" fmla="*/ 1710266 w 6455833"/>
                <a:gd name="connsiteY104" fmla="*/ 482600 h 1485900"/>
                <a:gd name="connsiteX105" fmla="*/ 1638300 w 6455833"/>
                <a:gd name="connsiteY105" fmla="*/ 482600 h 1485900"/>
                <a:gd name="connsiteX106" fmla="*/ 1638300 w 6455833"/>
                <a:gd name="connsiteY106" fmla="*/ 465667 h 1485900"/>
                <a:gd name="connsiteX107" fmla="*/ 1600200 w 6455833"/>
                <a:gd name="connsiteY107" fmla="*/ 465667 h 1485900"/>
                <a:gd name="connsiteX108" fmla="*/ 1600200 w 6455833"/>
                <a:gd name="connsiteY108" fmla="*/ 465667 h 1485900"/>
                <a:gd name="connsiteX109" fmla="*/ 1600200 w 6455833"/>
                <a:gd name="connsiteY109" fmla="*/ 448733 h 1485900"/>
                <a:gd name="connsiteX110" fmla="*/ 1574800 w 6455833"/>
                <a:gd name="connsiteY110" fmla="*/ 448733 h 1485900"/>
                <a:gd name="connsiteX111" fmla="*/ 1574800 w 6455833"/>
                <a:gd name="connsiteY111" fmla="*/ 423333 h 1485900"/>
                <a:gd name="connsiteX112" fmla="*/ 1494366 w 6455833"/>
                <a:gd name="connsiteY112" fmla="*/ 423333 h 1485900"/>
                <a:gd name="connsiteX113" fmla="*/ 1494366 w 6455833"/>
                <a:gd name="connsiteY113" fmla="*/ 406400 h 1485900"/>
                <a:gd name="connsiteX114" fmla="*/ 1452033 w 6455833"/>
                <a:gd name="connsiteY114" fmla="*/ 406400 h 1485900"/>
                <a:gd name="connsiteX115" fmla="*/ 1452033 w 6455833"/>
                <a:gd name="connsiteY115" fmla="*/ 385233 h 1485900"/>
                <a:gd name="connsiteX116" fmla="*/ 1426633 w 6455833"/>
                <a:gd name="connsiteY116" fmla="*/ 385233 h 1485900"/>
                <a:gd name="connsiteX117" fmla="*/ 1426633 w 6455833"/>
                <a:gd name="connsiteY117" fmla="*/ 364067 h 1485900"/>
                <a:gd name="connsiteX118" fmla="*/ 1401233 w 6455833"/>
                <a:gd name="connsiteY118" fmla="*/ 364067 h 1485900"/>
                <a:gd name="connsiteX119" fmla="*/ 1401233 w 6455833"/>
                <a:gd name="connsiteY119" fmla="*/ 355600 h 1485900"/>
                <a:gd name="connsiteX120" fmla="*/ 1363133 w 6455833"/>
                <a:gd name="connsiteY120" fmla="*/ 355600 h 1485900"/>
                <a:gd name="connsiteX121" fmla="*/ 1363133 w 6455833"/>
                <a:gd name="connsiteY121" fmla="*/ 342900 h 1485900"/>
                <a:gd name="connsiteX122" fmla="*/ 1333500 w 6455833"/>
                <a:gd name="connsiteY122" fmla="*/ 342900 h 1485900"/>
                <a:gd name="connsiteX123" fmla="*/ 1333500 w 6455833"/>
                <a:gd name="connsiteY123" fmla="*/ 300567 h 1485900"/>
                <a:gd name="connsiteX124" fmla="*/ 1303866 w 6455833"/>
                <a:gd name="connsiteY124" fmla="*/ 300567 h 1485900"/>
                <a:gd name="connsiteX125" fmla="*/ 1303866 w 6455833"/>
                <a:gd name="connsiteY125" fmla="*/ 283633 h 1485900"/>
                <a:gd name="connsiteX126" fmla="*/ 1248833 w 6455833"/>
                <a:gd name="connsiteY126" fmla="*/ 283633 h 1485900"/>
                <a:gd name="connsiteX127" fmla="*/ 1248833 w 6455833"/>
                <a:gd name="connsiteY127" fmla="*/ 270933 h 1485900"/>
                <a:gd name="connsiteX128" fmla="*/ 1240366 w 6455833"/>
                <a:gd name="connsiteY128" fmla="*/ 270933 h 1485900"/>
                <a:gd name="connsiteX129" fmla="*/ 1240366 w 6455833"/>
                <a:gd name="connsiteY129" fmla="*/ 241300 h 1485900"/>
                <a:gd name="connsiteX130" fmla="*/ 1130300 w 6455833"/>
                <a:gd name="connsiteY130" fmla="*/ 241300 h 1485900"/>
                <a:gd name="connsiteX131" fmla="*/ 1130300 w 6455833"/>
                <a:gd name="connsiteY131" fmla="*/ 232833 h 1485900"/>
                <a:gd name="connsiteX132" fmla="*/ 1083733 w 6455833"/>
                <a:gd name="connsiteY132" fmla="*/ 232833 h 1485900"/>
                <a:gd name="connsiteX133" fmla="*/ 1083733 w 6455833"/>
                <a:gd name="connsiteY133" fmla="*/ 211667 h 1485900"/>
                <a:gd name="connsiteX134" fmla="*/ 1058333 w 6455833"/>
                <a:gd name="connsiteY134" fmla="*/ 211667 h 1485900"/>
                <a:gd name="connsiteX135" fmla="*/ 1058333 w 6455833"/>
                <a:gd name="connsiteY135" fmla="*/ 160867 h 1485900"/>
                <a:gd name="connsiteX136" fmla="*/ 973666 w 6455833"/>
                <a:gd name="connsiteY136" fmla="*/ 160867 h 1485900"/>
                <a:gd name="connsiteX137" fmla="*/ 973666 w 6455833"/>
                <a:gd name="connsiteY137" fmla="*/ 135467 h 1485900"/>
                <a:gd name="connsiteX138" fmla="*/ 910166 w 6455833"/>
                <a:gd name="connsiteY138" fmla="*/ 135467 h 1485900"/>
                <a:gd name="connsiteX139" fmla="*/ 910166 w 6455833"/>
                <a:gd name="connsiteY139" fmla="*/ 118533 h 1485900"/>
                <a:gd name="connsiteX140" fmla="*/ 850900 w 6455833"/>
                <a:gd name="connsiteY140" fmla="*/ 118533 h 1485900"/>
                <a:gd name="connsiteX141" fmla="*/ 850900 w 6455833"/>
                <a:gd name="connsiteY141" fmla="*/ 88900 h 1485900"/>
                <a:gd name="connsiteX142" fmla="*/ 592666 w 6455833"/>
                <a:gd name="connsiteY142" fmla="*/ 88900 h 1485900"/>
                <a:gd name="connsiteX143" fmla="*/ 592666 w 6455833"/>
                <a:gd name="connsiteY143" fmla="*/ 50800 h 1485900"/>
                <a:gd name="connsiteX144" fmla="*/ 444500 w 6455833"/>
                <a:gd name="connsiteY144" fmla="*/ 50800 h 1485900"/>
                <a:gd name="connsiteX145" fmla="*/ 444500 w 6455833"/>
                <a:gd name="connsiteY145" fmla="*/ 33867 h 1485900"/>
                <a:gd name="connsiteX146" fmla="*/ 309033 w 6455833"/>
                <a:gd name="connsiteY146" fmla="*/ 33867 h 1485900"/>
                <a:gd name="connsiteX147" fmla="*/ 321733 w 6455833"/>
                <a:gd name="connsiteY147" fmla="*/ 21167 h 1485900"/>
                <a:gd name="connsiteX148" fmla="*/ 241300 w 6455833"/>
                <a:gd name="connsiteY148" fmla="*/ 21167 h 1485900"/>
                <a:gd name="connsiteX149" fmla="*/ 241300 w 6455833"/>
                <a:gd name="connsiteY149" fmla="*/ 0 h 1485900"/>
                <a:gd name="connsiteX150" fmla="*/ 0 w 6455833"/>
                <a:gd name="connsiteY150"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2 w 6455833"/>
                <a:gd name="connsiteY96" fmla="*/ 565679 h 1485900"/>
                <a:gd name="connsiteX97" fmla="*/ 1938867 w 6455833"/>
                <a:gd name="connsiteY97" fmla="*/ 568326 h 1485900"/>
                <a:gd name="connsiteX98" fmla="*/ 1940453 w 6455833"/>
                <a:gd name="connsiteY98" fmla="*/ 542925 h 1485900"/>
                <a:gd name="connsiteX99" fmla="*/ 1866900 w 6455833"/>
                <a:gd name="connsiteY99" fmla="*/ 546100 h 1485900"/>
                <a:gd name="connsiteX100" fmla="*/ 1866900 w 6455833"/>
                <a:gd name="connsiteY100" fmla="*/ 520700 h 1485900"/>
                <a:gd name="connsiteX101" fmla="*/ 1748366 w 6455833"/>
                <a:gd name="connsiteY101" fmla="*/ 520700 h 1485900"/>
                <a:gd name="connsiteX102" fmla="*/ 1748366 w 6455833"/>
                <a:gd name="connsiteY102" fmla="*/ 499533 h 1485900"/>
                <a:gd name="connsiteX103" fmla="*/ 1710266 w 6455833"/>
                <a:gd name="connsiteY103" fmla="*/ 499533 h 1485900"/>
                <a:gd name="connsiteX104" fmla="*/ 1710266 w 6455833"/>
                <a:gd name="connsiteY104" fmla="*/ 482600 h 1485900"/>
                <a:gd name="connsiteX105" fmla="*/ 1638300 w 6455833"/>
                <a:gd name="connsiteY105" fmla="*/ 482600 h 1485900"/>
                <a:gd name="connsiteX106" fmla="*/ 1638300 w 6455833"/>
                <a:gd name="connsiteY106" fmla="*/ 465667 h 1485900"/>
                <a:gd name="connsiteX107" fmla="*/ 1600200 w 6455833"/>
                <a:gd name="connsiteY107" fmla="*/ 465667 h 1485900"/>
                <a:gd name="connsiteX108" fmla="*/ 1600200 w 6455833"/>
                <a:gd name="connsiteY108" fmla="*/ 465667 h 1485900"/>
                <a:gd name="connsiteX109" fmla="*/ 1600200 w 6455833"/>
                <a:gd name="connsiteY109" fmla="*/ 448733 h 1485900"/>
                <a:gd name="connsiteX110" fmla="*/ 1574800 w 6455833"/>
                <a:gd name="connsiteY110" fmla="*/ 448733 h 1485900"/>
                <a:gd name="connsiteX111" fmla="*/ 1574800 w 6455833"/>
                <a:gd name="connsiteY111" fmla="*/ 423333 h 1485900"/>
                <a:gd name="connsiteX112" fmla="*/ 1494366 w 6455833"/>
                <a:gd name="connsiteY112" fmla="*/ 423333 h 1485900"/>
                <a:gd name="connsiteX113" fmla="*/ 1494366 w 6455833"/>
                <a:gd name="connsiteY113" fmla="*/ 406400 h 1485900"/>
                <a:gd name="connsiteX114" fmla="*/ 1452033 w 6455833"/>
                <a:gd name="connsiteY114" fmla="*/ 406400 h 1485900"/>
                <a:gd name="connsiteX115" fmla="*/ 1452033 w 6455833"/>
                <a:gd name="connsiteY115" fmla="*/ 385233 h 1485900"/>
                <a:gd name="connsiteX116" fmla="*/ 1426633 w 6455833"/>
                <a:gd name="connsiteY116" fmla="*/ 385233 h 1485900"/>
                <a:gd name="connsiteX117" fmla="*/ 1426633 w 6455833"/>
                <a:gd name="connsiteY117" fmla="*/ 364067 h 1485900"/>
                <a:gd name="connsiteX118" fmla="*/ 1401233 w 6455833"/>
                <a:gd name="connsiteY118" fmla="*/ 364067 h 1485900"/>
                <a:gd name="connsiteX119" fmla="*/ 1401233 w 6455833"/>
                <a:gd name="connsiteY119" fmla="*/ 355600 h 1485900"/>
                <a:gd name="connsiteX120" fmla="*/ 1363133 w 6455833"/>
                <a:gd name="connsiteY120" fmla="*/ 355600 h 1485900"/>
                <a:gd name="connsiteX121" fmla="*/ 1363133 w 6455833"/>
                <a:gd name="connsiteY121" fmla="*/ 342900 h 1485900"/>
                <a:gd name="connsiteX122" fmla="*/ 1333500 w 6455833"/>
                <a:gd name="connsiteY122" fmla="*/ 342900 h 1485900"/>
                <a:gd name="connsiteX123" fmla="*/ 1333500 w 6455833"/>
                <a:gd name="connsiteY123" fmla="*/ 300567 h 1485900"/>
                <a:gd name="connsiteX124" fmla="*/ 1303866 w 6455833"/>
                <a:gd name="connsiteY124" fmla="*/ 300567 h 1485900"/>
                <a:gd name="connsiteX125" fmla="*/ 1303866 w 6455833"/>
                <a:gd name="connsiteY125" fmla="*/ 283633 h 1485900"/>
                <a:gd name="connsiteX126" fmla="*/ 1248833 w 6455833"/>
                <a:gd name="connsiteY126" fmla="*/ 283633 h 1485900"/>
                <a:gd name="connsiteX127" fmla="*/ 1248833 w 6455833"/>
                <a:gd name="connsiteY127" fmla="*/ 270933 h 1485900"/>
                <a:gd name="connsiteX128" fmla="*/ 1240366 w 6455833"/>
                <a:gd name="connsiteY128" fmla="*/ 270933 h 1485900"/>
                <a:gd name="connsiteX129" fmla="*/ 1240366 w 6455833"/>
                <a:gd name="connsiteY129" fmla="*/ 241300 h 1485900"/>
                <a:gd name="connsiteX130" fmla="*/ 1130300 w 6455833"/>
                <a:gd name="connsiteY130" fmla="*/ 241300 h 1485900"/>
                <a:gd name="connsiteX131" fmla="*/ 1130300 w 6455833"/>
                <a:gd name="connsiteY131" fmla="*/ 232833 h 1485900"/>
                <a:gd name="connsiteX132" fmla="*/ 1083733 w 6455833"/>
                <a:gd name="connsiteY132" fmla="*/ 232833 h 1485900"/>
                <a:gd name="connsiteX133" fmla="*/ 1083733 w 6455833"/>
                <a:gd name="connsiteY133" fmla="*/ 211667 h 1485900"/>
                <a:gd name="connsiteX134" fmla="*/ 1058333 w 6455833"/>
                <a:gd name="connsiteY134" fmla="*/ 211667 h 1485900"/>
                <a:gd name="connsiteX135" fmla="*/ 1058333 w 6455833"/>
                <a:gd name="connsiteY135" fmla="*/ 160867 h 1485900"/>
                <a:gd name="connsiteX136" fmla="*/ 973666 w 6455833"/>
                <a:gd name="connsiteY136" fmla="*/ 160867 h 1485900"/>
                <a:gd name="connsiteX137" fmla="*/ 973666 w 6455833"/>
                <a:gd name="connsiteY137" fmla="*/ 135467 h 1485900"/>
                <a:gd name="connsiteX138" fmla="*/ 910166 w 6455833"/>
                <a:gd name="connsiteY138" fmla="*/ 135467 h 1485900"/>
                <a:gd name="connsiteX139" fmla="*/ 910166 w 6455833"/>
                <a:gd name="connsiteY139" fmla="*/ 118533 h 1485900"/>
                <a:gd name="connsiteX140" fmla="*/ 850900 w 6455833"/>
                <a:gd name="connsiteY140" fmla="*/ 118533 h 1485900"/>
                <a:gd name="connsiteX141" fmla="*/ 850900 w 6455833"/>
                <a:gd name="connsiteY141" fmla="*/ 88900 h 1485900"/>
                <a:gd name="connsiteX142" fmla="*/ 592666 w 6455833"/>
                <a:gd name="connsiteY142" fmla="*/ 88900 h 1485900"/>
                <a:gd name="connsiteX143" fmla="*/ 592666 w 6455833"/>
                <a:gd name="connsiteY143" fmla="*/ 50800 h 1485900"/>
                <a:gd name="connsiteX144" fmla="*/ 444500 w 6455833"/>
                <a:gd name="connsiteY144" fmla="*/ 50800 h 1485900"/>
                <a:gd name="connsiteX145" fmla="*/ 444500 w 6455833"/>
                <a:gd name="connsiteY145" fmla="*/ 33867 h 1485900"/>
                <a:gd name="connsiteX146" fmla="*/ 309033 w 6455833"/>
                <a:gd name="connsiteY146" fmla="*/ 33867 h 1485900"/>
                <a:gd name="connsiteX147" fmla="*/ 321733 w 6455833"/>
                <a:gd name="connsiteY147" fmla="*/ 21167 h 1485900"/>
                <a:gd name="connsiteX148" fmla="*/ 241300 w 6455833"/>
                <a:gd name="connsiteY148" fmla="*/ 21167 h 1485900"/>
                <a:gd name="connsiteX149" fmla="*/ 241300 w 6455833"/>
                <a:gd name="connsiteY149" fmla="*/ 0 h 1485900"/>
                <a:gd name="connsiteX150" fmla="*/ 0 w 6455833"/>
                <a:gd name="connsiteY150"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75909 w 6455833"/>
                <a:gd name="connsiteY96" fmla="*/ 570442 h 1485900"/>
                <a:gd name="connsiteX97" fmla="*/ 1938867 w 6455833"/>
                <a:gd name="connsiteY97" fmla="*/ 568326 h 1485900"/>
                <a:gd name="connsiteX98" fmla="*/ 1940453 w 6455833"/>
                <a:gd name="connsiteY98" fmla="*/ 542925 h 1485900"/>
                <a:gd name="connsiteX99" fmla="*/ 1866900 w 6455833"/>
                <a:gd name="connsiteY99" fmla="*/ 546100 h 1485900"/>
                <a:gd name="connsiteX100" fmla="*/ 1866900 w 6455833"/>
                <a:gd name="connsiteY100" fmla="*/ 520700 h 1485900"/>
                <a:gd name="connsiteX101" fmla="*/ 1748366 w 6455833"/>
                <a:gd name="connsiteY101" fmla="*/ 520700 h 1485900"/>
                <a:gd name="connsiteX102" fmla="*/ 1748366 w 6455833"/>
                <a:gd name="connsiteY102" fmla="*/ 499533 h 1485900"/>
                <a:gd name="connsiteX103" fmla="*/ 1710266 w 6455833"/>
                <a:gd name="connsiteY103" fmla="*/ 499533 h 1485900"/>
                <a:gd name="connsiteX104" fmla="*/ 1710266 w 6455833"/>
                <a:gd name="connsiteY104" fmla="*/ 482600 h 1485900"/>
                <a:gd name="connsiteX105" fmla="*/ 1638300 w 6455833"/>
                <a:gd name="connsiteY105" fmla="*/ 482600 h 1485900"/>
                <a:gd name="connsiteX106" fmla="*/ 1638300 w 6455833"/>
                <a:gd name="connsiteY106" fmla="*/ 465667 h 1485900"/>
                <a:gd name="connsiteX107" fmla="*/ 1600200 w 6455833"/>
                <a:gd name="connsiteY107" fmla="*/ 465667 h 1485900"/>
                <a:gd name="connsiteX108" fmla="*/ 1600200 w 6455833"/>
                <a:gd name="connsiteY108" fmla="*/ 465667 h 1485900"/>
                <a:gd name="connsiteX109" fmla="*/ 1600200 w 6455833"/>
                <a:gd name="connsiteY109" fmla="*/ 448733 h 1485900"/>
                <a:gd name="connsiteX110" fmla="*/ 1574800 w 6455833"/>
                <a:gd name="connsiteY110" fmla="*/ 448733 h 1485900"/>
                <a:gd name="connsiteX111" fmla="*/ 1574800 w 6455833"/>
                <a:gd name="connsiteY111" fmla="*/ 423333 h 1485900"/>
                <a:gd name="connsiteX112" fmla="*/ 1494366 w 6455833"/>
                <a:gd name="connsiteY112" fmla="*/ 423333 h 1485900"/>
                <a:gd name="connsiteX113" fmla="*/ 1494366 w 6455833"/>
                <a:gd name="connsiteY113" fmla="*/ 406400 h 1485900"/>
                <a:gd name="connsiteX114" fmla="*/ 1452033 w 6455833"/>
                <a:gd name="connsiteY114" fmla="*/ 406400 h 1485900"/>
                <a:gd name="connsiteX115" fmla="*/ 1452033 w 6455833"/>
                <a:gd name="connsiteY115" fmla="*/ 385233 h 1485900"/>
                <a:gd name="connsiteX116" fmla="*/ 1426633 w 6455833"/>
                <a:gd name="connsiteY116" fmla="*/ 385233 h 1485900"/>
                <a:gd name="connsiteX117" fmla="*/ 1426633 w 6455833"/>
                <a:gd name="connsiteY117" fmla="*/ 364067 h 1485900"/>
                <a:gd name="connsiteX118" fmla="*/ 1401233 w 6455833"/>
                <a:gd name="connsiteY118" fmla="*/ 364067 h 1485900"/>
                <a:gd name="connsiteX119" fmla="*/ 1401233 w 6455833"/>
                <a:gd name="connsiteY119" fmla="*/ 355600 h 1485900"/>
                <a:gd name="connsiteX120" fmla="*/ 1363133 w 6455833"/>
                <a:gd name="connsiteY120" fmla="*/ 355600 h 1485900"/>
                <a:gd name="connsiteX121" fmla="*/ 1363133 w 6455833"/>
                <a:gd name="connsiteY121" fmla="*/ 342900 h 1485900"/>
                <a:gd name="connsiteX122" fmla="*/ 1333500 w 6455833"/>
                <a:gd name="connsiteY122" fmla="*/ 342900 h 1485900"/>
                <a:gd name="connsiteX123" fmla="*/ 1333500 w 6455833"/>
                <a:gd name="connsiteY123" fmla="*/ 300567 h 1485900"/>
                <a:gd name="connsiteX124" fmla="*/ 1303866 w 6455833"/>
                <a:gd name="connsiteY124" fmla="*/ 300567 h 1485900"/>
                <a:gd name="connsiteX125" fmla="*/ 1303866 w 6455833"/>
                <a:gd name="connsiteY125" fmla="*/ 283633 h 1485900"/>
                <a:gd name="connsiteX126" fmla="*/ 1248833 w 6455833"/>
                <a:gd name="connsiteY126" fmla="*/ 283633 h 1485900"/>
                <a:gd name="connsiteX127" fmla="*/ 1248833 w 6455833"/>
                <a:gd name="connsiteY127" fmla="*/ 270933 h 1485900"/>
                <a:gd name="connsiteX128" fmla="*/ 1240366 w 6455833"/>
                <a:gd name="connsiteY128" fmla="*/ 270933 h 1485900"/>
                <a:gd name="connsiteX129" fmla="*/ 1240366 w 6455833"/>
                <a:gd name="connsiteY129" fmla="*/ 241300 h 1485900"/>
                <a:gd name="connsiteX130" fmla="*/ 1130300 w 6455833"/>
                <a:gd name="connsiteY130" fmla="*/ 241300 h 1485900"/>
                <a:gd name="connsiteX131" fmla="*/ 1130300 w 6455833"/>
                <a:gd name="connsiteY131" fmla="*/ 232833 h 1485900"/>
                <a:gd name="connsiteX132" fmla="*/ 1083733 w 6455833"/>
                <a:gd name="connsiteY132" fmla="*/ 232833 h 1485900"/>
                <a:gd name="connsiteX133" fmla="*/ 1083733 w 6455833"/>
                <a:gd name="connsiteY133" fmla="*/ 211667 h 1485900"/>
                <a:gd name="connsiteX134" fmla="*/ 1058333 w 6455833"/>
                <a:gd name="connsiteY134" fmla="*/ 211667 h 1485900"/>
                <a:gd name="connsiteX135" fmla="*/ 1058333 w 6455833"/>
                <a:gd name="connsiteY135" fmla="*/ 160867 h 1485900"/>
                <a:gd name="connsiteX136" fmla="*/ 973666 w 6455833"/>
                <a:gd name="connsiteY136" fmla="*/ 160867 h 1485900"/>
                <a:gd name="connsiteX137" fmla="*/ 973666 w 6455833"/>
                <a:gd name="connsiteY137" fmla="*/ 135467 h 1485900"/>
                <a:gd name="connsiteX138" fmla="*/ 910166 w 6455833"/>
                <a:gd name="connsiteY138" fmla="*/ 135467 h 1485900"/>
                <a:gd name="connsiteX139" fmla="*/ 910166 w 6455833"/>
                <a:gd name="connsiteY139" fmla="*/ 118533 h 1485900"/>
                <a:gd name="connsiteX140" fmla="*/ 850900 w 6455833"/>
                <a:gd name="connsiteY140" fmla="*/ 118533 h 1485900"/>
                <a:gd name="connsiteX141" fmla="*/ 850900 w 6455833"/>
                <a:gd name="connsiteY141" fmla="*/ 88900 h 1485900"/>
                <a:gd name="connsiteX142" fmla="*/ 592666 w 6455833"/>
                <a:gd name="connsiteY142" fmla="*/ 88900 h 1485900"/>
                <a:gd name="connsiteX143" fmla="*/ 592666 w 6455833"/>
                <a:gd name="connsiteY143" fmla="*/ 50800 h 1485900"/>
                <a:gd name="connsiteX144" fmla="*/ 444500 w 6455833"/>
                <a:gd name="connsiteY144" fmla="*/ 50800 h 1485900"/>
                <a:gd name="connsiteX145" fmla="*/ 444500 w 6455833"/>
                <a:gd name="connsiteY145" fmla="*/ 33867 h 1485900"/>
                <a:gd name="connsiteX146" fmla="*/ 309033 w 6455833"/>
                <a:gd name="connsiteY146" fmla="*/ 33867 h 1485900"/>
                <a:gd name="connsiteX147" fmla="*/ 321733 w 6455833"/>
                <a:gd name="connsiteY147" fmla="*/ 21167 h 1485900"/>
                <a:gd name="connsiteX148" fmla="*/ 241300 w 6455833"/>
                <a:gd name="connsiteY148" fmla="*/ 21167 h 1485900"/>
                <a:gd name="connsiteX149" fmla="*/ 241300 w 6455833"/>
                <a:gd name="connsiteY149" fmla="*/ 0 h 1485900"/>
                <a:gd name="connsiteX150" fmla="*/ 0 w 6455833"/>
                <a:gd name="connsiteY150" fmla="*/ 0 h 1485900"/>
                <a:gd name="connsiteX0" fmla="*/ 6455833 w 6455833"/>
                <a:gd name="connsiteY0" fmla="*/ 1485900 h 1485900"/>
                <a:gd name="connsiteX1" fmla="*/ 6138333 w 6455833"/>
                <a:gd name="connsiteY1" fmla="*/ 1485900 h 1485900"/>
                <a:gd name="connsiteX2" fmla="*/ 6138333 w 6455833"/>
                <a:gd name="connsiteY2" fmla="*/ 1422400 h 1485900"/>
                <a:gd name="connsiteX3" fmla="*/ 6129866 w 6455833"/>
                <a:gd name="connsiteY3" fmla="*/ 1422400 h 1485900"/>
                <a:gd name="connsiteX4" fmla="*/ 6129866 w 6455833"/>
                <a:gd name="connsiteY4" fmla="*/ 1358900 h 1485900"/>
                <a:gd name="connsiteX5" fmla="*/ 5943600 w 6455833"/>
                <a:gd name="connsiteY5" fmla="*/ 1358900 h 1485900"/>
                <a:gd name="connsiteX6" fmla="*/ 5943600 w 6455833"/>
                <a:gd name="connsiteY6" fmla="*/ 1325033 h 1485900"/>
                <a:gd name="connsiteX7" fmla="*/ 5833533 w 6455833"/>
                <a:gd name="connsiteY7" fmla="*/ 1325033 h 1485900"/>
                <a:gd name="connsiteX8" fmla="*/ 5825066 w 6455833"/>
                <a:gd name="connsiteY8" fmla="*/ 1316566 h 1485900"/>
                <a:gd name="connsiteX9" fmla="*/ 5808133 w 6455833"/>
                <a:gd name="connsiteY9" fmla="*/ 1299633 h 1485900"/>
                <a:gd name="connsiteX10" fmla="*/ 5740400 w 6455833"/>
                <a:gd name="connsiteY10" fmla="*/ 1299633 h 1485900"/>
                <a:gd name="connsiteX11" fmla="*/ 5740400 w 6455833"/>
                <a:gd name="connsiteY11" fmla="*/ 1270000 h 1485900"/>
                <a:gd name="connsiteX12" fmla="*/ 5664200 w 6455833"/>
                <a:gd name="connsiteY12" fmla="*/ 1270000 h 1485900"/>
                <a:gd name="connsiteX13" fmla="*/ 5664200 w 6455833"/>
                <a:gd name="connsiteY13" fmla="*/ 1244600 h 1485900"/>
                <a:gd name="connsiteX14" fmla="*/ 5534025 w 6455833"/>
                <a:gd name="connsiteY14" fmla="*/ 1241424 h 1485900"/>
                <a:gd name="connsiteX15" fmla="*/ 5528733 w 6455833"/>
                <a:gd name="connsiteY15" fmla="*/ 1223433 h 1485900"/>
                <a:gd name="connsiteX16" fmla="*/ 5278966 w 6455833"/>
                <a:gd name="connsiteY16" fmla="*/ 1223433 h 1485900"/>
                <a:gd name="connsiteX17" fmla="*/ 5278966 w 6455833"/>
                <a:gd name="connsiteY17" fmla="*/ 1210733 h 1485900"/>
                <a:gd name="connsiteX18" fmla="*/ 5147733 w 6455833"/>
                <a:gd name="connsiteY18" fmla="*/ 1210733 h 1485900"/>
                <a:gd name="connsiteX19" fmla="*/ 5143500 w 6455833"/>
                <a:gd name="connsiteY19" fmla="*/ 1193800 h 1485900"/>
                <a:gd name="connsiteX20" fmla="*/ 4982633 w 6455833"/>
                <a:gd name="connsiteY20" fmla="*/ 1193800 h 1485900"/>
                <a:gd name="connsiteX21" fmla="*/ 4982633 w 6455833"/>
                <a:gd name="connsiteY21" fmla="*/ 1181100 h 1485900"/>
                <a:gd name="connsiteX22" fmla="*/ 4868333 w 6455833"/>
                <a:gd name="connsiteY22" fmla="*/ 1181100 h 1485900"/>
                <a:gd name="connsiteX23" fmla="*/ 4868333 w 6455833"/>
                <a:gd name="connsiteY23" fmla="*/ 1155700 h 1485900"/>
                <a:gd name="connsiteX24" fmla="*/ 4576233 w 6455833"/>
                <a:gd name="connsiteY24" fmla="*/ 1155700 h 1485900"/>
                <a:gd name="connsiteX25" fmla="*/ 4576233 w 6455833"/>
                <a:gd name="connsiteY25" fmla="*/ 1147233 h 1485900"/>
                <a:gd name="connsiteX26" fmla="*/ 4508500 w 6455833"/>
                <a:gd name="connsiteY26" fmla="*/ 1147233 h 1485900"/>
                <a:gd name="connsiteX27" fmla="*/ 4508500 w 6455833"/>
                <a:gd name="connsiteY27" fmla="*/ 1130300 h 1485900"/>
                <a:gd name="connsiteX28" fmla="*/ 4491566 w 6455833"/>
                <a:gd name="connsiteY28" fmla="*/ 1130300 h 1485900"/>
                <a:gd name="connsiteX29" fmla="*/ 4491566 w 6455833"/>
                <a:gd name="connsiteY29" fmla="*/ 1117600 h 1485900"/>
                <a:gd name="connsiteX30" fmla="*/ 4224866 w 6455833"/>
                <a:gd name="connsiteY30" fmla="*/ 1117600 h 1485900"/>
                <a:gd name="connsiteX31" fmla="*/ 4224866 w 6455833"/>
                <a:gd name="connsiteY31" fmla="*/ 1100667 h 1485900"/>
                <a:gd name="connsiteX32" fmla="*/ 4165600 w 6455833"/>
                <a:gd name="connsiteY32" fmla="*/ 1100667 h 1485900"/>
                <a:gd name="connsiteX33" fmla="*/ 4169833 w 6455833"/>
                <a:gd name="connsiteY33" fmla="*/ 1096434 h 1485900"/>
                <a:gd name="connsiteX34" fmla="*/ 3767666 w 6455833"/>
                <a:gd name="connsiteY34" fmla="*/ 1096434 h 1485900"/>
                <a:gd name="connsiteX35" fmla="*/ 3767666 w 6455833"/>
                <a:gd name="connsiteY35" fmla="*/ 1075267 h 1485900"/>
                <a:gd name="connsiteX36" fmla="*/ 3729566 w 6455833"/>
                <a:gd name="connsiteY36" fmla="*/ 1075267 h 1485900"/>
                <a:gd name="connsiteX37" fmla="*/ 3729566 w 6455833"/>
                <a:gd name="connsiteY37" fmla="*/ 1062567 h 1485900"/>
                <a:gd name="connsiteX38" fmla="*/ 3708400 w 6455833"/>
                <a:gd name="connsiteY38" fmla="*/ 1062567 h 1485900"/>
                <a:gd name="connsiteX39" fmla="*/ 3708400 w 6455833"/>
                <a:gd name="connsiteY39" fmla="*/ 1045633 h 1485900"/>
                <a:gd name="connsiteX40" fmla="*/ 3585633 w 6455833"/>
                <a:gd name="connsiteY40" fmla="*/ 1045633 h 1485900"/>
                <a:gd name="connsiteX41" fmla="*/ 3581400 w 6455833"/>
                <a:gd name="connsiteY41" fmla="*/ 1045633 h 1485900"/>
                <a:gd name="connsiteX42" fmla="*/ 3500966 w 6455833"/>
                <a:gd name="connsiteY42" fmla="*/ 1045633 h 1485900"/>
                <a:gd name="connsiteX43" fmla="*/ 3500966 w 6455833"/>
                <a:gd name="connsiteY43" fmla="*/ 1028700 h 1485900"/>
                <a:gd name="connsiteX44" fmla="*/ 3357033 w 6455833"/>
                <a:gd name="connsiteY44" fmla="*/ 1028700 h 1485900"/>
                <a:gd name="connsiteX45" fmla="*/ 3357033 w 6455833"/>
                <a:gd name="connsiteY45" fmla="*/ 1016000 h 1485900"/>
                <a:gd name="connsiteX46" fmla="*/ 3234266 w 6455833"/>
                <a:gd name="connsiteY46" fmla="*/ 1016000 h 1485900"/>
                <a:gd name="connsiteX47" fmla="*/ 3234266 w 6455833"/>
                <a:gd name="connsiteY47" fmla="*/ 990600 h 1485900"/>
                <a:gd name="connsiteX48" fmla="*/ 3208866 w 6455833"/>
                <a:gd name="connsiteY48" fmla="*/ 990600 h 1485900"/>
                <a:gd name="connsiteX49" fmla="*/ 3208866 w 6455833"/>
                <a:gd name="connsiteY49" fmla="*/ 977900 h 1485900"/>
                <a:gd name="connsiteX50" fmla="*/ 3208866 w 6455833"/>
                <a:gd name="connsiteY50" fmla="*/ 977900 h 1485900"/>
                <a:gd name="connsiteX51" fmla="*/ 2967566 w 6455833"/>
                <a:gd name="connsiteY51" fmla="*/ 977900 h 1485900"/>
                <a:gd name="connsiteX52" fmla="*/ 2967566 w 6455833"/>
                <a:gd name="connsiteY52" fmla="*/ 965200 h 1485900"/>
                <a:gd name="connsiteX53" fmla="*/ 2937933 w 6455833"/>
                <a:gd name="connsiteY53" fmla="*/ 965200 h 1485900"/>
                <a:gd name="connsiteX54" fmla="*/ 2937933 w 6455833"/>
                <a:gd name="connsiteY54" fmla="*/ 965200 h 1485900"/>
                <a:gd name="connsiteX55" fmla="*/ 2937933 w 6455833"/>
                <a:gd name="connsiteY55" fmla="*/ 939800 h 1485900"/>
                <a:gd name="connsiteX56" fmla="*/ 2861733 w 6455833"/>
                <a:gd name="connsiteY56" fmla="*/ 939800 h 1485900"/>
                <a:gd name="connsiteX57" fmla="*/ 2861733 w 6455833"/>
                <a:gd name="connsiteY57" fmla="*/ 918633 h 1485900"/>
                <a:gd name="connsiteX58" fmla="*/ 2785533 w 6455833"/>
                <a:gd name="connsiteY58" fmla="*/ 918633 h 1485900"/>
                <a:gd name="connsiteX59" fmla="*/ 2785533 w 6455833"/>
                <a:gd name="connsiteY59" fmla="*/ 893233 h 1485900"/>
                <a:gd name="connsiteX60" fmla="*/ 2743200 w 6455833"/>
                <a:gd name="connsiteY60" fmla="*/ 893233 h 1485900"/>
                <a:gd name="connsiteX61" fmla="*/ 2743200 w 6455833"/>
                <a:gd name="connsiteY61" fmla="*/ 863600 h 1485900"/>
                <a:gd name="connsiteX62" fmla="*/ 2717800 w 6455833"/>
                <a:gd name="connsiteY62" fmla="*/ 863600 h 1485900"/>
                <a:gd name="connsiteX63" fmla="*/ 2700866 w 6455833"/>
                <a:gd name="connsiteY63" fmla="*/ 863600 h 1485900"/>
                <a:gd name="connsiteX64" fmla="*/ 2645833 w 6455833"/>
                <a:gd name="connsiteY64" fmla="*/ 863600 h 1485900"/>
                <a:gd name="connsiteX65" fmla="*/ 2645833 w 6455833"/>
                <a:gd name="connsiteY65" fmla="*/ 838200 h 1485900"/>
                <a:gd name="connsiteX66" fmla="*/ 2616200 w 6455833"/>
                <a:gd name="connsiteY66" fmla="*/ 838200 h 1485900"/>
                <a:gd name="connsiteX67" fmla="*/ 2616200 w 6455833"/>
                <a:gd name="connsiteY67" fmla="*/ 817033 h 1485900"/>
                <a:gd name="connsiteX68" fmla="*/ 2565400 w 6455833"/>
                <a:gd name="connsiteY68" fmla="*/ 817033 h 1485900"/>
                <a:gd name="connsiteX69" fmla="*/ 2565400 w 6455833"/>
                <a:gd name="connsiteY69" fmla="*/ 817033 h 1485900"/>
                <a:gd name="connsiteX70" fmla="*/ 2562225 w 6455833"/>
                <a:gd name="connsiteY70" fmla="*/ 804333 h 1485900"/>
                <a:gd name="connsiteX71" fmla="*/ 2540000 w 6455833"/>
                <a:gd name="connsiteY71" fmla="*/ 804333 h 1485900"/>
                <a:gd name="connsiteX72" fmla="*/ 2540000 w 6455833"/>
                <a:gd name="connsiteY72" fmla="*/ 804333 h 1485900"/>
                <a:gd name="connsiteX73" fmla="*/ 2538941 w 6455833"/>
                <a:gd name="connsiteY73" fmla="*/ 783167 h 1485900"/>
                <a:gd name="connsiteX74" fmla="*/ 2506133 w 6455833"/>
                <a:gd name="connsiteY74" fmla="*/ 783167 h 1485900"/>
                <a:gd name="connsiteX75" fmla="*/ 2506133 w 6455833"/>
                <a:gd name="connsiteY75" fmla="*/ 766233 h 1485900"/>
                <a:gd name="connsiteX76" fmla="*/ 2480733 w 6455833"/>
                <a:gd name="connsiteY76" fmla="*/ 766233 h 1485900"/>
                <a:gd name="connsiteX77" fmla="*/ 2479675 w 6455833"/>
                <a:gd name="connsiteY77" fmla="*/ 757766 h 1485900"/>
                <a:gd name="connsiteX78" fmla="*/ 2442633 w 6455833"/>
                <a:gd name="connsiteY78" fmla="*/ 757766 h 1485900"/>
                <a:gd name="connsiteX79" fmla="*/ 2442633 w 6455833"/>
                <a:gd name="connsiteY79" fmla="*/ 749300 h 1485900"/>
                <a:gd name="connsiteX80" fmla="*/ 2353733 w 6455833"/>
                <a:gd name="connsiteY80" fmla="*/ 749300 h 1485900"/>
                <a:gd name="connsiteX81" fmla="*/ 2353733 w 6455833"/>
                <a:gd name="connsiteY81" fmla="*/ 732367 h 1485900"/>
                <a:gd name="connsiteX82" fmla="*/ 2281766 w 6455833"/>
                <a:gd name="connsiteY82" fmla="*/ 732367 h 1485900"/>
                <a:gd name="connsiteX83" fmla="*/ 2281766 w 6455833"/>
                <a:gd name="connsiteY83" fmla="*/ 711200 h 1485900"/>
                <a:gd name="connsiteX84" fmla="*/ 2239433 w 6455833"/>
                <a:gd name="connsiteY84" fmla="*/ 711200 h 1485900"/>
                <a:gd name="connsiteX85" fmla="*/ 2239433 w 6455833"/>
                <a:gd name="connsiteY85" fmla="*/ 677333 h 1485900"/>
                <a:gd name="connsiteX86" fmla="*/ 2239433 w 6455833"/>
                <a:gd name="connsiteY86" fmla="*/ 677333 h 1485900"/>
                <a:gd name="connsiteX87" fmla="*/ 2239433 w 6455833"/>
                <a:gd name="connsiteY87" fmla="*/ 677333 h 1485900"/>
                <a:gd name="connsiteX88" fmla="*/ 2137833 w 6455833"/>
                <a:gd name="connsiteY88" fmla="*/ 677333 h 1485900"/>
                <a:gd name="connsiteX89" fmla="*/ 2109258 w 6455833"/>
                <a:gd name="connsiteY89" fmla="*/ 675217 h 1485900"/>
                <a:gd name="connsiteX90" fmla="*/ 2108729 w 6455833"/>
                <a:gd name="connsiteY90" fmla="*/ 645054 h 1485900"/>
                <a:gd name="connsiteX91" fmla="*/ 2057928 w 6455833"/>
                <a:gd name="connsiteY91" fmla="*/ 645583 h 1485900"/>
                <a:gd name="connsiteX92" fmla="*/ 2054225 w 6455833"/>
                <a:gd name="connsiteY92" fmla="*/ 613834 h 1485900"/>
                <a:gd name="connsiteX93" fmla="*/ 2021416 w 6455833"/>
                <a:gd name="connsiteY93" fmla="*/ 614361 h 1485900"/>
                <a:gd name="connsiteX94" fmla="*/ 2019830 w 6455833"/>
                <a:gd name="connsiteY94" fmla="*/ 598487 h 1485900"/>
                <a:gd name="connsiteX95" fmla="*/ 1980142 w 6455833"/>
                <a:gd name="connsiteY95" fmla="*/ 600075 h 1485900"/>
                <a:gd name="connsiteX96" fmla="*/ 1980671 w 6455833"/>
                <a:gd name="connsiteY96" fmla="*/ 567267 h 1485900"/>
                <a:gd name="connsiteX97" fmla="*/ 1938867 w 6455833"/>
                <a:gd name="connsiteY97" fmla="*/ 568326 h 1485900"/>
                <a:gd name="connsiteX98" fmla="*/ 1940453 w 6455833"/>
                <a:gd name="connsiteY98" fmla="*/ 542925 h 1485900"/>
                <a:gd name="connsiteX99" fmla="*/ 1866900 w 6455833"/>
                <a:gd name="connsiteY99" fmla="*/ 546100 h 1485900"/>
                <a:gd name="connsiteX100" fmla="*/ 1866900 w 6455833"/>
                <a:gd name="connsiteY100" fmla="*/ 520700 h 1485900"/>
                <a:gd name="connsiteX101" fmla="*/ 1748366 w 6455833"/>
                <a:gd name="connsiteY101" fmla="*/ 520700 h 1485900"/>
                <a:gd name="connsiteX102" fmla="*/ 1748366 w 6455833"/>
                <a:gd name="connsiteY102" fmla="*/ 499533 h 1485900"/>
                <a:gd name="connsiteX103" fmla="*/ 1710266 w 6455833"/>
                <a:gd name="connsiteY103" fmla="*/ 499533 h 1485900"/>
                <a:gd name="connsiteX104" fmla="*/ 1710266 w 6455833"/>
                <a:gd name="connsiteY104" fmla="*/ 482600 h 1485900"/>
                <a:gd name="connsiteX105" fmla="*/ 1638300 w 6455833"/>
                <a:gd name="connsiteY105" fmla="*/ 482600 h 1485900"/>
                <a:gd name="connsiteX106" fmla="*/ 1638300 w 6455833"/>
                <a:gd name="connsiteY106" fmla="*/ 465667 h 1485900"/>
                <a:gd name="connsiteX107" fmla="*/ 1600200 w 6455833"/>
                <a:gd name="connsiteY107" fmla="*/ 465667 h 1485900"/>
                <a:gd name="connsiteX108" fmla="*/ 1600200 w 6455833"/>
                <a:gd name="connsiteY108" fmla="*/ 465667 h 1485900"/>
                <a:gd name="connsiteX109" fmla="*/ 1600200 w 6455833"/>
                <a:gd name="connsiteY109" fmla="*/ 448733 h 1485900"/>
                <a:gd name="connsiteX110" fmla="*/ 1574800 w 6455833"/>
                <a:gd name="connsiteY110" fmla="*/ 448733 h 1485900"/>
                <a:gd name="connsiteX111" fmla="*/ 1574800 w 6455833"/>
                <a:gd name="connsiteY111" fmla="*/ 423333 h 1485900"/>
                <a:gd name="connsiteX112" fmla="*/ 1494366 w 6455833"/>
                <a:gd name="connsiteY112" fmla="*/ 423333 h 1485900"/>
                <a:gd name="connsiteX113" fmla="*/ 1494366 w 6455833"/>
                <a:gd name="connsiteY113" fmla="*/ 406400 h 1485900"/>
                <a:gd name="connsiteX114" fmla="*/ 1452033 w 6455833"/>
                <a:gd name="connsiteY114" fmla="*/ 406400 h 1485900"/>
                <a:gd name="connsiteX115" fmla="*/ 1452033 w 6455833"/>
                <a:gd name="connsiteY115" fmla="*/ 385233 h 1485900"/>
                <a:gd name="connsiteX116" fmla="*/ 1426633 w 6455833"/>
                <a:gd name="connsiteY116" fmla="*/ 385233 h 1485900"/>
                <a:gd name="connsiteX117" fmla="*/ 1426633 w 6455833"/>
                <a:gd name="connsiteY117" fmla="*/ 364067 h 1485900"/>
                <a:gd name="connsiteX118" fmla="*/ 1401233 w 6455833"/>
                <a:gd name="connsiteY118" fmla="*/ 364067 h 1485900"/>
                <a:gd name="connsiteX119" fmla="*/ 1401233 w 6455833"/>
                <a:gd name="connsiteY119" fmla="*/ 355600 h 1485900"/>
                <a:gd name="connsiteX120" fmla="*/ 1363133 w 6455833"/>
                <a:gd name="connsiteY120" fmla="*/ 355600 h 1485900"/>
                <a:gd name="connsiteX121" fmla="*/ 1363133 w 6455833"/>
                <a:gd name="connsiteY121" fmla="*/ 342900 h 1485900"/>
                <a:gd name="connsiteX122" fmla="*/ 1333500 w 6455833"/>
                <a:gd name="connsiteY122" fmla="*/ 342900 h 1485900"/>
                <a:gd name="connsiteX123" fmla="*/ 1333500 w 6455833"/>
                <a:gd name="connsiteY123" fmla="*/ 300567 h 1485900"/>
                <a:gd name="connsiteX124" fmla="*/ 1303866 w 6455833"/>
                <a:gd name="connsiteY124" fmla="*/ 300567 h 1485900"/>
                <a:gd name="connsiteX125" fmla="*/ 1303866 w 6455833"/>
                <a:gd name="connsiteY125" fmla="*/ 283633 h 1485900"/>
                <a:gd name="connsiteX126" fmla="*/ 1248833 w 6455833"/>
                <a:gd name="connsiteY126" fmla="*/ 283633 h 1485900"/>
                <a:gd name="connsiteX127" fmla="*/ 1248833 w 6455833"/>
                <a:gd name="connsiteY127" fmla="*/ 270933 h 1485900"/>
                <a:gd name="connsiteX128" fmla="*/ 1240366 w 6455833"/>
                <a:gd name="connsiteY128" fmla="*/ 270933 h 1485900"/>
                <a:gd name="connsiteX129" fmla="*/ 1240366 w 6455833"/>
                <a:gd name="connsiteY129" fmla="*/ 241300 h 1485900"/>
                <a:gd name="connsiteX130" fmla="*/ 1130300 w 6455833"/>
                <a:gd name="connsiteY130" fmla="*/ 241300 h 1485900"/>
                <a:gd name="connsiteX131" fmla="*/ 1130300 w 6455833"/>
                <a:gd name="connsiteY131" fmla="*/ 232833 h 1485900"/>
                <a:gd name="connsiteX132" fmla="*/ 1083733 w 6455833"/>
                <a:gd name="connsiteY132" fmla="*/ 232833 h 1485900"/>
                <a:gd name="connsiteX133" fmla="*/ 1083733 w 6455833"/>
                <a:gd name="connsiteY133" fmla="*/ 211667 h 1485900"/>
                <a:gd name="connsiteX134" fmla="*/ 1058333 w 6455833"/>
                <a:gd name="connsiteY134" fmla="*/ 211667 h 1485900"/>
                <a:gd name="connsiteX135" fmla="*/ 1058333 w 6455833"/>
                <a:gd name="connsiteY135" fmla="*/ 160867 h 1485900"/>
                <a:gd name="connsiteX136" fmla="*/ 973666 w 6455833"/>
                <a:gd name="connsiteY136" fmla="*/ 160867 h 1485900"/>
                <a:gd name="connsiteX137" fmla="*/ 973666 w 6455833"/>
                <a:gd name="connsiteY137" fmla="*/ 135467 h 1485900"/>
                <a:gd name="connsiteX138" fmla="*/ 910166 w 6455833"/>
                <a:gd name="connsiteY138" fmla="*/ 135467 h 1485900"/>
                <a:gd name="connsiteX139" fmla="*/ 910166 w 6455833"/>
                <a:gd name="connsiteY139" fmla="*/ 118533 h 1485900"/>
                <a:gd name="connsiteX140" fmla="*/ 850900 w 6455833"/>
                <a:gd name="connsiteY140" fmla="*/ 118533 h 1485900"/>
                <a:gd name="connsiteX141" fmla="*/ 850900 w 6455833"/>
                <a:gd name="connsiteY141" fmla="*/ 88900 h 1485900"/>
                <a:gd name="connsiteX142" fmla="*/ 592666 w 6455833"/>
                <a:gd name="connsiteY142" fmla="*/ 88900 h 1485900"/>
                <a:gd name="connsiteX143" fmla="*/ 592666 w 6455833"/>
                <a:gd name="connsiteY143" fmla="*/ 50800 h 1485900"/>
                <a:gd name="connsiteX144" fmla="*/ 444500 w 6455833"/>
                <a:gd name="connsiteY144" fmla="*/ 50800 h 1485900"/>
                <a:gd name="connsiteX145" fmla="*/ 444500 w 6455833"/>
                <a:gd name="connsiteY145" fmla="*/ 33867 h 1485900"/>
                <a:gd name="connsiteX146" fmla="*/ 309033 w 6455833"/>
                <a:gd name="connsiteY146" fmla="*/ 33867 h 1485900"/>
                <a:gd name="connsiteX147" fmla="*/ 321733 w 6455833"/>
                <a:gd name="connsiteY147" fmla="*/ 21167 h 1485900"/>
                <a:gd name="connsiteX148" fmla="*/ 241300 w 6455833"/>
                <a:gd name="connsiteY148" fmla="*/ 21167 h 1485900"/>
                <a:gd name="connsiteX149" fmla="*/ 241300 w 6455833"/>
                <a:gd name="connsiteY149" fmla="*/ 0 h 1485900"/>
                <a:gd name="connsiteX150" fmla="*/ 0 w 6455833"/>
                <a:gd name="connsiteY150" fmla="*/ 0 h 148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6455833" h="1485900">
                  <a:moveTo>
                    <a:pt x="6455833" y="1485900"/>
                  </a:moveTo>
                  <a:lnTo>
                    <a:pt x="6138333" y="1485900"/>
                  </a:lnTo>
                  <a:lnTo>
                    <a:pt x="6138333" y="1422400"/>
                  </a:lnTo>
                  <a:lnTo>
                    <a:pt x="6129866" y="1422400"/>
                  </a:lnTo>
                  <a:lnTo>
                    <a:pt x="6129866" y="1358900"/>
                  </a:lnTo>
                  <a:lnTo>
                    <a:pt x="5943600" y="1358900"/>
                  </a:lnTo>
                  <a:lnTo>
                    <a:pt x="5943600" y="1325033"/>
                  </a:lnTo>
                  <a:lnTo>
                    <a:pt x="5833533" y="1325033"/>
                  </a:lnTo>
                  <a:lnTo>
                    <a:pt x="5825066" y="1316566"/>
                  </a:lnTo>
                  <a:lnTo>
                    <a:pt x="5808133" y="1299633"/>
                  </a:lnTo>
                  <a:lnTo>
                    <a:pt x="5740400" y="1299633"/>
                  </a:lnTo>
                  <a:lnTo>
                    <a:pt x="5740400" y="1270000"/>
                  </a:lnTo>
                  <a:lnTo>
                    <a:pt x="5664200" y="1270000"/>
                  </a:lnTo>
                  <a:lnTo>
                    <a:pt x="5664200" y="1244600"/>
                  </a:lnTo>
                  <a:lnTo>
                    <a:pt x="5534025" y="1241424"/>
                  </a:lnTo>
                  <a:lnTo>
                    <a:pt x="5528733" y="1223433"/>
                  </a:lnTo>
                  <a:lnTo>
                    <a:pt x="5278966" y="1223433"/>
                  </a:lnTo>
                  <a:lnTo>
                    <a:pt x="5278966" y="1210733"/>
                  </a:lnTo>
                  <a:lnTo>
                    <a:pt x="5147733" y="1210733"/>
                  </a:lnTo>
                  <a:lnTo>
                    <a:pt x="5143500" y="1193800"/>
                  </a:lnTo>
                  <a:lnTo>
                    <a:pt x="4982633" y="1193800"/>
                  </a:lnTo>
                  <a:lnTo>
                    <a:pt x="4982633" y="1181100"/>
                  </a:lnTo>
                  <a:lnTo>
                    <a:pt x="4868333" y="1181100"/>
                  </a:lnTo>
                  <a:lnTo>
                    <a:pt x="4868333" y="1155700"/>
                  </a:lnTo>
                  <a:lnTo>
                    <a:pt x="4576233" y="1155700"/>
                  </a:lnTo>
                  <a:lnTo>
                    <a:pt x="4576233" y="1147233"/>
                  </a:lnTo>
                  <a:lnTo>
                    <a:pt x="4508500" y="1147233"/>
                  </a:lnTo>
                  <a:lnTo>
                    <a:pt x="4508500" y="1130300"/>
                  </a:lnTo>
                  <a:lnTo>
                    <a:pt x="4491566" y="1130300"/>
                  </a:lnTo>
                  <a:lnTo>
                    <a:pt x="4491566" y="1117600"/>
                  </a:lnTo>
                  <a:lnTo>
                    <a:pt x="4224866" y="1117600"/>
                  </a:lnTo>
                  <a:lnTo>
                    <a:pt x="4224866" y="1100667"/>
                  </a:lnTo>
                  <a:lnTo>
                    <a:pt x="4165600" y="1100667"/>
                  </a:lnTo>
                  <a:lnTo>
                    <a:pt x="4169833" y="1096434"/>
                  </a:lnTo>
                  <a:lnTo>
                    <a:pt x="3767666" y="1096434"/>
                  </a:lnTo>
                  <a:lnTo>
                    <a:pt x="3767666" y="1075267"/>
                  </a:lnTo>
                  <a:lnTo>
                    <a:pt x="3729566" y="1075267"/>
                  </a:lnTo>
                  <a:lnTo>
                    <a:pt x="3729566" y="1062567"/>
                  </a:lnTo>
                  <a:lnTo>
                    <a:pt x="3708400" y="1062567"/>
                  </a:lnTo>
                  <a:lnTo>
                    <a:pt x="3708400" y="1045633"/>
                  </a:lnTo>
                  <a:lnTo>
                    <a:pt x="3585633" y="1045633"/>
                  </a:lnTo>
                  <a:lnTo>
                    <a:pt x="3581400" y="1045633"/>
                  </a:lnTo>
                  <a:lnTo>
                    <a:pt x="3500966" y="1045633"/>
                  </a:lnTo>
                  <a:lnTo>
                    <a:pt x="3500966" y="1028700"/>
                  </a:lnTo>
                  <a:lnTo>
                    <a:pt x="3357033" y="1028700"/>
                  </a:lnTo>
                  <a:lnTo>
                    <a:pt x="3357033" y="1016000"/>
                  </a:lnTo>
                  <a:lnTo>
                    <a:pt x="3234266" y="1016000"/>
                  </a:lnTo>
                  <a:lnTo>
                    <a:pt x="3234266" y="990600"/>
                  </a:lnTo>
                  <a:lnTo>
                    <a:pt x="3208866" y="990600"/>
                  </a:lnTo>
                  <a:lnTo>
                    <a:pt x="3208866" y="977900"/>
                  </a:lnTo>
                  <a:lnTo>
                    <a:pt x="3208866" y="977900"/>
                  </a:lnTo>
                  <a:lnTo>
                    <a:pt x="2967566" y="977900"/>
                  </a:lnTo>
                  <a:lnTo>
                    <a:pt x="2967566" y="965200"/>
                  </a:lnTo>
                  <a:lnTo>
                    <a:pt x="2937933" y="965200"/>
                  </a:lnTo>
                  <a:lnTo>
                    <a:pt x="2937933" y="965200"/>
                  </a:lnTo>
                  <a:lnTo>
                    <a:pt x="2937933" y="939800"/>
                  </a:lnTo>
                  <a:lnTo>
                    <a:pt x="2861733" y="939800"/>
                  </a:lnTo>
                  <a:lnTo>
                    <a:pt x="2861733" y="918633"/>
                  </a:lnTo>
                  <a:lnTo>
                    <a:pt x="2785533" y="918633"/>
                  </a:lnTo>
                  <a:lnTo>
                    <a:pt x="2785533" y="893233"/>
                  </a:lnTo>
                  <a:lnTo>
                    <a:pt x="2743200" y="893233"/>
                  </a:lnTo>
                  <a:lnTo>
                    <a:pt x="2743200" y="863600"/>
                  </a:lnTo>
                  <a:lnTo>
                    <a:pt x="2717800" y="863600"/>
                  </a:lnTo>
                  <a:lnTo>
                    <a:pt x="2700866" y="863600"/>
                  </a:lnTo>
                  <a:lnTo>
                    <a:pt x="2645833" y="863600"/>
                  </a:lnTo>
                  <a:lnTo>
                    <a:pt x="2645833" y="838200"/>
                  </a:lnTo>
                  <a:lnTo>
                    <a:pt x="2616200" y="838200"/>
                  </a:lnTo>
                  <a:lnTo>
                    <a:pt x="2616200" y="817033"/>
                  </a:lnTo>
                  <a:lnTo>
                    <a:pt x="2565400" y="817033"/>
                  </a:lnTo>
                  <a:lnTo>
                    <a:pt x="2565400" y="817033"/>
                  </a:lnTo>
                  <a:lnTo>
                    <a:pt x="2562225" y="804333"/>
                  </a:lnTo>
                  <a:lnTo>
                    <a:pt x="2540000" y="804333"/>
                  </a:lnTo>
                  <a:lnTo>
                    <a:pt x="2540000" y="804333"/>
                  </a:lnTo>
                  <a:lnTo>
                    <a:pt x="2538941" y="783167"/>
                  </a:lnTo>
                  <a:lnTo>
                    <a:pt x="2506133" y="783167"/>
                  </a:lnTo>
                  <a:lnTo>
                    <a:pt x="2506133" y="766233"/>
                  </a:lnTo>
                  <a:lnTo>
                    <a:pt x="2480733" y="766233"/>
                  </a:lnTo>
                  <a:lnTo>
                    <a:pt x="2479675" y="757766"/>
                  </a:lnTo>
                  <a:lnTo>
                    <a:pt x="2442633" y="757766"/>
                  </a:lnTo>
                  <a:lnTo>
                    <a:pt x="2442633" y="749300"/>
                  </a:lnTo>
                  <a:lnTo>
                    <a:pt x="2353733" y="749300"/>
                  </a:lnTo>
                  <a:lnTo>
                    <a:pt x="2353733" y="732367"/>
                  </a:lnTo>
                  <a:lnTo>
                    <a:pt x="2281766" y="732367"/>
                  </a:lnTo>
                  <a:lnTo>
                    <a:pt x="2281766" y="711200"/>
                  </a:lnTo>
                  <a:lnTo>
                    <a:pt x="2239433" y="711200"/>
                  </a:lnTo>
                  <a:lnTo>
                    <a:pt x="2239433" y="677333"/>
                  </a:lnTo>
                  <a:lnTo>
                    <a:pt x="2239433" y="677333"/>
                  </a:lnTo>
                  <a:lnTo>
                    <a:pt x="2239433" y="677333"/>
                  </a:lnTo>
                  <a:lnTo>
                    <a:pt x="2137833" y="677333"/>
                  </a:lnTo>
                  <a:lnTo>
                    <a:pt x="2109258" y="675217"/>
                  </a:lnTo>
                  <a:cubicBezTo>
                    <a:pt x="2109082" y="665163"/>
                    <a:pt x="2108905" y="655108"/>
                    <a:pt x="2108729" y="645054"/>
                  </a:cubicBezTo>
                  <a:lnTo>
                    <a:pt x="2057928" y="645583"/>
                  </a:lnTo>
                  <a:lnTo>
                    <a:pt x="2054225" y="613834"/>
                  </a:lnTo>
                  <a:lnTo>
                    <a:pt x="2021416" y="614361"/>
                  </a:lnTo>
                  <a:lnTo>
                    <a:pt x="2019830" y="598487"/>
                  </a:lnTo>
                  <a:lnTo>
                    <a:pt x="1980142" y="600075"/>
                  </a:lnTo>
                  <a:cubicBezTo>
                    <a:pt x="1980319" y="588610"/>
                    <a:pt x="1980494" y="578732"/>
                    <a:pt x="1980671" y="567267"/>
                  </a:cubicBezTo>
                  <a:lnTo>
                    <a:pt x="1938867" y="568326"/>
                  </a:lnTo>
                  <a:cubicBezTo>
                    <a:pt x="1939396" y="559859"/>
                    <a:pt x="1939924" y="551392"/>
                    <a:pt x="1940453" y="542925"/>
                  </a:cubicBezTo>
                  <a:lnTo>
                    <a:pt x="1866900" y="546100"/>
                  </a:lnTo>
                  <a:lnTo>
                    <a:pt x="1866900" y="520700"/>
                  </a:lnTo>
                  <a:lnTo>
                    <a:pt x="1748366" y="520700"/>
                  </a:lnTo>
                  <a:lnTo>
                    <a:pt x="1748366" y="499533"/>
                  </a:lnTo>
                  <a:lnTo>
                    <a:pt x="1710266" y="499533"/>
                  </a:lnTo>
                  <a:lnTo>
                    <a:pt x="1710266" y="482600"/>
                  </a:lnTo>
                  <a:lnTo>
                    <a:pt x="1638300" y="482600"/>
                  </a:lnTo>
                  <a:lnTo>
                    <a:pt x="1638300" y="465667"/>
                  </a:lnTo>
                  <a:lnTo>
                    <a:pt x="1600200" y="465667"/>
                  </a:lnTo>
                  <a:lnTo>
                    <a:pt x="1600200" y="465667"/>
                  </a:lnTo>
                  <a:lnTo>
                    <a:pt x="1600200" y="448733"/>
                  </a:lnTo>
                  <a:lnTo>
                    <a:pt x="1574800" y="448733"/>
                  </a:lnTo>
                  <a:lnTo>
                    <a:pt x="1574800" y="423333"/>
                  </a:lnTo>
                  <a:lnTo>
                    <a:pt x="1494366" y="423333"/>
                  </a:lnTo>
                  <a:lnTo>
                    <a:pt x="1494366" y="406400"/>
                  </a:lnTo>
                  <a:lnTo>
                    <a:pt x="1452033" y="406400"/>
                  </a:lnTo>
                  <a:lnTo>
                    <a:pt x="1452033" y="385233"/>
                  </a:lnTo>
                  <a:lnTo>
                    <a:pt x="1426633" y="385233"/>
                  </a:lnTo>
                  <a:lnTo>
                    <a:pt x="1426633" y="364067"/>
                  </a:lnTo>
                  <a:lnTo>
                    <a:pt x="1401233" y="364067"/>
                  </a:lnTo>
                  <a:lnTo>
                    <a:pt x="1401233" y="355600"/>
                  </a:lnTo>
                  <a:lnTo>
                    <a:pt x="1363133" y="355600"/>
                  </a:lnTo>
                  <a:lnTo>
                    <a:pt x="1363133" y="342900"/>
                  </a:lnTo>
                  <a:lnTo>
                    <a:pt x="1333500" y="342900"/>
                  </a:lnTo>
                  <a:lnTo>
                    <a:pt x="1333500" y="300567"/>
                  </a:lnTo>
                  <a:lnTo>
                    <a:pt x="1303866" y="300567"/>
                  </a:lnTo>
                  <a:lnTo>
                    <a:pt x="1303866" y="283633"/>
                  </a:lnTo>
                  <a:lnTo>
                    <a:pt x="1248833" y="283633"/>
                  </a:lnTo>
                  <a:lnTo>
                    <a:pt x="1248833" y="270933"/>
                  </a:lnTo>
                  <a:lnTo>
                    <a:pt x="1240366" y="270933"/>
                  </a:lnTo>
                  <a:lnTo>
                    <a:pt x="1240366" y="241300"/>
                  </a:lnTo>
                  <a:lnTo>
                    <a:pt x="1130300" y="241300"/>
                  </a:lnTo>
                  <a:lnTo>
                    <a:pt x="1130300" y="232833"/>
                  </a:lnTo>
                  <a:lnTo>
                    <a:pt x="1083733" y="232833"/>
                  </a:lnTo>
                  <a:lnTo>
                    <a:pt x="1083733" y="211667"/>
                  </a:lnTo>
                  <a:lnTo>
                    <a:pt x="1058333" y="211667"/>
                  </a:lnTo>
                  <a:lnTo>
                    <a:pt x="1058333" y="160867"/>
                  </a:lnTo>
                  <a:lnTo>
                    <a:pt x="973666" y="160867"/>
                  </a:lnTo>
                  <a:lnTo>
                    <a:pt x="973666" y="135467"/>
                  </a:lnTo>
                  <a:lnTo>
                    <a:pt x="910166" y="135467"/>
                  </a:lnTo>
                  <a:lnTo>
                    <a:pt x="910166" y="118533"/>
                  </a:lnTo>
                  <a:lnTo>
                    <a:pt x="850900" y="118533"/>
                  </a:lnTo>
                  <a:lnTo>
                    <a:pt x="850900" y="88900"/>
                  </a:lnTo>
                  <a:lnTo>
                    <a:pt x="592666" y="88900"/>
                  </a:lnTo>
                  <a:lnTo>
                    <a:pt x="592666" y="50800"/>
                  </a:lnTo>
                  <a:lnTo>
                    <a:pt x="444500" y="50800"/>
                  </a:lnTo>
                  <a:lnTo>
                    <a:pt x="444500" y="33867"/>
                  </a:lnTo>
                  <a:lnTo>
                    <a:pt x="309033" y="33867"/>
                  </a:lnTo>
                  <a:lnTo>
                    <a:pt x="321733" y="21167"/>
                  </a:lnTo>
                  <a:lnTo>
                    <a:pt x="241300" y="21167"/>
                  </a:lnTo>
                  <a:lnTo>
                    <a:pt x="241300"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31778" name="Straight Connector 31777">
              <a:extLst>
                <a:ext uri="{FF2B5EF4-FFF2-40B4-BE49-F238E27FC236}">
                  <a16:creationId xmlns:a16="http://schemas.microsoft.com/office/drawing/2014/main" id="{DCBB68D1-65FD-A1A3-E474-50D8037AD29A}"/>
                </a:ext>
              </a:extLst>
            </p:cNvPr>
            <p:cNvCxnSpPr>
              <a:cxnSpLocks/>
            </p:cNvCxnSpPr>
            <p:nvPr/>
          </p:nvCxnSpPr>
          <p:spPr bwMode="auto">
            <a:xfrm>
              <a:off x="4830232" y="3019756"/>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40536A18-FAA4-0AEB-3AD2-B0E5CDE75274}"/>
                </a:ext>
              </a:extLst>
            </p:cNvPr>
            <p:cNvCxnSpPr>
              <a:cxnSpLocks/>
            </p:cNvCxnSpPr>
            <p:nvPr/>
          </p:nvCxnSpPr>
          <p:spPr bwMode="auto">
            <a:xfrm>
              <a:off x="5346170" y="308821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2" name="Straight Connector 31781">
              <a:extLst>
                <a:ext uri="{FF2B5EF4-FFF2-40B4-BE49-F238E27FC236}">
                  <a16:creationId xmlns:a16="http://schemas.microsoft.com/office/drawing/2014/main" id="{1E4991FC-D109-6257-2A0E-844387EDF954}"/>
                </a:ext>
              </a:extLst>
            </p:cNvPr>
            <p:cNvCxnSpPr>
              <a:cxnSpLocks/>
            </p:cNvCxnSpPr>
            <p:nvPr/>
          </p:nvCxnSpPr>
          <p:spPr bwMode="auto">
            <a:xfrm>
              <a:off x="5531907" y="3140173"/>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D008629D-3FD3-D1ED-E28B-4AEAF6B16380}"/>
                </a:ext>
              </a:extLst>
            </p:cNvPr>
            <p:cNvCxnSpPr>
              <a:cxnSpLocks/>
            </p:cNvCxnSpPr>
            <p:nvPr/>
          </p:nvCxnSpPr>
          <p:spPr bwMode="auto">
            <a:xfrm>
              <a:off x="3493106" y="256634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37301B12-4336-8BDC-7D64-1655207F04D0}"/>
                </a:ext>
              </a:extLst>
            </p:cNvPr>
            <p:cNvCxnSpPr>
              <a:cxnSpLocks/>
            </p:cNvCxnSpPr>
            <p:nvPr/>
          </p:nvCxnSpPr>
          <p:spPr bwMode="auto">
            <a:xfrm>
              <a:off x="3354994" y="251713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CCEBA890-4EB5-7D34-A3A3-38DCAADBAC54}"/>
                </a:ext>
              </a:extLst>
            </p:cNvPr>
            <p:cNvCxnSpPr>
              <a:cxnSpLocks/>
            </p:cNvCxnSpPr>
            <p:nvPr/>
          </p:nvCxnSpPr>
          <p:spPr bwMode="auto">
            <a:xfrm>
              <a:off x="6385547" y="320442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51AAD9F6-71B8-CBA1-361D-00F75E624701}"/>
                </a:ext>
              </a:extLst>
            </p:cNvPr>
            <p:cNvCxnSpPr>
              <a:cxnSpLocks/>
            </p:cNvCxnSpPr>
            <p:nvPr/>
          </p:nvCxnSpPr>
          <p:spPr bwMode="auto">
            <a:xfrm>
              <a:off x="6418395" y="320442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18359E83-9522-CEA8-BA37-3522F695B294}"/>
                </a:ext>
              </a:extLst>
            </p:cNvPr>
            <p:cNvCxnSpPr>
              <a:cxnSpLocks/>
            </p:cNvCxnSpPr>
            <p:nvPr/>
          </p:nvCxnSpPr>
          <p:spPr bwMode="auto">
            <a:xfrm>
              <a:off x="6450145" y="320442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A1370B57-C14A-D251-50DD-199F725A8DFD}"/>
                </a:ext>
              </a:extLst>
            </p:cNvPr>
            <p:cNvCxnSpPr>
              <a:cxnSpLocks/>
            </p:cNvCxnSpPr>
            <p:nvPr/>
          </p:nvCxnSpPr>
          <p:spPr bwMode="auto">
            <a:xfrm>
              <a:off x="6496183" y="320442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7CCC0731-6D46-27E7-D140-64DB917936C8}"/>
                </a:ext>
              </a:extLst>
            </p:cNvPr>
            <p:cNvCxnSpPr>
              <a:cxnSpLocks/>
            </p:cNvCxnSpPr>
            <p:nvPr/>
          </p:nvCxnSpPr>
          <p:spPr bwMode="auto">
            <a:xfrm>
              <a:off x="6777170" y="3232997"/>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38172A20-963E-A89D-CEEC-EF8C1EC75CC2}"/>
                </a:ext>
              </a:extLst>
            </p:cNvPr>
            <p:cNvCxnSpPr>
              <a:cxnSpLocks/>
            </p:cNvCxnSpPr>
            <p:nvPr/>
          </p:nvCxnSpPr>
          <p:spPr bwMode="auto">
            <a:xfrm>
              <a:off x="6885120" y="3253638"/>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74C9174C-EF61-AF43-DE1E-F1B7E5A4783E}"/>
                </a:ext>
              </a:extLst>
            </p:cNvPr>
            <p:cNvCxnSpPr>
              <a:cxnSpLocks/>
            </p:cNvCxnSpPr>
            <p:nvPr/>
          </p:nvCxnSpPr>
          <p:spPr bwMode="auto">
            <a:xfrm>
              <a:off x="7005442" y="326597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02442228-0F18-97AF-D0BB-ABD554865F71}"/>
                </a:ext>
              </a:extLst>
            </p:cNvPr>
            <p:cNvCxnSpPr>
              <a:cxnSpLocks/>
            </p:cNvCxnSpPr>
            <p:nvPr/>
          </p:nvCxnSpPr>
          <p:spPr bwMode="auto">
            <a:xfrm>
              <a:off x="7044974" y="327305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FB17E1F7-3D88-D140-ED46-DAE9D2F70C2E}"/>
                </a:ext>
              </a:extLst>
            </p:cNvPr>
            <p:cNvCxnSpPr>
              <a:cxnSpLocks/>
            </p:cNvCxnSpPr>
            <p:nvPr/>
          </p:nvCxnSpPr>
          <p:spPr bwMode="auto">
            <a:xfrm>
              <a:off x="7078246" y="327305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56439ADD-E3DE-1F35-97EF-71DCAD374A86}"/>
                </a:ext>
              </a:extLst>
            </p:cNvPr>
            <p:cNvCxnSpPr>
              <a:cxnSpLocks/>
            </p:cNvCxnSpPr>
            <p:nvPr/>
          </p:nvCxnSpPr>
          <p:spPr bwMode="auto">
            <a:xfrm>
              <a:off x="7133809" y="327305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DE640FE5-FF55-8624-D960-E69CDAAA37AA}"/>
                </a:ext>
              </a:extLst>
            </p:cNvPr>
            <p:cNvCxnSpPr>
              <a:cxnSpLocks/>
            </p:cNvCxnSpPr>
            <p:nvPr/>
          </p:nvCxnSpPr>
          <p:spPr bwMode="auto">
            <a:xfrm>
              <a:off x="7163971" y="327305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B8D4BAE5-4FE0-FF89-49F9-57CECBC55C66}"/>
                </a:ext>
              </a:extLst>
            </p:cNvPr>
            <p:cNvCxnSpPr>
              <a:cxnSpLocks/>
            </p:cNvCxnSpPr>
            <p:nvPr/>
          </p:nvCxnSpPr>
          <p:spPr bwMode="auto">
            <a:xfrm>
              <a:off x="7194134" y="327305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DA97A3B2-47A4-65A2-508A-BFF73D0B92BC}"/>
                </a:ext>
              </a:extLst>
            </p:cNvPr>
            <p:cNvCxnSpPr>
              <a:cxnSpLocks/>
            </p:cNvCxnSpPr>
            <p:nvPr/>
          </p:nvCxnSpPr>
          <p:spPr bwMode="auto">
            <a:xfrm>
              <a:off x="7243347" y="3273055"/>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AA93A7F3-4FF1-4F4A-1B01-22836213BEAA}"/>
                </a:ext>
              </a:extLst>
            </p:cNvPr>
            <p:cNvCxnSpPr>
              <a:cxnSpLocks/>
            </p:cNvCxnSpPr>
            <p:nvPr/>
          </p:nvCxnSpPr>
          <p:spPr bwMode="auto">
            <a:xfrm>
              <a:off x="7267159" y="328453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9EC99146-FCF4-1B55-B373-7C0D89CD1E0D}"/>
                </a:ext>
              </a:extLst>
            </p:cNvPr>
            <p:cNvCxnSpPr>
              <a:cxnSpLocks/>
            </p:cNvCxnSpPr>
            <p:nvPr/>
          </p:nvCxnSpPr>
          <p:spPr bwMode="auto">
            <a:xfrm>
              <a:off x="7297322" y="328453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D630C822-F79D-5D20-6E3D-A1462C211071}"/>
                </a:ext>
              </a:extLst>
            </p:cNvPr>
            <p:cNvCxnSpPr>
              <a:cxnSpLocks/>
            </p:cNvCxnSpPr>
            <p:nvPr/>
          </p:nvCxnSpPr>
          <p:spPr bwMode="auto">
            <a:xfrm>
              <a:off x="7327484" y="328453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1CDCE880-29D8-27AE-522B-3DEB623C8A26}"/>
                </a:ext>
              </a:extLst>
            </p:cNvPr>
            <p:cNvCxnSpPr>
              <a:cxnSpLocks/>
            </p:cNvCxnSpPr>
            <p:nvPr/>
          </p:nvCxnSpPr>
          <p:spPr bwMode="auto">
            <a:xfrm>
              <a:off x="7362409" y="3293696"/>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69C13013-307C-09D2-1F6E-E64DCC358D67}"/>
                </a:ext>
              </a:extLst>
            </p:cNvPr>
            <p:cNvCxnSpPr>
              <a:cxnSpLocks/>
            </p:cNvCxnSpPr>
            <p:nvPr/>
          </p:nvCxnSpPr>
          <p:spPr bwMode="auto">
            <a:xfrm>
              <a:off x="7388923" y="330576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F154D971-557C-AEAE-3C34-4916D732938A}"/>
                </a:ext>
              </a:extLst>
            </p:cNvPr>
            <p:cNvCxnSpPr>
              <a:cxnSpLocks/>
            </p:cNvCxnSpPr>
            <p:nvPr/>
          </p:nvCxnSpPr>
          <p:spPr bwMode="auto">
            <a:xfrm>
              <a:off x="7420447" y="3313113"/>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4DF0C15C-89E1-CA9D-13E2-AC5A37045307}"/>
                </a:ext>
              </a:extLst>
            </p:cNvPr>
            <p:cNvCxnSpPr>
              <a:cxnSpLocks/>
            </p:cNvCxnSpPr>
            <p:nvPr/>
          </p:nvCxnSpPr>
          <p:spPr bwMode="auto">
            <a:xfrm>
              <a:off x="7458565" y="333375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8BEA612B-9043-4E0B-DDC7-2AD2475485B6}"/>
                </a:ext>
              </a:extLst>
            </p:cNvPr>
            <p:cNvCxnSpPr>
              <a:cxnSpLocks/>
            </p:cNvCxnSpPr>
            <p:nvPr/>
          </p:nvCxnSpPr>
          <p:spPr bwMode="auto">
            <a:xfrm>
              <a:off x="7491903" y="334047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9170FF40-A0B0-BFF4-6DC4-EB014EE98C96}"/>
                </a:ext>
              </a:extLst>
            </p:cNvPr>
            <p:cNvCxnSpPr>
              <a:cxnSpLocks/>
            </p:cNvCxnSpPr>
            <p:nvPr/>
          </p:nvCxnSpPr>
          <p:spPr bwMode="auto">
            <a:xfrm>
              <a:off x="7520624" y="3348883"/>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FD0E8BC8-72EF-5EBD-A0E1-0F962399C446}"/>
                </a:ext>
              </a:extLst>
            </p:cNvPr>
            <p:cNvCxnSpPr>
              <a:cxnSpLocks/>
            </p:cNvCxnSpPr>
            <p:nvPr/>
          </p:nvCxnSpPr>
          <p:spPr bwMode="auto">
            <a:xfrm>
              <a:off x="7552374" y="3353171"/>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24C21265-3A1A-2F0C-02F9-20C2EC5614BD}"/>
                </a:ext>
              </a:extLst>
            </p:cNvPr>
            <p:cNvCxnSpPr>
              <a:cxnSpLocks/>
            </p:cNvCxnSpPr>
            <p:nvPr/>
          </p:nvCxnSpPr>
          <p:spPr bwMode="auto">
            <a:xfrm>
              <a:off x="7582536" y="3355974"/>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267E3B69-E416-2AC3-BE07-253602D72B64}"/>
                </a:ext>
              </a:extLst>
            </p:cNvPr>
            <p:cNvCxnSpPr>
              <a:cxnSpLocks/>
            </p:cNvCxnSpPr>
            <p:nvPr/>
          </p:nvCxnSpPr>
          <p:spPr bwMode="auto">
            <a:xfrm>
              <a:off x="7604666" y="3357190"/>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0" name="Straight Connector 31809">
              <a:extLst>
                <a:ext uri="{FF2B5EF4-FFF2-40B4-BE49-F238E27FC236}">
                  <a16:creationId xmlns:a16="http://schemas.microsoft.com/office/drawing/2014/main" id="{FFA35AD9-FD64-02DD-3E77-9A0CB5B60E63}"/>
                </a:ext>
              </a:extLst>
            </p:cNvPr>
            <p:cNvCxnSpPr>
              <a:cxnSpLocks/>
            </p:cNvCxnSpPr>
            <p:nvPr/>
          </p:nvCxnSpPr>
          <p:spPr bwMode="auto">
            <a:xfrm>
              <a:off x="7636416" y="337381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1" name="Straight Connector 31810">
              <a:extLst>
                <a:ext uri="{FF2B5EF4-FFF2-40B4-BE49-F238E27FC236}">
                  <a16:creationId xmlns:a16="http://schemas.microsoft.com/office/drawing/2014/main" id="{3066663B-04F5-54E8-9509-5729D1DD7C87}"/>
                </a:ext>
              </a:extLst>
            </p:cNvPr>
            <p:cNvCxnSpPr>
              <a:cxnSpLocks/>
            </p:cNvCxnSpPr>
            <p:nvPr/>
          </p:nvCxnSpPr>
          <p:spPr bwMode="auto">
            <a:xfrm>
              <a:off x="7661816" y="339603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2" name="Straight Connector 31811">
              <a:extLst>
                <a:ext uri="{FF2B5EF4-FFF2-40B4-BE49-F238E27FC236}">
                  <a16:creationId xmlns:a16="http://schemas.microsoft.com/office/drawing/2014/main" id="{20632A61-6BC1-FF1E-AB3B-14B79BED0181}"/>
                </a:ext>
              </a:extLst>
            </p:cNvPr>
            <p:cNvCxnSpPr>
              <a:cxnSpLocks/>
            </p:cNvCxnSpPr>
            <p:nvPr/>
          </p:nvCxnSpPr>
          <p:spPr bwMode="auto">
            <a:xfrm>
              <a:off x="7695153" y="339603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3" name="Straight Connector 31812">
              <a:extLst>
                <a:ext uri="{FF2B5EF4-FFF2-40B4-BE49-F238E27FC236}">
                  <a16:creationId xmlns:a16="http://schemas.microsoft.com/office/drawing/2014/main" id="{6BF87524-20CB-6ABA-A104-9B3A8A5B1326}"/>
                </a:ext>
              </a:extLst>
            </p:cNvPr>
            <p:cNvCxnSpPr>
              <a:cxnSpLocks/>
            </p:cNvCxnSpPr>
            <p:nvPr/>
          </p:nvCxnSpPr>
          <p:spPr bwMode="auto">
            <a:xfrm>
              <a:off x="7720553" y="339603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4" name="Straight Connector 31813">
              <a:extLst>
                <a:ext uri="{FF2B5EF4-FFF2-40B4-BE49-F238E27FC236}">
                  <a16:creationId xmlns:a16="http://schemas.microsoft.com/office/drawing/2014/main" id="{A8878874-A7F9-FF17-2810-3C38F6B4329F}"/>
                </a:ext>
              </a:extLst>
            </p:cNvPr>
            <p:cNvCxnSpPr>
              <a:cxnSpLocks/>
            </p:cNvCxnSpPr>
            <p:nvPr/>
          </p:nvCxnSpPr>
          <p:spPr bwMode="auto">
            <a:xfrm>
              <a:off x="7763845" y="339603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5" name="Straight Connector 31814">
              <a:extLst>
                <a:ext uri="{FF2B5EF4-FFF2-40B4-BE49-F238E27FC236}">
                  <a16:creationId xmlns:a16="http://schemas.microsoft.com/office/drawing/2014/main" id="{3DBE7E9D-BCCA-34C1-1F0A-FF250C8A8A78}"/>
                </a:ext>
              </a:extLst>
            </p:cNvPr>
            <p:cNvCxnSpPr>
              <a:cxnSpLocks/>
            </p:cNvCxnSpPr>
            <p:nvPr/>
          </p:nvCxnSpPr>
          <p:spPr bwMode="auto">
            <a:xfrm>
              <a:off x="7814393" y="3396032"/>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6" name="Straight Connector 31815">
              <a:extLst>
                <a:ext uri="{FF2B5EF4-FFF2-40B4-BE49-F238E27FC236}">
                  <a16:creationId xmlns:a16="http://schemas.microsoft.com/office/drawing/2014/main" id="{F53FACB1-DCBC-53EC-F371-516EF808C791}"/>
                </a:ext>
              </a:extLst>
            </p:cNvPr>
            <p:cNvCxnSpPr>
              <a:cxnSpLocks/>
            </p:cNvCxnSpPr>
            <p:nvPr/>
          </p:nvCxnSpPr>
          <p:spPr bwMode="auto">
            <a:xfrm>
              <a:off x="7879478"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7" name="Straight Connector 31816">
              <a:extLst>
                <a:ext uri="{FF2B5EF4-FFF2-40B4-BE49-F238E27FC236}">
                  <a16:creationId xmlns:a16="http://schemas.microsoft.com/office/drawing/2014/main" id="{BFC4F8CC-BF74-C52C-DE91-E6B3B5B430AF}"/>
                </a:ext>
              </a:extLst>
            </p:cNvPr>
            <p:cNvCxnSpPr>
              <a:cxnSpLocks/>
            </p:cNvCxnSpPr>
            <p:nvPr/>
          </p:nvCxnSpPr>
          <p:spPr bwMode="auto">
            <a:xfrm>
              <a:off x="7919166"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8" name="Straight Connector 31817">
              <a:extLst>
                <a:ext uri="{FF2B5EF4-FFF2-40B4-BE49-F238E27FC236}">
                  <a16:creationId xmlns:a16="http://schemas.microsoft.com/office/drawing/2014/main" id="{8F4732FB-E1B8-D318-AE57-5D004B94A658}"/>
                </a:ext>
              </a:extLst>
            </p:cNvPr>
            <p:cNvCxnSpPr>
              <a:cxnSpLocks/>
            </p:cNvCxnSpPr>
            <p:nvPr/>
          </p:nvCxnSpPr>
          <p:spPr bwMode="auto">
            <a:xfrm>
              <a:off x="7935041"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19" name="Straight Connector 31818">
              <a:extLst>
                <a:ext uri="{FF2B5EF4-FFF2-40B4-BE49-F238E27FC236}">
                  <a16:creationId xmlns:a16="http://schemas.microsoft.com/office/drawing/2014/main" id="{5C4F3BDC-AB20-B180-3661-B5739793E037}"/>
                </a:ext>
              </a:extLst>
            </p:cNvPr>
            <p:cNvCxnSpPr>
              <a:cxnSpLocks/>
            </p:cNvCxnSpPr>
            <p:nvPr/>
          </p:nvCxnSpPr>
          <p:spPr bwMode="auto">
            <a:xfrm>
              <a:off x="7965204"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0" name="Straight Connector 31819">
              <a:extLst>
                <a:ext uri="{FF2B5EF4-FFF2-40B4-BE49-F238E27FC236}">
                  <a16:creationId xmlns:a16="http://schemas.microsoft.com/office/drawing/2014/main" id="{B5495141-24EA-452A-9817-EE740E119156}"/>
                </a:ext>
              </a:extLst>
            </p:cNvPr>
            <p:cNvCxnSpPr>
              <a:cxnSpLocks/>
            </p:cNvCxnSpPr>
            <p:nvPr/>
          </p:nvCxnSpPr>
          <p:spPr bwMode="auto">
            <a:xfrm>
              <a:off x="8000857"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1" name="Straight Connector 31820">
              <a:extLst>
                <a:ext uri="{FF2B5EF4-FFF2-40B4-BE49-F238E27FC236}">
                  <a16:creationId xmlns:a16="http://schemas.microsoft.com/office/drawing/2014/main" id="{1082E58D-8C84-A89E-E378-5F40B2EC5CCC}"/>
                </a:ext>
              </a:extLst>
            </p:cNvPr>
            <p:cNvCxnSpPr>
              <a:cxnSpLocks/>
            </p:cNvCxnSpPr>
            <p:nvPr/>
          </p:nvCxnSpPr>
          <p:spPr bwMode="auto">
            <a:xfrm>
              <a:off x="8019907"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2" name="Straight Connector 31821">
              <a:extLst>
                <a:ext uri="{FF2B5EF4-FFF2-40B4-BE49-F238E27FC236}">
                  <a16:creationId xmlns:a16="http://schemas.microsoft.com/office/drawing/2014/main" id="{2B0A2E6E-ADA7-974A-96F4-72180C739167}"/>
                </a:ext>
              </a:extLst>
            </p:cNvPr>
            <p:cNvCxnSpPr>
              <a:cxnSpLocks/>
            </p:cNvCxnSpPr>
            <p:nvPr/>
          </p:nvCxnSpPr>
          <p:spPr bwMode="auto">
            <a:xfrm>
              <a:off x="8054832"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3" name="Straight Connector 31822">
              <a:extLst>
                <a:ext uri="{FF2B5EF4-FFF2-40B4-BE49-F238E27FC236}">
                  <a16:creationId xmlns:a16="http://schemas.microsoft.com/office/drawing/2014/main" id="{15FA3362-940A-7B88-9683-8FD92D9A918A}"/>
                </a:ext>
              </a:extLst>
            </p:cNvPr>
            <p:cNvCxnSpPr>
              <a:cxnSpLocks/>
            </p:cNvCxnSpPr>
            <p:nvPr/>
          </p:nvCxnSpPr>
          <p:spPr bwMode="auto">
            <a:xfrm>
              <a:off x="8080232"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4" name="Straight Connector 31823">
              <a:extLst>
                <a:ext uri="{FF2B5EF4-FFF2-40B4-BE49-F238E27FC236}">
                  <a16:creationId xmlns:a16="http://schemas.microsoft.com/office/drawing/2014/main" id="{02193AC0-9ABA-7D88-2DD7-9F1DB64EA5A9}"/>
                </a:ext>
              </a:extLst>
            </p:cNvPr>
            <p:cNvCxnSpPr>
              <a:cxnSpLocks/>
            </p:cNvCxnSpPr>
            <p:nvPr/>
          </p:nvCxnSpPr>
          <p:spPr bwMode="auto">
            <a:xfrm>
              <a:off x="8105687" y="3530229"/>
              <a:ext cx="0" cy="80117"/>
            </a:xfrm>
            <a:prstGeom prst="line">
              <a:avLst/>
            </a:prstGeom>
            <a:noFill/>
            <a:ln w="28575" cap="flat" cmpd="sng" algn="ctr">
              <a:solidFill>
                <a:schemeClr val="accent1"/>
              </a:solidFill>
              <a:prstDash val="solid"/>
              <a:round/>
              <a:headEnd type="none" w="med" len="med"/>
              <a:tailEnd type="none" w="med" len="med"/>
            </a:ln>
            <a:effectLst/>
          </p:spPr>
        </p:cxnSp>
        <p:cxnSp>
          <p:nvCxnSpPr>
            <p:cNvPr id="31825" name="Straight Connector 31824">
              <a:extLst>
                <a:ext uri="{FF2B5EF4-FFF2-40B4-BE49-F238E27FC236}">
                  <a16:creationId xmlns:a16="http://schemas.microsoft.com/office/drawing/2014/main" id="{0531F280-300F-1E7F-8AA2-E7447757292D}"/>
                </a:ext>
              </a:extLst>
            </p:cNvPr>
            <p:cNvCxnSpPr>
              <a:cxnSpLocks/>
            </p:cNvCxnSpPr>
            <p:nvPr/>
          </p:nvCxnSpPr>
          <p:spPr bwMode="auto">
            <a:xfrm>
              <a:off x="8132672" y="3530229"/>
              <a:ext cx="0" cy="801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66" name="Group 31865">
            <a:extLst>
              <a:ext uri="{FF2B5EF4-FFF2-40B4-BE49-F238E27FC236}">
                <a16:creationId xmlns:a16="http://schemas.microsoft.com/office/drawing/2014/main" id="{B64184D0-80F9-F52B-44B8-010B76E60B42}"/>
              </a:ext>
            </a:extLst>
          </p:cNvPr>
          <p:cNvGrpSpPr/>
          <p:nvPr/>
        </p:nvGrpSpPr>
        <p:grpSpPr>
          <a:xfrm>
            <a:off x="1701800" y="2025524"/>
            <a:ext cx="6396567" cy="2010801"/>
            <a:chOff x="1701800" y="2025524"/>
            <a:chExt cx="6396567" cy="2010801"/>
          </a:xfrm>
        </p:grpSpPr>
        <p:sp>
          <p:nvSpPr>
            <p:cNvPr id="31775" name="Freeform: Shape 31774">
              <a:extLst>
                <a:ext uri="{FF2B5EF4-FFF2-40B4-BE49-F238E27FC236}">
                  <a16:creationId xmlns:a16="http://schemas.microsoft.com/office/drawing/2014/main" id="{E08FFF9E-0006-E0F6-DD65-A996A43A09A5}"/>
                </a:ext>
              </a:extLst>
            </p:cNvPr>
            <p:cNvSpPr/>
            <p:nvPr/>
          </p:nvSpPr>
          <p:spPr bwMode="auto">
            <a:xfrm>
              <a:off x="1701800" y="2078567"/>
              <a:ext cx="6396567" cy="1917700"/>
            </a:xfrm>
            <a:custGeom>
              <a:avLst/>
              <a:gdLst>
                <a:gd name="connsiteX0" fmla="*/ 0 w 6396567"/>
                <a:gd name="connsiteY0" fmla="*/ 0 h 1917700"/>
                <a:gd name="connsiteX1" fmla="*/ 317500 w 6396567"/>
                <a:gd name="connsiteY1" fmla="*/ 0 h 1917700"/>
                <a:gd name="connsiteX2" fmla="*/ 317500 w 6396567"/>
                <a:gd name="connsiteY2" fmla="*/ 16933 h 1917700"/>
                <a:gd name="connsiteX3" fmla="*/ 368300 w 6396567"/>
                <a:gd name="connsiteY3" fmla="*/ 16933 h 1917700"/>
                <a:gd name="connsiteX4" fmla="*/ 368300 w 6396567"/>
                <a:gd name="connsiteY4" fmla="*/ 55033 h 1917700"/>
                <a:gd name="connsiteX5" fmla="*/ 419100 w 6396567"/>
                <a:gd name="connsiteY5" fmla="*/ 55033 h 1917700"/>
                <a:gd name="connsiteX6" fmla="*/ 419100 w 6396567"/>
                <a:gd name="connsiteY6" fmla="*/ 71966 h 1917700"/>
                <a:gd name="connsiteX7" fmla="*/ 440267 w 6396567"/>
                <a:gd name="connsiteY7" fmla="*/ 71966 h 1917700"/>
                <a:gd name="connsiteX8" fmla="*/ 440267 w 6396567"/>
                <a:gd name="connsiteY8" fmla="*/ 84666 h 1917700"/>
                <a:gd name="connsiteX9" fmla="*/ 461433 w 6396567"/>
                <a:gd name="connsiteY9" fmla="*/ 84666 h 1917700"/>
                <a:gd name="connsiteX10" fmla="*/ 461433 w 6396567"/>
                <a:gd name="connsiteY10" fmla="*/ 105833 h 1917700"/>
                <a:gd name="connsiteX11" fmla="*/ 516467 w 6396567"/>
                <a:gd name="connsiteY11" fmla="*/ 105833 h 1917700"/>
                <a:gd name="connsiteX12" fmla="*/ 516467 w 6396567"/>
                <a:gd name="connsiteY12" fmla="*/ 114300 h 1917700"/>
                <a:gd name="connsiteX13" fmla="*/ 791633 w 6396567"/>
                <a:gd name="connsiteY13" fmla="*/ 114300 h 1917700"/>
                <a:gd name="connsiteX14" fmla="*/ 791633 w 6396567"/>
                <a:gd name="connsiteY14" fmla="*/ 152400 h 1917700"/>
                <a:gd name="connsiteX15" fmla="*/ 842433 w 6396567"/>
                <a:gd name="connsiteY15" fmla="*/ 152400 h 1917700"/>
                <a:gd name="connsiteX16" fmla="*/ 842433 w 6396567"/>
                <a:gd name="connsiteY16" fmla="*/ 177800 h 1917700"/>
                <a:gd name="connsiteX17" fmla="*/ 884767 w 6396567"/>
                <a:gd name="connsiteY17" fmla="*/ 177800 h 1917700"/>
                <a:gd name="connsiteX18" fmla="*/ 884767 w 6396567"/>
                <a:gd name="connsiteY18" fmla="*/ 203200 h 1917700"/>
                <a:gd name="connsiteX19" fmla="*/ 910167 w 6396567"/>
                <a:gd name="connsiteY19" fmla="*/ 203200 h 1917700"/>
                <a:gd name="connsiteX20" fmla="*/ 910167 w 6396567"/>
                <a:gd name="connsiteY20" fmla="*/ 254000 h 1917700"/>
                <a:gd name="connsiteX21" fmla="*/ 935567 w 6396567"/>
                <a:gd name="connsiteY21" fmla="*/ 254000 h 1917700"/>
                <a:gd name="connsiteX22" fmla="*/ 935567 w 6396567"/>
                <a:gd name="connsiteY22" fmla="*/ 279400 h 1917700"/>
                <a:gd name="connsiteX23" fmla="*/ 952500 w 6396567"/>
                <a:gd name="connsiteY23" fmla="*/ 279400 h 1917700"/>
                <a:gd name="connsiteX24" fmla="*/ 952500 w 6396567"/>
                <a:gd name="connsiteY24" fmla="*/ 296333 h 1917700"/>
                <a:gd name="connsiteX25" fmla="*/ 977900 w 6396567"/>
                <a:gd name="connsiteY25" fmla="*/ 296333 h 1917700"/>
                <a:gd name="connsiteX26" fmla="*/ 977900 w 6396567"/>
                <a:gd name="connsiteY26" fmla="*/ 325966 h 1917700"/>
                <a:gd name="connsiteX27" fmla="*/ 1028700 w 6396567"/>
                <a:gd name="connsiteY27" fmla="*/ 325966 h 1917700"/>
                <a:gd name="connsiteX28" fmla="*/ 1028700 w 6396567"/>
                <a:gd name="connsiteY28" fmla="*/ 334433 h 1917700"/>
                <a:gd name="connsiteX29" fmla="*/ 1049867 w 6396567"/>
                <a:gd name="connsiteY29" fmla="*/ 334433 h 1917700"/>
                <a:gd name="connsiteX30" fmla="*/ 1049867 w 6396567"/>
                <a:gd name="connsiteY30" fmla="*/ 393700 h 1917700"/>
                <a:gd name="connsiteX31" fmla="*/ 1143000 w 6396567"/>
                <a:gd name="connsiteY31" fmla="*/ 393700 h 1917700"/>
                <a:gd name="connsiteX32" fmla="*/ 1143000 w 6396567"/>
                <a:gd name="connsiteY32" fmla="*/ 414866 h 1917700"/>
                <a:gd name="connsiteX33" fmla="*/ 1151467 w 6396567"/>
                <a:gd name="connsiteY33" fmla="*/ 423333 h 1917700"/>
                <a:gd name="connsiteX34" fmla="*/ 1151467 w 6396567"/>
                <a:gd name="connsiteY34" fmla="*/ 448733 h 1917700"/>
                <a:gd name="connsiteX35" fmla="*/ 1227667 w 6396567"/>
                <a:gd name="connsiteY35" fmla="*/ 448733 h 1917700"/>
                <a:gd name="connsiteX36" fmla="*/ 1227667 w 6396567"/>
                <a:gd name="connsiteY36" fmla="*/ 512233 h 1917700"/>
                <a:gd name="connsiteX37" fmla="*/ 1257300 w 6396567"/>
                <a:gd name="connsiteY37" fmla="*/ 512233 h 1917700"/>
                <a:gd name="connsiteX38" fmla="*/ 1257300 w 6396567"/>
                <a:gd name="connsiteY38" fmla="*/ 550333 h 1917700"/>
                <a:gd name="connsiteX39" fmla="*/ 1320800 w 6396567"/>
                <a:gd name="connsiteY39" fmla="*/ 550333 h 1917700"/>
                <a:gd name="connsiteX40" fmla="*/ 1333500 w 6396567"/>
                <a:gd name="connsiteY40" fmla="*/ 563033 h 1917700"/>
                <a:gd name="connsiteX41" fmla="*/ 1350433 w 6396567"/>
                <a:gd name="connsiteY41" fmla="*/ 563033 h 1917700"/>
                <a:gd name="connsiteX42" fmla="*/ 1350433 w 6396567"/>
                <a:gd name="connsiteY42" fmla="*/ 596900 h 1917700"/>
                <a:gd name="connsiteX43" fmla="*/ 1371600 w 6396567"/>
                <a:gd name="connsiteY43" fmla="*/ 596900 h 1917700"/>
                <a:gd name="connsiteX44" fmla="*/ 1371600 w 6396567"/>
                <a:gd name="connsiteY44" fmla="*/ 626533 h 1917700"/>
                <a:gd name="connsiteX45" fmla="*/ 1456267 w 6396567"/>
                <a:gd name="connsiteY45" fmla="*/ 626533 h 1917700"/>
                <a:gd name="connsiteX46" fmla="*/ 1456267 w 6396567"/>
                <a:gd name="connsiteY46" fmla="*/ 656166 h 1917700"/>
                <a:gd name="connsiteX47" fmla="*/ 1477433 w 6396567"/>
                <a:gd name="connsiteY47" fmla="*/ 656166 h 1917700"/>
                <a:gd name="connsiteX48" fmla="*/ 1477433 w 6396567"/>
                <a:gd name="connsiteY48" fmla="*/ 690033 h 1917700"/>
                <a:gd name="connsiteX49" fmla="*/ 1498600 w 6396567"/>
                <a:gd name="connsiteY49" fmla="*/ 690033 h 1917700"/>
                <a:gd name="connsiteX50" fmla="*/ 1498600 w 6396567"/>
                <a:gd name="connsiteY50" fmla="*/ 711200 h 1917700"/>
                <a:gd name="connsiteX51" fmla="*/ 1519767 w 6396567"/>
                <a:gd name="connsiteY51" fmla="*/ 711200 h 1917700"/>
                <a:gd name="connsiteX52" fmla="*/ 1519767 w 6396567"/>
                <a:gd name="connsiteY52" fmla="*/ 787400 h 1917700"/>
                <a:gd name="connsiteX53" fmla="*/ 1545167 w 6396567"/>
                <a:gd name="connsiteY53" fmla="*/ 787400 h 1917700"/>
                <a:gd name="connsiteX54" fmla="*/ 1545167 w 6396567"/>
                <a:gd name="connsiteY54" fmla="*/ 808566 h 1917700"/>
                <a:gd name="connsiteX55" fmla="*/ 1557867 w 6396567"/>
                <a:gd name="connsiteY55" fmla="*/ 808566 h 1917700"/>
                <a:gd name="connsiteX56" fmla="*/ 1557867 w 6396567"/>
                <a:gd name="connsiteY56" fmla="*/ 842433 h 1917700"/>
                <a:gd name="connsiteX57" fmla="*/ 1583267 w 6396567"/>
                <a:gd name="connsiteY57" fmla="*/ 842433 h 1917700"/>
                <a:gd name="connsiteX58" fmla="*/ 1583267 w 6396567"/>
                <a:gd name="connsiteY58" fmla="*/ 846666 h 1917700"/>
                <a:gd name="connsiteX59" fmla="*/ 1629833 w 6396567"/>
                <a:gd name="connsiteY59" fmla="*/ 846666 h 1917700"/>
                <a:gd name="connsiteX60" fmla="*/ 1629833 w 6396567"/>
                <a:gd name="connsiteY60" fmla="*/ 876300 h 1917700"/>
                <a:gd name="connsiteX61" fmla="*/ 1638300 w 6396567"/>
                <a:gd name="connsiteY61" fmla="*/ 876300 h 1917700"/>
                <a:gd name="connsiteX62" fmla="*/ 1638300 w 6396567"/>
                <a:gd name="connsiteY62" fmla="*/ 918633 h 1917700"/>
                <a:gd name="connsiteX63" fmla="*/ 1722967 w 6396567"/>
                <a:gd name="connsiteY63" fmla="*/ 918633 h 1917700"/>
                <a:gd name="connsiteX64" fmla="*/ 1722967 w 6396567"/>
                <a:gd name="connsiteY64" fmla="*/ 948266 h 1917700"/>
                <a:gd name="connsiteX65" fmla="*/ 1739900 w 6396567"/>
                <a:gd name="connsiteY65" fmla="*/ 948266 h 1917700"/>
                <a:gd name="connsiteX66" fmla="*/ 1739900 w 6396567"/>
                <a:gd name="connsiteY66" fmla="*/ 965200 h 1917700"/>
                <a:gd name="connsiteX67" fmla="*/ 1833033 w 6396567"/>
                <a:gd name="connsiteY67" fmla="*/ 965200 h 1917700"/>
                <a:gd name="connsiteX68" fmla="*/ 1833033 w 6396567"/>
                <a:gd name="connsiteY68" fmla="*/ 1003300 h 1917700"/>
                <a:gd name="connsiteX69" fmla="*/ 1858433 w 6396567"/>
                <a:gd name="connsiteY69" fmla="*/ 1003300 h 1917700"/>
                <a:gd name="connsiteX70" fmla="*/ 1858433 w 6396567"/>
                <a:gd name="connsiteY70" fmla="*/ 1016000 h 1917700"/>
                <a:gd name="connsiteX71" fmla="*/ 1883833 w 6396567"/>
                <a:gd name="connsiteY71" fmla="*/ 1016000 h 1917700"/>
                <a:gd name="connsiteX72" fmla="*/ 1883833 w 6396567"/>
                <a:gd name="connsiteY72" fmla="*/ 1058333 h 1917700"/>
                <a:gd name="connsiteX73" fmla="*/ 2006600 w 6396567"/>
                <a:gd name="connsiteY73" fmla="*/ 1058333 h 1917700"/>
                <a:gd name="connsiteX74" fmla="*/ 2006600 w 6396567"/>
                <a:gd name="connsiteY74" fmla="*/ 1066800 h 1917700"/>
                <a:gd name="connsiteX75" fmla="*/ 2070100 w 6396567"/>
                <a:gd name="connsiteY75" fmla="*/ 1066800 h 1917700"/>
                <a:gd name="connsiteX76" fmla="*/ 2070100 w 6396567"/>
                <a:gd name="connsiteY76" fmla="*/ 1083733 h 1917700"/>
                <a:gd name="connsiteX77" fmla="*/ 2099733 w 6396567"/>
                <a:gd name="connsiteY77" fmla="*/ 1083733 h 1917700"/>
                <a:gd name="connsiteX78" fmla="*/ 2099733 w 6396567"/>
                <a:gd name="connsiteY78" fmla="*/ 1113366 h 1917700"/>
                <a:gd name="connsiteX79" fmla="*/ 2154767 w 6396567"/>
                <a:gd name="connsiteY79" fmla="*/ 1113366 h 1917700"/>
                <a:gd name="connsiteX80" fmla="*/ 2154767 w 6396567"/>
                <a:gd name="connsiteY80" fmla="*/ 1134533 h 1917700"/>
                <a:gd name="connsiteX81" fmla="*/ 2171700 w 6396567"/>
                <a:gd name="connsiteY81" fmla="*/ 1134533 h 1917700"/>
                <a:gd name="connsiteX82" fmla="*/ 2171700 w 6396567"/>
                <a:gd name="connsiteY82" fmla="*/ 1147233 h 1917700"/>
                <a:gd name="connsiteX83" fmla="*/ 2180167 w 6396567"/>
                <a:gd name="connsiteY83" fmla="*/ 1147233 h 1917700"/>
                <a:gd name="connsiteX84" fmla="*/ 2180167 w 6396567"/>
                <a:gd name="connsiteY84" fmla="*/ 1189566 h 1917700"/>
                <a:gd name="connsiteX85" fmla="*/ 2353733 w 6396567"/>
                <a:gd name="connsiteY85" fmla="*/ 1189566 h 1917700"/>
                <a:gd name="connsiteX86" fmla="*/ 2353733 w 6396567"/>
                <a:gd name="connsiteY86" fmla="*/ 1261533 h 1917700"/>
                <a:gd name="connsiteX87" fmla="*/ 2442633 w 6396567"/>
                <a:gd name="connsiteY87" fmla="*/ 1261533 h 1917700"/>
                <a:gd name="connsiteX88" fmla="*/ 2442633 w 6396567"/>
                <a:gd name="connsiteY88" fmla="*/ 1295400 h 1917700"/>
                <a:gd name="connsiteX89" fmla="*/ 2484967 w 6396567"/>
                <a:gd name="connsiteY89" fmla="*/ 1295400 h 1917700"/>
                <a:gd name="connsiteX90" fmla="*/ 2484967 w 6396567"/>
                <a:gd name="connsiteY90" fmla="*/ 1308100 h 1917700"/>
                <a:gd name="connsiteX91" fmla="*/ 2540000 w 6396567"/>
                <a:gd name="connsiteY91" fmla="*/ 1308100 h 1917700"/>
                <a:gd name="connsiteX92" fmla="*/ 2540000 w 6396567"/>
                <a:gd name="connsiteY92" fmla="*/ 1337733 h 1917700"/>
                <a:gd name="connsiteX93" fmla="*/ 2603500 w 6396567"/>
                <a:gd name="connsiteY93" fmla="*/ 1337733 h 1917700"/>
                <a:gd name="connsiteX94" fmla="*/ 2603500 w 6396567"/>
                <a:gd name="connsiteY94" fmla="*/ 1384300 h 1917700"/>
                <a:gd name="connsiteX95" fmla="*/ 2679700 w 6396567"/>
                <a:gd name="connsiteY95" fmla="*/ 1384300 h 1917700"/>
                <a:gd name="connsiteX96" fmla="*/ 2679700 w 6396567"/>
                <a:gd name="connsiteY96" fmla="*/ 1418166 h 1917700"/>
                <a:gd name="connsiteX97" fmla="*/ 2709333 w 6396567"/>
                <a:gd name="connsiteY97" fmla="*/ 1418166 h 1917700"/>
                <a:gd name="connsiteX98" fmla="*/ 2709333 w 6396567"/>
                <a:gd name="connsiteY98" fmla="*/ 1439333 h 1917700"/>
                <a:gd name="connsiteX99" fmla="*/ 2794000 w 6396567"/>
                <a:gd name="connsiteY99" fmla="*/ 1439333 h 1917700"/>
                <a:gd name="connsiteX100" fmla="*/ 2794000 w 6396567"/>
                <a:gd name="connsiteY100" fmla="*/ 1460500 h 1917700"/>
                <a:gd name="connsiteX101" fmla="*/ 2861733 w 6396567"/>
                <a:gd name="connsiteY101" fmla="*/ 1460500 h 1917700"/>
                <a:gd name="connsiteX102" fmla="*/ 2861733 w 6396567"/>
                <a:gd name="connsiteY102" fmla="*/ 1490133 h 1917700"/>
                <a:gd name="connsiteX103" fmla="*/ 3009900 w 6396567"/>
                <a:gd name="connsiteY103" fmla="*/ 1490133 h 1917700"/>
                <a:gd name="connsiteX104" fmla="*/ 3009900 w 6396567"/>
                <a:gd name="connsiteY104" fmla="*/ 1515533 h 1917700"/>
                <a:gd name="connsiteX105" fmla="*/ 3035300 w 6396567"/>
                <a:gd name="connsiteY105" fmla="*/ 1515533 h 1917700"/>
                <a:gd name="connsiteX106" fmla="*/ 3043767 w 6396567"/>
                <a:gd name="connsiteY106" fmla="*/ 1524000 h 1917700"/>
                <a:gd name="connsiteX107" fmla="*/ 3069167 w 6396567"/>
                <a:gd name="connsiteY107" fmla="*/ 1524000 h 1917700"/>
                <a:gd name="connsiteX108" fmla="*/ 3069167 w 6396567"/>
                <a:gd name="connsiteY108" fmla="*/ 1566333 h 1917700"/>
                <a:gd name="connsiteX109" fmla="*/ 3158067 w 6396567"/>
                <a:gd name="connsiteY109" fmla="*/ 1566333 h 1917700"/>
                <a:gd name="connsiteX110" fmla="*/ 3158067 w 6396567"/>
                <a:gd name="connsiteY110" fmla="*/ 1600200 h 1917700"/>
                <a:gd name="connsiteX111" fmla="*/ 3259667 w 6396567"/>
                <a:gd name="connsiteY111" fmla="*/ 1600200 h 1917700"/>
                <a:gd name="connsiteX112" fmla="*/ 3259667 w 6396567"/>
                <a:gd name="connsiteY112" fmla="*/ 1612900 h 1917700"/>
                <a:gd name="connsiteX113" fmla="*/ 3369733 w 6396567"/>
                <a:gd name="connsiteY113" fmla="*/ 1612900 h 1917700"/>
                <a:gd name="connsiteX114" fmla="*/ 3369733 w 6396567"/>
                <a:gd name="connsiteY114" fmla="*/ 1625600 h 1917700"/>
                <a:gd name="connsiteX115" fmla="*/ 3395133 w 6396567"/>
                <a:gd name="connsiteY115" fmla="*/ 1625600 h 1917700"/>
                <a:gd name="connsiteX116" fmla="*/ 3395133 w 6396567"/>
                <a:gd name="connsiteY116" fmla="*/ 1655233 h 1917700"/>
                <a:gd name="connsiteX117" fmla="*/ 3594100 w 6396567"/>
                <a:gd name="connsiteY117" fmla="*/ 1655233 h 1917700"/>
                <a:gd name="connsiteX118" fmla="*/ 3594100 w 6396567"/>
                <a:gd name="connsiteY118" fmla="*/ 1676400 h 1917700"/>
                <a:gd name="connsiteX119" fmla="*/ 3657600 w 6396567"/>
                <a:gd name="connsiteY119" fmla="*/ 1676400 h 1917700"/>
                <a:gd name="connsiteX120" fmla="*/ 3657600 w 6396567"/>
                <a:gd name="connsiteY120" fmla="*/ 1706033 h 1917700"/>
                <a:gd name="connsiteX121" fmla="*/ 3691467 w 6396567"/>
                <a:gd name="connsiteY121" fmla="*/ 1706033 h 1917700"/>
                <a:gd name="connsiteX122" fmla="*/ 3691467 w 6396567"/>
                <a:gd name="connsiteY122" fmla="*/ 1739900 h 1917700"/>
                <a:gd name="connsiteX123" fmla="*/ 3801533 w 6396567"/>
                <a:gd name="connsiteY123" fmla="*/ 1739900 h 1917700"/>
                <a:gd name="connsiteX124" fmla="*/ 3801533 w 6396567"/>
                <a:gd name="connsiteY124" fmla="*/ 1769533 h 1917700"/>
                <a:gd name="connsiteX125" fmla="*/ 3856567 w 6396567"/>
                <a:gd name="connsiteY125" fmla="*/ 1769533 h 1917700"/>
                <a:gd name="connsiteX126" fmla="*/ 3856567 w 6396567"/>
                <a:gd name="connsiteY126" fmla="*/ 1794933 h 1917700"/>
                <a:gd name="connsiteX127" fmla="*/ 3890433 w 6396567"/>
                <a:gd name="connsiteY127" fmla="*/ 1794933 h 1917700"/>
                <a:gd name="connsiteX128" fmla="*/ 3890433 w 6396567"/>
                <a:gd name="connsiteY128" fmla="*/ 1833033 h 1917700"/>
                <a:gd name="connsiteX129" fmla="*/ 4021667 w 6396567"/>
                <a:gd name="connsiteY129" fmla="*/ 1833033 h 1917700"/>
                <a:gd name="connsiteX130" fmla="*/ 4021667 w 6396567"/>
                <a:gd name="connsiteY130" fmla="*/ 1866900 h 1917700"/>
                <a:gd name="connsiteX131" fmla="*/ 4885267 w 6396567"/>
                <a:gd name="connsiteY131" fmla="*/ 1866900 h 1917700"/>
                <a:gd name="connsiteX132" fmla="*/ 4902200 w 6396567"/>
                <a:gd name="connsiteY132" fmla="*/ 1883833 h 1917700"/>
                <a:gd name="connsiteX133" fmla="*/ 5376333 w 6396567"/>
                <a:gd name="connsiteY133" fmla="*/ 1883833 h 1917700"/>
                <a:gd name="connsiteX134" fmla="*/ 5376333 w 6396567"/>
                <a:gd name="connsiteY134" fmla="*/ 1917700 h 1917700"/>
                <a:gd name="connsiteX135" fmla="*/ 6396567 w 6396567"/>
                <a:gd name="connsiteY135" fmla="*/ 1917700 h 191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6396567" h="1917700">
                  <a:moveTo>
                    <a:pt x="0" y="0"/>
                  </a:moveTo>
                  <a:lnTo>
                    <a:pt x="317500" y="0"/>
                  </a:lnTo>
                  <a:lnTo>
                    <a:pt x="317500" y="16933"/>
                  </a:lnTo>
                  <a:lnTo>
                    <a:pt x="368300" y="16933"/>
                  </a:lnTo>
                  <a:lnTo>
                    <a:pt x="368300" y="55033"/>
                  </a:lnTo>
                  <a:lnTo>
                    <a:pt x="419100" y="55033"/>
                  </a:lnTo>
                  <a:lnTo>
                    <a:pt x="419100" y="71966"/>
                  </a:lnTo>
                  <a:lnTo>
                    <a:pt x="440267" y="71966"/>
                  </a:lnTo>
                  <a:lnTo>
                    <a:pt x="440267" y="84666"/>
                  </a:lnTo>
                  <a:lnTo>
                    <a:pt x="461433" y="84666"/>
                  </a:lnTo>
                  <a:lnTo>
                    <a:pt x="461433" y="105833"/>
                  </a:lnTo>
                  <a:lnTo>
                    <a:pt x="516467" y="105833"/>
                  </a:lnTo>
                  <a:lnTo>
                    <a:pt x="516467" y="114300"/>
                  </a:lnTo>
                  <a:lnTo>
                    <a:pt x="791633" y="114300"/>
                  </a:lnTo>
                  <a:lnTo>
                    <a:pt x="791633" y="152400"/>
                  </a:lnTo>
                  <a:lnTo>
                    <a:pt x="842433" y="152400"/>
                  </a:lnTo>
                  <a:lnTo>
                    <a:pt x="842433" y="177800"/>
                  </a:lnTo>
                  <a:lnTo>
                    <a:pt x="884767" y="177800"/>
                  </a:lnTo>
                  <a:lnTo>
                    <a:pt x="884767" y="203200"/>
                  </a:lnTo>
                  <a:lnTo>
                    <a:pt x="910167" y="203200"/>
                  </a:lnTo>
                  <a:lnTo>
                    <a:pt x="910167" y="254000"/>
                  </a:lnTo>
                  <a:lnTo>
                    <a:pt x="935567" y="254000"/>
                  </a:lnTo>
                  <a:lnTo>
                    <a:pt x="935567" y="279400"/>
                  </a:lnTo>
                  <a:lnTo>
                    <a:pt x="952500" y="279400"/>
                  </a:lnTo>
                  <a:lnTo>
                    <a:pt x="952500" y="296333"/>
                  </a:lnTo>
                  <a:lnTo>
                    <a:pt x="977900" y="296333"/>
                  </a:lnTo>
                  <a:lnTo>
                    <a:pt x="977900" y="325966"/>
                  </a:lnTo>
                  <a:lnTo>
                    <a:pt x="1028700" y="325966"/>
                  </a:lnTo>
                  <a:lnTo>
                    <a:pt x="1028700" y="334433"/>
                  </a:lnTo>
                  <a:lnTo>
                    <a:pt x="1049867" y="334433"/>
                  </a:lnTo>
                  <a:lnTo>
                    <a:pt x="1049867" y="393700"/>
                  </a:lnTo>
                  <a:lnTo>
                    <a:pt x="1143000" y="393700"/>
                  </a:lnTo>
                  <a:lnTo>
                    <a:pt x="1143000" y="414866"/>
                  </a:lnTo>
                  <a:lnTo>
                    <a:pt x="1151467" y="423333"/>
                  </a:lnTo>
                  <a:lnTo>
                    <a:pt x="1151467" y="448733"/>
                  </a:lnTo>
                  <a:lnTo>
                    <a:pt x="1227667" y="448733"/>
                  </a:lnTo>
                  <a:lnTo>
                    <a:pt x="1227667" y="512233"/>
                  </a:lnTo>
                  <a:lnTo>
                    <a:pt x="1257300" y="512233"/>
                  </a:lnTo>
                  <a:lnTo>
                    <a:pt x="1257300" y="550333"/>
                  </a:lnTo>
                  <a:lnTo>
                    <a:pt x="1320800" y="550333"/>
                  </a:lnTo>
                  <a:lnTo>
                    <a:pt x="1333500" y="563033"/>
                  </a:lnTo>
                  <a:lnTo>
                    <a:pt x="1350433" y="563033"/>
                  </a:lnTo>
                  <a:lnTo>
                    <a:pt x="1350433" y="596900"/>
                  </a:lnTo>
                  <a:lnTo>
                    <a:pt x="1371600" y="596900"/>
                  </a:lnTo>
                  <a:lnTo>
                    <a:pt x="1371600" y="626533"/>
                  </a:lnTo>
                  <a:lnTo>
                    <a:pt x="1456267" y="626533"/>
                  </a:lnTo>
                  <a:lnTo>
                    <a:pt x="1456267" y="656166"/>
                  </a:lnTo>
                  <a:lnTo>
                    <a:pt x="1477433" y="656166"/>
                  </a:lnTo>
                  <a:lnTo>
                    <a:pt x="1477433" y="690033"/>
                  </a:lnTo>
                  <a:lnTo>
                    <a:pt x="1498600" y="690033"/>
                  </a:lnTo>
                  <a:lnTo>
                    <a:pt x="1498600" y="711200"/>
                  </a:lnTo>
                  <a:lnTo>
                    <a:pt x="1519767" y="711200"/>
                  </a:lnTo>
                  <a:lnTo>
                    <a:pt x="1519767" y="787400"/>
                  </a:lnTo>
                  <a:lnTo>
                    <a:pt x="1545167" y="787400"/>
                  </a:lnTo>
                  <a:lnTo>
                    <a:pt x="1545167" y="808566"/>
                  </a:lnTo>
                  <a:lnTo>
                    <a:pt x="1557867" y="808566"/>
                  </a:lnTo>
                  <a:lnTo>
                    <a:pt x="1557867" y="842433"/>
                  </a:lnTo>
                  <a:lnTo>
                    <a:pt x="1583267" y="842433"/>
                  </a:lnTo>
                  <a:lnTo>
                    <a:pt x="1583267" y="846666"/>
                  </a:lnTo>
                  <a:lnTo>
                    <a:pt x="1629833" y="846666"/>
                  </a:lnTo>
                  <a:lnTo>
                    <a:pt x="1629833" y="876300"/>
                  </a:lnTo>
                  <a:lnTo>
                    <a:pt x="1638300" y="876300"/>
                  </a:lnTo>
                  <a:lnTo>
                    <a:pt x="1638300" y="918633"/>
                  </a:lnTo>
                  <a:lnTo>
                    <a:pt x="1722967" y="918633"/>
                  </a:lnTo>
                  <a:lnTo>
                    <a:pt x="1722967" y="948266"/>
                  </a:lnTo>
                  <a:lnTo>
                    <a:pt x="1739900" y="948266"/>
                  </a:lnTo>
                  <a:lnTo>
                    <a:pt x="1739900" y="965200"/>
                  </a:lnTo>
                  <a:lnTo>
                    <a:pt x="1833033" y="965200"/>
                  </a:lnTo>
                  <a:lnTo>
                    <a:pt x="1833033" y="1003300"/>
                  </a:lnTo>
                  <a:lnTo>
                    <a:pt x="1858433" y="1003300"/>
                  </a:lnTo>
                  <a:lnTo>
                    <a:pt x="1858433" y="1016000"/>
                  </a:lnTo>
                  <a:lnTo>
                    <a:pt x="1883833" y="1016000"/>
                  </a:lnTo>
                  <a:lnTo>
                    <a:pt x="1883833" y="1058333"/>
                  </a:lnTo>
                  <a:lnTo>
                    <a:pt x="2006600" y="1058333"/>
                  </a:lnTo>
                  <a:lnTo>
                    <a:pt x="2006600" y="1066800"/>
                  </a:lnTo>
                  <a:lnTo>
                    <a:pt x="2070100" y="1066800"/>
                  </a:lnTo>
                  <a:lnTo>
                    <a:pt x="2070100" y="1083733"/>
                  </a:lnTo>
                  <a:lnTo>
                    <a:pt x="2099733" y="1083733"/>
                  </a:lnTo>
                  <a:lnTo>
                    <a:pt x="2099733" y="1113366"/>
                  </a:lnTo>
                  <a:lnTo>
                    <a:pt x="2154767" y="1113366"/>
                  </a:lnTo>
                  <a:lnTo>
                    <a:pt x="2154767" y="1134533"/>
                  </a:lnTo>
                  <a:lnTo>
                    <a:pt x="2171700" y="1134533"/>
                  </a:lnTo>
                  <a:lnTo>
                    <a:pt x="2171700" y="1147233"/>
                  </a:lnTo>
                  <a:lnTo>
                    <a:pt x="2180167" y="1147233"/>
                  </a:lnTo>
                  <a:lnTo>
                    <a:pt x="2180167" y="1189566"/>
                  </a:lnTo>
                  <a:lnTo>
                    <a:pt x="2353733" y="1189566"/>
                  </a:lnTo>
                  <a:lnTo>
                    <a:pt x="2353733" y="1261533"/>
                  </a:lnTo>
                  <a:lnTo>
                    <a:pt x="2442633" y="1261533"/>
                  </a:lnTo>
                  <a:lnTo>
                    <a:pt x="2442633" y="1295400"/>
                  </a:lnTo>
                  <a:lnTo>
                    <a:pt x="2484967" y="1295400"/>
                  </a:lnTo>
                  <a:lnTo>
                    <a:pt x="2484967" y="1308100"/>
                  </a:lnTo>
                  <a:lnTo>
                    <a:pt x="2540000" y="1308100"/>
                  </a:lnTo>
                  <a:lnTo>
                    <a:pt x="2540000" y="1337733"/>
                  </a:lnTo>
                  <a:lnTo>
                    <a:pt x="2603500" y="1337733"/>
                  </a:lnTo>
                  <a:lnTo>
                    <a:pt x="2603500" y="1384300"/>
                  </a:lnTo>
                  <a:lnTo>
                    <a:pt x="2679700" y="1384300"/>
                  </a:lnTo>
                  <a:lnTo>
                    <a:pt x="2679700" y="1418166"/>
                  </a:lnTo>
                  <a:lnTo>
                    <a:pt x="2709333" y="1418166"/>
                  </a:lnTo>
                  <a:lnTo>
                    <a:pt x="2709333" y="1439333"/>
                  </a:lnTo>
                  <a:lnTo>
                    <a:pt x="2794000" y="1439333"/>
                  </a:lnTo>
                  <a:lnTo>
                    <a:pt x="2794000" y="1460500"/>
                  </a:lnTo>
                  <a:lnTo>
                    <a:pt x="2861733" y="1460500"/>
                  </a:lnTo>
                  <a:lnTo>
                    <a:pt x="2861733" y="1490133"/>
                  </a:lnTo>
                  <a:lnTo>
                    <a:pt x="3009900" y="1490133"/>
                  </a:lnTo>
                  <a:lnTo>
                    <a:pt x="3009900" y="1515533"/>
                  </a:lnTo>
                  <a:lnTo>
                    <a:pt x="3035300" y="1515533"/>
                  </a:lnTo>
                  <a:lnTo>
                    <a:pt x="3043767" y="1524000"/>
                  </a:lnTo>
                  <a:lnTo>
                    <a:pt x="3069167" y="1524000"/>
                  </a:lnTo>
                  <a:lnTo>
                    <a:pt x="3069167" y="1566333"/>
                  </a:lnTo>
                  <a:lnTo>
                    <a:pt x="3158067" y="1566333"/>
                  </a:lnTo>
                  <a:lnTo>
                    <a:pt x="3158067" y="1600200"/>
                  </a:lnTo>
                  <a:lnTo>
                    <a:pt x="3259667" y="1600200"/>
                  </a:lnTo>
                  <a:lnTo>
                    <a:pt x="3259667" y="1612900"/>
                  </a:lnTo>
                  <a:lnTo>
                    <a:pt x="3369733" y="1612900"/>
                  </a:lnTo>
                  <a:lnTo>
                    <a:pt x="3369733" y="1625600"/>
                  </a:lnTo>
                  <a:lnTo>
                    <a:pt x="3395133" y="1625600"/>
                  </a:lnTo>
                  <a:lnTo>
                    <a:pt x="3395133" y="1655233"/>
                  </a:lnTo>
                  <a:lnTo>
                    <a:pt x="3594100" y="1655233"/>
                  </a:lnTo>
                  <a:lnTo>
                    <a:pt x="3594100" y="1676400"/>
                  </a:lnTo>
                  <a:lnTo>
                    <a:pt x="3657600" y="1676400"/>
                  </a:lnTo>
                  <a:lnTo>
                    <a:pt x="3657600" y="1706033"/>
                  </a:lnTo>
                  <a:lnTo>
                    <a:pt x="3691467" y="1706033"/>
                  </a:lnTo>
                  <a:lnTo>
                    <a:pt x="3691467" y="1739900"/>
                  </a:lnTo>
                  <a:lnTo>
                    <a:pt x="3801533" y="1739900"/>
                  </a:lnTo>
                  <a:lnTo>
                    <a:pt x="3801533" y="1769533"/>
                  </a:lnTo>
                  <a:lnTo>
                    <a:pt x="3856567" y="1769533"/>
                  </a:lnTo>
                  <a:lnTo>
                    <a:pt x="3856567" y="1794933"/>
                  </a:lnTo>
                  <a:lnTo>
                    <a:pt x="3890433" y="1794933"/>
                  </a:lnTo>
                  <a:lnTo>
                    <a:pt x="3890433" y="1833033"/>
                  </a:lnTo>
                  <a:lnTo>
                    <a:pt x="4021667" y="1833033"/>
                  </a:lnTo>
                  <a:lnTo>
                    <a:pt x="4021667" y="1866900"/>
                  </a:lnTo>
                  <a:lnTo>
                    <a:pt x="4885267" y="1866900"/>
                  </a:lnTo>
                  <a:lnTo>
                    <a:pt x="4902200" y="1883833"/>
                  </a:lnTo>
                  <a:lnTo>
                    <a:pt x="5376333" y="1883833"/>
                  </a:lnTo>
                  <a:lnTo>
                    <a:pt x="5376333" y="1917700"/>
                  </a:lnTo>
                  <a:lnTo>
                    <a:pt x="6396567" y="1917700"/>
                  </a:lnTo>
                </a:path>
              </a:pathLst>
            </a:custGeom>
            <a:noFill/>
            <a:ln w="28575">
              <a:solidFill>
                <a:schemeClr val="accent3"/>
              </a:solidFill>
              <a:miter lim="800000"/>
              <a:headEnd/>
              <a:tailEnd/>
            </a:ln>
          </p:spPr>
          <p:txBody>
            <a:bodyPr rtlCol="0" anchor="ctr"/>
            <a:lstStyle/>
            <a:p>
              <a:pPr algn="ctr"/>
              <a:endParaRPr lang="en-US" dirty="0"/>
            </a:p>
          </p:txBody>
        </p:sp>
        <p:cxnSp>
          <p:nvCxnSpPr>
            <p:cNvPr id="31827" name="Straight Connector 31826">
              <a:extLst>
                <a:ext uri="{FF2B5EF4-FFF2-40B4-BE49-F238E27FC236}">
                  <a16:creationId xmlns:a16="http://schemas.microsoft.com/office/drawing/2014/main" id="{9D0DAD12-B8DA-5C50-4AEB-BD3711078E5C}"/>
                </a:ext>
              </a:extLst>
            </p:cNvPr>
            <p:cNvCxnSpPr>
              <a:cxnSpLocks/>
            </p:cNvCxnSpPr>
            <p:nvPr/>
          </p:nvCxnSpPr>
          <p:spPr bwMode="auto">
            <a:xfrm>
              <a:off x="5220758" y="36893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9D612009-C4B6-E000-5C75-384E83D5D0C7}"/>
                </a:ext>
              </a:extLst>
            </p:cNvPr>
            <p:cNvCxnSpPr>
              <a:cxnSpLocks/>
            </p:cNvCxnSpPr>
            <p:nvPr/>
          </p:nvCxnSpPr>
          <p:spPr bwMode="auto">
            <a:xfrm>
              <a:off x="5568420" y="381797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ADFB8D15-7B13-EF69-6F05-E6B9D980FFD6}"/>
                </a:ext>
              </a:extLst>
            </p:cNvPr>
            <p:cNvCxnSpPr>
              <a:cxnSpLocks/>
            </p:cNvCxnSpPr>
            <p:nvPr/>
          </p:nvCxnSpPr>
          <p:spPr bwMode="auto">
            <a:xfrm>
              <a:off x="6543145" y="389809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87580D98-95C2-81F5-0364-D31F86B40B2E}"/>
                </a:ext>
              </a:extLst>
            </p:cNvPr>
            <p:cNvCxnSpPr>
              <a:cxnSpLocks/>
            </p:cNvCxnSpPr>
            <p:nvPr/>
          </p:nvCxnSpPr>
          <p:spPr bwMode="auto">
            <a:xfrm>
              <a:off x="7049206" y="3925267"/>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EB461A59-AC31-B864-6344-08DE8484F39A}"/>
                </a:ext>
              </a:extLst>
            </p:cNvPr>
            <p:cNvCxnSpPr>
              <a:cxnSpLocks/>
            </p:cNvCxnSpPr>
            <p:nvPr/>
          </p:nvCxnSpPr>
          <p:spPr bwMode="auto">
            <a:xfrm>
              <a:off x="7093242"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2" name="Straight Connector 31831">
              <a:extLst>
                <a:ext uri="{FF2B5EF4-FFF2-40B4-BE49-F238E27FC236}">
                  <a16:creationId xmlns:a16="http://schemas.microsoft.com/office/drawing/2014/main" id="{CE1A1595-DEF5-B91F-6425-09EF8CED583E}"/>
                </a:ext>
              </a:extLst>
            </p:cNvPr>
            <p:cNvCxnSpPr>
              <a:cxnSpLocks/>
            </p:cNvCxnSpPr>
            <p:nvPr/>
          </p:nvCxnSpPr>
          <p:spPr bwMode="auto">
            <a:xfrm>
              <a:off x="7163971"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3" name="Straight Connector 31832">
              <a:extLst>
                <a:ext uri="{FF2B5EF4-FFF2-40B4-BE49-F238E27FC236}">
                  <a16:creationId xmlns:a16="http://schemas.microsoft.com/office/drawing/2014/main" id="{13329483-49A6-F2B9-063C-A1BFCA71C7F5}"/>
                </a:ext>
              </a:extLst>
            </p:cNvPr>
            <p:cNvCxnSpPr>
              <a:cxnSpLocks/>
            </p:cNvCxnSpPr>
            <p:nvPr/>
          </p:nvCxnSpPr>
          <p:spPr bwMode="auto">
            <a:xfrm>
              <a:off x="7194134"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D6D17B7C-8639-D934-E285-2D12420C8E8B}"/>
                </a:ext>
              </a:extLst>
            </p:cNvPr>
            <p:cNvCxnSpPr>
              <a:cxnSpLocks/>
            </p:cNvCxnSpPr>
            <p:nvPr/>
          </p:nvCxnSpPr>
          <p:spPr bwMode="auto">
            <a:xfrm>
              <a:off x="7267159"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CC76E3C3-805A-F1D3-6592-A6D30C271BD3}"/>
                </a:ext>
              </a:extLst>
            </p:cNvPr>
            <p:cNvCxnSpPr>
              <a:cxnSpLocks/>
            </p:cNvCxnSpPr>
            <p:nvPr/>
          </p:nvCxnSpPr>
          <p:spPr bwMode="auto">
            <a:xfrm>
              <a:off x="7314784"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8D67E9BE-412C-107D-F0B1-65FA91250557}"/>
                </a:ext>
              </a:extLst>
            </p:cNvPr>
            <p:cNvCxnSpPr>
              <a:cxnSpLocks/>
            </p:cNvCxnSpPr>
            <p:nvPr/>
          </p:nvCxnSpPr>
          <p:spPr bwMode="auto">
            <a:xfrm>
              <a:off x="7344947"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2F7F9D4A-E807-C59D-C3D5-AC781B6B01B4}"/>
                </a:ext>
              </a:extLst>
            </p:cNvPr>
            <p:cNvCxnSpPr>
              <a:cxnSpLocks/>
            </p:cNvCxnSpPr>
            <p:nvPr/>
          </p:nvCxnSpPr>
          <p:spPr bwMode="auto">
            <a:xfrm>
              <a:off x="7373522"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D56D8A5F-A51E-1DA7-5886-74318DED2A7F}"/>
                </a:ext>
              </a:extLst>
            </p:cNvPr>
            <p:cNvCxnSpPr>
              <a:cxnSpLocks/>
            </p:cNvCxnSpPr>
            <p:nvPr/>
          </p:nvCxnSpPr>
          <p:spPr bwMode="auto">
            <a:xfrm>
              <a:off x="7395689"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39" name="Straight Connector 31838">
              <a:extLst>
                <a:ext uri="{FF2B5EF4-FFF2-40B4-BE49-F238E27FC236}">
                  <a16:creationId xmlns:a16="http://schemas.microsoft.com/office/drawing/2014/main" id="{EBCB0911-1A54-1ECD-81A6-1A457B5939B6}"/>
                </a:ext>
              </a:extLst>
            </p:cNvPr>
            <p:cNvCxnSpPr>
              <a:cxnSpLocks/>
            </p:cNvCxnSpPr>
            <p:nvPr/>
          </p:nvCxnSpPr>
          <p:spPr bwMode="auto">
            <a:xfrm>
              <a:off x="7435377"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0" name="Straight Connector 31839">
              <a:extLst>
                <a:ext uri="{FF2B5EF4-FFF2-40B4-BE49-F238E27FC236}">
                  <a16:creationId xmlns:a16="http://schemas.microsoft.com/office/drawing/2014/main" id="{40A76F38-E90B-19DA-4113-F611CD505C02}"/>
                </a:ext>
              </a:extLst>
            </p:cNvPr>
            <p:cNvCxnSpPr>
              <a:cxnSpLocks/>
            </p:cNvCxnSpPr>
            <p:nvPr/>
          </p:nvCxnSpPr>
          <p:spPr bwMode="auto">
            <a:xfrm>
              <a:off x="7470302"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1" name="Straight Connector 31840">
              <a:extLst>
                <a:ext uri="{FF2B5EF4-FFF2-40B4-BE49-F238E27FC236}">
                  <a16:creationId xmlns:a16="http://schemas.microsoft.com/office/drawing/2014/main" id="{9849AB0B-07B2-1C0D-DB98-C62C76CDEC10}"/>
                </a:ext>
              </a:extLst>
            </p:cNvPr>
            <p:cNvCxnSpPr>
              <a:cxnSpLocks/>
            </p:cNvCxnSpPr>
            <p:nvPr/>
          </p:nvCxnSpPr>
          <p:spPr bwMode="auto">
            <a:xfrm>
              <a:off x="7518563"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2" name="Straight Connector 31841">
              <a:extLst>
                <a:ext uri="{FF2B5EF4-FFF2-40B4-BE49-F238E27FC236}">
                  <a16:creationId xmlns:a16="http://schemas.microsoft.com/office/drawing/2014/main" id="{B23F9B9A-1392-6806-14FC-BD72CB5AABDA}"/>
                </a:ext>
              </a:extLst>
            </p:cNvPr>
            <p:cNvCxnSpPr>
              <a:cxnSpLocks/>
            </p:cNvCxnSpPr>
            <p:nvPr/>
          </p:nvCxnSpPr>
          <p:spPr bwMode="auto">
            <a:xfrm>
              <a:off x="7555712"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3" name="Straight Connector 31842">
              <a:extLst>
                <a:ext uri="{FF2B5EF4-FFF2-40B4-BE49-F238E27FC236}">
                  <a16:creationId xmlns:a16="http://schemas.microsoft.com/office/drawing/2014/main" id="{07916041-EC2A-6A94-36A0-257344460953}"/>
                </a:ext>
              </a:extLst>
            </p:cNvPr>
            <p:cNvCxnSpPr>
              <a:cxnSpLocks/>
            </p:cNvCxnSpPr>
            <p:nvPr/>
          </p:nvCxnSpPr>
          <p:spPr bwMode="auto">
            <a:xfrm>
              <a:off x="7672932"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07D05E38-8E8C-0143-5BCC-A1810B2B94F6}"/>
                </a:ext>
              </a:extLst>
            </p:cNvPr>
            <p:cNvCxnSpPr>
              <a:cxnSpLocks/>
            </p:cNvCxnSpPr>
            <p:nvPr/>
          </p:nvCxnSpPr>
          <p:spPr bwMode="auto">
            <a:xfrm>
              <a:off x="7720553"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5" name="Straight Connector 31844">
              <a:extLst>
                <a:ext uri="{FF2B5EF4-FFF2-40B4-BE49-F238E27FC236}">
                  <a16:creationId xmlns:a16="http://schemas.microsoft.com/office/drawing/2014/main" id="{7EC70966-23EF-EF09-A0D0-723DC7B7410C}"/>
                </a:ext>
              </a:extLst>
            </p:cNvPr>
            <p:cNvCxnSpPr>
              <a:cxnSpLocks/>
            </p:cNvCxnSpPr>
            <p:nvPr/>
          </p:nvCxnSpPr>
          <p:spPr bwMode="auto">
            <a:xfrm>
              <a:off x="7801516"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6" name="Straight Connector 31845">
              <a:extLst>
                <a:ext uri="{FF2B5EF4-FFF2-40B4-BE49-F238E27FC236}">
                  <a16:creationId xmlns:a16="http://schemas.microsoft.com/office/drawing/2014/main" id="{B4CE2609-FAC0-69A3-93C9-9412CB30B071}"/>
                </a:ext>
              </a:extLst>
            </p:cNvPr>
            <p:cNvCxnSpPr>
              <a:cxnSpLocks/>
            </p:cNvCxnSpPr>
            <p:nvPr/>
          </p:nvCxnSpPr>
          <p:spPr bwMode="auto">
            <a:xfrm>
              <a:off x="7839941"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7" name="Straight Connector 31846">
              <a:extLst>
                <a:ext uri="{FF2B5EF4-FFF2-40B4-BE49-F238E27FC236}">
                  <a16:creationId xmlns:a16="http://schemas.microsoft.com/office/drawing/2014/main" id="{2571004D-B9B9-3BC2-80E3-EA504DC5CDE4}"/>
                </a:ext>
              </a:extLst>
            </p:cNvPr>
            <p:cNvCxnSpPr>
              <a:cxnSpLocks/>
            </p:cNvCxnSpPr>
            <p:nvPr/>
          </p:nvCxnSpPr>
          <p:spPr bwMode="auto">
            <a:xfrm>
              <a:off x="8010385"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8" name="Straight Connector 31847">
              <a:extLst>
                <a:ext uri="{FF2B5EF4-FFF2-40B4-BE49-F238E27FC236}">
                  <a16:creationId xmlns:a16="http://schemas.microsoft.com/office/drawing/2014/main" id="{D0531EA5-E3E0-5544-DA58-233749E14418}"/>
                </a:ext>
              </a:extLst>
            </p:cNvPr>
            <p:cNvCxnSpPr>
              <a:cxnSpLocks/>
            </p:cNvCxnSpPr>
            <p:nvPr/>
          </p:nvCxnSpPr>
          <p:spPr bwMode="auto">
            <a:xfrm>
              <a:off x="8080232" y="395620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49" name="Straight Connector 31848">
              <a:extLst>
                <a:ext uri="{FF2B5EF4-FFF2-40B4-BE49-F238E27FC236}">
                  <a16:creationId xmlns:a16="http://schemas.microsoft.com/office/drawing/2014/main" id="{9B87D4E2-50AB-B5A7-F3E9-9C0355D692AD}"/>
                </a:ext>
              </a:extLst>
            </p:cNvPr>
            <p:cNvCxnSpPr>
              <a:cxnSpLocks/>
            </p:cNvCxnSpPr>
            <p:nvPr/>
          </p:nvCxnSpPr>
          <p:spPr bwMode="auto">
            <a:xfrm>
              <a:off x="4451649" y="3476149"/>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0" name="Straight Connector 31849">
              <a:extLst>
                <a:ext uri="{FF2B5EF4-FFF2-40B4-BE49-F238E27FC236}">
                  <a16:creationId xmlns:a16="http://schemas.microsoft.com/office/drawing/2014/main" id="{E45F937C-1D69-A45A-1123-59C23F491BC2}"/>
                </a:ext>
              </a:extLst>
            </p:cNvPr>
            <p:cNvCxnSpPr>
              <a:cxnSpLocks/>
            </p:cNvCxnSpPr>
            <p:nvPr/>
          </p:nvCxnSpPr>
          <p:spPr bwMode="auto">
            <a:xfrm>
              <a:off x="3670300" y="308541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1" name="Straight Connector 31850">
              <a:extLst>
                <a:ext uri="{FF2B5EF4-FFF2-40B4-BE49-F238E27FC236}">
                  <a16:creationId xmlns:a16="http://schemas.microsoft.com/office/drawing/2014/main" id="{6E49313F-9D64-C64E-00F9-AE630EF3E267}"/>
                </a:ext>
              </a:extLst>
            </p:cNvPr>
            <p:cNvCxnSpPr>
              <a:cxnSpLocks/>
            </p:cNvCxnSpPr>
            <p:nvPr/>
          </p:nvCxnSpPr>
          <p:spPr bwMode="auto">
            <a:xfrm>
              <a:off x="3619500" y="308789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2" name="Straight Connector 31851">
              <a:extLst>
                <a:ext uri="{FF2B5EF4-FFF2-40B4-BE49-F238E27FC236}">
                  <a16:creationId xmlns:a16="http://schemas.microsoft.com/office/drawing/2014/main" id="{967FC647-8D42-F369-3044-6EC3AEBB5ECA}"/>
                </a:ext>
              </a:extLst>
            </p:cNvPr>
            <p:cNvCxnSpPr>
              <a:cxnSpLocks/>
            </p:cNvCxnSpPr>
            <p:nvPr/>
          </p:nvCxnSpPr>
          <p:spPr bwMode="auto">
            <a:xfrm>
              <a:off x="3354994" y="2956998"/>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3" name="Straight Connector 31852">
              <a:extLst>
                <a:ext uri="{FF2B5EF4-FFF2-40B4-BE49-F238E27FC236}">
                  <a16:creationId xmlns:a16="http://schemas.microsoft.com/office/drawing/2014/main" id="{D2BB76C5-FEBD-8E3E-802A-40108F9CCFF6}"/>
                </a:ext>
              </a:extLst>
            </p:cNvPr>
            <p:cNvCxnSpPr>
              <a:cxnSpLocks/>
            </p:cNvCxnSpPr>
            <p:nvPr/>
          </p:nvCxnSpPr>
          <p:spPr bwMode="auto">
            <a:xfrm>
              <a:off x="2885661" y="2486227"/>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4" name="Straight Connector 31853">
              <a:extLst>
                <a:ext uri="{FF2B5EF4-FFF2-40B4-BE49-F238E27FC236}">
                  <a16:creationId xmlns:a16="http://schemas.microsoft.com/office/drawing/2014/main" id="{EC8D0A33-C629-A780-73D6-0DF40F558B02}"/>
                </a:ext>
              </a:extLst>
            </p:cNvPr>
            <p:cNvCxnSpPr>
              <a:cxnSpLocks/>
            </p:cNvCxnSpPr>
            <p:nvPr/>
          </p:nvCxnSpPr>
          <p:spPr bwMode="auto">
            <a:xfrm>
              <a:off x="2306834" y="215920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5" name="Straight Connector 31854">
              <a:extLst>
                <a:ext uri="{FF2B5EF4-FFF2-40B4-BE49-F238E27FC236}">
                  <a16:creationId xmlns:a16="http://schemas.microsoft.com/office/drawing/2014/main" id="{01E94AAE-2BFE-0507-8604-B6CA0F8CBB4E}"/>
                </a:ext>
              </a:extLst>
            </p:cNvPr>
            <p:cNvCxnSpPr>
              <a:cxnSpLocks/>
            </p:cNvCxnSpPr>
            <p:nvPr/>
          </p:nvCxnSpPr>
          <p:spPr bwMode="auto">
            <a:xfrm>
              <a:off x="2270915" y="2149587"/>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6" name="Straight Connector 31855">
              <a:extLst>
                <a:ext uri="{FF2B5EF4-FFF2-40B4-BE49-F238E27FC236}">
                  <a16:creationId xmlns:a16="http://schemas.microsoft.com/office/drawing/2014/main" id="{50BC5C2C-625D-C6B1-0B8E-05721E48E2E2}"/>
                </a:ext>
              </a:extLst>
            </p:cNvPr>
            <p:cNvCxnSpPr>
              <a:cxnSpLocks/>
            </p:cNvCxnSpPr>
            <p:nvPr/>
          </p:nvCxnSpPr>
          <p:spPr bwMode="auto">
            <a:xfrm>
              <a:off x="2043902" y="203651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7" name="Straight Connector 31856">
              <a:extLst>
                <a:ext uri="{FF2B5EF4-FFF2-40B4-BE49-F238E27FC236}">
                  <a16:creationId xmlns:a16="http://schemas.microsoft.com/office/drawing/2014/main" id="{2A91C0D6-1C78-9D49-8C7B-09D09A853B37}"/>
                </a:ext>
              </a:extLst>
            </p:cNvPr>
            <p:cNvCxnSpPr>
              <a:cxnSpLocks/>
            </p:cNvCxnSpPr>
            <p:nvPr/>
          </p:nvCxnSpPr>
          <p:spPr bwMode="auto">
            <a:xfrm>
              <a:off x="2197889" y="2139802"/>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8" name="Straight Connector 31857">
              <a:extLst>
                <a:ext uri="{FF2B5EF4-FFF2-40B4-BE49-F238E27FC236}">
                  <a16:creationId xmlns:a16="http://schemas.microsoft.com/office/drawing/2014/main" id="{A50066B8-7702-8307-15C7-58409056CCA2}"/>
                </a:ext>
              </a:extLst>
            </p:cNvPr>
            <p:cNvCxnSpPr>
              <a:cxnSpLocks/>
            </p:cNvCxnSpPr>
            <p:nvPr/>
          </p:nvCxnSpPr>
          <p:spPr bwMode="auto">
            <a:xfrm>
              <a:off x="2008179" y="2029411"/>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59" name="Straight Connector 31858">
              <a:extLst>
                <a:ext uri="{FF2B5EF4-FFF2-40B4-BE49-F238E27FC236}">
                  <a16:creationId xmlns:a16="http://schemas.microsoft.com/office/drawing/2014/main" id="{96606812-D8B2-B04A-992B-E2401C7B4651}"/>
                </a:ext>
              </a:extLst>
            </p:cNvPr>
            <p:cNvCxnSpPr>
              <a:cxnSpLocks/>
            </p:cNvCxnSpPr>
            <p:nvPr/>
          </p:nvCxnSpPr>
          <p:spPr bwMode="auto">
            <a:xfrm>
              <a:off x="1974052" y="202552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60" name="Straight Connector 31859">
              <a:extLst>
                <a:ext uri="{FF2B5EF4-FFF2-40B4-BE49-F238E27FC236}">
                  <a16:creationId xmlns:a16="http://schemas.microsoft.com/office/drawing/2014/main" id="{1AB41468-ABEB-B113-65C7-4D7E98BA9546}"/>
                </a:ext>
              </a:extLst>
            </p:cNvPr>
            <p:cNvCxnSpPr>
              <a:cxnSpLocks/>
            </p:cNvCxnSpPr>
            <p:nvPr/>
          </p:nvCxnSpPr>
          <p:spPr bwMode="auto">
            <a:xfrm>
              <a:off x="1940436" y="202552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61" name="Straight Connector 31860">
              <a:extLst>
                <a:ext uri="{FF2B5EF4-FFF2-40B4-BE49-F238E27FC236}">
                  <a16:creationId xmlns:a16="http://schemas.microsoft.com/office/drawing/2014/main" id="{4D47F1C0-BF09-955D-675A-87E1861A9805}"/>
                </a:ext>
              </a:extLst>
            </p:cNvPr>
            <p:cNvCxnSpPr>
              <a:cxnSpLocks/>
            </p:cNvCxnSpPr>
            <p:nvPr/>
          </p:nvCxnSpPr>
          <p:spPr bwMode="auto">
            <a:xfrm>
              <a:off x="1897574" y="202552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62" name="Straight Connector 31861">
              <a:extLst>
                <a:ext uri="{FF2B5EF4-FFF2-40B4-BE49-F238E27FC236}">
                  <a16:creationId xmlns:a16="http://schemas.microsoft.com/office/drawing/2014/main" id="{1136F89D-C728-8EEF-8052-EB05991B4D70}"/>
                </a:ext>
              </a:extLst>
            </p:cNvPr>
            <p:cNvCxnSpPr>
              <a:cxnSpLocks/>
            </p:cNvCxnSpPr>
            <p:nvPr/>
          </p:nvCxnSpPr>
          <p:spPr bwMode="auto">
            <a:xfrm>
              <a:off x="1816611" y="202552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63" name="Straight Connector 31862">
              <a:extLst>
                <a:ext uri="{FF2B5EF4-FFF2-40B4-BE49-F238E27FC236}">
                  <a16:creationId xmlns:a16="http://schemas.microsoft.com/office/drawing/2014/main" id="{410AD542-1F29-321C-EB4A-F267EEAAC09C}"/>
                </a:ext>
              </a:extLst>
            </p:cNvPr>
            <p:cNvCxnSpPr>
              <a:cxnSpLocks/>
            </p:cNvCxnSpPr>
            <p:nvPr/>
          </p:nvCxnSpPr>
          <p:spPr bwMode="auto">
            <a:xfrm>
              <a:off x="1792799" y="202552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64" name="Straight Connector 31863">
              <a:extLst>
                <a:ext uri="{FF2B5EF4-FFF2-40B4-BE49-F238E27FC236}">
                  <a16:creationId xmlns:a16="http://schemas.microsoft.com/office/drawing/2014/main" id="{21CE97ED-011B-0C9E-A43E-A3D10CA39747}"/>
                </a:ext>
              </a:extLst>
            </p:cNvPr>
            <p:cNvCxnSpPr>
              <a:cxnSpLocks/>
            </p:cNvCxnSpPr>
            <p:nvPr/>
          </p:nvCxnSpPr>
          <p:spPr bwMode="auto">
            <a:xfrm>
              <a:off x="1745174" y="2025524"/>
              <a:ext cx="0" cy="80117"/>
            </a:xfrm>
            <a:prstGeom prst="line">
              <a:avLst/>
            </a:prstGeom>
            <a:noFill/>
            <a:ln w="28575" cap="flat" cmpd="sng" algn="ctr">
              <a:solidFill>
                <a:schemeClr val="accent3"/>
              </a:solidFill>
              <a:prstDash val="solid"/>
              <a:round/>
              <a:headEnd type="none" w="med" len="med"/>
              <a:tailEnd type="none" w="med" len="med"/>
            </a:ln>
            <a:effectLst/>
          </p:spPr>
        </p:cxnSp>
        <p:cxnSp>
          <p:nvCxnSpPr>
            <p:cNvPr id="31865" name="Straight Connector 31864">
              <a:extLst>
                <a:ext uri="{FF2B5EF4-FFF2-40B4-BE49-F238E27FC236}">
                  <a16:creationId xmlns:a16="http://schemas.microsoft.com/office/drawing/2014/main" id="{19F212C9-536D-B767-B9D5-EA7380444C57}"/>
                </a:ext>
              </a:extLst>
            </p:cNvPr>
            <p:cNvCxnSpPr>
              <a:cxnSpLocks/>
            </p:cNvCxnSpPr>
            <p:nvPr/>
          </p:nvCxnSpPr>
          <p:spPr bwMode="auto">
            <a:xfrm>
              <a:off x="1724537" y="2025524"/>
              <a:ext cx="0" cy="801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4" name="Group 3">
            <a:extLst>
              <a:ext uri="{FF2B5EF4-FFF2-40B4-BE49-F238E27FC236}">
                <a16:creationId xmlns:a16="http://schemas.microsoft.com/office/drawing/2014/main" id="{3D764592-98C2-7CE6-7A24-EBE4EFBA2B8E}"/>
              </a:ext>
            </a:extLst>
          </p:cNvPr>
          <p:cNvGrpSpPr/>
          <p:nvPr/>
        </p:nvGrpSpPr>
        <p:grpSpPr>
          <a:xfrm>
            <a:off x="9392911" y="6207927"/>
            <a:ext cx="2488502" cy="454909"/>
            <a:chOff x="9392911" y="6207927"/>
            <a:chExt cx="2488502" cy="454909"/>
          </a:xfrm>
        </p:grpSpPr>
        <p:pic>
          <p:nvPicPr>
            <p:cNvPr id="31867" name="Picture 31866" descr="A picture containing text, ax, wheel&#10;&#10;Description automatically generated">
              <a:extLst>
                <a:ext uri="{FF2B5EF4-FFF2-40B4-BE49-F238E27FC236}">
                  <a16:creationId xmlns:a16="http://schemas.microsoft.com/office/drawing/2014/main" id="{CB91C5E1-29A8-C68D-E78D-4C211419424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31868" name="Rectangle 8">
              <a:extLst>
                <a:ext uri="{FF2B5EF4-FFF2-40B4-BE49-F238E27FC236}">
                  <a16:creationId xmlns:a16="http://schemas.microsoft.com/office/drawing/2014/main" id="{213CE941-5BB7-5767-C05A-18795971ECE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15970905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SOLO-1 </a:t>
            </a:r>
            <a:r>
              <a:rPr lang="en-US" altLang="en-US" sz="3600" dirty="0"/>
              <a:t>7-Yr Follow-up</a:t>
            </a:r>
            <a:r>
              <a:rPr lang="en-US" altLang="en-US" dirty="0"/>
              <a:t>: Safety Summary</a:t>
            </a:r>
          </a:p>
        </p:txBody>
      </p:sp>
      <p:sp>
        <p:nvSpPr>
          <p:cNvPr id="3" name="Text Box 15">
            <a:extLst>
              <a:ext uri="{FF2B5EF4-FFF2-40B4-BE49-F238E27FC236}">
                <a16:creationId xmlns:a16="http://schemas.microsoft.com/office/drawing/2014/main" id="{DD853D2B-7B8B-A9A2-4B7C-A921D2A8CD9E}"/>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DiSilvestro. ESMO 2022. Abstr 5170.</a:t>
            </a:r>
            <a:r>
              <a:rPr lang="en-US" sz="1200" b="0" dirty="0">
                <a:solidFill>
                  <a:schemeClr val="bg2"/>
                </a:solidFill>
                <a:latin typeface="system-ui"/>
              </a:rPr>
              <a:t> DiSilvestro. JCO. 2022;[Epub]. </a:t>
            </a:r>
            <a:endParaRPr lang="en-US" altLang="en-US" sz="1200" b="0" dirty="0">
              <a:solidFill>
                <a:schemeClr val="bg2"/>
              </a:solidFill>
              <a:latin typeface="Calibri" panose="020F0502020204030204" pitchFamily="34" charset="0"/>
            </a:endParaRPr>
          </a:p>
        </p:txBody>
      </p:sp>
      <p:graphicFrame>
        <p:nvGraphicFramePr>
          <p:cNvPr id="4" name="Group 155">
            <a:extLst>
              <a:ext uri="{FF2B5EF4-FFF2-40B4-BE49-F238E27FC236}">
                <a16:creationId xmlns:a16="http://schemas.microsoft.com/office/drawing/2014/main" id="{4CC1E7E6-C752-1207-3BCA-A72EDE0AD897}"/>
              </a:ext>
            </a:extLst>
          </p:cNvPr>
          <p:cNvGraphicFramePr>
            <a:graphicFrameLocks/>
          </p:cNvGraphicFramePr>
          <p:nvPr/>
        </p:nvGraphicFramePr>
        <p:xfrm>
          <a:off x="719138" y="1376317"/>
          <a:ext cx="10787063" cy="4329024"/>
        </p:xfrm>
        <a:graphic>
          <a:graphicData uri="http://schemas.openxmlformats.org/drawingml/2006/table">
            <a:tbl>
              <a:tblPr/>
              <a:tblGrid>
                <a:gridCol w="4480582">
                  <a:extLst>
                    <a:ext uri="{9D8B030D-6E8A-4147-A177-3AD203B41FA5}">
                      <a16:colId xmlns:a16="http://schemas.microsoft.com/office/drawing/2014/main" val="20000"/>
                    </a:ext>
                  </a:extLst>
                </a:gridCol>
                <a:gridCol w="1572708">
                  <a:extLst>
                    <a:ext uri="{9D8B030D-6E8A-4147-A177-3AD203B41FA5}">
                      <a16:colId xmlns:a16="http://schemas.microsoft.com/office/drawing/2014/main" val="1238656420"/>
                    </a:ext>
                  </a:extLst>
                </a:gridCol>
                <a:gridCol w="1572709">
                  <a:extLst>
                    <a:ext uri="{9D8B030D-6E8A-4147-A177-3AD203B41FA5}">
                      <a16:colId xmlns:a16="http://schemas.microsoft.com/office/drawing/2014/main" val="3873078834"/>
                    </a:ext>
                  </a:extLst>
                </a:gridCol>
                <a:gridCol w="1589556">
                  <a:extLst>
                    <a:ext uri="{9D8B030D-6E8A-4147-A177-3AD203B41FA5}">
                      <a16:colId xmlns:a16="http://schemas.microsoft.com/office/drawing/2014/main" val="2117742446"/>
                    </a:ext>
                  </a:extLst>
                </a:gridCol>
                <a:gridCol w="1571508">
                  <a:extLst>
                    <a:ext uri="{9D8B030D-6E8A-4147-A177-3AD203B41FA5}">
                      <a16:colId xmlns:a16="http://schemas.microsoft.com/office/drawing/2014/main" val="752353194"/>
                    </a:ext>
                  </a:extLst>
                </a:gridCol>
              </a:tblGrid>
              <a:tr h="237406">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Adverse Event, n (%)</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algn="ctr"/>
                      <a:r>
                        <a:rPr lang="en-US" sz="1600" b="1" dirty="0">
                          <a:latin typeface="Calibri" panose="020F0502020204030204" pitchFamily="34" charset="0"/>
                          <a:cs typeface="Calibri" panose="020F0502020204030204" pitchFamily="34" charset="0"/>
                        </a:rPr>
                        <a:t>Primary PFS Analysis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endParaRPr lang="en-US" sz="2000" b="1" i="0"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600" b="1" i="0" dirty="0">
                          <a:latin typeface="Calibri" panose="020F0502020204030204" pitchFamily="34" charset="0"/>
                          <a:cs typeface="Calibri" panose="020F0502020204030204" pitchFamily="34" charset="0"/>
                        </a:rPr>
                        <a:t>7-Yr Descriptive Analysis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endParaRPr lang="en-US" sz="2000" b="1" i="0"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863345865"/>
                  </a:ext>
                </a:extLst>
              </a:tr>
              <a:tr h="415461">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Adverse Event, n (%)</a:t>
                      </a:r>
                      <a:r>
                        <a:rPr kumimoji="0" lang="en-US" sz="1800" b="1" i="0" u="none" strike="noStrike" cap="none" normalizeH="0" baseline="30000" dirty="0">
                          <a:ln>
                            <a:noFill/>
                          </a:ln>
                          <a:solidFill>
                            <a:schemeClr val="tx1"/>
                          </a:solidFill>
                          <a:effectLst/>
                          <a:latin typeface="Calibri" panose="020F0502020204030204" pitchFamily="34" charset="0"/>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Olaparib</a:t>
                      </a:r>
                    </a:p>
                    <a:p>
                      <a:pPr algn="ctr"/>
                      <a:r>
                        <a:rPr lang="en-US" sz="1600" b="1" dirty="0">
                          <a:latin typeface="Calibri" panose="020F0502020204030204" pitchFamily="34" charset="0"/>
                          <a:cs typeface="Calibri" panose="020F0502020204030204" pitchFamily="34" charset="0"/>
                        </a:rPr>
                        <a:t>(n = 260)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i="0" dirty="0">
                          <a:latin typeface="Calibri" panose="020F0502020204030204" pitchFamily="34" charset="0"/>
                          <a:cs typeface="Calibri" panose="020F0502020204030204" pitchFamily="34" charset="0"/>
                        </a:rPr>
                        <a:t>Placebo</a:t>
                      </a:r>
                    </a:p>
                    <a:p>
                      <a:pPr algn="ctr"/>
                      <a:r>
                        <a:rPr lang="en-US" sz="1600" b="1" i="0" dirty="0">
                          <a:latin typeface="Calibri" panose="020F0502020204030204" pitchFamily="34" charset="0"/>
                          <a:cs typeface="Calibri" panose="020F0502020204030204" pitchFamily="34" charset="0"/>
                        </a:rPr>
                        <a:t>(n = 130)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Olaparib</a:t>
                      </a:r>
                    </a:p>
                    <a:p>
                      <a:pPr algn="ctr"/>
                      <a:r>
                        <a:rPr lang="en-US" sz="1600" b="1" dirty="0">
                          <a:latin typeface="Calibri" panose="020F0502020204030204" pitchFamily="34" charset="0"/>
                          <a:cs typeface="Calibri" panose="020F0502020204030204" pitchFamily="34" charset="0"/>
                        </a:rPr>
                        <a:t>(n = 260)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i="0" dirty="0">
                          <a:latin typeface="Calibri" panose="020F0502020204030204" pitchFamily="34" charset="0"/>
                          <a:cs typeface="Calibri" panose="020F0502020204030204" pitchFamily="34" charset="0"/>
                        </a:rPr>
                        <a:t>Placebo</a:t>
                      </a:r>
                    </a:p>
                    <a:p>
                      <a:pPr algn="ctr"/>
                      <a:r>
                        <a:rPr lang="en-US" sz="1600" b="1" i="0" dirty="0">
                          <a:latin typeface="Calibri" panose="020F0502020204030204" pitchFamily="34" charset="0"/>
                          <a:cs typeface="Calibri" panose="020F0502020204030204" pitchFamily="34" charset="0"/>
                        </a:rPr>
                        <a:t>(n = 130)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37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duration of treatment, mo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24.6 (0.0-52.0)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13.9 (0.2-45.5)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24.6 (0.0-97.5)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13.9 (0.2-60.9)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237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256 (98.5)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120 (92.3)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256 (98.5)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120 (92.3)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37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&gt;3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102 (39.2)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(18.5)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 (39.6)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 (20.0)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37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Serious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 (20.8)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 (12.3)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 (21.2)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(13.8)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237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AE leading to dose interruption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135 (51.9)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(16.9)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137 (52.7)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(16.9)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r h="237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AE leading to dose reduction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 (28.5)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(3.1)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75 (28.8)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(3.1)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63671040"/>
                  </a:ext>
                </a:extLst>
              </a:tr>
              <a:tr h="237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AE leading to treatment discontinuation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 (11.5)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 (11.9)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(3.1)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33839643"/>
                  </a:ext>
                </a:extLst>
              </a:tr>
              <a:tr h="23747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TEAEs of special interest MDS/AML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MDS/AML*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New primary malignancy*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Pneumonitis/ILD</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3 (1.2)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(1.9)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(5.4)</a:t>
                      </a:r>
                      <a:r>
                        <a:rPr lang="en-US" sz="1600" b="0" baseline="30000" dirty="0">
                          <a:solidFill>
                            <a:schemeClr val="bg1"/>
                          </a:solidFill>
                          <a:latin typeface="Calibri" panose="020F0502020204030204" pitchFamily="34" charset="0"/>
                        </a:rPr>
                        <a:t>†</a:t>
                      </a:r>
                      <a:endParaRPr kumimoji="0" lang="en-US" sz="1600" b="0" i="0" u="none" strike="noStrike" cap="none" normalizeH="0" baseline="3000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(1.9)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(0.8)</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8 (6.2)</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84145618"/>
                  </a:ext>
                </a:extLst>
              </a:tr>
            </a:tbl>
          </a:graphicData>
        </a:graphic>
      </p:graphicFrame>
      <p:sp>
        <p:nvSpPr>
          <p:cNvPr id="7" name="TextBox 6">
            <a:extLst>
              <a:ext uri="{FF2B5EF4-FFF2-40B4-BE49-F238E27FC236}">
                <a16:creationId xmlns:a16="http://schemas.microsoft.com/office/drawing/2014/main" id="{B983CAC3-A44E-0643-3F3D-E971AB7DD90B}"/>
              </a:ext>
            </a:extLst>
          </p:cNvPr>
          <p:cNvSpPr txBox="1"/>
          <p:nvPr/>
        </p:nvSpPr>
        <p:spPr bwMode="auto">
          <a:xfrm>
            <a:off x="609759" y="5740219"/>
            <a:ext cx="1054902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*Proactively followed until death due to any cause.</a:t>
            </a:r>
            <a:br>
              <a:rPr lang="en-US" sz="1400" b="0" dirty="0">
                <a:solidFill>
                  <a:schemeClr val="bg1"/>
                </a:solidFill>
                <a:latin typeface="Calibri" panose="020F0502020204030204" pitchFamily="34" charset="0"/>
              </a:rPr>
            </a:b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Breast cancer, n = 10; lip and/or oral cavity cancer, n = 1; thyroid cancer, n = 1l pancreatic adenocarcinoma, n = 1.</a:t>
            </a:r>
            <a:br>
              <a:rPr lang="en-US" sz="1400" b="0" dirty="0">
                <a:solidFill>
                  <a:schemeClr val="bg1"/>
                </a:solidFill>
                <a:latin typeface="Calibri" panose="020F0502020204030204" pitchFamily="34" charset="0"/>
              </a:rPr>
            </a:b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lang="en-US" sz="1400" b="0" dirty="0">
                <a:solidFill>
                  <a:schemeClr val="bg1"/>
                </a:solidFill>
                <a:latin typeface="Calibri" panose="020F0502020204030204" pitchFamily="34" charset="0"/>
              </a:rPr>
              <a:t>Breast cancer, n = 5; lung adenocarcinoma, n = 1; squamous cell carcinoma of the tongue, n = 1; chronic myeloid leukemia, n = 1. </a:t>
            </a:r>
          </a:p>
        </p:txBody>
      </p:sp>
      <p:grpSp>
        <p:nvGrpSpPr>
          <p:cNvPr id="2" name="Group 1">
            <a:extLst>
              <a:ext uri="{FF2B5EF4-FFF2-40B4-BE49-F238E27FC236}">
                <a16:creationId xmlns:a16="http://schemas.microsoft.com/office/drawing/2014/main" id="{AC1D7A20-9734-050C-5221-022E3C652705}"/>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C22F8094-73F0-979D-7E7B-EDF44943213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2DF8264B-4415-5926-24D9-2DCB89A38103}"/>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92914553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SOLO-1 </a:t>
            </a:r>
            <a:r>
              <a:rPr lang="en-US" altLang="en-US" sz="3600" dirty="0"/>
              <a:t>7-Yr Follow-up</a:t>
            </a:r>
            <a:r>
              <a:rPr lang="en-US" altLang="en-US" dirty="0"/>
              <a:t>: Most Frequent TEAEs*</a:t>
            </a:r>
          </a:p>
        </p:txBody>
      </p:sp>
      <p:sp>
        <p:nvSpPr>
          <p:cNvPr id="3" name="Text Box 15">
            <a:extLst>
              <a:ext uri="{FF2B5EF4-FFF2-40B4-BE49-F238E27FC236}">
                <a16:creationId xmlns:a16="http://schemas.microsoft.com/office/drawing/2014/main" id="{DD853D2B-7B8B-A9A2-4B7C-A921D2A8CD9E}"/>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DiSilvestro. ESMO 2022. Reproduced with permission. Abstr 5170.</a:t>
            </a:r>
            <a:r>
              <a:rPr lang="en-US" sz="1200" b="0" dirty="0">
                <a:solidFill>
                  <a:schemeClr val="bg2"/>
                </a:solidFill>
                <a:latin typeface="system-ui"/>
              </a:rPr>
              <a:t> DiSilvestro. JCO. 2022;[Epub]. </a:t>
            </a:r>
            <a:endParaRPr lang="en-US" altLang="en-US" sz="1200" b="0" dirty="0">
              <a:solidFill>
                <a:schemeClr val="bg2"/>
              </a:solidFill>
              <a:latin typeface="Calibri" panose="020F0502020204030204" pitchFamily="34" charset="0"/>
            </a:endParaRPr>
          </a:p>
        </p:txBody>
      </p:sp>
      <p:sp>
        <p:nvSpPr>
          <p:cNvPr id="7" name="TextBox 6">
            <a:extLst>
              <a:ext uri="{FF2B5EF4-FFF2-40B4-BE49-F238E27FC236}">
                <a16:creationId xmlns:a16="http://schemas.microsoft.com/office/drawing/2014/main" id="{B983CAC3-A44E-0643-3F3D-E971AB7DD90B}"/>
              </a:ext>
            </a:extLst>
          </p:cNvPr>
          <p:cNvSpPr txBox="1"/>
          <p:nvPr/>
        </p:nvSpPr>
        <p:spPr bwMode="auto">
          <a:xfrm>
            <a:off x="609759" y="5557456"/>
            <a:ext cx="1054902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*All grades; frequency ≥20% in either arm.</a:t>
            </a:r>
            <a:br>
              <a:rPr lang="en-US" sz="1400" b="0" dirty="0">
                <a:solidFill>
                  <a:schemeClr val="bg1"/>
                </a:solidFill>
                <a:latin typeface="Calibri" panose="020F0502020204030204" pitchFamily="34" charset="0"/>
              </a:rPr>
            </a:b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Grouped-term TEAEs. All-grade thrombocytopenia (grouped term) occurred in 11.2% and 3.8% of patients in olaparib and placebo groups, respectively; grade ≥thrombocytopenia occurred in 0.8% and 1.5% of patients in olaparib and placebo groups, respectively. </a:t>
            </a:r>
          </a:p>
        </p:txBody>
      </p:sp>
      <p:sp>
        <p:nvSpPr>
          <p:cNvPr id="4" name="TextBox 3">
            <a:extLst>
              <a:ext uri="{FF2B5EF4-FFF2-40B4-BE49-F238E27FC236}">
                <a16:creationId xmlns:a16="http://schemas.microsoft.com/office/drawing/2014/main" id="{8F8CB5AD-5044-35F7-3475-F317F7D02A35}"/>
              </a:ext>
            </a:extLst>
          </p:cNvPr>
          <p:cNvSpPr txBox="1"/>
          <p:nvPr/>
        </p:nvSpPr>
        <p:spPr bwMode="auto">
          <a:xfrm>
            <a:off x="10365241" y="2614395"/>
            <a:ext cx="1098442"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90000"/>
              </a:lnSpc>
              <a:spcBef>
                <a:spcPts val="0"/>
              </a:spcBef>
              <a:spcAft>
                <a:spcPct val="0"/>
              </a:spcAft>
              <a:buClrTx/>
              <a:buFontTx/>
              <a:buNone/>
            </a:pPr>
            <a:r>
              <a:rPr lang="en-US" b="0" dirty="0">
                <a:solidFill>
                  <a:schemeClr val="bg1"/>
                </a:solidFill>
                <a:latin typeface="Calibri" panose="020F0502020204030204" pitchFamily="34" charset="0"/>
              </a:rPr>
              <a:t>All grades</a:t>
            </a:r>
          </a:p>
          <a:p>
            <a:pPr algn="l">
              <a:lnSpc>
                <a:spcPct val="90000"/>
              </a:lnSpc>
              <a:spcBef>
                <a:spcPts val="0"/>
              </a:spcBef>
              <a:spcAft>
                <a:spcPct val="0"/>
              </a:spcAft>
              <a:buClrTx/>
              <a:buFontTx/>
              <a:buNone/>
            </a:pPr>
            <a:r>
              <a:rPr lang="en-US" b="0" dirty="0">
                <a:solidFill>
                  <a:schemeClr val="bg1"/>
                </a:solidFill>
                <a:latin typeface="Calibri" panose="020F0502020204030204" pitchFamily="34" charset="0"/>
              </a:rPr>
              <a:t>Grade ≥3</a:t>
            </a:r>
          </a:p>
          <a:p>
            <a:pPr algn="l">
              <a:lnSpc>
                <a:spcPct val="90000"/>
              </a:lnSpc>
              <a:spcBef>
                <a:spcPts val="0"/>
              </a:spcBef>
              <a:spcAft>
                <a:spcPct val="0"/>
              </a:spcAft>
              <a:buClrTx/>
              <a:buFontTx/>
              <a:buNone/>
            </a:pPr>
            <a:r>
              <a:rPr lang="en-US" b="0" dirty="0">
                <a:solidFill>
                  <a:schemeClr val="bg1"/>
                </a:solidFill>
                <a:latin typeface="Calibri" panose="020F0502020204030204" pitchFamily="34" charset="0"/>
              </a:rPr>
              <a:t>All grades</a:t>
            </a:r>
          </a:p>
          <a:p>
            <a:pPr algn="l">
              <a:lnSpc>
                <a:spcPct val="90000"/>
              </a:lnSpc>
              <a:spcBef>
                <a:spcPts val="0"/>
              </a:spcBef>
              <a:spcAft>
                <a:spcPct val="0"/>
              </a:spcAft>
              <a:buClrTx/>
              <a:buFontTx/>
              <a:buNone/>
            </a:pPr>
            <a:r>
              <a:rPr lang="en-US" b="0" dirty="0">
                <a:solidFill>
                  <a:schemeClr val="bg1"/>
                </a:solidFill>
                <a:latin typeface="Calibri" panose="020F0502020204030204" pitchFamily="34" charset="0"/>
              </a:rPr>
              <a:t>Grade ≥3</a:t>
            </a:r>
          </a:p>
        </p:txBody>
      </p:sp>
      <p:sp>
        <p:nvSpPr>
          <p:cNvPr id="5" name="Rectangle 4">
            <a:extLst>
              <a:ext uri="{FF2B5EF4-FFF2-40B4-BE49-F238E27FC236}">
                <a16:creationId xmlns:a16="http://schemas.microsoft.com/office/drawing/2014/main" id="{33835EC4-0DB7-AB52-A398-25404402276B}"/>
              </a:ext>
            </a:extLst>
          </p:cNvPr>
          <p:cNvSpPr/>
          <p:nvPr/>
        </p:nvSpPr>
        <p:spPr bwMode="auto">
          <a:xfrm>
            <a:off x="10182382" y="2662767"/>
            <a:ext cx="186267" cy="186267"/>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 name="Rectangle 5">
            <a:extLst>
              <a:ext uri="{FF2B5EF4-FFF2-40B4-BE49-F238E27FC236}">
                <a16:creationId xmlns:a16="http://schemas.microsoft.com/office/drawing/2014/main" id="{A82F3A2A-7938-8EB2-CBF4-11D98DF1E216}"/>
              </a:ext>
            </a:extLst>
          </p:cNvPr>
          <p:cNvSpPr/>
          <p:nvPr/>
        </p:nvSpPr>
        <p:spPr bwMode="auto">
          <a:xfrm>
            <a:off x="10182382" y="2921528"/>
            <a:ext cx="186267" cy="186267"/>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Rectangle 7">
            <a:extLst>
              <a:ext uri="{FF2B5EF4-FFF2-40B4-BE49-F238E27FC236}">
                <a16:creationId xmlns:a16="http://schemas.microsoft.com/office/drawing/2014/main" id="{32972D9B-8A5F-5897-F04C-E62FACBFE8A5}"/>
              </a:ext>
            </a:extLst>
          </p:cNvPr>
          <p:cNvSpPr/>
          <p:nvPr/>
        </p:nvSpPr>
        <p:spPr bwMode="auto">
          <a:xfrm>
            <a:off x="10182382" y="3180289"/>
            <a:ext cx="186267" cy="186267"/>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Rectangle 8">
            <a:extLst>
              <a:ext uri="{FF2B5EF4-FFF2-40B4-BE49-F238E27FC236}">
                <a16:creationId xmlns:a16="http://schemas.microsoft.com/office/drawing/2014/main" id="{100D9EC5-3C07-C987-33EA-0CB7505D3B78}"/>
              </a:ext>
            </a:extLst>
          </p:cNvPr>
          <p:cNvSpPr/>
          <p:nvPr/>
        </p:nvSpPr>
        <p:spPr bwMode="auto">
          <a:xfrm>
            <a:off x="10182382" y="3439050"/>
            <a:ext cx="186267" cy="186267"/>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 name="TextBox 9">
            <a:extLst>
              <a:ext uri="{FF2B5EF4-FFF2-40B4-BE49-F238E27FC236}">
                <a16:creationId xmlns:a16="http://schemas.microsoft.com/office/drawing/2014/main" id="{884B9E70-B529-47A9-DD58-1CF2AAE8A858}"/>
              </a:ext>
            </a:extLst>
          </p:cNvPr>
          <p:cNvSpPr txBox="1"/>
          <p:nvPr/>
        </p:nvSpPr>
        <p:spPr bwMode="auto">
          <a:xfrm>
            <a:off x="3968750" y="1482819"/>
            <a:ext cx="19303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accent1"/>
                </a:solidFill>
                <a:latin typeface="Calibri" panose="020F0502020204030204" pitchFamily="34" charset="0"/>
              </a:rPr>
              <a:t>Olaparib (N = 260)</a:t>
            </a:r>
          </a:p>
        </p:txBody>
      </p:sp>
      <p:sp>
        <p:nvSpPr>
          <p:cNvPr id="11" name="TextBox 10">
            <a:extLst>
              <a:ext uri="{FF2B5EF4-FFF2-40B4-BE49-F238E27FC236}">
                <a16:creationId xmlns:a16="http://schemas.microsoft.com/office/drawing/2014/main" id="{F56167FB-40A1-16A8-220A-6E118C20F8FD}"/>
              </a:ext>
            </a:extLst>
          </p:cNvPr>
          <p:cNvSpPr txBox="1"/>
          <p:nvPr/>
        </p:nvSpPr>
        <p:spPr bwMode="auto">
          <a:xfrm>
            <a:off x="6718300" y="1482819"/>
            <a:ext cx="18582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accent3"/>
                </a:solidFill>
                <a:latin typeface="Calibri" panose="020F0502020204030204" pitchFamily="34" charset="0"/>
              </a:rPr>
              <a:t>Placebo (N = 130)</a:t>
            </a:r>
          </a:p>
        </p:txBody>
      </p:sp>
      <p:sp>
        <p:nvSpPr>
          <p:cNvPr id="12" name="TextBox 11">
            <a:extLst>
              <a:ext uri="{FF2B5EF4-FFF2-40B4-BE49-F238E27FC236}">
                <a16:creationId xmlns:a16="http://schemas.microsoft.com/office/drawing/2014/main" id="{6E687DB8-9C9D-36DE-3A67-BEB906415F88}"/>
              </a:ext>
            </a:extLst>
          </p:cNvPr>
          <p:cNvSpPr txBox="1"/>
          <p:nvPr/>
        </p:nvSpPr>
        <p:spPr bwMode="auto">
          <a:xfrm>
            <a:off x="331848" y="1738472"/>
            <a:ext cx="2011769" cy="35825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Nausea</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Fatigue/asthenia</a:t>
            </a:r>
            <a:r>
              <a:rPr lang="en-US" sz="1800" b="0" baseline="30000" dirty="0">
                <a:solidFill>
                  <a:schemeClr val="bg1"/>
                </a:solidFill>
                <a:latin typeface="Calibri" panose="020F0502020204030204" pitchFamily="34" charset="0"/>
              </a:rPr>
              <a:t>†</a:t>
            </a:r>
            <a:endParaRPr lang="en-US" b="0" dirty="0">
              <a:solidFill>
                <a:schemeClr val="bg1"/>
              </a:solidFill>
              <a:latin typeface="Calibri" panose="020F0502020204030204" pitchFamily="34" charset="0"/>
            </a:endParaRP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Vomiting</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Anemia</a:t>
            </a:r>
            <a:r>
              <a:rPr lang="en-US" sz="1800" b="0" baseline="30000" dirty="0">
                <a:solidFill>
                  <a:schemeClr val="bg1"/>
                </a:solidFill>
                <a:latin typeface="Calibri" panose="020F0502020204030204" pitchFamily="34" charset="0"/>
              </a:rPr>
              <a:t> †</a:t>
            </a:r>
            <a:endParaRPr lang="en-US" b="0" dirty="0">
              <a:solidFill>
                <a:schemeClr val="bg1"/>
              </a:solidFill>
              <a:latin typeface="Calibri" panose="020F0502020204030204" pitchFamily="34" charset="0"/>
            </a:endParaRP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Diarrhea</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Arthralgia</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Constipation</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Abdominal pain</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Headache</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Neutropenia</a:t>
            </a:r>
            <a:r>
              <a:rPr lang="en-US" sz="1800" b="0" baseline="30000" dirty="0">
                <a:solidFill>
                  <a:schemeClr val="bg1"/>
                </a:solidFill>
                <a:latin typeface="Calibri" panose="020F0502020204030204" pitchFamily="34" charset="0"/>
              </a:rPr>
              <a:t> †</a:t>
            </a:r>
            <a:endParaRPr lang="en-US" b="0" dirty="0">
              <a:solidFill>
                <a:schemeClr val="bg1"/>
              </a:solidFill>
              <a:latin typeface="Calibri" panose="020F0502020204030204" pitchFamily="34" charset="0"/>
            </a:endParaRP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Dysgeusia</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Dizziness</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Decreased appetite</a:t>
            </a:r>
          </a:p>
          <a:p>
            <a:pPr algn="r">
              <a:lnSpc>
                <a:spcPct val="90000"/>
              </a:lnSpc>
              <a:spcBef>
                <a:spcPts val="0"/>
              </a:spcBef>
              <a:spcAft>
                <a:spcPct val="0"/>
              </a:spcAft>
              <a:buClrTx/>
              <a:buFontTx/>
              <a:buNone/>
            </a:pPr>
            <a:r>
              <a:rPr lang="en-US" b="0" dirty="0">
                <a:solidFill>
                  <a:schemeClr val="bg1"/>
                </a:solidFill>
                <a:latin typeface="Calibri" panose="020F0502020204030204" pitchFamily="34" charset="0"/>
              </a:rPr>
              <a:t>Cough</a:t>
            </a:r>
          </a:p>
        </p:txBody>
      </p:sp>
      <p:sp>
        <p:nvSpPr>
          <p:cNvPr id="13" name="TextBox 12">
            <a:extLst>
              <a:ext uri="{FF2B5EF4-FFF2-40B4-BE49-F238E27FC236}">
                <a16:creationId xmlns:a16="http://schemas.microsoft.com/office/drawing/2014/main" id="{0502C820-879F-4F05-A45F-1F741522212C}"/>
              </a:ext>
            </a:extLst>
          </p:cNvPr>
          <p:cNvSpPr txBox="1"/>
          <p:nvPr/>
        </p:nvSpPr>
        <p:spPr bwMode="auto">
          <a:xfrm>
            <a:off x="5127851" y="5414805"/>
            <a:ext cx="24670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With TEAEs (%)</a:t>
            </a:r>
          </a:p>
        </p:txBody>
      </p:sp>
      <p:sp>
        <p:nvSpPr>
          <p:cNvPr id="15" name="TextBox 14">
            <a:extLst>
              <a:ext uri="{FF2B5EF4-FFF2-40B4-BE49-F238E27FC236}">
                <a16:creationId xmlns:a16="http://schemas.microsoft.com/office/drawing/2014/main" id="{C4C12599-F38E-AE94-6A72-D1E594D902E6}"/>
              </a:ext>
            </a:extLst>
          </p:cNvPr>
          <p:cNvSpPr txBox="1"/>
          <p:nvPr/>
        </p:nvSpPr>
        <p:spPr bwMode="auto">
          <a:xfrm>
            <a:off x="6146800" y="5178386"/>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nvGrpSpPr>
          <p:cNvPr id="41" name="Group 40">
            <a:extLst>
              <a:ext uri="{FF2B5EF4-FFF2-40B4-BE49-F238E27FC236}">
                <a16:creationId xmlns:a16="http://schemas.microsoft.com/office/drawing/2014/main" id="{C54AD04D-05C9-4062-1ABF-998DC1578FEC}"/>
              </a:ext>
            </a:extLst>
          </p:cNvPr>
          <p:cNvGrpSpPr/>
          <p:nvPr/>
        </p:nvGrpSpPr>
        <p:grpSpPr>
          <a:xfrm>
            <a:off x="2196590" y="5178386"/>
            <a:ext cx="8230224" cy="369332"/>
            <a:chOff x="2196590" y="5178386"/>
            <a:chExt cx="8230224" cy="369332"/>
          </a:xfrm>
        </p:grpSpPr>
        <p:sp>
          <p:nvSpPr>
            <p:cNvPr id="16" name="TextBox 15">
              <a:extLst>
                <a:ext uri="{FF2B5EF4-FFF2-40B4-BE49-F238E27FC236}">
                  <a16:creationId xmlns:a16="http://schemas.microsoft.com/office/drawing/2014/main" id="{0B10098E-D55A-8836-AFC2-9776529F50C0}"/>
                </a:ext>
              </a:extLst>
            </p:cNvPr>
            <p:cNvSpPr txBox="1"/>
            <p:nvPr/>
          </p:nvSpPr>
          <p:spPr bwMode="auto">
            <a:xfrm>
              <a:off x="5218622"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7" name="TextBox 16">
              <a:extLst>
                <a:ext uri="{FF2B5EF4-FFF2-40B4-BE49-F238E27FC236}">
                  <a16:creationId xmlns:a16="http://schemas.microsoft.com/office/drawing/2014/main" id="{929A7D17-0665-65A0-5654-853589968E4E}"/>
                </a:ext>
              </a:extLst>
            </p:cNvPr>
            <p:cNvSpPr txBox="1"/>
            <p:nvPr/>
          </p:nvSpPr>
          <p:spPr bwMode="auto">
            <a:xfrm>
              <a:off x="4357924"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8" name="TextBox 17">
              <a:extLst>
                <a:ext uri="{FF2B5EF4-FFF2-40B4-BE49-F238E27FC236}">
                  <a16:creationId xmlns:a16="http://schemas.microsoft.com/office/drawing/2014/main" id="{B8DE24B5-3AF7-2C61-25D7-2D2D42CDC900}"/>
                </a:ext>
              </a:extLst>
            </p:cNvPr>
            <p:cNvSpPr txBox="1"/>
            <p:nvPr/>
          </p:nvSpPr>
          <p:spPr bwMode="auto">
            <a:xfrm>
              <a:off x="3504437"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9" name="TextBox 18">
              <a:extLst>
                <a:ext uri="{FF2B5EF4-FFF2-40B4-BE49-F238E27FC236}">
                  <a16:creationId xmlns:a16="http://schemas.microsoft.com/office/drawing/2014/main" id="{31F956E0-452B-8E62-EDB8-12EAA54A968E}"/>
                </a:ext>
              </a:extLst>
            </p:cNvPr>
            <p:cNvSpPr txBox="1"/>
            <p:nvPr/>
          </p:nvSpPr>
          <p:spPr bwMode="auto">
            <a:xfrm>
              <a:off x="2621644"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28" name="TextBox 27">
              <a:extLst>
                <a:ext uri="{FF2B5EF4-FFF2-40B4-BE49-F238E27FC236}">
                  <a16:creationId xmlns:a16="http://schemas.microsoft.com/office/drawing/2014/main" id="{113BA398-B171-EB16-C43E-0D7A1F075F97}"/>
                </a:ext>
              </a:extLst>
            </p:cNvPr>
            <p:cNvSpPr txBox="1"/>
            <p:nvPr/>
          </p:nvSpPr>
          <p:spPr bwMode="auto">
            <a:xfrm>
              <a:off x="2196590"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90</a:t>
              </a:r>
            </a:p>
          </p:txBody>
        </p:sp>
        <p:sp>
          <p:nvSpPr>
            <p:cNvPr id="29" name="TextBox 28">
              <a:extLst>
                <a:ext uri="{FF2B5EF4-FFF2-40B4-BE49-F238E27FC236}">
                  <a16:creationId xmlns:a16="http://schemas.microsoft.com/office/drawing/2014/main" id="{0D6E639F-99E1-EE5E-4F10-94A3EA6A5D99}"/>
                </a:ext>
              </a:extLst>
            </p:cNvPr>
            <p:cNvSpPr txBox="1"/>
            <p:nvPr/>
          </p:nvSpPr>
          <p:spPr bwMode="auto">
            <a:xfrm>
              <a:off x="4779094"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30" name="TextBox 29">
              <a:extLst>
                <a:ext uri="{FF2B5EF4-FFF2-40B4-BE49-F238E27FC236}">
                  <a16:creationId xmlns:a16="http://schemas.microsoft.com/office/drawing/2014/main" id="{CD7C46B6-117B-C4B1-0237-B56337BEAC8A}"/>
                </a:ext>
              </a:extLst>
            </p:cNvPr>
            <p:cNvSpPr txBox="1"/>
            <p:nvPr/>
          </p:nvSpPr>
          <p:spPr bwMode="auto">
            <a:xfrm>
              <a:off x="3925607"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31" name="TextBox 30">
              <a:extLst>
                <a:ext uri="{FF2B5EF4-FFF2-40B4-BE49-F238E27FC236}">
                  <a16:creationId xmlns:a16="http://schemas.microsoft.com/office/drawing/2014/main" id="{52309A6C-DAA7-7764-7532-D05264B67B30}"/>
                </a:ext>
              </a:extLst>
            </p:cNvPr>
            <p:cNvSpPr txBox="1"/>
            <p:nvPr/>
          </p:nvSpPr>
          <p:spPr bwMode="auto">
            <a:xfrm>
              <a:off x="3042814"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70</a:t>
              </a:r>
            </a:p>
          </p:txBody>
        </p:sp>
        <p:sp>
          <p:nvSpPr>
            <p:cNvPr id="32" name="TextBox 31">
              <a:extLst>
                <a:ext uri="{FF2B5EF4-FFF2-40B4-BE49-F238E27FC236}">
                  <a16:creationId xmlns:a16="http://schemas.microsoft.com/office/drawing/2014/main" id="{DEF459A8-33B2-1FC2-836E-48D4090A5CE2}"/>
                </a:ext>
              </a:extLst>
            </p:cNvPr>
            <p:cNvSpPr txBox="1"/>
            <p:nvPr/>
          </p:nvSpPr>
          <p:spPr bwMode="auto">
            <a:xfrm>
              <a:off x="5666224"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33" name="TextBox 32">
              <a:extLst>
                <a:ext uri="{FF2B5EF4-FFF2-40B4-BE49-F238E27FC236}">
                  <a16:creationId xmlns:a16="http://schemas.microsoft.com/office/drawing/2014/main" id="{102000E9-489C-7B03-9892-7F653E1B3595}"/>
                </a:ext>
              </a:extLst>
            </p:cNvPr>
            <p:cNvSpPr txBox="1"/>
            <p:nvPr/>
          </p:nvSpPr>
          <p:spPr bwMode="auto">
            <a:xfrm>
              <a:off x="6267089" y="5178386"/>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4" name="TextBox 33">
              <a:extLst>
                <a:ext uri="{FF2B5EF4-FFF2-40B4-BE49-F238E27FC236}">
                  <a16:creationId xmlns:a16="http://schemas.microsoft.com/office/drawing/2014/main" id="{9F140183-BA82-6A3C-FAC8-6F413B93CFEF}"/>
                </a:ext>
              </a:extLst>
            </p:cNvPr>
            <p:cNvSpPr txBox="1"/>
            <p:nvPr/>
          </p:nvSpPr>
          <p:spPr bwMode="auto">
            <a:xfrm>
              <a:off x="6725536"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35" name="TextBox 34">
              <a:extLst>
                <a:ext uri="{FF2B5EF4-FFF2-40B4-BE49-F238E27FC236}">
                  <a16:creationId xmlns:a16="http://schemas.microsoft.com/office/drawing/2014/main" id="{50F6AF29-4A25-D82C-4895-085656795C67}"/>
                </a:ext>
              </a:extLst>
            </p:cNvPr>
            <p:cNvSpPr txBox="1"/>
            <p:nvPr/>
          </p:nvSpPr>
          <p:spPr bwMode="auto">
            <a:xfrm>
              <a:off x="7284706"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6" name="TextBox 35">
              <a:extLst>
                <a:ext uri="{FF2B5EF4-FFF2-40B4-BE49-F238E27FC236}">
                  <a16:creationId xmlns:a16="http://schemas.microsoft.com/office/drawing/2014/main" id="{C35CB579-3D5A-C9A2-C5DB-FEF4737C1153}"/>
                </a:ext>
              </a:extLst>
            </p:cNvPr>
            <p:cNvSpPr txBox="1"/>
            <p:nvPr/>
          </p:nvSpPr>
          <p:spPr bwMode="auto">
            <a:xfrm>
              <a:off x="7825397"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37" name="TextBox 36">
              <a:extLst>
                <a:ext uri="{FF2B5EF4-FFF2-40B4-BE49-F238E27FC236}">
                  <a16:creationId xmlns:a16="http://schemas.microsoft.com/office/drawing/2014/main" id="{6C89698C-00DF-78FA-DF0D-64188F92BFF2}"/>
                </a:ext>
              </a:extLst>
            </p:cNvPr>
            <p:cNvSpPr txBox="1"/>
            <p:nvPr/>
          </p:nvSpPr>
          <p:spPr bwMode="auto">
            <a:xfrm>
              <a:off x="8378788"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8" name="TextBox 37">
              <a:extLst>
                <a:ext uri="{FF2B5EF4-FFF2-40B4-BE49-F238E27FC236}">
                  <a16:creationId xmlns:a16="http://schemas.microsoft.com/office/drawing/2014/main" id="{D873AEE0-8E90-D308-22CD-233FF173FAB2}"/>
                </a:ext>
              </a:extLst>
            </p:cNvPr>
            <p:cNvSpPr txBox="1"/>
            <p:nvPr/>
          </p:nvSpPr>
          <p:spPr bwMode="auto">
            <a:xfrm>
              <a:off x="8922257"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39" name="TextBox 38">
              <a:extLst>
                <a:ext uri="{FF2B5EF4-FFF2-40B4-BE49-F238E27FC236}">
                  <a16:creationId xmlns:a16="http://schemas.microsoft.com/office/drawing/2014/main" id="{79E5BD0C-DC3F-B9D9-3FF9-D52F9ED5EBF8}"/>
                </a:ext>
              </a:extLst>
            </p:cNvPr>
            <p:cNvSpPr txBox="1"/>
            <p:nvPr/>
          </p:nvSpPr>
          <p:spPr bwMode="auto">
            <a:xfrm>
              <a:off x="9466338"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0" name="TextBox 39">
              <a:extLst>
                <a:ext uri="{FF2B5EF4-FFF2-40B4-BE49-F238E27FC236}">
                  <a16:creationId xmlns:a16="http://schemas.microsoft.com/office/drawing/2014/main" id="{1651917E-D363-5BA2-5532-DD8621FB8B33}"/>
                </a:ext>
              </a:extLst>
            </p:cNvPr>
            <p:cNvSpPr txBox="1"/>
            <p:nvPr/>
          </p:nvSpPr>
          <p:spPr bwMode="auto">
            <a:xfrm>
              <a:off x="10008110" y="51783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70</a:t>
              </a:r>
            </a:p>
          </p:txBody>
        </p:sp>
      </p:grpSp>
      <p:grpSp>
        <p:nvGrpSpPr>
          <p:cNvPr id="31765" name="Group 31764">
            <a:extLst>
              <a:ext uri="{FF2B5EF4-FFF2-40B4-BE49-F238E27FC236}">
                <a16:creationId xmlns:a16="http://schemas.microsoft.com/office/drawing/2014/main" id="{7A0F7C68-81D7-E754-9571-6B003C9A1AE5}"/>
              </a:ext>
            </a:extLst>
          </p:cNvPr>
          <p:cNvGrpSpPr/>
          <p:nvPr/>
        </p:nvGrpSpPr>
        <p:grpSpPr>
          <a:xfrm>
            <a:off x="2405942" y="5213350"/>
            <a:ext cx="7808353" cy="75608"/>
            <a:chOff x="2405942" y="4875153"/>
            <a:chExt cx="7808353" cy="487899"/>
          </a:xfrm>
        </p:grpSpPr>
        <p:grpSp>
          <p:nvGrpSpPr>
            <p:cNvPr id="49" name="Group 48">
              <a:extLst>
                <a:ext uri="{FF2B5EF4-FFF2-40B4-BE49-F238E27FC236}">
                  <a16:creationId xmlns:a16="http://schemas.microsoft.com/office/drawing/2014/main" id="{C1968F1E-E648-53B9-1357-8BC3DE4FCE41}"/>
                </a:ext>
              </a:extLst>
            </p:cNvPr>
            <p:cNvGrpSpPr/>
            <p:nvPr/>
          </p:nvGrpSpPr>
          <p:grpSpPr>
            <a:xfrm>
              <a:off x="2405942" y="4875153"/>
              <a:ext cx="3893845" cy="487899"/>
              <a:chOff x="1700026" y="4529797"/>
              <a:chExt cx="3547670" cy="464099"/>
            </a:xfrm>
          </p:grpSpPr>
          <p:grpSp>
            <p:nvGrpSpPr>
              <p:cNvPr id="50" name="Group 49">
                <a:extLst>
                  <a:ext uri="{FF2B5EF4-FFF2-40B4-BE49-F238E27FC236}">
                    <a16:creationId xmlns:a16="http://schemas.microsoft.com/office/drawing/2014/main" id="{3880ADD8-25C3-88CB-88D3-124764DC07D1}"/>
                  </a:ext>
                </a:extLst>
              </p:cNvPr>
              <p:cNvGrpSpPr/>
              <p:nvPr/>
            </p:nvGrpSpPr>
            <p:grpSpPr>
              <a:xfrm rot="5400000">
                <a:off x="2453114" y="3776709"/>
                <a:ext cx="464098" cy="1970274"/>
                <a:chOff x="1385640" y="2076573"/>
                <a:chExt cx="952500" cy="2832096"/>
              </a:xfrm>
            </p:grpSpPr>
            <p:cxnSp>
              <p:nvCxnSpPr>
                <p:cNvPr id="31745" name="Straight Connector 31744">
                  <a:extLst>
                    <a:ext uri="{FF2B5EF4-FFF2-40B4-BE49-F238E27FC236}">
                      <a16:creationId xmlns:a16="http://schemas.microsoft.com/office/drawing/2014/main" id="{9FB9B601-018F-A51E-AE28-F9A396E2B2A0}"/>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47" name="Straight Connector 31746">
                  <a:extLst>
                    <a:ext uri="{FF2B5EF4-FFF2-40B4-BE49-F238E27FC236}">
                      <a16:creationId xmlns:a16="http://schemas.microsoft.com/office/drawing/2014/main" id="{85F55FE8-FA25-A4DD-4F89-6D0ED6F93281}"/>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D8B08A84-BF5C-FEB3-555C-3D4C23965AB7}"/>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921B909B-304E-E2A2-0858-E58D60AC8F14}"/>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804D49F7-BC17-20C7-BDA8-1CF6F986B4B9}"/>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62CBF313-4CB3-F6D5-8F05-D256CA5115F6}"/>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093E6A0-E3E0-793F-782E-DC644E87B46B}"/>
                  </a:ext>
                </a:extLst>
              </p:cNvPr>
              <p:cNvGrpSpPr/>
              <p:nvPr/>
            </p:nvGrpSpPr>
            <p:grpSpPr>
              <a:xfrm rot="5400000">
                <a:off x="4422830" y="4169029"/>
                <a:ext cx="464098" cy="1185635"/>
                <a:chOff x="1385640" y="3204422"/>
                <a:chExt cx="952500" cy="1704247"/>
              </a:xfrm>
            </p:grpSpPr>
            <p:cxnSp>
              <p:nvCxnSpPr>
                <p:cNvPr id="61" name="Straight Connector 60">
                  <a:extLst>
                    <a:ext uri="{FF2B5EF4-FFF2-40B4-BE49-F238E27FC236}">
                      <a16:creationId xmlns:a16="http://schemas.microsoft.com/office/drawing/2014/main" id="{B2C7589A-3CD8-0639-FB53-E8E2F5BA03A5}"/>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1339A0AB-5390-113B-F4FB-15789E6426A6}"/>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E0326012-65E1-9888-A776-E1FB1C6C342A}"/>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65AA35AF-3939-18D3-2751-A709AEFED8A8}"/>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31752" name="Group 31751">
              <a:extLst>
                <a:ext uri="{FF2B5EF4-FFF2-40B4-BE49-F238E27FC236}">
                  <a16:creationId xmlns:a16="http://schemas.microsoft.com/office/drawing/2014/main" id="{0C4326C0-2BF2-6B13-3F91-1B27F7616C4A}"/>
                </a:ext>
              </a:extLst>
            </p:cNvPr>
            <p:cNvGrpSpPr/>
            <p:nvPr/>
          </p:nvGrpSpPr>
          <p:grpSpPr>
            <a:xfrm>
              <a:off x="6386576" y="4875153"/>
              <a:ext cx="3827719" cy="487899"/>
              <a:chOff x="1700026" y="4529797"/>
              <a:chExt cx="2758503" cy="464099"/>
            </a:xfrm>
          </p:grpSpPr>
          <p:grpSp>
            <p:nvGrpSpPr>
              <p:cNvPr id="31753" name="Group 31752">
                <a:extLst>
                  <a:ext uri="{FF2B5EF4-FFF2-40B4-BE49-F238E27FC236}">
                    <a16:creationId xmlns:a16="http://schemas.microsoft.com/office/drawing/2014/main" id="{023C0621-3EAB-5059-A79F-76DCBE577C40}"/>
                  </a:ext>
                </a:extLst>
              </p:cNvPr>
              <p:cNvGrpSpPr/>
              <p:nvPr/>
            </p:nvGrpSpPr>
            <p:grpSpPr>
              <a:xfrm rot="5400000">
                <a:off x="2453114" y="3776709"/>
                <a:ext cx="464098" cy="1970274"/>
                <a:chOff x="1385640" y="2076573"/>
                <a:chExt cx="952500" cy="2832096"/>
              </a:xfrm>
            </p:grpSpPr>
            <p:cxnSp>
              <p:nvCxnSpPr>
                <p:cNvPr id="31759" name="Straight Connector 31758">
                  <a:extLst>
                    <a:ext uri="{FF2B5EF4-FFF2-40B4-BE49-F238E27FC236}">
                      <a16:creationId xmlns:a16="http://schemas.microsoft.com/office/drawing/2014/main" id="{6BD57C7E-050F-0DB9-AE42-44BB52DC0527}"/>
                    </a:ext>
                  </a:extLst>
                </p:cNvPr>
                <p:cNvCxnSpPr>
                  <a:cxnSpLocks/>
                </p:cNvCxnSpPr>
                <p:nvPr/>
              </p:nvCxnSpPr>
              <p:spPr bwMode="auto">
                <a:xfrm>
                  <a:off x="1385640" y="2646461"/>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078C37BC-4DBC-FA99-A29F-F7BEED842C31}"/>
                    </a:ext>
                  </a:extLst>
                </p:cNvPr>
                <p:cNvCxnSpPr>
                  <a:cxnSpLocks/>
                </p:cNvCxnSpPr>
                <p:nvPr/>
              </p:nvCxnSpPr>
              <p:spPr bwMode="auto">
                <a:xfrm>
                  <a:off x="1385640" y="2076573"/>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BA2D3326-FB59-AEF4-1D69-40443EC2A37E}"/>
                    </a:ext>
                  </a:extLst>
                </p:cNvPr>
                <p:cNvCxnSpPr>
                  <a:cxnSpLocks/>
                </p:cNvCxnSpPr>
                <p:nvPr/>
              </p:nvCxnSpPr>
              <p:spPr bwMode="auto">
                <a:xfrm>
                  <a:off x="1385640" y="3774310"/>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62" name="Straight Connector 31761">
                  <a:extLst>
                    <a:ext uri="{FF2B5EF4-FFF2-40B4-BE49-F238E27FC236}">
                      <a16:creationId xmlns:a16="http://schemas.microsoft.com/office/drawing/2014/main" id="{6D2A1D98-84BB-AF01-AD1A-7EC16CE0D6FB}"/>
                    </a:ext>
                  </a:extLst>
                </p:cNvPr>
                <p:cNvCxnSpPr>
                  <a:cxnSpLocks/>
                </p:cNvCxnSpPr>
                <p:nvPr/>
              </p:nvCxnSpPr>
              <p:spPr bwMode="auto">
                <a:xfrm>
                  <a:off x="1385640" y="3204422"/>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63" name="Straight Connector 31762">
                  <a:extLst>
                    <a:ext uri="{FF2B5EF4-FFF2-40B4-BE49-F238E27FC236}">
                      <a16:creationId xmlns:a16="http://schemas.microsoft.com/office/drawing/2014/main" id="{0DE88AA1-C237-FC5C-A0DA-A3818E10BF19}"/>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64" name="Straight Connector 31763">
                  <a:extLst>
                    <a:ext uri="{FF2B5EF4-FFF2-40B4-BE49-F238E27FC236}">
                      <a16:creationId xmlns:a16="http://schemas.microsoft.com/office/drawing/2014/main" id="{9BE449A3-3216-EDCE-DB83-E97E9A89ACF3}"/>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54" name="Group 31753">
                <a:extLst>
                  <a:ext uri="{FF2B5EF4-FFF2-40B4-BE49-F238E27FC236}">
                    <a16:creationId xmlns:a16="http://schemas.microsoft.com/office/drawing/2014/main" id="{F08E05D4-F361-3D5A-E824-7FEA80F5E020}"/>
                  </a:ext>
                </a:extLst>
              </p:cNvPr>
              <p:cNvGrpSpPr/>
              <p:nvPr/>
            </p:nvGrpSpPr>
            <p:grpSpPr>
              <a:xfrm rot="5400000">
                <a:off x="4028246" y="4563613"/>
                <a:ext cx="464098" cy="396468"/>
                <a:chOff x="1385640" y="4338781"/>
                <a:chExt cx="952500" cy="569888"/>
              </a:xfrm>
            </p:grpSpPr>
            <p:cxnSp>
              <p:nvCxnSpPr>
                <p:cNvPr id="31757" name="Straight Connector 31756">
                  <a:extLst>
                    <a:ext uri="{FF2B5EF4-FFF2-40B4-BE49-F238E27FC236}">
                      <a16:creationId xmlns:a16="http://schemas.microsoft.com/office/drawing/2014/main" id="{6851BA77-CD93-0DE9-10E5-BCB75FDE62D1}"/>
                    </a:ext>
                  </a:extLst>
                </p:cNvPr>
                <p:cNvCxnSpPr>
                  <a:cxnSpLocks/>
                </p:cNvCxnSpPr>
                <p:nvPr/>
              </p:nvCxnSpPr>
              <p:spPr bwMode="auto">
                <a:xfrm>
                  <a:off x="1385640" y="4908669"/>
                  <a:ext cx="952500" cy="0"/>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51AD1D03-E1DA-6B59-C96A-9164CB914F61}"/>
                    </a:ext>
                  </a:extLst>
                </p:cNvPr>
                <p:cNvCxnSpPr>
                  <a:cxnSpLocks/>
                </p:cNvCxnSpPr>
                <p:nvPr/>
              </p:nvCxnSpPr>
              <p:spPr bwMode="auto">
                <a:xfrm>
                  <a:off x="1385640" y="4338781"/>
                  <a:ext cx="95250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31766" name="Freeform: Shape 31765">
            <a:extLst>
              <a:ext uri="{FF2B5EF4-FFF2-40B4-BE49-F238E27FC236}">
                <a16:creationId xmlns:a16="http://schemas.microsoft.com/office/drawing/2014/main" id="{E5FEECCD-BB40-47DC-5FAC-B2183F65A124}"/>
              </a:ext>
            </a:extLst>
          </p:cNvPr>
          <p:cNvSpPr/>
          <p:nvPr/>
        </p:nvSpPr>
        <p:spPr bwMode="auto">
          <a:xfrm>
            <a:off x="6380226" y="1738472"/>
            <a:ext cx="3827717" cy="3457396"/>
          </a:xfrm>
          <a:custGeom>
            <a:avLst/>
            <a:gdLst>
              <a:gd name="connsiteX0" fmla="*/ 0 w 6692900"/>
              <a:gd name="connsiteY0" fmla="*/ 0 h 2819400"/>
              <a:gd name="connsiteX1" fmla="*/ 0 w 6692900"/>
              <a:gd name="connsiteY1" fmla="*/ 2819400 h 2819400"/>
              <a:gd name="connsiteX2" fmla="*/ 6692900 w 6692900"/>
              <a:gd name="connsiteY2" fmla="*/ 2819400 h 2819400"/>
            </a:gdLst>
            <a:ahLst/>
            <a:cxnLst>
              <a:cxn ang="0">
                <a:pos x="connsiteX0" y="connsiteY0"/>
              </a:cxn>
              <a:cxn ang="0">
                <a:pos x="connsiteX1" y="connsiteY1"/>
              </a:cxn>
              <a:cxn ang="0">
                <a:pos x="connsiteX2" y="connsiteY2"/>
              </a:cxn>
            </a:cxnLst>
            <a:rect l="l" t="t" r="r" b="b"/>
            <a:pathLst>
              <a:path w="6692900" h="2819400">
                <a:moveTo>
                  <a:pt x="0" y="0"/>
                </a:moveTo>
                <a:lnTo>
                  <a:pt x="0" y="2819400"/>
                </a:lnTo>
                <a:lnTo>
                  <a:pt x="6692900" y="2819400"/>
                </a:lnTo>
              </a:path>
            </a:pathLst>
          </a:custGeom>
          <a:noFill/>
          <a:ln w="28575">
            <a:solidFill>
              <a:schemeClr val="bg1"/>
            </a:solidFill>
            <a:miter lim="800000"/>
            <a:headEnd/>
            <a:tailEnd/>
          </a:ln>
        </p:spPr>
        <p:txBody>
          <a:bodyPr rtlCol="0" anchor="ctr"/>
          <a:lstStyle/>
          <a:p>
            <a:pPr algn="ctr"/>
            <a:endParaRPr lang="en-US" dirty="0"/>
          </a:p>
        </p:txBody>
      </p:sp>
      <p:sp>
        <p:nvSpPr>
          <p:cNvPr id="31767" name="Freeform: Shape 31766">
            <a:extLst>
              <a:ext uri="{FF2B5EF4-FFF2-40B4-BE49-F238E27FC236}">
                <a16:creationId xmlns:a16="http://schemas.microsoft.com/office/drawing/2014/main" id="{F0FD0648-0875-7CFE-4336-DEDE48F99F09}"/>
              </a:ext>
            </a:extLst>
          </p:cNvPr>
          <p:cNvSpPr/>
          <p:nvPr/>
        </p:nvSpPr>
        <p:spPr bwMode="auto">
          <a:xfrm flipH="1">
            <a:off x="2387599" y="1738472"/>
            <a:ext cx="3922270" cy="3457396"/>
          </a:xfrm>
          <a:custGeom>
            <a:avLst/>
            <a:gdLst>
              <a:gd name="connsiteX0" fmla="*/ 0 w 6692900"/>
              <a:gd name="connsiteY0" fmla="*/ 0 h 2819400"/>
              <a:gd name="connsiteX1" fmla="*/ 0 w 6692900"/>
              <a:gd name="connsiteY1" fmla="*/ 2819400 h 2819400"/>
              <a:gd name="connsiteX2" fmla="*/ 6692900 w 6692900"/>
              <a:gd name="connsiteY2" fmla="*/ 2819400 h 2819400"/>
            </a:gdLst>
            <a:ahLst/>
            <a:cxnLst>
              <a:cxn ang="0">
                <a:pos x="connsiteX0" y="connsiteY0"/>
              </a:cxn>
              <a:cxn ang="0">
                <a:pos x="connsiteX1" y="connsiteY1"/>
              </a:cxn>
              <a:cxn ang="0">
                <a:pos x="connsiteX2" y="connsiteY2"/>
              </a:cxn>
            </a:cxnLst>
            <a:rect l="l" t="t" r="r" b="b"/>
            <a:pathLst>
              <a:path w="6692900" h="2819400">
                <a:moveTo>
                  <a:pt x="0" y="0"/>
                </a:moveTo>
                <a:lnTo>
                  <a:pt x="0" y="2819400"/>
                </a:lnTo>
                <a:lnTo>
                  <a:pt x="6692900" y="2819400"/>
                </a:lnTo>
              </a:path>
            </a:pathLst>
          </a:custGeom>
          <a:noFill/>
          <a:ln w="28575">
            <a:solidFill>
              <a:schemeClr val="bg1"/>
            </a:solidFill>
            <a:miter lim="800000"/>
            <a:headEnd/>
            <a:tailEnd/>
          </a:ln>
        </p:spPr>
        <p:txBody>
          <a:bodyPr rtlCol="0" anchor="ctr"/>
          <a:lstStyle/>
          <a:p>
            <a:pPr algn="ctr"/>
            <a:endParaRPr lang="en-US" dirty="0"/>
          </a:p>
        </p:txBody>
      </p:sp>
      <p:sp>
        <p:nvSpPr>
          <p:cNvPr id="31768" name="Rectangle 31767">
            <a:extLst>
              <a:ext uri="{FF2B5EF4-FFF2-40B4-BE49-F238E27FC236}">
                <a16:creationId xmlns:a16="http://schemas.microsoft.com/office/drawing/2014/main" id="{69864EFD-1692-0959-633B-C875CBF6ADCC}"/>
              </a:ext>
            </a:extLst>
          </p:cNvPr>
          <p:cNvSpPr/>
          <p:nvPr/>
        </p:nvSpPr>
        <p:spPr bwMode="auto">
          <a:xfrm>
            <a:off x="6398896" y="5010094"/>
            <a:ext cx="1304514"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9" name="Rectangle 31768">
            <a:extLst>
              <a:ext uri="{FF2B5EF4-FFF2-40B4-BE49-F238E27FC236}">
                <a16:creationId xmlns:a16="http://schemas.microsoft.com/office/drawing/2014/main" id="{2C4C67B8-C127-B2F2-05AE-58B9B56918E3}"/>
              </a:ext>
            </a:extLst>
          </p:cNvPr>
          <p:cNvSpPr/>
          <p:nvPr/>
        </p:nvSpPr>
        <p:spPr bwMode="auto">
          <a:xfrm>
            <a:off x="6398896" y="4764229"/>
            <a:ext cx="537822"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0" name="Rectangle 31769">
            <a:extLst>
              <a:ext uri="{FF2B5EF4-FFF2-40B4-BE49-F238E27FC236}">
                <a16:creationId xmlns:a16="http://schemas.microsoft.com/office/drawing/2014/main" id="{483F13D8-B208-0D4A-5D57-D2BE300A72B8}"/>
              </a:ext>
            </a:extLst>
          </p:cNvPr>
          <p:cNvSpPr/>
          <p:nvPr/>
        </p:nvSpPr>
        <p:spPr bwMode="auto">
          <a:xfrm>
            <a:off x="6448486" y="4516905"/>
            <a:ext cx="762997"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1" name="Rectangle 31770">
            <a:extLst>
              <a:ext uri="{FF2B5EF4-FFF2-40B4-BE49-F238E27FC236}">
                <a16:creationId xmlns:a16="http://schemas.microsoft.com/office/drawing/2014/main" id="{1B143605-D8CE-C986-6779-59DDE2E90DEA}"/>
              </a:ext>
            </a:extLst>
          </p:cNvPr>
          <p:cNvSpPr/>
          <p:nvPr/>
        </p:nvSpPr>
        <p:spPr bwMode="auto">
          <a:xfrm>
            <a:off x="6396971" y="4516905"/>
            <a:ext cx="51516" cy="15905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2" name="Rectangle 31771">
            <a:extLst>
              <a:ext uri="{FF2B5EF4-FFF2-40B4-BE49-F238E27FC236}">
                <a16:creationId xmlns:a16="http://schemas.microsoft.com/office/drawing/2014/main" id="{983E5B95-6D7F-8F5A-2C3D-23F33407C1D9}"/>
              </a:ext>
            </a:extLst>
          </p:cNvPr>
          <p:cNvSpPr/>
          <p:nvPr/>
        </p:nvSpPr>
        <p:spPr bwMode="auto">
          <a:xfrm>
            <a:off x="6398896" y="4270929"/>
            <a:ext cx="217804"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3" name="Rectangle 31772">
            <a:extLst>
              <a:ext uri="{FF2B5EF4-FFF2-40B4-BE49-F238E27FC236}">
                <a16:creationId xmlns:a16="http://schemas.microsoft.com/office/drawing/2014/main" id="{E3AF4C2B-948C-9D21-4FDE-2A0D5758FC66}"/>
              </a:ext>
            </a:extLst>
          </p:cNvPr>
          <p:cNvSpPr/>
          <p:nvPr/>
        </p:nvSpPr>
        <p:spPr bwMode="auto">
          <a:xfrm>
            <a:off x="6667500" y="4028513"/>
            <a:ext cx="385233"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4" name="Rectangle 31773">
            <a:extLst>
              <a:ext uri="{FF2B5EF4-FFF2-40B4-BE49-F238E27FC236}">
                <a16:creationId xmlns:a16="http://schemas.microsoft.com/office/drawing/2014/main" id="{883525E6-F55E-E6A6-2CA3-0A0E4AE4041C}"/>
              </a:ext>
            </a:extLst>
          </p:cNvPr>
          <p:cNvSpPr/>
          <p:nvPr/>
        </p:nvSpPr>
        <p:spPr bwMode="auto">
          <a:xfrm>
            <a:off x="6396970" y="4028513"/>
            <a:ext cx="270529" cy="15905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6" name="Rectangle 31775">
            <a:extLst>
              <a:ext uri="{FF2B5EF4-FFF2-40B4-BE49-F238E27FC236}">
                <a16:creationId xmlns:a16="http://schemas.microsoft.com/office/drawing/2014/main" id="{B6044FB8-5C24-A819-C55A-E4C661B34513}"/>
              </a:ext>
            </a:extLst>
          </p:cNvPr>
          <p:cNvSpPr/>
          <p:nvPr/>
        </p:nvSpPr>
        <p:spPr bwMode="auto">
          <a:xfrm>
            <a:off x="6506633" y="3781919"/>
            <a:ext cx="1196777"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7" name="Rectangle 31776">
            <a:extLst>
              <a:ext uri="{FF2B5EF4-FFF2-40B4-BE49-F238E27FC236}">
                <a16:creationId xmlns:a16="http://schemas.microsoft.com/office/drawing/2014/main" id="{DA201F3E-732B-3ADB-982C-3F316D612B09}"/>
              </a:ext>
            </a:extLst>
          </p:cNvPr>
          <p:cNvSpPr/>
          <p:nvPr/>
        </p:nvSpPr>
        <p:spPr bwMode="auto">
          <a:xfrm>
            <a:off x="6396970" y="3781919"/>
            <a:ext cx="109663" cy="15905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8" name="Rectangle 31777">
            <a:extLst>
              <a:ext uri="{FF2B5EF4-FFF2-40B4-BE49-F238E27FC236}">
                <a16:creationId xmlns:a16="http://schemas.microsoft.com/office/drawing/2014/main" id="{DFD1E706-ABBD-05A1-ADC1-8CE07B2F296E}"/>
              </a:ext>
            </a:extLst>
          </p:cNvPr>
          <p:cNvSpPr/>
          <p:nvPr/>
        </p:nvSpPr>
        <p:spPr bwMode="auto">
          <a:xfrm>
            <a:off x="6448487" y="3537442"/>
            <a:ext cx="981014"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9" name="Rectangle 31778">
            <a:extLst>
              <a:ext uri="{FF2B5EF4-FFF2-40B4-BE49-F238E27FC236}">
                <a16:creationId xmlns:a16="http://schemas.microsoft.com/office/drawing/2014/main" id="{57B23F2E-A456-40CA-6903-3599447321D6}"/>
              </a:ext>
            </a:extLst>
          </p:cNvPr>
          <p:cNvSpPr/>
          <p:nvPr/>
        </p:nvSpPr>
        <p:spPr bwMode="auto">
          <a:xfrm>
            <a:off x="6396970" y="3537442"/>
            <a:ext cx="52513" cy="15905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0" name="Rectangle 31779">
            <a:extLst>
              <a:ext uri="{FF2B5EF4-FFF2-40B4-BE49-F238E27FC236}">
                <a16:creationId xmlns:a16="http://schemas.microsoft.com/office/drawing/2014/main" id="{A4868228-46A5-6F30-660C-7579522E66EE}"/>
              </a:ext>
            </a:extLst>
          </p:cNvPr>
          <p:cNvSpPr/>
          <p:nvPr/>
        </p:nvSpPr>
        <p:spPr bwMode="auto">
          <a:xfrm>
            <a:off x="6396970" y="3290848"/>
            <a:ext cx="1032531"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1" name="Rectangle 31780">
            <a:extLst>
              <a:ext uri="{FF2B5EF4-FFF2-40B4-BE49-F238E27FC236}">
                <a16:creationId xmlns:a16="http://schemas.microsoft.com/office/drawing/2014/main" id="{15664C95-CEC5-1905-1533-A09101D737C6}"/>
              </a:ext>
            </a:extLst>
          </p:cNvPr>
          <p:cNvSpPr/>
          <p:nvPr/>
        </p:nvSpPr>
        <p:spPr bwMode="auto">
          <a:xfrm>
            <a:off x="6396970" y="3051555"/>
            <a:ext cx="1629430"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2" name="Rectangle 31781">
            <a:extLst>
              <a:ext uri="{FF2B5EF4-FFF2-40B4-BE49-F238E27FC236}">
                <a16:creationId xmlns:a16="http://schemas.microsoft.com/office/drawing/2014/main" id="{1EF1EC54-6B80-FA0C-2E82-C9441BFA1D57}"/>
              </a:ext>
            </a:extLst>
          </p:cNvPr>
          <p:cNvSpPr/>
          <p:nvPr/>
        </p:nvSpPr>
        <p:spPr bwMode="auto">
          <a:xfrm>
            <a:off x="6396970" y="2805489"/>
            <a:ext cx="1362730"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3" name="Rectangle 31782">
            <a:extLst>
              <a:ext uri="{FF2B5EF4-FFF2-40B4-BE49-F238E27FC236}">
                <a16:creationId xmlns:a16="http://schemas.microsoft.com/office/drawing/2014/main" id="{CFE62058-5C67-AE58-8F9E-A5A30B5B5060}"/>
              </a:ext>
            </a:extLst>
          </p:cNvPr>
          <p:cNvSpPr/>
          <p:nvPr/>
        </p:nvSpPr>
        <p:spPr bwMode="auto">
          <a:xfrm>
            <a:off x="6504517" y="2551396"/>
            <a:ext cx="432201"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4" name="Rectangle 31783">
            <a:extLst>
              <a:ext uri="{FF2B5EF4-FFF2-40B4-BE49-F238E27FC236}">
                <a16:creationId xmlns:a16="http://schemas.microsoft.com/office/drawing/2014/main" id="{128088A9-8510-CE67-5509-FDCD71013DDB}"/>
              </a:ext>
            </a:extLst>
          </p:cNvPr>
          <p:cNvSpPr/>
          <p:nvPr/>
        </p:nvSpPr>
        <p:spPr bwMode="auto">
          <a:xfrm>
            <a:off x="6396970" y="2551396"/>
            <a:ext cx="107547" cy="15905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5" name="Rectangle 31784">
            <a:extLst>
              <a:ext uri="{FF2B5EF4-FFF2-40B4-BE49-F238E27FC236}">
                <a16:creationId xmlns:a16="http://schemas.microsoft.com/office/drawing/2014/main" id="{875365BE-23DA-E17D-478D-77AEA5586A93}"/>
              </a:ext>
            </a:extLst>
          </p:cNvPr>
          <p:cNvSpPr/>
          <p:nvPr/>
        </p:nvSpPr>
        <p:spPr bwMode="auto">
          <a:xfrm>
            <a:off x="6448487" y="2313564"/>
            <a:ext cx="762996"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6" name="Rectangle 31785">
            <a:extLst>
              <a:ext uri="{FF2B5EF4-FFF2-40B4-BE49-F238E27FC236}">
                <a16:creationId xmlns:a16="http://schemas.microsoft.com/office/drawing/2014/main" id="{ED4F2CC6-BDFB-6B76-B8D7-AD96E819C77E}"/>
              </a:ext>
            </a:extLst>
          </p:cNvPr>
          <p:cNvSpPr/>
          <p:nvPr/>
        </p:nvSpPr>
        <p:spPr bwMode="auto">
          <a:xfrm>
            <a:off x="6396971" y="2313564"/>
            <a:ext cx="51516" cy="15905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7" name="Rectangle 31786">
            <a:extLst>
              <a:ext uri="{FF2B5EF4-FFF2-40B4-BE49-F238E27FC236}">
                <a16:creationId xmlns:a16="http://schemas.microsoft.com/office/drawing/2014/main" id="{D1EE0388-817B-9BBC-77AA-ED62C3CD9761}"/>
              </a:ext>
            </a:extLst>
          </p:cNvPr>
          <p:cNvSpPr/>
          <p:nvPr/>
        </p:nvSpPr>
        <p:spPr bwMode="auto">
          <a:xfrm>
            <a:off x="6492029" y="2074836"/>
            <a:ext cx="2184187"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8" name="Rectangle 31787">
            <a:extLst>
              <a:ext uri="{FF2B5EF4-FFF2-40B4-BE49-F238E27FC236}">
                <a16:creationId xmlns:a16="http://schemas.microsoft.com/office/drawing/2014/main" id="{53DE88D3-DC3E-B0DC-B5E5-F7775EF9868D}"/>
              </a:ext>
            </a:extLst>
          </p:cNvPr>
          <p:cNvSpPr/>
          <p:nvPr/>
        </p:nvSpPr>
        <p:spPr bwMode="auto">
          <a:xfrm>
            <a:off x="6396970" y="2074836"/>
            <a:ext cx="95059" cy="15905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9" name="Rectangle 31788">
            <a:extLst>
              <a:ext uri="{FF2B5EF4-FFF2-40B4-BE49-F238E27FC236}">
                <a16:creationId xmlns:a16="http://schemas.microsoft.com/office/drawing/2014/main" id="{F37737F1-2A96-3E63-39EC-3C9B0DF976E8}"/>
              </a:ext>
            </a:extLst>
          </p:cNvPr>
          <p:cNvSpPr/>
          <p:nvPr/>
        </p:nvSpPr>
        <p:spPr bwMode="auto">
          <a:xfrm>
            <a:off x="6396969" y="1830359"/>
            <a:ext cx="2073733" cy="159055"/>
          </a:xfrm>
          <a:prstGeom prst="rect">
            <a:avLst/>
          </a:prstGeom>
          <a:solidFill>
            <a:schemeClr val="accent3">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0" name="Rectangle 31789">
            <a:extLst>
              <a:ext uri="{FF2B5EF4-FFF2-40B4-BE49-F238E27FC236}">
                <a16:creationId xmlns:a16="http://schemas.microsoft.com/office/drawing/2014/main" id="{1D5E762B-B990-ECDC-85CC-D9189CE9C904}"/>
              </a:ext>
            </a:extLst>
          </p:cNvPr>
          <p:cNvSpPr/>
          <p:nvPr/>
        </p:nvSpPr>
        <p:spPr bwMode="auto">
          <a:xfrm>
            <a:off x="2929467" y="1830359"/>
            <a:ext cx="3319659"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1" name="Rectangle 31790">
            <a:extLst>
              <a:ext uri="{FF2B5EF4-FFF2-40B4-BE49-F238E27FC236}">
                <a16:creationId xmlns:a16="http://schemas.microsoft.com/office/drawing/2014/main" id="{57558068-6C26-5BBC-7AD2-8ACEF6C72712}"/>
              </a:ext>
            </a:extLst>
          </p:cNvPr>
          <p:cNvSpPr/>
          <p:nvPr/>
        </p:nvSpPr>
        <p:spPr bwMode="auto">
          <a:xfrm>
            <a:off x="6248272" y="1830358"/>
            <a:ext cx="51516" cy="15905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2" name="Rectangle 31791">
            <a:extLst>
              <a:ext uri="{FF2B5EF4-FFF2-40B4-BE49-F238E27FC236}">
                <a16:creationId xmlns:a16="http://schemas.microsoft.com/office/drawing/2014/main" id="{A228EB3D-E3BF-98FD-E702-430C50407D1A}"/>
              </a:ext>
            </a:extLst>
          </p:cNvPr>
          <p:cNvSpPr/>
          <p:nvPr/>
        </p:nvSpPr>
        <p:spPr bwMode="auto">
          <a:xfrm>
            <a:off x="3526366" y="2080104"/>
            <a:ext cx="2592917"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3" name="Rectangle 31792">
            <a:extLst>
              <a:ext uri="{FF2B5EF4-FFF2-40B4-BE49-F238E27FC236}">
                <a16:creationId xmlns:a16="http://schemas.microsoft.com/office/drawing/2014/main" id="{94811B44-F742-31E9-913B-89DE664F99FC}"/>
              </a:ext>
            </a:extLst>
          </p:cNvPr>
          <p:cNvSpPr/>
          <p:nvPr/>
        </p:nvSpPr>
        <p:spPr bwMode="auto">
          <a:xfrm>
            <a:off x="6119284" y="2080103"/>
            <a:ext cx="180504" cy="15905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4" name="Rectangle 31793">
            <a:extLst>
              <a:ext uri="{FF2B5EF4-FFF2-40B4-BE49-F238E27FC236}">
                <a16:creationId xmlns:a16="http://schemas.microsoft.com/office/drawing/2014/main" id="{E90B74AA-B57A-CA38-CF43-02A6753C5F11}"/>
              </a:ext>
            </a:extLst>
          </p:cNvPr>
          <p:cNvSpPr/>
          <p:nvPr/>
        </p:nvSpPr>
        <p:spPr bwMode="auto">
          <a:xfrm>
            <a:off x="4547955" y="2313565"/>
            <a:ext cx="1736949"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5" name="Rectangle 31794">
            <a:extLst>
              <a:ext uri="{FF2B5EF4-FFF2-40B4-BE49-F238E27FC236}">
                <a16:creationId xmlns:a16="http://schemas.microsoft.com/office/drawing/2014/main" id="{9A8E5CEC-9C8D-82C3-502E-9CB37D6A90A3}"/>
              </a:ext>
            </a:extLst>
          </p:cNvPr>
          <p:cNvSpPr/>
          <p:nvPr/>
        </p:nvSpPr>
        <p:spPr bwMode="auto">
          <a:xfrm>
            <a:off x="6279472" y="2313564"/>
            <a:ext cx="18288" cy="15905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6" name="Rectangle 31795">
            <a:extLst>
              <a:ext uri="{FF2B5EF4-FFF2-40B4-BE49-F238E27FC236}">
                <a16:creationId xmlns:a16="http://schemas.microsoft.com/office/drawing/2014/main" id="{C0C53F89-9786-C5B9-71FF-649AAEC9E6CF}"/>
              </a:ext>
            </a:extLst>
          </p:cNvPr>
          <p:cNvSpPr/>
          <p:nvPr/>
        </p:nvSpPr>
        <p:spPr bwMode="auto">
          <a:xfrm>
            <a:off x="4568472" y="2552727"/>
            <a:ext cx="786695"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7" name="Rectangle 31796">
            <a:extLst>
              <a:ext uri="{FF2B5EF4-FFF2-40B4-BE49-F238E27FC236}">
                <a16:creationId xmlns:a16="http://schemas.microsoft.com/office/drawing/2014/main" id="{4C2CC3A0-C968-6357-C65E-077D3D8390E9}"/>
              </a:ext>
            </a:extLst>
          </p:cNvPr>
          <p:cNvSpPr/>
          <p:nvPr/>
        </p:nvSpPr>
        <p:spPr bwMode="auto">
          <a:xfrm>
            <a:off x="5355167" y="2552726"/>
            <a:ext cx="944621" cy="15905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8" name="Rectangle 31797">
            <a:extLst>
              <a:ext uri="{FF2B5EF4-FFF2-40B4-BE49-F238E27FC236}">
                <a16:creationId xmlns:a16="http://schemas.microsoft.com/office/drawing/2014/main" id="{21774FCB-FBD9-3A17-351E-BCBC733DCF3D}"/>
              </a:ext>
            </a:extLst>
          </p:cNvPr>
          <p:cNvSpPr/>
          <p:nvPr/>
        </p:nvSpPr>
        <p:spPr bwMode="auto">
          <a:xfrm>
            <a:off x="4792133" y="2805490"/>
            <a:ext cx="1369222"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99" name="Rectangle 31798">
            <a:extLst>
              <a:ext uri="{FF2B5EF4-FFF2-40B4-BE49-F238E27FC236}">
                <a16:creationId xmlns:a16="http://schemas.microsoft.com/office/drawing/2014/main" id="{1B00F05F-C148-845F-8B48-8CAB373696C3}"/>
              </a:ext>
            </a:extLst>
          </p:cNvPr>
          <p:cNvSpPr/>
          <p:nvPr/>
        </p:nvSpPr>
        <p:spPr bwMode="auto">
          <a:xfrm>
            <a:off x="6161355" y="2805489"/>
            <a:ext cx="138433" cy="15905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0" name="Rectangle 31799">
            <a:extLst>
              <a:ext uri="{FF2B5EF4-FFF2-40B4-BE49-F238E27FC236}">
                <a16:creationId xmlns:a16="http://schemas.microsoft.com/office/drawing/2014/main" id="{7F90E842-F32C-AD4B-C12E-9648C8EF60C5}"/>
              </a:ext>
            </a:extLst>
          </p:cNvPr>
          <p:cNvSpPr/>
          <p:nvPr/>
        </p:nvSpPr>
        <p:spPr bwMode="auto">
          <a:xfrm>
            <a:off x="5057404" y="3053671"/>
            <a:ext cx="1240356"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1" name="Rectangle 31800">
            <a:extLst>
              <a:ext uri="{FF2B5EF4-FFF2-40B4-BE49-F238E27FC236}">
                <a16:creationId xmlns:a16="http://schemas.microsoft.com/office/drawing/2014/main" id="{BAFF5D71-6A84-59BB-9FB1-5F43994DD0FA}"/>
              </a:ext>
            </a:extLst>
          </p:cNvPr>
          <p:cNvSpPr/>
          <p:nvPr/>
        </p:nvSpPr>
        <p:spPr bwMode="auto">
          <a:xfrm>
            <a:off x="5092700" y="3290848"/>
            <a:ext cx="1205060"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2" name="Rectangle 31801">
            <a:extLst>
              <a:ext uri="{FF2B5EF4-FFF2-40B4-BE49-F238E27FC236}">
                <a16:creationId xmlns:a16="http://schemas.microsoft.com/office/drawing/2014/main" id="{C11A62E4-78B7-469F-E2F5-229D92A0F716}"/>
              </a:ext>
            </a:extLst>
          </p:cNvPr>
          <p:cNvSpPr/>
          <p:nvPr/>
        </p:nvSpPr>
        <p:spPr bwMode="auto">
          <a:xfrm>
            <a:off x="5173132" y="3534683"/>
            <a:ext cx="1037167"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3" name="Rectangle 31802">
            <a:extLst>
              <a:ext uri="{FF2B5EF4-FFF2-40B4-BE49-F238E27FC236}">
                <a16:creationId xmlns:a16="http://schemas.microsoft.com/office/drawing/2014/main" id="{A43A2ACE-B9D8-2E54-8869-0D00D49EFB4E}"/>
              </a:ext>
            </a:extLst>
          </p:cNvPr>
          <p:cNvSpPr/>
          <p:nvPr/>
        </p:nvSpPr>
        <p:spPr bwMode="auto">
          <a:xfrm>
            <a:off x="6210300" y="3534682"/>
            <a:ext cx="89488" cy="15905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4" name="Rectangle 31803">
            <a:extLst>
              <a:ext uri="{FF2B5EF4-FFF2-40B4-BE49-F238E27FC236}">
                <a16:creationId xmlns:a16="http://schemas.microsoft.com/office/drawing/2014/main" id="{1C59683C-5D61-3258-802B-44AFD776E08A}"/>
              </a:ext>
            </a:extLst>
          </p:cNvPr>
          <p:cNvSpPr/>
          <p:nvPr/>
        </p:nvSpPr>
        <p:spPr bwMode="auto">
          <a:xfrm>
            <a:off x="5295900" y="3790134"/>
            <a:ext cx="988027"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5" name="Rectangle 31804">
            <a:extLst>
              <a:ext uri="{FF2B5EF4-FFF2-40B4-BE49-F238E27FC236}">
                <a16:creationId xmlns:a16="http://schemas.microsoft.com/office/drawing/2014/main" id="{5BF70595-BA32-3E3E-D702-64AF013F1477}"/>
              </a:ext>
            </a:extLst>
          </p:cNvPr>
          <p:cNvSpPr/>
          <p:nvPr/>
        </p:nvSpPr>
        <p:spPr bwMode="auto">
          <a:xfrm>
            <a:off x="6270211" y="3790133"/>
            <a:ext cx="27432" cy="15905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6" name="Rectangle 31805">
            <a:extLst>
              <a:ext uri="{FF2B5EF4-FFF2-40B4-BE49-F238E27FC236}">
                <a16:creationId xmlns:a16="http://schemas.microsoft.com/office/drawing/2014/main" id="{CD67562E-200B-BD66-6AB2-8D15DC9C3CC0}"/>
              </a:ext>
            </a:extLst>
          </p:cNvPr>
          <p:cNvSpPr/>
          <p:nvPr/>
        </p:nvSpPr>
        <p:spPr bwMode="auto">
          <a:xfrm>
            <a:off x="5304367" y="4028981"/>
            <a:ext cx="649816"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7" name="Rectangle 31806">
            <a:extLst>
              <a:ext uri="{FF2B5EF4-FFF2-40B4-BE49-F238E27FC236}">
                <a16:creationId xmlns:a16="http://schemas.microsoft.com/office/drawing/2014/main" id="{597F8FE0-2B3A-EA77-C7D6-30A32AB63C16}"/>
              </a:ext>
            </a:extLst>
          </p:cNvPr>
          <p:cNvSpPr/>
          <p:nvPr/>
        </p:nvSpPr>
        <p:spPr bwMode="auto">
          <a:xfrm>
            <a:off x="5954183" y="4028980"/>
            <a:ext cx="345605" cy="15905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8" name="Rectangle 31807">
            <a:extLst>
              <a:ext uri="{FF2B5EF4-FFF2-40B4-BE49-F238E27FC236}">
                <a16:creationId xmlns:a16="http://schemas.microsoft.com/office/drawing/2014/main" id="{6A6658DC-A9E4-D268-32BE-CD05F9B3A8F2}"/>
              </a:ext>
            </a:extLst>
          </p:cNvPr>
          <p:cNvSpPr/>
          <p:nvPr/>
        </p:nvSpPr>
        <p:spPr bwMode="auto">
          <a:xfrm>
            <a:off x="5355167" y="4270929"/>
            <a:ext cx="942476"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9" name="Rectangle 31808">
            <a:extLst>
              <a:ext uri="{FF2B5EF4-FFF2-40B4-BE49-F238E27FC236}">
                <a16:creationId xmlns:a16="http://schemas.microsoft.com/office/drawing/2014/main" id="{0818B73A-014D-5346-D269-9C091A71CAC3}"/>
              </a:ext>
            </a:extLst>
          </p:cNvPr>
          <p:cNvSpPr/>
          <p:nvPr/>
        </p:nvSpPr>
        <p:spPr bwMode="auto">
          <a:xfrm>
            <a:off x="5433615" y="4516904"/>
            <a:ext cx="864028"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10" name="Rectangle 31809">
            <a:extLst>
              <a:ext uri="{FF2B5EF4-FFF2-40B4-BE49-F238E27FC236}">
                <a16:creationId xmlns:a16="http://schemas.microsoft.com/office/drawing/2014/main" id="{280A0388-ECA1-D537-B4BF-F982ECFCB9C1}"/>
              </a:ext>
            </a:extLst>
          </p:cNvPr>
          <p:cNvSpPr/>
          <p:nvPr/>
        </p:nvSpPr>
        <p:spPr bwMode="auto">
          <a:xfrm>
            <a:off x="5433615" y="4764228"/>
            <a:ext cx="864028"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11" name="Rectangle 31810">
            <a:extLst>
              <a:ext uri="{FF2B5EF4-FFF2-40B4-BE49-F238E27FC236}">
                <a16:creationId xmlns:a16="http://schemas.microsoft.com/office/drawing/2014/main" id="{A4DB84A6-FC4D-676B-D6EC-F0EC8EAEF1DB}"/>
              </a:ext>
            </a:extLst>
          </p:cNvPr>
          <p:cNvSpPr/>
          <p:nvPr/>
        </p:nvSpPr>
        <p:spPr bwMode="auto">
          <a:xfrm>
            <a:off x="5564717" y="5009593"/>
            <a:ext cx="732926" cy="1590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12" name="TextBox 31811">
            <a:extLst>
              <a:ext uri="{FF2B5EF4-FFF2-40B4-BE49-F238E27FC236}">
                <a16:creationId xmlns:a16="http://schemas.microsoft.com/office/drawing/2014/main" id="{870089B0-94FA-9A74-9E67-E5BCD89D8A01}"/>
              </a:ext>
            </a:extLst>
          </p:cNvPr>
          <p:cNvSpPr txBox="1"/>
          <p:nvPr/>
        </p:nvSpPr>
        <p:spPr bwMode="auto">
          <a:xfrm>
            <a:off x="5895647" y="17512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31813" name="TextBox 31812">
            <a:extLst>
              <a:ext uri="{FF2B5EF4-FFF2-40B4-BE49-F238E27FC236}">
                <a16:creationId xmlns:a16="http://schemas.microsoft.com/office/drawing/2014/main" id="{517AAD07-B4F0-2EE0-B5E9-FD5764FB2988}"/>
              </a:ext>
            </a:extLst>
          </p:cNvPr>
          <p:cNvSpPr txBox="1"/>
          <p:nvPr/>
        </p:nvSpPr>
        <p:spPr bwMode="auto">
          <a:xfrm>
            <a:off x="5727328" y="199563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31814" name="TextBox 31813">
            <a:extLst>
              <a:ext uri="{FF2B5EF4-FFF2-40B4-BE49-F238E27FC236}">
                <a16:creationId xmlns:a16="http://schemas.microsoft.com/office/drawing/2014/main" id="{6D7AC3BA-A310-E9EE-7840-ACE790E2BDEC}"/>
              </a:ext>
            </a:extLst>
          </p:cNvPr>
          <p:cNvSpPr txBox="1"/>
          <p:nvPr/>
        </p:nvSpPr>
        <p:spPr bwMode="auto">
          <a:xfrm>
            <a:off x="5895647" y="223822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31815" name="TextBox 31814">
            <a:extLst>
              <a:ext uri="{FF2B5EF4-FFF2-40B4-BE49-F238E27FC236}">
                <a16:creationId xmlns:a16="http://schemas.microsoft.com/office/drawing/2014/main" id="{FD030EB4-99D2-88FE-584C-E9BF760C956A}"/>
              </a:ext>
            </a:extLst>
          </p:cNvPr>
          <p:cNvSpPr txBox="1"/>
          <p:nvPr/>
        </p:nvSpPr>
        <p:spPr bwMode="auto">
          <a:xfrm>
            <a:off x="2466093" y="175123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77.7</a:t>
            </a:r>
          </a:p>
        </p:txBody>
      </p:sp>
      <p:sp>
        <p:nvSpPr>
          <p:cNvPr id="31816" name="TextBox 31815">
            <a:extLst>
              <a:ext uri="{FF2B5EF4-FFF2-40B4-BE49-F238E27FC236}">
                <a16:creationId xmlns:a16="http://schemas.microsoft.com/office/drawing/2014/main" id="{1934BE9F-FD27-64ED-640D-2CF4D4CA7451}"/>
              </a:ext>
            </a:extLst>
          </p:cNvPr>
          <p:cNvSpPr txBox="1"/>
          <p:nvPr/>
        </p:nvSpPr>
        <p:spPr bwMode="auto">
          <a:xfrm>
            <a:off x="3079754" y="1995635"/>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64.2</a:t>
            </a:r>
          </a:p>
        </p:txBody>
      </p:sp>
      <p:sp>
        <p:nvSpPr>
          <p:cNvPr id="31817" name="TextBox 31816">
            <a:extLst>
              <a:ext uri="{FF2B5EF4-FFF2-40B4-BE49-F238E27FC236}">
                <a16:creationId xmlns:a16="http://schemas.microsoft.com/office/drawing/2014/main" id="{FA13E7D8-0599-85A6-C792-6B1628588620}"/>
              </a:ext>
            </a:extLst>
          </p:cNvPr>
          <p:cNvSpPr txBox="1"/>
          <p:nvPr/>
        </p:nvSpPr>
        <p:spPr bwMode="auto">
          <a:xfrm>
            <a:off x="4067034" y="223822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40.0</a:t>
            </a:r>
          </a:p>
        </p:txBody>
      </p:sp>
      <p:sp>
        <p:nvSpPr>
          <p:cNvPr id="31818" name="TextBox 31817">
            <a:extLst>
              <a:ext uri="{FF2B5EF4-FFF2-40B4-BE49-F238E27FC236}">
                <a16:creationId xmlns:a16="http://schemas.microsoft.com/office/drawing/2014/main" id="{4B06F32E-E4C7-AD0C-D23C-A4D9FC54DA25}"/>
              </a:ext>
            </a:extLst>
          </p:cNvPr>
          <p:cNvSpPr txBox="1"/>
          <p:nvPr/>
        </p:nvSpPr>
        <p:spPr bwMode="auto">
          <a:xfrm>
            <a:off x="4067034" y="2483001"/>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40.0</a:t>
            </a:r>
          </a:p>
        </p:txBody>
      </p:sp>
      <p:sp>
        <p:nvSpPr>
          <p:cNvPr id="31819" name="TextBox 31818">
            <a:extLst>
              <a:ext uri="{FF2B5EF4-FFF2-40B4-BE49-F238E27FC236}">
                <a16:creationId xmlns:a16="http://schemas.microsoft.com/office/drawing/2014/main" id="{3C41F5B2-EC25-2E0D-427C-96E48ECBB486}"/>
              </a:ext>
            </a:extLst>
          </p:cNvPr>
          <p:cNvSpPr txBox="1"/>
          <p:nvPr/>
        </p:nvSpPr>
        <p:spPr bwMode="auto">
          <a:xfrm>
            <a:off x="4897393" y="2483001"/>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21.9</a:t>
            </a:r>
          </a:p>
        </p:txBody>
      </p:sp>
      <p:sp>
        <p:nvSpPr>
          <p:cNvPr id="31820" name="TextBox 31819">
            <a:extLst>
              <a:ext uri="{FF2B5EF4-FFF2-40B4-BE49-F238E27FC236}">
                <a16:creationId xmlns:a16="http://schemas.microsoft.com/office/drawing/2014/main" id="{D53D13EF-B426-B467-2579-F55221D2CAAD}"/>
              </a:ext>
            </a:extLst>
          </p:cNvPr>
          <p:cNvSpPr txBox="1"/>
          <p:nvPr/>
        </p:nvSpPr>
        <p:spPr bwMode="auto">
          <a:xfrm>
            <a:off x="4321430" y="27311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34.6</a:t>
            </a:r>
          </a:p>
        </p:txBody>
      </p:sp>
      <p:sp>
        <p:nvSpPr>
          <p:cNvPr id="31821" name="TextBox 31820">
            <a:extLst>
              <a:ext uri="{FF2B5EF4-FFF2-40B4-BE49-F238E27FC236}">
                <a16:creationId xmlns:a16="http://schemas.microsoft.com/office/drawing/2014/main" id="{83E5F8D9-D29B-5A3F-9A30-4357CF94C255}"/>
              </a:ext>
            </a:extLst>
          </p:cNvPr>
          <p:cNvSpPr txBox="1"/>
          <p:nvPr/>
        </p:nvSpPr>
        <p:spPr bwMode="auto">
          <a:xfrm>
            <a:off x="5757596" y="273112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3.1</a:t>
            </a:r>
          </a:p>
        </p:txBody>
      </p:sp>
      <p:sp>
        <p:nvSpPr>
          <p:cNvPr id="31822" name="TextBox 31821">
            <a:extLst>
              <a:ext uri="{FF2B5EF4-FFF2-40B4-BE49-F238E27FC236}">
                <a16:creationId xmlns:a16="http://schemas.microsoft.com/office/drawing/2014/main" id="{88629139-457D-716E-0865-C2CE0A876F0D}"/>
              </a:ext>
            </a:extLst>
          </p:cNvPr>
          <p:cNvSpPr txBox="1"/>
          <p:nvPr/>
        </p:nvSpPr>
        <p:spPr bwMode="auto">
          <a:xfrm>
            <a:off x="4561884" y="296728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28.8</a:t>
            </a:r>
          </a:p>
        </p:txBody>
      </p:sp>
      <p:sp>
        <p:nvSpPr>
          <p:cNvPr id="31823" name="TextBox 31822">
            <a:extLst>
              <a:ext uri="{FF2B5EF4-FFF2-40B4-BE49-F238E27FC236}">
                <a16:creationId xmlns:a16="http://schemas.microsoft.com/office/drawing/2014/main" id="{CADD27C5-B050-6B2B-F690-B7EBF7C3087B}"/>
              </a:ext>
            </a:extLst>
          </p:cNvPr>
          <p:cNvSpPr txBox="1"/>
          <p:nvPr/>
        </p:nvSpPr>
        <p:spPr bwMode="auto">
          <a:xfrm>
            <a:off x="4561884" y="3221055"/>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27.7</a:t>
            </a:r>
          </a:p>
        </p:txBody>
      </p:sp>
      <p:sp>
        <p:nvSpPr>
          <p:cNvPr id="31824" name="TextBox 31823">
            <a:extLst>
              <a:ext uri="{FF2B5EF4-FFF2-40B4-BE49-F238E27FC236}">
                <a16:creationId xmlns:a16="http://schemas.microsoft.com/office/drawing/2014/main" id="{C1F0B363-F61D-8075-8E61-3DBB0F839431}"/>
              </a:ext>
            </a:extLst>
          </p:cNvPr>
          <p:cNvSpPr txBox="1"/>
          <p:nvPr/>
        </p:nvSpPr>
        <p:spPr bwMode="auto">
          <a:xfrm>
            <a:off x="4714958" y="346110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25.8</a:t>
            </a:r>
          </a:p>
        </p:txBody>
      </p:sp>
      <p:sp>
        <p:nvSpPr>
          <p:cNvPr id="31825" name="TextBox 31824">
            <a:extLst>
              <a:ext uri="{FF2B5EF4-FFF2-40B4-BE49-F238E27FC236}">
                <a16:creationId xmlns:a16="http://schemas.microsoft.com/office/drawing/2014/main" id="{E069CE18-873C-2961-9C0D-FDB8D51A8C39}"/>
              </a:ext>
            </a:extLst>
          </p:cNvPr>
          <p:cNvSpPr txBox="1"/>
          <p:nvPr/>
        </p:nvSpPr>
        <p:spPr bwMode="auto">
          <a:xfrm>
            <a:off x="5829521" y="346110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1826" name="TextBox 31825">
            <a:extLst>
              <a:ext uri="{FF2B5EF4-FFF2-40B4-BE49-F238E27FC236}">
                <a16:creationId xmlns:a16="http://schemas.microsoft.com/office/drawing/2014/main" id="{14A6D28C-7586-043F-7B73-704607BA2A03}"/>
              </a:ext>
            </a:extLst>
          </p:cNvPr>
          <p:cNvSpPr txBox="1"/>
          <p:nvPr/>
        </p:nvSpPr>
        <p:spPr bwMode="auto">
          <a:xfrm>
            <a:off x="4828478" y="371303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23.1</a:t>
            </a:r>
          </a:p>
        </p:txBody>
      </p:sp>
      <p:sp>
        <p:nvSpPr>
          <p:cNvPr id="31827" name="TextBox 31826">
            <a:extLst>
              <a:ext uri="{FF2B5EF4-FFF2-40B4-BE49-F238E27FC236}">
                <a16:creationId xmlns:a16="http://schemas.microsoft.com/office/drawing/2014/main" id="{2430858F-C83F-C1CD-A088-12BDA7F7A53B}"/>
              </a:ext>
            </a:extLst>
          </p:cNvPr>
          <p:cNvSpPr txBox="1"/>
          <p:nvPr/>
        </p:nvSpPr>
        <p:spPr bwMode="auto">
          <a:xfrm>
            <a:off x="5875576" y="371303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31828" name="TextBox 31827">
            <a:extLst>
              <a:ext uri="{FF2B5EF4-FFF2-40B4-BE49-F238E27FC236}">
                <a16:creationId xmlns:a16="http://schemas.microsoft.com/office/drawing/2014/main" id="{BD15D974-3100-4364-5136-A60EFE6B8A44}"/>
              </a:ext>
            </a:extLst>
          </p:cNvPr>
          <p:cNvSpPr txBox="1"/>
          <p:nvPr/>
        </p:nvSpPr>
        <p:spPr bwMode="auto">
          <a:xfrm>
            <a:off x="4828478" y="395188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23.1</a:t>
            </a:r>
          </a:p>
        </p:txBody>
      </p:sp>
      <p:sp>
        <p:nvSpPr>
          <p:cNvPr id="31829" name="TextBox 31828">
            <a:extLst>
              <a:ext uri="{FF2B5EF4-FFF2-40B4-BE49-F238E27FC236}">
                <a16:creationId xmlns:a16="http://schemas.microsoft.com/office/drawing/2014/main" id="{AB2A08D9-59B2-8D06-F645-C823A3E5C85B}"/>
              </a:ext>
            </a:extLst>
          </p:cNvPr>
          <p:cNvSpPr txBox="1"/>
          <p:nvPr/>
        </p:nvSpPr>
        <p:spPr bwMode="auto">
          <a:xfrm>
            <a:off x="5556204" y="395188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8.5</a:t>
            </a:r>
          </a:p>
        </p:txBody>
      </p:sp>
      <p:sp>
        <p:nvSpPr>
          <p:cNvPr id="31830" name="TextBox 31829">
            <a:extLst>
              <a:ext uri="{FF2B5EF4-FFF2-40B4-BE49-F238E27FC236}">
                <a16:creationId xmlns:a16="http://schemas.microsoft.com/office/drawing/2014/main" id="{41FEFB69-06DF-E0A9-4E76-51274E5ABCF6}"/>
              </a:ext>
            </a:extLst>
          </p:cNvPr>
          <p:cNvSpPr txBox="1"/>
          <p:nvPr/>
        </p:nvSpPr>
        <p:spPr bwMode="auto">
          <a:xfrm>
            <a:off x="4876019" y="419674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21.5</a:t>
            </a:r>
          </a:p>
        </p:txBody>
      </p:sp>
      <p:sp>
        <p:nvSpPr>
          <p:cNvPr id="31831" name="TextBox 31830">
            <a:extLst>
              <a:ext uri="{FF2B5EF4-FFF2-40B4-BE49-F238E27FC236}">
                <a16:creationId xmlns:a16="http://schemas.microsoft.com/office/drawing/2014/main" id="{8358C831-74A6-43D4-728E-A023921261D6}"/>
              </a:ext>
            </a:extLst>
          </p:cNvPr>
          <p:cNvSpPr txBox="1"/>
          <p:nvPr/>
        </p:nvSpPr>
        <p:spPr bwMode="auto">
          <a:xfrm>
            <a:off x="4933300" y="444873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20.4</a:t>
            </a:r>
          </a:p>
        </p:txBody>
      </p:sp>
      <p:sp>
        <p:nvSpPr>
          <p:cNvPr id="31832" name="TextBox 31831">
            <a:extLst>
              <a:ext uri="{FF2B5EF4-FFF2-40B4-BE49-F238E27FC236}">
                <a16:creationId xmlns:a16="http://schemas.microsoft.com/office/drawing/2014/main" id="{2B938A57-FBF8-F5E3-1FDA-8F79584FCE5F}"/>
              </a:ext>
            </a:extLst>
          </p:cNvPr>
          <p:cNvSpPr txBox="1"/>
          <p:nvPr/>
        </p:nvSpPr>
        <p:spPr bwMode="auto">
          <a:xfrm>
            <a:off x="4933300" y="4681500"/>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20.4</a:t>
            </a:r>
          </a:p>
        </p:txBody>
      </p:sp>
      <p:sp>
        <p:nvSpPr>
          <p:cNvPr id="31833" name="TextBox 31832">
            <a:extLst>
              <a:ext uri="{FF2B5EF4-FFF2-40B4-BE49-F238E27FC236}">
                <a16:creationId xmlns:a16="http://schemas.microsoft.com/office/drawing/2014/main" id="{01F77572-791A-B43C-2215-FEAE2785BA2F}"/>
              </a:ext>
            </a:extLst>
          </p:cNvPr>
          <p:cNvSpPr txBox="1"/>
          <p:nvPr/>
        </p:nvSpPr>
        <p:spPr bwMode="auto">
          <a:xfrm>
            <a:off x="5098333" y="4931133"/>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16.9</a:t>
            </a:r>
          </a:p>
        </p:txBody>
      </p:sp>
      <p:sp>
        <p:nvSpPr>
          <p:cNvPr id="31834" name="TextBox 31833">
            <a:extLst>
              <a:ext uri="{FF2B5EF4-FFF2-40B4-BE49-F238E27FC236}">
                <a16:creationId xmlns:a16="http://schemas.microsoft.com/office/drawing/2014/main" id="{9E327A2E-9E6F-420F-6C86-A652B7E04DE5}"/>
              </a:ext>
            </a:extLst>
          </p:cNvPr>
          <p:cNvSpPr txBox="1"/>
          <p:nvPr/>
        </p:nvSpPr>
        <p:spPr bwMode="auto">
          <a:xfrm>
            <a:off x="7633739" y="4931133"/>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21.5</a:t>
            </a:r>
          </a:p>
        </p:txBody>
      </p:sp>
      <p:sp>
        <p:nvSpPr>
          <p:cNvPr id="31835" name="TextBox 31834">
            <a:extLst>
              <a:ext uri="{FF2B5EF4-FFF2-40B4-BE49-F238E27FC236}">
                <a16:creationId xmlns:a16="http://schemas.microsoft.com/office/drawing/2014/main" id="{0BBA515A-DB9E-037B-299F-109F20663313}"/>
              </a:ext>
            </a:extLst>
          </p:cNvPr>
          <p:cNvSpPr txBox="1"/>
          <p:nvPr/>
        </p:nvSpPr>
        <p:spPr bwMode="auto">
          <a:xfrm>
            <a:off x="6910196" y="4681500"/>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36" name="TextBox 31835">
            <a:extLst>
              <a:ext uri="{FF2B5EF4-FFF2-40B4-BE49-F238E27FC236}">
                <a16:creationId xmlns:a16="http://schemas.microsoft.com/office/drawing/2014/main" id="{A782DEB7-70EE-B0A0-F91D-BF6A20676EF7}"/>
              </a:ext>
            </a:extLst>
          </p:cNvPr>
          <p:cNvSpPr txBox="1"/>
          <p:nvPr/>
        </p:nvSpPr>
        <p:spPr bwMode="auto">
          <a:xfrm>
            <a:off x="6400746" y="444873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31837" name="TextBox 31836">
            <a:extLst>
              <a:ext uri="{FF2B5EF4-FFF2-40B4-BE49-F238E27FC236}">
                <a16:creationId xmlns:a16="http://schemas.microsoft.com/office/drawing/2014/main" id="{04DCBB4F-C00D-71AE-FA95-F3A585D734AD}"/>
              </a:ext>
            </a:extLst>
          </p:cNvPr>
          <p:cNvSpPr txBox="1"/>
          <p:nvPr/>
        </p:nvSpPr>
        <p:spPr bwMode="auto">
          <a:xfrm>
            <a:off x="7141812" y="444873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15.4</a:t>
            </a:r>
          </a:p>
        </p:txBody>
      </p:sp>
      <p:sp>
        <p:nvSpPr>
          <p:cNvPr id="31839" name="TextBox 31838">
            <a:extLst>
              <a:ext uri="{FF2B5EF4-FFF2-40B4-BE49-F238E27FC236}">
                <a16:creationId xmlns:a16="http://schemas.microsoft.com/office/drawing/2014/main" id="{1691ACD7-E1E2-3FFC-4B10-AA1D96F75D92}"/>
              </a:ext>
            </a:extLst>
          </p:cNvPr>
          <p:cNvSpPr txBox="1"/>
          <p:nvPr/>
        </p:nvSpPr>
        <p:spPr bwMode="auto">
          <a:xfrm>
            <a:off x="6551569" y="419674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31840" name="TextBox 31839">
            <a:extLst>
              <a:ext uri="{FF2B5EF4-FFF2-40B4-BE49-F238E27FC236}">
                <a16:creationId xmlns:a16="http://schemas.microsoft.com/office/drawing/2014/main" id="{C8682C35-6EE5-D0E3-0346-48A14A2790B0}"/>
              </a:ext>
            </a:extLst>
          </p:cNvPr>
          <p:cNvSpPr txBox="1"/>
          <p:nvPr/>
        </p:nvSpPr>
        <p:spPr bwMode="auto">
          <a:xfrm>
            <a:off x="6616700" y="395188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4.6</a:t>
            </a:r>
          </a:p>
        </p:txBody>
      </p:sp>
      <p:sp>
        <p:nvSpPr>
          <p:cNvPr id="31841" name="TextBox 31840">
            <a:extLst>
              <a:ext uri="{FF2B5EF4-FFF2-40B4-BE49-F238E27FC236}">
                <a16:creationId xmlns:a16="http://schemas.microsoft.com/office/drawing/2014/main" id="{BE6973F4-E2C7-6627-FB4C-B358C703BF8F}"/>
              </a:ext>
            </a:extLst>
          </p:cNvPr>
          <p:cNvSpPr txBox="1"/>
          <p:nvPr/>
        </p:nvSpPr>
        <p:spPr bwMode="auto">
          <a:xfrm>
            <a:off x="6996890" y="395188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11.5</a:t>
            </a:r>
          </a:p>
        </p:txBody>
      </p:sp>
      <p:sp>
        <p:nvSpPr>
          <p:cNvPr id="31842" name="TextBox 31841">
            <a:extLst>
              <a:ext uri="{FF2B5EF4-FFF2-40B4-BE49-F238E27FC236}">
                <a16:creationId xmlns:a16="http://schemas.microsoft.com/office/drawing/2014/main" id="{FB76F417-A6E3-81D3-F8A7-42AAE7A26FF9}"/>
              </a:ext>
            </a:extLst>
          </p:cNvPr>
          <p:cNvSpPr txBox="1"/>
          <p:nvPr/>
        </p:nvSpPr>
        <p:spPr bwMode="auto">
          <a:xfrm>
            <a:off x="6438371" y="371303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a:t>
            </a:r>
          </a:p>
        </p:txBody>
      </p:sp>
      <p:sp>
        <p:nvSpPr>
          <p:cNvPr id="31843" name="TextBox 31842">
            <a:extLst>
              <a:ext uri="{FF2B5EF4-FFF2-40B4-BE49-F238E27FC236}">
                <a16:creationId xmlns:a16="http://schemas.microsoft.com/office/drawing/2014/main" id="{AF846454-B81A-DF84-5913-14ECD3C1539A}"/>
              </a:ext>
            </a:extLst>
          </p:cNvPr>
          <p:cNvSpPr txBox="1"/>
          <p:nvPr/>
        </p:nvSpPr>
        <p:spPr bwMode="auto">
          <a:xfrm>
            <a:off x="7637842" y="371303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23.8</a:t>
            </a:r>
          </a:p>
        </p:txBody>
      </p:sp>
      <p:sp>
        <p:nvSpPr>
          <p:cNvPr id="31845" name="TextBox 31844">
            <a:extLst>
              <a:ext uri="{FF2B5EF4-FFF2-40B4-BE49-F238E27FC236}">
                <a16:creationId xmlns:a16="http://schemas.microsoft.com/office/drawing/2014/main" id="{321B2DBB-C3E5-8F62-EAE9-9D137B9BD64A}"/>
              </a:ext>
            </a:extLst>
          </p:cNvPr>
          <p:cNvSpPr txBox="1"/>
          <p:nvPr/>
        </p:nvSpPr>
        <p:spPr bwMode="auto">
          <a:xfrm>
            <a:off x="6375440" y="346110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31846" name="TextBox 31845">
            <a:extLst>
              <a:ext uri="{FF2B5EF4-FFF2-40B4-BE49-F238E27FC236}">
                <a16:creationId xmlns:a16="http://schemas.microsoft.com/office/drawing/2014/main" id="{14441AF2-5532-CC38-962B-4CF86FC054D2}"/>
              </a:ext>
            </a:extLst>
          </p:cNvPr>
          <p:cNvSpPr txBox="1"/>
          <p:nvPr/>
        </p:nvSpPr>
        <p:spPr bwMode="auto">
          <a:xfrm>
            <a:off x="7381907" y="346110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19.2</a:t>
            </a:r>
          </a:p>
        </p:txBody>
      </p:sp>
      <p:sp>
        <p:nvSpPr>
          <p:cNvPr id="31847" name="TextBox 31846">
            <a:extLst>
              <a:ext uri="{FF2B5EF4-FFF2-40B4-BE49-F238E27FC236}">
                <a16:creationId xmlns:a16="http://schemas.microsoft.com/office/drawing/2014/main" id="{2603E73A-BE34-DC31-017F-D0A085115F93}"/>
              </a:ext>
            </a:extLst>
          </p:cNvPr>
          <p:cNvSpPr txBox="1"/>
          <p:nvPr/>
        </p:nvSpPr>
        <p:spPr bwMode="auto">
          <a:xfrm>
            <a:off x="7377257" y="3221055"/>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19.2</a:t>
            </a:r>
          </a:p>
        </p:txBody>
      </p:sp>
      <p:sp>
        <p:nvSpPr>
          <p:cNvPr id="31848" name="TextBox 31847">
            <a:extLst>
              <a:ext uri="{FF2B5EF4-FFF2-40B4-BE49-F238E27FC236}">
                <a16:creationId xmlns:a16="http://schemas.microsoft.com/office/drawing/2014/main" id="{4B3659DC-14F7-C00F-863B-968728FB8A25}"/>
              </a:ext>
            </a:extLst>
          </p:cNvPr>
          <p:cNvSpPr txBox="1"/>
          <p:nvPr/>
        </p:nvSpPr>
        <p:spPr bwMode="auto">
          <a:xfrm>
            <a:off x="7978604" y="296728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30.0</a:t>
            </a:r>
          </a:p>
        </p:txBody>
      </p:sp>
      <p:sp>
        <p:nvSpPr>
          <p:cNvPr id="31850" name="TextBox 31849">
            <a:extLst>
              <a:ext uri="{FF2B5EF4-FFF2-40B4-BE49-F238E27FC236}">
                <a16:creationId xmlns:a16="http://schemas.microsoft.com/office/drawing/2014/main" id="{083E92EF-B860-27DA-0B81-AB6E4CA1FBD6}"/>
              </a:ext>
            </a:extLst>
          </p:cNvPr>
          <p:cNvSpPr txBox="1"/>
          <p:nvPr/>
        </p:nvSpPr>
        <p:spPr bwMode="auto">
          <a:xfrm>
            <a:off x="7703410" y="27311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24.6</a:t>
            </a:r>
          </a:p>
        </p:txBody>
      </p:sp>
      <p:sp>
        <p:nvSpPr>
          <p:cNvPr id="31851" name="TextBox 31850">
            <a:extLst>
              <a:ext uri="{FF2B5EF4-FFF2-40B4-BE49-F238E27FC236}">
                <a16:creationId xmlns:a16="http://schemas.microsoft.com/office/drawing/2014/main" id="{60A750C1-DCA5-904D-4553-A736E7C0E3D8}"/>
              </a:ext>
            </a:extLst>
          </p:cNvPr>
          <p:cNvSpPr txBox="1"/>
          <p:nvPr/>
        </p:nvSpPr>
        <p:spPr bwMode="auto">
          <a:xfrm>
            <a:off x="6430418" y="2483001"/>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1852" name="TextBox 31851">
            <a:extLst>
              <a:ext uri="{FF2B5EF4-FFF2-40B4-BE49-F238E27FC236}">
                <a16:creationId xmlns:a16="http://schemas.microsoft.com/office/drawing/2014/main" id="{6977547E-99E6-9481-697E-383050A3FB86}"/>
              </a:ext>
            </a:extLst>
          </p:cNvPr>
          <p:cNvSpPr txBox="1"/>
          <p:nvPr/>
        </p:nvSpPr>
        <p:spPr bwMode="auto">
          <a:xfrm>
            <a:off x="6912736" y="2483001"/>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53" name="TextBox 31852">
            <a:extLst>
              <a:ext uri="{FF2B5EF4-FFF2-40B4-BE49-F238E27FC236}">
                <a16:creationId xmlns:a16="http://schemas.microsoft.com/office/drawing/2014/main" id="{3DD97479-D9A5-484D-4831-7F3FEC51088A}"/>
              </a:ext>
            </a:extLst>
          </p:cNvPr>
          <p:cNvSpPr txBox="1"/>
          <p:nvPr/>
        </p:nvSpPr>
        <p:spPr bwMode="auto">
          <a:xfrm>
            <a:off x="6417932" y="223822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31854" name="TextBox 31853">
            <a:extLst>
              <a:ext uri="{FF2B5EF4-FFF2-40B4-BE49-F238E27FC236}">
                <a16:creationId xmlns:a16="http://schemas.microsoft.com/office/drawing/2014/main" id="{3F1F3E9C-BF88-A6A8-B60B-88B3C565AEAF}"/>
              </a:ext>
            </a:extLst>
          </p:cNvPr>
          <p:cNvSpPr txBox="1"/>
          <p:nvPr/>
        </p:nvSpPr>
        <p:spPr bwMode="auto">
          <a:xfrm>
            <a:off x="7146300" y="223822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14.6</a:t>
            </a:r>
          </a:p>
        </p:txBody>
      </p:sp>
      <p:sp>
        <p:nvSpPr>
          <p:cNvPr id="31857" name="TextBox 31856">
            <a:extLst>
              <a:ext uri="{FF2B5EF4-FFF2-40B4-BE49-F238E27FC236}">
                <a16:creationId xmlns:a16="http://schemas.microsoft.com/office/drawing/2014/main" id="{8109D0D1-B0FC-EC8D-1528-D8B8455AB9BE}"/>
              </a:ext>
            </a:extLst>
          </p:cNvPr>
          <p:cNvSpPr txBox="1"/>
          <p:nvPr/>
        </p:nvSpPr>
        <p:spPr bwMode="auto">
          <a:xfrm>
            <a:off x="6468044" y="199563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1858" name="TextBox 31857">
            <a:extLst>
              <a:ext uri="{FF2B5EF4-FFF2-40B4-BE49-F238E27FC236}">
                <a16:creationId xmlns:a16="http://schemas.microsoft.com/office/drawing/2014/main" id="{94B465AA-3687-8078-BFAC-919903DAE30F}"/>
              </a:ext>
            </a:extLst>
          </p:cNvPr>
          <p:cNvSpPr txBox="1"/>
          <p:nvPr/>
        </p:nvSpPr>
        <p:spPr bwMode="auto">
          <a:xfrm>
            <a:off x="8401031" y="175123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37.7</a:t>
            </a:r>
          </a:p>
        </p:txBody>
      </p:sp>
      <p:sp>
        <p:nvSpPr>
          <p:cNvPr id="31859" name="TextBox 31858">
            <a:extLst>
              <a:ext uri="{FF2B5EF4-FFF2-40B4-BE49-F238E27FC236}">
                <a16:creationId xmlns:a16="http://schemas.microsoft.com/office/drawing/2014/main" id="{6697EEF7-FAF2-7F3F-051E-01468710F24D}"/>
              </a:ext>
            </a:extLst>
          </p:cNvPr>
          <p:cNvSpPr txBox="1"/>
          <p:nvPr/>
        </p:nvSpPr>
        <p:spPr bwMode="auto">
          <a:xfrm>
            <a:off x="8632566" y="1995635"/>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41.5</a:t>
            </a:r>
          </a:p>
        </p:txBody>
      </p:sp>
      <p:grpSp>
        <p:nvGrpSpPr>
          <p:cNvPr id="2" name="Group 1">
            <a:extLst>
              <a:ext uri="{FF2B5EF4-FFF2-40B4-BE49-F238E27FC236}">
                <a16:creationId xmlns:a16="http://schemas.microsoft.com/office/drawing/2014/main" id="{EC61B7B6-1281-3987-91DE-51535EA9E6B8}"/>
              </a:ext>
            </a:extLst>
          </p:cNvPr>
          <p:cNvGrpSpPr/>
          <p:nvPr/>
        </p:nvGrpSpPr>
        <p:grpSpPr>
          <a:xfrm>
            <a:off x="9392911" y="6207927"/>
            <a:ext cx="2488502" cy="454909"/>
            <a:chOff x="9392911" y="6207927"/>
            <a:chExt cx="2488502" cy="454909"/>
          </a:xfrm>
        </p:grpSpPr>
        <p:pic>
          <p:nvPicPr>
            <p:cNvPr id="14" name="Picture 13" descr="A picture containing text, ax, wheel&#10;&#10;Description automatically generated">
              <a:extLst>
                <a:ext uri="{FF2B5EF4-FFF2-40B4-BE49-F238E27FC236}">
                  <a16:creationId xmlns:a16="http://schemas.microsoft.com/office/drawing/2014/main" id="{1E0B7463-9677-1BE5-5639-F33CBAD14E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0" name="Rectangle 8">
              <a:extLst>
                <a:ext uri="{FF2B5EF4-FFF2-40B4-BE49-F238E27FC236}">
                  <a16:creationId xmlns:a16="http://schemas.microsoft.com/office/drawing/2014/main" id="{FE1915C9-8A58-51A9-EEBB-8240475FAC0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6522475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Final Results From PAOLA-1: </a:t>
            </a:r>
            <a:r>
              <a:rPr lang="en-US" dirty="0"/>
              <a:t>Maintenance Olaparib ± Bevacizumab in</a:t>
            </a:r>
            <a:r>
              <a:rPr lang="en-US" sz="3600" dirty="0"/>
              <a:t> Advanced-Stage Ovarian Cancer</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Ray-Coquard. ESMO 2022. Abstr LBA29.</a:t>
            </a:r>
            <a:endParaRPr lang="en-US" altLang="en-US" sz="1200" b="0" dirty="0">
              <a:solidFill>
                <a:schemeClr val="bg2"/>
              </a:solidFill>
              <a:latin typeface="Calibri" panose="020F0502020204030204" pitchFamily="34" charset="0"/>
            </a:endParaRPr>
          </a:p>
        </p:txBody>
      </p:sp>
      <p:sp>
        <p:nvSpPr>
          <p:cNvPr id="3" name="Content Placeholder 5">
            <a:extLst>
              <a:ext uri="{FF2B5EF4-FFF2-40B4-BE49-F238E27FC236}">
                <a16:creationId xmlns:a16="http://schemas.microsoft.com/office/drawing/2014/main" id="{B039F6D9-11D1-5ABA-7ACF-C33D13284C4D}"/>
              </a:ext>
            </a:extLst>
          </p:cNvPr>
          <p:cNvSpPr>
            <a:spLocks noGrp="1"/>
          </p:cNvSpPr>
          <p:nvPr>
            <p:ph idx="1"/>
          </p:nvPr>
        </p:nvSpPr>
        <p:spPr>
          <a:xfrm>
            <a:off x="604675" y="1508239"/>
            <a:ext cx="10877529" cy="4650686"/>
          </a:xfrm>
        </p:spPr>
        <p:txBody>
          <a:bodyPr/>
          <a:lstStyle/>
          <a:p>
            <a:pPr>
              <a:spcAft>
                <a:spcPts val="300"/>
              </a:spcAft>
            </a:pPr>
            <a:r>
              <a:rPr lang="en-US" sz="2000" dirty="0"/>
              <a:t>Randomized, placebo-controlled phase III trial for patients with newly diagnosed FIGO stage III-IV, high-grade serous/endometrioid ovarian, fallopian tube, or primary peritoneal cancer</a:t>
            </a:r>
            <a:br>
              <a:rPr lang="en-US" sz="2000" dirty="0"/>
            </a:br>
            <a:br>
              <a:rPr lang="en-US" sz="2000" dirty="0"/>
            </a:br>
            <a:br>
              <a:rPr lang="en-US" sz="2000" dirty="0"/>
            </a:br>
            <a:br>
              <a:rPr lang="en-US" sz="2000" dirty="0"/>
            </a:br>
            <a:br>
              <a:rPr lang="en-US" sz="2000" dirty="0"/>
            </a:br>
            <a:endParaRPr lang="en-US" sz="2000" dirty="0"/>
          </a:p>
          <a:p>
            <a:pPr>
              <a:spcAft>
                <a:spcPts val="300"/>
              </a:spcAft>
            </a:pPr>
            <a:endParaRPr lang="en-US" sz="2000" dirty="0"/>
          </a:p>
          <a:p>
            <a:pPr>
              <a:spcAft>
                <a:spcPts val="300"/>
              </a:spcAft>
            </a:pPr>
            <a:endParaRPr lang="en-US" sz="2000" dirty="0"/>
          </a:p>
          <a:p>
            <a:pPr>
              <a:spcAft>
                <a:spcPts val="300"/>
              </a:spcAft>
            </a:pPr>
            <a:endParaRPr lang="en-US" sz="2000" dirty="0"/>
          </a:p>
          <a:p>
            <a:pPr>
              <a:spcAft>
                <a:spcPts val="300"/>
              </a:spcAft>
            </a:pPr>
            <a:r>
              <a:rPr lang="en-US" sz="2000" b="1" dirty="0"/>
              <a:t>Primary endpoint: </a:t>
            </a:r>
            <a:r>
              <a:rPr lang="en-US" sz="2000" dirty="0"/>
              <a:t>investigator-assessed PFS per RECIST v1.1</a:t>
            </a:r>
          </a:p>
          <a:p>
            <a:pPr>
              <a:spcAft>
                <a:spcPts val="300"/>
              </a:spcAft>
            </a:pPr>
            <a:r>
              <a:rPr lang="en-US" sz="2000" b="1" dirty="0"/>
              <a:t>Key secondary endpoints: </a:t>
            </a:r>
            <a:r>
              <a:rPr lang="en-US" sz="2000" dirty="0"/>
              <a:t>PFS2, OS (planned for 3 yr after the primary PFS analysis or </a:t>
            </a:r>
            <a:br>
              <a:rPr lang="en-US" sz="2000" dirty="0"/>
            </a:br>
            <a:r>
              <a:rPr lang="en-US" sz="2000" dirty="0"/>
              <a:t>60% data maturity)</a:t>
            </a:r>
          </a:p>
        </p:txBody>
      </p:sp>
      <p:sp>
        <p:nvSpPr>
          <p:cNvPr id="17" name="Rectangle 49">
            <a:extLst>
              <a:ext uri="{FF2B5EF4-FFF2-40B4-BE49-F238E27FC236}">
                <a16:creationId xmlns:a16="http://schemas.microsoft.com/office/drawing/2014/main" id="{00CE3DA5-4FDD-DED7-55F3-39D6AD9AF70A}"/>
              </a:ext>
            </a:extLst>
          </p:cNvPr>
          <p:cNvSpPr>
            <a:spLocks noChangeArrowheads="1"/>
          </p:cNvSpPr>
          <p:nvPr/>
        </p:nvSpPr>
        <p:spPr bwMode="auto">
          <a:xfrm>
            <a:off x="5364518" y="2340905"/>
            <a:ext cx="5048446" cy="1011855"/>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Olaparib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300 mg BID for 2 yr +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Bevacizumab </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15 mg/kg on Day 1 Q3W for 15 mo*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537)</a:t>
            </a:r>
          </a:p>
        </p:txBody>
      </p:sp>
      <p:sp>
        <p:nvSpPr>
          <p:cNvPr id="18" name="Rectangle 50">
            <a:extLst>
              <a:ext uri="{FF2B5EF4-FFF2-40B4-BE49-F238E27FC236}">
                <a16:creationId xmlns:a16="http://schemas.microsoft.com/office/drawing/2014/main" id="{C4188BC3-9713-2FA1-FE6C-C8ECC5548FE8}"/>
              </a:ext>
            </a:extLst>
          </p:cNvPr>
          <p:cNvSpPr>
            <a:spLocks noChangeArrowheads="1"/>
          </p:cNvSpPr>
          <p:nvPr/>
        </p:nvSpPr>
        <p:spPr bwMode="auto">
          <a:xfrm>
            <a:off x="5364518" y="3456712"/>
            <a:ext cx="5048445" cy="101185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for 2 yr +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Bevacizumab </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15 mg/kg on Day 1 Q3W for 15 mo*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269)</a:t>
            </a:r>
          </a:p>
        </p:txBody>
      </p:sp>
      <p:sp>
        <p:nvSpPr>
          <p:cNvPr id="19" name="Line 53">
            <a:extLst>
              <a:ext uri="{FF2B5EF4-FFF2-40B4-BE49-F238E27FC236}">
                <a16:creationId xmlns:a16="http://schemas.microsoft.com/office/drawing/2014/main" id="{80058E4E-7372-0258-3988-47D4C26C27D0}"/>
              </a:ext>
            </a:extLst>
          </p:cNvPr>
          <p:cNvSpPr>
            <a:spLocks noChangeShapeType="1"/>
          </p:cNvSpPr>
          <p:nvPr/>
        </p:nvSpPr>
        <p:spPr bwMode="auto">
          <a:xfrm>
            <a:off x="4556904" y="3553172"/>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 name="Line 54">
            <a:extLst>
              <a:ext uri="{FF2B5EF4-FFF2-40B4-BE49-F238E27FC236}">
                <a16:creationId xmlns:a16="http://schemas.microsoft.com/office/drawing/2014/main" id="{F48E3A06-93AB-E580-5DF0-48AF887FA0C7}"/>
              </a:ext>
            </a:extLst>
          </p:cNvPr>
          <p:cNvSpPr>
            <a:spLocks noChangeShapeType="1"/>
          </p:cNvSpPr>
          <p:nvPr/>
        </p:nvSpPr>
        <p:spPr bwMode="auto">
          <a:xfrm flipV="1">
            <a:off x="4581416" y="2724101"/>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 name="TextBox 20">
            <a:extLst>
              <a:ext uri="{FF2B5EF4-FFF2-40B4-BE49-F238E27FC236}">
                <a16:creationId xmlns:a16="http://schemas.microsoft.com/office/drawing/2014/main" id="{C88184A2-B6EE-79BD-AD78-1D4D4451F92C}"/>
              </a:ext>
            </a:extLst>
          </p:cNvPr>
          <p:cNvSpPr txBox="1"/>
          <p:nvPr/>
        </p:nvSpPr>
        <p:spPr bwMode="auto">
          <a:xfrm>
            <a:off x="3897330" y="3112707"/>
            <a:ext cx="15344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2" name="TextBox 21">
            <a:extLst>
              <a:ext uri="{FF2B5EF4-FFF2-40B4-BE49-F238E27FC236}">
                <a16:creationId xmlns:a16="http://schemas.microsoft.com/office/drawing/2014/main" id="{80118C3D-0B44-2D14-1989-FABABA996A07}"/>
              </a:ext>
            </a:extLst>
          </p:cNvPr>
          <p:cNvSpPr txBox="1"/>
          <p:nvPr/>
        </p:nvSpPr>
        <p:spPr bwMode="auto">
          <a:xfrm>
            <a:off x="639271" y="2525695"/>
            <a:ext cx="3634096"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newly diagnosed ovarian cancer and PR or CR after upfront or interval surgery, standard platinum/taxane-based CT, and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cycles of bevacizumab</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806)</a:t>
            </a:r>
          </a:p>
        </p:txBody>
      </p:sp>
      <p:sp>
        <p:nvSpPr>
          <p:cNvPr id="23" name="TextBox 22">
            <a:extLst>
              <a:ext uri="{FF2B5EF4-FFF2-40B4-BE49-F238E27FC236}">
                <a16:creationId xmlns:a16="http://schemas.microsoft.com/office/drawing/2014/main" id="{F86036B7-0F6A-C588-9E4B-BC02FF0AC51E}"/>
              </a:ext>
            </a:extLst>
          </p:cNvPr>
          <p:cNvSpPr txBox="1"/>
          <p:nvPr/>
        </p:nvSpPr>
        <p:spPr bwMode="auto">
          <a:xfrm>
            <a:off x="5309983" y="4445276"/>
            <a:ext cx="51029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lang="en-US" sz="1600" dirty="0">
                <a:solidFill>
                  <a:srgbClr val="000000"/>
                </a:solidFill>
                <a:latin typeface="Calibri" panose="020F0502020204030204" pitchFamily="34" charset="0"/>
                <a:cs typeface="Calibri" panose="020F0502020204030204" pitchFamily="34" charset="0"/>
              </a:rPr>
              <a:t>*</a:t>
            </a:r>
            <a:r>
              <a:rPr lang="en-US" sz="1600" b="0" dirty="0">
                <a:solidFill>
                  <a:srgbClr val="000000"/>
                </a:solidFill>
                <a:latin typeface="Calibri" panose="020F0502020204030204" pitchFamily="34" charset="0"/>
                <a:cs typeface="Calibri" panose="020F0502020204030204" pitchFamily="34" charset="0"/>
              </a:rPr>
              <a:t>I</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ncluding during CT.</a:t>
            </a:r>
          </a:p>
        </p:txBody>
      </p:sp>
      <p:grpSp>
        <p:nvGrpSpPr>
          <p:cNvPr id="6" name="Group 5">
            <a:extLst>
              <a:ext uri="{FF2B5EF4-FFF2-40B4-BE49-F238E27FC236}">
                <a16:creationId xmlns:a16="http://schemas.microsoft.com/office/drawing/2014/main" id="{5C51454E-449D-C9C7-248C-D56A3B784FB6}"/>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7696A63D-80CB-F188-9910-4B289EFAA8E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D853EA59-6E80-73B9-50BF-0E8B064F5A7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71212605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Final Results From PAOLA-1: </a:t>
            </a:r>
            <a:r>
              <a:rPr lang="en-US" dirty="0"/>
              <a:t>Baseline Characteristics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Ray-Coquard. ESMO 2022. Abstr LBA29.</a:t>
            </a:r>
            <a:endParaRPr lang="en-US" altLang="en-US" sz="1200" b="0" dirty="0">
              <a:solidFill>
                <a:schemeClr val="bg2"/>
              </a:solidFill>
              <a:latin typeface="Calibri" panose="020F0502020204030204" pitchFamily="34" charset="0"/>
            </a:endParaRPr>
          </a:p>
        </p:txBody>
      </p:sp>
      <p:graphicFrame>
        <p:nvGraphicFramePr>
          <p:cNvPr id="5" name="Group 3">
            <a:extLst>
              <a:ext uri="{FF2B5EF4-FFF2-40B4-BE49-F238E27FC236}">
                <a16:creationId xmlns:a16="http://schemas.microsoft.com/office/drawing/2014/main" id="{8742539F-32E9-9139-EC37-84AAAB9CDDF8}"/>
              </a:ext>
            </a:extLst>
          </p:cNvPr>
          <p:cNvGraphicFramePr>
            <a:graphicFrameLocks/>
          </p:cNvGraphicFramePr>
          <p:nvPr>
            <p:extLst>
              <p:ext uri="{D42A27DB-BD31-4B8C-83A1-F6EECF244321}">
                <p14:modId xmlns:p14="http://schemas.microsoft.com/office/powerpoint/2010/main" val="267254094"/>
              </p:ext>
            </p:extLst>
          </p:nvPr>
        </p:nvGraphicFramePr>
        <p:xfrm>
          <a:off x="503009" y="1615918"/>
          <a:ext cx="5489660" cy="3227625"/>
        </p:xfrm>
        <a:graphic>
          <a:graphicData uri="http://schemas.openxmlformats.org/drawingml/2006/table">
            <a:tbl>
              <a:tblPr/>
              <a:tblGrid>
                <a:gridCol w="2776237">
                  <a:extLst>
                    <a:ext uri="{9D8B030D-6E8A-4147-A177-3AD203B41FA5}">
                      <a16:colId xmlns:a16="http://schemas.microsoft.com/office/drawing/2014/main" val="20000"/>
                    </a:ext>
                  </a:extLst>
                </a:gridCol>
                <a:gridCol w="1383957">
                  <a:extLst>
                    <a:ext uri="{9D8B030D-6E8A-4147-A177-3AD203B41FA5}">
                      <a16:colId xmlns:a16="http://schemas.microsoft.com/office/drawing/2014/main" val="20001"/>
                    </a:ext>
                  </a:extLst>
                </a:gridCol>
                <a:gridCol w="1329466">
                  <a:extLst>
                    <a:ext uri="{9D8B030D-6E8A-4147-A177-3AD203B41FA5}">
                      <a16:colId xmlns:a16="http://schemas.microsoft.com/office/drawing/2014/main" val="20002"/>
                    </a:ext>
                  </a:extLst>
                </a:gridCol>
              </a:tblGrid>
              <a:tr h="57979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mn-lt"/>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Olaparib + Bev (n = 537)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Placebo + Bev </a:t>
                      </a:r>
                      <a:br>
                        <a:rPr kumimoji="0" lang="en-US" sz="1400" b="1" i="0" u="none" strike="noStrike" cap="none" normalizeH="0" baseline="0" dirty="0">
                          <a:ln>
                            <a:noFill/>
                          </a:ln>
                          <a:solidFill>
                            <a:schemeClr val="tx1"/>
                          </a:solidFill>
                          <a:effectLst/>
                          <a:latin typeface="+mn-lt"/>
                        </a:rPr>
                      </a:br>
                      <a:r>
                        <a:rPr kumimoji="0" lang="en-US" sz="1400" b="1" i="0" u="none" strike="noStrike" cap="none" normalizeH="0" baseline="0" dirty="0">
                          <a:ln>
                            <a:noFill/>
                          </a:ln>
                          <a:solidFill>
                            <a:schemeClr val="tx1"/>
                          </a:solidFill>
                          <a:effectLst/>
                          <a:latin typeface="+mn-lt"/>
                        </a:rPr>
                        <a:t>(n = 269)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313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mn-lt"/>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NZ" sz="1400" strike="noStrike" baseline="0" dirty="0">
                          <a:solidFill>
                            <a:schemeClr val="bg1"/>
                          </a:solidFill>
                          <a:latin typeface="+mn-lt"/>
                        </a:rPr>
                        <a:t>61 (32-87)</a:t>
                      </a: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GB" sz="1400" dirty="0">
                          <a:solidFill>
                            <a:schemeClr val="bg1"/>
                          </a:solidFill>
                          <a:latin typeface="+mn-lt"/>
                        </a:rPr>
                        <a:t>60 (26-85) </a:t>
                      </a:r>
                      <a:endParaRPr lang="en-NZ" sz="1400" strike="noStrike" baseline="0" dirty="0">
                        <a:solidFill>
                          <a:schemeClr val="bg1"/>
                        </a:solidFill>
                        <a:latin typeface="+mn-lt"/>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313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mn-lt"/>
                        </a:rPr>
                        <a:t>FIGO stage,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1"/>
                          </a:solidFill>
                          <a:effectLst/>
                          <a:latin typeface="+mn-lt"/>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1"/>
                          </a:solidFill>
                          <a:effectLst/>
                          <a:latin typeface="+mn-lt"/>
                        </a:rPr>
                        <a:t>IV</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14400" rtl="0" eaLnBrk="1" latinLnBrk="0" hangingPunct="1"/>
                      <a:br>
                        <a:rPr lang="en-GB" sz="1400" dirty="0">
                          <a:solidFill>
                            <a:schemeClr val="bg1"/>
                          </a:solidFill>
                          <a:latin typeface="+mn-lt"/>
                        </a:rPr>
                      </a:br>
                      <a:r>
                        <a:rPr lang="en-GB" sz="1400" dirty="0">
                          <a:solidFill>
                            <a:schemeClr val="bg1"/>
                          </a:solidFill>
                          <a:latin typeface="+mn-lt"/>
                        </a:rPr>
                        <a:t>378 (70)</a:t>
                      </a:r>
                    </a:p>
                    <a:p>
                      <a:pPr marL="0" algn="ctr" defTabSz="914400" rtl="0" eaLnBrk="1" latinLnBrk="0" hangingPunct="1"/>
                      <a:r>
                        <a:rPr lang="en-GB" sz="1400" dirty="0">
                          <a:solidFill>
                            <a:schemeClr val="bg1"/>
                          </a:solidFill>
                          <a:latin typeface="+mn-lt"/>
                        </a:rPr>
                        <a:t>159 (30)</a:t>
                      </a:r>
                      <a:endParaRPr lang="en-GB" sz="1400" b="0" kern="1200" dirty="0">
                        <a:solidFill>
                          <a:schemeClr val="bg1"/>
                        </a:solidFill>
                        <a:latin typeface="+mn-lt"/>
                        <a:ea typeface="+mn-ea"/>
                        <a:cs typeface="+mn-cs"/>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algn="ctr" defTabSz="914400" rtl="0" eaLnBrk="1" latinLnBrk="0" hangingPunct="1"/>
                      <a:br>
                        <a:rPr lang="en-GB" sz="1400" dirty="0">
                          <a:solidFill>
                            <a:schemeClr val="bg1"/>
                          </a:solidFill>
                          <a:latin typeface="+mn-lt"/>
                        </a:rPr>
                      </a:br>
                      <a:r>
                        <a:rPr lang="en-GB" sz="1400" dirty="0">
                          <a:solidFill>
                            <a:schemeClr val="bg1"/>
                          </a:solidFill>
                          <a:latin typeface="+mn-lt"/>
                        </a:rPr>
                        <a:t>186 (69)</a:t>
                      </a:r>
                    </a:p>
                    <a:p>
                      <a:pPr marL="0" algn="ctr" defTabSz="914400" rtl="0" eaLnBrk="1" latinLnBrk="0" hangingPunct="1"/>
                      <a:r>
                        <a:rPr lang="en-GB" sz="1400" dirty="0">
                          <a:solidFill>
                            <a:schemeClr val="bg1"/>
                          </a:solidFill>
                          <a:latin typeface="+mn-lt"/>
                        </a:rPr>
                        <a:t>83 (31)</a:t>
                      </a:r>
                      <a:endParaRPr lang="en-GB" sz="1400" b="0" kern="1200" dirty="0">
                        <a:solidFill>
                          <a:schemeClr val="bg1"/>
                        </a:solidFill>
                        <a:latin typeface="+mn-lt"/>
                        <a:ea typeface="+mn-ea"/>
                        <a:cs typeface="+mn-cs"/>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3313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chemeClr val="bg1"/>
                          </a:solidFill>
                          <a:effectLst/>
                          <a:uLnTx/>
                          <a:uFillTx/>
                          <a:latin typeface="+mn-lt"/>
                          <a:ea typeface="+mn-ea"/>
                          <a:cs typeface="+mn-cs"/>
                        </a:rPr>
                        <a:t>HRD status,* n (%)</a:t>
                      </a:r>
                      <a:endParaRPr kumimoji="0" lang="en-US" sz="1400" b="0" i="0" u="none" strike="noStrike" cap="none" normalizeH="0" baseline="0" dirty="0">
                        <a:ln>
                          <a:noFill/>
                        </a:ln>
                        <a:solidFill>
                          <a:schemeClr val="bg1"/>
                        </a:solidFill>
                        <a:effectLst/>
                        <a:latin typeface="+mn-lt"/>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1"/>
                          </a:solidFill>
                          <a:effectLst/>
                          <a:latin typeface="+mn-lt"/>
                        </a:rPr>
                        <a:t>HRD positive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1"/>
                          </a:solidFill>
                          <a:effectLst/>
                          <a:latin typeface="+mn-lt"/>
                        </a:rPr>
                        <a:t>t</a:t>
                      </a:r>
                      <a:r>
                        <a:rPr kumimoji="0" lang="en-US" sz="1400" b="0" i="1" u="none" strike="noStrike" cap="none" normalizeH="0" baseline="0" dirty="0">
                          <a:ln>
                            <a:noFill/>
                          </a:ln>
                          <a:solidFill>
                            <a:schemeClr val="bg1"/>
                          </a:solidFill>
                          <a:effectLst/>
                          <a:latin typeface="+mn-lt"/>
                        </a:rPr>
                        <a:t>BRCA</a:t>
                      </a:r>
                      <a:r>
                        <a:rPr kumimoji="0" lang="en-US" sz="1400" b="0" i="0" u="none" strike="noStrike" cap="none" normalizeH="0" baseline="0" dirty="0">
                          <a:ln>
                            <a:noFill/>
                          </a:ln>
                          <a:solidFill>
                            <a:schemeClr val="bg1"/>
                          </a:solidFill>
                          <a:effectLst/>
                          <a:latin typeface="+mn-lt"/>
                        </a:rPr>
                        <a:t>m</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1"/>
                          </a:solidFill>
                          <a:effectLst/>
                          <a:latin typeface="+mn-lt"/>
                        </a:rPr>
                        <a:t>HRD positive excluding t</a:t>
                      </a:r>
                      <a:r>
                        <a:rPr kumimoji="0" lang="en-US" sz="1400" b="0" i="1" u="none" strike="noStrike" cap="none" normalizeH="0" baseline="0" dirty="0">
                          <a:ln>
                            <a:noFill/>
                          </a:ln>
                          <a:solidFill>
                            <a:schemeClr val="bg1"/>
                          </a:solidFill>
                          <a:effectLst/>
                          <a:latin typeface="+mn-lt"/>
                        </a:rPr>
                        <a:t>BRCA</a:t>
                      </a:r>
                      <a:r>
                        <a:rPr kumimoji="0" lang="en-US" sz="1400" b="0" i="0" u="none" strike="noStrike" cap="none" normalizeH="0" baseline="0" dirty="0">
                          <a:ln>
                            <a:noFill/>
                          </a:ln>
                          <a:solidFill>
                            <a:schemeClr val="bg1"/>
                          </a:solidFill>
                          <a:effectLst/>
                          <a:latin typeface="+mn-lt"/>
                        </a:rPr>
                        <a:t>m</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1"/>
                          </a:solidFill>
                          <a:effectLst/>
                          <a:latin typeface="+mn-lt"/>
                        </a:rPr>
                        <a:t>HRD negative/HRD unknown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1"/>
                          </a:solidFill>
                          <a:effectLst/>
                          <a:latin typeface="+mn-lt"/>
                        </a:rPr>
                        <a:t>HRD negative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br>
                        <a:rPr lang="en-GB" sz="1400" dirty="0">
                          <a:solidFill>
                            <a:schemeClr val="bg1"/>
                          </a:solidFill>
                          <a:latin typeface="+mn-lt"/>
                        </a:rPr>
                      </a:br>
                      <a:r>
                        <a:rPr lang="en-GB" sz="1400" dirty="0">
                          <a:solidFill>
                            <a:schemeClr val="bg1"/>
                          </a:solidFill>
                          <a:latin typeface="+mn-lt"/>
                        </a:rPr>
                        <a:t>255 (47)</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GB" sz="1400" dirty="0">
                          <a:solidFill>
                            <a:schemeClr val="bg1"/>
                          </a:solidFill>
                          <a:latin typeface="+mn-lt"/>
                        </a:rPr>
                        <a:t>157 (29)</a:t>
                      </a:r>
                    </a:p>
                    <a:p>
                      <a:pPr algn="ctr"/>
                      <a:r>
                        <a:rPr lang="en-NZ" sz="1400" strike="noStrike" baseline="0" dirty="0">
                          <a:solidFill>
                            <a:schemeClr val="bg1"/>
                          </a:solidFill>
                          <a:latin typeface="+mn-lt"/>
                        </a:rPr>
                        <a:t>97 (18)</a:t>
                      </a:r>
                      <a:br>
                        <a:rPr lang="en-NZ" sz="1400" strike="noStrike" baseline="0" dirty="0">
                          <a:solidFill>
                            <a:schemeClr val="bg1"/>
                          </a:solidFill>
                          <a:latin typeface="+mn-lt"/>
                        </a:rPr>
                      </a:br>
                      <a:endParaRPr lang="en-NZ" sz="1400" strike="noStrike" baseline="0" dirty="0">
                        <a:solidFill>
                          <a:schemeClr val="bg1"/>
                        </a:solidFill>
                        <a:latin typeface="+mn-lt"/>
                      </a:endParaRPr>
                    </a:p>
                    <a:p>
                      <a:pPr algn="ctr"/>
                      <a:r>
                        <a:rPr lang="en-NZ" sz="1400" strike="noStrike" baseline="0" dirty="0">
                          <a:solidFill>
                            <a:schemeClr val="bg1"/>
                          </a:solidFill>
                          <a:latin typeface="+mn-lt"/>
                        </a:rPr>
                        <a:t>282 (53)</a:t>
                      </a:r>
                    </a:p>
                    <a:p>
                      <a:pPr algn="ctr"/>
                      <a:r>
                        <a:rPr lang="en-NZ" sz="1400" strike="noStrike" baseline="0" dirty="0">
                          <a:solidFill>
                            <a:schemeClr val="bg1"/>
                          </a:solidFill>
                          <a:latin typeface="+mn-lt"/>
                        </a:rPr>
                        <a:t>192 (36)</a:t>
                      </a: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br>
                        <a:rPr lang="en-GB" sz="1400" dirty="0">
                          <a:solidFill>
                            <a:schemeClr val="bg1"/>
                          </a:solidFill>
                          <a:latin typeface="+mn-lt"/>
                        </a:rPr>
                      </a:br>
                      <a:r>
                        <a:rPr lang="en-GB" sz="1400" dirty="0">
                          <a:solidFill>
                            <a:schemeClr val="bg1"/>
                          </a:solidFill>
                          <a:latin typeface="+mn-lt"/>
                        </a:rPr>
                        <a:t>132 (49)</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GB" sz="1400" dirty="0">
                          <a:solidFill>
                            <a:schemeClr val="bg1"/>
                          </a:solidFill>
                          <a:latin typeface="+mn-lt"/>
                        </a:rPr>
                        <a:t>80 (30)</a:t>
                      </a:r>
                    </a:p>
                    <a:p>
                      <a:pPr algn="ctr"/>
                      <a:r>
                        <a:rPr lang="en-NZ" sz="1400" strike="noStrike" baseline="0" dirty="0">
                          <a:solidFill>
                            <a:schemeClr val="bg1"/>
                          </a:solidFill>
                          <a:latin typeface="+mn-lt"/>
                        </a:rPr>
                        <a:t>55 (20)</a:t>
                      </a:r>
                      <a:br>
                        <a:rPr lang="en-NZ" sz="1400" strike="noStrike" baseline="0" dirty="0">
                          <a:solidFill>
                            <a:schemeClr val="bg1"/>
                          </a:solidFill>
                          <a:latin typeface="+mn-lt"/>
                        </a:rPr>
                      </a:br>
                      <a:endParaRPr lang="en-NZ" sz="1400" strike="noStrike" baseline="0" dirty="0">
                        <a:solidFill>
                          <a:schemeClr val="bg1"/>
                        </a:solidFill>
                        <a:latin typeface="+mn-lt"/>
                      </a:endParaRPr>
                    </a:p>
                    <a:p>
                      <a:pPr algn="ctr"/>
                      <a:r>
                        <a:rPr lang="en-NZ" sz="1400" strike="noStrike" baseline="0" dirty="0">
                          <a:solidFill>
                            <a:schemeClr val="bg1"/>
                          </a:solidFill>
                          <a:latin typeface="+mn-lt"/>
                        </a:rPr>
                        <a:t>137 (51)</a:t>
                      </a:r>
                    </a:p>
                    <a:p>
                      <a:pPr algn="ctr"/>
                      <a:r>
                        <a:rPr lang="en-NZ" sz="1400" strike="noStrike" baseline="0" dirty="0">
                          <a:solidFill>
                            <a:schemeClr val="bg1"/>
                          </a:solidFill>
                          <a:latin typeface="+mn-lt"/>
                        </a:rPr>
                        <a:t>85 (32)</a:t>
                      </a: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bl>
          </a:graphicData>
        </a:graphic>
      </p:graphicFrame>
      <p:graphicFrame>
        <p:nvGraphicFramePr>
          <p:cNvPr id="6" name="Group 3">
            <a:extLst>
              <a:ext uri="{FF2B5EF4-FFF2-40B4-BE49-F238E27FC236}">
                <a16:creationId xmlns:a16="http://schemas.microsoft.com/office/drawing/2014/main" id="{66A1D989-A01B-6140-4B3B-6DCF1B881838}"/>
              </a:ext>
            </a:extLst>
          </p:cNvPr>
          <p:cNvGraphicFramePr>
            <a:graphicFrameLocks/>
          </p:cNvGraphicFramePr>
          <p:nvPr>
            <p:extLst>
              <p:ext uri="{D42A27DB-BD31-4B8C-83A1-F6EECF244321}">
                <p14:modId xmlns:p14="http://schemas.microsoft.com/office/powerpoint/2010/main" val="532304110"/>
              </p:ext>
            </p:extLst>
          </p:nvPr>
        </p:nvGraphicFramePr>
        <p:xfrm>
          <a:off x="6202502" y="1615919"/>
          <a:ext cx="5586459" cy="3688128"/>
        </p:xfrm>
        <a:graphic>
          <a:graphicData uri="http://schemas.openxmlformats.org/drawingml/2006/table">
            <a:tbl>
              <a:tblPr/>
              <a:tblGrid>
                <a:gridCol w="3090611">
                  <a:extLst>
                    <a:ext uri="{9D8B030D-6E8A-4147-A177-3AD203B41FA5}">
                      <a16:colId xmlns:a16="http://schemas.microsoft.com/office/drawing/2014/main" val="20000"/>
                    </a:ext>
                  </a:extLst>
                </a:gridCol>
                <a:gridCol w="1224609">
                  <a:extLst>
                    <a:ext uri="{9D8B030D-6E8A-4147-A177-3AD203B41FA5}">
                      <a16:colId xmlns:a16="http://schemas.microsoft.com/office/drawing/2014/main" val="20001"/>
                    </a:ext>
                  </a:extLst>
                </a:gridCol>
                <a:gridCol w="1271239">
                  <a:extLst>
                    <a:ext uri="{9D8B030D-6E8A-4147-A177-3AD203B41FA5}">
                      <a16:colId xmlns:a16="http://schemas.microsoft.com/office/drawing/2014/main" val="2283629715"/>
                    </a:ext>
                  </a:extLst>
                </a:gridCol>
              </a:tblGrid>
              <a:tr h="42122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Olaparib + Bev (n = 535)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 Bev</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2161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mj-lt"/>
                          <a:ea typeface="+mn-ea"/>
                          <a:cs typeface="+mn-cs"/>
                        </a:rPr>
                        <a:t>History of cytoreductive surgery</a:t>
                      </a:r>
                      <a:endParaRPr kumimoji="0" lang="en-US" sz="1400" b="0" i="0" u="none" strike="noStrike" cap="none" normalizeH="0" baseline="0" dirty="0">
                        <a:ln>
                          <a:noFill/>
                        </a:ln>
                        <a:solidFill>
                          <a:schemeClr val="bg2">
                            <a:lumMod val="10000"/>
                          </a:schemeClr>
                        </a:solidFill>
                        <a:effectLst/>
                        <a:latin typeface="+mj-lt"/>
                      </a:endParaRPr>
                    </a:p>
                    <a:p>
                      <a:pPr marL="1127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j-lt"/>
                        </a:rPr>
                        <a:t>Upfront surgery</a:t>
                      </a:r>
                    </a:p>
                    <a:p>
                      <a:pPr marL="463550" marR="0" lvl="1" indent="-171450" algn="l" defTabSz="914400" rtl="0" eaLnBrk="1" fontAlgn="base" latinLnBrk="0" hangingPunct="1">
                        <a:lnSpc>
                          <a:spcPct val="100000"/>
                        </a:lnSpc>
                        <a:spcBef>
                          <a:spcPct val="0"/>
                        </a:spcBef>
                        <a:spcAft>
                          <a:spcPct val="0"/>
                        </a:spcAft>
                        <a:buClr>
                          <a:srgbClr val="000000"/>
                        </a:buClr>
                        <a:buSzPct val="105000"/>
                        <a:buFont typeface="Arial" panose="020B0604020202020204" pitchFamily="34" charset="0"/>
                        <a:buChar char="•"/>
                        <a:tabLst>
                          <a:tab pos="450850" algn="l"/>
                        </a:tabLst>
                      </a:pPr>
                      <a:r>
                        <a:rPr kumimoji="0" lang="en-US" sz="1400" b="0" i="0" u="none" strike="noStrike" cap="none" normalizeH="0" baseline="0" dirty="0">
                          <a:ln>
                            <a:noFill/>
                          </a:ln>
                          <a:solidFill>
                            <a:schemeClr val="bg2">
                              <a:lumMod val="10000"/>
                            </a:schemeClr>
                          </a:solidFill>
                          <a:effectLst/>
                          <a:latin typeface="+mj-lt"/>
                        </a:rPr>
                        <a:t>No residual macroscopic disease</a:t>
                      </a:r>
                    </a:p>
                    <a:p>
                      <a:pPr marL="463550" marR="0" lvl="1" indent="-171450" algn="l" defTabSz="914400" rtl="0" eaLnBrk="1" fontAlgn="base" latinLnBrk="0" hangingPunct="1">
                        <a:lnSpc>
                          <a:spcPct val="100000"/>
                        </a:lnSpc>
                        <a:spcBef>
                          <a:spcPct val="0"/>
                        </a:spcBef>
                        <a:spcAft>
                          <a:spcPct val="0"/>
                        </a:spcAft>
                        <a:buClr>
                          <a:srgbClr val="000000"/>
                        </a:buClr>
                        <a:buSzPct val="105000"/>
                        <a:buFont typeface="Arial" panose="020B0604020202020204" pitchFamily="34" charset="0"/>
                        <a:buChar char="•"/>
                        <a:tabLst>
                          <a:tab pos="450850" algn="l"/>
                        </a:tabLst>
                      </a:pPr>
                      <a:r>
                        <a:rPr kumimoji="0" lang="en-US" sz="1400" b="0" i="0" u="none" strike="noStrike" cap="none" normalizeH="0" baseline="0" dirty="0">
                          <a:ln>
                            <a:noFill/>
                          </a:ln>
                          <a:solidFill>
                            <a:schemeClr val="bg2">
                              <a:lumMod val="10000"/>
                            </a:schemeClr>
                          </a:solidFill>
                          <a:effectLst/>
                          <a:latin typeface="+mj-lt"/>
                        </a:rPr>
                        <a:t>Residual macroscopic disease</a:t>
                      </a:r>
                    </a:p>
                    <a:p>
                      <a:pPr marL="1127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j-lt"/>
                      </a:endParaRPr>
                    </a:p>
                    <a:p>
                      <a:pPr marL="1127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j-lt"/>
                        </a:rPr>
                        <a:t>Interval cytoreductive surgery</a:t>
                      </a:r>
                    </a:p>
                    <a:p>
                      <a:pPr marL="463550" marR="0" lvl="1" indent="-171450" algn="l" defTabSz="914400" rtl="0" eaLnBrk="1" fontAlgn="base" latinLnBrk="0" hangingPunct="1">
                        <a:lnSpc>
                          <a:spcPct val="100000"/>
                        </a:lnSpc>
                        <a:spcBef>
                          <a:spcPct val="0"/>
                        </a:spcBef>
                        <a:spcAft>
                          <a:spcPct val="0"/>
                        </a:spcAft>
                        <a:buClr>
                          <a:srgbClr val="000000"/>
                        </a:buClr>
                        <a:buSzPct val="105000"/>
                        <a:buFont typeface="Arial" panose="020B0604020202020204" pitchFamily="34" charset="0"/>
                        <a:buChar char="•"/>
                        <a:tabLst>
                          <a:tab pos="450850" algn="l"/>
                        </a:tabLst>
                      </a:pPr>
                      <a:r>
                        <a:rPr kumimoji="0" lang="en-US" sz="1400" b="0" i="0" u="none" strike="noStrike" cap="none" normalizeH="0" baseline="0" dirty="0">
                          <a:ln>
                            <a:noFill/>
                          </a:ln>
                          <a:solidFill>
                            <a:schemeClr val="bg2">
                              <a:lumMod val="10000"/>
                            </a:schemeClr>
                          </a:solidFill>
                          <a:effectLst/>
                          <a:latin typeface="+mj-lt"/>
                        </a:rPr>
                        <a:t>No residual macroscopic disease</a:t>
                      </a:r>
                    </a:p>
                    <a:p>
                      <a:pPr marL="463550" marR="0" lvl="1" indent="-171450" algn="l" defTabSz="914400" rtl="0" eaLnBrk="1" fontAlgn="base" latinLnBrk="0" hangingPunct="1">
                        <a:lnSpc>
                          <a:spcPct val="100000"/>
                        </a:lnSpc>
                        <a:spcBef>
                          <a:spcPct val="0"/>
                        </a:spcBef>
                        <a:spcAft>
                          <a:spcPct val="0"/>
                        </a:spcAft>
                        <a:buClr>
                          <a:srgbClr val="000000"/>
                        </a:buClr>
                        <a:buSzPct val="105000"/>
                        <a:buFont typeface="Arial" panose="020B0604020202020204" pitchFamily="34" charset="0"/>
                        <a:buChar char="•"/>
                        <a:tabLst>
                          <a:tab pos="450850" algn="l"/>
                        </a:tabLst>
                      </a:pPr>
                      <a:r>
                        <a:rPr kumimoji="0" lang="en-US" sz="1400" b="0" i="0" u="none" strike="noStrike" cap="none" normalizeH="0" baseline="0" dirty="0">
                          <a:ln>
                            <a:noFill/>
                          </a:ln>
                          <a:solidFill>
                            <a:schemeClr val="bg2">
                              <a:lumMod val="10000"/>
                            </a:schemeClr>
                          </a:solidFill>
                          <a:effectLst/>
                          <a:latin typeface="+mj-lt"/>
                        </a:rPr>
                        <a:t>Residual macroscopic disease</a:t>
                      </a:r>
                    </a:p>
                    <a:p>
                      <a:pPr marL="292100" marR="0" lvl="1" indent="0" algn="l" defTabSz="914400" rtl="0" eaLnBrk="1" fontAlgn="base" latinLnBrk="0" hangingPunct="1">
                        <a:lnSpc>
                          <a:spcPct val="100000"/>
                        </a:lnSpc>
                        <a:spcBef>
                          <a:spcPct val="0"/>
                        </a:spcBef>
                        <a:spcAft>
                          <a:spcPct val="0"/>
                        </a:spcAft>
                        <a:buClr>
                          <a:srgbClr val="000000"/>
                        </a:buClr>
                        <a:buSzPct val="105000"/>
                        <a:buFont typeface="Arial" panose="020B0604020202020204" pitchFamily="34" charset="0"/>
                        <a:buNone/>
                        <a:tabLst>
                          <a:tab pos="450850" algn="l"/>
                        </a:tabLst>
                      </a:pPr>
                      <a:endParaRPr kumimoji="0" lang="en-US" sz="1400" b="0" i="0" u="none" strike="noStrike" cap="none" normalizeH="0" baseline="0" dirty="0">
                        <a:ln>
                          <a:noFill/>
                        </a:ln>
                        <a:solidFill>
                          <a:schemeClr val="bg2">
                            <a:lumMod val="10000"/>
                          </a:schemeClr>
                        </a:solidFill>
                        <a:effectLst/>
                        <a:latin typeface="+mj-lt"/>
                      </a:endParaRPr>
                    </a:p>
                    <a:p>
                      <a:pPr marL="1127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j-lt"/>
                        </a:rPr>
                        <a:t>No surgery</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lnSpc>
                          <a:spcPct val="100000"/>
                        </a:lnSpc>
                      </a:pPr>
                      <a:endParaRPr lang="en-NZ" sz="1400" b="0" strike="noStrike" baseline="0" dirty="0">
                        <a:solidFill>
                          <a:schemeClr val="bg1"/>
                        </a:solidFill>
                        <a:latin typeface="+mj-lt"/>
                      </a:endParaRPr>
                    </a:p>
                    <a:p>
                      <a:pPr algn="ctr">
                        <a:lnSpc>
                          <a:spcPct val="100000"/>
                        </a:lnSpc>
                      </a:pPr>
                      <a:r>
                        <a:rPr lang="en-NZ" sz="1400" b="0" strike="noStrike" baseline="0" dirty="0">
                          <a:solidFill>
                            <a:schemeClr val="bg1"/>
                          </a:solidFill>
                          <a:latin typeface="+mj-lt"/>
                        </a:rPr>
                        <a:t>271 (50)</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NZ" sz="1400" strike="noStrike" baseline="0" dirty="0">
                          <a:solidFill>
                            <a:schemeClr val="bg1"/>
                          </a:solidFill>
                          <a:latin typeface="+mj-lt"/>
                        </a:rPr>
                        <a:t>160 (59)</a:t>
                      </a:r>
                    </a:p>
                    <a:p>
                      <a:pPr algn="ctr">
                        <a:lnSpc>
                          <a:spcPct val="100000"/>
                        </a:lnSpc>
                        <a:spcAft>
                          <a:spcPts val="0"/>
                        </a:spcAft>
                      </a:pPr>
                      <a:r>
                        <a:rPr lang="en-NZ" sz="1400" strike="noStrike" baseline="0" dirty="0">
                          <a:solidFill>
                            <a:schemeClr val="bg1"/>
                          </a:solidFill>
                          <a:latin typeface="+mj-lt"/>
                        </a:rPr>
                        <a:t>111 (41)</a:t>
                      </a:r>
                      <a:br>
                        <a:rPr lang="en-NZ" sz="1400" strike="noStrike" baseline="0" dirty="0">
                          <a:solidFill>
                            <a:schemeClr val="bg1"/>
                          </a:solidFill>
                          <a:latin typeface="+mj-lt"/>
                        </a:rPr>
                      </a:br>
                      <a:endParaRPr lang="en-NZ" sz="1400" strike="noStrike" baseline="0" dirty="0">
                        <a:solidFill>
                          <a:schemeClr val="bg1"/>
                        </a:solidFill>
                        <a:latin typeface="+mj-lt"/>
                      </a:endParaRPr>
                    </a:p>
                    <a:p>
                      <a:pPr algn="ctr">
                        <a:lnSpc>
                          <a:spcPct val="100000"/>
                        </a:lnSpc>
                        <a:spcAft>
                          <a:spcPts val="0"/>
                        </a:spcAft>
                      </a:pPr>
                      <a:r>
                        <a:rPr lang="en-NZ" sz="1400" strike="noStrike" baseline="0" dirty="0">
                          <a:solidFill>
                            <a:schemeClr val="bg1"/>
                          </a:solidFill>
                          <a:latin typeface="+mj-lt"/>
                        </a:rPr>
                        <a:t>228 (42)</a:t>
                      </a:r>
                      <a:br>
                        <a:rPr lang="en-NZ" sz="1400" strike="noStrike" baseline="0" dirty="0">
                          <a:solidFill>
                            <a:schemeClr val="bg1"/>
                          </a:solidFill>
                          <a:latin typeface="+mj-lt"/>
                        </a:rPr>
                      </a:br>
                      <a:r>
                        <a:rPr lang="en-NZ" sz="1400" strike="noStrike" baseline="0" dirty="0">
                          <a:solidFill>
                            <a:schemeClr val="bg1"/>
                          </a:solidFill>
                          <a:latin typeface="+mj-lt"/>
                        </a:rPr>
                        <a:t>163 (71)</a:t>
                      </a:r>
                      <a:br>
                        <a:rPr lang="en-NZ" sz="1400" strike="noStrike" baseline="0" dirty="0">
                          <a:solidFill>
                            <a:schemeClr val="bg1"/>
                          </a:solidFill>
                          <a:latin typeface="+mj-lt"/>
                        </a:rPr>
                      </a:br>
                      <a:r>
                        <a:rPr lang="en-NZ" sz="1400" strike="noStrike" baseline="0" dirty="0">
                          <a:solidFill>
                            <a:schemeClr val="bg1"/>
                          </a:solidFill>
                          <a:latin typeface="+mj-lt"/>
                        </a:rPr>
                        <a:t>65 (29)</a:t>
                      </a:r>
                      <a:br>
                        <a:rPr lang="en-NZ" sz="1400" strike="noStrike" baseline="0" dirty="0">
                          <a:solidFill>
                            <a:schemeClr val="bg1"/>
                          </a:solidFill>
                          <a:latin typeface="+mj-lt"/>
                        </a:rPr>
                      </a:br>
                      <a:endParaRPr lang="en-NZ" sz="1400" strike="noStrike" baseline="0" dirty="0">
                        <a:solidFill>
                          <a:schemeClr val="bg1"/>
                        </a:solidFill>
                        <a:latin typeface="+mj-lt"/>
                      </a:endParaRPr>
                    </a:p>
                    <a:p>
                      <a:pPr algn="ctr">
                        <a:lnSpc>
                          <a:spcPct val="100000"/>
                        </a:lnSpc>
                        <a:spcAft>
                          <a:spcPts val="600"/>
                        </a:spcAft>
                      </a:pPr>
                      <a:r>
                        <a:rPr lang="en-NZ" sz="1400" strike="noStrike" baseline="0" dirty="0">
                          <a:solidFill>
                            <a:schemeClr val="bg1"/>
                          </a:solidFill>
                          <a:latin typeface="+mj-lt"/>
                        </a:rPr>
                        <a:t>38 (7)</a:t>
                      </a: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algn="ctr" defTabSz="914400" rtl="0" eaLnBrk="1" latinLnBrk="0" hangingPunct="1">
                        <a:lnSpc>
                          <a:spcPct val="100000"/>
                        </a:lnSpc>
                        <a:spcAft>
                          <a:spcPts val="0"/>
                        </a:spcAft>
                      </a:pPr>
                      <a:endParaRPr lang="en-NZ" sz="1400" b="0" strike="noStrike" kern="1200" baseline="0" dirty="0">
                        <a:solidFill>
                          <a:schemeClr val="bg1"/>
                        </a:solidFill>
                        <a:latin typeface="+mj-lt"/>
                        <a:ea typeface="+mn-ea"/>
                        <a:cs typeface="+mn-cs"/>
                      </a:endParaRPr>
                    </a:p>
                    <a:p>
                      <a:pPr marL="0" algn="ctr" defTabSz="914400" rtl="0" eaLnBrk="1" latinLnBrk="0" hangingPunct="1">
                        <a:lnSpc>
                          <a:spcPct val="100000"/>
                        </a:lnSpc>
                        <a:spcAft>
                          <a:spcPts val="0"/>
                        </a:spcAft>
                      </a:pPr>
                      <a:r>
                        <a:rPr lang="en-NZ" sz="1400" b="0" strike="noStrike" kern="1200" baseline="0" dirty="0">
                          <a:solidFill>
                            <a:schemeClr val="bg1"/>
                          </a:solidFill>
                          <a:latin typeface="+mj-lt"/>
                          <a:ea typeface="+mn-ea"/>
                          <a:cs typeface="+mn-cs"/>
                        </a:rPr>
                        <a:t>138 (51)</a:t>
                      </a:r>
                    </a:p>
                    <a:p>
                      <a:pPr marL="0" algn="ctr" defTabSz="914400" rtl="0" eaLnBrk="1" latinLnBrk="0" hangingPunct="1">
                        <a:lnSpc>
                          <a:spcPct val="100000"/>
                        </a:lnSpc>
                        <a:spcAft>
                          <a:spcPts val="0"/>
                        </a:spcAft>
                      </a:pPr>
                      <a:r>
                        <a:rPr lang="en-NZ" sz="1400" b="0" strike="noStrike" kern="1200" baseline="0" dirty="0">
                          <a:solidFill>
                            <a:schemeClr val="bg1"/>
                          </a:solidFill>
                          <a:latin typeface="+mj-lt"/>
                          <a:ea typeface="+mn-ea"/>
                          <a:cs typeface="+mn-cs"/>
                        </a:rPr>
                        <a:t>85 (62)</a:t>
                      </a:r>
                    </a:p>
                    <a:p>
                      <a:pPr marL="0" algn="ctr" defTabSz="914400" rtl="0" eaLnBrk="1" latinLnBrk="0" hangingPunct="1">
                        <a:lnSpc>
                          <a:spcPct val="100000"/>
                        </a:lnSpc>
                        <a:spcAft>
                          <a:spcPts val="0"/>
                        </a:spcAft>
                      </a:pPr>
                      <a:r>
                        <a:rPr lang="en-NZ" sz="1400" b="0" strike="noStrike" kern="1200" baseline="0" dirty="0">
                          <a:solidFill>
                            <a:schemeClr val="bg1"/>
                          </a:solidFill>
                          <a:latin typeface="+mj-lt"/>
                          <a:ea typeface="+mn-ea"/>
                          <a:cs typeface="+mn-cs"/>
                        </a:rPr>
                        <a:t>53 (38)</a:t>
                      </a:r>
                    </a:p>
                    <a:p>
                      <a:pPr marL="0" algn="ctr" defTabSz="914400" rtl="0" eaLnBrk="1" latinLnBrk="0" hangingPunct="1">
                        <a:lnSpc>
                          <a:spcPct val="100000"/>
                        </a:lnSpc>
                        <a:spcAft>
                          <a:spcPts val="0"/>
                        </a:spcAft>
                      </a:pPr>
                      <a:endParaRPr lang="en-NZ" sz="1400" b="0" strike="noStrike" kern="1200" baseline="0" dirty="0">
                        <a:solidFill>
                          <a:schemeClr val="bg1"/>
                        </a:solidFill>
                        <a:latin typeface="+mj-lt"/>
                        <a:ea typeface="+mn-ea"/>
                        <a:cs typeface="+mn-cs"/>
                      </a:endParaRPr>
                    </a:p>
                    <a:p>
                      <a:pPr marL="0" algn="ctr" defTabSz="914400" rtl="0" eaLnBrk="1" latinLnBrk="0" hangingPunct="1">
                        <a:lnSpc>
                          <a:spcPct val="100000"/>
                        </a:lnSpc>
                        <a:spcAft>
                          <a:spcPts val="0"/>
                        </a:spcAft>
                      </a:pPr>
                      <a:r>
                        <a:rPr lang="en-NZ" sz="1400" b="0" strike="noStrike" kern="1200" baseline="0" dirty="0">
                          <a:solidFill>
                            <a:schemeClr val="bg1"/>
                          </a:solidFill>
                          <a:latin typeface="+mj-lt"/>
                          <a:ea typeface="+mn-ea"/>
                          <a:cs typeface="+mn-cs"/>
                        </a:rPr>
                        <a:t>110 (41)</a:t>
                      </a:r>
                    </a:p>
                    <a:p>
                      <a:pPr marL="0" algn="ctr" defTabSz="914400" rtl="0" eaLnBrk="1" latinLnBrk="0" hangingPunct="1">
                        <a:lnSpc>
                          <a:spcPct val="100000"/>
                        </a:lnSpc>
                        <a:spcAft>
                          <a:spcPts val="0"/>
                        </a:spcAft>
                      </a:pPr>
                      <a:r>
                        <a:rPr lang="en-NZ" sz="1400" b="0" strike="noStrike" kern="1200" baseline="0" dirty="0">
                          <a:solidFill>
                            <a:schemeClr val="bg1"/>
                          </a:solidFill>
                          <a:latin typeface="+mj-lt"/>
                          <a:ea typeface="+mn-ea"/>
                          <a:cs typeface="+mn-cs"/>
                        </a:rPr>
                        <a:t>75 (68)</a:t>
                      </a:r>
                    </a:p>
                    <a:p>
                      <a:pPr marL="0" algn="ctr" defTabSz="914400" rtl="0" eaLnBrk="1" latinLnBrk="0" hangingPunct="1">
                        <a:lnSpc>
                          <a:spcPct val="100000"/>
                        </a:lnSpc>
                        <a:spcAft>
                          <a:spcPts val="0"/>
                        </a:spcAft>
                      </a:pPr>
                      <a:r>
                        <a:rPr lang="en-NZ" sz="1400" b="0" strike="noStrike" kern="1200" baseline="0" dirty="0">
                          <a:solidFill>
                            <a:schemeClr val="bg1"/>
                          </a:solidFill>
                          <a:latin typeface="+mj-lt"/>
                          <a:ea typeface="+mn-ea"/>
                          <a:cs typeface="+mn-cs"/>
                        </a:rPr>
                        <a:t>35 (32)</a:t>
                      </a:r>
                    </a:p>
                    <a:p>
                      <a:pPr marL="0" algn="ctr" defTabSz="914400" rtl="0" eaLnBrk="1" latinLnBrk="0" hangingPunct="1">
                        <a:lnSpc>
                          <a:spcPct val="100000"/>
                        </a:lnSpc>
                        <a:spcAft>
                          <a:spcPts val="0"/>
                        </a:spcAft>
                      </a:pPr>
                      <a:endParaRPr lang="en-NZ" sz="1400" b="0" strike="noStrike" kern="1200" baseline="0" dirty="0">
                        <a:solidFill>
                          <a:schemeClr val="bg1"/>
                        </a:solidFill>
                        <a:latin typeface="+mj-lt"/>
                        <a:ea typeface="+mn-ea"/>
                        <a:cs typeface="+mn-cs"/>
                      </a:endParaRPr>
                    </a:p>
                    <a:p>
                      <a:pPr marL="0" algn="ctr" defTabSz="914400" rtl="0" eaLnBrk="1" latinLnBrk="0" hangingPunct="1">
                        <a:lnSpc>
                          <a:spcPct val="100000"/>
                        </a:lnSpc>
                        <a:spcAft>
                          <a:spcPts val="0"/>
                        </a:spcAft>
                      </a:pPr>
                      <a:r>
                        <a:rPr lang="en-NZ" sz="1400" b="0" strike="noStrike" kern="1200" baseline="0" dirty="0">
                          <a:solidFill>
                            <a:schemeClr val="bg1"/>
                          </a:solidFill>
                          <a:latin typeface="+mj-lt"/>
                          <a:ea typeface="+mn-ea"/>
                          <a:cs typeface="+mn-cs"/>
                        </a:rPr>
                        <a:t>21 (8)</a:t>
                      </a: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42075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mj-lt"/>
                          <a:ea typeface="+mn-ea"/>
                          <a:cs typeface="+mn-cs"/>
                        </a:rPr>
                        <a:t>Response after surgery/PBC</a:t>
                      </a:r>
                      <a:endParaRPr kumimoji="0" lang="en-US" sz="1400" b="0" i="0" u="none" strike="noStrike" cap="none" normalizeH="0" baseline="0" dirty="0">
                        <a:ln>
                          <a:noFill/>
                        </a:ln>
                        <a:solidFill>
                          <a:schemeClr val="bg2">
                            <a:lumMod val="10000"/>
                          </a:schemeClr>
                        </a:solidFill>
                        <a:effectLst/>
                        <a:latin typeface="+mj-lt"/>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mj-lt"/>
                        </a:rPr>
                        <a:t>NED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mj-lt"/>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mj-lt"/>
                        </a:rPr>
                        <a:t>PR</a:t>
                      </a:r>
                      <a:endParaRPr kumimoji="0" lang="en-US" sz="1400" b="0" i="0" u="none" strike="noStrike" kern="1200" cap="none" spc="0" normalizeH="0" baseline="0" noProof="0" dirty="0">
                        <a:ln>
                          <a:noFill/>
                        </a:ln>
                        <a:solidFill>
                          <a:srgbClr val="455560">
                            <a:lumMod val="10000"/>
                          </a:srgbClr>
                        </a:solidFill>
                        <a:effectLst/>
                        <a:uLnTx/>
                        <a:uFillTx/>
                        <a:latin typeface="+mj-lt"/>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br>
                        <a:rPr lang="en-NZ" sz="1400" dirty="0">
                          <a:solidFill>
                            <a:schemeClr val="bg1"/>
                          </a:solidFill>
                          <a:latin typeface="+mj-lt"/>
                        </a:rPr>
                      </a:br>
                      <a:r>
                        <a:rPr lang="en-NZ" sz="1400" dirty="0">
                          <a:solidFill>
                            <a:schemeClr val="bg1"/>
                          </a:solidFill>
                          <a:latin typeface="+mj-lt"/>
                        </a:rPr>
                        <a:t>290 (54)</a:t>
                      </a:r>
                    </a:p>
                    <a:p>
                      <a:pPr algn="ctr"/>
                      <a:r>
                        <a:rPr lang="en-NZ" sz="1400" dirty="0">
                          <a:solidFill>
                            <a:schemeClr val="bg1"/>
                          </a:solidFill>
                          <a:latin typeface="+mj-lt"/>
                        </a:rPr>
                        <a:t>106 (20)</a:t>
                      </a:r>
                    </a:p>
                    <a:p>
                      <a:pPr algn="ctr"/>
                      <a:r>
                        <a:rPr lang="en-NZ" sz="1400" dirty="0">
                          <a:solidFill>
                            <a:schemeClr val="bg1"/>
                          </a:solidFill>
                          <a:latin typeface="+mj-lt"/>
                        </a:rPr>
                        <a:t>141 (26)</a:t>
                      </a: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endParaRPr lang="en-NZ" sz="1400" dirty="0">
                        <a:solidFill>
                          <a:schemeClr val="bg1"/>
                        </a:solidFill>
                        <a:latin typeface="+mj-lt"/>
                      </a:endParaRPr>
                    </a:p>
                    <a:p>
                      <a:pPr algn="ctr"/>
                      <a:r>
                        <a:rPr lang="en-NZ" sz="1400" dirty="0">
                          <a:solidFill>
                            <a:schemeClr val="bg1"/>
                          </a:solidFill>
                          <a:latin typeface="+mj-lt"/>
                        </a:rPr>
                        <a:t>141 (52)</a:t>
                      </a:r>
                    </a:p>
                    <a:p>
                      <a:pPr algn="ctr"/>
                      <a:r>
                        <a:rPr lang="en-NZ" sz="1400" dirty="0">
                          <a:solidFill>
                            <a:schemeClr val="bg1"/>
                          </a:solidFill>
                          <a:latin typeface="+mj-lt"/>
                        </a:rPr>
                        <a:t>53 (20)</a:t>
                      </a:r>
                    </a:p>
                    <a:p>
                      <a:pPr algn="ctr"/>
                      <a:r>
                        <a:rPr lang="en-NZ" sz="1400" dirty="0">
                          <a:solidFill>
                            <a:schemeClr val="bg1"/>
                          </a:solidFill>
                          <a:latin typeface="+mj-lt"/>
                        </a:rPr>
                        <a:t>75 (28)</a:t>
                      </a: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bl>
          </a:graphicData>
        </a:graphic>
      </p:graphicFrame>
      <p:sp>
        <p:nvSpPr>
          <p:cNvPr id="2" name="TextBox 1">
            <a:extLst>
              <a:ext uri="{FF2B5EF4-FFF2-40B4-BE49-F238E27FC236}">
                <a16:creationId xmlns:a16="http://schemas.microsoft.com/office/drawing/2014/main" id="{34787769-01E5-0973-1A03-9D597BF4C136}"/>
              </a:ext>
            </a:extLst>
          </p:cNvPr>
          <p:cNvSpPr txBox="1"/>
          <p:nvPr/>
        </p:nvSpPr>
        <p:spPr bwMode="auto">
          <a:xfrm>
            <a:off x="503008" y="4872748"/>
            <a:ext cx="54896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t>
            </a:r>
            <a:r>
              <a:rPr lang="en-US" sz="1200" b="0" i="1" dirty="0">
                <a:solidFill>
                  <a:schemeClr val="bg1"/>
                </a:solidFill>
                <a:latin typeface="Calibri" panose="020F0502020204030204" pitchFamily="34" charset="0"/>
              </a:rPr>
              <a:t>BRCA</a:t>
            </a:r>
            <a:r>
              <a:rPr lang="en-US" sz="1200" b="0" dirty="0">
                <a:solidFill>
                  <a:schemeClr val="bg1"/>
                </a:solidFill>
                <a:latin typeface="Calibri" panose="020F0502020204030204" pitchFamily="34" charset="0"/>
              </a:rPr>
              <a:t> status confirmed by central labs and HRD status by Myriad myChoice HRD plus; patients in t</a:t>
            </a:r>
            <a:r>
              <a:rPr lang="en-US" sz="1200" b="0" i="1" dirty="0">
                <a:solidFill>
                  <a:schemeClr val="bg1"/>
                </a:solidFill>
                <a:latin typeface="Calibri" panose="020F0502020204030204" pitchFamily="34" charset="0"/>
              </a:rPr>
              <a:t>BRCA</a:t>
            </a:r>
            <a:r>
              <a:rPr lang="en-US" sz="1200" b="0" dirty="0">
                <a:solidFill>
                  <a:schemeClr val="bg1"/>
                </a:solidFill>
                <a:latin typeface="Calibri" panose="020F0502020204030204" pitchFamily="34" charset="0"/>
              </a:rPr>
              <a:t>m and HRD-positive excluding t</a:t>
            </a:r>
            <a:r>
              <a:rPr lang="en-US" sz="1200" b="0" i="1" dirty="0">
                <a:solidFill>
                  <a:schemeClr val="bg1"/>
                </a:solidFill>
                <a:latin typeface="Calibri" panose="020F0502020204030204" pitchFamily="34" charset="0"/>
              </a:rPr>
              <a:t>BRCA</a:t>
            </a:r>
            <a:r>
              <a:rPr lang="en-US" sz="1200" b="0" dirty="0">
                <a:solidFill>
                  <a:schemeClr val="bg1"/>
                </a:solidFill>
                <a:latin typeface="Calibri" panose="020F0502020204030204" pitchFamily="34" charset="0"/>
              </a:rPr>
              <a:t>m subgroups do not equal total number of patients in HRD-positive subgroups due to differences in testing methods.</a:t>
            </a:r>
          </a:p>
        </p:txBody>
      </p:sp>
      <p:grpSp>
        <p:nvGrpSpPr>
          <p:cNvPr id="3" name="Group 2">
            <a:extLst>
              <a:ext uri="{FF2B5EF4-FFF2-40B4-BE49-F238E27FC236}">
                <a16:creationId xmlns:a16="http://schemas.microsoft.com/office/drawing/2014/main" id="{F54EB757-522E-864D-029C-E9A3277D9741}"/>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C1F9D006-E4F3-BCDE-DEC7-A57FBA1A233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51602B47-577D-A12D-CEAD-D9C0D12F2DB6}"/>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06401288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1766" name="Straight Connector 31765">
            <a:extLst>
              <a:ext uri="{FF2B5EF4-FFF2-40B4-BE49-F238E27FC236}">
                <a16:creationId xmlns:a16="http://schemas.microsoft.com/office/drawing/2014/main" id="{7140AD18-CF4B-1FBA-9F10-398F072CDF13}"/>
              </a:ext>
            </a:extLst>
          </p:cNvPr>
          <p:cNvCxnSpPr>
            <a:cxnSpLocks/>
          </p:cNvCxnSpPr>
          <p:nvPr/>
        </p:nvCxnSpPr>
        <p:spPr bwMode="auto">
          <a:xfrm flipV="1">
            <a:off x="6550867" y="3675586"/>
            <a:ext cx="0" cy="1423885"/>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31759" name="Freeform: Shape 31758">
            <a:extLst>
              <a:ext uri="{FF2B5EF4-FFF2-40B4-BE49-F238E27FC236}">
                <a16:creationId xmlns:a16="http://schemas.microsoft.com/office/drawing/2014/main" id="{8E4BE986-F61B-9915-55FE-A1F266784CDD}"/>
              </a:ext>
            </a:extLst>
          </p:cNvPr>
          <p:cNvSpPr/>
          <p:nvPr/>
        </p:nvSpPr>
        <p:spPr bwMode="auto">
          <a:xfrm>
            <a:off x="1805940" y="1680210"/>
            <a:ext cx="6183630" cy="2468880"/>
          </a:xfrm>
          <a:custGeom>
            <a:avLst/>
            <a:gdLst>
              <a:gd name="connsiteX0" fmla="*/ 0 w 6183630"/>
              <a:gd name="connsiteY0" fmla="*/ 0 h 2468880"/>
              <a:gd name="connsiteX1" fmla="*/ 441960 w 6183630"/>
              <a:gd name="connsiteY1" fmla="*/ 0 h 2468880"/>
              <a:gd name="connsiteX2" fmla="*/ 441960 w 6183630"/>
              <a:gd name="connsiteY2" fmla="*/ 15240 h 2468880"/>
              <a:gd name="connsiteX3" fmla="*/ 483870 w 6183630"/>
              <a:gd name="connsiteY3" fmla="*/ 15240 h 2468880"/>
              <a:gd name="connsiteX4" fmla="*/ 483870 w 6183630"/>
              <a:gd name="connsiteY4" fmla="*/ 15240 h 2468880"/>
              <a:gd name="connsiteX5" fmla="*/ 552450 w 6183630"/>
              <a:gd name="connsiteY5" fmla="*/ 15240 h 2468880"/>
              <a:gd name="connsiteX6" fmla="*/ 552450 w 6183630"/>
              <a:gd name="connsiteY6" fmla="*/ 60960 h 2468880"/>
              <a:gd name="connsiteX7" fmla="*/ 666750 w 6183630"/>
              <a:gd name="connsiteY7" fmla="*/ 60960 h 2468880"/>
              <a:gd name="connsiteX8" fmla="*/ 666750 w 6183630"/>
              <a:gd name="connsiteY8" fmla="*/ 87630 h 2468880"/>
              <a:gd name="connsiteX9" fmla="*/ 750570 w 6183630"/>
              <a:gd name="connsiteY9" fmla="*/ 87630 h 2468880"/>
              <a:gd name="connsiteX10" fmla="*/ 735330 w 6183630"/>
              <a:gd name="connsiteY10" fmla="*/ 102870 h 2468880"/>
              <a:gd name="connsiteX11" fmla="*/ 769620 w 6183630"/>
              <a:gd name="connsiteY11" fmla="*/ 102870 h 2468880"/>
              <a:gd name="connsiteX12" fmla="*/ 769620 w 6183630"/>
              <a:gd name="connsiteY12" fmla="*/ 133350 h 2468880"/>
              <a:gd name="connsiteX13" fmla="*/ 853440 w 6183630"/>
              <a:gd name="connsiteY13" fmla="*/ 133350 h 2468880"/>
              <a:gd name="connsiteX14" fmla="*/ 853440 w 6183630"/>
              <a:gd name="connsiteY14" fmla="*/ 160020 h 2468880"/>
              <a:gd name="connsiteX15" fmla="*/ 929640 w 6183630"/>
              <a:gd name="connsiteY15" fmla="*/ 160020 h 2468880"/>
              <a:gd name="connsiteX16" fmla="*/ 929640 w 6183630"/>
              <a:gd name="connsiteY16" fmla="*/ 194310 h 2468880"/>
              <a:gd name="connsiteX17" fmla="*/ 979170 w 6183630"/>
              <a:gd name="connsiteY17" fmla="*/ 194310 h 2468880"/>
              <a:gd name="connsiteX18" fmla="*/ 979170 w 6183630"/>
              <a:gd name="connsiteY18" fmla="*/ 194310 h 2468880"/>
              <a:gd name="connsiteX19" fmla="*/ 1032510 w 6183630"/>
              <a:gd name="connsiteY19" fmla="*/ 194310 h 2468880"/>
              <a:gd name="connsiteX20" fmla="*/ 1032510 w 6183630"/>
              <a:gd name="connsiteY20" fmla="*/ 255270 h 2468880"/>
              <a:gd name="connsiteX21" fmla="*/ 1150620 w 6183630"/>
              <a:gd name="connsiteY21" fmla="*/ 255270 h 2468880"/>
              <a:gd name="connsiteX22" fmla="*/ 1150620 w 6183630"/>
              <a:gd name="connsiteY22" fmla="*/ 285750 h 2468880"/>
              <a:gd name="connsiteX23" fmla="*/ 1181100 w 6183630"/>
              <a:gd name="connsiteY23" fmla="*/ 285750 h 2468880"/>
              <a:gd name="connsiteX24" fmla="*/ 1181100 w 6183630"/>
              <a:gd name="connsiteY24" fmla="*/ 323850 h 2468880"/>
              <a:gd name="connsiteX25" fmla="*/ 1268730 w 6183630"/>
              <a:gd name="connsiteY25" fmla="*/ 323850 h 2468880"/>
              <a:gd name="connsiteX26" fmla="*/ 1268730 w 6183630"/>
              <a:gd name="connsiteY26" fmla="*/ 350520 h 2468880"/>
              <a:gd name="connsiteX27" fmla="*/ 1329690 w 6183630"/>
              <a:gd name="connsiteY27" fmla="*/ 350520 h 2468880"/>
              <a:gd name="connsiteX28" fmla="*/ 1329690 w 6183630"/>
              <a:gd name="connsiteY28" fmla="*/ 381000 h 2468880"/>
              <a:gd name="connsiteX29" fmla="*/ 1398270 w 6183630"/>
              <a:gd name="connsiteY29" fmla="*/ 381000 h 2468880"/>
              <a:gd name="connsiteX30" fmla="*/ 1398270 w 6183630"/>
              <a:gd name="connsiteY30" fmla="*/ 411480 h 2468880"/>
              <a:gd name="connsiteX31" fmla="*/ 1451610 w 6183630"/>
              <a:gd name="connsiteY31" fmla="*/ 411480 h 2468880"/>
              <a:gd name="connsiteX32" fmla="*/ 1451610 w 6183630"/>
              <a:gd name="connsiteY32" fmla="*/ 464820 h 2468880"/>
              <a:gd name="connsiteX33" fmla="*/ 1478280 w 6183630"/>
              <a:gd name="connsiteY33" fmla="*/ 464820 h 2468880"/>
              <a:gd name="connsiteX34" fmla="*/ 1478280 w 6183630"/>
              <a:gd name="connsiteY34" fmla="*/ 491490 h 2468880"/>
              <a:gd name="connsiteX35" fmla="*/ 1584960 w 6183630"/>
              <a:gd name="connsiteY35" fmla="*/ 491490 h 2468880"/>
              <a:gd name="connsiteX36" fmla="*/ 1584960 w 6183630"/>
              <a:gd name="connsiteY36" fmla="*/ 533400 h 2468880"/>
              <a:gd name="connsiteX37" fmla="*/ 1630680 w 6183630"/>
              <a:gd name="connsiteY37" fmla="*/ 533400 h 2468880"/>
              <a:gd name="connsiteX38" fmla="*/ 1630680 w 6183630"/>
              <a:gd name="connsiteY38" fmla="*/ 571500 h 2468880"/>
              <a:gd name="connsiteX39" fmla="*/ 1664970 w 6183630"/>
              <a:gd name="connsiteY39" fmla="*/ 571500 h 2468880"/>
              <a:gd name="connsiteX40" fmla="*/ 1664970 w 6183630"/>
              <a:gd name="connsiteY40" fmla="*/ 601980 h 2468880"/>
              <a:gd name="connsiteX41" fmla="*/ 1748790 w 6183630"/>
              <a:gd name="connsiteY41" fmla="*/ 601980 h 2468880"/>
              <a:gd name="connsiteX42" fmla="*/ 1748790 w 6183630"/>
              <a:gd name="connsiteY42" fmla="*/ 643890 h 2468880"/>
              <a:gd name="connsiteX43" fmla="*/ 1821180 w 6183630"/>
              <a:gd name="connsiteY43" fmla="*/ 643890 h 2468880"/>
              <a:gd name="connsiteX44" fmla="*/ 1821180 w 6183630"/>
              <a:gd name="connsiteY44" fmla="*/ 681990 h 2468880"/>
              <a:gd name="connsiteX45" fmla="*/ 1889760 w 6183630"/>
              <a:gd name="connsiteY45" fmla="*/ 681990 h 2468880"/>
              <a:gd name="connsiteX46" fmla="*/ 1889760 w 6183630"/>
              <a:gd name="connsiteY46" fmla="*/ 704850 h 2468880"/>
              <a:gd name="connsiteX47" fmla="*/ 1927860 w 6183630"/>
              <a:gd name="connsiteY47" fmla="*/ 704850 h 2468880"/>
              <a:gd name="connsiteX48" fmla="*/ 1965960 w 6183630"/>
              <a:gd name="connsiteY48" fmla="*/ 716280 h 2468880"/>
              <a:gd name="connsiteX49" fmla="*/ 1965960 w 6183630"/>
              <a:gd name="connsiteY49" fmla="*/ 739140 h 2468880"/>
              <a:gd name="connsiteX50" fmla="*/ 2000250 w 6183630"/>
              <a:gd name="connsiteY50" fmla="*/ 739140 h 2468880"/>
              <a:gd name="connsiteX51" fmla="*/ 2000250 w 6183630"/>
              <a:gd name="connsiteY51" fmla="*/ 739140 h 2468880"/>
              <a:gd name="connsiteX52" fmla="*/ 2030730 w 6183630"/>
              <a:gd name="connsiteY52" fmla="*/ 769620 h 2468880"/>
              <a:gd name="connsiteX53" fmla="*/ 2057400 w 6183630"/>
              <a:gd name="connsiteY53" fmla="*/ 796290 h 2468880"/>
              <a:gd name="connsiteX54" fmla="*/ 2095500 w 6183630"/>
              <a:gd name="connsiteY54" fmla="*/ 796290 h 2468880"/>
              <a:gd name="connsiteX55" fmla="*/ 2095500 w 6183630"/>
              <a:gd name="connsiteY55" fmla="*/ 845820 h 2468880"/>
              <a:gd name="connsiteX56" fmla="*/ 2152650 w 6183630"/>
              <a:gd name="connsiteY56" fmla="*/ 845820 h 2468880"/>
              <a:gd name="connsiteX57" fmla="*/ 2152650 w 6183630"/>
              <a:gd name="connsiteY57" fmla="*/ 868680 h 2468880"/>
              <a:gd name="connsiteX58" fmla="*/ 2236470 w 6183630"/>
              <a:gd name="connsiteY58" fmla="*/ 868680 h 2468880"/>
              <a:gd name="connsiteX59" fmla="*/ 2236470 w 6183630"/>
              <a:gd name="connsiteY59" fmla="*/ 902970 h 2468880"/>
              <a:gd name="connsiteX60" fmla="*/ 2297430 w 6183630"/>
              <a:gd name="connsiteY60" fmla="*/ 902970 h 2468880"/>
              <a:gd name="connsiteX61" fmla="*/ 2297430 w 6183630"/>
              <a:gd name="connsiteY61" fmla="*/ 922020 h 2468880"/>
              <a:gd name="connsiteX62" fmla="*/ 2343150 w 6183630"/>
              <a:gd name="connsiteY62" fmla="*/ 922020 h 2468880"/>
              <a:gd name="connsiteX63" fmla="*/ 2343150 w 6183630"/>
              <a:gd name="connsiteY63" fmla="*/ 960120 h 2468880"/>
              <a:gd name="connsiteX64" fmla="*/ 2381250 w 6183630"/>
              <a:gd name="connsiteY64" fmla="*/ 960120 h 2468880"/>
              <a:gd name="connsiteX65" fmla="*/ 2381250 w 6183630"/>
              <a:gd name="connsiteY65" fmla="*/ 975360 h 2468880"/>
              <a:gd name="connsiteX66" fmla="*/ 2438400 w 6183630"/>
              <a:gd name="connsiteY66" fmla="*/ 975360 h 2468880"/>
              <a:gd name="connsiteX67" fmla="*/ 2438400 w 6183630"/>
              <a:gd name="connsiteY67" fmla="*/ 1028700 h 2468880"/>
              <a:gd name="connsiteX68" fmla="*/ 2499360 w 6183630"/>
              <a:gd name="connsiteY68" fmla="*/ 1028700 h 2468880"/>
              <a:gd name="connsiteX69" fmla="*/ 2499360 w 6183630"/>
              <a:gd name="connsiteY69" fmla="*/ 1062990 h 2468880"/>
              <a:gd name="connsiteX70" fmla="*/ 2579370 w 6183630"/>
              <a:gd name="connsiteY70" fmla="*/ 1062990 h 2468880"/>
              <a:gd name="connsiteX71" fmla="*/ 2579370 w 6183630"/>
              <a:gd name="connsiteY71" fmla="*/ 1089660 h 2468880"/>
              <a:gd name="connsiteX72" fmla="*/ 2647950 w 6183630"/>
              <a:gd name="connsiteY72" fmla="*/ 1089660 h 2468880"/>
              <a:gd name="connsiteX73" fmla="*/ 2647950 w 6183630"/>
              <a:gd name="connsiteY73" fmla="*/ 1116330 h 2468880"/>
              <a:gd name="connsiteX74" fmla="*/ 2785110 w 6183630"/>
              <a:gd name="connsiteY74" fmla="*/ 1116330 h 2468880"/>
              <a:gd name="connsiteX75" fmla="*/ 2785110 w 6183630"/>
              <a:gd name="connsiteY75" fmla="*/ 1143000 h 2468880"/>
              <a:gd name="connsiteX76" fmla="*/ 2872740 w 6183630"/>
              <a:gd name="connsiteY76" fmla="*/ 1143000 h 2468880"/>
              <a:gd name="connsiteX77" fmla="*/ 2872740 w 6183630"/>
              <a:gd name="connsiteY77" fmla="*/ 1188720 h 2468880"/>
              <a:gd name="connsiteX78" fmla="*/ 2918460 w 6183630"/>
              <a:gd name="connsiteY78" fmla="*/ 1188720 h 2468880"/>
              <a:gd name="connsiteX79" fmla="*/ 2918460 w 6183630"/>
              <a:gd name="connsiteY79" fmla="*/ 1215390 h 2468880"/>
              <a:gd name="connsiteX80" fmla="*/ 2967990 w 6183630"/>
              <a:gd name="connsiteY80" fmla="*/ 1215390 h 2468880"/>
              <a:gd name="connsiteX81" fmla="*/ 2967990 w 6183630"/>
              <a:gd name="connsiteY81" fmla="*/ 1234440 h 2468880"/>
              <a:gd name="connsiteX82" fmla="*/ 3032760 w 6183630"/>
              <a:gd name="connsiteY82" fmla="*/ 1234440 h 2468880"/>
              <a:gd name="connsiteX83" fmla="*/ 3032760 w 6183630"/>
              <a:gd name="connsiteY83" fmla="*/ 1234440 h 2468880"/>
              <a:gd name="connsiteX84" fmla="*/ 3105150 w 6183630"/>
              <a:gd name="connsiteY84" fmla="*/ 1234440 h 2468880"/>
              <a:gd name="connsiteX85" fmla="*/ 3108960 w 6183630"/>
              <a:gd name="connsiteY85" fmla="*/ 1272540 h 2468880"/>
              <a:gd name="connsiteX86" fmla="*/ 3108960 w 6183630"/>
              <a:gd name="connsiteY86" fmla="*/ 1322070 h 2468880"/>
              <a:gd name="connsiteX87" fmla="*/ 3196590 w 6183630"/>
              <a:gd name="connsiteY87" fmla="*/ 1322070 h 2468880"/>
              <a:gd name="connsiteX88" fmla="*/ 3196590 w 6183630"/>
              <a:gd name="connsiteY88" fmla="*/ 1356360 h 2468880"/>
              <a:gd name="connsiteX89" fmla="*/ 3265170 w 6183630"/>
              <a:gd name="connsiteY89" fmla="*/ 1356360 h 2468880"/>
              <a:gd name="connsiteX90" fmla="*/ 3265170 w 6183630"/>
              <a:gd name="connsiteY90" fmla="*/ 1383030 h 2468880"/>
              <a:gd name="connsiteX91" fmla="*/ 3318510 w 6183630"/>
              <a:gd name="connsiteY91" fmla="*/ 1383030 h 2468880"/>
              <a:gd name="connsiteX92" fmla="*/ 3318510 w 6183630"/>
              <a:gd name="connsiteY92" fmla="*/ 1398270 h 2468880"/>
              <a:gd name="connsiteX93" fmla="*/ 3406140 w 6183630"/>
              <a:gd name="connsiteY93" fmla="*/ 1398270 h 2468880"/>
              <a:gd name="connsiteX94" fmla="*/ 3406140 w 6183630"/>
              <a:gd name="connsiteY94" fmla="*/ 1428750 h 2468880"/>
              <a:gd name="connsiteX95" fmla="*/ 3489960 w 6183630"/>
              <a:gd name="connsiteY95" fmla="*/ 1428750 h 2468880"/>
              <a:gd name="connsiteX96" fmla="*/ 3489960 w 6183630"/>
              <a:gd name="connsiteY96" fmla="*/ 1459230 h 2468880"/>
              <a:gd name="connsiteX97" fmla="*/ 3562350 w 6183630"/>
              <a:gd name="connsiteY97" fmla="*/ 1459230 h 2468880"/>
              <a:gd name="connsiteX98" fmla="*/ 3562350 w 6183630"/>
              <a:gd name="connsiteY98" fmla="*/ 1474470 h 2468880"/>
              <a:gd name="connsiteX99" fmla="*/ 3630930 w 6183630"/>
              <a:gd name="connsiteY99" fmla="*/ 1474470 h 2468880"/>
              <a:gd name="connsiteX100" fmla="*/ 3630930 w 6183630"/>
              <a:gd name="connsiteY100" fmla="*/ 1493520 h 2468880"/>
              <a:gd name="connsiteX101" fmla="*/ 3729990 w 6183630"/>
              <a:gd name="connsiteY101" fmla="*/ 1493520 h 2468880"/>
              <a:gd name="connsiteX102" fmla="*/ 3729990 w 6183630"/>
              <a:gd name="connsiteY102" fmla="*/ 1531620 h 2468880"/>
              <a:gd name="connsiteX103" fmla="*/ 3829050 w 6183630"/>
              <a:gd name="connsiteY103" fmla="*/ 1531620 h 2468880"/>
              <a:gd name="connsiteX104" fmla="*/ 3829050 w 6183630"/>
              <a:gd name="connsiteY104" fmla="*/ 1562100 h 2468880"/>
              <a:gd name="connsiteX105" fmla="*/ 4008120 w 6183630"/>
              <a:gd name="connsiteY105" fmla="*/ 1562100 h 2468880"/>
              <a:gd name="connsiteX106" fmla="*/ 4008120 w 6183630"/>
              <a:gd name="connsiteY106" fmla="*/ 1588770 h 2468880"/>
              <a:gd name="connsiteX107" fmla="*/ 4114800 w 6183630"/>
              <a:gd name="connsiteY107" fmla="*/ 1588770 h 2468880"/>
              <a:gd name="connsiteX108" fmla="*/ 4114800 w 6183630"/>
              <a:gd name="connsiteY108" fmla="*/ 1619250 h 2468880"/>
              <a:gd name="connsiteX109" fmla="*/ 4194810 w 6183630"/>
              <a:gd name="connsiteY109" fmla="*/ 1619250 h 2468880"/>
              <a:gd name="connsiteX110" fmla="*/ 4194810 w 6183630"/>
              <a:gd name="connsiteY110" fmla="*/ 1634490 h 2468880"/>
              <a:gd name="connsiteX111" fmla="*/ 4278630 w 6183630"/>
              <a:gd name="connsiteY111" fmla="*/ 1634490 h 2468880"/>
              <a:gd name="connsiteX112" fmla="*/ 4278630 w 6183630"/>
              <a:gd name="connsiteY112" fmla="*/ 1661160 h 2468880"/>
              <a:gd name="connsiteX113" fmla="*/ 4351020 w 6183630"/>
              <a:gd name="connsiteY113" fmla="*/ 1661160 h 2468880"/>
              <a:gd name="connsiteX114" fmla="*/ 4351020 w 6183630"/>
              <a:gd name="connsiteY114" fmla="*/ 1699260 h 2468880"/>
              <a:gd name="connsiteX115" fmla="*/ 4461510 w 6183630"/>
              <a:gd name="connsiteY115" fmla="*/ 1699260 h 2468880"/>
              <a:gd name="connsiteX116" fmla="*/ 4461510 w 6183630"/>
              <a:gd name="connsiteY116" fmla="*/ 1725930 h 2468880"/>
              <a:gd name="connsiteX117" fmla="*/ 4522470 w 6183630"/>
              <a:gd name="connsiteY117" fmla="*/ 1725930 h 2468880"/>
              <a:gd name="connsiteX118" fmla="*/ 4522470 w 6183630"/>
              <a:gd name="connsiteY118" fmla="*/ 1725930 h 2468880"/>
              <a:gd name="connsiteX119" fmla="*/ 4522470 w 6183630"/>
              <a:gd name="connsiteY119" fmla="*/ 1748790 h 2468880"/>
              <a:gd name="connsiteX120" fmla="*/ 4610100 w 6183630"/>
              <a:gd name="connsiteY120" fmla="*/ 1748790 h 2468880"/>
              <a:gd name="connsiteX121" fmla="*/ 4610100 w 6183630"/>
              <a:gd name="connsiteY121" fmla="*/ 1783080 h 2468880"/>
              <a:gd name="connsiteX122" fmla="*/ 4667250 w 6183630"/>
              <a:gd name="connsiteY122" fmla="*/ 1783080 h 2468880"/>
              <a:gd name="connsiteX123" fmla="*/ 4686300 w 6183630"/>
              <a:gd name="connsiteY123" fmla="*/ 1802130 h 2468880"/>
              <a:gd name="connsiteX124" fmla="*/ 4800600 w 6183630"/>
              <a:gd name="connsiteY124" fmla="*/ 1802130 h 2468880"/>
              <a:gd name="connsiteX125" fmla="*/ 4800600 w 6183630"/>
              <a:gd name="connsiteY125" fmla="*/ 1802130 h 2468880"/>
              <a:gd name="connsiteX126" fmla="*/ 4800600 w 6183630"/>
              <a:gd name="connsiteY126" fmla="*/ 1836420 h 2468880"/>
              <a:gd name="connsiteX127" fmla="*/ 4872990 w 6183630"/>
              <a:gd name="connsiteY127" fmla="*/ 1836420 h 2468880"/>
              <a:gd name="connsiteX128" fmla="*/ 4872990 w 6183630"/>
              <a:gd name="connsiteY128" fmla="*/ 1874520 h 2468880"/>
              <a:gd name="connsiteX129" fmla="*/ 4964430 w 6183630"/>
              <a:gd name="connsiteY129" fmla="*/ 1874520 h 2468880"/>
              <a:gd name="connsiteX130" fmla="*/ 4964430 w 6183630"/>
              <a:gd name="connsiteY130" fmla="*/ 1901190 h 2468880"/>
              <a:gd name="connsiteX131" fmla="*/ 5067300 w 6183630"/>
              <a:gd name="connsiteY131" fmla="*/ 1901190 h 2468880"/>
              <a:gd name="connsiteX132" fmla="*/ 5067300 w 6183630"/>
              <a:gd name="connsiteY132" fmla="*/ 1943100 h 2468880"/>
              <a:gd name="connsiteX133" fmla="*/ 5314950 w 6183630"/>
              <a:gd name="connsiteY133" fmla="*/ 1943100 h 2468880"/>
              <a:gd name="connsiteX134" fmla="*/ 5314950 w 6183630"/>
              <a:gd name="connsiteY134" fmla="*/ 1996440 h 2468880"/>
              <a:gd name="connsiteX135" fmla="*/ 5814060 w 6183630"/>
              <a:gd name="connsiteY135" fmla="*/ 1996440 h 2468880"/>
              <a:gd name="connsiteX136" fmla="*/ 5814060 w 6183630"/>
              <a:gd name="connsiteY136" fmla="*/ 2148840 h 2468880"/>
              <a:gd name="connsiteX137" fmla="*/ 5955030 w 6183630"/>
              <a:gd name="connsiteY137" fmla="*/ 2148840 h 2468880"/>
              <a:gd name="connsiteX138" fmla="*/ 5955030 w 6183630"/>
              <a:gd name="connsiteY138" fmla="*/ 2468880 h 2468880"/>
              <a:gd name="connsiteX139" fmla="*/ 6183630 w 6183630"/>
              <a:gd name="connsiteY139" fmla="*/ 2468880 h 2468880"/>
              <a:gd name="connsiteX0" fmla="*/ 0 w 6183630"/>
              <a:gd name="connsiteY0" fmla="*/ 0 h 2468880"/>
              <a:gd name="connsiteX1" fmla="*/ 441960 w 6183630"/>
              <a:gd name="connsiteY1" fmla="*/ 0 h 2468880"/>
              <a:gd name="connsiteX2" fmla="*/ 441960 w 6183630"/>
              <a:gd name="connsiteY2" fmla="*/ 15240 h 2468880"/>
              <a:gd name="connsiteX3" fmla="*/ 483870 w 6183630"/>
              <a:gd name="connsiteY3" fmla="*/ 15240 h 2468880"/>
              <a:gd name="connsiteX4" fmla="*/ 483870 w 6183630"/>
              <a:gd name="connsiteY4" fmla="*/ 15240 h 2468880"/>
              <a:gd name="connsiteX5" fmla="*/ 552450 w 6183630"/>
              <a:gd name="connsiteY5" fmla="*/ 15240 h 2468880"/>
              <a:gd name="connsiteX6" fmla="*/ 552450 w 6183630"/>
              <a:gd name="connsiteY6" fmla="*/ 60960 h 2468880"/>
              <a:gd name="connsiteX7" fmla="*/ 666750 w 6183630"/>
              <a:gd name="connsiteY7" fmla="*/ 60960 h 2468880"/>
              <a:gd name="connsiteX8" fmla="*/ 666750 w 6183630"/>
              <a:gd name="connsiteY8" fmla="*/ 87630 h 2468880"/>
              <a:gd name="connsiteX9" fmla="*/ 750570 w 6183630"/>
              <a:gd name="connsiteY9" fmla="*/ 87630 h 2468880"/>
              <a:gd name="connsiteX10" fmla="*/ 735330 w 6183630"/>
              <a:gd name="connsiteY10" fmla="*/ 102870 h 2468880"/>
              <a:gd name="connsiteX11" fmla="*/ 769620 w 6183630"/>
              <a:gd name="connsiteY11" fmla="*/ 102870 h 2468880"/>
              <a:gd name="connsiteX12" fmla="*/ 769620 w 6183630"/>
              <a:gd name="connsiteY12" fmla="*/ 133350 h 2468880"/>
              <a:gd name="connsiteX13" fmla="*/ 853440 w 6183630"/>
              <a:gd name="connsiteY13" fmla="*/ 133350 h 2468880"/>
              <a:gd name="connsiteX14" fmla="*/ 853440 w 6183630"/>
              <a:gd name="connsiteY14" fmla="*/ 160020 h 2468880"/>
              <a:gd name="connsiteX15" fmla="*/ 929640 w 6183630"/>
              <a:gd name="connsiteY15" fmla="*/ 160020 h 2468880"/>
              <a:gd name="connsiteX16" fmla="*/ 929640 w 6183630"/>
              <a:gd name="connsiteY16" fmla="*/ 194310 h 2468880"/>
              <a:gd name="connsiteX17" fmla="*/ 979170 w 6183630"/>
              <a:gd name="connsiteY17" fmla="*/ 194310 h 2468880"/>
              <a:gd name="connsiteX18" fmla="*/ 979170 w 6183630"/>
              <a:gd name="connsiteY18" fmla="*/ 194310 h 2468880"/>
              <a:gd name="connsiteX19" fmla="*/ 1032510 w 6183630"/>
              <a:gd name="connsiteY19" fmla="*/ 194310 h 2468880"/>
              <a:gd name="connsiteX20" fmla="*/ 1032510 w 6183630"/>
              <a:gd name="connsiteY20" fmla="*/ 255270 h 2468880"/>
              <a:gd name="connsiteX21" fmla="*/ 1150620 w 6183630"/>
              <a:gd name="connsiteY21" fmla="*/ 255270 h 2468880"/>
              <a:gd name="connsiteX22" fmla="*/ 1150620 w 6183630"/>
              <a:gd name="connsiteY22" fmla="*/ 285750 h 2468880"/>
              <a:gd name="connsiteX23" fmla="*/ 1181100 w 6183630"/>
              <a:gd name="connsiteY23" fmla="*/ 285750 h 2468880"/>
              <a:gd name="connsiteX24" fmla="*/ 1181100 w 6183630"/>
              <a:gd name="connsiteY24" fmla="*/ 323850 h 2468880"/>
              <a:gd name="connsiteX25" fmla="*/ 1268730 w 6183630"/>
              <a:gd name="connsiteY25" fmla="*/ 323850 h 2468880"/>
              <a:gd name="connsiteX26" fmla="*/ 1268730 w 6183630"/>
              <a:gd name="connsiteY26" fmla="*/ 350520 h 2468880"/>
              <a:gd name="connsiteX27" fmla="*/ 1329690 w 6183630"/>
              <a:gd name="connsiteY27" fmla="*/ 350520 h 2468880"/>
              <a:gd name="connsiteX28" fmla="*/ 1329690 w 6183630"/>
              <a:gd name="connsiteY28" fmla="*/ 381000 h 2468880"/>
              <a:gd name="connsiteX29" fmla="*/ 1398270 w 6183630"/>
              <a:gd name="connsiteY29" fmla="*/ 381000 h 2468880"/>
              <a:gd name="connsiteX30" fmla="*/ 1398270 w 6183630"/>
              <a:gd name="connsiteY30" fmla="*/ 411480 h 2468880"/>
              <a:gd name="connsiteX31" fmla="*/ 1451610 w 6183630"/>
              <a:gd name="connsiteY31" fmla="*/ 411480 h 2468880"/>
              <a:gd name="connsiteX32" fmla="*/ 1451610 w 6183630"/>
              <a:gd name="connsiteY32" fmla="*/ 464820 h 2468880"/>
              <a:gd name="connsiteX33" fmla="*/ 1478280 w 6183630"/>
              <a:gd name="connsiteY33" fmla="*/ 464820 h 2468880"/>
              <a:gd name="connsiteX34" fmla="*/ 1478280 w 6183630"/>
              <a:gd name="connsiteY34" fmla="*/ 491490 h 2468880"/>
              <a:gd name="connsiteX35" fmla="*/ 1584960 w 6183630"/>
              <a:gd name="connsiteY35" fmla="*/ 491490 h 2468880"/>
              <a:gd name="connsiteX36" fmla="*/ 1584960 w 6183630"/>
              <a:gd name="connsiteY36" fmla="*/ 533400 h 2468880"/>
              <a:gd name="connsiteX37" fmla="*/ 1630680 w 6183630"/>
              <a:gd name="connsiteY37" fmla="*/ 533400 h 2468880"/>
              <a:gd name="connsiteX38" fmla="*/ 1630680 w 6183630"/>
              <a:gd name="connsiteY38" fmla="*/ 571500 h 2468880"/>
              <a:gd name="connsiteX39" fmla="*/ 1664970 w 6183630"/>
              <a:gd name="connsiteY39" fmla="*/ 571500 h 2468880"/>
              <a:gd name="connsiteX40" fmla="*/ 1664970 w 6183630"/>
              <a:gd name="connsiteY40" fmla="*/ 601980 h 2468880"/>
              <a:gd name="connsiteX41" fmla="*/ 1748790 w 6183630"/>
              <a:gd name="connsiteY41" fmla="*/ 601980 h 2468880"/>
              <a:gd name="connsiteX42" fmla="*/ 1748790 w 6183630"/>
              <a:gd name="connsiteY42" fmla="*/ 643890 h 2468880"/>
              <a:gd name="connsiteX43" fmla="*/ 1821180 w 6183630"/>
              <a:gd name="connsiteY43" fmla="*/ 643890 h 2468880"/>
              <a:gd name="connsiteX44" fmla="*/ 1821180 w 6183630"/>
              <a:gd name="connsiteY44" fmla="*/ 681990 h 2468880"/>
              <a:gd name="connsiteX45" fmla="*/ 1889760 w 6183630"/>
              <a:gd name="connsiteY45" fmla="*/ 681990 h 2468880"/>
              <a:gd name="connsiteX46" fmla="*/ 1889760 w 6183630"/>
              <a:gd name="connsiteY46" fmla="*/ 704850 h 2468880"/>
              <a:gd name="connsiteX47" fmla="*/ 1927860 w 6183630"/>
              <a:gd name="connsiteY47" fmla="*/ 704850 h 2468880"/>
              <a:gd name="connsiteX48" fmla="*/ 1965960 w 6183630"/>
              <a:gd name="connsiteY48" fmla="*/ 716280 h 2468880"/>
              <a:gd name="connsiteX49" fmla="*/ 1965960 w 6183630"/>
              <a:gd name="connsiteY49" fmla="*/ 739140 h 2468880"/>
              <a:gd name="connsiteX50" fmla="*/ 2000250 w 6183630"/>
              <a:gd name="connsiteY50" fmla="*/ 739140 h 2468880"/>
              <a:gd name="connsiteX51" fmla="*/ 2000250 w 6183630"/>
              <a:gd name="connsiteY51" fmla="*/ 758190 h 2468880"/>
              <a:gd name="connsiteX52" fmla="*/ 2030730 w 6183630"/>
              <a:gd name="connsiteY52" fmla="*/ 769620 h 2468880"/>
              <a:gd name="connsiteX53" fmla="*/ 2057400 w 6183630"/>
              <a:gd name="connsiteY53" fmla="*/ 796290 h 2468880"/>
              <a:gd name="connsiteX54" fmla="*/ 2095500 w 6183630"/>
              <a:gd name="connsiteY54" fmla="*/ 796290 h 2468880"/>
              <a:gd name="connsiteX55" fmla="*/ 2095500 w 6183630"/>
              <a:gd name="connsiteY55" fmla="*/ 845820 h 2468880"/>
              <a:gd name="connsiteX56" fmla="*/ 2152650 w 6183630"/>
              <a:gd name="connsiteY56" fmla="*/ 845820 h 2468880"/>
              <a:gd name="connsiteX57" fmla="*/ 2152650 w 6183630"/>
              <a:gd name="connsiteY57" fmla="*/ 868680 h 2468880"/>
              <a:gd name="connsiteX58" fmla="*/ 2236470 w 6183630"/>
              <a:gd name="connsiteY58" fmla="*/ 868680 h 2468880"/>
              <a:gd name="connsiteX59" fmla="*/ 2236470 w 6183630"/>
              <a:gd name="connsiteY59" fmla="*/ 902970 h 2468880"/>
              <a:gd name="connsiteX60" fmla="*/ 2297430 w 6183630"/>
              <a:gd name="connsiteY60" fmla="*/ 902970 h 2468880"/>
              <a:gd name="connsiteX61" fmla="*/ 2297430 w 6183630"/>
              <a:gd name="connsiteY61" fmla="*/ 922020 h 2468880"/>
              <a:gd name="connsiteX62" fmla="*/ 2343150 w 6183630"/>
              <a:gd name="connsiteY62" fmla="*/ 922020 h 2468880"/>
              <a:gd name="connsiteX63" fmla="*/ 2343150 w 6183630"/>
              <a:gd name="connsiteY63" fmla="*/ 960120 h 2468880"/>
              <a:gd name="connsiteX64" fmla="*/ 2381250 w 6183630"/>
              <a:gd name="connsiteY64" fmla="*/ 960120 h 2468880"/>
              <a:gd name="connsiteX65" fmla="*/ 2381250 w 6183630"/>
              <a:gd name="connsiteY65" fmla="*/ 975360 h 2468880"/>
              <a:gd name="connsiteX66" fmla="*/ 2438400 w 6183630"/>
              <a:gd name="connsiteY66" fmla="*/ 975360 h 2468880"/>
              <a:gd name="connsiteX67" fmla="*/ 2438400 w 6183630"/>
              <a:gd name="connsiteY67" fmla="*/ 1028700 h 2468880"/>
              <a:gd name="connsiteX68" fmla="*/ 2499360 w 6183630"/>
              <a:gd name="connsiteY68" fmla="*/ 1028700 h 2468880"/>
              <a:gd name="connsiteX69" fmla="*/ 2499360 w 6183630"/>
              <a:gd name="connsiteY69" fmla="*/ 1062990 h 2468880"/>
              <a:gd name="connsiteX70" fmla="*/ 2579370 w 6183630"/>
              <a:gd name="connsiteY70" fmla="*/ 1062990 h 2468880"/>
              <a:gd name="connsiteX71" fmla="*/ 2579370 w 6183630"/>
              <a:gd name="connsiteY71" fmla="*/ 1089660 h 2468880"/>
              <a:gd name="connsiteX72" fmla="*/ 2647950 w 6183630"/>
              <a:gd name="connsiteY72" fmla="*/ 1089660 h 2468880"/>
              <a:gd name="connsiteX73" fmla="*/ 2647950 w 6183630"/>
              <a:gd name="connsiteY73" fmla="*/ 1116330 h 2468880"/>
              <a:gd name="connsiteX74" fmla="*/ 2785110 w 6183630"/>
              <a:gd name="connsiteY74" fmla="*/ 1116330 h 2468880"/>
              <a:gd name="connsiteX75" fmla="*/ 2785110 w 6183630"/>
              <a:gd name="connsiteY75" fmla="*/ 1143000 h 2468880"/>
              <a:gd name="connsiteX76" fmla="*/ 2872740 w 6183630"/>
              <a:gd name="connsiteY76" fmla="*/ 1143000 h 2468880"/>
              <a:gd name="connsiteX77" fmla="*/ 2872740 w 6183630"/>
              <a:gd name="connsiteY77" fmla="*/ 1188720 h 2468880"/>
              <a:gd name="connsiteX78" fmla="*/ 2918460 w 6183630"/>
              <a:gd name="connsiteY78" fmla="*/ 1188720 h 2468880"/>
              <a:gd name="connsiteX79" fmla="*/ 2918460 w 6183630"/>
              <a:gd name="connsiteY79" fmla="*/ 1215390 h 2468880"/>
              <a:gd name="connsiteX80" fmla="*/ 2967990 w 6183630"/>
              <a:gd name="connsiteY80" fmla="*/ 1215390 h 2468880"/>
              <a:gd name="connsiteX81" fmla="*/ 2967990 w 6183630"/>
              <a:gd name="connsiteY81" fmla="*/ 1234440 h 2468880"/>
              <a:gd name="connsiteX82" fmla="*/ 3032760 w 6183630"/>
              <a:gd name="connsiteY82" fmla="*/ 1234440 h 2468880"/>
              <a:gd name="connsiteX83" fmla="*/ 3032760 w 6183630"/>
              <a:gd name="connsiteY83" fmla="*/ 1234440 h 2468880"/>
              <a:gd name="connsiteX84" fmla="*/ 3105150 w 6183630"/>
              <a:gd name="connsiteY84" fmla="*/ 1234440 h 2468880"/>
              <a:gd name="connsiteX85" fmla="*/ 3108960 w 6183630"/>
              <a:gd name="connsiteY85" fmla="*/ 1272540 h 2468880"/>
              <a:gd name="connsiteX86" fmla="*/ 3108960 w 6183630"/>
              <a:gd name="connsiteY86" fmla="*/ 1322070 h 2468880"/>
              <a:gd name="connsiteX87" fmla="*/ 3196590 w 6183630"/>
              <a:gd name="connsiteY87" fmla="*/ 1322070 h 2468880"/>
              <a:gd name="connsiteX88" fmla="*/ 3196590 w 6183630"/>
              <a:gd name="connsiteY88" fmla="*/ 1356360 h 2468880"/>
              <a:gd name="connsiteX89" fmla="*/ 3265170 w 6183630"/>
              <a:gd name="connsiteY89" fmla="*/ 1356360 h 2468880"/>
              <a:gd name="connsiteX90" fmla="*/ 3265170 w 6183630"/>
              <a:gd name="connsiteY90" fmla="*/ 1383030 h 2468880"/>
              <a:gd name="connsiteX91" fmla="*/ 3318510 w 6183630"/>
              <a:gd name="connsiteY91" fmla="*/ 1383030 h 2468880"/>
              <a:gd name="connsiteX92" fmla="*/ 3318510 w 6183630"/>
              <a:gd name="connsiteY92" fmla="*/ 1398270 h 2468880"/>
              <a:gd name="connsiteX93" fmla="*/ 3406140 w 6183630"/>
              <a:gd name="connsiteY93" fmla="*/ 1398270 h 2468880"/>
              <a:gd name="connsiteX94" fmla="*/ 3406140 w 6183630"/>
              <a:gd name="connsiteY94" fmla="*/ 1428750 h 2468880"/>
              <a:gd name="connsiteX95" fmla="*/ 3489960 w 6183630"/>
              <a:gd name="connsiteY95" fmla="*/ 1428750 h 2468880"/>
              <a:gd name="connsiteX96" fmla="*/ 3489960 w 6183630"/>
              <a:gd name="connsiteY96" fmla="*/ 1459230 h 2468880"/>
              <a:gd name="connsiteX97" fmla="*/ 3562350 w 6183630"/>
              <a:gd name="connsiteY97" fmla="*/ 1459230 h 2468880"/>
              <a:gd name="connsiteX98" fmla="*/ 3562350 w 6183630"/>
              <a:gd name="connsiteY98" fmla="*/ 1474470 h 2468880"/>
              <a:gd name="connsiteX99" fmla="*/ 3630930 w 6183630"/>
              <a:gd name="connsiteY99" fmla="*/ 1474470 h 2468880"/>
              <a:gd name="connsiteX100" fmla="*/ 3630930 w 6183630"/>
              <a:gd name="connsiteY100" fmla="*/ 1493520 h 2468880"/>
              <a:gd name="connsiteX101" fmla="*/ 3729990 w 6183630"/>
              <a:gd name="connsiteY101" fmla="*/ 1493520 h 2468880"/>
              <a:gd name="connsiteX102" fmla="*/ 3729990 w 6183630"/>
              <a:gd name="connsiteY102" fmla="*/ 1531620 h 2468880"/>
              <a:gd name="connsiteX103" fmla="*/ 3829050 w 6183630"/>
              <a:gd name="connsiteY103" fmla="*/ 1531620 h 2468880"/>
              <a:gd name="connsiteX104" fmla="*/ 3829050 w 6183630"/>
              <a:gd name="connsiteY104" fmla="*/ 1562100 h 2468880"/>
              <a:gd name="connsiteX105" fmla="*/ 4008120 w 6183630"/>
              <a:gd name="connsiteY105" fmla="*/ 1562100 h 2468880"/>
              <a:gd name="connsiteX106" fmla="*/ 4008120 w 6183630"/>
              <a:gd name="connsiteY106" fmla="*/ 1588770 h 2468880"/>
              <a:gd name="connsiteX107" fmla="*/ 4114800 w 6183630"/>
              <a:gd name="connsiteY107" fmla="*/ 1588770 h 2468880"/>
              <a:gd name="connsiteX108" fmla="*/ 4114800 w 6183630"/>
              <a:gd name="connsiteY108" fmla="*/ 1619250 h 2468880"/>
              <a:gd name="connsiteX109" fmla="*/ 4194810 w 6183630"/>
              <a:gd name="connsiteY109" fmla="*/ 1619250 h 2468880"/>
              <a:gd name="connsiteX110" fmla="*/ 4194810 w 6183630"/>
              <a:gd name="connsiteY110" fmla="*/ 1634490 h 2468880"/>
              <a:gd name="connsiteX111" fmla="*/ 4278630 w 6183630"/>
              <a:gd name="connsiteY111" fmla="*/ 1634490 h 2468880"/>
              <a:gd name="connsiteX112" fmla="*/ 4278630 w 6183630"/>
              <a:gd name="connsiteY112" fmla="*/ 1661160 h 2468880"/>
              <a:gd name="connsiteX113" fmla="*/ 4351020 w 6183630"/>
              <a:gd name="connsiteY113" fmla="*/ 1661160 h 2468880"/>
              <a:gd name="connsiteX114" fmla="*/ 4351020 w 6183630"/>
              <a:gd name="connsiteY114" fmla="*/ 1699260 h 2468880"/>
              <a:gd name="connsiteX115" fmla="*/ 4461510 w 6183630"/>
              <a:gd name="connsiteY115" fmla="*/ 1699260 h 2468880"/>
              <a:gd name="connsiteX116" fmla="*/ 4461510 w 6183630"/>
              <a:gd name="connsiteY116" fmla="*/ 1725930 h 2468880"/>
              <a:gd name="connsiteX117" fmla="*/ 4522470 w 6183630"/>
              <a:gd name="connsiteY117" fmla="*/ 1725930 h 2468880"/>
              <a:gd name="connsiteX118" fmla="*/ 4522470 w 6183630"/>
              <a:gd name="connsiteY118" fmla="*/ 1725930 h 2468880"/>
              <a:gd name="connsiteX119" fmla="*/ 4522470 w 6183630"/>
              <a:gd name="connsiteY119" fmla="*/ 1748790 h 2468880"/>
              <a:gd name="connsiteX120" fmla="*/ 4610100 w 6183630"/>
              <a:gd name="connsiteY120" fmla="*/ 1748790 h 2468880"/>
              <a:gd name="connsiteX121" fmla="*/ 4610100 w 6183630"/>
              <a:gd name="connsiteY121" fmla="*/ 1783080 h 2468880"/>
              <a:gd name="connsiteX122" fmla="*/ 4667250 w 6183630"/>
              <a:gd name="connsiteY122" fmla="*/ 1783080 h 2468880"/>
              <a:gd name="connsiteX123" fmla="*/ 4686300 w 6183630"/>
              <a:gd name="connsiteY123" fmla="*/ 1802130 h 2468880"/>
              <a:gd name="connsiteX124" fmla="*/ 4800600 w 6183630"/>
              <a:gd name="connsiteY124" fmla="*/ 1802130 h 2468880"/>
              <a:gd name="connsiteX125" fmla="*/ 4800600 w 6183630"/>
              <a:gd name="connsiteY125" fmla="*/ 1802130 h 2468880"/>
              <a:gd name="connsiteX126" fmla="*/ 4800600 w 6183630"/>
              <a:gd name="connsiteY126" fmla="*/ 1836420 h 2468880"/>
              <a:gd name="connsiteX127" fmla="*/ 4872990 w 6183630"/>
              <a:gd name="connsiteY127" fmla="*/ 1836420 h 2468880"/>
              <a:gd name="connsiteX128" fmla="*/ 4872990 w 6183630"/>
              <a:gd name="connsiteY128" fmla="*/ 1874520 h 2468880"/>
              <a:gd name="connsiteX129" fmla="*/ 4964430 w 6183630"/>
              <a:gd name="connsiteY129" fmla="*/ 1874520 h 2468880"/>
              <a:gd name="connsiteX130" fmla="*/ 4964430 w 6183630"/>
              <a:gd name="connsiteY130" fmla="*/ 1901190 h 2468880"/>
              <a:gd name="connsiteX131" fmla="*/ 5067300 w 6183630"/>
              <a:gd name="connsiteY131" fmla="*/ 1901190 h 2468880"/>
              <a:gd name="connsiteX132" fmla="*/ 5067300 w 6183630"/>
              <a:gd name="connsiteY132" fmla="*/ 1943100 h 2468880"/>
              <a:gd name="connsiteX133" fmla="*/ 5314950 w 6183630"/>
              <a:gd name="connsiteY133" fmla="*/ 1943100 h 2468880"/>
              <a:gd name="connsiteX134" fmla="*/ 5314950 w 6183630"/>
              <a:gd name="connsiteY134" fmla="*/ 1996440 h 2468880"/>
              <a:gd name="connsiteX135" fmla="*/ 5814060 w 6183630"/>
              <a:gd name="connsiteY135" fmla="*/ 1996440 h 2468880"/>
              <a:gd name="connsiteX136" fmla="*/ 5814060 w 6183630"/>
              <a:gd name="connsiteY136" fmla="*/ 2148840 h 2468880"/>
              <a:gd name="connsiteX137" fmla="*/ 5955030 w 6183630"/>
              <a:gd name="connsiteY137" fmla="*/ 2148840 h 2468880"/>
              <a:gd name="connsiteX138" fmla="*/ 5955030 w 6183630"/>
              <a:gd name="connsiteY138" fmla="*/ 2468880 h 2468880"/>
              <a:gd name="connsiteX139" fmla="*/ 6183630 w 6183630"/>
              <a:gd name="connsiteY139" fmla="*/ 2468880 h 2468880"/>
              <a:gd name="connsiteX0" fmla="*/ 0 w 6183630"/>
              <a:gd name="connsiteY0" fmla="*/ 0 h 2468880"/>
              <a:gd name="connsiteX1" fmla="*/ 441960 w 6183630"/>
              <a:gd name="connsiteY1" fmla="*/ 0 h 2468880"/>
              <a:gd name="connsiteX2" fmla="*/ 441960 w 6183630"/>
              <a:gd name="connsiteY2" fmla="*/ 15240 h 2468880"/>
              <a:gd name="connsiteX3" fmla="*/ 483870 w 6183630"/>
              <a:gd name="connsiteY3" fmla="*/ 15240 h 2468880"/>
              <a:gd name="connsiteX4" fmla="*/ 483870 w 6183630"/>
              <a:gd name="connsiteY4" fmla="*/ 15240 h 2468880"/>
              <a:gd name="connsiteX5" fmla="*/ 552450 w 6183630"/>
              <a:gd name="connsiteY5" fmla="*/ 15240 h 2468880"/>
              <a:gd name="connsiteX6" fmla="*/ 552450 w 6183630"/>
              <a:gd name="connsiteY6" fmla="*/ 60960 h 2468880"/>
              <a:gd name="connsiteX7" fmla="*/ 666750 w 6183630"/>
              <a:gd name="connsiteY7" fmla="*/ 60960 h 2468880"/>
              <a:gd name="connsiteX8" fmla="*/ 666750 w 6183630"/>
              <a:gd name="connsiteY8" fmla="*/ 87630 h 2468880"/>
              <a:gd name="connsiteX9" fmla="*/ 750570 w 6183630"/>
              <a:gd name="connsiteY9" fmla="*/ 87630 h 2468880"/>
              <a:gd name="connsiteX10" fmla="*/ 735330 w 6183630"/>
              <a:gd name="connsiteY10" fmla="*/ 102870 h 2468880"/>
              <a:gd name="connsiteX11" fmla="*/ 769620 w 6183630"/>
              <a:gd name="connsiteY11" fmla="*/ 102870 h 2468880"/>
              <a:gd name="connsiteX12" fmla="*/ 769620 w 6183630"/>
              <a:gd name="connsiteY12" fmla="*/ 133350 h 2468880"/>
              <a:gd name="connsiteX13" fmla="*/ 853440 w 6183630"/>
              <a:gd name="connsiteY13" fmla="*/ 133350 h 2468880"/>
              <a:gd name="connsiteX14" fmla="*/ 853440 w 6183630"/>
              <a:gd name="connsiteY14" fmla="*/ 160020 h 2468880"/>
              <a:gd name="connsiteX15" fmla="*/ 929640 w 6183630"/>
              <a:gd name="connsiteY15" fmla="*/ 160020 h 2468880"/>
              <a:gd name="connsiteX16" fmla="*/ 929640 w 6183630"/>
              <a:gd name="connsiteY16" fmla="*/ 194310 h 2468880"/>
              <a:gd name="connsiteX17" fmla="*/ 979170 w 6183630"/>
              <a:gd name="connsiteY17" fmla="*/ 194310 h 2468880"/>
              <a:gd name="connsiteX18" fmla="*/ 979170 w 6183630"/>
              <a:gd name="connsiteY18" fmla="*/ 194310 h 2468880"/>
              <a:gd name="connsiteX19" fmla="*/ 1032510 w 6183630"/>
              <a:gd name="connsiteY19" fmla="*/ 194310 h 2468880"/>
              <a:gd name="connsiteX20" fmla="*/ 1032510 w 6183630"/>
              <a:gd name="connsiteY20" fmla="*/ 255270 h 2468880"/>
              <a:gd name="connsiteX21" fmla="*/ 1150620 w 6183630"/>
              <a:gd name="connsiteY21" fmla="*/ 255270 h 2468880"/>
              <a:gd name="connsiteX22" fmla="*/ 1150620 w 6183630"/>
              <a:gd name="connsiteY22" fmla="*/ 285750 h 2468880"/>
              <a:gd name="connsiteX23" fmla="*/ 1181100 w 6183630"/>
              <a:gd name="connsiteY23" fmla="*/ 285750 h 2468880"/>
              <a:gd name="connsiteX24" fmla="*/ 1181100 w 6183630"/>
              <a:gd name="connsiteY24" fmla="*/ 323850 h 2468880"/>
              <a:gd name="connsiteX25" fmla="*/ 1268730 w 6183630"/>
              <a:gd name="connsiteY25" fmla="*/ 323850 h 2468880"/>
              <a:gd name="connsiteX26" fmla="*/ 1268730 w 6183630"/>
              <a:gd name="connsiteY26" fmla="*/ 350520 h 2468880"/>
              <a:gd name="connsiteX27" fmla="*/ 1329690 w 6183630"/>
              <a:gd name="connsiteY27" fmla="*/ 350520 h 2468880"/>
              <a:gd name="connsiteX28" fmla="*/ 1329690 w 6183630"/>
              <a:gd name="connsiteY28" fmla="*/ 381000 h 2468880"/>
              <a:gd name="connsiteX29" fmla="*/ 1398270 w 6183630"/>
              <a:gd name="connsiteY29" fmla="*/ 381000 h 2468880"/>
              <a:gd name="connsiteX30" fmla="*/ 1398270 w 6183630"/>
              <a:gd name="connsiteY30" fmla="*/ 411480 h 2468880"/>
              <a:gd name="connsiteX31" fmla="*/ 1451610 w 6183630"/>
              <a:gd name="connsiteY31" fmla="*/ 411480 h 2468880"/>
              <a:gd name="connsiteX32" fmla="*/ 1451610 w 6183630"/>
              <a:gd name="connsiteY32" fmla="*/ 464820 h 2468880"/>
              <a:gd name="connsiteX33" fmla="*/ 1478280 w 6183630"/>
              <a:gd name="connsiteY33" fmla="*/ 464820 h 2468880"/>
              <a:gd name="connsiteX34" fmla="*/ 1478280 w 6183630"/>
              <a:gd name="connsiteY34" fmla="*/ 491490 h 2468880"/>
              <a:gd name="connsiteX35" fmla="*/ 1584960 w 6183630"/>
              <a:gd name="connsiteY35" fmla="*/ 491490 h 2468880"/>
              <a:gd name="connsiteX36" fmla="*/ 1584960 w 6183630"/>
              <a:gd name="connsiteY36" fmla="*/ 533400 h 2468880"/>
              <a:gd name="connsiteX37" fmla="*/ 1630680 w 6183630"/>
              <a:gd name="connsiteY37" fmla="*/ 533400 h 2468880"/>
              <a:gd name="connsiteX38" fmla="*/ 1630680 w 6183630"/>
              <a:gd name="connsiteY38" fmla="*/ 571500 h 2468880"/>
              <a:gd name="connsiteX39" fmla="*/ 1664970 w 6183630"/>
              <a:gd name="connsiteY39" fmla="*/ 571500 h 2468880"/>
              <a:gd name="connsiteX40" fmla="*/ 1664970 w 6183630"/>
              <a:gd name="connsiteY40" fmla="*/ 601980 h 2468880"/>
              <a:gd name="connsiteX41" fmla="*/ 1748790 w 6183630"/>
              <a:gd name="connsiteY41" fmla="*/ 601980 h 2468880"/>
              <a:gd name="connsiteX42" fmla="*/ 1748790 w 6183630"/>
              <a:gd name="connsiteY42" fmla="*/ 643890 h 2468880"/>
              <a:gd name="connsiteX43" fmla="*/ 1821180 w 6183630"/>
              <a:gd name="connsiteY43" fmla="*/ 643890 h 2468880"/>
              <a:gd name="connsiteX44" fmla="*/ 1821180 w 6183630"/>
              <a:gd name="connsiteY44" fmla="*/ 681990 h 2468880"/>
              <a:gd name="connsiteX45" fmla="*/ 1889760 w 6183630"/>
              <a:gd name="connsiteY45" fmla="*/ 681990 h 2468880"/>
              <a:gd name="connsiteX46" fmla="*/ 1889760 w 6183630"/>
              <a:gd name="connsiteY46" fmla="*/ 704850 h 2468880"/>
              <a:gd name="connsiteX47" fmla="*/ 1927860 w 6183630"/>
              <a:gd name="connsiteY47" fmla="*/ 704850 h 2468880"/>
              <a:gd name="connsiteX48" fmla="*/ 1965960 w 6183630"/>
              <a:gd name="connsiteY48" fmla="*/ 716280 h 2468880"/>
              <a:gd name="connsiteX49" fmla="*/ 1965960 w 6183630"/>
              <a:gd name="connsiteY49" fmla="*/ 739140 h 2468880"/>
              <a:gd name="connsiteX50" fmla="*/ 2000250 w 6183630"/>
              <a:gd name="connsiteY50" fmla="*/ 739140 h 2468880"/>
              <a:gd name="connsiteX51" fmla="*/ 2000250 w 6183630"/>
              <a:gd name="connsiteY51" fmla="*/ 762000 h 2468880"/>
              <a:gd name="connsiteX52" fmla="*/ 2030730 w 6183630"/>
              <a:gd name="connsiteY52" fmla="*/ 769620 h 2468880"/>
              <a:gd name="connsiteX53" fmla="*/ 2057400 w 6183630"/>
              <a:gd name="connsiteY53" fmla="*/ 796290 h 2468880"/>
              <a:gd name="connsiteX54" fmla="*/ 2095500 w 6183630"/>
              <a:gd name="connsiteY54" fmla="*/ 796290 h 2468880"/>
              <a:gd name="connsiteX55" fmla="*/ 2095500 w 6183630"/>
              <a:gd name="connsiteY55" fmla="*/ 845820 h 2468880"/>
              <a:gd name="connsiteX56" fmla="*/ 2152650 w 6183630"/>
              <a:gd name="connsiteY56" fmla="*/ 845820 h 2468880"/>
              <a:gd name="connsiteX57" fmla="*/ 2152650 w 6183630"/>
              <a:gd name="connsiteY57" fmla="*/ 868680 h 2468880"/>
              <a:gd name="connsiteX58" fmla="*/ 2236470 w 6183630"/>
              <a:gd name="connsiteY58" fmla="*/ 868680 h 2468880"/>
              <a:gd name="connsiteX59" fmla="*/ 2236470 w 6183630"/>
              <a:gd name="connsiteY59" fmla="*/ 902970 h 2468880"/>
              <a:gd name="connsiteX60" fmla="*/ 2297430 w 6183630"/>
              <a:gd name="connsiteY60" fmla="*/ 902970 h 2468880"/>
              <a:gd name="connsiteX61" fmla="*/ 2297430 w 6183630"/>
              <a:gd name="connsiteY61" fmla="*/ 922020 h 2468880"/>
              <a:gd name="connsiteX62" fmla="*/ 2343150 w 6183630"/>
              <a:gd name="connsiteY62" fmla="*/ 922020 h 2468880"/>
              <a:gd name="connsiteX63" fmla="*/ 2343150 w 6183630"/>
              <a:gd name="connsiteY63" fmla="*/ 960120 h 2468880"/>
              <a:gd name="connsiteX64" fmla="*/ 2381250 w 6183630"/>
              <a:gd name="connsiteY64" fmla="*/ 960120 h 2468880"/>
              <a:gd name="connsiteX65" fmla="*/ 2381250 w 6183630"/>
              <a:gd name="connsiteY65" fmla="*/ 975360 h 2468880"/>
              <a:gd name="connsiteX66" fmla="*/ 2438400 w 6183630"/>
              <a:gd name="connsiteY66" fmla="*/ 975360 h 2468880"/>
              <a:gd name="connsiteX67" fmla="*/ 2438400 w 6183630"/>
              <a:gd name="connsiteY67" fmla="*/ 1028700 h 2468880"/>
              <a:gd name="connsiteX68" fmla="*/ 2499360 w 6183630"/>
              <a:gd name="connsiteY68" fmla="*/ 1028700 h 2468880"/>
              <a:gd name="connsiteX69" fmla="*/ 2499360 w 6183630"/>
              <a:gd name="connsiteY69" fmla="*/ 1062990 h 2468880"/>
              <a:gd name="connsiteX70" fmla="*/ 2579370 w 6183630"/>
              <a:gd name="connsiteY70" fmla="*/ 1062990 h 2468880"/>
              <a:gd name="connsiteX71" fmla="*/ 2579370 w 6183630"/>
              <a:gd name="connsiteY71" fmla="*/ 1089660 h 2468880"/>
              <a:gd name="connsiteX72" fmla="*/ 2647950 w 6183630"/>
              <a:gd name="connsiteY72" fmla="*/ 1089660 h 2468880"/>
              <a:gd name="connsiteX73" fmla="*/ 2647950 w 6183630"/>
              <a:gd name="connsiteY73" fmla="*/ 1116330 h 2468880"/>
              <a:gd name="connsiteX74" fmla="*/ 2785110 w 6183630"/>
              <a:gd name="connsiteY74" fmla="*/ 1116330 h 2468880"/>
              <a:gd name="connsiteX75" fmla="*/ 2785110 w 6183630"/>
              <a:gd name="connsiteY75" fmla="*/ 1143000 h 2468880"/>
              <a:gd name="connsiteX76" fmla="*/ 2872740 w 6183630"/>
              <a:gd name="connsiteY76" fmla="*/ 1143000 h 2468880"/>
              <a:gd name="connsiteX77" fmla="*/ 2872740 w 6183630"/>
              <a:gd name="connsiteY77" fmla="*/ 1188720 h 2468880"/>
              <a:gd name="connsiteX78" fmla="*/ 2918460 w 6183630"/>
              <a:gd name="connsiteY78" fmla="*/ 1188720 h 2468880"/>
              <a:gd name="connsiteX79" fmla="*/ 2918460 w 6183630"/>
              <a:gd name="connsiteY79" fmla="*/ 1215390 h 2468880"/>
              <a:gd name="connsiteX80" fmla="*/ 2967990 w 6183630"/>
              <a:gd name="connsiteY80" fmla="*/ 1215390 h 2468880"/>
              <a:gd name="connsiteX81" fmla="*/ 2967990 w 6183630"/>
              <a:gd name="connsiteY81" fmla="*/ 1234440 h 2468880"/>
              <a:gd name="connsiteX82" fmla="*/ 3032760 w 6183630"/>
              <a:gd name="connsiteY82" fmla="*/ 1234440 h 2468880"/>
              <a:gd name="connsiteX83" fmla="*/ 3032760 w 6183630"/>
              <a:gd name="connsiteY83" fmla="*/ 1234440 h 2468880"/>
              <a:gd name="connsiteX84" fmla="*/ 3105150 w 6183630"/>
              <a:gd name="connsiteY84" fmla="*/ 1234440 h 2468880"/>
              <a:gd name="connsiteX85" fmla="*/ 3108960 w 6183630"/>
              <a:gd name="connsiteY85" fmla="*/ 1272540 h 2468880"/>
              <a:gd name="connsiteX86" fmla="*/ 3108960 w 6183630"/>
              <a:gd name="connsiteY86" fmla="*/ 1322070 h 2468880"/>
              <a:gd name="connsiteX87" fmla="*/ 3196590 w 6183630"/>
              <a:gd name="connsiteY87" fmla="*/ 1322070 h 2468880"/>
              <a:gd name="connsiteX88" fmla="*/ 3196590 w 6183630"/>
              <a:gd name="connsiteY88" fmla="*/ 1356360 h 2468880"/>
              <a:gd name="connsiteX89" fmla="*/ 3265170 w 6183630"/>
              <a:gd name="connsiteY89" fmla="*/ 1356360 h 2468880"/>
              <a:gd name="connsiteX90" fmla="*/ 3265170 w 6183630"/>
              <a:gd name="connsiteY90" fmla="*/ 1383030 h 2468880"/>
              <a:gd name="connsiteX91" fmla="*/ 3318510 w 6183630"/>
              <a:gd name="connsiteY91" fmla="*/ 1383030 h 2468880"/>
              <a:gd name="connsiteX92" fmla="*/ 3318510 w 6183630"/>
              <a:gd name="connsiteY92" fmla="*/ 1398270 h 2468880"/>
              <a:gd name="connsiteX93" fmla="*/ 3406140 w 6183630"/>
              <a:gd name="connsiteY93" fmla="*/ 1398270 h 2468880"/>
              <a:gd name="connsiteX94" fmla="*/ 3406140 w 6183630"/>
              <a:gd name="connsiteY94" fmla="*/ 1428750 h 2468880"/>
              <a:gd name="connsiteX95" fmla="*/ 3489960 w 6183630"/>
              <a:gd name="connsiteY95" fmla="*/ 1428750 h 2468880"/>
              <a:gd name="connsiteX96" fmla="*/ 3489960 w 6183630"/>
              <a:gd name="connsiteY96" fmla="*/ 1459230 h 2468880"/>
              <a:gd name="connsiteX97" fmla="*/ 3562350 w 6183630"/>
              <a:gd name="connsiteY97" fmla="*/ 1459230 h 2468880"/>
              <a:gd name="connsiteX98" fmla="*/ 3562350 w 6183630"/>
              <a:gd name="connsiteY98" fmla="*/ 1474470 h 2468880"/>
              <a:gd name="connsiteX99" fmla="*/ 3630930 w 6183630"/>
              <a:gd name="connsiteY99" fmla="*/ 1474470 h 2468880"/>
              <a:gd name="connsiteX100" fmla="*/ 3630930 w 6183630"/>
              <a:gd name="connsiteY100" fmla="*/ 1493520 h 2468880"/>
              <a:gd name="connsiteX101" fmla="*/ 3729990 w 6183630"/>
              <a:gd name="connsiteY101" fmla="*/ 1493520 h 2468880"/>
              <a:gd name="connsiteX102" fmla="*/ 3729990 w 6183630"/>
              <a:gd name="connsiteY102" fmla="*/ 1531620 h 2468880"/>
              <a:gd name="connsiteX103" fmla="*/ 3829050 w 6183630"/>
              <a:gd name="connsiteY103" fmla="*/ 1531620 h 2468880"/>
              <a:gd name="connsiteX104" fmla="*/ 3829050 w 6183630"/>
              <a:gd name="connsiteY104" fmla="*/ 1562100 h 2468880"/>
              <a:gd name="connsiteX105" fmla="*/ 4008120 w 6183630"/>
              <a:gd name="connsiteY105" fmla="*/ 1562100 h 2468880"/>
              <a:gd name="connsiteX106" fmla="*/ 4008120 w 6183630"/>
              <a:gd name="connsiteY106" fmla="*/ 1588770 h 2468880"/>
              <a:gd name="connsiteX107" fmla="*/ 4114800 w 6183630"/>
              <a:gd name="connsiteY107" fmla="*/ 1588770 h 2468880"/>
              <a:gd name="connsiteX108" fmla="*/ 4114800 w 6183630"/>
              <a:gd name="connsiteY108" fmla="*/ 1619250 h 2468880"/>
              <a:gd name="connsiteX109" fmla="*/ 4194810 w 6183630"/>
              <a:gd name="connsiteY109" fmla="*/ 1619250 h 2468880"/>
              <a:gd name="connsiteX110" fmla="*/ 4194810 w 6183630"/>
              <a:gd name="connsiteY110" fmla="*/ 1634490 h 2468880"/>
              <a:gd name="connsiteX111" fmla="*/ 4278630 w 6183630"/>
              <a:gd name="connsiteY111" fmla="*/ 1634490 h 2468880"/>
              <a:gd name="connsiteX112" fmla="*/ 4278630 w 6183630"/>
              <a:gd name="connsiteY112" fmla="*/ 1661160 h 2468880"/>
              <a:gd name="connsiteX113" fmla="*/ 4351020 w 6183630"/>
              <a:gd name="connsiteY113" fmla="*/ 1661160 h 2468880"/>
              <a:gd name="connsiteX114" fmla="*/ 4351020 w 6183630"/>
              <a:gd name="connsiteY114" fmla="*/ 1699260 h 2468880"/>
              <a:gd name="connsiteX115" fmla="*/ 4461510 w 6183630"/>
              <a:gd name="connsiteY115" fmla="*/ 1699260 h 2468880"/>
              <a:gd name="connsiteX116" fmla="*/ 4461510 w 6183630"/>
              <a:gd name="connsiteY116" fmla="*/ 1725930 h 2468880"/>
              <a:gd name="connsiteX117" fmla="*/ 4522470 w 6183630"/>
              <a:gd name="connsiteY117" fmla="*/ 1725930 h 2468880"/>
              <a:gd name="connsiteX118" fmla="*/ 4522470 w 6183630"/>
              <a:gd name="connsiteY118" fmla="*/ 1725930 h 2468880"/>
              <a:gd name="connsiteX119" fmla="*/ 4522470 w 6183630"/>
              <a:gd name="connsiteY119" fmla="*/ 1748790 h 2468880"/>
              <a:gd name="connsiteX120" fmla="*/ 4610100 w 6183630"/>
              <a:gd name="connsiteY120" fmla="*/ 1748790 h 2468880"/>
              <a:gd name="connsiteX121" fmla="*/ 4610100 w 6183630"/>
              <a:gd name="connsiteY121" fmla="*/ 1783080 h 2468880"/>
              <a:gd name="connsiteX122" fmla="*/ 4667250 w 6183630"/>
              <a:gd name="connsiteY122" fmla="*/ 1783080 h 2468880"/>
              <a:gd name="connsiteX123" fmla="*/ 4686300 w 6183630"/>
              <a:gd name="connsiteY123" fmla="*/ 1802130 h 2468880"/>
              <a:gd name="connsiteX124" fmla="*/ 4800600 w 6183630"/>
              <a:gd name="connsiteY124" fmla="*/ 1802130 h 2468880"/>
              <a:gd name="connsiteX125" fmla="*/ 4800600 w 6183630"/>
              <a:gd name="connsiteY125" fmla="*/ 1802130 h 2468880"/>
              <a:gd name="connsiteX126" fmla="*/ 4800600 w 6183630"/>
              <a:gd name="connsiteY126" fmla="*/ 1836420 h 2468880"/>
              <a:gd name="connsiteX127" fmla="*/ 4872990 w 6183630"/>
              <a:gd name="connsiteY127" fmla="*/ 1836420 h 2468880"/>
              <a:gd name="connsiteX128" fmla="*/ 4872990 w 6183630"/>
              <a:gd name="connsiteY128" fmla="*/ 1874520 h 2468880"/>
              <a:gd name="connsiteX129" fmla="*/ 4964430 w 6183630"/>
              <a:gd name="connsiteY129" fmla="*/ 1874520 h 2468880"/>
              <a:gd name="connsiteX130" fmla="*/ 4964430 w 6183630"/>
              <a:gd name="connsiteY130" fmla="*/ 1901190 h 2468880"/>
              <a:gd name="connsiteX131" fmla="*/ 5067300 w 6183630"/>
              <a:gd name="connsiteY131" fmla="*/ 1901190 h 2468880"/>
              <a:gd name="connsiteX132" fmla="*/ 5067300 w 6183630"/>
              <a:gd name="connsiteY132" fmla="*/ 1943100 h 2468880"/>
              <a:gd name="connsiteX133" fmla="*/ 5314950 w 6183630"/>
              <a:gd name="connsiteY133" fmla="*/ 1943100 h 2468880"/>
              <a:gd name="connsiteX134" fmla="*/ 5314950 w 6183630"/>
              <a:gd name="connsiteY134" fmla="*/ 1996440 h 2468880"/>
              <a:gd name="connsiteX135" fmla="*/ 5814060 w 6183630"/>
              <a:gd name="connsiteY135" fmla="*/ 1996440 h 2468880"/>
              <a:gd name="connsiteX136" fmla="*/ 5814060 w 6183630"/>
              <a:gd name="connsiteY136" fmla="*/ 2148840 h 2468880"/>
              <a:gd name="connsiteX137" fmla="*/ 5955030 w 6183630"/>
              <a:gd name="connsiteY137" fmla="*/ 2148840 h 2468880"/>
              <a:gd name="connsiteX138" fmla="*/ 5955030 w 6183630"/>
              <a:gd name="connsiteY138" fmla="*/ 2468880 h 2468880"/>
              <a:gd name="connsiteX139" fmla="*/ 6183630 w 6183630"/>
              <a:gd name="connsiteY139" fmla="*/ 2468880 h 2468880"/>
              <a:gd name="connsiteX0" fmla="*/ 0 w 6183630"/>
              <a:gd name="connsiteY0" fmla="*/ 0 h 2468880"/>
              <a:gd name="connsiteX1" fmla="*/ 441960 w 6183630"/>
              <a:gd name="connsiteY1" fmla="*/ 0 h 2468880"/>
              <a:gd name="connsiteX2" fmla="*/ 441960 w 6183630"/>
              <a:gd name="connsiteY2" fmla="*/ 15240 h 2468880"/>
              <a:gd name="connsiteX3" fmla="*/ 483870 w 6183630"/>
              <a:gd name="connsiteY3" fmla="*/ 15240 h 2468880"/>
              <a:gd name="connsiteX4" fmla="*/ 483870 w 6183630"/>
              <a:gd name="connsiteY4" fmla="*/ 15240 h 2468880"/>
              <a:gd name="connsiteX5" fmla="*/ 552450 w 6183630"/>
              <a:gd name="connsiteY5" fmla="*/ 15240 h 2468880"/>
              <a:gd name="connsiteX6" fmla="*/ 552450 w 6183630"/>
              <a:gd name="connsiteY6" fmla="*/ 60960 h 2468880"/>
              <a:gd name="connsiteX7" fmla="*/ 666750 w 6183630"/>
              <a:gd name="connsiteY7" fmla="*/ 60960 h 2468880"/>
              <a:gd name="connsiteX8" fmla="*/ 666750 w 6183630"/>
              <a:gd name="connsiteY8" fmla="*/ 87630 h 2468880"/>
              <a:gd name="connsiteX9" fmla="*/ 750570 w 6183630"/>
              <a:gd name="connsiteY9" fmla="*/ 87630 h 2468880"/>
              <a:gd name="connsiteX10" fmla="*/ 735330 w 6183630"/>
              <a:gd name="connsiteY10" fmla="*/ 102870 h 2468880"/>
              <a:gd name="connsiteX11" fmla="*/ 769620 w 6183630"/>
              <a:gd name="connsiteY11" fmla="*/ 102870 h 2468880"/>
              <a:gd name="connsiteX12" fmla="*/ 769620 w 6183630"/>
              <a:gd name="connsiteY12" fmla="*/ 133350 h 2468880"/>
              <a:gd name="connsiteX13" fmla="*/ 853440 w 6183630"/>
              <a:gd name="connsiteY13" fmla="*/ 133350 h 2468880"/>
              <a:gd name="connsiteX14" fmla="*/ 853440 w 6183630"/>
              <a:gd name="connsiteY14" fmla="*/ 160020 h 2468880"/>
              <a:gd name="connsiteX15" fmla="*/ 929640 w 6183630"/>
              <a:gd name="connsiteY15" fmla="*/ 160020 h 2468880"/>
              <a:gd name="connsiteX16" fmla="*/ 929640 w 6183630"/>
              <a:gd name="connsiteY16" fmla="*/ 194310 h 2468880"/>
              <a:gd name="connsiteX17" fmla="*/ 979170 w 6183630"/>
              <a:gd name="connsiteY17" fmla="*/ 194310 h 2468880"/>
              <a:gd name="connsiteX18" fmla="*/ 979170 w 6183630"/>
              <a:gd name="connsiteY18" fmla="*/ 194310 h 2468880"/>
              <a:gd name="connsiteX19" fmla="*/ 1032510 w 6183630"/>
              <a:gd name="connsiteY19" fmla="*/ 194310 h 2468880"/>
              <a:gd name="connsiteX20" fmla="*/ 1032510 w 6183630"/>
              <a:gd name="connsiteY20" fmla="*/ 255270 h 2468880"/>
              <a:gd name="connsiteX21" fmla="*/ 1150620 w 6183630"/>
              <a:gd name="connsiteY21" fmla="*/ 255270 h 2468880"/>
              <a:gd name="connsiteX22" fmla="*/ 1150620 w 6183630"/>
              <a:gd name="connsiteY22" fmla="*/ 285750 h 2468880"/>
              <a:gd name="connsiteX23" fmla="*/ 1181100 w 6183630"/>
              <a:gd name="connsiteY23" fmla="*/ 285750 h 2468880"/>
              <a:gd name="connsiteX24" fmla="*/ 1181100 w 6183630"/>
              <a:gd name="connsiteY24" fmla="*/ 323850 h 2468880"/>
              <a:gd name="connsiteX25" fmla="*/ 1268730 w 6183630"/>
              <a:gd name="connsiteY25" fmla="*/ 323850 h 2468880"/>
              <a:gd name="connsiteX26" fmla="*/ 1268730 w 6183630"/>
              <a:gd name="connsiteY26" fmla="*/ 350520 h 2468880"/>
              <a:gd name="connsiteX27" fmla="*/ 1329690 w 6183630"/>
              <a:gd name="connsiteY27" fmla="*/ 350520 h 2468880"/>
              <a:gd name="connsiteX28" fmla="*/ 1329690 w 6183630"/>
              <a:gd name="connsiteY28" fmla="*/ 381000 h 2468880"/>
              <a:gd name="connsiteX29" fmla="*/ 1398270 w 6183630"/>
              <a:gd name="connsiteY29" fmla="*/ 381000 h 2468880"/>
              <a:gd name="connsiteX30" fmla="*/ 1398270 w 6183630"/>
              <a:gd name="connsiteY30" fmla="*/ 411480 h 2468880"/>
              <a:gd name="connsiteX31" fmla="*/ 1451610 w 6183630"/>
              <a:gd name="connsiteY31" fmla="*/ 411480 h 2468880"/>
              <a:gd name="connsiteX32" fmla="*/ 1451610 w 6183630"/>
              <a:gd name="connsiteY32" fmla="*/ 464820 h 2468880"/>
              <a:gd name="connsiteX33" fmla="*/ 1478280 w 6183630"/>
              <a:gd name="connsiteY33" fmla="*/ 464820 h 2468880"/>
              <a:gd name="connsiteX34" fmla="*/ 1478280 w 6183630"/>
              <a:gd name="connsiteY34" fmla="*/ 491490 h 2468880"/>
              <a:gd name="connsiteX35" fmla="*/ 1584960 w 6183630"/>
              <a:gd name="connsiteY35" fmla="*/ 491490 h 2468880"/>
              <a:gd name="connsiteX36" fmla="*/ 1584960 w 6183630"/>
              <a:gd name="connsiteY36" fmla="*/ 533400 h 2468880"/>
              <a:gd name="connsiteX37" fmla="*/ 1630680 w 6183630"/>
              <a:gd name="connsiteY37" fmla="*/ 533400 h 2468880"/>
              <a:gd name="connsiteX38" fmla="*/ 1630680 w 6183630"/>
              <a:gd name="connsiteY38" fmla="*/ 571500 h 2468880"/>
              <a:gd name="connsiteX39" fmla="*/ 1664970 w 6183630"/>
              <a:gd name="connsiteY39" fmla="*/ 571500 h 2468880"/>
              <a:gd name="connsiteX40" fmla="*/ 1664970 w 6183630"/>
              <a:gd name="connsiteY40" fmla="*/ 601980 h 2468880"/>
              <a:gd name="connsiteX41" fmla="*/ 1748790 w 6183630"/>
              <a:gd name="connsiteY41" fmla="*/ 601980 h 2468880"/>
              <a:gd name="connsiteX42" fmla="*/ 1748790 w 6183630"/>
              <a:gd name="connsiteY42" fmla="*/ 643890 h 2468880"/>
              <a:gd name="connsiteX43" fmla="*/ 1821180 w 6183630"/>
              <a:gd name="connsiteY43" fmla="*/ 643890 h 2468880"/>
              <a:gd name="connsiteX44" fmla="*/ 1821180 w 6183630"/>
              <a:gd name="connsiteY44" fmla="*/ 681990 h 2468880"/>
              <a:gd name="connsiteX45" fmla="*/ 1889760 w 6183630"/>
              <a:gd name="connsiteY45" fmla="*/ 681990 h 2468880"/>
              <a:gd name="connsiteX46" fmla="*/ 1889760 w 6183630"/>
              <a:gd name="connsiteY46" fmla="*/ 704850 h 2468880"/>
              <a:gd name="connsiteX47" fmla="*/ 1927860 w 6183630"/>
              <a:gd name="connsiteY47" fmla="*/ 704850 h 2468880"/>
              <a:gd name="connsiteX48" fmla="*/ 1965960 w 6183630"/>
              <a:gd name="connsiteY48" fmla="*/ 716280 h 2468880"/>
              <a:gd name="connsiteX49" fmla="*/ 1965960 w 6183630"/>
              <a:gd name="connsiteY49" fmla="*/ 739140 h 2468880"/>
              <a:gd name="connsiteX50" fmla="*/ 2000250 w 6183630"/>
              <a:gd name="connsiteY50" fmla="*/ 739140 h 2468880"/>
              <a:gd name="connsiteX51" fmla="*/ 2000250 w 6183630"/>
              <a:gd name="connsiteY51" fmla="*/ 762000 h 2468880"/>
              <a:gd name="connsiteX52" fmla="*/ 2030730 w 6183630"/>
              <a:gd name="connsiteY52" fmla="*/ 769620 h 2468880"/>
              <a:gd name="connsiteX53" fmla="*/ 2057400 w 6183630"/>
              <a:gd name="connsiteY53" fmla="*/ 796290 h 2468880"/>
              <a:gd name="connsiteX54" fmla="*/ 2095500 w 6183630"/>
              <a:gd name="connsiteY54" fmla="*/ 796290 h 2468880"/>
              <a:gd name="connsiteX55" fmla="*/ 2095500 w 6183630"/>
              <a:gd name="connsiteY55" fmla="*/ 845820 h 2468880"/>
              <a:gd name="connsiteX56" fmla="*/ 2152650 w 6183630"/>
              <a:gd name="connsiteY56" fmla="*/ 845820 h 2468880"/>
              <a:gd name="connsiteX57" fmla="*/ 2152650 w 6183630"/>
              <a:gd name="connsiteY57" fmla="*/ 868680 h 2468880"/>
              <a:gd name="connsiteX58" fmla="*/ 2236470 w 6183630"/>
              <a:gd name="connsiteY58" fmla="*/ 868680 h 2468880"/>
              <a:gd name="connsiteX59" fmla="*/ 2236470 w 6183630"/>
              <a:gd name="connsiteY59" fmla="*/ 902970 h 2468880"/>
              <a:gd name="connsiteX60" fmla="*/ 2297430 w 6183630"/>
              <a:gd name="connsiteY60" fmla="*/ 902970 h 2468880"/>
              <a:gd name="connsiteX61" fmla="*/ 2297430 w 6183630"/>
              <a:gd name="connsiteY61" fmla="*/ 922020 h 2468880"/>
              <a:gd name="connsiteX62" fmla="*/ 2343150 w 6183630"/>
              <a:gd name="connsiteY62" fmla="*/ 922020 h 2468880"/>
              <a:gd name="connsiteX63" fmla="*/ 2343150 w 6183630"/>
              <a:gd name="connsiteY63" fmla="*/ 960120 h 2468880"/>
              <a:gd name="connsiteX64" fmla="*/ 2381250 w 6183630"/>
              <a:gd name="connsiteY64" fmla="*/ 960120 h 2468880"/>
              <a:gd name="connsiteX65" fmla="*/ 2381250 w 6183630"/>
              <a:gd name="connsiteY65" fmla="*/ 975360 h 2468880"/>
              <a:gd name="connsiteX66" fmla="*/ 2438400 w 6183630"/>
              <a:gd name="connsiteY66" fmla="*/ 975360 h 2468880"/>
              <a:gd name="connsiteX67" fmla="*/ 2438400 w 6183630"/>
              <a:gd name="connsiteY67" fmla="*/ 1028700 h 2468880"/>
              <a:gd name="connsiteX68" fmla="*/ 2499360 w 6183630"/>
              <a:gd name="connsiteY68" fmla="*/ 1028700 h 2468880"/>
              <a:gd name="connsiteX69" fmla="*/ 2499360 w 6183630"/>
              <a:gd name="connsiteY69" fmla="*/ 1062990 h 2468880"/>
              <a:gd name="connsiteX70" fmla="*/ 2579370 w 6183630"/>
              <a:gd name="connsiteY70" fmla="*/ 1062990 h 2468880"/>
              <a:gd name="connsiteX71" fmla="*/ 2579370 w 6183630"/>
              <a:gd name="connsiteY71" fmla="*/ 1089660 h 2468880"/>
              <a:gd name="connsiteX72" fmla="*/ 2647950 w 6183630"/>
              <a:gd name="connsiteY72" fmla="*/ 1089660 h 2468880"/>
              <a:gd name="connsiteX73" fmla="*/ 2647950 w 6183630"/>
              <a:gd name="connsiteY73" fmla="*/ 1116330 h 2468880"/>
              <a:gd name="connsiteX74" fmla="*/ 2785110 w 6183630"/>
              <a:gd name="connsiteY74" fmla="*/ 1116330 h 2468880"/>
              <a:gd name="connsiteX75" fmla="*/ 2785110 w 6183630"/>
              <a:gd name="connsiteY75" fmla="*/ 1143000 h 2468880"/>
              <a:gd name="connsiteX76" fmla="*/ 2872740 w 6183630"/>
              <a:gd name="connsiteY76" fmla="*/ 1143000 h 2468880"/>
              <a:gd name="connsiteX77" fmla="*/ 2872740 w 6183630"/>
              <a:gd name="connsiteY77" fmla="*/ 1188720 h 2468880"/>
              <a:gd name="connsiteX78" fmla="*/ 2918460 w 6183630"/>
              <a:gd name="connsiteY78" fmla="*/ 1188720 h 2468880"/>
              <a:gd name="connsiteX79" fmla="*/ 2918460 w 6183630"/>
              <a:gd name="connsiteY79" fmla="*/ 1215390 h 2468880"/>
              <a:gd name="connsiteX80" fmla="*/ 2967990 w 6183630"/>
              <a:gd name="connsiteY80" fmla="*/ 1215390 h 2468880"/>
              <a:gd name="connsiteX81" fmla="*/ 2967990 w 6183630"/>
              <a:gd name="connsiteY81" fmla="*/ 1234440 h 2468880"/>
              <a:gd name="connsiteX82" fmla="*/ 3032760 w 6183630"/>
              <a:gd name="connsiteY82" fmla="*/ 1234440 h 2468880"/>
              <a:gd name="connsiteX83" fmla="*/ 3032760 w 6183630"/>
              <a:gd name="connsiteY83" fmla="*/ 1234440 h 2468880"/>
              <a:gd name="connsiteX84" fmla="*/ 3105150 w 6183630"/>
              <a:gd name="connsiteY84" fmla="*/ 1234440 h 2468880"/>
              <a:gd name="connsiteX85" fmla="*/ 3108960 w 6183630"/>
              <a:gd name="connsiteY85" fmla="*/ 1272540 h 2468880"/>
              <a:gd name="connsiteX86" fmla="*/ 3108960 w 6183630"/>
              <a:gd name="connsiteY86" fmla="*/ 1322070 h 2468880"/>
              <a:gd name="connsiteX87" fmla="*/ 3196590 w 6183630"/>
              <a:gd name="connsiteY87" fmla="*/ 1322070 h 2468880"/>
              <a:gd name="connsiteX88" fmla="*/ 3196590 w 6183630"/>
              <a:gd name="connsiteY88" fmla="*/ 1356360 h 2468880"/>
              <a:gd name="connsiteX89" fmla="*/ 3265170 w 6183630"/>
              <a:gd name="connsiteY89" fmla="*/ 1356360 h 2468880"/>
              <a:gd name="connsiteX90" fmla="*/ 3265170 w 6183630"/>
              <a:gd name="connsiteY90" fmla="*/ 1383030 h 2468880"/>
              <a:gd name="connsiteX91" fmla="*/ 3318510 w 6183630"/>
              <a:gd name="connsiteY91" fmla="*/ 1383030 h 2468880"/>
              <a:gd name="connsiteX92" fmla="*/ 3318510 w 6183630"/>
              <a:gd name="connsiteY92" fmla="*/ 1398270 h 2468880"/>
              <a:gd name="connsiteX93" fmla="*/ 3406140 w 6183630"/>
              <a:gd name="connsiteY93" fmla="*/ 1398270 h 2468880"/>
              <a:gd name="connsiteX94" fmla="*/ 3406140 w 6183630"/>
              <a:gd name="connsiteY94" fmla="*/ 1428750 h 2468880"/>
              <a:gd name="connsiteX95" fmla="*/ 3489960 w 6183630"/>
              <a:gd name="connsiteY95" fmla="*/ 1428750 h 2468880"/>
              <a:gd name="connsiteX96" fmla="*/ 3489960 w 6183630"/>
              <a:gd name="connsiteY96" fmla="*/ 1459230 h 2468880"/>
              <a:gd name="connsiteX97" fmla="*/ 3562350 w 6183630"/>
              <a:gd name="connsiteY97" fmla="*/ 1459230 h 2468880"/>
              <a:gd name="connsiteX98" fmla="*/ 3562350 w 6183630"/>
              <a:gd name="connsiteY98" fmla="*/ 1474470 h 2468880"/>
              <a:gd name="connsiteX99" fmla="*/ 3630930 w 6183630"/>
              <a:gd name="connsiteY99" fmla="*/ 1474470 h 2468880"/>
              <a:gd name="connsiteX100" fmla="*/ 3630930 w 6183630"/>
              <a:gd name="connsiteY100" fmla="*/ 1493520 h 2468880"/>
              <a:gd name="connsiteX101" fmla="*/ 3729990 w 6183630"/>
              <a:gd name="connsiteY101" fmla="*/ 1493520 h 2468880"/>
              <a:gd name="connsiteX102" fmla="*/ 3729990 w 6183630"/>
              <a:gd name="connsiteY102" fmla="*/ 1531620 h 2468880"/>
              <a:gd name="connsiteX103" fmla="*/ 3829050 w 6183630"/>
              <a:gd name="connsiteY103" fmla="*/ 1531620 h 2468880"/>
              <a:gd name="connsiteX104" fmla="*/ 3829050 w 6183630"/>
              <a:gd name="connsiteY104" fmla="*/ 1562100 h 2468880"/>
              <a:gd name="connsiteX105" fmla="*/ 4008120 w 6183630"/>
              <a:gd name="connsiteY105" fmla="*/ 1562100 h 2468880"/>
              <a:gd name="connsiteX106" fmla="*/ 4008120 w 6183630"/>
              <a:gd name="connsiteY106" fmla="*/ 1588770 h 2468880"/>
              <a:gd name="connsiteX107" fmla="*/ 4114800 w 6183630"/>
              <a:gd name="connsiteY107" fmla="*/ 1588770 h 2468880"/>
              <a:gd name="connsiteX108" fmla="*/ 4114800 w 6183630"/>
              <a:gd name="connsiteY108" fmla="*/ 1619250 h 2468880"/>
              <a:gd name="connsiteX109" fmla="*/ 4194810 w 6183630"/>
              <a:gd name="connsiteY109" fmla="*/ 1619250 h 2468880"/>
              <a:gd name="connsiteX110" fmla="*/ 4194810 w 6183630"/>
              <a:gd name="connsiteY110" fmla="*/ 1634490 h 2468880"/>
              <a:gd name="connsiteX111" fmla="*/ 4278630 w 6183630"/>
              <a:gd name="connsiteY111" fmla="*/ 1634490 h 2468880"/>
              <a:gd name="connsiteX112" fmla="*/ 4278630 w 6183630"/>
              <a:gd name="connsiteY112" fmla="*/ 1661160 h 2468880"/>
              <a:gd name="connsiteX113" fmla="*/ 4351020 w 6183630"/>
              <a:gd name="connsiteY113" fmla="*/ 1661160 h 2468880"/>
              <a:gd name="connsiteX114" fmla="*/ 4351020 w 6183630"/>
              <a:gd name="connsiteY114" fmla="*/ 1699260 h 2468880"/>
              <a:gd name="connsiteX115" fmla="*/ 4461510 w 6183630"/>
              <a:gd name="connsiteY115" fmla="*/ 1699260 h 2468880"/>
              <a:gd name="connsiteX116" fmla="*/ 4461510 w 6183630"/>
              <a:gd name="connsiteY116" fmla="*/ 1725930 h 2468880"/>
              <a:gd name="connsiteX117" fmla="*/ 4522470 w 6183630"/>
              <a:gd name="connsiteY117" fmla="*/ 1725930 h 2468880"/>
              <a:gd name="connsiteX118" fmla="*/ 4522470 w 6183630"/>
              <a:gd name="connsiteY118" fmla="*/ 1725930 h 2468880"/>
              <a:gd name="connsiteX119" fmla="*/ 4522470 w 6183630"/>
              <a:gd name="connsiteY119" fmla="*/ 1748790 h 2468880"/>
              <a:gd name="connsiteX120" fmla="*/ 4610100 w 6183630"/>
              <a:gd name="connsiteY120" fmla="*/ 1748790 h 2468880"/>
              <a:gd name="connsiteX121" fmla="*/ 4610100 w 6183630"/>
              <a:gd name="connsiteY121" fmla="*/ 1783080 h 2468880"/>
              <a:gd name="connsiteX122" fmla="*/ 4667250 w 6183630"/>
              <a:gd name="connsiteY122" fmla="*/ 1783080 h 2468880"/>
              <a:gd name="connsiteX123" fmla="*/ 4686300 w 6183630"/>
              <a:gd name="connsiteY123" fmla="*/ 1802130 h 2468880"/>
              <a:gd name="connsiteX124" fmla="*/ 4800600 w 6183630"/>
              <a:gd name="connsiteY124" fmla="*/ 1802130 h 2468880"/>
              <a:gd name="connsiteX125" fmla="*/ 4800600 w 6183630"/>
              <a:gd name="connsiteY125" fmla="*/ 1802130 h 2468880"/>
              <a:gd name="connsiteX126" fmla="*/ 4800600 w 6183630"/>
              <a:gd name="connsiteY126" fmla="*/ 1836420 h 2468880"/>
              <a:gd name="connsiteX127" fmla="*/ 4872990 w 6183630"/>
              <a:gd name="connsiteY127" fmla="*/ 1836420 h 2468880"/>
              <a:gd name="connsiteX128" fmla="*/ 4872990 w 6183630"/>
              <a:gd name="connsiteY128" fmla="*/ 1874520 h 2468880"/>
              <a:gd name="connsiteX129" fmla="*/ 4964430 w 6183630"/>
              <a:gd name="connsiteY129" fmla="*/ 1874520 h 2468880"/>
              <a:gd name="connsiteX130" fmla="*/ 4964430 w 6183630"/>
              <a:gd name="connsiteY130" fmla="*/ 1901190 h 2468880"/>
              <a:gd name="connsiteX131" fmla="*/ 5067300 w 6183630"/>
              <a:gd name="connsiteY131" fmla="*/ 1901190 h 2468880"/>
              <a:gd name="connsiteX132" fmla="*/ 5067300 w 6183630"/>
              <a:gd name="connsiteY132" fmla="*/ 1943100 h 2468880"/>
              <a:gd name="connsiteX133" fmla="*/ 5314950 w 6183630"/>
              <a:gd name="connsiteY133" fmla="*/ 1943100 h 2468880"/>
              <a:gd name="connsiteX134" fmla="*/ 5314950 w 6183630"/>
              <a:gd name="connsiteY134" fmla="*/ 1996440 h 2468880"/>
              <a:gd name="connsiteX135" fmla="*/ 5814060 w 6183630"/>
              <a:gd name="connsiteY135" fmla="*/ 1996440 h 2468880"/>
              <a:gd name="connsiteX136" fmla="*/ 5814060 w 6183630"/>
              <a:gd name="connsiteY136" fmla="*/ 2148840 h 2468880"/>
              <a:gd name="connsiteX137" fmla="*/ 5955030 w 6183630"/>
              <a:gd name="connsiteY137" fmla="*/ 2148840 h 2468880"/>
              <a:gd name="connsiteX138" fmla="*/ 5955030 w 6183630"/>
              <a:gd name="connsiteY138" fmla="*/ 2468880 h 2468880"/>
              <a:gd name="connsiteX139" fmla="*/ 6183630 w 6183630"/>
              <a:gd name="connsiteY139" fmla="*/ 2468880 h 2468880"/>
              <a:gd name="connsiteX0" fmla="*/ 0 w 6183630"/>
              <a:gd name="connsiteY0" fmla="*/ 0 h 2468880"/>
              <a:gd name="connsiteX1" fmla="*/ 441960 w 6183630"/>
              <a:gd name="connsiteY1" fmla="*/ 0 h 2468880"/>
              <a:gd name="connsiteX2" fmla="*/ 441960 w 6183630"/>
              <a:gd name="connsiteY2" fmla="*/ 15240 h 2468880"/>
              <a:gd name="connsiteX3" fmla="*/ 483870 w 6183630"/>
              <a:gd name="connsiteY3" fmla="*/ 15240 h 2468880"/>
              <a:gd name="connsiteX4" fmla="*/ 483870 w 6183630"/>
              <a:gd name="connsiteY4" fmla="*/ 15240 h 2468880"/>
              <a:gd name="connsiteX5" fmla="*/ 552450 w 6183630"/>
              <a:gd name="connsiteY5" fmla="*/ 15240 h 2468880"/>
              <a:gd name="connsiteX6" fmla="*/ 552450 w 6183630"/>
              <a:gd name="connsiteY6" fmla="*/ 60960 h 2468880"/>
              <a:gd name="connsiteX7" fmla="*/ 666750 w 6183630"/>
              <a:gd name="connsiteY7" fmla="*/ 60960 h 2468880"/>
              <a:gd name="connsiteX8" fmla="*/ 666750 w 6183630"/>
              <a:gd name="connsiteY8" fmla="*/ 87630 h 2468880"/>
              <a:gd name="connsiteX9" fmla="*/ 750570 w 6183630"/>
              <a:gd name="connsiteY9" fmla="*/ 87630 h 2468880"/>
              <a:gd name="connsiteX10" fmla="*/ 735330 w 6183630"/>
              <a:gd name="connsiteY10" fmla="*/ 102870 h 2468880"/>
              <a:gd name="connsiteX11" fmla="*/ 769620 w 6183630"/>
              <a:gd name="connsiteY11" fmla="*/ 102870 h 2468880"/>
              <a:gd name="connsiteX12" fmla="*/ 769620 w 6183630"/>
              <a:gd name="connsiteY12" fmla="*/ 133350 h 2468880"/>
              <a:gd name="connsiteX13" fmla="*/ 853440 w 6183630"/>
              <a:gd name="connsiteY13" fmla="*/ 133350 h 2468880"/>
              <a:gd name="connsiteX14" fmla="*/ 853440 w 6183630"/>
              <a:gd name="connsiteY14" fmla="*/ 160020 h 2468880"/>
              <a:gd name="connsiteX15" fmla="*/ 929640 w 6183630"/>
              <a:gd name="connsiteY15" fmla="*/ 160020 h 2468880"/>
              <a:gd name="connsiteX16" fmla="*/ 929640 w 6183630"/>
              <a:gd name="connsiteY16" fmla="*/ 194310 h 2468880"/>
              <a:gd name="connsiteX17" fmla="*/ 979170 w 6183630"/>
              <a:gd name="connsiteY17" fmla="*/ 194310 h 2468880"/>
              <a:gd name="connsiteX18" fmla="*/ 979170 w 6183630"/>
              <a:gd name="connsiteY18" fmla="*/ 194310 h 2468880"/>
              <a:gd name="connsiteX19" fmla="*/ 1032510 w 6183630"/>
              <a:gd name="connsiteY19" fmla="*/ 194310 h 2468880"/>
              <a:gd name="connsiteX20" fmla="*/ 1032510 w 6183630"/>
              <a:gd name="connsiteY20" fmla="*/ 255270 h 2468880"/>
              <a:gd name="connsiteX21" fmla="*/ 1150620 w 6183630"/>
              <a:gd name="connsiteY21" fmla="*/ 255270 h 2468880"/>
              <a:gd name="connsiteX22" fmla="*/ 1150620 w 6183630"/>
              <a:gd name="connsiteY22" fmla="*/ 285750 h 2468880"/>
              <a:gd name="connsiteX23" fmla="*/ 1181100 w 6183630"/>
              <a:gd name="connsiteY23" fmla="*/ 285750 h 2468880"/>
              <a:gd name="connsiteX24" fmla="*/ 1181100 w 6183630"/>
              <a:gd name="connsiteY24" fmla="*/ 323850 h 2468880"/>
              <a:gd name="connsiteX25" fmla="*/ 1268730 w 6183630"/>
              <a:gd name="connsiteY25" fmla="*/ 323850 h 2468880"/>
              <a:gd name="connsiteX26" fmla="*/ 1268730 w 6183630"/>
              <a:gd name="connsiteY26" fmla="*/ 350520 h 2468880"/>
              <a:gd name="connsiteX27" fmla="*/ 1329690 w 6183630"/>
              <a:gd name="connsiteY27" fmla="*/ 350520 h 2468880"/>
              <a:gd name="connsiteX28" fmla="*/ 1329690 w 6183630"/>
              <a:gd name="connsiteY28" fmla="*/ 381000 h 2468880"/>
              <a:gd name="connsiteX29" fmla="*/ 1398270 w 6183630"/>
              <a:gd name="connsiteY29" fmla="*/ 381000 h 2468880"/>
              <a:gd name="connsiteX30" fmla="*/ 1398270 w 6183630"/>
              <a:gd name="connsiteY30" fmla="*/ 411480 h 2468880"/>
              <a:gd name="connsiteX31" fmla="*/ 1451610 w 6183630"/>
              <a:gd name="connsiteY31" fmla="*/ 411480 h 2468880"/>
              <a:gd name="connsiteX32" fmla="*/ 1451610 w 6183630"/>
              <a:gd name="connsiteY32" fmla="*/ 464820 h 2468880"/>
              <a:gd name="connsiteX33" fmla="*/ 1478280 w 6183630"/>
              <a:gd name="connsiteY33" fmla="*/ 464820 h 2468880"/>
              <a:gd name="connsiteX34" fmla="*/ 1478280 w 6183630"/>
              <a:gd name="connsiteY34" fmla="*/ 491490 h 2468880"/>
              <a:gd name="connsiteX35" fmla="*/ 1584960 w 6183630"/>
              <a:gd name="connsiteY35" fmla="*/ 491490 h 2468880"/>
              <a:gd name="connsiteX36" fmla="*/ 1584960 w 6183630"/>
              <a:gd name="connsiteY36" fmla="*/ 533400 h 2468880"/>
              <a:gd name="connsiteX37" fmla="*/ 1630680 w 6183630"/>
              <a:gd name="connsiteY37" fmla="*/ 533400 h 2468880"/>
              <a:gd name="connsiteX38" fmla="*/ 1630680 w 6183630"/>
              <a:gd name="connsiteY38" fmla="*/ 571500 h 2468880"/>
              <a:gd name="connsiteX39" fmla="*/ 1664970 w 6183630"/>
              <a:gd name="connsiteY39" fmla="*/ 571500 h 2468880"/>
              <a:gd name="connsiteX40" fmla="*/ 1664970 w 6183630"/>
              <a:gd name="connsiteY40" fmla="*/ 601980 h 2468880"/>
              <a:gd name="connsiteX41" fmla="*/ 1748790 w 6183630"/>
              <a:gd name="connsiteY41" fmla="*/ 601980 h 2468880"/>
              <a:gd name="connsiteX42" fmla="*/ 1748790 w 6183630"/>
              <a:gd name="connsiteY42" fmla="*/ 643890 h 2468880"/>
              <a:gd name="connsiteX43" fmla="*/ 1821180 w 6183630"/>
              <a:gd name="connsiteY43" fmla="*/ 643890 h 2468880"/>
              <a:gd name="connsiteX44" fmla="*/ 1821180 w 6183630"/>
              <a:gd name="connsiteY44" fmla="*/ 681990 h 2468880"/>
              <a:gd name="connsiteX45" fmla="*/ 1889760 w 6183630"/>
              <a:gd name="connsiteY45" fmla="*/ 681990 h 2468880"/>
              <a:gd name="connsiteX46" fmla="*/ 1889760 w 6183630"/>
              <a:gd name="connsiteY46" fmla="*/ 704850 h 2468880"/>
              <a:gd name="connsiteX47" fmla="*/ 1927860 w 6183630"/>
              <a:gd name="connsiteY47" fmla="*/ 704850 h 2468880"/>
              <a:gd name="connsiteX48" fmla="*/ 1965960 w 6183630"/>
              <a:gd name="connsiteY48" fmla="*/ 716280 h 2468880"/>
              <a:gd name="connsiteX49" fmla="*/ 1965960 w 6183630"/>
              <a:gd name="connsiteY49" fmla="*/ 739140 h 2468880"/>
              <a:gd name="connsiteX50" fmla="*/ 2000250 w 6183630"/>
              <a:gd name="connsiteY50" fmla="*/ 739140 h 2468880"/>
              <a:gd name="connsiteX51" fmla="*/ 2000250 w 6183630"/>
              <a:gd name="connsiteY51" fmla="*/ 762000 h 2468880"/>
              <a:gd name="connsiteX52" fmla="*/ 2042160 w 6183630"/>
              <a:gd name="connsiteY52" fmla="*/ 769620 h 2468880"/>
              <a:gd name="connsiteX53" fmla="*/ 2057400 w 6183630"/>
              <a:gd name="connsiteY53" fmla="*/ 796290 h 2468880"/>
              <a:gd name="connsiteX54" fmla="*/ 2095500 w 6183630"/>
              <a:gd name="connsiteY54" fmla="*/ 796290 h 2468880"/>
              <a:gd name="connsiteX55" fmla="*/ 2095500 w 6183630"/>
              <a:gd name="connsiteY55" fmla="*/ 845820 h 2468880"/>
              <a:gd name="connsiteX56" fmla="*/ 2152650 w 6183630"/>
              <a:gd name="connsiteY56" fmla="*/ 845820 h 2468880"/>
              <a:gd name="connsiteX57" fmla="*/ 2152650 w 6183630"/>
              <a:gd name="connsiteY57" fmla="*/ 868680 h 2468880"/>
              <a:gd name="connsiteX58" fmla="*/ 2236470 w 6183630"/>
              <a:gd name="connsiteY58" fmla="*/ 868680 h 2468880"/>
              <a:gd name="connsiteX59" fmla="*/ 2236470 w 6183630"/>
              <a:gd name="connsiteY59" fmla="*/ 902970 h 2468880"/>
              <a:gd name="connsiteX60" fmla="*/ 2297430 w 6183630"/>
              <a:gd name="connsiteY60" fmla="*/ 902970 h 2468880"/>
              <a:gd name="connsiteX61" fmla="*/ 2297430 w 6183630"/>
              <a:gd name="connsiteY61" fmla="*/ 922020 h 2468880"/>
              <a:gd name="connsiteX62" fmla="*/ 2343150 w 6183630"/>
              <a:gd name="connsiteY62" fmla="*/ 922020 h 2468880"/>
              <a:gd name="connsiteX63" fmla="*/ 2343150 w 6183630"/>
              <a:gd name="connsiteY63" fmla="*/ 960120 h 2468880"/>
              <a:gd name="connsiteX64" fmla="*/ 2381250 w 6183630"/>
              <a:gd name="connsiteY64" fmla="*/ 960120 h 2468880"/>
              <a:gd name="connsiteX65" fmla="*/ 2381250 w 6183630"/>
              <a:gd name="connsiteY65" fmla="*/ 975360 h 2468880"/>
              <a:gd name="connsiteX66" fmla="*/ 2438400 w 6183630"/>
              <a:gd name="connsiteY66" fmla="*/ 975360 h 2468880"/>
              <a:gd name="connsiteX67" fmla="*/ 2438400 w 6183630"/>
              <a:gd name="connsiteY67" fmla="*/ 1028700 h 2468880"/>
              <a:gd name="connsiteX68" fmla="*/ 2499360 w 6183630"/>
              <a:gd name="connsiteY68" fmla="*/ 1028700 h 2468880"/>
              <a:gd name="connsiteX69" fmla="*/ 2499360 w 6183630"/>
              <a:gd name="connsiteY69" fmla="*/ 1062990 h 2468880"/>
              <a:gd name="connsiteX70" fmla="*/ 2579370 w 6183630"/>
              <a:gd name="connsiteY70" fmla="*/ 1062990 h 2468880"/>
              <a:gd name="connsiteX71" fmla="*/ 2579370 w 6183630"/>
              <a:gd name="connsiteY71" fmla="*/ 1089660 h 2468880"/>
              <a:gd name="connsiteX72" fmla="*/ 2647950 w 6183630"/>
              <a:gd name="connsiteY72" fmla="*/ 1089660 h 2468880"/>
              <a:gd name="connsiteX73" fmla="*/ 2647950 w 6183630"/>
              <a:gd name="connsiteY73" fmla="*/ 1116330 h 2468880"/>
              <a:gd name="connsiteX74" fmla="*/ 2785110 w 6183630"/>
              <a:gd name="connsiteY74" fmla="*/ 1116330 h 2468880"/>
              <a:gd name="connsiteX75" fmla="*/ 2785110 w 6183630"/>
              <a:gd name="connsiteY75" fmla="*/ 1143000 h 2468880"/>
              <a:gd name="connsiteX76" fmla="*/ 2872740 w 6183630"/>
              <a:gd name="connsiteY76" fmla="*/ 1143000 h 2468880"/>
              <a:gd name="connsiteX77" fmla="*/ 2872740 w 6183630"/>
              <a:gd name="connsiteY77" fmla="*/ 1188720 h 2468880"/>
              <a:gd name="connsiteX78" fmla="*/ 2918460 w 6183630"/>
              <a:gd name="connsiteY78" fmla="*/ 1188720 h 2468880"/>
              <a:gd name="connsiteX79" fmla="*/ 2918460 w 6183630"/>
              <a:gd name="connsiteY79" fmla="*/ 1215390 h 2468880"/>
              <a:gd name="connsiteX80" fmla="*/ 2967990 w 6183630"/>
              <a:gd name="connsiteY80" fmla="*/ 1215390 h 2468880"/>
              <a:gd name="connsiteX81" fmla="*/ 2967990 w 6183630"/>
              <a:gd name="connsiteY81" fmla="*/ 1234440 h 2468880"/>
              <a:gd name="connsiteX82" fmla="*/ 3032760 w 6183630"/>
              <a:gd name="connsiteY82" fmla="*/ 1234440 h 2468880"/>
              <a:gd name="connsiteX83" fmla="*/ 3032760 w 6183630"/>
              <a:gd name="connsiteY83" fmla="*/ 1234440 h 2468880"/>
              <a:gd name="connsiteX84" fmla="*/ 3105150 w 6183630"/>
              <a:gd name="connsiteY84" fmla="*/ 1234440 h 2468880"/>
              <a:gd name="connsiteX85" fmla="*/ 3108960 w 6183630"/>
              <a:gd name="connsiteY85" fmla="*/ 1272540 h 2468880"/>
              <a:gd name="connsiteX86" fmla="*/ 3108960 w 6183630"/>
              <a:gd name="connsiteY86" fmla="*/ 1322070 h 2468880"/>
              <a:gd name="connsiteX87" fmla="*/ 3196590 w 6183630"/>
              <a:gd name="connsiteY87" fmla="*/ 1322070 h 2468880"/>
              <a:gd name="connsiteX88" fmla="*/ 3196590 w 6183630"/>
              <a:gd name="connsiteY88" fmla="*/ 1356360 h 2468880"/>
              <a:gd name="connsiteX89" fmla="*/ 3265170 w 6183630"/>
              <a:gd name="connsiteY89" fmla="*/ 1356360 h 2468880"/>
              <a:gd name="connsiteX90" fmla="*/ 3265170 w 6183630"/>
              <a:gd name="connsiteY90" fmla="*/ 1383030 h 2468880"/>
              <a:gd name="connsiteX91" fmla="*/ 3318510 w 6183630"/>
              <a:gd name="connsiteY91" fmla="*/ 1383030 h 2468880"/>
              <a:gd name="connsiteX92" fmla="*/ 3318510 w 6183630"/>
              <a:gd name="connsiteY92" fmla="*/ 1398270 h 2468880"/>
              <a:gd name="connsiteX93" fmla="*/ 3406140 w 6183630"/>
              <a:gd name="connsiteY93" fmla="*/ 1398270 h 2468880"/>
              <a:gd name="connsiteX94" fmla="*/ 3406140 w 6183630"/>
              <a:gd name="connsiteY94" fmla="*/ 1428750 h 2468880"/>
              <a:gd name="connsiteX95" fmla="*/ 3489960 w 6183630"/>
              <a:gd name="connsiteY95" fmla="*/ 1428750 h 2468880"/>
              <a:gd name="connsiteX96" fmla="*/ 3489960 w 6183630"/>
              <a:gd name="connsiteY96" fmla="*/ 1459230 h 2468880"/>
              <a:gd name="connsiteX97" fmla="*/ 3562350 w 6183630"/>
              <a:gd name="connsiteY97" fmla="*/ 1459230 h 2468880"/>
              <a:gd name="connsiteX98" fmla="*/ 3562350 w 6183630"/>
              <a:gd name="connsiteY98" fmla="*/ 1474470 h 2468880"/>
              <a:gd name="connsiteX99" fmla="*/ 3630930 w 6183630"/>
              <a:gd name="connsiteY99" fmla="*/ 1474470 h 2468880"/>
              <a:gd name="connsiteX100" fmla="*/ 3630930 w 6183630"/>
              <a:gd name="connsiteY100" fmla="*/ 1493520 h 2468880"/>
              <a:gd name="connsiteX101" fmla="*/ 3729990 w 6183630"/>
              <a:gd name="connsiteY101" fmla="*/ 1493520 h 2468880"/>
              <a:gd name="connsiteX102" fmla="*/ 3729990 w 6183630"/>
              <a:gd name="connsiteY102" fmla="*/ 1531620 h 2468880"/>
              <a:gd name="connsiteX103" fmla="*/ 3829050 w 6183630"/>
              <a:gd name="connsiteY103" fmla="*/ 1531620 h 2468880"/>
              <a:gd name="connsiteX104" fmla="*/ 3829050 w 6183630"/>
              <a:gd name="connsiteY104" fmla="*/ 1562100 h 2468880"/>
              <a:gd name="connsiteX105" fmla="*/ 4008120 w 6183630"/>
              <a:gd name="connsiteY105" fmla="*/ 1562100 h 2468880"/>
              <a:gd name="connsiteX106" fmla="*/ 4008120 w 6183630"/>
              <a:gd name="connsiteY106" fmla="*/ 1588770 h 2468880"/>
              <a:gd name="connsiteX107" fmla="*/ 4114800 w 6183630"/>
              <a:gd name="connsiteY107" fmla="*/ 1588770 h 2468880"/>
              <a:gd name="connsiteX108" fmla="*/ 4114800 w 6183630"/>
              <a:gd name="connsiteY108" fmla="*/ 1619250 h 2468880"/>
              <a:gd name="connsiteX109" fmla="*/ 4194810 w 6183630"/>
              <a:gd name="connsiteY109" fmla="*/ 1619250 h 2468880"/>
              <a:gd name="connsiteX110" fmla="*/ 4194810 w 6183630"/>
              <a:gd name="connsiteY110" fmla="*/ 1634490 h 2468880"/>
              <a:gd name="connsiteX111" fmla="*/ 4278630 w 6183630"/>
              <a:gd name="connsiteY111" fmla="*/ 1634490 h 2468880"/>
              <a:gd name="connsiteX112" fmla="*/ 4278630 w 6183630"/>
              <a:gd name="connsiteY112" fmla="*/ 1661160 h 2468880"/>
              <a:gd name="connsiteX113" fmla="*/ 4351020 w 6183630"/>
              <a:gd name="connsiteY113" fmla="*/ 1661160 h 2468880"/>
              <a:gd name="connsiteX114" fmla="*/ 4351020 w 6183630"/>
              <a:gd name="connsiteY114" fmla="*/ 1699260 h 2468880"/>
              <a:gd name="connsiteX115" fmla="*/ 4461510 w 6183630"/>
              <a:gd name="connsiteY115" fmla="*/ 1699260 h 2468880"/>
              <a:gd name="connsiteX116" fmla="*/ 4461510 w 6183630"/>
              <a:gd name="connsiteY116" fmla="*/ 1725930 h 2468880"/>
              <a:gd name="connsiteX117" fmla="*/ 4522470 w 6183630"/>
              <a:gd name="connsiteY117" fmla="*/ 1725930 h 2468880"/>
              <a:gd name="connsiteX118" fmla="*/ 4522470 w 6183630"/>
              <a:gd name="connsiteY118" fmla="*/ 1725930 h 2468880"/>
              <a:gd name="connsiteX119" fmla="*/ 4522470 w 6183630"/>
              <a:gd name="connsiteY119" fmla="*/ 1748790 h 2468880"/>
              <a:gd name="connsiteX120" fmla="*/ 4610100 w 6183630"/>
              <a:gd name="connsiteY120" fmla="*/ 1748790 h 2468880"/>
              <a:gd name="connsiteX121" fmla="*/ 4610100 w 6183630"/>
              <a:gd name="connsiteY121" fmla="*/ 1783080 h 2468880"/>
              <a:gd name="connsiteX122" fmla="*/ 4667250 w 6183630"/>
              <a:gd name="connsiteY122" fmla="*/ 1783080 h 2468880"/>
              <a:gd name="connsiteX123" fmla="*/ 4686300 w 6183630"/>
              <a:gd name="connsiteY123" fmla="*/ 1802130 h 2468880"/>
              <a:gd name="connsiteX124" fmla="*/ 4800600 w 6183630"/>
              <a:gd name="connsiteY124" fmla="*/ 1802130 h 2468880"/>
              <a:gd name="connsiteX125" fmla="*/ 4800600 w 6183630"/>
              <a:gd name="connsiteY125" fmla="*/ 1802130 h 2468880"/>
              <a:gd name="connsiteX126" fmla="*/ 4800600 w 6183630"/>
              <a:gd name="connsiteY126" fmla="*/ 1836420 h 2468880"/>
              <a:gd name="connsiteX127" fmla="*/ 4872990 w 6183630"/>
              <a:gd name="connsiteY127" fmla="*/ 1836420 h 2468880"/>
              <a:gd name="connsiteX128" fmla="*/ 4872990 w 6183630"/>
              <a:gd name="connsiteY128" fmla="*/ 1874520 h 2468880"/>
              <a:gd name="connsiteX129" fmla="*/ 4964430 w 6183630"/>
              <a:gd name="connsiteY129" fmla="*/ 1874520 h 2468880"/>
              <a:gd name="connsiteX130" fmla="*/ 4964430 w 6183630"/>
              <a:gd name="connsiteY130" fmla="*/ 1901190 h 2468880"/>
              <a:gd name="connsiteX131" fmla="*/ 5067300 w 6183630"/>
              <a:gd name="connsiteY131" fmla="*/ 1901190 h 2468880"/>
              <a:gd name="connsiteX132" fmla="*/ 5067300 w 6183630"/>
              <a:gd name="connsiteY132" fmla="*/ 1943100 h 2468880"/>
              <a:gd name="connsiteX133" fmla="*/ 5314950 w 6183630"/>
              <a:gd name="connsiteY133" fmla="*/ 1943100 h 2468880"/>
              <a:gd name="connsiteX134" fmla="*/ 5314950 w 6183630"/>
              <a:gd name="connsiteY134" fmla="*/ 1996440 h 2468880"/>
              <a:gd name="connsiteX135" fmla="*/ 5814060 w 6183630"/>
              <a:gd name="connsiteY135" fmla="*/ 1996440 h 2468880"/>
              <a:gd name="connsiteX136" fmla="*/ 5814060 w 6183630"/>
              <a:gd name="connsiteY136" fmla="*/ 2148840 h 2468880"/>
              <a:gd name="connsiteX137" fmla="*/ 5955030 w 6183630"/>
              <a:gd name="connsiteY137" fmla="*/ 2148840 h 2468880"/>
              <a:gd name="connsiteX138" fmla="*/ 5955030 w 6183630"/>
              <a:gd name="connsiteY138" fmla="*/ 2468880 h 2468880"/>
              <a:gd name="connsiteX139" fmla="*/ 6183630 w 6183630"/>
              <a:gd name="connsiteY139" fmla="*/ 2468880 h 2468880"/>
              <a:gd name="connsiteX0" fmla="*/ 0 w 6183630"/>
              <a:gd name="connsiteY0" fmla="*/ 0 h 2468880"/>
              <a:gd name="connsiteX1" fmla="*/ 441960 w 6183630"/>
              <a:gd name="connsiteY1" fmla="*/ 0 h 2468880"/>
              <a:gd name="connsiteX2" fmla="*/ 441960 w 6183630"/>
              <a:gd name="connsiteY2" fmla="*/ 15240 h 2468880"/>
              <a:gd name="connsiteX3" fmla="*/ 483870 w 6183630"/>
              <a:gd name="connsiteY3" fmla="*/ 15240 h 2468880"/>
              <a:gd name="connsiteX4" fmla="*/ 483870 w 6183630"/>
              <a:gd name="connsiteY4" fmla="*/ 15240 h 2468880"/>
              <a:gd name="connsiteX5" fmla="*/ 552450 w 6183630"/>
              <a:gd name="connsiteY5" fmla="*/ 15240 h 2468880"/>
              <a:gd name="connsiteX6" fmla="*/ 552450 w 6183630"/>
              <a:gd name="connsiteY6" fmla="*/ 60960 h 2468880"/>
              <a:gd name="connsiteX7" fmla="*/ 666750 w 6183630"/>
              <a:gd name="connsiteY7" fmla="*/ 60960 h 2468880"/>
              <a:gd name="connsiteX8" fmla="*/ 666750 w 6183630"/>
              <a:gd name="connsiteY8" fmla="*/ 87630 h 2468880"/>
              <a:gd name="connsiteX9" fmla="*/ 750570 w 6183630"/>
              <a:gd name="connsiteY9" fmla="*/ 87630 h 2468880"/>
              <a:gd name="connsiteX10" fmla="*/ 735330 w 6183630"/>
              <a:gd name="connsiteY10" fmla="*/ 102870 h 2468880"/>
              <a:gd name="connsiteX11" fmla="*/ 769620 w 6183630"/>
              <a:gd name="connsiteY11" fmla="*/ 102870 h 2468880"/>
              <a:gd name="connsiteX12" fmla="*/ 769620 w 6183630"/>
              <a:gd name="connsiteY12" fmla="*/ 133350 h 2468880"/>
              <a:gd name="connsiteX13" fmla="*/ 853440 w 6183630"/>
              <a:gd name="connsiteY13" fmla="*/ 133350 h 2468880"/>
              <a:gd name="connsiteX14" fmla="*/ 853440 w 6183630"/>
              <a:gd name="connsiteY14" fmla="*/ 160020 h 2468880"/>
              <a:gd name="connsiteX15" fmla="*/ 929640 w 6183630"/>
              <a:gd name="connsiteY15" fmla="*/ 160020 h 2468880"/>
              <a:gd name="connsiteX16" fmla="*/ 929640 w 6183630"/>
              <a:gd name="connsiteY16" fmla="*/ 194310 h 2468880"/>
              <a:gd name="connsiteX17" fmla="*/ 979170 w 6183630"/>
              <a:gd name="connsiteY17" fmla="*/ 194310 h 2468880"/>
              <a:gd name="connsiteX18" fmla="*/ 979170 w 6183630"/>
              <a:gd name="connsiteY18" fmla="*/ 194310 h 2468880"/>
              <a:gd name="connsiteX19" fmla="*/ 1032510 w 6183630"/>
              <a:gd name="connsiteY19" fmla="*/ 194310 h 2468880"/>
              <a:gd name="connsiteX20" fmla="*/ 1032510 w 6183630"/>
              <a:gd name="connsiteY20" fmla="*/ 255270 h 2468880"/>
              <a:gd name="connsiteX21" fmla="*/ 1150620 w 6183630"/>
              <a:gd name="connsiteY21" fmla="*/ 255270 h 2468880"/>
              <a:gd name="connsiteX22" fmla="*/ 1150620 w 6183630"/>
              <a:gd name="connsiteY22" fmla="*/ 285750 h 2468880"/>
              <a:gd name="connsiteX23" fmla="*/ 1181100 w 6183630"/>
              <a:gd name="connsiteY23" fmla="*/ 285750 h 2468880"/>
              <a:gd name="connsiteX24" fmla="*/ 1181100 w 6183630"/>
              <a:gd name="connsiteY24" fmla="*/ 323850 h 2468880"/>
              <a:gd name="connsiteX25" fmla="*/ 1268730 w 6183630"/>
              <a:gd name="connsiteY25" fmla="*/ 323850 h 2468880"/>
              <a:gd name="connsiteX26" fmla="*/ 1268730 w 6183630"/>
              <a:gd name="connsiteY26" fmla="*/ 350520 h 2468880"/>
              <a:gd name="connsiteX27" fmla="*/ 1329690 w 6183630"/>
              <a:gd name="connsiteY27" fmla="*/ 350520 h 2468880"/>
              <a:gd name="connsiteX28" fmla="*/ 1329690 w 6183630"/>
              <a:gd name="connsiteY28" fmla="*/ 381000 h 2468880"/>
              <a:gd name="connsiteX29" fmla="*/ 1398270 w 6183630"/>
              <a:gd name="connsiteY29" fmla="*/ 381000 h 2468880"/>
              <a:gd name="connsiteX30" fmla="*/ 1398270 w 6183630"/>
              <a:gd name="connsiteY30" fmla="*/ 411480 h 2468880"/>
              <a:gd name="connsiteX31" fmla="*/ 1451610 w 6183630"/>
              <a:gd name="connsiteY31" fmla="*/ 411480 h 2468880"/>
              <a:gd name="connsiteX32" fmla="*/ 1451610 w 6183630"/>
              <a:gd name="connsiteY32" fmla="*/ 464820 h 2468880"/>
              <a:gd name="connsiteX33" fmla="*/ 1478280 w 6183630"/>
              <a:gd name="connsiteY33" fmla="*/ 464820 h 2468880"/>
              <a:gd name="connsiteX34" fmla="*/ 1478280 w 6183630"/>
              <a:gd name="connsiteY34" fmla="*/ 491490 h 2468880"/>
              <a:gd name="connsiteX35" fmla="*/ 1584960 w 6183630"/>
              <a:gd name="connsiteY35" fmla="*/ 491490 h 2468880"/>
              <a:gd name="connsiteX36" fmla="*/ 1584960 w 6183630"/>
              <a:gd name="connsiteY36" fmla="*/ 533400 h 2468880"/>
              <a:gd name="connsiteX37" fmla="*/ 1630680 w 6183630"/>
              <a:gd name="connsiteY37" fmla="*/ 533400 h 2468880"/>
              <a:gd name="connsiteX38" fmla="*/ 1630680 w 6183630"/>
              <a:gd name="connsiteY38" fmla="*/ 571500 h 2468880"/>
              <a:gd name="connsiteX39" fmla="*/ 1664970 w 6183630"/>
              <a:gd name="connsiteY39" fmla="*/ 571500 h 2468880"/>
              <a:gd name="connsiteX40" fmla="*/ 1664970 w 6183630"/>
              <a:gd name="connsiteY40" fmla="*/ 601980 h 2468880"/>
              <a:gd name="connsiteX41" fmla="*/ 1748790 w 6183630"/>
              <a:gd name="connsiteY41" fmla="*/ 601980 h 2468880"/>
              <a:gd name="connsiteX42" fmla="*/ 1748790 w 6183630"/>
              <a:gd name="connsiteY42" fmla="*/ 643890 h 2468880"/>
              <a:gd name="connsiteX43" fmla="*/ 1821180 w 6183630"/>
              <a:gd name="connsiteY43" fmla="*/ 643890 h 2468880"/>
              <a:gd name="connsiteX44" fmla="*/ 1821180 w 6183630"/>
              <a:gd name="connsiteY44" fmla="*/ 681990 h 2468880"/>
              <a:gd name="connsiteX45" fmla="*/ 1889760 w 6183630"/>
              <a:gd name="connsiteY45" fmla="*/ 681990 h 2468880"/>
              <a:gd name="connsiteX46" fmla="*/ 1889760 w 6183630"/>
              <a:gd name="connsiteY46" fmla="*/ 704850 h 2468880"/>
              <a:gd name="connsiteX47" fmla="*/ 1927860 w 6183630"/>
              <a:gd name="connsiteY47" fmla="*/ 704850 h 2468880"/>
              <a:gd name="connsiteX48" fmla="*/ 1965960 w 6183630"/>
              <a:gd name="connsiteY48" fmla="*/ 716280 h 2468880"/>
              <a:gd name="connsiteX49" fmla="*/ 1965960 w 6183630"/>
              <a:gd name="connsiteY49" fmla="*/ 739140 h 2468880"/>
              <a:gd name="connsiteX50" fmla="*/ 2000250 w 6183630"/>
              <a:gd name="connsiteY50" fmla="*/ 739140 h 2468880"/>
              <a:gd name="connsiteX51" fmla="*/ 2000250 w 6183630"/>
              <a:gd name="connsiteY51" fmla="*/ 762000 h 2468880"/>
              <a:gd name="connsiteX52" fmla="*/ 2057400 w 6183630"/>
              <a:gd name="connsiteY52" fmla="*/ 762000 h 2468880"/>
              <a:gd name="connsiteX53" fmla="*/ 2057400 w 6183630"/>
              <a:gd name="connsiteY53" fmla="*/ 796290 h 2468880"/>
              <a:gd name="connsiteX54" fmla="*/ 2095500 w 6183630"/>
              <a:gd name="connsiteY54" fmla="*/ 796290 h 2468880"/>
              <a:gd name="connsiteX55" fmla="*/ 2095500 w 6183630"/>
              <a:gd name="connsiteY55" fmla="*/ 845820 h 2468880"/>
              <a:gd name="connsiteX56" fmla="*/ 2152650 w 6183630"/>
              <a:gd name="connsiteY56" fmla="*/ 845820 h 2468880"/>
              <a:gd name="connsiteX57" fmla="*/ 2152650 w 6183630"/>
              <a:gd name="connsiteY57" fmla="*/ 868680 h 2468880"/>
              <a:gd name="connsiteX58" fmla="*/ 2236470 w 6183630"/>
              <a:gd name="connsiteY58" fmla="*/ 868680 h 2468880"/>
              <a:gd name="connsiteX59" fmla="*/ 2236470 w 6183630"/>
              <a:gd name="connsiteY59" fmla="*/ 902970 h 2468880"/>
              <a:gd name="connsiteX60" fmla="*/ 2297430 w 6183630"/>
              <a:gd name="connsiteY60" fmla="*/ 902970 h 2468880"/>
              <a:gd name="connsiteX61" fmla="*/ 2297430 w 6183630"/>
              <a:gd name="connsiteY61" fmla="*/ 922020 h 2468880"/>
              <a:gd name="connsiteX62" fmla="*/ 2343150 w 6183630"/>
              <a:gd name="connsiteY62" fmla="*/ 922020 h 2468880"/>
              <a:gd name="connsiteX63" fmla="*/ 2343150 w 6183630"/>
              <a:gd name="connsiteY63" fmla="*/ 960120 h 2468880"/>
              <a:gd name="connsiteX64" fmla="*/ 2381250 w 6183630"/>
              <a:gd name="connsiteY64" fmla="*/ 960120 h 2468880"/>
              <a:gd name="connsiteX65" fmla="*/ 2381250 w 6183630"/>
              <a:gd name="connsiteY65" fmla="*/ 975360 h 2468880"/>
              <a:gd name="connsiteX66" fmla="*/ 2438400 w 6183630"/>
              <a:gd name="connsiteY66" fmla="*/ 975360 h 2468880"/>
              <a:gd name="connsiteX67" fmla="*/ 2438400 w 6183630"/>
              <a:gd name="connsiteY67" fmla="*/ 1028700 h 2468880"/>
              <a:gd name="connsiteX68" fmla="*/ 2499360 w 6183630"/>
              <a:gd name="connsiteY68" fmla="*/ 1028700 h 2468880"/>
              <a:gd name="connsiteX69" fmla="*/ 2499360 w 6183630"/>
              <a:gd name="connsiteY69" fmla="*/ 1062990 h 2468880"/>
              <a:gd name="connsiteX70" fmla="*/ 2579370 w 6183630"/>
              <a:gd name="connsiteY70" fmla="*/ 1062990 h 2468880"/>
              <a:gd name="connsiteX71" fmla="*/ 2579370 w 6183630"/>
              <a:gd name="connsiteY71" fmla="*/ 1089660 h 2468880"/>
              <a:gd name="connsiteX72" fmla="*/ 2647950 w 6183630"/>
              <a:gd name="connsiteY72" fmla="*/ 1089660 h 2468880"/>
              <a:gd name="connsiteX73" fmla="*/ 2647950 w 6183630"/>
              <a:gd name="connsiteY73" fmla="*/ 1116330 h 2468880"/>
              <a:gd name="connsiteX74" fmla="*/ 2785110 w 6183630"/>
              <a:gd name="connsiteY74" fmla="*/ 1116330 h 2468880"/>
              <a:gd name="connsiteX75" fmla="*/ 2785110 w 6183630"/>
              <a:gd name="connsiteY75" fmla="*/ 1143000 h 2468880"/>
              <a:gd name="connsiteX76" fmla="*/ 2872740 w 6183630"/>
              <a:gd name="connsiteY76" fmla="*/ 1143000 h 2468880"/>
              <a:gd name="connsiteX77" fmla="*/ 2872740 w 6183630"/>
              <a:gd name="connsiteY77" fmla="*/ 1188720 h 2468880"/>
              <a:gd name="connsiteX78" fmla="*/ 2918460 w 6183630"/>
              <a:gd name="connsiteY78" fmla="*/ 1188720 h 2468880"/>
              <a:gd name="connsiteX79" fmla="*/ 2918460 w 6183630"/>
              <a:gd name="connsiteY79" fmla="*/ 1215390 h 2468880"/>
              <a:gd name="connsiteX80" fmla="*/ 2967990 w 6183630"/>
              <a:gd name="connsiteY80" fmla="*/ 1215390 h 2468880"/>
              <a:gd name="connsiteX81" fmla="*/ 2967990 w 6183630"/>
              <a:gd name="connsiteY81" fmla="*/ 1234440 h 2468880"/>
              <a:gd name="connsiteX82" fmla="*/ 3032760 w 6183630"/>
              <a:gd name="connsiteY82" fmla="*/ 1234440 h 2468880"/>
              <a:gd name="connsiteX83" fmla="*/ 3032760 w 6183630"/>
              <a:gd name="connsiteY83" fmla="*/ 1234440 h 2468880"/>
              <a:gd name="connsiteX84" fmla="*/ 3105150 w 6183630"/>
              <a:gd name="connsiteY84" fmla="*/ 1234440 h 2468880"/>
              <a:gd name="connsiteX85" fmla="*/ 3108960 w 6183630"/>
              <a:gd name="connsiteY85" fmla="*/ 1272540 h 2468880"/>
              <a:gd name="connsiteX86" fmla="*/ 3108960 w 6183630"/>
              <a:gd name="connsiteY86" fmla="*/ 1322070 h 2468880"/>
              <a:gd name="connsiteX87" fmla="*/ 3196590 w 6183630"/>
              <a:gd name="connsiteY87" fmla="*/ 1322070 h 2468880"/>
              <a:gd name="connsiteX88" fmla="*/ 3196590 w 6183630"/>
              <a:gd name="connsiteY88" fmla="*/ 1356360 h 2468880"/>
              <a:gd name="connsiteX89" fmla="*/ 3265170 w 6183630"/>
              <a:gd name="connsiteY89" fmla="*/ 1356360 h 2468880"/>
              <a:gd name="connsiteX90" fmla="*/ 3265170 w 6183630"/>
              <a:gd name="connsiteY90" fmla="*/ 1383030 h 2468880"/>
              <a:gd name="connsiteX91" fmla="*/ 3318510 w 6183630"/>
              <a:gd name="connsiteY91" fmla="*/ 1383030 h 2468880"/>
              <a:gd name="connsiteX92" fmla="*/ 3318510 w 6183630"/>
              <a:gd name="connsiteY92" fmla="*/ 1398270 h 2468880"/>
              <a:gd name="connsiteX93" fmla="*/ 3406140 w 6183630"/>
              <a:gd name="connsiteY93" fmla="*/ 1398270 h 2468880"/>
              <a:gd name="connsiteX94" fmla="*/ 3406140 w 6183630"/>
              <a:gd name="connsiteY94" fmla="*/ 1428750 h 2468880"/>
              <a:gd name="connsiteX95" fmla="*/ 3489960 w 6183630"/>
              <a:gd name="connsiteY95" fmla="*/ 1428750 h 2468880"/>
              <a:gd name="connsiteX96" fmla="*/ 3489960 w 6183630"/>
              <a:gd name="connsiteY96" fmla="*/ 1459230 h 2468880"/>
              <a:gd name="connsiteX97" fmla="*/ 3562350 w 6183630"/>
              <a:gd name="connsiteY97" fmla="*/ 1459230 h 2468880"/>
              <a:gd name="connsiteX98" fmla="*/ 3562350 w 6183630"/>
              <a:gd name="connsiteY98" fmla="*/ 1474470 h 2468880"/>
              <a:gd name="connsiteX99" fmla="*/ 3630930 w 6183630"/>
              <a:gd name="connsiteY99" fmla="*/ 1474470 h 2468880"/>
              <a:gd name="connsiteX100" fmla="*/ 3630930 w 6183630"/>
              <a:gd name="connsiteY100" fmla="*/ 1493520 h 2468880"/>
              <a:gd name="connsiteX101" fmla="*/ 3729990 w 6183630"/>
              <a:gd name="connsiteY101" fmla="*/ 1493520 h 2468880"/>
              <a:gd name="connsiteX102" fmla="*/ 3729990 w 6183630"/>
              <a:gd name="connsiteY102" fmla="*/ 1531620 h 2468880"/>
              <a:gd name="connsiteX103" fmla="*/ 3829050 w 6183630"/>
              <a:gd name="connsiteY103" fmla="*/ 1531620 h 2468880"/>
              <a:gd name="connsiteX104" fmla="*/ 3829050 w 6183630"/>
              <a:gd name="connsiteY104" fmla="*/ 1562100 h 2468880"/>
              <a:gd name="connsiteX105" fmla="*/ 4008120 w 6183630"/>
              <a:gd name="connsiteY105" fmla="*/ 1562100 h 2468880"/>
              <a:gd name="connsiteX106" fmla="*/ 4008120 w 6183630"/>
              <a:gd name="connsiteY106" fmla="*/ 1588770 h 2468880"/>
              <a:gd name="connsiteX107" fmla="*/ 4114800 w 6183630"/>
              <a:gd name="connsiteY107" fmla="*/ 1588770 h 2468880"/>
              <a:gd name="connsiteX108" fmla="*/ 4114800 w 6183630"/>
              <a:gd name="connsiteY108" fmla="*/ 1619250 h 2468880"/>
              <a:gd name="connsiteX109" fmla="*/ 4194810 w 6183630"/>
              <a:gd name="connsiteY109" fmla="*/ 1619250 h 2468880"/>
              <a:gd name="connsiteX110" fmla="*/ 4194810 w 6183630"/>
              <a:gd name="connsiteY110" fmla="*/ 1634490 h 2468880"/>
              <a:gd name="connsiteX111" fmla="*/ 4278630 w 6183630"/>
              <a:gd name="connsiteY111" fmla="*/ 1634490 h 2468880"/>
              <a:gd name="connsiteX112" fmla="*/ 4278630 w 6183630"/>
              <a:gd name="connsiteY112" fmla="*/ 1661160 h 2468880"/>
              <a:gd name="connsiteX113" fmla="*/ 4351020 w 6183630"/>
              <a:gd name="connsiteY113" fmla="*/ 1661160 h 2468880"/>
              <a:gd name="connsiteX114" fmla="*/ 4351020 w 6183630"/>
              <a:gd name="connsiteY114" fmla="*/ 1699260 h 2468880"/>
              <a:gd name="connsiteX115" fmla="*/ 4461510 w 6183630"/>
              <a:gd name="connsiteY115" fmla="*/ 1699260 h 2468880"/>
              <a:gd name="connsiteX116" fmla="*/ 4461510 w 6183630"/>
              <a:gd name="connsiteY116" fmla="*/ 1725930 h 2468880"/>
              <a:gd name="connsiteX117" fmla="*/ 4522470 w 6183630"/>
              <a:gd name="connsiteY117" fmla="*/ 1725930 h 2468880"/>
              <a:gd name="connsiteX118" fmla="*/ 4522470 w 6183630"/>
              <a:gd name="connsiteY118" fmla="*/ 1725930 h 2468880"/>
              <a:gd name="connsiteX119" fmla="*/ 4522470 w 6183630"/>
              <a:gd name="connsiteY119" fmla="*/ 1748790 h 2468880"/>
              <a:gd name="connsiteX120" fmla="*/ 4610100 w 6183630"/>
              <a:gd name="connsiteY120" fmla="*/ 1748790 h 2468880"/>
              <a:gd name="connsiteX121" fmla="*/ 4610100 w 6183630"/>
              <a:gd name="connsiteY121" fmla="*/ 1783080 h 2468880"/>
              <a:gd name="connsiteX122" fmla="*/ 4667250 w 6183630"/>
              <a:gd name="connsiteY122" fmla="*/ 1783080 h 2468880"/>
              <a:gd name="connsiteX123" fmla="*/ 4686300 w 6183630"/>
              <a:gd name="connsiteY123" fmla="*/ 1802130 h 2468880"/>
              <a:gd name="connsiteX124" fmla="*/ 4800600 w 6183630"/>
              <a:gd name="connsiteY124" fmla="*/ 1802130 h 2468880"/>
              <a:gd name="connsiteX125" fmla="*/ 4800600 w 6183630"/>
              <a:gd name="connsiteY125" fmla="*/ 1802130 h 2468880"/>
              <a:gd name="connsiteX126" fmla="*/ 4800600 w 6183630"/>
              <a:gd name="connsiteY126" fmla="*/ 1836420 h 2468880"/>
              <a:gd name="connsiteX127" fmla="*/ 4872990 w 6183630"/>
              <a:gd name="connsiteY127" fmla="*/ 1836420 h 2468880"/>
              <a:gd name="connsiteX128" fmla="*/ 4872990 w 6183630"/>
              <a:gd name="connsiteY128" fmla="*/ 1874520 h 2468880"/>
              <a:gd name="connsiteX129" fmla="*/ 4964430 w 6183630"/>
              <a:gd name="connsiteY129" fmla="*/ 1874520 h 2468880"/>
              <a:gd name="connsiteX130" fmla="*/ 4964430 w 6183630"/>
              <a:gd name="connsiteY130" fmla="*/ 1901190 h 2468880"/>
              <a:gd name="connsiteX131" fmla="*/ 5067300 w 6183630"/>
              <a:gd name="connsiteY131" fmla="*/ 1901190 h 2468880"/>
              <a:gd name="connsiteX132" fmla="*/ 5067300 w 6183630"/>
              <a:gd name="connsiteY132" fmla="*/ 1943100 h 2468880"/>
              <a:gd name="connsiteX133" fmla="*/ 5314950 w 6183630"/>
              <a:gd name="connsiteY133" fmla="*/ 1943100 h 2468880"/>
              <a:gd name="connsiteX134" fmla="*/ 5314950 w 6183630"/>
              <a:gd name="connsiteY134" fmla="*/ 1996440 h 2468880"/>
              <a:gd name="connsiteX135" fmla="*/ 5814060 w 6183630"/>
              <a:gd name="connsiteY135" fmla="*/ 1996440 h 2468880"/>
              <a:gd name="connsiteX136" fmla="*/ 5814060 w 6183630"/>
              <a:gd name="connsiteY136" fmla="*/ 2148840 h 2468880"/>
              <a:gd name="connsiteX137" fmla="*/ 5955030 w 6183630"/>
              <a:gd name="connsiteY137" fmla="*/ 2148840 h 2468880"/>
              <a:gd name="connsiteX138" fmla="*/ 5955030 w 6183630"/>
              <a:gd name="connsiteY138" fmla="*/ 2468880 h 2468880"/>
              <a:gd name="connsiteX139" fmla="*/ 6183630 w 6183630"/>
              <a:gd name="connsiteY139" fmla="*/ 2468880 h 2468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6183630" h="2468880">
                <a:moveTo>
                  <a:pt x="0" y="0"/>
                </a:moveTo>
                <a:lnTo>
                  <a:pt x="441960" y="0"/>
                </a:lnTo>
                <a:lnTo>
                  <a:pt x="441960" y="15240"/>
                </a:lnTo>
                <a:lnTo>
                  <a:pt x="483870" y="15240"/>
                </a:lnTo>
                <a:lnTo>
                  <a:pt x="483870" y="15240"/>
                </a:lnTo>
                <a:lnTo>
                  <a:pt x="552450" y="15240"/>
                </a:lnTo>
                <a:lnTo>
                  <a:pt x="552450" y="60960"/>
                </a:lnTo>
                <a:lnTo>
                  <a:pt x="666750" y="60960"/>
                </a:lnTo>
                <a:lnTo>
                  <a:pt x="666750" y="87630"/>
                </a:lnTo>
                <a:lnTo>
                  <a:pt x="750570" y="87630"/>
                </a:lnTo>
                <a:lnTo>
                  <a:pt x="735330" y="102870"/>
                </a:lnTo>
                <a:lnTo>
                  <a:pt x="769620" y="102870"/>
                </a:lnTo>
                <a:lnTo>
                  <a:pt x="769620" y="133350"/>
                </a:lnTo>
                <a:lnTo>
                  <a:pt x="853440" y="133350"/>
                </a:lnTo>
                <a:lnTo>
                  <a:pt x="853440" y="160020"/>
                </a:lnTo>
                <a:lnTo>
                  <a:pt x="929640" y="160020"/>
                </a:lnTo>
                <a:lnTo>
                  <a:pt x="929640" y="194310"/>
                </a:lnTo>
                <a:lnTo>
                  <a:pt x="979170" y="194310"/>
                </a:lnTo>
                <a:lnTo>
                  <a:pt x="979170" y="194310"/>
                </a:lnTo>
                <a:lnTo>
                  <a:pt x="1032510" y="194310"/>
                </a:lnTo>
                <a:lnTo>
                  <a:pt x="1032510" y="255270"/>
                </a:lnTo>
                <a:lnTo>
                  <a:pt x="1150620" y="255270"/>
                </a:lnTo>
                <a:lnTo>
                  <a:pt x="1150620" y="285750"/>
                </a:lnTo>
                <a:lnTo>
                  <a:pt x="1181100" y="285750"/>
                </a:lnTo>
                <a:lnTo>
                  <a:pt x="1181100" y="323850"/>
                </a:lnTo>
                <a:lnTo>
                  <a:pt x="1268730" y="323850"/>
                </a:lnTo>
                <a:lnTo>
                  <a:pt x="1268730" y="350520"/>
                </a:lnTo>
                <a:lnTo>
                  <a:pt x="1329690" y="350520"/>
                </a:lnTo>
                <a:lnTo>
                  <a:pt x="1329690" y="381000"/>
                </a:lnTo>
                <a:lnTo>
                  <a:pt x="1398270" y="381000"/>
                </a:lnTo>
                <a:lnTo>
                  <a:pt x="1398270" y="411480"/>
                </a:lnTo>
                <a:lnTo>
                  <a:pt x="1451610" y="411480"/>
                </a:lnTo>
                <a:lnTo>
                  <a:pt x="1451610" y="464820"/>
                </a:lnTo>
                <a:lnTo>
                  <a:pt x="1478280" y="464820"/>
                </a:lnTo>
                <a:lnTo>
                  <a:pt x="1478280" y="491490"/>
                </a:lnTo>
                <a:lnTo>
                  <a:pt x="1584960" y="491490"/>
                </a:lnTo>
                <a:lnTo>
                  <a:pt x="1584960" y="533400"/>
                </a:lnTo>
                <a:lnTo>
                  <a:pt x="1630680" y="533400"/>
                </a:lnTo>
                <a:lnTo>
                  <a:pt x="1630680" y="571500"/>
                </a:lnTo>
                <a:lnTo>
                  <a:pt x="1664970" y="571500"/>
                </a:lnTo>
                <a:lnTo>
                  <a:pt x="1664970" y="601980"/>
                </a:lnTo>
                <a:lnTo>
                  <a:pt x="1748790" y="601980"/>
                </a:lnTo>
                <a:lnTo>
                  <a:pt x="1748790" y="643890"/>
                </a:lnTo>
                <a:lnTo>
                  <a:pt x="1821180" y="643890"/>
                </a:lnTo>
                <a:lnTo>
                  <a:pt x="1821180" y="681990"/>
                </a:lnTo>
                <a:lnTo>
                  <a:pt x="1889760" y="681990"/>
                </a:lnTo>
                <a:lnTo>
                  <a:pt x="1889760" y="704850"/>
                </a:lnTo>
                <a:lnTo>
                  <a:pt x="1927860" y="704850"/>
                </a:lnTo>
                <a:lnTo>
                  <a:pt x="1965960" y="716280"/>
                </a:lnTo>
                <a:lnTo>
                  <a:pt x="1965960" y="739140"/>
                </a:lnTo>
                <a:lnTo>
                  <a:pt x="2000250" y="739140"/>
                </a:lnTo>
                <a:lnTo>
                  <a:pt x="2000250" y="762000"/>
                </a:lnTo>
                <a:lnTo>
                  <a:pt x="2057400" y="762000"/>
                </a:lnTo>
                <a:lnTo>
                  <a:pt x="2057400" y="796290"/>
                </a:lnTo>
                <a:lnTo>
                  <a:pt x="2095500" y="796290"/>
                </a:lnTo>
                <a:lnTo>
                  <a:pt x="2095500" y="845820"/>
                </a:lnTo>
                <a:lnTo>
                  <a:pt x="2152650" y="845820"/>
                </a:lnTo>
                <a:lnTo>
                  <a:pt x="2152650" y="868680"/>
                </a:lnTo>
                <a:lnTo>
                  <a:pt x="2236470" y="868680"/>
                </a:lnTo>
                <a:lnTo>
                  <a:pt x="2236470" y="902970"/>
                </a:lnTo>
                <a:lnTo>
                  <a:pt x="2297430" y="902970"/>
                </a:lnTo>
                <a:lnTo>
                  <a:pt x="2297430" y="922020"/>
                </a:lnTo>
                <a:lnTo>
                  <a:pt x="2343150" y="922020"/>
                </a:lnTo>
                <a:lnTo>
                  <a:pt x="2343150" y="960120"/>
                </a:lnTo>
                <a:lnTo>
                  <a:pt x="2381250" y="960120"/>
                </a:lnTo>
                <a:lnTo>
                  <a:pt x="2381250" y="975360"/>
                </a:lnTo>
                <a:lnTo>
                  <a:pt x="2438400" y="975360"/>
                </a:lnTo>
                <a:lnTo>
                  <a:pt x="2438400" y="1028700"/>
                </a:lnTo>
                <a:lnTo>
                  <a:pt x="2499360" y="1028700"/>
                </a:lnTo>
                <a:lnTo>
                  <a:pt x="2499360" y="1062990"/>
                </a:lnTo>
                <a:lnTo>
                  <a:pt x="2579370" y="1062990"/>
                </a:lnTo>
                <a:lnTo>
                  <a:pt x="2579370" y="1089660"/>
                </a:lnTo>
                <a:lnTo>
                  <a:pt x="2647950" y="1089660"/>
                </a:lnTo>
                <a:lnTo>
                  <a:pt x="2647950" y="1116330"/>
                </a:lnTo>
                <a:lnTo>
                  <a:pt x="2785110" y="1116330"/>
                </a:lnTo>
                <a:lnTo>
                  <a:pt x="2785110" y="1143000"/>
                </a:lnTo>
                <a:lnTo>
                  <a:pt x="2872740" y="1143000"/>
                </a:lnTo>
                <a:lnTo>
                  <a:pt x="2872740" y="1188720"/>
                </a:lnTo>
                <a:lnTo>
                  <a:pt x="2918460" y="1188720"/>
                </a:lnTo>
                <a:lnTo>
                  <a:pt x="2918460" y="1215390"/>
                </a:lnTo>
                <a:lnTo>
                  <a:pt x="2967990" y="1215390"/>
                </a:lnTo>
                <a:lnTo>
                  <a:pt x="2967990" y="1234440"/>
                </a:lnTo>
                <a:lnTo>
                  <a:pt x="3032760" y="1234440"/>
                </a:lnTo>
                <a:lnTo>
                  <a:pt x="3032760" y="1234440"/>
                </a:lnTo>
                <a:lnTo>
                  <a:pt x="3105150" y="1234440"/>
                </a:lnTo>
                <a:lnTo>
                  <a:pt x="3108960" y="1272540"/>
                </a:lnTo>
                <a:lnTo>
                  <a:pt x="3108960" y="1322070"/>
                </a:lnTo>
                <a:lnTo>
                  <a:pt x="3196590" y="1322070"/>
                </a:lnTo>
                <a:lnTo>
                  <a:pt x="3196590" y="1356360"/>
                </a:lnTo>
                <a:lnTo>
                  <a:pt x="3265170" y="1356360"/>
                </a:lnTo>
                <a:lnTo>
                  <a:pt x="3265170" y="1383030"/>
                </a:lnTo>
                <a:lnTo>
                  <a:pt x="3318510" y="1383030"/>
                </a:lnTo>
                <a:lnTo>
                  <a:pt x="3318510" y="1398270"/>
                </a:lnTo>
                <a:lnTo>
                  <a:pt x="3406140" y="1398270"/>
                </a:lnTo>
                <a:lnTo>
                  <a:pt x="3406140" y="1428750"/>
                </a:lnTo>
                <a:lnTo>
                  <a:pt x="3489960" y="1428750"/>
                </a:lnTo>
                <a:lnTo>
                  <a:pt x="3489960" y="1459230"/>
                </a:lnTo>
                <a:lnTo>
                  <a:pt x="3562350" y="1459230"/>
                </a:lnTo>
                <a:lnTo>
                  <a:pt x="3562350" y="1474470"/>
                </a:lnTo>
                <a:lnTo>
                  <a:pt x="3630930" y="1474470"/>
                </a:lnTo>
                <a:lnTo>
                  <a:pt x="3630930" y="1493520"/>
                </a:lnTo>
                <a:lnTo>
                  <a:pt x="3729990" y="1493520"/>
                </a:lnTo>
                <a:lnTo>
                  <a:pt x="3729990" y="1531620"/>
                </a:lnTo>
                <a:lnTo>
                  <a:pt x="3829050" y="1531620"/>
                </a:lnTo>
                <a:lnTo>
                  <a:pt x="3829050" y="1562100"/>
                </a:lnTo>
                <a:lnTo>
                  <a:pt x="4008120" y="1562100"/>
                </a:lnTo>
                <a:lnTo>
                  <a:pt x="4008120" y="1588770"/>
                </a:lnTo>
                <a:lnTo>
                  <a:pt x="4114800" y="1588770"/>
                </a:lnTo>
                <a:lnTo>
                  <a:pt x="4114800" y="1619250"/>
                </a:lnTo>
                <a:lnTo>
                  <a:pt x="4194810" y="1619250"/>
                </a:lnTo>
                <a:lnTo>
                  <a:pt x="4194810" y="1634490"/>
                </a:lnTo>
                <a:lnTo>
                  <a:pt x="4278630" y="1634490"/>
                </a:lnTo>
                <a:lnTo>
                  <a:pt x="4278630" y="1661160"/>
                </a:lnTo>
                <a:lnTo>
                  <a:pt x="4351020" y="1661160"/>
                </a:lnTo>
                <a:lnTo>
                  <a:pt x="4351020" y="1699260"/>
                </a:lnTo>
                <a:lnTo>
                  <a:pt x="4461510" y="1699260"/>
                </a:lnTo>
                <a:lnTo>
                  <a:pt x="4461510" y="1725930"/>
                </a:lnTo>
                <a:lnTo>
                  <a:pt x="4522470" y="1725930"/>
                </a:lnTo>
                <a:lnTo>
                  <a:pt x="4522470" y="1725930"/>
                </a:lnTo>
                <a:lnTo>
                  <a:pt x="4522470" y="1748790"/>
                </a:lnTo>
                <a:lnTo>
                  <a:pt x="4610100" y="1748790"/>
                </a:lnTo>
                <a:lnTo>
                  <a:pt x="4610100" y="1783080"/>
                </a:lnTo>
                <a:lnTo>
                  <a:pt x="4667250" y="1783080"/>
                </a:lnTo>
                <a:lnTo>
                  <a:pt x="4686300" y="1802130"/>
                </a:lnTo>
                <a:lnTo>
                  <a:pt x="4800600" y="1802130"/>
                </a:lnTo>
                <a:lnTo>
                  <a:pt x="4800600" y="1802130"/>
                </a:lnTo>
                <a:lnTo>
                  <a:pt x="4800600" y="1836420"/>
                </a:lnTo>
                <a:lnTo>
                  <a:pt x="4872990" y="1836420"/>
                </a:lnTo>
                <a:lnTo>
                  <a:pt x="4872990" y="1874520"/>
                </a:lnTo>
                <a:lnTo>
                  <a:pt x="4964430" y="1874520"/>
                </a:lnTo>
                <a:lnTo>
                  <a:pt x="4964430" y="1901190"/>
                </a:lnTo>
                <a:lnTo>
                  <a:pt x="5067300" y="1901190"/>
                </a:lnTo>
                <a:lnTo>
                  <a:pt x="5067300" y="1943100"/>
                </a:lnTo>
                <a:lnTo>
                  <a:pt x="5314950" y="1943100"/>
                </a:lnTo>
                <a:lnTo>
                  <a:pt x="5314950" y="1996440"/>
                </a:lnTo>
                <a:lnTo>
                  <a:pt x="5814060" y="1996440"/>
                </a:lnTo>
                <a:lnTo>
                  <a:pt x="5814060" y="2148840"/>
                </a:lnTo>
                <a:lnTo>
                  <a:pt x="5955030" y="2148840"/>
                </a:lnTo>
                <a:lnTo>
                  <a:pt x="5955030" y="2468880"/>
                </a:lnTo>
                <a:lnTo>
                  <a:pt x="6183630" y="2468880"/>
                </a:lnTo>
              </a:path>
            </a:pathLst>
          </a:custGeom>
          <a:noFill/>
          <a:ln w="28575">
            <a:solidFill>
              <a:schemeClr val="accent1"/>
            </a:solidFill>
            <a:miter lim="800000"/>
            <a:headEnd/>
            <a:tailEnd/>
          </a:ln>
        </p:spPr>
        <p:txBody>
          <a:bodyPr rtlCol="0" anchor="ctr"/>
          <a:lstStyle/>
          <a:p>
            <a:pPr algn="ctr"/>
            <a:endParaRPr lang="en-US" dirty="0"/>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Final Results From PAOLA-1: </a:t>
            </a:r>
            <a:r>
              <a:rPr lang="en-US" dirty="0"/>
              <a:t>OS (ITT Population)</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a:xfrm>
            <a:off x="8714289" y="3473072"/>
            <a:ext cx="3209981" cy="2483831"/>
          </a:xfrm>
        </p:spPr>
        <p:txBody>
          <a:bodyPr/>
          <a:lstStyle/>
          <a:p>
            <a:r>
              <a:rPr lang="en-US" altLang="en-US" sz="1800" dirty="0"/>
              <a:t>19.7% and 45.7% of patients in olaparib + Bev and placebo + Bev arms, respectively, received </a:t>
            </a:r>
            <a:br>
              <a:rPr lang="en-US" altLang="en-US" sz="1800" dirty="0"/>
            </a:br>
            <a:r>
              <a:rPr lang="en-US" altLang="en-US" sz="1800" dirty="0"/>
              <a:t>PARP inhibitor during any subsequent treatment</a:t>
            </a:r>
          </a:p>
          <a:p>
            <a:r>
              <a:rPr lang="en-GB" altLang="en-US" sz="1800" dirty="0"/>
              <a:t>Median time from first cycle of chemotherapy to randomization: 6 mo</a:t>
            </a:r>
          </a:p>
          <a:p>
            <a:endParaRPr lang="en-GB" altLang="en-US" sz="1800" dirty="0"/>
          </a:p>
          <a:p>
            <a:endParaRPr lang="en-GB" altLang="en-US" sz="1800" dirty="0"/>
          </a:p>
        </p:txBody>
      </p:sp>
      <p:sp>
        <p:nvSpPr>
          <p:cNvPr id="2" name="Text Box 15">
            <a:extLst>
              <a:ext uri="{FF2B5EF4-FFF2-40B4-BE49-F238E27FC236}">
                <a16:creationId xmlns:a16="http://schemas.microsoft.com/office/drawing/2014/main" id="{9395C549-55DE-4875-328D-65840995E6CD}"/>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Ray-Coquard. ESMO 2022. Abstr LBA29. Reproduced with permission.</a:t>
            </a:r>
            <a:endParaRPr lang="en-US" altLang="en-US" sz="1200" b="0" dirty="0">
              <a:solidFill>
                <a:schemeClr val="bg2"/>
              </a:solidFill>
              <a:latin typeface="Calibri" panose="020F0502020204030204" pitchFamily="34" charset="0"/>
            </a:endParaRPr>
          </a:p>
        </p:txBody>
      </p:sp>
      <p:graphicFrame>
        <p:nvGraphicFramePr>
          <p:cNvPr id="4" name="Group 32">
            <a:extLst>
              <a:ext uri="{FF2B5EF4-FFF2-40B4-BE49-F238E27FC236}">
                <a16:creationId xmlns:a16="http://schemas.microsoft.com/office/drawing/2014/main" id="{4487CF65-FB97-2096-2B9E-EC95F1CEE449}"/>
              </a:ext>
            </a:extLst>
          </p:cNvPr>
          <p:cNvGraphicFramePr>
            <a:graphicFrameLocks noGrp="1"/>
          </p:cNvGraphicFramePr>
          <p:nvPr/>
        </p:nvGraphicFramePr>
        <p:xfrm>
          <a:off x="7632902" y="1614897"/>
          <a:ext cx="4127933" cy="1554560"/>
        </p:xfrm>
        <a:graphic>
          <a:graphicData uri="http://schemas.openxmlformats.org/drawingml/2006/table">
            <a:tbl>
              <a:tblPr/>
              <a:tblGrid>
                <a:gridCol w="1442562">
                  <a:extLst>
                    <a:ext uri="{9D8B030D-6E8A-4147-A177-3AD203B41FA5}">
                      <a16:colId xmlns:a16="http://schemas.microsoft.com/office/drawing/2014/main" val="2570165244"/>
                    </a:ext>
                  </a:extLst>
                </a:gridCol>
                <a:gridCol w="1401748">
                  <a:extLst>
                    <a:ext uri="{9D8B030D-6E8A-4147-A177-3AD203B41FA5}">
                      <a16:colId xmlns:a16="http://schemas.microsoft.com/office/drawing/2014/main" val="20001"/>
                    </a:ext>
                  </a:extLst>
                </a:gridCol>
                <a:gridCol w="1283623">
                  <a:extLst>
                    <a:ext uri="{9D8B030D-6E8A-4147-A177-3AD203B41FA5}">
                      <a16:colId xmlns:a16="http://schemas.microsoft.com/office/drawing/2014/main" val="20002"/>
                    </a:ext>
                  </a:extLst>
                </a:gridCol>
              </a:tblGrid>
              <a:tr h="25150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Olaparib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537)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200" b="1" i="0" u="none" strike="noStrike" cap="none" normalizeH="0" baseline="0" dirty="0">
                          <a:ln>
                            <a:noFill/>
                          </a:ln>
                          <a:solidFill>
                            <a:schemeClr val="tx1"/>
                          </a:solidFill>
                          <a:effectLst/>
                          <a:latin typeface="Calibri" panose="020F0502020204030204" pitchFamily="34" charset="0"/>
                        </a:rPr>
                        <a:t>Placebo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269)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15090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288 (53.6)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158 (58.7)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5090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OS, mo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5090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5-yr OS rate,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3837921"/>
                  </a:ext>
                </a:extLst>
              </a:tr>
              <a:tr h="150908">
                <a:tc grid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0.92 (95% CI: 0.76-1.12; </a:t>
                      </a:r>
                      <a:r>
                        <a:rPr kumimoji="0" lang="en-US" sz="12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.4118)</a:t>
                      </a:r>
                    </a:p>
                  </a:txBody>
                  <a:tcPr marL="121881" marR="121881" marT="45728" marB="45728" anchor="ctr" horzOverflow="overflow">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0.92 (95% CI: 0.72-1.17)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extLst>
                  <a:ext uri="{0D108BD9-81ED-4DB2-BD59-A6C34878D82A}">
                    <a16:rowId xmlns:a16="http://schemas.microsoft.com/office/drawing/2014/main" val="1853868532"/>
                  </a:ext>
                </a:extLst>
              </a:tr>
            </a:tbl>
          </a:graphicData>
        </a:graphic>
      </p:graphicFrame>
      <p:sp>
        <p:nvSpPr>
          <p:cNvPr id="6" name="TextBox 5">
            <a:extLst>
              <a:ext uri="{FF2B5EF4-FFF2-40B4-BE49-F238E27FC236}">
                <a16:creationId xmlns:a16="http://schemas.microsoft.com/office/drawing/2014/main" id="{BC3F9CF2-6725-5F22-3377-A2E1711DD4BF}"/>
              </a:ext>
            </a:extLst>
          </p:cNvPr>
          <p:cNvSpPr txBox="1"/>
          <p:nvPr/>
        </p:nvSpPr>
        <p:spPr bwMode="auto">
          <a:xfrm>
            <a:off x="7885019" y="3189833"/>
            <a:ext cx="12884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*55% maturity.</a:t>
            </a:r>
          </a:p>
        </p:txBody>
      </p:sp>
      <p:sp>
        <p:nvSpPr>
          <p:cNvPr id="3" name="Rectangle 2">
            <a:extLst>
              <a:ext uri="{FF2B5EF4-FFF2-40B4-BE49-F238E27FC236}">
                <a16:creationId xmlns:a16="http://schemas.microsoft.com/office/drawing/2014/main" id="{2A95361F-38AB-5466-E2FA-38C2703C0FF5}"/>
              </a:ext>
            </a:extLst>
          </p:cNvPr>
          <p:cNvSpPr/>
          <p:nvPr/>
        </p:nvSpPr>
        <p:spPr bwMode="auto">
          <a:xfrm>
            <a:off x="3367595" y="5441795"/>
            <a:ext cx="3021981" cy="30108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600" dirty="0">
                <a:solidFill>
                  <a:schemeClr val="bg1"/>
                </a:solidFill>
                <a:latin typeface="Calibri" panose="020F0502020204030204" pitchFamily="34" charset="0"/>
              </a:rPr>
              <a:t>Time From Randomization (Mo) </a:t>
            </a:r>
          </a:p>
        </p:txBody>
      </p:sp>
      <p:sp>
        <p:nvSpPr>
          <p:cNvPr id="8" name="Rectangle 7">
            <a:extLst>
              <a:ext uri="{FF2B5EF4-FFF2-40B4-BE49-F238E27FC236}">
                <a16:creationId xmlns:a16="http://schemas.microsoft.com/office/drawing/2014/main" id="{A4D8DEFA-C67A-8AB4-8563-9137DEC669EA}"/>
              </a:ext>
            </a:extLst>
          </p:cNvPr>
          <p:cNvSpPr/>
          <p:nvPr/>
        </p:nvSpPr>
        <p:spPr bwMode="auto">
          <a:xfrm rot="16200000">
            <a:off x="-135750" y="3237716"/>
            <a:ext cx="2765503" cy="289931"/>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dirty="0">
                <a:solidFill>
                  <a:schemeClr val="bg1"/>
                </a:solidFill>
                <a:latin typeface="Calibri" panose="020F0502020204030204" pitchFamily="34" charset="0"/>
              </a:rPr>
              <a:t>OS (%)</a:t>
            </a:r>
          </a:p>
        </p:txBody>
      </p:sp>
      <p:sp>
        <p:nvSpPr>
          <p:cNvPr id="7" name="Freeform: Shape 6">
            <a:extLst>
              <a:ext uri="{FF2B5EF4-FFF2-40B4-BE49-F238E27FC236}">
                <a16:creationId xmlns:a16="http://schemas.microsoft.com/office/drawing/2014/main" id="{8B8C7753-C8C9-A67C-F011-48A6F64896AE}"/>
              </a:ext>
            </a:extLst>
          </p:cNvPr>
          <p:cNvSpPr/>
          <p:nvPr/>
        </p:nvSpPr>
        <p:spPr bwMode="auto">
          <a:xfrm>
            <a:off x="1793597" y="1673412"/>
            <a:ext cx="6341035" cy="3418541"/>
          </a:xfrm>
          <a:custGeom>
            <a:avLst/>
            <a:gdLst>
              <a:gd name="connsiteX0" fmla="*/ 0 w 6341035"/>
              <a:gd name="connsiteY0" fmla="*/ 0 h 3418541"/>
              <a:gd name="connsiteX1" fmla="*/ 0 w 6341035"/>
              <a:gd name="connsiteY1" fmla="*/ 3418541 h 3418541"/>
              <a:gd name="connsiteX2" fmla="*/ 6341035 w 6341035"/>
              <a:gd name="connsiteY2" fmla="*/ 3418541 h 3418541"/>
            </a:gdLst>
            <a:ahLst/>
            <a:cxnLst>
              <a:cxn ang="0">
                <a:pos x="connsiteX0" y="connsiteY0"/>
              </a:cxn>
              <a:cxn ang="0">
                <a:pos x="connsiteX1" y="connsiteY1"/>
              </a:cxn>
              <a:cxn ang="0">
                <a:pos x="connsiteX2" y="connsiteY2"/>
              </a:cxn>
            </a:cxnLst>
            <a:rect l="l" t="t" r="r" b="b"/>
            <a:pathLst>
              <a:path w="6341035" h="3418541">
                <a:moveTo>
                  <a:pt x="0" y="0"/>
                </a:moveTo>
                <a:lnTo>
                  <a:pt x="0" y="3418541"/>
                </a:lnTo>
                <a:lnTo>
                  <a:pt x="6341035" y="3418541"/>
                </a:lnTo>
              </a:path>
            </a:pathLst>
          </a:custGeom>
          <a:noFill/>
          <a:ln w="28575">
            <a:solidFill>
              <a:schemeClr val="bg1"/>
            </a:solidFill>
            <a:miter lim="800000"/>
            <a:headEnd/>
            <a:tailEnd/>
          </a:ln>
        </p:spPr>
        <p:txBody>
          <a:bodyPr rtlCol="0" anchor="ctr"/>
          <a:lstStyle/>
          <a:p>
            <a:pPr algn="ctr"/>
            <a:endParaRPr lang="en-US" dirty="0"/>
          </a:p>
        </p:txBody>
      </p:sp>
      <p:grpSp>
        <p:nvGrpSpPr>
          <p:cNvPr id="16" name="Group 15">
            <a:extLst>
              <a:ext uri="{FF2B5EF4-FFF2-40B4-BE49-F238E27FC236}">
                <a16:creationId xmlns:a16="http://schemas.microsoft.com/office/drawing/2014/main" id="{2DE87C58-73C7-4225-3E7D-5E160A60F0B8}"/>
              </a:ext>
            </a:extLst>
          </p:cNvPr>
          <p:cNvGrpSpPr/>
          <p:nvPr/>
        </p:nvGrpSpPr>
        <p:grpSpPr>
          <a:xfrm>
            <a:off x="1721879" y="1673412"/>
            <a:ext cx="71718" cy="3421529"/>
            <a:chOff x="1533812" y="1673412"/>
            <a:chExt cx="103741" cy="3421529"/>
          </a:xfrm>
        </p:grpSpPr>
        <p:cxnSp>
          <p:nvCxnSpPr>
            <p:cNvPr id="10" name="Straight Connector 9">
              <a:extLst>
                <a:ext uri="{FF2B5EF4-FFF2-40B4-BE49-F238E27FC236}">
                  <a16:creationId xmlns:a16="http://schemas.microsoft.com/office/drawing/2014/main" id="{D4EE9076-EC69-1FDD-3B55-14870BB5DA2F}"/>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B35417B6-D7D1-6D50-5EFD-BC1A530A4997}"/>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810C84CD-800E-89AC-3D2E-206E182193D3}"/>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B115E757-FFC6-DD9B-8F10-F2FE3F77E7F6}"/>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89BC31FD-01D9-29C9-BE3E-BE70AEB6E134}"/>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60D0FFF8-7212-33EE-7397-0AB9B84BA019}"/>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27" name="Group 26">
            <a:extLst>
              <a:ext uri="{FF2B5EF4-FFF2-40B4-BE49-F238E27FC236}">
                <a16:creationId xmlns:a16="http://schemas.microsoft.com/office/drawing/2014/main" id="{C2CEF738-BB62-A1B4-C1BA-68106F35F205}"/>
              </a:ext>
            </a:extLst>
          </p:cNvPr>
          <p:cNvGrpSpPr/>
          <p:nvPr/>
        </p:nvGrpSpPr>
        <p:grpSpPr>
          <a:xfrm>
            <a:off x="1793596" y="5090450"/>
            <a:ext cx="6344023" cy="76378"/>
            <a:chOff x="1637552" y="5090450"/>
            <a:chExt cx="6344023" cy="76378"/>
          </a:xfrm>
        </p:grpSpPr>
        <p:grpSp>
          <p:nvGrpSpPr>
            <p:cNvPr id="17" name="Group 16">
              <a:extLst>
                <a:ext uri="{FF2B5EF4-FFF2-40B4-BE49-F238E27FC236}">
                  <a16:creationId xmlns:a16="http://schemas.microsoft.com/office/drawing/2014/main" id="{E2358C32-A536-83AA-2FBB-AB571A95D145}"/>
                </a:ext>
              </a:extLst>
            </p:cNvPr>
            <p:cNvGrpSpPr/>
            <p:nvPr/>
          </p:nvGrpSpPr>
          <p:grpSpPr>
            <a:xfrm rot="5400000">
              <a:off x="3978750" y="2750755"/>
              <a:ext cx="74875" cy="4757272"/>
              <a:chOff x="1533812" y="1673412"/>
              <a:chExt cx="103741" cy="3421529"/>
            </a:xfrm>
          </p:grpSpPr>
          <p:cxnSp>
            <p:nvCxnSpPr>
              <p:cNvPr id="18" name="Straight Connector 17">
                <a:extLst>
                  <a:ext uri="{FF2B5EF4-FFF2-40B4-BE49-F238E27FC236}">
                    <a16:creationId xmlns:a16="http://schemas.microsoft.com/office/drawing/2014/main" id="{402AB2DB-599D-9ACF-18C0-1E5A155DAC25}"/>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404C0CA5-4896-580C-0783-358AD3C90D56}"/>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5DFE547-1015-35EB-207D-1785228436FB}"/>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1B3F9AB8-DD5D-5609-D44D-B55F886DB5D4}"/>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601CD63-198A-0614-6F19-A5ABD1FC61FE}"/>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020C573-7D19-92A3-97ED-65E239AAA54C}"/>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7FA19884-68C6-4379-F846-9F2FBB950C42}"/>
                </a:ext>
              </a:extLst>
            </p:cNvPr>
            <p:cNvGrpSpPr/>
            <p:nvPr/>
          </p:nvGrpSpPr>
          <p:grpSpPr>
            <a:xfrm>
              <a:off x="7346278" y="5090450"/>
              <a:ext cx="635297" cy="74875"/>
              <a:chOff x="5595769" y="5244353"/>
              <a:chExt cx="951455" cy="74875"/>
            </a:xfrm>
          </p:grpSpPr>
          <p:cxnSp>
            <p:nvCxnSpPr>
              <p:cNvPr id="24" name="Straight Connector 23">
                <a:extLst>
                  <a:ext uri="{FF2B5EF4-FFF2-40B4-BE49-F238E27FC236}">
                    <a16:creationId xmlns:a16="http://schemas.microsoft.com/office/drawing/2014/main" id="{463B33FD-FDDA-F5C1-137A-1956D596EAE7}"/>
                  </a:ext>
                </a:extLst>
              </p:cNvPr>
              <p:cNvCxnSpPr>
                <a:cxnSpLocks/>
              </p:cNvCxnSpPr>
              <p:nvPr/>
            </p:nvCxnSpPr>
            <p:spPr bwMode="auto">
              <a:xfrm rot="5400000">
                <a:off x="6509786" y="5281791"/>
                <a:ext cx="74875"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42F87A5-EE4F-A505-E6F1-10E2EB6D3A69}"/>
                  </a:ext>
                </a:extLst>
              </p:cNvPr>
              <p:cNvCxnSpPr>
                <a:cxnSpLocks/>
              </p:cNvCxnSpPr>
              <p:nvPr/>
            </p:nvCxnSpPr>
            <p:spPr bwMode="auto">
              <a:xfrm rot="5400000">
                <a:off x="5558331" y="5281791"/>
                <a:ext cx="74875" cy="0"/>
              </a:xfrm>
              <a:prstGeom prst="line">
                <a:avLst/>
              </a:prstGeom>
              <a:noFill/>
              <a:ln w="28575" cap="flat" cmpd="sng" algn="ctr">
                <a:solidFill>
                  <a:schemeClr val="bg1"/>
                </a:solidFill>
                <a:prstDash val="solid"/>
                <a:round/>
                <a:headEnd type="none" w="med" len="med"/>
                <a:tailEnd type="none" w="med" len="med"/>
              </a:ln>
              <a:effectLst/>
            </p:spPr>
          </p:cxnSp>
        </p:grpSp>
      </p:grpSp>
      <p:sp>
        <p:nvSpPr>
          <p:cNvPr id="28" name="TextBox 27">
            <a:extLst>
              <a:ext uri="{FF2B5EF4-FFF2-40B4-BE49-F238E27FC236}">
                <a16:creationId xmlns:a16="http://schemas.microsoft.com/office/drawing/2014/main" id="{8E5F96A7-64AF-BC10-4E15-F2AD28B4BE40}"/>
              </a:ext>
            </a:extLst>
          </p:cNvPr>
          <p:cNvSpPr txBox="1"/>
          <p:nvPr/>
        </p:nvSpPr>
        <p:spPr bwMode="auto">
          <a:xfrm>
            <a:off x="1234966" y="149743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29" name="TextBox 28">
            <a:extLst>
              <a:ext uri="{FF2B5EF4-FFF2-40B4-BE49-F238E27FC236}">
                <a16:creationId xmlns:a16="http://schemas.microsoft.com/office/drawing/2014/main" id="{A6D43AC4-394D-5F5C-6BD8-EA329FE1FF85}"/>
              </a:ext>
            </a:extLst>
          </p:cNvPr>
          <p:cNvSpPr txBox="1"/>
          <p:nvPr/>
        </p:nvSpPr>
        <p:spPr bwMode="auto">
          <a:xfrm>
            <a:off x="1351986" y="217305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0" name="TextBox 29">
            <a:extLst>
              <a:ext uri="{FF2B5EF4-FFF2-40B4-BE49-F238E27FC236}">
                <a16:creationId xmlns:a16="http://schemas.microsoft.com/office/drawing/2014/main" id="{107585C4-C8CE-372A-7F0D-7AA55108C34B}"/>
              </a:ext>
            </a:extLst>
          </p:cNvPr>
          <p:cNvSpPr txBox="1"/>
          <p:nvPr/>
        </p:nvSpPr>
        <p:spPr bwMode="auto">
          <a:xfrm>
            <a:off x="1351986" y="286604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1" name="TextBox 30">
            <a:extLst>
              <a:ext uri="{FF2B5EF4-FFF2-40B4-BE49-F238E27FC236}">
                <a16:creationId xmlns:a16="http://schemas.microsoft.com/office/drawing/2014/main" id="{31D89A55-E72C-1377-D417-3BD7191F523D}"/>
              </a:ext>
            </a:extLst>
          </p:cNvPr>
          <p:cNvSpPr txBox="1"/>
          <p:nvPr/>
        </p:nvSpPr>
        <p:spPr bwMode="auto">
          <a:xfrm>
            <a:off x="1351986" y="354166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2" name="TextBox 31">
            <a:extLst>
              <a:ext uri="{FF2B5EF4-FFF2-40B4-BE49-F238E27FC236}">
                <a16:creationId xmlns:a16="http://schemas.microsoft.com/office/drawing/2014/main" id="{1FA8D475-B863-AC5B-0820-E632A2321B83}"/>
              </a:ext>
            </a:extLst>
          </p:cNvPr>
          <p:cNvSpPr txBox="1"/>
          <p:nvPr/>
        </p:nvSpPr>
        <p:spPr bwMode="auto">
          <a:xfrm>
            <a:off x="1351986" y="422382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3" name="TextBox 32">
            <a:extLst>
              <a:ext uri="{FF2B5EF4-FFF2-40B4-BE49-F238E27FC236}">
                <a16:creationId xmlns:a16="http://schemas.microsoft.com/office/drawing/2014/main" id="{0B2E436E-16D8-2AA8-533D-006853577CC9}"/>
              </a:ext>
            </a:extLst>
          </p:cNvPr>
          <p:cNvSpPr txBox="1"/>
          <p:nvPr/>
        </p:nvSpPr>
        <p:spPr bwMode="auto">
          <a:xfrm>
            <a:off x="1469005" y="4899442"/>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4" name="TextBox 33">
            <a:extLst>
              <a:ext uri="{FF2B5EF4-FFF2-40B4-BE49-F238E27FC236}">
                <a16:creationId xmlns:a16="http://schemas.microsoft.com/office/drawing/2014/main" id="{797CEE6F-870F-84DB-689F-40151F79FD49}"/>
              </a:ext>
            </a:extLst>
          </p:cNvPr>
          <p:cNvSpPr txBox="1"/>
          <p:nvPr/>
        </p:nvSpPr>
        <p:spPr bwMode="auto">
          <a:xfrm>
            <a:off x="1642723" y="5105599"/>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5" name="TextBox 34">
            <a:extLst>
              <a:ext uri="{FF2B5EF4-FFF2-40B4-BE49-F238E27FC236}">
                <a16:creationId xmlns:a16="http://schemas.microsoft.com/office/drawing/2014/main" id="{BFCBFF37-2F18-F04E-10A0-76DF484E7079}"/>
              </a:ext>
            </a:extLst>
          </p:cNvPr>
          <p:cNvSpPr txBox="1"/>
          <p:nvPr/>
        </p:nvSpPr>
        <p:spPr bwMode="auto">
          <a:xfrm>
            <a:off x="2547930" y="510559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36" name="TextBox 35">
            <a:extLst>
              <a:ext uri="{FF2B5EF4-FFF2-40B4-BE49-F238E27FC236}">
                <a16:creationId xmlns:a16="http://schemas.microsoft.com/office/drawing/2014/main" id="{7C76943F-265D-A265-B4AD-F547219F1EFC}"/>
              </a:ext>
            </a:extLst>
          </p:cNvPr>
          <p:cNvSpPr txBox="1"/>
          <p:nvPr/>
        </p:nvSpPr>
        <p:spPr bwMode="auto">
          <a:xfrm>
            <a:off x="3474889" y="51070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37" name="TextBox 36">
            <a:extLst>
              <a:ext uri="{FF2B5EF4-FFF2-40B4-BE49-F238E27FC236}">
                <a16:creationId xmlns:a16="http://schemas.microsoft.com/office/drawing/2014/main" id="{B712B90D-265C-740A-4410-9FC1AB013759}"/>
              </a:ext>
            </a:extLst>
          </p:cNvPr>
          <p:cNvSpPr txBox="1"/>
          <p:nvPr/>
        </p:nvSpPr>
        <p:spPr bwMode="auto">
          <a:xfrm>
            <a:off x="4438605" y="51070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38" name="TextBox 37">
            <a:extLst>
              <a:ext uri="{FF2B5EF4-FFF2-40B4-BE49-F238E27FC236}">
                <a16:creationId xmlns:a16="http://schemas.microsoft.com/office/drawing/2014/main" id="{FA245385-DC08-97B7-359F-F8ED0298A500}"/>
              </a:ext>
            </a:extLst>
          </p:cNvPr>
          <p:cNvSpPr txBox="1"/>
          <p:nvPr/>
        </p:nvSpPr>
        <p:spPr bwMode="auto">
          <a:xfrm>
            <a:off x="5402321" y="511097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39" name="TextBox 38">
            <a:extLst>
              <a:ext uri="{FF2B5EF4-FFF2-40B4-BE49-F238E27FC236}">
                <a16:creationId xmlns:a16="http://schemas.microsoft.com/office/drawing/2014/main" id="{2AA23013-F3B9-69C8-E642-06E68BA14465}"/>
              </a:ext>
            </a:extLst>
          </p:cNvPr>
          <p:cNvSpPr txBox="1"/>
          <p:nvPr/>
        </p:nvSpPr>
        <p:spPr bwMode="auto">
          <a:xfrm>
            <a:off x="6329280" y="511240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0" name="TextBox 39">
            <a:extLst>
              <a:ext uri="{FF2B5EF4-FFF2-40B4-BE49-F238E27FC236}">
                <a16:creationId xmlns:a16="http://schemas.microsoft.com/office/drawing/2014/main" id="{0BCFDBA5-2325-57D0-A1BD-A5AB59622E2E}"/>
              </a:ext>
            </a:extLst>
          </p:cNvPr>
          <p:cNvSpPr txBox="1"/>
          <p:nvPr/>
        </p:nvSpPr>
        <p:spPr bwMode="auto">
          <a:xfrm>
            <a:off x="7292996" y="511240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72</a:t>
            </a:r>
          </a:p>
        </p:txBody>
      </p:sp>
      <p:sp>
        <p:nvSpPr>
          <p:cNvPr id="41" name="TextBox 40">
            <a:extLst>
              <a:ext uri="{FF2B5EF4-FFF2-40B4-BE49-F238E27FC236}">
                <a16:creationId xmlns:a16="http://schemas.microsoft.com/office/drawing/2014/main" id="{E6DDD6E6-E70A-09BD-2521-668444080829}"/>
              </a:ext>
            </a:extLst>
          </p:cNvPr>
          <p:cNvSpPr txBox="1"/>
          <p:nvPr/>
        </p:nvSpPr>
        <p:spPr bwMode="auto">
          <a:xfrm>
            <a:off x="7925280" y="510378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2" name="TextBox 41">
            <a:extLst>
              <a:ext uri="{FF2B5EF4-FFF2-40B4-BE49-F238E27FC236}">
                <a16:creationId xmlns:a16="http://schemas.microsoft.com/office/drawing/2014/main" id="{EB78165E-ADF1-37B4-7F96-CB7935FF50CF}"/>
              </a:ext>
            </a:extLst>
          </p:cNvPr>
          <p:cNvSpPr txBox="1"/>
          <p:nvPr/>
        </p:nvSpPr>
        <p:spPr bwMode="auto">
          <a:xfrm>
            <a:off x="6086420" y="2895427"/>
            <a:ext cx="13143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5-yr OS rate</a:t>
            </a:r>
          </a:p>
        </p:txBody>
      </p:sp>
      <p:sp>
        <p:nvSpPr>
          <p:cNvPr id="43" name="TextBox 42">
            <a:extLst>
              <a:ext uri="{FF2B5EF4-FFF2-40B4-BE49-F238E27FC236}">
                <a16:creationId xmlns:a16="http://schemas.microsoft.com/office/drawing/2014/main" id="{8AE9EDD0-F3EF-DC70-2230-013DD55A54F8}"/>
              </a:ext>
            </a:extLst>
          </p:cNvPr>
          <p:cNvSpPr txBox="1"/>
          <p:nvPr/>
        </p:nvSpPr>
        <p:spPr bwMode="auto">
          <a:xfrm>
            <a:off x="6443231" y="3155329"/>
            <a:ext cx="7585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accent1"/>
                </a:solidFill>
                <a:latin typeface="Calibri" panose="020F0502020204030204" pitchFamily="34" charset="0"/>
              </a:rPr>
              <a:t>47.3%</a:t>
            </a:r>
          </a:p>
        </p:txBody>
      </p:sp>
      <p:sp>
        <p:nvSpPr>
          <p:cNvPr id="44" name="TextBox 43">
            <a:extLst>
              <a:ext uri="{FF2B5EF4-FFF2-40B4-BE49-F238E27FC236}">
                <a16:creationId xmlns:a16="http://schemas.microsoft.com/office/drawing/2014/main" id="{B79D5119-F4E9-DB90-A8B1-AF8EFBC6681C}"/>
              </a:ext>
            </a:extLst>
          </p:cNvPr>
          <p:cNvSpPr txBox="1"/>
          <p:nvPr/>
        </p:nvSpPr>
        <p:spPr bwMode="auto">
          <a:xfrm>
            <a:off x="5773678" y="3687088"/>
            <a:ext cx="7649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accent3"/>
                </a:solidFill>
                <a:latin typeface="Calibri" panose="020F0502020204030204" pitchFamily="34" charset="0"/>
              </a:rPr>
              <a:t>41.5%</a:t>
            </a:r>
          </a:p>
        </p:txBody>
      </p:sp>
      <p:sp>
        <p:nvSpPr>
          <p:cNvPr id="45" name="TextBox 44">
            <a:extLst>
              <a:ext uri="{FF2B5EF4-FFF2-40B4-BE49-F238E27FC236}">
                <a16:creationId xmlns:a16="http://schemas.microsoft.com/office/drawing/2014/main" id="{603070C9-DE8D-E036-7257-C36031DA73C6}"/>
              </a:ext>
            </a:extLst>
          </p:cNvPr>
          <p:cNvSpPr txBox="1"/>
          <p:nvPr/>
        </p:nvSpPr>
        <p:spPr bwMode="auto">
          <a:xfrm>
            <a:off x="4840710" y="1801589"/>
            <a:ext cx="24359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b="0" dirty="0">
                <a:solidFill>
                  <a:schemeClr val="bg1"/>
                </a:solidFill>
                <a:latin typeface="Calibri" panose="020F0502020204030204" pitchFamily="34" charset="0"/>
              </a:rPr>
              <a:t>Olaparib + bevacizumab</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Placebo + bevacizumab</a:t>
            </a:r>
          </a:p>
        </p:txBody>
      </p:sp>
      <p:cxnSp>
        <p:nvCxnSpPr>
          <p:cNvPr id="47" name="Straight Connector 46">
            <a:extLst>
              <a:ext uri="{FF2B5EF4-FFF2-40B4-BE49-F238E27FC236}">
                <a16:creationId xmlns:a16="http://schemas.microsoft.com/office/drawing/2014/main" id="{4BA29F28-DAF6-FD8E-247C-19DFD094EDAD}"/>
              </a:ext>
            </a:extLst>
          </p:cNvPr>
          <p:cNvCxnSpPr/>
          <p:nvPr/>
        </p:nvCxnSpPr>
        <p:spPr bwMode="auto">
          <a:xfrm>
            <a:off x="4624165" y="1980976"/>
            <a:ext cx="254420" cy="0"/>
          </a:xfrm>
          <a:prstGeom prst="line">
            <a:avLst/>
          </a:prstGeom>
          <a:noFill/>
          <a:ln w="28575" cap="flat" cmpd="sng" algn="ctr">
            <a:solidFill>
              <a:schemeClr val="accent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1AE59E32-173C-116D-35B1-E537DC095EB6}"/>
              </a:ext>
            </a:extLst>
          </p:cNvPr>
          <p:cNvCxnSpPr/>
          <p:nvPr/>
        </p:nvCxnSpPr>
        <p:spPr bwMode="auto">
          <a:xfrm>
            <a:off x="4630141" y="2267026"/>
            <a:ext cx="254420" cy="0"/>
          </a:xfrm>
          <a:prstGeom prst="line">
            <a:avLst/>
          </a:prstGeom>
          <a:noFill/>
          <a:ln w="28575" cap="flat" cmpd="sng" algn="ctr">
            <a:solidFill>
              <a:schemeClr val="accent3"/>
            </a:solidFill>
            <a:prstDash val="solid"/>
            <a:round/>
            <a:headEnd type="none" w="med" len="med"/>
            <a:tailEnd type="none" w="med" len="med"/>
          </a:ln>
          <a:effectLst/>
        </p:spPr>
      </p:cxnSp>
      <p:sp>
        <p:nvSpPr>
          <p:cNvPr id="49" name="TextBox 48">
            <a:extLst>
              <a:ext uri="{FF2B5EF4-FFF2-40B4-BE49-F238E27FC236}">
                <a16:creationId xmlns:a16="http://schemas.microsoft.com/office/drawing/2014/main" id="{5DA21846-3023-07B8-892F-12575A961DD7}"/>
              </a:ext>
            </a:extLst>
          </p:cNvPr>
          <p:cNvSpPr txBox="1"/>
          <p:nvPr/>
        </p:nvSpPr>
        <p:spPr bwMode="auto">
          <a:xfrm>
            <a:off x="35211" y="5479105"/>
            <a:ext cx="168129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pPr>
            <a:r>
              <a:rPr lang="en-US" sz="1200" dirty="0">
                <a:solidFill>
                  <a:schemeClr val="bg1"/>
                </a:solidFill>
                <a:latin typeface="Calibri" panose="020F0502020204030204" pitchFamily="34" charset="0"/>
              </a:rPr>
              <a:t>Patients at Risk, n</a:t>
            </a:r>
            <a:br>
              <a:rPr lang="en-US" sz="120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Olaparib + bevacizumab</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Placebo + bevacizumab</a:t>
            </a:r>
          </a:p>
        </p:txBody>
      </p:sp>
      <p:sp>
        <p:nvSpPr>
          <p:cNvPr id="50" name="TextBox 49">
            <a:extLst>
              <a:ext uri="{FF2B5EF4-FFF2-40B4-BE49-F238E27FC236}">
                <a16:creationId xmlns:a16="http://schemas.microsoft.com/office/drawing/2014/main" id="{6390B8EC-AF59-0E33-7E0C-0348E702D986}"/>
              </a:ext>
            </a:extLst>
          </p:cNvPr>
          <p:cNvSpPr txBox="1"/>
          <p:nvPr/>
        </p:nvSpPr>
        <p:spPr bwMode="auto">
          <a:xfrm>
            <a:off x="1566820"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537</a:t>
            </a:r>
          </a:p>
          <a:p>
            <a:pPr algn="ctr">
              <a:spcBef>
                <a:spcPts val="0"/>
              </a:spcBef>
            </a:pPr>
            <a:r>
              <a:rPr lang="en-US" sz="1200" b="0" spc="-100" dirty="0">
                <a:solidFill>
                  <a:schemeClr val="bg1"/>
                </a:solidFill>
                <a:latin typeface="Calibri" panose="020F0502020204030204" pitchFamily="34" charset="0"/>
              </a:rPr>
              <a:t>269</a:t>
            </a:r>
          </a:p>
        </p:txBody>
      </p:sp>
      <p:sp>
        <p:nvSpPr>
          <p:cNvPr id="51" name="TextBox 50">
            <a:extLst>
              <a:ext uri="{FF2B5EF4-FFF2-40B4-BE49-F238E27FC236}">
                <a16:creationId xmlns:a16="http://schemas.microsoft.com/office/drawing/2014/main" id="{1A5DF3EC-EABE-8C4C-16C8-C83828B8DDE4}"/>
              </a:ext>
            </a:extLst>
          </p:cNvPr>
          <p:cNvSpPr txBox="1"/>
          <p:nvPr/>
        </p:nvSpPr>
        <p:spPr bwMode="auto">
          <a:xfrm>
            <a:off x="1802753"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530</a:t>
            </a:r>
          </a:p>
          <a:p>
            <a:pPr algn="ctr">
              <a:spcBef>
                <a:spcPts val="0"/>
              </a:spcBef>
            </a:pPr>
            <a:r>
              <a:rPr lang="en-US" sz="1200" b="0" spc="-100" dirty="0">
                <a:solidFill>
                  <a:schemeClr val="bg1"/>
                </a:solidFill>
                <a:latin typeface="Calibri" panose="020F0502020204030204" pitchFamily="34" charset="0"/>
              </a:rPr>
              <a:t>267</a:t>
            </a:r>
          </a:p>
        </p:txBody>
      </p:sp>
      <p:sp>
        <p:nvSpPr>
          <p:cNvPr id="52" name="TextBox 51">
            <a:extLst>
              <a:ext uri="{FF2B5EF4-FFF2-40B4-BE49-F238E27FC236}">
                <a16:creationId xmlns:a16="http://schemas.microsoft.com/office/drawing/2014/main" id="{908E0F98-399E-AF33-7929-48A4480E8C67}"/>
              </a:ext>
            </a:extLst>
          </p:cNvPr>
          <p:cNvSpPr txBox="1"/>
          <p:nvPr/>
        </p:nvSpPr>
        <p:spPr bwMode="auto">
          <a:xfrm>
            <a:off x="2038686"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528</a:t>
            </a:r>
          </a:p>
          <a:p>
            <a:pPr algn="ctr">
              <a:spcBef>
                <a:spcPts val="0"/>
              </a:spcBef>
            </a:pPr>
            <a:r>
              <a:rPr lang="en-US" sz="1200" b="0" spc="-100" dirty="0">
                <a:solidFill>
                  <a:schemeClr val="bg1"/>
                </a:solidFill>
                <a:latin typeface="Calibri" panose="020F0502020204030204" pitchFamily="34" charset="0"/>
              </a:rPr>
              <a:t>264</a:t>
            </a:r>
          </a:p>
        </p:txBody>
      </p:sp>
      <p:sp>
        <p:nvSpPr>
          <p:cNvPr id="53" name="TextBox 52">
            <a:extLst>
              <a:ext uri="{FF2B5EF4-FFF2-40B4-BE49-F238E27FC236}">
                <a16:creationId xmlns:a16="http://schemas.microsoft.com/office/drawing/2014/main" id="{85B14506-CAFA-CD47-887B-D4C38A7130DC}"/>
              </a:ext>
            </a:extLst>
          </p:cNvPr>
          <p:cNvSpPr txBox="1"/>
          <p:nvPr/>
        </p:nvSpPr>
        <p:spPr bwMode="auto">
          <a:xfrm>
            <a:off x="2301047"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517</a:t>
            </a:r>
          </a:p>
          <a:p>
            <a:pPr algn="ctr">
              <a:spcBef>
                <a:spcPts val="0"/>
              </a:spcBef>
            </a:pPr>
            <a:r>
              <a:rPr lang="en-US" sz="1200" b="0" spc="-100" dirty="0">
                <a:solidFill>
                  <a:schemeClr val="bg1"/>
                </a:solidFill>
                <a:latin typeface="Calibri" panose="020F0502020204030204" pitchFamily="34" charset="0"/>
              </a:rPr>
              <a:t>261</a:t>
            </a:r>
          </a:p>
        </p:txBody>
      </p:sp>
      <p:sp>
        <p:nvSpPr>
          <p:cNvPr id="54" name="TextBox 53">
            <a:extLst>
              <a:ext uri="{FF2B5EF4-FFF2-40B4-BE49-F238E27FC236}">
                <a16:creationId xmlns:a16="http://schemas.microsoft.com/office/drawing/2014/main" id="{BAE8EBA8-C3EF-503B-D5E4-B675A0C0E344}"/>
              </a:ext>
            </a:extLst>
          </p:cNvPr>
          <p:cNvSpPr txBox="1"/>
          <p:nvPr/>
        </p:nvSpPr>
        <p:spPr bwMode="auto">
          <a:xfrm>
            <a:off x="2547930"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503</a:t>
            </a:r>
          </a:p>
          <a:p>
            <a:pPr algn="ctr">
              <a:spcBef>
                <a:spcPts val="0"/>
              </a:spcBef>
            </a:pPr>
            <a:r>
              <a:rPr lang="en-US" sz="1200" b="0" spc="-100" dirty="0">
                <a:solidFill>
                  <a:schemeClr val="bg1"/>
                </a:solidFill>
                <a:latin typeface="Calibri" panose="020F0502020204030204" pitchFamily="34" charset="0"/>
              </a:rPr>
              <a:t>250</a:t>
            </a:r>
          </a:p>
        </p:txBody>
      </p:sp>
      <p:sp>
        <p:nvSpPr>
          <p:cNvPr id="55" name="TextBox 54">
            <a:extLst>
              <a:ext uri="{FF2B5EF4-FFF2-40B4-BE49-F238E27FC236}">
                <a16:creationId xmlns:a16="http://schemas.microsoft.com/office/drawing/2014/main" id="{2C0AA4D9-4744-8AB3-8D47-21702E7FD381}"/>
              </a:ext>
            </a:extLst>
          </p:cNvPr>
          <p:cNvSpPr txBox="1"/>
          <p:nvPr/>
        </p:nvSpPr>
        <p:spPr bwMode="auto">
          <a:xfrm>
            <a:off x="2790825"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480</a:t>
            </a:r>
          </a:p>
          <a:p>
            <a:pPr algn="ctr">
              <a:spcBef>
                <a:spcPts val="0"/>
              </a:spcBef>
            </a:pPr>
            <a:r>
              <a:rPr lang="en-US" sz="1200" b="0" spc="-100" dirty="0">
                <a:solidFill>
                  <a:schemeClr val="bg1"/>
                </a:solidFill>
                <a:latin typeface="Calibri" panose="020F0502020204030204" pitchFamily="34" charset="0"/>
              </a:rPr>
              <a:t>242</a:t>
            </a:r>
          </a:p>
        </p:txBody>
      </p:sp>
      <p:sp>
        <p:nvSpPr>
          <p:cNvPr id="56" name="TextBox 55">
            <a:extLst>
              <a:ext uri="{FF2B5EF4-FFF2-40B4-BE49-F238E27FC236}">
                <a16:creationId xmlns:a16="http://schemas.microsoft.com/office/drawing/2014/main" id="{76AFDB85-B36A-D65B-9A55-DBCFBB912977}"/>
              </a:ext>
            </a:extLst>
          </p:cNvPr>
          <p:cNvSpPr txBox="1"/>
          <p:nvPr/>
        </p:nvSpPr>
        <p:spPr bwMode="auto">
          <a:xfrm>
            <a:off x="3024774"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463</a:t>
            </a:r>
          </a:p>
          <a:p>
            <a:pPr algn="ctr">
              <a:spcBef>
                <a:spcPts val="0"/>
              </a:spcBef>
            </a:pPr>
            <a:r>
              <a:rPr lang="en-US" sz="1200" b="0" spc="-100" dirty="0">
                <a:solidFill>
                  <a:schemeClr val="bg1"/>
                </a:solidFill>
                <a:latin typeface="Calibri" panose="020F0502020204030204" pitchFamily="34" charset="0"/>
              </a:rPr>
              <a:t>229</a:t>
            </a:r>
          </a:p>
        </p:txBody>
      </p:sp>
      <p:sp>
        <p:nvSpPr>
          <p:cNvPr id="57" name="TextBox 56">
            <a:extLst>
              <a:ext uri="{FF2B5EF4-FFF2-40B4-BE49-F238E27FC236}">
                <a16:creationId xmlns:a16="http://schemas.microsoft.com/office/drawing/2014/main" id="{6F21B2F9-8413-083F-0529-624BD537538D}"/>
              </a:ext>
            </a:extLst>
          </p:cNvPr>
          <p:cNvSpPr txBox="1"/>
          <p:nvPr/>
        </p:nvSpPr>
        <p:spPr bwMode="auto">
          <a:xfrm>
            <a:off x="3249042"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440</a:t>
            </a:r>
          </a:p>
          <a:p>
            <a:pPr algn="ctr">
              <a:spcBef>
                <a:spcPts val="0"/>
              </a:spcBef>
            </a:pPr>
            <a:r>
              <a:rPr lang="en-US" sz="1200" b="0" spc="-100" dirty="0">
                <a:solidFill>
                  <a:schemeClr val="bg1"/>
                </a:solidFill>
                <a:latin typeface="Calibri" panose="020F0502020204030204" pitchFamily="34" charset="0"/>
              </a:rPr>
              <a:t>220</a:t>
            </a:r>
          </a:p>
        </p:txBody>
      </p:sp>
      <p:sp>
        <p:nvSpPr>
          <p:cNvPr id="58" name="TextBox 57">
            <a:extLst>
              <a:ext uri="{FF2B5EF4-FFF2-40B4-BE49-F238E27FC236}">
                <a16:creationId xmlns:a16="http://schemas.microsoft.com/office/drawing/2014/main" id="{62FEE558-C91B-766E-4A74-30CA3979AC47}"/>
              </a:ext>
            </a:extLst>
          </p:cNvPr>
          <p:cNvSpPr txBox="1"/>
          <p:nvPr/>
        </p:nvSpPr>
        <p:spPr bwMode="auto">
          <a:xfrm>
            <a:off x="3493323"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420</a:t>
            </a:r>
          </a:p>
          <a:p>
            <a:pPr algn="ctr">
              <a:spcBef>
                <a:spcPts val="0"/>
              </a:spcBef>
            </a:pPr>
            <a:r>
              <a:rPr lang="en-US" sz="1200" b="0" spc="-100" dirty="0">
                <a:solidFill>
                  <a:schemeClr val="bg1"/>
                </a:solidFill>
                <a:latin typeface="Calibri" panose="020F0502020204030204" pitchFamily="34" charset="0"/>
              </a:rPr>
              <a:t>208</a:t>
            </a:r>
          </a:p>
        </p:txBody>
      </p:sp>
      <p:sp>
        <p:nvSpPr>
          <p:cNvPr id="59" name="TextBox 58">
            <a:extLst>
              <a:ext uri="{FF2B5EF4-FFF2-40B4-BE49-F238E27FC236}">
                <a16:creationId xmlns:a16="http://schemas.microsoft.com/office/drawing/2014/main" id="{DC111CDA-8C42-87CD-7599-4C173F3D064F}"/>
              </a:ext>
            </a:extLst>
          </p:cNvPr>
          <p:cNvSpPr txBox="1"/>
          <p:nvPr/>
        </p:nvSpPr>
        <p:spPr bwMode="auto">
          <a:xfrm>
            <a:off x="3741436"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398</a:t>
            </a:r>
          </a:p>
          <a:p>
            <a:pPr algn="ctr">
              <a:spcBef>
                <a:spcPts val="0"/>
              </a:spcBef>
            </a:pPr>
            <a:r>
              <a:rPr lang="en-US" sz="1200" b="0" spc="-100" dirty="0">
                <a:solidFill>
                  <a:schemeClr val="bg1"/>
                </a:solidFill>
                <a:latin typeface="Calibri" panose="020F0502020204030204" pitchFamily="34" charset="0"/>
              </a:rPr>
              <a:t>199</a:t>
            </a:r>
          </a:p>
        </p:txBody>
      </p:sp>
      <p:sp>
        <p:nvSpPr>
          <p:cNvPr id="60" name="TextBox 59">
            <a:extLst>
              <a:ext uri="{FF2B5EF4-FFF2-40B4-BE49-F238E27FC236}">
                <a16:creationId xmlns:a16="http://schemas.microsoft.com/office/drawing/2014/main" id="{4250E27E-127D-5737-724E-50DC0BFDFBAB}"/>
              </a:ext>
            </a:extLst>
          </p:cNvPr>
          <p:cNvSpPr txBox="1"/>
          <p:nvPr/>
        </p:nvSpPr>
        <p:spPr bwMode="auto">
          <a:xfrm>
            <a:off x="3993745"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376</a:t>
            </a:r>
          </a:p>
          <a:p>
            <a:pPr algn="ctr">
              <a:spcBef>
                <a:spcPts val="0"/>
              </a:spcBef>
            </a:pPr>
            <a:r>
              <a:rPr lang="en-US" sz="1200" b="0" spc="-100" dirty="0">
                <a:solidFill>
                  <a:schemeClr val="bg1"/>
                </a:solidFill>
                <a:latin typeface="Calibri" panose="020F0502020204030204" pitchFamily="34" charset="0"/>
              </a:rPr>
              <a:t>188</a:t>
            </a:r>
          </a:p>
        </p:txBody>
      </p:sp>
      <p:sp>
        <p:nvSpPr>
          <p:cNvPr id="61" name="TextBox 60">
            <a:extLst>
              <a:ext uri="{FF2B5EF4-FFF2-40B4-BE49-F238E27FC236}">
                <a16:creationId xmlns:a16="http://schemas.microsoft.com/office/drawing/2014/main" id="{FB1F0A5B-81F1-3340-12FE-655F4F3C9DA9}"/>
              </a:ext>
            </a:extLst>
          </p:cNvPr>
          <p:cNvSpPr txBox="1"/>
          <p:nvPr/>
        </p:nvSpPr>
        <p:spPr bwMode="auto">
          <a:xfrm>
            <a:off x="4227468"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357</a:t>
            </a:r>
          </a:p>
          <a:p>
            <a:pPr algn="ctr">
              <a:spcBef>
                <a:spcPts val="0"/>
              </a:spcBef>
            </a:pPr>
            <a:r>
              <a:rPr lang="en-US" sz="1200" b="0" spc="-100" dirty="0">
                <a:solidFill>
                  <a:schemeClr val="bg1"/>
                </a:solidFill>
                <a:latin typeface="Calibri" panose="020F0502020204030204" pitchFamily="34" charset="0"/>
              </a:rPr>
              <a:t>179</a:t>
            </a:r>
          </a:p>
        </p:txBody>
      </p:sp>
      <p:sp>
        <p:nvSpPr>
          <p:cNvPr id="62" name="TextBox 61">
            <a:extLst>
              <a:ext uri="{FF2B5EF4-FFF2-40B4-BE49-F238E27FC236}">
                <a16:creationId xmlns:a16="http://schemas.microsoft.com/office/drawing/2014/main" id="{1990EFDD-2168-AD09-10F7-001D628C729A}"/>
              </a:ext>
            </a:extLst>
          </p:cNvPr>
          <p:cNvSpPr txBox="1"/>
          <p:nvPr/>
        </p:nvSpPr>
        <p:spPr bwMode="auto">
          <a:xfrm>
            <a:off x="4458875"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347</a:t>
            </a:r>
          </a:p>
          <a:p>
            <a:pPr algn="ctr">
              <a:spcBef>
                <a:spcPts val="0"/>
              </a:spcBef>
            </a:pPr>
            <a:r>
              <a:rPr lang="en-US" sz="1200" b="0" spc="-100" dirty="0">
                <a:solidFill>
                  <a:schemeClr val="bg1"/>
                </a:solidFill>
                <a:latin typeface="Calibri" panose="020F0502020204030204" pitchFamily="34" charset="0"/>
              </a:rPr>
              <a:t>166</a:t>
            </a:r>
          </a:p>
        </p:txBody>
      </p:sp>
      <p:sp>
        <p:nvSpPr>
          <p:cNvPr id="63" name="TextBox 62">
            <a:extLst>
              <a:ext uri="{FF2B5EF4-FFF2-40B4-BE49-F238E27FC236}">
                <a16:creationId xmlns:a16="http://schemas.microsoft.com/office/drawing/2014/main" id="{FC3C8528-5D42-CAE3-EE9D-3CCD14BD4F3F}"/>
              </a:ext>
            </a:extLst>
          </p:cNvPr>
          <p:cNvSpPr txBox="1"/>
          <p:nvPr/>
        </p:nvSpPr>
        <p:spPr bwMode="auto">
          <a:xfrm>
            <a:off x="4696867"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329</a:t>
            </a:r>
          </a:p>
          <a:p>
            <a:pPr algn="ctr">
              <a:spcBef>
                <a:spcPts val="0"/>
              </a:spcBef>
            </a:pPr>
            <a:r>
              <a:rPr lang="en-US" sz="1200" b="0" spc="-100" dirty="0">
                <a:solidFill>
                  <a:schemeClr val="bg1"/>
                </a:solidFill>
                <a:latin typeface="Calibri" panose="020F0502020204030204" pitchFamily="34" charset="0"/>
              </a:rPr>
              <a:t>160</a:t>
            </a:r>
          </a:p>
        </p:txBody>
      </p:sp>
      <p:sp>
        <p:nvSpPr>
          <p:cNvPr id="31744" name="TextBox 31743">
            <a:extLst>
              <a:ext uri="{FF2B5EF4-FFF2-40B4-BE49-F238E27FC236}">
                <a16:creationId xmlns:a16="http://schemas.microsoft.com/office/drawing/2014/main" id="{894A2103-E6E0-F807-860D-5E5EF896283A}"/>
              </a:ext>
            </a:extLst>
          </p:cNvPr>
          <p:cNvSpPr txBox="1"/>
          <p:nvPr/>
        </p:nvSpPr>
        <p:spPr bwMode="auto">
          <a:xfrm>
            <a:off x="4948047"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308</a:t>
            </a:r>
          </a:p>
          <a:p>
            <a:pPr algn="ctr">
              <a:spcBef>
                <a:spcPts val="0"/>
              </a:spcBef>
            </a:pPr>
            <a:r>
              <a:rPr lang="en-US" sz="1200" b="0" spc="-100" dirty="0">
                <a:solidFill>
                  <a:schemeClr val="bg1"/>
                </a:solidFill>
                <a:latin typeface="Calibri" panose="020F0502020204030204" pitchFamily="34" charset="0"/>
              </a:rPr>
              <a:t>154</a:t>
            </a:r>
          </a:p>
        </p:txBody>
      </p:sp>
      <p:sp>
        <p:nvSpPr>
          <p:cNvPr id="31745" name="TextBox 31744">
            <a:extLst>
              <a:ext uri="{FF2B5EF4-FFF2-40B4-BE49-F238E27FC236}">
                <a16:creationId xmlns:a16="http://schemas.microsoft.com/office/drawing/2014/main" id="{3BDA6FF0-D4C8-E9C3-1008-40F06EB18982}"/>
              </a:ext>
            </a:extLst>
          </p:cNvPr>
          <p:cNvSpPr txBox="1"/>
          <p:nvPr/>
        </p:nvSpPr>
        <p:spPr bwMode="auto">
          <a:xfrm>
            <a:off x="5175947"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295</a:t>
            </a:r>
          </a:p>
          <a:p>
            <a:pPr algn="ctr">
              <a:spcBef>
                <a:spcPts val="0"/>
              </a:spcBef>
            </a:pPr>
            <a:r>
              <a:rPr lang="en-US" sz="1200" b="0" spc="-100" dirty="0">
                <a:solidFill>
                  <a:schemeClr val="bg1"/>
                </a:solidFill>
                <a:latin typeface="Calibri" panose="020F0502020204030204" pitchFamily="34" charset="0"/>
              </a:rPr>
              <a:t>146</a:t>
            </a:r>
          </a:p>
        </p:txBody>
      </p:sp>
      <p:sp>
        <p:nvSpPr>
          <p:cNvPr id="31748" name="TextBox 31747">
            <a:extLst>
              <a:ext uri="{FF2B5EF4-FFF2-40B4-BE49-F238E27FC236}">
                <a16:creationId xmlns:a16="http://schemas.microsoft.com/office/drawing/2014/main" id="{0C6610EA-9B91-A3BE-6257-1F80609BA154}"/>
              </a:ext>
            </a:extLst>
          </p:cNvPr>
          <p:cNvSpPr txBox="1"/>
          <p:nvPr/>
        </p:nvSpPr>
        <p:spPr bwMode="auto">
          <a:xfrm>
            <a:off x="5399756"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286</a:t>
            </a:r>
          </a:p>
          <a:p>
            <a:pPr algn="ctr">
              <a:spcBef>
                <a:spcPts val="0"/>
              </a:spcBef>
            </a:pPr>
            <a:r>
              <a:rPr lang="en-US" sz="1200" b="0" spc="-100" dirty="0">
                <a:solidFill>
                  <a:schemeClr val="bg1"/>
                </a:solidFill>
                <a:latin typeface="Calibri" panose="020F0502020204030204" pitchFamily="34" charset="0"/>
              </a:rPr>
              <a:t>139</a:t>
            </a:r>
          </a:p>
        </p:txBody>
      </p:sp>
      <p:sp>
        <p:nvSpPr>
          <p:cNvPr id="31749" name="TextBox 31748">
            <a:extLst>
              <a:ext uri="{FF2B5EF4-FFF2-40B4-BE49-F238E27FC236}">
                <a16:creationId xmlns:a16="http://schemas.microsoft.com/office/drawing/2014/main" id="{C47F6DBB-6E2F-5A53-E89A-57BCC89A7D31}"/>
              </a:ext>
            </a:extLst>
          </p:cNvPr>
          <p:cNvSpPr txBox="1"/>
          <p:nvPr/>
        </p:nvSpPr>
        <p:spPr bwMode="auto">
          <a:xfrm>
            <a:off x="5642808"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276</a:t>
            </a:r>
          </a:p>
          <a:p>
            <a:pPr algn="ctr">
              <a:spcBef>
                <a:spcPts val="0"/>
              </a:spcBef>
            </a:pPr>
            <a:r>
              <a:rPr lang="en-US" sz="1200" b="0" spc="-100" dirty="0">
                <a:solidFill>
                  <a:schemeClr val="bg1"/>
                </a:solidFill>
                <a:latin typeface="Calibri" panose="020F0502020204030204" pitchFamily="34" charset="0"/>
              </a:rPr>
              <a:t>132</a:t>
            </a:r>
          </a:p>
        </p:txBody>
      </p:sp>
      <p:sp>
        <p:nvSpPr>
          <p:cNvPr id="31750" name="TextBox 31749">
            <a:extLst>
              <a:ext uri="{FF2B5EF4-FFF2-40B4-BE49-F238E27FC236}">
                <a16:creationId xmlns:a16="http://schemas.microsoft.com/office/drawing/2014/main" id="{1627E7C7-1718-2C5B-8FD1-B51EA512BD3E}"/>
              </a:ext>
            </a:extLst>
          </p:cNvPr>
          <p:cNvSpPr txBox="1"/>
          <p:nvPr/>
        </p:nvSpPr>
        <p:spPr bwMode="auto">
          <a:xfrm>
            <a:off x="5886398"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262</a:t>
            </a:r>
          </a:p>
          <a:p>
            <a:pPr algn="ctr">
              <a:spcBef>
                <a:spcPts val="0"/>
              </a:spcBef>
            </a:pPr>
            <a:r>
              <a:rPr lang="en-US" sz="1200" b="0" spc="-100" dirty="0">
                <a:solidFill>
                  <a:schemeClr val="bg1"/>
                </a:solidFill>
                <a:latin typeface="Calibri" panose="020F0502020204030204" pitchFamily="34" charset="0"/>
              </a:rPr>
              <a:t>121</a:t>
            </a:r>
          </a:p>
        </p:txBody>
      </p:sp>
      <p:sp>
        <p:nvSpPr>
          <p:cNvPr id="31751" name="TextBox 31750">
            <a:extLst>
              <a:ext uri="{FF2B5EF4-FFF2-40B4-BE49-F238E27FC236}">
                <a16:creationId xmlns:a16="http://schemas.microsoft.com/office/drawing/2014/main" id="{51D5D5A9-3C3E-A5C0-2A02-624697292156}"/>
              </a:ext>
            </a:extLst>
          </p:cNvPr>
          <p:cNvSpPr txBox="1"/>
          <p:nvPr/>
        </p:nvSpPr>
        <p:spPr bwMode="auto">
          <a:xfrm>
            <a:off x="6119128" y="5663771"/>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217</a:t>
            </a:r>
          </a:p>
          <a:p>
            <a:pPr algn="ctr">
              <a:spcBef>
                <a:spcPts val="0"/>
              </a:spcBef>
            </a:pPr>
            <a:r>
              <a:rPr lang="en-US" sz="1200" b="0" spc="-100" dirty="0">
                <a:solidFill>
                  <a:schemeClr val="bg1"/>
                </a:solidFill>
                <a:latin typeface="Calibri" panose="020F0502020204030204" pitchFamily="34" charset="0"/>
              </a:rPr>
              <a:t>96</a:t>
            </a:r>
          </a:p>
        </p:txBody>
      </p:sp>
      <p:sp>
        <p:nvSpPr>
          <p:cNvPr id="31752" name="TextBox 31751">
            <a:extLst>
              <a:ext uri="{FF2B5EF4-FFF2-40B4-BE49-F238E27FC236}">
                <a16:creationId xmlns:a16="http://schemas.microsoft.com/office/drawing/2014/main" id="{ED413A0A-B5A9-1BF0-CAE1-0295505884AA}"/>
              </a:ext>
            </a:extLst>
          </p:cNvPr>
          <p:cNvSpPr txBox="1"/>
          <p:nvPr/>
        </p:nvSpPr>
        <p:spPr bwMode="auto">
          <a:xfrm>
            <a:off x="6351735" y="5663771"/>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169</a:t>
            </a:r>
          </a:p>
          <a:p>
            <a:pPr algn="ctr">
              <a:spcBef>
                <a:spcPts val="0"/>
              </a:spcBef>
            </a:pPr>
            <a:r>
              <a:rPr lang="en-US" sz="1200" b="0" spc="-100" dirty="0">
                <a:solidFill>
                  <a:schemeClr val="bg1"/>
                </a:solidFill>
                <a:latin typeface="Calibri" panose="020F0502020204030204" pitchFamily="34" charset="0"/>
              </a:rPr>
              <a:t>76</a:t>
            </a:r>
          </a:p>
        </p:txBody>
      </p:sp>
      <p:sp>
        <p:nvSpPr>
          <p:cNvPr id="31753" name="TextBox 31752">
            <a:extLst>
              <a:ext uri="{FF2B5EF4-FFF2-40B4-BE49-F238E27FC236}">
                <a16:creationId xmlns:a16="http://schemas.microsoft.com/office/drawing/2014/main" id="{4FFC72E0-8462-B060-FDB9-6B950EFE4C2A}"/>
              </a:ext>
            </a:extLst>
          </p:cNvPr>
          <p:cNvSpPr txBox="1"/>
          <p:nvPr/>
        </p:nvSpPr>
        <p:spPr bwMode="auto">
          <a:xfrm>
            <a:off x="6574384" y="5663771"/>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113</a:t>
            </a:r>
          </a:p>
          <a:p>
            <a:pPr algn="ctr">
              <a:spcBef>
                <a:spcPts val="0"/>
              </a:spcBef>
            </a:pPr>
            <a:r>
              <a:rPr lang="en-US" sz="1200" b="0" spc="-100" dirty="0">
                <a:solidFill>
                  <a:schemeClr val="bg1"/>
                </a:solidFill>
                <a:latin typeface="Calibri" panose="020F0502020204030204" pitchFamily="34" charset="0"/>
              </a:rPr>
              <a:t>51</a:t>
            </a:r>
          </a:p>
        </p:txBody>
      </p:sp>
      <p:sp>
        <p:nvSpPr>
          <p:cNvPr id="31754" name="TextBox 31753">
            <a:extLst>
              <a:ext uri="{FF2B5EF4-FFF2-40B4-BE49-F238E27FC236}">
                <a16:creationId xmlns:a16="http://schemas.microsoft.com/office/drawing/2014/main" id="{7CDBBF27-D4B7-A1EC-BB22-6E1E2BDEBB09}"/>
              </a:ext>
            </a:extLst>
          </p:cNvPr>
          <p:cNvSpPr txBox="1"/>
          <p:nvPr/>
        </p:nvSpPr>
        <p:spPr bwMode="auto">
          <a:xfrm>
            <a:off x="6861280" y="5663771"/>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82</a:t>
            </a:r>
          </a:p>
          <a:p>
            <a:pPr algn="ctr">
              <a:spcBef>
                <a:spcPts val="0"/>
              </a:spcBef>
            </a:pPr>
            <a:r>
              <a:rPr lang="en-US" sz="1200" b="0" spc="-100" dirty="0">
                <a:solidFill>
                  <a:schemeClr val="bg1"/>
                </a:solidFill>
                <a:latin typeface="Calibri" panose="020F0502020204030204" pitchFamily="34" charset="0"/>
              </a:rPr>
              <a:t>37</a:t>
            </a:r>
          </a:p>
        </p:txBody>
      </p:sp>
      <p:sp>
        <p:nvSpPr>
          <p:cNvPr id="31755" name="TextBox 31754">
            <a:extLst>
              <a:ext uri="{FF2B5EF4-FFF2-40B4-BE49-F238E27FC236}">
                <a16:creationId xmlns:a16="http://schemas.microsoft.com/office/drawing/2014/main" id="{B3A8F5BD-158E-4E43-A744-9C6B0EE0620E}"/>
              </a:ext>
            </a:extLst>
          </p:cNvPr>
          <p:cNvSpPr txBox="1"/>
          <p:nvPr/>
        </p:nvSpPr>
        <p:spPr bwMode="auto">
          <a:xfrm>
            <a:off x="7113890" y="5663771"/>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40</a:t>
            </a:r>
          </a:p>
          <a:p>
            <a:pPr algn="ctr">
              <a:spcBef>
                <a:spcPts val="0"/>
              </a:spcBef>
            </a:pPr>
            <a:r>
              <a:rPr lang="en-US" sz="1200" b="0" spc="-100" dirty="0">
                <a:solidFill>
                  <a:schemeClr val="bg1"/>
                </a:solidFill>
                <a:latin typeface="Calibri" panose="020F0502020204030204" pitchFamily="34" charset="0"/>
              </a:rPr>
              <a:t>20</a:t>
            </a:r>
          </a:p>
        </p:txBody>
      </p:sp>
      <p:sp>
        <p:nvSpPr>
          <p:cNvPr id="31756" name="TextBox 31755">
            <a:extLst>
              <a:ext uri="{FF2B5EF4-FFF2-40B4-BE49-F238E27FC236}">
                <a16:creationId xmlns:a16="http://schemas.microsoft.com/office/drawing/2014/main" id="{0297D92C-FDF9-172F-5A56-18CAC3A5783F}"/>
              </a:ext>
            </a:extLst>
          </p:cNvPr>
          <p:cNvSpPr txBox="1"/>
          <p:nvPr/>
        </p:nvSpPr>
        <p:spPr bwMode="auto">
          <a:xfrm>
            <a:off x="7351882" y="5663771"/>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19</a:t>
            </a:r>
          </a:p>
          <a:p>
            <a:pPr algn="ctr">
              <a:spcBef>
                <a:spcPts val="0"/>
              </a:spcBef>
            </a:pPr>
            <a:r>
              <a:rPr lang="en-US" sz="1200" b="0" spc="-100" dirty="0">
                <a:solidFill>
                  <a:schemeClr val="bg1"/>
                </a:solidFill>
                <a:latin typeface="Calibri" panose="020F0502020204030204" pitchFamily="34" charset="0"/>
              </a:rPr>
              <a:t>5</a:t>
            </a:r>
          </a:p>
        </p:txBody>
      </p:sp>
      <p:sp>
        <p:nvSpPr>
          <p:cNvPr id="31757" name="TextBox 31756">
            <a:extLst>
              <a:ext uri="{FF2B5EF4-FFF2-40B4-BE49-F238E27FC236}">
                <a16:creationId xmlns:a16="http://schemas.microsoft.com/office/drawing/2014/main" id="{F45C228D-1900-2822-CC64-0EDCAB0A3C1B}"/>
              </a:ext>
            </a:extLst>
          </p:cNvPr>
          <p:cNvSpPr txBox="1"/>
          <p:nvPr/>
        </p:nvSpPr>
        <p:spPr bwMode="auto">
          <a:xfrm>
            <a:off x="7627034" y="5663771"/>
            <a:ext cx="2503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4</a:t>
            </a:r>
          </a:p>
          <a:p>
            <a:pPr algn="ctr">
              <a:spcBef>
                <a:spcPts val="0"/>
              </a:spcBef>
            </a:pPr>
            <a:r>
              <a:rPr lang="en-US" sz="1200" b="0" spc="-100" dirty="0">
                <a:solidFill>
                  <a:schemeClr val="bg1"/>
                </a:solidFill>
                <a:latin typeface="Calibri" panose="020F0502020204030204" pitchFamily="34" charset="0"/>
              </a:rPr>
              <a:t>2</a:t>
            </a:r>
          </a:p>
        </p:txBody>
      </p:sp>
      <p:sp>
        <p:nvSpPr>
          <p:cNvPr id="31758" name="TextBox 31757">
            <a:extLst>
              <a:ext uri="{FF2B5EF4-FFF2-40B4-BE49-F238E27FC236}">
                <a16:creationId xmlns:a16="http://schemas.microsoft.com/office/drawing/2014/main" id="{B52AAF05-872F-2195-D4FE-1BFBC7750F4D}"/>
              </a:ext>
            </a:extLst>
          </p:cNvPr>
          <p:cNvSpPr txBox="1"/>
          <p:nvPr/>
        </p:nvSpPr>
        <p:spPr bwMode="auto">
          <a:xfrm>
            <a:off x="7864529" y="5663771"/>
            <a:ext cx="2503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0</a:t>
            </a:r>
          </a:p>
          <a:p>
            <a:pPr algn="ctr">
              <a:spcBef>
                <a:spcPts val="0"/>
              </a:spcBef>
            </a:pPr>
            <a:r>
              <a:rPr lang="en-US" sz="1200" b="0" spc="-100" dirty="0">
                <a:solidFill>
                  <a:schemeClr val="bg1"/>
                </a:solidFill>
                <a:latin typeface="Calibri" panose="020F0502020204030204" pitchFamily="34" charset="0"/>
              </a:rPr>
              <a:t>0</a:t>
            </a:r>
          </a:p>
        </p:txBody>
      </p:sp>
      <p:sp>
        <p:nvSpPr>
          <p:cNvPr id="31760" name="Freeform: Shape 31759">
            <a:extLst>
              <a:ext uri="{FF2B5EF4-FFF2-40B4-BE49-F238E27FC236}">
                <a16:creationId xmlns:a16="http://schemas.microsoft.com/office/drawing/2014/main" id="{C47E8080-F766-3DFB-5EB4-FFABDA3F3B9C}"/>
              </a:ext>
            </a:extLst>
          </p:cNvPr>
          <p:cNvSpPr/>
          <p:nvPr/>
        </p:nvSpPr>
        <p:spPr bwMode="auto">
          <a:xfrm>
            <a:off x="1798320" y="1668780"/>
            <a:ext cx="6130290" cy="2446020"/>
          </a:xfrm>
          <a:custGeom>
            <a:avLst/>
            <a:gdLst>
              <a:gd name="connsiteX0" fmla="*/ 0 w 6130290"/>
              <a:gd name="connsiteY0" fmla="*/ 0 h 2446020"/>
              <a:gd name="connsiteX1" fmla="*/ 445770 w 6130290"/>
              <a:gd name="connsiteY1" fmla="*/ 0 h 2446020"/>
              <a:gd name="connsiteX2" fmla="*/ 445770 w 6130290"/>
              <a:gd name="connsiteY2" fmla="*/ 41910 h 2446020"/>
              <a:gd name="connsiteX3" fmla="*/ 502920 w 6130290"/>
              <a:gd name="connsiteY3" fmla="*/ 41910 h 2446020"/>
              <a:gd name="connsiteX4" fmla="*/ 502920 w 6130290"/>
              <a:gd name="connsiteY4" fmla="*/ 64770 h 2446020"/>
              <a:gd name="connsiteX5" fmla="*/ 594360 w 6130290"/>
              <a:gd name="connsiteY5" fmla="*/ 64770 h 2446020"/>
              <a:gd name="connsiteX6" fmla="*/ 594360 w 6130290"/>
              <a:gd name="connsiteY6" fmla="*/ 83820 h 2446020"/>
              <a:gd name="connsiteX7" fmla="*/ 765810 w 6130290"/>
              <a:gd name="connsiteY7" fmla="*/ 83820 h 2446020"/>
              <a:gd name="connsiteX8" fmla="*/ 765810 w 6130290"/>
              <a:gd name="connsiteY8" fmla="*/ 121920 h 2446020"/>
              <a:gd name="connsiteX9" fmla="*/ 803910 w 6130290"/>
              <a:gd name="connsiteY9" fmla="*/ 121920 h 2446020"/>
              <a:gd name="connsiteX10" fmla="*/ 803910 w 6130290"/>
              <a:gd name="connsiteY10" fmla="*/ 148590 h 2446020"/>
              <a:gd name="connsiteX11" fmla="*/ 868680 w 6130290"/>
              <a:gd name="connsiteY11" fmla="*/ 148590 h 2446020"/>
              <a:gd name="connsiteX12" fmla="*/ 868680 w 6130290"/>
              <a:gd name="connsiteY12" fmla="*/ 186690 h 2446020"/>
              <a:gd name="connsiteX13" fmla="*/ 960120 w 6130290"/>
              <a:gd name="connsiteY13" fmla="*/ 186690 h 2446020"/>
              <a:gd name="connsiteX14" fmla="*/ 960120 w 6130290"/>
              <a:gd name="connsiteY14" fmla="*/ 228600 h 2446020"/>
              <a:gd name="connsiteX15" fmla="*/ 1024890 w 6130290"/>
              <a:gd name="connsiteY15" fmla="*/ 228600 h 2446020"/>
              <a:gd name="connsiteX16" fmla="*/ 1024890 w 6130290"/>
              <a:gd name="connsiteY16" fmla="*/ 228600 h 2446020"/>
              <a:gd name="connsiteX17" fmla="*/ 1024890 w 6130290"/>
              <a:gd name="connsiteY17" fmla="*/ 228600 h 2446020"/>
              <a:gd name="connsiteX18" fmla="*/ 1024890 w 6130290"/>
              <a:gd name="connsiteY18" fmla="*/ 247650 h 2446020"/>
              <a:gd name="connsiteX19" fmla="*/ 1108710 w 6130290"/>
              <a:gd name="connsiteY19" fmla="*/ 247650 h 2446020"/>
              <a:gd name="connsiteX20" fmla="*/ 1108710 w 6130290"/>
              <a:gd name="connsiteY20" fmla="*/ 281940 h 2446020"/>
              <a:gd name="connsiteX21" fmla="*/ 1203960 w 6130290"/>
              <a:gd name="connsiteY21" fmla="*/ 281940 h 2446020"/>
              <a:gd name="connsiteX22" fmla="*/ 1203960 w 6130290"/>
              <a:gd name="connsiteY22" fmla="*/ 316230 h 2446020"/>
              <a:gd name="connsiteX23" fmla="*/ 1272540 w 6130290"/>
              <a:gd name="connsiteY23" fmla="*/ 316230 h 2446020"/>
              <a:gd name="connsiteX24" fmla="*/ 1272540 w 6130290"/>
              <a:gd name="connsiteY24" fmla="*/ 335280 h 2446020"/>
              <a:gd name="connsiteX25" fmla="*/ 1337310 w 6130290"/>
              <a:gd name="connsiteY25" fmla="*/ 335280 h 2446020"/>
              <a:gd name="connsiteX26" fmla="*/ 1337310 w 6130290"/>
              <a:gd name="connsiteY26" fmla="*/ 407670 h 2446020"/>
              <a:gd name="connsiteX27" fmla="*/ 1398270 w 6130290"/>
              <a:gd name="connsiteY27" fmla="*/ 407670 h 2446020"/>
              <a:gd name="connsiteX28" fmla="*/ 1398270 w 6130290"/>
              <a:gd name="connsiteY28" fmla="*/ 457200 h 2446020"/>
              <a:gd name="connsiteX29" fmla="*/ 1451610 w 6130290"/>
              <a:gd name="connsiteY29" fmla="*/ 457200 h 2446020"/>
              <a:gd name="connsiteX30" fmla="*/ 1451610 w 6130290"/>
              <a:gd name="connsiteY30" fmla="*/ 502920 h 2446020"/>
              <a:gd name="connsiteX31" fmla="*/ 1508760 w 6130290"/>
              <a:gd name="connsiteY31" fmla="*/ 502920 h 2446020"/>
              <a:gd name="connsiteX32" fmla="*/ 1508760 w 6130290"/>
              <a:gd name="connsiteY32" fmla="*/ 525780 h 2446020"/>
              <a:gd name="connsiteX33" fmla="*/ 1573530 w 6130290"/>
              <a:gd name="connsiteY33" fmla="*/ 525780 h 2446020"/>
              <a:gd name="connsiteX34" fmla="*/ 1573530 w 6130290"/>
              <a:gd name="connsiteY34" fmla="*/ 560070 h 2446020"/>
              <a:gd name="connsiteX35" fmla="*/ 1645920 w 6130290"/>
              <a:gd name="connsiteY35" fmla="*/ 560070 h 2446020"/>
              <a:gd name="connsiteX36" fmla="*/ 1645920 w 6130290"/>
              <a:gd name="connsiteY36" fmla="*/ 590550 h 2446020"/>
              <a:gd name="connsiteX37" fmla="*/ 1714500 w 6130290"/>
              <a:gd name="connsiteY37" fmla="*/ 590550 h 2446020"/>
              <a:gd name="connsiteX38" fmla="*/ 1714500 w 6130290"/>
              <a:gd name="connsiteY38" fmla="*/ 621030 h 2446020"/>
              <a:gd name="connsiteX39" fmla="*/ 1760220 w 6130290"/>
              <a:gd name="connsiteY39" fmla="*/ 621030 h 2446020"/>
              <a:gd name="connsiteX40" fmla="*/ 1760220 w 6130290"/>
              <a:gd name="connsiteY40" fmla="*/ 678180 h 2446020"/>
              <a:gd name="connsiteX41" fmla="*/ 1832610 w 6130290"/>
              <a:gd name="connsiteY41" fmla="*/ 678180 h 2446020"/>
              <a:gd name="connsiteX42" fmla="*/ 1859280 w 6130290"/>
              <a:gd name="connsiteY42" fmla="*/ 704850 h 2446020"/>
              <a:gd name="connsiteX43" fmla="*/ 1927860 w 6130290"/>
              <a:gd name="connsiteY43" fmla="*/ 704850 h 2446020"/>
              <a:gd name="connsiteX44" fmla="*/ 1927860 w 6130290"/>
              <a:gd name="connsiteY44" fmla="*/ 750570 h 2446020"/>
              <a:gd name="connsiteX45" fmla="*/ 2004060 w 6130290"/>
              <a:gd name="connsiteY45" fmla="*/ 750570 h 2446020"/>
              <a:gd name="connsiteX46" fmla="*/ 2004060 w 6130290"/>
              <a:gd name="connsiteY46" fmla="*/ 784860 h 2446020"/>
              <a:gd name="connsiteX47" fmla="*/ 2042160 w 6130290"/>
              <a:gd name="connsiteY47" fmla="*/ 784860 h 2446020"/>
              <a:gd name="connsiteX48" fmla="*/ 2042160 w 6130290"/>
              <a:gd name="connsiteY48" fmla="*/ 807720 h 2446020"/>
              <a:gd name="connsiteX49" fmla="*/ 2095500 w 6130290"/>
              <a:gd name="connsiteY49" fmla="*/ 807720 h 2446020"/>
              <a:gd name="connsiteX50" fmla="*/ 2095500 w 6130290"/>
              <a:gd name="connsiteY50" fmla="*/ 857250 h 2446020"/>
              <a:gd name="connsiteX51" fmla="*/ 2255520 w 6130290"/>
              <a:gd name="connsiteY51" fmla="*/ 857250 h 2446020"/>
              <a:gd name="connsiteX52" fmla="*/ 2255520 w 6130290"/>
              <a:gd name="connsiteY52" fmla="*/ 937260 h 2446020"/>
              <a:gd name="connsiteX53" fmla="*/ 2316480 w 6130290"/>
              <a:gd name="connsiteY53" fmla="*/ 937260 h 2446020"/>
              <a:gd name="connsiteX54" fmla="*/ 2316480 w 6130290"/>
              <a:gd name="connsiteY54" fmla="*/ 990600 h 2446020"/>
              <a:gd name="connsiteX55" fmla="*/ 2404110 w 6130290"/>
              <a:gd name="connsiteY55" fmla="*/ 990600 h 2446020"/>
              <a:gd name="connsiteX56" fmla="*/ 2404110 w 6130290"/>
              <a:gd name="connsiteY56" fmla="*/ 1005840 h 2446020"/>
              <a:gd name="connsiteX57" fmla="*/ 2503170 w 6130290"/>
              <a:gd name="connsiteY57" fmla="*/ 1005840 h 2446020"/>
              <a:gd name="connsiteX58" fmla="*/ 2503170 w 6130290"/>
              <a:gd name="connsiteY58" fmla="*/ 1043940 h 2446020"/>
              <a:gd name="connsiteX59" fmla="*/ 2564130 w 6130290"/>
              <a:gd name="connsiteY59" fmla="*/ 1043940 h 2446020"/>
              <a:gd name="connsiteX60" fmla="*/ 2564130 w 6130290"/>
              <a:gd name="connsiteY60" fmla="*/ 1093470 h 2446020"/>
              <a:gd name="connsiteX61" fmla="*/ 2625090 w 6130290"/>
              <a:gd name="connsiteY61" fmla="*/ 1093470 h 2446020"/>
              <a:gd name="connsiteX62" fmla="*/ 2625090 w 6130290"/>
              <a:gd name="connsiteY62" fmla="*/ 1131570 h 2446020"/>
              <a:gd name="connsiteX63" fmla="*/ 2712720 w 6130290"/>
              <a:gd name="connsiteY63" fmla="*/ 1131570 h 2446020"/>
              <a:gd name="connsiteX64" fmla="*/ 2712720 w 6130290"/>
              <a:gd name="connsiteY64" fmla="*/ 1188720 h 2446020"/>
              <a:gd name="connsiteX65" fmla="*/ 2762250 w 6130290"/>
              <a:gd name="connsiteY65" fmla="*/ 1188720 h 2446020"/>
              <a:gd name="connsiteX66" fmla="*/ 2762250 w 6130290"/>
              <a:gd name="connsiteY66" fmla="*/ 1253490 h 2446020"/>
              <a:gd name="connsiteX67" fmla="*/ 2849880 w 6130290"/>
              <a:gd name="connsiteY67" fmla="*/ 1253490 h 2446020"/>
              <a:gd name="connsiteX68" fmla="*/ 2849880 w 6130290"/>
              <a:gd name="connsiteY68" fmla="*/ 1287780 h 2446020"/>
              <a:gd name="connsiteX69" fmla="*/ 2887980 w 6130290"/>
              <a:gd name="connsiteY69" fmla="*/ 1287780 h 2446020"/>
              <a:gd name="connsiteX70" fmla="*/ 2887980 w 6130290"/>
              <a:gd name="connsiteY70" fmla="*/ 1318260 h 2446020"/>
              <a:gd name="connsiteX71" fmla="*/ 2983230 w 6130290"/>
              <a:gd name="connsiteY71" fmla="*/ 1318260 h 2446020"/>
              <a:gd name="connsiteX72" fmla="*/ 2983230 w 6130290"/>
              <a:gd name="connsiteY72" fmla="*/ 1367790 h 2446020"/>
              <a:gd name="connsiteX73" fmla="*/ 3131820 w 6130290"/>
              <a:gd name="connsiteY73" fmla="*/ 1367790 h 2446020"/>
              <a:gd name="connsiteX74" fmla="*/ 3131820 w 6130290"/>
              <a:gd name="connsiteY74" fmla="*/ 1405890 h 2446020"/>
              <a:gd name="connsiteX75" fmla="*/ 3249930 w 6130290"/>
              <a:gd name="connsiteY75" fmla="*/ 1405890 h 2446020"/>
              <a:gd name="connsiteX76" fmla="*/ 3249930 w 6130290"/>
              <a:gd name="connsiteY76" fmla="*/ 1440180 h 2446020"/>
              <a:gd name="connsiteX77" fmla="*/ 3371850 w 6130290"/>
              <a:gd name="connsiteY77" fmla="*/ 1440180 h 2446020"/>
              <a:gd name="connsiteX78" fmla="*/ 3371850 w 6130290"/>
              <a:gd name="connsiteY78" fmla="*/ 1516380 h 2446020"/>
              <a:gd name="connsiteX79" fmla="*/ 3421380 w 6130290"/>
              <a:gd name="connsiteY79" fmla="*/ 1516380 h 2446020"/>
              <a:gd name="connsiteX80" fmla="*/ 3421380 w 6130290"/>
              <a:gd name="connsiteY80" fmla="*/ 1543050 h 2446020"/>
              <a:gd name="connsiteX81" fmla="*/ 3558540 w 6130290"/>
              <a:gd name="connsiteY81" fmla="*/ 1543050 h 2446020"/>
              <a:gd name="connsiteX82" fmla="*/ 3600450 w 6130290"/>
              <a:gd name="connsiteY82" fmla="*/ 1558290 h 2446020"/>
              <a:gd name="connsiteX83" fmla="*/ 3600450 w 6130290"/>
              <a:gd name="connsiteY83" fmla="*/ 1565910 h 2446020"/>
              <a:gd name="connsiteX84" fmla="*/ 3646170 w 6130290"/>
              <a:gd name="connsiteY84" fmla="*/ 1565910 h 2446020"/>
              <a:gd name="connsiteX85" fmla="*/ 3646170 w 6130290"/>
              <a:gd name="connsiteY85" fmla="*/ 1581150 h 2446020"/>
              <a:gd name="connsiteX86" fmla="*/ 3676650 w 6130290"/>
              <a:gd name="connsiteY86" fmla="*/ 1581150 h 2446020"/>
              <a:gd name="connsiteX87" fmla="*/ 3676650 w 6130290"/>
              <a:gd name="connsiteY87" fmla="*/ 1615440 h 2446020"/>
              <a:gd name="connsiteX88" fmla="*/ 3825240 w 6130290"/>
              <a:gd name="connsiteY88" fmla="*/ 1615440 h 2446020"/>
              <a:gd name="connsiteX89" fmla="*/ 3825240 w 6130290"/>
              <a:gd name="connsiteY89" fmla="*/ 1653540 h 2446020"/>
              <a:gd name="connsiteX90" fmla="*/ 3886200 w 6130290"/>
              <a:gd name="connsiteY90" fmla="*/ 1653540 h 2446020"/>
              <a:gd name="connsiteX91" fmla="*/ 3886200 w 6130290"/>
              <a:gd name="connsiteY91" fmla="*/ 1691640 h 2446020"/>
              <a:gd name="connsiteX92" fmla="*/ 3981450 w 6130290"/>
              <a:gd name="connsiteY92" fmla="*/ 1691640 h 2446020"/>
              <a:gd name="connsiteX93" fmla="*/ 3981450 w 6130290"/>
              <a:gd name="connsiteY93" fmla="*/ 1714500 h 2446020"/>
              <a:gd name="connsiteX94" fmla="*/ 4042410 w 6130290"/>
              <a:gd name="connsiteY94" fmla="*/ 1714500 h 2446020"/>
              <a:gd name="connsiteX95" fmla="*/ 4042410 w 6130290"/>
              <a:gd name="connsiteY95" fmla="*/ 1722120 h 2446020"/>
              <a:gd name="connsiteX96" fmla="*/ 4114800 w 6130290"/>
              <a:gd name="connsiteY96" fmla="*/ 1722120 h 2446020"/>
              <a:gd name="connsiteX97" fmla="*/ 4114800 w 6130290"/>
              <a:gd name="connsiteY97" fmla="*/ 1760220 h 2446020"/>
              <a:gd name="connsiteX98" fmla="*/ 4229100 w 6130290"/>
              <a:gd name="connsiteY98" fmla="*/ 1760220 h 2446020"/>
              <a:gd name="connsiteX99" fmla="*/ 4229100 w 6130290"/>
              <a:gd name="connsiteY99" fmla="*/ 1809750 h 2446020"/>
              <a:gd name="connsiteX100" fmla="*/ 4278630 w 6130290"/>
              <a:gd name="connsiteY100" fmla="*/ 1809750 h 2446020"/>
              <a:gd name="connsiteX101" fmla="*/ 4278630 w 6130290"/>
              <a:gd name="connsiteY101" fmla="*/ 1851660 h 2446020"/>
              <a:gd name="connsiteX102" fmla="*/ 4339590 w 6130290"/>
              <a:gd name="connsiteY102" fmla="*/ 1851660 h 2446020"/>
              <a:gd name="connsiteX103" fmla="*/ 4339590 w 6130290"/>
              <a:gd name="connsiteY103" fmla="*/ 1874520 h 2446020"/>
              <a:gd name="connsiteX104" fmla="*/ 4408170 w 6130290"/>
              <a:gd name="connsiteY104" fmla="*/ 1874520 h 2446020"/>
              <a:gd name="connsiteX105" fmla="*/ 4408170 w 6130290"/>
              <a:gd name="connsiteY105" fmla="*/ 1935480 h 2446020"/>
              <a:gd name="connsiteX106" fmla="*/ 4472940 w 6130290"/>
              <a:gd name="connsiteY106" fmla="*/ 1935480 h 2446020"/>
              <a:gd name="connsiteX107" fmla="*/ 4472940 w 6130290"/>
              <a:gd name="connsiteY107" fmla="*/ 1981200 h 2446020"/>
              <a:gd name="connsiteX108" fmla="*/ 4758690 w 6130290"/>
              <a:gd name="connsiteY108" fmla="*/ 1981200 h 2446020"/>
              <a:gd name="connsiteX109" fmla="*/ 4758690 w 6130290"/>
              <a:gd name="connsiteY109" fmla="*/ 2023110 h 2446020"/>
              <a:gd name="connsiteX110" fmla="*/ 5189220 w 6130290"/>
              <a:gd name="connsiteY110" fmla="*/ 2023110 h 2446020"/>
              <a:gd name="connsiteX111" fmla="*/ 5189220 w 6130290"/>
              <a:gd name="connsiteY111" fmla="*/ 2049780 h 2446020"/>
              <a:gd name="connsiteX112" fmla="*/ 5280660 w 6130290"/>
              <a:gd name="connsiteY112" fmla="*/ 2049780 h 2446020"/>
              <a:gd name="connsiteX113" fmla="*/ 5280660 w 6130290"/>
              <a:gd name="connsiteY113" fmla="*/ 2091690 h 2446020"/>
              <a:gd name="connsiteX114" fmla="*/ 5280660 w 6130290"/>
              <a:gd name="connsiteY114" fmla="*/ 2091690 h 2446020"/>
              <a:gd name="connsiteX115" fmla="*/ 5311140 w 6130290"/>
              <a:gd name="connsiteY115" fmla="*/ 2122170 h 2446020"/>
              <a:gd name="connsiteX116" fmla="*/ 5444490 w 6130290"/>
              <a:gd name="connsiteY116" fmla="*/ 2122170 h 2446020"/>
              <a:gd name="connsiteX117" fmla="*/ 5444490 w 6130290"/>
              <a:gd name="connsiteY117" fmla="*/ 2202180 h 2446020"/>
              <a:gd name="connsiteX118" fmla="*/ 5749290 w 6130290"/>
              <a:gd name="connsiteY118" fmla="*/ 2202180 h 2446020"/>
              <a:gd name="connsiteX119" fmla="*/ 5749290 w 6130290"/>
              <a:gd name="connsiteY119" fmla="*/ 2446020 h 2446020"/>
              <a:gd name="connsiteX120" fmla="*/ 6130290 w 6130290"/>
              <a:gd name="connsiteY120" fmla="*/ 2446020 h 2446020"/>
              <a:gd name="connsiteX0" fmla="*/ 0 w 6130290"/>
              <a:gd name="connsiteY0" fmla="*/ 0 h 2446020"/>
              <a:gd name="connsiteX1" fmla="*/ 445770 w 6130290"/>
              <a:gd name="connsiteY1" fmla="*/ 0 h 2446020"/>
              <a:gd name="connsiteX2" fmla="*/ 445770 w 6130290"/>
              <a:gd name="connsiteY2" fmla="*/ 41910 h 2446020"/>
              <a:gd name="connsiteX3" fmla="*/ 502920 w 6130290"/>
              <a:gd name="connsiteY3" fmla="*/ 41910 h 2446020"/>
              <a:gd name="connsiteX4" fmla="*/ 502920 w 6130290"/>
              <a:gd name="connsiteY4" fmla="*/ 64770 h 2446020"/>
              <a:gd name="connsiteX5" fmla="*/ 594360 w 6130290"/>
              <a:gd name="connsiteY5" fmla="*/ 64770 h 2446020"/>
              <a:gd name="connsiteX6" fmla="*/ 594360 w 6130290"/>
              <a:gd name="connsiteY6" fmla="*/ 83820 h 2446020"/>
              <a:gd name="connsiteX7" fmla="*/ 765810 w 6130290"/>
              <a:gd name="connsiteY7" fmla="*/ 83820 h 2446020"/>
              <a:gd name="connsiteX8" fmla="*/ 765810 w 6130290"/>
              <a:gd name="connsiteY8" fmla="*/ 121920 h 2446020"/>
              <a:gd name="connsiteX9" fmla="*/ 803910 w 6130290"/>
              <a:gd name="connsiteY9" fmla="*/ 121920 h 2446020"/>
              <a:gd name="connsiteX10" fmla="*/ 803910 w 6130290"/>
              <a:gd name="connsiteY10" fmla="*/ 148590 h 2446020"/>
              <a:gd name="connsiteX11" fmla="*/ 868680 w 6130290"/>
              <a:gd name="connsiteY11" fmla="*/ 148590 h 2446020"/>
              <a:gd name="connsiteX12" fmla="*/ 868680 w 6130290"/>
              <a:gd name="connsiteY12" fmla="*/ 186690 h 2446020"/>
              <a:gd name="connsiteX13" fmla="*/ 960120 w 6130290"/>
              <a:gd name="connsiteY13" fmla="*/ 186690 h 2446020"/>
              <a:gd name="connsiteX14" fmla="*/ 960120 w 6130290"/>
              <a:gd name="connsiteY14" fmla="*/ 228600 h 2446020"/>
              <a:gd name="connsiteX15" fmla="*/ 1024890 w 6130290"/>
              <a:gd name="connsiteY15" fmla="*/ 228600 h 2446020"/>
              <a:gd name="connsiteX16" fmla="*/ 1024890 w 6130290"/>
              <a:gd name="connsiteY16" fmla="*/ 228600 h 2446020"/>
              <a:gd name="connsiteX17" fmla="*/ 1024890 w 6130290"/>
              <a:gd name="connsiteY17" fmla="*/ 228600 h 2446020"/>
              <a:gd name="connsiteX18" fmla="*/ 1024890 w 6130290"/>
              <a:gd name="connsiteY18" fmla="*/ 247650 h 2446020"/>
              <a:gd name="connsiteX19" fmla="*/ 1108710 w 6130290"/>
              <a:gd name="connsiteY19" fmla="*/ 247650 h 2446020"/>
              <a:gd name="connsiteX20" fmla="*/ 1108710 w 6130290"/>
              <a:gd name="connsiteY20" fmla="*/ 281940 h 2446020"/>
              <a:gd name="connsiteX21" fmla="*/ 1203960 w 6130290"/>
              <a:gd name="connsiteY21" fmla="*/ 281940 h 2446020"/>
              <a:gd name="connsiteX22" fmla="*/ 1203960 w 6130290"/>
              <a:gd name="connsiteY22" fmla="*/ 316230 h 2446020"/>
              <a:gd name="connsiteX23" fmla="*/ 1272540 w 6130290"/>
              <a:gd name="connsiteY23" fmla="*/ 316230 h 2446020"/>
              <a:gd name="connsiteX24" fmla="*/ 1272540 w 6130290"/>
              <a:gd name="connsiteY24" fmla="*/ 335280 h 2446020"/>
              <a:gd name="connsiteX25" fmla="*/ 1337310 w 6130290"/>
              <a:gd name="connsiteY25" fmla="*/ 335280 h 2446020"/>
              <a:gd name="connsiteX26" fmla="*/ 1337310 w 6130290"/>
              <a:gd name="connsiteY26" fmla="*/ 407670 h 2446020"/>
              <a:gd name="connsiteX27" fmla="*/ 1398270 w 6130290"/>
              <a:gd name="connsiteY27" fmla="*/ 407670 h 2446020"/>
              <a:gd name="connsiteX28" fmla="*/ 1398270 w 6130290"/>
              <a:gd name="connsiteY28" fmla="*/ 457200 h 2446020"/>
              <a:gd name="connsiteX29" fmla="*/ 1451610 w 6130290"/>
              <a:gd name="connsiteY29" fmla="*/ 457200 h 2446020"/>
              <a:gd name="connsiteX30" fmla="*/ 1451610 w 6130290"/>
              <a:gd name="connsiteY30" fmla="*/ 502920 h 2446020"/>
              <a:gd name="connsiteX31" fmla="*/ 1508760 w 6130290"/>
              <a:gd name="connsiteY31" fmla="*/ 502920 h 2446020"/>
              <a:gd name="connsiteX32" fmla="*/ 1508760 w 6130290"/>
              <a:gd name="connsiteY32" fmla="*/ 525780 h 2446020"/>
              <a:gd name="connsiteX33" fmla="*/ 1573530 w 6130290"/>
              <a:gd name="connsiteY33" fmla="*/ 525780 h 2446020"/>
              <a:gd name="connsiteX34" fmla="*/ 1573530 w 6130290"/>
              <a:gd name="connsiteY34" fmla="*/ 560070 h 2446020"/>
              <a:gd name="connsiteX35" fmla="*/ 1645920 w 6130290"/>
              <a:gd name="connsiteY35" fmla="*/ 560070 h 2446020"/>
              <a:gd name="connsiteX36" fmla="*/ 1645920 w 6130290"/>
              <a:gd name="connsiteY36" fmla="*/ 590550 h 2446020"/>
              <a:gd name="connsiteX37" fmla="*/ 1714500 w 6130290"/>
              <a:gd name="connsiteY37" fmla="*/ 590550 h 2446020"/>
              <a:gd name="connsiteX38" fmla="*/ 1714500 w 6130290"/>
              <a:gd name="connsiteY38" fmla="*/ 621030 h 2446020"/>
              <a:gd name="connsiteX39" fmla="*/ 1760220 w 6130290"/>
              <a:gd name="connsiteY39" fmla="*/ 621030 h 2446020"/>
              <a:gd name="connsiteX40" fmla="*/ 1760220 w 6130290"/>
              <a:gd name="connsiteY40" fmla="*/ 678180 h 2446020"/>
              <a:gd name="connsiteX41" fmla="*/ 1832610 w 6130290"/>
              <a:gd name="connsiteY41" fmla="*/ 678180 h 2446020"/>
              <a:gd name="connsiteX42" fmla="*/ 1859280 w 6130290"/>
              <a:gd name="connsiteY42" fmla="*/ 704850 h 2446020"/>
              <a:gd name="connsiteX43" fmla="*/ 1927860 w 6130290"/>
              <a:gd name="connsiteY43" fmla="*/ 704850 h 2446020"/>
              <a:gd name="connsiteX44" fmla="*/ 1927860 w 6130290"/>
              <a:gd name="connsiteY44" fmla="*/ 750570 h 2446020"/>
              <a:gd name="connsiteX45" fmla="*/ 2004060 w 6130290"/>
              <a:gd name="connsiteY45" fmla="*/ 750570 h 2446020"/>
              <a:gd name="connsiteX46" fmla="*/ 2004060 w 6130290"/>
              <a:gd name="connsiteY46" fmla="*/ 784860 h 2446020"/>
              <a:gd name="connsiteX47" fmla="*/ 2042160 w 6130290"/>
              <a:gd name="connsiteY47" fmla="*/ 784860 h 2446020"/>
              <a:gd name="connsiteX48" fmla="*/ 2042160 w 6130290"/>
              <a:gd name="connsiteY48" fmla="*/ 807720 h 2446020"/>
              <a:gd name="connsiteX49" fmla="*/ 2095500 w 6130290"/>
              <a:gd name="connsiteY49" fmla="*/ 807720 h 2446020"/>
              <a:gd name="connsiteX50" fmla="*/ 2095500 w 6130290"/>
              <a:gd name="connsiteY50" fmla="*/ 857250 h 2446020"/>
              <a:gd name="connsiteX51" fmla="*/ 2255520 w 6130290"/>
              <a:gd name="connsiteY51" fmla="*/ 857250 h 2446020"/>
              <a:gd name="connsiteX52" fmla="*/ 2255520 w 6130290"/>
              <a:gd name="connsiteY52" fmla="*/ 937260 h 2446020"/>
              <a:gd name="connsiteX53" fmla="*/ 2316480 w 6130290"/>
              <a:gd name="connsiteY53" fmla="*/ 937260 h 2446020"/>
              <a:gd name="connsiteX54" fmla="*/ 2316480 w 6130290"/>
              <a:gd name="connsiteY54" fmla="*/ 990600 h 2446020"/>
              <a:gd name="connsiteX55" fmla="*/ 2404110 w 6130290"/>
              <a:gd name="connsiteY55" fmla="*/ 990600 h 2446020"/>
              <a:gd name="connsiteX56" fmla="*/ 2404110 w 6130290"/>
              <a:gd name="connsiteY56" fmla="*/ 1005840 h 2446020"/>
              <a:gd name="connsiteX57" fmla="*/ 2503170 w 6130290"/>
              <a:gd name="connsiteY57" fmla="*/ 1005840 h 2446020"/>
              <a:gd name="connsiteX58" fmla="*/ 2503170 w 6130290"/>
              <a:gd name="connsiteY58" fmla="*/ 1043940 h 2446020"/>
              <a:gd name="connsiteX59" fmla="*/ 2564130 w 6130290"/>
              <a:gd name="connsiteY59" fmla="*/ 1043940 h 2446020"/>
              <a:gd name="connsiteX60" fmla="*/ 2564130 w 6130290"/>
              <a:gd name="connsiteY60" fmla="*/ 1093470 h 2446020"/>
              <a:gd name="connsiteX61" fmla="*/ 2625090 w 6130290"/>
              <a:gd name="connsiteY61" fmla="*/ 1093470 h 2446020"/>
              <a:gd name="connsiteX62" fmla="*/ 2625090 w 6130290"/>
              <a:gd name="connsiteY62" fmla="*/ 1131570 h 2446020"/>
              <a:gd name="connsiteX63" fmla="*/ 2712720 w 6130290"/>
              <a:gd name="connsiteY63" fmla="*/ 1131570 h 2446020"/>
              <a:gd name="connsiteX64" fmla="*/ 2712720 w 6130290"/>
              <a:gd name="connsiteY64" fmla="*/ 1188720 h 2446020"/>
              <a:gd name="connsiteX65" fmla="*/ 2762250 w 6130290"/>
              <a:gd name="connsiteY65" fmla="*/ 1188720 h 2446020"/>
              <a:gd name="connsiteX66" fmla="*/ 2762250 w 6130290"/>
              <a:gd name="connsiteY66" fmla="*/ 1253490 h 2446020"/>
              <a:gd name="connsiteX67" fmla="*/ 2849880 w 6130290"/>
              <a:gd name="connsiteY67" fmla="*/ 1253490 h 2446020"/>
              <a:gd name="connsiteX68" fmla="*/ 2849880 w 6130290"/>
              <a:gd name="connsiteY68" fmla="*/ 1287780 h 2446020"/>
              <a:gd name="connsiteX69" fmla="*/ 2887980 w 6130290"/>
              <a:gd name="connsiteY69" fmla="*/ 1287780 h 2446020"/>
              <a:gd name="connsiteX70" fmla="*/ 2887980 w 6130290"/>
              <a:gd name="connsiteY70" fmla="*/ 1318260 h 2446020"/>
              <a:gd name="connsiteX71" fmla="*/ 2983230 w 6130290"/>
              <a:gd name="connsiteY71" fmla="*/ 1318260 h 2446020"/>
              <a:gd name="connsiteX72" fmla="*/ 2983230 w 6130290"/>
              <a:gd name="connsiteY72" fmla="*/ 1367790 h 2446020"/>
              <a:gd name="connsiteX73" fmla="*/ 3131820 w 6130290"/>
              <a:gd name="connsiteY73" fmla="*/ 1367790 h 2446020"/>
              <a:gd name="connsiteX74" fmla="*/ 3131820 w 6130290"/>
              <a:gd name="connsiteY74" fmla="*/ 1405890 h 2446020"/>
              <a:gd name="connsiteX75" fmla="*/ 3249930 w 6130290"/>
              <a:gd name="connsiteY75" fmla="*/ 1405890 h 2446020"/>
              <a:gd name="connsiteX76" fmla="*/ 3249930 w 6130290"/>
              <a:gd name="connsiteY76" fmla="*/ 1440180 h 2446020"/>
              <a:gd name="connsiteX77" fmla="*/ 3371850 w 6130290"/>
              <a:gd name="connsiteY77" fmla="*/ 1440180 h 2446020"/>
              <a:gd name="connsiteX78" fmla="*/ 3371850 w 6130290"/>
              <a:gd name="connsiteY78" fmla="*/ 1516380 h 2446020"/>
              <a:gd name="connsiteX79" fmla="*/ 3421380 w 6130290"/>
              <a:gd name="connsiteY79" fmla="*/ 1516380 h 2446020"/>
              <a:gd name="connsiteX80" fmla="*/ 3421380 w 6130290"/>
              <a:gd name="connsiteY80" fmla="*/ 1543050 h 2446020"/>
              <a:gd name="connsiteX81" fmla="*/ 3558540 w 6130290"/>
              <a:gd name="connsiteY81" fmla="*/ 1543050 h 2446020"/>
              <a:gd name="connsiteX82" fmla="*/ 3600450 w 6130290"/>
              <a:gd name="connsiteY82" fmla="*/ 1558290 h 2446020"/>
              <a:gd name="connsiteX83" fmla="*/ 3600450 w 6130290"/>
              <a:gd name="connsiteY83" fmla="*/ 1565910 h 2446020"/>
              <a:gd name="connsiteX84" fmla="*/ 3646170 w 6130290"/>
              <a:gd name="connsiteY84" fmla="*/ 1565910 h 2446020"/>
              <a:gd name="connsiteX85" fmla="*/ 3646170 w 6130290"/>
              <a:gd name="connsiteY85" fmla="*/ 1581150 h 2446020"/>
              <a:gd name="connsiteX86" fmla="*/ 3676650 w 6130290"/>
              <a:gd name="connsiteY86" fmla="*/ 1581150 h 2446020"/>
              <a:gd name="connsiteX87" fmla="*/ 3676650 w 6130290"/>
              <a:gd name="connsiteY87" fmla="*/ 1615440 h 2446020"/>
              <a:gd name="connsiteX88" fmla="*/ 3825240 w 6130290"/>
              <a:gd name="connsiteY88" fmla="*/ 1615440 h 2446020"/>
              <a:gd name="connsiteX89" fmla="*/ 3825240 w 6130290"/>
              <a:gd name="connsiteY89" fmla="*/ 1653540 h 2446020"/>
              <a:gd name="connsiteX90" fmla="*/ 3886200 w 6130290"/>
              <a:gd name="connsiteY90" fmla="*/ 1653540 h 2446020"/>
              <a:gd name="connsiteX91" fmla="*/ 3886200 w 6130290"/>
              <a:gd name="connsiteY91" fmla="*/ 1691640 h 2446020"/>
              <a:gd name="connsiteX92" fmla="*/ 3981450 w 6130290"/>
              <a:gd name="connsiteY92" fmla="*/ 1691640 h 2446020"/>
              <a:gd name="connsiteX93" fmla="*/ 3981450 w 6130290"/>
              <a:gd name="connsiteY93" fmla="*/ 1714500 h 2446020"/>
              <a:gd name="connsiteX94" fmla="*/ 4042410 w 6130290"/>
              <a:gd name="connsiteY94" fmla="*/ 1714500 h 2446020"/>
              <a:gd name="connsiteX95" fmla="*/ 4042410 w 6130290"/>
              <a:gd name="connsiteY95" fmla="*/ 1722120 h 2446020"/>
              <a:gd name="connsiteX96" fmla="*/ 4114800 w 6130290"/>
              <a:gd name="connsiteY96" fmla="*/ 1722120 h 2446020"/>
              <a:gd name="connsiteX97" fmla="*/ 4114800 w 6130290"/>
              <a:gd name="connsiteY97" fmla="*/ 1760220 h 2446020"/>
              <a:gd name="connsiteX98" fmla="*/ 4229100 w 6130290"/>
              <a:gd name="connsiteY98" fmla="*/ 1760220 h 2446020"/>
              <a:gd name="connsiteX99" fmla="*/ 4229100 w 6130290"/>
              <a:gd name="connsiteY99" fmla="*/ 1809750 h 2446020"/>
              <a:gd name="connsiteX100" fmla="*/ 4278630 w 6130290"/>
              <a:gd name="connsiteY100" fmla="*/ 1809750 h 2446020"/>
              <a:gd name="connsiteX101" fmla="*/ 4278630 w 6130290"/>
              <a:gd name="connsiteY101" fmla="*/ 1851660 h 2446020"/>
              <a:gd name="connsiteX102" fmla="*/ 4339590 w 6130290"/>
              <a:gd name="connsiteY102" fmla="*/ 1851660 h 2446020"/>
              <a:gd name="connsiteX103" fmla="*/ 4339590 w 6130290"/>
              <a:gd name="connsiteY103" fmla="*/ 1874520 h 2446020"/>
              <a:gd name="connsiteX104" fmla="*/ 4408170 w 6130290"/>
              <a:gd name="connsiteY104" fmla="*/ 1874520 h 2446020"/>
              <a:gd name="connsiteX105" fmla="*/ 4408170 w 6130290"/>
              <a:gd name="connsiteY105" fmla="*/ 1935480 h 2446020"/>
              <a:gd name="connsiteX106" fmla="*/ 4472940 w 6130290"/>
              <a:gd name="connsiteY106" fmla="*/ 1935480 h 2446020"/>
              <a:gd name="connsiteX107" fmla="*/ 4472940 w 6130290"/>
              <a:gd name="connsiteY107" fmla="*/ 1981200 h 2446020"/>
              <a:gd name="connsiteX108" fmla="*/ 4758690 w 6130290"/>
              <a:gd name="connsiteY108" fmla="*/ 1981200 h 2446020"/>
              <a:gd name="connsiteX109" fmla="*/ 4758690 w 6130290"/>
              <a:gd name="connsiteY109" fmla="*/ 2023110 h 2446020"/>
              <a:gd name="connsiteX110" fmla="*/ 5189220 w 6130290"/>
              <a:gd name="connsiteY110" fmla="*/ 2023110 h 2446020"/>
              <a:gd name="connsiteX111" fmla="*/ 5189220 w 6130290"/>
              <a:gd name="connsiteY111" fmla="*/ 2049780 h 2446020"/>
              <a:gd name="connsiteX112" fmla="*/ 5280660 w 6130290"/>
              <a:gd name="connsiteY112" fmla="*/ 2049780 h 2446020"/>
              <a:gd name="connsiteX113" fmla="*/ 5280660 w 6130290"/>
              <a:gd name="connsiteY113" fmla="*/ 2091690 h 2446020"/>
              <a:gd name="connsiteX114" fmla="*/ 5280660 w 6130290"/>
              <a:gd name="connsiteY114" fmla="*/ 2091690 h 2446020"/>
              <a:gd name="connsiteX115" fmla="*/ 5311140 w 6130290"/>
              <a:gd name="connsiteY115" fmla="*/ 2122170 h 2446020"/>
              <a:gd name="connsiteX116" fmla="*/ 5444490 w 6130290"/>
              <a:gd name="connsiteY116" fmla="*/ 2122170 h 2446020"/>
              <a:gd name="connsiteX117" fmla="*/ 5444490 w 6130290"/>
              <a:gd name="connsiteY117" fmla="*/ 2202180 h 2446020"/>
              <a:gd name="connsiteX118" fmla="*/ 5749290 w 6130290"/>
              <a:gd name="connsiteY118" fmla="*/ 2202180 h 2446020"/>
              <a:gd name="connsiteX119" fmla="*/ 5749290 w 6130290"/>
              <a:gd name="connsiteY119" fmla="*/ 2446020 h 2446020"/>
              <a:gd name="connsiteX120" fmla="*/ 6130290 w 6130290"/>
              <a:gd name="connsiteY120" fmla="*/ 2446020 h 2446020"/>
              <a:gd name="connsiteX0" fmla="*/ 0 w 6130290"/>
              <a:gd name="connsiteY0" fmla="*/ 0 h 2446020"/>
              <a:gd name="connsiteX1" fmla="*/ 445770 w 6130290"/>
              <a:gd name="connsiteY1" fmla="*/ 0 h 2446020"/>
              <a:gd name="connsiteX2" fmla="*/ 445770 w 6130290"/>
              <a:gd name="connsiteY2" fmla="*/ 41910 h 2446020"/>
              <a:gd name="connsiteX3" fmla="*/ 502920 w 6130290"/>
              <a:gd name="connsiteY3" fmla="*/ 41910 h 2446020"/>
              <a:gd name="connsiteX4" fmla="*/ 502920 w 6130290"/>
              <a:gd name="connsiteY4" fmla="*/ 64770 h 2446020"/>
              <a:gd name="connsiteX5" fmla="*/ 594360 w 6130290"/>
              <a:gd name="connsiteY5" fmla="*/ 64770 h 2446020"/>
              <a:gd name="connsiteX6" fmla="*/ 594360 w 6130290"/>
              <a:gd name="connsiteY6" fmla="*/ 83820 h 2446020"/>
              <a:gd name="connsiteX7" fmla="*/ 765810 w 6130290"/>
              <a:gd name="connsiteY7" fmla="*/ 83820 h 2446020"/>
              <a:gd name="connsiteX8" fmla="*/ 765810 w 6130290"/>
              <a:gd name="connsiteY8" fmla="*/ 121920 h 2446020"/>
              <a:gd name="connsiteX9" fmla="*/ 803910 w 6130290"/>
              <a:gd name="connsiteY9" fmla="*/ 121920 h 2446020"/>
              <a:gd name="connsiteX10" fmla="*/ 803910 w 6130290"/>
              <a:gd name="connsiteY10" fmla="*/ 148590 h 2446020"/>
              <a:gd name="connsiteX11" fmla="*/ 868680 w 6130290"/>
              <a:gd name="connsiteY11" fmla="*/ 148590 h 2446020"/>
              <a:gd name="connsiteX12" fmla="*/ 868680 w 6130290"/>
              <a:gd name="connsiteY12" fmla="*/ 186690 h 2446020"/>
              <a:gd name="connsiteX13" fmla="*/ 960120 w 6130290"/>
              <a:gd name="connsiteY13" fmla="*/ 186690 h 2446020"/>
              <a:gd name="connsiteX14" fmla="*/ 960120 w 6130290"/>
              <a:gd name="connsiteY14" fmla="*/ 228600 h 2446020"/>
              <a:gd name="connsiteX15" fmla="*/ 1024890 w 6130290"/>
              <a:gd name="connsiteY15" fmla="*/ 228600 h 2446020"/>
              <a:gd name="connsiteX16" fmla="*/ 1024890 w 6130290"/>
              <a:gd name="connsiteY16" fmla="*/ 228600 h 2446020"/>
              <a:gd name="connsiteX17" fmla="*/ 1024890 w 6130290"/>
              <a:gd name="connsiteY17" fmla="*/ 228600 h 2446020"/>
              <a:gd name="connsiteX18" fmla="*/ 1024890 w 6130290"/>
              <a:gd name="connsiteY18" fmla="*/ 247650 h 2446020"/>
              <a:gd name="connsiteX19" fmla="*/ 1108710 w 6130290"/>
              <a:gd name="connsiteY19" fmla="*/ 247650 h 2446020"/>
              <a:gd name="connsiteX20" fmla="*/ 1108710 w 6130290"/>
              <a:gd name="connsiteY20" fmla="*/ 281940 h 2446020"/>
              <a:gd name="connsiteX21" fmla="*/ 1203960 w 6130290"/>
              <a:gd name="connsiteY21" fmla="*/ 281940 h 2446020"/>
              <a:gd name="connsiteX22" fmla="*/ 1203960 w 6130290"/>
              <a:gd name="connsiteY22" fmla="*/ 316230 h 2446020"/>
              <a:gd name="connsiteX23" fmla="*/ 1272540 w 6130290"/>
              <a:gd name="connsiteY23" fmla="*/ 316230 h 2446020"/>
              <a:gd name="connsiteX24" fmla="*/ 1272540 w 6130290"/>
              <a:gd name="connsiteY24" fmla="*/ 335280 h 2446020"/>
              <a:gd name="connsiteX25" fmla="*/ 1337310 w 6130290"/>
              <a:gd name="connsiteY25" fmla="*/ 335280 h 2446020"/>
              <a:gd name="connsiteX26" fmla="*/ 1337310 w 6130290"/>
              <a:gd name="connsiteY26" fmla="*/ 407670 h 2446020"/>
              <a:gd name="connsiteX27" fmla="*/ 1398270 w 6130290"/>
              <a:gd name="connsiteY27" fmla="*/ 407670 h 2446020"/>
              <a:gd name="connsiteX28" fmla="*/ 1398270 w 6130290"/>
              <a:gd name="connsiteY28" fmla="*/ 457200 h 2446020"/>
              <a:gd name="connsiteX29" fmla="*/ 1451610 w 6130290"/>
              <a:gd name="connsiteY29" fmla="*/ 457200 h 2446020"/>
              <a:gd name="connsiteX30" fmla="*/ 1451610 w 6130290"/>
              <a:gd name="connsiteY30" fmla="*/ 502920 h 2446020"/>
              <a:gd name="connsiteX31" fmla="*/ 1508760 w 6130290"/>
              <a:gd name="connsiteY31" fmla="*/ 502920 h 2446020"/>
              <a:gd name="connsiteX32" fmla="*/ 1508760 w 6130290"/>
              <a:gd name="connsiteY32" fmla="*/ 525780 h 2446020"/>
              <a:gd name="connsiteX33" fmla="*/ 1573530 w 6130290"/>
              <a:gd name="connsiteY33" fmla="*/ 525780 h 2446020"/>
              <a:gd name="connsiteX34" fmla="*/ 1573530 w 6130290"/>
              <a:gd name="connsiteY34" fmla="*/ 560070 h 2446020"/>
              <a:gd name="connsiteX35" fmla="*/ 1645920 w 6130290"/>
              <a:gd name="connsiteY35" fmla="*/ 560070 h 2446020"/>
              <a:gd name="connsiteX36" fmla="*/ 1645920 w 6130290"/>
              <a:gd name="connsiteY36" fmla="*/ 590550 h 2446020"/>
              <a:gd name="connsiteX37" fmla="*/ 1714500 w 6130290"/>
              <a:gd name="connsiteY37" fmla="*/ 590550 h 2446020"/>
              <a:gd name="connsiteX38" fmla="*/ 1714500 w 6130290"/>
              <a:gd name="connsiteY38" fmla="*/ 621030 h 2446020"/>
              <a:gd name="connsiteX39" fmla="*/ 1760220 w 6130290"/>
              <a:gd name="connsiteY39" fmla="*/ 621030 h 2446020"/>
              <a:gd name="connsiteX40" fmla="*/ 1760220 w 6130290"/>
              <a:gd name="connsiteY40" fmla="*/ 678180 h 2446020"/>
              <a:gd name="connsiteX41" fmla="*/ 1832610 w 6130290"/>
              <a:gd name="connsiteY41" fmla="*/ 678180 h 2446020"/>
              <a:gd name="connsiteX42" fmla="*/ 1859280 w 6130290"/>
              <a:gd name="connsiteY42" fmla="*/ 704850 h 2446020"/>
              <a:gd name="connsiteX43" fmla="*/ 1927860 w 6130290"/>
              <a:gd name="connsiteY43" fmla="*/ 704850 h 2446020"/>
              <a:gd name="connsiteX44" fmla="*/ 1927860 w 6130290"/>
              <a:gd name="connsiteY44" fmla="*/ 750570 h 2446020"/>
              <a:gd name="connsiteX45" fmla="*/ 2004060 w 6130290"/>
              <a:gd name="connsiteY45" fmla="*/ 750570 h 2446020"/>
              <a:gd name="connsiteX46" fmla="*/ 2004060 w 6130290"/>
              <a:gd name="connsiteY46" fmla="*/ 784860 h 2446020"/>
              <a:gd name="connsiteX47" fmla="*/ 2042160 w 6130290"/>
              <a:gd name="connsiteY47" fmla="*/ 784860 h 2446020"/>
              <a:gd name="connsiteX48" fmla="*/ 2042160 w 6130290"/>
              <a:gd name="connsiteY48" fmla="*/ 807720 h 2446020"/>
              <a:gd name="connsiteX49" fmla="*/ 2095500 w 6130290"/>
              <a:gd name="connsiteY49" fmla="*/ 807720 h 2446020"/>
              <a:gd name="connsiteX50" fmla="*/ 2095500 w 6130290"/>
              <a:gd name="connsiteY50" fmla="*/ 857250 h 2446020"/>
              <a:gd name="connsiteX51" fmla="*/ 2255520 w 6130290"/>
              <a:gd name="connsiteY51" fmla="*/ 857250 h 2446020"/>
              <a:gd name="connsiteX52" fmla="*/ 2255520 w 6130290"/>
              <a:gd name="connsiteY52" fmla="*/ 937260 h 2446020"/>
              <a:gd name="connsiteX53" fmla="*/ 2316480 w 6130290"/>
              <a:gd name="connsiteY53" fmla="*/ 937260 h 2446020"/>
              <a:gd name="connsiteX54" fmla="*/ 2316480 w 6130290"/>
              <a:gd name="connsiteY54" fmla="*/ 990600 h 2446020"/>
              <a:gd name="connsiteX55" fmla="*/ 2404110 w 6130290"/>
              <a:gd name="connsiteY55" fmla="*/ 990600 h 2446020"/>
              <a:gd name="connsiteX56" fmla="*/ 2404110 w 6130290"/>
              <a:gd name="connsiteY56" fmla="*/ 1005840 h 2446020"/>
              <a:gd name="connsiteX57" fmla="*/ 2503170 w 6130290"/>
              <a:gd name="connsiteY57" fmla="*/ 1005840 h 2446020"/>
              <a:gd name="connsiteX58" fmla="*/ 2503170 w 6130290"/>
              <a:gd name="connsiteY58" fmla="*/ 1043940 h 2446020"/>
              <a:gd name="connsiteX59" fmla="*/ 2564130 w 6130290"/>
              <a:gd name="connsiteY59" fmla="*/ 1043940 h 2446020"/>
              <a:gd name="connsiteX60" fmla="*/ 2564130 w 6130290"/>
              <a:gd name="connsiteY60" fmla="*/ 1093470 h 2446020"/>
              <a:gd name="connsiteX61" fmla="*/ 2625090 w 6130290"/>
              <a:gd name="connsiteY61" fmla="*/ 1093470 h 2446020"/>
              <a:gd name="connsiteX62" fmla="*/ 2625090 w 6130290"/>
              <a:gd name="connsiteY62" fmla="*/ 1131570 h 2446020"/>
              <a:gd name="connsiteX63" fmla="*/ 2712720 w 6130290"/>
              <a:gd name="connsiteY63" fmla="*/ 1131570 h 2446020"/>
              <a:gd name="connsiteX64" fmla="*/ 2712720 w 6130290"/>
              <a:gd name="connsiteY64" fmla="*/ 1188720 h 2446020"/>
              <a:gd name="connsiteX65" fmla="*/ 2762250 w 6130290"/>
              <a:gd name="connsiteY65" fmla="*/ 1188720 h 2446020"/>
              <a:gd name="connsiteX66" fmla="*/ 2762250 w 6130290"/>
              <a:gd name="connsiteY66" fmla="*/ 1253490 h 2446020"/>
              <a:gd name="connsiteX67" fmla="*/ 2849880 w 6130290"/>
              <a:gd name="connsiteY67" fmla="*/ 1253490 h 2446020"/>
              <a:gd name="connsiteX68" fmla="*/ 2849880 w 6130290"/>
              <a:gd name="connsiteY68" fmla="*/ 1287780 h 2446020"/>
              <a:gd name="connsiteX69" fmla="*/ 2887980 w 6130290"/>
              <a:gd name="connsiteY69" fmla="*/ 1287780 h 2446020"/>
              <a:gd name="connsiteX70" fmla="*/ 2887980 w 6130290"/>
              <a:gd name="connsiteY70" fmla="*/ 1318260 h 2446020"/>
              <a:gd name="connsiteX71" fmla="*/ 2983230 w 6130290"/>
              <a:gd name="connsiteY71" fmla="*/ 1318260 h 2446020"/>
              <a:gd name="connsiteX72" fmla="*/ 2983230 w 6130290"/>
              <a:gd name="connsiteY72" fmla="*/ 1367790 h 2446020"/>
              <a:gd name="connsiteX73" fmla="*/ 3131820 w 6130290"/>
              <a:gd name="connsiteY73" fmla="*/ 1367790 h 2446020"/>
              <a:gd name="connsiteX74" fmla="*/ 3131820 w 6130290"/>
              <a:gd name="connsiteY74" fmla="*/ 1405890 h 2446020"/>
              <a:gd name="connsiteX75" fmla="*/ 3249930 w 6130290"/>
              <a:gd name="connsiteY75" fmla="*/ 1405890 h 2446020"/>
              <a:gd name="connsiteX76" fmla="*/ 3249930 w 6130290"/>
              <a:gd name="connsiteY76" fmla="*/ 1440180 h 2446020"/>
              <a:gd name="connsiteX77" fmla="*/ 3371850 w 6130290"/>
              <a:gd name="connsiteY77" fmla="*/ 1440180 h 2446020"/>
              <a:gd name="connsiteX78" fmla="*/ 3371850 w 6130290"/>
              <a:gd name="connsiteY78" fmla="*/ 1516380 h 2446020"/>
              <a:gd name="connsiteX79" fmla="*/ 3421380 w 6130290"/>
              <a:gd name="connsiteY79" fmla="*/ 1516380 h 2446020"/>
              <a:gd name="connsiteX80" fmla="*/ 3421380 w 6130290"/>
              <a:gd name="connsiteY80" fmla="*/ 1543050 h 2446020"/>
              <a:gd name="connsiteX81" fmla="*/ 3558540 w 6130290"/>
              <a:gd name="connsiteY81" fmla="*/ 1543050 h 2446020"/>
              <a:gd name="connsiteX82" fmla="*/ 3600450 w 6130290"/>
              <a:gd name="connsiteY82" fmla="*/ 1558290 h 2446020"/>
              <a:gd name="connsiteX83" fmla="*/ 3600450 w 6130290"/>
              <a:gd name="connsiteY83" fmla="*/ 1565910 h 2446020"/>
              <a:gd name="connsiteX84" fmla="*/ 3646170 w 6130290"/>
              <a:gd name="connsiteY84" fmla="*/ 1565910 h 2446020"/>
              <a:gd name="connsiteX85" fmla="*/ 3646170 w 6130290"/>
              <a:gd name="connsiteY85" fmla="*/ 1581150 h 2446020"/>
              <a:gd name="connsiteX86" fmla="*/ 3676650 w 6130290"/>
              <a:gd name="connsiteY86" fmla="*/ 1581150 h 2446020"/>
              <a:gd name="connsiteX87" fmla="*/ 3676650 w 6130290"/>
              <a:gd name="connsiteY87" fmla="*/ 1615440 h 2446020"/>
              <a:gd name="connsiteX88" fmla="*/ 3825240 w 6130290"/>
              <a:gd name="connsiteY88" fmla="*/ 1615440 h 2446020"/>
              <a:gd name="connsiteX89" fmla="*/ 3825240 w 6130290"/>
              <a:gd name="connsiteY89" fmla="*/ 1653540 h 2446020"/>
              <a:gd name="connsiteX90" fmla="*/ 3886200 w 6130290"/>
              <a:gd name="connsiteY90" fmla="*/ 1653540 h 2446020"/>
              <a:gd name="connsiteX91" fmla="*/ 3886200 w 6130290"/>
              <a:gd name="connsiteY91" fmla="*/ 1691640 h 2446020"/>
              <a:gd name="connsiteX92" fmla="*/ 3981450 w 6130290"/>
              <a:gd name="connsiteY92" fmla="*/ 1691640 h 2446020"/>
              <a:gd name="connsiteX93" fmla="*/ 3981450 w 6130290"/>
              <a:gd name="connsiteY93" fmla="*/ 1714500 h 2446020"/>
              <a:gd name="connsiteX94" fmla="*/ 4042410 w 6130290"/>
              <a:gd name="connsiteY94" fmla="*/ 1714500 h 2446020"/>
              <a:gd name="connsiteX95" fmla="*/ 4042410 w 6130290"/>
              <a:gd name="connsiteY95" fmla="*/ 1722120 h 2446020"/>
              <a:gd name="connsiteX96" fmla="*/ 4114800 w 6130290"/>
              <a:gd name="connsiteY96" fmla="*/ 1722120 h 2446020"/>
              <a:gd name="connsiteX97" fmla="*/ 4114800 w 6130290"/>
              <a:gd name="connsiteY97" fmla="*/ 1760220 h 2446020"/>
              <a:gd name="connsiteX98" fmla="*/ 4229100 w 6130290"/>
              <a:gd name="connsiteY98" fmla="*/ 1760220 h 2446020"/>
              <a:gd name="connsiteX99" fmla="*/ 4229100 w 6130290"/>
              <a:gd name="connsiteY99" fmla="*/ 1809750 h 2446020"/>
              <a:gd name="connsiteX100" fmla="*/ 4278630 w 6130290"/>
              <a:gd name="connsiteY100" fmla="*/ 1809750 h 2446020"/>
              <a:gd name="connsiteX101" fmla="*/ 4278630 w 6130290"/>
              <a:gd name="connsiteY101" fmla="*/ 1851660 h 2446020"/>
              <a:gd name="connsiteX102" fmla="*/ 4339590 w 6130290"/>
              <a:gd name="connsiteY102" fmla="*/ 1851660 h 2446020"/>
              <a:gd name="connsiteX103" fmla="*/ 4339590 w 6130290"/>
              <a:gd name="connsiteY103" fmla="*/ 1874520 h 2446020"/>
              <a:gd name="connsiteX104" fmla="*/ 4408170 w 6130290"/>
              <a:gd name="connsiteY104" fmla="*/ 1874520 h 2446020"/>
              <a:gd name="connsiteX105" fmla="*/ 4408170 w 6130290"/>
              <a:gd name="connsiteY105" fmla="*/ 1935480 h 2446020"/>
              <a:gd name="connsiteX106" fmla="*/ 4472940 w 6130290"/>
              <a:gd name="connsiteY106" fmla="*/ 1935480 h 2446020"/>
              <a:gd name="connsiteX107" fmla="*/ 4472940 w 6130290"/>
              <a:gd name="connsiteY107" fmla="*/ 1981200 h 2446020"/>
              <a:gd name="connsiteX108" fmla="*/ 4758690 w 6130290"/>
              <a:gd name="connsiteY108" fmla="*/ 1981200 h 2446020"/>
              <a:gd name="connsiteX109" fmla="*/ 4758690 w 6130290"/>
              <a:gd name="connsiteY109" fmla="*/ 2023110 h 2446020"/>
              <a:gd name="connsiteX110" fmla="*/ 5189220 w 6130290"/>
              <a:gd name="connsiteY110" fmla="*/ 2023110 h 2446020"/>
              <a:gd name="connsiteX111" fmla="*/ 5189220 w 6130290"/>
              <a:gd name="connsiteY111" fmla="*/ 2049780 h 2446020"/>
              <a:gd name="connsiteX112" fmla="*/ 5280660 w 6130290"/>
              <a:gd name="connsiteY112" fmla="*/ 2049780 h 2446020"/>
              <a:gd name="connsiteX113" fmla="*/ 5280660 w 6130290"/>
              <a:gd name="connsiteY113" fmla="*/ 2091690 h 2446020"/>
              <a:gd name="connsiteX114" fmla="*/ 5315329 w 6130290"/>
              <a:gd name="connsiteY114" fmla="*/ 2091690 h 2446020"/>
              <a:gd name="connsiteX115" fmla="*/ 5311140 w 6130290"/>
              <a:gd name="connsiteY115" fmla="*/ 2122170 h 2446020"/>
              <a:gd name="connsiteX116" fmla="*/ 5444490 w 6130290"/>
              <a:gd name="connsiteY116" fmla="*/ 2122170 h 2446020"/>
              <a:gd name="connsiteX117" fmla="*/ 5444490 w 6130290"/>
              <a:gd name="connsiteY117" fmla="*/ 2202180 h 2446020"/>
              <a:gd name="connsiteX118" fmla="*/ 5749290 w 6130290"/>
              <a:gd name="connsiteY118" fmla="*/ 2202180 h 2446020"/>
              <a:gd name="connsiteX119" fmla="*/ 5749290 w 6130290"/>
              <a:gd name="connsiteY119" fmla="*/ 2446020 h 2446020"/>
              <a:gd name="connsiteX120" fmla="*/ 6130290 w 6130290"/>
              <a:gd name="connsiteY120" fmla="*/ 2446020 h 2446020"/>
              <a:gd name="connsiteX0" fmla="*/ 0 w 6130290"/>
              <a:gd name="connsiteY0" fmla="*/ 0 h 2446020"/>
              <a:gd name="connsiteX1" fmla="*/ 445770 w 6130290"/>
              <a:gd name="connsiteY1" fmla="*/ 0 h 2446020"/>
              <a:gd name="connsiteX2" fmla="*/ 445770 w 6130290"/>
              <a:gd name="connsiteY2" fmla="*/ 41910 h 2446020"/>
              <a:gd name="connsiteX3" fmla="*/ 502920 w 6130290"/>
              <a:gd name="connsiteY3" fmla="*/ 41910 h 2446020"/>
              <a:gd name="connsiteX4" fmla="*/ 502920 w 6130290"/>
              <a:gd name="connsiteY4" fmla="*/ 64770 h 2446020"/>
              <a:gd name="connsiteX5" fmla="*/ 594360 w 6130290"/>
              <a:gd name="connsiteY5" fmla="*/ 64770 h 2446020"/>
              <a:gd name="connsiteX6" fmla="*/ 594360 w 6130290"/>
              <a:gd name="connsiteY6" fmla="*/ 83820 h 2446020"/>
              <a:gd name="connsiteX7" fmla="*/ 765810 w 6130290"/>
              <a:gd name="connsiteY7" fmla="*/ 83820 h 2446020"/>
              <a:gd name="connsiteX8" fmla="*/ 765810 w 6130290"/>
              <a:gd name="connsiteY8" fmla="*/ 121920 h 2446020"/>
              <a:gd name="connsiteX9" fmla="*/ 803910 w 6130290"/>
              <a:gd name="connsiteY9" fmla="*/ 121920 h 2446020"/>
              <a:gd name="connsiteX10" fmla="*/ 803910 w 6130290"/>
              <a:gd name="connsiteY10" fmla="*/ 148590 h 2446020"/>
              <a:gd name="connsiteX11" fmla="*/ 868680 w 6130290"/>
              <a:gd name="connsiteY11" fmla="*/ 148590 h 2446020"/>
              <a:gd name="connsiteX12" fmla="*/ 868680 w 6130290"/>
              <a:gd name="connsiteY12" fmla="*/ 186690 h 2446020"/>
              <a:gd name="connsiteX13" fmla="*/ 960120 w 6130290"/>
              <a:gd name="connsiteY13" fmla="*/ 186690 h 2446020"/>
              <a:gd name="connsiteX14" fmla="*/ 960120 w 6130290"/>
              <a:gd name="connsiteY14" fmla="*/ 228600 h 2446020"/>
              <a:gd name="connsiteX15" fmla="*/ 1024890 w 6130290"/>
              <a:gd name="connsiteY15" fmla="*/ 228600 h 2446020"/>
              <a:gd name="connsiteX16" fmla="*/ 1024890 w 6130290"/>
              <a:gd name="connsiteY16" fmla="*/ 228600 h 2446020"/>
              <a:gd name="connsiteX17" fmla="*/ 1024890 w 6130290"/>
              <a:gd name="connsiteY17" fmla="*/ 228600 h 2446020"/>
              <a:gd name="connsiteX18" fmla="*/ 1024890 w 6130290"/>
              <a:gd name="connsiteY18" fmla="*/ 247650 h 2446020"/>
              <a:gd name="connsiteX19" fmla="*/ 1108710 w 6130290"/>
              <a:gd name="connsiteY19" fmla="*/ 247650 h 2446020"/>
              <a:gd name="connsiteX20" fmla="*/ 1108710 w 6130290"/>
              <a:gd name="connsiteY20" fmla="*/ 281940 h 2446020"/>
              <a:gd name="connsiteX21" fmla="*/ 1203960 w 6130290"/>
              <a:gd name="connsiteY21" fmla="*/ 281940 h 2446020"/>
              <a:gd name="connsiteX22" fmla="*/ 1203960 w 6130290"/>
              <a:gd name="connsiteY22" fmla="*/ 316230 h 2446020"/>
              <a:gd name="connsiteX23" fmla="*/ 1272540 w 6130290"/>
              <a:gd name="connsiteY23" fmla="*/ 316230 h 2446020"/>
              <a:gd name="connsiteX24" fmla="*/ 1272540 w 6130290"/>
              <a:gd name="connsiteY24" fmla="*/ 335280 h 2446020"/>
              <a:gd name="connsiteX25" fmla="*/ 1337310 w 6130290"/>
              <a:gd name="connsiteY25" fmla="*/ 335280 h 2446020"/>
              <a:gd name="connsiteX26" fmla="*/ 1337310 w 6130290"/>
              <a:gd name="connsiteY26" fmla="*/ 407670 h 2446020"/>
              <a:gd name="connsiteX27" fmla="*/ 1398270 w 6130290"/>
              <a:gd name="connsiteY27" fmla="*/ 407670 h 2446020"/>
              <a:gd name="connsiteX28" fmla="*/ 1398270 w 6130290"/>
              <a:gd name="connsiteY28" fmla="*/ 457200 h 2446020"/>
              <a:gd name="connsiteX29" fmla="*/ 1451610 w 6130290"/>
              <a:gd name="connsiteY29" fmla="*/ 457200 h 2446020"/>
              <a:gd name="connsiteX30" fmla="*/ 1451610 w 6130290"/>
              <a:gd name="connsiteY30" fmla="*/ 502920 h 2446020"/>
              <a:gd name="connsiteX31" fmla="*/ 1508760 w 6130290"/>
              <a:gd name="connsiteY31" fmla="*/ 502920 h 2446020"/>
              <a:gd name="connsiteX32" fmla="*/ 1508760 w 6130290"/>
              <a:gd name="connsiteY32" fmla="*/ 525780 h 2446020"/>
              <a:gd name="connsiteX33" fmla="*/ 1573530 w 6130290"/>
              <a:gd name="connsiteY33" fmla="*/ 525780 h 2446020"/>
              <a:gd name="connsiteX34" fmla="*/ 1573530 w 6130290"/>
              <a:gd name="connsiteY34" fmla="*/ 560070 h 2446020"/>
              <a:gd name="connsiteX35" fmla="*/ 1645920 w 6130290"/>
              <a:gd name="connsiteY35" fmla="*/ 560070 h 2446020"/>
              <a:gd name="connsiteX36" fmla="*/ 1645920 w 6130290"/>
              <a:gd name="connsiteY36" fmla="*/ 590550 h 2446020"/>
              <a:gd name="connsiteX37" fmla="*/ 1714500 w 6130290"/>
              <a:gd name="connsiteY37" fmla="*/ 590550 h 2446020"/>
              <a:gd name="connsiteX38" fmla="*/ 1714500 w 6130290"/>
              <a:gd name="connsiteY38" fmla="*/ 621030 h 2446020"/>
              <a:gd name="connsiteX39" fmla="*/ 1760220 w 6130290"/>
              <a:gd name="connsiteY39" fmla="*/ 621030 h 2446020"/>
              <a:gd name="connsiteX40" fmla="*/ 1760220 w 6130290"/>
              <a:gd name="connsiteY40" fmla="*/ 678180 h 2446020"/>
              <a:gd name="connsiteX41" fmla="*/ 1832610 w 6130290"/>
              <a:gd name="connsiteY41" fmla="*/ 678180 h 2446020"/>
              <a:gd name="connsiteX42" fmla="*/ 1859280 w 6130290"/>
              <a:gd name="connsiteY42" fmla="*/ 704850 h 2446020"/>
              <a:gd name="connsiteX43" fmla="*/ 1927860 w 6130290"/>
              <a:gd name="connsiteY43" fmla="*/ 704850 h 2446020"/>
              <a:gd name="connsiteX44" fmla="*/ 1927860 w 6130290"/>
              <a:gd name="connsiteY44" fmla="*/ 750570 h 2446020"/>
              <a:gd name="connsiteX45" fmla="*/ 2004060 w 6130290"/>
              <a:gd name="connsiteY45" fmla="*/ 750570 h 2446020"/>
              <a:gd name="connsiteX46" fmla="*/ 2004060 w 6130290"/>
              <a:gd name="connsiteY46" fmla="*/ 784860 h 2446020"/>
              <a:gd name="connsiteX47" fmla="*/ 2042160 w 6130290"/>
              <a:gd name="connsiteY47" fmla="*/ 784860 h 2446020"/>
              <a:gd name="connsiteX48" fmla="*/ 2042160 w 6130290"/>
              <a:gd name="connsiteY48" fmla="*/ 807720 h 2446020"/>
              <a:gd name="connsiteX49" fmla="*/ 2095500 w 6130290"/>
              <a:gd name="connsiteY49" fmla="*/ 807720 h 2446020"/>
              <a:gd name="connsiteX50" fmla="*/ 2095500 w 6130290"/>
              <a:gd name="connsiteY50" fmla="*/ 857250 h 2446020"/>
              <a:gd name="connsiteX51" fmla="*/ 2255520 w 6130290"/>
              <a:gd name="connsiteY51" fmla="*/ 857250 h 2446020"/>
              <a:gd name="connsiteX52" fmla="*/ 2255520 w 6130290"/>
              <a:gd name="connsiteY52" fmla="*/ 937260 h 2446020"/>
              <a:gd name="connsiteX53" fmla="*/ 2316480 w 6130290"/>
              <a:gd name="connsiteY53" fmla="*/ 937260 h 2446020"/>
              <a:gd name="connsiteX54" fmla="*/ 2316480 w 6130290"/>
              <a:gd name="connsiteY54" fmla="*/ 990600 h 2446020"/>
              <a:gd name="connsiteX55" fmla="*/ 2404110 w 6130290"/>
              <a:gd name="connsiteY55" fmla="*/ 990600 h 2446020"/>
              <a:gd name="connsiteX56" fmla="*/ 2404110 w 6130290"/>
              <a:gd name="connsiteY56" fmla="*/ 1005840 h 2446020"/>
              <a:gd name="connsiteX57" fmla="*/ 2503170 w 6130290"/>
              <a:gd name="connsiteY57" fmla="*/ 1005840 h 2446020"/>
              <a:gd name="connsiteX58" fmla="*/ 2503170 w 6130290"/>
              <a:gd name="connsiteY58" fmla="*/ 1043940 h 2446020"/>
              <a:gd name="connsiteX59" fmla="*/ 2564130 w 6130290"/>
              <a:gd name="connsiteY59" fmla="*/ 1043940 h 2446020"/>
              <a:gd name="connsiteX60" fmla="*/ 2564130 w 6130290"/>
              <a:gd name="connsiteY60" fmla="*/ 1093470 h 2446020"/>
              <a:gd name="connsiteX61" fmla="*/ 2625090 w 6130290"/>
              <a:gd name="connsiteY61" fmla="*/ 1093470 h 2446020"/>
              <a:gd name="connsiteX62" fmla="*/ 2625090 w 6130290"/>
              <a:gd name="connsiteY62" fmla="*/ 1131570 h 2446020"/>
              <a:gd name="connsiteX63" fmla="*/ 2712720 w 6130290"/>
              <a:gd name="connsiteY63" fmla="*/ 1131570 h 2446020"/>
              <a:gd name="connsiteX64" fmla="*/ 2712720 w 6130290"/>
              <a:gd name="connsiteY64" fmla="*/ 1188720 h 2446020"/>
              <a:gd name="connsiteX65" fmla="*/ 2762250 w 6130290"/>
              <a:gd name="connsiteY65" fmla="*/ 1188720 h 2446020"/>
              <a:gd name="connsiteX66" fmla="*/ 2762250 w 6130290"/>
              <a:gd name="connsiteY66" fmla="*/ 1253490 h 2446020"/>
              <a:gd name="connsiteX67" fmla="*/ 2849880 w 6130290"/>
              <a:gd name="connsiteY67" fmla="*/ 1253490 h 2446020"/>
              <a:gd name="connsiteX68" fmla="*/ 2849880 w 6130290"/>
              <a:gd name="connsiteY68" fmla="*/ 1287780 h 2446020"/>
              <a:gd name="connsiteX69" fmla="*/ 2887980 w 6130290"/>
              <a:gd name="connsiteY69" fmla="*/ 1287780 h 2446020"/>
              <a:gd name="connsiteX70" fmla="*/ 2887980 w 6130290"/>
              <a:gd name="connsiteY70" fmla="*/ 1318260 h 2446020"/>
              <a:gd name="connsiteX71" fmla="*/ 2983230 w 6130290"/>
              <a:gd name="connsiteY71" fmla="*/ 1318260 h 2446020"/>
              <a:gd name="connsiteX72" fmla="*/ 2983230 w 6130290"/>
              <a:gd name="connsiteY72" fmla="*/ 1367790 h 2446020"/>
              <a:gd name="connsiteX73" fmla="*/ 3131820 w 6130290"/>
              <a:gd name="connsiteY73" fmla="*/ 1367790 h 2446020"/>
              <a:gd name="connsiteX74" fmla="*/ 3131820 w 6130290"/>
              <a:gd name="connsiteY74" fmla="*/ 1405890 h 2446020"/>
              <a:gd name="connsiteX75" fmla="*/ 3249930 w 6130290"/>
              <a:gd name="connsiteY75" fmla="*/ 1405890 h 2446020"/>
              <a:gd name="connsiteX76" fmla="*/ 3249930 w 6130290"/>
              <a:gd name="connsiteY76" fmla="*/ 1440180 h 2446020"/>
              <a:gd name="connsiteX77" fmla="*/ 3371850 w 6130290"/>
              <a:gd name="connsiteY77" fmla="*/ 1440180 h 2446020"/>
              <a:gd name="connsiteX78" fmla="*/ 3371850 w 6130290"/>
              <a:gd name="connsiteY78" fmla="*/ 1516380 h 2446020"/>
              <a:gd name="connsiteX79" fmla="*/ 3421380 w 6130290"/>
              <a:gd name="connsiteY79" fmla="*/ 1516380 h 2446020"/>
              <a:gd name="connsiteX80" fmla="*/ 3421380 w 6130290"/>
              <a:gd name="connsiteY80" fmla="*/ 1543050 h 2446020"/>
              <a:gd name="connsiteX81" fmla="*/ 3601876 w 6130290"/>
              <a:gd name="connsiteY81" fmla="*/ 1543050 h 2446020"/>
              <a:gd name="connsiteX82" fmla="*/ 3600450 w 6130290"/>
              <a:gd name="connsiteY82" fmla="*/ 1558290 h 2446020"/>
              <a:gd name="connsiteX83" fmla="*/ 3600450 w 6130290"/>
              <a:gd name="connsiteY83" fmla="*/ 1565910 h 2446020"/>
              <a:gd name="connsiteX84" fmla="*/ 3646170 w 6130290"/>
              <a:gd name="connsiteY84" fmla="*/ 1565910 h 2446020"/>
              <a:gd name="connsiteX85" fmla="*/ 3646170 w 6130290"/>
              <a:gd name="connsiteY85" fmla="*/ 1581150 h 2446020"/>
              <a:gd name="connsiteX86" fmla="*/ 3676650 w 6130290"/>
              <a:gd name="connsiteY86" fmla="*/ 1581150 h 2446020"/>
              <a:gd name="connsiteX87" fmla="*/ 3676650 w 6130290"/>
              <a:gd name="connsiteY87" fmla="*/ 1615440 h 2446020"/>
              <a:gd name="connsiteX88" fmla="*/ 3825240 w 6130290"/>
              <a:gd name="connsiteY88" fmla="*/ 1615440 h 2446020"/>
              <a:gd name="connsiteX89" fmla="*/ 3825240 w 6130290"/>
              <a:gd name="connsiteY89" fmla="*/ 1653540 h 2446020"/>
              <a:gd name="connsiteX90" fmla="*/ 3886200 w 6130290"/>
              <a:gd name="connsiteY90" fmla="*/ 1653540 h 2446020"/>
              <a:gd name="connsiteX91" fmla="*/ 3886200 w 6130290"/>
              <a:gd name="connsiteY91" fmla="*/ 1691640 h 2446020"/>
              <a:gd name="connsiteX92" fmla="*/ 3981450 w 6130290"/>
              <a:gd name="connsiteY92" fmla="*/ 1691640 h 2446020"/>
              <a:gd name="connsiteX93" fmla="*/ 3981450 w 6130290"/>
              <a:gd name="connsiteY93" fmla="*/ 1714500 h 2446020"/>
              <a:gd name="connsiteX94" fmla="*/ 4042410 w 6130290"/>
              <a:gd name="connsiteY94" fmla="*/ 1714500 h 2446020"/>
              <a:gd name="connsiteX95" fmla="*/ 4042410 w 6130290"/>
              <a:gd name="connsiteY95" fmla="*/ 1722120 h 2446020"/>
              <a:gd name="connsiteX96" fmla="*/ 4114800 w 6130290"/>
              <a:gd name="connsiteY96" fmla="*/ 1722120 h 2446020"/>
              <a:gd name="connsiteX97" fmla="*/ 4114800 w 6130290"/>
              <a:gd name="connsiteY97" fmla="*/ 1760220 h 2446020"/>
              <a:gd name="connsiteX98" fmla="*/ 4229100 w 6130290"/>
              <a:gd name="connsiteY98" fmla="*/ 1760220 h 2446020"/>
              <a:gd name="connsiteX99" fmla="*/ 4229100 w 6130290"/>
              <a:gd name="connsiteY99" fmla="*/ 1809750 h 2446020"/>
              <a:gd name="connsiteX100" fmla="*/ 4278630 w 6130290"/>
              <a:gd name="connsiteY100" fmla="*/ 1809750 h 2446020"/>
              <a:gd name="connsiteX101" fmla="*/ 4278630 w 6130290"/>
              <a:gd name="connsiteY101" fmla="*/ 1851660 h 2446020"/>
              <a:gd name="connsiteX102" fmla="*/ 4339590 w 6130290"/>
              <a:gd name="connsiteY102" fmla="*/ 1851660 h 2446020"/>
              <a:gd name="connsiteX103" fmla="*/ 4339590 w 6130290"/>
              <a:gd name="connsiteY103" fmla="*/ 1874520 h 2446020"/>
              <a:gd name="connsiteX104" fmla="*/ 4408170 w 6130290"/>
              <a:gd name="connsiteY104" fmla="*/ 1874520 h 2446020"/>
              <a:gd name="connsiteX105" fmla="*/ 4408170 w 6130290"/>
              <a:gd name="connsiteY105" fmla="*/ 1935480 h 2446020"/>
              <a:gd name="connsiteX106" fmla="*/ 4472940 w 6130290"/>
              <a:gd name="connsiteY106" fmla="*/ 1935480 h 2446020"/>
              <a:gd name="connsiteX107" fmla="*/ 4472940 w 6130290"/>
              <a:gd name="connsiteY107" fmla="*/ 1981200 h 2446020"/>
              <a:gd name="connsiteX108" fmla="*/ 4758690 w 6130290"/>
              <a:gd name="connsiteY108" fmla="*/ 1981200 h 2446020"/>
              <a:gd name="connsiteX109" fmla="*/ 4758690 w 6130290"/>
              <a:gd name="connsiteY109" fmla="*/ 2023110 h 2446020"/>
              <a:gd name="connsiteX110" fmla="*/ 5189220 w 6130290"/>
              <a:gd name="connsiteY110" fmla="*/ 2023110 h 2446020"/>
              <a:gd name="connsiteX111" fmla="*/ 5189220 w 6130290"/>
              <a:gd name="connsiteY111" fmla="*/ 2049780 h 2446020"/>
              <a:gd name="connsiteX112" fmla="*/ 5280660 w 6130290"/>
              <a:gd name="connsiteY112" fmla="*/ 2049780 h 2446020"/>
              <a:gd name="connsiteX113" fmla="*/ 5280660 w 6130290"/>
              <a:gd name="connsiteY113" fmla="*/ 2091690 h 2446020"/>
              <a:gd name="connsiteX114" fmla="*/ 5315329 w 6130290"/>
              <a:gd name="connsiteY114" fmla="*/ 2091690 h 2446020"/>
              <a:gd name="connsiteX115" fmla="*/ 5311140 w 6130290"/>
              <a:gd name="connsiteY115" fmla="*/ 2122170 h 2446020"/>
              <a:gd name="connsiteX116" fmla="*/ 5444490 w 6130290"/>
              <a:gd name="connsiteY116" fmla="*/ 2122170 h 2446020"/>
              <a:gd name="connsiteX117" fmla="*/ 5444490 w 6130290"/>
              <a:gd name="connsiteY117" fmla="*/ 2202180 h 2446020"/>
              <a:gd name="connsiteX118" fmla="*/ 5749290 w 6130290"/>
              <a:gd name="connsiteY118" fmla="*/ 2202180 h 2446020"/>
              <a:gd name="connsiteX119" fmla="*/ 5749290 w 6130290"/>
              <a:gd name="connsiteY119" fmla="*/ 2446020 h 2446020"/>
              <a:gd name="connsiteX120" fmla="*/ 6130290 w 6130290"/>
              <a:gd name="connsiteY120" fmla="*/ 2446020 h 244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6130290" h="2446020">
                <a:moveTo>
                  <a:pt x="0" y="0"/>
                </a:moveTo>
                <a:lnTo>
                  <a:pt x="445770" y="0"/>
                </a:lnTo>
                <a:lnTo>
                  <a:pt x="445770" y="41910"/>
                </a:lnTo>
                <a:lnTo>
                  <a:pt x="502920" y="41910"/>
                </a:lnTo>
                <a:lnTo>
                  <a:pt x="502920" y="64770"/>
                </a:lnTo>
                <a:lnTo>
                  <a:pt x="594360" y="64770"/>
                </a:lnTo>
                <a:lnTo>
                  <a:pt x="594360" y="83820"/>
                </a:lnTo>
                <a:lnTo>
                  <a:pt x="765810" y="83820"/>
                </a:lnTo>
                <a:lnTo>
                  <a:pt x="765810" y="121920"/>
                </a:lnTo>
                <a:lnTo>
                  <a:pt x="803910" y="121920"/>
                </a:lnTo>
                <a:lnTo>
                  <a:pt x="803910" y="148590"/>
                </a:lnTo>
                <a:lnTo>
                  <a:pt x="868680" y="148590"/>
                </a:lnTo>
                <a:lnTo>
                  <a:pt x="868680" y="186690"/>
                </a:lnTo>
                <a:lnTo>
                  <a:pt x="960120" y="186690"/>
                </a:lnTo>
                <a:lnTo>
                  <a:pt x="960120" y="228600"/>
                </a:lnTo>
                <a:lnTo>
                  <a:pt x="1024890" y="228600"/>
                </a:lnTo>
                <a:lnTo>
                  <a:pt x="1024890" y="228600"/>
                </a:lnTo>
                <a:lnTo>
                  <a:pt x="1024890" y="228600"/>
                </a:lnTo>
                <a:lnTo>
                  <a:pt x="1024890" y="247650"/>
                </a:lnTo>
                <a:lnTo>
                  <a:pt x="1108710" y="247650"/>
                </a:lnTo>
                <a:lnTo>
                  <a:pt x="1108710" y="281940"/>
                </a:lnTo>
                <a:lnTo>
                  <a:pt x="1203960" y="281940"/>
                </a:lnTo>
                <a:lnTo>
                  <a:pt x="1203960" y="316230"/>
                </a:lnTo>
                <a:lnTo>
                  <a:pt x="1272540" y="316230"/>
                </a:lnTo>
                <a:lnTo>
                  <a:pt x="1272540" y="335280"/>
                </a:lnTo>
                <a:lnTo>
                  <a:pt x="1337310" y="335280"/>
                </a:lnTo>
                <a:lnTo>
                  <a:pt x="1337310" y="407670"/>
                </a:lnTo>
                <a:lnTo>
                  <a:pt x="1398270" y="407670"/>
                </a:lnTo>
                <a:lnTo>
                  <a:pt x="1398270" y="457200"/>
                </a:lnTo>
                <a:lnTo>
                  <a:pt x="1451610" y="457200"/>
                </a:lnTo>
                <a:lnTo>
                  <a:pt x="1451610" y="502920"/>
                </a:lnTo>
                <a:lnTo>
                  <a:pt x="1508760" y="502920"/>
                </a:lnTo>
                <a:lnTo>
                  <a:pt x="1508760" y="525780"/>
                </a:lnTo>
                <a:lnTo>
                  <a:pt x="1573530" y="525780"/>
                </a:lnTo>
                <a:lnTo>
                  <a:pt x="1573530" y="560070"/>
                </a:lnTo>
                <a:lnTo>
                  <a:pt x="1645920" y="560070"/>
                </a:lnTo>
                <a:lnTo>
                  <a:pt x="1645920" y="590550"/>
                </a:lnTo>
                <a:lnTo>
                  <a:pt x="1714500" y="590550"/>
                </a:lnTo>
                <a:lnTo>
                  <a:pt x="1714500" y="621030"/>
                </a:lnTo>
                <a:lnTo>
                  <a:pt x="1760220" y="621030"/>
                </a:lnTo>
                <a:lnTo>
                  <a:pt x="1760220" y="678180"/>
                </a:lnTo>
                <a:lnTo>
                  <a:pt x="1832610" y="678180"/>
                </a:lnTo>
                <a:lnTo>
                  <a:pt x="1859280" y="704850"/>
                </a:lnTo>
                <a:lnTo>
                  <a:pt x="1927860" y="704850"/>
                </a:lnTo>
                <a:lnTo>
                  <a:pt x="1927860" y="750570"/>
                </a:lnTo>
                <a:lnTo>
                  <a:pt x="2004060" y="750570"/>
                </a:lnTo>
                <a:lnTo>
                  <a:pt x="2004060" y="784860"/>
                </a:lnTo>
                <a:lnTo>
                  <a:pt x="2042160" y="784860"/>
                </a:lnTo>
                <a:lnTo>
                  <a:pt x="2042160" y="807720"/>
                </a:lnTo>
                <a:lnTo>
                  <a:pt x="2095500" y="807720"/>
                </a:lnTo>
                <a:lnTo>
                  <a:pt x="2095500" y="857250"/>
                </a:lnTo>
                <a:lnTo>
                  <a:pt x="2255520" y="857250"/>
                </a:lnTo>
                <a:lnTo>
                  <a:pt x="2255520" y="937260"/>
                </a:lnTo>
                <a:lnTo>
                  <a:pt x="2316480" y="937260"/>
                </a:lnTo>
                <a:lnTo>
                  <a:pt x="2316480" y="990600"/>
                </a:lnTo>
                <a:lnTo>
                  <a:pt x="2404110" y="990600"/>
                </a:lnTo>
                <a:lnTo>
                  <a:pt x="2404110" y="1005840"/>
                </a:lnTo>
                <a:lnTo>
                  <a:pt x="2503170" y="1005840"/>
                </a:lnTo>
                <a:lnTo>
                  <a:pt x="2503170" y="1043940"/>
                </a:lnTo>
                <a:lnTo>
                  <a:pt x="2564130" y="1043940"/>
                </a:lnTo>
                <a:lnTo>
                  <a:pt x="2564130" y="1093470"/>
                </a:lnTo>
                <a:lnTo>
                  <a:pt x="2625090" y="1093470"/>
                </a:lnTo>
                <a:lnTo>
                  <a:pt x="2625090" y="1131570"/>
                </a:lnTo>
                <a:lnTo>
                  <a:pt x="2712720" y="1131570"/>
                </a:lnTo>
                <a:lnTo>
                  <a:pt x="2712720" y="1188720"/>
                </a:lnTo>
                <a:lnTo>
                  <a:pt x="2762250" y="1188720"/>
                </a:lnTo>
                <a:lnTo>
                  <a:pt x="2762250" y="1253490"/>
                </a:lnTo>
                <a:lnTo>
                  <a:pt x="2849880" y="1253490"/>
                </a:lnTo>
                <a:lnTo>
                  <a:pt x="2849880" y="1287780"/>
                </a:lnTo>
                <a:lnTo>
                  <a:pt x="2887980" y="1287780"/>
                </a:lnTo>
                <a:lnTo>
                  <a:pt x="2887980" y="1318260"/>
                </a:lnTo>
                <a:lnTo>
                  <a:pt x="2983230" y="1318260"/>
                </a:lnTo>
                <a:lnTo>
                  <a:pt x="2983230" y="1367790"/>
                </a:lnTo>
                <a:lnTo>
                  <a:pt x="3131820" y="1367790"/>
                </a:lnTo>
                <a:lnTo>
                  <a:pt x="3131820" y="1405890"/>
                </a:lnTo>
                <a:lnTo>
                  <a:pt x="3249930" y="1405890"/>
                </a:lnTo>
                <a:lnTo>
                  <a:pt x="3249930" y="1440180"/>
                </a:lnTo>
                <a:lnTo>
                  <a:pt x="3371850" y="1440180"/>
                </a:lnTo>
                <a:lnTo>
                  <a:pt x="3371850" y="1516380"/>
                </a:lnTo>
                <a:lnTo>
                  <a:pt x="3421380" y="1516380"/>
                </a:lnTo>
                <a:lnTo>
                  <a:pt x="3421380" y="1543050"/>
                </a:lnTo>
                <a:lnTo>
                  <a:pt x="3601876" y="1543050"/>
                </a:lnTo>
                <a:lnTo>
                  <a:pt x="3600450" y="1558290"/>
                </a:lnTo>
                <a:lnTo>
                  <a:pt x="3600450" y="1565910"/>
                </a:lnTo>
                <a:lnTo>
                  <a:pt x="3646170" y="1565910"/>
                </a:lnTo>
                <a:lnTo>
                  <a:pt x="3646170" y="1581150"/>
                </a:lnTo>
                <a:lnTo>
                  <a:pt x="3676650" y="1581150"/>
                </a:lnTo>
                <a:lnTo>
                  <a:pt x="3676650" y="1615440"/>
                </a:lnTo>
                <a:lnTo>
                  <a:pt x="3825240" y="1615440"/>
                </a:lnTo>
                <a:lnTo>
                  <a:pt x="3825240" y="1653540"/>
                </a:lnTo>
                <a:lnTo>
                  <a:pt x="3886200" y="1653540"/>
                </a:lnTo>
                <a:lnTo>
                  <a:pt x="3886200" y="1691640"/>
                </a:lnTo>
                <a:lnTo>
                  <a:pt x="3981450" y="1691640"/>
                </a:lnTo>
                <a:lnTo>
                  <a:pt x="3981450" y="1714500"/>
                </a:lnTo>
                <a:lnTo>
                  <a:pt x="4042410" y="1714500"/>
                </a:lnTo>
                <a:lnTo>
                  <a:pt x="4042410" y="1722120"/>
                </a:lnTo>
                <a:lnTo>
                  <a:pt x="4114800" y="1722120"/>
                </a:lnTo>
                <a:lnTo>
                  <a:pt x="4114800" y="1760220"/>
                </a:lnTo>
                <a:lnTo>
                  <a:pt x="4229100" y="1760220"/>
                </a:lnTo>
                <a:lnTo>
                  <a:pt x="4229100" y="1809750"/>
                </a:lnTo>
                <a:lnTo>
                  <a:pt x="4278630" y="1809750"/>
                </a:lnTo>
                <a:lnTo>
                  <a:pt x="4278630" y="1851660"/>
                </a:lnTo>
                <a:lnTo>
                  <a:pt x="4339590" y="1851660"/>
                </a:lnTo>
                <a:lnTo>
                  <a:pt x="4339590" y="1874520"/>
                </a:lnTo>
                <a:lnTo>
                  <a:pt x="4408170" y="1874520"/>
                </a:lnTo>
                <a:lnTo>
                  <a:pt x="4408170" y="1935480"/>
                </a:lnTo>
                <a:lnTo>
                  <a:pt x="4472940" y="1935480"/>
                </a:lnTo>
                <a:lnTo>
                  <a:pt x="4472940" y="1981200"/>
                </a:lnTo>
                <a:lnTo>
                  <a:pt x="4758690" y="1981200"/>
                </a:lnTo>
                <a:lnTo>
                  <a:pt x="4758690" y="2023110"/>
                </a:lnTo>
                <a:lnTo>
                  <a:pt x="5189220" y="2023110"/>
                </a:lnTo>
                <a:lnTo>
                  <a:pt x="5189220" y="2049780"/>
                </a:lnTo>
                <a:lnTo>
                  <a:pt x="5280660" y="2049780"/>
                </a:lnTo>
                <a:lnTo>
                  <a:pt x="5280660" y="2091690"/>
                </a:lnTo>
                <a:lnTo>
                  <a:pt x="5315329" y="2091690"/>
                </a:lnTo>
                <a:lnTo>
                  <a:pt x="5311140" y="2122170"/>
                </a:lnTo>
                <a:lnTo>
                  <a:pt x="5444490" y="2122170"/>
                </a:lnTo>
                <a:lnTo>
                  <a:pt x="5444490" y="2202180"/>
                </a:lnTo>
                <a:lnTo>
                  <a:pt x="5749290" y="2202180"/>
                </a:lnTo>
                <a:lnTo>
                  <a:pt x="5749290" y="2446020"/>
                </a:lnTo>
                <a:lnTo>
                  <a:pt x="6130290" y="2446020"/>
                </a:lnTo>
              </a:path>
            </a:pathLst>
          </a:custGeom>
          <a:noFill/>
          <a:ln w="28575">
            <a:solidFill>
              <a:schemeClr val="accent3"/>
            </a:solidFill>
            <a:miter lim="800000"/>
            <a:headEnd/>
            <a:tailEnd/>
          </a:ln>
        </p:spPr>
        <p:txBody>
          <a:bodyPr rtlCol="0" anchor="ctr"/>
          <a:lstStyle/>
          <a:p>
            <a:pPr algn="ctr"/>
            <a:endParaRPr lang="en-US" dirty="0"/>
          </a:p>
        </p:txBody>
      </p:sp>
      <p:grpSp>
        <p:nvGrpSpPr>
          <p:cNvPr id="5" name="Group 4">
            <a:extLst>
              <a:ext uri="{FF2B5EF4-FFF2-40B4-BE49-F238E27FC236}">
                <a16:creationId xmlns:a16="http://schemas.microsoft.com/office/drawing/2014/main" id="{24F3137E-EF69-A23A-98A4-AB98EFE49F94}"/>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22D528F7-577C-F6DB-481A-002D7414161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46" name="Rectangle 8">
              <a:extLst>
                <a:ext uri="{FF2B5EF4-FFF2-40B4-BE49-F238E27FC236}">
                  <a16:creationId xmlns:a16="http://schemas.microsoft.com/office/drawing/2014/main" id="{51660C9A-C8C2-9DA3-646F-DA68921E049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75866278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Final Results From PAOLA-1: </a:t>
            </a:r>
            <a:br>
              <a:rPr lang="en-US" altLang="en-US" dirty="0"/>
            </a:br>
            <a:r>
              <a:rPr lang="en-US" dirty="0"/>
              <a:t>OS in HRD-Positive Subgroup</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a:xfrm>
            <a:off x="8714289" y="2352907"/>
            <a:ext cx="3209981" cy="3810826"/>
          </a:xfrm>
        </p:spPr>
        <p:txBody>
          <a:bodyPr/>
          <a:lstStyle/>
          <a:p>
            <a:r>
              <a:rPr lang="en-US" altLang="en-US" sz="1800" dirty="0"/>
              <a:t>17.3% and 50.8% of patients in olaparib + Bev and placebo + Bev arms, respectively, received </a:t>
            </a:r>
            <a:br>
              <a:rPr lang="en-US" altLang="en-US" sz="1800" dirty="0"/>
            </a:br>
            <a:r>
              <a:rPr lang="en-US" altLang="en-US" sz="1800" dirty="0"/>
              <a:t>PARP inhibitor during any subsequent treatment</a:t>
            </a:r>
          </a:p>
          <a:p>
            <a:endParaRPr lang="en-GB" altLang="en-US" sz="1800" dirty="0"/>
          </a:p>
        </p:txBody>
      </p:sp>
      <p:sp>
        <p:nvSpPr>
          <p:cNvPr id="2" name="Text Box 15">
            <a:extLst>
              <a:ext uri="{FF2B5EF4-FFF2-40B4-BE49-F238E27FC236}">
                <a16:creationId xmlns:a16="http://schemas.microsoft.com/office/drawing/2014/main" id="{9395C549-55DE-4875-328D-65840995E6CD}"/>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Ray-Coquard. ESMO 2022. Abstr LBA29. Reproduced with permission.</a:t>
            </a:r>
            <a:endParaRPr lang="en-US" altLang="en-US" sz="1200" b="0" dirty="0">
              <a:solidFill>
                <a:schemeClr val="bg2"/>
              </a:solidFill>
              <a:latin typeface="Calibri" panose="020F0502020204030204" pitchFamily="34" charset="0"/>
            </a:endParaRPr>
          </a:p>
        </p:txBody>
      </p:sp>
      <p:graphicFrame>
        <p:nvGraphicFramePr>
          <p:cNvPr id="4" name="Group 32">
            <a:extLst>
              <a:ext uri="{FF2B5EF4-FFF2-40B4-BE49-F238E27FC236}">
                <a16:creationId xmlns:a16="http://schemas.microsoft.com/office/drawing/2014/main" id="{4487CF65-FB97-2096-2B9E-EC95F1CEE449}"/>
              </a:ext>
            </a:extLst>
          </p:cNvPr>
          <p:cNvGraphicFramePr>
            <a:graphicFrameLocks noGrp="1"/>
          </p:cNvGraphicFramePr>
          <p:nvPr/>
        </p:nvGraphicFramePr>
        <p:xfrm>
          <a:off x="1918049" y="3178380"/>
          <a:ext cx="3916958" cy="1554560"/>
        </p:xfrm>
        <a:graphic>
          <a:graphicData uri="http://schemas.openxmlformats.org/drawingml/2006/table">
            <a:tbl>
              <a:tblPr/>
              <a:tblGrid>
                <a:gridCol w="1368834">
                  <a:extLst>
                    <a:ext uri="{9D8B030D-6E8A-4147-A177-3AD203B41FA5}">
                      <a16:colId xmlns:a16="http://schemas.microsoft.com/office/drawing/2014/main" val="2570165244"/>
                    </a:ext>
                  </a:extLst>
                </a:gridCol>
                <a:gridCol w="1330106">
                  <a:extLst>
                    <a:ext uri="{9D8B030D-6E8A-4147-A177-3AD203B41FA5}">
                      <a16:colId xmlns:a16="http://schemas.microsoft.com/office/drawing/2014/main" val="20001"/>
                    </a:ext>
                  </a:extLst>
                </a:gridCol>
                <a:gridCol w="1218018">
                  <a:extLst>
                    <a:ext uri="{9D8B030D-6E8A-4147-A177-3AD203B41FA5}">
                      <a16:colId xmlns:a16="http://schemas.microsoft.com/office/drawing/2014/main" val="20002"/>
                    </a:ext>
                  </a:extLst>
                </a:gridCol>
              </a:tblGrid>
              <a:tr h="280033">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Olaparib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255)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200" b="1" i="0" u="none" strike="noStrike" cap="none" normalizeH="0" baseline="0" dirty="0">
                          <a:ln>
                            <a:noFill/>
                          </a:ln>
                          <a:solidFill>
                            <a:schemeClr val="tx1"/>
                          </a:solidFill>
                          <a:effectLst/>
                          <a:latin typeface="Calibri" panose="020F0502020204030204" pitchFamily="34" charset="0"/>
                        </a:rPr>
                        <a:t>Placebo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132)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16802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93 (36.5)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69 (52.3)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6802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OS, mo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75.2*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6802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5-yr OS rate,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3837921"/>
                  </a:ext>
                </a:extLst>
              </a:tr>
              <a:tr h="168024">
                <a:tc grid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0.62 (95% CI: 0.45-0.85)</a:t>
                      </a:r>
                    </a:p>
                  </a:txBody>
                  <a:tcPr marL="121881" marR="121881" marT="45728" marB="45728" anchor="ctr" horzOverflow="overflow">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0.92 (95% CI: 0.72-1.17)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extLst>
                  <a:ext uri="{0D108BD9-81ED-4DB2-BD59-A6C34878D82A}">
                    <a16:rowId xmlns:a16="http://schemas.microsoft.com/office/drawing/2014/main" val="1853868532"/>
                  </a:ext>
                </a:extLst>
              </a:tr>
            </a:tbl>
          </a:graphicData>
        </a:graphic>
      </p:graphicFrame>
      <p:sp>
        <p:nvSpPr>
          <p:cNvPr id="6" name="TextBox 5">
            <a:extLst>
              <a:ext uri="{FF2B5EF4-FFF2-40B4-BE49-F238E27FC236}">
                <a16:creationId xmlns:a16="http://schemas.microsoft.com/office/drawing/2014/main" id="{14387087-54D8-E1F1-B932-1CA4AA6B0D66}"/>
              </a:ext>
            </a:extLst>
          </p:cNvPr>
          <p:cNvSpPr txBox="1"/>
          <p:nvPr/>
        </p:nvSpPr>
        <p:spPr bwMode="auto">
          <a:xfrm>
            <a:off x="1828005" y="4706713"/>
            <a:ext cx="31463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*Median unstable; &lt;50% data maturity.</a:t>
            </a:r>
          </a:p>
        </p:txBody>
      </p:sp>
      <p:sp>
        <p:nvSpPr>
          <p:cNvPr id="7" name="Rectangle 6">
            <a:extLst>
              <a:ext uri="{FF2B5EF4-FFF2-40B4-BE49-F238E27FC236}">
                <a16:creationId xmlns:a16="http://schemas.microsoft.com/office/drawing/2014/main" id="{8B29E4DC-5F6C-0063-F79E-B128DDC82CD6}"/>
              </a:ext>
            </a:extLst>
          </p:cNvPr>
          <p:cNvSpPr/>
          <p:nvPr/>
        </p:nvSpPr>
        <p:spPr bwMode="auto">
          <a:xfrm>
            <a:off x="3686858" y="5450162"/>
            <a:ext cx="3021981" cy="30108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600" dirty="0">
                <a:solidFill>
                  <a:schemeClr val="bg1"/>
                </a:solidFill>
                <a:latin typeface="Calibri" panose="020F0502020204030204" pitchFamily="34" charset="0"/>
              </a:rPr>
              <a:t>Time From Randomization (Mo) </a:t>
            </a:r>
          </a:p>
        </p:txBody>
      </p:sp>
      <p:sp>
        <p:nvSpPr>
          <p:cNvPr id="9" name="Rectangle 8">
            <a:extLst>
              <a:ext uri="{FF2B5EF4-FFF2-40B4-BE49-F238E27FC236}">
                <a16:creationId xmlns:a16="http://schemas.microsoft.com/office/drawing/2014/main" id="{F5460C3E-CC95-F700-AD58-F71DD9E1D42E}"/>
              </a:ext>
            </a:extLst>
          </p:cNvPr>
          <p:cNvSpPr/>
          <p:nvPr/>
        </p:nvSpPr>
        <p:spPr bwMode="auto">
          <a:xfrm rot="16200000">
            <a:off x="-139678" y="3205223"/>
            <a:ext cx="2765503" cy="289931"/>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dirty="0">
                <a:solidFill>
                  <a:schemeClr val="bg1"/>
                </a:solidFill>
                <a:latin typeface="Calibri" panose="020F0502020204030204" pitchFamily="34" charset="0"/>
              </a:rPr>
              <a:t>OS (%)</a:t>
            </a:r>
          </a:p>
        </p:txBody>
      </p:sp>
      <p:sp>
        <p:nvSpPr>
          <p:cNvPr id="11" name="Freeform: Shape 10">
            <a:extLst>
              <a:ext uri="{FF2B5EF4-FFF2-40B4-BE49-F238E27FC236}">
                <a16:creationId xmlns:a16="http://schemas.microsoft.com/office/drawing/2014/main" id="{D381FBB6-2CBC-15EA-31F1-8C1B163378C2}"/>
              </a:ext>
            </a:extLst>
          </p:cNvPr>
          <p:cNvSpPr/>
          <p:nvPr/>
        </p:nvSpPr>
        <p:spPr bwMode="auto">
          <a:xfrm>
            <a:off x="1821767" y="1661880"/>
            <a:ext cx="6341035" cy="3418541"/>
          </a:xfrm>
          <a:custGeom>
            <a:avLst/>
            <a:gdLst>
              <a:gd name="connsiteX0" fmla="*/ 0 w 6341035"/>
              <a:gd name="connsiteY0" fmla="*/ 0 h 3418541"/>
              <a:gd name="connsiteX1" fmla="*/ 0 w 6341035"/>
              <a:gd name="connsiteY1" fmla="*/ 3418541 h 3418541"/>
              <a:gd name="connsiteX2" fmla="*/ 6341035 w 6341035"/>
              <a:gd name="connsiteY2" fmla="*/ 3418541 h 3418541"/>
            </a:gdLst>
            <a:ahLst/>
            <a:cxnLst>
              <a:cxn ang="0">
                <a:pos x="connsiteX0" y="connsiteY0"/>
              </a:cxn>
              <a:cxn ang="0">
                <a:pos x="connsiteX1" y="connsiteY1"/>
              </a:cxn>
              <a:cxn ang="0">
                <a:pos x="connsiteX2" y="connsiteY2"/>
              </a:cxn>
            </a:cxnLst>
            <a:rect l="l" t="t" r="r" b="b"/>
            <a:pathLst>
              <a:path w="6341035" h="3418541">
                <a:moveTo>
                  <a:pt x="0" y="0"/>
                </a:moveTo>
                <a:lnTo>
                  <a:pt x="0" y="3418541"/>
                </a:lnTo>
                <a:lnTo>
                  <a:pt x="6341035" y="3418541"/>
                </a:lnTo>
              </a:path>
            </a:pathLst>
          </a:custGeom>
          <a:noFill/>
          <a:ln w="28575">
            <a:solidFill>
              <a:schemeClr val="bg1"/>
            </a:solidFill>
            <a:miter lim="800000"/>
            <a:headEnd/>
            <a:tailEnd/>
          </a:ln>
        </p:spPr>
        <p:txBody>
          <a:bodyPr rtlCol="0" anchor="ctr"/>
          <a:lstStyle/>
          <a:p>
            <a:pPr algn="ctr"/>
            <a:endParaRPr lang="en-US" dirty="0"/>
          </a:p>
        </p:txBody>
      </p:sp>
      <p:grpSp>
        <p:nvGrpSpPr>
          <p:cNvPr id="12" name="Group 11">
            <a:extLst>
              <a:ext uri="{FF2B5EF4-FFF2-40B4-BE49-F238E27FC236}">
                <a16:creationId xmlns:a16="http://schemas.microsoft.com/office/drawing/2014/main" id="{55A99A6E-A7C9-9452-A638-A9A85C77A4FA}"/>
              </a:ext>
            </a:extLst>
          </p:cNvPr>
          <p:cNvGrpSpPr/>
          <p:nvPr/>
        </p:nvGrpSpPr>
        <p:grpSpPr>
          <a:xfrm>
            <a:off x="1750049" y="1661880"/>
            <a:ext cx="71718" cy="3421529"/>
            <a:chOff x="1533812" y="1673412"/>
            <a:chExt cx="103741" cy="3421529"/>
          </a:xfrm>
        </p:grpSpPr>
        <p:cxnSp>
          <p:nvCxnSpPr>
            <p:cNvPr id="13" name="Straight Connector 12">
              <a:extLst>
                <a:ext uri="{FF2B5EF4-FFF2-40B4-BE49-F238E27FC236}">
                  <a16:creationId xmlns:a16="http://schemas.microsoft.com/office/drawing/2014/main" id="{03B18915-5B4B-4A0F-BDC8-3221951569A9}"/>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9C19D91C-7DC9-DCB2-AF26-E0F581C847A9}"/>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D3F84DA0-0CC4-3484-6A86-180DC7962D3D}"/>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24773DD8-C625-ABA4-688E-777F7AFF7293}"/>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14759E97-B1FF-9A2B-80DD-5FC542B003B4}"/>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89714B4-F077-C767-395C-BFFFE7CDDDC0}"/>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CE564270-DFFD-5B15-262A-777DDB0ED005}"/>
              </a:ext>
            </a:extLst>
          </p:cNvPr>
          <p:cNvGrpSpPr/>
          <p:nvPr/>
        </p:nvGrpSpPr>
        <p:grpSpPr>
          <a:xfrm>
            <a:off x="1821766" y="5078918"/>
            <a:ext cx="6344023" cy="76378"/>
            <a:chOff x="1637552" y="5090450"/>
            <a:chExt cx="6344023" cy="76378"/>
          </a:xfrm>
        </p:grpSpPr>
        <p:grpSp>
          <p:nvGrpSpPr>
            <p:cNvPr id="20" name="Group 19">
              <a:extLst>
                <a:ext uri="{FF2B5EF4-FFF2-40B4-BE49-F238E27FC236}">
                  <a16:creationId xmlns:a16="http://schemas.microsoft.com/office/drawing/2014/main" id="{3DDF83D9-C8E8-1F1F-F819-850F2716ED85}"/>
                </a:ext>
              </a:extLst>
            </p:cNvPr>
            <p:cNvGrpSpPr/>
            <p:nvPr/>
          </p:nvGrpSpPr>
          <p:grpSpPr>
            <a:xfrm rot="5400000">
              <a:off x="3978750" y="2750755"/>
              <a:ext cx="74875" cy="4757272"/>
              <a:chOff x="1533812" y="1673412"/>
              <a:chExt cx="103741" cy="3421529"/>
            </a:xfrm>
          </p:grpSpPr>
          <p:cxnSp>
            <p:nvCxnSpPr>
              <p:cNvPr id="24" name="Straight Connector 23">
                <a:extLst>
                  <a:ext uri="{FF2B5EF4-FFF2-40B4-BE49-F238E27FC236}">
                    <a16:creationId xmlns:a16="http://schemas.microsoft.com/office/drawing/2014/main" id="{817D9BD9-E8D1-2638-B467-07D38ADA1CA5}"/>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1A2641C5-7E1D-082C-767C-604827C8D7FC}"/>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C0E56800-AF9F-02B2-9ED1-DCAAF4864ED4}"/>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30EA252-C82C-3A2D-F718-B2814DD844BB}"/>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33AF083-3092-05D1-F54C-FADA8D8682BF}"/>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902D25B-0E53-BAE0-1BD7-8EFD1CF67309}"/>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21" name="Group 20">
              <a:extLst>
                <a:ext uri="{FF2B5EF4-FFF2-40B4-BE49-F238E27FC236}">
                  <a16:creationId xmlns:a16="http://schemas.microsoft.com/office/drawing/2014/main" id="{306069B6-1D52-1CA0-168A-716893B5005F}"/>
                </a:ext>
              </a:extLst>
            </p:cNvPr>
            <p:cNvGrpSpPr/>
            <p:nvPr/>
          </p:nvGrpSpPr>
          <p:grpSpPr>
            <a:xfrm>
              <a:off x="7346278" y="5090450"/>
              <a:ext cx="635297" cy="74875"/>
              <a:chOff x="5595769" y="5244353"/>
              <a:chExt cx="951455" cy="74875"/>
            </a:xfrm>
          </p:grpSpPr>
          <p:cxnSp>
            <p:nvCxnSpPr>
              <p:cNvPr id="22" name="Straight Connector 21">
                <a:extLst>
                  <a:ext uri="{FF2B5EF4-FFF2-40B4-BE49-F238E27FC236}">
                    <a16:creationId xmlns:a16="http://schemas.microsoft.com/office/drawing/2014/main" id="{913C368F-F9F6-02BB-1CFC-3700750CB73D}"/>
                  </a:ext>
                </a:extLst>
              </p:cNvPr>
              <p:cNvCxnSpPr>
                <a:cxnSpLocks/>
              </p:cNvCxnSpPr>
              <p:nvPr/>
            </p:nvCxnSpPr>
            <p:spPr bwMode="auto">
              <a:xfrm rot="5400000">
                <a:off x="6509786" y="5281791"/>
                <a:ext cx="74875"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A3DA4587-2BBF-6418-D95A-4220F26567DE}"/>
                  </a:ext>
                </a:extLst>
              </p:cNvPr>
              <p:cNvCxnSpPr>
                <a:cxnSpLocks/>
              </p:cNvCxnSpPr>
              <p:nvPr/>
            </p:nvCxnSpPr>
            <p:spPr bwMode="auto">
              <a:xfrm rot="5400000">
                <a:off x="5558331" y="5281791"/>
                <a:ext cx="74875"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0" name="TextBox 29">
            <a:extLst>
              <a:ext uri="{FF2B5EF4-FFF2-40B4-BE49-F238E27FC236}">
                <a16:creationId xmlns:a16="http://schemas.microsoft.com/office/drawing/2014/main" id="{65B70621-5EA9-F93D-1E75-9BB33F8916B6}"/>
              </a:ext>
            </a:extLst>
          </p:cNvPr>
          <p:cNvSpPr txBox="1"/>
          <p:nvPr/>
        </p:nvSpPr>
        <p:spPr bwMode="auto">
          <a:xfrm>
            <a:off x="1263136" y="1485900"/>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31" name="TextBox 30">
            <a:extLst>
              <a:ext uri="{FF2B5EF4-FFF2-40B4-BE49-F238E27FC236}">
                <a16:creationId xmlns:a16="http://schemas.microsoft.com/office/drawing/2014/main" id="{E0F409A3-7107-4814-C8C1-7DAAFA668850}"/>
              </a:ext>
            </a:extLst>
          </p:cNvPr>
          <p:cNvSpPr txBox="1"/>
          <p:nvPr/>
        </p:nvSpPr>
        <p:spPr bwMode="auto">
          <a:xfrm>
            <a:off x="1380156" y="216151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2" name="TextBox 31">
            <a:extLst>
              <a:ext uri="{FF2B5EF4-FFF2-40B4-BE49-F238E27FC236}">
                <a16:creationId xmlns:a16="http://schemas.microsoft.com/office/drawing/2014/main" id="{4C19779B-9FDE-4EE0-97B7-F3829C53D2DA}"/>
              </a:ext>
            </a:extLst>
          </p:cNvPr>
          <p:cNvSpPr txBox="1"/>
          <p:nvPr/>
        </p:nvSpPr>
        <p:spPr bwMode="auto">
          <a:xfrm>
            <a:off x="1380156" y="285451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3" name="TextBox 32">
            <a:extLst>
              <a:ext uri="{FF2B5EF4-FFF2-40B4-BE49-F238E27FC236}">
                <a16:creationId xmlns:a16="http://schemas.microsoft.com/office/drawing/2014/main" id="{514AC725-53CD-80B3-1048-214FE7227366}"/>
              </a:ext>
            </a:extLst>
          </p:cNvPr>
          <p:cNvSpPr txBox="1"/>
          <p:nvPr/>
        </p:nvSpPr>
        <p:spPr bwMode="auto">
          <a:xfrm>
            <a:off x="1380156" y="353013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5" name="TextBox 34">
            <a:extLst>
              <a:ext uri="{FF2B5EF4-FFF2-40B4-BE49-F238E27FC236}">
                <a16:creationId xmlns:a16="http://schemas.microsoft.com/office/drawing/2014/main" id="{F549A498-D8A4-EFBA-F26D-497978440212}"/>
              </a:ext>
            </a:extLst>
          </p:cNvPr>
          <p:cNvSpPr txBox="1"/>
          <p:nvPr/>
        </p:nvSpPr>
        <p:spPr bwMode="auto">
          <a:xfrm>
            <a:off x="1497175" y="4887910"/>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6" name="TextBox 35">
            <a:extLst>
              <a:ext uri="{FF2B5EF4-FFF2-40B4-BE49-F238E27FC236}">
                <a16:creationId xmlns:a16="http://schemas.microsoft.com/office/drawing/2014/main" id="{7EFB1063-118E-F842-1FA3-0BABB064A531}"/>
              </a:ext>
            </a:extLst>
          </p:cNvPr>
          <p:cNvSpPr txBox="1"/>
          <p:nvPr/>
        </p:nvSpPr>
        <p:spPr bwMode="auto">
          <a:xfrm>
            <a:off x="1670893" y="5094067"/>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7" name="TextBox 36">
            <a:extLst>
              <a:ext uri="{FF2B5EF4-FFF2-40B4-BE49-F238E27FC236}">
                <a16:creationId xmlns:a16="http://schemas.microsoft.com/office/drawing/2014/main" id="{FC1A2C53-1512-94E2-8971-99BE34D33727}"/>
              </a:ext>
            </a:extLst>
          </p:cNvPr>
          <p:cNvSpPr txBox="1"/>
          <p:nvPr/>
        </p:nvSpPr>
        <p:spPr bwMode="auto">
          <a:xfrm>
            <a:off x="2576100" y="509406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38" name="TextBox 37">
            <a:extLst>
              <a:ext uri="{FF2B5EF4-FFF2-40B4-BE49-F238E27FC236}">
                <a16:creationId xmlns:a16="http://schemas.microsoft.com/office/drawing/2014/main" id="{5FA7485F-80CB-A0AF-C62A-1D91A716F711}"/>
              </a:ext>
            </a:extLst>
          </p:cNvPr>
          <p:cNvSpPr txBox="1"/>
          <p:nvPr/>
        </p:nvSpPr>
        <p:spPr bwMode="auto">
          <a:xfrm>
            <a:off x="3503059" y="509550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39" name="TextBox 38">
            <a:extLst>
              <a:ext uri="{FF2B5EF4-FFF2-40B4-BE49-F238E27FC236}">
                <a16:creationId xmlns:a16="http://schemas.microsoft.com/office/drawing/2014/main" id="{9C97CB11-7939-8DD6-EB62-2AB6D9015ED1}"/>
              </a:ext>
            </a:extLst>
          </p:cNvPr>
          <p:cNvSpPr txBox="1"/>
          <p:nvPr/>
        </p:nvSpPr>
        <p:spPr bwMode="auto">
          <a:xfrm>
            <a:off x="4466775" y="509550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40" name="TextBox 39">
            <a:extLst>
              <a:ext uri="{FF2B5EF4-FFF2-40B4-BE49-F238E27FC236}">
                <a16:creationId xmlns:a16="http://schemas.microsoft.com/office/drawing/2014/main" id="{8765401B-4A49-5CFC-CBC7-4100D3BE25D1}"/>
              </a:ext>
            </a:extLst>
          </p:cNvPr>
          <p:cNvSpPr txBox="1"/>
          <p:nvPr/>
        </p:nvSpPr>
        <p:spPr bwMode="auto">
          <a:xfrm>
            <a:off x="5430491" y="50994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41" name="TextBox 40">
            <a:extLst>
              <a:ext uri="{FF2B5EF4-FFF2-40B4-BE49-F238E27FC236}">
                <a16:creationId xmlns:a16="http://schemas.microsoft.com/office/drawing/2014/main" id="{9C60FF04-CC13-6944-8675-111E38FB7EA9}"/>
              </a:ext>
            </a:extLst>
          </p:cNvPr>
          <p:cNvSpPr txBox="1"/>
          <p:nvPr/>
        </p:nvSpPr>
        <p:spPr bwMode="auto">
          <a:xfrm>
            <a:off x="6357450" y="510087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2" name="TextBox 41">
            <a:extLst>
              <a:ext uri="{FF2B5EF4-FFF2-40B4-BE49-F238E27FC236}">
                <a16:creationId xmlns:a16="http://schemas.microsoft.com/office/drawing/2014/main" id="{D836E8BA-8EB7-AD15-C67D-D4F5069B993F}"/>
              </a:ext>
            </a:extLst>
          </p:cNvPr>
          <p:cNvSpPr txBox="1"/>
          <p:nvPr/>
        </p:nvSpPr>
        <p:spPr bwMode="auto">
          <a:xfrm>
            <a:off x="7321166" y="510087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72</a:t>
            </a:r>
          </a:p>
        </p:txBody>
      </p:sp>
      <p:sp>
        <p:nvSpPr>
          <p:cNvPr id="43" name="TextBox 42">
            <a:extLst>
              <a:ext uri="{FF2B5EF4-FFF2-40B4-BE49-F238E27FC236}">
                <a16:creationId xmlns:a16="http://schemas.microsoft.com/office/drawing/2014/main" id="{1FDDE49F-4B72-89FB-2B7D-125152F57E74}"/>
              </a:ext>
            </a:extLst>
          </p:cNvPr>
          <p:cNvSpPr txBox="1"/>
          <p:nvPr/>
        </p:nvSpPr>
        <p:spPr bwMode="auto">
          <a:xfrm>
            <a:off x="7953450" y="509224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4" name="TextBox 43">
            <a:extLst>
              <a:ext uri="{FF2B5EF4-FFF2-40B4-BE49-F238E27FC236}">
                <a16:creationId xmlns:a16="http://schemas.microsoft.com/office/drawing/2014/main" id="{D432CC01-007F-07BB-C0B3-EBE3ED358315}"/>
              </a:ext>
            </a:extLst>
          </p:cNvPr>
          <p:cNvSpPr txBox="1"/>
          <p:nvPr/>
        </p:nvSpPr>
        <p:spPr bwMode="auto">
          <a:xfrm>
            <a:off x="6045981" y="2262006"/>
            <a:ext cx="13143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5-yr OS rate</a:t>
            </a:r>
          </a:p>
        </p:txBody>
      </p:sp>
      <p:sp>
        <p:nvSpPr>
          <p:cNvPr id="45" name="TextBox 44">
            <a:extLst>
              <a:ext uri="{FF2B5EF4-FFF2-40B4-BE49-F238E27FC236}">
                <a16:creationId xmlns:a16="http://schemas.microsoft.com/office/drawing/2014/main" id="{C098F2C1-C0E2-51AB-945C-842E090C77D3}"/>
              </a:ext>
            </a:extLst>
          </p:cNvPr>
          <p:cNvSpPr txBox="1"/>
          <p:nvPr/>
        </p:nvSpPr>
        <p:spPr bwMode="auto">
          <a:xfrm>
            <a:off x="6543120" y="2517968"/>
            <a:ext cx="7649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accent1"/>
                </a:solidFill>
                <a:latin typeface="Calibri" panose="020F0502020204030204" pitchFamily="34" charset="0"/>
              </a:rPr>
              <a:t>65.5%</a:t>
            </a:r>
          </a:p>
        </p:txBody>
      </p:sp>
      <p:sp>
        <p:nvSpPr>
          <p:cNvPr id="46" name="TextBox 45">
            <a:extLst>
              <a:ext uri="{FF2B5EF4-FFF2-40B4-BE49-F238E27FC236}">
                <a16:creationId xmlns:a16="http://schemas.microsoft.com/office/drawing/2014/main" id="{A11936B6-0C09-FD31-0E45-CEDBB07E9D87}"/>
              </a:ext>
            </a:extLst>
          </p:cNvPr>
          <p:cNvSpPr txBox="1"/>
          <p:nvPr/>
        </p:nvSpPr>
        <p:spPr bwMode="auto">
          <a:xfrm>
            <a:off x="5835007" y="3359273"/>
            <a:ext cx="7649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accent3"/>
                </a:solidFill>
                <a:latin typeface="Calibri" panose="020F0502020204030204" pitchFamily="34" charset="0"/>
              </a:rPr>
              <a:t>48.4%</a:t>
            </a:r>
          </a:p>
        </p:txBody>
      </p:sp>
      <p:cxnSp>
        <p:nvCxnSpPr>
          <p:cNvPr id="51" name="Straight Connector 50">
            <a:extLst>
              <a:ext uri="{FF2B5EF4-FFF2-40B4-BE49-F238E27FC236}">
                <a16:creationId xmlns:a16="http://schemas.microsoft.com/office/drawing/2014/main" id="{FC669D7F-EE57-F9B8-F324-1F82432C4FFB}"/>
              </a:ext>
            </a:extLst>
          </p:cNvPr>
          <p:cNvCxnSpPr>
            <a:cxnSpLocks/>
          </p:cNvCxnSpPr>
          <p:nvPr/>
        </p:nvCxnSpPr>
        <p:spPr bwMode="auto">
          <a:xfrm flipV="1">
            <a:off x="6584788" y="2854513"/>
            <a:ext cx="0" cy="2207152"/>
          </a:xfrm>
          <a:prstGeom prst="line">
            <a:avLst/>
          </a:prstGeom>
          <a:noFill/>
          <a:ln w="28575" cap="flat" cmpd="sng" algn="ctr">
            <a:solidFill>
              <a:schemeClr val="tx2">
                <a:lumMod val="90000"/>
              </a:schemeClr>
            </a:solidFill>
            <a:prstDash val="sysDash"/>
            <a:round/>
            <a:headEnd type="none" w="med" len="med"/>
            <a:tailEnd type="none" w="med" len="med"/>
          </a:ln>
          <a:effectLst/>
        </p:spPr>
      </p:cxnSp>
      <p:grpSp>
        <p:nvGrpSpPr>
          <p:cNvPr id="56" name="Group 55">
            <a:extLst>
              <a:ext uri="{FF2B5EF4-FFF2-40B4-BE49-F238E27FC236}">
                <a16:creationId xmlns:a16="http://schemas.microsoft.com/office/drawing/2014/main" id="{B6477AA8-ECBF-C724-9BB9-7A00AB08D47B}"/>
              </a:ext>
            </a:extLst>
          </p:cNvPr>
          <p:cNvGrpSpPr/>
          <p:nvPr/>
        </p:nvGrpSpPr>
        <p:grpSpPr>
          <a:xfrm>
            <a:off x="6061756" y="1567016"/>
            <a:ext cx="2652533" cy="646331"/>
            <a:chOff x="6061756" y="1681316"/>
            <a:chExt cx="2652533" cy="646331"/>
          </a:xfrm>
        </p:grpSpPr>
        <p:sp>
          <p:nvSpPr>
            <p:cNvPr id="53" name="TextBox 52">
              <a:extLst>
                <a:ext uri="{FF2B5EF4-FFF2-40B4-BE49-F238E27FC236}">
                  <a16:creationId xmlns:a16="http://schemas.microsoft.com/office/drawing/2014/main" id="{4C3F9754-C12B-5A05-3EC0-EC1046ECF55D}"/>
                </a:ext>
              </a:extLst>
            </p:cNvPr>
            <p:cNvSpPr txBox="1"/>
            <p:nvPr/>
          </p:nvSpPr>
          <p:spPr bwMode="auto">
            <a:xfrm>
              <a:off x="6278301" y="1681316"/>
              <a:ext cx="24359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b="0" dirty="0">
                  <a:solidFill>
                    <a:schemeClr val="bg1"/>
                  </a:solidFill>
                  <a:latin typeface="Calibri" panose="020F0502020204030204" pitchFamily="34" charset="0"/>
                </a:rPr>
                <a:t>Olaparib + bevacizumab</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Placebo + bevacizumab</a:t>
              </a:r>
            </a:p>
          </p:txBody>
        </p:sp>
        <p:cxnSp>
          <p:nvCxnSpPr>
            <p:cNvPr id="54" name="Straight Connector 53">
              <a:extLst>
                <a:ext uri="{FF2B5EF4-FFF2-40B4-BE49-F238E27FC236}">
                  <a16:creationId xmlns:a16="http://schemas.microsoft.com/office/drawing/2014/main" id="{900D9F2C-2CE9-4C7A-B979-9616450D9F73}"/>
                </a:ext>
              </a:extLst>
            </p:cNvPr>
            <p:cNvCxnSpPr/>
            <p:nvPr/>
          </p:nvCxnSpPr>
          <p:spPr bwMode="auto">
            <a:xfrm>
              <a:off x="6061756" y="1860703"/>
              <a:ext cx="254420" cy="0"/>
            </a:xfrm>
            <a:prstGeom prst="line">
              <a:avLst/>
            </a:prstGeom>
            <a:noFill/>
            <a:ln w="28575"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1FADD5F6-7F18-E119-847E-D81CD3F75F88}"/>
                </a:ext>
              </a:extLst>
            </p:cNvPr>
            <p:cNvCxnSpPr/>
            <p:nvPr/>
          </p:nvCxnSpPr>
          <p:spPr bwMode="auto">
            <a:xfrm>
              <a:off x="6067732" y="2146753"/>
              <a:ext cx="254420" cy="0"/>
            </a:xfrm>
            <a:prstGeom prst="line">
              <a:avLst/>
            </a:prstGeom>
            <a:noFill/>
            <a:ln w="28575" cap="flat" cmpd="sng" algn="ctr">
              <a:solidFill>
                <a:schemeClr val="accent3"/>
              </a:solidFill>
              <a:prstDash val="solid"/>
              <a:round/>
              <a:headEnd type="none" w="med" len="med"/>
              <a:tailEnd type="none" w="med" len="med"/>
            </a:ln>
            <a:effectLst/>
          </p:spPr>
        </p:cxnSp>
      </p:grpSp>
      <p:sp>
        <p:nvSpPr>
          <p:cNvPr id="57" name="TextBox 56">
            <a:extLst>
              <a:ext uri="{FF2B5EF4-FFF2-40B4-BE49-F238E27FC236}">
                <a16:creationId xmlns:a16="http://schemas.microsoft.com/office/drawing/2014/main" id="{0D12ECEE-7CD2-1983-D197-551131117310}"/>
              </a:ext>
            </a:extLst>
          </p:cNvPr>
          <p:cNvSpPr txBox="1"/>
          <p:nvPr/>
        </p:nvSpPr>
        <p:spPr bwMode="auto">
          <a:xfrm>
            <a:off x="83094" y="5485777"/>
            <a:ext cx="168129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pPr>
            <a:r>
              <a:rPr lang="en-US" sz="1200" dirty="0">
                <a:solidFill>
                  <a:schemeClr val="bg1"/>
                </a:solidFill>
                <a:latin typeface="Calibri" panose="020F0502020204030204" pitchFamily="34" charset="0"/>
              </a:rPr>
              <a:t>Patients at Risk, n</a:t>
            </a:r>
            <a:br>
              <a:rPr lang="en-US" sz="120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Olaparib + bevacizumab</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Placebo + bevacizumab</a:t>
            </a:r>
          </a:p>
        </p:txBody>
      </p:sp>
      <p:sp>
        <p:nvSpPr>
          <p:cNvPr id="58" name="TextBox 57">
            <a:extLst>
              <a:ext uri="{FF2B5EF4-FFF2-40B4-BE49-F238E27FC236}">
                <a16:creationId xmlns:a16="http://schemas.microsoft.com/office/drawing/2014/main" id="{1DD3B354-B795-4340-5CC3-BD6B8C425593}"/>
              </a:ext>
            </a:extLst>
          </p:cNvPr>
          <p:cNvSpPr txBox="1"/>
          <p:nvPr/>
        </p:nvSpPr>
        <p:spPr bwMode="auto">
          <a:xfrm>
            <a:off x="1614702"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255</a:t>
            </a:r>
          </a:p>
          <a:p>
            <a:pPr algn="ctr">
              <a:spcBef>
                <a:spcPts val="0"/>
              </a:spcBef>
            </a:pPr>
            <a:r>
              <a:rPr lang="en-US" sz="1200" b="0" spc="-100" dirty="0">
                <a:solidFill>
                  <a:schemeClr val="bg1"/>
                </a:solidFill>
                <a:latin typeface="Calibri" panose="020F0502020204030204" pitchFamily="34" charset="0"/>
              </a:rPr>
              <a:t>132</a:t>
            </a:r>
          </a:p>
        </p:txBody>
      </p:sp>
      <p:sp>
        <p:nvSpPr>
          <p:cNvPr id="59" name="TextBox 58">
            <a:extLst>
              <a:ext uri="{FF2B5EF4-FFF2-40B4-BE49-F238E27FC236}">
                <a16:creationId xmlns:a16="http://schemas.microsoft.com/office/drawing/2014/main" id="{3D06E719-5E4D-2932-A3A7-C84C9911153B}"/>
              </a:ext>
            </a:extLst>
          </p:cNvPr>
          <p:cNvSpPr txBox="1"/>
          <p:nvPr/>
        </p:nvSpPr>
        <p:spPr bwMode="auto">
          <a:xfrm>
            <a:off x="1850635"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253</a:t>
            </a:r>
          </a:p>
          <a:p>
            <a:pPr algn="ctr">
              <a:spcBef>
                <a:spcPts val="0"/>
              </a:spcBef>
            </a:pPr>
            <a:r>
              <a:rPr lang="en-US" sz="1200" b="0" spc="-100" dirty="0">
                <a:solidFill>
                  <a:schemeClr val="bg1"/>
                </a:solidFill>
                <a:latin typeface="Calibri" panose="020F0502020204030204" pitchFamily="34" charset="0"/>
              </a:rPr>
              <a:t>130</a:t>
            </a:r>
          </a:p>
        </p:txBody>
      </p:sp>
      <p:sp>
        <p:nvSpPr>
          <p:cNvPr id="60" name="TextBox 59">
            <a:extLst>
              <a:ext uri="{FF2B5EF4-FFF2-40B4-BE49-F238E27FC236}">
                <a16:creationId xmlns:a16="http://schemas.microsoft.com/office/drawing/2014/main" id="{3F7C86BE-C5B6-E3D8-F713-AAE138A5B15E}"/>
              </a:ext>
            </a:extLst>
          </p:cNvPr>
          <p:cNvSpPr txBox="1"/>
          <p:nvPr/>
        </p:nvSpPr>
        <p:spPr bwMode="auto">
          <a:xfrm>
            <a:off x="2086568"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253</a:t>
            </a:r>
          </a:p>
          <a:p>
            <a:pPr algn="ctr">
              <a:spcBef>
                <a:spcPts val="0"/>
              </a:spcBef>
            </a:pPr>
            <a:r>
              <a:rPr lang="en-US" sz="1200" b="0" spc="-100" dirty="0">
                <a:solidFill>
                  <a:schemeClr val="bg1"/>
                </a:solidFill>
                <a:latin typeface="Calibri" panose="020F0502020204030204" pitchFamily="34" charset="0"/>
              </a:rPr>
              <a:t>129</a:t>
            </a:r>
          </a:p>
        </p:txBody>
      </p:sp>
      <p:sp>
        <p:nvSpPr>
          <p:cNvPr id="61" name="TextBox 60">
            <a:extLst>
              <a:ext uri="{FF2B5EF4-FFF2-40B4-BE49-F238E27FC236}">
                <a16:creationId xmlns:a16="http://schemas.microsoft.com/office/drawing/2014/main" id="{401D5FF9-E8C9-F91D-3537-4DB229A60F41}"/>
              </a:ext>
            </a:extLst>
          </p:cNvPr>
          <p:cNvSpPr txBox="1"/>
          <p:nvPr/>
        </p:nvSpPr>
        <p:spPr bwMode="auto">
          <a:xfrm>
            <a:off x="2348929"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252</a:t>
            </a:r>
          </a:p>
          <a:p>
            <a:pPr algn="ctr">
              <a:spcBef>
                <a:spcPts val="0"/>
              </a:spcBef>
            </a:pPr>
            <a:r>
              <a:rPr lang="en-US" sz="1200" b="0" spc="-100" dirty="0">
                <a:solidFill>
                  <a:schemeClr val="bg1"/>
                </a:solidFill>
                <a:latin typeface="Calibri" panose="020F0502020204030204" pitchFamily="34" charset="0"/>
              </a:rPr>
              <a:t>128</a:t>
            </a:r>
          </a:p>
        </p:txBody>
      </p:sp>
      <p:sp>
        <p:nvSpPr>
          <p:cNvPr id="62" name="TextBox 61">
            <a:extLst>
              <a:ext uri="{FF2B5EF4-FFF2-40B4-BE49-F238E27FC236}">
                <a16:creationId xmlns:a16="http://schemas.microsoft.com/office/drawing/2014/main" id="{DF1AF582-DEA1-EEBA-2B47-BF86C14FAEF2}"/>
              </a:ext>
            </a:extLst>
          </p:cNvPr>
          <p:cNvSpPr txBox="1"/>
          <p:nvPr/>
        </p:nvSpPr>
        <p:spPr bwMode="auto">
          <a:xfrm>
            <a:off x="2595812"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252</a:t>
            </a:r>
          </a:p>
          <a:p>
            <a:pPr algn="ctr">
              <a:spcBef>
                <a:spcPts val="0"/>
              </a:spcBef>
            </a:pPr>
            <a:r>
              <a:rPr lang="en-US" sz="1200" b="0" spc="-100" dirty="0">
                <a:solidFill>
                  <a:schemeClr val="bg1"/>
                </a:solidFill>
                <a:latin typeface="Calibri" panose="020F0502020204030204" pitchFamily="34" charset="0"/>
              </a:rPr>
              <a:t>126</a:t>
            </a:r>
          </a:p>
        </p:txBody>
      </p:sp>
      <p:sp>
        <p:nvSpPr>
          <p:cNvPr id="63" name="TextBox 62">
            <a:extLst>
              <a:ext uri="{FF2B5EF4-FFF2-40B4-BE49-F238E27FC236}">
                <a16:creationId xmlns:a16="http://schemas.microsoft.com/office/drawing/2014/main" id="{ED945B8F-7A2B-8B09-9D3F-A97ABD1E293A}"/>
              </a:ext>
            </a:extLst>
          </p:cNvPr>
          <p:cNvSpPr txBox="1"/>
          <p:nvPr/>
        </p:nvSpPr>
        <p:spPr bwMode="auto">
          <a:xfrm>
            <a:off x="2838707"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244</a:t>
            </a:r>
          </a:p>
          <a:p>
            <a:pPr algn="ctr">
              <a:spcBef>
                <a:spcPts val="0"/>
              </a:spcBef>
            </a:pPr>
            <a:r>
              <a:rPr lang="en-US" sz="1200" b="0" spc="-100" dirty="0">
                <a:solidFill>
                  <a:schemeClr val="bg1"/>
                </a:solidFill>
                <a:latin typeface="Calibri" panose="020F0502020204030204" pitchFamily="34" charset="0"/>
              </a:rPr>
              <a:t>121</a:t>
            </a:r>
          </a:p>
        </p:txBody>
      </p:sp>
      <p:sp>
        <p:nvSpPr>
          <p:cNvPr id="31744" name="TextBox 31743">
            <a:extLst>
              <a:ext uri="{FF2B5EF4-FFF2-40B4-BE49-F238E27FC236}">
                <a16:creationId xmlns:a16="http://schemas.microsoft.com/office/drawing/2014/main" id="{1F5FD517-91E3-B4FC-7C33-E8959431658B}"/>
              </a:ext>
            </a:extLst>
          </p:cNvPr>
          <p:cNvSpPr txBox="1"/>
          <p:nvPr/>
        </p:nvSpPr>
        <p:spPr bwMode="auto">
          <a:xfrm>
            <a:off x="3072656"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238</a:t>
            </a:r>
          </a:p>
          <a:p>
            <a:pPr algn="ctr">
              <a:spcBef>
                <a:spcPts val="0"/>
              </a:spcBef>
            </a:pPr>
            <a:r>
              <a:rPr lang="en-US" sz="1200" b="0" spc="-100" dirty="0">
                <a:solidFill>
                  <a:schemeClr val="bg1"/>
                </a:solidFill>
                <a:latin typeface="Calibri" panose="020F0502020204030204" pitchFamily="34" charset="0"/>
              </a:rPr>
              <a:t>117</a:t>
            </a:r>
          </a:p>
        </p:txBody>
      </p:sp>
      <p:sp>
        <p:nvSpPr>
          <p:cNvPr id="31745" name="TextBox 31744">
            <a:extLst>
              <a:ext uri="{FF2B5EF4-FFF2-40B4-BE49-F238E27FC236}">
                <a16:creationId xmlns:a16="http://schemas.microsoft.com/office/drawing/2014/main" id="{7A28CD39-7503-C2A3-C121-5BB766258AE3}"/>
              </a:ext>
            </a:extLst>
          </p:cNvPr>
          <p:cNvSpPr txBox="1"/>
          <p:nvPr/>
        </p:nvSpPr>
        <p:spPr bwMode="auto">
          <a:xfrm>
            <a:off x="3296924"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231</a:t>
            </a:r>
          </a:p>
          <a:p>
            <a:pPr algn="ctr">
              <a:spcBef>
                <a:spcPts val="0"/>
              </a:spcBef>
            </a:pPr>
            <a:r>
              <a:rPr lang="en-US" sz="1200" b="0" spc="-100" dirty="0">
                <a:solidFill>
                  <a:schemeClr val="bg1"/>
                </a:solidFill>
                <a:latin typeface="Calibri" panose="020F0502020204030204" pitchFamily="34" charset="0"/>
              </a:rPr>
              <a:t>114</a:t>
            </a:r>
          </a:p>
        </p:txBody>
      </p:sp>
      <p:sp>
        <p:nvSpPr>
          <p:cNvPr id="31748" name="TextBox 31747">
            <a:extLst>
              <a:ext uri="{FF2B5EF4-FFF2-40B4-BE49-F238E27FC236}">
                <a16:creationId xmlns:a16="http://schemas.microsoft.com/office/drawing/2014/main" id="{6000AF57-0596-3CA0-B981-88191DE8644D}"/>
              </a:ext>
            </a:extLst>
          </p:cNvPr>
          <p:cNvSpPr txBox="1"/>
          <p:nvPr/>
        </p:nvSpPr>
        <p:spPr bwMode="auto">
          <a:xfrm>
            <a:off x="3541205"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225</a:t>
            </a:r>
          </a:p>
          <a:p>
            <a:pPr algn="ctr">
              <a:spcBef>
                <a:spcPts val="0"/>
              </a:spcBef>
            </a:pPr>
            <a:r>
              <a:rPr lang="en-US" sz="1200" b="0" spc="-100" dirty="0">
                <a:solidFill>
                  <a:schemeClr val="bg1"/>
                </a:solidFill>
                <a:latin typeface="Calibri" panose="020F0502020204030204" pitchFamily="34" charset="0"/>
              </a:rPr>
              <a:t>109</a:t>
            </a:r>
          </a:p>
        </p:txBody>
      </p:sp>
      <p:sp>
        <p:nvSpPr>
          <p:cNvPr id="31749" name="TextBox 31748">
            <a:extLst>
              <a:ext uri="{FF2B5EF4-FFF2-40B4-BE49-F238E27FC236}">
                <a16:creationId xmlns:a16="http://schemas.microsoft.com/office/drawing/2014/main" id="{A4079AC9-BCB8-CE7B-3A44-D614FBA4556D}"/>
              </a:ext>
            </a:extLst>
          </p:cNvPr>
          <p:cNvSpPr txBox="1"/>
          <p:nvPr/>
        </p:nvSpPr>
        <p:spPr bwMode="auto">
          <a:xfrm>
            <a:off x="3789318"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215</a:t>
            </a:r>
          </a:p>
          <a:p>
            <a:pPr algn="ctr">
              <a:spcBef>
                <a:spcPts val="0"/>
              </a:spcBef>
            </a:pPr>
            <a:r>
              <a:rPr lang="en-US" sz="1200" b="0" spc="-100" dirty="0">
                <a:solidFill>
                  <a:schemeClr val="bg1"/>
                </a:solidFill>
                <a:latin typeface="Calibri" panose="020F0502020204030204" pitchFamily="34" charset="0"/>
              </a:rPr>
              <a:t>105</a:t>
            </a:r>
          </a:p>
        </p:txBody>
      </p:sp>
      <p:sp>
        <p:nvSpPr>
          <p:cNvPr id="31750" name="TextBox 31749">
            <a:extLst>
              <a:ext uri="{FF2B5EF4-FFF2-40B4-BE49-F238E27FC236}">
                <a16:creationId xmlns:a16="http://schemas.microsoft.com/office/drawing/2014/main" id="{476E4DEB-651A-60AB-7A9B-94377D636986}"/>
              </a:ext>
            </a:extLst>
          </p:cNvPr>
          <p:cNvSpPr txBox="1"/>
          <p:nvPr/>
        </p:nvSpPr>
        <p:spPr bwMode="auto">
          <a:xfrm>
            <a:off x="4041627"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205</a:t>
            </a:r>
          </a:p>
          <a:p>
            <a:pPr algn="ctr">
              <a:spcBef>
                <a:spcPts val="0"/>
              </a:spcBef>
            </a:pPr>
            <a:r>
              <a:rPr lang="en-US" sz="1200" b="0" spc="-100" dirty="0">
                <a:solidFill>
                  <a:schemeClr val="bg1"/>
                </a:solidFill>
                <a:latin typeface="Calibri" panose="020F0502020204030204" pitchFamily="34" charset="0"/>
              </a:rPr>
              <a:t>100</a:t>
            </a:r>
          </a:p>
        </p:txBody>
      </p:sp>
      <p:sp>
        <p:nvSpPr>
          <p:cNvPr id="31751" name="TextBox 31750">
            <a:extLst>
              <a:ext uri="{FF2B5EF4-FFF2-40B4-BE49-F238E27FC236}">
                <a16:creationId xmlns:a16="http://schemas.microsoft.com/office/drawing/2014/main" id="{463CC55B-F294-A40F-A047-8E80F156FC8D}"/>
              </a:ext>
            </a:extLst>
          </p:cNvPr>
          <p:cNvSpPr txBox="1"/>
          <p:nvPr/>
        </p:nvSpPr>
        <p:spPr bwMode="auto">
          <a:xfrm>
            <a:off x="4275350"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200</a:t>
            </a:r>
          </a:p>
          <a:p>
            <a:pPr algn="ctr">
              <a:spcBef>
                <a:spcPts val="0"/>
              </a:spcBef>
            </a:pPr>
            <a:r>
              <a:rPr lang="en-US" sz="1200" b="0" spc="-100" dirty="0">
                <a:solidFill>
                  <a:schemeClr val="bg1"/>
                </a:solidFill>
                <a:latin typeface="Calibri" panose="020F0502020204030204" pitchFamily="34" charset="0"/>
              </a:rPr>
              <a:t>96</a:t>
            </a:r>
          </a:p>
        </p:txBody>
      </p:sp>
      <p:sp>
        <p:nvSpPr>
          <p:cNvPr id="31752" name="TextBox 31751">
            <a:extLst>
              <a:ext uri="{FF2B5EF4-FFF2-40B4-BE49-F238E27FC236}">
                <a16:creationId xmlns:a16="http://schemas.microsoft.com/office/drawing/2014/main" id="{B7C73806-2AC0-FDF9-EE80-B5C5A945F3DC}"/>
              </a:ext>
            </a:extLst>
          </p:cNvPr>
          <p:cNvSpPr txBox="1"/>
          <p:nvPr/>
        </p:nvSpPr>
        <p:spPr bwMode="auto">
          <a:xfrm>
            <a:off x="4506757"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195</a:t>
            </a:r>
          </a:p>
          <a:p>
            <a:pPr algn="ctr">
              <a:spcBef>
                <a:spcPts val="0"/>
              </a:spcBef>
            </a:pPr>
            <a:r>
              <a:rPr lang="en-US" sz="1200" b="0" spc="-100" dirty="0">
                <a:solidFill>
                  <a:schemeClr val="bg1"/>
                </a:solidFill>
                <a:latin typeface="Calibri" panose="020F0502020204030204" pitchFamily="34" charset="0"/>
              </a:rPr>
              <a:t>91</a:t>
            </a:r>
          </a:p>
        </p:txBody>
      </p:sp>
      <p:sp>
        <p:nvSpPr>
          <p:cNvPr id="31753" name="TextBox 31752">
            <a:extLst>
              <a:ext uri="{FF2B5EF4-FFF2-40B4-BE49-F238E27FC236}">
                <a16:creationId xmlns:a16="http://schemas.microsoft.com/office/drawing/2014/main" id="{1AEB5ED8-1A65-5156-EE42-634241FBC559}"/>
              </a:ext>
            </a:extLst>
          </p:cNvPr>
          <p:cNvSpPr txBox="1"/>
          <p:nvPr/>
        </p:nvSpPr>
        <p:spPr bwMode="auto">
          <a:xfrm>
            <a:off x="4744749"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189</a:t>
            </a:r>
          </a:p>
          <a:p>
            <a:pPr algn="ctr">
              <a:spcBef>
                <a:spcPts val="0"/>
              </a:spcBef>
            </a:pPr>
            <a:r>
              <a:rPr lang="en-US" sz="1200" b="0" spc="-100" dirty="0">
                <a:solidFill>
                  <a:schemeClr val="bg1"/>
                </a:solidFill>
                <a:latin typeface="Calibri" panose="020F0502020204030204" pitchFamily="34" charset="0"/>
              </a:rPr>
              <a:t>89</a:t>
            </a:r>
          </a:p>
        </p:txBody>
      </p:sp>
      <p:sp>
        <p:nvSpPr>
          <p:cNvPr id="31754" name="TextBox 31753">
            <a:extLst>
              <a:ext uri="{FF2B5EF4-FFF2-40B4-BE49-F238E27FC236}">
                <a16:creationId xmlns:a16="http://schemas.microsoft.com/office/drawing/2014/main" id="{951C0F9A-DD16-85EE-44D7-09DC055A37AB}"/>
              </a:ext>
            </a:extLst>
          </p:cNvPr>
          <p:cNvSpPr txBox="1"/>
          <p:nvPr/>
        </p:nvSpPr>
        <p:spPr bwMode="auto">
          <a:xfrm>
            <a:off x="4995929"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183</a:t>
            </a:r>
          </a:p>
          <a:p>
            <a:pPr algn="ctr">
              <a:spcBef>
                <a:spcPts val="0"/>
              </a:spcBef>
            </a:pPr>
            <a:r>
              <a:rPr lang="en-US" sz="1200" b="0" spc="-100" dirty="0">
                <a:solidFill>
                  <a:schemeClr val="bg1"/>
                </a:solidFill>
                <a:latin typeface="Calibri" panose="020F0502020204030204" pitchFamily="34" charset="0"/>
              </a:rPr>
              <a:t>86</a:t>
            </a:r>
          </a:p>
        </p:txBody>
      </p:sp>
      <p:sp>
        <p:nvSpPr>
          <p:cNvPr id="31755" name="TextBox 31754">
            <a:extLst>
              <a:ext uri="{FF2B5EF4-FFF2-40B4-BE49-F238E27FC236}">
                <a16:creationId xmlns:a16="http://schemas.microsoft.com/office/drawing/2014/main" id="{A85AE662-B887-8340-07AA-DEFCF4E1B28F}"/>
              </a:ext>
            </a:extLst>
          </p:cNvPr>
          <p:cNvSpPr txBox="1"/>
          <p:nvPr/>
        </p:nvSpPr>
        <p:spPr bwMode="auto">
          <a:xfrm>
            <a:off x="5223829"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176</a:t>
            </a:r>
          </a:p>
          <a:p>
            <a:pPr algn="ctr">
              <a:spcBef>
                <a:spcPts val="0"/>
              </a:spcBef>
            </a:pPr>
            <a:r>
              <a:rPr lang="en-US" sz="1200" b="0" spc="-100" dirty="0">
                <a:solidFill>
                  <a:schemeClr val="bg1"/>
                </a:solidFill>
                <a:latin typeface="Calibri" panose="020F0502020204030204" pitchFamily="34" charset="0"/>
              </a:rPr>
              <a:t>82</a:t>
            </a:r>
          </a:p>
        </p:txBody>
      </p:sp>
      <p:sp>
        <p:nvSpPr>
          <p:cNvPr id="31756" name="TextBox 31755">
            <a:extLst>
              <a:ext uri="{FF2B5EF4-FFF2-40B4-BE49-F238E27FC236}">
                <a16:creationId xmlns:a16="http://schemas.microsoft.com/office/drawing/2014/main" id="{7833C7FA-2082-F296-1647-3C96D437C1A3}"/>
              </a:ext>
            </a:extLst>
          </p:cNvPr>
          <p:cNvSpPr txBox="1"/>
          <p:nvPr/>
        </p:nvSpPr>
        <p:spPr bwMode="auto">
          <a:xfrm>
            <a:off x="5447638"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174</a:t>
            </a:r>
          </a:p>
          <a:p>
            <a:pPr algn="ctr">
              <a:spcBef>
                <a:spcPts val="0"/>
              </a:spcBef>
            </a:pPr>
            <a:r>
              <a:rPr lang="en-US" sz="1200" b="0" spc="-100" dirty="0">
                <a:solidFill>
                  <a:schemeClr val="bg1"/>
                </a:solidFill>
                <a:latin typeface="Calibri" panose="020F0502020204030204" pitchFamily="34" charset="0"/>
              </a:rPr>
              <a:t>79</a:t>
            </a:r>
          </a:p>
        </p:txBody>
      </p:sp>
      <p:sp>
        <p:nvSpPr>
          <p:cNvPr id="31757" name="TextBox 31756">
            <a:extLst>
              <a:ext uri="{FF2B5EF4-FFF2-40B4-BE49-F238E27FC236}">
                <a16:creationId xmlns:a16="http://schemas.microsoft.com/office/drawing/2014/main" id="{F3635F33-FD51-E293-EF35-E42EA56B827E}"/>
              </a:ext>
            </a:extLst>
          </p:cNvPr>
          <p:cNvSpPr txBox="1"/>
          <p:nvPr/>
        </p:nvSpPr>
        <p:spPr bwMode="auto">
          <a:xfrm>
            <a:off x="5690690"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170</a:t>
            </a:r>
          </a:p>
          <a:p>
            <a:pPr algn="ctr">
              <a:spcBef>
                <a:spcPts val="0"/>
              </a:spcBef>
            </a:pPr>
            <a:r>
              <a:rPr lang="en-US" sz="1200" b="0" spc="-100" dirty="0">
                <a:solidFill>
                  <a:schemeClr val="bg1"/>
                </a:solidFill>
                <a:latin typeface="Calibri" panose="020F0502020204030204" pitchFamily="34" charset="0"/>
              </a:rPr>
              <a:t>77</a:t>
            </a:r>
          </a:p>
        </p:txBody>
      </p:sp>
      <p:sp>
        <p:nvSpPr>
          <p:cNvPr id="31758" name="TextBox 31757">
            <a:extLst>
              <a:ext uri="{FF2B5EF4-FFF2-40B4-BE49-F238E27FC236}">
                <a16:creationId xmlns:a16="http://schemas.microsoft.com/office/drawing/2014/main" id="{4C029A46-D648-F6F7-F8CB-0D20290003C9}"/>
              </a:ext>
            </a:extLst>
          </p:cNvPr>
          <p:cNvSpPr txBox="1"/>
          <p:nvPr/>
        </p:nvSpPr>
        <p:spPr bwMode="auto">
          <a:xfrm>
            <a:off x="5934280"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164</a:t>
            </a:r>
          </a:p>
          <a:p>
            <a:pPr algn="ctr">
              <a:spcBef>
                <a:spcPts val="0"/>
              </a:spcBef>
            </a:pPr>
            <a:r>
              <a:rPr lang="en-US" sz="1200" b="0" spc="-100" dirty="0">
                <a:solidFill>
                  <a:schemeClr val="bg1"/>
                </a:solidFill>
                <a:latin typeface="Calibri" panose="020F0502020204030204" pitchFamily="34" charset="0"/>
              </a:rPr>
              <a:t>70</a:t>
            </a:r>
          </a:p>
        </p:txBody>
      </p:sp>
      <p:sp>
        <p:nvSpPr>
          <p:cNvPr id="31759" name="TextBox 31758">
            <a:extLst>
              <a:ext uri="{FF2B5EF4-FFF2-40B4-BE49-F238E27FC236}">
                <a16:creationId xmlns:a16="http://schemas.microsoft.com/office/drawing/2014/main" id="{20286CF9-45EB-0209-868C-590F921D19D9}"/>
              </a:ext>
            </a:extLst>
          </p:cNvPr>
          <p:cNvSpPr txBox="1"/>
          <p:nvPr/>
        </p:nvSpPr>
        <p:spPr bwMode="auto">
          <a:xfrm>
            <a:off x="6167010"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142</a:t>
            </a:r>
          </a:p>
          <a:p>
            <a:pPr algn="ctr">
              <a:spcBef>
                <a:spcPts val="0"/>
              </a:spcBef>
            </a:pPr>
            <a:r>
              <a:rPr lang="en-US" sz="1200" b="0" spc="-100" dirty="0">
                <a:solidFill>
                  <a:schemeClr val="bg1"/>
                </a:solidFill>
                <a:latin typeface="Calibri" panose="020F0502020204030204" pitchFamily="34" charset="0"/>
              </a:rPr>
              <a:t>59</a:t>
            </a:r>
          </a:p>
        </p:txBody>
      </p:sp>
      <p:sp>
        <p:nvSpPr>
          <p:cNvPr id="31760" name="TextBox 31759">
            <a:extLst>
              <a:ext uri="{FF2B5EF4-FFF2-40B4-BE49-F238E27FC236}">
                <a16:creationId xmlns:a16="http://schemas.microsoft.com/office/drawing/2014/main" id="{CDF72E35-33AF-612F-5A68-4ECFFC09E9BA}"/>
              </a:ext>
            </a:extLst>
          </p:cNvPr>
          <p:cNvSpPr txBox="1"/>
          <p:nvPr/>
        </p:nvSpPr>
        <p:spPr bwMode="auto">
          <a:xfrm>
            <a:off x="6399618" y="5670443"/>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116</a:t>
            </a:r>
          </a:p>
          <a:p>
            <a:pPr algn="ctr">
              <a:spcBef>
                <a:spcPts val="0"/>
              </a:spcBef>
            </a:pPr>
            <a:r>
              <a:rPr lang="en-US" sz="1200" b="0" spc="-100" dirty="0">
                <a:solidFill>
                  <a:schemeClr val="bg1"/>
                </a:solidFill>
                <a:latin typeface="Calibri" panose="020F0502020204030204" pitchFamily="34" charset="0"/>
              </a:rPr>
              <a:t>44</a:t>
            </a:r>
          </a:p>
        </p:txBody>
      </p:sp>
      <p:sp>
        <p:nvSpPr>
          <p:cNvPr id="31761" name="TextBox 31760">
            <a:extLst>
              <a:ext uri="{FF2B5EF4-FFF2-40B4-BE49-F238E27FC236}">
                <a16:creationId xmlns:a16="http://schemas.microsoft.com/office/drawing/2014/main" id="{DCC8E56A-37A5-16E8-226A-2DD7F1F507A7}"/>
              </a:ext>
            </a:extLst>
          </p:cNvPr>
          <p:cNvSpPr txBox="1"/>
          <p:nvPr/>
        </p:nvSpPr>
        <p:spPr bwMode="auto">
          <a:xfrm>
            <a:off x="6655129" y="5670443"/>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83</a:t>
            </a:r>
          </a:p>
          <a:p>
            <a:pPr algn="ctr">
              <a:spcBef>
                <a:spcPts val="0"/>
              </a:spcBef>
            </a:pPr>
            <a:r>
              <a:rPr lang="en-US" sz="1200" b="0" spc="-100" dirty="0">
                <a:solidFill>
                  <a:schemeClr val="bg1"/>
                </a:solidFill>
                <a:latin typeface="Calibri" panose="020F0502020204030204" pitchFamily="34" charset="0"/>
              </a:rPr>
              <a:t>29</a:t>
            </a:r>
          </a:p>
        </p:txBody>
      </p:sp>
      <p:sp>
        <p:nvSpPr>
          <p:cNvPr id="31762" name="TextBox 31761">
            <a:extLst>
              <a:ext uri="{FF2B5EF4-FFF2-40B4-BE49-F238E27FC236}">
                <a16:creationId xmlns:a16="http://schemas.microsoft.com/office/drawing/2014/main" id="{5CC94714-4DFF-A8B0-DB3A-26AC5F9ACF58}"/>
              </a:ext>
            </a:extLst>
          </p:cNvPr>
          <p:cNvSpPr txBox="1"/>
          <p:nvPr/>
        </p:nvSpPr>
        <p:spPr bwMode="auto">
          <a:xfrm>
            <a:off x="6909163" y="5670443"/>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62</a:t>
            </a:r>
          </a:p>
          <a:p>
            <a:pPr algn="ctr">
              <a:spcBef>
                <a:spcPts val="0"/>
              </a:spcBef>
            </a:pPr>
            <a:r>
              <a:rPr lang="en-US" sz="1200" b="0" spc="-100" dirty="0">
                <a:solidFill>
                  <a:schemeClr val="bg1"/>
                </a:solidFill>
                <a:latin typeface="Calibri" panose="020F0502020204030204" pitchFamily="34" charset="0"/>
              </a:rPr>
              <a:t>21</a:t>
            </a:r>
          </a:p>
        </p:txBody>
      </p:sp>
      <p:sp>
        <p:nvSpPr>
          <p:cNvPr id="31763" name="TextBox 31762">
            <a:extLst>
              <a:ext uri="{FF2B5EF4-FFF2-40B4-BE49-F238E27FC236}">
                <a16:creationId xmlns:a16="http://schemas.microsoft.com/office/drawing/2014/main" id="{5FD31B37-E11C-D315-10EC-18768AA16960}"/>
              </a:ext>
            </a:extLst>
          </p:cNvPr>
          <p:cNvSpPr txBox="1"/>
          <p:nvPr/>
        </p:nvSpPr>
        <p:spPr bwMode="auto">
          <a:xfrm>
            <a:off x="7161773" y="5670443"/>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32</a:t>
            </a:r>
          </a:p>
          <a:p>
            <a:pPr algn="ctr">
              <a:spcBef>
                <a:spcPts val="0"/>
              </a:spcBef>
            </a:pPr>
            <a:r>
              <a:rPr lang="en-US" sz="1200" b="0" spc="-100" dirty="0">
                <a:solidFill>
                  <a:schemeClr val="bg1"/>
                </a:solidFill>
                <a:latin typeface="Calibri" panose="020F0502020204030204" pitchFamily="34" charset="0"/>
              </a:rPr>
              <a:t>9</a:t>
            </a:r>
          </a:p>
        </p:txBody>
      </p:sp>
      <p:sp>
        <p:nvSpPr>
          <p:cNvPr id="31764" name="TextBox 31763">
            <a:extLst>
              <a:ext uri="{FF2B5EF4-FFF2-40B4-BE49-F238E27FC236}">
                <a16:creationId xmlns:a16="http://schemas.microsoft.com/office/drawing/2014/main" id="{AC405913-D449-716E-C0B3-FF747A1C478D}"/>
              </a:ext>
            </a:extLst>
          </p:cNvPr>
          <p:cNvSpPr txBox="1"/>
          <p:nvPr/>
        </p:nvSpPr>
        <p:spPr bwMode="auto">
          <a:xfrm>
            <a:off x="7399765" y="5670443"/>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17</a:t>
            </a:r>
          </a:p>
          <a:p>
            <a:pPr algn="ctr">
              <a:spcBef>
                <a:spcPts val="0"/>
              </a:spcBef>
            </a:pPr>
            <a:r>
              <a:rPr lang="en-US" sz="1200" b="0" spc="-100" dirty="0">
                <a:solidFill>
                  <a:schemeClr val="bg1"/>
                </a:solidFill>
                <a:latin typeface="Calibri" panose="020F0502020204030204" pitchFamily="34" charset="0"/>
              </a:rPr>
              <a:t>2</a:t>
            </a:r>
          </a:p>
        </p:txBody>
      </p:sp>
      <p:sp>
        <p:nvSpPr>
          <p:cNvPr id="31765" name="TextBox 31764">
            <a:extLst>
              <a:ext uri="{FF2B5EF4-FFF2-40B4-BE49-F238E27FC236}">
                <a16:creationId xmlns:a16="http://schemas.microsoft.com/office/drawing/2014/main" id="{4FAC9763-06FC-5974-37CD-AE36B20BD527}"/>
              </a:ext>
            </a:extLst>
          </p:cNvPr>
          <p:cNvSpPr txBox="1"/>
          <p:nvPr/>
        </p:nvSpPr>
        <p:spPr bwMode="auto">
          <a:xfrm>
            <a:off x="7674917" y="5670443"/>
            <a:ext cx="2503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4</a:t>
            </a:r>
          </a:p>
          <a:p>
            <a:pPr algn="ctr">
              <a:spcBef>
                <a:spcPts val="0"/>
              </a:spcBef>
            </a:pPr>
            <a:r>
              <a:rPr lang="en-US" sz="1200" b="0" spc="-100" dirty="0">
                <a:solidFill>
                  <a:schemeClr val="bg1"/>
                </a:solidFill>
                <a:latin typeface="Calibri" panose="020F0502020204030204" pitchFamily="34" charset="0"/>
              </a:rPr>
              <a:t>1</a:t>
            </a:r>
          </a:p>
        </p:txBody>
      </p:sp>
      <p:sp>
        <p:nvSpPr>
          <p:cNvPr id="31766" name="TextBox 31765">
            <a:extLst>
              <a:ext uri="{FF2B5EF4-FFF2-40B4-BE49-F238E27FC236}">
                <a16:creationId xmlns:a16="http://schemas.microsoft.com/office/drawing/2014/main" id="{BF311CDD-E9AF-6B40-F609-2D78E634DFEC}"/>
              </a:ext>
            </a:extLst>
          </p:cNvPr>
          <p:cNvSpPr txBox="1"/>
          <p:nvPr/>
        </p:nvSpPr>
        <p:spPr bwMode="auto">
          <a:xfrm>
            <a:off x="7912412" y="5670443"/>
            <a:ext cx="2503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0</a:t>
            </a:r>
          </a:p>
          <a:p>
            <a:pPr algn="ctr">
              <a:spcBef>
                <a:spcPts val="0"/>
              </a:spcBef>
            </a:pPr>
            <a:r>
              <a:rPr lang="en-US" sz="1200" b="0" spc="-100" dirty="0">
                <a:solidFill>
                  <a:schemeClr val="bg1"/>
                </a:solidFill>
                <a:latin typeface="Calibri" panose="020F0502020204030204" pitchFamily="34" charset="0"/>
              </a:rPr>
              <a:t>0</a:t>
            </a:r>
          </a:p>
        </p:txBody>
      </p:sp>
      <p:sp>
        <p:nvSpPr>
          <p:cNvPr id="34" name="TextBox 33">
            <a:extLst>
              <a:ext uri="{FF2B5EF4-FFF2-40B4-BE49-F238E27FC236}">
                <a16:creationId xmlns:a16="http://schemas.microsoft.com/office/drawing/2014/main" id="{FB30C45A-003A-4D4B-9B46-59C9E77C081D}"/>
              </a:ext>
            </a:extLst>
          </p:cNvPr>
          <p:cNvSpPr txBox="1"/>
          <p:nvPr/>
        </p:nvSpPr>
        <p:spPr bwMode="auto">
          <a:xfrm>
            <a:off x="1380156" y="42122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1767" name="Freeform: Shape 31766">
            <a:extLst>
              <a:ext uri="{FF2B5EF4-FFF2-40B4-BE49-F238E27FC236}">
                <a16:creationId xmlns:a16="http://schemas.microsoft.com/office/drawing/2014/main" id="{4943D558-20E5-DAAB-237B-56F52688474C}"/>
              </a:ext>
            </a:extLst>
          </p:cNvPr>
          <p:cNvSpPr/>
          <p:nvPr/>
        </p:nvSpPr>
        <p:spPr bwMode="auto">
          <a:xfrm>
            <a:off x="1816768" y="1662363"/>
            <a:ext cx="6212306" cy="1993232"/>
          </a:xfrm>
          <a:custGeom>
            <a:avLst/>
            <a:gdLst>
              <a:gd name="connsiteX0" fmla="*/ 0 w 6212306"/>
              <a:gd name="connsiteY0" fmla="*/ 0 h 1993232"/>
              <a:gd name="connsiteX1" fmla="*/ 713874 w 6212306"/>
              <a:gd name="connsiteY1" fmla="*/ 0 h 1993232"/>
              <a:gd name="connsiteX2" fmla="*/ 705853 w 6212306"/>
              <a:gd name="connsiteY2" fmla="*/ 8021 h 1993232"/>
              <a:gd name="connsiteX3" fmla="*/ 986590 w 6212306"/>
              <a:gd name="connsiteY3" fmla="*/ 8021 h 1993232"/>
              <a:gd name="connsiteX4" fmla="*/ 978569 w 6212306"/>
              <a:gd name="connsiteY4" fmla="*/ 16042 h 1993232"/>
              <a:gd name="connsiteX5" fmla="*/ 1010653 w 6212306"/>
              <a:gd name="connsiteY5" fmla="*/ 16042 h 1993232"/>
              <a:gd name="connsiteX6" fmla="*/ 1010653 w 6212306"/>
              <a:gd name="connsiteY6" fmla="*/ 44116 h 1993232"/>
              <a:gd name="connsiteX7" fmla="*/ 1086853 w 6212306"/>
              <a:gd name="connsiteY7" fmla="*/ 44116 h 1993232"/>
              <a:gd name="connsiteX8" fmla="*/ 1074821 w 6212306"/>
              <a:gd name="connsiteY8" fmla="*/ 56148 h 1993232"/>
              <a:gd name="connsiteX9" fmla="*/ 1183106 w 6212306"/>
              <a:gd name="connsiteY9" fmla="*/ 56148 h 1993232"/>
              <a:gd name="connsiteX10" fmla="*/ 1183106 w 6212306"/>
              <a:gd name="connsiteY10" fmla="*/ 96253 h 1993232"/>
              <a:gd name="connsiteX11" fmla="*/ 1243264 w 6212306"/>
              <a:gd name="connsiteY11" fmla="*/ 96253 h 1993232"/>
              <a:gd name="connsiteX12" fmla="*/ 1243264 w 6212306"/>
              <a:gd name="connsiteY12" fmla="*/ 120316 h 1993232"/>
              <a:gd name="connsiteX13" fmla="*/ 1311443 w 6212306"/>
              <a:gd name="connsiteY13" fmla="*/ 120316 h 1993232"/>
              <a:gd name="connsiteX14" fmla="*/ 1311443 w 6212306"/>
              <a:gd name="connsiteY14" fmla="*/ 132348 h 1993232"/>
              <a:gd name="connsiteX15" fmla="*/ 1355558 w 6212306"/>
              <a:gd name="connsiteY15" fmla="*/ 132348 h 1993232"/>
              <a:gd name="connsiteX16" fmla="*/ 1355558 w 6212306"/>
              <a:gd name="connsiteY16" fmla="*/ 156411 h 1993232"/>
              <a:gd name="connsiteX17" fmla="*/ 1435769 w 6212306"/>
              <a:gd name="connsiteY17" fmla="*/ 156411 h 1993232"/>
              <a:gd name="connsiteX18" fmla="*/ 1435769 w 6212306"/>
              <a:gd name="connsiteY18" fmla="*/ 180474 h 1993232"/>
              <a:gd name="connsiteX19" fmla="*/ 1499937 w 6212306"/>
              <a:gd name="connsiteY19" fmla="*/ 180474 h 1993232"/>
              <a:gd name="connsiteX20" fmla="*/ 1499937 w 6212306"/>
              <a:gd name="connsiteY20" fmla="*/ 180474 h 1993232"/>
              <a:gd name="connsiteX21" fmla="*/ 1499937 w 6212306"/>
              <a:gd name="connsiteY21" fmla="*/ 200526 h 1993232"/>
              <a:gd name="connsiteX22" fmla="*/ 1616243 w 6212306"/>
              <a:gd name="connsiteY22" fmla="*/ 200526 h 1993232"/>
              <a:gd name="connsiteX23" fmla="*/ 1616243 w 6212306"/>
              <a:gd name="connsiteY23" fmla="*/ 256674 h 1993232"/>
              <a:gd name="connsiteX24" fmla="*/ 1684421 w 6212306"/>
              <a:gd name="connsiteY24" fmla="*/ 256674 h 1993232"/>
              <a:gd name="connsiteX25" fmla="*/ 1684421 w 6212306"/>
              <a:gd name="connsiteY25" fmla="*/ 284748 h 1993232"/>
              <a:gd name="connsiteX26" fmla="*/ 1748590 w 6212306"/>
              <a:gd name="connsiteY26" fmla="*/ 284748 h 1993232"/>
              <a:gd name="connsiteX27" fmla="*/ 1748590 w 6212306"/>
              <a:gd name="connsiteY27" fmla="*/ 308811 h 1993232"/>
              <a:gd name="connsiteX28" fmla="*/ 1784685 w 6212306"/>
              <a:gd name="connsiteY28" fmla="*/ 308811 h 1993232"/>
              <a:gd name="connsiteX29" fmla="*/ 1784685 w 6212306"/>
              <a:gd name="connsiteY29" fmla="*/ 324853 h 1993232"/>
              <a:gd name="connsiteX30" fmla="*/ 1888958 w 6212306"/>
              <a:gd name="connsiteY30" fmla="*/ 324853 h 1993232"/>
              <a:gd name="connsiteX31" fmla="*/ 1888958 w 6212306"/>
              <a:gd name="connsiteY31" fmla="*/ 328863 h 1993232"/>
              <a:gd name="connsiteX32" fmla="*/ 1933074 w 6212306"/>
              <a:gd name="connsiteY32" fmla="*/ 328863 h 1993232"/>
              <a:gd name="connsiteX33" fmla="*/ 1933074 w 6212306"/>
              <a:gd name="connsiteY33" fmla="*/ 364958 h 1993232"/>
              <a:gd name="connsiteX34" fmla="*/ 1977190 w 6212306"/>
              <a:gd name="connsiteY34" fmla="*/ 364958 h 1993232"/>
              <a:gd name="connsiteX35" fmla="*/ 1977190 w 6212306"/>
              <a:gd name="connsiteY35" fmla="*/ 401053 h 1993232"/>
              <a:gd name="connsiteX36" fmla="*/ 2073443 w 6212306"/>
              <a:gd name="connsiteY36" fmla="*/ 401053 h 1993232"/>
              <a:gd name="connsiteX37" fmla="*/ 2073443 w 6212306"/>
              <a:gd name="connsiteY37" fmla="*/ 429126 h 1993232"/>
              <a:gd name="connsiteX38" fmla="*/ 2157664 w 6212306"/>
              <a:gd name="connsiteY38" fmla="*/ 429126 h 1993232"/>
              <a:gd name="connsiteX39" fmla="*/ 2157664 w 6212306"/>
              <a:gd name="connsiteY39" fmla="*/ 457200 h 1993232"/>
              <a:gd name="connsiteX40" fmla="*/ 2193758 w 6212306"/>
              <a:gd name="connsiteY40" fmla="*/ 457200 h 1993232"/>
              <a:gd name="connsiteX41" fmla="*/ 2177716 w 6212306"/>
              <a:gd name="connsiteY41" fmla="*/ 473242 h 1993232"/>
              <a:gd name="connsiteX42" fmla="*/ 2241885 w 6212306"/>
              <a:gd name="connsiteY42" fmla="*/ 473242 h 1993232"/>
              <a:gd name="connsiteX43" fmla="*/ 2241885 w 6212306"/>
              <a:gd name="connsiteY43" fmla="*/ 497305 h 1993232"/>
              <a:gd name="connsiteX44" fmla="*/ 2330116 w 6212306"/>
              <a:gd name="connsiteY44" fmla="*/ 497305 h 1993232"/>
              <a:gd name="connsiteX45" fmla="*/ 2330116 w 6212306"/>
              <a:gd name="connsiteY45" fmla="*/ 521369 h 1993232"/>
              <a:gd name="connsiteX46" fmla="*/ 2358190 w 6212306"/>
              <a:gd name="connsiteY46" fmla="*/ 521369 h 1993232"/>
              <a:gd name="connsiteX47" fmla="*/ 2358190 w 6212306"/>
              <a:gd name="connsiteY47" fmla="*/ 573505 h 1993232"/>
              <a:gd name="connsiteX48" fmla="*/ 2390274 w 6212306"/>
              <a:gd name="connsiteY48" fmla="*/ 573505 h 1993232"/>
              <a:gd name="connsiteX49" fmla="*/ 2390274 w 6212306"/>
              <a:gd name="connsiteY49" fmla="*/ 597569 h 1993232"/>
              <a:gd name="connsiteX50" fmla="*/ 2446421 w 6212306"/>
              <a:gd name="connsiteY50" fmla="*/ 597569 h 1993232"/>
              <a:gd name="connsiteX51" fmla="*/ 2446421 w 6212306"/>
              <a:gd name="connsiteY51" fmla="*/ 605590 h 1993232"/>
              <a:gd name="connsiteX52" fmla="*/ 2478506 w 6212306"/>
              <a:gd name="connsiteY52" fmla="*/ 605590 h 1993232"/>
              <a:gd name="connsiteX53" fmla="*/ 2478506 w 6212306"/>
              <a:gd name="connsiteY53" fmla="*/ 629653 h 1993232"/>
              <a:gd name="connsiteX54" fmla="*/ 2578769 w 6212306"/>
              <a:gd name="connsiteY54" fmla="*/ 629653 h 1993232"/>
              <a:gd name="connsiteX55" fmla="*/ 2578769 w 6212306"/>
              <a:gd name="connsiteY55" fmla="*/ 629653 h 1993232"/>
              <a:gd name="connsiteX56" fmla="*/ 2578769 w 6212306"/>
              <a:gd name="connsiteY56" fmla="*/ 657726 h 1993232"/>
              <a:gd name="connsiteX57" fmla="*/ 2662990 w 6212306"/>
              <a:gd name="connsiteY57" fmla="*/ 657726 h 1993232"/>
              <a:gd name="connsiteX58" fmla="*/ 2662990 w 6212306"/>
              <a:gd name="connsiteY58" fmla="*/ 669758 h 1993232"/>
              <a:gd name="connsiteX59" fmla="*/ 2719137 w 6212306"/>
              <a:gd name="connsiteY59" fmla="*/ 669758 h 1993232"/>
              <a:gd name="connsiteX60" fmla="*/ 2719137 w 6212306"/>
              <a:gd name="connsiteY60" fmla="*/ 677779 h 1993232"/>
              <a:gd name="connsiteX61" fmla="*/ 2827421 w 6212306"/>
              <a:gd name="connsiteY61" fmla="*/ 677779 h 1993232"/>
              <a:gd name="connsiteX62" fmla="*/ 2827421 w 6212306"/>
              <a:gd name="connsiteY62" fmla="*/ 701842 h 1993232"/>
              <a:gd name="connsiteX63" fmla="*/ 2959769 w 6212306"/>
              <a:gd name="connsiteY63" fmla="*/ 701842 h 1993232"/>
              <a:gd name="connsiteX64" fmla="*/ 2959769 w 6212306"/>
              <a:gd name="connsiteY64" fmla="*/ 721895 h 1993232"/>
              <a:gd name="connsiteX65" fmla="*/ 2991853 w 6212306"/>
              <a:gd name="connsiteY65" fmla="*/ 721895 h 1993232"/>
              <a:gd name="connsiteX66" fmla="*/ 2991853 w 6212306"/>
              <a:gd name="connsiteY66" fmla="*/ 741948 h 1993232"/>
              <a:gd name="connsiteX67" fmla="*/ 3068053 w 6212306"/>
              <a:gd name="connsiteY67" fmla="*/ 741948 h 1993232"/>
              <a:gd name="connsiteX68" fmla="*/ 3068053 w 6212306"/>
              <a:gd name="connsiteY68" fmla="*/ 790074 h 1993232"/>
              <a:gd name="connsiteX69" fmla="*/ 3124200 w 6212306"/>
              <a:gd name="connsiteY69" fmla="*/ 790074 h 1993232"/>
              <a:gd name="connsiteX70" fmla="*/ 3124200 w 6212306"/>
              <a:gd name="connsiteY70" fmla="*/ 806116 h 1993232"/>
              <a:gd name="connsiteX71" fmla="*/ 3168316 w 6212306"/>
              <a:gd name="connsiteY71" fmla="*/ 806116 h 1993232"/>
              <a:gd name="connsiteX72" fmla="*/ 3168316 w 6212306"/>
              <a:gd name="connsiteY72" fmla="*/ 826169 h 1993232"/>
              <a:gd name="connsiteX73" fmla="*/ 3296653 w 6212306"/>
              <a:gd name="connsiteY73" fmla="*/ 826169 h 1993232"/>
              <a:gd name="connsiteX74" fmla="*/ 3296653 w 6212306"/>
              <a:gd name="connsiteY74" fmla="*/ 854242 h 1993232"/>
              <a:gd name="connsiteX75" fmla="*/ 3360821 w 6212306"/>
              <a:gd name="connsiteY75" fmla="*/ 854242 h 1993232"/>
              <a:gd name="connsiteX76" fmla="*/ 3360821 w 6212306"/>
              <a:gd name="connsiteY76" fmla="*/ 874295 h 1993232"/>
              <a:gd name="connsiteX77" fmla="*/ 3445043 w 6212306"/>
              <a:gd name="connsiteY77" fmla="*/ 874295 h 1993232"/>
              <a:gd name="connsiteX78" fmla="*/ 3445043 w 6212306"/>
              <a:gd name="connsiteY78" fmla="*/ 902369 h 1993232"/>
              <a:gd name="connsiteX79" fmla="*/ 3533274 w 6212306"/>
              <a:gd name="connsiteY79" fmla="*/ 902369 h 1993232"/>
              <a:gd name="connsiteX80" fmla="*/ 3533274 w 6212306"/>
              <a:gd name="connsiteY80" fmla="*/ 926432 h 1993232"/>
              <a:gd name="connsiteX81" fmla="*/ 3585411 w 6212306"/>
              <a:gd name="connsiteY81" fmla="*/ 926432 h 1993232"/>
              <a:gd name="connsiteX82" fmla="*/ 3585411 w 6212306"/>
              <a:gd name="connsiteY82" fmla="*/ 938463 h 1993232"/>
              <a:gd name="connsiteX83" fmla="*/ 3657600 w 6212306"/>
              <a:gd name="connsiteY83" fmla="*/ 938463 h 1993232"/>
              <a:gd name="connsiteX84" fmla="*/ 3657600 w 6212306"/>
              <a:gd name="connsiteY84" fmla="*/ 954505 h 1993232"/>
              <a:gd name="connsiteX85" fmla="*/ 3830053 w 6212306"/>
              <a:gd name="connsiteY85" fmla="*/ 954505 h 1993232"/>
              <a:gd name="connsiteX86" fmla="*/ 3830053 w 6212306"/>
              <a:gd name="connsiteY86" fmla="*/ 962526 h 1993232"/>
              <a:gd name="connsiteX87" fmla="*/ 3878179 w 6212306"/>
              <a:gd name="connsiteY87" fmla="*/ 962526 h 1993232"/>
              <a:gd name="connsiteX88" fmla="*/ 3878179 w 6212306"/>
              <a:gd name="connsiteY88" fmla="*/ 990600 h 1993232"/>
              <a:gd name="connsiteX89" fmla="*/ 4014537 w 6212306"/>
              <a:gd name="connsiteY89" fmla="*/ 990600 h 1993232"/>
              <a:gd name="connsiteX90" fmla="*/ 4014537 w 6212306"/>
              <a:gd name="connsiteY90" fmla="*/ 1022684 h 1993232"/>
              <a:gd name="connsiteX91" fmla="*/ 4086727 w 6212306"/>
              <a:gd name="connsiteY91" fmla="*/ 1022684 h 1993232"/>
              <a:gd name="connsiteX92" fmla="*/ 4086727 w 6212306"/>
              <a:gd name="connsiteY92" fmla="*/ 1046748 h 1993232"/>
              <a:gd name="connsiteX93" fmla="*/ 4138864 w 6212306"/>
              <a:gd name="connsiteY93" fmla="*/ 1046748 h 1993232"/>
              <a:gd name="connsiteX94" fmla="*/ 4138864 w 6212306"/>
              <a:gd name="connsiteY94" fmla="*/ 1050758 h 1993232"/>
              <a:gd name="connsiteX95" fmla="*/ 4279232 w 6212306"/>
              <a:gd name="connsiteY95" fmla="*/ 1050758 h 1993232"/>
              <a:gd name="connsiteX96" fmla="*/ 4279232 w 6212306"/>
              <a:gd name="connsiteY96" fmla="*/ 1074821 h 1993232"/>
              <a:gd name="connsiteX97" fmla="*/ 4347411 w 6212306"/>
              <a:gd name="connsiteY97" fmla="*/ 1074821 h 1993232"/>
              <a:gd name="connsiteX98" fmla="*/ 4347411 w 6212306"/>
              <a:gd name="connsiteY98" fmla="*/ 1114926 h 1993232"/>
              <a:gd name="connsiteX99" fmla="*/ 4395537 w 6212306"/>
              <a:gd name="connsiteY99" fmla="*/ 1114926 h 1993232"/>
              <a:gd name="connsiteX100" fmla="*/ 4395537 w 6212306"/>
              <a:gd name="connsiteY100" fmla="*/ 1147011 h 1993232"/>
              <a:gd name="connsiteX101" fmla="*/ 4487779 w 6212306"/>
              <a:gd name="connsiteY101" fmla="*/ 1147011 h 1993232"/>
              <a:gd name="connsiteX102" fmla="*/ 4487779 w 6212306"/>
              <a:gd name="connsiteY102" fmla="*/ 1159042 h 1993232"/>
              <a:gd name="connsiteX103" fmla="*/ 4551948 w 6212306"/>
              <a:gd name="connsiteY103" fmla="*/ 1159042 h 1993232"/>
              <a:gd name="connsiteX104" fmla="*/ 4551948 w 6212306"/>
              <a:gd name="connsiteY104" fmla="*/ 1179095 h 1993232"/>
              <a:gd name="connsiteX105" fmla="*/ 4820653 w 6212306"/>
              <a:gd name="connsiteY105" fmla="*/ 1179095 h 1993232"/>
              <a:gd name="connsiteX106" fmla="*/ 4820653 w 6212306"/>
              <a:gd name="connsiteY106" fmla="*/ 1207169 h 1993232"/>
              <a:gd name="connsiteX107" fmla="*/ 4936958 w 6212306"/>
              <a:gd name="connsiteY107" fmla="*/ 1207169 h 1993232"/>
              <a:gd name="connsiteX108" fmla="*/ 4936958 w 6212306"/>
              <a:gd name="connsiteY108" fmla="*/ 1239253 h 1993232"/>
              <a:gd name="connsiteX109" fmla="*/ 5037221 w 6212306"/>
              <a:gd name="connsiteY109" fmla="*/ 1239253 h 1993232"/>
              <a:gd name="connsiteX110" fmla="*/ 5037221 w 6212306"/>
              <a:gd name="connsiteY110" fmla="*/ 1259305 h 1993232"/>
              <a:gd name="connsiteX111" fmla="*/ 5101390 w 6212306"/>
              <a:gd name="connsiteY111" fmla="*/ 1259305 h 1993232"/>
              <a:gd name="connsiteX112" fmla="*/ 5101390 w 6212306"/>
              <a:gd name="connsiteY112" fmla="*/ 1287379 h 1993232"/>
              <a:gd name="connsiteX113" fmla="*/ 5334000 w 6212306"/>
              <a:gd name="connsiteY113" fmla="*/ 1287379 h 1993232"/>
              <a:gd name="connsiteX114" fmla="*/ 5334000 w 6212306"/>
              <a:gd name="connsiteY114" fmla="*/ 1335505 h 1993232"/>
              <a:gd name="connsiteX115" fmla="*/ 5851358 w 6212306"/>
              <a:gd name="connsiteY115" fmla="*/ 1335505 h 1993232"/>
              <a:gd name="connsiteX116" fmla="*/ 5851358 w 6212306"/>
              <a:gd name="connsiteY116" fmla="*/ 1548063 h 1993232"/>
              <a:gd name="connsiteX117" fmla="*/ 5995737 w 6212306"/>
              <a:gd name="connsiteY117" fmla="*/ 1548063 h 1993232"/>
              <a:gd name="connsiteX118" fmla="*/ 5995737 w 6212306"/>
              <a:gd name="connsiteY118" fmla="*/ 1993232 h 1993232"/>
              <a:gd name="connsiteX119" fmla="*/ 6212306 w 6212306"/>
              <a:gd name="connsiteY119" fmla="*/ 1993232 h 199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6212306" h="1993232">
                <a:moveTo>
                  <a:pt x="0" y="0"/>
                </a:moveTo>
                <a:lnTo>
                  <a:pt x="713874" y="0"/>
                </a:lnTo>
                <a:lnTo>
                  <a:pt x="705853" y="8021"/>
                </a:lnTo>
                <a:lnTo>
                  <a:pt x="986590" y="8021"/>
                </a:lnTo>
                <a:lnTo>
                  <a:pt x="978569" y="16042"/>
                </a:lnTo>
                <a:lnTo>
                  <a:pt x="1010653" y="16042"/>
                </a:lnTo>
                <a:lnTo>
                  <a:pt x="1010653" y="44116"/>
                </a:lnTo>
                <a:lnTo>
                  <a:pt x="1086853" y="44116"/>
                </a:lnTo>
                <a:lnTo>
                  <a:pt x="1074821" y="56148"/>
                </a:lnTo>
                <a:lnTo>
                  <a:pt x="1183106" y="56148"/>
                </a:lnTo>
                <a:lnTo>
                  <a:pt x="1183106" y="96253"/>
                </a:lnTo>
                <a:lnTo>
                  <a:pt x="1243264" y="96253"/>
                </a:lnTo>
                <a:lnTo>
                  <a:pt x="1243264" y="120316"/>
                </a:lnTo>
                <a:lnTo>
                  <a:pt x="1311443" y="120316"/>
                </a:lnTo>
                <a:lnTo>
                  <a:pt x="1311443" y="132348"/>
                </a:lnTo>
                <a:lnTo>
                  <a:pt x="1355558" y="132348"/>
                </a:lnTo>
                <a:lnTo>
                  <a:pt x="1355558" y="156411"/>
                </a:lnTo>
                <a:lnTo>
                  <a:pt x="1435769" y="156411"/>
                </a:lnTo>
                <a:lnTo>
                  <a:pt x="1435769" y="180474"/>
                </a:lnTo>
                <a:lnTo>
                  <a:pt x="1499937" y="180474"/>
                </a:lnTo>
                <a:lnTo>
                  <a:pt x="1499937" y="180474"/>
                </a:lnTo>
                <a:lnTo>
                  <a:pt x="1499937" y="200526"/>
                </a:lnTo>
                <a:lnTo>
                  <a:pt x="1616243" y="200526"/>
                </a:lnTo>
                <a:lnTo>
                  <a:pt x="1616243" y="256674"/>
                </a:lnTo>
                <a:lnTo>
                  <a:pt x="1684421" y="256674"/>
                </a:lnTo>
                <a:lnTo>
                  <a:pt x="1684421" y="284748"/>
                </a:lnTo>
                <a:lnTo>
                  <a:pt x="1748590" y="284748"/>
                </a:lnTo>
                <a:lnTo>
                  <a:pt x="1748590" y="308811"/>
                </a:lnTo>
                <a:lnTo>
                  <a:pt x="1784685" y="308811"/>
                </a:lnTo>
                <a:lnTo>
                  <a:pt x="1784685" y="324853"/>
                </a:lnTo>
                <a:lnTo>
                  <a:pt x="1888958" y="324853"/>
                </a:lnTo>
                <a:lnTo>
                  <a:pt x="1888958" y="328863"/>
                </a:lnTo>
                <a:lnTo>
                  <a:pt x="1933074" y="328863"/>
                </a:lnTo>
                <a:lnTo>
                  <a:pt x="1933074" y="364958"/>
                </a:lnTo>
                <a:lnTo>
                  <a:pt x="1977190" y="364958"/>
                </a:lnTo>
                <a:lnTo>
                  <a:pt x="1977190" y="401053"/>
                </a:lnTo>
                <a:lnTo>
                  <a:pt x="2073443" y="401053"/>
                </a:lnTo>
                <a:lnTo>
                  <a:pt x="2073443" y="429126"/>
                </a:lnTo>
                <a:lnTo>
                  <a:pt x="2157664" y="429126"/>
                </a:lnTo>
                <a:lnTo>
                  <a:pt x="2157664" y="457200"/>
                </a:lnTo>
                <a:lnTo>
                  <a:pt x="2193758" y="457200"/>
                </a:lnTo>
                <a:lnTo>
                  <a:pt x="2177716" y="473242"/>
                </a:lnTo>
                <a:lnTo>
                  <a:pt x="2241885" y="473242"/>
                </a:lnTo>
                <a:lnTo>
                  <a:pt x="2241885" y="497305"/>
                </a:lnTo>
                <a:lnTo>
                  <a:pt x="2330116" y="497305"/>
                </a:lnTo>
                <a:lnTo>
                  <a:pt x="2330116" y="521369"/>
                </a:lnTo>
                <a:lnTo>
                  <a:pt x="2358190" y="521369"/>
                </a:lnTo>
                <a:lnTo>
                  <a:pt x="2358190" y="573505"/>
                </a:lnTo>
                <a:lnTo>
                  <a:pt x="2390274" y="573505"/>
                </a:lnTo>
                <a:lnTo>
                  <a:pt x="2390274" y="597569"/>
                </a:lnTo>
                <a:lnTo>
                  <a:pt x="2446421" y="597569"/>
                </a:lnTo>
                <a:lnTo>
                  <a:pt x="2446421" y="605590"/>
                </a:lnTo>
                <a:lnTo>
                  <a:pt x="2478506" y="605590"/>
                </a:lnTo>
                <a:lnTo>
                  <a:pt x="2478506" y="629653"/>
                </a:lnTo>
                <a:lnTo>
                  <a:pt x="2578769" y="629653"/>
                </a:lnTo>
                <a:lnTo>
                  <a:pt x="2578769" y="629653"/>
                </a:lnTo>
                <a:lnTo>
                  <a:pt x="2578769" y="657726"/>
                </a:lnTo>
                <a:lnTo>
                  <a:pt x="2662990" y="657726"/>
                </a:lnTo>
                <a:lnTo>
                  <a:pt x="2662990" y="669758"/>
                </a:lnTo>
                <a:lnTo>
                  <a:pt x="2719137" y="669758"/>
                </a:lnTo>
                <a:lnTo>
                  <a:pt x="2719137" y="677779"/>
                </a:lnTo>
                <a:lnTo>
                  <a:pt x="2827421" y="677779"/>
                </a:lnTo>
                <a:lnTo>
                  <a:pt x="2827421" y="701842"/>
                </a:lnTo>
                <a:lnTo>
                  <a:pt x="2959769" y="701842"/>
                </a:lnTo>
                <a:lnTo>
                  <a:pt x="2959769" y="721895"/>
                </a:lnTo>
                <a:lnTo>
                  <a:pt x="2991853" y="721895"/>
                </a:lnTo>
                <a:lnTo>
                  <a:pt x="2991853" y="741948"/>
                </a:lnTo>
                <a:lnTo>
                  <a:pt x="3068053" y="741948"/>
                </a:lnTo>
                <a:lnTo>
                  <a:pt x="3068053" y="790074"/>
                </a:lnTo>
                <a:lnTo>
                  <a:pt x="3124200" y="790074"/>
                </a:lnTo>
                <a:lnTo>
                  <a:pt x="3124200" y="806116"/>
                </a:lnTo>
                <a:lnTo>
                  <a:pt x="3168316" y="806116"/>
                </a:lnTo>
                <a:lnTo>
                  <a:pt x="3168316" y="826169"/>
                </a:lnTo>
                <a:lnTo>
                  <a:pt x="3296653" y="826169"/>
                </a:lnTo>
                <a:lnTo>
                  <a:pt x="3296653" y="854242"/>
                </a:lnTo>
                <a:lnTo>
                  <a:pt x="3360821" y="854242"/>
                </a:lnTo>
                <a:lnTo>
                  <a:pt x="3360821" y="874295"/>
                </a:lnTo>
                <a:lnTo>
                  <a:pt x="3445043" y="874295"/>
                </a:lnTo>
                <a:lnTo>
                  <a:pt x="3445043" y="902369"/>
                </a:lnTo>
                <a:lnTo>
                  <a:pt x="3533274" y="902369"/>
                </a:lnTo>
                <a:lnTo>
                  <a:pt x="3533274" y="926432"/>
                </a:lnTo>
                <a:lnTo>
                  <a:pt x="3585411" y="926432"/>
                </a:lnTo>
                <a:lnTo>
                  <a:pt x="3585411" y="938463"/>
                </a:lnTo>
                <a:lnTo>
                  <a:pt x="3657600" y="938463"/>
                </a:lnTo>
                <a:lnTo>
                  <a:pt x="3657600" y="954505"/>
                </a:lnTo>
                <a:lnTo>
                  <a:pt x="3830053" y="954505"/>
                </a:lnTo>
                <a:lnTo>
                  <a:pt x="3830053" y="962526"/>
                </a:lnTo>
                <a:lnTo>
                  <a:pt x="3878179" y="962526"/>
                </a:lnTo>
                <a:lnTo>
                  <a:pt x="3878179" y="990600"/>
                </a:lnTo>
                <a:lnTo>
                  <a:pt x="4014537" y="990600"/>
                </a:lnTo>
                <a:lnTo>
                  <a:pt x="4014537" y="1022684"/>
                </a:lnTo>
                <a:lnTo>
                  <a:pt x="4086727" y="1022684"/>
                </a:lnTo>
                <a:lnTo>
                  <a:pt x="4086727" y="1046748"/>
                </a:lnTo>
                <a:lnTo>
                  <a:pt x="4138864" y="1046748"/>
                </a:lnTo>
                <a:lnTo>
                  <a:pt x="4138864" y="1050758"/>
                </a:lnTo>
                <a:lnTo>
                  <a:pt x="4279232" y="1050758"/>
                </a:lnTo>
                <a:lnTo>
                  <a:pt x="4279232" y="1074821"/>
                </a:lnTo>
                <a:lnTo>
                  <a:pt x="4347411" y="1074821"/>
                </a:lnTo>
                <a:lnTo>
                  <a:pt x="4347411" y="1114926"/>
                </a:lnTo>
                <a:lnTo>
                  <a:pt x="4395537" y="1114926"/>
                </a:lnTo>
                <a:lnTo>
                  <a:pt x="4395537" y="1147011"/>
                </a:lnTo>
                <a:lnTo>
                  <a:pt x="4487779" y="1147011"/>
                </a:lnTo>
                <a:lnTo>
                  <a:pt x="4487779" y="1159042"/>
                </a:lnTo>
                <a:lnTo>
                  <a:pt x="4551948" y="1159042"/>
                </a:lnTo>
                <a:lnTo>
                  <a:pt x="4551948" y="1179095"/>
                </a:lnTo>
                <a:lnTo>
                  <a:pt x="4820653" y="1179095"/>
                </a:lnTo>
                <a:lnTo>
                  <a:pt x="4820653" y="1207169"/>
                </a:lnTo>
                <a:lnTo>
                  <a:pt x="4936958" y="1207169"/>
                </a:lnTo>
                <a:lnTo>
                  <a:pt x="4936958" y="1239253"/>
                </a:lnTo>
                <a:lnTo>
                  <a:pt x="5037221" y="1239253"/>
                </a:lnTo>
                <a:lnTo>
                  <a:pt x="5037221" y="1259305"/>
                </a:lnTo>
                <a:lnTo>
                  <a:pt x="5101390" y="1259305"/>
                </a:lnTo>
                <a:lnTo>
                  <a:pt x="5101390" y="1287379"/>
                </a:lnTo>
                <a:lnTo>
                  <a:pt x="5334000" y="1287379"/>
                </a:lnTo>
                <a:lnTo>
                  <a:pt x="5334000" y="1335505"/>
                </a:lnTo>
                <a:lnTo>
                  <a:pt x="5851358" y="1335505"/>
                </a:lnTo>
                <a:lnTo>
                  <a:pt x="5851358" y="1548063"/>
                </a:lnTo>
                <a:lnTo>
                  <a:pt x="5995737" y="1548063"/>
                </a:lnTo>
                <a:lnTo>
                  <a:pt x="5995737" y="1993232"/>
                </a:lnTo>
                <a:lnTo>
                  <a:pt x="6212306" y="1993232"/>
                </a:lnTo>
              </a:path>
            </a:pathLst>
          </a:custGeom>
          <a:noFill/>
          <a:ln w="28575">
            <a:solidFill>
              <a:schemeClr val="accent1"/>
            </a:solidFill>
            <a:miter lim="800000"/>
            <a:headEnd/>
            <a:tailEnd/>
          </a:ln>
        </p:spPr>
        <p:txBody>
          <a:bodyPr rtlCol="0" anchor="ctr"/>
          <a:lstStyle/>
          <a:p>
            <a:pPr algn="ctr"/>
            <a:endParaRPr lang="en-US" dirty="0"/>
          </a:p>
        </p:txBody>
      </p:sp>
      <p:sp>
        <p:nvSpPr>
          <p:cNvPr id="31768" name="Freeform: Shape 31767">
            <a:extLst>
              <a:ext uri="{FF2B5EF4-FFF2-40B4-BE49-F238E27FC236}">
                <a16:creationId xmlns:a16="http://schemas.microsoft.com/office/drawing/2014/main" id="{38F3FD9D-5B0C-71C9-9E6E-94DFCB2B33A3}"/>
              </a:ext>
            </a:extLst>
          </p:cNvPr>
          <p:cNvSpPr/>
          <p:nvPr/>
        </p:nvSpPr>
        <p:spPr bwMode="auto">
          <a:xfrm>
            <a:off x="1832811" y="1662363"/>
            <a:ext cx="6132094" cy="2025316"/>
          </a:xfrm>
          <a:custGeom>
            <a:avLst/>
            <a:gdLst>
              <a:gd name="connsiteX0" fmla="*/ 0 w 6132094"/>
              <a:gd name="connsiteY0" fmla="*/ 0 h 2025316"/>
              <a:gd name="connsiteX1" fmla="*/ 437147 w 6132094"/>
              <a:gd name="connsiteY1" fmla="*/ 0 h 2025316"/>
              <a:gd name="connsiteX2" fmla="*/ 437147 w 6132094"/>
              <a:gd name="connsiteY2" fmla="*/ 28074 h 2025316"/>
              <a:gd name="connsiteX3" fmla="*/ 561473 w 6132094"/>
              <a:gd name="connsiteY3" fmla="*/ 28074 h 2025316"/>
              <a:gd name="connsiteX4" fmla="*/ 561473 w 6132094"/>
              <a:gd name="connsiteY4" fmla="*/ 56148 h 2025316"/>
              <a:gd name="connsiteX5" fmla="*/ 862263 w 6132094"/>
              <a:gd name="connsiteY5" fmla="*/ 56148 h 2025316"/>
              <a:gd name="connsiteX6" fmla="*/ 862263 w 6132094"/>
              <a:gd name="connsiteY6" fmla="*/ 76200 h 2025316"/>
              <a:gd name="connsiteX7" fmla="*/ 954505 w 6132094"/>
              <a:gd name="connsiteY7" fmla="*/ 76200 h 2025316"/>
              <a:gd name="connsiteX8" fmla="*/ 954505 w 6132094"/>
              <a:gd name="connsiteY8" fmla="*/ 108284 h 2025316"/>
              <a:gd name="connsiteX9" fmla="*/ 1002631 w 6132094"/>
              <a:gd name="connsiteY9" fmla="*/ 108284 h 2025316"/>
              <a:gd name="connsiteX10" fmla="*/ 1002631 w 6132094"/>
              <a:gd name="connsiteY10" fmla="*/ 108284 h 2025316"/>
              <a:gd name="connsiteX11" fmla="*/ 1002631 w 6132094"/>
              <a:gd name="connsiteY11" fmla="*/ 132348 h 2025316"/>
              <a:gd name="connsiteX12" fmla="*/ 1086852 w 6132094"/>
              <a:gd name="connsiteY12" fmla="*/ 132348 h 2025316"/>
              <a:gd name="connsiteX13" fmla="*/ 1086852 w 6132094"/>
              <a:gd name="connsiteY13" fmla="*/ 156411 h 2025316"/>
              <a:gd name="connsiteX14" fmla="*/ 1114926 w 6132094"/>
              <a:gd name="connsiteY14" fmla="*/ 156411 h 2025316"/>
              <a:gd name="connsiteX15" fmla="*/ 1114926 w 6132094"/>
              <a:gd name="connsiteY15" fmla="*/ 184484 h 2025316"/>
              <a:gd name="connsiteX16" fmla="*/ 1171073 w 6132094"/>
              <a:gd name="connsiteY16" fmla="*/ 184484 h 2025316"/>
              <a:gd name="connsiteX17" fmla="*/ 1171073 w 6132094"/>
              <a:gd name="connsiteY17" fmla="*/ 204537 h 2025316"/>
              <a:gd name="connsiteX18" fmla="*/ 1191126 w 6132094"/>
              <a:gd name="connsiteY18" fmla="*/ 204537 h 2025316"/>
              <a:gd name="connsiteX19" fmla="*/ 1191126 w 6132094"/>
              <a:gd name="connsiteY19" fmla="*/ 236621 h 2025316"/>
              <a:gd name="connsiteX20" fmla="*/ 1267326 w 6132094"/>
              <a:gd name="connsiteY20" fmla="*/ 236621 h 2025316"/>
              <a:gd name="connsiteX21" fmla="*/ 1267326 w 6132094"/>
              <a:gd name="connsiteY21" fmla="*/ 260684 h 2025316"/>
              <a:gd name="connsiteX22" fmla="*/ 1375610 w 6132094"/>
              <a:gd name="connsiteY22" fmla="*/ 260684 h 2025316"/>
              <a:gd name="connsiteX23" fmla="*/ 1375610 w 6132094"/>
              <a:gd name="connsiteY23" fmla="*/ 292769 h 2025316"/>
              <a:gd name="connsiteX24" fmla="*/ 1407694 w 6132094"/>
              <a:gd name="connsiteY24" fmla="*/ 292769 h 2025316"/>
              <a:gd name="connsiteX25" fmla="*/ 1407694 w 6132094"/>
              <a:gd name="connsiteY25" fmla="*/ 320842 h 2025316"/>
              <a:gd name="connsiteX26" fmla="*/ 1407694 w 6132094"/>
              <a:gd name="connsiteY26" fmla="*/ 320842 h 2025316"/>
              <a:gd name="connsiteX27" fmla="*/ 1419726 w 6132094"/>
              <a:gd name="connsiteY27" fmla="*/ 332874 h 2025316"/>
              <a:gd name="connsiteX28" fmla="*/ 1455821 w 6132094"/>
              <a:gd name="connsiteY28" fmla="*/ 332874 h 2025316"/>
              <a:gd name="connsiteX29" fmla="*/ 1455821 w 6132094"/>
              <a:gd name="connsiteY29" fmla="*/ 332874 h 2025316"/>
              <a:gd name="connsiteX30" fmla="*/ 1455821 w 6132094"/>
              <a:gd name="connsiteY30" fmla="*/ 368969 h 2025316"/>
              <a:gd name="connsiteX31" fmla="*/ 1528010 w 6132094"/>
              <a:gd name="connsiteY31" fmla="*/ 368969 h 2025316"/>
              <a:gd name="connsiteX32" fmla="*/ 1528010 w 6132094"/>
              <a:gd name="connsiteY32" fmla="*/ 389021 h 2025316"/>
              <a:gd name="connsiteX33" fmla="*/ 1596189 w 6132094"/>
              <a:gd name="connsiteY33" fmla="*/ 389021 h 2025316"/>
              <a:gd name="connsiteX34" fmla="*/ 1596189 w 6132094"/>
              <a:gd name="connsiteY34" fmla="*/ 417095 h 2025316"/>
              <a:gd name="connsiteX35" fmla="*/ 1700463 w 6132094"/>
              <a:gd name="connsiteY35" fmla="*/ 417095 h 2025316"/>
              <a:gd name="connsiteX36" fmla="*/ 1700463 w 6132094"/>
              <a:gd name="connsiteY36" fmla="*/ 469232 h 2025316"/>
              <a:gd name="connsiteX37" fmla="*/ 1700463 w 6132094"/>
              <a:gd name="connsiteY37" fmla="*/ 469232 h 2025316"/>
              <a:gd name="connsiteX38" fmla="*/ 1728536 w 6132094"/>
              <a:gd name="connsiteY38" fmla="*/ 497305 h 2025316"/>
              <a:gd name="connsiteX39" fmla="*/ 1844842 w 6132094"/>
              <a:gd name="connsiteY39" fmla="*/ 497305 h 2025316"/>
              <a:gd name="connsiteX40" fmla="*/ 1844842 w 6132094"/>
              <a:gd name="connsiteY40" fmla="*/ 517358 h 2025316"/>
              <a:gd name="connsiteX41" fmla="*/ 1860884 w 6132094"/>
              <a:gd name="connsiteY41" fmla="*/ 517358 h 2025316"/>
              <a:gd name="connsiteX42" fmla="*/ 1860884 w 6132094"/>
              <a:gd name="connsiteY42" fmla="*/ 541421 h 2025316"/>
              <a:gd name="connsiteX43" fmla="*/ 1969168 w 6132094"/>
              <a:gd name="connsiteY43" fmla="*/ 541421 h 2025316"/>
              <a:gd name="connsiteX44" fmla="*/ 1969168 w 6132094"/>
              <a:gd name="connsiteY44" fmla="*/ 577516 h 2025316"/>
              <a:gd name="connsiteX45" fmla="*/ 1993231 w 6132094"/>
              <a:gd name="connsiteY45" fmla="*/ 577516 h 2025316"/>
              <a:gd name="connsiteX46" fmla="*/ 1993231 w 6132094"/>
              <a:gd name="connsiteY46" fmla="*/ 597569 h 2025316"/>
              <a:gd name="connsiteX47" fmla="*/ 2025315 w 6132094"/>
              <a:gd name="connsiteY47" fmla="*/ 597569 h 2025316"/>
              <a:gd name="connsiteX48" fmla="*/ 2025315 w 6132094"/>
              <a:gd name="connsiteY48" fmla="*/ 625642 h 2025316"/>
              <a:gd name="connsiteX49" fmla="*/ 2105526 w 6132094"/>
              <a:gd name="connsiteY49" fmla="*/ 625642 h 2025316"/>
              <a:gd name="connsiteX50" fmla="*/ 2105526 w 6132094"/>
              <a:gd name="connsiteY50" fmla="*/ 653716 h 2025316"/>
              <a:gd name="connsiteX51" fmla="*/ 2213810 w 6132094"/>
              <a:gd name="connsiteY51" fmla="*/ 653716 h 2025316"/>
              <a:gd name="connsiteX52" fmla="*/ 2213810 w 6132094"/>
              <a:gd name="connsiteY52" fmla="*/ 681790 h 2025316"/>
              <a:gd name="connsiteX53" fmla="*/ 2249905 w 6132094"/>
              <a:gd name="connsiteY53" fmla="*/ 681790 h 2025316"/>
              <a:gd name="connsiteX54" fmla="*/ 2249905 w 6132094"/>
              <a:gd name="connsiteY54" fmla="*/ 709863 h 2025316"/>
              <a:gd name="connsiteX55" fmla="*/ 2294021 w 6132094"/>
              <a:gd name="connsiteY55" fmla="*/ 709863 h 2025316"/>
              <a:gd name="connsiteX56" fmla="*/ 2310063 w 6132094"/>
              <a:gd name="connsiteY56" fmla="*/ 725905 h 2025316"/>
              <a:gd name="connsiteX57" fmla="*/ 2350168 w 6132094"/>
              <a:gd name="connsiteY57" fmla="*/ 725905 h 2025316"/>
              <a:gd name="connsiteX58" fmla="*/ 2350168 w 6132094"/>
              <a:gd name="connsiteY58" fmla="*/ 766011 h 2025316"/>
              <a:gd name="connsiteX59" fmla="*/ 2362200 w 6132094"/>
              <a:gd name="connsiteY59" fmla="*/ 766011 h 2025316"/>
              <a:gd name="connsiteX60" fmla="*/ 2362200 w 6132094"/>
              <a:gd name="connsiteY60" fmla="*/ 790074 h 2025316"/>
              <a:gd name="connsiteX61" fmla="*/ 2402305 w 6132094"/>
              <a:gd name="connsiteY61" fmla="*/ 790074 h 2025316"/>
              <a:gd name="connsiteX62" fmla="*/ 2402305 w 6132094"/>
              <a:gd name="connsiteY62" fmla="*/ 810126 h 2025316"/>
              <a:gd name="connsiteX63" fmla="*/ 2538663 w 6132094"/>
              <a:gd name="connsiteY63" fmla="*/ 810126 h 2025316"/>
              <a:gd name="connsiteX64" fmla="*/ 2538663 w 6132094"/>
              <a:gd name="connsiteY64" fmla="*/ 858253 h 2025316"/>
              <a:gd name="connsiteX65" fmla="*/ 2586789 w 6132094"/>
              <a:gd name="connsiteY65" fmla="*/ 858253 h 2025316"/>
              <a:gd name="connsiteX66" fmla="*/ 2586789 w 6132094"/>
              <a:gd name="connsiteY66" fmla="*/ 858253 h 2025316"/>
              <a:gd name="connsiteX67" fmla="*/ 2586789 w 6132094"/>
              <a:gd name="connsiteY67" fmla="*/ 886326 h 2025316"/>
              <a:gd name="connsiteX68" fmla="*/ 2711115 w 6132094"/>
              <a:gd name="connsiteY68" fmla="*/ 886326 h 2025316"/>
              <a:gd name="connsiteX69" fmla="*/ 2711115 w 6132094"/>
              <a:gd name="connsiteY69" fmla="*/ 910390 h 2025316"/>
              <a:gd name="connsiteX70" fmla="*/ 2711115 w 6132094"/>
              <a:gd name="connsiteY70" fmla="*/ 910390 h 2025316"/>
              <a:gd name="connsiteX71" fmla="*/ 2727157 w 6132094"/>
              <a:gd name="connsiteY71" fmla="*/ 926432 h 2025316"/>
              <a:gd name="connsiteX72" fmla="*/ 2799347 w 6132094"/>
              <a:gd name="connsiteY72" fmla="*/ 926432 h 2025316"/>
              <a:gd name="connsiteX73" fmla="*/ 2799347 w 6132094"/>
              <a:gd name="connsiteY73" fmla="*/ 990600 h 2025316"/>
              <a:gd name="connsiteX74" fmla="*/ 2851484 w 6132094"/>
              <a:gd name="connsiteY74" fmla="*/ 990600 h 2025316"/>
              <a:gd name="connsiteX75" fmla="*/ 2851484 w 6132094"/>
              <a:gd name="connsiteY75" fmla="*/ 990600 h 2025316"/>
              <a:gd name="connsiteX76" fmla="*/ 2851484 w 6132094"/>
              <a:gd name="connsiteY76" fmla="*/ 1018674 h 2025316"/>
              <a:gd name="connsiteX77" fmla="*/ 2887578 w 6132094"/>
              <a:gd name="connsiteY77" fmla="*/ 1018674 h 2025316"/>
              <a:gd name="connsiteX78" fmla="*/ 2887578 w 6132094"/>
              <a:gd name="connsiteY78" fmla="*/ 1042737 h 2025316"/>
              <a:gd name="connsiteX79" fmla="*/ 2995863 w 6132094"/>
              <a:gd name="connsiteY79" fmla="*/ 1042737 h 2025316"/>
              <a:gd name="connsiteX80" fmla="*/ 2995863 w 6132094"/>
              <a:gd name="connsiteY80" fmla="*/ 1070811 h 2025316"/>
              <a:gd name="connsiteX81" fmla="*/ 3140242 w 6132094"/>
              <a:gd name="connsiteY81" fmla="*/ 1070811 h 2025316"/>
              <a:gd name="connsiteX82" fmla="*/ 3140242 w 6132094"/>
              <a:gd name="connsiteY82" fmla="*/ 1098884 h 2025316"/>
              <a:gd name="connsiteX83" fmla="*/ 3256547 w 6132094"/>
              <a:gd name="connsiteY83" fmla="*/ 1098884 h 2025316"/>
              <a:gd name="connsiteX84" fmla="*/ 3256547 w 6132094"/>
              <a:gd name="connsiteY84" fmla="*/ 1147011 h 2025316"/>
              <a:gd name="connsiteX85" fmla="*/ 3348789 w 6132094"/>
              <a:gd name="connsiteY85" fmla="*/ 1147011 h 2025316"/>
              <a:gd name="connsiteX86" fmla="*/ 3348789 w 6132094"/>
              <a:gd name="connsiteY86" fmla="*/ 1147011 h 2025316"/>
              <a:gd name="connsiteX87" fmla="*/ 3429000 w 6132094"/>
              <a:gd name="connsiteY87" fmla="*/ 1147011 h 2025316"/>
              <a:gd name="connsiteX88" fmla="*/ 3429000 w 6132094"/>
              <a:gd name="connsiteY88" fmla="*/ 1259305 h 2025316"/>
              <a:gd name="connsiteX89" fmla="*/ 3589421 w 6132094"/>
              <a:gd name="connsiteY89" fmla="*/ 1259305 h 2025316"/>
              <a:gd name="connsiteX90" fmla="*/ 3589421 w 6132094"/>
              <a:gd name="connsiteY90" fmla="*/ 1279358 h 2025316"/>
              <a:gd name="connsiteX91" fmla="*/ 3649578 w 6132094"/>
              <a:gd name="connsiteY91" fmla="*/ 1279358 h 2025316"/>
              <a:gd name="connsiteX92" fmla="*/ 3649578 w 6132094"/>
              <a:gd name="connsiteY92" fmla="*/ 1307432 h 2025316"/>
              <a:gd name="connsiteX93" fmla="*/ 3677652 w 6132094"/>
              <a:gd name="connsiteY93" fmla="*/ 1307432 h 2025316"/>
              <a:gd name="connsiteX94" fmla="*/ 3677652 w 6132094"/>
              <a:gd name="connsiteY94" fmla="*/ 1335505 h 2025316"/>
              <a:gd name="connsiteX95" fmla="*/ 3842084 w 6132094"/>
              <a:gd name="connsiteY95" fmla="*/ 1335505 h 2025316"/>
              <a:gd name="connsiteX96" fmla="*/ 3842084 w 6132094"/>
              <a:gd name="connsiteY96" fmla="*/ 1359569 h 2025316"/>
              <a:gd name="connsiteX97" fmla="*/ 3882189 w 6132094"/>
              <a:gd name="connsiteY97" fmla="*/ 1359569 h 2025316"/>
              <a:gd name="connsiteX98" fmla="*/ 3882189 w 6132094"/>
              <a:gd name="connsiteY98" fmla="*/ 1387642 h 2025316"/>
              <a:gd name="connsiteX99" fmla="*/ 4094747 w 6132094"/>
              <a:gd name="connsiteY99" fmla="*/ 1387642 h 2025316"/>
              <a:gd name="connsiteX100" fmla="*/ 4094747 w 6132094"/>
              <a:gd name="connsiteY100" fmla="*/ 1415716 h 2025316"/>
              <a:gd name="connsiteX101" fmla="*/ 4170947 w 6132094"/>
              <a:gd name="connsiteY101" fmla="*/ 1415716 h 2025316"/>
              <a:gd name="connsiteX102" fmla="*/ 4170947 w 6132094"/>
              <a:gd name="connsiteY102" fmla="*/ 1443790 h 2025316"/>
              <a:gd name="connsiteX103" fmla="*/ 4199021 w 6132094"/>
              <a:gd name="connsiteY103" fmla="*/ 1443790 h 2025316"/>
              <a:gd name="connsiteX104" fmla="*/ 4199021 w 6132094"/>
              <a:gd name="connsiteY104" fmla="*/ 1459832 h 2025316"/>
              <a:gd name="connsiteX105" fmla="*/ 4255168 w 6132094"/>
              <a:gd name="connsiteY105" fmla="*/ 1459832 h 2025316"/>
              <a:gd name="connsiteX106" fmla="*/ 4255168 w 6132094"/>
              <a:gd name="connsiteY106" fmla="*/ 1495926 h 2025316"/>
              <a:gd name="connsiteX107" fmla="*/ 4295273 w 6132094"/>
              <a:gd name="connsiteY107" fmla="*/ 1495926 h 2025316"/>
              <a:gd name="connsiteX108" fmla="*/ 4295273 w 6132094"/>
              <a:gd name="connsiteY108" fmla="*/ 1515979 h 2025316"/>
              <a:gd name="connsiteX109" fmla="*/ 4359442 w 6132094"/>
              <a:gd name="connsiteY109" fmla="*/ 1515979 h 2025316"/>
              <a:gd name="connsiteX110" fmla="*/ 4359442 w 6132094"/>
              <a:gd name="connsiteY110" fmla="*/ 1556084 h 2025316"/>
              <a:gd name="connsiteX111" fmla="*/ 4403557 w 6132094"/>
              <a:gd name="connsiteY111" fmla="*/ 1556084 h 2025316"/>
              <a:gd name="connsiteX112" fmla="*/ 4403557 w 6132094"/>
              <a:gd name="connsiteY112" fmla="*/ 1596190 h 2025316"/>
              <a:gd name="connsiteX113" fmla="*/ 4427621 w 6132094"/>
              <a:gd name="connsiteY113" fmla="*/ 1596190 h 2025316"/>
              <a:gd name="connsiteX114" fmla="*/ 4427621 w 6132094"/>
              <a:gd name="connsiteY114" fmla="*/ 1636295 h 2025316"/>
              <a:gd name="connsiteX115" fmla="*/ 4471736 w 6132094"/>
              <a:gd name="connsiteY115" fmla="*/ 1636295 h 2025316"/>
              <a:gd name="connsiteX116" fmla="*/ 4471736 w 6132094"/>
              <a:gd name="connsiteY116" fmla="*/ 1680411 h 2025316"/>
              <a:gd name="connsiteX117" fmla="*/ 4551947 w 6132094"/>
              <a:gd name="connsiteY117" fmla="*/ 1680411 h 2025316"/>
              <a:gd name="connsiteX118" fmla="*/ 4551947 w 6132094"/>
              <a:gd name="connsiteY118" fmla="*/ 1720516 h 2025316"/>
              <a:gd name="connsiteX119" fmla="*/ 4764505 w 6132094"/>
              <a:gd name="connsiteY119" fmla="*/ 1720516 h 2025316"/>
              <a:gd name="connsiteX120" fmla="*/ 4764505 w 6132094"/>
              <a:gd name="connsiteY120" fmla="*/ 1756611 h 2025316"/>
              <a:gd name="connsiteX121" fmla="*/ 5189621 w 6132094"/>
              <a:gd name="connsiteY121" fmla="*/ 1756611 h 2025316"/>
              <a:gd name="connsiteX122" fmla="*/ 5189621 w 6132094"/>
              <a:gd name="connsiteY122" fmla="*/ 1828800 h 2025316"/>
              <a:gd name="connsiteX123" fmla="*/ 5269831 w 6132094"/>
              <a:gd name="connsiteY123" fmla="*/ 1828800 h 2025316"/>
              <a:gd name="connsiteX124" fmla="*/ 5269831 w 6132094"/>
              <a:gd name="connsiteY124" fmla="*/ 1917032 h 2025316"/>
              <a:gd name="connsiteX125" fmla="*/ 5305926 w 6132094"/>
              <a:gd name="connsiteY125" fmla="*/ 1917032 h 2025316"/>
              <a:gd name="connsiteX126" fmla="*/ 5305926 w 6132094"/>
              <a:gd name="connsiteY126" fmla="*/ 2025316 h 2025316"/>
              <a:gd name="connsiteX127" fmla="*/ 6132094 w 6132094"/>
              <a:gd name="connsiteY127" fmla="*/ 2025316 h 2025316"/>
              <a:gd name="connsiteX0" fmla="*/ 0 w 6132094"/>
              <a:gd name="connsiteY0" fmla="*/ 0 h 2025316"/>
              <a:gd name="connsiteX1" fmla="*/ 437147 w 6132094"/>
              <a:gd name="connsiteY1" fmla="*/ 0 h 2025316"/>
              <a:gd name="connsiteX2" fmla="*/ 437147 w 6132094"/>
              <a:gd name="connsiteY2" fmla="*/ 28074 h 2025316"/>
              <a:gd name="connsiteX3" fmla="*/ 561473 w 6132094"/>
              <a:gd name="connsiteY3" fmla="*/ 28074 h 2025316"/>
              <a:gd name="connsiteX4" fmla="*/ 561473 w 6132094"/>
              <a:gd name="connsiteY4" fmla="*/ 56148 h 2025316"/>
              <a:gd name="connsiteX5" fmla="*/ 862263 w 6132094"/>
              <a:gd name="connsiteY5" fmla="*/ 56148 h 2025316"/>
              <a:gd name="connsiteX6" fmla="*/ 862263 w 6132094"/>
              <a:gd name="connsiteY6" fmla="*/ 76200 h 2025316"/>
              <a:gd name="connsiteX7" fmla="*/ 954505 w 6132094"/>
              <a:gd name="connsiteY7" fmla="*/ 76200 h 2025316"/>
              <a:gd name="connsiteX8" fmla="*/ 954505 w 6132094"/>
              <a:gd name="connsiteY8" fmla="*/ 108284 h 2025316"/>
              <a:gd name="connsiteX9" fmla="*/ 1002631 w 6132094"/>
              <a:gd name="connsiteY9" fmla="*/ 108284 h 2025316"/>
              <a:gd name="connsiteX10" fmla="*/ 1002631 w 6132094"/>
              <a:gd name="connsiteY10" fmla="*/ 108284 h 2025316"/>
              <a:gd name="connsiteX11" fmla="*/ 1002631 w 6132094"/>
              <a:gd name="connsiteY11" fmla="*/ 132348 h 2025316"/>
              <a:gd name="connsiteX12" fmla="*/ 1086852 w 6132094"/>
              <a:gd name="connsiteY12" fmla="*/ 132348 h 2025316"/>
              <a:gd name="connsiteX13" fmla="*/ 1086852 w 6132094"/>
              <a:gd name="connsiteY13" fmla="*/ 156411 h 2025316"/>
              <a:gd name="connsiteX14" fmla="*/ 1114926 w 6132094"/>
              <a:gd name="connsiteY14" fmla="*/ 156411 h 2025316"/>
              <a:gd name="connsiteX15" fmla="*/ 1114926 w 6132094"/>
              <a:gd name="connsiteY15" fmla="*/ 184484 h 2025316"/>
              <a:gd name="connsiteX16" fmla="*/ 1171073 w 6132094"/>
              <a:gd name="connsiteY16" fmla="*/ 184484 h 2025316"/>
              <a:gd name="connsiteX17" fmla="*/ 1171073 w 6132094"/>
              <a:gd name="connsiteY17" fmla="*/ 204537 h 2025316"/>
              <a:gd name="connsiteX18" fmla="*/ 1191126 w 6132094"/>
              <a:gd name="connsiteY18" fmla="*/ 204537 h 2025316"/>
              <a:gd name="connsiteX19" fmla="*/ 1191126 w 6132094"/>
              <a:gd name="connsiteY19" fmla="*/ 236621 h 2025316"/>
              <a:gd name="connsiteX20" fmla="*/ 1267326 w 6132094"/>
              <a:gd name="connsiteY20" fmla="*/ 236621 h 2025316"/>
              <a:gd name="connsiteX21" fmla="*/ 1267326 w 6132094"/>
              <a:gd name="connsiteY21" fmla="*/ 260684 h 2025316"/>
              <a:gd name="connsiteX22" fmla="*/ 1375610 w 6132094"/>
              <a:gd name="connsiteY22" fmla="*/ 260684 h 2025316"/>
              <a:gd name="connsiteX23" fmla="*/ 1375610 w 6132094"/>
              <a:gd name="connsiteY23" fmla="*/ 292769 h 2025316"/>
              <a:gd name="connsiteX24" fmla="*/ 1407694 w 6132094"/>
              <a:gd name="connsiteY24" fmla="*/ 292769 h 2025316"/>
              <a:gd name="connsiteX25" fmla="*/ 1407694 w 6132094"/>
              <a:gd name="connsiteY25" fmla="*/ 320842 h 2025316"/>
              <a:gd name="connsiteX26" fmla="*/ 1407694 w 6132094"/>
              <a:gd name="connsiteY26" fmla="*/ 320842 h 2025316"/>
              <a:gd name="connsiteX27" fmla="*/ 1419726 w 6132094"/>
              <a:gd name="connsiteY27" fmla="*/ 332874 h 2025316"/>
              <a:gd name="connsiteX28" fmla="*/ 1455821 w 6132094"/>
              <a:gd name="connsiteY28" fmla="*/ 332874 h 2025316"/>
              <a:gd name="connsiteX29" fmla="*/ 1455821 w 6132094"/>
              <a:gd name="connsiteY29" fmla="*/ 332874 h 2025316"/>
              <a:gd name="connsiteX30" fmla="*/ 1455821 w 6132094"/>
              <a:gd name="connsiteY30" fmla="*/ 368969 h 2025316"/>
              <a:gd name="connsiteX31" fmla="*/ 1528010 w 6132094"/>
              <a:gd name="connsiteY31" fmla="*/ 368969 h 2025316"/>
              <a:gd name="connsiteX32" fmla="*/ 1528010 w 6132094"/>
              <a:gd name="connsiteY32" fmla="*/ 389021 h 2025316"/>
              <a:gd name="connsiteX33" fmla="*/ 1596189 w 6132094"/>
              <a:gd name="connsiteY33" fmla="*/ 389021 h 2025316"/>
              <a:gd name="connsiteX34" fmla="*/ 1596189 w 6132094"/>
              <a:gd name="connsiteY34" fmla="*/ 417095 h 2025316"/>
              <a:gd name="connsiteX35" fmla="*/ 1700463 w 6132094"/>
              <a:gd name="connsiteY35" fmla="*/ 417095 h 2025316"/>
              <a:gd name="connsiteX36" fmla="*/ 1700463 w 6132094"/>
              <a:gd name="connsiteY36" fmla="*/ 469232 h 2025316"/>
              <a:gd name="connsiteX37" fmla="*/ 1700463 w 6132094"/>
              <a:gd name="connsiteY37" fmla="*/ 469232 h 2025316"/>
              <a:gd name="connsiteX38" fmla="*/ 1728536 w 6132094"/>
              <a:gd name="connsiteY38" fmla="*/ 497305 h 2025316"/>
              <a:gd name="connsiteX39" fmla="*/ 1844842 w 6132094"/>
              <a:gd name="connsiteY39" fmla="*/ 497305 h 2025316"/>
              <a:gd name="connsiteX40" fmla="*/ 1844842 w 6132094"/>
              <a:gd name="connsiteY40" fmla="*/ 517358 h 2025316"/>
              <a:gd name="connsiteX41" fmla="*/ 1860884 w 6132094"/>
              <a:gd name="connsiteY41" fmla="*/ 517358 h 2025316"/>
              <a:gd name="connsiteX42" fmla="*/ 1860884 w 6132094"/>
              <a:gd name="connsiteY42" fmla="*/ 541421 h 2025316"/>
              <a:gd name="connsiteX43" fmla="*/ 1969168 w 6132094"/>
              <a:gd name="connsiteY43" fmla="*/ 541421 h 2025316"/>
              <a:gd name="connsiteX44" fmla="*/ 1969168 w 6132094"/>
              <a:gd name="connsiteY44" fmla="*/ 577516 h 2025316"/>
              <a:gd name="connsiteX45" fmla="*/ 1993231 w 6132094"/>
              <a:gd name="connsiteY45" fmla="*/ 577516 h 2025316"/>
              <a:gd name="connsiteX46" fmla="*/ 1993231 w 6132094"/>
              <a:gd name="connsiteY46" fmla="*/ 597569 h 2025316"/>
              <a:gd name="connsiteX47" fmla="*/ 2025315 w 6132094"/>
              <a:gd name="connsiteY47" fmla="*/ 597569 h 2025316"/>
              <a:gd name="connsiteX48" fmla="*/ 2025315 w 6132094"/>
              <a:gd name="connsiteY48" fmla="*/ 625642 h 2025316"/>
              <a:gd name="connsiteX49" fmla="*/ 2105526 w 6132094"/>
              <a:gd name="connsiteY49" fmla="*/ 625642 h 2025316"/>
              <a:gd name="connsiteX50" fmla="*/ 2105526 w 6132094"/>
              <a:gd name="connsiteY50" fmla="*/ 653716 h 2025316"/>
              <a:gd name="connsiteX51" fmla="*/ 2213810 w 6132094"/>
              <a:gd name="connsiteY51" fmla="*/ 653716 h 2025316"/>
              <a:gd name="connsiteX52" fmla="*/ 2213810 w 6132094"/>
              <a:gd name="connsiteY52" fmla="*/ 681790 h 2025316"/>
              <a:gd name="connsiteX53" fmla="*/ 2249905 w 6132094"/>
              <a:gd name="connsiteY53" fmla="*/ 681790 h 2025316"/>
              <a:gd name="connsiteX54" fmla="*/ 2249905 w 6132094"/>
              <a:gd name="connsiteY54" fmla="*/ 709863 h 2025316"/>
              <a:gd name="connsiteX55" fmla="*/ 2294021 w 6132094"/>
              <a:gd name="connsiteY55" fmla="*/ 709863 h 2025316"/>
              <a:gd name="connsiteX56" fmla="*/ 2310063 w 6132094"/>
              <a:gd name="connsiteY56" fmla="*/ 725905 h 2025316"/>
              <a:gd name="connsiteX57" fmla="*/ 2350168 w 6132094"/>
              <a:gd name="connsiteY57" fmla="*/ 725905 h 2025316"/>
              <a:gd name="connsiteX58" fmla="*/ 2350168 w 6132094"/>
              <a:gd name="connsiteY58" fmla="*/ 766011 h 2025316"/>
              <a:gd name="connsiteX59" fmla="*/ 2362200 w 6132094"/>
              <a:gd name="connsiteY59" fmla="*/ 766011 h 2025316"/>
              <a:gd name="connsiteX60" fmla="*/ 2362200 w 6132094"/>
              <a:gd name="connsiteY60" fmla="*/ 790074 h 2025316"/>
              <a:gd name="connsiteX61" fmla="*/ 2402305 w 6132094"/>
              <a:gd name="connsiteY61" fmla="*/ 790074 h 2025316"/>
              <a:gd name="connsiteX62" fmla="*/ 2402305 w 6132094"/>
              <a:gd name="connsiteY62" fmla="*/ 810126 h 2025316"/>
              <a:gd name="connsiteX63" fmla="*/ 2538663 w 6132094"/>
              <a:gd name="connsiteY63" fmla="*/ 810126 h 2025316"/>
              <a:gd name="connsiteX64" fmla="*/ 2538663 w 6132094"/>
              <a:gd name="connsiteY64" fmla="*/ 858253 h 2025316"/>
              <a:gd name="connsiteX65" fmla="*/ 2586789 w 6132094"/>
              <a:gd name="connsiteY65" fmla="*/ 858253 h 2025316"/>
              <a:gd name="connsiteX66" fmla="*/ 2586789 w 6132094"/>
              <a:gd name="connsiteY66" fmla="*/ 858253 h 2025316"/>
              <a:gd name="connsiteX67" fmla="*/ 2586789 w 6132094"/>
              <a:gd name="connsiteY67" fmla="*/ 886326 h 2025316"/>
              <a:gd name="connsiteX68" fmla="*/ 2711115 w 6132094"/>
              <a:gd name="connsiteY68" fmla="*/ 886326 h 2025316"/>
              <a:gd name="connsiteX69" fmla="*/ 2711115 w 6132094"/>
              <a:gd name="connsiteY69" fmla="*/ 910390 h 2025316"/>
              <a:gd name="connsiteX70" fmla="*/ 2711115 w 6132094"/>
              <a:gd name="connsiteY70" fmla="*/ 910390 h 2025316"/>
              <a:gd name="connsiteX71" fmla="*/ 2727157 w 6132094"/>
              <a:gd name="connsiteY71" fmla="*/ 926432 h 2025316"/>
              <a:gd name="connsiteX72" fmla="*/ 2799347 w 6132094"/>
              <a:gd name="connsiteY72" fmla="*/ 926432 h 2025316"/>
              <a:gd name="connsiteX73" fmla="*/ 2799347 w 6132094"/>
              <a:gd name="connsiteY73" fmla="*/ 990600 h 2025316"/>
              <a:gd name="connsiteX74" fmla="*/ 2851484 w 6132094"/>
              <a:gd name="connsiteY74" fmla="*/ 990600 h 2025316"/>
              <a:gd name="connsiteX75" fmla="*/ 2851484 w 6132094"/>
              <a:gd name="connsiteY75" fmla="*/ 990600 h 2025316"/>
              <a:gd name="connsiteX76" fmla="*/ 2851484 w 6132094"/>
              <a:gd name="connsiteY76" fmla="*/ 1018674 h 2025316"/>
              <a:gd name="connsiteX77" fmla="*/ 2887578 w 6132094"/>
              <a:gd name="connsiteY77" fmla="*/ 1018674 h 2025316"/>
              <a:gd name="connsiteX78" fmla="*/ 2887578 w 6132094"/>
              <a:gd name="connsiteY78" fmla="*/ 1042737 h 2025316"/>
              <a:gd name="connsiteX79" fmla="*/ 2995863 w 6132094"/>
              <a:gd name="connsiteY79" fmla="*/ 1042737 h 2025316"/>
              <a:gd name="connsiteX80" fmla="*/ 2995863 w 6132094"/>
              <a:gd name="connsiteY80" fmla="*/ 1070811 h 2025316"/>
              <a:gd name="connsiteX81" fmla="*/ 3140242 w 6132094"/>
              <a:gd name="connsiteY81" fmla="*/ 1070811 h 2025316"/>
              <a:gd name="connsiteX82" fmla="*/ 3140242 w 6132094"/>
              <a:gd name="connsiteY82" fmla="*/ 1098884 h 2025316"/>
              <a:gd name="connsiteX83" fmla="*/ 3256547 w 6132094"/>
              <a:gd name="connsiteY83" fmla="*/ 1098884 h 2025316"/>
              <a:gd name="connsiteX84" fmla="*/ 3256547 w 6132094"/>
              <a:gd name="connsiteY84" fmla="*/ 1147011 h 2025316"/>
              <a:gd name="connsiteX85" fmla="*/ 3348789 w 6132094"/>
              <a:gd name="connsiteY85" fmla="*/ 1147011 h 2025316"/>
              <a:gd name="connsiteX86" fmla="*/ 3344779 w 6132094"/>
              <a:gd name="connsiteY86" fmla="*/ 1171074 h 2025316"/>
              <a:gd name="connsiteX87" fmla="*/ 3429000 w 6132094"/>
              <a:gd name="connsiteY87" fmla="*/ 1147011 h 2025316"/>
              <a:gd name="connsiteX88" fmla="*/ 3429000 w 6132094"/>
              <a:gd name="connsiteY88" fmla="*/ 1259305 h 2025316"/>
              <a:gd name="connsiteX89" fmla="*/ 3589421 w 6132094"/>
              <a:gd name="connsiteY89" fmla="*/ 1259305 h 2025316"/>
              <a:gd name="connsiteX90" fmla="*/ 3589421 w 6132094"/>
              <a:gd name="connsiteY90" fmla="*/ 1279358 h 2025316"/>
              <a:gd name="connsiteX91" fmla="*/ 3649578 w 6132094"/>
              <a:gd name="connsiteY91" fmla="*/ 1279358 h 2025316"/>
              <a:gd name="connsiteX92" fmla="*/ 3649578 w 6132094"/>
              <a:gd name="connsiteY92" fmla="*/ 1307432 h 2025316"/>
              <a:gd name="connsiteX93" fmla="*/ 3677652 w 6132094"/>
              <a:gd name="connsiteY93" fmla="*/ 1307432 h 2025316"/>
              <a:gd name="connsiteX94" fmla="*/ 3677652 w 6132094"/>
              <a:gd name="connsiteY94" fmla="*/ 1335505 h 2025316"/>
              <a:gd name="connsiteX95" fmla="*/ 3842084 w 6132094"/>
              <a:gd name="connsiteY95" fmla="*/ 1335505 h 2025316"/>
              <a:gd name="connsiteX96" fmla="*/ 3842084 w 6132094"/>
              <a:gd name="connsiteY96" fmla="*/ 1359569 h 2025316"/>
              <a:gd name="connsiteX97" fmla="*/ 3882189 w 6132094"/>
              <a:gd name="connsiteY97" fmla="*/ 1359569 h 2025316"/>
              <a:gd name="connsiteX98" fmla="*/ 3882189 w 6132094"/>
              <a:gd name="connsiteY98" fmla="*/ 1387642 h 2025316"/>
              <a:gd name="connsiteX99" fmla="*/ 4094747 w 6132094"/>
              <a:gd name="connsiteY99" fmla="*/ 1387642 h 2025316"/>
              <a:gd name="connsiteX100" fmla="*/ 4094747 w 6132094"/>
              <a:gd name="connsiteY100" fmla="*/ 1415716 h 2025316"/>
              <a:gd name="connsiteX101" fmla="*/ 4170947 w 6132094"/>
              <a:gd name="connsiteY101" fmla="*/ 1415716 h 2025316"/>
              <a:gd name="connsiteX102" fmla="*/ 4170947 w 6132094"/>
              <a:gd name="connsiteY102" fmla="*/ 1443790 h 2025316"/>
              <a:gd name="connsiteX103" fmla="*/ 4199021 w 6132094"/>
              <a:gd name="connsiteY103" fmla="*/ 1443790 h 2025316"/>
              <a:gd name="connsiteX104" fmla="*/ 4199021 w 6132094"/>
              <a:gd name="connsiteY104" fmla="*/ 1459832 h 2025316"/>
              <a:gd name="connsiteX105" fmla="*/ 4255168 w 6132094"/>
              <a:gd name="connsiteY105" fmla="*/ 1459832 h 2025316"/>
              <a:gd name="connsiteX106" fmla="*/ 4255168 w 6132094"/>
              <a:gd name="connsiteY106" fmla="*/ 1495926 h 2025316"/>
              <a:gd name="connsiteX107" fmla="*/ 4295273 w 6132094"/>
              <a:gd name="connsiteY107" fmla="*/ 1495926 h 2025316"/>
              <a:gd name="connsiteX108" fmla="*/ 4295273 w 6132094"/>
              <a:gd name="connsiteY108" fmla="*/ 1515979 h 2025316"/>
              <a:gd name="connsiteX109" fmla="*/ 4359442 w 6132094"/>
              <a:gd name="connsiteY109" fmla="*/ 1515979 h 2025316"/>
              <a:gd name="connsiteX110" fmla="*/ 4359442 w 6132094"/>
              <a:gd name="connsiteY110" fmla="*/ 1556084 h 2025316"/>
              <a:gd name="connsiteX111" fmla="*/ 4403557 w 6132094"/>
              <a:gd name="connsiteY111" fmla="*/ 1556084 h 2025316"/>
              <a:gd name="connsiteX112" fmla="*/ 4403557 w 6132094"/>
              <a:gd name="connsiteY112" fmla="*/ 1596190 h 2025316"/>
              <a:gd name="connsiteX113" fmla="*/ 4427621 w 6132094"/>
              <a:gd name="connsiteY113" fmla="*/ 1596190 h 2025316"/>
              <a:gd name="connsiteX114" fmla="*/ 4427621 w 6132094"/>
              <a:gd name="connsiteY114" fmla="*/ 1636295 h 2025316"/>
              <a:gd name="connsiteX115" fmla="*/ 4471736 w 6132094"/>
              <a:gd name="connsiteY115" fmla="*/ 1636295 h 2025316"/>
              <a:gd name="connsiteX116" fmla="*/ 4471736 w 6132094"/>
              <a:gd name="connsiteY116" fmla="*/ 1680411 h 2025316"/>
              <a:gd name="connsiteX117" fmla="*/ 4551947 w 6132094"/>
              <a:gd name="connsiteY117" fmla="*/ 1680411 h 2025316"/>
              <a:gd name="connsiteX118" fmla="*/ 4551947 w 6132094"/>
              <a:gd name="connsiteY118" fmla="*/ 1720516 h 2025316"/>
              <a:gd name="connsiteX119" fmla="*/ 4764505 w 6132094"/>
              <a:gd name="connsiteY119" fmla="*/ 1720516 h 2025316"/>
              <a:gd name="connsiteX120" fmla="*/ 4764505 w 6132094"/>
              <a:gd name="connsiteY120" fmla="*/ 1756611 h 2025316"/>
              <a:gd name="connsiteX121" fmla="*/ 5189621 w 6132094"/>
              <a:gd name="connsiteY121" fmla="*/ 1756611 h 2025316"/>
              <a:gd name="connsiteX122" fmla="*/ 5189621 w 6132094"/>
              <a:gd name="connsiteY122" fmla="*/ 1828800 h 2025316"/>
              <a:gd name="connsiteX123" fmla="*/ 5269831 w 6132094"/>
              <a:gd name="connsiteY123" fmla="*/ 1828800 h 2025316"/>
              <a:gd name="connsiteX124" fmla="*/ 5269831 w 6132094"/>
              <a:gd name="connsiteY124" fmla="*/ 1917032 h 2025316"/>
              <a:gd name="connsiteX125" fmla="*/ 5305926 w 6132094"/>
              <a:gd name="connsiteY125" fmla="*/ 1917032 h 2025316"/>
              <a:gd name="connsiteX126" fmla="*/ 5305926 w 6132094"/>
              <a:gd name="connsiteY126" fmla="*/ 2025316 h 2025316"/>
              <a:gd name="connsiteX127" fmla="*/ 6132094 w 6132094"/>
              <a:gd name="connsiteY127" fmla="*/ 2025316 h 2025316"/>
              <a:gd name="connsiteX0" fmla="*/ 0 w 6132094"/>
              <a:gd name="connsiteY0" fmla="*/ 0 h 2025316"/>
              <a:gd name="connsiteX1" fmla="*/ 437147 w 6132094"/>
              <a:gd name="connsiteY1" fmla="*/ 0 h 2025316"/>
              <a:gd name="connsiteX2" fmla="*/ 437147 w 6132094"/>
              <a:gd name="connsiteY2" fmla="*/ 28074 h 2025316"/>
              <a:gd name="connsiteX3" fmla="*/ 561473 w 6132094"/>
              <a:gd name="connsiteY3" fmla="*/ 28074 h 2025316"/>
              <a:gd name="connsiteX4" fmla="*/ 561473 w 6132094"/>
              <a:gd name="connsiteY4" fmla="*/ 56148 h 2025316"/>
              <a:gd name="connsiteX5" fmla="*/ 862263 w 6132094"/>
              <a:gd name="connsiteY5" fmla="*/ 56148 h 2025316"/>
              <a:gd name="connsiteX6" fmla="*/ 862263 w 6132094"/>
              <a:gd name="connsiteY6" fmla="*/ 76200 h 2025316"/>
              <a:gd name="connsiteX7" fmla="*/ 954505 w 6132094"/>
              <a:gd name="connsiteY7" fmla="*/ 76200 h 2025316"/>
              <a:gd name="connsiteX8" fmla="*/ 954505 w 6132094"/>
              <a:gd name="connsiteY8" fmla="*/ 108284 h 2025316"/>
              <a:gd name="connsiteX9" fmla="*/ 1002631 w 6132094"/>
              <a:gd name="connsiteY9" fmla="*/ 108284 h 2025316"/>
              <a:gd name="connsiteX10" fmla="*/ 1002631 w 6132094"/>
              <a:gd name="connsiteY10" fmla="*/ 108284 h 2025316"/>
              <a:gd name="connsiteX11" fmla="*/ 1002631 w 6132094"/>
              <a:gd name="connsiteY11" fmla="*/ 132348 h 2025316"/>
              <a:gd name="connsiteX12" fmla="*/ 1086852 w 6132094"/>
              <a:gd name="connsiteY12" fmla="*/ 132348 h 2025316"/>
              <a:gd name="connsiteX13" fmla="*/ 1086852 w 6132094"/>
              <a:gd name="connsiteY13" fmla="*/ 156411 h 2025316"/>
              <a:gd name="connsiteX14" fmla="*/ 1114926 w 6132094"/>
              <a:gd name="connsiteY14" fmla="*/ 156411 h 2025316"/>
              <a:gd name="connsiteX15" fmla="*/ 1114926 w 6132094"/>
              <a:gd name="connsiteY15" fmla="*/ 184484 h 2025316"/>
              <a:gd name="connsiteX16" fmla="*/ 1171073 w 6132094"/>
              <a:gd name="connsiteY16" fmla="*/ 184484 h 2025316"/>
              <a:gd name="connsiteX17" fmla="*/ 1171073 w 6132094"/>
              <a:gd name="connsiteY17" fmla="*/ 204537 h 2025316"/>
              <a:gd name="connsiteX18" fmla="*/ 1191126 w 6132094"/>
              <a:gd name="connsiteY18" fmla="*/ 204537 h 2025316"/>
              <a:gd name="connsiteX19" fmla="*/ 1191126 w 6132094"/>
              <a:gd name="connsiteY19" fmla="*/ 236621 h 2025316"/>
              <a:gd name="connsiteX20" fmla="*/ 1267326 w 6132094"/>
              <a:gd name="connsiteY20" fmla="*/ 236621 h 2025316"/>
              <a:gd name="connsiteX21" fmla="*/ 1267326 w 6132094"/>
              <a:gd name="connsiteY21" fmla="*/ 260684 h 2025316"/>
              <a:gd name="connsiteX22" fmla="*/ 1375610 w 6132094"/>
              <a:gd name="connsiteY22" fmla="*/ 260684 h 2025316"/>
              <a:gd name="connsiteX23" fmla="*/ 1375610 w 6132094"/>
              <a:gd name="connsiteY23" fmla="*/ 292769 h 2025316"/>
              <a:gd name="connsiteX24" fmla="*/ 1407694 w 6132094"/>
              <a:gd name="connsiteY24" fmla="*/ 292769 h 2025316"/>
              <a:gd name="connsiteX25" fmla="*/ 1407694 w 6132094"/>
              <a:gd name="connsiteY25" fmla="*/ 320842 h 2025316"/>
              <a:gd name="connsiteX26" fmla="*/ 1407694 w 6132094"/>
              <a:gd name="connsiteY26" fmla="*/ 320842 h 2025316"/>
              <a:gd name="connsiteX27" fmla="*/ 1419726 w 6132094"/>
              <a:gd name="connsiteY27" fmla="*/ 332874 h 2025316"/>
              <a:gd name="connsiteX28" fmla="*/ 1455821 w 6132094"/>
              <a:gd name="connsiteY28" fmla="*/ 332874 h 2025316"/>
              <a:gd name="connsiteX29" fmla="*/ 1455821 w 6132094"/>
              <a:gd name="connsiteY29" fmla="*/ 332874 h 2025316"/>
              <a:gd name="connsiteX30" fmla="*/ 1455821 w 6132094"/>
              <a:gd name="connsiteY30" fmla="*/ 368969 h 2025316"/>
              <a:gd name="connsiteX31" fmla="*/ 1528010 w 6132094"/>
              <a:gd name="connsiteY31" fmla="*/ 368969 h 2025316"/>
              <a:gd name="connsiteX32" fmla="*/ 1528010 w 6132094"/>
              <a:gd name="connsiteY32" fmla="*/ 389021 h 2025316"/>
              <a:gd name="connsiteX33" fmla="*/ 1596189 w 6132094"/>
              <a:gd name="connsiteY33" fmla="*/ 389021 h 2025316"/>
              <a:gd name="connsiteX34" fmla="*/ 1596189 w 6132094"/>
              <a:gd name="connsiteY34" fmla="*/ 417095 h 2025316"/>
              <a:gd name="connsiteX35" fmla="*/ 1700463 w 6132094"/>
              <a:gd name="connsiteY35" fmla="*/ 417095 h 2025316"/>
              <a:gd name="connsiteX36" fmla="*/ 1700463 w 6132094"/>
              <a:gd name="connsiteY36" fmla="*/ 469232 h 2025316"/>
              <a:gd name="connsiteX37" fmla="*/ 1700463 w 6132094"/>
              <a:gd name="connsiteY37" fmla="*/ 469232 h 2025316"/>
              <a:gd name="connsiteX38" fmla="*/ 1728536 w 6132094"/>
              <a:gd name="connsiteY38" fmla="*/ 497305 h 2025316"/>
              <a:gd name="connsiteX39" fmla="*/ 1844842 w 6132094"/>
              <a:gd name="connsiteY39" fmla="*/ 497305 h 2025316"/>
              <a:gd name="connsiteX40" fmla="*/ 1844842 w 6132094"/>
              <a:gd name="connsiteY40" fmla="*/ 517358 h 2025316"/>
              <a:gd name="connsiteX41" fmla="*/ 1860884 w 6132094"/>
              <a:gd name="connsiteY41" fmla="*/ 517358 h 2025316"/>
              <a:gd name="connsiteX42" fmla="*/ 1860884 w 6132094"/>
              <a:gd name="connsiteY42" fmla="*/ 541421 h 2025316"/>
              <a:gd name="connsiteX43" fmla="*/ 1969168 w 6132094"/>
              <a:gd name="connsiteY43" fmla="*/ 541421 h 2025316"/>
              <a:gd name="connsiteX44" fmla="*/ 1969168 w 6132094"/>
              <a:gd name="connsiteY44" fmla="*/ 577516 h 2025316"/>
              <a:gd name="connsiteX45" fmla="*/ 1993231 w 6132094"/>
              <a:gd name="connsiteY45" fmla="*/ 577516 h 2025316"/>
              <a:gd name="connsiteX46" fmla="*/ 1993231 w 6132094"/>
              <a:gd name="connsiteY46" fmla="*/ 597569 h 2025316"/>
              <a:gd name="connsiteX47" fmla="*/ 2025315 w 6132094"/>
              <a:gd name="connsiteY47" fmla="*/ 597569 h 2025316"/>
              <a:gd name="connsiteX48" fmla="*/ 2025315 w 6132094"/>
              <a:gd name="connsiteY48" fmla="*/ 625642 h 2025316"/>
              <a:gd name="connsiteX49" fmla="*/ 2105526 w 6132094"/>
              <a:gd name="connsiteY49" fmla="*/ 625642 h 2025316"/>
              <a:gd name="connsiteX50" fmla="*/ 2105526 w 6132094"/>
              <a:gd name="connsiteY50" fmla="*/ 653716 h 2025316"/>
              <a:gd name="connsiteX51" fmla="*/ 2213810 w 6132094"/>
              <a:gd name="connsiteY51" fmla="*/ 653716 h 2025316"/>
              <a:gd name="connsiteX52" fmla="*/ 2213810 w 6132094"/>
              <a:gd name="connsiteY52" fmla="*/ 681790 h 2025316"/>
              <a:gd name="connsiteX53" fmla="*/ 2249905 w 6132094"/>
              <a:gd name="connsiteY53" fmla="*/ 681790 h 2025316"/>
              <a:gd name="connsiteX54" fmla="*/ 2249905 w 6132094"/>
              <a:gd name="connsiteY54" fmla="*/ 709863 h 2025316"/>
              <a:gd name="connsiteX55" fmla="*/ 2294021 w 6132094"/>
              <a:gd name="connsiteY55" fmla="*/ 709863 h 2025316"/>
              <a:gd name="connsiteX56" fmla="*/ 2310063 w 6132094"/>
              <a:gd name="connsiteY56" fmla="*/ 725905 h 2025316"/>
              <a:gd name="connsiteX57" fmla="*/ 2350168 w 6132094"/>
              <a:gd name="connsiteY57" fmla="*/ 725905 h 2025316"/>
              <a:gd name="connsiteX58" fmla="*/ 2350168 w 6132094"/>
              <a:gd name="connsiteY58" fmla="*/ 766011 h 2025316"/>
              <a:gd name="connsiteX59" fmla="*/ 2362200 w 6132094"/>
              <a:gd name="connsiteY59" fmla="*/ 766011 h 2025316"/>
              <a:gd name="connsiteX60" fmla="*/ 2362200 w 6132094"/>
              <a:gd name="connsiteY60" fmla="*/ 790074 h 2025316"/>
              <a:gd name="connsiteX61" fmla="*/ 2402305 w 6132094"/>
              <a:gd name="connsiteY61" fmla="*/ 790074 h 2025316"/>
              <a:gd name="connsiteX62" fmla="*/ 2402305 w 6132094"/>
              <a:gd name="connsiteY62" fmla="*/ 810126 h 2025316"/>
              <a:gd name="connsiteX63" fmla="*/ 2538663 w 6132094"/>
              <a:gd name="connsiteY63" fmla="*/ 810126 h 2025316"/>
              <a:gd name="connsiteX64" fmla="*/ 2538663 w 6132094"/>
              <a:gd name="connsiteY64" fmla="*/ 858253 h 2025316"/>
              <a:gd name="connsiteX65" fmla="*/ 2586789 w 6132094"/>
              <a:gd name="connsiteY65" fmla="*/ 858253 h 2025316"/>
              <a:gd name="connsiteX66" fmla="*/ 2586789 w 6132094"/>
              <a:gd name="connsiteY66" fmla="*/ 858253 h 2025316"/>
              <a:gd name="connsiteX67" fmla="*/ 2586789 w 6132094"/>
              <a:gd name="connsiteY67" fmla="*/ 886326 h 2025316"/>
              <a:gd name="connsiteX68" fmla="*/ 2711115 w 6132094"/>
              <a:gd name="connsiteY68" fmla="*/ 886326 h 2025316"/>
              <a:gd name="connsiteX69" fmla="*/ 2711115 w 6132094"/>
              <a:gd name="connsiteY69" fmla="*/ 910390 h 2025316"/>
              <a:gd name="connsiteX70" fmla="*/ 2711115 w 6132094"/>
              <a:gd name="connsiteY70" fmla="*/ 910390 h 2025316"/>
              <a:gd name="connsiteX71" fmla="*/ 2727157 w 6132094"/>
              <a:gd name="connsiteY71" fmla="*/ 926432 h 2025316"/>
              <a:gd name="connsiteX72" fmla="*/ 2799347 w 6132094"/>
              <a:gd name="connsiteY72" fmla="*/ 926432 h 2025316"/>
              <a:gd name="connsiteX73" fmla="*/ 2799347 w 6132094"/>
              <a:gd name="connsiteY73" fmla="*/ 990600 h 2025316"/>
              <a:gd name="connsiteX74" fmla="*/ 2851484 w 6132094"/>
              <a:gd name="connsiteY74" fmla="*/ 990600 h 2025316"/>
              <a:gd name="connsiteX75" fmla="*/ 2851484 w 6132094"/>
              <a:gd name="connsiteY75" fmla="*/ 990600 h 2025316"/>
              <a:gd name="connsiteX76" fmla="*/ 2851484 w 6132094"/>
              <a:gd name="connsiteY76" fmla="*/ 1018674 h 2025316"/>
              <a:gd name="connsiteX77" fmla="*/ 2887578 w 6132094"/>
              <a:gd name="connsiteY77" fmla="*/ 1018674 h 2025316"/>
              <a:gd name="connsiteX78" fmla="*/ 2887578 w 6132094"/>
              <a:gd name="connsiteY78" fmla="*/ 1042737 h 2025316"/>
              <a:gd name="connsiteX79" fmla="*/ 2995863 w 6132094"/>
              <a:gd name="connsiteY79" fmla="*/ 1042737 h 2025316"/>
              <a:gd name="connsiteX80" fmla="*/ 2995863 w 6132094"/>
              <a:gd name="connsiteY80" fmla="*/ 1070811 h 2025316"/>
              <a:gd name="connsiteX81" fmla="*/ 3140242 w 6132094"/>
              <a:gd name="connsiteY81" fmla="*/ 1070811 h 2025316"/>
              <a:gd name="connsiteX82" fmla="*/ 3140242 w 6132094"/>
              <a:gd name="connsiteY82" fmla="*/ 1098884 h 2025316"/>
              <a:gd name="connsiteX83" fmla="*/ 3256547 w 6132094"/>
              <a:gd name="connsiteY83" fmla="*/ 1098884 h 2025316"/>
              <a:gd name="connsiteX84" fmla="*/ 3256547 w 6132094"/>
              <a:gd name="connsiteY84" fmla="*/ 1147011 h 2025316"/>
              <a:gd name="connsiteX85" fmla="*/ 3348789 w 6132094"/>
              <a:gd name="connsiteY85" fmla="*/ 1147011 h 2025316"/>
              <a:gd name="connsiteX86" fmla="*/ 3344779 w 6132094"/>
              <a:gd name="connsiteY86" fmla="*/ 1171074 h 2025316"/>
              <a:gd name="connsiteX87" fmla="*/ 3433010 w 6132094"/>
              <a:gd name="connsiteY87" fmla="*/ 1175084 h 2025316"/>
              <a:gd name="connsiteX88" fmla="*/ 3429000 w 6132094"/>
              <a:gd name="connsiteY88" fmla="*/ 1259305 h 2025316"/>
              <a:gd name="connsiteX89" fmla="*/ 3589421 w 6132094"/>
              <a:gd name="connsiteY89" fmla="*/ 1259305 h 2025316"/>
              <a:gd name="connsiteX90" fmla="*/ 3589421 w 6132094"/>
              <a:gd name="connsiteY90" fmla="*/ 1279358 h 2025316"/>
              <a:gd name="connsiteX91" fmla="*/ 3649578 w 6132094"/>
              <a:gd name="connsiteY91" fmla="*/ 1279358 h 2025316"/>
              <a:gd name="connsiteX92" fmla="*/ 3649578 w 6132094"/>
              <a:gd name="connsiteY92" fmla="*/ 1307432 h 2025316"/>
              <a:gd name="connsiteX93" fmla="*/ 3677652 w 6132094"/>
              <a:gd name="connsiteY93" fmla="*/ 1307432 h 2025316"/>
              <a:gd name="connsiteX94" fmla="*/ 3677652 w 6132094"/>
              <a:gd name="connsiteY94" fmla="*/ 1335505 h 2025316"/>
              <a:gd name="connsiteX95" fmla="*/ 3842084 w 6132094"/>
              <a:gd name="connsiteY95" fmla="*/ 1335505 h 2025316"/>
              <a:gd name="connsiteX96" fmla="*/ 3842084 w 6132094"/>
              <a:gd name="connsiteY96" fmla="*/ 1359569 h 2025316"/>
              <a:gd name="connsiteX97" fmla="*/ 3882189 w 6132094"/>
              <a:gd name="connsiteY97" fmla="*/ 1359569 h 2025316"/>
              <a:gd name="connsiteX98" fmla="*/ 3882189 w 6132094"/>
              <a:gd name="connsiteY98" fmla="*/ 1387642 h 2025316"/>
              <a:gd name="connsiteX99" fmla="*/ 4094747 w 6132094"/>
              <a:gd name="connsiteY99" fmla="*/ 1387642 h 2025316"/>
              <a:gd name="connsiteX100" fmla="*/ 4094747 w 6132094"/>
              <a:gd name="connsiteY100" fmla="*/ 1415716 h 2025316"/>
              <a:gd name="connsiteX101" fmla="*/ 4170947 w 6132094"/>
              <a:gd name="connsiteY101" fmla="*/ 1415716 h 2025316"/>
              <a:gd name="connsiteX102" fmla="*/ 4170947 w 6132094"/>
              <a:gd name="connsiteY102" fmla="*/ 1443790 h 2025316"/>
              <a:gd name="connsiteX103" fmla="*/ 4199021 w 6132094"/>
              <a:gd name="connsiteY103" fmla="*/ 1443790 h 2025316"/>
              <a:gd name="connsiteX104" fmla="*/ 4199021 w 6132094"/>
              <a:gd name="connsiteY104" fmla="*/ 1459832 h 2025316"/>
              <a:gd name="connsiteX105" fmla="*/ 4255168 w 6132094"/>
              <a:gd name="connsiteY105" fmla="*/ 1459832 h 2025316"/>
              <a:gd name="connsiteX106" fmla="*/ 4255168 w 6132094"/>
              <a:gd name="connsiteY106" fmla="*/ 1495926 h 2025316"/>
              <a:gd name="connsiteX107" fmla="*/ 4295273 w 6132094"/>
              <a:gd name="connsiteY107" fmla="*/ 1495926 h 2025316"/>
              <a:gd name="connsiteX108" fmla="*/ 4295273 w 6132094"/>
              <a:gd name="connsiteY108" fmla="*/ 1515979 h 2025316"/>
              <a:gd name="connsiteX109" fmla="*/ 4359442 w 6132094"/>
              <a:gd name="connsiteY109" fmla="*/ 1515979 h 2025316"/>
              <a:gd name="connsiteX110" fmla="*/ 4359442 w 6132094"/>
              <a:gd name="connsiteY110" fmla="*/ 1556084 h 2025316"/>
              <a:gd name="connsiteX111" fmla="*/ 4403557 w 6132094"/>
              <a:gd name="connsiteY111" fmla="*/ 1556084 h 2025316"/>
              <a:gd name="connsiteX112" fmla="*/ 4403557 w 6132094"/>
              <a:gd name="connsiteY112" fmla="*/ 1596190 h 2025316"/>
              <a:gd name="connsiteX113" fmla="*/ 4427621 w 6132094"/>
              <a:gd name="connsiteY113" fmla="*/ 1596190 h 2025316"/>
              <a:gd name="connsiteX114" fmla="*/ 4427621 w 6132094"/>
              <a:gd name="connsiteY114" fmla="*/ 1636295 h 2025316"/>
              <a:gd name="connsiteX115" fmla="*/ 4471736 w 6132094"/>
              <a:gd name="connsiteY115" fmla="*/ 1636295 h 2025316"/>
              <a:gd name="connsiteX116" fmla="*/ 4471736 w 6132094"/>
              <a:gd name="connsiteY116" fmla="*/ 1680411 h 2025316"/>
              <a:gd name="connsiteX117" fmla="*/ 4551947 w 6132094"/>
              <a:gd name="connsiteY117" fmla="*/ 1680411 h 2025316"/>
              <a:gd name="connsiteX118" fmla="*/ 4551947 w 6132094"/>
              <a:gd name="connsiteY118" fmla="*/ 1720516 h 2025316"/>
              <a:gd name="connsiteX119" fmla="*/ 4764505 w 6132094"/>
              <a:gd name="connsiteY119" fmla="*/ 1720516 h 2025316"/>
              <a:gd name="connsiteX120" fmla="*/ 4764505 w 6132094"/>
              <a:gd name="connsiteY120" fmla="*/ 1756611 h 2025316"/>
              <a:gd name="connsiteX121" fmla="*/ 5189621 w 6132094"/>
              <a:gd name="connsiteY121" fmla="*/ 1756611 h 2025316"/>
              <a:gd name="connsiteX122" fmla="*/ 5189621 w 6132094"/>
              <a:gd name="connsiteY122" fmla="*/ 1828800 h 2025316"/>
              <a:gd name="connsiteX123" fmla="*/ 5269831 w 6132094"/>
              <a:gd name="connsiteY123" fmla="*/ 1828800 h 2025316"/>
              <a:gd name="connsiteX124" fmla="*/ 5269831 w 6132094"/>
              <a:gd name="connsiteY124" fmla="*/ 1917032 h 2025316"/>
              <a:gd name="connsiteX125" fmla="*/ 5305926 w 6132094"/>
              <a:gd name="connsiteY125" fmla="*/ 1917032 h 2025316"/>
              <a:gd name="connsiteX126" fmla="*/ 5305926 w 6132094"/>
              <a:gd name="connsiteY126" fmla="*/ 2025316 h 2025316"/>
              <a:gd name="connsiteX127" fmla="*/ 6132094 w 6132094"/>
              <a:gd name="connsiteY127" fmla="*/ 2025316 h 2025316"/>
              <a:gd name="connsiteX0" fmla="*/ 0 w 6132094"/>
              <a:gd name="connsiteY0" fmla="*/ 0 h 2025316"/>
              <a:gd name="connsiteX1" fmla="*/ 437147 w 6132094"/>
              <a:gd name="connsiteY1" fmla="*/ 0 h 2025316"/>
              <a:gd name="connsiteX2" fmla="*/ 437147 w 6132094"/>
              <a:gd name="connsiteY2" fmla="*/ 28074 h 2025316"/>
              <a:gd name="connsiteX3" fmla="*/ 561473 w 6132094"/>
              <a:gd name="connsiteY3" fmla="*/ 28074 h 2025316"/>
              <a:gd name="connsiteX4" fmla="*/ 561473 w 6132094"/>
              <a:gd name="connsiteY4" fmla="*/ 56148 h 2025316"/>
              <a:gd name="connsiteX5" fmla="*/ 862263 w 6132094"/>
              <a:gd name="connsiteY5" fmla="*/ 56148 h 2025316"/>
              <a:gd name="connsiteX6" fmla="*/ 862263 w 6132094"/>
              <a:gd name="connsiteY6" fmla="*/ 76200 h 2025316"/>
              <a:gd name="connsiteX7" fmla="*/ 954505 w 6132094"/>
              <a:gd name="connsiteY7" fmla="*/ 76200 h 2025316"/>
              <a:gd name="connsiteX8" fmla="*/ 954505 w 6132094"/>
              <a:gd name="connsiteY8" fmla="*/ 108284 h 2025316"/>
              <a:gd name="connsiteX9" fmla="*/ 1002631 w 6132094"/>
              <a:gd name="connsiteY9" fmla="*/ 108284 h 2025316"/>
              <a:gd name="connsiteX10" fmla="*/ 1002631 w 6132094"/>
              <a:gd name="connsiteY10" fmla="*/ 108284 h 2025316"/>
              <a:gd name="connsiteX11" fmla="*/ 1002631 w 6132094"/>
              <a:gd name="connsiteY11" fmla="*/ 132348 h 2025316"/>
              <a:gd name="connsiteX12" fmla="*/ 1086852 w 6132094"/>
              <a:gd name="connsiteY12" fmla="*/ 132348 h 2025316"/>
              <a:gd name="connsiteX13" fmla="*/ 1086852 w 6132094"/>
              <a:gd name="connsiteY13" fmla="*/ 156411 h 2025316"/>
              <a:gd name="connsiteX14" fmla="*/ 1114926 w 6132094"/>
              <a:gd name="connsiteY14" fmla="*/ 156411 h 2025316"/>
              <a:gd name="connsiteX15" fmla="*/ 1114926 w 6132094"/>
              <a:gd name="connsiteY15" fmla="*/ 184484 h 2025316"/>
              <a:gd name="connsiteX16" fmla="*/ 1171073 w 6132094"/>
              <a:gd name="connsiteY16" fmla="*/ 184484 h 2025316"/>
              <a:gd name="connsiteX17" fmla="*/ 1171073 w 6132094"/>
              <a:gd name="connsiteY17" fmla="*/ 204537 h 2025316"/>
              <a:gd name="connsiteX18" fmla="*/ 1191126 w 6132094"/>
              <a:gd name="connsiteY18" fmla="*/ 204537 h 2025316"/>
              <a:gd name="connsiteX19" fmla="*/ 1191126 w 6132094"/>
              <a:gd name="connsiteY19" fmla="*/ 236621 h 2025316"/>
              <a:gd name="connsiteX20" fmla="*/ 1267326 w 6132094"/>
              <a:gd name="connsiteY20" fmla="*/ 236621 h 2025316"/>
              <a:gd name="connsiteX21" fmla="*/ 1267326 w 6132094"/>
              <a:gd name="connsiteY21" fmla="*/ 260684 h 2025316"/>
              <a:gd name="connsiteX22" fmla="*/ 1375610 w 6132094"/>
              <a:gd name="connsiteY22" fmla="*/ 260684 h 2025316"/>
              <a:gd name="connsiteX23" fmla="*/ 1375610 w 6132094"/>
              <a:gd name="connsiteY23" fmla="*/ 292769 h 2025316"/>
              <a:gd name="connsiteX24" fmla="*/ 1407694 w 6132094"/>
              <a:gd name="connsiteY24" fmla="*/ 292769 h 2025316"/>
              <a:gd name="connsiteX25" fmla="*/ 1407694 w 6132094"/>
              <a:gd name="connsiteY25" fmla="*/ 320842 h 2025316"/>
              <a:gd name="connsiteX26" fmla="*/ 1407694 w 6132094"/>
              <a:gd name="connsiteY26" fmla="*/ 320842 h 2025316"/>
              <a:gd name="connsiteX27" fmla="*/ 1419726 w 6132094"/>
              <a:gd name="connsiteY27" fmla="*/ 332874 h 2025316"/>
              <a:gd name="connsiteX28" fmla="*/ 1455821 w 6132094"/>
              <a:gd name="connsiteY28" fmla="*/ 332874 h 2025316"/>
              <a:gd name="connsiteX29" fmla="*/ 1455821 w 6132094"/>
              <a:gd name="connsiteY29" fmla="*/ 332874 h 2025316"/>
              <a:gd name="connsiteX30" fmla="*/ 1455821 w 6132094"/>
              <a:gd name="connsiteY30" fmla="*/ 368969 h 2025316"/>
              <a:gd name="connsiteX31" fmla="*/ 1528010 w 6132094"/>
              <a:gd name="connsiteY31" fmla="*/ 368969 h 2025316"/>
              <a:gd name="connsiteX32" fmla="*/ 1528010 w 6132094"/>
              <a:gd name="connsiteY32" fmla="*/ 389021 h 2025316"/>
              <a:gd name="connsiteX33" fmla="*/ 1596189 w 6132094"/>
              <a:gd name="connsiteY33" fmla="*/ 389021 h 2025316"/>
              <a:gd name="connsiteX34" fmla="*/ 1596189 w 6132094"/>
              <a:gd name="connsiteY34" fmla="*/ 417095 h 2025316"/>
              <a:gd name="connsiteX35" fmla="*/ 1700463 w 6132094"/>
              <a:gd name="connsiteY35" fmla="*/ 417095 h 2025316"/>
              <a:gd name="connsiteX36" fmla="*/ 1700463 w 6132094"/>
              <a:gd name="connsiteY36" fmla="*/ 469232 h 2025316"/>
              <a:gd name="connsiteX37" fmla="*/ 1736558 w 6132094"/>
              <a:gd name="connsiteY37" fmla="*/ 473243 h 2025316"/>
              <a:gd name="connsiteX38" fmla="*/ 1728536 w 6132094"/>
              <a:gd name="connsiteY38" fmla="*/ 497305 h 2025316"/>
              <a:gd name="connsiteX39" fmla="*/ 1844842 w 6132094"/>
              <a:gd name="connsiteY39" fmla="*/ 497305 h 2025316"/>
              <a:gd name="connsiteX40" fmla="*/ 1844842 w 6132094"/>
              <a:gd name="connsiteY40" fmla="*/ 517358 h 2025316"/>
              <a:gd name="connsiteX41" fmla="*/ 1860884 w 6132094"/>
              <a:gd name="connsiteY41" fmla="*/ 517358 h 2025316"/>
              <a:gd name="connsiteX42" fmla="*/ 1860884 w 6132094"/>
              <a:gd name="connsiteY42" fmla="*/ 541421 h 2025316"/>
              <a:gd name="connsiteX43" fmla="*/ 1969168 w 6132094"/>
              <a:gd name="connsiteY43" fmla="*/ 541421 h 2025316"/>
              <a:gd name="connsiteX44" fmla="*/ 1969168 w 6132094"/>
              <a:gd name="connsiteY44" fmla="*/ 577516 h 2025316"/>
              <a:gd name="connsiteX45" fmla="*/ 1993231 w 6132094"/>
              <a:gd name="connsiteY45" fmla="*/ 577516 h 2025316"/>
              <a:gd name="connsiteX46" fmla="*/ 1993231 w 6132094"/>
              <a:gd name="connsiteY46" fmla="*/ 597569 h 2025316"/>
              <a:gd name="connsiteX47" fmla="*/ 2025315 w 6132094"/>
              <a:gd name="connsiteY47" fmla="*/ 597569 h 2025316"/>
              <a:gd name="connsiteX48" fmla="*/ 2025315 w 6132094"/>
              <a:gd name="connsiteY48" fmla="*/ 625642 h 2025316"/>
              <a:gd name="connsiteX49" fmla="*/ 2105526 w 6132094"/>
              <a:gd name="connsiteY49" fmla="*/ 625642 h 2025316"/>
              <a:gd name="connsiteX50" fmla="*/ 2105526 w 6132094"/>
              <a:gd name="connsiteY50" fmla="*/ 653716 h 2025316"/>
              <a:gd name="connsiteX51" fmla="*/ 2213810 w 6132094"/>
              <a:gd name="connsiteY51" fmla="*/ 653716 h 2025316"/>
              <a:gd name="connsiteX52" fmla="*/ 2213810 w 6132094"/>
              <a:gd name="connsiteY52" fmla="*/ 681790 h 2025316"/>
              <a:gd name="connsiteX53" fmla="*/ 2249905 w 6132094"/>
              <a:gd name="connsiteY53" fmla="*/ 681790 h 2025316"/>
              <a:gd name="connsiteX54" fmla="*/ 2249905 w 6132094"/>
              <a:gd name="connsiteY54" fmla="*/ 709863 h 2025316"/>
              <a:gd name="connsiteX55" fmla="*/ 2294021 w 6132094"/>
              <a:gd name="connsiteY55" fmla="*/ 709863 h 2025316"/>
              <a:gd name="connsiteX56" fmla="*/ 2310063 w 6132094"/>
              <a:gd name="connsiteY56" fmla="*/ 725905 h 2025316"/>
              <a:gd name="connsiteX57" fmla="*/ 2350168 w 6132094"/>
              <a:gd name="connsiteY57" fmla="*/ 725905 h 2025316"/>
              <a:gd name="connsiteX58" fmla="*/ 2350168 w 6132094"/>
              <a:gd name="connsiteY58" fmla="*/ 766011 h 2025316"/>
              <a:gd name="connsiteX59" fmla="*/ 2362200 w 6132094"/>
              <a:gd name="connsiteY59" fmla="*/ 766011 h 2025316"/>
              <a:gd name="connsiteX60" fmla="*/ 2362200 w 6132094"/>
              <a:gd name="connsiteY60" fmla="*/ 790074 h 2025316"/>
              <a:gd name="connsiteX61" fmla="*/ 2402305 w 6132094"/>
              <a:gd name="connsiteY61" fmla="*/ 790074 h 2025316"/>
              <a:gd name="connsiteX62" fmla="*/ 2402305 w 6132094"/>
              <a:gd name="connsiteY62" fmla="*/ 810126 h 2025316"/>
              <a:gd name="connsiteX63" fmla="*/ 2538663 w 6132094"/>
              <a:gd name="connsiteY63" fmla="*/ 810126 h 2025316"/>
              <a:gd name="connsiteX64" fmla="*/ 2538663 w 6132094"/>
              <a:gd name="connsiteY64" fmla="*/ 858253 h 2025316"/>
              <a:gd name="connsiteX65" fmla="*/ 2586789 w 6132094"/>
              <a:gd name="connsiteY65" fmla="*/ 858253 h 2025316"/>
              <a:gd name="connsiteX66" fmla="*/ 2586789 w 6132094"/>
              <a:gd name="connsiteY66" fmla="*/ 858253 h 2025316"/>
              <a:gd name="connsiteX67" fmla="*/ 2586789 w 6132094"/>
              <a:gd name="connsiteY67" fmla="*/ 886326 h 2025316"/>
              <a:gd name="connsiteX68" fmla="*/ 2711115 w 6132094"/>
              <a:gd name="connsiteY68" fmla="*/ 886326 h 2025316"/>
              <a:gd name="connsiteX69" fmla="*/ 2711115 w 6132094"/>
              <a:gd name="connsiteY69" fmla="*/ 910390 h 2025316"/>
              <a:gd name="connsiteX70" fmla="*/ 2711115 w 6132094"/>
              <a:gd name="connsiteY70" fmla="*/ 910390 h 2025316"/>
              <a:gd name="connsiteX71" fmla="*/ 2727157 w 6132094"/>
              <a:gd name="connsiteY71" fmla="*/ 926432 h 2025316"/>
              <a:gd name="connsiteX72" fmla="*/ 2799347 w 6132094"/>
              <a:gd name="connsiteY72" fmla="*/ 926432 h 2025316"/>
              <a:gd name="connsiteX73" fmla="*/ 2799347 w 6132094"/>
              <a:gd name="connsiteY73" fmla="*/ 990600 h 2025316"/>
              <a:gd name="connsiteX74" fmla="*/ 2851484 w 6132094"/>
              <a:gd name="connsiteY74" fmla="*/ 990600 h 2025316"/>
              <a:gd name="connsiteX75" fmla="*/ 2851484 w 6132094"/>
              <a:gd name="connsiteY75" fmla="*/ 990600 h 2025316"/>
              <a:gd name="connsiteX76" fmla="*/ 2851484 w 6132094"/>
              <a:gd name="connsiteY76" fmla="*/ 1018674 h 2025316"/>
              <a:gd name="connsiteX77" fmla="*/ 2887578 w 6132094"/>
              <a:gd name="connsiteY77" fmla="*/ 1018674 h 2025316"/>
              <a:gd name="connsiteX78" fmla="*/ 2887578 w 6132094"/>
              <a:gd name="connsiteY78" fmla="*/ 1042737 h 2025316"/>
              <a:gd name="connsiteX79" fmla="*/ 2995863 w 6132094"/>
              <a:gd name="connsiteY79" fmla="*/ 1042737 h 2025316"/>
              <a:gd name="connsiteX80" fmla="*/ 2995863 w 6132094"/>
              <a:gd name="connsiteY80" fmla="*/ 1070811 h 2025316"/>
              <a:gd name="connsiteX81" fmla="*/ 3140242 w 6132094"/>
              <a:gd name="connsiteY81" fmla="*/ 1070811 h 2025316"/>
              <a:gd name="connsiteX82" fmla="*/ 3140242 w 6132094"/>
              <a:gd name="connsiteY82" fmla="*/ 1098884 h 2025316"/>
              <a:gd name="connsiteX83" fmla="*/ 3256547 w 6132094"/>
              <a:gd name="connsiteY83" fmla="*/ 1098884 h 2025316"/>
              <a:gd name="connsiteX84" fmla="*/ 3256547 w 6132094"/>
              <a:gd name="connsiteY84" fmla="*/ 1147011 h 2025316"/>
              <a:gd name="connsiteX85" fmla="*/ 3348789 w 6132094"/>
              <a:gd name="connsiteY85" fmla="*/ 1147011 h 2025316"/>
              <a:gd name="connsiteX86" fmla="*/ 3344779 w 6132094"/>
              <a:gd name="connsiteY86" fmla="*/ 1171074 h 2025316"/>
              <a:gd name="connsiteX87" fmla="*/ 3433010 w 6132094"/>
              <a:gd name="connsiteY87" fmla="*/ 1175084 h 2025316"/>
              <a:gd name="connsiteX88" fmla="*/ 3429000 w 6132094"/>
              <a:gd name="connsiteY88" fmla="*/ 1259305 h 2025316"/>
              <a:gd name="connsiteX89" fmla="*/ 3589421 w 6132094"/>
              <a:gd name="connsiteY89" fmla="*/ 1259305 h 2025316"/>
              <a:gd name="connsiteX90" fmla="*/ 3589421 w 6132094"/>
              <a:gd name="connsiteY90" fmla="*/ 1279358 h 2025316"/>
              <a:gd name="connsiteX91" fmla="*/ 3649578 w 6132094"/>
              <a:gd name="connsiteY91" fmla="*/ 1279358 h 2025316"/>
              <a:gd name="connsiteX92" fmla="*/ 3649578 w 6132094"/>
              <a:gd name="connsiteY92" fmla="*/ 1307432 h 2025316"/>
              <a:gd name="connsiteX93" fmla="*/ 3677652 w 6132094"/>
              <a:gd name="connsiteY93" fmla="*/ 1307432 h 2025316"/>
              <a:gd name="connsiteX94" fmla="*/ 3677652 w 6132094"/>
              <a:gd name="connsiteY94" fmla="*/ 1335505 h 2025316"/>
              <a:gd name="connsiteX95" fmla="*/ 3842084 w 6132094"/>
              <a:gd name="connsiteY95" fmla="*/ 1335505 h 2025316"/>
              <a:gd name="connsiteX96" fmla="*/ 3842084 w 6132094"/>
              <a:gd name="connsiteY96" fmla="*/ 1359569 h 2025316"/>
              <a:gd name="connsiteX97" fmla="*/ 3882189 w 6132094"/>
              <a:gd name="connsiteY97" fmla="*/ 1359569 h 2025316"/>
              <a:gd name="connsiteX98" fmla="*/ 3882189 w 6132094"/>
              <a:gd name="connsiteY98" fmla="*/ 1387642 h 2025316"/>
              <a:gd name="connsiteX99" fmla="*/ 4094747 w 6132094"/>
              <a:gd name="connsiteY99" fmla="*/ 1387642 h 2025316"/>
              <a:gd name="connsiteX100" fmla="*/ 4094747 w 6132094"/>
              <a:gd name="connsiteY100" fmla="*/ 1415716 h 2025316"/>
              <a:gd name="connsiteX101" fmla="*/ 4170947 w 6132094"/>
              <a:gd name="connsiteY101" fmla="*/ 1415716 h 2025316"/>
              <a:gd name="connsiteX102" fmla="*/ 4170947 w 6132094"/>
              <a:gd name="connsiteY102" fmla="*/ 1443790 h 2025316"/>
              <a:gd name="connsiteX103" fmla="*/ 4199021 w 6132094"/>
              <a:gd name="connsiteY103" fmla="*/ 1443790 h 2025316"/>
              <a:gd name="connsiteX104" fmla="*/ 4199021 w 6132094"/>
              <a:gd name="connsiteY104" fmla="*/ 1459832 h 2025316"/>
              <a:gd name="connsiteX105" fmla="*/ 4255168 w 6132094"/>
              <a:gd name="connsiteY105" fmla="*/ 1459832 h 2025316"/>
              <a:gd name="connsiteX106" fmla="*/ 4255168 w 6132094"/>
              <a:gd name="connsiteY106" fmla="*/ 1495926 h 2025316"/>
              <a:gd name="connsiteX107" fmla="*/ 4295273 w 6132094"/>
              <a:gd name="connsiteY107" fmla="*/ 1495926 h 2025316"/>
              <a:gd name="connsiteX108" fmla="*/ 4295273 w 6132094"/>
              <a:gd name="connsiteY108" fmla="*/ 1515979 h 2025316"/>
              <a:gd name="connsiteX109" fmla="*/ 4359442 w 6132094"/>
              <a:gd name="connsiteY109" fmla="*/ 1515979 h 2025316"/>
              <a:gd name="connsiteX110" fmla="*/ 4359442 w 6132094"/>
              <a:gd name="connsiteY110" fmla="*/ 1556084 h 2025316"/>
              <a:gd name="connsiteX111" fmla="*/ 4403557 w 6132094"/>
              <a:gd name="connsiteY111" fmla="*/ 1556084 h 2025316"/>
              <a:gd name="connsiteX112" fmla="*/ 4403557 w 6132094"/>
              <a:gd name="connsiteY112" fmla="*/ 1596190 h 2025316"/>
              <a:gd name="connsiteX113" fmla="*/ 4427621 w 6132094"/>
              <a:gd name="connsiteY113" fmla="*/ 1596190 h 2025316"/>
              <a:gd name="connsiteX114" fmla="*/ 4427621 w 6132094"/>
              <a:gd name="connsiteY114" fmla="*/ 1636295 h 2025316"/>
              <a:gd name="connsiteX115" fmla="*/ 4471736 w 6132094"/>
              <a:gd name="connsiteY115" fmla="*/ 1636295 h 2025316"/>
              <a:gd name="connsiteX116" fmla="*/ 4471736 w 6132094"/>
              <a:gd name="connsiteY116" fmla="*/ 1680411 h 2025316"/>
              <a:gd name="connsiteX117" fmla="*/ 4551947 w 6132094"/>
              <a:gd name="connsiteY117" fmla="*/ 1680411 h 2025316"/>
              <a:gd name="connsiteX118" fmla="*/ 4551947 w 6132094"/>
              <a:gd name="connsiteY118" fmla="*/ 1720516 h 2025316"/>
              <a:gd name="connsiteX119" fmla="*/ 4764505 w 6132094"/>
              <a:gd name="connsiteY119" fmla="*/ 1720516 h 2025316"/>
              <a:gd name="connsiteX120" fmla="*/ 4764505 w 6132094"/>
              <a:gd name="connsiteY120" fmla="*/ 1756611 h 2025316"/>
              <a:gd name="connsiteX121" fmla="*/ 5189621 w 6132094"/>
              <a:gd name="connsiteY121" fmla="*/ 1756611 h 2025316"/>
              <a:gd name="connsiteX122" fmla="*/ 5189621 w 6132094"/>
              <a:gd name="connsiteY122" fmla="*/ 1828800 h 2025316"/>
              <a:gd name="connsiteX123" fmla="*/ 5269831 w 6132094"/>
              <a:gd name="connsiteY123" fmla="*/ 1828800 h 2025316"/>
              <a:gd name="connsiteX124" fmla="*/ 5269831 w 6132094"/>
              <a:gd name="connsiteY124" fmla="*/ 1917032 h 2025316"/>
              <a:gd name="connsiteX125" fmla="*/ 5305926 w 6132094"/>
              <a:gd name="connsiteY125" fmla="*/ 1917032 h 2025316"/>
              <a:gd name="connsiteX126" fmla="*/ 5305926 w 6132094"/>
              <a:gd name="connsiteY126" fmla="*/ 2025316 h 2025316"/>
              <a:gd name="connsiteX127" fmla="*/ 6132094 w 6132094"/>
              <a:gd name="connsiteY127" fmla="*/ 2025316 h 2025316"/>
              <a:gd name="connsiteX0" fmla="*/ 0 w 6132094"/>
              <a:gd name="connsiteY0" fmla="*/ 0 h 2025316"/>
              <a:gd name="connsiteX1" fmla="*/ 437147 w 6132094"/>
              <a:gd name="connsiteY1" fmla="*/ 0 h 2025316"/>
              <a:gd name="connsiteX2" fmla="*/ 437147 w 6132094"/>
              <a:gd name="connsiteY2" fmla="*/ 28074 h 2025316"/>
              <a:gd name="connsiteX3" fmla="*/ 561473 w 6132094"/>
              <a:gd name="connsiteY3" fmla="*/ 28074 h 2025316"/>
              <a:gd name="connsiteX4" fmla="*/ 561473 w 6132094"/>
              <a:gd name="connsiteY4" fmla="*/ 56148 h 2025316"/>
              <a:gd name="connsiteX5" fmla="*/ 862263 w 6132094"/>
              <a:gd name="connsiteY5" fmla="*/ 56148 h 2025316"/>
              <a:gd name="connsiteX6" fmla="*/ 862263 w 6132094"/>
              <a:gd name="connsiteY6" fmla="*/ 76200 h 2025316"/>
              <a:gd name="connsiteX7" fmla="*/ 954505 w 6132094"/>
              <a:gd name="connsiteY7" fmla="*/ 76200 h 2025316"/>
              <a:gd name="connsiteX8" fmla="*/ 954505 w 6132094"/>
              <a:gd name="connsiteY8" fmla="*/ 108284 h 2025316"/>
              <a:gd name="connsiteX9" fmla="*/ 1002631 w 6132094"/>
              <a:gd name="connsiteY9" fmla="*/ 108284 h 2025316"/>
              <a:gd name="connsiteX10" fmla="*/ 1002631 w 6132094"/>
              <a:gd name="connsiteY10" fmla="*/ 108284 h 2025316"/>
              <a:gd name="connsiteX11" fmla="*/ 1002631 w 6132094"/>
              <a:gd name="connsiteY11" fmla="*/ 132348 h 2025316"/>
              <a:gd name="connsiteX12" fmla="*/ 1086852 w 6132094"/>
              <a:gd name="connsiteY12" fmla="*/ 132348 h 2025316"/>
              <a:gd name="connsiteX13" fmla="*/ 1086852 w 6132094"/>
              <a:gd name="connsiteY13" fmla="*/ 156411 h 2025316"/>
              <a:gd name="connsiteX14" fmla="*/ 1114926 w 6132094"/>
              <a:gd name="connsiteY14" fmla="*/ 156411 h 2025316"/>
              <a:gd name="connsiteX15" fmla="*/ 1114926 w 6132094"/>
              <a:gd name="connsiteY15" fmla="*/ 184484 h 2025316"/>
              <a:gd name="connsiteX16" fmla="*/ 1171073 w 6132094"/>
              <a:gd name="connsiteY16" fmla="*/ 184484 h 2025316"/>
              <a:gd name="connsiteX17" fmla="*/ 1171073 w 6132094"/>
              <a:gd name="connsiteY17" fmla="*/ 204537 h 2025316"/>
              <a:gd name="connsiteX18" fmla="*/ 1191126 w 6132094"/>
              <a:gd name="connsiteY18" fmla="*/ 204537 h 2025316"/>
              <a:gd name="connsiteX19" fmla="*/ 1191126 w 6132094"/>
              <a:gd name="connsiteY19" fmla="*/ 236621 h 2025316"/>
              <a:gd name="connsiteX20" fmla="*/ 1267326 w 6132094"/>
              <a:gd name="connsiteY20" fmla="*/ 236621 h 2025316"/>
              <a:gd name="connsiteX21" fmla="*/ 1267326 w 6132094"/>
              <a:gd name="connsiteY21" fmla="*/ 260684 h 2025316"/>
              <a:gd name="connsiteX22" fmla="*/ 1375610 w 6132094"/>
              <a:gd name="connsiteY22" fmla="*/ 260684 h 2025316"/>
              <a:gd name="connsiteX23" fmla="*/ 1375610 w 6132094"/>
              <a:gd name="connsiteY23" fmla="*/ 292769 h 2025316"/>
              <a:gd name="connsiteX24" fmla="*/ 1407694 w 6132094"/>
              <a:gd name="connsiteY24" fmla="*/ 292769 h 2025316"/>
              <a:gd name="connsiteX25" fmla="*/ 1407694 w 6132094"/>
              <a:gd name="connsiteY25" fmla="*/ 320842 h 2025316"/>
              <a:gd name="connsiteX26" fmla="*/ 1407694 w 6132094"/>
              <a:gd name="connsiteY26" fmla="*/ 320842 h 2025316"/>
              <a:gd name="connsiteX27" fmla="*/ 1419726 w 6132094"/>
              <a:gd name="connsiteY27" fmla="*/ 332874 h 2025316"/>
              <a:gd name="connsiteX28" fmla="*/ 1455821 w 6132094"/>
              <a:gd name="connsiteY28" fmla="*/ 332874 h 2025316"/>
              <a:gd name="connsiteX29" fmla="*/ 1455821 w 6132094"/>
              <a:gd name="connsiteY29" fmla="*/ 332874 h 2025316"/>
              <a:gd name="connsiteX30" fmla="*/ 1455821 w 6132094"/>
              <a:gd name="connsiteY30" fmla="*/ 368969 h 2025316"/>
              <a:gd name="connsiteX31" fmla="*/ 1528010 w 6132094"/>
              <a:gd name="connsiteY31" fmla="*/ 368969 h 2025316"/>
              <a:gd name="connsiteX32" fmla="*/ 1528010 w 6132094"/>
              <a:gd name="connsiteY32" fmla="*/ 389021 h 2025316"/>
              <a:gd name="connsiteX33" fmla="*/ 1596189 w 6132094"/>
              <a:gd name="connsiteY33" fmla="*/ 389021 h 2025316"/>
              <a:gd name="connsiteX34" fmla="*/ 1596189 w 6132094"/>
              <a:gd name="connsiteY34" fmla="*/ 417095 h 2025316"/>
              <a:gd name="connsiteX35" fmla="*/ 1700463 w 6132094"/>
              <a:gd name="connsiteY35" fmla="*/ 417095 h 2025316"/>
              <a:gd name="connsiteX36" fmla="*/ 1700463 w 6132094"/>
              <a:gd name="connsiteY36" fmla="*/ 469232 h 2025316"/>
              <a:gd name="connsiteX37" fmla="*/ 1732548 w 6132094"/>
              <a:gd name="connsiteY37" fmla="*/ 469232 h 2025316"/>
              <a:gd name="connsiteX38" fmla="*/ 1728536 w 6132094"/>
              <a:gd name="connsiteY38" fmla="*/ 497305 h 2025316"/>
              <a:gd name="connsiteX39" fmla="*/ 1844842 w 6132094"/>
              <a:gd name="connsiteY39" fmla="*/ 497305 h 2025316"/>
              <a:gd name="connsiteX40" fmla="*/ 1844842 w 6132094"/>
              <a:gd name="connsiteY40" fmla="*/ 517358 h 2025316"/>
              <a:gd name="connsiteX41" fmla="*/ 1860884 w 6132094"/>
              <a:gd name="connsiteY41" fmla="*/ 517358 h 2025316"/>
              <a:gd name="connsiteX42" fmla="*/ 1860884 w 6132094"/>
              <a:gd name="connsiteY42" fmla="*/ 541421 h 2025316"/>
              <a:gd name="connsiteX43" fmla="*/ 1969168 w 6132094"/>
              <a:gd name="connsiteY43" fmla="*/ 541421 h 2025316"/>
              <a:gd name="connsiteX44" fmla="*/ 1969168 w 6132094"/>
              <a:gd name="connsiteY44" fmla="*/ 577516 h 2025316"/>
              <a:gd name="connsiteX45" fmla="*/ 1993231 w 6132094"/>
              <a:gd name="connsiteY45" fmla="*/ 577516 h 2025316"/>
              <a:gd name="connsiteX46" fmla="*/ 1993231 w 6132094"/>
              <a:gd name="connsiteY46" fmla="*/ 597569 h 2025316"/>
              <a:gd name="connsiteX47" fmla="*/ 2025315 w 6132094"/>
              <a:gd name="connsiteY47" fmla="*/ 597569 h 2025316"/>
              <a:gd name="connsiteX48" fmla="*/ 2025315 w 6132094"/>
              <a:gd name="connsiteY48" fmla="*/ 625642 h 2025316"/>
              <a:gd name="connsiteX49" fmla="*/ 2105526 w 6132094"/>
              <a:gd name="connsiteY49" fmla="*/ 625642 h 2025316"/>
              <a:gd name="connsiteX50" fmla="*/ 2105526 w 6132094"/>
              <a:gd name="connsiteY50" fmla="*/ 653716 h 2025316"/>
              <a:gd name="connsiteX51" fmla="*/ 2213810 w 6132094"/>
              <a:gd name="connsiteY51" fmla="*/ 653716 h 2025316"/>
              <a:gd name="connsiteX52" fmla="*/ 2213810 w 6132094"/>
              <a:gd name="connsiteY52" fmla="*/ 681790 h 2025316"/>
              <a:gd name="connsiteX53" fmla="*/ 2249905 w 6132094"/>
              <a:gd name="connsiteY53" fmla="*/ 681790 h 2025316"/>
              <a:gd name="connsiteX54" fmla="*/ 2249905 w 6132094"/>
              <a:gd name="connsiteY54" fmla="*/ 709863 h 2025316"/>
              <a:gd name="connsiteX55" fmla="*/ 2294021 w 6132094"/>
              <a:gd name="connsiteY55" fmla="*/ 709863 h 2025316"/>
              <a:gd name="connsiteX56" fmla="*/ 2310063 w 6132094"/>
              <a:gd name="connsiteY56" fmla="*/ 725905 h 2025316"/>
              <a:gd name="connsiteX57" fmla="*/ 2350168 w 6132094"/>
              <a:gd name="connsiteY57" fmla="*/ 725905 h 2025316"/>
              <a:gd name="connsiteX58" fmla="*/ 2350168 w 6132094"/>
              <a:gd name="connsiteY58" fmla="*/ 766011 h 2025316"/>
              <a:gd name="connsiteX59" fmla="*/ 2362200 w 6132094"/>
              <a:gd name="connsiteY59" fmla="*/ 766011 h 2025316"/>
              <a:gd name="connsiteX60" fmla="*/ 2362200 w 6132094"/>
              <a:gd name="connsiteY60" fmla="*/ 790074 h 2025316"/>
              <a:gd name="connsiteX61" fmla="*/ 2402305 w 6132094"/>
              <a:gd name="connsiteY61" fmla="*/ 790074 h 2025316"/>
              <a:gd name="connsiteX62" fmla="*/ 2402305 w 6132094"/>
              <a:gd name="connsiteY62" fmla="*/ 810126 h 2025316"/>
              <a:gd name="connsiteX63" fmla="*/ 2538663 w 6132094"/>
              <a:gd name="connsiteY63" fmla="*/ 810126 h 2025316"/>
              <a:gd name="connsiteX64" fmla="*/ 2538663 w 6132094"/>
              <a:gd name="connsiteY64" fmla="*/ 858253 h 2025316"/>
              <a:gd name="connsiteX65" fmla="*/ 2586789 w 6132094"/>
              <a:gd name="connsiteY65" fmla="*/ 858253 h 2025316"/>
              <a:gd name="connsiteX66" fmla="*/ 2586789 w 6132094"/>
              <a:gd name="connsiteY66" fmla="*/ 858253 h 2025316"/>
              <a:gd name="connsiteX67" fmla="*/ 2586789 w 6132094"/>
              <a:gd name="connsiteY67" fmla="*/ 886326 h 2025316"/>
              <a:gd name="connsiteX68" fmla="*/ 2711115 w 6132094"/>
              <a:gd name="connsiteY68" fmla="*/ 886326 h 2025316"/>
              <a:gd name="connsiteX69" fmla="*/ 2711115 w 6132094"/>
              <a:gd name="connsiteY69" fmla="*/ 910390 h 2025316"/>
              <a:gd name="connsiteX70" fmla="*/ 2711115 w 6132094"/>
              <a:gd name="connsiteY70" fmla="*/ 910390 h 2025316"/>
              <a:gd name="connsiteX71" fmla="*/ 2727157 w 6132094"/>
              <a:gd name="connsiteY71" fmla="*/ 926432 h 2025316"/>
              <a:gd name="connsiteX72" fmla="*/ 2799347 w 6132094"/>
              <a:gd name="connsiteY72" fmla="*/ 926432 h 2025316"/>
              <a:gd name="connsiteX73" fmla="*/ 2799347 w 6132094"/>
              <a:gd name="connsiteY73" fmla="*/ 990600 h 2025316"/>
              <a:gd name="connsiteX74" fmla="*/ 2851484 w 6132094"/>
              <a:gd name="connsiteY74" fmla="*/ 990600 h 2025316"/>
              <a:gd name="connsiteX75" fmla="*/ 2851484 w 6132094"/>
              <a:gd name="connsiteY75" fmla="*/ 990600 h 2025316"/>
              <a:gd name="connsiteX76" fmla="*/ 2851484 w 6132094"/>
              <a:gd name="connsiteY76" fmla="*/ 1018674 h 2025316"/>
              <a:gd name="connsiteX77" fmla="*/ 2887578 w 6132094"/>
              <a:gd name="connsiteY77" fmla="*/ 1018674 h 2025316"/>
              <a:gd name="connsiteX78" fmla="*/ 2887578 w 6132094"/>
              <a:gd name="connsiteY78" fmla="*/ 1042737 h 2025316"/>
              <a:gd name="connsiteX79" fmla="*/ 2995863 w 6132094"/>
              <a:gd name="connsiteY79" fmla="*/ 1042737 h 2025316"/>
              <a:gd name="connsiteX80" fmla="*/ 2995863 w 6132094"/>
              <a:gd name="connsiteY80" fmla="*/ 1070811 h 2025316"/>
              <a:gd name="connsiteX81" fmla="*/ 3140242 w 6132094"/>
              <a:gd name="connsiteY81" fmla="*/ 1070811 h 2025316"/>
              <a:gd name="connsiteX82" fmla="*/ 3140242 w 6132094"/>
              <a:gd name="connsiteY82" fmla="*/ 1098884 h 2025316"/>
              <a:gd name="connsiteX83" fmla="*/ 3256547 w 6132094"/>
              <a:gd name="connsiteY83" fmla="*/ 1098884 h 2025316"/>
              <a:gd name="connsiteX84" fmla="*/ 3256547 w 6132094"/>
              <a:gd name="connsiteY84" fmla="*/ 1147011 h 2025316"/>
              <a:gd name="connsiteX85" fmla="*/ 3348789 w 6132094"/>
              <a:gd name="connsiteY85" fmla="*/ 1147011 h 2025316"/>
              <a:gd name="connsiteX86" fmla="*/ 3344779 w 6132094"/>
              <a:gd name="connsiteY86" fmla="*/ 1171074 h 2025316"/>
              <a:gd name="connsiteX87" fmla="*/ 3433010 w 6132094"/>
              <a:gd name="connsiteY87" fmla="*/ 1175084 h 2025316"/>
              <a:gd name="connsiteX88" fmla="*/ 3429000 w 6132094"/>
              <a:gd name="connsiteY88" fmla="*/ 1259305 h 2025316"/>
              <a:gd name="connsiteX89" fmla="*/ 3589421 w 6132094"/>
              <a:gd name="connsiteY89" fmla="*/ 1259305 h 2025316"/>
              <a:gd name="connsiteX90" fmla="*/ 3589421 w 6132094"/>
              <a:gd name="connsiteY90" fmla="*/ 1279358 h 2025316"/>
              <a:gd name="connsiteX91" fmla="*/ 3649578 w 6132094"/>
              <a:gd name="connsiteY91" fmla="*/ 1279358 h 2025316"/>
              <a:gd name="connsiteX92" fmla="*/ 3649578 w 6132094"/>
              <a:gd name="connsiteY92" fmla="*/ 1307432 h 2025316"/>
              <a:gd name="connsiteX93" fmla="*/ 3677652 w 6132094"/>
              <a:gd name="connsiteY93" fmla="*/ 1307432 h 2025316"/>
              <a:gd name="connsiteX94" fmla="*/ 3677652 w 6132094"/>
              <a:gd name="connsiteY94" fmla="*/ 1335505 h 2025316"/>
              <a:gd name="connsiteX95" fmla="*/ 3842084 w 6132094"/>
              <a:gd name="connsiteY95" fmla="*/ 1335505 h 2025316"/>
              <a:gd name="connsiteX96" fmla="*/ 3842084 w 6132094"/>
              <a:gd name="connsiteY96" fmla="*/ 1359569 h 2025316"/>
              <a:gd name="connsiteX97" fmla="*/ 3882189 w 6132094"/>
              <a:gd name="connsiteY97" fmla="*/ 1359569 h 2025316"/>
              <a:gd name="connsiteX98" fmla="*/ 3882189 w 6132094"/>
              <a:gd name="connsiteY98" fmla="*/ 1387642 h 2025316"/>
              <a:gd name="connsiteX99" fmla="*/ 4094747 w 6132094"/>
              <a:gd name="connsiteY99" fmla="*/ 1387642 h 2025316"/>
              <a:gd name="connsiteX100" fmla="*/ 4094747 w 6132094"/>
              <a:gd name="connsiteY100" fmla="*/ 1415716 h 2025316"/>
              <a:gd name="connsiteX101" fmla="*/ 4170947 w 6132094"/>
              <a:gd name="connsiteY101" fmla="*/ 1415716 h 2025316"/>
              <a:gd name="connsiteX102" fmla="*/ 4170947 w 6132094"/>
              <a:gd name="connsiteY102" fmla="*/ 1443790 h 2025316"/>
              <a:gd name="connsiteX103" fmla="*/ 4199021 w 6132094"/>
              <a:gd name="connsiteY103" fmla="*/ 1443790 h 2025316"/>
              <a:gd name="connsiteX104" fmla="*/ 4199021 w 6132094"/>
              <a:gd name="connsiteY104" fmla="*/ 1459832 h 2025316"/>
              <a:gd name="connsiteX105" fmla="*/ 4255168 w 6132094"/>
              <a:gd name="connsiteY105" fmla="*/ 1459832 h 2025316"/>
              <a:gd name="connsiteX106" fmla="*/ 4255168 w 6132094"/>
              <a:gd name="connsiteY106" fmla="*/ 1495926 h 2025316"/>
              <a:gd name="connsiteX107" fmla="*/ 4295273 w 6132094"/>
              <a:gd name="connsiteY107" fmla="*/ 1495926 h 2025316"/>
              <a:gd name="connsiteX108" fmla="*/ 4295273 w 6132094"/>
              <a:gd name="connsiteY108" fmla="*/ 1515979 h 2025316"/>
              <a:gd name="connsiteX109" fmla="*/ 4359442 w 6132094"/>
              <a:gd name="connsiteY109" fmla="*/ 1515979 h 2025316"/>
              <a:gd name="connsiteX110" fmla="*/ 4359442 w 6132094"/>
              <a:gd name="connsiteY110" fmla="*/ 1556084 h 2025316"/>
              <a:gd name="connsiteX111" fmla="*/ 4403557 w 6132094"/>
              <a:gd name="connsiteY111" fmla="*/ 1556084 h 2025316"/>
              <a:gd name="connsiteX112" fmla="*/ 4403557 w 6132094"/>
              <a:gd name="connsiteY112" fmla="*/ 1596190 h 2025316"/>
              <a:gd name="connsiteX113" fmla="*/ 4427621 w 6132094"/>
              <a:gd name="connsiteY113" fmla="*/ 1596190 h 2025316"/>
              <a:gd name="connsiteX114" fmla="*/ 4427621 w 6132094"/>
              <a:gd name="connsiteY114" fmla="*/ 1636295 h 2025316"/>
              <a:gd name="connsiteX115" fmla="*/ 4471736 w 6132094"/>
              <a:gd name="connsiteY115" fmla="*/ 1636295 h 2025316"/>
              <a:gd name="connsiteX116" fmla="*/ 4471736 w 6132094"/>
              <a:gd name="connsiteY116" fmla="*/ 1680411 h 2025316"/>
              <a:gd name="connsiteX117" fmla="*/ 4551947 w 6132094"/>
              <a:gd name="connsiteY117" fmla="*/ 1680411 h 2025316"/>
              <a:gd name="connsiteX118" fmla="*/ 4551947 w 6132094"/>
              <a:gd name="connsiteY118" fmla="*/ 1720516 h 2025316"/>
              <a:gd name="connsiteX119" fmla="*/ 4764505 w 6132094"/>
              <a:gd name="connsiteY119" fmla="*/ 1720516 h 2025316"/>
              <a:gd name="connsiteX120" fmla="*/ 4764505 w 6132094"/>
              <a:gd name="connsiteY120" fmla="*/ 1756611 h 2025316"/>
              <a:gd name="connsiteX121" fmla="*/ 5189621 w 6132094"/>
              <a:gd name="connsiteY121" fmla="*/ 1756611 h 2025316"/>
              <a:gd name="connsiteX122" fmla="*/ 5189621 w 6132094"/>
              <a:gd name="connsiteY122" fmla="*/ 1828800 h 2025316"/>
              <a:gd name="connsiteX123" fmla="*/ 5269831 w 6132094"/>
              <a:gd name="connsiteY123" fmla="*/ 1828800 h 2025316"/>
              <a:gd name="connsiteX124" fmla="*/ 5269831 w 6132094"/>
              <a:gd name="connsiteY124" fmla="*/ 1917032 h 2025316"/>
              <a:gd name="connsiteX125" fmla="*/ 5305926 w 6132094"/>
              <a:gd name="connsiteY125" fmla="*/ 1917032 h 2025316"/>
              <a:gd name="connsiteX126" fmla="*/ 5305926 w 6132094"/>
              <a:gd name="connsiteY126" fmla="*/ 2025316 h 2025316"/>
              <a:gd name="connsiteX127" fmla="*/ 6132094 w 6132094"/>
              <a:gd name="connsiteY127" fmla="*/ 2025316 h 20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6132094" h="2025316">
                <a:moveTo>
                  <a:pt x="0" y="0"/>
                </a:moveTo>
                <a:lnTo>
                  <a:pt x="437147" y="0"/>
                </a:lnTo>
                <a:lnTo>
                  <a:pt x="437147" y="28074"/>
                </a:lnTo>
                <a:lnTo>
                  <a:pt x="561473" y="28074"/>
                </a:lnTo>
                <a:lnTo>
                  <a:pt x="561473" y="56148"/>
                </a:lnTo>
                <a:lnTo>
                  <a:pt x="862263" y="56148"/>
                </a:lnTo>
                <a:lnTo>
                  <a:pt x="862263" y="76200"/>
                </a:lnTo>
                <a:lnTo>
                  <a:pt x="954505" y="76200"/>
                </a:lnTo>
                <a:lnTo>
                  <a:pt x="954505" y="108284"/>
                </a:lnTo>
                <a:lnTo>
                  <a:pt x="1002631" y="108284"/>
                </a:lnTo>
                <a:lnTo>
                  <a:pt x="1002631" y="108284"/>
                </a:lnTo>
                <a:lnTo>
                  <a:pt x="1002631" y="132348"/>
                </a:lnTo>
                <a:lnTo>
                  <a:pt x="1086852" y="132348"/>
                </a:lnTo>
                <a:lnTo>
                  <a:pt x="1086852" y="156411"/>
                </a:lnTo>
                <a:lnTo>
                  <a:pt x="1114926" y="156411"/>
                </a:lnTo>
                <a:lnTo>
                  <a:pt x="1114926" y="184484"/>
                </a:lnTo>
                <a:lnTo>
                  <a:pt x="1171073" y="184484"/>
                </a:lnTo>
                <a:lnTo>
                  <a:pt x="1171073" y="204537"/>
                </a:lnTo>
                <a:lnTo>
                  <a:pt x="1191126" y="204537"/>
                </a:lnTo>
                <a:lnTo>
                  <a:pt x="1191126" y="236621"/>
                </a:lnTo>
                <a:lnTo>
                  <a:pt x="1267326" y="236621"/>
                </a:lnTo>
                <a:lnTo>
                  <a:pt x="1267326" y="260684"/>
                </a:lnTo>
                <a:lnTo>
                  <a:pt x="1375610" y="260684"/>
                </a:lnTo>
                <a:lnTo>
                  <a:pt x="1375610" y="292769"/>
                </a:lnTo>
                <a:lnTo>
                  <a:pt x="1407694" y="292769"/>
                </a:lnTo>
                <a:lnTo>
                  <a:pt x="1407694" y="320842"/>
                </a:lnTo>
                <a:lnTo>
                  <a:pt x="1407694" y="320842"/>
                </a:lnTo>
                <a:lnTo>
                  <a:pt x="1419726" y="332874"/>
                </a:lnTo>
                <a:lnTo>
                  <a:pt x="1455821" y="332874"/>
                </a:lnTo>
                <a:lnTo>
                  <a:pt x="1455821" y="332874"/>
                </a:lnTo>
                <a:lnTo>
                  <a:pt x="1455821" y="368969"/>
                </a:lnTo>
                <a:lnTo>
                  <a:pt x="1528010" y="368969"/>
                </a:lnTo>
                <a:lnTo>
                  <a:pt x="1528010" y="389021"/>
                </a:lnTo>
                <a:lnTo>
                  <a:pt x="1596189" y="389021"/>
                </a:lnTo>
                <a:lnTo>
                  <a:pt x="1596189" y="417095"/>
                </a:lnTo>
                <a:lnTo>
                  <a:pt x="1700463" y="417095"/>
                </a:lnTo>
                <a:lnTo>
                  <a:pt x="1700463" y="469232"/>
                </a:lnTo>
                <a:lnTo>
                  <a:pt x="1732548" y="469232"/>
                </a:lnTo>
                <a:lnTo>
                  <a:pt x="1728536" y="497305"/>
                </a:lnTo>
                <a:lnTo>
                  <a:pt x="1844842" y="497305"/>
                </a:lnTo>
                <a:lnTo>
                  <a:pt x="1844842" y="517358"/>
                </a:lnTo>
                <a:lnTo>
                  <a:pt x="1860884" y="517358"/>
                </a:lnTo>
                <a:lnTo>
                  <a:pt x="1860884" y="541421"/>
                </a:lnTo>
                <a:lnTo>
                  <a:pt x="1969168" y="541421"/>
                </a:lnTo>
                <a:lnTo>
                  <a:pt x="1969168" y="577516"/>
                </a:lnTo>
                <a:lnTo>
                  <a:pt x="1993231" y="577516"/>
                </a:lnTo>
                <a:lnTo>
                  <a:pt x="1993231" y="597569"/>
                </a:lnTo>
                <a:lnTo>
                  <a:pt x="2025315" y="597569"/>
                </a:lnTo>
                <a:lnTo>
                  <a:pt x="2025315" y="625642"/>
                </a:lnTo>
                <a:lnTo>
                  <a:pt x="2105526" y="625642"/>
                </a:lnTo>
                <a:lnTo>
                  <a:pt x="2105526" y="653716"/>
                </a:lnTo>
                <a:lnTo>
                  <a:pt x="2213810" y="653716"/>
                </a:lnTo>
                <a:lnTo>
                  <a:pt x="2213810" y="681790"/>
                </a:lnTo>
                <a:lnTo>
                  <a:pt x="2249905" y="681790"/>
                </a:lnTo>
                <a:lnTo>
                  <a:pt x="2249905" y="709863"/>
                </a:lnTo>
                <a:lnTo>
                  <a:pt x="2294021" y="709863"/>
                </a:lnTo>
                <a:lnTo>
                  <a:pt x="2310063" y="725905"/>
                </a:lnTo>
                <a:lnTo>
                  <a:pt x="2350168" y="725905"/>
                </a:lnTo>
                <a:lnTo>
                  <a:pt x="2350168" y="766011"/>
                </a:lnTo>
                <a:lnTo>
                  <a:pt x="2362200" y="766011"/>
                </a:lnTo>
                <a:lnTo>
                  <a:pt x="2362200" y="790074"/>
                </a:lnTo>
                <a:lnTo>
                  <a:pt x="2402305" y="790074"/>
                </a:lnTo>
                <a:lnTo>
                  <a:pt x="2402305" y="810126"/>
                </a:lnTo>
                <a:lnTo>
                  <a:pt x="2538663" y="810126"/>
                </a:lnTo>
                <a:lnTo>
                  <a:pt x="2538663" y="858253"/>
                </a:lnTo>
                <a:lnTo>
                  <a:pt x="2586789" y="858253"/>
                </a:lnTo>
                <a:lnTo>
                  <a:pt x="2586789" y="858253"/>
                </a:lnTo>
                <a:lnTo>
                  <a:pt x="2586789" y="886326"/>
                </a:lnTo>
                <a:lnTo>
                  <a:pt x="2711115" y="886326"/>
                </a:lnTo>
                <a:lnTo>
                  <a:pt x="2711115" y="910390"/>
                </a:lnTo>
                <a:lnTo>
                  <a:pt x="2711115" y="910390"/>
                </a:lnTo>
                <a:lnTo>
                  <a:pt x="2727157" y="926432"/>
                </a:lnTo>
                <a:lnTo>
                  <a:pt x="2799347" y="926432"/>
                </a:lnTo>
                <a:lnTo>
                  <a:pt x="2799347" y="990600"/>
                </a:lnTo>
                <a:lnTo>
                  <a:pt x="2851484" y="990600"/>
                </a:lnTo>
                <a:lnTo>
                  <a:pt x="2851484" y="990600"/>
                </a:lnTo>
                <a:lnTo>
                  <a:pt x="2851484" y="1018674"/>
                </a:lnTo>
                <a:lnTo>
                  <a:pt x="2887578" y="1018674"/>
                </a:lnTo>
                <a:lnTo>
                  <a:pt x="2887578" y="1042737"/>
                </a:lnTo>
                <a:lnTo>
                  <a:pt x="2995863" y="1042737"/>
                </a:lnTo>
                <a:lnTo>
                  <a:pt x="2995863" y="1070811"/>
                </a:lnTo>
                <a:lnTo>
                  <a:pt x="3140242" y="1070811"/>
                </a:lnTo>
                <a:lnTo>
                  <a:pt x="3140242" y="1098884"/>
                </a:lnTo>
                <a:lnTo>
                  <a:pt x="3256547" y="1098884"/>
                </a:lnTo>
                <a:lnTo>
                  <a:pt x="3256547" y="1147011"/>
                </a:lnTo>
                <a:lnTo>
                  <a:pt x="3348789" y="1147011"/>
                </a:lnTo>
                <a:lnTo>
                  <a:pt x="3344779" y="1171074"/>
                </a:lnTo>
                <a:lnTo>
                  <a:pt x="3433010" y="1175084"/>
                </a:lnTo>
                <a:lnTo>
                  <a:pt x="3429000" y="1259305"/>
                </a:lnTo>
                <a:lnTo>
                  <a:pt x="3589421" y="1259305"/>
                </a:lnTo>
                <a:lnTo>
                  <a:pt x="3589421" y="1279358"/>
                </a:lnTo>
                <a:lnTo>
                  <a:pt x="3649578" y="1279358"/>
                </a:lnTo>
                <a:lnTo>
                  <a:pt x="3649578" y="1307432"/>
                </a:lnTo>
                <a:lnTo>
                  <a:pt x="3677652" y="1307432"/>
                </a:lnTo>
                <a:lnTo>
                  <a:pt x="3677652" y="1335505"/>
                </a:lnTo>
                <a:lnTo>
                  <a:pt x="3842084" y="1335505"/>
                </a:lnTo>
                <a:lnTo>
                  <a:pt x="3842084" y="1359569"/>
                </a:lnTo>
                <a:lnTo>
                  <a:pt x="3882189" y="1359569"/>
                </a:lnTo>
                <a:lnTo>
                  <a:pt x="3882189" y="1387642"/>
                </a:lnTo>
                <a:lnTo>
                  <a:pt x="4094747" y="1387642"/>
                </a:lnTo>
                <a:lnTo>
                  <a:pt x="4094747" y="1415716"/>
                </a:lnTo>
                <a:lnTo>
                  <a:pt x="4170947" y="1415716"/>
                </a:lnTo>
                <a:lnTo>
                  <a:pt x="4170947" y="1443790"/>
                </a:lnTo>
                <a:lnTo>
                  <a:pt x="4199021" y="1443790"/>
                </a:lnTo>
                <a:lnTo>
                  <a:pt x="4199021" y="1459832"/>
                </a:lnTo>
                <a:lnTo>
                  <a:pt x="4255168" y="1459832"/>
                </a:lnTo>
                <a:lnTo>
                  <a:pt x="4255168" y="1495926"/>
                </a:lnTo>
                <a:lnTo>
                  <a:pt x="4295273" y="1495926"/>
                </a:lnTo>
                <a:lnTo>
                  <a:pt x="4295273" y="1515979"/>
                </a:lnTo>
                <a:lnTo>
                  <a:pt x="4359442" y="1515979"/>
                </a:lnTo>
                <a:lnTo>
                  <a:pt x="4359442" y="1556084"/>
                </a:lnTo>
                <a:lnTo>
                  <a:pt x="4403557" y="1556084"/>
                </a:lnTo>
                <a:lnTo>
                  <a:pt x="4403557" y="1596190"/>
                </a:lnTo>
                <a:lnTo>
                  <a:pt x="4427621" y="1596190"/>
                </a:lnTo>
                <a:lnTo>
                  <a:pt x="4427621" y="1636295"/>
                </a:lnTo>
                <a:lnTo>
                  <a:pt x="4471736" y="1636295"/>
                </a:lnTo>
                <a:lnTo>
                  <a:pt x="4471736" y="1680411"/>
                </a:lnTo>
                <a:lnTo>
                  <a:pt x="4551947" y="1680411"/>
                </a:lnTo>
                <a:lnTo>
                  <a:pt x="4551947" y="1720516"/>
                </a:lnTo>
                <a:lnTo>
                  <a:pt x="4764505" y="1720516"/>
                </a:lnTo>
                <a:lnTo>
                  <a:pt x="4764505" y="1756611"/>
                </a:lnTo>
                <a:lnTo>
                  <a:pt x="5189621" y="1756611"/>
                </a:lnTo>
                <a:lnTo>
                  <a:pt x="5189621" y="1828800"/>
                </a:lnTo>
                <a:lnTo>
                  <a:pt x="5269831" y="1828800"/>
                </a:lnTo>
                <a:lnTo>
                  <a:pt x="5269831" y="1917032"/>
                </a:lnTo>
                <a:lnTo>
                  <a:pt x="5305926" y="1917032"/>
                </a:lnTo>
                <a:lnTo>
                  <a:pt x="5305926" y="2025316"/>
                </a:lnTo>
                <a:lnTo>
                  <a:pt x="6132094" y="2025316"/>
                </a:lnTo>
              </a:path>
            </a:pathLst>
          </a:custGeom>
          <a:noFill/>
          <a:ln w="28575">
            <a:solidFill>
              <a:schemeClr val="accent3"/>
            </a:solidFill>
            <a:miter lim="800000"/>
            <a:headEnd/>
            <a:tailEnd/>
          </a:ln>
        </p:spPr>
        <p:txBody>
          <a:bodyPr rtlCol="0" anchor="ctr"/>
          <a:lstStyle/>
          <a:p>
            <a:pPr algn="ctr"/>
            <a:endParaRPr lang="en-US" dirty="0"/>
          </a:p>
        </p:txBody>
      </p:sp>
      <p:grpSp>
        <p:nvGrpSpPr>
          <p:cNvPr id="3" name="Group 2">
            <a:extLst>
              <a:ext uri="{FF2B5EF4-FFF2-40B4-BE49-F238E27FC236}">
                <a16:creationId xmlns:a16="http://schemas.microsoft.com/office/drawing/2014/main" id="{C1E301AC-2860-938D-5BFD-A5673C764C8E}"/>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BF3599C6-517B-5ACD-D412-C2520F9D450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5E30692E-00D3-11CD-7DE1-59ED7A5EDFB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95141585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Final Results From PAOLA-1: </a:t>
            </a:r>
            <a:br>
              <a:rPr lang="en-US" altLang="en-US" dirty="0"/>
            </a:br>
            <a:r>
              <a:rPr lang="en-US" dirty="0"/>
              <a:t>PFS in HRD-Positive Subgroup</a:t>
            </a:r>
            <a:endParaRPr lang="en-US" altLang="en-US" dirty="0"/>
          </a:p>
        </p:txBody>
      </p:sp>
      <p:sp>
        <p:nvSpPr>
          <p:cNvPr id="2" name="Text Box 15">
            <a:extLst>
              <a:ext uri="{FF2B5EF4-FFF2-40B4-BE49-F238E27FC236}">
                <a16:creationId xmlns:a16="http://schemas.microsoft.com/office/drawing/2014/main" id="{9395C549-55DE-4875-328D-65840995E6CD}"/>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Ray-Coquard. ESMO 2022. Abstr LBA29. Reproduced with permission.</a:t>
            </a:r>
            <a:endParaRPr lang="en-US" altLang="en-US" sz="1200" b="0" dirty="0">
              <a:solidFill>
                <a:schemeClr val="bg2"/>
              </a:solidFill>
              <a:latin typeface="Calibri" panose="020F0502020204030204" pitchFamily="34" charset="0"/>
            </a:endParaRPr>
          </a:p>
        </p:txBody>
      </p:sp>
      <p:graphicFrame>
        <p:nvGraphicFramePr>
          <p:cNvPr id="4" name="Group 32">
            <a:extLst>
              <a:ext uri="{FF2B5EF4-FFF2-40B4-BE49-F238E27FC236}">
                <a16:creationId xmlns:a16="http://schemas.microsoft.com/office/drawing/2014/main" id="{4487CF65-FB97-2096-2B9E-EC95F1CEE449}"/>
              </a:ext>
            </a:extLst>
          </p:cNvPr>
          <p:cNvGraphicFramePr>
            <a:graphicFrameLocks noGrp="1"/>
          </p:cNvGraphicFramePr>
          <p:nvPr/>
        </p:nvGraphicFramePr>
        <p:xfrm>
          <a:off x="8057158" y="1605745"/>
          <a:ext cx="3701456" cy="1554560"/>
        </p:xfrm>
        <a:graphic>
          <a:graphicData uri="http://schemas.openxmlformats.org/drawingml/2006/table">
            <a:tbl>
              <a:tblPr/>
              <a:tblGrid>
                <a:gridCol w="1251536">
                  <a:extLst>
                    <a:ext uri="{9D8B030D-6E8A-4147-A177-3AD203B41FA5}">
                      <a16:colId xmlns:a16="http://schemas.microsoft.com/office/drawing/2014/main" val="2570165244"/>
                    </a:ext>
                  </a:extLst>
                </a:gridCol>
                <a:gridCol w="1276846">
                  <a:extLst>
                    <a:ext uri="{9D8B030D-6E8A-4147-A177-3AD203B41FA5}">
                      <a16:colId xmlns:a16="http://schemas.microsoft.com/office/drawing/2014/main" val="20001"/>
                    </a:ext>
                  </a:extLst>
                </a:gridCol>
                <a:gridCol w="1173074">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Olaparib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255)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200" b="1" i="0" u="none" strike="noStrike" cap="none" normalizeH="0" baseline="0" dirty="0">
                          <a:ln>
                            <a:noFill/>
                          </a:ln>
                          <a:solidFill>
                            <a:schemeClr val="tx1"/>
                          </a:solidFill>
                          <a:effectLst/>
                          <a:latin typeface="Calibri" panose="020F0502020204030204" pitchFamily="34" charset="0"/>
                        </a:rPr>
                        <a:t>Placebo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132)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136 (53.3)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104 (78.8)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46.8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17.6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5-yr PFS rate,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46.1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19.2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3837921"/>
                  </a:ext>
                </a:extLst>
              </a:tr>
              <a:tr h="0">
                <a:tc grid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0.41 (95% CI: 0.32-0.54)</a:t>
                      </a:r>
                    </a:p>
                  </a:txBody>
                  <a:tcPr marL="121881" marR="121881" marT="45728" marB="45728" anchor="ctr" horzOverflow="overflow">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0.92 (95% CI: 0.72-1.17)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extLst>
                  <a:ext uri="{0D108BD9-81ED-4DB2-BD59-A6C34878D82A}">
                    <a16:rowId xmlns:a16="http://schemas.microsoft.com/office/drawing/2014/main" val="1853868532"/>
                  </a:ext>
                </a:extLst>
              </a:tr>
            </a:tbl>
          </a:graphicData>
        </a:graphic>
      </p:graphicFrame>
      <p:sp>
        <p:nvSpPr>
          <p:cNvPr id="6" name="Rectangle 5">
            <a:extLst>
              <a:ext uri="{FF2B5EF4-FFF2-40B4-BE49-F238E27FC236}">
                <a16:creationId xmlns:a16="http://schemas.microsoft.com/office/drawing/2014/main" id="{C94AB20A-4E9A-A542-B973-84CE0718B37E}"/>
              </a:ext>
            </a:extLst>
          </p:cNvPr>
          <p:cNvSpPr/>
          <p:nvPr/>
        </p:nvSpPr>
        <p:spPr bwMode="auto">
          <a:xfrm>
            <a:off x="3881793" y="5423371"/>
            <a:ext cx="3021981" cy="30108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600" dirty="0">
                <a:solidFill>
                  <a:schemeClr val="bg1"/>
                </a:solidFill>
                <a:latin typeface="Calibri" panose="020F0502020204030204" pitchFamily="34" charset="0"/>
              </a:rPr>
              <a:t>Time From Randomization (Mo) </a:t>
            </a:r>
          </a:p>
        </p:txBody>
      </p:sp>
      <p:sp>
        <p:nvSpPr>
          <p:cNvPr id="8" name="Rectangle 7">
            <a:extLst>
              <a:ext uri="{FF2B5EF4-FFF2-40B4-BE49-F238E27FC236}">
                <a16:creationId xmlns:a16="http://schemas.microsoft.com/office/drawing/2014/main" id="{5396C5FE-1901-00ED-9A65-8F2DD0EC88F1}"/>
              </a:ext>
            </a:extLst>
          </p:cNvPr>
          <p:cNvSpPr/>
          <p:nvPr/>
        </p:nvSpPr>
        <p:spPr bwMode="auto">
          <a:xfrm rot="16200000">
            <a:off x="323434" y="3177542"/>
            <a:ext cx="2765503" cy="41870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dirty="0">
                <a:solidFill>
                  <a:schemeClr val="bg1"/>
                </a:solidFill>
                <a:latin typeface="Calibri" panose="020F0502020204030204" pitchFamily="34" charset="0"/>
              </a:rPr>
              <a:t>PFS  (%)</a:t>
            </a:r>
          </a:p>
        </p:txBody>
      </p:sp>
      <p:sp>
        <p:nvSpPr>
          <p:cNvPr id="3" name="TextBox 2">
            <a:extLst>
              <a:ext uri="{FF2B5EF4-FFF2-40B4-BE49-F238E27FC236}">
                <a16:creationId xmlns:a16="http://schemas.microsoft.com/office/drawing/2014/main" id="{E1A8CA32-21C3-733C-17C8-2C84EC7C2BE8}"/>
              </a:ext>
            </a:extLst>
          </p:cNvPr>
          <p:cNvSpPr txBox="1"/>
          <p:nvPr/>
        </p:nvSpPr>
        <p:spPr bwMode="auto">
          <a:xfrm>
            <a:off x="2345446" y="4513290"/>
            <a:ext cx="26799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Olaparib or placebo for up to 2 yr</a:t>
            </a:r>
          </a:p>
        </p:txBody>
      </p:sp>
      <p:sp>
        <p:nvSpPr>
          <p:cNvPr id="9" name="Freeform: Shape 8">
            <a:extLst>
              <a:ext uri="{FF2B5EF4-FFF2-40B4-BE49-F238E27FC236}">
                <a16:creationId xmlns:a16="http://schemas.microsoft.com/office/drawing/2014/main" id="{802FE687-3F31-4906-60CB-D52D676FBFFE}"/>
              </a:ext>
            </a:extLst>
          </p:cNvPr>
          <p:cNvSpPr/>
          <p:nvPr/>
        </p:nvSpPr>
        <p:spPr bwMode="auto">
          <a:xfrm>
            <a:off x="2348432" y="1663872"/>
            <a:ext cx="6341035" cy="3418541"/>
          </a:xfrm>
          <a:custGeom>
            <a:avLst/>
            <a:gdLst>
              <a:gd name="connsiteX0" fmla="*/ 0 w 6341035"/>
              <a:gd name="connsiteY0" fmla="*/ 0 h 3418541"/>
              <a:gd name="connsiteX1" fmla="*/ 0 w 6341035"/>
              <a:gd name="connsiteY1" fmla="*/ 3418541 h 3418541"/>
              <a:gd name="connsiteX2" fmla="*/ 6341035 w 6341035"/>
              <a:gd name="connsiteY2" fmla="*/ 3418541 h 3418541"/>
            </a:gdLst>
            <a:ahLst/>
            <a:cxnLst>
              <a:cxn ang="0">
                <a:pos x="connsiteX0" y="connsiteY0"/>
              </a:cxn>
              <a:cxn ang="0">
                <a:pos x="connsiteX1" y="connsiteY1"/>
              </a:cxn>
              <a:cxn ang="0">
                <a:pos x="connsiteX2" y="connsiteY2"/>
              </a:cxn>
            </a:cxnLst>
            <a:rect l="l" t="t" r="r" b="b"/>
            <a:pathLst>
              <a:path w="6341035" h="3418541">
                <a:moveTo>
                  <a:pt x="0" y="0"/>
                </a:moveTo>
                <a:lnTo>
                  <a:pt x="0" y="3418541"/>
                </a:lnTo>
                <a:lnTo>
                  <a:pt x="6341035" y="3418541"/>
                </a:lnTo>
              </a:path>
            </a:pathLst>
          </a:custGeom>
          <a:noFill/>
          <a:ln w="28575">
            <a:solidFill>
              <a:schemeClr val="bg1"/>
            </a:solidFill>
            <a:miter lim="800000"/>
            <a:headEnd/>
            <a:tailEnd/>
          </a:ln>
        </p:spPr>
        <p:txBody>
          <a:bodyPr rtlCol="0" anchor="ctr"/>
          <a:lstStyle/>
          <a:p>
            <a:pPr algn="ctr"/>
            <a:endParaRPr lang="en-US" dirty="0"/>
          </a:p>
        </p:txBody>
      </p:sp>
      <p:grpSp>
        <p:nvGrpSpPr>
          <p:cNvPr id="10" name="Group 9">
            <a:extLst>
              <a:ext uri="{FF2B5EF4-FFF2-40B4-BE49-F238E27FC236}">
                <a16:creationId xmlns:a16="http://schemas.microsoft.com/office/drawing/2014/main" id="{358C13E0-9A36-5056-398C-98FC819FFB10}"/>
              </a:ext>
            </a:extLst>
          </p:cNvPr>
          <p:cNvGrpSpPr/>
          <p:nvPr/>
        </p:nvGrpSpPr>
        <p:grpSpPr>
          <a:xfrm>
            <a:off x="2276714" y="1663872"/>
            <a:ext cx="71718" cy="3421529"/>
            <a:chOff x="1533812" y="1673412"/>
            <a:chExt cx="103741" cy="3421529"/>
          </a:xfrm>
        </p:grpSpPr>
        <p:cxnSp>
          <p:nvCxnSpPr>
            <p:cNvPr id="11" name="Straight Connector 10">
              <a:extLst>
                <a:ext uri="{FF2B5EF4-FFF2-40B4-BE49-F238E27FC236}">
                  <a16:creationId xmlns:a16="http://schemas.microsoft.com/office/drawing/2014/main" id="{0D3E1C63-B436-B070-E8D5-415BABC6AA3C}"/>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2FBA9559-4231-A405-0258-E403C298F13F}"/>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0D73B7DE-7076-4BCD-0366-26F5C0752535}"/>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CE386AB0-E9F5-BC14-85AF-FFC01FBA24C5}"/>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4CBFD770-F9FA-3588-1143-D2C7AF5A2727}"/>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E236AFEA-8AC8-848C-854C-8D9DE1A19472}"/>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17" name="Group 16">
            <a:extLst>
              <a:ext uri="{FF2B5EF4-FFF2-40B4-BE49-F238E27FC236}">
                <a16:creationId xmlns:a16="http://schemas.microsoft.com/office/drawing/2014/main" id="{847F339E-57C3-E0E5-EC90-CD0521D64C4D}"/>
              </a:ext>
            </a:extLst>
          </p:cNvPr>
          <p:cNvGrpSpPr/>
          <p:nvPr/>
        </p:nvGrpSpPr>
        <p:grpSpPr>
          <a:xfrm>
            <a:off x="2348431" y="5080910"/>
            <a:ext cx="6344023" cy="76378"/>
            <a:chOff x="1637552" y="5090450"/>
            <a:chExt cx="6344023" cy="76378"/>
          </a:xfrm>
        </p:grpSpPr>
        <p:grpSp>
          <p:nvGrpSpPr>
            <p:cNvPr id="18" name="Group 17">
              <a:extLst>
                <a:ext uri="{FF2B5EF4-FFF2-40B4-BE49-F238E27FC236}">
                  <a16:creationId xmlns:a16="http://schemas.microsoft.com/office/drawing/2014/main" id="{103DD2D6-26D2-1801-627D-F794CC450043}"/>
                </a:ext>
              </a:extLst>
            </p:cNvPr>
            <p:cNvGrpSpPr/>
            <p:nvPr/>
          </p:nvGrpSpPr>
          <p:grpSpPr>
            <a:xfrm rot="5400000">
              <a:off x="3978750" y="2750755"/>
              <a:ext cx="74875" cy="4757272"/>
              <a:chOff x="1533812" y="1673412"/>
              <a:chExt cx="103741" cy="3421529"/>
            </a:xfrm>
          </p:grpSpPr>
          <p:cxnSp>
            <p:nvCxnSpPr>
              <p:cNvPr id="22" name="Straight Connector 21">
                <a:extLst>
                  <a:ext uri="{FF2B5EF4-FFF2-40B4-BE49-F238E27FC236}">
                    <a16:creationId xmlns:a16="http://schemas.microsoft.com/office/drawing/2014/main" id="{B5A6D182-70A6-D792-516C-6798400848BF}"/>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A329B367-EE03-423E-3351-0F1FF76C9322}"/>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5B2CBBAD-5218-343B-9628-84DA722B84FE}"/>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81CE196E-901A-1474-2CFF-4BC18FE4001C}"/>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BF518AFB-E525-78DF-265B-EA887D822990}"/>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6936301A-3CC6-A51A-B86C-3D260FB70C3C}"/>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9ABFA65F-674B-5D3B-CC7D-12F443A62524}"/>
                </a:ext>
              </a:extLst>
            </p:cNvPr>
            <p:cNvGrpSpPr/>
            <p:nvPr/>
          </p:nvGrpSpPr>
          <p:grpSpPr>
            <a:xfrm>
              <a:off x="7346278" y="5090450"/>
              <a:ext cx="635297" cy="74875"/>
              <a:chOff x="5595769" y="5244353"/>
              <a:chExt cx="951455" cy="74875"/>
            </a:xfrm>
          </p:grpSpPr>
          <p:cxnSp>
            <p:nvCxnSpPr>
              <p:cNvPr id="20" name="Straight Connector 19">
                <a:extLst>
                  <a:ext uri="{FF2B5EF4-FFF2-40B4-BE49-F238E27FC236}">
                    <a16:creationId xmlns:a16="http://schemas.microsoft.com/office/drawing/2014/main" id="{4A8D2363-7A8F-B657-AEC1-3F9DB277E67C}"/>
                  </a:ext>
                </a:extLst>
              </p:cNvPr>
              <p:cNvCxnSpPr>
                <a:cxnSpLocks/>
              </p:cNvCxnSpPr>
              <p:nvPr/>
            </p:nvCxnSpPr>
            <p:spPr bwMode="auto">
              <a:xfrm rot="5400000">
                <a:off x="6509786" y="5281791"/>
                <a:ext cx="74875"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95241027-54A7-96FE-AE42-E1656E015E24}"/>
                  </a:ext>
                </a:extLst>
              </p:cNvPr>
              <p:cNvCxnSpPr>
                <a:cxnSpLocks/>
              </p:cNvCxnSpPr>
              <p:nvPr/>
            </p:nvCxnSpPr>
            <p:spPr bwMode="auto">
              <a:xfrm rot="5400000">
                <a:off x="5558331" y="5281791"/>
                <a:ext cx="74875" cy="0"/>
              </a:xfrm>
              <a:prstGeom prst="line">
                <a:avLst/>
              </a:prstGeom>
              <a:noFill/>
              <a:ln w="28575" cap="flat" cmpd="sng" algn="ctr">
                <a:solidFill>
                  <a:schemeClr val="bg1"/>
                </a:solidFill>
                <a:prstDash val="solid"/>
                <a:round/>
                <a:headEnd type="none" w="med" len="med"/>
                <a:tailEnd type="none" w="med" len="med"/>
              </a:ln>
              <a:effectLst/>
            </p:spPr>
          </p:cxnSp>
        </p:grpSp>
      </p:grpSp>
      <p:sp>
        <p:nvSpPr>
          <p:cNvPr id="28" name="TextBox 27">
            <a:extLst>
              <a:ext uri="{FF2B5EF4-FFF2-40B4-BE49-F238E27FC236}">
                <a16:creationId xmlns:a16="http://schemas.microsoft.com/office/drawing/2014/main" id="{AD063BF2-9CD6-A574-5518-BA4095C89F1D}"/>
              </a:ext>
            </a:extLst>
          </p:cNvPr>
          <p:cNvSpPr txBox="1"/>
          <p:nvPr/>
        </p:nvSpPr>
        <p:spPr bwMode="auto">
          <a:xfrm>
            <a:off x="1789801" y="148789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29" name="TextBox 28">
            <a:extLst>
              <a:ext uri="{FF2B5EF4-FFF2-40B4-BE49-F238E27FC236}">
                <a16:creationId xmlns:a16="http://schemas.microsoft.com/office/drawing/2014/main" id="{548D8281-BC6C-8A4E-CF7B-BA4DEA7DD401}"/>
              </a:ext>
            </a:extLst>
          </p:cNvPr>
          <p:cNvSpPr txBox="1"/>
          <p:nvPr/>
        </p:nvSpPr>
        <p:spPr bwMode="auto">
          <a:xfrm>
            <a:off x="1906821" y="216351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0" name="TextBox 29">
            <a:extLst>
              <a:ext uri="{FF2B5EF4-FFF2-40B4-BE49-F238E27FC236}">
                <a16:creationId xmlns:a16="http://schemas.microsoft.com/office/drawing/2014/main" id="{FD667F1B-E519-0545-1E2B-DC3B4139EA29}"/>
              </a:ext>
            </a:extLst>
          </p:cNvPr>
          <p:cNvSpPr txBox="1"/>
          <p:nvPr/>
        </p:nvSpPr>
        <p:spPr bwMode="auto">
          <a:xfrm>
            <a:off x="1906821" y="285650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1" name="TextBox 30">
            <a:extLst>
              <a:ext uri="{FF2B5EF4-FFF2-40B4-BE49-F238E27FC236}">
                <a16:creationId xmlns:a16="http://schemas.microsoft.com/office/drawing/2014/main" id="{E0646CCC-93D1-B9AA-0307-733979A22219}"/>
              </a:ext>
            </a:extLst>
          </p:cNvPr>
          <p:cNvSpPr txBox="1"/>
          <p:nvPr/>
        </p:nvSpPr>
        <p:spPr bwMode="auto">
          <a:xfrm>
            <a:off x="1906821" y="353212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2" name="TextBox 31">
            <a:extLst>
              <a:ext uri="{FF2B5EF4-FFF2-40B4-BE49-F238E27FC236}">
                <a16:creationId xmlns:a16="http://schemas.microsoft.com/office/drawing/2014/main" id="{EF062806-4966-8BE2-F86D-4798BAAD12D8}"/>
              </a:ext>
            </a:extLst>
          </p:cNvPr>
          <p:cNvSpPr txBox="1"/>
          <p:nvPr/>
        </p:nvSpPr>
        <p:spPr bwMode="auto">
          <a:xfrm>
            <a:off x="2023840" y="4889902"/>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3" name="TextBox 32">
            <a:extLst>
              <a:ext uri="{FF2B5EF4-FFF2-40B4-BE49-F238E27FC236}">
                <a16:creationId xmlns:a16="http://schemas.microsoft.com/office/drawing/2014/main" id="{EDB34B6B-BC77-8E6F-0A62-E8D2C983B816}"/>
              </a:ext>
            </a:extLst>
          </p:cNvPr>
          <p:cNvSpPr txBox="1"/>
          <p:nvPr/>
        </p:nvSpPr>
        <p:spPr bwMode="auto">
          <a:xfrm>
            <a:off x="2197558" y="5096059"/>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4" name="TextBox 33">
            <a:extLst>
              <a:ext uri="{FF2B5EF4-FFF2-40B4-BE49-F238E27FC236}">
                <a16:creationId xmlns:a16="http://schemas.microsoft.com/office/drawing/2014/main" id="{7B9D3BD6-A45A-E3BD-5770-C1659E4425B9}"/>
              </a:ext>
            </a:extLst>
          </p:cNvPr>
          <p:cNvSpPr txBox="1"/>
          <p:nvPr/>
        </p:nvSpPr>
        <p:spPr bwMode="auto">
          <a:xfrm>
            <a:off x="3102765" y="509605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35" name="TextBox 34">
            <a:extLst>
              <a:ext uri="{FF2B5EF4-FFF2-40B4-BE49-F238E27FC236}">
                <a16:creationId xmlns:a16="http://schemas.microsoft.com/office/drawing/2014/main" id="{CD776D26-ECE8-4480-A467-2E5DBC019484}"/>
              </a:ext>
            </a:extLst>
          </p:cNvPr>
          <p:cNvSpPr txBox="1"/>
          <p:nvPr/>
        </p:nvSpPr>
        <p:spPr bwMode="auto">
          <a:xfrm>
            <a:off x="4029724" y="509749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36" name="TextBox 35">
            <a:extLst>
              <a:ext uri="{FF2B5EF4-FFF2-40B4-BE49-F238E27FC236}">
                <a16:creationId xmlns:a16="http://schemas.microsoft.com/office/drawing/2014/main" id="{D8ED670A-24F1-2B85-1EA7-546ED38F619A}"/>
              </a:ext>
            </a:extLst>
          </p:cNvPr>
          <p:cNvSpPr txBox="1"/>
          <p:nvPr/>
        </p:nvSpPr>
        <p:spPr bwMode="auto">
          <a:xfrm>
            <a:off x="4993440" y="509749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37" name="TextBox 36">
            <a:extLst>
              <a:ext uri="{FF2B5EF4-FFF2-40B4-BE49-F238E27FC236}">
                <a16:creationId xmlns:a16="http://schemas.microsoft.com/office/drawing/2014/main" id="{E60D3DF3-0471-E74B-D1A3-9F5331D34758}"/>
              </a:ext>
            </a:extLst>
          </p:cNvPr>
          <p:cNvSpPr txBox="1"/>
          <p:nvPr/>
        </p:nvSpPr>
        <p:spPr bwMode="auto">
          <a:xfrm>
            <a:off x="5957156" y="51014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38" name="TextBox 37">
            <a:extLst>
              <a:ext uri="{FF2B5EF4-FFF2-40B4-BE49-F238E27FC236}">
                <a16:creationId xmlns:a16="http://schemas.microsoft.com/office/drawing/2014/main" id="{D852FEC0-D299-6660-3227-3E0093C3581A}"/>
              </a:ext>
            </a:extLst>
          </p:cNvPr>
          <p:cNvSpPr txBox="1"/>
          <p:nvPr/>
        </p:nvSpPr>
        <p:spPr bwMode="auto">
          <a:xfrm>
            <a:off x="6884115" y="510286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9" name="TextBox 38">
            <a:extLst>
              <a:ext uri="{FF2B5EF4-FFF2-40B4-BE49-F238E27FC236}">
                <a16:creationId xmlns:a16="http://schemas.microsoft.com/office/drawing/2014/main" id="{B677D2F1-D624-6D08-4C2C-A1B9AE536195}"/>
              </a:ext>
            </a:extLst>
          </p:cNvPr>
          <p:cNvSpPr txBox="1"/>
          <p:nvPr/>
        </p:nvSpPr>
        <p:spPr bwMode="auto">
          <a:xfrm>
            <a:off x="7847831" y="510286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72</a:t>
            </a:r>
          </a:p>
        </p:txBody>
      </p:sp>
      <p:sp>
        <p:nvSpPr>
          <p:cNvPr id="40" name="TextBox 39">
            <a:extLst>
              <a:ext uri="{FF2B5EF4-FFF2-40B4-BE49-F238E27FC236}">
                <a16:creationId xmlns:a16="http://schemas.microsoft.com/office/drawing/2014/main" id="{528C6C68-32B0-167E-DA04-5F44E9649ACA}"/>
              </a:ext>
            </a:extLst>
          </p:cNvPr>
          <p:cNvSpPr txBox="1"/>
          <p:nvPr/>
        </p:nvSpPr>
        <p:spPr bwMode="auto">
          <a:xfrm>
            <a:off x="8480115" y="50942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1" name="TextBox 40">
            <a:extLst>
              <a:ext uri="{FF2B5EF4-FFF2-40B4-BE49-F238E27FC236}">
                <a16:creationId xmlns:a16="http://schemas.microsoft.com/office/drawing/2014/main" id="{C8D34843-F5C4-0A92-65BE-682D0FFBA4D3}"/>
              </a:ext>
            </a:extLst>
          </p:cNvPr>
          <p:cNvSpPr txBox="1"/>
          <p:nvPr/>
        </p:nvSpPr>
        <p:spPr bwMode="auto">
          <a:xfrm>
            <a:off x="5732076" y="3489397"/>
            <a:ext cx="13851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5-yr PFS rate</a:t>
            </a:r>
          </a:p>
        </p:txBody>
      </p:sp>
      <p:sp>
        <p:nvSpPr>
          <p:cNvPr id="42" name="TextBox 41">
            <a:extLst>
              <a:ext uri="{FF2B5EF4-FFF2-40B4-BE49-F238E27FC236}">
                <a16:creationId xmlns:a16="http://schemas.microsoft.com/office/drawing/2014/main" id="{8992818F-0D3E-6C8F-5A73-BDAFE2B691FE}"/>
              </a:ext>
            </a:extLst>
          </p:cNvPr>
          <p:cNvSpPr txBox="1"/>
          <p:nvPr/>
        </p:nvSpPr>
        <p:spPr bwMode="auto">
          <a:xfrm>
            <a:off x="6396609" y="4414394"/>
            <a:ext cx="7649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accent3"/>
                </a:solidFill>
                <a:latin typeface="Calibri" panose="020F0502020204030204" pitchFamily="34" charset="0"/>
              </a:rPr>
              <a:t>19.2%</a:t>
            </a:r>
          </a:p>
        </p:txBody>
      </p:sp>
      <p:sp>
        <p:nvSpPr>
          <p:cNvPr id="43" name="TextBox 42">
            <a:extLst>
              <a:ext uri="{FF2B5EF4-FFF2-40B4-BE49-F238E27FC236}">
                <a16:creationId xmlns:a16="http://schemas.microsoft.com/office/drawing/2014/main" id="{244CBAC5-89C6-CAC6-53AB-0E0300164725}"/>
              </a:ext>
            </a:extLst>
          </p:cNvPr>
          <p:cNvSpPr txBox="1"/>
          <p:nvPr/>
        </p:nvSpPr>
        <p:spPr bwMode="auto">
          <a:xfrm>
            <a:off x="7115429" y="3170929"/>
            <a:ext cx="7649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accent1"/>
                </a:solidFill>
                <a:latin typeface="Calibri" panose="020F0502020204030204" pitchFamily="34" charset="0"/>
              </a:rPr>
              <a:t>46.1%</a:t>
            </a:r>
          </a:p>
        </p:txBody>
      </p:sp>
      <p:cxnSp>
        <p:nvCxnSpPr>
          <p:cNvPr id="44" name="Straight Connector 43">
            <a:extLst>
              <a:ext uri="{FF2B5EF4-FFF2-40B4-BE49-F238E27FC236}">
                <a16:creationId xmlns:a16="http://schemas.microsoft.com/office/drawing/2014/main" id="{78245661-1A44-B434-4E45-30AD61302E1E}"/>
              </a:ext>
            </a:extLst>
          </p:cNvPr>
          <p:cNvCxnSpPr>
            <a:cxnSpLocks/>
          </p:cNvCxnSpPr>
          <p:nvPr/>
        </p:nvCxnSpPr>
        <p:spPr bwMode="auto">
          <a:xfrm flipV="1">
            <a:off x="7105014" y="3535256"/>
            <a:ext cx="0" cy="1532776"/>
          </a:xfrm>
          <a:prstGeom prst="line">
            <a:avLst/>
          </a:prstGeom>
          <a:noFill/>
          <a:ln w="28575" cap="flat" cmpd="sng" algn="ctr">
            <a:solidFill>
              <a:schemeClr val="tx2">
                <a:lumMod val="90000"/>
              </a:schemeClr>
            </a:solidFill>
            <a:prstDash val="sysDash"/>
            <a:round/>
            <a:headEnd type="none" w="med" len="med"/>
            <a:tailEnd type="none" w="med" len="med"/>
          </a:ln>
          <a:effectLst/>
        </p:spPr>
      </p:cxnSp>
      <p:grpSp>
        <p:nvGrpSpPr>
          <p:cNvPr id="45" name="Group 44">
            <a:extLst>
              <a:ext uri="{FF2B5EF4-FFF2-40B4-BE49-F238E27FC236}">
                <a16:creationId xmlns:a16="http://schemas.microsoft.com/office/drawing/2014/main" id="{1D49768E-211A-46D3-A0F1-256420A509A2}"/>
              </a:ext>
            </a:extLst>
          </p:cNvPr>
          <p:cNvGrpSpPr/>
          <p:nvPr/>
        </p:nvGrpSpPr>
        <p:grpSpPr>
          <a:xfrm>
            <a:off x="4362182" y="1682398"/>
            <a:ext cx="2652533" cy="646331"/>
            <a:chOff x="6061756" y="1681316"/>
            <a:chExt cx="2652533" cy="646331"/>
          </a:xfrm>
        </p:grpSpPr>
        <p:sp>
          <p:nvSpPr>
            <p:cNvPr id="46" name="TextBox 45">
              <a:extLst>
                <a:ext uri="{FF2B5EF4-FFF2-40B4-BE49-F238E27FC236}">
                  <a16:creationId xmlns:a16="http://schemas.microsoft.com/office/drawing/2014/main" id="{A84AE8A8-8125-0080-6702-6110500EDD23}"/>
                </a:ext>
              </a:extLst>
            </p:cNvPr>
            <p:cNvSpPr txBox="1"/>
            <p:nvPr/>
          </p:nvSpPr>
          <p:spPr bwMode="auto">
            <a:xfrm>
              <a:off x="6278301" y="1681316"/>
              <a:ext cx="243598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b="0" dirty="0">
                  <a:solidFill>
                    <a:schemeClr val="bg1"/>
                  </a:solidFill>
                  <a:latin typeface="Calibri" panose="020F0502020204030204" pitchFamily="34" charset="0"/>
                </a:rPr>
                <a:t>Olaparib + bevacizumab</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Placebo + bevacizumab</a:t>
              </a:r>
            </a:p>
          </p:txBody>
        </p:sp>
        <p:cxnSp>
          <p:nvCxnSpPr>
            <p:cNvPr id="47" name="Straight Connector 46">
              <a:extLst>
                <a:ext uri="{FF2B5EF4-FFF2-40B4-BE49-F238E27FC236}">
                  <a16:creationId xmlns:a16="http://schemas.microsoft.com/office/drawing/2014/main" id="{30E6267F-EE7E-0AD0-E409-3D3C57682A24}"/>
                </a:ext>
              </a:extLst>
            </p:cNvPr>
            <p:cNvCxnSpPr/>
            <p:nvPr/>
          </p:nvCxnSpPr>
          <p:spPr bwMode="auto">
            <a:xfrm>
              <a:off x="6061756" y="1860703"/>
              <a:ext cx="254420" cy="0"/>
            </a:xfrm>
            <a:prstGeom prst="line">
              <a:avLst/>
            </a:prstGeom>
            <a:noFill/>
            <a:ln w="28575" cap="flat" cmpd="sng" algn="ctr">
              <a:solidFill>
                <a:schemeClr val="accent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80DE559D-33A4-BD51-7A8A-4D5DFAAA2581}"/>
                </a:ext>
              </a:extLst>
            </p:cNvPr>
            <p:cNvCxnSpPr/>
            <p:nvPr/>
          </p:nvCxnSpPr>
          <p:spPr bwMode="auto">
            <a:xfrm>
              <a:off x="6067732" y="2146753"/>
              <a:ext cx="254420" cy="0"/>
            </a:xfrm>
            <a:prstGeom prst="line">
              <a:avLst/>
            </a:prstGeom>
            <a:noFill/>
            <a:ln w="28575" cap="flat" cmpd="sng" algn="ctr">
              <a:solidFill>
                <a:schemeClr val="accent3"/>
              </a:solidFill>
              <a:prstDash val="solid"/>
              <a:round/>
              <a:headEnd type="none" w="med" len="med"/>
              <a:tailEnd type="none" w="med" len="med"/>
            </a:ln>
            <a:effectLst/>
          </p:spPr>
        </p:cxnSp>
      </p:grpSp>
      <p:sp>
        <p:nvSpPr>
          <p:cNvPr id="49" name="TextBox 48">
            <a:extLst>
              <a:ext uri="{FF2B5EF4-FFF2-40B4-BE49-F238E27FC236}">
                <a16:creationId xmlns:a16="http://schemas.microsoft.com/office/drawing/2014/main" id="{B9D92163-8EA0-EC2C-3EAD-ED234544354F}"/>
              </a:ext>
            </a:extLst>
          </p:cNvPr>
          <p:cNvSpPr txBox="1"/>
          <p:nvPr/>
        </p:nvSpPr>
        <p:spPr bwMode="auto">
          <a:xfrm>
            <a:off x="609759" y="5487769"/>
            <a:ext cx="168129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pPr>
            <a:r>
              <a:rPr lang="en-US" sz="1200" dirty="0">
                <a:solidFill>
                  <a:schemeClr val="bg1"/>
                </a:solidFill>
                <a:latin typeface="Calibri" panose="020F0502020204030204" pitchFamily="34" charset="0"/>
              </a:rPr>
              <a:t>Patients at Risk, n</a:t>
            </a:r>
            <a:br>
              <a:rPr lang="en-US" sz="120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Olaparib + bevacizumab</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Placebo + bevacizumab</a:t>
            </a:r>
          </a:p>
        </p:txBody>
      </p:sp>
      <p:sp>
        <p:nvSpPr>
          <p:cNvPr id="50" name="TextBox 49">
            <a:extLst>
              <a:ext uri="{FF2B5EF4-FFF2-40B4-BE49-F238E27FC236}">
                <a16:creationId xmlns:a16="http://schemas.microsoft.com/office/drawing/2014/main" id="{C91AC19D-6F14-5E60-8907-6702506CC7A2}"/>
              </a:ext>
            </a:extLst>
          </p:cNvPr>
          <p:cNvSpPr txBox="1"/>
          <p:nvPr/>
        </p:nvSpPr>
        <p:spPr bwMode="auto">
          <a:xfrm>
            <a:off x="2141367"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255</a:t>
            </a:r>
          </a:p>
          <a:p>
            <a:pPr algn="ctr">
              <a:spcBef>
                <a:spcPts val="0"/>
              </a:spcBef>
            </a:pPr>
            <a:r>
              <a:rPr lang="en-US" sz="1200" b="0" spc="-100" dirty="0">
                <a:solidFill>
                  <a:schemeClr val="bg1"/>
                </a:solidFill>
                <a:latin typeface="Calibri" panose="020F0502020204030204" pitchFamily="34" charset="0"/>
              </a:rPr>
              <a:t>132</a:t>
            </a:r>
          </a:p>
        </p:txBody>
      </p:sp>
      <p:sp>
        <p:nvSpPr>
          <p:cNvPr id="51" name="TextBox 50">
            <a:extLst>
              <a:ext uri="{FF2B5EF4-FFF2-40B4-BE49-F238E27FC236}">
                <a16:creationId xmlns:a16="http://schemas.microsoft.com/office/drawing/2014/main" id="{AC7B9262-2C25-0C7C-1233-8C6F701FB2D1}"/>
              </a:ext>
            </a:extLst>
          </p:cNvPr>
          <p:cNvSpPr txBox="1"/>
          <p:nvPr/>
        </p:nvSpPr>
        <p:spPr bwMode="auto">
          <a:xfrm>
            <a:off x="2377300"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252</a:t>
            </a:r>
          </a:p>
          <a:p>
            <a:pPr algn="ctr">
              <a:spcBef>
                <a:spcPts val="0"/>
              </a:spcBef>
            </a:pPr>
            <a:r>
              <a:rPr lang="en-US" sz="1200" b="0" spc="-100" dirty="0">
                <a:solidFill>
                  <a:schemeClr val="bg1"/>
                </a:solidFill>
                <a:latin typeface="Calibri" panose="020F0502020204030204" pitchFamily="34" charset="0"/>
              </a:rPr>
              <a:t>129</a:t>
            </a:r>
          </a:p>
        </p:txBody>
      </p:sp>
      <p:sp>
        <p:nvSpPr>
          <p:cNvPr id="52" name="TextBox 51">
            <a:extLst>
              <a:ext uri="{FF2B5EF4-FFF2-40B4-BE49-F238E27FC236}">
                <a16:creationId xmlns:a16="http://schemas.microsoft.com/office/drawing/2014/main" id="{E577EB43-3AE2-D349-31E2-F18E529B38C5}"/>
              </a:ext>
            </a:extLst>
          </p:cNvPr>
          <p:cNvSpPr txBox="1"/>
          <p:nvPr/>
        </p:nvSpPr>
        <p:spPr bwMode="auto">
          <a:xfrm>
            <a:off x="2613233"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242</a:t>
            </a:r>
          </a:p>
          <a:p>
            <a:pPr algn="ctr">
              <a:spcBef>
                <a:spcPts val="0"/>
              </a:spcBef>
            </a:pPr>
            <a:r>
              <a:rPr lang="en-US" sz="1200" b="0" spc="-100" dirty="0">
                <a:solidFill>
                  <a:schemeClr val="bg1"/>
                </a:solidFill>
                <a:latin typeface="Calibri" panose="020F0502020204030204" pitchFamily="34" charset="0"/>
              </a:rPr>
              <a:t>118</a:t>
            </a:r>
          </a:p>
        </p:txBody>
      </p:sp>
      <p:sp>
        <p:nvSpPr>
          <p:cNvPr id="53" name="TextBox 52">
            <a:extLst>
              <a:ext uri="{FF2B5EF4-FFF2-40B4-BE49-F238E27FC236}">
                <a16:creationId xmlns:a16="http://schemas.microsoft.com/office/drawing/2014/main" id="{1EACE214-7CFF-B11F-3228-2DAC1C87DF78}"/>
              </a:ext>
            </a:extLst>
          </p:cNvPr>
          <p:cNvSpPr txBox="1"/>
          <p:nvPr/>
        </p:nvSpPr>
        <p:spPr bwMode="auto">
          <a:xfrm>
            <a:off x="2875594"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236</a:t>
            </a:r>
          </a:p>
          <a:p>
            <a:pPr algn="ctr">
              <a:spcBef>
                <a:spcPts val="0"/>
              </a:spcBef>
            </a:pPr>
            <a:r>
              <a:rPr lang="en-US" sz="1200" b="0" spc="-100" dirty="0">
                <a:solidFill>
                  <a:schemeClr val="bg1"/>
                </a:solidFill>
                <a:latin typeface="Calibri" panose="020F0502020204030204" pitchFamily="34" charset="0"/>
              </a:rPr>
              <a:t>103</a:t>
            </a:r>
          </a:p>
        </p:txBody>
      </p:sp>
      <p:sp>
        <p:nvSpPr>
          <p:cNvPr id="54" name="TextBox 53">
            <a:extLst>
              <a:ext uri="{FF2B5EF4-FFF2-40B4-BE49-F238E27FC236}">
                <a16:creationId xmlns:a16="http://schemas.microsoft.com/office/drawing/2014/main" id="{F723EB19-526D-B0EA-EC4F-0D867FF991B4}"/>
              </a:ext>
            </a:extLst>
          </p:cNvPr>
          <p:cNvSpPr txBox="1"/>
          <p:nvPr/>
        </p:nvSpPr>
        <p:spPr bwMode="auto">
          <a:xfrm>
            <a:off x="3122477"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223</a:t>
            </a:r>
          </a:p>
          <a:p>
            <a:pPr algn="ctr">
              <a:spcBef>
                <a:spcPts val="0"/>
              </a:spcBef>
            </a:pPr>
            <a:r>
              <a:rPr lang="en-US" sz="1200" b="0" spc="-100" dirty="0">
                <a:solidFill>
                  <a:schemeClr val="bg1"/>
                </a:solidFill>
                <a:latin typeface="Calibri" panose="020F0502020204030204" pitchFamily="34" charset="0"/>
              </a:rPr>
              <a:t>91</a:t>
            </a:r>
          </a:p>
        </p:txBody>
      </p:sp>
      <p:sp>
        <p:nvSpPr>
          <p:cNvPr id="55" name="TextBox 54">
            <a:extLst>
              <a:ext uri="{FF2B5EF4-FFF2-40B4-BE49-F238E27FC236}">
                <a16:creationId xmlns:a16="http://schemas.microsoft.com/office/drawing/2014/main" id="{15F17B85-CCA4-A880-F557-BC989A5A26EE}"/>
              </a:ext>
            </a:extLst>
          </p:cNvPr>
          <p:cNvSpPr txBox="1"/>
          <p:nvPr/>
        </p:nvSpPr>
        <p:spPr bwMode="auto">
          <a:xfrm>
            <a:off x="3365372"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214</a:t>
            </a:r>
          </a:p>
          <a:p>
            <a:pPr algn="ctr">
              <a:spcBef>
                <a:spcPts val="0"/>
              </a:spcBef>
            </a:pPr>
            <a:r>
              <a:rPr lang="en-US" sz="1200" b="0" spc="-100" dirty="0">
                <a:solidFill>
                  <a:schemeClr val="bg1"/>
                </a:solidFill>
                <a:latin typeface="Calibri" panose="020F0502020204030204" pitchFamily="34" charset="0"/>
              </a:rPr>
              <a:t>79</a:t>
            </a:r>
          </a:p>
        </p:txBody>
      </p:sp>
      <p:sp>
        <p:nvSpPr>
          <p:cNvPr id="56" name="TextBox 55">
            <a:extLst>
              <a:ext uri="{FF2B5EF4-FFF2-40B4-BE49-F238E27FC236}">
                <a16:creationId xmlns:a16="http://schemas.microsoft.com/office/drawing/2014/main" id="{485D6BCA-E8F9-EB58-ACCB-12273C72DBD3}"/>
              </a:ext>
            </a:extLst>
          </p:cNvPr>
          <p:cNvSpPr txBox="1"/>
          <p:nvPr/>
        </p:nvSpPr>
        <p:spPr bwMode="auto">
          <a:xfrm>
            <a:off x="3599321"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194</a:t>
            </a:r>
          </a:p>
          <a:p>
            <a:pPr algn="ctr">
              <a:spcBef>
                <a:spcPts val="0"/>
              </a:spcBef>
            </a:pPr>
            <a:r>
              <a:rPr lang="en-US" sz="1200" b="0" spc="-100" dirty="0">
                <a:solidFill>
                  <a:schemeClr val="bg1"/>
                </a:solidFill>
                <a:latin typeface="Calibri" panose="020F0502020204030204" pitchFamily="34" charset="0"/>
              </a:rPr>
              <a:t>62</a:t>
            </a:r>
          </a:p>
        </p:txBody>
      </p:sp>
      <p:sp>
        <p:nvSpPr>
          <p:cNvPr id="57" name="TextBox 56">
            <a:extLst>
              <a:ext uri="{FF2B5EF4-FFF2-40B4-BE49-F238E27FC236}">
                <a16:creationId xmlns:a16="http://schemas.microsoft.com/office/drawing/2014/main" id="{E71AFE75-8B7A-6C1F-4FFC-D23640911595}"/>
              </a:ext>
            </a:extLst>
          </p:cNvPr>
          <p:cNvSpPr txBox="1"/>
          <p:nvPr/>
        </p:nvSpPr>
        <p:spPr bwMode="auto">
          <a:xfrm>
            <a:off x="3823589"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183</a:t>
            </a:r>
          </a:p>
          <a:p>
            <a:pPr algn="ctr">
              <a:spcBef>
                <a:spcPts val="0"/>
              </a:spcBef>
            </a:pPr>
            <a:r>
              <a:rPr lang="en-US" sz="1200" b="0" spc="-100" dirty="0">
                <a:solidFill>
                  <a:schemeClr val="bg1"/>
                </a:solidFill>
                <a:latin typeface="Calibri" panose="020F0502020204030204" pitchFamily="34" charset="0"/>
              </a:rPr>
              <a:t>52</a:t>
            </a:r>
          </a:p>
        </p:txBody>
      </p:sp>
      <p:sp>
        <p:nvSpPr>
          <p:cNvPr id="58" name="TextBox 57">
            <a:extLst>
              <a:ext uri="{FF2B5EF4-FFF2-40B4-BE49-F238E27FC236}">
                <a16:creationId xmlns:a16="http://schemas.microsoft.com/office/drawing/2014/main" id="{1EFA82E1-DC66-BF0D-D631-70B3D0710B6C}"/>
              </a:ext>
            </a:extLst>
          </p:cNvPr>
          <p:cNvSpPr txBox="1"/>
          <p:nvPr/>
        </p:nvSpPr>
        <p:spPr bwMode="auto">
          <a:xfrm>
            <a:off x="4067870"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165</a:t>
            </a:r>
          </a:p>
          <a:p>
            <a:pPr algn="ctr">
              <a:spcBef>
                <a:spcPts val="0"/>
              </a:spcBef>
            </a:pPr>
            <a:r>
              <a:rPr lang="en-US" sz="1200" b="0" spc="-100" dirty="0">
                <a:solidFill>
                  <a:schemeClr val="bg1"/>
                </a:solidFill>
                <a:latin typeface="Calibri" panose="020F0502020204030204" pitchFamily="34" charset="0"/>
              </a:rPr>
              <a:t>41</a:t>
            </a:r>
          </a:p>
        </p:txBody>
      </p:sp>
      <p:sp>
        <p:nvSpPr>
          <p:cNvPr id="59" name="TextBox 58">
            <a:extLst>
              <a:ext uri="{FF2B5EF4-FFF2-40B4-BE49-F238E27FC236}">
                <a16:creationId xmlns:a16="http://schemas.microsoft.com/office/drawing/2014/main" id="{B6AD4976-F2D3-14C1-3FA2-25DE5581C280}"/>
              </a:ext>
            </a:extLst>
          </p:cNvPr>
          <p:cNvSpPr txBox="1"/>
          <p:nvPr/>
        </p:nvSpPr>
        <p:spPr bwMode="auto">
          <a:xfrm>
            <a:off x="4315983"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162</a:t>
            </a:r>
          </a:p>
          <a:p>
            <a:pPr algn="ctr">
              <a:spcBef>
                <a:spcPts val="0"/>
              </a:spcBef>
            </a:pPr>
            <a:r>
              <a:rPr lang="en-US" sz="1200" b="0" spc="-100" dirty="0">
                <a:solidFill>
                  <a:schemeClr val="bg1"/>
                </a:solidFill>
                <a:latin typeface="Calibri" panose="020F0502020204030204" pitchFamily="34" charset="0"/>
              </a:rPr>
              <a:t>37</a:t>
            </a:r>
          </a:p>
        </p:txBody>
      </p:sp>
      <p:sp>
        <p:nvSpPr>
          <p:cNvPr id="60" name="TextBox 59">
            <a:extLst>
              <a:ext uri="{FF2B5EF4-FFF2-40B4-BE49-F238E27FC236}">
                <a16:creationId xmlns:a16="http://schemas.microsoft.com/office/drawing/2014/main" id="{511C2FC4-9E52-3160-4FBE-7223413D8BE3}"/>
              </a:ext>
            </a:extLst>
          </p:cNvPr>
          <p:cNvSpPr txBox="1"/>
          <p:nvPr/>
        </p:nvSpPr>
        <p:spPr bwMode="auto">
          <a:xfrm>
            <a:off x="4568292"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147</a:t>
            </a:r>
          </a:p>
          <a:p>
            <a:pPr algn="ctr">
              <a:spcBef>
                <a:spcPts val="0"/>
              </a:spcBef>
            </a:pPr>
            <a:r>
              <a:rPr lang="en-US" sz="1200" b="0" spc="-100" dirty="0">
                <a:solidFill>
                  <a:schemeClr val="bg1"/>
                </a:solidFill>
                <a:latin typeface="Calibri" panose="020F0502020204030204" pitchFamily="34" charset="0"/>
              </a:rPr>
              <a:t>34</a:t>
            </a:r>
          </a:p>
        </p:txBody>
      </p:sp>
      <p:sp>
        <p:nvSpPr>
          <p:cNvPr id="61" name="TextBox 60">
            <a:extLst>
              <a:ext uri="{FF2B5EF4-FFF2-40B4-BE49-F238E27FC236}">
                <a16:creationId xmlns:a16="http://schemas.microsoft.com/office/drawing/2014/main" id="{C17643D1-5DF6-F12C-09F7-A3C745C7F6E4}"/>
              </a:ext>
            </a:extLst>
          </p:cNvPr>
          <p:cNvSpPr txBox="1"/>
          <p:nvPr/>
        </p:nvSpPr>
        <p:spPr bwMode="auto">
          <a:xfrm>
            <a:off x="4802014" y="5672435"/>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143</a:t>
            </a:r>
          </a:p>
          <a:p>
            <a:pPr algn="ctr">
              <a:spcBef>
                <a:spcPts val="0"/>
              </a:spcBef>
            </a:pPr>
            <a:r>
              <a:rPr lang="en-US" sz="1200" b="0" spc="-100" dirty="0">
                <a:solidFill>
                  <a:schemeClr val="bg1"/>
                </a:solidFill>
                <a:latin typeface="Calibri" panose="020F0502020204030204" pitchFamily="34" charset="0"/>
              </a:rPr>
              <a:t>30</a:t>
            </a:r>
          </a:p>
        </p:txBody>
      </p:sp>
      <p:sp>
        <p:nvSpPr>
          <p:cNvPr id="62" name="TextBox 61">
            <a:extLst>
              <a:ext uri="{FF2B5EF4-FFF2-40B4-BE49-F238E27FC236}">
                <a16:creationId xmlns:a16="http://schemas.microsoft.com/office/drawing/2014/main" id="{1930252F-B063-D19C-6705-45E955546976}"/>
              </a:ext>
            </a:extLst>
          </p:cNvPr>
          <p:cNvSpPr txBox="1"/>
          <p:nvPr/>
        </p:nvSpPr>
        <p:spPr bwMode="auto">
          <a:xfrm>
            <a:off x="5033421" y="5672435"/>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138</a:t>
            </a:r>
          </a:p>
          <a:p>
            <a:pPr algn="ctr">
              <a:spcBef>
                <a:spcPts val="0"/>
              </a:spcBef>
            </a:pPr>
            <a:r>
              <a:rPr lang="en-US" sz="1200" b="0" spc="-100" dirty="0">
                <a:solidFill>
                  <a:schemeClr val="bg1"/>
                </a:solidFill>
                <a:latin typeface="Calibri" panose="020F0502020204030204" pitchFamily="34" charset="0"/>
              </a:rPr>
              <a:t>29</a:t>
            </a:r>
          </a:p>
        </p:txBody>
      </p:sp>
      <p:sp>
        <p:nvSpPr>
          <p:cNvPr id="63" name="TextBox 62">
            <a:extLst>
              <a:ext uri="{FF2B5EF4-FFF2-40B4-BE49-F238E27FC236}">
                <a16:creationId xmlns:a16="http://schemas.microsoft.com/office/drawing/2014/main" id="{177666EA-B84B-64CA-953A-4D6DE9180E4C}"/>
              </a:ext>
            </a:extLst>
          </p:cNvPr>
          <p:cNvSpPr txBox="1"/>
          <p:nvPr/>
        </p:nvSpPr>
        <p:spPr bwMode="auto">
          <a:xfrm>
            <a:off x="5271413" y="5672435"/>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127</a:t>
            </a:r>
          </a:p>
          <a:p>
            <a:pPr algn="ctr">
              <a:spcBef>
                <a:spcPts val="0"/>
              </a:spcBef>
            </a:pPr>
            <a:r>
              <a:rPr lang="en-US" sz="1200" b="0" spc="-100" dirty="0">
                <a:solidFill>
                  <a:schemeClr val="bg1"/>
                </a:solidFill>
                <a:latin typeface="Calibri" panose="020F0502020204030204" pitchFamily="34" charset="0"/>
              </a:rPr>
              <a:t>25</a:t>
            </a:r>
          </a:p>
        </p:txBody>
      </p:sp>
      <p:sp>
        <p:nvSpPr>
          <p:cNvPr id="31744" name="TextBox 31743">
            <a:extLst>
              <a:ext uri="{FF2B5EF4-FFF2-40B4-BE49-F238E27FC236}">
                <a16:creationId xmlns:a16="http://schemas.microsoft.com/office/drawing/2014/main" id="{3B5065A2-DCFF-9AA6-0976-190F8B0F8EBF}"/>
              </a:ext>
            </a:extLst>
          </p:cNvPr>
          <p:cNvSpPr txBox="1"/>
          <p:nvPr/>
        </p:nvSpPr>
        <p:spPr bwMode="auto">
          <a:xfrm>
            <a:off x="5522594" y="5672435"/>
            <a:ext cx="381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123</a:t>
            </a:r>
          </a:p>
          <a:p>
            <a:pPr algn="ctr">
              <a:spcBef>
                <a:spcPts val="0"/>
              </a:spcBef>
            </a:pPr>
            <a:r>
              <a:rPr lang="en-US" sz="1200" b="0" spc="-100" dirty="0">
                <a:solidFill>
                  <a:schemeClr val="bg1"/>
                </a:solidFill>
                <a:latin typeface="Calibri" panose="020F0502020204030204" pitchFamily="34" charset="0"/>
              </a:rPr>
              <a:t>24</a:t>
            </a:r>
          </a:p>
        </p:txBody>
      </p:sp>
      <p:sp>
        <p:nvSpPr>
          <p:cNvPr id="31745" name="TextBox 31744">
            <a:extLst>
              <a:ext uri="{FF2B5EF4-FFF2-40B4-BE49-F238E27FC236}">
                <a16:creationId xmlns:a16="http://schemas.microsoft.com/office/drawing/2014/main" id="{C600145C-C520-94F6-D670-38D8452DB013}"/>
              </a:ext>
            </a:extLst>
          </p:cNvPr>
          <p:cNvSpPr txBox="1"/>
          <p:nvPr/>
        </p:nvSpPr>
        <p:spPr bwMode="auto">
          <a:xfrm>
            <a:off x="5750493" y="5672435"/>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119</a:t>
            </a:r>
          </a:p>
          <a:p>
            <a:pPr algn="ctr">
              <a:spcBef>
                <a:spcPts val="0"/>
              </a:spcBef>
            </a:pPr>
            <a:r>
              <a:rPr lang="en-US" sz="1200" b="0" spc="-100" dirty="0">
                <a:solidFill>
                  <a:schemeClr val="bg1"/>
                </a:solidFill>
                <a:latin typeface="Calibri" panose="020F0502020204030204" pitchFamily="34" charset="0"/>
              </a:rPr>
              <a:t>24</a:t>
            </a:r>
          </a:p>
        </p:txBody>
      </p:sp>
      <p:sp>
        <p:nvSpPr>
          <p:cNvPr id="31747" name="TextBox 31746">
            <a:extLst>
              <a:ext uri="{FF2B5EF4-FFF2-40B4-BE49-F238E27FC236}">
                <a16:creationId xmlns:a16="http://schemas.microsoft.com/office/drawing/2014/main" id="{A5B6B96D-A180-08DD-4BE0-DED2C337D8BC}"/>
              </a:ext>
            </a:extLst>
          </p:cNvPr>
          <p:cNvSpPr txBox="1"/>
          <p:nvPr/>
        </p:nvSpPr>
        <p:spPr bwMode="auto">
          <a:xfrm>
            <a:off x="5974302" y="5672435"/>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117</a:t>
            </a:r>
          </a:p>
          <a:p>
            <a:pPr algn="ctr">
              <a:spcBef>
                <a:spcPts val="0"/>
              </a:spcBef>
            </a:pPr>
            <a:r>
              <a:rPr lang="en-US" sz="1200" b="0" spc="-100" dirty="0">
                <a:solidFill>
                  <a:schemeClr val="bg1"/>
                </a:solidFill>
                <a:latin typeface="Calibri" panose="020F0502020204030204" pitchFamily="34" charset="0"/>
              </a:rPr>
              <a:t>21</a:t>
            </a:r>
          </a:p>
        </p:txBody>
      </p:sp>
      <p:sp>
        <p:nvSpPr>
          <p:cNvPr id="31748" name="TextBox 31747">
            <a:extLst>
              <a:ext uri="{FF2B5EF4-FFF2-40B4-BE49-F238E27FC236}">
                <a16:creationId xmlns:a16="http://schemas.microsoft.com/office/drawing/2014/main" id="{4BAF1754-9814-2E47-FF8B-E58475CA9737}"/>
              </a:ext>
            </a:extLst>
          </p:cNvPr>
          <p:cNvSpPr txBox="1"/>
          <p:nvPr/>
        </p:nvSpPr>
        <p:spPr bwMode="auto">
          <a:xfrm>
            <a:off x="6217354" y="5672435"/>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112</a:t>
            </a:r>
          </a:p>
          <a:p>
            <a:pPr algn="ctr">
              <a:spcBef>
                <a:spcPts val="0"/>
              </a:spcBef>
            </a:pPr>
            <a:r>
              <a:rPr lang="en-US" sz="1200" b="0" spc="-100" dirty="0">
                <a:solidFill>
                  <a:schemeClr val="bg1"/>
                </a:solidFill>
                <a:latin typeface="Calibri" panose="020F0502020204030204" pitchFamily="34" charset="0"/>
              </a:rPr>
              <a:t>20</a:t>
            </a:r>
          </a:p>
        </p:txBody>
      </p:sp>
      <p:sp>
        <p:nvSpPr>
          <p:cNvPr id="31749" name="TextBox 31748">
            <a:extLst>
              <a:ext uri="{FF2B5EF4-FFF2-40B4-BE49-F238E27FC236}">
                <a16:creationId xmlns:a16="http://schemas.microsoft.com/office/drawing/2014/main" id="{2D100B7D-0890-F548-6473-4F9DC2FD34AC}"/>
              </a:ext>
            </a:extLst>
          </p:cNvPr>
          <p:cNvSpPr txBox="1"/>
          <p:nvPr/>
        </p:nvSpPr>
        <p:spPr bwMode="auto">
          <a:xfrm>
            <a:off x="6460944" y="5672435"/>
            <a:ext cx="381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103</a:t>
            </a:r>
          </a:p>
          <a:p>
            <a:pPr algn="ctr">
              <a:spcBef>
                <a:spcPts val="0"/>
              </a:spcBef>
            </a:pPr>
            <a:r>
              <a:rPr lang="en-US" sz="1200" b="0" spc="-100" dirty="0">
                <a:solidFill>
                  <a:schemeClr val="bg1"/>
                </a:solidFill>
                <a:latin typeface="Calibri" panose="020F0502020204030204" pitchFamily="34" charset="0"/>
              </a:rPr>
              <a:t>19</a:t>
            </a:r>
          </a:p>
        </p:txBody>
      </p:sp>
      <p:sp>
        <p:nvSpPr>
          <p:cNvPr id="31750" name="TextBox 31749">
            <a:extLst>
              <a:ext uri="{FF2B5EF4-FFF2-40B4-BE49-F238E27FC236}">
                <a16:creationId xmlns:a16="http://schemas.microsoft.com/office/drawing/2014/main" id="{B49A68DC-9D0F-C86E-ACF4-1F824F96BB4A}"/>
              </a:ext>
            </a:extLst>
          </p:cNvPr>
          <p:cNvSpPr txBox="1"/>
          <p:nvPr/>
        </p:nvSpPr>
        <p:spPr bwMode="auto">
          <a:xfrm>
            <a:off x="6726536" y="5672435"/>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79</a:t>
            </a:r>
          </a:p>
          <a:p>
            <a:pPr algn="ctr">
              <a:spcBef>
                <a:spcPts val="0"/>
              </a:spcBef>
            </a:pPr>
            <a:r>
              <a:rPr lang="en-US" sz="1200" b="0" spc="-100" dirty="0">
                <a:solidFill>
                  <a:schemeClr val="bg1"/>
                </a:solidFill>
                <a:latin typeface="Calibri" panose="020F0502020204030204" pitchFamily="34" charset="0"/>
              </a:rPr>
              <a:t>15</a:t>
            </a:r>
          </a:p>
        </p:txBody>
      </p:sp>
      <p:sp>
        <p:nvSpPr>
          <p:cNvPr id="31751" name="TextBox 31750">
            <a:extLst>
              <a:ext uri="{FF2B5EF4-FFF2-40B4-BE49-F238E27FC236}">
                <a16:creationId xmlns:a16="http://schemas.microsoft.com/office/drawing/2014/main" id="{3A64E66F-B2DB-1239-5752-23717BD9ED5B}"/>
              </a:ext>
            </a:extLst>
          </p:cNvPr>
          <p:cNvSpPr txBox="1"/>
          <p:nvPr/>
        </p:nvSpPr>
        <p:spPr bwMode="auto">
          <a:xfrm>
            <a:off x="6959144" y="5672435"/>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63</a:t>
            </a:r>
          </a:p>
          <a:p>
            <a:pPr algn="ctr">
              <a:spcBef>
                <a:spcPts val="0"/>
              </a:spcBef>
            </a:pPr>
            <a:r>
              <a:rPr lang="en-US" sz="1200" b="0" spc="-100" dirty="0">
                <a:solidFill>
                  <a:schemeClr val="bg1"/>
                </a:solidFill>
                <a:latin typeface="Calibri" panose="020F0502020204030204" pitchFamily="34" charset="0"/>
              </a:rPr>
              <a:t>13</a:t>
            </a:r>
          </a:p>
        </p:txBody>
      </p:sp>
      <p:sp>
        <p:nvSpPr>
          <p:cNvPr id="31752" name="TextBox 31751">
            <a:extLst>
              <a:ext uri="{FF2B5EF4-FFF2-40B4-BE49-F238E27FC236}">
                <a16:creationId xmlns:a16="http://schemas.microsoft.com/office/drawing/2014/main" id="{9388C245-127C-0C13-5E63-B1E0738BF4DB}"/>
              </a:ext>
            </a:extLst>
          </p:cNvPr>
          <p:cNvSpPr txBox="1"/>
          <p:nvPr/>
        </p:nvSpPr>
        <p:spPr bwMode="auto">
          <a:xfrm>
            <a:off x="7181794" y="5672435"/>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40</a:t>
            </a:r>
          </a:p>
          <a:p>
            <a:pPr algn="ctr">
              <a:spcBef>
                <a:spcPts val="0"/>
              </a:spcBef>
            </a:pPr>
            <a:r>
              <a:rPr lang="en-US" sz="1200" b="0" spc="-100" dirty="0">
                <a:solidFill>
                  <a:schemeClr val="bg1"/>
                </a:solidFill>
                <a:latin typeface="Calibri" panose="020F0502020204030204" pitchFamily="34" charset="0"/>
              </a:rPr>
              <a:t>8</a:t>
            </a:r>
          </a:p>
        </p:txBody>
      </p:sp>
      <p:sp>
        <p:nvSpPr>
          <p:cNvPr id="31753" name="TextBox 31752">
            <a:extLst>
              <a:ext uri="{FF2B5EF4-FFF2-40B4-BE49-F238E27FC236}">
                <a16:creationId xmlns:a16="http://schemas.microsoft.com/office/drawing/2014/main" id="{A7CC3943-76A3-355D-58BB-4C1ED26A9C03}"/>
              </a:ext>
            </a:extLst>
          </p:cNvPr>
          <p:cNvSpPr txBox="1"/>
          <p:nvPr/>
        </p:nvSpPr>
        <p:spPr bwMode="auto">
          <a:xfrm>
            <a:off x="7435828" y="5672435"/>
            <a:ext cx="3161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31</a:t>
            </a:r>
          </a:p>
          <a:p>
            <a:pPr algn="ctr">
              <a:spcBef>
                <a:spcPts val="0"/>
              </a:spcBef>
            </a:pPr>
            <a:r>
              <a:rPr lang="en-US" sz="1200" b="0" spc="-100" dirty="0">
                <a:solidFill>
                  <a:schemeClr val="bg1"/>
                </a:solidFill>
                <a:latin typeface="Calibri" panose="020F0502020204030204" pitchFamily="34" charset="0"/>
              </a:rPr>
              <a:t>6</a:t>
            </a:r>
          </a:p>
        </p:txBody>
      </p:sp>
      <p:sp>
        <p:nvSpPr>
          <p:cNvPr id="31754" name="TextBox 31753">
            <a:extLst>
              <a:ext uri="{FF2B5EF4-FFF2-40B4-BE49-F238E27FC236}">
                <a16:creationId xmlns:a16="http://schemas.microsoft.com/office/drawing/2014/main" id="{EC693780-0570-90ED-5BFB-9CF50FA13DDB}"/>
              </a:ext>
            </a:extLst>
          </p:cNvPr>
          <p:cNvSpPr txBox="1"/>
          <p:nvPr/>
        </p:nvSpPr>
        <p:spPr bwMode="auto">
          <a:xfrm>
            <a:off x="7721299" y="5672435"/>
            <a:ext cx="2503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8</a:t>
            </a:r>
          </a:p>
          <a:p>
            <a:pPr algn="ctr">
              <a:spcBef>
                <a:spcPts val="0"/>
              </a:spcBef>
            </a:pPr>
            <a:r>
              <a:rPr lang="en-US" sz="1200" b="0" spc="-100" dirty="0">
                <a:solidFill>
                  <a:schemeClr val="bg1"/>
                </a:solidFill>
                <a:latin typeface="Calibri" panose="020F0502020204030204" pitchFamily="34" charset="0"/>
              </a:rPr>
              <a:t>2</a:t>
            </a:r>
          </a:p>
        </p:txBody>
      </p:sp>
      <p:sp>
        <p:nvSpPr>
          <p:cNvPr id="31755" name="TextBox 31754">
            <a:extLst>
              <a:ext uri="{FF2B5EF4-FFF2-40B4-BE49-F238E27FC236}">
                <a16:creationId xmlns:a16="http://schemas.microsoft.com/office/drawing/2014/main" id="{6D2732B9-C5D4-3259-5796-3362E0447734}"/>
              </a:ext>
            </a:extLst>
          </p:cNvPr>
          <p:cNvSpPr txBox="1"/>
          <p:nvPr/>
        </p:nvSpPr>
        <p:spPr bwMode="auto">
          <a:xfrm>
            <a:off x="7959291" y="5672435"/>
            <a:ext cx="2503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5</a:t>
            </a:r>
          </a:p>
          <a:p>
            <a:pPr algn="ctr">
              <a:spcBef>
                <a:spcPts val="0"/>
              </a:spcBef>
            </a:pPr>
            <a:r>
              <a:rPr lang="en-US" sz="1200" b="0" spc="-100" dirty="0">
                <a:solidFill>
                  <a:schemeClr val="bg1"/>
                </a:solidFill>
                <a:latin typeface="Calibri" panose="020F0502020204030204" pitchFamily="34" charset="0"/>
              </a:rPr>
              <a:t>0</a:t>
            </a:r>
          </a:p>
        </p:txBody>
      </p:sp>
      <p:sp>
        <p:nvSpPr>
          <p:cNvPr id="31756" name="TextBox 31755">
            <a:extLst>
              <a:ext uri="{FF2B5EF4-FFF2-40B4-BE49-F238E27FC236}">
                <a16:creationId xmlns:a16="http://schemas.microsoft.com/office/drawing/2014/main" id="{C7636F0D-07EE-87BA-0A40-E1B61A7F12DC}"/>
              </a:ext>
            </a:extLst>
          </p:cNvPr>
          <p:cNvSpPr txBox="1"/>
          <p:nvPr/>
        </p:nvSpPr>
        <p:spPr bwMode="auto">
          <a:xfrm>
            <a:off x="8201582" y="5672435"/>
            <a:ext cx="2503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3</a:t>
            </a:r>
          </a:p>
        </p:txBody>
      </p:sp>
      <p:sp>
        <p:nvSpPr>
          <p:cNvPr id="31757" name="TextBox 31756">
            <a:extLst>
              <a:ext uri="{FF2B5EF4-FFF2-40B4-BE49-F238E27FC236}">
                <a16:creationId xmlns:a16="http://schemas.microsoft.com/office/drawing/2014/main" id="{2314D2D8-9CB4-E466-2AE2-9E37F04AD438}"/>
              </a:ext>
            </a:extLst>
          </p:cNvPr>
          <p:cNvSpPr txBox="1"/>
          <p:nvPr/>
        </p:nvSpPr>
        <p:spPr bwMode="auto">
          <a:xfrm>
            <a:off x="8439077" y="5672435"/>
            <a:ext cx="2503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pPr>
            <a:r>
              <a:rPr lang="en-US" sz="1200" b="0" spc="-100" dirty="0">
                <a:solidFill>
                  <a:schemeClr val="bg1"/>
                </a:solidFill>
                <a:latin typeface="Calibri" panose="020F0502020204030204" pitchFamily="34" charset="0"/>
              </a:rPr>
              <a:t>0</a:t>
            </a:r>
          </a:p>
        </p:txBody>
      </p:sp>
      <p:sp>
        <p:nvSpPr>
          <p:cNvPr id="31758" name="TextBox 31757">
            <a:extLst>
              <a:ext uri="{FF2B5EF4-FFF2-40B4-BE49-F238E27FC236}">
                <a16:creationId xmlns:a16="http://schemas.microsoft.com/office/drawing/2014/main" id="{78282CBA-6825-1115-4530-749850293D99}"/>
              </a:ext>
            </a:extLst>
          </p:cNvPr>
          <p:cNvSpPr txBox="1"/>
          <p:nvPr/>
        </p:nvSpPr>
        <p:spPr bwMode="auto">
          <a:xfrm>
            <a:off x="1906821" y="421428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cxnSp>
        <p:nvCxnSpPr>
          <p:cNvPr id="31760" name="Straight Arrow Connector 31759">
            <a:extLst>
              <a:ext uri="{FF2B5EF4-FFF2-40B4-BE49-F238E27FC236}">
                <a16:creationId xmlns:a16="http://schemas.microsoft.com/office/drawing/2014/main" id="{1D250949-6EB5-60A7-C8A2-8AD588A76175}"/>
              </a:ext>
            </a:extLst>
          </p:cNvPr>
          <p:cNvCxnSpPr/>
          <p:nvPr/>
        </p:nvCxnSpPr>
        <p:spPr bwMode="auto">
          <a:xfrm>
            <a:off x="2345446" y="4900986"/>
            <a:ext cx="1893630" cy="0"/>
          </a:xfrm>
          <a:prstGeom prst="straightConnector1">
            <a:avLst/>
          </a:prstGeom>
          <a:noFill/>
          <a:ln w="28575" cap="flat" cmpd="sng" algn="ctr">
            <a:solidFill>
              <a:schemeClr val="bg1"/>
            </a:solidFill>
            <a:prstDash val="solid"/>
            <a:round/>
            <a:headEnd type="none" w="med" len="med"/>
            <a:tailEnd type="triangle"/>
          </a:ln>
          <a:effectLst/>
        </p:spPr>
      </p:cxnSp>
      <p:sp>
        <p:nvSpPr>
          <p:cNvPr id="31761" name="Freeform: Shape 31760">
            <a:extLst>
              <a:ext uri="{FF2B5EF4-FFF2-40B4-BE49-F238E27FC236}">
                <a16:creationId xmlns:a16="http://schemas.microsoft.com/office/drawing/2014/main" id="{40ECD14D-C2B4-73BD-5CA0-01AEC52379C9}"/>
              </a:ext>
            </a:extLst>
          </p:cNvPr>
          <p:cNvSpPr/>
          <p:nvPr/>
        </p:nvSpPr>
        <p:spPr bwMode="auto">
          <a:xfrm>
            <a:off x="2331308" y="1655805"/>
            <a:ext cx="6100119" cy="2483709"/>
          </a:xfrm>
          <a:custGeom>
            <a:avLst/>
            <a:gdLst>
              <a:gd name="connsiteX0" fmla="*/ 0 w 6100119"/>
              <a:gd name="connsiteY0" fmla="*/ 0 h 2483709"/>
              <a:gd name="connsiteX1" fmla="*/ 300681 w 6100119"/>
              <a:gd name="connsiteY1" fmla="*/ 0 h 2483709"/>
              <a:gd name="connsiteX2" fmla="*/ 300681 w 6100119"/>
              <a:gd name="connsiteY2" fmla="*/ 32952 h 2483709"/>
              <a:gd name="connsiteX3" fmla="*/ 383060 w 6100119"/>
              <a:gd name="connsiteY3" fmla="*/ 32952 h 2483709"/>
              <a:gd name="connsiteX4" fmla="*/ 383060 w 6100119"/>
              <a:gd name="connsiteY4" fmla="*/ 94736 h 2483709"/>
              <a:gd name="connsiteX5" fmla="*/ 473676 w 6100119"/>
              <a:gd name="connsiteY5" fmla="*/ 94736 h 2483709"/>
              <a:gd name="connsiteX6" fmla="*/ 473676 w 6100119"/>
              <a:gd name="connsiteY6" fmla="*/ 131806 h 2483709"/>
              <a:gd name="connsiteX7" fmla="*/ 514865 w 6100119"/>
              <a:gd name="connsiteY7" fmla="*/ 131806 h 2483709"/>
              <a:gd name="connsiteX8" fmla="*/ 514865 w 6100119"/>
              <a:gd name="connsiteY8" fmla="*/ 152400 h 2483709"/>
              <a:gd name="connsiteX9" fmla="*/ 646670 w 6100119"/>
              <a:gd name="connsiteY9" fmla="*/ 152400 h 2483709"/>
              <a:gd name="connsiteX10" fmla="*/ 646670 w 6100119"/>
              <a:gd name="connsiteY10" fmla="*/ 152400 h 2483709"/>
              <a:gd name="connsiteX11" fmla="*/ 675503 w 6100119"/>
              <a:gd name="connsiteY11" fmla="*/ 181233 h 2483709"/>
              <a:gd name="connsiteX12" fmla="*/ 700216 w 6100119"/>
              <a:gd name="connsiteY12" fmla="*/ 205946 h 2483709"/>
              <a:gd name="connsiteX13" fmla="*/ 745524 w 6100119"/>
              <a:gd name="connsiteY13" fmla="*/ 205946 h 2483709"/>
              <a:gd name="connsiteX14" fmla="*/ 745524 w 6100119"/>
              <a:gd name="connsiteY14" fmla="*/ 218303 h 2483709"/>
              <a:gd name="connsiteX15" fmla="*/ 786714 w 6100119"/>
              <a:gd name="connsiteY15" fmla="*/ 218303 h 2483709"/>
              <a:gd name="connsiteX16" fmla="*/ 786714 w 6100119"/>
              <a:gd name="connsiteY16" fmla="*/ 218303 h 2483709"/>
              <a:gd name="connsiteX17" fmla="*/ 786714 w 6100119"/>
              <a:gd name="connsiteY17" fmla="*/ 238898 h 2483709"/>
              <a:gd name="connsiteX18" fmla="*/ 902043 w 6100119"/>
              <a:gd name="connsiteY18" fmla="*/ 238898 h 2483709"/>
              <a:gd name="connsiteX19" fmla="*/ 902043 w 6100119"/>
              <a:gd name="connsiteY19" fmla="*/ 304800 h 2483709"/>
              <a:gd name="connsiteX20" fmla="*/ 918519 w 6100119"/>
              <a:gd name="connsiteY20" fmla="*/ 304800 h 2483709"/>
              <a:gd name="connsiteX21" fmla="*/ 918519 w 6100119"/>
              <a:gd name="connsiteY21" fmla="*/ 345990 h 2483709"/>
              <a:gd name="connsiteX22" fmla="*/ 963827 w 6100119"/>
              <a:gd name="connsiteY22" fmla="*/ 345990 h 2483709"/>
              <a:gd name="connsiteX23" fmla="*/ 963827 w 6100119"/>
              <a:gd name="connsiteY23" fmla="*/ 378941 h 2483709"/>
              <a:gd name="connsiteX24" fmla="*/ 1021492 w 6100119"/>
              <a:gd name="connsiteY24" fmla="*/ 378941 h 2483709"/>
              <a:gd name="connsiteX25" fmla="*/ 1021492 w 6100119"/>
              <a:gd name="connsiteY25" fmla="*/ 378941 h 2483709"/>
              <a:gd name="connsiteX26" fmla="*/ 1009135 w 6100119"/>
              <a:gd name="connsiteY26" fmla="*/ 391298 h 2483709"/>
              <a:gd name="connsiteX27" fmla="*/ 1091514 w 6100119"/>
              <a:gd name="connsiteY27" fmla="*/ 391298 h 2483709"/>
              <a:gd name="connsiteX28" fmla="*/ 1091514 w 6100119"/>
              <a:gd name="connsiteY28" fmla="*/ 411892 h 2483709"/>
              <a:gd name="connsiteX29" fmla="*/ 1124465 w 6100119"/>
              <a:gd name="connsiteY29" fmla="*/ 411892 h 2483709"/>
              <a:gd name="connsiteX30" fmla="*/ 1124465 w 6100119"/>
              <a:gd name="connsiteY30" fmla="*/ 436606 h 2483709"/>
              <a:gd name="connsiteX31" fmla="*/ 1186249 w 6100119"/>
              <a:gd name="connsiteY31" fmla="*/ 436606 h 2483709"/>
              <a:gd name="connsiteX32" fmla="*/ 1186249 w 6100119"/>
              <a:gd name="connsiteY32" fmla="*/ 494271 h 2483709"/>
              <a:gd name="connsiteX33" fmla="*/ 1227438 w 6100119"/>
              <a:gd name="connsiteY33" fmla="*/ 494271 h 2483709"/>
              <a:gd name="connsiteX34" fmla="*/ 1227438 w 6100119"/>
              <a:gd name="connsiteY34" fmla="*/ 527222 h 2483709"/>
              <a:gd name="connsiteX35" fmla="*/ 1334530 w 6100119"/>
              <a:gd name="connsiteY35" fmla="*/ 527222 h 2483709"/>
              <a:gd name="connsiteX36" fmla="*/ 1334530 w 6100119"/>
              <a:gd name="connsiteY36" fmla="*/ 679622 h 2483709"/>
              <a:gd name="connsiteX37" fmla="*/ 1363362 w 6100119"/>
              <a:gd name="connsiteY37" fmla="*/ 679622 h 2483709"/>
              <a:gd name="connsiteX38" fmla="*/ 1363362 w 6100119"/>
              <a:gd name="connsiteY38" fmla="*/ 724930 h 2483709"/>
              <a:gd name="connsiteX39" fmla="*/ 1408670 w 6100119"/>
              <a:gd name="connsiteY39" fmla="*/ 724930 h 2483709"/>
              <a:gd name="connsiteX40" fmla="*/ 1408670 w 6100119"/>
              <a:gd name="connsiteY40" fmla="*/ 762000 h 2483709"/>
              <a:gd name="connsiteX41" fmla="*/ 1478692 w 6100119"/>
              <a:gd name="connsiteY41" fmla="*/ 762000 h 2483709"/>
              <a:gd name="connsiteX42" fmla="*/ 1478692 w 6100119"/>
              <a:gd name="connsiteY42" fmla="*/ 786714 h 2483709"/>
              <a:gd name="connsiteX43" fmla="*/ 1544595 w 6100119"/>
              <a:gd name="connsiteY43" fmla="*/ 786714 h 2483709"/>
              <a:gd name="connsiteX44" fmla="*/ 1544595 w 6100119"/>
              <a:gd name="connsiteY44" fmla="*/ 803190 h 2483709"/>
              <a:gd name="connsiteX45" fmla="*/ 1635211 w 6100119"/>
              <a:gd name="connsiteY45" fmla="*/ 803190 h 2483709"/>
              <a:gd name="connsiteX46" fmla="*/ 1635211 w 6100119"/>
              <a:gd name="connsiteY46" fmla="*/ 860854 h 2483709"/>
              <a:gd name="connsiteX47" fmla="*/ 1655806 w 6100119"/>
              <a:gd name="connsiteY47" fmla="*/ 860854 h 2483709"/>
              <a:gd name="connsiteX48" fmla="*/ 1655806 w 6100119"/>
              <a:gd name="connsiteY48" fmla="*/ 885568 h 2483709"/>
              <a:gd name="connsiteX49" fmla="*/ 1692876 w 6100119"/>
              <a:gd name="connsiteY49" fmla="*/ 885568 h 2483709"/>
              <a:gd name="connsiteX50" fmla="*/ 1692876 w 6100119"/>
              <a:gd name="connsiteY50" fmla="*/ 922638 h 2483709"/>
              <a:gd name="connsiteX51" fmla="*/ 1738184 w 6100119"/>
              <a:gd name="connsiteY51" fmla="*/ 922638 h 2483709"/>
              <a:gd name="connsiteX52" fmla="*/ 1738184 w 6100119"/>
              <a:gd name="connsiteY52" fmla="*/ 976184 h 2483709"/>
              <a:gd name="connsiteX53" fmla="*/ 1758778 w 6100119"/>
              <a:gd name="connsiteY53" fmla="*/ 976184 h 2483709"/>
              <a:gd name="connsiteX54" fmla="*/ 1758778 w 6100119"/>
              <a:gd name="connsiteY54" fmla="*/ 1087395 h 2483709"/>
              <a:gd name="connsiteX55" fmla="*/ 1849395 w 6100119"/>
              <a:gd name="connsiteY55" fmla="*/ 1087395 h 2483709"/>
              <a:gd name="connsiteX56" fmla="*/ 1849395 w 6100119"/>
              <a:gd name="connsiteY56" fmla="*/ 1112109 h 2483709"/>
              <a:gd name="connsiteX57" fmla="*/ 1861751 w 6100119"/>
              <a:gd name="connsiteY57" fmla="*/ 1112109 h 2483709"/>
              <a:gd name="connsiteX58" fmla="*/ 1861751 w 6100119"/>
              <a:gd name="connsiteY58" fmla="*/ 1136822 h 2483709"/>
              <a:gd name="connsiteX59" fmla="*/ 2018270 w 6100119"/>
              <a:gd name="connsiteY59" fmla="*/ 1136822 h 2483709"/>
              <a:gd name="connsiteX60" fmla="*/ 2018270 w 6100119"/>
              <a:gd name="connsiteY60" fmla="*/ 1153298 h 2483709"/>
              <a:gd name="connsiteX61" fmla="*/ 2042984 w 6100119"/>
              <a:gd name="connsiteY61" fmla="*/ 1153298 h 2483709"/>
              <a:gd name="connsiteX62" fmla="*/ 2042984 w 6100119"/>
              <a:gd name="connsiteY62" fmla="*/ 1165654 h 2483709"/>
              <a:gd name="connsiteX63" fmla="*/ 2084173 w 6100119"/>
              <a:gd name="connsiteY63" fmla="*/ 1165654 h 2483709"/>
              <a:gd name="connsiteX64" fmla="*/ 2084173 w 6100119"/>
              <a:gd name="connsiteY64" fmla="*/ 1173892 h 2483709"/>
              <a:gd name="connsiteX65" fmla="*/ 2199503 w 6100119"/>
              <a:gd name="connsiteY65" fmla="*/ 1173892 h 2483709"/>
              <a:gd name="connsiteX66" fmla="*/ 2199503 w 6100119"/>
              <a:gd name="connsiteY66" fmla="*/ 1231557 h 2483709"/>
              <a:gd name="connsiteX67" fmla="*/ 2199503 w 6100119"/>
              <a:gd name="connsiteY67" fmla="*/ 1231557 h 2483709"/>
              <a:gd name="connsiteX68" fmla="*/ 2224216 w 6100119"/>
              <a:gd name="connsiteY68" fmla="*/ 1256270 h 2483709"/>
              <a:gd name="connsiteX69" fmla="*/ 2302476 w 6100119"/>
              <a:gd name="connsiteY69" fmla="*/ 1256270 h 2483709"/>
              <a:gd name="connsiteX70" fmla="*/ 2302476 w 6100119"/>
              <a:gd name="connsiteY70" fmla="*/ 1289222 h 2483709"/>
              <a:gd name="connsiteX71" fmla="*/ 2343665 w 6100119"/>
              <a:gd name="connsiteY71" fmla="*/ 1289222 h 2483709"/>
              <a:gd name="connsiteX72" fmla="*/ 2343665 w 6100119"/>
              <a:gd name="connsiteY72" fmla="*/ 1309817 h 2483709"/>
              <a:gd name="connsiteX73" fmla="*/ 2376616 w 6100119"/>
              <a:gd name="connsiteY73" fmla="*/ 1309817 h 2483709"/>
              <a:gd name="connsiteX74" fmla="*/ 2376616 w 6100119"/>
              <a:gd name="connsiteY74" fmla="*/ 1346887 h 2483709"/>
              <a:gd name="connsiteX75" fmla="*/ 2405449 w 6100119"/>
              <a:gd name="connsiteY75" fmla="*/ 1346887 h 2483709"/>
              <a:gd name="connsiteX76" fmla="*/ 2405449 w 6100119"/>
              <a:gd name="connsiteY76" fmla="*/ 1379838 h 2483709"/>
              <a:gd name="connsiteX77" fmla="*/ 2496065 w 6100119"/>
              <a:gd name="connsiteY77" fmla="*/ 1379838 h 2483709"/>
              <a:gd name="connsiteX78" fmla="*/ 2496065 w 6100119"/>
              <a:gd name="connsiteY78" fmla="*/ 1400433 h 2483709"/>
              <a:gd name="connsiteX79" fmla="*/ 2496065 w 6100119"/>
              <a:gd name="connsiteY79" fmla="*/ 1400433 h 2483709"/>
              <a:gd name="connsiteX80" fmla="*/ 2516659 w 6100119"/>
              <a:gd name="connsiteY80" fmla="*/ 1421027 h 2483709"/>
              <a:gd name="connsiteX81" fmla="*/ 2656703 w 6100119"/>
              <a:gd name="connsiteY81" fmla="*/ 1421027 h 2483709"/>
              <a:gd name="connsiteX82" fmla="*/ 2656703 w 6100119"/>
              <a:gd name="connsiteY82" fmla="*/ 1458098 h 2483709"/>
              <a:gd name="connsiteX83" fmla="*/ 2875006 w 6100119"/>
              <a:gd name="connsiteY83" fmla="*/ 1458098 h 2483709"/>
              <a:gd name="connsiteX84" fmla="*/ 2875006 w 6100119"/>
              <a:gd name="connsiteY84" fmla="*/ 1486930 h 2483709"/>
              <a:gd name="connsiteX85" fmla="*/ 2916195 w 6100119"/>
              <a:gd name="connsiteY85" fmla="*/ 1486930 h 2483709"/>
              <a:gd name="connsiteX86" fmla="*/ 2916195 w 6100119"/>
              <a:gd name="connsiteY86" fmla="*/ 1515763 h 2483709"/>
              <a:gd name="connsiteX87" fmla="*/ 2932670 w 6100119"/>
              <a:gd name="connsiteY87" fmla="*/ 1515763 h 2483709"/>
              <a:gd name="connsiteX88" fmla="*/ 2932670 w 6100119"/>
              <a:gd name="connsiteY88" fmla="*/ 1544595 h 2483709"/>
              <a:gd name="connsiteX89" fmla="*/ 3031524 w 6100119"/>
              <a:gd name="connsiteY89" fmla="*/ 1544595 h 2483709"/>
              <a:gd name="connsiteX90" fmla="*/ 3048000 w 6100119"/>
              <a:gd name="connsiteY90" fmla="*/ 1544595 h 2483709"/>
              <a:gd name="connsiteX91" fmla="*/ 3048000 w 6100119"/>
              <a:gd name="connsiteY91" fmla="*/ 1561071 h 2483709"/>
              <a:gd name="connsiteX92" fmla="*/ 3101546 w 6100119"/>
              <a:gd name="connsiteY92" fmla="*/ 1561071 h 2483709"/>
              <a:gd name="connsiteX93" fmla="*/ 3101546 w 6100119"/>
              <a:gd name="connsiteY93" fmla="*/ 1606379 h 2483709"/>
              <a:gd name="connsiteX94" fmla="*/ 3142735 w 6100119"/>
              <a:gd name="connsiteY94" fmla="*/ 1606379 h 2483709"/>
              <a:gd name="connsiteX95" fmla="*/ 3142735 w 6100119"/>
              <a:gd name="connsiteY95" fmla="*/ 1622854 h 2483709"/>
              <a:gd name="connsiteX96" fmla="*/ 3258065 w 6100119"/>
              <a:gd name="connsiteY96" fmla="*/ 1622854 h 2483709"/>
              <a:gd name="connsiteX97" fmla="*/ 3266303 w 6100119"/>
              <a:gd name="connsiteY97" fmla="*/ 1631092 h 2483709"/>
              <a:gd name="connsiteX98" fmla="*/ 3323968 w 6100119"/>
              <a:gd name="connsiteY98" fmla="*/ 1631092 h 2483709"/>
              <a:gd name="connsiteX99" fmla="*/ 3344562 w 6100119"/>
              <a:gd name="connsiteY99" fmla="*/ 1651686 h 2483709"/>
              <a:gd name="connsiteX100" fmla="*/ 3410465 w 6100119"/>
              <a:gd name="connsiteY100" fmla="*/ 1651686 h 2483709"/>
              <a:gd name="connsiteX101" fmla="*/ 3410465 w 6100119"/>
              <a:gd name="connsiteY101" fmla="*/ 1680519 h 2483709"/>
              <a:gd name="connsiteX102" fmla="*/ 3579341 w 6100119"/>
              <a:gd name="connsiteY102" fmla="*/ 1680519 h 2483709"/>
              <a:gd name="connsiteX103" fmla="*/ 3579341 w 6100119"/>
              <a:gd name="connsiteY103" fmla="*/ 1709352 h 2483709"/>
              <a:gd name="connsiteX104" fmla="*/ 3653481 w 6100119"/>
              <a:gd name="connsiteY104" fmla="*/ 1709352 h 2483709"/>
              <a:gd name="connsiteX105" fmla="*/ 3653481 w 6100119"/>
              <a:gd name="connsiteY105" fmla="*/ 1725827 h 2483709"/>
              <a:gd name="connsiteX106" fmla="*/ 3735860 w 6100119"/>
              <a:gd name="connsiteY106" fmla="*/ 1725827 h 2483709"/>
              <a:gd name="connsiteX107" fmla="*/ 3735860 w 6100119"/>
              <a:gd name="connsiteY107" fmla="*/ 1734065 h 2483709"/>
              <a:gd name="connsiteX108" fmla="*/ 3950043 w 6100119"/>
              <a:gd name="connsiteY108" fmla="*/ 1734065 h 2483709"/>
              <a:gd name="connsiteX109" fmla="*/ 3950043 w 6100119"/>
              <a:gd name="connsiteY109" fmla="*/ 1767017 h 2483709"/>
              <a:gd name="connsiteX110" fmla="*/ 4102443 w 6100119"/>
              <a:gd name="connsiteY110" fmla="*/ 1767017 h 2483709"/>
              <a:gd name="connsiteX111" fmla="*/ 4114800 w 6100119"/>
              <a:gd name="connsiteY111" fmla="*/ 1779374 h 2483709"/>
              <a:gd name="connsiteX112" fmla="*/ 4333103 w 6100119"/>
              <a:gd name="connsiteY112" fmla="*/ 1779374 h 2483709"/>
              <a:gd name="connsiteX113" fmla="*/ 4333103 w 6100119"/>
              <a:gd name="connsiteY113" fmla="*/ 1799968 h 2483709"/>
              <a:gd name="connsiteX114" fmla="*/ 4427838 w 6100119"/>
              <a:gd name="connsiteY114" fmla="*/ 1799968 h 2483709"/>
              <a:gd name="connsiteX115" fmla="*/ 4427838 w 6100119"/>
              <a:gd name="connsiteY115" fmla="*/ 1816444 h 2483709"/>
              <a:gd name="connsiteX116" fmla="*/ 4489622 w 6100119"/>
              <a:gd name="connsiteY116" fmla="*/ 1816444 h 2483709"/>
              <a:gd name="connsiteX117" fmla="*/ 4481384 w 6100119"/>
              <a:gd name="connsiteY117" fmla="*/ 1824682 h 2483709"/>
              <a:gd name="connsiteX118" fmla="*/ 4559643 w 6100119"/>
              <a:gd name="connsiteY118" fmla="*/ 1824682 h 2483709"/>
              <a:gd name="connsiteX119" fmla="*/ 4559643 w 6100119"/>
              <a:gd name="connsiteY119" fmla="*/ 1869990 h 2483709"/>
              <a:gd name="connsiteX120" fmla="*/ 4819135 w 6100119"/>
              <a:gd name="connsiteY120" fmla="*/ 1869990 h 2483709"/>
              <a:gd name="connsiteX121" fmla="*/ 4819135 w 6100119"/>
              <a:gd name="connsiteY121" fmla="*/ 1902941 h 2483709"/>
              <a:gd name="connsiteX122" fmla="*/ 5226908 w 6100119"/>
              <a:gd name="connsiteY122" fmla="*/ 1902941 h 2483709"/>
              <a:gd name="connsiteX123" fmla="*/ 5226908 w 6100119"/>
              <a:gd name="connsiteY123" fmla="*/ 1956487 h 2483709"/>
              <a:gd name="connsiteX124" fmla="*/ 5284573 w 6100119"/>
              <a:gd name="connsiteY124" fmla="*/ 1956487 h 2483709"/>
              <a:gd name="connsiteX125" fmla="*/ 5284573 w 6100119"/>
              <a:gd name="connsiteY125" fmla="*/ 2010033 h 2483709"/>
              <a:gd name="connsiteX126" fmla="*/ 5993027 w 6100119"/>
              <a:gd name="connsiteY126" fmla="*/ 2010033 h 2483709"/>
              <a:gd name="connsiteX127" fmla="*/ 5993027 w 6100119"/>
              <a:gd name="connsiteY127" fmla="*/ 2483709 h 2483709"/>
              <a:gd name="connsiteX128" fmla="*/ 6100119 w 6100119"/>
              <a:gd name="connsiteY128" fmla="*/ 2483709 h 2483709"/>
              <a:gd name="connsiteX0" fmla="*/ 0 w 6100119"/>
              <a:gd name="connsiteY0" fmla="*/ 0 h 2483709"/>
              <a:gd name="connsiteX1" fmla="*/ 300681 w 6100119"/>
              <a:gd name="connsiteY1" fmla="*/ 0 h 2483709"/>
              <a:gd name="connsiteX2" fmla="*/ 300681 w 6100119"/>
              <a:gd name="connsiteY2" fmla="*/ 32952 h 2483709"/>
              <a:gd name="connsiteX3" fmla="*/ 383060 w 6100119"/>
              <a:gd name="connsiteY3" fmla="*/ 32952 h 2483709"/>
              <a:gd name="connsiteX4" fmla="*/ 383060 w 6100119"/>
              <a:gd name="connsiteY4" fmla="*/ 94736 h 2483709"/>
              <a:gd name="connsiteX5" fmla="*/ 473676 w 6100119"/>
              <a:gd name="connsiteY5" fmla="*/ 94736 h 2483709"/>
              <a:gd name="connsiteX6" fmla="*/ 473676 w 6100119"/>
              <a:gd name="connsiteY6" fmla="*/ 131806 h 2483709"/>
              <a:gd name="connsiteX7" fmla="*/ 514865 w 6100119"/>
              <a:gd name="connsiteY7" fmla="*/ 131806 h 2483709"/>
              <a:gd name="connsiteX8" fmla="*/ 514865 w 6100119"/>
              <a:gd name="connsiteY8" fmla="*/ 152400 h 2483709"/>
              <a:gd name="connsiteX9" fmla="*/ 646670 w 6100119"/>
              <a:gd name="connsiteY9" fmla="*/ 152400 h 2483709"/>
              <a:gd name="connsiteX10" fmla="*/ 646670 w 6100119"/>
              <a:gd name="connsiteY10" fmla="*/ 152400 h 2483709"/>
              <a:gd name="connsiteX11" fmla="*/ 675503 w 6100119"/>
              <a:gd name="connsiteY11" fmla="*/ 181233 h 2483709"/>
              <a:gd name="connsiteX12" fmla="*/ 700216 w 6100119"/>
              <a:gd name="connsiteY12" fmla="*/ 205946 h 2483709"/>
              <a:gd name="connsiteX13" fmla="*/ 745524 w 6100119"/>
              <a:gd name="connsiteY13" fmla="*/ 205946 h 2483709"/>
              <a:gd name="connsiteX14" fmla="*/ 745524 w 6100119"/>
              <a:gd name="connsiteY14" fmla="*/ 218303 h 2483709"/>
              <a:gd name="connsiteX15" fmla="*/ 786714 w 6100119"/>
              <a:gd name="connsiteY15" fmla="*/ 218303 h 2483709"/>
              <a:gd name="connsiteX16" fmla="*/ 786714 w 6100119"/>
              <a:gd name="connsiteY16" fmla="*/ 218303 h 2483709"/>
              <a:gd name="connsiteX17" fmla="*/ 786714 w 6100119"/>
              <a:gd name="connsiteY17" fmla="*/ 238898 h 2483709"/>
              <a:gd name="connsiteX18" fmla="*/ 902043 w 6100119"/>
              <a:gd name="connsiteY18" fmla="*/ 238898 h 2483709"/>
              <a:gd name="connsiteX19" fmla="*/ 902043 w 6100119"/>
              <a:gd name="connsiteY19" fmla="*/ 304800 h 2483709"/>
              <a:gd name="connsiteX20" fmla="*/ 918519 w 6100119"/>
              <a:gd name="connsiteY20" fmla="*/ 304800 h 2483709"/>
              <a:gd name="connsiteX21" fmla="*/ 918519 w 6100119"/>
              <a:gd name="connsiteY21" fmla="*/ 345990 h 2483709"/>
              <a:gd name="connsiteX22" fmla="*/ 963827 w 6100119"/>
              <a:gd name="connsiteY22" fmla="*/ 345990 h 2483709"/>
              <a:gd name="connsiteX23" fmla="*/ 963827 w 6100119"/>
              <a:gd name="connsiteY23" fmla="*/ 378941 h 2483709"/>
              <a:gd name="connsiteX24" fmla="*/ 1021492 w 6100119"/>
              <a:gd name="connsiteY24" fmla="*/ 378941 h 2483709"/>
              <a:gd name="connsiteX25" fmla="*/ 1021492 w 6100119"/>
              <a:gd name="connsiteY25" fmla="*/ 378941 h 2483709"/>
              <a:gd name="connsiteX26" fmla="*/ 1021492 w 6100119"/>
              <a:gd name="connsiteY26" fmla="*/ 391298 h 2483709"/>
              <a:gd name="connsiteX27" fmla="*/ 1091514 w 6100119"/>
              <a:gd name="connsiteY27" fmla="*/ 391298 h 2483709"/>
              <a:gd name="connsiteX28" fmla="*/ 1091514 w 6100119"/>
              <a:gd name="connsiteY28" fmla="*/ 411892 h 2483709"/>
              <a:gd name="connsiteX29" fmla="*/ 1124465 w 6100119"/>
              <a:gd name="connsiteY29" fmla="*/ 411892 h 2483709"/>
              <a:gd name="connsiteX30" fmla="*/ 1124465 w 6100119"/>
              <a:gd name="connsiteY30" fmla="*/ 436606 h 2483709"/>
              <a:gd name="connsiteX31" fmla="*/ 1186249 w 6100119"/>
              <a:gd name="connsiteY31" fmla="*/ 436606 h 2483709"/>
              <a:gd name="connsiteX32" fmla="*/ 1186249 w 6100119"/>
              <a:gd name="connsiteY32" fmla="*/ 494271 h 2483709"/>
              <a:gd name="connsiteX33" fmla="*/ 1227438 w 6100119"/>
              <a:gd name="connsiteY33" fmla="*/ 494271 h 2483709"/>
              <a:gd name="connsiteX34" fmla="*/ 1227438 w 6100119"/>
              <a:gd name="connsiteY34" fmla="*/ 527222 h 2483709"/>
              <a:gd name="connsiteX35" fmla="*/ 1334530 w 6100119"/>
              <a:gd name="connsiteY35" fmla="*/ 527222 h 2483709"/>
              <a:gd name="connsiteX36" fmla="*/ 1334530 w 6100119"/>
              <a:gd name="connsiteY36" fmla="*/ 679622 h 2483709"/>
              <a:gd name="connsiteX37" fmla="*/ 1363362 w 6100119"/>
              <a:gd name="connsiteY37" fmla="*/ 679622 h 2483709"/>
              <a:gd name="connsiteX38" fmla="*/ 1363362 w 6100119"/>
              <a:gd name="connsiteY38" fmla="*/ 724930 h 2483709"/>
              <a:gd name="connsiteX39" fmla="*/ 1408670 w 6100119"/>
              <a:gd name="connsiteY39" fmla="*/ 724930 h 2483709"/>
              <a:gd name="connsiteX40" fmla="*/ 1408670 w 6100119"/>
              <a:gd name="connsiteY40" fmla="*/ 762000 h 2483709"/>
              <a:gd name="connsiteX41" fmla="*/ 1478692 w 6100119"/>
              <a:gd name="connsiteY41" fmla="*/ 762000 h 2483709"/>
              <a:gd name="connsiteX42" fmla="*/ 1478692 w 6100119"/>
              <a:gd name="connsiteY42" fmla="*/ 786714 h 2483709"/>
              <a:gd name="connsiteX43" fmla="*/ 1544595 w 6100119"/>
              <a:gd name="connsiteY43" fmla="*/ 786714 h 2483709"/>
              <a:gd name="connsiteX44" fmla="*/ 1544595 w 6100119"/>
              <a:gd name="connsiteY44" fmla="*/ 803190 h 2483709"/>
              <a:gd name="connsiteX45" fmla="*/ 1635211 w 6100119"/>
              <a:gd name="connsiteY45" fmla="*/ 803190 h 2483709"/>
              <a:gd name="connsiteX46" fmla="*/ 1635211 w 6100119"/>
              <a:gd name="connsiteY46" fmla="*/ 860854 h 2483709"/>
              <a:gd name="connsiteX47" fmla="*/ 1655806 w 6100119"/>
              <a:gd name="connsiteY47" fmla="*/ 860854 h 2483709"/>
              <a:gd name="connsiteX48" fmla="*/ 1655806 w 6100119"/>
              <a:gd name="connsiteY48" fmla="*/ 885568 h 2483709"/>
              <a:gd name="connsiteX49" fmla="*/ 1692876 w 6100119"/>
              <a:gd name="connsiteY49" fmla="*/ 885568 h 2483709"/>
              <a:gd name="connsiteX50" fmla="*/ 1692876 w 6100119"/>
              <a:gd name="connsiteY50" fmla="*/ 922638 h 2483709"/>
              <a:gd name="connsiteX51" fmla="*/ 1738184 w 6100119"/>
              <a:gd name="connsiteY51" fmla="*/ 922638 h 2483709"/>
              <a:gd name="connsiteX52" fmla="*/ 1738184 w 6100119"/>
              <a:gd name="connsiteY52" fmla="*/ 976184 h 2483709"/>
              <a:gd name="connsiteX53" fmla="*/ 1758778 w 6100119"/>
              <a:gd name="connsiteY53" fmla="*/ 976184 h 2483709"/>
              <a:gd name="connsiteX54" fmla="*/ 1758778 w 6100119"/>
              <a:gd name="connsiteY54" fmla="*/ 1087395 h 2483709"/>
              <a:gd name="connsiteX55" fmla="*/ 1849395 w 6100119"/>
              <a:gd name="connsiteY55" fmla="*/ 1087395 h 2483709"/>
              <a:gd name="connsiteX56" fmla="*/ 1849395 w 6100119"/>
              <a:gd name="connsiteY56" fmla="*/ 1112109 h 2483709"/>
              <a:gd name="connsiteX57" fmla="*/ 1861751 w 6100119"/>
              <a:gd name="connsiteY57" fmla="*/ 1112109 h 2483709"/>
              <a:gd name="connsiteX58" fmla="*/ 1861751 w 6100119"/>
              <a:gd name="connsiteY58" fmla="*/ 1136822 h 2483709"/>
              <a:gd name="connsiteX59" fmla="*/ 2018270 w 6100119"/>
              <a:gd name="connsiteY59" fmla="*/ 1136822 h 2483709"/>
              <a:gd name="connsiteX60" fmla="*/ 2018270 w 6100119"/>
              <a:gd name="connsiteY60" fmla="*/ 1153298 h 2483709"/>
              <a:gd name="connsiteX61" fmla="*/ 2042984 w 6100119"/>
              <a:gd name="connsiteY61" fmla="*/ 1153298 h 2483709"/>
              <a:gd name="connsiteX62" fmla="*/ 2042984 w 6100119"/>
              <a:gd name="connsiteY62" fmla="*/ 1165654 h 2483709"/>
              <a:gd name="connsiteX63" fmla="*/ 2084173 w 6100119"/>
              <a:gd name="connsiteY63" fmla="*/ 1165654 h 2483709"/>
              <a:gd name="connsiteX64" fmla="*/ 2084173 w 6100119"/>
              <a:gd name="connsiteY64" fmla="*/ 1173892 h 2483709"/>
              <a:gd name="connsiteX65" fmla="*/ 2199503 w 6100119"/>
              <a:gd name="connsiteY65" fmla="*/ 1173892 h 2483709"/>
              <a:gd name="connsiteX66" fmla="*/ 2199503 w 6100119"/>
              <a:gd name="connsiteY66" fmla="*/ 1231557 h 2483709"/>
              <a:gd name="connsiteX67" fmla="*/ 2199503 w 6100119"/>
              <a:gd name="connsiteY67" fmla="*/ 1231557 h 2483709"/>
              <a:gd name="connsiteX68" fmla="*/ 2224216 w 6100119"/>
              <a:gd name="connsiteY68" fmla="*/ 1256270 h 2483709"/>
              <a:gd name="connsiteX69" fmla="*/ 2302476 w 6100119"/>
              <a:gd name="connsiteY69" fmla="*/ 1256270 h 2483709"/>
              <a:gd name="connsiteX70" fmla="*/ 2302476 w 6100119"/>
              <a:gd name="connsiteY70" fmla="*/ 1289222 h 2483709"/>
              <a:gd name="connsiteX71" fmla="*/ 2343665 w 6100119"/>
              <a:gd name="connsiteY71" fmla="*/ 1289222 h 2483709"/>
              <a:gd name="connsiteX72" fmla="*/ 2343665 w 6100119"/>
              <a:gd name="connsiteY72" fmla="*/ 1309817 h 2483709"/>
              <a:gd name="connsiteX73" fmla="*/ 2376616 w 6100119"/>
              <a:gd name="connsiteY73" fmla="*/ 1309817 h 2483709"/>
              <a:gd name="connsiteX74" fmla="*/ 2376616 w 6100119"/>
              <a:gd name="connsiteY74" fmla="*/ 1346887 h 2483709"/>
              <a:gd name="connsiteX75" fmla="*/ 2405449 w 6100119"/>
              <a:gd name="connsiteY75" fmla="*/ 1346887 h 2483709"/>
              <a:gd name="connsiteX76" fmla="*/ 2405449 w 6100119"/>
              <a:gd name="connsiteY76" fmla="*/ 1379838 h 2483709"/>
              <a:gd name="connsiteX77" fmla="*/ 2496065 w 6100119"/>
              <a:gd name="connsiteY77" fmla="*/ 1379838 h 2483709"/>
              <a:gd name="connsiteX78" fmla="*/ 2496065 w 6100119"/>
              <a:gd name="connsiteY78" fmla="*/ 1400433 h 2483709"/>
              <a:gd name="connsiteX79" fmla="*/ 2496065 w 6100119"/>
              <a:gd name="connsiteY79" fmla="*/ 1400433 h 2483709"/>
              <a:gd name="connsiteX80" fmla="*/ 2516659 w 6100119"/>
              <a:gd name="connsiteY80" fmla="*/ 1421027 h 2483709"/>
              <a:gd name="connsiteX81" fmla="*/ 2656703 w 6100119"/>
              <a:gd name="connsiteY81" fmla="*/ 1421027 h 2483709"/>
              <a:gd name="connsiteX82" fmla="*/ 2656703 w 6100119"/>
              <a:gd name="connsiteY82" fmla="*/ 1458098 h 2483709"/>
              <a:gd name="connsiteX83" fmla="*/ 2875006 w 6100119"/>
              <a:gd name="connsiteY83" fmla="*/ 1458098 h 2483709"/>
              <a:gd name="connsiteX84" fmla="*/ 2875006 w 6100119"/>
              <a:gd name="connsiteY84" fmla="*/ 1486930 h 2483709"/>
              <a:gd name="connsiteX85" fmla="*/ 2916195 w 6100119"/>
              <a:gd name="connsiteY85" fmla="*/ 1486930 h 2483709"/>
              <a:gd name="connsiteX86" fmla="*/ 2916195 w 6100119"/>
              <a:gd name="connsiteY86" fmla="*/ 1515763 h 2483709"/>
              <a:gd name="connsiteX87" fmla="*/ 2932670 w 6100119"/>
              <a:gd name="connsiteY87" fmla="*/ 1515763 h 2483709"/>
              <a:gd name="connsiteX88" fmla="*/ 2932670 w 6100119"/>
              <a:gd name="connsiteY88" fmla="*/ 1544595 h 2483709"/>
              <a:gd name="connsiteX89" fmla="*/ 3031524 w 6100119"/>
              <a:gd name="connsiteY89" fmla="*/ 1544595 h 2483709"/>
              <a:gd name="connsiteX90" fmla="*/ 3048000 w 6100119"/>
              <a:gd name="connsiteY90" fmla="*/ 1544595 h 2483709"/>
              <a:gd name="connsiteX91" fmla="*/ 3048000 w 6100119"/>
              <a:gd name="connsiteY91" fmla="*/ 1561071 h 2483709"/>
              <a:gd name="connsiteX92" fmla="*/ 3101546 w 6100119"/>
              <a:gd name="connsiteY92" fmla="*/ 1561071 h 2483709"/>
              <a:gd name="connsiteX93" fmla="*/ 3101546 w 6100119"/>
              <a:gd name="connsiteY93" fmla="*/ 1606379 h 2483709"/>
              <a:gd name="connsiteX94" fmla="*/ 3142735 w 6100119"/>
              <a:gd name="connsiteY94" fmla="*/ 1606379 h 2483709"/>
              <a:gd name="connsiteX95" fmla="*/ 3142735 w 6100119"/>
              <a:gd name="connsiteY95" fmla="*/ 1622854 h 2483709"/>
              <a:gd name="connsiteX96" fmla="*/ 3258065 w 6100119"/>
              <a:gd name="connsiteY96" fmla="*/ 1622854 h 2483709"/>
              <a:gd name="connsiteX97" fmla="*/ 3266303 w 6100119"/>
              <a:gd name="connsiteY97" fmla="*/ 1631092 h 2483709"/>
              <a:gd name="connsiteX98" fmla="*/ 3323968 w 6100119"/>
              <a:gd name="connsiteY98" fmla="*/ 1631092 h 2483709"/>
              <a:gd name="connsiteX99" fmla="*/ 3344562 w 6100119"/>
              <a:gd name="connsiteY99" fmla="*/ 1651686 h 2483709"/>
              <a:gd name="connsiteX100" fmla="*/ 3410465 w 6100119"/>
              <a:gd name="connsiteY100" fmla="*/ 1651686 h 2483709"/>
              <a:gd name="connsiteX101" fmla="*/ 3410465 w 6100119"/>
              <a:gd name="connsiteY101" fmla="*/ 1680519 h 2483709"/>
              <a:gd name="connsiteX102" fmla="*/ 3579341 w 6100119"/>
              <a:gd name="connsiteY102" fmla="*/ 1680519 h 2483709"/>
              <a:gd name="connsiteX103" fmla="*/ 3579341 w 6100119"/>
              <a:gd name="connsiteY103" fmla="*/ 1709352 h 2483709"/>
              <a:gd name="connsiteX104" fmla="*/ 3653481 w 6100119"/>
              <a:gd name="connsiteY104" fmla="*/ 1709352 h 2483709"/>
              <a:gd name="connsiteX105" fmla="*/ 3653481 w 6100119"/>
              <a:gd name="connsiteY105" fmla="*/ 1725827 h 2483709"/>
              <a:gd name="connsiteX106" fmla="*/ 3735860 w 6100119"/>
              <a:gd name="connsiteY106" fmla="*/ 1725827 h 2483709"/>
              <a:gd name="connsiteX107" fmla="*/ 3735860 w 6100119"/>
              <a:gd name="connsiteY107" fmla="*/ 1734065 h 2483709"/>
              <a:gd name="connsiteX108" fmla="*/ 3950043 w 6100119"/>
              <a:gd name="connsiteY108" fmla="*/ 1734065 h 2483709"/>
              <a:gd name="connsiteX109" fmla="*/ 3950043 w 6100119"/>
              <a:gd name="connsiteY109" fmla="*/ 1767017 h 2483709"/>
              <a:gd name="connsiteX110" fmla="*/ 4102443 w 6100119"/>
              <a:gd name="connsiteY110" fmla="*/ 1767017 h 2483709"/>
              <a:gd name="connsiteX111" fmla="*/ 4114800 w 6100119"/>
              <a:gd name="connsiteY111" fmla="*/ 1779374 h 2483709"/>
              <a:gd name="connsiteX112" fmla="*/ 4333103 w 6100119"/>
              <a:gd name="connsiteY112" fmla="*/ 1779374 h 2483709"/>
              <a:gd name="connsiteX113" fmla="*/ 4333103 w 6100119"/>
              <a:gd name="connsiteY113" fmla="*/ 1799968 h 2483709"/>
              <a:gd name="connsiteX114" fmla="*/ 4427838 w 6100119"/>
              <a:gd name="connsiteY114" fmla="*/ 1799968 h 2483709"/>
              <a:gd name="connsiteX115" fmla="*/ 4427838 w 6100119"/>
              <a:gd name="connsiteY115" fmla="*/ 1816444 h 2483709"/>
              <a:gd name="connsiteX116" fmla="*/ 4489622 w 6100119"/>
              <a:gd name="connsiteY116" fmla="*/ 1816444 h 2483709"/>
              <a:gd name="connsiteX117" fmla="*/ 4481384 w 6100119"/>
              <a:gd name="connsiteY117" fmla="*/ 1824682 h 2483709"/>
              <a:gd name="connsiteX118" fmla="*/ 4559643 w 6100119"/>
              <a:gd name="connsiteY118" fmla="*/ 1824682 h 2483709"/>
              <a:gd name="connsiteX119" fmla="*/ 4559643 w 6100119"/>
              <a:gd name="connsiteY119" fmla="*/ 1869990 h 2483709"/>
              <a:gd name="connsiteX120" fmla="*/ 4819135 w 6100119"/>
              <a:gd name="connsiteY120" fmla="*/ 1869990 h 2483709"/>
              <a:gd name="connsiteX121" fmla="*/ 4819135 w 6100119"/>
              <a:gd name="connsiteY121" fmla="*/ 1902941 h 2483709"/>
              <a:gd name="connsiteX122" fmla="*/ 5226908 w 6100119"/>
              <a:gd name="connsiteY122" fmla="*/ 1902941 h 2483709"/>
              <a:gd name="connsiteX123" fmla="*/ 5226908 w 6100119"/>
              <a:gd name="connsiteY123" fmla="*/ 1956487 h 2483709"/>
              <a:gd name="connsiteX124" fmla="*/ 5284573 w 6100119"/>
              <a:gd name="connsiteY124" fmla="*/ 1956487 h 2483709"/>
              <a:gd name="connsiteX125" fmla="*/ 5284573 w 6100119"/>
              <a:gd name="connsiteY125" fmla="*/ 2010033 h 2483709"/>
              <a:gd name="connsiteX126" fmla="*/ 5993027 w 6100119"/>
              <a:gd name="connsiteY126" fmla="*/ 2010033 h 2483709"/>
              <a:gd name="connsiteX127" fmla="*/ 5993027 w 6100119"/>
              <a:gd name="connsiteY127" fmla="*/ 2483709 h 2483709"/>
              <a:gd name="connsiteX128" fmla="*/ 6100119 w 6100119"/>
              <a:gd name="connsiteY128" fmla="*/ 2483709 h 2483709"/>
              <a:gd name="connsiteX0" fmla="*/ 0 w 6100119"/>
              <a:gd name="connsiteY0" fmla="*/ 0 h 2483709"/>
              <a:gd name="connsiteX1" fmla="*/ 300681 w 6100119"/>
              <a:gd name="connsiteY1" fmla="*/ 0 h 2483709"/>
              <a:gd name="connsiteX2" fmla="*/ 300681 w 6100119"/>
              <a:gd name="connsiteY2" fmla="*/ 32952 h 2483709"/>
              <a:gd name="connsiteX3" fmla="*/ 383060 w 6100119"/>
              <a:gd name="connsiteY3" fmla="*/ 32952 h 2483709"/>
              <a:gd name="connsiteX4" fmla="*/ 383060 w 6100119"/>
              <a:gd name="connsiteY4" fmla="*/ 94736 h 2483709"/>
              <a:gd name="connsiteX5" fmla="*/ 473676 w 6100119"/>
              <a:gd name="connsiteY5" fmla="*/ 94736 h 2483709"/>
              <a:gd name="connsiteX6" fmla="*/ 473676 w 6100119"/>
              <a:gd name="connsiteY6" fmla="*/ 131806 h 2483709"/>
              <a:gd name="connsiteX7" fmla="*/ 514865 w 6100119"/>
              <a:gd name="connsiteY7" fmla="*/ 131806 h 2483709"/>
              <a:gd name="connsiteX8" fmla="*/ 514865 w 6100119"/>
              <a:gd name="connsiteY8" fmla="*/ 152400 h 2483709"/>
              <a:gd name="connsiteX9" fmla="*/ 646670 w 6100119"/>
              <a:gd name="connsiteY9" fmla="*/ 152400 h 2483709"/>
              <a:gd name="connsiteX10" fmla="*/ 646670 w 6100119"/>
              <a:gd name="connsiteY10" fmla="*/ 168876 h 2483709"/>
              <a:gd name="connsiteX11" fmla="*/ 675503 w 6100119"/>
              <a:gd name="connsiteY11" fmla="*/ 181233 h 2483709"/>
              <a:gd name="connsiteX12" fmla="*/ 700216 w 6100119"/>
              <a:gd name="connsiteY12" fmla="*/ 205946 h 2483709"/>
              <a:gd name="connsiteX13" fmla="*/ 745524 w 6100119"/>
              <a:gd name="connsiteY13" fmla="*/ 205946 h 2483709"/>
              <a:gd name="connsiteX14" fmla="*/ 745524 w 6100119"/>
              <a:gd name="connsiteY14" fmla="*/ 218303 h 2483709"/>
              <a:gd name="connsiteX15" fmla="*/ 786714 w 6100119"/>
              <a:gd name="connsiteY15" fmla="*/ 218303 h 2483709"/>
              <a:gd name="connsiteX16" fmla="*/ 786714 w 6100119"/>
              <a:gd name="connsiteY16" fmla="*/ 218303 h 2483709"/>
              <a:gd name="connsiteX17" fmla="*/ 786714 w 6100119"/>
              <a:gd name="connsiteY17" fmla="*/ 238898 h 2483709"/>
              <a:gd name="connsiteX18" fmla="*/ 902043 w 6100119"/>
              <a:gd name="connsiteY18" fmla="*/ 238898 h 2483709"/>
              <a:gd name="connsiteX19" fmla="*/ 902043 w 6100119"/>
              <a:gd name="connsiteY19" fmla="*/ 304800 h 2483709"/>
              <a:gd name="connsiteX20" fmla="*/ 918519 w 6100119"/>
              <a:gd name="connsiteY20" fmla="*/ 304800 h 2483709"/>
              <a:gd name="connsiteX21" fmla="*/ 918519 w 6100119"/>
              <a:gd name="connsiteY21" fmla="*/ 345990 h 2483709"/>
              <a:gd name="connsiteX22" fmla="*/ 963827 w 6100119"/>
              <a:gd name="connsiteY22" fmla="*/ 345990 h 2483709"/>
              <a:gd name="connsiteX23" fmla="*/ 963827 w 6100119"/>
              <a:gd name="connsiteY23" fmla="*/ 378941 h 2483709"/>
              <a:gd name="connsiteX24" fmla="*/ 1021492 w 6100119"/>
              <a:gd name="connsiteY24" fmla="*/ 378941 h 2483709"/>
              <a:gd name="connsiteX25" fmla="*/ 1021492 w 6100119"/>
              <a:gd name="connsiteY25" fmla="*/ 378941 h 2483709"/>
              <a:gd name="connsiteX26" fmla="*/ 1021492 w 6100119"/>
              <a:gd name="connsiteY26" fmla="*/ 391298 h 2483709"/>
              <a:gd name="connsiteX27" fmla="*/ 1091514 w 6100119"/>
              <a:gd name="connsiteY27" fmla="*/ 391298 h 2483709"/>
              <a:gd name="connsiteX28" fmla="*/ 1091514 w 6100119"/>
              <a:gd name="connsiteY28" fmla="*/ 411892 h 2483709"/>
              <a:gd name="connsiteX29" fmla="*/ 1124465 w 6100119"/>
              <a:gd name="connsiteY29" fmla="*/ 411892 h 2483709"/>
              <a:gd name="connsiteX30" fmla="*/ 1124465 w 6100119"/>
              <a:gd name="connsiteY30" fmla="*/ 436606 h 2483709"/>
              <a:gd name="connsiteX31" fmla="*/ 1186249 w 6100119"/>
              <a:gd name="connsiteY31" fmla="*/ 436606 h 2483709"/>
              <a:gd name="connsiteX32" fmla="*/ 1186249 w 6100119"/>
              <a:gd name="connsiteY32" fmla="*/ 494271 h 2483709"/>
              <a:gd name="connsiteX33" fmla="*/ 1227438 w 6100119"/>
              <a:gd name="connsiteY33" fmla="*/ 494271 h 2483709"/>
              <a:gd name="connsiteX34" fmla="*/ 1227438 w 6100119"/>
              <a:gd name="connsiteY34" fmla="*/ 527222 h 2483709"/>
              <a:gd name="connsiteX35" fmla="*/ 1334530 w 6100119"/>
              <a:gd name="connsiteY35" fmla="*/ 527222 h 2483709"/>
              <a:gd name="connsiteX36" fmla="*/ 1334530 w 6100119"/>
              <a:gd name="connsiteY36" fmla="*/ 679622 h 2483709"/>
              <a:gd name="connsiteX37" fmla="*/ 1363362 w 6100119"/>
              <a:gd name="connsiteY37" fmla="*/ 679622 h 2483709"/>
              <a:gd name="connsiteX38" fmla="*/ 1363362 w 6100119"/>
              <a:gd name="connsiteY38" fmla="*/ 724930 h 2483709"/>
              <a:gd name="connsiteX39" fmla="*/ 1408670 w 6100119"/>
              <a:gd name="connsiteY39" fmla="*/ 724930 h 2483709"/>
              <a:gd name="connsiteX40" fmla="*/ 1408670 w 6100119"/>
              <a:gd name="connsiteY40" fmla="*/ 762000 h 2483709"/>
              <a:gd name="connsiteX41" fmla="*/ 1478692 w 6100119"/>
              <a:gd name="connsiteY41" fmla="*/ 762000 h 2483709"/>
              <a:gd name="connsiteX42" fmla="*/ 1478692 w 6100119"/>
              <a:gd name="connsiteY42" fmla="*/ 786714 h 2483709"/>
              <a:gd name="connsiteX43" fmla="*/ 1544595 w 6100119"/>
              <a:gd name="connsiteY43" fmla="*/ 786714 h 2483709"/>
              <a:gd name="connsiteX44" fmla="*/ 1544595 w 6100119"/>
              <a:gd name="connsiteY44" fmla="*/ 803190 h 2483709"/>
              <a:gd name="connsiteX45" fmla="*/ 1635211 w 6100119"/>
              <a:gd name="connsiteY45" fmla="*/ 803190 h 2483709"/>
              <a:gd name="connsiteX46" fmla="*/ 1635211 w 6100119"/>
              <a:gd name="connsiteY46" fmla="*/ 860854 h 2483709"/>
              <a:gd name="connsiteX47" fmla="*/ 1655806 w 6100119"/>
              <a:gd name="connsiteY47" fmla="*/ 860854 h 2483709"/>
              <a:gd name="connsiteX48" fmla="*/ 1655806 w 6100119"/>
              <a:gd name="connsiteY48" fmla="*/ 885568 h 2483709"/>
              <a:gd name="connsiteX49" fmla="*/ 1692876 w 6100119"/>
              <a:gd name="connsiteY49" fmla="*/ 885568 h 2483709"/>
              <a:gd name="connsiteX50" fmla="*/ 1692876 w 6100119"/>
              <a:gd name="connsiteY50" fmla="*/ 922638 h 2483709"/>
              <a:gd name="connsiteX51" fmla="*/ 1738184 w 6100119"/>
              <a:gd name="connsiteY51" fmla="*/ 922638 h 2483709"/>
              <a:gd name="connsiteX52" fmla="*/ 1738184 w 6100119"/>
              <a:gd name="connsiteY52" fmla="*/ 976184 h 2483709"/>
              <a:gd name="connsiteX53" fmla="*/ 1758778 w 6100119"/>
              <a:gd name="connsiteY53" fmla="*/ 976184 h 2483709"/>
              <a:gd name="connsiteX54" fmla="*/ 1758778 w 6100119"/>
              <a:gd name="connsiteY54" fmla="*/ 1087395 h 2483709"/>
              <a:gd name="connsiteX55" fmla="*/ 1849395 w 6100119"/>
              <a:gd name="connsiteY55" fmla="*/ 1087395 h 2483709"/>
              <a:gd name="connsiteX56" fmla="*/ 1849395 w 6100119"/>
              <a:gd name="connsiteY56" fmla="*/ 1112109 h 2483709"/>
              <a:gd name="connsiteX57" fmla="*/ 1861751 w 6100119"/>
              <a:gd name="connsiteY57" fmla="*/ 1112109 h 2483709"/>
              <a:gd name="connsiteX58" fmla="*/ 1861751 w 6100119"/>
              <a:gd name="connsiteY58" fmla="*/ 1136822 h 2483709"/>
              <a:gd name="connsiteX59" fmla="*/ 2018270 w 6100119"/>
              <a:gd name="connsiteY59" fmla="*/ 1136822 h 2483709"/>
              <a:gd name="connsiteX60" fmla="*/ 2018270 w 6100119"/>
              <a:gd name="connsiteY60" fmla="*/ 1153298 h 2483709"/>
              <a:gd name="connsiteX61" fmla="*/ 2042984 w 6100119"/>
              <a:gd name="connsiteY61" fmla="*/ 1153298 h 2483709"/>
              <a:gd name="connsiteX62" fmla="*/ 2042984 w 6100119"/>
              <a:gd name="connsiteY62" fmla="*/ 1165654 h 2483709"/>
              <a:gd name="connsiteX63" fmla="*/ 2084173 w 6100119"/>
              <a:gd name="connsiteY63" fmla="*/ 1165654 h 2483709"/>
              <a:gd name="connsiteX64" fmla="*/ 2084173 w 6100119"/>
              <a:gd name="connsiteY64" fmla="*/ 1173892 h 2483709"/>
              <a:gd name="connsiteX65" fmla="*/ 2199503 w 6100119"/>
              <a:gd name="connsiteY65" fmla="*/ 1173892 h 2483709"/>
              <a:gd name="connsiteX66" fmla="*/ 2199503 w 6100119"/>
              <a:gd name="connsiteY66" fmla="*/ 1231557 h 2483709"/>
              <a:gd name="connsiteX67" fmla="*/ 2199503 w 6100119"/>
              <a:gd name="connsiteY67" fmla="*/ 1231557 h 2483709"/>
              <a:gd name="connsiteX68" fmla="*/ 2224216 w 6100119"/>
              <a:gd name="connsiteY68" fmla="*/ 1256270 h 2483709"/>
              <a:gd name="connsiteX69" fmla="*/ 2302476 w 6100119"/>
              <a:gd name="connsiteY69" fmla="*/ 1256270 h 2483709"/>
              <a:gd name="connsiteX70" fmla="*/ 2302476 w 6100119"/>
              <a:gd name="connsiteY70" fmla="*/ 1289222 h 2483709"/>
              <a:gd name="connsiteX71" fmla="*/ 2343665 w 6100119"/>
              <a:gd name="connsiteY71" fmla="*/ 1289222 h 2483709"/>
              <a:gd name="connsiteX72" fmla="*/ 2343665 w 6100119"/>
              <a:gd name="connsiteY72" fmla="*/ 1309817 h 2483709"/>
              <a:gd name="connsiteX73" fmla="*/ 2376616 w 6100119"/>
              <a:gd name="connsiteY73" fmla="*/ 1309817 h 2483709"/>
              <a:gd name="connsiteX74" fmla="*/ 2376616 w 6100119"/>
              <a:gd name="connsiteY74" fmla="*/ 1346887 h 2483709"/>
              <a:gd name="connsiteX75" fmla="*/ 2405449 w 6100119"/>
              <a:gd name="connsiteY75" fmla="*/ 1346887 h 2483709"/>
              <a:gd name="connsiteX76" fmla="*/ 2405449 w 6100119"/>
              <a:gd name="connsiteY76" fmla="*/ 1379838 h 2483709"/>
              <a:gd name="connsiteX77" fmla="*/ 2496065 w 6100119"/>
              <a:gd name="connsiteY77" fmla="*/ 1379838 h 2483709"/>
              <a:gd name="connsiteX78" fmla="*/ 2496065 w 6100119"/>
              <a:gd name="connsiteY78" fmla="*/ 1400433 h 2483709"/>
              <a:gd name="connsiteX79" fmla="*/ 2496065 w 6100119"/>
              <a:gd name="connsiteY79" fmla="*/ 1400433 h 2483709"/>
              <a:gd name="connsiteX80" fmla="*/ 2516659 w 6100119"/>
              <a:gd name="connsiteY80" fmla="*/ 1421027 h 2483709"/>
              <a:gd name="connsiteX81" fmla="*/ 2656703 w 6100119"/>
              <a:gd name="connsiteY81" fmla="*/ 1421027 h 2483709"/>
              <a:gd name="connsiteX82" fmla="*/ 2656703 w 6100119"/>
              <a:gd name="connsiteY82" fmla="*/ 1458098 h 2483709"/>
              <a:gd name="connsiteX83" fmla="*/ 2875006 w 6100119"/>
              <a:gd name="connsiteY83" fmla="*/ 1458098 h 2483709"/>
              <a:gd name="connsiteX84" fmla="*/ 2875006 w 6100119"/>
              <a:gd name="connsiteY84" fmla="*/ 1486930 h 2483709"/>
              <a:gd name="connsiteX85" fmla="*/ 2916195 w 6100119"/>
              <a:gd name="connsiteY85" fmla="*/ 1486930 h 2483709"/>
              <a:gd name="connsiteX86" fmla="*/ 2916195 w 6100119"/>
              <a:gd name="connsiteY86" fmla="*/ 1515763 h 2483709"/>
              <a:gd name="connsiteX87" fmla="*/ 2932670 w 6100119"/>
              <a:gd name="connsiteY87" fmla="*/ 1515763 h 2483709"/>
              <a:gd name="connsiteX88" fmla="*/ 2932670 w 6100119"/>
              <a:gd name="connsiteY88" fmla="*/ 1544595 h 2483709"/>
              <a:gd name="connsiteX89" fmla="*/ 3031524 w 6100119"/>
              <a:gd name="connsiteY89" fmla="*/ 1544595 h 2483709"/>
              <a:gd name="connsiteX90" fmla="*/ 3048000 w 6100119"/>
              <a:gd name="connsiteY90" fmla="*/ 1544595 h 2483709"/>
              <a:gd name="connsiteX91" fmla="*/ 3048000 w 6100119"/>
              <a:gd name="connsiteY91" fmla="*/ 1561071 h 2483709"/>
              <a:gd name="connsiteX92" fmla="*/ 3101546 w 6100119"/>
              <a:gd name="connsiteY92" fmla="*/ 1561071 h 2483709"/>
              <a:gd name="connsiteX93" fmla="*/ 3101546 w 6100119"/>
              <a:gd name="connsiteY93" fmla="*/ 1606379 h 2483709"/>
              <a:gd name="connsiteX94" fmla="*/ 3142735 w 6100119"/>
              <a:gd name="connsiteY94" fmla="*/ 1606379 h 2483709"/>
              <a:gd name="connsiteX95" fmla="*/ 3142735 w 6100119"/>
              <a:gd name="connsiteY95" fmla="*/ 1622854 h 2483709"/>
              <a:gd name="connsiteX96" fmla="*/ 3258065 w 6100119"/>
              <a:gd name="connsiteY96" fmla="*/ 1622854 h 2483709"/>
              <a:gd name="connsiteX97" fmla="*/ 3266303 w 6100119"/>
              <a:gd name="connsiteY97" fmla="*/ 1631092 h 2483709"/>
              <a:gd name="connsiteX98" fmla="*/ 3323968 w 6100119"/>
              <a:gd name="connsiteY98" fmla="*/ 1631092 h 2483709"/>
              <a:gd name="connsiteX99" fmla="*/ 3344562 w 6100119"/>
              <a:gd name="connsiteY99" fmla="*/ 1651686 h 2483709"/>
              <a:gd name="connsiteX100" fmla="*/ 3410465 w 6100119"/>
              <a:gd name="connsiteY100" fmla="*/ 1651686 h 2483709"/>
              <a:gd name="connsiteX101" fmla="*/ 3410465 w 6100119"/>
              <a:gd name="connsiteY101" fmla="*/ 1680519 h 2483709"/>
              <a:gd name="connsiteX102" fmla="*/ 3579341 w 6100119"/>
              <a:gd name="connsiteY102" fmla="*/ 1680519 h 2483709"/>
              <a:gd name="connsiteX103" fmla="*/ 3579341 w 6100119"/>
              <a:gd name="connsiteY103" fmla="*/ 1709352 h 2483709"/>
              <a:gd name="connsiteX104" fmla="*/ 3653481 w 6100119"/>
              <a:gd name="connsiteY104" fmla="*/ 1709352 h 2483709"/>
              <a:gd name="connsiteX105" fmla="*/ 3653481 w 6100119"/>
              <a:gd name="connsiteY105" fmla="*/ 1725827 h 2483709"/>
              <a:gd name="connsiteX106" fmla="*/ 3735860 w 6100119"/>
              <a:gd name="connsiteY106" fmla="*/ 1725827 h 2483709"/>
              <a:gd name="connsiteX107" fmla="*/ 3735860 w 6100119"/>
              <a:gd name="connsiteY107" fmla="*/ 1734065 h 2483709"/>
              <a:gd name="connsiteX108" fmla="*/ 3950043 w 6100119"/>
              <a:gd name="connsiteY108" fmla="*/ 1734065 h 2483709"/>
              <a:gd name="connsiteX109" fmla="*/ 3950043 w 6100119"/>
              <a:gd name="connsiteY109" fmla="*/ 1767017 h 2483709"/>
              <a:gd name="connsiteX110" fmla="*/ 4102443 w 6100119"/>
              <a:gd name="connsiteY110" fmla="*/ 1767017 h 2483709"/>
              <a:gd name="connsiteX111" fmla="*/ 4114800 w 6100119"/>
              <a:gd name="connsiteY111" fmla="*/ 1779374 h 2483709"/>
              <a:gd name="connsiteX112" fmla="*/ 4333103 w 6100119"/>
              <a:gd name="connsiteY112" fmla="*/ 1779374 h 2483709"/>
              <a:gd name="connsiteX113" fmla="*/ 4333103 w 6100119"/>
              <a:gd name="connsiteY113" fmla="*/ 1799968 h 2483709"/>
              <a:gd name="connsiteX114" fmla="*/ 4427838 w 6100119"/>
              <a:gd name="connsiteY114" fmla="*/ 1799968 h 2483709"/>
              <a:gd name="connsiteX115" fmla="*/ 4427838 w 6100119"/>
              <a:gd name="connsiteY115" fmla="*/ 1816444 h 2483709"/>
              <a:gd name="connsiteX116" fmla="*/ 4489622 w 6100119"/>
              <a:gd name="connsiteY116" fmla="*/ 1816444 h 2483709"/>
              <a:gd name="connsiteX117" fmla="*/ 4481384 w 6100119"/>
              <a:gd name="connsiteY117" fmla="*/ 1824682 h 2483709"/>
              <a:gd name="connsiteX118" fmla="*/ 4559643 w 6100119"/>
              <a:gd name="connsiteY118" fmla="*/ 1824682 h 2483709"/>
              <a:gd name="connsiteX119" fmla="*/ 4559643 w 6100119"/>
              <a:gd name="connsiteY119" fmla="*/ 1869990 h 2483709"/>
              <a:gd name="connsiteX120" fmla="*/ 4819135 w 6100119"/>
              <a:gd name="connsiteY120" fmla="*/ 1869990 h 2483709"/>
              <a:gd name="connsiteX121" fmla="*/ 4819135 w 6100119"/>
              <a:gd name="connsiteY121" fmla="*/ 1902941 h 2483709"/>
              <a:gd name="connsiteX122" fmla="*/ 5226908 w 6100119"/>
              <a:gd name="connsiteY122" fmla="*/ 1902941 h 2483709"/>
              <a:gd name="connsiteX123" fmla="*/ 5226908 w 6100119"/>
              <a:gd name="connsiteY123" fmla="*/ 1956487 h 2483709"/>
              <a:gd name="connsiteX124" fmla="*/ 5284573 w 6100119"/>
              <a:gd name="connsiteY124" fmla="*/ 1956487 h 2483709"/>
              <a:gd name="connsiteX125" fmla="*/ 5284573 w 6100119"/>
              <a:gd name="connsiteY125" fmla="*/ 2010033 h 2483709"/>
              <a:gd name="connsiteX126" fmla="*/ 5993027 w 6100119"/>
              <a:gd name="connsiteY126" fmla="*/ 2010033 h 2483709"/>
              <a:gd name="connsiteX127" fmla="*/ 5993027 w 6100119"/>
              <a:gd name="connsiteY127" fmla="*/ 2483709 h 2483709"/>
              <a:gd name="connsiteX128" fmla="*/ 6100119 w 6100119"/>
              <a:gd name="connsiteY128" fmla="*/ 2483709 h 2483709"/>
              <a:gd name="connsiteX0" fmla="*/ 0 w 6100119"/>
              <a:gd name="connsiteY0" fmla="*/ 0 h 2483709"/>
              <a:gd name="connsiteX1" fmla="*/ 300681 w 6100119"/>
              <a:gd name="connsiteY1" fmla="*/ 0 h 2483709"/>
              <a:gd name="connsiteX2" fmla="*/ 300681 w 6100119"/>
              <a:gd name="connsiteY2" fmla="*/ 32952 h 2483709"/>
              <a:gd name="connsiteX3" fmla="*/ 383060 w 6100119"/>
              <a:gd name="connsiteY3" fmla="*/ 32952 h 2483709"/>
              <a:gd name="connsiteX4" fmla="*/ 383060 w 6100119"/>
              <a:gd name="connsiteY4" fmla="*/ 94736 h 2483709"/>
              <a:gd name="connsiteX5" fmla="*/ 473676 w 6100119"/>
              <a:gd name="connsiteY5" fmla="*/ 94736 h 2483709"/>
              <a:gd name="connsiteX6" fmla="*/ 473676 w 6100119"/>
              <a:gd name="connsiteY6" fmla="*/ 131806 h 2483709"/>
              <a:gd name="connsiteX7" fmla="*/ 514865 w 6100119"/>
              <a:gd name="connsiteY7" fmla="*/ 131806 h 2483709"/>
              <a:gd name="connsiteX8" fmla="*/ 514865 w 6100119"/>
              <a:gd name="connsiteY8" fmla="*/ 152400 h 2483709"/>
              <a:gd name="connsiteX9" fmla="*/ 646670 w 6100119"/>
              <a:gd name="connsiteY9" fmla="*/ 152400 h 2483709"/>
              <a:gd name="connsiteX10" fmla="*/ 650788 w 6100119"/>
              <a:gd name="connsiteY10" fmla="*/ 181233 h 2483709"/>
              <a:gd name="connsiteX11" fmla="*/ 675503 w 6100119"/>
              <a:gd name="connsiteY11" fmla="*/ 181233 h 2483709"/>
              <a:gd name="connsiteX12" fmla="*/ 700216 w 6100119"/>
              <a:gd name="connsiteY12" fmla="*/ 205946 h 2483709"/>
              <a:gd name="connsiteX13" fmla="*/ 745524 w 6100119"/>
              <a:gd name="connsiteY13" fmla="*/ 205946 h 2483709"/>
              <a:gd name="connsiteX14" fmla="*/ 745524 w 6100119"/>
              <a:gd name="connsiteY14" fmla="*/ 218303 h 2483709"/>
              <a:gd name="connsiteX15" fmla="*/ 786714 w 6100119"/>
              <a:gd name="connsiteY15" fmla="*/ 218303 h 2483709"/>
              <a:gd name="connsiteX16" fmla="*/ 786714 w 6100119"/>
              <a:gd name="connsiteY16" fmla="*/ 218303 h 2483709"/>
              <a:gd name="connsiteX17" fmla="*/ 786714 w 6100119"/>
              <a:gd name="connsiteY17" fmla="*/ 238898 h 2483709"/>
              <a:gd name="connsiteX18" fmla="*/ 902043 w 6100119"/>
              <a:gd name="connsiteY18" fmla="*/ 238898 h 2483709"/>
              <a:gd name="connsiteX19" fmla="*/ 902043 w 6100119"/>
              <a:gd name="connsiteY19" fmla="*/ 304800 h 2483709"/>
              <a:gd name="connsiteX20" fmla="*/ 918519 w 6100119"/>
              <a:gd name="connsiteY20" fmla="*/ 304800 h 2483709"/>
              <a:gd name="connsiteX21" fmla="*/ 918519 w 6100119"/>
              <a:gd name="connsiteY21" fmla="*/ 345990 h 2483709"/>
              <a:gd name="connsiteX22" fmla="*/ 963827 w 6100119"/>
              <a:gd name="connsiteY22" fmla="*/ 345990 h 2483709"/>
              <a:gd name="connsiteX23" fmla="*/ 963827 w 6100119"/>
              <a:gd name="connsiteY23" fmla="*/ 378941 h 2483709"/>
              <a:gd name="connsiteX24" fmla="*/ 1021492 w 6100119"/>
              <a:gd name="connsiteY24" fmla="*/ 378941 h 2483709"/>
              <a:gd name="connsiteX25" fmla="*/ 1021492 w 6100119"/>
              <a:gd name="connsiteY25" fmla="*/ 378941 h 2483709"/>
              <a:gd name="connsiteX26" fmla="*/ 1021492 w 6100119"/>
              <a:gd name="connsiteY26" fmla="*/ 391298 h 2483709"/>
              <a:gd name="connsiteX27" fmla="*/ 1091514 w 6100119"/>
              <a:gd name="connsiteY27" fmla="*/ 391298 h 2483709"/>
              <a:gd name="connsiteX28" fmla="*/ 1091514 w 6100119"/>
              <a:gd name="connsiteY28" fmla="*/ 411892 h 2483709"/>
              <a:gd name="connsiteX29" fmla="*/ 1124465 w 6100119"/>
              <a:gd name="connsiteY29" fmla="*/ 411892 h 2483709"/>
              <a:gd name="connsiteX30" fmla="*/ 1124465 w 6100119"/>
              <a:gd name="connsiteY30" fmla="*/ 436606 h 2483709"/>
              <a:gd name="connsiteX31" fmla="*/ 1186249 w 6100119"/>
              <a:gd name="connsiteY31" fmla="*/ 436606 h 2483709"/>
              <a:gd name="connsiteX32" fmla="*/ 1186249 w 6100119"/>
              <a:gd name="connsiteY32" fmla="*/ 494271 h 2483709"/>
              <a:gd name="connsiteX33" fmla="*/ 1227438 w 6100119"/>
              <a:gd name="connsiteY33" fmla="*/ 494271 h 2483709"/>
              <a:gd name="connsiteX34" fmla="*/ 1227438 w 6100119"/>
              <a:gd name="connsiteY34" fmla="*/ 527222 h 2483709"/>
              <a:gd name="connsiteX35" fmla="*/ 1334530 w 6100119"/>
              <a:gd name="connsiteY35" fmla="*/ 527222 h 2483709"/>
              <a:gd name="connsiteX36" fmla="*/ 1334530 w 6100119"/>
              <a:gd name="connsiteY36" fmla="*/ 679622 h 2483709"/>
              <a:gd name="connsiteX37" fmla="*/ 1363362 w 6100119"/>
              <a:gd name="connsiteY37" fmla="*/ 679622 h 2483709"/>
              <a:gd name="connsiteX38" fmla="*/ 1363362 w 6100119"/>
              <a:gd name="connsiteY38" fmla="*/ 724930 h 2483709"/>
              <a:gd name="connsiteX39" fmla="*/ 1408670 w 6100119"/>
              <a:gd name="connsiteY39" fmla="*/ 724930 h 2483709"/>
              <a:gd name="connsiteX40" fmla="*/ 1408670 w 6100119"/>
              <a:gd name="connsiteY40" fmla="*/ 762000 h 2483709"/>
              <a:gd name="connsiteX41" fmla="*/ 1478692 w 6100119"/>
              <a:gd name="connsiteY41" fmla="*/ 762000 h 2483709"/>
              <a:gd name="connsiteX42" fmla="*/ 1478692 w 6100119"/>
              <a:gd name="connsiteY42" fmla="*/ 786714 h 2483709"/>
              <a:gd name="connsiteX43" fmla="*/ 1544595 w 6100119"/>
              <a:gd name="connsiteY43" fmla="*/ 786714 h 2483709"/>
              <a:gd name="connsiteX44" fmla="*/ 1544595 w 6100119"/>
              <a:gd name="connsiteY44" fmla="*/ 803190 h 2483709"/>
              <a:gd name="connsiteX45" fmla="*/ 1635211 w 6100119"/>
              <a:gd name="connsiteY45" fmla="*/ 803190 h 2483709"/>
              <a:gd name="connsiteX46" fmla="*/ 1635211 w 6100119"/>
              <a:gd name="connsiteY46" fmla="*/ 860854 h 2483709"/>
              <a:gd name="connsiteX47" fmla="*/ 1655806 w 6100119"/>
              <a:gd name="connsiteY47" fmla="*/ 860854 h 2483709"/>
              <a:gd name="connsiteX48" fmla="*/ 1655806 w 6100119"/>
              <a:gd name="connsiteY48" fmla="*/ 885568 h 2483709"/>
              <a:gd name="connsiteX49" fmla="*/ 1692876 w 6100119"/>
              <a:gd name="connsiteY49" fmla="*/ 885568 h 2483709"/>
              <a:gd name="connsiteX50" fmla="*/ 1692876 w 6100119"/>
              <a:gd name="connsiteY50" fmla="*/ 922638 h 2483709"/>
              <a:gd name="connsiteX51" fmla="*/ 1738184 w 6100119"/>
              <a:gd name="connsiteY51" fmla="*/ 922638 h 2483709"/>
              <a:gd name="connsiteX52" fmla="*/ 1738184 w 6100119"/>
              <a:gd name="connsiteY52" fmla="*/ 976184 h 2483709"/>
              <a:gd name="connsiteX53" fmla="*/ 1758778 w 6100119"/>
              <a:gd name="connsiteY53" fmla="*/ 976184 h 2483709"/>
              <a:gd name="connsiteX54" fmla="*/ 1758778 w 6100119"/>
              <a:gd name="connsiteY54" fmla="*/ 1087395 h 2483709"/>
              <a:gd name="connsiteX55" fmla="*/ 1849395 w 6100119"/>
              <a:gd name="connsiteY55" fmla="*/ 1087395 h 2483709"/>
              <a:gd name="connsiteX56" fmla="*/ 1849395 w 6100119"/>
              <a:gd name="connsiteY56" fmla="*/ 1112109 h 2483709"/>
              <a:gd name="connsiteX57" fmla="*/ 1861751 w 6100119"/>
              <a:gd name="connsiteY57" fmla="*/ 1112109 h 2483709"/>
              <a:gd name="connsiteX58" fmla="*/ 1861751 w 6100119"/>
              <a:gd name="connsiteY58" fmla="*/ 1136822 h 2483709"/>
              <a:gd name="connsiteX59" fmla="*/ 2018270 w 6100119"/>
              <a:gd name="connsiteY59" fmla="*/ 1136822 h 2483709"/>
              <a:gd name="connsiteX60" fmla="*/ 2018270 w 6100119"/>
              <a:gd name="connsiteY60" fmla="*/ 1153298 h 2483709"/>
              <a:gd name="connsiteX61" fmla="*/ 2042984 w 6100119"/>
              <a:gd name="connsiteY61" fmla="*/ 1153298 h 2483709"/>
              <a:gd name="connsiteX62" fmla="*/ 2042984 w 6100119"/>
              <a:gd name="connsiteY62" fmla="*/ 1165654 h 2483709"/>
              <a:gd name="connsiteX63" fmla="*/ 2084173 w 6100119"/>
              <a:gd name="connsiteY63" fmla="*/ 1165654 h 2483709"/>
              <a:gd name="connsiteX64" fmla="*/ 2084173 w 6100119"/>
              <a:gd name="connsiteY64" fmla="*/ 1173892 h 2483709"/>
              <a:gd name="connsiteX65" fmla="*/ 2199503 w 6100119"/>
              <a:gd name="connsiteY65" fmla="*/ 1173892 h 2483709"/>
              <a:gd name="connsiteX66" fmla="*/ 2199503 w 6100119"/>
              <a:gd name="connsiteY66" fmla="*/ 1231557 h 2483709"/>
              <a:gd name="connsiteX67" fmla="*/ 2199503 w 6100119"/>
              <a:gd name="connsiteY67" fmla="*/ 1231557 h 2483709"/>
              <a:gd name="connsiteX68" fmla="*/ 2224216 w 6100119"/>
              <a:gd name="connsiteY68" fmla="*/ 1256270 h 2483709"/>
              <a:gd name="connsiteX69" fmla="*/ 2302476 w 6100119"/>
              <a:gd name="connsiteY69" fmla="*/ 1256270 h 2483709"/>
              <a:gd name="connsiteX70" fmla="*/ 2302476 w 6100119"/>
              <a:gd name="connsiteY70" fmla="*/ 1289222 h 2483709"/>
              <a:gd name="connsiteX71" fmla="*/ 2343665 w 6100119"/>
              <a:gd name="connsiteY71" fmla="*/ 1289222 h 2483709"/>
              <a:gd name="connsiteX72" fmla="*/ 2343665 w 6100119"/>
              <a:gd name="connsiteY72" fmla="*/ 1309817 h 2483709"/>
              <a:gd name="connsiteX73" fmla="*/ 2376616 w 6100119"/>
              <a:gd name="connsiteY73" fmla="*/ 1309817 h 2483709"/>
              <a:gd name="connsiteX74" fmla="*/ 2376616 w 6100119"/>
              <a:gd name="connsiteY74" fmla="*/ 1346887 h 2483709"/>
              <a:gd name="connsiteX75" fmla="*/ 2405449 w 6100119"/>
              <a:gd name="connsiteY75" fmla="*/ 1346887 h 2483709"/>
              <a:gd name="connsiteX76" fmla="*/ 2405449 w 6100119"/>
              <a:gd name="connsiteY76" fmla="*/ 1379838 h 2483709"/>
              <a:gd name="connsiteX77" fmla="*/ 2496065 w 6100119"/>
              <a:gd name="connsiteY77" fmla="*/ 1379838 h 2483709"/>
              <a:gd name="connsiteX78" fmla="*/ 2496065 w 6100119"/>
              <a:gd name="connsiteY78" fmla="*/ 1400433 h 2483709"/>
              <a:gd name="connsiteX79" fmla="*/ 2496065 w 6100119"/>
              <a:gd name="connsiteY79" fmla="*/ 1400433 h 2483709"/>
              <a:gd name="connsiteX80" fmla="*/ 2516659 w 6100119"/>
              <a:gd name="connsiteY80" fmla="*/ 1421027 h 2483709"/>
              <a:gd name="connsiteX81" fmla="*/ 2656703 w 6100119"/>
              <a:gd name="connsiteY81" fmla="*/ 1421027 h 2483709"/>
              <a:gd name="connsiteX82" fmla="*/ 2656703 w 6100119"/>
              <a:gd name="connsiteY82" fmla="*/ 1458098 h 2483709"/>
              <a:gd name="connsiteX83" fmla="*/ 2875006 w 6100119"/>
              <a:gd name="connsiteY83" fmla="*/ 1458098 h 2483709"/>
              <a:gd name="connsiteX84" fmla="*/ 2875006 w 6100119"/>
              <a:gd name="connsiteY84" fmla="*/ 1486930 h 2483709"/>
              <a:gd name="connsiteX85" fmla="*/ 2916195 w 6100119"/>
              <a:gd name="connsiteY85" fmla="*/ 1486930 h 2483709"/>
              <a:gd name="connsiteX86" fmla="*/ 2916195 w 6100119"/>
              <a:gd name="connsiteY86" fmla="*/ 1515763 h 2483709"/>
              <a:gd name="connsiteX87" fmla="*/ 2932670 w 6100119"/>
              <a:gd name="connsiteY87" fmla="*/ 1515763 h 2483709"/>
              <a:gd name="connsiteX88" fmla="*/ 2932670 w 6100119"/>
              <a:gd name="connsiteY88" fmla="*/ 1544595 h 2483709"/>
              <a:gd name="connsiteX89" fmla="*/ 3031524 w 6100119"/>
              <a:gd name="connsiteY89" fmla="*/ 1544595 h 2483709"/>
              <a:gd name="connsiteX90" fmla="*/ 3048000 w 6100119"/>
              <a:gd name="connsiteY90" fmla="*/ 1544595 h 2483709"/>
              <a:gd name="connsiteX91" fmla="*/ 3048000 w 6100119"/>
              <a:gd name="connsiteY91" fmla="*/ 1561071 h 2483709"/>
              <a:gd name="connsiteX92" fmla="*/ 3101546 w 6100119"/>
              <a:gd name="connsiteY92" fmla="*/ 1561071 h 2483709"/>
              <a:gd name="connsiteX93" fmla="*/ 3101546 w 6100119"/>
              <a:gd name="connsiteY93" fmla="*/ 1606379 h 2483709"/>
              <a:gd name="connsiteX94" fmla="*/ 3142735 w 6100119"/>
              <a:gd name="connsiteY94" fmla="*/ 1606379 h 2483709"/>
              <a:gd name="connsiteX95" fmla="*/ 3142735 w 6100119"/>
              <a:gd name="connsiteY95" fmla="*/ 1622854 h 2483709"/>
              <a:gd name="connsiteX96" fmla="*/ 3258065 w 6100119"/>
              <a:gd name="connsiteY96" fmla="*/ 1622854 h 2483709"/>
              <a:gd name="connsiteX97" fmla="*/ 3266303 w 6100119"/>
              <a:gd name="connsiteY97" fmla="*/ 1631092 h 2483709"/>
              <a:gd name="connsiteX98" fmla="*/ 3323968 w 6100119"/>
              <a:gd name="connsiteY98" fmla="*/ 1631092 h 2483709"/>
              <a:gd name="connsiteX99" fmla="*/ 3344562 w 6100119"/>
              <a:gd name="connsiteY99" fmla="*/ 1651686 h 2483709"/>
              <a:gd name="connsiteX100" fmla="*/ 3410465 w 6100119"/>
              <a:gd name="connsiteY100" fmla="*/ 1651686 h 2483709"/>
              <a:gd name="connsiteX101" fmla="*/ 3410465 w 6100119"/>
              <a:gd name="connsiteY101" fmla="*/ 1680519 h 2483709"/>
              <a:gd name="connsiteX102" fmla="*/ 3579341 w 6100119"/>
              <a:gd name="connsiteY102" fmla="*/ 1680519 h 2483709"/>
              <a:gd name="connsiteX103" fmla="*/ 3579341 w 6100119"/>
              <a:gd name="connsiteY103" fmla="*/ 1709352 h 2483709"/>
              <a:gd name="connsiteX104" fmla="*/ 3653481 w 6100119"/>
              <a:gd name="connsiteY104" fmla="*/ 1709352 h 2483709"/>
              <a:gd name="connsiteX105" fmla="*/ 3653481 w 6100119"/>
              <a:gd name="connsiteY105" fmla="*/ 1725827 h 2483709"/>
              <a:gd name="connsiteX106" fmla="*/ 3735860 w 6100119"/>
              <a:gd name="connsiteY106" fmla="*/ 1725827 h 2483709"/>
              <a:gd name="connsiteX107" fmla="*/ 3735860 w 6100119"/>
              <a:gd name="connsiteY107" fmla="*/ 1734065 h 2483709"/>
              <a:gd name="connsiteX108" fmla="*/ 3950043 w 6100119"/>
              <a:gd name="connsiteY108" fmla="*/ 1734065 h 2483709"/>
              <a:gd name="connsiteX109" fmla="*/ 3950043 w 6100119"/>
              <a:gd name="connsiteY109" fmla="*/ 1767017 h 2483709"/>
              <a:gd name="connsiteX110" fmla="*/ 4102443 w 6100119"/>
              <a:gd name="connsiteY110" fmla="*/ 1767017 h 2483709"/>
              <a:gd name="connsiteX111" fmla="*/ 4114800 w 6100119"/>
              <a:gd name="connsiteY111" fmla="*/ 1779374 h 2483709"/>
              <a:gd name="connsiteX112" fmla="*/ 4333103 w 6100119"/>
              <a:gd name="connsiteY112" fmla="*/ 1779374 h 2483709"/>
              <a:gd name="connsiteX113" fmla="*/ 4333103 w 6100119"/>
              <a:gd name="connsiteY113" fmla="*/ 1799968 h 2483709"/>
              <a:gd name="connsiteX114" fmla="*/ 4427838 w 6100119"/>
              <a:gd name="connsiteY114" fmla="*/ 1799968 h 2483709"/>
              <a:gd name="connsiteX115" fmla="*/ 4427838 w 6100119"/>
              <a:gd name="connsiteY115" fmla="*/ 1816444 h 2483709"/>
              <a:gd name="connsiteX116" fmla="*/ 4489622 w 6100119"/>
              <a:gd name="connsiteY116" fmla="*/ 1816444 h 2483709"/>
              <a:gd name="connsiteX117" fmla="*/ 4481384 w 6100119"/>
              <a:gd name="connsiteY117" fmla="*/ 1824682 h 2483709"/>
              <a:gd name="connsiteX118" fmla="*/ 4559643 w 6100119"/>
              <a:gd name="connsiteY118" fmla="*/ 1824682 h 2483709"/>
              <a:gd name="connsiteX119" fmla="*/ 4559643 w 6100119"/>
              <a:gd name="connsiteY119" fmla="*/ 1869990 h 2483709"/>
              <a:gd name="connsiteX120" fmla="*/ 4819135 w 6100119"/>
              <a:gd name="connsiteY120" fmla="*/ 1869990 h 2483709"/>
              <a:gd name="connsiteX121" fmla="*/ 4819135 w 6100119"/>
              <a:gd name="connsiteY121" fmla="*/ 1902941 h 2483709"/>
              <a:gd name="connsiteX122" fmla="*/ 5226908 w 6100119"/>
              <a:gd name="connsiteY122" fmla="*/ 1902941 h 2483709"/>
              <a:gd name="connsiteX123" fmla="*/ 5226908 w 6100119"/>
              <a:gd name="connsiteY123" fmla="*/ 1956487 h 2483709"/>
              <a:gd name="connsiteX124" fmla="*/ 5284573 w 6100119"/>
              <a:gd name="connsiteY124" fmla="*/ 1956487 h 2483709"/>
              <a:gd name="connsiteX125" fmla="*/ 5284573 w 6100119"/>
              <a:gd name="connsiteY125" fmla="*/ 2010033 h 2483709"/>
              <a:gd name="connsiteX126" fmla="*/ 5993027 w 6100119"/>
              <a:gd name="connsiteY126" fmla="*/ 2010033 h 2483709"/>
              <a:gd name="connsiteX127" fmla="*/ 5993027 w 6100119"/>
              <a:gd name="connsiteY127" fmla="*/ 2483709 h 2483709"/>
              <a:gd name="connsiteX128" fmla="*/ 6100119 w 6100119"/>
              <a:gd name="connsiteY128" fmla="*/ 2483709 h 248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6100119" h="2483709">
                <a:moveTo>
                  <a:pt x="0" y="0"/>
                </a:moveTo>
                <a:lnTo>
                  <a:pt x="300681" y="0"/>
                </a:lnTo>
                <a:lnTo>
                  <a:pt x="300681" y="32952"/>
                </a:lnTo>
                <a:lnTo>
                  <a:pt x="383060" y="32952"/>
                </a:lnTo>
                <a:lnTo>
                  <a:pt x="383060" y="94736"/>
                </a:lnTo>
                <a:lnTo>
                  <a:pt x="473676" y="94736"/>
                </a:lnTo>
                <a:lnTo>
                  <a:pt x="473676" y="131806"/>
                </a:lnTo>
                <a:lnTo>
                  <a:pt x="514865" y="131806"/>
                </a:lnTo>
                <a:lnTo>
                  <a:pt x="514865" y="152400"/>
                </a:lnTo>
                <a:lnTo>
                  <a:pt x="646670" y="152400"/>
                </a:lnTo>
                <a:lnTo>
                  <a:pt x="650788" y="181233"/>
                </a:lnTo>
                <a:lnTo>
                  <a:pt x="675503" y="181233"/>
                </a:lnTo>
                <a:lnTo>
                  <a:pt x="700216" y="205946"/>
                </a:lnTo>
                <a:lnTo>
                  <a:pt x="745524" y="205946"/>
                </a:lnTo>
                <a:lnTo>
                  <a:pt x="745524" y="218303"/>
                </a:lnTo>
                <a:lnTo>
                  <a:pt x="786714" y="218303"/>
                </a:lnTo>
                <a:lnTo>
                  <a:pt x="786714" y="218303"/>
                </a:lnTo>
                <a:lnTo>
                  <a:pt x="786714" y="238898"/>
                </a:lnTo>
                <a:lnTo>
                  <a:pt x="902043" y="238898"/>
                </a:lnTo>
                <a:lnTo>
                  <a:pt x="902043" y="304800"/>
                </a:lnTo>
                <a:lnTo>
                  <a:pt x="918519" y="304800"/>
                </a:lnTo>
                <a:lnTo>
                  <a:pt x="918519" y="345990"/>
                </a:lnTo>
                <a:lnTo>
                  <a:pt x="963827" y="345990"/>
                </a:lnTo>
                <a:lnTo>
                  <a:pt x="963827" y="378941"/>
                </a:lnTo>
                <a:lnTo>
                  <a:pt x="1021492" y="378941"/>
                </a:lnTo>
                <a:lnTo>
                  <a:pt x="1021492" y="378941"/>
                </a:lnTo>
                <a:lnTo>
                  <a:pt x="1021492" y="391298"/>
                </a:lnTo>
                <a:lnTo>
                  <a:pt x="1091514" y="391298"/>
                </a:lnTo>
                <a:lnTo>
                  <a:pt x="1091514" y="411892"/>
                </a:lnTo>
                <a:lnTo>
                  <a:pt x="1124465" y="411892"/>
                </a:lnTo>
                <a:lnTo>
                  <a:pt x="1124465" y="436606"/>
                </a:lnTo>
                <a:lnTo>
                  <a:pt x="1186249" y="436606"/>
                </a:lnTo>
                <a:lnTo>
                  <a:pt x="1186249" y="494271"/>
                </a:lnTo>
                <a:lnTo>
                  <a:pt x="1227438" y="494271"/>
                </a:lnTo>
                <a:lnTo>
                  <a:pt x="1227438" y="527222"/>
                </a:lnTo>
                <a:lnTo>
                  <a:pt x="1334530" y="527222"/>
                </a:lnTo>
                <a:lnTo>
                  <a:pt x="1334530" y="679622"/>
                </a:lnTo>
                <a:lnTo>
                  <a:pt x="1363362" y="679622"/>
                </a:lnTo>
                <a:lnTo>
                  <a:pt x="1363362" y="724930"/>
                </a:lnTo>
                <a:lnTo>
                  <a:pt x="1408670" y="724930"/>
                </a:lnTo>
                <a:lnTo>
                  <a:pt x="1408670" y="762000"/>
                </a:lnTo>
                <a:lnTo>
                  <a:pt x="1478692" y="762000"/>
                </a:lnTo>
                <a:lnTo>
                  <a:pt x="1478692" y="786714"/>
                </a:lnTo>
                <a:lnTo>
                  <a:pt x="1544595" y="786714"/>
                </a:lnTo>
                <a:lnTo>
                  <a:pt x="1544595" y="803190"/>
                </a:lnTo>
                <a:lnTo>
                  <a:pt x="1635211" y="803190"/>
                </a:lnTo>
                <a:lnTo>
                  <a:pt x="1635211" y="860854"/>
                </a:lnTo>
                <a:lnTo>
                  <a:pt x="1655806" y="860854"/>
                </a:lnTo>
                <a:lnTo>
                  <a:pt x="1655806" y="885568"/>
                </a:lnTo>
                <a:lnTo>
                  <a:pt x="1692876" y="885568"/>
                </a:lnTo>
                <a:lnTo>
                  <a:pt x="1692876" y="922638"/>
                </a:lnTo>
                <a:lnTo>
                  <a:pt x="1738184" y="922638"/>
                </a:lnTo>
                <a:lnTo>
                  <a:pt x="1738184" y="976184"/>
                </a:lnTo>
                <a:lnTo>
                  <a:pt x="1758778" y="976184"/>
                </a:lnTo>
                <a:lnTo>
                  <a:pt x="1758778" y="1087395"/>
                </a:lnTo>
                <a:lnTo>
                  <a:pt x="1849395" y="1087395"/>
                </a:lnTo>
                <a:lnTo>
                  <a:pt x="1849395" y="1112109"/>
                </a:lnTo>
                <a:lnTo>
                  <a:pt x="1861751" y="1112109"/>
                </a:lnTo>
                <a:lnTo>
                  <a:pt x="1861751" y="1136822"/>
                </a:lnTo>
                <a:lnTo>
                  <a:pt x="2018270" y="1136822"/>
                </a:lnTo>
                <a:lnTo>
                  <a:pt x="2018270" y="1153298"/>
                </a:lnTo>
                <a:lnTo>
                  <a:pt x="2042984" y="1153298"/>
                </a:lnTo>
                <a:lnTo>
                  <a:pt x="2042984" y="1165654"/>
                </a:lnTo>
                <a:lnTo>
                  <a:pt x="2084173" y="1165654"/>
                </a:lnTo>
                <a:lnTo>
                  <a:pt x="2084173" y="1173892"/>
                </a:lnTo>
                <a:lnTo>
                  <a:pt x="2199503" y="1173892"/>
                </a:lnTo>
                <a:lnTo>
                  <a:pt x="2199503" y="1231557"/>
                </a:lnTo>
                <a:lnTo>
                  <a:pt x="2199503" y="1231557"/>
                </a:lnTo>
                <a:lnTo>
                  <a:pt x="2224216" y="1256270"/>
                </a:lnTo>
                <a:lnTo>
                  <a:pt x="2302476" y="1256270"/>
                </a:lnTo>
                <a:lnTo>
                  <a:pt x="2302476" y="1289222"/>
                </a:lnTo>
                <a:lnTo>
                  <a:pt x="2343665" y="1289222"/>
                </a:lnTo>
                <a:lnTo>
                  <a:pt x="2343665" y="1309817"/>
                </a:lnTo>
                <a:lnTo>
                  <a:pt x="2376616" y="1309817"/>
                </a:lnTo>
                <a:lnTo>
                  <a:pt x="2376616" y="1346887"/>
                </a:lnTo>
                <a:lnTo>
                  <a:pt x="2405449" y="1346887"/>
                </a:lnTo>
                <a:lnTo>
                  <a:pt x="2405449" y="1379838"/>
                </a:lnTo>
                <a:lnTo>
                  <a:pt x="2496065" y="1379838"/>
                </a:lnTo>
                <a:lnTo>
                  <a:pt x="2496065" y="1400433"/>
                </a:lnTo>
                <a:lnTo>
                  <a:pt x="2496065" y="1400433"/>
                </a:lnTo>
                <a:lnTo>
                  <a:pt x="2516659" y="1421027"/>
                </a:lnTo>
                <a:lnTo>
                  <a:pt x="2656703" y="1421027"/>
                </a:lnTo>
                <a:lnTo>
                  <a:pt x="2656703" y="1458098"/>
                </a:lnTo>
                <a:lnTo>
                  <a:pt x="2875006" y="1458098"/>
                </a:lnTo>
                <a:lnTo>
                  <a:pt x="2875006" y="1486930"/>
                </a:lnTo>
                <a:lnTo>
                  <a:pt x="2916195" y="1486930"/>
                </a:lnTo>
                <a:lnTo>
                  <a:pt x="2916195" y="1515763"/>
                </a:lnTo>
                <a:lnTo>
                  <a:pt x="2932670" y="1515763"/>
                </a:lnTo>
                <a:lnTo>
                  <a:pt x="2932670" y="1544595"/>
                </a:lnTo>
                <a:lnTo>
                  <a:pt x="3031524" y="1544595"/>
                </a:lnTo>
                <a:lnTo>
                  <a:pt x="3048000" y="1544595"/>
                </a:lnTo>
                <a:lnTo>
                  <a:pt x="3048000" y="1561071"/>
                </a:lnTo>
                <a:lnTo>
                  <a:pt x="3101546" y="1561071"/>
                </a:lnTo>
                <a:lnTo>
                  <a:pt x="3101546" y="1606379"/>
                </a:lnTo>
                <a:lnTo>
                  <a:pt x="3142735" y="1606379"/>
                </a:lnTo>
                <a:lnTo>
                  <a:pt x="3142735" y="1622854"/>
                </a:lnTo>
                <a:lnTo>
                  <a:pt x="3258065" y="1622854"/>
                </a:lnTo>
                <a:lnTo>
                  <a:pt x="3266303" y="1631092"/>
                </a:lnTo>
                <a:lnTo>
                  <a:pt x="3323968" y="1631092"/>
                </a:lnTo>
                <a:lnTo>
                  <a:pt x="3344562" y="1651686"/>
                </a:lnTo>
                <a:lnTo>
                  <a:pt x="3410465" y="1651686"/>
                </a:lnTo>
                <a:lnTo>
                  <a:pt x="3410465" y="1680519"/>
                </a:lnTo>
                <a:lnTo>
                  <a:pt x="3579341" y="1680519"/>
                </a:lnTo>
                <a:lnTo>
                  <a:pt x="3579341" y="1709352"/>
                </a:lnTo>
                <a:lnTo>
                  <a:pt x="3653481" y="1709352"/>
                </a:lnTo>
                <a:lnTo>
                  <a:pt x="3653481" y="1725827"/>
                </a:lnTo>
                <a:lnTo>
                  <a:pt x="3735860" y="1725827"/>
                </a:lnTo>
                <a:lnTo>
                  <a:pt x="3735860" y="1734065"/>
                </a:lnTo>
                <a:lnTo>
                  <a:pt x="3950043" y="1734065"/>
                </a:lnTo>
                <a:lnTo>
                  <a:pt x="3950043" y="1767017"/>
                </a:lnTo>
                <a:lnTo>
                  <a:pt x="4102443" y="1767017"/>
                </a:lnTo>
                <a:lnTo>
                  <a:pt x="4114800" y="1779374"/>
                </a:lnTo>
                <a:lnTo>
                  <a:pt x="4333103" y="1779374"/>
                </a:lnTo>
                <a:lnTo>
                  <a:pt x="4333103" y="1799968"/>
                </a:lnTo>
                <a:lnTo>
                  <a:pt x="4427838" y="1799968"/>
                </a:lnTo>
                <a:lnTo>
                  <a:pt x="4427838" y="1816444"/>
                </a:lnTo>
                <a:lnTo>
                  <a:pt x="4489622" y="1816444"/>
                </a:lnTo>
                <a:lnTo>
                  <a:pt x="4481384" y="1824682"/>
                </a:lnTo>
                <a:lnTo>
                  <a:pt x="4559643" y="1824682"/>
                </a:lnTo>
                <a:lnTo>
                  <a:pt x="4559643" y="1869990"/>
                </a:lnTo>
                <a:lnTo>
                  <a:pt x="4819135" y="1869990"/>
                </a:lnTo>
                <a:lnTo>
                  <a:pt x="4819135" y="1902941"/>
                </a:lnTo>
                <a:lnTo>
                  <a:pt x="5226908" y="1902941"/>
                </a:lnTo>
                <a:lnTo>
                  <a:pt x="5226908" y="1956487"/>
                </a:lnTo>
                <a:lnTo>
                  <a:pt x="5284573" y="1956487"/>
                </a:lnTo>
                <a:lnTo>
                  <a:pt x="5284573" y="2010033"/>
                </a:lnTo>
                <a:lnTo>
                  <a:pt x="5993027" y="2010033"/>
                </a:lnTo>
                <a:lnTo>
                  <a:pt x="5993027" y="2483709"/>
                </a:lnTo>
                <a:lnTo>
                  <a:pt x="6100119" y="2483709"/>
                </a:lnTo>
              </a:path>
            </a:pathLst>
          </a:custGeom>
          <a:noFill/>
          <a:ln w="28575">
            <a:solidFill>
              <a:schemeClr val="accent1"/>
            </a:solidFill>
            <a:miter lim="800000"/>
            <a:headEnd/>
            <a:tailEnd/>
          </a:ln>
        </p:spPr>
        <p:txBody>
          <a:bodyPr rtlCol="0" anchor="ctr"/>
          <a:lstStyle/>
          <a:p>
            <a:pPr algn="ctr"/>
            <a:endParaRPr lang="en-US" dirty="0"/>
          </a:p>
        </p:txBody>
      </p:sp>
      <p:sp>
        <p:nvSpPr>
          <p:cNvPr id="31762" name="Freeform: Shape 31761">
            <a:extLst>
              <a:ext uri="{FF2B5EF4-FFF2-40B4-BE49-F238E27FC236}">
                <a16:creationId xmlns:a16="http://schemas.microsoft.com/office/drawing/2014/main" id="{D0A58F1A-6F73-FA1D-BAC4-0227869352B4}"/>
              </a:ext>
            </a:extLst>
          </p:cNvPr>
          <p:cNvSpPr/>
          <p:nvPr/>
        </p:nvSpPr>
        <p:spPr bwMode="auto">
          <a:xfrm>
            <a:off x="2330116" y="1656347"/>
            <a:ext cx="5650831" cy="2787316"/>
          </a:xfrm>
          <a:custGeom>
            <a:avLst/>
            <a:gdLst>
              <a:gd name="connsiteX0" fmla="*/ 0 w 5650831"/>
              <a:gd name="connsiteY0" fmla="*/ 0 h 2787316"/>
              <a:gd name="connsiteX1" fmla="*/ 92242 w 5650831"/>
              <a:gd name="connsiteY1" fmla="*/ 0 h 2787316"/>
              <a:gd name="connsiteX2" fmla="*/ 92242 w 5650831"/>
              <a:gd name="connsiteY2" fmla="*/ 0 h 2787316"/>
              <a:gd name="connsiteX3" fmla="*/ 92242 w 5650831"/>
              <a:gd name="connsiteY3" fmla="*/ 32085 h 2787316"/>
              <a:gd name="connsiteX4" fmla="*/ 288758 w 5650831"/>
              <a:gd name="connsiteY4" fmla="*/ 32085 h 2787316"/>
              <a:gd name="connsiteX5" fmla="*/ 288758 w 5650831"/>
              <a:gd name="connsiteY5" fmla="*/ 116306 h 2787316"/>
              <a:gd name="connsiteX6" fmla="*/ 324852 w 5650831"/>
              <a:gd name="connsiteY6" fmla="*/ 116306 h 2787316"/>
              <a:gd name="connsiteX7" fmla="*/ 324852 w 5650831"/>
              <a:gd name="connsiteY7" fmla="*/ 196516 h 2787316"/>
              <a:gd name="connsiteX8" fmla="*/ 401052 w 5650831"/>
              <a:gd name="connsiteY8" fmla="*/ 196516 h 2787316"/>
              <a:gd name="connsiteX9" fmla="*/ 401052 w 5650831"/>
              <a:gd name="connsiteY9" fmla="*/ 232611 h 2787316"/>
              <a:gd name="connsiteX10" fmla="*/ 441158 w 5650831"/>
              <a:gd name="connsiteY10" fmla="*/ 232611 h 2787316"/>
              <a:gd name="connsiteX11" fmla="*/ 441158 w 5650831"/>
              <a:gd name="connsiteY11" fmla="*/ 280737 h 2787316"/>
              <a:gd name="connsiteX12" fmla="*/ 465221 w 5650831"/>
              <a:gd name="connsiteY12" fmla="*/ 280737 h 2787316"/>
              <a:gd name="connsiteX13" fmla="*/ 465221 w 5650831"/>
              <a:gd name="connsiteY13" fmla="*/ 332874 h 2787316"/>
              <a:gd name="connsiteX14" fmla="*/ 513347 w 5650831"/>
              <a:gd name="connsiteY14" fmla="*/ 332874 h 2787316"/>
              <a:gd name="connsiteX15" fmla="*/ 513347 w 5650831"/>
              <a:gd name="connsiteY15" fmla="*/ 348916 h 2787316"/>
              <a:gd name="connsiteX16" fmla="*/ 561473 w 5650831"/>
              <a:gd name="connsiteY16" fmla="*/ 348916 h 2787316"/>
              <a:gd name="connsiteX17" fmla="*/ 561473 w 5650831"/>
              <a:gd name="connsiteY17" fmla="*/ 421106 h 2787316"/>
              <a:gd name="connsiteX18" fmla="*/ 621631 w 5650831"/>
              <a:gd name="connsiteY18" fmla="*/ 421106 h 2787316"/>
              <a:gd name="connsiteX19" fmla="*/ 621631 w 5650831"/>
              <a:gd name="connsiteY19" fmla="*/ 465221 h 2787316"/>
              <a:gd name="connsiteX20" fmla="*/ 637673 w 5650831"/>
              <a:gd name="connsiteY20" fmla="*/ 465221 h 2787316"/>
              <a:gd name="connsiteX21" fmla="*/ 637673 w 5650831"/>
              <a:gd name="connsiteY21" fmla="*/ 481264 h 2787316"/>
              <a:gd name="connsiteX22" fmla="*/ 669758 w 5650831"/>
              <a:gd name="connsiteY22" fmla="*/ 481264 h 2787316"/>
              <a:gd name="connsiteX23" fmla="*/ 669758 w 5650831"/>
              <a:gd name="connsiteY23" fmla="*/ 585537 h 2787316"/>
              <a:gd name="connsiteX24" fmla="*/ 669758 w 5650831"/>
              <a:gd name="connsiteY24" fmla="*/ 585537 h 2787316"/>
              <a:gd name="connsiteX25" fmla="*/ 669758 w 5650831"/>
              <a:gd name="connsiteY25" fmla="*/ 657727 h 2787316"/>
              <a:gd name="connsiteX26" fmla="*/ 713873 w 5650831"/>
              <a:gd name="connsiteY26" fmla="*/ 657727 h 2787316"/>
              <a:gd name="connsiteX27" fmla="*/ 713873 w 5650831"/>
              <a:gd name="connsiteY27" fmla="*/ 725906 h 2787316"/>
              <a:gd name="connsiteX28" fmla="*/ 745958 w 5650831"/>
              <a:gd name="connsiteY28" fmla="*/ 725906 h 2787316"/>
              <a:gd name="connsiteX29" fmla="*/ 745958 w 5650831"/>
              <a:gd name="connsiteY29" fmla="*/ 749969 h 2787316"/>
              <a:gd name="connsiteX30" fmla="*/ 774031 w 5650831"/>
              <a:gd name="connsiteY30" fmla="*/ 749969 h 2787316"/>
              <a:gd name="connsiteX31" fmla="*/ 774031 w 5650831"/>
              <a:gd name="connsiteY31" fmla="*/ 770021 h 2787316"/>
              <a:gd name="connsiteX32" fmla="*/ 818147 w 5650831"/>
              <a:gd name="connsiteY32" fmla="*/ 770021 h 2787316"/>
              <a:gd name="connsiteX33" fmla="*/ 818147 w 5650831"/>
              <a:gd name="connsiteY33" fmla="*/ 810127 h 2787316"/>
              <a:gd name="connsiteX34" fmla="*/ 850231 w 5650831"/>
              <a:gd name="connsiteY34" fmla="*/ 810127 h 2787316"/>
              <a:gd name="connsiteX35" fmla="*/ 850231 w 5650831"/>
              <a:gd name="connsiteY35" fmla="*/ 826169 h 2787316"/>
              <a:gd name="connsiteX36" fmla="*/ 890337 w 5650831"/>
              <a:gd name="connsiteY36" fmla="*/ 826169 h 2787316"/>
              <a:gd name="connsiteX37" fmla="*/ 890337 w 5650831"/>
              <a:gd name="connsiteY37" fmla="*/ 1014664 h 2787316"/>
              <a:gd name="connsiteX38" fmla="*/ 954505 w 5650831"/>
              <a:gd name="connsiteY38" fmla="*/ 1014664 h 2787316"/>
              <a:gd name="connsiteX39" fmla="*/ 954505 w 5650831"/>
              <a:gd name="connsiteY39" fmla="*/ 1042737 h 2787316"/>
              <a:gd name="connsiteX40" fmla="*/ 998621 w 5650831"/>
              <a:gd name="connsiteY40" fmla="*/ 1042737 h 2787316"/>
              <a:gd name="connsiteX41" fmla="*/ 998621 w 5650831"/>
              <a:gd name="connsiteY41" fmla="*/ 1058779 h 2787316"/>
              <a:gd name="connsiteX42" fmla="*/ 1026695 w 5650831"/>
              <a:gd name="connsiteY42" fmla="*/ 1058779 h 2787316"/>
              <a:gd name="connsiteX43" fmla="*/ 1026695 w 5650831"/>
              <a:gd name="connsiteY43" fmla="*/ 1090864 h 2787316"/>
              <a:gd name="connsiteX44" fmla="*/ 1050758 w 5650831"/>
              <a:gd name="connsiteY44" fmla="*/ 1090864 h 2787316"/>
              <a:gd name="connsiteX45" fmla="*/ 1050758 w 5650831"/>
              <a:gd name="connsiteY45" fmla="*/ 1171074 h 2787316"/>
              <a:gd name="connsiteX46" fmla="*/ 1090863 w 5650831"/>
              <a:gd name="connsiteY46" fmla="*/ 1171074 h 2787316"/>
              <a:gd name="connsiteX47" fmla="*/ 1090863 w 5650831"/>
              <a:gd name="connsiteY47" fmla="*/ 1199148 h 2787316"/>
              <a:gd name="connsiteX48" fmla="*/ 1122947 w 5650831"/>
              <a:gd name="connsiteY48" fmla="*/ 1199148 h 2787316"/>
              <a:gd name="connsiteX49" fmla="*/ 1122947 w 5650831"/>
              <a:gd name="connsiteY49" fmla="*/ 1219200 h 2787316"/>
              <a:gd name="connsiteX50" fmla="*/ 1155031 w 5650831"/>
              <a:gd name="connsiteY50" fmla="*/ 1219200 h 2787316"/>
              <a:gd name="connsiteX51" fmla="*/ 1155031 w 5650831"/>
              <a:gd name="connsiteY51" fmla="*/ 1303421 h 2787316"/>
              <a:gd name="connsiteX52" fmla="*/ 1191126 w 5650831"/>
              <a:gd name="connsiteY52" fmla="*/ 1303421 h 2787316"/>
              <a:gd name="connsiteX53" fmla="*/ 1191126 w 5650831"/>
              <a:gd name="connsiteY53" fmla="*/ 1347537 h 2787316"/>
              <a:gd name="connsiteX54" fmla="*/ 1231231 w 5650831"/>
              <a:gd name="connsiteY54" fmla="*/ 1347537 h 2787316"/>
              <a:gd name="connsiteX55" fmla="*/ 1231231 w 5650831"/>
              <a:gd name="connsiteY55" fmla="*/ 1383632 h 2787316"/>
              <a:gd name="connsiteX56" fmla="*/ 1263316 w 5650831"/>
              <a:gd name="connsiteY56" fmla="*/ 1383632 h 2787316"/>
              <a:gd name="connsiteX57" fmla="*/ 1263316 w 5650831"/>
              <a:gd name="connsiteY57" fmla="*/ 1423737 h 2787316"/>
              <a:gd name="connsiteX58" fmla="*/ 1287379 w 5650831"/>
              <a:gd name="connsiteY58" fmla="*/ 1423737 h 2787316"/>
              <a:gd name="connsiteX59" fmla="*/ 1287379 w 5650831"/>
              <a:gd name="connsiteY59" fmla="*/ 1459832 h 2787316"/>
              <a:gd name="connsiteX60" fmla="*/ 1311442 w 5650831"/>
              <a:gd name="connsiteY60" fmla="*/ 1459832 h 2787316"/>
              <a:gd name="connsiteX61" fmla="*/ 1311442 w 5650831"/>
              <a:gd name="connsiteY61" fmla="*/ 1491916 h 2787316"/>
              <a:gd name="connsiteX62" fmla="*/ 1339516 w 5650831"/>
              <a:gd name="connsiteY62" fmla="*/ 1491916 h 2787316"/>
              <a:gd name="connsiteX63" fmla="*/ 1339516 w 5650831"/>
              <a:gd name="connsiteY63" fmla="*/ 1668379 h 2787316"/>
              <a:gd name="connsiteX64" fmla="*/ 1371600 w 5650831"/>
              <a:gd name="connsiteY64" fmla="*/ 1668379 h 2787316"/>
              <a:gd name="connsiteX65" fmla="*/ 1371600 w 5650831"/>
              <a:gd name="connsiteY65" fmla="*/ 1700464 h 2787316"/>
              <a:gd name="connsiteX66" fmla="*/ 1431758 w 5650831"/>
              <a:gd name="connsiteY66" fmla="*/ 1700464 h 2787316"/>
              <a:gd name="connsiteX67" fmla="*/ 1431758 w 5650831"/>
              <a:gd name="connsiteY67" fmla="*/ 1780674 h 2787316"/>
              <a:gd name="connsiteX68" fmla="*/ 1495926 w 5650831"/>
              <a:gd name="connsiteY68" fmla="*/ 1780674 h 2787316"/>
              <a:gd name="connsiteX69" fmla="*/ 1495926 w 5650831"/>
              <a:gd name="connsiteY69" fmla="*/ 1820779 h 2787316"/>
              <a:gd name="connsiteX70" fmla="*/ 1515979 w 5650831"/>
              <a:gd name="connsiteY70" fmla="*/ 1820779 h 2787316"/>
              <a:gd name="connsiteX71" fmla="*/ 1515979 w 5650831"/>
              <a:gd name="connsiteY71" fmla="*/ 1868906 h 2787316"/>
              <a:gd name="connsiteX72" fmla="*/ 1556084 w 5650831"/>
              <a:gd name="connsiteY72" fmla="*/ 1868906 h 2787316"/>
              <a:gd name="connsiteX73" fmla="*/ 1556084 w 5650831"/>
              <a:gd name="connsiteY73" fmla="*/ 1909011 h 2787316"/>
              <a:gd name="connsiteX74" fmla="*/ 1572126 w 5650831"/>
              <a:gd name="connsiteY74" fmla="*/ 1909011 h 2787316"/>
              <a:gd name="connsiteX75" fmla="*/ 1572126 w 5650831"/>
              <a:gd name="connsiteY75" fmla="*/ 1977190 h 2787316"/>
              <a:gd name="connsiteX76" fmla="*/ 1604210 w 5650831"/>
              <a:gd name="connsiteY76" fmla="*/ 1977190 h 2787316"/>
              <a:gd name="connsiteX77" fmla="*/ 1604210 w 5650831"/>
              <a:gd name="connsiteY77" fmla="*/ 1997242 h 2787316"/>
              <a:gd name="connsiteX78" fmla="*/ 1648326 w 5650831"/>
              <a:gd name="connsiteY78" fmla="*/ 1997242 h 2787316"/>
              <a:gd name="connsiteX79" fmla="*/ 1648326 w 5650831"/>
              <a:gd name="connsiteY79" fmla="*/ 2021306 h 2787316"/>
              <a:gd name="connsiteX80" fmla="*/ 1664368 w 5650831"/>
              <a:gd name="connsiteY80" fmla="*/ 2021306 h 2787316"/>
              <a:gd name="connsiteX81" fmla="*/ 1664368 w 5650831"/>
              <a:gd name="connsiteY81" fmla="*/ 2021306 h 2787316"/>
              <a:gd name="connsiteX82" fmla="*/ 1664368 w 5650831"/>
              <a:gd name="connsiteY82" fmla="*/ 2061411 h 2787316"/>
              <a:gd name="connsiteX83" fmla="*/ 1756610 w 5650831"/>
              <a:gd name="connsiteY83" fmla="*/ 2061411 h 2787316"/>
              <a:gd name="connsiteX84" fmla="*/ 1756610 w 5650831"/>
              <a:gd name="connsiteY84" fmla="*/ 2157664 h 2787316"/>
              <a:gd name="connsiteX85" fmla="*/ 1780673 w 5650831"/>
              <a:gd name="connsiteY85" fmla="*/ 2157664 h 2787316"/>
              <a:gd name="connsiteX86" fmla="*/ 1780673 w 5650831"/>
              <a:gd name="connsiteY86" fmla="*/ 2241885 h 2787316"/>
              <a:gd name="connsiteX87" fmla="*/ 1816768 w 5650831"/>
              <a:gd name="connsiteY87" fmla="*/ 2241885 h 2787316"/>
              <a:gd name="connsiteX88" fmla="*/ 1816768 w 5650831"/>
              <a:gd name="connsiteY88" fmla="*/ 2294021 h 2787316"/>
              <a:gd name="connsiteX89" fmla="*/ 1884947 w 5650831"/>
              <a:gd name="connsiteY89" fmla="*/ 2294021 h 2787316"/>
              <a:gd name="connsiteX90" fmla="*/ 1884947 w 5650831"/>
              <a:gd name="connsiteY90" fmla="*/ 2338137 h 2787316"/>
              <a:gd name="connsiteX91" fmla="*/ 1945105 w 5650831"/>
              <a:gd name="connsiteY91" fmla="*/ 2338137 h 2787316"/>
              <a:gd name="connsiteX92" fmla="*/ 1945105 w 5650831"/>
              <a:gd name="connsiteY92" fmla="*/ 2386264 h 2787316"/>
              <a:gd name="connsiteX93" fmla="*/ 1997242 w 5650831"/>
              <a:gd name="connsiteY93" fmla="*/ 2386264 h 2787316"/>
              <a:gd name="connsiteX94" fmla="*/ 1997242 w 5650831"/>
              <a:gd name="connsiteY94" fmla="*/ 2446421 h 2787316"/>
              <a:gd name="connsiteX95" fmla="*/ 2225842 w 5650831"/>
              <a:gd name="connsiteY95" fmla="*/ 2446421 h 2787316"/>
              <a:gd name="connsiteX96" fmla="*/ 2225842 w 5650831"/>
              <a:gd name="connsiteY96" fmla="*/ 2506579 h 2787316"/>
              <a:gd name="connsiteX97" fmla="*/ 2414337 w 5650831"/>
              <a:gd name="connsiteY97" fmla="*/ 2506579 h 2787316"/>
              <a:gd name="connsiteX98" fmla="*/ 2414337 w 5650831"/>
              <a:gd name="connsiteY98" fmla="*/ 2534653 h 2787316"/>
              <a:gd name="connsiteX99" fmla="*/ 2522621 w 5650831"/>
              <a:gd name="connsiteY99" fmla="*/ 2534653 h 2787316"/>
              <a:gd name="connsiteX100" fmla="*/ 2522621 w 5650831"/>
              <a:gd name="connsiteY100" fmla="*/ 2558716 h 2787316"/>
              <a:gd name="connsiteX101" fmla="*/ 2522621 w 5650831"/>
              <a:gd name="connsiteY101" fmla="*/ 2558716 h 2787316"/>
              <a:gd name="connsiteX102" fmla="*/ 2542673 w 5650831"/>
              <a:gd name="connsiteY102" fmla="*/ 2578768 h 2787316"/>
              <a:gd name="connsiteX103" fmla="*/ 2610852 w 5650831"/>
              <a:gd name="connsiteY103" fmla="*/ 2578768 h 2787316"/>
              <a:gd name="connsiteX104" fmla="*/ 2610852 w 5650831"/>
              <a:gd name="connsiteY104" fmla="*/ 2618874 h 2787316"/>
              <a:gd name="connsiteX105" fmla="*/ 2823410 w 5650831"/>
              <a:gd name="connsiteY105" fmla="*/ 2618874 h 2787316"/>
              <a:gd name="connsiteX106" fmla="*/ 2823410 w 5650831"/>
              <a:gd name="connsiteY106" fmla="*/ 2638927 h 2787316"/>
              <a:gd name="connsiteX107" fmla="*/ 3003884 w 5650831"/>
              <a:gd name="connsiteY107" fmla="*/ 2638927 h 2787316"/>
              <a:gd name="connsiteX108" fmla="*/ 3003884 w 5650831"/>
              <a:gd name="connsiteY108" fmla="*/ 2662990 h 2787316"/>
              <a:gd name="connsiteX109" fmla="*/ 3080084 w 5650831"/>
              <a:gd name="connsiteY109" fmla="*/ 2662990 h 2787316"/>
              <a:gd name="connsiteX110" fmla="*/ 3080084 w 5650831"/>
              <a:gd name="connsiteY110" fmla="*/ 2731169 h 2787316"/>
              <a:gd name="connsiteX111" fmla="*/ 3080084 w 5650831"/>
              <a:gd name="connsiteY111" fmla="*/ 2731169 h 2787316"/>
              <a:gd name="connsiteX112" fmla="*/ 3092116 w 5650831"/>
              <a:gd name="connsiteY112" fmla="*/ 2743201 h 2787316"/>
              <a:gd name="connsiteX113" fmla="*/ 3773905 w 5650831"/>
              <a:gd name="connsiteY113" fmla="*/ 2743201 h 2787316"/>
              <a:gd name="connsiteX114" fmla="*/ 3773905 w 5650831"/>
              <a:gd name="connsiteY114" fmla="*/ 2787316 h 2787316"/>
              <a:gd name="connsiteX115" fmla="*/ 5650831 w 5650831"/>
              <a:gd name="connsiteY115" fmla="*/ 2787316 h 278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5650831" h="2787316">
                <a:moveTo>
                  <a:pt x="0" y="0"/>
                </a:moveTo>
                <a:lnTo>
                  <a:pt x="92242" y="0"/>
                </a:lnTo>
                <a:lnTo>
                  <a:pt x="92242" y="0"/>
                </a:lnTo>
                <a:lnTo>
                  <a:pt x="92242" y="32085"/>
                </a:lnTo>
                <a:lnTo>
                  <a:pt x="288758" y="32085"/>
                </a:lnTo>
                <a:lnTo>
                  <a:pt x="288758" y="116306"/>
                </a:lnTo>
                <a:lnTo>
                  <a:pt x="324852" y="116306"/>
                </a:lnTo>
                <a:lnTo>
                  <a:pt x="324852" y="196516"/>
                </a:lnTo>
                <a:lnTo>
                  <a:pt x="401052" y="196516"/>
                </a:lnTo>
                <a:lnTo>
                  <a:pt x="401052" y="232611"/>
                </a:lnTo>
                <a:lnTo>
                  <a:pt x="441158" y="232611"/>
                </a:lnTo>
                <a:lnTo>
                  <a:pt x="441158" y="280737"/>
                </a:lnTo>
                <a:lnTo>
                  <a:pt x="465221" y="280737"/>
                </a:lnTo>
                <a:lnTo>
                  <a:pt x="465221" y="332874"/>
                </a:lnTo>
                <a:lnTo>
                  <a:pt x="513347" y="332874"/>
                </a:lnTo>
                <a:lnTo>
                  <a:pt x="513347" y="348916"/>
                </a:lnTo>
                <a:lnTo>
                  <a:pt x="561473" y="348916"/>
                </a:lnTo>
                <a:lnTo>
                  <a:pt x="561473" y="421106"/>
                </a:lnTo>
                <a:lnTo>
                  <a:pt x="621631" y="421106"/>
                </a:lnTo>
                <a:lnTo>
                  <a:pt x="621631" y="465221"/>
                </a:lnTo>
                <a:lnTo>
                  <a:pt x="637673" y="465221"/>
                </a:lnTo>
                <a:lnTo>
                  <a:pt x="637673" y="481264"/>
                </a:lnTo>
                <a:lnTo>
                  <a:pt x="669758" y="481264"/>
                </a:lnTo>
                <a:lnTo>
                  <a:pt x="669758" y="585537"/>
                </a:lnTo>
                <a:lnTo>
                  <a:pt x="669758" y="585537"/>
                </a:lnTo>
                <a:lnTo>
                  <a:pt x="669758" y="657727"/>
                </a:lnTo>
                <a:lnTo>
                  <a:pt x="713873" y="657727"/>
                </a:lnTo>
                <a:lnTo>
                  <a:pt x="713873" y="725906"/>
                </a:lnTo>
                <a:lnTo>
                  <a:pt x="745958" y="725906"/>
                </a:lnTo>
                <a:lnTo>
                  <a:pt x="745958" y="749969"/>
                </a:lnTo>
                <a:lnTo>
                  <a:pt x="774031" y="749969"/>
                </a:lnTo>
                <a:lnTo>
                  <a:pt x="774031" y="770021"/>
                </a:lnTo>
                <a:lnTo>
                  <a:pt x="818147" y="770021"/>
                </a:lnTo>
                <a:lnTo>
                  <a:pt x="818147" y="810127"/>
                </a:lnTo>
                <a:lnTo>
                  <a:pt x="850231" y="810127"/>
                </a:lnTo>
                <a:lnTo>
                  <a:pt x="850231" y="826169"/>
                </a:lnTo>
                <a:lnTo>
                  <a:pt x="890337" y="826169"/>
                </a:lnTo>
                <a:lnTo>
                  <a:pt x="890337" y="1014664"/>
                </a:lnTo>
                <a:lnTo>
                  <a:pt x="954505" y="1014664"/>
                </a:lnTo>
                <a:lnTo>
                  <a:pt x="954505" y="1042737"/>
                </a:lnTo>
                <a:lnTo>
                  <a:pt x="998621" y="1042737"/>
                </a:lnTo>
                <a:lnTo>
                  <a:pt x="998621" y="1058779"/>
                </a:lnTo>
                <a:lnTo>
                  <a:pt x="1026695" y="1058779"/>
                </a:lnTo>
                <a:lnTo>
                  <a:pt x="1026695" y="1090864"/>
                </a:lnTo>
                <a:lnTo>
                  <a:pt x="1050758" y="1090864"/>
                </a:lnTo>
                <a:lnTo>
                  <a:pt x="1050758" y="1171074"/>
                </a:lnTo>
                <a:lnTo>
                  <a:pt x="1090863" y="1171074"/>
                </a:lnTo>
                <a:lnTo>
                  <a:pt x="1090863" y="1199148"/>
                </a:lnTo>
                <a:lnTo>
                  <a:pt x="1122947" y="1199148"/>
                </a:lnTo>
                <a:lnTo>
                  <a:pt x="1122947" y="1219200"/>
                </a:lnTo>
                <a:lnTo>
                  <a:pt x="1155031" y="1219200"/>
                </a:lnTo>
                <a:lnTo>
                  <a:pt x="1155031" y="1303421"/>
                </a:lnTo>
                <a:lnTo>
                  <a:pt x="1191126" y="1303421"/>
                </a:lnTo>
                <a:lnTo>
                  <a:pt x="1191126" y="1347537"/>
                </a:lnTo>
                <a:lnTo>
                  <a:pt x="1231231" y="1347537"/>
                </a:lnTo>
                <a:lnTo>
                  <a:pt x="1231231" y="1383632"/>
                </a:lnTo>
                <a:lnTo>
                  <a:pt x="1263316" y="1383632"/>
                </a:lnTo>
                <a:lnTo>
                  <a:pt x="1263316" y="1423737"/>
                </a:lnTo>
                <a:lnTo>
                  <a:pt x="1287379" y="1423737"/>
                </a:lnTo>
                <a:lnTo>
                  <a:pt x="1287379" y="1459832"/>
                </a:lnTo>
                <a:lnTo>
                  <a:pt x="1311442" y="1459832"/>
                </a:lnTo>
                <a:lnTo>
                  <a:pt x="1311442" y="1491916"/>
                </a:lnTo>
                <a:lnTo>
                  <a:pt x="1339516" y="1491916"/>
                </a:lnTo>
                <a:lnTo>
                  <a:pt x="1339516" y="1668379"/>
                </a:lnTo>
                <a:lnTo>
                  <a:pt x="1371600" y="1668379"/>
                </a:lnTo>
                <a:lnTo>
                  <a:pt x="1371600" y="1700464"/>
                </a:lnTo>
                <a:lnTo>
                  <a:pt x="1431758" y="1700464"/>
                </a:lnTo>
                <a:lnTo>
                  <a:pt x="1431758" y="1780674"/>
                </a:lnTo>
                <a:lnTo>
                  <a:pt x="1495926" y="1780674"/>
                </a:lnTo>
                <a:lnTo>
                  <a:pt x="1495926" y="1820779"/>
                </a:lnTo>
                <a:lnTo>
                  <a:pt x="1515979" y="1820779"/>
                </a:lnTo>
                <a:lnTo>
                  <a:pt x="1515979" y="1868906"/>
                </a:lnTo>
                <a:lnTo>
                  <a:pt x="1556084" y="1868906"/>
                </a:lnTo>
                <a:lnTo>
                  <a:pt x="1556084" y="1909011"/>
                </a:lnTo>
                <a:lnTo>
                  <a:pt x="1572126" y="1909011"/>
                </a:lnTo>
                <a:lnTo>
                  <a:pt x="1572126" y="1977190"/>
                </a:lnTo>
                <a:lnTo>
                  <a:pt x="1604210" y="1977190"/>
                </a:lnTo>
                <a:lnTo>
                  <a:pt x="1604210" y="1997242"/>
                </a:lnTo>
                <a:lnTo>
                  <a:pt x="1648326" y="1997242"/>
                </a:lnTo>
                <a:lnTo>
                  <a:pt x="1648326" y="2021306"/>
                </a:lnTo>
                <a:lnTo>
                  <a:pt x="1664368" y="2021306"/>
                </a:lnTo>
                <a:lnTo>
                  <a:pt x="1664368" y="2021306"/>
                </a:lnTo>
                <a:lnTo>
                  <a:pt x="1664368" y="2061411"/>
                </a:lnTo>
                <a:lnTo>
                  <a:pt x="1756610" y="2061411"/>
                </a:lnTo>
                <a:lnTo>
                  <a:pt x="1756610" y="2157664"/>
                </a:lnTo>
                <a:lnTo>
                  <a:pt x="1780673" y="2157664"/>
                </a:lnTo>
                <a:lnTo>
                  <a:pt x="1780673" y="2241885"/>
                </a:lnTo>
                <a:lnTo>
                  <a:pt x="1816768" y="2241885"/>
                </a:lnTo>
                <a:lnTo>
                  <a:pt x="1816768" y="2294021"/>
                </a:lnTo>
                <a:lnTo>
                  <a:pt x="1884947" y="2294021"/>
                </a:lnTo>
                <a:lnTo>
                  <a:pt x="1884947" y="2338137"/>
                </a:lnTo>
                <a:lnTo>
                  <a:pt x="1945105" y="2338137"/>
                </a:lnTo>
                <a:lnTo>
                  <a:pt x="1945105" y="2386264"/>
                </a:lnTo>
                <a:lnTo>
                  <a:pt x="1997242" y="2386264"/>
                </a:lnTo>
                <a:lnTo>
                  <a:pt x="1997242" y="2446421"/>
                </a:lnTo>
                <a:lnTo>
                  <a:pt x="2225842" y="2446421"/>
                </a:lnTo>
                <a:lnTo>
                  <a:pt x="2225842" y="2506579"/>
                </a:lnTo>
                <a:lnTo>
                  <a:pt x="2414337" y="2506579"/>
                </a:lnTo>
                <a:lnTo>
                  <a:pt x="2414337" y="2534653"/>
                </a:lnTo>
                <a:lnTo>
                  <a:pt x="2522621" y="2534653"/>
                </a:lnTo>
                <a:lnTo>
                  <a:pt x="2522621" y="2558716"/>
                </a:lnTo>
                <a:lnTo>
                  <a:pt x="2522621" y="2558716"/>
                </a:lnTo>
                <a:lnTo>
                  <a:pt x="2542673" y="2578768"/>
                </a:lnTo>
                <a:lnTo>
                  <a:pt x="2610852" y="2578768"/>
                </a:lnTo>
                <a:lnTo>
                  <a:pt x="2610852" y="2618874"/>
                </a:lnTo>
                <a:lnTo>
                  <a:pt x="2823410" y="2618874"/>
                </a:lnTo>
                <a:lnTo>
                  <a:pt x="2823410" y="2638927"/>
                </a:lnTo>
                <a:lnTo>
                  <a:pt x="3003884" y="2638927"/>
                </a:lnTo>
                <a:lnTo>
                  <a:pt x="3003884" y="2662990"/>
                </a:lnTo>
                <a:lnTo>
                  <a:pt x="3080084" y="2662990"/>
                </a:lnTo>
                <a:lnTo>
                  <a:pt x="3080084" y="2731169"/>
                </a:lnTo>
                <a:lnTo>
                  <a:pt x="3080084" y="2731169"/>
                </a:lnTo>
                <a:lnTo>
                  <a:pt x="3092116" y="2743201"/>
                </a:lnTo>
                <a:lnTo>
                  <a:pt x="3773905" y="2743201"/>
                </a:lnTo>
                <a:lnTo>
                  <a:pt x="3773905" y="2787316"/>
                </a:lnTo>
                <a:lnTo>
                  <a:pt x="5650831" y="2787316"/>
                </a:lnTo>
              </a:path>
            </a:pathLst>
          </a:custGeom>
          <a:noFill/>
          <a:ln w="28575">
            <a:solidFill>
              <a:schemeClr val="accent3"/>
            </a:solidFill>
            <a:miter lim="800000"/>
            <a:headEnd/>
            <a:tailEnd/>
          </a:ln>
        </p:spPr>
        <p:txBody>
          <a:bodyPr rtlCol="0" anchor="ctr"/>
          <a:lstStyle/>
          <a:p>
            <a:pPr algn="ctr"/>
            <a:endParaRPr lang="en-US" dirty="0"/>
          </a:p>
        </p:txBody>
      </p:sp>
      <p:grpSp>
        <p:nvGrpSpPr>
          <p:cNvPr id="5" name="Group 4">
            <a:extLst>
              <a:ext uri="{FF2B5EF4-FFF2-40B4-BE49-F238E27FC236}">
                <a16:creationId xmlns:a16="http://schemas.microsoft.com/office/drawing/2014/main" id="{38757D35-7C21-A48F-007D-5179976CCA3C}"/>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58664642-4356-2A71-7381-54CEDDCA688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31759" name="Rectangle 8">
              <a:extLst>
                <a:ext uri="{FF2B5EF4-FFF2-40B4-BE49-F238E27FC236}">
                  <a16:creationId xmlns:a16="http://schemas.microsoft.com/office/drawing/2014/main" id="{83618B2D-21C0-BF93-B9DB-1E8F1F0DD75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9302894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64" name="Freeform: Shape 31863">
            <a:extLst>
              <a:ext uri="{FF2B5EF4-FFF2-40B4-BE49-F238E27FC236}">
                <a16:creationId xmlns:a16="http://schemas.microsoft.com/office/drawing/2014/main" id="{D02BA358-9DA8-EE36-D1BA-3DF36E59A1E7}"/>
              </a:ext>
            </a:extLst>
          </p:cNvPr>
          <p:cNvSpPr/>
          <p:nvPr/>
        </p:nvSpPr>
        <p:spPr bwMode="auto">
          <a:xfrm>
            <a:off x="8608219" y="1400175"/>
            <a:ext cx="2593181" cy="1678781"/>
          </a:xfrm>
          <a:custGeom>
            <a:avLst/>
            <a:gdLst>
              <a:gd name="connsiteX0" fmla="*/ 0 w 2593181"/>
              <a:gd name="connsiteY0" fmla="*/ 0 h 1678781"/>
              <a:gd name="connsiteX1" fmla="*/ 59531 w 2593181"/>
              <a:gd name="connsiteY1" fmla="*/ 0 h 1678781"/>
              <a:gd name="connsiteX2" fmla="*/ 59531 w 2593181"/>
              <a:gd name="connsiteY2" fmla="*/ 14288 h 1678781"/>
              <a:gd name="connsiteX3" fmla="*/ 207169 w 2593181"/>
              <a:gd name="connsiteY3" fmla="*/ 14288 h 1678781"/>
              <a:gd name="connsiteX4" fmla="*/ 207169 w 2593181"/>
              <a:gd name="connsiteY4" fmla="*/ 40481 h 1678781"/>
              <a:gd name="connsiteX5" fmla="*/ 240506 w 2593181"/>
              <a:gd name="connsiteY5" fmla="*/ 40481 h 1678781"/>
              <a:gd name="connsiteX6" fmla="*/ 240506 w 2593181"/>
              <a:gd name="connsiteY6" fmla="*/ 73819 h 1678781"/>
              <a:gd name="connsiteX7" fmla="*/ 271462 w 2593181"/>
              <a:gd name="connsiteY7" fmla="*/ 73819 h 1678781"/>
              <a:gd name="connsiteX8" fmla="*/ 271462 w 2593181"/>
              <a:gd name="connsiteY8" fmla="*/ 83344 h 1678781"/>
              <a:gd name="connsiteX9" fmla="*/ 302419 w 2593181"/>
              <a:gd name="connsiteY9" fmla="*/ 83344 h 1678781"/>
              <a:gd name="connsiteX10" fmla="*/ 302419 w 2593181"/>
              <a:gd name="connsiteY10" fmla="*/ 100013 h 1678781"/>
              <a:gd name="connsiteX11" fmla="*/ 335756 w 2593181"/>
              <a:gd name="connsiteY11" fmla="*/ 100013 h 1678781"/>
              <a:gd name="connsiteX12" fmla="*/ 335756 w 2593181"/>
              <a:gd name="connsiteY12" fmla="*/ 154781 h 1678781"/>
              <a:gd name="connsiteX13" fmla="*/ 385762 w 2593181"/>
              <a:gd name="connsiteY13" fmla="*/ 154781 h 1678781"/>
              <a:gd name="connsiteX14" fmla="*/ 385762 w 2593181"/>
              <a:gd name="connsiteY14" fmla="*/ 195263 h 1678781"/>
              <a:gd name="connsiteX15" fmla="*/ 416719 w 2593181"/>
              <a:gd name="connsiteY15" fmla="*/ 195263 h 1678781"/>
              <a:gd name="connsiteX16" fmla="*/ 416719 w 2593181"/>
              <a:gd name="connsiteY16" fmla="*/ 223838 h 1678781"/>
              <a:gd name="connsiteX17" fmla="*/ 447675 w 2593181"/>
              <a:gd name="connsiteY17" fmla="*/ 223838 h 1678781"/>
              <a:gd name="connsiteX18" fmla="*/ 447675 w 2593181"/>
              <a:gd name="connsiteY18" fmla="*/ 250031 h 1678781"/>
              <a:gd name="connsiteX19" fmla="*/ 471487 w 2593181"/>
              <a:gd name="connsiteY19" fmla="*/ 250031 h 1678781"/>
              <a:gd name="connsiteX20" fmla="*/ 471487 w 2593181"/>
              <a:gd name="connsiteY20" fmla="*/ 271463 h 1678781"/>
              <a:gd name="connsiteX21" fmla="*/ 495300 w 2593181"/>
              <a:gd name="connsiteY21" fmla="*/ 271463 h 1678781"/>
              <a:gd name="connsiteX22" fmla="*/ 495300 w 2593181"/>
              <a:gd name="connsiteY22" fmla="*/ 300038 h 1678781"/>
              <a:gd name="connsiteX23" fmla="*/ 516731 w 2593181"/>
              <a:gd name="connsiteY23" fmla="*/ 300038 h 1678781"/>
              <a:gd name="connsiteX24" fmla="*/ 516731 w 2593181"/>
              <a:gd name="connsiteY24" fmla="*/ 319088 h 1678781"/>
              <a:gd name="connsiteX25" fmla="*/ 528637 w 2593181"/>
              <a:gd name="connsiteY25" fmla="*/ 319088 h 1678781"/>
              <a:gd name="connsiteX26" fmla="*/ 528637 w 2593181"/>
              <a:gd name="connsiteY26" fmla="*/ 345281 h 1678781"/>
              <a:gd name="connsiteX27" fmla="*/ 571500 w 2593181"/>
              <a:gd name="connsiteY27" fmla="*/ 345281 h 1678781"/>
              <a:gd name="connsiteX28" fmla="*/ 571500 w 2593181"/>
              <a:gd name="connsiteY28" fmla="*/ 366713 h 1678781"/>
              <a:gd name="connsiteX29" fmla="*/ 607219 w 2593181"/>
              <a:gd name="connsiteY29" fmla="*/ 366713 h 1678781"/>
              <a:gd name="connsiteX30" fmla="*/ 607219 w 2593181"/>
              <a:gd name="connsiteY30" fmla="*/ 400050 h 1678781"/>
              <a:gd name="connsiteX31" fmla="*/ 614363 w 2593181"/>
              <a:gd name="connsiteY31" fmla="*/ 407194 h 1678781"/>
              <a:gd name="connsiteX32" fmla="*/ 614363 w 2593181"/>
              <a:gd name="connsiteY32" fmla="*/ 431006 h 1678781"/>
              <a:gd name="connsiteX33" fmla="*/ 640556 w 2593181"/>
              <a:gd name="connsiteY33" fmla="*/ 431006 h 1678781"/>
              <a:gd name="connsiteX34" fmla="*/ 640556 w 2593181"/>
              <a:gd name="connsiteY34" fmla="*/ 471488 h 1678781"/>
              <a:gd name="connsiteX35" fmla="*/ 657225 w 2593181"/>
              <a:gd name="connsiteY35" fmla="*/ 471488 h 1678781"/>
              <a:gd name="connsiteX36" fmla="*/ 657225 w 2593181"/>
              <a:gd name="connsiteY36" fmla="*/ 519113 h 1678781"/>
              <a:gd name="connsiteX37" fmla="*/ 666750 w 2593181"/>
              <a:gd name="connsiteY37" fmla="*/ 519113 h 1678781"/>
              <a:gd name="connsiteX38" fmla="*/ 666750 w 2593181"/>
              <a:gd name="connsiteY38" fmla="*/ 552450 h 1678781"/>
              <a:gd name="connsiteX39" fmla="*/ 688181 w 2593181"/>
              <a:gd name="connsiteY39" fmla="*/ 552450 h 1678781"/>
              <a:gd name="connsiteX40" fmla="*/ 688181 w 2593181"/>
              <a:gd name="connsiteY40" fmla="*/ 561975 h 1678781"/>
              <a:gd name="connsiteX41" fmla="*/ 733425 w 2593181"/>
              <a:gd name="connsiteY41" fmla="*/ 561975 h 1678781"/>
              <a:gd name="connsiteX42" fmla="*/ 733425 w 2593181"/>
              <a:gd name="connsiteY42" fmla="*/ 595313 h 1678781"/>
              <a:gd name="connsiteX43" fmla="*/ 757237 w 2593181"/>
              <a:gd name="connsiteY43" fmla="*/ 595313 h 1678781"/>
              <a:gd name="connsiteX44" fmla="*/ 757237 w 2593181"/>
              <a:gd name="connsiteY44" fmla="*/ 616744 h 1678781"/>
              <a:gd name="connsiteX45" fmla="*/ 792956 w 2593181"/>
              <a:gd name="connsiteY45" fmla="*/ 616744 h 1678781"/>
              <a:gd name="connsiteX46" fmla="*/ 792956 w 2593181"/>
              <a:gd name="connsiteY46" fmla="*/ 640556 h 1678781"/>
              <a:gd name="connsiteX47" fmla="*/ 819150 w 2593181"/>
              <a:gd name="connsiteY47" fmla="*/ 640556 h 1678781"/>
              <a:gd name="connsiteX48" fmla="*/ 819150 w 2593181"/>
              <a:gd name="connsiteY48" fmla="*/ 678656 h 1678781"/>
              <a:gd name="connsiteX49" fmla="*/ 852487 w 2593181"/>
              <a:gd name="connsiteY49" fmla="*/ 678656 h 1678781"/>
              <a:gd name="connsiteX50" fmla="*/ 852487 w 2593181"/>
              <a:gd name="connsiteY50" fmla="*/ 695325 h 1678781"/>
              <a:gd name="connsiteX51" fmla="*/ 878681 w 2593181"/>
              <a:gd name="connsiteY51" fmla="*/ 695325 h 1678781"/>
              <a:gd name="connsiteX52" fmla="*/ 878681 w 2593181"/>
              <a:gd name="connsiteY52" fmla="*/ 709613 h 1678781"/>
              <a:gd name="connsiteX53" fmla="*/ 902494 w 2593181"/>
              <a:gd name="connsiteY53" fmla="*/ 709613 h 1678781"/>
              <a:gd name="connsiteX54" fmla="*/ 902494 w 2593181"/>
              <a:gd name="connsiteY54" fmla="*/ 709613 h 1678781"/>
              <a:gd name="connsiteX55" fmla="*/ 940594 w 2593181"/>
              <a:gd name="connsiteY55" fmla="*/ 709613 h 1678781"/>
              <a:gd name="connsiteX56" fmla="*/ 940594 w 2593181"/>
              <a:gd name="connsiteY56" fmla="*/ 757238 h 1678781"/>
              <a:gd name="connsiteX57" fmla="*/ 964406 w 2593181"/>
              <a:gd name="connsiteY57" fmla="*/ 757238 h 1678781"/>
              <a:gd name="connsiteX58" fmla="*/ 964406 w 2593181"/>
              <a:gd name="connsiteY58" fmla="*/ 792956 h 1678781"/>
              <a:gd name="connsiteX59" fmla="*/ 997744 w 2593181"/>
              <a:gd name="connsiteY59" fmla="*/ 792956 h 1678781"/>
              <a:gd name="connsiteX60" fmla="*/ 997744 w 2593181"/>
              <a:gd name="connsiteY60" fmla="*/ 816769 h 1678781"/>
              <a:gd name="connsiteX61" fmla="*/ 1026319 w 2593181"/>
              <a:gd name="connsiteY61" fmla="*/ 816769 h 1678781"/>
              <a:gd name="connsiteX62" fmla="*/ 1026319 w 2593181"/>
              <a:gd name="connsiteY62" fmla="*/ 854869 h 1678781"/>
              <a:gd name="connsiteX63" fmla="*/ 1052512 w 2593181"/>
              <a:gd name="connsiteY63" fmla="*/ 854869 h 1678781"/>
              <a:gd name="connsiteX64" fmla="*/ 1052512 w 2593181"/>
              <a:gd name="connsiteY64" fmla="*/ 873919 h 1678781"/>
              <a:gd name="connsiteX65" fmla="*/ 1073944 w 2593181"/>
              <a:gd name="connsiteY65" fmla="*/ 873919 h 1678781"/>
              <a:gd name="connsiteX66" fmla="*/ 1073944 w 2593181"/>
              <a:gd name="connsiteY66" fmla="*/ 888206 h 1678781"/>
              <a:gd name="connsiteX67" fmla="*/ 1092994 w 2593181"/>
              <a:gd name="connsiteY67" fmla="*/ 888206 h 1678781"/>
              <a:gd name="connsiteX68" fmla="*/ 1092994 w 2593181"/>
              <a:gd name="connsiteY68" fmla="*/ 900113 h 1678781"/>
              <a:gd name="connsiteX69" fmla="*/ 1100137 w 2593181"/>
              <a:gd name="connsiteY69" fmla="*/ 907256 h 1678781"/>
              <a:gd name="connsiteX70" fmla="*/ 1100137 w 2593181"/>
              <a:gd name="connsiteY70" fmla="*/ 942975 h 1678781"/>
              <a:gd name="connsiteX71" fmla="*/ 1128712 w 2593181"/>
              <a:gd name="connsiteY71" fmla="*/ 942975 h 1678781"/>
              <a:gd name="connsiteX72" fmla="*/ 1128712 w 2593181"/>
              <a:gd name="connsiteY72" fmla="*/ 962025 h 1678781"/>
              <a:gd name="connsiteX73" fmla="*/ 1152525 w 2593181"/>
              <a:gd name="connsiteY73" fmla="*/ 962025 h 1678781"/>
              <a:gd name="connsiteX74" fmla="*/ 1152525 w 2593181"/>
              <a:gd name="connsiteY74" fmla="*/ 978694 h 1678781"/>
              <a:gd name="connsiteX75" fmla="*/ 1183481 w 2593181"/>
              <a:gd name="connsiteY75" fmla="*/ 978694 h 1678781"/>
              <a:gd name="connsiteX76" fmla="*/ 1183481 w 2593181"/>
              <a:gd name="connsiteY76" fmla="*/ 990600 h 1678781"/>
              <a:gd name="connsiteX77" fmla="*/ 1254919 w 2593181"/>
              <a:gd name="connsiteY77" fmla="*/ 990600 h 1678781"/>
              <a:gd name="connsiteX78" fmla="*/ 1254919 w 2593181"/>
              <a:gd name="connsiteY78" fmla="*/ 1007269 h 1678781"/>
              <a:gd name="connsiteX79" fmla="*/ 1288256 w 2593181"/>
              <a:gd name="connsiteY79" fmla="*/ 1007269 h 1678781"/>
              <a:gd name="connsiteX80" fmla="*/ 1288256 w 2593181"/>
              <a:gd name="connsiteY80" fmla="*/ 1031081 h 1678781"/>
              <a:gd name="connsiteX81" fmla="*/ 1297781 w 2593181"/>
              <a:gd name="connsiteY81" fmla="*/ 1031081 h 1678781"/>
              <a:gd name="connsiteX82" fmla="*/ 1297781 w 2593181"/>
              <a:gd name="connsiteY82" fmla="*/ 1050131 h 1678781"/>
              <a:gd name="connsiteX83" fmla="*/ 1312069 w 2593181"/>
              <a:gd name="connsiteY83" fmla="*/ 1050131 h 1678781"/>
              <a:gd name="connsiteX84" fmla="*/ 1312069 w 2593181"/>
              <a:gd name="connsiteY84" fmla="*/ 1066800 h 1678781"/>
              <a:gd name="connsiteX85" fmla="*/ 1333500 w 2593181"/>
              <a:gd name="connsiteY85" fmla="*/ 1066800 h 1678781"/>
              <a:gd name="connsiteX86" fmla="*/ 1333500 w 2593181"/>
              <a:gd name="connsiteY86" fmla="*/ 1085850 h 1678781"/>
              <a:gd name="connsiteX87" fmla="*/ 1376362 w 2593181"/>
              <a:gd name="connsiteY87" fmla="*/ 1085850 h 1678781"/>
              <a:gd name="connsiteX88" fmla="*/ 1376362 w 2593181"/>
              <a:gd name="connsiteY88" fmla="*/ 1107281 h 1678781"/>
              <a:gd name="connsiteX89" fmla="*/ 1400175 w 2593181"/>
              <a:gd name="connsiteY89" fmla="*/ 1107281 h 1678781"/>
              <a:gd name="connsiteX90" fmla="*/ 1400175 w 2593181"/>
              <a:gd name="connsiteY90" fmla="*/ 1140619 h 1678781"/>
              <a:gd name="connsiteX91" fmla="*/ 1423987 w 2593181"/>
              <a:gd name="connsiteY91" fmla="*/ 1140619 h 1678781"/>
              <a:gd name="connsiteX92" fmla="*/ 1423987 w 2593181"/>
              <a:gd name="connsiteY92" fmla="*/ 1147763 h 1678781"/>
              <a:gd name="connsiteX93" fmla="*/ 1440656 w 2593181"/>
              <a:gd name="connsiteY93" fmla="*/ 1147763 h 1678781"/>
              <a:gd name="connsiteX94" fmla="*/ 1440656 w 2593181"/>
              <a:gd name="connsiteY94" fmla="*/ 1200150 h 1678781"/>
              <a:gd name="connsiteX95" fmla="*/ 1452562 w 2593181"/>
              <a:gd name="connsiteY95" fmla="*/ 1200150 h 1678781"/>
              <a:gd name="connsiteX96" fmla="*/ 1452562 w 2593181"/>
              <a:gd name="connsiteY96" fmla="*/ 1221581 h 1678781"/>
              <a:gd name="connsiteX97" fmla="*/ 1466850 w 2593181"/>
              <a:gd name="connsiteY97" fmla="*/ 1221581 h 1678781"/>
              <a:gd name="connsiteX98" fmla="*/ 1466850 w 2593181"/>
              <a:gd name="connsiteY98" fmla="*/ 1233488 h 1678781"/>
              <a:gd name="connsiteX99" fmla="*/ 1490662 w 2593181"/>
              <a:gd name="connsiteY99" fmla="*/ 1233488 h 1678781"/>
              <a:gd name="connsiteX100" fmla="*/ 1490662 w 2593181"/>
              <a:gd name="connsiteY100" fmla="*/ 1247775 h 1678781"/>
              <a:gd name="connsiteX101" fmla="*/ 1519237 w 2593181"/>
              <a:gd name="connsiteY101" fmla="*/ 1247775 h 1678781"/>
              <a:gd name="connsiteX102" fmla="*/ 1519237 w 2593181"/>
              <a:gd name="connsiteY102" fmla="*/ 1250156 h 1678781"/>
              <a:gd name="connsiteX103" fmla="*/ 1581150 w 2593181"/>
              <a:gd name="connsiteY103" fmla="*/ 1250156 h 1678781"/>
              <a:gd name="connsiteX104" fmla="*/ 1581150 w 2593181"/>
              <a:gd name="connsiteY104" fmla="*/ 1283494 h 1678781"/>
              <a:gd name="connsiteX105" fmla="*/ 1604962 w 2593181"/>
              <a:gd name="connsiteY105" fmla="*/ 1283494 h 1678781"/>
              <a:gd name="connsiteX106" fmla="*/ 1604962 w 2593181"/>
              <a:gd name="connsiteY106" fmla="*/ 1283494 h 1678781"/>
              <a:gd name="connsiteX107" fmla="*/ 1635919 w 2593181"/>
              <a:gd name="connsiteY107" fmla="*/ 1283494 h 1678781"/>
              <a:gd name="connsiteX108" fmla="*/ 1635919 w 2593181"/>
              <a:gd name="connsiteY108" fmla="*/ 1283494 h 1678781"/>
              <a:gd name="connsiteX109" fmla="*/ 1659731 w 2593181"/>
              <a:gd name="connsiteY109" fmla="*/ 1307306 h 1678781"/>
              <a:gd name="connsiteX110" fmla="*/ 1659731 w 2593181"/>
              <a:gd name="connsiteY110" fmla="*/ 1321594 h 1678781"/>
              <a:gd name="connsiteX111" fmla="*/ 1688306 w 2593181"/>
              <a:gd name="connsiteY111" fmla="*/ 1321594 h 1678781"/>
              <a:gd name="connsiteX112" fmla="*/ 1688306 w 2593181"/>
              <a:gd name="connsiteY112" fmla="*/ 1364456 h 1678781"/>
              <a:gd name="connsiteX113" fmla="*/ 1738312 w 2593181"/>
              <a:gd name="connsiteY113" fmla="*/ 1364456 h 1678781"/>
              <a:gd name="connsiteX114" fmla="*/ 1738312 w 2593181"/>
              <a:gd name="connsiteY114" fmla="*/ 1373981 h 1678781"/>
              <a:gd name="connsiteX115" fmla="*/ 1776412 w 2593181"/>
              <a:gd name="connsiteY115" fmla="*/ 1373981 h 1678781"/>
              <a:gd name="connsiteX116" fmla="*/ 1776412 w 2593181"/>
              <a:gd name="connsiteY116" fmla="*/ 1378744 h 1678781"/>
              <a:gd name="connsiteX117" fmla="*/ 1807369 w 2593181"/>
              <a:gd name="connsiteY117" fmla="*/ 1378744 h 1678781"/>
              <a:gd name="connsiteX118" fmla="*/ 1800225 w 2593181"/>
              <a:gd name="connsiteY118" fmla="*/ 1385888 h 1678781"/>
              <a:gd name="connsiteX119" fmla="*/ 1854994 w 2593181"/>
              <a:gd name="connsiteY119" fmla="*/ 1385888 h 1678781"/>
              <a:gd name="connsiteX120" fmla="*/ 1854994 w 2593181"/>
              <a:gd name="connsiteY120" fmla="*/ 1402556 h 1678781"/>
              <a:gd name="connsiteX121" fmla="*/ 1914525 w 2593181"/>
              <a:gd name="connsiteY121" fmla="*/ 1402556 h 1678781"/>
              <a:gd name="connsiteX122" fmla="*/ 1914525 w 2593181"/>
              <a:gd name="connsiteY122" fmla="*/ 1416844 h 1678781"/>
              <a:gd name="connsiteX123" fmla="*/ 1966912 w 2593181"/>
              <a:gd name="connsiteY123" fmla="*/ 1416844 h 1678781"/>
              <a:gd name="connsiteX124" fmla="*/ 1966912 w 2593181"/>
              <a:gd name="connsiteY124" fmla="*/ 1443038 h 1678781"/>
              <a:gd name="connsiteX125" fmla="*/ 2000250 w 2593181"/>
              <a:gd name="connsiteY125" fmla="*/ 1443038 h 1678781"/>
              <a:gd name="connsiteX126" fmla="*/ 2000250 w 2593181"/>
              <a:gd name="connsiteY126" fmla="*/ 1454944 h 1678781"/>
              <a:gd name="connsiteX127" fmla="*/ 2019300 w 2593181"/>
              <a:gd name="connsiteY127" fmla="*/ 1454944 h 1678781"/>
              <a:gd name="connsiteX128" fmla="*/ 2019300 w 2593181"/>
              <a:gd name="connsiteY128" fmla="*/ 1481138 h 1678781"/>
              <a:gd name="connsiteX129" fmla="*/ 2064544 w 2593181"/>
              <a:gd name="connsiteY129" fmla="*/ 1481138 h 1678781"/>
              <a:gd name="connsiteX130" fmla="*/ 2064544 w 2593181"/>
              <a:gd name="connsiteY130" fmla="*/ 1497806 h 1678781"/>
              <a:gd name="connsiteX131" fmla="*/ 2100262 w 2593181"/>
              <a:gd name="connsiteY131" fmla="*/ 1497806 h 1678781"/>
              <a:gd name="connsiteX132" fmla="*/ 2100262 w 2593181"/>
              <a:gd name="connsiteY132" fmla="*/ 1524000 h 1678781"/>
              <a:gd name="connsiteX133" fmla="*/ 2119312 w 2593181"/>
              <a:gd name="connsiteY133" fmla="*/ 1524000 h 1678781"/>
              <a:gd name="connsiteX134" fmla="*/ 2119312 w 2593181"/>
              <a:gd name="connsiteY134" fmla="*/ 1576388 h 1678781"/>
              <a:gd name="connsiteX135" fmla="*/ 2178844 w 2593181"/>
              <a:gd name="connsiteY135" fmla="*/ 1576388 h 1678781"/>
              <a:gd name="connsiteX136" fmla="*/ 2178844 w 2593181"/>
              <a:gd name="connsiteY136" fmla="*/ 1612106 h 1678781"/>
              <a:gd name="connsiteX137" fmla="*/ 2231231 w 2593181"/>
              <a:gd name="connsiteY137" fmla="*/ 1612106 h 1678781"/>
              <a:gd name="connsiteX138" fmla="*/ 2231231 w 2593181"/>
              <a:gd name="connsiteY138" fmla="*/ 1654969 h 1678781"/>
              <a:gd name="connsiteX139" fmla="*/ 2250281 w 2593181"/>
              <a:gd name="connsiteY139" fmla="*/ 1654969 h 1678781"/>
              <a:gd name="connsiteX140" fmla="*/ 2250281 w 2593181"/>
              <a:gd name="connsiteY140" fmla="*/ 1678781 h 1678781"/>
              <a:gd name="connsiteX141" fmla="*/ 2593181 w 2593181"/>
              <a:gd name="connsiteY141" fmla="*/ 1678781 h 1678781"/>
              <a:gd name="connsiteX0" fmla="*/ 0 w 2593181"/>
              <a:gd name="connsiteY0" fmla="*/ 0 h 1678781"/>
              <a:gd name="connsiteX1" fmla="*/ 59531 w 2593181"/>
              <a:gd name="connsiteY1" fmla="*/ 0 h 1678781"/>
              <a:gd name="connsiteX2" fmla="*/ 59531 w 2593181"/>
              <a:gd name="connsiteY2" fmla="*/ 14288 h 1678781"/>
              <a:gd name="connsiteX3" fmla="*/ 207169 w 2593181"/>
              <a:gd name="connsiteY3" fmla="*/ 14288 h 1678781"/>
              <a:gd name="connsiteX4" fmla="*/ 207169 w 2593181"/>
              <a:gd name="connsiteY4" fmla="*/ 40481 h 1678781"/>
              <a:gd name="connsiteX5" fmla="*/ 240506 w 2593181"/>
              <a:gd name="connsiteY5" fmla="*/ 40481 h 1678781"/>
              <a:gd name="connsiteX6" fmla="*/ 240506 w 2593181"/>
              <a:gd name="connsiteY6" fmla="*/ 73819 h 1678781"/>
              <a:gd name="connsiteX7" fmla="*/ 271462 w 2593181"/>
              <a:gd name="connsiteY7" fmla="*/ 73819 h 1678781"/>
              <a:gd name="connsiteX8" fmla="*/ 271462 w 2593181"/>
              <a:gd name="connsiteY8" fmla="*/ 83344 h 1678781"/>
              <a:gd name="connsiteX9" fmla="*/ 302419 w 2593181"/>
              <a:gd name="connsiteY9" fmla="*/ 83344 h 1678781"/>
              <a:gd name="connsiteX10" fmla="*/ 302419 w 2593181"/>
              <a:gd name="connsiteY10" fmla="*/ 100013 h 1678781"/>
              <a:gd name="connsiteX11" fmla="*/ 335756 w 2593181"/>
              <a:gd name="connsiteY11" fmla="*/ 100013 h 1678781"/>
              <a:gd name="connsiteX12" fmla="*/ 335756 w 2593181"/>
              <a:gd name="connsiteY12" fmla="*/ 154781 h 1678781"/>
              <a:gd name="connsiteX13" fmla="*/ 385762 w 2593181"/>
              <a:gd name="connsiteY13" fmla="*/ 154781 h 1678781"/>
              <a:gd name="connsiteX14" fmla="*/ 385762 w 2593181"/>
              <a:gd name="connsiteY14" fmla="*/ 195263 h 1678781"/>
              <a:gd name="connsiteX15" fmla="*/ 416719 w 2593181"/>
              <a:gd name="connsiteY15" fmla="*/ 195263 h 1678781"/>
              <a:gd name="connsiteX16" fmla="*/ 416719 w 2593181"/>
              <a:gd name="connsiteY16" fmla="*/ 223838 h 1678781"/>
              <a:gd name="connsiteX17" fmla="*/ 447675 w 2593181"/>
              <a:gd name="connsiteY17" fmla="*/ 223838 h 1678781"/>
              <a:gd name="connsiteX18" fmla="*/ 447675 w 2593181"/>
              <a:gd name="connsiteY18" fmla="*/ 250031 h 1678781"/>
              <a:gd name="connsiteX19" fmla="*/ 471487 w 2593181"/>
              <a:gd name="connsiteY19" fmla="*/ 250031 h 1678781"/>
              <a:gd name="connsiteX20" fmla="*/ 471487 w 2593181"/>
              <a:gd name="connsiteY20" fmla="*/ 271463 h 1678781"/>
              <a:gd name="connsiteX21" fmla="*/ 495300 w 2593181"/>
              <a:gd name="connsiteY21" fmla="*/ 271463 h 1678781"/>
              <a:gd name="connsiteX22" fmla="*/ 495300 w 2593181"/>
              <a:gd name="connsiteY22" fmla="*/ 300038 h 1678781"/>
              <a:gd name="connsiteX23" fmla="*/ 516731 w 2593181"/>
              <a:gd name="connsiteY23" fmla="*/ 300038 h 1678781"/>
              <a:gd name="connsiteX24" fmla="*/ 516731 w 2593181"/>
              <a:gd name="connsiteY24" fmla="*/ 319088 h 1678781"/>
              <a:gd name="connsiteX25" fmla="*/ 528637 w 2593181"/>
              <a:gd name="connsiteY25" fmla="*/ 319088 h 1678781"/>
              <a:gd name="connsiteX26" fmla="*/ 528637 w 2593181"/>
              <a:gd name="connsiteY26" fmla="*/ 345281 h 1678781"/>
              <a:gd name="connsiteX27" fmla="*/ 571500 w 2593181"/>
              <a:gd name="connsiteY27" fmla="*/ 345281 h 1678781"/>
              <a:gd name="connsiteX28" fmla="*/ 571500 w 2593181"/>
              <a:gd name="connsiteY28" fmla="*/ 366713 h 1678781"/>
              <a:gd name="connsiteX29" fmla="*/ 607219 w 2593181"/>
              <a:gd name="connsiteY29" fmla="*/ 366713 h 1678781"/>
              <a:gd name="connsiteX30" fmla="*/ 607219 w 2593181"/>
              <a:gd name="connsiteY30" fmla="*/ 400050 h 1678781"/>
              <a:gd name="connsiteX31" fmla="*/ 614363 w 2593181"/>
              <a:gd name="connsiteY31" fmla="*/ 407194 h 1678781"/>
              <a:gd name="connsiteX32" fmla="*/ 614363 w 2593181"/>
              <a:gd name="connsiteY32" fmla="*/ 431006 h 1678781"/>
              <a:gd name="connsiteX33" fmla="*/ 640556 w 2593181"/>
              <a:gd name="connsiteY33" fmla="*/ 431006 h 1678781"/>
              <a:gd name="connsiteX34" fmla="*/ 640556 w 2593181"/>
              <a:gd name="connsiteY34" fmla="*/ 471488 h 1678781"/>
              <a:gd name="connsiteX35" fmla="*/ 657225 w 2593181"/>
              <a:gd name="connsiteY35" fmla="*/ 471488 h 1678781"/>
              <a:gd name="connsiteX36" fmla="*/ 657225 w 2593181"/>
              <a:gd name="connsiteY36" fmla="*/ 519113 h 1678781"/>
              <a:gd name="connsiteX37" fmla="*/ 666750 w 2593181"/>
              <a:gd name="connsiteY37" fmla="*/ 519113 h 1678781"/>
              <a:gd name="connsiteX38" fmla="*/ 666750 w 2593181"/>
              <a:gd name="connsiteY38" fmla="*/ 552450 h 1678781"/>
              <a:gd name="connsiteX39" fmla="*/ 688181 w 2593181"/>
              <a:gd name="connsiteY39" fmla="*/ 552450 h 1678781"/>
              <a:gd name="connsiteX40" fmla="*/ 688181 w 2593181"/>
              <a:gd name="connsiteY40" fmla="*/ 561975 h 1678781"/>
              <a:gd name="connsiteX41" fmla="*/ 733425 w 2593181"/>
              <a:gd name="connsiteY41" fmla="*/ 561975 h 1678781"/>
              <a:gd name="connsiteX42" fmla="*/ 733425 w 2593181"/>
              <a:gd name="connsiteY42" fmla="*/ 595313 h 1678781"/>
              <a:gd name="connsiteX43" fmla="*/ 757237 w 2593181"/>
              <a:gd name="connsiteY43" fmla="*/ 595313 h 1678781"/>
              <a:gd name="connsiteX44" fmla="*/ 757237 w 2593181"/>
              <a:gd name="connsiteY44" fmla="*/ 616744 h 1678781"/>
              <a:gd name="connsiteX45" fmla="*/ 792956 w 2593181"/>
              <a:gd name="connsiteY45" fmla="*/ 616744 h 1678781"/>
              <a:gd name="connsiteX46" fmla="*/ 792956 w 2593181"/>
              <a:gd name="connsiteY46" fmla="*/ 640556 h 1678781"/>
              <a:gd name="connsiteX47" fmla="*/ 819150 w 2593181"/>
              <a:gd name="connsiteY47" fmla="*/ 640556 h 1678781"/>
              <a:gd name="connsiteX48" fmla="*/ 819150 w 2593181"/>
              <a:gd name="connsiteY48" fmla="*/ 678656 h 1678781"/>
              <a:gd name="connsiteX49" fmla="*/ 852487 w 2593181"/>
              <a:gd name="connsiteY49" fmla="*/ 678656 h 1678781"/>
              <a:gd name="connsiteX50" fmla="*/ 852487 w 2593181"/>
              <a:gd name="connsiteY50" fmla="*/ 695325 h 1678781"/>
              <a:gd name="connsiteX51" fmla="*/ 878681 w 2593181"/>
              <a:gd name="connsiteY51" fmla="*/ 695325 h 1678781"/>
              <a:gd name="connsiteX52" fmla="*/ 878681 w 2593181"/>
              <a:gd name="connsiteY52" fmla="*/ 709613 h 1678781"/>
              <a:gd name="connsiteX53" fmla="*/ 902494 w 2593181"/>
              <a:gd name="connsiteY53" fmla="*/ 709613 h 1678781"/>
              <a:gd name="connsiteX54" fmla="*/ 902494 w 2593181"/>
              <a:gd name="connsiteY54" fmla="*/ 709613 h 1678781"/>
              <a:gd name="connsiteX55" fmla="*/ 940594 w 2593181"/>
              <a:gd name="connsiteY55" fmla="*/ 709613 h 1678781"/>
              <a:gd name="connsiteX56" fmla="*/ 940594 w 2593181"/>
              <a:gd name="connsiteY56" fmla="*/ 757238 h 1678781"/>
              <a:gd name="connsiteX57" fmla="*/ 964406 w 2593181"/>
              <a:gd name="connsiteY57" fmla="*/ 757238 h 1678781"/>
              <a:gd name="connsiteX58" fmla="*/ 964406 w 2593181"/>
              <a:gd name="connsiteY58" fmla="*/ 792956 h 1678781"/>
              <a:gd name="connsiteX59" fmla="*/ 997744 w 2593181"/>
              <a:gd name="connsiteY59" fmla="*/ 792956 h 1678781"/>
              <a:gd name="connsiteX60" fmla="*/ 997744 w 2593181"/>
              <a:gd name="connsiteY60" fmla="*/ 816769 h 1678781"/>
              <a:gd name="connsiteX61" fmla="*/ 1026319 w 2593181"/>
              <a:gd name="connsiteY61" fmla="*/ 816769 h 1678781"/>
              <a:gd name="connsiteX62" fmla="*/ 1026319 w 2593181"/>
              <a:gd name="connsiteY62" fmla="*/ 854869 h 1678781"/>
              <a:gd name="connsiteX63" fmla="*/ 1052512 w 2593181"/>
              <a:gd name="connsiteY63" fmla="*/ 854869 h 1678781"/>
              <a:gd name="connsiteX64" fmla="*/ 1052512 w 2593181"/>
              <a:gd name="connsiteY64" fmla="*/ 873919 h 1678781"/>
              <a:gd name="connsiteX65" fmla="*/ 1073944 w 2593181"/>
              <a:gd name="connsiteY65" fmla="*/ 873919 h 1678781"/>
              <a:gd name="connsiteX66" fmla="*/ 1073944 w 2593181"/>
              <a:gd name="connsiteY66" fmla="*/ 888206 h 1678781"/>
              <a:gd name="connsiteX67" fmla="*/ 1092994 w 2593181"/>
              <a:gd name="connsiteY67" fmla="*/ 888206 h 1678781"/>
              <a:gd name="connsiteX68" fmla="*/ 1092994 w 2593181"/>
              <a:gd name="connsiteY68" fmla="*/ 900113 h 1678781"/>
              <a:gd name="connsiteX69" fmla="*/ 1100137 w 2593181"/>
              <a:gd name="connsiteY69" fmla="*/ 907256 h 1678781"/>
              <a:gd name="connsiteX70" fmla="*/ 1100137 w 2593181"/>
              <a:gd name="connsiteY70" fmla="*/ 942975 h 1678781"/>
              <a:gd name="connsiteX71" fmla="*/ 1128712 w 2593181"/>
              <a:gd name="connsiteY71" fmla="*/ 942975 h 1678781"/>
              <a:gd name="connsiteX72" fmla="*/ 1128712 w 2593181"/>
              <a:gd name="connsiteY72" fmla="*/ 962025 h 1678781"/>
              <a:gd name="connsiteX73" fmla="*/ 1152525 w 2593181"/>
              <a:gd name="connsiteY73" fmla="*/ 962025 h 1678781"/>
              <a:gd name="connsiteX74" fmla="*/ 1152525 w 2593181"/>
              <a:gd name="connsiteY74" fmla="*/ 978694 h 1678781"/>
              <a:gd name="connsiteX75" fmla="*/ 1183481 w 2593181"/>
              <a:gd name="connsiteY75" fmla="*/ 978694 h 1678781"/>
              <a:gd name="connsiteX76" fmla="*/ 1183481 w 2593181"/>
              <a:gd name="connsiteY76" fmla="*/ 990600 h 1678781"/>
              <a:gd name="connsiteX77" fmla="*/ 1254919 w 2593181"/>
              <a:gd name="connsiteY77" fmla="*/ 990600 h 1678781"/>
              <a:gd name="connsiteX78" fmla="*/ 1254919 w 2593181"/>
              <a:gd name="connsiteY78" fmla="*/ 1007269 h 1678781"/>
              <a:gd name="connsiteX79" fmla="*/ 1288256 w 2593181"/>
              <a:gd name="connsiteY79" fmla="*/ 1007269 h 1678781"/>
              <a:gd name="connsiteX80" fmla="*/ 1288256 w 2593181"/>
              <a:gd name="connsiteY80" fmla="*/ 1031081 h 1678781"/>
              <a:gd name="connsiteX81" fmla="*/ 1297781 w 2593181"/>
              <a:gd name="connsiteY81" fmla="*/ 1031081 h 1678781"/>
              <a:gd name="connsiteX82" fmla="*/ 1297781 w 2593181"/>
              <a:gd name="connsiteY82" fmla="*/ 1050131 h 1678781"/>
              <a:gd name="connsiteX83" fmla="*/ 1312069 w 2593181"/>
              <a:gd name="connsiteY83" fmla="*/ 1050131 h 1678781"/>
              <a:gd name="connsiteX84" fmla="*/ 1312069 w 2593181"/>
              <a:gd name="connsiteY84" fmla="*/ 1066800 h 1678781"/>
              <a:gd name="connsiteX85" fmla="*/ 1333500 w 2593181"/>
              <a:gd name="connsiteY85" fmla="*/ 1066800 h 1678781"/>
              <a:gd name="connsiteX86" fmla="*/ 1333500 w 2593181"/>
              <a:gd name="connsiteY86" fmla="*/ 1085850 h 1678781"/>
              <a:gd name="connsiteX87" fmla="*/ 1376362 w 2593181"/>
              <a:gd name="connsiteY87" fmla="*/ 1085850 h 1678781"/>
              <a:gd name="connsiteX88" fmla="*/ 1376362 w 2593181"/>
              <a:gd name="connsiteY88" fmla="*/ 1107281 h 1678781"/>
              <a:gd name="connsiteX89" fmla="*/ 1400175 w 2593181"/>
              <a:gd name="connsiteY89" fmla="*/ 1107281 h 1678781"/>
              <a:gd name="connsiteX90" fmla="*/ 1400175 w 2593181"/>
              <a:gd name="connsiteY90" fmla="*/ 1140619 h 1678781"/>
              <a:gd name="connsiteX91" fmla="*/ 1423987 w 2593181"/>
              <a:gd name="connsiteY91" fmla="*/ 1140619 h 1678781"/>
              <a:gd name="connsiteX92" fmla="*/ 1423987 w 2593181"/>
              <a:gd name="connsiteY92" fmla="*/ 1147763 h 1678781"/>
              <a:gd name="connsiteX93" fmla="*/ 1440656 w 2593181"/>
              <a:gd name="connsiteY93" fmla="*/ 1147763 h 1678781"/>
              <a:gd name="connsiteX94" fmla="*/ 1440656 w 2593181"/>
              <a:gd name="connsiteY94" fmla="*/ 1200150 h 1678781"/>
              <a:gd name="connsiteX95" fmla="*/ 1452562 w 2593181"/>
              <a:gd name="connsiteY95" fmla="*/ 1200150 h 1678781"/>
              <a:gd name="connsiteX96" fmla="*/ 1452562 w 2593181"/>
              <a:gd name="connsiteY96" fmla="*/ 1221581 h 1678781"/>
              <a:gd name="connsiteX97" fmla="*/ 1466850 w 2593181"/>
              <a:gd name="connsiteY97" fmla="*/ 1221581 h 1678781"/>
              <a:gd name="connsiteX98" fmla="*/ 1466850 w 2593181"/>
              <a:gd name="connsiteY98" fmla="*/ 1233488 h 1678781"/>
              <a:gd name="connsiteX99" fmla="*/ 1490662 w 2593181"/>
              <a:gd name="connsiteY99" fmla="*/ 1233488 h 1678781"/>
              <a:gd name="connsiteX100" fmla="*/ 1490662 w 2593181"/>
              <a:gd name="connsiteY100" fmla="*/ 1247775 h 1678781"/>
              <a:gd name="connsiteX101" fmla="*/ 1519237 w 2593181"/>
              <a:gd name="connsiteY101" fmla="*/ 1247775 h 1678781"/>
              <a:gd name="connsiteX102" fmla="*/ 1519237 w 2593181"/>
              <a:gd name="connsiteY102" fmla="*/ 1250156 h 1678781"/>
              <a:gd name="connsiteX103" fmla="*/ 1581150 w 2593181"/>
              <a:gd name="connsiteY103" fmla="*/ 1250156 h 1678781"/>
              <a:gd name="connsiteX104" fmla="*/ 1581150 w 2593181"/>
              <a:gd name="connsiteY104" fmla="*/ 1283494 h 1678781"/>
              <a:gd name="connsiteX105" fmla="*/ 1604962 w 2593181"/>
              <a:gd name="connsiteY105" fmla="*/ 1283494 h 1678781"/>
              <a:gd name="connsiteX106" fmla="*/ 1604962 w 2593181"/>
              <a:gd name="connsiteY106" fmla="*/ 1283494 h 1678781"/>
              <a:gd name="connsiteX107" fmla="*/ 1635919 w 2593181"/>
              <a:gd name="connsiteY107" fmla="*/ 1283494 h 1678781"/>
              <a:gd name="connsiteX108" fmla="*/ 1635919 w 2593181"/>
              <a:gd name="connsiteY108" fmla="*/ 1302544 h 1678781"/>
              <a:gd name="connsiteX109" fmla="*/ 1659731 w 2593181"/>
              <a:gd name="connsiteY109" fmla="*/ 1307306 h 1678781"/>
              <a:gd name="connsiteX110" fmla="*/ 1659731 w 2593181"/>
              <a:gd name="connsiteY110" fmla="*/ 1321594 h 1678781"/>
              <a:gd name="connsiteX111" fmla="*/ 1688306 w 2593181"/>
              <a:gd name="connsiteY111" fmla="*/ 1321594 h 1678781"/>
              <a:gd name="connsiteX112" fmla="*/ 1688306 w 2593181"/>
              <a:gd name="connsiteY112" fmla="*/ 1364456 h 1678781"/>
              <a:gd name="connsiteX113" fmla="*/ 1738312 w 2593181"/>
              <a:gd name="connsiteY113" fmla="*/ 1364456 h 1678781"/>
              <a:gd name="connsiteX114" fmla="*/ 1738312 w 2593181"/>
              <a:gd name="connsiteY114" fmla="*/ 1373981 h 1678781"/>
              <a:gd name="connsiteX115" fmla="*/ 1776412 w 2593181"/>
              <a:gd name="connsiteY115" fmla="*/ 1373981 h 1678781"/>
              <a:gd name="connsiteX116" fmla="*/ 1776412 w 2593181"/>
              <a:gd name="connsiteY116" fmla="*/ 1378744 h 1678781"/>
              <a:gd name="connsiteX117" fmla="*/ 1807369 w 2593181"/>
              <a:gd name="connsiteY117" fmla="*/ 1378744 h 1678781"/>
              <a:gd name="connsiteX118" fmla="*/ 1800225 w 2593181"/>
              <a:gd name="connsiteY118" fmla="*/ 1385888 h 1678781"/>
              <a:gd name="connsiteX119" fmla="*/ 1854994 w 2593181"/>
              <a:gd name="connsiteY119" fmla="*/ 1385888 h 1678781"/>
              <a:gd name="connsiteX120" fmla="*/ 1854994 w 2593181"/>
              <a:gd name="connsiteY120" fmla="*/ 1402556 h 1678781"/>
              <a:gd name="connsiteX121" fmla="*/ 1914525 w 2593181"/>
              <a:gd name="connsiteY121" fmla="*/ 1402556 h 1678781"/>
              <a:gd name="connsiteX122" fmla="*/ 1914525 w 2593181"/>
              <a:gd name="connsiteY122" fmla="*/ 1416844 h 1678781"/>
              <a:gd name="connsiteX123" fmla="*/ 1966912 w 2593181"/>
              <a:gd name="connsiteY123" fmla="*/ 1416844 h 1678781"/>
              <a:gd name="connsiteX124" fmla="*/ 1966912 w 2593181"/>
              <a:gd name="connsiteY124" fmla="*/ 1443038 h 1678781"/>
              <a:gd name="connsiteX125" fmla="*/ 2000250 w 2593181"/>
              <a:gd name="connsiteY125" fmla="*/ 1443038 h 1678781"/>
              <a:gd name="connsiteX126" fmla="*/ 2000250 w 2593181"/>
              <a:gd name="connsiteY126" fmla="*/ 1454944 h 1678781"/>
              <a:gd name="connsiteX127" fmla="*/ 2019300 w 2593181"/>
              <a:gd name="connsiteY127" fmla="*/ 1454944 h 1678781"/>
              <a:gd name="connsiteX128" fmla="*/ 2019300 w 2593181"/>
              <a:gd name="connsiteY128" fmla="*/ 1481138 h 1678781"/>
              <a:gd name="connsiteX129" fmla="*/ 2064544 w 2593181"/>
              <a:gd name="connsiteY129" fmla="*/ 1481138 h 1678781"/>
              <a:gd name="connsiteX130" fmla="*/ 2064544 w 2593181"/>
              <a:gd name="connsiteY130" fmla="*/ 1497806 h 1678781"/>
              <a:gd name="connsiteX131" fmla="*/ 2100262 w 2593181"/>
              <a:gd name="connsiteY131" fmla="*/ 1497806 h 1678781"/>
              <a:gd name="connsiteX132" fmla="*/ 2100262 w 2593181"/>
              <a:gd name="connsiteY132" fmla="*/ 1524000 h 1678781"/>
              <a:gd name="connsiteX133" fmla="*/ 2119312 w 2593181"/>
              <a:gd name="connsiteY133" fmla="*/ 1524000 h 1678781"/>
              <a:gd name="connsiteX134" fmla="*/ 2119312 w 2593181"/>
              <a:gd name="connsiteY134" fmla="*/ 1576388 h 1678781"/>
              <a:gd name="connsiteX135" fmla="*/ 2178844 w 2593181"/>
              <a:gd name="connsiteY135" fmla="*/ 1576388 h 1678781"/>
              <a:gd name="connsiteX136" fmla="*/ 2178844 w 2593181"/>
              <a:gd name="connsiteY136" fmla="*/ 1612106 h 1678781"/>
              <a:gd name="connsiteX137" fmla="*/ 2231231 w 2593181"/>
              <a:gd name="connsiteY137" fmla="*/ 1612106 h 1678781"/>
              <a:gd name="connsiteX138" fmla="*/ 2231231 w 2593181"/>
              <a:gd name="connsiteY138" fmla="*/ 1654969 h 1678781"/>
              <a:gd name="connsiteX139" fmla="*/ 2250281 w 2593181"/>
              <a:gd name="connsiteY139" fmla="*/ 1654969 h 1678781"/>
              <a:gd name="connsiteX140" fmla="*/ 2250281 w 2593181"/>
              <a:gd name="connsiteY140" fmla="*/ 1678781 h 1678781"/>
              <a:gd name="connsiteX141" fmla="*/ 2593181 w 2593181"/>
              <a:gd name="connsiteY141" fmla="*/ 1678781 h 1678781"/>
              <a:gd name="connsiteX0" fmla="*/ 0 w 2593181"/>
              <a:gd name="connsiteY0" fmla="*/ 0 h 1678781"/>
              <a:gd name="connsiteX1" fmla="*/ 59531 w 2593181"/>
              <a:gd name="connsiteY1" fmla="*/ 0 h 1678781"/>
              <a:gd name="connsiteX2" fmla="*/ 59531 w 2593181"/>
              <a:gd name="connsiteY2" fmla="*/ 14288 h 1678781"/>
              <a:gd name="connsiteX3" fmla="*/ 207169 w 2593181"/>
              <a:gd name="connsiteY3" fmla="*/ 14288 h 1678781"/>
              <a:gd name="connsiteX4" fmla="*/ 207169 w 2593181"/>
              <a:gd name="connsiteY4" fmla="*/ 40481 h 1678781"/>
              <a:gd name="connsiteX5" fmla="*/ 240506 w 2593181"/>
              <a:gd name="connsiteY5" fmla="*/ 40481 h 1678781"/>
              <a:gd name="connsiteX6" fmla="*/ 240506 w 2593181"/>
              <a:gd name="connsiteY6" fmla="*/ 73819 h 1678781"/>
              <a:gd name="connsiteX7" fmla="*/ 271462 w 2593181"/>
              <a:gd name="connsiteY7" fmla="*/ 73819 h 1678781"/>
              <a:gd name="connsiteX8" fmla="*/ 271462 w 2593181"/>
              <a:gd name="connsiteY8" fmla="*/ 83344 h 1678781"/>
              <a:gd name="connsiteX9" fmla="*/ 302419 w 2593181"/>
              <a:gd name="connsiteY9" fmla="*/ 83344 h 1678781"/>
              <a:gd name="connsiteX10" fmla="*/ 302419 w 2593181"/>
              <a:gd name="connsiteY10" fmla="*/ 100013 h 1678781"/>
              <a:gd name="connsiteX11" fmla="*/ 335756 w 2593181"/>
              <a:gd name="connsiteY11" fmla="*/ 100013 h 1678781"/>
              <a:gd name="connsiteX12" fmla="*/ 335756 w 2593181"/>
              <a:gd name="connsiteY12" fmla="*/ 154781 h 1678781"/>
              <a:gd name="connsiteX13" fmla="*/ 385762 w 2593181"/>
              <a:gd name="connsiteY13" fmla="*/ 154781 h 1678781"/>
              <a:gd name="connsiteX14" fmla="*/ 385762 w 2593181"/>
              <a:gd name="connsiteY14" fmla="*/ 195263 h 1678781"/>
              <a:gd name="connsiteX15" fmla="*/ 416719 w 2593181"/>
              <a:gd name="connsiteY15" fmla="*/ 195263 h 1678781"/>
              <a:gd name="connsiteX16" fmla="*/ 416719 w 2593181"/>
              <a:gd name="connsiteY16" fmla="*/ 223838 h 1678781"/>
              <a:gd name="connsiteX17" fmla="*/ 447675 w 2593181"/>
              <a:gd name="connsiteY17" fmla="*/ 223838 h 1678781"/>
              <a:gd name="connsiteX18" fmla="*/ 447675 w 2593181"/>
              <a:gd name="connsiteY18" fmla="*/ 250031 h 1678781"/>
              <a:gd name="connsiteX19" fmla="*/ 471487 w 2593181"/>
              <a:gd name="connsiteY19" fmla="*/ 250031 h 1678781"/>
              <a:gd name="connsiteX20" fmla="*/ 471487 w 2593181"/>
              <a:gd name="connsiteY20" fmla="*/ 271463 h 1678781"/>
              <a:gd name="connsiteX21" fmla="*/ 495300 w 2593181"/>
              <a:gd name="connsiteY21" fmla="*/ 271463 h 1678781"/>
              <a:gd name="connsiteX22" fmla="*/ 495300 w 2593181"/>
              <a:gd name="connsiteY22" fmla="*/ 300038 h 1678781"/>
              <a:gd name="connsiteX23" fmla="*/ 516731 w 2593181"/>
              <a:gd name="connsiteY23" fmla="*/ 300038 h 1678781"/>
              <a:gd name="connsiteX24" fmla="*/ 516731 w 2593181"/>
              <a:gd name="connsiteY24" fmla="*/ 319088 h 1678781"/>
              <a:gd name="connsiteX25" fmla="*/ 528637 w 2593181"/>
              <a:gd name="connsiteY25" fmla="*/ 319088 h 1678781"/>
              <a:gd name="connsiteX26" fmla="*/ 528637 w 2593181"/>
              <a:gd name="connsiteY26" fmla="*/ 345281 h 1678781"/>
              <a:gd name="connsiteX27" fmla="*/ 571500 w 2593181"/>
              <a:gd name="connsiteY27" fmla="*/ 345281 h 1678781"/>
              <a:gd name="connsiteX28" fmla="*/ 571500 w 2593181"/>
              <a:gd name="connsiteY28" fmla="*/ 366713 h 1678781"/>
              <a:gd name="connsiteX29" fmla="*/ 607219 w 2593181"/>
              <a:gd name="connsiteY29" fmla="*/ 366713 h 1678781"/>
              <a:gd name="connsiteX30" fmla="*/ 607219 w 2593181"/>
              <a:gd name="connsiteY30" fmla="*/ 400050 h 1678781"/>
              <a:gd name="connsiteX31" fmla="*/ 614363 w 2593181"/>
              <a:gd name="connsiteY31" fmla="*/ 407194 h 1678781"/>
              <a:gd name="connsiteX32" fmla="*/ 614363 w 2593181"/>
              <a:gd name="connsiteY32" fmla="*/ 431006 h 1678781"/>
              <a:gd name="connsiteX33" fmla="*/ 640556 w 2593181"/>
              <a:gd name="connsiteY33" fmla="*/ 431006 h 1678781"/>
              <a:gd name="connsiteX34" fmla="*/ 640556 w 2593181"/>
              <a:gd name="connsiteY34" fmla="*/ 471488 h 1678781"/>
              <a:gd name="connsiteX35" fmla="*/ 657225 w 2593181"/>
              <a:gd name="connsiteY35" fmla="*/ 471488 h 1678781"/>
              <a:gd name="connsiteX36" fmla="*/ 657225 w 2593181"/>
              <a:gd name="connsiteY36" fmla="*/ 519113 h 1678781"/>
              <a:gd name="connsiteX37" fmla="*/ 666750 w 2593181"/>
              <a:gd name="connsiteY37" fmla="*/ 519113 h 1678781"/>
              <a:gd name="connsiteX38" fmla="*/ 666750 w 2593181"/>
              <a:gd name="connsiteY38" fmla="*/ 552450 h 1678781"/>
              <a:gd name="connsiteX39" fmla="*/ 688181 w 2593181"/>
              <a:gd name="connsiteY39" fmla="*/ 552450 h 1678781"/>
              <a:gd name="connsiteX40" fmla="*/ 688181 w 2593181"/>
              <a:gd name="connsiteY40" fmla="*/ 561975 h 1678781"/>
              <a:gd name="connsiteX41" fmla="*/ 733425 w 2593181"/>
              <a:gd name="connsiteY41" fmla="*/ 561975 h 1678781"/>
              <a:gd name="connsiteX42" fmla="*/ 733425 w 2593181"/>
              <a:gd name="connsiteY42" fmla="*/ 595313 h 1678781"/>
              <a:gd name="connsiteX43" fmla="*/ 757237 w 2593181"/>
              <a:gd name="connsiteY43" fmla="*/ 595313 h 1678781"/>
              <a:gd name="connsiteX44" fmla="*/ 757237 w 2593181"/>
              <a:gd name="connsiteY44" fmla="*/ 616744 h 1678781"/>
              <a:gd name="connsiteX45" fmla="*/ 792956 w 2593181"/>
              <a:gd name="connsiteY45" fmla="*/ 616744 h 1678781"/>
              <a:gd name="connsiteX46" fmla="*/ 792956 w 2593181"/>
              <a:gd name="connsiteY46" fmla="*/ 640556 h 1678781"/>
              <a:gd name="connsiteX47" fmla="*/ 819150 w 2593181"/>
              <a:gd name="connsiteY47" fmla="*/ 640556 h 1678781"/>
              <a:gd name="connsiteX48" fmla="*/ 819150 w 2593181"/>
              <a:gd name="connsiteY48" fmla="*/ 678656 h 1678781"/>
              <a:gd name="connsiteX49" fmla="*/ 852487 w 2593181"/>
              <a:gd name="connsiteY49" fmla="*/ 678656 h 1678781"/>
              <a:gd name="connsiteX50" fmla="*/ 852487 w 2593181"/>
              <a:gd name="connsiteY50" fmla="*/ 695325 h 1678781"/>
              <a:gd name="connsiteX51" fmla="*/ 878681 w 2593181"/>
              <a:gd name="connsiteY51" fmla="*/ 695325 h 1678781"/>
              <a:gd name="connsiteX52" fmla="*/ 878681 w 2593181"/>
              <a:gd name="connsiteY52" fmla="*/ 709613 h 1678781"/>
              <a:gd name="connsiteX53" fmla="*/ 902494 w 2593181"/>
              <a:gd name="connsiteY53" fmla="*/ 709613 h 1678781"/>
              <a:gd name="connsiteX54" fmla="*/ 902494 w 2593181"/>
              <a:gd name="connsiteY54" fmla="*/ 709613 h 1678781"/>
              <a:gd name="connsiteX55" fmla="*/ 940594 w 2593181"/>
              <a:gd name="connsiteY55" fmla="*/ 709613 h 1678781"/>
              <a:gd name="connsiteX56" fmla="*/ 940594 w 2593181"/>
              <a:gd name="connsiteY56" fmla="*/ 757238 h 1678781"/>
              <a:gd name="connsiteX57" fmla="*/ 964406 w 2593181"/>
              <a:gd name="connsiteY57" fmla="*/ 757238 h 1678781"/>
              <a:gd name="connsiteX58" fmla="*/ 964406 w 2593181"/>
              <a:gd name="connsiteY58" fmla="*/ 792956 h 1678781"/>
              <a:gd name="connsiteX59" fmla="*/ 997744 w 2593181"/>
              <a:gd name="connsiteY59" fmla="*/ 792956 h 1678781"/>
              <a:gd name="connsiteX60" fmla="*/ 997744 w 2593181"/>
              <a:gd name="connsiteY60" fmla="*/ 816769 h 1678781"/>
              <a:gd name="connsiteX61" fmla="*/ 1026319 w 2593181"/>
              <a:gd name="connsiteY61" fmla="*/ 816769 h 1678781"/>
              <a:gd name="connsiteX62" fmla="*/ 1026319 w 2593181"/>
              <a:gd name="connsiteY62" fmla="*/ 854869 h 1678781"/>
              <a:gd name="connsiteX63" fmla="*/ 1052512 w 2593181"/>
              <a:gd name="connsiteY63" fmla="*/ 854869 h 1678781"/>
              <a:gd name="connsiteX64" fmla="*/ 1052512 w 2593181"/>
              <a:gd name="connsiteY64" fmla="*/ 873919 h 1678781"/>
              <a:gd name="connsiteX65" fmla="*/ 1073944 w 2593181"/>
              <a:gd name="connsiteY65" fmla="*/ 873919 h 1678781"/>
              <a:gd name="connsiteX66" fmla="*/ 1073944 w 2593181"/>
              <a:gd name="connsiteY66" fmla="*/ 888206 h 1678781"/>
              <a:gd name="connsiteX67" fmla="*/ 1092994 w 2593181"/>
              <a:gd name="connsiteY67" fmla="*/ 888206 h 1678781"/>
              <a:gd name="connsiteX68" fmla="*/ 1092994 w 2593181"/>
              <a:gd name="connsiteY68" fmla="*/ 900113 h 1678781"/>
              <a:gd name="connsiteX69" fmla="*/ 1100137 w 2593181"/>
              <a:gd name="connsiteY69" fmla="*/ 907256 h 1678781"/>
              <a:gd name="connsiteX70" fmla="*/ 1100137 w 2593181"/>
              <a:gd name="connsiteY70" fmla="*/ 942975 h 1678781"/>
              <a:gd name="connsiteX71" fmla="*/ 1128712 w 2593181"/>
              <a:gd name="connsiteY71" fmla="*/ 942975 h 1678781"/>
              <a:gd name="connsiteX72" fmla="*/ 1128712 w 2593181"/>
              <a:gd name="connsiteY72" fmla="*/ 962025 h 1678781"/>
              <a:gd name="connsiteX73" fmla="*/ 1152525 w 2593181"/>
              <a:gd name="connsiteY73" fmla="*/ 962025 h 1678781"/>
              <a:gd name="connsiteX74" fmla="*/ 1152525 w 2593181"/>
              <a:gd name="connsiteY74" fmla="*/ 978694 h 1678781"/>
              <a:gd name="connsiteX75" fmla="*/ 1183481 w 2593181"/>
              <a:gd name="connsiteY75" fmla="*/ 978694 h 1678781"/>
              <a:gd name="connsiteX76" fmla="*/ 1183481 w 2593181"/>
              <a:gd name="connsiteY76" fmla="*/ 990600 h 1678781"/>
              <a:gd name="connsiteX77" fmla="*/ 1254919 w 2593181"/>
              <a:gd name="connsiteY77" fmla="*/ 990600 h 1678781"/>
              <a:gd name="connsiteX78" fmla="*/ 1254919 w 2593181"/>
              <a:gd name="connsiteY78" fmla="*/ 1007269 h 1678781"/>
              <a:gd name="connsiteX79" fmla="*/ 1288256 w 2593181"/>
              <a:gd name="connsiteY79" fmla="*/ 1007269 h 1678781"/>
              <a:gd name="connsiteX80" fmla="*/ 1288256 w 2593181"/>
              <a:gd name="connsiteY80" fmla="*/ 1031081 h 1678781"/>
              <a:gd name="connsiteX81" fmla="*/ 1297781 w 2593181"/>
              <a:gd name="connsiteY81" fmla="*/ 1031081 h 1678781"/>
              <a:gd name="connsiteX82" fmla="*/ 1297781 w 2593181"/>
              <a:gd name="connsiteY82" fmla="*/ 1050131 h 1678781"/>
              <a:gd name="connsiteX83" fmla="*/ 1312069 w 2593181"/>
              <a:gd name="connsiteY83" fmla="*/ 1050131 h 1678781"/>
              <a:gd name="connsiteX84" fmla="*/ 1312069 w 2593181"/>
              <a:gd name="connsiteY84" fmla="*/ 1066800 h 1678781"/>
              <a:gd name="connsiteX85" fmla="*/ 1333500 w 2593181"/>
              <a:gd name="connsiteY85" fmla="*/ 1066800 h 1678781"/>
              <a:gd name="connsiteX86" fmla="*/ 1333500 w 2593181"/>
              <a:gd name="connsiteY86" fmla="*/ 1085850 h 1678781"/>
              <a:gd name="connsiteX87" fmla="*/ 1376362 w 2593181"/>
              <a:gd name="connsiteY87" fmla="*/ 1085850 h 1678781"/>
              <a:gd name="connsiteX88" fmla="*/ 1376362 w 2593181"/>
              <a:gd name="connsiteY88" fmla="*/ 1107281 h 1678781"/>
              <a:gd name="connsiteX89" fmla="*/ 1400175 w 2593181"/>
              <a:gd name="connsiteY89" fmla="*/ 1107281 h 1678781"/>
              <a:gd name="connsiteX90" fmla="*/ 1400175 w 2593181"/>
              <a:gd name="connsiteY90" fmla="*/ 1140619 h 1678781"/>
              <a:gd name="connsiteX91" fmla="*/ 1423987 w 2593181"/>
              <a:gd name="connsiteY91" fmla="*/ 1140619 h 1678781"/>
              <a:gd name="connsiteX92" fmla="*/ 1423987 w 2593181"/>
              <a:gd name="connsiteY92" fmla="*/ 1147763 h 1678781"/>
              <a:gd name="connsiteX93" fmla="*/ 1440656 w 2593181"/>
              <a:gd name="connsiteY93" fmla="*/ 1147763 h 1678781"/>
              <a:gd name="connsiteX94" fmla="*/ 1440656 w 2593181"/>
              <a:gd name="connsiteY94" fmla="*/ 1200150 h 1678781"/>
              <a:gd name="connsiteX95" fmla="*/ 1452562 w 2593181"/>
              <a:gd name="connsiteY95" fmla="*/ 1200150 h 1678781"/>
              <a:gd name="connsiteX96" fmla="*/ 1452562 w 2593181"/>
              <a:gd name="connsiteY96" fmla="*/ 1221581 h 1678781"/>
              <a:gd name="connsiteX97" fmla="*/ 1466850 w 2593181"/>
              <a:gd name="connsiteY97" fmla="*/ 1221581 h 1678781"/>
              <a:gd name="connsiteX98" fmla="*/ 1466850 w 2593181"/>
              <a:gd name="connsiteY98" fmla="*/ 1233488 h 1678781"/>
              <a:gd name="connsiteX99" fmla="*/ 1490662 w 2593181"/>
              <a:gd name="connsiteY99" fmla="*/ 1233488 h 1678781"/>
              <a:gd name="connsiteX100" fmla="*/ 1490662 w 2593181"/>
              <a:gd name="connsiteY100" fmla="*/ 1247775 h 1678781"/>
              <a:gd name="connsiteX101" fmla="*/ 1519237 w 2593181"/>
              <a:gd name="connsiteY101" fmla="*/ 1247775 h 1678781"/>
              <a:gd name="connsiteX102" fmla="*/ 1519237 w 2593181"/>
              <a:gd name="connsiteY102" fmla="*/ 1250156 h 1678781"/>
              <a:gd name="connsiteX103" fmla="*/ 1581150 w 2593181"/>
              <a:gd name="connsiteY103" fmla="*/ 1250156 h 1678781"/>
              <a:gd name="connsiteX104" fmla="*/ 1581150 w 2593181"/>
              <a:gd name="connsiteY104" fmla="*/ 1283494 h 1678781"/>
              <a:gd name="connsiteX105" fmla="*/ 1604962 w 2593181"/>
              <a:gd name="connsiteY105" fmla="*/ 1283494 h 1678781"/>
              <a:gd name="connsiteX106" fmla="*/ 1604962 w 2593181"/>
              <a:gd name="connsiteY106" fmla="*/ 1283494 h 1678781"/>
              <a:gd name="connsiteX107" fmla="*/ 1635919 w 2593181"/>
              <a:gd name="connsiteY107" fmla="*/ 1283494 h 1678781"/>
              <a:gd name="connsiteX108" fmla="*/ 1635919 w 2593181"/>
              <a:gd name="connsiteY108" fmla="*/ 1304925 h 1678781"/>
              <a:gd name="connsiteX109" fmla="*/ 1659731 w 2593181"/>
              <a:gd name="connsiteY109" fmla="*/ 1307306 h 1678781"/>
              <a:gd name="connsiteX110" fmla="*/ 1659731 w 2593181"/>
              <a:gd name="connsiteY110" fmla="*/ 1321594 h 1678781"/>
              <a:gd name="connsiteX111" fmla="*/ 1688306 w 2593181"/>
              <a:gd name="connsiteY111" fmla="*/ 1321594 h 1678781"/>
              <a:gd name="connsiteX112" fmla="*/ 1688306 w 2593181"/>
              <a:gd name="connsiteY112" fmla="*/ 1364456 h 1678781"/>
              <a:gd name="connsiteX113" fmla="*/ 1738312 w 2593181"/>
              <a:gd name="connsiteY113" fmla="*/ 1364456 h 1678781"/>
              <a:gd name="connsiteX114" fmla="*/ 1738312 w 2593181"/>
              <a:gd name="connsiteY114" fmla="*/ 1373981 h 1678781"/>
              <a:gd name="connsiteX115" fmla="*/ 1776412 w 2593181"/>
              <a:gd name="connsiteY115" fmla="*/ 1373981 h 1678781"/>
              <a:gd name="connsiteX116" fmla="*/ 1776412 w 2593181"/>
              <a:gd name="connsiteY116" fmla="*/ 1378744 h 1678781"/>
              <a:gd name="connsiteX117" fmla="*/ 1807369 w 2593181"/>
              <a:gd name="connsiteY117" fmla="*/ 1378744 h 1678781"/>
              <a:gd name="connsiteX118" fmla="*/ 1800225 w 2593181"/>
              <a:gd name="connsiteY118" fmla="*/ 1385888 h 1678781"/>
              <a:gd name="connsiteX119" fmla="*/ 1854994 w 2593181"/>
              <a:gd name="connsiteY119" fmla="*/ 1385888 h 1678781"/>
              <a:gd name="connsiteX120" fmla="*/ 1854994 w 2593181"/>
              <a:gd name="connsiteY120" fmla="*/ 1402556 h 1678781"/>
              <a:gd name="connsiteX121" fmla="*/ 1914525 w 2593181"/>
              <a:gd name="connsiteY121" fmla="*/ 1402556 h 1678781"/>
              <a:gd name="connsiteX122" fmla="*/ 1914525 w 2593181"/>
              <a:gd name="connsiteY122" fmla="*/ 1416844 h 1678781"/>
              <a:gd name="connsiteX123" fmla="*/ 1966912 w 2593181"/>
              <a:gd name="connsiteY123" fmla="*/ 1416844 h 1678781"/>
              <a:gd name="connsiteX124" fmla="*/ 1966912 w 2593181"/>
              <a:gd name="connsiteY124" fmla="*/ 1443038 h 1678781"/>
              <a:gd name="connsiteX125" fmla="*/ 2000250 w 2593181"/>
              <a:gd name="connsiteY125" fmla="*/ 1443038 h 1678781"/>
              <a:gd name="connsiteX126" fmla="*/ 2000250 w 2593181"/>
              <a:gd name="connsiteY126" fmla="*/ 1454944 h 1678781"/>
              <a:gd name="connsiteX127" fmla="*/ 2019300 w 2593181"/>
              <a:gd name="connsiteY127" fmla="*/ 1454944 h 1678781"/>
              <a:gd name="connsiteX128" fmla="*/ 2019300 w 2593181"/>
              <a:gd name="connsiteY128" fmla="*/ 1481138 h 1678781"/>
              <a:gd name="connsiteX129" fmla="*/ 2064544 w 2593181"/>
              <a:gd name="connsiteY129" fmla="*/ 1481138 h 1678781"/>
              <a:gd name="connsiteX130" fmla="*/ 2064544 w 2593181"/>
              <a:gd name="connsiteY130" fmla="*/ 1497806 h 1678781"/>
              <a:gd name="connsiteX131" fmla="*/ 2100262 w 2593181"/>
              <a:gd name="connsiteY131" fmla="*/ 1497806 h 1678781"/>
              <a:gd name="connsiteX132" fmla="*/ 2100262 w 2593181"/>
              <a:gd name="connsiteY132" fmla="*/ 1524000 h 1678781"/>
              <a:gd name="connsiteX133" fmla="*/ 2119312 w 2593181"/>
              <a:gd name="connsiteY133" fmla="*/ 1524000 h 1678781"/>
              <a:gd name="connsiteX134" fmla="*/ 2119312 w 2593181"/>
              <a:gd name="connsiteY134" fmla="*/ 1576388 h 1678781"/>
              <a:gd name="connsiteX135" fmla="*/ 2178844 w 2593181"/>
              <a:gd name="connsiteY135" fmla="*/ 1576388 h 1678781"/>
              <a:gd name="connsiteX136" fmla="*/ 2178844 w 2593181"/>
              <a:gd name="connsiteY136" fmla="*/ 1612106 h 1678781"/>
              <a:gd name="connsiteX137" fmla="*/ 2231231 w 2593181"/>
              <a:gd name="connsiteY137" fmla="*/ 1612106 h 1678781"/>
              <a:gd name="connsiteX138" fmla="*/ 2231231 w 2593181"/>
              <a:gd name="connsiteY138" fmla="*/ 1654969 h 1678781"/>
              <a:gd name="connsiteX139" fmla="*/ 2250281 w 2593181"/>
              <a:gd name="connsiteY139" fmla="*/ 1654969 h 1678781"/>
              <a:gd name="connsiteX140" fmla="*/ 2250281 w 2593181"/>
              <a:gd name="connsiteY140" fmla="*/ 1678781 h 1678781"/>
              <a:gd name="connsiteX141" fmla="*/ 2593181 w 2593181"/>
              <a:gd name="connsiteY141" fmla="*/ 1678781 h 167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593181" h="1678781">
                <a:moveTo>
                  <a:pt x="0" y="0"/>
                </a:moveTo>
                <a:lnTo>
                  <a:pt x="59531" y="0"/>
                </a:lnTo>
                <a:lnTo>
                  <a:pt x="59531" y="14288"/>
                </a:lnTo>
                <a:lnTo>
                  <a:pt x="207169" y="14288"/>
                </a:lnTo>
                <a:lnTo>
                  <a:pt x="207169" y="40481"/>
                </a:lnTo>
                <a:lnTo>
                  <a:pt x="240506" y="40481"/>
                </a:lnTo>
                <a:lnTo>
                  <a:pt x="240506" y="73819"/>
                </a:lnTo>
                <a:lnTo>
                  <a:pt x="271462" y="73819"/>
                </a:lnTo>
                <a:lnTo>
                  <a:pt x="271462" y="83344"/>
                </a:lnTo>
                <a:lnTo>
                  <a:pt x="302419" y="83344"/>
                </a:lnTo>
                <a:lnTo>
                  <a:pt x="302419" y="100013"/>
                </a:lnTo>
                <a:lnTo>
                  <a:pt x="335756" y="100013"/>
                </a:lnTo>
                <a:lnTo>
                  <a:pt x="335756" y="154781"/>
                </a:lnTo>
                <a:lnTo>
                  <a:pt x="385762" y="154781"/>
                </a:lnTo>
                <a:lnTo>
                  <a:pt x="385762" y="195263"/>
                </a:lnTo>
                <a:lnTo>
                  <a:pt x="416719" y="195263"/>
                </a:lnTo>
                <a:lnTo>
                  <a:pt x="416719" y="223838"/>
                </a:lnTo>
                <a:lnTo>
                  <a:pt x="447675" y="223838"/>
                </a:lnTo>
                <a:lnTo>
                  <a:pt x="447675" y="250031"/>
                </a:lnTo>
                <a:lnTo>
                  <a:pt x="471487" y="250031"/>
                </a:lnTo>
                <a:lnTo>
                  <a:pt x="471487" y="271463"/>
                </a:lnTo>
                <a:lnTo>
                  <a:pt x="495300" y="271463"/>
                </a:lnTo>
                <a:lnTo>
                  <a:pt x="495300" y="300038"/>
                </a:lnTo>
                <a:lnTo>
                  <a:pt x="516731" y="300038"/>
                </a:lnTo>
                <a:lnTo>
                  <a:pt x="516731" y="319088"/>
                </a:lnTo>
                <a:lnTo>
                  <a:pt x="528637" y="319088"/>
                </a:lnTo>
                <a:lnTo>
                  <a:pt x="528637" y="345281"/>
                </a:lnTo>
                <a:lnTo>
                  <a:pt x="571500" y="345281"/>
                </a:lnTo>
                <a:lnTo>
                  <a:pt x="571500" y="366713"/>
                </a:lnTo>
                <a:lnTo>
                  <a:pt x="607219" y="366713"/>
                </a:lnTo>
                <a:lnTo>
                  <a:pt x="607219" y="400050"/>
                </a:lnTo>
                <a:lnTo>
                  <a:pt x="614363" y="407194"/>
                </a:lnTo>
                <a:lnTo>
                  <a:pt x="614363" y="431006"/>
                </a:lnTo>
                <a:lnTo>
                  <a:pt x="640556" y="431006"/>
                </a:lnTo>
                <a:lnTo>
                  <a:pt x="640556" y="471488"/>
                </a:lnTo>
                <a:lnTo>
                  <a:pt x="657225" y="471488"/>
                </a:lnTo>
                <a:lnTo>
                  <a:pt x="657225" y="519113"/>
                </a:lnTo>
                <a:lnTo>
                  <a:pt x="666750" y="519113"/>
                </a:lnTo>
                <a:lnTo>
                  <a:pt x="666750" y="552450"/>
                </a:lnTo>
                <a:lnTo>
                  <a:pt x="688181" y="552450"/>
                </a:lnTo>
                <a:lnTo>
                  <a:pt x="688181" y="561975"/>
                </a:lnTo>
                <a:lnTo>
                  <a:pt x="733425" y="561975"/>
                </a:lnTo>
                <a:lnTo>
                  <a:pt x="733425" y="595313"/>
                </a:lnTo>
                <a:lnTo>
                  <a:pt x="757237" y="595313"/>
                </a:lnTo>
                <a:lnTo>
                  <a:pt x="757237" y="616744"/>
                </a:lnTo>
                <a:lnTo>
                  <a:pt x="792956" y="616744"/>
                </a:lnTo>
                <a:lnTo>
                  <a:pt x="792956" y="640556"/>
                </a:lnTo>
                <a:lnTo>
                  <a:pt x="819150" y="640556"/>
                </a:lnTo>
                <a:lnTo>
                  <a:pt x="819150" y="678656"/>
                </a:lnTo>
                <a:lnTo>
                  <a:pt x="852487" y="678656"/>
                </a:lnTo>
                <a:lnTo>
                  <a:pt x="852487" y="695325"/>
                </a:lnTo>
                <a:lnTo>
                  <a:pt x="878681" y="695325"/>
                </a:lnTo>
                <a:lnTo>
                  <a:pt x="878681" y="709613"/>
                </a:lnTo>
                <a:lnTo>
                  <a:pt x="902494" y="709613"/>
                </a:lnTo>
                <a:lnTo>
                  <a:pt x="902494" y="709613"/>
                </a:lnTo>
                <a:lnTo>
                  <a:pt x="940594" y="709613"/>
                </a:lnTo>
                <a:lnTo>
                  <a:pt x="940594" y="757238"/>
                </a:lnTo>
                <a:lnTo>
                  <a:pt x="964406" y="757238"/>
                </a:lnTo>
                <a:lnTo>
                  <a:pt x="964406" y="792956"/>
                </a:lnTo>
                <a:lnTo>
                  <a:pt x="997744" y="792956"/>
                </a:lnTo>
                <a:lnTo>
                  <a:pt x="997744" y="816769"/>
                </a:lnTo>
                <a:lnTo>
                  <a:pt x="1026319" y="816769"/>
                </a:lnTo>
                <a:lnTo>
                  <a:pt x="1026319" y="854869"/>
                </a:lnTo>
                <a:lnTo>
                  <a:pt x="1052512" y="854869"/>
                </a:lnTo>
                <a:lnTo>
                  <a:pt x="1052512" y="873919"/>
                </a:lnTo>
                <a:lnTo>
                  <a:pt x="1073944" y="873919"/>
                </a:lnTo>
                <a:lnTo>
                  <a:pt x="1073944" y="888206"/>
                </a:lnTo>
                <a:lnTo>
                  <a:pt x="1092994" y="888206"/>
                </a:lnTo>
                <a:lnTo>
                  <a:pt x="1092994" y="900113"/>
                </a:lnTo>
                <a:lnTo>
                  <a:pt x="1100137" y="907256"/>
                </a:lnTo>
                <a:lnTo>
                  <a:pt x="1100137" y="942975"/>
                </a:lnTo>
                <a:lnTo>
                  <a:pt x="1128712" y="942975"/>
                </a:lnTo>
                <a:lnTo>
                  <a:pt x="1128712" y="962025"/>
                </a:lnTo>
                <a:lnTo>
                  <a:pt x="1152525" y="962025"/>
                </a:lnTo>
                <a:lnTo>
                  <a:pt x="1152525" y="978694"/>
                </a:lnTo>
                <a:lnTo>
                  <a:pt x="1183481" y="978694"/>
                </a:lnTo>
                <a:lnTo>
                  <a:pt x="1183481" y="990600"/>
                </a:lnTo>
                <a:lnTo>
                  <a:pt x="1254919" y="990600"/>
                </a:lnTo>
                <a:lnTo>
                  <a:pt x="1254919" y="1007269"/>
                </a:lnTo>
                <a:lnTo>
                  <a:pt x="1288256" y="1007269"/>
                </a:lnTo>
                <a:lnTo>
                  <a:pt x="1288256" y="1031081"/>
                </a:lnTo>
                <a:lnTo>
                  <a:pt x="1297781" y="1031081"/>
                </a:lnTo>
                <a:lnTo>
                  <a:pt x="1297781" y="1050131"/>
                </a:lnTo>
                <a:lnTo>
                  <a:pt x="1312069" y="1050131"/>
                </a:lnTo>
                <a:lnTo>
                  <a:pt x="1312069" y="1066800"/>
                </a:lnTo>
                <a:lnTo>
                  <a:pt x="1333500" y="1066800"/>
                </a:lnTo>
                <a:lnTo>
                  <a:pt x="1333500" y="1085850"/>
                </a:lnTo>
                <a:lnTo>
                  <a:pt x="1376362" y="1085850"/>
                </a:lnTo>
                <a:lnTo>
                  <a:pt x="1376362" y="1107281"/>
                </a:lnTo>
                <a:lnTo>
                  <a:pt x="1400175" y="1107281"/>
                </a:lnTo>
                <a:lnTo>
                  <a:pt x="1400175" y="1140619"/>
                </a:lnTo>
                <a:lnTo>
                  <a:pt x="1423987" y="1140619"/>
                </a:lnTo>
                <a:lnTo>
                  <a:pt x="1423987" y="1147763"/>
                </a:lnTo>
                <a:lnTo>
                  <a:pt x="1440656" y="1147763"/>
                </a:lnTo>
                <a:lnTo>
                  <a:pt x="1440656" y="1200150"/>
                </a:lnTo>
                <a:lnTo>
                  <a:pt x="1452562" y="1200150"/>
                </a:lnTo>
                <a:lnTo>
                  <a:pt x="1452562" y="1221581"/>
                </a:lnTo>
                <a:lnTo>
                  <a:pt x="1466850" y="1221581"/>
                </a:lnTo>
                <a:lnTo>
                  <a:pt x="1466850" y="1233488"/>
                </a:lnTo>
                <a:lnTo>
                  <a:pt x="1490662" y="1233488"/>
                </a:lnTo>
                <a:lnTo>
                  <a:pt x="1490662" y="1247775"/>
                </a:lnTo>
                <a:lnTo>
                  <a:pt x="1519237" y="1247775"/>
                </a:lnTo>
                <a:lnTo>
                  <a:pt x="1519237" y="1250156"/>
                </a:lnTo>
                <a:lnTo>
                  <a:pt x="1581150" y="1250156"/>
                </a:lnTo>
                <a:lnTo>
                  <a:pt x="1581150" y="1283494"/>
                </a:lnTo>
                <a:lnTo>
                  <a:pt x="1604962" y="1283494"/>
                </a:lnTo>
                <a:lnTo>
                  <a:pt x="1604962" y="1283494"/>
                </a:lnTo>
                <a:lnTo>
                  <a:pt x="1635919" y="1283494"/>
                </a:lnTo>
                <a:lnTo>
                  <a:pt x="1635919" y="1304925"/>
                </a:lnTo>
                <a:lnTo>
                  <a:pt x="1659731" y="1307306"/>
                </a:lnTo>
                <a:lnTo>
                  <a:pt x="1659731" y="1321594"/>
                </a:lnTo>
                <a:lnTo>
                  <a:pt x="1688306" y="1321594"/>
                </a:lnTo>
                <a:lnTo>
                  <a:pt x="1688306" y="1364456"/>
                </a:lnTo>
                <a:lnTo>
                  <a:pt x="1738312" y="1364456"/>
                </a:lnTo>
                <a:lnTo>
                  <a:pt x="1738312" y="1373981"/>
                </a:lnTo>
                <a:lnTo>
                  <a:pt x="1776412" y="1373981"/>
                </a:lnTo>
                <a:lnTo>
                  <a:pt x="1776412" y="1378744"/>
                </a:lnTo>
                <a:lnTo>
                  <a:pt x="1807369" y="1378744"/>
                </a:lnTo>
                <a:lnTo>
                  <a:pt x="1800225" y="1385888"/>
                </a:lnTo>
                <a:lnTo>
                  <a:pt x="1854994" y="1385888"/>
                </a:lnTo>
                <a:lnTo>
                  <a:pt x="1854994" y="1402556"/>
                </a:lnTo>
                <a:lnTo>
                  <a:pt x="1914525" y="1402556"/>
                </a:lnTo>
                <a:lnTo>
                  <a:pt x="1914525" y="1416844"/>
                </a:lnTo>
                <a:lnTo>
                  <a:pt x="1966912" y="1416844"/>
                </a:lnTo>
                <a:lnTo>
                  <a:pt x="1966912" y="1443038"/>
                </a:lnTo>
                <a:lnTo>
                  <a:pt x="2000250" y="1443038"/>
                </a:lnTo>
                <a:lnTo>
                  <a:pt x="2000250" y="1454944"/>
                </a:lnTo>
                <a:lnTo>
                  <a:pt x="2019300" y="1454944"/>
                </a:lnTo>
                <a:lnTo>
                  <a:pt x="2019300" y="1481138"/>
                </a:lnTo>
                <a:lnTo>
                  <a:pt x="2064544" y="1481138"/>
                </a:lnTo>
                <a:lnTo>
                  <a:pt x="2064544" y="1497806"/>
                </a:lnTo>
                <a:lnTo>
                  <a:pt x="2100262" y="1497806"/>
                </a:lnTo>
                <a:lnTo>
                  <a:pt x="2100262" y="1524000"/>
                </a:lnTo>
                <a:lnTo>
                  <a:pt x="2119312" y="1524000"/>
                </a:lnTo>
                <a:lnTo>
                  <a:pt x="2119312" y="1576388"/>
                </a:lnTo>
                <a:lnTo>
                  <a:pt x="2178844" y="1576388"/>
                </a:lnTo>
                <a:lnTo>
                  <a:pt x="2178844" y="1612106"/>
                </a:lnTo>
                <a:lnTo>
                  <a:pt x="2231231" y="1612106"/>
                </a:lnTo>
                <a:lnTo>
                  <a:pt x="2231231" y="1654969"/>
                </a:lnTo>
                <a:lnTo>
                  <a:pt x="2250281" y="1654969"/>
                </a:lnTo>
                <a:lnTo>
                  <a:pt x="2250281" y="1678781"/>
                </a:lnTo>
                <a:lnTo>
                  <a:pt x="2593181" y="1678781"/>
                </a:lnTo>
              </a:path>
            </a:pathLst>
          </a:custGeom>
          <a:noFill/>
          <a:ln w="28575">
            <a:solidFill>
              <a:schemeClr val="accent1"/>
            </a:solidFill>
            <a:miter lim="800000"/>
            <a:headEnd/>
            <a:tailEnd/>
          </a:ln>
        </p:spPr>
        <p:txBody>
          <a:bodyPr rtlCol="0" anchor="ctr"/>
          <a:lstStyle/>
          <a:p>
            <a:pPr algn="ctr"/>
            <a:endParaRPr lang="en-US" dirty="0"/>
          </a:p>
        </p:txBody>
      </p:sp>
      <p:sp>
        <p:nvSpPr>
          <p:cNvPr id="31808" name="Freeform: Shape 31807">
            <a:extLst>
              <a:ext uri="{FF2B5EF4-FFF2-40B4-BE49-F238E27FC236}">
                <a16:creationId xmlns:a16="http://schemas.microsoft.com/office/drawing/2014/main" id="{63FFBA53-E28B-C8BE-9F3A-B41C410414CB}"/>
              </a:ext>
            </a:extLst>
          </p:cNvPr>
          <p:cNvSpPr/>
          <p:nvPr/>
        </p:nvSpPr>
        <p:spPr bwMode="auto">
          <a:xfrm>
            <a:off x="5194300" y="1391920"/>
            <a:ext cx="2540000" cy="1480820"/>
          </a:xfrm>
          <a:custGeom>
            <a:avLst/>
            <a:gdLst>
              <a:gd name="connsiteX0" fmla="*/ 0 w 2540000"/>
              <a:gd name="connsiteY0" fmla="*/ 0 h 1480820"/>
              <a:gd name="connsiteX1" fmla="*/ 467360 w 2540000"/>
              <a:gd name="connsiteY1" fmla="*/ 0 h 1480820"/>
              <a:gd name="connsiteX2" fmla="*/ 467360 w 2540000"/>
              <a:gd name="connsiteY2" fmla="*/ 53340 h 1480820"/>
              <a:gd name="connsiteX3" fmla="*/ 490220 w 2540000"/>
              <a:gd name="connsiteY3" fmla="*/ 53340 h 1480820"/>
              <a:gd name="connsiteX4" fmla="*/ 490220 w 2540000"/>
              <a:gd name="connsiteY4" fmla="*/ 96520 h 1480820"/>
              <a:gd name="connsiteX5" fmla="*/ 515620 w 2540000"/>
              <a:gd name="connsiteY5" fmla="*/ 96520 h 1480820"/>
              <a:gd name="connsiteX6" fmla="*/ 515620 w 2540000"/>
              <a:gd name="connsiteY6" fmla="*/ 127000 h 1480820"/>
              <a:gd name="connsiteX7" fmla="*/ 596900 w 2540000"/>
              <a:gd name="connsiteY7" fmla="*/ 127000 h 1480820"/>
              <a:gd name="connsiteX8" fmla="*/ 596900 w 2540000"/>
              <a:gd name="connsiteY8" fmla="*/ 167640 h 1480820"/>
              <a:gd name="connsiteX9" fmla="*/ 614680 w 2540000"/>
              <a:gd name="connsiteY9" fmla="*/ 167640 h 1480820"/>
              <a:gd name="connsiteX10" fmla="*/ 614680 w 2540000"/>
              <a:gd name="connsiteY10" fmla="*/ 210820 h 1480820"/>
              <a:gd name="connsiteX11" fmla="*/ 629920 w 2540000"/>
              <a:gd name="connsiteY11" fmla="*/ 210820 h 1480820"/>
              <a:gd name="connsiteX12" fmla="*/ 629920 w 2540000"/>
              <a:gd name="connsiteY12" fmla="*/ 248920 h 1480820"/>
              <a:gd name="connsiteX13" fmla="*/ 645160 w 2540000"/>
              <a:gd name="connsiteY13" fmla="*/ 248920 h 1480820"/>
              <a:gd name="connsiteX14" fmla="*/ 645160 w 2540000"/>
              <a:gd name="connsiteY14" fmla="*/ 284480 h 1480820"/>
              <a:gd name="connsiteX15" fmla="*/ 673100 w 2540000"/>
              <a:gd name="connsiteY15" fmla="*/ 284480 h 1480820"/>
              <a:gd name="connsiteX16" fmla="*/ 673100 w 2540000"/>
              <a:gd name="connsiteY16" fmla="*/ 307340 h 1480820"/>
              <a:gd name="connsiteX17" fmla="*/ 673100 w 2540000"/>
              <a:gd name="connsiteY17" fmla="*/ 320040 h 1480820"/>
              <a:gd name="connsiteX18" fmla="*/ 751840 w 2540000"/>
              <a:gd name="connsiteY18" fmla="*/ 320040 h 1480820"/>
              <a:gd name="connsiteX19" fmla="*/ 751840 w 2540000"/>
              <a:gd name="connsiteY19" fmla="*/ 355600 h 1480820"/>
              <a:gd name="connsiteX20" fmla="*/ 815340 w 2540000"/>
              <a:gd name="connsiteY20" fmla="*/ 355600 h 1480820"/>
              <a:gd name="connsiteX21" fmla="*/ 815340 w 2540000"/>
              <a:gd name="connsiteY21" fmla="*/ 403860 h 1480820"/>
              <a:gd name="connsiteX22" fmla="*/ 886460 w 2540000"/>
              <a:gd name="connsiteY22" fmla="*/ 403860 h 1480820"/>
              <a:gd name="connsiteX23" fmla="*/ 886460 w 2540000"/>
              <a:gd name="connsiteY23" fmla="*/ 441960 h 1480820"/>
              <a:gd name="connsiteX24" fmla="*/ 937260 w 2540000"/>
              <a:gd name="connsiteY24" fmla="*/ 441960 h 1480820"/>
              <a:gd name="connsiteX25" fmla="*/ 937260 w 2540000"/>
              <a:gd name="connsiteY25" fmla="*/ 477520 h 1480820"/>
              <a:gd name="connsiteX26" fmla="*/ 993140 w 2540000"/>
              <a:gd name="connsiteY26" fmla="*/ 477520 h 1480820"/>
              <a:gd name="connsiteX27" fmla="*/ 993140 w 2540000"/>
              <a:gd name="connsiteY27" fmla="*/ 518160 h 1480820"/>
              <a:gd name="connsiteX28" fmla="*/ 1041400 w 2540000"/>
              <a:gd name="connsiteY28" fmla="*/ 518160 h 1480820"/>
              <a:gd name="connsiteX29" fmla="*/ 1041400 w 2540000"/>
              <a:gd name="connsiteY29" fmla="*/ 566420 h 1480820"/>
              <a:gd name="connsiteX30" fmla="*/ 1061720 w 2540000"/>
              <a:gd name="connsiteY30" fmla="*/ 566420 h 1480820"/>
              <a:gd name="connsiteX31" fmla="*/ 1061720 w 2540000"/>
              <a:gd name="connsiteY31" fmla="*/ 589280 h 1480820"/>
              <a:gd name="connsiteX32" fmla="*/ 1198880 w 2540000"/>
              <a:gd name="connsiteY32" fmla="*/ 589280 h 1480820"/>
              <a:gd name="connsiteX33" fmla="*/ 1198880 w 2540000"/>
              <a:gd name="connsiteY33" fmla="*/ 629920 h 1480820"/>
              <a:gd name="connsiteX34" fmla="*/ 1236980 w 2540000"/>
              <a:gd name="connsiteY34" fmla="*/ 629920 h 1480820"/>
              <a:gd name="connsiteX35" fmla="*/ 1236980 w 2540000"/>
              <a:gd name="connsiteY35" fmla="*/ 678180 h 1480820"/>
              <a:gd name="connsiteX36" fmla="*/ 1280160 w 2540000"/>
              <a:gd name="connsiteY36" fmla="*/ 678180 h 1480820"/>
              <a:gd name="connsiteX37" fmla="*/ 1280160 w 2540000"/>
              <a:gd name="connsiteY37" fmla="*/ 706120 h 1480820"/>
              <a:gd name="connsiteX38" fmla="*/ 1397000 w 2540000"/>
              <a:gd name="connsiteY38" fmla="*/ 706120 h 1480820"/>
              <a:gd name="connsiteX39" fmla="*/ 1397000 w 2540000"/>
              <a:gd name="connsiteY39" fmla="*/ 754380 h 1480820"/>
              <a:gd name="connsiteX40" fmla="*/ 1460500 w 2540000"/>
              <a:gd name="connsiteY40" fmla="*/ 754380 h 1480820"/>
              <a:gd name="connsiteX41" fmla="*/ 1460500 w 2540000"/>
              <a:gd name="connsiteY41" fmla="*/ 795020 h 1480820"/>
              <a:gd name="connsiteX42" fmla="*/ 1463040 w 2540000"/>
              <a:gd name="connsiteY42" fmla="*/ 795020 h 1480820"/>
              <a:gd name="connsiteX43" fmla="*/ 1463040 w 2540000"/>
              <a:gd name="connsiteY43" fmla="*/ 830580 h 1480820"/>
              <a:gd name="connsiteX44" fmla="*/ 1493520 w 2540000"/>
              <a:gd name="connsiteY44" fmla="*/ 830580 h 1480820"/>
              <a:gd name="connsiteX45" fmla="*/ 1493520 w 2540000"/>
              <a:gd name="connsiteY45" fmla="*/ 861060 h 1480820"/>
              <a:gd name="connsiteX46" fmla="*/ 1602740 w 2540000"/>
              <a:gd name="connsiteY46" fmla="*/ 861060 h 1480820"/>
              <a:gd name="connsiteX47" fmla="*/ 1602740 w 2540000"/>
              <a:gd name="connsiteY47" fmla="*/ 901700 h 1480820"/>
              <a:gd name="connsiteX48" fmla="*/ 1620520 w 2540000"/>
              <a:gd name="connsiteY48" fmla="*/ 901700 h 1480820"/>
              <a:gd name="connsiteX49" fmla="*/ 1620520 w 2540000"/>
              <a:gd name="connsiteY49" fmla="*/ 949960 h 1480820"/>
              <a:gd name="connsiteX50" fmla="*/ 1635760 w 2540000"/>
              <a:gd name="connsiteY50" fmla="*/ 949960 h 1480820"/>
              <a:gd name="connsiteX51" fmla="*/ 1635760 w 2540000"/>
              <a:gd name="connsiteY51" fmla="*/ 985520 h 1480820"/>
              <a:gd name="connsiteX52" fmla="*/ 1727200 w 2540000"/>
              <a:gd name="connsiteY52" fmla="*/ 985520 h 1480820"/>
              <a:gd name="connsiteX53" fmla="*/ 1727200 w 2540000"/>
              <a:gd name="connsiteY53" fmla="*/ 1023620 h 1480820"/>
              <a:gd name="connsiteX54" fmla="*/ 1833880 w 2540000"/>
              <a:gd name="connsiteY54" fmla="*/ 1023620 h 1480820"/>
              <a:gd name="connsiteX55" fmla="*/ 1833880 w 2540000"/>
              <a:gd name="connsiteY55" fmla="*/ 1066800 h 1480820"/>
              <a:gd name="connsiteX56" fmla="*/ 1859280 w 2540000"/>
              <a:gd name="connsiteY56" fmla="*/ 1066800 h 1480820"/>
              <a:gd name="connsiteX57" fmla="*/ 1859280 w 2540000"/>
              <a:gd name="connsiteY57" fmla="*/ 1097280 h 1480820"/>
              <a:gd name="connsiteX58" fmla="*/ 1897380 w 2540000"/>
              <a:gd name="connsiteY58" fmla="*/ 1097280 h 1480820"/>
              <a:gd name="connsiteX59" fmla="*/ 1897380 w 2540000"/>
              <a:gd name="connsiteY59" fmla="*/ 1143000 h 1480820"/>
              <a:gd name="connsiteX60" fmla="*/ 2004060 w 2540000"/>
              <a:gd name="connsiteY60" fmla="*/ 1143000 h 1480820"/>
              <a:gd name="connsiteX61" fmla="*/ 2004060 w 2540000"/>
              <a:gd name="connsiteY61" fmla="*/ 1186180 h 1480820"/>
              <a:gd name="connsiteX62" fmla="*/ 2321560 w 2540000"/>
              <a:gd name="connsiteY62" fmla="*/ 1186180 h 1480820"/>
              <a:gd name="connsiteX63" fmla="*/ 2321560 w 2540000"/>
              <a:gd name="connsiteY63" fmla="*/ 1323340 h 1480820"/>
              <a:gd name="connsiteX64" fmla="*/ 2362200 w 2540000"/>
              <a:gd name="connsiteY64" fmla="*/ 1323340 h 1480820"/>
              <a:gd name="connsiteX65" fmla="*/ 2362200 w 2540000"/>
              <a:gd name="connsiteY65" fmla="*/ 1480820 h 1480820"/>
              <a:gd name="connsiteX66" fmla="*/ 2540000 w 2540000"/>
              <a:gd name="connsiteY66" fmla="*/ 1480820 h 1480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540000" h="1480820">
                <a:moveTo>
                  <a:pt x="0" y="0"/>
                </a:moveTo>
                <a:lnTo>
                  <a:pt x="467360" y="0"/>
                </a:lnTo>
                <a:lnTo>
                  <a:pt x="467360" y="53340"/>
                </a:lnTo>
                <a:lnTo>
                  <a:pt x="490220" y="53340"/>
                </a:lnTo>
                <a:lnTo>
                  <a:pt x="490220" y="96520"/>
                </a:lnTo>
                <a:lnTo>
                  <a:pt x="515620" y="96520"/>
                </a:lnTo>
                <a:lnTo>
                  <a:pt x="515620" y="127000"/>
                </a:lnTo>
                <a:lnTo>
                  <a:pt x="596900" y="127000"/>
                </a:lnTo>
                <a:lnTo>
                  <a:pt x="596900" y="167640"/>
                </a:lnTo>
                <a:lnTo>
                  <a:pt x="614680" y="167640"/>
                </a:lnTo>
                <a:lnTo>
                  <a:pt x="614680" y="210820"/>
                </a:lnTo>
                <a:lnTo>
                  <a:pt x="629920" y="210820"/>
                </a:lnTo>
                <a:lnTo>
                  <a:pt x="629920" y="248920"/>
                </a:lnTo>
                <a:lnTo>
                  <a:pt x="645160" y="248920"/>
                </a:lnTo>
                <a:lnTo>
                  <a:pt x="645160" y="284480"/>
                </a:lnTo>
                <a:lnTo>
                  <a:pt x="673100" y="284480"/>
                </a:lnTo>
                <a:lnTo>
                  <a:pt x="673100" y="307340"/>
                </a:lnTo>
                <a:lnTo>
                  <a:pt x="673100" y="320040"/>
                </a:lnTo>
                <a:lnTo>
                  <a:pt x="751840" y="320040"/>
                </a:lnTo>
                <a:lnTo>
                  <a:pt x="751840" y="355600"/>
                </a:lnTo>
                <a:lnTo>
                  <a:pt x="815340" y="355600"/>
                </a:lnTo>
                <a:lnTo>
                  <a:pt x="815340" y="403860"/>
                </a:lnTo>
                <a:lnTo>
                  <a:pt x="886460" y="403860"/>
                </a:lnTo>
                <a:lnTo>
                  <a:pt x="886460" y="441960"/>
                </a:lnTo>
                <a:lnTo>
                  <a:pt x="937260" y="441960"/>
                </a:lnTo>
                <a:lnTo>
                  <a:pt x="937260" y="477520"/>
                </a:lnTo>
                <a:lnTo>
                  <a:pt x="993140" y="477520"/>
                </a:lnTo>
                <a:lnTo>
                  <a:pt x="993140" y="518160"/>
                </a:lnTo>
                <a:lnTo>
                  <a:pt x="1041400" y="518160"/>
                </a:lnTo>
                <a:lnTo>
                  <a:pt x="1041400" y="566420"/>
                </a:lnTo>
                <a:lnTo>
                  <a:pt x="1061720" y="566420"/>
                </a:lnTo>
                <a:lnTo>
                  <a:pt x="1061720" y="589280"/>
                </a:lnTo>
                <a:lnTo>
                  <a:pt x="1198880" y="589280"/>
                </a:lnTo>
                <a:lnTo>
                  <a:pt x="1198880" y="629920"/>
                </a:lnTo>
                <a:lnTo>
                  <a:pt x="1236980" y="629920"/>
                </a:lnTo>
                <a:lnTo>
                  <a:pt x="1236980" y="678180"/>
                </a:lnTo>
                <a:lnTo>
                  <a:pt x="1280160" y="678180"/>
                </a:lnTo>
                <a:lnTo>
                  <a:pt x="1280160" y="706120"/>
                </a:lnTo>
                <a:lnTo>
                  <a:pt x="1397000" y="706120"/>
                </a:lnTo>
                <a:lnTo>
                  <a:pt x="1397000" y="754380"/>
                </a:lnTo>
                <a:lnTo>
                  <a:pt x="1460500" y="754380"/>
                </a:lnTo>
                <a:lnTo>
                  <a:pt x="1460500" y="795020"/>
                </a:lnTo>
                <a:lnTo>
                  <a:pt x="1463040" y="795020"/>
                </a:lnTo>
                <a:lnTo>
                  <a:pt x="1463040" y="830580"/>
                </a:lnTo>
                <a:lnTo>
                  <a:pt x="1493520" y="830580"/>
                </a:lnTo>
                <a:lnTo>
                  <a:pt x="1493520" y="861060"/>
                </a:lnTo>
                <a:lnTo>
                  <a:pt x="1602740" y="861060"/>
                </a:lnTo>
                <a:lnTo>
                  <a:pt x="1602740" y="901700"/>
                </a:lnTo>
                <a:lnTo>
                  <a:pt x="1620520" y="901700"/>
                </a:lnTo>
                <a:lnTo>
                  <a:pt x="1620520" y="949960"/>
                </a:lnTo>
                <a:lnTo>
                  <a:pt x="1635760" y="949960"/>
                </a:lnTo>
                <a:lnTo>
                  <a:pt x="1635760" y="985520"/>
                </a:lnTo>
                <a:lnTo>
                  <a:pt x="1727200" y="985520"/>
                </a:lnTo>
                <a:lnTo>
                  <a:pt x="1727200" y="1023620"/>
                </a:lnTo>
                <a:lnTo>
                  <a:pt x="1833880" y="1023620"/>
                </a:lnTo>
                <a:lnTo>
                  <a:pt x="1833880" y="1066800"/>
                </a:lnTo>
                <a:lnTo>
                  <a:pt x="1859280" y="1066800"/>
                </a:lnTo>
                <a:lnTo>
                  <a:pt x="1859280" y="1097280"/>
                </a:lnTo>
                <a:lnTo>
                  <a:pt x="1897380" y="1097280"/>
                </a:lnTo>
                <a:lnTo>
                  <a:pt x="1897380" y="1143000"/>
                </a:lnTo>
                <a:lnTo>
                  <a:pt x="2004060" y="1143000"/>
                </a:lnTo>
                <a:lnTo>
                  <a:pt x="2004060" y="1186180"/>
                </a:lnTo>
                <a:lnTo>
                  <a:pt x="2321560" y="1186180"/>
                </a:lnTo>
                <a:lnTo>
                  <a:pt x="2321560" y="1323340"/>
                </a:lnTo>
                <a:lnTo>
                  <a:pt x="2362200" y="1323340"/>
                </a:lnTo>
                <a:lnTo>
                  <a:pt x="2362200" y="1480820"/>
                </a:lnTo>
                <a:lnTo>
                  <a:pt x="2540000" y="1480820"/>
                </a:lnTo>
              </a:path>
            </a:pathLst>
          </a:custGeom>
          <a:noFill/>
          <a:ln w="28575">
            <a:solidFill>
              <a:schemeClr val="accent3"/>
            </a:solidFill>
            <a:miter lim="800000"/>
            <a:headEnd/>
            <a:tailEnd/>
          </a:ln>
        </p:spPr>
        <p:txBody>
          <a:bodyPr rtlCol="0" anchor="ctr"/>
          <a:lstStyle/>
          <a:p>
            <a:pPr algn="ctr"/>
            <a:endParaRPr lang="en-US" dirty="0"/>
          </a:p>
        </p:txBody>
      </p:sp>
      <p:sp>
        <p:nvSpPr>
          <p:cNvPr id="31807" name="Rectangle 31806">
            <a:extLst>
              <a:ext uri="{FF2B5EF4-FFF2-40B4-BE49-F238E27FC236}">
                <a16:creationId xmlns:a16="http://schemas.microsoft.com/office/drawing/2014/main" id="{33649204-17C8-F500-E693-66AE6972C796}"/>
              </a:ext>
            </a:extLst>
          </p:cNvPr>
          <p:cNvSpPr/>
          <p:nvPr/>
        </p:nvSpPr>
        <p:spPr bwMode="auto">
          <a:xfrm>
            <a:off x="5105742" y="3723649"/>
            <a:ext cx="3021981" cy="239172"/>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200" dirty="0">
                <a:solidFill>
                  <a:schemeClr val="bg1"/>
                </a:solidFill>
                <a:latin typeface="Calibri" panose="020F0502020204030204" pitchFamily="34" charset="0"/>
              </a:rPr>
              <a:t>Time From Randomization (Mo) </a:t>
            </a:r>
          </a:p>
        </p:txBody>
      </p:sp>
      <p:grpSp>
        <p:nvGrpSpPr>
          <p:cNvPr id="52" name="Group 51">
            <a:extLst>
              <a:ext uri="{FF2B5EF4-FFF2-40B4-BE49-F238E27FC236}">
                <a16:creationId xmlns:a16="http://schemas.microsoft.com/office/drawing/2014/main" id="{4AAD5F9F-77B0-1187-1F08-0FBE126D78A6}"/>
              </a:ext>
            </a:extLst>
          </p:cNvPr>
          <p:cNvGrpSpPr/>
          <p:nvPr/>
        </p:nvGrpSpPr>
        <p:grpSpPr>
          <a:xfrm>
            <a:off x="1605304" y="3503594"/>
            <a:ext cx="2951853" cy="196545"/>
            <a:chOff x="1377629" y="3503594"/>
            <a:chExt cx="4138828" cy="196545"/>
          </a:xfrm>
        </p:grpSpPr>
        <p:sp>
          <p:nvSpPr>
            <p:cNvPr id="29" name="TextBox 28">
              <a:extLst>
                <a:ext uri="{FF2B5EF4-FFF2-40B4-BE49-F238E27FC236}">
                  <a16:creationId xmlns:a16="http://schemas.microsoft.com/office/drawing/2014/main" id="{743D2A97-22FF-E12A-B048-A185FB4ED3AA}"/>
                </a:ext>
              </a:extLst>
            </p:cNvPr>
            <p:cNvSpPr txBox="1"/>
            <p:nvPr/>
          </p:nvSpPr>
          <p:spPr bwMode="auto">
            <a:xfrm>
              <a:off x="1377629" y="3504723"/>
              <a:ext cx="171471"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0" name="TextBox 29">
              <a:extLst>
                <a:ext uri="{FF2B5EF4-FFF2-40B4-BE49-F238E27FC236}">
                  <a16:creationId xmlns:a16="http://schemas.microsoft.com/office/drawing/2014/main" id="{8738EBAE-17CE-6451-E647-DE399B0A578D}"/>
                </a:ext>
              </a:extLst>
            </p:cNvPr>
            <p:cNvSpPr txBox="1"/>
            <p:nvPr/>
          </p:nvSpPr>
          <p:spPr bwMode="auto">
            <a:xfrm>
              <a:off x="1947897" y="3504723"/>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1" name="TextBox 30">
              <a:extLst>
                <a:ext uri="{FF2B5EF4-FFF2-40B4-BE49-F238E27FC236}">
                  <a16:creationId xmlns:a16="http://schemas.microsoft.com/office/drawing/2014/main" id="{8ABFE1ED-0F1F-7D54-EF66-5D9686968EBD}"/>
                </a:ext>
              </a:extLst>
            </p:cNvPr>
            <p:cNvSpPr txBox="1"/>
            <p:nvPr/>
          </p:nvSpPr>
          <p:spPr bwMode="auto">
            <a:xfrm>
              <a:off x="2523711" y="350561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2" name="TextBox 31">
              <a:extLst>
                <a:ext uri="{FF2B5EF4-FFF2-40B4-BE49-F238E27FC236}">
                  <a16:creationId xmlns:a16="http://schemas.microsoft.com/office/drawing/2014/main" id="{7A53279C-036D-ED02-46F8-48DE80D96947}"/>
                </a:ext>
              </a:extLst>
            </p:cNvPr>
            <p:cNvSpPr txBox="1"/>
            <p:nvPr/>
          </p:nvSpPr>
          <p:spPr bwMode="auto">
            <a:xfrm>
              <a:off x="3122357" y="350561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3" name="TextBox 32">
              <a:extLst>
                <a:ext uri="{FF2B5EF4-FFF2-40B4-BE49-F238E27FC236}">
                  <a16:creationId xmlns:a16="http://schemas.microsoft.com/office/drawing/2014/main" id="{B65B9E7F-880E-0944-8D69-3A322D656694}"/>
                </a:ext>
              </a:extLst>
            </p:cNvPr>
            <p:cNvSpPr txBox="1"/>
            <p:nvPr/>
          </p:nvSpPr>
          <p:spPr bwMode="auto">
            <a:xfrm>
              <a:off x="3721003" y="350806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4" name="TextBox 33">
              <a:extLst>
                <a:ext uri="{FF2B5EF4-FFF2-40B4-BE49-F238E27FC236}">
                  <a16:creationId xmlns:a16="http://schemas.microsoft.com/office/drawing/2014/main" id="{91EEFCA0-FD87-A73F-AFCB-4B68DA78C090}"/>
                </a:ext>
              </a:extLst>
            </p:cNvPr>
            <p:cNvSpPr txBox="1"/>
            <p:nvPr/>
          </p:nvSpPr>
          <p:spPr bwMode="auto">
            <a:xfrm>
              <a:off x="4296817" y="350895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5" name="TextBox 34">
              <a:extLst>
                <a:ext uri="{FF2B5EF4-FFF2-40B4-BE49-F238E27FC236}">
                  <a16:creationId xmlns:a16="http://schemas.microsoft.com/office/drawing/2014/main" id="{E37281D8-AFD2-9E91-4528-5A68D819DC49}"/>
                </a:ext>
              </a:extLst>
            </p:cNvPr>
            <p:cNvSpPr txBox="1"/>
            <p:nvPr/>
          </p:nvSpPr>
          <p:spPr bwMode="auto">
            <a:xfrm>
              <a:off x="4895463" y="350895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6" name="TextBox 35">
              <a:extLst>
                <a:ext uri="{FF2B5EF4-FFF2-40B4-BE49-F238E27FC236}">
                  <a16:creationId xmlns:a16="http://schemas.microsoft.com/office/drawing/2014/main" id="{C3840A89-402F-90F5-D45E-864B96023ED7}"/>
                </a:ext>
              </a:extLst>
            </p:cNvPr>
            <p:cNvSpPr txBox="1"/>
            <p:nvPr/>
          </p:nvSpPr>
          <p:spPr bwMode="auto">
            <a:xfrm>
              <a:off x="5288229" y="350359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gr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Final Results From PAOLA-1: O</a:t>
            </a:r>
            <a:r>
              <a:rPr lang="en-US" dirty="0"/>
              <a:t>S by HRD Status</a:t>
            </a:r>
            <a:endParaRPr lang="en-US" altLang="en-US" dirty="0"/>
          </a:p>
        </p:txBody>
      </p:sp>
      <p:sp>
        <p:nvSpPr>
          <p:cNvPr id="2" name="Text Box 15">
            <a:extLst>
              <a:ext uri="{FF2B5EF4-FFF2-40B4-BE49-F238E27FC236}">
                <a16:creationId xmlns:a16="http://schemas.microsoft.com/office/drawing/2014/main" id="{9395C549-55DE-4875-328D-65840995E6CD}"/>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Ray-Coquard. ESMO 2022. Abstr LBA29. Reproduced with permission.</a:t>
            </a:r>
            <a:endParaRPr lang="en-US" altLang="en-US" sz="1200" b="0" dirty="0">
              <a:solidFill>
                <a:schemeClr val="bg2"/>
              </a:solidFill>
              <a:latin typeface="Calibri" panose="020F0502020204030204" pitchFamily="34" charset="0"/>
            </a:endParaRPr>
          </a:p>
        </p:txBody>
      </p:sp>
      <p:graphicFrame>
        <p:nvGraphicFramePr>
          <p:cNvPr id="4" name="Group 32">
            <a:extLst>
              <a:ext uri="{FF2B5EF4-FFF2-40B4-BE49-F238E27FC236}">
                <a16:creationId xmlns:a16="http://schemas.microsoft.com/office/drawing/2014/main" id="{4487CF65-FB97-2096-2B9E-EC95F1CEE449}"/>
              </a:ext>
            </a:extLst>
          </p:cNvPr>
          <p:cNvGraphicFramePr>
            <a:graphicFrameLocks noGrp="1"/>
          </p:cNvGraphicFramePr>
          <p:nvPr/>
        </p:nvGraphicFramePr>
        <p:xfrm>
          <a:off x="574057" y="4178880"/>
          <a:ext cx="3855033" cy="2057496"/>
        </p:xfrm>
        <a:graphic>
          <a:graphicData uri="http://schemas.openxmlformats.org/drawingml/2006/table">
            <a:tbl>
              <a:tblPr/>
              <a:tblGrid>
                <a:gridCol w="1861736">
                  <a:extLst>
                    <a:ext uri="{9D8B030D-6E8A-4147-A177-3AD203B41FA5}">
                      <a16:colId xmlns:a16="http://schemas.microsoft.com/office/drawing/2014/main" val="2570165244"/>
                    </a:ext>
                  </a:extLst>
                </a:gridCol>
                <a:gridCol w="1014553">
                  <a:extLst>
                    <a:ext uri="{9D8B030D-6E8A-4147-A177-3AD203B41FA5}">
                      <a16:colId xmlns:a16="http://schemas.microsoft.com/office/drawing/2014/main" val="20001"/>
                    </a:ext>
                  </a:extLst>
                </a:gridCol>
                <a:gridCol w="978744">
                  <a:extLst>
                    <a:ext uri="{9D8B030D-6E8A-4147-A177-3AD203B41FA5}">
                      <a16:colId xmlns:a16="http://schemas.microsoft.com/office/drawing/2014/main" val="20002"/>
                    </a:ext>
                  </a:extLst>
                </a:gridCol>
              </a:tblGrid>
              <a:tr h="383789">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Olaparib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157)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200" b="1" i="0" u="none" strike="noStrike" cap="none" normalizeH="0" baseline="0" dirty="0">
                          <a:ln>
                            <a:noFill/>
                          </a:ln>
                          <a:solidFill>
                            <a:schemeClr val="tx1"/>
                          </a:solidFill>
                          <a:effectLst/>
                          <a:latin typeface="Calibri" panose="020F0502020204030204" pitchFamily="34" charset="0"/>
                        </a:rPr>
                        <a:t>Placebo + Bev </a:t>
                      </a:r>
                    </a:p>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200" b="1" i="0" u="none" strike="noStrike" cap="none" normalizeH="0" baseline="0" dirty="0">
                          <a:ln>
                            <a:noFill/>
                          </a:ln>
                          <a:solidFill>
                            <a:schemeClr val="tx1"/>
                          </a:solidFill>
                          <a:effectLst/>
                          <a:latin typeface="Calibri" panose="020F0502020204030204" pitchFamily="34" charset="0"/>
                        </a:rPr>
                        <a:t>(n = 80)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15352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48 (30.6)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37 (46.3)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5352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OS, mo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75.2</a:t>
                      </a:r>
                      <a:r>
                        <a:rPr kumimoji="0" lang="en-US" sz="1200" b="0" i="0" u="none" strike="noStrike" cap="none" normalizeH="0" baseline="3000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66.9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5352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5-yr OS rate,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3837921"/>
                  </a:ext>
                </a:extLst>
              </a:tr>
              <a:tr h="15352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Subsequent PARPi,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38 (24.2)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44 (55.0)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67041728"/>
                  </a:ext>
                </a:extLst>
              </a:tr>
              <a:tr h="153521">
                <a:tc grid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0.60 (95% CI: 0.39-0.93)</a:t>
                      </a:r>
                    </a:p>
                  </a:txBody>
                  <a:tcPr marL="121881" marR="121881" marT="45728" marB="45728" anchor="ctr" horzOverflow="overflow">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0.92 (95% CI: 0.72-1.17)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extLst>
                  <a:ext uri="{0D108BD9-81ED-4DB2-BD59-A6C34878D82A}">
                    <a16:rowId xmlns:a16="http://schemas.microsoft.com/office/drawing/2014/main" val="1853868532"/>
                  </a:ext>
                </a:extLst>
              </a:tr>
            </a:tbl>
          </a:graphicData>
        </a:graphic>
      </p:graphicFrame>
      <p:graphicFrame>
        <p:nvGraphicFramePr>
          <p:cNvPr id="6" name="Group 32">
            <a:extLst>
              <a:ext uri="{FF2B5EF4-FFF2-40B4-BE49-F238E27FC236}">
                <a16:creationId xmlns:a16="http://schemas.microsoft.com/office/drawing/2014/main" id="{26ED2626-67AC-7E96-FDFD-A4446C3C79DC}"/>
              </a:ext>
            </a:extLst>
          </p:cNvPr>
          <p:cNvGraphicFramePr>
            <a:graphicFrameLocks noGrp="1"/>
          </p:cNvGraphicFramePr>
          <p:nvPr/>
        </p:nvGraphicFramePr>
        <p:xfrm>
          <a:off x="4519981" y="4201206"/>
          <a:ext cx="3665006" cy="2011776"/>
        </p:xfrm>
        <a:graphic>
          <a:graphicData uri="http://schemas.openxmlformats.org/drawingml/2006/table">
            <a:tbl>
              <a:tblPr/>
              <a:tblGrid>
                <a:gridCol w="1769965">
                  <a:extLst>
                    <a:ext uri="{9D8B030D-6E8A-4147-A177-3AD203B41FA5}">
                      <a16:colId xmlns:a16="http://schemas.microsoft.com/office/drawing/2014/main" val="2570165244"/>
                    </a:ext>
                  </a:extLst>
                </a:gridCol>
                <a:gridCol w="964542">
                  <a:extLst>
                    <a:ext uri="{9D8B030D-6E8A-4147-A177-3AD203B41FA5}">
                      <a16:colId xmlns:a16="http://schemas.microsoft.com/office/drawing/2014/main" val="20001"/>
                    </a:ext>
                  </a:extLst>
                </a:gridCol>
                <a:gridCol w="930499">
                  <a:extLst>
                    <a:ext uri="{9D8B030D-6E8A-4147-A177-3AD203B41FA5}">
                      <a16:colId xmlns:a16="http://schemas.microsoft.com/office/drawing/2014/main" val="20002"/>
                    </a:ext>
                  </a:extLst>
                </a:gridCol>
              </a:tblGrid>
              <a:tr h="53233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Olaparib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97)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200" b="1" i="0" u="none" strike="noStrike" cap="none" normalizeH="0" baseline="0" dirty="0">
                          <a:ln>
                            <a:noFill/>
                          </a:ln>
                          <a:solidFill>
                            <a:schemeClr val="tx1"/>
                          </a:solidFill>
                          <a:effectLst/>
                          <a:latin typeface="Calibri" panose="020F0502020204030204" pitchFamily="34" charset="0"/>
                        </a:rPr>
                        <a:t>Placebo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22815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44 (45.4)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32 (58.2)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2815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OS, mo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52.0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2815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5-yr OS rate,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54.7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3837921"/>
                  </a:ext>
                </a:extLst>
              </a:tr>
              <a:tr h="22815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Subsequent PARPi,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 (9.3)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23 (41.8)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67041728"/>
                  </a:ext>
                </a:extLst>
              </a:tr>
              <a:tr h="228151">
                <a:tc grid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0.71 (95% CI: 0.45-1.13)</a:t>
                      </a:r>
                    </a:p>
                  </a:txBody>
                  <a:tcPr marL="121881" marR="121881" marT="45728" marB="45728" anchor="ctr" horzOverflow="overflow">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0.92 (95% CI: 0.72-1.17)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extLst>
                  <a:ext uri="{0D108BD9-81ED-4DB2-BD59-A6C34878D82A}">
                    <a16:rowId xmlns:a16="http://schemas.microsoft.com/office/drawing/2014/main" val="1853868532"/>
                  </a:ext>
                </a:extLst>
              </a:tr>
            </a:tbl>
          </a:graphicData>
        </a:graphic>
      </p:graphicFrame>
      <p:sp>
        <p:nvSpPr>
          <p:cNvPr id="7" name="TextBox 6">
            <a:extLst>
              <a:ext uri="{FF2B5EF4-FFF2-40B4-BE49-F238E27FC236}">
                <a16:creationId xmlns:a16="http://schemas.microsoft.com/office/drawing/2014/main" id="{9A7EE274-3C7E-9CCC-3AD1-216C0E90C6CD}"/>
              </a:ext>
            </a:extLst>
          </p:cNvPr>
          <p:cNvSpPr txBox="1"/>
          <p:nvPr/>
        </p:nvSpPr>
        <p:spPr bwMode="auto">
          <a:xfrm>
            <a:off x="2783683" y="6170778"/>
            <a:ext cx="66246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*By central labs. </a:t>
            </a: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Median unstable; &lt;50% data maturity.</a:t>
            </a:r>
            <a:r>
              <a:rPr lang="en-US" sz="1400" b="0" baseline="30000" dirty="0">
                <a:solidFill>
                  <a:schemeClr val="bg1"/>
                </a:solidFill>
                <a:latin typeface="Calibri" panose="020F0502020204030204" pitchFamily="34" charset="0"/>
              </a:rPr>
              <a:t> ‡</a:t>
            </a:r>
            <a:r>
              <a:rPr lang="en-US" sz="1400" b="0" dirty="0">
                <a:solidFill>
                  <a:schemeClr val="bg1"/>
                </a:solidFill>
                <a:latin typeface="Calibri" panose="020F0502020204030204" pitchFamily="34" charset="0"/>
              </a:rPr>
              <a:t>By Myriad myChoice HRD Plus. </a:t>
            </a:r>
          </a:p>
        </p:txBody>
      </p:sp>
      <p:graphicFrame>
        <p:nvGraphicFramePr>
          <p:cNvPr id="8" name="Group 32">
            <a:extLst>
              <a:ext uri="{FF2B5EF4-FFF2-40B4-BE49-F238E27FC236}">
                <a16:creationId xmlns:a16="http://schemas.microsoft.com/office/drawing/2014/main" id="{FF511491-2BFF-4E1B-3AF3-EC7EC41FFB5C}"/>
              </a:ext>
            </a:extLst>
          </p:cNvPr>
          <p:cNvGraphicFramePr>
            <a:graphicFrameLocks noGrp="1"/>
          </p:cNvGraphicFramePr>
          <p:nvPr/>
        </p:nvGraphicFramePr>
        <p:xfrm>
          <a:off x="8275878" y="4194682"/>
          <a:ext cx="3665006" cy="2011776"/>
        </p:xfrm>
        <a:graphic>
          <a:graphicData uri="http://schemas.openxmlformats.org/drawingml/2006/table">
            <a:tbl>
              <a:tblPr/>
              <a:tblGrid>
                <a:gridCol w="1769965">
                  <a:extLst>
                    <a:ext uri="{9D8B030D-6E8A-4147-A177-3AD203B41FA5}">
                      <a16:colId xmlns:a16="http://schemas.microsoft.com/office/drawing/2014/main" val="2570165244"/>
                    </a:ext>
                  </a:extLst>
                </a:gridCol>
                <a:gridCol w="964542">
                  <a:extLst>
                    <a:ext uri="{9D8B030D-6E8A-4147-A177-3AD203B41FA5}">
                      <a16:colId xmlns:a16="http://schemas.microsoft.com/office/drawing/2014/main" val="20001"/>
                    </a:ext>
                  </a:extLst>
                </a:gridCol>
                <a:gridCol w="930499">
                  <a:extLst>
                    <a:ext uri="{9D8B030D-6E8A-4147-A177-3AD203B41FA5}">
                      <a16:colId xmlns:a16="http://schemas.microsoft.com/office/drawing/2014/main" val="20002"/>
                    </a:ext>
                  </a:extLst>
                </a:gridCol>
              </a:tblGrid>
              <a:tr h="56071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Olaparib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192)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200" b="1" i="0" u="none" strike="noStrike" cap="none" normalizeH="0" baseline="0" dirty="0">
                          <a:ln>
                            <a:noFill/>
                          </a:ln>
                          <a:solidFill>
                            <a:schemeClr val="tx1"/>
                          </a:solidFill>
                          <a:effectLst/>
                          <a:latin typeface="Calibri" panose="020F0502020204030204" pitchFamily="34" charset="0"/>
                        </a:rPr>
                        <a:t>Placebo + Bev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85)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240316">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140 (72.9)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58 (68.2)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40316">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OS, mo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36.8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40316">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5-yr OS rate,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3837921"/>
                  </a:ext>
                </a:extLst>
              </a:tr>
              <a:tr h="240316">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Subsequent PARPi,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46 (24.0)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34 (40.0)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67041728"/>
                  </a:ext>
                </a:extLst>
              </a:tr>
              <a:tr h="240316">
                <a:tc gridSpan="3">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1.19 (95% CI: 0.88-1.63)</a:t>
                      </a:r>
                    </a:p>
                  </a:txBody>
                  <a:tcPr marL="121881" marR="121881" marT="45728" marB="45728" anchor="ctr" horzOverflow="overflow">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0.92 (95% CI: 0.72-1.17)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extLst>
                  <a:ext uri="{0D108BD9-81ED-4DB2-BD59-A6C34878D82A}">
                    <a16:rowId xmlns:a16="http://schemas.microsoft.com/office/drawing/2014/main" val="1853868532"/>
                  </a:ext>
                </a:extLst>
              </a:tr>
            </a:tbl>
          </a:graphicData>
        </a:graphic>
      </p:graphicFrame>
      <p:sp>
        <p:nvSpPr>
          <p:cNvPr id="9" name="TextBox 8">
            <a:extLst>
              <a:ext uri="{FF2B5EF4-FFF2-40B4-BE49-F238E27FC236}">
                <a16:creationId xmlns:a16="http://schemas.microsoft.com/office/drawing/2014/main" id="{35BD327B-3D67-ED7E-94C1-74A15F0CF695}"/>
              </a:ext>
            </a:extLst>
          </p:cNvPr>
          <p:cNvSpPr txBox="1"/>
          <p:nvPr/>
        </p:nvSpPr>
        <p:spPr bwMode="auto">
          <a:xfrm>
            <a:off x="2697897" y="1083426"/>
            <a:ext cx="8229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BRCA</a:t>
            </a:r>
            <a:r>
              <a:rPr lang="en-US" sz="1400" dirty="0">
                <a:solidFill>
                  <a:schemeClr val="bg1"/>
                </a:solidFill>
                <a:latin typeface="Calibri" panose="020F0502020204030204" pitchFamily="34" charset="0"/>
              </a:rPr>
              <a:t>m*</a:t>
            </a:r>
          </a:p>
        </p:txBody>
      </p:sp>
      <p:sp>
        <p:nvSpPr>
          <p:cNvPr id="10" name="TextBox 9">
            <a:extLst>
              <a:ext uri="{FF2B5EF4-FFF2-40B4-BE49-F238E27FC236}">
                <a16:creationId xmlns:a16="http://schemas.microsoft.com/office/drawing/2014/main" id="{BB2CDAD8-2859-B3BF-49B5-FFF185AF088B}"/>
              </a:ext>
            </a:extLst>
          </p:cNvPr>
          <p:cNvSpPr txBox="1"/>
          <p:nvPr/>
        </p:nvSpPr>
        <p:spPr bwMode="auto">
          <a:xfrm>
            <a:off x="5390647" y="1111116"/>
            <a:ext cx="25326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HRD Positive Excluding </a:t>
            </a:r>
            <a:r>
              <a:rPr lang="en-US" sz="1400" i="1" dirty="0">
                <a:solidFill>
                  <a:schemeClr val="bg1"/>
                </a:solidFill>
                <a:latin typeface="Calibri" panose="020F0502020204030204" pitchFamily="34" charset="0"/>
              </a:rPr>
              <a:t>BRCA</a:t>
            </a:r>
            <a:r>
              <a:rPr lang="en-US" sz="1400" dirty="0">
                <a:solidFill>
                  <a:schemeClr val="bg1"/>
                </a:solidFill>
                <a:latin typeface="Calibri" panose="020F0502020204030204" pitchFamily="34" charset="0"/>
              </a:rPr>
              <a:t>m</a:t>
            </a:r>
            <a:r>
              <a:rPr lang="en-US" sz="1400" baseline="30000" dirty="0">
                <a:solidFill>
                  <a:schemeClr val="bg1"/>
                </a:solidFill>
                <a:latin typeface="Calibri" panose="020F0502020204030204" pitchFamily="34" charset="0"/>
              </a:rPr>
              <a:t>†</a:t>
            </a:r>
          </a:p>
        </p:txBody>
      </p:sp>
      <p:sp>
        <p:nvSpPr>
          <p:cNvPr id="11" name="TextBox 10">
            <a:extLst>
              <a:ext uri="{FF2B5EF4-FFF2-40B4-BE49-F238E27FC236}">
                <a16:creationId xmlns:a16="http://schemas.microsoft.com/office/drawing/2014/main" id="{50CB295B-F6E9-A1E2-2DA4-F02BD681D35C}"/>
              </a:ext>
            </a:extLst>
          </p:cNvPr>
          <p:cNvSpPr txBox="1"/>
          <p:nvPr/>
        </p:nvSpPr>
        <p:spPr bwMode="auto">
          <a:xfrm>
            <a:off x="9419916" y="1136800"/>
            <a:ext cx="126989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HRD Negative</a:t>
            </a:r>
            <a:r>
              <a:rPr lang="en-US" sz="1400" baseline="30000" dirty="0">
                <a:solidFill>
                  <a:schemeClr val="bg1"/>
                </a:solidFill>
                <a:latin typeface="Calibri" panose="020F0502020204030204" pitchFamily="34" charset="0"/>
              </a:rPr>
              <a:t>‡</a:t>
            </a:r>
          </a:p>
        </p:txBody>
      </p:sp>
      <p:sp>
        <p:nvSpPr>
          <p:cNvPr id="12" name="Rectangle 11">
            <a:extLst>
              <a:ext uri="{FF2B5EF4-FFF2-40B4-BE49-F238E27FC236}">
                <a16:creationId xmlns:a16="http://schemas.microsoft.com/office/drawing/2014/main" id="{DF3DE816-C751-20BA-2F33-81CB420F6A9C}"/>
              </a:ext>
            </a:extLst>
          </p:cNvPr>
          <p:cNvSpPr/>
          <p:nvPr/>
        </p:nvSpPr>
        <p:spPr bwMode="auto">
          <a:xfrm>
            <a:off x="1550956" y="3710654"/>
            <a:ext cx="3021981" cy="239172"/>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200" dirty="0">
                <a:solidFill>
                  <a:schemeClr val="bg1"/>
                </a:solidFill>
                <a:latin typeface="Calibri" panose="020F0502020204030204" pitchFamily="34" charset="0"/>
              </a:rPr>
              <a:t>Time From Randomization (Mo) </a:t>
            </a:r>
          </a:p>
        </p:txBody>
      </p:sp>
      <p:sp>
        <p:nvSpPr>
          <p:cNvPr id="20" name="Rectangle 19">
            <a:extLst>
              <a:ext uri="{FF2B5EF4-FFF2-40B4-BE49-F238E27FC236}">
                <a16:creationId xmlns:a16="http://schemas.microsoft.com/office/drawing/2014/main" id="{D24B42CF-94FE-5A26-E183-57BF992E2CC8}"/>
              </a:ext>
            </a:extLst>
          </p:cNvPr>
          <p:cNvSpPr/>
          <p:nvPr/>
        </p:nvSpPr>
        <p:spPr bwMode="auto">
          <a:xfrm rot="16200000">
            <a:off x="161597" y="2279421"/>
            <a:ext cx="1993755" cy="296447"/>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OS (%)</a:t>
            </a:r>
          </a:p>
        </p:txBody>
      </p:sp>
      <p:sp>
        <p:nvSpPr>
          <p:cNvPr id="13" name="Freeform: Shape 12">
            <a:extLst>
              <a:ext uri="{FF2B5EF4-FFF2-40B4-BE49-F238E27FC236}">
                <a16:creationId xmlns:a16="http://schemas.microsoft.com/office/drawing/2014/main" id="{1521B16B-5B5C-2887-10E6-A6B20EA893C3}"/>
              </a:ext>
            </a:extLst>
          </p:cNvPr>
          <p:cNvSpPr/>
          <p:nvPr/>
        </p:nvSpPr>
        <p:spPr bwMode="auto">
          <a:xfrm>
            <a:off x="1655891" y="1372699"/>
            <a:ext cx="2833433" cy="2123548"/>
          </a:xfrm>
          <a:custGeom>
            <a:avLst/>
            <a:gdLst>
              <a:gd name="connsiteX0" fmla="*/ 0 w 6341035"/>
              <a:gd name="connsiteY0" fmla="*/ 0 h 3418541"/>
              <a:gd name="connsiteX1" fmla="*/ 0 w 6341035"/>
              <a:gd name="connsiteY1" fmla="*/ 3418541 h 3418541"/>
              <a:gd name="connsiteX2" fmla="*/ 6341035 w 6341035"/>
              <a:gd name="connsiteY2" fmla="*/ 3418541 h 3418541"/>
            </a:gdLst>
            <a:ahLst/>
            <a:cxnLst>
              <a:cxn ang="0">
                <a:pos x="connsiteX0" y="connsiteY0"/>
              </a:cxn>
              <a:cxn ang="0">
                <a:pos x="connsiteX1" y="connsiteY1"/>
              </a:cxn>
              <a:cxn ang="0">
                <a:pos x="connsiteX2" y="connsiteY2"/>
              </a:cxn>
            </a:cxnLst>
            <a:rect l="l" t="t" r="r" b="b"/>
            <a:pathLst>
              <a:path w="6341035" h="3418541">
                <a:moveTo>
                  <a:pt x="0" y="0"/>
                </a:moveTo>
                <a:lnTo>
                  <a:pt x="0" y="3418541"/>
                </a:lnTo>
                <a:lnTo>
                  <a:pt x="6341035" y="3418541"/>
                </a:lnTo>
              </a:path>
            </a:pathLst>
          </a:custGeom>
          <a:noFill/>
          <a:ln w="28575">
            <a:solidFill>
              <a:schemeClr val="bg1"/>
            </a:solidFill>
            <a:miter lim="800000"/>
            <a:headEnd/>
            <a:tailEnd/>
          </a:ln>
        </p:spPr>
        <p:txBody>
          <a:bodyPr rtlCol="0" anchor="ctr"/>
          <a:lstStyle/>
          <a:p>
            <a:pPr algn="ctr"/>
            <a:endParaRPr lang="en-US" sz="1400" dirty="0"/>
          </a:p>
        </p:txBody>
      </p:sp>
      <p:grpSp>
        <p:nvGrpSpPr>
          <p:cNvPr id="15" name="Group 14">
            <a:extLst>
              <a:ext uri="{FF2B5EF4-FFF2-40B4-BE49-F238E27FC236}">
                <a16:creationId xmlns:a16="http://schemas.microsoft.com/office/drawing/2014/main" id="{75E59179-C51F-490A-27E4-6686F2AFF02B}"/>
              </a:ext>
            </a:extLst>
          </p:cNvPr>
          <p:cNvGrpSpPr/>
          <p:nvPr/>
        </p:nvGrpSpPr>
        <p:grpSpPr>
          <a:xfrm>
            <a:off x="1570136" y="1372699"/>
            <a:ext cx="85755" cy="2125404"/>
            <a:chOff x="1533812" y="1673412"/>
            <a:chExt cx="103741" cy="3421529"/>
          </a:xfrm>
        </p:grpSpPr>
        <p:cxnSp>
          <p:nvCxnSpPr>
            <p:cNvPr id="17" name="Straight Connector 16">
              <a:extLst>
                <a:ext uri="{FF2B5EF4-FFF2-40B4-BE49-F238E27FC236}">
                  <a16:creationId xmlns:a16="http://schemas.microsoft.com/office/drawing/2014/main" id="{8DB51AA5-50DC-60A3-AF04-048FCE9E7464}"/>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0E091A7-A64F-F789-565B-AC190ADFF4A5}"/>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0EFDE9E7-64BB-87D7-7AD8-F30DBA9376CA}"/>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CC18ABE-B7E5-2F7B-78E8-0FF5E0CADA03}"/>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5C1934DC-1219-6FB6-A191-D4E58535038F}"/>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5414E7DA-DDEA-8C2C-1017-0E660D41DA7F}"/>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39" name="Group 38">
            <a:extLst>
              <a:ext uri="{FF2B5EF4-FFF2-40B4-BE49-F238E27FC236}">
                <a16:creationId xmlns:a16="http://schemas.microsoft.com/office/drawing/2014/main" id="{31C2396B-26F9-5FEF-9779-7E4E665E3CE7}"/>
              </a:ext>
            </a:extLst>
          </p:cNvPr>
          <p:cNvGrpSpPr/>
          <p:nvPr/>
        </p:nvGrpSpPr>
        <p:grpSpPr>
          <a:xfrm>
            <a:off x="1285473" y="1200779"/>
            <a:ext cx="356189" cy="2323407"/>
            <a:chOff x="1164168" y="1263383"/>
            <a:chExt cx="284987" cy="2304466"/>
          </a:xfrm>
        </p:grpSpPr>
        <p:sp>
          <p:nvSpPr>
            <p:cNvPr id="24" name="TextBox 23">
              <a:extLst>
                <a:ext uri="{FF2B5EF4-FFF2-40B4-BE49-F238E27FC236}">
                  <a16:creationId xmlns:a16="http://schemas.microsoft.com/office/drawing/2014/main" id="{197B2E8C-1992-7198-AE16-5289F36DCDB7}"/>
                </a:ext>
              </a:extLst>
            </p:cNvPr>
            <p:cNvSpPr txBox="1"/>
            <p:nvPr/>
          </p:nvSpPr>
          <p:spPr bwMode="auto">
            <a:xfrm>
              <a:off x="1164168" y="1263383"/>
              <a:ext cx="284987"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5" name="TextBox 24">
              <a:extLst>
                <a:ext uri="{FF2B5EF4-FFF2-40B4-BE49-F238E27FC236}">
                  <a16:creationId xmlns:a16="http://schemas.microsoft.com/office/drawing/2014/main" id="{7F294E0B-1474-4DE2-0330-C417DCE807F4}"/>
                </a:ext>
              </a:extLst>
            </p:cNvPr>
            <p:cNvSpPr txBox="1"/>
            <p:nvPr/>
          </p:nvSpPr>
          <p:spPr bwMode="auto">
            <a:xfrm>
              <a:off x="1220926" y="1683068"/>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6" name="TextBox 25">
              <a:extLst>
                <a:ext uri="{FF2B5EF4-FFF2-40B4-BE49-F238E27FC236}">
                  <a16:creationId xmlns:a16="http://schemas.microsoft.com/office/drawing/2014/main" id="{59643A28-6735-C7BF-8A76-72B9D64C7F26}"/>
                </a:ext>
              </a:extLst>
            </p:cNvPr>
            <p:cNvSpPr txBox="1"/>
            <p:nvPr/>
          </p:nvSpPr>
          <p:spPr bwMode="auto">
            <a:xfrm>
              <a:off x="1220926" y="2113545"/>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7" name="TextBox 26">
              <a:extLst>
                <a:ext uri="{FF2B5EF4-FFF2-40B4-BE49-F238E27FC236}">
                  <a16:creationId xmlns:a16="http://schemas.microsoft.com/office/drawing/2014/main" id="{16F839F9-C5D4-59ED-3FEE-18093C474059}"/>
                </a:ext>
              </a:extLst>
            </p:cNvPr>
            <p:cNvSpPr txBox="1"/>
            <p:nvPr/>
          </p:nvSpPr>
          <p:spPr bwMode="auto">
            <a:xfrm>
              <a:off x="1220926" y="2533230"/>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8" name="TextBox 27">
              <a:extLst>
                <a:ext uri="{FF2B5EF4-FFF2-40B4-BE49-F238E27FC236}">
                  <a16:creationId xmlns:a16="http://schemas.microsoft.com/office/drawing/2014/main" id="{0DE44D8A-4825-E500-40EB-AFD02DB05E97}"/>
                </a:ext>
              </a:extLst>
            </p:cNvPr>
            <p:cNvSpPr txBox="1"/>
            <p:nvPr/>
          </p:nvSpPr>
          <p:spPr bwMode="auto">
            <a:xfrm>
              <a:off x="1277685" y="3376662"/>
              <a:ext cx="171470"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7" name="TextBox 36">
              <a:extLst>
                <a:ext uri="{FF2B5EF4-FFF2-40B4-BE49-F238E27FC236}">
                  <a16:creationId xmlns:a16="http://schemas.microsoft.com/office/drawing/2014/main" id="{B18379E8-62E6-4B32-752D-16218C0FBF47}"/>
                </a:ext>
              </a:extLst>
            </p:cNvPr>
            <p:cNvSpPr txBox="1"/>
            <p:nvPr/>
          </p:nvSpPr>
          <p:spPr bwMode="auto">
            <a:xfrm>
              <a:off x="1220926" y="2956977"/>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grpSp>
      <p:grpSp>
        <p:nvGrpSpPr>
          <p:cNvPr id="40" name="Group 39">
            <a:extLst>
              <a:ext uri="{FF2B5EF4-FFF2-40B4-BE49-F238E27FC236}">
                <a16:creationId xmlns:a16="http://schemas.microsoft.com/office/drawing/2014/main" id="{47121F96-2E00-FCD1-AD47-2CFD6E973467}"/>
              </a:ext>
            </a:extLst>
          </p:cNvPr>
          <p:cNvGrpSpPr/>
          <p:nvPr/>
        </p:nvGrpSpPr>
        <p:grpSpPr>
          <a:xfrm>
            <a:off x="1655871" y="3487400"/>
            <a:ext cx="2833453" cy="81594"/>
            <a:chOff x="1637552" y="5090450"/>
            <a:chExt cx="6344023" cy="76378"/>
          </a:xfrm>
        </p:grpSpPr>
        <p:grpSp>
          <p:nvGrpSpPr>
            <p:cNvPr id="41" name="Group 40">
              <a:extLst>
                <a:ext uri="{FF2B5EF4-FFF2-40B4-BE49-F238E27FC236}">
                  <a16:creationId xmlns:a16="http://schemas.microsoft.com/office/drawing/2014/main" id="{66D59FF6-EC65-ED8A-57BE-6EB416FDBBA1}"/>
                </a:ext>
              </a:extLst>
            </p:cNvPr>
            <p:cNvGrpSpPr/>
            <p:nvPr/>
          </p:nvGrpSpPr>
          <p:grpSpPr>
            <a:xfrm rot="5400000">
              <a:off x="3978750" y="2750755"/>
              <a:ext cx="74875" cy="4757272"/>
              <a:chOff x="1533812" y="1673412"/>
              <a:chExt cx="103741" cy="3421529"/>
            </a:xfrm>
          </p:grpSpPr>
          <p:cxnSp>
            <p:nvCxnSpPr>
              <p:cNvPr id="45" name="Straight Connector 44">
                <a:extLst>
                  <a:ext uri="{FF2B5EF4-FFF2-40B4-BE49-F238E27FC236}">
                    <a16:creationId xmlns:a16="http://schemas.microsoft.com/office/drawing/2014/main" id="{81EAACB8-75CB-6F4B-224A-8CBCEBEBEEFB}"/>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08D88D95-5BD8-777D-F4A6-5CF811DF629C}"/>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6188BD98-323F-C453-C8AF-BC090CC864D9}"/>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741EFC74-C02C-2A73-0AD6-FA3A0924E39D}"/>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3293D0F0-6E82-A965-E301-1F2A7AA0642C}"/>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6A1B1E8F-E321-7C0B-FB9B-1F3A4ED015DA}"/>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2327FE25-617A-972C-4A54-911DA7F8566E}"/>
                </a:ext>
              </a:extLst>
            </p:cNvPr>
            <p:cNvGrpSpPr/>
            <p:nvPr/>
          </p:nvGrpSpPr>
          <p:grpSpPr>
            <a:xfrm>
              <a:off x="7346278" y="5090450"/>
              <a:ext cx="635297" cy="74875"/>
              <a:chOff x="5595769" y="5244353"/>
              <a:chExt cx="951455" cy="74875"/>
            </a:xfrm>
          </p:grpSpPr>
          <p:cxnSp>
            <p:nvCxnSpPr>
              <p:cNvPr id="43" name="Straight Connector 42">
                <a:extLst>
                  <a:ext uri="{FF2B5EF4-FFF2-40B4-BE49-F238E27FC236}">
                    <a16:creationId xmlns:a16="http://schemas.microsoft.com/office/drawing/2014/main" id="{02E3A971-A581-BE5D-E740-07DAEC82790E}"/>
                  </a:ext>
                </a:extLst>
              </p:cNvPr>
              <p:cNvCxnSpPr>
                <a:cxnSpLocks/>
              </p:cNvCxnSpPr>
              <p:nvPr/>
            </p:nvCxnSpPr>
            <p:spPr bwMode="auto">
              <a:xfrm rot="5400000">
                <a:off x="6509786" y="5281791"/>
                <a:ext cx="74875"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72C63560-B5CB-7009-B9F8-FAD737EBAFDD}"/>
                  </a:ext>
                </a:extLst>
              </p:cNvPr>
              <p:cNvCxnSpPr>
                <a:cxnSpLocks/>
              </p:cNvCxnSpPr>
              <p:nvPr/>
            </p:nvCxnSpPr>
            <p:spPr bwMode="auto">
              <a:xfrm rot="5400000">
                <a:off x="5558331" y="5281791"/>
                <a:ext cx="74875" cy="0"/>
              </a:xfrm>
              <a:prstGeom prst="line">
                <a:avLst/>
              </a:prstGeom>
              <a:noFill/>
              <a:ln w="28575" cap="flat" cmpd="sng" algn="ctr">
                <a:solidFill>
                  <a:schemeClr val="bg1"/>
                </a:solidFill>
                <a:prstDash val="solid"/>
                <a:round/>
                <a:headEnd type="none" w="med" len="med"/>
                <a:tailEnd type="none" w="med" len="med"/>
              </a:ln>
              <a:effectLst/>
            </p:spPr>
          </p:cxnSp>
        </p:grpSp>
      </p:grpSp>
      <p:sp>
        <p:nvSpPr>
          <p:cNvPr id="54" name="TextBox 53">
            <a:extLst>
              <a:ext uri="{FF2B5EF4-FFF2-40B4-BE49-F238E27FC236}">
                <a16:creationId xmlns:a16="http://schemas.microsoft.com/office/drawing/2014/main" id="{81914D1E-4C33-D5A5-BD7D-1B1D55D0AE39}"/>
              </a:ext>
            </a:extLst>
          </p:cNvPr>
          <p:cNvSpPr txBox="1"/>
          <p:nvPr/>
        </p:nvSpPr>
        <p:spPr bwMode="auto">
          <a:xfrm>
            <a:off x="1472698" y="3826080"/>
            <a:ext cx="40107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157</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80</a:t>
            </a:r>
          </a:p>
        </p:txBody>
      </p:sp>
      <p:sp>
        <p:nvSpPr>
          <p:cNvPr id="55" name="TextBox 54">
            <a:extLst>
              <a:ext uri="{FF2B5EF4-FFF2-40B4-BE49-F238E27FC236}">
                <a16:creationId xmlns:a16="http://schemas.microsoft.com/office/drawing/2014/main" id="{F1774A34-D443-0466-B700-E81A74F3164A}"/>
              </a:ext>
            </a:extLst>
          </p:cNvPr>
          <p:cNvSpPr txBox="1"/>
          <p:nvPr/>
        </p:nvSpPr>
        <p:spPr bwMode="auto">
          <a:xfrm>
            <a:off x="1899658" y="3826080"/>
            <a:ext cx="40107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155</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76</a:t>
            </a:r>
          </a:p>
        </p:txBody>
      </p:sp>
      <p:sp>
        <p:nvSpPr>
          <p:cNvPr id="56" name="TextBox 55">
            <a:extLst>
              <a:ext uri="{FF2B5EF4-FFF2-40B4-BE49-F238E27FC236}">
                <a16:creationId xmlns:a16="http://schemas.microsoft.com/office/drawing/2014/main" id="{6A427ABE-2EE8-3753-2095-582BBA0A5A97}"/>
              </a:ext>
            </a:extLst>
          </p:cNvPr>
          <p:cNvSpPr txBox="1"/>
          <p:nvPr/>
        </p:nvSpPr>
        <p:spPr bwMode="auto">
          <a:xfrm>
            <a:off x="2310334" y="3826971"/>
            <a:ext cx="40107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146</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68</a:t>
            </a:r>
          </a:p>
        </p:txBody>
      </p:sp>
      <p:sp>
        <p:nvSpPr>
          <p:cNvPr id="57" name="TextBox 56">
            <a:extLst>
              <a:ext uri="{FF2B5EF4-FFF2-40B4-BE49-F238E27FC236}">
                <a16:creationId xmlns:a16="http://schemas.microsoft.com/office/drawing/2014/main" id="{AA89BA0B-D476-04BC-8155-55F42D8AF6AC}"/>
              </a:ext>
            </a:extLst>
          </p:cNvPr>
          <p:cNvSpPr txBox="1"/>
          <p:nvPr/>
        </p:nvSpPr>
        <p:spPr bwMode="auto">
          <a:xfrm>
            <a:off x="2737294" y="3826971"/>
            <a:ext cx="40107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130</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59</a:t>
            </a:r>
          </a:p>
        </p:txBody>
      </p:sp>
      <p:sp>
        <p:nvSpPr>
          <p:cNvPr id="58" name="TextBox 57">
            <a:extLst>
              <a:ext uri="{FF2B5EF4-FFF2-40B4-BE49-F238E27FC236}">
                <a16:creationId xmlns:a16="http://schemas.microsoft.com/office/drawing/2014/main" id="{A4492F50-D7FF-CBEF-8782-ED29BCEAE9F9}"/>
              </a:ext>
            </a:extLst>
          </p:cNvPr>
          <p:cNvSpPr txBox="1"/>
          <p:nvPr/>
        </p:nvSpPr>
        <p:spPr bwMode="auto">
          <a:xfrm>
            <a:off x="3164254" y="3829419"/>
            <a:ext cx="40107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117</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54</a:t>
            </a:r>
          </a:p>
        </p:txBody>
      </p:sp>
      <p:sp>
        <p:nvSpPr>
          <p:cNvPr id="59" name="TextBox 58">
            <a:extLst>
              <a:ext uri="{FF2B5EF4-FFF2-40B4-BE49-F238E27FC236}">
                <a16:creationId xmlns:a16="http://schemas.microsoft.com/office/drawing/2014/main" id="{AF984B6A-C77A-2428-C6AA-5B39DBC9F8D3}"/>
              </a:ext>
            </a:extLst>
          </p:cNvPr>
          <p:cNvSpPr txBox="1"/>
          <p:nvPr/>
        </p:nvSpPr>
        <p:spPr bwMode="auto">
          <a:xfrm>
            <a:off x="3610999" y="3830309"/>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80</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33</a:t>
            </a:r>
          </a:p>
        </p:txBody>
      </p:sp>
      <p:sp>
        <p:nvSpPr>
          <p:cNvPr id="60" name="TextBox 59">
            <a:extLst>
              <a:ext uri="{FF2B5EF4-FFF2-40B4-BE49-F238E27FC236}">
                <a16:creationId xmlns:a16="http://schemas.microsoft.com/office/drawing/2014/main" id="{625B7B37-25A9-966F-31E7-8C64135BA0BE}"/>
              </a:ext>
            </a:extLst>
          </p:cNvPr>
          <p:cNvSpPr txBox="1"/>
          <p:nvPr/>
        </p:nvSpPr>
        <p:spPr bwMode="auto">
          <a:xfrm>
            <a:off x="4037959" y="3830309"/>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11</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3</a:t>
            </a:r>
          </a:p>
        </p:txBody>
      </p:sp>
      <p:sp>
        <p:nvSpPr>
          <p:cNvPr id="61" name="TextBox 60">
            <a:extLst>
              <a:ext uri="{FF2B5EF4-FFF2-40B4-BE49-F238E27FC236}">
                <a16:creationId xmlns:a16="http://schemas.microsoft.com/office/drawing/2014/main" id="{9A3112B9-07FD-21E4-475C-DE6A62C25384}"/>
              </a:ext>
            </a:extLst>
          </p:cNvPr>
          <p:cNvSpPr txBox="1"/>
          <p:nvPr/>
        </p:nvSpPr>
        <p:spPr bwMode="auto">
          <a:xfrm>
            <a:off x="4354151" y="3824951"/>
            <a:ext cx="256802"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0</a:t>
            </a:r>
          </a:p>
        </p:txBody>
      </p:sp>
      <p:grpSp>
        <p:nvGrpSpPr>
          <p:cNvPr id="62" name="Group 61">
            <a:extLst>
              <a:ext uri="{FF2B5EF4-FFF2-40B4-BE49-F238E27FC236}">
                <a16:creationId xmlns:a16="http://schemas.microsoft.com/office/drawing/2014/main" id="{35B7A3B8-621B-B69E-5F12-E29701F85282}"/>
              </a:ext>
            </a:extLst>
          </p:cNvPr>
          <p:cNvGrpSpPr/>
          <p:nvPr/>
        </p:nvGrpSpPr>
        <p:grpSpPr>
          <a:xfrm>
            <a:off x="9799972" y="1515784"/>
            <a:ext cx="2152075" cy="523220"/>
            <a:chOff x="6061756" y="1681316"/>
            <a:chExt cx="2152075" cy="523220"/>
          </a:xfrm>
        </p:grpSpPr>
        <p:sp>
          <p:nvSpPr>
            <p:cNvPr id="63" name="TextBox 62">
              <a:extLst>
                <a:ext uri="{FF2B5EF4-FFF2-40B4-BE49-F238E27FC236}">
                  <a16:creationId xmlns:a16="http://schemas.microsoft.com/office/drawing/2014/main" id="{9290F8AB-0442-CAB3-9700-2F1068167D4D}"/>
                </a:ext>
              </a:extLst>
            </p:cNvPr>
            <p:cNvSpPr txBox="1"/>
            <p:nvPr/>
          </p:nvSpPr>
          <p:spPr bwMode="auto">
            <a:xfrm>
              <a:off x="6278301" y="1681316"/>
              <a:ext cx="193553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400" b="0" dirty="0">
                  <a:solidFill>
                    <a:schemeClr val="bg1"/>
                  </a:solidFill>
                  <a:latin typeface="Calibri" panose="020F0502020204030204" pitchFamily="34" charset="0"/>
                </a:rPr>
                <a:t>Olaparib + bevacizumab</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Placebo + bevacizumab</a:t>
              </a:r>
            </a:p>
          </p:txBody>
        </p:sp>
        <p:cxnSp>
          <p:nvCxnSpPr>
            <p:cNvPr id="31744" name="Straight Connector 31743">
              <a:extLst>
                <a:ext uri="{FF2B5EF4-FFF2-40B4-BE49-F238E27FC236}">
                  <a16:creationId xmlns:a16="http://schemas.microsoft.com/office/drawing/2014/main" id="{EF9C8BA0-1259-F3A8-B976-FD9D0480594C}"/>
                </a:ext>
              </a:extLst>
            </p:cNvPr>
            <p:cNvCxnSpPr/>
            <p:nvPr/>
          </p:nvCxnSpPr>
          <p:spPr bwMode="auto">
            <a:xfrm>
              <a:off x="6061756" y="1839601"/>
              <a:ext cx="254420" cy="0"/>
            </a:xfrm>
            <a:prstGeom prst="line">
              <a:avLst/>
            </a:prstGeom>
            <a:noFill/>
            <a:ln w="28575" cap="flat" cmpd="sng" algn="ctr">
              <a:solidFill>
                <a:schemeClr val="accent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1823C993-2906-4600-5130-0A0A812D1825}"/>
                </a:ext>
              </a:extLst>
            </p:cNvPr>
            <p:cNvCxnSpPr/>
            <p:nvPr/>
          </p:nvCxnSpPr>
          <p:spPr bwMode="auto">
            <a:xfrm>
              <a:off x="6067732" y="2055311"/>
              <a:ext cx="254420" cy="0"/>
            </a:xfrm>
            <a:prstGeom prst="line">
              <a:avLst/>
            </a:prstGeom>
            <a:noFill/>
            <a:ln w="28575" cap="flat" cmpd="sng" algn="ctr">
              <a:solidFill>
                <a:schemeClr val="accent3"/>
              </a:solidFill>
              <a:prstDash val="solid"/>
              <a:round/>
              <a:headEnd type="none" w="med" len="med"/>
              <a:tailEnd type="none" w="med" len="med"/>
            </a:ln>
            <a:effectLst/>
          </p:spPr>
        </p:cxnSp>
      </p:grpSp>
      <p:sp>
        <p:nvSpPr>
          <p:cNvPr id="31747" name="TextBox 31746">
            <a:extLst>
              <a:ext uri="{FF2B5EF4-FFF2-40B4-BE49-F238E27FC236}">
                <a16:creationId xmlns:a16="http://schemas.microsoft.com/office/drawing/2014/main" id="{28DCE51D-5579-90EF-7F90-7A9E1B8B5A9E}"/>
              </a:ext>
            </a:extLst>
          </p:cNvPr>
          <p:cNvSpPr txBox="1"/>
          <p:nvPr/>
        </p:nvSpPr>
        <p:spPr bwMode="auto">
          <a:xfrm>
            <a:off x="3318420" y="1484736"/>
            <a:ext cx="10633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5-yr OS rate</a:t>
            </a:r>
          </a:p>
        </p:txBody>
      </p:sp>
      <p:sp>
        <p:nvSpPr>
          <p:cNvPr id="31748" name="TextBox 31747">
            <a:extLst>
              <a:ext uri="{FF2B5EF4-FFF2-40B4-BE49-F238E27FC236}">
                <a16:creationId xmlns:a16="http://schemas.microsoft.com/office/drawing/2014/main" id="{AA24B8C9-75D2-629D-1B34-84D9B016C2C7}"/>
              </a:ext>
            </a:extLst>
          </p:cNvPr>
          <p:cNvSpPr txBox="1"/>
          <p:nvPr/>
        </p:nvSpPr>
        <p:spPr bwMode="auto">
          <a:xfrm>
            <a:off x="3143446" y="2349087"/>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accent3"/>
                </a:solidFill>
                <a:latin typeface="Calibri" panose="020F0502020204030204" pitchFamily="34" charset="0"/>
              </a:rPr>
              <a:t>53.8%</a:t>
            </a:r>
          </a:p>
        </p:txBody>
      </p:sp>
      <p:sp>
        <p:nvSpPr>
          <p:cNvPr id="31749" name="TextBox 31748">
            <a:extLst>
              <a:ext uri="{FF2B5EF4-FFF2-40B4-BE49-F238E27FC236}">
                <a16:creationId xmlns:a16="http://schemas.microsoft.com/office/drawing/2014/main" id="{38ACF4A6-8316-760F-ABEF-B5D8A5F34386}"/>
              </a:ext>
            </a:extLst>
          </p:cNvPr>
          <p:cNvSpPr txBox="1"/>
          <p:nvPr/>
        </p:nvSpPr>
        <p:spPr bwMode="auto">
          <a:xfrm>
            <a:off x="3775467" y="1707005"/>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accent1"/>
                </a:solidFill>
                <a:latin typeface="Calibri" panose="020F0502020204030204" pitchFamily="34" charset="0"/>
              </a:rPr>
              <a:t>73.2%</a:t>
            </a:r>
          </a:p>
        </p:txBody>
      </p:sp>
      <p:cxnSp>
        <p:nvCxnSpPr>
          <p:cNvPr id="31750" name="Straight Connector 31749">
            <a:extLst>
              <a:ext uri="{FF2B5EF4-FFF2-40B4-BE49-F238E27FC236}">
                <a16:creationId xmlns:a16="http://schemas.microsoft.com/office/drawing/2014/main" id="{2423463B-F870-597A-3C77-09FB361458A4}"/>
              </a:ext>
            </a:extLst>
          </p:cNvPr>
          <p:cNvCxnSpPr>
            <a:cxnSpLocks/>
          </p:cNvCxnSpPr>
          <p:nvPr/>
        </p:nvCxnSpPr>
        <p:spPr bwMode="auto">
          <a:xfrm flipV="1">
            <a:off x="3775604" y="1999622"/>
            <a:ext cx="0" cy="1477480"/>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31752" name="Freeform: Shape 31751">
            <a:extLst>
              <a:ext uri="{FF2B5EF4-FFF2-40B4-BE49-F238E27FC236}">
                <a16:creationId xmlns:a16="http://schemas.microsoft.com/office/drawing/2014/main" id="{3FAD6D3D-5F8D-E323-4A3D-FAC9B2471442}"/>
              </a:ext>
            </a:extLst>
          </p:cNvPr>
          <p:cNvSpPr/>
          <p:nvPr/>
        </p:nvSpPr>
        <p:spPr bwMode="auto">
          <a:xfrm>
            <a:off x="1661543" y="1384092"/>
            <a:ext cx="2720715" cy="1528997"/>
          </a:xfrm>
          <a:custGeom>
            <a:avLst/>
            <a:gdLst>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77056 w 2720715"/>
              <a:gd name="connsiteY10" fmla="*/ 10742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71075 w 2720715"/>
              <a:gd name="connsiteY67" fmla="*/ 617096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77056 w 2720715"/>
              <a:gd name="connsiteY10" fmla="*/ 10742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76072 w 2720715"/>
              <a:gd name="connsiteY67" fmla="*/ 614597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77056 w 2720715"/>
              <a:gd name="connsiteY10" fmla="*/ 10742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86066 w 2720715"/>
              <a:gd name="connsiteY67" fmla="*/ 614597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77056 w 2720715"/>
              <a:gd name="connsiteY10" fmla="*/ 10742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76073 w 2720715"/>
              <a:gd name="connsiteY67" fmla="*/ 617095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77056 w 2720715"/>
              <a:gd name="connsiteY10" fmla="*/ 10742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86067 w 2720715"/>
              <a:gd name="connsiteY67" fmla="*/ 617095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77056 w 2720715"/>
              <a:gd name="connsiteY10" fmla="*/ 10742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86067 w 2720715"/>
              <a:gd name="connsiteY67" fmla="*/ 617095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74558 w 2720715"/>
              <a:gd name="connsiteY10" fmla="*/ 10742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86067 w 2720715"/>
              <a:gd name="connsiteY67" fmla="*/ 617095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72060 w 2720715"/>
              <a:gd name="connsiteY10" fmla="*/ 12241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86067 w 2720715"/>
              <a:gd name="connsiteY67" fmla="*/ 617095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 name="connsiteX0" fmla="*/ 0 w 2720715"/>
              <a:gd name="connsiteY0" fmla="*/ 0 h 1528997"/>
              <a:gd name="connsiteX1" fmla="*/ 289810 w 2720715"/>
              <a:gd name="connsiteY1" fmla="*/ 0 h 1528997"/>
              <a:gd name="connsiteX2" fmla="*/ 289810 w 2720715"/>
              <a:gd name="connsiteY2" fmla="*/ 17488 h 1528997"/>
              <a:gd name="connsiteX3" fmla="*/ 497174 w 2720715"/>
              <a:gd name="connsiteY3" fmla="*/ 17488 h 1528997"/>
              <a:gd name="connsiteX4" fmla="*/ 497174 w 2720715"/>
              <a:gd name="connsiteY4" fmla="*/ 59960 h 1528997"/>
              <a:gd name="connsiteX5" fmla="*/ 574623 w 2720715"/>
              <a:gd name="connsiteY5" fmla="*/ 59960 h 1528997"/>
              <a:gd name="connsiteX6" fmla="*/ 574623 w 2720715"/>
              <a:gd name="connsiteY6" fmla="*/ 72452 h 1528997"/>
              <a:gd name="connsiteX7" fmla="*/ 637082 w 2720715"/>
              <a:gd name="connsiteY7" fmla="*/ 72452 h 1528997"/>
              <a:gd name="connsiteX8" fmla="*/ 637082 w 2720715"/>
              <a:gd name="connsiteY8" fmla="*/ 107429 h 1528997"/>
              <a:gd name="connsiteX9" fmla="*/ 677056 w 2720715"/>
              <a:gd name="connsiteY9" fmla="*/ 107429 h 1528997"/>
              <a:gd name="connsiteX10" fmla="*/ 684551 w 2720715"/>
              <a:gd name="connsiteY10" fmla="*/ 122419 h 1528997"/>
              <a:gd name="connsiteX11" fmla="*/ 694545 w 2720715"/>
              <a:gd name="connsiteY11" fmla="*/ 124918 h 1528997"/>
              <a:gd name="connsiteX12" fmla="*/ 694545 w 2720715"/>
              <a:gd name="connsiteY12" fmla="*/ 149901 h 1528997"/>
              <a:gd name="connsiteX13" fmla="*/ 762000 w 2720715"/>
              <a:gd name="connsiteY13" fmla="*/ 149901 h 1528997"/>
              <a:gd name="connsiteX14" fmla="*/ 762000 w 2720715"/>
              <a:gd name="connsiteY14" fmla="*/ 169888 h 1528997"/>
              <a:gd name="connsiteX15" fmla="*/ 831954 w 2720715"/>
              <a:gd name="connsiteY15" fmla="*/ 169888 h 1528997"/>
              <a:gd name="connsiteX16" fmla="*/ 831954 w 2720715"/>
              <a:gd name="connsiteY16" fmla="*/ 187377 h 1528997"/>
              <a:gd name="connsiteX17" fmla="*/ 899410 w 2720715"/>
              <a:gd name="connsiteY17" fmla="*/ 187377 h 1528997"/>
              <a:gd name="connsiteX18" fmla="*/ 899410 w 2720715"/>
              <a:gd name="connsiteY18" fmla="*/ 197370 h 1528997"/>
              <a:gd name="connsiteX19" fmla="*/ 914400 w 2720715"/>
              <a:gd name="connsiteY19" fmla="*/ 197370 h 1528997"/>
              <a:gd name="connsiteX20" fmla="*/ 914400 w 2720715"/>
              <a:gd name="connsiteY20" fmla="*/ 212360 h 1528997"/>
              <a:gd name="connsiteX21" fmla="*/ 961869 w 2720715"/>
              <a:gd name="connsiteY21" fmla="*/ 212360 h 1528997"/>
              <a:gd name="connsiteX22" fmla="*/ 961869 w 2720715"/>
              <a:gd name="connsiteY22" fmla="*/ 224852 h 1528997"/>
              <a:gd name="connsiteX23" fmla="*/ 974361 w 2720715"/>
              <a:gd name="connsiteY23" fmla="*/ 224852 h 1528997"/>
              <a:gd name="connsiteX24" fmla="*/ 974361 w 2720715"/>
              <a:gd name="connsiteY24" fmla="*/ 242341 h 1528997"/>
              <a:gd name="connsiteX25" fmla="*/ 1041816 w 2720715"/>
              <a:gd name="connsiteY25" fmla="*/ 242341 h 1528997"/>
              <a:gd name="connsiteX26" fmla="*/ 1041816 w 2720715"/>
              <a:gd name="connsiteY26" fmla="*/ 277318 h 1528997"/>
              <a:gd name="connsiteX27" fmla="*/ 1059305 w 2720715"/>
              <a:gd name="connsiteY27" fmla="*/ 277318 h 1528997"/>
              <a:gd name="connsiteX28" fmla="*/ 1059305 w 2720715"/>
              <a:gd name="connsiteY28" fmla="*/ 292308 h 1528997"/>
              <a:gd name="connsiteX29" fmla="*/ 1084289 w 2720715"/>
              <a:gd name="connsiteY29" fmla="*/ 292308 h 1528997"/>
              <a:gd name="connsiteX30" fmla="*/ 1084289 w 2720715"/>
              <a:gd name="connsiteY30" fmla="*/ 307298 h 1528997"/>
              <a:gd name="connsiteX31" fmla="*/ 1131757 w 2720715"/>
              <a:gd name="connsiteY31" fmla="*/ 307298 h 1528997"/>
              <a:gd name="connsiteX32" fmla="*/ 1131757 w 2720715"/>
              <a:gd name="connsiteY32" fmla="*/ 319790 h 1528997"/>
              <a:gd name="connsiteX33" fmla="*/ 1236689 w 2720715"/>
              <a:gd name="connsiteY33" fmla="*/ 319790 h 1528997"/>
              <a:gd name="connsiteX34" fmla="*/ 1236689 w 2720715"/>
              <a:gd name="connsiteY34" fmla="*/ 329783 h 1528997"/>
              <a:gd name="connsiteX35" fmla="*/ 1281659 w 2720715"/>
              <a:gd name="connsiteY35" fmla="*/ 329783 h 1528997"/>
              <a:gd name="connsiteX36" fmla="*/ 1281659 w 2720715"/>
              <a:gd name="connsiteY36" fmla="*/ 347272 h 1528997"/>
              <a:gd name="connsiteX37" fmla="*/ 1304144 w 2720715"/>
              <a:gd name="connsiteY37" fmla="*/ 347272 h 1528997"/>
              <a:gd name="connsiteX38" fmla="*/ 1304144 w 2720715"/>
              <a:gd name="connsiteY38" fmla="*/ 362262 h 1528997"/>
              <a:gd name="connsiteX39" fmla="*/ 1341620 w 2720715"/>
              <a:gd name="connsiteY39" fmla="*/ 362262 h 1528997"/>
              <a:gd name="connsiteX40" fmla="*/ 1341620 w 2720715"/>
              <a:gd name="connsiteY40" fmla="*/ 372256 h 1528997"/>
              <a:gd name="connsiteX41" fmla="*/ 1371600 w 2720715"/>
              <a:gd name="connsiteY41" fmla="*/ 372256 h 1528997"/>
              <a:gd name="connsiteX42" fmla="*/ 1371600 w 2720715"/>
              <a:gd name="connsiteY42" fmla="*/ 402236 h 1528997"/>
              <a:gd name="connsiteX43" fmla="*/ 1439056 w 2720715"/>
              <a:gd name="connsiteY43" fmla="*/ 402236 h 1528997"/>
              <a:gd name="connsiteX44" fmla="*/ 1439056 w 2720715"/>
              <a:gd name="connsiteY44" fmla="*/ 417226 h 1528997"/>
              <a:gd name="connsiteX45" fmla="*/ 1479030 w 2720715"/>
              <a:gd name="connsiteY45" fmla="*/ 417226 h 1528997"/>
              <a:gd name="connsiteX46" fmla="*/ 1479030 w 2720715"/>
              <a:gd name="connsiteY46" fmla="*/ 432216 h 1528997"/>
              <a:gd name="connsiteX47" fmla="*/ 1543987 w 2720715"/>
              <a:gd name="connsiteY47" fmla="*/ 432216 h 1528997"/>
              <a:gd name="connsiteX48" fmla="*/ 1543987 w 2720715"/>
              <a:gd name="connsiteY48" fmla="*/ 454701 h 1528997"/>
              <a:gd name="connsiteX49" fmla="*/ 1573967 w 2720715"/>
              <a:gd name="connsiteY49" fmla="*/ 454701 h 1528997"/>
              <a:gd name="connsiteX50" fmla="*/ 1573967 w 2720715"/>
              <a:gd name="connsiteY50" fmla="*/ 477187 h 1528997"/>
              <a:gd name="connsiteX51" fmla="*/ 1673902 w 2720715"/>
              <a:gd name="connsiteY51" fmla="*/ 477187 h 1528997"/>
              <a:gd name="connsiteX52" fmla="*/ 1673902 w 2720715"/>
              <a:gd name="connsiteY52" fmla="*/ 489678 h 1528997"/>
              <a:gd name="connsiteX53" fmla="*/ 1718872 w 2720715"/>
              <a:gd name="connsiteY53" fmla="*/ 489678 h 1528997"/>
              <a:gd name="connsiteX54" fmla="*/ 1718872 w 2720715"/>
              <a:gd name="connsiteY54" fmla="*/ 502170 h 1528997"/>
              <a:gd name="connsiteX55" fmla="*/ 1771338 w 2720715"/>
              <a:gd name="connsiteY55" fmla="*/ 502170 h 1528997"/>
              <a:gd name="connsiteX56" fmla="*/ 1771338 w 2720715"/>
              <a:gd name="connsiteY56" fmla="*/ 524656 h 1528997"/>
              <a:gd name="connsiteX57" fmla="*/ 1806315 w 2720715"/>
              <a:gd name="connsiteY57" fmla="*/ 524656 h 1528997"/>
              <a:gd name="connsiteX58" fmla="*/ 1806315 w 2720715"/>
              <a:gd name="connsiteY58" fmla="*/ 532151 h 1528997"/>
              <a:gd name="connsiteX59" fmla="*/ 1928734 w 2720715"/>
              <a:gd name="connsiteY59" fmla="*/ 532151 h 1528997"/>
              <a:gd name="connsiteX60" fmla="*/ 1928734 w 2720715"/>
              <a:gd name="connsiteY60" fmla="*/ 567128 h 1528997"/>
              <a:gd name="connsiteX61" fmla="*/ 1973705 w 2720715"/>
              <a:gd name="connsiteY61" fmla="*/ 567128 h 1528997"/>
              <a:gd name="connsiteX62" fmla="*/ 1973705 w 2720715"/>
              <a:gd name="connsiteY62" fmla="*/ 572124 h 1528997"/>
              <a:gd name="connsiteX63" fmla="*/ 2133600 w 2720715"/>
              <a:gd name="connsiteY63" fmla="*/ 572124 h 1528997"/>
              <a:gd name="connsiteX64" fmla="*/ 2133600 w 2720715"/>
              <a:gd name="connsiteY64" fmla="*/ 589613 h 1528997"/>
              <a:gd name="connsiteX65" fmla="*/ 2178571 w 2720715"/>
              <a:gd name="connsiteY65" fmla="*/ 589613 h 1528997"/>
              <a:gd name="connsiteX66" fmla="*/ 2178571 w 2720715"/>
              <a:gd name="connsiteY66" fmla="*/ 609600 h 1528997"/>
              <a:gd name="connsiteX67" fmla="*/ 2186067 w 2720715"/>
              <a:gd name="connsiteY67" fmla="*/ 617095 h 1528997"/>
              <a:gd name="connsiteX68" fmla="*/ 2253521 w 2720715"/>
              <a:gd name="connsiteY68" fmla="*/ 617096 h 1528997"/>
              <a:gd name="connsiteX69" fmla="*/ 2253521 w 2720715"/>
              <a:gd name="connsiteY69" fmla="*/ 639580 h 1528997"/>
              <a:gd name="connsiteX70" fmla="*/ 2360951 w 2720715"/>
              <a:gd name="connsiteY70" fmla="*/ 639580 h 1528997"/>
              <a:gd name="connsiteX71" fmla="*/ 2360951 w 2720715"/>
              <a:gd name="connsiteY71" fmla="*/ 742013 h 1528997"/>
              <a:gd name="connsiteX72" fmla="*/ 2590800 w 2720715"/>
              <a:gd name="connsiteY72" fmla="*/ 742013 h 1528997"/>
              <a:gd name="connsiteX73" fmla="*/ 2590800 w 2720715"/>
              <a:gd name="connsiteY73" fmla="*/ 941882 h 1528997"/>
              <a:gd name="connsiteX74" fmla="*/ 2648262 w 2720715"/>
              <a:gd name="connsiteY74" fmla="*/ 941882 h 1528997"/>
              <a:gd name="connsiteX75" fmla="*/ 2648262 w 2720715"/>
              <a:gd name="connsiteY75" fmla="*/ 1528997 h 1528997"/>
              <a:gd name="connsiteX76" fmla="*/ 2720715 w 2720715"/>
              <a:gd name="connsiteY76" fmla="*/ 1528997 h 152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720715" h="1528997">
                <a:moveTo>
                  <a:pt x="0" y="0"/>
                </a:moveTo>
                <a:lnTo>
                  <a:pt x="289810" y="0"/>
                </a:lnTo>
                <a:lnTo>
                  <a:pt x="289810" y="17488"/>
                </a:lnTo>
                <a:lnTo>
                  <a:pt x="497174" y="17488"/>
                </a:lnTo>
                <a:lnTo>
                  <a:pt x="497174" y="59960"/>
                </a:lnTo>
                <a:lnTo>
                  <a:pt x="574623" y="59960"/>
                </a:lnTo>
                <a:lnTo>
                  <a:pt x="574623" y="72452"/>
                </a:lnTo>
                <a:lnTo>
                  <a:pt x="637082" y="72452"/>
                </a:lnTo>
                <a:lnTo>
                  <a:pt x="637082" y="107429"/>
                </a:lnTo>
                <a:lnTo>
                  <a:pt x="677056" y="107429"/>
                </a:lnTo>
                <a:lnTo>
                  <a:pt x="684551" y="122419"/>
                </a:lnTo>
                <a:lnTo>
                  <a:pt x="694545" y="124918"/>
                </a:lnTo>
                <a:lnTo>
                  <a:pt x="694545" y="149901"/>
                </a:lnTo>
                <a:lnTo>
                  <a:pt x="762000" y="149901"/>
                </a:lnTo>
                <a:lnTo>
                  <a:pt x="762000" y="169888"/>
                </a:lnTo>
                <a:lnTo>
                  <a:pt x="831954" y="169888"/>
                </a:lnTo>
                <a:lnTo>
                  <a:pt x="831954" y="187377"/>
                </a:lnTo>
                <a:lnTo>
                  <a:pt x="899410" y="187377"/>
                </a:lnTo>
                <a:lnTo>
                  <a:pt x="899410" y="197370"/>
                </a:lnTo>
                <a:lnTo>
                  <a:pt x="914400" y="197370"/>
                </a:lnTo>
                <a:lnTo>
                  <a:pt x="914400" y="212360"/>
                </a:lnTo>
                <a:lnTo>
                  <a:pt x="961869" y="212360"/>
                </a:lnTo>
                <a:lnTo>
                  <a:pt x="961869" y="224852"/>
                </a:lnTo>
                <a:lnTo>
                  <a:pt x="974361" y="224852"/>
                </a:lnTo>
                <a:lnTo>
                  <a:pt x="974361" y="242341"/>
                </a:lnTo>
                <a:lnTo>
                  <a:pt x="1041816" y="242341"/>
                </a:lnTo>
                <a:lnTo>
                  <a:pt x="1041816" y="277318"/>
                </a:lnTo>
                <a:lnTo>
                  <a:pt x="1059305" y="277318"/>
                </a:lnTo>
                <a:lnTo>
                  <a:pt x="1059305" y="292308"/>
                </a:lnTo>
                <a:lnTo>
                  <a:pt x="1084289" y="292308"/>
                </a:lnTo>
                <a:lnTo>
                  <a:pt x="1084289" y="307298"/>
                </a:lnTo>
                <a:lnTo>
                  <a:pt x="1131757" y="307298"/>
                </a:lnTo>
                <a:lnTo>
                  <a:pt x="1131757" y="319790"/>
                </a:lnTo>
                <a:lnTo>
                  <a:pt x="1236689" y="319790"/>
                </a:lnTo>
                <a:lnTo>
                  <a:pt x="1236689" y="329783"/>
                </a:lnTo>
                <a:lnTo>
                  <a:pt x="1281659" y="329783"/>
                </a:lnTo>
                <a:lnTo>
                  <a:pt x="1281659" y="347272"/>
                </a:lnTo>
                <a:lnTo>
                  <a:pt x="1304144" y="347272"/>
                </a:lnTo>
                <a:lnTo>
                  <a:pt x="1304144" y="362262"/>
                </a:lnTo>
                <a:lnTo>
                  <a:pt x="1341620" y="362262"/>
                </a:lnTo>
                <a:lnTo>
                  <a:pt x="1341620" y="372256"/>
                </a:lnTo>
                <a:lnTo>
                  <a:pt x="1371600" y="372256"/>
                </a:lnTo>
                <a:lnTo>
                  <a:pt x="1371600" y="402236"/>
                </a:lnTo>
                <a:lnTo>
                  <a:pt x="1439056" y="402236"/>
                </a:lnTo>
                <a:lnTo>
                  <a:pt x="1439056" y="417226"/>
                </a:lnTo>
                <a:lnTo>
                  <a:pt x="1479030" y="417226"/>
                </a:lnTo>
                <a:lnTo>
                  <a:pt x="1479030" y="432216"/>
                </a:lnTo>
                <a:lnTo>
                  <a:pt x="1543987" y="432216"/>
                </a:lnTo>
                <a:lnTo>
                  <a:pt x="1543987" y="454701"/>
                </a:lnTo>
                <a:lnTo>
                  <a:pt x="1573967" y="454701"/>
                </a:lnTo>
                <a:lnTo>
                  <a:pt x="1573967" y="477187"/>
                </a:lnTo>
                <a:lnTo>
                  <a:pt x="1673902" y="477187"/>
                </a:lnTo>
                <a:lnTo>
                  <a:pt x="1673902" y="489678"/>
                </a:lnTo>
                <a:lnTo>
                  <a:pt x="1718872" y="489678"/>
                </a:lnTo>
                <a:lnTo>
                  <a:pt x="1718872" y="502170"/>
                </a:lnTo>
                <a:lnTo>
                  <a:pt x="1771338" y="502170"/>
                </a:lnTo>
                <a:lnTo>
                  <a:pt x="1771338" y="524656"/>
                </a:lnTo>
                <a:lnTo>
                  <a:pt x="1806315" y="524656"/>
                </a:lnTo>
                <a:lnTo>
                  <a:pt x="1806315" y="532151"/>
                </a:lnTo>
                <a:lnTo>
                  <a:pt x="1928734" y="532151"/>
                </a:lnTo>
                <a:lnTo>
                  <a:pt x="1928734" y="567128"/>
                </a:lnTo>
                <a:lnTo>
                  <a:pt x="1973705" y="567128"/>
                </a:lnTo>
                <a:lnTo>
                  <a:pt x="1973705" y="572124"/>
                </a:lnTo>
                <a:lnTo>
                  <a:pt x="2133600" y="572124"/>
                </a:lnTo>
                <a:lnTo>
                  <a:pt x="2133600" y="589613"/>
                </a:lnTo>
                <a:lnTo>
                  <a:pt x="2178571" y="589613"/>
                </a:lnTo>
                <a:lnTo>
                  <a:pt x="2178571" y="609600"/>
                </a:lnTo>
                <a:lnTo>
                  <a:pt x="2186067" y="617095"/>
                </a:lnTo>
                <a:lnTo>
                  <a:pt x="2253521" y="617096"/>
                </a:lnTo>
                <a:lnTo>
                  <a:pt x="2253521" y="639580"/>
                </a:lnTo>
                <a:lnTo>
                  <a:pt x="2360951" y="639580"/>
                </a:lnTo>
                <a:lnTo>
                  <a:pt x="2360951" y="742013"/>
                </a:lnTo>
                <a:lnTo>
                  <a:pt x="2590800" y="742013"/>
                </a:lnTo>
                <a:lnTo>
                  <a:pt x="2590800" y="941882"/>
                </a:lnTo>
                <a:lnTo>
                  <a:pt x="2648262" y="941882"/>
                </a:lnTo>
                <a:lnTo>
                  <a:pt x="2648262" y="1528997"/>
                </a:lnTo>
                <a:lnTo>
                  <a:pt x="2720715" y="1528997"/>
                </a:lnTo>
              </a:path>
            </a:pathLst>
          </a:custGeom>
          <a:noFill/>
          <a:ln w="28575">
            <a:solidFill>
              <a:schemeClr val="accent1"/>
            </a:solidFill>
            <a:miter lim="800000"/>
            <a:headEnd/>
            <a:tailEnd/>
          </a:ln>
        </p:spPr>
        <p:txBody>
          <a:bodyPr rtlCol="0" anchor="ctr"/>
          <a:lstStyle/>
          <a:p>
            <a:pPr algn="ctr"/>
            <a:endParaRPr lang="en-US" dirty="0"/>
          </a:p>
        </p:txBody>
      </p:sp>
      <p:sp>
        <p:nvSpPr>
          <p:cNvPr id="31753" name="Freeform: Shape 31752">
            <a:extLst>
              <a:ext uri="{FF2B5EF4-FFF2-40B4-BE49-F238E27FC236}">
                <a16:creationId xmlns:a16="http://schemas.microsoft.com/office/drawing/2014/main" id="{B830F5C5-4685-46C4-099D-85101557D666}"/>
              </a:ext>
            </a:extLst>
          </p:cNvPr>
          <p:cNvSpPr/>
          <p:nvPr/>
        </p:nvSpPr>
        <p:spPr bwMode="auto">
          <a:xfrm>
            <a:off x="1671537" y="1384092"/>
            <a:ext cx="2713219" cy="1064301"/>
          </a:xfrm>
          <a:custGeom>
            <a:avLst/>
            <a:gdLst>
              <a:gd name="connsiteX0" fmla="*/ 0 w 2713219"/>
              <a:gd name="connsiteY0" fmla="*/ 4997 h 1069298"/>
              <a:gd name="connsiteX1" fmla="*/ 149901 w 2713219"/>
              <a:gd name="connsiteY1" fmla="*/ 4997 h 1069298"/>
              <a:gd name="connsiteX2" fmla="*/ 154898 w 2713219"/>
              <a:gd name="connsiteY2" fmla="*/ 0 h 1069298"/>
              <a:gd name="connsiteX3" fmla="*/ 154898 w 2713219"/>
              <a:gd name="connsiteY3" fmla="*/ 37475 h 1069298"/>
              <a:gd name="connsiteX4" fmla="*/ 187377 w 2713219"/>
              <a:gd name="connsiteY4" fmla="*/ 37475 h 1069298"/>
              <a:gd name="connsiteX5" fmla="*/ 187377 w 2713219"/>
              <a:gd name="connsiteY5" fmla="*/ 64957 h 1069298"/>
              <a:gd name="connsiteX6" fmla="*/ 392242 w 2713219"/>
              <a:gd name="connsiteY6" fmla="*/ 64957 h 1069298"/>
              <a:gd name="connsiteX7" fmla="*/ 392242 w 2713219"/>
              <a:gd name="connsiteY7" fmla="*/ 87443 h 1069298"/>
              <a:gd name="connsiteX8" fmla="*/ 412229 w 2713219"/>
              <a:gd name="connsiteY8" fmla="*/ 87443 h 1069298"/>
              <a:gd name="connsiteX9" fmla="*/ 412229 w 2713219"/>
              <a:gd name="connsiteY9" fmla="*/ 114925 h 1069298"/>
              <a:gd name="connsiteX10" fmla="*/ 502170 w 2713219"/>
              <a:gd name="connsiteY10" fmla="*/ 114925 h 1069298"/>
              <a:gd name="connsiteX11" fmla="*/ 502170 w 2713219"/>
              <a:gd name="connsiteY11" fmla="*/ 144905 h 1069298"/>
              <a:gd name="connsiteX12" fmla="*/ 529652 w 2713219"/>
              <a:gd name="connsiteY12" fmla="*/ 144905 h 1069298"/>
              <a:gd name="connsiteX13" fmla="*/ 529652 w 2713219"/>
              <a:gd name="connsiteY13" fmla="*/ 172387 h 1069298"/>
              <a:gd name="connsiteX14" fmla="*/ 557134 w 2713219"/>
              <a:gd name="connsiteY14" fmla="*/ 172387 h 1069298"/>
              <a:gd name="connsiteX15" fmla="*/ 557134 w 2713219"/>
              <a:gd name="connsiteY15" fmla="*/ 202367 h 1069298"/>
              <a:gd name="connsiteX16" fmla="*/ 692045 w 2713219"/>
              <a:gd name="connsiteY16" fmla="*/ 202367 h 1069298"/>
              <a:gd name="connsiteX17" fmla="*/ 692045 w 2713219"/>
              <a:gd name="connsiteY17" fmla="*/ 219856 h 1069298"/>
              <a:gd name="connsiteX18" fmla="*/ 724524 w 2713219"/>
              <a:gd name="connsiteY18" fmla="*/ 219856 h 1069298"/>
              <a:gd name="connsiteX19" fmla="*/ 724524 w 2713219"/>
              <a:gd name="connsiteY19" fmla="*/ 247338 h 1069298"/>
              <a:gd name="connsiteX20" fmla="*/ 742013 w 2713219"/>
              <a:gd name="connsiteY20" fmla="*/ 247338 h 1069298"/>
              <a:gd name="connsiteX21" fmla="*/ 742013 w 2713219"/>
              <a:gd name="connsiteY21" fmla="*/ 277318 h 1069298"/>
              <a:gd name="connsiteX22" fmla="*/ 796977 w 2713219"/>
              <a:gd name="connsiteY22" fmla="*/ 277318 h 1069298"/>
              <a:gd name="connsiteX23" fmla="*/ 796977 w 2713219"/>
              <a:gd name="connsiteY23" fmla="*/ 299803 h 1069298"/>
              <a:gd name="connsiteX24" fmla="*/ 849442 w 2713219"/>
              <a:gd name="connsiteY24" fmla="*/ 299803 h 1069298"/>
              <a:gd name="connsiteX25" fmla="*/ 849442 w 2713219"/>
              <a:gd name="connsiteY25" fmla="*/ 337279 h 1069298"/>
              <a:gd name="connsiteX26" fmla="*/ 869429 w 2713219"/>
              <a:gd name="connsiteY26" fmla="*/ 337279 h 1069298"/>
              <a:gd name="connsiteX27" fmla="*/ 869429 w 2713219"/>
              <a:gd name="connsiteY27" fmla="*/ 349771 h 1069298"/>
              <a:gd name="connsiteX28" fmla="*/ 869429 w 2713219"/>
              <a:gd name="connsiteY28" fmla="*/ 357266 h 1069298"/>
              <a:gd name="connsiteX29" fmla="*/ 954373 w 2713219"/>
              <a:gd name="connsiteY29" fmla="*/ 357266 h 1069298"/>
              <a:gd name="connsiteX30" fmla="*/ 954373 w 2713219"/>
              <a:gd name="connsiteY30" fmla="*/ 392243 h 1069298"/>
              <a:gd name="connsiteX31" fmla="*/ 999344 w 2713219"/>
              <a:gd name="connsiteY31" fmla="*/ 392243 h 1069298"/>
              <a:gd name="connsiteX32" fmla="*/ 999344 w 2713219"/>
              <a:gd name="connsiteY32" fmla="*/ 409731 h 1069298"/>
              <a:gd name="connsiteX33" fmla="*/ 1094281 w 2713219"/>
              <a:gd name="connsiteY33" fmla="*/ 409731 h 1069298"/>
              <a:gd name="connsiteX34" fmla="*/ 1094281 w 2713219"/>
              <a:gd name="connsiteY34" fmla="*/ 442210 h 1069298"/>
              <a:gd name="connsiteX35" fmla="*/ 1111770 w 2713219"/>
              <a:gd name="connsiteY35" fmla="*/ 442210 h 1069298"/>
              <a:gd name="connsiteX36" fmla="*/ 1111770 w 2713219"/>
              <a:gd name="connsiteY36" fmla="*/ 464695 h 1069298"/>
              <a:gd name="connsiteX37" fmla="*/ 1129259 w 2713219"/>
              <a:gd name="connsiteY37" fmla="*/ 464695 h 1069298"/>
              <a:gd name="connsiteX38" fmla="*/ 1129259 w 2713219"/>
              <a:gd name="connsiteY38" fmla="*/ 494675 h 1069298"/>
              <a:gd name="connsiteX39" fmla="*/ 1181724 w 2713219"/>
              <a:gd name="connsiteY39" fmla="*/ 494675 h 1069298"/>
              <a:gd name="connsiteX40" fmla="*/ 1181724 w 2713219"/>
              <a:gd name="connsiteY40" fmla="*/ 517161 h 1069298"/>
              <a:gd name="connsiteX41" fmla="*/ 1226695 w 2713219"/>
              <a:gd name="connsiteY41" fmla="*/ 517161 h 1069298"/>
              <a:gd name="connsiteX42" fmla="*/ 1226695 w 2713219"/>
              <a:gd name="connsiteY42" fmla="*/ 544643 h 1069298"/>
              <a:gd name="connsiteX43" fmla="*/ 1301645 w 2713219"/>
              <a:gd name="connsiteY43" fmla="*/ 544643 h 1069298"/>
              <a:gd name="connsiteX44" fmla="*/ 1301645 w 2713219"/>
              <a:gd name="connsiteY44" fmla="*/ 567128 h 1069298"/>
              <a:gd name="connsiteX45" fmla="*/ 1474032 w 2713219"/>
              <a:gd name="connsiteY45" fmla="*/ 567128 h 1069298"/>
              <a:gd name="connsiteX46" fmla="*/ 1474032 w 2713219"/>
              <a:gd name="connsiteY46" fmla="*/ 597108 h 1069298"/>
              <a:gd name="connsiteX47" fmla="*/ 1496518 w 2713219"/>
              <a:gd name="connsiteY47" fmla="*/ 597108 h 1069298"/>
              <a:gd name="connsiteX48" fmla="*/ 1496518 w 2713219"/>
              <a:gd name="connsiteY48" fmla="*/ 627089 h 1069298"/>
              <a:gd name="connsiteX49" fmla="*/ 1506511 w 2713219"/>
              <a:gd name="connsiteY49" fmla="*/ 627089 h 1069298"/>
              <a:gd name="connsiteX50" fmla="*/ 1506511 w 2713219"/>
              <a:gd name="connsiteY50" fmla="*/ 679554 h 1069298"/>
              <a:gd name="connsiteX51" fmla="*/ 1701383 w 2713219"/>
              <a:gd name="connsiteY51" fmla="*/ 679554 h 1069298"/>
              <a:gd name="connsiteX52" fmla="*/ 1701383 w 2713219"/>
              <a:gd name="connsiteY52" fmla="*/ 707036 h 1069298"/>
              <a:gd name="connsiteX53" fmla="*/ 1851285 w 2713219"/>
              <a:gd name="connsiteY53" fmla="*/ 707036 h 1069298"/>
              <a:gd name="connsiteX54" fmla="*/ 1851285 w 2713219"/>
              <a:gd name="connsiteY54" fmla="*/ 734518 h 1069298"/>
              <a:gd name="connsiteX55" fmla="*/ 1878767 w 2713219"/>
              <a:gd name="connsiteY55" fmla="*/ 734518 h 1069298"/>
              <a:gd name="connsiteX56" fmla="*/ 1878767 w 2713219"/>
              <a:gd name="connsiteY56" fmla="*/ 762000 h 1069298"/>
              <a:gd name="connsiteX57" fmla="*/ 1888760 w 2713219"/>
              <a:gd name="connsiteY57" fmla="*/ 762000 h 1069298"/>
              <a:gd name="connsiteX58" fmla="*/ 1888760 w 2713219"/>
              <a:gd name="connsiteY58" fmla="*/ 786984 h 1069298"/>
              <a:gd name="connsiteX59" fmla="*/ 1906249 w 2713219"/>
              <a:gd name="connsiteY59" fmla="*/ 786984 h 1069298"/>
              <a:gd name="connsiteX60" fmla="*/ 1906249 w 2713219"/>
              <a:gd name="connsiteY60" fmla="*/ 814466 h 1069298"/>
              <a:gd name="connsiteX61" fmla="*/ 1923737 w 2713219"/>
              <a:gd name="connsiteY61" fmla="*/ 814466 h 1069298"/>
              <a:gd name="connsiteX62" fmla="*/ 1923737 w 2713219"/>
              <a:gd name="connsiteY62" fmla="*/ 846944 h 1069298"/>
              <a:gd name="connsiteX63" fmla="*/ 1941226 w 2713219"/>
              <a:gd name="connsiteY63" fmla="*/ 846944 h 1069298"/>
              <a:gd name="connsiteX64" fmla="*/ 1941226 w 2713219"/>
              <a:gd name="connsiteY64" fmla="*/ 899410 h 1069298"/>
              <a:gd name="connsiteX65" fmla="*/ 1946222 w 2713219"/>
              <a:gd name="connsiteY65" fmla="*/ 899410 h 1069298"/>
              <a:gd name="connsiteX66" fmla="*/ 1946222 w 2713219"/>
              <a:gd name="connsiteY66" fmla="*/ 919397 h 1069298"/>
              <a:gd name="connsiteX67" fmla="*/ 1976203 w 2713219"/>
              <a:gd name="connsiteY67" fmla="*/ 919397 h 1069298"/>
              <a:gd name="connsiteX68" fmla="*/ 1976203 w 2713219"/>
              <a:gd name="connsiteY68" fmla="*/ 949377 h 1069298"/>
              <a:gd name="connsiteX69" fmla="*/ 2091127 w 2713219"/>
              <a:gd name="connsiteY69" fmla="*/ 949377 h 1069298"/>
              <a:gd name="connsiteX70" fmla="*/ 2091127 w 2713219"/>
              <a:gd name="connsiteY70" fmla="*/ 981856 h 1069298"/>
              <a:gd name="connsiteX71" fmla="*/ 2340963 w 2713219"/>
              <a:gd name="connsiteY71" fmla="*/ 981856 h 1069298"/>
              <a:gd name="connsiteX72" fmla="*/ 2340963 w 2713219"/>
              <a:gd name="connsiteY72" fmla="*/ 1069298 h 1069298"/>
              <a:gd name="connsiteX73" fmla="*/ 2713219 w 2713219"/>
              <a:gd name="connsiteY73" fmla="*/ 1069298 h 1069298"/>
              <a:gd name="connsiteX0" fmla="*/ 0 w 2713219"/>
              <a:gd name="connsiteY0" fmla="*/ 0 h 1064301"/>
              <a:gd name="connsiteX1" fmla="*/ 149901 w 2713219"/>
              <a:gd name="connsiteY1" fmla="*/ 0 h 1064301"/>
              <a:gd name="connsiteX2" fmla="*/ 154898 w 2713219"/>
              <a:gd name="connsiteY2" fmla="*/ 32478 h 1064301"/>
              <a:gd name="connsiteX3" fmla="*/ 187377 w 2713219"/>
              <a:gd name="connsiteY3" fmla="*/ 32478 h 1064301"/>
              <a:gd name="connsiteX4" fmla="*/ 187377 w 2713219"/>
              <a:gd name="connsiteY4" fmla="*/ 59960 h 1064301"/>
              <a:gd name="connsiteX5" fmla="*/ 392242 w 2713219"/>
              <a:gd name="connsiteY5" fmla="*/ 59960 h 1064301"/>
              <a:gd name="connsiteX6" fmla="*/ 392242 w 2713219"/>
              <a:gd name="connsiteY6" fmla="*/ 82446 h 1064301"/>
              <a:gd name="connsiteX7" fmla="*/ 412229 w 2713219"/>
              <a:gd name="connsiteY7" fmla="*/ 82446 h 1064301"/>
              <a:gd name="connsiteX8" fmla="*/ 412229 w 2713219"/>
              <a:gd name="connsiteY8" fmla="*/ 109928 h 1064301"/>
              <a:gd name="connsiteX9" fmla="*/ 502170 w 2713219"/>
              <a:gd name="connsiteY9" fmla="*/ 109928 h 1064301"/>
              <a:gd name="connsiteX10" fmla="*/ 502170 w 2713219"/>
              <a:gd name="connsiteY10" fmla="*/ 139908 h 1064301"/>
              <a:gd name="connsiteX11" fmla="*/ 529652 w 2713219"/>
              <a:gd name="connsiteY11" fmla="*/ 139908 h 1064301"/>
              <a:gd name="connsiteX12" fmla="*/ 529652 w 2713219"/>
              <a:gd name="connsiteY12" fmla="*/ 167390 h 1064301"/>
              <a:gd name="connsiteX13" fmla="*/ 557134 w 2713219"/>
              <a:gd name="connsiteY13" fmla="*/ 167390 h 1064301"/>
              <a:gd name="connsiteX14" fmla="*/ 557134 w 2713219"/>
              <a:gd name="connsiteY14" fmla="*/ 197370 h 1064301"/>
              <a:gd name="connsiteX15" fmla="*/ 692045 w 2713219"/>
              <a:gd name="connsiteY15" fmla="*/ 197370 h 1064301"/>
              <a:gd name="connsiteX16" fmla="*/ 692045 w 2713219"/>
              <a:gd name="connsiteY16" fmla="*/ 214859 h 1064301"/>
              <a:gd name="connsiteX17" fmla="*/ 724524 w 2713219"/>
              <a:gd name="connsiteY17" fmla="*/ 214859 h 1064301"/>
              <a:gd name="connsiteX18" fmla="*/ 724524 w 2713219"/>
              <a:gd name="connsiteY18" fmla="*/ 242341 h 1064301"/>
              <a:gd name="connsiteX19" fmla="*/ 742013 w 2713219"/>
              <a:gd name="connsiteY19" fmla="*/ 242341 h 1064301"/>
              <a:gd name="connsiteX20" fmla="*/ 742013 w 2713219"/>
              <a:gd name="connsiteY20" fmla="*/ 272321 h 1064301"/>
              <a:gd name="connsiteX21" fmla="*/ 796977 w 2713219"/>
              <a:gd name="connsiteY21" fmla="*/ 272321 h 1064301"/>
              <a:gd name="connsiteX22" fmla="*/ 796977 w 2713219"/>
              <a:gd name="connsiteY22" fmla="*/ 294806 h 1064301"/>
              <a:gd name="connsiteX23" fmla="*/ 849442 w 2713219"/>
              <a:gd name="connsiteY23" fmla="*/ 294806 h 1064301"/>
              <a:gd name="connsiteX24" fmla="*/ 849442 w 2713219"/>
              <a:gd name="connsiteY24" fmla="*/ 332282 h 1064301"/>
              <a:gd name="connsiteX25" fmla="*/ 869429 w 2713219"/>
              <a:gd name="connsiteY25" fmla="*/ 332282 h 1064301"/>
              <a:gd name="connsiteX26" fmla="*/ 869429 w 2713219"/>
              <a:gd name="connsiteY26" fmla="*/ 344774 h 1064301"/>
              <a:gd name="connsiteX27" fmla="*/ 869429 w 2713219"/>
              <a:gd name="connsiteY27" fmla="*/ 352269 h 1064301"/>
              <a:gd name="connsiteX28" fmla="*/ 954373 w 2713219"/>
              <a:gd name="connsiteY28" fmla="*/ 352269 h 1064301"/>
              <a:gd name="connsiteX29" fmla="*/ 954373 w 2713219"/>
              <a:gd name="connsiteY29" fmla="*/ 387246 h 1064301"/>
              <a:gd name="connsiteX30" fmla="*/ 999344 w 2713219"/>
              <a:gd name="connsiteY30" fmla="*/ 387246 h 1064301"/>
              <a:gd name="connsiteX31" fmla="*/ 999344 w 2713219"/>
              <a:gd name="connsiteY31" fmla="*/ 404734 h 1064301"/>
              <a:gd name="connsiteX32" fmla="*/ 1094281 w 2713219"/>
              <a:gd name="connsiteY32" fmla="*/ 404734 h 1064301"/>
              <a:gd name="connsiteX33" fmla="*/ 1094281 w 2713219"/>
              <a:gd name="connsiteY33" fmla="*/ 437213 h 1064301"/>
              <a:gd name="connsiteX34" fmla="*/ 1111770 w 2713219"/>
              <a:gd name="connsiteY34" fmla="*/ 437213 h 1064301"/>
              <a:gd name="connsiteX35" fmla="*/ 1111770 w 2713219"/>
              <a:gd name="connsiteY35" fmla="*/ 459698 h 1064301"/>
              <a:gd name="connsiteX36" fmla="*/ 1129259 w 2713219"/>
              <a:gd name="connsiteY36" fmla="*/ 459698 h 1064301"/>
              <a:gd name="connsiteX37" fmla="*/ 1129259 w 2713219"/>
              <a:gd name="connsiteY37" fmla="*/ 489678 h 1064301"/>
              <a:gd name="connsiteX38" fmla="*/ 1181724 w 2713219"/>
              <a:gd name="connsiteY38" fmla="*/ 489678 h 1064301"/>
              <a:gd name="connsiteX39" fmla="*/ 1181724 w 2713219"/>
              <a:gd name="connsiteY39" fmla="*/ 512164 h 1064301"/>
              <a:gd name="connsiteX40" fmla="*/ 1226695 w 2713219"/>
              <a:gd name="connsiteY40" fmla="*/ 512164 h 1064301"/>
              <a:gd name="connsiteX41" fmla="*/ 1226695 w 2713219"/>
              <a:gd name="connsiteY41" fmla="*/ 539646 h 1064301"/>
              <a:gd name="connsiteX42" fmla="*/ 1301645 w 2713219"/>
              <a:gd name="connsiteY42" fmla="*/ 539646 h 1064301"/>
              <a:gd name="connsiteX43" fmla="*/ 1301645 w 2713219"/>
              <a:gd name="connsiteY43" fmla="*/ 562131 h 1064301"/>
              <a:gd name="connsiteX44" fmla="*/ 1474032 w 2713219"/>
              <a:gd name="connsiteY44" fmla="*/ 562131 h 1064301"/>
              <a:gd name="connsiteX45" fmla="*/ 1474032 w 2713219"/>
              <a:gd name="connsiteY45" fmla="*/ 592111 h 1064301"/>
              <a:gd name="connsiteX46" fmla="*/ 1496518 w 2713219"/>
              <a:gd name="connsiteY46" fmla="*/ 592111 h 1064301"/>
              <a:gd name="connsiteX47" fmla="*/ 1496518 w 2713219"/>
              <a:gd name="connsiteY47" fmla="*/ 622092 h 1064301"/>
              <a:gd name="connsiteX48" fmla="*/ 1506511 w 2713219"/>
              <a:gd name="connsiteY48" fmla="*/ 622092 h 1064301"/>
              <a:gd name="connsiteX49" fmla="*/ 1506511 w 2713219"/>
              <a:gd name="connsiteY49" fmla="*/ 674557 h 1064301"/>
              <a:gd name="connsiteX50" fmla="*/ 1701383 w 2713219"/>
              <a:gd name="connsiteY50" fmla="*/ 674557 h 1064301"/>
              <a:gd name="connsiteX51" fmla="*/ 1701383 w 2713219"/>
              <a:gd name="connsiteY51" fmla="*/ 702039 h 1064301"/>
              <a:gd name="connsiteX52" fmla="*/ 1851285 w 2713219"/>
              <a:gd name="connsiteY52" fmla="*/ 702039 h 1064301"/>
              <a:gd name="connsiteX53" fmla="*/ 1851285 w 2713219"/>
              <a:gd name="connsiteY53" fmla="*/ 729521 h 1064301"/>
              <a:gd name="connsiteX54" fmla="*/ 1878767 w 2713219"/>
              <a:gd name="connsiteY54" fmla="*/ 729521 h 1064301"/>
              <a:gd name="connsiteX55" fmla="*/ 1878767 w 2713219"/>
              <a:gd name="connsiteY55" fmla="*/ 757003 h 1064301"/>
              <a:gd name="connsiteX56" fmla="*/ 1888760 w 2713219"/>
              <a:gd name="connsiteY56" fmla="*/ 757003 h 1064301"/>
              <a:gd name="connsiteX57" fmla="*/ 1888760 w 2713219"/>
              <a:gd name="connsiteY57" fmla="*/ 781987 h 1064301"/>
              <a:gd name="connsiteX58" fmla="*/ 1906249 w 2713219"/>
              <a:gd name="connsiteY58" fmla="*/ 781987 h 1064301"/>
              <a:gd name="connsiteX59" fmla="*/ 1906249 w 2713219"/>
              <a:gd name="connsiteY59" fmla="*/ 809469 h 1064301"/>
              <a:gd name="connsiteX60" fmla="*/ 1923737 w 2713219"/>
              <a:gd name="connsiteY60" fmla="*/ 809469 h 1064301"/>
              <a:gd name="connsiteX61" fmla="*/ 1923737 w 2713219"/>
              <a:gd name="connsiteY61" fmla="*/ 841947 h 1064301"/>
              <a:gd name="connsiteX62" fmla="*/ 1941226 w 2713219"/>
              <a:gd name="connsiteY62" fmla="*/ 841947 h 1064301"/>
              <a:gd name="connsiteX63" fmla="*/ 1941226 w 2713219"/>
              <a:gd name="connsiteY63" fmla="*/ 894413 h 1064301"/>
              <a:gd name="connsiteX64" fmla="*/ 1946222 w 2713219"/>
              <a:gd name="connsiteY64" fmla="*/ 894413 h 1064301"/>
              <a:gd name="connsiteX65" fmla="*/ 1946222 w 2713219"/>
              <a:gd name="connsiteY65" fmla="*/ 914400 h 1064301"/>
              <a:gd name="connsiteX66" fmla="*/ 1976203 w 2713219"/>
              <a:gd name="connsiteY66" fmla="*/ 914400 h 1064301"/>
              <a:gd name="connsiteX67" fmla="*/ 1976203 w 2713219"/>
              <a:gd name="connsiteY67" fmla="*/ 944380 h 1064301"/>
              <a:gd name="connsiteX68" fmla="*/ 2091127 w 2713219"/>
              <a:gd name="connsiteY68" fmla="*/ 944380 h 1064301"/>
              <a:gd name="connsiteX69" fmla="*/ 2091127 w 2713219"/>
              <a:gd name="connsiteY69" fmla="*/ 976859 h 1064301"/>
              <a:gd name="connsiteX70" fmla="*/ 2340963 w 2713219"/>
              <a:gd name="connsiteY70" fmla="*/ 976859 h 1064301"/>
              <a:gd name="connsiteX71" fmla="*/ 2340963 w 2713219"/>
              <a:gd name="connsiteY71" fmla="*/ 1064301 h 1064301"/>
              <a:gd name="connsiteX72" fmla="*/ 2713219 w 2713219"/>
              <a:gd name="connsiteY72" fmla="*/ 1064301 h 106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713219" h="1064301">
                <a:moveTo>
                  <a:pt x="0" y="0"/>
                </a:moveTo>
                <a:lnTo>
                  <a:pt x="149901" y="0"/>
                </a:lnTo>
                <a:lnTo>
                  <a:pt x="154898" y="32478"/>
                </a:lnTo>
                <a:lnTo>
                  <a:pt x="187377" y="32478"/>
                </a:lnTo>
                <a:lnTo>
                  <a:pt x="187377" y="59960"/>
                </a:lnTo>
                <a:lnTo>
                  <a:pt x="392242" y="59960"/>
                </a:lnTo>
                <a:lnTo>
                  <a:pt x="392242" y="82446"/>
                </a:lnTo>
                <a:lnTo>
                  <a:pt x="412229" y="82446"/>
                </a:lnTo>
                <a:lnTo>
                  <a:pt x="412229" y="109928"/>
                </a:lnTo>
                <a:lnTo>
                  <a:pt x="502170" y="109928"/>
                </a:lnTo>
                <a:lnTo>
                  <a:pt x="502170" y="139908"/>
                </a:lnTo>
                <a:lnTo>
                  <a:pt x="529652" y="139908"/>
                </a:lnTo>
                <a:lnTo>
                  <a:pt x="529652" y="167390"/>
                </a:lnTo>
                <a:lnTo>
                  <a:pt x="557134" y="167390"/>
                </a:lnTo>
                <a:lnTo>
                  <a:pt x="557134" y="197370"/>
                </a:lnTo>
                <a:lnTo>
                  <a:pt x="692045" y="197370"/>
                </a:lnTo>
                <a:lnTo>
                  <a:pt x="692045" y="214859"/>
                </a:lnTo>
                <a:lnTo>
                  <a:pt x="724524" y="214859"/>
                </a:lnTo>
                <a:lnTo>
                  <a:pt x="724524" y="242341"/>
                </a:lnTo>
                <a:lnTo>
                  <a:pt x="742013" y="242341"/>
                </a:lnTo>
                <a:lnTo>
                  <a:pt x="742013" y="272321"/>
                </a:lnTo>
                <a:lnTo>
                  <a:pt x="796977" y="272321"/>
                </a:lnTo>
                <a:lnTo>
                  <a:pt x="796977" y="294806"/>
                </a:lnTo>
                <a:lnTo>
                  <a:pt x="849442" y="294806"/>
                </a:lnTo>
                <a:lnTo>
                  <a:pt x="849442" y="332282"/>
                </a:lnTo>
                <a:lnTo>
                  <a:pt x="869429" y="332282"/>
                </a:lnTo>
                <a:lnTo>
                  <a:pt x="869429" y="344774"/>
                </a:lnTo>
                <a:lnTo>
                  <a:pt x="869429" y="352269"/>
                </a:lnTo>
                <a:lnTo>
                  <a:pt x="954373" y="352269"/>
                </a:lnTo>
                <a:lnTo>
                  <a:pt x="954373" y="387246"/>
                </a:lnTo>
                <a:lnTo>
                  <a:pt x="999344" y="387246"/>
                </a:lnTo>
                <a:lnTo>
                  <a:pt x="999344" y="404734"/>
                </a:lnTo>
                <a:lnTo>
                  <a:pt x="1094281" y="404734"/>
                </a:lnTo>
                <a:lnTo>
                  <a:pt x="1094281" y="437213"/>
                </a:lnTo>
                <a:lnTo>
                  <a:pt x="1111770" y="437213"/>
                </a:lnTo>
                <a:lnTo>
                  <a:pt x="1111770" y="459698"/>
                </a:lnTo>
                <a:lnTo>
                  <a:pt x="1129259" y="459698"/>
                </a:lnTo>
                <a:lnTo>
                  <a:pt x="1129259" y="489678"/>
                </a:lnTo>
                <a:lnTo>
                  <a:pt x="1181724" y="489678"/>
                </a:lnTo>
                <a:lnTo>
                  <a:pt x="1181724" y="512164"/>
                </a:lnTo>
                <a:lnTo>
                  <a:pt x="1226695" y="512164"/>
                </a:lnTo>
                <a:lnTo>
                  <a:pt x="1226695" y="539646"/>
                </a:lnTo>
                <a:lnTo>
                  <a:pt x="1301645" y="539646"/>
                </a:lnTo>
                <a:lnTo>
                  <a:pt x="1301645" y="562131"/>
                </a:lnTo>
                <a:lnTo>
                  <a:pt x="1474032" y="562131"/>
                </a:lnTo>
                <a:lnTo>
                  <a:pt x="1474032" y="592111"/>
                </a:lnTo>
                <a:lnTo>
                  <a:pt x="1496518" y="592111"/>
                </a:lnTo>
                <a:lnTo>
                  <a:pt x="1496518" y="622092"/>
                </a:lnTo>
                <a:lnTo>
                  <a:pt x="1506511" y="622092"/>
                </a:lnTo>
                <a:lnTo>
                  <a:pt x="1506511" y="674557"/>
                </a:lnTo>
                <a:lnTo>
                  <a:pt x="1701383" y="674557"/>
                </a:lnTo>
                <a:lnTo>
                  <a:pt x="1701383" y="702039"/>
                </a:lnTo>
                <a:lnTo>
                  <a:pt x="1851285" y="702039"/>
                </a:lnTo>
                <a:lnTo>
                  <a:pt x="1851285" y="729521"/>
                </a:lnTo>
                <a:lnTo>
                  <a:pt x="1878767" y="729521"/>
                </a:lnTo>
                <a:lnTo>
                  <a:pt x="1878767" y="757003"/>
                </a:lnTo>
                <a:lnTo>
                  <a:pt x="1888760" y="757003"/>
                </a:lnTo>
                <a:lnTo>
                  <a:pt x="1888760" y="781987"/>
                </a:lnTo>
                <a:lnTo>
                  <a:pt x="1906249" y="781987"/>
                </a:lnTo>
                <a:lnTo>
                  <a:pt x="1906249" y="809469"/>
                </a:lnTo>
                <a:lnTo>
                  <a:pt x="1923737" y="809469"/>
                </a:lnTo>
                <a:lnTo>
                  <a:pt x="1923737" y="841947"/>
                </a:lnTo>
                <a:lnTo>
                  <a:pt x="1941226" y="841947"/>
                </a:lnTo>
                <a:lnTo>
                  <a:pt x="1941226" y="894413"/>
                </a:lnTo>
                <a:lnTo>
                  <a:pt x="1946222" y="894413"/>
                </a:lnTo>
                <a:lnTo>
                  <a:pt x="1946222" y="914400"/>
                </a:lnTo>
                <a:lnTo>
                  <a:pt x="1976203" y="914400"/>
                </a:lnTo>
                <a:lnTo>
                  <a:pt x="1976203" y="944380"/>
                </a:lnTo>
                <a:lnTo>
                  <a:pt x="2091127" y="944380"/>
                </a:lnTo>
                <a:lnTo>
                  <a:pt x="2091127" y="976859"/>
                </a:lnTo>
                <a:lnTo>
                  <a:pt x="2340963" y="976859"/>
                </a:lnTo>
                <a:lnTo>
                  <a:pt x="2340963" y="1064301"/>
                </a:lnTo>
                <a:lnTo>
                  <a:pt x="2713219" y="1064301"/>
                </a:lnTo>
              </a:path>
            </a:pathLst>
          </a:custGeom>
          <a:noFill/>
          <a:ln w="28575">
            <a:solidFill>
              <a:schemeClr val="accent3"/>
            </a:solidFill>
            <a:miter lim="800000"/>
            <a:headEnd/>
            <a:tailEnd/>
          </a:ln>
        </p:spPr>
        <p:txBody>
          <a:bodyPr rtlCol="0" anchor="ctr"/>
          <a:lstStyle/>
          <a:p>
            <a:pPr algn="ctr"/>
            <a:endParaRPr lang="en-US" dirty="0"/>
          </a:p>
        </p:txBody>
      </p:sp>
      <p:grpSp>
        <p:nvGrpSpPr>
          <p:cNvPr id="31754" name="Group 31753">
            <a:extLst>
              <a:ext uri="{FF2B5EF4-FFF2-40B4-BE49-F238E27FC236}">
                <a16:creationId xmlns:a16="http://schemas.microsoft.com/office/drawing/2014/main" id="{B5FADBB9-578F-5016-89C2-0EEE7F206BEE}"/>
              </a:ext>
            </a:extLst>
          </p:cNvPr>
          <p:cNvGrpSpPr/>
          <p:nvPr/>
        </p:nvGrpSpPr>
        <p:grpSpPr>
          <a:xfrm>
            <a:off x="5142373" y="3525171"/>
            <a:ext cx="2951853" cy="196545"/>
            <a:chOff x="1377629" y="3503594"/>
            <a:chExt cx="4138828" cy="196545"/>
          </a:xfrm>
        </p:grpSpPr>
        <p:sp>
          <p:nvSpPr>
            <p:cNvPr id="31755" name="TextBox 31754">
              <a:extLst>
                <a:ext uri="{FF2B5EF4-FFF2-40B4-BE49-F238E27FC236}">
                  <a16:creationId xmlns:a16="http://schemas.microsoft.com/office/drawing/2014/main" id="{6DF66E3F-EC1D-8F03-9A26-1729636CC2E7}"/>
                </a:ext>
              </a:extLst>
            </p:cNvPr>
            <p:cNvSpPr txBox="1"/>
            <p:nvPr/>
          </p:nvSpPr>
          <p:spPr bwMode="auto">
            <a:xfrm>
              <a:off x="1377629" y="3504723"/>
              <a:ext cx="171471"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756" name="TextBox 31755">
              <a:extLst>
                <a:ext uri="{FF2B5EF4-FFF2-40B4-BE49-F238E27FC236}">
                  <a16:creationId xmlns:a16="http://schemas.microsoft.com/office/drawing/2014/main" id="{4AE838F8-1CC9-2528-9D19-FC9E7B95588C}"/>
                </a:ext>
              </a:extLst>
            </p:cNvPr>
            <p:cNvSpPr txBox="1"/>
            <p:nvPr/>
          </p:nvSpPr>
          <p:spPr bwMode="auto">
            <a:xfrm>
              <a:off x="1947897" y="3504723"/>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1757" name="TextBox 31756">
              <a:extLst>
                <a:ext uri="{FF2B5EF4-FFF2-40B4-BE49-F238E27FC236}">
                  <a16:creationId xmlns:a16="http://schemas.microsoft.com/office/drawing/2014/main" id="{F84712E5-56F5-A3A0-150F-5D1B67F232D7}"/>
                </a:ext>
              </a:extLst>
            </p:cNvPr>
            <p:cNvSpPr txBox="1"/>
            <p:nvPr/>
          </p:nvSpPr>
          <p:spPr bwMode="auto">
            <a:xfrm>
              <a:off x="2523711" y="350561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758" name="TextBox 31757">
              <a:extLst>
                <a:ext uri="{FF2B5EF4-FFF2-40B4-BE49-F238E27FC236}">
                  <a16:creationId xmlns:a16="http://schemas.microsoft.com/office/drawing/2014/main" id="{148F6262-2E33-9320-6DCB-5F6ECE3B00A5}"/>
                </a:ext>
              </a:extLst>
            </p:cNvPr>
            <p:cNvSpPr txBox="1"/>
            <p:nvPr/>
          </p:nvSpPr>
          <p:spPr bwMode="auto">
            <a:xfrm>
              <a:off x="3122357" y="350561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1759" name="TextBox 31758">
              <a:extLst>
                <a:ext uri="{FF2B5EF4-FFF2-40B4-BE49-F238E27FC236}">
                  <a16:creationId xmlns:a16="http://schemas.microsoft.com/office/drawing/2014/main" id="{74CFA11F-BB67-9380-4762-6B025436B2D9}"/>
                </a:ext>
              </a:extLst>
            </p:cNvPr>
            <p:cNvSpPr txBox="1"/>
            <p:nvPr/>
          </p:nvSpPr>
          <p:spPr bwMode="auto">
            <a:xfrm>
              <a:off x="3721003" y="350806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1760" name="TextBox 31759">
              <a:extLst>
                <a:ext uri="{FF2B5EF4-FFF2-40B4-BE49-F238E27FC236}">
                  <a16:creationId xmlns:a16="http://schemas.microsoft.com/office/drawing/2014/main" id="{F1AA0E39-3600-ADFA-8689-30E779243205}"/>
                </a:ext>
              </a:extLst>
            </p:cNvPr>
            <p:cNvSpPr txBox="1"/>
            <p:nvPr/>
          </p:nvSpPr>
          <p:spPr bwMode="auto">
            <a:xfrm>
              <a:off x="4296817" y="350895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761" name="TextBox 31760">
              <a:extLst>
                <a:ext uri="{FF2B5EF4-FFF2-40B4-BE49-F238E27FC236}">
                  <a16:creationId xmlns:a16="http://schemas.microsoft.com/office/drawing/2014/main" id="{F0148B30-04C8-B1BB-4C99-A4A6F5E71F14}"/>
                </a:ext>
              </a:extLst>
            </p:cNvPr>
            <p:cNvSpPr txBox="1"/>
            <p:nvPr/>
          </p:nvSpPr>
          <p:spPr bwMode="auto">
            <a:xfrm>
              <a:off x="4895463" y="350895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1762" name="TextBox 31761">
              <a:extLst>
                <a:ext uri="{FF2B5EF4-FFF2-40B4-BE49-F238E27FC236}">
                  <a16:creationId xmlns:a16="http://schemas.microsoft.com/office/drawing/2014/main" id="{1966C1C0-D0A0-7EE1-453A-4793D1266FD7}"/>
                </a:ext>
              </a:extLst>
            </p:cNvPr>
            <p:cNvSpPr txBox="1"/>
            <p:nvPr/>
          </p:nvSpPr>
          <p:spPr bwMode="auto">
            <a:xfrm>
              <a:off x="5288229" y="350359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grpSp>
      <p:sp>
        <p:nvSpPr>
          <p:cNvPr id="31765" name="Freeform: Shape 31764">
            <a:extLst>
              <a:ext uri="{FF2B5EF4-FFF2-40B4-BE49-F238E27FC236}">
                <a16:creationId xmlns:a16="http://schemas.microsoft.com/office/drawing/2014/main" id="{0368E6E5-768F-86A3-8CF3-028AAB318C30}"/>
              </a:ext>
            </a:extLst>
          </p:cNvPr>
          <p:cNvSpPr/>
          <p:nvPr/>
        </p:nvSpPr>
        <p:spPr bwMode="auto">
          <a:xfrm>
            <a:off x="5192960" y="1394276"/>
            <a:ext cx="2833433" cy="2123548"/>
          </a:xfrm>
          <a:custGeom>
            <a:avLst/>
            <a:gdLst>
              <a:gd name="connsiteX0" fmla="*/ 0 w 6341035"/>
              <a:gd name="connsiteY0" fmla="*/ 0 h 3418541"/>
              <a:gd name="connsiteX1" fmla="*/ 0 w 6341035"/>
              <a:gd name="connsiteY1" fmla="*/ 3418541 h 3418541"/>
              <a:gd name="connsiteX2" fmla="*/ 6341035 w 6341035"/>
              <a:gd name="connsiteY2" fmla="*/ 3418541 h 3418541"/>
            </a:gdLst>
            <a:ahLst/>
            <a:cxnLst>
              <a:cxn ang="0">
                <a:pos x="connsiteX0" y="connsiteY0"/>
              </a:cxn>
              <a:cxn ang="0">
                <a:pos x="connsiteX1" y="connsiteY1"/>
              </a:cxn>
              <a:cxn ang="0">
                <a:pos x="connsiteX2" y="connsiteY2"/>
              </a:cxn>
            </a:cxnLst>
            <a:rect l="l" t="t" r="r" b="b"/>
            <a:pathLst>
              <a:path w="6341035" h="3418541">
                <a:moveTo>
                  <a:pt x="0" y="0"/>
                </a:moveTo>
                <a:lnTo>
                  <a:pt x="0" y="3418541"/>
                </a:lnTo>
                <a:lnTo>
                  <a:pt x="6341035" y="3418541"/>
                </a:lnTo>
              </a:path>
            </a:pathLst>
          </a:custGeom>
          <a:noFill/>
          <a:ln w="28575">
            <a:solidFill>
              <a:schemeClr val="bg1"/>
            </a:solidFill>
            <a:miter lim="800000"/>
            <a:headEnd/>
            <a:tailEnd/>
          </a:ln>
        </p:spPr>
        <p:txBody>
          <a:bodyPr rtlCol="0" anchor="ctr"/>
          <a:lstStyle/>
          <a:p>
            <a:pPr algn="ctr"/>
            <a:endParaRPr lang="en-US" sz="1400" dirty="0"/>
          </a:p>
        </p:txBody>
      </p:sp>
      <p:grpSp>
        <p:nvGrpSpPr>
          <p:cNvPr id="31766" name="Group 31765">
            <a:extLst>
              <a:ext uri="{FF2B5EF4-FFF2-40B4-BE49-F238E27FC236}">
                <a16:creationId xmlns:a16="http://schemas.microsoft.com/office/drawing/2014/main" id="{34C207A1-C764-C537-6586-06669257BA16}"/>
              </a:ext>
            </a:extLst>
          </p:cNvPr>
          <p:cNvGrpSpPr/>
          <p:nvPr/>
        </p:nvGrpSpPr>
        <p:grpSpPr>
          <a:xfrm>
            <a:off x="5107205" y="1394276"/>
            <a:ext cx="85755" cy="2125404"/>
            <a:chOff x="1533812" y="1673412"/>
            <a:chExt cx="103741" cy="3421529"/>
          </a:xfrm>
        </p:grpSpPr>
        <p:cxnSp>
          <p:nvCxnSpPr>
            <p:cNvPr id="31767" name="Straight Connector 31766">
              <a:extLst>
                <a:ext uri="{FF2B5EF4-FFF2-40B4-BE49-F238E27FC236}">
                  <a16:creationId xmlns:a16="http://schemas.microsoft.com/office/drawing/2014/main" id="{40836269-D9AD-745A-7B30-C62CD167CD5C}"/>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1D5CA816-B262-5D48-D67B-483943BE3DA8}"/>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261FD7DC-F730-85A3-F41C-79C3EABC9697}"/>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58CAD3FB-E421-E2D4-9465-8B97941249CE}"/>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1BE51765-2806-1A60-181C-62BCF5EE2E85}"/>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D7ADC06D-0136-09EB-103B-D93CD83BBDD6}"/>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73" name="Group 31772">
            <a:extLst>
              <a:ext uri="{FF2B5EF4-FFF2-40B4-BE49-F238E27FC236}">
                <a16:creationId xmlns:a16="http://schemas.microsoft.com/office/drawing/2014/main" id="{94D88201-EF7F-2FF8-5C81-DCD85A12A608}"/>
              </a:ext>
            </a:extLst>
          </p:cNvPr>
          <p:cNvGrpSpPr/>
          <p:nvPr/>
        </p:nvGrpSpPr>
        <p:grpSpPr>
          <a:xfrm>
            <a:off x="4822542" y="1222356"/>
            <a:ext cx="356189" cy="2323407"/>
            <a:chOff x="1164168" y="1263383"/>
            <a:chExt cx="284987" cy="2304466"/>
          </a:xfrm>
        </p:grpSpPr>
        <p:sp>
          <p:nvSpPr>
            <p:cNvPr id="31774" name="TextBox 31773">
              <a:extLst>
                <a:ext uri="{FF2B5EF4-FFF2-40B4-BE49-F238E27FC236}">
                  <a16:creationId xmlns:a16="http://schemas.microsoft.com/office/drawing/2014/main" id="{411D85DB-5573-5473-722C-353E793FB717}"/>
                </a:ext>
              </a:extLst>
            </p:cNvPr>
            <p:cNvSpPr txBox="1"/>
            <p:nvPr/>
          </p:nvSpPr>
          <p:spPr bwMode="auto">
            <a:xfrm>
              <a:off x="1164168" y="1263383"/>
              <a:ext cx="284987"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775" name="TextBox 31774">
              <a:extLst>
                <a:ext uri="{FF2B5EF4-FFF2-40B4-BE49-F238E27FC236}">
                  <a16:creationId xmlns:a16="http://schemas.microsoft.com/office/drawing/2014/main" id="{7B5D8F8F-0A4C-8D44-68A5-7B26475F76FF}"/>
                </a:ext>
              </a:extLst>
            </p:cNvPr>
            <p:cNvSpPr txBox="1"/>
            <p:nvPr/>
          </p:nvSpPr>
          <p:spPr bwMode="auto">
            <a:xfrm>
              <a:off x="1220926" y="1683068"/>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776" name="TextBox 31775">
              <a:extLst>
                <a:ext uri="{FF2B5EF4-FFF2-40B4-BE49-F238E27FC236}">
                  <a16:creationId xmlns:a16="http://schemas.microsoft.com/office/drawing/2014/main" id="{AFD9902D-5D84-FF38-5FFD-58EF74D43A66}"/>
                </a:ext>
              </a:extLst>
            </p:cNvPr>
            <p:cNvSpPr txBox="1"/>
            <p:nvPr/>
          </p:nvSpPr>
          <p:spPr bwMode="auto">
            <a:xfrm>
              <a:off x="1220926" y="2113545"/>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777" name="TextBox 31776">
              <a:extLst>
                <a:ext uri="{FF2B5EF4-FFF2-40B4-BE49-F238E27FC236}">
                  <a16:creationId xmlns:a16="http://schemas.microsoft.com/office/drawing/2014/main" id="{503C5AD3-9151-2EEF-C0DB-17B4DD085421}"/>
                </a:ext>
              </a:extLst>
            </p:cNvPr>
            <p:cNvSpPr txBox="1"/>
            <p:nvPr/>
          </p:nvSpPr>
          <p:spPr bwMode="auto">
            <a:xfrm>
              <a:off x="1220926" y="2533230"/>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778" name="TextBox 31777">
              <a:extLst>
                <a:ext uri="{FF2B5EF4-FFF2-40B4-BE49-F238E27FC236}">
                  <a16:creationId xmlns:a16="http://schemas.microsoft.com/office/drawing/2014/main" id="{839FD704-22BF-ABED-C38F-454E9D05BC25}"/>
                </a:ext>
              </a:extLst>
            </p:cNvPr>
            <p:cNvSpPr txBox="1"/>
            <p:nvPr/>
          </p:nvSpPr>
          <p:spPr bwMode="auto">
            <a:xfrm>
              <a:off x="1277685" y="3376662"/>
              <a:ext cx="171470"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779" name="TextBox 31778">
              <a:extLst>
                <a:ext uri="{FF2B5EF4-FFF2-40B4-BE49-F238E27FC236}">
                  <a16:creationId xmlns:a16="http://schemas.microsoft.com/office/drawing/2014/main" id="{F3BD8AEA-C2D8-EFD4-3490-D22BEDB668D7}"/>
                </a:ext>
              </a:extLst>
            </p:cNvPr>
            <p:cNvSpPr txBox="1"/>
            <p:nvPr/>
          </p:nvSpPr>
          <p:spPr bwMode="auto">
            <a:xfrm>
              <a:off x="1220926" y="2956977"/>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grpSp>
      <p:grpSp>
        <p:nvGrpSpPr>
          <p:cNvPr id="31780" name="Group 31779">
            <a:extLst>
              <a:ext uri="{FF2B5EF4-FFF2-40B4-BE49-F238E27FC236}">
                <a16:creationId xmlns:a16="http://schemas.microsoft.com/office/drawing/2014/main" id="{412053EC-C803-1D7C-652E-79723E2283D7}"/>
              </a:ext>
            </a:extLst>
          </p:cNvPr>
          <p:cNvGrpSpPr/>
          <p:nvPr/>
        </p:nvGrpSpPr>
        <p:grpSpPr>
          <a:xfrm>
            <a:off x="5192940" y="3508977"/>
            <a:ext cx="2833453" cy="81594"/>
            <a:chOff x="1637552" y="5090450"/>
            <a:chExt cx="6344023" cy="76378"/>
          </a:xfrm>
        </p:grpSpPr>
        <p:grpSp>
          <p:nvGrpSpPr>
            <p:cNvPr id="31781" name="Group 31780">
              <a:extLst>
                <a:ext uri="{FF2B5EF4-FFF2-40B4-BE49-F238E27FC236}">
                  <a16:creationId xmlns:a16="http://schemas.microsoft.com/office/drawing/2014/main" id="{8EE16EBF-674E-3FF4-6AE6-71B5B6663E77}"/>
                </a:ext>
              </a:extLst>
            </p:cNvPr>
            <p:cNvGrpSpPr/>
            <p:nvPr/>
          </p:nvGrpSpPr>
          <p:grpSpPr>
            <a:xfrm rot="5400000">
              <a:off x="3978750" y="2750755"/>
              <a:ext cx="74875" cy="4757272"/>
              <a:chOff x="1533812" y="1673412"/>
              <a:chExt cx="103741" cy="3421529"/>
            </a:xfrm>
          </p:grpSpPr>
          <p:cxnSp>
            <p:nvCxnSpPr>
              <p:cNvPr id="31785" name="Straight Connector 31784">
                <a:extLst>
                  <a:ext uri="{FF2B5EF4-FFF2-40B4-BE49-F238E27FC236}">
                    <a16:creationId xmlns:a16="http://schemas.microsoft.com/office/drawing/2014/main" id="{3A725CF9-9F4A-8764-45CA-D2611CDC196D}"/>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29936766-963F-E9E1-77D5-21D1D58E2470}"/>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9C60AB79-08ED-A22D-2FE0-3F0BE225948C}"/>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A2A4AAE2-5321-34B0-78B1-E9ECCF9E9EAD}"/>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F14D894B-25BE-F791-BE0F-7D1D6E6E935B}"/>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BCD735A2-76BE-552B-C887-671DDB598D7D}"/>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82" name="Group 31781">
              <a:extLst>
                <a:ext uri="{FF2B5EF4-FFF2-40B4-BE49-F238E27FC236}">
                  <a16:creationId xmlns:a16="http://schemas.microsoft.com/office/drawing/2014/main" id="{34828688-1B57-1D7E-D0AB-359D2B6B8287}"/>
                </a:ext>
              </a:extLst>
            </p:cNvPr>
            <p:cNvGrpSpPr/>
            <p:nvPr/>
          </p:nvGrpSpPr>
          <p:grpSpPr>
            <a:xfrm>
              <a:off x="7346278" y="5090450"/>
              <a:ext cx="635297" cy="74875"/>
              <a:chOff x="5595769" y="5244353"/>
              <a:chExt cx="951455" cy="74875"/>
            </a:xfrm>
          </p:grpSpPr>
          <p:cxnSp>
            <p:nvCxnSpPr>
              <p:cNvPr id="31783" name="Straight Connector 31782">
                <a:extLst>
                  <a:ext uri="{FF2B5EF4-FFF2-40B4-BE49-F238E27FC236}">
                    <a16:creationId xmlns:a16="http://schemas.microsoft.com/office/drawing/2014/main" id="{5BADEC72-667B-5A02-57B8-7B7D9959D1C9}"/>
                  </a:ext>
                </a:extLst>
              </p:cNvPr>
              <p:cNvCxnSpPr>
                <a:cxnSpLocks/>
              </p:cNvCxnSpPr>
              <p:nvPr/>
            </p:nvCxnSpPr>
            <p:spPr bwMode="auto">
              <a:xfrm rot="5400000">
                <a:off x="6509786" y="5281791"/>
                <a:ext cx="74875" cy="0"/>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31C5686D-8B5C-861E-1F1D-4EA236E16DF0}"/>
                  </a:ext>
                </a:extLst>
              </p:cNvPr>
              <p:cNvCxnSpPr>
                <a:cxnSpLocks/>
              </p:cNvCxnSpPr>
              <p:nvPr/>
            </p:nvCxnSpPr>
            <p:spPr bwMode="auto">
              <a:xfrm rot="5400000">
                <a:off x="5558331" y="5281791"/>
                <a:ext cx="74875"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791" name="TextBox 31790">
            <a:extLst>
              <a:ext uri="{FF2B5EF4-FFF2-40B4-BE49-F238E27FC236}">
                <a16:creationId xmlns:a16="http://schemas.microsoft.com/office/drawing/2014/main" id="{2C6F0778-4E39-C0BF-97CA-31B7CBF10C15}"/>
              </a:ext>
            </a:extLst>
          </p:cNvPr>
          <p:cNvSpPr txBox="1"/>
          <p:nvPr/>
        </p:nvSpPr>
        <p:spPr bwMode="auto">
          <a:xfrm>
            <a:off x="5045834" y="3847657"/>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97</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55</a:t>
            </a:r>
          </a:p>
        </p:txBody>
      </p:sp>
      <p:sp>
        <p:nvSpPr>
          <p:cNvPr id="31792" name="TextBox 31791">
            <a:extLst>
              <a:ext uri="{FF2B5EF4-FFF2-40B4-BE49-F238E27FC236}">
                <a16:creationId xmlns:a16="http://schemas.microsoft.com/office/drawing/2014/main" id="{80E34CB9-62C5-8FB2-27B7-3965D725C3C8}"/>
              </a:ext>
            </a:extLst>
          </p:cNvPr>
          <p:cNvSpPr txBox="1"/>
          <p:nvPr/>
        </p:nvSpPr>
        <p:spPr bwMode="auto">
          <a:xfrm>
            <a:off x="5472794" y="3847657"/>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96</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54</a:t>
            </a:r>
          </a:p>
        </p:txBody>
      </p:sp>
      <p:sp>
        <p:nvSpPr>
          <p:cNvPr id="31793" name="TextBox 31792">
            <a:extLst>
              <a:ext uri="{FF2B5EF4-FFF2-40B4-BE49-F238E27FC236}">
                <a16:creationId xmlns:a16="http://schemas.microsoft.com/office/drawing/2014/main" id="{7A594599-7523-FFCB-18E3-328A5EA07C4A}"/>
              </a:ext>
            </a:extLst>
          </p:cNvPr>
          <p:cNvSpPr txBox="1"/>
          <p:nvPr/>
        </p:nvSpPr>
        <p:spPr bwMode="auto">
          <a:xfrm>
            <a:off x="5883470" y="3848548"/>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81</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44</a:t>
            </a:r>
          </a:p>
        </p:txBody>
      </p:sp>
      <p:sp>
        <p:nvSpPr>
          <p:cNvPr id="31794" name="TextBox 31793">
            <a:extLst>
              <a:ext uri="{FF2B5EF4-FFF2-40B4-BE49-F238E27FC236}">
                <a16:creationId xmlns:a16="http://schemas.microsoft.com/office/drawing/2014/main" id="{60BCF6B4-B816-D69E-4AEE-06E350F6DAA6}"/>
              </a:ext>
            </a:extLst>
          </p:cNvPr>
          <p:cNvSpPr txBox="1"/>
          <p:nvPr/>
        </p:nvSpPr>
        <p:spPr bwMode="auto">
          <a:xfrm>
            <a:off x="6310430" y="3848548"/>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66</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37</a:t>
            </a:r>
          </a:p>
        </p:txBody>
      </p:sp>
      <p:sp>
        <p:nvSpPr>
          <p:cNvPr id="31795" name="TextBox 31794">
            <a:extLst>
              <a:ext uri="{FF2B5EF4-FFF2-40B4-BE49-F238E27FC236}">
                <a16:creationId xmlns:a16="http://schemas.microsoft.com/office/drawing/2014/main" id="{1FF9EB86-8B02-45E6-362C-D26F0E5EC711}"/>
              </a:ext>
            </a:extLst>
          </p:cNvPr>
          <p:cNvSpPr txBox="1"/>
          <p:nvPr/>
        </p:nvSpPr>
        <p:spPr bwMode="auto">
          <a:xfrm>
            <a:off x="6737390" y="3850996"/>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58</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29</a:t>
            </a:r>
          </a:p>
        </p:txBody>
      </p:sp>
      <p:sp>
        <p:nvSpPr>
          <p:cNvPr id="31796" name="TextBox 31795">
            <a:extLst>
              <a:ext uri="{FF2B5EF4-FFF2-40B4-BE49-F238E27FC236}">
                <a16:creationId xmlns:a16="http://schemas.microsoft.com/office/drawing/2014/main" id="{187C7B17-227F-961E-2961-C65747321668}"/>
              </a:ext>
            </a:extLst>
          </p:cNvPr>
          <p:cNvSpPr txBox="1"/>
          <p:nvPr/>
        </p:nvSpPr>
        <p:spPr bwMode="auto">
          <a:xfrm>
            <a:off x="7148068" y="3851886"/>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37</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15</a:t>
            </a:r>
          </a:p>
        </p:txBody>
      </p:sp>
      <p:sp>
        <p:nvSpPr>
          <p:cNvPr id="31797" name="TextBox 31796">
            <a:extLst>
              <a:ext uri="{FF2B5EF4-FFF2-40B4-BE49-F238E27FC236}">
                <a16:creationId xmlns:a16="http://schemas.microsoft.com/office/drawing/2014/main" id="{F24B484C-D555-3F02-DA06-FEDA9E2ADA5D}"/>
              </a:ext>
            </a:extLst>
          </p:cNvPr>
          <p:cNvSpPr txBox="1"/>
          <p:nvPr/>
        </p:nvSpPr>
        <p:spPr bwMode="auto">
          <a:xfrm>
            <a:off x="7611095" y="3851886"/>
            <a:ext cx="256802"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5</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0</a:t>
            </a:r>
          </a:p>
        </p:txBody>
      </p:sp>
      <p:sp>
        <p:nvSpPr>
          <p:cNvPr id="31798" name="TextBox 31797">
            <a:extLst>
              <a:ext uri="{FF2B5EF4-FFF2-40B4-BE49-F238E27FC236}">
                <a16:creationId xmlns:a16="http://schemas.microsoft.com/office/drawing/2014/main" id="{D97F4795-559B-ED93-B503-6DBC17D7B4E6}"/>
              </a:ext>
            </a:extLst>
          </p:cNvPr>
          <p:cNvSpPr txBox="1"/>
          <p:nvPr/>
        </p:nvSpPr>
        <p:spPr bwMode="auto">
          <a:xfrm>
            <a:off x="7891220" y="3846528"/>
            <a:ext cx="256802"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0</a:t>
            </a:r>
          </a:p>
        </p:txBody>
      </p:sp>
      <p:sp>
        <p:nvSpPr>
          <p:cNvPr id="31799" name="TextBox 31798">
            <a:extLst>
              <a:ext uri="{FF2B5EF4-FFF2-40B4-BE49-F238E27FC236}">
                <a16:creationId xmlns:a16="http://schemas.microsoft.com/office/drawing/2014/main" id="{63062CEB-CD3E-1231-ABCC-AFAE6FF58400}"/>
              </a:ext>
            </a:extLst>
          </p:cNvPr>
          <p:cNvSpPr txBox="1"/>
          <p:nvPr/>
        </p:nvSpPr>
        <p:spPr bwMode="auto">
          <a:xfrm>
            <a:off x="6855489" y="1876621"/>
            <a:ext cx="10633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5-yr OS rate</a:t>
            </a:r>
          </a:p>
        </p:txBody>
      </p:sp>
      <p:sp>
        <p:nvSpPr>
          <p:cNvPr id="31800" name="TextBox 31799">
            <a:extLst>
              <a:ext uri="{FF2B5EF4-FFF2-40B4-BE49-F238E27FC236}">
                <a16:creationId xmlns:a16="http://schemas.microsoft.com/office/drawing/2014/main" id="{8CDA9080-C032-E573-8FF9-6843D34A2FB5}"/>
              </a:ext>
            </a:extLst>
          </p:cNvPr>
          <p:cNvSpPr txBox="1"/>
          <p:nvPr/>
        </p:nvSpPr>
        <p:spPr bwMode="auto">
          <a:xfrm>
            <a:off x="6680515" y="2579057"/>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accent3"/>
                </a:solidFill>
                <a:latin typeface="Calibri" panose="020F0502020204030204" pitchFamily="34" charset="0"/>
              </a:rPr>
              <a:t>44.2%</a:t>
            </a:r>
          </a:p>
        </p:txBody>
      </p:sp>
      <p:sp>
        <p:nvSpPr>
          <p:cNvPr id="31801" name="TextBox 31800">
            <a:extLst>
              <a:ext uri="{FF2B5EF4-FFF2-40B4-BE49-F238E27FC236}">
                <a16:creationId xmlns:a16="http://schemas.microsoft.com/office/drawing/2014/main" id="{CBD5F708-D99B-50CA-30AB-575EDEDFE3BC}"/>
              </a:ext>
            </a:extLst>
          </p:cNvPr>
          <p:cNvSpPr txBox="1"/>
          <p:nvPr/>
        </p:nvSpPr>
        <p:spPr bwMode="auto">
          <a:xfrm>
            <a:off x="7332169" y="2094466"/>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accent1"/>
                </a:solidFill>
                <a:latin typeface="Calibri" panose="020F0502020204030204" pitchFamily="34" charset="0"/>
              </a:rPr>
              <a:t>54.7%</a:t>
            </a:r>
          </a:p>
        </p:txBody>
      </p:sp>
      <p:cxnSp>
        <p:nvCxnSpPr>
          <p:cNvPr id="31802" name="Straight Connector 31801">
            <a:extLst>
              <a:ext uri="{FF2B5EF4-FFF2-40B4-BE49-F238E27FC236}">
                <a16:creationId xmlns:a16="http://schemas.microsoft.com/office/drawing/2014/main" id="{E711F394-9A2C-5026-98BC-EC20C668510E}"/>
              </a:ext>
            </a:extLst>
          </p:cNvPr>
          <p:cNvCxnSpPr>
            <a:cxnSpLocks/>
          </p:cNvCxnSpPr>
          <p:nvPr/>
        </p:nvCxnSpPr>
        <p:spPr bwMode="auto">
          <a:xfrm flipV="1">
            <a:off x="7312673" y="2370664"/>
            <a:ext cx="0" cy="1128015"/>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31805" name="TextBox 31804">
            <a:extLst>
              <a:ext uri="{FF2B5EF4-FFF2-40B4-BE49-F238E27FC236}">
                <a16:creationId xmlns:a16="http://schemas.microsoft.com/office/drawing/2014/main" id="{B5C3EA63-77E0-2F52-6E77-F159DC37C1DD}"/>
              </a:ext>
            </a:extLst>
          </p:cNvPr>
          <p:cNvSpPr txBox="1"/>
          <p:nvPr/>
        </p:nvSpPr>
        <p:spPr bwMode="auto">
          <a:xfrm>
            <a:off x="85183" y="3671129"/>
            <a:ext cx="1558439" cy="549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Bef>
                <a:spcPts val="0"/>
              </a:spcBef>
            </a:pPr>
            <a:r>
              <a:rPr lang="en-US" sz="1100" dirty="0">
                <a:solidFill>
                  <a:schemeClr val="bg1"/>
                </a:solidFill>
                <a:latin typeface="Calibri" panose="020F0502020204030204" pitchFamily="34" charset="0"/>
              </a:rPr>
              <a:t>Patients at Risk, n</a:t>
            </a:r>
            <a:br>
              <a:rPr lang="en-US" sz="110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Olaparib + bevacizumab</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Placebo + bevacizumab</a:t>
            </a:r>
          </a:p>
        </p:txBody>
      </p:sp>
      <p:sp>
        <p:nvSpPr>
          <p:cNvPr id="31810" name="Freeform: Shape 31809">
            <a:extLst>
              <a:ext uri="{FF2B5EF4-FFF2-40B4-BE49-F238E27FC236}">
                <a16:creationId xmlns:a16="http://schemas.microsoft.com/office/drawing/2014/main" id="{4C47C128-A644-0E77-FEDD-580B1A222ACB}"/>
              </a:ext>
            </a:extLst>
          </p:cNvPr>
          <p:cNvSpPr/>
          <p:nvPr/>
        </p:nvSpPr>
        <p:spPr bwMode="auto">
          <a:xfrm>
            <a:off x="5207000" y="1391920"/>
            <a:ext cx="2771140" cy="1041400"/>
          </a:xfrm>
          <a:custGeom>
            <a:avLst/>
            <a:gdLst>
              <a:gd name="connsiteX0" fmla="*/ 0 w 2771140"/>
              <a:gd name="connsiteY0" fmla="*/ 0 h 1041400"/>
              <a:gd name="connsiteX1" fmla="*/ 416560 w 2771140"/>
              <a:gd name="connsiteY1" fmla="*/ 0 h 1041400"/>
              <a:gd name="connsiteX2" fmla="*/ 416560 w 2771140"/>
              <a:gd name="connsiteY2" fmla="*/ 48260 h 1041400"/>
              <a:gd name="connsiteX3" fmla="*/ 464820 w 2771140"/>
              <a:gd name="connsiteY3" fmla="*/ 48260 h 1041400"/>
              <a:gd name="connsiteX4" fmla="*/ 464820 w 2771140"/>
              <a:gd name="connsiteY4" fmla="*/ 73660 h 1041400"/>
              <a:gd name="connsiteX5" fmla="*/ 510540 w 2771140"/>
              <a:gd name="connsiteY5" fmla="*/ 73660 h 1041400"/>
              <a:gd name="connsiteX6" fmla="*/ 510540 w 2771140"/>
              <a:gd name="connsiteY6" fmla="*/ 96520 h 1041400"/>
              <a:gd name="connsiteX7" fmla="*/ 538480 w 2771140"/>
              <a:gd name="connsiteY7" fmla="*/ 96520 h 1041400"/>
              <a:gd name="connsiteX8" fmla="*/ 538480 w 2771140"/>
              <a:gd name="connsiteY8" fmla="*/ 137160 h 1041400"/>
              <a:gd name="connsiteX9" fmla="*/ 614680 w 2771140"/>
              <a:gd name="connsiteY9" fmla="*/ 137160 h 1041400"/>
              <a:gd name="connsiteX10" fmla="*/ 614680 w 2771140"/>
              <a:gd name="connsiteY10" fmla="*/ 185420 h 1041400"/>
              <a:gd name="connsiteX11" fmla="*/ 693420 w 2771140"/>
              <a:gd name="connsiteY11" fmla="*/ 185420 h 1041400"/>
              <a:gd name="connsiteX12" fmla="*/ 693420 w 2771140"/>
              <a:gd name="connsiteY12" fmla="*/ 210820 h 1041400"/>
              <a:gd name="connsiteX13" fmla="*/ 726440 w 2771140"/>
              <a:gd name="connsiteY13" fmla="*/ 210820 h 1041400"/>
              <a:gd name="connsiteX14" fmla="*/ 726440 w 2771140"/>
              <a:gd name="connsiteY14" fmla="*/ 241300 h 1041400"/>
              <a:gd name="connsiteX15" fmla="*/ 736600 w 2771140"/>
              <a:gd name="connsiteY15" fmla="*/ 241300 h 1041400"/>
              <a:gd name="connsiteX16" fmla="*/ 736600 w 2771140"/>
              <a:gd name="connsiteY16" fmla="*/ 254000 h 1041400"/>
              <a:gd name="connsiteX17" fmla="*/ 759460 w 2771140"/>
              <a:gd name="connsiteY17" fmla="*/ 254000 h 1041400"/>
              <a:gd name="connsiteX18" fmla="*/ 759460 w 2771140"/>
              <a:gd name="connsiteY18" fmla="*/ 271780 h 1041400"/>
              <a:gd name="connsiteX19" fmla="*/ 812800 w 2771140"/>
              <a:gd name="connsiteY19" fmla="*/ 271780 h 1041400"/>
              <a:gd name="connsiteX20" fmla="*/ 812800 w 2771140"/>
              <a:gd name="connsiteY20" fmla="*/ 299720 h 1041400"/>
              <a:gd name="connsiteX21" fmla="*/ 838200 w 2771140"/>
              <a:gd name="connsiteY21" fmla="*/ 299720 h 1041400"/>
              <a:gd name="connsiteX22" fmla="*/ 838200 w 2771140"/>
              <a:gd name="connsiteY22" fmla="*/ 320040 h 1041400"/>
              <a:gd name="connsiteX23" fmla="*/ 853440 w 2771140"/>
              <a:gd name="connsiteY23" fmla="*/ 320040 h 1041400"/>
              <a:gd name="connsiteX24" fmla="*/ 853440 w 2771140"/>
              <a:gd name="connsiteY24" fmla="*/ 345440 h 1041400"/>
              <a:gd name="connsiteX25" fmla="*/ 878840 w 2771140"/>
              <a:gd name="connsiteY25" fmla="*/ 345440 h 1041400"/>
              <a:gd name="connsiteX26" fmla="*/ 878840 w 2771140"/>
              <a:gd name="connsiteY26" fmla="*/ 360680 h 1041400"/>
              <a:gd name="connsiteX27" fmla="*/ 906780 w 2771140"/>
              <a:gd name="connsiteY27" fmla="*/ 360680 h 1041400"/>
              <a:gd name="connsiteX28" fmla="*/ 906780 w 2771140"/>
              <a:gd name="connsiteY28" fmla="*/ 398780 h 1041400"/>
              <a:gd name="connsiteX29" fmla="*/ 939800 w 2771140"/>
              <a:gd name="connsiteY29" fmla="*/ 398780 h 1041400"/>
              <a:gd name="connsiteX30" fmla="*/ 939800 w 2771140"/>
              <a:gd name="connsiteY30" fmla="*/ 398780 h 1041400"/>
              <a:gd name="connsiteX31" fmla="*/ 949960 w 2771140"/>
              <a:gd name="connsiteY31" fmla="*/ 408940 h 1041400"/>
              <a:gd name="connsiteX32" fmla="*/ 949960 w 2771140"/>
              <a:gd name="connsiteY32" fmla="*/ 431800 h 1041400"/>
              <a:gd name="connsiteX33" fmla="*/ 1008380 w 2771140"/>
              <a:gd name="connsiteY33" fmla="*/ 431800 h 1041400"/>
              <a:gd name="connsiteX34" fmla="*/ 1008380 w 2771140"/>
              <a:gd name="connsiteY34" fmla="*/ 480060 h 1041400"/>
              <a:gd name="connsiteX35" fmla="*/ 1026160 w 2771140"/>
              <a:gd name="connsiteY35" fmla="*/ 480060 h 1041400"/>
              <a:gd name="connsiteX36" fmla="*/ 1026160 w 2771140"/>
              <a:gd name="connsiteY36" fmla="*/ 505460 h 1041400"/>
              <a:gd name="connsiteX37" fmla="*/ 1033780 w 2771140"/>
              <a:gd name="connsiteY37" fmla="*/ 505460 h 1041400"/>
              <a:gd name="connsiteX38" fmla="*/ 1033780 w 2771140"/>
              <a:gd name="connsiteY38" fmla="*/ 520700 h 1041400"/>
              <a:gd name="connsiteX39" fmla="*/ 1168400 w 2771140"/>
              <a:gd name="connsiteY39" fmla="*/ 520700 h 1041400"/>
              <a:gd name="connsiteX40" fmla="*/ 1168400 w 2771140"/>
              <a:gd name="connsiteY40" fmla="*/ 548640 h 1041400"/>
              <a:gd name="connsiteX41" fmla="*/ 1188720 w 2771140"/>
              <a:gd name="connsiteY41" fmla="*/ 548640 h 1041400"/>
              <a:gd name="connsiteX42" fmla="*/ 1188720 w 2771140"/>
              <a:gd name="connsiteY42" fmla="*/ 571500 h 1041400"/>
              <a:gd name="connsiteX43" fmla="*/ 1236980 w 2771140"/>
              <a:gd name="connsiteY43" fmla="*/ 571500 h 1041400"/>
              <a:gd name="connsiteX44" fmla="*/ 1236980 w 2771140"/>
              <a:gd name="connsiteY44" fmla="*/ 591820 h 1041400"/>
              <a:gd name="connsiteX45" fmla="*/ 1297940 w 2771140"/>
              <a:gd name="connsiteY45" fmla="*/ 591820 h 1041400"/>
              <a:gd name="connsiteX46" fmla="*/ 1297940 w 2771140"/>
              <a:gd name="connsiteY46" fmla="*/ 624840 h 1041400"/>
              <a:gd name="connsiteX47" fmla="*/ 1308100 w 2771140"/>
              <a:gd name="connsiteY47" fmla="*/ 624840 h 1041400"/>
              <a:gd name="connsiteX48" fmla="*/ 1308100 w 2771140"/>
              <a:gd name="connsiteY48" fmla="*/ 624840 h 1041400"/>
              <a:gd name="connsiteX49" fmla="*/ 1323340 w 2771140"/>
              <a:gd name="connsiteY49" fmla="*/ 640080 h 1041400"/>
              <a:gd name="connsiteX50" fmla="*/ 1338580 w 2771140"/>
              <a:gd name="connsiteY50" fmla="*/ 655320 h 1041400"/>
              <a:gd name="connsiteX51" fmla="*/ 1374140 w 2771140"/>
              <a:gd name="connsiteY51" fmla="*/ 655320 h 1041400"/>
              <a:gd name="connsiteX52" fmla="*/ 1374140 w 2771140"/>
              <a:gd name="connsiteY52" fmla="*/ 685800 h 1041400"/>
              <a:gd name="connsiteX53" fmla="*/ 1473200 w 2771140"/>
              <a:gd name="connsiteY53" fmla="*/ 685800 h 1041400"/>
              <a:gd name="connsiteX54" fmla="*/ 1473200 w 2771140"/>
              <a:gd name="connsiteY54" fmla="*/ 703580 h 1041400"/>
              <a:gd name="connsiteX55" fmla="*/ 1513840 w 2771140"/>
              <a:gd name="connsiteY55" fmla="*/ 703580 h 1041400"/>
              <a:gd name="connsiteX56" fmla="*/ 1513840 w 2771140"/>
              <a:gd name="connsiteY56" fmla="*/ 731520 h 1041400"/>
              <a:gd name="connsiteX57" fmla="*/ 1529080 w 2771140"/>
              <a:gd name="connsiteY57" fmla="*/ 731520 h 1041400"/>
              <a:gd name="connsiteX58" fmla="*/ 1529080 w 2771140"/>
              <a:gd name="connsiteY58" fmla="*/ 749300 h 1041400"/>
              <a:gd name="connsiteX59" fmla="*/ 1617980 w 2771140"/>
              <a:gd name="connsiteY59" fmla="*/ 749300 h 1041400"/>
              <a:gd name="connsiteX60" fmla="*/ 1617980 w 2771140"/>
              <a:gd name="connsiteY60" fmla="*/ 779780 h 1041400"/>
              <a:gd name="connsiteX61" fmla="*/ 1714500 w 2771140"/>
              <a:gd name="connsiteY61" fmla="*/ 779780 h 1041400"/>
              <a:gd name="connsiteX62" fmla="*/ 1714500 w 2771140"/>
              <a:gd name="connsiteY62" fmla="*/ 822960 h 1041400"/>
              <a:gd name="connsiteX63" fmla="*/ 1775460 w 2771140"/>
              <a:gd name="connsiteY63" fmla="*/ 822960 h 1041400"/>
              <a:gd name="connsiteX64" fmla="*/ 1775460 w 2771140"/>
              <a:gd name="connsiteY64" fmla="*/ 848360 h 1041400"/>
              <a:gd name="connsiteX65" fmla="*/ 1833880 w 2771140"/>
              <a:gd name="connsiteY65" fmla="*/ 848360 h 1041400"/>
              <a:gd name="connsiteX66" fmla="*/ 1833880 w 2771140"/>
              <a:gd name="connsiteY66" fmla="*/ 878840 h 1041400"/>
              <a:gd name="connsiteX67" fmla="*/ 1877060 w 2771140"/>
              <a:gd name="connsiteY67" fmla="*/ 878840 h 1041400"/>
              <a:gd name="connsiteX68" fmla="*/ 1877060 w 2771140"/>
              <a:gd name="connsiteY68" fmla="*/ 894080 h 1041400"/>
              <a:gd name="connsiteX69" fmla="*/ 1907540 w 2771140"/>
              <a:gd name="connsiteY69" fmla="*/ 894080 h 1041400"/>
              <a:gd name="connsiteX70" fmla="*/ 1907540 w 2771140"/>
              <a:gd name="connsiteY70" fmla="*/ 947420 h 1041400"/>
              <a:gd name="connsiteX71" fmla="*/ 2009140 w 2771140"/>
              <a:gd name="connsiteY71" fmla="*/ 947420 h 1041400"/>
              <a:gd name="connsiteX72" fmla="*/ 2009140 w 2771140"/>
              <a:gd name="connsiteY72" fmla="*/ 965200 h 1041400"/>
              <a:gd name="connsiteX73" fmla="*/ 2131060 w 2771140"/>
              <a:gd name="connsiteY73" fmla="*/ 965200 h 1041400"/>
              <a:gd name="connsiteX74" fmla="*/ 2131060 w 2771140"/>
              <a:gd name="connsiteY74" fmla="*/ 990600 h 1041400"/>
              <a:gd name="connsiteX75" fmla="*/ 2237740 w 2771140"/>
              <a:gd name="connsiteY75" fmla="*/ 990600 h 1041400"/>
              <a:gd name="connsiteX76" fmla="*/ 2237740 w 2771140"/>
              <a:gd name="connsiteY76" fmla="*/ 1041400 h 1041400"/>
              <a:gd name="connsiteX77" fmla="*/ 2771140 w 2771140"/>
              <a:gd name="connsiteY77" fmla="*/ 1041400 h 1041400"/>
              <a:gd name="connsiteX0" fmla="*/ 0 w 2771140"/>
              <a:gd name="connsiteY0" fmla="*/ 0 h 1041400"/>
              <a:gd name="connsiteX1" fmla="*/ 416560 w 2771140"/>
              <a:gd name="connsiteY1" fmla="*/ 0 h 1041400"/>
              <a:gd name="connsiteX2" fmla="*/ 416560 w 2771140"/>
              <a:gd name="connsiteY2" fmla="*/ 48260 h 1041400"/>
              <a:gd name="connsiteX3" fmla="*/ 464820 w 2771140"/>
              <a:gd name="connsiteY3" fmla="*/ 48260 h 1041400"/>
              <a:gd name="connsiteX4" fmla="*/ 464820 w 2771140"/>
              <a:gd name="connsiteY4" fmla="*/ 73660 h 1041400"/>
              <a:gd name="connsiteX5" fmla="*/ 510540 w 2771140"/>
              <a:gd name="connsiteY5" fmla="*/ 73660 h 1041400"/>
              <a:gd name="connsiteX6" fmla="*/ 510540 w 2771140"/>
              <a:gd name="connsiteY6" fmla="*/ 96520 h 1041400"/>
              <a:gd name="connsiteX7" fmla="*/ 538480 w 2771140"/>
              <a:gd name="connsiteY7" fmla="*/ 96520 h 1041400"/>
              <a:gd name="connsiteX8" fmla="*/ 538480 w 2771140"/>
              <a:gd name="connsiteY8" fmla="*/ 137160 h 1041400"/>
              <a:gd name="connsiteX9" fmla="*/ 614680 w 2771140"/>
              <a:gd name="connsiteY9" fmla="*/ 137160 h 1041400"/>
              <a:gd name="connsiteX10" fmla="*/ 614680 w 2771140"/>
              <a:gd name="connsiteY10" fmla="*/ 185420 h 1041400"/>
              <a:gd name="connsiteX11" fmla="*/ 693420 w 2771140"/>
              <a:gd name="connsiteY11" fmla="*/ 185420 h 1041400"/>
              <a:gd name="connsiteX12" fmla="*/ 693420 w 2771140"/>
              <a:gd name="connsiteY12" fmla="*/ 210820 h 1041400"/>
              <a:gd name="connsiteX13" fmla="*/ 726440 w 2771140"/>
              <a:gd name="connsiteY13" fmla="*/ 210820 h 1041400"/>
              <a:gd name="connsiteX14" fmla="*/ 726440 w 2771140"/>
              <a:gd name="connsiteY14" fmla="*/ 241300 h 1041400"/>
              <a:gd name="connsiteX15" fmla="*/ 736600 w 2771140"/>
              <a:gd name="connsiteY15" fmla="*/ 241300 h 1041400"/>
              <a:gd name="connsiteX16" fmla="*/ 736600 w 2771140"/>
              <a:gd name="connsiteY16" fmla="*/ 254000 h 1041400"/>
              <a:gd name="connsiteX17" fmla="*/ 759460 w 2771140"/>
              <a:gd name="connsiteY17" fmla="*/ 254000 h 1041400"/>
              <a:gd name="connsiteX18" fmla="*/ 759460 w 2771140"/>
              <a:gd name="connsiteY18" fmla="*/ 271780 h 1041400"/>
              <a:gd name="connsiteX19" fmla="*/ 812800 w 2771140"/>
              <a:gd name="connsiteY19" fmla="*/ 271780 h 1041400"/>
              <a:gd name="connsiteX20" fmla="*/ 812800 w 2771140"/>
              <a:gd name="connsiteY20" fmla="*/ 299720 h 1041400"/>
              <a:gd name="connsiteX21" fmla="*/ 838200 w 2771140"/>
              <a:gd name="connsiteY21" fmla="*/ 299720 h 1041400"/>
              <a:gd name="connsiteX22" fmla="*/ 838200 w 2771140"/>
              <a:gd name="connsiteY22" fmla="*/ 320040 h 1041400"/>
              <a:gd name="connsiteX23" fmla="*/ 853440 w 2771140"/>
              <a:gd name="connsiteY23" fmla="*/ 320040 h 1041400"/>
              <a:gd name="connsiteX24" fmla="*/ 853440 w 2771140"/>
              <a:gd name="connsiteY24" fmla="*/ 345440 h 1041400"/>
              <a:gd name="connsiteX25" fmla="*/ 878840 w 2771140"/>
              <a:gd name="connsiteY25" fmla="*/ 345440 h 1041400"/>
              <a:gd name="connsiteX26" fmla="*/ 878840 w 2771140"/>
              <a:gd name="connsiteY26" fmla="*/ 360680 h 1041400"/>
              <a:gd name="connsiteX27" fmla="*/ 906780 w 2771140"/>
              <a:gd name="connsiteY27" fmla="*/ 360680 h 1041400"/>
              <a:gd name="connsiteX28" fmla="*/ 906780 w 2771140"/>
              <a:gd name="connsiteY28" fmla="*/ 398780 h 1041400"/>
              <a:gd name="connsiteX29" fmla="*/ 939800 w 2771140"/>
              <a:gd name="connsiteY29" fmla="*/ 398780 h 1041400"/>
              <a:gd name="connsiteX30" fmla="*/ 939800 w 2771140"/>
              <a:gd name="connsiteY30" fmla="*/ 398780 h 1041400"/>
              <a:gd name="connsiteX31" fmla="*/ 949960 w 2771140"/>
              <a:gd name="connsiteY31" fmla="*/ 408940 h 1041400"/>
              <a:gd name="connsiteX32" fmla="*/ 949960 w 2771140"/>
              <a:gd name="connsiteY32" fmla="*/ 431800 h 1041400"/>
              <a:gd name="connsiteX33" fmla="*/ 1008380 w 2771140"/>
              <a:gd name="connsiteY33" fmla="*/ 431800 h 1041400"/>
              <a:gd name="connsiteX34" fmla="*/ 1008380 w 2771140"/>
              <a:gd name="connsiteY34" fmla="*/ 480060 h 1041400"/>
              <a:gd name="connsiteX35" fmla="*/ 1026160 w 2771140"/>
              <a:gd name="connsiteY35" fmla="*/ 480060 h 1041400"/>
              <a:gd name="connsiteX36" fmla="*/ 1026160 w 2771140"/>
              <a:gd name="connsiteY36" fmla="*/ 505460 h 1041400"/>
              <a:gd name="connsiteX37" fmla="*/ 1033780 w 2771140"/>
              <a:gd name="connsiteY37" fmla="*/ 505460 h 1041400"/>
              <a:gd name="connsiteX38" fmla="*/ 1033780 w 2771140"/>
              <a:gd name="connsiteY38" fmla="*/ 520700 h 1041400"/>
              <a:gd name="connsiteX39" fmla="*/ 1168400 w 2771140"/>
              <a:gd name="connsiteY39" fmla="*/ 520700 h 1041400"/>
              <a:gd name="connsiteX40" fmla="*/ 1168400 w 2771140"/>
              <a:gd name="connsiteY40" fmla="*/ 548640 h 1041400"/>
              <a:gd name="connsiteX41" fmla="*/ 1188720 w 2771140"/>
              <a:gd name="connsiteY41" fmla="*/ 548640 h 1041400"/>
              <a:gd name="connsiteX42" fmla="*/ 1188720 w 2771140"/>
              <a:gd name="connsiteY42" fmla="*/ 571500 h 1041400"/>
              <a:gd name="connsiteX43" fmla="*/ 1236980 w 2771140"/>
              <a:gd name="connsiteY43" fmla="*/ 571500 h 1041400"/>
              <a:gd name="connsiteX44" fmla="*/ 1236980 w 2771140"/>
              <a:gd name="connsiteY44" fmla="*/ 591820 h 1041400"/>
              <a:gd name="connsiteX45" fmla="*/ 1297940 w 2771140"/>
              <a:gd name="connsiteY45" fmla="*/ 591820 h 1041400"/>
              <a:gd name="connsiteX46" fmla="*/ 1297940 w 2771140"/>
              <a:gd name="connsiteY46" fmla="*/ 624840 h 1041400"/>
              <a:gd name="connsiteX47" fmla="*/ 1308100 w 2771140"/>
              <a:gd name="connsiteY47" fmla="*/ 624840 h 1041400"/>
              <a:gd name="connsiteX48" fmla="*/ 1308100 w 2771140"/>
              <a:gd name="connsiteY48" fmla="*/ 640080 h 1041400"/>
              <a:gd name="connsiteX49" fmla="*/ 1323340 w 2771140"/>
              <a:gd name="connsiteY49" fmla="*/ 640080 h 1041400"/>
              <a:gd name="connsiteX50" fmla="*/ 1338580 w 2771140"/>
              <a:gd name="connsiteY50" fmla="*/ 655320 h 1041400"/>
              <a:gd name="connsiteX51" fmla="*/ 1374140 w 2771140"/>
              <a:gd name="connsiteY51" fmla="*/ 655320 h 1041400"/>
              <a:gd name="connsiteX52" fmla="*/ 1374140 w 2771140"/>
              <a:gd name="connsiteY52" fmla="*/ 685800 h 1041400"/>
              <a:gd name="connsiteX53" fmla="*/ 1473200 w 2771140"/>
              <a:gd name="connsiteY53" fmla="*/ 685800 h 1041400"/>
              <a:gd name="connsiteX54" fmla="*/ 1473200 w 2771140"/>
              <a:gd name="connsiteY54" fmla="*/ 703580 h 1041400"/>
              <a:gd name="connsiteX55" fmla="*/ 1513840 w 2771140"/>
              <a:gd name="connsiteY55" fmla="*/ 703580 h 1041400"/>
              <a:gd name="connsiteX56" fmla="*/ 1513840 w 2771140"/>
              <a:gd name="connsiteY56" fmla="*/ 731520 h 1041400"/>
              <a:gd name="connsiteX57" fmla="*/ 1529080 w 2771140"/>
              <a:gd name="connsiteY57" fmla="*/ 731520 h 1041400"/>
              <a:gd name="connsiteX58" fmla="*/ 1529080 w 2771140"/>
              <a:gd name="connsiteY58" fmla="*/ 749300 h 1041400"/>
              <a:gd name="connsiteX59" fmla="*/ 1617980 w 2771140"/>
              <a:gd name="connsiteY59" fmla="*/ 749300 h 1041400"/>
              <a:gd name="connsiteX60" fmla="*/ 1617980 w 2771140"/>
              <a:gd name="connsiteY60" fmla="*/ 779780 h 1041400"/>
              <a:gd name="connsiteX61" fmla="*/ 1714500 w 2771140"/>
              <a:gd name="connsiteY61" fmla="*/ 779780 h 1041400"/>
              <a:gd name="connsiteX62" fmla="*/ 1714500 w 2771140"/>
              <a:gd name="connsiteY62" fmla="*/ 822960 h 1041400"/>
              <a:gd name="connsiteX63" fmla="*/ 1775460 w 2771140"/>
              <a:gd name="connsiteY63" fmla="*/ 822960 h 1041400"/>
              <a:gd name="connsiteX64" fmla="*/ 1775460 w 2771140"/>
              <a:gd name="connsiteY64" fmla="*/ 848360 h 1041400"/>
              <a:gd name="connsiteX65" fmla="*/ 1833880 w 2771140"/>
              <a:gd name="connsiteY65" fmla="*/ 848360 h 1041400"/>
              <a:gd name="connsiteX66" fmla="*/ 1833880 w 2771140"/>
              <a:gd name="connsiteY66" fmla="*/ 878840 h 1041400"/>
              <a:gd name="connsiteX67" fmla="*/ 1877060 w 2771140"/>
              <a:gd name="connsiteY67" fmla="*/ 878840 h 1041400"/>
              <a:gd name="connsiteX68" fmla="*/ 1877060 w 2771140"/>
              <a:gd name="connsiteY68" fmla="*/ 894080 h 1041400"/>
              <a:gd name="connsiteX69" fmla="*/ 1907540 w 2771140"/>
              <a:gd name="connsiteY69" fmla="*/ 894080 h 1041400"/>
              <a:gd name="connsiteX70" fmla="*/ 1907540 w 2771140"/>
              <a:gd name="connsiteY70" fmla="*/ 947420 h 1041400"/>
              <a:gd name="connsiteX71" fmla="*/ 2009140 w 2771140"/>
              <a:gd name="connsiteY71" fmla="*/ 947420 h 1041400"/>
              <a:gd name="connsiteX72" fmla="*/ 2009140 w 2771140"/>
              <a:gd name="connsiteY72" fmla="*/ 965200 h 1041400"/>
              <a:gd name="connsiteX73" fmla="*/ 2131060 w 2771140"/>
              <a:gd name="connsiteY73" fmla="*/ 965200 h 1041400"/>
              <a:gd name="connsiteX74" fmla="*/ 2131060 w 2771140"/>
              <a:gd name="connsiteY74" fmla="*/ 990600 h 1041400"/>
              <a:gd name="connsiteX75" fmla="*/ 2237740 w 2771140"/>
              <a:gd name="connsiteY75" fmla="*/ 990600 h 1041400"/>
              <a:gd name="connsiteX76" fmla="*/ 2237740 w 2771140"/>
              <a:gd name="connsiteY76" fmla="*/ 1041400 h 1041400"/>
              <a:gd name="connsiteX77" fmla="*/ 2771140 w 2771140"/>
              <a:gd name="connsiteY77" fmla="*/ 1041400 h 104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771140" h="1041400">
                <a:moveTo>
                  <a:pt x="0" y="0"/>
                </a:moveTo>
                <a:lnTo>
                  <a:pt x="416560" y="0"/>
                </a:lnTo>
                <a:lnTo>
                  <a:pt x="416560" y="48260"/>
                </a:lnTo>
                <a:lnTo>
                  <a:pt x="464820" y="48260"/>
                </a:lnTo>
                <a:lnTo>
                  <a:pt x="464820" y="73660"/>
                </a:lnTo>
                <a:lnTo>
                  <a:pt x="510540" y="73660"/>
                </a:lnTo>
                <a:lnTo>
                  <a:pt x="510540" y="96520"/>
                </a:lnTo>
                <a:lnTo>
                  <a:pt x="538480" y="96520"/>
                </a:lnTo>
                <a:lnTo>
                  <a:pt x="538480" y="137160"/>
                </a:lnTo>
                <a:lnTo>
                  <a:pt x="614680" y="137160"/>
                </a:lnTo>
                <a:lnTo>
                  <a:pt x="614680" y="185420"/>
                </a:lnTo>
                <a:lnTo>
                  <a:pt x="693420" y="185420"/>
                </a:lnTo>
                <a:lnTo>
                  <a:pt x="693420" y="210820"/>
                </a:lnTo>
                <a:lnTo>
                  <a:pt x="726440" y="210820"/>
                </a:lnTo>
                <a:lnTo>
                  <a:pt x="726440" y="241300"/>
                </a:lnTo>
                <a:lnTo>
                  <a:pt x="736600" y="241300"/>
                </a:lnTo>
                <a:lnTo>
                  <a:pt x="736600" y="254000"/>
                </a:lnTo>
                <a:lnTo>
                  <a:pt x="759460" y="254000"/>
                </a:lnTo>
                <a:lnTo>
                  <a:pt x="759460" y="271780"/>
                </a:lnTo>
                <a:lnTo>
                  <a:pt x="812800" y="271780"/>
                </a:lnTo>
                <a:lnTo>
                  <a:pt x="812800" y="299720"/>
                </a:lnTo>
                <a:lnTo>
                  <a:pt x="838200" y="299720"/>
                </a:lnTo>
                <a:lnTo>
                  <a:pt x="838200" y="320040"/>
                </a:lnTo>
                <a:lnTo>
                  <a:pt x="853440" y="320040"/>
                </a:lnTo>
                <a:lnTo>
                  <a:pt x="853440" y="345440"/>
                </a:lnTo>
                <a:lnTo>
                  <a:pt x="878840" y="345440"/>
                </a:lnTo>
                <a:lnTo>
                  <a:pt x="878840" y="360680"/>
                </a:lnTo>
                <a:lnTo>
                  <a:pt x="906780" y="360680"/>
                </a:lnTo>
                <a:lnTo>
                  <a:pt x="906780" y="398780"/>
                </a:lnTo>
                <a:lnTo>
                  <a:pt x="939800" y="398780"/>
                </a:lnTo>
                <a:lnTo>
                  <a:pt x="939800" y="398780"/>
                </a:lnTo>
                <a:lnTo>
                  <a:pt x="949960" y="408940"/>
                </a:lnTo>
                <a:lnTo>
                  <a:pt x="949960" y="431800"/>
                </a:lnTo>
                <a:lnTo>
                  <a:pt x="1008380" y="431800"/>
                </a:lnTo>
                <a:lnTo>
                  <a:pt x="1008380" y="480060"/>
                </a:lnTo>
                <a:lnTo>
                  <a:pt x="1026160" y="480060"/>
                </a:lnTo>
                <a:lnTo>
                  <a:pt x="1026160" y="505460"/>
                </a:lnTo>
                <a:lnTo>
                  <a:pt x="1033780" y="505460"/>
                </a:lnTo>
                <a:lnTo>
                  <a:pt x="1033780" y="520700"/>
                </a:lnTo>
                <a:lnTo>
                  <a:pt x="1168400" y="520700"/>
                </a:lnTo>
                <a:lnTo>
                  <a:pt x="1168400" y="548640"/>
                </a:lnTo>
                <a:lnTo>
                  <a:pt x="1188720" y="548640"/>
                </a:lnTo>
                <a:lnTo>
                  <a:pt x="1188720" y="571500"/>
                </a:lnTo>
                <a:lnTo>
                  <a:pt x="1236980" y="571500"/>
                </a:lnTo>
                <a:lnTo>
                  <a:pt x="1236980" y="591820"/>
                </a:lnTo>
                <a:lnTo>
                  <a:pt x="1297940" y="591820"/>
                </a:lnTo>
                <a:lnTo>
                  <a:pt x="1297940" y="624840"/>
                </a:lnTo>
                <a:lnTo>
                  <a:pt x="1308100" y="624840"/>
                </a:lnTo>
                <a:lnTo>
                  <a:pt x="1308100" y="640080"/>
                </a:lnTo>
                <a:lnTo>
                  <a:pt x="1323340" y="640080"/>
                </a:lnTo>
                <a:lnTo>
                  <a:pt x="1338580" y="655320"/>
                </a:lnTo>
                <a:lnTo>
                  <a:pt x="1374140" y="655320"/>
                </a:lnTo>
                <a:lnTo>
                  <a:pt x="1374140" y="685800"/>
                </a:lnTo>
                <a:lnTo>
                  <a:pt x="1473200" y="685800"/>
                </a:lnTo>
                <a:lnTo>
                  <a:pt x="1473200" y="703580"/>
                </a:lnTo>
                <a:lnTo>
                  <a:pt x="1513840" y="703580"/>
                </a:lnTo>
                <a:lnTo>
                  <a:pt x="1513840" y="731520"/>
                </a:lnTo>
                <a:lnTo>
                  <a:pt x="1529080" y="731520"/>
                </a:lnTo>
                <a:lnTo>
                  <a:pt x="1529080" y="749300"/>
                </a:lnTo>
                <a:lnTo>
                  <a:pt x="1617980" y="749300"/>
                </a:lnTo>
                <a:lnTo>
                  <a:pt x="1617980" y="779780"/>
                </a:lnTo>
                <a:lnTo>
                  <a:pt x="1714500" y="779780"/>
                </a:lnTo>
                <a:lnTo>
                  <a:pt x="1714500" y="822960"/>
                </a:lnTo>
                <a:lnTo>
                  <a:pt x="1775460" y="822960"/>
                </a:lnTo>
                <a:lnTo>
                  <a:pt x="1775460" y="848360"/>
                </a:lnTo>
                <a:lnTo>
                  <a:pt x="1833880" y="848360"/>
                </a:lnTo>
                <a:lnTo>
                  <a:pt x="1833880" y="878840"/>
                </a:lnTo>
                <a:lnTo>
                  <a:pt x="1877060" y="878840"/>
                </a:lnTo>
                <a:lnTo>
                  <a:pt x="1877060" y="894080"/>
                </a:lnTo>
                <a:lnTo>
                  <a:pt x="1907540" y="894080"/>
                </a:lnTo>
                <a:lnTo>
                  <a:pt x="1907540" y="947420"/>
                </a:lnTo>
                <a:lnTo>
                  <a:pt x="2009140" y="947420"/>
                </a:lnTo>
                <a:lnTo>
                  <a:pt x="2009140" y="965200"/>
                </a:lnTo>
                <a:lnTo>
                  <a:pt x="2131060" y="965200"/>
                </a:lnTo>
                <a:lnTo>
                  <a:pt x="2131060" y="990600"/>
                </a:lnTo>
                <a:lnTo>
                  <a:pt x="2237740" y="990600"/>
                </a:lnTo>
                <a:lnTo>
                  <a:pt x="2237740" y="1041400"/>
                </a:lnTo>
                <a:lnTo>
                  <a:pt x="2771140" y="1041400"/>
                </a:lnTo>
              </a:path>
            </a:pathLst>
          </a:custGeom>
          <a:noFill/>
          <a:ln w="28575">
            <a:solidFill>
              <a:schemeClr val="accent1"/>
            </a:solidFill>
            <a:miter lim="800000"/>
            <a:headEnd/>
            <a:tailEnd/>
          </a:ln>
        </p:spPr>
        <p:txBody>
          <a:bodyPr rtlCol="0" anchor="ctr"/>
          <a:lstStyle/>
          <a:p>
            <a:pPr algn="ctr"/>
            <a:endParaRPr lang="en-US" dirty="0"/>
          </a:p>
        </p:txBody>
      </p:sp>
      <p:sp>
        <p:nvSpPr>
          <p:cNvPr id="31812" name="Rectangle 31811">
            <a:extLst>
              <a:ext uri="{FF2B5EF4-FFF2-40B4-BE49-F238E27FC236}">
                <a16:creationId xmlns:a16="http://schemas.microsoft.com/office/drawing/2014/main" id="{81EA3BA6-0F95-8254-E81F-96121815AC23}"/>
              </a:ext>
            </a:extLst>
          </p:cNvPr>
          <p:cNvSpPr/>
          <p:nvPr/>
        </p:nvSpPr>
        <p:spPr bwMode="auto">
          <a:xfrm>
            <a:off x="8518984" y="3723476"/>
            <a:ext cx="3021981" cy="239172"/>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200" dirty="0">
                <a:solidFill>
                  <a:schemeClr val="bg1"/>
                </a:solidFill>
                <a:latin typeface="Calibri" panose="020F0502020204030204" pitchFamily="34" charset="0"/>
              </a:rPr>
              <a:t>Time From Randomization (Mo) </a:t>
            </a:r>
          </a:p>
        </p:txBody>
      </p:sp>
      <p:grpSp>
        <p:nvGrpSpPr>
          <p:cNvPr id="31814" name="Group 31813">
            <a:extLst>
              <a:ext uri="{FF2B5EF4-FFF2-40B4-BE49-F238E27FC236}">
                <a16:creationId xmlns:a16="http://schemas.microsoft.com/office/drawing/2014/main" id="{D3E4A520-3ED9-3CD5-1209-11F0D946A64C}"/>
              </a:ext>
            </a:extLst>
          </p:cNvPr>
          <p:cNvGrpSpPr/>
          <p:nvPr/>
        </p:nvGrpSpPr>
        <p:grpSpPr>
          <a:xfrm>
            <a:off x="8555615" y="3524998"/>
            <a:ext cx="2951853" cy="196545"/>
            <a:chOff x="1377629" y="3503594"/>
            <a:chExt cx="4138828" cy="196545"/>
          </a:xfrm>
        </p:grpSpPr>
        <p:sp>
          <p:nvSpPr>
            <p:cNvPr id="31815" name="TextBox 31814">
              <a:extLst>
                <a:ext uri="{FF2B5EF4-FFF2-40B4-BE49-F238E27FC236}">
                  <a16:creationId xmlns:a16="http://schemas.microsoft.com/office/drawing/2014/main" id="{F334A161-9B72-CDD3-863E-62BDDF40B565}"/>
                </a:ext>
              </a:extLst>
            </p:cNvPr>
            <p:cNvSpPr txBox="1"/>
            <p:nvPr/>
          </p:nvSpPr>
          <p:spPr bwMode="auto">
            <a:xfrm>
              <a:off x="1377629" y="3504723"/>
              <a:ext cx="171471"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816" name="TextBox 31815">
              <a:extLst>
                <a:ext uri="{FF2B5EF4-FFF2-40B4-BE49-F238E27FC236}">
                  <a16:creationId xmlns:a16="http://schemas.microsoft.com/office/drawing/2014/main" id="{32DDA540-3E92-2610-805D-4DB572334152}"/>
                </a:ext>
              </a:extLst>
            </p:cNvPr>
            <p:cNvSpPr txBox="1"/>
            <p:nvPr/>
          </p:nvSpPr>
          <p:spPr bwMode="auto">
            <a:xfrm>
              <a:off x="1947897" y="3504723"/>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1817" name="TextBox 31816">
              <a:extLst>
                <a:ext uri="{FF2B5EF4-FFF2-40B4-BE49-F238E27FC236}">
                  <a16:creationId xmlns:a16="http://schemas.microsoft.com/office/drawing/2014/main" id="{2AEA7421-139D-4DC9-E60E-182B0C99FB1C}"/>
                </a:ext>
              </a:extLst>
            </p:cNvPr>
            <p:cNvSpPr txBox="1"/>
            <p:nvPr/>
          </p:nvSpPr>
          <p:spPr bwMode="auto">
            <a:xfrm>
              <a:off x="2523711" y="350561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818" name="TextBox 31817">
              <a:extLst>
                <a:ext uri="{FF2B5EF4-FFF2-40B4-BE49-F238E27FC236}">
                  <a16:creationId xmlns:a16="http://schemas.microsoft.com/office/drawing/2014/main" id="{8EC303CE-5C7D-1259-B234-2E52B3D0146C}"/>
                </a:ext>
              </a:extLst>
            </p:cNvPr>
            <p:cNvSpPr txBox="1"/>
            <p:nvPr/>
          </p:nvSpPr>
          <p:spPr bwMode="auto">
            <a:xfrm>
              <a:off x="3122357" y="350561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1819" name="TextBox 31818">
              <a:extLst>
                <a:ext uri="{FF2B5EF4-FFF2-40B4-BE49-F238E27FC236}">
                  <a16:creationId xmlns:a16="http://schemas.microsoft.com/office/drawing/2014/main" id="{24B47C14-66BD-0E6E-46EA-410B4A56BD01}"/>
                </a:ext>
              </a:extLst>
            </p:cNvPr>
            <p:cNvSpPr txBox="1"/>
            <p:nvPr/>
          </p:nvSpPr>
          <p:spPr bwMode="auto">
            <a:xfrm>
              <a:off x="3721003" y="350806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1820" name="TextBox 31819">
              <a:extLst>
                <a:ext uri="{FF2B5EF4-FFF2-40B4-BE49-F238E27FC236}">
                  <a16:creationId xmlns:a16="http://schemas.microsoft.com/office/drawing/2014/main" id="{772ECCAF-6705-C63F-C079-F73BAF86495E}"/>
                </a:ext>
              </a:extLst>
            </p:cNvPr>
            <p:cNvSpPr txBox="1"/>
            <p:nvPr/>
          </p:nvSpPr>
          <p:spPr bwMode="auto">
            <a:xfrm>
              <a:off x="4296817" y="350895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821" name="TextBox 31820">
              <a:extLst>
                <a:ext uri="{FF2B5EF4-FFF2-40B4-BE49-F238E27FC236}">
                  <a16:creationId xmlns:a16="http://schemas.microsoft.com/office/drawing/2014/main" id="{1DD0650B-3FE7-A4DD-863A-7916AC177280}"/>
                </a:ext>
              </a:extLst>
            </p:cNvPr>
            <p:cNvSpPr txBox="1"/>
            <p:nvPr/>
          </p:nvSpPr>
          <p:spPr bwMode="auto">
            <a:xfrm>
              <a:off x="4895463" y="3508952"/>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1822" name="TextBox 31821">
              <a:extLst>
                <a:ext uri="{FF2B5EF4-FFF2-40B4-BE49-F238E27FC236}">
                  <a16:creationId xmlns:a16="http://schemas.microsoft.com/office/drawing/2014/main" id="{D373BE9F-FB01-BCF2-3049-8513E3A7882F}"/>
                </a:ext>
              </a:extLst>
            </p:cNvPr>
            <p:cNvSpPr txBox="1"/>
            <p:nvPr/>
          </p:nvSpPr>
          <p:spPr bwMode="auto">
            <a:xfrm>
              <a:off x="5288229" y="3503594"/>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grpSp>
      <p:sp>
        <p:nvSpPr>
          <p:cNvPr id="31823" name="Freeform: Shape 31822">
            <a:extLst>
              <a:ext uri="{FF2B5EF4-FFF2-40B4-BE49-F238E27FC236}">
                <a16:creationId xmlns:a16="http://schemas.microsoft.com/office/drawing/2014/main" id="{D7356958-5E11-F10F-A07B-C5265464DB77}"/>
              </a:ext>
            </a:extLst>
          </p:cNvPr>
          <p:cNvSpPr/>
          <p:nvPr/>
        </p:nvSpPr>
        <p:spPr bwMode="auto">
          <a:xfrm>
            <a:off x="8606202" y="1394103"/>
            <a:ext cx="2833433" cy="2123548"/>
          </a:xfrm>
          <a:custGeom>
            <a:avLst/>
            <a:gdLst>
              <a:gd name="connsiteX0" fmla="*/ 0 w 6341035"/>
              <a:gd name="connsiteY0" fmla="*/ 0 h 3418541"/>
              <a:gd name="connsiteX1" fmla="*/ 0 w 6341035"/>
              <a:gd name="connsiteY1" fmla="*/ 3418541 h 3418541"/>
              <a:gd name="connsiteX2" fmla="*/ 6341035 w 6341035"/>
              <a:gd name="connsiteY2" fmla="*/ 3418541 h 3418541"/>
            </a:gdLst>
            <a:ahLst/>
            <a:cxnLst>
              <a:cxn ang="0">
                <a:pos x="connsiteX0" y="connsiteY0"/>
              </a:cxn>
              <a:cxn ang="0">
                <a:pos x="connsiteX1" y="connsiteY1"/>
              </a:cxn>
              <a:cxn ang="0">
                <a:pos x="connsiteX2" y="connsiteY2"/>
              </a:cxn>
            </a:cxnLst>
            <a:rect l="l" t="t" r="r" b="b"/>
            <a:pathLst>
              <a:path w="6341035" h="3418541">
                <a:moveTo>
                  <a:pt x="0" y="0"/>
                </a:moveTo>
                <a:lnTo>
                  <a:pt x="0" y="3418541"/>
                </a:lnTo>
                <a:lnTo>
                  <a:pt x="6341035" y="3418541"/>
                </a:lnTo>
              </a:path>
            </a:pathLst>
          </a:custGeom>
          <a:noFill/>
          <a:ln w="28575">
            <a:solidFill>
              <a:schemeClr val="bg1"/>
            </a:solidFill>
            <a:miter lim="800000"/>
            <a:headEnd/>
            <a:tailEnd/>
          </a:ln>
        </p:spPr>
        <p:txBody>
          <a:bodyPr rtlCol="0" anchor="ctr"/>
          <a:lstStyle/>
          <a:p>
            <a:pPr algn="ctr"/>
            <a:endParaRPr lang="en-US" sz="1400" dirty="0"/>
          </a:p>
        </p:txBody>
      </p:sp>
      <p:grpSp>
        <p:nvGrpSpPr>
          <p:cNvPr id="31824" name="Group 31823">
            <a:extLst>
              <a:ext uri="{FF2B5EF4-FFF2-40B4-BE49-F238E27FC236}">
                <a16:creationId xmlns:a16="http://schemas.microsoft.com/office/drawing/2014/main" id="{9A900ED9-08BC-1A9F-B596-9DC675F5DF85}"/>
              </a:ext>
            </a:extLst>
          </p:cNvPr>
          <p:cNvGrpSpPr/>
          <p:nvPr/>
        </p:nvGrpSpPr>
        <p:grpSpPr>
          <a:xfrm>
            <a:off x="8520447" y="1394103"/>
            <a:ext cx="85755" cy="2125404"/>
            <a:chOff x="1533812" y="1673412"/>
            <a:chExt cx="103741" cy="3421529"/>
          </a:xfrm>
        </p:grpSpPr>
        <p:cxnSp>
          <p:nvCxnSpPr>
            <p:cNvPr id="31825" name="Straight Connector 31824">
              <a:extLst>
                <a:ext uri="{FF2B5EF4-FFF2-40B4-BE49-F238E27FC236}">
                  <a16:creationId xmlns:a16="http://schemas.microsoft.com/office/drawing/2014/main" id="{A010010D-D0BA-D1FB-E320-2D3F83E5FDD3}"/>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442E33C0-5E3F-6BEE-A7C4-CDE22E940634}"/>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27" name="Straight Connector 31826">
              <a:extLst>
                <a:ext uri="{FF2B5EF4-FFF2-40B4-BE49-F238E27FC236}">
                  <a16:creationId xmlns:a16="http://schemas.microsoft.com/office/drawing/2014/main" id="{F5A0C3B5-C2E4-AE7F-EAC7-B77E1A59CEE4}"/>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2816650A-7DCC-0D6B-566F-49379E16E230}"/>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99605E5F-6FD9-1207-C76E-559779DA5438}"/>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FF478BEA-1A00-2238-B310-AE65E0FE692F}"/>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31" name="Group 31830">
            <a:extLst>
              <a:ext uri="{FF2B5EF4-FFF2-40B4-BE49-F238E27FC236}">
                <a16:creationId xmlns:a16="http://schemas.microsoft.com/office/drawing/2014/main" id="{C0BF325A-1488-B711-B46B-B71FFE2FA0E1}"/>
              </a:ext>
            </a:extLst>
          </p:cNvPr>
          <p:cNvGrpSpPr/>
          <p:nvPr/>
        </p:nvGrpSpPr>
        <p:grpSpPr>
          <a:xfrm>
            <a:off x="8235784" y="1222183"/>
            <a:ext cx="356189" cy="2323407"/>
            <a:chOff x="1164168" y="1263383"/>
            <a:chExt cx="284987" cy="2304466"/>
          </a:xfrm>
        </p:grpSpPr>
        <p:sp>
          <p:nvSpPr>
            <p:cNvPr id="31832" name="TextBox 31831">
              <a:extLst>
                <a:ext uri="{FF2B5EF4-FFF2-40B4-BE49-F238E27FC236}">
                  <a16:creationId xmlns:a16="http://schemas.microsoft.com/office/drawing/2014/main" id="{8229176F-0C6D-7294-A4FA-9895A4348A0B}"/>
                </a:ext>
              </a:extLst>
            </p:cNvPr>
            <p:cNvSpPr txBox="1"/>
            <p:nvPr/>
          </p:nvSpPr>
          <p:spPr bwMode="auto">
            <a:xfrm>
              <a:off x="1164168" y="1263383"/>
              <a:ext cx="284987"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33" name="TextBox 31832">
              <a:extLst>
                <a:ext uri="{FF2B5EF4-FFF2-40B4-BE49-F238E27FC236}">
                  <a16:creationId xmlns:a16="http://schemas.microsoft.com/office/drawing/2014/main" id="{F395A49F-E21D-1996-5C8D-C545B49D6DDF}"/>
                </a:ext>
              </a:extLst>
            </p:cNvPr>
            <p:cNvSpPr txBox="1"/>
            <p:nvPr/>
          </p:nvSpPr>
          <p:spPr bwMode="auto">
            <a:xfrm>
              <a:off x="1220926" y="1683068"/>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834" name="TextBox 31833">
              <a:extLst>
                <a:ext uri="{FF2B5EF4-FFF2-40B4-BE49-F238E27FC236}">
                  <a16:creationId xmlns:a16="http://schemas.microsoft.com/office/drawing/2014/main" id="{257F07F6-CD03-4F39-6271-37710AD46B19}"/>
                </a:ext>
              </a:extLst>
            </p:cNvPr>
            <p:cNvSpPr txBox="1"/>
            <p:nvPr/>
          </p:nvSpPr>
          <p:spPr bwMode="auto">
            <a:xfrm>
              <a:off x="1220926" y="2113545"/>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835" name="TextBox 31834">
              <a:extLst>
                <a:ext uri="{FF2B5EF4-FFF2-40B4-BE49-F238E27FC236}">
                  <a16:creationId xmlns:a16="http://schemas.microsoft.com/office/drawing/2014/main" id="{DDF17B3C-1F5C-0274-76D2-C1166983B98E}"/>
                </a:ext>
              </a:extLst>
            </p:cNvPr>
            <p:cNvSpPr txBox="1"/>
            <p:nvPr/>
          </p:nvSpPr>
          <p:spPr bwMode="auto">
            <a:xfrm>
              <a:off x="1220926" y="2533230"/>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836" name="TextBox 31835">
              <a:extLst>
                <a:ext uri="{FF2B5EF4-FFF2-40B4-BE49-F238E27FC236}">
                  <a16:creationId xmlns:a16="http://schemas.microsoft.com/office/drawing/2014/main" id="{C4A7B1D9-E7A1-0246-7FC7-9358CA1C2AC6}"/>
                </a:ext>
              </a:extLst>
            </p:cNvPr>
            <p:cNvSpPr txBox="1"/>
            <p:nvPr/>
          </p:nvSpPr>
          <p:spPr bwMode="auto">
            <a:xfrm>
              <a:off x="1277685" y="3376662"/>
              <a:ext cx="171470"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837" name="TextBox 31836">
              <a:extLst>
                <a:ext uri="{FF2B5EF4-FFF2-40B4-BE49-F238E27FC236}">
                  <a16:creationId xmlns:a16="http://schemas.microsoft.com/office/drawing/2014/main" id="{B7DB7D39-D01C-0552-EF09-7C2D248001B7}"/>
                </a:ext>
              </a:extLst>
            </p:cNvPr>
            <p:cNvSpPr txBox="1"/>
            <p:nvPr/>
          </p:nvSpPr>
          <p:spPr bwMode="auto">
            <a:xfrm>
              <a:off x="1220926" y="2956977"/>
              <a:ext cx="228228" cy="191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grpSp>
      <p:grpSp>
        <p:nvGrpSpPr>
          <p:cNvPr id="31838" name="Group 31837">
            <a:extLst>
              <a:ext uri="{FF2B5EF4-FFF2-40B4-BE49-F238E27FC236}">
                <a16:creationId xmlns:a16="http://schemas.microsoft.com/office/drawing/2014/main" id="{DFE847B6-F2A4-0483-CC7D-EA9616AA1DA3}"/>
              </a:ext>
            </a:extLst>
          </p:cNvPr>
          <p:cNvGrpSpPr/>
          <p:nvPr/>
        </p:nvGrpSpPr>
        <p:grpSpPr>
          <a:xfrm>
            <a:off x="8606182" y="3508804"/>
            <a:ext cx="2833453" cy="81594"/>
            <a:chOff x="1637552" y="5090450"/>
            <a:chExt cx="6344023" cy="76378"/>
          </a:xfrm>
        </p:grpSpPr>
        <p:grpSp>
          <p:nvGrpSpPr>
            <p:cNvPr id="31839" name="Group 31838">
              <a:extLst>
                <a:ext uri="{FF2B5EF4-FFF2-40B4-BE49-F238E27FC236}">
                  <a16:creationId xmlns:a16="http://schemas.microsoft.com/office/drawing/2014/main" id="{BDCFFDA5-D854-DEA4-1FBE-FD07DD8BAE15}"/>
                </a:ext>
              </a:extLst>
            </p:cNvPr>
            <p:cNvGrpSpPr/>
            <p:nvPr/>
          </p:nvGrpSpPr>
          <p:grpSpPr>
            <a:xfrm rot="5400000">
              <a:off x="3978750" y="2750755"/>
              <a:ext cx="74875" cy="4757272"/>
              <a:chOff x="1533812" y="1673412"/>
              <a:chExt cx="103741" cy="3421529"/>
            </a:xfrm>
          </p:grpSpPr>
          <p:cxnSp>
            <p:nvCxnSpPr>
              <p:cNvPr id="31843" name="Straight Connector 31842">
                <a:extLst>
                  <a:ext uri="{FF2B5EF4-FFF2-40B4-BE49-F238E27FC236}">
                    <a16:creationId xmlns:a16="http://schemas.microsoft.com/office/drawing/2014/main" id="{466DA670-1288-24F2-9188-A6D8D0EBC1AB}"/>
                  </a:ext>
                </a:extLst>
              </p:cNvPr>
              <p:cNvCxnSpPr>
                <a:cxnSpLocks/>
              </p:cNvCxnSpPr>
              <p:nvPr/>
            </p:nvCxnSpPr>
            <p:spPr bwMode="auto">
              <a:xfrm>
                <a:off x="1533812" y="1673412"/>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B0801410-DDA4-FEBA-A723-6704B2FB04B8}"/>
                  </a:ext>
                </a:extLst>
              </p:cNvPr>
              <p:cNvCxnSpPr>
                <a:cxnSpLocks/>
              </p:cNvCxnSpPr>
              <p:nvPr/>
            </p:nvCxnSpPr>
            <p:spPr bwMode="auto">
              <a:xfrm>
                <a:off x="1533812" y="2357718"/>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45" name="Straight Connector 31844">
                <a:extLst>
                  <a:ext uri="{FF2B5EF4-FFF2-40B4-BE49-F238E27FC236}">
                    <a16:creationId xmlns:a16="http://schemas.microsoft.com/office/drawing/2014/main" id="{B142E036-F520-676C-1DEB-769FE162218C}"/>
                  </a:ext>
                </a:extLst>
              </p:cNvPr>
              <p:cNvCxnSpPr>
                <a:cxnSpLocks/>
              </p:cNvCxnSpPr>
              <p:nvPr/>
            </p:nvCxnSpPr>
            <p:spPr bwMode="auto">
              <a:xfrm>
                <a:off x="1533812" y="3042024"/>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46" name="Straight Connector 31845">
                <a:extLst>
                  <a:ext uri="{FF2B5EF4-FFF2-40B4-BE49-F238E27FC236}">
                    <a16:creationId xmlns:a16="http://schemas.microsoft.com/office/drawing/2014/main" id="{B82A6BF1-F21A-B92B-1A5E-EE3643C61CB5}"/>
                  </a:ext>
                </a:extLst>
              </p:cNvPr>
              <p:cNvCxnSpPr>
                <a:cxnSpLocks/>
              </p:cNvCxnSpPr>
              <p:nvPr/>
            </p:nvCxnSpPr>
            <p:spPr bwMode="auto">
              <a:xfrm>
                <a:off x="1533812" y="3726330"/>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47" name="Straight Connector 31846">
                <a:extLst>
                  <a:ext uri="{FF2B5EF4-FFF2-40B4-BE49-F238E27FC236}">
                    <a16:creationId xmlns:a16="http://schemas.microsoft.com/office/drawing/2014/main" id="{2899F146-BB9F-AD5B-36DD-4F9EDCD0C571}"/>
                  </a:ext>
                </a:extLst>
              </p:cNvPr>
              <p:cNvCxnSpPr>
                <a:cxnSpLocks/>
              </p:cNvCxnSpPr>
              <p:nvPr/>
            </p:nvCxnSpPr>
            <p:spPr bwMode="auto">
              <a:xfrm>
                <a:off x="1533812" y="4410636"/>
                <a:ext cx="103741" cy="0"/>
              </a:xfrm>
              <a:prstGeom prst="line">
                <a:avLst/>
              </a:prstGeom>
              <a:noFill/>
              <a:ln w="28575" cap="flat" cmpd="sng" algn="ctr">
                <a:solidFill>
                  <a:schemeClr val="bg1"/>
                </a:solidFill>
                <a:prstDash val="solid"/>
                <a:round/>
                <a:headEnd type="none" w="med" len="med"/>
                <a:tailEnd type="none" w="med" len="med"/>
              </a:ln>
              <a:effectLst/>
            </p:spPr>
          </p:cxnSp>
          <p:cxnSp>
            <p:nvCxnSpPr>
              <p:cNvPr id="31848" name="Straight Connector 31847">
                <a:extLst>
                  <a:ext uri="{FF2B5EF4-FFF2-40B4-BE49-F238E27FC236}">
                    <a16:creationId xmlns:a16="http://schemas.microsoft.com/office/drawing/2014/main" id="{2BCE68F0-BEBB-CC42-5C95-2D14FE0A31E1}"/>
                  </a:ext>
                </a:extLst>
              </p:cNvPr>
              <p:cNvCxnSpPr>
                <a:cxnSpLocks/>
              </p:cNvCxnSpPr>
              <p:nvPr/>
            </p:nvCxnSpPr>
            <p:spPr bwMode="auto">
              <a:xfrm>
                <a:off x="1533812" y="5094941"/>
                <a:ext cx="103741"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40" name="Group 31839">
              <a:extLst>
                <a:ext uri="{FF2B5EF4-FFF2-40B4-BE49-F238E27FC236}">
                  <a16:creationId xmlns:a16="http://schemas.microsoft.com/office/drawing/2014/main" id="{612C320D-E8F6-3884-6A74-0A37E7DFA24C}"/>
                </a:ext>
              </a:extLst>
            </p:cNvPr>
            <p:cNvGrpSpPr/>
            <p:nvPr/>
          </p:nvGrpSpPr>
          <p:grpSpPr>
            <a:xfrm>
              <a:off x="7346278" y="5090450"/>
              <a:ext cx="635297" cy="74875"/>
              <a:chOff x="5595769" y="5244353"/>
              <a:chExt cx="951455" cy="74875"/>
            </a:xfrm>
          </p:grpSpPr>
          <p:cxnSp>
            <p:nvCxnSpPr>
              <p:cNvPr id="31841" name="Straight Connector 31840">
                <a:extLst>
                  <a:ext uri="{FF2B5EF4-FFF2-40B4-BE49-F238E27FC236}">
                    <a16:creationId xmlns:a16="http://schemas.microsoft.com/office/drawing/2014/main" id="{22BAF114-2BC4-5D20-93E1-740FF583DF99}"/>
                  </a:ext>
                </a:extLst>
              </p:cNvPr>
              <p:cNvCxnSpPr>
                <a:cxnSpLocks/>
              </p:cNvCxnSpPr>
              <p:nvPr/>
            </p:nvCxnSpPr>
            <p:spPr bwMode="auto">
              <a:xfrm rot="5400000">
                <a:off x="6509786" y="5281791"/>
                <a:ext cx="74875" cy="0"/>
              </a:xfrm>
              <a:prstGeom prst="line">
                <a:avLst/>
              </a:prstGeom>
              <a:noFill/>
              <a:ln w="28575" cap="flat" cmpd="sng" algn="ctr">
                <a:solidFill>
                  <a:schemeClr val="bg1"/>
                </a:solidFill>
                <a:prstDash val="solid"/>
                <a:round/>
                <a:headEnd type="none" w="med" len="med"/>
                <a:tailEnd type="none" w="med" len="med"/>
              </a:ln>
              <a:effectLst/>
            </p:spPr>
          </p:cxnSp>
          <p:cxnSp>
            <p:nvCxnSpPr>
              <p:cNvPr id="31842" name="Straight Connector 31841">
                <a:extLst>
                  <a:ext uri="{FF2B5EF4-FFF2-40B4-BE49-F238E27FC236}">
                    <a16:creationId xmlns:a16="http://schemas.microsoft.com/office/drawing/2014/main" id="{E8F894BD-2669-0D4E-5EE0-07E3078841B0}"/>
                  </a:ext>
                </a:extLst>
              </p:cNvPr>
              <p:cNvCxnSpPr>
                <a:cxnSpLocks/>
              </p:cNvCxnSpPr>
              <p:nvPr/>
            </p:nvCxnSpPr>
            <p:spPr bwMode="auto">
              <a:xfrm rot="5400000">
                <a:off x="5558331" y="5281791"/>
                <a:ext cx="74875"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849" name="TextBox 31848">
            <a:extLst>
              <a:ext uri="{FF2B5EF4-FFF2-40B4-BE49-F238E27FC236}">
                <a16:creationId xmlns:a16="http://schemas.microsoft.com/office/drawing/2014/main" id="{5211BAA6-9D5C-48FF-47CE-92CF62DBF431}"/>
              </a:ext>
            </a:extLst>
          </p:cNvPr>
          <p:cNvSpPr txBox="1"/>
          <p:nvPr/>
        </p:nvSpPr>
        <p:spPr bwMode="auto">
          <a:xfrm>
            <a:off x="8423008" y="3847484"/>
            <a:ext cx="40107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192</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85</a:t>
            </a:r>
          </a:p>
        </p:txBody>
      </p:sp>
      <p:sp>
        <p:nvSpPr>
          <p:cNvPr id="31850" name="TextBox 31849">
            <a:extLst>
              <a:ext uri="{FF2B5EF4-FFF2-40B4-BE49-F238E27FC236}">
                <a16:creationId xmlns:a16="http://schemas.microsoft.com/office/drawing/2014/main" id="{A7534BA1-1697-CDED-92F6-6D906F99BA8F}"/>
              </a:ext>
            </a:extLst>
          </p:cNvPr>
          <p:cNvSpPr txBox="1"/>
          <p:nvPr/>
        </p:nvSpPr>
        <p:spPr bwMode="auto">
          <a:xfrm>
            <a:off x="8849968" y="3847484"/>
            <a:ext cx="40107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169</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76</a:t>
            </a:r>
          </a:p>
        </p:txBody>
      </p:sp>
      <p:sp>
        <p:nvSpPr>
          <p:cNvPr id="31851" name="TextBox 31850">
            <a:extLst>
              <a:ext uri="{FF2B5EF4-FFF2-40B4-BE49-F238E27FC236}">
                <a16:creationId xmlns:a16="http://schemas.microsoft.com/office/drawing/2014/main" id="{A3C4267A-1E48-7771-E17E-5C63C512EA39}"/>
              </a:ext>
            </a:extLst>
          </p:cNvPr>
          <p:cNvSpPr txBox="1"/>
          <p:nvPr/>
        </p:nvSpPr>
        <p:spPr bwMode="auto">
          <a:xfrm>
            <a:off x="9260644" y="3848375"/>
            <a:ext cx="401071"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126</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60</a:t>
            </a:r>
          </a:p>
        </p:txBody>
      </p:sp>
      <p:sp>
        <p:nvSpPr>
          <p:cNvPr id="31852" name="TextBox 31851">
            <a:extLst>
              <a:ext uri="{FF2B5EF4-FFF2-40B4-BE49-F238E27FC236}">
                <a16:creationId xmlns:a16="http://schemas.microsoft.com/office/drawing/2014/main" id="{9C7E2396-4D68-CDCA-12C9-ECB19CE8587D}"/>
              </a:ext>
            </a:extLst>
          </p:cNvPr>
          <p:cNvSpPr txBox="1"/>
          <p:nvPr/>
        </p:nvSpPr>
        <p:spPr bwMode="auto">
          <a:xfrm>
            <a:off x="9723672" y="3848375"/>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97</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46</a:t>
            </a:r>
          </a:p>
        </p:txBody>
      </p:sp>
      <p:sp>
        <p:nvSpPr>
          <p:cNvPr id="31853" name="TextBox 31852">
            <a:extLst>
              <a:ext uri="{FF2B5EF4-FFF2-40B4-BE49-F238E27FC236}">
                <a16:creationId xmlns:a16="http://schemas.microsoft.com/office/drawing/2014/main" id="{4C0901A4-1F96-7DD6-E2F0-C3DD10CE82F6}"/>
              </a:ext>
            </a:extLst>
          </p:cNvPr>
          <p:cNvSpPr txBox="1"/>
          <p:nvPr/>
        </p:nvSpPr>
        <p:spPr bwMode="auto">
          <a:xfrm>
            <a:off x="10150632" y="3850823"/>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66</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35</a:t>
            </a:r>
          </a:p>
        </p:txBody>
      </p:sp>
      <p:sp>
        <p:nvSpPr>
          <p:cNvPr id="31854" name="TextBox 31853">
            <a:extLst>
              <a:ext uri="{FF2B5EF4-FFF2-40B4-BE49-F238E27FC236}">
                <a16:creationId xmlns:a16="http://schemas.microsoft.com/office/drawing/2014/main" id="{DA82A693-FB5A-98C7-1D62-1422712D38DD}"/>
              </a:ext>
            </a:extLst>
          </p:cNvPr>
          <p:cNvSpPr txBox="1"/>
          <p:nvPr/>
        </p:nvSpPr>
        <p:spPr bwMode="auto">
          <a:xfrm>
            <a:off x="10561310" y="3851713"/>
            <a:ext cx="328936"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30</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17</a:t>
            </a:r>
          </a:p>
        </p:txBody>
      </p:sp>
      <p:sp>
        <p:nvSpPr>
          <p:cNvPr id="31855" name="TextBox 31854">
            <a:extLst>
              <a:ext uri="{FF2B5EF4-FFF2-40B4-BE49-F238E27FC236}">
                <a16:creationId xmlns:a16="http://schemas.microsoft.com/office/drawing/2014/main" id="{E8999503-A095-4811-93E0-4C8901ED0695}"/>
              </a:ext>
            </a:extLst>
          </p:cNvPr>
          <p:cNvSpPr txBox="1"/>
          <p:nvPr/>
        </p:nvSpPr>
        <p:spPr bwMode="auto">
          <a:xfrm>
            <a:off x="11024337" y="3851713"/>
            <a:ext cx="256802" cy="39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1</a:t>
            </a:r>
          </a:p>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2</a:t>
            </a:r>
          </a:p>
        </p:txBody>
      </p:sp>
      <p:sp>
        <p:nvSpPr>
          <p:cNvPr id="31856" name="TextBox 31855">
            <a:extLst>
              <a:ext uri="{FF2B5EF4-FFF2-40B4-BE49-F238E27FC236}">
                <a16:creationId xmlns:a16="http://schemas.microsoft.com/office/drawing/2014/main" id="{69771708-460A-D399-19AE-3AB8F60CBDF0}"/>
              </a:ext>
            </a:extLst>
          </p:cNvPr>
          <p:cNvSpPr txBox="1"/>
          <p:nvPr/>
        </p:nvSpPr>
        <p:spPr bwMode="auto">
          <a:xfrm>
            <a:off x="11304462" y="3846355"/>
            <a:ext cx="256802" cy="24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100" b="0" dirty="0">
                <a:solidFill>
                  <a:schemeClr val="bg1"/>
                </a:solidFill>
                <a:latin typeface="Calibri" panose="020F0502020204030204" pitchFamily="34" charset="0"/>
              </a:rPr>
              <a:t>0</a:t>
            </a:r>
          </a:p>
        </p:txBody>
      </p:sp>
      <p:sp>
        <p:nvSpPr>
          <p:cNvPr id="31857" name="TextBox 31856">
            <a:extLst>
              <a:ext uri="{FF2B5EF4-FFF2-40B4-BE49-F238E27FC236}">
                <a16:creationId xmlns:a16="http://schemas.microsoft.com/office/drawing/2014/main" id="{7BB51CED-F454-10E2-C9B9-D3DB79E9FA54}"/>
              </a:ext>
            </a:extLst>
          </p:cNvPr>
          <p:cNvSpPr txBox="1"/>
          <p:nvPr/>
        </p:nvSpPr>
        <p:spPr bwMode="auto">
          <a:xfrm>
            <a:off x="10338808" y="2311101"/>
            <a:ext cx="10633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5-yr OS rate</a:t>
            </a:r>
          </a:p>
        </p:txBody>
      </p:sp>
      <p:sp>
        <p:nvSpPr>
          <p:cNvPr id="31858" name="TextBox 31857">
            <a:extLst>
              <a:ext uri="{FF2B5EF4-FFF2-40B4-BE49-F238E27FC236}">
                <a16:creationId xmlns:a16="http://schemas.microsoft.com/office/drawing/2014/main" id="{796D4130-3441-A2A1-8902-99262537A72A}"/>
              </a:ext>
            </a:extLst>
          </p:cNvPr>
          <p:cNvSpPr txBox="1"/>
          <p:nvPr/>
        </p:nvSpPr>
        <p:spPr bwMode="auto">
          <a:xfrm>
            <a:off x="10618728" y="2545831"/>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accent3"/>
                </a:solidFill>
                <a:latin typeface="Calibri" panose="020F0502020204030204" pitchFamily="34" charset="0"/>
              </a:rPr>
              <a:t>32.3%</a:t>
            </a:r>
          </a:p>
        </p:txBody>
      </p:sp>
      <p:sp>
        <p:nvSpPr>
          <p:cNvPr id="31859" name="TextBox 31858">
            <a:extLst>
              <a:ext uri="{FF2B5EF4-FFF2-40B4-BE49-F238E27FC236}">
                <a16:creationId xmlns:a16="http://schemas.microsoft.com/office/drawing/2014/main" id="{DD64DE80-BB8B-3C7C-7386-8B8A51738CB2}"/>
              </a:ext>
            </a:extLst>
          </p:cNvPr>
          <p:cNvSpPr txBox="1"/>
          <p:nvPr/>
        </p:nvSpPr>
        <p:spPr bwMode="auto">
          <a:xfrm>
            <a:off x="10093811" y="2895537"/>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accent1"/>
                </a:solidFill>
                <a:latin typeface="Calibri" panose="020F0502020204030204" pitchFamily="34" charset="0"/>
              </a:rPr>
              <a:t>25.7%</a:t>
            </a:r>
          </a:p>
        </p:txBody>
      </p:sp>
      <p:cxnSp>
        <p:nvCxnSpPr>
          <p:cNvPr id="31860" name="Straight Connector 31859">
            <a:extLst>
              <a:ext uri="{FF2B5EF4-FFF2-40B4-BE49-F238E27FC236}">
                <a16:creationId xmlns:a16="http://schemas.microsoft.com/office/drawing/2014/main" id="{07692BBE-6261-56A1-FEAD-002E3BEF8415}"/>
              </a:ext>
            </a:extLst>
          </p:cNvPr>
          <p:cNvCxnSpPr>
            <a:cxnSpLocks/>
          </p:cNvCxnSpPr>
          <p:nvPr/>
        </p:nvCxnSpPr>
        <p:spPr bwMode="auto">
          <a:xfrm flipV="1">
            <a:off x="10725915" y="2828109"/>
            <a:ext cx="0" cy="670397"/>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31865" name="Freeform: Shape 31864">
            <a:extLst>
              <a:ext uri="{FF2B5EF4-FFF2-40B4-BE49-F238E27FC236}">
                <a16:creationId xmlns:a16="http://schemas.microsoft.com/office/drawing/2014/main" id="{D11877CC-5864-A5EA-3535-A43CF581B371}"/>
              </a:ext>
            </a:extLst>
          </p:cNvPr>
          <p:cNvSpPr/>
          <p:nvPr/>
        </p:nvSpPr>
        <p:spPr bwMode="auto">
          <a:xfrm>
            <a:off x="8615363" y="1393031"/>
            <a:ext cx="2738437" cy="1828800"/>
          </a:xfrm>
          <a:custGeom>
            <a:avLst/>
            <a:gdLst>
              <a:gd name="connsiteX0" fmla="*/ 0 w 2738437"/>
              <a:gd name="connsiteY0" fmla="*/ 0 h 1828800"/>
              <a:gd name="connsiteX1" fmla="*/ 57150 w 2738437"/>
              <a:gd name="connsiteY1" fmla="*/ 0 h 1828800"/>
              <a:gd name="connsiteX2" fmla="*/ 57150 w 2738437"/>
              <a:gd name="connsiteY2" fmla="*/ 16669 h 1828800"/>
              <a:gd name="connsiteX3" fmla="*/ 200025 w 2738437"/>
              <a:gd name="connsiteY3" fmla="*/ 16669 h 1828800"/>
              <a:gd name="connsiteX4" fmla="*/ 200025 w 2738437"/>
              <a:gd name="connsiteY4" fmla="*/ 52388 h 1828800"/>
              <a:gd name="connsiteX5" fmla="*/ 233362 w 2738437"/>
              <a:gd name="connsiteY5" fmla="*/ 52388 h 1828800"/>
              <a:gd name="connsiteX6" fmla="*/ 233362 w 2738437"/>
              <a:gd name="connsiteY6" fmla="*/ 61913 h 1828800"/>
              <a:gd name="connsiteX7" fmla="*/ 316706 w 2738437"/>
              <a:gd name="connsiteY7" fmla="*/ 61913 h 1828800"/>
              <a:gd name="connsiteX8" fmla="*/ 316706 w 2738437"/>
              <a:gd name="connsiteY8" fmla="*/ 92869 h 1828800"/>
              <a:gd name="connsiteX9" fmla="*/ 333375 w 2738437"/>
              <a:gd name="connsiteY9" fmla="*/ 92869 h 1828800"/>
              <a:gd name="connsiteX10" fmla="*/ 333375 w 2738437"/>
              <a:gd name="connsiteY10" fmla="*/ 142875 h 1828800"/>
              <a:gd name="connsiteX11" fmla="*/ 354806 w 2738437"/>
              <a:gd name="connsiteY11" fmla="*/ 142875 h 1828800"/>
              <a:gd name="connsiteX12" fmla="*/ 354806 w 2738437"/>
              <a:gd name="connsiteY12" fmla="*/ 192882 h 1828800"/>
              <a:gd name="connsiteX13" fmla="*/ 414337 w 2738437"/>
              <a:gd name="connsiteY13" fmla="*/ 192882 h 1828800"/>
              <a:gd name="connsiteX14" fmla="*/ 414337 w 2738437"/>
              <a:gd name="connsiteY14" fmla="*/ 235744 h 1828800"/>
              <a:gd name="connsiteX15" fmla="*/ 447675 w 2738437"/>
              <a:gd name="connsiteY15" fmla="*/ 235744 h 1828800"/>
              <a:gd name="connsiteX16" fmla="*/ 447675 w 2738437"/>
              <a:gd name="connsiteY16" fmla="*/ 259557 h 1828800"/>
              <a:gd name="connsiteX17" fmla="*/ 585787 w 2738437"/>
              <a:gd name="connsiteY17" fmla="*/ 259557 h 1828800"/>
              <a:gd name="connsiteX18" fmla="*/ 585787 w 2738437"/>
              <a:gd name="connsiteY18" fmla="*/ 311944 h 1828800"/>
              <a:gd name="connsiteX19" fmla="*/ 635793 w 2738437"/>
              <a:gd name="connsiteY19" fmla="*/ 311944 h 1828800"/>
              <a:gd name="connsiteX20" fmla="*/ 635793 w 2738437"/>
              <a:gd name="connsiteY20" fmla="*/ 340519 h 1828800"/>
              <a:gd name="connsiteX21" fmla="*/ 647700 w 2738437"/>
              <a:gd name="connsiteY21" fmla="*/ 340519 h 1828800"/>
              <a:gd name="connsiteX22" fmla="*/ 647700 w 2738437"/>
              <a:gd name="connsiteY22" fmla="*/ 366713 h 1828800"/>
              <a:gd name="connsiteX23" fmla="*/ 664368 w 2738437"/>
              <a:gd name="connsiteY23" fmla="*/ 366713 h 1828800"/>
              <a:gd name="connsiteX24" fmla="*/ 664368 w 2738437"/>
              <a:gd name="connsiteY24" fmla="*/ 395288 h 1828800"/>
              <a:gd name="connsiteX25" fmla="*/ 697706 w 2738437"/>
              <a:gd name="connsiteY25" fmla="*/ 395288 h 1828800"/>
              <a:gd name="connsiteX26" fmla="*/ 697706 w 2738437"/>
              <a:gd name="connsiteY26" fmla="*/ 421482 h 1828800"/>
              <a:gd name="connsiteX27" fmla="*/ 697706 w 2738437"/>
              <a:gd name="connsiteY27" fmla="*/ 421482 h 1828800"/>
              <a:gd name="connsiteX28" fmla="*/ 714375 w 2738437"/>
              <a:gd name="connsiteY28" fmla="*/ 438151 h 1828800"/>
              <a:gd name="connsiteX29" fmla="*/ 726281 w 2738437"/>
              <a:gd name="connsiteY29" fmla="*/ 438151 h 1828800"/>
              <a:gd name="connsiteX30" fmla="*/ 726281 w 2738437"/>
              <a:gd name="connsiteY30" fmla="*/ 459582 h 1828800"/>
              <a:gd name="connsiteX31" fmla="*/ 769143 w 2738437"/>
              <a:gd name="connsiteY31" fmla="*/ 459582 h 1828800"/>
              <a:gd name="connsiteX32" fmla="*/ 769143 w 2738437"/>
              <a:gd name="connsiteY32" fmla="*/ 509588 h 1828800"/>
              <a:gd name="connsiteX33" fmla="*/ 800100 w 2738437"/>
              <a:gd name="connsiteY33" fmla="*/ 509588 h 1828800"/>
              <a:gd name="connsiteX34" fmla="*/ 800100 w 2738437"/>
              <a:gd name="connsiteY34" fmla="*/ 535782 h 1828800"/>
              <a:gd name="connsiteX35" fmla="*/ 826293 w 2738437"/>
              <a:gd name="connsiteY35" fmla="*/ 535782 h 1828800"/>
              <a:gd name="connsiteX36" fmla="*/ 826293 w 2738437"/>
              <a:gd name="connsiteY36" fmla="*/ 583407 h 1828800"/>
              <a:gd name="connsiteX37" fmla="*/ 907256 w 2738437"/>
              <a:gd name="connsiteY37" fmla="*/ 583407 h 1828800"/>
              <a:gd name="connsiteX38" fmla="*/ 907256 w 2738437"/>
              <a:gd name="connsiteY38" fmla="*/ 614363 h 1828800"/>
              <a:gd name="connsiteX39" fmla="*/ 933450 w 2738437"/>
              <a:gd name="connsiteY39" fmla="*/ 614363 h 1828800"/>
              <a:gd name="connsiteX40" fmla="*/ 933450 w 2738437"/>
              <a:gd name="connsiteY40" fmla="*/ 645319 h 1828800"/>
              <a:gd name="connsiteX41" fmla="*/ 931068 w 2738437"/>
              <a:gd name="connsiteY41" fmla="*/ 647701 h 1828800"/>
              <a:gd name="connsiteX42" fmla="*/ 931068 w 2738437"/>
              <a:gd name="connsiteY42" fmla="*/ 681038 h 1828800"/>
              <a:gd name="connsiteX43" fmla="*/ 973931 w 2738437"/>
              <a:gd name="connsiteY43" fmla="*/ 681038 h 1828800"/>
              <a:gd name="connsiteX44" fmla="*/ 973931 w 2738437"/>
              <a:gd name="connsiteY44" fmla="*/ 709613 h 1828800"/>
              <a:gd name="connsiteX45" fmla="*/ 1004887 w 2738437"/>
              <a:gd name="connsiteY45" fmla="*/ 709613 h 1828800"/>
              <a:gd name="connsiteX46" fmla="*/ 1004887 w 2738437"/>
              <a:gd name="connsiteY46" fmla="*/ 752475 h 1828800"/>
              <a:gd name="connsiteX47" fmla="*/ 1016793 w 2738437"/>
              <a:gd name="connsiteY47" fmla="*/ 752475 h 1828800"/>
              <a:gd name="connsiteX48" fmla="*/ 1016793 w 2738437"/>
              <a:gd name="connsiteY48" fmla="*/ 807244 h 1828800"/>
              <a:gd name="connsiteX49" fmla="*/ 1126331 w 2738437"/>
              <a:gd name="connsiteY49" fmla="*/ 807244 h 1828800"/>
              <a:gd name="connsiteX50" fmla="*/ 1126331 w 2738437"/>
              <a:gd name="connsiteY50" fmla="*/ 840582 h 1828800"/>
              <a:gd name="connsiteX51" fmla="*/ 1171575 w 2738437"/>
              <a:gd name="connsiteY51" fmla="*/ 840582 h 1828800"/>
              <a:gd name="connsiteX52" fmla="*/ 1171575 w 2738437"/>
              <a:gd name="connsiteY52" fmla="*/ 892969 h 1828800"/>
              <a:gd name="connsiteX53" fmla="*/ 1204912 w 2738437"/>
              <a:gd name="connsiteY53" fmla="*/ 892969 h 1828800"/>
              <a:gd name="connsiteX54" fmla="*/ 1204912 w 2738437"/>
              <a:gd name="connsiteY54" fmla="*/ 892969 h 1828800"/>
              <a:gd name="connsiteX55" fmla="*/ 1226343 w 2738437"/>
              <a:gd name="connsiteY55" fmla="*/ 914400 h 1828800"/>
              <a:gd name="connsiteX56" fmla="*/ 1226343 w 2738437"/>
              <a:gd name="connsiteY56" fmla="*/ 935832 h 1828800"/>
              <a:gd name="connsiteX57" fmla="*/ 1283493 w 2738437"/>
              <a:gd name="connsiteY57" fmla="*/ 935832 h 1828800"/>
              <a:gd name="connsiteX58" fmla="*/ 1283493 w 2738437"/>
              <a:gd name="connsiteY58" fmla="*/ 971550 h 1828800"/>
              <a:gd name="connsiteX59" fmla="*/ 1307306 w 2738437"/>
              <a:gd name="connsiteY59" fmla="*/ 971550 h 1828800"/>
              <a:gd name="connsiteX60" fmla="*/ 1307306 w 2738437"/>
              <a:gd name="connsiteY60" fmla="*/ 1000125 h 1828800"/>
              <a:gd name="connsiteX61" fmla="*/ 1328737 w 2738437"/>
              <a:gd name="connsiteY61" fmla="*/ 1000125 h 1828800"/>
              <a:gd name="connsiteX62" fmla="*/ 1328737 w 2738437"/>
              <a:gd name="connsiteY62" fmla="*/ 1016794 h 1828800"/>
              <a:gd name="connsiteX63" fmla="*/ 1395412 w 2738437"/>
              <a:gd name="connsiteY63" fmla="*/ 1016794 h 1828800"/>
              <a:gd name="connsiteX64" fmla="*/ 1395412 w 2738437"/>
              <a:gd name="connsiteY64" fmla="*/ 1045369 h 1828800"/>
              <a:gd name="connsiteX65" fmla="*/ 1433512 w 2738437"/>
              <a:gd name="connsiteY65" fmla="*/ 1045369 h 1828800"/>
              <a:gd name="connsiteX66" fmla="*/ 1433512 w 2738437"/>
              <a:gd name="connsiteY66" fmla="*/ 1066800 h 1828800"/>
              <a:gd name="connsiteX67" fmla="*/ 1493043 w 2738437"/>
              <a:gd name="connsiteY67" fmla="*/ 1066800 h 1828800"/>
              <a:gd name="connsiteX68" fmla="*/ 1493043 w 2738437"/>
              <a:gd name="connsiteY68" fmla="*/ 1095375 h 1828800"/>
              <a:gd name="connsiteX69" fmla="*/ 1507331 w 2738437"/>
              <a:gd name="connsiteY69" fmla="*/ 1095375 h 1828800"/>
              <a:gd name="connsiteX70" fmla="*/ 1507331 w 2738437"/>
              <a:gd name="connsiteY70" fmla="*/ 1143000 h 1828800"/>
              <a:gd name="connsiteX71" fmla="*/ 1616868 w 2738437"/>
              <a:gd name="connsiteY71" fmla="*/ 1143000 h 1828800"/>
              <a:gd name="connsiteX72" fmla="*/ 1616868 w 2738437"/>
              <a:gd name="connsiteY72" fmla="*/ 1169194 h 1828800"/>
              <a:gd name="connsiteX73" fmla="*/ 1647825 w 2738437"/>
              <a:gd name="connsiteY73" fmla="*/ 1169194 h 1828800"/>
              <a:gd name="connsiteX74" fmla="*/ 1647825 w 2738437"/>
              <a:gd name="connsiteY74" fmla="*/ 1200150 h 1828800"/>
              <a:gd name="connsiteX75" fmla="*/ 1657350 w 2738437"/>
              <a:gd name="connsiteY75" fmla="*/ 1200150 h 1828800"/>
              <a:gd name="connsiteX76" fmla="*/ 1657350 w 2738437"/>
              <a:gd name="connsiteY76" fmla="*/ 1219200 h 1828800"/>
              <a:gd name="connsiteX77" fmla="*/ 1704975 w 2738437"/>
              <a:gd name="connsiteY77" fmla="*/ 1219200 h 1828800"/>
              <a:gd name="connsiteX78" fmla="*/ 1704975 w 2738437"/>
              <a:gd name="connsiteY78" fmla="*/ 1243013 h 1828800"/>
              <a:gd name="connsiteX79" fmla="*/ 1807368 w 2738437"/>
              <a:gd name="connsiteY79" fmla="*/ 1243013 h 1828800"/>
              <a:gd name="connsiteX80" fmla="*/ 1807368 w 2738437"/>
              <a:gd name="connsiteY80" fmla="*/ 1269207 h 1828800"/>
              <a:gd name="connsiteX81" fmla="*/ 1833562 w 2738437"/>
              <a:gd name="connsiteY81" fmla="*/ 1269207 h 1828800"/>
              <a:gd name="connsiteX82" fmla="*/ 1833562 w 2738437"/>
              <a:gd name="connsiteY82" fmla="*/ 1290638 h 1828800"/>
              <a:gd name="connsiteX83" fmla="*/ 1895475 w 2738437"/>
              <a:gd name="connsiteY83" fmla="*/ 1290638 h 1828800"/>
              <a:gd name="connsiteX84" fmla="*/ 1895475 w 2738437"/>
              <a:gd name="connsiteY84" fmla="*/ 1319213 h 1828800"/>
              <a:gd name="connsiteX85" fmla="*/ 1926431 w 2738437"/>
              <a:gd name="connsiteY85" fmla="*/ 1319213 h 1828800"/>
              <a:gd name="connsiteX86" fmla="*/ 1926431 w 2738437"/>
              <a:gd name="connsiteY86" fmla="*/ 1366838 h 1828800"/>
              <a:gd name="connsiteX87" fmla="*/ 1969293 w 2738437"/>
              <a:gd name="connsiteY87" fmla="*/ 1366838 h 1828800"/>
              <a:gd name="connsiteX88" fmla="*/ 1969293 w 2738437"/>
              <a:gd name="connsiteY88" fmla="*/ 1407319 h 1828800"/>
              <a:gd name="connsiteX89" fmla="*/ 2000250 w 2738437"/>
              <a:gd name="connsiteY89" fmla="*/ 1407319 h 1828800"/>
              <a:gd name="connsiteX90" fmla="*/ 2000250 w 2738437"/>
              <a:gd name="connsiteY90" fmla="*/ 1419225 h 1828800"/>
              <a:gd name="connsiteX91" fmla="*/ 2447925 w 2738437"/>
              <a:gd name="connsiteY91" fmla="*/ 1419225 h 1828800"/>
              <a:gd name="connsiteX92" fmla="*/ 2447925 w 2738437"/>
              <a:gd name="connsiteY92" fmla="*/ 1554957 h 1828800"/>
              <a:gd name="connsiteX93" fmla="*/ 2578893 w 2738437"/>
              <a:gd name="connsiteY93" fmla="*/ 1554957 h 1828800"/>
              <a:gd name="connsiteX94" fmla="*/ 2578893 w 2738437"/>
              <a:gd name="connsiteY94" fmla="*/ 1828800 h 1828800"/>
              <a:gd name="connsiteX95" fmla="*/ 2738437 w 2738437"/>
              <a:gd name="connsiteY95" fmla="*/ 1828800 h 1828800"/>
              <a:gd name="connsiteX0" fmla="*/ 0 w 2738437"/>
              <a:gd name="connsiteY0" fmla="*/ 0 h 1828800"/>
              <a:gd name="connsiteX1" fmla="*/ 57150 w 2738437"/>
              <a:gd name="connsiteY1" fmla="*/ 0 h 1828800"/>
              <a:gd name="connsiteX2" fmla="*/ 57150 w 2738437"/>
              <a:gd name="connsiteY2" fmla="*/ 16669 h 1828800"/>
              <a:gd name="connsiteX3" fmla="*/ 200025 w 2738437"/>
              <a:gd name="connsiteY3" fmla="*/ 16669 h 1828800"/>
              <a:gd name="connsiteX4" fmla="*/ 200025 w 2738437"/>
              <a:gd name="connsiteY4" fmla="*/ 52388 h 1828800"/>
              <a:gd name="connsiteX5" fmla="*/ 233362 w 2738437"/>
              <a:gd name="connsiteY5" fmla="*/ 52388 h 1828800"/>
              <a:gd name="connsiteX6" fmla="*/ 233362 w 2738437"/>
              <a:gd name="connsiteY6" fmla="*/ 61913 h 1828800"/>
              <a:gd name="connsiteX7" fmla="*/ 316706 w 2738437"/>
              <a:gd name="connsiteY7" fmla="*/ 61913 h 1828800"/>
              <a:gd name="connsiteX8" fmla="*/ 316706 w 2738437"/>
              <a:gd name="connsiteY8" fmla="*/ 92869 h 1828800"/>
              <a:gd name="connsiteX9" fmla="*/ 333375 w 2738437"/>
              <a:gd name="connsiteY9" fmla="*/ 92869 h 1828800"/>
              <a:gd name="connsiteX10" fmla="*/ 333375 w 2738437"/>
              <a:gd name="connsiteY10" fmla="*/ 142875 h 1828800"/>
              <a:gd name="connsiteX11" fmla="*/ 354806 w 2738437"/>
              <a:gd name="connsiteY11" fmla="*/ 142875 h 1828800"/>
              <a:gd name="connsiteX12" fmla="*/ 354806 w 2738437"/>
              <a:gd name="connsiteY12" fmla="*/ 192882 h 1828800"/>
              <a:gd name="connsiteX13" fmla="*/ 414337 w 2738437"/>
              <a:gd name="connsiteY13" fmla="*/ 192882 h 1828800"/>
              <a:gd name="connsiteX14" fmla="*/ 414337 w 2738437"/>
              <a:gd name="connsiteY14" fmla="*/ 235744 h 1828800"/>
              <a:gd name="connsiteX15" fmla="*/ 447675 w 2738437"/>
              <a:gd name="connsiteY15" fmla="*/ 235744 h 1828800"/>
              <a:gd name="connsiteX16" fmla="*/ 447675 w 2738437"/>
              <a:gd name="connsiteY16" fmla="*/ 259557 h 1828800"/>
              <a:gd name="connsiteX17" fmla="*/ 585787 w 2738437"/>
              <a:gd name="connsiteY17" fmla="*/ 259557 h 1828800"/>
              <a:gd name="connsiteX18" fmla="*/ 585787 w 2738437"/>
              <a:gd name="connsiteY18" fmla="*/ 311944 h 1828800"/>
              <a:gd name="connsiteX19" fmla="*/ 635793 w 2738437"/>
              <a:gd name="connsiteY19" fmla="*/ 311944 h 1828800"/>
              <a:gd name="connsiteX20" fmla="*/ 635793 w 2738437"/>
              <a:gd name="connsiteY20" fmla="*/ 340519 h 1828800"/>
              <a:gd name="connsiteX21" fmla="*/ 647700 w 2738437"/>
              <a:gd name="connsiteY21" fmla="*/ 340519 h 1828800"/>
              <a:gd name="connsiteX22" fmla="*/ 647700 w 2738437"/>
              <a:gd name="connsiteY22" fmla="*/ 366713 h 1828800"/>
              <a:gd name="connsiteX23" fmla="*/ 664368 w 2738437"/>
              <a:gd name="connsiteY23" fmla="*/ 366713 h 1828800"/>
              <a:gd name="connsiteX24" fmla="*/ 664368 w 2738437"/>
              <a:gd name="connsiteY24" fmla="*/ 395288 h 1828800"/>
              <a:gd name="connsiteX25" fmla="*/ 697706 w 2738437"/>
              <a:gd name="connsiteY25" fmla="*/ 395288 h 1828800"/>
              <a:gd name="connsiteX26" fmla="*/ 697706 w 2738437"/>
              <a:gd name="connsiteY26" fmla="*/ 421482 h 1828800"/>
              <a:gd name="connsiteX27" fmla="*/ 697706 w 2738437"/>
              <a:gd name="connsiteY27" fmla="*/ 421482 h 1828800"/>
              <a:gd name="connsiteX28" fmla="*/ 714375 w 2738437"/>
              <a:gd name="connsiteY28" fmla="*/ 438151 h 1828800"/>
              <a:gd name="connsiteX29" fmla="*/ 726281 w 2738437"/>
              <a:gd name="connsiteY29" fmla="*/ 438151 h 1828800"/>
              <a:gd name="connsiteX30" fmla="*/ 726281 w 2738437"/>
              <a:gd name="connsiteY30" fmla="*/ 459582 h 1828800"/>
              <a:gd name="connsiteX31" fmla="*/ 769143 w 2738437"/>
              <a:gd name="connsiteY31" fmla="*/ 459582 h 1828800"/>
              <a:gd name="connsiteX32" fmla="*/ 769143 w 2738437"/>
              <a:gd name="connsiteY32" fmla="*/ 509588 h 1828800"/>
              <a:gd name="connsiteX33" fmla="*/ 800100 w 2738437"/>
              <a:gd name="connsiteY33" fmla="*/ 509588 h 1828800"/>
              <a:gd name="connsiteX34" fmla="*/ 800100 w 2738437"/>
              <a:gd name="connsiteY34" fmla="*/ 535782 h 1828800"/>
              <a:gd name="connsiteX35" fmla="*/ 826293 w 2738437"/>
              <a:gd name="connsiteY35" fmla="*/ 535782 h 1828800"/>
              <a:gd name="connsiteX36" fmla="*/ 826293 w 2738437"/>
              <a:gd name="connsiteY36" fmla="*/ 583407 h 1828800"/>
              <a:gd name="connsiteX37" fmla="*/ 907256 w 2738437"/>
              <a:gd name="connsiteY37" fmla="*/ 583407 h 1828800"/>
              <a:gd name="connsiteX38" fmla="*/ 907256 w 2738437"/>
              <a:gd name="connsiteY38" fmla="*/ 614363 h 1828800"/>
              <a:gd name="connsiteX39" fmla="*/ 933450 w 2738437"/>
              <a:gd name="connsiteY39" fmla="*/ 614363 h 1828800"/>
              <a:gd name="connsiteX40" fmla="*/ 933450 w 2738437"/>
              <a:gd name="connsiteY40" fmla="*/ 645319 h 1828800"/>
              <a:gd name="connsiteX41" fmla="*/ 931068 w 2738437"/>
              <a:gd name="connsiteY41" fmla="*/ 647701 h 1828800"/>
              <a:gd name="connsiteX42" fmla="*/ 931068 w 2738437"/>
              <a:gd name="connsiteY42" fmla="*/ 681038 h 1828800"/>
              <a:gd name="connsiteX43" fmla="*/ 973931 w 2738437"/>
              <a:gd name="connsiteY43" fmla="*/ 681038 h 1828800"/>
              <a:gd name="connsiteX44" fmla="*/ 973931 w 2738437"/>
              <a:gd name="connsiteY44" fmla="*/ 709613 h 1828800"/>
              <a:gd name="connsiteX45" fmla="*/ 1004887 w 2738437"/>
              <a:gd name="connsiteY45" fmla="*/ 709613 h 1828800"/>
              <a:gd name="connsiteX46" fmla="*/ 1004887 w 2738437"/>
              <a:gd name="connsiteY46" fmla="*/ 752475 h 1828800"/>
              <a:gd name="connsiteX47" fmla="*/ 1016793 w 2738437"/>
              <a:gd name="connsiteY47" fmla="*/ 752475 h 1828800"/>
              <a:gd name="connsiteX48" fmla="*/ 1016793 w 2738437"/>
              <a:gd name="connsiteY48" fmla="*/ 807244 h 1828800"/>
              <a:gd name="connsiteX49" fmla="*/ 1126331 w 2738437"/>
              <a:gd name="connsiteY49" fmla="*/ 807244 h 1828800"/>
              <a:gd name="connsiteX50" fmla="*/ 1126331 w 2738437"/>
              <a:gd name="connsiteY50" fmla="*/ 840582 h 1828800"/>
              <a:gd name="connsiteX51" fmla="*/ 1171575 w 2738437"/>
              <a:gd name="connsiteY51" fmla="*/ 840582 h 1828800"/>
              <a:gd name="connsiteX52" fmla="*/ 1171575 w 2738437"/>
              <a:gd name="connsiteY52" fmla="*/ 892969 h 1828800"/>
              <a:gd name="connsiteX53" fmla="*/ 1204912 w 2738437"/>
              <a:gd name="connsiteY53" fmla="*/ 892969 h 1828800"/>
              <a:gd name="connsiteX54" fmla="*/ 1207293 w 2738437"/>
              <a:gd name="connsiteY54" fmla="*/ 914400 h 1828800"/>
              <a:gd name="connsiteX55" fmla="*/ 1226343 w 2738437"/>
              <a:gd name="connsiteY55" fmla="*/ 914400 h 1828800"/>
              <a:gd name="connsiteX56" fmla="*/ 1226343 w 2738437"/>
              <a:gd name="connsiteY56" fmla="*/ 935832 h 1828800"/>
              <a:gd name="connsiteX57" fmla="*/ 1283493 w 2738437"/>
              <a:gd name="connsiteY57" fmla="*/ 935832 h 1828800"/>
              <a:gd name="connsiteX58" fmla="*/ 1283493 w 2738437"/>
              <a:gd name="connsiteY58" fmla="*/ 971550 h 1828800"/>
              <a:gd name="connsiteX59" fmla="*/ 1307306 w 2738437"/>
              <a:gd name="connsiteY59" fmla="*/ 971550 h 1828800"/>
              <a:gd name="connsiteX60" fmla="*/ 1307306 w 2738437"/>
              <a:gd name="connsiteY60" fmla="*/ 1000125 h 1828800"/>
              <a:gd name="connsiteX61" fmla="*/ 1328737 w 2738437"/>
              <a:gd name="connsiteY61" fmla="*/ 1000125 h 1828800"/>
              <a:gd name="connsiteX62" fmla="*/ 1328737 w 2738437"/>
              <a:gd name="connsiteY62" fmla="*/ 1016794 h 1828800"/>
              <a:gd name="connsiteX63" fmla="*/ 1395412 w 2738437"/>
              <a:gd name="connsiteY63" fmla="*/ 1016794 h 1828800"/>
              <a:gd name="connsiteX64" fmla="*/ 1395412 w 2738437"/>
              <a:gd name="connsiteY64" fmla="*/ 1045369 h 1828800"/>
              <a:gd name="connsiteX65" fmla="*/ 1433512 w 2738437"/>
              <a:gd name="connsiteY65" fmla="*/ 1045369 h 1828800"/>
              <a:gd name="connsiteX66" fmla="*/ 1433512 w 2738437"/>
              <a:gd name="connsiteY66" fmla="*/ 1066800 h 1828800"/>
              <a:gd name="connsiteX67" fmla="*/ 1493043 w 2738437"/>
              <a:gd name="connsiteY67" fmla="*/ 1066800 h 1828800"/>
              <a:gd name="connsiteX68" fmla="*/ 1493043 w 2738437"/>
              <a:gd name="connsiteY68" fmla="*/ 1095375 h 1828800"/>
              <a:gd name="connsiteX69" fmla="*/ 1507331 w 2738437"/>
              <a:gd name="connsiteY69" fmla="*/ 1095375 h 1828800"/>
              <a:gd name="connsiteX70" fmla="*/ 1507331 w 2738437"/>
              <a:gd name="connsiteY70" fmla="*/ 1143000 h 1828800"/>
              <a:gd name="connsiteX71" fmla="*/ 1616868 w 2738437"/>
              <a:gd name="connsiteY71" fmla="*/ 1143000 h 1828800"/>
              <a:gd name="connsiteX72" fmla="*/ 1616868 w 2738437"/>
              <a:gd name="connsiteY72" fmla="*/ 1169194 h 1828800"/>
              <a:gd name="connsiteX73" fmla="*/ 1647825 w 2738437"/>
              <a:gd name="connsiteY73" fmla="*/ 1169194 h 1828800"/>
              <a:gd name="connsiteX74" fmla="*/ 1647825 w 2738437"/>
              <a:gd name="connsiteY74" fmla="*/ 1200150 h 1828800"/>
              <a:gd name="connsiteX75" fmla="*/ 1657350 w 2738437"/>
              <a:gd name="connsiteY75" fmla="*/ 1200150 h 1828800"/>
              <a:gd name="connsiteX76" fmla="*/ 1657350 w 2738437"/>
              <a:gd name="connsiteY76" fmla="*/ 1219200 h 1828800"/>
              <a:gd name="connsiteX77" fmla="*/ 1704975 w 2738437"/>
              <a:gd name="connsiteY77" fmla="*/ 1219200 h 1828800"/>
              <a:gd name="connsiteX78" fmla="*/ 1704975 w 2738437"/>
              <a:gd name="connsiteY78" fmla="*/ 1243013 h 1828800"/>
              <a:gd name="connsiteX79" fmla="*/ 1807368 w 2738437"/>
              <a:gd name="connsiteY79" fmla="*/ 1243013 h 1828800"/>
              <a:gd name="connsiteX80" fmla="*/ 1807368 w 2738437"/>
              <a:gd name="connsiteY80" fmla="*/ 1269207 h 1828800"/>
              <a:gd name="connsiteX81" fmla="*/ 1833562 w 2738437"/>
              <a:gd name="connsiteY81" fmla="*/ 1269207 h 1828800"/>
              <a:gd name="connsiteX82" fmla="*/ 1833562 w 2738437"/>
              <a:gd name="connsiteY82" fmla="*/ 1290638 h 1828800"/>
              <a:gd name="connsiteX83" fmla="*/ 1895475 w 2738437"/>
              <a:gd name="connsiteY83" fmla="*/ 1290638 h 1828800"/>
              <a:gd name="connsiteX84" fmla="*/ 1895475 w 2738437"/>
              <a:gd name="connsiteY84" fmla="*/ 1319213 h 1828800"/>
              <a:gd name="connsiteX85" fmla="*/ 1926431 w 2738437"/>
              <a:gd name="connsiteY85" fmla="*/ 1319213 h 1828800"/>
              <a:gd name="connsiteX86" fmla="*/ 1926431 w 2738437"/>
              <a:gd name="connsiteY86" fmla="*/ 1366838 h 1828800"/>
              <a:gd name="connsiteX87" fmla="*/ 1969293 w 2738437"/>
              <a:gd name="connsiteY87" fmla="*/ 1366838 h 1828800"/>
              <a:gd name="connsiteX88" fmla="*/ 1969293 w 2738437"/>
              <a:gd name="connsiteY88" fmla="*/ 1407319 h 1828800"/>
              <a:gd name="connsiteX89" fmla="*/ 2000250 w 2738437"/>
              <a:gd name="connsiteY89" fmla="*/ 1407319 h 1828800"/>
              <a:gd name="connsiteX90" fmla="*/ 2000250 w 2738437"/>
              <a:gd name="connsiteY90" fmla="*/ 1419225 h 1828800"/>
              <a:gd name="connsiteX91" fmla="*/ 2447925 w 2738437"/>
              <a:gd name="connsiteY91" fmla="*/ 1419225 h 1828800"/>
              <a:gd name="connsiteX92" fmla="*/ 2447925 w 2738437"/>
              <a:gd name="connsiteY92" fmla="*/ 1554957 h 1828800"/>
              <a:gd name="connsiteX93" fmla="*/ 2578893 w 2738437"/>
              <a:gd name="connsiteY93" fmla="*/ 1554957 h 1828800"/>
              <a:gd name="connsiteX94" fmla="*/ 2578893 w 2738437"/>
              <a:gd name="connsiteY94" fmla="*/ 1828800 h 1828800"/>
              <a:gd name="connsiteX95" fmla="*/ 2738437 w 2738437"/>
              <a:gd name="connsiteY95" fmla="*/ 1828800 h 1828800"/>
              <a:gd name="connsiteX0" fmla="*/ 0 w 2738437"/>
              <a:gd name="connsiteY0" fmla="*/ 0 h 1828800"/>
              <a:gd name="connsiteX1" fmla="*/ 57150 w 2738437"/>
              <a:gd name="connsiteY1" fmla="*/ 0 h 1828800"/>
              <a:gd name="connsiteX2" fmla="*/ 57150 w 2738437"/>
              <a:gd name="connsiteY2" fmla="*/ 16669 h 1828800"/>
              <a:gd name="connsiteX3" fmla="*/ 200025 w 2738437"/>
              <a:gd name="connsiteY3" fmla="*/ 16669 h 1828800"/>
              <a:gd name="connsiteX4" fmla="*/ 200025 w 2738437"/>
              <a:gd name="connsiteY4" fmla="*/ 52388 h 1828800"/>
              <a:gd name="connsiteX5" fmla="*/ 233362 w 2738437"/>
              <a:gd name="connsiteY5" fmla="*/ 52388 h 1828800"/>
              <a:gd name="connsiteX6" fmla="*/ 233362 w 2738437"/>
              <a:gd name="connsiteY6" fmla="*/ 61913 h 1828800"/>
              <a:gd name="connsiteX7" fmla="*/ 316706 w 2738437"/>
              <a:gd name="connsiteY7" fmla="*/ 61913 h 1828800"/>
              <a:gd name="connsiteX8" fmla="*/ 316706 w 2738437"/>
              <a:gd name="connsiteY8" fmla="*/ 92869 h 1828800"/>
              <a:gd name="connsiteX9" fmla="*/ 333375 w 2738437"/>
              <a:gd name="connsiteY9" fmla="*/ 92869 h 1828800"/>
              <a:gd name="connsiteX10" fmla="*/ 333375 w 2738437"/>
              <a:gd name="connsiteY10" fmla="*/ 142875 h 1828800"/>
              <a:gd name="connsiteX11" fmla="*/ 354806 w 2738437"/>
              <a:gd name="connsiteY11" fmla="*/ 142875 h 1828800"/>
              <a:gd name="connsiteX12" fmla="*/ 354806 w 2738437"/>
              <a:gd name="connsiteY12" fmla="*/ 192882 h 1828800"/>
              <a:gd name="connsiteX13" fmla="*/ 414337 w 2738437"/>
              <a:gd name="connsiteY13" fmla="*/ 192882 h 1828800"/>
              <a:gd name="connsiteX14" fmla="*/ 414337 w 2738437"/>
              <a:gd name="connsiteY14" fmla="*/ 235744 h 1828800"/>
              <a:gd name="connsiteX15" fmla="*/ 447675 w 2738437"/>
              <a:gd name="connsiteY15" fmla="*/ 235744 h 1828800"/>
              <a:gd name="connsiteX16" fmla="*/ 447675 w 2738437"/>
              <a:gd name="connsiteY16" fmla="*/ 259557 h 1828800"/>
              <a:gd name="connsiteX17" fmla="*/ 585787 w 2738437"/>
              <a:gd name="connsiteY17" fmla="*/ 259557 h 1828800"/>
              <a:gd name="connsiteX18" fmla="*/ 585787 w 2738437"/>
              <a:gd name="connsiteY18" fmla="*/ 311944 h 1828800"/>
              <a:gd name="connsiteX19" fmla="*/ 635793 w 2738437"/>
              <a:gd name="connsiteY19" fmla="*/ 311944 h 1828800"/>
              <a:gd name="connsiteX20" fmla="*/ 635793 w 2738437"/>
              <a:gd name="connsiteY20" fmla="*/ 340519 h 1828800"/>
              <a:gd name="connsiteX21" fmla="*/ 647700 w 2738437"/>
              <a:gd name="connsiteY21" fmla="*/ 340519 h 1828800"/>
              <a:gd name="connsiteX22" fmla="*/ 647700 w 2738437"/>
              <a:gd name="connsiteY22" fmla="*/ 366713 h 1828800"/>
              <a:gd name="connsiteX23" fmla="*/ 664368 w 2738437"/>
              <a:gd name="connsiteY23" fmla="*/ 366713 h 1828800"/>
              <a:gd name="connsiteX24" fmla="*/ 664368 w 2738437"/>
              <a:gd name="connsiteY24" fmla="*/ 395288 h 1828800"/>
              <a:gd name="connsiteX25" fmla="*/ 697706 w 2738437"/>
              <a:gd name="connsiteY25" fmla="*/ 395288 h 1828800"/>
              <a:gd name="connsiteX26" fmla="*/ 697706 w 2738437"/>
              <a:gd name="connsiteY26" fmla="*/ 421482 h 1828800"/>
              <a:gd name="connsiteX27" fmla="*/ 709612 w 2738437"/>
              <a:gd name="connsiteY27" fmla="*/ 421482 h 1828800"/>
              <a:gd name="connsiteX28" fmla="*/ 714375 w 2738437"/>
              <a:gd name="connsiteY28" fmla="*/ 438151 h 1828800"/>
              <a:gd name="connsiteX29" fmla="*/ 726281 w 2738437"/>
              <a:gd name="connsiteY29" fmla="*/ 438151 h 1828800"/>
              <a:gd name="connsiteX30" fmla="*/ 726281 w 2738437"/>
              <a:gd name="connsiteY30" fmla="*/ 459582 h 1828800"/>
              <a:gd name="connsiteX31" fmla="*/ 769143 w 2738437"/>
              <a:gd name="connsiteY31" fmla="*/ 459582 h 1828800"/>
              <a:gd name="connsiteX32" fmla="*/ 769143 w 2738437"/>
              <a:gd name="connsiteY32" fmla="*/ 509588 h 1828800"/>
              <a:gd name="connsiteX33" fmla="*/ 800100 w 2738437"/>
              <a:gd name="connsiteY33" fmla="*/ 509588 h 1828800"/>
              <a:gd name="connsiteX34" fmla="*/ 800100 w 2738437"/>
              <a:gd name="connsiteY34" fmla="*/ 535782 h 1828800"/>
              <a:gd name="connsiteX35" fmla="*/ 826293 w 2738437"/>
              <a:gd name="connsiteY35" fmla="*/ 535782 h 1828800"/>
              <a:gd name="connsiteX36" fmla="*/ 826293 w 2738437"/>
              <a:gd name="connsiteY36" fmla="*/ 583407 h 1828800"/>
              <a:gd name="connsiteX37" fmla="*/ 907256 w 2738437"/>
              <a:gd name="connsiteY37" fmla="*/ 583407 h 1828800"/>
              <a:gd name="connsiteX38" fmla="*/ 907256 w 2738437"/>
              <a:gd name="connsiteY38" fmla="*/ 614363 h 1828800"/>
              <a:gd name="connsiteX39" fmla="*/ 933450 w 2738437"/>
              <a:gd name="connsiteY39" fmla="*/ 614363 h 1828800"/>
              <a:gd name="connsiteX40" fmla="*/ 933450 w 2738437"/>
              <a:gd name="connsiteY40" fmla="*/ 645319 h 1828800"/>
              <a:gd name="connsiteX41" fmla="*/ 931068 w 2738437"/>
              <a:gd name="connsiteY41" fmla="*/ 647701 h 1828800"/>
              <a:gd name="connsiteX42" fmla="*/ 931068 w 2738437"/>
              <a:gd name="connsiteY42" fmla="*/ 681038 h 1828800"/>
              <a:gd name="connsiteX43" fmla="*/ 973931 w 2738437"/>
              <a:gd name="connsiteY43" fmla="*/ 681038 h 1828800"/>
              <a:gd name="connsiteX44" fmla="*/ 973931 w 2738437"/>
              <a:gd name="connsiteY44" fmla="*/ 709613 h 1828800"/>
              <a:gd name="connsiteX45" fmla="*/ 1004887 w 2738437"/>
              <a:gd name="connsiteY45" fmla="*/ 709613 h 1828800"/>
              <a:gd name="connsiteX46" fmla="*/ 1004887 w 2738437"/>
              <a:gd name="connsiteY46" fmla="*/ 752475 h 1828800"/>
              <a:gd name="connsiteX47" fmla="*/ 1016793 w 2738437"/>
              <a:gd name="connsiteY47" fmla="*/ 752475 h 1828800"/>
              <a:gd name="connsiteX48" fmla="*/ 1016793 w 2738437"/>
              <a:gd name="connsiteY48" fmla="*/ 807244 h 1828800"/>
              <a:gd name="connsiteX49" fmla="*/ 1126331 w 2738437"/>
              <a:gd name="connsiteY49" fmla="*/ 807244 h 1828800"/>
              <a:gd name="connsiteX50" fmla="*/ 1126331 w 2738437"/>
              <a:gd name="connsiteY50" fmla="*/ 840582 h 1828800"/>
              <a:gd name="connsiteX51" fmla="*/ 1171575 w 2738437"/>
              <a:gd name="connsiteY51" fmla="*/ 840582 h 1828800"/>
              <a:gd name="connsiteX52" fmla="*/ 1171575 w 2738437"/>
              <a:gd name="connsiteY52" fmla="*/ 892969 h 1828800"/>
              <a:gd name="connsiteX53" fmla="*/ 1204912 w 2738437"/>
              <a:gd name="connsiteY53" fmla="*/ 892969 h 1828800"/>
              <a:gd name="connsiteX54" fmla="*/ 1207293 w 2738437"/>
              <a:gd name="connsiteY54" fmla="*/ 914400 h 1828800"/>
              <a:gd name="connsiteX55" fmla="*/ 1226343 w 2738437"/>
              <a:gd name="connsiteY55" fmla="*/ 914400 h 1828800"/>
              <a:gd name="connsiteX56" fmla="*/ 1226343 w 2738437"/>
              <a:gd name="connsiteY56" fmla="*/ 935832 h 1828800"/>
              <a:gd name="connsiteX57" fmla="*/ 1283493 w 2738437"/>
              <a:gd name="connsiteY57" fmla="*/ 935832 h 1828800"/>
              <a:gd name="connsiteX58" fmla="*/ 1283493 w 2738437"/>
              <a:gd name="connsiteY58" fmla="*/ 971550 h 1828800"/>
              <a:gd name="connsiteX59" fmla="*/ 1307306 w 2738437"/>
              <a:gd name="connsiteY59" fmla="*/ 971550 h 1828800"/>
              <a:gd name="connsiteX60" fmla="*/ 1307306 w 2738437"/>
              <a:gd name="connsiteY60" fmla="*/ 1000125 h 1828800"/>
              <a:gd name="connsiteX61" fmla="*/ 1328737 w 2738437"/>
              <a:gd name="connsiteY61" fmla="*/ 1000125 h 1828800"/>
              <a:gd name="connsiteX62" fmla="*/ 1328737 w 2738437"/>
              <a:gd name="connsiteY62" fmla="*/ 1016794 h 1828800"/>
              <a:gd name="connsiteX63" fmla="*/ 1395412 w 2738437"/>
              <a:gd name="connsiteY63" fmla="*/ 1016794 h 1828800"/>
              <a:gd name="connsiteX64" fmla="*/ 1395412 w 2738437"/>
              <a:gd name="connsiteY64" fmla="*/ 1045369 h 1828800"/>
              <a:gd name="connsiteX65" fmla="*/ 1433512 w 2738437"/>
              <a:gd name="connsiteY65" fmla="*/ 1045369 h 1828800"/>
              <a:gd name="connsiteX66" fmla="*/ 1433512 w 2738437"/>
              <a:gd name="connsiteY66" fmla="*/ 1066800 h 1828800"/>
              <a:gd name="connsiteX67" fmla="*/ 1493043 w 2738437"/>
              <a:gd name="connsiteY67" fmla="*/ 1066800 h 1828800"/>
              <a:gd name="connsiteX68" fmla="*/ 1493043 w 2738437"/>
              <a:gd name="connsiteY68" fmla="*/ 1095375 h 1828800"/>
              <a:gd name="connsiteX69" fmla="*/ 1507331 w 2738437"/>
              <a:gd name="connsiteY69" fmla="*/ 1095375 h 1828800"/>
              <a:gd name="connsiteX70" fmla="*/ 1507331 w 2738437"/>
              <a:gd name="connsiteY70" fmla="*/ 1143000 h 1828800"/>
              <a:gd name="connsiteX71" fmla="*/ 1616868 w 2738437"/>
              <a:gd name="connsiteY71" fmla="*/ 1143000 h 1828800"/>
              <a:gd name="connsiteX72" fmla="*/ 1616868 w 2738437"/>
              <a:gd name="connsiteY72" fmla="*/ 1169194 h 1828800"/>
              <a:gd name="connsiteX73" fmla="*/ 1647825 w 2738437"/>
              <a:gd name="connsiteY73" fmla="*/ 1169194 h 1828800"/>
              <a:gd name="connsiteX74" fmla="*/ 1647825 w 2738437"/>
              <a:gd name="connsiteY74" fmla="*/ 1200150 h 1828800"/>
              <a:gd name="connsiteX75" fmla="*/ 1657350 w 2738437"/>
              <a:gd name="connsiteY75" fmla="*/ 1200150 h 1828800"/>
              <a:gd name="connsiteX76" fmla="*/ 1657350 w 2738437"/>
              <a:gd name="connsiteY76" fmla="*/ 1219200 h 1828800"/>
              <a:gd name="connsiteX77" fmla="*/ 1704975 w 2738437"/>
              <a:gd name="connsiteY77" fmla="*/ 1219200 h 1828800"/>
              <a:gd name="connsiteX78" fmla="*/ 1704975 w 2738437"/>
              <a:gd name="connsiteY78" fmla="*/ 1243013 h 1828800"/>
              <a:gd name="connsiteX79" fmla="*/ 1807368 w 2738437"/>
              <a:gd name="connsiteY79" fmla="*/ 1243013 h 1828800"/>
              <a:gd name="connsiteX80" fmla="*/ 1807368 w 2738437"/>
              <a:gd name="connsiteY80" fmla="*/ 1269207 h 1828800"/>
              <a:gd name="connsiteX81" fmla="*/ 1833562 w 2738437"/>
              <a:gd name="connsiteY81" fmla="*/ 1269207 h 1828800"/>
              <a:gd name="connsiteX82" fmla="*/ 1833562 w 2738437"/>
              <a:gd name="connsiteY82" fmla="*/ 1290638 h 1828800"/>
              <a:gd name="connsiteX83" fmla="*/ 1895475 w 2738437"/>
              <a:gd name="connsiteY83" fmla="*/ 1290638 h 1828800"/>
              <a:gd name="connsiteX84" fmla="*/ 1895475 w 2738437"/>
              <a:gd name="connsiteY84" fmla="*/ 1319213 h 1828800"/>
              <a:gd name="connsiteX85" fmla="*/ 1926431 w 2738437"/>
              <a:gd name="connsiteY85" fmla="*/ 1319213 h 1828800"/>
              <a:gd name="connsiteX86" fmla="*/ 1926431 w 2738437"/>
              <a:gd name="connsiteY86" fmla="*/ 1366838 h 1828800"/>
              <a:gd name="connsiteX87" fmla="*/ 1969293 w 2738437"/>
              <a:gd name="connsiteY87" fmla="*/ 1366838 h 1828800"/>
              <a:gd name="connsiteX88" fmla="*/ 1969293 w 2738437"/>
              <a:gd name="connsiteY88" fmla="*/ 1407319 h 1828800"/>
              <a:gd name="connsiteX89" fmla="*/ 2000250 w 2738437"/>
              <a:gd name="connsiteY89" fmla="*/ 1407319 h 1828800"/>
              <a:gd name="connsiteX90" fmla="*/ 2000250 w 2738437"/>
              <a:gd name="connsiteY90" fmla="*/ 1419225 h 1828800"/>
              <a:gd name="connsiteX91" fmla="*/ 2447925 w 2738437"/>
              <a:gd name="connsiteY91" fmla="*/ 1419225 h 1828800"/>
              <a:gd name="connsiteX92" fmla="*/ 2447925 w 2738437"/>
              <a:gd name="connsiteY92" fmla="*/ 1554957 h 1828800"/>
              <a:gd name="connsiteX93" fmla="*/ 2578893 w 2738437"/>
              <a:gd name="connsiteY93" fmla="*/ 1554957 h 1828800"/>
              <a:gd name="connsiteX94" fmla="*/ 2578893 w 2738437"/>
              <a:gd name="connsiteY94" fmla="*/ 1828800 h 1828800"/>
              <a:gd name="connsiteX95" fmla="*/ 2738437 w 2738437"/>
              <a:gd name="connsiteY95" fmla="*/ 1828800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738437" h="1828800">
                <a:moveTo>
                  <a:pt x="0" y="0"/>
                </a:moveTo>
                <a:lnTo>
                  <a:pt x="57150" y="0"/>
                </a:lnTo>
                <a:lnTo>
                  <a:pt x="57150" y="16669"/>
                </a:lnTo>
                <a:lnTo>
                  <a:pt x="200025" y="16669"/>
                </a:lnTo>
                <a:lnTo>
                  <a:pt x="200025" y="52388"/>
                </a:lnTo>
                <a:lnTo>
                  <a:pt x="233362" y="52388"/>
                </a:lnTo>
                <a:lnTo>
                  <a:pt x="233362" y="61913"/>
                </a:lnTo>
                <a:lnTo>
                  <a:pt x="316706" y="61913"/>
                </a:lnTo>
                <a:lnTo>
                  <a:pt x="316706" y="92869"/>
                </a:lnTo>
                <a:lnTo>
                  <a:pt x="333375" y="92869"/>
                </a:lnTo>
                <a:lnTo>
                  <a:pt x="333375" y="142875"/>
                </a:lnTo>
                <a:lnTo>
                  <a:pt x="354806" y="142875"/>
                </a:lnTo>
                <a:lnTo>
                  <a:pt x="354806" y="192882"/>
                </a:lnTo>
                <a:lnTo>
                  <a:pt x="414337" y="192882"/>
                </a:lnTo>
                <a:lnTo>
                  <a:pt x="414337" y="235744"/>
                </a:lnTo>
                <a:lnTo>
                  <a:pt x="447675" y="235744"/>
                </a:lnTo>
                <a:lnTo>
                  <a:pt x="447675" y="259557"/>
                </a:lnTo>
                <a:lnTo>
                  <a:pt x="585787" y="259557"/>
                </a:lnTo>
                <a:lnTo>
                  <a:pt x="585787" y="311944"/>
                </a:lnTo>
                <a:lnTo>
                  <a:pt x="635793" y="311944"/>
                </a:lnTo>
                <a:lnTo>
                  <a:pt x="635793" y="340519"/>
                </a:lnTo>
                <a:lnTo>
                  <a:pt x="647700" y="340519"/>
                </a:lnTo>
                <a:lnTo>
                  <a:pt x="647700" y="366713"/>
                </a:lnTo>
                <a:lnTo>
                  <a:pt x="664368" y="366713"/>
                </a:lnTo>
                <a:lnTo>
                  <a:pt x="664368" y="395288"/>
                </a:lnTo>
                <a:lnTo>
                  <a:pt x="697706" y="395288"/>
                </a:lnTo>
                <a:lnTo>
                  <a:pt x="697706" y="421482"/>
                </a:lnTo>
                <a:lnTo>
                  <a:pt x="709612" y="421482"/>
                </a:lnTo>
                <a:lnTo>
                  <a:pt x="714375" y="438151"/>
                </a:lnTo>
                <a:lnTo>
                  <a:pt x="726281" y="438151"/>
                </a:lnTo>
                <a:lnTo>
                  <a:pt x="726281" y="459582"/>
                </a:lnTo>
                <a:lnTo>
                  <a:pt x="769143" y="459582"/>
                </a:lnTo>
                <a:lnTo>
                  <a:pt x="769143" y="509588"/>
                </a:lnTo>
                <a:lnTo>
                  <a:pt x="800100" y="509588"/>
                </a:lnTo>
                <a:lnTo>
                  <a:pt x="800100" y="535782"/>
                </a:lnTo>
                <a:lnTo>
                  <a:pt x="826293" y="535782"/>
                </a:lnTo>
                <a:lnTo>
                  <a:pt x="826293" y="583407"/>
                </a:lnTo>
                <a:lnTo>
                  <a:pt x="907256" y="583407"/>
                </a:lnTo>
                <a:lnTo>
                  <a:pt x="907256" y="614363"/>
                </a:lnTo>
                <a:lnTo>
                  <a:pt x="933450" y="614363"/>
                </a:lnTo>
                <a:lnTo>
                  <a:pt x="933450" y="645319"/>
                </a:lnTo>
                <a:lnTo>
                  <a:pt x="931068" y="647701"/>
                </a:lnTo>
                <a:lnTo>
                  <a:pt x="931068" y="681038"/>
                </a:lnTo>
                <a:lnTo>
                  <a:pt x="973931" y="681038"/>
                </a:lnTo>
                <a:lnTo>
                  <a:pt x="973931" y="709613"/>
                </a:lnTo>
                <a:lnTo>
                  <a:pt x="1004887" y="709613"/>
                </a:lnTo>
                <a:lnTo>
                  <a:pt x="1004887" y="752475"/>
                </a:lnTo>
                <a:lnTo>
                  <a:pt x="1016793" y="752475"/>
                </a:lnTo>
                <a:lnTo>
                  <a:pt x="1016793" y="807244"/>
                </a:lnTo>
                <a:lnTo>
                  <a:pt x="1126331" y="807244"/>
                </a:lnTo>
                <a:lnTo>
                  <a:pt x="1126331" y="840582"/>
                </a:lnTo>
                <a:lnTo>
                  <a:pt x="1171575" y="840582"/>
                </a:lnTo>
                <a:lnTo>
                  <a:pt x="1171575" y="892969"/>
                </a:lnTo>
                <a:lnTo>
                  <a:pt x="1204912" y="892969"/>
                </a:lnTo>
                <a:lnTo>
                  <a:pt x="1207293" y="914400"/>
                </a:lnTo>
                <a:lnTo>
                  <a:pt x="1226343" y="914400"/>
                </a:lnTo>
                <a:lnTo>
                  <a:pt x="1226343" y="935832"/>
                </a:lnTo>
                <a:lnTo>
                  <a:pt x="1283493" y="935832"/>
                </a:lnTo>
                <a:lnTo>
                  <a:pt x="1283493" y="971550"/>
                </a:lnTo>
                <a:lnTo>
                  <a:pt x="1307306" y="971550"/>
                </a:lnTo>
                <a:lnTo>
                  <a:pt x="1307306" y="1000125"/>
                </a:lnTo>
                <a:lnTo>
                  <a:pt x="1328737" y="1000125"/>
                </a:lnTo>
                <a:lnTo>
                  <a:pt x="1328737" y="1016794"/>
                </a:lnTo>
                <a:lnTo>
                  <a:pt x="1395412" y="1016794"/>
                </a:lnTo>
                <a:lnTo>
                  <a:pt x="1395412" y="1045369"/>
                </a:lnTo>
                <a:lnTo>
                  <a:pt x="1433512" y="1045369"/>
                </a:lnTo>
                <a:lnTo>
                  <a:pt x="1433512" y="1066800"/>
                </a:lnTo>
                <a:lnTo>
                  <a:pt x="1493043" y="1066800"/>
                </a:lnTo>
                <a:lnTo>
                  <a:pt x="1493043" y="1095375"/>
                </a:lnTo>
                <a:lnTo>
                  <a:pt x="1507331" y="1095375"/>
                </a:lnTo>
                <a:lnTo>
                  <a:pt x="1507331" y="1143000"/>
                </a:lnTo>
                <a:lnTo>
                  <a:pt x="1616868" y="1143000"/>
                </a:lnTo>
                <a:lnTo>
                  <a:pt x="1616868" y="1169194"/>
                </a:lnTo>
                <a:lnTo>
                  <a:pt x="1647825" y="1169194"/>
                </a:lnTo>
                <a:lnTo>
                  <a:pt x="1647825" y="1200150"/>
                </a:lnTo>
                <a:lnTo>
                  <a:pt x="1657350" y="1200150"/>
                </a:lnTo>
                <a:lnTo>
                  <a:pt x="1657350" y="1219200"/>
                </a:lnTo>
                <a:lnTo>
                  <a:pt x="1704975" y="1219200"/>
                </a:lnTo>
                <a:lnTo>
                  <a:pt x="1704975" y="1243013"/>
                </a:lnTo>
                <a:lnTo>
                  <a:pt x="1807368" y="1243013"/>
                </a:lnTo>
                <a:lnTo>
                  <a:pt x="1807368" y="1269207"/>
                </a:lnTo>
                <a:lnTo>
                  <a:pt x="1833562" y="1269207"/>
                </a:lnTo>
                <a:lnTo>
                  <a:pt x="1833562" y="1290638"/>
                </a:lnTo>
                <a:lnTo>
                  <a:pt x="1895475" y="1290638"/>
                </a:lnTo>
                <a:lnTo>
                  <a:pt x="1895475" y="1319213"/>
                </a:lnTo>
                <a:lnTo>
                  <a:pt x="1926431" y="1319213"/>
                </a:lnTo>
                <a:lnTo>
                  <a:pt x="1926431" y="1366838"/>
                </a:lnTo>
                <a:lnTo>
                  <a:pt x="1969293" y="1366838"/>
                </a:lnTo>
                <a:lnTo>
                  <a:pt x="1969293" y="1407319"/>
                </a:lnTo>
                <a:lnTo>
                  <a:pt x="2000250" y="1407319"/>
                </a:lnTo>
                <a:lnTo>
                  <a:pt x="2000250" y="1419225"/>
                </a:lnTo>
                <a:lnTo>
                  <a:pt x="2447925" y="1419225"/>
                </a:lnTo>
                <a:lnTo>
                  <a:pt x="2447925" y="1554957"/>
                </a:lnTo>
                <a:lnTo>
                  <a:pt x="2578893" y="1554957"/>
                </a:lnTo>
                <a:lnTo>
                  <a:pt x="2578893" y="1828800"/>
                </a:lnTo>
                <a:lnTo>
                  <a:pt x="2738437" y="1828800"/>
                </a:lnTo>
              </a:path>
            </a:pathLst>
          </a:custGeom>
          <a:noFill/>
          <a:ln w="28575">
            <a:solidFill>
              <a:schemeClr val="accent3"/>
            </a:solidFill>
            <a:miter lim="800000"/>
            <a:headEnd/>
            <a:tailEnd/>
          </a:ln>
        </p:spPr>
        <p:txBody>
          <a:bodyPr rtlCol="0" anchor="ctr"/>
          <a:lstStyle/>
          <a:p>
            <a:pPr algn="ctr"/>
            <a:endParaRPr lang="en-US" dirty="0"/>
          </a:p>
        </p:txBody>
      </p:sp>
      <p:grpSp>
        <p:nvGrpSpPr>
          <p:cNvPr id="3" name="Group 2">
            <a:extLst>
              <a:ext uri="{FF2B5EF4-FFF2-40B4-BE49-F238E27FC236}">
                <a16:creationId xmlns:a16="http://schemas.microsoft.com/office/drawing/2014/main" id="{3E1D6529-9DE3-25E7-13E1-E2784A5DBEF7}"/>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AF5EA178-B490-D1B0-A88E-9780161FB57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4" name="Rectangle 8">
              <a:extLst>
                <a:ext uri="{FF2B5EF4-FFF2-40B4-BE49-F238E27FC236}">
                  <a16:creationId xmlns:a16="http://schemas.microsoft.com/office/drawing/2014/main" id="{6245F050-B6DE-E9A4-CF88-6E24786E263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45070108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Final Results From PAOLA-1: AEs of Special Interest in Final OS Analysis </a:t>
            </a:r>
          </a:p>
        </p:txBody>
      </p:sp>
      <p:sp>
        <p:nvSpPr>
          <p:cNvPr id="2" name="Text Box 15">
            <a:extLst>
              <a:ext uri="{FF2B5EF4-FFF2-40B4-BE49-F238E27FC236}">
                <a16:creationId xmlns:a16="http://schemas.microsoft.com/office/drawing/2014/main" id="{9395C549-55DE-4875-328D-65840995E6CD}"/>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Ray-Coquard. ESMO 2022. Abstr LBA29. </a:t>
            </a:r>
            <a:endParaRPr lang="en-US" altLang="en-US" sz="1200" b="0" dirty="0">
              <a:solidFill>
                <a:schemeClr val="bg2"/>
              </a:solidFill>
              <a:latin typeface="Calibri" panose="020F0502020204030204" pitchFamily="34" charset="0"/>
            </a:endParaRPr>
          </a:p>
        </p:txBody>
      </p:sp>
      <p:graphicFrame>
        <p:nvGraphicFramePr>
          <p:cNvPr id="5" name="Table 4">
            <a:extLst>
              <a:ext uri="{FF2B5EF4-FFF2-40B4-BE49-F238E27FC236}">
                <a16:creationId xmlns:a16="http://schemas.microsoft.com/office/drawing/2014/main" id="{A00C9B3B-FB0D-AF56-F834-7AEA04869566}"/>
              </a:ext>
            </a:extLst>
          </p:cNvPr>
          <p:cNvGraphicFramePr>
            <a:graphicFrameLocks noGrp="1"/>
          </p:cNvGraphicFramePr>
          <p:nvPr/>
        </p:nvGraphicFramePr>
        <p:xfrm>
          <a:off x="719138" y="2072835"/>
          <a:ext cx="10799495" cy="1432512"/>
        </p:xfrm>
        <a:graphic>
          <a:graphicData uri="http://schemas.openxmlformats.org/drawingml/2006/table">
            <a:tbl>
              <a:tblPr firstRow="1" bandRow="1">
                <a:tableStyleId>{5C22544A-7EE6-4342-B048-85BDC9FD1C3A}</a:tableStyleId>
              </a:tblPr>
              <a:tblGrid>
                <a:gridCol w="2776577">
                  <a:extLst>
                    <a:ext uri="{9D8B030D-6E8A-4147-A177-3AD203B41FA5}">
                      <a16:colId xmlns:a16="http://schemas.microsoft.com/office/drawing/2014/main" val="20000"/>
                    </a:ext>
                  </a:extLst>
                </a:gridCol>
                <a:gridCol w="1337153">
                  <a:extLst>
                    <a:ext uri="{9D8B030D-6E8A-4147-A177-3AD203B41FA5}">
                      <a16:colId xmlns:a16="http://schemas.microsoft.com/office/drawing/2014/main" val="1369161941"/>
                    </a:ext>
                  </a:extLst>
                </a:gridCol>
                <a:gridCol w="1337153">
                  <a:extLst>
                    <a:ext uri="{9D8B030D-6E8A-4147-A177-3AD203B41FA5}">
                      <a16:colId xmlns:a16="http://schemas.microsoft.com/office/drawing/2014/main" val="3554431669"/>
                    </a:ext>
                  </a:extLst>
                </a:gridCol>
                <a:gridCol w="1337153">
                  <a:extLst>
                    <a:ext uri="{9D8B030D-6E8A-4147-A177-3AD203B41FA5}">
                      <a16:colId xmlns:a16="http://schemas.microsoft.com/office/drawing/2014/main" val="2279552183"/>
                    </a:ext>
                  </a:extLst>
                </a:gridCol>
                <a:gridCol w="1337153">
                  <a:extLst>
                    <a:ext uri="{9D8B030D-6E8A-4147-A177-3AD203B41FA5}">
                      <a16:colId xmlns:a16="http://schemas.microsoft.com/office/drawing/2014/main" val="4129549952"/>
                    </a:ext>
                  </a:extLst>
                </a:gridCol>
                <a:gridCol w="1337153">
                  <a:extLst>
                    <a:ext uri="{9D8B030D-6E8A-4147-A177-3AD203B41FA5}">
                      <a16:colId xmlns:a16="http://schemas.microsoft.com/office/drawing/2014/main" val="20001"/>
                    </a:ext>
                  </a:extLst>
                </a:gridCol>
                <a:gridCol w="1337153">
                  <a:extLst>
                    <a:ext uri="{9D8B030D-6E8A-4147-A177-3AD203B41FA5}">
                      <a16:colId xmlns:a16="http://schemas.microsoft.com/office/drawing/2014/main" val="20002"/>
                    </a:ext>
                  </a:extLst>
                </a:gridCol>
              </a:tblGrid>
              <a:tr h="451394">
                <a:tc>
                  <a:txBody>
                    <a:bodyPr/>
                    <a:lstStyle/>
                    <a:p>
                      <a:r>
                        <a:rPr lang="en-US" sz="1400" dirty="0">
                          <a:latin typeface="Calibri" panose="020F0502020204030204" pitchFamily="34" charset="0"/>
                        </a:rPr>
                        <a:t>AEs, n (%)</a:t>
                      </a:r>
                    </a:p>
                  </a:txBody>
                  <a:tcPr marL="121881" marR="121881" marT="45714" marB="45714"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algn="ctr"/>
                      <a:r>
                        <a:rPr lang="en-US" sz="1400" dirty="0">
                          <a:latin typeface="Calibri" panose="020F0502020204030204" pitchFamily="34" charset="0"/>
                        </a:rPr>
                        <a:t>Olaparib + Bev</a:t>
                      </a:r>
                    </a:p>
                    <a:p>
                      <a:pPr algn="ctr"/>
                      <a:r>
                        <a:rPr lang="en-US" sz="1400" dirty="0">
                          <a:latin typeface="Calibri" panose="020F0502020204030204" pitchFamily="34" charset="0"/>
                        </a:rPr>
                        <a:t> (n = 535)</a:t>
                      </a:r>
                    </a:p>
                  </a:txBody>
                  <a:tcPr marL="121881" marR="121881" marT="45714" marB="45714">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400" dirty="0">
                          <a:latin typeface="Calibri" panose="020F0502020204030204" pitchFamily="34" charset="0"/>
                        </a:rPr>
                        <a:t>Placebo + Bev </a:t>
                      </a:r>
                    </a:p>
                    <a:p>
                      <a:pPr algn="ctr"/>
                      <a:r>
                        <a:rPr lang="en-US" sz="1400" dirty="0">
                          <a:latin typeface="Calibri" panose="020F0502020204030204" pitchFamily="34" charset="0"/>
                        </a:rPr>
                        <a:t>(n = 267)</a:t>
                      </a:r>
                    </a:p>
                  </a:txBody>
                  <a:tcPr marL="121881" marR="121881" marT="45714" marB="45714">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latin typeface="Calibri" panose="020F0502020204030204" pitchFamily="34" charset="0"/>
                        </a:rPr>
                        <a:t>Olaparib + Bev</a:t>
                      </a:r>
                    </a:p>
                    <a:p>
                      <a:pPr algn="ctr"/>
                      <a:r>
                        <a:rPr lang="en-US" sz="1400" dirty="0">
                          <a:latin typeface="Calibri" panose="020F0502020204030204" pitchFamily="34" charset="0"/>
                        </a:rPr>
                        <a:t> (n = 535)</a:t>
                      </a:r>
                    </a:p>
                  </a:txBody>
                  <a:tcPr marL="121881" marR="121881" marT="45714" marB="45714">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400" dirty="0">
                          <a:latin typeface="Calibri" panose="020F0502020204030204" pitchFamily="34" charset="0"/>
                        </a:rPr>
                        <a:t>Placebo + Bev </a:t>
                      </a:r>
                    </a:p>
                    <a:p>
                      <a:pPr algn="ctr"/>
                      <a:r>
                        <a:rPr lang="en-US" sz="1400" dirty="0">
                          <a:latin typeface="Calibri" panose="020F0502020204030204" pitchFamily="34" charset="0"/>
                        </a:rPr>
                        <a:t>(n = 267)</a:t>
                      </a:r>
                    </a:p>
                  </a:txBody>
                  <a:tcPr marL="121881" marR="121881" marT="45714" marB="45714">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latin typeface="Calibri" panose="020F0502020204030204" pitchFamily="34" charset="0"/>
                        </a:rPr>
                        <a:t>Olaparib + Bev</a:t>
                      </a:r>
                    </a:p>
                    <a:p>
                      <a:pPr algn="ctr"/>
                      <a:r>
                        <a:rPr lang="en-US" sz="1400" dirty="0">
                          <a:latin typeface="Calibri" panose="020F0502020204030204" pitchFamily="34" charset="0"/>
                        </a:rPr>
                        <a:t> (n = 535)</a:t>
                      </a:r>
                    </a:p>
                  </a:txBody>
                  <a:tcPr marL="121881" marR="121881" marT="45714" marB="45714">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400" dirty="0">
                          <a:latin typeface="Calibri" panose="020F0502020204030204" pitchFamily="34" charset="0"/>
                        </a:rPr>
                        <a:t>Placebo + Bev </a:t>
                      </a:r>
                    </a:p>
                    <a:p>
                      <a:pPr algn="ctr"/>
                      <a:r>
                        <a:rPr lang="en-US" sz="1400" dirty="0">
                          <a:latin typeface="Calibri" panose="020F0502020204030204" pitchFamily="34" charset="0"/>
                        </a:rPr>
                        <a:t>(n = 267)</a:t>
                      </a:r>
                    </a:p>
                  </a:txBody>
                  <a:tcPr marL="121881" marR="121881" marT="45714" marB="45714">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5697">
                <a:tc>
                  <a:txBody>
                    <a:bodyPr/>
                    <a:lstStyle/>
                    <a:p>
                      <a: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MDS/AML/AA</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6 (1.1)</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1 (0.4)</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7 (1.3)</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4 (1.5)</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2">
                              <a:lumMod val="10000"/>
                            </a:schemeClr>
                          </a:solidFill>
                          <a:latin typeface="Calibri" panose="020F0502020204030204" pitchFamily="34" charset="0"/>
                        </a:rPr>
                        <a:t>9 (1.7)</a:t>
                      </a:r>
                    </a:p>
                  </a:txBody>
                  <a:tcPr marL="121881" marR="121881" marT="45714" marB="45714" anchor="ctr" anchorCtr="1">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2">
                              <a:lumMod val="10000"/>
                            </a:schemeClr>
                          </a:solidFill>
                          <a:latin typeface="Calibri" panose="020F0502020204030204" pitchFamily="34" charset="0"/>
                        </a:rPr>
                        <a:t>6 (2.2)</a:t>
                      </a:r>
                    </a:p>
                  </a:txBody>
                  <a:tcPr marL="121881" marR="121881" marT="45714" marB="45714" anchor="ctr" anchorCtr="1">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27563171"/>
                  </a:ext>
                </a:extLst>
              </a:tr>
              <a:tr h="225697">
                <a:tc>
                  <a:txBody>
                    <a:bodyPr/>
                    <a:lstStyle/>
                    <a:p>
                      <a: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New primary malignancies*</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7 (1.3)</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3 (1.1)</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13 (2.4)</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5 (1.9)</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2">
                              <a:lumMod val="10000"/>
                            </a:schemeClr>
                          </a:solidFill>
                          <a:latin typeface="Calibri" panose="020F0502020204030204" pitchFamily="34" charset="0"/>
                        </a:rPr>
                        <a:t>22 (4.1)</a:t>
                      </a:r>
                    </a:p>
                  </a:txBody>
                  <a:tcPr marL="121881" marR="121881" marT="45714" marB="45714" anchor="ctr" anchorCtr="1">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2">
                              <a:lumMod val="10000"/>
                            </a:schemeClr>
                          </a:solidFill>
                          <a:latin typeface="Calibri" panose="020F0502020204030204" pitchFamily="34" charset="0"/>
                        </a:rPr>
                        <a:t>8 (3.0)</a:t>
                      </a:r>
                    </a:p>
                  </a:txBody>
                  <a:tcPr marL="121881" marR="121881" marT="45714" marB="45714" anchor="ctr" anchorCtr="1">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5489938"/>
                  </a:ext>
                </a:extLst>
              </a:tr>
              <a:tr h="225697">
                <a:tc>
                  <a:txBody>
                    <a:bodyPr/>
                    <a:lstStyle/>
                    <a:p>
                      <a: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Pneumonitis/ILD/bronchiolitis</a:t>
                      </a:r>
                      <a:r>
                        <a:rPr lang="en-US" sz="1400" b="0" baseline="30000" dirty="0">
                          <a:solidFill>
                            <a:schemeClr val="bg1"/>
                          </a:solidFill>
                          <a:latin typeface="Calibri" panose="020F0502020204030204" pitchFamily="34" charset="0"/>
                        </a:rPr>
                        <a:t>†</a:t>
                      </a:r>
                      <a:endParaRPr lang="en-US" sz="1400" dirty="0">
                        <a:solidFill>
                          <a:schemeClr val="bg2">
                            <a:lumMod val="10000"/>
                          </a:schemeClr>
                        </a:solidFill>
                        <a:latin typeface="Calibri" panose="020F0502020204030204" pitchFamily="34" charset="0"/>
                      </a:endParaRP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6 (1.1)</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0 (0.0)</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6 (1.1)</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dirty="0">
                          <a:solidFill>
                            <a:schemeClr val="bg2">
                              <a:lumMod val="10000"/>
                            </a:schemeClr>
                          </a:solidFill>
                          <a:latin typeface="Calibri" panose="020F0502020204030204" pitchFamily="34" charset="0"/>
                        </a:rPr>
                        <a:t>0 (0.0)</a:t>
                      </a:r>
                    </a:p>
                  </a:txBody>
                  <a:tcPr marL="121881" marR="121881" marT="45714" marB="45714"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2">
                              <a:lumMod val="10000"/>
                            </a:schemeClr>
                          </a:solidFill>
                          <a:latin typeface="Calibri" panose="020F0502020204030204" pitchFamily="34" charset="0"/>
                        </a:rPr>
                        <a:t>7 (1.3)</a:t>
                      </a:r>
                    </a:p>
                  </a:txBody>
                  <a:tcPr marL="121881" marR="121881" marT="45714" marB="45714" anchor="ctr" anchorCtr="1">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2">
                              <a:lumMod val="10000"/>
                            </a:schemeClr>
                          </a:solidFill>
                          <a:latin typeface="Calibri" panose="020F0502020204030204" pitchFamily="34" charset="0"/>
                        </a:rPr>
                        <a:t>2 (0.7)</a:t>
                      </a:r>
                    </a:p>
                  </a:txBody>
                  <a:tcPr marL="121881" marR="121881" marT="45714" marB="45714" anchor="ctr" anchorCtr="1">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84851589"/>
                  </a:ext>
                </a:extLst>
              </a:tr>
            </a:tbl>
          </a:graphicData>
        </a:graphic>
      </p:graphicFrame>
      <p:sp>
        <p:nvSpPr>
          <p:cNvPr id="12" name="TextBox 11">
            <a:extLst>
              <a:ext uri="{FF2B5EF4-FFF2-40B4-BE49-F238E27FC236}">
                <a16:creationId xmlns:a16="http://schemas.microsoft.com/office/drawing/2014/main" id="{B84EEA7E-C621-6C09-6257-2EC15C70B7F9}"/>
              </a:ext>
            </a:extLst>
          </p:cNvPr>
          <p:cNvSpPr txBox="1"/>
          <p:nvPr/>
        </p:nvSpPr>
        <p:spPr bwMode="auto">
          <a:xfrm>
            <a:off x="634106" y="3663646"/>
            <a:ext cx="10652698" cy="1492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*New primary malignancies: </a:t>
            </a:r>
            <a:r>
              <a:rPr lang="en-US" sz="1400" b="0" i="1" dirty="0">
                <a:solidFill>
                  <a:schemeClr val="bg1"/>
                </a:solidFill>
                <a:latin typeface="Calibri" panose="020F0502020204030204" pitchFamily="34" charset="0"/>
              </a:rPr>
              <a:t>olaparib arm: </a:t>
            </a:r>
            <a:r>
              <a:rPr lang="en-US" sz="1400" b="0" dirty="0">
                <a:solidFill>
                  <a:schemeClr val="bg1"/>
                </a:solidFill>
                <a:latin typeface="Calibri" panose="020F0502020204030204" pitchFamily="34" charset="0"/>
              </a:rPr>
              <a:t>plasma cell myeloma (n = 1), basal cell carcinoma (n = 1), breast cancer (n = 11), bronchial carcinoma (n = 1), colon cancer (n = 1), glioblastoma (n = 1), malignant neoplasm (n = 1), pancreatic carcinoma (n = 1), squamous cell carcinoma (n = 2), and ureteric cancer (n = 1); </a:t>
            </a:r>
            <a:r>
              <a:rPr lang="en-US" sz="1400" b="0" i="1" dirty="0">
                <a:solidFill>
                  <a:schemeClr val="bg1"/>
                </a:solidFill>
                <a:latin typeface="Calibri" panose="020F0502020204030204" pitchFamily="34" charset="0"/>
              </a:rPr>
              <a:t>placebo arm: </a:t>
            </a:r>
            <a:r>
              <a:rPr lang="en-US" sz="1400" b="0" dirty="0">
                <a:solidFill>
                  <a:schemeClr val="bg1"/>
                </a:solidFill>
                <a:latin typeface="Calibri" panose="020F0502020204030204" pitchFamily="34" charset="0"/>
              </a:rPr>
              <a:t>papillary thyroid cancer (n = 1), breast cancer (n = 4), diffuse large B-cell lymphoma (n = 1), malignant lung neoplasm (n = 1), and malignant neoplasm (n = 1).</a:t>
            </a:r>
          </a:p>
          <a:p>
            <a:pPr algn="l">
              <a:lnSpc>
                <a:spcPct val="100000"/>
              </a:lnSpc>
              <a:spcBef>
                <a:spcPct val="50000"/>
              </a:spcBef>
              <a:spcAft>
                <a:spcPct val="0"/>
              </a:spcAft>
              <a:buClrTx/>
              <a:buFontTx/>
              <a:buNone/>
            </a:pP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Pneumonitis/ILD/bronchiolitis events: </a:t>
            </a:r>
            <a:r>
              <a:rPr lang="en-US" sz="1400" b="0" i="1" dirty="0">
                <a:solidFill>
                  <a:schemeClr val="bg1"/>
                </a:solidFill>
                <a:latin typeface="Calibri" panose="020F0502020204030204" pitchFamily="34" charset="0"/>
              </a:rPr>
              <a:t>olaparib arm: </a:t>
            </a:r>
            <a:r>
              <a:rPr lang="en-US" sz="1400" b="0" dirty="0">
                <a:solidFill>
                  <a:schemeClr val="bg1"/>
                </a:solidFill>
                <a:latin typeface="Calibri" panose="020F0502020204030204" pitchFamily="34" charset="0"/>
              </a:rPr>
              <a:t>bronchiolitis (n = 1), pneumonia (n = 1), acute respiratory distress syndrome (n = 1), interstitial lung disease (n = 2), and pneumonitis (n = 2); </a:t>
            </a:r>
            <a:r>
              <a:rPr lang="en-US" sz="1400" b="0" i="1" dirty="0">
                <a:solidFill>
                  <a:schemeClr val="bg1"/>
                </a:solidFill>
                <a:latin typeface="Calibri" panose="020F0502020204030204" pitchFamily="34" charset="0"/>
              </a:rPr>
              <a:t>placebo arm: </a:t>
            </a:r>
            <a:r>
              <a:rPr lang="en-US" sz="1400" b="0" dirty="0">
                <a:solidFill>
                  <a:schemeClr val="bg1"/>
                </a:solidFill>
                <a:latin typeface="Calibri" panose="020F0502020204030204" pitchFamily="34" charset="0"/>
              </a:rPr>
              <a:t>coronavirus infection (n = 1) and pneumonitis case (n = 1).</a:t>
            </a:r>
          </a:p>
        </p:txBody>
      </p:sp>
      <p:sp>
        <p:nvSpPr>
          <p:cNvPr id="3" name="TextBox 2">
            <a:extLst>
              <a:ext uri="{FF2B5EF4-FFF2-40B4-BE49-F238E27FC236}">
                <a16:creationId xmlns:a16="http://schemas.microsoft.com/office/drawing/2014/main" id="{56C56953-3DD4-03D5-CB49-0DF7573F558D}"/>
              </a:ext>
            </a:extLst>
          </p:cNvPr>
          <p:cNvSpPr txBox="1"/>
          <p:nvPr/>
        </p:nvSpPr>
        <p:spPr bwMode="auto">
          <a:xfrm>
            <a:off x="3695913" y="1488060"/>
            <a:ext cx="211192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dirty="0">
                <a:solidFill>
                  <a:schemeClr val="bg1"/>
                </a:solidFill>
                <a:latin typeface="Calibri" panose="020F0502020204030204" pitchFamily="34" charset="0"/>
              </a:rPr>
              <a:t>Primary PFS Analysis</a:t>
            </a:r>
          </a:p>
          <a:p>
            <a:pPr algn="ctr">
              <a:lnSpc>
                <a:spcPct val="100000"/>
              </a:lnSpc>
              <a:spcBef>
                <a:spcPts val="0"/>
              </a:spcBef>
              <a:spcAft>
                <a:spcPct val="0"/>
              </a:spcAft>
              <a:buClrTx/>
              <a:buFontTx/>
              <a:buNone/>
            </a:pPr>
            <a:r>
              <a:rPr lang="en-US" sz="1600" dirty="0">
                <a:solidFill>
                  <a:schemeClr val="bg1"/>
                </a:solidFill>
                <a:latin typeface="Calibri" panose="020F0502020204030204" pitchFamily="34" charset="0"/>
              </a:rPr>
              <a:t>(DCO: March 22, 2019)</a:t>
            </a:r>
          </a:p>
        </p:txBody>
      </p:sp>
      <p:sp>
        <p:nvSpPr>
          <p:cNvPr id="6" name="TextBox 5">
            <a:extLst>
              <a:ext uri="{FF2B5EF4-FFF2-40B4-BE49-F238E27FC236}">
                <a16:creationId xmlns:a16="http://schemas.microsoft.com/office/drawing/2014/main" id="{411FADAB-FBA4-36F4-F925-B0732D27B3A2}"/>
              </a:ext>
            </a:extLst>
          </p:cNvPr>
          <p:cNvSpPr txBox="1"/>
          <p:nvPr/>
        </p:nvSpPr>
        <p:spPr bwMode="auto">
          <a:xfrm>
            <a:off x="6435396" y="1488060"/>
            <a:ext cx="211192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dirty="0">
                <a:solidFill>
                  <a:schemeClr val="bg1"/>
                </a:solidFill>
                <a:latin typeface="Calibri" panose="020F0502020204030204" pitchFamily="34" charset="0"/>
              </a:rPr>
              <a:t>Primary PFS2 Analysis</a:t>
            </a:r>
          </a:p>
          <a:p>
            <a:pPr algn="ctr">
              <a:lnSpc>
                <a:spcPct val="100000"/>
              </a:lnSpc>
              <a:spcBef>
                <a:spcPts val="0"/>
              </a:spcBef>
              <a:spcAft>
                <a:spcPct val="0"/>
              </a:spcAft>
              <a:buClrTx/>
              <a:buFontTx/>
              <a:buNone/>
            </a:pPr>
            <a:r>
              <a:rPr lang="en-US" sz="1600" dirty="0">
                <a:solidFill>
                  <a:schemeClr val="bg1"/>
                </a:solidFill>
                <a:latin typeface="Calibri" panose="020F0502020204030204" pitchFamily="34" charset="0"/>
              </a:rPr>
              <a:t>(DCO: March 22, 2020)</a:t>
            </a:r>
          </a:p>
        </p:txBody>
      </p:sp>
      <p:sp>
        <p:nvSpPr>
          <p:cNvPr id="8" name="TextBox 7">
            <a:extLst>
              <a:ext uri="{FF2B5EF4-FFF2-40B4-BE49-F238E27FC236}">
                <a16:creationId xmlns:a16="http://schemas.microsoft.com/office/drawing/2014/main" id="{A3DFCBD9-96F5-611E-3156-BC2E2BE09290}"/>
              </a:ext>
            </a:extLst>
          </p:cNvPr>
          <p:cNvSpPr txBox="1"/>
          <p:nvPr/>
        </p:nvSpPr>
        <p:spPr bwMode="auto">
          <a:xfrm>
            <a:off x="9174879" y="1488060"/>
            <a:ext cx="211192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dirty="0">
                <a:solidFill>
                  <a:schemeClr val="bg1"/>
                </a:solidFill>
                <a:latin typeface="Calibri" panose="020F0502020204030204" pitchFamily="34" charset="0"/>
              </a:rPr>
              <a:t>Primary OS Analysis</a:t>
            </a:r>
          </a:p>
          <a:p>
            <a:pPr algn="ctr">
              <a:lnSpc>
                <a:spcPct val="100000"/>
              </a:lnSpc>
              <a:spcBef>
                <a:spcPts val="0"/>
              </a:spcBef>
              <a:spcAft>
                <a:spcPct val="0"/>
              </a:spcAft>
              <a:buClrTx/>
              <a:buFontTx/>
              <a:buNone/>
            </a:pPr>
            <a:r>
              <a:rPr lang="en-US" sz="1600" dirty="0">
                <a:solidFill>
                  <a:schemeClr val="bg1"/>
                </a:solidFill>
                <a:latin typeface="Calibri" panose="020F0502020204030204" pitchFamily="34" charset="0"/>
              </a:rPr>
              <a:t>(DCO: March 22, 2022)</a:t>
            </a:r>
          </a:p>
        </p:txBody>
      </p:sp>
      <p:grpSp>
        <p:nvGrpSpPr>
          <p:cNvPr id="4" name="Group 3">
            <a:extLst>
              <a:ext uri="{FF2B5EF4-FFF2-40B4-BE49-F238E27FC236}">
                <a16:creationId xmlns:a16="http://schemas.microsoft.com/office/drawing/2014/main" id="{65658F43-06FB-5EA4-1E6F-E8F1F6C0DBCF}"/>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97C5E05F-DF4B-498F-225D-7435FCFBD44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857DAECF-DA1D-01A6-73D6-8E9CC3F4BA4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76982359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sz="3400" dirty="0"/>
              <a:t>Individualized-Dose Niraparib vs Placebo Maintenance in Newly Diagnosed Advanced OC (PRIME): Study Design</a:t>
            </a:r>
          </a:p>
        </p:txBody>
      </p:sp>
      <p:sp>
        <p:nvSpPr>
          <p:cNvPr id="3" name="Content Placeholder 2">
            <a:extLst>
              <a:ext uri="{FF2B5EF4-FFF2-40B4-BE49-F238E27FC236}">
                <a16:creationId xmlns:a16="http://schemas.microsoft.com/office/drawing/2014/main" id="{11F86844-77E6-4A05-8E58-70954D972983}"/>
              </a:ext>
            </a:extLst>
          </p:cNvPr>
          <p:cNvSpPr>
            <a:spLocks noGrp="1"/>
          </p:cNvSpPr>
          <p:nvPr>
            <p:ph idx="1"/>
          </p:nvPr>
        </p:nvSpPr>
        <p:spPr/>
        <p:txBody>
          <a:bodyPr/>
          <a:lstStyle/>
          <a:p>
            <a:r>
              <a:rPr lang="en-US" sz="2400" dirty="0"/>
              <a:t>Randomized, double-blind, placebo-controlled phase III trial</a:t>
            </a:r>
          </a:p>
        </p:txBody>
      </p:sp>
      <p:sp>
        <p:nvSpPr>
          <p:cNvPr id="4" name="Text Box 15">
            <a:extLst>
              <a:ext uri="{FF2B5EF4-FFF2-40B4-BE49-F238E27FC236}">
                <a16:creationId xmlns:a16="http://schemas.microsoft.com/office/drawing/2014/main" id="{71677349-4335-410F-8773-7DF277E4546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Li.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244</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NCT03709316.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8E88CC10-1576-4DFE-A789-A4017AB9F185}"/>
              </a:ext>
            </a:extLst>
          </p:cNvPr>
          <p:cNvSpPr txBox="1">
            <a:spLocks noChangeArrowheads="1"/>
          </p:cNvSpPr>
          <p:nvPr/>
        </p:nvSpPr>
        <p:spPr bwMode="auto">
          <a:xfrm>
            <a:off x="1026136" y="2796988"/>
            <a:ext cx="3475655"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FIGO stage III/IV, high-grade serous or endometrioid ovarian cancer who had primary or interval cytoreductive surgery and CR/PR to first-line platinum-based chemotherapy</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384)</a:t>
            </a:r>
            <a:endParaRPr lang="en-US" altLang="en-US" sz="1800" b="0" dirty="0">
              <a:solidFill>
                <a:schemeClr val="bg1"/>
              </a:solidFill>
              <a:latin typeface="Calibri" panose="020F0502020204030204" pitchFamily="34" charset="0"/>
            </a:endParaRPr>
          </a:p>
        </p:txBody>
      </p:sp>
      <p:sp>
        <p:nvSpPr>
          <p:cNvPr id="12" name="Rectangle 49">
            <a:extLst>
              <a:ext uri="{FF2B5EF4-FFF2-40B4-BE49-F238E27FC236}">
                <a16:creationId xmlns:a16="http://schemas.microsoft.com/office/drawing/2014/main" id="{481A0E8C-9F05-45BD-8244-60A667CC7AFA}"/>
              </a:ext>
            </a:extLst>
          </p:cNvPr>
          <p:cNvSpPr>
            <a:spLocks noChangeArrowheads="1"/>
          </p:cNvSpPr>
          <p:nvPr/>
        </p:nvSpPr>
        <p:spPr bwMode="auto">
          <a:xfrm>
            <a:off x="5933822" y="2847213"/>
            <a:ext cx="4061516" cy="843266"/>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Niraparib </a:t>
            </a:r>
            <a:r>
              <a:rPr lang="en-US" altLang="en-US" sz="1800" b="0" dirty="0">
                <a:solidFill>
                  <a:schemeClr val="tx1"/>
                </a:solidFill>
                <a:latin typeface="Calibri" panose="020F0502020204030204" pitchFamily="34" charset="0"/>
              </a:rPr>
              <a:t>200 mg QD starting dose*</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255)</a:t>
            </a:r>
          </a:p>
        </p:txBody>
      </p:sp>
      <p:sp>
        <p:nvSpPr>
          <p:cNvPr id="13" name="Rectangle 50">
            <a:extLst>
              <a:ext uri="{FF2B5EF4-FFF2-40B4-BE49-F238E27FC236}">
                <a16:creationId xmlns:a16="http://schemas.microsoft.com/office/drawing/2014/main" id="{B7EE448A-E6CD-4BAD-9BE5-E9F65FDDB7D7}"/>
              </a:ext>
            </a:extLst>
          </p:cNvPr>
          <p:cNvSpPr>
            <a:spLocks noChangeArrowheads="1"/>
          </p:cNvSpPr>
          <p:nvPr/>
        </p:nvSpPr>
        <p:spPr bwMode="auto">
          <a:xfrm>
            <a:off x="5933822" y="3884484"/>
            <a:ext cx="4061516" cy="834048"/>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None/>
            </a:pPr>
            <a:r>
              <a:rPr lang="en-US" altLang="en-US" sz="1800" dirty="0">
                <a:solidFill>
                  <a:schemeClr val="tx1"/>
                </a:solidFill>
                <a:latin typeface="Calibri" panose="020F0502020204030204" pitchFamily="34" charset="0"/>
              </a:rPr>
              <a:t>Placebo</a:t>
            </a:r>
            <a:r>
              <a:rPr lang="en-US" altLang="en-US" sz="1800" b="0" dirty="0">
                <a:solidFill>
                  <a:schemeClr val="tx1"/>
                </a:solidFill>
                <a:latin typeface="Calibri" panose="020F0502020204030204" pitchFamily="34" charset="0"/>
              </a:rPr>
              <a:t> 200 mg QD starting dose*</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129)</a:t>
            </a:r>
          </a:p>
        </p:txBody>
      </p:sp>
      <p:sp>
        <p:nvSpPr>
          <p:cNvPr id="18" name="Content Placeholder 2">
            <a:extLst>
              <a:ext uri="{FF2B5EF4-FFF2-40B4-BE49-F238E27FC236}">
                <a16:creationId xmlns:a16="http://schemas.microsoft.com/office/drawing/2014/main" id="{B60F0D2F-2BF5-4B40-8EFD-67B6D186ED21}"/>
              </a:ext>
            </a:extLst>
          </p:cNvPr>
          <p:cNvSpPr txBox="1">
            <a:spLocks/>
          </p:cNvSpPr>
          <p:nvPr/>
        </p:nvSpPr>
        <p:spPr bwMode="auto">
          <a:xfrm>
            <a:off x="627064" y="5353607"/>
            <a:ext cx="11114322" cy="1165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kern="0" dirty="0"/>
              <a:t>Primary endpoint: </a:t>
            </a:r>
            <a:r>
              <a:rPr lang="en-US" sz="2400" b="0" kern="0" dirty="0"/>
              <a:t>PFS by BICR in ITT population</a:t>
            </a:r>
          </a:p>
          <a:p>
            <a:r>
              <a:rPr lang="en-US" sz="2400" kern="0" dirty="0"/>
              <a:t>Secondary endpoints: </a:t>
            </a:r>
            <a:r>
              <a:rPr lang="en-US" sz="2400" b="0" kern="0" dirty="0"/>
              <a:t>OS and TFST in ITT, PFS and OS in HRD subgroup, safety</a:t>
            </a:r>
          </a:p>
        </p:txBody>
      </p:sp>
      <p:sp>
        <p:nvSpPr>
          <p:cNvPr id="19" name="TextBox 18">
            <a:extLst>
              <a:ext uri="{FF2B5EF4-FFF2-40B4-BE49-F238E27FC236}">
                <a16:creationId xmlns:a16="http://schemas.microsoft.com/office/drawing/2014/main" id="{0D123582-D5A4-954E-97B1-C6E8CE08530D}"/>
              </a:ext>
            </a:extLst>
          </p:cNvPr>
          <p:cNvSpPr txBox="1"/>
          <p:nvPr/>
        </p:nvSpPr>
        <p:spPr bwMode="auto">
          <a:xfrm>
            <a:off x="2824492" y="2028702"/>
            <a:ext cx="427351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gBRCA mutation status, tumor HRD status, receipt of neoadjuvant chemotherapy, CR vs PR to first-line platinum chemotherapy</a:t>
            </a:r>
          </a:p>
        </p:txBody>
      </p:sp>
      <p:sp>
        <p:nvSpPr>
          <p:cNvPr id="20" name="TextBox 19">
            <a:extLst>
              <a:ext uri="{FF2B5EF4-FFF2-40B4-BE49-F238E27FC236}">
                <a16:creationId xmlns:a16="http://schemas.microsoft.com/office/drawing/2014/main" id="{316E3BF8-8B57-8D47-9FF6-133F1222C913}"/>
              </a:ext>
            </a:extLst>
          </p:cNvPr>
          <p:cNvSpPr txBox="1"/>
          <p:nvPr/>
        </p:nvSpPr>
        <p:spPr bwMode="auto">
          <a:xfrm>
            <a:off x="5013484" y="3591835"/>
            <a:ext cx="5645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R2:1</a:t>
            </a:r>
          </a:p>
        </p:txBody>
      </p:sp>
      <p:sp>
        <p:nvSpPr>
          <p:cNvPr id="21" name="Line 52">
            <a:extLst>
              <a:ext uri="{FF2B5EF4-FFF2-40B4-BE49-F238E27FC236}">
                <a16:creationId xmlns:a16="http://schemas.microsoft.com/office/drawing/2014/main" id="{86D7E702-8CD9-484B-A0C3-CAA8B8366824}"/>
              </a:ext>
            </a:extLst>
          </p:cNvPr>
          <p:cNvSpPr>
            <a:spLocks noChangeShapeType="1"/>
          </p:cNvSpPr>
          <p:nvPr/>
        </p:nvSpPr>
        <p:spPr bwMode="auto">
          <a:xfrm>
            <a:off x="4757637" y="2767366"/>
            <a:ext cx="0" cy="39682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grpSp>
        <p:nvGrpSpPr>
          <p:cNvPr id="22" name="Group 21">
            <a:extLst>
              <a:ext uri="{FF2B5EF4-FFF2-40B4-BE49-F238E27FC236}">
                <a16:creationId xmlns:a16="http://schemas.microsoft.com/office/drawing/2014/main" id="{7261CFA9-3409-F54B-821D-A5F0ECE99907}"/>
              </a:ext>
            </a:extLst>
          </p:cNvPr>
          <p:cNvGrpSpPr/>
          <p:nvPr/>
        </p:nvGrpSpPr>
        <p:grpSpPr>
          <a:xfrm>
            <a:off x="9392911" y="6207927"/>
            <a:ext cx="2488502" cy="454909"/>
            <a:chOff x="9392911" y="6207927"/>
            <a:chExt cx="2488502" cy="454909"/>
          </a:xfrm>
        </p:grpSpPr>
        <p:pic>
          <p:nvPicPr>
            <p:cNvPr id="23" name="Picture 22" descr="A picture containing text, ax, wheel&#10;&#10;Description automatically generated">
              <a:extLst>
                <a:ext uri="{FF2B5EF4-FFF2-40B4-BE49-F238E27FC236}">
                  <a16:creationId xmlns:a16="http://schemas.microsoft.com/office/drawing/2014/main" id="{152B643B-48A1-9A45-92AF-7E485E45C6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4" name="Rectangle 8">
              <a:extLst>
                <a:ext uri="{FF2B5EF4-FFF2-40B4-BE49-F238E27FC236}">
                  <a16:creationId xmlns:a16="http://schemas.microsoft.com/office/drawing/2014/main" id="{80010A1A-1180-F24A-95C4-D3454E8C99D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5" name="TextBox 4">
            <a:extLst>
              <a:ext uri="{FF2B5EF4-FFF2-40B4-BE49-F238E27FC236}">
                <a16:creationId xmlns:a16="http://schemas.microsoft.com/office/drawing/2014/main" id="{4FE1770B-5235-7F43-9144-8AEDF4D49E78}"/>
              </a:ext>
            </a:extLst>
          </p:cNvPr>
          <p:cNvSpPr txBox="1"/>
          <p:nvPr/>
        </p:nvSpPr>
        <p:spPr bwMode="auto">
          <a:xfrm>
            <a:off x="5933822" y="4754859"/>
            <a:ext cx="458939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*Starting dosing of 300 mg QD if body weight ≥77 kg and platelet count ≥150,000/mL.</a:t>
            </a:r>
          </a:p>
        </p:txBody>
      </p:sp>
      <p:cxnSp>
        <p:nvCxnSpPr>
          <p:cNvPr id="7" name="Straight Arrow Connector 6">
            <a:extLst>
              <a:ext uri="{FF2B5EF4-FFF2-40B4-BE49-F238E27FC236}">
                <a16:creationId xmlns:a16="http://schemas.microsoft.com/office/drawing/2014/main" id="{581768D3-06E1-D24C-8CD6-1533D82C374D}"/>
              </a:ext>
            </a:extLst>
          </p:cNvPr>
          <p:cNvCxnSpPr>
            <a:cxnSpLocks/>
          </p:cNvCxnSpPr>
          <p:nvPr/>
        </p:nvCxnSpPr>
        <p:spPr bwMode="auto">
          <a:xfrm>
            <a:off x="9995338" y="3787284"/>
            <a:ext cx="527882" cy="0"/>
          </a:xfrm>
          <a:prstGeom prst="straightConnector1">
            <a:avLst/>
          </a:prstGeom>
          <a:noFill/>
          <a:ln w="28575" cap="flat" cmpd="sng" algn="ctr">
            <a:solidFill>
              <a:schemeClr val="bg1"/>
            </a:solidFill>
            <a:prstDash val="solid"/>
            <a:round/>
            <a:headEnd type="none" w="med" len="med"/>
            <a:tailEnd type="triangle"/>
          </a:ln>
          <a:effectLst/>
        </p:spPr>
      </p:cxnSp>
      <p:sp>
        <p:nvSpPr>
          <p:cNvPr id="8" name="TextBox 7">
            <a:extLst>
              <a:ext uri="{FF2B5EF4-FFF2-40B4-BE49-F238E27FC236}">
                <a16:creationId xmlns:a16="http://schemas.microsoft.com/office/drawing/2014/main" id="{173F7E7E-803E-D742-8EC9-BF46853E8CD9}"/>
              </a:ext>
            </a:extLst>
          </p:cNvPr>
          <p:cNvSpPr txBox="1"/>
          <p:nvPr/>
        </p:nvSpPr>
        <p:spPr bwMode="auto">
          <a:xfrm>
            <a:off x="10381326" y="3256197"/>
            <a:ext cx="1572025"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For 36 mo or until PD or unacceptable toxicity</a:t>
            </a:r>
          </a:p>
        </p:txBody>
      </p:sp>
      <p:cxnSp>
        <p:nvCxnSpPr>
          <p:cNvPr id="10" name="Straight Connector 9">
            <a:extLst>
              <a:ext uri="{FF2B5EF4-FFF2-40B4-BE49-F238E27FC236}">
                <a16:creationId xmlns:a16="http://schemas.microsoft.com/office/drawing/2014/main" id="{E8E721AA-16B9-B098-48B5-B5DE0EBE22AB}"/>
              </a:ext>
            </a:extLst>
          </p:cNvPr>
          <p:cNvCxnSpPr>
            <a:cxnSpLocks/>
          </p:cNvCxnSpPr>
          <p:nvPr/>
        </p:nvCxnSpPr>
        <p:spPr bwMode="auto">
          <a:xfrm>
            <a:off x="4501791" y="3772455"/>
            <a:ext cx="511693" cy="0"/>
          </a:xfrm>
          <a:prstGeom prst="line">
            <a:avLst/>
          </a:prstGeom>
          <a:noFill/>
          <a:ln w="28575" cap="flat" cmpd="sng" algn="ctr">
            <a:solidFill>
              <a:schemeClr val="bg1"/>
            </a:solidFill>
            <a:prstDash val="solid"/>
            <a:round/>
            <a:headEnd type="none" w="med" len="med"/>
            <a:tailEnd type="none" w="med" len="med"/>
          </a:ln>
          <a:effectLst/>
        </p:spPr>
      </p:cxnSp>
      <p:sp>
        <p:nvSpPr>
          <p:cNvPr id="29" name="Freeform 28">
            <a:extLst>
              <a:ext uri="{FF2B5EF4-FFF2-40B4-BE49-F238E27FC236}">
                <a16:creationId xmlns:a16="http://schemas.microsoft.com/office/drawing/2014/main" id="{5269FB85-C58E-8818-6602-DE2E07D5FDA5}"/>
              </a:ext>
            </a:extLst>
          </p:cNvPr>
          <p:cNvSpPr/>
          <p:nvPr/>
        </p:nvSpPr>
        <p:spPr bwMode="auto">
          <a:xfrm>
            <a:off x="5018166" y="3256191"/>
            <a:ext cx="802189" cy="1077218"/>
          </a:xfrm>
          <a:custGeom>
            <a:avLst/>
            <a:gdLst>
              <a:gd name="connsiteX0" fmla="*/ 270344 w 286247"/>
              <a:gd name="connsiteY0" fmla="*/ 0 h 922352"/>
              <a:gd name="connsiteX1" fmla="*/ 0 w 286247"/>
              <a:gd name="connsiteY1" fmla="*/ 0 h 922352"/>
              <a:gd name="connsiteX2" fmla="*/ 0 w 286247"/>
              <a:gd name="connsiteY2" fmla="*/ 922352 h 922352"/>
              <a:gd name="connsiteX3" fmla="*/ 286247 w 286247"/>
              <a:gd name="connsiteY3" fmla="*/ 922352 h 922352"/>
            </a:gdLst>
            <a:ahLst/>
            <a:cxnLst>
              <a:cxn ang="0">
                <a:pos x="connsiteX0" y="connsiteY0"/>
              </a:cxn>
              <a:cxn ang="0">
                <a:pos x="connsiteX1" y="connsiteY1"/>
              </a:cxn>
              <a:cxn ang="0">
                <a:pos x="connsiteX2" y="connsiteY2"/>
              </a:cxn>
              <a:cxn ang="0">
                <a:pos x="connsiteX3" y="connsiteY3"/>
              </a:cxn>
            </a:cxnLst>
            <a:rect l="l" t="t" r="r" b="b"/>
            <a:pathLst>
              <a:path w="286247" h="922352">
                <a:moveTo>
                  <a:pt x="270344" y="0"/>
                </a:moveTo>
                <a:lnTo>
                  <a:pt x="0" y="0"/>
                </a:lnTo>
                <a:lnTo>
                  <a:pt x="0" y="922352"/>
                </a:lnTo>
                <a:lnTo>
                  <a:pt x="286247" y="922352"/>
                </a:lnTo>
              </a:path>
            </a:pathLst>
          </a:custGeom>
          <a:noFill/>
          <a:ln w="28575">
            <a:solidFill>
              <a:schemeClr val="bg1"/>
            </a:solidFill>
            <a:miter lim="800000"/>
            <a:headEnd type="triangle" w="med" len="med"/>
            <a:tailEnd type="triangle" w="med" len="med"/>
          </a:ln>
        </p:spPr>
        <p:txBody>
          <a:bodyPr rtlCol="0" anchor="ctr"/>
          <a:lstStyle/>
          <a:p>
            <a:pPr algn="ctr"/>
            <a:endParaRPr lang="en-US" dirty="0"/>
          </a:p>
        </p:txBody>
      </p:sp>
    </p:spTree>
    <p:extLst>
      <p:ext uri="{BB962C8B-B14F-4D97-AF65-F5344CB8AC3E}">
        <p14:creationId xmlns:p14="http://schemas.microsoft.com/office/powerpoint/2010/main" val="319894035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PRIME: PFS by BICR in ITT (Primary Endpoint)</a:t>
            </a:r>
          </a:p>
        </p:txBody>
      </p:sp>
      <p:sp>
        <p:nvSpPr>
          <p:cNvPr id="13" name="Rectangle 12">
            <a:extLst>
              <a:ext uri="{FF2B5EF4-FFF2-40B4-BE49-F238E27FC236}">
                <a16:creationId xmlns:a16="http://schemas.microsoft.com/office/drawing/2014/main" id="{7287B91A-955C-4B40-ADD3-31F717945184}"/>
              </a:ext>
            </a:extLst>
          </p:cNvPr>
          <p:cNvSpPr/>
          <p:nvPr/>
        </p:nvSpPr>
        <p:spPr bwMode="auto">
          <a:xfrm>
            <a:off x="5069558" y="1473853"/>
            <a:ext cx="5339884" cy="1858284"/>
          </a:xfrm>
          <a:prstGeom prst="rect">
            <a:avLst/>
          </a:prstGeom>
          <a:solidFill>
            <a:schemeClr val="tx1"/>
          </a:solidFill>
          <a:ln w="28575">
            <a:noFill/>
            <a:round/>
            <a:headEnd/>
            <a:tailEnd/>
          </a:ln>
        </p:spPr>
        <p:txBody>
          <a:bodyPr rtlCol="0" anchor="ctr"/>
          <a:lstStyle/>
          <a:p>
            <a:pPr algn="l"/>
            <a:endParaRPr lang="en-US" dirty="0">
              <a:solidFill>
                <a:schemeClr val="bg1"/>
              </a:solidFill>
              <a:latin typeface="Calibri" panose="020F0502020204030204" pitchFamily="34" charset="0"/>
            </a:endParaRPr>
          </a:p>
        </p:txBody>
      </p:sp>
      <p:grpSp>
        <p:nvGrpSpPr>
          <p:cNvPr id="14" name="Group 13">
            <a:extLst>
              <a:ext uri="{FF2B5EF4-FFF2-40B4-BE49-F238E27FC236}">
                <a16:creationId xmlns:a16="http://schemas.microsoft.com/office/drawing/2014/main" id="{9DCC6CF5-217C-CC4B-992B-9E39A3FB5E2D}"/>
              </a:ext>
            </a:extLst>
          </p:cNvPr>
          <p:cNvGrpSpPr/>
          <p:nvPr/>
        </p:nvGrpSpPr>
        <p:grpSpPr>
          <a:xfrm>
            <a:off x="9392911" y="6207927"/>
            <a:ext cx="2488502" cy="454909"/>
            <a:chOff x="9392911" y="6207927"/>
            <a:chExt cx="2488502" cy="454909"/>
          </a:xfrm>
        </p:grpSpPr>
        <p:pic>
          <p:nvPicPr>
            <p:cNvPr id="15" name="Picture 14" descr="A picture containing text, ax, wheel&#10;&#10;Description automatically generated">
              <a:extLst>
                <a:ext uri="{FF2B5EF4-FFF2-40B4-BE49-F238E27FC236}">
                  <a16:creationId xmlns:a16="http://schemas.microsoft.com/office/drawing/2014/main" id="{9167623B-2B72-184E-B799-22C8C4926C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6" name="Rectangle 8">
              <a:extLst>
                <a:ext uri="{FF2B5EF4-FFF2-40B4-BE49-F238E27FC236}">
                  <a16:creationId xmlns:a16="http://schemas.microsoft.com/office/drawing/2014/main" id="{D15163D6-FE04-654E-B89C-F8D0285E589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8" name="Text Box 15">
            <a:extLst>
              <a:ext uri="{FF2B5EF4-FFF2-40B4-BE49-F238E27FC236}">
                <a16:creationId xmlns:a16="http://schemas.microsoft.com/office/drawing/2014/main" id="{434FDADD-4326-9740-BC6F-A52BB8A459C5}"/>
              </a:ext>
            </a:extLst>
          </p:cNvPr>
          <p:cNvSpPr txBox="1">
            <a:spLocks noChangeArrowheads="1"/>
          </p:cNvSpPr>
          <p:nvPr/>
        </p:nvSpPr>
        <p:spPr bwMode="auto">
          <a:xfrm>
            <a:off x="412751" y="637748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Li.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244</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2" name="Group 32">
            <a:extLst>
              <a:ext uri="{FF2B5EF4-FFF2-40B4-BE49-F238E27FC236}">
                <a16:creationId xmlns:a16="http://schemas.microsoft.com/office/drawing/2014/main" id="{AA3E6B81-4BFD-D54B-9A70-756543DC55D0}"/>
              </a:ext>
            </a:extLst>
          </p:cNvPr>
          <p:cNvGraphicFramePr>
            <a:graphicFrameLocks noGrp="1"/>
          </p:cNvGraphicFramePr>
          <p:nvPr>
            <p:extLst>
              <p:ext uri="{D42A27DB-BD31-4B8C-83A1-F6EECF244321}">
                <p14:modId xmlns:p14="http://schemas.microsoft.com/office/powerpoint/2010/main" val="3128209703"/>
              </p:ext>
            </p:extLst>
          </p:nvPr>
        </p:nvGraphicFramePr>
        <p:xfrm>
          <a:off x="6090894" y="1598249"/>
          <a:ext cx="5693870" cy="1249728"/>
        </p:xfrm>
        <a:graphic>
          <a:graphicData uri="http://schemas.openxmlformats.org/drawingml/2006/table">
            <a:tbl>
              <a:tblPr/>
              <a:tblGrid>
                <a:gridCol w="2494693">
                  <a:extLst>
                    <a:ext uri="{9D8B030D-6E8A-4147-A177-3AD203B41FA5}">
                      <a16:colId xmlns:a16="http://schemas.microsoft.com/office/drawing/2014/main" val="20000"/>
                    </a:ext>
                  </a:extLst>
                </a:gridCol>
                <a:gridCol w="1513703">
                  <a:extLst>
                    <a:ext uri="{9D8B030D-6E8A-4147-A177-3AD203B41FA5}">
                      <a16:colId xmlns:a16="http://schemas.microsoft.com/office/drawing/2014/main" val="20001"/>
                    </a:ext>
                  </a:extLst>
                </a:gridCol>
                <a:gridCol w="234075">
                  <a:extLst>
                    <a:ext uri="{9D8B030D-6E8A-4147-A177-3AD203B41FA5}">
                      <a16:colId xmlns:a16="http://schemas.microsoft.com/office/drawing/2014/main" val="20002"/>
                    </a:ext>
                  </a:extLst>
                </a:gridCol>
                <a:gridCol w="1451399">
                  <a:extLst>
                    <a:ext uri="{9D8B030D-6E8A-4147-A177-3AD203B41FA5}">
                      <a16:colId xmlns:a16="http://schemas.microsoft.com/office/drawing/2014/main" val="1157321393"/>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Niraparib</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24.8 (19.2-NE)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8.3 (7.3-11.1)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8.3 (7.3-11.1)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24-month PFS,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algn="ctr"/>
                      <a:r>
                        <a:rPr lang="en-US" sz="1600" dirty="0">
                          <a:solidFill>
                            <a:schemeClr val="bg1"/>
                          </a:solidFill>
                          <a:latin typeface="Calibri" panose="020F0502020204030204" pitchFamily="34" charset="0"/>
                          <a:cs typeface="Calibri" panose="020F0502020204030204" pitchFamily="34" charset="0"/>
                        </a:rPr>
                        <a:t>30.4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algn="ctr"/>
                      <a:endParaRPr lang="en-US" sz="1600" dirty="0">
                        <a:solidFill>
                          <a:schemeClr val="bg1"/>
                        </a:solidFill>
                        <a:latin typeface="Calibri" panose="020F0502020204030204" pitchFamily="34" charset="0"/>
                        <a:cs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7560193"/>
                  </a:ext>
                </a:extLst>
              </a:tr>
            </a:tbl>
          </a:graphicData>
        </a:graphic>
      </p:graphicFrame>
      <p:sp>
        <p:nvSpPr>
          <p:cNvPr id="19" name="Content Placeholder 2">
            <a:extLst>
              <a:ext uri="{FF2B5EF4-FFF2-40B4-BE49-F238E27FC236}">
                <a16:creationId xmlns:a16="http://schemas.microsoft.com/office/drawing/2014/main" id="{88DB297C-3410-D248-915F-BBEA36168BC4}"/>
              </a:ext>
            </a:extLst>
          </p:cNvPr>
          <p:cNvSpPr txBox="1">
            <a:spLocks/>
          </p:cNvSpPr>
          <p:nvPr/>
        </p:nvSpPr>
        <p:spPr bwMode="auto">
          <a:xfrm>
            <a:off x="6300936" y="3446240"/>
            <a:ext cx="5553843" cy="2787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2000" b="0" dirty="0"/>
              <a:t>Median follow-up: 27.5 mo; PFS data 54.4% maturity</a:t>
            </a:r>
          </a:p>
          <a:p>
            <a:pPr>
              <a:spcBef>
                <a:spcPts val="600"/>
              </a:spcBef>
              <a:spcAft>
                <a:spcPts val="0"/>
              </a:spcAft>
            </a:pPr>
            <a:r>
              <a:rPr lang="en-US" sz="2000" b="0" dirty="0"/>
              <a:t>72.9% patients were FIGO III and 99% had serous histology</a:t>
            </a:r>
          </a:p>
          <a:p>
            <a:pPr>
              <a:spcBef>
                <a:spcPts val="600"/>
              </a:spcBef>
              <a:spcAft>
                <a:spcPts val="0"/>
              </a:spcAft>
            </a:pPr>
            <a:r>
              <a:rPr lang="en-US" sz="2000" b="0" dirty="0"/>
              <a:t>Overall, 79.8% achieved a CR to previous platinum-based CT</a:t>
            </a:r>
          </a:p>
          <a:p>
            <a:pPr>
              <a:spcBef>
                <a:spcPts val="600"/>
              </a:spcBef>
              <a:spcAft>
                <a:spcPts val="0"/>
              </a:spcAft>
            </a:pPr>
            <a:r>
              <a:rPr lang="en-US" sz="2000" b="0" dirty="0"/>
              <a:t>31% had g</a:t>
            </a:r>
            <a:r>
              <a:rPr lang="en-US" sz="2000" b="0" i="1" dirty="0"/>
              <a:t>BRCA</a:t>
            </a:r>
            <a:r>
              <a:rPr lang="en-US" sz="2000" b="0" dirty="0"/>
              <a:t>mut and 69% had non-g</a:t>
            </a:r>
            <a:r>
              <a:rPr lang="en-US" sz="2000" b="0" i="1" dirty="0"/>
              <a:t>BRCA</a:t>
            </a:r>
            <a:r>
              <a:rPr lang="en-US" sz="2000" b="0" dirty="0"/>
              <a:t>mut genotype</a:t>
            </a:r>
          </a:p>
        </p:txBody>
      </p:sp>
      <p:sp>
        <p:nvSpPr>
          <p:cNvPr id="11" name="Content Placeholder 2">
            <a:extLst>
              <a:ext uri="{FF2B5EF4-FFF2-40B4-BE49-F238E27FC236}">
                <a16:creationId xmlns:a16="http://schemas.microsoft.com/office/drawing/2014/main" id="{B3D4613D-18A7-4E04-99C2-76E42AE7D32B}"/>
              </a:ext>
            </a:extLst>
          </p:cNvPr>
          <p:cNvSpPr txBox="1">
            <a:spLocks/>
          </p:cNvSpPr>
          <p:nvPr/>
        </p:nvSpPr>
        <p:spPr bwMode="auto">
          <a:xfrm>
            <a:off x="6149294" y="2902671"/>
            <a:ext cx="4857984" cy="41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spcBef>
                <a:spcPts val="600"/>
              </a:spcBef>
              <a:spcAft>
                <a:spcPts val="0"/>
              </a:spcAft>
              <a:buNone/>
            </a:pPr>
            <a:r>
              <a:rPr lang="en-US" sz="1400" b="0" dirty="0"/>
              <a:t>*51.4% data maturity.</a:t>
            </a:r>
          </a:p>
        </p:txBody>
      </p:sp>
      <p:sp>
        <p:nvSpPr>
          <p:cNvPr id="3" name="TextBox 2">
            <a:extLst>
              <a:ext uri="{FF2B5EF4-FFF2-40B4-BE49-F238E27FC236}">
                <a16:creationId xmlns:a16="http://schemas.microsoft.com/office/drawing/2014/main" id="{A7A15774-B560-79A0-1D13-E5470E39EF67}"/>
              </a:ext>
            </a:extLst>
          </p:cNvPr>
          <p:cNvSpPr txBox="1"/>
          <p:nvPr/>
        </p:nvSpPr>
        <p:spPr bwMode="auto">
          <a:xfrm>
            <a:off x="2390047" y="2261591"/>
            <a:ext cx="306116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b="0" dirty="0">
                <a:solidFill>
                  <a:schemeClr val="bg1"/>
                </a:solidFill>
                <a:latin typeface="Calibri" panose="020F0502020204030204" pitchFamily="34" charset="0"/>
              </a:rPr>
              <a:t>HR (95% Cl): 0.45 (0.34-0.60);</a:t>
            </a:r>
          </a:p>
          <a:p>
            <a:pPr algn="r">
              <a:lnSpc>
                <a:spcPct val="100000"/>
              </a:lnSpc>
              <a:spcBef>
                <a:spcPts val="0"/>
              </a:spcBef>
              <a:spcAft>
                <a:spcPct val="0"/>
              </a:spcAft>
              <a:buClrTx/>
              <a:buFontTx/>
              <a:buNone/>
            </a:pP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&lt;.001</a:t>
            </a:r>
          </a:p>
        </p:txBody>
      </p:sp>
      <p:sp>
        <p:nvSpPr>
          <p:cNvPr id="17" name="TextBox 16">
            <a:extLst>
              <a:ext uri="{FF2B5EF4-FFF2-40B4-BE49-F238E27FC236}">
                <a16:creationId xmlns:a16="http://schemas.microsoft.com/office/drawing/2014/main" id="{5F826816-9433-E0F0-AE26-BEAE50D084D7}"/>
              </a:ext>
            </a:extLst>
          </p:cNvPr>
          <p:cNvSpPr txBox="1"/>
          <p:nvPr/>
        </p:nvSpPr>
        <p:spPr bwMode="auto">
          <a:xfrm>
            <a:off x="2529670" y="4628398"/>
            <a:ext cx="3505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Median follow-up: 27.5 mo</a:t>
            </a:r>
          </a:p>
        </p:txBody>
      </p:sp>
      <p:sp>
        <p:nvSpPr>
          <p:cNvPr id="20" name="TextBox 19">
            <a:extLst>
              <a:ext uri="{FF2B5EF4-FFF2-40B4-BE49-F238E27FC236}">
                <a16:creationId xmlns:a16="http://schemas.microsoft.com/office/drawing/2014/main" id="{0981C703-B7A0-9B6C-5A6A-5BF8616D4E7F}"/>
              </a:ext>
            </a:extLst>
          </p:cNvPr>
          <p:cNvSpPr txBox="1"/>
          <p:nvPr/>
        </p:nvSpPr>
        <p:spPr>
          <a:xfrm>
            <a:off x="1159275" y="4088007"/>
            <a:ext cx="1309303" cy="757130"/>
          </a:xfrm>
          <a:prstGeom prst="rect">
            <a:avLst/>
          </a:prstGeom>
          <a:noFill/>
        </p:spPr>
        <p:txBody>
          <a:bodyPr wrap="square" rtlCol="0">
            <a:spAutoFit/>
          </a:bodyPr>
          <a:lstStyle/>
          <a:p>
            <a:pPr marL="231775" marR="0" lvl="0" indent="-231775"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Censored</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Niraparib</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Placebo</a:t>
            </a:r>
          </a:p>
        </p:txBody>
      </p:sp>
      <p:cxnSp>
        <p:nvCxnSpPr>
          <p:cNvPr id="21" name="Straight Connector 20">
            <a:extLst>
              <a:ext uri="{FF2B5EF4-FFF2-40B4-BE49-F238E27FC236}">
                <a16:creationId xmlns:a16="http://schemas.microsoft.com/office/drawing/2014/main" id="{242EB5AF-9D39-3C8B-07BA-BC2B00F6D784}"/>
              </a:ext>
            </a:extLst>
          </p:cNvPr>
          <p:cNvCxnSpPr>
            <a:cxnSpLocks/>
          </p:cNvCxnSpPr>
          <p:nvPr/>
        </p:nvCxnSpPr>
        <p:spPr>
          <a:xfrm flipH="1">
            <a:off x="1195069" y="4428850"/>
            <a:ext cx="221584" cy="0"/>
          </a:xfrm>
          <a:prstGeom prst="line">
            <a:avLst/>
          </a:prstGeom>
          <a:noFill/>
          <a:ln w="28575" cap="flat" cmpd="sng" algn="ctr">
            <a:solidFill>
              <a:srgbClr val="015873"/>
            </a:solidFill>
            <a:prstDash val="solid"/>
          </a:ln>
          <a:effectLst/>
        </p:spPr>
      </p:cxnSp>
      <p:cxnSp>
        <p:nvCxnSpPr>
          <p:cNvPr id="22" name="Straight Connector 21">
            <a:extLst>
              <a:ext uri="{FF2B5EF4-FFF2-40B4-BE49-F238E27FC236}">
                <a16:creationId xmlns:a16="http://schemas.microsoft.com/office/drawing/2014/main" id="{8A7ADE6C-A75E-A3CC-24BE-E68131DD714D}"/>
              </a:ext>
            </a:extLst>
          </p:cNvPr>
          <p:cNvCxnSpPr>
            <a:cxnSpLocks/>
          </p:cNvCxnSpPr>
          <p:nvPr/>
        </p:nvCxnSpPr>
        <p:spPr>
          <a:xfrm flipH="1">
            <a:off x="1195069" y="4628398"/>
            <a:ext cx="221584" cy="0"/>
          </a:xfrm>
          <a:prstGeom prst="line">
            <a:avLst/>
          </a:prstGeom>
          <a:noFill/>
          <a:ln w="28575" cap="flat" cmpd="sng" algn="ctr">
            <a:solidFill>
              <a:srgbClr val="E1471D"/>
            </a:solidFill>
            <a:prstDash val="solid"/>
          </a:ln>
          <a:effectLst/>
        </p:spPr>
      </p:cxnSp>
      <p:sp>
        <p:nvSpPr>
          <p:cNvPr id="4" name="Freeform 3">
            <a:extLst>
              <a:ext uri="{FF2B5EF4-FFF2-40B4-BE49-F238E27FC236}">
                <a16:creationId xmlns:a16="http://schemas.microsoft.com/office/drawing/2014/main" id="{67BB1B26-8F3E-F14A-2BA2-61D3A6DEF68B}"/>
              </a:ext>
            </a:extLst>
          </p:cNvPr>
          <p:cNvSpPr/>
          <p:nvPr/>
        </p:nvSpPr>
        <p:spPr bwMode="auto">
          <a:xfrm>
            <a:off x="1126792" y="1994263"/>
            <a:ext cx="4882121" cy="2987040"/>
          </a:xfrm>
          <a:custGeom>
            <a:avLst/>
            <a:gdLst>
              <a:gd name="connsiteX0" fmla="*/ 0 w 4946468"/>
              <a:gd name="connsiteY0" fmla="*/ 0 h 2987040"/>
              <a:gd name="connsiteX1" fmla="*/ 0 w 4946468"/>
              <a:gd name="connsiteY1" fmla="*/ 2987040 h 2987040"/>
              <a:gd name="connsiteX2" fmla="*/ 4946468 w 4946468"/>
              <a:gd name="connsiteY2" fmla="*/ 2987040 h 2987040"/>
            </a:gdLst>
            <a:ahLst/>
            <a:cxnLst>
              <a:cxn ang="0">
                <a:pos x="connsiteX0" y="connsiteY0"/>
              </a:cxn>
              <a:cxn ang="0">
                <a:pos x="connsiteX1" y="connsiteY1"/>
              </a:cxn>
              <a:cxn ang="0">
                <a:pos x="connsiteX2" y="connsiteY2"/>
              </a:cxn>
            </a:cxnLst>
            <a:rect l="l" t="t" r="r" b="b"/>
            <a:pathLst>
              <a:path w="4946468" h="2987040">
                <a:moveTo>
                  <a:pt x="0" y="0"/>
                </a:moveTo>
                <a:lnTo>
                  <a:pt x="0" y="2987040"/>
                </a:lnTo>
                <a:lnTo>
                  <a:pt x="4946468" y="2987040"/>
                </a:lnTo>
              </a:path>
            </a:pathLst>
          </a:custGeom>
          <a:noFill/>
          <a:ln w="28575">
            <a:solidFill>
              <a:schemeClr val="bg1"/>
            </a:solidFill>
            <a:miter lim="800000"/>
            <a:headEnd/>
            <a:tailEnd/>
          </a:ln>
        </p:spPr>
        <p:txBody>
          <a:bodyPr rtlCol="0" anchor="ctr"/>
          <a:lstStyle/>
          <a:p>
            <a:pPr algn="ctr"/>
            <a:endParaRPr lang="en-US" dirty="0"/>
          </a:p>
        </p:txBody>
      </p:sp>
      <p:sp>
        <p:nvSpPr>
          <p:cNvPr id="23" name="TextBox 22">
            <a:extLst>
              <a:ext uri="{FF2B5EF4-FFF2-40B4-BE49-F238E27FC236}">
                <a16:creationId xmlns:a16="http://schemas.microsoft.com/office/drawing/2014/main" id="{A4D54B01-CC6E-1D22-E89C-73D1862EF4D8}"/>
              </a:ext>
            </a:extLst>
          </p:cNvPr>
          <p:cNvSpPr txBox="1"/>
          <p:nvPr/>
        </p:nvSpPr>
        <p:spPr>
          <a:xfrm>
            <a:off x="1293161"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3</a:t>
            </a:r>
          </a:p>
        </p:txBody>
      </p:sp>
      <p:sp>
        <p:nvSpPr>
          <p:cNvPr id="24" name="TextBox 23">
            <a:extLst>
              <a:ext uri="{FF2B5EF4-FFF2-40B4-BE49-F238E27FC236}">
                <a16:creationId xmlns:a16="http://schemas.microsoft.com/office/drawing/2014/main" id="{EA32C8E2-9595-DDCD-AC59-3502381BF831}"/>
              </a:ext>
            </a:extLst>
          </p:cNvPr>
          <p:cNvSpPr txBox="1"/>
          <p:nvPr/>
        </p:nvSpPr>
        <p:spPr>
          <a:xfrm>
            <a:off x="1664636"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6</a:t>
            </a:r>
          </a:p>
        </p:txBody>
      </p:sp>
      <p:sp>
        <p:nvSpPr>
          <p:cNvPr id="25" name="TextBox 24">
            <a:extLst>
              <a:ext uri="{FF2B5EF4-FFF2-40B4-BE49-F238E27FC236}">
                <a16:creationId xmlns:a16="http://schemas.microsoft.com/office/drawing/2014/main" id="{6926FD52-0E6F-4A0D-8D8E-D15DE3038A42}"/>
              </a:ext>
            </a:extLst>
          </p:cNvPr>
          <p:cNvSpPr txBox="1"/>
          <p:nvPr/>
        </p:nvSpPr>
        <p:spPr>
          <a:xfrm>
            <a:off x="918511"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0</a:t>
            </a:r>
          </a:p>
        </p:txBody>
      </p:sp>
      <p:sp>
        <p:nvSpPr>
          <p:cNvPr id="26" name="TextBox 25">
            <a:extLst>
              <a:ext uri="{FF2B5EF4-FFF2-40B4-BE49-F238E27FC236}">
                <a16:creationId xmlns:a16="http://schemas.microsoft.com/office/drawing/2014/main" id="{D64A3663-CC7D-6959-AE4A-45E3ABE97329}"/>
              </a:ext>
            </a:extLst>
          </p:cNvPr>
          <p:cNvSpPr txBox="1"/>
          <p:nvPr/>
        </p:nvSpPr>
        <p:spPr>
          <a:xfrm>
            <a:off x="2412472"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12</a:t>
            </a:r>
          </a:p>
        </p:txBody>
      </p:sp>
      <p:sp>
        <p:nvSpPr>
          <p:cNvPr id="27" name="TextBox 26">
            <a:extLst>
              <a:ext uri="{FF2B5EF4-FFF2-40B4-BE49-F238E27FC236}">
                <a16:creationId xmlns:a16="http://schemas.microsoft.com/office/drawing/2014/main" id="{58A3FD6F-5BFF-E6D1-17DA-874667CB1884}"/>
              </a:ext>
            </a:extLst>
          </p:cNvPr>
          <p:cNvSpPr txBox="1"/>
          <p:nvPr/>
        </p:nvSpPr>
        <p:spPr>
          <a:xfrm>
            <a:off x="2780772"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15</a:t>
            </a:r>
          </a:p>
        </p:txBody>
      </p:sp>
      <p:sp>
        <p:nvSpPr>
          <p:cNvPr id="28" name="TextBox 27">
            <a:extLst>
              <a:ext uri="{FF2B5EF4-FFF2-40B4-BE49-F238E27FC236}">
                <a16:creationId xmlns:a16="http://schemas.microsoft.com/office/drawing/2014/main" id="{AFB8F296-BB6F-28BD-AD04-0BE75ECC3510}"/>
              </a:ext>
            </a:extLst>
          </p:cNvPr>
          <p:cNvSpPr txBox="1"/>
          <p:nvPr/>
        </p:nvSpPr>
        <p:spPr>
          <a:xfrm>
            <a:off x="2040997"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9</a:t>
            </a:r>
          </a:p>
        </p:txBody>
      </p:sp>
      <p:sp>
        <p:nvSpPr>
          <p:cNvPr id="29" name="TextBox 28">
            <a:extLst>
              <a:ext uri="{FF2B5EF4-FFF2-40B4-BE49-F238E27FC236}">
                <a16:creationId xmlns:a16="http://schemas.microsoft.com/office/drawing/2014/main" id="{EC53443A-8C64-B44B-A84E-93AF4740A3CE}"/>
              </a:ext>
            </a:extLst>
          </p:cNvPr>
          <p:cNvSpPr txBox="1"/>
          <p:nvPr/>
        </p:nvSpPr>
        <p:spPr>
          <a:xfrm>
            <a:off x="3154486"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18</a:t>
            </a:r>
          </a:p>
        </p:txBody>
      </p:sp>
      <p:sp>
        <p:nvSpPr>
          <p:cNvPr id="30" name="TextBox 29">
            <a:extLst>
              <a:ext uri="{FF2B5EF4-FFF2-40B4-BE49-F238E27FC236}">
                <a16:creationId xmlns:a16="http://schemas.microsoft.com/office/drawing/2014/main" id="{DBD9F8E6-4054-45EC-ABC2-CEB5E9DC25C9}"/>
              </a:ext>
            </a:extLst>
          </p:cNvPr>
          <p:cNvSpPr txBox="1"/>
          <p:nvPr/>
        </p:nvSpPr>
        <p:spPr>
          <a:xfrm>
            <a:off x="3529136"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21</a:t>
            </a:r>
          </a:p>
        </p:txBody>
      </p:sp>
      <p:sp>
        <p:nvSpPr>
          <p:cNvPr id="31" name="TextBox 30">
            <a:extLst>
              <a:ext uri="{FF2B5EF4-FFF2-40B4-BE49-F238E27FC236}">
                <a16:creationId xmlns:a16="http://schemas.microsoft.com/office/drawing/2014/main" id="{7FB9A5E0-081F-8E0E-8C00-AD8B178179ED}"/>
              </a:ext>
            </a:extLst>
          </p:cNvPr>
          <p:cNvSpPr txBox="1"/>
          <p:nvPr/>
        </p:nvSpPr>
        <p:spPr>
          <a:xfrm>
            <a:off x="3898971"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24</a:t>
            </a:r>
          </a:p>
        </p:txBody>
      </p:sp>
      <p:sp>
        <p:nvSpPr>
          <p:cNvPr id="32" name="TextBox 31">
            <a:extLst>
              <a:ext uri="{FF2B5EF4-FFF2-40B4-BE49-F238E27FC236}">
                <a16:creationId xmlns:a16="http://schemas.microsoft.com/office/drawing/2014/main" id="{74D81528-90CC-57F8-EF14-ABD5AE3E4B56}"/>
              </a:ext>
            </a:extLst>
          </p:cNvPr>
          <p:cNvSpPr txBox="1"/>
          <p:nvPr/>
        </p:nvSpPr>
        <p:spPr>
          <a:xfrm>
            <a:off x="4273621"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27</a:t>
            </a:r>
          </a:p>
        </p:txBody>
      </p:sp>
      <p:sp>
        <p:nvSpPr>
          <p:cNvPr id="33" name="TextBox 32">
            <a:extLst>
              <a:ext uri="{FF2B5EF4-FFF2-40B4-BE49-F238E27FC236}">
                <a16:creationId xmlns:a16="http://schemas.microsoft.com/office/drawing/2014/main" id="{A146FA0A-5670-6741-42C6-A71022C856C0}"/>
              </a:ext>
            </a:extLst>
          </p:cNvPr>
          <p:cNvSpPr txBox="1"/>
          <p:nvPr/>
        </p:nvSpPr>
        <p:spPr>
          <a:xfrm>
            <a:off x="4653685"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30</a:t>
            </a:r>
          </a:p>
        </p:txBody>
      </p:sp>
      <p:sp>
        <p:nvSpPr>
          <p:cNvPr id="34" name="TextBox 33">
            <a:extLst>
              <a:ext uri="{FF2B5EF4-FFF2-40B4-BE49-F238E27FC236}">
                <a16:creationId xmlns:a16="http://schemas.microsoft.com/office/drawing/2014/main" id="{81E043A2-5240-8CCC-31CB-A7AE31DDB167}"/>
              </a:ext>
            </a:extLst>
          </p:cNvPr>
          <p:cNvSpPr txBox="1"/>
          <p:nvPr/>
        </p:nvSpPr>
        <p:spPr>
          <a:xfrm>
            <a:off x="5025160"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33</a:t>
            </a:r>
          </a:p>
        </p:txBody>
      </p:sp>
      <p:sp>
        <p:nvSpPr>
          <p:cNvPr id="35" name="TextBox 34">
            <a:extLst>
              <a:ext uri="{FF2B5EF4-FFF2-40B4-BE49-F238E27FC236}">
                <a16:creationId xmlns:a16="http://schemas.microsoft.com/office/drawing/2014/main" id="{21A9B54A-3AAB-4DFA-6DCE-DEBDA5A246B9}"/>
              </a:ext>
            </a:extLst>
          </p:cNvPr>
          <p:cNvSpPr txBox="1"/>
          <p:nvPr/>
        </p:nvSpPr>
        <p:spPr>
          <a:xfrm>
            <a:off x="5404330"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36</a:t>
            </a:r>
          </a:p>
        </p:txBody>
      </p:sp>
      <p:sp>
        <p:nvSpPr>
          <p:cNvPr id="36" name="TextBox 35">
            <a:extLst>
              <a:ext uri="{FF2B5EF4-FFF2-40B4-BE49-F238E27FC236}">
                <a16:creationId xmlns:a16="http://schemas.microsoft.com/office/drawing/2014/main" id="{09FF35CF-F851-2C12-43A8-8D0AA56985B6}"/>
              </a:ext>
            </a:extLst>
          </p:cNvPr>
          <p:cNvSpPr txBox="1"/>
          <p:nvPr/>
        </p:nvSpPr>
        <p:spPr>
          <a:xfrm>
            <a:off x="5775805" y="4937272"/>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39</a:t>
            </a:r>
          </a:p>
        </p:txBody>
      </p:sp>
      <p:cxnSp>
        <p:nvCxnSpPr>
          <p:cNvPr id="6" name="Straight Connector 5">
            <a:extLst>
              <a:ext uri="{FF2B5EF4-FFF2-40B4-BE49-F238E27FC236}">
                <a16:creationId xmlns:a16="http://schemas.microsoft.com/office/drawing/2014/main" id="{0119A898-D7BE-DCD2-F43F-5E51A7E8D9FF}"/>
              </a:ext>
            </a:extLst>
          </p:cNvPr>
          <p:cNvCxnSpPr>
            <a:cxnSpLocks/>
          </p:cNvCxnSpPr>
          <p:nvPr/>
        </p:nvCxnSpPr>
        <p:spPr bwMode="auto">
          <a:xfrm>
            <a:off x="5977164" y="4974851"/>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22B273E8-05ED-B2A2-4353-D8F84FE2592A}"/>
              </a:ext>
            </a:extLst>
          </p:cNvPr>
          <p:cNvCxnSpPr>
            <a:cxnSpLocks/>
          </p:cNvCxnSpPr>
          <p:nvPr/>
        </p:nvCxnSpPr>
        <p:spPr bwMode="auto">
          <a:xfrm>
            <a:off x="5602514" y="4974851"/>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3C4B05FF-F3AE-75B5-A4CF-552ABF47EBFD}"/>
              </a:ext>
            </a:extLst>
          </p:cNvPr>
          <p:cNvCxnSpPr>
            <a:cxnSpLocks/>
          </p:cNvCxnSpPr>
          <p:nvPr/>
        </p:nvCxnSpPr>
        <p:spPr bwMode="auto">
          <a:xfrm>
            <a:off x="5234214" y="4974851"/>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BB35179-98FF-4F0C-A326-4F95DE68ED0A}"/>
              </a:ext>
            </a:extLst>
          </p:cNvPr>
          <p:cNvCxnSpPr>
            <a:cxnSpLocks/>
          </p:cNvCxnSpPr>
          <p:nvPr/>
        </p:nvCxnSpPr>
        <p:spPr bwMode="auto">
          <a:xfrm>
            <a:off x="4862739" y="4974851"/>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13F4DB14-D09F-F5D4-9BFA-1154AA7D6D2D}"/>
              </a:ext>
            </a:extLst>
          </p:cNvPr>
          <p:cNvCxnSpPr>
            <a:cxnSpLocks/>
          </p:cNvCxnSpPr>
          <p:nvPr/>
        </p:nvCxnSpPr>
        <p:spPr bwMode="auto">
          <a:xfrm>
            <a:off x="4491264" y="4974851"/>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54C819E9-6763-400A-EDBA-CB3EDB58846D}"/>
              </a:ext>
            </a:extLst>
          </p:cNvPr>
          <p:cNvCxnSpPr>
            <a:cxnSpLocks/>
          </p:cNvCxnSpPr>
          <p:nvPr/>
        </p:nvCxnSpPr>
        <p:spPr bwMode="auto">
          <a:xfrm>
            <a:off x="4110264" y="4981303"/>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3B0715CB-AA8C-5702-9034-64E9E9FC237B}"/>
              </a:ext>
            </a:extLst>
          </p:cNvPr>
          <p:cNvCxnSpPr>
            <a:cxnSpLocks/>
          </p:cNvCxnSpPr>
          <p:nvPr/>
        </p:nvCxnSpPr>
        <p:spPr bwMode="auto">
          <a:xfrm>
            <a:off x="3735614" y="4981303"/>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C970D748-F5F5-0A0F-6D98-F1073CA3ACD5}"/>
              </a:ext>
            </a:extLst>
          </p:cNvPr>
          <p:cNvCxnSpPr>
            <a:cxnSpLocks/>
          </p:cNvCxnSpPr>
          <p:nvPr/>
        </p:nvCxnSpPr>
        <p:spPr bwMode="auto">
          <a:xfrm>
            <a:off x="3367314" y="4981303"/>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C8FFB33-372C-F13C-EF31-DB349A51A1B6}"/>
              </a:ext>
            </a:extLst>
          </p:cNvPr>
          <p:cNvCxnSpPr>
            <a:cxnSpLocks/>
          </p:cNvCxnSpPr>
          <p:nvPr/>
        </p:nvCxnSpPr>
        <p:spPr bwMode="auto">
          <a:xfrm>
            <a:off x="2995839" y="4981303"/>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ECB5801E-55F7-E245-DBBB-7BC613C296BE}"/>
              </a:ext>
            </a:extLst>
          </p:cNvPr>
          <p:cNvCxnSpPr>
            <a:cxnSpLocks/>
          </p:cNvCxnSpPr>
          <p:nvPr/>
        </p:nvCxnSpPr>
        <p:spPr bwMode="auto">
          <a:xfrm>
            <a:off x="2624364" y="4981303"/>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17A21BD4-A1DF-3E60-44FC-0F0336AE14CD}"/>
              </a:ext>
            </a:extLst>
          </p:cNvPr>
          <p:cNvCxnSpPr>
            <a:cxnSpLocks/>
          </p:cNvCxnSpPr>
          <p:nvPr/>
        </p:nvCxnSpPr>
        <p:spPr bwMode="auto">
          <a:xfrm>
            <a:off x="2246539" y="4974851"/>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26BA302E-867B-837B-9988-2AC56FF0684C}"/>
              </a:ext>
            </a:extLst>
          </p:cNvPr>
          <p:cNvCxnSpPr>
            <a:cxnSpLocks/>
          </p:cNvCxnSpPr>
          <p:nvPr/>
        </p:nvCxnSpPr>
        <p:spPr bwMode="auto">
          <a:xfrm>
            <a:off x="1871889" y="4974851"/>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E11ED590-DEE4-9D5C-1090-42490446B751}"/>
              </a:ext>
            </a:extLst>
          </p:cNvPr>
          <p:cNvCxnSpPr>
            <a:cxnSpLocks/>
          </p:cNvCxnSpPr>
          <p:nvPr/>
        </p:nvCxnSpPr>
        <p:spPr bwMode="auto">
          <a:xfrm>
            <a:off x="1503589" y="4974851"/>
            <a:ext cx="0" cy="58458"/>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2D95D102-13D2-E82E-7356-94806E368881}"/>
              </a:ext>
            </a:extLst>
          </p:cNvPr>
          <p:cNvCxnSpPr>
            <a:cxnSpLocks/>
          </p:cNvCxnSpPr>
          <p:nvPr/>
        </p:nvCxnSpPr>
        <p:spPr bwMode="auto">
          <a:xfrm>
            <a:off x="1132114" y="4974851"/>
            <a:ext cx="0" cy="58458"/>
          </a:xfrm>
          <a:prstGeom prst="line">
            <a:avLst/>
          </a:prstGeom>
          <a:noFill/>
          <a:ln w="28575" cap="flat" cmpd="sng" algn="ctr">
            <a:solidFill>
              <a:schemeClr val="bg1"/>
            </a:solidFill>
            <a:prstDash val="solid"/>
            <a:round/>
            <a:headEnd type="none" w="med" len="med"/>
            <a:tailEnd type="none" w="med" len="med"/>
          </a:ln>
          <a:effectLst/>
        </p:spPr>
      </p:cxnSp>
      <p:sp>
        <p:nvSpPr>
          <p:cNvPr id="51" name="TextBox 50">
            <a:extLst>
              <a:ext uri="{FF2B5EF4-FFF2-40B4-BE49-F238E27FC236}">
                <a16:creationId xmlns:a16="http://schemas.microsoft.com/office/drawing/2014/main" id="{EA42417D-013D-1537-CF4D-9FC8F1FFED4F}"/>
              </a:ext>
            </a:extLst>
          </p:cNvPr>
          <p:cNvSpPr txBox="1"/>
          <p:nvPr/>
        </p:nvSpPr>
        <p:spPr>
          <a:xfrm>
            <a:off x="1813926" y="5159517"/>
            <a:ext cx="3314700" cy="369332"/>
          </a:xfrm>
          <a:prstGeom prst="rect">
            <a:avLst/>
          </a:prstGeom>
          <a:noFill/>
        </p:spPr>
        <p:txBody>
          <a:bodyPr wrap="square" rtlCol="0">
            <a:spAutoFit/>
          </a:bodyPr>
          <a:lstStyle/>
          <a:p>
            <a:pPr algn="ctr"/>
            <a:r>
              <a:rPr lang="en-US" dirty="0">
                <a:solidFill>
                  <a:srgbClr val="000000"/>
                </a:solidFill>
                <a:latin typeface="Calibri" panose="020F0502020204030204" pitchFamily="34" charset="0"/>
                <a:cs typeface="Calibri" panose="020F0502020204030204" pitchFamily="34" charset="0"/>
              </a:rPr>
              <a:t>Mo Since Randomization</a:t>
            </a:r>
          </a:p>
        </p:txBody>
      </p:sp>
      <p:sp>
        <p:nvSpPr>
          <p:cNvPr id="62" name="TextBox 61">
            <a:extLst>
              <a:ext uri="{FF2B5EF4-FFF2-40B4-BE49-F238E27FC236}">
                <a16:creationId xmlns:a16="http://schemas.microsoft.com/office/drawing/2014/main" id="{D8EC937E-9B39-C8ED-9405-27AB258BF2A4}"/>
              </a:ext>
            </a:extLst>
          </p:cNvPr>
          <p:cNvSpPr txBox="1"/>
          <p:nvPr/>
        </p:nvSpPr>
        <p:spPr>
          <a:xfrm rot="16200000">
            <a:off x="-830626" y="3326494"/>
            <a:ext cx="2853523" cy="341632"/>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PFS (%)</a:t>
            </a:r>
          </a:p>
        </p:txBody>
      </p:sp>
      <p:grpSp>
        <p:nvGrpSpPr>
          <p:cNvPr id="207" name="Group 206">
            <a:extLst>
              <a:ext uri="{FF2B5EF4-FFF2-40B4-BE49-F238E27FC236}">
                <a16:creationId xmlns:a16="http://schemas.microsoft.com/office/drawing/2014/main" id="{BCFD2007-A2DC-6D1B-97AC-D488B6644C1D}"/>
              </a:ext>
            </a:extLst>
          </p:cNvPr>
          <p:cNvGrpSpPr/>
          <p:nvPr/>
        </p:nvGrpSpPr>
        <p:grpSpPr>
          <a:xfrm>
            <a:off x="539262" y="1835443"/>
            <a:ext cx="560055" cy="3342651"/>
            <a:chOff x="521643" y="1835443"/>
            <a:chExt cx="560055" cy="3342651"/>
          </a:xfrm>
        </p:grpSpPr>
        <p:sp>
          <p:nvSpPr>
            <p:cNvPr id="63" name="TextBox 62">
              <a:extLst>
                <a:ext uri="{FF2B5EF4-FFF2-40B4-BE49-F238E27FC236}">
                  <a16:creationId xmlns:a16="http://schemas.microsoft.com/office/drawing/2014/main" id="{A4A593BF-1CF2-27C9-FE97-6173B52EF103}"/>
                </a:ext>
              </a:extLst>
            </p:cNvPr>
            <p:cNvSpPr txBox="1"/>
            <p:nvPr/>
          </p:nvSpPr>
          <p:spPr>
            <a:xfrm>
              <a:off x="521643" y="1835443"/>
              <a:ext cx="55941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100</a:t>
              </a:r>
            </a:p>
          </p:txBody>
        </p:sp>
        <p:sp>
          <p:nvSpPr>
            <p:cNvPr id="65" name="TextBox 64">
              <a:extLst>
                <a:ext uri="{FF2B5EF4-FFF2-40B4-BE49-F238E27FC236}">
                  <a16:creationId xmlns:a16="http://schemas.microsoft.com/office/drawing/2014/main" id="{5CE93B28-A1DC-96D8-368B-5557CBB43B80}"/>
                </a:ext>
              </a:extLst>
            </p:cNvPr>
            <p:cNvSpPr txBox="1"/>
            <p:nvPr/>
          </p:nvSpPr>
          <p:spPr>
            <a:xfrm>
              <a:off x="521643" y="2434663"/>
              <a:ext cx="55941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80</a:t>
              </a:r>
            </a:p>
          </p:txBody>
        </p:sp>
        <p:sp>
          <p:nvSpPr>
            <p:cNvPr id="67" name="TextBox 66">
              <a:extLst>
                <a:ext uri="{FF2B5EF4-FFF2-40B4-BE49-F238E27FC236}">
                  <a16:creationId xmlns:a16="http://schemas.microsoft.com/office/drawing/2014/main" id="{B97B4F77-A660-D667-5C67-D4FD794846FA}"/>
                </a:ext>
              </a:extLst>
            </p:cNvPr>
            <p:cNvSpPr txBox="1"/>
            <p:nvPr/>
          </p:nvSpPr>
          <p:spPr>
            <a:xfrm>
              <a:off x="521643" y="3022762"/>
              <a:ext cx="55941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60</a:t>
              </a:r>
            </a:p>
          </p:txBody>
        </p:sp>
        <p:sp>
          <p:nvSpPr>
            <p:cNvPr id="69" name="TextBox 68">
              <a:extLst>
                <a:ext uri="{FF2B5EF4-FFF2-40B4-BE49-F238E27FC236}">
                  <a16:creationId xmlns:a16="http://schemas.microsoft.com/office/drawing/2014/main" id="{D72C697A-04C0-74FE-9D5D-D0AE708CB4F4}"/>
                </a:ext>
              </a:extLst>
            </p:cNvPr>
            <p:cNvSpPr txBox="1"/>
            <p:nvPr/>
          </p:nvSpPr>
          <p:spPr>
            <a:xfrm>
              <a:off x="521643" y="3621982"/>
              <a:ext cx="55941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40</a:t>
              </a:r>
            </a:p>
          </p:txBody>
        </p:sp>
        <p:sp>
          <p:nvSpPr>
            <p:cNvPr id="71" name="TextBox 70">
              <a:extLst>
                <a:ext uri="{FF2B5EF4-FFF2-40B4-BE49-F238E27FC236}">
                  <a16:creationId xmlns:a16="http://schemas.microsoft.com/office/drawing/2014/main" id="{B7D323F4-3AC9-60B7-F493-6213C1DC8BB3}"/>
                </a:ext>
              </a:extLst>
            </p:cNvPr>
            <p:cNvSpPr txBox="1"/>
            <p:nvPr/>
          </p:nvSpPr>
          <p:spPr>
            <a:xfrm>
              <a:off x="522288" y="4209542"/>
              <a:ext cx="55941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20</a:t>
              </a:r>
            </a:p>
          </p:txBody>
        </p:sp>
        <p:sp>
          <p:nvSpPr>
            <p:cNvPr id="73" name="TextBox 72">
              <a:extLst>
                <a:ext uri="{FF2B5EF4-FFF2-40B4-BE49-F238E27FC236}">
                  <a16:creationId xmlns:a16="http://schemas.microsoft.com/office/drawing/2014/main" id="{AB314885-A6C2-FEF8-CD85-0A5BE24FB139}"/>
                </a:ext>
              </a:extLst>
            </p:cNvPr>
            <p:cNvSpPr txBox="1"/>
            <p:nvPr/>
          </p:nvSpPr>
          <p:spPr>
            <a:xfrm>
              <a:off x="522288" y="4808762"/>
              <a:ext cx="55941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0</a:t>
              </a:r>
            </a:p>
          </p:txBody>
        </p:sp>
      </p:grpSp>
      <p:cxnSp>
        <p:nvCxnSpPr>
          <p:cNvPr id="74" name="Straight Connector 73">
            <a:extLst>
              <a:ext uri="{FF2B5EF4-FFF2-40B4-BE49-F238E27FC236}">
                <a16:creationId xmlns:a16="http://schemas.microsoft.com/office/drawing/2014/main" id="{9BF38359-79F2-7596-8E78-60C353907411}"/>
              </a:ext>
            </a:extLst>
          </p:cNvPr>
          <p:cNvCxnSpPr>
            <a:cxnSpLocks/>
          </p:cNvCxnSpPr>
          <p:nvPr/>
        </p:nvCxnSpPr>
        <p:spPr bwMode="auto">
          <a:xfrm>
            <a:off x="1126792" y="3497308"/>
            <a:ext cx="4850372" cy="0"/>
          </a:xfrm>
          <a:prstGeom prst="line">
            <a:avLst/>
          </a:prstGeom>
          <a:noFill/>
          <a:ln w="28575" cap="flat" cmpd="sng" algn="ctr">
            <a:solidFill>
              <a:schemeClr val="bg1"/>
            </a:solidFill>
            <a:prstDash val="sysDot"/>
            <a:round/>
            <a:headEnd type="none" w="med" len="med"/>
            <a:tailEnd type="none" w="med" len="med"/>
          </a:ln>
          <a:effectLst/>
        </p:spPr>
      </p:cxnSp>
      <p:grpSp>
        <p:nvGrpSpPr>
          <p:cNvPr id="50" name="Group 49">
            <a:extLst>
              <a:ext uri="{FF2B5EF4-FFF2-40B4-BE49-F238E27FC236}">
                <a16:creationId xmlns:a16="http://schemas.microsoft.com/office/drawing/2014/main" id="{A1925B6C-D869-5B71-A6C9-0F6BEF586F36}"/>
              </a:ext>
            </a:extLst>
          </p:cNvPr>
          <p:cNvGrpSpPr/>
          <p:nvPr/>
        </p:nvGrpSpPr>
        <p:grpSpPr>
          <a:xfrm>
            <a:off x="1123950" y="2019300"/>
            <a:ext cx="4514850" cy="2089150"/>
            <a:chOff x="1123950" y="2019300"/>
            <a:chExt cx="4514850" cy="2089150"/>
          </a:xfrm>
        </p:grpSpPr>
        <p:sp>
          <p:nvSpPr>
            <p:cNvPr id="79" name="Freeform 78">
              <a:extLst>
                <a:ext uri="{FF2B5EF4-FFF2-40B4-BE49-F238E27FC236}">
                  <a16:creationId xmlns:a16="http://schemas.microsoft.com/office/drawing/2014/main" id="{4BC70994-4478-1567-4A9C-179A82C97755}"/>
                </a:ext>
              </a:extLst>
            </p:cNvPr>
            <p:cNvSpPr/>
            <p:nvPr/>
          </p:nvSpPr>
          <p:spPr bwMode="auto">
            <a:xfrm>
              <a:off x="1489075" y="2559050"/>
              <a:ext cx="4149725" cy="1549400"/>
            </a:xfrm>
            <a:custGeom>
              <a:avLst/>
              <a:gdLst>
                <a:gd name="connsiteX0" fmla="*/ 4149725 w 4149725"/>
                <a:gd name="connsiteY0" fmla="*/ 1549400 h 1549400"/>
                <a:gd name="connsiteX1" fmla="*/ 3044825 w 4149725"/>
                <a:gd name="connsiteY1" fmla="*/ 1549400 h 1549400"/>
                <a:gd name="connsiteX2" fmla="*/ 3044825 w 4149725"/>
                <a:gd name="connsiteY2" fmla="*/ 1511300 h 1549400"/>
                <a:gd name="connsiteX3" fmla="*/ 2727325 w 4149725"/>
                <a:gd name="connsiteY3" fmla="*/ 1511300 h 1549400"/>
                <a:gd name="connsiteX4" fmla="*/ 2727325 w 4149725"/>
                <a:gd name="connsiteY4" fmla="*/ 1482725 h 1549400"/>
                <a:gd name="connsiteX5" fmla="*/ 2038350 w 4149725"/>
                <a:gd name="connsiteY5" fmla="*/ 1482725 h 1549400"/>
                <a:gd name="connsiteX6" fmla="*/ 2038350 w 4149725"/>
                <a:gd name="connsiteY6" fmla="*/ 1482725 h 1549400"/>
                <a:gd name="connsiteX7" fmla="*/ 2038350 w 4149725"/>
                <a:gd name="connsiteY7" fmla="*/ 1454150 h 1549400"/>
                <a:gd name="connsiteX8" fmla="*/ 1695450 w 4149725"/>
                <a:gd name="connsiteY8" fmla="*/ 1454150 h 1549400"/>
                <a:gd name="connsiteX9" fmla="*/ 1695450 w 4149725"/>
                <a:gd name="connsiteY9" fmla="*/ 1435100 h 1549400"/>
                <a:gd name="connsiteX10" fmla="*/ 1695450 w 4149725"/>
                <a:gd name="connsiteY10" fmla="*/ 1435100 h 1549400"/>
                <a:gd name="connsiteX11" fmla="*/ 1695450 w 4149725"/>
                <a:gd name="connsiteY11" fmla="*/ 1435100 h 1549400"/>
                <a:gd name="connsiteX12" fmla="*/ 1695450 w 4149725"/>
                <a:gd name="connsiteY12" fmla="*/ 1435100 h 1549400"/>
                <a:gd name="connsiteX13" fmla="*/ 1695450 w 4149725"/>
                <a:gd name="connsiteY13" fmla="*/ 1435100 h 1549400"/>
                <a:gd name="connsiteX14" fmla="*/ 1676400 w 4149725"/>
                <a:gd name="connsiteY14" fmla="*/ 1435100 h 1549400"/>
                <a:gd name="connsiteX15" fmla="*/ 1676400 w 4149725"/>
                <a:gd name="connsiteY15" fmla="*/ 1435100 h 1549400"/>
                <a:gd name="connsiteX16" fmla="*/ 1676400 w 4149725"/>
                <a:gd name="connsiteY16" fmla="*/ 1406525 h 1549400"/>
                <a:gd name="connsiteX17" fmla="*/ 1530350 w 4149725"/>
                <a:gd name="connsiteY17" fmla="*/ 1406525 h 1549400"/>
                <a:gd name="connsiteX18" fmla="*/ 1530350 w 4149725"/>
                <a:gd name="connsiteY18" fmla="*/ 1406525 h 1549400"/>
                <a:gd name="connsiteX19" fmla="*/ 1530350 w 4149725"/>
                <a:gd name="connsiteY19" fmla="*/ 1384300 h 1549400"/>
                <a:gd name="connsiteX20" fmla="*/ 1346200 w 4149725"/>
                <a:gd name="connsiteY20" fmla="*/ 1384300 h 1549400"/>
                <a:gd name="connsiteX21" fmla="*/ 1346200 w 4149725"/>
                <a:gd name="connsiteY21" fmla="*/ 1317625 h 1549400"/>
                <a:gd name="connsiteX22" fmla="*/ 1304925 w 4149725"/>
                <a:gd name="connsiteY22" fmla="*/ 1317625 h 1549400"/>
                <a:gd name="connsiteX23" fmla="*/ 1304925 w 4149725"/>
                <a:gd name="connsiteY23" fmla="*/ 1292225 h 1549400"/>
                <a:gd name="connsiteX24" fmla="*/ 1114425 w 4149725"/>
                <a:gd name="connsiteY24" fmla="*/ 1292225 h 1549400"/>
                <a:gd name="connsiteX25" fmla="*/ 1114425 w 4149725"/>
                <a:gd name="connsiteY25" fmla="*/ 1266825 h 1549400"/>
                <a:gd name="connsiteX26" fmla="*/ 1041400 w 4149725"/>
                <a:gd name="connsiteY26" fmla="*/ 1266825 h 1549400"/>
                <a:gd name="connsiteX27" fmla="*/ 1041400 w 4149725"/>
                <a:gd name="connsiteY27" fmla="*/ 1231900 h 1549400"/>
                <a:gd name="connsiteX28" fmla="*/ 1041400 w 4149725"/>
                <a:gd name="connsiteY28" fmla="*/ 1231900 h 1549400"/>
                <a:gd name="connsiteX29" fmla="*/ 1009650 w 4149725"/>
                <a:gd name="connsiteY29" fmla="*/ 1231900 h 1549400"/>
                <a:gd name="connsiteX30" fmla="*/ 1009650 w 4149725"/>
                <a:gd name="connsiteY30" fmla="*/ 1069975 h 1549400"/>
                <a:gd name="connsiteX31" fmla="*/ 974725 w 4149725"/>
                <a:gd name="connsiteY31" fmla="*/ 1069975 h 1549400"/>
                <a:gd name="connsiteX32" fmla="*/ 974725 w 4149725"/>
                <a:gd name="connsiteY32" fmla="*/ 1047750 h 1549400"/>
                <a:gd name="connsiteX33" fmla="*/ 676275 w 4149725"/>
                <a:gd name="connsiteY33" fmla="*/ 1047750 h 1549400"/>
                <a:gd name="connsiteX34" fmla="*/ 676275 w 4149725"/>
                <a:gd name="connsiteY34" fmla="*/ 990600 h 1549400"/>
                <a:gd name="connsiteX35" fmla="*/ 676275 w 4149725"/>
                <a:gd name="connsiteY35" fmla="*/ 990600 h 1549400"/>
                <a:gd name="connsiteX36" fmla="*/ 676275 w 4149725"/>
                <a:gd name="connsiteY36" fmla="*/ 990600 h 1549400"/>
                <a:gd name="connsiteX37" fmla="*/ 676275 w 4149725"/>
                <a:gd name="connsiteY37" fmla="*/ 990600 h 1549400"/>
                <a:gd name="connsiteX38" fmla="*/ 676275 w 4149725"/>
                <a:gd name="connsiteY38" fmla="*/ 990600 h 1549400"/>
                <a:gd name="connsiteX39" fmla="*/ 676275 w 4149725"/>
                <a:gd name="connsiteY39" fmla="*/ 990600 h 1549400"/>
                <a:gd name="connsiteX40" fmla="*/ 676275 w 4149725"/>
                <a:gd name="connsiteY40" fmla="*/ 990600 h 1549400"/>
                <a:gd name="connsiteX41" fmla="*/ 657225 w 4149725"/>
                <a:gd name="connsiteY41" fmla="*/ 990600 h 1549400"/>
                <a:gd name="connsiteX42" fmla="*/ 657225 w 4149725"/>
                <a:gd name="connsiteY42" fmla="*/ 692150 h 1549400"/>
                <a:gd name="connsiteX43" fmla="*/ 657225 w 4149725"/>
                <a:gd name="connsiteY43" fmla="*/ 676275 h 1549400"/>
                <a:gd name="connsiteX44" fmla="*/ 631825 w 4149725"/>
                <a:gd name="connsiteY44" fmla="*/ 676275 h 1549400"/>
                <a:gd name="connsiteX45" fmla="*/ 631825 w 4149725"/>
                <a:gd name="connsiteY45" fmla="*/ 676275 h 1549400"/>
                <a:gd name="connsiteX46" fmla="*/ 631825 w 4149725"/>
                <a:gd name="connsiteY46" fmla="*/ 654050 h 1549400"/>
                <a:gd name="connsiteX47" fmla="*/ 530225 w 4149725"/>
                <a:gd name="connsiteY47" fmla="*/ 654050 h 1549400"/>
                <a:gd name="connsiteX48" fmla="*/ 530225 w 4149725"/>
                <a:gd name="connsiteY48" fmla="*/ 603250 h 1549400"/>
                <a:gd name="connsiteX49" fmla="*/ 431800 w 4149725"/>
                <a:gd name="connsiteY49" fmla="*/ 603250 h 1549400"/>
                <a:gd name="connsiteX50" fmla="*/ 431800 w 4149725"/>
                <a:gd name="connsiteY50" fmla="*/ 584200 h 1549400"/>
                <a:gd name="connsiteX51" fmla="*/ 327025 w 4149725"/>
                <a:gd name="connsiteY51" fmla="*/ 584200 h 1549400"/>
                <a:gd name="connsiteX52" fmla="*/ 327025 w 4149725"/>
                <a:gd name="connsiteY52" fmla="*/ 346075 h 1549400"/>
                <a:gd name="connsiteX53" fmla="*/ 327025 w 4149725"/>
                <a:gd name="connsiteY53" fmla="*/ 346075 h 1549400"/>
                <a:gd name="connsiteX54" fmla="*/ 327025 w 4149725"/>
                <a:gd name="connsiteY54" fmla="*/ 285750 h 1549400"/>
                <a:gd name="connsiteX55" fmla="*/ 304800 w 4149725"/>
                <a:gd name="connsiteY55" fmla="*/ 285750 h 1549400"/>
                <a:gd name="connsiteX56" fmla="*/ 304800 w 4149725"/>
                <a:gd name="connsiteY56" fmla="*/ 28575 h 1549400"/>
                <a:gd name="connsiteX57" fmla="*/ 285750 w 4149725"/>
                <a:gd name="connsiteY57" fmla="*/ 28575 h 1549400"/>
                <a:gd name="connsiteX58" fmla="*/ 285750 w 4149725"/>
                <a:gd name="connsiteY58" fmla="*/ 0 h 1549400"/>
                <a:gd name="connsiteX59" fmla="*/ 0 w 4149725"/>
                <a:gd name="connsiteY59" fmla="*/ 0 h 154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149725" h="1549400">
                  <a:moveTo>
                    <a:pt x="4149725" y="1549400"/>
                  </a:moveTo>
                  <a:lnTo>
                    <a:pt x="3044825" y="1549400"/>
                  </a:lnTo>
                  <a:lnTo>
                    <a:pt x="3044825" y="1511300"/>
                  </a:lnTo>
                  <a:lnTo>
                    <a:pt x="2727325" y="1511300"/>
                  </a:lnTo>
                  <a:lnTo>
                    <a:pt x="2727325" y="1482725"/>
                  </a:lnTo>
                  <a:lnTo>
                    <a:pt x="2038350" y="1482725"/>
                  </a:lnTo>
                  <a:lnTo>
                    <a:pt x="2038350" y="1482725"/>
                  </a:lnTo>
                  <a:lnTo>
                    <a:pt x="2038350" y="1454150"/>
                  </a:lnTo>
                  <a:lnTo>
                    <a:pt x="1695450" y="1454150"/>
                  </a:lnTo>
                  <a:lnTo>
                    <a:pt x="1695450" y="1435100"/>
                  </a:lnTo>
                  <a:lnTo>
                    <a:pt x="1695450" y="1435100"/>
                  </a:lnTo>
                  <a:lnTo>
                    <a:pt x="1695450" y="1435100"/>
                  </a:lnTo>
                  <a:lnTo>
                    <a:pt x="1695450" y="1435100"/>
                  </a:lnTo>
                  <a:lnTo>
                    <a:pt x="1695450" y="1435100"/>
                  </a:lnTo>
                  <a:lnTo>
                    <a:pt x="1676400" y="1435100"/>
                  </a:lnTo>
                  <a:lnTo>
                    <a:pt x="1676400" y="1435100"/>
                  </a:lnTo>
                  <a:lnTo>
                    <a:pt x="1676400" y="1406525"/>
                  </a:lnTo>
                  <a:lnTo>
                    <a:pt x="1530350" y="1406525"/>
                  </a:lnTo>
                  <a:lnTo>
                    <a:pt x="1530350" y="1406525"/>
                  </a:lnTo>
                  <a:lnTo>
                    <a:pt x="1530350" y="1384300"/>
                  </a:lnTo>
                  <a:lnTo>
                    <a:pt x="1346200" y="1384300"/>
                  </a:lnTo>
                  <a:lnTo>
                    <a:pt x="1346200" y="1317625"/>
                  </a:lnTo>
                  <a:lnTo>
                    <a:pt x="1304925" y="1317625"/>
                  </a:lnTo>
                  <a:lnTo>
                    <a:pt x="1304925" y="1292225"/>
                  </a:lnTo>
                  <a:lnTo>
                    <a:pt x="1114425" y="1292225"/>
                  </a:lnTo>
                  <a:lnTo>
                    <a:pt x="1114425" y="1266825"/>
                  </a:lnTo>
                  <a:lnTo>
                    <a:pt x="1041400" y="1266825"/>
                  </a:lnTo>
                  <a:lnTo>
                    <a:pt x="1041400" y="1231900"/>
                  </a:lnTo>
                  <a:lnTo>
                    <a:pt x="1041400" y="1231900"/>
                  </a:lnTo>
                  <a:lnTo>
                    <a:pt x="1009650" y="1231900"/>
                  </a:lnTo>
                  <a:lnTo>
                    <a:pt x="1009650" y="1069975"/>
                  </a:lnTo>
                  <a:lnTo>
                    <a:pt x="974725" y="1069975"/>
                  </a:lnTo>
                  <a:lnTo>
                    <a:pt x="974725" y="1047750"/>
                  </a:lnTo>
                  <a:lnTo>
                    <a:pt x="676275" y="1047750"/>
                  </a:lnTo>
                  <a:lnTo>
                    <a:pt x="676275" y="990600"/>
                  </a:lnTo>
                  <a:lnTo>
                    <a:pt x="676275" y="990600"/>
                  </a:lnTo>
                  <a:lnTo>
                    <a:pt x="676275" y="990600"/>
                  </a:lnTo>
                  <a:lnTo>
                    <a:pt x="676275" y="990600"/>
                  </a:lnTo>
                  <a:lnTo>
                    <a:pt x="676275" y="990600"/>
                  </a:lnTo>
                  <a:lnTo>
                    <a:pt x="676275" y="990600"/>
                  </a:lnTo>
                  <a:lnTo>
                    <a:pt x="676275" y="990600"/>
                  </a:lnTo>
                  <a:lnTo>
                    <a:pt x="657225" y="990600"/>
                  </a:lnTo>
                  <a:lnTo>
                    <a:pt x="657225" y="692150"/>
                  </a:lnTo>
                  <a:lnTo>
                    <a:pt x="657225" y="676275"/>
                  </a:lnTo>
                  <a:lnTo>
                    <a:pt x="631825" y="676275"/>
                  </a:lnTo>
                  <a:lnTo>
                    <a:pt x="631825" y="676275"/>
                  </a:lnTo>
                  <a:lnTo>
                    <a:pt x="631825" y="654050"/>
                  </a:lnTo>
                  <a:lnTo>
                    <a:pt x="530225" y="654050"/>
                  </a:lnTo>
                  <a:lnTo>
                    <a:pt x="530225" y="603250"/>
                  </a:lnTo>
                  <a:lnTo>
                    <a:pt x="431800" y="603250"/>
                  </a:lnTo>
                  <a:lnTo>
                    <a:pt x="431800" y="584200"/>
                  </a:lnTo>
                  <a:lnTo>
                    <a:pt x="327025" y="584200"/>
                  </a:lnTo>
                  <a:lnTo>
                    <a:pt x="327025" y="346075"/>
                  </a:lnTo>
                  <a:lnTo>
                    <a:pt x="327025" y="346075"/>
                  </a:lnTo>
                  <a:lnTo>
                    <a:pt x="327025" y="285750"/>
                  </a:lnTo>
                  <a:lnTo>
                    <a:pt x="304800" y="285750"/>
                  </a:lnTo>
                  <a:lnTo>
                    <a:pt x="304800" y="28575"/>
                  </a:lnTo>
                  <a:lnTo>
                    <a:pt x="285750" y="28575"/>
                  </a:lnTo>
                  <a:lnTo>
                    <a:pt x="285750" y="0"/>
                  </a:lnTo>
                  <a:lnTo>
                    <a:pt x="0" y="0"/>
                  </a:lnTo>
                </a:path>
              </a:pathLst>
            </a:custGeom>
            <a:noFill/>
            <a:ln w="19050">
              <a:solidFill>
                <a:schemeClr val="accent3"/>
              </a:solidFill>
              <a:miter lim="800000"/>
              <a:headEnd/>
              <a:tailEnd/>
            </a:ln>
          </p:spPr>
          <p:txBody>
            <a:bodyPr rtlCol="0" anchor="ctr"/>
            <a:lstStyle/>
            <a:p>
              <a:pPr algn="ctr"/>
              <a:endParaRPr lang="en-US" dirty="0"/>
            </a:p>
          </p:txBody>
        </p:sp>
        <p:sp>
          <p:nvSpPr>
            <p:cNvPr id="5" name="Freeform 4">
              <a:extLst>
                <a:ext uri="{FF2B5EF4-FFF2-40B4-BE49-F238E27FC236}">
                  <a16:creationId xmlns:a16="http://schemas.microsoft.com/office/drawing/2014/main" id="{6317D290-B6C2-EA2F-9320-57CB40D27A1F}"/>
                </a:ext>
              </a:extLst>
            </p:cNvPr>
            <p:cNvSpPr/>
            <p:nvPr/>
          </p:nvSpPr>
          <p:spPr bwMode="auto">
            <a:xfrm>
              <a:off x="1123950" y="2019300"/>
              <a:ext cx="361950" cy="539750"/>
            </a:xfrm>
            <a:custGeom>
              <a:avLst/>
              <a:gdLst>
                <a:gd name="connsiteX0" fmla="*/ 0 w 361950"/>
                <a:gd name="connsiteY0" fmla="*/ 0 h 539750"/>
                <a:gd name="connsiteX1" fmla="*/ 73025 w 361950"/>
                <a:gd name="connsiteY1" fmla="*/ 0 h 539750"/>
                <a:gd name="connsiteX2" fmla="*/ 73025 w 361950"/>
                <a:gd name="connsiteY2" fmla="*/ 28575 h 539750"/>
                <a:gd name="connsiteX3" fmla="*/ 254000 w 361950"/>
                <a:gd name="connsiteY3" fmla="*/ 28575 h 539750"/>
                <a:gd name="connsiteX4" fmla="*/ 254000 w 361950"/>
                <a:gd name="connsiteY4" fmla="*/ 53975 h 539750"/>
                <a:gd name="connsiteX5" fmla="*/ 276225 w 361950"/>
                <a:gd name="connsiteY5" fmla="*/ 53975 h 539750"/>
                <a:gd name="connsiteX6" fmla="*/ 276225 w 361950"/>
                <a:gd name="connsiteY6" fmla="*/ 53975 h 539750"/>
                <a:gd name="connsiteX7" fmla="*/ 276225 w 361950"/>
                <a:gd name="connsiteY7" fmla="*/ 53975 h 539750"/>
                <a:gd name="connsiteX8" fmla="*/ 276225 w 361950"/>
                <a:gd name="connsiteY8" fmla="*/ 76200 h 539750"/>
                <a:gd name="connsiteX9" fmla="*/ 276225 w 361950"/>
                <a:gd name="connsiteY9" fmla="*/ 76200 h 539750"/>
                <a:gd name="connsiteX10" fmla="*/ 307975 w 361950"/>
                <a:gd name="connsiteY10" fmla="*/ 76200 h 539750"/>
                <a:gd name="connsiteX11" fmla="*/ 307975 w 361950"/>
                <a:gd name="connsiteY11" fmla="*/ 104775 h 539750"/>
                <a:gd name="connsiteX12" fmla="*/ 307975 w 361950"/>
                <a:gd name="connsiteY12" fmla="*/ 104775 h 539750"/>
                <a:gd name="connsiteX13" fmla="*/ 307975 w 361950"/>
                <a:gd name="connsiteY13" fmla="*/ 171450 h 539750"/>
                <a:gd name="connsiteX14" fmla="*/ 342900 w 361950"/>
                <a:gd name="connsiteY14" fmla="*/ 171450 h 539750"/>
                <a:gd name="connsiteX15" fmla="*/ 342900 w 361950"/>
                <a:gd name="connsiteY15" fmla="*/ 387350 h 539750"/>
                <a:gd name="connsiteX16" fmla="*/ 342900 w 361950"/>
                <a:gd name="connsiteY16" fmla="*/ 387350 h 539750"/>
                <a:gd name="connsiteX17" fmla="*/ 342900 w 361950"/>
                <a:gd name="connsiteY17" fmla="*/ 501650 h 539750"/>
                <a:gd name="connsiteX18" fmla="*/ 342900 w 361950"/>
                <a:gd name="connsiteY18" fmla="*/ 501650 h 539750"/>
                <a:gd name="connsiteX19" fmla="*/ 361950 w 361950"/>
                <a:gd name="connsiteY19" fmla="*/ 501650 h 539750"/>
                <a:gd name="connsiteX20" fmla="*/ 361950 w 361950"/>
                <a:gd name="connsiteY20" fmla="*/ 539750 h 53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950" h="539750">
                  <a:moveTo>
                    <a:pt x="0" y="0"/>
                  </a:moveTo>
                  <a:lnTo>
                    <a:pt x="73025" y="0"/>
                  </a:lnTo>
                  <a:lnTo>
                    <a:pt x="73025" y="28575"/>
                  </a:lnTo>
                  <a:lnTo>
                    <a:pt x="254000" y="28575"/>
                  </a:lnTo>
                  <a:lnTo>
                    <a:pt x="254000" y="53975"/>
                  </a:lnTo>
                  <a:lnTo>
                    <a:pt x="276225" y="53975"/>
                  </a:lnTo>
                  <a:lnTo>
                    <a:pt x="276225" y="53975"/>
                  </a:lnTo>
                  <a:lnTo>
                    <a:pt x="276225" y="53975"/>
                  </a:lnTo>
                  <a:lnTo>
                    <a:pt x="276225" y="76200"/>
                  </a:lnTo>
                  <a:lnTo>
                    <a:pt x="276225" y="76200"/>
                  </a:lnTo>
                  <a:lnTo>
                    <a:pt x="307975" y="76200"/>
                  </a:lnTo>
                  <a:lnTo>
                    <a:pt x="307975" y="104775"/>
                  </a:lnTo>
                  <a:lnTo>
                    <a:pt x="307975" y="104775"/>
                  </a:lnTo>
                  <a:lnTo>
                    <a:pt x="307975" y="171450"/>
                  </a:lnTo>
                  <a:lnTo>
                    <a:pt x="342900" y="171450"/>
                  </a:lnTo>
                  <a:lnTo>
                    <a:pt x="342900" y="387350"/>
                  </a:lnTo>
                  <a:lnTo>
                    <a:pt x="342900" y="387350"/>
                  </a:lnTo>
                  <a:lnTo>
                    <a:pt x="342900" y="501650"/>
                  </a:lnTo>
                  <a:lnTo>
                    <a:pt x="342900" y="501650"/>
                  </a:lnTo>
                  <a:lnTo>
                    <a:pt x="361950" y="501650"/>
                  </a:lnTo>
                  <a:lnTo>
                    <a:pt x="361950" y="539750"/>
                  </a:lnTo>
                </a:path>
              </a:pathLst>
            </a:custGeom>
            <a:noFill/>
            <a:ln w="19050">
              <a:solidFill>
                <a:schemeClr val="accent3"/>
              </a:solidFill>
              <a:miter lim="800000"/>
              <a:headEnd/>
              <a:tailEnd/>
            </a:ln>
          </p:spPr>
          <p:txBody>
            <a:bodyPr rtlCol="0" anchor="ctr"/>
            <a:lstStyle/>
            <a:p>
              <a:pPr algn="ctr"/>
              <a:endParaRPr lang="en-US" dirty="0"/>
            </a:p>
          </p:txBody>
        </p:sp>
      </p:grpSp>
      <p:grpSp>
        <p:nvGrpSpPr>
          <p:cNvPr id="10" name="Group 9">
            <a:extLst>
              <a:ext uri="{FF2B5EF4-FFF2-40B4-BE49-F238E27FC236}">
                <a16:creationId xmlns:a16="http://schemas.microsoft.com/office/drawing/2014/main" id="{077B873E-8A79-4842-4CE8-6E9E074124D7}"/>
              </a:ext>
            </a:extLst>
          </p:cNvPr>
          <p:cNvGrpSpPr/>
          <p:nvPr/>
        </p:nvGrpSpPr>
        <p:grpSpPr>
          <a:xfrm>
            <a:off x="1111250" y="2016125"/>
            <a:ext cx="4492625" cy="1536700"/>
            <a:chOff x="1111250" y="2016125"/>
            <a:chExt cx="4492625" cy="1536700"/>
          </a:xfrm>
        </p:grpSpPr>
        <p:sp>
          <p:nvSpPr>
            <p:cNvPr id="8" name="Freeform 7">
              <a:extLst>
                <a:ext uri="{FF2B5EF4-FFF2-40B4-BE49-F238E27FC236}">
                  <a16:creationId xmlns:a16="http://schemas.microsoft.com/office/drawing/2014/main" id="{BDEA9E8E-9F61-4ABB-5AF0-262C751E688C}"/>
                </a:ext>
              </a:extLst>
            </p:cNvPr>
            <p:cNvSpPr/>
            <p:nvPr/>
          </p:nvSpPr>
          <p:spPr bwMode="auto">
            <a:xfrm>
              <a:off x="1111250" y="2016125"/>
              <a:ext cx="1419225" cy="863600"/>
            </a:xfrm>
            <a:custGeom>
              <a:avLst/>
              <a:gdLst>
                <a:gd name="connsiteX0" fmla="*/ 0 w 1419225"/>
                <a:gd name="connsiteY0" fmla="*/ 0 h 863600"/>
                <a:gd name="connsiteX1" fmla="*/ 222250 w 1419225"/>
                <a:gd name="connsiteY1" fmla="*/ 0 h 863600"/>
                <a:gd name="connsiteX2" fmla="*/ 222250 w 1419225"/>
                <a:gd name="connsiteY2" fmla="*/ 31750 h 863600"/>
                <a:gd name="connsiteX3" fmla="*/ 342900 w 1419225"/>
                <a:gd name="connsiteY3" fmla="*/ 31750 h 863600"/>
                <a:gd name="connsiteX4" fmla="*/ 342900 w 1419225"/>
                <a:gd name="connsiteY4" fmla="*/ 117475 h 863600"/>
                <a:gd name="connsiteX5" fmla="*/ 358775 w 1419225"/>
                <a:gd name="connsiteY5" fmla="*/ 117475 h 863600"/>
                <a:gd name="connsiteX6" fmla="*/ 358775 w 1419225"/>
                <a:gd name="connsiteY6" fmla="*/ 244475 h 863600"/>
                <a:gd name="connsiteX7" fmla="*/ 679450 w 1419225"/>
                <a:gd name="connsiteY7" fmla="*/ 244475 h 863600"/>
                <a:gd name="connsiteX8" fmla="*/ 679450 w 1419225"/>
                <a:gd name="connsiteY8" fmla="*/ 273050 h 863600"/>
                <a:gd name="connsiteX9" fmla="*/ 679450 w 1419225"/>
                <a:gd name="connsiteY9" fmla="*/ 339725 h 863600"/>
                <a:gd name="connsiteX10" fmla="*/ 704850 w 1419225"/>
                <a:gd name="connsiteY10" fmla="*/ 339725 h 863600"/>
                <a:gd name="connsiteX11" fmla="*/ 704850 w 1419225"/>
                <a:gd name="connsiteY11" fmla="*/ 434975 h 863600"/>
                <a:gd name="connsiteX12" fmla="*/ 720725 w 1419225"/>
                <a:gd name="connsiteY12" fmla="*/ 434975 h 863600"/>
                <a:gd name="connsiteX13" fmla="*/ 720725 w 1419225"/>
                <a:gd name="connsiteY13" fmla="*/ 434975 h 863600"/>
                <a:gd name="connsiteX14" fmla="*/ 720725 w 1419225"/>
                <a:gd name="connsiteY14" fmla="*/ 460375 h 863600"/>
                <a:gd name="connsiteX15" fmla="*/ 831850 w 1419225"/>
                <a:gd name="connsiteY15" fmla="*/ 460375 h 863600"/>
                <a:gd name="connsiteX16" fmla="*/ 831850 w 1419225"/>
                <a:gd name="connsiteY16" fmla="*/ 460375 h 863600"/>
                <a:gd name="connsiteX17" fmla="*/ 831850 w 1419225"/>
                <a:gd name="connsiteY17" fmla="*/ 488950 h 863600"/>
                <a:gd name="connsiteX18" fmla="*/ 946150 w 1419225"/>
                <a:gd name="connsiteY18" fmla="*/ 488950 h 863600"/>
                <a:gd name="connsiteX19" fmla="*/ 946150 w 1419225"/>
                <a:gd name="connsiteY19" fmla="*/ 511175 h 863600"/>
                <a:gd name="connsiteX20" fmla="*/ 1025525 w 1419225"/>
                <a:gd name="connsiteY20" fmla="*/ 511175 h 863600"/>
                <a:gd name="connsiteX21" fmla="*/ 1025525 w 1419225"/>
                <a:gd name="connsiteY21" fmla="*/ 574675 h 863600"/>
                <a:gd name="connsiteX22" fmla="*/ 1044575 w 1419225"/>
                <a:gd name="connsiteY22" fmla="*/ 574675 h 863600"/>
                <a:gd name="connsiteX23" fmla="*/ 1044575 w 1419225"/>
                <a:gd name="connsiteY23" fmla="*/ 673100 h 863600"/>
                <a:gd name="connsiteX24" fmla="*/ 1079500 w 1419225"/>
                <a:gd name="connsiteY24" fmla="*/ 673100 h 863600"/>
                <a:gd name="connsiteX25" fmla="*/ 1079500 w 1419225"/>
                <a:gd name="connsiteY25" fmla="*/ 698500 h 863600"/>
                <a:gd name="connsiteX26" fmla="*/ 1343025 w 1419225"/>
                <a:gd name="connsiteY26" fmla="*/ 698500 h 863600"/>
                <a:gd name="connsiteX27" fmla="*/ 1343025 w 1419225"/>
                <a:gd name="connsiteY27" fmla="*/ 727075 h 863600"/>
                <a:gd name="connsiteX28" fmla="*/ 1377950 w 1419225"/>
                <a:gd name="connsiteY28" fmla="*/ 727075 h 863600"/>
                <a:gd name="connsiteX29" fmla="*/ 1377950 w 1419225"/>
                <a:gd name="connsiteY29" fmla="*/ 774700 h 863600"/>
                <a:gd name="connsiteX30" fmla="*/ 1393825 w 1419225"/>
                <a:gd name="connsiteY30" fmla="*/ 774700 h 863600"/>
                <a:gd name="connsiteX31" fmla="*/ 1393825 w 1419225"/>
                <a:gd name="connsiteY31" fmla="*/ 863600 h 863600"/>
                <a:gd name="connsiteX32" fmla="*/ 1419225 w 1419225"/>
                <a:gd name="connsiteY32" fmla="*/ 863600 h 86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19225" h="863600">
                  <a:moveTo>
                    <a:pt x="0" y="0"/>
                  </a:moveTo>
                  <a:lnTo>
                    <a:pt x="222250" y="0"/>
                  </a:lnTo>
                  <a:lnTo>
                    <a:pt x="222250" y="31750"/>
                  </a:lnTo>
                  <a:lnTo>
                    <a:pt x="342900" y="31750"/>
                  </a:lnTo>
                  <a:lnTo>
                    <a:pt x="342900" y="117475"/>
                  </a:lnTo>
                  <a:lnTo>
                    <a:pt x="358775" y="117475"/>
                  </a:lnTo>
                  <a:lnTo>
                    <a:pt x="358775" y="244475"/>
                  </a:lnTo>
                  <a:lnTo>
                    <a:pt x="679450" y="244475"/>
                  </a:lnTo>
                  <a:lnTo>
                    <a:pt x="679450" y="273050"/>
                  </a:lnTo>
                  <a:lnTo>
                    <a:pt x="679450" y="339725"/>
                  </a:lnTo>
                  <a:lnTo>
                    <a:pt x="704850" y="339725"/>
                  </a:lnTo>
                  <a:lnTo>
                    <a:pt x="704850" y="434975"/>
                  </a:lnTo>
                  <a:lnTo>
                    <a:pt x="720725" y="434975"/>
                  </a:lnTo>
                  <a:lnTo>
                    <a:pt x="720725" y="434975"/>
                  </a:lnTo>
                  <a:lnTo>
                    <a:pt x="720725" y="460375"/>
                  </a:lnTo>
                  <a:lnTo>
                    <a:pt x="831850" y="460375"/>
                  </a:lnTo>
                  <a:lnTo>
                    <a:pt x="831850" y="460375"/>
                  </a:lnTo>
                  <a:lnTo>
                    <a:pt x="831850" y="488950"/>
                  </a:lnTo>
                  <a:lnTo>
                    <a:pt x="946150" y="488950"/>
                  </a:lnTo>
                  <a:lnTo>
                    <a:pt x="946150" y="511175"/>
                  </a:lnTo>
                  <a:lnTo>
                    <a:pt x="1025525" y="511175"/>
                  </a:lnTo>
                  <a:lnTo>
                    <a:pt x="1025525" y="574675"/>
                  </a:lnTo>
                  <a:lnTo>
                    <a:pt x="1044575" y="574675"/>
                  </a:lnTo>
                  <a:lnTo>
                    <a:pt x="1044575" y="673100"/>
                  </a:lnTo>
                  <a:lnTo>
                    <a:pt x="1079500" y="673100"/>
                  </a:lnTo>
                  <a:lnTo>
                    <a:pt x="1079500" y="698500"/>
                  </a:lnTo>
                  <a:lnTo>
                    <a:pt x="1343025" y="698500"/>
                  </a:lnTo>
                  <a:lnTo>
                    <a:pt x="1343025" y="727075"/>
                  </a:lnTo>
                  <a:lnTo>
                    <a:pt x="1377950" y="727075"/>
                  </a:lnTo>
                  <a:lnTo>
                    <a:pt x="1377950" y="774700"/>
                  </a:lnTo>
                  <a:lnTo>
                    <a:pt x="1393825" y="774700"/>
                  </a:lnTo>
                  <a:lnTo>
                    <a:pt x="1393825" y="863600"/>
                  </a:lnTo>
                  <a:lnTo>
                    <a:pt x="1419225" y="863600"/>
                  </a:lnTo>
                </a:path>
              </a:pathLst>
            </a:custGeom>
            <a:noFill/>
            <a:ln w="19050">
              <a:solidFill>
                <a:schemeClr val="accent1"/>
              </a:solidFill>
              <a:miter lim="800000"/>
              <a:headEnd/>
              <a:tailEnd/>
            </a:ln>
          </p:spPr>
          <p:txBody>
            <a:bodyPr rtlCol="0" anchor="ctr"/>
            <a:lstStyle/>
            <a:p>
              <a:pPr algn="ctr"/>
              <a:endParaRPr lang="en-US" dirty="0"/>
            </a:p>
          </p:txBody>
        </p:sp>
        <p:sp>
          <p:nvSpPr>
            <p:cNvPr id="9" name="Freeform 8">
              <a:extLst>
                <a:ext uri="{FF2B5EF4-FFF2-40B4-BE49-F238E27FC236}">
                  <a16:creationId xmlns:a16="http://schemas.microsoft.com/office/drawing/2014/main" id="{8133B035-BDA0-BD38-F952-CB828C906C1B}"/>
                </a:ext>
              </a:extLst>
            </p:cNvPr>
            <p:cNvSpPr/>
            <p:nvPr/>
          </p:nvSpPr>
          <p:spPr bwMode="auto">
            <a:xfrm>
              <a:off x="2514600" y="2882900"/>
              <a:ext cx="3089275" cy="669925"/>
            </a:xfrm>
            <a:custGeom>
              <a:avLst/>
              <a:gdLst>
                <a:gd name="connsiteX0" fmla="*/ 3089275 w 3089275"/>
                <a:gd name="connsiteY0" fmla="*/ 669925 h 669925"/>
                <a:gd name="connsiteX1" fmla="*/ 2266950 w 3089275"/>
                <a:gd name="connsiteY1" fmla="*/ 669925 h 669925"/>
                <a:gd name="connsiteX2" fmla="*/ 2266950 w 3089275"/>
                <a:gd name="connsiteY2" fmla="*/ 641350 h 669925"/>
                <a:gd name="connsiteX3" fmla="*/ 2022475 w 3089275"/>
                <a:gd name="connsiteY3" fmla="*/ 641350 h 669925"/>
                <a:gd name="connsiteX4" fmla="*/ 2022475 w 3089275"/>
                <a:gd name="connsiteY4" fmla="*/ 609600 h 669925"/>
                <a:gd name="connsiteX5" fmla="*/ 1698625 w 3089275"/>
                <a:gd name="connsiteY5" fmla="*/ 609600 h 669925"/>
                <a:gd name="connsiteX6" fmla="*/ 1698625 w 3089275"/>
                <a:gd name="connsiteY6" fmla="*/ 539750 h 669925"/>
                <a:gd name="connsiteX7" fmla="*/ 1689100 w 3089275"/>
                <a:gd name="connsiteY7" fmla="*/ 539750 h 669925"/>
                <a:gd name="connsiteX8" fmla="*/ 1689100 w 3089275"/>
                <a:gd name="connsiteY8" fmla="*/ 511175 h 669925"/>
                <a:gd name="connsiteX9" fmla="*/ 1387475 w 3089275"/>
                <a:gd name="connsiteY9" fmla="*/ 511175 h 669925"/>
                <a:gd name="connsiteX10" fmla="*/ 1387475 w 3089275"/>
                <a:gd name="connsiteY10" fmla="*/ 479425 h 669925"/>
                <a:gd name="connsiteX11" fmla="*/ 1355725 w 3089275"/>
                <a:gd name="connsiteY11" fmla="*/ 479425 h 669925"/>
                <a:gd name="connsiteX12" fmla="*/ 1355725 w 3089275"/>
                <a:gd name="connsiteY12" fmla="*/ 479425 h 669925"/>
                <a:gd name="connsiteX13" fmla="*/ 1355725 w 3089275"/>
                <a:gd name="connsiteY13" fmla="*/ 460375 h 669925"/>
                <a:gd name="connsiteX14" fmla="*/ 1323975 w 3089275"/>
                <a:gd name="connsiteY14" fmla="*/ 460375 h 669925"/>
                <a:gd name="connsiteX15" fmla="*/ 1031875 w 3089275"/>
                <a:gd name="connsiteY15" fmla="*/ 460375 h 669925"/>
                <a:gd name="connsiteX16" fmla="*/ 1031875 w 3089275"/>
                <a:gd name="connsiteY16" fmla="*/ 460375 h 669925"/>
                <a:gd name="connsiteX17" fmla="*/ 1009650 w 3089275"/>
                <a:gd name="connsiteY17" fmla="*/ 460375 h 669925"/>
                <a:gd name="connsiteX18" fmla="*/ 1009650 w 3089275"/>
                <a:gd name="connsiteY18" fmla="*/ 428625 h 669925"/>
                <a:gd name="connsiteX19" fmla="*/ 1009650 w 3089275"/>
                <a:gd name="connsiteY19" fmla="*/ 428625 h 669925"/>
                <a:gd name="connsiteX20" fmla="*/ 1009650 w 3089275"/>
                <a:gd name="connsiteY20" fmla="*/ 428625 h 669925"/>
                <a:gd name="connsiteX21" fmla="*/ 1009650 w 3089275"/>
                <a:gd name="connsiteY21" fmla="*/ 428625 h 669925"/>
                <a:gd name="connsiteX22" fmla="*/ 1009650 w 3089275"/>
                <a:gd name="connsiteY22" fmla="*/ 396875 h 669925"/>
                <a:gd name="connsiteX23" fmla="*/ 936625 w 3089275"/>
                <a:gd name="connsiteY23" fmla="*/ 396875 h 669925"/>
                <a:gd name="connsiteX24" fmla="*/ 936625 w 3089275"/>
                <a:gd name="connsiteY24" fmla="*/ 396875 h 669925"/>
                <a:gd name="connsiteX25" fmla="*/ 749300 w 3089275"/>
                <a:gd name="connsiteY25" fmla="*/ 396875 h 669925"/>
                <a:gd name="connsiteX26" fmla="*/ 749300 w 3089275"/>
                <a:gd name="connsiteY26" fmla="*/ 368300 h 669925"/>
                <a:gd name="connsiteX27" fmla="*/ 676275 w 3089275"/>
                <a:gd name="connsiteY27" fmla="*/ 368300 h 669925"/>
                <a:gd name="connsiteX28" fmla="*/ 676275 w 3089275"/>
                <a:gd name="connsiteY28" fmla="*/ 285750 h 669925"/>
                <a:gd name="connsiteX29" fmla="*/ 676275 w 3089275"/>
                <a:gd name="connsiteY29" fmla="*/ 285750 h 669925"/>
                <a:gd name="connsiteX30" fmla="*/ 650875 w 3089275"/>
                <a:gd name="connsiteY30" fmla="*/ 285750 h 669925"/>
                <a:gd name="connsiteX31" fmla="*/ 650875 w 3089275"/>
                <a:gd name="connsiteY31" fmla="*/ 238125 h 669925"/>
                <a:gd name="connsiteX32" fmla="*/ 587375 w 3089275"/>
                <a:gd name="connsiteY32" fmla="*/ 238125 h 669925"/>
                <a:gd name="connsiteX33" fmla="*/ 587375 w 3089275"/>
                <a:gd name="connsiteY33" fmla="*/ 238125 h 669925"/>
                <a:gd name="connsiteX34" fmla="*/ 587375 w 3089275"/>
                <a:gd name="connsiteY34" fmla="*/ 238125 h 669925"/>
                <a:gd name="connsiteX35" fmla="*/ 587375 w 3089275"/>
                <a:gd name="connsiteY35" fmla="*/ 209550 h 669925"/>
                <a:gd name="connsiteX36" fmla="*/ 352425 w 3089275"/>
                <a:gd name="connsiteY36" fmla="*/ 209550 h 669925"/>
                <a:gd name="connsiteX37" fmla="*/ 352425 w 3089275"/>
                <a:gd name="connsiteY37" fmla="*/ 184150 h 669925"/>
                <a:gd name="connsiteX38" fmla="*/ 323850 w 3089275"/>
                <a:gd name="connsiteY38" fmla="*/ 184150 h 669925"/>
                <a:gd name="connsiteX39" fmla="*/ 323850 w 3089275"/>
                <a:gd name="connsiteY39" fmla="*/ 98425 h 669925"/>
                <a:gd name="connsiteX40" fmla="*/ 323850 w 3089275"/>
                <a:gd name="connsiteY40" fmla="*/ 98425 h 669925"/>
                <a:gd name="connsiteX41" fmla="*/ 295275 w 3089275"/>
                <a:gd name="connsiteY41" fmla="*/ 98425 h 669925"/>
                <a:gd name="connsiteX42" fmla="*/ 295275 w 3089275"/>
                <a:gd name="connsiteY42" fmla="*/ 28575 h 669925"/>
                <a:gd name="connsiteX43" fmla="*/ 152400 w 3089275"/>
                <a:gd name="connsiteY43" fmla="*/ 28575 h 669925"/>
                <a:gd name="connsiteX44" fmla="*/ 152400 w 3089275"/>
                <a:gd name="connsiteY44" fmla="*/ 22225 h 669925"/>
                <a:gd name="connsiteX45" fmla="*/ 85725 w 3089275"/>
                <a:gd name="connsiteY45" fmla="*/ 22225 h 669925"/>
                <a:gd name="connsiteX46" fmla="*/ 85725 w 3089275"/>
                <a:gd name="connsiteY46" fmla="*/ 0 h 669925"/>
                <a:gd name="connsiteX47" fmla="*/ 0 w 3089275"/>
                <a:gd name="connsiteY47" fmla="*/ 0 h 66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89275" h="669925">
                  <a:moveTo>
                    <a:pt x="3089275" y="669925"/>
                  </a:moveTo>
                  <a:lnTo>
                    <a:pt x="2266950" y="669925"/>
                  </a:lnTo>
                  <a:lnTo>
                    <a:pt x="2266950" y="641350"/>
                  </a:lnTo>
                  <a:lnTo>
                    <a:pt x="2022475" y="641350"/>
                  </a:lnTo>
                  <a:lnTo>
                    <a:pt x="2022475" y="609600"/>
                  </a:lnTo>
                  <a:lnTo>
                    <a:pt x="1698625" y="609600"/>
                  </a:lnTo>
                  <a:lnTo>
                    <a:pt x="1698625" y="539750"/>
                  </a:lnTo>
                  <a:lnTo>
                    <a:pt x="1689100" y="539750"/>
                  </a:lnTo>
                  <a:lnTo>
                    <a:pt x="1689100" y="511175"/>
                  </a:lnTo>
                  <a:lnTo>
                    <a:pt x="1387475" y="511175"/>
                  </a:lnTo>
                  <a:lnTo>
                    <a:pt x="1387475" y="479425"/>
                  </a:lnTo>
                  <a:lnTo>
                    <a:pt x="1355725" y="479425"/>
                  </a:lnTo>
                  <a:lnTo>
                    <a:pt x="1355725" y="479425"/>
                  </a:lnTo>
                  <a:lnTo>
                    <a:pt x="1355725" y="460375"/>
                  </a:lnTo>
                  <a:lnTo>
                    <a:pt x="1323975" y="460375"/>
                  </a:lnTo>
                  <a:lnTo>
                    <a:pt x="1031875" y="460375"/>
                  </a:lnTo>
                  <a:lnTo>
                    <a:pt x="1031875" y="460375"/>
                  </a:lnTo>
                  <a:lnTo>
                    <a:pt x="1009650" y="460375"/>
                  </a:lnTo>
                  <a:lnTo>
                    <a:pt x="1009650" y="428625"/>
                  </a:lnTo>
                  <a:lnTo>
                    <a:pt x="1009650" y="428625"/>
                  </a:lnTo>
                  <a:lnTo>
                    <a:pt x="1009650" y="428625"/>
                  </a:lnTo>
                  <a:lnTo>
                    <a:pt x="1009650" y="428625"/>
                  </a:lnTo>
                  <a:lnTo>
                    <a:pt x="1009650" y="396875"/>
                  </a:lnTo>
                  <a:lnTo>
                    <a:pt x="936625" y="396875"/>
                  </a:lnTo>
                  <a:lnTo>
                    <a:pt x="936625" y="396875"/>
                  </a:lnTo>
                  <a:lnTo>
                    <a:pt x="749300" y="396875"/>
                  </a:lnTo>
                  <a:lnTo>
                    <a:pt x="749300" y="368300"/>
                  </a:lnTo>
                  <a:lnTo>
                    <a:pt x="676275" y="368300"/>
                  </a:lnTo>
                  <a:lnTo>
                    <a:pt x="676275" y="285750"/>
                  </a:lnTo>
                  <a:lnTo>
                    <a:pt x="676275" y="285750"/>
                  </a:lnTo>
                  <a:lnTo>
                    <a:pt x="650875" y="285750"/>
                  </a:lnTo>
                  <a:lnTo>
                    <a:pt x="650875" y="238125"/>
                  </a:lnTo>
                  <a:lnTo>
                    <a:pt x="587375" y="238125"/>
                  </a:lnTo>
                  <a:lnTo>
                    <a:pt x="587375" y="238125"/>
                  </a:lnTo>
                  <a:lnTo>
                    <a:pt x="587375" y="238125"/>
                  </a:lnTo>
                  <a:lnTo>
                    <a:pt x="587375" y="209550"/>
                  </a:lnTo>
                  <a:lnTo>
                    <a:pt x="352425" y="209550"/>
                  </a:lnTo>
                  <a:lnTo>
                    <a:pt x="352425" y="184150"/>
                  </a:lnTo>
                  <a:lnTo>
                    <a:pt x="323850" y="184150"/>
                  </a:lnTo>
                  <a:lnTo>
                    <a:pt x="323850" y="98425"/>
                  </a:lnTo>
                  <a:lnTo>
                    <a:pt x="323850" y="98425"/>
                  </a:lnTo>
                  <a:lnTo>
                    <a:pt x="295275" y="98425"/>
                  </a:lnTo>
                  <a:lnTo>
                    <a:pt x="295275" y="28575"/>
                  </a:lnTo>
                  <a:lnTo>
                    <a:pt x="152400" y="28575"/>
                  </a:lnTo>
                  <a:lnTo>
                    <a:pt x="152400" y="22225"/>
                  </a:lnTo>
                  <a:lnTo>
                    <a:pt x="85725" y="22225"/>
                  </a:lnTo>
                  <a:lnTo>
                    <a:pt x="85725" y="0"/>
                  </a:lnTo>
                  <a:lnTo>
                    <a:pt x="0" y="0"/>
                  </a:lnTo>
                </a:path>
              </a:pathLst>
            </a:custGeom>
            <a:noFill/>
            <a:ln w="19050">
              <a:solidFill>
                <a:schemeClr val="accent1"/>
              </a:solidFill>
              <a:miter lim="800000"/>
              <a:headEnd/>
              <a:tailEnd/>
            </a:ln>
          </p:spPr>
          <p:txBody>
            <a:bodyPr rtlCol="0" anchor="ctr"/>
            <a:lstStyle/>
            <a:p>
              <a:pPr algn="ctr"/>
              <a:endParaRPr lang="en-US" dirty="0"/>
            </a:p>
          </p:txBody>
        </p:sp>
      </p:grpSp>
      <p:cxnSp>
        <p:nvCxnSpPr>
          <p:cNvPr id="76" name="Straight Connector 75">
            <a:extLst>
              <a:ext uri="{FF2B5EF4-FFF2-40B4-BE49-F238E27FC236}">
                <a16:creationId xmlns:a16="http://schemas.microsoft.com/office/drawing/2014/main" id="{94846948-C640-3EC1-8240-B00DE1BBB057}"/>
              </a:ext>
            </a:extLst>
          </p:cNvPr>
          <p:cNvCxnSpPr/>
          <p:nvPr/>
        </p:nvCxnSpPr>
        <p:spPr bwMode="auto">
          <a:xfrm>
            <a:off x="5588000"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3E7020F0-4ADE-5EDE-F627-3DA37258A8E2}"/>
              </a:ext>
            </a:extLst>
          </p:cNvPr>
          <p:cNvCxnSpPr/>
          <p:nvPr/>
        </p:nvCxnSpPr>
        <p:spPr bwMode="auto">
          <a:xfrm>
            <a:off x="5286375" y="3517046"/>
            <a:ext cx="0" cy="71558"/>
          </a:xfrm>
          <a:prstGeom prst="line">
            <a:avLst/>
          </a:prstGeom>
          <a:noFill/>
          <a:ln w="1905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5FFD5B1D-FFC1-EF37-732C-5A34449DB4DD}"/>
              </a:ext>
            </a:extLst>
          </p:cNvPr>
          <p:cNvCxnSpPr/>
          <p:nvPr/>
        </p:nvCxnSpPr>
        <p:spPr bwMode="auto">
          <a:xfrm>
            <a:off x="5075908"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C4BCCC4E-1D4F-BC04-1852-EC9A3298E09B}"/>
              </a:ext>
            </a:extLst>
          </p:cNvPr>
          <p:cNvCxnSpPr/>
          <p:nvPr/>
        </p:nvCxnSpPr>
        <p:spPr bwMode="auto">
          <a:xfrm>
            <a:off x="5210175"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447FE26B-7E77-A97F-29D4-945530769A6D}"/>
              </a:ext>
            </a:extLst>
          </p:cNvPr>
          <p:cNvCxnSpPr/>
          <p:nvPr/>
        </p:nvCxnSpPr>
        <p:spPr bwMode="auto">
          <a:xfrm>
            <a:off x="5227864"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23B6AC5D-65E1-51DD-D745-9FE933E54ADF}"/>
              </a:ext>
            </a:extLst>
          </p:cNvPr>
          <p:cNvCxnSpPr/>
          <p:nvPr/>
        </p:nvCxnSpPr>
        <p:spPr bwMode="auto">
          <a:xfrm>
            <a:off x="5246914"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00E6F4A5-16A1-CB32-47F9-D88544A87CB4}"/>
              </a:ext>
            </a:extLst>
          </p:cNvPr>
          <p:cNvCxnSpPr/>
          <p:nvPr/>
        </p:nvCxnSpPr>
        <p:spPr bwMode="auto">
          <a:xfrm>
            <a:off x="4867728"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AD778C65-F1E2-03CC-6AFD-1E950547D48D}"/>
              </a:ext>
            </a:extLst>
          </p:cNvPr>
          <p:cNvCxnSpPr/>
          <p:nvPr/>
        </p:nvCxnSpPr>
        <p:spPr bwMode="auto">
          <a:xfrm>
            <a:off x="4892675"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AA2BA970-BB72-B41F-DA33-23A0C98403CD}"/>
              </a:ext>
            </a:extLst>
          </p:cNvPr>
          <p:cNvCxnSpPr/>
          <p:nvPr/>
        </p:nvCxnSpPr>
        <p:spPr bwMode="auto">
          <a:xfrm>
            <a:off x="4908550"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BE60563D-94F2-9235-4633-83E4C18888AB}"/>
              </a:ext>
            </a:extLst>
          </p:cNvPr>
          <p:cNvCxnSpPr/>
          <p:nvPr/>
        </p:nvCxnSpPr>
        <p:spPr bwMode="auto">
          <a:xfrm>
            <a:off x="4927600" y="351704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8F699ED7-D307-915C-9108-5E6F12165667}"/>
              </a:ext>
            </a:extLst>
          </p:cNvPr>
          <p:cNvCxnSpPr/>
          <p:nvPr/>
        </p:nvCxnSpPr>
        <p:spPr bwMode="auto">
          <a:xfrm>
            <a:off x="4273621" y="3455179"/>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792B890E-D2E2-E532-D2AE-FCACA3BD5194}"/>
              </a:ext>
            </a:extLst>
          </p:cNvPr>
          <p:cNvCxnSpPr/>
          <p:nvPr/>
        </p:nvCxnSpPr>
        <p:spPr bwMode="auto">
          <a:xfrm>
            <a:off x="4391025" y="3455179"/>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A6CBE80E-FAE8-D0AE-4E73-DD3356F619E8}"/>
              </a:ext>
            </a:extLst>
          </p:cNvPr>
          <p:cNvCxnSpPr/>
          <p:nvPr/>
        </p:nvCxnSpPr>
        <p:spPr bwMode="auto">
          <a:xfrm>
            <a:off x="4530725" y="3455179"/>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5445FDC7-ECE3-05EE-4AC2-69A9A8B0FAF3}"/>
              </a:ext>
            </a:extLst>
          </p:cNvPr>
          <p:cNvCxnSpPr/>
          <p:nvPr/>
        </p:nvCxnSpPr>
        <p:spPr bwMode="auto">
          <a:xfrm>
            <a:off x="4546600" y="3455179"/>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0318DC53-DBAA-65EA-104D-1C49240783DB}"/>
              </a:ext>
            </a:extLst>
          </p:cNvPr>
          <p:cNvCxnSpPr>
            <a:cxnSpLocks/>
          </p:cNvCxnSpPr>
          <p:nvPr/>
        </p:nvCxnSpPr>
        <p:spPr bwMode="auto">
          <a:xfrm>
            <a:off x="4578350" y="3487783"/>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22FE4A55-7352-2FA0-D046-C6C9B64F6F3B}"/>
              </a:ext>
            </a:extLst>
          </p:cNvPr>
          <p:cNvCxnSpPr/>
          <p:nvPr/>
        </p:nvCxnSpPr>
        <p:spPr bwMode="auto">
          <a:xfrm>
            <a:off x="4565650" y="3487783"/>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5AF20577-5D3F-9DAE-B145-9B4716DA09A2}"/>
              </a:ext>
            </a:extLst>
          </p:cNvPr>
          <p:cNvCxnSpPr/>
          <p:nvPr/>
        </p:nvCxnSpPr>
        <p:spPr bwMode="auto">
          <a:xfrm>
            <a:off x="4091214" y="3359490"/>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9232E34D-A778-94B5-1913-214B27F03F5C}"/>
              </a:ext>
            </a:extLst>
          </p:cNvPr>
          <p:cNvCxnSpPr/>
          <p:nvPr/>
        </p:nvCxnSpPr>
        <p:spPr bwMode="auto">
          <a:xfrm>
            <a:off x="3638550" y="330783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74E8E89E-2A65-F270-9E83-203BA0A92A85}"/>
              </a:ext>
            </a:extLst>
          </p:cNvPr>
          <p:cNvCxnSpPr/>
          <p:nvPr/>
        </p:nvCxnSpPr>
        <p:spPr bwMode="auto">
          <a:xfrm>
            <a:off x="3857625" y="3307836"/>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57E72396-9388-AFA2-E695-AFBCF58A7290}"/>
              </a:ext>
            </a:extLst>
          </p:cNvPr>
          <p:cNvCxnSpPr/>
          <p:nvPr/>
        </p:nvCxnSpPr>
        <p:spPr bwMode="auto">
          <a:xfrm>
            <a:off x="3551762" y="3312233"/>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CA31D5AC-338C-3A16-909A-AF9AA14D7D25}"/>
              </a:ext>
            </a:extLst>
          </p:cNvPr>
          <p:cNvCxnSpPr/>
          <p:nvPr/>
        </p:nvCxnSpPr>
        <p:spPr bwMode="auto">
          <a:xfrm>
            <a:off x="3911671" y="3356315"/>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B63F58D2-CA58-921D-4B3F-8555E4546475}"/>
              </a:ext>
            </a:extLst>
          </p:cNvPr>
          <p:cNvCxnSpPr/>
          <p:nvPr/>
        </p:nvCxnSpPr>
        <p:spPr bwMode="auto">
          <a:xfrm>
            <a:off x="3927546" y="3356315"/>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7EAE4822-E478-557B-9828-E3B462187BED}"/>
              </a:ext>
            </a:extLst>
          </p:cNvPr>
          <p:cNvCxnSpPr/>
          <p:nvPr/>
        </p:nvCxnSpPr>
        <p:spPr bwMode="auto">
          <a:xfrm>
            <a:off x="2733675" y="2879725"/>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BBECB593-62E3-706A-E64B-2B7BD3011CE7}"/>
              </a:ext>
            </a:extLst>
          </p:cNvPr>
          <p:cNvCxnSpPr/>
          <p:nvPr/>
        </p:nvCxnSpPr>
        <p:spPr bwMode="auto">
          <a:xfrm>
            <a:off x="2614839" y="2858279"/>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6DE6127F-CD0E-CEAF-0F2D-D07EF5C25038}"/>
              </a:ext>
            </a:extLst>
          </p:cNvPr>
          <p:cNvCxnSpPr/>
          <p:nvPr/>
        </p:nvCxnSpPr>
        <p:spPr bwMode="auto">
          <a:xfrm>
            <a:off x="2822448" y="2915504"/>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932B1724-8DEF-A8B1-3A3A-5B6DDB3A8B58}"/>
              </a:ext>
            </a:extLst>
          </p:cNvPr>
          <p:cNvCxnSpPr/>
          <p:nvPr/>
        </p:nvCxnSpPr>
        <p:spPr bwMode="auto">
          <a:xfrm>
            <a:off x="3216148" y="3214733"/>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2DCACFE2-614A-BD46-9953-F41072D52779}"/>
              </a:ext>
            </a:extLst>
          </p:cNvPr>
          <p:cNvCxnSpPr/>
          <p:nvPr/>
        </p:nvCxnSpPr>
        <p:spPr bwMode="auto">
          <a:xfrm>
            <a:off x="3513261" y="3250512"/>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E86AF995-F285-E499-3E76-68707A3A4442}"/>
              </a:ext>
            </a:extLst>
          </p:cNvPr>
          <p:cNvCxnSpPr/>
          <p:nvPr/>
        </p:nvCxnSpPr>
        <p:spPr bwMode="auto">
          <a:xfrm>
            <a:off x="1270936" y="1980629"/>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6F46F76D-B397-D963-444C-62CF890F6BE4}"/>
              </a:ext>
            </a:extLst>
          </p:cNvPr>
          <p:cNvCxnSpPr/>
          <p:nvPr/>
        </p:nvCxnSpPr>
        <p:spPr bwMode="auto">
          <a:xfrm>
            <a:off x="1680511" y="2223931"/>
            <a:ext cx="0" cy="71558"/>
          </a:xfrm>
          <a:prstGeom prst="line">
            <a:avLst/>
          </a:prstGeom>
          <a:noFill/>
          <a:ln w="1270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A9BF6871-D0CC-7A7E-79D7-5CC4542DBBB6}"/>
              </a:ext>
            </a:extLst>
          </p:cNvPr>
          <p:cNvCxnSpPr>
            <a:cxnSpLocks/>
          </p:cNvCxnSpPr>
          <p:nvPr/>
        </p:nvCxnSpPr>
        <p:spPr bwMode="auto">
          <a:xfrm flipH="1">
            <a:off x="4165600" y="3427019"/>
            <a:ext cx="63500" cy="0"/>
          </a:xfrm>
          <a:prstGeom prst="line">
            <a:avLst/>
          </a:prstGeom>
          <a:noFill/>
          <a:ln w="1270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5E581047-D050-5454-63D4-0C211104CDCA}"/>
              </a:ext>
            </a:extLst>
          </p:cNvPr>
          <p:cNvCxnSpPr>
            <a:cxnSpLocks/>
          </p:cNvCxnSpPr>
          <p:nvPr/>
        </p:nvCxnSpPr>
        <p:spPr bwMode="auto">
          <a:xfrm flipH="1">
            <a:off x="4165600" y="3411144"/>
            <a:ext cx="63500" cy="0"/>
          </a:xfrm>
          <a:prstGeom prst="line">
            <a:avLst/>
          </a:prstGeom>
          <a:noFill/>
          <a:ln w="1270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910E0EEF-6379-B13F-DA0A-A24864087F1B}"/>
              </a:ext>
            </a:extLst>
          </p:cNvPr>
          <p:cNvCxnSpPr>
            <a:cxnSpLocks/>
          </p:cNvCxnSpPr>
          <p:nvPr/>
        </p:nvCxnSpPr>
        <p:spPr bwMode="auto">
          <a:xfrm flipH="1">
            <a:off x="3488262" y="3299505"/>
            <a:ext cx="63500" cy="0"/>
          </a:xfrm>
          <a:prstGeom prst="line">
            <a:avLst/>
          </a:prstGeom>
          <a:noFill/>
          <a:ln w="1270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F64EE287-11F5-A61C-EAC8-7D720650BDB8}"/>
              </a:ext>
            </a:extLst>
          </p:cNvPr>
          <p:cNvCxnSpPr>
            <a:cxnSpLocks/>
          </p:cNvCxnSpPr>
          <p:nvPr/>
        </p:nvCxnSpPr>
        <p:spPr bwMode="auto">
          <a:xfrm flipH="1">
            <a:off x="2780772" y="2957633"/>
            <a:ext cx="63500" cy="0"/>
          </a:xfrm>
          <a:prstGeom prst="line">
            <a:avLst/>
          </a:prstGeom>
          <a:noFill/>
          <a:ln w="1270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DDF33312-7B43-7681-0B2B-89BA703DD106}"/>
              </a:ext>
            </a:extLst>
          </p:cNvPr>
          <p:cNvCxnSpPr>
            <a:cxnSpLocks/>
          </p:cNvCxnSpPr>
          <p:nvPr/>
        </p:nvCxnSpPr>
        <p:spPr bwMode="auto">
          <a:xfrm flipH="1">
            <a:off x="1782176" y="2373433"/>
            <a:ext cx="63500" cy="0"/>
          </a:xfrm>
          <a:prstGeom prst="line">
            <a:avLst/>
          </a:prstGeom>
          <a:noFill/>
          <a:ln w="1270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C4352D25-9D03-CE12-FB6E-7A7A031C4196}"/>
              </a:ext>
            </a:extLst>
          </p:cNvPr>
          <p:cNvCxnSpPr>
            <a:cxnSpLocks/>
          </p:cNvCxnSpPr>
          <p:nvPr/>
        </p:nvCxnSpPr>
        <p:spPr bwMode="auto">
          <a:xfrm flipH="1">
            <a:off x="1421039" y="2100383"/>
            <a:ext cx="63500" cy="0"/>
          </a:xfrm>
          <a:prstGeom prst="line">
            <a:avLst/>
          </a:prstGeom>
          <a:noFill/>
          <a:ln w="1270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82576B1D-DA19-CE00-6358-CB6FB85E8FE1}"/>
              </a:ext>
            </a:extLst>
          </p:cNvPr>
          <p:cNvCxnSpPr>
            <a:cxnSpLocks/>
          </p:cNvCxnSpPr>
          <p:nvPr/>
        </p:nvCxnSpPr>
        <p:spPr bwMode="auto">
          <a:xfrm flipH="1">
            <a:off x="1432378" y="2151183"/>
            <a:ext cx="63500" cy="0"/>
          </a:xfrm>
          <a:prstGeom prst="line">
            <a:avLst/>
          </a:prstGeom>
          <a:noFill/>
          <a:ln w="1270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0CE15538-8E0C-A7F3-30A4-169A982B0F36}"/>
              </a:ext>
            </a:extLst>
          </p:cNvPr>
          <p:cNvCxnSpPr>
            <a:cxnSpLocks/>
          </p:cNvCxnSpPr>
          <p:nvPr/>
        </p:nvCxnSpPr>
        <p:spPr bwMode="auto">
          <a:xfrm flipH="1">
            <a:off x="1437367" y="2236631"/>
            <a:ext cx="63500" cy="0"/>
          </a:xfrm>
          <a:prstGeom prst="line">
            <a:avLst/>
          </a:prstGeom>
          <a:noFill/>
          <a:ln w="1270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E062C0BC-2FF1-FA47-6EEF-AC0DC631D5EF}"/>
              </a:ext>
            </a:extLst>
          </p:cNvPr>
          <p:cNvCxnSpPr/>
          <p:nvPr/>
        </p:nvCxnSpPr>
        <p:spPr bwMode="auto">
          <a:xfrm>
            <a:off x="4232275" y="3448829"/>
            <a:ext cx="0" cy="71558"/>
          </a:xfrm>
          <a:prstGeom prst="line">
            <a:avLst/>
          </a:prstGeom>
          <a:noFill/>
          <a:ln w="12700" cap="flat" cmpd="sng" algn="ctr">
            <a:solidFill>
              <a:schemeClr val="accent1"/>
            </a:solidFill>
            <a:prstDash val="solid"/>
            <a:round/>
            <a:headEnd type="none" w="med" len="med"/>
            <a:tailEnd type="none" w="med" len="med"/>
          </a:ln>
          <a:effectLst/>
        </p:spPr>
      </p:cxnSp>
      <p:grpSp>
        <p:nvGrpSpPr>
          <p:cNvPr id="122" name="Group 121">
            <a:extLst>
              <a:ext uri="{FF2B5EF4-FFF2-40B4-BE49-F238E27FC236}">
                <a16:creationId xmlns:a16="http://schemas.microsoft.com/office/drawing/2014/main" id="{FA119A71-90A3-DC13-938C-4C9BB555500B}"/>
              </a:ext>
            </a:extLst>
          </p:cNvPr>
          <p:cNvGrpSpPr/>
          <p:nvPr/>
        </p:nvGrpSpPr>
        <p:grpSpPr>
          <a:xfrm>
            <a:off x="1090215" y="1986426"/>
            <a:ext cx="63500" cy="71558"/>
            <a:chOff x="1236947" y="2716239"/>
            <a:chExt cx="63500" cy="71558"/>
          </a:xfrm>
        </p:grpSpPr>
        <p:cxnSp>
          <p:nvCxnSpPr>
            <p:cNvPr id="120" name="Straight Connector 119">
              <a:extLst>
                <a:ext uri="{FF2B5EF4-FFF2-40B4-BE49-F238E27FC236}">
                  <a16:creationId xmlns:a16="http://schemas.microsoft.com/office/drawing/2014/main" id="{2B611AB3-5F38-9BB5-2405-D1A11EB9ABE0}"/>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85F7A728-77CF-DB51-66CB-F27D8D284CB1}"/>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39864665-E00F-B04A-1208-9DE1D7B36B08}"/>
              </a:ext>
            </a:extLst>
          </p:cNvPr>
          <p:cNvGrpSpPr/>
          <p:nvPr/>
        </p:nvGrpSpPr>
        <p:grpSpPr>
          <a:xfrm>
            <a:off x="1172011" y="2012950"/>
            <a:ext cx="63500" cy="71558"/>
            <a:chOff x="1236947" y="2716239"/>
            <a:chExt cx="63500" cy="71558"/>
          </a:xfrm>
        </p:grpSpPr>
        <p:cxnSp>
          <p:nvCxnSpPr>
            <p:cNvPr id="124" name="Straight Connector 123">
              <a:extLst>
                <a:ext uri="{FF2B5EF4-FFF2-40B4-BE49-F238E27FC236}">
                  <a16:creationId xmlns:a16="http://schemas.microsoft.com/office/drawing/2014/main" id="{1BF292F5-C87F-ED05-390B-79760CAE03ED}"/>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4E28592A-F571-3DB5-50EE-41B851936E8D}"/>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C1B45364-CA58-87FB-EEF8-233C3F2E90EB}"/>
              </a:ext>
            </a:extLst>
          </p:cNvPr>
          <p:cNvGrpSpPr/>
          <p:nvPr/>
        </p:nvGrpSpPr>
        <p:grpSpPr>
          <a:xfrm>
            <a:off x="1430614" y="2239843"/>
            <a:ext cx="63500" cy="71558"/>
            <a:chOff x="1236947" y="2716239"/>
            <a:chExt cx="63500" cy="71558"/>
          </a:xfrm>
        </p:grpSpPr>
        <p:cxnSp>
          <p:nvCxnSpPr>
            <p:cNvPr id="127" name="Straight Connector 126">
              <a:extLst>
                <a:ext uri="{FF2B5EF4-FFF2-40B4-BE49-F238E27FC236}">
                  <a16:creationId xmlns:a16="http://schemas.microsoft.com/office/drawing/2014/main" id="{33B54BA1-8EEA-F635-85B8-DCB54F4C1849}"/>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BAACD5F2-2179-4DAC-E1BB-10574F82D03C}"/>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50DA86B4-1059-0845-97DD-FBFA5FB9EBD6}"/>
              </a:ext>
            </a:extLst>
          </p:cNvPr>
          <p:cNvGrpSpPr/>
          <p:nvPr/>
        </p:nvGrpSpPr>
        <p:grpSpPr>
          <a:xfrm>
            <a:off x="1482300" y="2519836"/>
            <a:ext cx="63500" cy="71558"/>
            <a:chOff x="1236947" y="2716239"/>
            <a:chExt cx="63500" cy="71558"/>
          </a:xfrm>
        </p:grpSpPr>
        <p:cxnSp>
          <p:nvCxnSpPr>
            <p:cNvPr id="130" name="Straight Connector 129">
              <a:extLst>
                <a:ext uri="{FF2B5EF4-FFF2-40B4-BE49-F238E27FC236}">
                  <a16:creationId xmlns:a16="http://schemas.microsoft.com/office/drawing/2014/main" id="{48E89A42-F9C3-351D-4546-87E1ABE1C429}"/>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CA972091-CA51-F212-D364-84AAA7C70BA5}"/>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468ADBD3-786E-589A-3BF1-4B58B38B5AD1}"/>
              </a:ext>
            </a:extLst>
          </p:cNvPr>
          <p:cNvGrpSpPr/>
          <p:nvPr/>
        </p:nvGrpSpPr>
        <p:grpSpPr>
          <a:xfrm>
            <a:off x="1699107" y="2519836"/>
            <a:ext cx="63500" cy="71558"/>
            <a:chOff x="1236947" y="2716239"/>
            <a:chExt cx="63500" cy="71558"/>
          </a:xfrm>
        </p:grpSpPr>
        <p:cxnSp>
          <p:nvCxnSpPr>
            <p:cNvPr id="133" name="Straight Connector 132">
              <a:extLst>
                <a:ext uri="{FF2B5EF4-FFF2-40B4-BE49-F238E27FC236}">
                  <a16:creationId xmlns:a16="http://schemas.microsoft.com/office/drawing/2014/main" id="{41C8B07E-8142-AD7F-AD7A-15A923B0DB41}"/>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80FBA3CC-B914-2177-B090-5AACA915EDB0}"/>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11D7C63A-8AF8-C8E9-75BD-FDD33CED06B9}"/>
              </a:ext>
            </a:extLst>
          </p:cNvPr>
          <p:cNvGrpSpPr/>
          <p:nvPr/>
        </p:nvGrpSpPr>
        <p:grpSpPr>
          <a:xfrm>
            <a:off x="1750426" y="2622213"/>
            <a:ext cx="63500" cy="71558"/>
            <a:chOff x="1236947" y="2716239"/>
            <a:chExt cx="63500" cy="71558"/>
          </a:xfrm>
        </p:grpSpPr>
        <p:cxnSp>
          <p:nvCxnSpPr>
            <p:cNvPr id="136" name="Straight Connector 135">
              <a:extLst>
                <a:ext uri="{FF2B5EF4-FFF2-40B4-BE49-F238E27FC236}">
                  <a16:creationId xmlns:a16="http://schemas.microsoft.com/office/drawing/2014/main" id="{3EA7B1F6-5A13-AE9A-433B-4ADAF67E1465}"/>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D020C0EE-E14A-9A34-6171-1D2C524B86FA}"/>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8DFE0468-D793-9A18-118C-3DDB5AB24D4D}"/>
              </a:ext>
            </a:extLst>
          </p:cNvPr>
          <p:cNvGrpSpPr/>
          <p:nvPr/>
        </p:nvGrpSpPr>
        <p:grpSpPr>
          <a:xfrm>
            <a:off x="2117301" y="3359490"/>
            <a:ext cx="63500" cy="71558"/>
            <a:chOff x="1236947" y="2716239"/>
            <a:chExt cx="63500" cy="71558"/>
          </a:xfrm>
        </p:grpSpPr>
        <p:cxnSp>
          <p:nvCxnSpPr>
            <p:cNvPr id="139" name="Straight Connector 138">
              <a:extLst>
                <a:ext uri="{FF2B5EF4-FFF2-40B4-BE49-F238E27FC236}">
                  <a16:creationId xmlns:a16="http://schemas.microsoft.com/office/drawing/2014/main" id="{DDE21DE3-4094-C86B-FC7B-C60160B8F520}"/>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1C3D618A-456C-CB9B-8DD7-332C7DCFEB43}"/>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41" name="Group 140">
            <a:extLst>
              <a:ext uri="{FF2B5EF4-FFF2-40B4-BE49-F238E27FC236}">
                <a16:creationId xmlns:a16="http://schemas.microsoft.com/office/drawing/2014/main" id="{5DA4618B-8393-DA9A-285F-868C434AB6B9}"/>
              </a:ext>
            </a:extLst>
          </p:cNvPr>
          <p:cNvGrpSpPr/>
          <p:nvPr/>
        </p:nvGrpSpPr>
        <p:grpSpPr>
          <a:xfrm>
            <a:off x="3825875" y="4003869"/>
            <a:ext cx="63500" cy="71558"/>
            <a:chOff x="1236947" y="2716239"/>
            <a:chExt cx="63500" cy="71558"/>
          </a:xfrm>
        </p:grpSpPr>
        <p:cxnSp>
          <p:nvCxnSpPr>
            <p:cNvPr id="142" name="Straight Connector 141">
              <a:extLst>
                <a:ext uri="{FF2B5EF4-FFF2-40B4-BE49-F238E27FC236}">
                  <a16:creationId xmlns:a16="http://schemas.microsoft.com/office/drawing/2014/main" id="{BBDE0DFE-333D-7AA5-E657-AB51BEB1B341}"/>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21145D1F-2E46-7B0D-3E8F-99DE31C0B4D6}"/>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A9FD1782-C7FE-0C9A-D704-E2C316D82B01}"/>
              </a:ext>
            </a:extLst>
          </p:cNvPr>
          <p:cNvGrpSpPr/>
          <p:nvPr/>
        </p:nvGrpSpPr>
        <p:grpSpPr>
          <a:xfrm>
            <a:off x="3842989" y="4002598"/>
            <a:ext cx="63500" cy="71558"/>
            <a:chOff x="1236947" y="2716239"/>
            <a:chExt cx="63500" cy="71558"/>
          </a:xfrm>
        </p:grpSpPr>
        <p:cxnSp>
          <p:nvCxnSpPr>
            <p:cNvPr id="145" name="Straight Connector 144">
              <a:extLst>
                <a:ext uri="{FF2B5EF4-FFF2-40B4-BE49-F238E27FC236}">
                  <a16:creationId xmlns:a16="http://schemas.microsoft.com/office/drawing/2014/main" id="{CA9E0626-A8C8-91C1-FFCE-216C7364FCA7}"/>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645DF251-3503-2B14-D5EA-2BE62CFE61F9}"/>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F8FAE0EF-66C2-221B-A0A7-765BFAD64289}"/>
              </a:ext>
            </a:extLst>
          </p:cNvPr>
          <p:cNvGrpSpPr/>
          <p:nvPr/>
        </p:nvGrpSpPr>
        <p:grpSpPr>
          <a:xfrm>
            <a:off x="4133850" y="4007555"/>
            <a:ext cx="63500" cy="71558"/>
            <a:chOff x="1236947" y="2716239"/>
            <a:chExt cx="63500" cy="71558"/>
          </a:xfrm>
        </p:grpSpPr>
        <p:cxnSp>
          <p:nvCxnSpPr>
            <p:cNvPr id="148" name="Straight Connector 147">
              <a:extLst>
                <a:ext uri="{FF2B5EF4-FFF2-40B4-BE49-F238E27FC236}">
                  <a16:creationId xmlns:a16="http://schemas.microsoft.com/office/drawing/2014/main" id="{FC394436-F623-FDD8-F84A-F6FD011C978D}"/>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832FA823-D475-C1F8-DFC5-5FDF880A7093}"/>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50" name="Group 149">
            <a:extLst>
              <a:ext uri="{FF2B5EF4-FFF2-40B4-BE49-F238E27FC236}">
                <a16:creationId xmlns:a16="http://schemas.microsoft.com/office/drawing/2014/main" id="{2344D71B-9A87-27B0-EAFF-F6D3B065BE1E}"/>
              </a:ext>
            </a:extLst>
          </p:cNvPr>
          <p:cNvGrpSpPr/>
          <p:nvPr/>
        </p:nvGrpSpPr>
        <p:grpSpPr>
          <a:xfrm>
            <a:off x="4156075" y="4007555"/>
            <a:ext cx="63500" cy="71558"/>
            <a:chOff x="1236947" y="2716239"/>
            <a:chExt cx="63500" cy="71558"/>
          </a:xfrm>
        </p:grpSpPr>
        <p:cxnSp>
          <p:nvCxnSpPr>
            <p:cNvPr id="151" name="Straight Connector 150">
              <a:extLst>
                <a:ext uri="{FF2B5EF4-FFF2-40B4-BE49-F238E27FC236}">
                  <a16:creationId xmlns:a16="http://schemas.microsoft.com/office/drawing/2014/main" id="{B306D1B2-F555-1260-61C0-4E2BA2802637}"/>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103898CE-A711-06C0-635F-E57CF7D4DF2F}"/>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53" name="Group 152">
            <a:extLst>
              <a:ext uri="{FF2B5EF4-FFF2-40B4-BE49-F238E27FC236}">
                <a16:creationId xmlns:a16="http://schemas.microsoft.com/office/drawing/2014/main" id="{3B9D993F-0C02-7C2D-B3C3-4F5E18960DB6}"/>
              </a:ext>
            </a:extLst>
          </p:cNvPr>
          <p:cNvGrpSpPr/>
          <p:nvPr/>
        </p:nvGrpSpPr>
        <p:grpSpPr>
          <a:xfrm>
            <a:off x="4191472" y="4007555"/>
            <a:ext cx="63500" cy="71558"/>
            <a:chOff x="1236947" y="2716239"/>
            <a:chExt cx="63500" cy="71558"/>
          </a:xfrm>
        </p:grpSpPr>
        <p:cxnSp>
          <p:nvCxnSpPr>
            <p:cNvPr id="154" name="Straight Connector 153">
              <a:extLst>
                <a:ext uri="{FF2B5EF4-FFF2-40B4-BE49-F238E27FC236}">
                  <a16:creationId xmlns:a16="http://schemas.microsoft.com/office/drawing/2014/main" id="{0CA97C6E-37A8-2EBC-5A85-C18FBA783EAA}"/>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071702CA-2F75-6BD2-2C80-28B5E1F65BBB}"/>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56" name="Group 155">
            <a:extLst>
              <a:ext uri="{FF2B5EF4-FFF2-40B4-BE49-F238E27FC236}">
                <a16:creationId xmlns:a16="http://schemas.microsoft.com/office/drawing/2014/main" id="{5A1FFD8E-E0C8-3E13-FD80-9B0C49445C84}"/>
              </a:ext>
            </a:extLst>
          </p:cNvPr>
          <p:cNvGrpSpPr/>
          <p:nvPr/>
        </p:nvGrpSpPr>
        <p:grpSpPr>
          <a:xfrm>
            <a:off x="4197350" y="4039130"/>
            <a:ext cx="63500" cy="71558"/>
            <a:chOff x="1236947" y="2716239"/>
            <a:chExt cx="63500" cy="71558"/>
          </a:xfrm>
        </p:grpSpPr>
        <p:cxnSp>
          <p:nvCxnSpPr>
            <p:cNvPr id="157" name="Straight Connector 156">
              <a:extLst>
                <a:ext uri="{FF2B5EF4-FFF2-40B4-BE49-F238E27FC236}">
                  <a16:creationId xmlns:a16="http://schemas.microsoft.com/office/drawing/2014/main" id="{451256F1-D203-9E08-CBEE-B2214451F727}"/>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74303E5D-554C-7858-F1F9-E5A860B16BC0}"/>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59" name="Group 158">
            <a:extLst>
              <a:ext uri="{FF2B5EF4-FFF2-40B4-BE49-F238E27FC236}">
                <a16:creationId xmlns:a16="http://schemas.microsoft.com/office/drawing/2014/main" id="{D6E88A52-4E92-4D85-2656-AF0D4DA8A325}"/>
              </a:ext>
            </a:extLst>
          </p:cNvPr>
          <p:cNvGrpSpPr/>
          <p:nvPr/>
        </p:nvGrpSpPr>
        <p:grpSpPr>
          <a:xfrm>
            <a:off x="4504795" y="4072056"/>
            <a:ext cx="63500" cy="71558"/>
            <a:chOff x="1236947" y="2716239"/>
            <a:chExt cx="63500" cy="71558"/>
          </a:xfrm>
        </p:grpSpPr>
        <p:cxnSp>
          <p:nvCxnSpPr>
            <p:cNvPr id="160" name="Straight Connector 159">
              <a:extLst>
                <a:ext uri="{FF2B5EF4-FFF2-40B4-BE49-F238E27FC236}">
                  <a16:creationId xmlns:a16="http://schemas.microsoft.com/office/drawing/2014/main" id="{D5CE34C4-557B-1257-E206-445995B2019F}"/>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5BAB78E9-138F-A285-4774-5E4CF5386AB0}"/>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62" name="Group 161">
            <a:extLst>
              <a:ext uri="{FF2B5EF4-FFF2-40B4-BE49-F238E27FC236}">
                <a16:creationId xmlns:a16="http://schemas.microsoft.com/office/drawing/2014/main" id="{37797CBE-66EE-1367-C7CA-2D19899B28BA}"/>
              </a:ext>
            </a:extLst>
          </p:cNvPr>
          <p:cNvGrpSpPr/>
          <p:nvPr/>
        </p:nvGrpSpPr>
        <p:grpSpPr>
          <a:xfrm>
            <a:off x="4528022" y="4072056"/>
            <a:ext cx="63500" cy="71558"/>
            <a:chOff x="1236947" y="2716239"/>
            <a:chExt cx="63500" cy="71558"/>
          </a:xfrm>
        </p:grpSpPr>
        <p:cxnSp>
          <p:nvCxnSpPr>
            <p:cNvPr id="163" name="Straight Connector 162">
              <a:extLst>
                <a:ext uri="{FF2B5EF4-FFF2-40B4-BE49-F238E27FC236}">
                  <a16:creationId xmlns:a16="http://schemas.microsoft.com/office/drawing/2014/main" id="{68C781BA-3613-3D0A-AB0D-EFD82CC71AB3}"/>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E39C6FCA-FB1A-C1D2-0BF4-1733C80FC80A}"/>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65" name="Group 164">
            <a:extLst>
              <a:ext uri="{FF2B5EF4-FFF2-40B4-BE49-F238E27FC236}">
                <a16:creationId xmlns:a16="http://schemas.microsoft.com/office/drawing/2014/main" id="{EF6B5014-8B23-6C39-DEE7-82A401B6D9DB}"/>
              </a:ext>
            </a:extLst>
          </p:cNvPr>
          <p:cNvGrpSpPr/>
          <p:nvPr/>
        </p:nvGrpSpPr>
        <p:grpSpPr>
          <a:xfrm>
            <a:off x="4799239" y="4072056"/>
            <a:ext cx="63500" cy="71558"/>
            <a:chOff x="1236947" y="2716239"/>
            <a:chExt cx="63500" cy="71558"/>
          </a:xfrm>
        </p:grpSpPr>
        <p:cxnSp>
          <p:nvCxnSpPr>
            <p:cNvPr id="166" name="Straight Connector 165">
              <a:extLst>
                <a:ext uri="{FF2B5EF4-FFF2-40B4-BE49-F238E27FC236}">
                  <a16:creationId xmlns:a16="http://schemas.microsoft.com/office/drawing/2014/main" id="{F2E57E27-AAD6-578D-BF1F-4E9D34F011D3}"/>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12EB6005-524A-4909-BD33-3B9E46E093CF}"/>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68" name="Group 167">
            <a:extLst>
              <a:ext uri="{FF2B5EF4-FFF2-40B4-BE49-F238E27FC236}">
                <a16:creationId xmlns:a16="http://schemas.microsoft.com/office/drawing/2014/main" id="{B42FCDEC-D332-DA29-4606-F2EBA1939224}"/>
              </a:ext>
            </a:extLst>
          </p:cNvPr>
          <p:cNvGrpSpPr/>
          <p:nvPr/>
        </p:nvGrpSpPr>
        <p:grpSpPr>
          <a:xfrm>
            <a:off x="5215164" y="4072056"/>
            <a:ext cx="63500" cy="71558"/>
            <a:chOff x="1236947" y="2716239"/>
            <a:chExt cx="63500" cy="71558"/>
          </a:xfrm>
        </p:grpSpPr>
        <p:cxnSp>
          <p:nvCxnSpPr>
            <p:cNvPr id="169" name="Straight Connector 168">
              <a:extLst>
                <a:ext uri="{FF2B5EF4-FFF2-40B4-BE49-F238E27FC236}">
                  <a16:creationId xmlns:a16="http://schemas.microsoft.com/office/drawing/2014/main" id="{11D3F121-C696-3A40-442E-D5C852E75E56}"/>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3F018496-9303-A2F7-2E0B-E3F50B669CF9}"/>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71" name="Group 170">
            <a:extLst>
              <a:ext uri="{FF2B5EF4-FFF2-40B4-BE49-F238E27FC236}">
                <a16:creationId xmlns:a16="http://schemas.microsoft.com/office/drawing/2014/main" id="{8129F380-0BA6-5044-DCA3-D4B6F6411422}"/>
              </a:ext>
            </a:extLst>
          </p:cNvPr>
          <p:cNvGrpSpPr/>
          <p:nvPr/>
        </p:nvGrpSpPr>
        <p:grpSpPr>
          <a:xfrm>
            <a:off x="4845050" y="4072056"/>
            <a:ext cx="63500" cy="71558"/>
            <a:chOff x="1236947" y="2716239"/>
            <a:chExt cx="63500" cy="71558"/>
          </a:xfrm>
        </p:grpSpPr>
        <p:cxnSp>
          <p:nvCxnSpPr>
            <p:cNvPr id="172" name="Straight Connector 171">
              <a:extLst>
                <a:ext uri="{FF2B5EF4-FFF2-40B4-BE49-F238E27FC236}">
                  <a16:creationId xmlns:a16="http://schemas.microsoft.com/office/drawing/2014/main" id="{85D8C16E-6723-6250-E050-07AFF4EB5A6B}"/>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95BD1683-E565-940F-0D67-4841AAE6138B}"/>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ED881C24-575A-8E72-7C7F-A9D0E0DCD7E8}"/>
              </a:ext>
            </a:extLst>
          </p:cNvPr>
          <p:cNvGrpSpPr/>
          <p:nvPr/>
        </p:nvGrpSpPr>
        <p:grpSpPr>
          <a:xfrm>
            <a:off x="4860925" y="4072056"/>
            <a:ext cx="63500" cy="71558"/>
            <a:chOff x="1236947" y="2716239"/>
            <a:chExt cx="63500" cy="71558"/>
          </a:xfrm>
        </p:grpSpPr>
        <p:cxnSp>
          <p:nvCxnSpPr>
            <p:cNvPr id="175" name="Straight Connector 174">
              <a:extLst>
                <a:ext uri="{FF2B5EF4-FFF2-40B4-BE49-F238E27FC236}">
                  <a16:creationId xmlns:a16="http://schemas.microsoft.com/office/drawing/2014/main" id="{8875B025-B0FB-E4A8-6D99-5A26F7C3F350}"/>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0C6BE4C7-8576-B08C-FCA3-3BDD19B7EB56}"/>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A365E7C3-CD29-B0C5-C9B8-DD9B1DED5573}"/>
              </a:ext>
            </a:extLst>
          </p:cNvPr>
          <p:cNvGrpSpPr/>
          <p:nvPr/>
        </p:nvGrpSpPr>
        <p:grpSpPr>
          <a:xfrm>
            <a:off x="4876800" y="4072056"/>
            <a:ext cx="63500" cy="71558"/>
            <a:chOff x="1236947" y="2716239"/>
            <a:chExt cx="63500" cy="71558"/>
          </a:xfrm>
        </p:grpSpPr>
        <p:cxnSp>
          <p:nvCxnSpPr>
            <p:cNvPr id="178" name="Straight Connector 177">
              <a:extLst>
                <a:ext uri="{FF2B5EF4-FFF2-40B4-BE49-F238E27FC236}">
                  <a16:creationId xmlns:a16="http://schemas.microsoft.com/office/drawing/2014/main" id="{629E5FFC-1289-3C7C-B9AF-09C2C02C6CCF}"/>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12F920D1-24BE-BF09-0AC4-17A123EAEFC6}"/>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F797DDB4-6217-3D91-1C3D-25916E32D23C}"/>
              </a:ext>
            </a:extLst>
          </p:cNvPr>
          <p:cNvGrpSpPr/>
          <p:nvPr/>
        </p:nvGrpSpPr>
        <p:grpSpPr>
          <a:xfrm>
            <a:off x="4895850" y="4072056"/>
            <a:ext cx="63500" cy="71558"/>
            <a:chOff x="1236947" y="2716239"/>
            <a:chExt cx="63500" cy="71558"/>
          </a:xfrm>
        </p:grpSpPr>
        <p:cxnSp>
          <p:nvCxnSpPr>
            <p:cNvPr id="181" name="Straight Connector 180">
              <a:extLst>
                <a:ext uri="{FF2B5EF4-FFF2-40B4-BE49-F238E27FC236}">
                  <a16:creationId xmlns:a16="http://schemas.microsoft.com/office/drawing/2014/main" id="{E2783F55-2DFC-13F3-8C6C-C99810E49E9C}"/>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19D6C408-CE6A-DE6F-CB52-4DC273F59C02}"/>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83" name="Group 182">
            <a:extLst>
              <a:ext uri="{FF2B5EF4-FFF2-40B4-BE49-F238E27FC236}">
                <a16:creationId xmlns:a16="http://schemas.microsoft.com/office/drawing/2014/main" id="{D8CED977-4639-5C68-92F4-A0A88F6CC63A}"/>
              </a:ext>
            </a:extLst>
          </p:cNvPr>
          <p:cNvGrpSpPr/>
          <p:nvPr/>
        </p:nvGrpSpPr>
        <p:grpSpPr>
          <a:xfrm>
            <a:off x="5588000" y="4072056"/>
            <a:ext cx="63500" cy="71558"/>
            <a:chOff x="1236947" y="2716239"/>
            <a:chExt cx="63500" cy="71558"/>
          </a:xfrm>
        </p:grpSpPr>
        <p:cxnSp>
          <p:nvCxnSpPr>
            <p:cNvPr id="184" name="Straight Connector 183">
              <a:extLst>
                <a:ext uri="{FF2B5EF4-FFF2-40B4-BE49-F238E27FC236}">
                  <a16:creationId xmlns:a16="http://schemas.microsoft.com/office/drawing/2014/main" id="{FB570FD1-9C50-B930-8E94-F0E6A9EC68B5}"/>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C01A2E92-5F04-C7E4-8AC2-A19CC2F882C2}"/>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08379E8A-80AA-AED4-A63C-07FED11B214A}"/>
              </a:ext>
            </a:extLst>
          </p:cNvPr>
          <p:cNvGrpSpPr/>
          <p:nvPr/>
        </p:nvGrpSpPr>
        <p:grpSpPr>
          <a:xfrm>
            <a:off x="5542633" y="4072056"/>
            <a:ext cx="63500" cy="71558"/>
            <a:chOff x="1236947" y="2716239"/>
            <a:chExt cx="63500" cy="71558"/>
          </a:xfrm>
        </p:grpSpPr>
        <p:cxnSp>
          <p:nvCxnSpPr>
            <p:cNvPr id="187" name="Straight Connector 186">
              <a:extLst>
                <a:ext uri="{FF2B5EF4-FFF2-40B4-BE49-F238E27FC236}">
                  <a16:creationId xmlns:a16="http://schemas.microsoft.com/office/drawing/2014/main" id="{5F3B3001-D0F7-D3D7-6522-786173214E0E}"/>
                </a:ext>
              </a:extLst>
            </p:cNvPr>
            <p:cNvCxnSpPr/>
            <p:nvPr/>
          </p:nvCxnSpPr>
          <p:spPr bwMode="auto">
            <a:xfrm>
              <a:off x="1268697" y="2716239"/>
              <a:ext cx="0" cy="71558"/>
            </a:xfrm>
            <a:prstGeom prst="line">
              <a:avLst/>
            </a:prstGeom>
            <a:noFill/>
            <a:ln w="12700" cap="flat" cmpd="sng" algn="ctr">
              <a:solidFill>
                <a:schemeClr val="accent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D9AB3FCD-4727-8BF7-F430-F5870FF5791C}"/>
                </a:ext>
              </a:extLst>
            </p:cNvPr>
            <p:cNvCxnSpPr>
              <a:cxnSpLocks/>
            </p:cNvCxnSpPr>
            <p:nvPr/>
          </p:nvCxnSpPr>
          <p:spPr bwMode="auto">
            <a:xfrm flipH="1">
              <a:off x="1236947" y="2752018"/>
              <a:ext cx="63500" cy="0"/>
            </a:xfrm>
            <a:prstGeom prst="line">
              <a:avLst/>
            </a:prstGeom>
            <a:noFill/>
            <a:ln w="12700" cap="flat" cmpd="sng" algn="ctr">
              <a:solidFill>
                <a:schemeClr val="accent3"/>
              </a:solidFill>
              <a:prstDash val="solid"/>
              <a:round/>
              <a:headEnd type="none" w="med" len="med"/>
              <a:tailEnd type="none" w="med" len="med"/>
            </a:ln>
            <a:effectLst/>
          </p:spPr>
        </p:cxnSp>
      </p:grpSp>
      <p:sp>
        <p:nvSpPr>
          <p:cNvPr id="189" name="TextBox 188">
            <a:extLst>
              <a:ext uri="{FF2B5EF4-FFF2-40B4-BE49-F238E27FC236}">
                <a16:creationId xmlns:a16="http://schemas.microsoft.com/office/drawing/2014/main" id="{F08CC921-8B65-64AD-E3AA-FE80B2E60C04}"/>
              </a:ext>
            </a:extLst>
          </p:cNvPr>
          <p:cNvSpPr txBox="1"/>
          <p:nvPr/>
        </p:nvSpPr>
        <p:spPr>
          <a:xfrm>
            <a:off x="1293161"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227</a:t>
            </a:r>
          </a:p>
          <a:p>
            <a:pPr algn="ctr"/>
            <a:r>
              <a:rPr lang="en-US" sz="1200" b="0" dirty="0">
                <a:solidFill>
                  <a:schemeClr val="accent3"/>
                </a:solidFill>
                <a:latin typeface="Calibri" panose="020F0502020204030204" pitchFamily="34" charset="0"/>
                <a:cs typeface="Calibri" panose="020F0502020204030204" pitchFamily="34" charset="0"/>
              </a:rPr>
              <a:t>101</a:t>
            </a:r>
          </a:p>
        </p:txBody>
      </p:sp>
      <p:sp>
        <p:nvSpPr>
          <p:cNvPr id="190" name="TextBox 189">
            <a:extLst>
              <a:ext uri="{FF2B5EF4-FFF2-40B4-BE49-F238E27FC236}">
                <a16:creationId xmlns:a16="http://schemas.microsoft.com/office/drawing/2014/main" id="{D493102D-A563-637F-09CE-BEEAF4EC4E7D}"/>
              </a:ext>
            </a:extLst>
          </p:cNvPr>
          <p:cNvSpPr txBox="1"/>
          <p:nvPr/>
        </p:nvSpPr>
        <p:spPr>
          <a:xfrm>
            <a:off x="1664636"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207</a:t>
            </a:r>
          </a:p>
          <a:p>
            <a:pPr algn="ctr"/>
            <a:r>
              <a:rPr lang="en-US" sz="1200" b="0" dirty="0">
                <a:solidFill>
                  <a:schemeClr val="accent3"/>
                </a:solidFill>
                <a:latin typeface="Calibri" panose="020F0502020204030204" pitchFamily="34" charset="0"/>
                <a:cs typeface="Calibri" panose="020F0502020204030204" pitchFamily="34" charset="0"/>
              </a:rPr>
              <a:t>74</a:t>
            </a:r>
          </a:p>
        </p:txBody>
      </p:sp>
      <p:sp>
        <p:nvSpPr>
          <p:cNvPr id="191" name="TextBox 190">
            <a:extLst>
              <a:ext uri="{FF2B5EF4-FFF2-40B4-BE49-F238E27FC236}">
                <a16:creationId xmlns:a16="http://schemas.microsoft.com/office/drawing/2014/main" id="{38411322-7909-28E8-6ABB-C60EF3F0C051}"/>
              </a:ext>
            </a:extLst>
          </p:cNvPr>
          <p:cNvSpPr txBox="1"/>
          <p:nvPr/>
        </p:nvSpPr>
        <p:spPr>
          <a:xfrm>
            <a:off x="918511"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255</a:t>
            </a:r>
          </a:p>
          <a:p>
            <a:pPr algn="ctr"/>
            <a:r>
              <a:rPr lang="en-US" sz="1200" b="0" dirty="0">
                <a:solidFill>
                  <a:schemeClr val="accent3"/>
                </a:solidFill>
                <a:latin typeface="Calibri" panose="020F0502020204030204" pitchFamily="34" charset="0"/>
                <a:cs typeface="Calibri" panose="020F0502020204030204" pitchFamily="34" charset="0"/>
              </a:rPr>
              <a:t>129</a:t>
            </a:r>
          </a:p>
        </p:txBody>
      </p:sp>
      <p:sp>
        <p:nvSpPr>
          <p:cNvPr id="192" name="TextBox 191">
            <a:extLst>
              <a:ext uri="{FF2B5EF4-FFF2-40B4-BE49-F238E27FC236}">
                <a16:creationId xmlns:a16="http://schemas.microsoft.com/office/drawing/2014/main" id="{174DB5F3-A755-993E-EF1C-52BC58A3C31F}"/>
              </a:ext>
            </a:extLst>
          </p:cNvPr>
          <p:cNvSpPr txBox="1"/>
          <p:nvPr/>
        </p:nvSpPr>
        <p:spPr>
          <a:xfrm>
            <a:off x="2412472"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170</a:t>
            </a:r>
          </a:p>
          <a:p>
            <a:pPr algn="ctr"/>
            <a:r>
              <a:rPr lang="en-US" sz="1200" b="0" dirty="0">
                <a:solidFill>
                  <a:schemeClr val="accent3"/>
                </a:solidFill>
                <a:latin typeface="Calibri" panose="020F0502020204030204" pitchFamily="34" charset="0"/>
                <a:cs typeface="Calibri" panose="020F0502020204030204" pitchFamily="34" charset="0"/>
              </a:rPr>
              <a:t>44</a:t>
            </a:r>
          </a:p>
        </p:txBody>
      </p:sp>
      <p:sp>
        <p:nvSpPr>
          <p:cNvPr id="193" name="TextBox 192">
            <a:extLst>
              <a:ext uri="{FF2B5EF4-FFF2-40B4-BE49-F238E27FC236}">
                <a16:creationId xmlns:a16="http://schemas.microsoft.com/office/drawing/2014/main" id="{66C8A313-2443-1ACA-8963-82237F23377E}"/>
              </a:ext>
            </a:extLst>
          </p:cNvPr>
          <p:cNvSpPr txBox="1"/>
          <p:nvPr/>
        </p:nvSpPr>
        <p:spPr>
          <a:xfrm>
            <a:off x="2780772"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151</a:t>
            </a:r>
          </a:p>
          <a:p>
            <a:pPr algn="ctr"/>
            <a:r>
              <a:rPr lang="en-US" sz="1200" b="0" dirty="0">
                <a:solidFill>
                  <a:schemeClr val="accent3"/>
                </a:solidFill>
                <a:latin typeface="Calibri" panose="020F0502020204030204" pitchFamily="34" charset="0"/>
                <a:cs typeface="Calibri" panose="020F0502020204030204" pitchFamily="34" charset="0"/>
              </a:rPr>
              <a:t>40</a:t>
            </a:r>
          </a:p>
        </p:txBody>
      </p:sp>
      <p:sp>
        <p:nvSpPr>
          <p:cNvPr id="194" name="TextBox 193">
            <a:extLst>
              <a:ext uri="{FF2B5EF4-FFF2-40B4-BE49-F238E27FC236}">
                <a16:creationId xmlns:a16="http://schemas.microsoft.com/office/drawing/2014/main" id="{F73D4740-006E-344D-0D27-DBFD6338C8AA}"/>
              </a:ext>
            </a:extLst>
          </p:cNvPr>
          <p:cNvSpPr txBox="1"/>
          <p:nvPr/>
        </p:nvSpPr>
        <p:spPr>
          <a:xfrm>
            <a:off x="2040997"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186</a:t>
            </a:r>
          </a:p>
          <a:p>
            <a:pPr algn="ctr"/>
            <a:r>
              <a:rPr lang="en-US" sz="1200" b="0" dirty="0">
                <a:solidFill>
                  <a:schemeClr val="accent3"/>
                </a:solidFill>
                <a:latin typeface="Calibri" panose="020F0502020204030204" pitchFamily="34" charset="0"/>
                <a:cs typeface="Calibri" panose="020F0502020204030204" pitchFamily="34" charset="0"/>
              </a:rPr>
              <a:t>54</a:t>
            </a:r>
          </a:p>
        </p:txBody>
      </p:sp>
      <p:sp>
        <p:nvSpPr>
          <p:cNvPr id="195" name="TextBox 194">
            <a:extLst>
              <a:ext uri="{FF2B5EF4-FFF2-40B4-BE49-F238E27FC236}">
                <a16:creationId xmlns:a16="http://schemas.microsoft.com/office/drawing/2014/main" id="{ED82B02F-7BF8-F206-AD61-01086C7322ED}"/>
              </a:ext>
            </a:extLst>
          </p:cNvPr>
          <p:cNvSpPr txBox="1"/>
          <p:nvPr/>
        </p:nvSpPr>
        <p:spPr>
          <a:xfrm>
            <a:off x="3154486"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136</a:t>
            </a:r>
          </a:p>
          <a:p>
            <a:pPr algn="ctr"/>
            <a:r>
              <a:rPr lang="en-US" sz="1200" b="0" dirty="0">
                <a:solidFill>
                  <a:schemeClr val="accent3"/>
                </a:solidFill>
                <a:latin typeface="Calibri" panose="020F0502020204030204" pitchFamily="34" charset="0"/>
                <a:cs typeface="Calibri" panose="020F0502020204030204" pitchFamily="34" charset="0"/>
              </a:rPr>
              <a:t>37</a:t>
            </a:r>
          </a:p>
        </p:txBody>
      </p:sp>
      <p:sp>
        <p:nvSpPr>
          <p:cNvPr id="196" name="TextBox 195">
            <a:extLst>
              <a:ext uri="{FF2B5EF4-FFF2-40B4-BE49-F238E27FC236}">
                <a16:creationId xmlns:a16="http://schemas.microsoft.com/office/drawing/2014/main" id="{70A558CE-FB6F-0925-DAED-E4C6DFFB776E}"/>
              </a:ext>
            </a:extLst>
          </p:cNvPr>
          <p:cNvSpPr txBox="1"/>
          <p:nvPr/>
        </p:nvSpPr>
        <p:spPr>
          <a:xfrm>
            <a:off x="3529136"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125</a:t>
            </a:r>
          </a:p>
          <a:p>
            <a:pPr algn="ctr"/>
            <a:r>
              <a:rPr lang="en-US" sz="1200" b="0" dirty="0">
                <a:solidFill>
                  <a:schemeClr val="accent3"/>
                </a:solidFill>
                <a:latin typeface="Calibri" panose="020F0502020204030204" pitchFamily="34" charset="0"/>
                <a:cs typeface="Calibri" panose="020F0502020204030204" pitchFamily="34" charset="0"/>
              </a:rPr>
              <a:t>36</a:t>
            </a:r>
          </a:p>
        </p:txBody>
      </p:sp>
      <p:sp>
        <p:nvSpPr>
          <p:cNvPr id="197" name="TextBox 196">
            <a:extLst>
              <a:ext uri="{FF2B5EF4-FFF2-40B4-BE49-F238E27FC236}">
                <a16:creationId xmlns:a16="http://schemas.microsoft.com/office/drawing/2014/main" id="{469E2429-9104-BEDB-8188-33CFD5C8E76C}"/>
              </a:ext>
            </a:extLst>
          </p:cNvPr>
          <p:cNvSpPr txBox="1"/>
          <p:nvPr/>
        </p:nvSpPr>
        <p:spPr>
          <a:xfrm>
            <a:off x="3898971"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103</a:t>
            </a:r>
          </a:p>
          <a:p>
            <a:pPr algn="ctr"/>
            <a:r>
              <a:rPr lang="en-US" sz="1200" b="0" dirty="0">
                <a:solidFill>
                  <a:schemeClr val="accent3"/>
                </a:solidFill>
                <a:latin typeface="Calibri" panose="020F0502020204030204" pitchFamily="34" charset="0"/>
                <a:cs typeface="Calibri" panose="020F0502020204030204" pitchFamily="34" charset="0"/>
              </a:rPr>
              <a:t>32</a:t>
            </a:r>
          </a:p>
        </p:txBody>
      </p:sp>
      <p:sp>
        <p:nvSpPr>
          <p:cNvPr id="198" name="TextBox 197">
            <a:extLst>
              <a:ext uri="{FF2B5EF4-FFF2-40B4-BE49-F238E27FC236}">
                <a16:creationId xmlns:a16="http://schemas.microsoft.com/office/drawing/2014/main" id="{6701E4EF-A277-DF74-1CCF-4A0824DB5AB5}"/>
              </a:ext>
            </a:extLst>
          </p:cNvPr>
          <p:cNvSpPr txBox="1"/>
          <p:nvPr/>
        </p:nvSpPr>
        <p:spPr>
          <a:xfrm>
            <a:off x="4273621"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72</a:t>
            </a:r>
          </a:p>
          <a:p>
            <a:pPr algn="ctr"/>
            <a:r>
              <a:rPr lang="en-US" sz="1200" b="0" dirty="0">
                <a:solidFill>
                  <a:schemeClr val="accent3"/>
                </a:solidFill>
                <a:latin typeface="Calibri" panose="020F0502020204030204" pitchFamily="34" charset="0"/>
                <a:cs typeface="Calibri" panose="020F0502020204030204" pitchFamily="34" charset="0"/>
              </a:rPr>
              <a:t>24</a:t>
            </a:r>
          </a:p>
        </p:txBody>
      </p:sp>
      <p:sp>
        <p:nvSpPr>
          <p:cNvPr id="199" name="TextBox 198">
            <a:extLst>
              <a:ext uri="{FF2B5EF4-FFF2-40B4-BE49-F238E27FC236}">
                <a16:creationId xmlns:a16="http://schemas.microsoft.com/office/drawing/2014/main" id="{20F19B7E-58F9-EE96-670E-9BEEF69866C3}"/>
              </a:ext>
            </a:extLst>
          </p:cNvPr>
          <p:cNvSpPr txBox="1"/>
          <p:nvPr/>
        </p:nvSpPr>
        <p:spPr>
          <a:xfrm>
            <a:off x="4653685"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41</a:t>
            </a:r>
          </a:p>
          <a:p>
            <a:pPr algn="ctr"/>
            <a:r>
              <a:rPr lang="en-US" sz="1200" b="0" dirty="0">
                <a:solidFill>
                  <a:schemeClr val="accent3"/>
                </a:solidFill>
                <a:latin typeface="Calibri" panose="020F0502020204030204" pitchFamily="34" charset="0"/>
                <a:cs typeface="Calibri" panose="020F0502020204030204" pitchFamily="34" charset="0"/>
              </a:rPr>
              <a:t>17</a:t>
            </a:r>
          </a:p>
        </p:txBody>
      </p:sp>
      <p:sp>
        <p:nvSpPr>
          <p:cNvPr id="200" name="TextBox 199">
            <a:extLst>
              <a:ext uri="{FF2B5EF4-FFF2-40B4-BE49-F238E27FC236}">
                <a16:creationId xmlns:a16="http://schemas.microsoft.com/office/drawing/2014/main" id="{99EF57B8-5069-E027-98F6-C4DAE2ED68A4}"/>
              </a:ext>
            </a:extLst>
          </p:cNvPr>
          <p:cNvSpPr txBox="1"/>
          <p:nvPr/>
        </p:nvSpPr>
        <p:spPr>
          <a:xfrm>
            <a:off x="5025160"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13</a:t>
            </a:r>
          </a:p>
          <a:p>
            <a:pPr algn="ctr"/>
            <a:r>
              <a:rPr lang="en-US" sz="1200" b="0" dirty="0">
                <a:solidFill>
                  <a:schemeClr val="accent3"/>
                </a:solidFill>
                <a:latin typeface="Calibri" panose="020F0502020204030204" pitchFamily="34" charset="0"/>
                <a:cs typeface="Calibri" panose="020F0502020204030204" pitchFamily="34" charset="0"/>
              </a:rPr>
              <a:t>4</a:t>
            </a:r>
          </a:p>
        </p:txBody>
      </p:sp>
      <p:sp>
        <p:nvSpPr>
          <p:cNvPr id="201" name="TextBox 200">
            <a:extLst>
              <a:ext uri="{FF2B5EF4-FFF2-40B4-BE49-F238E27FC236}">
                <a16:creationId xmlns:a16="http://schemas.microsoft.com/office/drawing/2014/main" id="{C3AC4EA7-3B24-E18A-F2EE-39145A9028FC}"/>
              </a:ext>
            </a:extLst>
          </p:cNvPr>
          <p:cNvSpPr txBox="1"/>
          <p:nvPr/>
        </p:nvSpPr>
        <p:spPr>
          <a:xfrm>
            <a:off x="5404330"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0</a:t>
            </a:r>
          </a:p>
          <a:p>
            <a:pPr algn="ctr"/>
            <a:r>
              <a:rPr lang="en-US" sz="1200" b="0" dirty="0">
                <a:solidFill>
                  <a:schemeClr val="accent3"/>
                </a:solidFill>
                <a:latin typeface="Calibri" panose="020F0502020204030204" pitchFamily="34" charset="0"/>
                <a:cs typeface="Calibri" panose="020F0502020204030204" pitchFamily="34" charset="0"/>
              </a:rPr>
              <a:t>1</a:t>
            </a:r>
          </a:p>
        </p:txBody>
      </p:sp>
      <p:sp>
        <p:nvSpPr>
          <p:cNvPr id="202" name="TextBox 201">
            <a:extLst>
              <a:ext uri="{FF2B5EF4-FFF2-40B4-BE49-F238E27FC236}">
                <a16:creationId xmlns:a16="http://schemas.microsoft.com/office/drawing/2014/main" id="{CA5EB731-10B7-D1DB-3399-6377F6E293EB}"/>
              </a:ext>
            </a:extLst>
          </p:cNvPr>
          <p:cNvSpPr txBox="1"/>
          <p:nvPr/>
        </p:nvSpPr>
        <p:spPr>
          <a:xfrm>
            <a:off x="5775805" y="5506672"/>
            <a:ext cx="425851" cy="461665"/>
          </a:xfrm>
          <a:prstGeom prst="rect">
            <a:avLst/>
          </a:prstGeom>
          <a:noFill/>
        </p:spPr>
        <p:txBody>
          <a:bodyPr wrap="square" rtlCol="0">
            <a:spAutoFit/>
          </a:bodyPr>
          <a:lstStyle/>
          <a:p>
            <a:pPr algn="ctr"/>
            <a:r>
              <a:rPr lang="en-US" sz="1200" b="0" dirty="0">
                <a:solidFill>
                  <a:schemeClr val="accent1"/>
                </a:solidFill>
                <a:latin typeface="Calibri" panose="020F0502020204030204" pitchFamily="34" charset="0"/>
                <a:cs typeface="Calibri" panose="020F0502020204030204" pitchFamily="34" charset="0"/>
              </a:rPr>
              <a:t>0</a:t>
            </a:r>
          </a:p>
          <a:p>
            <a:pPr algn="ctr"/>
            <a:r>
              <a:rPr lang="en-US" sz="1200" b="0" dirty="0">
                <a:solidFill>
                  <a:schemeClr val="accent3"/>
                </a:solidFill>
                <a:latin typeface="Calibri" panose="020F0502020204030204" pitchFamily="34" charset="0"/>
                <a:cs typeface="Calibri" panose="020F0502020204030204" pitchFamily="34" charset="0"/>
              </a:rPr>
              <a:t>0</a:t>
            </a:r>
          </a:p>
        </p:txBody>
      </p:sp>
      <p:sp>
        <p:nvSpPr>
          <p:cNvPr id="203" name="TextBox 202">
            <a:extLst>
              <a:ext uri="{FF2B5EF4-FFF2-40B4-BE49-F238E27FC236}">
                <a16:creationId xmlns:a16="http://schemas.microsoft.com/office/drawing/2014/main" id="{57910168-7BA2-2C5C-8A2A-74FEB684CF47}"/>
              </a:ext>
            </a:extLst>
          </p:cNvPr>
          <p:cNvSpPr txBox="1"/>
          <p:nvPr/>
        </p:nvSpPr>
        <p:spPr>
          <a:xfrm>
            <a:off x="-133350" y="5339897"/>
            <a:ext cx="1139846" cy="646331"/>
          </a:xfrm>
          <a:prstGeom prst="rect">
            <a:avLst/>
          </a:prstGeom>
          <a:noFill/>
        </p:spPr>
        <p:txBody>
          <a:bodyPr wrap="square" rtlCol="0">
            <a:spAutoFit/>
          </a:bodyPr>
          <a:lstStyle/>
          <a:p>
            <a:pPr algn="r"/>
            <a:br>
              <a:rPr lang="en-US" sz="1200" b="0" dirty="0">
                <a:solidFill>
                  <a:schemeClr val="accent1"/>
                </a:solidFill>
                <a:latin typeface="Calibri" panose="020F0502020204030204" pitchFamily="34" charset="0"/>
                <a:cs typeface="Calibri" panose="020F0502020204030204" pitchFamily="34" charset="0"/>
              </a:rPr>
            </a:br>
            <a:r>
              <a:rPr lang="en-US" sz="1200" b="0" dirty="0">
                <a:solidFill>
                  <a:schemeClr val="accent1"/>
                </a:solidFill>
                <a:latin typeface="Calibri" panose="020F0502020204030204" pitchFamily="34" charset="0"/>
                <a:cs typeface="Calibri" panose="020F0502020204030204" pitchFamily="34" charset="0"/>
              </a:rPr>
              <a:t>Niraparib</a:t>
            </a:r>
          </a:p>
          <a:p>
            <a:pPr algn="r"/>
            <a:r>
              <a:rPr lang="en-US" sz="1200" b="0" dirty="0">
                <a:solidFill>
                  <a:schemeClr val="accent3"/>
                </a:solidFill>
                <a:latin typeface="Calibri" panose="020F0502020204030204" pitchFamily="34" charset="0"/>
                <a:cs typeface="Calibri" panose="020F0502020204030204" pitchFamily="34" charset="0"/>
              </a:rPr>
              <a:t>Placebo</a:t>
            </a:r>
          </a:p>
        </p:txBody>
      </p:sp>
      <p:sp>
        <p:nvSpPr>
          <p:cNvPr id="206" name="TextBox 205">
            <a:extLst>
              <a:ext uri="{FF2B5EF4-FFF2-40B4-BE49-F238E27FC236}">
                <a16:creationId xmlns:a16="http://schemas.microsoft.com/office/drawing/2014/main" id="{56E2A23F-3291-F311-AECA-0C8DB758F2AE}"/>
              </a:ext>
            </a:extLst>
          </p:cNvPr>
          <p:cNvSpPr txBox="1"/>
          <p:nvPr/>
        </p:nvSpPr>
        <p:spPr bwMode="auto">
          <a:xfrm>
            <a:off x="-339130" y="5350645"/>
            <a:ext cx="18082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r"/>
            <a:r>
              <a:rPr lang="en-US" sz="1200" dirty="0">
                <a:solidFill>
                  <a:schemeClr val="bg1"/>
                </a:solidFill>
                <a:latin typeface="Calibri" panose="020F0502020204030204" pitchFamily="34" charset="0"/>
                <a:cs typeface="Calibri" panose="020F0502020204030204" pitchFamily="34" charset="0"/>
              </a:rPr>
              <a:t>Patients at Risk, n</a:t>
            </a:r>
            <a:endParaRPr lang="en-US" sz="1200" dirty="0"/>
          </a:p>
        </p:txBody>
      </p:sp>
      <p:grpSp>
        <p:nvGrpSpPr>
          <p:cNvPr id="209" name="Group 208">
            <a:extLst>
              <a:ext uri="{FF2B5EF4-FFF2-40B4-BE49-F238E27FC236}">
                <a16:creationId xmlns:a16="http://schemas.microsoft.com/office/drawing/2014/main" id="{79303E5A-C085-F90E-B67A-03DBF61A381C}"/>
              </a:ext>
            </a:extLst>
          </p:cNvPr>
          <p:cNvGrpSpPr/>
          <p:nvPr/>
        </p:nvGrpSpPr>
        <p:grpSpPr>
          <a:xfrm>
            <a:off x="1045231" y="2031964"/>
            <a:ext cx="74386" cy="2949339"/>
            <a:chOff x="987568" y="2031964"/>
            <a:chExt cx="74386" cy="2949339"/>
          </a:xfrm>
        </p:grpSpPr>
        <p:cxnSp>
          <p:nvCxnSpPr>
            <p:cNvPr id="52" name="Straight Connector 51">
              <a:extLst>
                <a:ext uri="{FF2B5EF4-FFF2-40B4-BE49-F238E27FC236}">
                  <a16:creationId xmlns:a16="http://schemas.microsoft.com/office/drawing/2014/main" id="{33CB5CE1-B305-4044-04B3-0C772589E6B7}"/>
                </a:ext>
              </a:extLst>
            </p:cNvPr>
            <p:cNvCxnSpPr>
              <a:cxnSpLocks/>
            </p:cNvCxnSpPr>
            <p:nvPr/>
          </p:nvCxnSpPr>
          <p:spPr bwMode="auto">
            <a:xfrm flipH="1">
              <a:off x="987568" y="4981303"/>
              <a:ext cx="7438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1ABBB719-9BF4-940B-41F1-989E53E7446B}"/>
                </a:ext>
              </a:extLst>
            </p:cNvPr>
            <p:cNvCxnSpPr>
              <a:cxnSpLocks/>
            </p:cNvCxnSpPr>
            <p:nvPr/>
          </p:nvCxnSpPr>
          <p:spPr bwMode="auto">
            <a:xfrm flipH="1">
              <a:off x="987568" y="4378053"/>
              <a:ext cx="74386"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204489C1-6C9B-7A03-57C6-8B39B1B7C7DE}"/>
                </a:ext>
              </a:extLst>
            </p:cNvPr>
            <p:cNvCxnSpPr>
              <a:cxnSpLocks/>
            </p:cNvCxnSpPr>
            <p:nvPr/>
          </p:nvCxnSpPr>
          <p:spPr bwMode="auto">
            <a:xfrm flipH="1">
              <a:off x="987568" y="3208383"/>
              <a:ext cx="74386"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3E26AB57-8067-1D0A-91D4-E03B45B5F9CF}"/>
                </a:ext>
              </a:extLst>
            </p:cNvPr>
            <p:cNvCxnSpPr>
              <a:cxnSpLocks/>
            </p:cNvCxnSpPr>
            <p:nvPr/>
          </p:nvCxnSpPr>
          <p:spPr bwMode="auto">
            <a:xfrm flipH="1">
              <a:off x="987568" y="2605133"/>
              <a:ext cx="74386"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871CCC1B-2B58-66E2-FB30-27BF4B5A1651}"/>
                </a:ext>
              </a:extLst>
            </p:cNvPr>
            <p:cNvCxnSpPr>
              <a:cxnSpLocks/>
            </p:cNvCxnSpPr>
            <p:nvPr/>
          </p:nvCxnSpPr>
          <p:spPr bwMode="auto">
            <a:xfrm flipH="1">
              <a:off x="987568" y="2031964"/>
              <a:ext cx="74386" cy="0"/>
            </a:xfrm>
            <a:prstGeom prst="line">
              <a:avLst/>
            </a:prstGeom>
            <a:noFill/>
            <a:ln w="28575" cap="flat" cmpd="sng" algn="ctr">
              <a:solidFill>
                <a:schemeClr val="bg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CA49F6A8-8C7D-2AC5-13EA-39FD7B7BE6B6}"/>
                </a:ext>
              </a:extLst>
            </p:cNvPr>
            <p:cNvCxnSpPr>
              <a:cxnSpLocks/>
            </p:cNvCxnSpPr>
            <p:nvPr/>
          </p:nvCxnSpPr>
          <p:spPr bwMode="auto">
            <a:xfrm flipH="1">
              <a:off x="987568" y="3776833"/>
              <a:ext cx="74386" cy="0"/>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152271196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11">
            <a:extLst>
              <a:ext uri="{FF2B5EF4-FFF2-40B4-BE49-F238E27FC236}">
                <a16:creationId xmlns:a16="http://schemas.microsoft.com/office/drawing/2014/main" id="{47365B5A-B13C-448B-D631-F02994B7EBCC}"/>
              </a:ext>
            </a:extLst>
          </p:cNvPr>
          <p:cNvGraphicFramePr>
            <a:graphicFrameLocks noGrp="1"/>
          </p:cNvGraphicFramePr>
          <p:nvPr>
            <p:extLst>
              <p:ext uri="{D42A27DB-BD31-4B8C-83A1-F6EECF244321}">
                <p14:modId xmlns:p14="http://schemas.microsoft.com/office/powerpoint/2010/main" val="815401509"/>
              </p:ext>
            </p:extLst>
          </p:nvPr>
        </p:nvGraphicFramePr>
        <p:xfrm>
          <a:off x="1506876" y="1468025"/>
          <a:ext cx="8573405" cy="3840480"/>
        </p:xfrm>
        <a:graphic>
          <a:graphicData uri="http://schemas.openxmlformats.org/drawingml/2006/table">
            <a:tbl>
              <a:tblPr firstRow="1" bandRow="1">
                <a:tableStyleId>{2D5ABB26-0587-4C30-8999-92F81FD0307C}</a:tableStyleId>
              </a:tblPr>
              <a:tblGrid>
                <a:gridCol w="2782208">
                  <a:extLst>
                    <a:ext uri="{9D8B030D-6E8A-4147-A177-3AD203B41FA5}">
                      <a16:colId xmlns:a16="http://schemas.microsoft.com/office/drawing/2014/main" val="3766419281"/>
                    </a:ext>
                  </a:extLst>
                </a:gridCol>
                <a:gridCol w="1295400">
                  <a:extLst>
                    <a:ext uri="{9D8B030D-6E8A-4147-A177-3AD203B41FA5}">
                      <a16:colId xmlns:a16="http://schemas.microsoft.com/office/drawing/2014/main" val="623763141"/>
                    </a:ext>
                  </a:extLst>
                </a:gridCol>
                <a:gridCol w="1295400">
                  <a:extLst>
                    <a:ext uri="{9D8B030D-6E8A-4147-A177-3AD203B41FA5}">
                      <a16:colId xmlns:a16="http://schemas.microsoft.com/office/drawing/2014/main" val="2570553572"/>
                    </a:ext>
                  </a:extLst>
                </a:gridCol>
                <a:gridCol w="1485716">
                  <a:extLst>
                    <a:ext uri="{9D8B030D-6E8A-4147-A177-3AD203B41FA5}">
                      <a16:colId xmlns:a16="http://schemas.microsoft.com/office/drawing/2014/main" val="954063035"/>
                    </a:ext>
                  </a:extLst>
                </a:gridCol>
                <a:gridCol w="1714681">
                  <a:extLst>
                    <a:ext uri="{9D8B030D-6E8A-4147-A177-3AD203B41FA5}">
                      <a16:colId xmlns:a16="http://schemas.microsoft.com/office/drawing/2014/main" val="769291470"/>
                    </a:ext>
                  </a:extLst>
                </a:gridCol>
              </a:tblGrid>
              <a:tr h="120883">
                <a:tc>
                  <a:txBody>
                    <a:bodyPr/>
                    <a:lstStyle/>
                    <a:p>
                      <a:r>
                        <a:rPr lang="en-US" sz="1200" b="1" dirty="0">
                          <a:solidFill>
                            <a:schemeClr val="bg1"/>
                          </a:solidFill>
                        </a:rPr>
                        <a:t>Subgroup</a:t>
                      </a:r>
                    </a:p>
                  </a:txBody>
                  <a:tcPr marT="0" marB="0">
                    <a:solidFill>
                      <a:schemeClr val="tx1"/>
                    </a:solidFill>
                  </a:tcPr>
                </a:tc>
                <a:tc gridSpan="2">
                  <a:txBody>
                    <a:bodyPr/>
                    <a:lstStyle/>
                    <a:p>
                      <a:pPr algn="ctr"/>
                      <a:r>
                        <a:rPr lang="en-US" sz="1200" b="1" dirty="0">
                          <a:solidFill>
                            <a:schemeClr val="bg1"/>
                          </a:solidFill>
                        </a:rPr>
                        <a:t>Events/Patients (%)</a:t>
                      </a:r>
                    </a:p>
                  </a:txBody>
                  <a:tcPr marT="0" marB="0">
                    <a:solidFill>
                      <a:schemeClr val="tx1"/>
                    </a:solidFill>
                  </a:tcPr>
                </a:tc>
                <a:tc hMerge="1">
                  <a:txBody>
                    <a:bodyPr/>
                    <a:lstStyle/>
                    <a:p>
                      <a:endParaRPr lang="en-US" dirty="0">
                        <a:solidFill>
                          <a:schemeClr val="bg1"/>
                        </a:solidFill>
                      </a:endParaRPr>
                    </a:p>
                  </a:txBody>
                  <a:tcPr>
                    <a:solidFill>
                      <a:schemeClr val="tx1"/>
                    </a:solidFill>
                  </a:tcPr>
                </a:tc>
                <a:tc gridSpan="2">
                  <a:txBody>
                    <a:bodyPr/>
                    <a:lstStyle/>
                    <a:p>
                      <a:pPr algn="ctr"/>
                      <a:r>
                        <a:rPr lang="en-US" sz="1200" b="1" dirty="0">
                          <a:solidFill>
                            <a:schemeClr val="bg1"/>
                          </a:solidFill>
                        </a:rPr>
                        <a:t>HR for PFS (95% Cl)</a:t>
                      </a:r>
                    </a:p>
                  </a:txBody>
                  <a:tcPr marT="0" marB="0">
                    <a:solidFill>
                      <a:schemeClr val="tx1"/>
                    </a:solidFill>
                  </a:tcPr>
                </a:tc>
                <a:tc hMerge="1">
                  <a:txBody>
                    <a:bodyPr/>
                    <a:lstStyle/>
                    <a:p>
                      <a:endParaRPr lang="en-US" dirty="0">
                        <a:solidFill>
                          <a:schemeClr val="bg1"/>
                        </a:solidFill>
                      </a:endParaRPr>
                    </a:p>
                  </a:txBody>
                  <a:tcPr>
                    <a:solidFill>
                      <a:schemeClr val="tx1"/>
                    </a:solidFill>
                  </a:tcPr>
                </a:tc>
                <a:extLst>
                  <a:ext uri="{0D108BD9-81ED-4DB2-BD59-A6C34878D82A}">
                    <a16:rowId xmlns:a16="http://schemas.microsoft.com/office/drawing/2014/main" val="305355827"/>
                  </a:ext>
                </a:extLst>
              </a:tr>
              <a:tr h="120883">
                <a:tc>
                  <a:txBody>
                    <a:bodyPr/>
                    <a:lstStyle/>
                    <a:p>
                      <a:endParaRPr lang="en-US" sz="1200" dirty="0">
                        <a:solidFill>
                          <a:schemeClr val="bg1"/>
                        </a:solidFill>
                      </a:endParaRPr>
                    </a:p>
                  </a:txBody>
                  <a:tcPr marT="0" marB="0">
                    <a:solidFill>
                      <a:schemeClr val="tx1"/>
                    </a:solidFill>
                  </a:tcPr>
                </a:tc>
                <a:tc>
                  <a:txBody>
                    <a:bodyPr/>
                    <a:lstStyle/>
                    <a:p>
                      <a:pPr algn="ctr"/>
                      <a:r>
                        <a:rPr lang="en-US" sz="1200" dirty="0">
                          <a:solidFill>
                            <a:schemeClr val="tx1"/>
                          </a:solidFill>
                        </a:rPr>
                        <a:t>Niraparib</a:t>
                      </a:r>
                    </a:p>
                  </a:txBody>
                  <a:tcPr marT="0" marB="0">
                    <a:solidFill>
                      <a:schemeClr val="accent1"/>
                    </a:solidFill>
                  </a:tcPr>
                </a:tc>
                <a:tc>
                  <a:txBody>
                    <a:bodyPr/>
                    <a:lstStyle/>
                    <a:p>
                      <a:pPr algn="ctr"/>
                      <a:r>
                        <a:rPr lang="en-US" sz="1200" dirty="0">
                          <a:solidFill>
                            <a:schemeClr val="tx1"/>
                          </a:solidFill>
                        </a:rPr>
                        <a:t>Placebo</a:t>
                      </a:r>
                    </a:p>
                  </a:txBody>
                  <a:tcPr marT="0" marB="0">
                    <a:solidFill>
                      <a:schemeClr val="accent3"/>
                    </a:solidFill>
                  </a:tcPr>
                </a:tc>
                <a:tc>
                  <a:txBody>
                    <a:bodyPr/>
                    <a:lstStyle/>
                    <a:p>
                      <a:endParaRPr lang="en-US" sz="1200" dirty="0">
                        <a:solidFill>
                          <a:schemeClr val="bg1"/>
                        </a:solidFill>
                      </a:endParaRPr>
                    </a:p>
                  </a:txBody>
                  <a:tcPr marT="0" marB="0">
                    <a:solidFill>
                      <a:schemeClr val="tx1"/>
                    </a:solidFill>
                  </a:tcPr>
                </a:tc>
                <a:tc>
                  <a:txBody>
                    <a:bodyPr/>
                    <a:lstStyle/>
                    <a:p>
                      <a:pPr algn="r"/>
                      <a:endParaRPr lang="en-US" sz="1200" dirty="0">
                        <a:solidFill>
                          <a:schemeClr val="bg1"/>
                        </a:solidFill>
                      </a:endParaRPr>
                    </a:p>
                  </a:txBody>
                  <a:tcPr marT="0" marB="0">
                    <a:solidFill>
                      <a:schemeClr val="tx1"/>
                    </a:solidFill>
                  </a:tcPr>
                </a:tc>
                <a:extLst>
                  <a:ext uri="{0D108BD9-81ED-4DB2-BD59-A6C34878D82A}">
                    <a16:rowId xmlns:a16="http://schemas.microsoft.com/office/drawing/2014/main" val="2250791230"/>
                  </a:ext>
                </a:extLst>
              </a:tr>
              <a:tr h="120883">
                <a:tc>
                  <a:txBody>
                    <a:bodyPr/>
                    <a:lstStyle/>
                    <a:p>
                      <a:r>
                        <a:rPr lang="en-US" sz="1200" b="1" dirty="0">
                          <a:solidFill>
                            <a:schemeClr val="bg1"/>
                          </a:solidFill>
                        </a:rPr>
                        <a:t>Overall</a:t>
                      </a:r>
                    </a:p>
                  </a:txBody>
                  <a:tcPr marT="0" marB="0">
                    <a:solidFill>
                      <a:schemeClr val="tx2"/>
                    </a:solidFill>
                  </a:tcPr>
                </a:tc>
                <a:tc>
                  <a:txBody>
                    <a:bodyPr/>
                    <a:lstStyle/>
                    <a:p>
                      <a:pPr algn="ctr"/>
                      <a:r>
                        <a:rPr lang="en-US" sz="1200" dirty="0">
                          <a:solidFill>
                            <a:schemeClr val="bg1"/>
                          </a:solidFill>
                        </a:rPr>
                        <a:t>123/255 (48.2)</a:t>
                      </a:r>
                    </a:p>
                  </a:txBody>
                  <a:tcPr marT="0" marB="0">
                    <a:solidFill>
                      <a:srgbClr val="015873">
                        <a:alpha val="14902"/>
                      </a:srgbClr>
                    </a:solidFill>
                  </a:tcPr>
                </a:tc>
                <a:tc>
                  <a:txBody>
                    <a:bodyPr/>
                    <a:lstStyle/>
                    <a:p>
                      <a:pPr algn="ctr"/>
                      <a:r>
                        <a:rPr lang="en-US" sz="1200" dirty="0">
                          <a:solidFill>
                            <a:schemeClr val="bg1"/>
                          </a:solidFill>
                        </a:rPr>
                        <a:t>86/129 (66.7)</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r>
                        <a:rPr lang="en-US" sz="1200" dirty="0">
                          <a:solidFill>
                            <a:schemeClr val="bg1"/>
                          </a:solidFill>
                        </a:rPr>
                        <a:t>0.45 (0.34-0.60)</a:t>
                      </a:r>
                    </a:p>
                  </a:txBody>
                  <a:tcPr marT="0" marB="0">
                    <a:solidFill>
                      <a:schemeClr val="tx2"/>
                    </a:solidFill>
                  </a:tcPr>
                </a:tc>
                <a:extLst>
                  <a:ext uri="{0D108BD9-81ED-4DB2-BD59-A6C34878D82A}">
                    <a16:rowId xmlns:a16="http://schemas.microsoft.com/office/drawing/2014/main" val="3476528607"/>
                  </a:ext>
                </a:extLst>
              </a:tr>
              <a:tr h="120883">
                <a:tc>
                  <a:txBody>
                    <a:bodyPr/>
                    <a:lstStyle/>
                    <a:p>
                      <a:r>
                        <a:rPr lang="en-US" sz="1200" dirty="0">
                          <a:solidFill>
                            <a:schemeClr val="bg1"/>
                          </a:solidFill>
                        </a:rPr>
                        <a:t>Age</a:t>
                      </a:r>
                    </a:p>
                  </a:txBody>
                  <a:tcPr marT="0" marB="0">
                    <a:solidFill>
                      <a:schemeClr val="tx1">
                        <a:lumMod val="95000"/>
                      </a:schemeClr>
                    </a:solidFill>
                  </a:tcPr>
                </a:tc>
                <a:tc>
                  <a:txBody>
                    <a:bodyPr/>
                    <a:lstStyle/>
                    <a:p>
                      <a:pPr algn="ctr"/>
                      <a:endParaRPr lang="en-US" sz="1200" dirty="0">
                        <a:solidFill>
                          <a:schemeClr val="bg1"/>
                        </a:solidFill>
                      </a:endParaRPr>
                    </a:p>
                  </a:txBody>
                  <a:tcPr marT="0" marB="0">
                    <a:solidFill>
                      <a:srgbClr val="015873">
                        <a:alpha val="14902"/>
                      </a:srgbClr>
                    </a:solidFill>
                  </a:tcPr>
                </a:tc>
                <a:tc>
                  <a:txBody>
                    <a:bodyPr/>
                    <a:lstStyle/>
                    <a:p>
                      <a:pPr algn="ctr"/>
                      <a:endParaRPr lang="en-US" sz="1200" dirty="0">
                        <a:solidFill>
                          <a:schemeClr val="bg1"/>
                        </a:solidFill>
                      </a:endParaRP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1">
                        <a:lumMod val="95000"/>
                      </a:schemeClr>
                    </a:solidFill>
                  </a:tcPr>
                </a:tc>
                <a:tc>
                  <a:txBody>
                    <a:bodyPr/>
                    <a:lstStyle/>
                    <a:p>
                      <a:pPr algn="r"/>
                      <a:endParaRPr lang="en-US" sz="1200" dirty="0">
                        <a:solidFill>
                          <a:schemeClr val="bg1"/>
                        </a:solidFill>
                      </a:endParaRPr>
                    </a:p>
                  </a:txBody>
                  <a:tcPr marT="0" marB="0">
                    <a:solidFill>
                      <a:schemeClr val="tx1">
                        <a:lumMod val="95000"/>
                      </a:schemeClr>
                    </a:solidFill>
                  </a:tcPr>
                </a:tc>
                <a:extLst>
                  <a:ext uri="{0D108BD9-81ED-4DB2-BD59-A6C34878D82A}">
                    <a16:rowId xmlns:a16="http://schemas.microsoft.com/office/drawing/2014/main" val="779326453"/>
                  </a:ext>
                </a:extLst>
              </a:tr>
              <a:tr h="120883">
                <a:tc>
                  <a:txBody>
                    <a:bodyPr/>
                    <a:lstStyle/>
                    <a:p>
                      <a:pPr marL="171450" indent="-171450">
                        <a:buFont typeface="Wingdings" pitchFamily="2" charset="2"/>
                        <a:buChar char="§"/>
                      </a:pPr>
                      <a:r>
                        <a:rPr lang="en-US" sz="1200" dirty="0">
                          <a:solidFill>
                            <a:schemeClr val="bg1"/>
                          </a:solidFill>
                        </a:rPr>
                        <a:t>&lt;65 yr</a:t>
                      </a:r>
                    </a:p>
                    <a:p>
                      <a:pPr marL="171450" indent="-171450">
                        <a:buFont typeface="Wingdings" pitchFamily="2" charset="2"/>
                        <a:buChar char="§"/>
                      </a:pPr>
                      <a:r>
                        <a:rPr lang="en-US" sz="1200" dirty="0">
                          <a:solidFill>
                            <a:schemeClr val="bg1"/>
                          </a:solidFill>
                        </a:rPr>
                        <a:t>≥65 yr</a:t>
                      </a:r>
                    </a:p>
                  </a:txBody>
                  <a:tcPr marT="0" marB="0">
                    <a:solidFill>
                      <a:schemeClr val="tx1">
                        <a:lumMod val="95000"/>
                      </a:schemeClr>
                    </a:solidFill>
                  </a:tcPr>
                </a:tc>
                <a:tc>
                  <a:txBody>
                    <a:bodyPr/>
                    <a:lstStyle/>
                    <a:p>
                      <a:pPr algn="ctr"/>
                      <a:r>
                        <a:rPr lang="en-US" sz="1200" dirty="0">
                          <a:solidFill>
                            <a:schemeClr val="bg1"/>
                          </a:solidFill>
                        </a:rPr>
                        <a:t>108/229 (47.2)</a:t>
                      </a:r>
                      <a:br>
                        <a:rPr lang="en-US" sz="1200" dirty="0">
                          <a:solidFill>
                            <a:schemeClr val="bg1"/>
                          </a:solidFill>
                        </a:rPr>
                      </a:br>
                      <a:r>
                        <a:rPr lang="en-US" sz="1200" dirty="0">
                          <a:solidFill>
                            <a:schemeClr val="bg1"/>
                          </a:solidFill>
                        </a:rPr>
                        <a:t>15/26 (57.7)</a:t>
                      </a:r>
                    </a:p>
                  </a:txBody>
                  <a:tcPr marT="0" marB="0">
                    <a:solidFill>
                      <a:srgbClr val="015873">
                        <a:alpha val="14902"/>
                      </a:srgbClr>
                    </a:solidFill>
                  </a:tcPr>
                </a:tc>
                <a:tc>
                  <a:txBody>
                    <a:bodyPr/>
                    <a:lstStyle/>
                    <a:p>
                      <a:pPr algn="ctr"/>
                      <a:r>
                        <a:rPr lang="en-US" sz="1200" dirty="0">
                          <a:solidFill>
                            <a:schemeClr val="bg1"/>
                          </a:solidFill>
                        </a:rPr>
                        <a:t>73/114 (64.0)</a:t>
                      </a:r>
                      <a:br>
                        <a:rPr lang="en-US" sz="1200" dirty="0">
                          <a:solidFill>
                            <a:schemeClr val="bg1"/>
                          </a:solidFill>
                        </a:rPr>
                      </a:br>
                      <a:r>
                        <a:rPr lang="en-US" sz="1200" dirty="0">
                          <a:solidFill>
                            <a:schemeClr val="bg1"/>
                          </a:solidFill>
                        </a:rPr>
                        <a:t>13/15 (86.7)</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1">
                        <a:lumMod val="95000"/>
                      </a:schemeClr>
                    </a:solidFill>
                  </a:tcPr>
                </a:tc>
                <a:tc>
                  <a:txBody>
                    <a:bodyPr/>
                    <a:lstStyle/>
                    <a:p>
                      <a:pPr algn="r"/>
                      <a:r>
                        <a:rPr lang="en-US" sz="1200" dirty="0">
                          <a:solidFill>
                            <a:schemeClr val="bg1"/>
                          </a:solidFill>
                        </a:rPr>
                        <a:t>0.47 (0.34-0.63)</a:t>
                      </a:r>
                      <a:br>
                        <a:rPr lang="en-US" sz="1200" dirty="0">
                          <a:solidFill>
                            <a:schemeClr val="bg1"/>
                          </a:solidFill>
                        </a:rPr>
                      </a:br>
                      <a:r>
                        <a:rPr lang="en-US" sz="1200" dirty="0">
                          <a:solidFill>
                            <a:schemeClr val="bg1"/>
                          </a:solidFill>
                        </a:rPr>
                        <a:t>0.24 (0.09-0.66)</a:t>
                      </a:r>
                    </a:p>
                  </a:txBody>
                  <a:tcPr marT="0" marB="0">
                    <a:solidFill>
                      <a:schemeClr val="tx1">
                        <a:lumMod val="95000"/>
                      </a:schemeClr>
                    </a:solidFill>
                  </a:tcPr>
                </a:tc>
                <a:extLst>
                  <a:ext uri="{0D108BD9-81ED-4DB2-BD59-A6C34878D82A}">
                    <a16:rowId xmlns:a16="http://schemas.microsoft.com/office/drawing/2014/main" val="3915732124"/>
                  </a:ext>
                </a:extLst>
              </a:tr>
              <a:tr h="120883">
                <a:tc>
                  <a:txBody>
                    <a:bodyPr/>
                    <a:lstStyle/>
                    <a:p>
                      <a:r>
                        <a:rPr lang="en-US" sz="1200" b="1" dirty="0">
                          <a:solidFill>
                            <a:schemeClr val="bg1"/>
                          </a:solidFill>
                        </a:rPr>
                        <a:t>Neoadjuvant chemotherapy</a:t>
                      </a:r>
                    </a:p>
                  </a:txBody>
                  <a:tcPr marT="0" marB="0">
                    <a:solidFill>
                      <a:schemeClr val="tx2"/>
                    </a:solidFill>
                  </a:tcPr>
                </a:tc>
                <a:tc>
                  <a:txBody>
                    <a:bodyPr/>
                    <a:lstStyle/>
                    <a:p>
                      <a:pPr algn="ctr"/>
                      <a:endParaRPr lang="en-US" sz="1200" dirty="0">
                        <a:solidFill>
                          <a:schemeClr val="bg1"/>
                        </a:solidFill>
                      </a:endParaRPr>
                    </a:p>
                  </a:txBody>
                  <a:tcPr marT="0" marB="0">
                    <a:solidFill>
                      <a:srgbClr val="015873">
                        <a:alpha val="14902"/>
                      </a:srgbClr>
                    </a:solidFill>
                  </a:tcPr>
                </a:tc>
                <a:tc>
                  <a:txBody>
                    <a:bodyPr/>
                    <a:lstStyle/>
                    <a:p>
                      <a:pPr algn="ctr"/>
                      <a:endParaRPr lang="en-US" sz="1200" dirty="0">
                        <a:solidFill>
                          <a:schemeClr val="bg1"/>
                        </a:solidFill>
                      </a:endParaRP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endParaRPr lang="en-US" sz="1200" dirty="0">
                        <a:solidFill>
                          <a:schemeClr val="bg1"/>
                        </a:solidFill>
                      </a:endParaRPr>
                    </a:p>
                  </a:txBody>
                  <a:tcPr marT="0" marB="0">
                    <a:solidFill>
                      <a:schemeClr val="tx2"/>
                    </a:solidFill>
                  </a:tcPr>
                </a:tc>
                <a:extLst>
                  <a:ext uri="{0D108BD9-81ED-4DB2-BD59-A6C34878D82A}">
                    <a16:rowId xmlns:a16="http://schemas.microsoft.com/office/drawing/2014/main" val="676178701"/>
                  </a:ext>
                </a:extLst>
              </a:tr>
              <a:tr h="120883">
                <a:tc>
                  <a:txBody>
                    <a:bodyPr/>
                    <a:lstStyle/>
                    <a:p>
                      <a:pPr marL="171450" indent="-171450">
                        <a:buFont typeface="Wingdings" pitchFamily="2" charset="2"/>
                        <a:buChar char="§"/>
                      </a:pPr>
                      <a:r>
                        <a:rPr lang="en-US" sz="1200" dirty="0">
                          <a:solidFill>
                            <a:schemeClr val="bg1"/>
                          </a:solidFill>
                        </a:rPr>
                        <a:t>Yes</a:t>
                      </a:r>
                    </a:p>
                  </a:txBody>
                  <a:tcPr marT="0" marB="0">
                    <a:solidFill>
                      <a:schemeClr val="tx2"/>
                    </a:solidFill>
                  </a:tcPr>
                </a:tc>
                <a:tc>
                  <a:txBody>
                    <a:bodyPr/>
                    <a:lstStyle/>
                    <a:p>
                      <a:pPr algn="ctr"/>
                      <a:r>
                        <a:rPr lang="en-US" sz="1200" dirty="0">
                          <a:solidFill>
                            <a:schemeClr val="bg1"/>
                          </a:solidFill>
                        </a:rPr>
                        <a:t>62/121 (51.2)</a:t>
                      </a:r>
                    </a:p>
                  </a:txBody>
                  <a:tcPr marT="0" marB="0">
                    <a:solidFill>
                      <a:srgbClr val="015873">
                        <a:alpha val="14902"/>
                      </a:srgbClr>
                    </a:solidFill>
                  </a:tcPr>
                </a:tc>
                <a:tc>
                  <a:txBody>
                    <a:bodyPr/>
                    <a:lstStyle/>
                    <a:p>
                      <a:pPr algn="ctr"/>
                      <a:r>
                        <a:rPr lang="en-US" sz="1200" dirty="0">
                          <a:solidFill>
                            <a:schemeClr val="bg1"/>
                          </a:solidFill>
                        </a:rPr>
                        <a:t>46/59 (78.0)</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r>
                        <a:rPr lang="en-US" sz="1200" dirty="0">
                          <a:solidFill>
                            <a:schemeClr val="bg1"/>
                          </a:solidFill>
                        </a:rPr>
                        <a:t>0.32 (0.21-0.48)</a:t>
                      </a:r>
                    </a:p>
                  </a:txBody>
                  <a:tcPr marT="0" marB="0">
                    <a:solidFill>
                      <a:schemeClr val="tx2"/>
                    </a:solidFill>
                  </a:tcPr>
                </a:tc>
                <a:extLst>
                  <a:ext uri="{0D108BD9-81ED-4DB2-BD59-A6C34878D82A}">
                    <a16:rowId xmlns:a16="http://schemas.microsoft.com/office/drawing/2014/main" val="2363194745"/>
                  </a:ext>
                </a:extLst>
              </a:tr>
              <a:tr h="120883">
                <a:tc>
                  <a:txBody>
                    <a:bodyPr/>
                    <a:lstStyle/>
                    <a:p>
                      <a:pPr marL="171450" indent="-171450">
                        <a:buFont typeface="Wingdings" pitchFamily="2" charset="2"/>
                        <a:buChar char="§"/>
                      </a:pPr>
                      <a:r>
                        <a:rPr lang="en-US" sz="1200" dirty="0">
                          <a:solidFill>
                            <a:schemeClr val="bg1"/>
                          </a:solidFill>
                        </a:rPr>
                        <a:t>No</a:t>
                      </a:r>
                    </a:p>
                  </a:txBody>
                  <a:tcPr marT="0" marB="0">
                    <a:solidFill>
                      <a:schemeClr val="tx2"/>
                    </a:solidFill>
                  </a:tcPr>
                </a:tc>
                <a:tc>
                  <a:txBody>
                    <a:bodyPr/>
                    <a:lstStyle/>
                    <a:p>
                      <a:pPr algn="ctr"/>
                      <a:r>
                        <a:rPr lang="en-US" sz="1200" dirty="0">
                          <a:solidFill>
                            <a:schemeClr val="bg1"/>
                          </a:solidFill>
                        </a:rPr>
                        <a:t>61/134 (45.5)</a:t>
                      </a:r>
                    </a:p>
                  </a:txBody>
                  <a:tcPr marT="0" marB="0">
                    <a:solidFill>
                      <a:srgbClr val="015873">
                        <a:alpha val="14902"/>
                      </a:srgbClr>
                    </a:solidFill>
                  </a:tcPr>
                </a:tc>
                <a:tc>
                  <a:txBody>
                    <a:bodyPr/>
                    <a:lstStyle/>
                    <a:p>
                      <a:pPr algn="ctr"/>
                      <a:r>
                        <a:rPr lang="en-US" sz="1200" dirty="0">
                          <a:solidFill>
                            <a:schemeClr val="bg1"/>
                          </a:solidFill>
                        </a:rPr>
                        <a:t>40/70 (57.1)</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r>
                        <a:rPr lang="en-US" sz="1200" dirty="0">
                          <a:solidFill>
                            <a:schemeClr val="bg1"/>
                          </a:solidFill>
                        </a:rPr>
                        <a:t>0.63 (0.42-0.94)</a:t>
                      </a:r>
                    </a:p>
                  </a:txBody>
                  <a:tcPr marT="0" marB="0">
                    <a:solidFill>
                      <a:schemeClr val="tx2"/>
                    </a:solidFill>
                  </a:tcPr>
                </a:tc>
                <a:extLst>
                  <a:ext uri="{0D108BD9-81ED-4DB2-BD59-A6C34878D82A}">
                    <a16:rowId xmlns:a16="http://schemas.microsoft.com/office/drawing/2014/main" val="2558183694"/>
                  </a:ext>
                </a:extLst>
              </a:tr>
              <a:tr h="120883">
                <a:tc>
                  <a:txBody>
                    <a:bodyPr/>
                    <a:lstStyle/>
                    <a:p>
                      <a:r>
                        <a:rPr lang="en-US" sz="1200" b="1" dirty="0">
                          <a:solidFill>
                            <a:schemeClr val="bg1"/>
                          </a:solidFill>
                        </a:rPr>
                        <a:t>Response to Pt-based chemotherapy</a:t>
                      </a:r>
                    </a:p>
                  </a:txBody>
                  <a:tcPr marT="0" marB="0">
                    <a:solidFill>
                      <a:schemeClr val="tx1">
                        <a:lumMod val="95000"/>
                      </a:schemeClr>
                    </a:solidFill>
                  </a:tcPr>
                </a:tc>
                <a:tc>
                  <a:txBody>
                    <a:bodyPr/>
                    <a:lstStyle/>
                    <a:p>
                      <a:pPr algn="ctr"/>
                      <a:endParaRPr lang="en-US" sz="1200" dirty="0">
                        <a:solidFill>
                          <a:schemeClr val="bg1"/>
                        </a:solidFill>
                      </a:endParaRPr>
                    </a:p>
                  </a:txBody>
                  <a:tcPr marT="0" marB="0">
                    <a:solidFill>
                      <a:srgbClr val="015873">
                        <a:alpha val="14902"/>
                      </a:srgbClr>
                    </a:solidFill>
                  </a:tcPr>
                </a:tc>
                <a:tc>
                  <a:txBody>
                    <a:bodyPr/>
                    <a:lstStyle/>
                    <a:p>
                      <a:pPr algn="ctr"/>
                      <a:endParaRPr lang="en-US" sz="1200" dirty="0">
                        <a:solidFill>
                          <a:schemeClr val="bg1"/>
                        </a:solidFill>
                      </a:endParaRP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1">
                        <a:lumMod val="95000"/>
                      </a:schemeClr>
                    </a:solidFill>
                  </a:tcPr>
                </a:tc>
                <a:tc>
                  <a:txBody>
                    <a:bodyPr/>
                    <a:lstStyle/>
                    <a:p>
                      <a:pPr algn="r"/>
                      <a:endParaRPr lang="en-US" sz="1200" dirty="0">
                        <a:solidFill>
                          <a:schemeClr val="bg1"/>
                        </a:solidFill>
                      </a:endParaRPr>
                    </a:p>
                  </a:txBody>
                  <a:tcPr marT="0" marB="0">
                    <a:solidFill>
                      <a:schemeClr val="tx1">
                        <a:lumMod val="95000"/>
                      </a:schemeClr>
                    </a:solidFill>
                  </a:tcPr>
                </a:tc>
                <a:extLst>
                  <a:ext uri="{0D108BD9-81ED-4DB2-BD59-A6C34878D82A}">
                    <a16:rowId xmlns:a16="http://schemas.microsoft.com/office/drawing/2014/main" val="1167461957"/>
                  </a:ext>
                </a:extLst>
              </a:tr>
              <a:tr h="120883">
                <a:tc>
                  <a:txBody>
                    <a:bodyPr/>
                    <a:lstStyle/>
                    <a:p>
                      <a:pPr marL="171450" indent="-171450">
                        <a:buFont typeface="Wingdings" pitchFamily="2" charset="2"/>
                        <a:buChar char="§"/>
                      </a:pPr>
                      <a:r>
                        <a:rPr lang="en-US" sz="1200" dirty="0">
                          <a:solidFill>
                            <a:schemeClr val="bg1"/>
                          </a:solidFill>
                        </a:rPr>
                        <a:t>Complete response</a:t>
                      </a:r>
                    </a:p>
                  </a:txBody>
                  <a:tcPr marT="0" marB="0">
                    <a:solidFill>
                      <a:schemeClr val="tx1">
                        <a:lumMod val="95000"/>
                      </a:schemeClr>
                    </a:solidFill>
                  </a:tcPr>
                </a:tc>
                <a:tc>
                  <a:txBody>
                    <a:bodyPr/>
                    <a:lstStyle/>
                    <a:p>
                      <a:pPr algn="ctr"/>
                      <a:r>
                        <a:rPr lang="en-US" sz="1200" dirty="0">
                          <a:solidFill>
                            <a:schemeClr val="bg1"/>
                          </a:solidFill>
                        </a:rPr>
                        <a:t>98/212 (46.2)</a:t>
                      </a:r>
                    </a:p>
                  </a:txBody>
                  <a:tcPr marT="0" marB="0">
                    <a:solidFill>
                      <a:srgbClr val="015873">
                        <a:alpha val="14902"/>
                      </a:srgbClr>
                    </a:solidFill>
                  </a:tcPr>
                </a:tc>
                <a:tc>
                  <a:txBody>
                    <a:bodyPr/>
                    <a:lstStyle/>
                    <a:p>
                      <a:pPr algn="ctr"/>
                      <a:r>
                        <a:rPr lang="en-US" sz="1200" dirty="0">
                          <a:solidFill>
                            <a:schemeClr val="bg1"/>
                          </a:solidFill>
                        </a:rPr>
                        <a:t>66/103 (64.1)</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1">
                        <a:lumMod val="95000"/>
                      </a:schemeClr>
                    </a:solidFill>
                  </a:tcPr>
                </a:tc>
                <a:tc>
                  <a:txBody>
                    <a:bodyPr/>
                    <a:lstStyle/>
                    <a:p>
                      <a:pPr algn="r"/>
                      <a:r>
                        <a:rPr lang="en-US" sz="1200" dirty="0">
                          <a:solidFill>
                            <a:schemeClr val="bg1"/>
                          </a:solidFill>
                        </a:rPr>
                        <a:t>0.45 (0.32-0.61)</a:t>
                      </a:r>
                    </a:p>
                  </a:txBody>
                  <a:tcPr marT="0" marB="0">
                    <a:solidFill>
                      <a:schemeClr val="tx1">
                        <a:lumMod val="95000"/>
                      </a:schemeClr>
                    </a:solidFill>
                  </a:tcPr>
                </a:tc>
                <a:extLst>
                  <a:ext uri="{0D108BD9-81ED-4DB2-BD59-A6C34878D82A}">
                    <a16:rowId xmlns:a16="http://schemas.microsoft.com/office/drawing/2014/main" val="2017257615"/>
                  </a:ext>
                </a:extLst>
              </a:tr>
              <a:tr h="120883">
                <a:tc>
                  <a:txBody>
                    <a:bodyPr/>
                    <a:lstStyle/>
                    <a:p>
                      <a:pPr marL="171450" indent="-171450">
                        <a:buFont typeface="Wingdings" pitchFamily="2" charset="2"/>
                        <a:buChar char="§"/>
                      </a:pPr>
                      <a:r>
                        <a:rPr lang="en-US" sz="1200" dirty="0">
                          <a:solidFill>
                            <a:schemeClr val="bg1"/>
                          </a:solidFill>
                        </a:rPr>
                        <a:t>Partial response</a:t>
                      </a:r>
                    </a:p>
                  </a:txBody>
                  <a:tcPr marT="0" marB="0">
                    <a:solidFill>
                      <a:schemeClr val="tx1">
                        <a:lumMod val="95000"/>
                      </a:schemeClr>
                    </a:solidFill>
                  </a:tcPr>
                </a:tc>
                <a:tc>
                  <a:txBody>
                    <a:bodyPr/>
                    <a:lstStyle/>
                    <a:p>
                      <a:pPr algn="ctr"/>
                      <a:r>
                        <a:rPr lang="en-US" sz="1200" dirty="0">
                          <a:solidFill>
                            <a:schemeClr val="bg1"/>
                          </a:solidFill>
                        </a:rPr>
                        <a:t>25/43 (58.1)</a:t>
                      </a:r>
                    </a:p>
                  </a:txBody>
                  <a:tcPr marT="0" marB="0">
                    <a:solidFill>
                      <a:srgbClr val="015873">
                        <a:alpha val="14902"/>
                      </a:srgbClr>
                    </a:solidFill>
                  </a:tcPr>
                </a:tc>
                <a:tc>
                  <a:txBody>
                    <a:bodyPr/>
                    <a:lstStyle/>
                    <a:p>
                      <a:pPr algn="ctr"/>
                      <a:r>
                        <a:rPr lang="en-US" sz="1200" dirty="0">
                          <a:solidFill>
                            <a:schemeClr val="bg1"/>
                          </a:solidFill>
                        </a:rPr>
                        <a:t>20/26 (76.9)</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1">
                        <a:lumMod val="95000"/>
                      </a:schemeClr>
                    </a:solidFill>
                  </a:tcPr>
                </a:tc>
                <a:tc>
                  <a:txBody>
                    <a:bodyPr/>
                    <a:lstStyle/>
                    <a:p>
                      <a:pPr algn="r"/>
                      <a:r>
                        <a:rPr lang="en-US" sz="1200" dirty="0">
                          <a:solidFill>
                            <a:schemeClr val="bg1"/>
                          </a:solidFill>
                        </a:rPr>
                        <a:t>0.45 (0.23-0.86)</a:t>
                      </a:r>
                    </a:p>
                  </a:txBody>
                  <a:tcPr marT="0" marB="0">
                    <a:solidFill>
                      <a:schemeClr val="tx1">
                        <a:lumMod val="95000"/>
                      </a:schemeClr>
                    </a:solidFill>
                  </a:tcPr>
                </a:tc>
                <a:extLst>
                  <a:ext uri="{0D108BD9-81ED-4DB2-BD59-A6C34878D82A}">
                    <a16:rowId xmlns:a16="http://schemas.microsoft.com/office/drawing/2014/main" val="1147836955"/>
                  </a:ext>
                </a:extLst>
              </a:tr>
              <a:tr h="120883">
                <a:tc>
                  <a:txBody>
                    <a:bodyPr/>
                    <a:lstStyle/>
                    <a:p>
                      <a:pPr marL="0" indent="0">
                        <a:buFontTx/>
                        <a:buNone/>
                      </a:pPr>
                      <a:r>
                        <a:rPr lang="en-US" sz="1200" b="1" i="1" dirty="0">
                          <a:solidFill>
                            <a:schemeClr val="bg1"/>
                          </a:solidFill>
                        </a:rPr>
                        <a:t>gBRCA </a:t>
                      </a:r>
                      <a:r>
                        <a:rPr lang="en-US" sz="1200" b="1" i="0" dirty="0">
                          <a:solidFill>
                            <a:schemeClr val="bg1"/>
                          </a:solidFill>
                        </a:rPr>
                        <a:t>mutation status</a:t>
                      </a:r>
                      <a:endParaRPr lang="en-US" sz="1200" b="1" i="1" dirty="0">
                        <a:solidFill>
                          <a:schemeClr val="bg1"/>
                        </a:solidFill>
                      </a:endParaRPr>
                    </a:p>
                  </a:txBody>
                  <a:tcPr marT="0" marB="0">
                    <a:solidFill>
                      <a:schemeClr val="tx2"/>
                    </a:solidFill>
                  </a:tcPr>
                </a:tc>
                <a:tc>
                  <a:txBody>
                    <a:bodyPr/>
                    <a:lstStyle/>
                    <a:p>
                      <a:pPr algn="ctr"/>
                      <a:endParaRPr lang="en-US" sz="1200" dirty="0">
                        <a:solidFill>
                          <a:schemeClr val="bg1"/>
                        </a:solidFill>
                      </a:endParaRPr>
                    </a:p>
                  </a:txBody>
                  <a:tcPr marT="0" marB="0">
                    <a:solidFill>
                      <a:srgbClr val="015873">
                        <a:alpha val="14902"/>
                      </a:srgbClr>
                    </a:solidFill>
                  </a:tcPr>
                </a:tc>
                <a:tc>
                  <a:txBody>
                    <a:bodyPr/>
                    <a:lstStyle/>
                    <a:p>
                      <a:pPr algn="ctr"/>
                      <a:endParaRPr lang="en-US" sz="1200" dirty="0">
                        <a:solidFill>
                          <a:schemeClr val="bg1"/>
                        </a:solidFill>
                      </a:endParaRP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endParaRPr lang="en-US" sz="1200" dirty="0">
                        <a:solidFill>
                          <a:schemeClr val="bg1"/>
                        </a:solidFill>
                      </a:endParaRPr>
                    </a:p>
                  </a:txBody>
                  <a:tcPr marT="0" marB="0">
                    <a:solidFill>
                      <a:schemeClr val="tx2"/>
                    </a:solidFill>
                  </a:tcPr>
                </a:tc>
                <a:extLst>
                  <a:ext uri="{0D108BD9-81ED-4DB2-BD59-A6C34878D82A}">
                    <a16:rowId xmlns:a16="http://schemas.microsoft.com/office/drawing/2014/main" val="1648754669"/>
                  </a:ext>
                </a:extLst>
              </a:tr>
              <a:tr h="120883">
                <a:tc>
                  <a:txBody>
                    <a:bodyPr/>
                    <a:lstStyle/>
                    <a:p>
                      <a:pPr marL="171450" indent="-171450">
                        <a:buFont typeface="Wingdings" pitchFamily="2" charset="2"/>
                        <a:buChar char="§"/>
                      </a:pPr>
                      <a:r>
                        <a:rPr lang="en-US" sz="1200" i="1" dirty="0">
                          <a:solidFill>
                            <a:schemeClr val="bg1"/>
                          </a:solidFill>
                        </a:rPr>
                        <a:t>gBRCA</a:t>
                      </a:r>
                      <a:r>
                        <a:rPr lang="en-US" sz="1200" i="0" dirty="0">
                          <a:solidFill>
                            <a:schemeClr val="bg1"/>
                          </a:solidFill>
                        </a:rPr>
                        <a:t>mut</a:t>
                      </a:r>
                      <a:endParaRPr lang="en-US" sz="1200" i="1" dirty="0">
                        <a:solidFill>
                          <a:schemeClr val="bg1"/>
                        </a:solidFill>
                      </a:endParaRPr>
                    </a:p>
                  </a:txBody>
                  <a:tcPr marT="0" marB="0">
                    <a:solidFill>
                      <a:schemeClr val="tx2"/>
                    </a:solidFill>
                  </a:tcPr>
                </a:tc>
                <a:tc>
                  <a:txBody>
                    <a:bodyPr/>
                    <a:lstStyle/>
                    <a:p>
                      <a:pPr algn="ctr"/>
                      <a:r>
                        <a:rPr lang="en-US" sz="1200" dirty="0">
                          <a:solidFill>
                            <a:schemeClr val="bg1"/>
                          </a:solidFill>
                        </a:rPr>
                        <a:t>35/85 (41.2)</a:t>
                      </a:r>
                    </a:p>
                  </a:txBody>
                  <a:tcPr marT="0" marB="0">
                    <a:solidFill>
                      <a:srgbClr val="015873">
                        <a:alpha val="14902"/>
                      </a:srgbClr>
                    </a:solidFill>
                  </a:tcPr>
                </a:tc>
                <a:tc>
                  <a:txBody>
                    <a:bodyPr/>
                    <a:lstStyle/>
                    <a:p>
                      <a:pPr algn="ctr"/>
                      <a:r>
                        <a:rPr lang="en-US" sz="1200" dirty="0">
                          <a:solidFill>
                            <a:schemeClr val="bg1"/>
                          </a:solidFill>
                        </a:rPr>
                        <a:t>25/40 (62.5)</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r>
                        <a:rPr lang="en-US" sz="1200" dirty="0">
                          <a:solidFill>
                            <a:schemeClr val="bg1"/>
                          </a:solidFill>
                        </a:rPr>
                        <a:t>0.40 (0.23-0.68)</a:t>
                      </a:r>
                    </a:p>
                  </a:txBody>
                  <a:tcPr marT="0" marB="0">
                    <a:solidFill>
                      <a:schemeClr val="tx2"/>
                    </a:solidFill>
                  </a:tcPr>
                </a:tc>
                <a:extLst>
                  <a:ext uri="{0D108BD9-81ED-4DB2-BD59-A6C34878D82A}">
                    <a16:rowId xmlns:a16="http://schemas.microsoft.com/office/drawing/2014/main" val="3647363957"/>
                  </a:ext>
                </a:extLst>
              </a:tr>
              <a:tr h="120883">
                <a:tc>
                  <a:txBody>
                    <a:bodyPr/>
                    <a:lstStyle/>
                    <a:p>
                      <a:pPr marL="171450" indent="-171450">
                        <a:buFont typeface="Wingdings" pitchFamily="2" charset="2"/>
                        <a:buChar char="§"/>
                      </a:pPr>
                      <a:r>
                        <a:rPr lang="en-US" sz="1200" dirty="0">
                          <a:solidFill>
                            <a:schemeClr val="bg1"/>
                          </a:solidFill>
                        </a:rPr>
                        <a:t>Non-</a:t>
                      </a:r>
                      <a:r>
                        <a:rPr lang="en-US" sz="1200" i="1" dirty="0">
                          <a:solidFill>
                            <a:schemeClr val="bg1"/>
                          </a:solidFill>
                        </a:rPr>
                        <a:t>gBRCA</a:t>
                      </a:r>
                      <a:r>
                        <a:rPr lang="en-US" sz="1200" i="0" dirty="0">
                          <a:solidFill>
                            <a:schemeClr val="bg1"/>
                          </a:solidFill>
                        </a:rPr>
                        <a:t>mut</a:t>
                      </a:r>
                      <a:endParaRPr lang="en-US" sz="1200" dirty="0">
                        <a:solidFill>
                          <a:schemeClr val="bg1"/>
                        </a:solidFill>
                      </a:endParaRPr>
                    </a:p>
                  </a:txBody>
                  <a:tcPr marT="0" marB="0">
                    <a:solidFill>
                      <a:schemeClr val="tx2"/>
                    </a:solidFill>
                  </a:tcPr>
                </a:tc>
                <a:tc>
                  <a:txBody>
                    <a:bodyPr/>
                    <a:lstStyle/>
                    <a:p>
                      <a:pPr algn="ctr"/>
                      <a:r>
                        <a:rPr lang="en-US" sz="1200" dirty="0">
                          <a:solidFill>
                            <a:schemeClr val="bg1"/>
                          </a:solidFill>
                        </a:rPr>
                        <a:t>88/170 (51.8)</a:t>
                      </a:r>
                    </a:p>
                  </a:txBody>
                  <a:tcPr marT="0" marB="0">
                    <a:solidFill>
                      <a:srgbClr val="015873">
                        <a:alpha val="14902"/>
                      </a:srgbClr>
                    </a:solidFill>
                  </a:tcPr>
                </a:tc>
                <a:tc>
                  <a:txBody>
                    <a:bodyPr/>
                    <a:lstStyle/>
                    <a:p>
                      <a:pPr algn="ctr"/>
                      <a:r>
                        <a:rPr lang="en-US" sz="1200" dirty="0">
                          <a:solidFill>
                            <a:schemeClr val="bg1"/>
                          </a:solidFill>
                        </a:rPr>
                        <a:t>61/89 (68.5)</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r>
                        <a:rPr lang="en-US" sz="1200" dirty="0">
                          <a:solidFill>
                            <a:schemeClr val="bg1"/>
                          </a:solidFill>
                        </a:rPr>
                        <a:t>0.48 (0.34-0.67)</a:t>
                      </a:r>
                    </a:p>
                  </a:txBody>
                  <a:tcPr marT="0" marB="0">
                    <a:solidFill>
                      <a:schemeClr val="tx2"/>
                    </a:solidFill>
                  </a:tcPr>
                </a:tc>
                <a:extLst>
                  <a:ext uri="{0D108BD9-81ED-4DB2-BD59-A6C34878D82A}">
                    <a16:rowId xmlns:a16="http://schemas.microsoft.com/office/drawing/2014/main" val="2390542218"/>
                  </a:ext>
                </a:extLst>
              </a:tr>
              <a:tr h="120883">
                <a:tc>
                  <a:txBody>
                    <a:bodyPr/>
                    <a:lstStyle/>
                    <a:p>
                      <a:pPr marL="0" indent="0">
                        <a:buFontTx/>
                        <a:buNone/>
                      </a:pPr>
                      <a:r>
                        <a:rPr lang="en-US" sz="1200" b="1" dirty="0">
                          <a:solidFill>
                            <a:schemeClr val="bg1"/>
                          </a:solidFill>
                        </a:rPr>
                        <a:t>Homologous recombination</a:t>
                      </a:r>
                    </a:p>
                  </a:txBody>
                  <a:tcPr marT="0" marB="0">
                    <a:solidFill>
                      <a:schemeClr val="tx1">
                        <a:lumMod val="95000"/>
                      </a:schemeClr>
                    </a:solidFill>
                  </a:tcPr>
                </a:tc>
                <a:tc>
                  <a:txBody>
                    <a:bodyPr/>
                    <a:lstStyle/>
                    <a:p>
                      <a:pPr algn="ctr"/>
                      <a:endParaRPr lang="en-US" sz="1200" dirty="0">
                        <a:solidFill>
                          <a:schemeClr val="bg1"/>
                        </a:solidFill>
                      </a:endParaRPr>
                    </a:p>
                  </a:txBody>
                  <a:tcPr marT="0" marB="0">
                    <a:solidFill>
                      <a:srgbClr val="015873">
                        <a:alpha val="14902"/>
                      </a:srgbClr>
                    </a:solidFill>
                  </a:tcPr>
                </a:tc>
                <a:tc>
                  <a:txBody>
                    <a:bodyPr/>
                    <a:lstStyle/>
                    <a:p>
                      <a:pPr algn="ctr"/>
                      <a:endParaRPr lang="en-US" sz="1200" dirty="0">
                        <a:solidFill>
                          <a:schemeClr val="bg1"/>
                        </a:solidFill>
                      </a:endParaRP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1">
                        <a:lumMod val="95000"/>
                      </a:schemeClr>
                    </a:solidFill>
                  </a:tcPr>
                </a:tc>
                <a:tc>
                  <a:txBody>
                    <a:bodyPr/>
                    <a:lstStyle/>
                    <a:p>
                      <a:pPr algn="r"/>
                      <a:endParaRPr lang="en-US" sz="1200" dirty="0">
                        <a:solidFill>
                          <a:schemeClr val="bg1"/>
                        </a:solidFill>
                      </a:endParaRPr>
                    </a:p>
                  </a:txBody>
                  <a:tcPr marT="0" marB="0">
                    <a:solidFill>
                      <a:schemeClr val="tx1">
                        <a:lumMod val="95000"/>
                      </a:schemeClr>
                    </a:solidFill>
                  </a:tcPr>
                </a:tc>
                <a:extLst>
                  <a:ext uri="{0D108BD9-81ED-4DB2-BD59-A6C34878D82A}">
                    <a16:rowId xmlns:a16="http://schemas.microsoft.com/office/drawing/2014/main" val="701408307"/>
                  </a:ext>
                </a:extLst>
              </a:tr>
              <a:tr h="120883">
                <a:tc>
                  <a:txBody>
                    <a:bodyPr/>
                    <a:lstStyle/>
                    <a:p>
                      <a:pPr marL="171450" indent="-171450">
                        <a:buFont typeface="Wingdings" pitchFamily="2" charset="2"/>
                        <a:buChar char="§"/>
                      </a:pPr>
                      <a:r>
                        <a:rPr lang="en-US" sz="1200" dirty="0">
                          <a:solidFill>
                            <a:schemeClr val="bg1"/>
                          </a:solidFill>
                        </a:rPr>
                        <a:t>Deficient</a:t>
                      </a:r>
                    </a:p>
                  </a:txBody>
                  <a:tcPr marT="0" marB="0">
                    <a:solidFill>
                      <a:schemeClr val="tx1">
                        <a:lumMod val="95000"/>
                      </a:schemeClr>
                    </a:solidFill>
                  </a:tcPr>
                </a:tc>
                <a:tc>
                  <a:txBody>
                    <a:bodyPr/>
                    <a:lstStyle/>
                    <a:p>
                      <a:pPr algn="ctr"/>
                      <a:r>
                        <a:rPr lang="en-US" sz="1200" dirty="0">
                          <a:solidFill>
                            <a:schemeClr val="bg1"/>
                          </a:solidFill>
                        </a:rPr>
                        <a:t>75/170 (44.1)</a:t>
                      </a:r>
                    </a:p>
                  </a:txBody>
                  <a:tcPr marT="0" marB="0">
                    <a:solidFill>
                      <a:srgbClr val="015873">
                        <a:alpha val="14902"/>
                      </a:srgbClr>
                    </a:solidFill>
                  </a:tcPr>
                </a:tc>
                <a:tc>
                  <a:txBody>
                    <a:bodyPr/>
                    <a:lstStyle/>
                    <a:p>
                      <a:pPr algn="ctr"/>
                      <a:r>
                        <a:rPr lang="en-US" sz="1200" dirty="0">
                          <a:solidFill>
                            <a:schemeClr val="bg1"/>
                          </a:solidFill>
                        </a:rPr>
                        <a:t>57/87 (65.5)</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1">
                        <a:lumMod val="95000"/>
                      </a:schemeClr>
                    </a:solidFill>
                  </a:tcPr>
                </a:tc>
                <a:tc>
                  <a:txBody>
                    <a:bodyPr/>
                    <a:lstStyle/>
                    <a:p>
                      <a:pPr algn="r"/>
                      <a:r>
                        <a:rPr lang="en-US" sz="1200" dirty="0">
                          <a:solidFill>
                            <a:schemeClr val="bg1"/>
                          </a:solidFill>
                        </a:rPr>
                        <a:t>0.48 (0.34-0.68)</a:t>
                      </a:r>
                    </a:p>
                  </a:txBody>
                  <a:tcPr marT="0" marB="0">
                    <a:solidFill>
                      <a:schemeClr val="tx1">
                        <a:lumMod val="95000"/>
                      </a:schemeClr>
                    </a:solidFill>
                  </a:tcPr>
                </a:tc>
                <a:extLst>
                  <a:ext uri="{0D108BD9-81ED-4DB2-BD59-A6C34878D82A}">
                    <a16:rowId xmlns:a16="http://schemas.microsoft.com/office/drawing/2014/main" val="94485299"/>
                  </a:ext>
                </a:extLst>
              </a:tr>
              <a:tr h="120883">
                <a:tc>
                  <a:txBody>
                    <a:bodyPr/>
                    <a:lstStyle/>
                    <a:p>
                      <a:pPr marL="171450" indent="-171450">
                        <a:buFont typeface="Wingdings" pitchFamily="2" charset="2"/>
                        <a:buChar char="§"/>
                      </a:pPr>
                      <a:r>
                        <a:rPr lang="en-US" sz="1200" dirty="0">
                          <a:solidFill>
                            <a:schemeClr val="bg1"/>
                          </a:solidFill>
                        </a:rPr>
                        <a:t>Proficient</a:t>
                      </a:r>
                    </a:p>
                  </a:txBody>
                  <a:tcPr marT="0" marB="0">
                    <a:solidFill>
                      <a:schemeClr val="tx1">
                        <a:lumMod val="95000"/>
                      </a:schemeClr>
                    </a:solidFill>
                  </a:tcPr>
                </a:tc>
                <a:tc>
                  <a:txBody>
                    <a:bodyPr/>
                    <a:lstStyle/>
                    <a:p>
                      <a:pPr algn="ctr"/>
                      <a:r>
                        <a:rPr lang="en-US" sz="1200" dirty="0">
                          <a:solidFill>
                            <a:schemeClr val="bg1"/>
                          </a:solidFill>
                        </a:rPr>
                        <a:t>48/85 (56.5)</a:t>
                      </a:r>
                    </a:p>
                  </a:txBody>
                  <a:tcPr marT="0" marB="0">
                    <a:solidFill>
                      <a:srgbClr val="015873">
                        <a:alpha val="14902"/>
                      </a:srgbClr>
                    </a:solidFill>
                  </a:tcPr>
                </a:tc>
                <a:tc>
                  <a:txBody>
                    <a:bodyPr/>
                    <a:lstStyle/>
                    <a:p>
                      <a:pPr algn="ctr"/>
                      <a:r>
                        <a:rPr lang="en-US" sz="1200" dirty="0">
                          <a:solidFill>
                            <a:schemeClr val="bg1"/>
                          </a:solidFill>
                        </a:rPr>
                        <a:t>29/42 (69.0)</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1">
                        <a:lumMod val="95000"/>
                      </a:schemeClr>
                    </a:solidFill>
                  </a:tcPr>
                </a:tc>
                <a:tc>
                  <a:txBody>
                    <a:bodyPr/>
                    <a:lstStyle/>
                    <a:p>
                      <a:pPr algn="r"/>
                      <a:r>
                        <a:rPr lang="en-US" sz="1200" dirty="0">
                          <a:solidFill>
                            <a:schemeClr val="bg1"/>
                          </a:solidFill>
                        </a:rPr>
                        <a:t>0.41 (0.25-0.65)</a:t>
                      </a:r>
                    </a:p>
                  </a:txBody>
                  <a:tcPr marT="0" marB="0">
                    <a:solidFill>
                      <a:schemeClr val="tx1">
                        <a:lumMod val="95000"/>
                      </a:schemeClr>
                    </a:solidFill>
                  </a:tcPr>
                </a:tc>
                <a:extLst>
                  <a:ext uri="{0D108BD9-81ED-4DB2-BD59-A6C34878D82A}">
                    <a16:rowId xmlns:a16="http://schemas.microsoft.com/office/drawing/2014/main" val="2717949482"/>
                  </a:ext>
                </a:extLst>
              </a:tr>
              <a:tr h="120883">
                <a:tc>
                  <a:txBody>
                    <a:bodyPr/>
                    <a:lstStyle/>
                    <a:p>
                      <a:pPr marL="0" indent="0">
                        <a:buFontTx/>
                        <a:buNone/>
                      </a:pPr>
                      <a:r>
                        <a:rPr lang="en-US" sz="1200" b="1" dirty="0">
                          <a:solidFill>
                            <a:schemeClr val="bg1"/>
                          </a:solidFill>
                        </a:rPr>
                        <a:t>Postoperative residual disease status</a:t>
                      </a:r>
                    </a:p>
                  </a:txBody>
                  <a:tcPr marT="0" marB="0">
                    <a:solidFill>
                      <a:schemeClr val="tx2"/>
                    </a:solidFill>
                  </a:tcPr>
                </a:tc>
                <a:tc>
                  <a:txBody>
                    <a:bodyPr/>
                    <a:lstStyle/>
                    <a:p>
                      <a:pPr algn="ctr"/>
                      <a:endParaRPr lang="en-US" sz="1200" dirty="0">
                        <a:solidFill>
                          <a:schemeClr val="bg1"/>
                        </a:solidFill>
                      </a:endParaRPr>
                    </a:p>
                  </a:txBody>
                  <a:tcPr marT="0" marB="0">
                    <a:solidFill>
                      <a:srgbClr val="015873">
                        <a:alpha val="14902"/>
                      </a:srgbClr>
                    </a:solidFill>
                  </a:tcPr>
                </a:tc>
                <a:tc>
                  <a:txBody>
                    <a:bodyPr/>
                    <a:lstStyle/>
                    <a:p>
                      <a:pPr algn="ctr"/>
                      <a:endParaRPr lang="en-US" sz="1200" dirty="0">
                        <a:solidFill>
                          <a:schemeClr val="bg1"/>
                        </a:solidFill>
                      </a:endParaRP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endParaRPr lang="en-US" sz="1200" dirty="0">
                        <a:solidFill>
                          <a:schemeClr val="bg1"/>
                        </a:solidFill>
                      </a:endParaRPr>
                    </a:p>
                  </a:txBody>
                  <a:tcPr marT="0" marB="0">
                    <a:solidFill>
                      <a:schemeClr val="tx2"/>
                    </a:solidFill>
                  </a:tcPr>
                </a:tc>
                <a:extLst>
                  <a:ext uri="{0D108BD9-81ED-4DB2-BD59-A6C34878D82A}">
                    <a16:rowId xmlns:a16="http://schemas.microsoft.com/office/drawing/2014/main" val="3902061768"/>
                  </a:ext>
                </a:extLst>
              </a:tr>
              <a:tr h="120883">
                <a:tc>
                  <a:txBody>
                    <a:bodyPr/>
                    <a:lstStyle/>
                    <a:p>
                      <a:pPr marL="171450" indent="-171450">
                        <a:buFont typeface="Wingdings" pitchFamily="2" charset="2"/>
                        <a:buChar char="§"/>
                      </a:pPr>
                      <a:r>
                        <a:rPr lang="en-US" sz="1200" dirty="0">
                          <a:solidFill>
                            <a:schemeClr val="bg1"/>
                          </a:solidFill>
                        </a:rPr>
                        <a:t>Optimal</a:t>
                      </a:r>
                    </a:p>
                  </a:txBody>
                  <a:tcPr marT="0" marB="0">
                    <a:solidFill>
                      <a:schemeClr val="tx2"/>
                    </a:solidFill>
                  </a:tcPr>
                </a:tc>
                <a:tc>
                  <a:txBody>
                    <a:bodyPr/>
                    <a:lstStyle/>
                    <a:p>
                      <a:pPr algn="ctr"/>
                      <a:r>
                        <a:rPr lang="en-US" sz="1200" dirty="0">
                          <a:solidFill>
                            <a:schemeClr val="bg1"/>
                          </a:solidFill>
                        </a:rPr>
                        <a:t>94/193 (48.7)</a:t>
                      </a:r>
                    </a:p>
                  </a:txBody>
                  <a:tcPr marT="0" marB="0">
                    <a:solidFill>
                      <a:srgbClr val="015873">
                        <a:alpha val="14902"/>
                      </a:srgbClr>
                    </a:solidFill>
                  </a:tcPr>
                </a:tc>
                <a:tc>
                  <a:txBody>
                    <a:bodyPr/>
                    <a:lstStyle/>
                    <a:p>
                      <a:pPr algn="ctr"/>
                      <a:r>
                        <a:rPr lang="en-US" sz="1200" dirty="0">
                          <a:solidFill>
                            <a:schemeClr val="bg1"/>
                          </a:solidFill>
                        </a:rPr>
                        <a:t>71/105 (67.6)</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r>
                        <a:rPr lang="en-US" sz="1200" dirty="0">
                          <a:solidFill>
                            <a:schemeClr val="bg1"/>
                          </a:solidFill>
                        </a:rPr>
                        <a:t>0.44 (0.32-0.61)</a:t>
                      </a:r>
                    </a:p>
                  </a:txBody>
                  <a:tcPr marT="0" marB="0">
                    <a:solidFill>
                      <a:schemeClr val="tx2"/>
                    </a:solidFill>
                  </a:tcPr>
                </a:tc>
                <a:extLst>
                  <a:ext uri="{0D108BD9-81ED-4DB2-BD59-A6C34878D82A}">
                    <a16:rowId xmlns:a16="http://schemas.microsoft.com/office/drawing/2014/main" val="2458124649"/>
                  </a:ext>
                </a:extLst>
              </a:tr>
              <a:tr h="120883">
                <a:tc>
                  <a:txBody>
                    <a:bodyPr/>
                    <a:lstStyle/>
                    <a:p>
                      <a:pPr marL="171450" indent="-171450">
                        <a:buFont typeface="Wingdings" pitchFamily="2" charset="2"/>
                        <a:buChar char="§"/>
                      </a:pPr>
                      <a:r>
                        <a:rPr lang="en-US" sz="1200" dirty="0">
                          <a:solidFill>
                            <a:schemeClr val="bg1"/>
                          </a:solidFill>
                        </a:rPr>
                        <a:t>Suboptimal or missing</a:t>
                      </a:r>
                    </a:p>
                  </a:txBody>
                  <a:tcPr marT="0" marB="0">
                    <a:solidFill>
                      <a:schemeClr val="tx2"/>
                    </a:solidFill>
                  </a:tcPr>
                </a:tc>
                <a:tc>
                  <a:txBody>
                    <a:bodyPr/>
                    <a:lstStyle/>
                    <a:p>
                      <a:pPr algn="ctr"/>
                      <a:r>
                        <a:rPr lang="en-US" sz="1200" dirty="0">
                          <a:solidFill>
                            <a:schemeClr val="bg1"/>
                          </a:solidFill>
                        </a:rPr>
                        <a:t>29/62 (46.8)</a:t>
                      </a:r>
                    </a:p>
                  </a:txBody>
                  <a:tcPr marT="0" marB="0">
                    <a:solidFill>
                      <a:srgbClr val="015873">
                        <a:alpha val="14902"/>
                      </a:srgbClr>
                    </a:solidFill>
                  </a:tcPr>
                </a:tc>
                <a:tc>
                  <a:txBody>
                    <a:bodyPr/>
                    <a:lstStyle/>
                    <a:p>
                      <a:pPr algn="ctr"/>
                      <a:r>
                        <a:rPr lang="en-US" sz="1200" dirty="0">
                          <a:solidFill>
                            <a:schemeClr val="bg1"/>
                          </a:solidFill>
                        </a:rPr>
                        <a:t>15/24 (62.5)</a:t>
                      </a:r>
                    </a:p>
                  </a:txBody>
                  <a:tcPr marT="0" marB="0">
                    <a:solidFill>
                      <a:srgbClr val="E1471D">
                        <a:alpha val="14902"/>
                      </a:srgbClr>
                    </a:solidFill>
                  </a:tcPr>
                </a:tc>
                <a:tc>
                  <a:txBody>
                    <a:bodyPr/>
                    <a:lstStyle/>
                    <a:p>
                      <a:endParaRPr lang="en-US" sz="1200" dirty="0">
                        <a:solidFill>
                          <a:schemeClr val="bg1"/>
                        </a:solidFill>
                      </a:endParaRPr>
                    </a:p>
                  </a:txBody>
                  <a:tcPr marT="0" marB="0">
                    <a:solidFill>
                      <a:schemeClr val="tx2"/>
                    </a:solidFill>
                  </a:tcPr>
                </a:tc>
                <a:tc>
                  <a:txBody>
                    <a:bodyPr/>
                    <a:lstStyle/>
                    <a:p>
                      <a:pPr algn="r"/>
                      <a:r>
                        <a:rPr lang="en-US" sz="1200" dirty="0">
                          <a:solidFill>
                            <a:schemeClr val="bg1"/>
                          </a:solidFill>
                        </a:rPr>
                        <a:t>0.43 (0.21-0.87)</a:t>
                      </a:r>
                    </a:p>
                  </a:txBody>
                  <a:tcPr marT="0" marB="0">
                    <a:solidFill>
                      <a:schemeClr val="tx2"/>
                    </a:solidFill>
                  </a:tcPr>
                </a:tc>
                <a:extLst>
                  <a:ext uri="{0D108BD9-81ED-4DB2-BD59-A6C34878D82A}">
                    <a16:rowId xmlns:a16="http://schemas.microsoft.com/office/drawing/2014/main" val="1972438058"/>
                  </a:ext>
                </a:extLst>
              </a:tr>
            </a:tbl>
          </a:graphicData>
        </a:graphic>
      </p:graphicFrame>
      <p:sp>
        <p:nvSpPr>
          <p:cNvPr id="2" name="Title 1">
            <a:extLst>
              <a:ext uri="{FF2B5EF4-FFF2-40B4-BE49-F238E27FC236}">
                <a16:creationId xmlns:a16="http://schemas.microsoft.com/office/drawing/2014/main" id="{EB058295-D96A-4680-9547-8F7CA8D19F26}"/>
              </a:ext>
            </a:extLst>
          </p:cNvPr>
          <p:cNvSpPr>
            <a:spLocks noGrp="1"/>
          </p:cNvSpPr>
          <p:nvPr>
            <p:ph type="title"/>
          </p:nvPr>
        </p:nvSpPr>
        <p:spPr/>
        <p:txBody>
          <a:bodyPr/>
          <a:lstStyle/>
          <a:p>
            <a:r>
              <a:rPr lang="en-US" dirty="0"/>
              <a:t>PRIME: PFS in Prespecified Subgroups</a:t>
            </a:r>
          </a:p>
        </p:txBody>
      </p:sp>
      <p:sp>
        <p:nvSpPr>
          <p:cNvPr id="3" name="Content Placeholder 2">
            <a:extLst>
              <a:ext uri="{FF2B5EF4-FFF2-40B4-BE49-F238E27FC236}">
                <a16:creationId xmlns:a16="http://schemas.microsoft.com/office/drawing/2014/main" id="{1724F6B1-6E86-4F22-B266-D7505EB624CE}"/>
              </a:ext>
            </a:extLst>
          </p:cNvPr>
          <p:cNvSpPr>
            <a:spLocks noGrp="1"/>
          </p:cNvSpPr>
          <p:nvPr>
            <p:ph idx="4294967295"/>
          </p:nvPr>
        </p:nvSpPr>
        <p:spPr>
          <a:xfrm>
            <a:off x="609759" y="5945195"/>
            <a:ext cx="10877550" cy="525463"/>
          </a:xfrm>
        </p:spPr>
        <p:txBody>
          <a:bodyPr/>
          <a:lstStyle/>
          <a:p>
            <a:r>
              <a:rPr lang="en-US" sz="2800" b="0" kern="0" dirty="0"/>
              <a:t>PFS benefit seen across all prespecified subgroups </a:t>
            </a:r>
          </a:p>
          <a:p>
            <a:endParaRPr lang="en-US" dirty="0"/>
          </a:p>
        </p:txBody>
      </p:sp>
      <p:grpSp>
        <p:nvGrpSpPr>
          <p:cNvPr id="4" name="Group 3">
            <a:extLst>
              <a:ext uri="{FF2B5EF4-FFF2-40B4-BE49-F238E27FC236}">
                <a16:creationId xmlns:a16="http://schemas.microsoft.com/office/drawing/2014/main" id="{F49476EB-A3FC-448C-A655-D838B5C29DC7}"/>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F55B813B-4FAB-4840-B2CC-6C180CB38EF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C5A09B06-38E4-49FD-A292-0FFC3630A3C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000B62FD-4798-4C17-89FB-654638154D7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Li.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244</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cxnSp>
        <p:nvCxnSpPr>
          <p:cNvPr id="13" name="Straight Connector 12">
            <a:extLst>
              <a:ext uri="{FF2B5EF4-FFF2-40B4-BE49-F238E27FC236}">
                <a16:creationId xmlns:a16="http://schemas.microsoft.com/office/drawing/2014/main" id="{F6CEAF9B-2310-72FE-69C8-759C1E3F8591}"/>
              </a:ext>
            </a:extLst>
          </p:cNvPr>
          <p:cNvCxnSpPr>
            <a:cxnSpLocks/>
          </p:cNvCxnSpPr>
          <p:nvPr/>
        </p:nvCxnSpPr>
        <p:spPr bwMode="auto">
          <a:xfrm>
            <a:off x="7078006" y="5386789"/>
            <a:ext cx="1694734"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586A3D54-3007-946F-D6CC-74121E80BBE3}"/>
              </a:ext>
            </a:extLst>
          </p:cNvPr>
          <p:cNvCxnSpPr>
            <a:cxnSpLocks/>
          </p:cNvCxnSpPr>
          <p:nvPr/>
        </p:nvCxnSpPr>
        <p:spPr bwMode="auto">
          <a:xfrm>
            <a:off x="7084881" y="5376475"/>
            <a:ext cx="0" cy="79065"/>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5FE008F-A665-9705-F742-FD7D5BE7AEF8}"/>
              </a:ext>
            </a:extLst>
          </p:cNvPr>
          <p:cNvCxnSpPr>
            <a:cxnSpLocks/>
          </p:cNvCxnSpPr>
          <p:nvPr/>
        </p:nvCxnSpPr>
        <p:spPr bwMode="auto">
          <a:xfrm>
            <a:off x="7663543" y="5376475"/>
            <a:ext cx="0" cy="79065"/>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19A5106F-E84C-3211-837E-5F9D40041037}"/>
              </a:ext>
            </a:extLst>
          </p:cNvPr>
          <p:cNvCxnSpPr>
            <a:cxnSpLocks/>
          </p:cNvCxnSpPr>
          <p:nvPr/>
        </p:nvCxnSpPr>
        <p:spPr bwMode="auto">
          <a:xfrm>
            <a:off x="8216996" y="1912883"/>
            <a:ext cx="0" cy="3542657"/>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B5ACF4D5-3442-AA0F-7493-FCDEFCA9853D}"/>
              </a:ext>
            </a:extLst>
          </p:cNvPr>
          <p:cNvCxnSpPr>
            <a:cxnSpLocks/>
          </p:cNvCxnSpPr>
          <p:nvPr/>
        </p:nvCxnSpPr>
        <p:spPr bwMode="auto">
          <a:xfrm>
            <a:off x="8772740" y="5376475"/>
            <a:ext cx="0" cy="79065"/>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Arrow Connector 21">
            <a:extLst>
              <a:ext uri="{FF2B5EF4-FFF2-40B4-BE49-F238E27FC236}">
                <a16:creationId xmlns:a16="http://schemas.microsoft.com/office/drawing/2014/main" id="{45B2B542-2B22-6AF1-511C-559E3D0852A5}"/>
              </a:ext>
            </a:extLst>
          </p:cNvPr>
          <p:cNvCxnSpPr>
            <a:cxnSpLocks/>
          </p:cNvCxnSpPr>
          <p:nvPr/>
        </p:nvCxnSpPr>
        <p:spPr bwMode="auto">
          <a:xfrm>
            <a:off x="8312102" y="5726610"/>
            <a:ext cx="646268" cy="0"/>
          </a:xfrm>
          <a:prstGeom prst="straightConnector1">
            <a:avLst/>
          </a:prstGeom>
          <a:noFill/>
          <a:ln w="28575" cap="flat" cmpd="sng" algn="ctr">
            <a:solidFill>
              <a:schemeClr val="bg1"/>
            </a:solidFill>
            <a:prstDash val="solid"/>
            <a:round/>
            <a:headEnd type="none" w="med" len="med"/>
            <a:tailEnd type="triangle"/>
          </a:ln>
          <a:effectLst/>
        </p:spPr>
      </p:cxnSp>
      <p:cxnSp>
        <p:nvCxnSpPr>
          <p:cNvPr id="24" name="Straight Arrow Connector 23">
            <a:extLst>
              <a:ext uri="{FF2B5EF4-FFF2-40B4-BE49-F238E27FC236}">
                <a16:creationId xmlns:a16="http://schemas.microsoft.com/office/drawing/2014/main" id="{34680FDC-0B14-EDAA-F31C-51532CD5269B}"/>
              </a:ext>
            </a:extLst>
          </p:cNvPr>
          <p:cNvCxnSpPr>
            <a:cxnSpLocks/>
          </p:cNvCxnSpPr>
          <p:nvPr/>
        </p:nvCxnSpPr>
        <p:spPr bwMode="auto">
          <a:xfrm flipH="1">
            <a:off x="7487080" y="5726610"/>
            <a:ext cx="628220" cy="0"/>
          </a:xfrm>
          <a:prstGeom prst="straightConnector1">
            <a:avLst/>
          </a:prstGeom>
          <a:noFill/>
          <a:ln w="28575" cap="flat" cmpd="sng" algn="ctr">
            <a:solidFill>
              <a:schemeClr val="bg1"/>
            </a:solidFill>
            <a:prstDash val="solid"/>
            <a:round/>
            <a:headEnd type="none" w="med" len="med"/>
            <a:tailEnd type="triangle"/>
          </a:ln>
          <a:effectLst/>
        </p:spPr>
      </p:cxnSp>
      <p:sp>
        <p:nvSpPr>
          <p:cNvPr id="26" name="TextBox 25">
            <a:extLst>
              <a:ext uri="{FF2B5EF4-FFF2-40B4-BE49-F238E27FC236}">
                <a16:creationId xmlns:a16="http://schemas.microsoft.com/office/drawing/2014/main" id="{055D8F43-E081-9FC3-2D4E-397A2229C9FB}"/>
              </a:ext>
            </a:extLst>
          </p:cNvPr>
          <p:cNvSpPr txBox="1"/>
          <p:nvPr/>
        </p:nvSpPr>
        <p:spPr bwMode="auto">
          <a:xfrm>
            <a:off x="7003266" y="5735237"/>
            <a:ext cx="12137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accent1"/>
                </a:solidFill>
                <a:latin typeface="Calibri" panose="020F0502020204030204" pitchFamily="34" charset="0"/>
              </a:rPr>
              <a:t>Niraparib better</a:t>
            </a:r>
          </a:p>
        </p:txBody>
      </p:sp>
      <p:sp>
        <p:nvSpPr>
          <p:cNvPr id="27" name="TextBox 26">
            <a:extLst>
              <a:ext uri="{FF2B5EF4-FFF2-40B4-BE49-F238E27FC236}">
                <a16:creationId xmlns:a16="http://schemas.microsoft.com/office/drawing/2014/main" id="{DAD2166E-4693-171A-4479-AD6A3819CE32}"/>
              </a:ext>
            </a:extLst>
          </p:cNvPr>
          <p:cNvSpPr txBox="1"/>
          <p:nvPr/>
        </p:nvSpPr>
        <p:spPr bwMode="auto">
          <a:xfrm>
            <a:off x="8204392" y="5735236"/>
            <a:ext cx="11161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1200" dirty="0">
                <a:solidFill>
                  <a:schemeClr val="accent3"/>
                </a:solidFill>
                <a:latin typeface="Calibri" panose="020F0502020204030204" pitchFamily="34" charset="0"/>
              </a:rPr>
              <a:t>Placebo better</a:t>
            </a:r>
          </a:p>
        </p:txBody>
      </p:sp>
      <p:sp>
        <p:nvSpPr>
          <p:cNvPr id="30" name="Rectangle 29">
            <a:extLst>
              <a:ext uri="{FF2B5EF4-FFF2-40B4-BE49-F238E27FC236}">
                <a16:creationId xmlns:a16="http://schemas.microsoft.com/office/drawing/2014/main" id="{7AFFDFDB-06DD-407C-F629-7E3A953ED718}"/>
              </a:ext>
            </a:extLst>
          </p:cNvPr>
          <p:cNvSpPr/>
          <p:nvPr/>
        </p:nvSpPr>
        <p:spPr bwMode="auto">
          <a:xfrm>
            <a:off x="7991993" y="1905810"/>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7" name="Group 36">
            <a:extLst>
              <a:ext uri="{FF2B5EF4-FFF2-40B4-BE49-F238E27FC236}">
                <a16:creationId xmlns:a16="http://schemas.microsoft.com/office/drawing/2014/main" id="{6B46C20C-1044-225A-42B7-B3276B6B89EF}"/>
              </a:ext>
            </a:extLst>
          </p:cNvPr>
          <p:cNvGrpSpPr/>
          <p:nvPr/>
        </p:nvGrpSpPr>
        <p:grpSpPr>
          <a:xfrm>
            <a:off x="7944423" y="1862922"/>
            <a:ext cx="151827" cy="133350"/>
            <a:chOff x="7944423" y="1939925"/>
            <a:chExt cx="151827" cy="133350"/>
          </a:xfrm>
        </p:grpSpPr>
        <p:cxnSp>
          <p:nvCxnSpPr>
            <p:cNvPr id="32" name="Straight Connector 31">
              <a:extLst>
                <a:ext uri="{FF2B5EF4-FFF2-40B4-BE49-F238E27FC236}">
                  <a16:creationId xmlns:a16="http://schemas.microsoft.com/office/drawing/2014/main" id="{A14D7326-31D2-5DAD-B943-1A85BF1FDAE4}"/>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41CBC54C-6A41-7663-2116-0811DB84A99A}"/>
                </a:ext>
              </a:extLst>
            </p:cNvPr>
            <p:cNvCxnSpPr>
              <a:cxnSpLocks/>
            </p:cNvCxnSpPr>
            <p:nvPr/>
          </p:nvCxnSpPr>
          <p:spPr bwMode="auto">
            <a:xfrm>
              <a:off x="809047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663E0EE-6F9D-9E0A-1CE6-B52A1FCA0929}"/>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38" name="Group 37">
            <a:extLst>
              <a:ext uri="{FF2B5EF4-FFF2-40B4-BE49-F238E27FC236}">
                <a16:creationId xmlns:a16="http://schemas.microsoft.com/office/drawing/2014/main" id="{196775B8-017D-3BD1-91B5-4E35545CC134}"/>
              </a:ext>
            </a:extLst>
          </p:cNvPr>
          <p:cNvGrpSpPr/>
          <p:nvPr/>
        </p:nvGrpSpPr>
        <p:grpSpPr>
          <a:xfrm>
            <a:off x="7963473" y="2244220"/>
            <a:ext cx="132774" cy="133350"/>
            <a:chOff x="7944423" y="1939925"/>
            <a:chExt cx="151827" cy="133350"/>
          </a:xfrm>
        </p:grpSpPr>
        <p:cxnSp>
          <p:nvCxnSpPr>
            <p:cNvPr id="39" name="Straight Connector 38">
              <a:extLst>
                <a:ext uri="{FF2B5EF4-FFF2-40B4-BE49-F238E27FC236}">
                  <a16:creationId xmlns:a16="http://schemas.microsoft.com/office/drawing/2014/main" id="{26D7674E-B802-EED1-2E01-B74AFF2DEB43}"/>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31AA125-B8AE-0AC1-1519-673FF4B9E4B4}"/>
                </a:ext>
              </a:extLst>
            </p:cNvPr>
            <p:cNvCxnSpPr>
              <a:cxnSpLocks/>
            </p:cNvCxnSpPr>
            <p:nvPr/>
          </p:nvCxnSpPr>
          <p:spPr bwMode="auto">
            <a:xfrm>
              <a:off x="809047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9AF5772B-0764-42ED-4E91-401C0B9CAD74}"/>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B5D83CBA-8D30-2483-8E4F-A66361F3B28D}"/>
              </a:ext>
            </a:extLst>
          </p:cNvPr>
          <p:cNvGrpSpPr/>
          <p:nvPr/>
        </p:nvGrpSpPr>
        <p:grpSpPr>
          <a:xfrm>
            <a:off x="7635245" y="2395056"/>
            <a:ext cx="493120" cy="133350"/>
            <a:chOff x="7944423" y="1939925"/>
            <a:chExt cx="151827" cy="133350"/>
          </a:xfrm>
        </p:grpSpPr>
        <p:cxnSp>
          <p:nvCxnSpPr>
            <p:cNvPr id="43" name="Straight Connector 42">
              <a:extLst>
                <a:ext uri="{FF2B5EF4-FFF2-40B4-BE49-F238E27FC236}">
                  <a16:creationId xmlns:a16="http://schemas.microsoft.com/office/drawing/2014/main" id="{3B70A924-6BD6-BF57-DAF0-5A1759A7C664}"/>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1039C6AC-A5C7-9305-B399-274E2A9CF7C8}"/>
                </a:ext>
              </a:extLst>
            </p:cNvPr>
            <p:cNvCxnSpPr>
              <a:cxnSpLocks/>
            </p:cNvCxnSpPr>
            <p:nvPr/>
          </p:nvCxnSpPr>
          <p:spPr bwMode="auto">
            <a:xfrm>
              <a:off x="8095361"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AE9BAC22-BB5A-B733-2097-A6279C0133CA}"/>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2763B1B4-37CC-3C92-A5E6-29D456D7435F}"/>
              </a:ext>
            </a:extLst>
          </p:cNvPr>
          <p:cNvGrpSpPr/>
          <p:nvPr/>
        </p:nvGrpSpPr>
        <p:grpSpPr>
          <a:xfrm>
            <a:off x="7845418" y="2777982"/>
            <a:ext cx="194680" cy="133350"/>
            <a:chOff x="7944423" y="1939925"/>
            <a:chExt cx="151827" cy="133350"/>
          </a:xfrm>
        </p:grpSpPr>
        <p:cxnSp>
          <p:nvCxnSpPr>
            <p:cNvPr id="47" name="Straight Connector 46">
              <a:extLst>
                <a:ext uri="{FF2B5EF4-FFF2-40B4-BE49-F238E27FC236}">
                  <a16:creationId xmlns:a16="http://schemas.microsoft.com/office/drawing/2014/main" id="{118BEFA1-73B3-F211-CBDB-B5F9C60394F3}"/>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70041216-B89F-4D18-3D9B-F17C7A2F5BCE}"/>
                </a:ext>
              </a:extLst>
            </p:cNvPr>
            <p:cNvCxnSpPr>
              <a:cxnSpLocks/>
            </p:cNvCxnSpPr>
            <p:nvPr/>
          </p:nvCxnSpPr>
          <p:spPr bwMode="auto">
            <a:xfrm>
              <a:off x="8092949"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67216F7-D02F-5AC4-20D1-A862070C5C7B}"/>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8D7C872D-93B9-D5E8-F14B-93A627FB0CF0}"/>
              </a:ext>
            </a:extLst>
          </p:cNvPr>
          <p:cNvGrpSpPr/>
          <p:nvPr/>
        </p:nvGrpSpPr>
        <p:grpSpPr>
          <a:xfrm>
            <a:off x="7998909" y="2955882"/>
            <a:ext cx="205477" cy="133350"/>
            <a:chOff x="7944423" y="1939925"/>
            <a:chExt cx="151827" cy="133350"/>
          </a:xfrm>
        </p:grpSpPr>
        <p:cxnSp>
          <p:nvCxnSpPr>
            <p:cNvPr id="51" name="Straight Connector 50">
              <a:extLst>
                <a:ext uri="{FF2B5EF4-FFF2-40B4-BE49-F238E27FC236}">
                  <a16:creationId xmlns:a16="http://schemas.microsoft.com/office/drawing/2014/main" id="{450CFC97-CFA6-072C-E35A-34E06D661EDD}"/>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60BA3721-48C2-146B-A83F-6CD7C7CADBEF}"/>
                </a:ext>
              </a:extLst>
            </p:cNvPr>
            <p:cNvCxnSpPr>
              <a:cxnSpLocks/>
            </p:cNvCxnSpPr>
            <p:nvPr/>
          </p:nvCxnSpPr>
          <p:spPr bwMode="auto">
            <a:xfrm>
              <a:off x="809047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156805D5-7D32-E0C2-7549-0049DC6FF54C}"/>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54" name="Group 53">
            <a:extLst>
              <a:ext uri="{FF2B5EF4-FFF2-40B4-BE49-F238E27FC236}">
                <a16:creationId xmlns:a16="http://schemas.microsoft.com/office/drawing/2014/main" id="{F33E7E0C-0E2D-B7C9-031E-149F7411DE2C}"/>
              </a:ext>
            </a:extLst>
          </p:cNvPr>
          <p:cNvGrpSpPr/>
          <p:nvPr/>
        </p:nvGrpSpPr>
        <p:grpSpPr>
          <a:xfrm>
            <a:off x="7936953" y="3324133"/>
            <a:ext cx="153517" cy="133350"/>
            <a:chOff x="7944423" y="1939925"/>
            <a:chExt cx="151827" cy="133350"/>
          </a:xfrm>
        </p:grpSpPr>
        <p:cxnSp>
          <p:nvCxnSpPr>
            <p:cNvPr id="55" name="Straight Connector 54">
              <a:extLst>
                <a:ext uri="{FF2B5EF4-FFF2-40B4-BE49-F238E27FC236}">
                  <a16:creationId xmlns:a16="http://schemas.microsoft.com/office/drawing/2014/main" id="{87211987-61F9-8464-31EB-C72D0179DE5A}"/>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5A1F46D-0D9C-1D18-C453-4332C689AFAD}"/>
                </a:ext>
              </a:extLst>
            </p:cNvPr>
            <p:cNvCxnSpPr>
              <a:cxnSpLocks/>
            </p:cNvCxnSpPr>
            <p:nvPr/>
          </p:nvCxnSpPr>
          <p:spPr bwMode="auto">
            <a:xfrm>
              <a:off x="809361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FC37936C-CEEB-05AE-6605-71A72C88645A}"/>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58" name="Group 57">
            <a:extLst>
              <a:ext uri="{FF2B5EF4-FFF2-40B4-BE49-F238E27FC236}">
                <a16:creationId xmlns:a16="http://schemas.microsoft.com/office/drawing/2014/main" id="{20C70547-1F5D-499C-8A0B-99E46C1AAE83}"/>
              </a:ext>
            </a:extLst>
          </p:cNvPr>
          <p:cNvGrpSpPr/>
          <p:nvPr/>
        </p:nvGrpSpPr>
        <p:grpSpPr>
          <a:xfrm>
            <a:off x="7854226" y="3511659"/>
            <a:ext cx="342337" cy="133350"/>
            <a:chOff x="7944423" y="1939925"/>
            <a:chExt cx="151827" cy="133350"/>
          </a:xfrm>
        </p:grpSpPr>
        <p:cxnSp>
          <p:nvCxnSpPr>
            <p:cNvPr id="59" name="Straight Connector 58">
              <a:extLst>
                <a:ext uri="{FF2B5EF4-FFF2-40B4-BE49-F238E27FC236}">
                  <a16:creationId xmlns:a16="http://schemas.microsoft.com/office/drawing/2014/main" id="{95C5BCEB-03CE-62ED-1D15-6A7ABB7A14F8}"/>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68C15850-C480-A367-4A08-00A8B13A80A6}"/>
                </a:ext>
              </a:extLst>
            </p:cNvPr>
            <p:cNvCxnSpPr>
              <a:cxnSpLocks/>
            </p:cNvCxnSpPr>
            <p:nvPr/>
          </p:nvCxnSpPr>
          <p:spPr bwMode="auto">
            <a:xfrm>
              <a:off x="8094697"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F857D661-989D-5A37-3E64-879A7D4A3A71}"/>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62" name="Group 61">
            <a:extLst>
              <a:ext uri="{FF2B5EF4-FFF2-40B4-BE49-F238E27FC236}">
                <a16:creationId xmlns:a16="http://schemas.microsoft.com/office/drawing/2014/main" id="{D7256E6E-3D0E-476B-7BE5-72C6B3BF1E3C}"/>
              </a:ext>
            </a:extLst>
          </p:cNvPr>
          <p:cNvGrpSpPr/>
          <p:nvPr/>
        </p:nvGrpSpPr>
        <p:grpSpPr>
          <a:xfrm>
            <a:off x="7854227" y="3846219"/>
            <a:ext cx="274138" cy="133350"/>
            <a:chOff x="7944423" y="1939925"/>
            <a:chExt cx="151827" cy="133350"/>
          </a:xfrm>
        </p:grpSpPr>
        <p:cxnSp>
          <p:nvCxnSpPr>
            <p:cNvPr id="63" name="Straight Connector 62">
              <a:extLst>
                <a:ext uri="{FF2B5EF4-FFF2-40B4-BE49-F238E27FC236}">
                  <a16:creationId xmlns:a16="http://schemas.microsoft.com/office/drawing/2014/main" id="{9AE6CA86-5CCD-F99F-77CD-4D166ABD65B3}"/>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02B001D5-94A0-E2B1-D5DE-2D1FEFC09F2B}"/>
                </a:ext>
              </a:extLst>
            </p:cNvPr>
            <p:cNvCxnSpPr>
              <a:cxnSpLocks/>
            </p:cNvCxnSpPr>
            <p:nvPr/>
          </p:nvCxnSpPr>
          <p:spPr bwMode="auto">
            <a:xfrm>
              <a:off x="8093989"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5FA3E624-8F2C-2D93-B091-35C762A7D2B4}"/>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66" name="Group 65">
            <a:extLst>
              <a:ext uri="{FF2B5EF4-FFF2-40B4-BE49-F238E27FC236}">
                <a16:creationId xmlns:a16="http://schemas.microsoft.com/office/drawing/2014/main" id="{6BA592AC-29A7-F1EA-4E36-6DD3A36ACC76}"/>
              </a:ext>
            </a:extLst>
          </p:cNvPr>
          <p:cNvGrpSpPr/>
          <p:nvPr/>
        </p:nvGrpSpPr>
        <p:grpSpPr>
          <a:xfrm>
            <a:off x="7950870" y="4071297"/>
            <a:ext cx="177496" cy="133350"/>
            <a:chOff x="7944423" y="1939925"/>
            <a:chExt cx="151827" cy="133350"/>
          </a:xfrm>
        </p:grpSpPr>
        <p:cxnSp>
          <p:nvCxnSpPr>
            <p:cNvPr id="67" name="Straight Connector 66">
              <a:extLst>
                <a:ext uri="{FF2B5EF4-FFF2-40B4-BE49-F238E27FC236}">
                  <a16:creationId xmlns:a16="http://schemas.microsoft.com/office/drawing/2014/main" id="{8D43A77F-0879-141C-555B-C0A9A4034673}"/>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9AF5773F-6D4E-7861-F118-70ADE4BFDA8B}"/>
                </a:ext>
              </a:extLst>
            </p:cNvPr>
            <p:cNvCxnSpPr>
              <a:cxnSpLocks/>
            </p:cNvCxnSpPr>
            <p:nvPr/>
          </p:nvCxnSpPr>
          <p:spPr bwMode="auto">
            <a:xfrm>
              <a:off x="809047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0DEA3CF3-C2E3-0D06-08C9-8063FA2C3412}"/>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310AA7B3-1B6E-39E1-B4F5-C44A7FAD5AB4}"/>
              </a:ext>
            </a:extLst>
          </p:cNvPr>
          <p:cNvGrpSpPr/>
          <p:nvPr/>
        </p:nvGrpSpPr>
        <p:grpSpPr>
          <a:xfrm>
            <a:off x="7950870" y="4429017"/>
            <a:ext cx="167064" cy="133350"/>
            <a:chOff x="7944423" y="1939925"/>
            <a:chExt cx="151827" cy="133350"/>
          </a:xfrm>
        </p:grpSpPr>
        <p:cxnSp>
          <p:nvCxnSpPr>
            <p:cNvPr id="71" name="Straight Connector 70">
              <a:extLst>
                <a:ext uri="{FF2B5EF4-FFF2-40B4-BE49-F238E27FC236}">
                  <a16:creationId xmlns:a16="http://schemas.microsoft.com/office/drawing/2014/main" id="{C654F70E-AEF6-6C24-997A-4B9BC062FC7F}"/>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90561214-A4B7-F06A-0FD8-E1FBD2B2C316}"/>
                </a:ext>
              </a:extLst>
            </p:cNvPr>
            <p:cNvCxnSpPr>
              <a:cxnSpLocks/>
            </p:cNvCxnSpPr>
            <p:nvPr/>
          </p:nvCxnSpPr>
          <p:spPr bwMode="auto">
            <a:xfrm>
              <a:off x="809047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DD05D7FC-3008-825E-53C0-DDD185EC464A}"/>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D4D8F53C-D792-6B52-AEB9-C5C18A8C510F}"/>
              </a:ext>
            </a:extLst>
          </p:cNvPr>
          <p:cNvGrpSpPr/>
          <p:nvPr/>
        </p:nvGrpSpPr>
        <p:grpSpPr>
          <a:xfrm>
            <a:off x="7874724" y="4615846"/>
            <a:ext cx="240575" cy="133350"/>
            <a:chOff x="7944423" y="1939925"/>
            <a:chExt cx="151827" cy="133350"/>
          </a:xfrm>
        </p:grpSpPr>
        <p:cxnSp>
          <p:nvCxnSpPr>
            <p:cNvPr id="75" name="Straight Connector 74">
              <a:extLst>
                <a:ext uri="{FF2B5EF4-FFF2-40B4-BE49-F238E27FC236}">
                  <a16:creationId xmlns:a16="http://schemas.microsoft.com/office/drawing/2014/main" id="{ECDB56FA-779A-071B-22CB-71B491D04496}"/>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75884D84-D143-7E44-A825-222EF396539B}"/>
                </a:ext>
              </a:extLst>
            </p:cNvPr>
            <p:cNvCxnSpPr>
              <a:cxnSpLocks/>
            </p:cNvCxnSpPr>
            <p:nvPr/>
          </p:nvCxnSpPr>
          <p:spPr bwMode="auto">
            <a:xfrm>
              <a:off x="8092477"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90C85268-4A22-015E-C8FC-963FE2BE2E0F}"/>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78" name="Group 77">
            <a:extLst>
              <a:ext uri="{FF2B5EF4-FFF2-40B4-BE49-F238E27FC236}">
                <a16:creationId xmlns:a16="http://schemas.microsoft.com/office/drawing/2014/main" id="{82472A7B-7D92-F2EB-3FDA-21A0845B8D79}"/>
              </a:ext>
            </a:extLst>
          </p:cNvPr>
          <p:cNvGrpSpPr/>
          <p:nvPr/>
        </p:nvGrpSpPr>
        <p:grpSpPr>
          <a:xfrm>
            <a:off x="7944797" y="4962775"/>
            <a:ext cx="151452" cy="133350"/>
            <a:chOff x="7944423" y="1939925"/>
            <a:chExt cx="151827" cy="133350"/>
          </a:xfrm>
        </p:grpSpPr>
        <p:cxnSp>
          <p:nvCxnSpPr>
            <p:cNvPr id="79" name="Straight Connector 78">
              <a:extLst>
                <a:ext uri="{FF2B5EF4-FFF2-40B4-BE49-F238E27FC236}">
                  <a16:creationId xmlns:a16="http://schemas.microsoft.com/office/drawing/2014/main" id="{0054BA58-7FF0-A6A1-7183-E1B72754163D}"/>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1839D6B9-0A5E-BA4B-97FB-8508867A1D04}"/>
                </a:ext>
              </a:extLst>
            </p:cNvPr>
            <p:cNvCxnSpPr>
              <a:cxnSpLocks/>
            </p:cNvCxnSpPr>
            <p:nvPr/>
          </p:nvCxnSpPr>
          <p:spPr bwMode="auto">
            <a:xfrm>
              <a:off x="809047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69839961-5A55-55E3-E7B0-2E70B4E4E331}"/>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4285EE0F-D4A8-A860-AA4A-6D8B7DB6BA70}"/>
              </a:ext>
            </a:extLst>
          </p:cNvPr>
          <p:cNvGrpSpPr/>
          <p:nvPr/>
        </p:nvGrpSpPr>
        <p:grpSpPr>
          <a:xfrm>
            <a:off x="7836214" y="5140675"/>
            <a:ext cx="360347" cy="133350"/>
            <a:chOff x="7944423" y="1939925"/>
            <a:chExt cx="151827" cy="133350"/>
          </a:xfrm>
        </p:grpSpPr>
        <p:cxnSp>
          <p:nvCxnSpPr>
            <p:cNvPr id="83" name="Straight Connector 82">
              <a:extLst>
                <a:ext uri="{FF2B5EF4-FFF2-40B4-BE49-F238E27FC236}">
                  <a16:creationId xmlns:a16="http://schemas.microsoft.com/office/drawing/2014/main" id="{5D829479-E72F-1332-1831-0DD7E3AA404C}"/>
                </a:ext>
              </a:extLst>
            </p:cNvPr>
            <p:cNvCxnSpPr>
              <a:cxnSpLocks/>
            </p:cNvCxnSpPr>
            <p:nvPr/>
          </p:nvCxnSpPr>
          <p:spPr bwMode="auto">
            <a:xfrm>
              <a:off x="7944423"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3F064246-D131-3BFB-7308-1D4C1579BD22}"/>
                </a:ext>
              </a:extLst>
            </p:cNvPr>
            <p:cNvCxnSpPr>
              <a:cxnSpLocks/>
            </p:cNvCxnSpPr>
            <p:nvPr/>
          </p:nvCxnSpPr>
          <p:spPr bwMode="auto">
            <a:xfrm>
              <a:off x="8094487" y="1939925"/>
              <a:ext cx="0" cy="133350"/>
            </a:xfrm>
            <a:prstGeom prst="line">
              <a:avLst/>
            </a:prstGeom>
            <a:noFill/>
            <a:ln w="12700"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34D622AA-8256-FABC-4B03-55662EB754B1}"/>
                </a:ext>
              </a:extLst>
            </p:cNvPr>
            <p:cNvCxnSpPr>
              <a:cxnSpLocks/>
            </p:cNvCxnSpPr>
            <p:nvPr/>
          </p:nvCxnSpPr>
          <p:spPr bwMode="auto">
            <a:xfrm flipH="1">
              <a:off x="7944423" y="2006600"/>
              <a:ext cx="151827" cy="0"/>
            </a:xfrm>
            <a:prstGeom prst="line">
              <a:avLst/>
            </a:prstGeom>
            <a:noFill/>
            <a:ln w="12700" cap="flat" cmpd="sng" algn="ctr">
              <a:solidFill>
                <a:schemeClr val="bg1"/>
              </a:solidFill>
              <a:prstDash val="solid"/>
              <a:round/>
              <a:headEnd type="none" w="med" len="med"/>
              <a:tailEnd type="none" w="med" len="med"/>
            </a:ln>
            <a:effectLst/>
          </p:spPr>
        </p:cxnSp>
      </p:grpSp>
      <p:sp>
        <p:nvSpPr>
          <p:cNvPr id="86" name="Rectangle 85">
            <a:extLst>
              <a:ext uri="{FF2B5EF4-FFF2-40B4-BE49-F238E27FC236}">
                <a16:creationId xmlns:a16="http://schemas.microsoft.com/office/drawing/2014/main" id="{79586D50-5DAB-A720-4204-1AF519EF85D8}"/>
              </a:ext>
            </a:extLst>
          </p:cNvPr>
          <p:cNvSpPr/>
          <p:nvPr/>
        </p:nvSpPr>
        <p:spPr bwMode="auto">
          <a:xfrm>
            <a:off x="8002737" y="2290228"/>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Rectangle 86">
            <a:extLst>
              <a:ext uri="{FF2B5EF4-FFF2-40B4-BE49-F238E27FC236}">
                <a16:creationId xmlns:a16="http://schemas.microsoft.com/office/drawing/2014/main" id="{DAA8357F-F926-0BD6-B077-32D8C05D62FD}"/>
              </a:ext>
            </a:extLst>
          </p:cNvPr>
          <p:cNvSpPr/>
          <p:nvPr/>
        </p:nvSpPr>
        <p:spPr bwMode="auto">
          <a:xfrm>
            <a:off x="7841143" y="2445920"/>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Rectangle 87">
            <a:extLst>
              <a:ext uri="{FF2B5EF4-FFF2-40B4-BE49-F238E27FC236}">
                <a16:creationId xmlns:a16="http://schemas.microsoft.com/office/drawing/2014/main" id="{9933770C-0150-0578-B98F-2110408444E2}"/>
              </a:ext>
            </a:extLst>
          </p:cNvPr>
          <p:cNvSpPr/>
          <p:nvPr/>
        </p:nvSpPr>
        <p:spPr bwMode="auto">
          <a:xfrm>
            <a:off x="7916989" y="2819731"/>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Rectangle 88">
            <a:extLst>
              <a:ext uri="{FF2B5EF4-FFF2-40B4-BE49-F238E27FC236}">
                <a16:creationId xmlns:a16="http://schemas.microsoft.com/office/drawing/2014/main" id="{BDFD0002-F7FD-560E-5220-A49E1606A928}"/>
              </a:ext>
            </a:extLst>
          </p:cNvPr>
          <p:cNvSpPr/>
          <p:nvPr/>
        </p:nvSpPr>
        <p:spPr bwMode="auto">
          <a:xfrm>
            <a:off x="8073926" y="2991803"/>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Rectangle 89">
            <a:extLst>
              <a:ext uri="{FF2B5EF4-FFF2-40B4-BE49-F238E27FC236}">
                <a16:creationId xmlns:a16="http://schemas.microsoft.com/office/drawing/2014/main" id="{1AA32FE8-D3E6-61D2-60DD-89FB9DF0FBD6}"/>
              </a:ext>
            </a:extLst>
          </p:cNvPr>
          <p:cNvSpPr/>
          <p:nvPr/>
        </p:nvSpPr>
        <p:spPr bwMode="auto">
          <a:xfrm>
            <a:off x="7988284" y="3371525"/>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Rectangle 90">
            <a:extLst>
              <a:ext uri="{FF2B5EF4-FFF2-40B4-BE49-F238E27FC236}">
                <a16:creationId xmlns:a16="http://schemas.microsoft.com/office/drawing/2014/main" id="{8C583F5C-0231-CDC7-4C16-E26668A9615D}"/>
              </a:ext>
            </a:extLst>
          </p:cNvPr>
          <p:cNvSpPr/>
          <p:nvPr/>
        </p:nvSpPr>
        <p:spPr bwMode="auto">
          <a:xfrm>
            <a:off x="7995891" y="3553285"/>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Rectangle 91">
            <a:extLst>
              <a:ext uri="{FF2B5EF4-FFF2-40B4-BE49-F238E27FC236}">
                <a16:creationId xmlns:a16="http://schemas.microsoft.com/office/drawing/2014/main" id="{EF38AA09-6DF2-8D4A-5F3B-92E82C2F6AF8}"/>
              </a:ext>
            </a:extLst>
          </p:cNvPr>
          <p:cNvSpPr/>
          <p:nvPr/>
        </p:nvSpPr>
        <p:spPr bwMode="auto">
          <a:xfrm>
            <a:off x="7995890" y="3554521"/>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 name="Rectangle 92">
            <a:extLst>
              <a:ext uri="{FF2B5EF4-FFF2-40B4-BE49-F238E27FC236}">
                <a16:creationId xmlns:a16="http://schemas.microsoft.com/office/drawing/2014/main" id="{28E470E3-4ADE-8FC2-D663-54289E0DADB4}"/>
              </a:ext>
            </a:extLst>
          </p:cNvPr>
          <p:cNvSpPr/>
          <p:nvPr/>
        </p:nvSpPr>
        <p:spPr bwMode="auto">
          <a:xfrm>
            <a:off x="7964614" y="3886770"/>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Rectangle 93">
            <a:extLst>
              <a:ext uri="{FF2B5EF4-FFF2-40B4-BE49-F238E27FC236}">
                <a16:creationId xmlns:a16="http://schemas.microsoft.com/office/drawing/2014/main" id="{6C1741E8-1097-A7FB-4DB3-DDD19110B24F}"/>
              </a:ext>
            </a:extLst>
          </p:cNvPr>
          <p:cNvSpPr/>
          <p:nvPr/>
        </p:nvSpPr>
        <p:spPr bwMode="auto">
          <a:xfrm>
            <a:off x="8012496" y="4117107"/>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Rectangle 94">
            <a:extLst>
              <a:ext uri="{FF2B5EF4-FFF2-40B4-BE49-F238E27FC236}">
                <a16:creationId xmlns:a16="http://schemas.microsoft.com/office/drawing/2014/main" id="{E3C30A3E-BCBC-C6BA-58CC-4609A075FA57}"/>
              </a:ext>
            </a:extLst>
          </p:cNvPr>
          <p:cNvSpPr/>
          <p:nvPr/>
        </p:nvSpPr>
        <p:spPr bwMode="auto">
          <a:xfrm>
            <a:off x="8006091" y="4471173"/>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Rectangle 95">
            <a:extLst>
              <a:ext uri="{FF2B5EF4-FFF2-40B4-BE49-F238E27FC236}">
                <a16:creationId xmlns:a16="http://schemas.microsoft.com/office/drawing/2014/main" id="{64EEDF57-6643-18C4-6837-80C268456A4D}"/>
              </a:ext>
            </a:extLst>
          </p:cNvPr>
          <p:cNvSpPr/>
          <p:nvPr/>
        </p:nvSpPr>
        <p:spPr bwMode="auto">
          <a:xfrm>
            <a:off x="7963355" y="4657460"/>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Rectangle 96">
            <a:extLst>
              <a:ext uri="{FF2B5EF4-FFF2-40B4-BE49-F238E27FC236}">
                <a16:creationId xmlns:a16="http://schemas.microsoft.com/office/drawing/2014/main" id="{F932F2EA-304F-2AC5-93AC-FAD755F1041F}"/>
              </a:ext>
            </a:extLst>
          </p:cNvPr>
          <p:cNvSpPr/>
          <p:nvPr/>
        </p:nvSpPr>
        <p:spPr bwMode="auto">
          <a:xfrm>
            <a:off x="7991993" y="5001798"/>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Rectangle 97">
            <a:extLst>
              <a:ext uri="{FF2B5EF4-FFF2-40B4-BE49-F238E27FC236}">
                <a16:creationId xmlns:a16="http://schemas.microsoft.com/office/drawing/2014/main" id="{E7E226FA-8F74-18E3-1635-99D74D5F3C6F}"/>
              </a:ext>
            </a:extLst>
          </p:cNvPr>
          <p:cNvSpPr/>
          <p:nvPr/>
        </p:nvSpPr>
        <p:spPr bwMode="auto">
          <a:xfrm>
            <a:off x="7987167" y="5183537"/>
            <a:ext cx="47625" cy="476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TextBox 98">
            <a:extLst>
              <a:ext uri="{FF2B5EF4-FFF2-40B4-BE49-F238E27FC236}">
                <a16:creationId xmlns:a16="http://schemas.microsoft.com/office/drawing/2014/main" id="{53DD64E8-5300-7D35-D9C1-48CFCB02FD4D}"/>
              </a:ext>
            </a:extLst>
          </p:cNvPr>
          <p:cNvSpPr txBox="1"/>
          <p:nvPr/>
        </p:nvSpPr>
        <p:spPr bwMode="auto">
          <a:xfrm>
            <a:off x="6780563" y="5389975"/>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0.01</a:t>
            </a:r>
          </a:p>
        </p:txBody>
      </p:sp>
      <p:sp>
        <p:nvSpPr>
          <p:cNvPr id="100" name="TextBox 99">
            <a:extLst>
              <a:ext uri="{FF2B5EF4-FFF2-40B4-BE49-F238E27FC236}">
                <a16:creationId xmlns:a16="http://schemas.microsoft.com/office/drawing/2014/main" id="{7B49284B-F097-038A-FBAF-212F89A510FD}"/>
              </a:ext>
            </a:extLst>
          </p:cNvPr>
          <p:cNvSpPr txBox="1"/>
          <p:nvPr/>
        </p:nvSpPr>
        <p:spPr bwMode="auto">
          <a:xfrm>
            <a:off x="7393335" y="539299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a:t>
            </a:r>
          </a:p>
        </p:txBody>
      </p:sp>
      <p:sp>
        <p:nvSpPr>
          <p:cNvPr id="101" name="TextBox 100">
            <a:extLst>
              <a:ext uri="{FF2B5EF4-FFF2-40B4-BE49-F238E27FC236}">
                <a16:creationId xmlns:a16="http://schemas.microsoft.com/office/drawing/2014/main" id="{791E82A4-7F24-E685-5807-F94B7D1EE9E0}"/>
              </a:ext>
            </a:extLst>
          </p:cNvPr>
          <p:cNvSpPr txBox="1"/>
          <p:nvPr/>
        </p:nvSpPr>
        <p:spPr bwMode="auto">
          <a:xfrm>
            <a:off x="8080376" y="5377606"/>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a:t>
            </a:r>
          </a:p>
        </p:txBody>
      </p:sp>
      <p:sp>
        <p:nvSpPr>
          <p:cNvPr id="102" name="TextBox 101">
            <a:extLst>
              <a:ext uri="{FF2B5EF4-FFF2-40B4-BE49-F238E27FC236}">
                <a16:creationId xmlns:a16="http://schemas.microsoft.com/office/drawing/2014/main" id="{5C2AC986-02F8-3C81-C71D-B04670F044FE}"/>
              </a:ext>
            </a:extLst>
          </p:cNvPr>
          <p:cNvSpPr txBox="1"/>
          <p:nvPr/>
        </p:nvSpPr>
        <p:spPr bwMode="auto">
          <a:xfrm>
            <a:off x="8573490" y="537364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Tree>
    <p:extLst>
      <p:ext uri="{BB962C8B-B14F-4D97-AF65-F5344CB8AC3E}">
        <p14:creationId xmlns:p14="http://schemas.microsoft.com/office/powerpoint/2010/main" val="218296597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02D63A-AE1D-4710-8242-89B5CF8D252E}"/>
              </a:ext>
            </a:extLst>
          </p:cNvPr>
          <p:cNvSpPr>
            <a:spLocks noGrp="1"/>
          </p:cNvSpPr>
          <p:nvPr>
            <p:ph type="title"/>
          </p:nvPr>
        </p:nvSpPr>
        <p:spPr/>
        <p:txBody>
          <a:bodyPr/>
          <a:lstStyle/>
          <a:p>
            <a:r>
              <a:rPr lang="en-US" dirty="0"/>
              <a:t>PRIME: PFS by </a:t>
            </a:r>
            <a:r>
              <a:rPr lang="en-US" i="1" dirty="0"/>
              <a:t>BRCA </a:t>
            </a:r>
            <a:r>
              <a:rPr lang="en-US" dirty="0"/>
              <a:t>Status</a:t>
            </a:r>
          </a:p>
        </p:txBody>
      </p:sp>
      <p:grpSp>
        <p:nvGrpSpPr>
          <p:cNvPr id="8" name="Group 7">
            <a:extLst>
              <a:ext uri="{FF2B5EF4-FFF2-40B4-BE49-F238E27FC236}">
                <a16:creationId xmlns:a16="http://schemas.microsoft.com/office/drawing/2014/main" id="{7DB4FAC8-2BA0-41EF-ADE0-D11777037212}"/>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7836B141-1E2C-4664-88DE-742A81ABF66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8">
              <a:extLst>
                <a:ext uri="{FF2B5EF4-FFF2-40B4-BE49-F238E27FC236}">
                  <a16:creationId xmlns:a16="http://schemas.microsoft.com/office/drawing/2014/main" id="{6556627B-A761-4AE0-B5FA-6C5CFD42BD13}"/>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 Box 15">
            <a:extLst>
              <a:ext uri="{FF2B5EF4-FFF2-40B4-BE49-F238E27FC236}">
                <a16:creationId xmlns:a16="http://schemas.microsoft.com/office/drawing/2014/main" id="{9881374B-96A1-4CB0-A05B-B3CF0A13457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Li.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244</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8" name="Content Placeholder 2">
            <a:extLst>
              <a:ext uri="{FF2B5EF4-FFF2-40B4-BE49-F238E27FC236}">
                <a16:creationId xmlns:a16="http://schemas.microsoft.com/office/drawing/2014/main" id="{5E1F850D-419A-4569-BC23-637F7C2DBE63}"/>
              </a:ext>
            </a:extLst>
          </p:cNvPr>
          <p:cNvSpPr txBox="1">
            <a:spLocks/>
          </p:cNvSpPr>
          <p:nvPr/>
        </p:nvSpPr>
        <p:spPr bwMode="auto">
          <a:xfrm>
            <a:off x="1019700" y="6079589"/>
            <a:ext cx="9643540" cy="3411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0" dirty="0"/>
              <a:t>Homologous recombination status was not predictive of PFS outcomes with niraparib</a:t>
            </a:r>
          </a:p>
        </p:txBody>
      </p:sp>
      <p:sp>
        <p:nvSpPr>
          <p:cNvPr id="3" name="TextBox 2">
            <a:extLst>
              <a:ext uri="{FF2B5EF4-FFF2-40B4-BE49-F238E27FC236}">
                <a16:creationId xmlns:a16="http://schemas.microsoft.com/office/drawing/2014/main" id="{4E664277-3604-4EE5-90E9-47F1E32DF100}"/>
              </a:ext>
            </a:extLst>
          </p:cNvPr>
          <p:cNvSpPr txBox="1"/>
          <p:nvPr/>
        </p:nvSpPr>
        <p:spPr bwMode="auto">
          <a:xfrm>
            <a:off x="2702561" y="1149588"/>
            <a:ext cx="12801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g</a:t>
            </a: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mut</a:t>
            </a:r>
          </a:p>
        </p:txBody>
      </p:sp>
      <p:sp>
        <p:nvSpPr>
          <p:cNvPr id="15" name="TextBox 14">
            <a:extLst>
              <a:ext uri="{FF2B5EF4-FFF2-40B4-BE49-F238E27FC236}">
                <a16:creationId xmlns:a16="http://schemas.microsoft.com/office/drawing/2014/main" id="{E077BE2A-9975-4357-96DA-CB50D66C8FD6}"/>
              </a:ext>
            </a:extLst>
          </p:cNvPr>
          <p:cNvSpPr txBox="1"/>
          <p:nvPr/>
        </p:nvSpPr>
        <p:spPr bwMode="auto">
          <a:xfrm>
            <a:off x="7762241" y="1149588"/>
            <a:ext cx="20218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Non-g</a:t>
            </a: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mut</a:t>
            </a:r>
          </a:p>
        </p:txBody>
      </p:sp>
      <p:sp>
        <p:nvSpPr>
          <p:cNvPr id="19" name="TextBox 18">
            <a:extLst>
              <a:ext uri="{FF2B5EF4-FFF2-40B4-BE49-F238E27FC236}">
                <a16:creationId xmlns:a16="http://schemas.microsoft.com/office/drawing/2014/main" id="{996F5731-EE6F-49FB-888B-7A1106F55FD3}"/>
              </a:ext>
            </a:extLst>
          </p:cNvPr>
          <p:cNvSpPr txBox="1"/>
          <p:nvPr/>
        </p:nvSpPr>
        <p:spPr bwMode="auto">
          <a:xfrm>
            <a:off x="1933387" y="3686526"/>
            <a:ext cx="26314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Non-g</a:t>
            </a: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mut/HRD</a:t>
            </a:r>
          </a:p>
        </p:txBody>
      </p:sp>
      <p:sp>
        <p:nvSpPr>
          <p:cNvPr id="20" name="TextBox 19">
            <a:extLst>
              <a:ext uri="{FF2B5EF4-FFF2-40B4-BE49-F238E27FC236}">
                <a16:creationId xmlns:a16="http://schemas.microsoft.com/office/drawing/2014/main" id="{0A3D2E8F-98FA-4122-A32A-DA3DD8BE3331}"/>
              </a:ext>
            </a:extLst>
          </p:cNvPr>
          <p:cNvSpPr txBox="1"/>
          <p:nvPr/>
        </p:nvSpPr>
        <p:spPr bwMode="auto">
          <a:xfrm>
            <a:off x="7623884" y="3720859"/>
            <a:ext cx="26314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Non-g</a:t>
            </a: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mut/HRP</a:t>
            </a:r>
          </a:p>
        </p:txBody>
      </p:sp>
      <p:sp>
        <p:nvSpPr>
          <p:cNvPr id="4" name="TextBox 3">
            <a:extLst>
              <a:ext uri="{FF2B5EF4-FFF2-40B4-BE49-F238E27FC236}">
                <a16:creationId xmlns:a16="http://schemas.microsoft.com/office/drawing/2014/main" id="{0E013F18-AE8A-4214-B460-D6E745A97D02}"/>
              </a:ext>
            </a:extLst>
          </p:cNvPr>
          <p:cNvSpPr txBox="1"/>
          <p:nvPr/>
        </p:nvSpPr>
        <p:spPr bwMode="auto">
          <a:xfrm rot="16200000">
            <a:off x="-363993" y="1872451"/>
            <a:ext cx="20528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PFS (%)</a:t>
            </a:r>
          </a:p>
        </p:txBody>
      </p:sp>
      <p:sp>
        <p:nvSpPr>
          <p:cNvPr id="21" name="TextBox 20">
            <a:extLst>
              <a:ext uri="{FF2B5EF4-FFF2-40B4-BE49-F238E27FC236}">
                <a16:creationId xmlns:a16="http://schemas.microsoft.com/office/drawing/2014/main" id="{4A197D0C-F01C-4511-B5B5-1B38E8ABB049}"/>
              </a:ext>
            </a:extLst>
          </p:cNvPr>
          <p:cNvSpPr txBox="1"/>
          <p:nvPr/>
        </p:nvSpPr>
        <p:spPr bwMode="auto">
          <a:xfrm>
            <a:off x="2389599" y="2895923"/>
            <a:ext cx="20528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 Since Randomization</a:t>
            </a:r>
          </a:p>
        </p:txBody>
      </p:sp>
      <p:sp>
        <p:nvSpPr>
          <p:cNvPr id="5" name="Freeform: Shape 4">
            <a:extLst>
              <a:ext uri="{FF2B5EF4-FFF2-40B4-BE49-F238E27FC236}">
                <a16:creationId xmlns:a16="http://schemas.microsoft.com/office/drawing/2014/main" id="{9A727F32-D7A3-49E1-A54C-FE4DB91A669E}"/>
              </a:ext>
            </a:extLst>
          </p:cNvPr>
          <p:cNvSpPr/>
          <p:nvPr/>
        </p:nvSpPr>
        <p:spPr bwMode="auto">
          <a:xfrm>
            <a:off x="1142521" y="1267691"/>
            <a:ext cx="4722466" cy="1511877"/>
          </a:xfrm>
          <a:custGeom>
            <a:avLst/>
            <a:gdLst>
              <a:gd name="connsiteX0" fmla="*/ 0 w 4798002"/>
              <a:gd name="connsiteY0" fmla="*/ 0 h 1511877"/>
              <a:gd name="connsiteX1" fmla="*/ 0 w 4798002"/>
              <a:gd name="connsiteY1" fmla="*/ 1511877 h 1511877"/>
              <a:gd name="connsiteX2" fmla="*/ 4798002 w 4798002"/>
              <a:gd name="connsiteY2" fmla="*/ 1511877 h 1511877"/>
            </a:gdLst>
            <a:ahLst/>
            <a:cxnLst>
              <a:cxn ang="0">
                <a:pos x="connsiteX0" y="connsiteY0"/>
              </a:cxn>
              <a:cxn ang="0">
                <a:pos x="connsiteX1" y="connsiteY1"/>
              </a:cxn>
              <a:cxn ang="0">
                <a:pos x="connsiteX2" y="connsiteY2"/>
              </a:cxn>
            </a:cxnLst>
            <a:rect l="l" t="t" r="r" b="b"/>
            <a:pathLst>
              <a:path w="4798002" h="1511877">
                <a:moveTo>
                  <a:pt x="0" y="0"/>
                </a:moveTo>
                <a:lnTo>
                  <a:pt x="0" y="1511877"/>
                </a:lnTo>
                <a:lnTo>
                  <a:pt x="4798002" y="1511877"/>
                </a:lnTo>
              </a:path>
            </a:pathLst>
          </a:custGeom>
          <a:noFill/>
          <a:ln w="28575">
            <a:solidFill>
              <a:schemeClr val="bg1"/>
            </a:solidFill>
            <a:miter lim="800000"/>
            <a:headEnd/>
            <a:tailEnd/>
          </a:ln>
        </p:spPr>
        <p:txBody>
          <a:bodyPr rtlCol="0" anchor="ctr"/>
          <a:lstStyle/>
          <a:p>
            <a:pPr algn="ctr"/>
            <a:endParaRPr lang="en-US" dirty="0"/>
          </a:p>
        </p:txBody>
      </p:sp>
      <p:graphicFrame>
        <p:nvGraphicFramePr>
          <p:cNvPr id="22" name="Group 32">
            <a:extLst>
              <a:ext uri="{FF2B5EF4-FFF2-40B4-BE49-F238E27FC236}">
                <a16:creationId xmlns:a16="http://schemas.microsoft.com/office/drawing/2014/main" id="{58EADDA7-53E7-4C41-A993-C0F9CB7F496B}"/>
              </a:ext>
            </a:extLst>
          </p:cNvPr>
          <p:cNvGraphicFramePr>
            <a:graphicFrameLocks noGrp="1"/>
          </p:cNvGraphicFramePr>
          <p:nvPr>
            <p:extLst>
              <p:ext uri="{D42A27DB-BD31-4B8C-83A1-F6EECF244321}">
                <p14:modId xmlns:p14="http://schemas.microsoft.com/office/powerpoint/2010/main" val="2651859882"/>
              </p:ext>
            </p:extLst>
          </p:nvPr>
        </p:nvGraphicFramePr>
        <p:xfrm>
          <a:off x="1087358" y="3136112"/>
          <a:ext cx="4475746" cy="548672"/>
        </p:xfrm>
        <a:graphic>
          <a:graphicData uri="http://schemas.openxmlformats.org/drawingml/2006/table">
            <a:tbl>
              <a:tblPr/>
              <a:tblGrid>
                <a:gridCol w="1694045">
                  <a:extLst>
                    <a:ext uri="{9D8B030D-6E8A-4147-A177-3AD203B41FA5}">
                      <a16:colId xmlns:a16="http://schemas.microsoft.com/office/drawing/2014/main" val="20000"/>
                    </a:ext>
                  </a:extLst>
                </a:gridCol>
                <a:gridCol w="1375319">
                  <a:extLst>
                    <a:ext uri="{9D8B030D-6E8A-4147-A177-3AD203B41FA5}">
                      <a16:colId xmlns:a16="http://schemas.microsoft.com/office/drawing/2014/main" val="20001"/>
                    </a:ext>
                  </a:extLst>
                </a:gridCol>
                <a:gridCol w="1406382">
                  <a:extLst>
                    <a:ext uri="{9D8B030D-6E8A-4147-A177-3AD203B41FA5}">
                      <a16:colId xmlns:a16="http://schemas.microsoft.com/office/drawing/2014/main" val="1157321393"/>
                    </a:ext>
                  </a:extLst>
                </a:gridCol>
              </a:tblGrid>
              <a:tr h="20480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Niraparib (N = 85)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Placebo (N = 40)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204808">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mPFS, mo (95% Cl)</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NR (22.3-NE)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10.8 (8.3-19.3)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grpSp>
        <p:nvGrpSpPr>
          <p:cNvPr id="12" name="Group 11">
            <a:extLst>
              <a:ext uri="{FF2B5EF4-FFF2-40B4-BE49-F238E27FC236}">
                <a16:creationId xmlns:a16="http://schemas.microsoft.com/office/drawing/2014/main" id="{7A4BA32B-4A52-4CDA-9C27-C650D0B634DE}"/>
              </a:ext>
            </a:extLst>
          </p:cNvPr>
          <p:cNvGrpSpPr/>
          <p:nvPr/>
        </p:nvGrpSpPr>
        <p:grpSpPr>
          <a:xfrm>
            <a:off x="1142521" y="2779622"/>
            <a:ext cx="4654432" cy="61344"/>
            <a:chOff x="1142521" y="2779622"/>
            <a:chExt cx="4654432" cy="166778"/>
          </a:xfrm>
        </p:grpSpPr>
        <p:cxnSp>
          <p:nvCxnSpPr>
            <p:cNvPr id="7" name="Straight Connector 6">
              <a:extLst>
                <a:ext uri="{FF2B5EF4-FFF2-40B4-BE49-F238E27FC236}">
                  <a16:creationId xmlns:a16="http://schemas.microsoft.com/office/drawing/2014/main" id="{FEC1177F-B98E-4EF8-B43F-FF1901042342}"/>
                </a:ext>
              </a:extLst>
            </p:cNvPr>
            <p:cNvCxnSpPr/>
            <p:nvPr/>
          </p:nvCxnSpPr>
          <p:spPr bwMode="auto">
            <a:xfrm>
              <a:off x="1142521"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9936801-6522-4080-9A45-A62242A77610}"/>
                </a:ext>
              </a:extLst>
            </p:cNvPr>
            <p:cNvCxnSpPr/>
            <p:nvPr/>
          </p:nvCxnSpPr>
          <p:spPr bwMode="auto">
            <a:xfrm>
              <a:off x="1530390"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B56A095-1D1B-4AC7-A126-389D286AAF9C}"/>
                </a:ext>
              </a:extLst>
            </p:cNvPr>
            <p:cNvCxnSpPr/>
            <p:nvPr/>
          </p:nvCxnSpPr>
          <p:spPr bwMode="auto">
            <a:xfrm>
              <a:off x="1918259"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8C8597A-1563-4B44-BC3F-70AF78E30ECC}"/>
                </a:ext>
              </a:extLst>
            </p:cNvPr>
            <p:cNvCxnSpPr/>
            <p:nvPr/>
          </p:nvCxnSpPr>
          <p:spPr bwMode="auto">
            <a:xfrm>
              <a:off x="2306128"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4A83BF0D-BF64-4736-B32D-2761E0DB7BED}"/>
                </a:ext>
              </a:extLst>
            </p:cNvPr>
            <p:cNvCxnSpPr/>
            <p:nvPr/>
          </p:nvCxnSpPr>
          <p:spPr bwMode="auto">
            <a:xfrm>
              <a:off x="2693997"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240AA251-6ABE-4A6B-B8D7-61A84DEB678B}"/>
                </a:ext>
              </a:extLst>
            </p:cNvPr>
            <p:cNvCxnSpPr/>
            <p:nvPr/>
          </p:nvCxnSpPr>
          <p:spPr bwMode="auto">
            <a:xfrm>
              <a:off x="3081866"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B5F4465-0DC2-47DE-9E4B-9A4DA643A1B6}"/>
                </a:ext>
              </a:extLst>
            </p:cNvPr>
            <p:cNvCxnSpPr/>
            <p:nvPr/>
          </p:nvCxnSpPr>
          <p:spPr bwMode="auto">
            <a:xfrm>
              <a:off x="3469735"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38C9759B-3AFF-4B5A-AB23-7027CF6A092C}"/>
                </a:ext>
              </a:extLst>
            </p:cNvPr>
            <p:cNvCxnSpPr/>
            <p:nvPr/>
          </p:nvCxnSpPr>
          <p:spPr bwMode="auto">
            <a:xfrm>
              <a:off x="3857604"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62B5643-19CB-4212-8DD4-FFA560C95008}"/>
                </a:ext>
              </a:extLst>
            </p:cNvPr>
            <p:cNvCxnSpPr/>
            <p:nvPr/>
          </p:nvCxnSpPr>
          <p:spPr bwMode="auto">
            <a:xfrm>
              <a:off x="4245473"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754258E-201C-459C-89C0-D5E3F70C89D6}"/>
                </a:ext>
              </a:extLst>
            </p:cNvPr>
            <p:cNvCxnSpPr/>
            <p:nvPr/>
          </p:nvCxnSpPr>
          <p:spPr bwMode="auto">
            <a:xfrm>
              <a:off x="4633342"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526C4250-C6BB-4FC9-A799-E6F355B4A3E5}"/>
                </a:ext>
              </a:extLst>
            </p:cNvPr>
            <p:cNvCxnSpPr/>
            <p:nvPr/>
          </p:nvCxnSpPr>
          <p:spPr bwMode="auto">
            <a:xfrm>
              <a:off x="5021211"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A21072F1-5B48-4DA5-9DBA-0568204D371F}"/>
                </a:ext>
              </a:extLst>
            </p:cNvPr>
            <p:cNvCxnSpPr/>
            <p:nvPr/>
          </p:nvCxnSpPr>
          <p:spPr bwMode="auto">
            <a:xfrm>
              <a:off x="5409080" y="2779622"/>
              <a:ext cx="0" cy="16677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3B6F251D-8476-4981-A504-E72FBBE43484}"/>
                </a:ext>
              </a:extLst>
            </p:cNvPr>
            <p:cNvCxnSpPr/>
            <p:nvPr/>
          </p:nvCxnSpPr>
          <p:spPr bwMode="auto">
            <a:xfrm>
              <a:off x="5796953" y="2779622"/>
              <a:ext cx="0" cy="166778"/>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9FA4ED98-A0AB-4E66-AA55-7D8E4A0C6341}"/>
              </a:ext>
            </a:extLst>
          </p:cNvPr>
          <p:cNvGrpSpPr/>
          <p:nvPr/>
        </p:nvGrpSpPr>
        <p:grpSpPr>
          <a:xfrm>
            <a:off x="1065842" y="1320321"/>
            <a:ext cx="72846" cy="1459302"/>
            <a:chOff x="996831" y="1320321"/>
            <a:chExt cx="141857" cy="1459302"/>
          </a:xfrm>
        </p:grpSpPr>
        <p:cxnSp>
          <p:nvCxnSpPr>
            <p:cNvPr id="36" name="Straight Connector 35">
              <a:extLst>
                <a:ext uri="{FF2B5EF4-FFF2-40B4-BE49-F238E27FC236}">
                  <a16:creationId xmlns:a16="http://schemas.microsoft.com/office/drawing/2014/main" id="{1EB78BE3-18AB-4E07-88B5-4C2F06BB768D}"/>
                </a:ext>
              </a:extLst>
            </p:cNvPr>
            <p:cNvCxnSpPr/>
            <p:nvPr/>
          </p:nvCxnSpPr>
          <p:spPr bwMode="auto">
            <a:xfrm>
              <a:off x="996831" y="2779623"/>
              <a:ext cx="141857"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D6E0A799-846A-4A83-9A33-519946DED235}"/>
                </a:ext>
              </a:extLst>
            </p:cNvPr>
            <p:cNvCxnSpPr/>
            <p:nvPr/>
          </p:nvCxnSpPr>
          <p:spPr bwMode="auto">
            <a:xfrm>
              <a:off x="996831" y="2487761"/>
              <a:ext cx="141857"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AD63CE06-CA29-475C-B3B1-5C7D97755275}"/>
                </a:ext>
              </a:extLst>
            </p:cNvPr>
            <p:cNvCxnSpPr/>
            <p:nvPr/>
          </p:nvCxnSpPr>
          <p:spPr bwMode="auto">
            <a:xfrm>
              <a:off x="996831" y="2195901"/>
              <a:ext cx="141857"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D8C0E094-2231-454F-931C-3022A00439E9}"/>
                </a:ext>
              </a:extLst>
            </p:cNvPr>
            <p:cNvCxnSpPr/>
            <p:nvPr/>
          </p:nvCxnSpPr>
          <p:spPr bwMode="auto">
            <a:xfrm>
              <a:off x="996831" y="1904041"/>
              <a:ext cx="141857"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B756C5AC-232C-4820-A49B-274B8DC62627}"/>
                </a:ext>
              </a:extLst>
            </p:cNvPr>
            <p:cNvCxnSpPr/>
            <p:nvPr/>
          </p:nvCxnSpPr>
          <p:spPr bwMode="auto">
            <a:xfrm>
              <a:off x="996831" y="1612181"/>
              <a:ext cx="141857"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DDA7FA33-1085-4170-9F94-91FE68679B19}"/>
                </a:ext>
              </a:extLst>
            </p:cNvPr>
            <p:cNvCxnSpPr/>
            <p:nvPr/>
          </p:nvCxnSpPr>
          <p:spPr bwMode="auto">
            <a:xfrm>
              <a:off x="996831" y="1320321"/>
              <a:ext cx="141857" cy="0"/>
            </a:xfrm>
            <a:prstGeom prst="line">
              <a:avLst/>
            </a:prstGeom>
            <a:noFill/>
            <a:ln w="28575" cap="flat" cmpd="sng" algn="ctr">
              <a:solidFill>
                <a:schemeClr val="bg1"/>
              </a:solidFill>
              <a:prstDash val="solid"/>
              <a:round/>
              <a:headEnd type="none" w="med" len="med"/>
              <a:tailEnd type="none" w="med" len="med"/>
            </a:ln>
            <a:effectLst/>
          </p:spPr>
        </p:cxnSp>
      </p:grpSp>
      <p:sp>
        <p:nvSpPr>
          <p:cNvPr id="43" name="TextBox 42">
            <a:extLst>
              <a:ext uri="{FF2B5EF4-FFF2-40B4-BE49-F238E27FC236}">
                <a16:creationId xmlns:a16="http://schemas.microsoft.com/office/drawing/2014/main" id="{494A8595-3969-40DC-8D65-80CF51957870}"/>
              </a:ext>
            </a:extLst>
          </p:cNvPr>
          <p:cNvSpPr txBox="1"/>
          <p:nvPr/>
        </p:nvSpPr>
        <p:spPr bwMode="auto">
          <a:xfrm>
            <a:off x="881811" y="2641600"/>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4" name="TextBox 43">
            <a:extLst>
              <a:ext uri="{FF2B5EF4-FFF2-40B4-BE49-F238E27FC236}">
                <a16:creationId xmlns:a16="http://schemas.microsoft.com/office/drawing/2014/main" id="{84D26EE8-849C-4DB0-AEDD-AEAD42C254B2}"/>
              </a:ext>
            </a:extLst>
          </p:cNvPr>
          <p:cNvSpPr txBox="1"/>
          <p:nvPr/>
        </p:nvSpPr>
        <p:spPr bwMode="auto">
          <a:xfrm>
            <a:off x="801298" y="2344469"/>
            <a:ext cx="3450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5" name="TextBox 44">
            <a:extLst>
              <a:ext uri="{FF2B5EF4-FFF2-40B4-BE49-F238E27FC236}">
                <a16:creationId xmlns:a16="http://schemas.microsoft.com/office/drawing/2014/main" id="{F2149C8B-3466-4D07-B0F9-1EE404A6B96E}"/>
              </a:ext>
            </a:extLst>
          </p:cNvPr>
          <p:cNvSpPr txBox="1"/>
          <p:nvPr/>
        </p:nvSpPr>
        <p:spPr bwMode="auto">
          <a:xfrm>
            <a:off x="801298" y="2055005"/>
            <a:ext cx="3450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46" name="TextBox 45">
            <a:extLst>
              <a:ext uri="{FF2B5EF4-FFF2-40B4-BE49-F238E27FC236}">
                <a16:creationId xmlns:a16="http://schemas.microsoft.com/office/drawing/2014/main" id="{D49F6942-C0FB-445B-9212-C16CD5107FE4}"/>
              </a:ext>
            </a:extLst>
          </p:cNvPr>
          <p:cNvSpPr txBox="1"/>
          <p:nvPr/>
        </p:nvSpPr>
        <p:spPr bwMode="auto">
          <a:xfrm>
            <a:off x="801298" y="1759789"/>
            <a:ext cx="3450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7" name="TextBox 46">
            <a:extLst>
              <a:ext uri="{FF2B5EF4-FFF2-40B4-BE49-F238E27FC236}">
                <a16:creationId xmlns:a16="http://schemas.microsoft.com/office/drawing/2014/main" id="{BD20C427-0E6E-4B6B-96F7-D575C591C11B}"/>
              </a:ext>
            </a:extLst>
          </p:cNvPr>
          <p:cNvSpPr txBox="1"/>
          <p:nvPr/>
        </p:nvSpPr>
        <p:spPr bwMode="auto">
          <a:xfrm>
            <a:off x="801298" y="1477993"/>
            <a:ext cx="3450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48" name="TextBox 47">
            <a:extLst>
              <a:ext uri="{FF2B5EF4-FFF2-40B4-BE49-F238E27FC236}">
                <a16:creationId xmlns:a16="http://schemas.microsoft.com/office/drawing/2014/main" id="{D46240DD-444B-47FC-9DE8-1EA9C002F651}"/>
              </a:ext>
            </a:extLst>
          </p:cNvPr>
          <p:cNvSpPr txBox="1"/>
          <p:nvPr/>
        </p:nvSpPr>
        <p:spPr bwMode="auto">
          <a:xfrm>
            <a:off x="736391" y="1180861"/>
            <a:ext cx="4272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49" name="TextBox 48">
            <a:extLst>
              <a:ext uri="{FF2B5EF4-FFF2-40B4-BE49-F238E27FC236}">
                <a16:creationId xmlns:a16="http://schemas.microsoft.com/office/drawing/2014/main" id="{0344DE2D-8A79-4598-A70B-A94ACE28BB20}"/>
              </a:ext>
            </a:extLst>
          </p:cNvPr>
          <p:cNvSpPr txBox="1"/>
          <p:nvPr/>
        </p:nvSpPr>
        <p:spPr bwMode="auto">
          <a:xfrm>
            <a:off x="1015999" y="2756619"/>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50" name="TextBox 49">
            <a:extLst>
              <a:ext uri="{FF2B5EF4-FFF2-40B4-BE49-F238E27FC236}">
                <a16:creationId xmlns:a16="http://schemas.microsoft.com/office/drawing/2014/main" id="{AD6A9E61-16AE-4920-B0E5-A0D5B0F8F4A3}"/>
              </a:ext>
            </a:extLst>
          </p:cNvPr>
          <p:cNvSpPr txBox="1"/>
          <p:nvPr/>
        </p:nvSpPr>
        <p:spPr bwMode="auto">
          <a:xfrm>
            <a:off x="1401312" y="2756619"/>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51" name="TextBox 50">
            <a:extLst>
              <a:ext uri="{FF2B5EF4-FFF2-40B4-BE49-F238E27FC236}">
                <a16:creationId xmlns:a16="http://schemas.microsoft.com/office/drawing/2014/main" id="{73E88145-E996-4DE9-96FE-C60F5FE118DF}"/>
              </a:ext>
            </a:extLst>
          </p:cNvPr>
          <p:cNvSpPr txBox="1"/>
          <p:nvPr/>
        </p:nvSpPr>
        <p:spPr bwMode="auto">
          <a:xfrm>
            <a:off x="1788542" y="2756619"/>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52" name="TextBox 51">
            <a:extLst>
              <a:ext uri="{FF2B5EF4-FFF2-40B4-BE49-F238E27FC236}">
                <a16:creationId xmlns:a16="http://schemas.microsoft.com/office/drawing/2014/main" id="{8618E9F7-8843-472F-8136-1ECA10C57461}"/>
              </a:ext>
            </a:extLst>
          </p:cNvPr>
          <p:cNvSpPr txBox="1"/>
          <p:nvPr/>
        </p:nvSpPr>
        <p:spPr bwMode="auto">
          <a:xfrm>
            <a:off x="2177689" y="2756619"/>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53" name="TextBox 52">
            <a:extLst>
              <a:ext uri="{FF2B5EF4-FFF2-40B4-BE49-F238E27FC236}">
                <a16:creationId xmlns:a16="http://schemas.microsoft.com/office/drawing/2014/main" id="{04631A6A-706F-485E-8C7C-E7F04773C43B}"/>
              </a:ext>
            </a:extLst>
          </p:cNvPr>
          <p:cNvSpPr txBox="1"/>
          <p:nvPr/>
        </p:nvSpPr>
        <p:spPr bwMode="auto">
          <a:xfrm>
            <a:off x="2522747"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54" name="TextBox 53">
            <a:extLst>
              <a:ext uri="{FF2B5EF4-FFF2-40B4-BE49-F238E27FC236}">
                <a16:creationId xmlns:a16="http://schemas.microsoft.com/office/drawing/2014/main" id="{4FEE3E08-85BD-4AFA-B72B-616066C559FF}"/>
              </a:ext>
            </a:extLst>
          </p:cNvPr>
          <p:cNvSpPr txBox="1"/>
          <p:nvPr/>
        </p:nvSpPr>
        <p:spPr bwMode="auto">
          <a:xfrm>
            <a:off x="2917645"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55" name="TextBox 54">
            <a:extLst>
              <a:ext uri="{FF2B5EF4-FFF2-40B4-BE49-F238E27FC236}">
                <a16:creationId xmlns:a16="http://schemas.microsoft.com/office/drawing/2014/main" id="{B14ABD7F-6281-45B6-8915-51558C0238A1}"/>
              </a:ext>
            </a:extLst>
          </p:cNvPr>
          <p:cNvSpPr txBox="1"/>
          <p:nvPr/>
        </p:nvSpPr>
        <p:spPr bwMode="auto">
          <a:xfrm>
            <a:off x="3299124"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56" name="TextBox 55">
            <a:extLst>
              <a:ext uri="{FF2B5EF4-FFF2-40B4-BE49-F238E27FC236}">
                <a16:creationId xmlns:a16="http://schemas.microsoft.com/office/drawing/2014/main" id="{FBF94EF3-0BE9-46CD-8CB8-0AD608B38896}"/>
              </a:ext>
            </a:extLst>
          </p:cNvPr>
          <p:cNvSpPr txBox="1"/>
          <p:nvPr/>
        </p:nvSpPr>
        <p:spPr bwMode="auto">
          <a:xfrm>
            <a:off x="3692106"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57" name="TextBox 56">
            <a:extLst>
              <a:ext uri="{FF2B5EF4-FFF2-40B4-BE49-F238E27FC236}">
                <a16:creationId xmlns:a16="http://schemas.microsoft.com/office/drawing/2014/main" id="{FA8CDE2E-90C6-4A9B-9D7B-A776468DF31E}"/>
              </a:ext>
            </a:extLst>
          </p:cNvPr>
          <p:cNvSpPr txBox="1"/>
          <p:nvPr/>
        </p:nvSpPr>
        <p:spPr bwMode="auto">
          <a:xfrm>
            <a:off x="4081253"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58" name="TextBox 57">
            <a:extLst>
              <a:ext uri="{FF2B5EF4-FFF2-40B4-BE49-F238E27FC236}">
                <a16:creationId xmlns:a16="http://schemas.microsoft.com/office/drawing/2014/main" id="{0EBF5139-3772-4A43-A28F-9837F1714367}"/>
              </a:ext>
            </a:extLst>
          </p:cNvPr>
          <p:cNvSpPr txBox="1"/>
          <p:nvPr/>
        </p:nvSpPr>
        <p:spPr bwMode="auto">
          <a:xfrm>
            <a:off x="4464649"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59" name="TextBox 58">
            <a:extLst>
              <a:ext uri="{FF2B5EF4-FFF2-40B4-BE49-F238E27FC236}">
                <a16:creationId xmlns:a16="http://schemas.microsoft.com/office/drawing/2014/main" id="{3999FE61-B00B-441E-BF7F-9A6141EB9206}"/>
              </a:ext>
            </a:extLst>
          </p:cNvPr>
          <p:cNvSpPr txBox="1"/>
          <p:nvPr/>
        </p:nvSpPr>
        <p:spPr bwMode="auto">
          <a:xfrm>
            <a:off x="4857630"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60" name="TextBox 59">
            <a:extLst>
              <a:ext uri="{FF2B5EF4-FFF2-40B4-BE49-F238E27FC236}">
                <a16:creationId xmlns:a16="http://schemas.microsoft.com/office/drawing/2014/main" id="{3C04DB30-592D-4E6B-BCF1-9999D7350536}"/>
              </a:ext>
            </a:extLst>
          </p:cNvPr>
          <p:cNvSpPr txBox="1"/>
          <p:nvPr/>
        </p:nvSpPr>
        <p:spPr bwMode="auto">
          <a:xfrm>
            <a:off x="5244860"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61" name="TextBox 60">
            <a:extLst>
              <a:ext uri="{FF2B5EF4-FFF2-40B4-BE49-F238E27FC236}">
                <a16:creationId xmlns:a16="http://schemas.microsoft.com/office/drawing/2014/main" id="{8A0D40A6-E23B-44BF-8845-CF1A973C2798}"/>
              </a:ext>
            </a:extLst>
          </p:cNvPr>
          <p:cNvSpPr txBox="1"/>
          <p:nvPr/>
        </p:nvSpPr>
        <p:spPr bwMode="auto">
          <a:xfrm>
            <a:off x="5632091" y="2756619"/>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cxnSp>
        <p:nvCxnSpPr>
          <p:cNvPr id="63" name="Straight Connector 62">
            <a:extLst>
              <a:ext uri="{FF2B5EF4-FFF2-40B4-BE49-F238E27FC236}">
                <a16:creationId xmlns:a16="http://schemas.microsoft.com/office/drawing/2014/main" id="{9EE5FEE2-FC1D-4E1C-B9C1-CCCB9BD9D15A}"/>
              </a:ext>
            </a:extLst>
          </p:cNvPr>
          <p:cNvCxnSpPr>
            <a:cxnSpLocks/>
          </p:cNvCxnSpPr>
          <p:nvPr/>
        </p:nvCxnSpPr>
        <p:spPr bwMode="auto">
          <a:xfrm>
            <a:off x="1155940" y="2049253"/>
            <a:ext cx="4698520" cy="0"/>
          </a:xfrm>
          <a:prstGeom prst="line">
            <a:avLst/>
          </a:prstGeom>
          <a:noFill/>
          <a:ln w="28575" cap="flat" cmpd="sng" algn="ctr">
            <a:solidFill>
              <a:schemeClr val="bg1"/>
            </a:solidFill>
            <a:prstDash val="sysDot"/>
            <a:round/>
            <a:headEnd type="none" w="med" len="med"/>
            <a:tailEnd type="none" w="med" len="med"/>
          </a:ln>
          <a:effectLst/>
        </p:spPr>
      </p:cxnSp>
      <p:sp>
        <p:nvSpPr>
          <p:cNvPr id="66" name="Freeform: Shape 65">
            <a:extLst>
              <a:ext uri="{FF2B5EF4-FFF2-40B4-BE49-F238E27FC236}">
                <a16:creationId xmlns:a16="http://schemas.microsoft.com/office/drawing/2014/main" id="{417C3610-89CD-4432-A0C2-75C5BF433F97}"/>
              </a:ext>
            </a:extLst>
          </p:cNvPr>
          <p:cNvSpPr/>
          <p:nvPr/>
        </p:nvSpPr>
        <p:spPr bwMode="auto">
          <a:xfrm>
            <a:off x="1149776" y="1318105"/>
            <a:ext cx="4644753" cy="669039"/>
          </a:xfrm>
          <a:custGeom>
            <a:avLst/>
            <a:gdLst>
              <a:gd name="connsiteX0" fmla="*/ 4644753 w 4644753"/>
              <a:gd name="connsiteY0" fmla="*/ 669039 h 669039"/>
              <a:gd name="connsiteX1" fmla="*/ 3573435 w 4644753"/>
              <a:gd name="connsiteY1" fmla="*/ 669039 h 669039"/>
              <a:gd name="connsiteX2" fmla="*/ 3573435 w 4644753"/>
              <a:gd name="connsiteY2" fmla="*/ 630523 h 669039"/>
              <a:gd name="connsiteX3" fmla="*/ 3223938 w 4644753"/>
              <a:gd name="connsiteY3" fmla="*/ 630523 h 669039"/>
              <a:gd name="connsiteX4" fmla="*/ 3223938 w 4644753"/>
              <a:gd name="connsiteY4" fmla="*/ 592007 h 669039"/>
              <a:gd name="connsiteX5" fmla="*/ 3203966 w 4644753"/>
              <a:gd name="connsiteY5" fmla="*/ 592007 h 669039"/>
              <a:gd name="connsiteX6" fmla="*/ 3203966 w 4644753"/>
              <a:gd name="connsiteY6" fmla="*/ 579168 h 669039"/>
              <a:gd name="connsiteX7" fmla="*/ 2882999 w 4644753"/>
              <a:gd name="connsiteY7" fmla="*/ 579168 h 669039"/>
              <a:gd name="connsiteX8" fmla="*/ 2882999 w 4644753"/>
              <a:gd name="connsiteY8" fmla="*/ 556344 h 669039"/>
              <a:gd name="connsiteX9" fmla="*/ 2861601 w 4644753"/>
              <a:gd name="connsiteY9" fmla="*/ 556344 h 669039"/>
              <a:gd name="connsiteX10" fmla="*/ 2861601 w 4644753"/>
              <a:gd name="connsiteY10" fmla="*/ 530666 h 669039"/>
              <a:gd name="connsiteX11" fmla="*/ 2851616 w 4644753"/>
              <a:gd name="connsiteY11" fmla="*/ 530666 h 669039"/>
              <a:gd name="connsiteX12" fmla="*/ 2851616 w 4644753"/>
              <a:gd name="connsiteY12" fmla="*/ 504989 h 669039"/>
              <a:gd name="connsiteX13" fmla="*/ 2503544 w 4644753"/>
              <a:gd name="connsiteY13" fmla="*/ 504989 h 669039"/>
              <a:gd name="connsiteX14" fmla="*/ 2503544 w 4644753"/>
              <a:gd name="connsiteY14" fmla="*/ 467899 h 669039"/>
              <a:gd name="connsiteX15" fmla="*/ 2490706 w 4644753"/>
              <a:gd name="connsiteY15" fmla="*/ 467899 h 669039"/>
              <a:gd name="connsiteX16" fmla="*/ 2490706 w 4644753"/>
              <a:gd name="connsiteY16" fmla="*/ 446502 h 669039"/>
              <a:gd name="connsiteX17" fmla="*/ 2422233 w 4644753"/>
              <a:gd name="connsiteY17" fmla="*/ 446502 h 669039"/>
              <a:gd name="connsiteX18" fmla="*/ 2422233 w 4644753"/>
              <a:gd name="connsiteY18" fmla="*/ 432236 h 669039"/>
              <a:gd name="connsiteX19" fmla="*/ 2226799 w 4644753"/>
              <a:gd name="connsiteY19" fmla="*/ 432236 h 669039"/>
              <a:gd name="connsiteX20" fmla="*/ 2226799 w 4644753"/>
              <a:gd name="connsiteY20" fmla="*/ 412265 h 669039"/>
              <a:gd name="connsiteX21" fmla="*/ 2158326 w 4644753"/>
              <a:gd name="connsiteY21" fmla="*/ 412265 h 669039"/>
              <a:gd name="connsiteX22" fmla="*/ 2158326 w 4644753"/>
              <a:gd name="connsiteY22" fmla="*/ 373749 h 669039"/>
              <a:gd name="connsiteX23" fmla="*/ 2144061 w 4644753"/>
              <a:gd name="connsiteY23" fmla="*/ 373749 h 669039"/>
              <a:gd name="connsiteX24" fmla="*/ 2144061 w 4644753"/>
              <a:gd name="connsiteY24" fmla="*/ 340939 h 669039"/>
              <a:gd name="connsiteX25" fmla="*/ 2067029 w 4644753"/>
              <a:gd name="connsiteY25" fmla="*/ 340939 h 669039"/>
              <a:gd name="connsiteX26" fmla="*/ 2067029 w 4644753"/>
              <a:gd name="connsiteY26" fmla="*/ 319541 h 669039"/>
              <a:gd name="connsiteX27" fmla="*/ 1803123 w 4644753"/>
              <a:gd name="connsiteY27" fmla="*/ 319541 h 669039"/>
              <a:gd name="connsiteX28" fmla="*/ 1803123 w 4644753"/>
              <a:gd name="connsiteY28" fmla="*/ 302423 h 669039"/>
              <a:gd name="connsiteX29" fmla="*/ 1781725 w 4644753"/>
              <a:gd name="connsiteY29" fmla="*/ 302423 h 669039"/>
              <a:gd name="connsiteX30" fmla="*/ 1781725 w 4644753"/>
              <a:gd name="connsiteY30" fmla="*/ 283878 h 669039"/>
              <a:gd name="connsiteX31" fmla="*/ 1774592 w 4644753"/>
              <a:gd name="connsiteY31" fmla="*/ 283878 h 669039"/>
              <a:gd name="connsiteX32" fmla="*/ 1774592 w 4644753"/>
              <a:gd name="connsiteY32" fmla="*/ 266760 h 669039"/>
              <a:gd name="connsiteX33" fmla="*/ 1453625 w 4644753"/>
              <a:gd name="connsiteY33" fmla="*/ 266760 h 669039"/>
              <a:gd name="connsiteX34" fmla="*/ 1453625 w 4644753"/>
              <a:gd name="connsiteY34" fmla="*/ 249642 h 669039"/>
              <a:gd name="connsiteX35" fmla="*/ 1425095 w 4644753"/>
              <a:gd name="connsiteY35" fmla="*/ 249642 h 669039"/>
              <a:gd name="connsiteX36" fmla="*/ 1425095 w 4644753"/>
              <a:gd name="connsiteY36" fmla="*/ 226817 h 669039"/>
              <a:gd name="connsiteX37" fmla="*/ 1416535 w 4644753"/>
              <a:gd name="connsiteY37" fmla="*/ 226817 h 669039"/>
              <a:gd name="connsiteX38" fmla="*/ 1416535 w 4644753"/>
              <a:gd name="connsiteY38" fmla="*/ 205419 h 669039"/>
              <a:gd name="connsiteX39" fmla="*/ 1081303 w 4644753"/>
              <a:gd name="connsiteY39" fmla="*/ 205419 h 669039"/>
              <a:gd name="connsiteX40" fmla="*/ 1081303 w 4644753"/>
              <a:gd name="connsiteY40" fmla="*/ 142653 h 669039"/>
              <a:gd name="connsiteX41" fmla="*/ 1058479 w 4644753"/>
              <a:gd name="connsiteY41" fmla="*/ 142653 h 669039"/>
              <a:gd name="connsiteX42" fmla="*/ 1058479 w 4644753"/>
              <a:gd name="connsiteY42" fmla="*/ 125534 h 669039"/>
              <a:gd name="connsiteX43" fmla="*/ 860192 w 4644753"/>
              <a:gd name="connsiteY43" fmla="*/ 125534 h 669039"/>
              <a:gd name="connsiteX44" fmla="*/ 860192 w 4644753"/>
              <a:gd name="connsiteY44" fmla="*/ 108416 h 669039"/>
              <a:gd name="connsiteX45" fmla="*/ 721820 w 4644753"/>
              <a:gd name="connsiteY45" fmla="*/ 108416 h 669039"/>
              <a:gd name="connsiteX46" fmla="*/ 721820 w 4644753"/>
              <a:gd name="connsiteY46" fmla="*/ 88445 h 669039"/>
              <a:gd name="connsiteX47" fmla="*/ 710407 w 4644753"/>
              <a:gd name="connsiteY47" fmla="*/ 88445 h 669039"/>
              <a:gd name="connsiteX48" fmla="*/ 710407 w 4644753"/>
              <a:gd name="connsiteY48" fmla="*/ 71327 h 669039"/>
              <a:gd name="connsiteX49" fmla="*/ 700422 w 4644753"/>
              <a:gd name="connsiteY49" fmla="*/ 71327 h 669039"/>
              <a:gd name="connsiteX50" fmla="*/ 700422 w 4644753"/>
              <a:gd name="connsiteY50" fmla="*/ 52782 h 669039"/>
              <a:gd name="connsiteX51" fmla="*/ 375175 w 4644753"/>
              <a:gd name="connsiteY51" fmla="*/ 52782 h 669039"/>
              <a:gd name="connsiteX52" fmla="*/ 375175 w 4644753"/>
              <a:gd name="connsiteY52" fmla="*/ 37090 h 669039"/>
              <a:gd name="connsiteX53" fmla="*/ 370895 w 4644753"/>
              <a:gd name="connsiteY53" fmla="*/ 32810 h 669039"/>
              <a:gd name="connsiteX54" fmla="*/ 370895 w 4644753"/>
              <a:gd name="connsiteY54" fmla="*/ 14266 h 669039"/>
              <a:gd name="connsiteX55" fmla="*/ 352351 w 4644753"/>
              <a:gd name="connsiteY55" fmla="*/ 14266 h 669039"/>
              <a:gd name="connsiteX56" fmla="*/ 352351 w 4644753"/>
              <a:gd name="connsiteY56" fmla="*/ 0 h 669039"/>
              <a:gd name="connsiteX57" fmla="*/ 0 w 4644753"/>
              <a:gd name="connsiteY57" fmla="*/ 0 h 669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644753" h="669039">
                <a:moveTo>
                  <a:pt x="4644753" y="669039"/>
                </a:moveTo>
                <a:lnTo>
                  <a:pt x="3573435" y="669039"/>
                </a:lnTo>
                <a:lnTo>
                  <a:pt x="3573435" y="630523"/>
                </a:lnTo>
                <a:lnTo>
                  <a:pt x="3223938" y="630523"/>
                </a:lnTo>
                <a:lnTo>
                  <a:pt x="3223938" y="592007"/>
                </a:lnTo>
                <a:lnTo>
                  <a:pt x="3203966" y="592007"/>
                </a:lnTo>
                <a:lnTo>
                  <a:pt x="3203966" y="579168"/>
                </a:lnTo>
                <a:lnTo>
                  <a:pt x="2882999" y="579168"/>
                </a:lnTo>
                <a:lnTo>
                  <a:pt x="2882999" y="556344"/>
                </a:lnTo>
                <a:lnTo>
                  <a:pt x="2861601" y="556344"/>
                </a:lnTo>
                <a:lnTo>
                  <a:pt x="2861601" y="530666"/>
                </a:lnTo>
                <a:lnTo>
                  <a:pt x="2851616" y="530666"/>
                </a:lnTo>
                <a:lnTo>
                  <a:pt x="2851616" y="504989"/>
                </a:lnTo>
                <a:lnTo>
                  <a:pt x="2503544" y="504989"/>
                </a:lnTo>
                <a:lnTo>
                  <a:pt x="2503544" y="467899"/>
                </a:lnTo>
                <a:lnTo>
                  <a:pt x="2490706" y="467899"/>
                </a:lnTo>
                <a:lnTo>
                  <a:pt x="2490706" y="446502"/>
                </a:lnTo>
                <a:lnTo>
                  <a:pt x="2422233" y="446502"/>
                </a:lnTo>
                <a:lnTo>
                  <a:pt x="2422233" y="432236"/>
                </a:lnTo>
                <a:lnTo>
                  <a:pt x="2226799" y="432236"/>
                </a:lnTo>
                <a:lnTo>
                  <a:pt x="2226799" y="412265"/>
                </a:lnTo>
                <a:lnTo>
                  <a:pt x="2158326" y="412265"/>
                </a:lnTo>
                <a:lnTo>
                  <a:pt x="2158326" y="373749"/>
                </a:lnTo>
                <a:lnTo>
                  <a:pt x="2144061" y="373749"/>
                </a:lnTo>
                <a:lnTo>
                  <a:pt x="2144061" y="340939"/>
                </a:lnTo>
                <a:lnTo>
                  <a:pt x="2067029" y="340939"/>
                </a:lnTo>
                <a:lnTo>
                  <a:pt x="2067029" y="319541"/>
                </a:lnTo>
                <a:lnTo>
                  <a:pt x="1803123" y="319541"/>
                </a:lnTo>
                <a:lnTo>
                  <a:pt x="1803123" y="302423"/>
                </a:lnTo>
                <a:lnTo>
                  <a:pt x="1781725" y="302423"/>
                </a:lnTo>
                <a:lnTo>
                  <a:pt x="1781725" y="283878"/>
                </a:lnTo>
                <a:lnTo>
                  <a:pt x="1774592" y="283878"/>
                </a:lnTo>
                <a:lnTo>
                  <a:pt x="1774592" y="266760"/>
                </a:lnTo>
                <a:lnTo>
                  <a:pt x="1453625" y="266760"/>
                </a:lnTo>
                <a:lnTo>
                  <a:pt x="1453625" y="249642"/>
                </a:lnTo>
                <a:lnTo>
                  <a:pt x="1425095" y="249642"/>
                </a:lnTo>
                <a:lnTo>
                  <a:pt x="1425095" y="226817"/>
                </a:lnTo>
                <a:lnTo>
                  <a:pt x="1416535" y="226817"/>
                </a:lnTo>
                <a:lnTo>
                  <a:pt x="1416535" y="205419"/>
                </a:lnTo>
                <a:lnTo>
                  <a:pt x="1081303" y="205419"/>
                </a:lnTo>
                <a:lnTo>
                  <a:pt x="1081303" y="142653"/>
                </a:lnTo>
                <a:lnTo>
                  <a:pt x="1058479" y="142653"/>
                </a:lnTo>
                <a:lnTo>
                  <a:pt x="1058479" y="125534"/>
                </a:lnTo>
                <a:lnTo>
                  <a:pt x="860192" y="125534"/>
                </a:lnTo>
                <a:lnTo>
                  <a:pt x="860192" y="108416"/>
                </a:lnTo>
                <a:lnTo>
                  <a:pt x="721820" y="108416"/>
                </a:lnTo>
                <a:lnTo>
                  <a:pt x="721820" y="88445"/>
                </a:lnTo>
                <a:lnTo>
                  <a:pt x="710407" y="88445"/>
                </a:lnTo>
                <a:lnTo>
                  <a:pt x="710407" y="71327"/>
                </a:lnTo>
                <a:lnTo>
                  <a:pt x="700422" y="71327"/>
                </a:lnTo>
                <a:lnTo>
                  <a:pt x="700422" y="52782"/>
                </a:lnTo>
                <a:lnTo>
                  <a:pt x="375175" y="52782"/>
                </a:lnTo>
                <a:lnTo>
                  <a:pt x="375175" y="37090"/>
                </a:lnTo>
                <a:lnTo>
                  <a:pt x="370895" y="32810"/>
                </a:lnTo>
                <a:lnTo>
                  <a:pt x="370895" y="14266"/>
                </a:lnTo>
                <a:lnTo>
                  <a:pt x="352351" y="14266"/>
                </a:lnTo>
                <a:lnTo>
                  <a:pt x="352351"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100" name="Group 99">
            <a:extLst>
              <a:ext uri="{FF2B5EF4-FFF2-40B4-BE49-F238E27FC236}">
                <a16:creationId xmlns:a16="http://schemas.microsoft.com/office/drawing/2014/main" id="{570C9828-366B-419C-B368-A1AA26962EFE}"/>
              </a:ext>
            </a:extLst>
          </p:cNvPr>
          <p:cNvGrpSpPr/>
          <p:nvPr/>
        </p:nvGrpSpPr>
        <p:grpSpPr>
          <a:xfrm>
            <a:off x="3326647" y="1696135"/>
            <a:ext cx="2493559" cy="322394"/>
            <a:chOff x="3326647" y="1696135"/>
            <a:chExt cx="2493559" cy="322394"/>
          </a:xfrm>
        </p:grpSpPr>
        <p:cxnSp>
          <p:nvCxnSpPr>
            <p:cNvPr id="68" name="Straight Connector 67">
              <a:extLst>
                <a:ext uri="{FF2B5EF4-FFF2-40B4-BE49-F238E27FC236}">
                  <a16:creationId xmlns:a16="http://schemas.microsoft.com/office/drawing/2014/main" id="{85196BEF-0470-40E9-929C-7667395DFC0C}"/>
                </a:ext>
              </a:extLst>
            </p:cNvPr>
            <p:cNvCxnSpPr/>
            <p:nvPr/>
          </p:nvCxnSpPr>
          <p:spPr bwMode="auto">
            <a:xfrm>
              <a:off x="5474988"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26E17CB5-7BC0-4326-8C5A-67867AC3380D}"/>
                </a:ext>
              </a:extLst>
            </p:cNvPr>
            <p:cNvCxnSpPr/>
            <p:nvPr/>
          </p:nvCxnSpPr>
          <p:spPr bwMode="auto">
            <a:xfrm>
              <a:off x="5425060"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4372A74A-8EA7-4073-8748-C8BFD0F4D30F}"/>
                </a:ext>
              </a:extLst>
            </p:cNvPr>
            <p:cNvCxnSpPr/>
            <p:nvPr/>
          </p:nvCxnSpPr>
          <p:spPr bwMode="auto">
            <a:xfrm>
              <a:off x="5409368"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8EAA87F5-3831-4E64-9BDF-1FCA1BAA39BD}"/>
                </a:ext>
              </a:extLst>
            </p:cNvPr>
            <p:cNvCxnSpPr>
              <a:cxnSpLocks/>
            </p:cNvCxnSpPr>
            <p:nvPr/>
          </p:nvCxnSpPr>
          <p:spPr bwMode="auto">
            <a:xfrm>
              <a:off x="5253878"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5CF084D8-6D66-486A-9D0F-0AAE31DD1BCD}"/>
                </a:ext>
              </a:extLst>
            </p:cNvPr>
            <p:cNvCxnSpPr>
              <a:cxnSpLocks/>
            </p:cNvCxnSpPr>
            <p:nvPr/>
          </p:nvCxnSpPr>
          <p:spPr bwMode="auto">
            <a:xfrm>
              <a:off x="5095534"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D63B3E9E-A2C5-4659-B95A-ECE99D653D0E}"/>
                </a:ext>
              </a:extLst>
            </p:cNvPr>
            <p:cNvCxnSpPr>
              <a:cxnSpLocks/>
            </p:cNvCxnSpPr>
            <p:nvPr/>
          </p:nvCxnSpPr>
          <p:spPr bwMode="auto">
            <a:xfrm>
              <a:off x="5075563"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B552FE42-D0B5-4D6C-B765-356C6A5F78F2}"/>
                </a:ext>
              </a:extLst>
            </p:cNvPr>
            <p:cNvCxnSpPr>
              <a:cxnSpLocks/>
            </p:cNvCxnSpPr>
            <p:nvPr/>
          </p:nvCxnSpPr>
          <p:spPr bwMode="auto">
            <a:xfrm>
              <a:off x="5059871"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62DB6178-143F-4950-BEB9-A2AFD563ADB8}"/>
                </a:ext>
              </a:extLst>
            </p:cNvPr>
            <p:cNvCxnSpPr>
              <a:cxnSpLocks/>
            </p:cNvCxnSpPr>
            <p:nvPr/>
          </p:nvCxnSpPr>
          <p:spPr bwMode="auto">
            <a:xfrm>
              <a:off x="4731771"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93A23C54-3CD5-4296-9D5F-CA5A0E5E94C5}"/>
                </a:ext>
              </a:extLst>
            </p:cNvPr>
            <p:cNvCxnSpPr>
              <a:cxnSpLocks/>
            </p:cNvCxnSpPr>
            <p:nvPr/>
          </p:nvCxnSpPr>
          <p:spPr bwMode="auto">
            <a:xfrm>
              <a:off x="4718933" y="195005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B046D944-4369-4722-8A5D-B283723300AA}"/>
                </a:ext>
              </a:extLst>
            </p:cNvPr>
            <p:cNvCxnSpPr>
              <a:cxnSpLocks/>
            </p:cNvCxnSpPr>
            <p:nvPr/>
          </p:nvCxnSpPr>
          <p:spPr bwMode="auto">
            <a:xfrm>
              <a:off x="4706094" y="1920098"/>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DC6E41F8-B880-4455-B693-2151DCAF1AB7}"/>
                </a:ext>
              </a:extLst>
            </p:cNvPr>
            <p:cNvCxnSpPr>
              <a:cxnSpLocks/>
            </p:cNvCxnSpPr>
            <p:nvPr/>
          </p:nvCxnSpPr>
          <p:spPr bwMode="auto">
            <a:xfrm>
              <a:off x="4422217" y="1920098"/>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D2E31ECB-A9CE-4663-8B06-C09E0987A7F0}"/>
                </a:ext>
              </a:extLst>
            </p:cNvPr>
            <p:cNvCxnSpPr>
              <a:cxnSpLocks/>
            </p:cNvCxnSpPr>
            <p:nvPr/>
          </p:nvCxnSpPr>
          <p:spPr bwMode="auto">
            <a:xfrm>
              <a:off x="4377995" y="1920098"/>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2C0BB819-9C5D-4930-91B2-96A4F542B848}"/>
                </a:ext>
              </a:extLst>
            </p:cNvPr>
            <p:cNvCxnSpPr>
              <a:cxnSpLocks/>
            </p:cNvCxnSpPr>
            <p:nvPr/>
          </p:nvCxnSpPr>
          <p:spPr bwMode="auto">
            <a:xfrm>
              <a:off x="4369435" y="1920098"/>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66BB61F9-8B06-4A72-88BD-6C09FEF407F7}"/>
                </a:ext>
              </a:extLst>
            </p:cNvPr>
            <p:cNvCxnSpPr>
              <a:cxnSpLocks/>
            </p:cNvCxnSpPr>
            <p:nvPr/>
          </p:nvCxnSpPr>
          <p:spPr bwMode="auto">
            <a:xfrm>
              <a:off x="4353743" y="1873023"/>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604EFA52-2B8A-4EE4-8B09-8EF8F2CEABCB}"/>
                </a:ext>
              </a:extLst>
            </p:cNvPr>
            <p:cNvCxnSpPr>
              <a:cxnSpLocks/>
            </p:cNvCxnSpPr>
            <p:nvPr/>
          </p:nvCxnSpPr>
          <p:spPr bwMode="auto">
            <a:xfrm>
              <a:off x="4062733" y="1873023"/>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295D6542-E380-452F-8667-0142248333D1}"/>
                </a:ext>
              </a:extLst>
            </p:cNvPr>
            <p:cNvCxnSpPr>
              <a:cxnSpLocks/>
            </p:cNvCxnSpPr>
            <p:nvPr/>
          </p:nvCxnSpPr>
          <p:spPr bwMode="auto">
            <a:xfrm>
              <a:off x="4068439" y="1873023"/>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8A86C555-F4CA-444E-BE77-919B3149B481}"/>
                </a:ext>
              </a:extLst>
            </p:cNvPr>
            <p:cNvCxnSpPr>
              <a:cxnSpLocks/>
            </p:cNvCxnSpPr>
            <p:nvPr/>
          </p:nvCxnSpPr>
          <p:spPr bwMode="auto">
            <a:xfrm>
              <a:off x="4035629" y="1873023"/>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7AF081D2-DBA1-4DC1-BF4C-884359FF0F44}"/>
                </a:ext>
              </a:extLst>
            </p:cNvPr>
            <p:cNvCxnSpPr>
              <a:cxnSpLocks/>
            </p:cNvCxnSpPr>
            <p:nvPr/>
          </p:nvCxnSpPr>
          <p:spPr bwMode="auto">
            <a:xfrm>
              <a:off x="4018510" y="1843066"/>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210AEF61-980C-403A-BB26-3AFCFEE9682E}"/>
                </a:ext>
              </a:extLst>
            </p:cNvPr>
            <p:cNvCxnSpPr>
              <a:cxnSpLocks/>
            </p:cNvCxnSpPr>
            <p:nvPr/>
          </p:nvCxnSpPr>
          <p:spPr bwMode="auto">
            <a:xfrm>
              <a:off x="4001392" y="1815962"/>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C2675AC5-83FB-4FA3-9CF4-42ECF2B92372}"/>
                </a:ext>
              </a:extLst>
            </p:cNvPr>
            <p:cNvCxnSpPr>
              <a:cxnSpLocks/>
            </p:cNvCxnSpPr>
            <p:nvPr/>
          </p:nvCxnSpPr>
          <p:spPr bwMode="auto">
            <a:xfrm>
              <a:off x="3768869" y="179456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0AEF5A91-33F9-4663-BA27-91F315D8A961}"/>
                </a:ext>
              </a:extLst>
            </p:cNvPr>
            <p:cNvCxnSpPr>
              <a:cxnSpLocks/>
            </p:cNvCxnSpPr>
            <p:nvPr/>
          </p:nvCxnSpPr>
          <p:spPr bwMode="auto">
            <a:xfrm>
              <a:off x="3677571" y="179456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FA09E9C3-5BEB-4B08-835E-B70FE94EA3C8}"/>
                </a:ext>
              </a:extLst>
            </p:cNvPr>
            <p:cNvCxnSpPr>
              <a:cxnSpLocks/>
            </p:cNvCxnSpPr>
            <p:nvPr/>
          </p:nvCxnSpPr>
          <p:spPr bwMode="auto">
            <a:xfrm>
              <a:off x="3326647" y="1696135"/>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896AFC6C-DB45-4517-96EA-ED63124326BB}"/>
                </a:ext>
              </a:extLst>
            </p:cNvPr>
            <p:cNvCxnSpPr>
              <a:cxnSpLocks/>
            </p:cNvCxnSpPr>
            <p:nvPr/>
          </p:nvCxnSpPr>
          <p:spPr bwMode="auto">
            <a:xfrm>
              <a:off x="5790249" y="1955762"/>
              <a:ext cx="0" cy="62767"/>
            </a:xfrm>
            <a:prstGeom prst="line">
              <a:avLst/>
            </a:prstGeom>
            <a:noFill/>
            <a:ln w="1905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F317E00F-CC69-4AF4-8A9C-0935CB6ADAB1}"/>
                </a:ext>
              </a:extLst>
            </p:cNvPr>
            <p:cNvCxnSpPr/>
            <p:nvPr/>
          </p:nvCxnSpPr>
          <p:spPr bwMode="auto">
            <a:xfrm>
              <a:off x="5751733" y="1984291"/>
              <a:ext cx="68473" cy="0"/>
            </a:xfrm>
            <a:prstGeom prst="line">
              <a:avLst/>
            </a:prstGeom>
            <a:noFill/>
            <a:ln w="1905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6EBBAD25-3497-44A1-878E-7F98CC6D4206}"/>
                </a:ext>
              </a:extLst>
            </p:cNvPr>
            <p:cNvCxnSpPr/>
            <p:nvPr/>
          </p:nvCxnSpPr>
          <p:spPr bwMode="auto">
            <a:xfrm>
              <a:off x="4320933" y="1897273"/>
              <a:ext cx="68473" cy="0"/>
            </a:xfrm>
            <a:prstGeom prst="line">
              <a:avLst/>
            </a:prstGeom>
            <a:noFill/>
            <a:ln w="1905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6CA0F867-ACB6-4595-8797-AF40B1006B4D}"/>
                </a:ext>
              </a:extLst>
            </p:cNvPr>
            <p:cNvCxnSpPr/>
            <p:nvPr/>
          </p:nvCxnSpPr>
          <p:spPr bwMode="auto">
            <a:xfrm>
              <a:off x="4338051" y="1945775"/>
              <a:ext cx="68473" cy="0"/>
            </a:xfrm>
            <a:prstGeom prst="line">
              <a:avLst/>
            </a:prstGeom>
            <a:noFill/>
            <a:ln w="1905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64D794DD-ED9A-467C-8CDB-A23ABD129A33}"/>
                </a:ext>
              </a:extLst>
            </p:cNvPr>
            <p:cNvCxnSpPr/>
            <p:nvPr/>
          </p:nvCxnSpPr>
          <p:spPr bwMode="auto">
            <a:xfrm>
              <a:off x="4674710" y="1945775"/>
              <a:ext cx="68473" cy="0"/>
            </a:xfrm>
            <a:prstGeom prst="line">
              <a:avLst/>
            </a:prstGeom>
            <a:noFill/>
            <a:ln w="1905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30B647F5-0862-400A-8E77-9FCEEFE4D880}"/>
                </a:ext>
              </a:extLst>
            </p:cNvPr>
            <p:cNvCxnSpPr/>
            <p:nvPr/>
          </p:nvCxnSpPr>
          <p:spPr bwMode="auto">
            <a:xfrm>
              <a:off x="4680416" y="1982865"/>
              <a:ext cx="68473" cy="0"/>
            </a:xfrm>
            <a:prstGeom prst="line">
              <a:avLst/>
            </a:prstGeom>
            <a:noFill/>
            <a:ln w="19050" cap="flat" cmpd="sng" algn="ctr">
              <a:solidFill>
                <a:schemeClr val="accent1"/>
              </a:solidFill>
              <a:prstDash val="solid"/>
              <a:round/>
              <a:headEnd type="none" w="med" len="med"/>
              <a:tailEnd type="none" w="med" len="med"/>
            </a:ln>
            <a:effectLst/>
          </p:spPr>
        </p:cxnSp>
      </p:grpSp>
      <p:sp>
        <p:nvSpPr>
          <p:cNvPr id="101" name="TextBox 100">
            <a:extLst>
              <a:ext uri="{FF2B5EF4-FFF2-40B4-BE49-F238E27FC236}">
                <a16:creationId xmlns:a16="http://schemas.microsoft.com/office/drawing/2014/main" id="{1F494C7A-B0DE-456F-ADA5-4FDC90E02B16}"/>
              </a:ext>
            </a:extLst>
          </p:cNvPr>
          <p:cNvSpPr txBox="1"/>
          <p:nvPr/>
        </p:nvSpPr>
        <p:spPr bwMode="auto">
          <a:xfrm>
            <a:off x="1412395" y="2305615"/>
            <a:ext cx="8037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Niraparib</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Placebo</a:t>
            </a:r>
          </a:p>
        </p:txBody>
      </p:sp>
      <p:sp>
        <p:nvSpPr>
          <p:cNvPr id="102" name="TextBox 101">
            <a:extLst>
              <a:ext uri="{FF2B5EF4-FFF2-40B4-BE49-F238E27FC236}">
                <a16:creationId xmlns:a16="http://schemas.microsoft.com/office/drawing/2014/main" id="{20D06A5D-5676-4F71-AA2F-EFBE365E91F3}"/>
              </a:ext>
            </a:extLst>
          </p:cNvPr>
          <p:cNvSpPr txBox="1"/>
          <p:nvPr/>
        </p:nvSpPr>
        <p:spPr bwMode="auto">
          <a:xfrm>
            <a:off x="3771497" y="1205361"/>
            <a:ext cx="217829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dirty="0">
                <a:solidFill>
                  <a:schemeClr val="bg1"/>
                </a:solidFill>
                <a:latin typeface="Calibri" panose="020F0502020204030204" pitchFamily="34" charset="0"/>
              </a:rPr>
              <a:t>HR: 0.40 (95% CI: 0.23-0.68;</a:t>
            </a:r>
          </a:p>
          <a:p>
            <a:pPr algn="r">
              <a:lnSpc>
                <a:spcPct val="100000"/>
              </a:lnSpc>
              <a:spcBef>
                <a:spcPts val="0"/>
              </a:spcBef>
              <a:spcAft>
                <a:spcPct val="0"/>
              </a:spcAft>
              <a:buClrTx/>
              <a:buFontTx/>
              <a:buNone/>
            </a:pPr>
            <a:r>
              <a:rPr lang="en-US" sz="1200" i="1" dirty="0">
                <a:solidFill>
                  <a:schemeClr val="bg1"/>
                </a:solidFill>
                <a:latin typeface="Calibri" panose="020F0502020204030204" pitchFamily="34" charset="0"/>
              </a:rPr>
              <a:t>P </a:t>
            </a:r>
            <a:r>
              <a:rPr lang="en-US" sz="1200" dirty="0">
                <a:solidFill>
                  <a:schemeClr val="bg1"/>
                </a:solidFill>
                <a:latin typeface="Calibri" panose="020F0502020204030204" pitchFamily="34" charset="0"/>
              </a:rPr>
              <a:t>&lt;.001)</a:t>
            </a:r>
            <a:endParaRPr lang="en-US" sz="1200" i="1" dirty="0">
              <a:solidFill>
                <a:schemeClr val="bg1"/>
              </a:solidFill>
              <a:latin typeface="Calibri" panose="020F0502020204030204" pitchFamily="34" charset="0"/>
            </a:endParaRPr>
          </a:p>
        </p:txBody>
      </p:sp>
      <p:sp>
        <p:nvSpPr>
          <p:cNvPr id="103" name="TextBox 102">
            <a:extLst>
              <a:ext uri="{FF2B5EF4-FFF2-40B4-BE49-F238E27FC236}">
                <a16:creationId xmlns:a16="http://schemas.microsoft.com/office/drawing/2014/main" id="{032D4FC2-66F9-4E62-9AC9-FFFBCC3AA212}"/>
              </a:ext>
            </a:extLst>
          </p:cNvPr>
          <p:cNvSpPr txBox="1"/>
          <p:nvPr/>
        </p:nvSpPr>
        <p:spPr bwMode="auto">
          <a:xfrm>
            <a:off x="4333270" y="2521569"/>
            <a:ext cx="15937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Censored observation</a:t>
            </a:r>
          </a:p>
        </p:txBody>
      </p:sp>
      <p:grpSp>
        <p:nvGrpSpPr>
          <p:cNvPr id="104" name="Group 103">
            <a:extLst>
              <a:ext uri="{FF2B5EF4-FFF2-40B4-BE49-F238E27FC236}">
                <a16:creationId xmlns:a16="http://schemas.microsoft.com/office/drawing/2014/main" id="{2E0F7ADA-B044-4E85-AC96-FC0EB4E30BE8}"/>
              </a:ext>
            </a:extLst>
          </p:cNvPr>
          <p:cNvGrpSpPr/>
          <p:nvPr/>
        </p:nvGrpSpPr>
        <p:grpSpPr>
          <a:xfrm>
            <a:off x="4325865" y="2623375"/>
            <a:ext cx="81445" cy="88347"/>
            <a:chOff x="4795972" y="4733038"/>
            <a:chExt cx="109210" cy="118465"/>
          </a:xfrm>
        </p:grpSpPr>
        <p:cxnSp>
          <p:nvCxnSpPr>
            <p:cNvPr id="105" name="Straight Connector 104">
              <a:extLst>
                <a:ext uri="{FF2B5EF4-FFF2-40B4-BE49-F238E27FC236}">
                  <a16:creationId xmlns:a16="http://schemas.microsoft.com/office/drawing/2014/main" id="{29503555-3687-487E-9F3C-31666E7DB5E9}"/>
                </a:ext>
              </a:extLst>
            </p:cNvPr>
            <p:cNvCxnSpPr>
              <a:cxnSpLocks/>
            </p:cNvCxnSpPr>
            <p:nvPr/>
          </p:nvCxnSpPr>
          <p:spPr bwMode="auto">
            <a:xfrm>
              <a:off x="4795972" y="4794121"/>
              <a:ext cx="109210" cy="0"/>
            </a:xfrm>
            <a:prstGeom prst="line">
              <a:avLst/>
            </a:prstGeom>
            <a:noFill/>
            <a:ln w="12700"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3A69847A-3973-4511-9810-E3B88743DEF2}"/>
                </a:ext>
              </a:extLst>
            </p:cNvPr>
            <p:cNvCxnSpPr>
              <a:cxnSpLocks/>
            </p:cNvCxnSpPr>
            <p:nvPr/>
          </p:nvCxnSpPr>
          <p:spPr bwMode="auto">
            <a:xfrm>
              <a:off x="4849652" y="4733038"/>
              <a:ext cx="0" cy="118465"/>
            </a:xfrm>
            <a:prstGeom prst="line">
              <a:avLst/>
            </a:prstGeom>
            <a:noFill/>
            <a:ln w="12700" cap="flat" cmpd="sng" algn="ctr">
              <a:solidFill>
                <a:schemeClr val="bg1"/>
              </a:solidFill>
              <a:prstDash val="solid"/>
              <a:round/>
              <a:headEnd type="none" w="med" len="med"/>
              <a:tailEnd type="none" w="med" len="med"/>
            </a:ln>
            <a:effectLst/>
          </p:spPr>
        </p:cxnSp>
      </p:grpSp>
      <p:sp>
        <p:nvSpPr>
          <p:cNvPr id="107" name="Freeform: Shape 106">
            <a:extLst>
              <a:ext uri="{FF2B5EF4-FFF2-40B4-BE49-F238E27FC236}">
                <a16:creationId xmlns:a16="http://schemas.microsoft.com/office/drawing/2014/main" id="{38CE65BC-BF71-4D43-B108-F5B6F1DF4C58}"/>
              </a:ext>
            </a:extLst>
          </p:cNvPr>
          <p:cNvSpPr/>
          <p:nvPr/>
        </p:nvSpPr>
        <p:spPr bwMode="auto">
          <a:xfrm>
            <a:off x="1156909" y="1318105"/>
            <a:ext cx="4629060" cy="960049"/>
          </a:xfrm>
          <a:custGeom>
            <a:avLst/>
            <a:gdLst>
              <a:gd name="connsiteX0" fmla="*/ 4629060 w 4629060"/>
              <a:gd name="connsiteY0" fmla="*/ 960049 h 960049"/>
              <a:gd name="connsiteX1" fmla="*/ 2502118 w 4629060"/>
              <a:gd name="connsiteY1" fmla="*/ 960049 h 960049"/>
              <a:gd name="connsiteX2" fmla="*/ 2502118 w 4629060"/>
              <a:gd name="connsiteY2" fmla="*/ 924386 h 960049"/>
              <a:gd name="connsiteX3" fmla="*/ 2132649 w 4629060"/>
              <a:gd name="connsiteY3" fmla="*/ 924386 h 960049"/>
              <a:gd name="connsiteX4" fmla="*/ 2132649 w 4629060"/>
              <a:gd name="connsiteY4" fmla="*/ 890150 h 960049"/>
              <a:gd name="connsiteX5" fmla="*/ 1442212 w 4629060"/>
              <a:gd name="connsiteY5" fmla="*/ 890150 h 960049"/>
              <a:gd name="connsiteX6" fmla="*/ 1442212 w 4629060"/>
              <a:gd name="connsiteY6" fmla="*/ 840221 h 960049"/>
              <a:gd name="connsiteX7" fmla="*/ 1436506 w 4629060"/>
              <a:gd name="connsiteY7" fmla="*/ 840221 h 960049"/>
              <a:gd name="connsiteX8" fmla="*/ 1436506 w 4629060"/>
              <a:gd name="connsiteY8" fmla="*/ 808838 h 960049"/>
              <a:gd name="connsiteX9" fmla="*/ 1427947 w 4629060"/>
              <a:gd name="connsiteY9" fmla="*/ 808838 h 960049"/>
              <a:gd name="connsiteX10" fmla="*/ 1427947 w 4629060"/>
              <a:gd name="connsiteY10" fmla="*/ 766042 h 960049"/>
              <a:gd name="connsiteX11" fmla="*/ 1397990 w 4629060"/>
              <a:gd name="connsiteY11" fmla="*/ 766042 h 960049"/>
              <a:gd name="connsiteX12" fmla="*/ 1397990 w 4629060"/>
              <a:gd name="connsiteY12" fmla="*/ 730379 h 960049"/>
              <a:gd name="connsiteX13" fmla="*/ 1077023 w 4629060"/>
              <a:gd name="connsiteY13" fmla="*/ 730379 h 960049"/>
              <a:gd name="connsiteX14" fmla="*/ 1077023 w 4629060"/>
              <a:gd name="connsiteY14" fmla="*/ 529240 h 960049"/>
              <a:gd name="connsiteX15" fmla="*/ 1062758 w 4629060"/>
              <a:gd name="connsiteY15" fmla="*/ 529240 h 960049"/>
              <a:gd name="connsiteX16" fmla="*/ 1062758 w 4629060"/>
              <a:gd name="connsiteY16" fmla="*/ 460767 h 960049"/>
              <a:gd name="connsiteX17" fmla="*/ 1048493 w 4629060"/>
              <a:gd name="connsiteY17" fmla="*/ 460767 h 960049"/>
              <a:gd name="connsiteX18" fmla="*/ 1048493 w 4629060"/>
              <a:gd name="connsiteY18" fmla="*/ 423677 h 960049"/>
              <a:gd name="connsiteX19" fmla="*/ 931518 w 4629060"/>
              <a:gd name="connsiteY19" fmla="*/ 423677 h 960049"/>
              <a:gd name="connsiteX20" fmla="*/ 931518 w 4629060"/>
              <a:gd name="connsiteY20" fmla="*/ 382308 h 960049"/>
              <a:gd name="connsiteX21" fmla="*/ 728952 w 4629060"/>
              <a:gd name="connsiteY21" fmla="*/ 382308 h 960049"/>
              <a:gd name="connsiteX22" fmla="*/ 728952 w 4629060"/>
              <a:gd name="connsiteY22" fmla="*/ 259627 h 960049"/>
              <a:gd name="connsiteX23" fmla="*/ 720393 w 4629060"/>
              <a:gd name="connsiteY23" fmla="*/ 259627 h 960049"/>
              <a:gd name="connsiteX24" fmla="*/ 720393 w 4629060"/>
              <a:gd name="connsiteY24" fmla="*/ 191154 h 960049"/>
              <a:gd name="connsiteX25" fmla="*/ 713260 w 4629060"/>
              <a:gd name="connsiteY25" fmla="*/ 191154 h 960049"/>
              <a:gd name="connsiteX26" fmla="*/ 713260 w 4629060"/>
              <a:gd name="connsiteY26" fmla="*/ 74180 h 960049"/>
              <a:gd name="connsiteX27" fmla="*/ 343791 w 4629060"/>
              <a:gd name="connsiteY27" fmla="*/ 74180 h 960049"/>
              <a:gd name="connsiteX28" fmla="*/ 343791 w 4629060"/>
              <a:gd name="connsiteY28" fmla="*/ 0 h 960049"/>
              <a:gd name="connsiteX29" fmla="*/ 0 w 4629060"/>
              <a:gd name="connsiteY29" fmla="*/ 0 h 960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29060" h="960049">
                <a:moveTo>
                  <a:pt x="4629060" y="960049"/>
                </a:moveTo>
                <a:lnTo>
                  <a:pt x="2502118" y="960049"/>
                </a:lnTo>
                <a:lnTo>
                  <a:pt x="2502118" y="924386"/>
                </a:lnTo>
                <a:lnTo>
                  <a:pt x="2132649" y="924386"/>
                </a:lnTo>
                <a:lnTo>
                  <a:pt x="2132649" y="890150"/>
                </a:lnTo>
                <a:lnTo>
                  <a:pt x="1442212" y="890150"/>
                </a:lnTo>
                <a:lnTo>
                  <a:pt x="1442212" y="840221"/>
                </a:lnTo>
                <a:lnTo>
                  <a:pt x="1436506" y="840221"/>
                </a:lnTo>
                <a:lnTo>
                  <a:pt x="1436506" y="808838"/>
                </a:lnTo>
                <a:lnTo>
                  <a:pt x="1427947" y="808838"/>
                </a:lnTo>
                <a:lnTo>
                  <a:pt x="1427947" y="766042"/>
                </a:lnTo>
                <a:lnTo>
                  <a:pt x="1397990" y="766042"/>
                </a:lnTo>
                <a:lnTo>
                  <a:pt x="1397990" y="730379"/>
                </a:lnTo>
                <a:lnTo>
                  <a:pt x="1077023" y="730379"/>
                </a:lnTo>
                <a:lnTo>
                  <a:pt x="1077023" y="529240"/>
                </a:lnTo>
                <a:lnTo>
                  <a:pt x="1062758" y="529240"/>
                </a:lnTo>
                <a:lnTo>
                  <a:pt x="1062758" y="460767"/>
                </a:lnTo>
                <a:lnTo>
                  <a:pt x="1048493" y="460767"/>
                </a:lnTo>
                <a:lnTo>
                  <a:pt x="1048493" y="423677"/>
                </a:lnTo>
                <a:lnTo>
                  <a:pt x="931518" y="423677"/>
                </a:lnTo>
                <a:lnTo>
                  <a:pt x="931518" y="382308"/>
                </a:lnTo>
                <a:lnTo>
                  <a:pt x="728952" y="382308"/>
                </a:lnTo>
                <a:lnTo>
                  <a:pt x="728952" y="259627"/>
                </a:lnTo>
                <a:lnTo>
                  <a:pt x="720393" y="259627"/>
                </a:lnTo>
                <a:lnTo>
                  <a:pt x="720393" y="191154"/>
                </a:lnTo>
                <a:lnTo>
                  <a:pt x="713260" y="191154"/>
                </a:lnTo>
                <a:lnTo>
                  <a:pt x="713260" y="74180"/>
                </a:lnTo>
                <a:lnTo>
                  <a:pt x="343791" y="74180"/>
                </a:lnTo>
                <a:lnTo>
                  <a:pt x="343791"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120" name="Group 119">
            <a:extLst>
              <a:ext uri="{FF2B5EF4-FFF2-40B4-BE49-F238E27FC236}">
                <a16:creationId xmlns:a16="http://schemas.microsoft.com/office/drawing/2014/main" id="{71CA4338-0825-456B-8ECE-1E46D9F0936F}"/>
              </a:ext>
            </a:extLst>
          </p:cNvPr>
          <p:cNvGrpSpPr/>
          <p:nvPr/>
        </p:nvGrpSpPr>
        <p:grpSpPr>
          <a:xfrm>
            <a:off x="1159525" y="1289338"/>
            <a:ext cx="4659017" cy="1021390"/>
            <a:chOff x="1159525" y="1289338"/>
            <a:chExt cx="4659017" cy="1021390"/>
          </a:xfrm>
        </p:grpSpPr>
        <p:cxnSp>
          <p:nvCxnSpPr>
            <p:cNvPr id="117" name="Straight Connector 116">
              <a:extLst>
                <a:ext uri="{FF2B5EF4-FFF2-40B4-BE49-F238E27FC236}">
                  <a16:creationId xmlns:a16="http://schemas.microsoft.com/office/drawing/2014/main" id="{CC8C6314-D740-46E6-B9C4-2F705ACE12C5}"/>
                </a:ext>
              </a:extLst>
            </p:cNvPr>
            <p:cNvCxnSpPr>
              <a:cxnSpLocks/>
            </p:cNvCxnSpPr>
            <p:nvPr/>
          </p:nvCxnSpPr>
          <p:spPr bwMode="auto">
            <a:xfrm>
              <a:off x="1159525" y="1289338"/>
              <a:ext cx="0" cy="62767"/>
            </a:xfrm>
            <a:prstGeom prst="line">
              <a:avLst/>
            </a:prstGeom>
            <a:noFill/>
            <a:ln w="19050" cap="flat" cmpd="sng" algn="ctr">
              <a:solidFill>
                <a:schemeClr val="accent3"/>
              </a:solidFill>
              <a:prstDash val="solid"/>
              <a:round/>
              <a:headEnd type="none" w="med" len="med"/>
              <a:tailEnd type="none" w="med" len="med"/>
            </a:ln>
            <a:effectLst/>
          </p:spPr>
        </p:cxnSp>
        <p:grpSp>
          <p:nvGrpSpPr>
            <p:cNvPr id="119" name="Group 118">
              <a:extLst>
                <a:ext uri="{FF2B5EF4-FFF2-40B4-BE49-F238E27FC236}">
                  <a16:creationId xmlns:a16="http://schemas.microsoft.com/office/drawing/2014/main" id="{CD9E3257-A6E5-4A2A-9479-78F4BA8B308D}"/>
                </a:ext>
              </a:extLst>
            </p:cNvPr>
            <p:cNvGrpSpPr/>
            <p:nvPr/>
          </p:nvGrpSpPr>
          <p:grpSpPr>
            <a:xfrm>
              <a:off x="1787194" y="1362091"/>
              <a:ext cx="4031348" cy="948637"/>
              <a:chOff x="1787194" y="1362091"/>
              <a:chExt cx="4031348" cy="948637"/>
            </a:xfrm>
          </p:grpSpPr>
          <p:cxnSp>
            <p:nvCxnSpPr>
              <p:cNvPr id="108" name="Straight Connector 107">
                <a:extLst>
                  <a:ext uri="{FF2B5EF4-FFF2-40B4-BE49-F238E27FC236}">
                    <a16:creationId xmlns:a16="http://schemas.microsoft.com/office/drawing/2014/main" id="{2CAB0E8D-8F3D-4CDB-97E9-E995E7A2F93E}"/>
                  </a:ext>
                </a:extLst>
              </p:cNvPr>
              <p:cNvCxnSpPr>
                <a:cxnSpLocks/>
              </p:cNvCxnSpPr>
              <p:nvPr/>
            </p:nvCxnSpPr>
            <p:spPr bwMode="auto">
              <a:xfrm>
                <a:off x="4005435" y="224796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34D2107F-EA53-4076-A289-6076D98C50D3}"/>
                  </a:ext>
                </a:extLst>
              </p:cNvPr>
              <p:cNvCxnSpPr>
                <a:cxnSpLocks/>
              </p:cNvCxnSpPr>
              <p:nvPr/>
            </p:nvCxnSpPr>
            <p:spPr bwMode="auto">
              <a:xfrm>
                <a:off x="4367770" y="224796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C50A0BFB-A270-43A3-93F7-472F54B61012}"/>
                  </a:ext>
                </a:extLst>
              </p:cNvPr>
              <p:cNvCxnSpPr>
                <a:cxnSpLocks/>
              </p:cNvCxnSpPr>
              <p:nvPr/>
            </p:nvCxnSpPr>
            <p:spPr bwMode="auto">
              <a:xfrm>
                <a:off x="4704429" y="224796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23C143A8-6767-4DC4-8A1F-8A278694DC72}"/>
                  </a:ext>
                </a:extLst>
              </p:cNvPr>
              <p:cNvCxnSpPr>
                <a:cxnSpLocks/>
              </p:cNvCxnSpPr>
              <p:nvPr/>
            </p:nvCxnSpPr>
            <p:spPr bwMode="auto">
              <a:xfrm>
                <a:off x="4700149" y="224796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BCAA3116-6E51-4D20-94D3-4CAB1A1440A4}"/>
                  </a:ext>
                </a:extLst>
              </p:cNvPr>
              <p:cNvCxnSpPr>
                <a:cxnSpLocks/>
              </p:cNvCxnSpPr>
              <p:nvPr/>
            </p:nvCxnSpPr>
            <p:spPr bwMode="auto">
              <a:xfrm>
                <a:off x="4688737" y="224796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0376EE4D-7093-41B0-AB00-2A5C13D69F4F}"/>
                  </a:ext>
                </a:extLst>
              </p:cNvPr>
              <p:cNvCxnSpPr>
                <a:cxnSpLocks/>
              </p:cNvCxnSpPr>
              <p:nvPr/>
            </p:nvCxnSpPr>
            <p:spPr bwMode="auto">
              <a:xfrm>
                <a:off x="5072471" y="224796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2A8048C4-EF60-474B-BEF9-3C188722B719}"/>
                  </a:ext>
                </a:extLst>
              </p:cNvPr>
              <p:cNvCxnSpPr>
                <a:cxnSpLocks/>
              </p:cNvCxnSpPr>
              <p:nvPr/>
            </p:nvCxnSpPr>
            <p:spPr bwMode="auto">
              <a:xfrm>
                <a:off x="5436234" y="224796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09D4C8C9-7890-4A45-B22D-628D99FA7A59}"/>
                  </a:ext>
                </a:extLst>
              </p:cNvPr>
              <p:cNvCxnSpPr>
                <a:cxnSpLocks/>
              </p:cNvCxnSpPr>
              <p:nvPr/>
            </p:nvCxnSpPr>
            <p:spPr bwMode="auto">
              <a:xfrm>
                <a:off x="5787158" y="224796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71B99851-F2B6-4865-9E31-E7B43E80827F}"/>
                  </a:ext>
                </a:extLst>
              </p:cNvPr>
              <p:cNvCxnSpPr>
                <a:cxnSpLocks/>
              </p:cNvCxnSpPr>
              <p:nvPr/>
            </p:nvCxnSpPr>
            <p:spPr bwMode="auto">
              <a:xfrm>
                <a:off x="1787194" y="136209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4F70EF0B-179A-43CE-912A-6F17D09BA6A2}"/>
                  </a:ext>
                </a:extLst>
              </p:cNvPr>
              <p:cNvCxnSpPr/>
              <p:nvPr/>
            </p:nvCxnSpPr>
            <p:spPr bwMode="auto">
              <a:xfrm>
                <a:off x="5750069" y="2276489"/>
                <a:ext cx="68473" cy="0"/>
              </a:xfrm>
              <a:prstGeom prst="line">
                <a:avLst/>
              </a:prstGeom>
              <a:noFill/>
              <a:ln w="19050" cap="flat" cmpd="sng" algn="ctr">
                <a:solidFill>
                  <a:schemeClr val="accent3"/>
                </a:solidFill>
                <a:prstDash val="solid"/>
                <a:round/>
                <a:headEnd type="none" w="med" len="med"/>
                <a:tailEnd type="none" w="med" len="med"/>
              </a:ln>
              <a:effectLst/>
            </p:spPr>
          </p:cxnSp>
        </p:grpSp>
      </p:grpSp>
      <p:cxnSp>
        <p:nvCxnSpPr>
          <p:cNvPr id="122" name="Straight Connector 121">
            <a:extLst>
              <a:ext uri="{FF2B5EF4-FFF2-40B4-BE49-F238E27FC236}">
                <a16:creationId xmlns:a16="http://schemas.microsoft.com/office/drawing/2014/main" id="{271575F2-AF28-4569-831D-2B5AFD6F6982}"/>
              </a:ext>
            </a:extLst>
          </p:cNvPr>
          <p:cNvCxnSpPr/>
          <p:nvPr/>
        </p:nvCxnSpPr>
        <p:spPr bwMode="auto">
          <a:xfrm>
            <a:off x="1261602" y="2448378"/>
            <a:ext cx="190063" cy="0"/>
          </a:xfrm>
          <a:prstGeom prst="line">
            <a:avLst/>
          </a:prstGeom>
          <a:noFill/>
          <a:ln w="28575"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48B051C9-17D2-432B-9B02-19617BC67786}"/>
              </a:ext>
            </a:extLst>
          </p:cNvPr>
          <p:cNvCxnSpPr/>
          <p:nvPr/>
        </p:nvCxnSpPr>
        <p:spPr bwMode="auto">
          <a:xfrm>
            <a:off x="1261602" y="2632455"/>
            <a:ext cx="190063" cy="0"/>
          </a:xfrm>
          <a:prstGeom prst="line">
            <a:avLst/>
          </a:prstGeom>
          <a:noFill/>
          <a:ln w="28575"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90DB682A-1FA5-4179-916E-BF186C4AB306}"/>
              </a:ext>
            </a:extLst>
          </p:cNvPr>
          <p:cNvCxnSpPr>
            <a:cxnSpLocks/>
          </p:cNvCxnSpPr>
          <p:nvPr/>
        </p:nvCxnSpPr>
        <p:spPr bwMode="auto">
          <a:xfrm>
            <a:off x="1357431" y="2602493"/>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ACE69333-722D-439C-87AA-639FB6BCE27E}"/>
              </a:ext>
            </a:extLst>
          </p:cNvPr>
          <p:cNvCxnSpPr>
            <a:cxnSpLocks/>
          </p:cNvCxnSpPr>
          <p:nvPr/>
        </p:nvCxnSpPr>
        <p:spPr bwMode="auto">
          <a:xfrm>
            <a:off x="1357431" y="2421409"/>
            <a:ext cx="0" cy="62767"/>
          </a:xfrm>
          <a:prstGeom prst="line">
            <a:avLst/>
          </a:prstGeom>
          <a:noFill/>
          <a:ln w="19050" cap="flat" cmpd="sng" algn="ctr">
            <a:solidFill>
              <a:schemeClr val="accent1"/>
            </a:solidFill>
            <a:prstDash val="solid"/>
            <a:round/>
            <a:headEnd type="none" w="med" len="med"/>
            <a:tailEnd type="none" w="med" len="med"/>
          </a:ln>
          <a:effectLst/>
        </p:spPr>
      </p:cxnSp>
      <p:graphicFrame>
        <p:nvGraphicFramePr>
          <p:cNvPr id="126" name="Group 32">
            <a:extLst>
              <a:ext uri="{FF2B5EF4-FFF2-40B4-BE49-F238E27FC236}">
                <a16:creationId xmlns:a16="http://schemas.microsoft.com/office/drawing/2014/main" id="{32E5CF6E-6BDD-44BC-A83D-8D813DB6C4C1}"/>
              </a:ext>
            </a:extLst>
          </p:cNvPr>
          <p:cNvGraphicFramePr>
            <a:graphicFrameLocks noGrp="1"/>
          </p:cNvGraphicFramePr>
          <p:nvPr>
            <p:extLst>
              <p:ext uri="{D42A27DB-BD31-4B8C-83A1-F6EECF244321}">
                <p14:modId xmlns:p14="http://schemas.microsoft.com/office/powerpoint/2010/main" val="4255431434"/>
              </p:ext>
            </p:extLst>
          </p:nvPr>
        </p:nvGraphicFramePr>
        <p:xfrm>
          <a:off x="6683418" y="3157959"/>
          <a:ext cx="4515625" cy="548672"/>
        </p:xfrm>
        <a:graphic>
          <a:graphicData uri="http://schemas.openxmlformats.org/drawingml/2006/table">
            <a:tbl>
              <a:tblPr/>
              <a:tblGrid>
                <a:gridCol w="1706438">
                  <a:extLst>
                    <a:ext uri="{9D8B030D-6E8A-4147-A177-3AD203B41FA5}">
                      <a16:colId xmlns:a16="http://schemas.microsoft.com/office/drawing/2014/main" val="20000"/>
                    </a:ext>
                  </a:extLst>
                </a:gridCol>
                <a:gridCol w="1456441">
                  <a:extLst>
                    <a:ext uri="{9D8B030D-6E8A-4147-A177-3AD203B41FA5}">
                      <a16:colId xmlns:a16="http://schemas.microsoft.com/office/drawing/2014/main" val="20001"/>
                    </a:ext>
                  </a:extLst>
                </a:gridCol>
                <a:gridCol w="1352746">
                  <a:extLst>
                    <a:ext uri="{9D8B030D-6E8A-4147-A177-3AD203B41FA5}">
                      <a16:colId xmlns:a16="http://schemas.microsoft.com/office/drawing/2014/main" val="1157321393"/>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Niraparib (N = 170)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Placebo (N = 89)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mPFS, mo (95% Cl)</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19.3 (13.8-NE)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8.3 (5.6-11.2)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127" name="TextBox 126">
            <a:extLst>
              <a:ext uri="{FF2B5EF4-FFF2-40B4-BE49-F238E27FC236}">
                <a16:creationId xmlns:a16="http://schemas.microsoft.com/office/drawing/2014/main" id="{F78B5830-3F14-4028-9860-014611C74659}"/>
              </a:ext>
            </a:extLst>
          </p:cNvPr>
          <p:cNvSpPr txBox="1"/>
          <p:nvPr/>
        </p:nvSpPr>
        <p:spPr bwMode="auto">
          <a:xfrm>
            <a:off x="7997489" y="2919278"/>
            <a:ext cx="20528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 Since Randomization</a:t>
            </a:r>
          </a:p>
        </p:txBody>
      </p:sp>
      <p:sp>
        <p:nvSpPr>
          <p:cNvPr id="129" name="TextBox 128">
            <a:extLst>
              <a:ext uri="{FF2B5EF4-FFF2-40B4-BE49-F238E27FC236}">
                <a16:creationId xmlns:a16="http://schemas.microsoft.com/office/drawing/2014/main" id="{1816F100-0405-42F4-8645-C9B92D1C21B6}"/>
              </a:ext>
            </a:extLst>
          </p:cNvPr>
          <p:cNvSpPr txBox="1"/>
          <p:nvPr/>
        </p:nvSpPr>
        <p:spPr bwMode="auto">
          <a:xfrm rot="16200000">
            <a:off x="5131577" y="1893034"/>
            <a:ext cx="20528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PFS (%)</a:t>
            </a:r>
          </a:p>
        </p:txBody>
      </p:sp>
      <p:sp>
        <p:nvSpPr>
          <p:cNvPr id="130" name="Freeform: Shape 129">
            <a:extLst>
              <a:ext uri="{FF2B5EF4-FFF2-40B4-BE49-F238E27FC236}">
                <a16:creationId xmlns:a16="http://schemas.microsoft.com/office/drawing/2014/main" id="{F3F408C0-E3EE-4DD3-87AA-F7401D9A05D4}"/>
              </a:ext>
            </a:extLst>
          </p:cNvPr>
          <p:cNvSpPr/>
          <p:nvPr/>
        </p:nvSpPr>
        <p:spPr bwMode="auto">
          <a:xfrm>
            <a:off x="6568993" y="1283950"/>
            <a:ext cx="5038676" cy="1527948"/>
          </a:xfrm>
          <a:custGeom>
            <a:avLst/>
            <a:gdLst>
              <a:gd name="connsiteX0" fmla="*/ 0 w 5102637"/>
              <a:gd name="connsiteY0" fmla="*/ 0 h 1527948"/>
              <a:gd name="connsiteX1" fmla="*/ 0 w 5102637"/>
              <a:gd name="connsiteY1" fmla="*/ 1527948 h 1527948"/>
              <a:gd name="connsiteX2" fmla="*/ 5102637 w 5102637"/>
              <a:gd name="connsiteY2" fmla="*/ 1527948 h 1527948"/>
            </a:gdLst>
            <a:ahLst/>
            <a:cxnLst>
              <a:cxn ang="0">
                <a:pos x="connsiteX0" y="connsiteY0"/>
              </a:cxn>
              <a:cxn ang="0">
                <a:pos x="connsiteX1" y="connsiteY1"/>
              </a:cxn>
              <a:cxn ang="0">
                <a:pos x="connsiteX2" y="connsiteY2"/>
              </a:cxn>
            </a:cxnLst>
            <a:rect l="l" t="t" r="r" b="b"/>
            <a:pathLst>
              <a:path w="5102637" h="1527948">
                <a:moveTo>
                  <a:pt x="0" y="0"/>
                </a:moveTo>
                <a:lnTo>
                  <a:pt x="0" y="1527948"/>
                </a:lnTo>
                <a:lnTo>
                  <a:pt x="5102637" y="1527948"/>
                </a:lnTo>
              </a:path>
            </a:pathLst>
          </a:custGeom>
          <a:noFill/>
          <a:ln w="28575">
            <a:solidFill>
              <a:schemeClr val="bg1"/>
            </a:solidFill>
            <a:miter lim="800000"/>
            <a:headEnd/>
            <a:tailEnd/>
          </a:ln>
        </p:spPr>
        <p:txBody>
          <a:bodyPr rtlCol="0" anchor="ctr"/>
          <a:lstStyle/>
          <a:p>
            <a:pPr algn="ctr"/>
            <a:endParaRPr lang="en-US" dirty="0"/>
          </a:p>
        </p:txBody>
      </p:sp>
      <p:grpSp>
        <p:nvGrpSpPr>
          <p:cNvPr id="147" name="Group 146">
            <a:extLst>
              <a:ext uri="{FF2B5EF4-FFF2-40B4-BE49-F238E27FC236}">
                <a16:creationId xmlns:a16="http://schemas.microsoft.com/office/drawing/2014/main" id="{46B340B9-97A4-4686-8B2E-71382661C92B}"/>
              </a:ext>
            </a:extLst>
          </p:cNvPr>
          <p:cNvGrpSpPr/>
          <p:nvPr/>
        </p:nvGrpSpPr>
        <p:grpSpPr>
          <a:xfrm>
            <a:off x="6568993" y="2821375"/>
            <a:ext cx="4988336" cy="47378"/>
            <a:chOff x="6568993" y="2821374"/>
            <a:chExt cx="4988336" cy="142135"/>
          </a:xfrm>
        </p:grpSpPr>
        <p:cxnSp>
          <p:nvCxnSpPr>
            <p:cNvPr id="132" name="Straight Connector 131">
              <a:extLst>
                <a:ext uri="{FF2B5EF4-FFF2-40B4-BE49-F238E27FC236}">
                  <a16:creationId xmlns:a16="http://schemas.microsoft.com/office/drawing/2014/main" id="{3B9EE18A-6639-439A-BB03-FB07447EC030}"/>
                </a:ext>
              </a:extLst>
            </p:cNvPr>
            <p:cNvCxnSpPr>
              <a:cxnSpLocks/>
            </p:cNvCxnSpPr>
            <p:nvPr/>
          </p:nvCxnSpPr>
          <p:spPr bwMode="auto">
            <a:xfrm>
              <a:off x="6568993"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E95301F2-4530-4F7F-9430-14A96BCEE5F4}"/>
                </a:ext>
              </a:extLst>
            </p:cNvPr>
            <p:cNvCxnSpPr>
              <a:cxnSpLocks/>
            </p:cNvCxnSpPr>
            <p:nvPr/>
          </p:nvCxnSpPr>
          <p:spPr bwMode="auto">
            <a:xfrm>
              <a:off x="6952711"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D95531EC-836A-4E1C-9F4E-CB9548DB140D}"/>
                </a:ext>
              </a:extLst>
            </p:cNvPr>
            <p:cNvCxnSpPr>
              <a:cxnSpLocks/>
            </p:cNvCxnSpPr>
            <p:nvPr/>
          </p:nvCxnSpPr>
          <p:spPr bwMode="auto">
            <a:xfrm>
              <a:off x="7336429"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7EFD9B7B-D28A-4CF2-AF68-75FAFCAFEA16}"/>
                </a:ext>
              </a:extLst>
            </p:cNvPr>
            <p:cNvCxnSpPr>
              <a:cxnSpLocks/>
            </p:cNvCxnSpPr>
            <p:nvPr/>
          </p:nvCxnSpPr>
          <p:spPr bwMode="auto">
            <a:xfrm>
              <a:off x="7720147"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2DF5D39C-1F6F-4F7B-B10B-ADFE5E77B730}"/>
                </a:ext>
              </a:extLst>
            </p:cNvPr>
            <p:cNvCxnSpPr>
              <a:cxnSpLocks/>
            </p:cNvCxnSpPr>
            <p:nvPr/>
          </p:nvCxnSpPr>
          <p:spPr bwMode="auto">
            <a:xfrm>
              <a:off x="8103865"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6B132AF4-0E00-47B2-9223-1780EEC9AF39}"/>
                </a:ext>
              </a:extLst>
            </p:cNvPr>
            <p:cNvCxnSpPr>
              <a:cxnSpLocks/>
            </p:cNvCxnSpPr>
            <p:nvPr/>
          </p:nvCxnSpPr>
          <p:spPr bwMode="auto">
            <a:xfrm>
              <a:off x="8487583"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9044A4AE-940D-4AD3-AA12-358A5A74BDED}"/>
                </a:ext>
              </a:extLst>
            </p:cNvPr>
            <p:cNvCxnSpPr>
              <a:cxnSpLocks/>
            </p:cNvCxnSpPr>
            <p:nvPr/>
          </p:nvCxnSpPr>
          <p:spPr bwMode="auto">
            <a:xfrm>
              <a:off x="8871301"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F112E277-25CA-4951-9776-6B1725236319}"/>
                </a:ext>
              </a:extLst>
            </p:cNvPr>
            <p:cNvCxnSpPr>
              <a:cxnSpLocks/>
            </p:cNvCxnSpPr>
            <p:nvPr/>
          </p:nvCxnSpPr>
          <p:spPr bwMode="auto">
            <a:xfrm>
              <a:off x="9255019"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79FB7EF0-E6BD-4584-84C7-52F0974FB945}"/>
                </a:ext>
              </a:extLst>
            </p:cNvPr>
            <p:cNvCxnSpPr>
              <a:cxnSpLocks/>
            </p:cNvCxnSpPr>
            <p:nvPr/>
          </p:nvCxnSpPr>
          <p:spPr bwMode="auto">
            <a:xfrm>
              <a:off x="9638737"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F73D9BA0-904A-49C5-9F35-A84FB4FC4BBB}"/>
                </a:ext>
              </a:extLst>
            </p:cNvPr>
            <p:cNvCxnSpPr>
              <a:cxnSpLocks/>
            </p:cNvCxnSpPr>
            <p:nvPr/>
          </p:nvCxnSpPr>
          <p:spPr bwMode="auto">
            <a:xfrm>
              <a:off x="10022455"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5A95AB52-DB23-48A4-A6F9-B1F66FE1E72E}"/>
                </a:ext>
              </a:extLst>
            </p:cNvPr>
            <p:cNvCxnSpPr>
              <a:cxnSpLocks/>
            </p:cNvCxnSpPr>
            <p:nvPr/>
          </p:nvCxnSpPr>
          <p:spPr bwMode="auto">
            <a:xfrm>
              <a:off x="10406173"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834163CD-BE57-4E85-B32D-8CB797F414AD}"/>
                </a:ext>
              </a:extLst>
            </p:cNvPr>
            <p:cNvCxnSpPr>
              <a:cxnSpLocks/>
            </p:cNvCxnSpPr>
            <p:nvPr/>
          </p:nvCxnSpPr>
          <p:spPr bwMode="auto">
            <a:xfrm>
              <a:off x="10789891"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D22E37CF-63C6-447F-BD9E-C9763A00CA2C}"/>
                </a:ext>
              </a:extLst>
            </p:cNvPr>
            <p:cNvCxnSpPr>
              <a:cxnSpLocks/>
            </p:cNvCxnSpPr>
            <p:nvPr/>
          </p:nvCxnSpPr>
          <p:spPr bwMode="auto">
            <a:xfrm>
              <a:off x="11173609" y="2821374"/>
              <a:ext cx="0" cy="142135"/>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1119EA3F-6E5F-4E9F-A140-57B1D47B298D}"/>
                </a:ext>
              </a:extLst>
            </p:cNvPr>
            <p:cNvCxnSpPr>
              <a:cxnSpLocks/>
            </p:cNvCxnSpPr>
            <p:nvPr/>
          </p:nvCxnSpPr>
          <p:spPr bwMode="auto">
            <a:xfrm>
              <a:off x="11557329" y="2821374"/>
              <a:ext cx="0" cy="142135"/>
            </a:xfrm>
            <a:prstGeom prst="line">
              <a:avLst/>
            </a:prstGeom>
            <a:noFill/>
            <a:ln w="28575" cap="flat" cmpd="sng" algn="ctr">
              <a:solidFill>
                <a:schemeClr val="bg1"/>
              </a:solidFill>
              <a:prstDash val="solid"/>
              <a:round/>
              <a:headEnd type="none" w="med" len="med"/>
              <a:tailEnd type="none" w="med" len="med"/>
            </a:ln>
            <a:effectLst/>
          </p:spPr>
        </p:cxnSp>
      </p:grpSp>
      <p:grpSp>
        <p:nvGrpSpPr>
          <p:cNvPr id="156" name="Group 155">
            <a:extLst>
              <a:ext uri="{FF2B5EF4-FFF2-40B4-BE49-F238E27FC236}">
                <a16:creationId xmlns:a16="http://schemas.microsoft.com/office/drawing/2014/main" id="{683C33AB-53EE-4BFB-B4A8-C90644E580F9}"/>
              </a:ext>
            </a:extLst>
          </p:cNvPr>
          <p:cNvGrpSpPr/>
          <p:nvPr/>
        </p:nvGrpSpPr>
        <p:grpSpPr>
          <a:xfrm>
            <a:off x="6505031" y="1333697"/>
            <a:ext cx="63961" cy="1471094"/>
            <a:chOff x="6384218" y="1333697"/>
            <a:chExt cx="111338" cy="1471094"/>
          </a:xfrm>
        </p:grpSpPr>
        <p:cxnSp>
          <p:nvCxnSpPr>
            <p:cNvPr id="149" name="Straight Connector 148">
              <a:extLst>
                <a:ext uri="{FF2B5EF4-FFF2-40B4-BE49-F238E27FC236}">
                  <a16:creationId xmlns:a16="http://schemas.microsoft.com/office/drawing/2014/main" id="{D95B1023-FA8A-42E3-B48A-43912ED3EEB7}"/>
                </a:ext>
              </a:extLst>
            </p:cNvPr>
            <p:cNvCxnSpPr>
              <a:cxnSpLocks/>
            </p:cNvCxnSpPr>
            <p:nvPr/>
          </p:nvCxnSpPr>
          <p:spPr bwMode="auto">
            <a:xfrm>
              <a:off x="6384218" y="1333697"/>
              <a:ext cx="111338"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80CC2623-C6F7-4D64-B17A-52CC93EFAC18}"/>
                </a:ext>
              </a:extLst>
            </p:cNvPr>
            <p:cNvCxnSpPr>
              <a:cxnSpLocks/>
            </p:cNvCxnSpPr>
            <p:nvPr/>
          </p:nvCxnSpPr>
          <p:spPr bwMode="auto">
            <a:xfrm>
              <a:off x="6384218" y="1627916"/>
              <a:ext cx="111338" cy="0"/>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A4A8487B-F6EF-4BF6-8922-D1EA98BD0185}"/>
                </a:ext>
              </a:extLst>
            </p:cNvPr>
            <p:cNvCxnSpPr>
              <a:cxnSpLocks/>
            </p:cNvCxnSpPr>
            <p:nvPr/>
          </p:nvCxnSpPr>
          <p:spPr bwMode="auto">
            <a:xfrm>
              <a:off x="6384218" y="1922135"/>
              <a:ext cx="111338"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2AF3522F-1475-4D9F-B97D-2B198439FAD6}"/>
                </a:ext>
              </a:extLst>
            </p:cNvPr>
            <p:cNvCxnSpPr>
              <a:cxnSpLocks/>
            </p:cNvCxnSpPr>
            <p:nvPr/>
          </p:nvCxnSpPr>
          <p:spPr bwMode="auto">
            <a:xfrm>
              <a:off x="6384218" y="2216354"/>
              <a:ext cx="111338"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ADF14268-1A53-4672-967F-1BED7B05003F}"/>
                </a:ext>
              </a:extLst>
            </p:cNvPr>
            <p:cNvCxnSpPr>
              <a:cxnSpLocks/>
            </p:cNvCxnSpPr>
            <p:nvPr/>
          </p:nvCxnSpPr>
          <p:spPr bwMode="auto">
            <a:xfrm>
              <a:off x="6384218" y="2510573"/>
              <a:ext cx="111338" cy="0"/>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8F1E365A-CB5E-4813-BF7F-F3CD640F555F}"/>
                </a:ext>
              </a:extLst>
            </p:cNvPr>
            <p:cNvCxnSpPr>
              <a:cxnSpLocks/>
            </p:cNvCxnSpPr>
            <p:nvPr/>
          </p:nvCxnSpPr>
          <p:spPr bwMode="auto">
            <a:xfrm>
              <a:off x="6384218" y="2804791"/>
              <a:ext cx="111338" cy="0"/>
            </a:xfrm>
            <a:prstGeom prst="line">
              <a:avLst/>
            </a:prstGeom>
            <a:noFill/>
            <a:ln w="28575" cap="flat" cmpd="sng" algn="ctr">
              <a:solidFill>
                <a:schemeClr val="bg1"/>
              </a:solidFill>
              <a:prstDash val="solid"/>
              <a:round/>
              <a:headEnd type="none" w="med" len="med"/>
              <a:tailEnd type="none" w="med" len="med"/>
            </a:ln>
            <a:effectLst/>
          </p:spPr>
        </p:cxnSp>
      </p:grpSp>
      <p:sp>
        <p:nvSpPr>
          <p:cNvPr id="157" name="TextBox 156">
            <a:extLst>
              <a:ext uri="{FF2B5EF4-FFF2-40B4-BE49-F238E27FC236}">
                <a16:creationId xmlns:a16="http://schemas.microsoft.com/office/drawing/2014/main" id="{E4F61802-1880-448F-AF88-6664DB55430F}"/>
              </a:ext>
            </a:extLst>
          </p:cNvPr>
          <p:cNvSpPr txBox="1"/>
          <p:nvPr/>
        </p:nvSpPr>
        <p:spPr bwMode="auto">
          <a:xfrm>
            <a:off x="9509321" y="1205361"/>
            <a:ext cx="217829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dirty="0">
                <a:solidFill>
                  <a:schemeClr val="bg1"/>
                </a:solidFill>
                <a:latin typeface="Calibri" panose="020F0502020204030204" pitchFamily="34" charset="0"/>
              </a:rPr>
              <a:t>HR: 0.48 (95% CI: 0.34-0.67;</a:t>
            </a:r>
          </a:p>
          <a:p>
            <a:pPr algn="r">
              <a:lnSpc>
                <a:spcPct val="100000"/>
              </a:lnSpc>
              <a:spcBef>
                <a:spcPts val="0"/>
              </a:spcBef>
              <a:spcAft>
                <a:spcPct val="0"/>
              </a:spcAft>
              <a:buClrTx/>
              <a:buFontTx/>
              <a:buNone/>
            </a:pPr>
            <a:r>
              <a:rPr lang="en-US" sz="1200" i="1" dirty="0">
                <a:solidFill>
                  <a:schemeClr val="bg1"/>
                </a:solidFill>
                <a:latin typeface="Calibri" panose="020F0502020204030204" pitchFamily="34" charset="0"/>
              </a:rPr>
              <a:t>P </a:t>
            </a:r>
            <a:r>
              <a:rPr lang="en-US" sz="1200" dirty="0">
                <a:solidFill>
                  <a:schemeClr val="bg1"/>
                </a:solidFill>
                <a:latin typeface="Calibri" panose="020F0502020204030204" pitchFamily="34" charset="0"/>
              </a:rPr>
              <a:t>&lt;.001)</a:t>
            </a:r>
            <a:endParaRPr lang="en-US" sz="1200" i="1" dirty="0">
              <a:solidFill>
                <a:schemeClr val="bg1"/>
              </a:solidFill>
              <a:latin typeface="Calibri" panose="020F0502020204030204" pitchFamily="34" charset="0"/>
            </a:endParaRPr>
          </a:p>
        </p:txBody>
      </p:sp>
      <p:sp>
        <p:nvSpPr>
          <p:cNvPr id="158" name="TextBox 157">
            <a:extLst>
              <a:ext uri="{FF2B5EF4-FFF2-40B4-BE49-F238E27FC236}">
                <a16:creationId xmlns:a16="http://schemas.microsoft.com/office/drawing/2014/main" id="{4C4F407B-8FE5-4858-BCE0-749AF6619BD7}"/>
              </a:ext>
            </a:extLst>
          </p:cNvPr>
          <p:cNvSpPr txBox="1"/>
          <p:nvPr/>
        </p:nvSpPr>
        <p:spPr bwMode="auto">
          <a:xfrm>
            <a:off x="11385547"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159" name="TextBox 158">
            <a:extLst>
              <a:ext uri="{FF2B5EF4-FFF2-40B4-BE49-F238E27FC236}">
                <a16:creationId xmlns:a16="http://schemas.microsoft.com/office/drawing/2014/main" id="{46B7BD85-086F-4244-9EF3-8D3FB54F0759}"/>
              </a:ext>
            </a:extLst>
          </p:cNvPr>
          <p:cNvSpPr txBox="1"/>
          <p:nvPr/>
        </p:nvSpPr>
        <p:spPr bwMode="auto">
          <a:xfrm>
            <a:off x="11006522"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160" name="TextBox 159">
            <a:extLst>
              <a:ext uri="{FF2B5EF4-FFF2-40B4-BE49-F238E27FC236}">
                <a16:creationId xmlns:a16="http://schemas.microsoft.com/office/drawing/2014/main" id="{6ED2359E-48DB-47B7-80AC-7B666FACDF54}"/>
              </a:ext>
            </a:extLst>
          </p:cNvPr>
          <p:cNvSpPr txBox="1"/>
          <p:nvPr/>
        </p:nvSpPr>
        <p:spPr bwMode="auto">
          <a:xfrm>
            <a:off x="10629865"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161" name="TextBox 160">
            <a:extLst>
              <a:ext uri="{FF2B5EF4-FFF2-40B4-BE49-F238E27FC236}">
                <a16:creationId xmlns:a16="http://schemas.microsoft.com/office/drawing/2014/main" id="{7CB63885-C4A1-4CEE-9049-018A22AFF931}"/>
              </a:ext>
            </a:extLst>
          </p:cNvPr>
          <p:cNvSpPr txBox="1"/>
          <p:nvPr/>
        </p:nvSpPr>
        <p:spPr bwMode="auto">
          <a:xfrm>
            <a:off x="10246101"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162" name="TextBox 161">
            <a:extLst>
              <a:ext uri="{FF2B5EF4-FFF2-40B4-BE49-F238E27FC236}">
                <a16:creationId xmlns:a16="http://schemas.microsoft.com/office/drawing/2014/main" id="{18532932-1895-4F0B-B5E0-6BA0591F045F}"/>
              </a:ext>
            </a:extLst>
          </p:cNvPr>
          <p:cNvSpPr txBox="1"/>
          <p:nvPr/>
        </p:nvSpPr>
        <p:spPr bwMode="auto">
          <a:xfrm>
            <a:off x="9857599"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163" name="TextBox 162">
            <a:extLst>
              <a:ext uri="{FF2B5EF4-FFF2-40B4-BE49-F238E27FC236}">
                <a16:creationId xmlns:a16="http://schemas.microsoft.com/office/drawing/2014/main" id="{1B12F64A-2F5A-4733-9B8F-E25DBED11540}"/>
              </a:ext>
            </a:extLst>
          </p:cNvPr>
          <p:cNvSpPr txBox="1"/>
          <p:nvPr/>
        </p:nvSpPr>
        <p:spPr bwMode="auto">
          <a:xfrm>
            <a:off x="9466728"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164" name="TextBox 163">
            <a:extLst>
              <a:ext uri="{FF2B5EF4-FFF2-40B4-BE49-F238E27FC236}">
                <a16:creationId xmlns:a16="http://schemas.microsoft.com/office/drawing/2014/main" id="{4B8CED7A-307F-411A-BE9D-B5923C9BDAEF}"/>
              </a:ext>
            </a:extLst>
          </p:cNvPr>
          <p:cNvSpPr txBox="1"/>
          <p:nvPr/>
        </p:nvSpPr>
        <p:spPr bwMode="auto">
          <a:xfrm>
            <a:off x="9092440"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165" name="TextBox 164">
            <a:extLst>
              <a:ext uri="{FF2B5EF4-FFF2-40B4-BE49-F238E27FC236}">
                <a16:creationId xmlns:a16="http://schemas.microsoft.com/office/drawing/2014/main" id="{14DF23DC-3F5D-4934-A106-0B21BE507DF2}"/>
              </a:ext>
            </a:extLst>
          </p:cNvPr>
          <p:cNvSpPr txBox="1"/>
          <p:nvPr/>
        </p:nvSpPr>
        <p:spPr bwMode="auto">
          <a:xfrm>
            <a:off x="8703938"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166" name="TextBox 165">
            <a:extLst>
              <a:ext uri="{FF2B5EF4-FFF2-40B4-BE49-F238E27FC236}">
                <a16:creationId xmlns:a16="http://schemas.microsoft.com/office/drawing/2014/main" id="{2865DC84-D6F2-4319-BFAE-C3A71ABED100}"/>
              </a:ext>
            </a:extLst>
          </p:cNvPr>
          <p:cNvSpPr txBox="1"/>
          <p:nvPr/>
        </p:nvSpPr>
        <p:spPr bwMode="auto">
          <a:xfrm>
            <a:off x="8320174"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167" name="TextBox 166">
            <a:extLst>
              <a:ext uri="{FF2B5EF4-FFF2-40B4-BE49-F238E27FC236}">
                <a16:creationId xmlns:a16="http://schemas.microsoft.com/office/drawing/2014/main" id="{A3F2D186-A2C3-4646-9B08-7FD96E443A90}"/>
              </a:ext>
            </a:extLst>
          </p:cNvPr>
          <p:cNvSpPr txBox="1"/>
          <p:nvPr/>
        </p:nvSpPr>
        <p:spPr bwMode="auto">
          <a:xfrm>
            <a:off x="7937021"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168" name="TextBox 167">
            <a:extLst>
              <a:ext uri="{FF2B5EF4-FFF2-40B4-BE49-F238E27FC236}">
                <a16:creationId xmlns:a16="http://schemas.microsoft.com/office/drawing/2014/main" id="{CEF5CDFA-F506-4831-89F2-3104C7EC64AE}"/>
              </a:ext>
            </a:extLst>
          </p:cNvPr>
          <p:cNvSpPr txBox="1"/>
          <p:nvPr/>
        </p:nvSpPr>
        <p:spPr bwMode="auto">
          <a:xfrm>
            <a:off x="7586422"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169" name="TextBox 168">
            <a:extLst>
              <a:ext uri="{FF2B5EF4-FFF2-40B4-BE49-F238E27FC236}">
                <a16:creationId xmlns:a16="http://schemas.microsoft.com/office/drawing/2014/main" id="{D0CECE6F-E6CB-4F9B-8366-6423CA364B72}"/>
              </a:ext>
            </a:extLst>
          </p:cNvPr>
          <p:cNvSpPr txBox="1"/>
          <p:nvPr/>
        </p:nvSpPr>
        <p:spPr bwMode="auto">
          <a:xfrm>
            <a:off x="7205028"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170" name="TextBox 169">
            <a:extLst>
              <a:ext uri="{FF2B5EF4-FFF2-40B4-BE49-F238E27FC236}">
                <a16:creationId xmlns:a16="http://schemas.microsoft.com/office/drawing/2014/main" id="{1C2D03CC-D0F8-419A-9006-177438DC1771}"/>
              </a:ext>
            </a:extLst>
          </p:cNvPr>
          <p:cNvSpPr txBox="1"/>
          <p:nvPr/>
        </p:nvSpPr>
        <p:spPr bwMode="auto">
          <a:xfrm>
            <a:off x="6821264" y="2782677"/>
            <a:ext cx="35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171" name="TextBox 170">
            <a:extLst>
              <a:ext uri="{FF2B5EF4-FFF2-40B4-BE49-F238E27FC236}">
                <a16:creationId xmlns:a16="http://schemas.microsoft.com/office/drawing/2014/main" id="{8DB6CC09-4976-4648-924A-E37B8CBFF010}"/>
              </a:ext>
            </a:extLst>
          </p:cNvPr>
          <p:cNvSpPr txBox="1"/>
          <p:nvPr/>
        </p:nvSpPr>
        <p:spPr bwMode="auto">
          <a:xfrm>
            <a:off x="6439869" y="2782677"/>
            <a:ext cx="252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72" name="TextBox 171">
            <a:extLst>
              <a:ext uri="{FF2B5EF4-FFF2-40B4-BE49-F238E27FC236}">
                <a16:creationId xmlns:a16="http://schemas.microsoft.com/office/drawing/2014/main" id="{6FCC4CBC-7F7E-4A65-A93E-4DBED590EC70}"/>
              </a:ext>
            </a:extLst>
          </p:cNvPr>
          <p:cNvSpPr txBox="1"/>
          <p:nvPr/>
        </p:nvSpPr>
        <p:spPr bwMode="auto">
          <a:xfrm>
            <a:off x="6307008" y="2663492"/>
            <a:ext cx="252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73" name="TextBox 172">
            <a:extLst>
              <a:ext uri="{FF2B5EF4-FFF2-40B4-BE49-F238E27FC236}">
                <a16:creationId xmlns:a16="http://schemas.microsoft.com/office/drawing/2014/main" id="{B876A2A3-BB28-413F-B09B-0D4F97D6D58B}"/>
              </a:ext>
            </a:extLst>
          </p:cNvPr>
          <p:cNvSpPr txBox="1"/>
          <p:nvPr/>
        </p:nvSpPr>
        <p:spPr bwMode="auto">
          <a:xfrm>
            <a:off x="6238631" y="2366508"/>
            <a:ext cx="3636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74" name="TextBox 173">
            <a:extLst>
              <a:ext uri="{FF2B5EF4-FFF2-40B4-BE49-F238E27FC236}">
                <a16:creationId xmlns:a16="http://schemas.microsoft.com/office/drawing/2014/main" id="{C2DBFF36-8B60-44F5-923A-A68AFB0D829E}"/>
              </a:ext>
            </a:extLst>
          </p:cNvPr>
          <p:cNvSpPr txBox="1"/>
          <p:nvPr/>
        </p:nvSpPr>
        <p:spPr bwMode="auto">
          <a:xfrm>
            <a:off x="6238631" y="2087108"/>
            <a:ext cx="3636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75" name="TextBox 174">
            <a:extLst>
              <a:ext uri="{FF2B5EF4-FFF2-40B4-BE49-F238E27FC236}">
                <a16:creationId xmlns:a16="http://schemas.microsoft.com/office/drawing/2014/main" id="{F63D13D7-AF63-479C-95AF-B644F2A4C7C1}"/>
              </a:ext>
            </a:extLst>
          </p:cNvPr>
          <p:cNvSpPr txBox="1"/>
          <p:nvPr/>
        </p:nvSpPr>
        <p:spPr bwMode="auto">
          <a:xfrm>
            <a:off x="6238631" y="1786216"/>
            <a:ext cx="3636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76" name="TextBox 175">
            <a:extLst>
              <a:ext uri="{FF2B5EF4-FFF2-40B4-BE49-F238E27FC236}">
                <a16:creationId xmlns:a16="http://schemas.microsoft.com/office/drawing/2014/main" id="{44F9DB88-C4CD-4158-BA82-DD5662F169C2}"/>
              </a:ext>
            </a:extLst>
          </p:cNvPr>
          <p:cNvSpPr txBox="1"/>
          <p:nvPr/>
        </p:nvSpPr>
        <p:spPr bwMode="auto">
          <a:xfrm>
            <a:off x="6238631" y="1487100"/>
            <a:ext cx="3636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177" name="TextBox 176">
            <a:extLst>
              <a:ext uri="{FF2B5EF4-FFF2-40B4-BE49-F238E27FC236}">
                <a16:creationId xmlns:a16="http://schemas.microsoft.com/office/drawing/2014/main" id="{EC746C03-EA24-4476-A285-9FE36E30937D}"/>
              </a:ext>
            </a:extLst>
          </p:cNvPr>
          <p:cNvSpPr txBox="1"/>
          <p:nvPr/>
        </p:nvSpPr>
        <p:spPr bwMode="auto">
          <a:xfrm>
            <a:off x="6158523" y="1195977"/>
            <a:ext cx="4437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78" name="TextBox 177">
            <a:extLst>
              <a:ext uri="{FF2B5EF4-FFF2-40B4-BE49-F238E27FC236}">
                <a16:creationId xmlns:a16="http://schemas.microsoft.com/office/drawing/2014/main" id="{75B8580E-30B2-4B82-A863-D1B29648AB82}"/>
              </a:ext>
            </a:extLst>
          </p:cNvPr>
          <p:cNvSpPr txBox="1"/>
          <p:nvPr/>
        </p:nvSpPr>
        <p:spPr bwMode="auto">
          <a:xfrm>
            <a:off x="9986334" y="2521569"/>
            <a:ext cx="15937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Censored observation</a:t>
            </a:r>
          </a:p>
        </p:txBody>
      </p:sp>
      <p:grpSp>
        <p:nvGrpSpPr>
          <p:cNvPr id="179" name="Group 178">
            <a:extLst>
              <a:ext uri="{FF2B5EF4-FFF2-40B4-BE49-F238E27FC236}">
                <a16:creationId xmlns:a16="http://schemas.microsoft.com/office/drawing/2014/main" id="{0B2B592A-6FAE-4975-8DF8-C8C856BF589C}"/>
              </a:ext>
            </a:extLst>
          </p:cNvPr>
          <p:cNvGrpSpPr/>
          <p:nvPr/>
        </p:nvGrpSpPr>
        <p:grpSpPr>
          <a:xfrm>
            <a:off x="9978929" y="2623375"/>
            <a:ext cx="81445" cy="88347"/>
            <a:chOff x="4795972" y="4733038"/>
            <a:chExt cx="109210" cy="118465"/>
          </a:xfrm>
        </p:grpSpPr>
        <p:cxnSp>
          <p:nvCxnSpPr>
            <p:cNvPr id="180" name="Straight Connector 179">
              <a:extLst>
                <a:ext uri="{FF2B5EF4-FFF2-40B4-BE49-F238E27FC236}">
                  <a16:creationId xmlns:a16="http://schemas.microsoft.com/office/drawing/2014/main" id="{94A74A70-A5A7-4813-A402-E9F8050618A3}"/>
                </a:ext>
              </a:extLst>
            </p:cNvPr>
            <p:cNvCxnSpPr>
              <a:cxnSpLocks/>
            </p:cNvCxnSpPr>
            <p:nvPr/>
          </p:nvCxnSpPr>
          <p:spPr bwMode="auto">
            <a:xfrm>
              <a:off x="4795972" y="4794121"/>
              <a:ext cx="109210" cy="0"/>
            </a:xfrm>
            <a:prstGeom prst="line">
              <a:avLst/>
            </a:prstGeom>
            <a:noFill/>
            <a:ln w="12700"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99A1075E-390D-4464-9301-90E42FE9824F}"/>
                </a:ext>
              </a:extLst>
            </p:cNvPr>
            <p:cNvCxnSpPr>
              <a:cxnSpLocks/>
            </p:cNvCxnSpPr>
            <p:nvPr/>
          </p:nvCxnSpPr>
          <p:spPr bwMode="auto">
            <a:xfrm>
              <a:off x="4849652" y="4733038"/>
              <a:ext cx="0" cy="118465"/>
            </a:xfrm>
            <a:prstGeom prst="line">
              <a:avLst/>
            </a:prstGeom>
            <a:noFill/>
            <a:ln w="12700" cap="flat" cmpd="sng" algn="ctr">
              <a:solidFill>
                <a:schemeClr val="bg1"/>
              </a:solidFill>
              <a:prstDash val="solid"/>
              <a:round/>
              <a:headEnd type="none" w="med" len="med"/>
              <a:tailEnd type="none" w="med" len="med"/>
            </a:ln>
            <a:effectLst/>
          </p:spPr>
        </p:cxnSp>
      </p:grpSp>
      <p:sp>
        <p:nvSpPr>
          <p:cNvPr id="182" name="TextBox 181">
            <a:extLst>
              <a:ext uri="{FF2B5EF4-FFF2-40B4-BE49-F238E27FC236}">
                <a16:creationId xmlns:a16="http://schemas.microsoft.com/office/drawing/2014/main" id="{087ACA35-616E-45C9-94DE-A594C8387306}"/>
              </a:ext>
            </a:extLst>
          </p:cNvPr>
          <p:cNvSpPr txBox="1"/>
          <p:nvPr/>
        </p:nvSpPr>
        <p:spPr bwMode="auto">
          <a:xfrm>
            <a:off x="6840237" y="2328137"/>
            <a:ext cx="767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Niraparib</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Placebo</a:t>
            </a:r>
          </a:p>
        </p:txBody>
      </p:sp>
      <p:cxnSp>
        <p:nvCxnSpPr>
          <p:cNvPr id="183" name="Straight Connector 182">
            <a:extLst>
              <a:ext uri="{FF2B5EF4-FFF2-40B4-BE49-F238E27FC236}">
                <a16:creationId xmlns:a16="http://schemas.microsoft.com/office/drawing/2014/main" id="{383FA229-C09F-42D0-AEB5-4476F2379ABA}"/>
              </a:ext>
            </a:extLst>
          </p:cNvPr>
          <p:cNvCxnSpPr/>
          <p:nvPr/>
        </p:nvCxnSpPr>
        <p:spPr bwMode="auto">
          <a:xfrm>
            <a:off x="6689444" y="2470900"/>
            <a:ext cx="190063" cy="0"/>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541641EF-7767-4F72-8009-144A286623D3}"/>
              </a:ext>
            </a:extLst>
          </p:cNvPr>
          <p:cNvCxnSpPr>
            <a:cxnSpLocks/>
          </p:cNvCxnSpPr>
          <p:nvPr/>
        </p:nvCxnSpPr>
        <p:spPr bwMode="auto">
          <a:xfrm>
            <a:off x="6572085" y="2073948"/>
            <a:ext cx="5040550" cy="0"/>
          </a:xfrm>
          <a:prstGeom prst="line">
            <a:avLst/>
          </a:prstGeom>
          <a:noFill/>
          <a:ln w="28575" cap="flat" cmpd="sng" algn="ctr">
            <a:solidFill>
              <a:schemeClr val="bg1"/>
            </a:solidFill>
            <a:prstDash val="sysDot"/>
            <a:round/>
            <a:headEnd type="none" w="med" len="med"/>
            <a:tailEnd type="none" w="med" len="med"/>
          </a:ln>
          <a:effectLst/>
        </p:spPr>
      </p:cxnSp>
      <p:cxnSp>
        <p:nvCxnSpPr>
          <p:cNvPr id="184" name="Straight Connector 183">
            <a:extLst>
              <a:ext uri="{FF2B5EF4-FFF2-40B4-BE49-F238E27FC236}">
                <a16:creationId xmlns:a16="http://schemas.microsoft.com/office/drawing/2014/main" id="{5EB295AD-1570-42F3-ACF4-266C7C00844E}"/>
              </a:ext>
            </a:extLst>
          </p:cNvPr>
          <p:cNvCxnSpPr/>
          <p:nvPr/>
        </p:nvCxnSpPr>
        <p:spPr bwMode="auto">
          <a:xfrm>
            <a:off x="6689444" y="2654977"/>
            <a:ext cx="190063" cy="0"/>
          </a:xfrm>
          <a:prstGeom prst="line">
            <a:avLst/>
          </a:prstGeom>
          <a:noFill/>
          <a:ln w="28575" cap="flat" cmpd="sng" algn="ctr">
            <a:solidFill>
              <a:schemeClr val="accent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FF3F43EE-2CAE-497D-84F1-3C328391B9D6}"/>
              </a:ext>
            </a:extLst>
          </p:cNvPr>
          <p:cNvCxnSpPr>
            <a:cxnSpLocks/>
          </p:cNvCxnSpPr>
          <p:nvPr/>
        </p:nvCxnSpPr>
        <p:spPr bwMode="auto">
          <a:xfrm>
            <a:off x="6785273" y="2625015"/>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BA5BC4A0-7133-459A-B433-35D720C38E7F}"/>
              </a:ext>
            </a:extLst>
          </p:cNvPr>
          <p:cNvCxnSpPr>
            <a:cxnSpLocks/>
          </p:cNvCxnSpPr>
          <p:nvPr/>
        </p:nvCxnSpPr>
        <p:spPr bwMode="auto">
          <a:xfrm>
            <a:off x="6785273" y="2443931"/>
            <a:ext cx="0" cy="62767"/>
          </a:xfrm>
          <a:prstGeom prst="line">
            <a:avLst/>
          </a:prstGeom>
          <a:noFill/>
          <a:ln w="19050" cap="flat" cmpd="sng" algn="ctr">
            <a:solidFill>
              <a:schemeClr val="accent1"/>
            </a:solidFill>
            <a:prstDash val="solid"/>
            <a:round/>
            <a:headEnd type="none" w="med" len="med"/>
            <a:tailEnd type="none" w="med" len="med"/>
          </a:ln>
          <a:effectLst/>
        </p:spPr>
      </p:cxnSp>
      <p:sp>
        <p:nvSpPr>
          <p:cNvPr id="187" name="Freeform: Shape 186">
            <a:extLst>
              <a:ext uri="{FF2B5EF4-FFF2-40B4-BE49-F238E27FC236}">
                <a16:creationId xmlns:a16="http://schemas.microsoft.com/office/drawing/2014/main" id="{086D1E8E-ECFD-41D1-988A-2BA15E2AA2A3}"/>
              </a:ext>
            </a:extLst>
          </p:cNvPr>
          <p:cNvSpPr/>
          <p:nvPr/>
        </p:nvSpPr>
        <p:spPr bwMode="auto">
          <a:xfrm>
            <a:off x="6583092" y="1331907"/>
            <a:ext cx="4594051" cy="830605"/>
          </a:xfrm>
          <a:custGeom>
            <a:avLst/>
            <a:gdLst>
              <a:gd name="connsiteX0" fmla="*/ 4589641 w 4589641"/>
              <a:gd name="connsiteY0" fmla="*/ 830605 h 830605"/>
              <a:gd name="connsiteX1" fmla="*/ 3741396 w 4589641"/>
              <a:gd name="connsiteY1" fmla="*/ 830605 h 830605"/>
              <a:gd name="connsiteX2" fmla="*/ 3741396 w 4589641"/>
              <a:gd name="connsiteY2" fmla="*/ 802673 h 830605"/>
              <a:gd name="connsiteX3" fmla="*/ 3154827 w 4589641"/>
              <a:gd name="connsiteY3" fmla="*/ 802673 h 830605"/>
              <a:gd name="connsiteX4" fmla="*/ 3154827 w 4589641"/>
              <a:gd name="connsiteY4" fmla="*/ 776211 h 830605"/>
              <a:gd name="connsiteX5" fmla="*/ 3141596 w 4589641"/>
              <a:gd name="connsiteY5" fmla="*/ 776211 h 830605"/>
              <a:gd name="connsiteX6" fmla="*/ 3141596 w 4589641"/>
              <a:gd name="connsiteY6" fmla="*/ 755630 h 830605"/>
              <a:gd name="connsiteX7" fmla="*/ 2455061 w 4589641"/>
              <a:gd name="connsiteY7" fmla="*/ 755630 h 830605"/>
              <a:gd name="connsiteX8" fmla="*/ 2455061 w 4589641"/>
              <a:gd name="connsiteY8" fmla="*/ 740929 h 830605"/>
              <a:gd name="connsiteX9" fmla="*/ 2143401 w 4589641"/>
              <a:gd name="connsiteY9" fmla="*/ 740929 h 830605"/>
              <a:gd name="connsiteX10" fmla="*/ 2143401 w 4589641"/>
              <a:gd name="connsiteY10" fmla="*/ 723288 h 830605"/>
              <a:gd name="connsiteX11" fmla="*/ 2111059 w 4589641"/>
              <a:gd name="connsiteY11" fmla="*/ 723288 h 830605"/>
              <a:gd name="connsiteX12" fmla="*/ 2111059 w 4589641"/>
              <a:gd name="connsiteY12" fmla="*/ 707117 h 830605"/>
              <a:gd name="connsiteX13" fmla="*/ 2094888 w 4589641"/>
              <a:gd name="connsiteY13" fmla="*/ 707117 h 830605"/>
              <a:gd name="connsiteX14" fmla="*/ 2094888 w 4589641"/>
              <a:gd name="connsiteY14" fmla="*/ 664484 h 830605"/>
              <a:gd name="connsiteX15" fmla="*/ 1774407 w 4589641"/>
              <a:gd name="connsiteY15" fmla="*/ 664484 h 830605"/>
              <a:gd name="connsiteX16" fmla="*/ 1774407 w 4589641"/>
              <a:gd name="connsiteY16" fmla="*/ 645373 h 830605"/>
              <a:gd name="connsiteX17" fmla="*/ 1749415 w 4589641"/>
              <a:gd name="connsiteY17" fmla="*/ 645373 h 830605"/>
              <a:gd name="connsiteX18" fmla="*/ 1749415 w 4589641"/>
              <a:gd name="connsiteY18" fmla="*/ 583629 h 830605"/>
              <a:gd name="connsiteX19" fmla="*/ 1727364 w 4589641"/>
              <a:gd name="connsiteY19" fmla="*/ 583629 h 830605"/>
              <a:gd name="connsiteX20" fmla="*/ 1727364 w 4589641"/>
              <a:gd name="connsiteY20" fmla="*/ 564517 h 830605"/>
              <a:gd name="connsiteX21" fmla="*/ 1717073 w 4589641"/>
              <a:gd name="connsiteY21" fmla="*/ 564517 h 830605"/>
              <a:gd name="connsiteX22" fmla="*/ 1717073 w 4589641"/>
              <a:gd name="connsiteY22" fmla="*/ 549816 h 830605"/>
              <a:gd name="connsiteX23" fmla="*/ 1586234 w 4589641"/>
              <a:gd name="connsiteY23" fmla="*/ 549816 h 830605"/>
              <a:gd name="connsiteX24" fmla="*/ 1586234 w 4589641"/>
              <a:gd name="connsiteY24" fmla="*/ 539526 h 830605"/>
              <a:gd name="connsiteX25" fmla="*/ 1511259 w 4589641"/>
              <a:gd name="connsiteY25" fmla="*/ 539526 h 830605"/>
              <a:gd name="connsiteX26" fmla="*/ 1511259 w 4589641"/>
              <a:gd name="connsiteY26" fmla="*/ 524825 h 830605"/>
              <a:gd name="connsiteX27" fmla="*/ 1409823 w 4589641"/>
              <a:gd name="connsiteY27" fmla="*/ 524825 h 830605"/>
              <a:gd name="connsiteX28" fmla="*/ 1409823 w 4589641"/>
              <a:gd name="connsiteY28" fmla="*/ 501303 h 830605"/>
              <a:gd name="connsiteX29" fmla="*/ 1396592 w 4589641"/>
              <a:gd name="connsiteY29" fmla="*/ 501303 h 830605"/>
              <a:gd name="connsiteX30" fmla="*/ 1396592 w 4589641"/>
              <a:gd name="connsiteY30" fmla="*/ 466021 h 830605"/>
              <a:gd name="connsiteX31" fmla="*/ 1389241 w 4589641"/>
              <a:gd name="connsiteY31" fmla="*/ 466021 h 830605"/>
              <a:gd name="connsiteX32" fmla="*/ 1389241 w 4589641"/>
              <a:gd name="connsiteY32" fmla="*/ 452790 h 830605"/>
              <a:gd name="connsiteX33" fmla="*/ 1376011 w 4589641"/>
              <a:gd name="connsiteY33" fmla="*/ 452790 h 830605"/>
              <a:gd name="connsiteX34" fmla="*/ 1376011 w 4589641"/>
              <a:gd name="connsiteY34" fmla="*/ 427798 h 830605"/>
              <a:gd name="connsiteX35" fmla="*/ 1104043 w 4589641"/>
              <a:gd name="connsiteY35" fmla="*/ 427798 h 830605"/>
              <a:gd name="connsiteX36" fmla="*/ 1104043 w 4589641"/>
              <a:gd name="connsiteY36" fmla="*/ 408687 h 830605"/>
              <a:gd name="connsiteX37" fmla="*/ 1052589 w 4589641"/>
              <a:gd name="connsiteY37" fmla="*/ 408687 h 830605"/>
              <a:gd name="connsiteX38" fmla="*/ 1052589 w 4589641"/>
              <a:gd name="connsiteY38" fmla="*/ 391046 h 830605"/>
              <a:gd name="connsiteX39" fmla="*/ 1040829 w 4589641"/>
              <a:gd name="connsiteY39" fmla="*/ 391046 h 830605"/>
              <a:gd name="connsiteX40" fmla="*/ 1040829 w 4589641"/>
              <a:gd name="connsiteY40" fmla="*/ 361644 h 830605"/>
              <a:gd name="connsiteX41" fmla="*/ 1029068 w 4589641"/>
              <a:gd name="connsiteY41" fmla="*/ 361644 h 830605"/>
              <a:gd name="connsiteX42" fmla="*/ 1029068 w 4589641"/>
              <a:gd name="connsiteY42" fmla="*/ 316071 h 830605"/>
              <a:gd name="connsiteX43" fmla="*/ 930571 w 4589641"/>
              <a:gd name="connsiteY43" fmla="*/ 316071 h 830605"/>
              <a:gd name="connsiteX44" fmla="*/ 937922 w 4589641"/>
              <a:gd name="connsiteY44" fmla="*/ 308720 h 830605"/>
              <a:gd name="connsiteX45" fmla="*/ 814434 w 4589641"/>
              <a:gd name="connsiteY45" fmla="*/ 308720 h 830605"/>
              <a:gd name="connsiteX46" fmla="*/ 814434 w 4589641"/>
              <a:gd name="connsiteY46" fmla="*/ 288139 h 830605"/>
              <a:gd name="connsiteX47" fmla="*/ 708587 w 4589641"/>
              <a:gd name="connsiteY47" fmla="*/ 288139 h 830605"/>
              <a:gd name="connsiteX48" fmla="*/ 708587 w 4589641"/>
              <a:gd name="connsiteY48" fmla="*/ 263148 h 830605"/>
              <a:gd name="connsiteX49" fmla="*/ 680655 w 4589641"/>
              <a:gd name="connsiteY49" fmla="*/ 263148 h 830605"/>
              <a:gd name="connsiteX50" fmla="*/ 680655 w 4589641"/>
              <a:gd name="connsiteY50" fmla="*/ 195523 h 830605"/>
              <a:gd name="connsiteX51" fmla="*/ 665954 w 4589641"/>
              <a:gd name="connsiteY51" fmla="*/ 195523 h 830605"/>
              <a:gd name="connsiteX52" fmla="*/ 665954 w 4589641"/>
              <a:gd name="connsiteY52" fmla="*/ 169061 h 830605"/>
              <a:gd name="connsiteX53" fmla="*/ 513064 w 4589641"/>
              <a:gd name="connsiteY53" fmla="*/ 169061 h 830605"/>
              <a:gd name="connsiteX54" fmla="*/ 513064 w 4589641"/>
              <a:gd name="connsiteY54" fmla="*/ 149950 h 830605"/>
              <a:gd name="connsiteX55" fmla="*/ 355764 w 4589641"/>
              <a:gd name="connsiteY55" fmla="*/ 149950 h 830605"/>
              <a:gd name="connsiteX56" fmla="*/ 355764 w 4589641"/>
              <a:gd name="connsiteY56" fmla="*/ 138189 h 830605"/>
              <a:gd name="connsiteX57" fmla="*/ 327832 w 4589641"/>
              <a:gd name="connsiteY57" fmla="*/ 138189 h 830605"/>
              <a:gd name="connsiteX58" fmla="*/ 327832 w 4589641"/>
              <a:gd name="connsiteY58" fmla="*/ 22052 h 830605"/>
              <a:gd name="connsiteX59" fmla="*/ 305780 w 4589641"/>
              <a:gd name="connsiteY59" fmla="*/ 22052 h 830605"/>
              <a:gd name="connsiteX60" fmla="*/ 305780 w 4589641"/>
              <a:gd name="connsiteY60" fmla="*/ 10291 h 830605"/>
              <a:gd name="connsiteX61" fmla="*/ 205814 w 4589641"/>
              <a:gd name="connsiteY61" fmla="*/ 10291 h 830605"/>
              <a:gd name="connsiteX62" fmla="*/ 205814 w 4589641"/>
              <a:gd name="connsiteY62" fmla="*/ 0 h 830605"/>
              <a:gd name="connsiteX63" fmla="*/ 0 w 4589641"/>
              <a:gd name="connsiteY63" fmla="*/ 0 h 8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89641" h="830605">
                <a:moveTo>
                  <a:pt x="4589641" y="830605"/>
                </a:moveTo>
                <a:lnTo>
                  <a:pt x="3741396" y="830605"/>
                </a:lnTo>
                <a:lnTo>
                  <a:pt x="3741396" y="802673"/>
                </a:lnTo>
                <a:lnTo>
                  <a:pt x="3154827" y="802673"/>
                </a:lnTo>
                <a:lnTo>
                  <a:pt x="3154827" y="776211"/>
                </a:lnTo>
                <a:lnTo>
                  <a:pt x="3141596" y="776211"/>
                </a:lnTo>
                <a:lnTo>
                  <a:pt x="3141596" y="755630"/>
                </a:lnTo>
                <a:lnTo>
                  <a:pt x="2455061" y="755630"/>
                </a:lnTo>
                <a:lnTo>
                  <a:pt x="2455061" y="740929"/>
                </a:lnTo>
                <a:lnTo>
                  <a:pt x="2143401" y="740929"/>
                </a:lnTo>
                <a:lnTo>
                  <a:pt x="2143401" y="723288"/>
                </a:lnTo>
                <a:lnTo>
                  <a:pt x="2111059" y="723288"/>
                </a:lnTo>
                <a:lnTo>
                  <a:pt x="2111059" y="707117"/>
                </a:lnTo>
                <a:lnTo>
                  <a:pt x="2094888" y="707117"/>
                </a:lnTo>
                <a:lnTo>
                  <a:pt x="2094888" y="664484"/>
                </a:lnTo>
                <a:lnTo>
                  <a:pt x="1774407" y="664484"/>
                </a:lnTo>
                <a:lnTo>
                  <a:pt x="1774407" y="645373"/>
                </a:lnTo>
                <a:lnTo>
                  <a:pt x="1749415" y="645373"/>
                </a:lnTo>
                <a:lnTo>
                  <a:pt x="1749415" y="583629"/>
                </a:lnTo>
                <a:lnTo>
                  <a:pt x="1727364" y="583629"/>
                </a:lnTo>
                <a:lnTo>
                  <a:pt x="1727364" y="564517"/>
                </a:lnTo>
                <a:lnTo>
                  <a:pt x="1717073" y="564517"/>
                </a:lnTo>
                <a:lnTo>
                  <a:pt x="1717073" y="549816"/>
                </a:lnTo>
                <a:lnTo>
                  <a:pt x="1586234" y="549816"/>
                </a:lnTo>
                <a:lnTo>
                  <a:pt x="1586234" y="539526"/>
                </a:lnTo>
                <a:lnTo>
                  <a:pt x="1511259" y="539526"/>
                </a:lnTo>
                <a:lnTo>
                  <a:pt x="1511259" y="524825"/>
                </a:lnTo>
                <a:lnTo>
                  <a:pt x="1409823" y="524825"/>
                </a:lnTo>
                <a:lnTo>
                  <a:pt x="1409823" y="501303"/>
                </a:lnTo>
                <a:lnTo>
                  <a:pt x="1396592" y="501303"/>
                </a:lnTo>
                <a:lnTo>
                  <a:pt x="1396592" y="466021"/>
                </a:lnTo>
                <a:lnTo>
                  <a:pt x="1389241" y="466021"/>
                </a:lnTo>
                <a:lnTo>
                  <a:pt x="1389241" y="452790"/>
                </a:lnTo>
                <a:lnTo>
                  <a:pt x="1376011" y="452790"/>
                </a:lnTo>
                <a:lnTo>
                  <a:pt x="1376011" y="427798"/>
                </a:lnTo>
                <a:lnTo>
                  <a:pt x="1104043" y="427798"/>
                </a:lnTo>
                <a:lnTo>
                  <a:pt x="1104043" y="408687"/>
                </a:lnTo>
                <a:lnTo>
                  <a:pt x="1052589" y="408687"/>
                </a:lnTo>
                <a:lnTo>
                  <a:pt x="1052589" y="391046"/>
                </a:lnTo>
                <a:lnTo>
                  <a:pt x="1040829" y="391046"/>
                </a:lnTo>
                <a:lnTo>
                  <a:pt x="1040829" y="361644"/>
                </a:lnTo>
                <a:lnTo>
                  <a:pt x="1029068" y="361644"/>
                </a:lnTo>
                <a:lnTo>
                  <a:pt x="1029068" y="316071"/>
                </a:lnTo>
                <a:lnTo>
                  <a:pt x="930571" y="316071"/>
                </a:lnTo>
                <a:lnTo>
                  <a:pt x="937922" y="308720"/>
                </a:lnTo>
                <a:lnTo>
                  <a:pt x="814434" y="308720"/>
                </a:lnTo>
                <a:lnTo>
                  <a:pt x="814434" y="288139"/>
                </a:lnTo>
                <a:lnTo>
                  <a:pt x="708587" y="288139"/>
                </a:lnTo>
                <a:lnTo>
                  <a:pt x="708587" y="263148"/>
                </a:lnTo>
                <a:lnTo>
                  <a:pt x="680655" y="263148"/>
                </a:lnTo>
                <a:lnTo>
                  <a:pt x="680655" y="195523"/>
                </a:lnTo>
                <a:lnTo>
                  <a:pt x="665954" y="195523"/>
                </a:lnTo>
                <a:lnTo>
                  <a:pt x="665954" y="169061"/>
                </a:lnTo>
                <a:lnTo>
                  <a:pt x="513064" y="169061"/>
                </a:lnTo>
                <a:lnTo>
                  <a:pt x="513064" y="149950"/>
                </a:lnTo>
                <a:lnTo>
                  <a:pt x="355764" y="149950"/>
                </a:lnTo>
                <a:lnTo>
                  <a:pt x="355764" y="138189"/>
                </a:lnTo>
                <a:lnTo>
                  <a:pt x="327832" y="138189"/>
                </a:lnTo>
                <a:lnTo>
                  <a:pt x="327832" y="22052"/>
                </a:lnTo>
                <a:lnTo>
                  <a:pt x="305780" y="22052"/>
                </a:lnTo>
                <a:lnTo>
                  <a:pt x="305780" y="10291"/>
                </a:lnTo>
                <a:lnTo>
                  <a:pt x="205814" y="10291"/>
                </a:lnTo>
                <a:lnTo>
                  <a:pt x="205814"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233" name="Freeform: Shape 232">
            <a:extLst>
              <a:ext uri="{FF2B5EF4-FFF2-40B4-BE49-F238E27FC236}">
                <a16:creationId xmlns:a16="http://schemas.microsoft.com/office/drawing/2014/main" id="{E187F0DA-FC20-4834-BC23-09DA7836754F}"/>
              </a:ext>
            </a:extLst>
          </p:cNvPr>
          <p:cNvSpPr/>
          <p:nvPr/>
        </p:nvSpPr>
        <p:spPr bwMode="auto">
          <a:xfrm>
            <a:off x="6584795" y="1331177"/>
            <a:ext cx="4611029" cy="1103971"/>
          </a:xfrm>
          <a:custGeom>
            <a:avLst/>
            <a:gdLst>
              <a:gd name="connsiteX0" fmla="*/ 4611029 w 4611029"/>
              <a:gd name="connsiteY0" fmla="*/ 1103971 h 1103971"/>
              <a:gd name="connsiteX1" fmla="*/ 3487544 w 4611029"/>
              <a:gd name="connsiteY1" fmla="*/ 1103971 h 1103971"/>
              <a:gd name="connsiteX2" fmla="*/ 3487544 w 4611029"/>
              <a:gd name="connsiteY2" fmla="*/ 1073305 h 1103971"/>
              <a:gd name="connsiteX3" fmla="*/ 3172522 w 4611029"/>
              <a:gd name="connsiteY3" fmla="*/ 1073305 h 1103971"/>
              <a:gd name="connsiteX4" fmla="*/ 3172522 w 4611029"/>
              <a:gd name="connsiteY4" fmla="*/ 1057972 h 1103971"/>
              <a:gd name="connsiteX5" fmla="*/ 2103399 w 4611029"/>
              <a:gd name="connsiteY5" fmla="*/ 1057972 h 1103971"/>
              <a:gd name="connsiteX6" fmla="*/ 2103399 w 4611029"/>
              <a:gd name="connsiteY6" fmla="*/ 1024518 h 1103971"/>
              <a:gd name="connsiteX7" fmla="*/ 1934737 w 4611029"/>
              <a:gd name="connsiteY7" fmla="*/ 1024518 h 1103971"/>
              <a:gd name="connsiteX8" fmla="*/ 1934737 w 4611029"/>
              <a:gd name="connsiteY8" fmla="*/ 1011973 h 1103971"/>
              <a:gd name="connsiteX9" fmla="*/ 1752135 w 4611029"/>
              <a:gd name="connsiteY9" fmla="*/ 1011973 h 1103971"/>
              <a:gd name="connsiteX10" fmla="*/ 1752135 w 4611029"/>
              <a:gd name="connsiteY10" fmla="*/ 960399 h 1103971"/>
              <a:gd name="connsiteX11" fmla="*/ 1721470 w 4611029"/>
              <a:gd name="connsiteY11" fmla="*/ 960399 h 1103971"/>
              <a:gd name="connsiteX12" fmla="*/ 1721470 w 4611029"/>
              <a:gd name="connsiteY12" fmla="*/ 940884 h 1103971"/>
              <a:gd name="connsiteX13" fmla="*/ 1520748 w 4611029"/>
              <a:gd name="connsiteY13" fmla="*/ 940884 h 1103971"/>
              <a:gd name="connsiteX14" fmla="*/ 1520748 w 4611029"/>
              <a:gd name="connsiteY14" fmla="*/ 917188 h 1103971"/>
              <a:gd name="connsiteX15" fmla="*/ 1439901 w 4611029"/>
              <a:gd name="connsiteY15" fmla="*/ 917188 h 1103971"/>
              <a:gd name="connsiteX16" fmla="*/ 1439901 w 4611029"/>
              <a:gd name="connsiteY16" fmla="*/ 903249 h 1103971"/>
              <a:gd name="connsiteX17" fmla="*/ 1414811 w 4611029"/>
              <a:gd name="connsiteY17" fmla="*/ 903249 h 1103971"/>
              <a:gd name="connsiteX18" fmla="*/ 1414811 w 4611029"/>
              <a:gd name="connsiteY18" fmla="*/ 880946 h 1103971"/>
              <a:gd name="connsiteX19" fmla="*/ 1403660 w 4611029"/>
              <a:gd name="connsiteY19" fmla="*/ 880946 h 1103971"/>
              <a:gd name="connsiteX20" fmla="*/ 1403660 w 4611029"/>
              <a:gd name="connsiteY20" fmla="*/ 826584 h 1103971"/>
              <a:gd name="connsiteX21" fmla="*/ 1056578 w 4611029"/>
              <a:gd name="connsiteY21" fmla="*/ 826584 h 1103971"/>
              <a:gd name="connsiteX22" fmla="*/ 1056578 w 4611029"/>
              <a:gd name="connsiteY22" fmla="*/ 808463 h 1103971"/>
              <a:gd name="connsiteX23" fmla="*/ 1044033 w 4611029"/>
              <a:gd name="connsiteY23" fmla="*/ 808463 h 1103971"/>
              <a:gd name="connsiteX24" fmla="*/ 1044033 w 4611029"/>
              <a:gd name="connsiteY24" fmla="*/ 717860 h 1103971"/>
              <a:gd name="connsiteX25" fmla="*/ 1037064 w 4611029"/>
              <a:gd name="connsiteY25" fmla="*/ 717860 h 1103971"/>
              <a:gd name="connsiteX26" fmla="*/ 1037064 w 4611029"/>
              <a:gd name="connsiteY26" fmla="*/ 688588 h 1103971"/>
              <a:gd name="connsiteX27" fmla="*/ 921370 w 4611029"/>
              <a:gd name="connsiteY27" fmla="*/ 688588 h 1103971"/>
              <a:gd name="connsiteX28" fmla="*/ 921370 w 4611029"/>
              <a:gd name="connsiteY28" fmla="*/ 667679 h 1103971"/>
              <a:gd name="connsiteX29" fmla="*/ 819615 w 4611029"/>
              <a:gd name="connsiteY29" fmla="*/ 667679 h 1103971"/>
              <a:gd name="connsiteX30" fmla="*/ 826584 w 4611029"/>
              <a:gd name="connsiteY30" fmla="*/ 660710 h 1103971"/>
              <a:gd name="connsiteX31" fmla="*/ 708103 w 4611029"/>
              <a:gd name="connsiteY31" fmla="*/ 660710 h 1103971"/>
              <a:gd name="connsiteX32" fmla="*/ 708103 w 4611029"/>
              <a:gd name="connsiteY32" fmla="*/ 628650 h 1103971"/>
              <a:gd name="connsiteX33" fmla="*/ 699739 w 4611029"/>
              <a:gd name="connsiteY33" fmla="*/ 628650 h 1103971"/>
              <a:gd name="connsiteX34" fmla="*/ 699739 w 4611029"/>
              <a:gd name="connsiteY34" fmla="*/ 558955 h 1103971"/>
              <a:gd name="connsiteX35" fmla="*/ 691376 w 4611029"/>
              <a:gd name="connsiteY35" fmla="*/ 558955 h 1103971"/>
              <a:gd name="connsiteX36" fmla="*/ 691376 w 4611029"/>
              <a:gd name="connsiteY36" fmla="*/ 473927 h 1103971"/>
              <a:gd name="connsiteX37" fmla="*/ 685800 w 4611029"/>
              <a:gd name="connsiteY37" fmla="*/ 473927 h 1103971"/>
              <a:gd name="connsiteX38" fmla="*/ 685800 w 4611029"/>
              <a:gd name="connsiteY38" fmla="*/ 455806 h 1103971"/>
              <a:gd name="connsiteX39" fmla="*/ 667679 w 4611029"/>
              <a:gd name="connsiteY39" fmla="*/ 455806 h 1103971"/>
              <a:gd name="connsiteX40" fmla="*/ 667679 w 4611029"/>
              <a:gd name="connsiteY40" fmla="*/ 366596 h 1103971"/>
              <a:gd name="connsiteX41" fmla="*/ 355445 w 4611029"/>
              <a:gd name="connsiteY41" fmla="*/ 366596 h 1103971"/>
              <a:gd name="connsiteX42" fmla="*/ 355445 w 4611029"/>
              <a:gd name="connsiteY42" fmla="*/ 337324 h 1103971"/>
              <a:gd name="connsiteX43" fmla="*/ 344294 w 4611029"/>
              <a:gd name="connsiteY43" fmla="*/ 337324 h 1103971"/>
              <a:gd name="connsiteX44" fmla="*/ 344294 w 4611029"/>
              <a:gd name="connsiteY44" fmla="*/ 241145 h 1103971"/>
              <a:gd name="connsiteX45" fmla="*/ 335931 w 4611029"/>
              <a:gd name="connsiteY45" fmla="*/ 232782 h 1103971"/>
              <a:gd name="connsiteX46" fmla="*/ 335931 w 4611029"/>
              <a:gd name="connsiteY46" fmla="*/ 133814 h 1103971"/>
              <a:gd name="connsiteX47" fmla="*/ 316416 w 4611029"/>
              <a:gd name="connsiteY47" fmla="*/ 133814 h 1103971"/>
              <a:gd name="connsiteX48" fmla="*/ 316416 w 4611029"/>
              <a:gd name="connsiteY48" fmla="*/ 80846 h 1103971"/>
              <a:gd name="connsiteX49" fmla="*/ 296901 w 4611029"/>
              <a:gd name="connsiteY49" fmla="*/ 80846 h 1103971"/>
              <a:gd name="connsiteX50" fmla="*/ 296901 w 4611029"/>
              <a:gd name="connsiteY50" fmla="*/ 58544 h 1103971"/>
              <a:gd name="connsiteX51" fmla="*/ 264842 w 4611029"/>
              <a:gd name="connsiteY51" fmla="*/ 58544 h 1103971"/>
              <a:gd name="connsiteX52" fmla="*/ 264842 w 4611029"/>
              <a:gd name="connsiteY52" fmla="*/ 34847 h 1103971"/>
              <a:gd name="connsiteX53" fmla="*/ 250903 w 4611029"/>
              <a:gd name="connsiteY53" fmla="*/ 34847 h 1103971"/>
              <a:gd name="connsiteX54" fmla="*/ 250903 w 4611029"/>
              <a:gd name="connsiteY54" fmla="*/ 16727 h 1103971"/>
              <a:gd name="connsiteX55" fmla="*/ 59938 w 4611029"/>
              <a:gd name="connsiteY55" fmla="*/ 16727 h 1103971"/>
              <a:gd name="connsiteX56" fmla="*/ 59938 w 4611029"/>
              <a:gd name="connsiteY56" fmla="*/ 0 h 1103971"/>
              <a:gd name="connsiteX57" fmla="*/ 0 w 4611029"/>
              <a:gd name="connsiteY57" fmla="*/ 0 h 110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611029" h="1103971">
                <a:moveTo>
                  <a:pt x="4611029" y="1103971"/>
                </a:moveTo>
                <a:lnTo>
                  <a:pt x="3487544" y="1103971"/>
                </a:lnTo>
                <a:lnTo>
                  <a:pt x="3487544" y="1073305"/>
                </a:lnTo>
                <a:lnTo>
                  <a:pt x="3172522" y="1073305"/>
                </a:lnTo>
                <a:lnTo>
                  <a:pt x="3172522" y="1057972"/>
                </a:lnTo>
                <a:lnTo>
                  <a:pt x="2103399" y="1057972"/>
                </a:lnTo>
                <a:lnTo>
                  <a:pt x="2103399" y="1024518"/>
                </a:lnTo>
                <a:lnTo>
                  <a:pt x="1934737" y="1024518"/>
                </a:lnTo>
                <a:lnTo>
                  <a:pt x="1934737" y="1011973"/>
                </a:lnTo>
                <a:lnTo>
                  <a:pt x="1752135" y="1011973"/>
                </a:lnTo>
                <a:lnTo>
                  <a:pt x="1752135" y="960399"/>
                </a:lnTo>
                <a:lnTo>
                  <a:pt x="1721470" y="960399"/>
                </a:lnTo>
                <a:lnTo>
                  <a:pt x="1721470" y="940884"/>
                </a:lnTo>
                <a:lnTo>
                  <a:pt x="1520748" y="940884"/>
                </a:lnTo>
                <a:lnTo>
                  <a:pt x="1520748" y="917188"/>
                </a:lnTo>
                <a:lnTo>
                  <a:pt x="1439901" y="917188"/>
                </a:lnTo>
                <a:lnTo>
                  <a:pt x="1439901" y="903249"/>
                </a:lnTo>
                <a:lnTo>
                  <a:pt x="1414811" y="903249"/>
                </a:lnTo>
                <a:lnTo>
                  <a:pt x="1414811" y="880946"/>
                </a:lnTo>
                <a:lnTo>
                  <a:pt x="1403660" y="880946"/>
                </a:lnTo>
                <a:lnTo>
                  <a:pt x="1403660" y="826584"/>
                </a:lnTo>
                <a:lnTo>
                  <a:pt x="1056578" y="826584"/>
                </a:lnTo>
                <a:lnTo>
                  <a:pt x="1056578" y="808463"/>
                </a:lnTo>
                <a:lnTo>
                  <a:pt x="1044033" y="808463"/>
                </a:lnTo>
                <a:lnTo>
                  <a:pt x="1044033" y="717860"/>
                </a:lnTo>
                <a:lnTo>
                  <a:pt x="1037064" y="717860"/>
                </a:lnTo>
                <a:lnTo>
                  <a:pt x="1037064" y="688588"/>
                </a:lnTo>
                <a:lnTo>
                  <a:pt x="921370" y="688588"/>
                </a:lnTo>
                <a:lnTo>
                  <a:pt x="921370" y="667679"/>
                </a:lnTo>
                <a:lnTo>
                  <a:pt x="819615" y="667679"/>
                </a:lnTo>
                <a:lnTo>
                  <a:pt x="826584" y="660710"/>
                </a:lnTo>
                <a:lnTo>
                  <a:pt x="708103" y="660710"/>
                </a:lnTo>
                <a:lnTo>
                  <a:pt x="708103" y="628650"/>
                </a:lnTo>
                <a:lnTo>
                  <a:pt x="699739" y="628650"/>
                </a:lnTo>
                <a:lnTo>
                  <a:pt x="699739" y="558955"/>
                </a:lnTo>
                <a:lnTo>
                  <a:pt x="691376" y="558955"/>
                </a:lnTo>
                <a:lnTo>
                  <a:pt x="691376" y="473927"/>
                </a:lnTo>
                <a:lnTo>
                  <a:pt x="685800" y="473927"/>
                </a:lnTo>
                <a:lnTo>
                  <a:pt x="685800" y="455806"/>
                </a:lnTo>
                <a:lnTo>
                  <a:pt x="667679" y="455806"/>
                </a:lnTo>
                <a:lnTo>
                  <a:pt x="667679" y="366596"/>
                </a:lnTo>
                <a:lnTo>
                  <a:pt x="355445" y="366596"/>
                </a:lnTo>
                <a:lnTo>
                  <a:pt x="355445" y="337324"/>
                </a:lnTo>
                <a:lnTo>
                  <a:pt x="344294" y="337324"/>
                </a:lnTo>
                <a:lnTo>
                  <a:pt x="344294" y="241145"/>
                </a:lnTo>
                <a:lnTo>
                  <a:pt x="335931" y="232782"/>
                </a:lnTo>
                <a:lnTo>
                  <a:pt x="335931" y="133814"/>
                </a:lnTo>
                <a:lnTo>
                  <a:pt x="316416" y="133814"/>
                </a:lnTo>
                <a:lnTo>
                  <a:pt x="316416" y="80846"/>
                </a:lnTo>
                <a:lnTo>
                  <a:pt x="296901" y="80846"/>
                </a:lnTo>
                <a:lnTo>
                  <a:pt x="296901" y="58544"/>
                </a:lnTo>
                <a:lnTo>
                  <a:pt x="264842" y="58544"/>
                </a:lnTo>
                <a:lnTo>
                  <a:pt x="264842" y="34847"/>
                </a:lnTo>
                <a:lnTo>
                  <a:pt x="250903" y="34847"/>
                </a:lnTo>
                <a:lnTo>
                  <a:pt x="250903" y="16727"/>
                </a:lnTo>
                <a:lnTo>
                  <a:pt x="59938" y="16727"/>
                </a:lnTo>
                <a:lnTo>
                  <a:pt x="59938"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257" name="Group 256">
            <a:extLst>
              <a:ext uri="{FF2B5EF4-FFF2-40B4-BE49-F238E27FC236}">
                <a16:creationId xmlns:a16="http://schemas.microsoft.com/office/drawing/2014/main" id="{ABC46D68-CCE8-4CD7-8A00-877862746EBA}"/>
              </a:ext>
            </a:extLst>
          </p:cNvPr>
          <p:cNvGrpSpPr/>
          <p:nvPr/>
        </p:nvGrpSpPr>
        <p:grpSpPr>
          <a:xfrm>
            <a:off x="6594877" y="1307616"/>
            <a:ext cx="4629984" cy="1164395"/>
            <a:chOff x="6594877" y="1307616"/>
            <a:chExt cx="4629984" cy="1164395"/>
          </a:xfrm>
        </p:grpSpPr>
        <p:cxnSp>
          <p:nvCxnSpPr>
            <p:cNvPr id="248" name="Straight Connector 247">
              <a:extLst>
                <a:ext uri="{FF2B5EF4-FFF2-40B4-BE49-F238E27FC236}">
                  <a16:creationId xmlns:a16="http://schemas.microsoft.com/office/drawing/2014/main" id="{418FBA66-F126-4844-9659-A96AB3B7B214}"/>
                </a:ext>
              </a:extLst>
            </p:cNvPr>
            <p:cNvCxnSpPr>
              <a:cxnSpLocks/>
            </p:cNvCxnSpPr>
            <p:nvPr/>
          </p:nvCxnSpPr>
          <p:spPr bwMode="auto">
            <a:xfrm>
              <a:off x="6650633" y="1321555"/>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456BC6F5-43F7-48CE-A8CC-30A2D0705998}"/>
                </a:ext>
              </a:extLst>
            </p:cNvPr>
            <p:cNvCxnSpPr>
              <a:cxnSpLocks/>
            </p:cNvCxnSpPr>
            <p:nvPr/>
          </p:nvCxnSpPr>
          <p:spPr bwMode="auto">
            <a:xfrm>
              <a:off x="6594877" y="1307616"/>
              <a:ext cx="0" cy="63213"/>
            </a:xfrm>
            <a:prstGeom prst="line">
              <a:avLst/>
            </a:prstGeom>
            <a:noFill/>
            <a:ln w="19050" cap="flat" cmpd="sng" algn="ctr">
              <a:solidFill>
                <a:schemeClr val="accent3"/>
              </a:solidFill>
              <a:prstDash val="solid"/>
              <a:round/>
              <a:headEnd type="none" w="med" len="med"/>
              <a:tailEnd type="none" w="med" len="med"/>
            </a:ln>
            <a:effectLst/>
          </p:spPr>
        </p:cxnSp>
        <p:grpSp>
          <p:nvGrpSpPr>
            <p:cNvPr id="256" name="Group 255">
              <a:extLst>
                <a:ext uri="{FF2B5EF4-FFF2-40B4-BE49-F238E27FC236}">
                  <a16:creationId xmlns:a16="http://schemas.microsoft.com/office/drawing/2014/main" id="{16E01EC1-E48D-4761-BDF5-15CE70C05FA3}"/>
                </a:ext>
              </a:extLst>
            </p:cNvPr>
            <p:cNvGrpSpPr/>
            <p:nvPr/>
          </p:nvGrpSpPr>
          <p:grpSpPr>
            <a:xfrm>
              <a:off x="6619056" y="1352804"/>
              <a:ext cx="4605805" cy="1119207"/>
              <a:chOff x="6619056" y="1352804"/>
              <a:chExt cx="4605805" cy="1119207"/>
            </a:xfrm>
          </p:grpSpPr>
          <p:cxnSp>
            <p:nvCxnSpPr>
              <p:cNvPr id="234" name="Straight Connector 233">
                <a:extLst>
                  <a:ext uri="{FF2B5EF4-FFF2-40B4-BE49-F238E27FC236}">
                    <a16:creationId xmlns:a16="http://schemas.microsoft.com/office/drawing/2014/main" id="{EEEB1585-E1BF-4FE3-8DC3-13C4D337DA28}"/>
                  </a:ext>
                </a:extLst>
              </p:cNvPr>
              <p:cNvCxnSpPr>
                <a:cxnSpLocks/>
              </p:cNvCxnSpPr>
              <p:nvPr/>
            </p:nvCxnSpPr>
            <p:spPr bwMode="auto">
              <a:xfrm>
                <a:off x="9385469" y="2360011"/>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96D78EBB-91C0-427F-9627-1A0316A09000}"/>
                  </a:ext>
                </a:extLst>
              </p:cNvPr>
              <p:cNvCxnSpPr>
                <a:cxnSpLocks/>
              </p:cNvCxnSpPr>
              <p:nvPr/>
            </p:nvCxnSpPr>
            <p:spPr bwMode="auto">
              <a:xfrm>
                <a:off x="9701885" y="2360011"/>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FDB0D3D3-B0B9-42AC-BF40-52667ADF84DC}"/>
                  </a:ext>
                </a:extLst>
              </p:cNvPr>
              <p:cNvCxnSpPr>
                <a:cxnSpLocks/>
              </p:cNvCxnSpPr>
              <p:nvPr/>
            </p:nvCxnSpPr>
            <p:spPr bwMode="auto">
              <a:xfrm>
                <a:off x="9724188" y="2360011"/>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5D00CCA7-70D6-42F1-A335-F2AEAB7D559B}"/>
                  </a:ext>
                </a:extLst>
              </p:cNvPr>
              <p:cNvCxnSpPr>
                <a:cxnSpLocks/>
              </p:cNvCxnSpPr>
              <p:nvPr/>
            </p:nvCxnSpPr>
            <p:spPr bwMode="auto">
              <a:xfrm>
                <a:off x="9746490" y="2360011"/>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6AB1DB6C-1B4F-4408-B565-F01CF99BCC02}"/>
                  </a:ext>
                </a:extLst>
              </p:cNvPr>
              <p:cNvCxnSpPr>
                <a:cxnSpLocks/>
              </p:cNvCxnSpPr>
              <p:nvPr/>
            </p:nvCxnSpPr>
            <p:spPr bwMode="auto">
              <a:xfrm>
                <a:off x="9766004" y="2383707"/>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B00F36ED-1EB3-49A3-895E-6EBC029203FB}"/>
                  </a:ext>
                </a:extLst>
              </p:cNvPr>
              <p:cNvCxnSpPr>
                <a:cxnSpLocks/>
              </p:cNvCxnSpPr>
              <p:nvPr/>
            </p:nvCxnSpPr>
            <p:spPr bwMode="auto">
              <a:xfrm>
                <a:off x="10094965" y="2408798"/>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3226F2A6-5D60-4F71-BA7E-EE342ECFBE25}"/>
                  </a:ext>
                </a:extLst>
              </p:cNvPr>
              <p:cNvCxnSpPr>
                <a:cxnSpLocks/>
              </p:cNvCxnSpPr>
              <p:nvPr/>
            </p:nvCxnSpPr>
            <p:spPr bwMode="auto">
              <a:xfrm>
                <a:off x="10104723" y="2408798"/>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E889A3FD-CC22-4326-8DC4-ED331DFC32B2}"/>
                  </a:ext>
                </a:extLst>
              </p:cNvPr>
              <p:cNvCxnSpPr>
                <a:cxnSpLocks/>
              </p:cNvCxnSpPr>
              <p:nvPr/>
            </p:nvCxnSpPr>
            <p:spPr bwMode="auto">
              <a:xfrm>
                <a:off x="10386291" y="2408798"/>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3CBEB0E2-6EBA-46A5-A6E8-22E8F578EE3E}"/>
                  </a:ext>
                </a:extLst>
              </p:cNvPr>
              <p:cNvCxnSpPr>
                <a:cxnSpLocks/>
              </p:cNvCxnSpPr>
              <p:nvPr/>
            </p:nvCxnSpPr>
            <p:spPr bwMode="auto">
              <a:xfrm>
                <a:off x="10429502" y="2408798"/>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875374A4-DC7F-4794-9E54-367314AFDF8C}"/>
                  </a:ext>
                </a:extLst>
              </p:cNvPr>
              <p:cNvCxnSpPr>
                <a:cxnSpLocks/>
              </p:cNvCxnSpPr>
              <p:nvPr/>
            </p:nvCxnSpPr>
            <p:spPr bwMode="auto">
              <a:xfrm>
                <a:off x="10451805" y="2408798"/>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19651AC1-0631-4CCF-B042-7146B1FF9F20}"/>
                  </a:ext>
                </a:extLst>
              </p:cNvPr>
              <p:cNvCxnSpPr>
                <a:cxnSpLocks/>
              </p:cNvCxnSpPr>
              <p:nvPr/>
            </p:nvCxnSpPr>
            <p:spPr bwMode="auto">
              <a:xfrm>
                <a:off x="10458775" y="2408798"/>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2283599F-D0E0-415B-90DB-4D80B6DE724E}"/>
                  </a:ext>
                </a:extLst>
              </p:cNvPr>
              <p:cNvCxnSpPr>
                <a:cxnSpLocks/>
              </p:cNvCxnSpPr>
              <p:nvPr/>
            </p:nvCxnSpPr>
            <p:spPr bwMode="auto">
              <a:xfrm>
                <a:off x="10485259" y="2408798"/>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73FD848F-8450-4B8D-8775-DEBFB397FD34}"/>
                  </a:ext>
                </a:extLst>
              </p:cNvPr>
              <p:cNvCxnSpPr>
                <a:cxnSpLocks/>
              </p:cNvCxnSpPr>
              <p:nvPr/>
            </p:nvCxnSpPr>
            <p:spPr bwMode="auto">
              <a:xfrm>
                <a:off x="11196149" y="2408798"/>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E10B9CB0-BBE2-445E-93E4-124D157428E7}"/>
                  </a:ext>
                </a:extLst>
              </p:cNvPr>
              <p:cNvCxnSpPr>
                <a:cxnSpLocks/>
              </p:cNvCxnSpPr>
              <p:nvPr/>
            </p:nvCxnSpPr>
            <p:spPr bwMode="auto">
              <a:xfrm>
                <a:off x="6979594" y="1670030"/>
                <a:ext cx="0" cy="63213"/>
              </a:xfrm>
              <a:prstGeom prst="line">
                <a:avLst/>
              </a:prstGeom>
              <a:noFill/>
              <a:ln w="19050" cap="flat" cmpd="sng" algn="ctr">
                <a:solidFill>
                  <a:schemeClr val="accent3"/>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BE3B7523-439E-4F90-B4F1-C0406B91C779}"/>
                  </a:ext>
                </a:extLst>
              </p:cNvPr>
              <p:cNvCxnSpPr>
                <a:cxnSpLocks/>
              </p:cNvCxnSpPr>
              <p:nvPr/>
            </p:nvCxnSpPr>
            <p:spPr bwMode="auto">
              <a:xfrm flipH="1">
                <a:off x="6885292" y="1493589"/>
                <a:ext cx="67259" cy="0"/>
              </a:xfrm>
              <a:prstGeom prst="line">
                <a:avLst/>
              </a:prstGeom>
              <a:noFill/>
              <a:ln w="19050" cap="flat" cmpd="sng" algn="ctr">
                <a:solidFill>
                  <a:schemeClr val="accent3"/>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F92C682C-153D-45DE-869E-A5A3B8E62BED}"/>
                  </a:ext>
                </a:extLst>
              </p:cNvPr>
              <p:cNvCxnSpPr>
                <a:cxnSpLocks/>
              </p:cNvCxnSpPr>
              <p:nvPr/>
            </p:nvCxnSpPr>
            <p:spPr bwMode="auto">
              <a:xfrm flipH="1">
                <a:off x="7228192" y="1768187"/>
                <a:ext cx="67259" cy="0"/>
              </a:xfrm>
              <a:prstGeom prst="line">
                <a:avLst/>
              </a:prstGeom>
              <a:noFill/>
              <a:ln w="19050" cap="flat" cmpd="sng" algn="ctr">
                <a:solidFill>
                  <a:schemeClr val="accent3"/>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4B953666-5E9A-4B4C-88E0-EFEC7B258FA7}"/>
                  </a:ext>
                </a:extLst>
              </p:cNvPr>
              <p:cNvCxnSpPr>
                <a:cxnSpLocks/>
              </p:cNvCxnSpPr>
              <p:nvPr/>
            </p:nvCxnSpPr>
            <p:spPr bwMode="auto">
              <a:xfrm flipH="1">
                <a:off x="6619056" y="1352804"/>
                <a:ext cx="67259" cy="0"/>
              </a:xfrm>
              <a:prstGeom prst="line">
                <a:avLst/>
              </a:prstGeom>
              <a:noFill/>
              <a:ln w="19050" cap="flat" cmpd="sng" algn="ctr">
                <a:solidFill>
                  <a:schemeClr val="accent3"/>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24C984A1-62CE-4712-B210-EBC533E5E85F}"/>
                  </a:ext>
                </a:extLst>
              </p:cNvPr>
              <p:cNvCxnSpPr>
                <a:cxnSpLocks/>
              </p:cNvCxnSpPr>
              <p:nvPr/>
            </p:nvCxnSpPr>
            <p:spPr bwMode="auto">
              <a:xfrm flipH="1">
                <a:off x="11157602" y="2435866"/>
                <a:ext cx="67259" cy="0"/>
              </a:xfrm>
              <a:prstGeom prst="line">
                <a:avLst/>
              </a:prstGeom>
              <a:noFill/>
              <a:ln w="19050" cap="flat" cmpd="sng" algn="ctr">
                <a:solidFill>
                  <a:schemeClr val="accent3"/>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13D985DA-CCA1-44AC-BC3B-CA62C6CD3BA4}"/>
                  </a:ext>
                </a:extLst>
              </p:cNvPr>
              <p:cNvCxnSpPr>
                <a:cxnSpLocks/>
              </p:cNvCxnSpPr>
              <p:nvPr/>
            </p:nvCxnSpPr>
            <p:spPr bwMode="auto">
              <a:xfrm flipH="1">
                <a:off x="9728852" y="2414957"/>
                <a:ext cx="67259" cy="0"/>
              </a:xfrm>
              <a:prstGeom prst="line">
                <a:avLst/>
              </a:prstGeom>
              <a:noFill/>
              <a:ln w="19050" cap="flat" cmpd="sng" algn="ctr">
                <a:solidFill>
                  <a:schemeClr val="accent3"/>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BA9B2D21-5E4C-4A00-B8A5-8DF3701AF360}"/>
                  </a:ext>
                </a:extLst>
              </p:cNvPr>
              <p:cNvCxnSpPr>
                <a:cxnSpLocks/>
              </p:cNvCxnSpPr>
              <p:nvPr/>
            </p:nvCxnSpPr>
            <p:spPr bwMode="auto">
              <a:xfrm flipH="1">
                <a:off x="9738609" y="2387079"/>
                <a:ext cx="67259" cy="0"/>
              </a:xfrm>
              <a:prstGeom prst="line">
                <a:avLst/>
              </a:prstGeom>
              <a:noFill/>
              <a:ln w="19050" cap="flat" cmpd="sng" algn="ctr">
                <a:solidFill>
                  <a:schemeClr val="accent3"/>
                </a:solidFill>
                <a:prstDash val="solid"/>
                <a:round/>
                <a:headEnd type="none" w="med" len="med"/>
                <a:tailEnd type="none" w="med" len="med"/>
              </a:ln>
              <a:effectLst/>
            </p:spPr>
          </p:cxnSp>
        </p:grpSp>
      </p:grpSp>
      <p:grpSp>
        <p:nvGrpSpPr>
          <p:cNvPr id="231" name="Group 230">
            <a:extLst>
              <a:ext uri="{FF2B5EF4-FFF2-40B4-BE49-F238E27FC236}">
                <a16:creationId xmlns:a16="http://schemas.microsoft.com/office/drawing/2014/main" id="{63379FA6-5469-480A-BF49-489FDC2BFF87}"/>
              </a:ext>
            </a:extLst>
          </p:cNvPr>
          <p:cNvGrpSpPr/>
          <p:nvPr/>
        </p:nvGrpSpPr>
        <p:grpSpPr>
          <a:xfrm>
            <a:off x="6715766" y="1298831"/>
            <a:ext cx="4477549" cy="894553"/>
            <a:chOff x="6715766" y="1298831"/>
            <a:chExt cx="4477549" cy="894553"/>
          </a:xfrm>
        </p:grpSpPr>
        <p:cxnSp>
          <p:nvCxnSpPr>
            <p:cNvPr id="218" name="Straight Connector 217">
              <a:extLst>
                <a:ext uri="{FF2B5EF4-FFF2-40B4-BE49-F238E27FC236}">
                  <a16:creationId xmlns:a16="http://schemas.microsoft.com/office/drawing/2014/main" id="{7F75C41E-5EF6-47AC-824E-330A5D4DF82A}"/>
                </a:ext>
              </a:extLst>
            </p:cNvPr>
            <p:cNvCxnSpPr>
              <a:cxnSpLocks/>
            </p:cNvCxnSpPr>
            <p:nvPr/>
          </p:nvCxnSpPr>
          <p:spPr bwMode="auto">
            <a:xfrm>
              <a:off x="7137683" y="1473773"/>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DCA3A3E1-E0BF-4915-ADC9-F1EBEAEA9C4B}"/>
                </a:ext>
              </a:extLst>
            </p:cNvPr>
            <p:cNvCxnSpPr>
              <a:cxnSpLocks/>
            </p:cNvCxnSpPr>
            <p:nvPr/>
          </p:nvCxnSpPr>
          <p:spPr bwMode="auto">
            <a:xfrm>
              <a:off x="6715766" y="129883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ABC96B2D-DB2C-4E0E-AF71-71AE78A2D99D}"/>
                </a:ext>
              </a:extLst>
            </p:cNvPr>
            <p:cNvCxnSpPr>
              <a:cxnSpLocks/>
            </p:cNvCxnSpPr>
            <p:nvPr/>
          </p:nvCxnSpPr>
          <p:spPr bwMode="auto">
            <a:xfrm flipH="1">
              <a:off x="6884827" y="1389976"/>
              <a:ext cx="67259" cy="0"/>
            </a:xfrm>
            <a:prstGeom prst="line">
              <a:avLst/>
            </a:prstGeom>
            <a:noFill/>
            <a:ln w="19050" cap="flat" cmpd="sng" algn="ctr">
              <a:solidFill>
                <a:schemeClr val="accent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4E0F35E7-51AB-4CB4-AD2E-F84C350A614E}"/>
                </a:ext>
              </a:extLst>
            </p:cNvPr>
            <p:cNvCxnSpPr>
              <a:cxnSpLocks/>
            </p:cNvCxnSpPr>
            <p:nvPr/>
          </p:nvCxnSpPr>
          <p:spPr bwMode="auto">
            <a:xfrm flipH="1">
              <a:off x="6893648" y="1426728"/>
              <a:ext cx="67259" cy="0"/>
            </a:xfrm>
            <a:prstGeom prst="line">
              <a:avLst/>
            </a:prstGeom>
            <a:noFill/>
            <a:ln w="19050"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4EB75267-1010-4AFD-AAF2-91CB22D662C5}"/>
                </a:ext>
              </a:extLst>
            </p:cNvPr>
            <p:cNvCxnSpPr>
              <a:cxnSpLocks/>
            </p:cNvCxnSpPr>
            <p:nvPr/>
          </p:nvCxnSpPr>
          <p:spPr bwMode="auto">
            <a:xfrm flipH="1">
              <a:off x="7239120" y="1561977"/>
              <a:ext cx="67259" cy="0"/>
            </a:xfrm>
            <a:prstGeom prst="line">
              <a:avLst/>
            </a:prstGeom>
            <a:noFill/>
            <a:ln w="19050" cap="flat" cmpd="sng" algn="ctr">
              <a:solidFill>
                <a:schemeClr val="accent1"/>
              </a:solidFill>
              <a:prstDash val="solid"/>
              <a:round/>
              <a:headEnd type="none" w="med" len="med"/>
              <a:tailEnd type="none" w="med" len="med"/>
            </a:ln>
            <a:effectLst/>
          </p:spPr>
        </p:cxnSp>
        <p:grpSp>
          <p:nvGrpSpPr>
            <p:cNvPr id="230" name="Group 229">
              <a:extLst>
                <a:ext uri="{FF2B5EF4-FFF2-40B4-BE49-F238E27FC236}">
                  <a16:creationId xmlns:a16="http://schemas.microsoft.com/office/drawing/2014/main" id="{36A85BDE-9697-4C1C-9B9B-A61D1215F328}"/>
                </a:ext>
              </a:extLst>
            </p:cNvPr>
            <p:cNvGrpSpPr/>
            <p:nvPr/>
          </p:nvGrpSpPr>
          <p:grpSpPr>
            <a:xfrm>
              <a:off x="8112358" y="1837622"/>
              <a:ext cx="3080957" cy="355762"/>
              <a:chOff x="8112358" y="1837622"/>
              <a:chExt cx="3080957" cy="355762"/>
            </a:xfrm>
          </p:grpSpPr>
          <p:cxnSp>
            <p:nvCxnSpPr>
              <p:cNvPr id="189" name="Straight Connector 188">
                <a:extLst>
                  <a:ext uri="{FF2B5EF4-FFF2-40B4-BE49-F238E27FC236}">
                    <a16:creationId xmlns:a16="http://schemas.microsoft.com/office/drawing/2014/main" id="{014FD6FF-0DC3-4913-97C2-714C32D5FA7F}"/>
                  </a:ext>
                </a:extLst>
              </p:cNvPr>
              <p:cNvCxnSpPr>
                <a:cxnSpLocks/>
              </p:cNvCxnSpPr>
              <p:nvPr/>
            </p:nvCxnSpPr>
            <p:spPr bwMode="auto">
              <a:xfrm>
                <a:off x="11160972" y="213017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ABD76704-E747-4AAF-BE89-9043AA9B9D6A}"/>
                  </a:ext>
                </a:extLst>
              </p:cNvPr>
              <p:cNvCxnSpPr>
                <a:cxnSpLocks/>
              </p:cNvCxnSpPr>
              <p:nvPr/>
            </p:nvCxnSpPr>
            <p:spPr bwMode="auto">
              <a:xfrm>
                <a:off x="10815499" y="213017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3A5D5123-98D6-4D84-8887-461E90C5318C}"/>
                  </a:ext>
                </a:extLst>
              </p:cNvPr>
              <p:cNvCxnSpPr>
                <a:cxnSpLocks/>
              </p:cNvCxnSpPr>
              <p:nvPr/>
            </p:nvCxnSpPr>
            <p:spPr bwMode="auto">
              <a:xfrm>
                <a:off x="10799328" y="213017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5E19D43B-C87C-4276-8A8F-8FFC78014333}"/>
                  </a:ext>
                </a:extLst>
              </p:cNvPr>
              <p:cNvCxnSpPr>
                <a:cxnSpLocks/>
              </p:cNvCxnSpPr>
              <p:nvPr/>
            </p:nvCxnSpPr>
            <p:spPr bwMode="auto">
              <a:xfrm>
                <a:off x="10787567" y="213017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B0B4879C-2BBD-41DC-BA36-BC7B1E3DB7A7}"/>
                  </a:ext>
                </a:extLst>
              </p:cNvPr>
              <p:cNvCxnSpPr>
                <a:cxnSpLocks/>
              </p:cNvCxnSpPr>
              <p:nvPr/>
            </p:nvCxnSpPr>
            <p:spPr bwMode="auto">
              <a:xfrm>
                <a:off x="10470026" y="213017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F9CF6A1C-452C-4C5E-8C56-7CAC611A382D}"/>
                  </a:ext>
                </a:extLst>
              </p:cNvPr>
              <p:cNvCxnSpPr>
                <a:cxnSpLocks/>
              </p:cNvCxnSpPr>
              <p:nvPr/>
            </p:nvCxnSpPr>
            <p:spPr bwMode="auto">
              <a:xfrm>
                <a:off x="10456795" y="213017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721C073B-A358-4832-B8AB-C712AA4ACAD8}"/>
                  </a:ext>
                </a:extLst>
              </p:cNvPr>
              <p:cNvCxnSpPr>
                <a:cxnSpLocks/>
              </p:cNvCxnSpPr>
              <p:nvPr/>
            </p:nvCxnSpPr>
            <p:spPr bwMode="auto">
              <a:xfrm>
                <a:off x="10442094" y="213017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4BA4B305-AF8C-4E8E-9093-32E38ADE59AB}"/>
                  </a:ext>
                </a:extLst>
              </p:cNvPr>
              <p:cNvCxnSpPr>
                <a:cxnSpLocks/>
              </p:cNvCxnSpPr>
              <p:nvPr/>
            </p:nvCxnSpPr>
            <p:spPr bwMode="auto">
              <a:xfrm>
                <a:off x="10417102" y="2130171"/>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B468289C-486F-447F-B7EF-BA6F6115E2A6}"/>
                  </a:ext>
                </a:extLst>
              </p:cNvPr>
              <p:cNvCxnSpPr>
                <a:cxnSpLocks/>
              </p:cNvCxnSpPr>
              <p:nvPr/>
            </p:nvCxnSpPr>
            <p:spPr bwMode="auto">
              <a:xfrm>
                <a:off x="10123083" y="2109589"/>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752F8DB1-F4BC-4088-B9C0-0547C3494CF7}"/>
                  </a:ext>
                </a:extLst>
              </p:cNvPr>
              <p:cNvCxnSpPr>
                <a:cxnSpLocks/>
              </p:cNvCxnSpPr>
              <p:nvPr/>
            </p:nvCxnSpPr>
            <p:spPr bwMode="auto">
              <a:xfrm>
                <a:off x="10098091" y="2109589"/>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05CB8012-F3FB-4CC6-A43E-45E8622FF5B6}"/>
                  </a:ext>
                </a:extLst>
              </p:cNvPr>
              <p:cNvCxnSpPr>
                <a:cxnSpLocks/>
              </p:cNvCxnSpPr>
              <p:nvPr/>
            </p:nvCxnSpPr>
            <p:spPr bwMode="auto">
              <a:xfrm>
                <a:off x="10095151" y="2109589"/>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BE9127D6-3058-46BB-8061-88CF8C4DB907}"/>
                  </a:ext>
                </a:extLst>
              </p:cNvPr>
              <p:cNvCxnSpPr>
                <a:cxnSpLocks/>
              </p:cNvCxnSpPr>
              <p:nvPr/>
            </p:nvCxnSpPr>
            <p:spPr bwMode="auto">
              <a:xfrm>
                <a:off x="10070159" y="2109589"/>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9127ED88-0D9E-4104-B39F-48BC01FDB5F7}"/>
                  </a:ext>
                </a:extLst>
              </p:cNvPr>
              <p:cNvCxnSpPr>
                <a:cxnSpLocks/>
              </p:cNvCxnSpPr>
              <p:nvPr/>
            </p:nvCxnSpPr>
            <p:spPr bwMode="auto">
              <a:xfrm>
                <a:off x="9924620" y="2109589"/>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55C1B836-B31B-403C-9122-B8F062BCD166}"/>
                  </a:ext>
                </a:extLst>
              </p:cNvPr>
              <p:cNvCxnSpPr>
                <a:cxnSpLocks/>
              </p:cNvCxnSpPr>
              <p:nvPr/>
            </p:nvCxnSpPr>
            <p:spPr bwMode="auto">
              <a:xfrm>
                <a:off x="9767320" y="2109589"/>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9425970A-5760-4230-92EB-448814B0EAAB}"/>
                  </a:ext>
                </a:extLst>
              </p:cNvPr>
              <p:cNvCxnSpPr>
                <a:cxnSpLocks/>
              </p:cNvCxnSpPr>
              <p:nvPr/>
            </p:nvCxnSpPr>
            <p:spPr bwMode="auto">
              <a:xfrm>
                <a:off x="9759969" y="2109589"/>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E71FFFB9-2D30-4BEE-8604-FC0496A7BFF7}"/>
                  </a:ext>
                </a:extLst>
              </p:cNvPr>
              <p:cNvCxnSpPr>
                <a:cxnSpLocks/>
              </p:cNvCxnSpPr>
              <p:nvPr/>
            </p:nvCxnSpPr>
            <p:spPr bwMode="auto">
              <a:xfrm>
                <a:off x="9754088" y="2109589"/>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06866F16-93B0-4240-AA2F-82F71D894A46}"/>
                  </a:ext>
                </a:extLst>
              </p:cNvPr>
              <p:cNvCxnSpPr>
                <a:cxnSpLocks/>
              </p:cNvCxnSpPr>
              <p:nvPr/>
            </p:nvCxnSpPr>
            <p:spPr bwMode="auto">
              <a:xfrm>
                <a:off x="9730566" y="2066956"/>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5F801BAD-B55B-40C0-8232-1F6458AA1F30}"/>
                  </a:ext>
                </a:extLst>
              </p:cNvPr>
              <p:cNvCxnSpPr>
                <a:cxnSpLocks/>
              </p:cNvCxnSpPr>
              <p:nvPr/>
            </p:nvCxnSpPr>
            <p:spPr bwMode="auto">
              <a:xfrm>
                <a:off x="9615899" y="2062546"/>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3509EBEE-2E90-4B8B-B363-428BC63CE3E5}"/>
                  </a:ext>
                </a:extLst>
              </p:cNvPr>
              <p:cNvCxnSpPr>
                <a:cxnSpLocks/>
              </p:cNvCxnSpPr>
              <p:nvPr/>
            </p:nvCxnSpPr>
            <p:spPr bwMode="auto">
              <a:xfrm>
                <a:off x="9433607" y="2062546"/>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16A75643-182C-4F16-B3E7-0F6559A24603}"/>
                  </a:ext>
                </a:extLst>
              </p:cNvPr>
              <p:cNvCxnSpPr>
                <a:cxnSpLocks/>
              </p:cNvCxnSpPr>
              <p:nvPr/>
            </p:nvCxnSpPr>
            <p:spPr bwMode="auto">
              <a:xfrm>
                <a:off x="9408615" y="2062546"/>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C269355A-7130-4F1E-AC64-87ABDDD658C9}"/>
                  </a:ext>
                </a:extLst>
              </p:cNvPr>
              <p:cNvCxnSpPr>
                <a:cxnSpLocks/>
              </p:cNvCxnSpPr>
              <p:nvPr/>
            </p:nvCxnSpPr>
            <p:spPr bwMode="auto">
              <a:xfrm>
                <a:off x="9402735" y="2062546"/>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9BAB7396-B83E-4ED8-8E46-5402FC704A58}"/>
                  </a:ext>
                </a:extLst>
              </p:cNvPr>
              <p:cNvCxnSpPr>
                <a:cxnSpLocks/>
              </p:cNvCxnSpPr>
              <p:nvPr/>
            </p:nvCxnSpPr>
            <p:spPr bwMode="auto">
              <a:xfrm>
                <a:off x="9385094" y="2062546"/>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3B1570FC-AF54-47AA-B3F1-5DA345FEED32}"/>
                  </a:ext>
                </a:extLst>
              </p:cNvPr>
              <p:cNvCxnSpPr>
                <a:cxnSpLocks/>
              </p:cNvCxnSpPr>
              <p:nvPr/>
            </p:nvCxnSpPr>
            <p:spPr bwMode="auto">
              <a:xfrm>
                <a:off x="9067553" y="2062546"/>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1718E405-679F-420D-8888-EF3D0E8E8814}"/>
                  </a:ext>
                </a:extLst>
              </p:cNvPr>
              <p:cNvCxnSpPr>
                <a:cxnSpLocks/>
              </p:cNvCxnSpPr>
              <p:nvPr/>
            </p:nvCxnSpPr>
            <p:spPr bwMode="auto">
              <a:xfrm>
                <a:off x="9033741" y="2037555"/>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A118CA2B-7B05-4901-8926-79ADB88D25DE}"/>
                  </a:ext>
                </a:extLst>
              </p:cNvPr>
              <p:cNvCxnSpPr>
                <a:cxnSpLocks/>
              </p:cNvCxnSpPr>
              <p:nvPr/>
            </p:nvCxnSpPr>
            <p:spPr bwMode="auto">
              <a:xfrm>
                <a:off x="8322214" y="1880254"/>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1466EA67-C0C4-4485-AF1B-0ACD1C250BBB}"/>
                  </a:ext>
                </a:extLst>
              </p:cNvPr>
              <p:cNvCxnSpPr>
                <a:cxnSpLocks/>
              </p:cNvCxnSpPr>
              <p:nvPr/>
            </p:nvCxnSpPr>
            <p:spPr bwMode="auto">
              <a:xfrm>
                <a:off x="8228128" y="1850853"/>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05486EE8-FCD2-494C-9A0A-682047A7E816}"/>
                  </a:ext>
                </a:extLst>
              </p:cNvPr>
              <p:cNvCxnSpPr>
                <a:cxnSpLocks/>
              </p:cNvCxnSpPr>
              <p:nvPr/>
            </p:nvCxnSpPr>
            <p:spPr bwMode="auto">
              <a:xfrm>
                <a:off x="8112358" y="1837622"/>
                <a:ext cx="0" cy="63213"/>
              </a:xfrm>
              <a:prstGeom prst="line">
                <a:avLst/>
              </a:prstGeom>
              <a:noFill/>
              <a:ln w="19050"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D3DBA050-2766-4EA7-B482-55EB0B9202F5}"/>
                  </a:ext>
                </a:extLst>
              </p:cNvPr>
              <p:cNvCxnSpPr>
                <a:cxnSpLocks/>
              </p:cNvCxnSpPr>
              <p:nvPr/>
            </p:nvCxnSpPr>
            <p:spPr bwMode="auto">
              <a:xfrm flipH="1">
                <a:off x="8290239" y="1910390"/>
                <a:ext cx="67259" cy="0"/>
              </a:xfrm>
              <a:prstGeom prst="line">
                <a:avLst/>
              </a:prstGeom>
              <a:noFill/>
              <a:ln w="19050"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B4F1D046-611D-4FC2-A6DC-25C57091AEEE}"/>
                  </a:ext>
                </a:extLst>
              </p:cNvPr>
              <p:cNvCxnSpPr>
                <a:cxnSpLocks/>
              </p:cNvCxnSpPr>
              <p:nvPr/>
            </p:nvCxnSpPr>
            <p:spPr bwMode="auto">
              <a:xfrm flipH="1">
                <a:off x="9695652" y="2101502"/>
                <a:ext cx="67259" cy="0"/>
              </a:xfrm>
              <a:prstGeom prst="line">
                <a:avLst/>
              </a:prstGeom>
              <a:noFill/>
              <a:ln w="19050" cap="flat" cmpd="sng" algn="ctr">
                <a:solidFill>
                  <a:schemeClr val="accent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27466C64-8F48-4541-9192-A4209CE8209E}"/>
                  </a:ext>
                </a:extLst>
              </p:cNvPr>
              <p:cNvCxnSpPr>
                <a:cxnSpLocks/>
              </p:cNvCxnSpPr>
              <p:nvPr/>
            </p:nvCxnSpPr>
            <p:spPr bwMode="auto">
              <a:xfrm flipH="1">
                <a:off x="9711823" y="2139724"/>
                <a:ext cx="67259" cy="0"/>
              </a:xfrm>
              <a:prstGeom prst="line">
                <a:avLst/>
              </a:prstGeom>
              <a:noFill/>
              <a:ln w="19050"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D26C74FD-18C5-4FE3-91FB-DEF6A7B51D49}"/>
                  </a:ext>
                </a:extLst>
              </p:cNvPr>
              <p:cNvCxnSpPr>
                <a:cxnSpLocks/>
              </p:cNvCxnSpPr>
              <p:nvPr/>
            </p:nvCxnSpPr>
            <p:spPr bwMode="auto">
              <a:xfrm flipH="1">
                <a:off x="11126056" y="2169126"/>
                <a:ext cx="67259" cy="0"/>
              </a:xfrm>
              <a:prstGeom prst="line">
                <a:avLst/>
              </a:prstGeom>
              <a:noFill/>
              <a:ln w="19050" cap="flat" cmpd="sng" algn="ctr">
                <a:solidFill>
                  <a:schemeClr val="accent1"/>
                </a:solidFill>
                <a:prstDash val="solid"/>
                <a:round/>
                <a:headEnd type="none" w="med" len="med"/>
                <a:tailEnd type="none" w="med" len="med"/>
              </a:ln>
              <a:effectLst/>
            </p:spPr>
          </p:cxnSp>
        </p:grpSp>
      </p:grpSp>
      <p:sp>
        <p:nvSpPr>
          <p:cNvPr id="261" name="TextBox 260">
            <a:extLst>
              <a:ext uri="{FF2B5EF4-FFF2-40B4-BE49-F238E27FC236}">
                <a16:creationId xmlns:a16="http://schemas.microsoft.com/office/drawing/2014/main" id="{4C08C3A8-5762-4F23-8E7D-A6BFC98BB274}"/>
              </a:ext>
            </a:extLst>
          </p:cNvPr>
          <p:cNvSpPr txBox="1"/>
          <p:nvPr/>
        </p:nvSpPr>
        <p:spPr bwMode="auto">
          <a:xfrm>
            <a:off x="2389599" y="5288340"/>
            <a:ext cx="20528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 Since Randomization</a:t>
            </a:r>
          </a:p>
        </p:txBody>
      </p:sp>
      <p:graphicFrame>
        <p:nvGraphicFramePr>
          <p:cNvPr id="262" name="Group 32">
            <a:extLst>
              <a:ext uri="{FF2B5EF4-FFF2-40B4-BE49-F238E27FC236}">
                <a16:creationId xmlns:a16="http://schemas.microsoft.com/office/drawing/2014/main" id="{FD004968-AD39-42FC-8A32-272517FD0D5A}"/>
              </a:ext>
            </a:extLst>
          </p:cNvPr>
          <p:cNvGraphicFramePr>
            <a:graphicFrameLocks noGrp="1"/>
          </p:cNvGraphicFramePr>
          <p:nvPr/>
        </p:nvGraphicFramePr>
        <p:xfrm>
          <a:off x="1217553" y="5506784"/>
          <a:ext cx="4475746" cy="548672"/>
        </p:xfrm>
        <a:graphic>
          <a:graphicData uri="http://schemas.openxmlformats.org/drawingml/2006/table">
            <a:tbl>
              <a:tblPr/>
              <a:tblGrid>
                <a:gridCol w="1694045">
                  <a:extLst>
                    <a:ext uri="{9D8B030D-6E8A-4147-A177-3AD203B41FA5}">
                      <a16:colId xmlns:a16="http://schemas.microsoft.com/office/drawing/2014/main" val="20000"/>
                    </a:ext>
                  </a:extLst>
                </a:gridCol>
                <a:gridCol w="1375319">
                  <a:extLst>
                    <a:ext uri="{9D8B030D-6E8A-4147-A177-3AD203B41FA5}">
                      <a16:colId xmlns:a16="http://schemas.microsoft.com/office/drawing/2014/main" val="20001"/>
                    </a:ext>
                  </a:extLst>
                </a:gridCol>
                <a:gridCol w="1406382">
                  <a:extLst>
                    <a:ext uri="{9D8B030D-6E8A-4147-A177-3AD203B41FA5}">
                      <a16:colId xmlns:a16="http://schemas.microsoft.com/office/drawing/2014/main" val="1157321393"/>
                    </a:ext>
                  </a:extLst>
                </a:gridCol>
              </a:tblGrid>
              <a:tr h="18315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Niraparib (N = 85)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Placebo (N = 47)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8315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mPFS (95% Cl),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24.8 (14.0-NE)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11.1 (8.3-13.8)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263" name="TextBox 262">
            <a:extLst>
              <a:ext uri="{FF2B5EF4-FFF2-40B4-BE49-F238E27FC236}">
                <a16:creationId xmlns:a16="http://schemas.microsoft.com/office/drawing/2014/main" id="{1D237CF0-8597-4C83-8D4E-CE9E0C2C5968}"/>
              </a:ext>
            </a:extLst>
          </p:cNvPr>
          <p:cNvSpPr txBox="1"/>
          <p:nvPr/>
        </p:nvSpPr>
        <p:spPr bwMode="auto">
          <a:xfrm rot="16200000">
            <a:off x="-323976" y="4381694"/>
            <a:ext cx="20528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PFS (%)</a:t>
            </a:r>
          </a:p>
        </p:txBody>
      </p:sp>
      <p:sp>
        <p:nvSpPr>
          <p:cNvPr id="264" name="Freeform: Shape 263">
            <a:extLst>
              <a:ext uri="{FF2B5EF4-FFF2-40B4-BE49-F238E27FC236}">
                <a16:creationId xmlns:a16="http://schemas.microsoft.com/office/drawing/2014/main" id="{B29911F8-C414-4945-9B05-0492A8A864A6}"/>
              </a:ext>
            </a:extLst>
          </p:cNvPr>
          <p:cNvSpPr/>
          <p:nvPr/>
        </p:nvSpPr>
        <p:spPr bwMode="auto">
          <a:xfrm>
            <a:off x="1100481" y="3803664"/>
            <a:ext cx="4730070" cy="1374601"/>
          </a:xfrm>
          <a:custGeom>
            <a:avLst/>
            <a:gdLst>
              <a:gd name="connsiteX0" fmla="*/ 0 w 4806103"/>
              <a:gd name="connsiteY0" fmla="*/ 0 h 1374601"/>
              <a:gd name="connsiteX1" fmla="*/ 0 w 4806103"/>
              <a:gd name="connsiteY1" fmla="*/ 1374601 h 1374601"/>
              <a:gd name="connsiteX2" fmla="*/ 4806103 w 4806103"/>
              <a:gd name="connsiteY2" fmla="*/ 1374601 h 1374601"/>
            </a:gdLst>
            <a:ahLst/>
            <a:cxnLst>
              <a:cxn ang="0">
                <a:pos x="connsiteX0" y="connsiteY0"/>
              </a:cxn>
              <a:cxn ang="0">
                <a:pos x="connsiteX1" y="connsiteY1"/>
              </a:cxn>
              <a:cxn ang="0">
                <a:pos x="connsiteX2" y="connsiteY2"/>
              </a:cxn>
            </a:cxnLst>
            <a:rect l="l" t="t" r="r" b="b"/>
            <a:pathLst>
              <a:path w="4806103" h="1374601">
                <a:moveTo>
                  <a:pt x="0" y="0"/>
                </a:moveTo>
                <a:lnTo>
                  <a:pt x="0" y="1374601"/>
                </a:lnTo>
                <a:lnTo>
                  <a:pt x="4806103" y="1374601"/>
                </a:lnTo>
              </a:path>
            </a:pathLst>
          </a:custGeom>
          <a:noFill/>
          <a:ln w="28575">
            <a:solidFill>
              <a:schemeClr val="bg1"/>
            </a:solidFill>
            <a:miter lim="800000"/>
            <a:headEnd/>
            <a:tailEnd/>
          </a:ln>
        </p:spPr>
        <p:txBody>
          <a:bodyPr rtlCol="0" anchor="ctr"/>
          <a:lstStyle/>
          <a:p>
            <a:pPr algn="ctr"/>
            <a:endParaRPr lang="en-US" dirty="0"/>
          </a:p>
        </p:txBody>
      </p:sp>
      <p:grpSp>
        <p:nvGrpSpPr>
          <p:cNvPr id="281" name="Group 280">
            <a:extLst>
              <a:ext uri="{FF2B5EF4-FFF2-40B4-BE49-F238E27FC236}">
                <a16:creationId xmlns:a16="http://schemas.microsoft.com/office/drawing/2014/main" id="{DEE3626F-6CB3-4C7A-93B0-6046A945C33A}"/>
              </a:ext>
            </a:extLst>
          </p:cNvPr>
          <p:cNvGrpSpPr/>
          <p:nvPr/>
        </p:nvGrpSpPr>
        <p:grpSpPr>
          <a:xfrm>
            <a:off x="1100482" y="5168262"/>
            <a:ext cx="4630028" cy="68029"/>
            <a:chOff x="1100482" y="5162259"/>
            <a:chExt cx="4630028" cy="188082"/>
          </a:xfrm>
        </p:grpSpPr>
        <p:cxnSp>
          <p:nvCxnSpPr>
            <p:cNvPr id="266" name="Straight Connector 265">
              <a:extLst>
                <a:ext uri="{FF2B5EF4-FFF2-40B4-BE49-F238E27FC236}">
                  <a16:creationId xmlns:a16="http://schemas.microsoft.com/office/drawing/2014/main" id="{625BDE9A-D1EF-4F66-8F8B-670F3F0DF47E}"/>
                </a:ext>
              </a:extLst>
            </p:cNvPr>
            <p:cNvCxnSpPr/>
            <p:nvPr/>
          </p:nvCxnSpPr>
          <p:spPr bwMode="auto">
            <a:xfrm>
              <a:off x="1100482"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1F02BCCA-499E-4BE7-A13D-1965E6AC32F8}"/>
                </a:ext>
              </a:extLst>
            </p:cNvPr>
            <p:cNvCxnSpPr/>
            <p:nvPr/>
          </p:nvCxnSpPr>
          <p:spPr bwMode="auto">
            <a:xfrm>
              <a:off x="1456638"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2E4735F6-0C99-4814-BE44-F93DCF8DCA7E}"/>
                </a:ext>
              </a:extLst>
            </p:cNvPr>
            <p:cNvCxnSpPr/>
            <p:nvPr/>
          </p:nvCxnSpPr>
          <p:spPr bwMode="auto">
            <a:xfrm>
              <a:off x="1812794"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F107AF9E-1F5D-4E57-84B7-74D72CC975CE}"/>
                </a:ext>
              </a:extLst>
            </p:cNvPr>
            <p:cNvCxnSpPr/>
            <p:nvPr/>
          </p:nvCxnSpPr>
          <p:spPr bwMode="auto">
            <a:xfrm>
              <a:off x="2168950"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8028B4CB-F713-4EA2-A597-3BC0D124180A}"/>
                </a:ext>
              </a:extLst>
            </p:cNvPr>
            <p:cNvCxnSpPr/>
            <p:nvPr/>
          </p:nvCxnSpPr>
          <p:spPr bwMode="auto">
            <a:xfrm>
              <a:off x="2525106"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905B88F6-52E5-4FC2-B655-C696169AC067}"/>
                </a:ext>
              </a:extLst>
            </p:cNvPr>
            <p:cNvCxnSpPr/>
            <p:nvPr/>
          </p:nvCxnSpPr>
          <p:spPr bwMode="auto">
            <a:xfrm>
              <a:off x="2881262"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55A9D251-55DF-4F6B-85B1-60CE2DF8F354}"/>
                </a:ext>
              </a:extLst>
            </p:cNvPr>
            <p:cNvCxnSpPr/>
            <p:nvPr/>
          </p:nvCxnSpPr>
          <p:spPr bwMode="auto">
            <a:xfrm>
              <a:off x="3237418"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660BA76D-6BC3-4E0C-9E13-22CB47B08D90}"/>
                </a:ext>
              </a:extLst>
            </p:cNvPr>
            <p:cNvCxnSpPr/>
            <p:nvPr/>
          </p:nvCxnSpPr>
          <p:spPr bwMode="auto">
            <a:xfrm>
              <a:off x="3593574"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38C9DA8A-B1CD-4CD9-9375-FC85D9011085}"/>
                </a:ext>
              </a:extLst>
            </p:cNvPr>
            <p:cNvCxnSpPr/>
            <p:nvPr/>
          </p:nvCxnSpPr>
          <p:spPr bwMode="auto">
            <a:xfrm>
              <a:off x="3949730"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F138741F-51BA-4C8F-8C4C-7071F635AB99}"/>
                </a:ext>
              </a:extLst>
            </p:cNvPr>
            <p:cNvCxnSpPr/>
            <p:nvPr/>
          </p:nvCxnSpPr>
          <p:spPr bwMode="auto">
            <a:xfrm>
              <a:off x="4305886"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6ED19553-4C1B-4F82-8B5D-BDAF39814F4F}"/>
                </a:ext>
              </a:extLst>
            </p:cNvPr>
            <p:cNvCxnSpPr/>
            <p:nvPr/>
          </p:nvCxnSpPr>
          <p:spPr bwMode="auto">
            <a:xfrm>
              <a:off x="4662042"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53E55700-F67A-4BFC-B2E6-188D879408AB}"/>
                </a:ext>
              </a:extLst>
            </p:cNvPr>
            <p:cNvCxnSpPr/>
            <p:nvPr/>
          </p:nvCxnSpPr>
          <p:spPr bwMode="auto">
            <a:xfrm>
              <a:off x="5018198"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ABA4CE19-5DCC-46ED-8F9B-8A1974F264D5}"/>
                </a:ext>
              </a:extLst>
            </p:cNvPr>
            <p:cNvCxnSpPr/>
            <p:nvPr/>
          </p:nvCxnSpPr>
          <p:spPr bwMode="auto">
            <a:xfrm>
              <a:off x="5374354" y="5162259"/>
              <a:ext cx="0" cy="188082"/>
            </a:xfrm>
            <a:prstGeom prst="line">
              <a:avLst/>
            </a:prstGeom>
            <a:noFill/>
            <a:ln w="2857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DB7E9707-2CC2-463E-91E1-786FEB576C17}"/>
                </a:ext>
              </a:extLst>
            </p:cNvPr>
            <p:cNvCxnSpPr/>
            <p:nvPr/>
          </p:nvCxnSpPr>
          <p:spPr bwMode="auto">
            <a:xfrm>
              <a:off x="5730510" y="5162259"/>
              <a:ext cx="0" cy="188082"/>
            </a:xfrm>
            <a:prstGeom prst="line">
              <a:avLst/>
            </a:prstGeom>
            <a:noFill/>
            <a:ln w="28575" cap="flat" cmpd="sng" algn="ctr">
              <a:solidFill>
                <a:schemeClr val="bg1"/>
              </a:solidFill>
              <a:prstDash val="solid"/>
              <a:round/>
              <a:headEnd type="none" w="med" len="med"/>
              <a:tailEnd type="none" w="med" len="med"/>
            </a:ln>
            <a:effectLst/>
          </p:spPr>
        </p:cxnSp>
      </p:grpSp>
      <p:grpSp>
        <p:nvGrpSpPr>
          <p:cNvPr id="289" name="Group 288">
            <a:extLst>
              <a:ext uri="{FF2B5EF4-FFF2-40B4-BE49-F238E27FC236}">
                <a16:creationId xmlns:a16="http://schemas.microsoft.com/office/drawing/2014/main" id="{771936D7-EA22-459B-A3F9-477FA72FFE35}"/>
              </a:ext>
            </a:extLst>
          </p:cNvPr>
          <p:cNvGrpSpPr/>
          <p:nvPr/>
        </p:nvGrpSpPr>
        <p:grpSpPr>
          <a:xfrm>
            <a:off x="1032452" y="3853686"/>
            <a:ext cx="82036" cy="1324580"/>
            <a:chOff x="860377" y="3853686"/>
            <a:chExt cx="254111" cy="1324580"/>
          </a:xfrm>
        </p:grpSpPr>
        <p:cxnSp>
          <p:nvCxnSpPr>
            <p:cNvPr id="283" name="Straight Connector 282">
              <a:extLst>
                <a:ext uri="{FF2B5EF4-FFF2-40B4-BE49-F238E27FC236}">
                  <a16:creationId xmlns:a16="http://schemas.microsoft.com/office/drawing/2014/main" id="{EF8E542A-6281-4D73-BB06-3CA1882215BE}"/>
                </a:ext>
              </a:extLst>
            </p:cNvPr>
            <p:cNvCxnSpPr/>
            <p:nvPr/>
          </p:nvCxnSpPr>
          <p:spPr bwMode="auto">
            <a:xfrm>
              <a:off x="860377" y="5178266"/>
              <a:ext cx="254111" cy="0"/>
            </a:xfrm>
            <a:prstGeom prst="line">
              <a:avLst/>
            </a:prstGeom>
            <a:noFill/>
            <a:ln w="2857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6F6B42CC-49A5-4C42-B601-600AFB70087A}"/>
                </a:ext>
              </a:extLst>
            </p:cNvPr>
            <p:cNvCxnSpPr/>
            <p:nvPr/>
          </p:nvCxnSpPr>
          <p:spPr bwMode="auto">
            <a:xfrm>
              <a:off x="860377" y="4913350"/>
              <a:ext cx="254111" cy="0"/>
            </a:xfrm>
            <a:prstGeom prst="line">
              <a:avLst/>
            </a:prstGeom>
            <a:noFill/>
            <a:ln w="28575"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5615B7E0-2C77-4157-8495-12587EF04611}"/>
                </a:ext>
              </a:extLst>
            </p:cNvPr>
            <p:cNvCxnSpPr/>
            <p:nvPr/>
          </p:nvCxnSpPr>
          <p:spPr bwMode="auto">
            <a:xfrm>
              <a:off x="860377" y="4648434"/>
              <a:ext cx="254111" cy="0"/>
            </a:xfrm>
            <a:prstGeom prst="line">
              <a:avLst/>
            </a:prstGeom>
            <a:noFill/>
            <a:ln w="28575" cap="flat" cmpd="sng" algn="ctr">
              <a:solidFill>
                <a:schemeClr val="bg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A7EBCF8A-7364-4B60-BA75-0EE56FF3A593}"/>
                </a:ext>
              </a:extLst>
            </p:cNvPr>
            <p:cNvCxnSpPr/>
            <p:nvPr/>
          </p:nvCxnSpPr>
          <p:spPr bwMode="auto">
            <a:xfrm>
              <a:off x="860377" y="4383518"/>
              <a:ext cx="254111" cy="0"/>
            </a:xfrm>
            <a:prstGeom prst="line">
              <a:avLst/>
            </a:prstGeom>
            <a:noFill/>
            <a:ln w="2857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C891F9AD-2626-4E7D-82B3-4430AF46F444}"/>
                </a:ext>
              </a:extLst>
            </p:cNvPr>
            <p:cNvCxnSpPr/>
            <p:nvPr/>
          </p:nvCxnSpPr>
          <p:spPr bwMode="auto">
            <a:xfrm>
              <a:off x="860377" y="4118602"/>
              <a:ext cx="254111" cy="0"/>
            </a:xfrm>
            <a:prstGeom prst="line">
              <a:avLst/>
            </a:prstGeom>
            <a:noFill/>
            <a:ln w="28575" cap="flat" cmpd="sng" algn="ctr">
              <a:solidFill>
                <a:schemeClr val="bg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5E818480-FA97-41EB-AA67-6844D1D5727B}"/>
                </a:ext>
              </a:extLst>
            </p:cNvPr>
            <p:cNvCxnSpPr/>
            <p:nvPr/>
          </p:nvCxnSpPr>
          <p:spPr bwMode="auto">
            <a:xfrm>
              <a:off x="860377" y="3853686"/>
              <a:ext cx="254111" cy="0"/>
            </a:xfrm>
            <a:prstGeom prst="line">
              <a:avLst/>
            </a:prstGeom>
            <a:noFill/>
            <a:ln w="28575" cap="flat" cmpd="sng" algn="ctr">
              <a:solidFill>
                <a:schemeClr val="bg1"/>
              </a:solidFill>
              <a:prstDash val="solid"/>
              <a:round/>
              <a:headEnd type="none" w="med" len="med"/>
              <a:tailEnd type="none" w="med" len="med"/>
            </a:ln>
            <a:effectLst/>
          </p:spPr>
        </p:cxnSp>
      </p:grpSp>
      <p:sp>
        <p:nvSpPr>
          <p:cNvPr id="290" name="TextBox 289">
            <a:extLst>
              <a:ext uri="{FF2B5EF4-FFF2-40B4-BE49-F238E27FC236}">
                <a16:creationId xmlns:a16="http://schemas.microsoft.com/office/drawing/2014/main" id="{B6526F96-C240-4C98-ADD7-6B058F6D75B2}"/>
              </a:ext>
            </a:extLst>
          </p:cNvPr>
          <p:cNvSpPr txBox="1"/>
          <p:nvPr/>
        </p:nvSpPr>
        <p:spPr bwMode="auto">
          <a:xfrm>
            <a:off x="969978" y="5151667"/>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91" name="TextBox 290">
            <a:extLst>
              <a:ext uri="{FF2B5EF4-FFF2-40B4-BE49-F238E27FC236}">
                <a16:creationId xmlns:a16="http://schemas.microsoft.com/office/drawing/2014/main" id="{8C98CAEC-48DE-4FE3-8025-C80A477016C6}"/>
              </a:ext>
            </a:extLst>
          </p:cNvPr>
          <p:cNvSpPr txBox="1"/>
          <p:nvPr/>
        </p:nvSpPr>
        <p:spPr bwMode="auto">
          <a:xfrm>
            <a:off x="1324133" y="5151667"/>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292" name="TextBox 291">
            <a:extLst>
              <a:ext uri="{FF2B5EF4-FFF2-40B4-BE49-F238E27FC236}">
                <a16:creationId xmlns:a16="http://schemas.microsoft.com/office/drawing/2014/main" id="{56BD1416-8E04-47DE-B304-4EA107AC3326}"/>
              </a:ext>
            </a:extLst>
          </p:cNvPr>
          <p:cNvSpPr txBox="1"/>
          <p:nvPr/>
        </p:nvSpPr>
        <p:spPr bwMode="auto">
          <a:xfrm>
            <a:off x="1686291" y="5151667"/>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293" name="TextBox 292">
            <a:extLst>
              <a:ext uri="{FF2B5EF4-FFF2-40B4-BE49-F238E27FC236}">
                <a16:creationId xmlns:a16="http://schemas.microsoft.com/office/drawing/2014/main" id="{14FCE5ED-50B5-448A-992C-7B39496AC266}"/>
              </a:ext>
            </a:extLst>
          </p:cNvPr>
          <p:cNvSpPr txBox="1"/>
          <p:nvPr/>
        </p:nvSpPr>
        <p:spPr bwMode="auto">
          <a:xfrm>
            <a:off x="2036444" y="5151667"/>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294" name="TextBox 293">
            <a:extLst>
              <a:ext uri="{FF2B5EF4-FFF2-40B4-BE49-F238E27FC236}">
                <a16:creationId xmlns:a16="http://schemas.microsoft.com/office/drawing/2014/main" id="{96CCB759-4D44-43FA-98DF-3E793367919C}"/>
              </a:ext>
            </a:extLst>
          </p:cNvPr>
          <p:cNvSpPr txBox="1"/>
          <p:nvPr/>
        </p:nvSpPr>
        <p:spPr bwMode="auto">
          <a:xfrm>
            <a:off x="2357031" y="5151667"/>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295" name="TextBox 294">
            <a:extLst>
              <a:ext uri="{FF2B5EF4-FFF2-40B4-BE49-F238E27FC236}">
                <a16:creationId xmlns:a16="http://schemas.microsoft.com/office/drawing/2014/main" id="{2103C60F-0C92-4D6C-9274-98B57364762F}"/>
              </a:ext>
            </a:extLst>
          </p:cNvPr>
          <p:cNvSpPr txBox="1"/>
          <p:nvPr/>
        </p:nvSpPr>
        <p:spPr bwMode="auto">
          <a:xfrm>
            <a:off x="2715188" y="5151667"/>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296" name="TextBox 295">
            <a:extLst>
              <a:ext uri="{FF2B5EF4-FFF2-40B4-BE49-F238E27FC236}">
                <a16:creationId xmlns:a16="http://schemas.microsoft.com/office/drawing/2014/main" id="{41856EC1-77F1-458D-B0B6-FC0D94847322}"/>
              </a:ext>
            </a:extLst>
          </p:cNvPr>
          <p:cNvSpPr txBox="1"/>
          <p:nvPr/>
        </p:nvSpPr>
        <p:spPr bwMode="auto">
          <a:xfrm>
            <a:off x="3071344" y="5151667"/>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297" name="TextBox 296">
            <a:extLst>
              <a:ext uri="{FF2B5EF4-FFF2-40B4-BE49-F238E27FC236}">
                <a16:creationId xmlns:a16="http://schemas.microsoft.com/office/drawing/2014/main" id="{7A6D2075-D7CD-40DA-A206-D0435A6E3B5E}"/>
              </a:ext>
            </a:extLst>
          </p:cNvPr>
          <p:cNvSpPr txBox="1"/>
          <p:nvPr/>
        </p:nvSpPr>
        <p:spPr bwMode="auto">
          <a:xfrm>
            <a:off x="3413494" y="5151667"/>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298" name="TextBox 297">
            <a:extLst>
              <a:ext uri="{FF2B5EF4-FFF2-40B4-BE49-F238E27FC236}">
                <a16:creationId xmlns:a16="http://schemas.microsoft.com/office/drawing/2014/main" id="{15719E72-A25C-4F1E-BADC-BDDDAC1433DB}"/>
              </a:ext>
            </a:extLst>
          </p:cNvPr>
          <p:cNvSpPr txBox="1"/>
          <p:nvPr/>
        </p:nvSpPr>
        <p:spPr bwMode="auto">
          <a:xfrm>
            <a:off x="3777652" y="5151667"/>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299" name="TextBox 298">
            <a:extLst>
              <a:ext uri="{FF2B5EF4-FFF2-40B4-BE49-F238E27FC236}">
                <a16:creationId xmlns:a16="http://schemas.microsoft.com/office/drawing/2014/main" id="{ED3CB109-F169-4437-9899-FED3095EC72F}"/>
              </a:ext>
            </a:extLst>
          </p:cNvPr>
          <p:cNvSpPr txBox="1"/>
          <p:nvPr/>
        </p:nvSpPr>
        <p:spPr bwMode="auto">
          <a:xfrm>
            <a:off x="4131807" y="5157669"/>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00" name="TextBox 299">
            <a:extLst>
              <a:ext uri="{FF2B5EF4-FFF2-40B4-BE49-F238E27FC236}">
                <a16:creationId xmlns:a16="http://schemas.microsoft.com/office/drawing/2014/main" id="{693283AE-3B28-4AA7-BDD0-76707A470FA8}"/>
              </a:ext>
            </a:extLst>
          </p:cNvPr>
          <p:cNvSpPr txBox="1"/>
          <p:nvPr/>
        </p:nvSpPr>
        <p:spPr bwMode="auto">
          <a:xfrm>
            <a:off x="4499968" y="5157669"/>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01" name="TextBox 300">
            <a:extLst>
              <a:ext uri="{FF2B5EF4-FFF2-40B4-BE49-F238E27FC236}">
                <a16:creationId xmlns:a16="http://schemas.microsoft.com/office/drawing/2014/main" id="{0EFD1D99-65D6-4094-9986-4127AB9543E3}"/>
              </a:ext>
            </a:extLst>
          </p:cNvPr>
          <p:cNvSpPr txBox="1"/>
          <p:nvPr/>
        </p:nvSpPr>
        <p:spPr bwMode="auto">
          <a:xfrm>
            <a:off x="4864128" y="5157669"/>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02" name="TextBox 301">
            <a:extLst>
              <a:ext uri="{FF2B5EF4-FFF2-40B4-BE49-F238E27FC236}">
                <a16:creationId xmlns:a16="http://schemas.microsoft.com/office/drawing/2014/main" id="{1A5BEDE6-4E54-4C13-B285-9A1EE99A408B}"/>
              </a:ext>
            </a:extLst>
          </p:cNvPr>
          <p:cNvSpPr txBox="1"/>
          <p:nvPr/>
        </p:nvSpPr>
        <p:spPr bwMode="auto">
          <a:xfrm>
            <a:off x="5202276" y="5157669"/>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03" name="TextBox 302">
            <a:extLst>
              <a:ext uri="{FF2B5EF4-FFF2-40B4-BE49-F238E27FC236}">
                <a16:creationId xmlns:a16="http://schemas.microsoft.com/office/drawing/2014/main" id="{F6C40A7B-2C0A-4A6A-8531-E032B6CE5B76}"/>
              </a:ext>
            </a:extLst>
          </p:cNvPr>
          <p:cNvSpPr txBox="1"/>
          <p:nvPr/>
        </p:nvSpPr>
        <p:spPr bwMode="auto">
          <a:xfrm>
            <a:off x="5552429" y="5157669"/>
            <a:ext cx="370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304" name="TextBox 303">
            <a:extLst>
              <a:ext uri="{FF2B5EF4-FFF2-40B4-BE49-F238E27FC236}">
                <a16:creationId xmlns:a16="http://schemas.microsoft.com/office/drawing/2014/main" id="{0B5FF706-F14D-4481-9878-FF4578EFCC7F}"/>
              </a:ext>
            </a:extLst>
          </p:cNvPr>
          <p:cNvSpPr txBox="1"/>
          <p:nvPr/>
        </p:nvSpPr>
        <p:spPr bwMode="auto">
          <a:xfrm>
            <a:off x="843923" y="5029614"/>
            <a:ext cx="2530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05" name="TextBox 304">
            <a:extLst>
              <a:ext uri="{FF2B5EF4-FFF2-40B4-BE49-F238E27FC236}">
                <a16:creationId xmlns:a16="http://schemas.microsoft.com/office/drawing/2014/main" id="{5796A96E-771D-4607-A002-BB64519D560C}"/>
              </a:ext>
            </a:extLst>
          </p:cNvPr>
          <p:cNvSpPr txBox="1"/>
          <p:nvPr/>
        </p:nvSpPr>
        <p:spPr bwMode="auto">
          <a:xfrm>
            <a:off x="762334" y="4767499"/>
            <a:ext cx="3426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06" name="TextBox 305">
            <a:extLst>
              <a:ext uri="{FF2B5EF4-FFF2-40B4-BE49-F238E27FC236}">
                <a16:creationId xmlns:a16="http://schemas.microsoft.com/office/drawing/2014/main" id="{61B48C12-9108-4240-B4D9-5DF5EFFC883B}"/>
              </a:ext>
            </a:extLst>
          </p:cNvPr>
          <p:cNvSpPr txBox="1"/>
          <p:nvPr/>
        </p:nvSpPr>
        <p:spPr bwMode="auto">
          <a:xfrm>
            <a:off x="762334" y="4509386"/>
            <a:ext cx="3426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07" name="TextBox 306">
            <a:extLst>
              <a:ext uri="{FF2B5EF4-FFF2-40B4-BE49-F238E27FC236}">
                <a16:creationId xmlns:a16="http://schemas.microsoft.com/office/drawing/2014/main" id="{C2FCF605-79FD-4064-9D38-785ECC2F244F}"/>
              </a:ext>
            </a:extLst>
          </p:cNvPr>
          <p:cNvSpPr txBox="1"/>
          <p:nvPr/>
        </p:nvSpPr>
        <p:spPr bwMode="auto">
          <a:xfrm>
            <a:off x="762334" y="4243270"/>
            <a:ext cx="3426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08" name="TextBox 307">
            <a:extLst>
              <a:ext uri="{FF2B5EF4-FFF2-40B4-BE49-F238E27FC236}">
                <a16:creationId xmlns:a16="http://schemas.microsoft.com/office/drawing/2014/main" id="{DF95547F-5486-4D6E-890E-CF575911BF7B}"/>
              </a:ext>
            </a:extLst>
          </p:cNvPr>
          <p:cNvSpPr txBox="1"/>
          <p:nvPr/>
        </p:nvSpPr>
        <p:spPr bwMode="auto">
          <a:xfrm>
            <a:off x="762334" y="3975153"/>
            <a:ext cx="3426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09" name="TextBox 308">
            <a:extLst>
              <a:ext uri="{FF2B5EF4-FFF2-40B4-BE49-F238E27FC236}">
                <a16:creationId xmlns:a16="http://schemas.microsoft.com/office/drawing/2014/main" id="{7620FBF0-F244-4977-A411-BB3739424162}"/>
              </a:ext>
            </a:extLst>
          </p:cNvPr>
          <p:cNvSpPr txBox="1"/>
          <p:nvPr/>
        </p:nvSpPr>
        <p:spPr bwMode="auto">
          <a:xfrm>
            <a:off x="698306" y="3711037"/>
            <a:ext cx="4166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10" name="TextBox 309">
            <a:extLst>
              <a:ext uri="{FF2B5EF4-FFF2-40B4-BE49-F238E27FC236}">
                <a16:creationId xmlns:a16="http://schemas.microsoft.com/office/drawing/2014/main" id="{5B48D5F6-57F3-44B0-A916-E2A05B7800B4}"/>
              </a:ext>
            </a:extLst>
          </p:cNvPr>
          <p:cNvSpPr txBox="1"/>
          <p:nvPr/>
        </p:nvSpPr>
        <p:spPr bwMode="auto">
          <a:xfrm>
            <a:off x="1308350" y="4742680"/>
            <a:ext cx="8037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Niraparib</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Placebo</a:t>
            </a:r>
          </a:p>
        </p:txBody>
      </p:sp>
      <p:cxnSp>
        <p:nvCxnSpPr>
          <p:cNvPr id="311" name="Straight Connector 310">
            <a:extLst>
              <a:ext uri="{FF2B5EF4-FFF2-40B4-BE49-F238E27FC236}">
                <a16:creationId xmlns:a16="http://schemas.microsoft.com/office/drawing/2014/main" id="{892711C1-F8F4-4FBB-9741-0DBF94495A80}"/>
              </a:ext>
            </a:extLst>
          </p:cNvPr>
          <p:cNvCxnSpPr/>
          <p:nvPr/>
        </p:nvCxnSpPr>
        <p:spPr bwMode="auto">
          <a:xfrm>
            <a:off x="1157557" y="4885443"/>
            <a:ext cx="190063" cy="0"/>
          </a:xfrm>
          <a:prstGeom prst="line">
            <a:avLst/>
          </a:prstGeom>
          <a:noFill/>
          <a:ln w="28575"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63B60D05-D3E4-4655-92C9-1D847A200D6B}"/>
              </a:ext>
            </a:extLst>
          </p:cNvPr>
          <p:cNvCxnSpPr/>
          <p:nvPr/>
        </p:nvCxnSpPr>
        <p:spPr bwMode="auto">
          <a:xfrm>
            <a:off x="1157557" y="5069520"/>
            <a:ext cx="190063" cy="0"/>
          </a:xfrm>
          <a:prstGeom prst="line">
            <a:avLst/>
          </a:prstGeom>
          <a:noFill/>
          <a:ln w="28575" cap="flat" cmpd="sng" algn="ctr">
            <a:solidFill>
              <a:schemeClr val="accent3"/>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EA7E560B-9A7D-450B-A7F2-F4FE3C4A4BC5}"/>
              </a:ext>
            </a:extLst>
          </p:cNvPr>
          <p:cNvCxnSpPr>
            <a:cxnSpLocks/>
          </p:cNvCxnSpPr>
          <p:nvPr/>
        </p:nvCxnSpPr>
        <p:spPr bwMode="auto">
          <a:xfrm>
            <a:off x="1253386" y="5039558"/>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EBDE5DCA-8F49-4AC6-9072-3D2A0C5A65FA}"/>
              </a:ext>
            </a:extLst>
          </p:cNvPr>
          <p:cNvCxnSpPr/>
          <p:nvPr/>
        </p:nvCxnSpPr>
        <p:spPr bwMode="auto">
          <a:xfrm>
            <a:off x="1110974" y="4512365"/>
            <a:ext cx="4722537" cy="0"/>
          </a:xfrm>
          <a:prstGeom prst="line">
            <a:avLst/>
          </a:prstGeom>
          <a:noFill/>
          <a:ln w="28575" cap="flat" cmpd="sng" algn="ctr">
            <a:solidFill>
              <a:schemeClr val="bg1"/>
            </a:solidFill>
            <a:prstDash val="sysDot"/>
            <a:round/>
            <a:headEnd type="none" w="med" len="med"/>
            <a:tailEnd type="none" w="med" len="med"/>
          </a:ln>
          <a:effectLst/>
        </p:spPr>
      </p:cxnSp>
      <p:cxnSp>
        <p:nvCxnSpPr>
          <p:cNvPr id="314" name="Straight Connector 313">
            <a:extLst>
              <a:ext uri="{FF2B5EF4-FFF2-40B4-BE49-F238E27FC236}">
                <a16:creationId xmlns:a16="http://schemas.microsoft.com/office/drawing/2014/main" id="{C1CDE74A-2552-4302-87DF-89C9DAAC6200}"/>
              </a:ext>
            </a:extLst>
          </p:cNvPr>
          <p:cNvCxnSpPr>
            <a:cxnSpLocks/>
          </p:cNvCxnSpPr>
          <p:nvPr/>
        </p:nvCxnSpPr>
        <p:spPr bwMode="auto">
          <a:xfrm>
            <a:off x="1253386" y="4858474"/>
            <a:ext cx="0" cy="62767"/>
          </a:xfrm>
          <a:prstGeom prst="line">
            <a:avLst/>
          </a:prstGeom>
          <a:noFill/>
          <a:ln w="19050" cap="flat" cmpd="sng" algn="ctr">
            <a:solidFill>
              <a:schemeClr val="accent1"/>
            </a:solidFill>
            <a:prstDash val="solid"/>
            <a:round/>
            <a:headEnd type="none" w="med" len="med"/>
            <a:tailEnd type="none" w="med" len="med"/>
          </a:ln>
          <a:effectLst/>
        </p:spPr>
      </p:cxnSp>
      <p:sp>
        <p:nvSpPr>
          <p:cNvPr id="315" name="Freeform: Shape 314">
            <a:extLst>
              <a:ext uri="{FF2B5EF4-FFF2-40B4-BE49-F238E27FC236}">
                <a16:creationId xmlns:a16="http://schemas.microsoft.com/office/drawing/2014/main" id="{C9B989E9-19BE-418A-9C97-011341DCFB4D}"/>
              </a:ext>
            </a:extLst>
          </p:cNvPr>
          <p:cNvSpPr/>
          <p:nvPr/>
        </p:nvSpPr>
        <p:spPr bwMode="auto">
          <a:xfrm>
            <a:off x="1107260" y="3862598"/>
            <a:ext cx="4269898" cy="663547"/>
          </a:xfrm>
          <a:custGeom>
            <a:avLst/>
            <a:gdLst>
              <a:gd name="connsiteX0" fmla="*/ 4269898 w 4269898"/>
              <a:gd name="connsiteY0" fmla="*/ 663547 h 663547"/>
              <a:gd name="connsiteX1" fmla="*/ 2945501 w 4269898"/>
              <a:gd name="connsiteY1" fmla="*/ 663547 h 663547"/>
              <a:gd name="connsiteX2" fmla="*/ 2945501 w 4269898"/>
              <a:gd name="connsiteY2" fmla="*/ 602857 h 663547"/>
              <a:gd name="connsiteX3" fmla="*/ 2302184 w 4269898"/>
              <a:gd name="connsiteY3" fmla="*/ 602857 h 663547"/>
              <a:gd name="connsiteX4" fmla="*/ 2302184 w 4269898"/>
              <a:gd name="connsiteY4" fmla="*/ 573186 h 663547"/>
              <a:gd name="connsiteX5" fmla="*/ 2291395 w 4269898"/>
              <a:gd name="connsiteY5" fmla="*/ 573186 h 663547"/>
              <a:gd name="connsiteX6" fmla="*/ 2291395 w 4269898"/>
              <a:gd name="connsiteY6" fmla="*/ 559699 h 663547"/>
              <a:gd name="connsiteX7" fmla="*/ 1966365 w 4269898"/>
              <a:gd name="connsiteY7" fmla="*/ 559699 h 663547"/>
              <a:gd name="connsiteX8" fmla="*/ 1966365 w 4269898"/>
              <a:gd name="connsiteY8" fmla="*/ 532726 h 663547"/>
              <a:gd name="connsiteX9" fmla="*/ 1959621 w 4269898"/>
              <a:gd name="connsiteY9" fmla="*/ 532726 h 663547"/>
              <a:gd name="connsiteX10" fmla="*/ 1959621 w 4269898"/>
              <a:gd name="connsiteY10" fmla="*/ 509798 h 663547"/>
              <a:gd name="connsiteX11" fmla="*/ 1654821 w 4269898"/>
              <a:gd name="connsiteY11" fmla="*/ 509798 h 663547"/>
              <a:gd name="connsiteX12" fmla="*/ 1654821 w 4269898"/>
              <a:gd name="connsiteY12" fmla="*/ 484174 h 663547"/>
              <a:gd name="connsiteX13" fmla="*/ 1648078 w 4269898"/>
              <a:gd name="connsiteY13" fmla="*/ 484174 h 663547"/>
              <a:gd name="connsiteX14" fmla="*/ 1648078 w 4269898"/>
              <a:gd name="connsiteY14" fmla="*/ 450457 h 663547"/>
              <a:gd name="connsiteX15" fmla="*/ 1631894 w 4269898"/>
              <a:gd name="connsiteY15" fmla="*/ 450457 h 663547"/>
              <a:gd name="connsiteX16" fmla="*/ 1631894 w 4269898"/>
              <a:gd name="connsiteY16" fmla="*/ 430227 h 663547"/>
              <a:gd name="connsiteX17" fmla="*/ 1328443 w 4269898"/>
              <a:gd name="connsiteY17" fmla="*/ 430227 h 663547"/>
              <a:gd name="connsiteX18" fmla="*/ 1328443 w 4269898"/>
              <a:gd name="connsiteY18" fmla="*/ 411345 h 663547"/>
              <a:gd name="connsiteX19" fmla="*/ 1312259 w 4269898"/>
              <a:gd name="connsiteY19" fmla="*/ 411345 h 663547"/>
              <a:gd name="connsiteX20" fmla="*/ 1312259 w 4269898"/>
              <a:gd name="connsiteY20" fmla="*/ 384372 h 663547"/>
              <a:gd name="connsiteX21" fmla="*/ 1285285 w 4269898"/>
              <a:gd name="connsiteY21" fmla="*/ 384372 h 663547"/>
              <a:gd name="connsiteX22" fmla="*/ 1285285 w 4269898"/>
              <a:gd name="connsiteY22" fmla="*/ 365490 h 663547"/>
              <a:gd name="connsiteX23" fmla="*/ 1269101 w 4269898"/>
              <a:gd name="connsiteY23" fmla="*/ 365490 h 663547"/>
              <a:gd name="connsiteX24" fmla="*/ 1269101 w 4269898"/>
              <a:gd name="connsiteY24" fmla="*/ 349306 h 663547"/>
              <a:gd name="connsiteX25" fmla="*/ 975090 w 4269898"/>
              <a:gd name="connsiteY25" fmla="*/ 349306 h 663547"/>
              <a:gd name="connsiteX26" fmla="*/ 975090 w 4269898"/>
              <a:gd name="connsiteY26" fmla="*/ 303452 h 663547"/>
              <a:gd name="connsiteX27" fmla="*/ 664896 w 4269898"/>
              <a:gd name="connsiteY27" fmla="*/ 303452 h 663547"/>
              <a:gd name="connsiteX28" fmla="*/ 664896 w 4269898"/>
              <a:gd name="connsiteY28" fmla="*/ 277827 h 663547"/>
              <a:gd name="connsiteX29" fmla="*/ 647363 w 4269898"/>
              <a:gd name="connsiteY29" fmla="*/ 277827 h 663547"/>
              <a:gd name="connsiteX30" fmla="*/ 647363 w 4269898"/>
              <a:gd name="connsiteY30" fmla="*/ 211742 h 663547"/>
              <a:gd name="connsiteX31" fmla="*/ 633876 w 4269898"/>
              <a:gd name="connsiteY31" fmla="*/ 211742 h 663547"/>
              <a:gd name="connsiteX32" fmla="*/ 633876 w 4269898"/>
              <a:gd name="connsiteY32" fmla="*/ 187466 h 663547"/>
              <a:gd name="connsiteX33" fmla="*/ 492266 w 4269898"/>
              <a:gd name="connsiteY33" fmla="*/ 187466 h 663547"/>
              <a:gd name="connsiteX34" fmla="*/ 492266 w 4269898"/>
              <a:gd name="connsiteY34" fmla="*/ 167236 h 663547"/>
              <a:gd name="connsiteX35" fmla="*/ 352004 w 4269898"/>
              <a:gd name="connsiteY35" fmla="*/ 167236 h 663547"/>
              <a:gd name="connsiteX36" fmla="*/ 352004 w 4269898"/>
              <a:gd name="connsiteY36" fmla="*/ 155098 h 663547"/>
              <a:gd name="connsiteX37" fmla="*/ 327728 w 4269898"/>
              <a:gd name="connsiteY37" fmla="*/ 155098 h 663547"/>
              <a:gd name="connsiteX38" fmla="*/ 327728 w 4269898"/>
              <a:gd name="connsiteY38" fmla="*/ 14836 h 663547"/>
              <a:gd name="connsiteX39" fmla="*/ 308846 w 4269898"/>
              <a:gd name="connsiteY39" fmla="*/ 14836 h 663547"/>
              <a:gd name="connsiteX40" fmla="*/ 308846 w 4269898"/>
              <a:gd name="connsiteY40" fmla="*/ 0 h 663547"/>
              <a:gd name="connsiteX41" fmla="*/ 0 w 4269898"/>
              <a:gd name="connsiteY41" fmla="*/ 0 h 663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269898" h="663547">
                <a:moveTo>
                  <a:pt x="4269898" y="663547"/>
                </a:moveTo>
                <a:lnTo>
                  <a:pt x="2945501" y="663547"/>
                </a:lnTo>
                <a:lnTo>
                  <a:pt x="2945501" y="602857"/>
                </a:lnTo>
                <a:lnTo>
                  <a:pt x="2302184" y="602857"/>
                </a:lnTo>
                <a:lnTo>
                  <a:pt x="2302184" y="573186"/>
                </a:lnTo>
                <a:lnTo>
                  <a:pt x="2291395" y="573186"/>
                </a:lnTo>
                <a:lnTo>
                  <a:pt x="2291395" y="559699"/>
                </a:lnTo>
                <a:lnTo>
                  <a:pt x="1966365" y="559699"/>
                </a:lnTo>
                <a:lnTo>
                  <a:pt x="1966365" y="532726"/>
                </a:lnTo>
                <a:lnTo>
                  <a:pt x="1959621" y="532726"/>
                </a:lnTo>
                <a:lnTo>
                  <a:pt x="1959621" y="509798"/>
                </a:lnTo>
                <a:lnTo>
                  <a:pt x="1654821" y="509798"/>
                </a:lnTo>
                <a:lnTo>
                  <a:pt x="1654821" y="484174"/>
                </a:lnTo>
                <a:lnTo>
                  <a:pt x="1648078" y="484174"/>
                </a:lnTo>
                <a:lnTo>
                  <a:pt x="1648078" y="450457"/>
                </a:lnTo>
                <a:lnTo>
                  <a:pt x="1631894" y="450457"/>
                </a:lnTo>
                <a:lnTo>
                  <a:pt x="1631894" y="430227"/>
                </a:lnTo>
                <a:lnTo>
                  <a:pt x="1328443" y="430227"/>
                </a:lnTo>
                <a:lnTo>
                  <a:pt x="1328443" y="411345"/>
                </a:lnTo>
                <a:lnTo>
                  <a:pt x="1312259" y="411345"/>
                </a:lnTo>
                <a:lnTo>
                  <a:pt x="1312259" y="384372"/>
                </a:lnTo>
                <a:lnTo>
                  <a:pt x="1285285" y="384372"/>
                </a:lnTo>
                <a:lnTo>
                  <a:pt x="1285285" y="365490"/>
                </a:lnTo>
                <a:lnTo>
                  <a:pt x="1269101" y="365490"/>
                </a:lnTo>
                <a:lnTo>
                  <a:pt x="1269101" y="349306"/>
                </a:lnTo>
                <a:lnTo>
                  <a:pt x="975090" y="349306"/>
                </a:lnTo>
                <a:lnTo>
                  <a:pt x="975090" y="303452"/>
                </a:lnTo>
                <a:lnTo>
                  <a:pt x="664896" y="303452"/>
                </a:lnTo>
                <a:lnTo>
                  <a:pt x="664896" y="277827"/>
                </a:lnTo>
                <a:lnTo>
                  <a:pt x="647363" y="277827"/>
                </a:lnTo>
                <a:lnTo>
                  <a:pt x="647363" y="211742"/>
                </a:lnTo>
                <a:lnTo>
                  <a:pt x="633876" y="211742"/>
                </a:lnTo>
                <a:lnTo>
                  <a:pt x="633876" y="187466"/>
                </a:lnTo>
                <a:lnTo>
                  <a:pt x="492266" y="187466"/>
                </a:lnTo>
                <a:lnTo>
                  <a:pt x="492266" y="167236"/>
                </a:lnTo>
                <a:lnTo>
                  <a:pt x="352004" y="167236"/>
                </a:lnTo>
                <a:lnTo>
                  <a:pt x="352004" y="155098"/>
                </a:lnTo>
                <a:lnTo>
                  <a:pt x="327728" y="155098"/>
                </a:lnTo>
                <a:lnTo>
                  <a:pt x="327728" y="14836"/>
                </a:lnTo>
                <a:lnTo>
                  <a:pt x="308846" y="14836"/>
                </a:lnTo>
                <a:lnTo>
                  <a:pt x="308846"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50" name="Group 349">
            <a:extLst>
              <a:ext uri="{FF2B5EF4-FFF2-40B4-BE49-F238E27FC236}">
                <a16:creationId xmlns:a16="http://schemas.microsoft.com/office/drawing/2014/main" id="{BE062805-F690-4A93-80CE-24863F9AA427}"/>
              </a:ext>
            </a:extLst>
          </p:cNvPr>
          <p:cNvGrpSpPr/>
          <p:nvPr/>
        </p:nvGrpSpPr>
        <p:grpSpPr>
          <a:xfrm>
            <a:off x="1242127" y="3835625"/>
            <a:ext cx="4160655" cy="716145"/>
            <a:chOff x="1242127" y="3835625"/>
            <a:chExt cx="4160655" cy="716145"/>
          </a:xfrm>
        </p:grpSpPr>
        <p:cxnSp>
          <p:nvCxnSpPr>
            <p:cNvPr id="317" name="Straight Connector 316">
              <a:extLst>
                <a:ext uri="{FF2B5EF4-FFF2-40B4-BE49-F238E27FC236}">
                  <a16:creationId xmlns:a16="http://schemas.microsoft.com/office/drawing/2014/main" id="{E0EBEF91-AAC2-4D9C-8DCA-BAE2FB1E177C}"/>
                </a:ext>
              </a:extLst>
            </p:cNvPr>
            <p:cNvCxnSpPr>
              <a:cxnSpLocks/>
            </p:cNvCxnSpPr>
            <p:nvPr/>
          </p:nvCxnSpPr>
          <p:spPr bwMode="auto">
            <a:xfrm>
              <a:off x="1242127" y="3835625"/>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090C6E8E-266E-4BA9-9542-5482FB640A87}"/>
                </a:ext>
              </a:extLst>
            </p:cNvPr>
            <p:cNvCxnSpPr>
              <a:cxnSpLocks/>
            </p:cNvCxnSpPr>
            <p:nvPr/>
          </p:nvCxnSpPr>
          <p:spPr bwMode="auto">
            <a:xfrm>
              <a:off x="1459263" y="4004209"/>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CE6E1E33-B118-4628-9DA2-3B57389ABB92}"/>
                </a:ext>
              </a:extLst>
            </p:cNvPr>
            <p:cNvCxnSpPr>
              <a:cxnSpLocks/>
            </p:cNvCxnSpPr>
            <p:nvPr/>
          </p:nvCxnSpPr>
          <p:spPr bwMode="auto">
            <a:xfrm>
              <a:off x="2528760" y="4269898"/>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B1F18ABC-C143-4A0D-A8F0-D60CFBEA72A2}"/>
                </a:ext>
              </a:extLst>
            </p:cNvPr>
            <p:cNvCxnSpPr>
              <a:cxnSpLocks/>
            </p:cNvCxnSpPr>
            <p:nvPr/>
          </p:nvCxnSpPr>
          <p:spPr bwMode="auto">
            <a:xfrm>
              <a:off x="2646095" y="4269898"/>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F579DCC9-9666-4806-940A-10632DB41F5E}"/>
                </a:ext>
              </a:extLst>
            </p:cNvPr>
            <p:cNvCxnSpPr>
              <a:cxnSpLocks/>
            </p:cNvCxnSpPr>
            <p:nvPr/>
          </p:nvCxnSpPr>
          <p:spPr bwMode="auto">
            <a:xfrm>
              <a:off x="3711546" y="4437134"/>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0745F15E-1243-4011-BE5B-BA0E070B0B5C}"/>
                </a:ext>
              </a:extLst>
            </p:cNvPr>
            <p:cNvCxnSpPr>
              <a:cxnSpLocks/>
            </p:cNvCxnSpPr>
            <p:nvPr/>
          </p:nvCxnSpPr>
          <p:spPr bwMode="auto">
            <a:xfrm>
              <a:off x="3733125" y="4437134"/>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E09B127F-0647-429A-BA0A-2CA1CF6CB4DB}"/>
                </a:ext>
              </a:extLst>
            </p:cNvPr>
            <p:cNvCxnSpPr>
              <a:cxnSpLocks/>
            </p:cNvCxnSpPr>
            <p:nvPr/>
          </p:nvCxnSpPr>
          <p:spPr bwMode="auto">
            <a:xfrm>
              <a:off x="3754704" y="4437134"/>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C96D8549-ADD1-49A2-96C3-7EB63F8C0D01}"/>
                </a:ext>
              </a:extLst>
            </p:cNvPr>
            <p:cNvCxnSpPr>
              <a:cxnSpLocks/>
            </p:cNvCxnSpPr>
            <p:nvPr/>
          </p:nvCxnSpPr>
          <p:spPr bwMode="auto">
            <a:xfrm>
              <a:off x="3778980" y="4437134"/>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812691A9-1DFC-41D3-972C-6F5D81D72791}"/>
                </a:ext>
              </a:extLst>
            </p:cNvPr>
            <p:cNvCxnSpPr>
              <a:cxnSpLocks/>
            </p:cNvCxnSpPr>
            <p:nvPr/>
          </p:nvCxnSpPr>
          <p:spPr bwMode="auto">
            <a:xfrm>
              <a:off x="4054109"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889D6562-EFD4-4E97-A561-36AA52D84E72}"/>
                </a:ext>
              </a:extLst>
            </p:cNvPr>
            <p:cNvCxnSpPr>
              <a:cxnSpLocks/>
            </p:cNvCxnSpPr>
            <p:nvPr/>
          </p:nvCxnSpPr>
          <p:spPr bwMode="auto">
            <a:xfrm>
              <a:off x="4075688"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100BE1AA-BA3A-4247-852C-0D40E5449F07}"/>
                </a:ext>
              </a:extLst>
            </p:cNvPr>
            <p:cNvCxnSpPr>
              <a:cxnSpLocks/>
            </p:cNvCxnSpPr>
            <p:nvPr/>
          </p:nvCxnSpPr>
          <p:spPr bwMode="auto">
            <a:xfrm>
              <a:off x="4222694"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3C4107E0-8EDA-4BD2-97DD-1D2F1419DB13}"/>
                </a:ext>
              </a:extLst>
            </p:cNvPr>
            <p:cNvCxnSpPr>
              <a:cxnSpLocks/>
            </p:cNvCxnSpPr>
            <p:nvPr/>
          </p:nvCxnSpPr>
          <p:spPr bwMode="auto">
            <a:xfrm>
              <a:off x="4364305"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EFBE474D-E070-4EBB-9C5B-90DCA96AE66E}"/>
                </a:ext>
              </a:extLst>
            </p:cNvPr>
            <p:cNvCxnSpPr>
              <a:cxnSpLocks/>
            </p:cNvCxnSpPr>
            <p:nvPr/>
          </p:nvCxnSpPr>
          <p:spPr bwMode="auto">
            <a:xfrm>
              <a:off x="4389930"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2665B748-6E1B-4314-9E13-DD0818F35511}"/>
                </a:ext>
              </a:extLst>
            </p:cNvPr>
            <p:cNvCxnSpPr>
              <a:cxnSpLocks/>
            </p:cNvCxnSpPr>
            <p:nvPr/>
          </p:nvCxnSpPr>
          <p:spPr bwMode="auto">
            <a:xfrm>
              <a:off x="4407463"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AE240B19-296F-4C42-8E06-8E1CFAADC4ED}"/>
                </a:ext>
              </a:extLst>
            </p:cNvPr>
            <p:cNvCxnSpPr>
              <a:cxnSpLocks/>
            </p:cNvCxnSpPr>
            <p:nvPr/>
          </p:nvCxnSpPr>
          <p:spPr bwMode="auto">
            <a:xfrm>
              <a:off x="4674500"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D98B9904-BD4F-4D23-ACB0-1A0598E2B1D3}"/>
                </a:ext>
              </a:extLst>
            </p:cNvPr>
            <p:cNvCxnSpPr>
              <a:cxnSpLocks/>
            </p:cNvCxnSpPr>
            <p:nvPr/>
          </p:nvCxnSpPr>
          <p:spPr bwMode="auto">
            <a:xfrm>
              <a:off x="4696079"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1156E67B-C213-4DCE-A4B9-BE802E35D093}"/>
                </a:ext>
              </a:extLst>
            </p:cNvPr>
            <p:cNvCxnSpPr>
              <a:cxnSpLocks/>
            </p:cNvCxnSpPr>
            <p:nvPr/>
          </p:nvCxnSpPr>
          <p:spPr bwMode="auto">
            <a:xfrm>
              <a:off x="4710914"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38256337-EE9D-4A6E-BDE6-88FBD1A86181}"/>
                </a:ext>
              </a:extLst>
            </p:cNvPr>
            <p:cNvCxnSpPr>
              <a:cxnSpLocks/>
            </p:cNvCxnSpPr>
            <p:nvPr/>
          </p:nvCxnSpPr>
          <p:spPr bwMode="auto">
            <a:xfrm>
              <a:off x="4728447"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471C3FCB-D137-4CB0-B571-5F1947EF101B}"/>
                </a:ext>
              </a:extLst>
            </p:cNvPr>
            <p:cNvCxnSpPr>
              <a:cxnSpLocks/>
            </p:cNvCxnSpPr>
            <p:nvPr/>
          </p:nvCxnSpPr>
          <p:spPr bwMode="auto">
            <a:xfrm>
              <a:off x="5019760"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2D0CFD2D-81B1-4F5E-B24E-93C381808160}"/>
                </a:ext>
              </a:extLst>
            </p:cNvPr>
            <p:cNvCxnSpPr>
              <a:cxnSpLocks/>
            </p:cNvCxnSpPr>
            <p:nvPr/>
          </p:nvCxnSpPr>
          <p:spPr bwMode="auto">
            <a:xfrm>
              <a:off x="5045385"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9E3C579B-537C-4B8B-B1E1-EDE4A716F13B}"/>
                </a:ext>
              </a:extLst>
            </p:cNvPr>
            <p:cNvCxnSpPr>
              <a:cxnSpLocks/>
            </p:cNvCxnSpPr>
            <p:nvPr/>
          </p:nvCxnSpPr>
          <p:spPr bwMode="auto">
            <a:xfrm>
              <a:off x="5050780"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D1A04BED-A848-4790-BB0A-A8BA2B29FF75}"/>
                </a:ext>
              </a:extLst>
            </p:cNvPr>
            <p:cNvCxnSpPr>
              <a:cxnSpLocks/>
            </p:cNvCxnSpPr>
            <p:nvPr/>
          </p:nvCxnSpPr>
          <p:spPr bwMode="auto">
            <a:xfrm>
              <a:off x="5370416" y="4500521"/>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7B90AE24-3335-4C87-96E4-C9287A61375F}"/>
                </a:ext>
              </a:extLst>
            </p:cNvPr>
            <p:cNvCxnSpPr>
              <a:cxnSpLocks/>
            </p:cNvCxnSpPr>
            <p:nvPr/>
          </p:nvCxnSpPr>
          <p:spPr bwMode="auto">
            <a:xfrm>
              <a:off x="3389213" y="4398022"/>
              <a:ext cx="0" cy="51249"/>
            </a:xfrm>
            <a:prstGeom prst="line">
              <a:avLst/>
            </a:prstGeom>
            <a:noFill/>
            <a:ln w="19050"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EABEEBA7-4315-45B0-B7BF-1A89143421F3}"/>
                </a:ext>
              </a:extLst>
            </p:cNvPr>
            <p:cNvCxnSpPr>
              <a:cxnSpLocks/>
            </p:cNvCxnSpPr>
            <p:nvPr/>
          </p:nvCxnSpPr>
          <p:spPr bwMode="auto">
            <a:xfrm flipH="1">
              <a:off x="4008255" y="4481639"/>
              <a:ext cx="59341" cy="0"/>
            </a:xfrm>
            <a:prstGeom prst="line">
              <a:avLst/>
            </a:prstGeom>
            <a:noFill/>
            <a:ln w="19050"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AF03E65D-E31A-4841-BA36-FD30588CF908}"/>
                </a:ext>
              </a:extLst>
            </p:cNvPr>
            <p:cNvCxnSpPr>
              <a:cxnSpLocks/>
            </p:cNvCxnSpPr>
            <p:nvPr/>
          </p:nvCxnSpPr>
          <p:spPr bwMode="auto">
            <a:xfrm flipH="1">
              <a:off x="5343441" y="4528842"/>
              <a:ext cx="59341" cy="0"/>
            </a:xfrm>
            <a:prstGeom prst="line">
              <a:avLst/>
            </a:prstGeom>
            <a:noFill/>
            <a:ln w="19050"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941DCA98-CE7D-4BB9-9BF3-0E43B7E9A40D}"/>
                </a:ext>
              </a:extLst>
            </p:cNvPr>
            <p:cNvCxnSpPr>
              <a:cxnSpLocks/>
            </p:cNvCxnSpPr>
            <p:nvPr/>
          </p:nvCxnSpPr>
          <p:spPr bwMode="auto">
            <a:xfrm flipH="1">
              <a:off x="4027137" y="4530191"/>
              <a:ext cx="59341" cy="0"/>
            </a:xfrm>
            <a:prstGeom prst="line">
              <a:avLst/>
            </a:prstGeom>
            <a:noFill/>
            <a:ln w="19050"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9644CF06-871B-44A1-A170-DD6907977E05}"/>
                </a:ext>
              </a:extLst>
            </p:cNvPr>
            <p:cNvCxnSpPr>
              <a:cxnSpLocks/>
            </p:cNvCxnSpPr>
            <p:nvPr/>
          </p:nvCxnSpPr>
          <p:spPr bwMode="auto">
            <a:xfrm flipH="1">
              <a:off x="1402620" y="3942170"/>
              <a:ext cx="59341" cy="0"/>
            </a:xfrm>
            <a:prstGeom prst="line">
              <a:avLst/>
            </a:prstGeom>
            <a:noFill/>
            <a:ln w="19050"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648DA0B1-0ADC-4874-80A7-E52FD643510A}"/>
                </a:ext>
              </a:extLst>
            </p:cNvPr>
            <p:cNvCxnSpPr>
              <a:cxnSpLocks/>
            </p:cNvCxnSpPr>
            <p:nvPr/>
          </p:nvCxnSpPr>
          <p:spPr bwMode="auto">
            <a:xfrm flipH="1">
              <a:off x="3367636" y="4423646"/>
              <a:ext cx="59341" cy="0"/>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3E69B6B8-2392-4500-A20B-481144B6F87A}"/>
                </a:ext>
              </a:extLst>
            </p:cNvPr>
            <p:cNvCxnSpPr>
              <a:cxnSpLocks/>
            </p:cNvCxnSpPr>
            <p:nvPr/>
          </p:nvCxnSpPr>
          <p:spPr bwMode="auto">
            <a:xfrm flipH="1">
              <a:off x="1412061" y="4005557"/>
              <a:ext cx="59341" cy="0"/>
            </a:xfrm>
            <a:prstGeom prst="line">
              <a:avLst/>
            </a:prstGeom>
            <a:noFill/>
            <a:ln w="19050" cap="flat" cmpd="sng" algn="ctr">
              <a:solidFill>
                <a:schemeClr val="accent1"/>
              </a:solidFill>
              <a:prstDash val="solid"/>
              <a:round/>
              <a:headEnd type="none" w="med" len="med"/>
              <a:tailEnd type="none" w="med" len="med"/>
            </a:ln>
            <a:effectLst/>
          </p:spPr>
        </p:cxnSp>
      </p:grpSp>
      <p:sp>
        <p:nvSpPr>
          <p:cNvPr id="351" name="Freeform: Shape 350">
            <a:extLst>
              <a:ext uri="{FF2B5EF4-FFF2-40B4-BE49-F238E27FC236}">
                <a16:creationId xmlns:a16="http://schemas.microsoft.com/office/drawing/2014/main" id="{BA7B8FE9-347C-41BC-8774-430CB2B5497B}"/>
              </a:ext>
            </a:extLst>
          </p:cNvPr>
          <p:cNvSpPr/>
          <p:nvPr/>
        </p:nvSpPr>
        <p:spPr bwMode="auto">
          <a:xfrm>
            <a:off x="1114384" y="3860215"/>
            <a:ext cx="4283865" cy="963081"/>
          </a:xfrm>
          <a:custGeom>
            <a:avLst/>
            <a:gdLst>
              <a:gd name="connsiteX0" fmla="*/ 4283865 w 4283865"/>
              <a:gd name="connsiteY0" fmla="*/ 963081 h 963081"/>
              <a:gd name="connsiteX1" fmla="*/ 3248422 w 4283865"/>
              <a:gd name="connsiteY1" fmla="*/ 963081 h 963081"/>
              <a:gd name="connsiteX2" fmla="*/ 3248422 w 4283865"/>
              <a:gd name="connsiteY2" fmla="*/ 919663 h 963081"/>
              <a:gd name="connsiteX3" fmla="*/ 2949762 w 4283865"/>
              <a:gd name="connsiteY3" fmla="*/ 919663 h 963081"/>
              <a:gd name="connsiteX4" fmla="*/ 2949762 w 4283865"/>
              <a:gd name="connsiteY4" fmla="*/ 874930 h 963081"/>
              <a:gd name="connsiteX5" fmla="*/ 1795908 w 4283865"/>
              <a:gd name="connsiteY5" fmla="*/ 874930 h 963081"/>
              <a:gd name="connsiteX6" fmla="*/ 1795908 w 4283865"/>
              <a:gd name="connsiteY6" fmla="*/ 845985 h 963081"/>
              <a:gd name="connsiteX7" fmla="*/ 1630132 w 4283865"/>
              <a:gd name="connsiteY7" fmla="*/ 845985 h 963081"/>
              <a:gd name="connsiteX8" fmla="*/ 1630132 w 4283865"/>
              <a:gd name="connsiteY8" fmla="*/ 798620 h 963081"/>
              <a:gd name="connsiteX9" fmla="*/ 1619606 w 4283865"/>
              <a:gd name="connsiteY9" fmla="*/ 798620 h 963081"/>
              <a:gd name="connsiteX10" fmla="*/ 1619606 w 4283865"/>
              <a:gd name="connsiteY10" fmla="*/ 751256 h 963081"/>
              <a:gd name="connsiteX11" fmla="*/ 1597240 w 4283865"/>
              <a:gd name="connsiteY11" fmla="*/ 751256 h 963081"/>
              <a:gd name="connsiteX12" fmla="*/ 1597240 w 4283865"/>
              <a:gd name="connsiteY12" fmla="*/ 728889 h 963081"/>
              <a:gd name="connsiteX13" fmla="*/ 1416991 w 4283865"/>
              <a:gd name="connsiteY13" fmla="*/ 728889 h 963081"/>
              <a:gd name="connsiteX14" fmla="*/ 1416991 w 4283865"/>
              <a:gd name="connsiteY14" fmla="*/ 695997 h 963081"/>
              <a:gd name="connsiteX15" fmla="*/ 1318315 w 4283865"/>
              <a:gd name="connsiteY15" fmla="*/ 695997 h 963081"/>
              <a:gd name="connsiteX16" fmla="*/ 1318315 w 4283865"/>
              <a:gd name="connsiteY16" fmla="*/ 664420 h 963081"/>
              <a:gd name="connsiteX17" fmla="*/ 1301211 w 4283865"/>
              <a:gd name="connsiteY17" fmla="*/ 664420 h 963081"/>
              <a:gd name="connsiteX18" fmla="*/ 1301211 w 4283865"/>
              <a:gd name="connsiteY18" fmla="*/ 606530 h 963081"/>
              <a:gd name="connsiteX19" fmla="*/ 985447 w 4283865"/>
              <a:gd name="connsiteY19" fmla="*/ 606530 h 963081"/>
              <a:gd name="connsiteX20" fmla="*/ 985447 w 4283865"/>
              <a:gd name="connsiteY20" fmla="*/ 543378 h 963081"/>
              <a:gd name="connsiteX21" fmla="*/ 978868 w 4283865"/>
              <a:gd name="connsiteY21" fmla="*/ 543378 h 963081"/>
              <a:gd name="connsiteX22" fmla="*/ 978868 w 4283865"/>
              <a:gd name="connsiteY22" fmla="*/ 480225 h 963081"/>
              <a:gd name="connsiteX23" fmla="*/ 969659 w 4283865"/>
              <a:gd name="connsiteY23" fmla="*/ 480225 h 963081"/>
              <a:gd name="connsiteX24" fmla="*/ 969659 w 4283865"/>
              <a:gd name="connsiteY24" fmla="*/ 403915 h 963081"/>
              <a:gd name="connsiteX25" fmla="*/ 768359 w 4283865"/>
              <a:gd name="connsiteY25" fmla="*/ 403915 h 963081"/>
              <a:gd name="connsiteX26" fmla="*/ 768359 w 4283865"/>
              <a:gd name="connsiteY26" fmla="*/ 367076 h 963081"/>
              <a:gd name="connsiteX27" fmla="*/ 664420 w 4283865"/>
              <a:gd name="connsiteY27" fmla="*/ 367076 h 963081"/>
              <a:gd name="connsiteX28" fmla="*/ 664420 w 4283865"/>
              <a:gd name="connsiteY28" fmla="*/ 339447 h 963081"/>
              <a:gd name="connsiteX29" fmla="*/ 652579 w 4283865"/>
              <a:gd name="connsiteY29" fmla="*/ 339447 h 963081"/>
              <a:gd name="connsiteX30" fmla="*/ 652579 w 4283865"/>
              <a:gd name="connsiteY30" fmla="*/ 268400 h 963081"/>
              <a:gd name="connsiteX31" fmla="*/ 636791 w 4283865"/>
              <a:gd name="connsiteY31" fmla="*/ 268400 h 963081"/>
              <a:gd name="connsiteX32" fmla="*/ 636791 w 4283865"/>
              <a:gd name="connsiteY32" fmla="*/ 222351 h 963081"/>
              <a:gd name="connsiteX33" fmla="*/ 334183 w 4283865"/>
              <a:gd name="connsiteY33" fmla="*/ 222351 h 963081"/>
              <a:gd name="connsiteX34" fmla="*/ 334183 w 4283865"/>
              <a:gd name="connsiteY34" fmla="*/ 182880 h 963081"/>
              <a:gd name="connsiteX35" fmla="*/ 322342 w 4283865"/>
              <a:gd name="connsiteY35" fmla="*/ 182880 h 963081"/>
              <a:gd name="connsiteX36" fmla="*/ 322342 w 4283865"/>
              <a:gd name="connsiteY36" fmla="*/ 106571 h 963081"/>
              <a:gd name="connsiteX37" fmla="*/ 309185 w 4283865"/>
              <a:gd name="connsiteY37" fmla="*/ 106571 h 963081"/>
              <a:gd name="connsiteX38" fmla="*/ 309185 w 4283865"/>
              <a:gd name="connsiteY38" fmla="*/ 57890 h 963081"/>
              <a:gd name="connsiteX39" fmla="*/ 284188 w 4283865"/>
              <a:gd name="connsiteY39" fmla="*/ 57890 h 963081"/>
              <a:gd name="connsiteX40" fmla="*/ 284188 w 4283865"/>
              <a:gd name="connsiteY40" fmla="*/ 30261 h 963081"/>
              <a:gd name="connsiteX41" fmla="*/ 55259 w 4283865"/>
              <a:gd name="connsiteY41" fmla="*/ 30261 h 963081"/>
              <a:gd name="connsiteX42" fmla="*/ 55259 w 4283865"/>
              <a:gd name="connsiteY42" fmla="*/ 0 h 963081"/>
              <a:gd name="connsiteX43" fmla="*/ 0 w 4283865"/>
              <a:gd name="connsiteY43" fmla="*/ 0 h 96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283865" h="963081">
                <a:moveTo>
                  <a:pt x="4283865" y="963081"/>
                </a:moveTo>
                <a:lnTo>
                  <a:pt x="3248422" y="963081"/>
                </a:lnTo>
                <a:lnTo>
                  <a:pt x="3248422" y="919663"/>
                </a:lnTo>
                <a:lnTo>
                  <a:pt x="2949762" y="919663"/>
                </a:lnTo>
                <a:lnTo>
                  <a:pt x="2949762" y="874930"/>
                </a:lnTo>
                <a:lnTo>
                  <a:pt x="1795908" y="874930"/>
                </a:lnTo>
                <a:lnTo>
                  <a:pt x="1795908" y="845985"/>
                </a:lnTo>
                <a:lnTo>
                  <a:pt x="1630132" y="845985"/>
                </a:lnTo>
                <a:lnTo>
                  <a:pt x="1630132" y="798620"/>
                </a:lnTo>
                <a:lnTo>
                  <a:pt x="1619606" y="798620"/>
                </a:lnTo>
                <a:lnTo>
                  <a:pt x="1619606" y="751256"/>
                </a:lnTo>
                <a:lnTo>
                  <a:pt x="1597240" y="751256"/>
                </a:lnTo>
                <a:lnTo>
                  <a:pt x="1597240" y="728889"/>
                </a:lnTo>
                <a:lnTo>
                  <a:pt x="1416991" y="728889"/>
                </a:lnTo>
                <a:lnTo>
                  <a:pt x="1416991" y="695997"/>
                </a:lnTo>
                <a:lnTo>
                  <a:pt x="1318315" y="695997"/>
                </a:lnTo>
                <a:lnTo>
                  <a:pt x="1318315" y="664420"/>
                </a:lnTo>
                <a:lnTo>
                  <a:pt x="1301211" y="664420"/>
                </a:lnTo>
                <a:lnTo>
                  <a:pt x="1301211" y="606530"/>
                </a:lnTo>
                <a:lnTo>
                  <a:pt x="985447" y="606530"/>
                </a:lnTo>
                <a:lnTo>
                  <a:pt x="985447" y="543378"/>
                </a:lnTo>
                <a:lnTo>
                  <a:pt x="978868" y="543378"/>
                </a:lnTo>
                <a:lnTo>
                  <a:pt x="978868" y="480225"/>
                </a:lnTo>
                <a:lnTo>
                  <a:pt x="969659" y="480225"/>
                </a:lnTo>
                <a:lnTo>
                  <a:pt x="969659" y="403915"/>
                </a:lnTo>
                <a:lnTo>
                  <a:pt x="768359" y="403915"/>
                </a:lnTo>
                <a:lnTo>
                  <a:pt x="768359" y="367076"/>
                </a:lnTo>
                <a:lnTo>
                  <a:pt x="664420" y="367076"/>
                </a:lnTo>
                <a:lnTo>
                  <a:pt x="664420" y="339447"/>
                </a:lnTo>
                <a:lnTo>
                  <a:pt x="652579" y="339447"/>
                </a:lnTo>
                <a:lnTo>
                  <a:pt x="652579" y="268400"/>
                </a:lnTo>
                <a:lnTo>
                  <a:pt x="636791" y="268400"/>
                </a:lnTo>
                <a:lnTo>
                  <a:pt x="636791" y="222351"/>
                </a:lnTo>
                <a:lnTo>
                  <a:pt x="334183" y="222351"/>
                </a:lnTo>
                <a:lnTo>
                  <a:pt x="334183" y="182880"/>
                </a:lnTo>
                <a:lnTo>
                  <a:pt x="322342" y="182880"/>
                </a:lnTo>
                <a:lnTo>
                  <a:pt x="322342" y="106571"/>
                </a:lnTo>
                <a:lnTo>
                  <a:pt x="309185" y="106571"/>
                </a:lnTo>
                <a:lnTo>
                  <a:pt x="309185" y="57890"/>
                </a:lnTo>
                <a:lnTo>
                  <a:pt x="284188" y="57890"/>
                </a:lnTo>
                <a:lnTo>
                  <a:pt x="284188" y="30261"/>
                </a:lnTo>
                <a:lnTo>
                  <a:pt x="55259" y="30261"/>
                </a:lnTo>
                <a:lnTo>
                  <a:pt x="55259"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69" name="Group 368">
            <a:extLst>
              <a:ext uri="{FF2B5EF4-FFF2-40B4-BE49-F238E27FC236}">
                <a16:creationId xmlns:a16="http://schemas.microsoft.com/office/drawing/2014/main" id="{F27FDB23-6503-44F3-9AC9-094C6EA88B3B}"/>
              </a:ext>
            </a:extLst>
          </p:cNvPr>
          <p:cNvGrpSpPr/>
          <p:nvPr/>
        </p:nvGrpSpPr>
        <p:grpSpPr>
          <a:xfrm>
            <a:off x="1485526" y="4060631"/>
            <a:ext cx="3943002" cy="791979"/>
            <a:chOff x="1485526" y="4060631"/>
            <a:chExt cx="3943002" cy="791979"/>
          </a:xfrm>
        </p:grpSpPr>
        <p:cxnSp>
          <p:nvCxnSpPr>
            <p:cNvPr id="363" name="Straight Connector 362">
              <a:extLst>
                <a:ext uri="{FF2B5EF4-FFF2-40B4-BE49-F238E27FC236}">
                  <a16:creationId xmlns:a16="http://schemas.microsoft.com/office/drawing/2014/main" id="{BC53B0B7-5F90-4B09-BF97-5E0FF2D157C5}"/>
                </a:ext>
              </a:extLst>
            </p:cNvPr>
            <p:cNvCxnSpPr>
              <a:cxnSpLocks/>
            </p:cNvCxnSpPr>
            <p:nvPr/>
          </p:nvCxnSpPr>
          <p:spPr bwMode="auto">
            <a:xfrm>
              <a:off x="1485526" y="4060631"/>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152DBC7C-3F01-4ED7-8BE4-C39010161F08}"/>
                </a:ext>
              </a:extLst>
            </p:cNvPr>
            <p:cNvCxnSpPr>
              <a:cxnSpLocks/>
            </p:cNvCxnSpPr>
            <p:nvPr/>
          </p:nvCxnSpPr>
          <p:spPr bwMode="auto">
            <a:xfrm flipH="1">
              <a:off x="1714218" y="4111674"/>
              <a:ext cx="59341" cy="0"/>
            </a:xfrm>
            <a:prstGeom prst="line">
              <a:avLst/>
            </a:prstGeom>
            <a:noFill/>
            <a:ln w="19050" cap="flat" cmpd="sng" algn="ctr">
              <a:solidFill>
                <a:schemeClr val="accent3"/>
              </a:solidFill>
              <a:prstDash val="solid"/>
              <a:round/>
              <a:headEnd type="none" w="med" len="med"/>
              <a:tailEnd type="none" w="med" len="med"/>
            </a:ln>
            <a:effectLst/>
          </p:spPr>
        </p:cxnSp>
        <p:grpSp>
          <p:nvGrpSpPr>
            <p:cNvPr id="368" name="Group 367">
              <a:extLst>
                <a:ext uri="{FF2B5EF4-FFF2-40B4-BE49-F238E27FC236}">
                  <a16:creationId xmlns:a16="http://schemas.microsoft.com/office/drawing/2014/main" id="{E8AD0829-ABD5-48F6-A9AF-832950D65D54}"/>
                </a:ext>
              </a:extLst>
            </p:cNvPr>
            <p:cNvGrpSpPr/>
            <p:nvPr/>
          </p:nvGrpSpPr>
          <p:grpSpPr>
            <a:xfrm>
              <a:off x="3722187" y="4707947"/>
              <a:ext cx="1706341" cy="144663"/>
              <a:chOff x="3722187" y="4707947"/>
              <a:chExt cx="1706341" cy="144663"/>
            </a:xfrm>
          </p:grpSpPr>
          <p:cxnSp>
            <p:nvCxnSpPr>
              <p:cNvPr id="352" name="Straight Connector 351">
                <a:extLst>
                  <a:ext uri="{FF2B5EF4-FFF2-40B4-BE49-F238E27FC236}">
                    <a16:creationId xmlns:a16="http://schemas.microsoft.com/office/drawing/2014/main" id="{227471C6-5357-4AAE-8246-2C172694DDFD}"/>
                  </a:ext>
                </a:extLst>
              </p:cNvPr>
              <p:cNvCxnSpPr>
                <a:cxnSpLocks/>
              </p:cNvCxnSpPr>
              <p:nvPr/>
            </p:nvCxnSpPr>
            <p:spPr bwMode="auto">
              <a:xfrm>
                <a:off x="3722187" y="4707947"/>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DAAF4370-CC74-440A-A1F1-14CB62C39003}"/>
                  </a:ext>
                </a:extLst>
              </p:cNvPr>
              <p:cNvCxnSpPr>
                <a:cxnSpLocks/>
              </p:cNvCxnSpPr>
              <p:nvPr/>
            </p:nvCxnSpPr>
            <p:spPr bwMode="auto">
              <a:xfrm>
                <a:off x="4003744" y="4707947"/>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4511E8C2-9313-45F0-B1E7-9FD9A1B41341}"/>
                  </a:ext>
                </a:extLst>
              </p:cNvPr>
              <p:cNvCxnSpPr>
                <a:cxnSpLocks/>
              </p:cNvCxnSpPr>
              <p:nvPr/>
            </p:nvCxnSpPr>
            <p:spPr bwMode="auto">
              <a:xfrm>
                <a:off x="4036636" y="4707947"/>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E01F6BCA-7A8C-4309-8BF2-167E2AC03EFD}"/>
                  </a:ext>
                </a:extLst>
              </p:cNvPr>
              <p:cNvCxnSpPr>
                <a:cxnSpLocks/>
              </p:cNvCxnSpPr>
              <p:nvPr/>
            </p:nvCxnSpPr>
            <p:spPr bwMode="auto">
              <a:xfrm>
                <a:off x="4024795" y="4707947"/>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E54699A8-B43A-4700-85C7-1EF619EF4A7B}"/>
                  </a:ext>
                </a:extLst>
              </p:cNvPr>
              <p:cNvCxnSpPr>
                <a:cxnSpLocks/>
              </p:cNvCxnSpPr>
              <p:nvPr/>
            </p:nvCxnSpPr>
            <p:spPr bwMode="auto">
              <a:xfrm>
                <a:off x="4066897" y="4707947"/>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3A7CC8B9-C0E1-4EE0-8F8C-D5595FB3BF21}"/>
                  </a:ext>
                </a:extLst>
              </p:cNvPr>
              <p:cNvCxnSpPr>
                <a:cxnSpLocks/>
              </p:cNvCxnSpPr>
              <p:nvPr/>
            </p:nvCxnSpPr>
            <p:spPr bwMode="auto">
              <a:xfrm>
                <a:off x="4069528" y="4755312"/>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2191CCBA-E09D-4903-AC01-33A8D939DF95}"/>
                  </a:ext>
                </a:extLst>
              </p:cNvPr>
              <p:cNvCxnSpPr>
                <a:cxnSpLocks/>
              </p:cNvCxnSpPr>
              <p:nvPr/>
            </p:nvCxnSpPr>
            <p:spPr bwMode="auto">
              <a:xfrm>
                <a:off x="4647113" y="4801361"/>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7B03C1B0-B38B-44DC-8A22-A0983042645F}"/>
                  </a:ext>
                </a:extLst>
              </p:cNvPr>
              <p:cNvCxnSpPr>
                <a:cxnSpLocks/>
              </p:cNvCxnSpPr>
              <p:nvPr/>
            </p:nvCxnSpPr>
            <p:spPr bwMode="auto">
              <a:xfrm>
                <a:off x="4706319" y="4801361"/>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FCEF684C-B53C-46BB-B115-3A1F9B9B6852}"/>
                  </a:ext>
                </a:extLst>
              </p:cNvPr>
              <p:cNvCxnSpPr>
                <a:cxnSpLocks/>
              </p:cNvCxnSpPr>
              <p:nvPr/>
            </p:nvCxnSpPr>
            <p:spPr bwMode="auto">
              <a:xfrm>
                <a:off x="4711581" y="4801361"/>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F913B54F-6220-44FC-B8E0-A1948B0956FE}"/>
                  </a:ext>
                </a:extLst>
              </p:cNvPr>
              <p:cNvCxnSpPr>
                <a:cxnSpLocks/>
              </p:cNvCxnSpPr>
              <p:nvPr/>
            </p:nvCxnSpPr>
            <p:spPr bwMode="auto">
              <a:xfrm>
                <a:off x="4739210" y="4801361"/>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A845596D-A0EF-4E48-90FD-4A930B6414A9}"/>
                  </a:ext>
                </a:extLst>
              </p:cNvPr>
              <p:cNvCxnSpPr>
                <a:cxnSpLocks/>
              </p:cNvCxnSpPr>
              <p:nvPr/>
            </p:nvCxnSpPr>
            <p:spPr bwMode="auto">
              <a:xfrm>
                <a:off x="5399684" y="4801361"/>
                <a:ext cx="0" cy="51249"/>
              </a:xfrm>
              <a:prstGeom prst="line">
                <a:avLst/>
              </a:prstGeom>
              <a:noFill/>
              <a:ln w="19050" cap="flat" cmpd="sng" algn="ctr">
                <a:solidFill>
                  <a:schemeClr val="accent3"/>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D3BF63D9-895E-4DA7-9A11-A7367C07A56D}"/>
                  </a:ext>
                </a:extLst>
              </p:cNvPr>
              <p:cNvCxnSpPr>
                <a:cxnSpLocks/>
              </p:cNvCxnSpPr>
              <p:nvPr/>
            </p:nvCxnSpPr>
            <p:spPr bwMode="auto">
              <a:xfrm flipH="1">
                <a:off x="4033768" y="4737939"/>
                <a:ext cx="59341" cy="0"/>
              </a:xfrm>
              <a:prstGeom prst="line">
                <a:avLst/>
              </a:prstGeom>
              <a:noFill/>
              <a:ln w="19050" cap="flat" cmpd="sng" algn="ctr">
                <a:solidFill>
                  <a:schemeClr val="accent3"/>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1A808846-C09A-49CC-A22B-AB05C2546898}"/>
                  </a:ext>
                </a:extLst>
              </p:cNvPr>
              <p:cNvCxnSpPr>
                <a:cxnSpLocks/>
              </p:cNvCxnSpPr>
              <p:nvPr/>
            </p:nvCxnSpPr>
            <p:spPr bwMode="auto">
              <a:xfrm flipH="1">
                <a:off x="4037715" y="4781357"/>
                <a:ext cx="59341" cy="0"/>
              </a:xfrm>
              <a:prstGeom prst="line">
                <a:avLst/>
              </a:prstGeom>
              <a:noFill/>
              <a:ln w="19050" cap="flat" cmpd="sng" algn="ctr">
                <a:solidFill>
                  <a:schemeClr val="accent3"/>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38030970-DD52-4369-AB9B-7E7609B9134A}"/>
                  </a:ext>
                </a:extLst>
              </p:cNvPr>
              <p:cNvCxnSpPr>
                <a:cxnSpLocks/>
              </p:cNvCxnSpPr>
              <p:nvPr/>
            </p:nvCxnSpPr>
            <p:spPr bwMode="auto">
              <a:xfrm flipH="1">
                <a:off x="5369187" y="4828722"/>
                <a:ext cx="59341" cy="0"/>
              </a:xfrm>
              <a:prstGeom prst="line">
                <a:avLst/>
              </a:prstGeom>
              <a:noFill/>
              <a:ln w="19050" cap="flat" cmpd="sng" algn="ctr">
                <a:solidFill>
                  <a:schemeClr val="accent3"/>
                </a:solidFill>
                <a:prstDash val="solid"/>
                <a:round/>
                <a:headEnd type="none" w="med" len="med"/>
                <a:tailEnd type="none" w="med" len="med"/>
              </a:ln>
              <a:effectLst/>
            </p:spPr>
          </p:cxnSp>
        </p:grpSp>
      </p:grpSp>
      <p:sp>
        <p:nvSpPr>
          <p:cNvPr id="370" name="TextBox 369">
            <a:extLst>
              <a:ext uri="{FF2B5EF4-FFF2-40B4-BE49-F238E27FC236}">
                <a16:creationId xmlns:a16="http://schemas.microsoft.com/office/drawing/2014/main" id="{013C5547-6365-44B1-B8C3-B9F1D76425B2}"/>
              </a:ext>
            </a:extLst>
          </p:cNvPr>
          <p:cNvSpPr txBox="1"/>
          <p:nvPr/>
        </p:nvSpPr>
        <p:spPr bwMode="auto">
          <a:xfrm>
            <a:off x="4297931" y="4933464"/>
            <a:ext cx="15937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Censored observation</a:t>
            </a:r>
          </a:p>
        </p:txBody>
      </p:sp>
      <p:grpSp>
        <p:nvGrpSpPr>
          <p:cNvPr id="371" name="Group 370">
            <a:extLst>
              <a:ext uri="{FF2B5EF4-FFF2-40B4-BE49-F238E27FC236}">
                <a16:creationId xmlns:a16="http://schemas.microsoft.com/office/drawing/2014/main" id="{1D481045-00A0-4DBD-927E-F29F57F2ADF2}"/>
              </a:ext>
            </a:extLst>
          </p:cNvPr>
          <p:cNvGrpSpPr/>
          <p:nvPr/>
        </p:nvGrpSpPr>
        <p:grpSpPr>
          <a:xfrm>
            <a:off x="4290526" y="5035270"/>
            <a:ext cx="81445" cy="88347"/>
            <a:chOff x="4795972" y="4733038"/>
            <a:chExt cx="109210" cy="118465"/>
          </a:xfrm>
        </p:grpSpPr>
        <p:cxnSp>
          <p:nvCxnSpPr>
            <p:cNvPr id="372" name="Straight Connector 371">
              <a:extLst>
                <a:ext uri="{FF2B5EF4-FFF2-40B4-BE49-F238E27FC236}">
                  <a16:creationId xmlns:a16="http://schemas.microsoft.com/office/drawing/2014/main" id="{1EAED1EE-C1D5-4E10-8D95-EF8F938D328D}"/>
                </a:ext>
              </a:extLst>
            </p:cNvPr>
            <p:cNvCxnSpPr>
              <a:cxnSpLocks/>
            </p:cNvCxnSpPr>
            <p:nvPr/>
          </p:nvCxnSpPr>
          <p:spPr bwMode="auto">
            <a:xfrm>
              <a:off x="4795972" y="4794121"/>
              <a:ext cx="109210" cy="0"/>
            </a:xfrm>
            <a:prstGeom prst="line">
              <a:avLst/>
            </a:prstGeom>
            <a:noFill/>
            <a:ln w="12700" cap="flat" cmpd="sng" algn="ctr">
              <a:solidFill>
                <a:schemeClr val="bg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9DA7185A-08D9-4A56-B63F-2E8ADB398D4B}"/>
                </a:ext>
              </a:extLst>
            </p:cNvPr>
            <p:cNvCxnSpPr>
              <a:cxnSpLocks/>
            </p:cNvCxnSpPr>
            <p:nvPr/>
          </p:nvCxnSpPr>
          <p:spPr bwMode="auto">
            <a:xfrm>
              <a:off x="4849652" y="4733038"/>
              <a:ext cx="0" cy="118465"/>
            </a:xfrm>
            <a:prstGeom prst="line">
              <a:avLst/>
            </a:prstGeom>
            <a:noFill/>
            <a:ln w="12700" cap="flat" cmpd="sng" algn="ctr">
              <a:solidFill>
                <a:schemeClr val="bg1"/>
              </a:solidFill>
              <a:prstDash val="solid"/>
              <a:round/>
              <a:headEnd type="none" w="med" len="med"/>
              <a:tailEnd type="none" w="med" len="med"/>
            </a:ln>
            <a:effectLst/>
          </p:spPr>
        </p:cxnSp>
      </p:grpSp>
      <p:sp>
        <p:nvSpPr>
          <p:cNvPr id="374" name="TextBox 373">
            <a:extLst>
              <a:ext uri="{FF2B5EF4-FFF2-40B4-BE49-F238E27FC236}">
                <a16:creationId xmlns:a16="http://schemas.microsoft.com/office/drawing/2014/main" id="{21380030-EE00-4238-B789-D6EC170474D9}"/>
              </a:ext>
            </a:extLst>
          </p:cNvPr>
          <p:cNvSpPr txBox="1"/>
          <p:nvPr/>
        </p:nvSpPr>
        <p:spPr bwMode="auto">
          <a:xfrm>
            <a:off x="3857635" y="3756405"/>
            <a:ext cx="217829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dirty="0">
                <a:solidFill>
                  <a:schemeClr val="bg1"/>
                </a:solidFill>
                <a:latin typeface="Calibri" panose="020F0502020204030204" pitchFamily="34" charset="0"/>
              </a:rPr>
              <a:t>HR: 0.58 (95% CI: 0.36-0.93;</a:t>
            </a:r>
          </a:p>
          <a:p>
            <a:pPr algn="r">
              <a:lnSpc>
                <a:spcPct val="100000"/>
              </a:lnSpc>
              <a:spcBef>
                <a:spcPts val="0"/>
              </a:spcBef>
              <a:spcAft>
                <a:spcPct val="0"/>
              </a:spcAft>
              <a:buClrTx/>
              <a:buFontTx/>
              <a:buNone/>
            </a:pPr>
            <a:r>
              <a:rPr lang="en-US" sz="1200" i="1" dirty="0">
                <a:solidFill>
                  <a:schemeClr val="bg1"/>
                </a:solidFill>
                <a:latin typeface="Calibri" panose="020F0502020204030204" pitchFamily="34" charset="0"/>
              </a:rPr>
              <a:t>P </a:t>
            </a:r>
            <a:r>
              <a:rPr lang="en-US" sz="1200" dirty="0">
                <a:solidFill>
                  <a:schemeClr val="bg1"/>
                </a:solidFill>
                <a:latin typeface="Calibri" panose="020F0502020204030204" pitchFamily="34" charset="0"/>
              </a:rPr>
              <a:t>&lt;.022)</a:t>
            </a:r>
            <a:endParaRPr lang="en-US" sz="1200" i="1" dirty="0">
              <a:solidFill>
                <a:schemeClr val="bg1"/>
              </a:solidFill>
              <a:latin typeface="Calibri" panose="020F0502020204030204" pitchFamily="34" charset="0"/>
            </a:endParaRPr>
          </a:p>
        </p:txBody>
      </p:sp>
      <p:sp>
        <p:nvSpPr>
          <p:cNvPr id="377" name="TextBox 376">
            <a:extLst>
              <a:ext uri="{FF2B5EF4-FFF2-40B4-BE49-F238E27FC236}">
                <a16:creationId xmlns:a16="http://schemas.microsoft.com/office/drawing/2014/main" id="{F7760C54-DA42-490F-9332-E29192037286}"/>
              </a:ext>
            </a:extLst>
          </p:cNvPr>
          <p:cNvSpPr txBox="1"/>
          <p:nvPr/>
        </p:nvSpPr>
        <p:spPr bwMode="auto">
          <a:xfrm>
            <a:off x="7997489" y="5346841"/>
            <a:ext cx="20528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Mo Since Randomization</a:t>
            </a:r>
          </a:p>
        </p:txBody>
      </p:sp>
      <p:sp>
        <p:nvSpPr>
          <p:cNvPr id="378" name="TextBox 377">
            <a:extLst>
              <a:ext uri="{FF2B5EF4-FFF2-40B4-BE49-F238E27FC236}">
                <a16:creationId xmlns:a16="http://schemas.microsoft.com/office/drawing/2014/main" id="{26F15C9D-11A3-4857-8749-F09147720F5E}"/>
              </a:ext>
            </a:extLst>
          </p:cNvPr>
          <p:cNvSpPr txBox="1"/>
          <p:nvPr/>
        </p:nvSpPr>
        <p:spPr bwMode="auto">
          <a:xfrm rot="16200000">
            <a:off x="5191946" y="4404322"/>
            <a:ext cx="20528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PFS (%)</a:t>
            </a:r>
          </a:p>
        </p:txBody>
      </p:sp>
      <p:graphicFrame>
        <p:nvGraphicFramePr>
          <p:cNvPr id="379" name="Group 32">
            <a:extLst>
              <a:ext uri="{FF2B5EF4-FFF2-40B4-BE49-F238E27FC236}">
                <a16:creationId xmlns:a16="http://schemas.microsoft.com/office/drawing/2014/main" id="{F5E75F9A-C0D0-4FF0-94F8-B5C52053D46B}"/>
              </a:ext>
            </a:extLst>
          </p:cNvPr>
          <p:cNvGraphicFramePr>
            <a:graphicFrameLocks noGrp="1"/>
          </p:cNvGraphicFramePr>
          <p:nvPr>
            <p:extLst>
              <p:ext uri="{D42A27DB-BD31-4B8C-83A1-F6EECF244321}">
                <p14:modId xmlns:p14="http://schemas.microsoft.com/office/powerpoint/2010/main" val="4038450764"/>
              </p:ext>
            </p:extLst>
          </p:nvPr>
        </p:nvGraphicFramePr>
        <p:xfrm>
          <a:off x="6683418" y="5580045"/>
          <a:ext cx="4515625" cy="548672"/>
        </p:xfrm>
        <a:graphic>
          <a:graphicData uri="http://schemas.openxmlformats.org/drawingml/2006/table">
            <a:tbl>
              <a:tblPr/>
              <a:tblGrid>
                <a:gridCol w="1706438">
                  <a:extLst>
                    <a:ext uri="{9D8B030D-6E8A-4147-A177-3AD203B41FA5}">
                      <a16:colId xmlns:a16="http://schemas.microsoft.com/office/drawing/2014/main" val="20000"/>
                    </a:ext>
                  </a:extLst>
                </a:gridCol>
                <a:gridCol w="1456441">
                  <a:extLst>
                    <a:ext uri="{9D8B030D-6E8A-4147-A177-3AD203B41FA5}">
                      <a16:colId xmlns:a16="http://schemas.microsoft.com/office/drawing/2014/main" val="20001"/>
                    </a:ext>
                  </a:extLst>
                </a:gridCol>
                <a:gridCol w="1352746">
                  <a:extLst>
                    <a:ext uri="{9D8B030D-6E8A-4147-A177-3AD203B41FA5}">
                      <a16:colId xmlns:a16="http://schemas.microsoft.com/office/drawing/2014/main" val="1157321393"/>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Niraparib (N = 85)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Placebo (N = 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mPFS (95% Cl),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14.0 (11.9-NE)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5.5 (2.9-7.3)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380" name="Freeform: Shape 379">
            <a:extLst>
              <a:ext uri="{FF2B5EF4-FFF2-40B4-BE49-F238E27FC236}">
                <a16:creationId xmlns:a16="http://schemas.microsoft.com/office/drawing/2014/main" id="{BB8C2BA6-9F46-4EC8-AF12-B4835CAC5020}"/>
              </a:ext>
            </a:extLst>
          </p:cNvPr>
          <p:cNvSpPr/>
          <p:nvPr/>
        </p:nvSpPr>
        <p:spPr bwMode="auto">
          <a:xfrm>
            <a:off x="6667337" y="3810560"/>
            <a:ext cx="4960742" cy="1430431"/>
          </a:xfrm>
          <a:custGeom>
            <a:avLst/>
            <a:gdLst>
              <a:gd name="connsiteX0" fmla="*/ 0 w 5046009"/>
              <a:gd name="connsiteY0" fmla="*/ 0 h 1430431"/>
              <a:gd name="connsiteX1" fmla="*/ 0 w 5046009"/>
              <a:gd name="connsiteY1" fmla="*/ 1430431 h 1430431"/>
              <a:gd name="connsiteX2" fmla="*/ 5046009 w 5046009"/>
              <a:gd name="connsiteY2" fmla="*/ 1430431 h 1430431"/>
            </a:gdLst>
            <a:ahLst/>
            <a:cxnLst>
              <a:cxn ang="0">
                <a:pos x="connsiteX0" y="connsiteY0"/>
              </a:cxn>
              <a:cxn ang="0">
                <a:pos x="connsiteX1" y="connsiteY1"/>
              </a:cxn>
              <a:cxn ang="0">
                <a:pos x="connsiteX2" y="connsiteY2"/>
              </a:cxn>
            </a:cxnLst>
            <a:rect l="l" t="t" r="r" b="b"/>
            <a:pathLst>
              <a:path w="5046009" h="1430431">
                <a:moveTo>
                  <a:pt x="0" y="0"/>
                </a:moveTo>
                <a:lnTo>
                  <a:pt x="0" y="1430431"/>
                </a:lnTo>
                <a:lnTo>
                  <a:pt x="5046009" y="1430431"/>
                </a:lnTo>
              </a:path>
            </a:pathLst>
          </a:custGeom>
          <a:noFill/>
          <a:ln w="28575">
            <a:solidFill>
              <a:schemeClr val="bg1"/>
            </a:solidFill>
            <a:miter lim="800000"/>
            <a:headEnd/>
            <a:tailEnd/>
          </a:ln>
        </p:spPr>
        <p:txBody>
          <a:bodyPr rtlCol="0" anchor="ctr"/>
          <a:lstStyle/>
          <a:p>
            <a:pPr algn="ctr"/>
            <a:endParaRPr lang="en-US" dirty="0"/>
          </a:p>
        </p:txBody>
      </p:sp>
      <p:grpSp>
        <p:nvGrpSpPr>
          <p:cNvPr id="395" name="Group 394">
            <a:extLst>
              <a:ext uri="{FF2B5EF4-FFF2-40B4-BE49-F238E27FC236}">
                <a16:creationId xmlns:a16="http://schemas.microsoft.com/office/drawing/2014/main" id="{CD671480-E54A-4D0B-8778-6DD7281B075D}"/>
              </a:ext>
            </a:extLst>
          </p:cNvPr>
          <p:cNvGrpSpPr/>
          <p:nvPr/>
        </p:nvGrpSpPr>
        <p:grpSpPr>
          <a:xfrm>
            <a:off x="6666380" y="5249397"/>
            <a:ext cx="4849345" cy="58584"/>
            <a:chOff x="6666380" y="5249396"/>
            <a:chExt cx="4849345" cy="154641"/>
          </a:xfrm>
        </p:grpSpPr>
        <p:cxnSp>
          <p:nvCxnSpPr>
            <p:cNvPr id="382" name="Straight Connector 381">
              <a:extLst>
                <a:ext uri="{FF2B5EF4-FFF2-40B4-BE49-F238E27FC236}">
                  <a16:creationId xmlns:a16="http://schemas.microsoft.com/office/drawing/2014/main" id="{35BFB46A-7C41-4232-9E48-56D50234E308}"/>
                </a:ext>
              </a:extLst>
            </p:cNvPr>
            <p:cNvCxnSpPr/>
            <p:nvPr/>
          </p:nvCxnSpPr>
          <p:spPr bwMode="auto">
            <a:xfrm>
              <a:off x="6666380"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CE377E47-1375-44EC-945A-A6FC580A8E13}"/>
                </a:ext>
              </a:extLst>
            </p:cNvPr>
            <p:cNvCxnSpPr/>
            <p:nvPr/>
          </p:nvCxnSpPr>
          <p:spPr bwMode="auto">
            <a:xfrm>
              <a:off x="7070492"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F866F4BB-F7F4-4679-90FF-0EC63CBDA322}"/>
                </a:ext>
              </a:extLst>
            </p:cNvPr>
            <p:cNvCxnSpPr/>
            <p:nvPr/>
          </p:nvCxnSpPr>
          <p:spPr bwMode="auto">
            <a:xfrm>
              <a:off x="7474604"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0107E04F-4E14-4B8F-AB10-38560B46AE83}"/>
                </a:ext>
              </a:extLst>
            </p:cNvPr>
            <p:cNvCxnSpPr/>
            <p:nvPr/>
          </p:nvCxnSpPr>
          <p:spPr bwMode="auto">
            <a:xfrm>
              <a:off x="7878716"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287F83EE-4416-4BE0-AD4F-04D76DC040D6}"/>
                </a:ext>
              </a:extLst>
            </p:cNvPr>
            <p:cNvCxnSpPr/>
            <p:nvPr/>
          </p:nvCxnSpPr>
          <p:spPr bwMode="auto">
            <a:xfrm>
              <a:off x="8282828"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4AC4AC3A-AEF3-4C4E-B239-6AAE735D3890}"/>
                </a:ext>
              </a:extLst>
            </p:cNvPr>
            <p:cNvCxnSpPr/>
            <p:nvPr/>
          </p:nvCxnSpPr>
          <p:spPr bwMode="auto">
            <a:xfrm>
              <a:off x="8686940"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AF3EE53B-DFAA-431E-ADD9-2BA09E93488C}"/>
                </a:ext>
              </a:extLst>
            </p:cNvPr>
            <p:cNvCxnSpPr/>
            <p:nvPr/>
          </p:nvCxnSpPr>
          <p:spPr bwMode="auto">
            <a:xfrm>
              <a:off x="9091052"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D78E57AA-7CE7-4CD8-A7E8-25DD811D9BD4}"/>
                </a:ext>
              </a:extLst>
            </p:cNvPr>
            <p:cNvCxnSpPr/>
            <p:nvPr/>
          </p:nvCxnSpPr>
          <p:spPr bwMode="auto">
            <a:xfrm>
              <a:off x="9495164"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D0473BFC-E42E-41D8-A7C3-73084493FDF8}"/>
                </a:ext>
              </a:extLst>
            </p:cNvPr>
            <p:cNvCxnSpPr/>
            <p:nvPr/>
          </p:nvCxnSpPr>
          <p:spPr bwMode="auto">
            <a:xfrm>
              <a:off x="9899276"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1A0A763E-5C1E-4F7B-A02D-D3D43E16D5C1}"/>
                </a:ext>
              </a:extLst>
            </p:cNvPr>
            <p:cNvCxnSpPr/>
            <p:nvPr/>
          </p:nvCxnSpPr>
          <p:spPr bwMode="auto">
            <a:xfrm>
              <a:off x="10303388"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C79B8650-DF94-4082-AAE0-BB6D2C094493}"/>
                </a:ext>
              </a:extLst>
            </p:cNvPr>
            <p:cNvCxnSpPr/>
            <p:nvPr/>
          </p:nvCxnSpPr>
          <p:spPr bwMode="auto">
            <a:xfrm>
              <a:off x="10707500"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6578C629-073E-4F6B-90E7-BD7CB237212D}"/>
                </a:ext>
              </a:extLst>
            </p:cNvPr>
            <p:cNvCxnSpPr/>
            <p:nvPr/>
          </p:nvCxnSpPr>
          <p:spPr bwMode="auto">
            <a:xfrm>
              <a:off x="11111612" y="5249396"/>
              <a:ext cx="0" cy="154641"/>
            </a:xfrm>
            <a:prstGeom prst="line">
              <a:avLst/>
            </a:prstGeom>
            <a:noFill/>
            <a:ln w="28575" cap="flat" cmpd="sng" algn="ctr">
              <a:solidFill>
                <a:schemeClr val="bg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9077F4C0-E322-4568-AC13-00D029DBC92A}"/>
                </a:ext>
              </a:extLst>
            </p:cNvPr>
            <p:cNvCxnSpPr/>
            <p:nvPr/>
          </p:nvCxnSpPr>
          <p:spPr bwMode="auto">
            <a:xfrm>
              <a:off x="11515725" y="5249396"/>
              <a:ext cx="0" cy="154641"/>
            </a:xfrm>
            <a:prstGeom prst="line">
              <a:avLst/>
            </a:prstGeom>
            <a:noFill/>
            <a:ln w="28575" cap="flat" cmpd="sng" algn="ctr">
              <a:solidFill>
                <a:schemeClr val="bg1"/>
              </a:solidFill>
              <a:prstDash val="solid"/>
              <a:round/>
              <a:headEnd type="none" w="med" len="med"/>
              <a:tailEnd type="none" w="med" len="med"/>
            </a:ln>
            <a:effectLst/>
          </p:spPr>
        </p:cxnSp>
      </p:grpSp>
      <p:grpSp>
        <p:nvGrpSpPr>
          <p:cNvPr id="403" name="Group 402">
            <a:extLst>
              <a:ext uri="{FF2B5EF4-FFF2-40B4-BE49-F238E27FC236}">
                <a16:creationId xmlns:a16="http://schemas.microsoft.com/office/drawing/2014/main" id="{72CDFFC7-0BA4-49A8-A768-43F5009E0D36}"/>
              </a:ext>
            </a:extLst>
          </p:cNvPr>
          <p:cNvGrpSpPr/>
          <p:nvPr/>
        </p:nvGrpSpPr>
        <p:grpSpPr>
          <a:xfrm>
            <a:off x="6595353" y="3875500"/>
            <a:ext cx="70040" cy="1365764"/>
            <a:chOff x="6509750" y="3875500"/>
            <a:chExt cx="155643" cy="1365764"/>
          </a:xfrm>
        </p:grpSpPr>
        <p:cxnSp>
          <p:nvCxnSpPr>
            <p:cNvPr id="397" name="Straight Connector 396">
              <a:extLst>
                <a:ext uri="{FF2B5EF4-FFF2-40B4-BE49-F238E27FC236}">
                  <a16:creationId xmlns:a16="http://schemas.microsoft.com/office/drawing/2014/main" id="{059CB737-5AB1-4C47-B19F-19782910B271}"/>
                </a:ext>
              </a:extLst>
            </p:cNvPr>
            <p:cNvCxnSpPr/>
            <p:nvPr/>
          </p:nvCxnSpPr>
          <p:spPr bwMode="auto">
            <a:xfrm>
              <a:off x="6509750" y="5241264"/>
              <a:ext cx="155643" cy="0"/>
            </a:xfrm>
            <a:prstGeom prst="line">
              <a:avLst/>
            </a:prstGeom>
            <a:noFill/>
            <a:ln w="28575" cap="flat" cmpd="sng" algn="ctr">
              <a:solidFill>
                <a:schemeClr val="bg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92B6EF1D-B7D5-4999-B68D-327CED556D9B}"/>
                </a:ext>
              </a:extLst>
            </p:cNvPr>
            <p:cNvCxnSpPr/>
            <p:nvPr/>
          </p:nvCxnSpPr>
          <p:spPr bwMode="auto">
            <a:xfrm>
              <a:off x="6509750" y="4968112"/>
              <a:ext cx="155643" cy="0"/>
            </a:xfrm>
            <a:prstGeom prst="line">
              <a:avLst/>
            </a:prstGeom>
            <a:noFill/>
            <a:ln w="28575" cap="flat" cmpd="sng" algn="ctr">
              <a:solidFill>
                <a:schemeClr val="bg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6D8F5B85-1A0D-473B-B1A0-C070AAA99560}"/>
                </a:ext>
              </a:extLst>
            </p:cNvPr>
            <p:cNvCxnSpPr/>
            <p:nvPr/>
          </p:nvCxnSpPr>
          <p:spPr bwMode="auto">
            <a:xfrm>
              <a:off x="6509750" y="4694959"/>
              <a:ext cx="155643" cy="0"/>
            </a:xfrm>
            <a:prstGeom prst="line">
              <a:avLst/>
            </a:prstGeom>
            <a:noFill/>
            <a:ln w="28575" cap="flat" cmpd="sng" algn="ctr">
              <a:solidFill>
                <a:schemeClr val="bg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E55435FC-AE59-4C3A-B3E0-906A237C4B06}"/>
                </a:ext>
              </a:extLst>
            </p:cNvPr>
            <p:cNvCxnSpPr/>
            <p:nvPr/>
          </p:nvCxnSpPr>
          <p:spPr bwMode="auto">
            <a:xfrm>
              <a:off x="6509750" y="4421806"/>
              <a:ext cx="155643" cy="0"/>
            </a:xfrm>
            <a:prstGeom prst="line">
              <a:avLst/>
            </a:prstGeom>
            <a:noFill/>
            <a:ln w="28575" cap="flat" cmpd="sng" algn="ctr">
              <a:solidFill>
                <a:schemeClr val="bg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07EFFA8D-DB74-49FA-B886-68C149FACEF4}"/>
                </a:ext>
              </a:extLst>
            </p:cNvPr>
            <p:cNvCxnSpPr/>
            <p:nvPr/>
          </p:nvCxnSpPr>
          <p:spPr bwMode="auto">
            <a:xfrm>
              <a:off x="6509750" y="4148653"/>
              <a:ext cx="155643" cy="0"/>
            </a:xfrm>
            <a:prstGeom prst="line">
              <a:avLst/>
            </a:prstGeom>
            <a:noFill/>
            <a:ln w="28575" cap="flat" cmpd="sng" algn="ctr">
              <a:solidFill>
                <a:schemeClr val="bg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191CFFF1-46B7-47EF-A6F2-9BEBA96E3AA6}"/>
                </a:ext>
              </a:extLst>
            </p:cNvPr>
            <p:cNvCxnSpPr/>
            <p:nvPr/>
          </p:nvCxnSpPr>
          <p:spPr bwMode="auto">
            <a:xfrm>
              <a:off x="6509750" y="3875500"/>
              <a:ext cx="155643" cy="0"/>
            </a:xfrm>
            <a:prstGeom prst="line">
              <a:avLst/>
            </a:prstGeom>
            <a:noFill/>
            <a:ln w="28575" cap="flat" cmpd="sng" algn="ctr">
              <a:solidFill>
                <a:schemeClr val="bg1"/>
              </a:solidFill>
              <a:prstDash val="solid"/>
              <a:round/>
              <a:headEnd type="none" w="med" len="med"/>
              <a:tailEnd type="none" w="med" len="med"/>
            </a:ln>
            <a:effectLst/>
          </p:spPr>
        </p:cxnSp>
      </p:grpSp>
      <p:sp>
        <p:nvSpPr>
          <p:cNvPr id="404" name="TextBox 403">
            <a:extLst>
              <a:ext uri="{FF2B5EF4-FFF2-40B4-BE49-F238E27FC236}">
                <a16:creationId xmlns:a16="http://schemas.microsoft.com/office/drawing/2014/main" id="{14464808-EE8E-41DC-90F9-034C668488A0}"/>
              </a:ext>
            </a:extLst>
          </p:cNvPr>
          <p:cNvSpPr txBox="1"/>
          <p:nvPr/>
        </p:nvSpPr>
        <p:spPr bwMode="auto">
          <a:xfrm>
            <a:off x="6535043" y="5225697"/>
            <a:ext cx="2315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05" name="TextBox 404">
            <a:extLst>
              <a:ext uri="{FF2B5EF4-FFF2-40B4-BE49-F238E27FC236}">
                <a16:creationId xmlns:a16="http://schemas.microsoft.com/office/drawing/2014/main" id="{AE53EA89-0B5A-445F-9EA3-92DC60095A08}"/>
              </a:ext>
            </a:extLst>
          </p:cNvPr>
          <p:cNvSpPr txBox="1"/>
          <p:nvPr/>
        </p:nvSpPr>
        <p:spPr bwMode="auto">
          <a:xfrm>
            <a:off x="6951386" y="5225697"/>
            <a:ext cx="2315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406" name="TextBox 405">
            <a:extLst>
              <a:ext uri="{FF2B5EF4-FFF2-40B4-BE49-F238E27FC236}">
                <a16:creationId xmlns:a16="http://schemas.microsoft.com/office/drawing/2014/main" id="{E7FE9D44-76BB-4934-95BA-EB91489D9599}"/>
              </a:ext>
            </a:extLst>
          </p:cNvPr>
          <p:cNvSpPr txBox="1"/>
          <p:nvPr/>
        </p:nvSpPr>
        <p:spPr bwMode="auto">
          <a:xfrm>
            <a:off x="7354111" y="5225697"/>
            <a:ext cx="2315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407" name="TextBox 406">
            <a:extLst>
              <a:ext uri="{FF2B5EF4-FFF2-40B4-BE49-F238E27FC236}">
                <a16:creationId xmlns:a16="http://schemas.microsoft.com/office/drawing/2014/main" id="{73711CDB-0788-42C5-B825-16260ACE037E}"/>
              </a:ext>
            </a:extLst>
          </p:cNvPr>
          <p:cNvSpPr txBox="1"/>
          <p:nvPr/>
        </p:nvSpPr>
        <p:spPr bwMode="auto">
          <a:xfrm>
            <a:off x="7751000" y="5225697"/>
            <a:ext cx="2315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408" name="TextBox 407">
            <a:extLst>
              <a:ext uri="{FF2B5EF4-FFF2-40B4-BE49-F238E27FC236}">
                <a16:creationId xmlns:a16="http://schemas.microsoft.com/office/drawing/2014/main" id="{0D760142-83B2-4739-A9C5-D214E801D7E6}"/>
              </a:ext>
            </a:extLst>
          </p:cNvPr>
          <p:cNvSpPr txBox="1"/>
          <p:nvPr/>
        </p:nvSpPr>
        <p:spPr bwMode="auto">
          <a:xfrm>
            <a:off x="8115300"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409" name="TextBox 408">
            <a:extLst>
              <a:ext uri="{FF2B5EF4-FFF2-40B4-BE49-F238E27FC236}">
                <a16:creationId xmlns:a16="http://schemas.microsoft.com/office/drawing/2014/main" id="{4450F1C1-F653-469C-9B92-BCF531CF827F}"/>
              </a:ext>
            </a:extLst>
          </p:cNvPr>
          <p:cNvSpPr txBox="1"/>
          <p:nvPr/>
        </p:nvSpPr>
        <p:spPr bwMode="auto">
          <a:xfrm>
            <a:off x="8519970"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410" name="TextBox 409">
            <a:extLst>
              <a:ext uri="{FF2B5EF4-FFF2-40B4-BE49-F238E27FC236}">
                <a16:creationId xmlns:a16="http://schemas.microsoft.com/office/drawing/2014/main" id="{D87CD1D9-DCBD-4CCE-94DB-8EC90E7FD477}"/>
              </a:ext>
            </a:extLst>
          </p:cNvPr>
          <p:cNvSpPr txBox="1"/>
          <p:nvPr/>
        </p:nvSpPr>
        <p:spPr bwMode="auto">
          <a:xfrm>
            <a:off x="8930476"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411" name="TextBox 410">
            <a:extLst>
              <a:ext uri="{FF2B5EF4-FFF2-40B4-BE49-F238E27FC236}">
                <a16:creationId xmlns:a16="http://schemas.microsoft.com/office/drawing/2014/main" id="{064B4D45-DE8A-4E03-B389-A9FB4E820B2B}"/>
              </a:ext>
            </a:extLst>
          </p:cNvPr>
          <p:cNvSpPr txBox="1"/>
          <p:nvPr/>
        </p:nvSpPr>
        <p:spPr bwMode="auto">
          <a:xfrm>
            <a:off x="9323474"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412" name="TextBox 411">
            <a:extLst>
              <a:ext uri="{FF2B5EF4-FFF2-40B4-BE49-F238E27FC236}">
                <a16:creationId xmlns:a16="http://schemas.microsoft.com/office/drawing/2014/main" id="{05C003DB-95E3-4666-9578-3F674A208652}"/>
              </a:ext>
            </a:extLst>
          </p:cNvPr>
          <p:cNvSpPr txBox="1"/>
          <p:nvPr/>
        </p:nvSpPr>
        <p:spPr bwMode="auto">
          <a:xfrm>
            <a:off x="9733981"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413" name="TextBox 412">
            <a:extLst>
              <a:ext uri="{FF2B5EF4-FFF2-40B4-BE49-F238E27FC236}">
                <a16:creationId xmlns:a16="http://schemas.microsoft.com/office/drawing/2014/main" id="{5BE00432-2C91-4C35-9BFA-1044CCC2D527}"/>
              </a:ext>
            </a:extLst>
          </p:cNvPr>
          <p:cNvSpPr txBox="1"/>
          <p:nvPr/>
        </p:nvSpPr>
        <p:spPr bwMode="auto">
          <a:xfrm>
            <a:off x="10134761"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414" name="TextBox 413">
            <a:extLst>
              <a:ext uri="{FF2B5EF4-FFF2-40B4-BE49-F238E27FC236}">
                <a16:creationId xmlns:a16="http://schemas.microsoft.com/office/drawing/2014/main" id="{3179D624-DBCD-4BDF-AB4C-7C64DF3C1980}"/>
              </a:ext>
            </a:extLst>
          </p:cNvPr>
          <p:cNvSpPr txBox="1"/>
          <p:nvPr/>
        </p:nvSpPr>
        <p:spPr bwMode="auto">
          <a:xfrm>
            <a:off x="10551104"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415" name="TextBox 414">
            <a:extLst>
              <a:ext uri="{FF2B5EF4-FFF2-40B4-BE49-F238E27FC236}">
                <a16:creationId xmlns:a16="http://schemas.microsoft.com/office/drawing/2014/main" id="{19D533DF-C356-4DB4-8654-F90B6BB19CB4}"/>
              </a:ext>
            </a:extLst>
          </p:cNvPr>
          <p:cNvSpPr txBox="1"/>
          <p:nvPr/>
        </p:nvSpPr>
        <p:spPr bwMode="auto">
          <a:xfrm>
            <a:off x="10932428"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416" name="TextBox 415">
            <a:extLst>
              <a:ext uri="{FF2B5EF4-FFF2-40B4-BE49-F238E27FC236}">
                <a16:creationId xmlns:a16="http://schemas.microsoft.com/office/drawing/2014/main" id="{F4EFDE45-BAB3-4F64-95A7-A35C3009D420}"/>
              </a:ext>
            </a:extLst>
          </p:cNvPr>
          <p:cNvSpPr txBox="1"/>
          <p:nvPr/>
        </p:nvSpPr>
        <p:spPr bwMode="auto">
          <a:xfrm>
            <a:off x="11358499" y="5225697"/>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417" name="TextBox 416">
            <a:extLst>
              <a:ext uri="{FF2B5EF4-FFF2-40B4-BE49-F238E27FC236}">
                <a16:creationId xmlns:a16="http://schemas.microsoft.com/office/drawing/2014/main" id="{A2470795-EAD5-4BC4-B772-21FEB1FEE326}"/>
              </a:ext>
            </a:extLst>
          </p:cNvPr>
          <p:cNvSpPr txBox="1"/>
          <p:nvPr/>
        </p:nvSpPr>
        <p:spPr bwMode="auto">
          <a:xfrm>
            <a:off x="6400801" y="5103129"/>
            <a:ext cx="2315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18" name="TextBox 417">
            <a:extLst>
              <a:ext uri="{FF2B5EF4-FFF2-40B4-BE49-F238E27FC236}">
                <a16:creationId xmlns:a16="http://schemas.microsoft.com/office/drawing/2014/main" id="{BCB269D2-B1FD-4AAF-963C-8F32FC4E9B04}"/>
              </a:ext>
            </a:extLst>
          </p:cNvPr>
          <p:cNvSpPr txBox="1"/>
          <p:nvPr/>
        </p:nvSpPr>
        <p:spPr bwMode="auto">
          <a:xfrm>
            <a:off x="6328815" y="4822972"/>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19" name="TextBox 418">
            <a:extLst>
              <a:ext uri="{FF2B5EF4-FFF2-40B4-BE49-F238E27FC236}">
                <a16:creationId xmlns:a16="http://schemas.microsoft.com/office/drawing/2014/main" id="{199909ED-3FE4-4BFA-A152-04AD8DBE2859}"/>
              </a:ext>
            </a:extLst>
          </p:cNvPr>
          <p:cNvSpPr txBox="1"/>
          <p:nvPr/>
        </p:nvSpPr>
        <p:spPr bwMode="auto">
          <a:xfrm>
            <a:off x="6328815" y="4558380"/>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420" name="TextBox 419">
            <a:extLst>
              <a:ext uri="{FF2B5EF4-FFF2-40B4-BE49-F238E27FC236}">
                <a16:creationId xmlns:a16="http://schemas.microsoft.com/office/drawing/2014/main" id="{E4279E3F-B01D-4CB8-81AE-183054F26BFF}"/>
              </a:ext>
            </a:extLst>
          </p:cNvPr>
          <p:cNvSpPr txBox="1"/>
          <p:nvPr/>
        </p:nvSpPr>
        <p:spPr bwMode="auto">
          <a:xfrm>
            <a:off x="6328815" y="4287951"/>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21" name="TextBox 420">
            <a:extLst>
              <a:ext uri="{FF2B5EF4-FFF2-40B4-BE49-F238E27FC236}">
                <a16:creationId xmlns:a16="http://schemas.microsoft.com/office/drawing/2014/main" id="{7245F9CB-69AF-4ED9-ADA7-CE7E0F15B47C}"/>
              </a:ext>
            </a:extLst>
          </p:cNvPr>
          <p:cNvSpPr txBox="1"/>
          <p:nvPr/>
        </p:nvSpPr>
        <p:spPr bwMode="auto">
          <a:xfrm>
            <a:off x="6328815" y="4007794"/>
            <a:ext cx="34825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422" name="TextBox 421">
            <a:extLst>
              <a:ext uri="{FF2B5EF4-FFF2-40B4-BE49-F238E27FC236}">
                <a16:creationId xmlns:a16="http://schemas.microsoft.com/office/drawing/2014/main" id="{CE144439-47D4-46FA-BB20-EC3C91029F27}"/>
              </a:ext>
            </a:extLst>
          </p:cNvPr>
          <p:cNvSpPr txBox="1"/>
          <p:nvPr/>
        </p:nvSpPr>
        <p:spPr bwMode="auto">
          <a:xfrm>
            <a:off x="6264612" y="3739311"/>
            <a:ext cx="4163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cxnSp>
        <p:nvCxnSpPr>
          <p:cNvPr id="423" name="Straight Connector 422">
            <a:extLst>
              <a:ext uri="{FF2B5EF4-FFF2-40B4-BE49-F238E27FC236}">
                <a16:creationId xmlns:a16="http://schemas.microsoft.com/office/drawing/2014/main" id="{7659F375-D897-4892-AAB9-5A4B69F24A53}"/>
              </a:ext>
            </a:extLst>
          </p:cNvPr>
          <p:cNvCxnSpPr>
            <a:cxnSpLocks/>
          </p:cNvCxnSpPr>
          <p:nvPr/>
        </p:nvCxnSpPr>
        <p:spPr bwMode="auto">
          <a:xfrm>
            <a:off x="6572085" y="4552556"/>
            <a:ext cx="5040550" cy="0"/>
          </a:xfrm>
          <a:prstGeom prst="line">
            <a:avLst/>
          </a:prstGeom>
          <a:noFill/>
          <a:ln w="28575" cap="flat" cmpd="sng" algn="ctr">
            <a:solidFill>
              <a:schemeClr val="bg1"/>
            </a:solidFill>
            <a:prstDash val="sysDot"/>
            <a:round/>
            <a:headEnd type="none" w="med" len="med"/>
            <a:tailEnd type="none" w="med" len="med"/>
          </a:ln>
          <a:effectLst/>
        </p:spPr>
      </p:cxnSp>
      <p:sp>
        <p:nvSpPr>
          <p:cNvPr id="424" name="Freeform: Shape 423">
            <a:extLst>
              <a:ext uri="{FF2B5EF4-FFF2-40B4-BE49-F238E27FC236}">
                <a16:creationId xmlns:a16="http://schemas.microsoft.com/office/drawing/2014/main" id="{9C475AC7-8FFB-417B-911B-333A70E008D0}"/>
              </a:ext>
            </a:extLst>
          </p:cNvPr>
          <p:cNvSpPr/>
          <p:nvPr/>
        </p:nvSpPr>
        <p:spPr bwMode="auto">
          <a:xfrm>
            <a:off x="6684292" y="3874388"/>
            <a:ext cx="4466385" cy="833799"/>
          </a:xfrm>
          <a:custGeom>
            <a:avLst/>
            <a:gdLst>
              <a:gd name="connsiteX0" fmla="*/ 4466385 w 4466385"/>
              <a:gd name="connsiteY0" fmla="*/ 833799 h 833799"/>
              <a:gd name="connsiteX1" fmla="*/ 3950819 w 4466385"/>
              <a:gd name="connsiteY1" fmla="*/ 833799 h 833799"/>
              <a:gd name="connsiteX2" fmla="*/ 3950819 w 4466385"/>
              <a:gd name="connsiteY2" fmla="*/ 803227 h 833799"/>
              <a:gd name="connsiteX3" fmla="*/ 3333808 w 4466385"/>
              <a:gd name="connsiteY3" fmla="*/ 803227 h 833799"/>
              <a:gd name="connsiteX4" fmla="*/ 3333808 w 4466385"/>
              <a:gd name="connsiteY4" fmla="*/ 780992 h 833799"/>
              <a:gd name="connsiteX5" fmla="*/ 2270713 w 4466385"/>
              <a:gd name="connsiteY5" fmla="*/ 780992 h 833799"/>
              <a:gd name="connsiteX6" fmla="*/ 2270713 w 4466385"/>
              <a:gd name="connsiteY6" fmla="*/ 761537 h 833799"/>
              <a:gd name="connsiteX7" fmla="*/ 2238751 w 4466385"/>
              <a:gd name="connsiteY7" fmla="*/ 761537 h 833799"/>
              <a:gd name="connsiteX8" fmla="*/ 2238751 w 4466385"/>
              <a:gd name="connsiteY8" fmla="*/ 726795 h 833799"/>
              <a:gd name="connsiteX9" fmla="*/ 2222075 w 4466385"/>
              <a:gd name="connsiteY9" fmla="*/ 726795 h 833799"/>
              <a:gd name="connsiteX10" fmla="*/ 2222075 w 4466385"/>
              <a:gd name="connsiteY10" fmla="*/ 689274 h 833799"/>
              <a:gd name="connsiteX11" fmla="*/ 1882997 w 4466385"/>
              <a:gd name="connsiteY11" fmla="*/ 689274 h 833799"/>
              <a:gd name="connsiteX12" fmla="*/ 1882997 w 4466385"/>
              <a:gd name="connsiteY12" fmla="*/ 668429 h 833799"/>
              <a:gd name="connsiteX13" fmla="*/ 1867710 w 4466385"/>
              <a:gd name="connsiteY13" fmla="*/ 668429 h 833799"/>
              <a:gd name="connsiteX14" fmla="*/ 1867710 w 4466385"/>
              <a:gd name="connsiteY14" fmla="*/ 621180 h 833799"/>
              <a:gd name="connsiteX15" fmla="*/ 1841307 w 4466385"/>
              <a:gd name="connsiteY15" fmla="*/ 621180 h 833799"/>
              <a:gd name="connsiteX16" fmla="*/ 1841307 w 4466385"/>
              <a:gd name="connsiteY16" fmla="*/ 603115 h 833799"/>
              <a:gd name="connsiteX17" fmla="*/ 1827410 w 4466385"/>
              <a:gd name="connsiteY17" fmla="*/ 603115 h 833799"/>
              <a:gd name="connsiteX18" fmla="*/ 1827410 w 4466385"/>
              <a:gd name="connsiteY18" fmla="*/ 572542 h 833799"/>
              <a:gd name="connsiteX19" fmla="*/ 1689833 w 4466385"/>
              <a:gd name="connsiteY19" fmla="*/ 572542 h 833799"/>
              <a:gd name="connsiteX20" fmla="*/ 1689833 w 4466385"/>
              <a:gd name="connsiteY20" fmla="*/ 555866 h 833799"/>
              <a:gd name="connsiteX21" fmla="*/ 1652312 w 4466385"/>
              <a:gd name="connsiteY21" fmla="*/ 555866 h 833799"/>
              <a:gd name="connsiteX22" fmla="*/ 1652312 w 4466385"/>
              <a:gd name="connsiteY22" fmla="*/ 539190 h 833799"/>
              <a:gd name="connsiteX23" fmla="*/ 1638416 w 4466385"/>
              <a:gd name="connsiteY23" fmla="*/ 539190 h 833799"/>
              <a:gd name="connsiteX24" fmla="*/ 1609233 w 4466385"/>
              <a:gd name="connsiteY24" fmla="*/ 539190 h 833799"/>
              <a:gd name="connsiteX25" fmla="*/ 1609233 w 4466385"/>
              <a:gd name="connsiteY25" fmla="*/ 518345 h 833799"/>
              <a:gd name="connsiteX26" fmla="*/ 1493890 w 4466385"/>
              <a:gd name="connsiteY26" fmla="*/ 518345 h 833799"/>
              <a:gd name="connsiteX27" fmla="*/ 1493890 w 4466385"/>
              <a:gd name="connsiteY27" fmla="*/ 454421 h 833799"/>
              <a:gd name="connsiteX28" fmla="*/ 1467487 w 4466385"/>
              <a:gd name="connsiteY28" fmla="*/ 454421 h 833799"/>
              <a:gd name="connsiteX29" fmla="*/ 1467487 w 4466385"/>
              <a:gd name="connsiteY29" fmla="*/ 416900 h 833799"/>
              <a:gd name="connsiteX30" fmla="*/ 1183995 w 4466385"/>
              <a:gd name="connsiteY30" fmla="*/ 416900 h 833799"/>
              <a:gd name="connsiteX31" fmla="*/ 1183995 w 4466385"/>
              <a:gd name="connsiteY31" fmla="*/ 393275 h 833799"/>
              <a:gd name="connsiteX32" fmla="*/ 1157591 w 4466385"/>
              <a:gd name="connsiteY32" fmla="*/ 393275 h 833799"/>
              <a:gd name="connsiteX33" fmla="*/ 1157591 w 4466385"/>
              <a:gd name="connsiteY33" fmla="*/ 383548 h 833799"/>
              <a:gd name="connsiteX34" fmla="*/ 1127019 w 4466385"/>
              <a:gd name="connsiteY34" fmla="*/ 383548 h 833799"/>
              <a:gd name="connsiteX35" fmla="*/ 1127019 w 4466385"/>
              <a:gd name="connsiteY35" fmla="*/ 362703 h 833799"/>
              <a:gd name="connsiteX36" fmla="*/ 1124239 w 4466385"/>
              <a:gd name="connsiteY36" fmla="*/ 362703 h 833799"/>
              <a:gd name="connsiteX37" fmla="*/ 1124239 w 4466385"/>
              <a:gd name="connsiteY37" fmla="*/ 304337 h 833799"/>
              <a:gd name="connsiteX38" fmla="*/ 1106174 w 4466385"/>
              <a:gd name="connsiteY38" fmla="*/ 304337 h 833799"/>
              <a:gd name="connsiteX39" fmla="*/ 1106174 w 4466385"/>
              <a:gd name="connsiteY39" fmla="*/ 286271 h 833799"/>
              <a:gd name="connsiteX40" fmla="*/ 1095056 w 4466385"/>
              <a:gd name="connsiteY40" fmla="*/ 286271 h 833799"/>
              <a:gd name="connsiteX41" fmla="*/ 1095056 w 4466385"/>
              <a:gd name="connsiteY41" fmla="*/ 268205 h 833799"/>
              <a:gd name="connsiteX42" fmla="*/ 1010287 w 4466385"/>
              <a:gd name="connsiteY42" fmla="*/ 268205 h 833799"/>
              <a:gd name="connsiteX43" fmla="*/ 1010287 w 4466385"/>
              <a:gd name="connsiteY43" fmla="*/ 248750 h 833799"/>
              <a:gd name="connsiteX44" fmla="*/ 883827 w 4466385"/>
              <a:gd name="connsiteY44" fmla="*/ 248750 h 833799"/>
              <a:gd name="connsiteX45" fmla="*/ 883827 w 4466385"/>
              <a:gd name="connsiteY45" fmla="*/ 215398 h 833799"/>
              <a:gd name="connsiteX46" fmla="*/ 761537 w 4466385"/>
              <a:gd name="connsiteY46" fmla="*/ 215398 h 833799"/>
              <a:gd name="connsiteX47" fmla="*/ 761537 w 4466385"/>
              <a:gd name="connsiteY47" fmla="*/ 200112 h 833799"/>
              <a:gd name="connsiteX48" fmla="*/ 740692 w 4466385"/>
              <a:gd name="connsiteY48" fmla="*/ 200112 h 833799"/>
              <a:gd name="connsiteX49" fmla="*/ 740692 w 4466385"/>
              <a:gd name="connsiteY49" fmla="*/ 113952 h 833799"/>
              <a:gd name="connsiteX50" fmla="*/ 728185 w 4466385"/>
              <a:gd name="connsiteY50" fmla="*/ 113952 h 833799"/>
              <a:gd name="connsiteX51" fmla="*/ 728185 w 4466385"/>
              <a:gd name="connsiteY51" fmla="*/ 97276 h 833799"/>
              <a:gd name="connsiteX52" fmla="*/ 380768 w 4466385"/>
              <a:gd name="connsiteY52" fmla="*/ 97276 h 833799"/>
              <a:gd name="connsiteX53" fmla="*/ 380768 w 4466385"/>
              <a:gd name="connsiteY53" fmla="*/ 80600 h 833799"/>
              <a:gd name="connsiteX54" fmla="*/ 365482 w 4466385"/>
              <a:gd name="connsiteY54" fmla="*/ 80600 h 833799"/>
              <a:gd name="connsiteX55" fmla="*/ 365482 w 4466385"/>
              <a:gd name="connsiteY55" fmla="*/ 13896 h 833799"/>
              <a:gd name="connsiteX56" fmla="*/ 225126 w 4466385"/>
              <a:gd name="connsiteY56" fmla="*/ 13896 h 833799"/>
              <a:gd name="connsiteX57" fmla="*/ 225126 w 4466385"/>
              <a:gd name="connsiteY57" fmla="*/ 0 h 833799"/>
              <a:gd name="connsiteX58" fmla="*/ 0 w 4466385"/>
              <a:gd name="connsiteY58" fmla="*/ 0 h 833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466385" h="833799">
                <a:moveTo>
                  <a:pt x="4466385" y="833799"/>
                </a:moveTo>
                <a:lnTo>
                  <a:pt x="3950819" y="833799"/>
                </a:lnTo>
                <a:lnTo>
                  <a:pt x="3950819" y="803227"/>
                </a:lnTo>
                <a:lnTo>
                  <a:pt x="3333808" y="803227"/>
                </a:lnTo>
                <a:lnTo>
                  <a:pt x="3333808" y="780992"/>
                </a:lnTo>
                <a:lnTo>
                  <a:pt x="2270713" y="780992"/>
                </a:lnTo>
                <a:lnTo>
                  <a:pt x="2270713" y="761537"/>
                </a:lnTo>
                <a:lnTo>
                  <a:pt x="2238751" y="761537"/>
                </a:lnTo>
                <a:lnTo>
                  <a:pt x="2238751" y="726795"/>
                </a:lnTo>
                <a:lnTo>
                  <a:pt x="2222075" y="726795"/>
                </a:lnTo>
                <a:lnTo>
                  <a:pt x="2222075" y="689274"/>
                </a:lnTo>
                <a:lnTo>
                  <a:pt x="1882997" y="689274"/>
                </a:lnTo>
                <a:lnTo>
                  <a:pt x="1882997" y="668429"/>
                </a:lnTo>
                <a:lnTo>
                  <a:pt x="1867710" y="668429"/>
                </a:lnTo>
                <a:lnTo>
                  <a:pt x="1867710" y="621180"/>
                </a:lnTo>
                <a:lnTo>
                  <a:pt x="1841307" y="621180"/>
                </a:lnTo>
                <a:lnTo>
                  <a:pt x="1841307" y="603115"/>
                </a:lnTo>
                <a:lnTo>
                  <a:pt x="1827410" y="603115"/>
                </a:lnTo>
                <a:lnTo>
                  <a:pt x="1827410" y="572542"/>
                </a:lnTo>
                <a:lnTo>
                  <a:pt x="1689833" y="572542"/>
                </a:lnTo>
                <a:lnTo>
                  <a:pt x="1689833" y="555866"/>
                </a:lnTo>
                <a:lnTo>
                  <a:pt x="1652312" y="555866"/>
                </a:lnTo>
                <a:lnTo>
                  <a:pt x="1652312" y="539190"/>
                </a:lnTo>
                <a:lnTo>
                  <a:pt x="1638416" y="539190"/>
                </a:lnTo>
                <a:lnTo>
                  <a:pt x="1609233" y="539190"/>
                </a:lnTo>
                <a:lnTo>
                  <a:pt x="1609233" y="518345"/>
                </a:lnTo>
                <a:lnTo>
                  <a:pt x="1493890" y="518345"/>
                </a:lnTo>
                <a:lnTo>
                  <a:pt x="1493890" y="454421"/>
                </a:lnTo>
                <a:lnTo>
                  <a:pt x="1467487" y="454421"/>
                </a:lnTo>
                <a:lnTo>
                  <a:pt x="1467487" y="416900"/>
                </a:lnTo>
                <a:lnTo>
                  <a:pt x="1183995" y="416900"/>
                </a:lnTo>
                <a:lnTo>
                  <a:pt x="1183995" y="393275"/>
                </a:lnTo>
                <a:lnTo>
                  <a:pt x="1157591" y="393275"/>
                </a:lnTo>
                <a:lnTo>
                  <a:pt x="1157591" y="383548"/>
                </a:lnTo>
                <a:lnTo>
                  <a:pt x="1127019" y="383548"/>
                </a:lnTo>
                <a:lnTo>
                  <a:pt x="1127019" y="362703"/>
                </a:lnTo>
                <a:lnTo>
                  <a:pt x="1124239" y="362703"/>
                </a:lnTo>
                <a:lnTo>
                  <a:pt x="1124239" y="304337"/>
                </a:lnTo>
                <a:lnTo>
                  <a:pt x="1106174" y="304337"/>
                </a:lnTo>
                <a:lnTo>
                  <a:pt x="1106174" y="286271"/>
                </a:lnTo>
                <a:lnTo>
                  <a:pt x="1095056" y="286271"/>
                </a:lnTo>
                <a:lnTo>
                  <a:pt x="1095056" y="268205"/>
                </a:lnTo>
                <a:lnTo>
                  <a:pt x="1010287" y="268205"/>
                </a:lnTo>
                <a:lnTo>
                  <a:pt x="1010287" y="248750"/>
                </a:lnTo>
                <a:lnTo>
                  <a:pt x="883827" y="248750"/>
                </a:lnTo>
                <a:lnTo>
                  <a:pt x="883827" y="215398"/>
                </a:lnTo>
                <a:lnTo>
                  <a:pt x="761537" y="215398"/>
                </a:lnTo>
                <a:lnTo>
                  <a:pt x="761537" y="200112"/>
                </a:lnTo>
                <a:lnTo>
                  <a:pt x="740692" y="200112"/>
                </a:lnTo>
                <a:lnTo>
                  <a:pt x="740692" y="113952"/>
                </a:lnTo>
                <a:lnTo>
                  <a:pt x="728185" y="113952"/>
                </a:lnTo>
                <a:lnTo>
                  <a:pt x="728185" y="97276"/>
                </a:lnTo>
                <a:lnTo>
                  <a:pt x="380768" y="97276"/>
                </a:lnTo>
                <a:lnTo>
                  <a:pt x="380768" y="80600"/>
                </a:lnTo>
                <a:lnTo>
                  <a:pt x="365482" y="80600"/>
                </a:lnTo>
                <a:lnTo>
                  <a:pt x="365482" y="13896"/>
                </a:lnTo>
                <a:lnTo>
                  <a:pt x="225126" y="13896"/>
                </a:lnTo>
                <a:lnTo>
                  <a:pt x="225126"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456" name="Group 455">
            <a:extLst>
              <a:ext uri="{FF2B5EF4-FFF2-40B4-BE49-F238E27FC236}">
                <a16:creationId xmlns:a16="http://schemas.microsoft.com/office/drawing/2014/main" id="{1B7A0E16-DD26-495E-A29D-9EB815762EDF}"/>
              </a:ext>
            </a:extLst>
          </p:cNvPr>
          <p:cNvGrpSpPr/>
          <p:nvPr/>
        </p:nvGrpSpPr>
        <p:grpSpPr>
          <a:xfrm>
            <a:off x="6976121" y="3859101"/>
            <a:ext cx="4200959" cy="886607"/>
            <a:chOff x="6976121" y="3859101"/>
            <a:chExt cx="4200959" cy="886607"/>
          </a:xfrm>
        </p:grpSpPr>
        <p:cxnSp>
          <p:nvCxnSpPr>
            <p:cNvPr id="428" name="Straight Connector 427">
              <a:extLst>
                <a:ext uri="{FF2B5EF4-FFF2-40B4-BE49-F238E27FC236}">
                  <a16:creationId xmlns:a16="http://schemas.microsoft.com/office/drawing/2014/main" id="{7D71409A-27B6-4706-942A-BDBD8480E28F}"/>
                </a:ext>
              </a:extLst>
            </p:cNvPr>
            <p:cNvCxnSpPr>
              <a:cxnSpLocks/>
            </p:cNvCxnSpPr>
            <p:nvPr/>
          </p:nvCxnSpPr>
          <p:spPr bwMode="auto">
            <a:xfrm>
              <a:off x="6976121" y="3859101"/>
              <a:ext cx="0" cy="69483"/>
            </a:xfrm>
            <a:prstGeom prst="line">
              <a:avLst/>
            </a:prstGeom>
            <a:noFill/>
            <a:ln w="19050" cap="flat" cmpd="sng" algn="ctr">
              <a:solidFill>
                <a:schemeClr val="accent1"/>
              </a:solidFill>
              <a:prstDash val="solid"/>
              <a:round/>
              <a:headEnd type="none" w="med" len="med"/>
              <a:tailEnd type="none" w="med" len="med"/>
            </a:ln>
            <a:effectLst/>
          </p:spPr>
        </p:cxnSp>
        <p:grpSp>
          <p:nvGrpSpPr>
            <p:cNvPr id="455" name="Group 454">
              <a:extLst>
                <a:ext uri="{FF2B5EF4-FFF2-40B4-BE49-F238E27FC236}">
                  <a16:creationId xmlns:a16="http://schemas.microsoft.com/office/drawing/2014/main" id="{F3DE5FAB-E5B1-492A-B520-A2A9C3378A63}"/>
                </a:ext>
              </a:extLst>
            </p:cNvPr>
            <p:cNvGrpSpPr/>
            <p:nvPr/>
          </p:nvGrpSpPr>
          <p:grpSpPr>
            <a:xfrm>
              <a:off x="7287406" y="3935533"/>
              <a:ext cx="3889674" cy="810175"/>
              <a:chOff x="7287406" y="3935533"/>
              <a:chExt cx="3889674" cy="810175"/>
            </a:xfrm>
          </p:grpSpPr>
          <p:cxnSp>
            <p:nvCxnSpPr>
              <p:cNvPr id="426" name="Straight Connector 425">
                <a:extLst>
                  <a:ext uri="{FF2B5EF4-FFF2-40B4-BE49-F238E27FC236}">
                    <a16:creationId xmlns:a16="http://schemas.microsoft.com/office/drawing/2014/main" id="{95018F3C-D94F-4C34-AA38-CE1648E8B425}"/>
                  </a:ext>
                </a:extLst>
              </p:cNvPr>
              <p:cNvCxnSpPr>
                <a:cxnSpLocks/>
              </p:cNvCxnSpPr>
              <p:nvPr/>
            </p:nvCxnSpPr>
            <p:spPr bwMode="auto">
              <a:xfrm>
                <a:off x="7287406" y="3935533"/>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5167376F-3ABA-4980-B74A-1C1D1C2B5B59}"/>
                  </a:ext>
                </a:extLst>
              </p:cNvPr>
              <p:cNvCxnSpPr>
                <a:cxnSpLocks/>
              </p:cNvCxnSpPr>
              <p:nvPr/>
            </p:nvCxnSpPr>
            <p:spPr bwMode="auto">
              <a:xfrm>
                <a:off x="9270458" y="4624807"/>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07FBB9CC-9DA5-40B6-B6D2-D31EEC0C71C9}"/>
                  </a:ext>
                </a:extLst>
              </p:cNvPr>
              <p:cNvCxnSpPr>
                <a:cxnSpLocks/>
              </p:cNvCxnSpPr>
              <p:nvPr/>
            </p:nvCxnSpPr>
            <p:spPr bwMode="auto">
              <a:xfrm>
                <a:off x="9312148" y="4624807"/>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68F43D07-496D-433C-9376-163812400171}"/>
                  </a:ext>
                </a:extLst>
              </p:cNvPr>
              <p:cNvCxnSpPr>
                <a:cxnSpLocks/>
              </p:cNvCxnSpPr>
              <p:nvPr/>
            </p:nvCxnSpPr>
            <p:spPr bwMode="auto">
              <a:xfrm>
                <a:off x="9645667" y="4624807"/>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BD40BA64-4C15-4BDA-A3D9-2E3F9AEEC8CB}"/>
                  </a:ext>
                </a:extLst>
              </p:cNvPr>
              <p:cNvCxnSpPr>
                <a:cxnSpLocks/>
              </p:cNvCxnSpPr>
              <p:nvPr/>
            </p:nvCxnSpPr>
            <p:spPr bwMode="auto">
              <a:xfrm>
                <a:off x="9667902" y="4624807"/>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552E9A88-C74A-4D7B-9A81-121F63B14A76}"/>
                  </a:ext>
                </a:extLst>
              </p:cNvPr>
              <p:cNvCxnSpPr>
                <a:cxnSpLocks/>
              </p:cNvCxnSpPr>
              <p:nvPr/>
            </p:nvCxnSpPr>
            <p:spPr bwMode="auto">
              <a:xfrm>
                <a:off x="9685967" y="4624807"/>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AE58B19D-71B8-4558-8118-040F79B8DECB}"/>
                  </a:ext>
                </a:extLst>
              </p:cNvPr>
              <p:cNvCxnSpPr>
                <a:cxnSpLocks/>
              </p:cNvCxnSpPr>
              <p:nvPr/>
            </p:nvCxnSpPr>
            <p:spPr bwMode="auto">
              <a:xfrm>
                <a:off x="9893027" y="4624807"/>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021CD664-E27E-4145-9D3D-08DB41FDF007}"/>
                  </a:ext>
                </a:extLst>
              </p:cNvPr>
              <p:cNvCxnSpPr>
                <a:cxnSpLocks/>
              </p:cNvCxnSpPr>
              <p:nvPr/>
            </p:nvCxnSpPr>
            <p:spPr bwMode="auto">
              <a:xfrm>
                <a:off x="10378020" y="4641483"/>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A50CEC6A-C3D3-489D-91CC-35A71A8CFFC4}"/>
                  </a:ext>
                </a:extLst>
              </p:cNvPr>
              <p:cNvCxnSpPr>
                <a:cxnSpLocks/>
              </p:cNvCxnSpPr>
              <p:nvPr/>
            </p:nvCxnSpPr>
            <p:spPr bwMode="auto">
              <a:xfrm>
                <a:off x="10391917" y="4641483"/>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E9DB9419-5494-4B92-8A46-4364F671F02E}"/>
                  </a:ext>
                </a:extLst>
              </p:cNvPr>
              <p:cNvCxnSpPr>
                <a:cxnSpLocks/>
              </p:cNvCxnSpPr>
              <p:nvPr/>
            </p:nvCxnSpPr>
            <p:spPr bwMode="auto">
              <a:xfrm>
                <a:off x="10421100" y="4641483"/>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6DA8BE75-BC42-4B67-AB06-4CC145ACDAD2}"/>
                  </a:ext>
                </a:extLst>
              </p:cNvPr>
              <p:cNvCxnSpPr>
                <a:cxnSpLocks/>
              </p:cNvCxnSpPr>
              <p:nvPr/>
            </p:nvCxnSpPr>
            <p:spPr bwMode="auto">
              <a:xfrm>
                <a:off x="10762957" y="4676225"/>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1A1CB84D-6571-4FCE-B1C6-6C1DD590A5B8}"/>
                  </a:ext>
                </a:extLst>
              </p:cNvPr>
              <p:cNvCxnSpPr>
                <a:cxnSpLocks/>
              </p:cNvCxnSpPr>
              <p:nvPr/>
            </p:nvCxnSpPr>
            <p:spPr bwMode="auto">
              <a:xfrm>
                <a:off x="10776853" y="4676225"/>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D4602FB5-27D1-4939-8B42-CC1CD5369BC5}"/>
                  </a:ext>
                </a:extLst>
              </p:cNvPr>
              <p:cNvCxnSpPr>
                <a:cxnSpLocks/>
              </p:cNvCxnSpPr>
              <p:nvPr/>
            </p:nvCxnSpPr>
            <p:spPr bwMode="auto">
              <a:xfrm>
                <a:off x="10786581" y="4676225"/>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66F43B2E-55D4-4ED7-A4C6-915EC0E39525}"/>
                  </a:ext>
                </a:extLst>
              </p:cNvPr>
              <p:cNvCxnSpPr>
                <a:cxnSpLocks/>
              </p:cNvCxnSpPr>
              <p:nvPr/>
            </p:nvCxnSpPr>
            <p:spPr bwMode="auto">
              <a:xfrm>
                <a:off x="10793529" y="4676225"/>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32EBF006-4783-45A8-AA27-DA1154E8E570}"/>
                  </a:ext>
                </a:extLst>
              </p:cNvPr>
              <p:cNvCxnSpPr>
                <a:cxnSpLocks/>
              </p:cNvCxnSpPr>
              <p:nvPr/>
            </p:nvCxnSpPr>
            <p:spPr bwMode="auto">
              <a:xfrm>
                <a:off x="11111762" y="4676225"/>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6D414FD4-C0B1-4B49-B918-B47F7AA89F38}"/>
                  </a:ext>
                </a:extLst>
              </p:cNvPr>
              <p:cNvCxnSpPr>
                <a:cxnSpLocks/>
              </p:cNvCxnSpPr>
              <p:nvPr/>
            </p:nvCxnSpPr>
            <p:spPr bwMode="auto">
              <a:xfrm>
                <a:off x="11122880" y="4676225"/>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663517A0-41DC-48BB-A352-50250A7532F5}"/>
                  </a:ext>
                </a:extLst>
              </p:cNvPr>
              <p:cNvCxnSpPr>
                <a:cxnSpLocks/>
              </p:cNvCxnSpPr>
              <p:nvPr/>
            </p:nvCxnSpPr>
            <p:spPr bwMode="auto">
              <a:xfrm>
                <a:off x="11142335" y="4676225"/>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FFDE62EA-2EC0-4FAF-B3FC-D796074E5500}"/>
                  </a:ext>
                </a:extLst>
              </p:cNvPr>
              <p:cNvCxnSpPr>
                <a:cxnSpLocks/>
              </p:cNvCxnSpPr>
              <p:nvPr/>
            </p:nvCxnSpPr>
            <p:spPr bwMode="auto">
              <a:xfrm>
                <a:off x="11149284" y="4676225"/>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E5CA9332-9F10-446D-9CBE-BE0C9F3471EE}"/>
                  </a:ext>
                </a:extLst>
              </p:cNvPr>
              <p:cNvCxnSpPr>
                <a:cxnSpLocks/>
              </p:cNvCxnSpPr>
              <p:nvPr/>
            </p:nvCxnSpPr>
            <p:spPr bwMode="auto">
              <a:xfrm>
                <a:off x="7380514" y="4024471"/>
                <a:ext cx="73652" cy="0"/>
              </a:xfrm>
              <a:prstGeom prst="line">
                <a:avLst/>
              </a:prstGeom>
              <a:noFill/>
              <a:ln w="19050" cap="flat" cmpd="sng" algn="ctr">
                <a:solidFill>
                  <a:schemeClr val="accent1"/>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028ACF0F-AF4E-4BC4-935E-5304EC7585DB}"/>
                  </a:ext>
                </a:extLst>
              </p:cNvPr>
              <p:cNvCxnSpPr>
                <a:cxnSpLocks/>
              </p:cNvCxnSpPr>
              <p:nvPr/>
            </p:nvCxnSpPr>
            <p:spPr bwMode="auto">
              <a:xfrm>
                <a:off x="8486688" y="4496957"/>
                <a:ext cx="73652" cy="0"/>
              </a:xfrm>
              <a:prstGeom prst="line">
                <a:avLst/>
              </a:prstGeom>
              <a:noFill/>
              <a:ln w="19050" cap="flat" cmpd="sng" algn="ctr">
                <a:solidFill>
                  <a:schemeClr val="accent1"/>
                </a:solidFill>
                <a:prstDash val="solid"/>
                <a:round/>
                <a:headEnd type="none" w="med" len="med"/>
                <a:tailEnd type="none" w="med" len="med"/>
              </a:ln>
              <a:effectLst/>
            </p:spPr>
          </p:cxnSp>
          <p:cxnSp>
            <p:nvCxnSpPr>
              <p:cNvPr id="450" name="Straight Connector 449">
                <a:extLst>
                  <a:ext uri="{FF2B5EF4-FFF2-40B4-BE49-F238E27FC236}">
                    <a16:creationId xmlns:a16="http://schemas.microsoft.com/office/drawing/2014/main" id="{9AA615B7-AFBB-4A81-B86A-861F05A8EF67}"/>
                  </a:ext>
                </a:extLst>
              </p:cNvPr>
              <p:cNvCxnSpPr>
                <a:cxnSpLocks/>
              </p:cNvCxnSpPr>
              <p:nvPr/>
            </p:nvCxnSpPr>
            <p:spPr bwMode="auto">
              <a:xfrm>
                <a:off x="9986138" y="4673445"/>
                <a:ext cx="73652" cy="0"/>
              </a:xfrm>
              <a:prstGeom prst="line">
                <a:avLst/>
              </a:prstGeom>
              <a:noFill/>
              <a:ln w="19050" cap="flat" cmpd="sng" algn="ctr">
                <a:solidFill>
                  <a:schemeClr val="accent1"/>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B6777550-F52E-4375-B4F0-4CFF10D9AA84}"/>
                  </a:ext>
                </a:extLst>
              </p:cNvPr>
              <p:cNvCxnSpPr>
                <a:cxnSpLocks/>
              </p:cNvCxnSpPr>
              <p:nvPr/>
            </p:nvCxnSpPr>
            <p:spPr bwMode="auto">
              <a:xfrm>
                <a:off x="10008369" y="4641483"/>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C9A7ABD7-D5AD-4AB2-9FFB-B254D8C5EF09}"/>
                  </a:ext>
                </a:extLst>
              </p:cNvPr>
              <p:cNvCxnSpPr>
                <a:cxnSpLocks/>
              </p:cNvCxnSpPr>
              <p:nvPr/>
            </p:nvCxnSpPr>
            <p:spPr bwMode="auto">
              <a:xfrm>
                <a:off x="10025044" y="4641483"/>
                <a:ext cx="0" cy="69483"/>
              </a:xfrm>
              <a:prstGeom prst="line">
                <a:avLst/>
              </a:prstGeom>
              <a:noFill/>
              <a:ln w="19050" cap="flat" cmpd="sng" algn="ctr">
                <a:solidFill>
                  <a:schemeClr val="accent1"/>
                </a:solidFill>
                <a:prstDash val="solid"/>
                <a:round/>
                <a:headEnd type="none" w="med" len="med"/>
                <a:tailEnd type="none" w="med" len="med"/>
              </a:ln>
              <a:effectLst/>
            </p:spPr>
          </p:cxnSp>
          <p:cxnSp>
            <p:nvCxnSpPr>
              <p:cNvPr id="453" name="Straight Connector 452">
                <a:extLst>
                  <a:ext uri="{FF2B5EF4-FFF2-40B4-BE49-F238E27FC236}">
                    <a16:creationId xmlns:a16="http://schemas.microsoft.com/office/drawing/2014/main" id="{DB0C789E-2323-43F8-9F49-D22FA8AE0F68}"/>
                  </a:ext>
                </a:extLst>
              </p:cNvPr>
              <p:cNvCxnSpPr>
                <a:cxnSpLocks/>
              </p:cNvCxnSpPr>
              <p:nvPr/>
            </p:nvCxnSpPr>
            <p:spPr bwMode="auto">
              <a:xfrm>
                <a:off x="11103428" y="4712356"/>
                <a:ext cx="73652" cy="0"/>
              </a:xfrm>
              <a:prstGeom prst="line">
                <a:avLst/>
              </a:prstGeom>
              <a:noFill/>
              <a:ln w="19050" cap="flat" cmpd="sng" algn="ctr">
                <a:solidFill>
                  <a:schemeClr val="accent1"/>
                </a:solidFill>
                <a:prstDash val="solid"/>
                <a:round/>
                <a:headEnd type="none" w="med" len="med"/>
                <a:tailEnd type="none" w="med" len="med"/>
              </a:ln>
              <a:effectLst/>
            </p:spPr>
          </p:cxnSp>
        </p:grpSp>
        <p:cxnSp>
          <p:nvCxnSpPr>
            <p:cNvPr id="454" name="Straight Connector 453">
              <a:extLst>
                <a:ext uri="{FF2B5EF4-FFF2-40B4-BE49-F238E27FC236}">
                  <a16:creationId xmlns:a16="http://schemas.microsoft.com/office/drawing/2014/main" id="{69012FEE-473B-4BE1-8324-D7B7DB4B52B0}"/>
                </a:ext>
              </a:extLst>
            </p:cNvPr>
            <p:cNvCxnSpPr>
              <a:cxnSpLocks/>
            </p:cNvCxnSpPr>
            <p:nvPr/>
          </p:nvCxnSpPr>
          <p:spPr bwMode="auto">
            <a:xfrm>
              <a:off x="7019200" y="3921636"/>
              <a:ext cx="73652" cy="0"/>
            </a:xfrm>
            <a:prstGeom prst="line">
              <a:avLst/>
            </a:prstGeom>
            <a:noFill/>
            <a:ln w="19050" cap="flat" cmpd="sng" algn="ctr">
              <a:solidFill>
                <a:schemeClr val="accent1"/>
              </a:solidFill>
              <a:prstDash val="solid"/>
              <a:round/>
              <a:headEnd type="none" w="med" len="med"/>
              <a:tailEnd type="none" w="med" len="med"/>
            </a:ln>
            <a:effectLst/>
          </p:spPr>
        </p:cxnSp>
      </p:grpSp>
      <p:sp>
        <p:nvSpPr>
          <p:cNvPr id="457" name="Freeform: Shape 456">
            <a:extLst>
              <a:ext uri="{FF2B5EF4-FFF2-40B4-BE49-F238E27FC236}">
                <a16:creationId xmlns:a16="http://schemas.microsoft.com/office/drawing/2014/main" id="{92A0EFDD-2E59-4459-94FB-A3261E3B4DBD}"/>
              </a:ext>
            </a:extLst>
          </p:cNvPr>
          <p:cNvSpPr/>
          <p:nvPr/>
        </p:nvSpPr>
        <p:spPr bwMode="auto">
          <a:xfrm>
            <a:off x="6683644" y="3877159"/>
            <a:ext cx="4088970" cy="1047427"/>
          </a:xfrm>
          <a:custGeom>
            <a:avLst/>
            <a:gdLst>
              <a:gd name="connsiteX0" fmla="*/ 4088970 w 4088970"/>
              <a:gd name="connsiteY0" fmla="*/ 1047427 h 1047427"/>
              <a:gd name="connsiteX1" fmla="*/ 2230464 w 4088970"/>
              <a:gd name="connsiteY1" fmla="*/ 1047427 h 1047427"/>
              <a:gd name="connsiteX2" fmla="*/ 2230464 w 4088970"/>
              <a:gd name="connsiteY2" fmla="*/ 1015139 h 1047427"/>
              <a:gd name="connsiteX3" fmla="*/ 1524000 w 4088970"/>
              <a:gd name="connsiteY3" fmla="*/ 1015139 h 1047427"/>
              <a:gd name="connsiteX4" fmla="*/ 1524000 w 4088970"/>
              <a:gd name="connsiteY4" fmla="*/ 969936 h 1047427"/>
              <a:gd name="connsiteX5" fmla="*/ 1486546 w 4088970"/>
              <a:gd name="connsiteY5" fmla="*/ 969936 h 1047427"/>
              <a:gd name="connsiteX6" fmla="*/ 1486546 w 4088970"/>
              <a:gd name="connsiteY6" fmla="*/ 928607 h 1047427"/>
              <a:gd name="connsiteX7" fmla="*/ 1117170 w 4088970"/>
              <a:gd name="connsiteY7" fmla="*/ 928607 h 1047427"/>
              <a:gd name="connsiteX8" fmla="*/ 1117170 w 4088970"/>
              <a:gd name="connsiteY8" fmla="*/ 895027 h 1047427"/>
              <a:gd name="connsiteX9" fmla="*/ 975102 w 4088970"/>
              <a:gd name="connsiteY9" fmla="*/ 895027 h 1047427"/>
              <a:gd name="connsiteX10" fmla="*/ 975102 w 4088970"/>
              <a:gd name="connsiteY10" fmla="*/ 858865 h 1047427"/>
              <a:gd name="connsiteX11" fmla="*/ 768458 w 4088970"/>
              <a:gd name="connsiteY11" fmla="*/ 858865 h 1047427"/>
              <a:gd name="connsiteX12" fmla="*/ 768458 w 4088970"/>
              <a:gd name="connsiteY12" fmla="*/ 821410 h 1047427"/>
              <a:gd name="connsiteX13" fmla="*/ 750376 w 4088970"/>
              <a:gd name="connsiteY13" fmla="*/ 821410 h 1047427"/>
              <a:gd name="connsiteX14" fmla="*/ 750376 w 4088970"/>
              <a:gd name="connsiteY14" fmla="*/ 641888 h 1047427"/>
              <a:gd name="connsiteX15" fmla="*/ 733587 w 4088970"/>
              <a:gd name="connsiteY15" fmla="*/ 641888 h 1047427"/>
              <a:gd name="connsiteX16" fmla="*/ 733587 w 4088970"/>
              <a:gd name="connsiteY16" fmla="*/ 563105 h 1047427"/>
              <a:gd name="connsiteX17" fmla="*/ 723254 w 4088970"/>
              <a:gd name="connsiteY17" fmla="*/ 563105 h 1047427"/>
              <a:gd name="connsiteX18" fmla="*/ 723254 w 4088970"/>
              <a:gd name="connsiteY18" fmla="*/ 463658 h 1047427"/>
              <a:gd name="connsiteX19" fmla="*/ 391332 w 4088970"/>
              <a:gd name="connsiteY19" fmla="*/ 463658 h 1047427"/>
              <a:gd name="connsiteX20" fmla="*/ 391332 w 4088970"/>
              <a:gd name="connsiteY20" fmla="*/ 419746 h 1047427"/>
              <a:gd name="connsiteX21" fmla="*/ 378417 w 4088970"/>
              <a:gd name="connsiteY21" fmla="*/ 419746 h 1047427"/>
              <a:gd name="connsiteX22" fmla="*/ 378417 w 4088970"/>
              <a:gd name="connsiteY22" fmla="*/ 313841 h 1047427"/>
              <a:gd name="connsiteX23" fmla="*/ 366793 w 4088970"/>
              <a:gd name="connsiteY23" fmla="*/ 313841 h 1047427"/>
              <a:gd name="connsiteX24" fmla="*/ 366793 w 4088970"/>
              <a:gd name="connsiteY24" fmla="*/ 142068 h 1047427"/>
              <a:gd name="connsiteX25" fmla="*/ 356461 w 4088970"/>
              <a:gd name="connsiteY25" fmla="*/ 142068 h 1047427"/>
              <a:gd name="connsiteX26" fmla="*/ 356461 w 4088970"/>
              <a:gd name="connsiteY26" fmla="*/ 107197 h 1047427"/>
              <a:gd name="connsiteX27" fmla="*/ 344837 w 4088970"/>
              <a:gd name="connsiteY27" fmla="*/ 107197 h 1047427"/>
              <a:gd name="connsiteX28" fmla="*/ 344837 w 4088970"/>
              <a:gd name="connsiteY28" fmla="*/ 69743 h 1047427"/>
              <a:gd name="connsiteX29" fmla="*/ 302217 w 4088970"/>
              <a:gd name="connsiteY29" fmla="*/ 69743 h 1047427"/>
              <a:gd name="connsiteX30" fmla="*/ 302217 w 4088970"/>
              <a:gd name="connsiteY30" fmla="*/ 16790 h 1047427"/>
              <a:gd name="connsiteX31" fmla="*/ 240224 w 4088970"/>
              <a:gd name="connsiteY31" fmla="*/ 16790 h 1047427"/>
              <a:gd name="connsiteX32" fmla="*/ 240224 w 4088970"/>
              <a:gd name="connsiteY32" fmla="*/ 0 h 1047427"/>
              <a:gd name="connsiteX33" fmla="*/ 0 w 4088970"/>
              <a:gd name="connsiteY33" fmla="*/ 0 h 1047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088970" h="1047427">
                <a:moveTo>
                  <a:pt x="4088970" y="1047427"/>
                </a:moveTo>
                <a:lnTo>
                  <a:pt x="2230464" y="1047427"/>
                </a:lnTo>
                <a:lnTo>
                  <a:pt x="2230464" y="1015139"/>
                </a:lnTo>
                <a:lnTo>
                  <a:pt x="1524000" y="1015139"/>
                </a:lnTo>
                <a:lnTo>
                  <a:pt x="1524000" y="969936"/>
                </a:lnTo>
                <a:lnTo>
                  <a:pt x="1486546" y="969936"/>
                </a:lnTo>
                <a:lnTo>
                  <a:pt x="1486546" y="928607"/>
                </a:lnTo>
                <a:lnTo>
                  <a:pt x="1117170" y="928607"/>
                </a:lnTo>
                <a:lnTo>
                  <a:pt x="1117170" y="895027"/>
                </a:lnTo>
                <a:lnTo>
                  <a:pt x="975102" y="895027"/>
                </a:lnTo>
                <a:lnTo>
                  <a:pt x="975102" y="858865"/>
                </a:lnTo>
                <a:lnTo>
                  <a:pt x="768458" y="858865"/>
                </a:lnTo>
                <a:lnTo>
                  <a:pt x="768458" y="821410"/>
                </a:lnTo>
                <a:lnTo>
                  <a:pt x="750376" y="821410"/>
                </a:lnTo>
                <a:lnTo>
                  <a:pt x="750376" y="641888"/>
                </a:lnTo>
                <a:lnTo>
                  <a:pt x="733587" y="641888"/>
                </a:lnTo>
                <a:lnTo>
                  <a:pt x="733587" y="563105"/>
                </a:lnTo>
                <a:lnTo>
                  <a:pt x="723254" y="563105"/>
                </a:lnTo>
                <a:lnTo>
                  <a:pt x="723254" y="463658"/>
                </a:lnTo>
                <a:lnTo>
                  <a:pt x="391332" y="463658"/>
                </a:lnTo>
                <a:lnTo>
                  <a:pt x="391332" y="419746"/>
                </a:lnTo>
                <a:lnTo>
                  <a:pt x="378417" y="419746"/>
                </a:lnTo>
                <a:lnTo>
                  <a:pt x="378417" y="313841"/>
                </a:lnTo>
                <a:lnTo>
                  <a:pt x="366793" y="313841"/>
                </a:lnTo>
                <a:lnTo>
                  <a:pt x="366793" y="142068"/>
                </a:lnTo>
                <a:lnTo>
                  <a:pt x="356461" y="142068"/>
                </a:lnTo>
                <a:lnTo>
                  <a:pt x="356461" y="107197"/>
                </a:lnTo>
                <a:lnTo>
                  <a:pt x="344837" y="107197"/>
                </a:lnTo>
                <a:lnTo>
                  <a:pt x="344837" y="69743"/>
                </a:lnTo>
                <a:lnTo>
                  <a:pt x="302217" y="69743"/>
                </a:lnTo>
                <a:lnTo>
                  <a:pt x="302217" y="16790"/>
                </a:lnTo>
                <a:lnTo>
                  <a:pt x="240224" y="16790"/>
                </a:lnTo>
                <a:lnTo>
                  <a:pt x="240224"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472" name="Group 471">
            <a:extLst>
              <a:ext uri="{FF2B5EF4-FFF2-40B4-BE49-F238E27FC236}">
                <a16:creationId xmlns:a16="http://schemas.microsoft.com/office/drawing/2014/main" id="{9D50763F-80CE-4CCD-8B47-A5AC093A757A}"/>
              </a:ext>
            </a:extLst>
          </p:cNvPr>
          <p:cNvGrpSpPr/>
          <p:nvPr/>
        </p:nvGrpSpPr>
        <p:grpSpPr>
          <a:xfrm>
            <a:off x="6690722" y="3839960"/>
            <a:ext cx="4107832" cy="1124659"/>
            <a:chOff x="6690722" y="3839960"/>
            <a:chExt cx="4107832" cy="1124659"/>
          </a:xfrm>
        </p:grpSpPr>
        <p:cxnSp>
          <p:nvCxnSpPr>
            <p:cNvPr id="458" name="Straight Connector 457">
              <a:extLst>
                <a:ext uri="{FF2B5EF4-FFF2-40B4-BE49-F238E27FC236}">
                  <a16:creationId xmlns:a16="http://schemas.microsoft.com/office/drawing/2014/main" id="{316C6197-1B9F-4165-83AA-594256A77179}"/>
                </a:ext>
              </a:extLst>
            </p:cNvPr>
            <p:cNvCxnSpPr>
              <a:cxnSpLocks/>
            </p:cNvCxnSpPr>
            <p:nvPr/>
          </p:nvCxnSpPr>
          <p:spPr bwMode="auto">
            <a:xfrm>
              <a:off x="6777254" y="3839960"/>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59" name="Straight Connector 458">
              <a:extLst>
                <a:ext uri="{FF2B5EF4-FFF2-40B4-BE49-F238E27FC236}">
                  <a16:creationId xmlns:a16="http://schemas.microsoft.com/office/drawing/2014/main" id="{28F5B954-5C91-43FA-B001-703DA9E13455}"/>
                </a:ext>
              </a:extLst>
            </p:cNvPr>
            <p:cNvCxnSpPr>
              <a:cxnSpLocks/>
            </p:cNvCxnSpPr>
            <p:nvPr/>
          </p:nvCxnSpPr>
          <p:spPr bwMode="auto">
            <a:xfrm>
              <a:off x="6769505" y="3839960"/>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6F78C178-043D-4453-AD53-504E089C7F69}"/>
                </a:ext>
              </a:extLst>
            </p:cNvPr>
            <p:cNvCxnSpPr>
              <a:cxnSpLocks/>
            </p:cNvCxnSpPr>
            <p:nvPr/>
          </p:nvCxnSpPr>
          <p:spPr bwMode="auto">
            <a:xfrm>
              <a:off x="6690722" y="3839960"/>
              <a:ext cx="0" cy="69483"/>
            </a:xfrm>
            <a:prstGeom prst="line">
              <a:avLst/>
            </a:prstGeom>
            <a:noFill/>
            <a:ln w="19050" cap="flat" cmpd="sng" algn="ctr">
              <a:solidFill>
                <a:schemeClr val="accent3"/>
              </a:solidFill>
              <a:prstDash val="solid"/>
              <a:round/>
              <a:headEnd type="none" w="med" len="med"/>
              <a:tailEnd type="none" w="med" len="med"/>
            </a:ln>
            <a:effectLst/>
          </p:spPr>
        </p:cxnSp>
        <p:grpSp>
          <p:nvGrpSpPr>
            <p:cNvPr id="471" name="Group 470">
              <a:extLst>
                <a:ext uri="{FF2B5EF4-FFF2-40B4-BE49-F238E27FC236}">
                  <a16:creationId xmlns:a16="http://schemas.microsoft.com/office/drawing/2014/main" id="{A793C7B3-7A4F-475C-8EF2-93F5A3262B81}"/>
                </a:ext>
              </a:extLst>
            </p:cNvPr>
            <p:cNvGrpSpPr/>
            <p:nvPr/>
          </p:nvGrpSpPr>
          <p:grpSpPr>
            <a:xfrm>
              <a:off x="7764725" y="4742736"/>
              <a:ext cx="3033829" cy="221883"/>
              <a:chOff x="7764725" y="4742736"/>
              <a:chExt cx="3033829" cy="221883"/>
            </a:xfrm>
          </p:grpSpPr>
          <p:cxnSp>
            <p:nvCxnSpPr>
              <p:cNvPr id="461" name="Straight Connector 460">
                <a:extLst>
                  <a:ext uri="{FF2B5EF4-FFF2-40B4-BE49-F238E27FC236}">
                    <a16:creationId xmlns:a16="http://schemas.microsoft.com/office/drawing/2014/main" id="{0CEFB411-F957-4E44-8F18-5F284F0AE01C}"/>
                  </a:ext>
                </a:extLst>
              </p:cNvPr>
              <p:cNvCxnSpPr>
                <a:cxnSpLocks/>
              </p:cNvCxnSpPr>
              <p:nvPr/>
            </p:nvCxnSpPr>
            <p:spPr bwMode="auto">
              <a:xfrm>
                <a:off x="7792393" y="4742736"/>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F03E8F79-3CB8-4F84-8A59-962EB8F314E7}"/>
                  </a:ext>
                </a:extLst>
              </p:cNvPr>
              <p:cNvCxnSpPr>
                <a:cxnSpLocks/>
              </p:cNvCxnSpPr>
              <p:nvPr/>
            </p:nvCxnSpPr>
            <p:spPr bwMode="auto">
              <a:xfrm>
                <a:off x="7796267" y="4742736"/>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39A3CC4B-5838-437A-9F35-8C679A865D13}"/>
                  </a:ext>
                </a:extLst>
              </p:cNvPr>
              <p:cNvCxnSpPr>
                <a:cxnSpLocks/>
              </p:cNvCxnSpPr>
              <p:nvPr/>
            </p:nvCxnSpPr>
            <p:spPr bwMode="auto">
              <a:xfrm>
                <a:off x="10384484" y="4895136"/>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F2058DC8-4E54-44A0-9DD7-B34AD4A6FED6}"/>
                  </a:ext>
                </a:extLst>
              </p:cNvPr>
              <p:cNvCxnSpPr>
                <a:cxnSpLocks/>
              </p:cNvCxnSpPr>
              <p:nvPr/>
            </p:nvCxnSpPr>
            <p:spPr bwMode="auto">
              <a:xfrm>
                <a:off x="10405149" y="4895136"/>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1FB188BD-1AA0-4C3F-BFD3-D8F16E0FC8B8}"/>
                  </a:ext>
                </a:extLst>
              </p:cNvPr>
              <p:cNvCxnSpPr>
                <a:cxnSpLocks/>
              </p:cNvCxnSpPr>
              <p:nvPr/>
            </p:nvCxnSpPr>
            <p:spPr bwMode="auto">
              <a:xfrm>
                <a:off x="10744821" y="4895136"/>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E13CD954-9A04-44CB-B32E-42091BAED9CF}"/>
                  </a:ext>
                </a:extLst>
              </p:cNvPr>
              <p:cNvCxnSpPr>
                <a:cxnSpLocks/>
              </p:cNvCxnSpPr>
              <p:nvPr/>
            </p:nvCxnSpPr>
            <p:spPr bwMode="auto">
              <a:xfrm>
                <a:off x="10753861" y="4895136"/>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2F518910-BD99-433A-A0B1-1CC4FE4D45DE}"/>
                  </a:ext>
                </a:extLst>
              </p:cNvPr>
              <p:cNvCxnSpPr>
                <a:cxnSpLocks/>
              </p:cNvCxnSpPr>
              <p:nvPr/>
            </p:nvCxnSpPr>
            <p:spPr bwMode="auto">
              <a:xfrm>
                <a:off x="10769359" y="4895136"/>
                <a:ext cx="0" cy="69483"/>
              </a:xfrm>
              <a:prstGeom prst="line">
                <a:avLst/>
              </a:prstGeom>
              <a:noFill/>
              <a:ln w="19050" cap="flat" cmpd="sng" algn="ctr">
                <a:solidFill>
                  <a:schemeClr val="accent3"/>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CA4DC811-822F-498E-B5F5-775F4E5B2A04}"/>
                  </a:ext>
                </a:extLst>
              </p:cNvPr>
              <p:cNvCxnSpPr>
                <a:cxnSpLocks/>
              </p:cNvCxnSpPr>
              <p:nvPr/>
            </p:nvCxnSpPr>
            <p:spPr bwMode="auto">
              <a:xfrm>
                <a:off x="10724902" y="4928326"/>
                <a:ext cx="73652" cy="0"/>
              </a:xfrm>
              <a:prstGeom prst="line">
                <a:avLst/>
              </a:prstGeom>
              <a:noFill/>
              <a:ln w="19050" cap="flat" cmpd="sng" algn="ctr">
                <a:solidFill>
                  <a:schemeClr val="accent3"/>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4CAC895F-3D05-4EB2-96CE-00F08843BB0C}"/>
                  </a:ext>
                </a:extLst>
              </p:cNvPr>
              <p:cNvCxnSpPr>
                <a:cxnSpLocks/>
              </p:cNvCxnSpPr>
              <p:nvPr/>
            </p:nvCxnSpPr>
            <p:spPr bwMode="auto">
              <a:xfrm>
                <a:off x="7764725" y="4774635"/>
                <a:ext cx="73652" cy="0"/>
              </a:xfrm>
              <a:prstGeom prst="line">
                <a:avLst/>
              </a:prstGeom>
              <a:noFill/>
              <a:ln w="19050" cap="flat" cmpd="sng" algn="ctr">
                <a:solidFill>
                  <a:schemeClr val="accent3"/>
                </a:solidFill>
                <a:prstDash val="solid"/>
                <a:round/>
                <a:headEnd type="none" w="med" len="med"/>
                <a:tailEnd type="none" w="med" len="med"/>
              </a:ln>
              <a:effectLst/>
            </p:spPr>
          </p:cxnSp>
        </p:grpSp>
        <p:cxnSp>
          <p:nvCxnSpPr>
            <p:cNvPr id="470" name="Straight Connector 469">
              <a:extLst>
                <a:ext uri="{FF2B5EF4-FFF2-40B4-BE49-F238E27FC236}">
                  <a16:creationId xmlns:a16="http://schemas.microsoft.com/office/drawing/2014/main" id="{D5F432A2-767F-477D-9629-F7C5F3A1497F}"/>
                </a:ext>
              </a:extLst>
            </p:cNvPr>
            <p:cNvCxnSpPr>
              <a:cxnSpLocks/>
            </p:cNvCxnSpPr>
            <p:nvPr/>
          </p:nvCxnSpPr>
          <p:spPr bwMode="auto">
            <a:xfrm>
              <a:off x="7013058" y="4051380"/>
              <a:ext cx="73652" cy="0"/>
            </a:xfrm>
            <a:prstGeom prst="line">
              <a:avLst/>
            </a:prstGeom>
            <a:noFill/>
            <a:ln w="19050" cap="flat" cmpd="sng" algn="ctr">
              <a:solidFill>
                <a:schemeClr val="accent3"/>
              </a:solidFill>
              <a:prstDash val="solid"/>
              <a:round/>
              <a:headEnd type="none" w="med" len="med"/>
              <a:tailEnd type="none" w="med" len="med"/>
            </a:ln>
            <a:effectLst/>
          </p:spPr>
        </p:cxnSp>
      </p:grpSp>
      <p:sp>
        <p:nvSpPr>
          <p:cNvPr id="473" name="TextBox 472">
            <a:extLst>
              <a:ext uri="{FF2B5EF4-FFF2-40B4-BE49-F238E27FC236}">
                <a16:creationId xmlns:a16="http://schemas.microsoft.com/office/drawing/2014/main" id="{40725565-BDDC-458B-85C4-730D5CCA3EC5}"/>
              </a:ext>
            </a:extLst>
          </p:cNvPr>
          <p:cNvSpPr txBox="1"/>
          <p:nvPr/>
        </p:nvSpPr>
        <p:spPr bwMode="auto">
          <a:xfrm>
            <a:off x="9726705" y="3781058"/>
            <a:ext cx="20264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dirty="0">
                <a:solidFill>
                  <a:schemeClr val="bg1"/>
                </a:solidFill>
                <a:latin typeface="Calibri" panose="020F0502020204030204" pitchFamily="34" charset="0"/>
              </a:rPr>
              <a:t>HR: 0.41 (95% CI: 0.25-0.65;</a:t>
            </a:r>
          </a:p>
          <a:p>
            <a:pPr algn="r">
              <a:lnSpc>
                <a:spcPct val="100000"/>
              </a:lnSpc>
              <a:spcBef>
                <a:spcPts val="0"/>
              </a:spcBef>
              <a:spcAft>
                <a:spcPct val="0"/>
              </a:spcAft>
              <a:buClrTx/>
              <a:buFontTx/>
              <a:buNone/>
            </a:pPr>
            <a:r>
              <a:rPr lang="en-US" sz="1200" i="1" dirty="0">
                <a:solidFill>
                  <a:schemeClr val="bg1"/>
                </a:solidFill>
                <a:latin typeface="Calibri" panose="020F0502020204030204" pitchFamily="34" charset="0"/>
              </a:rPr>
              <a:t>P </a:t>
            </a:r>
            <a:r>
              <a:rPr lang="en-US" sz="1200" dirty="0">
                <a:solidFill>
                  <a:schemeClr val="bg1"/>
                </a:solidFill>
                <a:latin typeface="Calibri" panose="020F0502020204030204" pitchFamily="34" charset="0"/>
              </a:rPr>
              <a:t>&lt;.001)</a:t>
            </a:r>
            <a:endParaRPr lang="en-US" sz="1200" i="1" dirty="0">
              <a:solidFill>
                <a:schemeClr val="bg1"/>
              </a:solidFill>
              <a:latin typeface="Calibri" panose="020F0502020204030204" pitchFamily="34" charset="0"/>
            </a:endParaRPr>
          </a:p>
        </p:txBody>
      </p:sp>
      <p:sp>
        <p:nvSpPr>
          <p:cNvPr id="474" name="TextBox 473">
            <a:extLst>
              <a:ext uri="{FF2B5EF4-FFF2-40B4-BE49-F238E27FC236}">
                <a16:creationId xmlns:a16="http://schemas.microsoft.com/office/drawing/2014/main" id="{6CF73A0C-8982-40DD-8874-87A196D561C1}"/>
              </a:ext>
            </a:extLst>
          </p:cNvPr>
          <p:cNvSpPr txBox="1"/>
          <p:nvPr/>
        </p:nvSpPr>
        <p:spPr bwMode="auto">
          <a:xfrm>
            <a:off x="10136493" y="4989103"/>
            <a:ext cx="15937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Censored observation</a:t>
            </a:r>
          </a:p>
        </p:txBody>
      </p:sp>
      <p:grpSp>
        <p:nvGrpSpPr>
          <p:cNvPr id="475" name="Group 474">
            <a:extLst>
              <a:ext uri="{FF2B5EF4-FFF2-40B4-BE49-F238E27FC236}">
                <a16:creationId xmlns:a16="http://schemas.microsoft.com/office/drawing/2014/main" id="{432529DD-8440-4BEF-9C8A-7B12F7306474}"/>
              </a:ext>
            </a:extLst>
          </p:cNvPr>
          <p:cNvGrpSpPr/>
          <p:nvPr/>
        </p:nvGrpSpPr>
        <p:grpSpPr>
          <a:xfrm>
            <a:off x="10129088" y="5090909"/>
            <a:ext cx="81445" cy="88347"/>
            <a:chOff x="4795972" y="4733038"/>
            <a:chExt cx="109210" cy="118465"/>
          </a:xfrm>
        </p:grpSpPr>
        <p:cxnSp>
          <p:nvCxnSpPr>
            <p:cNvPr id="476" name="Straight Connector 475">
              <a:extLst>
                <a:ext uri="{FF2B5EF4-FFF2-40B4-BE49-F238E27FC236}">
                  <a16:creationId xmlns:a16="http://schemas.microsoft.com/office/drawing/2014/main" id="{0441465A-6952-44C5-A4AA-C017832C6C11}"/>
                </a:ext>
              </a:extLst>
            </p:cNvPr>
            <p:cNvCxnSpPr>
              <a:cxnSpLocks/>
            </p:cNvCxnSpPr>
            <p:nvPr/>
          </p:nvCxnSpPr>
          <p:spPr bwMode="auto">
            <a:xfrm>
              <a:off x="4795972" y="4794121"/>
              <a:ext cx="109210" cy="0"/>
            </a:xfrm>
            <a:prstGeom prst="line">
              <a:avLst/>
            </a:prstGeom>
            <a:noFill/>
            <a:ln w="12700" cap="flat" cmpd="sng" algn="ctr">
              <a:solidFill>
                <a:schemeClr val="bg1"/>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C298DC71-F497-4E7A-80D4-178E5FD063A6}"/>
                </a:ext>
              </a:extLst>
            </p:cNvPr>
            <p:cNvCxnSpPr>
              <a:cxnSpLocks/>
            </p:cNvCxnSpPr>
            <p:nvPr/>
          </p:nvCxnSpPr>
          <p:spPr bwMode="auto">
            <a:xfrm>
              <a:off x="4849652" y="4733038"/>
              <a:ext cx="0" cy="118465"/>
            </a:xfrm>
            <a:prstGeom prst="line">
              <a:avLst/>
            </a:prstGeom>
            <a:noFill/>
            <a:ln w="12700" cap="flat" cmpd="sng" algn="ctr">
              <a:solidFill>
                <a:schemeClr val="bg1"/>
              </a:solidFill>
              <a:prstDash val="solid"/>
              <a:round/>
              <a:headEnd type="none" w="med" len="med"/>
              <a:tailEnd type="none" w="med" len="med"/>
            </a:ln>
            <a:effectLst/>
          </p:spPr>
        </p:cxnSp>
      </p:grpSp>
      <p:sp>
        <p:nvSpPr>
          <p:cNvPr id="478" name="TextBox 477">
            <a:extLst>
              <a:ext uri="{FF2B5EF4-FFF2-40B4-BE49-F238E27FC236}">
                <a16:creationId xmlns:a16="http://schemas.microsoft.com/office/drawing/2014/main" id="{D92DDA28-EA4E-4ECA-9A69-58A87B9FE6BF}"/>
              </a:ext>
            </a:extLst>
          </p:cNvPr>
          <p:cNvSpPr txBox="1"/>
          <p:nvPr/>
        </p:nvSpPr>
        <p:spPr bwMode="auto">
          <a:xfrm>
            <a:off x="6887302" y="4815843"/>
            <a:ext cx="767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Niraparib</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Placebo</a:t>
            </a:r>
          </a:p>
        </p:txBody>
      </p:sp>
      <p:cxnSp>
        <p:nvCxnSpPr>
          <p:cNvPr id="479" name="Straight Connector 478">
            <a:extLst>
              <a:ext uri="{FF2B5EF4-FFF2-40B4-BE49-F238E27FC236}">
                <a16:creationId xmlns:a16="http://schemas.microsoft.com/office/drawing/2014/main" id="{960DD388-7070-429E-8F97-E43DDEF2A876}"/>
              </a:ext>
            </a:extLst>
          </p:cNvPr>
          <p:cNvCxnSpPr/>
          <p:nvPr/>
        </p:nvCxnSpPr>
        <p:spPr bwMode="auto">
          <a:xfrm>
            <a:off x="6736509" y="4958606"/>
            <a:ext cx="190063" cy="0"/>
          </a:xfrm>
          <a:prstGeom prst="line">
            <a:avLst/>
          </a:prstGeom>
          <a:noFill/>
          <a:ln w="28575" cap="flat" cmpd="sng" algn="ctr">
            <a:solidFill>
              <a:schemeClr val="accent1"/>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0F861598-1877-4FA5-9F7A-A0C8D98C7C16}"/>
              </a:ext>
            </a:extLst>
          </p:cNvPr>
          <p:cNvCxnSpPr/>
          <p:nvPr/>
        </p:nvCxnSpPr>
        <p:spPr bwMode="auto">
          <a:xfrm>
            <a:off x="6736509" y="5142683"/>
            <a:ext cx="190063" cy="0"/>
          </a:xfrm>
          <a:prstGeom prst="line">
            <a:avLst/>
          </a:prstGeom>
          <a:noFill/>
          <a:ln w="28575" cap="flat" cmpd="sng" algn="ctr">
            <a:solidFill>
              <a:schemeClr val="accent3"/>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C7483F60-AE5D-4EC9-81A4-FAFB65766341}"/>
              </a:ext>
            </a:extLst>
          </p:cNvPr>
          <p:cNvCxnSpPr>
            <a:cxnSpLocks/>
          </p:cNvCxnSpPr>
          <p:nvPr/>
        </p:nvCxnSpPr>
        <p:spPr bwMode="auto">
          <a:xfrm>
            <a:off x="6832338" y="5112721"/>
            <a:ext cx="0" cy="62767"/>
          </a:xfrm>
          <a:prstGeom prst="line">
            <a:avLst/>
          </a:prstGeom>
          <a:noFill/>
          <a:ln w="19050" cap="flat" cmpd="sng" algn="ctr">
            <a:solidFill>
              <a:schemeClr val="accent3"/>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6AF7AB41-A566-4341-A0D5-1792289C009E}"/>
              </a:ext>
            </a:extLst>
          </p:cNvPr>
          <p:cNvCxnSpPr>
            <a:cxnSpLocks/>
          </p:cNvCxnSpPr>
          <p:nvPr/>
        </p:nvCxnSpPr>
        <p:spPr bwMode="auto">
          <a:xfrm>
            <a:off x="6832338" y="4931637"/>
            <a:ext cx="0" cy="62767"/>
          </a:xfrm>
          <a:prstGeom prst="line">
            <a:avLst/>
          </a:prstGeom>
          <a:noFill/>
          <a:ln w="19050" cap="flat" cmpd="sng" algn="ctr">
            <a:solidFill>
              <a:schemeClr val="accent1"/>
            </a:solidFill>
            <a:prstDash val="solid"/>
            <a:round/>
            <a:headEnd type="none" w="med" len="med"/>
            <a:tailEnd type="none" w="med" len="med"/>
          </a:ln>
          <a:effectLst/>
        </p:spPr>
      </p:cxnSp>
    </p:spTree>
    <p:extLst>
      <p:ext uri="{BB962C8B-B14F-4D97-AF65-F5344CB8AC3E}">
        <p14:creationId xmlns:p14="http://schemas.microsoft.com/office/powerpoint/2010/main" val="403405925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A61FF7-7AD0-4FE0-B476-3283611D34C0}"/>
              </a:ext>
            </a:extLst>
          </p:cNvPr>
          <p:cNvSpPr>
            <a:spLocks noGrp="1"/>
          </p:cNvSpPr>
          <p:nvPr>
            <p:ph type="title"/>
          </p:nvPr>
        </p:nvSpPr>
        <p:spPr/>
        <p:txBody>
          <a:bodyPr wrap="square" anchor="ctr">
            <a:normAutofit/>
          </a:bodyPr>
          <a:lstStyle/>
          <a:p>
            <a:r>
              <a:rPr lang="en-US" dirty="0"/>
              <a:t>PRIME: PFS by HRD Subgroups</a:t>
            </a:r>
          </a:p>
        </p:txBody>
      </p:sp>
      <p:sp>
        <p:nvSpPr>
          <p:cNvPr id="14" name="Text Box 15">
            <a:extLst>
              <a:ext uri="{FF2B5EF4-FFF2-40B4-BE49-F238E27FC236}">
                <a16:creationId xmlns:a16="http://schemas.microsoft.com/office/drawing/2014/main" id="{E03E56DA-C654-4070-9021-FF66BB817B3C}"/>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Li.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244</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5" name="Group 14">
            <a:extLst>
              <a:ext uri="{FF2B5EF4-FFF2-40B4-BE49-F238E27FC236}">
                <a16:creationId xmlns:a16="http://schemas.microsoft.com/office/drawing/2014/main" id="{20380237-4475-4CA1-9A40-E776B14BE3F3}"/>
              </a:ext>
            </a:extLst>
          </p:cNvPr>
          <p:cNvGrpSpPr/>
          <p:nvPr/>
        </p:nvGrpSpPr>
        <p:grpSpPr>
          <a:xfrm>
            <a:off x="9392911" y="6207927"/>
            <a:ext cx="2488502" cy="454909"/>
            <a:chOff x="9392911" y="6207927"/>
            <a:chExt cx="2488502" cy="454909"/>
          </a:xfrm>
        </p:grpSpPr>
        <p:pic>
          <p:nvPicPr>
            <p:cNvPr id="16" name="Picture 15" descr="A picture containing text, ax, wheel&#10;&#10;Description automatically generated">
              <a:extLst>
                <a:ext uri="{FF2B5EF4-FFF2-40B4-BE49-F238E27FC236}">
                  <a16:creationId xmlns:a16="http://schemas.microsoft.com/office/drawing/2014/main" id="{1B545F90-6710-43C7-9419-22C0608882A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7" name="Rectangle 8">
              <a:extLst>
                <a:ext uri="{FF2B5EF4-FFF2-40B4-BE49-F238E27FC236}">
                  <a16:creationId xmlns:a16="http://schemas.microsoft.com/office/drawing/2014/main" id="{7E629791-40F4-46F4-AD75-A78FC2CC0AC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18" name="Group 32">
            <a:extLst>
              <a:ext uri="{FF2B5EF4-FFF2-40B4-BE49-F238E27FC236}">
                <a16:creationId xmlns:a16="http://schemas.microsoft.com/office/drawing/2014/main" id="{E01BCCEE-17C5-4954-9866-BD2B864AA558}"/>
              </a:ext>
            </a:extLst>
          </p:cNvPr>
          <p:cNvGraphicFramePr>
            <a:graphicFrameLocks noGrp="1"/>
          </p:cNvGraphicFramePr>
          <p:nvPr>
            <p:extLst>
              <p:ext uri="{D42A27DB-BD31-4B8C-83A1-F6EECF244321}">
                <p14:modId xmlns:p14="http://schemas.microsoft.com/office/powerpoint/2010/main" val="3749646440"/>
              </p:ext>
            </p:extLst>
          </p:nvPr>
        </p:nvGraphicFramePr>
        <p:xfrm>
          <a:off x="6545739" y="1591688"/>
          <a:ext cx="5241452" cy="1828864"/>
        </p:xfrm>
        <a:graphic>
          <a:graphicData uri="http://schemas.openxmlformats.org/drawingml/2006/table">
            <a:tbl>
              <a:tblPr/>
              <a:tblGrid>
                <a:gridCol w="2354424">
                  <a:extLst>
                    <a:ext uri="{9D8B030D-6E8A-4147-A177-3AD203B41FA5}">
                      <a16:colId xmlns:a16="http://schemas.microsoft.com/office/drawing/2014/main" val="20000"/>
                    </a:ext>
                  </a:extLst>
                </a:gridCol>
                <a:gridCol w="1405890">
                  <a:extLst>
                    <a:ext uri="{9D8B030D-6E8A-4147-A177-3AD203B41FA5}">
                      <a16:colId xmlns:a16="http://schemas.microsoft.com/office/drawing/2014/main" val="20001"/>
                    </a:ext>
                  </a:extLst>
                </a:gridCol>
                <a:gridCol w="1481138">
                  <a:extLst>
                    <a:ext uri="{9D8B030D-6E8A-4147-A177-3AD203B41FA5}">
                      <a16:colId xmlns:a16="http://schemas.microsoft.com/office/drawing/2014/main" val="1157321393"/>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Niraparib</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170)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87)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PFS events,*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75 (44.1)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 (65.5)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 (23.3-NE)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 (8.3-13.8)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Patients without PD or death,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33.9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
        <p:nvSpPr>
          <p:cNvPr id="19" name="Content Placeholder 2">
            <a:extLst>
              <a:ext uri="{FF2B5EF4-FFF2-40B4-BE49-F238E27FC236}">
                <a16:creationId xmlns:a16="http://schemas.microsoft.com/office/drawing/2014/main" id="{021A6CC6-FA0E-415D-ABB5-C1300FCF1CA8}"/>
              </a:ext>
            </a:extLst>
          </p:cNvPr>
          <p:cNvSpPr txBox="1">
            <a:spLocks/>
          </p:cNvSpPr>
          <p:nvPr/>
        </p:nvSpPr>
        <p:spPr bwMode="auto">
          <a:xfrm>
            <a:off x="6545739" y="3437118"/>
            <a:ext cx="4857984" cy="41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spcBef>
                <a:spcPts val="600"/>
              </a:spcBef>
              <a:spcAft>
                <a:spcPts val="0"/>
              </a:spcAft>
              <a:buNone/>
            </a:pPr>
            <a:r>
              <a:rPr lang="en-US" sz="1400" b="0" dirty="0"/>
              <a:t>*51.4% data maturity</a:t>
            </a:r>
          </a:p>
        </p:txBody>
      </p:sp>
      <p:sp>
        <p:nvSpPr>
          <p:cNvPr id="3" name="TextBox 2">
            <a:extLst>
              <a:ext uri="{FF2B5EF4-FFF2-40B4-BE49-F238E27FC236}">
                <a16:creationId xmlns:a16="http://schemas.microsoft.com/office/drawing/2014/main" id="{F6BD8631-1864-462C-8840-CC56A6E9B308}"/>
              </a:ext>
            </a:extLst>
          </p:cNvPr>
          <p:cNvSpPr txBox="1"/>
          <p:nvPr/>
        </p:nvSpPr>
        <p:spPr bwMode="auto">
          <a:xfrm>
            <a:off x="2391836" y="5334000"/>
            <a:ext cx="301836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 Since Randomization</a:t>
            </a:r>
          </a:p>
        </p:txBody>
      </p:sp>
      <p:sp>
        <p:nvSpPr>
          <p:cNvPr id="11" name="TextBox 10">
            <a:extLst>
              <a:ext uri="{FF2B5EF4-FFF2-40B4-BE49-F238E27FC236}">
                <a16:creationId xmlns:a16="http://schemas.microsoft.com/office/drawing/2014/main" id="{B45D8F64-F058-4373-9BF3-A59000A75BE9}"/>
              </a:ext>
            </a:extLst>
          </p:cNvPr>
          <p:cNvSpPr txBox="1"/>
          <p:nvPr/>
        </p:nvSpPr>
        <p:spPr bwMode="auto">
          <a:xfrm rot="16200000">
            <a:off x="-483327" y="3251516"/>
            <a:ext cx="267598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PFS (%)</a:t>
            </a:r>
          </a:p>
        </p:txBody>
      </p:sp>
      <p:grpSp>
        <p:nvGrpSpPr>
          <p:cNvPr id="8" name="Group 7">
            <a:extLst>
              <a:ext uri="{FF2B5EF4-FFF2-40B4-BE49-F238E27FC236}">
                <a16:creationId xmlns:a16="http://schemas.microsoft.com/office/drawing/2014/main" id="{EFB101AA-8721-44FF-9CAC-0583F63BC63F}"/>
              </a:ext>
            </a:extLst>
          </p:cNvPr>
          <p:cNvGrpSpPr/>
          <p:nvPr/>
        </p:nvGrpSpPr>
        <p:grpSpPr>
          <a:xfrm>
            <a:off x="1293274" y="5110935"/>
            <a:ext cx="5102076" cy="56192"/>
            <a:chOff x="988471" y="5110934"/>
            <a:chExt cx="5102076" cy="204335"/>
          </a:xfrm>
        </p:grpSpPr>
        <p:cxnSp>
          <p:nvCxnSpPr>
            <p:cNvPr id="6" name="Straight Connector 5">
              <a:extLst>
                <a:ext uri="{FF2B5EF4-FFF2-40B4-BE49-F238E27FC236}">
                  <a16:creationId xmlns:a16="http://schemas.microsoft.com/office/drawing/2014/main" id="{68FBFA05-06F8-4AE8-AE22-2A465C9401A2}"/>
                </a:ext>
              </a:extLst>
            </p:cNvPr>
            <p:cNvCxnSpPr/>
            <p:nvPr/>
          </p:nvCxnSpPr>
          <p:spPr bwMode="auto">
            <a:xfrm>
              <a:off x="988471"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69E2D061-915D-4E08-9944-694A2162E8C0}"/>
                </a:ext>
              </a:extLst>
            </p:cNvPr>
            <p:cNvCxnSpPr/>
            <p:nvPr/>
          </p:nvCxnSpPr>
          <p:spPr bwMode="auto">
            <a:xfrm>
              <a:off x="1380938"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169B803F-B2EB-4CE7-800D-9F5E4778CB7D}"/>
                </a:ext>
              </a:extLst>
            </p:cNvPr>
            <p:cNvCxnSpPr/>
            <p:nvPr/>
          </p:nvCxnSpPr>
          <p:spPr bwMode="auto">
            <a:xfrm>
              <a:off x="1773405"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F763FCD-CD73-4717-BC04-258B3DE120FE}"/>
                </a:ext>
              </a:extLst>
            </p:cNvPr>
            <p:cNvCxnSpPr/>
            <p:nvPr/>
          </p:nvCxnSpPr>
          <p:spPr bwMode="auto">
            <a:xfrm>
              <a:off x="2165872"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AB2CB2E1-3416-4591-9E7B-AE5B687E1B06}"/>
                </a:ext>
              </a:extLst>
            </p:cNvPr>
            <p:cNvCxnSpPr/>
            <p:nvPr/>
          </p:nvCxnSpPr>
          <p:spPr bwMode="auto">
            <a:xfrm>
              <a:off x="2558339"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B08F16AF-72F0-430B-9C0F-8732D920E968}"/>
                </a:ext>
              </a:extLst>
            </p:cNvPr>
            <p:cNvCxnSpPr/>
            <p:nvPr/>
          </p:nvCxnSpPr>
          <p:spPr bwMode="auto">
            <a:xfrm>
              <a:off x="2950806"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7AEC370-3B3B-49CC-817F-4ACB309E4A0C}"/>
                </a:ext>
              </a:extLst>
            </p:cNvPr>
            <p:cNvCxnSpPr/>
            <p:nvPr/>
          </p:nvCxnSpPr>
          <p:spPr bwMode="auto">
            <a:xfrm>
              <a:off x="3343273"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75EE3FE-4635-44B9-8349-007F95852687}"/>
                </a:ext>
              </a:extLst>
            </p:cNvPr>
            <p:cNvCxnSpPr/>
            <p:nvPr/>
          </p:nvCxnSpPr>
          <p:spPr bwMode="auto">
            <a:xfrm>
              <a:off x="3735740"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FB9865F1-751D-4654-A59F-970C7A1D82C6}"/>
                </a:ext>
              </a:extLst>
            </p:cNvPr>
            <p:cNvCxnSpPr/>
            <p:nvPr/>
          </p:nvCxnSpPr>
          <p:spPr bwMode="auto">
            <a:xfrm>
              <a:off x="4128207"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4FE28702-E6F8-4B45-809E-696443C17B72}"/>
                </a:ext>
              </a:extLst>
            </p:cNvPr>
            <p:cNvCxnSpPr/>
            <p:nvPr/>
          </p:nvCxnSpPr>
          <p:spPr bwMode="auto">
            <a:xfrm>
              <a:off x="4520674"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17ED9A93-2BB5-4A17-8FAD-4B0D36DD3C48}"/>
                </a:ext>
              </a:extLst>
            </p:cNvPr>
            <p:cNvCxnSpPr/>
            <p:nvPr/>
          </p:nvCxnSpPr>
          <p:spPr bwMode="auto">
            <a:xfrm>
              <a:off x="4913141"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03BFA2CC-52FA-403B-A116-FD71207D07F6}"/>
                </a:ext>
              </a:extLst>
            </p:cNvPr>
            <p:cNvCxnSpPr/>
            <p:nvPr/>
          </p:nvCxnSpPr>
          <p:spPr bwMode="auto">
            <a:xfrm>
              <a:off x="5305608"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4E2D591-1EDC-424F-8D0C-B7B06A47CAA8}"/>
                </a:ext>
              </a:extLst>
            </p:cNvPr>
            <p:cNvCxnSpPr/>
            <p:nvPr/>
          </p:nvCxnSpPr>
          <p:spPr bwMode="auto">
            <a:xfrm>
              <a:off x="5698075" y="5110934"/>
              <a:ext cx="0" cy="204335"/>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87ECFD06-5F65-4E7C-B661-7434EA2CC2A9}"/>
                </a:ext>
              </a:extLst>
            </p:cNvPr>
            <p:cNvCxnSpPr/>
            <p:nvPr/>
          </p:nvCxnSpPr>
          <p:spPr bwMode="auto">
            <a:xfrm>
              <a:off x="6090547" y="5110934"/>
              <a:ext cx="0" cy="204335"/>
            </a:xfrm>
            <a:prstGeom prst="line">
              <a:avLst/>
            </a:prstGeom>
            <a:noFill/>
            <a:ln w="28575" cap="flat" cmpd="sng" algn="ctr">
              <a:solidFill>
                <a:schemeClr val="bg1"/>
              </a:solidFill>
              <a:prstDash val="solid"/>
              <a:round/>
              <a:headEnd type="none" w="med" len="med"/>
              <a:tailEnd type="none" w="med" len="med"/>
            </a:ln>
            <a:effectLst/>
          </p:spPr>
        </p:cxnSp>
      </p:grpSp>
      <p:grpSp>
        <p:nvGrpSpPr>
          <p:cNvPr id="13" name="Group 12">
            <a:extLst>
              <a:ext uri="{FF2B5EF4-FFF2-40B4-BE49-F238E27FC236}">
                <a16:creationId xmlns:a16="http://schemas.microsoft.com/office/drawing/2014/main" id="{B1074A54-6A4B-4DB0-9346-D508D094AB9F}"/>
              </a:ext>
            </a:extLst>
          </p:cNvPr>
          <p:cNvGrpSpPr/>
          <p:nvPr/>
        </p:nvGrpSpPr>
        <p:grpSpPr>
          <a:xfrm>
            <a:off x="1226865" y="1953958"/>
            <a:ext cx="5178701" cy="3149314"/>
            <a:chOff x="835220" y="1953958"/>
            <a:chExt cx="12834138" cy="3149314"/>
          </a:xfrm>
        </p:grpSpPr>
        <p:cxnSp>
          <p:nvCxnSpPr>
            <p:cNvPr id="10" name="Straight Connector 9">
              <a:extLst>
                <a:ext uri="{FF2B5EF4-FFF2-40B4-BE49-F238E27FC236}">
                  <a16:creationId xmlns:a16="http://schemas.microsoft.com/office/drawing/2014/main" id="{DC27BE88-2ADD-4621-A8B1-466B06ABAD3F}"/>
                </a:ext>
              </a:extLst>
            </p:cNvPr>
            <p:cNvCxnSpPr>
              <a:cxnSpLocks/>
            </p:cNvCxnSpPr>
            <p:nvPr/>
          </p:nvCxnSpPr>
          <p:spPr bwMode="auto">
            <a:xfrm>
              <a:off x="835220" y="5103272"/>
              <a:ext cx="14559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93090FC5-255D-4D27-A618-DD8BA29FE818}"/>
                </a:ext>
              </a:extLst>
            </p:cNvPr>
            <p:cNvCxnSpPr>
              <a:cxnSpLocks/>
            </p:cNvCxnSpPr>
            <p:nvPr/>
          </p:nvCxnSpPr>
          <p:spPr bwMode="auto">
            <a:xfrm>
              <a:off x="835220" y="4473406"/>
              <a:ext cx="14559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7BA8ACD6-F245-4900-B797-77683A398A64}"/>
                </a:ext>
              </a:extLst>
            </p:cNvPr>
            <p:cNvCxnSpPr>
              <a:cxnSpLocks/>
            </p:cNvCxnSpPr>
            <p:nvPr/>
          </p:nvCxnSpPr>
          <p:spPr bwMode="auto">
            <a:xfrm>
              <a:off x="835220" y="3843544"/>
              <a:ext cx="14559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ED74080-862F-446D-9CCE-A176D8032EBD}"/>
                </a:ext>
              </a:extLst>
            </p:cNvPr>
            <p:cNvCxnSpPr>
              <a:cxnSpLocks/>
            </p:cNvCxnSpPr>
            <p:nvPr/>
          </p:nvCxnSpPr>
          <p:spPr bwMode="auto">
            <a:xfrm>
              <a:off x="1028806" y="3528613"/>
              <a:ext cx="12640552" cy="0"/>
            </a:xfrm>
            <a:prstGeom prst="line">
              <a:avLst/>
            </a:prstGeom>
            <a:noFill/>
            <a:ln w="28575" cap="flat" cmpd="sng" algn="ctr">
              <a:solidFill>
                <a:schemeClr val="bg1"/>
              </a:solidFill>
              <a:prstDash val="sysDot"/>
              <a:round/>
              <a:headEnd type="none" w="med" len="med"/>
              <a:tailEnd type="none" w="med" len="med"/>
            </a:ln>
            <a:effectLst/>
          </p:spPr>
        </p:cxnSp>
        <p:cxnSp>
          <p:nvCxnSpPr>
            <p:cNvPr id="38" name="Straight Connector 37">
              <a:extLst>
                <a:ext uri="{FF2B5EF4-FFF2-40B4-BE49-F238E27FC236}">
                  <a16:creationId xmlns:a16="http://schemas.microsoft.com/office/drawing/2014/main" id="{C0A18FEC-BE28-44BA-BF72-F5DA46149B18}"/>
                </a:ext>
              </a:extLst>
            </p:cNvPr>
            <p:cNvCxnSpPr>
              <a:cxnSpLocks/>
            </p:cNvCxnSpPr>
            <p:nvPr/>
          </p:nvCxnSpPr>
          <p:spPr bwMode="auto">
            <a:xfrm>
              <a:off x="835220" y="3213682"/>
              <a:ext cx="14559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A45D55F-E5D0-415C-BF1F-73434383A885}"/>
                </a:ext>
              </a:extLst>
            </p:cNvPr>
            <p:cNvCxnSpPr>
              <a:cxnSpLocks/>
            </p:cNvCxnSpPr>
            <p:nvPr/>
          </p:nvCxnSpPr>
          <p:spPr bwMode="auto">
            <a:xfrm>
              <a:off x="835220" y="2583820"/>
              <a:ext cx="14559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77B63D5F-56FA-46AA-9C60-815C92A2F5BC}"/>
                </a:ext>
              </a:extLst>
            </p:cNvPr>
            <p:cNvCxnSpPr>
              <a:cxnSpLocks/>
            </p:cNvCxnSpPr>
            <p:nvPr/>
          </p:nvCxnSpPr>
          <p:spPr bwMode="auto">
            <a:xfrm>
              <a:off x="835220" y="1953958"/>
              <a:ext cx="145590" cy="0"/>
            </a:xfrm>
            <a:prstGeom prst="line">
              <a:avLst/>
            </a:prstGeom>
            <a:noFill/>
            <a:ln w="28575" cap="flat" cmpd="sng" algn="ctr">
              <a:solidFill>
                <a:schemeClr val="bg1"/>
              </a:solidFill>
              <a:prstDash val="solid"/>
              <a:round/>
              <a:headEnd type="none" w="med" len="med"/>
              <a:tailEnd type="none" w="med" len="med"/>
            </a:ln>
            <a:effectLst/>
          </p:spPr>
        </p:cxnSp>
      </p:grpSp>
      <p:sp>
        <p:nvSpPr>
          <p:cNvPr id="43" name="TextBox 42">
            <a:extLst>
              <a:ext uri="{FF2B5EF4-FFF2-40B4-BE49-F238E27FC236}">
                <a16:creationId xmlns:a16="http://schemas.microsoft.com/office/drawing/2014/main" id="{A0F1A8A2-9B0D-4CBA-AB4C-F2AEC34583CC}"/>
              </a:ext>
            </a:extLst>
          </p:cNvPr>
          <p:cNvSpPr txBox="1"/>
          <p:nvPr/>
        </p:nvSpPr>
        <p:spPr bwMode="auto">
          <a:xfrm>
            <a:off x="1155349" y="5082838"/>
            <a:ext cx="2681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4" name="TextBox 43">
            <a:extLst>
              <a:ext uri="{FF2B5EF4-FFF2-40B4-BE49-F238E27FC236}">
                <a16:creationId xmlns:a16="http://schemas.microsoft.com/office/drawing/2014/main" id="{02C529D7-75B4-4949-A0B3-44A846388469}"/>
              </a:ext>
            </a:extLst>
          </p:cNvPr>
          <p:cNvSpPr txBox="1"/>
          <p:nvPr/>
        </p:nvSpPr>
        <p:spPr bwMode="auto">
          <a:xfrm>
            <a:off x="1551248" y="5082838"/>
            <a:ext cx="2681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sp>
        <p:nvSpPr>
          <p:cNvPr id="45" name="TextBox 44">
            <a:extLst>
              <a:ext uri="{FF2B5EF4-FFF2-40B4-BE49-F238E27FC236}">
                <a16:creationId xmlns:a16="http://schemas.microsoft.com/office/drawing/2014/main" id="{443B7E16-3973-475B-9E79-3A8F798A70B1}"/>
              </a:ext>
            </a:extLst>
          </p:cNvPr>
          <p:cNvSpPr txBox="1"/>
          <p:nvPr/>
        </p:nvSpPr>
        <p:spPr bwMode="auto">
          <a:xfrm>
            <a:off x="1942039" y="5082838"/>
            <a:ext cx="2681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46" name="TextBox 45">
            <a:extLst>
              <a:ext uri="{FF2B5EF4-FFF2-40B4-BE49-F238E27FC236}">
                <a16:creationId xmlns:a16="http://schemas.microsoft.com/office/drawing/2014/main" id="{98DACE8D-7F44-4FF9-9C71-F97ED8D5E297}"/>
              </a:ext>
            </a:extLst>
          </p:cNvPr>
          <p:cNvSpPr txBox="1"/>
          <p:nvPr/>
        </p:nvSpPr>
        <p:spPr bwMode="auto">
          <a:xfrm>
            <a:off x="2332830" y="5082838"/>
            <a:ext cx="2681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sp>
        <p:nvSpPr>
          <p:cNvPr id="47" name="TextBox 46">
            <a:extLst>
              <a:ext uri="{FF2B5EF4-FFF2-40B4-BE49-F238E27FC236}">
                <a16:creationId xmlns:a16="http://schemas.microsoft.com/office/drawing/2014/main" id="{6ADE84D1-98D5-4C9E-9CB7-1817D25CD894}"/>
              </a:ext>
            </a:extLst>
          </p:cNvPr>
          <p:cNvSpPr txBox="1"/>
          <p:nvPr/>
        </p:nvSpPr>
        <p:spPr bwMode="auto">
          <a:xfrm>
            <a:off x="2675091" y="5082838"/>
            <a:ext cx="4291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48" name="TextBox 47">
            <a:extLst>
              <a:ext uri="{FF2B5EF4-FFF2-40B4-BE49-F238E27FC236}">
                <a16:creationId xmlns:a16="http://schemas.microsoft.com/office/drawing/2014/main" id="{BE4CCF53-961B-4521-9618-2AC8B7EBB691}"/>
              </a:ext>
            </a:extLst>
          </p:cNvPr>
          <p:cNvSpPr txBox="1"/>
          <p:nvPr/>
        </p:nvSpPr>
        <p:spPr bwMode="auto">
          <a:xfrm>
            <a:off x="3070991"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49" name="TextBox 48">
            <a:extLst>
              <a:ext uri="{FF2B5EF4-FFF2-40B4-BE49-F238E27FC236}">
                <a16:creationId xmlns:a16="http://schemas.microsoft.com/office/drawing/2014/main" id="{D41349A5-BB2F-456E-8345-A6AFFBEF7343}"/>
              </a:ext>
            </a:extLst>
          </p:cNvPr>
          <p:cNvSpPr txBox="1"/>
          <p:nvPr/>
        </p:nvSpPr>
        <p:spPr bwMode="auto">
          <a:xfrm>
            <a:off x="3461783"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50" name="TextBox 49">
            <a:extLst>
              <a:ext uri="{FF2B5EF4-FFF2-40B4-BE49-F238E27FC236}">
                <a16:creationId xmlns:a16="http://schemas.microsoft.com/office/drawing/2014/main" id="{0C7FD577-3991-471F-B853-EB1A86FD1B57}"/>
              </a:ext>
            </a:extLst>
          </p:cNvPr>
          <p:cNvSpPr txBox="1"/>
          <p:nvPr/>
        </p:nvSpPr>
        <p:spPr bwMode="auto">
          <a:xfrm>
            <a:off x="3850020"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sp>
        <p:nvSpPr>
          <p:cNvPr id="51" name="TextBox 50">
            <a:extLst>
              <a:ext uri="{FF2B5EF4-FFF2-40B4-BE49-F238E27FC236}">
                <a16:creationId xmlns:a16="http://schemas.microsoft.com/office/drawing/2014/main" id="{CBDCB48A-D8E9-4CC4-9098-3D7681C5B71E}"/>
              </a:ext>
            </a:extLst>
          </p:cNvPr>
          <p:cNvSpPr txBox="1"/>
          <p:nvPr/>
        </p:nvSpPr>
        <p:spPr bwMode="auto">
          <a:xfrm>
            <a:off x="4233147"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52" name="TextBox 51">
            <a:extLst>
              <a:ext uri="{FF2B5EF4-FFF2-40B4-BE49-F238E27FC236}">
                <a16:creationId xmlns:a16="http://schemas.microsoft.com/office/drawing/2014/main" id="{7D91347F-7E9E-4B17-9B25-662C6745DF5D}"/>
              </a:ext>
            </a:extLst>
          </p:cNvPr>
          <p:cNvSpPr txBox="1"/>
          <p:nvPr/>
        </p:nvSpPr>
        <p:spPr bwMode="auto">
          <a:xfrm>
            <a:off x="4636709"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27</a:t>
            </a:r>
          </a:p>
        </p:txBody>
      </p:sp>
      <p:sp>
        <p:nvSpPr>
          <p:cNvPr id="53" name="TextBox 52">
            <a:extLst>
              <a:ext uri="{FF2B5EF4-FFF2-40B4-BE49-F238E27FC236}">
                <a16:creationId xmlns:a16="http://schemas.microsoft.com/office/drawing/2014/main" id="{23861FDC-60BF-471F-807C-3140AD1EC3B9}"/>
              </a:ext>
            </a:extLst>
          </p:cNvPr>
          <p:cNvSpPr txBox="1"/>
          <p:nvPr/>
        </p:nvSpPr>
        <p:spPr bwMode="auto">
          <a:xfrm>
            <a:off x="5035162"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54" name="TextBox 53">
            <a:extLst>
              <a:ext uri="{FF2B5EF4-FFF2-40B4-BE49-F238E27FC236}">
                <a16:creationId xmlns:a16="http://schemas.microsoft.com/office/drawing/2014/main" id="{23FBBEE5-1EF3-45B0-8830-6EB1A8BA99C8}"/>
              </a:ext>
            </a:extLst>
          </p:cNvPr>
          <p:cNvSpPr txBox="1"/>
          <p:nvPr/>
        </p:nvSpPr>
        <p:spPr bwMode="auto">
          <a:xfrm>
            <a:off x="5423399"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33</a:t>
            </a:r>
          </a:p>
        </p:txBody>
      </p:sp>
      <p:sp>
        <p:nvSpPr>
          <p:cNvPr id="55" name="TextBox 54">
            <a:extLst>
              <a:ext uri="{FF2B5EF4-FFF2-40B4-BE49-F238E27FC236}">
                <a16:creationId xmlns:a16="http://schemas.microsoft.com/office/drawing/2014/main" id="{2932BCC2-7C1D-4DF9-9CF0-97689CFBF197}"/>
              </a:ext>
            </a:extLst>
          </p:cNvPr>
          <p:cNvSpPr txBox="1"/>
          <p:nvPr/>
        </p:nvSpPr>
        <p:spPr bwMode="auto">
          <a:xfrm>
            <a:off x="5814190"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56" name="TextBox 55">
            <a:extLst>
              <a:ext uri="{FF2B5EF4-FFF2-40B4-BE49-F238E27FC236}">
                <a16:creationId xmlns:a16="http://schemas.microsoft.com/office/drawing/2014/main" id="{02A74F01-FC5C-4829-A78E-A41AEBD3588C}"/>
              </a:ext>
            </a:extLst>
          </p:cNvPr>
          <p:cNvSpPr txBox="1"/>
          <p:nvPr/>
        </p:nvSpPr>
        <p:spPr bwMode="auto">
          <a:xfrm>
            <a:off x="6202508" y="5082838"/>
            <a:ext cx="40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39</a:t>
            </a:r>
          </a:p>
        </p:txBody>
      </p:sp>
      <p:sp>
        <p:nvSpPr>
          <p:cNvPr id="57" name="TextBox 56">
            <a:extLst>
              <a:ext uri="{FF2B5EF4-FFF2-40B4-BE49-F238E27FC236}">
                <a16:creationId xmlns:a16="http://schemas.microsoft.com/office/drawing/2014/main" id="{A84AF954-7508-41A2-828E-734A410E488F}"/>
              </a:ext>
            </a:extLst>
          </p:cNvPr>
          <p:cNvSpPr txBox="1"/>
          <p:nvPr/>
        </p:nvSpPr>
        <p:spPr bwMode="auto">
          <a:xfrm>
            <a:off x="1008617" y="4927032"/>
            <a:ext cx="2681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59" name="TextBox 58">
            <a:extLst>
              <a:ext uri="{FF2B5EF4-FFF2-40B4-BE49-F238E27FC236}">
                <a16:creationId xmlns:a16="http://schemas.microsoft.com/office/drawing/2014/main" id="{7930C202-8AA1-4EA1-B828-D0CB3DD27641}"/>
              </a:ext>
            </a:extLst>
          </p:cNvPr>
          <p:cNvSpPr txBox="1"/>
          <p:nvPr/>
        </p:nvSpPr>
        <p:spPr bwMode="auto">
          <a:xfrm>
            <a:off x="907592" y="4303811"/>
            <a:ext cx="417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61" name="TextBox 60">
            <a:extLst>
              <a:ext uri="{FF2B5EF4-FFF2-40B4-BE49-F238E27FC236}">
                <a16:creationId xmlns:a16="http://schemas.microsoft.com/office/drawing/2014/main" id="{4838F5DF-DBFD-46CC-B91B-B63407B6C6C8}"/>
              </a:ext>
            </a:extLst>
          </p:cNvPr>
          <p:cNvSpPr txBox="1"/>
          <p:nvPr/>
        </p:nvSpPr>
        <p:spPr bwMode="auto">
          <a:xfrm>
            <a:off x="907592" y="3670371"/>
            <a:ext cx="417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63" name="TextBox 62">
            <a:extLst>
              <a:ext uri="{FF2B5EF4-FFF2-40B4-BE49-F238E27FC236}">
                <a16:creationId xmlns:a16="http://schemas.microsoft.com/office/drawing/2014/main" id="{F0FE881C-F6E7-41F2-8CF4-44D0DBBC3BCE}"/>
              </a:ext>
            </a:extLst>
          </p:cNvPr>
          <p:cNvSpPr txBox="1"/>
          <p:nvPr/>
        </p:nvSpPr>
        <p:spPr bwMode="auto">
          <a:xfrm>
            <a:off x="907592" y="3044594"/>
            <a:ext cx="417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65" name="TextBox 64">
            <a:extLst>
              <a:ext uri="{FF2B5EF4-FFF2-40B4-BE49-F238E27FC236}">
                <a16:creationId xmlns:a16="http://schemas.microsoft.com/office/drawing/2014/main" id="{738A51D2-9946-4DE2-B5F7-C2716897B884}"/>
              </a:ext>
            </a:extLst>
          </p:cNvPr>
          <p:cNvSpPr txBox="1"/>
          <p:nvPr/>
        </p:nvSpPr>
        <p:spPr bwMode="auto">
          <a:xfrm>
            <a:off x="907592" y="2418818"/>
            <a:ext cx="417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67" name="TextBox 66">
            <a:extLst>
              <a:ext uri="{FF2B5EF4-FFF2-40B4-BE49-F238E27FC236}">
                <a16:creationId xmlns:a16="http://schemas.microsoft.com/office/drawing/2014/main" id="{BADAA41A-1C73-44CA-81A5-89BB39DD7ECE}"/>
              </a:ext>
            </a:extLst>
          </p:cNvPr>
          <p:cNvSpPr txBox="1"/>
          <p:nvPr/>
        </p:nvSpPr>
        <p:spPr bwMode="auto">
          <a:xfrm>
            <a:off x="813937" y="1777716"/>
            <a:ext cx="52523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68" name="TextBox 67">
            <a:extLst>
              <a:ext uri="{FF2B5EF4-FFF2-40B4-BE49-F238E27FC236}">
                <a16:creationId xmlns:a16="http://schemas.microsoft.com/office/drawing/2014/main" id="{CB104203-C604-41D1-9953-9A4CB870F58F}"/>
              </a:ext>
            </a:extLst>
          </p:cNvPr>
          <p:cNvSpPr txBox="1"/>
          <p:nvPr/>
        </p:nvSpPr>
        <p:spPr bwMode="auto">
          <a:xfrm>
            <a:off x="1625319" y="4360002"/>
            <a:ext cx="100379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Niraparib</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Placebo</a:t>
            </a:r>
          </a:p>
        </p:txBody>
      </p:sp>
      <p:sp>
        <p:nvSpPr>
          <p:cNvPr id="70" name="TextBox 69">
            <a:extLst>
              <a:ext uri="{FF2B5EF4-FFF2-40B4-BE49-F238E27FC236}">
                <a16:creationId xmlns:a16="http://schemas.microsoft.com/office/drawing/2014/main" id="{9D43C7F5-4F47-4E23-8213-304BE662F512}"/>
              </a:ext>
            </a:extLst>
          </p:cNvPr>
          <p:cNvSpPr txBox="1"/>
          <p:nvPr/>
        </p:nvSpPr>
        <p:spPr bwMode="auto">
          <a:xfrm>
            <a:off x="3111859" y="1565718"/>
            <a:ext cx="16116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HRD Subgroup</a:t>
            </a:r>
          </a:p>
        </p:txBody>
      </p:sp>
      <p:sp>
        <p:nvSpPr>
          <p:cNvPr id="71" name="TextBox 70">
            <a:extLst>
              <a:ext uri="{FF2B5EF4-FFF2-40B4-BE49-F238E27FC236}">
                <a16:creationId xmlns:a16="http://schemas.microsoft.com/office/drawing/2014/main" id="{1848F806-1F04-444B-B038-447CEBE0E27C}"/>
              </a:ext>
            </a:extLst>
          </p:cNvPr>
          <p:cNvSpPr txBox="1"/>
          <p:nvPr/>
        </p:nvSpPr>
        <p:spPr bwMode="auto">
          <a:xfrm>
            <a:off x="4077341" y="1890100"/>
            <a:ext cx="236262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400" dirty="0">
                <a:solidFill>
                  <a:schemeClr val="bg1"/>
                </a:solidFill>
                <a:latin typeface="Calibri" panose="020F0502020204030204" pitchFamily="34" charset="0"/>
              </a:rPr>
              <a:t>HR: 0.48 (95% CI: 0.34-0.68);</a:t>
            </a:r>
          </a:p>
          <a:p>
            <a:pPr algn="r">
              <a:lnSpc>
                <a:spcPct val="100000"/>
              </a:lnSpc>
              <a:spcBef>
                <a:spcPts val="0"/>
              </a:spcBef>
              <a:spcAft>
                <a:spcPct val="0"/>
              </a:spcAft>
              <a:buClrTx/>
              <a:buFontTx/>
              <a:buNone/>
            </a:pPr>
            <a:r>
              <a:rPr lang="en-US" sz="1400" i="1" dirty="0">
                <a:solidFill>
                  <a:schemeClr val="bg1"/>
                </a:solidFill>
                <a:latin typeface="Calibri" panose="020F0502020204030204" pitchFamily="34" charset="0"/>
              </a:rPr>
              <a:t>P </a:t>
            </a:r>
            <a:r>
              <a:rPr lang="en-US" sz="1400" dirty="0">
                <a:solidFill>
                  <a:schemeClr val="bg1"/>
                </a:solidFill>
                <a:latin typeface="Calibri" panose="020F0502020204030204" pitchFamily="34" charset="0"/>
              </a:rPr>
              <a:t>&lt;.001</a:t>
            </a:r>
            <a:endParaRPr lang="en-US" sz="1400" i="1" dirty="0">
              <a:solidFill>
                <a:schemeClr val="bg1"/>
              </a:solidFill>
              <a:latin typeface="Calibri" panose="020F0502020204030204" pitchFamily="34" charset="0"/>
            </a:endParaRPr>
          </a:p>
        </p:txBody>
      </p:sp>
      <p:sp>
        <p:nvSpPr>
          <p:cNvPr id="72" name="Freeform: Shape 71">
            <a:extLst>
              <a:ext uri="{FF2B5EF4-FFF2-40B4-BE49-F238E27FC236}">
                <a16:creationId xmlns:a16="http://schemas.microsoft.com/office/drawing/2014/main" id="{D6450982-85EB-4084-B13A-8DA1E334D105}"/>
              </a:ext>
            </a:extLst>
          </p:cNvPr>
          <p:cNvSpPr/>
          <p:nvPr/>
        </p:nvSpPr>
        <p:spPr bwMode="auto">
          <a:xfrm>
            <a:off x="1304979" y="2010062"/>
            <a:ext cx="4686906" cy="1459803"/>
          </a:xfrm>
          <a:custGeom>
            <a:avLst/>
            <a:gdLst>
              <a:gd name="connsiteX0" fmla="*/ 4686906 w 4686906"/>
              <a:gd name="connsiteY0" fmla="*/ 1459803 h 1459803"/>
              <a:gd name="connsiteX1" fmla="*/ 3592863 w 4686906"/>
              <a:gd name="connsiteY1" fmla="*/ 1459803 h 1459803"/>
              <a:gd name="connsiteX2" fmla="*/ 3592863 w 4686906"/>
              <a:gd name="connsiteY2" fmla="*/ 1422579 h 1459803"/>
              <a:gd name="connsiteX3" fmla="*/ 3235195 w 4686906"/>
              <a:gd name="connsiteY3" fmla="*/ 1422579 h 1459803"/>
              <a:gd name="connsiteX4" fmla="*/ 3235195 w 4686906"/>
              <a:gd name="connsiteY4" fmla="*/ 1336804 h 1459803"/>
              <a:gd name="connsiteX5" fmla="*/ 3222248 w 4686906"/>
              <a:gd name="connsiteY5" fmla="*/ 1336804 h 1459803"/>
              <a:gd name="connsiteX6" fmla="*/ 3222248 w 4686906"/>
              <a:gd name="connsiteY6" fmla="*/ 1294725 h 1459803"/>
              <a:gd name="connsiteX7" fmla="*/ 2893711 w 4686906"/>
              <a:gd name="connsiteY7" fmla="*/ 1294725 h 1459803"/>
              <a:gd name="connsiteX8" fmla="*/ 2893711 w 4686906"/>
              <a:gd name="connsiteY8" fmla="*/ 1249410 h 1459803"/>
              <a:gd name="connsiteX9" fmla="*/ 2867817 w 4686906"/>
              <a:gd name="connsiteY9" fmla="*/ 1249410 h 1459803"/>
              <a:gd name="connsiteX10" fmla="*/ 2867817 w 4686906"/>
              <a:gd name="connsiteY10" fmla="*/ 1208950 h 1459803"/>
              <a:gd name="connsiteX11" fmla="*/ 2523096 w 4686906"/>
              <a:gd name="connsiteY11" fmla="*/ 1208950 h 1459803"/>
              <a:gd name="connsiteX12" fmla="*/ 2523096 w 4686906"/>
              <a:gd name="connsiteY12" fmla="*/ 1183055 h 1459803"/>
              <a:gd name="connsiteX13" fmla="*/ 2510149 w 4686906"/>
              <a:gd name="connsiteY13" fmla="*/ 1183055 h 1459803"/>
              <a:gd name="connsiteX14" fmla="*/ 2510149 w 4686906"/>
              <a:gd name="connsiteY14" fmla="*/ 1137740 h 1459803"/>
              <a:gd name="connsiteX15" fmla="*/ 2495583 w 4686906"/>
              <a:gd name="connsiteY15" fmla="*/ 1137740 h 1459803"/>
              <a:gd name="connsiteX16" fmla="*/ 2495583 w 4686906"/>
              <a:gd name="connsiteY16" fmla="*/ 1116700 h 1459803"/>
              <a:gd name="connsiteX17" fmla="*/ 2435702 w 4686906"/>
              <a:gd name="connsiteY17" fmla="*/ 1116700 h 1459803"/>
              <a:gd name="connsiteX18" fmla="*/ 2435702 w 4686906"/>
              <a:gd name="connsiteY18" fmla="*/ 1092424 h 1459803"/>
              <a:gd name="connsiteX19" fmla="*/ 2231783 w 4686906"/>
              <a:gd name="connsiteY19" fmla="*/ 1092424 h 1459803"/>
              <a:gd name="connsiteX20" fmla="*/ 2231783 w 4686906"/>
              <a:gd name="connsiteY20" fmla="*/ 1071385 h 1459803"/>
              <a:gd name="connsiteX21" fmla="*/ 2163810 w 4686906"/>
              <a:gd name="connsiteY21" fmla="*/ 1071385 h 1459803"/>
              <a:gd name="connsiteX22" fmla="*/ 2163810 w 4686906"/>
              <a:gd name="connsiteY22" fmla="*/ 1021214 h 1459803"/>
              <a:gd name="connsiteX23" fmla="*/ 2146007 w 4686906"/>
              <a:gd name="connsiteY23" fmla="*/ 1021214 h 1459803"/>
              <a:gd name="connsiteX24" fmla="*/ 2146007 w 4686906"/>
              <a:gd name="connsiteY24" fmla="*/ 946768 h 1459803"/>
              <a:gd name="connsiteX25" fmla="*/ 2071561 w 4686906"/>
              <a:gd name="connsiteY25" fmla="*/ 946768 h 1459803"/>
              <a:gd name="connsiteX26" fmla="*/ 2071561 w 4686906"/>
              <a:gd name="connsiteY26" fmla="*/ 917636 h 1459803"/>
              <a:gd name="connsiteX27" fmla="*/ 1807760 w 4686906"/>
              <a:gd name="connsiteY27" fmla="*/ 917636 h 1459803"/>
              <a:gd name="connsiteX28" fmla="*/ 1807760 w 4686906"/>
              <a:gd name="connsiteY28" fmla="*/ 886887 h 1459803"/>
              <a:gd name="connsiteX29" fmla="*/ 1793195 w 4686906"/>
              <a:gd name="connsiteY29" fmla="*/ 886887 h 1459803"/>
              <a:gd name="connsiteX30" fmla="*/ 1793195 w 4686906"/>
              <a:gd name="connsiteY30" fmla="*/ 838334 h 1459803"/>
              <a:gd name="connsiteX31" fmla="*/ 1772155 w 4686906"/>
              <a:gd name="connsiteY31" fmla="*/ 838334 h 1459803"/>
              <a:gd name="connsiteX32" fmla="*/ 1772155 w 4686906"/>
              <a:gd name="connsiteY32" fmla="*/ 768743 h 1459803"/>
              <a:gd name="connsiteX33" fmla="*/ 1456566 w 4686906"/>
              <a:gd name="connsiteY33" fmla="*/ 768743 h 1459803"/>
              <a:gd name="connsiteX34" fmla="*/ 1456566 w 4686906"/>
              <a:gd name="connsiteY34" fmla="*/ 744467 h 1459803"/>
              <a:gd name="connsiteX35" fmla="*/ 1442000 w 4686906"/>
              <a:gd name="connsiteY35" fmla="*/ 744467 h 1459803"/>
              <a:gd name="connsiteX36" fmla="*/ 1442000 w 4686906"/>
              <a:gd name="connsiteY36" fmla="*/ 726664 h 1459803"/>
              <a:gd name="connsiteX37" fmla="*/ 1430671 w 4686906"/>
              <a:gd name="connsiteY37" fmla="*/ 726664 h 1459803"/>
              <a:gd name="connsiteX38" fmla="*/ 1430671 w 4686906"/>
              <a:gd name="connsiteY38" fmla="*/ 699151 h 1459803"/>
              <a:gd name="connsiteX39" fmla="*/ 1417724 w 4686906"/>
              <a:gd name="connsiteY39" fmla="*/ 699151 h 1459803"/>
              <a:gd name="connsiteX40" fmla="*/ 1417724 w 4686906"/>
              <a:gd name="connsiteY40" fmla="*/ 658691 h 1459803"/>
              <a:gd name="connsiteX41" fmla="*/ 1401540 w 4686906"/>
              <a:gd name="connsiteY41" fmla="*/ 658691 h 1459803"/>
              <a:gd name="connsiteX42" fmla="*/ 1401540 w 4686906"/>
              <a:gd name="connsiteY42" fmla="*/ 645744 h 1459803"/>
              <a:gd name="connsiteX43" fmla="*/ 1388593 w 4686906"/>
              <a:gd name="connsiteY43" fmla="*/ 645744 h 1459803"/>
              <a:gd name="connsiteX44" fmla="*/ 1388593 w 4686906"/>
              <a:gd name="connsiteY44" fmla="*/ 631178 h 1459803"/>
              <a:gd name="connsiteX45" fmla="*/ 1073003 w 4686906"/>
              <a:gd name="connsiteY45" fmla="*/ 631178 h 1459803"/>
              <a:gd name="connsiteX46" fmla="*/ 1073003 w 4686906"/>
              <a:gd name="connsiteY46" fmla="*/ 553495 h 1459803"/>
              <a:gd name="connsiteX47" fmla="*/ 1058438 w 4686906"/>
              <a:gd name="connsiteY47" fmla="*/ 553495 h 1459803"/>
              <a:gd name="connsiteX48" fmla="*/ 1058438 w 4686906"/>
              <a:gd name="connsiteY48" fmla="*/ 496851 h 1459803"/>
              <a:gd name="connsiteX49" fmla="*/ 1051965 w 4686906"/>
              <a:gd name="connsiteY49" fmla="*/ 503324 h 1459803"/>
              <a:gd name="connsiteX50" fmla="*/ 1051965 w 4686906"/>
              <a:gd name="connsiteY50" fmla="*/ 479048 h 1459803"/>
              <a:gd name="connsiteX51" fmla="*/ 836716 w 4686906"/>
              <a:gd name="connsiteY51" fmla="*/ 479048 h 1459803"/>
              <a:gd name="connsiteX52" fmla="*/ 836716 w 4686906"/>
              <a:gd name="connsiteY52" fmla="*/ 453154 h 1459803"/>
              <a:gd name="connsiteX53" fmla="*/ 715336 w 4686906"/>
              <a:gd name="connsiteY53" fmla="*/ 453154 h 1459803"/>
              <a:gd name="connsiteX54" fmla="*/ 715336 w 4686906"/>
              <a:gd name="connsiteY54" fmla="*/ 438588 h 1459803"/>
              <a:gd name="connsiteX55" fmla="*/ 697533 w 4686906"/>
              <a:gd name="connsiteY55" fmla="*/ 438588 h 1459803"/>
              <a:gd name="connsiteX56" fmla="*/ 697533 w 4686906"/>
              <a:gd name="connsiteY56" fmla="*/ 315589 h 1459803"/>
              <a:gd name="connsiteX57" fmla="*/ 681349 w 4686906"/>
              <a:gd name="connsiteY57" fmla="*/ 315589 h 1459803"/>
              <a:gd name="connsiteX58" fmla="*/ 681349 w 4686906"/>
              <a:gd name="connsiteY58" fmla="*/ 270274 h 1459803"/>
              <a:gd name="connsiteX59" fmla="*/ 521127 w 4686906"/>
              <a:gd name="connsiteY59" fmla="*/ 270274 h 1459803"/>
              <a:gd name="connsiteX60" fmla="*/ 521127 w 4686906"/>
              <a:gd name="connsiteY60" fmla="*/ 254090 h 1459803"/>
              <a:gd name="connsiteX61" fmla="*/ 372233 w 4686906"/>
              <a:gd name="connsiteY61" fmla="*/ 254090 h 1459803"/>
              <a:gd name="connsiteX62" fmla="*/ 372233 w 4686906"/>
              <a:gd name="connsiteY62" fmla="*/ 233050 h 1459803"/>
              <a:gd name="connsiteX63" fmla="*/ 359286 w 4686906"/>
              <a:gd name="connsiteY63" fmla="*/ 233050 h 1459803"/>
              <a:gd name="connsiteX64" fmla="*/ 359286 w 4686906"/>
              <a:gd name="connsiteY64" fmla="*/ 216866 h 1459803"/>
              <a:gd name="connsiteX65" fmla="*/ 336628 w 4686906"/>
              <a:gd name="connsiteY65" fmla="*/ 216866 h 1459803"/>
              <a:gd name="connsiteX66" fmla="*/ 336628 w 4686906"/>
              <a:gd name="connsiteY66" fmla="*/ 14565 h 1459803"/>
              <a:gd name="connsiteX67" fmla="*/ 313971 w 4686906"/>
              <a:gd name="connsiteY67" fmla="*/ 14565 h 1459803"/>
              <a:gd name="connsiteX68" fmla="*/ 313971 w 4686906"/>
              <a:gd name="connsiteY68" fmla="*/ 0 h 1459803"/>
              <a:gd name="connsiteX69" fmla="*/ 0 w 4686906"/>
              <a:gd name="connsiteY69" fmla="*/ 0 h 145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686906" h="1459803">
                <a:moveTo>
                  <a:pt x="4686906" y="1459803"/>
                </a:moveTo>
                <a:lnTo>
                  <a:pt x="3592863" y="1459803"/>
                </a:lnTo>
                <a:lnTo>
                  <a:pt x="3592863" y="1422579"/>
                </a:lnTo>
                <a:lnTo>
                  <a:pt x="3235195" y="1422579"/>
                </a:lnTo>
                <a:lnTo>
                  <a:pt x="3235195" y="1336804"/>
                </a:lnTo>
                <a:lnTo>
                  <a:pt x="3222248" y="1336804"/>
                </a:lnTo>
                <a:lnTo>
                  <a:pt x="3222248" y="1294725"/>
                </a:lnTo>
                <a:lnTo>
                  <a:pt x="2893711" y="1294725"/>
                </a:lnTo>
                <a:lnTo>
                  <a:pt x="2893711" y="1249410"/>
                </a:lnTo>
                <a:lnTo>
                  <a:pt x="2867817" y="1249410"/>
                </a:lnTo>
                <a:lnTo>
                  <a:pt x="2867817" y="1208950"/>
                </a:lnTo>
                <a:lnTo>
                  <a:pt x="2523096" y="1208950"/>
                </a:lnTo>
                <a:lnTo>
                  <a:pt x="2523096" y="1183055"/>
                </a:lnTo>
                <a:lnTo>
                  <a:pt x="2510149" y="1183055"/>
                </a:lnTo>
                <a:lnTo>
                  <a:pt x="2510149" y="1137740"/>
                </a:lnTo>
                <a:lnTo>
                  <a:pt x="2495583" y="1137740"/>
                </a:lnTo>
                <a:lnTo>
                  <a:pt x="2495583" y="1116700"/>
                </a:lnTo>
                <a:lnTo>
                  <a:pt x="2435702" y="1116700"/>
                </a:lnTo>
                <a:lnTo>
                  <a:pt x="2435702" y="1092424"/>
                </a:lnTo>
                <a:lnTo>
                  <a:pt x="2231783" y="1092424"/>
                </a:lnTo>
                <a:lnTo>
                  <a:pt x="2231783" y="1071385"/>
                </a:lnTo>
                <a:lnTo>
                  <a:pt x="2163810" y="1071385"/>
                </a:lnTo>
                <a:lnTo>
                  <a:pt x="2163810" y="1021214"/>
                </a:lnTo>
                <a:lnTo>
                  <a:pt x="2146007" y="1021214"/>
                </a:lnTo>
                <a:lnTo>
                  <a:pt x="2146007" y="946768"/>
                </a:lnTo>
                <a:lnTo>
                  <a:pt x="2071561" y="946768"/>
                </a:lnTo>
                <a:lnTo>
                  <a:pt x="2071561" y="917636"/>
                </a:lnTo>
                <a:lnTo>
                  <a:pt x="1807760" y="917636"/>
                </a:lnTo>
                <a:lnTo>
                  <a:pt x="1807760" y="886887"/>
                </a:lnTo>
                <a:lnTo>
                  <a:pt x="1793195" y="886887"/>
                </a:lnTo>
                <a:lnTo>
                  <a:pt x="1793195" y="838334"/>
                </a:lnTo>
                <a:lnTo>
                  <a:pt x="1772155" y="838334"/>
                </a:lnTo>
                <a:lnTo>
                  <a:pt x="1772155" y="768743"/>
                </a:lnTo>
                <a:lnTo>
                  <a:pt x="1456566" y="768743"/>
                </a:lnTo>
                <a:lnTo>
                  <a:pt x="1456566" y="744467"/>
                </a:lnTo>
                <a:lnTo>
                  <a:pt x="1442000" y="744467"/>
                </a:lnTo>
                <a:lnTo>
                  <a:pt x="1442000" y="726664"/>
                </a:lnTo>
                <a:lnTo>
                  <a:pt x="1430671" y="726664"/>
                </a:lnTo>
                <a:lnTo>
                  <a:pt x="1430671" y="699151"/>
                </a:lnTo>
                <a:lnTo>
                  <a:pt x="1417724" y="699151"/>
                </a:lnTo>
                <a:lnTo>
                  <a:pt x="1417724" y="658691"/>
                </a:lnTo>
                <a:lnTo>
                  <a:pt x="1401540" y="658691"/>
                </a:lnTo>
                <a:lnTo>
                  <a:pt x="1401540" y="645744"/>
                </a:lnTo>
                <a:lnTo>
                  <a:pt x="1388593" y="645744"/>
                </a:lnTo>
                <a:lnTo>
                  <a:pt x="1388593" y="631178"/>
                </a:lnTo>
                <a:lnTo>
                  <a:pt x="1073003" y="631178"/>
                </a:lnTo>
                <a:lnTo>
                  <a:pt x="1073003" y="553495"/>
                </a:lnTo>
                <a:lnTo>
                  <a:pt x="1058438" y="553495"/>
                </a:lnTo>
                <a:lnTo>
                  <a:pt x="1058438" y="496851"/>
                </a:lnTo>
                <a:lnTo>
                  <a:pt x="1051965" y="503324"/>
                </a:lnTo>
                <a:lnTo>
                  <a:pt x="1051965" y="479048"/>
                </a:lnTo>
                <a:lnTo>
                  <a:pt x="836716" y="479048"/>
                </a:lnTo>
                <a:lnTo>
                  <a:pt x="836716" y="453154"/>
                </a:lnTo>
                <a:lnTo>
                  <a:pt x="715336" y="453154"/>
                </a:lnTo>
                <a:lnTo>
                  <a:pt x="715336" y="438588"/>
                </a:lnTo>
                <a:lnTo>
                  <a:pt x="697533" y="438588"/>
                </a:lnTo>
                <a:lnTo>
                  <a:pt x="697533" y="315589"/>
                </a:lnTo>
                <a:lnTo>
                  <a:pt x="681349" y="315589"/>
                </a:lnTo>
                <a:lnTo>
                  <a:pt x="681349" y="270274"/>
                </a:lnTo>
                <a:lnTo>
                  <a:pt x="521127" y="270274"/>
                </a:lnTo>
                <a:lnTo>
                  <a:pt x="521127" y="254090"/>
                </a:lnTo>
                <a:lnTo>
                  <a:pt x="372233" y="254090"/>
                </a:lnTo>
                <a:lnTo>
                  <a:pt x="372233" y="233050"/>
                </a:lnTo>
                <a:lnTo>
                  <a:pt x="359286" y="233050"/>
                </a:lnTo>
                <a:lnTo>
                  <a:pt x="359286" y="216866"/>
                </a:lnTo>
                <a:lnTo>
                  <a:pt x="336628" y="216866"/>
                </a:lnTo>
                <a:lnTo>
                  <a:pt x="336628" y="14565"/>
                </a:lnTo>
                <a:lnTo>
                  <a:pt x="313971" y="14565"/>
                </a:lnTo>
                <a:lnTo>
                  <a:pt x="313971"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107" name="Straight Connector 106">
            <a:extLst>
              <a:ext uri="{FF2B5EF4-FFF2-40B4-BE49-F238E27FC236}">
                <a16:creationId xmlns:a16="http://schemas.microsoft.com/office/drawing/2014/main" id="{7F7F909B-F159-42DF-91D0-369274DF9E89}"/>
              </a:ext>
            </a:extLst>
          </p:cNvPr>
          <p:cNvCxnSpPr>
            <a:cxnSpLocks/>
          </p:cNvCxnSpPr>
          <p:nvPr/>
        </p:nvCxnSpPr>
        <p:spPr bwMode="auto">
          <a:xfrm>
            <a:off x="2981646" y="2738346"/>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47401F58-96B4-4B97-8BA0-E9973EB36879}"/>
              </a:ext>
            </a:extLst>
          </p:cNvPr>
          <p:cNvCxnSpPr>
            <a:cxnSpLocks/>
          </p:cNvCxnSpPr>
          <p:nvPr/>
        </p:nvCxnSpPr>
        <p:spPr bwMode="auto">
          <a:xfrm>
            <a:off x="2853790" y="2733492"/>
            <a:ext cx="0" cy="89012"/>
          </a:xfrm>
          <a:prstGeom prst="line">
            <a:avLst/>
          </a:prstGeom>
          <a:noFill/>
          <a:ln w="12700" cap="flat" cmpd="sng" algn="ctr">
            <a:solidFill>
              <a:schemeClr val="accent1"/>
            </a:solidFill>
            <a:prstDash val="solid"/>
            <a:round/>
            <a:headEnd type="none" w="med" len="med"/>
            <a:tailEnd type="none" w="med" len="med"/>
          </a:ln>
          <a:effectLst/>
        </p:spPr>
      </p:cxnSp>
      <p:sp>
        <p:nvSpPr>
          <p:cNvPr id="117" name="Freeform: Shape 116">
            <a:extLst>
              <a:ext uri="{FF2B5EF4-FFF2-40B4-BE49-F238E27FC236}">
                <a16:creationId xmlns:a16="http://schemas.microsoft.com/office/drawing/2014/main" id="{DC665691-8990-4A44-BA46-A2C0F733A7A5}"/>
              </a:ext>
            </a:extLst>
          </p:cNvPr>
          <p:cNvSpPr/>
          <p:nvPr/>
        </p:nvSpPr>
        <p:spPr bwMode="auto">
          <a:xfrm>
            <a:off x="1294240" y="2006794"/>
            <a:ext cx="4739523" cy="2120221"/>
          </a:xfrm>
          <a:custGeom>
            <a:avLst/>
            <a:gdLst>
              <a:gd name="connsiteX0" fmla="*/ 4739523 w 4739523"/>
              <a:gd name="connsiteY0" fmla="*/ 2120221 h 2120221"/>
              <a:gd name="connsiteX1" fmla="*/ 3587798 w 4739523"/>
              <a:gd name="connsiteY1" fmla="*/ 2120221 h 2120221"/>
              <a:gd name="connsiteX2" fmla="*/ 3587798 w 4739523"/>
              <a:gd name="connsiteY2" fmla="*/ 2062635 h 2120221"/>
              <a:gd name="connsiteX3" fmla="*/ 3263221 w 4739523"/>
              <a:gd name="connsiteY3" fmla="*/ 2062635 h 2120221"/>
              <a:gd name="connsiteX4" fmla="*/ 3263221 w 4739523"/>
              <a:gd name="connsiteY4" fmla="*/ 2001559 h 2120221"/>
              <a:gd name="connsiteX5" fmla="*/ 2521580 w 4739523"/>
              <a:gd name="connsiteY5" fmla="*/ 2001559 h 2120221"/>
              <a:gd name="connsiteX6" fmla="*/ 2521580 w 4739523"/>
              <a:gd name="connsiteY6" fmla="*/ 1954443 h 2120221"/>
              <a:gd name="connsiteX7" fmla="*/ 2144652 w 4739523"/>
              <a:gd name="connsiteY7" fmla="*/ 1954443 h 2120221"/>
              <a:gd name="connsiteX8" fmla="*/ 2144652 w 4739523"/>
              <a:gd name="connsiteY8" fmla="*/ 1933502 h 2120221"/>
              <a:gd name="connsiteX9" fmla="*/ 1996323 w 4739523"/>
              <a:gd name="connsiteY9" fmla="*/ 1933502 h 2120221"/>
              <a:gd name="connsiteX10" fmla="*/ 1996323 w 4739523"/>
              <a:gd name="connsiteY10" fmla="*/ 1898601 h 2120221"/>
              <a:gd name="connsiteX11" fmla="*/ 1813094 w 4739523"/>
              <a:gd name="connsiteY11" fmla="*/ 1898601 h 2120221"/>
              <a:gd name="connsiteX12" fmla="*/ 1813094 w 4739523"/>
              <a:gd name="connsiteY12" fmla="*/ 1823565 h 2120221"/>
              <a:gd name="connsiteX13" fmla="*/ 1797389 w 4739523"/>
              <a:gd name="connsiteY13" fmla="*/ 1823565 h 2120221"/>
              <a:gd name="connsiteX14" fmla="*/ 1797389 w 4739523"/>
              <a:gd name="connsiteY14" fmla="*/ 1788664 h 2120221"/>
              <a:gd name="connsiteX15" fmla="*/ 1762488 w 4739523"/>
              <a:gd name="connsiteY15" fmla="*/ 1788664 h 2120221"/>
              <a:gd name="connsiteX16" fmla="*/ 1762488 w 4739523"/>
              <a:gd name="connsiteY16" fmla="*/ 1745038 h 2120221"/>
              <a:gd name="connsiteX17" fmla="*/ 1563554 w 4739523"/>
              <a:gd name="connsiteY17" fmla="*/ 1745038 h 2120221"/>
              <a:gd name="connsiteX18" fmla="*/ 1563554 w 4739523"/>
              <a:gd name="connsiteY18" fmla="*/ 1718862 h 2120221"/>
              <a:gd name="connsiteX19" fmla="*/ 1457107 w 4739523"/>
              <a:gd name="connsiteY19" fmla="*/ 1718862 h 2120221"/>
              <a:gd name="connsiteX20" fmla="*/ 1457107 w 4739523"/>
              <a:gd name="connsiteY20" fmla="*/ 1605435 h 2120221"/>
              <a:gd name="connsiteX21" fmla="*/ 1444891 w 4739523"/>
              <a:gd name="connsiteY21" fmla="*/ 1605435 h 2120221"/>
              <a:gd name="connsiteX22" fmla="*/ 1444891 w 4739523"/>
              <a:gd name="connsiteY22" fmla="*/ 1488517 h 2120221"/>
              <a:gd name="connsiteX23" fmla="*/ 1411736 w 4739523"/>
              <a:gd name="connsiteY23" fmla="*/ 1488517 h 2120221"/>
              <a:gd name="connsiteX24" fmla="*/ 1411736 w 4739523"/>
              <a:gd name="connsiteY24" fmla="*/ 1453617 h 2120221"/>
              <a:gd name="connsiteX25" fmla="*/ 1085413 w 4739523"/>
              <a:gd name="connsiteY25" fmla="*/ 1453617 h 2120221"/>
              <a:gd name="connsiteX26" fmla="*/ 1085413 w 4739523"/>
              <a:gd name="connsiteY26" fmla="*/ 1376835 h 2120221"/>
              <a:gd name="connsiteX27" fmla="*/ 1076688 w 4739523"/>
              <a:gd name="connsiteY27" fmla="*/ 1376835 h 2120221"/>
              <a:gd name="connsiteX28" fmla="*/ 1076688 w 4739523"/>
              <a:gd name="connsiteY28" fmla="*/ 1097629 h 2120221"/>
              <a:gd name="connsiteX29" fmla="*/ 1062728 w 4739523"/>
              <a:gd name="connsiteY29" fmla="*/ 1097629 h 2120221"/>
              <a:gd name="connsiteX30" fmla="*/ 1062728 w 4739523"/>
              <a:gd name="connsiteY30" fmla="*/ 940575 h 2120221"/>
              <a:gd name="connsiteX31" fmla="*/ 1041787 w 4739523"/>
              <a:gd name="connsiteY31" fmla="*/ 940575 h 2120221"/>
              <a:gd name="connsiteX32" fmla="*/ 1041787 w 4739523"/>
              <a:gd name="connsiteY32" fmla="*/ 910910 h 2120221"/>
              <a:gd name="connsiteX33" fmla="*/ 940575 w 4739523"/>
              <a:gd name="connsiteY33" fmla="*/ 910910 h 2120221"/>
              <a:gd name="connsiteX34" fmla="*/ 940575 w 4739523"/>
              <a:gd name="connsiteY34" fmla="*/ 863794 h 2120221"/>
              <a:gd name="connsiteX35" fmla="*/ 856813 w 4739523"/>
              <a:gd name="connsiteY35" fmla="*/ 863794 h 2120221"/>
              <a:gd name="connsiteX36" fmla="*/ 856813 w 4739523"/>
              <a:gd name="connsiteY36" fmla="*/ 832383 h 2120221"/>
              <a:gd name="connsiteX37" fmla="*/ 727681 w 4739523"/>
              <a:gd name="connsiteY37" fmla="*/ 832383 h 2120221"/>
              <a:gd name="connsiteX38" fmla="*/ 727681 w 4739523"/>
              <a:gd name="connsiteY38" fmla="*/ 645664 h 2120221"/>
              <a:gd name="connsiteX39" fmla="*/ 718955 w 4739523"/>
              <a:gd name="connsiteY39" fmla="*/ 645664 h 2120221"/>
              <a:gd name="connsiteX40" fmla="*/ 718955 w 4739523"/>
              <a:gd name="connsiteY40" fmla="*/ 539217 h 2120221"/>
              <a:gd name="connsiteX41" fmla="*/ 701505 w 4739523"/>
              <a:gd name="connsiteY41" fmla="*/ 539217 h 2120221"/>
              <a:gd name="connsiteX42" fmla="*/ 701505 w 4739523"/>
              <a:gd name="connsiteY42" fmla="*/ 399614 h 2120221"/>
              <a:gd name="connsiteX43" fmla="*/ 685800 w 4739523"/>
              <a:gd name="connsiteY43" fmla="*/ 399614 h 2120221"/>
              <a:gd name="connsiteX44" fmla="*/ 685800 w 4739523"/>
              <a:gd name="connsiteY44" fmla="*/ 359478 h 2120221"/>
              <a:gd name="connsiteX45" fmla="*/ 359478 w 4739523"/>
              <a:gd name="connsiteY45" fmla="*/ 359478 h 2120221"/>
              <a:gd name="connsiteX46" fmla="*/ 359478 w 4739523"/>
              <a:gd name="connsiteY46" fmla="*/ 301891 h 2120221"/>
              <a:gd name="connsiteX47" fmla="*/ 352497 w 4739523"/>
              <a:gd name="connsiteY47" fmla="*/ 308872 h 2120221"/>
              <a:gd name="connsiteX48" fmla="*/ 352497 w 4739523"/>
              <a:gd name="connsiteY48" fmla="*/ 80272 h 2120221"/>
              <a:gd name="connsiteX49" fmla="*/ 319342 w 4739523"/>
              <a:gd name="connsiteY49" fmla="*/ 80272 h 2120221"/>
              <a:gd name="connsiteX50" fmla="*/ 319342 w 4739523"/>
              <a:gd name="connsiteY50" fmla="*/ 33156 h 2120221"/>
              <a:gd name="connsiteX51" fmla="*/ 66311 w 4739523"/>
              <a:gd name="connsiteY51" fmla="*/ 33156 h 2120221"/>
              <a:gd name="connsiteX52" fmla="*/ 66311 w 4739523"/>
              <a:gd name="connsiteY52" fmla="*/ 0 h 2120221"/>
              <a:gd name="connsiteX53" fmla="*/ 0 w 4739523"/>
              <a:gd name="connsiteY53" fmla="*/ 0 h 21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739523" h="2120221">
                <a:moveTo>
                  <a:pt x="4739523" y="2120221"/>
                </a:moveTo>
                <a:lnTo>
                  <a:pt x="3587798" y="2120221"/>
                </a:lnTo>
                <a:lnTo>
                  <a:pt x="3587798" y="2062635"/>
                </a:lnTo>
                <a:lnTo>
                  <a:pt x="3263221" y="2062635"/>
                </a:lnTo>
                <a:lnTo>
                  <a:pt x="3263221" y="2001559"/>
                </a:lnTo>
                <a:lnTo>
                  <a:pt x="2521580" y="2001559"/>
                </a:lnTo>
                <a:lnTo>
                  <a:pt x="2521580" y="1954443"/>
                </a:lnTo>
                <a:lnTo>
                  <a:pt x="2144652" y="1954443"/>
                </a:lnTo>
                <a:lnTo>
                  <a:pt x="2144652" y="1933502"/>
                </a:lnTo>
                <a:lnTo>
                  <a:pt x="1996323" y="1933502"/>
                </a:lnTo>
                <a:lnTo>
                  <a:pt x="1996323" y="1898601"/>
                </a:lnTo>
                <a:lnTo>
                  <a:pt x="1813094" y="1898601"/>
                </a:lnTo>
                <a:lnTo>
                  <a:pt x="1813094" y="1823565"/>
                </a:lnTo>
                <a:lnTo>
                  <a:pt x="1797389" y="1823565"/>
                </a:lnTo>
                <a:lnTo>
                  <a:pt x="1797389" y="1788664"/>
                </a:lnTo>
                <a:lnTo>
                  <a:pt x="1762488" y="1788664"/>
                </a:lnTo>
                <a:lnTo>
                  <a:pt x="1762488" y="1745038"/>
                </a:lnTo>
                <a:lnTo>
                  <a:pt x="1563554" y="1745038"/>
                </a:lnTo>
                <a:lnTo>
                  <a:pt x="1563554" y="1718862"/>
                </a:lnTo>
                <a:lnTo>
                  <a:pt x="1457107" y="1718862"/>
                </a:lnTo>
                <a:lnTo>
                  <a:pt x="1457107" y="1605435"/>
                </a:lnTo>
                <a:lnTo>
                  <a:pt x="1444891" y="1605435"/>
                </a:lnTo>
                <a:lnTo>
                  <a:pt x="1444891" y="1488517"/>
                </a:lnTo>
                <a:lnTo>
                  <a:pt x="1411736" y="1488517"/>
                </a:lnTo>
                <a:lnTo>
                  <a:pt x="1411736" y="1453617"/>
                </a:lnTo>
                <a:lnTo>
                  <a:pt x="1085413" y="1453617"/>
                </a:lnTo>
                <a:lnTo>
                  <a:pt x="1085413" y="1376835"/>
                </a:lnTo>
                <a:lnTo>
                  <a:pt x="1076688" y="1376835"/>
                </a:lnTo>
                <a:lnTo>
                  <a:pt x="1076688" y="1097629"/>
                </a:lnTo>
                <a:lnTo>
                  <a:pt x="1062728" y="1097629"/>
                </a:lnTo>
                <a:lnTo>
                  <a:pt x="1062728" y="940575"/>
                </a:lnTo>
                <a:lnTo>
                  <a:pt x="1041787" y="940575"/>
                </a:lnTo>
                <a:lnTo>
                  <a:pt x="1041787" y="910910"/>
                </a:lnTo>
                <a:lnTo>
                  <a:pt x="940575" y="910910"/>
                </a:lnTo>
                <a:lnTo>
                  <a:pt x="940575" y="863794"/>
                </a:lnTo>
                <a:lnTo>
                  <a:pt x="856813" y="863794"/>
                </a:lnTo>
                <a:lnTo>
                  <a:pt x="856813" y="832383"/>
                </a:lnTo>
                <a:lnTo>
                  <a:pt x="727681" y="832383"/>
                </a:lnTo>
                <a:lnTo>
                  <a:pt x="727681" y="645664"/>
                </a:lnTo>
                <a:lnTo>
                  <a:pt x="718955" y="645664"/>
                </a:lnTo>
                <a:lnTo>
                  <a:pt x="718955" y="539217"/>
                </a:lnTo>
                <a:lnTo>
                  <a:pt x="701505" y="539217"/>
                </a:lnTo>
                <a:lnTo>
                  <a:pt x="701505" y="399614"/>
                </a:lnTo>
                <a:lnTo>
                  <a:pt x="685800" y="399614"/>
                </a:lnTo>
                <a:lnTo>
                  <a:pt x="685800" y="359478"/>
                </a:lnTo>
                <a:lnTo>
                  <a:pt x="359478" y="359478"/>
                </a:lnTo>
                <a:lnTo>
                  <a:pt x="359478" y="301891"/>
                </a:lnTo>
                <a:lnTo>
                  <a:pt x="352497" y="308872"/>
                </a:lnTo>
                <a:lnTo>
                  <a:pt x="352497" y="80272"/>
                </a:lnTo>
                <a:lnTo>
                  <a:pt x="319342" y="80272"/>
                </a:lnTo>
                <a:lnTo>
                  <a:pt x="319342" y="33156"/>
                </a:lnTo>
                <a:lnTo>
                  <a:pt x="66311" y="33156"/>
                </a:lnTo>
                <a:lnTo>
                  <a:pt x="66311"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116" name="Group 115">
            <a:extLst>
              <a:ext uri="{FF2B5EF4-FFF2-40B4-BE49-F238E27FC236}">
                <a16:creationId xmlns:a16="http://schemas.microsoft.com/office/drawing/2014/main" id="{3FA346D9-4DC0-4337-B39E-DC0A91A78E29}"/>
              </a:ext>
            </a:extLst>
          </p:cNvPr>
          <p:cNvGrpSpPr/>
          <p:nvPr/>
        </p:nvGrpSpPr>
        <p:grpSpPr>
          <a:xfrm>
            <a:off x="1436066" y="1966368"/>
            <a:ext cx="4593042" cy="1552049"/>
            <a:chOff x="1131263" y="1966368"/>
            <a:chExt cx="4593042" cy="1552049"/>
          </a:xfrm>
        </p:grpSpPr>
        <p:cxnSp>
          <p:nvCxnSpPr>
            <p:cNvPr id="74" name="Straight Connector 73">
              <a:extLst>
                <a:ext uri="{FF2B5EF4-FFF2-40B4-BE49-F238E27FC236}">
                  <a16:creationId xmlns:a16="http://schemas.microsoft.com/office/drawing/2014/main" id="{80B86694-650F-4895-A3C4-6C372F154E0F}"/>
                </a:ext>
              </a:extLst>
            </p:cNvPr>
            <p:cNvCxnSpPr>
              <a:cxnSpLocks/>
            </p:cNvCxnSpPr>
            <p:nvPr/>
          </p:nvCxnSpPr>
          <p:spPr bwMode="auto">
            <a:xfrm>
              <a:off x="5693554"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FA951F86-A741-4DCD-A457-04E712231BB3}"/>
                </a:ext>
              </a:extLst>
            </p:cNvPr>
            <p:cNvCxnSpPr>
              <a:cxnSpLocks/>
            </p:cNvCxnSpPr>
            <p:nvPr/>
          </p:nvCxnSpPr>
          <p:spPr bwMode="auto">
            <a:xfrm>
              <a:off x="5376346"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BD01674C-3A20-4D76-BEF8-179C40F52F65}"/>
                </a:ext>
              </a:extLst>
            </p:cNvPr>
            <p:cNvCxnSpPr>
              <a:cxnSpLocks/>
            </p:cNvCxnSpPr>
            <p:nvPr/>
          </p:nvCxnSpPr>
          <p:spPr bwMode="auto">
            <a:xfrm>
              <a:off x="5331031"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035CB658-8ABC-40A8-8194-01627F42F373}"/>
                </a:ext>
              </a:extLst>
            </p:cNvPr>
            <p:cNvCxnSpPr>
              <a:cxnSpLocks/>
            </p:cNvCxnSpPr>
            <p:nvPr/>
          </p:nvCxnSpPr>
          <p:spPr bwMode="auto">
            <a:xfrm>
              <a:off x="5314847"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77F670BA-273A-463C-B055-84E2A2ADE895}"/>
                </a:ext>
              </a:extLst>
            </p:cNvPr>
            <p:cNvCxnSpPr>
              <a:cxnSpLocks/>
            </p:cNvCxnSpPr>
            <p:nvPr/>
          </p:nvCxnSpPr>
          <p:spPr bwMode="auto">
            <a:xfrm>
              <a:off x="5306755"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2D52649A-1192-40A6-885F-02C581A4DEA1}"/>
                </a:ext>
              </a:extLst>
            </p:cNvPr>
            <p:cNvCxnSpPr>
              <a:cxnSpLocks/>
            </p:cNvCxnSpPr>
            <p:nvPr/>
          </p:nvCxnSpPr>
          <p:spPr bwMode="auto">
            <a:xfrm>
              <a:off x="5288952"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D218D3E1-5FD5-4517-AF00-232852DBCFDB}"/>
                </a:ext>
              </a:extLst>
            </p:cNvPr>
            <p:cNvCxnSpPr>
              <a:cxnSpLocks/>
            </p:cNvCxnSpPr>
            <p:nvPr/>
          </p:nvCxnSpPr>
          <p:spPr bwMode="auto">
            <a:xfrm>
              <a:off x="5141677"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060F1C68-03DA-47A0-993F-5FD8D6B987E8}"/>
                </a:ext>
              </a:extLst>
            </p:cNvPr>
            <p:cNvCxnSpPr>
              <a:cxnSpLocks/>
            </p:cNvCxnSpPr>
            <p:nvPr/>
          </p:nvCxnSpPr>
          <p:spPr bwMode="auto">
            <a:xfrm>
              <a:off x="4989546"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6E537FED-4B1B-418F-AF19-F14E13087B74}"/>
                </a:ext>
              </a:extLst>
            </p:cNvPr>
            <p:cNvCxnSpPr>
              <a:cxnSpLocks/>
            </p:cNvCxnSpPr>
            <p:nvPr/>
          </p:nvCxnSpPr>
          <p:spPr bwMode="auto">
            <a:xfrm>
              <a:off x="4962033"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A632DAF-3BE8-4D55-B2C7-8269676510D5}"/>
                </a:ext>
              </a:extLst>
            </p:cNvPr>
            <p:cNvCxnSpPr>
              <a:cxnSpLocks/>
            </p:cNvCxnSpPr>
            <p:nvPr/>
          </p:nvCxnSpPr>
          <p:spPr bwMode="auto">
            <a:xfrm>
              <a:off x="4955559"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BDFC5ED8-160D-47AE-9F7A-842FBC2DBD86}"/>
                </a:ext>
              </a:extLst>
            </p:cNvPr>
            <p:cNvCxnSpPr>
              <a:cxnSpLocks/>
            </p:cNvCxnSpPr>
            <p:nvPr/>
          </p:nvCxnSpPr>
          <p:spPr bwMode="auto">
            <a:xfrm>
              <a:off x="4939375"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81FFB2EC-E439-4B7E-A52B-DB9EFA5B7B73}"/>
                </a:ext>
              </a:extLst>
            </p:cNvPr>
            <p:cNvCxnSpPr>
              <a:cxnSpLocks/>
            </p:cNvCxnSpPr>
            <p:nvPr/>
          </p:nvCxnSpPr>
          <p:spPr bwMode="auto">
            <a:xfrm>
              <a:off x="4620549"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C7BEE919-3D0E-43F6-A766-B8C6B53B9C4F}"/>
                </a:ext>
              </a:extLst>
            </p:cNvPr>
            <p:cNvCxnSpPr>
              <a:cxnSpLocks/>
            </p:cNvCxnSpPr>
            <p:nvPr/>
          </p:nvCxnSpPr>
          <p:spPr bwMode="auto">
            <a:xfrm>
              <a:off x="4615694" y="342940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D655AA2C-45D6-4F32-89F8-F271B1DC9F03}"/>
                </a:ext>
              </a:extLst>
            </p:cNvPr>
            <p:cNvCxnSpPr>
              <a:cxnSpLocks/>
            </p:cNvCxnSpPr>
            <p:nvPr/>
          </p:nvCxnSpPr>
          <p:spPr bwMode="auto">
            <a:xfrm>
              <a:off x="4599510" y="337923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E440717A-BF5D-44BF-B547-06F16016F003}"/>
                </a:ext>
              </a:extLst>
            </p:cNvPr>
            <p:cNvCxnSpPr>
              <a:cxnSpLocks/>
            </p:cNvCxnSpPr>
            <p:nvPr/>
          </p:nvCxnSpPr>
          <p:spPr bwMode="auto">
            <a:xfrm>
              <a:off x="4588181" y="337923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70F2FB18-71EE-4A9D-9B9B-A952ADFACF0D}"/>
                </a:ext>
              </a:extLst>
            </p:cNvPr>
            <p:cNvCxnSpPr>
              <a:cxnSpLocks/>
            </p:cNvCxnSpPr>
            <p:nvPr/>
          </p:nvCxnSpPr>
          <p:spPr bwMode="auto">
            <a:xfrm>
              <a:off x="4426340" y="337923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EAA6D7BA-5AB9-4020-8388-74E7F504571E}"/>
                </a:ext>
              </a:extLst>
            </p:cNvPr>
            <p:cNvCxnSpPr>
              <a:cxnSpLocks/>
            </p:cNvCxnSpPr>
            <p:nvPr/>
          </p:nvCxnSpPr>
          <p:spPr bwMode="auto">
            <a:xfrm>
              <a:off x="4298485" y="337923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C3DC3DD1-1D23-4CB9-9313-E4BF24BC635B}"/>
                </a:ext>
              </a:extLst>
            </p:cNvPr>
            <p:cNvCxnSpPr>
              <a:cxnSpLocks/>
            </p:cNvCxnSpPr>
            <p:nvPr/>
          </p:nvCxnSpPr>
          <p:spPr bwMode="auto">
            <a:xfrm>
              <a:off x="4266117" y="337923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F32EC7FD-9D40-40FF-9093-384CD5FB9871}"/>
                </a:ext>
              </a:extLst>
            </p:cNvPr>
            <p:cNvCxnSpPr>
              <a:cxnSpLocks/>
            </p:cNvCxnSpPr>
            <p:nvPr/>
          </p:nvCxnSpPr>
          <p:spPr bwMode="auto">
            <a:xfrm>
              <a:off x="4258025" y="337923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B8CFC954-587B-4D84-8866-06EA1673B690}"/>
                </a:ext>
              </a:extLst>
            </p:cNvPr>
            <p:cNvCxnSpPr>
              <a:cxnSpLocks/>
            </p:cNvCxnSpPr>
            <p:nvPr/>
          </p:nvCxnSpPr>
          <p:spPr bwMode="auto">
            <a:xfrm>
              <a:off x="4251552" y="337923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5E3FED5F-0941-453E-929D-1A1CAF3DC99A}"/>
                </a:ext>
              </a:extLst>
            </p:cNvPr>
            <p:cNvCxnSpPr>
              <a:cxnSpLocks/>
            </p:cNvCxnSpPr>
            <p:nvPr/>
          </p:nvCxnSpPr>
          <p:spPr bwMode="auto">
            <a:xfrm>
              <a:off x="3935963" y="3264328"/>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48D7ECD9-8E86-4D51-B254-A87613E1ACC7}"/>
                </a:ext>
              </a:extLst>
            </p:cNvPr>
            <p:cNvCxnSpPr>
              <a:cxnSpLocks/>
            </p:cNvCxnSpPr>
            <p:nvPr/>
          </p:nvCxnSpPr>
          <p:spPr bwMode="auto">
            <a:xfrm>
              <a:off x="3927871" y="3264328"/>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3A8FD1BE-B56A-49E3-B995-B1A7D98128C1}"/>
                </a:ext>
              </a:extLst>
            </p:cNvPr>
            <p:cNvCxnSpPr>
              <a:cxnSpLocks/>
            </p:cNvCxnSpPr>
            <p:nvPr/>
          </p:nvCxnSpPr>
          <p:spPr bwMode="auto">
            <a:xfrm>
              <a:off x="3905213" y="3264328"/>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038CE961-4160-4BD5-9B23-CFFE1FEE0077}"/>
                </a:ext>
              </a:extLst>
            </p:cNvPr>
            <p:cNvCxnSpPr>
              <a:cxnSpLocks/>
            </p:cNvCxnSpPr>
            <p:nvPr/>
          </p:nvCxnSpPr>
          <p:spPr bwMode="auto">
            <a:xfrm>
              <a:off x="3871227" y="3176934"/>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CD922E6D-28AB-4668-82C5-54FEAFD41B81}"/>
                </a:ext>
              </a:extLst>
            </p:cNvPr>
            <p:cNvCxnSpPr>
              <a:cxnSpLocks/>
            </p:cNvCxnSpPr>
            <p:nvPr/>
          </p:nvCxnSpPr>
          <p:spPr bwMode="auto">
            <a:xfrm>
              <a:off x="3626848" y="3176934"/>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47694286-7EA2-4652-92C6-BE5855F921C1}"/>
                </a:ext>
              </a:extLst>
            </p:cNvPr>
            <p:cNvCxnSpPr>
              <a:cxnSpLocks/>
            </p:cNvCxnSpPr>
            <p:nvPr/>
          </p:nvCxnSpPr>
          <p:spPr bwMode="auto">
            <a:xfrm>
              <a:off x="3542691" y="3176934"/>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E022AD04-9D21-4F82-9FCA-AA48F33BEE71}"/>
                </a:ext>
              </a:extLst>
            </p:cNvPr>
            <p:cNvCxnSpPr>
              <a:cxnSpLocks/>
            </p:cNvCxnSpPr>
            <p:nvPr/>
          </p:nvCxnSpPr>
          <p:spPr bwMode="auto">
            <a:xfrm>
              <a:off x="3189878" y="3044225"/>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09625E7E-067D-4C55-B2D6-FC6BDF4D18A0}"/>
                </a:ext>
              </a:extLst>
            </p:cNvPr>
            <p:cNvCxnSpPr>
              <a:cxnSpLocks/>
            </p:cNvCxnSpPr>
            <p:nvPr/>
          </p:nvCxnSpPr>
          <p:spPr bwMode="auto">
            <a:xfrm>
              <a:off x="3503849" y="3097632"/>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A5266DEF-CEE9-436D-9A9A-16246DE15EDB}"/>
                </a:ext>
              </a:extLst>
            </p:cNvPr>
            <p:cNvCxnSpPr>
              <a:cxnSpLocks/>
            </p:cNvCxnSpPr>
            <p:nvPr/>
          </p:nvCxnSpPr>
          <p:spPr bwMode="auto">
            <a:xfrm>
              <a:off x="1131263" y="1966368"/>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47E96D20-454B-4F2D-B6FC-0C1066657A9A}"/>
                </a:ext>
              </a:extLst>
            </p:cNvPr>
            <p:cNvCxnSpPr>
              <a:cxnSpLocks/>
            </p:cNvCxnSpPr>
            <p:nvPr/>
          </p:nvCxnSpPr>
          <p:spPr bwMode="auto">
            <a:xfrm flipH="1">
              <a:off x="1297958" y="2115260"/>
              <a:ext cx="76069" cy="0"/>
            </a:xfrm>
            <a:prstGeom prst="line">
              <a:avLst/>
            </a:prstGeom>
            <a:noFill/>
            <a:ln w="1270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CFBEAAE2-56CE-4E49-8223-63CA12835AF8}"/>
                </a:ext>
              </a:extLst>
            </p:cNvPr>
            <p:cNvCxnSpPr>
              <a:cxnSpLocks/>
            </p:cNvCxnSpPr>
            <p:nvPr/>
          </p:nvCxnSpPr>
          <p:spPr bwMode="auto">
            <a:xfrm>
              <a:off x="1344893" y="2179998"/>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B3684CFE-31FF-4C55-80CC-35FDAB0E4DD4}"/>
                </a:ext>
              </a:extLst>
            </p:cNvPr>
            <p:cNvCxnSpPr>
              <a:cxnSpLocks/>
            </p:cNvCxnSpPr>
            <p:nvPr/>
          </p:nvCxnSpPr>
          <p:spPr bwMode="auto">
            <a:xfrm flipH="1">
              <a:off x="3835620" y="3223869"/>
              <a:ext cx="76069" cy="0"/>
            </a:xfrm>
            <a:prstGeom prst="line">
              <a:avLst/>
            </a:prstGeom>
            <a:noFill/>
            <a:ln w="1270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9333EB97-F882-4B26-B87C-FCD8C87BC65B}"/>
                </a:ext>
              </a:extLst>
            </p:cNvPr>
            <p:cNvCxnSpPr>
              <a:cxnSpLocks/>
            </p:cNvCxnSpPr>
            <p:nvPr/>
          </p:nvCxnSpPr>
          <p:spPr bwMode="auto">
            <a:xfrm flipH="1">
              <a:off x="5648236" y="3468249"/>
              <a:ext cx="76069" cy="0"/>
            </a:xfrm>
            <a:prstGeom prst="line">
              <a:avLst/>
            </a:prstGeom>
            <a:noFill/>
            <a:ln w="1270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5DE3FB9B-6E81-48CB-9A7D-046DAACECFEB}"/>
                </a:ext>
              </a:extLst>
            </p:cNvPr>
            <p:cNvCxnSpPr>
              <a:cxnSpLocks/>
            </p:cNvCxnSpPr>
            <p:nvPr/>
          </p:nvCxnSpPr>
          <p:spPr bwMode="auto">
            <a:xfrm flipH="1">
              <a:off x="4578469" y="3469868"/>
              <a:ext cx="76069" cy="0"/>
            </a:xfrm>
            <a:prstGeom prst="line">
              <a:avLst/>
            </a:prstGeom>
            <a:noFill/>
            <a:ln w="12700" cap="flat" cmpd="sng" algn="ctr">
              <a:solidFill>
                <a:schemeClr val="accent1"/>
              </a:solidFill>
              <a:prstDash val="solid"/>
              <a:round/>
              <a:headEnd type="none" w="med" len="med"/>
              <a:tailEnd type="none" w="med" len="med"/>
            </a:ln>
            <a:effectLst/>
          </p:spPr>
        </p:cxnSp>
      </p:grpSp>
      <p:sp>
        <p:nvSpPr>
          <p:cNvPr id="4" name="Freeform: Shape 3">
            <a:extLst>
              <a:ext uri="{FF2B5EF4-FFF2-40B4-BE49-F238E27FC236}">
                <a16:creationId xmlns:a16="http://schemas.microsoft.com/office/drawing/2014/main" id="{EB3CAC7D-03BD-467C-89F6-16B054C1C15D}"/>
              </a:ext>
            </a:extLst>
          </p:cNvPr>
          <p:cNvSpPr/>
          <p:nvPr/>
        </p:nvSpPr>
        <p:spPr bwMode="auto">
          <a:xfrm>
            <a:off x="1293274" y="1865222"/>
            <a:ext cx="5139716" cy="3238050"/>
          </a:xfrm>
          <a:custGeom>
            <a:avLst/>
            <a:gdLst>
              <a:gd name="connsiteX0" fmla="*/ 0 w 5207000"/>
              <a:gd name="connsiteY0" fmla="*/ 0 h 3242733"/>
              <a:gd name="connsiteX1" fmla="*/ 0 w 5207000"/>
              <a:gd name="connsiteY1" fmla="*/ 3242733 h 3242733"/>
              <a:gd name="connsiteX2" fmla="*/ 5207000 w 5207000"/>
              <a:gd name="connsiteY2" fmla="*/ 3242733 h 3242733"/>
            </a:gdLst>
            <a:ahLst/>
            <a:cxnLst>
              <a:cxn ang="0">
                <a:pos x="connsiteX0" y="connsiteY0"/>
              </a:cxn>
              <a:cxn ang="0">
                <a:pos x="connsiteX1" y="connsiteY1"/>
              </a:cxn>
              <a:cxn ang="0">
                <a:pos x="connsiteX2" y="connsiteY2"/>
              </a:cxn>
            </a:cxnLst>
            <a:rect l="l" t="t" r="r" b="b"/>
            <a:pathLst>
              <a:path w="5207000" h="3242733">
                <a:moveTo>
                  <a:pt x="0" y="0"/>
                </a:moveTo>
                <a:lnTo>
                  <a:pt x="0" y="3242733"/>
                </a:lnTo>
                <a:lnTo>
                  <a:pt x="5207000" y="3242733"/>
                </a:lnTo>
              </a:path>
            </a:pathLst>
          </a:custGeom>
          <a:noFill/>
          <a:ln w="28575">
            <a:solidFill>
              <a:schemeClr val="bg1"/>
            </a:solidFill>
            <a:miter lim="800000"/>
            <a:headEnd/>
            <a:tailEnd/>
          </a:ln>
        </p:spPr>
        <p:txBody>
          <a:bodyPr rtlCol="0" anchor="ctr"/>
          <a:lstStyle/>
          <a:p>
            <a:pPr algn="ctr"/>
            <a:endParaRPr lang="en-US" dirty="0"/>
          </a:p>
        </p:txBody>
      </p:sp>
      <p:grpSp>
        <p:nvGrpSpPr>
          <p:cNvPr id="146" name="Group 145">
            <a:extLst>
              <a:ext uri="{FF2B5EF4-FFF2-40B4-BE49-F238E27FC236}">
                <a16:creationId xmlns:a16="http://schemas.microsoft.com/office/drawing/2014/main" id="{755F934D-4546-4878-8895-FAE86815277C}"/>
              </a:ext>
            </a:extLst>
          </p:cNvPr>
          <p:cNvGrpSpPr/>
          <p:nvPr/>
        </p:nvGrpSpPr>
        <p:grpSpPr>
          <a:xfrm>
            <a:off x="1311005" y="1961714"/>
            <a:ext cx="4757075" cy="2205743"/>
            <a:chOff x="1006202" y="1961714"/>
            <a:chExt cx="4757075" cy="2205743"/>
          </a:xfrm>
        </p:grpSpPr>
        <p:cxnSp>
          <p:nvCxnSpPr>
            <p:cNvPr id="118" name="Straight Connector 117">
              <a:extLst>
                <a:ext uri="{FF2B5EF4-FFF2-40B4-BE49-F238E27FC236}">
                  <a16:creationId xmlns:a16="http://schemas.microsoft.com/office/drawing/2014/main" id="{F4F24C25-8C17-4CCA-AD8F-BF4E163E176E}"/>
                </a:ext>
              </a:extLst>
            </p:cNvPr>
            <p:cNvCxnSpPr>
              <a:cxnSpLocks/>
            </p:cNvCxnSpPr>
            <p:nvPr/>
          </p:nvCxnSpPr>
          <p:spPr bwMode="auto">
            <a:xfrm>
              <a:off x="1391855" y="2321192"/>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9BE83392-936F-4279-B80E-05AA909FE846}"/>
                </a:ext>
              </a:extLst>
            </p:cNvPr>
            <p:cNvCxnSpPr>
              <a:cxnSpLocks/>
            </p:cNvCxnSpPr>
            <p:nvPr/>
          </p:nvCxnSpPr>
          <p:spPr bwMode="auto">
            <a:xfrm>
              <a:off x="1616965" y="2321192"/>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97A70532-F9B0-4F38-94F0-026BADDFA138}"/>
                </a:ext>
              </a:extLst>
            </p:cNvPr>
            <p:cNvCxnSpPr>
              <a:cxnSpLocks/>
            </p:cNvCxnSpPr>
            <p:nvPr/>
          </p:nvCxnSpPr>
          <p:spPr bwMode="auto">
            <a:xfrm>
              <a:off x="1006202" y="1961714"/>
              <a:ext cx="0" cy="89012"/>
            </a:xfrm>
            <a:prstGeom prst="line">
              <a:avLst/>
            </a:prstGeom>
            <a:noFill/>
            <a:ln w="12700" cap="flat" cmpd="sng" algn="ctr">
              <a:solidFill>
                <a:schemeClr val="accent3"/>
              </a:solidFill>
              <a:prstDash val="solid"/>
              <a:round/>
              <a:headEnd type="none" w="med" len="med"/>
              <a:tailEnd type="none" w="med" len="med"/>
            </a:ln>
            <a:effectLst/>
          </p:spPr>
        </p:cxnSp>
        <p:grpSp>
          <p:nvGrpSpPr>
            <p:cNvPr id="145" name="Group 144">
              <a:extLst>
                <a:ext uri="{FF2B5EF4-FFF2-40B4-BE49-F238E27FC236}">
                  <a16:creationId xmlns:a16="http://schemas.microsoft.com/office/drawing/2014/main" id="{995E1798-12D9-4F09-B2A2-143729E9A4A2}"/>
                </a:ext>
              </a:extLst>
            </p:cNvPr>
            <p:cNvGrpSpPr/>
            <p:nvPr/>
          </p:nvGrpSpPr>
          <p:grpSpPr>
            <a:xfrm>
              <a:off x="3866320" y="3971998"/>
              <a:ext cx="1896957" cy="195459"/>
              <a:chOff x="3866320" y="3971998"/>
              <a:chExt cx="1896957" cy="195459"/>
            </a:xfrm>
          </p:grpSpPr>
          <p:cxnSp>
            <p:nvCxnSpPr>
              <p:cNvPr id="120" name="Straight Connector 119">
                <a:extLst>
                  <a:ext uri="{FF2B5EF4-FFF2-40B4-BE49-F238E27FC236}">
                    <a16:creationId xmlns:a16="http://schemas.microsoft.com/office/drawing/2014/main" id="{22E38B4F-547C-4E65-B8A1-F7CFC12D6A87}"/>
                  </a:ext>
                </a:extLst>
              </p:cNvPr>
              <p:cNvCxnSpPr>
                <a:cxnSpLocks/>
              </p:cNvCxnSpPr>
              <p:nvPr/>
            </p:nvCxnSpPr>
            <p:spPr bwMode="auto">
              <a:xfrm>
                <a:off x="3875045" y="3971998"/>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B29F3178-609A-4038-9325-DB0926704E70}"/>
                  </a:ext>
                </a:extLst>
              </p:cNvPr>
              <p:cNvCxnSpPr>
                <a:cxnSpLocks/>
              </p:cNvCxnSpPr>
              <p:nvPr/>
            </p:nvCxnSpPr>
            <p:spPr bwMode="auto">
              <a:xfrm>
                <a:off x="3866320" y="3971998"/>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CD99BA02-FC53-447C-9AAA-963F08F09EE2}"/>
                  </a:ext>
                </a:extLst>
              </p:cNvPr>
              <p:cNvCxnSpPr>
                <a:cxnSpLocks/>
              </p:cNvCxnSpPr>
              <p:nvPr/>
            </p:nvCxnSpPr>
            <p:spPr bwMode="auto">
              <a:xfrm>
                <a:off x="4189153" y="3971998"/>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1DBEBB43-09A2-4112-BF44-5186B9870E69}"/>
                  </a:ext>
                </a:extLst>
              </p:cNvPr>
              <p:cNvCxnSpPr>
                <a:cxnSpLocks/>
              </p:cNvCxnSpPr>
              <p:nvPr/>
            </p:nvCxnSpPr>
            <p:spPr bwMode="auto">
              <a:xfrm>
                <a:off x="4220563" y="3971998"/>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7014A06F-50D6-4F13-98E0-28B6022BF0DD}"/>
                  </a:ext>
                </a:extLst>
              </p:cNvPr>
              <p:cNvCxnSpPr>
                <a:cxnSpLocks/>
              </p:cNvCxnSpPr>
              <p:nvPr/>
            </p:nvCxnSpPr>
            <p:spPr bwMode="auto">
              <a:xfrm>
                <a:off x="4238014" y="3971998"/>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698E6595-987D-4468-B5BC-3CC7FE621182}"/>
                  </a:ext>
                </a:extLst>
              </p:cNvPr>
              <p:cNvCxnSpPr>
                <a:cxnSpLocks/>
              </p:cNvCxnSpPr>
              <p:nvPr/>
            </p:nvCxnSpPr>
            <p:spPr bwMode="auto">
              <a:xfrm>
                <a:off x="4248484" y="4027839"/>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B272095D-E302-4B24-A335-5EDE1DCF3EF7}"/>
                  </a:ext>
                </a:extLst>
              </p:cNvPr>
              <p:cNvCxnSpPr>
                <a:cxnSpLocks/>
              </p:cNvCxnSpPr>
              <p:nvPr/>
            </p:nvCxnSpPr>
            <p:spPr bwMode="auto">
              <a:xfrm>
                <a:off x="4599237"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E5D1970B-0D8B-4CC5-9F66-D8CD512E2147}"/>
                  </a:ext>
                </a:extLst>
              </p:cNvPr>
              <p:cNvCxnSpPr>
                <a:cxnSpLocks/>
              </p:cNvCxnSpPr>
              <p:nvPr/>
            </p:nvCxnSpPr>
            <p:spPr bwMode="auto">
              <a:xfrm>
                <a:off x="4588766"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2D46B44F-0775-4213-8884-F0ED5F80ECE3}"/>
                  </a:ext>
                </a:extLst>
              </p:cNvPr>
              <p:cNvCxnSpPr>
                <a:cxnSpLocks/>
              </p:cNvCxnSpPr>
              <p:nvPr/>
            </p:nvCxnSpPr>
            <p:spPr bwMode="auto">
              <a:xfrm>
                <a:off x="4574806"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EC5CF6E3-F0F0-4ABD-ACC3-683E173148AF}"/>
                  </a:ext>
                </a:extLst>
              </p:cNvPr>
              <p:cNvCxnSpPr>
                <a:cxnSpLocks/>
              </p:cNvCxnSpPr>
              <p:nvPr/>
            </p:nvCxnSpPr>
            <p:spPr bwMode="auto">
              <a:xfrm>
                <a:off x="4887168"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E7AF15D0-8E10-439B-A7F7-594E3D67E50B}"/>
                  </a:ext>
                </a:extLst>
              </p:cNvPr>
              <p:cNvCxnSpPr>
                <a:cxnSpLocks/>
              </p:cNvCxnSpPr>
              <p:nvPr/>
            </p:nvCxnSpPr>
            <p:spPr bwMode="auto">
              <a:xfrm>
                <a:off x="4948244"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D2228690-B17F-4B8D-96D2-86AB9FA19CFF}"/>
                  </a:ext>
                </a:extLst>
              </p:cNvPr>
              <p:cNvCxnSpPr>
                <a:cxnSpLocks/>
              </p:cNvCxnSpPr>
              <p:nvPr/>
            </p:nvCxnSpPr>
            <p:spPr bwMode="auto">
              <a:xfrm>
                <a:off x="4967440"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421B78E2-101D-4176-8C7D-D44BF61BB7F4}"/>
                  </a:ext>
                </a:extLst>
              </p:cNvPr>
              <p:cNvCxnSpPr>
                <a:cxnSpLocks/>
              </p:cNvCxnSpPr>
              <p:nvPr/>
            </p:nvCxnSpPr>
            <p:spPr bwMode="auto">
              <a:xfrm>
                <a:off x="4991870"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DE851E6C-755C-4563-B883-D93952F39320}"/>
                  </a:ext>
                </a:extLst>
              </p:cNvPr>
              <p:cNvCxnSpPr>
                <a:cxnSpLocks/>
              </p:cNvCxnSpPr>
              <p:nvPr/>
            </p:nvCxnSpPr>
            <p:spPr bwMode="auto">
              <a:xfrm>
                <a:off x="5332153"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A1ABB667-69A2-421E-A8EF-9CD0A0A1D84A}"/>
                  </a:ext>
                </a:extLst>
              </p:cNvPr>
              <p:cNvCxnSpPr>
                <a:cxnSpLocks/>
              </p:cNvCxnSpPr>
              <p:nvPr/>
            </p:nvCxnSpPr>
            <p:spPr bwMode="auto">
              <a:xfrm>
                <a:off x="5726531"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6B4C2EFB-548F-4264-89CF-7D297D37DCBC}"/>
                  </a:ext>
                </a:extLst>
              </p:cNvPr>
              <p:cNvCxnSpPr>
                <a:cxnSpLocks/>
              </p:cNvCxnSpPr>
              <p:nvPr/>
            </p:nvCxnSpPr>
            <p:spPr bwMode="auto">
              <a:xfrm>
                <a:off x="5686396" y="4078445"/>
                <a:ext cx="0" cy="89012"/>
              </a:xfrm>
              <a:prstGeom prst="line">
                <a:avLst/>
              </a:prstGeom>
              <a:noFill/>
              <a:ln w="12700"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4511B303-B4F5-4EB8-928B-49A39C48F38E}"/>
                  </a:ext>
                </a:extLst>
              </p:cNvPr>
              <p:cNvCxnSpPr>
                <a:cxnSpLocks/>
              </p:cNvCxnSpPr>
              <p:nvPr/>
            </p:nvCxnSpPr>
            <p:spPr bwMode="auto">
              <a:xfrm flipH="1">
                <a:off x="5687208" y="4124965"/>
                <a:ext cx="76069" cy="0"/>
              </a:xfrm>
              <a:prstGeom prst="line">
                <a:avLst/>
              </a:prstGeom>
              <a:noFill/>
              <a:ln w="12700"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7440D7B0-1E26-4E13-8662-242ADEC31493}"/>
                  </a:ext>
                </a:extLst>
              </p:cNvPr>
              <p:cNvCxnSpPr>
                <a:cxnSpLocks/>
              </p:cNvCxnSpPr>
              <p:nvPr/>
            </p:nvCxnSpPr>
            <p:spPr bwMode="auto">
              <a:xfrm flipH="1">
                <a:off x="4542463" y="4124965"/>
                <a:ext cx="76069" cy="0"/>
              </a:xfrm>
              <a:prstGeom prst="line">
                <a:avLst/>
              </a:prstGeom>
              <a:noFill/>
              <a:ln w="12700"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D9532DF8-583D-4A52-9978-2C1F0C090E9B}"/>
                  </a:ext>
                </a:extLst>
              </p:cNvPr>
              <p:cNvCxnSpPr>
                <a:cxnSpLocks/>
              </p:cNvCxnSpPr>
              <p:nvPr/>
            </p:nvCxnSpPr>
            <p:spPr bwMode="auto">
              <a:xfrm flipH="1">
                <a:off x="4210906" y="4074359"/>
                <a:ext cx="76069" cy="0"/>
              </a:xfrm>
              <a:prstGeom prst="line">
                <a:avLst/>
              </a:prstGeom>
              <a:noFill/>
              <a:ln w="12700"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FC6E3EA9-B3EA-45BC-B94A-23441FCCF321}"/>
                  </a:ext>
                </a:extLst>
              </p:cNvPr>
              <p:cNvCxnSpPr>
                <a:cxnSpLocks/>
              </p:cNvCxnSpPr>
              <p:nvPr/>
            </p:nvCxnSpPr>
            <p:spPr bwMode="auto">
              <a:xfrm flipH="1">
                <a:off x="4203926" y="4011538"/>
                <a:ext cx="76069" cy="0"/>
              </a:xfrm>
              <a:prstGeom prst="line">
                <a:avLst/>
              </a:prstGeom>
              <a:noFill/>
              <a:ln w="12700" cap="flat" cmpd="sng" algn="ctr">
                <a:solidFill>
                  <a:schemeClr val="accent3"/>
                </a:solidFill>
                <a:prstDash val="solid"/>
                <a:round/>
                <a:headEnd type="none" w="med" len="med"/>
                <a:tailEnd type="none" w="med" len="med"/>
              </a:ln>
              <a:effectLst/>
            </p:spPr>
          </p:cxnSp>
        </p:grpSp>
      </p:grpSp>
      <p:cxnSp>
        <p:nvCxnSpPr>
          <p:cNvPr id="148" name="Straight Connector 147">
            <a:extLst>
              <a:ext uri="{FF2B5EF4-FFF2-40B4-BE49-F238E27FC236}">
                <a16:creationId xmlns:a16="http://schemas.microsoft.com/office/drawing/2014/main" id="{5088CAC1-2B77-435C-A1F0-DBB0C7BB8322}"/>
              </a:ext>
            </a:extLst>
          </p:cNvPr>
          <p:cNvCxnSpPr>
            <a:cxnSpLocks/>
          </p:cNvCxnSpPr>
          <p:nvPr/>
        </p:nvCxnSpPr>
        <p:spPr bwMode="auto">
          <a:xfrm>
            <a:off x="1426516" y="4520172"/>
            <a:ext cx="220271" cy="0"/>
          </a:xfrm>
          <a:prstGeom prst="line">
            <a:avLst/>
          </a:prstGeom>
          <a:noFill/>
          <a:ln w="28575"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70FD5B54-542E-4590-9EA3-EE554A944C79}"/>
              </a:ext>
            </a:extLst>
          </p:cNvPr>
          <p:cNvCxnSpPr>
            <a:cxnSpLocks/>
          </p:cNvCxnSpPr>
          <p:nvPr/>
        </p:nvCxnSpPr>
        <p:spPr bwMode="auto">
          <a:xfrm>
            <a:off x="1426516" y="4784866"/>
            <a:ext cx="220271" cy="0"/>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BC09B6FD-998D-4682-B8A8-44DD1F4FBCF4}"/>
              </a:ext>
            </a:extLst>
          </p:cNvPr>
          <p:cNvCxnSpPr>
            <a:cxnSpLocks/>
          </p:cNvCxnSpPr>
          <p:nvPr/>
        </p:nvCxnSpPr>
        <p:spPr bwMode="auto">
          <a:xfrm>
            <a:off x="1534771" y="4473362"/>
            <a:ext cx="0" cy="89012"/>
          </a:xfrm>
          <a:prstGeom prst="line">
            <a:avLst/>
          </a:prstGeom>
          <a:noFill/>
          <a:ln w="12700" cap="flat" cmpd="sng" algn="ctr">
            <a:solidFill>
              <a:schemeClr val="accent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A893FF7B-555B-4847-8D98-BA83426AEB8B}"/>
              </a:ext>
            </a:extLst>
          </p:cNvPr>
          <p:cNvCxnSpPr>
            <a:cxnSpLocks/>
          </p:cNvCxnSpPr>
          <p:nvPr/>
        </p:nvCxnSpPr>
        <p:spPr bwMode="auto">
          <a:xfrm>
            <a:off x="1534771" y="4739907"/>
            <a:ext cx="0" cy="89012"/>
          </a:xfrm>
          <a:prstGeom prst="line">
            <a:avLst/>
          </a:prstGeom>
          <a:noFill/>
          <a:ln w="12700" cap="flat" cmpd="sng" algn="ctr">
            <a:solidFill>
              <a:schemeClr val="accent3"/>
            </a:solidFill>
            <a:prstDash val="solid"/>
            <a:round/>
            <a:headEnd type="none" w="med" len="med"/>
            <a:tailEnd type="none" w="med" len="med"/>
          </a:ln>
          <a:effectLst/>
        </p:spPr>
      </p:cxnSp>
      <p:sp>
        <p:nvSpPr>
          <p:cNvPr id="154" name="TextBox 153">
            <a:extLst>
              <a:ext uri="{FF2B5EF4-FFF2-40B4-BE49-F238E27FC236}">
                <a16:creationId xmlns:a16="http://schemas.microsoft.com/office/drawing/2014/main" id="{71E1DA3E-109A-430D-A23D-83223D57A8F5}"/>
              </a:ext>
            </a:extLst>
          </p:cNvPr>
          <p:cNvSpPr txBox="1"/>
          <p:nvPr/>
        </p:nvSpPr>
        <p:spPr bwMode="auto">
          <a:xfrm>
            <a:off x="4930483" y="4838545"/>
            <a:ext cx="15937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Censored Observation</a:t>
            </a:r>
          </a:p>
        </p:txBody>
      </p:sp>
      <p:grpSp>
        <p:nvGrpSpPr>
          <p:cNvPr id="164" name="Group 163">
            <a:extLst>
              <a:ext uri="{FF2B5EF4-FFF2-40B4-BE49-F238E27FC236}">
                <a16:creationId xmlns:a16="http://schemas.microsoft.com/office/drawing/2014/main" id="{E7FE9F93-68A5-4C67-B274-002D028DAD88}"/>
              </a:ext>
            </a:extLst>
          </p:cNvPr>
          <p:cNvGrpSpPr/>
          <p:nvPr/>
        </p:nvGrpSpPr>
        <p:grpSpPr>
          <a:xfrm>
            <a:off x="4923078" y="4940351"/>
            <a:ext cx="81445" cy="88347"/>
            <a:chOff x="4795972" y="4733038"/>
            <a:chExt cx="109210" cy="118465"/>
          </a:xfrm>
        </p:grpSpPr>
        <p:cxnSp>
          <p:nvCxnSpPr>
            <p:cNvPr id="156" name="Straight Connector 155">
              <a:extLst>
                <a:ext uri="{FF2B5EF4-FFF2-40B4-BE49-F238E27FC236}">
                  <a16:creationId xmlns:a16="http://schemas.microsoft.com/office/drawing/2014/main" id="{D713356A-B1E4-4EDA-B4B0-4F09301D9AAC}"/>
                </a:ext>
              </a:extLst>
            </p:cNvPr>
            <p:cNvCxnSpPr>
              <a:cxnSpLocks/>
            </p:cNvCxnSpPr>
            <p:nvPr/>
          </p:nvCxnSpPr>
          <p:spPr bwMode="auto">
            <a:xfrm>
              <a:off x="4795972" y="4794121"/>
              <a:ext cx="109210" cy="0"/>
            </a:xfrm>
            <a:prstGeom prst="line">
              <a:avLst/>
            </a:prstGeom>
            <a:noFill/>
            <a:ln w="12700"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94021081-EF62-4100-B2DA-627DF119210D}"/>
                </a:ext>
              </a:extLst>
            </p:cNvPr>
            <p:cNvCxnSpPr>
              <a:cxnSpLocks/>
            </p:cNvCxnSpPr>
            <p:nvPr/>
          </p:nvCxnSpPr>
          <p:spPr bwMode="auto">
            <a:xfrm>
              <a:off x="4849652" y="4733038"/>
              <a:ext cx="0" cy="118465"/>
            </a:xfrm>
            <a:prstGeom prst="line">
              <a:avLst/>
            </a:prstGeom>
            <a:noFill/>
            <a:ln w="12700" cap="flat" cmpd="sng" algn="ctr">
              <a:solidFill>
                <a:schemeClr val="bg1"/>
              </a:solidFill>
              <a:prstDash val="solid"/>
              <a:round/>
              <a:headEnd type="none" w="med" len="med"/>
              <a:tailEnd type="none" w="med" len="med"/>
            </a:ln>
            <a:effectLst/>
          </p:spPr>
        </p:cxnSp>
      </p:grpSp>
      <p:sp>
        <p:nvSpPr>
          <p:cNvPr id="165" name="TextBox 164">
            <a:extLst>
              <a:ext uri="{FF2B5EF4-FFF2-40B4-BE49-F238E27FC236}">
                <a16:creationId xmlns:a16="http://schemas.microsoft.com/office/drawing/2014/main" id="{B1736172-CF36-4218-830F-02BCD6BB622A}"/>
              </a:ext>
            </a:extLst>
          </p:cNvPr>
          <p:cNvSpPr txBox="1"/>
          <p:nvPr/>
        </p:nvSpPr>
        <p:spPr bwMode="auto">
          <a:xfrm>
            <a:off x="220197" y="5636419"/>
            <a:ext cx="10130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600" b="0" dirty="0">
                <a:solidFill>
                  <a:schemeClr val="accent1"/>
                </a:solidFill>
                <a:latin typeface="Calibri" panose="020F0502020204030204" pitchFamily="34" charset="0"/>
              </a:rPr>
              <a:t>Niraparib</a:t>
            </a:r>
          </a:p>
          <a:p>
            <a:pPr algn="r">
              <a:lnSpc>
                <a:spcPct val="100000"/>
              </a:lnSpc>
              <a:spcBef>
                <a:spcPts val="0"/>
              </a:spcBef>
              <a:spcAft>
                <a:spcPct val="0"/>
              </a:spcAft>
              <a:buClrTx/>
              <a:buFontTx/>
              <a:buNone/>
            </a:pPr>
            <a:r>
              <a:rPr lang="en-US" sz="1600" b="0" dirty="0">
                <a:solidFill>
                  <a:schemeClr val="accent3"/>
                </a:solidFill>
                <a:latin typeface="Calibri" panose="020F0502020204030204" pitchFamily="34" charset="0"/>
              </a:rPr>
              <a:t>Placebo</a:t>
            </a:r>
          </a:p>
        </p:txBody>
      </p:sp>
      <p:sp>
        <p:nvSpPr>
          <p:cNvPr id="166" name="TextBox 165">
            <a:extLst>
              <a:ext uri="{FF2B5EF4-FFF2-40B4-BE49-F238E27FC236}">
                <a16:creationId xmlns:a16="http://schemas.microsoft.com/office/drawing/2014/main" id="{4084BF73-1245-4F6B-9BEA-DB3E262E0D70}"/>
              </a:ext>
            </a:extLst>
          </p:cNvPr>
          <p:cNvSpPr txBox="1"/>
          <p:nvPr/>
        </p:nvSpPr>
        <p:spPr bwMode="auto">
          <a:xfrm>
            <a:off x="1097502" y="5636419"/>
            <a:ext cx="54896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361950" algn="l"/>
                <a:tab pos="760413" algn="l"/>
                <a:tab pos="1141413" algn="l"/>
                <a:tab pos="1525588" algn="l"/>
                <a:tab pos="1908175" algn="l"/>
                <a:tab pos="2312988" algn="l"/>
                <a:tab pos="2762250" algn="l"/>
                <a:tab pos="3121025" algn="l"/>
                <a:tab pos="3513138" algn="l"/>
                <a:tab pos="3917950" algn="l"/>
                <a:tab pos="4298950" algn="l"/>
                <a:tab pos="4756150" algn="l"/>
                <a:tab pos="5148263" algn="l"/>
              </a:tabLst>
            </a:pPr>
            <a:r>
              <a:rPr lang="en-US" sz="1600" b="0" dirty="0">
                <a:solidFill>
                  <a:schemeClr val="accent1"/>
                </a:solidFill>
                <a:latin typeface="Calibri" panose="020F0502020204030204" pitchFamily="34" charset="0"/>
              </a:rPr>
              <a:t>170	150	139	130	121	112	102	93	75	51	26	10	0	0</a:t>
            </a:r>
          </a:p>
          <a:p>
            <a:pPr>
              <a:lnSpc>
                <a:spcPct val="100000"/>
              </a:lnSpc>
              <a:spcBef>
                <a:spcPts val="0"/>
              </a:spcBef>
              <a:spcAft>
                <a:spcPct val="0"/>
              </a:spcAft>
              <a:buClrTx/>
              <a:buFontTx/>
              <a:buNone/>
              <a:tabLst>
                <a:tab pos="361950" algn="l"/>
                <a:tab pos="760413" algn="l"/>
                <a:tab pos="1141413" algn="l"/>
                <a:tab pos="1525588" algn="l"/>
                <a:tab pos="1908175" algn="l"/>
                <a:tab pos="2312988" algn="l"/>
                <a:tab pos="2762250" algn="l"/>
                <a:tab pos="3121025" algn="l"/>
                <a:tab pos="3513138" algn="l"/>
                <a:tab pos="3917950" algn="l"/>
                <a:tab pos="4354513" algn="l"/>
                <a:tab pos="4756150" algn="l"/>
                <a:tab pos="5148263" algn="l"/>
              </a:tabLst>
            </a:pPr>
            <a:r>
              <a:rPr lang="en-US" sz="1600" b="0" dirty="0">
                <a:solidFill>
                  <a:schemeClr val="accent3"/>
                </a:solidFill>
                <a:latin typeface="Calibri" panose="020F0502020204030204" pitchFamily="34" charset="0"/>
              </a:rPr>
              <a:t>87	76	60	43	35	31	29	28	24	16	12	4	1	0</a:t>
            </a:r>
          </a:p>
        </p:txBody>
      </p:sp>
      <p:sp>
        <p:nvSpPr>
          <p:cNvPr id="167" name="TextBox 166">
            <a:extLst>
              <a:ext uri="{FF2B5EF4-FFF2-40B4-BE49-F238E27FC236}">
                <a16:creationId xmlns:a16="http://schemas.microsoft.com/office/drawing/2014/main" id="{AACD24DD-CBFC-4140-8044-893648E8BDA8}"/>
              </a:ext>
            </a:extLst>
          </p:cNvPr>
          <p:cNvSpPr txBox="1"/>
          <p:nvPr/>
        </p:nvSpPr>
        <p:spPr bwMode="auto">
          <a:xfrm>
            <a:off x="355817" y="5452412"/>
            <a:ext cx="18544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Risk, n</a:t>
            </a:r>
          </a:p>
        </p:txBody>
      </p:sp>
    </p:spTree>
    <p:extLst>
      <p:ext uri="{BB962C8B-B14F-4D97-AF65-F5344CB8AC3E}">
        <p14:creationId xmlns:p14="http://schemas.microsoft.com/office/powerpoint/2010/main" val="27040341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D3901E-DB4D-41E2-9E48-E89392047BF1}"/>
              </a:ext>
            </a:extLst>
          </p:cNvPr>
          <p:cNvSpPr>
            <a:spLocks noGrp="1"/>
          </p:cNvSpPr>
          <p:nvPr>
            <p:ph type="title"/>
          </p:nvPr>
        </p:nvSpPr>
        <p:spPr/>
        <p:txBody>
          <a:bodyPr/>
          <a:lstStyle/>
          <a:p>
            <a:r>
              <a:rPr lang="en-US" dirty="0"/>
              <a:t>PRIME: Safety Summary</a:t>
            </a:r>
          </a:p>
        </p:txBody>
      </p:sp>
      <p:sp>
        <p:nvSpPr>
          <p:cNvPr id="4" name="Content Placeholder 3">
            <a:extLst>
              <a:ext uri="{FF2B5EF4-FFF2-40B4-BE49-F238E27FC236}">
                <a16:creationId xmlns:a16="http://schemas.microsoft.com/office/drawing/2014/main" id="{4A4BB64B-0436-4726-B6C1-88DF2542FFD8}"/>
              </a:ext>
            </a:extLst>
          </p:cNvPr>
          <p:cNvSpPr>
            <a:spLocks noGrp="1"/>
          </p:cNvSpPr>
          <p:nvPr>
            <p:ph sz="half" idx="4294967295"/>
          </p:nvPr>
        </p:nvSpPr>
        <p:spPr>
          <a:xfrm>
            <a:off x="600868" y="5892021"/>
            <a:ext cx="10872788" cy="581025"/>
          </a:xfrm>
        </p:spPr>
        <p:txBody>
          <a:bodyPr/>
          <a:lstStyle/>
          <a:p>
            <a:r>
              <a:rPr lang="en-US" sz="2400" dirty="0"/>
              <a:t>Dose reductions in PRIME were lower than in previous niraparib trials</a:t>
            </a:r>
          </a:p>
        </p:txBody>
      </p:sp>
      <p:sp>
        <p:nvSpPr>
          <p:cNvPr id="5" name="Text Box 15">
            <a:extLst>
              <a:ext uri="{FF2B5EF4-FFF2-40B4-BE49-F238E27FC236}">
                <a16:creationId xmlns:a16="http://schemas.microsoft.com/office/drawing/2014/main" id="{888959D1-FC28-42DB-B506-74A8BA328C2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1. Li.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244</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 Gonzalez-Martin. NEJM. 2019;38:2391.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6" name="Group 5">
            <a:extLst>
              <a:ext uri="{FF2B5EF4-FFF2-40B4-BE49-F238E27FC236}">
                <a16:creationId xmlns:a16="http://schemas.microsoft.com/office/drawing/2014/main" id="{3E8FDF51-357F-44AE-A46F-4FDD72476AAB}"/>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88986385-578C-4CCF-B5BC-E98271A0669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00AB29A2-A1E7-4FD7-829E-8826AA70BA0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9" name="Group 3">
            <a:extLst>
              <a:ext uri="{FF2B5EF4-FFF2-40B4-BE49-F238E27FC236}">
                <a16:creationId xmlns:a16="http://schemas.microsoft.com/office/drawing/2014/main" id="{590325C2-629F-43AA-94F5-22B157F983D4}"/>
              </a:ext>
            </a:extLst>
          </p:cNvPr>
          <p:cNvGraphicFramePr>
            <a:graphicFrameLocks/>
          </p:cNvGraphicFramePr>
          <p:nvPr>
            <p:extLst>
              <p:ext uri="{D42A27DB-BD31-4B8C-83A1-F6EECF244321}">
                <p14:modId xmlns:p14="http://schemas.microsoft.com/office/powerpoint/2010/main" val="1704956182"/>
              </p:ext>
            </p:extLst>
          </p:nvPr>
        </p:nvGraphicFramePr>
        <p:xfrm>
          <a:off x="719138" y="1607471"/>
          <a:ext cx="10763251" cy="4267392"/>
        </p:xfrm>
        <a:graphic>
          <a:graphicData uri="http://schemas.openxmlformats.org/drawingml/2006/table">
            <a:tbl>
              <a:tblPr/>
              <a:tblGrid>
                <a:gridCol w="3959824">
                  <a:extLst>
                    <a:ext uri="{9D8B030D-6E8A-4147-A177-3AD203B41FA5}">
                      <a16:colId xmlns:a16="http://schemas.microsoft.com/office/drawing/2014/main" val="20000"/>
                    </a:ext>
                  </a:extLst>
                </a:gridCol>
                <a:gridCol w="1897255">
                  <a:extLst>
                    <a:ext uri="{9D8B030D-6E8A-4147-A177-3AD203B41FA5}">
                      <a16:colId xmlns:a16="http://schemas.microsoft.com/office/drawing/2014/main" val="20001"/>
                    </a:ext>
                  </a:extLst>
                </a:gridCol>
                <a:gridCol w="1897256">
                  <a:extLst>
                    <a:ext uri="{9D8B030D-6E8A-4147-A177-3AD203B41FA5}">
                      <a16:colId xmlns:a16="http://schemas.microsoft.com/office/drawing/2014/main" val="4000588054"/>
                    </a:ext>
                  </a:extLst>
                </a:gridCol>
                <a:gridCol w="1504458">
                  <a:extLst>
                    <a:ext uri="{9D8B030D-6E8A-4147-A177-3AD203B41FA5}">
                      <a16:colId xmlns:a16="http://schemas.microsoft.com/office/drawing/2014/main" val="3070607367"/>
                    </a:ext>
                  </a:extLst>
                </a:gridCol>
                <a:gridCol w="1504458">
                  <a:extLst>
                    <a:ext uri="{9D8B030D-6E8A-4147-A177-3AD203B41FA5}">
                      <a16:colId xmlns:a16="http://schemas.microsoft.com/office/drawing/2014/main" val="821918268"/>
                    </a:ext>
                  </a:extLst>
                </a:gridCol>
              </a:tblGrid>
              <a:tr h="182905">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TRAE,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600" b="1" i="0" dirty="0">
                          <a:latin typeface="Calibri" panose="020F0502020204030204" pitchFamily="34" charset="0"/>
                          <a:cs typeface="Calibri" panose="020F0502020204030204" pitchFamily="34" charset="0"/>
                        </a:rPr>
                        <a:t>PRIME</a:t>
                      </a:r>
                      <a:r>
                        <a:rPr lang="en-US" sz="1600" b="1" i="0" baseline="30000" dirty="0">
                          <a:latin typeface="Calibri" panose="020F0502020204030204" pitchFamily="34" charset="0"/>
                          <a:cs typeface="Calibri" panose="020F0502020204030204" pitchFamily="34" charset="0"/>
                        </a:rPr>
                        <a:t>1</a:t>
                      </a:r>
                      <a:endParaRPr kumimoji="0" lang="en-US" sz="16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PRIMA</a:t>
                      </a:r>
                      <a:r>
                        <a:rPr kumimoji="0" lang="en-US" sz="1600" b="1" i="0" u="none" strike="noStrike" cap="none" normalizeH="0" baseline="30000" dirty="0">
                          <a:ln>
                            <a:noFill/>
                          </a:ln>
                          <a:solidFill>
                            <a:schemeClr val="tx1"/>
                          </a:solidFill>
                          <a:effectLst/>
                          <a:latin typeface="Calibri" panose="020F0502020204030204" pitchFamily="34" charset="0"/>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extLst>
                  <a:ext uri="{0D108BD9-81ED-4DB2-BD59-A6C34878D82A}">
                    <a16:rowId xmlns:a16="http://schemas.microsoft.com/office/drawing/2014/main" val="10001"/>
                  </a:ext>
                </a:extLst>
              </a:tr>
              <a:tr h="315921">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Niraparib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255)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Niraparib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484)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244)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288015094"/>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Any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253 (99.2)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121 (93.8)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478 (98.8)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224 (91.8)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82905">
                <a:tc>
                  <a:txBody>
                    <a:bodyPr/>
                    <a:lstStyle/>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Treatment-related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249 (97.6)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111 (86.0)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466 (96.3)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168 (68.9)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Grade ≥3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139 (54.5)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23 (17.8)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341 (70.5)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46 (18.9)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2905">
                <a:tc>
                  <a:txBody>
                    <a:bodyPr/>
                    <a:lstStyle/>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Treatment-related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125 (49.0)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9 (7.0)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316 (65.3)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16 (6.6)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97595541"/>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Serious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48 (18.8)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11 (8.5)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156 (32.2)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32 (13.1)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6985731"/>
                  </a:ext>
                </a:extLst>
              </a:tr>
              <a:tr h="182905">
                <a:tc>
                  <a:txBody>
                    <a:bodyPr/>
                    <a:lstStyle/>
                    <a:p>
                      <a:pPr marL="231775" marR="0" lvl="0" indent="-23177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Treatment-related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38 (14.9)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 (3.9)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118 (24.4)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6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31294689"/>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TEAEs leading to tx interruption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160 (62.7)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25 (19.4)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385 (79.5)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44 (18.0)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74415980"/>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TEAEs leading to dose reduction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103 (40.4)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343 (70.9)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20 (8.2)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89650135"/>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TEAEs leading to discontinuation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17 (6.7)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58 (12.0)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6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82334610"/>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TEAEs leading to death</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 (0.4)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 (0.4)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98533229"/>
                  </a:ext>
                </a:extLst>
              </a:tr>
            </a:tbl>
          </a:graphicData>
        </a:graphic>
      </p:graphicFrame>
    </p:spTree>
    <p:extLst>
      <p:ext uri="{BB962C8B-B14F-4D97-AF65-F5344CB8AC3E}">
        <p14:creationId xmlns:p14="http://schemas.microsoft.com/office/powerpoint/2010/main" val="113512755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6B14AF-2893-4467-90CF-5720579AD2D3}"/>
              </a:ext>
            </a:extLst>
          </p:cNvPr>
          <p:cNvSpPr>
            <a:spLocks noGrp="1"/>
          </p:cNvSpPr>
          <p:nvPr>
            <p:ph type="title"/>
          </p:nvPr>
        </p:nvSpPr>
        <p:spPr/>
        <p:txBody>
          <a:bodyPr/>
          <a:lstStyle/>
          <a:p>
            <a:r>
              <a:rPr lang="en-US" dirty="0"/>
              <a:t>Final Analysis of SOLO-3: Olaparib vs Physician’s Choice of Single-Agent Nonplatinum CT in g</a:t>
            </a:r>
            <a:r>
              <a:rPr lang="en-US" i="1" dirty="0"/>
              <a:t>BRCA</a:t>
            </a:r>
            <a:r>
              <a:rPr lang="en-US" dirty="0"/>
              <a:t>m PSROC</a:t>
            </a:r>
          </a:p>
        </p:txBody>
      </p:sp>
      <p:sp>
        <p:nvSpPr>
          <p:cNvPr id="8" name="Content Placeholder 2">
            <a:extLst>
              <a:ext uri="{FF2B5EF4-FFF2-40B4-BE49-F238E27FC236}">
                <a16:creationId xmlns:a16="http://schemas.microsoft.com/office/drawing/2014/main" id="{0596B81E-63C4-444A-88FA-25F96ABAB8C9}"/>
              </a:ext>
            </a:extLst>
          </p:cNvPr>
          <p:cNvSpPr>
            <a:spLocks noGrp="1"/>
          </p:cNvSpPr>
          <p:nvPr>
            <p:ph idx="1"/>
          </p:nvPr>
        </p:nvSpPr>
        <p:spPr/>
        <p:txBody>
          <a:bodyPr/>
          <a:lstStyle/>
          <a:p>
            <a:pPr>
              <a:spcBef>
                <a:spcPts val="600"/>
              </a:spcBef>
              <a:spcAft>
                <a:spcPts val="0"/>
              </a:spcAft>
            </a:pPr>
            <a:r>
              <a:rPr lang="en-US" sz="2000" dirty="0"/>
              <a:t>Phase III, open label, randomised, controlled, multicenter study</a:t>
            </a:r>
            <a:r>
              <a:rPr lang="en-US" sz="2000" baseline="30000" dirty="0"/>
              <a:t>1-3</a:t>
            </a:r>
          </a:p>
          <a:p>
            <a:pPr lvl="1">
              <a:spcBef>
                <a:spcPts val="600"/>
              </a:spcBef>
              <a:spcAft>
                <a:spcPts val="0"/>
              </a:spcAft>
            </a:pPr>
            <a:r>
              <a:rPr lang="en-US" sz="1800" dirty="0"/>
              <a:t>Significant improvement in ORR (72.2% vs 51.4%; </a:t>
            </a:r>
            <a:r>
              <a:rPr lang="en-US" sz="1800" i="1" dirty="0"/>
              <a:t>P </a:t>
            </a:r>
            <a:r>
              <a:rPr lang="en-US" sz="1800" dirty="0"/>
              <a:t>= .002)</a:t>
            </a:r>
            <a:r>
              <a:rPr lang="en-US" sz="1800" i="1" dirty="0"/>
              <a:t> </a:t>
            </a:r>
          </a:p>
          <a:p>
            <a:pPr lvl="1">
              <a:spcBef>
                <a:spcPts val="600"/>
              </a:spcBef>
              <a:spcAft>
                <a:spcPts val="0"/>
              </a:spcAft>
            </a:pPr>
            <a:r>
              <a:rPr lang="en-US" sz="1800" dirty="0"/>
              <a:t>and median PFS (13.4 vs 9.2 mo; </a:t>
            </a:r>
            <a:r>
              <a:rPr lang="en-US" sz="1800" i="1" dirty="0"/>
              <a:t>P</a:t>
            </a:r>
            <a:r>
              <a:rPr lang="en-US" sz="1800" dirty="0"/>
              <a:t> = .013)</a:t>
            </a:r>
            <a:r>
              <a:rPr lang="en-US" sz="1800" i="1" dirty="0"/>
              <a:t> </a:t>
            </a:r>
            <a:r>
              <a:rPr lang="en-US" sz="1800" dirty="0"/>
              <a:t>compared with CT</a:t>
            </a:r>
            <a:r>
              <a:rPr lang="en-US" sz="1800" baseline="30000" dirty="0"/>
              <a:t>1</a:t>
            </a:r>
          </a:p>
        </p:txBody>
      </p:sp>
      <p:grpSp>
        <p:nvGrpSpPr>
          <p:cNvPr id="4" name="Group 3">
            <a:extLst>
              <a:ext uri="{FF2B5EF4-FFF2-40B4-BE49-F238E27FC236}">
                <a16:creationId xmlns:a16="http://schemas.microsoft.com/office/drawing/2014/main" id="{A4EA0084-A248-43B4-94FE-FC38B52B9F42}"/>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1FBAB588-F16A-4C2D-B1DD-8A1CF99FF5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FFEDC1E7-E922-407E-A6BA-6C37D3F6408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049E5194-7184-46DA-B9CE-549A307BBC9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1. Penson. JCO. 2020;38:1164. 2. NCT02282020. 3. Penson. SGO 2022. Abstr 101.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2F0FEAFA-862F-4A05-9666-425E7F70D854}"/>
              </a:ext>
            </a:extLst>
          </p:cNvPr>
          <p:cNvSpPr txBox="1">
            <a:spLocks noChangeArrowheads="1"/>
          </p:cNvSpPr>
          <p:nvPr/>
        </p:nvSpPr>
        <p:spPr bwMode="auto">
          <a:xfrm>
            <a:off x="789457" y="2913627"/>
            <a:ext cx="3475655"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high-grade serous or endometrioid ovarian, primary peritoneal and/or fallopian tube cancer with g</a:t>
            </a:r>
            <a:r>
              <a:rPr lang="en-GB" altLang="en-US" sz="1800" b="0" i="1" dirty="0">
                <a:solidFill>
                  <a:schemeClr val="bg1"/>
                </a:solidFill>
                <a:latin typeface="Calibri" panose="020F0502020204030204" pitchFamily="34" charset="0"/>
              </a:rPr>
              <a:t>BRCA1/2 </a:t>
            </a:r>
            <a:r>
              <a:rPr lang="en-GB" altLang="en-US" sz="1800" b="0" dirty="0">
                <a:solidFill>
                  <a:schemeClr val="bg1"/>
                </a:solidFill>
                <a:latin typeface="Calibri" panose="020F0502020204030204" pitchFamily="34" charset="0"/>
              </a:rPr>
              <a:t>mutation and disease progression ≥6 mo after last platinum-based CT; at least 2 prior lines of platinum-based CT;</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266)</a:t>
            </a:r>
            <a:endParaRPr lang="en-US" altLang="en-US" sz="1800" b="0" dirty="0">
              <a:solidFill>
                <a:schemeClr val="bg1"/>
              </a:solidFill>
              <a:latin typeface="Calibri" panose="020F0502020204030204" pitchFamily="34" charset="0"/>
            </a:endParaRPr>
          </a:p>
        </p:txBody>
      </p:sp>
      <p:sp>
        <p:nvSpPr>
          <p:cNvPr id="10" name="Rectangle 49">
            <a:extLst>
              <a:ext uri="{FF2B5EF4-FFF2-40B4-BE49-F238E27FC236}">
                <a16:creationId xmlns:a16="http://schemas.microsoft.com/office/drawing/2014/main" id="{0D00A546-1A0A-4EE7-948E-059333E853C7}"/>
              </a:ext>
            </a:extLst>
          </p:cNvPr>
          <p:cNvSpPr>
            <a:spLocks noChangeArrowheads="1"/>
          </p:cNvSpPr>
          <p:nvPr/>
        </p:nvSpPr>
        <p:spPr bwMode="auto">
          <a:xfrm>
            <a:off x="5674641" y="3420735"/>
            <a:ext cx="4061516" cy="709949"/>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Olaparib </a:t>
            </a:r>
            <a:r>
              <a:rPr lang="en-US" altLang="en-US" sz="1800" b="0" dirty="0">
                <a:solidFill>
                  <a:schemeClr val="tx1"/>
                </a:solidFill>
                <a:latin typeface="Calibri" panose="020F0502020204030204" pitchFamily="34" charset="0"/>
              </a:rPr>
              <a:t>300 mg BID PO</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178)</a:t>
            </a:r>
          </a:p>
        </p:txBody>
      </p:sp>
      <p:sp>
        <p:nvSpPr>
          <p:cNvPr id="11" name="Rectangle 50">
            <a:extLst>
              <a:ext uri="{FF2B5EF4-FFF2-40B4-BE49-F238E27FC236}">
                <a16:creationId xmlns:a16="http://schemas.microsoft.com/office/drawing/2014/main" id="{059A877C-340F-4DDD-891B-24AC1FD1B664}"/>
              </a:ext>
            </a:extLst>
          </p:cNvPr>
          <p:cNvSpPr>
            <a:spLocks noChangeArrowheads="1"/>
          </p:cNvSpPr>
          <p:nvPr/>
        </p:nvSpPr>
        <p:spPr bwMode="auto">
          <a:xfrm>
            <a:off x="5674641" y="4218410"/>
            <a:ext cx="4061516" cy="675971"/>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None/>
            </a:pPr>
            <a:r>
              <a:rPr lang="en-US" altLang="en-US" sz="1800" dirty="0">
                <a:solidFill>
                  <a:schemeClr val="tx1"/>
                </a:solidFill>
                <a:latin typeface="Calibri" panose="020F0502020204030204" pitchFamily="34" charset="0"/>
              </a:rPr>
              <a:t>Investigator’s choice* </a:t>
            </a:r>
            <a:endParaRPr lang="en-US" altLang="en-US" sz="1800" b="0" dirty="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88)</a:t>
            </a:r>
          </a:p>
        </p:txBody>
      </p:sp>
      <p:sp>
        <p:nvSpPr>
          <p:cNvPr id="12" name="Line 53">
            <a:extLst>
              <a:ext uri="{FF2B5EF4-FFF2-40B4-BE49-F238E27FC236}">
                <a16:creationId xmlns:a16="http://schemas.microsoft.com/office/drawing/2014/main" id="{D029ABB6-8576-4E15-BDD8-BE5793874BB7}"/>
              </a:ext>
            </a:extLst>
          </p:cNvPr>
          <p:cNvSpPr>
            <a:spLocks noChangeShapeType="1"/>
          </p:cNvSpPr>
          <p:nvPr/>
        </p:nvSpPr>
        <p:spPr bwMode="auto">
          <a:xfrm>
            <a:off x="4508935" y="4324538"/>
            <a:ext cx="1030361" cy="17781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3" name="Line 54">
            <a:extLst>
              <a:ext uri="{FF2B5EF4-FFF2-40B4-BE49-F238E27FC236}">
                <a16:creationId xmlns:a16="http://schemas.microsoft.com/office/drawing/2014/main" id="{5C32DBD6-026E-429E-A94C-4FA402D532EE}"/>
              </a:ext>
            </a:extLst>
          </p:cNvPr>
          <p:cNvSpPr>
            <a:spLocks noChangeShapeType="1"/>
          </p:cNvSpPr>
          <p:nvPr/>
        </p:nvSpPr>
        <p:spPr bwMode="auto">
          <a:xfrm flipV="1">
            <a:off x="4508935" y="3803693"/>
            <a:ext cx="1030361" cy="24325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4" name="Content Placeholder 2">
            <a:extLst>
              <a:ext uri="{FF2B5EF4-FFF2-40B4-BE49-F238E27FC236}">
                <a16:creationId xmlns:a16="http://schemas.microsoft.com/office/drawing/2014/main" id="{77EE87DA-CCA8-4714-BBCF-338897ADB2BF}"/>
              </a:ext>
            </a:extLst>
          </p:cNvPr>
          <p:cNvSpPr txBox="1">
            <a:spLocks/>
          </p:cNvSpPr>
          <p:nvPr/>
        </p:nvSpPr>
        <p:spPr bwMode="auto">
          <a:xfrm>
            <a:off x="627064" y="5552214"/>
            <a:ext cx="5182881" cy="82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2400" kern="0" dirty="0"/>
              <a:t>Primary endpoint: </a:t>
            </a:r>
            <a:r>
              <a:rPr lang="en-US" sz="2400" b="0" kern="0" dirty="0"/>
              <a:t>ORR by BICR per RECIST v1.1 (time frame 45 mo)</a:t>
            </a:r>
          </a:p>
        </p:txBody>
      </p:sp>
      <p:sp>
        <p:nvSpPr>
          <p:cNvPr id="15" name="TextBox 14">
            <a:extLst>
              <a:ext uri="{FF2B5EF4-FFF2-40B4-BE49-F238E27FC236}">
                <a16:creationId xmlns:a16="http://schemas.microsoft.com/office/drawing/2014/main" id="{3FCA009E-0332-4013-8DA0-615755D0B3C2}"/>
              </a:ext>
            </a:extLst>
          </p:cNvPr>
          <p:cNvSpPr txBox="1"/>
          <p:nvPr/>
        </p:nvSpPr>
        <p:spPr bwMode="auto">
          <a:xfrm>
            <a:off x="4243111" y="2571635"/>
            <a:ext cx="394855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Selected chemotherapy; No. of previous lines of therapy; time to progression after previous platinum-based chemotherapy.</a:t>
            </a:r>
          </a:p>
        </p:txBody>
      </p:sp>
      <p:sp>
        <p:nvSpPr>
          <p:cNvPr id="16" name="TextBox 15">
            <a:extLst>
              <a:ext uri="{FF2B5EF4-FFF2-40B4-BE49-F238E27FC236}">
                <a16:creationId xmlns:a16="http://schemas.microsoft.com/office/drawing/2014/main" id="{89D9D57D-C839-4555-B9D9-988CA9E93F7B}"/>
              </a:ext>
            </a:extLst>
          </p:cNvPr>
          <p:cNvSpPr txBox="1"/>
          <p:nvPr/>
        </p:nvSpPr>
        <p:spPr bwMode="auto">
          <a:xfrm>
            <a:off x="4760102" y="3979734"/>
            <a:ext cx="5645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R2:1</a:t>
            </a:r>
          </a:p>
        </p:txBody>
      </p:sp>
      <p:sp>
        <p:nvSpPr>
          <p:cNvPr id="17" name="Line 52">
            <a:extLst>
              <a:ext uri="{FF2B5EF4-FFF2-40B4-BE49-F238E27FC236}">
                <a16:creationId xmlns:a16="http://schemas.microsoft.com/office/drawing/2014/main" id="{09B22E72-E126-42B6-AEE4-4AAA7302F894}"/>
              </a:ext>
            </a:extLst>
          </p:cNvPr>
          <p:cNvSpPr>
            <a:spLocks noChangeShapeType="1"/>
          </p:cNvSpPr>
          <p:nvPr/>
        </p:nvSpPr>
        <p:spPr bwMode="auto">
          <a:xfrm>
            <a:off x="4961249" y="3335712"/>
            <a:ext cx="0" cy="29252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8" name="TextBox 17">
            <a:extLst>
              <a:ext uri="{FF2B5EF4-FFF2-40B4-BE49-F238E27FC236}">
                <a16:creationId xmlns:a16="http://schemas.microsoft.com/office/drawing/2014/main" id="{E228F923-27A7-4559-84E3-D5C8BE2E6DD4}"/>
              </a:ext>
            </a:extLst>
          </p:cNvPr>
          <p:cNvSpPr txBox="1"/>
          <p:nvPr/>
        </p:nvSpPr>
        <p:spPr bwMode="auto">
          <a:xfrm>
            <a:off x="5669882" y="4874321"/>
            <a:ext cx="458939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*PLD (n = 47); paclitaxel (n = 20); gemcitabine (n = 13); topotecan ( n = 8).</a:t>
            </a:r>
          </a:p>
        </p:txBody>
      </p:sp>
      <p:cxnSp>
        <p:nvCxnSpPr>
          <p:cNvPr id="19" name="Straight Arrow Connector 18">
            <a:extLst>
              <a:ext uri="{FF2B5EF4-FFF2-40B4-BE49-F238E27FC236}">
                <a16:creationId xmlns:a16="http://schemas.microsoft.com/office/drawing/2014/main" id="{11EDE2C3-2238-423B-AA27-C7F414C33BB6}"/>
              </a:ext>
            </a:extLst>
          </p:cNvPr>
          <p:cNvCxnSpPr>
            <a:cxnSpLocks/>
          </p:cNvCxnSpPr>
          <p:nvPr/>
        </p:nvCxnSpPr>
        <p:spPr bwMode="auto">
          <a:xfrm>
            <a:off x="9780467" y="4156682"/>
            <a:ext cx="527882" cy="0"/>
          </a:xfrm>
          <a:prstGeom prst="straightConnector1">
            <a:avLst/>
          </a:prstGeom>
          <a:noFill/>
          <a:ln w="28575" cap="flat" cmpd="sng" algn="ctr">
            <a:solidFill>
              <a:schemeClr val="bg1"/>
            </a:solidFill>
            <a:prstDash val="solid"/>
            <a:round/>
            <a:headEnd type="none" w="med" len="med"/>
            <a:tailEnd type="triangle"/>
          </a:ln>
          <a:effectLst/>
        </p:spPr>
      </p:cxnSp>
      <p:sp>
        <p:nvSpPr>
          <p:cNvPr id="20" name="TextBox 19">
            <a:extLst>
              <a:ext uri="{FF2B5EF4-FFF2-40B4-BE49-F238E27FC236}">
                <a16:creationId xmlns:a16="http://schemas.microsoft.com/office/drawing/2014/main" id="{72446114-5562-4FD6-A8BE-9365A169696A}"/>
              </a:ext>
            </a:extLst>
          </p:cNvPr>
          <p:cNvSpPr txBox="1"/>
          <p:nvPr/>
        </p:nvSpPr>
        <p:spPr bwMode="auto">
          <a:xfrm>
            <a:off x="10166455" y="3579875"/>
            <a:ext cx="157202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Until PD (per RECIST v1.1 by investigator) or unacceptable toxicity</a:t>
            </a:r>
          </a:p>
        </p:txBody>
      </p:sp>
      <p:sp>
        <p:nvSpPr>
          <p:cNvPr id="21" name="Content Placeholder 2">
            <a:extLst>
              <a:ext uri="{FF2B5EF4-FFF2-40B4-BE49-F238E27FC236}">
                <a16:creationId xmlns:a16="http://schemas.microsoft.com/office/drawing/2014/main" id="{8E258B8E-B845-49E4-A213-6370113F9D77}"/>
              </a:ext>
            </a:extLst>
          </p:cNvPr>
          <p:cNvSpPr txBox="1">
            <a:spLocks/>
          </p:cNvSpPr>
          <p:nvPr/>
        </p:nvSpPr>
        <p:spPr bwMode="auto">
          <a:xfrm>
            <a:off x="6936742" y="5552214"/>
            <a:ext cx="4804643" cy="772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2400" kern="0" dirty="0"/>
              <a:t>Secondary endpoints: </a:t>
            </a:r>
            <a:r>
              <a:rPr lang="en-US" sz="2400" b="0" kern="0" dirty="0"/>
              <a:t>PFS, PFS2, OS, TFST, TSST, and TDT </a:t>
            </a:r>
          </a:p>
        </p:txBody>
      </p:sp>
    </p:spTree>
    <p:extLst>
      <p:ext uri="{BB962C8B-B14F-4D97-AF65-F5344CB8AC3E}">
        <p14:creationId xmlns:p14="http://schemas.microsoft.com/office/powerpoint/2010/main" val="304388159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6B14AF-2893-4467-90CF-5720579AD2D3}"/>
              </a:ext>
            </a:extLst>
          </p:cNvPr>
          <p:cNvSpPr>
            <a:spLocks noGrp="1"/>
          </p:cNvSpPr>
          <p:nvPr>
            <p:ph type="title"/>
          </p:nvPr>
        </p:nvSpPr>
        <p:spPr/>
        <p:txBody>
          <a:bodyPr/>
          <a:lstStyle/>
          <a:p>
            <a:r>
              <a:rPr lang="en-US" dirty="0"/>
              <a:t>Final Analysis of SOLO-3: OS</a:t>
            </a:r>
          </a:p>
        </p:txBody>
      </p:sp>
      <p:grpSp>
        <p:nvGrpSpPr>
          <p:cNvPr id="4" name="Group 3">
            <a:extLst>
              <a:ext uri="{FF2B5EF4-FFF2-40B4-BE49-F238E27FC236}">
                <a16:creationId xmlns:a16="http://schemas.microsoft.com/office/drawing/2014/main" id="{A4EA0084-A248-43B4-94FE-FC38B52B9F42}"/>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1FBAB588-F16A-4C2D-B1DD-8A1CF99FF5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FFEDC1E7-E922-407E-A6BA-6C37D3F6408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049E5194-7184-46DA-B9CE-549A307BBC9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Penson. SGO 2022. Abstr 101.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2">
            <a:extLst>
              <a:ext uri="{FF2B5EF4-FFF2-40B4-BE49-F238E27FC236}">
                <a16:creationId xmlns:a16="http://schemas.microsoft.com/office/drawing/2014/main" id="{A1490916-DE35-46F3-AD90-497CB498BBE2}"/>
              </a:ext>
            </a:extLst>
          </p:cNvPr>
          <p:cNvGraphicFramePr>
            <a:graphicFrameLocks noGrp="1"/>
          </p:cNvGraphicFramePr>
          <p:nvPr>
            <p:extLst>
              <p:ext uri="{D42A27DB-BD31-4B8C-83A1-F6EECF244321}">
                <p14:modId xmlns:p14="http://schemas.microsoft.com/office/powerpoint/2010/main" val="656416680"/>
              </p:ext>
            </p:extLst>
          </p:nvPr>
        </p:nvGraphicFramePr>
        <p:xfrm>
          <a:off x="6489131" y="1590301"/>
          <a:ext cx="5283769" cy="1607868"/>
        </p:xfrm>
        <a:graphic>
          <a:graphicData uri="http://schemas.openxmlformats.org/drawingml/2006/table">
            <a:tbl>
              <a:tblPr/>
              <a:tblGrid>
                <a:gridCol w="2290885">
                  <a:extLst>
                    <a:ext uri="{9D8B030D-6E8A-4147-A177-3AD203B41FA5}">
                      <a16:colId xmlns:a16="http://schemas.microsoft.com/office/drawing/2014/main" val="20000"/>
                    </a:ext>
                  </a:extLst>
                </a:gridCol>
                <a:gridCol w="1541652">
                  <a:extLst>
                    <a:ext uri="{9D8B030D-6E8A-4147-A177-3AD203B41FA5}">
                      <a16:colId xmlns:a16="http://schemas.microsoft.com/office/drawing/2014/main" val="20001"/>
                    </a:ext>
                  </a:extLst>
                </a:gridCol>
                <a:gridCol w="1451232">
                  <a:extLst>
                    <a:ext uri="{9D8B030D-6E8A-4147-A177-3AD203B41FA5}">
                      <a16:colId xmlns:a16="http://schemas.microsoft.com/office/drawing/2014/main" val="1157321393"/>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Olaparib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178)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Chemotherapy</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Median follow-up for OS, mo </a:t>
                      </a:r>
                    </a:p>
                    <a:p>
                      <a:pPr marL="285750" marR="0" lvl="0" indent="-285750" algn="l" defTabSz="914400" rtl="0" eaLnBrk="1" fontAlgn="base" latinLnBrk="0" hangingPunct="1">
                        <a:lnSpc>
                          <a:spcPct val="100000"/>
                        </a:lnSpc>
                        <a:spcBef>
                          <a:spcPct val="0"/>
                        </a:spcBef>
                        <a:spcAft>
                          <a:spcPct val="2500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Events,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1"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48.9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116 (65)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1"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25.4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(52)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 [</a:t>
                      </a:r>
                      <a:r>
                        <a:rPr kumimoji="0" lang="en-US" sz="14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1.07 (0.76-1.49) [.714]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graphicFrame>
        <p:nvGraphicFramePr>
          <p:cNvPr id="12" name="Group 32">
            <a:extLst>
              <a:ext uri="{FF2B5EF4-FFF2-40B4-BE49-F238E27FC236}">
                <a16:creationId xmlns:a16="http://schemas.microsoft.com/office/drawing/2014/main" id="{57735231-F7B2-4BED-81EA-1CA4DB138C96}"/>
              </a:ext>
            </a:extLst>
          </p:cNvPr>
          <p:cNvGraphicFramePr>
            <a:graphicFrameLocks noGrp="1"/>
          </p:cNvGraphicFramePr>
          <p:nvPr>
            <p:extLst>
              <p:ext uri="{D42A27DB-BD31-4B8C-83A1-F6EECF244321}">
                <p14:modId xmlns:p14="http://schemas.microsoft.com/office/powerpoint/2010/main" val="869387913"/>
              </p:ext>
            </p:extLst>
          </p:nvPr>
        </p:nvGraphicFramePr>
        <p:xfrm>
          <a:off x="6461274" y="3413894"/>
          <a:ext cx="5310048" cy="1554528"/>
        </p:xfrm>
        <a:graphic>
          <a:graphicData uri="http://schemas.openxmlformats.org/drawingml/2006/table">
            <a:tbl>
              <a:tblPr/>
              <a:tblGrid>
                <a:gridCol w="2309864">
                  <a:extLst>
                    <a:ext uri="{9D8B030D-6E8A-4147-A177-3AD203B41FA5}">
                      <a16:colId xmlns:a16="http://schemas.microsoft.com/office/drawing/2014/main" val="20000"/>
                    </a:ext>
                  </a:extLst>
                </a:gridCol>
                <a:gridCol w="1548952">
                  <a:extLst>
                    <a:ext uri="{9D8B030D-6E8A-4147-A177-3AD203B41FA5}">
                      <a16:colId xmlns:a16="http://schemas.microsoft.com/office/drawing/2014/main" val="20001"/>
                    </a:ext>
                  </a:extLst>
                </a:gridCol>
                <a:gridCol w="1451232">
                  <a:extLst>
                    <a:ext uri="{9D8B030D-6E8A-4147-A177-3AD203B41FA5}">
                      <a16:colId xmlns:a16="http://schemas.microsoft.com/office/drawing/2014/main" val="1157321393"/>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Olaparib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119)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Chemotherapy</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54)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PARP inhibitor as first subsequent therapy,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subsequent PARP inhibitor therapy,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 (61)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sp>
        <p:nvSpPr>
          <p:cNvPr id="13" name="TextBox 12">
            <a:extLst>
              <a:ext uri="{FF2B5EF4-FFF2-40B4-BE49-F238E27FC236}">
                <a16:creationId xmlns:a16="http://schemas.microsoft.com/office/drawing/2014/main" id="{63F71399-2117-4EA3-820E-526ACBFA35DF}"/>
              </a:ext>
            </a:extLst>
          </p:cNvPr>
          <p:cNvSpPr txBox="1"/>
          <p:nvPr/>
        </p:nvSpPr>
        <p:spPr bwMode="auto">
          <a:xfrm>
            <a:off x="6461273" y="5298434"/>
            <a:ext cx="562899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11% of olaparib vs 25% of chemotherapy receiving patients withdrew from the study prior to death </a:t>
            </a:r>
          </a:p>
        </p:txBody>
      </p:sp>
      <p:sp>
        <p:nvSpPr>
          <p:cNvPr id="14" name="Rectangle 13">
            <a:extLst>
              <a:ext uri="{FF2B5EF4-FFF2-40B4-BE49-F238E27FC236}">
                <a16:creationId xmlns:a16="http://schemas.microsoft.com/office/drawing/2014/main" id="{0EA6DE21-431B-4E50-BB35-F0A1A3DE1229}"/>
              </a:ext>
            </a:extLst>
          </p:cNvPr>
          <p:cNvSpPr/>
          <p:nvPr/>
        </p:nvSpPr>
        <p:spPr bwMode="auto">
          <a:xfrm>
            <a:off x="4724400" y="1409700"/>
            <a:ext cx="1657350" cy="842159"/>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 name="TextBox 2">
            <a:extLst>
              <a:ext uri="{FF2B5EF4-FFF2-40B4-BE49-F238E27FC236}">
                <a16:creationId xmlns:a16="http://schemas.microsoft.com/office/drawing/2014/main" id="{9BBCF821-11A6-4A17-84AB-8057AB0E4FA1}"/>
              </a:ext>
            </a:extLst>
          </p:cNvPr>
          <p:cNvSpPr txBox="1"/>
          <p:nvPr/>
        </p:nvSpPr>
        <p:spPr bwMode="auto">
          <a:xfrm>
            <a:off x="1981680" y="5134485"/>
            <a:ext cx="29739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 Since Randomization</a:t>
            </a:r>
          </a:p>
        </p:txBody>
      </p:sp>
      <p:sp>
        <p:nvSpPr>
          <p:cNvPr id="15" name="TextBox 14">
            <a:extLst>
              <a:ext uri="{FF2B5EF4-FFF2-40B4-BE49-F238E27FC236}">
                <a16:creationId xmlns:a16="http://schemas.microsoft.com/office/drawing/2014/main" id="{5340BA01-4BCC-4F1C-9F28-E799B4FE7E79}"/>
              </a:ext>
            </a:extLst>
          </p:cNvPr>
          <p:cNvSpPr txBox="1"/>
          <p:nvPr/>
        </p:nvSpPr>
        <p:spPr bwMode="auto">
          <a:xfrm rot="16200000">
            <a:off x="-807016" y="2902516"/>
            <a:ext cx="29739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Alive (%)</a:t>
            </a:r>
          </a:p>
        </p:txBody>
      </p:sp>
      <p:sp>
        <p:nvSpPr>
          <p:cNvPr id="8" name="Freeform: Shape 7">
            <a:extLst>
              <a:ext uri="{FF2B5EF4-FFF2-40B4-BE49-F238E27FC236}">
                <a16:creationId xmlns:a16="http://schemas.microsoft.com/office/drawing/2014/main" id="{88EFD59A-4250-4D25-803C-1000885791B6}"/>
              </a:ext>
            </a:extLst>
          </p:cNvPr>
          <p:cNvSpPr/>
          <p:nvPr/>
        </p:nvSpPr>
        <p:spPr bwMode="auto">
          <a:xfrm>
            <a:off x="1163653" y="1638594"/>
            <a:ext cx="4952759" cy="3305685"/>
          </a:xfrm>
          <a:custGeom>
            <a:avLst/>
            <a:gdLst>
              <a:gd name="connsiteX0" fmla="*/ 0 w 4952759"/>
              <a:gd name="connsiteY0" fmla="*/ 0 h 3305685"/>
              <a:gd name="connsiteX1" fmla="*/ 0 w 4952759"/>
              <a:gd name="connsiteY1" fmla="*/ 3305685 h 3305685"/>
              <a:gd name="connsiteX2" fmla="*/ 4952759 w 4952759"/>
              <a:gd name="connsiteY2" fmla="*/ 3305685 h 3305685"/>
            </a:gdLst>
            <a:ahLst/>
            <a:cxnLst>
              <a:cxn ang="0">
                <a:pos x="connsiteX0" y="connsiteY0"/>
              </a:cxn>
              <a:cxn ang="0">
                <a:pos x="connsiteX1" y="connsiteY1"/>
              </a:cxn>
              <a:cxn ang="0">
                <a:pos x="connsiteX2" y="connsiteY2"/>
              </a:cxn>
            </a:cxnLst>
            <a:rect l="l" t="t" r="r" b="b"/>
            <a:pathLst>
              <a:path w="4952759" h="3305685">
                <a:moveTo>
                  <a:pt x="0" y="0"/>
                </a:moveTo>
                <a:lnTo>
                  <a:pt x="0" y="3305685"/>
                </a:lnTo>
                <a:lnTo>
                  <a:pt x="4952759" y="3305685"/>
                </a:lnTo>
              </a:path>
            </a:pathLst>
          </a:custGeom>
          <a:noFill/>
          <a:ln w="28575">
            <a:solidFill>
              <a:schemeClr val="bg1"/>
            </a:solidFill>
            <a:miter lim="800000"/>
            <a:headEnd/>
            <a:tailEnd/>
          </a:ln>
        </p:spPr>
        <p:txBody>
          <a:bodyPr rtlCol="0" anchor="ctr"/>
          <a:lstStyle/>
          <a:p>
            <a:pPr algn="ctr"/>
            <a:endParaRPr lang="en-US" dirty="0"/>
          </a:p>
        </p:txBody>
      </p:sp>
      <p:grpSp>
        <p:nvGrpSpPr>
          <p:cNvPr id="45" name="Group 44">
            <a:extLst>
              <a:ext uri="{FF2B5EF4-FFF2-40B4-BE49-F238E27FC236}">
                <a16:creationId xmlns:a16="http://schemas.microsoft.com/office/drawing/2014/main" id="{4122DB6A-3EDD-4787-922A-8828E63A97EC}"/>
              </a:ext>
            </a:extLst>
          </p:cNvPr>
          <p:cNvGrpSpPr/>
          <p:nvPr/>
        </p:nvGrpSpPr>
        <p:grpSpPr>
          <a:xfrm>
            <a:off x="1163642" y="4928280"/>
            <a:ext cx="4960057" cy="73789"/>
            <a:chOff x="1163642" y="4928280"/>
            <a:chExt cx="4960057" cy="197253"/>
          </a:xfrm>
        </p:grpSpPr>
        <p:cxnSp>
          <p:nvCxnSpPr>
            <p:cNvPr id="16" name="Straight Connector 15">
              <a:extLst>
                <a:ext uri="{FF2B5EF4-FFF2-40B4-BE49-F238E27FC236}">
                  <a16:creationId xmlns:a16="http://schemas.microsoft.com/office/drawing/2014/main" id="{E6F1B4DE-BBF1-4640-B2B9-79EBFC132621}"/>
                </a:ext>
              </a:extLst>
            </p:cNvPr>
            <p:cNvCxnSpPr>
              <a:cxnSpLocks/>
            </p:cNvCxnSpPr>
            <p:nvPr/>
          </p:nvCxnSpPr>
          <p:spPr bwMode="auto">
            <a:xfrm>
              <a:off x="1163642"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E4E41B2D-61CC-48DE-BD52-E11D8E7032C0}"/>
                </a:ext>
              </a:extLst>
            </p:cNvPr>
            <p:cNvCxnSpPr>
              <a:cxnSpLocks/>
            </p:cNvCxnSpPr>
            <p:nvPr/>
          </p:nvCxnSpPr>
          <p:spPr bwMode="auto">
            <a:xfrm>
              <a:off x="1370311"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DA2CB51C-FDF1-4D82-A761-4C8D0B48DFB4}"/>
                </a:ext>
              </a:extLst>
            </p:cNvPr>
            <p:cNvCxnSpPr>
              <a:cxnSpLocks/>
            </p:cNvCxnSpPr>
            <p:nvPr/>
          </p:nvCxnSpPr>
          <p:spPr bwMode="auto">
            <a:xfrm>
              <a:off x="1576980"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F9DD6933-C6D9-405D-9FF4-BE2A3D2A8AD9}"/>
                </a:ext>
              </a:extLst>
            </p:cNvPr>
            <p:cNvCxnSpPr>
              <a:cxnSpLocks/>
            </p:cNvCxnSpPr>
            <p:nvPr/>
          </p:nvCxnSpPr>
          <p:spPr bwMode="auto">
            <a:xfrm>
              <a:off x="1783649"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0CB6408B-224E-498F-B702-7A6254353908}"/>
                </a:ext>
              </a:extLst>
            </p:cNvPr>
            <p:cNvCxnSpPr>
              <a:cxnSpLocks/>
            </p:cNvCxnSpPr>
            <p:nvPr/>
          </p:nvCxnSpPr>
          <p:spPr bwMode="auto">
            <a:xfrm>
              <a:off x="1990318"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2F1F9F4-49A5-456A-9047-940FBBD43ADF}"/>
                </a:ext>
              </a:extLst>
            </p:cNvPr>
            <p:cNvCxnSpPr>
              <a:cxnSpLocks/>
            </p:cNvCxnSpPr>
            <p:nvPr/>
          </p:nvCxnSpPr>
          <p:spPr bwMode="auto">
            <a:xfrm>
              <a:off x="2196987"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8E782E0-0A56-4487-A035-3774B2F0D89C}"/>
                </a:ext>
              </a:extLst>
            </p:cNvPr>
            <p:cNvCxnSpPr>
              <a:cxnSpLocks/>
            </p:cNvCxnSpPr>
            <p:nvPr/>
          </p:nvCxnSpPr>
          <p:spPr bwMode="auto">
            <a:xfrm>
              <a:off x="2403656"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0C70A7E-A2E4-4D30-92D6-ECD340E66EFE}"/>
                </a:ext>
              </a:extLst>
            </p:cNvPr>
            <p:cNvCxnSpPr>
              <a:cxnSpLocks/>
            </p:cNvCxnSpPr>
            <p:nvPr/>
          </p:nvCxnSpPr>
          <p:spPr bwMode="auto">
            <a:xfrm>
              <a:off x="2610325"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671BADA-9C70-4326-8DC0-1721E94E2C00}"/>
                </a:ext>
              </a:extLst>
            </p:cNvPr>
            <p:cNvCxnSpPr>
              <a:cxnSpLocks/>
            </p:cNvCxnSpPr>
            <p:nvPr/>
          </p:nvCxnSpPr>
          <p:spPr bwMode="auto">
            <a:xfrm>
              <a:off x="2816994"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579D4ED-A951-4BBB-A894-941A06EC6D07}"/>
                </a:ext>
              </a:extLst>
            </p:cNvPr>
            <p:cNvCxnSpPr>
              <a:cxnSpLocks/>
            </p:cNvCxnSpPr>
            <p:nvPr/>
          </p:nvCxnSpPr>
          <p:spPr bwMode="auto">
            <a:xfrm>
              <a:off x="3023663"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769986D-ACFB-4493-A06D-A1F6C1998660}"/>
                </a:ext>
              </a:extLst>
            </p:cNvPr>
            <p:cNvCxnSpPr>
              <a:cxnSpLocks/>
            </p:cNvCxnSpPr>
            <p:nvPr/>
          </p:nvCxnSpPr>
          <p:spPr bwMode="auto">
            <a:xfrm>
              <a:off x="3230332"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672C715A-18E2-4300-998D-F185AD639BBA}"/>
                </a:ext>
              </a:extLst>
            </p:cNvPr>
            <p:cNvCxnSpPr>
              <a:cxnSpLocks/>
            </p:cNvCxnSpPr>
            <p:nvPr/>
          </p:nvCxnSpPr>
          <p:spPr bwMode="auto">
            <a:xfrm>
              <a:off x="3437001"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D3E14B01-6EFA-43CB-ACDE-C35DB404B18A}"/>
                </a:ext>
              </a:extLst>
            </p:cNvPr>
            <p:cNvCxnSpPr>
              <a:cxnSpLocks/>
            </p:cNvCxnSpPr>
            <p:nvPr/>
          </p:nvCxnSpPr>
          <p:spPr bwMode="auto">
            <a:xfrm>
              <a:off x="3643670"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66FE454-9963-4631-84B9-6F0CFCB252A1}"/>
                </a:ext>
              </a:extLst>
            </p:cNvPr>
            <p:cNvCxnSpPr>
              <a:cxnSpLocks/>
            </p:cNvCxnSpPr>
            <p:nvPr/>
          </p:nvCxnSpPr>
          <p:spPr bwMode="auto">
            <a:xfrm>
              <a:off x="3850339"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D9795503-47A2-4632-B6C3-2C685BAA8D1C}"/>
                </a:ext>
              </a:extLst>
            </p:cNvPr>
            <p:cNvCxnSpPr>
              <a:cxnSpLocks/>
            </p:cNvCxnSpPr>
            <p:nvPr/>
          </p:nvCxnSpPr>
          <p:spPr bwMode="auto">
            <a:xfrm>
              <a:off x="4057008"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C7FCC213-701C-4D3E-821E-E52111801FA9}"/>
                </a:ext>
              </a:extLst>
            </p:cNvPr>
            <p:cNvCxnSpPr>
              <a:cxnSpLocks/>
            </p:cNvCxnSpPr>
            <p:nvPr/>
          </p:nvCxnSpPr>
          <p:spPr bwMode="auto">
            <a:xfrm>
              <a:off x="4263677"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93FC4602-94DE-4CB8-8AD6-3B5EAA497E80}"/>
                </a:ext>
              </a:extLst>
            </p:cNvPr>
            <p:cNvCxnSpPr>
              <a:cxnSpLocks/>
            </p:cNvCxnSpPr>
            <p:nvPr/>
          </p:nvCxnSpPr>
          <p:spPr bwMode="auto">
            <a:xfrm>
              <a:off x="4470346"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066F5400-5D49-43E0-937A-DC78753715DE}"/>
                </a:ext>
              </a:extLst>
            </p:cNvPr>
            <p:cNvCxnSpPr>
              <a:cxnSpLocks/>
            </p:cNvCxnSpPr>
            <p:nvPr/>
          </p:nvCxnSpPr>
          <p:spPr bwMode="auto">
            <a:xfrm>
              <a:off x="4677015"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603338C3-04D6-4E7F-B8A1-730CDB47EFBD}"/>
                </a:ext>
              </a:extLst>
            </p:cNvPr>
            <p:cNvCxnSpPr>
              <a:cxnSpLocks/>
            </p:cNvCxnSpPr>
            <p:nvPr/>
          </p:nvCxnSpPr>
          <p:spPr bwMode="auto">
            <a:xfrm>
              <a:off x="4883684"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1E2F7E9E-3BC2-4C79-AEE9-6DAA964357C1}"/>
                </a:ext>
              </a:extLst>
            </p:cNvPr>
            <p:cNvCxnSpPr>
              <a:cxnSpLocks/>
            </p:cNvCxnSpPr>
            <p:nvPr/>
          </p:nvCxnSpPr>
          <p:spPr bwMode="auto">
            <a:xfrm>
              <a:off x="5090353"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605685A5-44A9-46BD-B7EF-D84F4456EEC5}"/>
                </a:ext>
              </a:extLst>
            </p:cNvPr>
            <p:cNvCxnSpPr>
              <a:cxnSpLocks/>
            </p:cNvCxnSpPr>
            <p:nvPr/>
          </p:nvCxnSpPr>
          <p:spPr bwMode="auto">
            <a:xfrm>
              <a:off x="5297022"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E978D88F-A072-45DD-907A-AB703E7387BD}"/>
                </a:ext>
              </a:extLst>
            </p:cNvPr>
            <p:cNvCxnSpPr>
              <a:cxnSpLocks/>
            </p:cNvCxnSpPr>
            <p:nvPr/>
          </p:nvCxnSpPr>
          <p:spPr bwMode="auto">
            <a:xfrm>
              <a:off x="5503691"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5566FABD-8CDB-44DD-9C4C-8C440A8A41D5}"/>
                </a:ext>
              </a:extLst>
            </p:cNvPr>
            <p:cNvCxnSpPr>
              <a:cxnSpLocks/>
            </p:cNvCxnSpPr>
            <p:nvPr/>
          </p:nvCxnSpPr>
          <p:spPr bwMode="auto">
            <a:xfrm>
              <a:off x="5710360"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80DB370-F645-4BCA-93C0-A98298889F7E}"/>
                </a:ext>
              </a:extLst>
            </p:cNvPr>
            <p:cNvCxnSpPr>
              <a:cxnSpLocks/>
            </p:cNvCxnSpPr>
            <p:nvPr/>
          </p:nvCxnSpPr>
          <p:spPr bwMode="auto">
            <a:xfrm>
              <a:off x="5917029" y="4945101"/>
              <a:ext cx="0" cy="180432"/>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A4FB4B6E-7AA7-44F7-9148-23478E56C173}"/>
                </a:ext>
              </a:extLst>
            </p:cNvPr>
            <p:cNvCxnSpPr>
              <a:cxnSpLocks/>
            </p:cNvCxnSpPr>
            <p:nvPr/>
          </p:nvCxnSpPr>
          <p:spPr bwMode="auto">
            <a:xfrm>
              <a:off x="6123699" y="4928280"/>
              <a:ext cx="0" cy="197253"/>
            </a:xfrm>
            <a:prstGeom prst="line">
              <a:avLst/>
            </a:prstGeom>
            <a:noFill/>
            <a:ln w="28575" cap="flat" cmpd="sng" algn="ctr">
              <a:solidFill>
                <a:schemeClr val="bg1"/>
              </a:solidFill>
              <a:prstDash val="solid"/>
              <a:round/>
              <a:headEnd type="none" w="med" len="med"/>
              <a:tailEnd type="none" w="med" len="med"/>
            </a:ln>
            <a:effectLst/>
          </p:spPr>
        </p:cxnSp>
      </p:grpSp>
      <p:grpSp>
        <p:nvGrpSpPr>
          <p:cNvPr id="58" name="Group 57">
            <a:extLst>
              <a:ext uri="{FF2B5EF4-FFF2-40B4-BE49-F238E27FC236}">
                <a16:creationId xmlns:a16="http://schemas.microsoft.com/office/drawing/2014/main" id="{33B09207-4590-4983-A64B-06515454D115}"/>
              </a:ext>
            </a:extLst>
          </p:cNvPr>
          <p:cNvGrpSpPr/>
          <p:nvPr/>
        </p:nvGrpSpPr>
        <p:grpSpPr>
          <a:xfrm>
            <a:off x="1091682" y="1645920"/>
            <a:ext cx="75936" cy="3297869"/>
            <a:chOff x="874206" y="1645920"/>
            <a:chExt cx="293412" cy="3297869"/>
          </a:xfrm>
        </p:grpSpPr>
        <p:cxnSp>
          <p:nvCxnSpPr>
            <p:cNvPr id="47" name="Straight Connector 46">
              <a:extLst>
                <a:ext uri="{FF2B5EF4-FFF2-40B4-BE49-F238E27FC236}">
                  <a16:creationId xmlns:a16="http://schemas.microsoft.com/office/drawing/2014/main" id="{66C05207-1572-44AC-A869-3AE8AF4A8CA8}"/>
                </a:ext>
              </a:extLst>
            </p:cNvPr>
            <p:cNvCxnSpPr/>
            <p:nvPr/>
          </p:nvCxnSpPr>
          <p:spPr bwMode="auto">
            <a:xfrm>
              <a:off x="874206" y="4943789"/>
              <a:ext cx="293412"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E7ADA35-5B12-4C52-8F8A-4934A232C0CC}"/>
                </a:ext>
              </a:extLst>
            </p:cNvPr>
            <p:cNvCxnSpPr/>
            <p:nvPr/>
          </p:nvCxnSpPr>
          <p:spPr bwMode="auto">
            <a:xfrm>
              <a:off x="874206" y="4284216"/>
              <a:ext cx="29341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2F1761A9-72AA-4E58-88F6-8EE0DB0946D0}"/>
                </a:ext>
              </a:extLst>
            </p:cNvPr>
            <p:cNvCxnSpPr/>
            <p:nvPr/>
          </p:nvCxnSpPr>
          <p:spPr bwMode="auto">
            <a:xfrm>
              <a:off x="874206" y="3624642"/>
              <a:ext cx="293412"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1A665130-74FD-443A-891D-80F3FAD43913}"/>
                </a:ext>
              </a:extLst>
            </p:cNvPr>
            <p:cNvCxnSpPr/>
            <p:nvPr/>
          </p:nvCxnSpPr>
          <p:spPr bwMode="auto">
            <a:xfrm>
              <a:off x="874206" y="2965068"/>
              <a:ext cx="293412"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62D7A769-5BE2-4808-AF89-0E119DE2FB0E}"/>
                </a:ext>
              </a:extLst>
            </p:cNvPr>
            <p:cNvCxnSpPr/>
            <p:nvPr/>
          </p:nvCxnSpPr>
          <p:spPr bwMode="auto">
            <a:xfrm>
              <a:off x="874206" y="2305494"/>
              <a:ext cx="293412"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93C9CA5C-7483-44DE-B246-C4E215EC5C2E}"/>
                </a:ext>
              </a:extLst>
            </p:cNvPr>
            <p:cNvCxnSpPr/>
            <p:nvPr/>
          </p:nvCxnSpPr>
          <p:spPr bwMode="auto">
            <a:xfrm>
              <a:off x="874206" y="1645920"/>
              <a:ext cx="293412" cy="0"/>
            </a:xfrm>
            <a:prstGeom prst="line">
              <a:avLst/>
            </a:prstGeom>
            <a:noFill/>
            <a:ln w="28575" cap="flat" cmpd="sng" algn="ctr">
              <a:solidFill>
                <a:schemeClr val="bg1"/>
              </a:solidFill>
              <a:prstDash val="solid"/>
              <a:round/>
              <a:headEnd type="none" w="med" len="med"/>
              <a:tailEnd type="none" w="med" len="med"/>
            </a:ln>
            <a:effectLst/>
          </p:spPr>
        </p:cxnSp>
      </p:grpSp>
      <p:sp>
        <p:nvSpPr>
          <p:cNvPr id="59" name="TextBox 58">
            <a:extLst>
              <a:ext uri="{FF2B5EF4-FFF2-40B4-BE49-F238E27FC236}">
                <a16:creationId xmlns:a16="http://schemas.microsoft.com/office/drawing/2014/main" id="{804341B1-6105-489C-BD1F-A3A4008291DC}"/>
              </a:ext>
            </a:extLst>
          </p:cNvPr>
          <p:cNvSpPr txBox="1"/>
          <p:nvPr/>
        </p:nvSpPr>
        <p:spPr bwMode="auto">
          <a:xfrm>
            <a:off x="1812006"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60" name="TextBox 59">
            <a:extLst>
              <a:ext uri="{FF2B5EF4-FFF2-40B4-BE49-F238E27FC236}">
                <a16:creationId xmlns:a16="http://schemas.microsoft.com/office/drawing/2014/main" id="{5FCD1C4B-9DA1-4CFD-9A66-5ABA3DC67B17}"/>
              </a:ext>
            </a:extLst>
          </p:cNvPr>
          <p:cNvSpPr txBox="1"/>
          <p:nvPr/>
        </p:nvSpPr>
        <p:spPr bwMode="auto">
          <a:xfrm>
            <a:off x="2019146"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61" name="TextBox 60">
            <a:extLst>
              <a:ext uri="{FF2B5EF4-FFF2-40B4-BE49-F238E27FC236}">
                <a16:creationId xmlns:a16="http://schemas.microsoft.com/office/drawing/2014/main" id="{FAAC7125-5A2A-4143-BADE-7E490942101C}"/>
              </a:ext>
            </a:extLst>
          </p:cNvPr>
          <p:cNvSpPr txBox="1"/>
          <p:nvPr/>
        </p:nvSpPr>
        <p:spPr bwMode="auto">
          <a:xfrm>
            <a:off x="2211356"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62" name="TextBox 61">
            <a:extLst>
              <a:ext uri="{FF2B5EF4-FFF2-40B4-BE49-F238E27FC236}">
                <a16:creationId xmlns:a16="http://schemas.microsoft.com/office/drawing/2014/main" id="{C5CB45FA-178A-47A5-8BAF-FDA23E24EF4F}"/>
              </a:ext>
            </a:extLst>
          </p:cNvPr>
          <p:cNvSpPr txBox="1"/>
          <p:nvPr/>
        </p:nvSpPr>
        <p:spPr bwMode="auto">
          <a:xfrm>
            <a:off x="2416631"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63" name="TextBox 62">
            <a:extLst>
              <a:ext uri="{FF2B5EF4-FFF2-40B4-BE49-F238E27FC236}">
                <a16:creationId xmlns:a16="http://schemas.microsoft.com/office/drawing/2014/main" id="{6A936D6F-87D0-4D83-BD5E-D9EA5D204662}"/>
              </a:ext>
            </a:extLst>
          </p:cNvPr>
          <p:cNvSpPr txBox="1"/>
          <p:nvPr/>
        </p:nvSpPr>
        <p:spPr bwMode="auto">
          <a:xfrm>
            <a:off x="2633100"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64" name="TextBox 63">
            <a:extLst>
              <a:ext uri="{FF2B5EF4-FFF2-40B4-BE49-F238E27FC236}">
                <a16:creationId xmlns:a16="http://schemas.microsoft.com/office/drawing/2014/main" id="{3F42F383-895B-4F6D-B94E-9669C109A168}"/>
              </a:ext>
            </a:extLst>
          </p:cNvPr>
          <p:cNvSpPr txBox="1"/>
          <p:nvPr/>
        </p:nvSpPr>
        <p:spPr bwMode="auto">
          <a:xfrm>
            <a:off x="2836507"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65" name="TextBox 64">
            <a:extLst>
              <a:ext uri="{FF2B5EF4-FFF2-40B4-BE49-F238E27FC236}">
                <a16:creationId xmlns:a16="http://schemas.microsoft.com/office/drawing/2014/main" id="{23C340FC-6F9F-4BBA-91B3-44AED7F2F6AE}"/>
              </a:ext>
            </a:extLst>
          </p:cNvPr>
          <p:cNvSpPr txBox="1"/>
          <p:nvPr/>
        </p:nvSpPr>
        <p:spPr bwMode="auto">
          <a:xfrm>
            <a:off x="3041781"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66" name="TextBox 65">
            <a:extLst>
              <a:ext uri="{FF2B5EF4-FFF2-40B4-BE49-F238E27FC236}">
                <a16:creationId xmlns:a16="http://schemas.microsoft.com/office/drawing/2014/main" id="{AFB13304-F3C0-4CC3-9C51-5E321EF9D9AF}"/>
              </a:ext>
            </a:extLst>
          </p:cNvPr>
          <p:cNvSpPr txBox="1"/>
          <p:nvPr/>
        </p:nvSpPr>
        <p:spPr bwMode="auto">
          <a:xfrm>
            <a:off x="3237724"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67" name="TextBox 66">
            <a:extLst>
              <a:ext uri="{FF2B5EF4-FFF2-40B4-BE49-F238E27FC236}">
                <a16:creationId xmlns:a16="http://schemas.microsoft.com/office/drawing/2014/main" id="{97CE17A3-C09D-4B4C-BD74-D53588CDB8A2}"/>
              </a:ext>
            </a:extLst>
          </p:cNvPr>
          <p:cNvSpPr txBox="1"/>
          <p:nvPr/>
        </p:nvSpPr>
        <p:spPr bwMode="auto">
          <a:xfrm>
            <a:off x="3461658"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68" name="TextBox 67">
            <a:extLst>
              <a:ext uri="{FF2B5EF4-FFF2-40B4-BE49-F238E27FC236}">
                <a16:creationId xmlns:a16="http://schemas.microsoft.com/office/drawing/2014/main" id="{A2A48B04-BA52-426A-8E9A-C6BA63A0077C}"/>
              </a:ext>
            </a:extLst>
          </p:cNvPr>
          <p:cNvSpPr txBox="1"/>
          <p:nvPr/>
        </p:nvSpPr>
        <p:spPr bwMode="auto">
          <a:xfrm>
            <a:off x="3665065"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69" name="TextBox 68">
            <a:extLst>
              <a:ext uri="{FF2B5EF4-FFF2-40B4-BE49-F238E27FC236}">
                <a16:creationId xmlns:a16="http://schemas.microsoft.com/office/drawing/2014/main" id="{1C66C2B4-C3BF-463C-87D4-AF2C04231551}"/>
              </a:ext>
            </a:extLst>
          </p:cNvPr>
          <p:cNvSpPr txBox="1"/>
          <p:nvPr/>
        </p:nvSpPr>
        <p:spPr bwMode="auto">
          <a:xfrm>
            <a:off x="3879669"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70" name="TextBox 69">
            <a:extLst>
              <a:ext uri="{FF2B5EF4-FFF2-40B4-BE49-F238E27FC236}">
                <a16:creationId xmlns:a16="http://schemas.microsoft.com/office/drawing/2014/main" id="{E1F01AA0-A3A4-4923-82DF-2D74D7728BB3}"/>
              </a:ext>
            </a:extLst>
          </p:cNvPr>
          <p:cNvSpPr txBox="1"/>
          <p:nvPr/>
        </p:nvSpPr>
        <p:spPr bwMode="auto">
          <a:xfrm>
            <a:off x="4081211"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sp>
        <p:nvSpPr>
          <p:cNvPr id="71" name="TextBox 70">
            <a:extLst>
              <a:ext uri="{FF2B5EF4-FFF2-40B4-BE49-F238E27FC236}">
                <a16:creationId xmlns:a16="http://schemas.microsoft.com/office/drawing/2014/main" id="{F7123293-AF0A-48F5-B6B1-1678FF5E7E15}"/>
              </a:ext>
            </a:extLst>
          </p:cNvPr>
          <p:cNvSpPr txBox="1"/>
          <p:nvPr/>
        </p:nvSpPr>
        <p:spPr bwMode="auto">
          <a:xfrm>
            <a:off x="4284618"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72" name="TextBox 71">
            <a:extLst>
              <a:ext uri="{FF2B5EF4-FFF2-40B4-BE49-F238E27FC236}">
                <a16:creationId xmlns:a16="http://schemas.microsoft.com/office/drawing/2014/main" id="{25F3AD97-FD55-42D0-BAD1-79713455C2DC}"/>
              </a:ext>
            </a:extLst>
          </p:cNvPr>
          <p:cNvSpPr txBox="1"/>
          <p:nvPr/>
        </p:nvSpPr>
        <p:spPr bwMode="auto">
          <a:xfrm>
            <a:off x="4497357"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51</a:t>
            </a:r>
          </a:p>
        </p:txBody>
      </p:sp>
      <p:sp>
        <p:nvSpPr>
          <p:cNvPr id="73" name="TextBox 72">
            <a:extLst>
              <a:ext uri="{FF2B5EF4-FFF2-40B4-BE49-F238E27FC236}">
                <a16:creationId xmlns:a16="http://schemas.microsoft.com/office/drawing/2014/main" id="{5E1E1C56-797B-4A25-8219-86BD556DEF49}"/>
              </a:ext>
            </a:extLst>
          </p:cNvPr>
          <p:cNvSpPr txBox="1"/>
          <p:nvPr/>
        </p:nvSpPr>
        <p:spPr bwMode="auto">
          <a:xfrm>
            <a:off x="4706363"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54</a:t>
            </a:r>
          </a:p>
        </p:txBody>
      </p:sp>
      <p:sp>
        <p:nvSpPr>
          <p:cNvPr id="74" name="TextBox 73">
            <a:extLst>
              <a:ext uri="{FF2B5EF4-FFF2-40B4-BE49-F238E27FC236}">
                <a16:creationId xmlns:a16="http://schemas.microsoft.com/office/drawing/2014/main" id="{977BC084-6114-4376-9D6E-D594B61BA5DE}"/>
              </a:ext>
            </a:extLst>
          </p:cNvPr>
          <p:cNvSpPr txBox="1"/>
          <p:nvPr/>
        </p:nvSpPr>
        <p:spPr bwMode="auto">
          <a:xfrm>
            <a:off x="4906038"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57</a:t>
            </a:r>
          </a:p>
        </p:txBody>
      </p:sp>
      <p:sp>
        <p:nvSpPr>
          <p:cNvPr id="75" name="TextBox 74">
            <a:extLst>
              <a:ext uri="{FF2B5EF4-FFF2-40B4-BE49-F238E27FC236}">
                <a16:creationId xmlns:a16="http://schemas.microsoft.com/office/drawing/2014/main" id="{8CA26707-1367-4DCE-8374-DE0BCE1C5A57}"/>
              </a:ext>
            </a:extLst>
          </p:cNvPr>
          <p:cNvSpPr txBox="1"/>
          <p:nvPr/>
        </p:nvSpPr>
        <p:spPr bwMode="auto">
          <a:xfrm>
            <a:off x="5118776"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76" name="TextBox 75">
            <a:extLst>
              <a:ext uri="{FF2B5EF4-FFF2-40B4-BE49-F238E27FC236}">
                <a16:creationId xmlns:a16="http://schemas.microsoft.com/office/drawing/2014/main" id="{E39C19D2-D0E7-443D-8077-3BF33577EA62}"/>
              </a:ext>
            </a:extLst>
          </p:cNvPr>
          <p:cNvSpPr txBox="1"/>
          <p:nvPr/>
        </p:nvSpPr>
        <p:spPr bwMode="auto">
          <a:xfrm>
            <a:off x="5329649"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63</a:t>
            </a:r>
          </a:p>
        </p:txBody>
      </p:sp>
      <p:sp>
        <p:nvSpPr>
          <p:cNvPr id="77" name="TextBox 76">
            <a:extLst>
              <a:ext uri="{FF2B5EF4-FFF2-40B4-BE49-F238E27FC236}">
                <a16:creationId xmlns:a16="http://schemas.microsoft.com/office/drawing/2014/main" id="{2F75BD4E-7A2A-44B6-AF45-280C03CDFA1E}"/>
              </a:ext>
            </a:extLst>
          </p:cNvPr>
          <p:cNvSpPr txBox="1"/>
          <p:nvPr/>
        </p:nvSpPr>
        <p:spPr bwMode="auto">
          <a:xfrm>
            <a:off x="5534922"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66</a:t>
            </a:r>
          </a:p>
        </p:txBody>
      </p:sp>
      <p:sp>
        <p:nvSpPr>
          <p:cNvPr id="78" name="TextBox 77">
            <a:extLst>
              <a:ext uri="{FF2B5EF4-FFF2-40B4-BE49-F238E27FC236}">
                <a16:creationId xmlns:a16="http://schemas.microsoft.com/office/drawing/2014/main" id="{F9F0E417-1625-4A45-B778-AC80FE77114E}"/>
              </a:ext>
            </a:extLst>
          </p:cNvPr>
          <p:cNvSpPr txBox="1"/>
          <p:nvPr/>
        </p:nvSpPr>
        <p:spPr bwMode="auto">
          <a:xfrm>
            <a:off x="5729406"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69</a:t>
            </a:r>
          </a:p>
        </p:txBody>
      </p:sp>
      <p:sp>
        <p:nvSpPr>
          <p:cNvPr id="79" name="TextBox 78">
            <a:extLst>
              <a:ext uri="{FF2B5EF4-FFF2-40B4-BE49-F238E27FC236}">
                <a16:creationId xmlns:a16="http://schemas.microsoft.com/office/drawing/2014/main" id="{E56764A5-35CA-4910-B447-849421EFFB77}"/>
              </a:ext>
            </a:extLst>
          </p:cNvPr>
          <p:cNvSpPr txBox="1"/>
          <p:nvPr/>
        </p:nvSpPr>
        <p:spPr bwMode="auto">
          <a:xfrm>
            <a:off x="5938411" y="4920965"/>
            <a:ext cx="371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80" name="TextBox 79">
            <a:extLst>
              <a:ext uri="{FF2B5EF4-FFF2-40B4-BE49-F238E27FC236}">
                <a16:creationId xmlns:a16="http://schemas.microsoft.com/office/drawing/2014/main" id="{720FC27D-1C79-418E-8D23-A16406B1EBF1}"/>
              </a:ext>
            </a:extLst>
          </p:cNvPr>
          <p:cNvSpPr txBox="1"/>
          <p:nvPr/>
        </p:nvSpPr>
        <p:spPr bwMode="auto">
          <a:xfrm>
            <a:off x="1649655" y="4920965"/>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81" name="TextBox 80">
            <a:extLst>
              <a:ext uri="{FF2B5EF4-FFF2-40B4-BE49-F238E27FC236}">
                <a16:creationId xmlns:a16="http://schemas.microsoft.com/office/drawing/2014/main" id="{B9E399A5-8DBB-4C3E-88E7-FE8D5B232A2F}"/>
              </a:ext>
            </a:extLst>
          </p:cNvPr>
          <p:cNvSpPr txBox="1"/>
          <p:nvPr/>
        </p:nvSpPr>
        <p:spPr bwMode="auto">
          <a:xfrm>
            <a:off x="1435051" y="4920965"/>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82" name="TextBox 81">
            <a:extLst>
              <a:ext uri="{FF2B5EF4-FFF2-40B4-BE49-F238E27FC236}">
                <a16:creationId xmlns:a16="http://schemas.microsoft.com/office/drawing/2014/main" id="{8C8DD79F-9F18-4851-9BBD-FD3AE13C8E73}"/>
              </a:ext>
            </a:extLst>
          </p:cNvPr>
          <p:cNvSpPr txBox="1"/>
          <p:nvPr/>
        </p:nvSpPr>
        <p:spPr bwMode="auto">
          <a:xfrm>
            <a:off x="1235376" y="4920965"/>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83" name="TextBox 82">
            <a:extLst>
              <a:ext uri="{FF2B5EF4-FFF2-40B4-BE49-F238E27FC236}">
                <a16:creationId xmlns:a16="http://schemas.microsoft.com/office/drawing/2014/main" id="{50396D5D-CB53-469E-AFDC-94646EB02EF6}"/>
              </a:ext>
            </a:extLst>
          </p:cNvPr>
          <p:cNvSpPr txBox="1"/>
          <p:nvPr/>
        </p:nvSpPr>
        <p:spPr bwMode="auto">
          <a:xfrm>
            <a:off x="1033834" y="4920965"/>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184" name="Straight Connector 183">
            <a:extLst>
              <a:ext uri="{FF2B5EF4-FFF2-40B4-BE49-F238E27FC236}">
                <a16:creationId xmlns:a16="http://schemas.microsoft.com/office/drawing/2014/main" id="{DD866E74-E7A8-4849-88B6-95916D00DCE8}"/>
              </a:ext>
            </a:extLst>
          </p:cNvPr>
          <p:cNvCxnSpPr>
            <a:cxnSpLocks/>
          </p:cNvCxnSpPr>
          <p:nvPr/>
        </p:nvCxnSpPr>
        <p:spPr bwMode="auto">
          <a:xfrm>
            <a:off x="2810381" y="2748797"/>
            <a:ext cx="0" cy="2175900"/>
          </a:xfrm>
          <a:prstGeom prst="line">
            <a:avLst/>
          </a:prstGeom>
          <a:noFill/>
          <a:ln w="28575" cap="flat" cmpd="sng" algn="ctr">
            <a:solidFill>
              <a:schemeClr val="bg1"/>
            </a:solidFill>
            <a:prstDash val="dash"/>
            <a:round/>
            <a:headEnd type="none" w="med" len="med"/>
            <a:tailEnd type="none" w="med" len="med"/>
          </a:ln>
          <a:effectLst/>
        </p:spPr>
      </p:cxnSp>
      <p:sp>
        <p:nvSpPr>
          <p:cNvPr id="84" name="TextBox 83">
            <a:extLst>
              <a:ext uri="{FF2B5EF4-FFF2-40B4-BE49-F238E27FC236}">
                <a16:creationId xmlns:a16="http://schemas.microsoft.com/office/drawing/2014/main" id="{1A541E8A-754A-40F0-818E-839889F3490E}"/>
              </a:ext>
            </a:extLst>
          </p:cNvPr>
          <p:cNvSpPr txBox="1"/>
          <p:nvPr/>
        </p:nvSpPr>
        <p:spPr bwMode="auto">
          <a:xfrm>
            <a:off x="892009" y="4795935"/>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86" name="TextBox 85">
            <a:extLst>
              <a:ext uri="{FF2B5EF4-FFF2-40B4-BE49-F238E27FC236}">
                <a16:creationId xmlns:a16="http://schemas.microsoft.com/office/drawing/2014/main" id="{D714FDD2-3C0D-478B-A771-90279E4808EB}"/>
              </a:ext>
            </a:extLst>
          </p:cNvPr>
          <p:cNvSpPr txBox="1"/>
          <p:nvPr/>
        </p:nvSpPr>
        <p:spPr bwMode="auto">
          <a:xfrm>
            <a:off x="802433" y="4120399"/>
            <a:ext cx="388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88" name="TextBox 87">
            <a:extLst>
              <a:ext uri="{FF2B5EF4-FFF2-40B4-BE49-F238E27FC236}">
                <a16:creationId xmlns:a16="http://schemas.microsoft.com/office/drawing/2014/main" id="{70DE31EE-87DB-4147-A4CD-783D1D4B3C21}"/>
              </a:ext>
            </a:extLst>
          </p:cNvPr>
          <p:cNvSpPr txBox="1"/>
          <p:nvPr/>
        </p:nvSpPr>
        <p:spPr bwMode="auto">
          <a:xfrm>
            <a:off x="802433" y="3461659"/>
            <a:ext cx="388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90" name="TextBox 89">
            <a:extLst>
              <a:ext uri="{FF2B5EF4-FFF2-40B4-BE49-F238E27FC236}">
                <a16:creationId xmlns:a16="http://schemas.microsoft.com/office/drawing/2014/main" id="{CC160B72-D84C-40CB-A4A8-0CFCBCB24046}"/>
              </a:ext>
            </a:extLst>
          </p:cNvPr>
          <p:cNvSpPr txBox="1"/>
          <p:nvPr/>
        </p:nvSpPr>
        <p:spPr bwMode="auto">
          <a:xfrm>
            <a:off x="802433" y="2814115"/>
            <a:ext cx="388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92" name="TextBox 91">
            <a:extLst>
              <a:ext uri="{FF2B5EF4-FFF2-40B4-BE49-F238E27FC236}">
                <a16:creationId xmlns:a16="http://schemas.microsoft.com/office/drawing/2014/main" id="{11DFAD8C-CDE7-4C51-94DE-8D5BA0A30A67}"/>
              </a:ext>
            </a:extLst>
          </p:cNvPr>
          <p:cNvSpPr txBox="1"/>
          <p:nvPr/>
        </p:nvSpPr>
        <p:spPr bwMode="auto">
          <a:xfrm>
            <a:off x="802433" y="2151641"/>
            <a:ext cx="388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94" name="TextBox 93">
            <a:extLst>
              <a:ext uri="{FF2B5EF4-FFF2-40B4-BE49-F238E27FC236}">
                <a16:creationId xmlns:a16="http://schemas.microsoft.com/office/drawing/2014/main" id="{B6FECFEF-E859-4AA7-90B7-571ECF1BE2CC}"/>
              </a:ext>
            </a:extLst>
          </p:cNvPr>
          <p:cNvSpPr txBox="1"/>
          <p:nvPr/>
        </p:nvSpPr>
        <p:spPr bwMode="auto">
          <a:xfrm>
            <a:off x="719138" y="1489167"/>
            <a:ext cx="4714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95" name="Freeform: Shape 94">
            <a:extLst>
              <a:ext uri="{FF2B5EF4-FFF2-40B4-BE49-F238E27FC236}">
                <a16:creationId xmlns:a16="http://schemas.microsoft.com/office/drawing/2014/main" id="{534FD3C8-3CDE-417F-9F6E-0F48A422105A}"/>
              </a:ext>
            </a:extLst>
          </p:cNvPr>
          <p:cNvSpPr/>
          <p:nvPr/>
        </p:nvSpPr>
        <p:spPr bwMode="auto">
          <a:xfrm>
            <a:off x="1168193" y="1647786"/>
            <a:ext cx="4795934" cy="2560320"/>
          </a:xfrm>
          <a:custGeom>
            <a:avLst/>
            <a:gdLst>
              <a:gd name="connsiteX0" fmla="*/ 4795934 w 4795934"/>
              <a:gd name="connsiteY0" fmla="*/ 2560320 h 2560320"/>
              <a:gd name="connsiteX1" fmla="*/ 4223035 w 4795934"/>
              <a:gd name="connsiteY1" fmla="*/ 2560320 h 2560320"/>
              <a:gd name="connsiteX2" fmla="*/ 4223035 w 4795934"/>
              <a:gd name="connsiteY2" fmla="*/ 2498738 h 2560320"/>
              <a:gd name="connsiteX3" fmla="*/ 4092406 w 4795934"/>
              <a:gd name="connsiteY3" fmla="*/ 2498738 h 2560320"/>
              <a:gd name="connsiteX4" fmla="*/ 4092406 w 4795934"/>
              <a:gd name="connsiteY4" fmla="*/ 2450219 h 2560320"/>
              <a:gd name="connsiteX5" fmla="*/ 3978573 w 4795934"/>
              <a:gd name="connsiteY5" fmla="*/ 2450219 h 2560320"/>
              <a:gd name="connsiteX6" fmla="*/ 3978573 w 4795934"/>
              <a:gd name="connsiteY6" fmla="*/ 2401700 h 2560320"/>
              <a:gd name="connsiteX7" fmla="*/ 3874070 w 4795934"/>
              <a:gd name="connsiteY7" fmla="*/ 2401700 h 2560320"/>
              <a:gd name="connsiteX8" fmla="*/ 3874070 w 4795934"/>
              <a:gd name="connsiteY8" fmla="*/ 2366243 h 2560320"/>
              <a:gd name="connsiteX9" fmla="*/ 3821818 w 4795934"/>
              <a:gd name="connsiteY9" fmla="*/ 2366243 h 2560320"/>
              <a:gd name="connsiteX10" fmla="*/ 3821818 w 4795934"/>
              <a:gd name="connsiteY10" fmla="*/ 2327055 h 2560320"/>
              <a:gd name="connsiteX11" fmla="*/ 3661332 w 4795934"/>
              <a:gd name="connsiteY11" fmla="*/ 2327055 h 2560320"/>
              <a:gd name="connsiteX12" fmla="*/ 3661332 w 4795934"/>
              <a:gd name="connsiteY12" fmla="*/ 2284134 h 2560320"/>
              <a:gd name="connsiteX13" fmla="*/ 3528837 w 4795934"/>
              <a:gd name="connsiteY13" fmla="*/ 2284134 h 2560320"/>
              <a:gd name="connsiteX14" fmla="*/ 3528837 w 4795934"/>
              <a:gd name="connsiteY14" fmla="*/ 2248678 h 2560320"/>
              <a:gd name="connsiteX15" fmla="*/ 3375815 w 4795934"/>
              <a:gd name="connsiteY15" fmla="*/ 2248678 h 2560320"/>
              <a:gd name="connsiteX16" fmla="*/ 3375815 w 4795934"/>
              <a:gd name="connsiteY16" fmla="*/ 2231883 h 2560320"/>
              <a:gd name="connsiteX17" fmla="*/ 3347823 w 4795934"/>
              <a:gd name="connsiteY17" fmla="*/ 2231883 h 2560320"/>
              <a:gd name="connsiteX18" fmla="*/ 3347823 w 4795934"/>
              <a:gd name="connsiteY18" fmla="*/ 2200158 h 2560320"/>
              <a:gd name="connsiteX19" fmla="*/ 3163077 w 4795934"/>
              <a:gd name="connsiteY19" fmla="*/ 2200158 h 2560320"/>
              <a:gd name="connsiteX20" fmla="*/ 3163077 w 4795934"/>
              <a:gd name="connsiteY20" fmla="*/ 2151639 h 2560320"/>
              <a:gd name="connsiteX21" fmla="*/ 3099629 w 4795934"/>
              <a:gd name="connsiteY21" fmla="*/ 2151639 h 2560320"/>
              <a:gd name="connsiteX22" fmla="*/ 3099629 w 4795934"/>
              <a:gd name="connsiteY22" fmla="*/ 2101254 h 2560320"/>
              <a:gd name="connsiteX23" fmla="*/ 3032449 w 4795934"/>
              <a:gd name="connsiteY23" fmla="*/ 2101254 h 2560320"/>
              <a:gd name="connsiteX24" fmla="*/ 3032449 w 4795934"/>
              <a:gd name="connsiteY24" fmla="*/ 2073262 h 2560320"/>
              <a:gd name="connsiteX25" fmla="*/ 3013787 w 4795934"/>
              <a:gd name="connsiteY25" fmla="*/ 2073262 h 2560320"/>
              <a:gd name="connsiteX26" fmla="*/ 3013787 w 4795934"/>
              <a:gd name="connsiteY26" fmla="*/ 2041538 h 2560320"/>
              <a:gd name="connsiteX27" fmla="*/ 2937276 w 4795934"/>
              <a:gd name="connsiteY27" fmla="*/ 2041538 h 2560320"/>
              <a:gd name="connsiteX28" fmla="*/ 2937276 w 4795934"/>
              <a:gd name="connsiteY28" fmla="*/ 1985554 h 2560320"/>
              <a:gd name="connsiteX29" fmla="*/ 2786120 w 4795934"/>
              <a:gd name="connsiteY29" fmla="*/ 1985554 h 2560320"/>
              <a:gd name="connsiteX30" fmla="*/ 2786120 w 4795934"/>
              <a:gd name="connsiteY30" fmla="*/ 1968759 h 2560320"/>
              <a:gd name="connsiteX31" fmla="*/ 2748798 w 4795934"/>
              <a:gd name="connsiteY31" fmla="*/ 1968759 h 2560320"/>
              <a:gd name="connsiteX32" fmla="*/ 2748798 w 4795934"/>
              <a:gd name="connsiteY32" fmla="*/ 1935169 h 2560320"/>
              <a:gd name="connsiteX33" fmla="*/ 2720806 w 4795934"/>
              <a:gd name="connsiteY33" fmla="*/ 1935169 h 2560320"/>
              <a:gd name="connsiteX34" fmla="*/ 2720806 w 4795934"/>
              <a:gd name="connsiteY34" fmla="*/ 1914642 h 2560320"/>
              <a:gd name="connsiteX35" fmla="*/ 2679751 w 4795934"/>
              <a:gd name="connsiteY35" fmla="*/ 1914642 h 2560320"/>
              <a:gd name="connsiteX36" fmla="*/ 2679751 w 4795934"/>
              <a:gd name="connsiteY36" fmla="*/ 1888516 h 2560320"/>
              <a:gd name="connsiteX37" fmla="*/ 2636831 w 4795934"/>
              <a:gd name="connsiteY37" fmla="*/ 1888516 h 2560320"/>
              <a:gd name="connsiteX38" fmla="*/ 2636831 w 4795934"/>
              <a:gd name="connsiteY38" fmla="*/ 1869855 h 2560320"/>
              <a:gd name="connsiteX39" fmla="*/ 2593910 w 4795934"/>
              <a:gd name="connsiteY39" fmla="*/ 1869855 h 2560320"/>
              <a:gd name="connsiteX40" fmla="*/ 2593910 w 4795934"/>
              <a:gd name="connsiteY40" fmla="*/ 1847461 h 2560320"/>
              <a:gd name="connsiteX41" fmla="*/ 2584579 w 4795934"/>
              <a:gd name="connsiteY41" fmla="*/ 1847461 h 2560320"/>
              <a:gd name="connsiteX42" fmla="*/ 2584579 w 4795934"/>
              <a:gd name="connsiteY42" fmla="*/ 1830666 h 2560320"/>
              <a:gd name="connsiteX43" fmla="*/ 2560320 w 4795934"/>
              <a:gd name="connsiteY43" fmla="*/ 1830666 h 2560320"/>
              <a:gd name="connsiteX44" fmla="*/ 2560320 w 4795934"/>
              <a:gd name="connsiteY44" fmla="*/ 1795210 h 2560320"/>
              <a:gd name="connsiteX45" fmla="*/ 2543525 w 4795934"/>
              <a:gd name="connsiteY45" fmla="*/ 1795210 h 2560320"/>
              <a:gd name="connsiteX46" fmla="*/ 2543525 w 4795934"/>
              <a:gd name="connsiteY46" fmla="*/ 1756021 h 2560320"/>
              <a:gd name="connsiteX47" fmla="*/ 2502470 w 4795934"/>
              <a:gd name="connsiteY47" fmla="*/ 1756021 h 2560320"/>
              <a:gd name="connsiteX48" fmla="*/ 2502470 w 4795934"/>
              <a:gd name="connsiteY48" fmla="*/ 1711234 h 2560320"/>
              <a:gd name="connsiteX49" fmla="*/ 2480076 w 4795934"/>
              <a:gd name="connsiteY49" fmla="*/ 1711234 h 2560320"/>
              <a:gd name="connsiteX50" fmla="*/ 2480076 w 4795934"/>
              <a:gd name="connsiteY50" fmla="*/ 1683243 h 2560320"/>
              <a:gd name="connsiteX51" fmla="*/ 2431557 w 4795934"/>
              <a:gd name="connsiteY51" fmla="*/ 1683243 h 2560320"/>
              <a:gd name="connsiteX52" fmla="*/ 2431557 w 4795934"/>
              <a:gd name="connsiteY52" fmla="*/ 1658983 h 2560320"/>
              <a:gd name="connsiteX53" fmla="*/ 2383038 w 4795934"/>
              <a:gd name="connsiteY53" fmla="*/ 1658983 h 2560320"/>
              <a:gd name="connsiteX54" fmla="*/ 2383038 w 4795934"/>
              <a:gd name="connsiteY54" fmla="*/ 1640322 h 2560320"/>
              <a:gd name="connsiteX55" fmla="*/ 2353180 w 4795934"/>
              <a:gd name="connsiteY55" fmla="*/ 1640322 h 2560320"/>
              <a:gd name="connsiteX56" fmla="*/ 2353180 w 4795934"/>
              <a:gd name="connsiteY56" fmla="*/ 1621661 h 2560320"/>
              <a:gd name="connsiteX57" fmla="*/ 2340117 w 4795934"/>
              <a:gd name="connsiteY57" fmla="*/ 1621661 h 2560320"/>
              <a:gd name="connsiteX58" fmla="*/ 2340117 w 4795934"/>
              <a:gd name="connsiteY58" fmla="*/ 1582472 h 2560320"/>
              <a:gd name="connsiteX59" fmla="*/ 2286000 w 4795934"/>
              <a:gd name="connsiteY59" fmla="*/ 1582472 h 2560320"/>
              <a:gd name="connsiteX60" fmla="*/ 2286000 w 4795934"/>
              <a:gd name="connsiteY60" fmla="*/ 1545150 h 2560320"/>
              <a:gd name="connsiteX61" fmla="*/ 2259874 w 4795934"/>
              <a:gd name="connsiteY61" fmla="*/ 1545150 h 2560320"/>
              <a:gd name="connsiteX62" fmla="*/ 2259874 w 4795934"/>
              <a:gd name="connsiteY62" fmla="*/ 1528354 h 2560320"/>
              <a:gd name="connsiteX63" fmla="*/ 2233748 w 4795934"/>
              <a:gd name="connsiteY63" fmla="*/ 1528354 h 2560320"/>
              <a:gd name="connsiteX64" fmla="*/ 2233748 w 4795934"/>
              <a:gd name="connsiteY64" fmla="*/ 1509693 h 2560320"/>
              <a:gd name="connsiteX65" fmla="*/ 2164702 w 4795934"/>
              <a:gd name="connsiteY65" fmla="*/ 1509693 h 2560320"/>
              <a:gd name="connsiteX66" fmla="*/ 2164702 w 4795934"/>
              <a:gd name="connsiteY66" fmla="*/ 1442513 h 2560320"/>
              <a:gd name="connsiteX67" fmla="*/ 2086325 w 4795934"/>
              <a:gd name="connsiteY67" fmla="*/ 1442513 h 2560320"/>
              <a:gd name="connsiteX68" fmla="*/ 2086325 w 4795934"/>
              <a:gd name="connsiteY68" fmla="*/ 1420119 h 2560320"/>
              <a:gd name="connsiteX69" fmla="*/ 2067663 w 4795934"/>
              <a:gd name="connsiteY69" fmla="*/ 1420119 h 2560320"/>
              <a:gd name="connsiteX70" fmla="*/ 2067663 w 4795934"/>
              <a:gd name="connsiteY70" fmla="*/ 1384663 h 2560320"/>
              <a:gd name="connsiteX71" fmla="*/ 2049002 w 4795934"/>
              <a:gd name="connsiteY71" fmla="*/ 1384663 h 2560320"/>
              <a:gd name="connsiteX72" fmla="*/ 2049002 w 4795934"/>
              <a:gd name="connsiteY72" fmla="*/ 1354805 h 2560320"/>
              <a:gd name="connsiteX73" fmla="*/ 2017278 w 4795934"/>
              <a:gd name="connsiteY73" fmla="*/ 1354805 h 2560320"/>
              <a:gd name="connsiteX74" fmla="*/ 2017278 w 4795934"/>
              <a:gd name="connsiteY74" fmla="*/ 1330545 h 2560320"/>
              <a:gd name="connsiteX75" fmla="*/ 1994885 w 4795934"/>
              <a:gd name="connsiteY75" fmla="*/ 1330545 h 2560320"/>
              <a:gd name="connsiteX76" fmla="*/ 1994885 w 4795934"/>
              <a:gd name="connsiteY76" fmla="*/ 1302554 h 2560320"/>
              <a:gd name="connsiteX77" fmla="*/ 1899712 w 4795934"/>
              <a:gd name="connsiteY77" fmla="*/ 1302554 h 2560320"/>
              <a:gd name="connsiteX78" fmla="*/ 1899712 w 4795934"/>
              <a:gd name="connsiteY78" fmla="*/ 1254034 h 2560320"/>
              <a:gd name="connsiteX79" fmla="*/ 1871720 w 4795934"/>
              <a:gd name="connsiteY79" fmla="*/ 1254034 h 2560320"/>
              <a:gd name="connsiteX80" fmla="*/ 1871720 w 4795934"/>
              <a:gd name="connsiteY80" fmla="*/ 1239105 h 2560320"/>
              <a:gd name="connsiteX81" fmla="*/ 1815737 w 4795934"/>
              <a:gd name="connsiteY81" fmla="*/ 1239105 h 2560320"/>
              <a:gd name="connsiteX82" fmla="*/ 1815737 w 4795934"/>
              <a:gd name="connsiteY82" fmla="*/ 1205515 h 2560320"/>
              <a:gd name="connsiteX83" fmla="*/ 1780280 w 4795934"/>
              <a:gd name="connsiteY83" fmla="*/ 1205515 h 2560320"/>
              <a:gd name="connsiteX84" fmla="*/ 1780280 w 4795934"/>
              <a:gd name="connsiteY84" fmla="*/ 1160728 h 2560320"/>
              <a:gd name="connsiteX85" fmla="*/ 1752289 w 4795934"/>
              <a:gd name="connsiteY85" fmla="*/ 1160728 h 2560320"/>
              <a:gd name="connsiteX86" fmla="*/ 1752289 w 4795934"/>
              <a:gd name="connsiteY86" fmla="*/ 1127138 h 2560320"/>
              <a:gd name="connsiteX87" fmla="*/ 1724297 w 4795934"/>
              <a:gd name="connsiteY87" fmla="*/ 1127138 h 2560320"/>
              <a:gd name="connsiteX88" fmla="*/ 1724297 w 4795934"/>
              <a:gd name="connsiteY88" fmla="*/ 1067422 h 2560320"/>
              <a:gd name="connsiteX89" fmla="*/ 1593668 w 4795934"/>
              <a:gd name="connsiteY89" fmla="*/ 1067422 h 2560320"/>
              <a:gd name="connsiteX90" fmla="*/ 1593668 w 4795934"/>
              <a:gd name="connsiteY90" fmla="*/ 1048761 h 2560320"/>
              <a:gd name="connsiteX91" fmla="*/ 1575007 w 4795934"/>
              <a:gd name="connsiteY91" fmla="*/ 1048761 h 2560320"/>
              <a:gd name="connsiteX92" fmla="*/ 1575007 w 4795934"/>
              <a:gd name="connsiteY92" fmla="*/ 1024501 h 2560320"/>
              <a:gd name="connsiteX93" fmla="*/ 1537685 w 4795934"/>
              <a:gd name="connsiteY93" fmla="*/ 1024501 h 2560320"/>
              <a:gd name="connsiteX94" fmla="*/ 1537685 w 4795934"/>
              <a:gd name="connsiteY94" fmla="*/ 1007706 h 2560320"/>
              <a:gd name="connsiteX95" fmla="*/ 1479835 w 4795934"/>
              <a:gd name="connsiteY95" fmla="*/ 1007706 h 2560320"/>
              <a:gd name="connsiteX96" fmla="*/ 1479835 w 4795934"/>
              <a:gd name="connsiteY96" fmla="*/ 990911 h 2560320"/>
              <a:gd name="connsiteX97" fmla="*/ 1448111 w 4795934"/>
              <a:gd name="connsiteY97" fmla="*/ 990911 h 2560320"/>
              <a:gd name="connsiteX98" fmla="*/ 1448111 w 4795934"/>
              <a:gd name="connsiteY98" fmla="*/ 949856 h 2560320"/>
              <a:gd name="connsiteX99" fmla="*/ 1399591 w 4795934"/>
              <a:gd name="connsiteY99" fmla="*/ 949856 h 2560320"/>
              <a:gd name="connsiteX100" fmla="*/ 1399591 w 4795934"/>
              <a:gd name="connsiteY100" fmla="*/ 925597 h 2560320"/>
              <a:gd name="connsiteX101" fmla="*/ 1343608 w 4795934"/>
              <a:gd name="connsiteY101" fmla="*/ 925597 h 2560320"/>
              <a:gd name="connsiteX102" fmla="*/ 1343608 w 4795934"/>
              <a:gd name="connsiteY102" fmla="*/ 895739 h 2560320"/>
              <a:gd name="connsiteX103" fmla="*/ 1289490 w 4795934"/>
              <a:gd name="connsiteY103" fmla="*/ 895739 h 2560320"/>
              <a:gd name="connsiteX104" fmla="*/ 1289490 w 4795934"/>
              <a:gd name="connsiteY104" fmla="*/ 867747 h 2560320"/>
              <a:gd name="connsiteX105" fmla="*/ 1263365 w 4795934"/>
              <a:gd name="connsiteY105" fmla="*/ 867747 h 2560320"/>
              <a:gd name="connsiteX106" fmla="*/ 1263365 w 4795934"/>
              <a:gd name="connsiteY106" fmla="*/ 826692 h 2560320"/>
              <a:gd name="connsiteX107" fmla="*/ 1231640 w 4795934"/>
              <a:gd name="connsiteY107" fmla="*/ 826692 h 2560320"/>
              <a:gd name="connsiteX108" fmla="*/ 1231640 w 4795934"/>
              <a:gd name="connsiteY108" fmla="*/ 768843 h 2560320"/>
              <a:gd name="connsiteX109" fmla="*/ 1199916 w 4795934"/>
              <a:gd name="connsiteY109" fmla="*/ 768843 h 2560320"/>
              <a:gd name="connsiteX110" fmla="*/ 1199916 w 4795934"/>
              <a:gd name="connsiteY110" fmla="*/ 735252 h 2560320"/>
              <a:gd name="connsiteX111" fmla="*/ 1184987 w 4795934"/>
              <a:gd name="connsiteY111" fmla="*/ 735252 h 2560320"/>
              <a:gd name="connsiteX112" fmla="*/ 1184987 w 4795934"/>
              <a:gd name="connsiteY112" fmla="*/ 701662 h 2560320"/>
              <a:gd name="connsiteX113" fmla="*/ 1158862 w 4795934"/>
              <a:gd name="connsiteY113" fmla="*/ 701662 h 2560320"/>
              <a:gd name="connsiteX114" fmla="*/ 1158862 w 4795934"/>
              <a:gd name="connsiteY114" fmla="*/ 664340 h 2560320"/>
              <a:gd name="connsiteX115" fmla="*/ 1129004 w 4795934"/>
              <a:gd name="connsiteY115" fmla="*/ 664340 h 2560320"/>
              <a:gd name="connsiteX116" fmla="*/ 1129004 w 4795934"/>
              <a:gd name="connsiteY116" fmla="*/ 604624 h 2560320"/>
              <a:gd name="connsiteX117" fmla="*/ 1030099 w 4795934"/>
              <a:gd name="connsiteY117" fmla="*/ 604624 h 2560320"/>
              <a:gd name="connsiteX118" fmla="*/ 1030099 w 4795934"/>
              <a:gd name="connsiteY118" fmla="*/ 576632 h 2560320"/>
              <a:gd name="connsiteX119" fmla="*/ 1000241 w 4795934"/>
              <a:gd name="connsiteY119" fmla="*/ 576632 h 2560320"/>
              <a:gd name="connsiteX120" fmla="*/ 1000241 w 4795934"/>
              <a:gd name="connsiteY120" fmla="*/ 537443 h 2560320"/>
              <a:gd name="connsiteX121" fmla="*/ 972249 w 4795934"/>
              <a:gd name="connsiteY121" fmla="*/ 537443 h 2560320"/>
              <a:gd name="connsiteX122" fmla="*/ 972249 w 4795934"/>
              <a:gd name="connsiteY122" fmla="*/ 501987 h 2560320"/>
              <a:gd name="connsiteX123" fmla="*/ 949856 w 4795934"/>
              <a:gd name="connsiteY123" fmla="*/ 501987 h 2560320"/>
              <a:gd name="connsiteX124" fmla="*/ 949856 w 4795934"/>
              <a:gd name="connsiteY124" fmla="*/ 475861 h 2560320"/>
              <a:gd name="connsiteX125" fmla="*/ 929329 w 4795934"/>
              <a:gd name="connsiteY125" fmla="*/ 475861 h 2560320"/>
              <a:gd name="connsiteX126" fmla="*/ 929329 w 4795934"/>
              <a:gd name="connsiteY126" fmla="*/ 406815 h 2560320"/>
              <a:gd name="connsiteX127" fmla="*/ 899471 w 4795934"/>
              <a:gd name="connsiteY127" fmla="*/ 406815 h 2560320"/>
              <a:gd name="connsiteX128" fmla="*/ 899471 w 4795934"/>
              <a:gd name="connsiteY128" fmla="*/ 384421 h 2560320"/>
              <a:gd name="connsiteX129" fmla="*/ 865880 w 4795934"/>
              <a:gd name="connsiteY129" fmla="*/ 384421 h 2560320"/>
              <a:gd name="connsiteX130" fmla="*/ 865880 w 4795934"/>
              <a:gd name="connsiteY130" fmla="*/ 362028 h 2560320"/>
              <a:gd name="connsiteX131" fmla="*/ 821094 w 4795934"/>
              <a:gd name="connsiteY131" fmla="*/ 362028 h 2560320"/>
              <a:gd name="connsiteX132" fmla="*/ 821094 w 4795934"/>
              <a:gd name="connsiteY132" fmla="*/ 330304 h 2560320"/>
              <a:gd name="connsiteX133" fmla="*/ 808031 w 4795934"/>
              <a:gd name="connsiteY133" fmla="*/ 330304 h 2560320"/>
              <a:gd name="connsiteX134" fmla="*/ 808031 w 4795934"/>
              <a:gd name="connsiteY134" fmla="*/ 315375 h 2560320"/>
              <a:gd name="connsiteX135" fmla="*/ 778173 w 4795934"/>
              <a:gd name="connsiteY135" fmla="*/ 315375 h 2560320"/>
              <a:gd name="connsiteX136" fmla="*/ 778173 w 4795934"/>
              <a:gd name="connsiteY136" fmla="*/ 291115 h 2560320"/>
              <a:gd name="connsiteX137" fmla="*/ 735252 w 4795934"/>
              <a:gd name="connsiteY137" fmla="*/ 291115 h 2560320"/>
              <a:gd name="connsiteX138" fmla="*/ 735252 w 4795934"/>
              <a:gd name="connsiteY138" fmla="*/ 264990 h 2560320"/>
              <a:gd name="connsiteX139" fmla="*/ 697929 w 4795934"/>
              <a:gd name="connsiteY139" fmla="*/ 264990 h 2560320"/>
              <a:gd name="connsiteX140" fmla="*/ 697929 w 4795934"/>
              <a:gd name="connsiteY140" fmla="*/ 233265 h 2560320"/>
              <a:gd name="connsiteX141" fmla="*/ 653143 w 4795934"/>
              <a:gd name="connsiteY141" fmla="*/ 233265 h 2560320"/>
              <a:gd name="connsiteX142" fmla="*/ 653143 w 4795934"/>
              <a:gd name="connsiteY142" fmla="*/ 175416 h 2560320"/>
              <a:gd name="connsiteX143" fmla="*/ 634481 w 4795934"/>
              <a:gd name="connsiteY143" fmla="*/ 175416 h 2560320"/>
              <a:gd name="connsiteX144" fmla="*/ 634481 w 4795934"/>
              <a:gd name="connsiteY144" fmla="*/ 156754 h 2560320"/>
              <a:gd name="connsiteX145" fmla="*/ 459066 w 4795934"/>
              <a:gd name="connsiteY145" fmla="*/ 156754 h 2560320"/>
              <a:gd name="connsiteX146" fmla="*/ 459066 w 4795934"/>
              <a:gd name="connsiteY146" fmla="*/ 136227 h 2560320"/>
              <a:gd name="connsiteX147" fmla="*/ 427342 w 4795934"/>
              <a:gd name="connsiteY147" fmla="*/ 136227 h 2560320"/>
              <a:gd name="connsiteX148" fmla="*/ 427342 w 4795934"/>
              <a:gd name="connsiteY148" fmla="*/ 108235 h 2560320"/>
              <a:gd name="connsiteX149" fmla="*/ 320973 w 4795934"/>
              <a:gd name="connsiteY149" fmla="*/ 108235 h 2560320"/>
              <a:gd name="connsiteX150" fmla="*/ 320973 w 4795934"/>
              <a:gd name="connsiteY150" fmla="*/ 83976 h 2560320"/>
              <a:gd name="connsiteX151" fmla="*/ 296713 w 4795934"/>
              <a:gd name="connsiteY151" fmla="*/ 83976 h 2560320"/>
              <a:gd name="connsiteX152" fmla="*/ 311642 w 4795934"/>
              <a:gd name="connsiteY152" fmla="*/ 69047 h 2560320"/>
              <a:gd name="connsiteX153" fmla="*/ 285516 w 4795934"/>
              <a:gd name="connsiteY153" fmla="*/ 69047 h 2560320"/>
              <a:gd name="connsiteX154" fmla="*/ 285516 w 4795934"/>
              <a:gd name="connsiteY154" fmla="*/ 37323 h 2560320"/>
              <a:gd name="connsiteX155" fmla="*/ 147423 w 4795934"/>
              <a:gd name="connsiteY155" fmla="*/ 37323 h 2560320"/>
              <a:gd name="connsiteX156" fmla="*/ 147423 w 4795934"/>
              <a:gd name="connsiteY156" fmla="*/ 20527 h 2560320"/>
              <a:gd name="connsiteX157" fmla="*/ 108235 w 4795934"/>
              <a:gd name="connsiteY157" fmla="*/ 20527 h 2560320"/>
              <a:gd name="connsiteX158" fmla="*/ 108235 w 4795934"/>
              <a:gd name="connsiteY158" fmla="*/ 0 h 2560320"/>
              <a:gd name="connsiteX159" fmla="*/ 0 w 4795934"/>
              <a:gd name="connsiteY159" fmla="*/ 0 h 25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4795934" h="2560320">
                <a:moveTo>
                  <a:pt x="4795934" y="2560320"/>
                </a:moveTo>
                <a:lnTo>
                  <a:pt x="4223035" y="2560320"/>
                </a:lnTo>
                <a:lnTo>
                  <a:pt x="4223035" y="2498738"/>
                </a:lnTo>
                <a:lnTo>
                  <a:pt x="4092406" y="2498738"/>
                </a:lnTo>
                <a:lnTo>
                  <a:pt x="4092406" y="2450219"/>
                </a:lnTo>
                <a:lnTo>
                  <a:pt x="3978573" y="2450219"/>
                </a:lnTo>
                <a:lnTo>
                  <a:pt x="3978573" y="2401700"/>
                </a:lnTo>
                <a:lnTo>
                  <a:pt x="3874070" y="2401700"/>
                </a:lnTo>
                <a:lnTo>
                  <a:pt x="3874070" y="2366243"/>
                </a:lnTo>
                <a:lnTo>
                  <a:pt x="3821818" y="2366243"/>
                </a:lnTo>
                <a:lnTo>
                  <a:pt x="3821818" y="2327055"/>
                </a:lnTo>
                <a:lnTo>
                  <a:pt x="3661332" y="2327055"/>
                </a:lnTo>
                <a:lnTo>
                  <a:pt x="3661332" y="2284134"/>
                </a:lnTo>
                <a:lnTo>
                  <a:pt x="3528837" y="2284134"/>
                </a:lnTo>
                <a:lnTo>
                  <a:pt x="3528837" y="2248678"/>
                </a:lnTo>
                <a:lnTo>
                  <a:pt x="3375815" y="2248678"/>
                </a:lnTo>
                <a:lnTo>
                  <a:pt x="3375815" y="2231883"/>
                </a:lnTo>
                <a:lnTo>
                  <a:pt x="3347823" y="2231883"/>
                </a:lnTo>
                <a:lnTo>
                  <a:pt x="3347823" y="2200158"/>
                </a:lnTo>
                <a:lnTo>
                  <a:pt x="3163077" y="2200158"/>
                </a:lnTo>
                <a:lnTo>
                  <a:pt x="3163077" y="2151639"/>
                </a:lnTo>
                <a:lnTo>
                  <a:pt x="3099629" y="2151639"/>
                </a:lnTo>
                <a:lnTo>
                  <a:pt x="3099629" y="2101254"/>
                </a:lnTo>
                <a:lnTo>
                  <a:pt x="3032449" y="2101254"/>
                </a:lnTo>
                <a:lnTo>
                  <a:pt x="3032449" y="2073262"/>
                </a:lnTo>
                <a:lnTo>
                  <a:pt x="3013787" y="2073262"/>
                </a:lnTo>
                <a:lnTo>
                  <a:pt x="3013787" y="2041538"/>
                </a:lnTo>
                <a:lnTo>
                  <a:pt x="2937276" y="2041538"/>
                </a:lnTo>
                <a:lnTo>
                  <a:pt x="2937276" y="1985554"/>
                </a:lnTo>
                <a:lnTo>
                  <a:pt x="2786120" y="1985554"/>
                </a:lnTo>
                <a:lnTo>
                  <a:pt x="2786120" y="1968759"/>
                </a:lnTo>
                <a:lnTo>
                  <a:pt x="2748798" y="1968759"/>
                </a:lnTo>
                <a:lnTo>
                  <a:pt x="2748798" y="1935169"/>
                </a:lnTo>
                <a:lnTo>
                  <a:pt x="2720806" y="1935169"/>
                </a:lnTo>
                <a:lnTo>
                  <a:pt x="2720806" y="1914642"/>
                </a:lnTo>
                <a:lnTo>
                  <a:pt x="2679751" y="1914642"/>
                </a:lnTo>
                <a:lnTo>
                  <a:pt x="2679751" y="1888516"/>
                </a:lnTo>
                <a:lnTo>
                  <a:pt x="2636831" y="1888516"/>
                </a:lnTo>
                <a:lnTo>
                  <a:pt x="2636831" y="1869855"/>
                </a:lnTo>
                <a:lnTo>
                  <a:pt x="2593910" y="1869855"/>
                </a:lnTo>
                <a:lnTo>
                  <a:pt x="2593910" y="1847461"/>
                </a:lnTo>
                <a:lnTo>
                  <a:pt x="2584579" y="1847461"/>
                </a:lnTo>
                <a:lnTo>
                  <a:pt x="2584579" y="1830666"/>
                </a:lnTo>
                <a:lnTo>
                  <a:pt x="2560320" y="1830666"/>
                </a:lnTo>
                <a:lnTo>
                  <a:pt x="2560320" y="1795210"/>
                </a:lnTo>
                <a:lnTo>
                  <a:pt x="2543525" y="1795210"/>
                </a:lnTo>
                <a:lnTo>
                  <a:pt x="2543525" y="1756021"/>
                </a:lnTo>
                <a:lnTo>
                  <a:pt x="2502470" y="1756021"/>
                </a:lnTo>
                <a:lnTo>
                  <a:pt x="2502470" y="1711234"/>
                </a:lnTo>
                <a:lnTo>
                  <a:pt x="2480076" y="1711234"/>
                </a:lnTo>
                <a:lnTo>
                  <a:pt x="2480076" y="1683243"/>
                </a:lnTo>
                <a:lnTo>
                  <a:pt x="2431557" y="1683243"/>
                </a:lnTo>
                <a:lnTo>
                  <a:pt x="2431557" y="1658983"/>
                </a:lnTo>
                <a:lnTo>
                  <a:pt x="2383038" y="1658983"/>
                </a:lnTo>
                <a:lnTo>
                  <a:pt x="2383038" y="1640322"/>
                </a:lnTo>
                <a:lnTo>
                  <a:pt x="2353180" y="1640322"/>
                </a:lnTo>
                <a:lnTo>
                  <a:pt x="2353180" y="1621661"/>
                </a:lnTo>
                <a:lnTo>
                  <a:pt x="2340117" y="1621661"/>
                </a:lnTo>
                <a:lnTo>
                  <a:pt x="2340117" y="1582472"/>
                </a:lnTo>
                <a:lnTo>
                  <a:pt x="2286000" y="1582472"/>
                </a:lnTo>
                <a:lnTo>
                  <a:pt x="2286000" y="1545150"/>
                </a:lnTo>
                <a:lnTo>
                  <a:pt x="2259874" y="1545150"/>
                </a:lnTo>
                <a:lnTo>
                  <a:pt x="2259874" y="1528354"/>
                </a:lnTo>
                <a:lnTo>
                  <a:pt x="2233748" y="1528354"/>
                </a:lnTo>
                <a:lnTo>
                  <a:pt x="2233748" y="1509693"/>
                </a:lnTo>
                <a:lnTo>
                  <a:pt x="2164702" y="1509693"/>
                </a:lnTo>
                <a:lnTo>
                  <a:pt x="2164702" y="1442513"/>
                </a:lnTo>
                <a:lnTo>
                  <a:pt x="2086325" y="1442513"/>
                </a:lnTo>
                <a:lnTo>
                  <a:pt x="2086325" y="1420119"/>
                </a:lnTo>
                <a:lnTo>
                  <a:pt x="2067663" y="1420119"/>
                </a:lnTo>
                <a:lnTo>
                  <a:pt x="2067663" y="1384663"/>
                </a:lnTo>
                <a:lnTo>
                  <a:pt x="2049002" y="1384663"/>
                </a:lnTo>
                <a:lnTo>
                  <a:pt x="2049002" y="1354805"/>
                </a:lnTo>
                <a:lnTo>
                  <a:pt x="2017278" y="1354805"/>
                </a:lnTo>
                <a:lnTo>
                  <a:pt x="2017278" y="1330545"/>
                </a:lnTo>
                <a:lnTo>
                  <a:pt x="1994885" y="1330545"/>
                </a:lnTo>
                <a:lnTo>
                  <a:pt x="1994885" y="1302554"/>
                </a:lnTo>
                <a:lnTo>
                  <a:pt x="1899712" y="1302554"/>
                </a:lnTo>
                <a:lnTo>
                  <a:pt x="1899712" y="1254034"/>
                </a:lnTo>
                <a:lnTo>
                  <a:pt x="1871720" y="1254034"/>
                </a:lnTo>
                <a:lnTo>
                  <a:pt x="1871720" y="1239105"/>
                </a:lnTo>
                <a:lnTo>
                  <a:pt x="1815737" y="1239105"/>
                </a:lnTo>
                <a:lnTo>
                  <a:pt x="1815737" y="1205515"/>
                </a:lnTo>
                <a:lnTo>
                  <a:pt x="1780280" y="1205515"/>
                </a:lnTo>
                <a:lnTo>
                  <a:pt x="1780280" y="1160728"/>
                </a:lnTo>
                <a:lnTo>
                  <a:pt x="1752289" y="1160728"/>
                </a:lnTo>
                <a:lnTo>
                  <a:pt x="1752289" y="1127138"/>
                </a:lnTo>
                <a:lnTo>
                  <a:pt x="1724297" y="1127138"/>
                </a:lnTo>
                <a:lnTo>
                  <a:pt x="1724297" y="1067422"/>
                </a:lnTo>
                <a:lnTo>
                  <a:pt x="1593668" y="1067422"/>
                </a:lnTo>
                <a:lnTo>
                  <a:pt x="1593668" y="1048761"/>
                </a:lnTo>
                <a:lnTo>
                  <a:pt x="1575007" y="1048761"/>
                </a:lnTo>
                <a:lnTo>
                  <a:pt x="1575007" y="1024501"/>
                </a:lnTo>
                <a:lnTo>
                  <a:pt x="1537685" y="1024501"/>
                </a:lnTo>
                <a:lnTo>
                  <a:pt x="1537685" y="1007706"/>
                </a:lnTo>
                <a:lnTo>
                  <a:pt x="1479835" y="1007706"/>
                </a:lnTo>
                <a:lnTo>
                  <a:pt x="1479835" y="990911"/>
                </a:lnTo>
                <a:lnTo>
                  <a:pt x="1448111" y="990911"/>
                </a:lnTo>
                <a:lnTo>
                  <a:pt x="1448111" y="949856"/>
                </a:lnTo>
                <a:lnTo>
                  <a:pt x="1399591" y="949856"/>
                </a:lnTo>
                <a:lnTo>
                  <a:pt x="1399591" y="925597"/>
                </a:lnTo>
                <a:lnTo>
                  <a:pt x="1343608" y="925597"/>
                </a:lnTo>
                <a:lnTo>
                  <a:pt x="1343608" y="895739"/>
                </a:lnTo>
                <a:lnTo>
                  <a:pt x="1289490" y="895739"/>
                </a:lnTo>
                <a:lnTo>
                  <a:pt x="1289490" y="867747"/>
                </a:lnTo>
                <a:lnTo>
                  <a:pt x="1263365" y="867747"/>
                </a:lnTo>
                <a:lnTo>
                  <a:pt x="1263365" y="826692"/>
                </a:lnTo>
                <a:lnTo>
                  <a:pt x="1231640" y="826692"/>
                </a:lnTo>
                <a:lnTo>
                  <a:pt x="1231640" y="768843"/>
                </a:lnTo>
                <a:lnTo>
                  <a:pt x="1199916" y="768843"/>
                </a:lnTo>
                <a:lnTo>
                  <a:pt x="1199916" y="735252"/>
                </a:lnTo>
                <a:lnTo>
                  <a:pt x="1184987" y="735252"/>
                </a:lnTo>
                <a:lnTo>
                  <a:pt x="1184987" y="701662"/>
                </a:lnTo>
                <a:lnTo>
                  <a:pt x="1158862" y="701662"/>
                </a:lnTo>
                <a:lnTo>
                  <a:pt x="1158862" y="664340"/>
                </a:lnTo>
                <a:lnTo>
                  <a:pt x="1129004" y="664340"/>
                </a:lnTo>
                <a:lnTo>
                  <a:pt x="1129004" y="604624"/>
                </a:lnTo>
                <a:lnTo>
                  <a:pt x="1030099" y="604624"/>
                </a:lnTo>
                <a:lnTo>
                  <a:pt x="1030099" y="576632"/>
                </a:lnTo>
                <a:lnTo>
                  <a:pt x="1000241" y="576632"/>
                </a:lnTo>
                <a:lnTo>
                  <a:pt x="1000241" y="537443"/>
                </a:lnTo>
                <a:lnTo>
                  <a:pt x="972249" y="537443"/>
                </a:lnTo>
                <a:lnTo>
                  <a:pt x="972249" y="501987"/>
                </a:lnTo>
                <a:lnTo>
                  <a:pt x="949856" y="501987"/>
                </a:lnTo>
                <a:lnTo>
                  <a:pt x="949856" y="475861"/>
                </a:lnTo>
                <a:lnTo>
                  <a:pt x="929329" y="475861"/>
                </a:lnTo>
                <a:lnTo>
                  <a:pt x="929329" y="406815"/>
                </a:lnTo>
                <a:lnTo>
                  <a:pt x="899471" y="406815"/>
                </a:lnTo>
                <a:lnTo>
                  <a:pt x="899471" y="384421"/>
                </a:lnTo>
                <a:lnTo>
                  <a:pt x="865880" y="384421"/>
                </a:lnTo>
                <a:lnTo>
                  <a:pt x="865880" y="362028"/>
                </a:lnTo>
                <a:lnTo>
                  <a:pt x="821094" y="362028"/>
                </a:lnTo>
                <a:lnTo>
                  <a:pt x="821094" y="330304"/>
                </a:lnTo>
                <a:lnTo>
                  <a:pt x="808031" y="330304"/>
                </a:lnTo>
                <a:lnTo>
                  <a:pt x="808031" y="315375"/>
                </a:lnTo>
                <a:lnTo>
                  <a:pt x="778173" y="315375"/>
                </a:lnTo>
                <a:lnTo>
                  <a:pt x="778173" y="291115"/>
                </a:lnTo>
                <a:lnTo>
                  <a:pt x="735252" y="291115"/>
                </a:lnTo>
                <a:lnTo>
                  <a:pt x="735252" y="264990"/>
                </a:lnTo>
                <a:lnTo>
                  <a:pt x="697929" y="264990"/>
                </a:lnTo>
                <a:lnTo>
                  <a:pt x="697929" y="233265"/>
                </a:lnTo>
                <a:lnTo>
                  <a:pt x="653143" y="233265"/>
                </a:lnTo>
                <a:lnTo>
                  <a:pt x="653143" y="175416"/>
                </a:lnTo>
                <a:lnTo>
                  <a:pt x="634481" y="175416"/>
                </a:lnTo>
                <a:lnTo>
                  <a:pt x="634481" y="156754"/>
                </a:lnTo>
                <a:lnTo>
                  <a:pt x="459066" y="156754"/>
                </a:lnTo>
                <a:lnTo>
                  <a:pt x="459066" y="136227"/>
                </a:lnTo>
                <a:lnTo>
                  <a:pt x="427342" y="136227"/>
                </a:lnTo>
                <a:lnTo>
                  <a:pt x="427342" y="108235"/>
                </a:lnTo>
                <a:lnTo>
                  <a:pt x="320973" y="108235"/>
                </a:lnTo>
                <a:lnTo>
                  <a:pt x="320973" y="83976"/>
                </a:lnTo>
                <a:lnTo>
                  <a:pt x="296713" y="83976"/>
                </a:lnTo>
                <a:lnTo>
                  <a:pt x="311642" y="69047"/>
                </a:lnTo>
                <a:lnTo>
                  <a:pt x="285516" y="69047"/>
                </a:lnTo>
                <a:lnTo>
                  <a:pt x="285516" y="37323"/>
                </a:lnTo>
                <a:lnTo>
                  <a:pt x="147423" y="37323"/>
                </a:lnTo>
                <a:lnTo>
                  <a:pt x="147423" y="20527"/>
                </a:lnTo>
                <a:lnTo>
                  <a:pt x="108235" y="20527"/>
                </a:lnTo>
                <a:lnTo>
                  <a:pt x="108235"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96" name="Freeform: Shape 95">
            <a:extLst>
              <a:ext uri="{FF2B5EF4-FFF2-40B4-BE49-F238E27FC236}">
                <a16:creationId xmlns:a16="http://schemas.microsoft.com/office/drawing/2014/main" id="{14E02C46-BD8D-44BC-BEED-34B26B08A6E1}"/>
              </a:ext>
            </a:extLst>
          </p:cNvPr>
          <p:cNvSpPr/>
          <p:nvPr/>
        </p:nvSpPr>
        <p:spPr bwMode="auto">
          <a:xfrm>
            <a:off x="1186854" y="1688841"/>
            <a:ext cx="4872446" cy="2338251"/>
          </a:xfrm>
          <a:custGeom>
            <a:avLst/>
            <a:gdLst>
              <a:gd name="connsiteX0" fmla="*/ 4872446 w 4872446"/>
              <a:gd name="connsiteY0" fmla="*/ 2338251 h 2338251"/>
              <a:gd name="connsiteX1" fmla="*/ 3853543 w 4872446"/>
              <a:gd name="connsiteY1" fmla="*/ 2338251 h 2338251"/>
              <a:gd name="connsiteX2" fmla="*/ 3853543 w 4872446"/>
              <a:gd name="connsiteY2" fmla="*/ 2222552 h 2338251"/>
              <a:gd name="connsiteX3" fmla="*/ 3592286 w 4872446"/>
              <a:gd name="connsiteY3" fmla="*/ 2222552 h 2338251"/>
              <a:gd name="connsiteX4" fmla="*/ 3592286 w 4872446"/>
              <a:gd name="connsiteY4" fmla="*/ 2140442 h 2338251"/>
              <a:gd name="connsiteX5" fmla="*/ 3239588 w 4872446"/>
              <a:gd name="connsiteY5" fmla="*/ 2140442 h 2338251"/>
              <a:gd name="connsiteX6" fmla="*/ 3239588 w 4872446"/>
              <a:gd name="connsiteY6" fmla="*/ 2078860 h 2338251"/>
              <a:gd name="connsiteX7" fmla="*/ 3185471 w 4872446"/>
              <a:gd name="connsiteY7" fmla="*/ 2078860 h 2338251"/>
              <a:gd name="connsiteX8" fmla="*/ 3185471 w 4872446"/>
              <a:gd name="connsiteY8" fmla="*/ 2028475 h 2338251"/>
              <a:gd name="connsiteX9" fmla="*/ 2989528 w 4872446"/>
              <a:gd name="connsiteY9" fmla="*/ 2028475 h 2338251"/>
              <a:gd name="connsiteX10" fmla="*/ 2989528 w 4872446"/>
              <a:gd name="connsiteY10" fmla="*/ 2009814 h 2338251"/>
              <a:gd name="connsiteX11" fmla="*/ 2922348 w 4872446"/>
              <a:gd name="connsiteY11" fmla="*/ 2009814 h 2338251"/>
              <a:gd name="connsiteX12" fmla="*/ 2922348 w 4872446"/>
              <a:gd name="connsiteY12" fmla="*/ 1961295 h 2338251"/>
              <a:gd name="connsiteX13" fmla="*/ 2870096 w 4872446"/>
              <a:gd name="connsiteY13" fmla="*/ 1961295 h 2338251"/>
              <a:gd name="connsiteX14" fmla="*/ 2870096 w 4872446"/>
              <a:gd name="connsiteY14" fmla="*/ 1938901 h 2338251"/>
              <a:gd name="connsiteX15" fmla="*/ 2836506 w 4872446"/>
              <a:gd name="connsiteY15" fmla="*/ 1938901 h 2338251"/>
              <a:gd name="connsiteX16" fmla="*/ 2836506 w 4872446"/>
              <a:gd name="connsiteY16" fmla="*/ 1925838 h 2338251"/>
              <a:gd name="connsiteX17" fmla="*/ 2754397 w 4872446"/>
              <a:gd name="connsiteY17" fmla="*/ 1925838 h 2338251"/>
              <a:gd name="connsiteX18" fmla="*/ 2754397 w 4872446"/>
              <a:gd name="connsiteY18" fmla="*/ 1860524 h 2338251"/>
              <a:gd name="connsiteX19" fmla="*/ 2722673 w 4872446"/>
              <a:gd name="connsiteY19" fmla="*/ 1860524 h 2338251"/>
              <a:gd name="connsiteX20" fmla="*/ 2722673 w 4872446"/>
              <a:gd name="connsiteY20" fmla="*/ 1815737 h 2338251"/>
              <a:gd name="connsiteX21" fmla="*/ 2681618 w 4872446"/>
              <a:gd name="connsiteY21" fmla="*/ 1815737 h 2338251"/>
              <a:gd name="connsiteX22" fmla="*/ 2681618 w 4872446"/>
              <a:gd name="connsiteY22" fmla="*/ 1720565 h 2338251"/>
              <a:gd name="connsiteX23" fmla="*/ 2440888 w 4872446"/>
              <a:gd name="connsiteY23" fmla="*/ 1720565 h 2338251"/>
              <a:gd name="connsiteX24" fmla="*/ 2440888 w 4872446"/>
              <a:gd name="connsiteY24" fmla="*/ 1675778 h 2338251"/>
              <a:gd name="connsiteX25" fmla="*/ 2424093 w 4872446"/>
              <a:gd name="connsiteY25" fmla="*/ 1675778 h 2338251"/>
              <a:gd name="connsiteX26" fmla="*/ 2424093 w 4872446"/>
              <a:gd name="connsiteY26" fmla="*/ 1621660 h 2338251"/>
              <a:gd name="connsiteX27" fmla="*/ 2241213 w 4872446"/>
              <a:gd name="connsiteY27" fmla="*/ 1621660 h 2338251"/>
              <a:gd name="connsiteX28" fmla="*/ 2241213 w 4872446"/>
              <a:gd name="connsiteY28" fmla="*/ 1550748 h 2338251"/>
              <a:gd name="connsiteX29" fmla="*/ 2213221 w 4872446"/>
              <a:gd name="connsiteY29" fmla="*/ 1550748 h 2338251"/>
              <a:gd name="connsiteX30" fmla="*/ 2213221 w 4872446"/>
              <a:gd name="connsiteY30" fmla="*/ 1511559 h 2338251"/>
              <a:gd name="connsiteX31" fmla="*/ 1985554 w 4872446"/>
              <a:gd name="connsiteY31" fmla="*/ 1511559 h 2338251"/>
              <a:gd name="connsiteX32" fmla="*/ 1985554 w 4872446"/>
              <a:gd name="connsiteY32" fmla="*/ 1457441 h 2338251"/>
              <a:gd name="connsiteX33" fmla="*/ 1955696 w 4872446"/>
              <a:gd name="connsiteY33" fmla="*/ 1457441 h 2338251"/>
              <a:gd name="connsiteX34" fmla="*/ 1955696 w 4872446"/>
              <a:gd name="connsiteY34" fmla="*/ 1408922 h 2338251"/>
              <a:gd name="connsiteX35" fmla="*/ 1726163 w 4872446"/>
              <a:gd name="connsiteY35" fmla="*/ 1408922 h 2338251"/>
              <a:gd name="connsiteX36" fmla="*/ 1726163 w 4872446"/>
              <a:gd name="connsiteY36" fmla="*/ 1311884 h 2338251"/>
              <a:gd name="connsiteX37" fmla="*/ 1701904 w 4872446"/>
              <a:gd name="connsiteY37" fmla="*/ 1311884 h 2338251"/>
              <a:gd name="connsiteX38" fmla="*/ 1701904 w 4872446"/>
              <a:gd name="connsiteY38" fmla="*/ 1270829 h 2338251"/>
              <a:gd name="connsiteX39" fmla="*/ 1634723 w 4872446"/>
              <a:gd name="connsiteY39" fmla="*/ 1270829 h 2338251"/>
              <a:gd name="connsiteX40" fmla="*/ 1634723 w 4872446"/>
              <a:gd name="connsiteY40" fmla="*/ 1214846 h 2338251"/>
              <a:gd name="connsiteX41" fmla="*/ 1586204 w 4872446"/>
              <a:gd name="connsiteY41" fmla="*/ 1214846 h 2338251"/>
              <a:gd name="connsiteX42" fmla="*/ 1586204 w 4872446"/>
              <a:gd name="connsiteY42" fmla="*/ 1104744 h 2338251"/>
              <a:gd name="connsiteX43" fmla="*/ 1565677 w 4872446"/>
              <a:gd name="connsiteY43" fmla="*/ 1104744 h 2338251"/>
              <a:gd name="connsiteX44" fmla="*/ 1565677 w 4872446"/>
              <a:gd name="connsiteY44" fmla="*/ 1067422 h 2338251"/>
              <a:gd name="connsiteX45" fmla="*/ 1556346 w 4872446"/>
              <a:gd name="connsiteY45" fmla="*/ 1067422 h 2338251"/>
              <a:gd name="connsiteX46" fmla="*/ 1556346 w 4872446"/>
              <a:gd name="connsiteY46" fmla="*/ 1026367 h 2338251"/>
              <a:gd name="connsiteX47" fmla="*/ 1496630 w 4872446"/>
              <a:gd name="connsiteY47" fmla="*/ 1026367 h 2338251"/>
              <a:gd name="connsiteX48" fmla="*/ 1496630 w 4872446"/>
              <a:gd name="connsiteY48" fmla="*/ 908801 h 2338251"/>
              <a:gd name="connsiteX49" fmla="*/ 1470504 w 4872446"/>
              <a:gd name="connsiteY49" fmla="*/ 908801 h 2338251"/>
              <a:gd name="connsiteX50" fmla="*/ 1470504 w 4872446"/>
              <a:gd name="connsiteY50" fmla="*/ 862148 h 2338251"/>
              <a:gd name="connsiteX51" fmla="*/ 1356671 w 4872446"/>
              <a:gd name="connsiteY51" fmla="*/ 862148 h 2338251"/>
              <a:gd name="connsiteX52" fmla="*/ 1356671 w 4872446"/>
              <a:gd name="connsiteY52" fmla="*/ 809897 h 2338251"/>
              <a:gd name="connsiteX53" fmla="*/ 1323081 w 4872446"/>
              <a:gd name="connsiteY53" fmla="*/ 809897 h 2338251"/>
              <a:gd name="connsiteX54" fmla="*/ 1323081 w 4872446"/>
              <a:gd name="connsiteY54" fmla="*/ 710992 h 2338251"/>
              <a:gd name="connsiteX55" fmla="*/ 1220444 w 4872446"/>
              <a:gd name="connsiteY55" fmla="*/ 710992 h 2338251"/>
              <a:gd name="connsiteX56" fmla="*/ 1220444 w 4872446"/>
              <a:gd name="connsiteY56" fmla="*/ 666206 h 2338251"/>
              <a:gd name="connsiteX57" fmla="*/ 1188720 w 4872446"/>
              <a:gd name="connsiteY57" fmla="*/ 666206 h 2338251"/>
              <a:gd name="connsiteX58" fmla="*/ 1188720 w 4872446"/>
              <a:gd name="connsiteY58" fmla="*/ 612088 h 2338251"/>
              <a:gd name="connsiteX59" fmla="*/ 1149531 w 4872446"/>
              <a:gd name="connsiteY59" fmla="*/ 612088 h 2338251"/>
              <a:gd name="connsiteX60" fmla="*/ 1149531 w 4872446"/>
              <a:gd name="connsiteY60" fmla="*/ 557970 h 2338251"/>
              <a:gd name="connsiteX61" fmla="*/ 1143932 w 4872446"/>
              <a:gd name="connsiteY61" fmla="*/ 563569 h 2338251"/>
              <a:gd name="connsiteX62" fmla="*/ 1143932 w 4872446"/>
              <a:gd name="connsiteY62" fmla="*/ 515050 h 2338251"/>
              <a:gd name="connsiteX63" fmla="*/ 1095414 w 4872446"/>
              <a:gd name="connsiteY63" fmla="*/ 515050 h 2338251"/>
              <a:gd name="connsiteX64" fmla="*/ 1095414 w 4872446"/>
              <a:gd name="connsiteY64" fmla="*/ 475861 h 2338251"/>
              <a:gd name="connsiteX65" fmla="*/ 1033832 w 4872446"/>
              <a:gd name="connsiteY65" fmla="*/ 475861 h 2338251"/>
              <a:gd name="connsiteX66" fmla="*/ 1033832 w 4872446"/>
              <a:gd name="connsiteY66" fmla="*/ 410547 h 2338251"/>
              <a:gd name="connsiteX67" fmla="*/ 1017037 w 4872446"/>
              <a:gd name="connsiteY67" fmla="*/ 410547 h 2338251"/>
              <a:gd name="connsiteX68" fmla="*/ 1017037 w 4872446"/>
              <a:gd name="connsiteY68" fmla="*/ 371358 h 2338251"/>
              <a:gd name="connsiteX69" fmla="*/ 895739 w 4872446"/>
              <a:gd name="connsiteY69" fmla="*/ 371358 h 2338251"/>
              <a:gd name="connsiteX70" fmla="*/ 895739 w 4872446"/>
              <a:gd name="connsiteY70" fmla="*/ 266855 h 2338251"/>
              <a:gd name="connsiteX71" fmla="*/ 776307 w 4872446"/>
              <a:gd name="connsiteY71" fmla="*/ 266855 h 2338251"/>
              <a:gd name="connsiteX72" fmla="*/ 776307 w 4872446"/>
              <a:gd name="connsiteY72" fmla="*/ 218336 h 2338251"/>
              <a:gd name="connsiteX73" fmla="*/ 742717 w 4872446"/>
              <a:gd name="connsiteY73" fmla="*/ 218336 h 2338251"/>
              <a:gd name="connsiteX74" fmla="*/ 742717 w 4872446"/>
              <a:gd name="connsiteY74" fmla="*/ 179148 h 2338251"/>
              <a:gd name="connsiteX75" fmla="*/ 634482 w 4872446"/>
              <a:gd name="connsiteY75" fmla="*/ 179148 h 2338251"/>
              <a:gd name="connsiteX76" fmla="*/ 634482 w 4872446"/>
              <a:gd name="connsiteY76" fmla="*/ 143691 h 2338251"/>
              <a:gd name="connsiteX77" fmla="*/ 518782 w 4872446"/>
              <a:gd name="connsiteY77" fmla="*/ 143691 h 2338251"/>
              <a:gd name="connsiteX78" fmla="*/ 518782 w 4872446"/>
              <a:gd name="connsiteY78" fmla="*/ 89574 h 2338251"/>
              <a:gd name="connsiteX79" fmla="*/ 404948 w 4872446"/>
              <a:gd name="connsiteY79" fmla="*/ 89574 h 2338251"/>
              <a:gd name="connsiteX80" fmla="*/ 404948 w 4872446"/>
              <a:gd name="connsiteY80" fmla="*/ 70912 h 2338251"/>
              <a:gd name="connsiteX81" fmla="*/ 222068 w 4872446"/>
              <a:gd name="connsiteY81" fmla="*/ 70912 h 2338251"/>
              <a:gd name="connsiteX82" fmla="*/ 222068 w 4872446"/>
              <a:gd name="connsiteY82" fmla="*/ 42921 h 2338251"/>
              <a:gd name="connsiteX83" fmla="*/ 138093 w 4872446"/>
              <a:gd name="connsiteY83" fmla="*/ 42921 h 2338251"/>
              <a:gd name="connsiteX84" fmla="*/ 138093 w 4872446"/>
              <a:gd name="connsiteY84" fmla="*/ 0 h 2338251"/>
              <a:gd name="connsiteX85" fmla="*/ 0 w 4872446"/>
              <a:gd name="connsiteY85" fmla="*/ 0 h 2338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872446" h="2338251">
                <a:moveTo>
                  <a:pt x="4872446" y="2338251"/>
                </a:moveTo>
                <a:lnTo>
                  <a:pt x="3853543" y="2338251"/>
                </a:lnTo>
                <a:lnTo>
                  <a:pt x="3853543" y="2222552"/>
                </a:lnTo>
                <a:lnTo>
                  <a:pt x="3592286" y="2222552"/>
                </a:lnTo>
                <a:lnTo>
                  <a:pt x="3592286" y="2140442"/>
                </a:lnTo>
                <a:lnTo>
                  <a:pt x="3239588" y="2140442"/>
                </a:lnTo>
                <a:lnTo>
                  <a:pt x="3239588" y="2078860"/>
                </a:lnTo>
                <a:lnTo>
                  <a:pt x="3185471" y="2078860"/>
                </a:lnTo>
                <a:lnTo>
                  <a:pt x="3185471" y="2028475"/>
                </a:lnTo>
                <a:lnTo>
                  <a:pt x="2989528" y="2028475"/>
                </a:lnTo>
                <a:lnTo>
                  <a:pt x="2989528" y="2009814"/>
                </a:lnTo>
                <a:lnTo>
                  <a:pt x="2922348" y="2009814"/>
                </a:lnTo>
                <a:lnTo>
                  <a:pt x="2922348" y="1961295"/>
                </a:lnTo>
                <a:lnTo>
                  <a:pt x="2870096" y="1961295"/>
                </a:lnTo>
                <a:lnTo>
                  <a:pt x="2870096" y="1938901"/>
                </a:lnTo>
                <a:lnTo>
                  <a:pt x="2836506" y="1938901"/>
                </a:lnTo>
                <a:lnTo>
                  <a:pt x="2836506" y="1925838"/>
                </a:lnTo>
                <a:lnTo>
                  <a:pt x="2754397" y="1925838"/>
                </a:lnTo>
                <a:lnTo>
                  <a:pt x="2754397" y="1860524"/>
                </a:lnTo>
                <a:lnTo>
                  <a:pt x="2722673" y="1860524"/>
                </a:lnTo>
                <a:lnTo>
                  <a:pt x="2722673" y="1815737"/>
                </a:lnTo>
                <a:lnTo>
                  <a:pt x="2681618" y="1815737"/>
                </a:lnTo>
                <a:lnTo>
                  <a:pt x="2681618" y="1720565"/>
                </a:lnTo>
                <a:lnTo>
                  <a:pt x="2440888" y="1720565"/>
                </a:lnTo>
                <a:lnTo>
                  <a:pt x="2440888" y="1675778"/>
                </a:lnTo>
                <a:lnTo>
                  <a:pt x="2424093" y="1675778"/>
                </a:lnTo>
                <a:lnTo>
                  <a:pt x="2424093" y="1621660"/>
                </a:lnTo>
                <a:lnTo>
                  <a:pt x="2241213" y="1621660"/>
                </a:lnTo>
                <a:lnTo>
                  <a:pt x="2241213" y="1550748"/>
                </a:lnTo>
                <a:lnTo>
                  <a:pt x="2213221" y="1550748"/>
                </a:lnTo>
                <a:lnTo>
                  <a:pt x="2213221" y="1511559"/>
                </a:lnTo>
                <a:lnTo>
                  <a:pt x="1985554" y="1511559"/>
                </a:lnTo>
                <a:lnTo>
                  <a:pt x="1985554" y="1457441"/>
                </a:lnTo>
                <a:lnTo>
                  <a:pt x="1955696" y="1457441"/>
                </a:lnTo>
                <a:lnTo>
                  <a:pt x="1955696" y="1408922"/>
                </a:lnTo>
                <a:lnTo>
                  <a:pt x="1726163" y="1408922"/>
                </a:lnTo>
                <a:lnTo>
                  <a:pt x="1726163" y="1311884"/>
                </a:lnTo>
                <a:lnTo>
                  <a:pt x="1701904" y="1311884"/>
                </a:lnTo>
                <a:lnTo>
                  <a:pt x="1701904" y="1270829"/>
                </a:lnTo>
                <a:lnTo>
                  <a:pt x="1634723" y="1270829"/>
                </a:lnTo>
                <a:lnTo>
                  <a:pt x="1634723" y="1214846"/>
                </a:lnTo>
                <a:lnTo>
                  <a:pt x="1586204" y="1214846"/>
                </a:lnTo>
                <a:lnTo>
                  <a:pt x="1586204" y="1104744"/>
                </a:lnTo>
                <a:lnTo>
                  <a:pt x="1565677" y="1104744"/>
                </a:lnTo>
                <a:lnTo>
                  <a:pt x="1565677" y="1067422"/>
                </a:lnTo>
                <a:lnTo>
                  <a:pt x="1556346" y="1067422"/>
                </a:lnTo>
                <a:lnTo>
                  <a:pt x="1556346" y="1026367"/>
                </a:lnTo>
                <a:lnTo>
                  <a:pt x="1496630" y="1026367"/>
                </a:lnTo>
                <a:lnTo>
                  <a:pt x="1496630" y="908801"/>
                </a:lnTo>
                <a:lnTo>
                  <a:pt x="1470504" y="908801"/>
                </a:lnTo>
                <a:lnTo>
                  <a:pt x="1470504" y="862148"/>
                </a:lnTo>
                <a:lnTo>
                  <a:pt x="1356671" y="862148"/>
                </a:lnTo>
                <a:lnTo>
                  <a:pt x="1356671" y="809897"/>
                </a:lnTo>
                <a:lnTo>
                  <a:pt x="1323081" y="809897"/>
                </a:lnTo>
                <a:lnTo>
                  <a:pt x="1323081" y="710992"/>
                </a:lnTo>
                <a:lnTo>
                  <a:pt x="1220444" y="710992"/>
                </a:lnTo>
                <a:lnTo>
                  <a:pt x="1220444" y="666206"/>
                </a:lnTo>
                <a:lnTo>
                  <a:pt x="1188720" y="666206"/>
                </a:lnTo>
                <a:lnTo>
                  <a:pt x="1188720" y="612088"/>
                </a:lnTo>
                <a:lnTo>
                  <a:pt x="1149531" y="612088"/>
                </a:lnTo>
                <a:lnTo>
                  <a:pt x="1149531" y="557970"/>
                </a:lnTo>
                <a:lnTo>
                  <a:pt x="1143932" y="563569"/>
                </a:lnTo>
                <a:lnTo>
                  <a:pt x="1143932" y="515050"/>
                </a:lnTo>
                <a:lnTo>
                  <a:pt x="1095414" y="515050"/>
                </a:lnTo>
                <a:lnTo>
                  <a:pt x="1095414" y="475861"/>
                </a:lnTo>
                <a:lnTo>
                  <a:pt x="1033832" y="475861"/>
                </a:lnTo>
                <a:lnTo>
                  <a:pt x="1033832" y="410547"/>
                </a:lnTo>
                <a:lnTo>
                  <a:pt x="1017037" y="410547"/>
                </a:lnTo>
                <a:lnTo>
                  <a:pt x="1017037" y="371358"/>
                </a:lnTo>
                <a:lnTo>
                  <a:pt x="895739" y="371358"/>
                </a:lnTo>
                <a:lnTo>
                  <a:pt x="895739" y="266855"/>
                </a:lnTo>
                <a:lnTo>
                  <a:pt x="776307" y="266855"/>
                </a:lnTo>
                <a:lnTo>
                  <a:pt x="776307" y="218336"/>
                </a:lnTo>
                <a:lnTo>
                  <a:pt x="742717" y="218336"/>
                </a:lnTo>
                <a:lnTo>
                  <a:pt x="742717" y="179148"/>
                </a:lnTo>
                <a:lnTo>
                  <a:pt x="634482" y="179148"/>
                </a:lnTo>
                <a:lnTo>
                  <a:pt x="634482" y="143691"/>
                </a:lnTo>
                <a:lnTo>
                  <a:pt x="518782" y="143691"/>
                </a:lnTo>
                <a:lnTo>
                  <a:pt x="518782" y="89574"/>
                </a:lnTo>
                <a:lnTo>
                  <a:pt x="404948" y="89574"/>
                </a:lnTo>
                <a:lnTo>
                  <a:pt x="404948" y="70912"/>
                </a:lnTo>
                <a:lnTo>
                  <a:pt x="222068" y="70912"/>
                </a:lnTo>
                <a:lnTo>
                  <a:pt x="222068" y="42921"/>
                </a:lnTo>
                <a:lnTo>
                  <a:pt x="138093" y="42921"/>
                </a:lnTo>
                <a:lnTo>
                  <a:pt x="138093" y="0"/>
                </a:lnTo>
                <a:lnTo>
                  <a:pt x="0" y="0"/>
                </a:lnTo>
              </a:path>
            </a:pathLst>
          </a:custGeom>
          <a:noFill/>
          <a:ln w="28575">
            <a:solidFill>
              <a:schemeClr val="accent3"/>
            </a:solidFill>
            <a:miter lim="800000"/>
            <a:headEnd/>
            <a:tailEnd/>
          </a:ln>
        </p:spPr>
        <p:txBody>
          <a:bodyPr rtlCol="0" anchor="ctr"/>
          <a:lstStyle/>
          <a:p>
            <a:pPr algn="ctr"/>
            <a:endParaRPr lang="en-US" dirty="0">
              <a:solidFill>
                <a:schemeClr val="accent3"/>
              </a:solidFill>
            </a:endParaRPr>
          </a:p>
        </p:txBody>
      </p:sp>
      <p:sp>
        <p:nvSpPr>
          <p:cNvPr id="97" name="Oval 96">
            <a:extLst>
              <a:ext uri="{FF2B5EF4-FFF2-40B4-BE49-F238E27FC236}">
                <a16:creationId xmlns:a16="http://schemas.microsoft.com/office/drawing/2014/main" id="{02A5618A-98EA-4065-B588-725034F9E891}"/>
              </a:ext>
            </a:extLst>
          </p:cNvPr>
          <p:cNvSpPr/>
          <p:nvPr/>
        </p:nvSpPr>
        <p:spPr bwMode="auto">
          <a:xfrm>
            <a:off x="5921207" y="41726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Oval 97">
            <a:extLst>
              <a:ext uri="{FF2B5EF4-FFF2-40B4-BE49-F238E27FC236}">
                <a16:creationId xmlns:a16="http://schemas.microsoft.com/office/drawing/2014/main" id="{CB78130C-AC2C-4135-9CAD-AB4A55498ED9}"/>
              </a:ext>
            </a:extLst>
          </p:cNvPr>
          <p:cNvSpPr/>
          <p:nvPr/>
        </p:nvSpPr>
        <p:spPr bwMode="auto">
          <a:xfrm>
            <a:off x="5773783" y="41726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Oval 98">
            <a:extLst>
              <a:ext uri="{FF2B5EF4-FFF2-40B4-BE49-F238E27FC236}">
                <a16:creationId xmlns:a16="http://schemas.microsoft.com/office/drawing/2014/main" id="{E70582E0-BAAF-40C0-A763-D87AFACBB28F}"/>
              </a:ext>
            </a:extLst>
          </p:cNvPr>
          <p:cNvSpPr/>
          <p:nvPr/>
        </p:nvSpPr>
        <p:spPr bwMode="auto">
          <a:xfrm>
            <a:off x="5710335" y="41726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Oval 99">
            <a:extLst>
              <a:ext uri="{FF2B5EF4-FFF2-40B4-BE49-F238E27FC236}">
                <a16:creationId xmlns:a16="http://schemas.microsoft.com/office/drawing/2014/main" id="{BD460BAF-12B6-4FA9-BEAB-EEB42569DD84}"/>
              </a:ext>
            </a:extLst>
          </p:cNvPr>
          <p:cNvSpPr/>
          <p:nvPr/>
        </p:nvSpPr>
        <p:spPr bwMode="auto">
          <a:xfrm>
            <a:off x="5639423" y="41726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Oval 100">
            <a:extLst>
              <a:ext uri="{FF2B5EF4-FFF2-40B4-BE49-F238E27FC236}">
                <a16:creationId xmlns:a16="http://schemas.microsoft.com/office/drawing/2014/main" id="{61F09BC9-FEC5-4545-A51A-0161FACD6148}"/>
              </a:ext>
            </a:extLst>
          </p:cNvPr>
          <p:cNvSpPr/>
          <p:nvPr/>
        </p:nvSpPr>
        <p:spPr bwMode="auto">
          <a:xfrm>
            <a:off x="5570376" y="41726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Oval 103">
            <a:extLst>
              <a:ext uri="{FF2B5EF4-FFF2-40B4-BE49-F238E27FC236}">
                <a16:creationId xmlns:a16="http://schemas.microsoft.com/office/drawing/2014/main" id="{8ED456E2-5D12-47E6-AA90-C7BB9B5C0C3B}"/>
              </a:ext>
            </a:extLst>
          </p:cNvPr>
          <p:cNvSpPr/>
          <p:nvPr/>
        </p:nvSpPr>
        <p:spPr bwMode="auto">
          <a:xfrm>
            <a:off x="5436015" y="41726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Oval 106">
            <a:extLst>
              <a:ext uri="{FF2B5EF4-FFF2-40B4-BE49-F238E27FC236}">
                <a16:creationId xmlns:a16="http://schemas.microsoft.com/office/drawing/2014/main" id="{07FB6535-0040-47F9-A674-419001214146}"/>
              </a:ext>
            </a:extLst>
          </p:cNvPr>
          <p:cNvSpPr/>
          <p:nvPr/>
        </p:nvSpPr>
        <p:spPr bwMode="auto">
          <a:xfrm>
            <a:off x="5402425" y="41726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Oval 107">
            <a:extLst>
              <a:ext uri="{FF2B5EF4-FFF2-40B4-BE49-F238E27FC236}">
                <a16:creationId xmlns:a16="http://schemas.microsoft.com/office/drawing/2014/main" id="{A5915532-0E19-420F-8610-6916CAC972D5}"/>
              </a:ext>
            </a:extLst>
          </p:cNvPr>
          <p:cNvSpPr/>
          <p:nvPr/>
        </p:nvSpPr>
        <p:spPr bwMode="auto">
          <a:xfrm>
            <a:off x="5352039" y="41726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Oval 108">
            <a:extLst>
              <a:ext uri="{FF2B5EF4-FFF2-40B4-BE49-F238E27FC236}">
                <a16:creationId xmlns:a16="http://schemas.microsoft.com/office/drawing/2014/main" id="{62FB5F2B-5A2D-414E-B3C5-BA8E2583C941}"/>
              </a:ext>
            </a:extLst>
          </p:cNvPr>
          <p:cNvSpPr/>
          <p:nvPr/>
        </p:nvSpPr>
        <p:spPr bwMode="auto">
          <a:xfrm>
            <a:off x="5301654" y="411293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Oval 109">
            <a:extLst>
              <a:ext uri="{FF2B5EF4-FFF2-40B4-BE49-F238E27FC236}">
                <a16:creationId xmlns:a16="http://schemas.microsoft.com/office/drawing/2014/main" id="{46CA75BC-EBC1-4818-8EFC-128A7A5BA6F4}"/>
              </a:ext>
            </a:extLst>
          </p:cNvPr>
          <p:cNvSpPr/>
          <p:nvPr/>
        </p:nvSpPr>
        <p:spPr bwMode="auto">
          <a:xfrm>
            <a:off x="5238205" y="411293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Oval 110">
            <a:extLst>
              <a:ext uri="{FF2B5EF4-FFF2-40B4-BE49-F238E27FC236}">
                <a16:creationId xmlns:a16="http://schemas.microsoft.com/office/drawing/2014/main" id="{EC26E354-3E30-4225-BE59-12FCA03C5C2A}"/>
              </a:ext>
            </a:extLst>
          </p:cNvPr>
          <p:cNvSpPr/>
          <p:nvPr/>
        </p:nvSpPr>
        <p:spPr bwMode="auto">
          <a:xfrm>
            <a:off x="5221410" y="405508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Oval 111">
            <a:extLst>
              <a:ext uri="{FF2B5EF4-FFF2-40B4-BE49-F238E27FC236}">
                <a16:creationId xmlns:a16="http://schemas.microsoft.com/office/drawing/2014/main" id="{8AABF0BA-4188-4FF6-BD81-C7C30492D4F7}"/>
              </a:ext>
            </a:extLst>
          </p:cNvPr>
          <p:cNvSpPr/>
          <p:nvPr/>
        </p:nvSpPr>
        <p:spPr bwMode="auto">
          <a:xfrm>
            <a:off x="5171025" y="405508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 name="Oval 114">
            <a:extLst>
              <a:ext uri="{FF2B5EF4-FFF2-40B4-BE49-F238E27FC236}">
                <a16:creationId xmlns:a16="http://schemas.microsoft.com/office/drawing/2014/main" id="{39AD39FF-41E4-4127-AAFB-428C097F0296}"/>
              </a:ext>
            </a:extLst>
          </p:cNvPr>
          <p:cNvSpPr/>
          <p:nvPr/>
        </p:nvSpPr>
        <p:spPr bwMode="auto">
          <a:xfrm>
            <a:off x="5010538" y="4002831"/>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Oval 115">
            <a:extLst>
              <a:ext uri="{FF2B5EF4-FFF2-40B4-BE49-F238E27FC236}">
                <a16:creationId xmlns:a16="http://schemas.microsoft.com/office/drawing/2014/main" id="{E65014C8-11C0-4859-8AE2-3B4E885B2E8C}"/>
              </a:ext>
            </a:extLst>
          </p:cNvPr>
          <p:cNvSpPr/>
          <p:nvPr/>
        </p:nvSpPr>
        <p:spPr bwMode="auto">
          <a:xfrm>
            <a:off x="5001208" y="3978571"/>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Oval 116">
            <a:extLst>
              <a:ext uri="{FF2B5EF4-FFF2-40B4-BE49-F238E27FC236}">
                <a16:creationId xmlns:a16="http://schemas.microsoft.com/office/drawing/2014/main" id="{0E191D41-E507-4A01-813E-C75BEF037918}"/>
              </a:ext>
            </a:extLst>
          </p:cNvPr>
          <p:cNvSpPr/>
          <p:nvPr/>
        </p:nvSpPr>
        <p:spPr bwMode="auto">
          <a:xfrm>
            <a:off x="4932161" y="39412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Oval 117">
            <a:extLst>
              <a:ext uri="{FF2B5EF4-FFF2-40B4-BE49-F238E27FC236}">
                <a16:creationId xmlns:a16="http://schemas.microsoft.com/office/drawing/2014/main" id="{E4871FE4-7B61-42C2-A3D5-544963CDB2C1}"/>
              </a:ext>
            </a:extLst>
          </p:cNvPr>
          <p:cNvSpPr/>
          <p:nvPr/>
        </p:nvSpPr>
        <p:spPr bwMode="auto">
          <a:xfrm>
            <a:off x="4898571" y="39412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Oval 118">
            <a:extLst>
              <a:ext uri="{FF2B5EF4-FFF2-40B4-BE49-F238E27FC236}">
                <a16:creationId xmlns:a16="http://schemas.microsoft.com/office/drawing/2014/main" id="{2FD18295-C639-4458-9C23-7794B1439715}"/>
              </a:ext>
            </a:extLst>
          </p:cNvPr>
          <p:cNvSpPr/>
          <p:nvPr/>
        </p:nvSpPr>
        <p:spPr bwMode="auto">
          <a:xfrm>
            <a:off x="4851918" y="394124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Oval 119">
            <a:extLst>
              <a:ext uri="{FF2B5EF4-FFF2-40B4-BE49-F238E27FC236}">
                <a16:creationId xmlns:a16="http://schemas.microsoft.com/office/drawing/2014/main" id="{273D11A3-0CA9-4621-A17D-C0D9F9CF8C97}"/>
              </a:ext>
            </a:extLst>
          </p:cNvPr>
          <p:cNvSpPr/>
          <p:nvPr/>
        </p:nvSpPr>
        <p:spPr bwMode="auto">
          <a:xfrm>
            <a:off x="4760478" y="3896462"/>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Oval 120">
            <a:extLst>
              <a:ext uri="{FF2B5EF4-FFF2-40B4-BE49-F238E27FC236}">
                <a16:creationId xmlns:a16="http://schemas.microsoft.com/office/drawing/2014/main" id="{C882A26A-A83E-43BD-882F-67396013F175}"/>
              </a:ext>
            </a:extLst>
          </p:cNvPr>
          <p:cNvSpPr/>
          <p:nvPr/>
        </p:nvSpPr>
        <p:spPr bwMode="auto">
          <a:xfrm>
            <a:off x="4717557" y="3896462"/>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Oval 121">
            <a:extLst>
              <a:ext uri="{FF2B5EF4-FFF2-40B4-BE49-F238E27FC236}">
                <a16:creationId xmlns:a16="http://schemas.microsoft.com/office/drawing/2014/main" id="{1B14A0A5-A8C0-4772-97EA-A170A77A6C4B}"/>
              </a:ext>
            </a:extLst>
          </p:cNvPr>
          <p:cNvSpPr/>
          <p:nvPr/>
        </p:nvSpPr>
        <p:spPr bwMode="auto">
          <a:xfrm>
            <a:off x="4646644" y="3866604"/>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Oval 122">
            <a:extLst>
              <a:ext uri="{FF2B5EF4-FFF2-40B4-BE49-F238E27FC236}">
                <a16:creationId xmlns:a16="http://schemas.microsoft.com/office/drawing/2014/main" id="{3D0654F4-E240-4396-A0BF-35BD65729998}"/>
              </a:ext>
            </a:extLst>
          </p:cNvPr>
          <p:cNvSpPr/>
          <p:nvPr/>
        </p:nvSpPr>
        <p:spPr bwMode="auto">
          <a:xfrm>
            <a:off x="4603723" y="3866604"/>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Oval 123">
            <a:extLst>
              <a:ext uri="{FF2B5EF4-FFF2-40B4-BE49-F238E27FC236}">
                <a16:creationId xmlns:a16="http://schemas.microsoft.com/office/drawing/2014/main" id="{1B49C34E-B37E-44F9-BAC1-B686EDA8EC82}"/>
              </a:ext>
            </a:extLst>
          </p:cNvPr>
          <p:cNvSpPr/>
          <p:nvPr/>
        </p:nvSpPr>
        <p:spPr bwMode="auto">
          <a:xfrm>
            <a:off x="4627983" y="3866604"/>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Oval 124">
            <a:extLst>
              <a:ext uri="{FF2B5EF4-FFF2-40B4-BE49-F238E27FC236}">
                <a16:creationId xmlns:a16="http://schemas.microsoft.com/office/drawing/2014/main" id="{85AE4F5E-8C46-427C-9A93-DC330AAF2EBE}"/>
              </a:ext>
            </a:extLst>
          </p:cNvPr>
          <p:cNvSpPr/>
          <p:nvPr/>
        </p:nvSpPr>
        <p:spPr bwMode="auto">
          <a:xfrm>
            <a:off x="4530945" y="3866604"/>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Oval 125">
            <a:extLst>
              <a:ext uri="{FF2B5EF4-FFF2-40B4-BE49-F238E27FC236}">
                <a16:creationId xmlns:a16="http://schemas.microsoft.com/office/drawing/2014/main" id="{D975D228-F8AB-47BD-805B-5870EA64CE3E}"/>
              </a:ext>
            </a:extLst>
          </p:cNvPr>
          <p:cNvSpPr/>
          <p:nvPr/>
        </p:nvSpPr>
        <p:spPr bwMode="auto">
          <a:xfrm>
            <a:off x="4482425" y="3840478"/>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Oval 126">
            <a:extLst>
              <a:ext uri="{FF2B5EF4-FFF2-40B4-BE49-F238E27FC236}">
                <a16:creationId xmlns:a16="http://schemas.microsoft.com/office/drawing/2014/main" id="{D52FCF45-36C9-4DF9-BA0A-7A0A027A1BD0}"/>
              </a:ext>
            </a:extLst>
          </p:cNvPr>
          <p:cNvSpPr/>
          <p:nvPr/>
        </p:nvSpPr>
        <p:spPr bwMode="auto">
          <a:xfrm>
            <a:off x="4404048" y="3806888"/>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Oval 127">
            <a:extLst>
              <a:ext uri="{FF2B5EF4-FFF2-40B4-BE49-F238E27FC236}">
                <a16:creationId xmlns:a16="http://schemas.microsoft.com/office/drawing/2014/main" id="{FEAFBFD2-A887-464A-8CF3-C71CBC2C1E20}"/>
              </a:ext>
            </a:extLst>
          </p:cNvPr>
          <p:cNvSpPr/>
          <p:nvPr/>
        </p:nvSpPr>
        <p:spPr bwMode="auto">
          <a:xfrm>
            <a:off x="4333136" y="3808754"/>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Oval 128">
            <a:extLst>
              <a:ext uri="{FF2B5EF4-FFF2-40B4-BE49-F238E27FC236}">
                <a16:creationId xmlns:a16="http://schemas.microsoft.com/office/drawing/2014/main" id="{37C1DCC8-D978-48F6-8484-226E911173E0}"/>
              </a:ext>
            </a:extLst>
          </p:cNvPr>
          <p:cNvSpPr/>
          <p:nvPr/>
        </p:nvSpPr>
        <p:spPr bwMode="auto">
          <a:xfrm>
            <a:off x="4303278" y="3808754"/>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Oval 129">
            <a:extLst>
              <a:ext uri="{FF2B5EF4-FFF2-40B4-BE49-F238E27FC236}">
                <a16:creationId xmlns:a16="http://schemas.microsoft.com/office/drawing/2014/main" id="{04056DEA-4085-42A7-A17E-7014AF4C094D}"/>
              </a:ext>
            </a:extLst>
          </p:cNvPr>
          <p:cNvSpPr/>
          <p:nvPr/>
        </p:nvSpPr>
        <p:spPr bwMode="auto">
          <a:xfrm>
            <a:off x="4256625" y="3760234"/>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Oval 130">
            <a:extLst>
              <a:ext uri="{FF2B5EF4-FFF2-40B4-BE49-F238E27FC236}">
                <a16:creationId xmlns:a16="http://schemas.microsoft.com/office/drawing/2014/main" id="{26ECDD60-6D44-4D53-9915-77D0E7770E5A}"/>
              </a:ext>
            </a:extLst>
          </p:cNvPr>
          <p:cNvSpPr/>
          <p:nvPr/>
        </p:nvSpPr>
        <p:spPr bwMode="auto">
          <a:xfrm>
            <a:off x="3941250" y="362587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Oval 131">
            <a:extLst>
              <a:ext uri="{FF2B5EF4-FFF2-40B4-BE49-F238E27FC236}">
                <a16:creationId xmlns:a16="http://schemas.microsoft.com/office/drawing/2014/main" id="{2CC29E00-94C0-45E7-B5F3-99F0CD07A104}"/>
              </a:ext>
            </a:extLst>
          </p:cNvPr>
          <p:cNvSpPr/>
          <p:nvPr/>
        </p:nvSpPr>
        <p:spPr bwMode="auto">
          <a:xfrm>
            <a:off x="3967376" y="362587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Oval 132">
            <a:extLst>
              <a:ext uri="{FF2B5EF4-FFF2-40B4-BE49-F238E27FC236}">
                <a16:creationId xmlns:a16="http://schemas.microsoft.com/office/drawing/2014/main" id="{86D08225-6F7F-4E93-9505-A9378C9634CF}"/>
              </a:ext>
            </a:extLst>
          </p:cNvPr>
          <p:cNvSpPr/>
          <p:nvPr/>
        </p:nvSpPr>
        <p:spPr bwMode="auto">
          <a:xfrm>
            <a:off x="4004698" y="362587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Oval 133">
            <a:extLst>
              <a:ext uri="{FF2B5EF4-FFF2-40B4-BE49-F238E27FC236}">
                <a16:creationId xmlns:a16="http://schemas.microsoft.com/office/drawing/2014/main" id="{71883DE6-F1CC-4AF5-B7E3-095AEB0FBA75}"/>
              </a:ext>
            </a:extLst>
          </p:cNvPr>
          <p:cNvSpPr/>
          <p:nvPr/>
        </p:nvSpPr>
        <p:spPr bwMode="auto">
          <a:xfrm>
            <a:off x="4028957" y="362587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Oval 134">
            <a:extLst>
              <a:ext uri="{FF2B5EF4-FFF2-40B4-BE49-F238E27FC236}">
                <a16:creationId xmlns:a16="http://schemas.microsoft.com/office/drawing/2014/main" id="{2808C4BC-0ED3-4506-B44C-F50F56FFBDC8}"/>
              </a:ext>
            </a:extLst>
          </p:cNvPr>
          <p:cNvSpPr/>
          <p:nvPr/>
        </p:nvSpPr>
        <p:spPr bwMode="auto">
          <a:xfrm>
            <a:off x="4058815" y="3625873"/>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Oval 135">
            <a:extLst>
              <a:ext uri="{FF2B5EF4-FFF2-40B4-BE49-F238E27FC236}">
                <a16:creationId xmlns:a16="http://schemas.microsoft.com/office/drawing/2014/main" id="{49F05239-F607-44EB-AEED-DBAA930495B6}"/>
              </a:ext>
            </a:extLst>
          </p:cNvPr>
          <p:cNvSpPr/>
          <p:nvPr/>
        </p:nvSpPr>
        <p:spPr bwMode="auto">
          <a:xfrm>
            <a:off x="4070011" y="3665061"/>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Oval 136">
            <a:extLst>
              <a:ext uri="{FF2B5EF4-FFF2-40B4-BE49-F238E27FC236}">
                <a16:creationId xmlns:a16="http://schemas.microsoft.com/office/drawing/2014/main" id="{5D7749FE-5D2A-4D5B-A278-059BEAC69559}"/>
              </a:ext>
            </a:extLst>
          </p:cNvPr>
          <p:cNvSpPr/>
          <p:nvPr/>
        </p:nvSpPr>
        <p:spPr bwMode="auto">
          <a:xfrm>
            <a:off x="3907659" y="357921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Oval 137">
            <a:extLst>
              <a:ext uri="{FF2B5EF4-FFF2-40B4-BE49-F238E27FC236}">
                <a16:creationId xmlns:a16="http://schemas.microsoft.com/office/drawing/2014/main" id="{ED6F8F84-08C2-4B49-9097-2C97360E6757}"/>
              </a:ext>
            </a:extLst>
          </p:cNvPr>
          <p:cNvSpPr/>
          <p:nvPr/>
        </p:nvSpPr>
        <p:spPr bwMode="auto">
          <a:xfrm>
            <a:off x="3816219" y="3515771"/>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B0FAA86B-447A-4207-8699-3A8DBC5189A0}"/>
              </a:ext>
            </a:extLst>
          </p:cNvPr>
          <p:cNvSpPr/>
          <p:nvPr/>
        </p:nvSpPr>
        <p:spPr bwMode="auto">
          <a:xfrm>
            <a:off x="3215327" y="3039910"/>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Oval 139">
            <a:extLst>
              <a:ext uri="{FF2B5EF4-FFF2-40B4-BE49-F238E27FC236}">
                <a16:creationId xmlns:a16="http://schemas.microsoft.com/office/drawing/2014/main" id="{DC7283D4-32ED-4A71-8FCA-D6AB647CBC6B}"/>
              </a:ext>
            </a:extLst>
          </p:cNvPr>
          <p:cNvSpPr/>
          <p:nvPr/>
        </p:nvSpPr>
        <p:spPr bwMode="auto">
          <a:xfrm>
            <a:off x="3097761" y="2909281"/>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Oval 140">
            <a:extLst>
              <a:ext uri="{FF2B5EF4-FFF2-40B4-BE49-F238E27FC236}">
                <a16:creationId xmlns:a16="http://schemas.microsoft.com/office/drawing/2014/main" id="{3BAC25C1-9032-41F4-B0E3-F03D9B36C6FF}"/>
              </a:ext>
            </a:extLst>
          </p:cNvPr>
          <p:cNvSpPr/>
          <p:nvPr/>
        </p:nvSpPr>
        <p:spPr bwMode="auto">
          <a:xfrm>
            <a:off x="3038045" y="2909281"/>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Oval 141">
            <a:extLst>
              <a:ext uri="{FF2B5EF4-FFF2-40B4-BE49-F238E27FC236}">
                <a16:creationId xmlns:a16="http://schemas.microsoft.com/office/drawing/2014/main" id="{0808562A-3807-41AD-A8C4-36343A7B9516}"/>
              </a:ext>
            </a:extLst>
          </p:cNvPr>
          <p:cNvSpPr/>
          <p:nvPr/>
        </p:nvSpPr>
        <p:spPr bwMode="auto">
          <a:xfrm>
            <a:off x="2845835" y="2687212"/>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Oval 142">
            <a:extLst>
              <a:ext uri="{FF2B5EF4-FFF2-40B4-BE49-F238E27FC236}">
                <a16:creationId xmlns:a16="http://schemas.microsoft.com/office/drawing/2014/main" id="{4E1C5D51-ED93-4461-AB64-F4B443293EC6}"/>
              </a:ext>
            </a:extLst>
          </p:cNvPr>
          <p:cNvSpPr/>
          <p:nvPr/>
        </p:nvSpPr>
        <p:spPr bwMode="auto">
          <a:xfrm>
            <a:off x="2634963" y="2631228"/>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Oval 143">
            <a:extLst>
              <a:ext uri="{FF2B5EF4-FFF2-40B4-BE49-F238E27FC236}">
                <a16:creationId xmlns:a16="http://schemas.microsoft.com/office/drawing/2014/main" id="{CF22F287-C1CC-4CF1-8855-B69F4A1CA5D8}"/>
              </a:ext>
            </a:extLst>
          </p:cNvPr>
          <p:cNvSpPr/>
          <p:nvPr/>
        </p:nvSpPr>
        <p:spPr bwMode="auto">
          <a:xfrm>
            <a:off x="2599506" y="260696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Oval 144">
            <a:extLst>
              <a:ext uri="{FF2B5EF4-FFF2-40B4-BE49-F238E27FC236}">
                <a16:creationId xmlns:a16="http://schemas.microsoft.com/office/drawing/2014/main" id="{D246241D-6857-4103-AF99-4179D42C667A}"/>
              </a:ext>
            </a:extLst>
          </p:cNvPr>
          <p:cNvSpPr/>
          <p:nvPr/>
        </p:nvSpPr>
        <p:spPr bwMode="auto">
          <a:xfrm>
            <a:off x="2569648" y="2571512"/>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Oval 145">
            <a:extLst>
              <a:ext uri="{FF2B5EF4-FFF2-40B4-BE49-F238E27FC236}">
                <a16:creationId xmlns:a16="http://schemas.microsoft.com/office/drawing/2014/main" id="{47BFAD8F-3991-4BA6-8B43-830F33241B19}"/>
              </a:ext>
            </a:extLst>
          </p:cNvPr>
          <p:cNvSpPr/>
          <p:nvPr/>
        </p:nvSpPr>
        <p:spPr bwMode="auto">
          <a:xfrm>
            <a:off x="2468878" y="2528591"/>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Oval 146">
            <a:extLst>
              <a:ext uri="{FF2B5EF4-FFF2-40B4-BE49-F238E27FC236}">
                <a16:creationId xmlns:a16="http://schemas.microsoft.com/office/drawing/2014/main" id="{353A5EBC-1541-49D2-B0B5-D4BCCC6A8CE7}"/>
              </a:ext>
            </a:extLst>
          </p:cNvPr>
          <p:cNvSpPr/>
          <p:nvPr/>
        </p:nvSpPr>
        <p:spPr bwMode="auto">
          <a:xfrm>
            <a:off x="2269203" y="2244940"/>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Oval 147">
            <a:extLst>
              <a:ext uri="{FF2B5EF4-FFF2-40B4-BE49-F238E27FC236}">
                <a16:creationId xmlns:a16="http://schemas.microsoft.com/office/drawing/2014/main" id="{63E9977D-8ACD-4B4E-893D-89239D423240}"/>
              </a:ext>
            </a:extLst>
          </p:cNvPr>
          <p:cNvSpPr/>
          <p:nvPr/>
        </p:nvSpPr>
        <p:spPr bwMode="auto">
          <a:xfrm>
            <a:off x="2144173" y="2198287"/>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Oval 149">
            <a:extLst>
              <a:ext uri="{FF2B5EF4-FFF2-40B4-BE49-F238E27FC236}">
                <a16:creationId xmlns:a16="http://schemas.microsoft.com/office/drawing/2014/main" id="{4F4417A4-51C5-48B3-8030-F80AB87D8FCF}"/>
              </a:ext>
            </a:extLst>
          </p:cNvPr>
          <p:cNvSpPr/>
          <p:nvPr/>
        </p:nvSpPr>
        <p:spPr bwMode="auto">
          <a:xfrm>
            <a:off x="2076993" y="2073257"/>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Oval 150">
            <a:extLst>
              <a:ext uri="{FF2B5EF4-FFF2-40B4-BE49-F238E27FC236}">
                <a16:creationId xmlns:a16="http://schemas.microsoft.com/office/drawing/2014/main" id="{51D4553B-9433-4DEA-9C14-F4FE29B6C437}"/>
              </a:ext>
            </a:extLst>
          </p:cNvPr>
          <p:cNvSpPr/>
          <p:nvPr/>
        </p:nvSpPr>
        <p:spPr bwMode="auto">
          <a:xfrm>
            <a:off x="1616060" y="1759748"/>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Oval 151">
            <a:extLst>
              <a:ext uri="{FF2B5EF4-FFF2-40B4-BE49-F238E27FC236}">
                <a16:creationId xmlns:a16="http://schemas.microsoft.com/office/drawing/2014/main" id="{82A3DA2E-0188-4F81-BA24-8312CE492733}"/>
              </a:ext>
            </a:extLst>
          </p:cNvPr>
          <p:cNvSpPr/>
          <p:nvPr/>
        </p:nvSpPr>
        <p:spPr bwMode="auto">
          <a:xfrm>
            <a:off x="1586202" y="1759748"/>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Oval 152">
            <a:extLst>
              <a:ext uri="{FF2B5EF4-FFF2-40B4-BE49-F238E27FC236}">
                <a16:creationId xmlns:a16="http://schemas.microsoft.com/office/drawing/2014/main" id="{33FB8C17-92BA-4008-A90A-991341A37E7F}"/>
              </a:ext>
            </a:extLst>
          </p:cNvPr>
          <p:cNvSpPr/>
          <p:nvPr/>
        </p:nvSpPr>
        <p:spPr bwMode="auto">
          <a:xfrm>
            <a:off x="1576872" y="173548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Oval 153">
            <a:extLst>
              <a:ext uri="{FF2B5EF4-FFF2-40B4-BE49-F238E27FC236}">
                <a16:creationId xmlns:a16="http://schemas.microsoft.com/office/drawing/2014/main" id="{53E69841-1E92-47A7-A8EA-8BE09EC999BE}"/>
              </a:ext>
            </a:extLst>
          </p:cNvPr>
          <p:cNvSpPr/>
          <p:nvPr/>
        </p:nvSpPr>
        <p:spPr bwMode="auto">
          <a:xfrm>
            <a:off x="1509691" y="1735489"/>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Oval 154">
            <a:extLst>
              <a:ext uri="{FF2B5EF4-FFF2-40B4-BE49-F238E27FC236}">
                <a16:creationId xmlns:a16="http://schemas.microsoft.com/office/drawing/2014/main" id="{669BD729-A116-4C44-9E27-6F24C5804683}"/>
              </a:ext>
            </a:extLst>
          </p:cNvPr>
          <p:cNvSpPr/>
          <p:nvPr/>
        </p:nvSpPr>
        <p:spPr bwMode="auto">
          <a:xfrm>
            <a:off x="1371598" y="1660845"/>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Oval 155">
            <a:extLst>
              <a:ext uri="{FF2B5EF4-FFF2-40B4-BE49-F238E27FC236}">
                <a16:creationId xmlns:a16="http://schemas.microsoft.com/office/drawing/2014/main" id="{E55F26CB-CB46-4AFD-98D1-21398092ECF4}"/>
              </a:ext>
            </a:extLst>
          </p:cNvPr>
          <p:cNvSpPr/>
          <p:nvPr/>
        </p:nvSpPr>
        <p:spPr bwMode="auto">
          <a:xfrm>
            <a:off x="1168191" y="1619790"/>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87" name="Straight Connector 186">
            <a:extLst>
              <a:ext uri="{FF2B5EF4-FFF2-40B4-BE49-F238E27FC236}">
                <a16:creationId xmlns:a16="http://schemas.microsoft.com/office/drawing/2014/main" id="{94F1C3D4-014C-48DB-8DBD-65982A9C1B26}"/>
              </a:ext>
            </a:extLst>
          </p:cNvPr>
          <p:cNvCxnSpPr>
            <a:cxnSpLocks/>
          </p:cNvCxnSpPr>
          <p:nvPr/>
        </p:nvCxnSpPr>
        <p:spPr bwMode="auto">
          <a:xfrm>
            <a:off x="4463765" y="3875936"/>
            <a:ext cx="0" cy="1048761"/>
          </a:xfrm>
          <a:prstGeom prst="line">
            <a:avLst/>
          </a:prstGeom>
          <a:noFill/>
          <a:ln w="28575" cap="flat" cmpd="sng" algn="ctr">
            <a:solidFill>
              <a:schemeClr val="bg1"/>
            </a:solidFill>
            <a:prstDash val="dash"/>
            <a:round/>
            <a:headEnd type="none" w="med" len="med"/>
            <a:tailEnd type="none" w="med" len="med"/>
          </a:ln>
          <a:effectLst/>
        </p:spPr>
      </p:cxnSp>
      <p:sp>
        <p:nvSpPr>
          <p:cNvPr id="157" name="Oval 156">
            <a:extLst>
              <a:ext uri="{FF2B5EF4-FFF2-40B4-BE49-F238E27FC236}">
                <a16:creationId xmlns:a16="http://schemas.microsoft.com/office/drawing/2014/main" id="{C74EF69B-1408-4D85-9D5F-C6D9C6E26195}"/>
              </a:ext>
            </a:extLst>
          </p:cNvPr>
          <p:cNvSpPr/>
          <p:nvPr/>
        </p:nvSpPr>
        <p:spPr bwMode="auto">
          <a:xfrm>
            <a:off x="1130869" y="1619790"/>
            <a:ext cx="63449" cy="6344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Oval 157">
            <a:extLst>
              <a:ext uri="{FF2B5EF4-FFF2-40B4-BE49-F238E27FC236}">
                <a16:creationId xmlns:a16="http://schemas.microsoft.com/office/drawing/2014/main" id="{6C521F41-EC29-4299-94F1-1A6243ABCF83}"/>
              </a:ext>
            </a:extLst>
          </p:cNvPr>
          <p:cNvSpPr/>
          <p:nvPr/>
        </p:nvSpPr>
        <p:spPr bwMode="auto">
          <a:xfrm>
            <a:off x="1179388" y="1658978"/>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Oval 158">
            <a:extLst>
              <a:ext uri="{FF2B5EF4-FFF2-40B4-BE49-F238E27FC236}">
                <a16:creationId xmlns:a16="http://schemas.microsoft.com/office/drawing/2014/main" id="{84A8FF8E-CA37-408A-B455-0F121D72B0D8}"/>
              </a:ext>
            </a:extLst>
          </p:cNvPr>
          <p:cNvSpPr/>
          <p:nvPr/>
        </p:nvSpPr>
        <p:spPr bwMode="auto">
          <a:xfrm>
            <a:off x="1388393" y="1741087"/>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Oval 159">
            <a:extLst>
              <a:ext uri="{FF2B5EF4-FFF2-40B4-BE49-F238E27FC236}">
                <a16:creationId xmlns:a16="http://schemas.microsoft.com/office/drawing/2014/main" id="{817CAD35-6B90-431E-AA51-745617C493BA}"/>
              </a:ext>
            </a:extLst>
          </p:cNvPr>
          <p:cNvSpPr/>
          <p:nvPr/>
        </p:nvSpPr>
        <p:spPr bwMode="auto">
          <a:xfrm>
            <a:off x="1800806" y="1838125"/>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Oval 160">
            <a:extLst>
              <a:ext uri="{FF2B5EF4-FFF2-40B4-BE49-F238E27FC236}">
                <a16:creationId xmlns:a16="http://schemas.microsoft.com/office/drawing/2014/main" id="{FCB77CCC-A52D-492F-817A-88C34B3B6955}"/>
              </a:ext>
            </a:extLst>
          </p:cNvPr>
          <p:cNvSpPr/>
          <p:nvPr/>
        </p:nvSpPr>
        <p:spPr bwMode="auto">
          <a:xfrm>
            <a:off x="1918372" y="1875448"/>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2" name="Oval 161">
            <a:extLst>
              <a:ext uri="{FF2B5EF4-FFF2-40B4-BE49-F238E27FC236}">
                <a16:creationId xmlns:a16="http://schemas.microsoft.com/office/drawing/2014/main" id="{6B24AFBA-AD78-4DA1-8B5B-D7B260B53205}"/>
              </a:ext>
            </a:extLst>
          </p:cNvPr>
          <p:cNvSpPr/>
          <p:nvPr/>
        </p:nvSpPr>
        <p:spPr bwMode="auto">
          <a:xfrm>
            <a:off x="1981820" y="1929565"/>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Oval 162">
            <a:extLst>
              <a:ext uri="{FF2B5EF4-FFF2-40B4-BE49-F238E27FC236}">
                <a16:creationId xmlns:a16="http://schemas.microsoft.com/office/drawing/2014/main" id="{79F579D5-0B0A-4E36-91D6-A3C28E3E8137}"/>
              </a:ext>
            </a:extLst>
          </p:cNvPr>
          <p:cNvSpPr/>
          <p:nvPr/>
        </p:nvSpPr>
        <p:spPr bwMode="auto">
          <a:xfrm>
            <a:off x="2030339" y="1929565"/>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Oval 163">
            <a:extLst>
              <a:ext uri="{FF2B5EF4-FFF2-40B4-BE49-F238E27FC236}">
                <a16:creationId xmlns:a16="http://schemas.microsoft.com/office/drawing/2014/main" id="{7EBB346F-0FDA-4DEF-8E2F-032EA3D604FB}"/>
              </a:ext>
            </a:extLst>
          </p:cNvPr>
          <p:cNvSpPr/>
          <p:nvPr/>
        </p:nvSpPr>
        <p:spPr bwMode="auto">
          <a:xfrm>
            <a:off x="2097520" y="2035934"/>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Oval 164">
            <a:extLst>
              <a:ext uri="{FF2B5EF4-FFF2-40B4-BE49-F238E27FC236}">
                <a16:creationId xmlns:a16="http://schemas.microsoft.com/office/drawing/2014/main" id="{8D5EB752-6EB8-457E-B703-60F0DE70C9FF}"/>
              </a:ext>
            </a:extLst>
          </p:cNvPr>
          <p:cNvSpPr/>
          <p:nvPr/>
        </p:nvSpPr>
        <p:spPr bwMode="auto">
          <a:xfrm>
            <a:off x="2142307" y="2035934"/>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Oval 165">
            <a:extLst>
              <a:ext uri="{FF2B5EF4-FFF2-40B4-BE49-F238E27FC236}">
                <a16:creationId xmlns:a16="http://schemas.microsoft.com/office/drawing/2014/main" id="{E50C2282-5831-491A-A8A5-663316C924A2}"/>
              </a:ext>
            </a:extLst>
          </p:cNvPr>
          <p:cNvSpPr/>
          <p:nvPr/>
        </p:nvSpPr>
        <p:spPr bwMode="auto">
          <a:xfrm>
            <a:off x="3607213" y="3387007"/>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Oval 166">
            <a:extLst>
              <a:ext uri="{FF2B5EF4-FFF2-40B4-BE49-F238E27FC236}">
                <a16:creationId xmlns:a16="http://schemas.microsoft.com/office/drawing/2014/main" id="{228DD6F3-4A2F-4077-B08E-2A564F128DDE}"/>
              </a:ext>
            </a:extLst>
          </p:cNvPr>
          <p:cNvSpPr/>
          <p:nvPr/>
        </p:nvSpPr>
        <p:spPr bwMode="auto">
          <a:xfrm>
            <a:off x="3991634" y="3577352"/>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8" name="Oval 167">
            <a:extLst>
              <a:ext uri="{FF2B5EF4-FFF2-40B4-BE49-F238E27FC236}">
                <a16:creationId xmlns:a16="http://schemas.microsoft.com/office/drawing/2014/main" id="{76F57A16-E0A0-47B4-AF18-26D27320A7BD}"/>
              </a:ext>
            </a:extLst>
          </p:cNvPr>
          <p:cNvSpPr/>
          <p:nvPr/>
        </p:nvSpPr>
        <p:spPr bwMode="auto">
          <a:xfrm>
            <a:off x="4321937" y="3689319"/>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9" name="Oval 168">
            <a:extLst>
              <a:ext uri="{FF2B5EF4-FFF2-40B4-BE49-F238E27FC236}">
                <a16:creationId xmlns:a16="http://schemas.microsoft.com/office/drawing/2014/main" id="{9939EFEE-8285-4212-B4A8-B666230A6709}"/>
              </a:ext>
            </a:extLst>
          </p:cNvPr>
          <p:cNvSpPr/>
          <p:nvPr/>
        </p:nvSpPr>
        <p:spPr bwMode="auto">
          <a:xfrm>
            <a:off x="4348063" y="3735972"/>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0" name="Oval 169">
            <a:extLst>
              <a:ext uri="{FF2B5EF4-FFF2-40B4-BE49-F238E27FC236}">
                <a16:creationId xmlns:a16="http://schemas.microsoft.com/office/drawing/2014/main" id="{39681F17-1FCD-4BD9-ABFD-1CBE410544F3}"/>
              </a:ext>
            </a:extLst>
          </p:cNvPr>
          <p:cNvSpPr/>
          <p:nvPr/>
        </p:nvSpPr>
        <p:spPr bwMode="auto">
          <a:xfrm>
            <a:off x="4463763" y="3797554"/>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Oval 170">
            <a:extLst>
              <a:ext uri="{FF2B5EF4-FFF2-40B4-BE49-F238E27FC236}">
                <a16:creationId xmlns:a16="http://schemas.microsoft.com/office/drawing/2014/main" id="{E2007E9F-EED3-4B92-9A2F-CC52E39C7D19}"/>
              </a:ext>
            </a:extLst>
          </p:cNvPr>
          <p:cNvSpPr/>
          <p:nvPr/>
        </p:nvSpPr>
        <p:spPr bwMode="auto">
          <a:xfrm>
            <a:off x="4594392" y="3797554"/>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2" name="Oval 171">
            <a:extLst>
              <a:ext uri="{FF2B5EF4-FFF2-40B4-BE49-F238E27FC236}">
                <a16:creationId xmlns:a16="http://schemas.microsoft.com/office/drawing/2014/main" id="{DC1E0496-5565-4DEC-8BD4-69B13B9C5B7E}"/>
              </a:ext>
            </a:extLst>
          </p:cNvPr>
          <p:cNvSpPr/>
          <p:nvPr/>
        </p:nvSpPr>
        <p:spPr bwMode="auto">
          <a:xfrm>
            <a:off x="4680234" y="3797554"/>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3" name="Oval 172">
            <a:extLst>
              <a:ext uri="{FF2B5EF4-FFF2-40B4-BE49-F238E27FC236}">
                <a16:creationId xmlns:a16="http://schemas.microsoft.com/office/drawing/2014/main" id="{45624EFB-AB89-42C9-97AB-C32A2F4A23B6}"/>
              </a:ext>
            </a:extLst>
          </p:cNvPr>
          <p:cNvSpPr/>
          <p:nvPr/>
        </p:nvSpPr>
        <p:spPr bwMode="auto">
          <a:xfrm>
            <a:off x="4745548" y="3797554"/>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4" name="Oval 173">
            <a:extLst>
              <a:ext uri="{FF2B5EF4-FFF2-40B4-BE49-F238E27FC236}">
                <a16:creationId xmlns:a16="http://schemas.microsoft.com/office/drawing/2014/main" id="{C8926BF6-361B-4623-9765-A61C08709D6C}"/>
              </a:ext>
            </a:extLst>
          </p:cNvPr>
          <p:cNvSpPr/>
          <p:nvPr/>
        </p:nvSpPr>
        <p:spPr bwMode="auto">
          <a:xfrm>
            <a:off x="4831390" y="3881530"/>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5" name="Oval 174">
            <a:extLst>
              <a:ext uri="{FF2B5EF4-FFF2-40B4-BE49-F238E27FC236}">
                <a16:creationId xmlns:a16="http://schemas.microsoft.com/office/drawing/2014/main" id="{D28921A2-99B5-4335-BD2F-72F93B3CCCBC}"/>
              </a:ext>
            </a:extLst>
          </p:cNvPr>
          <p:cNvSpPr/>
          <p:nvPr/>
        </p:nvSpPr>
        <p:spPr bwMode="auto">
          <a:xfrm>
            <a:off x="4883641" y="3881530"/>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6" name="Oval 175">
            <a:extLst>
              <a:ext uri="{FF2B5EF4-FFF2-40B4-BE49-F238E27FC236}">
                <a16:creationId xmlns:a16="http://schemas.microsoft.com/office/drawing/2014/main" id="{A4D00303-0C4E-4F10-8131-EDE1B3C65C47}"/>
              </a:ext>
            </a:extLst>
          </p:cNvPr>
          <p:cNvSpPr/>
          <p:nvPr/>
        </p:nvSpPr>
        <p:spPr bwMode="auto">
          <a:xfrm>
            <a:off x="5115040" y="3991631"/>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7" name="Oval 176">
            <a:extLst>
              <a:ext uri="{FF2B5EF4-FFF2-40B4-BE49-F238E27FC236}">
                <a16:creationId xmlns:a16="http://schemas.microsoft.com/office/drawing/2014/main" id="{76634F6B-8775-4B5C-A4A5-6C006665D24A}"/>
              </a:ext>
            </a:extLst>
          </p:cNvPr>
          <p:cNvSpPr/>
          <p:nvPr/>
        </p:nvSpPr>
        <p:spPr bwMode="auto">
          <a:xfrm>
            <a:off x="5154229" y="3991631"/>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8" name="Oval 177">
            <a:extLst>
              <a:ext uri="{FF2B5EF4-FFF2-40B4-BE49-F238E27FC236}">
                <a16:creationId xmlns:a16="http://schemas.microsoft.com/office/drawing/2014/main" id="{35A36CA9-1B7C-4720-A487-4BD24A92573E}"/>
              </a:ext>
            </a:extLst>
          </p:cNvPr>
          <p:cNvSpPr/>
          <p:nvPr/>
        </p:nvSpPr>
        <p:spPr bwMode="auto">
          <a:xfrm>
            <a:off x="5284858" y="3991631"/>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9" name="Oval 178">
            <a:extLst>
              <a:ext uri="{FF2B5EF4-FFF2-40B4-BE49-F238E27FC236}">
                <a16:creationId xmlns:a16="http://schemas.microsoft.com/office/drawing/2014/main" id="{4A8CB15F-5144-4D31-8A94-1F70D6DD726A}"/>
              </a:ext>
            </a:extLst>
          </p:cNvPr>
          <p:cNvSpPr/>
          <p:nvPr/>
        </p:nvSpPr>
        <p:spPr bwMode="auto">
          <a:xfrm>
            <a:off x="5458408" y="3991631"/>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0" name="Oval 179">
            <a:extLst>
              <a:ext uri="{FF2B5EF4-FFF2-40B4-BE49-F238E27FC236}">
                <a16:creationId xmlns:a16="http://schemas.microsoft.com/office/drawing/2014/main" id="{DFD3BFBC-89B4-4711-9AFE-7504D68A6F63}"/>
              </a:ext>
            </a:extLst>
          </p:cNvPr>
          <p:cNvSpPr/>
          <p:nvPr/>
        </p:nvSpPr>
        <p:spPr bwMode="auto">
          <a:xfrm>
            <a:off x="5577839" y="3991631"/>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1" name="Oval 180">
            <a:extLst>
              <a:ext uri="{FF2B5EF4-FFF2-40B4-BE49-F238E27FC236}">
                <a16:creationId xmlns:a16="http://schemas.microsoft.com/office/drawing/2014/main" id="{D076902D-E6ED-488A-98D1-484F7526BA48}"/>
              </a:ext>
            </a:extLst>
          </p:cNvPr>
          <p:cNvSpPr/>
          <p:nvPr/>
        </p:nvSpPr>
        <p:spPr bwMode="auto">
          <a:xfrm>
            <a:off x="5665547" y="3991631"/>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2" name="Oval 181">
            <a:extLst>
              <a:ext uri="{FF2B5EF4-FFF2-40B4-BE49-F238E27FC236}">
                <a16:creationId xmlns:a16="http://schemas.microsoft.com/office/drawing/2014/main" id="{AF8C128C-4DDB-4FFB-B555-80A3AD9B1F61}"/>
              </a:ext>
            </a:extLst>
          </p:cNvPr>
          <p:cNvSpPr/>
          <p:nvPr/>
        </p:nvSpPr>
        <p:spPr bwMode="auto">
          <a:xfrm>
            <a:off x="6010779" y="3991631"/>
            <a:ext cx="63449" cy="6344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9" name="TextBox 188">
            <a:extLst>
              <a:ext uri="{FF2B5EF4-FFF2-40B4-BE49-F238E27FC236}">
                <a16:creationId xmlns:a16="http://schemas.microsoft.com/office/drawing/2014/main" id="{80372FD7-C5FC-4D46-BA14-0B14B3D8DB65}"/>
              </a:ext>
            </a:extLst>
          </p:cNvPr>
          <p:cNvSpPr txBox="1"/>
          <p:nvPr/>
        </p:nvSpPr>
        <p:spPr bwMode="auto">
          <a:xfrm>
            <a:off x="5064657" y="3650136"/>
            <a:ext cx="13193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3"/>
                </a:solidFill>
                <a:latin typeface="Calibri" panose="020F0502020204030204" pitchFamily="34" charset="0"/>
              </a:rPr>
              <a:t>Chemotherapy</a:t>
            </a:r>
          </a:p>
        </p:txBody>
      </p:sp>
      <p:sp>
        <p:nvSpPr>
          <p:cNvPr id="190" name="TextBox 189">
            <a:extLst>
              <a:ext uri="{FF2B5EF4-FFF2-40B4-BE49-F238E27FC236}">
                <a16:creationId xmlns:a16="http://schemas.microsoft.com/office/drawing/2014/main" id="{7AA2CB73-B017-4089-8B92-EA55ABA09DE1}"/>
              </a:ext>
            </a:extLst>
          </p:cNvPr>
          <p:cNvSpPr txBox="1"/>
          <p:nvPr/>
        </p:nvSpPr>
        <p:spPr bwMode="auto">
          <a:xfrm>
            <a:off x="4122265" y="3844212"/>
            <a:ext cx="367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3"/>
                </a:solidFill>
                <a:latin typeface="Calibri" panose="020F0502020204030204" pitchFamily="34" charset="0"/>
              </a:rPr>
              <a:t>34</a:t>
            </a:r>
          </a:p>
        </p:txBody>
      </p:sp>
      <p:sp>
        <p:nvSpPr>
          <p:cNvPr id="191" name="TextBox 190">
            <a:extLst>
              <a:ext uri="{FF2B5EF4-FFF2-40B4-BE49-F238E27FC236}">
                <a16:creationId xmlns:a16="http://schemas.microsoft.com/office/drawing/2014/main" id="{DC887282-BF46-4122-B800-7828E31CAE77}"/>
              </a:ext>
            </a:extLst>
          </p:cNvPr>
          <p:cNvSpPr txBox="1"/>
          <p:nvPr/>
        </p:nvSpPr>
        <p:spPr bwMode="auto">
          <a:xfrm>
            <a:off x="2467014" y="2810381"/>
            <a:ext cx="367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3"/>
                </a:solidFill>
                <a:latin typeface="Calibri" panose="020F0502020204030204" pitchFamily="34" charset="0"/>
              </a:rPr>
              <a:t>62</a:t>
            </a:r>
          </a:p>
        </p:txBody>
      </p:sp>
      <p:sp>
        <p:nvSpPr>
          <p:cNvPr id="192" name="TextBox 191">
            <a:extLst>
              <a:ext uri="{FF2B5EF4-FFF2-40B4-BE49-F238E27FC236}">
                <a16:creationId xmlns:a16="http://schemas.microsoft.com/office/drawing/2014/main" id="{F2DE0DA1-921F-4141-AEBB-01BE6285164A}"/>
              </a:ext>
            </a:extLst>
          </p:cNvPr>
          <p:cNvSpPr txBox="1"/>
          <p:nvPr/>
        </p:nvSpPr>
        <p:spPr bwMode="auto">
          <a:xfrm>
            <a:off x="5350173" y="4256625"/>
            <a:ext cx="8733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1"/>
                </a:solidFill>
                <a:latin typeface="Calibri" panose="020F0502020204030204" pitchFamily="34" charset="0"/>
              </a:rPr>
              <a:t>Olaparib</a:t>
            </a:r>
          </a:p>
        </p:txBody>
      </p:sp>
      <p:sp>
        <p:nvSpPr>
          <p:cNvPr id="193" name="TextBox 192">
            <a:extLst>
              <a:ext uri="{FF2B5EF4-FFF2-40B4-BE49-F238E27FC236}">
                <a16:creationId xmlns:a16="http://schemas.microsoft.com/office/drawing/2014/main" id="{E89E1B03-6584-49CC-82A9-37CF3712A219}"/>
              </a:ext>
            </a:extLst>
          </p:cNvPr>
          <p:cNvSpPr txBox="1"/>
          <p:nvPr/>
        </p:nvSpPr>
        <p:spPr bwMode="auto">
          <a:xfrm>
            <a:off x="4351798" y="3508310"/>
            <a:ext cx="4142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1"/>
                </a:solidFill>
                <a:latin typeface="Calibri" panose="020F0502020204030204" pitchFamily="34" charset="0"/>
              </a:rPr>
              <a:t>34</a:t>
            </a:r>
          </a:p>
        </p:txBody>
      </p:sp>
      <p:sp>
        <p:nvSpPr>
          <p:cNvPr id="194" name="TextBox 193">
            <a:extLst>
              <a:ext uri="{FF2B5EF4-FFF2-40B4-BE49-F238E27FC236}">
                <a16:creationId xmlns:a16="http://schemas.microsoft.com/office/drawing/2014/main" id="{5CCADDBF-E52A-4B70-977B-12898625B7DF}"/>
              </a:ext>
            </a:extLst>
          </p:cNvPr>
          <p:cNvSpPr txBox="1"/>
          <p:nvPr/>
        </p:nvSpPr>
        <p:spPr bwMode="auto">
          <a:xfrm>
            <a:off x="2690949" y="2394235"/>
            <a:ext cx="4142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1"/>
                </a:solidFill>
                <a:latin typeface="Calibri" panose="020F0502020204030204" pitchFamily="34" charset="0"/>
              </a:rPr>
              <a:t>68</a:t>
            </a:r>
          </a:p>
        </p:txBody>
      </p:sp>
      <p:sp>
        <p:nvSpPr>
          <p:cNvPr id="195" name="TextBox 194">
            <a:extLst>
              <a:ext uri="{FF2B5EF4-FFF2-40B4-BE49-F238E27FC236}">
                <a16:creationId xmlns:a16="http://schemas.microsoft.com/office/drawing/2014/main" id="{9F7EFD58-720F-40E2-9428-2D010E0B34A9}"/>
              </a:ext>
            </a:extLst>
          </p:cNvPr>
          <p:cNvSpPr txBox="1"/>
          <p:nvPr/>
        </p:nvSpPr>
        <p:spPr bwMode="auto">
          <a:xfrm>
            <a:off x="396292" y="5303520"/>
            <a:ext cx="14633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p>
        </p:txBody>
      </p:sp>
      <p:sp>
        <p:nvSpPr>
          <p:cNvPr id="196" name="TextBox 195">
            <a:extLst>
              <a:ext uri="{FF2B5EF4-FFF2-40B4-BE49-F238E27FC236}">
                <a16:creationId xmlns:a16="http://schemas.microsoft.com/office/drawing/2014/main" id="{6418C977-E7DE-4F44-BD1D-E00E8640D8CE}"/>
              </a:ext>
            </a:extLst>
          </p:cNvPr>
          <p:cNvSpPr txBox="1"/>
          <p:nvPr/>
        </p:nvSpPr>
        <p:spPr bwMode="auto">
          <a:xfrm>
            <a:off x="-89730" y="5478093"/>
            <a:ext cx="11700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Olaparib</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Chemotherapy</a:t>
            </a:r>
          </a:p>
        </p:txBody>
      </p:sp>
      <p:sp>
        <p:nvSpPr>
          <p:cNvPr id="197" name="TextBox 196">
            <a:extLst>
              <a:ext uri="{FF2B5EF4-FFF2-40B4-BE49-F238E27FC236}">
                <a16:creationId xmlns:a16="http://schemas.microsoft.com/office/drawing/2014/main" id="{4B17A33C-E6E5-4800-A532-F99C19468341}"/>
              </a:ext>
            </a:extLst>
          </p:cNvPr>
          <p:cNvSpPr txBox="1"/>
          <p:nvPr/>
        </p:nvSpPr>
        <p:spPr bwMode="auto">
          <a:xfrm>
            <a:off x="981424" y="5486399"/>
            <a:ext cx="5561201" cy="420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400"/>
              </a:spcBef>
              <a:spcAft>
                <a:spcPct val="0"/>
              </a:spcAft>
              <a:buClrTx/>
              <a:buFontTx/>
              <a:buNone/>
              <a:tabLst>
                <a:tab pos="1028700" algn="l"/>
                <a:tab pos="1235075" algn="l"/>
                <a:tab pos="1446213" algn="l"/>
                <a:tab pos="1668463" algn="l"/>
                <a:tab pos="1862138" algn="l"/>
                <a:tab pos="2084388" algn="l"/>
                <a:tab pos="2293938" algn="l"/>
                <a:tab pos="2506663" algn="l"/>
                <a:tab pos="2708275" algn="l"/>
                <a:tab pos="2924175" algn="l"/>
                <a:tab pos="3122613" algn="l"/>
                <a:tab pos="3319463" algn="l"/>
                <a:tab pos="3543300" algn="l"/>
                <a:tab pos="3754438" algn="l"/>
                <a:tab pos="3951288" algn="l"/>
                <a:tab pos="4154488" algn="l"/>
                <a:tab pos="4402138" algn="l"/>
                <a:tab pos="4603750" algn="l"/>
                <a:tab pos="4802188" algn="l"/>
              </a:tabLst>
            </a:pPr>
            <a:r>
              <a:rPr lang="en-US" sz="900" b="0" dirty="0">
                <a:solidFill>
                  <a:schemeClr val="accent1"/>
                </a:solidFill>
                <a:latin typeface="Calibri" panose="020F0502020204030204" pitchFamily="34" charset="0"/>
              </a:rPr>
              <a:t>178 175 169  164  153	140	128	116	109	100	91	83	76	66	57	50	42	33	29	21	14	7	3	1      0</a:t>
            </a:r>
          </a:p>
          <a:p>
            <a:pPr>
              <a:lnSpc>
                <a:spcPct val="100000"/>
              </a:lnSpc>
              <a:spcBef>
                <a:spcPts val="400"/>
              </a:spcBef>
              <a:spcAft>
                <a:spcPct val="0"/>
              </a:spcAft>
              <a:buClrTx/>
              <a:buFontTx/>
              <a:buNone/>
              <a:tabLst>
                <a:tab pos="1060450" algn="l"/>
                <a:tab pos="1268413" algn="l"/>
                <a:tab pos="1457325" algn="l"/>
                <a:tab pos="1668463" algn="l"/>
                <a:tab pos="1893888" algn="l"/>
                <a:tab pos="2084388" algn="l"/>
                <a:tab pos="2293938" algn="l"/>
                <a:tab pos="2506663" algn="l"/>
                <a:tab pos="2708275" algn="l"/>
                <a:tab pos="2924175" algn="l"/>
                <a:tab pos="3122613" algn="l"/>
                <a:tab pos="3319463" algn="l"/>
                <a:tab pos="3543300" algn="l"/>
                <a:tab pos="3754438" algn="l"/>
                <a:tab pos="3975100" algn="l"/>
                <a:tab pos="4195763" algn="l"/>
                <a:tab pos="4402138" algn="l"/>
                <a:tab pos="4603750" algn="l"/>
                <a:tab pos="4802188" algn="l"/>
              </a:tabLst>
            </a:pPr>
            <a:r>
              <a:rPr lang="en-US" sz="900" b="0" dirty="0">
                <a:solidFill>
                  <a:schemeClr val="accent3"/>
                </a:solidFill>
                <a:latin typeface="Calibri" panose="020F0502020204030204" pitchFamily="34" charset="0"/>
              </a:rPr>
              <a:t> 88    76   72    70    65	58	52	48	41	37	35	33	31	30	25	23	19	16	10	7	5	3	1	1      0</a:t>
            </a:r>
          </a:p>
        </p:txBody>
      </p:sp>
    </p:spTree>
    <p:extLst>
      <p:ext uri="{BB962C8B-B14F-4D97-AF65-F5344CB8AC3E}">
        <p14:creationId xmlns:p14="http://schemas.microsoft.com/office/powerpoint/2010/main" val="133726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6B14AF-2893-4467-90CF-5720579AD2D3}"/>
              </a:ext>
            </a:extLst>
          </p:cNvPr>
          <p:cNvSpPr>
            <a:spLocks noGrp="1"/>
          </p:cNvSpPr>
          <p:nvPr>
            <p:ph type="title"/>
          </p:nvPr>
        </p:nvSpPr>
        <p:spPr/>
        <p:txBody>
          <a:bodyPr/>
          <a:lstStyle/>
          <a:p>
            <a:r>
              <a:rPr lang="en-US" dirty="0"/>
              <a:t>Final Analysis of SOLO-3: PFS2</a:t>
            </a:r>
          </a:p>
        </p:txBody>
      </p:sp>
      <p:grpSp>
        <p:nvGrpSpPr>
          <p:cNvPr id="4" name="Group 3">
            <a:extLst>
              <a:ext uri="{FF2B5EF4-FFF2-40B4-BE49-F238E27FC236}">
                <a16:creationId xmlns:a16="http://schemas.microsoft.com/office/drawing/2014/main" id="{A4EA0084-A248-43B4-94FE-FC38B52B9F42}"/>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1FBAB588-F16A-4C2D-B1DD-8A1CF99FF5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FFEDC1E7-E922-407E-A6BA-6C37D3F6408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049E5194-7184-46DA-B9CE-549A307BBC9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Penson. SGO 2022. Abstr 101.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2">
            <a:extLst>
              <a:ext uri="{FF2B5EF4-FFF2-40B4-BE49-F238E27FC236}">
                <a16:creationId xmlns:a16="http://schemas.microsoft.com/office/drawing/2014/main" id="{6FEB610D-E408-43E8-8C16-C9DF494D9765}"/>
              </a:ext>
            </a:extLst>
          </p:cNvPr>
          <p:cNvGraphicFramePr>
            <a:graphicFrameLocks noGrp="1"/>
          </p:cNvGraphicFramePr>
          <p:nvPr>
            <p:extLst>
              <p:ext uri="{D42A27DB-BD31-4B8C-83A1-F6EECF244321}">
                <p14:modId xmlns:p14="http://schemas.microsoft.com/office/powerpoint/2010/main" val="2389645586"/>
              </p:ext>
            </p:extLst>
          </p:nvPr>
        </p:nvGraphicFramePr>
        <p:xfrm>
          <a:off x="6461273" y="1613316"/>
          <a:ext cx="5311628" cy="1585024"/>
        </p:xfrm>
        <a:graphic>
          <a:graphicData uri="http://schemas.openxmlformats.org/drawingml/2006/table">
            <a:tbl>
              <a:tblPr/>
              <a:tblGrid>
                <a:gridCol w="2380886">
                  <a:extLst>
                    <a:ext uri="{9D8B030D-6E8A-4147-A177-3AD203B41FA5}">
                      <a16:colId xmlns:a16="http://schemas.microsoft.com/office/drawing/2014/main" val="20000"/>
                    </a:ext>
                  </a:extLst>
                </a:gridCol>
                <a:gridCol w="1411550">
                  <a:extLst>
                    <a:ext uri="{9D8B030D-6E8A-4147-A177-3AD203B41FA5}">
                      <a16:colId xmlns:a16="http://schemas.microsoft.com/office/drawing/2014/main" val="20001"/>
                    </a:ext>
                  </a:extLst>
                </a:gridCol>
                <a:gridCol w="1519192">
                  <a:extLst>
                    <a:ext uri="{9D8B030D-6E8A-4147-A177-3AD203B41FA5}">
                      <a16:colId xmlns:a16="http://schemas.microsoft.com/office/drawing/2014/main" val="1157321393"/>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Olaparib</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Events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114 (64)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 (55)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6764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PFS2,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67648">
                <a:tc>
                  <a:txBody>
                    <a:bodyPr/>
                    <a:lstStyle/>
                    <a:p>
                      <a:pPr marL="285750" marR="0" lvl="0" indent="-285750" algn="l" defTabSz="914400" rtl="0" eaLnBrk="1" fontAlgn="base" latinLnBrk="0" hangingPunct="1">
                        <a:lnSpc>
                          <a:spcPct val="100000"/>
                        </a:lnSpc>
                        <a:spcBef>
                          <a:spcPct val="35000"/>
                        </a:spcBef>
                        <a:spcAft>
                          <a:spcPct val="25000"/>
                        </a:spcAft>
                        <a:buClr>
                          <a:schemeClr val="bg1"/>
                        </a:buClr>
                        <a:buSzTx/>
                        <a:buFont typeface="Wingdings" panose="05000000000000000000" pitchFamily="2" charset="2"/>
                        <a:buChar char="§"/>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0.80 (0.56-1.15) [.229]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80972743"/>
                  </a:ext>
                </a:extLst>
              </a:tr>
            </a:tbl>
          </a:graphicData>
        </a:graphic>
      </p:graphicFrame>
      <p:graphicFrame>
        <p:nvGraphicFramePr>
          <p:cNvPr id="11" name="Group 32">
            <a:extLst>
              <a:ext uri="{FF2B5EF4-FFF2-40B4-BE49-F238E27FC236}">
                <a16:creationId xmlns:a16="http://schemas.microsoft.com/office/drawing/2014/main" id="{D20B269D-F8B0-4E53-A690-59D6C5B165BA}"/>
              </a:ext>
            </a:extLst>
          </p:cNvPr>
          <p:cNvGraphicFramePr>
            <a:graphicFrameLocks noGrp="1"/>
          </p:cNvGraphicFramePr>
          <p:nvPr>
            <p:extLst>
              <p:ext uri="{D42A27DB-BD31-4B8C-83A1-F6EECF244321}">
                <p14:modId xmlns:p14="http://schemas.microsoft.com/office/powerpoint/2010/main" val="4021121142"/>
              </p:ext>
            </p:extLst>
          </p:nvPr>
        </p:nvGraphicFramePr>
        <p:xfrm>
          <a:off x="6461273" y="3718694"/>
          <a:ext cx="5311627" cy="1158272"/>
        </p:xfrm>
        <a:graphic>
          <a:graphicData uri="http://schemas.openxmlformats.org/drawingml/2006/table">
            <a:tbl>
              <a:tblPr/>
              <a:tblGrid>
                <a:gridCol w="2398642">
                  <a:extLst>
                    <a:ext uri="{9D8B030D-6E8A-4147-A177-3AD203B41FA5}">
                      <a16:colId xmlns:a16="http://schemas.microsoft.com/office/drawing/2014/main" val="20000"/>
                    </a:ext>
                  </a:extLst>
                </a:gridCol>
                <a:gridCol w="1367161">
                  <a:extLst>
                    <a:ext uri="{9D8B030D-6E8A-4147-A177-3AD203B41FA5}">
                      <a16:colId xmlns:a16="http://schemas.microsoft.com/office/drawing/2014/main" val="20001"/>
                    </a:ext>
                  </a:extLst>
                </a:gridCol>
                <a:gridCol w="1545824">
                  <a:extLst>
                    <a:ext uri="{9D8B030D-6E8A-4147-A177-3AD203B41FA5}">
                      <a16:colId xmlns:a16="http://schemas.microsoft.com/office/drawing/2014/main" val="1157321393"/>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Olaparib</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119)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54)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PARP inhibitor as first subsequent therapy,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12" name="TextBox 11">
            <a:extLst>
              <a:ext uri="{FF2B5EF4-FFF2-40B4-BE49-F238E27FC236}">
                <a16:creationId xmlns:a16="http://schemas.microsoft.com/office/drawing/2014/main" id="{0E5AAEB8-8B59-453C-803A-F48D85485448}"/>
              </a:ext>
            </a:extLst>
          </p:cNvPr>
          <p:cNvSpPr txBox="1"/>
          <p:nvPr/>
        </p:nvSpPr>
        <p:spPr bwMode="auto">
          <a:xfrm>
            <a:off x="6461273" y="5429919"/>
            <a:ext cx="56289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2400" b="0" dirty="0">
                <a:solidFill>
                  <a:schemeClr val="bg1"/>
                </a:solidFill>
                <a:latin typeface="Calibri" panose="020F0502020204030204" pitchFamily="34" charset="0"/>
              </a:rPr>
              <a:t>PFS2 favored olaparib vs chemotherapy</a:t>
            </a:r>
          </a:p>
        </p:txBody>
      </p:sp>
      <p:sp>
        <p:nvSpPr>
          <p:cNvPr id="13" name="Rectangle 12">
            <a:extLst>
              <a:ext uri="{FF2B5EF4-FFF2-40B4-BE49-F238E27FC236}">
                <a16:creationId xmlns:a16="http://schemas.microsoft.com/office/drawing/2014/main" id="{4C4FD1DF-CC02-4D2D-997C-0D57CD723263}"/>
              </a:ext>
            </a:extLst>
          </p:cNvPr>
          <p:cNvSpPr/>
          <p:nvPr/>
        </p:nvSpPr>
        <p:spPr bwMode="auto">
          <a:xfrm>
            <a:off x="5934075" y="1454150"/>
            <a:ext cx="527198" cy="2895600"/>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 name="TextBox 2">
            <a:extLst>
              <a:ext uri="{FF2B5EF4-FFF2-40B4-BE49-F238E27FC236}">
                <a16:creationId xmlns:a16="http://schemas.microsoft.com/office/drawing/2014/main" id="{6DB5AFF6-6330-41A6-BC23-519641DA4BC0}"/>
              </a:ext>
            </a:extLst>
          </p:cNvPr>
          <p:cNvSpPr txBox="1"/>
          <p:nvPr/>
        </p:nvSpPr>
        <p:spPr bwMode="auto">
          <a:xfrm>
            <a:off x="2237773" y="5594338"/>
            <a:ext cx="30364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 Since Randomization</a:t>
            </a:r>
          </a:p>
        </p:txBody>
      </p:sp>
      <p:sp>
        <p:nvSpPr>
          <p:cNvPr id="14" name="TextBox 13">
            <a:extLst>
              <a:ext uri="{FF2B5EF4-FFF2-40B4-BE49-F238E27FC236}">
                <a16:creationId xmlns:a16="http://schemas.microsoft.com/office/drawing/2014/main" id="{FB35DE23-3A32-48D3-A6E2-EFAB586EF592}"/>
              </a:ext>
            </a:extLst>
          </p:cNvPr>
          <p:cNvSpPr txBox="1"/>
          <p:nvPr/>
        </p:nvSpPr>
        <p:spPr bwMode="auto">
          <a:xfrm rot="16200000">
            <a:off x="-935616" y="3372576"/>
            <a:ext cx="31020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PFS2 (%)</a:t>
            </a:r>
          </a:p>
        </p:txBody>
      </p:sp>
      <p:grpSp>
        <p:nvGrpSpPr>
          <p:cNvPr id="41" name="Group 40">
            <a:extLst>
              <a:ext uri="{FF2B5EF4-FFF2-40B4-BE49-F238E27FC236}">
                <a16:creationId xmlns:a16="http://schemas.microsoft.com/office/drawing/2014/main" id="{7B3CDFDD-4C10-4CD5-8B99-CD8F941A6980}"/>
              </a:ext>
            </a:extLst>
          </p:cNvPr>
          <p:cNvGrpSpPr/>
          <p:nvPr/>
        </p:nvGrpSpPr>
        <p:grpSpPr>
          <a:xfrm>
            <a:off x="1145531" y="5390237"/>
            <a:ext cx="4998832" cy="77605"/>
            <a:chOff x="1145531" y="5403733"/>
            <a:chExt cx="4998832" cy="258124"/>
          </a:xfrm>
        </p:grpSpPr>
        <p:cxnSp>
          <p:nvCxnSpPr>
            <p:cNvPr id="16" name="Straight Connector 15">
              <a:extLst>
                <a:ext uri="{FF2B5EF4-FFF2-40B4-BE49-F238E27FC236}">
                  <a16:creationId xmlns:a16="http://schemas.microsoft.com/office/drawing/2014/main" id="{F11AA970-8432-424B-8FC3-FFDD2D1E3210}"/>
                </a:ext>
              </a:extLst>
            </p:cNvPr>
            <p:cNvCxnSpPr/>
            <p:nvPr/>
          </p:nvCxnSpPr>
          <p:spPr bwMode="auto">
            <a:xfrm>
              <a:off x="114553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3CE02F3-0A87-45EA-B646-68A07561F953}"/>
                </a:ext>
              </a:extLst>
            </p:cNvPr>
            <p:cNvCxnSpPr/>
            <p:nvPr/>
          </p:nvCxnSpPr>
          <p:spPr bwMode="auto">
            <a:xfrm>
              <a:off x="135381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E22DFEC-883C-4F95-802A-6B67A8143D2E}"/>
                </a:ext>
              </a:extLst>
            </p:cNvPr>
            <p:cNvCxnSpPr/>
            <p:nvPr/>
          </p:nvCxnSpPr>
          <p:spPr bwMode="auto">
            <a:xfrm>
              <a:off x="156210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BCCEFE30-D6DA-47EF-83C9-F5307048767D}"/>
                </a:ext>
              </a:extLst>
            </p:cNvPr>
            <p:cNvCxnSpPr/>
            <p:nvPr/>
          </p:nvCxnSpPr>
          <p:spPr bwMode="auto">
            <a:xfrm>
              <a:off x="177038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396B446D-2814-4ACA-958A-AD3DA2EFFCD5}"/>
                </a:ext>
              </a:extLst>
            </p:cNvPr>
            <p:cNvCxnSpPr/>
            <p:nvPr/>
          </p:nvCxnSpPr>
          <p:spPr bwMode="auto">
            <a:xfrm>
              <a:off x="197867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722A36C-382D-4108-B35A-8CE8D264092B}"/>
                </a:ext>
              </a:extLst>
            </p:cNvPr>
            <p:cNvCxnSpPr/>
            <p:nvPr/>
          </p:nvCxnSpPr>
          <p:spPr bwMode="auto">
            <a:xfrm>
              <a:off x="218695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C61C96F-D4D2-4C61-9244-930C833BC8B0}"/>
                </a:ext>
              </a:extLst>
            </p:cNvPr>
            <p:cNvCxnSpPr/>
            <p:nvPr/>
          </p:nvCxnSpPr>
          <p:spPr bwMode="auto">
            <a:xfrm>
              <a:off x="239524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8969598-F86B-415C-863E-A9A05510E96D}"/>
                </a:ext>
              </a:extLst>
            </p:cNvPr>
            <p:cNvCxnSpPr/>
            <p:nvPr/>
          </p:nvCxnSpPr>
          <p:spPr bwMode="auto">
            <a:xfrm>
              <a:off x="260352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6D0DF0F-D43C-4720-A561-C1A3E2C22EC1}"/>
                </a:ext>
              </a:extLst>
            </p:cNvPr>
            <p:cNvCxnSpPr/>
            <p:nvPr/>
          </p:nvCxnSpPr>
          <p:spPr bwMode="auto">
            <a:xfrm>
              <a:off x="281181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347C6C88-5347-4C4B-AB96-EDD7B90527FA}"/>
                </a:ext>
              </a:extLst>
            </p:cNvPr>
            <p:cNvCxnSpPr/>
            <p:nvPr/>
          </p:nvCxnSpPr>
          <p:spPr bwMode="auto">
            <a:xfrm>
              <a:off x="302009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9945EBE-0F5E-4EC9-83B2-7E3FA81242D1}"/>
                </a:ext>
              </a:extLst>
            </p:cNvPr>
            <p:cNvCxnSpPr/>
            <p:nvPr/>
          </p:nvCxnSpPr>
          <p:spPr bwMode="auto">
            <a:xfrm>
              <a:off x="322838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CCC75C2-1300-421A-A86C-C31DFAF24232}"/>
                </a:ext>
              </a:extLst>
            </p:cNvPr>
            <p:cNvCxnSpPr/>
            <p:nvPr/>
          </p:nvCxnSpPr>
          <p:spPr bwMode="auto">
            <a:xfrm>
              <a:off x="343666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E4F66CE-1A42-4DC1-AD01-FCC7A8A4801A}"/>
                </a:ext>
              </a:extLst>
            </p:cNvPr>
            <p:cNvCxnSpPr/>
            <p:nvPr/>
          </p:nvCxnSpPr>
          <p:spPr bwMode="auto">
            <a:xfrm>
              <a:off x="364495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18909174-1EEA-4B91-B975-DE0B24AC72D5}"/>
                </a:ext>
              </a:extLst>
            </p:cNvPr>
            <p:cNvCxnSpPr/>
            <p:nvPr/>
          </p:nvCxnSpPr>
          <p:spPr bwMode="auto">
            <a:xfrm>
              <a:off x="385323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67618542-0A54-44D1-8E14-A2D22C62E29D}"/>
                </a:ext>
              </a:extLst>
            </p:cNvPr>
            <p:cNvCxnSpPr/>
            <p:nvPr/>
          </p:nvCxnSpPr>
          <p:spPr bwMode="auto">
            <a:xfrm>
              <a:off x="406152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BDE96938-C1B8-4B49-9567-778E36B507C0}"/>
                </a:ext>
              </a:extLst>
            </p:cNvPr>
            <p:cNvCxnSpPr/>
            <p:nvPr/>
          </p:nvCxnSpPr>
          <p:spPr bwMode="auto">
            <a:xfrm>
              <a:off x="426980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4F5686C-6BE6-4AF3-A91D-C365A0B184F6}"/>
                </a:ext>
              </a:extLst>
            </p:cNvPr>
            <p:cNvCxnSpPr/>
            <p:nvPr/>
          </p:nvCxnSpPr>
          <p:spPr bwMode="auto">
            <a:xfrm>
              <a:off x="447809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D5F1FD9D-F85B-4E05-96F1-DE0A86810CCC}"/>
                </a:ext>
              </a:extLst>
            </p:cNvPr>
            <p:cNvCxnSpPr/>
            <p:nvPr/>
          </p:nvCxnSpPr>
          <p:spPr bwMode="auto">
            <a:xfrm>
              <a:off x="468637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7BACD01-8B20-4BCB-B8A2-1FD73B97947F}"/>
                </a:ext>
              </a:extLst>
            </p:cNvPr>
            <p:cNvCxnSpPr/>
            <p:nvPr/>
          </p:nvCxnSpPr>
          <p:spPr bwMode="auto">
            <a:xfrm>
              <a:off x="489466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BCB060C5-9084-40B2-89D5-D2614375A03E}"/>
                </a:ext>
              </a:extLst>
            </p:cNvPr>
            <p:cNvCxnSpPr/>
            <p:nvPr/>
          </p:nvCxnSpPr>
          <p:spPr bwMode="auto">
            <a:xfrm>
              <a:off x="510294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259456A-E392-40A3-ABB6-21076025D7F5}"/>
                </a:ext>
              </a:extLst>
            </p:cNvPr>
            <p:cNvCxnSpPr/>
            <p:nvPr/>
          </p:nvCxnSpPr>
          <p:spPr bwMode="auto">
            <a:xfrm>
              <a:off x="531123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37FBBF6-6DFD-4997-94A7-9E0C9ECBD6C4}"/>
                </a:ext>
              </a:extLst>
            </p:cNvPr>
            <p:cNvCxnSpPr/>
            <p:nvPr/>
          </p:nvCxnSpPr>
          <p:spPr bwMode="auto">
            <a:xfrm>
              <a:off x="551951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D1B3FE50-F5D8-4242-BD93-4FB56370E6CB}"/>
                </a:ext>
              </a:extLst>
            </p:cNvPr>
            <p:cNvCxnSpPr/>
            <p:nvPr/>
          </p:nvCxnSpPr>
          <p:spPr bwMode="auto">
            <a:xfrm>
              <a:off x="5727801"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FE00A6F1-0376-4B9E-8377-2839AA869903}"/>
                </a:ext>
              </a:extLst>
            </p:cNvPr>
            <p:cNvCxnSpPr/>
            <p:nvPr/>
          </p:nvCxnSpPr>
          <p:spPr bwMode="auto">
            <a:xfrm>
              <a:off x="5936086" y="5403733"/>
              <a:ext cx="0" cy="258124"/>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0907B99-7562-43C6-A4B7-419A32ABE410}"/>
                </a:ext>
              </a:extLst>
            </p:cNvPr>
            <p:cNvCxnSpPr/>
            <p:nvPr/>
          </p:nvCxnSpPr>
          <p:spPr bwMode="auto">
            <a:xfrm>
              <a:off x="6144363" y="5403733"/>
              <a:ext cx="0" cy="258124"/>
            </a:xfrm>
            <a:prstGeom prst="line">
              <a:avLst/>
            </a:prstGeom>
            <a:noFill/>
            <a:ln w="28575" cap="flat" cmpd="sng" algn="ctr">
              <a:solidFill>
                <a:schemeClr val="bg1"/>
              </a:solidFill>
              <a:prstDash val="solid"/>
              <a:round/>
              <a:headEnd type="none" w="med" len="med"/>
              <a:tailEnd type="none" w="med" len="med"/>
            </a:ln>
            <a:effectLst/>
          </p:spPr>
        </p:cxnSp>
      </p:grpSp>
      <p:grpSp>
        <p:nvGrpSpPr>
          <p:cNvPr id="54" name="Group 53">
            <a:extLst>
              <a:ext uri="{FF2B5EF4-FFF2-40B4-BE49-F238E27FC236}">
                <a16:creationId xmlns:a16="http://schemas.microsoft.com/office/drawing/2014/main" id="{34855314-9FF3-4E0D-AEA0-01908DEFBB77}"/>
              </a:ext>
            </a:extLst>
          </p:cNvPr>
          <p:cNvGrpSpPr/>
          <p:nvPr/>
        </p:nvGrpSpPr>
        <p:grpSpPr>
          <a:xfrm>
            <a:off x="1074944" y="1724203"/>
            <a:ext cx="60464" cy="3679530"/>
            <a:chOff x="870536" y="1724203"/>
            <a:chExt cx="264872" cy="3679530"/>
          </a:xfrm>
        </p:grpSpPr>
        <p:cxnSp>
          <p:nvCxnSpPr>
            <p:cNvPr id="43" name="Straight Connector 42">
              <a:extLst>
                <a:ext uri="{FF2B5EF4-FFF2-40B4-BE49-F238E27FC236}">
                  <a16:creationId xmlns:a16="http://schemas.microsoft.com/office/drawing/2014/main" id="{FAE10E96-2C4A-44D2-89A5-14AACD47261C}"/>
                </a:ext>
              </a:extLst>
            </p:cNvPr>
            <p:cNvCxnSpPr/>
            <p:nvPr/>
          </p:nvCxnSpPr>
          <p:spPr bwMode="auto">
            <a:xfrm>
              <a:off x="870536" y="5403733"/>
              <a:ext cx="264872"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2444383B-30BE-439C-904A-F7C84995484F}"/>
                </a:ext>
              </a:extLst>
            </p:cNvPr>
            <p:cNvCxnSpPr/>
            <p:nvPr/>
          </p:nvCxnSpPr>
          <p:spPr bwMode="auto">
            <a:xfrm>
              <a:off x="870536" y="4667827"/>
              <a:ext cx="264872"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46A0E345-78D5-49D7-B67E-CB6486784FBC}"/>
                </a:ext>
              </a:extLst>
            </p:cNvPr>
            <p:cNvCxnSpPr/>
            <p:nvPr/>
          </p:nvCxnSpPr>
          <p:spPr bwMode="auto">
            <a:xfrm>
              <a:off x="870536" y="3931921"/>
              <a:ext cx="264872"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746B501E-ECE8-432B-B486-EDB0016FAC6B}"/>
                </a:ext>
              </a:extLst>
            </p:cNvPr>
            <p:cNvCxnSpPr/>
            <p:nvPr/>
          </p:nvCxnSpPr>
          <p:spPr bwMode="auto">
            <a:xfrm>
              <a:off x="870536" y="3196015"/>
              <a:ext cx="26487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056BFFD7-F25E-4D52-B4B4-E5365A84EFB1}"/>
                </a:ext>
              </a:extLst>
            </p:cNvPr>
            <p:cNvCxnSpPr/>
            <p:nvPr/>
          </p:nvCxnSpPr>
          <p:spPr bwMode="auto">
            <a:xfrm>
              <a:off x="870536" y="2460109"/>
              <a:ext cx="264872"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D69A0B95-396D-4B2C-9BEE-48FD5E2D4715}"/>
                </a:ext>
              </a:extLst>
            </p:cNvPr>
            <p:cNvCxnSpPr/>
            <p:nvPr/>
          </p:nvCxnSpPr>
          <p:spPr bwMode="auto">
            <a:xfrm>
              <a:off x="870536" y="1724203"/>
              <a:ext cx="264872" cy="0"/>
            </a:xfrm>
            <a:prstGeom prst="line">
              <a:avLst/>
            </a:prstGeom>
            <a:noFill/>
            <a:ln w="28575" cap="flat" cmpd="sng" algn="ctr">
              <a:solidFill>
                <a:schemeClr val="bg1"/>
              </a:solidFill>
              <a:prstDash val="solid"/>
              <a:round/>
              <a:headEnd type="none" w="med" len="med"/>
              <a:tailEnd type="none" w="med" len="med"/>
            </a:ln>
            <a:effectLst/>
          </p:spPr>
        </p:cxnSp>
      </p:grpSp>
      <p:sp>
        <p:nvSpPr>
          <p:cNvPr id="55" name="TextBox 54">
            <a:extLst>
              <a:ext uri="{FF2B5EF4-FFF2-40B4-BE49-F238E27FC236}">
                <a16:creationId xmlns:a16="http://schemas.microsoft.com/office/drawing/2014/main" id="{1DF2372E-66CF-4BFD-9A2F-AC0326AB0254}"/>
              </a:ext>
            </a:extLst>
          </p:cNvPr>
          <p:cNvSpPr txBox="1"/>
          <p:nvPr/>
        </p:nvSpPr>
        <p:spPr bwMode="auto">
          <a:xfrm>
            <a:off x="1007659" y="5399106"/>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56" name="TextBox 55">
            <a:extLst>
              <a:ext uri="{FF2B5EF4-FFF2-40B4-BE49-F238E27FC236}">
                <a16:creationId xmlns:a16="http://schemas.microsoft.com/office/drawing/2014/main" id="{3B847008-8A31-41BC-99D1-0FBB7256EE33}"/>
              </a:ext>
            </a:extLst>
          </p:cNvPr>
          <p:cNvSpPr txBox="1"/>
          <p:nvPr/>
        </p:nvSpPr>
        <p:spPr bwMode="auto">
          <a:xfrm>
            <a:off x="1213574" y="5399106"/>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57" name="TextBox 56">
            <a:extLst>
              <a:ext uri="{FF2B5EF4-FFF2-40B4-BE49-F238E27FC236}">
                <a16:creationId xmlns:a16="http://schemas.microsoft.com/office/drawing/2014/main" id="{C4270353-3F9C-4912-B2FD-5803E1B2807F}"/>
              </a:ext>
            </a:extLst>
          </p:cNvPr>
          <p:cNvSpPr txBox="1"/>
          <p:nvPr/>
        </p:nvSpPr>
        <p:spPr bwMode="auto">
          <a:xfrm>
            <a:off x="1431704" y="5399106"/>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58" name="TextBox 57">
            <a:extLst>
              <a:ext uri="{FF2B5EF4-FFF2-40B4-BE49-F238E27FC236}">
                <a16:creationId xmlns:a16="http://schemas.microsoft.com/office/drawing/2014/main" id="{7A11B16F-DAEF-480D-A7E2-8BC099DB71A9}"/>
              </a:ext>
            </a:extLst>
          </p:cNvPr>
          <p:cNvSpPr txBox="1"/>
          <p:nvPr/>
        </p:nvSpPr>
        <p:spPr bwMode="auto">
          <a:xfrm>
            <a:off x="1648089" y="5399106"/>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59" name="TextBox 58">
            <a:extLst>
              <a:ext uri="{FF2B5EF4-FFF2-40B4-BE49-F238E27FC236}">
                <a16:creationId xmlns:a16="http://schemas.microsoft.com/office/drawing/2014/main" id="{862C592F-27EF-4EAD-AC56-743A8947B79B}"/>
              </a:ext>
            </a:extLst>
          </p:cNvPr>
          <p:cNvSpPr txBox="1"/>
          <p:nvPr/>
        </p:nvSpPr>
        <p:spPr bwMode="auto">
          <a:xfrm>
            <a:off x="1796417"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60" name="TextBox 59">
            <a:extLst>
              <a:ext uri="{FF2B5EF4-FFF2-40B4-BE49-F238E27FC236}">
                <a16:creationId xmlns:a16="http://schemas.microsoft.com/office/drawing/2014/main" id="{2B4CA328-5B39-47DA-8111-231F1D4850FD}"/>
              </a:ext>
            </a:extLst>
          </p:cNvPr>
          <p:cNvSpPr txBox="1"/>
          <p:nvPr/>
        </p:nvSpPr>
        <p:spPr bwMode="auto">
          <a:xfrm>
            <a:off x="1998841"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61" name="TextBox 60">
            <a:extLst>
              <a:ext uri="{FF2B5EF4-FFF2-40B4-BE49-F238E27FC236}">
                <a16:creationId xmlns:a16="http://schemas.microsoft.com/office/drawing/2014/main" id="{31B6AB04-8DCD-4205-98CD-959F3CE2951A}"/>
              </a:ext>
            </a:extLst>
          </p:cNvPr>
          <p:cNvSpPr txBox="1"/>
          <p:nvPr/>
        </p:nvSpPr>
        <p:spPr bwMode="auto">
          <a:xfrm>
            <a:off x="2201266"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62" name="TextBox 61">
            <a:extLst>
              <a:ext uri="{FF2B5EF4-FFF2-40B4-BE49-F238E27FC236}">
                <a16:creationId xmlns:a16="http://schemas.microsoft.com/office/drawing/2014/main" id="{931E1E0B-9DB3-4A42-8110-716DBA84E8B1}"/>
              </a:ext>
            </a:extLst>
          </p:cNvPr>
          <p:cNvSpPr txBox="1"/>
          <p:nvPr/>
        </p:nvSpPr>
        <p:spPr bwMode="auto">
          <a:xfrm>
            <a:off x="2414161"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63" name="TextBox 62">
            <a:extLst>
              <a:ext uri="{FF2B5EF4-FFF2-40B4-BE49-F238E27FC236}">
                <a16:creationId xmlns:a16="http://schemas.microsoft.com/office/drawing/2014/main" id="{5EDCE8D6-CF6A-4F57-BC5E-8423E303D10E}"/>
              </a:ext>
            </a:extLst>
          </p:cNvPr>
          <p:cNvSpPr txBox="1"/>
          <p:nvPr/>
        </p:nvSpPr>
        <p:spPr bwMode="auto">
          <a:xfrm>
            <a:off x="2630546"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64" name="TextBox 63">
            <a:extLst>
              <a:ext uri="{FF2B5EF4-FFF2-40B4-BE49-F238E27FC236}">
                <a16:creationId xmlns:a16="http://schemas.microsoft.com/office/drawing/2014/main" id="{B41B2436-7F47-4264-A3F1-1DAFCA33CC12}"/>
              </a:ext>
            </a:extLst>
          </p:cNvPr>
          <p:cNvSpPr txBox="1"/>
          <p:nvPr/>
        </p:nvSpPr>
        <p:spPr bwMode="auto">
          <a:xfrm>
            <a:off x="2839950"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65" name="TextBox 64">
            <a:extLst>
              <a:ext uri="{FF2B5EF4-FFF2-40B4-BE49-F238E27FC236}">
                <a16:creationId xmlns:a16="http://schemas.microsoft.com/office/drawing/2014/main" id="{A37C3620-3ED9-4D41-B1DB-A11354D6E62B}"/>
              </a:ext>
            </a:extLst>
          </p:cNvPr>
          <p:cNvSpPr txBox="1"/>
          <p:nvPr/>
        </p:nvSpPr>
        <p:spPr bwMode="auto">
          <a:xfrm>
            <a:off x="3047610"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66" name="TextBox 65">
            <a:extLst>
              <a:ext uri="{FF2B5EF4-FFF2-40B4-BE49-F238E27FC236}">
                <a16:creationId xmlns:a16="http://schemas.microsoft.com/office/drawing/2014/main" id="{1B3E13E9-55B0-4AEF-8F8F-059526034F12}"/>
              </a:ext>
            </a:extLst>
          </p:cNvPr>
          <p:cNvSpPr txBox="1"/>
          <p:nvPr/>
        </p:nvSpPr>
        <p:spPr bwMode="auto">
          <a:xfrm>
            <a:off x="3260504"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67" name="TextBox 66">
            <a:extLst>
              <a:ext uri="{FF2B5EF4-FFF2-40B4-BE49-F238E27FC236}">
                <a16:creationId xmlns:a16="http://schemas.microsoft.com/office/drawing/2014/main" id="{E230FC5E-9ADE-4BB7-B0B6-6FE4E5EFE877}"/>
              </a:ext>
            </a:extLst>
          </p:cNvPr>
          <p:cNvSpPr txBox="1"/>
          <p:nvPr/>
        </p:nvSpPr>
        <p:spPr bwMode="auto">
          <a:xfrm>
            <a:off x="3462929"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68" name="TextBox 67">
            <a:extLst>
              <a:ext uri="{FF2B5EF4-FFF2-40B4-BE49-F238E27FC236}">
                <a16:creationId xmlns:a16="http://schemas.microsoft.com/office/drawing/2014/main" id="{ADC4E55C-4E11-4803-ACA4-6C0491008DE7}"/>
              </a:ext>
            </a:extLst>
          </p:cNvPr>
          <p:cNvSpPr txBox="1"/>
          <p:nvPr/>
        </p:nvSpPr>
        <p:spPr bwMode="auto">
          <a:xfrm>
            <a:off x="3674080"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69" name="TextBox 68">
            <a:extLst>
              <a:ext uri="{FF2B5EF4-FFF2-40B4-BE49-F238E27FC236}">
                <a16:creationId xmlns:a16="http://schemas.microsoft.com/office/drawing/2014/main" id="{00DE05C5-2B95-4917-8B67-321BAA29B8D7}"/>
              </a:ext>
            </a:extLst>
          </p:cNvPr>
          <p:cNvSpPr txBox="1"/>
          <p:nvPr/>
        </p:nvSpPr>
        <p:spPr bwMode="auto">
          <a:xfrm>
            <a:off x="3873014"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70" name="TextBox 69">
            <a:extLst>
              <a:ext uri="{FF2B5EF4-FFF2-40B4-BE49-F238E27FC236}">
                <a16:creationId xmlns:a16="http://schemas.microsoft.com/office/drawing/2014/main" id="{30525F6D-CB9C-4C90-9D1F-8C816F18607A}"/>
              </a:ext>
            </a:extLst>
          </p:cNvPr>
          <p:cNvSpPr txBox="1"/>
          <p:nvPr/>
        </p:nvSpPr>
        <p:spPr bwMode="auto">
          <a:xfrm>
            <a:off x="4080673"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sp>
        <p:nvSpPr>
          <p:cNvPr id="71" name="TextBox 70">
            <a:extLst>
              <a:ext uri="{FF2B5EF4-FFF2-40B4-BE49-F238E27FC236}">
                <a16:creationId xmlns:a16="http://schemas.microsoft.com/office/drawing/2014/main" id="{E766C127-CFB5-4FC0-8214-72E52964CD09}"/>
              </a:ext>
            </a:extLst>
          </p:cNvPr>
          <p:cNvSpPr txBox="1"/>
          <p:nvPr/>
        </p:nvSpPr>
        <p:spPr bwMode="auto">
          <a:xfrm>
            <a:off x="4281353"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72" name="TextBox 71">
            <a:extLst>
              <a:ext uri="{FF2B5EF4-FFF2-40B4-BE49-F238E27FC236}">
                <a16:creationId xmlns:a16="http://schemas.microsoft.com/office/drawing/2014/main" id="{F6C0E517-E964-4145-9493-D95598038C10}"/>
              </a:ext>
            </a:extLst>
          </p:cNvPr>
          <p:cNvSpPr txBox="1"/>
          <p:nvPr/>
        </p:nvSpPr>
        <p:spPr bwMode="auto">
          <a:xfrm>
            <a:off x="4492503"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51</a:t>
            </a:r>
          </a:p>
        </p:txBody>
      </p:sp>
      <p:sp>
        <p:nvSpPr>
          <p:cNvPr id="73" name="TextBox 72">
            <a:extLst>
              <a:ext uri="{FF2B5EF4-FFF2-40B4-BE49-F238E27FC236}">
                <a16:creationId xmlns:a16="http://schemas.microsoft.com/office/drawing/2014/main" id="{E11C94EF-765C-43A1-8110-8BF094848AB4}"/>
              </a:ext>
            </a:extLst>
          </p:cNvPr>
          <p:cNvSpPr txBox="1"/>
          <p:nvPr/>
        </p:nvSpPr>
        <p:spPr bwMode="auto">
          <a:xfrm>
            <a:off x="4728083"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54</a:t>
            </a:r>
          </a:p>
        </p:txBody>
      </p:sp>
      <p:sp>
        <p:nvSpPr>
          <p:cNvPr id="74" name="TextBox 73">
            <a:extLst>
              <a:ext uri="{FF2B5EF4-FFF2-40B4-BE49-F238E27FC236}">
                <a16:creationId xmlns:a16="http://schemas.microsoft.com/office/drawing/2014/main" id="{0D17333F-B139-4929-865B-182453C7628A}"/>
              </a:ext>
            </a:extLst>
          </p:cNvPr>
          <p:cNvSpPr txBox="1"/>
          <p:nvPr/>
        </p:nvSpPr>
        <p:spPr bwMode="auto">
          <a:xfrm>
            <a:off x="4930508"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57</a:t>
            </a:r>
          </a:p>
        </p:txBody>
      </p:sp>
      <p:sp>
        <p:nvSpPr>
          <p:cNvPr id="75" name="TextBox 74">
            <a:extLst>
              <a:ext uri="{FF2B5EF4-FFF2-40B4-BE49-F238E27FC236}">
                <a16:creationId xmlns:a16="http://schemas.microsoft.com/office/drawing/2014/main" id="{553604A5-403E-44AF-A736-455B5B9353B3}"/>
              </a:ext>
            </a:extLst>
          </p:cNvPr>
          <p:cNvSpPr txBox="1"/>
          <p:nvPr/>
        </p:nvSpPr>
        <p:spPr bwMode="auto">
          <a:xfrm>
            <a:off x="5127698"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cxnSp>
        <p:nvCxnSpPr>
          <p:cNvPr id="171" name="Straight Connector 170">
            <a:extLst>
              <a:ext uri="{FF2B5EF4-FFF2-40B4-BE49-F238E27FC236}">
                <a16:creationId xmlns:a16="http://schemas.microsoft.com/office/drawing/2014/main" id="{7D0FF9AF-4F17-474D-893E-60143482BC60}"/>
              </a:ext>
            </a:extLst>
          </p:cNvPr>
          <p:cNvCxnSpPr>
            <a:cxnSpLocks/>
          </p:cNvCxnSpPr>
          <p:nvPr/>
        </p:nvCxnSpPr>
        <p:spPr bwMode="auto">
          <a:xfrm>
            <a:off x="2812473" y="3625273"/>
            <a:ext cx="0" cy="1770303"/>
          </a:xfrm>
          <a:prstGeom prst="line">
            <a:avLst/>
          </a:prstGeom>
          <a:noFill/>
          <a:ln w="28575" cap="flat" cmpd="sng" algn="ctr">
            <a:solidFill>
              <a:schemeClr val="bg1"/>
            </a:solidFill>
            <a:prstDash val="dash"/>
            <a:round/>
            <a:headEnd type="none" w="med" len="med"/>
            <a:tailEnd type="none" w="med" len="med"/>
          </a:ln>
          <a:effectLst/>
        </p:spPr>
      </p:cxnSp>
      <p:cxnSp>
        <p:nvCxnSpPr>
          <p:cNvPr id="173" name="Straight Connector 172">
            <a:extLst>
              <a:ext uri="{FF2B5EF4-FFF2-40B4-BE49-F238E27FC236}">
                <a16:creationId xmlns:a16="http://schemas.microsoft.com/office/drawing/2014/main" id="{61676E90-68CB-4733-954F-6D5682AD2382}"/>
              </a:ext>
            </a:extLst>
          </p:cNvPr>
          <p:cNvCxnSpPr>
            <a:cxnSpLocks/>
          </p:cNvCxnSpPr>
          <p:nvPr/>
        </p:nvCxnSpPr>
        <p:spPr bwMode="auto">
          <a:xfrm>
            <a:off x="4479637" y="4570461"/>
            <a:ext cx="0" cy="825115"/>
          </a:xfrm>
          <a:prstGeom prst="line">
            <a:avLst/>
          </a:prstGeom>
          <a:noFill/>
          <a:ln w="28575" cap="flat" cmpd="sng" algn="ctr">
            <a:solidFill>
              <a:schemeClr val="bg1"/>
            </a:solidFill>
            <a:prstDash val="dash"/>
            <a:round/>
            <a:headEnd type="none" w="med" len="med"/>
            <a:tailEnd type="none" w="med" len="med"/>
          </a:ln>
          <a:effectLst/>
        </p:spPr>
      </p:cxnSp>
      <p:sp>
        <p:nvSpPr>
          <p:cNvPr id="76" name="TextBox 75">
            <a:extLst>
              <a:ext uri="{FF2B5EF4-FFF2-40B4-BE49-F238E27FC236}">
                <a16:creationId xmlns:a16="http://schemas.microsoft.com/office/drawing/2014/main" id="{7A50312C-35C1-43C6-805F-C09A646990BC}"/>
              </a:ext>
            </a:extLst>
          </p:cNvPr>
          <p:cNvSpPr txBox="1"/>
          <p:nvPr/>
        </p:nvSpPr>
        <p:spPr bwMode="auto">
          <a:xfrm>
            <a:off x="5340592"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63</a:t>
            </a:r>
          </a:p>
        </p:txBody>
      </p:sp>
      <p:sp>
        <p:nvSpPr>
          <p:cNvPr id="77" name="TextBox 76">
            <a:extLst>
              <a:ext uri="{FF2B5EF4-FFF2-40B4-BE49-F238E27FC236}">
                <a16:creationId xmlns:a16="http://schemas.microsoft.com/office/drawing/2014/main" id="{8A8108E1-A80F-4D22-A688-93BF2BE53885}"/>
              </a:ext>
            </a:extLst>
          </p:cNvPr>
          <p:cNvSpPr txBox="1"/>
          <p:nvPr/>
        </p:nvSpPr>
        <p:spPr bwMode="auto">
          <a:xfrm>
            <a:off x="5556977"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66</a:t>
            </a:r>
          </a:p>
        </p:txBody>
      </p:sp>
      <p:sp>
        <p:nvSpPr>
          <p:cNvPr id="78" name="TextBox 77">
            <a:extLst>
              <a:ext uri="{FF2B5EF4-FFF2-40B4-BE49-F238E27FC236}">
                <a16:creationId xmlns:a16="http://schemas.microsoft.com/office/drawing/2014/main" id="{9FEBD5DF-7727-47DB-877E-C00264D1A1F0}"/>
              </a:ext>
            </a:extLst>
          </p:cNvPr>
          <p:cNvSpPr txBox="1"/>
          <p:nvPr/>
        </p:nvSpPr>
        <p:spPr bwMode="auto">
          <a:xfrm>
            <a:off x="5757764"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69</a:t>
            </a:r>
          </a:p>
        </p:txBody>
      </p:sp>
      <p:sp>
        <p:nvSpPr>
          <p:cNvPr id="79" name="TextBox 78">
            <a:extLst>
              <a:ext uri="{FF2B5EF4-FFF2-40B4-BE49-F238E27FC236}">
                <a16:creationId xmlns:a16="http://schemas.microsoft.com/office/drawing/2014/main" id="{BBDC738C-818B-42A2-A3D3-A3FAB43BCB37}"/>
              </a:ext>
            </a:extLst>
          </p:cNvPr>
          <p:cNvSpPr txBox="1"/>
          <p:nvPr/>
        </p:nvSpPr>
        <p:spPr bwMode="auto">
          <a:xfrm>
            <a:off x="5965424" y="5399106"/>
            <a:ext cx="3744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80" name="TextBox 79">
            <a:extLst>
              <a:ext uri="{FF2B5EF4-FFF2-40B4-BE49-F238E27FC236}">
                <a16:creationId xmlns:a16="http://schemas.microsoft.com/office/drawing/2014/main" id="{665D3E4F-8CCC-494C-B836-57780EBBFDA9}"/>
              </a:ext>
            </a:extLst>
          </p:cNvPr>
          <p:cNvSpPr txBox="1"/>
          <p:nvPr/>
        </p:nvSpPr>
        <p:spPr bwMode="auto">
          <a:xfrm>
            <a:off x="875036" y="5247288"/>
            <a:ext cx="1754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82" name="TextBox 81">
            <a:extLst>
              <a:ext uri="{FF2B5EF4-FFF2-40B4-BE49-F238E27FC236}">
                <a16:creationId xmlns:a16="http://schemas.microsoft.com/office/drawing/2014/main" id="{06FFE156-97E1-4902-B8BE-71FD6A68847D}"/>
              </a:ext>
            </a:extLst>
          </p:cNvPr>
          <p:cNvSpPr txBox="1"/>
          <p:nvPr/>
        </p:nvSpPr>
        <p:spPr bwMode="auto">
          <a:xfrm>
            <a:off x="783520" y="4510882"/>
            <a:ext cx="40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84" name="TextBox 83">
            <a:extLst>
              <a:ext uri="{FF2B5EF4-FFF2-40B4-BE49-F238E27FC236}">
                <a16:creationId xmlns:a16="http://schemas.microsoft.com/office/drawing/2014/main" id="{0803D7EA-C1FD-4F15-A20E-297F5E243315}"/>
              </a:ext>
            </a:extLst>
          </p:cNvPr>
          <p:cNvSpPr txBox="1"/>
          <p:nvPr/>
        </p:nvSpPr>
        <p:spPr bwMode="auto">
          <a:xfrm>
            <a:off x="783520" y="3777966"/>
            <a:ext cx="40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86" name="TextBox 85">
            <a:extLst>
              <a:ext uri="{FF2B5EF4-FFF2-40B4-BE49-F238E27FC236}">
                <a16:creationId xmlns:a16="http://schemas.microsoft.com/office/drawing/2014/main" id="{A348643B-368D-41CC-89CF-6CC76AE2FC03}"/>
              </a:ext>
            </a:extLst>
          </p:cNvPr>
          <p:cNvSpPr txBox="1"/>
          <p:nvPr/>
        </p:nvSpPr>
        <p:spPr bwMode="auto">
          <a:xfrm>
            <a:off x="783520" y="3043304"/>
            <a:ext cx="40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88" name="TextBox 87">
            <a:extLst>
              <a:ext uri="{FF2B5EF4-FFF2-40B4-BE49-F238E27FC236}">
                <a16:creationId xmlns:a16="http://schemas.microsoft.com/office/drawing/2014/main" id="{303C970B-0649-4233-BF70-ADDEE8C60ADC}"/>
              </a:ext>
            </a:extLst>
          </p:cNvPr>
          <p:cNvSpPr txBox="1"/>
          <p:nvPr/>
        </p:nvSpPr>
        <p:spPr bwMode="auto">
          <a:xfrm>
            <a:off x="783520" y="2306898"/>
            <a:ext cx="40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90" name="TextBox 89">
            <a:extLst>
              <a:ext uri="{FF2B5EF4-FFF2-40B4-BE49-F238E27FC236}">
                <a16:creationId xmlns:a16="http://schemas.microsoft.com/office/drawing/2014/main" id="{6604B91B-150E-4A2E-8687-8AB5F33D16E8}"/>
              </a:ext>
            </a:extLst>
          </p:cNvPr>
          <p:cNvSpPr txBox="1"/>
          <p:nvPr/>
        </p:nvSpPr>
        <p:spPr bwMode="auto">
          <a:xfrm>
            <a:off x="691217" y="1568747"/>
            <a:ext cx="5564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91" name="Freeform: Shape 90">
            <a:extLst>
              <a:ext uri="{FF2B5EF4-FFF2-40B4-BE49-F238E27FC236}">
                <a16:creationId xmlns:a16="http://schemas.microsoft.com/office/drawing/2014/main" id="{1F1C265C-BCD7-49FA-89ED-0F5901D87681}"/>
              </a:ext>
            </a:extLst>
          </p:cNvPr>
          <p:cNvSpPr/>
          <p:nvPr/>
        </p:nvSpPr>
        <p:spPr bwMode="auto">
          <a:xfrm>
            <a:off x="1147603" y="1722427"/>
            <a:ext cx="4596547" cy="2904805"/>
          </a:xfrm>
          <a:custGeom>
            <a:avLst/>
            <a:gdLst>
              <a:gd name="connsiteX0" fmla="*/ 4596547 w 4596547"/>
              <a:gd name="connsiteY0" fmla="*/ 2904805 h 2904805"/>
              <a:gd name="connsiteX1" fmla="*/ 3602367 w 4596547"/>
              <a:gd name="connsiteY1" fmla="*/ 2904805 h 2904805"/>
              <a:gd name="connsiteX2" fmla="*/ 3602367 w 4596547"/>
              <a:gd name="connsiteY2" fmla="*/ 2827071 h 2904805"/>
              <a:gd name="connsiteX3" fmla="*/ 3244381 w 4596547"/>
              <a:gd name="connsiteY3" fmla="*/ 2827071 h 2904805"/>
              <a:gd name="connsiteX4" fmla="*/ 3244381 w 4596547"/>
              <a:gd name="connsiteY4" fmla="*/ 2806615 h 2904805"/>
              <a:gd name="connsiteX5" fmla="*/ 3113460 w 4596547"/>
              <a:gd name="connsiteY5" fmla="*/ 2806615 h 2904805"/>
              <a:gd name="connsiteX6" fmla="*/ 3113460 w 4596547"/>
              <a:gd name="connsiteY6" fmla="*/ 2759565 h 2904805"/>
              <a:gd name="connsiteX7" fmla="*/ 3041863 w 4596547"/>
              <a:gd name="connsiteY7" fmla="*/ 2759565 h 2904805"/>
              <a:gd name="connsiteX8" fmla="*/ 3041863 w 4596547"/>
              <a:gd name="connsiteY8" fmla="*/ 2716607 h 2904805"/>
              <a:gd name="connsiteX9" fmla="*/ 2800478 w 4596547"/>
              <a:gd name="connsiteY9" fmla="*/ 2716607 h 2904805"/>
              <a:gd name="connsiteX10" fmla="*/ 2800478 w 4596547"/>
              <a:gd name="connsiteY10" fmla="*/ 2685922 h 2904805"/>
              <a:gd name="connsiteX11" fmla="*/ 2667511 w 4596547"/>
              <a:gd name="connsiteY11" fmla="*/ 2685922 h 2904805"/>
              <a:gd name="connsiteX12" fmla="*/ 2667511 w 4596547"/>
              <a:gd name="connsiteY12" fmla="*/ 2661374 h 2904805"/>
              <a:gd name="connsiteX13" fmla="*/ 2597959 w 4596547"/>
              <a:gd name="connsiteY13" fmla="*/ 2661374 h 2904805"/>
              <a:gd name="connsiteX14" fmla="*/ 2597959 w 4596547"/>
              <a:gd name="connsiteY14" fmla="*/ 2618416 h 2904805"/>
              <a:gd name="connsiteX15" fmla="*/ 2487495 w 4596547"/>
              <a:gd name="connsiteY15" fmla="*/ 2618416 h 2904805"/>
              <a:gd name="connsiteX16" fmla="*/ 2487495 w 4596547"/>
              <a:gd name="connsiteY16" fmla="*/ 2606142 h 2904805"/>
              <a:gd name="connsiteX17" fmla="*/ 2456810 w 4596547"/>
              <a:gd name="connsiteY17" fmla="*/ 2606142 h 2904805"/>
              <a:gd name="connsiteX18" fmla="*/ 2456810 w 4596547"/>
              <a:gd name="connsiteY18" fmla="*/ 2501815 h 2904805"/>
              <a:gd name="connsiteX19" fmla="*/ 2329981 w 4596547"/>
              <a:gd name="connsiteY19" fmla="*/ 2501815 h 2904805"/>
              <a:gd name="connsiteX20" fmla="*/ 2329981 w 4596547"/>
              <a:gd name="connsiteY20" fmla="*/ 2456811 h 2904805"/>
              <a:gd name="connsiteX21" fmla="*/ 2307479 w 4596547"/>
              <a:gd name="connsiteY21" fmla="*/ 2456811 h 2904805"/>
              <a:gd name="connsiteX22" fmla="*/ 2307479 w 4596547"/>
              <a:gd name="connsiteY22" fmla="*/ 2415898 h 2904805"/>
              <a:gd name="connsiteX23" fmla="*/ 2293159 w 4596547"/>
              <a:gd name="connsiteY23" fmla="*/ 2415898 h 2904805"/>
              <a:gd name="connsiteX24" fmla="*/ 2293159 w 4596547"/>
              <a:gd name="connsiteY24" fmla="*/ 2391350 h 2904805"/>
              <a:gd name="connsiteX25" fmla="*/ 2166330 w 4596547"/>
              <a:gd name="connsiteY25" fmla="*/ 2391350 h 2904805"/>
              <a:gd name="connsiteX26" fmla="*/ 2166330 w 4596547"/>
              <a:gd name="connsiteY26" fmla="*/ 2366803 h 2904805"/>
              <a:gd name="connsiteX27" fmla="*/ 2143828 w 4596547"/>
              <a:gd name="connsiteY27" fmla="*/ 2366803 h 2904805"/>
              <a:gd name="connsiteX28" fmla="*/ 2143828 w 4596547"/>
              <a:gd name="connsiteY28" fmla="*/ 2348392 h 2904805"/>
              <a:gd name="connsiteX29" fmla="*/ 2043592 w 4596547"/>
              <a:gd name="connsiteY29" fmla="*/ 2348392 h 2904805"/>
              <a:gd name="connsiteX30" fmla="*/ 2043592 w 4596547"/>
              <a:gd name="connsiteY30" fmla="*/ 2315662 h 2904805"/>
              <a:gd name="connsiteX31" fmla="*/ 1976086 w 4596547"/>
              <a:gd name="connsiteY31" fmla="*/ 2315662 h 2904805"/>
              <a:gd name="connsiteX32" fmla="*/ 1976086 w 4596547"/>
              <a:gd name="connsiteY32" fmla="*/ 2272703 h 2904805"/>
              <a:gd name="connsiteX33" fmla="*/ 1953584 w 4596547"/>
              <a:gd name="connsiteY33" fmla="*/ 2272703 h 2904805"/>
              <a:gd name="connsiteX34" fmla="*/ 1953584 w 4596547"/>
              <a:gd name="connsiteY34" fmla="*/ 2244064 h 2904805"/>
              <a:gd name="connsiteX35" fmla="*/ 1910625 w 4596547"/>
              <a:gd name="connsiteY35" fmla="*/ 2244064 h 2904805"/>
              <a:gd name="connsiteX36" fmla="*/ 1910625 w 4596547"/>
              <a:gd name="connsiteY36" fmla="*/ 2199060 h 2904805"/>
              <a:gd name="connsiteX37" fmla="*/ 1896306 w 4596547"/>
              <a:gd name="connsiteY37" fmla="*/ 2199060 h 2904805"/>
              <a:gd name="connsiteX38" fmla="*/ 1896306 w 4596547"/>
              <a:gd name="connsiteY38" fmla="*/ 2184741 h 2904805"/>
              <a:gd name="connsiteX39" fmla="*/ 1839028 w 4596547"/>
              <a:gd name="connsiteY39" fmla="*/ 2184741 h 2904805"/>
              <a:gd name="connsiteX40" fmla="*/ 1839028 w 4596547"/>
              <a:gd name="connsiteY40" fmla="*/ 2152011 h 2904805"/>
              <a:gd name="connsiteX41" fmla="*/ 1812435 w 4596547"/>
              <a:gd name="connsiteY41" fmla="*/ 2152011 h 2904805"/>
              <a:gd name="connsiteX42" fmla="*/ 1812435 w 4596547"/>
              <a:gd name="connsiteY42" fmla="*/ 2111098 h 2904805"/>
              <a:gd name="connsiteX43" fmla="*/ 1794024 w 4596547"/>
              <a:gd name="connsiteY43" fmla="*/ 2111098 h 2904805"/>
              <a:gd name="connsiteX44" fmla="*/ 1794024 w 4596547"/>
              <a:gd name="connsiteY44" fmla="*/ 2023135 h 2904805"/>
              <a:gd name="connsiteX45" fmla="*/ 1777659 w 4596547"/>
              <a:gd name="connsiteY45" fmla="*/ 2023135 h 2904805"/>
              <a:gd name="connsiteX46" fmla="*/ 1777659 w 4596547"/>
              <a:gd name="connsiteY46" fmla="*/ 1978131 h 2904805"/>
              <a:gd name="connsiteX47" fmla="*/ 1749020 w 4596547"/>
              <a:gd name="connsiteY47" fmla="*/ 1978131 h 2904805"/>
              <a:gd name="connsiteX48" fmla="*/ 1749020 w 4596547"/>
              <a:gd name="connsiteY48" fmla="*/ 1931082 h 2904805"/>
              <a:gd name="connsiteX49" fmla="*/ 1724472 w 4596547"/>
              <a:gd name="connsiteY49" fmla="*/ 1931082 h 2904805"/>
              <a:gd name="connsiteX50" fmla="*/ 1724472 w 4596547"/>
              <a:gd name="connsiteY50" fmla="*/ 1869713 h 2904805"/>
              <a:gd name="connsiteX51" fmla="*/ 1634464 w 4596547"/>
              <a:gd name="connsiteY51" fmla="*/ 1869713 h 2904805"/>
              <a:gd name="connsiteX52" fmla="*/ 1634464 w 4596547"/>
              <a:gd name="connsiteY52" fmla="*/ 1822663 h 2904805"/>
              <a:gd name="connsiteX53" fmla="*/ 1614008 w 4596547"/>
              <a:gd name="connsiteY53" fmla="*/ 1822663 h 2904805"/>
              <a:gd name="connsiteX54" fmla="*/ 1614008 w 4596547"/>
              <a:gd name="connsiteY54" fmla="*/ 1794024 h 2904805"/>
              <a:gd name="connsiteX55" fmla="*/ 1564912 w 4596547"/>
              <a:gd name="connsiteY55" fmla="*/ 1794024 h 2904805"/>
              <a:gd name="connsiteX56" fmla="*/ 1564912 w 4596547"/>
              <a:gd name="connsiteY56" fmla="*/ 1765385 h 2904805"/>
              <a:gd name="connsiteX57" fmla="*/ 1542410 w 4596547"/>
              <a:gd name="connsiteY57" fmla="*/ 1765385 h 2904805"/>
              <a:gd name="connsiteX58" fmla="*/ 1542410 w 4596547"/>
              <a:gd name="connsiteY58" fmla="*/ 1722427 h 2904805"/>
              <a:gd name="connsiteX59" fmla="*/ 1515817 w 4596547"/>
              <a:gd name="connsiteY59" fmla="*/ 1722427 h 2904805"/>
              <a:gd name="connsiteX60" fmla="*/ 1515817 w 4596547"/>
              <a:gd name="connsiteY60" fmla="*/ 1689696 h 2904805"/>
              <a:gd name="connsiteX61" fmla="*/ 1460585 w 4596547"/>
              <a:gd name="connsiteY61" fmla="*/ 1689696 h 2904805"/>
              <a:gd name="connsiteX62" fmla="*/ 1460585 w 4596547"/>
              <a:gd name="connsiteY62" fmla="*/ 1665149 h 2904805"/>
              <a:gd name="connsiteX63" fmla="*/ 1431946 w 4596547"/>
              <a:gd name="connsiteY63" fmla="*/ 1665149 h 2904805"/>
              <a:gd name="connsiteX64" fmla="*/ 1431946 w 4596547"/>
              <a:gd name="connsiteY64" fmla="*/ 1618099 h 2904805"/>
              <a:gd name="connsiteX65" fmla="*/ 1391033 w 4596547"/>
              <a:gd name="connsiteY65" fmla="*/ 1618099 h 2904805"/>
              <a:gd name="connsiteX66" fmla="*/ 1391033 w 4596547"/>
              <a:gd name="connsiteY66" fmla="*/ 1591506 h 2904805"/>
              <a:gd name="connsiteX67" fmla="*/ 1354212 w 4596547"/>
              <a:gd name="connsiteY67" fmla="*/ 1591506 h 2904805"/>
              <a:gd name="connsiteX68" fmla="*/ 1354212 w 4596547"/>
              <a:gd name="connsiteY68" fmla="*/ 1556730 h 2904805"/>
              <a:gd name="connsiteX69" fmla="*/ 1323527 w 4596547"/>
              <a:gd name="connsiteY69" fmla="*/ 1556730 h 2904805"/>
              <a:gd name="connsiteX70" fmla="*/ 1323527 w 4596547"/>
              <a:gd name="connsiteY70" fmla="*/ 1499452 h 2904805"/>
              <a:gd name="connsiteX71" fmla="*/ 1311253 w 4596547"/>
              <a:gd name="connsiteY71" fmla="*/ 1499452 h 2904805"/>
              <a:gd name="connsiteX72" fmla="*/ 1311253 w 4596547"/>
              <a:gd name="connsiteY72" fmla="*/ 1440129 h 2904805"/>
              <a:gd name="connsiteX73" fmla="*/ 1280569 w 4596547"/>
              <a:gd name="connsiteY73" fmla="*/ 1440129 h 2904805"/>
              <a:gd name="connsiteX74" fmla="*/ 1280569 w 4596547"/>
              <a:gd name="connsiteY74" fmla="*/ 1421718 h 2904805"/>
              <a:gd name="connsiteX75" fmla="*/ 1262158 w 4596547"/>
              <a:gd name="connsiteY75" fmla="*/ 1421718 h 2904805"/>
              <a:gd name="connsiteX76" fmla="*/ 1262158 w 4596547"/>
              <a:gd name="connsiteY76" fmla="*/ 1384896 h 2904805"/>
              <a:gd name="connsiteX77" fmla="*/ 1251930 w 4596547"/>
              <a:gd name="connsiteY77" fmla="*/ 1384896 h 2904805"/>
              <a:gd name="connsiteX78" fmla="*/ 1251930 w 4596547"/>
              <a:gd name="connsiteY78" fmla="*/ 1309208 h 2904805"/>
              <a:gd name="connsiteX79" fmla="*/ 1206926 w 4596547"/>
              <a:gd name="connsiteY79" fmla="*/ 1309208 h 2904805"/>
              <a:gd name="connsiteX80" fmla="*/ 1206926 w 4596547"/>
              <a:gd name="connsiteY80" fmla="*/ 1192607 h 2904805"/>
              <a:gd name="connsiteX81" fmla="*/ 1170104 w 4596547"/>
              <a:gd name="connsiteY81" fmla="*/ 1192607 h 2904805"/>
              <a:gd name="connsiteX82" fmla="*/ 1170104 w 4596547"/>
              <a:gd name="connsiteY82" fmla="*/ 1170105 h 2904805"/>
              <a:gd name="connsiteX83" fmla="*/ 1139420 w 4596547"/>
              <a:gd name="connsiteY83" fmla="*/ 1170105 h 2904805"/>
              <a:gd name="connsiteX84" fmla="*/ 1139420 w 4596547"/>
              <a:gd name="connsiteY84" fmla="*/ 1114872 h 2904805"/>
              <a:gd name="connsiteX85" fmla="*/ 1053503 w 4596547"/>
              <a:gd name="connsiteY85" fmla="*/ 1114872 h 2904805"/>
              <a:gd name="connsiteX86" fmla="*/ 1053503 w 4596547"/>
              <a:gd name="connsiteY86" fmla="*/ 1051458 h 2904805"/>
              <a:gd name="connsiteX87" fmla="*/ 1020773 w 4596547"/>
              <a:gd name="connsiteY87" fmla="*/ 1051458 h 2904805"/>
              <a:gd name="connsiteX88" fmla="*/ 1020773 w 4596547"/>
              <a:gd name="connsiteY88" fmla="*/ 916445 h 2904805"/>
              <a:gd name="connsiteX89" fmla="*/ 963495 w 4596547"/>
              <a:gd name="connsiteY89" fmla="*/ 916445 h 2904805"/>
              <a:gd name="connsiteX90" fmla="*/ 963495 w 4596547"/>
              <a:gd name="connsiteY90" fmla="*/ 877578 h 2904805"/>
              <a:gd name="connsiteX91" fmla="*/ 949176 w 4596547"/>
              <a:gd name="connsiteY91" fmla="*/ 877578 h 2904805"/>
              <a:gd name="connsiteX92" fmla="*/ 949176 w 4596547"/>
              <a:gd name="connsiteY92" fmla="*/ 799844 h 2904805"/>
              <a:gd name="connsiteX93" fmla="*/ 885761 w 4596547"/>
              <a:gd name="connsiteY93" fmla="*/ 799844 h 2904805"/>
              <a:gd name="connsiteX94" fmla="*/ 885761 w 4596547"/>
              <a:gd name="connsiteY94" fmla="*/ 734384 h 2904805"/>
              <a:gd name="connsiteX95" fmla="*/ 853031 w 4596547"/>
              <a:gd name="connsiteY95" fmla="*/ 734384 h 2904805"/>
              <a:gd name="connsiteX96" fmla="*/ 853031 w 4596547"/>
              <a:gd name="connsiteY96" fmla="*/ 664832 h 2904805"/>
              <a:gd name="connsiteX97" fmla="*/ 828483 w 4596547"/>
              <a:gd name="connsiteY97" fmla="*/ 664832 h 2904805"/>
              <a:gd name="connsiteX98" fmla="*/ 828483 w 4596547"/>
              <a:gd name="connsiteY98" fmla="*/ 634147 h 2904805"/>
              <a:gd name="connsiteX99" fmla="*/ 758931 w 4596547"/>
              <a:gd name="connsiteY99" fmla="*/ 634147 h 2904805"/>
              <a:gd name="connsiteX100" fmla="*/ 758931 w 4596547"/>
              <a:gd name="connsiteY100" fmla="*/ 583007 h 2904805"/>
              <a:gd name="connsiteX101" fmla="*/ 709836 w 4596547"/>
              <a:gd name="connsiteY101" fmla="*/ 583007 h 2904805"/>
              <a:gd name="connsiteX102" fmla="*/ 709836 w 4596547"/>
              <a:gd name="connsiteY102" fmla="*/ 523683 h 2904805"/>
              <a:gd name="connsiteX103" fmla="*/ 695516 w 4596547"/>
              <a:gd name="connsiteY103" fmla="*/ 523683 h 2904805"/>
              <a:gd name="connsiteX104" fmla="*/ 695516 w 4596547"/>
              <a:gd name="connsiteY104" fmla="*/ 419356 h 2904805"/>
              <a:gd name="connsiteX105" fmla="*/ 670969 w 4596547"/>
              <a:gd name="connsiteY105" fmla="*/ 419356 h 2904805"/>
              <a:gd name="connsiteX106" fmla="*/ 670969 w 4596547"/>
              <a:gd name="connsiteY106" fmla="*/ 282298 h 2904805"/>
              <a:gd name="connsiteX107" fmla="*/ 634147 w 4596547"/>
              <a:gd name="connsiteY107" fmla="*/ 282298 h 2904805"/>
              <a:gd name="connsiteX108" fmla="*/ 634147 w 4596547"/>
              <a:gd name="connsiteY108" fmla="*/ 241385 h 2904805"/>
              <a:gd name="connsiteX109" fmla="*/ 580961 w 4596547"/>
              <a:gd name="connsiteY109" fmla="*/ 241385 h 2904805"/>
              <a:gd name="connsiteX110" fmla="*/ 580961 w 4596547"/>
              <a:gd name="connsiteY110" fmla="*/ 202518 h 2904805"/>
              <a:gd name="connsiteX111" fmla="*/ 546185 w 4596547"/>
              <a:gd name="connsiteY111" fmla="*/ 202518 h 2904805"/>
              <a:gd name="connsiteX112" fmla="*/ 546185 w 4596547"/>
              <a:gd name="connsiteY112" fmla="*/ 169788 h 2904805"/>
              <a:gd name="connsiteX113" fmla="*/ 388671 w 4596547"/>
              <a:gd name="connsiteY113" fmla="*/ 169788 h 2904805"/>
              <a:gd name="connsiteX114" fmla="*/ 388671 w 4596547"/>
              <a:gd name="connsiteY114" fmla="*/ 149331 h 2904805"/>
              <a:gd name="connsiteX115" fmla="*/ 337530 w 4596547"/>
              <a:gd name="connsiteY115" fmla="*/ 149331 h 2904805"/>
              <a:gd name="connsiteX116" fmla="*/ 337530 w 4596547"/>
              <a:gd name="connsiteY116" fmla="*/ 114556 h 2904805"/>
              <a:gd name="connsiteX117" fmla="*/ 319119 w 4596547"/>
              <a:gd name="connsiteY117" fmla="*/ 114556 h 2904805"/>
              <a:gd name="connsiteX118" fmla="*/ 319119 w 4596547"/>
              <a:gd name="connsiteY118" fmla="*/ 47050 h 2904805"/>
              <a:gd name="connsiteX119" fmla="*/ 137057 w 4596547"/>
              <a:gd name="connsiteY119" fmla="*/ 47050 h 2904805"/>
              <a:gd name="connsiteX120" fmla="*/ 137057 w 4596547"/>
              <a:gd name="connsiteY120" fmla="*/ 0 h 2904805"/>
              <a:gd name="connsiteX121" fmla="*/ 0 w 4596547"/>
              <a:gd name="connsiteY121" fmla="*/ 0 h 290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596547" h="2904805">
                <a:moveTo>
                  <a:pt x="4596547" y="2904805"/>
                </a:moveTo>
                <a:lnTo>
                  <a:pt x="3602367" y="2904805"/>
                </a:lnTo>
                <a:lnTo>
                  <a:pt x="3602367" y="2827071"/>
                </a:lnTo>
                <a:lnTo>
                  <a:pt x="3244381" y="2827071"/>
                </a:lnTo>
                <a:lnTo>
                  <a:pt x="3244381" y="2806615"/>
                </a:lnTo>
                <a:lnTo>
                  <a:pt x="3113460" y="2806615"/>
                </a:lnTo>
                <a:lnTo>
                  <a:pt x="3113460" y="2759565"/>
                </a:lnTo>
                <a:lnTo>
                  <a:pt x="3041863" y="2759565"/>
                </a:lnTo>
                <a:lnTo>
                  <a:pt x="3041863" y="2716607"/>
                </a:lnTo>
                <a:lnTo>
                  <a:pt x="2800478" y="2716607"/>
                </a:lnTo>
                <a:lnTo>
                  <a:pt x="2800478" y="2685922"/>
                </a:lnTo>
                <a:lnTo>
                  <a:pt x="2667511" y="2685922"/>
                </a:lnTo>
                <a:lnTo>
                  <a:pt x="2667511" y="2661374"/>
                </a:lnTo>
                <a:lnTo>
                  <a:pt x="2597959" y="2661374"/>
                </a:lnTo>
                <a:lnTo>
                  <a:pt x="2597959" y="2618416"/>
                </a:lnTo>
                <a:lnTo>
                  <a:pt x="2487495" y="2618416"/>
                </a:lnTo>
                <a:lnTo>
                  <a:pt x="2487495" y="2606142"/>
                </a:lnTo>
                <a:lnTo>
                  <a:pt x="2456810" y="2606142"/>
                </a:lnTo>
                <a:lnTo>
                  <a:pt x="2456810" y="2501815"/>
                </a:lnTo>
                <a:lnTo>
                  <a:pt x="2329981" y="2501815"/>
                </a:lnTo>
                <a:lnTo>
                  <a:pt x="2329981" y="2456811"/>
                </a:lnTo>
                <a:lnTo>
                  <a:pt x="2307479" y="2456811"/>
                </a:lnTo>
                <a:lnTo>
                  <a:pt x="2307479" y="2415898"/>
                </a:lnTo>
                <a:lnTo>
                  <a:pt x="2293159" y="2415898"/>
                </a:lnTo>
                <a:lnTo>
                  <a:pt x="2293159" y="2391350"/>
                </a:lnTo>
                <a:lnTo>
                  <a:pt x="2166330" y="2391350"/>
                </a:lnTo>
                <a:lnTo>
                  <a:pt x="2166330" y="2366803"/>
                </a:lnTo>
                <a:lnTo>
                  <a:pt x="2143828" y="2366803"/>
                </a:lnTo>
                <a:lnTo>
                  <a:pt x="2143828" y="2348392"/>
                </a:lnTo>
                <a:lnTo>
                  <a:pt x="2043592" y="2348392"/>
                </a:lnTo>
                <a:lnTo>
                  <a:pt x="2043592" y="2315662"/>
                </a:lnTo>
                <a:lnTo>
                  <a:pt x="1976086" y="2315662"/>
                </a:lnTo>
                <a:lnTo>
                  <a:pt x="1976086" y="2272703"/>
                </a:lnTo>
                <a:lnTo>
                  <a:pt x="1953584" y="2272703"/>
                </a:lnTo>
                <a:lnTo>
                  <a:pt x="1953584" y="2244064"/>
                </a:lnTo>
                <a:lnTo>
                  <a:pt x="1910625" y="2244064"/>
                </a:lnTo>
                <a:lnTo>
                  <a:pt x="1910625" y="2199060"/>
                </a:lnTo>
                <a:lnTo>
                  <a:pt x="1896306" y="2199060"/>
                </a:lnTo>
                <a:lnTo>
                  <a:pt x="1896306" y="2184741"/>
                </a:lnTo>
                <a:lnTo>
                  <a:pt x="1839028" y="2184741"/>
                </a:lnTo>
                <a:lnTo>
                  <a:pt x="1839028" y="2152011"/>
                </a:lnTo>
                <a:lnTo>
                  <a:pt x="1812435" y="2152011"/>
                </a:lnTo>
                <a:lnTo>
                  <a:pt x="1812435" y="2111098"/>
                </a:lnTo>
                <a:lnTo>
                  <a:pt x="1794024" y="2111098"/>
                </a:lnTo>
                <a:lnTo>
                  <a:pt x="1794024" y="2023135"/>
                </a:lnTo>
                <a:lnTo>
                  <a:pt x="1777659" y="2023135"/>
                </a:lnTo>
                <a:lnTo>
                  <a:pt x="1777659" y="1978131"/>
                </a:lnTo>
                <a:lnTo>
                  <a:pt x="1749020" y="1978131"/>
                </a:lnTo>
                <a:lnTo>
                  <a:pt x="1749020" y="1931082"/>
                </a:lnTo>
                <a:lnTo>
                  <a:pt x="1724472" y="1931082"/>
                </a:lnTo>
                <a:lnTo>
                  <a:pt x="1724472" y="1869713"/>
                </a:lnTo>
                <a:lnTo>
                  <a:pt x="1634464" y="1869713"/>
                </a:lnTo>
                <a:lnTo>
                  <a:pt x="1634464" y="1822663"/>
                </a:lnTo>
                <a:lnTo>
                  <a:pt x="1614008" y="1822663"/>
                </a:lnTo>
                <a:lnTo>
                  <a:pt x="1614008" y="1794024"/>
                </a:lnTo>
                <a:lnTo>
                  <a:pt x="1564912" y="1794024"/>
                </a:lnTo>
                <a:lnTo>
                  <a:pt x="1564912" y="1765385"/>
                </a:lnTo>
                <a:lnTo>
                  <a:pt x="1542410" y="1765385"/>
                </a:lnTo>
                <a:lnTo>
                  <a:pt x="1542410" y="1722427"/>
                </a:lnTo>
                <a:lnTo>
                  <a:pt x="1515817" y="1722427"/>
                </a:lnTo>
                <a:lnTo>
                  <a:pt x="1515817" y="1689696"/>
                </a:lnTo>
                <a:lnTo>
                  <a:pt x="1460585" y="1689696"/>
                </a:lnTo>
                <a:lnTo>
                  <a:pt x="1460585" y="1665149"/>
                </a:lnTo>
                <a:lnTo>
                  <a:pt x="1431946" y="1665149"/>
                </a:lnTo>
                <a:lnTo>
                  <a:pt x="1431946" y="1618099"/>
                </a:lnTo>
                <a:lnTo>
                  <a:pt x="1391033" y="1618099"/>
                </a:lnTo>
                <a:lnTo>
                  <a:pt x="1391033" y="1591506"/>
                </a:lnTo>
                <a:lnTo>
                  <a:pt x="1354212" y="1591506"/>
                </a:lnTo>
                <a:lnTo>
                  <a:pt x="1354212" y="1556730"/>
                </a:lnTo>
                <a:lnTo>
                  <a:pt x="1323527" y="1556730"/>
                </a:lnTo>
                <a:lnTo>
                  <a:pt x="1323527" y="1499452"/>
                </a:lnTo>
                <a:lnTo>
                  <a:pt x="1311253" y="1499452"/>
                </a:lnTo>
                <a:lnTo>
                  <a:pt x="1311253" y="1440129"/>
                </a:lnTo>
                <a:lnTo>
                  <a:pt x="1280569" y="1440129"/>
                </a:lnTo>
                <a:lnTo>
                  <a:pt x="1280569" y="1421718"/>
                </a:lnTo>
                <a:lnTo>
                  <a:pt x="1262158" y="1421718"/>
                </a:lnTo>
                <a:lnTo>
                  <a:pt x="1262158" y="1384896"/>
                </a:lnTo>
                <a:lnTo>
                  <a:pt x="1251930" y="1384896"/>
                </a:lnTo>
                <a:lnTo>
                  <a:pt x="1251930" y="1309208"/>
                </a:lnTo>
                <a:lnTo>
                  <a:pt x="1206926" y="1309208"/>
                </a:lnTo>
                <a:lnTo>
                  <a:pt x="1206926" y="1192607"/>
                </a:lnTo>
                <a:lnTo>
                  <a:pt x="1170104" y="1192607"/>
                </a:lnTo>
                <a:lnTo>
                  <a:pt x="1170104" y="1170105"/>
                </a:lnTo>
                <a:lnTo>
                  <a:pt x="1139420" y="1170105"/>
                </a:lnTo>
                <a:lnTo>
                  <a:pt x="1139420" y="1114872"/>
                </a:lnTo>
                <a:lnTo>
                  <a:pt x="1053503" y="1114872"/>
                </a:lnTo>
                <a:lnTo>
                  <a:pt x="1053503" y="1051458"/>
                </a:lnTo>
                <a:lnTo>
                  <a:pt x="1020773" y="1051458"/>
                </a:lnTo>
                <a:lnTo>
                  <a:pt x="1020773" y="916445"/>
                </a:lnTo>
                <a:lnTo>
                  <a:pt x="963495" y="916445"/>
                </a:lnTo>
                <a:lnTo>
                  <a:pt x="963495" y="877578"/>
                </a:lnTo>
                <a:lnTo>
                  <a:pt x="949176" y="877578"/>
                </a:lnTo>
                <a:lnTo>
                  <a:pt x="949176" y="799844"/>
                </a:lnTo>
                <a:lnTo>
                  <a:pt x="885761" y="799844"/>
                </a:lnTo>
                <a:lnTo>
                  <a:pt x="885761" y="734384"/>
                </a:lnTo>
                <a:lnTo>
                  <a:pt x="853031" y="734384"/>
                </a:lnTo>
                <a:lnTo>
                  <a:pt x="853031" y="664832"/>
                </a:lnTo>
                <a:lnTo>
                  <a:pt x="828483" y="664832"/>
                </a:lnTo>
                <a:lnTo>
                  <a:pt x="828483" y="634147"/>
                </a:lnTo>
                <a:lnTo>
                  <a:pt x="758931" y="634147"/>
                </a:lnTo>
                <a:lnTo>
                  <a:pt x="758931" y="583007"/>
                </a:lnTo>
                <a:lnTo>
                  <a:pt x="709836" y="583007"/>
                </a:lnTo>
                <a:lnTo>
                  <a:pt x="709836" y="523683"/>
                </a:lnTo>
                <a:lnTo>
                  <a:pt x="695516" y="523683"/>
                </a:lnTo>
                <a:lnTo>
                  <a:pt x="695516" y="419356"/>
                </a:lnTo>
                <a:lnTo>
                  <a:pt x="670969" y="419356"/>
                </a:lnTo>
                <a:lnTo>
                  <a:pt x="670969" y="282298"/>
                </a:lnTo>
                <a:lnTo>
                  <a:pt x="634147" y="282298"/>
                </a:lnTo>
                <a:lnTo>
                  <a:pt x="634147" y="241385"/>
                </a:lnTo>
                <a:lnTo>
                  <a:pt x="580961" y="241385"/>
                </a:lnTo>
                <a:lnTo>
                  <a:pt x="580961" y="202518"/>
                </a:lnTo>
                <a:lnTo>
                  <a:pt x="546185" y="202518"/>
                </a:lnTo>
                <a:lnTo>
                  <a:pt x="546185" y="169788"/>
                </a:lnTo>
                <a:lnTo>
                  <a:pt x="388671" y="169788"/>
                </a:lnTo>
                <a:lnTo>
                  <a:pt x="388671" y="149331"/>
                </a:lnTo>
                <a:lnTo>
                  <a:pt x="337530" y="149331"/>
                </a:lnTo>
                <a:lnTo>
                  <a:pt x="337530" y="114556"/>
                </a:lnTo>
                <a:lnTo>
                  <a:pt x="319119" y="114556"/>
                </a:lnTo>
                <a:lnTo>
                  <a:pt x="319119" y="47050"/>
                </a:lnTo>
                <a:lnTo>
                  <a:pt x="137057" y="47050"/>
                </a:lnTo>
                <a:lnTo>
                  <a:pt x="137057"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92" name="Freeform: Shape 91">
            <a:extLst>
              <a:ext uri="{FF2B5EF4-FFF2-40B4-BE49-F238E27FC236}">
                <a16:creationId xmlns:a16="http://schemas.microsoft.com/office/drawing/2014/main" id="{E9F129D0-7466-409B-B712-75BAF7E37E76}"/>
              </a:ext>
            </a:extLst>
          </p:cNvPr>
          <p:cNvSpPr/>
          <p:nvPr/>
        </p:nvSpPr>
        <p:spPr bwMode="auto">
          <a:xfrm>
            <a:off x="1134319" y="1719998"/>
            <a:ext cx="4199295" cy="3287210"/>
          </a:xfrm>
          <a:custGeom>
            <a:avLst/>
            <a:gdLst>
              <a:gd name="connsiteX0" fmla="*/ 4199295 w 4199295"/>
              <a:gd name="connsiteY0" fmla="*/ 3287210 h 3287210"/>
              <a:gd name="connsiteX1" fmla="*/ 3078866 w 4199295"/>
              <a:gd name="connsiteY1" fmla="*/ 3287210 h 3287210"/>
              <a:gd name="connsiteX2" fmla="*/ 3078866 w 4199295"/>
              <a:gd name="connsiteY2" fmla="*/ 3176093 h 3287210"/>
              <a:gd name="connsiteX3" fmla="*/ 2988583 w 4199295"/>
              <a:gd name="connsiteY3" fmla="*/ 3176093 h 3287210"/>
              <a:gd name="connsiteX4" fmla="*/ 2988583 w 4199295"/>
              <a:gd name="connsiteY4" fmla="*/ 3076551 h 3287210"/>
              <a:gd name="connsiteX5" fmla="*/ 2886726 w 4199295"/>
              <a:gd name="connsiteY5" fmla="*/ 3076551 h 3287210"/>
              <a:gd name="connsiteX6" fmla="*/ 2886726 w 4199295"/>
              <a:gd name="connsiteY6" fmla="*/ 2986268 h 3287210"/>
              <a:gd name="connsiteX7" fmla="*/ 2808018 w 4199295"/>
              <a:gd name="connsiteY7" fmla="*/ 2986268 h 3287210"/>
              <a:gd name="connsiteX8" fmla="*/ 2808018 w 4199295"/>
              <a:gd name="connsiteY8" fmla="*/ 2900616 h 3287210"/>
              <a:gd name="connsiteX9" fmla="*/ 2294102 w 4199295"/>
              <a:gd name="connsiteY9" fmla="*/ 2900616 h 3287210"/>
              <a:gd name="connsiteX10" fmla="*/ 2294102 w 4199295"/>
              <a:gd name="connsiteY10" fmla="*/ 2831168 h 3287210"/>
              <a:gd name="connsiteX11" fmla="*/ 2236229 w 4199295"/>
              <a:gd name="connsiteY11" fmla="*/ 2831168 h 3287210"/>
              <a:gd name="connsiteX12" fmla="*/ 2236229 w 4199295"/>
              <a:gd name="connsiteY12" fmla="*/ 2761719 h 3287210"/>
              <a:gd name="connsiteX13" fmla="*/ 1979271 w 4199295"/>
              <a:gd name="connsiteY13" fmla="*/ 2761719 h 3287210"/>
              <a:gd name="connsiteX14" fmla="*/ 1979271 w 4199295"/>
              <a:gd name="connsiteY14" fmla="*/ 2671437 h 3287210"/>
              <a:gd name="connsiteX15" fmla="*/ 1921397 w 4199295"/>
              <a:gd name="connsiteY15" fmla="*/ 2671437 h 3287210"/>
              <a:gd name="connsiteX16" fmla="*/ 1921397 w 4199295"/>
              <a:gd name="connsiteY16" fmla="*/ 2585784 h 3287210"/>
              <a:gd name="connsiteX17" fmla="*/ 1893618 w 4199295"/>
              <a:gd name="connsiteY17" fmla="*/ 2585784 h 3287210"/>
              <a:gd name="connsiteX18" fmla="*/ 1893618 w 4199295"/>
              <a:gd name="connsiteY18" fmla="*/ 2518651 h 3287210"/>
              <a:gd name="connsiteX19" fmla="*/ 1826485 w 4199295"/>
              <a:gd name="connsiteY19" fmla="*/ 2518651 h 3287210"/>
              <a:gd name="connsiteX20" fmla="*/ 1826485 w 4199295"/>
              <a:gd name="connsiteY20" fmla="*/ 2439943 h 3287210"/>
              <a:gd name="connsiteX21" fmla="*/ 1770927 w 4199295"/>
              <a:gd name="connsiteY21" fmla="*/ 2439943 h 3287210"/>
              <a:gd name="connsiteX22" fmla="*/ 1770927 w 4199295"/>
              <a:gd name="connsiteY22" fmla="*/ 2393645 h 3287210"/>
              <a:gd name="connsiteX23" fmla="*/ 1648235 w 4199295"/>
              <a:gd name="connsiteY23" fmla="*/ 2393645 h 3287210"/>
              <a:gd name="connsiteX24" fmla="*/ 1648235 w 4199295"/>
              <a:gd name="connsiteY24" fmla="*/ 2310307 h 3287210"/>
              <a:gd name="connsiteX25" fmla="*/ 1530173 w 4199295"/>
              <a:gd name="connsiteY25" fmla="*/ 2310307 h 3287210"/>
              <a:gd name="connsiteX26" fmla="*/ 1530173 w 4199295"/>
              <a:gd name="connsiteY26" fmla="*/ 2169096 h 3287210"/>
              <a:gd name="connsiteX27" fmla="*/ 1500079 w 4199295"/>
              <a:gd name="connsiteY27" fmla="*/ 2169096 h 3287210"/>
              <a:gd name="connsiteX28" fmla="*/ 1500079 w 4199295"/>
              <a:gd name="connsiteY28" fmla="*/ 2034829 h 3287210"/>
              <a:gd name="connsiteX29" fmla="*/ 1435261 w 4199295"/>
              <a:gd name="connsiteY29" fmla="*/ 2034829 h 3287210"/>
              <a:gd name="connsiteX30" fmla="*/ 1435261 w 4199295"/>
              <a:gd name="connsiteY30" fmla="*/ 1958436 h 3287210"/>
              <a:gd name="connsiteX31" fmla="*/ 1375072 w 4199295"/>
              <a:gd name="connsiteY31" fmla="*/ 1958436 h 3287210"/>
              <a:gd name="connsiteX32" fmla="*/ 1375072 w 4199295"/>
              <a:gd name="connsiteY32" fmla="*/ 1754722 h 3287210"/>
              <a:gd name="connsiteX33" fmla="*/ 1344978 w 4199295"/>
              <a:gd name="connsiteY33" fmla="*/ 1754722 h 3287210"/>
              <a:gd name="connsiteX34" fmla="*/ 1344978 w 4199295"/>
              <a:gd name="connsiteY34" fmla="*/ 1676014 h 3287210"/>
              <a:gd name="connsiteX35" fmla="*/ 1280160 w 4199295"/>
              <a:gd name="connsiteY35" fmla="*/ 1676014 h 3287210"/>
              <a:gd name="connsiteX36" fmla="*/ 1280160 w 4199295"/>
              <a:gd name="connsiteY36" fmla="*/ 1472300 h 3287210"/>
              <a:gd name="connsiteX37" fmla="*/ 1219972 w 4199295"/>
              <a:gd name="connsiteY37" fmla="*/ 1472300 h 3287210"/>
              <a:gd name="connsiteX38" fmla="*/ 1219972 w 4199295"/>
              <a:gd name="connsiteY38" fmla="*/ 1395907 h 3287210"/>
              <a:gd name="connsiteX39" fmla="*/ 1180618 w 4199295"/>
              <a:gd name="connsiteY39" fmla="*/ 1395907 h 3287210"/>
              <a:gd name="connsiteX40" fmla="*/ 1180618 w 4199295"/>
              <a:gd name="connsiteY40" fmla="*/ 1275530 h 3287210"/>
              <a:gd name="connsiteX41" fmla="*/ 1157468 w 4199295"/>
              <a:gd name="connsiteY41" fmla="*/ 1275530 h 3287210"/>
              <a:gd name="connsiteX42" fmla="*/ 1157468 w 4199295"/>
              <a:gd name="connsiteY42" fmla="*/ 1138949 h 3287210"/>
              <a:gd name="connsiteX43" fmla="*/ 1120429 w 4199295"/>
              <a:gd name="connsiteY43" fmla="*/ 1138949 h 3287210"/>
              <a:gd name="connsiteX44" fmla="*/ 1120429 w 4199295"/>
              <a:gd name="connsiteY44" fmla="*/ 1046351 h 3287210"/>
              <a:gd name="connsiteX45" fmla="*/ 1074131 w 4199295"/>
              <a:gd name="connsiteY45" fmla="*/ 1046351 h 3287210"/>
              <a:gd name="connsiteX46" fmla="*/ 1074131 w 4199295"/>
              <a:gd name="connsiteY46" fmla="*/ 979218 h 3287210"/>
              <a:gd name="connsiteX47" fmla="*/ 1055611 w 4199295"/>
              <a:gd name="connsiteY47" fmla="*/ 979218 h 3287210"/>
              <a:gd name="connsiteX48" fmla="*/ 1055611 w 4199295"/>
              <a:gd name="connsiteY48" fmla="*/ 891251 h 3287210"/>
              <a:gd name="connsiteX49" fmla="*/ 1023202 w 4199295"/>
              <a:gd name="connsiteY49" fmla="*/ 891251 h 3287210"/>
              <a:gd name="connsiteX50" fmla="*/ 1023202 w 4199295"/>
              <a:gd name="connsiteY50" fmla="*/ 858841 h 3287210"/>
              <a:gd name="connsiteX51" fmla="*/ 946809 w 4199295"/>
              <a:gd name="connsiteY51" fmla="*/ 858841 h 3287210"/>
              <a:gd name="connsiteX52" fmla="*/ 946809 w 4199295"/>
              <a:gd name="connsiteY52" fmla="*/ 810228 h 3287210"/>
              <a:gd name="connsiteX53" fmla="*/ 888936 w 4199295"/>
              <a:gd name="connsiteY53" fmla="*/ 810228 h 3287210"/>
              <a:gd name="connsiteX54" fmla="*/ 888936 w 4199295"/>
              <a:gd name="connsiteY54" fmla="*/ 726890 h 3287210"/>
              <a:gd name="connsiteX55" fmla="*/ 858842 w 4199295"/>
              <a:gd name="connsiteY55" fmla="*/ 726890 h 3287210"/>
              <a:gd name="connsiteX56" fmla="*/ 858842 w 4199295"/>
              <a:gd name="connsiteY56" fmla="*/ 666702 h 3287210"/>
              <a:gd name="connsiteX57" fmla="*/ 754669 w 4199295"/>
              <a:gd name="connsiteY57" fmla="*/ 666702 h 3287210"/>
              <a:gd name="connsiteX58" fmla="*/ 754669 w 4199295"/>
              <a:gd name="connsiteY58" fmla="*/ 615773 h 3287210"/>
              <a:gd name="connsiteX59" fmla="*/ 743095 w 4199295"/>
              <a:gd name="connsiteY59" fmla="*/ 615773 h 3287210"/>
              <a:gd name="connsiteX60" fmla="*/ 743095 w 4199295"/>
              <a:gd name="connsiteY60" fmla="*/ 546325 h 3287210"/>
              <a:gd name="connsiteX61" fmla="*/ 710686 w 4199295"/>
              <a:gd name="connsiteY61" fmla="*/ 546325 h 3287210"/>
              <a:gd name="connsiteX62" fmla="*/ 710686 w 4199295"/>
              <a:gd name="connsiteY62" fmla="*/ 490767 h 3287210"/>
              <a:gd name="connsiteX63" fmla="*/ 682906 w 4199295"/>
              <a:gd name="connsiteY63" fmla="*/ 490767 h 3287210"/>
              <a:gd name="connsiteX64" fmla="*/ 682906 w 4199295"/>
              <a:gd name="connsiteY64" fmla="*/ 458357 h 3287210"/>
              <a:gd name="connsiteX65" fmla="*/ 652812 w 4199295"/>
              <a:gd name="connsiteY65" fmla="*/ 458357 h 3287210"/>
              <a:gd name="connsiteX66" fmla="*/ 652812 w 4199295"/>
              <a:gd name="connsiteY66" fmla="*/ 409744 h 3287210"/>
              <a:gd name="connsiteX67" fmla="*/ 608828 w 4199295"/>
              <a:gd name="connsiteY67" fmla="*/ 409744 h 3287210"/>
              <a:gd name="connsiteX68" fmla="*/ 608828 w 4199295"/>
              <a:gd name="connsiteY68" fmla="*/ 375020 h 3287210"/>
              <a:gd name="connsiteX69" fmla="*/ 578734 w 4199295"/>
              <a:gd name="connsiteY69" fmla="*/ 375020 h 3287210"/>
              <a:gd name="connsiteX70" fmla="*/ 578734 w 4199295"/>
              <a:gd name="connsiteY70" fmla="*/ 342611 h 3287210"/>
              <a:gd name="connsiteX71" fmla="*/ 537065 w 4199295"/>
              <a:gd name="connsiteY71" fmla="*/ 342611 h 3287210"/>
              <a:gd name="connsiteX72" fmla="*/ 537065 w 4199295"/>
              <a:gd name="connsiteY72" fmla="*/ 296312 h 3287210"/>
              <a:gd name="connsiteX73" fmla="*/ 462987 w 4199295"/>
              <a:gd name="connsiteY73" fmla="*/ 296312 h 3287210"/>
              <a:gd name="connsiteX74" fmla="*/ 462987 w 4199295"/>
              <a:gd name="connsiteY74" fmla="*/ 261588 h 3287210"/>
              <a:gd name="connsiteX75" fmla="*/ 432893 w 4199295"/>
              <a:gd name="connsiteY75" fmla="*/ 261588 h 3287210"/>
              <a:gd name="connsiteX76" fmla="*/ 432893 w 4199295"/>
              <a:gd name="connsiteY76" fmla="*/ 178250 h 3287210"/>
              <a:gd name="connsiteX77" fmla="*/ 398169 w 4199295"/>
              <a:gd name="connsiteY77" fmla="*/ 178250 h 3287210"/>
              <a:gd name="connsiteX78" fmla="*/ 398169 w 4199295"/>
              <a:gd name="connsiteY78" fmla="*/ 157416 h 3287210"/>
              <a:gd name="connsiteX79" fmla="*/ 277792 w 4199295"/>
              <a:gd name="connsiteY79" fmla="*/ 157416 h 3287210"/>
              <a:gd name="connsiteX80" fmla="*/ 277792 w 4199295"/>
              <a:gd name="connsiteY80" fmla="*/ 97227 h 3287210"/>
              <a:gd name="connsiteX81" fmla="*/ 187510 w 4199295"/>
              <a:gd name="connsiteY81" fmla="*/ 97227 h 3287210"/>
              <a:gd name="connsiteX82" fmla="*/ 187510 w 4199295"/>
              <a:gd name="connsiteY82" fmla="*/ 50929 h 3287210"/>
              <a:gd name="connsiteX83" fmla="*/ 48614 w 4199295"/>
              <a:gd name="connsiteY83" fmla="*/ 50929 h 3287210"/>
              <a:gd name="connsiteX84" fmla="*/ 48614 w 4199295"/>
              <a:gd name="connsiteY84" fmla="*/ 0 h 3287210"/>
              <a:gd name="connsiteX85" fmla="*/ 0 w 4199295"/>
              <a:gd name="connsiteY85" fmla="*/ 0 h 328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199295" h="3287210">
                <a:moveTo>
                  <a:pt x="4199295" y="3287210"/>
                </a:moveTo>
                <a:lnTo>
                  <a:pt x="3078866" y="3287210"/>
                </a:lnTo>
                <a:lnTo>
                  <a:pt x="3078866" y="3176093"/>
                </a:lnTo>
                <a:lnTo>
                  <a:pt x="2988583" y="3176093"/>
                </a:lnTo>
                <a:lnTo>
                  <a:pt x="2988583" y="3076551"/>
                </a:lnTo>
                <a:lnTo>
                  <a:pt x="2886726" y="3076551"/>
                </a:lnTo>
                <a:lnTo>
                  <a:pt x="2886726" y="2986268"/>
                </a:lnTo>
                <a:lnTo>
                  <a:pt x="2808018" y="2986268"/>
                </a:lnTo>
                <a:lnTo>
                  <a:pt x="2808018" y="2900616"/>
                </a:lnTo>
                <a:lnTo>
                  <a:pt x="2294102" y="2900616"/>
                </a:lnTo>
                <a:lnTo>
                  <a:pt x="2294102" y="2831168"/>
                </a:lnTo>
                <a:lnTo>
                  <a:pt x="2236229" y="2831168"/>
                </a:lnTo>
                <a:lnTo>
                  <a:pt x="2236229" y="2761719"/>
                </a:lnTo>
                <a:lnTo>
                  <a:pt x="1979271" y="2761719"/>
                </a:lnTo>
                <a:lnTo>
                  <a:pt x="1979271" y="2671437"/>
                </a:lnTo>
                <a:lnTo>
                  <a:pt x="1921397" y="2671437"/>
                </a:lnTo>
                <a:lnTo>
                  <a:pt x="1921397" y="2585784"/>
                </a:lnTo>
                <a:lnTo>
                  <a:pt x="1893618" y="2585784"/>
                </a:lnTo>
                <a:lnTo>
                  <a:pt x="1893618" y="2518651"/>
                </a:lnTo>
                <a:lnTo>
                  <a:pt x="1826485" y="2518651"/>
                </a:lnTo>
                <a:lnTo>
                  <a:pt x="1826485" y="2439943"/>
                </a:lnTo>
                <a:lnTo>
                  <a:pt x="1770927" y="2439943"/>
                </a:lnTo>
                <a:lnTo>
                  <a:pt x="1770927" y="2393645"/>
                </a:lnTo>
                <a:lnTo>
                  <a:pt x="1648235" y="2393645"/>
                </a:lnTo>
                <a:lnTo>
                  <a:pt x="1648235" y="2310307"/>
                </a:lnTo>
                <a:lnTo>
                  <a:pt x="1530173" y="2310307"/>
                </a:lnTo>
                <a:lnTo>
                  <a:pt x="1530173" y="2169096"/>
                </a:lnTo>
                <a:lnTo>
                  <a:pt x="1500079" y="2169096"/>
                </a:lnTo>
                <a:lnTo>
                  <a:pt x="1500079" y="2034829"/>
                </a:lnTo>
                <a:lnTo>
                  <a:pt x="1435261" y="2034829"/>
                </a:lnTo>
                <a:lnTo>
                  <a:pt x="1435261" y="1958436"/>
                </a:lnTo>
                <a:lnTo>
                  <a:pt x="1375072" y="1958436"/>
                </a:lnTo>
                <a:lnTo>
                  <a:pt x="1375072" y="1754722"/>
                </a:lnTo>
                <a:lnTo>
                  <a:pt x="1344978" y="1754722"/>
                </a:lnTo>
                <a:lnTo>
                  <a:pt x="1344978" y="1676014"/>
                </a:lnTo>
                <a:lnTo>
                  <a:pt x="1280160" y="1676014"/>
                </a:lnTo>
                <a:lnTo>
                  <a:pt x="1280160" y="1472300"/>
                </a:lnTo>
                <a:lnTo>
                  <a:pt x="1219972" y="1472300"/>
                </a:lnTo>
                <a:lnTo>
                  <a:pt x="1219972" y="1395907"/>
                </a:lnTo>
                <a:lnTo>
                  <a:pt x="1180618" y="1395907"/>
                </a:lnTo>
                <a:lnTo>
                  <a:pt x="1180618" y="1275530"/>
                </a:lnTo>
                <a:lnTo>
                  <a:pt x="1157468" y="1275530"/>
                </a:lnTo>
                <a:lnTo>
                  <a:pt x="1157468" y="1138949"/>
                </a:lnTo>
                <a:lnTo>
                  <a:pt x="1120429" y="1138949"/>
                </a:lnTo>
                <a:lnTo>
                  <a:pt x="1120429" y="1046351"/>
                </a:lnTo>
                <a:lnTo>
                  <a:pt x="1074131" y="1046351"/>
                </a:lnTo>
                <a:lnTo>
                  <a:pt x="1074131" y="979218"/>
                </a:lnTo>
                <a:lnTo>
                  <a:pt x="1055611" y="979218"/>
                </a:lnTo>
                <a:lnTo>
                  <a:pt x="1055611" y="891251"/>
                </a:lnTo>
                <a:lnTo>
                  <a:pt x="1023202" y="891251"/>
                </a:lnTo>
                <a:lnTo>
                  <a:pt x="1023202" y="858841"/>
                </a:lnTo>
                <a:lnTo>
                  <a:pt x="946809" y="858841"/>
                </a:lnTo>
                <a:lnTo>
                  <a:pt x="946809" y="810228"/>
                </a:lnTo>
                <a:lnTo>
                  <a:pt x="888936" y="810228"/>
                </a:lnTo>
                <a:lnTo>
                  <a:pt x="888936" y="726890"/>
                </a:lnTo>
                <a:lnTo>
                  <a:pt x="858842" y="726890"/>
                </a:lnTo>
                <a:lnTo>
                  <a:pt x="858842" y="666702"/>
                </a:lnTo>
                <a:lnTo>
                  <a:pt x="754669" y="666702"/>
                </a:lnTo>
                <a:lnTo>
                  <a:pt x="754669" y="615773"/>
                </a:lnTo>
                <a:lnTo>
                  <a:pt x="743095" y="615773"/>
                </a:lnTo>
                <a:lnTo>
                  <a:pt x="743095" y="546325"/>
                </a:lnTo>
                <a:lnTo>
                  <a:pt x="710686" y="546325"/>
                </a:lnTo>
                <a:lnTo>
                  <a:pt x="710686" y="490767"/>
                </a:lnTo>
                <a:lnTo>
                  <a:pt x="682906" y="490767"/>
                </a:lnTo>
                <a:lnTo>
                  <a:pt x="682906" y="458357"/>
                </a:lnTo>
                <a:lnTo>
                  <a:pt x="652812" y="458357"/>
                </a:lnTo>
                <a:lnTo>
                  <a:pt x="652812" y="409744"/>
                </a:lnTo>
                <a:lnTo>
                  <a:pt x="608828" y="409744"/>
                </a:lnTo>
                <a:lnTo>
                  <a:pt x="608828" y="375020"/>
                </a:lnTo>
                <a:lnTo>
                  <a:pt x="578734" y="375020"/>
                </a:lnTo>
                <a:lnTo>
                  <a:pt x="578734" y="342611"/>
                </a:lnTo>
                <a:lnTo>
                  <a:pt x="537065" y="342611"/>
                </a:lnTo>
                <a:lnTo>
                  <a:pt x="537065" y="296312"/>
                </a:lnTo>
                <a:lnTo>
                  <a:pt x="462987" y="296312"/>
                </a:lnTo>
                <a:lnTo>
                  <a:pt x="462987" y="261588"/>
                </a:lnTo>
                <a:lnTo>
                  <a:pt x="432893" y="261588"/>
                </a:lnTo>
                <a:lnTo>
                  <a:pt x="432893" y="178250"/>
                </a:lnTo>
                <a:lnTo>
                  <a:pt x="398169" y="178250"/>
                </a:lnTo>
                <a:lnTo>
                  <a:pt x="398169" y="157416"/>
                </a:lnTo>
                <a:lnTo>
                  <a:pt x="277792" y="157416"/>
                </a:lnTo>
                <a:lnTo>
                  <a:pt x="277792" y="97227"/>
                </a:lnTo>
                <a:lnTo>
                  <a:pt x="187510" y="97227"/>
                </a:lnTo>
                <a:lnTo>
                  <a:pt x="187510" y="50929"/>
                </a:lnTo>
                <a:lnTo>
                  <a:pt x="48614" y="50929"/>
                </a:lnTo>
                <a:lnTo>
                  <a:pt x="48614"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8" name="Freeform: Shape 7">
            <a:extLst>
              <a:ext uri="{FF2B5EF4-FFF2-40B4-BE49-F238E27FC236}">
                <a16:creationId xmlns:a16="http://schemas.microsoft.com/office/drawing/2014/main" id="{F13A078A-1F22-4943-95F1-AAD5CE2F7AF3}"/>
              </a:ext>
            </a:extLst>
          </p:cNvPr>
          <p:cNvSpPr/>
          <p:nvPr/>
        </p:nvSpPr>
        <p:spPr bwMode="auto">
          <a:xfrm>
            <a:off x="1145532" y="1714078"/>
            <a:ext cx="5005580" cy="3690331"/>
          </a:xfrm>
          <a:custGeom>
            <a:avLst/>
            <a:gdLst>
              <a:gd name="connsiteX0" fmla="*/ 0 w 4980973"/>
              <a:gd name="connsiteY0" fmla="*/ 0 h 3684608"/>
              <a:gd name="connsiteX1" fmla="*/ 0 w 4980973"/>
              <a:gd name="connsiteY1" fmla="*/ 3684608 h 3684608"/>
              <a:gd name="connsiteX2" fmla="*/ 4980973 w 4980973"/>
              <a:gd name="connsiteY2" fmla="*/ 3684608 h 3684608"/>
            </a:gdLst>
            <a:ahLst/>
            <a:cxnLst>
              <a:cxn ang="0">
                <a:pos x="connsiteX0" y="connsiteY0"/>
              </a:cxn>
              <a:cxn ang="0">
                <a:pos x="connsiteX1" y="connsiteY1"/>
              </a:cxn>
              <a:cxn ang="0">
                <a:pos x="connsiteX2" y="connsiteY2"/>
              </a:cxn>
            </a:cxnLst>
            <a:rect l="l" t="t" r="r" b="b"/>
            <a:pathLst>
              <a:path w="4980973" h="3684608">
                <a:moveTo>
                  <a:pt x="0" y="0"/>
                </a:moveTo>
                <a:lnTo>
                  <a:pt x="0" y="3684608"/>
                </a:lnTo>
                <a:lnTo>
                  <a:pt x="4980973" y="3684608"/>
                </a:lnTo>
              </a:path>
            </a:pathLst>
          </a:custGeom>
          <a:noFill/>
          <a:ln w="28575">
            <a:solidFill>
              <a:schemeClr val="bg1"/>
            </a:solidFill>
            <a:miter lim="800000"/>
            <a:headEnd/>
            <a:tailEnd/>
          </a:ln>
        </p:spPr>
        <p:txBody>
          <a:bodyPr rtlCol="0" anchor="ctr"/>
          <a:lstStyle/>
          <a:p>
            <a:pPr algn="ctr"/>
            <a:endParaRPr lang="en-US" dirty="0"/>
          </a:p>
        </p:txBody>
      </p:sp>
      <p:sp>
        <p:nvSpPr>
          <p:cNvPr id="93" name="TextBox 92">
            <a:extLst>
              <a:ext uri="{FF2B5EF4-FFF2-40B4-BE49-F238E27FC236}">
                <a16:creationId xmlns:a16="http://schemas.microsoft.com/office/drawing/2014/main" id="{D9CE008E-EFAD-4B7A-9D2B-A078536938A7}"/>
              </a:ext>
            </a:extLst>
          </p:cNvPr>
          <p:cNvSpPr txBox="1"/>
          <p:nvPr/>
        </p:nvSpPr>
        <p:spPr bwMode="auto">
          <a:xfrm>
            <a:off x="5712505" y="4473034"/>
            <a:ext cx="8556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1"/>
                </a:solidFill>
                <a:latin typeface="Calibri" panose="020F0502020204030204" pitchFamily="34" charset="0"/>
              </a:rPr>
              <a:t>Olaparib</a:t>
            </a:r>
          </a:p>
        </p:txBody>
      </p:sp>
      <p:sp>
        <p:nvSpPr>
          <p:cNvPr id="94" name="TextBox 93">
            <a:extLst>
              <a:ext uri="{FF2B5EF4-FFF2-40B4-BE49-F238E27FC236}">
                <a16:creationId xmlns:a16="http://schemas.microsoft.com/office/drawing/2014/main" id="{A94798E6-AB2D-4AAB-AC40-6E0340C13F72}"/>
              </a:ext>
            </a:extLst>
          </p:cNvPr>
          <p:cNvSpPr txBox="1"/>
          <p:nvPr/>
        </p:nvSpPr>
        <p:spPr bwMode="auto">
          <a:xfrm>
            <a:off x="5354526" y="4831011"/>
            <a:ext cx="12836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3"/>
                </a:solidFill>
                <a:latin typeface="Calibri" panose="020F0502020204030204" pitchFamily="34" charset="0"/>
              </a:rPr>
              <a:t>Chemotherapy</a:t>
            </a:r>
          </a:p>
        </p:txBody>
      </p:sp>
      <p:grpSp>
        <p:nvGrpSpPr>
          <p:cNvPr id="143" name="Group 142">
            <a:extLst>
              <a:ext uri="{FF2B5EF4-FFF2-40B4-BE49-F238E27FC236}">
                <a16:creationId xmlns:a16="http://schemas.microsoft.com/office/drawing/2014/main" id="{E6010C27-2115-410D-AB50-B67EA7828564}"/>
              </a:ext>
            </a:extLst>
          </p:cNvPr>
          <p:cNvGrpSpPr/>
          <p:nvPr/>
        </p:nvGrpSpPr>
        <p:grpSpPr>
          <a:xfrm>
            <a:off x="1194081" y="1691470"/>
            <a:ext cx="4577023" cy="2969290"/>
            <a:chOff x="1194081" y="1691470"/>
            <a:chExt cx="4577023" cy="2969290"/>
          </a:xfrm>
        </p:grpSpPr>
        <p:grpSp>
          <p:nvGrpSpPr>
            <p:cNvPr id="141" name="Group 140">
              <a:extLst>
                <a:ext uri="{FF2B5EF4-FFF2-40B4-BE49-F238E27FC236}">
                  <a16:creationId xmlns:a16="http://schemas.microsoft.com/office/drawing/2014/main" id="{109DA8B3-2B01-4CE0-A82E-4F14FE4FB7F3}"/>
                </a:ext>
              </a:extLst>
            </p:cNvPr>
            <p:cNvGrpSpPr/>
            <p:nvPr/>
          </p:nvGrpSpPr>
          <p:grpSpPr>
            <a:xfrm>
              <a:off x="3789905" y="4352610"/>
              <a:ext cx="1981199" cy="308150"/>
              <a:chOff x="3789905" y="4352610"/>
              <a:chExt cx="1981199" cy="308150"/>
            </a:xfrm>
          </p:grpSpPr>
          <p:sp>
            <p:nvSpPr>
              <p:cNvPr id="95" name="Oval 94">
                <a:extLst>
                  <a:ext uri="{FF2B5EF4-FFF2-40B4-BE49-F238E27FC236}">
                    <a16:creationId xmlns:a16="http://schemas.microsoft.com/office/drawing/2014/main" id="{7A1E472C-AB8D-4526-A8BC-2EAF377CFB9C}"/>
                  </a:ext>
                </a:extLst>
              </p:cNvPr>
              <p:cNvSpPr/>
              <p:nvPr/>
            </p:nvSpPr>
            <p:spPr bwMode="auto">
              <a:xfrm>
                <a:off x="5700765" y="4590421"/>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Oval 95">
                <a:extLst>
                  <a:ext uri="{FF2B5EF4-FFF2-40B4-BE49-F238E27FC236}">
                    <a16:creationId xmlns:a16="http://schemas.microsoft.com/office/drawing/2014/main" id="{A2F36921-918B-4D84-A728-DBF6700B4C98}"/>
                  </a:ext>
                </a:extLst>
              </p:cNvPr>
              <p:cNvSpPr/>
              <p:nvPr/>
            </p:nvSpPr>
            <p:spPr bwMode="auto">
              <a:xfrm>
                <a:off x="5536642" y="4590421"/>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Oval 96">
                <a:extLst>
                  <a:ext uri="{FF2B5EF4-FFF2-40B4-BE49-F238E27FC236}">
                    <a16:creationId xmlns:a16="http://schemas.microsoft.com/office/drawing/2014/main" id="{3361A417-1890-43BC-B89E-EF31F869C42A}"/>
                  </a:ext>
                </a:extLst>
              </p:cNvPr>
              <p:cNvSpPr/>
              <p:nvPr/>
            </p:nvSpPr>
            <p:spPr bwMode="auto">
              <a:xfrm>
                <a:off x="5509846" y="4590421"/>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Oval 97">
                <a:extLst>
                  <a:ext uri="{FF2B5EF4-FFF2-40B4-BE49-F238E27FC236}">
                    <a16:creationId xmlns:a16="http://schemas.microsoft.com/office/drawing/2014/main" id="{A0DE7E48-47A4-424A-8FD7-AFA7DBFE5219}"/>
                  </a:ext>
                </a:extLst>
              </p:cNvPr>
              <p:cNvSpPr/>
              <p:nvPr/>
            </p:nvSpPr>
            <p:spPr bwMode="auto">
              <a:xfrm>
                <a:off x="5122984" y="4590421"/>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Oval 100">
                <a:extLst>
                  <a:ext uri="{FF2B5EF4-FFF2-40B4-BE49-F238E27FC236}">
                    <a16:creationId xmlns:a16="http://schemas.microsoft.com/office/drawing/2014/main" id="{889C0800-08EB-4475-8128-F0C945C27581}"/>
                  </a:ext>
                </a:extLst>
              </p:cNvPr>
              <p:cNvSpPr/>
              <p:nvPr/>
            </p:nvSpPr>
            <p:spPr bwMode="auto">
              <a:xfrm>
                <a:off x="4928716" y="4590421"/>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Oval 101">
                <a:extLst>
                  <a:ext uri="{FF2B5EF4-FFF2-40B4-BE49-F238E27FC236}">
                    <a16:creationId xmlns:a16="http://schemas.microsoft.com/office/drawing/2014/main" id="{AD074DDF-498E-4A4A-8CBF-8E7D15171A6E}"/>
                  </a:ext>
                </a:extLst>
              </p:cNvPr>
              <p:cNvSpPr/>
              <p:nvPr/>
            </p:nvSpPr>
            <p:spPr bwMode="auto">
              <a:xfrm>
                <a:off x="4751195" y="4590421"/>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Oval 102">
                <a:extLst>
                  <a:ext uri="{FF2B5EF4-FFF2-40B4-BE49-F238E27FC236}">
                    <a16:creationId xmlns:a16="http://schemas.microsoft.com/office/drawing/2014/main" id="{9DA73C24-48C8-4469-A583-B5ABB8E2444C}"/>
                  </a:ext>
                </a:extLst>
              </p:cNvPr>
              <p:cNvSpPr/>
              <p:nvPr/>
            </p:nvSpPr>
            <p:spPr bwMode="auto">
              <a:xfrm>
                <a:off x="4622242" y="451840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Oval 103">
                <a:extLst>
                  <a:ext uri="{FF2B5EF4-FFF2-40B4-BE49-F238E27FC236}">
                    <a16:creationId xmlns:a16="http://schemas.microsoft.com/office/drawing/2014/main" id="{15937F70-14F4-41F7-94B7-CBE0E706926B}"/>
                  </a:ext>
                </a:extLst>
              </p:cNvPr>
              <p:cNvSpPr/>
              <p:nvPr/>
            </p:nvSpPr>
            <p:spPr bwMode="auto">
              <a:xfrm>
                <a:off x="4553578" y="451840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Oval 104">
                <a:extLst>
                  <a:ext uri="{FF2B5EF4-FFF2-40B4-BE49-F238E27FC236}">
                    <a16:creationId xmlns:a16="http://schemas.microsoft.com/office/drawing/2014/main" id="{CBFA10E6-8698-45AF-9707-6C98A29FE9A7}"/>
                  </a:ext>
                </a:extLst>
              </p:cNvPr>
              <p:cNvSpPr/>
              <p:nvPr/>
            </p:nvSpPr>
            <p:spPr bwMode="auto">
              <a:xfrm>
                <a:off x="4448071" y="451840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Oval 105">
                <a:extLst>
                  <a:ext uri="{FF2B5EF4-FFF2-40B4-BE49-F238E27FC236}">
                    <a16:creationId xmlns:a16="http://schemas.microsoft.com/office/drawing/2014/main" id="{8529619D-B7F6-4A16-AEA7-720B41ED4D3F}"/>
                  </a:ext>
                </a:extLst>
              </p:cNvPr>
              <p:cNvSpPr/>
              <p:nvPr/>
            </p:nvSpPr>
            <p:spPr bwMode="auto">
              <a:xfrm>
                <a:off x="4367684" y="451840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Oval 106">
                <a:extLst>
                  <a:ext uri="{FF2B5EF4-FFF2-40B4-BE49-F238E27FC236}">
                    <a16:creationId xmlns:a16="http://schemas.microsoft.com/office/drawing/2014/main" id="{CA785D15-D43A-49DF-B15A-8C4F8E801595}"/>
                  </a:ext>
                </a:extLst>
              </p:cNvPr>
              <p:cNvSpPr/>
              <p:nvPr/>
            </p:nvSpPr>
            <p:spPr bwMode="auto">
              <a:xfrm>
                <a:off x="4345913" y="451840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Oval 107">
                <a:extLst>
                  <a:ext uri="{FF2B5EF4-FFF2-40B4-BE49-F238E27FC236}">
                    <a16:creationId xmlns:a16="http://schemas.microsoft.com/office/drawing/2014/main" id="{25F4DC33-4243-4B21-95CE-E740E9F04651}"/>
                  </a:ext>
                </a:extLst>
              </p:cNvPr>
              <p:cNvSpPr/>
              <p:nvPr/>
            </p:nvSpPr>
            <p:spPr bwMode="auto">
              <a:xfrm>
                <a:off x="4216959" y="4451418"/>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Oval 108">
                <a:extLst>
                  <a:ext uri="{FF2B5EF4-FFF2-40B4-BE49-F238E27FC236}">
                    <a16:creationId xmlns:a16="http://schemas.microsoft.com/office/drawing/2014/main" id="{0E09525D-A58F-4C45-83DD-C2D9DF90F537}"/>
                  </a:ext>
                </a:extLst>
              </p:cNvPr>
              <p:cNvSpPr/>
              <p:nvPr/>
            </p:nvSpPr>
            <p:spPr bwMode="auto">
              <a:xfrm>
                <a:off x="4156670" y="4412900"/>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Oval 109">
                <a:extLst>
                  <a:ext uri="{FF2B5EF4-FFF2-40B4-BE49-F238E27FC236}">
                    <a16:creationId xmlns:a16="http://schemas.microsoft.com/office/drawing/2014/main" id="{1D5962B0-ECAC-4E93-99C9-638A127E8F6F}"/>
                  </a:ext>
                </a:extLst>
              </p:cNvPr>
              <p:cNvSpPr/>
              <p:nvPr/>
            </p:nvSpPr>
            <p:spPr bwMode="auto">
              <a:xfrm>
                <a:off x="3992547" y="4412900"/>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Oval 112">
                <a:extLst>
                  <a:ext uri="{FF2B5EF4-FFF2-40B4-BE49-F238E27FC236}">
                    <a16:creationId xmlns:a16="http://schemas.microsoft.com/office/drawing/2014/main" id="{D856D305-9B6A-4745-8AD6-2BD0FDBB6B88}"/>
                  </a:ext>
                </a:extLst>
              </p:cNvPr>
              <p:cNvSpPr/>
              <p:nvPr/>
            </p:nvSpPr>
            <p:spPr bwMode="auto">
              <a:xfrm>
                <a:off x="3964077" y="4412900"/>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Oval 113">
                <a:extLst>
                  <a:ext uri="{FF2B5EF4-FFF2-40B4-BE49-F238E27FC236}">
                    <a16:creationId xmlns:a16="http://schemas.microsoft.com/office/drawing/2014/main" id="{3B7F2F9F-5285-41FD-974C-131C2A6A5663}"/>
                  </a:ext>
                </a:extLst>
              </p:cNvPr>
              <p:cNvSpPr/>
              <p:nvPr/>
            </p:nvSpPr>
            <p:spPr bwMode="auto">
              <a:xfrm>
                <a:off x="3789905" y="4352610"/>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2" name="Group 141">
              <a:extLst>
                <a:ext uri="{FF2B5EF4-FFF2-40B4-BE49-F238E27FC236}">
                  <a16:creationId xmlns:a16="http://schemas.microsoft.com/office/drawing/2014/main" id="{8DFFB732-16F5-4FD0-8883-3A97C058E944}"/>
                </a:ext>
              </a:extLst>
            </p:cNvPr>
            <p:cNvGrpSpPr/>
            <p:nvPr/>
          </p:nvGrpSpPr>
          <p:grpSpPr>
            <a:xfrm>
              <a:off x="1194081" y="1691470"/>
              <a:ext cx="2430027" cy="2580753"/>
              <a:chOff x="1194081" y="1691470"/>
              <a:chExt cx="2430027" cy="2580753"/>
            </a:xfrm>
          </p:grpSpPr>
          <p:sp>
            <p:nvSpPr>
              <p:cNvPr id="115" name="Oval 114">
                <a:extLst>
                  <a:ext uri="{FF2B5EF4-FFF2-40B4-BE49-F238E27FC236}">
                    <a16:creationId xmlns:a16="http://schemas.microsoft.com/office/drawing/2014/main" id="{06F8E435-BA98-41AD-9132-B17FA2C78FF8}"/>
                  </a:ext>
                </a:extLst>
              </p:cNvPr>
              <p:cNvSpPr/>
              <p:nvPr/>
            </p:nvSpPr>
            <p:spPr bwMode="auto">
              <a:xfrm>
                <a:off x="3553769" y="4201884"/>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Oval 115">
                <a:extLst>
                  <a:ext uri="{FF2B5EF4-FFF2-40B4-BE49-F238E27FC236}">
                    <a16:creationId xmlns:a16="http://schemas.microsoft.com/office/drawing/2014/main" id="{6DED4375-70C5-45BD-B457-280628B48AE2}"/>
                  </a:ext>
                </a:extLst>
              </p:cNvPr>
              <p:cNvSpPr/>
              <p:nvPr/>
            </p:nvSpPr>
            <p:spPr bwMode="auto">
              <a:xfrm>
                <a:off x="3305909" y="4079630"/>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Oval 116">
                <a:extLst>
                  <a:ext uri="{FF2B5EF4-FFF2-40B4-BE49-F238E27FC236}">
                    <a16:creationId xmlns:a16="http://schemas.microsoft.com/office/drawing/2014/main" id="{665560A7-119E-4E9C-8457-7131EBB52B01}"/>
                  </a:ext>
                </a:extLst>
              </p:cNvPr>
              <p:cNvSpPr/>
              <p:nvPr/>
            </p:nvSpPr>
            <p:spPr bwMode="auto">
              <a:xfrm>
                <a:off x="3031254" y="3933928"/>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40" name="Group 139">
                <a:extLst>
                  <a:ext uri="{FF2B5EF4-FFF2-40B4-BE49-F238E27FC236}">
                    <a16:creationId xmlns:a16="http://schemas.microsoft.com/office/drawing/2014/main" id="{11E3B73F-0AF7-4038-A466-8ED1B14CE624}"/>
                  </a:ext>
                </a:extLst>
              </p:cNvPr>
              <p:cNvGrpSpPr/>
              <p:nvPr/>
            </p:nvGrpSpPr>
            <p:grpSpPr>
              <a:xfrm>
                <a:off x="1194081" y="1691470"/>
                <a:ext cx="1699846" cy="1930960"/>
                <a:chOff x="1194081" y="1691470"/>
                <a:chExt cx="1699846" cy="1930960"/>
              </a:xfrm>
            </p:grpSpPr>
            <p:sp>
              <p:nvSpPr>
                <p:cNvPr id="118" name="Oval 117">
                  <a:extLst>
                    <a:ext uri="{FF2B5EF4-FFF2-40B4-BE49-F238E27FC236}">
                      <a16:creationId xmlns:a16="http://schemas.microsoft.com/office/drawing/2014/main" id="{6A3E7D0D-2FD6-407A-8871-AD7714552426}"/>
                    </a:ext>
                  </a:extLst>
                </p:cNvPr>
                <p:cNvSpPr/>
                <p:nvPr/>
              </p:nvSpPr>
              <p:spPr bwMode="auto">
                <a:xfrm>
                  <a:off x="2823588" y="3552091"/>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Oval 118">
                  <a:extLst>
                    <a:ext uri="{FF2B5EF4-FFF2-40B4-BE49-F238E27FC236}">
                      <a16:creationId xmlns:a16="http://schemas.microsoft.com/office/drawing/2014/main" id="{C9003309-4658-4118-8337-C03E4E4DB64C}"/>
                    </a:ext>
                  </a:extLst>
                </p:cNvPr>
                <p:cNvSpPr/>
                <p:nvPr/>
              </p:nvSpPr>
              <p:spPr bwMode="auto">
                <a:xfrm>
                  <a:off x="2734828" y="3521946"/>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Oval 119">
                  <a:extLst>
                    <a:ext uri="{FF2B5EF4-FFF2-40B4-BE49-F238E27FC236}">
                      <a16:creationId xmlns:a16="http://schemas.microsoft.com/office/drawing/2014/main" id="{051B90E1-B419-43A1-9320-965E05B785A9}"/>
                    </a:ext>
                  </a:extLst>
                </p:cNvPr>
                <p:cNvSpPr/>
                <p:nvPr/>
              </p:nvSpPr>
              <p:spPr bwMode="auto">
                <a:xfrm>
                  <a:off x="2677887" y="3458306"/>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Oval 120">
                  <a:extLst>
                    <a:ext uri="{FF2B5EF4-FFF2-40B4-BE49-F238E27FC236}">
                      <a16:creationId xmlns:a16="http://schemas.microsoft.com/office/drawing/2014/main" id="{3AD2D2A0-3ABF-4AFE-BE5F-A6B53B79E820}"/>
                    </a:ext>
                  </a:extLst>
                </p:cNvPr>
                <p:cNvSpPr/>
                <p:nvPr/>
              </p:nvSpPr>
              <p:spPr bwMode="auto">
                <a:xfrm>
                  <a:off x="2651091" y="3416438"/>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Oval 121">
                  <a:extLst>
                    <a:ext uri="{FF2B5EF4-FFF2-40B4-BE49-F238E27FC236}">
                      <a16:creationId xmlns:a16="http://schemas.microsoft.com/office/drawing/2014/main" id="{E42181FF-1110-4A09-9876-CAE7B74A3E50}"/>
                    </a:ext>
                  </a:extLst>
                </p:cNvPr>
                <p:cNvSpPr/>
                <p:nvPr/>
              </p:nvSpPr>
              <p:spPr bwMode="auto">
                <a:xfrm>
                  <a:off x="2512089" y="3289158"/>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Oval 122">
                  <a:extLst>
                    <a:ext uri="{FF2B5EF4-FFF2-40B4-BE49-F238E27FC236}">
                      <a16:creationId xmlns:a16="http://schemas.microsoft.com/office/drawing/2014/main" id="{BB962453-EA1F-463A-A720-C5327681CC8A}"/>
                    </a:ext>
                  </a:extLst>
                </p:cNvPr>
                <p:cNvSpPr/>
                <p:nvPr/>
              </p:nvSpPr>
              <p:spPr bwMode="auto">
                <a:xfrm>
                  <a:off x="2448449" y="3238916"/>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Oval 123">
                  <a:extLst>
                    <a:ext uri="{FF2B5EF4-FFF2-40B4-BE49-F238E27FC236}">
                      <a16:creationId xmlns:a16="http://schemas.microsoft.com/office/drawing/2014/main" id="{BAF09D63-F5B6-4014-94DA-4210CBA102F8}"/>
                    </a:ext>
                  </a:extLst>
                </p:cNvPr>
                <p:cNvSpPr/>
                <p:nvPr/>
              </p:nvSpPr>
              <p:spPr bwMode="auto">
                <a:xfrm>
                  <a:off x="2329544" y="3002779"/>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Oval 124">
                  <a:extLst>
                    <a:ext uri="{FF2B5EF4-FFF2-40B4-BE49-F238E27FC236}">
                      <a16:creationId xmlns:a16="http://schemas.microsoft.com/office/drawing/2014/main" id="{37CE2BF5-B17E-4560-9F7E-6EF67D1E9104}"/>
                    </a:ext>
                  </a:extLst>
                </p:cNvPr>
                <p:cNvSpPr/>
                <p:nvPr/>
              </p:nvSpPr>
              <p:spPr bwMode="auto">
                <a:xfrm>
                  <a:off x="2304423" y="288889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Oval 125">
                  <a:extLst>
                    <a:ext uri="{FF2B5EF4-FFF2-40B4-BE49-F238E27FC236}">
                      <a16:creationId xmlns:a16="http://schemas.microsoft.com/office/drawing/2014/main" id="{9C960AD7-FB4B-49C5-A476-EEAD097C3840}"/>
                    </a:ext>
                  </a:extLst>
                </p:cNvPr>
                <p:cNvSpPr/>
                <p:nvPr/>
              </p:nvSpPr>
              <p:spPr bwMode="auto">
                <a:xfrm>
                  <a:off x="2259205" y="285707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Oval 126">
                  <a:extLst>
                    <a:ext uri="{FF2B5EF4-FFF2-40B4-BE49-F238E27FC236}">
                      <a16:creationId xmlns:a16="http://schemas.microsoft.com/office/drawing/2014/main" id="{E5F17D75-EBA9-430E-B00E-0AD190C3367E}"/>
                    </a:ext>
                  </a:extLst>
                </p:cNvPr>
                <p:cNvSpPr/>
                <p:nvPr/>
              </p:nvSpPr>
              <p:spPr bwMode="auto">
                <a:xfrm>
                  <a:off x="2143649" y="273984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Oval 127">
                  <a:extLst>
                    <a:ext uri="{FF2B5EF4-FFF2-40B4-BE49-F238E27FC236}">
                      <a16:creationId xmlns:a16="http://schemas.microsoft.com/office/drawing/2014/main" id="{4D14A69F-3B95-4D19-A1E5-5D4677DD9C4F}"/>
                    </a:ext>
                  </a:extLst>
                </p:cNvPr>
                <p:cNvSpPr/>
                <p:nvPr/>
              </p:nvSpPr>
              <p:spPr bwMode="auto">
                <a:xfrm>
                  <a:off x="2091733" y="2605869"/>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Oval 128">
                  <a:extLst>
                    <a:ext uri="{FF2B5EF4-FFF2-40B4-BE49-F238E27FC236}">
                      <a16:creationId xmlns:a16="http://schemas.microsoft.com/office/drawing/2014/main" id="{7486391E-0F43-42C1-AF2C-5BDA909FC512}"/>
                    </a:ext>
                  </a:extLst>
                </p:cNvPr>
                <p:cNvSpPr/>
                <p:nvPr/>
              </p:nvSpPr>
              <p:spPr bwMode="auto">
                <a:xfrm>
                  <a:off x="2054889" y="2577399"/>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Oval 129">
                  <a:extLst>
                    <a:ext uri="{FF2B5EF4-FFF2-40B4-BE49-F238E27FC236}">
                      <a16:creationId xmlns:a16="http://schemas.microsoft.com/office/drawing/2014/main" id="{6AAE818C-F8C8-4290-B017-748EACF7FDE7}"/>
                    </a:ext>
                  </a:extLst>
                </p:cNvPr>
                <p:cNvSpPr/>
                <p:nvPr/>
              </p:nvSpPr>
              <p:spPr bwMode="auto">
                <a:xfrm>
                  <a:off x="1904164" y="2309443"/>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Oval 130">
                  <a:extLst>
                    <a:ext uri="{FF2B5EF4-FFF2-40B4-BE49-F238E27FC236}">
                      <a16:creationId xmlns:a16="http://schemas.microsoft.com/office/drawing/2014/main" id="{93DAB226-9E4F-4443-A278-A50FD010775D}"/>
                    </a:ext>
                  </a:extLst>
                </p:cNvPr>
                <p:cNvSpPr/>
                <p:nvPr/>
              </p:nvSpPr>
              <p:spPr bwMode="auto">
                <a:xfrm>
                  <a:off x="1753439" y="1976173"/>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Oval 131">
                  <a:extLst>
                    <a:ext uri="{FF2B5EF4-FFF2-40B4-BE49-F238E27FC236}">
                      <a16:creationId xmlns:a16="http://schemas.microsoft.com/office/drawing/2014/main" id="{A3735C31-B6F9-47E8-8C95-0DB17310EE9F}"/>
                    </a:ext>
                  </a:extLst>
                </p:cNvPr>
                <p:cNvSpPr/>
                <p:nvPr/>
              </p:nvSpPr>
              <p:spPr bwMode="auto">
                <a:xfrm>
                  <a:off x="1599364" y="1860617"/>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Oval 132">
                  <a:extLst>
                    <a:ext uri="{FF2B5EF4-FFF2-40B4-BE49-F238E27FC236}">
                      <a16:creationId xmlns:a16="http://schemas.microsoft.com/office/drawing/2014/main" id="{664A4F41-137A-4D1C-A638-349409BB6013}"/>
                    </a:ext>
                  </a:extLst>
                </p:cNvPr>
                <p:cNvSpPr/>
                <p:nvPr/>
              </p:nvSpPr>
              <p:spPr bwMode="auto">
                <a:xfrm>
                  <a:off x="1537399" y="1835496"/>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Oval 133">
                  <a:extLst>
                    <a:ext uri="{FF2B5EF4-FFF2-40B4-BE49-F238E27FC236}">
                      <a16:creationId xmlns:a16="http://schemas.microsoft.com/office/drawing/2014/main" id="{0D968110-5B37-45BC-BB90-2EB5CD3F999B}"/>
                    </a:ext>
                  </a:extLst>
                </p:cNvPr>
                <p:cNvSpPr/>
                <p:nvPr/>
              </p:nvSpPr>
              <p:spPr bwMode="auto">
                <a:xfrm>
                  <a:off x="1500555" y="1830472"/>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Oval 134">
                  <a:extLst>
                    <a:ext uri="{FF2B5EF4-FFF2-40B4-BE49-F238E27FC236}">
                      <a16:creationId xmlns:a16="http://schemas.microsoft.com/office/drawing/2014/main" id="{E31D87BC-D999-4E25-A168-8A4C2F5A6B5C}"/>
                    </a:ext>
                  </a:extLst>
                </p:cNvPr>
                <p:cNvSpPr/>
                <p:nvPr/>
              </p:nvSpPr>
              <p:spPr bwMode="auto">
                <a:xfrm>
                  <a:off x="1379975" y="1733338"/>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Oval 135">
                  <a:extLst>
                    <a:ext uri="{FF2B5EF4-FFF2-40B4-BE49-F238E27FC236}">
                      <a16:creationId xmlns:a16="http://schemas.microsoft.com/office/drawing/2014/main" id="{9B0C9ACC-D02B-4B7E-A696-FA8F8FF611F8}"/>
                    </a:ext>
                  </a:extLst>
                </p:cNvPr>
                <p:cNvSpPr/>
                <p:nvPr/>
              </p:nvSpPr>
              <p:spPr bwMode="auto">
                <a:xfrm>
                  <a:off x="1247672" y="1696494"/>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Oval 136">
                  <a:extLst>
                    <a:ext uri="{FF2B5EF4-FFF2-40B4-BE49-F238E27FC236}">
                      <a16:creationId xmlns:a16="http://schemas.microsoft.com/office/drawing/2014/main" id="{B7DE8D21-C8B4-4090-B5DD-CABE12FB720C}"/>
                    </a:ext>
                  </a:extLst>
                </p:cNvPr>
                <p:cNvSpPr/>
                <p:nvPr/>
              </p:nvSpPr>
              <p:spPr bwMode="auto">
                <a:xfrm>
                  <a:off x="1194081" y="1691470"/>
                  <a:ext cx="70339" cy="70339"/>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sp>
        <p:nvSpPr>
          <p:cNvPr id="138" name="Oval 137">
            <a:extLst>
              <a:ext uri="{FF2B5EF4-FFF2-40B4-BE49-F238E27FC236}">
                <a16:creationId xmlns:a16="http://schemas.microsoft.com/office/drawing/2014/main" id="{833877C2-68E1-4D10-9E37-301E192C65F4}"/>
              </a:ext>
            </a:extLst>
          </p:cNvPr>
          <p:cNvSpPr/>
          <p:nvPr/>
        </p:nvSpPr>
        <p:spPr bwMode="auto">
          <a:xfrm>
            <a:off x="1123742" y="1689795"/>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49F40941-A424-496C-AA3D-D4E6324CC65E}"/>
              </a:ext>
            </a:extLst>
          </p:cNvPr>
          <p:cNvSpPr/>
          <p:nvPr/>
        </p:nvSpPr>
        <p:spPr bwMode="auto">
          <a:xfrm>
            <a:off x="1292890" y="1788604"/>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Oval 143">
            <a:extLst>
              <a:ext uri="{FF2B5EF4-FFF2-40B4-BE49-F238E27FC236}">
                <a16:creationId xmlns:a16="http://schemas.microsoft.com/office/drawing/2014/main" id="{A708D047-BCD1-479F-B4ED-876396F95C8C}"/>
              </a:ext>
            </a:extLst>
          </p:cNvPr>
          <p:cNvSpPr/>
          <p:nvPr/>
        </p:nvSpPr>
        <p:spPr bwMode="auto">
          <a:xfrm>
            <a:off x="1383900" y="1842195"/>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Oval 144">
            <a:extLst>
              <a:ext uri="{FF2B5EF4-FFF2-40B4-BE49-F238E27FC236}">
                <a16:creationId xmlns:a16="http://schemas.microsoft.com/office/drawing/2014/main" id="{E05AFB2A-74BD-4EB0-A162-473E9AD68B8C}"/>
              </a:ext>
            </a:extLst>
          </p:cNvPr>
          <p:cNvSpPr/>
          <p:nvPr/>
        </p:nvSpPr>
        <p:spPr bwMode="auto">
          <a:xfrm>
            <a:off x="1494736" y="1883759"/>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Oval 145">
            <a:extLst>
              <a:ext uri="{FF2B5EF4-FFF2-40B4-BE49-F238E27FC236}">
                <a16:creationId xmlns:a16="http://schemas.microsoft.com/office/drawing/2014/main" id="{7F9360D4-2F11-4BDF-B308-8AEA27DC1402}"/>
              </a:ext>
            </a:extLst>
          </p:cNvPr>
          <p:cNvSpPr/>
          <p:nvPr/>
        </p:nvSpPr>
        <p:spPr bwMode="auto">
          <a:xfrm>
            <a:off x="1639439" y="1986898"/>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Oval 146">
            <a:extLst>
              <a:ext uri="{FF2B5EF4-FFF2-40B4-BE49-F238E27FC236}">
                <a16:creationId xmlns:a16="http://schemas.microsoft.com/office/drawing/2014/main" id="{227131AF-5F7F-4DCB-BC2E-FF551AC2C106}"/>
              </a:ext>
            </a:extLst>
          </p:cNvPr>
          <p:cNvSpPr/>
          <p:nvPr/>
        </p:nvSpPr>
        <p:spPr bwMode="auto">
          <a:xfrm>
            <a:off x="1687160" y="2060789"/>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Oval 147">
            <a:extLst>
              <a:ext uri="{FF2B5EF4-FFF2-40B4-BE49-F238E27FC236}">
                <a16:creationId xmlns:a16="http://schemas.microsoft.com/office/drawing/2014/main" id="{DC0BE6FD-C02D-4B5E-A0AC-454A4EC146F8}"/>
              </a:ext>
            </a:extLst>
          </p:cNvPr>
          <p:cNvSpPr/>
          <p:nvPr/>
        </p:nvSpPr>
        <p:spPr bwMode="auto">
          <a:xfrm>
            <a:off x="1745657" y="2116208"/>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Oval 148">
            <a:extLst>
              <a:ext uri="{FF2B5EF4-FFF2-40B4-BE49-F238E27FC236}">
                <a16:creationId xmlns:a16="http://schemas.microsoft.com/office/drawing/2014/main" id="{D289CF50-B69B-4E73-9B03-3E878C486509}"/>
              </a:ext>
            </a:extLst>
          </p:cNvPr>
          <p:cNvSpPr/>
          <p:nvPr/>
        </p:nvSpPr>
        <p:spPr bwMode="auto">
          <a:xfrm>
            <a:off x="1785681" y="2163930"/>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Oval 149">
            <a:extLst>
              <a:ext uri="{FF2B5EF4-FFF2-40B4-BE49-F238E27FC236}">
                <a16:creationId xmlns:a16="http://schemas.microsoft.com/office/drawing/2014/main" id="{55007DE4-22E3-44C4-A351-9E17F0B01518}"/>
              </a:ext>
            </a:extLst>
          </p:cNvPr>
          <p:cNvSpPr/>
          <p:nvPr/>
        </p:nvSpPr>
        <p:spPr bwMode="auto">
          <a:xfrm>
            <a:off x="1822627" y="2233202"/>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Oval 150">
            <a:extLst>
              <a:ext uri="{FF2B5EF4-FFF2-40B4-BE49-F238E27FC236}">
                <a16:creationId xmlns:a16="http://schemas.microsoft.com/office/drawing/2014/main" id="{79E913E5-47B8-4FF6-A0DE-4724C0F39DD7}"/>
              </a:ext>
            </a:extLst>
          </p:cNvPr>
          <p:cNvSpPr/>
          <p:nvPr/>
        </p:nvSpPr>
        <p:spPr bwMode="auto">
          <a:xfrm>
            <a:off x="1964251" y="2357893"/>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Oval 151">
            <a:extLst>
              <a:ext uri="{FF2B5EF4-FFF2-40B4-BE49-F238E27FC236}">
                <a16:creationId xmlns:a16="http://schemas.microsoft.com/office/drawing/2014/main" id="{B296EA85-F013-4F09-82E2-7093BE974A6D}"/>
              </a:ext>
            </a:extLst>
          </p:cNvPr>
          <p:cNvSpPr/>
          <p:nvPr/>
        </p:nvSpPr>
        <p:spPr bwMode="auto">
          <a:xfrm>
            <a:off x="1995039" y="2419468"/>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Oval 152">
            <a:extLst>
              <a:ext uri="{FF2B5EF4-FFF2-40B4-BE49-F238E27FC236}">
                <a16:creationId xmlns:a16="http://schemas.microsoft.com/office/drawing/2014/main" id="{3012E450-60A3-488B-AF45-6BBAE946F489}"/>
              </a:ext>
            </a:extLst>
          </p:cNvPr>
          <p:cNvSpPr/>
          <p:nvPr/>
        </p:nvSpPr>
        <p:spPr bwMode="auto">
          <a:xfrm>
            <a:off x="2007354" y="2482583"/>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Oval 153">
            <a:extLst>
              <a:ext uri="{FF2B5EF4-FFF2-40B4-BE49-F238E27FC236}">
                <a16:creationId xmlns:a16="http://schemas.microsoft.com/office/drawing/2014/main" id="{7846C508-AF89-4A44-BEBB-94213A156185}"/>
              </a:ext>
            </a:extLst>
          </p:cNvPr>
          <p:cNvSpPr/>
          <p:nvPr/>
        </p:nvSpPr>
        <p:spPr bwMode="auto">
          <a:xfrm>
            <a:off x="2144360" y="2614971"/>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Oval 154">
            <a:extLst>
              <a:ext uri="{FF2B5EF4-FFF2-40B4-BE49-F238E27FC236}">
                <a16:creationId xmlns:a16="http://schemas.microsoft.com/office/drawing/2014/main" id="{C35C104B-D41F-4734-ACCE-E5690089E4B8}"/>
              </a:ext>
            </a:extLst>
          </p:cNvPr>
          <p:cNvSpPr/>
          <p:nvPr/>
        </p:nvSpPr>
        <p:spPr bwMode="auto">
          <a:xfrm>
            <a:off x="2872493" y="4066620"/>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Oval 155">
            <a:extLst>
              <a:ext uri="{FF2B5EF4-FFF2-40B4-BE49-F238E27FC236}">
                <a16:creationId xmlns:a16="http://schemas.microsoft.com/office/drawing/2014/main" id="{71A856E2-2D60-453F-821C-65C79CF06E42}"/>
              </a:ext>
            </a:extLst>
          </p:cNvPr>
          <p:cNvSpPr/>
          <p:nvPr/>
        </p:nvSpPr>
        <p:spPr bwMode="auto">
          <a:xfrm>
            <a:off x="2926372" y="4206705"/>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Oval 156">
            <a:extLst>
              <a:ext uri="{FF2B5EF4-FFF2-40B4-BE49-F238E27FC236}">
                <a16:creationId xmlns:a16="http://schemas.microsoft.com/office/drawing/2014/main" id="{92FD42AB-AC27-493C-8AFA-1FB6984AD09E}"/>
              </a:ext>
            </a:extLst>
          </p:cNvPr>
          <p:cNvSpPr/>
          <p:nvPr/>
        </p:nvSpPr>
        <p:spPr bwMode="auto">
          <a:xfrm>
            <a:off x="3802287" y="4593093"/>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Oval 157">
            <a:extLst>
              <a:ext uri="{FF2B5EF4-FFF2-40B4-BE49-F238E27FC236}">
                <a16:creationId xmlns:a16="http://schemas.microsoft.com/office/drawing/2014/main" id="{5913F115-E9E1-4AB3-80DC-E91DCE17E00C}"/>
              </a:ext>
            </a:extLst>
          </p:cNvPr>
          <p:cNvSpPr/>
          <p:nvPr/>
        </p:nvSpPr>
        <p:spPr bwMode="auto">
          <a:xfrm>
            <a:off x="4057827" y="4759348"/>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Oval 158">
            <a:extLst>
              <a:ext uri="{FF2B5EF4-FFF2-40B4-BE49-F238E27FC236}">
                <a16:creationId xmlns:a16="http://schemas.microsoft.com/office/drawing/2014/main" id="{34E0FFE3-51B1-4292-8C8F-867C0C127CC3}"/>
              </a:ext>
            </a:extLst>
          </p:cNvPr>
          <p:cNvSpPr/>
          <p:nvPr/>
        </p:nvSpPr>
        <p:spPr bwMode="auto">
          <a:xfrm>
            <a:off x="4747475" y="4967166"/>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Oval 159">
            <a:extLst>
              <a:ext uri="{FF2B5EF4-FFF2-40B4-BE49-F238E27FC236}">
                <a16:creationId xmlns:a16="http://schemas.microsoft.com/office/drawing/2014/main" id="{85AF570B-31E3-468E-AA69-C0438F8E76EA}"/>
              </a:ext>
            </a:extLst>
          </p:cNvPr>
          <p:cNvSpPr/>
          <p:nvPr/>
        </p:nvSpPr>
        <p:spPr bwMode="auto">
          <a:xfrm>
            <a:off x="4802893" y="4967166"/>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Oval 160">
            <a:extLst>
              <a:ext uri="{FF2B5EF4-FFF2-40B4-BE49-F238E27FC236}">
                <a16:creationId xmlns:a16="http://schemas.microsoft.com/office/drawing/2014/main" id="{02067F28-A7E2-4DC3-8AFA-9DA2A58A8085}"/>
              </a:ext>
            </a:extLst>
          </p:cNvPr>
          <p:cNvSpPr/>
          <p:nvPr/>
        </p:nvSpPr>
        <p:spPr bwMode="auto">
          <a:xfrm>
            <a:off x="5295499" y="4967166"/>
            <a:ext cx="70339" cy="70339"/>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TextBox 163">
            <a:extLst>
              <a:ext uri="{FF2B5EF4-FFF2-40B4-BE49-F238E27FC236}">
                <a16:creationId xmlns:a16="http://schemas.microsoft.com/office/drawing/2014/main" id="{E195FFBD-E48B-43F3-A7F3-122D0E513537}"/>
              </a:ext>
            </a:extLst>
          </p:cNvPr>
          <p:cNvSpPr txBox="1"/>
          <p:nvPr/>
        </p:nvSpPr>
        <p:spPr bwMode="auto">
          <a:xfrm>
            <a:off x="2386029" y="4042142"/>
            <a:ext cx="40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3"/>
                </a:solidFill>
                <a:latin typeface="Calibri" panose="020F0502020204030204" pitchFamily="34" charset="0"/>
              </a:rPr>
              <a:t>36</a:t>
            </a:r>
          </a:p>
        </p:txBody>
      </p:sp>
      <p:sp>
        <p:nvSpPr>
          <p:cNvPr id="165" name="TextBox 164">
            <a:extLst>
              <a:ext uri="{FF2B5EF4-FFF2-40B4-BE49-F238E27FC236}">
                <a16:creationId xmlns:a16="http://schemas.microsoft.com/office/drawing/2014/main" id="{AE59752A-D5E4-4A67-9E1B-99E09B34E215}"/>
              </a:ext>
            </a:extLst>
          </p:cNvPr>
          <p:cNvSpPr txBox="1"/>
          <p:nvPr/>
        </p:nvSpPr>
        <p:spPr bwMode="auto">
          <a:xfrm>
            <a:off x="4160950" y="4947306"/>
            <a:ext cx="40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3"/>
                </a:solidFill>
                <a:latin typeface="Calibri" panose="020F0502020204030204" pitchFamily="34" charset="0"/>
              </a:rPr>
              <a:t>11</a:t>
            </a:r>
          </a:p>
        </p:txBody>
      </p:sp>
      <p:sp>
        <p:nvSpPr>
          <p:cNvPr id="166" name="TextBox 165">
            <a:extLst>
              <a:ext uri="{FF2B5EF4-FFF2-40B4-BE49-F238E27FC236}">
                <a16:creationId xmlns:a16="http://schemas.microsoft.com/office/drawing/2014/main" id="{1364FCB6-FE2F-4BAC-922B-4EE2158D7815}"/>
              </a:ext>
            </a:extLst>
          </p:cNvPr>
          <p:cNvSpPr txBox="1"/>
          <p:nvPr/>
        </p:nvSpPr>
        <p:spPr bwMode="auto">
          <a:xfrm>
            <a:off x="4270247" y="4223791"/>
            <a:ext cx="40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1"/>
                </a:solidFill>
                <a:latin typeface="Calibri" panose="020F0502020204030204" pitchFamily="34" charset="0"/>
              </a:rPr>
              <a:t>23</a:t>
            </a:r>
          </a:p>
        </p:txBody>
      </p:sp>
      <p:sp>
        <p:nvSpPr>
          <p:cNvPr id="167" name="TextBox 166">
            <a:extLst>
              <a:ext uri="{FF2B5EF4-FFF2-40B4-BE49-F238E27FC236}">
                <a16:creationId xmlns:a16="http://schemas.microsoft.com/office/drawing/2014/main" id="{AA7D2621-D9B8-4D38-8C67-379CEE1731C0}"/>
              </a:ext>
            </a:extLst>
          </p:cNvPr>
          <p:cNvSpPr txBox="1"/>
          <p:nvPr/>
        </p:nvSpPr>
        <p:spPr bwMode="auto">
          <a:xfrm>
            <a:off x="2690830" y="3258591"/>
            <a:ext cx="4013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accent1"/>
                </a:solidFill>
                <a:latin typeface="Calibri" panose="020F0502020204030204" pitchFamily="34" charset="0"/>
              </a:rPr>
              <a:t>49</a:t>
            </a:r>
          </a:p>
        </p:txBody>
      </p:sp>
      <p:sp>
        <p:nvSpPr>
          <p:cNvPr id="175" name="TextBox 174">
            <a:extLst>
              <a:ext uri="{FF2B5EF4-FFF2-40B4-BE49-F238E27FC236}">
                <a16:creationId xmlns:a16="http://schemas.microsoft.com/office/drawing/2014/main" id="{2909BAA1-85F8-48ED-A993-6D04127CCDA5}"/>
              </a:ext>
            </a:extLst>
          </p:cNvPr>
          <p:cNvSpPr txBox="1"/>
          <p:nvPr/>
        </p:nvSpPr>
        <p:spPr bwMode="auto">
          <a:xfrm>
            <a:off x="385230" y="5612432"/>
            <a:ext cx="14307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p>
        </p:txBody>
      </p:sp>
      <p:sp>
        <p:nvSpPr>
          <p:cNvPr id="176" name="TextBox 175">
            <a:extLst>
              <a:ext uri="{FF2B5EF4-FFF2-40B4-BE49-F238E27FC236}">
                <a16:creationId xmlns:a16="http://schemas.microsoft.com/office/drawing/2014/main" id="{BDE604E7-D517-4F92-80D2-69E0F4F7C221}"/>
              </a:ext>
            </a:extLst>
          </p:cNvPr>
          <p:cNvSpPr txBox="1"/>
          <p:nvPr/>
        </p:nvSpPr>
        <p:spPr bwMode="auto">
          <a:xfrm>
            <a:off x="-30517" y="5851472"/>
            <a:ext cx="11700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Olaparib</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Chemotherapy</a:t>
            </a:r>
          </a:p>
        </p:txBody>
      </p:sp>
      <p:sp>
        <p:nvSpPr>
          <p:cNvPr id="177" name="TextBox 176">
            <a:extLst>
              <a:ext uri="{FF2B5EF4-FFF2-40B4-BE49-F238E27FC236}">
                <a16:creationId xmlns:a16="http://schemas.microsoft.com/office/drawing/2014/main" id="{6493C4A7-85A3-4B8F-81FE-1E46102F6C99}"/>
              </a:ext>
            </a:extLst>
          </p:cNvPr>
          <p:cNvSpPr txBox="1"/>
          <p:nvPr/>
        </p:nvSpPr>
        <p:spPr bwMode="auto">
          <a:xfrm>
            <a:off x="970362" y="5886610"/>
            <a:ext cx="5561201" cy="420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400"/>
              </a:spcBef>
              <a:spcAft>
                <a:spcPct val="0"/>
              </a:spcAft>
              <a:buClrTx/>
              <a:buFontTx/>
              <a:buNone/>
              <a:tabLst>
                <a:tab pos="1028700" algn="l"/>
                <a:tab pos="1271588" algn="l"/>
                <a:tab pos="1477963" algn="l"/>
                <a:tab pos="1690688" algn="l"/>
                <a:tab pos="1900238" algn="l"/>
                <a:tab pos="2101850" algn="l"/>
                <a:tab pos="2311400" algn="l"/>
                <a:tab pos="2525713" algn="l"/>
                <a:tab pos="2719388" algn="l"/>
                <a:tab pos="2938463" algn="l"/>
                <a:tab pos="3143250" algn="l"/>
                <a:tab pos="3344863" algn="l"/>
                <a:tab pos="3579813" algn="l"/>
                <a:tab pos="3786188" algn="l"/>
                <a:tab pos="4003675" algn="l"/>
                <a:tab pos="4210050" algn="l"/>
                <a:tab pos="4430713" algn="l"/>
                <a:tab pos="4633913" algn="l"/>
                <a:tab pos="4838700" algn="l"/>
              </a:tabLst>
            </a:pPr>
            <a:r>
              <a:rPr lang="en-US" sz="900" b="0" dirty="0">
                <a:solidFill>
                  <a:schemeClr val="accent1"/>
                </a:solidFill>
                <a:latin typeface="Calibri" panose="020F0502020204030204" pitchFamily="34" charset="0"/>
              </a:rPr>
              <a:t>178  171 159 153  132	112	96	80	67	54	47	44	35	32	28	24	19	13	10	8	6	6	2	0      0</a:t>
            </a:r>
          </a:p>
          <a:p>
            <a:pPr>
              <a:lnSpc>
                <a:spcPct val="100000"/>
              </a:lnSpc>
              <a:spcBef>
                <a:spcPts val="400"/>
              </a:spcBef>
              <a:spcAft>
                <a:spcPct val="0"/>
              </a:spcAft>
              <a:buClrTx/>
              <a:buFontTx/>
              <a:buNone/>
              <a:tabLst>
                <a:tab pos="1060450" algn="l"/>
                <a:tab pos="1268413" algn="l"/>
                <a:tab pos="1457325" algn="l"/>
                <a:tab pos="1690688" algn="l"/>
                <a:tab pos="1893888" algn="l"/>
                <a:tab pos="2098675" algn="l"/>
                <a:tab pos="2327275" algn="l"/>
                <a:tab pos="2522538" algn="l"/>
                <a:tab pos="2760663" algn="l"/>
                <a:tab pos="2955925" algn="l"/>
                <a:tab pos="3179763" algn="l"/>
                <a:tab pos="3375025" algn="l"/>
                <a:tab pos="3586163" algn="l"/>
                <a:tab pos="3813175" algn="l"/>
                <a:tab pos="4010025" algn="l"/>
                <a:tab pos="4221163" algn="l"/>
                <a:tab pos="4433888" algn="l"/>
                <a:tab pos="4635500" algn="l"/>
                <a:tab pos="4837113" algn="l"/>
              </a:tabLst>
            </a:pPr>
            <a:r>
              <a:rPr lang="en-US" sz="900" b="0" dirty="0">
                <a:solidFill>
                  <a:schemeClr val="accent3"/>
                </a:solidFill>
                <a:latin typeface="Calibri" panose="020F0502020204030204" pitchFamily="34" charset="0"/>
              </a:rPr>
              <a:t> 88    70   64    58    49	40	32	24	19	14	12	11	10	9	7	4	4	4	1	1	1	0	0	0      0</a:t>
            </a:r>
          </a:p>
        </p:txBody>
      </p:sp>
    </p:spTree>
    <p:extLst>
      <p:ext uri="{BB962C8B-B14F-4D97-AF65-F5344CB8AC3E}">
        <p14:creationId xmlns:p14="http://schemas.microsoft.com/office/powerpoint/2010/main" val="153487493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Oval 380">
            <a:extLst>
              <a:ext uri="{FF2B5EF4-FFF2-40B4-BE49-F238E27FC236}">
                <a16:creationId xmlns:a16="http://schemas.microsoft.com/office/drawing/2014/main" id="{CFFAA907-7892-4BEE-A1AF-0F90B48F9690}"/>
              </a:ext>
            </a:extLst>
          </p:cNvPr>
          <p:cNvSpPr/>
          <p:nvPr/>
        </p:nvSpPr>
        <p:spPr bwMode="auto">
          <a:xfrm>
            <a:off x="4891425" y="374053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D96B14AF-2893-4467-90CF-5720579AD2D3}"/>
              </a:ext>
            </a:extLst>
          </p:cNvPr>
          <p:cNvSpPr>
            <a:spLocks noGrp="1"/>
          </p:cNvSpPr>
          <p:nvPr>
            <p:ph type="title"/>
          </p:nvPr>
        </p:nvSpPr>
        <p:spPr/>
        <p:txBody>
          <a:bodyPr/>
          <a:lstStyle/>
          <a:p>
            <a:r>
              <a:rPr lang="en-US" dirty="0"/>
              <a:t>Final Analysis of SOLO-3: Secondary Efficacy Endpoints</a:t>
            </a:r>
          </a:p>
        </p:txBody>
      </p:sp>
      <p:grpSp>
        <p:nvGrpSpPr>
          <p:cNvPr id="4" name="Group 3">
            <a:extLst>
              <a:ext uri="{FF2B5EF4-FFF2-40B4-BE49-F238E27FC236}">
                <a16:creationId xmlns:a16="http://schemas.microsoft.com/office/drawing/2014/main" id="{A4EA0084-A248-43B4-94FE-FC38B52B9F42}"/>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1FBAB588-F16A-4C2D-B1DD-8A1CF99FF5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FFEDC1E7-E922-407E-A6BA-6C37D3F6408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049E5194-7184-46DA-B9CE-549A307BBC97}"/>
              </a:ext>
            </a:extLst>
          </p:cNvPr>
          <p:cNvSpPr txBox="1">
            <a:spLocks noChangeArrowheads="1"/>
          </p:cNvSpPr>
          <p:nvPr/>
        </p:nvSpPr>
        <p:spPr bwMode="auto">
          <a:xfrm>
            <a:off x="412751" y="637198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Penson. SGO 2022. Abstr 101.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Group 32">
            <a:extLst>
              <a:ext uri="{FF2B5EF4-FFF2-40B4-BE49-F238E27FC236}">
                <a16:creationId xmlns:a16="http://schemas.microsoft.com/office/drawing/2014/main" id="{C405BD30-D905-B340-5E41-891494659ABC}"/>
              </a:ext>
            </a:extLst>
          </p:cNvPr>
          <p:cNvGraphicFramePr>
            <a:graphicFrameLocks noGrp="1"/>
          </p:cNvGraphicFramePr>
          <p:nvPr>
            <p:extLst>
              <p:ext uri="{D42A27DB-BD31-4B8C-83A1-F6EECF244321}">
                <p14:modId xmlns:p14="http://schemas.microsoft.com/office/powerpoint/2010/main" val="4259992386"/>
              </p:ext>
            </p:extLst>
          </p:nvPr>
        </p:nvGraphicFramePr>
        <p:xfrm>
          <a:off x="247507" y="2034473"/>
          <a:ext cx="3634461" cy="1204024"/>
        </p:xfrm>
        <a:graphic>
          <a:graphicData uri="http://schemas.openxmlformats.org/drawingml/2006/table">
            <a:tbl>
              <a:tblPr/>
              <a:tblGrid>
                <a:gridCol w="1639492">
                  <a:extLst>
                    <a:ext uri="{9D8B030D-6E8A-4147-A177-3AD203B41FA5}">
                      <a16:colId xmlns:a16="http://schemas.microsoft.com/office/drawing/2014/main" val="20000"/>
                    </a:ext>
                  </a:extLst>
                </a:gridCol>
                <a:gridCol w="878889">
                  <a:extLst>
                    <a:ext uri="{9D8B030D-6E8A-4147-A177-3AD203B41FA5}">
                      <a16:colId xmlns:a16="http://schemas.microsoft.com/office/drawing/2014/main" val="20001"/>
                    </a:ext>
                  </a:extLst>
                </a:gridCol>
                <a:gridCol w="1116080">
                  <a:extLst>
                    <a:ext uri="{9D8B030D-6E8A-4147-A177-3AD203B41FA5}">
                      <a16:colId xmlns:a16="http://schemas.microsoft.com/office/drawing/2014/main" val="1157321393"/>
                    </a:ext>
                  </a:extLst>
                </a:gridCol>
              </a:tblGrid>
              <a:tr h="194432">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1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Olaparib</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(N = 178)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Chemotherapy</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(N = 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19653">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Events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144 (81)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68 (77)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19653">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100" b="0" i="0" u="none" strike="noStrike" cap="none" normalizeH="0" baseline="0" dirty="0">
                          <a:ln>
                            <a:noFill/>
                          </a:ln>
                          <a:solidFill>
                            <a:schemeClr val="bg2">
                              <a:lumMod val="10000"/>
                            </a:schemeClr>
                          </a:solidFill>
                          <a:effectLst/>
                          <a:latin typeface="Calibri" panose="020F0502020204030204" pitchFamily="34" charset="0"/>
                        </a:rPr>
                        <a:t>Median TFST,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15.4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10.9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94432">
                <a:tc>
                  <a:txBody>
                    <a:bodyPr/>
                    <a:lstStyle/>
                    <a:p>
                      <a:pPr marL="173038" marR="0" lvl="0" indent="-173038" algn="l" defTabSz="914400" rtl="0" eaLnBrk="1" fontAlgn="base" latinLnBrk="0" hangingPunct="1">
                        <a:lnSpc>
                          <a:spcPct val="100000"/>
                        </a:lnSpc>
                        <a:spcBef>
                          <a:spcPct val="35000"/>
                        </a:spcBef>
                        <a:spcAft>
                          <a:spcPct val="25000"/>
                        </a:spcAft>
                        <a:buClr>
                          <a:schemeClr val="bg1"/>
                        </a:buClr>
                        <a:buSzTx/>
                        <a:buFont typeface="Wingdings" panose="05000000000000000000" pitchFamily="2" charset="2"/>
                        <a:buChar char="§"/>
                        <a:tabLst/>
                        <a:defRPr/>
                      </a:pPr>
                      <a:r>
                        <a:rPr kumimoji="0" lang="en-US" sz="1100" b="0" i="0" u="none" strike="noStrike" cap="none" normalizeH="0" baseline="0" dirty="0">
                          <a:ln>
                            <a:noFill/>
                          </a:ln>
                          <a:solidFill>
                            <a:schemeClr val="bg2">
                              <a:lumMod val="10000"/>
                            </a:schemeClr>
                          </a:solidFill>
                          <a:effectLst/>
                          <a:latin typeface="Calibri" panose="020F0502020204030204" pitchFamily="34" charset="0"/>
                        </a:rPr>
                        <a:t>HR (95% CI) [</a:t>
                      </a:r>
                      <a:r>
                        <a:rPr kumimoji="0" lang="en-US" sz="11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1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0.49 (0.35-0.69) [&lt;.001]</a:t>
                      </a:r>
                      <a:endParaRPr kumimoji="0" lang="en-US" sz="1100" b="0" i="1"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80972743"/>
                  </a:ext>
                </a:extLst>
              </a:tr>
            </a:tbl>
          </a:graphicData>
        </a:graphic>
      </p:graphicFrame>
      <p:sp>
        <p:nvSpPr>
          <p:cNvPr id="3" name="TextBox 2">
            <a:extLst>
              <a:ext uri="{FF2B5EF4-FFF2-40B4-BE49-F238E27FC236}">
                <a16:creationId xmlns:a16="http://schemas.microsoft.com/office/drawing/2014/main" id="{68DE6736-DAEF-E863-CBDE-CA8CA6C5FECF}"/>
              </a:ext>
            </a:extLst>
          </p:cNvPr>
          <p:cNvSpPr txBox="1"/>
          <p:nvPr/>
        </p:nvSpPr>
        <p:spPr bwMode="auto">
          <a:xfrm>
            <a:off x="1701232" y="1492877"/>
            <a:ext cx="6218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TFST</a:t>
            </a:r>
          </a:p>
        </p:txBody>
      </p:sp>
      <p:sp>
        <p:nvSpPr>
          <p:cNvPr id="10" name="TextBox 9">
            <a:extLst>
              <a:ext uri="{FF2B5EF4-FFF2-40B4-BE49-F238E27FC236}">
                <a16:creationId xmlns:a16="http://schemas.microsoft.com/office/drawing/2014/main" id="{FDE7457D-1408-3BB1-5F1E-C024AEC7A251}"/>
              </a:ext>
            </a:extLst>
          </p:cNvPr>
          <p:cNvSpPr txBox="1"/>
          <p:nvPr/>
        </p:nvSpPr>
        <p:spPr bwMode="auto">
          <a:xfrm>
            <a:off x="5454082" y="1492877"/>
            <a:ext cx="6269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TSST</a:t>
            </a:r>
          </a:p>
        </p:txBody>
      </p:sp>
      <p:sp>
        <p:nvSpPr>
          <p:cNvPr id="11" name="TextBox 10">
            <a:extLst>
              <a:ext uri="{FF2B5EF4-FFF2-40B4-BE49-F238E27FC236}">
                <a16:creationId xmlns:a16="http://schemas.microsoft.com/office/drawing/2014/main" id="{6E04AF26-279F-5360-9F68-41C2A0280DD4}"/>
              </a:ext>
            </a:extLst>
          </p:cNvPr>
          <p:cNvSpPr txBox="1"/>
          <p:nvPr/>
        </p:nvSpPr>
        <p:spPr bwMode="auto">
          <a:xfrm>
            <a:off x="9392911" y="1492877"/>
            <a:ext cx="5548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TDT</a:t>
            </a:r>
          </a:p>
        </p:txBody>
      </p:sp>
      <p:graphicFrame>
        <p:nvGraphicFramePr>
          <p:cNvPr id="12" name="Group 32">
            <a:extLst>
              <a:ext uri="{FF2B5EF4-FFF2-40B4-BE49-F238E27FC236}">
                <a16:creationId xmlns:a16="http://schemas.microsoft.com/office/drawing/2014/main" id="{FAC77BAF-BBC0-BD52-6A12-69F97FB0826D}"/>
              </a:ext>
            </a:extLst>
          </p:cNvPr>
          <p:cNvGraphicFramePr>
            <a:graphicFrameLocks noGrp="1"/>
          </p:cNvGraphicFramePr>
          <p:nvPr>
            <p:extLst>
              <p:ext uri="{D42A27DB-BD31-4B8C-83A1-F6EECF244321}">
                <p14:modId xmlns:p14="http://schemas.microsoft.com/office/powerpoint/2010/main" val="4141173198"/>
              </p:ext>
            </p:extLst>
          </p:nvPr>
        </p:nvGraphicFramePr>
        <p:xfrm>
          <a:off x="4099290" y="2034473"/>
          <a:ext cx="3840638" cy="1204024"/>
        </p:xfrm>
        <a:graphic>
          <a:graphicData uri="http://schemas.openxmlformats.org/drawingml/2006/table">
            <a:tbl>
              <a:tblPr/>
              <a:tblGrid>
                <a:gridCol w="1691238">
                  <a:extLst>
                    <a:ext uri="{9D8B030D-6E8A-4147-A177-3AD203B41FA5}">
                      <a16:colId xmlns:a16="http://schemas.microsoft.com/office/drawing/2014/main" val="20000"/>
                    </a:ext>
                  </a:extLst>
                </a:gridCol>
                <a:gridCol w="1035516">
                  <a:extLst>
                    <a:ext uri="{9D8B030D-6E8A-4147-A177-3AD203B41FA5}">
                      <a16:colId xmlns:a16="http://schemas.microsoft.com/office/drawing/2014/main" val="20001"/>
                    </a:ext>
                  </a:extLst>
                </a:gridCol>
                <a:gridCol w="1113884">
                  <a:extLst>
                    <a:ext uri="{9D8B030D-6E8A-4147-A177-3AD203B41FA5}">
                      <a16:colId xmlns:a16="http://schemas.microsoft.com/office/drawing/2014/main" val="1157321393"/>
                    </a:ext>
                  </a:extLst>
                </a:gridCol>
              </a:tblGrid>
              <a:tr h="194432">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1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Olaparib</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(N = 178)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Chemotherapy</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(N = 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19653">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Events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132 (74)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57 (65)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19653">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100" b="0" i="0" u="none" strike="noStrike" cap="none" normalizeH="0" baseline="0" dirty="0">
                          <a:ln>
                            <a:noFill/>
                          </a:ln>
                          <a:solidFill>
                            <a:schemeClr val="bg2">
                              <a:lumMod val="10000"/>
                            </a:schemeClr>
                          </a:solidFill>
                          <a:effectLst/>
                          <a:latin typeface="Calibri" panose="020F0502020204030204" pitchFamily="34" charset="0"/>
                        </a:rPr>
                        <a:t>Median TSST,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25.5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19.9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99242">
                <a:tc>
                  <a:txBody>
                    <a:bodyPr/>
                    <a:lstStyle/>
                    <a:p>
                      <a:pPr marL="173038" marR="0" lvl="0" indent="-173038" algn="l" defTabSz="914400" rtl="0" eaLnBrk="1" fontAlgn="base" latinLnBrk="0" hangingPunct="1">
                        <a:lnSpc>
                          <a:spcPct val="100000"/>
                        </a:lnSpc>
                        <a:spcBef>
                          <a:spcPct val="35000"/>
                        </a:spcBef>
                        <a:spcAft>
                          <a:spcPct val="25000"/>
                        </a:spcAft>
                        <a:buClr>
                          <a:schemeClr val="bg1"/>
                        </a:buClr>
                        <a:buSzTx/>
                        <a:buFont typeface="Wingdings" panose="05000000000000000000" pitchFamily="2" charset="2"/>
                        <a:buChar char="§"/>
                        <a:tabLst/>
                        <a:defRPr/>
                      </a:pPr>
                      <a:r>
                        <a:rPr kumimoji="0" lang="en-US" sz="1100" b="0" i="0" u="none" strike="noStrike" cap="none" normalizeH="0" baseline="0" dirty="0">
                          <a:ln>
                            <a:noFill/>
                          </a:ln>
                          <a:solidFill>
                            <a:schemeClr val="bg2">
                              <a:lumMod val="10000"/>
                            </a:schemeClr>
                          </a:solidFill>
                          <a:effectLst/>
                          <a:latin typeface="Calibri" panose="020F0502020204030204" pitchFamily="34" charset="0"/>
                        </a:rPr>
                        <a:t>HR (95% CI) [</a:t>
                      </a:r>
                      <a:r>
                        <a:rPr kumimoji="0" lang="en-US" sz="11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1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0.75 (0.53-1.05) [</a:t>
                      </a:r>
                      <a:r>
                        <a:rPr kumimoji="0" lang="en-US" sz="11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100" b="0" i="0" u="none" strike="noStrike" cap="none" normalizeH="0" baseline="0" dirty="0">
                          <a:ln>
                            <a:noFill/>
                          </a:ln>
                          <a:solidFill>
                            <a:schemeClr val="bg2">
                              <a:lumMod val="10000"/>
                            </a:schemeClr>
                          </a:solidFill>
                          <a:effectLst/>
                          <a:latin typeface="Calibri" panose="020F0502020204030204" pitchFamily="34" charset="0"/>
                        </a:rPr>
                        <a:t>= .089]</a:t>
                      </a:r>
                      <a:endParaRPr kumimoji="0" lang="en-US" sz="1100" b="0" i="1"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80972743"/>
                  </a:ext>
                </a:extLst>
              </a:tr>
            </a:tbl>
          </a:graphicData>
        </a:graphic>
      </p:graphicFrame>
      <p:graphicFrame>
        <p:nvGraphicFramePr>
          <p:cNvPr id="13" name="Group 32">
            <a:extLst>
              <a:ext uri="{FF2B5EF4-FFF2-40B4-BE49-F238E27FC236}">
                <a16:creationId xmlns:a16="http://schemas.microsoft.com/office/drawing/2014/main" id="{12D8FF75-2E77-3CCC-64C1-FEF2B4AF9F03}"/>
              </a:ext>
            </a:extLst>
          </p:cNvPr>
          <p:cNvGraphicFramePr>
            <a:graphicFrameLocks noGrp="1"/>
          </p:cNvGraphicFramePr>
          <p:nvPr>
            <p:extLst>
              <p:ext uri="{D42A27DB-BD31-4B8C-83A1-F6EECF244321}">
                <p14:modId xmlns:p14="http://schemas.microsoft.com/office/powerpoint/2010/main" val="176519489"/>
              </p:ext>
            </p:extLst>
          </p:nvPr>
        </p:nvGraphicFramePr>
        <p:xfrm>
          <a:off x="8175078" y="2034473"/>
          <a:ext cx="3569115" cy="1371664"/>
        </p:xfrm>
        <a:graphic>
          <a:graphicData uri="http://schemas.openxmlformats.org/drawingml/2006/table">
            <a:tbl>
              <a:tblPr/>
              <a:tblGrid>
                <a:gridCol w="1577114">
                  <a:extLst>
                    <a:ext uri="{9D8B030D-6E8A-4147-A177-3AD203B41FA5}">
                      <a16:colId xmlns:a16="http://schemas.microsoft.com/office/drawing/2014/main" val="20000"/>
                    </a:ext>
                  </a:extLst>
                </a:gridCol>
                <a:gridCol w="843378">
                  <a:extLst>
                    <a:ext uri="{9D8B030D-6E8A-4147-A177-3AD203B41FA5}">
                      <a16:colId xmlns:a16="http://schemas.microsoft.com/office/drawing/2014/main" val="20001"/>
                    </a:ext>
                  </a:extLst>
                </a:gridCol>
                <a:gridCol w="1148623">
                  <a:extLst>
                    <a:ext uri="{9D8B030D-6E8A-4147-A177-3AD203B41FA5}">
                      <a16:colId xmlns:a16="http://schemas.microsoft.com/office/drawing/2014/main" val="1157321393"/>
                    </a:ext>
                  </a:extLst>
                </a:gridCol>
              </a:tblGrid>
              <a:tr h="288893">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1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Olaparib</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(N = 178)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Chemotherapy</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1" i="0" u="none" strike="noStrike" cap="none" normalizeH="0" baseline="0" dirty="0">
                          <a:ln>
                            <a:noFill/>
                          </a:ln>
                          <a:solidFill>
                            <a:schemeClr val="tx1"/>
                          </a:solidFill>
                          <a:effectLst/>
                          <a:latin typeface="Calibri" panose="020F0502020204030204" pitchFamily="34" charset="0"/>
                        </a:rPr>
                        <a:t>(N = 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28401">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Events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159 (89)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79 (90)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2840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100" b="0" i="0" u="none" strike="noStrike" cap="none" normalizeH="0" baseline="0" dirty="0">
                          <a:ln>
                            <a:noFill/>
                          </a:ln>
                          <a:solidFill>
                            <a:schemeClr val="bg2">
                              <a:lumMod val="10000"/>
                            </a:schemeClr>
                          </a:solidFill>
                          <a:effectLst/>
                          <a:latin typeface="Calibri" panose="020F0502020204030204" pitchFamily="34" charset="0"/>
                        </a:rPr>
                        <a:t>Median TDT,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13.1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28401">
                <a:tc>
                  <a:txBody>
                    <a:bodyPr/>
                    <a:lstStyle/>
                    <a:p>
                      <a:pPr marL="173038" marR="0" lvl="0" indent="-173038" algn="l" defTabSz="914400" rtl="0" eaLnBrk="1" fontAlgn="base" latinLnBrk="0" hangingPunct="1">
                        <a:lnSpc>
                          <a:spcPct val="100000"/>
                        </a:lnSpc>
                        <a:spcBef>
                          <a:spcPct val="35000"/>
                        </a:spcBef>
                        <a:spcAft>
                          <a:spcPct val="25000"/>
                        </a:spcAft>
                        <a:buClr>
                          <a:schemeClr val="bg1"/>
                        </a:buClr>
                        <a:buSzTx/>
                        <a:buFont typeface="Wingdings" panose="05000000000000000000" pitchFamily="2" charset="2"/>
                        <a:buChar char="§"/>
                        <a:tabLst/>
                        <a:defRPr/>
                      </a:pPr>
                      <a:r>
                        <a:rPr kumimoji="0" lang="en-US" sz="1100" b="0" i="0" u="none" strike="noStrike" cap="none" normalizeH="0" baseline="0" dirty="0">
                          <a:ln>
                            <a:noFill/>
                          </a:ln>
                          <a:solidFill>
                            <a:schemeClr val="bg2">
                              <a:lumMod val="10000"/>
                            </a:schemeClr>
                          </a:solidFill>
                          <a:effectLst/>
                          <a:latin typeface="Calibri" panose="020F0502020204030204" pitchFamily="34" charset="0"/>
                        </a:rPr>
                        <a:t>HR (95% CI) [</a:t>
                      </a:r>
                      <a:r>
                        <a:rPr kumimoji="0" lang="en-US" sz="11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1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100" b="0" i="0" u="none" strike="noStrike" cap="none" normalizeH="0" baseline="0" dirty="0">
                          <a:ln>
                            <a:noFill/>
                          </a:ln>
                          <a:solidFill>
                            <a:schemeClr val="bg2">
                              <a:lumMod val="10000"/>
                            </a:schemeClr>
                          </a:solidFill>
                          <a:effectLst/>
                          <a:latin typeface="Calibri" panose="020F0502020204030204" pitchFamily="34" charset="0"/>
                        </a:rPr>
                        <a:t>0.20 (0.14-0.29) [</a:t>
                      </a:r>
                      <a:r>
                        <a:rPr kumimoji="0" lang="en-US" sz="11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100" b="0" i="0" u="none" strike="noStrike" cap="none" normalizeH="0" baseline="0" dirty="0">
                          <a:ln>
                            <a:noFill/>
                          </a:ln>
                          <a:solidFill>
                            <a:schemeClr val="bg2">
                              <a:lumMod val="10000"/>
                            </a:schemeClr>
                          </a:solidFill>
                          <a:effectLst/>
                          <a:latin typeface="Calibri" panose="020F0502020204030204" pitchFamily="34" charset="0"/>
                        </a:rPr>
                        <a:t>&lt;.001]</a:t>
                      </a:r>
                      <a:endParaRPr kumimoji="0" lang="en-US" sz="1100" b="0" i="1"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80972743"/>
                  </a:ext>
                </a:extLst>
              </a:tr>
            </a:tbl>
          </a:graphicData>
        </a:graphic>
      </p:graphicFrame>
      <p:sp>
        <p:nvSpPr>
          <p:cNvPr id="15" name="TextBox 14">
            <a:extLst>
              <a:ext uri="{FF2B5EF4-FFF2-40B4-BE49-F238E27FC236}">
                <a16:creationId xmlns:a16="http://schemas.microsoft.com/office/drawing/2014/main" id="{95D5E149-AAB6-D58F-56EA-6A449B4DD071}"/>
              </a:ext>
            </a:extLst>
          </p:cNvPr>
          <p:cNvSpPr txBox="1"/>
          <p:nvPr/>
        </p:nvSpPr>
        <p:spPr bwMode="auto">
          <a:xfrm rot="16200000">
            <a:off x="3229741" y="4551501"/>
            <a:ext cx="22062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800" dirty="0">
                <a:solidFill>
                  <a:schemeClr val="bg1"/>
                </a:solidFill>
                <a:latin typeface="Calibri" panose="020F0502020204030204" pitchFamily="34" charset="0"/>
              </a:rPr>
              <a:t>Patients Free From Second</a:t>
            </a:r>
            <a:br>
              <a:rPr lang="en-US" sz="800" dirty="0">
                <a:solidFill>
                  <a:schemeClr val="bg1"/>
                </a:solidFill>
                <a:latin typeface="Calibri" panose="020F0502020204030204" pitchFamily="34" charset="0"/>
              </a:rPr>
            </a:br>
            <a:r>
              <a:rPr lang="en-US" sz="800" dirty="0">
                <a:solidFill>
                  <a:schemeClr val="bg1"/>
                </a:solidFill>
                <a:latin typeface="Calibri" panose="020F0502020204030204" pitchFamily="34" charset="0"/>
              </a:rPr>
              <a:t>Subsequent Therapy and Death (%)</a:t>
            </a:r>
          </a:p>
        </p:txBody>
      </p:sp>
      <p:sp>
        <p:nvSpPr>
          <p:cNvPr id="16" name="TextBox 15">
            <a:extLst>
              <a:ext uri="{FF2B5EF4-FFF2-40B4-BE49-F238E27FC236}">
                <a16:creationId xmlns:a16="http://schemas.microsoft.com/office/drawing/2014/main" id="{F8D3FBCF-EC04-454F-BF3F-313F53A0F131}"/>
              </a:ext>
            </a:extLst>
          </p:cNvPr>
          <p:cNvSpPr txBox="1"/>
          <p:nvPr/>
        </p:nvSpPr>
        <p:spPr bwMode="auto">
          <a:xfrm rot="16200000">
            <a:off x="7045737" y="4551501"/>
            <a:ext cx="19690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800" b="0" dirty="0">
                <a:solidFill>
                  <a:schemeClr val="bg1"/>
                </a:solidFill>
                <a:latin typeface="Calibri" panose="020F0502020204030204" pitchFamily="34" charset="0"/>
              </a:rPr>
              <a:t>Patients free from treatment discontinuation and death (%)</a:t>
            </a:r>
          </a:p>
        </p:txBody>
      </p:sp>
      <p:grpSp>
        <p:nvGrpSpPr>
          <p:cNvPr id="178" name="Group 177">
            <a:extLst>
              <a:ext uri="{FF2B5EF4-FFF2-40B4-BE49-F238E27FC236}">
                <a16:creationId xmlns:a16="http://schemas.microsoft.com/office/drawing/2014/main" id="{B0D0ADEC-971A-4DEB-9A6E-47D8E3465627}"/>
              </a:ext>
            </a:extLst>
          </p:cNvPr>
          <p:cNvGrpSpPr/>
          <p:nvPr/>
        </p:nvGrpSpPr>
        <p:grpSpPr>
          <a:xfrm>
            <a:off x="631024" y="3594794"/>
            <a:ext cx="3547852" cy="2624602"/>
            <a:chOff x="631024" y="3348991"/>
            <a:chExt cx="3547852" cy="2624602"/>
          </a:xfrm>
        </p:grpSpPr>
        <p:sp>
          <p:nvSpPr>
            <p:cNvPr id="17" name="Freeform 16">
              <a:extLst>
                <a:ext uri="{FF2B5EF4-FFF2-40B4-BE49-F238E27FC236}">
                  <a16:creationId xmlns:a16="http://schemas.microsoft.com/office/drawing/2014/main" id="{12A86E50-1B27-91FB-3862-0772AA6F7635}"/>
                </a:ext>
              </a:extLst>
            </p:cNvPr>
            <p:cNvSpPr/>
            <p:nvPr/>
          </p:nvSpPr>
          <p:spPr bwMode="auto">
            <a:xfrm>
              <a:off x="1041310" y="3460173"/>
              <a:ext cx="2978239" cy="2140527"/>
            </a:xfrm>
            <a:custGeom>
              <a:avLst/>
              <a:gdLst>
                <a:gd name="connsiteX0" fmla="*/ 0 w 2966605"/>
                <a:gd name="connsiteY0" fmla="*/ 0 h 2140527"/>
                <a:gd name="connsiteX1" fmla="*/ 0 w 2966605"/>
                <a:gd name="connsiteY1" fmla="*/ 2140527 h 2140527"/>
                <a:gd name="connsiteX2" fmla="*/ 2966605 w 2966605"/>
                <a:gd name="connsiteY2" fmla="*/ 2140527 h 2140527"/>
              </a:gdLst>
              <a:ahLst/>
              <a:cxnLst>
                <a:cxn ang="0">
                  <a:pos x="connsiteX0" y="connsiteY0"/>
                </a:cxn>
                <a:cxn ang="0">
                  <a:pos x="connsiteX1" y="connsiteY1"/>
                </a:cxn>
                <a:cxn ang="0">
                  <a:pos x="connsiteX2" y="connsiteY2"/>
                </a:cxn>
              </a:cxnLst>
              <a:rect l="l" t="t" r="r" b="b"/>
              <a:pathLst>
                <a:path w="2966605" h="2140527">
                  <a:moveTo>
                    <a:pt x="0" y="0"/>
                  </a:moveTo>
                  <a:lnTo>
                    <a:pt x="0" y="2140527"/>
                  </a:lnTo>
                  <a:lnTo>
                    <a:pt x="2966605" y="2140527"/>
                  </a:lnTo>
                </a:path>
              </a:pathLst>
            </a:custGeom>
            <a:noFill/>
            <a:ln w="28575">
              <a:solidFill>
                <a:schemeClr val="bg1"/>
              </a:solidFill>
              <a:miter lim="800000"/>
              <a:headEnd/>
              <a:tailEnd/>
            </a:ln>
          </p:spPr>
          <p:txBody>
            <a:bodyPr rtlCol="0" anchor="ctr"/>
            <a:lstStyle/>
            <a:p>
              <a:pPr algn="ctr"/>
              <a:endParaRPr lang="en-US" dirty="0"/>
            </a:p>
          </p:txBody>
        </p:sp>
        <p:sp>
          <p:nvSpPr>
            <p:cNvPr id="20" name="TextBox 19">
              <a:extLst>
                <a:ext uri="{FF2B5EF4-FFF2-40B4-BE49-F238E27FC236}">
                  <a16:creationId xmlns:a16="http://schemas.microsoft.com/office/drawing/2014/main" id="{A05CFA8D-7986-A0B6-BD92-BF27902DF17F}"/>
                </a:ext>
              </a:extLst>
            </p:cNvPr>
            <p:cNvSpPr txBox="1"/>
            <p:nvPr/>
          </p:nvSpPr>
          <p:spPr bwMode="auto">
            <a:xfrm>
              <a:off x="1041310" y="5758149"/>
              <a:ext cx="29782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800" dirty="0">
                  <a:solidFill>
                    <a:schemeClr val="bg1"/>
                  </a:solidFill>
                  <a:latin typeface="Calibri" panose="020F0502020204030204" pitchFamily="34" charset="0"/>
                </a:rPr>
                <a:t>Mo Since Randomization</a:t>
              </a:r>
            </a:p>
          </p:txBody>
        </p:sp>
        <p:grpSp>
          <p:nvGrpSpPr>
            <p:cNvPr id="102" name="Group 101">
              <a:extLst>
                <a:ext uri="{FF2B5EF4-FFF2-40B4-BE49-F238E27FC236}">
                  <a16:creationId xmlns:a16="http://schemas.microsoft.com/office/drawing/2014/main" id="{4D0ED16F-A361-41D0-AC9A-C3BEAAB617C9}"/>
                </a:ext>
              </a:extLst>
            </p:cNvPr>
            <p:cNvGrpSpPr/>
            <p:nvPr/>
          </p:nvGrpSpPr>
          <p:grpSpPr>
            <a:xfrm>
              <a:off x="631024" y="3348991"/>
              <a:ext cx="430969" cy="2357542"/>
              <a:chOff x="-6180971" y="1261893"/>
              <a:chExt cx="845084" cy="3923534"/>
            </a:xfrm>
          </p:grpSpPr>
          <p:sp>
            <p:nvSpPr>
              <p:cNvPr id="38" name="TextBox 37">
                <a:extLst>
                  <a:ext uri="{FF2B5EF4-FFF2-40B4-BE49-F238E27FC236}">
                    <a16:creationId xmlns:a16="http://schemas.microsoft.com/office/drawing/2014/main" id="{2B1C3D45-9EAC-4CBA-965A-C618968B81B0}"/>
                  </a:ext>
                </a:extLst>
              </p:cNvPr>
              <p:cNvSpPr txBox="1"/>
              <p:nvPr/>
            </p:nvSpPr>
            <p:spPr>
              <a:xfrm>
                <a:off x="-6028947" y="1974238"/>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80</a:t>
                </a:r>
              </a:p>
            </p:txBody>
          </p:sp>
          <p:sp>
            <p:nvSpPr>
              <p:cNvPr id="39" name="TextBox 38">
                <a:extLst>
                  <a:ext uri="{FF2B5EF4-FFF2-40B4-BE49-F238E27FC236}">
                    <a16:creationId xmlns:a16="http://schemas.microsoft.com/office/drawing/2014/main" id="{55E72D12-1E45-4454-8EE4-06F347F1A595}"/>
                  </a:ext>
                </a:extLst>
              </p:cNvPr>
              <p:cNvSpPr txBox="1"/>
              <p:nvPr/>
            </p:nvSpPr>
            <p:spPr>
              <a:xfrm>
                <a:off x="-6028947" y="2686426"/>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60</a:t>
                </a:r>
              </a:p>
            </p:txBody>
          </p:sp>
          <p:sp>
            <p:nvSpPr>
              <p:cNvPr id="40" name="TextBox 39">
                <a:extLst>
                  <a:ext uri="{FF2B5EF4-FFF2-40B4-BE49-F238E27FC236}">
                    <a16:creationId xmlns:a16="http://schemas.microsoft.com/office/drawing/2014/main" id="{78861F85-C5B4-4A1B-A8F5-015A1343165D}"/>
                  </a:ext>
                </a:extLst>
              </p:cNvPr>
              <p:cNvSpPr txBox="1"/>
              <p:nvPr/>
            </p:nvSpPr>
            <p:spPr>
              <a:xfrm>
                <a:off x="-6028947" y="3398611"/>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40</a:t>
                </a:r>
              </a:p>
            </p:txBody>
          </p:sp>
          <p:sp>
            <p:nvSpPr>
              <p:cNvPr id="41" name="TextBox 40">
                <a:extLst>
                  <a:ext uri="{FF2B5EF4-FFF2-40B4-BE49-F238E27FC236}">
                    <a16:creationId xmlns:a16="http://schemas.microsoft.com/office/drawing/2014/main" id="{EF0D48B4-6964-45E1-83FE-A1D3462BA92E}"/>
                  </a:ext>
                </a:extLst>
              </p:cNvPr>
              <p:cNvSpPr txBox="1"/>
              <p:nvPr/>
            </p:nvSpPr>
            <p:spPr>
              <a:xfrm>
                <a:off x="-6028947" y="4110798"/>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20</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42" name="TextBox 41">
                <a:extLst>
                  <a:ext uri="{FF2B5EF4-FFF2-40B4-BE49-F238E27FC236}">
                    <a16:creationId xmlns:a16="http://schemas.microsoft.com/office/drawing/2014/main" id="{75BEE313-5E3A-4AAB-A4C4-099DE8CE85FF}"/>
                  </a:ext>
                </a:extLst>
              </p:cNvPr>
              <p:cNvSpPr txBox="1"/>
              <p:nvPr/>
            </p:nvSpPr>
            <p:spPr>
              <a:xfrm>
                <a:off x="-6028947" y="4822980"/>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103" name="TextBox 102">
                <a:extLst>
                  <a:ext uri="{FF2B5EF4-FFF2-40B4-BE49-F238E27FC236}">
                    <a16:creationId xmlns:a16="http://schemas.microsoft.com/office/drawing/2014/main" id="{8D209529-881E-4926-9BC1-F42063CFB445}"/>
                  </a:ext>
                </a:extLst>
              </p:cNvPr>
              <p:cNvSpPr txBox="1"/>
              <p:nvPr/>
            </p:nvSpPr>
            <p:spPr>
              <a:xfrm>
                <a:off x="-6180971" y="1261893"/>
                <a:ext cx="845084"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p>
            </p:txBody>
          </p:sp>
        </p:grpSp>
        <p:grpSp>
          <p:nvGrpSpPr>
            <p:cNvPr id="113" name="Group 112">
              <a:extLst>
                <a:ext uri="{FF2B5EF4-FFF2-40B4-BE49-F238E27FC236}">
                  <a16:creationId xmlns:a16="http://schemas.microsoft.com/office/drawing/2014/main" id="{DBCE7100-B889-4147-AED1-E5FAA3AAC92E}"/>
                </a:ext>
              </a:extLst>
            </p:cNvPr>
            <p:cNvGrpSpPr/>
            <p:nvPr/>
          </p:nvGrpSpPr>
          <p:grpSpPr>
            <a:xfrm>
              <a:off x="985631" y="3460172"/>
              <a:ext cx="68330" cy="2139094"/>
              <a:chOff x="985630" y="3460172"/>
              <a:chExt cx="352103" cy="2139094"/>
            </a:xfrm>
          </p:grpSpPr>
          <p:grpSp>
            <p:nvGrpSpPr>
              <p:cNvPr id="105" name="Group 104">
                <a:extLst>
                  <a:ext uri="{FF2B5EF4-FFF2-40B4-BE49-F238E27FC236}">
                    <a16:creationId xmlns:a16="http://schemas.microsoft.com/office/drawing/2014/main" id="{E70F6AEC-186A-414F-BA9C-358CD825902D}"/>
                  </a:ext>
                </a:extLst>
              </p:cNvPr>
              <p:cNvGrpSpPr/>
              <p:nvPr/>
            </p:nvGrpSpPr>
            <p:grpSpPr>
              <a:xfrm>
                <a:off x="985630" y="3460172"/>
                <a:ext cx="352103" cy="857828"/>
                <a:chOff x="-5390931" y="3580885"/>
                <a:chExt cx="64008" cy="1426762"/>
              </a:xfrm>
            </p:grpSpPr>
            <p:cxnSp>
              <p:nvCxnSpPr>
                <p:cNvPr id="106" name="Straight Connector 105">
                  <a:extLst>
                    <a:ext uri="{FF2B5EF4-FFF2-40B4-BE49-F238E27FC236}">
                      <a16:creationId xmlns:a16="http://schemas.microsoft.com/office/drawing/2014/main" id="{E96F3E5E-BD4C-4AC3-BD71-C618564B5CF8}"/>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07" name="Straight Connector 106">
                  <a:extLst>
                    <a:ext uri="{FF2B5EF4-FFF2-40B4-BE49-F238E27FC236}">
                      <a16:creationId xmlns:a16="http://schemas.microsoft.com/office/drawing/2014/main" id="{BEBE1A66-6D34-430A-83DA-8C752DA3E84E}"/>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08" name="Straight Connector 107">
                  <a:extLst>
                    <a:ext uri="{FF2B5EF4-FFF2-40B4-BE49-F238E27FC236}">
                      <a16:creationId xmlns:a16="http://schemas.microsoft.com/office/drawing/2014/main" id="{B4C4DAF9-1952-4806-9E9E-2FB20F2BE3F1}"/>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109" name="Group 108">
                <a:extLst>
                  <a:ext uri="{FF2B5EF4-FFF2-40B4-BE49-F238E27FC236}">
                    <a16:creationId xmlns:a16="http://schemas.microsoft.com/office/drawing/2014/main" id="{EB3D4EC4-6B5E-4303-A458-5DA09CCC4CEC}"/>
                  </a:ext>
                </a:extLst>
              </p:cNvPr>
              <p:cNvGrpSpPr/>
              <p:nvPr/>
            </p:nvGrpSpPr>
            <p:grpSpPr>
              <a:xfrm>
                <a:off x="985630" y="4741438"/>
                <a:ext cx="352103" cy="857828"/>
                <a:chOff x="-5390931" y="3580885"/>
                <a:chExt cx="64008" cy="1426762"/>
              </a:xfrm>
            </p:grpSpPr>
            <p:cxnSp>
              <p:nvCxnSpPr>
                <p:cNvPr id="110" name="Straight Connector 109">
                  <a:extLst>
                    <a:ext uri="{FF2B5EF4-FFF2-40B4-BE49-F238E27FC236}">
                      <a16:creationId xmlns:a16="http://schemas.microsoft.com/office/drawing/2014/main" id="{27791919-5A4F-45CF-AF62-2F979ACCE296}"/>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11" name="Straight Connector 110">
                  <a:extLst>
                    <a:ext uri="{FF2B5EF4-FFF2-40B4-BE49-F238E27FC236}">
                      <a16:creationId xmlns:a16="http://schemas.microsoft.com/office/drawing/2014/main" id="{05AC5AB1-EC72-402A-8700-982DC4BD31C7}"/>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12" name="Straight Connector 111">
                  <a:extLst>
                    <a:ext uri="{FF2B5EF4-FFF2-40B4-BE49-F238E27FC236}">
                      <a16:creationId xmlns:a16="http://schemas.microsoft.com/office/drawing/2014/main" id="{DC875C69-FF5B-48F1-A886-E16DD1DC2BE1}"/>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177" name="Group 176">
              <a:extLst>
                <a:ext uri="{FF2B5EF4-FFF2-40B4-BE49-F238E27FC236}">
                  <a16:creationId xmlns:a16="http://schemas.microsoft.com/office/drawing/2014/main" id="{D558401F-6D3D-4801-8B9C-751D0BECAB0E}"/>
                </a:ext>
              </a:extLst>
            </p:cNvPr>
            <p:cNvGrpSpPr/>
            <p:nvPr/>
          </p:nvGrpSpPr>
          <p:grpSpPr>
            <a:xfrm>
              <a:off x="1015269" y="5615401"/>
              <a:ext cx="3163607" cy="215444"/>
              <a:chOff x="1015269" y="5583651"/>
              <a:chExt cx="3163607" cy="215444"/>
            </a:xfrm>
          </p:grpSpPr>
          <p:grpSp>
            <p:nvGrpSpPr>
              <p:cNvPr id="114" name="Group 113">
                <a:extLst>
                  <a:ext uri="{FF2B5EF4-FFF2-40B4-BE49-F238E27FC236}">
                    <a16:creationId xmlns:a16="http://schemas.microsoft.com/office/drawing/2014/main" id="{78250FB8-B088-4360-993B-3E329792092F}"/>
                  </a:ext>
                </a:extLst>
              </p:cNvPr>
              <p:cNvGrpSpPr/>
              <p:nvPr/>
            </p:nvGrpSpPr>
            <p:grpSpPr>
              <a:xfrm>
                <a:off x="1015269" y="5583651"/>
                <a:ext cx="946102" cy="215444"/>
                <a:chOff x="-5538429" y="5019386"/>
                <a:chExt cx="5911608" cy="215444"/>
              </a:xfrm>
            </p:grpSpPr>
            <p:sp>
              <p:nvSpPr>
                <p:cNvPr id="45" name="TextBox 44">
                  <a:extLst>
                    <a:ext uri="{FF2B5EF4-FFF2-40B4-BE49-F238E27FC236}">
                      <a16:creationId xmlns:a16="http://schemas.microsoft.com/office/drawing/2014/main" id="{184BBF1B-2A4A-40C8-9766-223C15225EED}"/>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18</a:t>
                  </a:r>
                </a:p>
              </p:txBody>
            </p:sp>
            <p:sp>
              <p:nvSpPr>
                <p:cNvPr id="46" name="TextBox 45">
                  <a:extLst>
                    <a:ext uri="{FF2B5EF4-FFF2-40B4-BE49-F238E27FC236}">
                      <a16:creationId xmlns:a16="http://schemas.microsoft.com/office/drawing/2014/main" id="{94A9FF69-0379-44B8-9657-4C9799230C18}"/>
                    </a:ext>
                  </a:extLst>
                </p:cNvPr>
                <p:cNvSpPr txBox="1"/>
                <p:nvPr/>
              </p:nvSpPr>
              <p:spPr>
                <a:xfrm>
                  <a:off x="-5538429"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47" name="TextBox 46">
                  <a:extLst>
                    <a:ext uri="{FF2B5EF4-FFF2-40B4-BE49-F238E27FC236}">
                      <a16:creationId xmlns:a16="http://schemas.microsoft.com/office/drawing/2014/main" id="{45B962B6-8C9F-47DE-810E-66F7B662EB86}"/>
                    </a:ext>
                  </a:extLst>
                </p:cNvPr>
                <p:cNvSpPr txBox="1"/>
                <p:nvPr/>
              </p:nvSpPr>
              <p:spPr>
                <a:xfrm>
                  <a:off x="-4740156"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a:t>
                  </a:r>
                </a:p>
              </p:txBody>
            </p:sp>
            <p:sp>
              <p:nvSpPr>
                <p:cNvPr id="48" name="TextBox 47">
                  <a:extLst>
                    <a:ext uri="{FF2B5EF4-FFF2-40B4-BE49-F238E27FC236}">
                      <a16:creationId xmlns:a16="http://schemas.microsoft.com/office/drawing/2014/main" id="{32B15412-B464-4BC8-A386-D63F78D31DAF}"/>
                    </a:ext>
                  </a:extLst>
                </p:cNvPr>
                <p:cNvSpPr txBox="1"/>
                <p:nvPr/>
              </p:nvSpPr>
              <p:spPr>
                <a:xfrm>
                  <a:off x="-3941877"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a:t>
                  </a:r>
                </a:p>
              </p:txBody>
            </p:sp>
            <p:sp>
              <p:nvSpPr>
                <p:cNvPr id="49" name="TextBox 48">
                  <a:extLst>
                    <a:ext uri="{FF2B5EF4-FFF2-40B4-BE49-F238E27FC236}">
                      <a16:creationId xmlns:a16="http://schemas.microsoft.com/office/drawing/2014/main" id="{05A356A8-DAF9-4EE6-9DBB-E2A22CD163CD}"/>
                    </a:ext>
                  </a:extLst>
                </p:cNvPr>
                <p:cNvSpPr txBox="1"/>
                <p:nvPr/>
              </p:nvSpPr>
              <p:spPr>
                <a:xfrm>
                  <a:off x="-3143603"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9</a:t>
                  </a:r>
                </a:p>
              </p:txBody>
            </p:sp>
            <p:sp>
              <p:nvSpPr>
                <p:cNvPr id="50" name="TextBox 49">
                  <a:extLst>
                    <a:ext uri="{FF2B5EF4-FFF2-40B4-BE49-F238E27FC236}">
                      <a16:creationId xmlns:a16="http://schemas.microsoft.com/office/drawing/2014/main" id="{7D14FD40-AB25-4E6A-A2EF-196D381D5A9D}"/>
                    </a:ext>
                  </a:extLst>
                </p:cNvPr>
                <p:cNvSpPr txBox="1"/>
                <p:nvPr/>
              </p:nvSpPr>
              <p:spPr>
                <a:xfrm>
                  <a:off x="-3138200" y="5019386"/>
                  <a:ext cx="185947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12</a:t>
                  </a:r>
                </a:p>
              </p:txBody>
            </p:sp>
            <p:sp>
              <p:nvSpPr>
                <p:cNvPr id="51" name="TextBox 50">
                  <a:extLst>
                    <a:ext uri="{FF2B5EF4-FFF2-40B4-BE49-F238E27FC236}">
                      <a16:creationId xmlns:a16="http://schemas.microsoft.com/office/drawing/2014/main" id="{D9A5D96B-E762-4C90-A6A2-B981F0B9EC80}"/>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15</a:t>
                  </a:r>
                </a:p>
              </p:txBody>
            </p:sp>
          </p:grpSp>
          <p:grpSp>
            <p:nvGrpSpPr>
              <p:cNvPr id="115" name="Group 114">
                <a:extLst>
                  <a:ext uri="{FF2B5EF4-FFF2-40B4-BE49-F238E27FC236}">
                    <a16:creationId xmlns:a16="http://schemas.microsoft.com/office/drawing/2014/main" id="{4A19181F-3530-4F90-9C3B-D4164391552B}"/>
                  </a:ext>
                </a:extLst>
              </p:cNvPr>
              <p:cNvGrpSpPr/>
              <p:nvPr/>
            </p:nvGrpSpPr>
            <p:grpSpPr>
              <a:xfrm>
                <a:off x="1773307" y="5583651"/>
                <a:ext cx="1059432" cy="215444"/>
                <a:chOff x="-6246557" y="5019386"/>
                <a:chExt cx="6619736" cy="215444"/>
              </a:xfrm>
            </p:grpSpPr>
            <p:sp>
              <p:nvSpPr>
                <p:cNvPr id="116" name="TextBox 115">
                  <a:extLst>
                    <a:ext uri="{FF2B5EF4-FFF2-40B4-BE49-F238E27FC236}">
                      <a16:creationId xmlns:a16="http://schemas.microsoft.com/office/drawing/2014/main" id="{9E0BDB64-8359-490F-8904-4D49AF40CB45}"/>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39</a:t>
                  </a:r>
                </a:p>
              </p:txBody>
            </p:sp>
            <p:sp>
              <p:nvSpPr>
                <p:cNvPr id="117" name="TextBox 116">
                  <a:extLst>
                    <a:ext uri="{FF2B5EF4-FFF2-40B4-BE49-F238E27FC236}">
                      <a16:creationId xmlns:a16="http://schemas.microsoft.com/office/drawing/2014/main" id="{E7085D2F-B2B6-4E34-8E65-9E44C0B9F943}"/>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21</a:t>
                  </a:r>
                </a:p>
              </p:txBody>
            </p:sp>
            <p:sp>
              <p:nvSpPr>
                <p:cNvPr id="118" name="TextBox 117">
                  <a:extLst>
                    <a:ext uri="{FF2B5EF4-FFF2-40B4-BE49-F238E27FC236}">
                      <a16:creationId xmlns:a16="http://schemas.microsoft.com/office/drawing/2014/main" id="{F6B6322C-CA32-498C-ABCA-484F43EC9FD6}"/>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24</a:t>
                  </a:r>
                </a:p>
              </p:txBody>
            </p:sp>
            <p:sp>
              <p:nvSpPr>
                <p:cNvPr id="119" name="TextBox 118">
                  <a:extLst>
                    <a:ext uri="{FF2B5EF4-FFF2-40B4-BE49-F238E27FC236}">
                      <a16:creationId xmlns:a16="http://schemas.microsoft.com/office/drawing/2014/main" id="{B6B3C13E-69B4-477A-923C-F5BCDB59937A}"/>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27</a:t>
                  </a:r>
                </a:p>
              </p:txBody>
            </p:sp>
            <p:sp>
              <p:nvSpPr>
                <p:cNvPr id="120" name="TextBox 119">
                  <a:extLst>
                    <a:ext uri="{FF2B5EF4-FFF2-40B4-BE49-F238E27FC236}">
                      <a16:creationId xmlns:a16="http://schemas.microsoft.com/office/drawing/2014/main" id="{B5C9A86A-6744-41D5-956A-5EC2DBC5ECDE}"/>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30</a:t>
                  </a:r>
                </a:p>
              </p:txBody>
            </p:sp>
            <p:sp>
              <p:nvSpPr>
                <p:cNvPr id="121" name="TextBox 120">
                  <a:extLst>
                    <a:ext uri="{FF2B5EF4-FFF2-40B4-BE49-F238E27FC236}">
                      <a16:creationId xmlns:a16="http://schemas.microsoft.com/office/drawing/2014/main" id="{588D26A9-63F1-4EE2-AD97-0D0AC2B1FDF0}"/>
                    </a:ext>
                  </a:extLst>
                </p:cNvPr>
                <p:cNvSpPr txBox="1"/>
                <p:nvPr/>
              </p:nvSpPr>
              <p:spPr>
                <a:xfrm>
                  <a:off x="-3158519" y="5019386"/>
                  <a:ext cx="1826883"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33</a:t>
                  </a:r>
                </a:p>
              </p:txBody>
            </p:sp>
            <p:sp>
              <p:nvSpPr>
                <p:cNvPr id="122" name="TextBox 121">
                  <a:extLst>
                    <a:ext uri="{FF2B5EF4-FFF2-40B4-BE49-F238E27FC236}">
                      <a16:creationId xmlns:a16="http://schemas.microsoft.com/office/drawing/2014/main" id="{03923C49-A156-40B9-9CE1-D6FA5F775220}"/>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36</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grpSp>
          <p:grpSp>
            <p:nvGrpSpPr>
              <p:cNvPr id="123" name="Group 122">
                <a:extLst>
                  <a:ext uri="{FF2B5EF4-FFF2-40B4-BE49-F238E27FC236}">
                    <a16:creationId xmlns:a16="http://schemas.microsoft.com/office/drawing/2014/main" id="{0D53A827-78EF-4D66-B6EE-C15CBD932777}"/>
                  </a:ext>
                </a:extLst>
              </p:cNvPr>
              <p:cNvGrpSpPr/>
              <p:nvPr/>
            </p:nvGrpSpPr>
            <p:grpSpPr>
              <a:xfrm>
                <a:off x="2643398" y="5583651"/>
                <a:ext cx="1059432" cy="215444"/>
                <a:chOff x="-6246557" y="5019386"/>
                <a:chExt cx="6619736" cy="215444"/>
              </a:xfrm>
            </p:grpSpPr>
            <p:sp>
              <p:nvSpPr>
                <p:cNvPr id="124" name="TextBox 123">
                  <a:extLst>
                    <a:ext uri="{FF2B5EF4-FFF2-40B4-BE49-F238E27FC236}">
                      <a16:creationId xmlns:a16="http://schemas.microsoft.com/office/drawing/2014/main" id="{3A264F25-76F5-4F33-9AC2-4E0A614A4893}"/>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60</a:t>
                  </a:r>
                </a:p>
              </p:txBody>
            </p:sp>
            <p:sp>
              <p:nvSpPr>
                <p:cNvPr id="125" name="TextBox 124">
                  <a:extLst>
                    <a:ext uri="{FF2B5EF4-FFF2-40B4-BE49-F238E27FC236}">
                      <a16:creationId xmlns:a16="http://schemas.microsoft.com/office/drawing/2014/main" id="{B0F5E39E-4D65-46AF-8F1B-F666E27DD852}"/>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42</a:t>
                  </a:r>
                </a:p>
              </p:txBody>
            </p:sp>
            <p:sp>
              <p:nvSpPr>
                <p:cNvPr id="126" name="TextBox 125">
                  <a:extLst>
                    <a:ext uri="{FF2B5EF4-FFF2-40B4-BE49-F238E27FC236}">
                      <a16:creationId xmlns:a16="http://schemas.microsoft.com/office/drawing/2014/main" id="{8D4F5817-3E11-4009-A1F7-57D0BCD4C179}"/>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45</a:t>
                  </a:r>
                </a:p>
              </p:txBody>
            </p:sp>
            <p:sp>
              <p:nvSpPr>
                <p:cNvPr id="127" name="TextBox 126">
                  <a:extLst>
                    <a:ext uri="{FF2B5EF4-FFF2-40B4-BE49-F238E27FC236}">
                      <a16:creationId xmlns:a16="http://schemas.microsoft.com/office/drawing/2014/main" id="{53FBA17F-55DB-479B-8EC0-4D73BA03CDDD}"/>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48</a:t>
                  </a:r>
                </a:p>
              </p:txBody>
            </p:sp>
            <p:sp>
              <p:nvSpPr>
                <p:cNvPr id="128" name="TextBox 127">
                  <a:extLst>
                    <a:ext uri="{FF2B5EF4-FFF2-40B4-BE49-F238E27FC236}">
                      <a16:creationId xmlns:a16="http://schemas.microsoft.com/office/drawing/2014/main" id="{646CEDD8-E5C2-4505-BBC8-1B4E73864255}"/>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51</a:t>
                  </a:r>
                </a:p>
              </p:txBody>
            </p:sp>
            <p:sp>
              <p:nvSpPr>
                <p:cNvPr id="129" name="TextBox 128">
                  <a:extLst>
                    <a:ext uri="{FF2B5EF4-FFF2-40B4-BE49-F238E27FC236}">
                      <a16:creationId xmlns:a16="http://schemas.microsoft.com/office/drawing/2014/main" id="{32006BAD-5E22-48E4-90F8-724A07998D0D}"/>
                    </a:ext>
                  </a:extLst>
                </p:cNvPr>
                <p:cNvSpPr txBox="1"/>
                <p:nvPr/>
              </p:nvSpPr>
              <p:spPr>
                <a:xfrm>
                  <a:off x="-3158519" y="5019386"/>
                  <a:ext cx="1826883"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54</a:t>
                  </a:r>
                </a:p>
              </p:txBody>
            </p:sp>
            <p:sp>
              <p:nvSpPr>
                <p:cNvPr id="130" name="TextBox 129">
                  <a:extLst>
                    <a:ext uri="{FF2B5EF4-FFF2-40B4-BE49-F238E27FC236}">
                      <a16:creationId xmlns:a16="http://schemas.microsoft.com/office/drawing/2014/main" id="{F0EB3A73-1CA9-4F38-A858-7D34D6090626}"/>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57</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grpSp>
          <p:grpSp>
            <p:nvGrpSpPr>
              <p:cNvPr id="131" name="Group 130">
                <a:extLst>
                  <a:ext uri="{FF2B5EF4-FFF2-40B4-BE49-F238E27FC236}">
                    <a16:creationId xmlns:a16="http://schemas.microsoft.com/office/drawing/2014/main" id="{13FFDA67-BFB6-4459-AB14-6C72F9B5C743}"/>
                  </a:ext>
                </a:extLst>
              </p:cNvPr>
              <p:cNvGrpSpPr/>
              <p:nvPr/>
            </p:nvGrpSpPr>
            <p:grpSpPr>
              <a:xfrm>
                <a:off x="3501503" y="5583651"/>
                <a:ext cx="677373" cy="215444"/>
                <a:chOff x="-6246557" y="5019386"/>
                <a:chExt cx="4232486" cy="215444"/>
              </a:xfrm>
            </p:grpSpPr>
            <p:sp>
              <p:nvSpPr>
                <p:cNvPr id="133" name="TextBox 132">
                  <a:extLst>
                    <a:ext uri="{FF2B5EF4-FFF2-40B4-BE49-F238E27FC236}">
                      <a16:creationId xmlns:a16="http://schemas.microsoft.com/office/drawing/2014/main" id="{843BCFAC-9722-43F6-950A-AFCBA2F6F350}"/>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63</a:t>
                  </a:r>
                </a:p>
              </p:txBody>
            </p:sp>
            <p:sp>
              <p:nvSpPr>
                <p:cNvPr id="134" name="TextBox 133">
                  <a:extLst>
                    <a:ext uri="{FF2B5EF4-FFF2-40B4-BE49-F238E27FC236}">
                      <a16:creationId xmlns:a16="http://schemas.microsoft.com/office/drawing/2014/main" id="{A1C2DC17-B2BD-4523-A1E9-EE1C33757AFC}"/>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66</a:t>
                  </a:r>
                </a:p>
              </p:txBody>
            </p:sp>
            <p:sp>
              <p:nvSpPr>
                <p:cNvPr id="135" name="TextBox 134">
                  <a:extLst>
                    <a:ext uri="{FF2B5EF4-FFF2-40B4-BE49-F238E27FC236}">
                      <a16:creationId xmlns:a16="http://schemas.microsoft.com/office/drawing/2014/main" id="{CA4E398F-84F2-47BC-92CD-EFA642F21B3C}"/>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69</a:t>
                  </a:r>
                </a:p>
              </p:txBody>
            </p:sp>
            <p:sp>
              <p:nvSpPr>
                <p:cNvPr id="136" name="TextBox 135">
                  <a:extLst>
                    <a:ext uri="{FF2B5EF4-FFF2-40B4-BE49-F238E27FC236}">
                      <a16:creationId xmlns:a16="http://schemas.microsoft.com/office/drawing/2014/main" id="{36437355-50BB-4225-AFA8-E495C62F1F50}"/>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72</a:t>
                  </a:r>
                </a:p>
              </p:txBody>
            </p:sp>
          </p:grpSp>
        </p:grpSp>
        <p:grpSp>
          <p:nvGrpSpPr>
            <p:cNvPr id="176" name="Group 175">
              <a:extLst>
                <a:ext uri="{FF2B5EF4-FFF2-40B4-BE49-F238E27FC236}">
                  <a16:creationId xmlns:a16="http://schemas.microsoft.com/office/drawing/2014/main" id="{D8CC4F7B-3FEA-4613-8324-7D1FC243857A}"/>
                </a:ext>
              </a:extLst>
            </p:cNvPr>
            <p:cNvGrpSpPr/>
            <p:nvPr/>
          </p:nvGrpSpPr>
          <p:grpSpPr>
            <a:xfrm>
              <a:off x="1040723" y="5594512"/>
              <a:ext cx="2966132" cy="65179"/>
              <a:chOff x="1040723" y="5306156"/>
              <a:chExt cx="2966132" cy="412863"/>
            </a:xfrm>
          </p:grpSpPr>
          <p:grpSp>
            <p:nvGrpSpPr>
              <p:cNvPr id="139" name="Group 138">
                <a:extLst>
                  <a:ext uri="{FF2B5EF4-FFF2-40B4-BE49-F238E27FC236}">
                    <a16:creationId xmlns:a16="http://schemas.microsoft.com/office/drawing/2014/main" id="{F8FC4320-D1BE-42CC-884C-5FE44AB2C76C}"/>
                  </a:ext>
                </a:extLst>
              </p:cNvPr>
              <p:cNvGrpSpPr/>
              <p:nvPr/>
            </p:nvGrpSpPr>
            <p:grpSpPr>
              <a:xfrm rot="5400000">
                <a:off x="1153188" y="5193691"/>
                <a:ext cx="412863" cy="637794"/>
                <a:chOff x="985630" y="3460172"/>
                <a:chExt cx="352103" cy="2139094"/>
              </a:xfrm>
            </p:grpSpPr>
            <p:grpSp>
              <p:nvGrpSpPr>
                <p:cNvPr id="140" name="Group 139">
                  <a:extLst>
                    <a:ext uri="{FF2B5EF4-FFF2-40B4-BE49-F238E27FC236}">
                      <a16:creationId xmlns:a16="http://schemas.microsoft.com/office/drawing/2014/main" id="{9B3E13AB-992D-4F75-ADDA-8EC7D4C688C5}"/>
                    </a:ext>
                  </a:extLst>
                </p:cNvPr>
                <p:cNvGrpSpPr/>
                <p:nvPr/>
              </p:nvGrpSpPr>
              <p:grpSpPr>
                <a:xfrm>
                  <a:off x="985630" y="3460172"/>
                  <a:ext cx="352103" cy="857828"/>
                  <a:chOff x="-5390931" y="3580885"/>
                  <a:chExt cx="64008" cy="1426762"/>
                </a:xfrm>
              </p:grpSpPr>
              <p:cxnSp>
                <p:nvCxnSpPr>
                  <p:cNvPr id="145" name="Straight Connector 144">
                    <a:extLst>
                      <a:ext uri="{FF2B5EF4-FFF2-40B4-BE49-F238E27FC236}">
                        <a16:creationId xmlns:a16="http://schemas.microsoft.com/office/drawing/2014/main" id="{3D6A0D39-3D13-49EB-ABB2-BAE64F580C47}"/>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46" name="Straight Connector 145">
                    <a:extLst>
                      <a:ext uri="{FF2B5EF4-FFF2-40B4-BE49-F238E27FC236}">
                        <a16:creationId xmlns:a16="http://schemas.microsoft.com/office/drawing/2014/main" id="{255F079E-AF4D-47F1-A731-128D269FBA18}"/>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47" name="Straight Connector 146">
                    <a:extLst>
                      <a:ext uri="{FF2B5EF4-FFF2-40B4-BE49-F238E27FC236}">
                        <a16:creationId xmlns:a16="http://schemas.microsoft.com/office/drawing/2014/main" id="{F967C950-4D1F-4DFD-B267-EB9AD9DBC13D}"/>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141" name="Group 140">
                  <a:extLst>
                    <a:ext uri="{FF2B5EF4-FFF2-40B4-BE49-F238E27FC236}">
                      <a16:creationId xmlns:a16="http://schemas.microsoft.com/office/drawing/2014/main" id="{44D346AB-AB16-44F2-ABAF-84494D998E97}"/>
                    </a:ext>
                  </a:extLst>
                </p:cNvPr>
                <p:cNvGrpSpPr/>
                <p:nvPr/>
              </p:nvGrpSpPr>
              <p:grpSpPr>
                <a:xfrm>
                  <a:off x="985630" y="4741438"/>
                  <a:ext cx="352103" cy="857828"/>
                  <a:chOff x="-5390931" y="3580885"/>
                  <a:chExt cx="64008" cy="1426762"/>
                </a:xfrm>
              </p:grpSpPr>
              <p:cxnSp>
                <p:nvCxnSpPr>
                  <p:cNvPr id="142" name="Straight Connector 141">
                    <a:extLst>
                      <a:ext uri="{FF2B5EF4-FFF2-40B4-BE49-F238E27FC236}">
                        <a16:creationId xmlns:a16="http://schemas.microsoft.com/office/drawing/2014/main" id="{CD961988-C47E-4A88-9016-62A668DD7578}"/>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43" name="Straight Connector 142">
                    <a:extLst>
                      <a:ext uri="{FF2B5EF4-FFF2-40B4-BE49-F238E27FC236}">
                        <a16:creationId xmlns:a16="http://schemas.microsoft.com/office/drawing/2014/main" id="{5FDB3195-3D60-414A-84A4-1BDE086B89CF}"/>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44" name="Straight Connector 143">
                    <a:extLst>
                      <a:ext uri="{FF2B5EF4-FFF2-40B4-BE49-F238E27FC236}">
                        <a16:creationId xmlns:a16="http://schemas.microsoft.com/office/drawing/2014/main" id="{699DE82A-F99B-4933-9BB1-64EF42593487}"/>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148" name="Group 147">
                <a:extLst>
                  <a:ext uri="{FF2B5EF4-FFF2-40B4-BE49-F238E27FC236}">
                    <a16:creationId xmlns:a16="http://schemas.microsoft.com/office/drawing/2014/main" id="{C4CC8B09-76CB-41A1-ACBB-E318C87ACC35}"/>
                  </a:ext>
                </a:extLst>
              </p:cNvPr>
              <p:cNvGrpSpPr/>
              <p:nvPr/>
            </p:nvGrpSpPr>
            <p:grpSpPr>
              <a:xfrm rot="5400000">
                <a:off x="1899401" y="5203306"/>
                <a:ext cx="412863" cy="618564"/>
                <a:chOff x="985630" y="3460172"/>
                <a:chExt cx="352103" cy="2139094"/>
              </a:xfrm>
            </p:grpSpPr>
            <p:grpSp>
              <p:nvGrpSpPr>
                <p:cNvPr id="149" name="Group 148">
                  <a:extLst>
                    <a:ext uri="{FF2B5EF4-FFF2-40B4-BE49-F238E27FC236}">
                      <a16:creationId xmlns:a16="http://schemas.microsoft.com/office/drawing/2014/main" id="{474F7998-5920-440A-B496-241FF3A0EFAA}"/>
                    </a:ext>
                  </a:extLst>
                </p:cNvPr>
                <p:cNvGrpSpPr/>
                <p:nvPr/>
              </p:nvGrpSpPr>
              <p:grpSpPr>
                <a:xfrm>
                  <a:off x="985630" y="3460172"/>
                  <a:ext cx="352103" cy="857828"/>
                  <a:chOff x="-5390931" y="3580885"/>
                  <a:chExt cx="64008" cy="1426762"/>
                </a:xfrm>
              </p:grpSpPr>
              <p:cxnSp>
                <p:nvCxnSpPr>
                  <p:cNvPr id="154" name="Straight Connector 153">
                    <a:extLst>
                      <a:ext uri="{FF2B5EF4-FFF2-40B4-BE49-F238E27FC236}">
                        <a16:creationId xmlns:a16="http://schemas.microsoft.com/office/drawing/2014/main" id="{C9452CDE-3622-4315-B4E2-B81235EF1122}"/>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55" name="Straight Connector 154">
                    <a:extLst>
                      <a:ext uri="{FF2B5EF4-FFF2-40B4-BE49-F238E27FC236}">
                        <a16:creationId xmlns:a16="http://schemas.microsoft.com/office/drawing/2014/main" id="{8EBDACEF-1AA9-46F2-8FBD-B26CC2B54687}"/>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56" name="Straight Connector 155">
                    <a:extLst>
                      <a:ext uri="{FF2B5EF4-FFF2-40B4-BE49-F238E27FC236}">
                        <a16:creationId xmlns:a16="http://schemas.microsoft.com/office/drawing/2014/main" id="{86CBB721-65B0-4352-9391-9A8D9C3953BF}"/>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150" name="Group 149">
                  <a:extLst>
                    <a:ext uri="{FF2B5EF4-FFF2-40B4-BE49-F238E27FC236}">
                      <a16:creationId xmlns:a16="http://schemas.microsoft.com/office/drawing/2014/main" id="{BB886305-DC56-494F-8D64-06F3448D8800}"/>
                    </a:ext>
                  </a:extLst>
                </p:cNvPr>
                <p:cNvGrpSpPr/>
                <p:nvPr/>
              </p:nvGrpSpPr>
              <p:grpSpPr>
                <a:xfrm>
                  <a:off x="985630" y="4741438"/>
                  <a:ext cx="352103" cy="857828"/>
                  <a:chOff x="-5390931" y="3580885"/>
                  <a:chExt cx="64008" cy="1426762"/>
                </a:xfrm>
              </p:grpSpPr>
              <p:cxnSp>
                <p:nvCxnSpPr>
                  <p:cNvPr id="151" name="Straight Connector 150">
                    <a:extLst>
                      <a:ext uri="{FF2B5EF4-FFF2-40B4-BE49-F238E27FC236}">
                        <a16:creationId xmlns:a16="http://schemas.microsoft.com/office/drawing/2014/main" id="{AB62A402-8EF6-47AF-98EE-A5E2A59A3237}"/>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52" name="Straight Connector 151">
                    <a:extLst>
                      <a:ext uri="{FF2B5EF4-FFF2-40B4-BE49-F238E27FC236}">
                        <a16:creationId xmlns:a16="http://schemas.microsoft.com/office/drawing/2014/main" id="{504FB9C1-D8AE-4972-B8A8-0BE3FAF74249}"/>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53" name="Straight Connector 152">
                    <a:extLst>
                      <a:ext uri="{FF2B5EF4-FFF2-40B4-BE49-F238E27FC236}">
                        <a16:creationId xmlns:a16="http://schemas.microsoft.com/office/drawing/2014/main" id="{D3842EDF-1739-4773-9CE2-1BA75F4755E9}"/>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157" name="Group 156">
                <a:extLst>
                  <a:ext uri="{FF2B5EF4-FFF2-40B4-BE49-F238E27FC236}">
                    <a16:creationId xmlns:a16="http://schemas.microsoft.com/office/drawing/2014/main" id="{FD326421-D43C-4730-A000-5464A15A34C3}"/>
                  </a:ext>
                </a:extLst>
              </p:cNvPr>
              <p:cNvGrpSpPr/>
              <p:nvPr/>
            </p:nvGrpSpPr>
            <p:grpSpPr>
              <a:xfrm rot="5400000">
                <a:off x="2635965" y="5217375"/>
                <a:ext cx="412863" cy="590426"/>
                <a:chOff x="985630" y="3460172"/>
                <a:chExt cx="352103" cy="2139094"/>
              </a:xfrm>
            </p:grpSpPr>
            <p:grpSp>
              <p:nvGrpSpPr>
                <p:cNvPr id="158" name="Group 157">
                  <a:extLst>
                    <a:ext uri="{FF2B5EF4-FFF2-40B4-BE49-F238E27FC236}">
                      <a16:creationId xmlns:a16="http://schemas.microsoft.com/office/drawing/2014/main" id="{ABC6D939-7DA5-4B5F-8ADE-B8C30C60C614}"/>
                    </a:ext>
                  </a:extLst>
                </p:cNvPr>
                <p:cNvGrpSpPr/>
                <p:nvPr/>
              </p:nvGrpSpPr>
              <p:grpSpPr>
                <a:xfrm>
                  <a:off x="985630" y="3460172"/>
                  <a:ext cx="352103" cy="857828"/>
                  <a:chOff x="-5390931" y="3580885"/>
                  <a:chExt cx="64008" cy="1426762"/>
                </a:xfrm>
              </p:grpSpPr>
              <p:cxnSp>
                <p:nvCxnSpPr>
                  <p:cNvPr id="163" name="Straight Connector 162">
                    <a:extLst>
                      <a:ext uri="{FF2B5EF4-FFF2-40B4-BE49-F238E27FC236}">
                        <a16:creationId xmlns:a16="http://schemas.microsoft.com/office/drawing/2014/main" id="{74565395-EF01-48CB-97E8-56A18DC364E3}"/>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64" name="Straight Connector 163">
                    <a:extLst>
                      <a:ext uri="{FF2B5EF4-FFF2-40B4-BE49-F238E27FC236}">
                        <a16:creationId xmlns:a16="http://schemas.microsoft.com/office/drawing/2014/main" id="{DA764B67-810F-4E28-8731-815ABE652180}"/>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65" name="Straight Connector 164">
                    <a:extLst>
                      <a:ext uri="{FF2B5EF4-FFF2-40B4-BE49-F238E27FC236}">
                        <a16:creationId xmlns:a16="http://schemas.microsoft.com/office/drawing/2014/main" id="{9BE08960-B211-426F-B65B-878CBF96EEEA}"/>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159" name="Group 158">
                  <a:extLst>
                    <a:ext uri="{FF2B5EF4-FFF2-40B4-BE49-F238E27FC236}">
                      <a16:creationId xmlns:a16="http://schemas.microsoft.com/office/drawing/2014/main" id="{9F2AD338-344F-4621-8CF1-21790E07A7BF}"/>
                    </a:ext>
                  </a:extLst>
                </p:cNvPr>
                <p:cNvGrpSpPr/>
                <p:nvPr/>
              </p:nvGrpSpPr>
              <p:grpSpPr>
                <a:xfrm>
                  <a:off x="985630" y="4741438"/>
                  <a:ext cx="352103" cy="857828"/>
                  <a:chOff x="-5390931" y="3580885"/>
                  <a:chExt cx="64008" cy="1426762"/>
                </a:xfrm>
              </p:grpSpPr>
              <p:cxnSp>
                <p:nvCxnSpPr>
                  <p:cNvPr id="160" name="Straight Connector 159">
                    <a:extLst>
                      <a:ext uri="{FF2B5EF4-FFF2-40B4-BE49-F238E27FC236}">
                        <a16:creationId xmlns:a16="http://schemas.microsoft.com/office/drawing/2014/main" id="{87C0D060-6D34-4965-9D6F-200413A524A6}"/>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61" name="Straight Connector 160">
                    <a:extLst>
                      <a:ext uri="{FF2B5EF4-FFF2-40B4-BE49-F238E27FC236}">
                        <a16:creationId xmlns:a16="http://schemas.microsoft.com/office/drawing/2014/main" id="{F45C8C04-3142-4B81-AB86-818E8B1400F7}"/>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62" name="Straight Connector 161">
                    <a:extLst>
                      <a:ext uri="{FF2B5EF4-FFF2-40B4-BE49-F238E27FC236}">
                        <a16:creationId xmlns:a16="http://schemas.microsoft.com/office/drawing/2014/main" id="{55C25FBA-710F-45E7-BC7F-BEB23C53B532}"/>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166" name="Group 165">
                <a:extLst>
                  <a:ext uri="{FF2B5EF4-FFF2-40B4-BE49-F238E27FC236}">
                    <a16:creationId xmlns:a16="http://schemas.microsoft.com/office/drawing/2014/main" id="{DEC0D2CC-B7BA-4C98-BE6E-3B0678A6096B}"/>
                  </a:ext>
                </a:extLst>
              </p:cNvPr>
              <p:cNvGrpSpPr/>
              <p:nvPr/>
            </p:nvGrpSpPr>
            <p:grpSpPr>
              <a:xfrm rot="5400000">
                <a:off x="3435169" y="5147333"/>
                <a:ext cx="412863" cy="730509"/>
                <a:chOff x="985630" y="3019065"/>
                <a:chExt cx="352103" cy="2580201"/>
              </a:xfrm>
            </p:grpSpPr>
            <p:grpSp>
              <p:nvGrpSpPr>
                <p:cNvPr id="167" name="Group 166">
                  <a:extLst>
                    <a:ext uri="{FF2B5EF4-FFF2-40B4-BE49-F238E27FC236}">
                      <a16:creationId xmlns:a16="http://schemas.microsoft.com/office/drawing/2014/main" id="{491BD24E-0112-4991-BFEF-E72382E19CD8}"/>
                    </a:ext>
                  </a:extLst>
                </p:cNvPr>
                <p:cNvGrpSpPr/>
                <p:nvPr/>
              </p:nvGrpSpPr>
              <p:grpSpPr>
                <a:xfrm>
                  <a:off x="985630" y="3019065"/>
                  <a:ext cx="352103" cy="1298935"/>
                  <a:chOff x="-5390931" y="2847225"/>
                  <a:chExt cx="64008" cy="2160422"/>
                </a:xfrm>
              </p:grpSpPr>
              <p:cxnSp>
                <p:nvCxnSpPr>
                  <p:cNvPr id="172" name="Straight Connector 171">
                    <a:extLst>
                      <a:ext uri="{FF2B5EF4-FFF2-40B4-BE49-F238E27FC236}">
                        <a16:creationId xmlns:a16="http://schemas.microsoft.com/office/drawing/2014/main" id="{C175E3DE-07D5-4BA9-9392-75F3475047F4}"/>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73" name="Straight Connector 172">
                    <a:extLst>
                      <a:ext uri="{FF2B5EF4-FFF2-40B4-BE49-F238E27FC236}">
                        <a16:creationId xmlns:a16="http://schemas.microsoft.com/office/drawing/2014/main" id="{A2D0D677-CE94-471B-A3AB-BA4F881FA5C1}"/>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74" name="Straight Connector 173">
                    <a:extLst>
                      <a:ext uri="{FF2B5EF4-FFF2-40B4-BE49-F238E27FC236}">
                        <a16:creationId xmlns:a16="http://schemas.microsoft.com/office/drawing/2014/main" id="{4A69CF22-26D7-4939-9C8A-9F2EE7E29605}"/>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cxnSp>
                <p:nvCxnSpPr>
                  <p:cNvPr id="175" name="Straight Connector 174">
                    <a:extLst>
                      <a:ext uri="{FF2B5EF4-FFF2-40B4-BE49-F238E27FC236}">
                        <a16:creationId xmlns:a16="http://schemas.microsoft.com/office/drawing/2014/main" id="{1A0BE33E-1B52-4161-8EFE-ECA708BC33B3}"/>
                      </a:ext>
                    </a:extLst>
                  </p:cNvPr>
                  <p:cNvCxnSpPr>
                    <a:cxnSpLocks/>
                  </p:cNvCxnSpPr>
                  <p:nvPr/>
                </p:nvCxnSpPr>
                <p:spPr>
                  <a:xfrm flipH="1">
                    <a:off x="-5390931" y="2847225"/>
                    <a:ext cx="64008" cy="0"/>
                  </a:xfrm>
                  <a:prstGeom prst="line">
                    <a:avLst/>
                  </a:prstGeom>
                  <a:noFill/>
                  <a:ln w="28575" cap="flat" cmpd="sng" algn="ctr">
                    <a:solidFill>
                      <a:srgbClr val="000000"/>
                    </a:solidFill>
                    <a:prstDash val="solid"/>
                  </a:ln>
                  <a:effectLst/>
                </p:spPr>
              </p:cxnSp>
            </p:grpSp>
            <p:grpSp>
              <p:nvGrpSpPr>
                <p:cNvPr id="168" name="Group 167">
                  <a:extLst>
                    <a:ext uri="{FF2B5EF4-FFF2-40B4-BE49-F238E27FC236}">
                      <a16:creationId xmlns:a16="http://schemas.microsoft.com/office/drawing/2014/main" id="{9E22A704-D491-4F22-9554-578C66E99A37}"/>
                    </a:ext>
                  </a:extLst>
                </p:cNvPr>
                <p:cNvGrpSpPr/>
                <p:nvPr/>
              </p:nvGrpSpPr>
              <p:grpSpPr>
                <a:xfrm>
                  <a:off x="985630" y="4741438"/>
                  <a:ext cx="352103" cy="857828"/>
                  <a:chOff x="-5390931" y="3580885"/>
                  <a:chExt cx="64008" cy="1426762"/>
                </a:xfrm>
              </p:grpSpPr>
              <p:cxnSp>
                <p:nvCxnSpPr>
                  <p:cNvPr id="169" name="Straight Connector 168">
                    <a:extLst>
                      <a:ext uri="{FF2B5EF4-FFF2-40B4-BE49-F238E27FC236}">
                        <a16:creationId xmlns:a16="http://schemas.microsoft.com/office/drawing/2014/main" id="{F97DC24F-21BC-4836-BFBA-2053DAE2CD28}"/>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170" name="Straight Connector 169">
                    <a:extLst>
                      <a:ext uri="{FF2B5EF4-FFF2-40B4-BE49-F238E27FC236}">
                        <a16:creationId xmlns:a16="http://schemas.microsoft.com/office/drawing/2014/main" id="{6C935912-588A-4DE1-8F4D-4F6B7EE4BBD8}"/>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171" name="Straight Connector 170">
                    <a:extLst>
                      <a:ext uri="{FF2B5EF4-FFF2-40B4-BE49-F238E27FC236}">
                        <a16:creationId xmlns:a16="http://schemas.microsoft.com/office/drawing/2014/main" id="{D27636A4-CF96-47BD-AA6E-EF10565AE1CF}"/>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grpSp>
      <p:cxnSp>
        <p:nvCxnSpPr>
          <p:cNvPr id="179" name="Straight Connector 178">
            <a:extLst>
              <a:ext uri="{FF2B5EF4-FFF2-40B4-BE49-F238E27FC236}">
                <a16:creationId xmlns:a16="http://schemas.microsoft.com/office/drawing/2014/main" id="{978CEFC8-10BE-446D-97E0-AABFD1C92270}"/>
              </a:ext>
            </a:extLst>
          </p:cNvPr>
          <p:cNvCxnSpPr>
            <a:cxnSpLocks/>
          </p:cNvCxnSpPr>
          <p:nvPr/>
        </p:nvCxnSpPr>
        <p:spPr>
          <a:xfrm flipV="1">
            <a:off x="2037551" y="5194570"/>
            <a:ext cx="0" cy="643511"/>
          </a:xfrm>
          <a:prstGeom prst="line">
            <a:avLst/>
          </a:prstGeom>
          <a:noFill/>
          <a:ln w="28575" cap="flat" cmpd="sng" algn="ctr">
            <a:solidFill>
              <a:srgbClr val="000000"/>
            </a:solidFill>
            <a:prstDash val="sysDot"/>
          </a:ln>
          <a:effectLst/>
        </p:spPr>
      </p:cxnSp>
      <p:cxnSp>
        <p:nvCxnSpPr>
          <p:cNvPr id="183" name="Straight Connector 182">
            <a:extLst>
              <a:ext uri="{FF2B5EF4-FFF2-40B4-BE49-F238E27FC236}">
                <a16:creationId xmlns:a16="http://schemas.microsoft.com/office/drawing/2014/main" id="{4638B151-AC81-4CF8-8ACD-A1ED2FEEB34F}"/>
              </a:ext>
            </a:extLst>
          </p:cNvPr>
          <p:cNvCxnSpPr>
            <a:cxnSpLocks/>
          </p:cNvCxnSpPr>
          <p:nvPr/>
        </p:nvCxnSpPr>
        <p:spPr>
          <a:xfrm flipV="1">
            <a:off x="3019222" y="5503238"/>
            <a:ext cx="0" cy="320664"/>
          </a:xfrm>
          <a:prstGeom prst="line">
            <a:avLst/>
          </a:prstGeom>
          <a:noFill/>
          <a:ln w="28575" cap="flat" cmpd="sng" algn="ctr">
            <a:solidFill>
              <a:srgbClr val="000000"/>
            </a:solidFill>
            <a:prstDash val="sysDot"/>
          </a:ln>
          <a:effectLst/>
        </p:spPr>
      </p:cxnSp>
      <p:sp>
        <p:nvSpPr>
          <p:cNvPr id="187" name="TextBox 186">
            <a:extLst>
              <a:ext uri="{FF2B5EF4-FFF2-40B4-BE49-F238E27FC236}">
                <a16:creationId xmlns:a16="http://schemas.microsoft.com/office/drawing/2014/main" id="{9E5C0964-DFE2-45A3-8E7B-ED8FB0AE321C}"/>
              </a:ext>
            </a:extLst>
          </p:cNvPr>
          <p:cNvSpPr txBox="1"/>
          <p:nvPr/>
        </p:nvSpPr>
        <p:spPr bwMode="auto">
          <a:xfrm>
            <a:off x="3446185" y="5318816"/>
            <a:ext cx="6286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Olaparib</a:t>
            </a:r>
          </a:p>
        </p:txBody>
      </p:sp>
      <p:sp>
        <p:nvSpPr>
          <p:cNvPr id="188" name="TextBox 187">
            <a:extLst>
              <a:ext uri="{FF2B5EF4-FFF2-40B4-BE49-F238E27FC236}">
                <a16:creationId xmlns:a16="http://schemas.microsoft.com/office/drawing/2014/main" id="{FF9F43C7-784F-44FD-AD91-0ED31430ACCE}"/>
              </a:ext>
            </a:extLst>
          </p:cNvPr>
          <p:cNvSpPr txBox="1"/>
          <p:nvPr/>
        </p:nvSpPr>
        <p:spPr bwMode="auto">
          <a:xfrm>
            <a:off x="3179713" y="5631448"/>
            <a:ext cx="9605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3"/>
                </a:solidFill>
                <a:effectLst/>
                <a:latin typeface="Calibri" panose="020F0502020204030204" pitchFamily="34" charset="0"/>
              </a:rPr>
              <a:t>Chemotherapy</a:t>
            </a:r>
          </a:p>
        </p:txBody>
      </p:sp>
      <p:sp>
        <p:nvSpPr>
          <p:cNvPr id="189" name="TextBox 188">
            <a:extLst>
              <a:ext uri="{FF2B5EF4-FFF2-40B4-BE49-F238E27FC236}">
                <a16:creationId xmlns:a16="http://schemas.microsoft.com/office/drawing/2014/main" id="{B8EF090F-86B9-4EDA-BE5D-DF7A8748F900}"/>
              </a:ext>
            </a:extLst>
          </p:cNvPr>
          <p:cNvSpPr txBox="1"/>
          <p:nvPr/>
        </p:nvSpPr>
        <p:spPr bwMode="auto">
          <a:xfrm>
            <a:off x="2830377" y="561669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3"/>
                </a:solidFill>
                <a:effectLst/>
                <a:latin typeface="Calibri" panose="020F0502020204030204" pitchFamily="34" charset="0"/>
              </a:rPr>
              <a:t>2</a:t>
            </a:r>
          </a:p>
        </p:txBody>
      </p:sp>
      <p:sp>
        <p:nvSpPr>
          <p:cNvPr id="190" name="TextBox 189">
            <a:extLst>
              <a:ext uri="{FF2B5EF4-FFF2-40B4-BE49-F238E27FC236}">
                <a16:creationId xmlns:a16="http://schemas.microsoft.com/office/drawing/2014/main" id="{E1B56915-75BB-4EE9-A177-B213E03FB59A}"/>
              </a:ext>
            </a:extLst>
          </p:cNvPr>
          <p:cNvSpPr txBox="1"/>
          <p:nvPr/>
        </p:nvSpPr>
        <p:spPr bwMode="auto">
          <a:xfrm>
            <a:off x="1778437" y="5503238"/>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3"/>
                </a:solidFill>
                <a:effectLst/>
                <a:latin typeface="Calibri" panose="020F0502020204030204" pitchFamily="34" charset="0"/>
              </a:rPr>
              <a:t>14</a:t>
            </a:r>
          </a:p>
        </p:txBody>
      </p:sp>
      <p:sp>
        <p:nvSpPr>
          <p:cNvPr id="191" name="TextBox 190">
            <a:extLst>
              <a:ext uri="{FF2B5EF4-FFF2-40B4-BE49-F238E27FC236}">
                <a16:creationId xmlns:a16="http://schemas.microsoft.com/office/drawing/2014/main" id="{D7FEB664-3EE8-47FC-A141-AA64DC1279F1}"/>
              </a:ext>
            </a:extLst>
          </p:cNvPr>
          <p:cNvSpPr txBox="1"/>
          <p:nvPr/>
        </p:nvSpPr>
        <p:spPr bwMode="auto">
          <a:xfrm>
            <a:off x="1935780" y="4946391"/>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31</a:t>
            </a:r>
          </a:p>
        </p:txBody>
      </p:sp>
      <p:sp>
        <p:nvSpPr>
          <p:cNvPr id="192" name="TextBox 191">
            <a:extLst>
              <a:ext uri="{FF2B5EF4-FFF2-40B4-BE49-F238E27FC236}">
                <a16:creationId xmlns:a16="http://schemas.microsoft.com/office/drawing/2014/main" id="{DB073DCE-ABF2-40C3-9151-484958C067E2}"/>
              </a:ext>
            </a:extLst>
          </p:cNvPr>
          <p:cNvSpPr txBox="1"/>
          <p:nvPr/>
        </p:nvSpPr>
        <p:spPr bwMode="auto">
          <a:xfrm>
            <a:off x="2875737" y="5253524"/>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17</a:t>
            </a:r>
          </a:p>
        </p:txBody>
      </p:sp>
      <p:sp>
        <p:nvSpPr>
          <p:cNvPr id="193" name="Freeform: Shape 192">
            <a:extLst>
              <a:ext uri="{FF2B5EF4-FFF2-40B4-BE49-F238E27FC236}">
                <a16:creationId xmlns:a16="http://schemas.microsoft.com/office/drawing/2014/main" id="{BFEBFC27-1FAC-4CDF-A2D2-723CCC0AD135}"/>
              </a:ext>
            </a:extLst>
          </p:cNvPr>
          <p:cNvSpPr/>
          <p:nvPr/>
        </p:nvSpPr>
        <p:spPr bwMode="auto">
          <a:xfrm>
            <a:off x="1054100" y="3703378"/>
            <a:ext cx="2771775" cy="1860550"/>
          </a:xfrm>
          <a:custGeom>
            <a:avLst/>
            <a:gdLst>
              <a:gd name="connsiteX0" fmla="*/ 2771775 w 2771775"/>
              <a:gd name="connsiteY0" fmla="*/ 1860550 h 1860550"/>
              <a:gd name="connsiteX1" fmla="*/ 2143125 w 2771775"/>
              <a:gd name="connsiteY1" fmla="*/ 1860550 h 1860550"/>
              <a:gd name="connsiteX2" fmla="*/ 2143125 w 2771775"/>
              <a:gd name="connsiteY2" fmla="*/ 1831975 h 1860550"/>
              <a:gd name="connsiteX3" fmla="*/ 2101850 w 2771775"/>
              <a:gd name="connsiteY3" fmla="*/ 1831975 h 1860550"/>
              <a:gd name="connsiteX4" fmla="*/ 2101850 w 2771775"/>
              <a:gd name="connsiteY4" fmla="*/ 1819275 h 1860550"/>
              <a:gd name="connsiteX5" fmla="*/ 2066925 w 2771775"/>
              <a:gd name="connsiteY5" fmla="*/ 1819275 h 1860550"/>
              <a:gd name="connsiteX6" fmla="*/ 2066925 w 2771775"/>
              <a:gd name="connsiteY6" fmla="*/ 1809750 h 1860550"/>
              <a:gd name="connsiteX7" fmla="*/ 2006600 w 2771775"/>
              <a:gd name="connsiteY7" fmla="*/ 1809750 h 1860550"/>
              <a:gd name="connsiteX8" fmla="*/ 2006600 w 2771775"/>
              <a:gd name="connsiteY8" fmla="*/ 1793875 h 1860550"/>
              <a:gd name="connsiteX9" fmla="*/ 1990725 w 2771775"/>
              <a:gd name="connsiteY9" fmla="*/ 1793875 h 1860550"/>
              <a:gd name="connsiteX10" fmla="*/ 1990725 w 2771775"/>
              <a:gd name="connsiteY10" fmla="*/ 1778000 h 1860550"/>
              <a:gd name="connsiteX11" fmla="*/ 1809750 w 2771775"/>
              <a:gd name="connsiteY11" fmla="*/ 1778000 h 1860550"/>
              <a:gd name="connsiteX12" fmla="*/ 1809750 w 2771775"/>
              <a:gd name="connsiteY12" fmla="*/ 1762125 h 1860550"/>
              <a:gd name="connsiteX13" fmla="*/ 1800225 w 2771775"/>
              <a:gd name="connsiteY13" fmla="*/ 1762125 h 1860550"/>
              <a:gd name="connsiteX14" fmla="*/ 1800225 w 2771775"/>
              <a:gd name="connsiteY14" fmla="*/ 1749425 h 1860550"/>
              <a:gd name="connsiteX15" fmla="*/ 1590675 w 2771775"/>
              <a:gd name="connsiteY15" fmla="*/ 1749425 h 1860550"/>
              <a:gd name="connsiteX16" fmla="*/ 1590675 w 2771775"/>
              <a:gd name="connsiteY16" fmla="*/ 1736725 h 1860550"/>
              <a:gd name="connsiteX17" fmla="*/ 1533525 w 2771775"/>
              <a:gd name="connsiteY17" fmla="*/ 1736725 h 1860550"/>
              <a:gd name="connsiteX18" fmla="*/ 1533525 w 2771775"/>
              <a:gd name="connsiteY18" fmla="*/ 1708150 h 1860550"/>
              <a:gd name="connsiteX19" fmla="*/ 1498600 w 2771775"/>
              <a:gd name="connsiteY19" fmla="*/ 1708150 h 1860550"/>
              <a:gd name="connsiteX20" fmla="*/ 1498600 w 2771775"/>
              <a:gd name="connsiteY20" fmla="*/ 1685925 h 1860550"/>
              <a:gd name="connsiteX21" fmla="*/ 1470025 w 2771775"/>
              <a:gd name="connsiteY21" fmla="*/ 1685925 h 1860550"/>
              <a:gd name="connsiteX22" fmla="*/ 1470025 w 2771775"/>
              <a:gd name="connsiteY22" fmla="*/ 1660525 h 1860550"/>
              <a:gd name="connsiteX23" fmla="*/ 1390650 w 2771775"/>
              <a:gd name="connsiteY23" fmla="*/ 1660525 h 1860550"/>
              <a:gd name="connsiteX24" fmla="*/ 1390650 w 2771775"/>
              <a:gd name="connsiteY24" fmla="*/ 1647825 h 1860550"/>
              <a:gd name="connsiteX25" fmla="*/ 1285875 w 2771775"/>
              <a:gd name="connsiteY25" fmla="*/ 1647825 h 1860550"/>
              <a:gd name="connsiteX26" fmla="*/ 1285875 w 2771775"/>
              <a:gd name="connsiteY26" fmla="*/ 1635125 h 1860550"/>
              <a:gd name="connsiteX27" fmla="*/ 1279525 w 2771775"/>
              <a:gd name="connsiteY27" fmla="*/ 1635125 h 1860550"/>
              <a:gd name="connsiteX28" fmla="*/ 1279525 w 2771775"/>
              <a:gd name="connsiteY28" fmla="*/ 1625600 h 1860550"/>
              <a:gd name="connsiteX29" fmla="*/ 1273175 w 2771775"/>
              <a:gd name="connsiteY29" fmla="*/ 1625600 h 1860550"/>
              <a:gd name="connsiteX30" fmla="*/ 1273175 w 2771775"/>
              <a:gd name="connsiteY30" fmla="*/ 1606550 h 1860550"/>
              <a:gd name="connsiteX31" fmla="*/ 1260475 w 2771775"/>
              <a:gd name="connsiteY31" fmla="*/ 1606550 h 1860550"/>
              <a:gd name="connsiteX32" fmla="*/ 1260475 w 2771775"/>
              <a:gd name="connsiteY32" fmla="*/ 1597025 h 1860550"/>
              <a:gd name="connsiteX33" fmla="*/ 1222375 w 2771775"/>
              <a:gd name="connsiteY33" fmla="*/ 1597025 h 1860550"/>
              <a:gd name="connsiteX34" fmla="*/ 1212850 w 2771775"/>
              <a:gd name="connsiteY34" fmla="*/ 1587500 h 1860550"/>
              <a:gd name="connsiteX35" fmla="*/ 1203325 w 2771775"/>
              <a:gd name="connsiteY35" fmla="*/ 1587500 h 1860550"/>
              <a:gd name="connsiteX36" fmla="*/ 1203325 w 2771775"/>
              <a:gd name="connsiteY36" fmla="*/ 1565275 h 1860550"/>
              <a:gd name="connsiteX37" fmla="*/ 1184275 w 2771775"/>
              <a:gd name="connsiteY37" fmla="*/ 1565275 h 1860550"/>
              <a:gd name="connsiteX38" fmla="*/ 1184275 w 2771775"/>
              <a:gd name="connsiteY38" fmla="*/ 1555750 h 1860550"/>
              <a:gd name="connsiteX39" fmla="*/ 1171575 w 2771775"/>
              <a:gd name="connsiteY39" fmla="*/ 1555750 h 1860550"/>
              <a:gd name="connsiteX40" fmla="*/ 1171575 w 2771775"/>
              <a:gd name="connsiteY40" fmla="*/ 1539875 h 1860550"/>
              <a:gd name="connsiteX41" fmla="*/ 1165225 w 2771775"/>
              <a:gd name="connsiteY41" fmla="*/ 1539875 h 1860550"/>
              <a:gd name="connsiteX42" fmla="*/ 1165225 w 2771775"/>
              <a:gd name="connsiteY42" fmla="*/ 1520825 h 1860550"/>
              <a:gd name="connsiteX43" fmla="*/ 1054100 w 2771775"/>
              <a:gd name="connsiteY43" fmla="*/ 1520825 h 1860550"/>
              <a:gd name="connsiteX44" fmla="*/ 1054100 w 2771775"/>
              <a:gd name="connsiteY44" fmla="*/ 1508125 h 1860550"/>
              <a:gd name="connsiteX45" fmla="*/ 1019175 w 2771775"/>
              <a:gd name="connsiteY45" fmla="*/ 1508125 h 1860550"/>
              <a:gd name="connsiteX46" fmla="*/ 1019175 w 2771775"/>
              <a:gd name="connsiteY46" fmla="*/ 1482725 h 1860550"/>
              <a:gd name="connsiteX47" fmla="*/ 990600 w 2771775"/>
              <a:gd name="connsiteY47" fmla="*/ 1482725 h 1860550"/>
              <a:gd name="connsiteX48" fmla="*/ 990600 w 2771775"/>
              <a:gd name="connsiteY48" fmla="*/ 1470025 h 1860550"/>
              <a:gd name="connsiteX49" fmla="*/ 990600 w 2771775"/>
              <a:gd name="connsiteY49" fmla="*/ 1470025 h 1860550"/>
              <a:gd name="connsiteX50" fmla="*/ 990600 w 2771775"/>
              <a:gd name="connsiteY50" fmla="*/ 1466850 h 1860550"/>
              <a:gd name="connsiteX51" fmla="*/ 965200 w 2771775"/>
              <a:gd name="connsiteY51" fmla="*/ 1466850 h 1860550"/>
              <a:gd name="connsiteX52" fmla="*/ 965200 w 2771775"/>
              <a:gd name="connsiteY52" fmla="*/ 1454150 h 1860550"/>
              <a:gd name="connsiteX53" fmla="*/ 952500 w 2771775"/>
              <a:gd name="connsiteY53" fmla="*/ 1454150 h 1860550"/>
              <a:gd name="connsiteX54" fmla="*/ 952500 w 2771775"/>
              <a:gd name="connsiteY54" fmla="*/ 1419225 h 1860550"/>
              <a:gd name="connsiteX55" fmla="*/ 942975 w 2771775"/>
              <a:gd name="connsiteY55" fmla="*/ 1419225 h 1860550"/>
              <a:gd name="connsiteX56" fmla="*/ 942975 w 2771775"/>
              <a:gd name="connsiteY56" fmla="*/ 1393825 h 1860550"/>
              <a:gd name="connsiteX57" fmla="*/ 917575 w 2771775"/>
              <a:gd name="connsiteY57" fmla="*/ 1393825 h 1860550"/>
              <a:gd name="connsiteX58" fmla="*/ 917575 w 2771775"/>
              <a:gd name="connsiteY58" fmla="*/ 1393825 h 1860550"/>
              <a:gd name="connsiteX59" fmla="*/ 904875 w 2771775"/>
              <a:gd name="connsiteY59" fmla="*/ 1381125 h 1860550"/>
              <a:gd name="connsiteX60" fmla="*/ 904875 w 2771775"/>
              <a:gd name="connsiteY60" fmla="*/ 1365250 h 1860550"/>
              <a:gd name="connsiteX61" fmla="*/ 844550 w 2771775"/>
              <a:gd name="connsiteY61" fmla="*/ 1365250 h 1860550"/>
              <a:gd name="connsiteX62" fmla="*/ 844550 w 2771775"/>
              <a:gd name="connsiteY62" fmla="*/ 1346200 h 1860550"/>
              <a:gd name="connsiteX63" fmla="*/ 806450 w 2771775"/>
              <a:gd name="connsiteY63" fmla="*/ 1346200 h 1860550"/>
              <a:gd name="connsiteX64" fmla="*/ 806450 w 2771775"/>
              <a:gd name="connsiteY64" fmla="*/ 1298575 h 1860550"/>
              <a:gd name="connsiteX65" fmla="*/ 790575 w 2771775"/>
              <a:gd name="connsiteY65" fmla="*/ 1298575 h 1860550"/>
              <a:gd name="connsiteX66" fmla="*/ 790575 w 2771775"/>
              <a:gd name="connsiteY66" fmla="*/ 1298575 h 1860550"/>
              <a:gd name="connsiteX67" fmla="*/ 790575 w 2771775"/>
              <a:gd name="connsiteY67" fmla="*/ 1273175 h 1860550"/>
              <a:gd name="connsiteX68" fmla="*/ 736600 w 2771775"/>
              <a:gd name="connsiteY68" fmla="*/ 1273175 h 1860550"/>
              <a:gd name="connsiteX69" fmla="*/ 736600 w 2771775"/>
              <a:gd name="connsiteY69" fmla="*/ 1247775 h 1860550"/>
              <a:gd name="connsiteX70" fmla="*/ 720725 w 2771775"/>
              <a:gd name="connsiteY70" fmla="*/ 1247775 h 1860550"/>
              <a:gd name="connsiteX71" fmla="*/ 720725 w 2771775"/>
              <a:gd name="connsiteY71" fmla="*/ 1231900 h 1860550"/>
              <a:gd name="connsiteX72" fmla="*/ 714375 w 2771775"/>
              <a:gd name="connsiteY72" fmla="*/ 1231900 h 1860550"/>
              <a:gd name="connsiteX73" fmla="*/ 714375 w 2771775"/>
              <a:gd name="connsiteY73" fmla="*/ 1216025 h 1860550"/>
              <a:gd name="connsiteX74" fmla="*/ 692150 w 2771775"/>
              <a:gd name="connsiteY74" fmla="*/ 1216025 h 1860550"/>
              <a:gd name="connsiteX75" fmla="*/ 692150 w 2771775"/>
              <a:gd name="connsiteY75" fmla="*/ 1181100 h 1860550"/>
              <a:gd name="connsiteX76" fmla="*/ 673100 w 2771775"/>
              <a:gd name="connsiteY76" fmla="*/ 1181100 h 1860550"/>
              <a:gd name="connsiteX77" fmla="*/ 673100 w 2771775"/>
              <a:gd name="connsiteY77" fmla="*/ 1152525 h 1860550"/>
              <a:gd name="connsiteX78" fmla="*/ 650875 w 2771775"/>
              <a:gd name="connsiteY78" fmla="*/ 1152525 h 1860550"/>
              <a:gd name="connsiteX79" fmla="*/ 650875 w 2771775"/>
              <a:gd name="connsiteY79" fmla="*/ 1127125 h 1860550"/>
              <a:gd name="connsiteX80" fmla="*/ 644525 w 2771775"/>
              <a:gd name="connsiteY80" fmla="*/ 1127125 h 1860550"/>
              <a:gd name="connsiteX81" fmla="*/ 644525 w 2771775"/>
              <a:gd name="connsiteY81" fmla="*/ 1092200 h 1860550"/>
              <a:gd name="connsiteX82" fmla="*/ 635000 w 2771775"/>
              <a:gd name="connsiteY82" fmla="*/ 1092200 h 1860550"/>
              <a:gd name="connsiteX83" fmla="*/ 635000 w 2771775"/>
              <a:gd name="connsiteY83" fmla="*/ 1057275 h 1860550"/>
              <a:gd name="connsiteX84" fmla="*/ 615950 w 2771775"/>
              <a:gd name="connsiteY84" fmla="*/ 1057275 h 1860550"/>
              <a:gd name="connsiteX85" fmla="*/ 615950 w 2771775"/>
              <a:gd name="connsiteY85" fmla="*/ 1022350 h 1860550"/>
              <a:gd name="connsiteX86" fmla="*/ 593725 w 2771775"/>
              <a:gd name="connsiteY86" fmla="*/ 1022350 h 1860550"/>
              <a:gd name="connsiteX87" fmla="*/ 593725 w 2771775"/>
              <a:gd name="connsiteY87" fmla="*/ 1000125 h 1860550"/>
              <a:gd name="connsiteX88" fmla="*/ 587375 w 2771775"/>
              <a:gd name="connsiteY88" fmla="*/ 1000125 h 1860550"/>
              <a:gd name="connsiteX89" fmla="*/ 587375 w 2771775"/>
              <a:gd name="connsiteY89" fmla="*/ 958850 h 1860550"/>
              <a:gd name="connsiteX90" fmla="*/ 587375 w 2771775"/>
              <a:gd name="connsiteY90" fmla="*/ 958850 h 1860550"/>
              <a:gd name="connsiteX91" fmla="*/ 587375 w 2771775"/>
              <a:gd name="connsiteY91" fmla="*/ 930275 h 1860550"/>
              <a:gd name="connsiteX92" fmla="*/ 565150 w 2771775"/>
              <a:gd name="connsiteY92" fmla="*/ 930275 h 1860550"/>
              <a:gd name="connsiteX93" fmla="*/ 565150 w 2771775"/>
              <a:gd name="connsiteY93" fmla="*/ 917575 h 1860550"/>
              <a:gd name="connsiteX94" fmla="*/ 546100 w 2771775"/>
              <a:gd name="connsiteY94" fmla="*/ 917575 h 1860550"/>
              <a:gd name="connsiteX95" fmla="*/ 546100 w 2771775"/>
              <a:gd name="connsiteY95" fmla="*/ 882650 h 1860550"/>
              <a:gd name="connsiteX96" fmla="*/ 546100 w 2771775"/>
              <a:gd name="connsiteY96" fmla="*/ 882650 h 1860550"/>
              <a:gd name="connsiteX97" fmla="*/ 536575 w 2771775"/>
              <a:gd name="connsiteY97" fmla="*/ 873125 h 1860550"/>
              <a:gd name="connsiteX98" fmla="*/ 527050 w 2771775"/>
              <a:gd name="connsiteY98" fmla="*/ 863600 h 1860550"/>
              <a:gd name="connsiteX99" fmla="*/ 527050 w 2771775"/>
              <a:gd name="connsiteY99" fmla="*/ 841375 h 1860550"/>
              <a:gd name="connsiteX100" fmla="*/ 495300 w 2771775"/>
              <a:gd name="connsiteY100" fmla="*/ 841375 h 1860550"/>
              <a:gd name="connsiteX101" fmla="*/ 495300 w 2771775"/>
              <a:gd name="connsiteY101" fmla="*/ 825500 h 1860550"/>
              <a:gd name="connsiteX102" fmla="*/ 488950 w 2771775"/>
              <a:gd name="connsiteY102" fmla="*/ 825500 h 1860550"/>
              <a:gd name="connsiteX103" fmla="*/ 488950 w 2771775"/>
              <a:gd name="connsiteY103" fmla="*/ 787400 h 1860550"/>
              <a:gd name="connsiteX104" fmla="*/ 463550 w 2771775"/>
              <a:gd name="connsiteY104" fmla="*/ 787400 h 1860550"/>
              <a:gd name="connsiteX105" fmla="*/ 463550 w 2771775"/>
              <a:gd name="connsiteY105" fmla="*/ 758825 h 1860550"/>
              <a:gd name="connsiteX106" fmla="*/ 460375 w 2771775"/>
              <a:gd name="connsiteY106" fmla="*/ 758825 h 1860550"/>
              <a:gd name="connsiteX107" fmla="*/ 460375 w 2771775"/>
              <a:gd name="connsiteY107" fmla="*/ 730250 h 1860550"/>
              <a:gd name="connsiteX108" fmla="*/ 431800 w 2771775"/>
              <a:gd name="connsiteY108" fmla="*/ 730250 h 1860550"/>
              <a:gd name="connsiteX109" fmla="*/ 431800 w 2771775"/>
              <a:gd name="connsiteY109" fmla="*/ 688975 h 1860550"/>
              <a:gd name="connsiteX110" fmla="*/ 431800 w 2771775"/>
              <a:gd name="connsiteY110" fmla="*/ 641350 h 1860550"/>
              <a:gd name="connsiteX111" fmla="*/ 419100 w 2771775"/>
              <a:gd name="connsiteY111" fmla="*/ 641350 h 1860550"/>
              <a:gd name="connsiteX112" fmla="*/ 419100 w 2771775"/>
              <a:gd name="connsiteY112" fmla="*/ 587375 h 1860550"/>
              <a:gd name="connsiteX113" fmla="*/ 409575 w 2771775"/>
              <a:gd name="connsiteY113" fmla="*/ 587375 h 1860550"/>
              <a:gd name="connsiteX114" fmla="*/ 409575 w 2771775"/>
              <a:gd name="connsiteY114" fmla="*/ 558800 h 1860550"/>
              <a:gd name="connsiteX115" fmla="*/ 396875 w 2771775"/>
              <a:gd name="connsiteY115" fmla="*/ 558800 h 1860550"/>
              <a:gd name="connsiteX116" fmla="*/ 396875 w 2771775"/>
              <a:gd name="connsiteY116" fmla="*/ 514350 h 1860550"/>
              <a:gd name="connsiteX117" fmla="*/ 384175 w 2771775"/>
              <a:gd name="connsiteY117" fmla="*/ 514350 h 1860550"/>
              <a:gd name="connsiteX118" fmla="*/ 384175 w 2771775"/>
              <a:gd name="connsiteY118" fmla="*/ 482600 h 1860550"/>
              <a:gd name="connsiteX119" fmla="*/ 368300 w 2771775"/>
              <a:gd name="connsiteY119" fmla="*/ 482600 h 1860550"/>
              <a:gd name="connsiteX120" fmla="*/ 368300 w 2771775"/>
              <a:gd name="connsiteY120" fmla="*/ 450850 h 1860550"/>
              <a:gd name="connsiteX121" fmla="*/ 361950 w 2771775"/>
              <a:gd name="connsiteY121" fmla="*/ 457200 h 1860550"/>
              <a:gd name="connsiteX122" fmla="*/ 361950 w 2771775"/>
              <a:gd name="connsiteY122" fmla="*/ 428625 h 1860550"/>
              <a:gd name="connsiteX123" fmla="*/ 339725 w 2771775"/>
              <a:gd name="connsiteY123" fmla="*/ 428625 h 1860550"/>
              <a:gd name="connsiteX124" fmla="*/ 339725 w 2771775"/>
              <a:gd name="connsiteY124" fmla="*/ 400050 h 1860550"/>
              <a:gd name="connsiteX125" fmla="*/ 330200 w 2771775"/>
              <a:gd name="connsiteY125" fmla="*/ 400050 h 1860550"/>
              <a:gd name="connsiteX126" fmla="*/ 330200 w 2771775"/>
              <a:gd name="connsiteY126" fmla="*/ 371475 h 1860550"/>
              <a:gd name="connsiteX127" fmla="*/ 317500 w 2771775"/>
              <a:gd name="connsiteY127" fmla="*/ 371475 h 1860550"/>
              <a:gd name="connsiteX128" fmla="*/ 317500 w 2771775"/>
              <a:gd name="connsiteY128" fmla="*/ 349250 h 1860550"/>
              <a:gd name="connsiteX129" fmla="*/ 301625 w 2771775"/>
              <a:gd name="connsiteY129" fmla="*/ 349250 h 1860550"/>
              <a:gd name="connsiteX130" fmla="*/ 301625 w 2771775"/>
              <a:gd name="connsiteY130" fmla="*/ 301625 h 1860550"/>
              <a:gd name="connsiteX131" fmla="*/ 269875 w 2771775"/>
              <a:gd name="connsiteY131" fmla="*/ 301625 h 1860550"/>
              <a:gd name="connsiteX132" fmla="*/ 269875 w 2771775"/>
              <a:gd name="connsiteY132" fmla="*/ 257175 h 1860550"/>
              <a:gd name="connsiteX133" fmla="*/ 250825 w 2771775"/>
              <a:gd name="connsiteY133" fmla="*/ 257175 h 1860550"/>
              <a:gd name="connsiteX134" fmla="*/ 250825 w 2771775"/>
              <a:gd name="connsiteY134" fmla="*/ 212725 h 1860550"/>
              <a:gd name="connsiteX135" fmla="*/ 244475 w 2771775"/>
              <a:gd name="connsiteY135" fmla="*/ 212725 h 1860550"/>
              <a:gd name="connsiteX136" fmla="*/ 244475 w 2771775"/>
              <a:gd name="connsiteY136" fmla="*/ 187325 h 1860550"/>
              <a:gd name="connsiteX137" fmla="*/ 228600 w 2771775"/>
              <a:gd name="connsiteY137" fmla="*/ 187325 h 1860550"/>
              <a:gd name="connsiteX138" fmla="*/ 228600 w 2771775"/>
              <a:gd name="connsiteY138" fmla="*/ 139700 h 1860550"/>
              <a:gd name="connsiteX139" fmla="*/ 190500 w 2771775"/>
              <a:gd name="connsiteY139" fmla="*/ 139700 h 1860550"/>
              <a:gd name="connsiteX140" fmla="*/ 190500 w 2771775"/>
              <a:gd name="connsiteY140" fmla="*/ 98425 h 1860550"/>
              <a:gd name="connsiteX141" fmla="*/ 177800 w 2771775"/>
              <a:gd name="connsiteY141" fmla="*/ 98425 h 1860550"/>
              <a:gd name="connsiteX142" fmla="*/ 177800 w 2771775"/>
              <a:gd name="connsiteY142" fmla="*/ 98425 h 1860550"/>
              <a:gd name="connsiteX143" fmla="*/ 177800 w 2771775"/>
              <a:gd name="connsiteY143" fmla="*/ 76200 h 1860550"/>
              <a:gd name="connsiteX144" fmla="*/ 98425 w 2771775"/>
              <a:gd name="connsiteY144" fmla="*/ 76200 h 1860550"/>
              <a:gd name="connsiteX145" fmla="*/ 98425 w 2771775"/>
              <a:gd name="connsiteY145" fmla="*/ 63500 h 1860550"/>
              <a:gd name="connsiteX146" fmla="*/ 98425 w 2771775"/>
              <a:gd name="connsiteY146" fmla="*/ 63500 h 1860550"/>
              <a:gd name="connsiteX147" fmla="*/ 79375 w 2771775"/>
              <a:gd name="connsiteY147" fmla="*/ 44450 h 1860550"/>
              <a:gd name="connsiteX148" fmla="*/ 79375 w 2771775"/>
              <a:gd name="connsiteY148" fmla="*/ 15875 h 1860550"/>
              <a:gd name="connsiteX149" fmla="*/ 31750 w 2771775"/>
              <a:gd name="connsiteY149" fmla="*/ 15875 h 1860550"/>
              <a:gd name="connsiteX150" fmla="*/ 31750 w 2771775"/>
              <a:gd name="connsiteY150" fmla="*/ 0 h 1860550"/>
              <a:gd name="connsiteX151" fmla="*/ 0 w 2771775"/>
              <a:gd name="connsiteY151" fmla="*/ 0 h 186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771775" h="1860550">
                <a:moveTo>
                  <a:pt x="2771775" y="1860550"/>
                </a:moveTo>
                <a:lnTo>
                  <a:pt x="2143125" y="1860550"/>
                </a:lnTo>
                <a:lnTo>
                  <a:pt x="2143125" y="1831975"/>
                </a:lnTo>
                <a:lnTo>
                  <a:pt x="2101850" y="1831975"/>
                </a:lnTo>
                <a:lnTo>
                  <a:pt x="2101850" y="1819275"/>
                </a:lnTo>
                <a:lnTo>
                  <a:pt x="2066925" y="1819275"/>
                </a:lnTo>
                <a:lnTo>
                  <a:pt x="2066925" y="1809750"/>
                </a:lnTo>
                <a:lnTo>
                  <a:pt x="2006600" y="1809750"/>
                </a:lnTo>
                <a:lnTo>
                  <a:pt x="2006600" y="1793875"/>
                </a:lnTo>
                <a:lnTo>
                  <a:pt x="1990725" y="1793875"/>
                </a:lnTo>
                <a:lnTo>
                  <a:pt x="1990725" y="1778000"/>
                </a:lnTo>
                <a:lnTo>
                  <a:pt x="1809750" y="1778000"/>
                </a:lnTo>
                <a:lnTo>
                  <a:pt x="1809750" y="1762125"/>
                </a:lnTo>
                <a:lnTo>
                  <a:pt x="1800225" y="1762125"/>
                </a:lnTo>
                <a:lnTo>
                  <a:pt x="1800225" y="1749425"/>
                </a:lnTo>
                <a:lnTo>
                  <a:pt x="1590675" y="1749425"/>
                </a:lnTo>
                <a:lnTo>
                  <a:pt x="1590675" y="1736725"/>
                </a:lnTo>
                <a:lnTo>
                  <a:pt x="1533525" y="1736725"/>
                </a:lnTo>
                <a:lnTo>
                  <a:pt x="1533525" y="1708150"/>
                </a:lnTo>
                <a:lnTo>
                  <a:pt x="1498600" y="1708150"/>
                </a:lnTo>
                <a:lnTo>
                  <a:pt x="1498600" y="1685925"/>
                </a:lnTo>
                <a:lnTo>
                  <a:pt x="1470025" y="1685925"/>
                </a:lnTo>
                <a:lnTo>
                  <a:pt x="1470025" y="1660525"/>
                </a:lnTo>
                <a:lnTo>
                  <a:pt x="1390650" y="1660525"/>
                </a:lnTo>
                <a:lnTo>
                  <a:pt x="1390650" y="1647825"/>
                </a:lnTo>
                <a:lnTo>
                  <a:pt x="1285875" y="1647825"/>
                </a:lnTo>
                <a:lnTo>
                  <a:pt x="1285875" y="1635125"/>
                </a:lnTo>
                <a:lnTo>
                  <a:pt x="1279525" y="1635125"/>
                </a:lnTo>
                <a:lnTo>
                  <a:pt x="1279525" y="1625600"/>
                </a:lnTo>
                <a:lnTo>
                  <a:pt x="1273175" y="1625600"/>
                </a:lnTo>
                <a:lnTo>
                  <a:pt x="1273175" y="1606550"/>
                </a:lnTo>
                <a:lnTo>
                  <a:pt x="1260475" y="1606550"/>
                </a:lnTo>
                <a:lnTo>
                  <a:pt x="1260475" y="1597025"/>
                </a:lnTo>
                <a:lnTo>
                  <a:pt x="1222375" y="1597025"/>
                </a:lnTo>
                <a:lnTo>
                  <a:pt x="1212850" y="1587500"/>
                </a:lnTo>
                <a:lnTo>
                  <a:pt x="1203325" y="1587500"/>
                </a:lnTo>
                <a:lnTo>
                  <a:pt x="1203325" y="1565275"/>
                </a:lnTo>
                <a:lnTo>
                  <a:pt x="1184275" y="1565275"/>
                </a:lnTo>
                <a:lnTo>
                  <a:pt x="1184275" y="1555750"/>
                </a:lnTo>
                <a:lnTo>
                  <a:pt x="1171575" y="1555750"/>
                </a:lnTo>
                <a:lnTo>
                  <a:pt x="1171575" y="1539875"/>
                </a:lnTo>
                <a:lnTo>
                  <a:pt x="1165225" y="1539875"/>
                </a:lnTo>
                <a:lnTo>
                  <a:pt x="1165225" y="1520825"/>
                </a:lnTo>
                <a:lnTo>
                  <a:pt x="1054100" y="1520825"/>
                </a:lnTo>
                <a:lnTo>
                  <a:pt x="1054100" y="1508125"/>
                </a:lnTo>
                <a:lnTo>
                  <a:pt x="1019175" y="1508125"/>
                </a:lnTo>
                <a:lnTo>
                  <a:pt x="1019175" y="1482725"/>
                </a:lnTo>
                <a:lnTo>
                  <a:pt x="990600" y="1482725"/>
                </a:lnTo>
                <a:lnTo>
                  <a:pt x="990600" y="1470025"/>
                </a:lnTo>
                <a:lnTo>
                  <a:pt x="990600" y="1470025"/>
                </a:lnTo>
                <a:lnTo>
                  <a:pt x="990600" y="1466850"/>
                </a:lnTo>
                <a:lnTo>
                  <a:pt x="965200" y="1466850"/>
                </a:lnTo>
                <a:lnTo>
                  <a:pt x="965200" y="1454150"/>
                </a:lnTo>
                <a:lnTo>
                  <a:pt x="952500" y="1454150"/>
                </a:lnTo>
                <a:lnTo>
                  <a:pt x="952500" y="1419225"/>
                </a:lnTo>
                <a:lnTo>
                  <a:pt x="942975" y="1419225"/>
                </a:lnTo>
                <a:lnTo>
                  <a:pt x="942975" y="1393825"/>
                </a:lnTo>
                <a:lnTo>
                  <a:pt x="917575" y="1393825"/>
                </a:lnTo>
                <a:lnTo>
                  <a:pt x="917575" y="1393825"/>
                </a:lnTo>
                <a:lnTo>
                  <a:pt x="904875" y="1381125"/>
                </a:lnTo>
                <a:lnTo>
                  <a:pt x="904875" y="1365250"/>
                </a:lnTo>
                <a:lnTo>
                  <a:pt x="844550" y="1365250"/>
                </a:lnTo>
                <a:lnTo>
                  <a:pt x="844550" y="1346200"/>
                </a:lnTo>
                <a:lnTo>
                  <a:pt x="806450" y="1346200"/>
                </a:lnTo>
                <a:lnTo>
                  <a:pt x="806450" y="1298575"/>
                </a:lnTo>
                <a:lnTo>
                  <a:pt x="790575" y="1298575"/>
                </a:lnTo>
                <a:lnTo>
                  <a:pt x="790575" y="1298575"/>
                </a:lnTo>
                <a:lnTo>
                  <a:pt x="790575" y="1273175"/>
                </a:lnTo>
                <a:lnTo>
                  <a:pt x="736600" y="1273175"/>
                </a:lnTo>
                <a:lnTo>
                  <a:pt x="736600" y="1247775"/>
                </a:lnTo>
                <a:lnTo>
                  <a:pt x="720725" y="1247775"/>
                </a:lnTo>
                <a:lnTo>
                  <a:pt x="720725" y="1231900"/>
                </a:lnTo>
                <a:lnTo>
                  <a:pt x="714375" y="1231900"/>
                </a:lnTo>
                <a:lnTo>
                  <a:pt x="714375" y="1216025"/>
                </a:lnTo>
                <a:lnTo>
                  <a:pt x="692150" y="1216025"/>
                </a:lnTo>
                <a:lnTo>
                  <a:pt x="692150" y="1181100"/>
                </a:lnTo>
                <a:lnTo>
                  <a:pt x="673100" y="1181100"/>
                </a:lnTo>
                <a:lnTo>
                  <a:pt x="673100" y="1152525"/>
                </a:lnTo>
                <a:lnTo>
                  <a:pt x="650875" y="1152525"/>
                </a:lnTo>
                <a:lnTo>
                  <a:pt x="650875" y="1127125"/>
                </a:lnTo>
                <a:lnTo>
                  <a:pt x="644525" y="1127125"/>
                </a:lnTo>
                <a:lnTo>
                  <a:pt x="644525" y="1092200"/>
                </a:lnTo>
                <a:lnTo>
                  <a:pt x="635000" y="1092200"/>
                </a:lnTo>
                <a:lnTo>
                  <a:pt x="635000" y="1057275"/>
                </a:lnTo>
                <a:lnTo>
                  <a:pt x="615950" y="1057275"/>
                </a:lnTo>
                <a:lnTo>
                  <a:pt x="615950" y="1022350"/>
                </a:lnTo>
                <a:lnTo>
                  <a:pt x="593725" y="1022350"/>
                </a:lnTo>
                <a:lnTo>
                  <a:pt x="593725" y="1000125"/>
                </a:lnTo>
                <a:lnTo>
                  <a:pt x="587375" y="1000125"/>
                </a:lnTo>
                <a:lnTo>
                  <a:pt x="587375" y="958850"/>
                </a:lnTo>
                <a:lnTo>
                  <a:pt x="587375" y="958850"/>
                </a:lnTo>
                <a:lnTo>
                  <a:pt x="587375" y="930275"/>
                </a:lnTo>
                <a:lnTo>
                  <a:pt x="565150" y="930275"/>
                </a:lnTo>
                <a:lnTo>
                  <a:pt x="565150" y="917575"/>
                </a:lnTo>
                <a:lnTo>
                  <a:pt x="546100" y="917575"/>
                </a:lnTo>
                <a:lnTo>
                  <a:pt x="546100" y="882650"/>
                </a:lnTo>
                <a:lnTo>
                  <a:pt x="546100" y="882650"/>
                </a:lnTo>
                <a:lnTo>
                  <a:pt x="536575" y="873125"/>
                </a:lnTo>
                <a:lnTo>
                  <a:pt x="527050" y="863600"/>
                </a:lnTo>
                <a:lnTo>
                  <a:pt x="527050" y="841375"/>
                </a:lnTo>
                <a:lnTo>
                  <a:pt x="495300" y="841375"/>
                </a:lnTo>
                <a:lnTo>
                  <a:pt x="495300" y="825500"/>
                </a:lnTo>
                <a:lnTo>
                  <a:pt x="488950" y="825500"/>
                </a:lnTo>
                <a:lnTo>
                  <a:pt x="488950" y="787400"/>
                </a:lnTo>
                <a:lnTo>
                  <a:pt x="463550" y="787400"/>
                </a:lnTo>
                <a:lnTo>
                  <a:pt x="463550" y="758825"/>
                </a:lnTo>
                <a:lnTo>
                  <a:pt x="460375" y="758825"/>
                </a:lnTo>
                <a:lnTo>
                  <a:pt x="460375" y="730250"/>
                </a:lnTo>
                <a:lnTo>
                  <a:pt x="431800" y="730250"/>
                </a:lnTo>
                <a:lnTo>
                  <a:pt x="431800" y="688975"/>
                </a:lnTo>
                <a:lnTo>
                  <a:pt x="431800" y="641350"/>
                </a:lnTo>
                <a:lnTo>
                  <a:pt x="419100" y="641350"/>
                </a:lnTo>
                <a:lnTo>
                  <a:pt x="419100" y="587375"/>
                </a:lnTo>
                <a:lnTo>
                  <a:pt x="409575" y="587375"/>
                </a:lnTo>
                <a:lnTo>
                  <a:pt x="409575" y="558800"/>
                </a:lnTo>
                <a:lnTo>
                  <a:pt x="396875" y="558800"/>
                </a:lnTo>
                <a:lnTo>
                  <a:pt x="396875" y="514350"/>
                </a:lnTo>
                <a:lnTo>
                  <a:pt x="384175" y="514350"/>
                </a:lnTo>
                <a:lnTo>
                  <a:pt x="384175" y="482600"/>
                </a:lnTo>
                <a:lnTo>
                  <a:pt x="368300" y="482600"/>
                </a:lnTo>
                <a:lnTo>
                  <a:pt x="368300" y="450850"/>
                </a:lnTo>
                <a:lnTo>
                  <a:pt x="361950" y="457200"/>
                </a:lnTo>
                <a:lnTo>
                  <a:pt x="361950" y="428625"/>
                </a:lnTo>
                <a:lnTo>
                  <a:pt x="339725" y="428625"/>
                </a:lnTo>
                <a:lnTo>
                  <a:pt x="339725" y="400050"/>
                </a:lnTo>
                <a:lnTo>
                  <a:pt x="330200" y="400050"/>
                </a:lnTo>
                <a:lnTo>
                  <a:pt x="330200" y="371475"/>
                </a:lnTo>
                <a:lnTo>
                  <a:pt x="317500" y="371475"/>
                </a:lnTo>
                <a:lnTo>
                  <a:pt x="317500" y="349250"/>
                </a:lnTo>
                <a:lnTo>
                  <a:pt x="301625" y="349250"/>
                </a:lnTo>
                <a:lnTo>
                  <a:pt x="301625" y="301625"/>
                </a:lnTo>
                <a:lnTo>
                  <a:pt x="269875" y="301625"/>
                </a:lnTo>
                <a:lnTo>
                  <a:pt x="269875" y="257175"/>
                </a:lnTo>
                <a:lnTo>
                  <a:pt x="250825" y="257175"/>
                </a:lnTo>
                <a:lnTo>
                  <a:pt x="250825" y="212725"/>
                </a:lnTo>
                <a:lnTo>
                  <a:pt x="244475" y="212725"/>
                </a:lnTo>
                <a:lnTo>
                  <a:pt x="244475" y="187325"/>
                </a:lnTo>
                <a:lnTo>
                  <a:pt x="228600" y="187325"/>
                </a:lnTo>
                <a:lnTo>
                  <a:pt x="228600" y="139700"/>
                </a:lnTo>
                <a:lnTo>
                  <a:pt x="190500" y="139700"/>
                </a:lnTo>
                <a:lnTo>
                  <a:pt x="190500" y="98425"/>
                </a:lnTo>
                <a:lnTo>
                  <a:pt x="177800" y="98425"/>
                </a:lnTo>
                <a:lnTo>
                  <a:pt x="177800" y="98425"/>
                </a:lnTo>
                <a:lnTo>
                  <a:pt x="177800" y="76200"/>
                </a:lnTo>
                <a:lnTo>
                  <a:pt x="98425" y="76200"/>
                </a:lnTo>
                <a:lnTo>
                  <a:pt x="98425" y="63500"/>
                </a:lnTo>
                <a:lnTo>
                  <a:pt x="98425" y="63500"/>
                </a:lnTo>
                <a:lnTo>
                  <a:pt x="79375" y="44450"/>
                </a:lnTo>
                <a:lnTo>
                  <a:pt x="79375" y="15875"/>
                </a:lnTo>
                <a:lnTo>
                  <a:pt x="31750" y="15875"/>
                </a:lnTo>
                <a:lnTo>
                  <a:pt x="31750"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94" name="Freeform: Shape 193">
            <a:extLst>
              <a:ext uri="{FF2B5EF4-FFF2-40B4-BE49-F238E27FC236}">
                <a16:creationId xmlns:a16="http://schemas.microsoft.com/office/drawing/2014/main" id="{6D04D21F-5DEA-4591-A49E-97076B8F2221}"/>
              </a:ext>
            </a:extLst>
          </p:cNvPr>
          <p:cNvSpPr/>
          <p:nvPr/>
        </p:nvSpPr>
        <p:spPr bwMode="auto">
          <a:xfrm>
            <a:off x="1060450" y="3716078"/>
            <a:ext cx="2155825" cy="2085975"/>
          </a:xfrm>
          <a:custGeom>
            <a:avLst/>
            <a:gdLst>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619125 w 2155825"/>
              <a:gd name="connsiteY40" fmla="*/ 1384300 h 2085975"/>
              <a:gd name="connsiteX41" fmla="*/ 619125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111125 w 2155825"/>
              <a:gd name="connsiteY88" fmla="*/ 209550 h 2085975"/>
              <a:gd name="connsiteX89" fmla="*/ 111125 w 2155825"/>
              <a:gd name="connsiteY89" fmla="*/ 139700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619125 w 2155825"/>
              <a:gd name="connsiteY40" fmla="*/ 1384300 h 2085975"/>
              <a:gd name="connsiteX41" fmla="*/ 619125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111125 w 2155825"/>
              <a:gd name="connsiteY88" fmla="*/ 209550 h 2085975"/>
              <a:gd name="connsiteX89" fmla="*/ 61912 w 2155825"/>
              <a:gd name="connsiteY89" fmla="*/ 204787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619125 w 2155825"/>
              <a:gd name="connsiteY40" fmla="*/ 1384300 h 2085975"/>
              <a:gd name="connsiteX41" fmla="*/ 619125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111125 w 2155825"/>
              <a:gd name="connsiteY88" fmla="*/ 209550 h 2085975"/>
              <a:gd name="connsiteX89" fmla="*/ 100012 w 2155825"/>
              <a:gd name="connsiteY89" fmla="*/ 155574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619125 w 2155825"/>
              <a:gd name="connsiteY40" fmla="*/ 1384300 h 2085975"/>
              <a:gd name="connsiteX41" fmla="*/ 619125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95250 w 2155825"/>
              <a:gd name="connsiteY88" fmla="*/ 209550 h 2085975"/>
              <a:gd name="connsiteX89" fmla="*/ 100012 w 2155825"/>
              <a:gd name="connsiteY89" fmla="*/ 155574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619125 w 2155825"/>
              <a:gd name="connsiteY40" fmla="*/ 1384300 h 2085975"/>
              <a:gd name="connsiteX41" fmla="*/ 619125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95250 w 2155825"/>
              <a:gd name="connsiteY88" fmla="*/ 209550 h 2085975"/>
              <a:gd name="connsiteX89" fmla="*/ 95250 w 2155825"/>
              <a:gd name="connsiteY89" fmla="*/ 149224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619125 w 2155825"/>
              <a:gd name="connsiteY40" fmla="*/ 1384300 h 2085975"/>
              <a:gd name="connsiteX41" fmla="*/ 606425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95250 w 2155825"/>
              <a:gd name="connsiteY88" fmla="*/ 209550 h 2085975"/>
              <a:gd name="connsiteX89" fmla="*/ 95250 w 2155825"/>
              <a:gd name="connsiteY89" fmla="*/ 149224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598488 w 2155825"/>
              <a:gd name="connsiteY40" fmla="*/ 1384300 h 2085975"/>
              <a:gd name="connsiteX41" fmla="*/ 606425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95250 w 2155825"/>
              <a:gd name="connsiteY88" fmla="*/ 209550 h 2085975"/>
              <a:gd name="connsiteX89" fmla="*/ 95250 w 2155825"/>
              <a:gd name="connsiteY89" fmla="*/ 149224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603250 w 2155825"/>
              <a:gd name="connsiteY40" fmla="*/ 1384300 h 2085975"/>
              <a:gd name="connsiteX41" fmla="*/ 606425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95250 w 2155825"/>
              <a:gd name="connsiteY88" fmla="*/ 209550 h 2085975"/>
              <a:gd name="connsiteX89" fmla="*/ 95250 w 2155825"/>
              <a:gd name="connsiteY89" fmla="*/ 149224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 name="connsiteX0" fmla="*/ 2155825 w 2155825"/>
              <a:gd name="connsiteY0" fmla="*/ 2085975 h 2085975"/>
              <a:gd name="connsiteX1" fmla="*/ 1720850 w 2155825"/>
              <a:gd name="connsiteY1" fmla="*/ 2085975 h 2085975"/>
              <a:gd name="connsiteX2" fmla="*/ 1720850 w 2155825"/>
              <a:gd name="connsiteY2" fmla="*/ 2054225 h 2085975"/>
              <a:gd name="connsiteX3" fmla="*/ 1603375 w 2155825"/>
              <a:gd name="connsiteY3" fmla="*/ 2054225 h 2085975"/>
              <a:gd name="connsiteX4" fmla="*/ 1603375 w 2155825"/>
              <a:gd name="connsiteY4" fmla="*/ 2025650 h 2085975"/>
              <a:gd name="connsiteX5" fmla="*/ 1349375 w 2155825"/>
              <a:gd name="connsiteY5" fmla="*/ 2025650 h 2085975"/>
              <a:gd name="connsiteX6" fmla="*/ 1349375 w 2155825"/>
              <a:gd name="connsiteY6" fmla="*/ 1984375 h 2085975"/>
              <a:gd name="connsiteX7" fmla="*/ 1171575 w 2155825"/>
              <a:gd name="connsiteY7" fmla="*/ 1984375 h 2085975"/>
              <a:gd name="connsiteX8" fmla="*/ 1171575 w 2155825"/>
              <a:gd name="connsiteY8" fmla="*/ 1924050 h 2085975"/>
              <a:gd name="connsiteX9" fmla="*/ 1111250 w 2155825"/>
              <a:gd name="connsiteY9" fmla="*/ 1924050 h 2085975"/>
              <a:gd name="connsiteX10" fmla="*/ 1111250 w 2155825"/>
              <a:gd name="connsiteY10" fmla="*/ 1892300 h 2085975"/>
              <a:gd name="connsiteX11" fmla="*/ 1028700 w 2155825"/>
              <a:gd name="connsiteY11" fmla="*/ 1892300 h 2085975"/>
              <a:gd name="connsiteX12" fmla="*/ 1028700 w 2155825"/>
              <a:gd name="connsiteY12" fmla="*/ 1854200 h 2085975"/>
              <a:gd name="connsiteX13" fmla="*/ 971550 w 2155825"/>
              <a:gd name="connsiteY13" fmla="*/ 1854200 h 2085975"/>
              <a:gd name="connsiteX14" fmla="*/ 971550 w 2155825"/>
              <a:gd name="connsiteY14" fmla="*/ 1822450 h 2085975"/>
              <a:gd name="connsiteX15" fmla="*/ 914400 w 2155825"/>
              <a:gd name="connsiteY15" fmla="*/ 1822450 h 2085975"/>
              <a:gd name="connsiteX16" fmla="*/ 914400 w 2155825"/>
              <a:gd name="connsiteY16" fmla="*/ 1790700 h 2085975"/>
              <a:gd name="connsiteX17" fmla="*/ 895350 w 2155825"/>
              <a:gd name="connsiteY17" fmla="*/ 1790700 h 2085975"/>
              <a:gd name="connsiteX18" fmla="*/ 895350 w 2155825"/>
              <a:gd name="connsiteY18" fmla="*/ 1755775 h 2085975"/>
              <a:gd name="connsiteX19" fmla="*/ 895350 w 2155825"/>
              <a:gd name="connsiteY19" fmla="*/ 1762125 h 2085975"/>
              <a:gd name="connsiteX20" fmla="*/ 885825 w 2155825"/>
              <a:gd name="connsiteY20" fmla="*/ 1762125 h 2085975"/>
              <a:gd name="connsiteX21" fmla="*/ 885825 w 2155825"/>
              <a:gd name="connsiteY21" fmla="*/ 1724025 h 2085975"/>
              <a:gd name="connsiteX22" fmla="*/ 841375 w 2155825"/>
              <a:gd name="connsiteY22" fmla="*/ 1724025 h 2085975"/>
              <a:gd name="connsiteX23" fmla="*/ 841375 w 2155825"/>
              <a:gd name="connsiteY23" fmla="*/ 1692275 h 2085975"/>
              <a:gd name="connsiteX24" fmla="*/ 809625 w 2155825"/>
              <a:gd name="connsiteY24" fmla="*/ 1692275 h 2085975"/>
              <a:gd name="connsiteX25" fmla="*/ 809625 w 2155825"/>
              <a:gd name="connsiteY25" fmla="*/ 1670050 h 2085975"/>
              <a:gd name="connsiteX26" fmla="*/ 800100 w 2155825"/>
              <a:gd name="connsiteY26" fmla="*/ 1670050 h 2085975"/>
              <a:gd name="connsiteX27" fmla="*/ 800100 w 2155825"/>
              <a:gd name="connsiteY27" fmla="*/ 1628775 h 2085975"/>
              <a:gd name="connsiteX28" fmla="*/ 708025 w 2155825"/>
              <a:gd name="connsiteY28" fmla="*/ 1628775 h 2085975"/>
              <a:gd name="connsiteX29" fmla="*/ 708025 w 2155825"/>
              <a:gd name="connsiteY29" fmla="*/ 1587500 h 2085975"/>
              <a:gd name="connsiteX30" fmla="*/ 701675 w 2155825"/>
              <a:gd name="connsiteY30" fmla="*/ 1587500 h 2085975"/>
              <a:gd name="connsiteX31" fmla="*/ 701675 w 2155825"/>
              <a:gd name="connsiteY31" fmla="*/ 1552575 h 2085975"/>
              <a:gd name="connsiteX32" fmla="*/ 701675 w 2155825"/>
              <a:gd name="connsiteY32" fmla="*/ 1552575 h 2085975"/>
              <a:gd name="connsiteX33" fmla="*/ 682625 w 2155825"/>
              <a:gd name="connsiteY33" fmla="*/ 1533525 h 2085975"/>
              <a:gd name="connsiteX34" fmla="*/ 682625 w 2155825"/>
              <a:gd name="connsiteY34" fmla="*/ 1533525 h 2085975"/>
              <a:gd name="connsiteX35" fmla="*/ 682625 w 2155825"/>
              <a:gd name="connsiteY35" fmla="*/ 1498600 h 2085975"/>
              <a:gd name="connsiteX36" fmla="*/ 654050 w 2155825"/>
              <a:gd name="connsiteY36" fmla="*/ 1498600 h 2085975"/>
              <a:gd name="connsiteX37" fmla="*/ 654050 w 2155825"/>
              <a:gd name="connsiteY37" fmla="*/ 1454150 h 2085975"/>
              <a:gd name="connsiteX38" fmla="*/ 619125 w 2155825"/>
              <a:gd name="connsiteY38" fmla="*/ 1454150 h 2085975"/>
              <a:gd name="connsiteX39" fmla="*/ 619125 w 2155825"/>
              <a:gd name="connsiteY39" fmla="*/ 1384300 h 2085975"/>
              <a:gd name="connsiteX40" fmla="*/ 603250 w 2155825"/>
              <a:gd name="connsiteY40" fmla="*/ 1384300 h 2085975"/>
              <a:gd name="connsiteX41" fmla="*/ 603250 w 2155825"/>
              <a:gd name="connsiteY41" fmla="*/ 1349375 h 2085975"/>
              <a:gd name="connsiteX42" fmla="*/ 587375 w 2155825"/>
              <a:gd name="connsiteY42" fmla="*/ 1349375 h 2085975"/>
              <a:gd name="connsiteX43" fmla="*/ 587375 w 2155825"/>
              <a:gd name="connsiteY43" fmla="*/ 1320800 h 2085975"/>
              <a:gd name="connsiteX44" fmla="*/ 568325 w 2155825"/>
              <a:gd name="connsiteY44" fmla="*/ 1320800 h 2085975"/>
              <a:gd name="connsiteX45" fmla="*/ 568325 w 2155825"/>
              <a:gd name="connsiteY45" fmla="*/ 1254125 h 2085975"/>
              <a:gd name="connsiteX46" fmla="*/ 523875 w 2155825"/>
              <a:gd name="connsiteY46" fmla="*/ 1254125 h 2085975"/>
              <a:gd name="connsiteX47" fmla="*/ 523875 w 2155825"/>
              <a:gd name="connsiteY47" fmla="*/ 1216025 h 2085975"/>
              <a:gd name="connsiteX48" fmla="*/ 501650 w 2155825"/>
              <a:gd name="connsiteY48" fmla="*/ 1216025 h 2085975"/>
              <a:gd name="connsiteX49" fmla="*/ 501650 w 2155825"/>
              <a:gd name="connsiteY49" fmla="*/ 1187450 h 2085975"/>
              <a:gd name="connsiteX50" fmla="*/ 501650 w 2155825"/>
              <a:gd name="connsiteY50" fmla="*/ 1187450 h 2085975"/>
              <a:gd name="connsiteX51" fmla="*/ 501650 w 2155825"/>
              <a:gd name="connsiteY51" fmla="*/ 1149350 h 2085975"/>
              <a:gd name="connsiteX52" fmla="*/ 463550 w 2155825"/>
              <a:gd name="connsiteY52" fmla="*/ 1149350 h 2085975"/>
              <a:gd name="connsiteX53" fmla="*/ 463550 w 2155825"/>
              <a:gd name="connsiteY53" fmla="*/ 1123950 h 2085975"/>
              <a:gd name="connsiteX54" fmla="*/ 463550 w 2155825"/>
              <a:gd name="connsiteY54" fmla="*/ 1123950 h 2085975"/>
              <a:gd name="connsiteX55" fmla="*/ 463550 w 2155825"/>
              <a:gd name="connsiteY55" fmla="*/ 1069975 h 2085975"/>
              <a:gd name="connsiteX56" fmla="*/ 422275 w 2155825"/>
              <a:gd name="connsiteY56" fmla="*/ 1069975 h 2085975"/>
              <a:gd name="connsiteX57" fmla="*/ 422275 w 2155825"/>
              <a:gd name="connsiteY57" fmla="*/ 1028700 h 2085975"/>
              <a:gd name="connsiteX58" fmla="*/ 400050 w 2155825"/>
              <a:gd name="connsiteY58" fmla="*/ 1028700 h 2085975"/>
              <a:gd name="connsiteX59" fmla="*/ 400050 w 2155825"/>
              <a:gd name="connsiteY59" fmla="*/ 974725 h 2085975"/>
              <a:gd name="connsiteX60" fmla="*/ 396875 w 2155825"/>
              <a:gd name="connsiteY60" fmla="*/ 971550 h 2085975"/>
              <a:gd name="connsiteX61" fmla="*/ 396875 w 2155825"/>
              <a:gd name="connsiteY61" fmla="*/ 914400 h 2085975"/>
              <a:gd name="connsiteX62" fmla="*/ 381000 w 2155825"/>
              <a:gd name="connsiteY62" fmla="*/ 914400 h 2085975"/>
              <a:gd name="connsiteX63" fmla="*/ 381000 w 2155825"/>
              <a:gd name="connsiteY63" fmla="*/ 815975 h 2085975"/>
              <a:gd name="connsiteX64" fmla="*/ 365125 w 2155825"/>
              <a:gd name="connsiteY64" fmla="*/ 815975 h 2085975"/>
              <a:gd name="connsiteX65" fmla="*/ 365125 w 2155825"/>
              <a:gd name="connsiteY65" fmla="*/ 793750 h 2085975"/>
              <a:gd name="connsiteX66" fmla="*/ 330200 w 2155825"/>
              <a:gd name="connsiteY66" fmla="*/ 793750 h 2085975"/>
              <a:gd name="connsiteX67" fmla="*/ 330200 w 2155825"/>
              <a:gd name="connsiteY67" fmla="*/ 749300 h 2085975"/>
              <a:gd name="connsiteX68" fmla="*/ 323850 w 2155825"/>
              <a:gd name="connsiteY68" fmla="*/ 749300 h 2085975"/>
              <a:gd name="connsiteX69" fmla="*/ 323850 w 2155825"/>
              <a:gd name="connsiteY69" fmla="*/ 717550 h 2085975"/>
              <a:gd name="connsiteX70" fmla="*/ 314325 w 2155825"/>
              <a:gd name="connsiteY70" fmla="*/ 717550 h 2085975"/>
              <a:gd name="connsiteX71" fmla="*/ 314325 w 2155825"/>
              <a:gd name="connsiteY71" fmla="*/ 631825 h 2085975"/>
              <a:gd name="connsiteX72" fmla="*/ 298450 w 2155825"/>
              <a:gd name="connsiteY72" fmla="*/ 631825 h 2085975"/>
              <a:gd name="connsiteX73" fmla="*/ 298450 w 2155825"/>
              <a:gd name="connsiteY73" fmla="*/ 609600 h 2085975"/>
              <a:gd name="connsiteX74" fmla="*/ 234950 w 2155825"/>
              <a:gd name="connsiteY74" fmla="*/ 609600 h 2085975"/>
              <a:gd name="connsiteX75" fmla="*/ 234950 w 2155825"/>
              <a:gd name="connsiteY75" fmla="*/ 571500 h 2085975"/>
              <a:gd name="connsiteX76" fmla="*/ 228600 w 2155825"/>
              <a:gd name="connsiteY76" fmla="*/ 571500 h 2085975"/>
              <a:gd name="connsiteX77" fmla="*/ 228600 w 2155825"/>
              <a:gd name="connsiteY77" fmla="*/ 495300 h 2085975"/>
              <a:gd name="connsiteX78" fmla="*/ 222250 w 2155825"/>
              <a:gd name="connsiteY78" fmla="*/ 495300 h 2085975"/>
              <a:gd name="connsiteX79" fmla="*/ 222250 w 2155825"/>
              <a:gd name="connsiteY79" fmla="*/ 434975 h 2085975"/>
              <a:gd name="connsiteX80" fmla="*/ 180975 w 2155825"/>
              <a:gd name="connsiteY80" fmla="*/ 434975 h 2085975"/>
              <a:gd name="connsiteX81" fmla="*/ 180975 w 2155825"/>
              <a:gd name="connsiteY81" fmla="*/ 342900 h 2085975"/>
              <a:gd name="connsiteX82" fmla="*/ 158750 w 2155825"/>
              <a:gd name="connsiteY82" fmla="*/ 342900 h 2085975"/>
              <a:gd name="connsiteX83" fmla="*/ 158750 w 2155825"/>
              <a:gd name="connsiteY83" fmla="*/ 307975 h 2085975"/>
              <a:gd name="connsiteX84" fmla="*/ 130175 w 2155825"/>
              <a:gd name="connsiteY84" fmla="*/ 307975 h 2085975"/>
              <a:gd name="connsiteX85" fmla="*/ 130175 w 2155825"/>
              <a:gd name="connsiteY85" fmla="*/ 285750 h 2085975"/>
              <a:gd name="connsiteX86" fmla="*/ 111125 w 2155825"/>
              <a:gd name="connsiteY86" fmla="*/ 285750 h 2085975"/>
              <a:gd name="connsiteX87" fmla="*/ 111125 w 2155825"/>
              <a:gd name="connsiteY87" fmla="*/ 209550 h 2085975"/>
              <a:gd name="connsiteX88" fmla="*/ 95250 w 2155825"/>
              <a:gd name="connsiteY88" fmla="*/ 209550 h 2085975"/>
              <a:gd name="connsiteX89" fmla="*/ 95250 w 2155825"/>
              <a:gd name="connsiteY89" fmla="*/ 149224 h 2085975"/>
              <a:gd name="connsiteX90" fmla="*/ 82550 w 2155825"/>
              <a:gd name="connsiteY90" fmla="*/ 139700 h 2085975"/>
              <a:gd name="connsiteX91" fmla="*/ 82550 w 2155825"/>
              <a:gd name="connsiteY91" fmla="*/ 44450 h 2085975"/>
              <a:gd name="connsiteX92" fmla="*/ 60325 w 2155825"/>
              <a:gd name="connsiteY92" fmla="*/ 44450 h 2085975"/>
              <a:gd name="connsiteX93" fmla="*/ 60325 w 2155825"/>
              <a:gd name="connsiteY93" fmla="*/ 0 h 2085975"/>
              <a:gd name="connsiteX94" fmla="*/ 25400 w 2155825"/>
              <a:gd name="connsiteY94" fmla="*/ 0 h 2085975"/>
              <a:gd name="connsiteX95" fmla="*/ 0 w 2155825"/>
              <a:gd name="connsiteY95" fmla="*/ 0 h 208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155825" h="2085975">
                <a:moveTo>
                  <a:pt x="2155825" y="2085975"/>
                </a:moveTo>
                <a:lnTo>
                  <a:pt x="1720850" y="2085975"/>
                </a:lnTo>
                <a:lnTo>
                  <a:pt x="1720850" y="2054225"/>
                </a:lnTo>
                <a:lnTo>
                  <a:pt x="1603375" y="2054225"/>
                </a:lnTo>
                <a:lnTo>
                  <a:pt x="1603375" y="2025650"/>
                </a:lnTo>
                <a:lnTo>
                  <a:pt x="1349375" y="2025650"/>
                </a:lnTo>
                <a:lnTo>
                  <a:pt x="1349375" y="1984375"/>
                </a:lnTo>
                <a:lnTo>
                  <a:pt x="1171575" y="1984375"/>
                </a:lnTo>
                <a:lnTo>
                  <a:pt x="1171575" y="1924050"/>
                </a:lnTo>
                <a:lnTo>
                  <a:pt x="1111250" y="1924050"/>
                </a:lnTo>
                <a:lnTo>
                  <a:pt x="1111250" y="1892300"/>
                </a:lnTo>
                <a:lnTo>
                  <a:pt x="1028700" y="1892300"/>
                </a:lnTo>
                <a:lnTo>
                  <a:pt x="1028700" y="1854200"/>
                </a:lnTo>
                <a:lnTo>
                  <a:pt x="971550" y="1854200"/>
                </a:lnTo>
                <a:lnTo>
                  <a:pt x="971550" y="1822450"/>
                </a:lnTo>
                <a:lnTo>
                  <a:pt x="914400" y="1822450"/>
                </a:lnTo>
                <a:lnTo>
                  <a:pt x="914400" y="1790700"/>
                </a:lnTo>
                <a:lnTo>
                  <a:pt x="895350" y="1790700"/>
                </a:lnTo>
                <a:lnTo>
                  <a:pt x="895350" y="1755775"/>
                </a:lnTo>
                <a:lnTo>
                  <a:pt x="895350" y="1762125"/>
                </a:lnTo>
                <a:lnTo>
                  <a:pt x="885825" y="1762125"/>
                </a:lnTo>
                <a:lnTo>
                  <a:pt x="885825" y="1724025"/>
                </a:lnTo>
                <a:lnTo>
                  <a:pt x="841375" y="1724025"/>
                </a:lnTo>
                <a:lnTo>
                  <a:pt x="841375" y="1692275"/>
                </a:lnTo>
                <a:lnTo>
                  <a:pt x="809625" y="1692275"/>
                </a:lnTo>
                <a:lnTo>
                  <a:pt x="809625" y="1670050"/>
                </a:lnTo>
                <a:lnTo>
                  <a:pt x="800100" y="1670050"/>
                </a:lnTo>
                <a:lnTo>
                  <a:pt x="800100" y="1628775"/>
                </a:lnTo>
                <a:lnTo>
                  <a:pt x="708025" y="1628775"/>
                </a:lnTo>
                <a:lnTo>
                  <a:pt x="708025" y="1587500"/>
                </a:lnTo>
                <a:lnTo>
                  <a:pt x="701675" y="1587500"/>
                </a:lnTo>
                <a:lnTo>
                  <a:pt x="701675" y="1552575"/>
                </a:lnTo>
                <a:lnTo>
                  <a:pt x="701675" y="1552575"/>
                </a:lnTo>
                <a:lnTo>
                  <a:pt x="682625" y="1533525"/>
                </a:lnTo>
                <a:lnTo>
                  <a:pt x="682625" y="1533525"/>
                </a:lnTo>
                <a:lnTo>
                  <a:pt x="682625" y="1498600"/>
                </a:lnTo>
                <a:lnTo>
                  <a:pt x="654050" y="1498600"/>
                </a:lnTo>
                <a:lnTo>
                  <a:pt x="654050" y="1454150"/>
                </a:lnTo>
                <a:lnTo>
                  <a:pt x="619125" y="1454150"/>
                </a:lnTo>
                <a:lnTo>
                  <a:pt x="619125" y="1384300"/>
                </a:lnTo>
                <a:lnTo>
                  <a:pt x="603250" y="1384300"/>
                </a:lnTo>
                <a:lnTo>
                  <a:pt x="603250" y="1349375"/>
                </a:lnTo>
                <a:lnTo>
                  <a:pt x="587375" y="1349375"/>
                </a:lnTo>
                <a:lnTo>
                  <a:pt x="587375" y="1320800"/>
                </a:lnTo>
                <a:lnTo>
                  <a:pt x="568325" y="1320800"/>
                </a:lnTo>
                <a:lnTo>
                  <a:pt x="568325" y="1254125"/>
                </a:lnTo>
                <a:lnTo>
                  <a:pt x="523875" y="1254125"/>
                </a:lnTo>
                <a:lnTo>
                  <a:pt x="523875" y="1216025"/>
                </a:lnTo>
                <a:lnTo>
                  <a:pt x="501650" y="1216025"/>
                </a:lnTo>
                <a:lnTo>
                  <a:pt x="501650" y="1187450"/>
                </a:lnTo>
                <a:lnTo>
                  <a:pt x="501650" y="1187450"/>
                </a:lnTo>
                <a:lnTo>
                  <a:pt x="501650" y="1149350"/>
                </a:lnTo>
                <a:lnTo>
                  <a:pt x="463550" y="1149350"/>
                </a:lnTo>
                <a:lnTo>
                  <a:pt x="463550" y="1123950"/>
                </a:lnTo>
                <a:lnTo>
                  <a:pt x="463550" y="1123950"/>
                </a:lnTo>
                <a:lnTo>
                  <a:pt x="463550" y="1069975"/>
                </a:lnTo>
                <a:lnTo>
                  <a:pt x="422275" y="1069975"/>
                </a:lnTo>
                <a:lnTo>
                  <a:pt x="422275" y="1028700"/>
                </a:lnTo>
                <a:lnTo>
                  <a:pt x="400050" y="1028700"/>
                </a:lnTo>
                <a:lnTo>
                  <a:pt x="400050" y="974725"/>
                </a:lnTo>
                <a:lnTo>
                  <a:pt x="396875" y="971550"/>
                </a:lnTo>
                <a:lnTo>
                  <a:pt x="396875" y="914400"/>
                </a:lnTo>
                <a:lnTo>
                  <a:pt x="381000" y="914400"/>
                </a:lnTo>
                <a:lnTo>
                  <a:pt x="381000" y="815975"/>
                </a:lnTo>
                <a:lnTo>
                  <a:pt x="365125" y="815975"/>
                </a:lnTo>
                <a:lnTo>
                  <a:pt x="365125" y="793750"/>
                </a:lnTo>
                <a:lnTo>
                  <a:pt x="330200" y="793750"/>
                </a:lnTo>
                <a:lnTo>
                  <a:pt x="330200" y="749300"/>
                </a:lnTo>
                <a:lnTo>
                  <a:pt x="323850" y="749300"/>
                </a:lnTo>
                <a:lnTo>
                  <a:pt x="323850" y="717550"/>
                </a:lnTo>
                <a:lnTo>
                  <a:pt x="314325" y="717550"/>
                </a:lnTo>
                <a:lnTo>
                  <a:pt x="314325" y="631825"/>
                </a:lnTo>
                <a:lnTo>
                  <a:pt x="298450" y="631825"/>
                </a:lnTo>
                <a:lnTo>
                  <a:pt x="298450" y="609600"/>
                </a:lnTo>
                <a:lnTo>
                  <a:pt x="234950" y="609600"/>
                </a:lnTo>
                <a:lnTo>
                  <a:pt x="234950" y="571500"/>
                </a:lnTo>
                <a:lnTo>
                  <a:pt x="228600" y="571500"/>
                </a:lnTo>
                <a:lnTo>
                  <a:pt x="228600" y="495300"/>
                </a:lnTo>
                <a:lnTo>
                  <a:pt x="222250" y="495300"/>
                </a:lnTo>
                <a:lnTo>
                  <a:pt x="222250" y="434975"/>
                </a:lnTo>
                <a:lnTo>
                  <a:pt x="180975" y="434975"/>
                </a:lnTo>
                <a:lnTo>
                  <a:pt x="180975" y="342900"/>
                </a:lnTo>
                <a:lnTo>
                  <a:pt x="158750" y="342900"/>
                </a:lnTo>
                <a:lnTo>
                  <a:pt x="158750" y="307975"/>
                </a:lnTo>
                <a:lnTo>
                  <a:pt x="130175" y="307975"/>
                </a:lnTo>
                <a:lnTo>
                  <a:pt x="130175" y="285750"/>
                </a:lnTo>
                <a:lnTo>
                  <a:pt x="111125" y="285750"/>
                </a:lnTo>
                <a:lnTo>
                  <a:pt x="111125" y="209550"/>
                </a:lnTo>
                <a:lnTo>
                  <a:pt x="95250" y="209550"/>
                </a:lnTo>
                <a:lnTo>
                  <a:pt x="95250" y="149224"/>
                </a:lnTo>
                <a:lnTo>
                  <a:pt x="82550" y="139700"/>
                </a:lnTo>
                <a:lnTo>
                  <a:pt x="82550" y="44450"/>
                </a:lnTo>
                <a:lnTo>
                  <a:pt x="60325" y="44450"/>
                </a:lnTo>
                <a:lnTo>
                  <a:pt x="60325" y="0"/>
                </a:lnTo>
                <a:lnTo>
                  <a:pt x="25400"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196" name="Oval 195">
            <a:extLst>
              <a:ext uri="{FF2B5EF4-FFF2-40B4-BE49-F238E27FC236}">
                <a16:creationId xmlns:a16="http://schemas.microsoft.com/office/drawing/2014/main" id="{67ECA61F-4038-44D5-808A-024184494C46}"/>
              </a:ext>
            </a:extLst>
          </p:cNvPr>
          <p:cNvSpPr/>
          <p:nvPr/>
        </p:nvSpPr>
        <p:spPr bwMode="auto">
          <a:xfrm>
            <a:off x="1041546" y="366353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9" name="Oval 198">
            <a:extLst>
              <a:ext uri="{FF2B5EF4-FFF2-40B4-BE49-F238E27FC236}">
                <a16:creationId xmlns:a16="http://schemas.microsoft.com/office/drawing/2014/main" id="{0DBD6805-94B6-4905-9B48-ED73E8C4F2DC}"/>
              </a:ext>
            </a:extLst>
          </p:cNvPr>
          <p:cNvSpPr/>
          <p:nvPr/>
        </p:nvSpPr>
        <p:spPr bwMode="auto">
          <a:xfrm>
            <a:off x="1149283" y="3753442"/>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0" name="Oval 199">
            <a:extLst>
              <a:ext uri="{FF2B5EF4-FFF2-40B4-BE49-F238E27FC236}">
                <a16:creationId xmlns:a16="http://schemas.microsoft.com/office/drawing/2014/main" id="{6F8F0B2E-EFA1-45B4-BE7E-A42951766ACA}"/>
              </a:ext>
            </a:extLst>
          </p:cNvPr>
          <p:cNvSpPr/>
          <p:nvPr/>
        </p:nvSpPr>
        <p:spPr bwMode="auto">
          <a:xfrm>
            <a:off x="1241450" y="3826332"/>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1" name="Oval 200">
            <a:extLst>
              <a:ext uri="{FF2B5EF4-FFF2-40B4-BE49-F238E27FC236}">
                <a16:creationId xmlns:a16="http://schemas.microsoft.com/office/drawing/2014/main" id="{35D07EB5-513D-4C69-B09A-215D448E8003}"/>
              </a:ext>
            </a:extLst>
          </p:cNvPr>
          <p:cNvSpPr/>
          <p:nvPr/>
        </p:nvSpPr>
        <p:spPr bwMode="auto">
          <a:xfrm>
            <a:off x="1322412" y="396401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2" name="Oval 201">
            <a:extLst>
              <a:ext uri="{FF2B5EF4-FFF2-40B4-BE49-F238E27FC236}">
                <a16:creationId xmlns:a16="http://schemas.microsoft.com/office/drawing/2014/main" id="{CDE3FD03-44C2-4994-9F63-561F1FBF4F43}"/>
              </a:ext>
            </a:extLst>
          </p:cNvPr>
          <p:cNvSpPr/>
          <p:nvPr/>
        </p:nvSpPr>
        <p:spPr bwMode="auto">
          <a:xfrm>
            <a:off x="1696998" y="484773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3" name="Oval 202">
            <a:extLst>
              <a:ext uri="{FF2B5EF4-FFF2-40B4-BE49-F238E27FC236}">
                <a16:creationId xmlns:a16="http://schemas.microsoft.com/office/drawing/2014/main" id="{CFBB0FDF-D78F-4FD0-A39D-FDCA38310F22}"/>
              </a:ext>
            </a:extLst>
          </p:cNvPr>
          <p:cNvSpPr/>
          <p:nvPr/>
        </p:nvSpPr>
        <p:spPr bwMode="auto">
          <a:xfrm>
            <a:off x="1815095" y="4969976"/>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4" name="Oval 203">
            <a:extLst>
              <a:ext uri="{FF2B5EF4-FFF2-40B4-BE49-F238E27FC236}">
                <a16:creationId xmlns:a16="http://schemas.microsoft.com/office/drawing/2014/main" id="{969116B4-1CC4-4D27-884C-897ECDB2F89D}"/>
              </a:ext>
            </a:extLst>
          </p:cNvPr>
          <p:cNvSpPr/>
          <p:nvPr/>
        </p:nvSpPr>
        <p:spPr bwMode="auto">
          <a:xfrm>
            <a:off x="1944505" y="5073901"/>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5" name="Oval 204">
            <a:extLst>
              <a:ext uri="{FF2B5EF4-FFF2-40B4-BE49-F238E27FC236}">
                <a16:creationId xmlns:a16="http://schemas.microsoft.com/office/drawing/2014/main" id="{39CC52E9-3F98-4BCF-874D-7320AAAF7525}"/>
              </a:ext>
            </a:extLst>
          </p:cNvPr>
          <p:cNvSpPr/>
          <p:nvPr/>
        </p:nvSpPr>
        <p:spPr bwMode="auto">
          <a:xfrm>
            <a:off x="2154522" y="519108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6" name="Oval 205">
            <a:extLst>
              <a:ext uri="{FF2B5EF4-FFF2-40B4-BE49-F238E27FC236}">
                <a16:creationId xmlns:a16="http://schemas.microsoft.com/office/drawing/2014/main" id="{6D15356E-F241-48E2-9683-4098B7E9C548}"/>
              </a:ext>
            </a:extLst>
          </p:cNvPr>
          <p:cNvSpPr/>
          <p:nvPr/>
        </p:nvSpPr>
        <p:spPr bwMode="auto">
          <a:xfrm>
            <a:off x="2269476" y="5268065"/>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7" name="Oval 206">
            <a:extLst>
              <a:ext uri="{FF2B5EF4-FFF2-40B4-BE49-F238E27FC236}">
                <a16:creationId xmlns:a16="http://schemas.microsoft.com/office/drawing/2014/main" id="{F843AC74-C2FB-4327-96B4-3999C6B05ADF}"/>
              </a:ext>
            </a:extLst>
          </p:cNvPr>
          <p:cNvSpPr/>
          <p:nvPr/>
        </p:nvSpPr>
        <p:spPr bwMode="auto">
          <a:xfrm>
            <a:off x="2416505" y="5321575"/>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8" name="Oval 207">
            <a:extLst>
              <a:ext uri="{FF2B5EF4-FFF2-40B4-BE49-F238E27FC236}">
                <a16:creationId xmlns:a16="http://schemas.microsoft.com/office/drawing/2014/main" id="{A148C600-E676-4A18-B016-99D2B96A97D1}"/>
              </a:ext>
            </a:extLst>
          </p:cNvPr>
          <p:cNvSpPr/>
          <p:nvPr/>
        </p:nvSpPr>
        <p:spPr bwMode="auto">
          <a:xfrm>
            <a:off x="2719778" y="542445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9" name="Oval 208">
            <a:extLst>
              <a:ext uri="{FF2B5EF4-FFF2-40B4-BE49-F238E27FC236}">
                <a16:creationId xmlns:a16="http://schemas.microsoft.com/office/drawing/2014/main" id="{9421CE36-FD48-4651-8E29-0EDF43D07C8C}"/>
              </a:ext>
            </a:extLst>
          </p:cNvPr>
          <p:cNvSpPr/>
          <p:nvPr/>
        </p:nvSpPr>
        <p:spPr bwMode="auto">
          <a:xfrm>
            <a:off x="2780119" y="542445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0" name="Oval 209">
            <a:extLst>
              <a:ext uri="{FF2B5EF4-FFF2-40B4-BE49-F238E27FC236}">
                <a16:creationId xmlns:a16="http://schemas.microsoft.com/office/drawing/2014/main" id="{E82A03AC-346F-4E36-B349-45AE060144A4}"/>
              </a:ext>
            </a:extLst>
          </p:cNvPr>
          <p:cNvSpPr/>
          <p:nvPr/>
        </p:nvSpPr>
        <p:spPr bwMode="auto">
          <a:xfrm>
            <a:off x="2885521" y="545442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1" name="Oval 210">
            <a:extLst>
              <a:ext uri="{FF2B5EF4-FFF2-40B4-BE49-F238E27FC236}">
                <a16:creationId xmlns:a16="http://schemas.microsoft.com/office/drawing/2014/main" id="{216C9BBD-D515-48B1-A8A5-788B953B42B8}"/>
              </a:ext>
            </a:extLst>
          </p:cNvPr>
          <p:cNvSpPr/>
          <p:nvPr/>
        </p:nvSpPr>
        <p:spPr bwMode="auto">
          <a:xfrm>
            <a:off x="2974343" y="544895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2" name="Oval 211">
            <a:extLst>
              <a:ext uri="{FF2B5EF4-FFF2-40B4-BE49-F238E27FC236}">
                <a16:creationId xmlns:a16="http://schemas.microsoft.com/office/drawing/2014/main" id="{809DAC5A-D36C-4B56-997B-BA5D0B1A42F9}"/>
              </a:ext>
            </a:extLst>
          </p:cNvPr>
          <p:cNvSpPr/>
          <p:nvPr/>
        </p:nvSpPr>
        <p:spPr bwMode="auto">
          <a:xfrm>
            <a:off x="3045781" y="5483425"/>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3" name="Oval 212">
            <a:extLst>
              <a:ext uri="{FF2B5EF4-FFF2-40B4-BE49-F238E27FC236}">
                <a16:creationId xmlns:a16="http://schemas.microsoft.com/office/drawing/2014/main" id="{5DE70055-C1CF-4AE5-8A5E-EE527CD8C736}"/>
              </a:ext>
            </a:extLst>
          </p:cNvPr>
          <p:cNvSpPr/>
          <p:nvPr/>
        </p:nvSpPr>
        <p:spPr bwMode="auto">
          <a:xfrm>
            <a:off x="3103287" y="548763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4" name="Oval 213">
            <a:extLst>
              <a:ext uri="{FF2B5EF4-FFF2-40B4-BE49-F238E27FC236}">
                <a16:creationId xmlns:a16="http://schemas.microsoft.com/office/drawing/2014/main" id="{923E7C30-B853-4D53-A680-91AF327E89DF}"/>
              </a:ext>
            </a:extLst>
          </p:cNvPr>
          <p:cNvSpPr/>
          <p:nvPr/>
        </p:nvSpPr>
        <p:spPr bwMode="auto">
          <a:xfrm>
            <a:off x="3162063" y="553352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 name="Oval 214">
            <a:extLst>
              <a:ext uri="{FF2B5EF4-FFF2-40B4-BE49-F238E27FC236}">
                <a16:creationId xmlns:a16="http://schemas.microsoft.com/office/drawing/2014/main" id="{9E60FFF4-3E77-4E87-A015-DDC942F31ADA}"/>
              </a:ext>
            </a:extLst>
          </p:cNvPr>
          <p:cNvSpPr/>
          <p:nvPr/>
        </p:nvSpPr>
        <p:spPr bwMode="auto">
          <a:xfrm>
            <a:off x="3209018" y="5533522"/>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6" name="Oval 215">
            <a:extLst>
              <a:ext uri="{FF2B5EF4-FFF2-40B4-BE49-F238E27FC236}">
                <a16:creationId xmlns:a16="http://schemas.microsoft.com/office/drawing/2014/main" id="{5C51A89A-BE52-45C3-8F88-18D50303F053}"/>
              </a:ext>
            </a:extLst>
          </p:cNvPr>
          <p:cNvSpPr/>
          <p:nvPr/>
        </p:nvSpPr>
        <p:spPr bwMode="auto">
          <a:xfrm>
            <a:off x="3246127" y="5534601"/>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7" name="Oval 216">
            <a:extLst>
              <a:ext uri="{FF2B5EF4-FFF2-40B4-BE49-F238E27FC236}">
                <a16:creationId xmlns:a16="http://schemas.microsoft.com/office/drawing/2014/main" id="{138D5576-FF50-4B9B-BF89-4A0C4BA17129}"/>
              </a:ext>
            </a:extLst>
          </p:cNvPr>
          <p:cNvSpPr/>
          <p:nvPr/>
        </p:nvSpPr>
        <p:spPr bwMode="auto">
          <a:xfrm>
            <a:off x="3270660" y="553297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8" name="Oval 217">
            <a:extLst>
              <a:ext uri="{FF2B5EF4-FFF2-40B4-BE49-F238E27FC236}">
                <a16:creationId xmlns:a16="http://schemas.microsoft.com/office/drawing/2014/main" id="{8F367357-8E33-4254-91EC-19BB7A5A599F}"/>
              </a:ext>
            </a:extLst>
          </p:cNvPr>
          <p:cNvSpPr/>
          <p:nvPr/>
        </p:nvSpPr>
        <p:spPr bwMode="auto">
          <a:xfrm>
            <a:off x="3329506" y="552986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9" name="Oval 218">
            <a:extLst>
              <a:ext uri="{FF2B5EF4-FFF2-40B4-BE49-F238E27FC236}">
                <a16:creationId xmlns:a16="http://schemas.microsoft.com/office/drawing/2014/main" id="{DBBBFA72-4CF3-4D71-9882-EEF121DE3A30}"/>
              </a:ext>
            </a:extLst>
          </p:cNvPr>
          <p:cNvSpPr/>
          <p:nvPr/>
        </p:nvSpPr>
        <p:spPr bwMode="auto">
          <a:xfrm>
            <a:off x="3464542" y="552986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0" name="Oval 219">
            <a:extLst>
              <a:ext uri="{FF2B5EF4-FFF2-40B4-BE49-F238E27FC236}">
                <a16:creationId xmlns:a16="http://schemas.microsoft.com/office/drawing/2014/main" id="{583F6169-3A34-4DC7-A625-9F57085285DC}"/>
              </a:ext>
            </a:extLst>
          </p:cNvPr>
          <p:cNvSpPr/>
          <p:nvPr/>
        </p:nvSpPr>
        <p:spPr bwMode="auto">
          <a:xfrm>
            <a:off x="3508231" y="552986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1" name="Oval 220">
            <a:extLst>
              <a:ext uri="{FF2B5EF4-FFF2-40B4-BE49-F238E27FC236}">
                <a16:creationId xmlns:a16="http://schemas.microsoft.com/office/drawing/2014/main" id="{4EA0DE31-678E-4CE5-B4EA-0B9EAF0FFC04}"/>
              </a:ext>
            </a:extLst>
          </p:cNvPr>
          <p:cNvSpPr/>
          <p:nvPr/>
        </p:nvSpPr>
        <p:spPr bwMode="auto">
          <a:xfrm>
            <a:off x="3663209" y="5525822"/>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2" name="Oval 221">
            <a:extLst>
              <a:ext uri="{FF2B5EF4-FFF2-40B4-BE49-F238E27FC236}">
                <a16:creationId xmlns:a16="http://schemas.microsoft.com/office/drawing/2014/main" id="{000A1B9D-8099-406B-AE67-FAE34EC1387A}"/>
              </a:ext>
            </a:extLst>
          </p:cNvPr>
          <p:cNvSpPr/>
          <p:nvPr/>
        </p:nvSpPr>
        <p:spPr bwMode="auto">
          <a:xfrm>
            <a:off x="3725255" y="552986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3" name="Oval 222">
            <a:extLst>
              <a:ext uri="{FF2B5EF4-FFF2-40B4-BE49-F238E27FC236}">
                <a16:creationId xmlns:a16="http://schemas.microsoft.com/office/drawing/2014/main" id="{13D64485-2822-4916-BCE5-C0781C0D5A20}"/>
              </a:ext>
            </a:extLst>
          </p:cNvPr>
          <p:cNvSpPr/>
          <p:nvPr/>
        </p:nvSpPr>
        <p:spPr bwMode="auto">
          <a:xfrm>
            <a:off x="3742650" y="552986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4" name="Oval 223">
            <a:extLst>
              <a:ext uri="{FF2B5EF4-FFF2-40B4-BE49-F238E27FC236}">
                <a16:creationId xmlns:a16="http://schemas.microsoft.com/office/drawing/2014/main" id="{DCBB1AA9-2B4C-45CD-A83B-6D8A41D50E8B}"/>
              </a:ext>
            </a:extLst>
          </p:cNvPr>
          <p:cNvSpPr/>
          <p:nvPr/>
        </p:nvSpPr>
        <p:spPr bwMode="auto">
          <a:xfrm>
            <a:off x="3797432" y="5529126"/>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5" name="Oval 224">
            <a:extLst>
              <a:ext uri="{FF2B5EF4-FFF2-40B4-BE49-F238E27FC236}">
                <a16:creationId xmlns:a16="http://schemas.microsoft.com/office/drawing/2014/main" id="{A74A7409-8903-4D4F-BBB5-1B01796AD332}"/>
              </a:ext>
            </a:extLst>
          </p:cNvPr>
          <p:cNvSpPr/>
          <p:nvPr/>
        </p:nvSpPr>
        <p:spPr bwMode="auto">
          <a:xfrm>
            <a:off x="3184862" y="5767647"/>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6" name="Oval 225">
            <a:extLst>
              <a:ext uri="{FF2B5EF4-FFF2-40B4-BE49-F238E27FC236}">
                <a16:creationId xmlns:a16="http://schemas.microsoft.com/office/drawing/2014/main" id="{0377AFC8-7134-44BC-BB86-F4F0A30F8038}"/>
              </a:ext>
            </a:extLst>
          </p:cNvPr>
          <p:cNvSpPr/>
          <p:nvPr/>
        </p:nvSpPr>
        <p:spPr bwMode="auto">
          <a:xfrm>
            <a:off x="1545984" y="4908079"/>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7" name="Oval 226">
            <a:extLst>
              <a:ext uri="{FF2B5EF4-FFF2-40B4-BE49-F238E27FC236}">
                <a16:creationId xmlns:a16="http://schemas.microsoft.com/office/drawing/2014/main" id="{A5E40A3B-010E-453A-B936-F683EAA7B68E}"/>
              </a:ext>
            </a:extLst>
          </p:cNvPr>
          <p:cNvSpPr/>
          <p:nvPr/>
        </p:nvSpPr>
        <p:spPr bwMode="auto">
          <a:xfrm>
            <a:off x="1447559" y="4728116"/>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8" name="Oval 227">
            <a:extLst>
              <a:ext uri="{FF2B5EF4-FFF2-40B4-BE49-F238E27FC236}">
                <a16:creationId xmlns:a16="http://schemas.microsoft.com/office/drawing/2014/main" id="{DA61E94B-227D-4063-B616-8544B7E475CE}"/>
              </a:ext>
            </a:extLst>
          </p:cNvPr>
          <p:cNvSpPr/>
          <p:nvPr/>
        </p:nvSpPr>
        <p:spPr bwMode="auto">
          <a:xfrm>
            <a:off x="1338937" y="4337325"/>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9" name="Oval 228">
            <a:extLst>
              <a:ext uri="{FF2B5EF4-FFF2-40B4-BE49-F238E27FC236}">
                <a16:creationId xmlns:a16="http://schemas.microsoft.com/office/drawing/2014/main" id="{6B9FCC61-20E5-4CF4-B385-9B63C93B07CE}"/>
              </a:ext>
            </a:extLst>
          </p:cNvPr>
          <p:cNvSpPr/>
          <p:nvPr/>
        </p:nvSpPr>
        <p:spPr bwMode="auto">
          <a:xfrm>
            <a:off x="1322411" y="4299026"/>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0" name="Oval 229">
            <a:extLst>
              <a:ext uri="{FF2B5EF4-FFF2-40B4-BE49-F238E27FC236}">
                <a16:creationId xmlns:a16="http://schemas.microsoft.com/office/drawing/2014/main" id="{C929154E-165A-4827-8967-406446F12CD9}"/>
              </a:ext>
            </a:extLst>
          </p:cNvPr>
          <p:cNvSpPr/>
          <p:nvPr/>
        </p:nvSpPr>
        <p:spPr bwMode="auto">
          <a:xfrm>
            <a:off x="1254511" y="4182911"/>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1" name="Oval 230">
            <a:extLst>
              <a:ext uri="{FF2B5EF4-FFF2-40B4-BE49-F238E27FC236}">
                <a16:creationId xmlns:a16="http://schemas.microsoft.com/office/drawing/2014/main" id="{97EF2167-2F09-4265-A6BA-B64A0F755B3E}"/>
              </a:ext>
            </a:extLst>
          </p:cNvPr>
          <p:cNvSpPr/>
          <p:nvPr/>
        </p:nvSpPr>
        <p:spPr bwMode="auto">
          <a:xfrm>
            <a:off x="1174025" y="3983403"/>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2" name="Oval 231">
            <a:extLst>
              <a:ext uri="{FF2B5EF4-FFF2-40B4-BE49-F238E27FC236}">
                <a16:creationId xmlns:a16="http://schemas.microsoft.com/office/drawing/2014/main" id="{DBAFAC2A-977D-43D9-8B5F-491C514EAB1A}"/>
              </a:ext>
            </a:extLst>
          </p:cNvPr>
          <p:cNvSpPr/>
          <p:nvPr/>
        </p:nvSpPr>
        <p:spPr bwMode="auto">
          <a:xfrm>
            <a:off x="1129534" y="3889259"/>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3" name="Oval 232">
            <a:extLst>
              <a:ext uri="{FF2B5EF4-FFF2-40B4-BE49-F238E27FC236}">
                <a16:creationId xmlns:a16="http://schemas.microsoft.com/office/drawing/2014/main" id="{12D9D542-6E11-4D0E-B4B8-4DF4B3F06B54}"/>
              </a:ext>
            </a:extLst>
          </p:cNvPr>
          <p:cNvSpPr/>
          <p:nvPr/>
        </p:nvSpPr>
        <p:spPr bwMode="auto">
          <a:xfrm>
            <a:off x="1060311" y="3701377"/>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34" name="Group 233">
            <a:extLst>
              <a:ext uri="{FF2B5EF4-FFF2-40B4-BE49-F238E27FC236}">
                <a16:creationId xmlns:a16="http://schemas.microsoft.com/office/drawing/2014/main" id="{F1EFEC19-839C-4FC0-B124-235C80BA9CC3}"/>
              </a:ext>
            </a:extLst>
          </p:cNvPr>
          <p:cNvGrpSpPr/>
          <p:nvPr/>
        </p:nvGrpSpPr>
        <p:grpSpPr>
          <a:xfrm>
            <a:off x="4267376" y="3594794"/>
            <a:ext cx="3547852" cy="2624602"/>
            <a:chOff x="631024" y="3348991"/>
            <a:chExt cx="3547852" cy="2624602"/>
          </a:xfrm>
        </p:grpSpPr>
        <p:sp>
          <p:nvSpPr>
            <p:cNvPr id="235" name="Freeform 16">
              <a:extLst>
                <a:ext uri="{FF2B5EF4-FFF2-40B4-BE49-F238E27FC236}">
                  <a16:creationId xmlns:a16="http://schemas.microsoft.com/office/drawing/2014/main" id="{FC4C8B07-A1D7-4B2A-8008-C2A3C91EC30A}"/>
                </a:ext>
              </a:extLst>
            </p:cNvPr>
            <p:cNvSpPr/>
            <p:nvPr/>
          </p:nvSpPr>
          <p:spPr bwMode="auto">
            <a:xfrm>
              <a:off x="1041310" y="3460173"/>
              <a:ext cx="2978239" cy="2140527"/>
            </a:xfrm>
            <a:custGeom>
              <a:avLst/>
              <a:gdLst>
                <a:gd name="connsiteX0" fmla="*/ 0 w 2966605"/>
                <a:gd name="connsiteY0" fmla="*/ 0 h 2140527"/>
                <a:gd name="connsiteX1" fmla="*/ 0 w 2966605"/>
                <a:gd name="connsiteY1" fmla="*/ 2140527 h 2140527"/>
                <a:gd name="connsiteX2" fmla="*/ 2966605 w 2966605"/>
                <a:gd name="connsiteY2" fmla="*/ 2140527 h 2140527"/>
              </a:gdLst>
              <a:ahLst/>
              <a:cxnLst>
                <a:cxn ang="0">
                  <a:pos x="connsiteX0" y="connsiteY0"/>
                </a:cxn>
                <a:cxn ang="0">
                  <a:pos x="connsiteX1" y="connsiteY1"/>
                </a:cxn>
                <a:cxn ang="0">
                  <a:pos x="connsiteX2" y="connsiteY2"/>
                </a:cxn>
              </a:cxnLst>
              <a:rect l="l" t="t" r="r" b="b"/>
              <a:pathLst>
                <a:path w="2966605" h="2140527">
                  <a:moveTo>
                    <a:pt x="0" y="0"/>
                  </a:moveTo>
                  <a:lnTo>
                    <a:pt x="0" y="2140527"/>
                  </a:lnTo>
                  <a:lnTo>
                    <a:pt x="2966605" y="2140527"/>
                  </a:lnTo>
                </a:path>
              </a:pathLst>
            </a:custGeom>
            <a:noFill/>
            <a:ln w="28575">
              <a:solidFill>
                <a:schemeClr val="bg1"/>
              </a:solidFill>
              <a:miter lim="800000"/>
              <a:headEnd/>
              <a:tailEnd/>
            </a:ln>
          </p:spPr>
          <p:txBody>
            <a:bodyPr rtlCol="0" anchor="ctr"/>
            <a:lstStyle/>
            <a:p>
              <a:pPr algn="ctr"/>
              <a:endParaRPr lang="en-US" dirty="0"/>
            </a:p>
          </p:txBody>
        </p:sp>
        <p:sp>
          <p:nvSpPr>
            <p:cNvPr id="236" name="TextBox 235">
              <a:extLst>
                <a:ext uri="{FF2B5EF4-FFF2-40B4-BE49-F238E27FC236}">
                  <a16:creationId xmlns:a16="http://schemas.microsoft.com/office/drawing/2014/main" id="{1E069427-4CB8-4F3E-AB82-D4498152FA6A}"/>
                </a:ext>
              </a:extLst>
            </p:cNvPr>
            <p:cNvSpPr txBox="1"/>
            <p:nvPr/>
          </p:nvSpPr>
          <p:spPr bwMode="auto">
            <a:xfrm>
              <a:off x="1041310" y="5758149"/>
              <a:ext cx="29782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800" dirty="0">
                  <a:solidFill>
                    <a:schemeClr val="bg1"/>
                  </a:solidFill>
                  <a:latin typeface="Calibri" panose="020F0502020204030204" pitchFamily="34" charset="0"/>
                </a:rPr>
                <a:t>Mo Since Randomization</a:t>
              </a:r>
            </a:p>
          </p:txBody>
        </p:sp>
        <p:grpSp>
          <p:nvGrpSpPr>
            <p:cNvPr id="237" name="Group 236">
              <a:extLst>
                <a:ext uri="{FF2B5EF4-FFF2-40B4-BE49-F238E27FC236}">
                  <a16:creationId xmlns:a16="http://schemas.microsoft.com/office/drawing/2014/main" id="{991414EB-5911-4C25-87DE-C39A3BC8340B}"/>
                </a:ext>
              </a:extLst>
            </p:cNvPr>
            <p:cNvGrpSpPr/>
            <p:nvPr/>
          </p:nvGrpSpPr>
          <p:grpSpPr>
            <a:xfrm>
              <a:off x="631024" y="3348991"/>
              <a:ext cx="430969" cy="2357542"/>
              <a:chOff x="-6180971" y="1261893"/>
              <a:chExt cx="845084" cy="3923534"/>
            </a:xfrm>
          </p:grpSpPr>
          <p:sp>
            <p:nvSpPr>
              <p:cNvPr id="315" name="TextBox 314">
                <a:extLst>
                  <a:ext uri="{FF2B5EF4-FFF2-40B4-BE49-F238E27FC236}">
                    <a16:creationId xmlns:a16="http://schemas.microsoft.com/office/drawing/2014/main" id="{A8ADD7CD-0178-4BFE-A7B0-CD9ADE35F818}"/>
                  </a:ext>
                </a:extLst>
              </p:cNvPr>
              <p:cNvSpPr txBox="1"/>
              <p:nvPr/>
            </p:nvSpPr>
            <p:spPr>
              <a:xfrm>
                <a:off x="-6028947" y="1974238"/>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80</a:t>
                </a:r>
              </a:p>
            </p:txBody>
          </p:sp>
          <p:sp>
            <p:nvSpPr>
              <p:cNvPr id="316" name="TextBox 315">
                <a:extLst>
                  <a:ext uri="{FF2B5EF4-FFF2-40B4-BE49-F238E27FC236}">
                    <a16:creationId xmlns:a16="http://schemas.microsoft.com/office/drawing/2014/main" id="{94B8599D-3605-4DAA-88E3-3F629D5537AE}"/>
                  </a:ext>
                </a:extLst>
              </p:cNvPr>
              <p:cNvSpPr txBox="1"/>
              <p:nvPr/>
            </p:nvSpPr>
            <p:spPr>
              <a:xfrm>
                <a:off x="-6028947" y="2686426"/>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60</a:t>
                </a:r>
              </a:p>
            </p:txBody>
          </p:sp>
          <p:sp>
            <p:nvSpPr>
              <p:cNvPr id="317" name="TextBox 316">
                <a:extLst>
                  <a:ext uri="{FF2B5EF4-FFF2-40B4-BE49-F238E27FC236}">
                    <a16:creationId xmlns:a16="http://schemas.microsoft.com/office/drawing/2014/main" id="{5EE5B8D7-A4DE-43B1-B7A2-F2C1BA4F8DC1}"/>
                  </a:ext>
                </a:extLst>
              </p:cNvPr>
              <p:cNvSpPr txBox="1"/>
              <p:nvPr/>
            </p:nvSpPr>
            <p:spPr>
              <a:xfrm>
                <a:off x="-6028947" y="3398611"/>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40</a:t>
                </a:r>
              </a:p>
            </p:txBody>
          </p:sp>
          <p:sp>
            <p:nvSpPr>
              <p:cNvPr id="318" name="TextBox 317">
                <a:extLst>
                  <a:ext uri="{FF2B5EF4-FFF2-40B4-BE49-F238E27FC236}">
                    <a16:creationId xmlns:a16="http://schemas.microsoft.com/office/drawing/2014/main" id="{0A8CC7F2-D686-4346-AED0-262BFFA49126}"/>
                  </a:ext>
                </a:extLst>
              </p:cNvPr>
              <p:cNvSpPr txBox="1"/>
              <p:nvPr/>
            </p:nvSpPr>
            <p:spPr>
              <a:xfrm>
                <a:off x="-6028947" y="4110798"/>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20</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319" name="TextBox 318">
                <a:extLst>
                  <a:ext uri="{FF2B5EF4-FFF2-40B4-BE49-F238E27FC236}">
                    <a16:creationId xmlns:a16="http://schemas.microsoft.com/office/drawing/2014/main" id="{A7DC16BA-34BC-4352-A4E2-A8F449C44298}"/>
                  </a:ext>
                </a:extLst>
              </p:cNvPr>
              <p:cNvSpPr txBox="1"/>
              <p:nvPr/>
            </p:nvSpPr>
            <p:spPr>
              <a:xfrm>
                <a:off x="-6028947" y="4822980"/>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320" name="TextBox 319">
                <a:extLst>
                  <a:ext uri="{FF2B5EF4-FFF2-40B4-BE49-F238E27FC236}">
                    <a16:creationId xmlns:a16="http://schemas.microsoft.com/office/drawing/2014/main" id="{3B7C3F12-D9C5-4738-9C17-C6685229531E}"/>
                  </a:ext>
                </a:extLst>
              </p:cNvPr>
              <p:cNvSpPr txBox="1"/>
              <p:nvPr/>
            </p:nvSpPr>
            <p:spPr>
              <a:xfrm>
                <a:off x="-6180971" y="1261893"/>
                <a:ext cx="845084"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p>
            </p:txBody>
          </p:sp>
        </p:grpSp>
        <p:grpSp>
          <p:nvGrpSpPr>
            <p:cNvPr id="238" name="Group 237">
              <a:extLst>
                <a:ext uri="{FF2B5EF4-FFF2-40B4-BE49-F238E27FC236}">
                  <a16:creationId xmlns:a16="http://schemas.microsoft.com/office/drawing/2014/main" id="{A16464AC-C9E7-4523-AF67-02CCB18A0563}"/>
                </a:ext>
              </a:extLst>
            </p:cNvPr>
            <p:cNvGrpSpPr/>
            <p:nvPr/>
          </p:nvGrpSpPr>
          <p:grpSpPr>
            <a:xfrm>
              <a:off x="985631" y="3460172"/>
              <a:ext cx="68330" cy="2139094"/>
              <a:chOff x="985630" y="3460172"/>
              <a:chExt cx="352103" cy="2139094"/>
            </a:xfrm>
          </p:grpSpPr>
          <p:grpSp>
            <p:nvGrpSpPr>
              <p:cNvPr id="307" name="Group 306">
                <a:extLst>
                  <a:ext uri="{FF2B5EF4-FFF2-40B4-BE49-F238E27FC236}">
                    <a16:creationId xmlns:a16="http://schemas.microsoft.com/office/drawing/2014/main" id="{6085299D-7F0A-417D-AEFB-9D6880160184}"/>
                  </a:ext>
                </a:extLst>
              </p:cNvPr>
              <p:cNvGrpSpPr/>
              <p:nvPr/>
            </p:nvGrpSpPr>
            <p:grpSpPr>
              <a:xfrm>
                <a:off x="985630" y="3460172"/>
                <a:ext cx="352103" cy="857828"/>
                <a:chOff x="-5390931" y="3580885"/>
                <a:chExt cx="64008" cy="1426762"/>
              </a:xfrm>
            </p:grpSpPr>
            <p:cxnSp>
              <p:nvCxnSpPr>
                <p:cNvPr id="312" name="Straight Connector 311">
                  <a:extLst>
                    <a:ext uri="{FF2B5EF4-FFF2-40B4-BE49-F238E27FC236}">
                      <a16:creationId xmlns:a16="http://schemas.microsoft.com/office/drawing/2014/main" id="{4B03B1F0-DD09-4A59-A45B-78B08365910B}"/>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313" name="Straight Connector 312">
                  <a:extLst>
                    <a:ext uri="{FF2B5EF4-FFF2-40B4-BE49-F238E27FC236}">
                      <a16:creationId xmlns:a16="http://schemas.microsoft.com/office/drawing/2014/main" id="{B682771A-1E6A-449A-B799-2CE9AEFDBFCF}"/>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314" name="Straight Connector 313">
                  <a:extLst>
                    <a:ext uri="{FF2B5EF4-FFF2-40B4-BE49-F238E27FC236}">
                      <a16:creationId xmlns:a16="http://schemas.microsoft.com/office/drawing/2014/main" id="{B4EB5556-A0B1-4CC6-8B64-374A1CF79603}"/>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308" name="Group 307">
                <a:extLst>
                  <a:ext uri="{FF2B5EF4-FFF2-40B4-BE49-F238E27FC236}">
                    <a16:creationId xmlns:a16="http://schemas.microsoft.com/office/drawing/2014/main" id="{CEE57279-03FA-4E84-A7D8-34161D1DBC04}"/>
                  </a:ext>
                </a:extLst>
              </p:cNvPr>
              <p:cNvGrpSpPr/>
              <p:nvPr/>
            </p:nvGrpSpPr>
            <p:grpSpPr>
              <a:xfrm>
                <a:off x="985630" y="4741438"/>
                <a:ext cx="352103" cy="857828"/>
                <a:chOff x="-5390931" y="3580885"/>
                <a:chExt cx="64008" cy="1426762"/>
              </a:xfrm>
            </p:grpSpPr>
            <p:cxnSp>
              <p:nvCxnSpPr>
                <p:cNvPr id="309" name="Straight Connector 308">
                  <a:extLst>
                    <a:ext uri="{FF2B5EF4-FFF2-40B4-BE49-F238E27FC236}">
                      <a16:creationId xmlns:a16="http://schemas.microsoft.com/office/drawing/2014/main" id="{8D626C3C-78C6-4383-BF2C-A917B6DA07C0}"/>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310" name="Straight Connector 309">
                  <a:extLst>
                    <a:ext uri="{FF2B5EF4-FFF2-40B4-BE49-F238E27FC236}">
                      <a16:creationId xmlns:a16="http://schemas.microsoft.com/office/drawing/2014/main" id="{A9A9907D-504D-41CC-BFC2-1956441C538F}"/>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311" name="Straight Connector 310">
                  <a:extLst>
                    <a:ext uri="{FF2B5EF4-FFF2-40B4-BE49-F238E27FC236}">
                      <a16:creationId xmlns:a16="http://schemas.microsoft.com/office/drawing/2014/main" id="{70585D80-CDD1-41E7-85FB-EC4F0A7C264F}"/>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239" name="Group 238">
              <a:extLst>
                <a:ext uri="{FF2B5EF4-FFF2-40B4-BE49-F238E27FC236}">
                  <a16:creationId xmlns:a16="http://schemas.microsoft.com/office/drawing/2014/main" id="{D96FD7E3-CB2E-4D2C-8F6E-F8A4D110BE63}"/>
                </a:ext>
              </a:extLst>
            </p:cNvPr>
            <p:cNvGrpSpPr/>
            <p:nvPr/>
          </p:nvGrpSpPr>
          <p:grpSpPr>
            <a:xfrm>
              <a:off x="1015269" y="5615401"/>
              <a:ext cx="3163607" cy="215444"/>
              <a:chOff x="1015269" y="5583651"/>
              <a:chExt cx="3163607" cy="215444"/>
            </a:xfrm>
          </p:grpSpPr>
          <p:grpSp>
            <p:nvGrpSpPr>
              <p:cNvPr id="278" name="Group 277">
                <a:extLst>
                  <a:ext uri="{FF2B5EF4-FFF2-40B4-BE49-F238E27FC236}">
                    <a16:creationId xmlns:a16="http://schemas.microsoft.com/office/drawing/2014/main" id="{1C3F3D88-9047-4115-AFA0-7E2D13FF58CC}"/>
                  </a:ext>
                </a:extLst>
              </p:cNvPr>
              <p:cNvGrpSpPr/>
              <p:nvPr/>
            </p:nvGrpSpPr>
            <p:grpSpPr>
              <a:xfrm>
                <a:off x="1015269" y="5583651"/>
                <a:ext cx="946102" cy="215444"/>
                <a:chOff x="-5538429" y="5019386"/>
                <a:chExt cx="5911608" cy="215444"/>
              </a:xfrm>
            </p:grpSpPr>
            <p:sp>
              <p:nvSpPr>
                <p:cNvPr id="300" name="TextBox 299">
                  <a:extLst>
                    <a:ext uri="{FF2B5EF4-FFF2-40B4-BE49-F238E27FC236}">
                      <a16:creationId xmlns:a16="http://schemas.microsoft.com/office/drawing/2014/main" id="{26387A94-3E1D-48F4-867B-25B94588E4DF}"/>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18</a:t>
                  </a:r>
                </a:p>
              </p:txBody>
            </p:sp>
            <p:sp>
              <p:nvSpPr>
                <p:cNvPr id="301" name="TextBox 300">
                  <a:extLst>
                    <a:ext uri="{FF2B5EF4-FFF2-40B4-BE49-F238E27FC236}">
                      <a16:creationId xmlns:a16="http://schemas.microsoft.com/office/drawing/2014/main" id="{CFBBE558-EF85-42C4-8326-87CCE17D0BE3}"/>
                    </a:ext>
                  </a:extLst>
                </p:cNvPr>
                <p:cNvSpPr txBox="1"/>
                <p:nvPr/>
              </p:nvSpPr>
              <p:spPr>
                <a:xfrm>
                  <a:off x="-5538429"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302" name="TextBox 301">
                  <a:extLst>
                    <a:ext uri="{FF2B5EF4-FFF2-40B4-BE49-F238E27FC236}">
                      <a16:creationId xmlns:a16="http://schemas.microsoft.com/office/drawing/2014/main" id="{983A0004-04FE-4D1A-9A4B-761D7AEB4E32}"/>
                    </a:ext>
                  </a:extLst>
                </p:cNvPr>
                <p:cNvSpPr txBox="1"/>
                <p:nvPr/>
              </p:nvSpPr>
              <p:spPr>
                <a:xfrm>
                  <a:off x="-4740156"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a:t>
                  </a:r>
                </a:p>
              </p:txBody>
            </p:sp>
            <p:sp>
              <p:nvSpPr>
                <p:cNvPr id="303" name="TextBox 302">
                  <a:extLst>
                    <a:ext uri="{FF2B5EF4-FFF2-40B4-BE49-F238E27FC236}">
                      <a16:creationId xmlns:a16="http://schemas.microsoft.com/office/drawing/2014/main" id="{7BF1B340-8C7E-4595-A47A-76660A924134}"/>
                    </a:ext>
                  </a:extLst>
                </p:cNvPr>
                <p:cNvSpPr txBox="1"/>
                <p:nvPr/>
              </p:nvSpPr>
              <p:spPr>
                <a:xfrm>
                  <a:off x="-3941877"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a:t>
                  </a:r>
                </a:p>
              </p:txBody>
            </p:sp>
            <p:sp>
              <p:nvSpPr>
                <p:cNvPr id="304" name="TextBox 303">
                  <a:extLst>
                    <a:ext uri="{FF2B5EF4-FFF2-40B4-BE49-F238E27FC236}">
                      <a16:creationId xmlns:a16="http://schemas.microsoft.com/office/drawing/2014/main" id="{22D5D6B0-FD97-476B-9716-B240CD9CABD9}"/>
                    </a:ext>
                  </a:extLst>
                </p:cNvPr>
                <p:cNvSpPr txBox="1"/>
                <p:nvPr/>
              </p:nvSpPr>
              <p:spPr>
                <a:xfrm>
                  <a:off x="-3143603"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9</a:t>
                  </a:r>
                </a:p>
              </p:txBody>
            </p:sp>
            <p:sp>
              <p:nvSpPr>
                <p:cNvPr id="305" name="TextBox 304">
                  <a:extLst>
                    <a:ext uri="{FF2B5EF4-FFF2-40B4-BE49-F238E27FC236}">
                      <a16:creationId xmlns:a16="http://schemas.microsoft.com/office/drawing/2014/main" id="{3F8D4467-DAD0-4276-822A-B9BDF62CC470}"/>
                    </a:ext>
                  </a:extLst>
                </p:cNvPr>
                <p:cNvSpPr txBox="1"/>
                <p:nvPr/>
              </p:nvSpPr>
              <p:spPr>
                <a:xfrm>
                  <a:off x="-3138200" y="5019386"/>
                  <a:ext cx="185947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12</a:t>
                  </a:r>
                </a:p>
              </p:txBody>
            </p:sp>
            <p:sp>
              <p:nvSpPr>
                <p:cNvPr id="306" name="TextBox 305">
                  <a:extLst>
                    <a:ext uri="{FF2B5EF4-FFF2-40B4-BE49-F238E27FC236}">
                      <a16:creationId xmlns:a16="http://schemas.microsoft.com/office/drawing/2014/main" id="{BBF3B537-C72E-4D26-87D6-8BE262FBB14A}"/>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15</a:t>
                  </a:r>
                </a:p>
              </p:txBody>
            </p:sp>
          </p:grpSp>
          <p:grpSp>
            <p:nvGrpSpPr>
              <p:cNvPr id="279" name="Group 278">
                <a:extLst>
                  <a:ext uri="{FF2B5EF4-FFF2-40B4-BE49-F238E27FC236}">
                    <a16:creationId xmlns:a16="http://schemas.microsoft.com/office/drawing/2014/main" id="{94BBFA04-435F-4C04-BD41-EEF25006E36C}"/>
                  </a:ext>
                </a:extLst>
              </p:cNvPr>
              <p:cNvGrpSpPr/>
              <p:nvPr/>
            </p:nvGrpSpPr>
            <p:grpSpPr>
              <a:xfrm>
                <a:off x="1773307" y="5583651"/>
                <a:ext cx="1059432" cy="215444"/>
                <a:chOff x="-6246557" y="5019386"/>
                <a:chExt cx="6619736" cy="215444"/>
              </a:xfrm>
            </p:grpSpPr>
            <p:sp>
              <p:nvSpPr>
                <p:cNvPr id="293" name="TextBox 292">
                  <a:extLst>
                    <a:ext uri="{FF2B5EF4-FFF2-40B4-BE49-F238E27FC236}">
                      <a16:creationId xmlns:a16="http://schemas.microsoft.com/office/drawing/2014/main" id="{CE69702F-E069-4C42-A615-2259E1D4640B}"/>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39</a:t>
                  </a:r>
                </a:p>
              </p:txBody>
            </p:sp>
            <p:sp>
              <p:nvSpPr>
                <p:cNvPr id="294" name="TextBox 293">
                  <a:extLst>
                    <a:ext uri="{FF2B5EF4-FFF2-40B4-BE49-F238E27FC236}">
                      <a16:creationId xmlns:a16="http://schemas.microsoft.com/office/drawing/2014/main" id="{CE3F3459-05D8-4B40-9F32-55FFC6380C5E}"/>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21</a:t>
                  </a:r>
                </a:p>
              </p:txBody>
            </p:sp>
            <p:sp>
              <p:nvSpPr>
                <p:cNvPr id="295" name="TextBox 294">
                  <a:extLst>
                    <a:ext uri="{FF2B5EF4-FFF2-40B4-BE49-F238E27FC236}">
                      <a16:creationId xmlns:a16="http://schemas.microsoft.com/office/drawing/2014/main" id="{A6BBD9EC-B3EF-4524-97B6-1D5CBEDC1C5B}"/>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24</a:t>
                  </a:r>
                </a:p>
              </p:txBody>
            </p:sp>
            <p:sp>
              <p:nvSpPr>
                <p:cNvPr id="296" name="TextBox 295">
                  <a:extLst>
                    <a:ext uri="{FF2B5EF4-FFF2-40B4-BE49-F238E27FC236}">
                      <a16:creationId xmlns:a16="http://schemas.microsoft.com/office/drawing/2014/main" id="{1F3FE5D4-8342-42D8-B2F5-0A7E04D49394}"/>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27</a:t>
                  </a:r>
                </a:p>
              </p:txBody>
            </p:sp>
            <p:sp>
              <p:nvSpPr>
                <p:cNvPr id="297" name="TextBox 296">
                  <a:extLst>
                    <a:ext uri="{FF2B5EF4-FFF2-40B4-BE49-F238E27FC236}">
                      <a16:creationId xmlns:a16="http://schemas.microsoft.com/office/drawing/2014/main" id="{E07107BD-AF67-4299-BB88-595C3FEC5A91}"/>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30</a:t>
                  </a:r>
                </a:p>
              </p:txBody>
            </p:sp>
            <p:sp>
              <p:nvSpPr>
                <p:cNvPr id="298" name="TextBox 297">
                  <a:extLst>
                    <a:ext uri="{FF2B5EF4-FFF2-40B4-BE49-F238E27FC236}">
                      <a16:creationId xmlns:a16="http://schemas.microsoft.com/office/drawing/2014/main" id="{5B0DDE25-1711-4BED-9895-C2DF9ADF885A}"/>
                    </a:ext>
                  </a:extLst>
                </p:cNvPr>
                <p:cNvSpPr txBox="1"/>
                <p:nvPr/>
              </p:nvSpPr>
              <p:spPr>
                <a:xfrm>
                  <a:off x="-3158519" y="5019386"/>
                  <a:ext cx="1826883"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33</a:t>
                  </a:r>
                </a:p>
              </p:txBody>
            </p:sp>
            <p:sp>
              <p:nvSpPr>
                <p:cNvPr id="299" name="TextBox 298">
                  <a:extLst>
                    <a:ext uri="{FF2B5EF4-FFF2-40B4-BE49-F238E27FC236}">
                      <a16:creationId xmlns:a16="http://schemas.microsoft.com/office/drawing/2014/main" id="{D9C7745D-235E-47C3-A79F-F9E28594D2CA}"/>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36</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grpSp>
          <p:grpSp>
            <p:nvGrpSpPr>
              <p:cNvPr id="280" name="Group 279">
                <a:extLst>
                  <a:ext uri="{FF2B5EF4-FFF2-40B4-BE49-F238E27FC236}">
                    <a16:creationId xmlns:a16="http://schemas.microsoft.com/office/drawing/2014/main" id="{B473BED4-68C9-453A-B294-259BFBED370A}"/>
                  </a:ext>
                </a:extLst>
              </p:cNvPr>
              <p:cNvGrpSpPr/>
              <p:nvPr/>
            </p:nvGrpSpPr>
            <p:grpSpPr>
              <a:xfrm>
                <a:off x="2643398" y="5583651"/>
                <a:ext cx="1059432" cy="215444"/>
                <a:chOff x="-6246557" y="5019386"/>
                <a:chExt cx="6619736" cy="215444"/>
              </a:xfrm>
            </p:grpSpPr>
            <p:sp>
              <p:nvSpPr>
                <p:cNvPr id="286" name="TextBox 285">
                  <a:extLst>
                    <a:ext uri="{FF2B5EF4-FFF2-40B4-BE49-F238E27FC236}">
                      <a16:creationId xmlns:a16="http://schemas.microsoft.com/office/drawing/2014/main" id="{524878E1-6052-41CF-A339-A54731285BC3}"/>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60</a:t>
                  </a:r>
                </a:p>
              </p:txBody>
            </p:sp>
            <p:sp>
              <p:nvSpPr>
                <p:cNvPr id="287" name="TextBox 286">
                  <a:extLst>
                    <a:ext uri="{FF2B5EF4-FFF2-40B4-BE49-F238E27FC236}">
                      <a16:creationId xmlns:a16="http://schemas.microsoft.com/office/drawing/2014/main" id="{933429E9-0DCC-447C-8FD9-A891779CF158}"/>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42</a:t>
                  </a:r>
                </a:p>
              </p:txBody>
            </p:sp>
            <p:sp>
              <p:nvSpPr>
                <p:cNvPr id="288" name="TextBox 287">
                  <a:extLst>
                    <a:ext uri="{FF2B5EF4-FFF2-40B4-BE49-F238E27FC236}">
                      <a16:creationId xmlns:a16="http://schemas.microsoft.com/office/drawing/2014/main" id="{CB21BB0A-C35C-43FE-BB73-7B8C820C566E}"/>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45</a:t>
                  </a:r>
                </a:p>
              </p:txBody>
            </p:sp>
            <p:sp>
              <p:nvSpPr>
                <p:cNvPr id="289" name="TextBox 288">
                  <a:extLst>
                    <a:ext uri="{FF2B5EF4-FFF2-40B4-BE49-F238E27FC236}">
                      <a16:creationId xmlns:a16="http://schemas.microsoft.com/office/drawing/2014/main" id="{47015048-DF1B-451B-97EF-18E497C56836}"/>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48</a:t>
                  </a:r>
                </a:p>
              </p:txBody>
            </p:sp>
            <p:sp>
              <p:nvSpPr>
                <p:cNvPr id="290" name="TextBox 289">
                  <a:extLst>
                    <a:ext uri="{FF2B5EF4-FFF2-40B4-BE49-F238E27FC236}">
                      <a16:creationId xmlns:a16="http://schemas.microsoft.com/office/drawing/2014/main" id="{C90D10EE-D1A9-4024-9E07-CE3CFFBCE630}"/>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51</a:t>
                  </a:r>
                </a:p>
              </p:txBody>
            </p:sp>
            <p:sp>
              <p:nvSpPr>
                <p:cNvPr id="291" name="TextBox 290">
                  <a:extLst>
                    <a:ext uri="{FF2B5EF4-FFF2-40B4-BE49-F238E27FC236}">
                      <a16:creationId xmlns:a16="http://schemas.microsoft.com/office/drawing/2014/main" id="{DAADFA5D-97EB-47DF-B0AF-292AAB134109}"/>
                    </a:ext>
                  </a:extLst>
                </p:cNvPr>
                <p:cNvSpPr txBox="1"/>
                <p:nvPr/>
              </p:nvSpPr>
              <p:spPr>
                <a:xfrm>
                  <a:off x="-3158519" y="5019386"/>
                  <a:ext cx="1826883"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54</a:t>
                  </a:r>
                </a:p>
              </p:txBody>
            </p:sp>
            <p:sp>
              <p:nvSpPr>
                <p:cNvPr id="292" name="TextBox 291">
                  <a:extLst>
                    <a:ext uri="{FF2B5EF4-FFF2-40B4-BE49-F238E27FC236}">
                      <a16:creationId xmlns:a16="http://schemas.microsoft.com/office/drawing/2014/main" id="{A607D1D8-0E0F-46A0-8E38-872B68DEEA83}"/>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57</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grpSp>
          <p:grpSp>
            <p:nvGrpSpPr>
              <p:cNvPr id="281" name="Group 280">
                <a:extLst>
                  <a:ext uri="{FF2B5EF4-FFF2-40B4-BE49-F238E27FC236}">
                    <a16:creationId xmlns:a16="http://schemas.microsoft.com/office/drawing/2014/main" id="{AAE3780D-B4B5-42B7-A666-58117B526B24}"/>
                  </a:ext>
                </a:extLst>
              </p:cNvPr>
              <p:cNvGrpSpPr/>
              <p:nvPr/>
            </p:nvGrpSpPr>
            <p:grpSpPr>
              <a:xfrm>
                <a:off x="3501503" y="5583651"/>
                <a:ext cx="677373" cy="215444"/>
                <a:chOff x="-6246557" y="5019386"/>
                <a:chExt cx="4232486" cy="215444"/>
              </a:xfrm>
            </p:grpSpPr>
            <p:sp>
              <p:nvSpPr>
                <p:cNvPr id="282" name="TextBox 281">
                  <a:extLst>
                    <a:ext uri="{FF2B5EF4-FFF2-40B4-BE49-F238E27FC236}">
                      <a16:creationId xmlns:a16="http://schemas.microsoft.com/office/drawing/2014/main" id="{D3BA2516-F208-43C0-963B-FD81222600DD}"/>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63</a:t>
                  </a:r>
                </a:p>
              </p:txBody>
            </p:sp>
            <p:sp>
              <p:nvSpPr>
                <p:cNvPr id="283" name="TextBox 282">
                  <a:extLst>
                    <a:ext uri="{FF2B5EF4-FFF2-40B4-BE49-F238E27FC236}">
                      <a16:creationId xmlns:a16="http://schemas.microsoft.com/office/drawing/2014/main" id="{9F3B5979-4A6B-4699-B8A4-B4E00146A479}"/>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66</a:t>
                  </a:r>
                </a:p>
              </p:txBody>
            </p:sp>
            <p:sp>
              <p:nvSpPr>
                <p:cNvPr id="284" name="TextBox 283">
                  <a:extLst>
                    <a:ext uri="{FF2B5EF4-FFF2-40B4-BE49-F238E27FC236}">
                      <a16:creationId xmlns:a16="http://schemas.microsoft.com/office/drawing/2014/main" id="{580855A3-243E-4A9B-9E43-0BDC9794C461}"/>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69</a:t>
                  </a:r>
                </a:p>
              </p:txBody>
            </p:sp>
            <p:sp>
              <p:nvSpPr>
                <p:cNvPr id="285" name="TextBox 284">
                  <a:extLst>
                    <a:ext uri="{FF2B5EF4-FFF2-40B4-BE49-F238E27FC236}">
                      <a16:creationId xmlns:a16="http://schemas.microsoft.com/office/drawing/2014/main" id="{855044DE-DA98-4BF7-A8F9-C1EF0F028E7B}"/>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72</a:t>
                  </a:r>
                </a:p>
              </p:txBody>
            </p:sp>
          </p:grpSp>
        </p:grpSp>
        <p:grpSp>
          <p:nvGrpSpPr>
            <p:cNvPr id="240" name="Group 239">
              <a:extLst>
                <a:ext uri="{FF2B5EF4-FFF2-40B4-BE49-F238E27FC236}">
                  <a16:creationId xmlns:a16="http://schemas.microsoft.com/office/drawing/2014/main" id="{4938D777-C1F1-40ED-B152-B526D1BF466C}"/>
                </a:ext>
              </a:extLst>
            </p:cNvPr>
            <p:cNvGrpSpPr/>
            <p:nvPr/>
          </p:nvGrpSpPr>
          <p:grpSpPr>
            <a:xfrm>
              <a:off x="1040723" y="5594512"/>
              <a:ext cx="2966132" cy="65179"/>
              <a:chOff x="1040723" y="5306156"/>
              <a:chExt cx="2966132" cy="412863"/>
            </a:xfrm>
          </p:grpSpPr>
          <p:grpSp>
            <p:nvGrpSpPr>
              <p:cNvPr id="241" name="Group 240">
                <a:extLst>
                  <a:ext uri="{FF2B5EF4-FFF2-40B4-BE49-F238E27FC236}">
                    <a16:creationId xmlns:a16="http://schemas.microsoft.com/office/drawing/2014/main" id="{434D2D85-1D98-4F2B-A99C-E4AB9605150B}"/>
                  </a:ext>
                </a:extLst>
              </p:cNvPr>
              <p:cNvGrpSpPr/>
              <p:nvPr/>
            </p:nvGrpSpPr>
            <p:grpSpPr>
              <a:xfrm rot="5400000">
                <a:off x="1153188" y="5193691"/>
                <a:ext cx="412863" cy="637794"/>
                <a:chOff x="985630" y="3460172"/>
                <a:chExt cx="352103" cy="2139094"/>
              </a:xfrm>
            </p:grpSpPr>
            <p:grpSp>
              <p:nvGrpSpPr>
                <p:cNvPr id="270" name="Group 269">
                  <a:extLst>
                    <a:ext uri="{FF2B5EF4-FFF2-40B4-BE49-F238E27FC236}">
                      <a16:creationId xmlns:a16="http://schemas.microsoft.com/office/drawing/2014/main" id="{35E7AB95-3AA5-40F1-8E25-3FE58502524E}"/>
                    </a:ext>
                  </a:extLst>
                </p:cNvPr>
                <p:cNvGrpSpPr/>
                <p:nvPr/>
              </p:nvGrpSpPr>
              <p:grpSpPr>
                <a:xfrm>
                  <a:off x="985630" y="3460172"/>
                  <a:ext cx="352103" cy="857828"/>
                  <a:chOff x="-5390931" y="3580885"/>
                  <a:chExt cx="64008" cy="1426762"/>
                </a:xfrm>
              </p:grpSpPr>
              <p:cxnSp>
                <p:nvCxnSpPr>
                  <p:cNvPr id="275" name="Straight Connector 274">
                    <a:extLst>
                      <a:ext uri="{FF2B5EF4-FFF2-40B4-BE49-F238E27FC236}">
                        <a16:creationId xmlns:a16="http://schemas.microsoft.com/office/drawing/2014/main" id="{62850FE1-14AC-42B6-A5B5-05810C71DDA8}"/>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276" name="Straight Connector 275">
                    <a:extLst>
                      <a:ext uri="{FF2B5EF4-FFF2-40B4-BE49-F238E27FC236}">
                        <a16:creationId xmlns:a16="http://schemas.microsoft.com/office/drawing/2014/main" id="{59BD292F-88F6-4577-830B-0667D949B9A2}"/>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277" name="Straight Connector 276">
                    <a:extLst>
                      <a:ext uri="{FF2B5EF4-FFF2-40B4-BE49-F238E27FC236}">
                        <a16:creationId xmlns:a16="http://schemas.microsoft.com/office/drawing/2014/main" id="{C1947840-DBE6-4846-8A50-76990740F59B}"/>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271" name="Group 270">
                  <a:extLst>
                    <a:ext uri="{FF2B5EF4-FFF2-40B4-BE49-F238E27FC236}">
                      <a16:creationId xmlns:a16="http://schemas.microsoft.com/office/drawing/2014/main" id="{989DC635-5E0A-4D9F-A3EC-CB534AFEA598}"/>
                    </a:ext>
                  </a:extLst>
                </p:cNvPr>
                <p:cNvGrpSpPr/>
                <p:nvPr/>
              </p:nvGrpSpPr>
              <p:grpSpPr>
                <a:xfrm>
                  <a:off x="985630" y="4741438"/>
                  <a:ext cx="352103" cy="857828"/>
                  <a:chOff x="-5390931" y="3580885"/>
                  <a:chExt cx="64008" cy="1426762"/>
                </a:xfrm>
              </p:grpSpPr>
              <p:cxnSp>
                <p:nvCxnSpPr>
                  <p:cNvPr id="272" name="Straight Connector 271">
                    <a:extLst>
                      <a:ext uri="{FF2B5EF4-FFF2-40B4-BE49-F238E27FC236}">
                        <a16:creationId xmlns:a16="http://schemas.microsoft.com/office/drawing/2014/main" id="{8CD7A9FA-41FA-432E-8DDD-1A4C03D22875}"/>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273" name="Straight Connector 272">
                    <a:extLst>
                      <a:ext uri="{FF2B5EF4-FFF2-40B4-BE49-F238E27FC236}">
                        <a16:creationId xmlns:a16="http://schemas.microsoft.com/office/drawing/2014/main" id="{5236738E-63CE-4F5A-AD8D-8464E8E0E172}"/>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274" name="Straight Connector 273">
                    <a:extLst>
                      <a:ext uri="{FF2B5EF4-FFF2-40B4-BE49-F238E27FC236}">
                        <a16:creationId xmlns:a16="http://schemas.microsoft.com/office/drawing/2014/main" id="{8A8259D8-7D29-4349-AAE1-8068CB007431}"/>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242" name="Group 241">
                <a:extLst>
                  <a:ext uri="{FF2B5EF4-FFF2-40B4-BE49-F238E27FC236}">
                    <a16:creationId xmlns:a16="http://schemas.microsoft.com/office/drawing/2014/main" id="{2E95CF8D-3E9E-4CD0-A6FD-0701E631D102}"/>
                  </a:ext>
                </a:extLst>
              </p:cNvPr>
              <p:cNvGrpSpPr/>
              <p:nvPr/>
            </p:nvGrpSpPr>
            <p:grpSpPr>
              <a:xfrm rot="5400000">
                <a:off x="1899401" y="5203306"/>
                <a:ext cx="412863" cy="618564"/>
                <a:chOff x="985630" y="3460172"/>
                <a:chExt cx="352103" cy="2139094"/>
              </a:xfrm>
            </p:grpSpPr>
            <p:grpSp>
              <p:nvGrpSpPr>
                <p:cNvPr id="262" name="Group 261">
                  <a:extLst>
                    <a:ext uri="{FF2B5EF4-FFF2-40B4-BE49-F238E27FC236}">
                      <a16:creationId xmlns:a16="http://schemas.microsoft.com/office/drawing/2014/main" id="{12682099-26FF-460B-A689-FF7728276E59}"/>
                    </a:ext>
                  </a:extLst>
                </p:cNvPr>
                <p:cNvGrpSpPr/>
                <p:nvPr/>
              </p:nvGrpSpPr>
              <p:grpSpPr>
                <a:xfrm>
                  <a:off x="985630" y="3460172"/>
                  <a:ext cx="352103" cy="857828"/>
                  <a:chOff x="-5390931" y="3580885"/>
                  <a:chExt cx="64008" cy="1426762"/>
                </a:xfrm>
              </p:grpSpPr>
              <p:cxnSp>
                <p:nvCxnSpPr>
                  <p:cNvPr id="267" name="Straight Connector 266">
                    <a:extLst>
                      <a:ext uri="{FF2B5EF4-FFF2-40B4-BE49-F238E27FC236}">
                        <a16:creationId xmlns:a16="http://schemas.microsoft.com/office/drawing/2014/main" id="{15DA7E4D-F7A5-4669-B8A3-B826644B1278}"/>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268" name="Straight Connector 267">
                    <a:extLst>
                      <a:ext uri="{FF2B5EF4-FFF2-40B4-BE49-F238E27FC236}">
                        <a16:creationId xmlns:a16="http://schemas.microsoft.com/office/drawing/2014/main" id="{514AB4DC-48C1-44EE-8057-FA9C7816EE3F}"/>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269" name="Straight Connector 268">
                    <a:extLst>
                      <a:ext uri="{FF2B5EF4-FFF2-40B4-BE49-F238E27FC236}">
                        <a16:creationId xmlns:a16="http://schemas.microsoft.com/office/drawing/2014/main" id="{2722E086-285D-4D1D-A402-3C26001A45DA}"/>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263" name="Group 262">
                  <a:extLst>
                    <a:ext uri="{FF2B5EF4-FFF2-40B4-BE49-F238E27FC236}">
                      <a16:creationId xmlns:a16="http://schemas.microsoft.com/office/drawing/2014/main" id="{1E0F07B6-6829-43F4-BB81-C7E6B17481CA}"/>
                    </a:ext>
                  </a:extLst>
                </p:cNvPr>
                <p:cNvGrpSpPr/>
                <p:nvPr/>
              </p:nvGrpSpPr>
              <p:grpSpPr>
                <a:xfrm>
                  <a:off x="985630" y="4741438"/>
                  <a:ext cx="352103" cy="857828"/>
                  <a:chOff x="-5390931" y="3580885"/>
                  <a:chExt cx="64008" cy="1426762"/>
                </a:xfrm>
              </p:grpSpPr>
              <p:cxnSp>
                <p:nvCxnSpPr>
                  <p:cNvPr id="264" name="Straight Connector 263">
                    <a:extLst>
                      <a:ext uri="{FF2B5EF4-FFF2-40B4-BE49-F238E27FC236}">
                        <a16:creationId xmlns:a16="http://schemas.microsoft.com/office/drawing/2014/main" id="{A771A574-D66A-43EA-8641-A21B7F7E7ACD}"/>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265" name="Straight Connector 264">
                    <a:extLst>
                      <a:ext uri="{FF2B5EF4-FFF2-40B4-BE49-F238E27FC236}">
                        <a16:creationId xmlns:a16="http://schemas.microsoft.com/office/drawing/2014/main" id="{DD3BAA23-E897-4937-BD07-3FC553798BC0}"/>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266" name="Straight Connector 265">
                    <a:extLst>
                      <a:ext uri="{FF2B5EF4-FFF2-40B4-BE49-F238E27FC236}">
                        <a16:creationId xmlns:a16="http://schemas.microsoft.com/office/drawing/2014/main" id="{ED1701C5-15F9-45A6-A6C0-BBE230479BE1}"/>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243" name="Group 242">
                <a:extLst>
                  <a:ext uri="{FF2B5EF4-FFF2-40B4-BE49-F238E27FC236}">
                    <a16:creationId xmlns:a16="http://schemas.microsoft.com/office/drawing/2014/main" id="{F6A75549-A7AF-41AE-A4B6-DB7007078A84}"/>
                  </a:ext>
                </a:extLst>
              </p:cNvPr>
              <p:cNvGrpSpPr/>
              <p:nvPr/>
            </p:nvGrpSpPr>
            <p:grpSpPr>
              <a:xfrm rot="5400000">
                <a:off x="2635965" y="5217375"/>
                <a:ext cx="412863" cy="590426"/>
                <a:chOff x="985630" y="3460172"/>
                <a:chExt cx="352103" cy="2139094"/>
              </a:xfrm>
            </p:grpSpPr>
            <p:grpSp>
              <p:nvGrpSpPr>
                <p:cNvPr id="254" name="Group 253">
                  <a:extLst>
                    <a:ext uri="{FF2B5EF4-FFF2-40B4-BE49-F238E27FC236}">
                      <a16:creationId xmlns:a16="http://schemas.microsoft.com/office/drawing/2014/main" id="{14D32EC7-E681-4E20-B7DA-6C07246FE1BB}"/>
                    </a:ext>
                  </a:extLst>
                </p:cNvPr>
                <p:cNvGrpSpPr/>
                <p:nvPr/>
              </p:nvGrpSpPr>
              <p:grpSpPr>
                <a:xfrm>
                  <a:off x="985630" y="3460172"/>
                  <a:ext cx="352103" cy="857828"/>
                  <a:chOff x="-5390931" y="3580885"/>
                  <a:chExt cx="64008" cy="1426762"/>
                </a:xfrm>
              </p:grpSpPr>
              <p:cxnSp>
                <p:nvCxnSpPr>
                  <p:cNvPr id="259" name="Straight Connector 258">
                    <a:extLst>
                      <a:ext uri="{FF2B5EF4-FFF2-40B4-BE49-F238E27FC236}">
                        <a16:creationId xmlns:a16="http://schemas.microsoft.com/office/drawing/2014/main" id="{43434974-17C3-46CB-8D94-9E3A3362E6C0}"/>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260" name="Straight Connector 259">
                    <a:extLst>
                      <a:ext uri="{FF2B5EF4-FFF2-40B4-BE49-F238E27FC236}">
                        <a16:creationId xmlns:a16="http://schemas.microsoft.com/office/drawing/2014/main" id="{E0619955-5A86-4663-A551-6E817B71F16A}"/>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261" name="Straight Connector 260">
                    <a:extLst>
                      <a:ext uri="{FF2B5EF4-FFF2-40B4-BE49-F238E27FC236}">
                        <a16:creationId xmlns:a16="http://schemas.microsoft.com/office/drawing/2014/main" id="{1F0BA73D-2688-450C-BDFD-59BD52331ACF}"/>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255" name="Group 254">
                  <a:extLst>
                    <a:ext uri="{FF2B5EF4-FFF2-40B4-BE49-F238E27FC236}">
                      <a16:creationId xmlns:a16="http://schemas.microsoft.com/office/drawing/2014/main" id="{8ABD6970-2BF7-4D0D-A8E7-A746473D7875}"/>
                    </a:ext>
                  </a:extLst>
                </p:cNvPr>
                <p:cNvGrpSpPr/>
                <p:nvPr/>
              </p:nvGrpSpPr>
              <p:grpSpPr>
                <a:xfrm>
                  <a:off x="985630" y="4741438"/>
                  <a:ext cx="352103" cy="857828"/>
                  <a:chOff x="-5390931" y="3580885"/>
                  <a:chExt cx="64008" cy="1426762"/>
                </a:xfrm>
              </p:grpSpPr>
              <p:cxnSp>
                <p:nvCxnSpPr>
                  <p:cNvPr id="256" name="Straight Connector 255">
                    <a:extLst>
                      <a:ext uri="{FF2B5EF4-FFF2-40B4-BE49-F238E27FC236}">
                        <a16:creationId xmlns:a16="http://schemas.microsoft.com/office/drawing/2014/main" id="{12E7D04D-463E-445F-B65D-4912776978C5}"/>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257" name="Straight Connector 256">
                    <a:extLst>
                      <a:ext uri="{FF2B5EF4-FFF2-40B4-BE49-F238E27FC236}">
                        <a16:creationId xmlns:a16="http://schemas.microsoft.com/office/drawing/2014/main" id="{482B7124-2827-49D0-AB9E-6E2C42039B34}"/>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258" name="Straight Connector 257">
                    <a:extLst>
                      <a:ext uri="{FF2B5EF4-FFF2-40B4-BE49-F238E27FC236}">
                        <a16:creationId xmlns:a16="http://schemas.microsoft.com/office/drawing/2014/main" id="{C875FAE1-71BF-4B56-8C3D-239941F12A9B}"/>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244" name="Group 243">
                <a:extLst>
                  <a:ext uri="{FF2B5EF4-FFF2-40B4-BE49-F238E27FC236}">
                    <a16:creationId xmlns:a16="http://schemas.microsoft.com/office/drawing/2014/main" id="{A3A12DF8-062F-44D4-A40A-3CAF6EC137BB}"/>
                  </a:ext>
                </a:extLst>
              </p:cNvPr>
              <p:cNvGrpSpPr/>
              <p:nvPr/>
            </p:nvGrpSpPr>
            <p:grpSpPr>
              <a:xfrm rot="5400000">
                <a:off x="3435169" y="5147333"/>
                <a:ext cx="412863" cy="730509"/>
                <a:chOff x="985630" y="3019065"/>
                <a:chExt cx="352103" cy="2580201"/>
              </a:xfrm>
            </p:grpSpPr>
            <p:grpSp>
              <p:nvGrpSpPr>
                <p:cNvPr id="245" name="Group 244">
                  <a:extLst>
                    <a:ext uri="{FF2B5EF4-FFF2-40B4-BE49-F238E27FC236}">
                      <a16:creationId xmlns:a16="http://schemas.microsoft.com/office/drawing/2014/main" id="{966EDF4F-59AD-441B-BF80-9094C29A3797}"/>
                    </a:ext>
                  </a:extLst>
                </p:cNvPr>
                <p:cNvGrpSpPr/>
                <p:nvPr/>
              </p:nvGrpSpPr>
              <p:grpSpPr>
                <a:xfrm>
                  <a:off x="985630" y="3019065"/>
                  <a:ext cx="352103" cy="1298935"/>
                  <a:chOff x="-5390931" y="2847225"/>
                  <a:chExt cx="64008" cy="2160422"/>
                </a:xfrm>
              </p:grpSpPr>
              <p:cxnSp>
                <p:nvCxnSpPr>
                  <p:cNvPr id="250" name="Straight Connector 249">
                    <a:extLst>
                      <a:ext uri="{FF2B5EF4-FFF2-40B4-BE49-F238E27FC236}">
                        <a16:creationId xmlns:a16="http://schemas.microsoft.com/office/drawing/2014/main" id="{42575975-AE91-4129-813B-0BF37609C016}"/>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251" name="Straight Connector 250">
                    <a:extLst>
                      <a:ext uri="{FF2B5EF4-FFF2-40B4-BE49-F238E27FC236}">
                        <a16:creationId xmlns:a16="http://schemas.microsoft.com/office/drawing/2014/main" id="{23DBF9E2-709A-4F02-8B6F-68E6B4691EF1}"/>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252" name="Straight Connector 251">
                    <a:extLst>
                      <a:ext uri="{FF2B5EF4-FFF2-40B4-BE49-F238E27FC236}">
                        <a16:creationId xmlns:a16="http://schemas.microsoft.com/office/drawing/2014/main" id="{B04ECBCA-7014-417F-8B8E-8D1911280267}"/>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cxnSp>
                <p:nvCxnSpPr>
                  <p:cNvPr id="253" name="Straight Connector 252">
                    <a:extLst>
                      <a:ext uri="{FF2B5EF4-FFF2-40B4-BE49-F238E27FC236}">
                        <a16:creationId xmlns:a16="http://schemas.microsoft.com/office/drawing/2014/main" id="{121CA535-8071-4072-9742-1165CE6C9B94}"/>
                      </a:ext>
                    </a:extLst>
                  </p:cNvPr>
                  <p:cNvCxnSpPr>
                    <a:cxnSpLocks/>
                  </p:cNvCxnSpPr>
                  <p:nvPr/>
                </p:nvCxnSpPr>
                <p:spPr>
                  <a:xfrm flipH="1">
                    <a:off x="-5390931" y="2847225"/>
                    <a:ext cx="64008" cy="0"/>
                  </a:xfrm>
                  <a:prstGeom prst="line">
                    <a:avLst/>
                  </a:prstGeom>
                  <a:noFill/>
                  <a:ln w="28575" cap="flat" cmpd="sng" algn="ctr">
                    <a:solidFill>
                      <a:srgbClr val="000000"/>
                    </a:solidFill>
                    <a:prstDash val="solid"/>
                  </a:ln>
                  <a:effectLst/>
                </p:spPr>
              </p:cxnSp>
            </p:grpSp>
            <p:grpSp>
              <p:nvGrpSpPr>
                <p:cNvPr id="246" name="Group 245">
                  <a:extLst>
                    <a:ext uri="{FF2B5EF4-FFF2-40B4-BE49-F238E27FC236}">
                      <a16:creationId xmlns:a16="http://schemas.microsoft.com/office/drawing/2014/main" id="{6E1A910C-5BC3-49DE-8911-FF2780DA2A05}"/>
                    </a:ext>
                  </a:extLst>
                </p:cNvPr>
                <p:cNvGrpSpPr/>
                <p:nvPr/>
              </p:nvGrpSpPr>
              <p:grpSpPr>
                <a:xfrm>
                  <a:off x="985630" y="4741438"/>
                  <a:ext cx="352103" cy="857828"/>
                  <a:chOff x="-5390931" y="3580885"/>
                  <a:chExt cx="64008" cy="1426762"/>
                </a:xfrm>
              </p:grpSpPr>
              <p:cxnSp>
                <p:nvCxnSpPr>
                  <p:cNvPr id="247" name="Straight Connector 246">
                    <a:extLst>
                      <a:ext uri="{FF2B5EF4-FFF2-40B4-BE49-F238E27FC236}">
                        <a16:creationId xmlns:a16="http://schemas.microsoft.com/office/drawing/2014/main" id="{EDD7D617-479E-431B-8263-D46B2EE3C0E3}"/>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248" name="Straight Connector 247">
                    <a:extLst>
                      <a:ext uri="{FF2B5EF4-FFF2-40B4-BE49-F238E27FC236}">
                        <a16:creationId xmlns:a16="http://schemas.microsoft.com/office/drawing/2014/main" id="{61C93A07-9A7E-4C8A-8335-336A40614B6A}"/>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249" name="Straight Connector 248">
                    <a:extLst>
                      <a:ext uri="{FF2B5EF4-FFF2-40B4-BE49-F238E27FC236}">
                        <a16:creationId xmlns:a16="http://schemas.microsoft.com/office/drawing/2014/main" id="{D21DCD1F-1E99-436C-9279-F4F16882DDAF}"/>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grpSp>
      <p:cxnSp>
        <p:nvCxnSpPr>
          <p:cNvPr id="321" name="Straight Connector 320">
            <a:extLst>
              <a:ext uri="{FF2B5EF4-FFF2-40B4-BE49-F238E27FC236}">
                <a16:creationId xmlns:a16="http://schemas.microsoft.com/office/drawing/2014/main" id="{F7520072-FCBD-40A4-B060-04F20581D9B9}"/>
              </a:ext>
            </a:extLst>
          </p:cNvPr>
          <p:cNvCxnSpPr>
            <a:cxnSpLocks/>
          </p:cNvCxnSpPr>
          <p:nvPr/>
        </p:nvCxnSpPr>
        <p:spPr>
          <a:xfrm flipV="1">
            <a:off x="5674855" y="4728116"/>
            <a:ext cx="0" cy="1109965"/>
          </a:xfrm>
          <a:prstGeom prst="line">
            <a:avLst/>
          </a:prstGeom>
          <a:noFill/>
          <a:ln w="28575" cap="flat" cmpd="sng" algn="ctr">
            <a:solidFill>
              <a:srgbClr val="000000"/>
            </a:solidFill>
            <a:prstDash val="sysDot"/>
          </a:ln>
          <a:effectLst/>
        </p:spPr>
      </p:cxnSp>
      <p:cxnSp>
        <p:nvCxnSpPr>
          <p:cNvPr id="322" name="Straight Connector 321">
            <a:extLst>
              <a:ext uri="{FF2B5EF4-FFF2-40B4-BE49-F238E27FC236}">
                <a16:creationId xmlns:a16="http://schemas.microsoft.com/office/drawing/2014/main" id="{66A8CB45-8F54-465D-A26F-0E7BDC7E3A76}"/>
              </a:ext>
            </a:extLst>
          </p:cNvPr>
          <p:cNvCxnSpPr>
            <a:cxnSpLocks/>
          </p:cNvCxnSpPr>
          <p:nvPr/>
        </p:nvCxnSpPr>
        <p:spPr>
          <a:xfrm flipV="1">
            <a:off x="6656526" y="5441926"/>
            <a:ext cx="0" cy="381976"/>
          </a:xfrm>
          <a:prstGeom prst="line">
            <a:avLst/>
          </a:prstGeom>
          <a:noFill/>
          <a:ln w="28575" cap="flat" cmpd="sng" algn="ctr">
            <a:solidFill>
              <a:srgbClr val="000000"/>
            </a:solidFill>
            <a:prstDash val="sysDot"/>
          </a:ln>
          <a:effectLst/>
        </p:spPr>
      </p:cxnSp>
      <p:sp>
        <p:nvSpPr>
          <p:cNvPr id="325" name="TextBox 324">
            <a:extLst>
              <a:ext uri="{FF2B5EF4-FFF2-40B4-BE49-F238E27FC236}">
                <a16:creationId xmlns:a16="http://schemas.microsoft.com/office/drawing/2014/main" id="{6F13E42A-CAD5-4E92-88B7-CBD98A74880A}"/>
              </a:ext>
            </a:extLst>
          </p:cNvPr>
          <p:cNvSpPr txBox="1"/>
          <p:nvPr/>
        </p:nvSpPr>
        <p:spPr bwMode="auto">
          <a:xfrm>
            <a:off x="7177900" y="5286758"/>
            <a:ext cx="6286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Olaparib</a:t>
            </a:r>
          </a:p>
        </p:txBody>
      </p:sp>
      <p:sp>
        <p:nvSpPr>
          <p:cNvPr id="326" name="TextBox 325">
            <a:extLst>
              <a:ext uri="{FF2B5EF4-FFF2-40B4-BE49-F238E27FC236}">
                <a16:creationId xmlns:a16="http://schemas.microsoft.com/office/drawing/2014/main" id="{65FD90E5-56ED-4E97-A92F-814300CA5F63}"/>
              </a:ext>
            </a:extLst>
          </p:cNvPr>
          <p:cNvSpPr txBox="1"/>
          <p:nvPr/>
        </p:nvSpPr>
        <p:spPr bwMode="auto">
          <a:xfrm>
            <a:off x="6843971" y="5545294"/>
            <a:ext cx="9605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3"/>
                </a:solidFill>
                <a:effectLst/>
                <a:latin typeface="Calibri" panose="020F0502020204030204" pitchFamily="34" charset="0"/>
              </a:rPr>
              <a:t>Chemotherapy</a:t>
            </a:r>
          </a:p>
        </p:txBody>
      </p:sp>
      <p:sp>
        <p:nvSpPr>
          <p:cNvPr id="327" name="TextBox 326">
            <a:extLst>
              <a:ext uri="{FF2B5EF4-FFF2-40B4-BE49-F238E27FC236}">
                <a16:creationId xmlns:a16="http://schemas.microsoft.com/office/drawing/2014/main" id="{02678354-51EE-4E90-8BC7-ADA40C77067D}"/>
              </a:ext>
            </a:extLst>
          </p:cNvPr>
          <p:cNvSpPr txBox="1"/>
          <p:nvPr/>
        </p:nvSpPr>
        <p:spPr bwMode="auto">
          <a:xfrm>
            <a:off x="5409659" y="4939027"/>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3"/>
                </a:solidFill>
                <a:effectLst/>
                <a:latin typeface="Calibri" panose="020F0502020204030204" pitchFamily="34" charset="0"/>
              </a:rPr>
              <a:t>40</a:t>
            </a:r>
          </a:p>
        </p:txBody>
      </p:sp>
      <p:sp>
        <p:nvSpPr>
          <p:cNvPr id="328" name="TextBox 327">
            <a:extLst>
              <a:ext uri="{FF2B5EF4-FFF2-40B4-BE49-F238E27FC236}">
                <a16:creationId xmlns:a16="http://schemas.microsoft.com/office/drawing/2014/main" id="{D14A9A72-E3E1-433A-914F-15F6994721C0}"/>
              </a:ext>
            </a:extLst>
          </p:cNvPr>
          <p:cNvSpPr txBox="1"/>
          <p:nvPr/>
        </p:nvSpPr>
        <p:spPr bwMode="auto">
          <a:xfrm>
            <a:off x="5566887" y="4483136"/>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52</a:t>
            </a:r>
          </a:p>
        </p:txBody>
      </p:sp>
      <p:sp>
        <p:nvSpPr>
          <p:cNvPr id="329" name="TextBox 328">
            <a:extLst>
              <a:ext uri="{FF2B5EF4-FFF2-40B4-BE49-F238E27FC236}">
                <a16:creationId xmlns:a16="http://schemas.microsoft.com/office/drawing/2014/main" id="{948E17EA-0C20-42D0-BD99-96222483AABC}"/>
              </a:ext>
            </a:extLst>
          </p:cNvPr>
          <p:cNvSpPr txBox="1"/>
          <p:nvPr/>
        </p:nvSpPr>
        <p:spPr bwMode="auto">
          <a:xfrm>
            <a:off x="6455820" y="5642928"/>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3"/>
                </a:solidFill>
                <a:effectLst/>
                <a:latin typeface="Calibri" panose="020F0502020204030204" pitchFamily="34" charset="0"/>
              </a:rPr>
              <a:t>9</a:t>
            </a:r>
          </a:p>
        </p:txBody>
      </p:sp>
      <p:sp>
        <p:nvSpPr>
          <p:cNvPr id="330" name="TextBox 329">
            <a:extLst>
              <a:ext uri="{FF2B5EF4-FFF2-40B4-BE49-F238E27FC236}">
                <a16:creationId xmlns:a16="http://schemas.microsoft.com/office/drawing/2014/main" id="{A587F56C-E637-433F-85E1-9526650DCE09}"/>
              </a:ext>
            </a:extLst>
          </p:cNvPr>
          <p:cNvSpPr txBox="1"/>
          <p:nvPr/>
        </p:nvSpPr>
        <p:spPr bwMode="auto">
          <a:xfrm>
            <a:off x="6513993" y="5183738"/>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20</a:t>
            </a:r>
          </a:p>
        </p:txBody>
      </p:sp>
      <p:grpSp>
        <p:nvGrpSpPr>
          <p:cNvPr id="333" name="Group 332">
            <a:extLst>
              <a:ext uri="{FF2B5EF4-FFF2-40B4-BE49-F238E27FC236}">
                <a16:creationId xmlns:a16="http://schemas.microsoft.com/office/drawing/2014/main" id="{14679240-99B9-46DA-8A95-98B74E180C2C}"/>
              </a:ext>
            </a:extLst>
          </p:cNvPr>
          <p:cNvGrpSpPr/>
          <p:nvPr/>
        </p:nvGrpSpPr>
        <p:grpSpPr>
          <a:xfrm>
            <a:off x="4682535" y="3703378"/>
            <a:ext cx="2774950" cy="1812925"/>
            <a:chOff x="4505325" y="3457575"/>
            <a:chExt cx="2774950" cy="1812925"/>
          </a:xfrm>
        </p:grpSpPr>
        <p:sp>
          <p:nvSpPr>
            <p:cNvPr id="331" name="Freeform: Shape 330">
              <a:extLst>
                <a:ext uri="{FF2B5EF4-FFF2-40B4-BE49-F238E27FC236}">
                  <a16:creationId xmlns:a16="http://schemas.microsoft.com/office/drawing/2014/main" id="{E744B430-28FB-47F3-8B43-66E83E8D112C}"/>
                </a:ext>
              </a:extLst>
            </p:cNvPr>
            <p:cNvSpPr/>
            <p:nvPr/>
          </p:nvSpPr>
          <p:spPr bwMode="auto">
            <a:xfrm>
              <a:off x="6115050" y="5016500"/>
              <a:ext cx="1165225" cy="254000"/>
            </a:xfrm>
            <a:custGeom>
              <a:avLst/>
              <a:gdLst>
                <a:gd name="connsiteX0" fmla="*/ 1165225 w 1165225"/>
                <a:gd name="connsiteY0" fmla="*/ 254000 h 254000"/>
                <a:gd name="connsiteX1" fmla="*/ 1165225 w 1165225"/>
                <a:gd name="connsiteY1" fmla="*/ 254000 h 254000"/>
                <a:gd name="connsiteX2" fmla="*/ 660400 w 1165225"/>
                <a:gd name="connsiteY2" fmla="*/ 254000 h 254000"/>
                <a:gd name="connsiteX3" fmla="*/ 660400 w 1165225"/>
                <a:gd name="connsiteY3" fmla="*/ 222250 h 254000"/>
                <a:gd name="connsiteX4" fmla="*/ 596900 w 1165225"/>
                <a:gd name="connsiteY4" fmla="*/ 222250 h 254000"/>
                <a:gd name="connsiteX5" fmla="*/ 596900 w 1165225"/>
                <a:gd name="connsiteY5" fmla="*/ 209550 h 254000"/>
                <a:gd name="connsiteX6" fmla="*/ 571500 w 1165225"/>
                <a:gd name="connsiteY6" fmla="*/ 209550 h 254000"/>
                <a:gd name="connsiteX7" fmla="*/ 571500 w 1165225"/>
                <a:gd name="connsiteY7" fmla="*/ 196850 h 254000"/>
                <a:gd name="connsiteX8" fmla="*/ 530225 w 1165225"/>
                <a:gd name="connsiteY8" fmla="*/ 196850 h 254000"/>
                <a:gd name="connsiteX9" fmla="*/ 530225 w 1165225"/>
                <a:gd name="connsiteY9" fmla="*/ 184150 h 254000"/>
                <a:gd name="connsiteX10" fmla="*/ 495300 w 1165225"/>
                <a:gd name="connsiteY10" fmla="*/ 184150 h 254000"/>
                <a:gd name="connsiteX11" fmla="*/ 495300 w 1165225"/>
                <a:gd name="connsiteY11" fmla="*/ 158750 h 254000"/>
                <a:gd name="connsiteX12" fmla="*/ 304800 w 1165225"/>
                <a:gd name="connsiteY12" fmla="*/ 158750 h 254000"/>
                <a:gd name="connsiteX13" fmla="*/ 304800 w 1165225"/>
                <a:gd name="connsiteY13" fmla="*/ 133350 h 254000"/>
                <a:gd name="connsiteX14" fmla="*/ 266700 w 1165225"/>
                <a:gd name="connsiteY14" fmla="*/ 133350 h 254000"/>
                <a:gd name="connsiteX15" fmla="*/ 266700 w 1165225"/>
                <a:gd name="connsiteY15" fmla="*/ 107950 h 254000"/>
                <a:gd name="connsiteX16" fmla="*/ 244475 w 1165225"/>
                <a:gd name="connsiteY16" fmla="*/ 107950 h 254000"/>
                <a:gd name="connsiteX17" fmla="*/ 244475 w 1165225"/>
                <a:gd name="connsiteY17" fmla="*/ 82550 h 254000"/>
                <a:gd name="connsiteX18" fmla="*/ 196850 w 1165225"/>
                <a:gd name="connsiteY18" fmla="*/ 82550 h 254000"/>
                <a:gd name="connsiteX19" fmla="*/ 196850 w 1165225"/>
                <a:gd name="connsiteY19" fmla="*/ 44450 h 254000"/>
                <a:gd name="connsiteX20" fmla="*/ 155575 w 1165225"/>
                <a:gd name="connsiteY20" fmla="*/ 44450 h 254000"/>
                <a:gd name="connsiteX21" fmla="*/ 155575 w 1165225"/>
                <a:gd name="connsiteY21" fmla="*/ 22225 h 254000"/>
                <a:gd name="connsiteX22" fmla="*/ 60325 w 1165225"/>
                <a:gd name="connsiteY22" fmla="*/ 22225 h 254000"/>
                <a:gd name="connsiteX23" fmla="*/ 60325 w 1165225"/>
                <a:gd name="connsiteY23" fmla="*/ 0 h 254000"/>
                <a:gd name="connsiteX24" fmla="*/ 0 w 1165225"/>
                <a:gd name="connsiteY24" fmla="*/ 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65225" h="254000">
                  <a:moveTo>
                    <a:pt x="1165225" y="254000"/>
                  </a:moveTo>
                  <a:lnTo>
                    <a:pt x="1165225" y="254000"/>
                  </a:lnTo>
                  <a:lnTo>
                    <a:pt x="660400" y="254000"/>
                  </a:lnTo>
                  <a:lnTo>
                    <a:pt x="660400" y="222250"/>
                  </a:lnTo>
                  <a:lnTo>
                    <a:pt x="596900" y="222250"/>
                  </a:lnTo>
                  <a:lnTo>
                    <a:pt x="596900" y="209550"/>
                  </a:lnTo>
                  <a:lnTo>
                    <a:pt x="571500" y="209550"/>
                  </a:lnTo>
                  <a:lnTo>
                    <a:pt x="571500" y="196850"/>
                  </a:lnTo>
                  <a:lnTo>
                    <a:pt x="530225" y="196850"/>
                  </a:lnTo>
                  <a:lnTo>
                    <a:pt x="530225" y="184150"/>
                  </a:lnTo>
                  <a:lnTo>
                    <a:pt x="495300" y="184150"/>
                  </a:lnTo>
                  <a:lnTo>
                    <a:pt x="495300" y="158750"/>
                  </a:lnTo>
                  <a:lnTo>
                    <a:pt x="304800" y="158750"/>
                  </a:lnTo>
                  <a:lnTo>
                    <a:pt x="304800" y="133350"/>
                  </a:lnTo>
                  <a:lnTo>
                    <a:pt x="266700" y="133350"/>
                  </a:lnTo>
                  <a:lnTo>
                    <a:pt x="266700" y="107950"/>
                  </a:lnTo>
                  <a:lnTo>
                    <a:pt x="244475" y="107950"/>
                  </a:lnTo>
                  <a:lnTo>
                    <a:pt x="244475" y="82550"/>
                  </a:lnTo>
                  <a:lnTo>
                    <a:pt x="196850" y="82550"/>
                  </a:lnTo>
                  <a:lnTo>
                    <a:pt x="196850" y="44450"/>
                  </a:lnTo>
                  <a:lnTo>
                    <a:pt x="155575" y="44450"/>
                  </a:lnTo>
                  <a:lnTo>
                    <a:pt x="155575" y="22225"/>
                  </a:lnTo>
                  <a:lnTo>
                    <a:pt x="60325" y="22225"/>
                  </a:lnTo>
                  <a:lnTo>
                    <a:pt x="60325"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32" name="Freeform: Shape 331">
              <a:extLst>
                <a:ext uri="{FF2B5EF4-FFF2-40B4-BE49-F238E27FC236}">
                  <a16:creationId xmlns:a16="http://schemas.microsoft.com/office/drawing/2014/main" id="{A607D756-9353-4ABC-A3AF-E204DB47770E}"/>
                </a:ext>
              </a:extLst>
            </p:cNvPr>
            <p:cNvSpPr/>
            <p:nvPr/>
          </p:nvSpPr>
          <p:spPr bwMode="auto">
            <a:xfrm>
              <a:off x="4505325" y="3457575"/>
              <a:ext cx="1616075" cy="1555750"/>
            </a:xfrm>
            <a:custGeom>
              <a:avLst/>
              <a:gdLst>
                <a:gd name="connsiteX0" fmla="*/ 0 w 1616075"/>
                <a:gd name="connsiteY0" fmla="*/ 0 h 1555750"/>
                <a:gd name="connsiteX1" fmla="*/ 82550 w 1616075"/>
                <a:gd name="connsiteY1" fmla="*/ 0 h 1555750"/>
                <a:gd name="connsiteX2" fmla="*/ 82550 w 1616075"/>
                <a:gd name="connsiteY2" fmla="*/ 15875 h 1555750"/>
                <a:gd name="connsiteX3" fmla="*/ 95250 w 1616075"/>
                <a:gd name="connsiteY3" fmla="*/ 15875 h 1555750"/>
                <a:gd name="connsiteX4" fmla="*/ 95250 w 1616075"/>
                <a:gd name="connsiteY4" fmla="*/ 25400 h 1555750"/>
                <a:gd name="connsiteX5" fmla="*/ 200025 w 1616075"/>
                <a:gd name="connsiteY5" fmla="*/ 25400 h 1555750"/>
                <a:gd name="connsiteX6" fmla="*/ 200025 w 1616075"/>
                <a:gd name="connsiteY6" fmla="*/ 53975 h 1555750"/>
                <a:gd name="connsiteX7" fmla="*/ 200025 w 1616075"/>
                <a:gd name="connsiteY7" fmla="*/ 79375 h 1555750"/>
                <a:gd name="connsiteX8" fmla="*/ 244475 w 1616075"/>
                <a:gd name="connsiteY8" fmla="*/ 79375 h 1555750"/>
                <a:gd name="connsiteX9" fmla="*/ 244475 w 1616075"/>
                <a:gd name="connsiteY9" fmla="*/ 92075 h 1555750"/>
                <a:gd name="connsiteX10" fmla="*/ 285750 w 1616075"/>
                <a:gd name="connsiteY10" fmla="*/ 92075 h 1555750"/>
                <a:gd name="connsiteX11" fmla="*/ 285750 w 1616075"/>
                <a:gd name="connsiteY11" fmla="*/ 101600 h 1555750"/>
                <a:gd name="connsiteX12" fmla="*/ 358775 w 1616075"/>
                <a:gd name="connsiteY12" fmla="*/ 101600 h 1555750"/>
                <a:gd name="connsiteX13" fmla="*/ 358775 w 1616075"/>
                <a:gd name="connsiteY13" fmla="*/ 127000 h 1555750"/>
                <a:gd name="connsiteX14" fmla="*/ 393700 w 1616075"/>
                <a:gd name="connsiteY14" fmla="*/ 127000 h 1555750"/>
                <a:gd name="connsiteX15" fmla="*/ 393700 w 1616075"/>
                <a:gd name="connsiteY15" fmla="*/ 142875 h 1555750"/>
                <a:gd name="connsiteX16" fmla="*/ 403225 w 1616075"/>
                <a:gd name="connsiteY16" fmla="*/ 142875 h 1555750"/>
                <a:gd name="connsiteX17" fmla="*/ 403225 w 1616075"/>
                <a:gd name="connsiteY17" fmla="*/ 200025 h 1555750"/>
                <a:gd name="connsiteX18" fmla="*/ 431800 w 1616075"/>
                <a:gd name="connsiteY18" fmla="*/ 200025 h 1555750"/>
                <a:gd name="connsiteX19" fmla="*/ 431800 w 1616075"/>
                <a:gd name="connsiteY19" fmla="*/ 222250 h 1555750"/>
                <a:gd name="connsiteX20" fmla="*/ 457200 w 1616075"/>
                <a:gd name="connsiteY20" fmla="*/ 222250 h 1555750"/>
                <a:gd name="connsiteX21" fmla="*/ 457200 w 1616075"/>
                <a:gd name="connsiteY21" fmla="*/ 260350 h 1555750"/>
                <a:gd name="connsiteX22" fmla="*/ 488950 w 1616075"/>
                <a:gd name="connsiteY22" fmla="*/ 260350 h 1555750"/>
                <a:gd name="connsiteX23" fmla="*/ 488950 w 1616075"/>
                <a:gd name="connsiteY23" fmla="*/ 295275 h 1555750"/>
                <a:gd name="connsiteX24" fmla="*/ 511175 w 1616075"/>
                <a:gd name="connsiteY24" fmla="*/ 295275 h 1555750"/>
                <a:gd name="connsiteX25" fmla="*/ 511175 w 1616075"/>
                <a:gd name="connsiteY25" fmla="*/ 346075 h 1555750"/>
                <a:gd name="connsiteX26" fmla="*/ 533400 w 1616075"/>
                <a:gd name="connsiteY26" fmla="*/ 346075 h 1555750"/>
                <a:gd name="connsiteX27" fmla="*/ 533400 w 1616075"/>
                <a:gd name="connsiteY27" fmla="*/ 371475 h 1555750"/>
                <a:gd name="connsiteX28" fmla="*/ 552450 w 1616075"/>
                <a:gd name="connsiteY28" fmla="*/ 371475 h 1555750"/>
                <a:gd name="connsiteX29" fmla="*/ 552450 w 1616075"/>
                <a:gd name="connsiteY29" fmla="*/ 393700 h 1555750"/>
                <a:gd name="connsiteX30" fmla="*/ 568325 w 1616075"/>
                <a:gd name="connsiteY30" fmla="*/ 393700 h 1555750"/>
                <a:gd name="connsiteX31" fmla="*/ 568325 w 1616075"/>
                <a:gd name="connsiteY31" fmla="*/ 412750 h 1555750"/>
                <a:gd name="connsiteX32" fmla="*/ 577850 w 1616075"/>
                <a:gd name="connsiteY32" fmla="*/ 412750 h 1555750"/>
                <a:gd name="connsiteX33" fmla="*/ 577850 w 1616075"/>
                <a:gd name="connsiteY33" fmla="*/ 463550 h 1555750"/>
                <a:gd name="connsiteX34" fmla="*/ 596900 w 1616075"/>
                <a:gd name="connsiteY34" fmla="*/ 463550 h 1555750"/>
                <a:gd name="connsiteX35" fmla="*/ 596900 w 1616075"/>
                <a:gd name="connsiteY35" fmla="*/ 485775 h 1555750"/>
                <a:gd name="connsiteX36" fmla="*/ 612775 w 1616075"/>
                <a:gd name="connsiteY36" fmla="*/ 485775 h 1555750"/>
                <a:gd name="connsiteX37" fmla="*/ 612775 w 1616075"/>
                <a:gd name="connsiteY37" fmla="*/ 523875 h 1555750"/>
                <a:gd name="connsiteX38" fmla="*/ 650875 w 1616075"/>
                <a:gd name="connsiteY38" fmla="*/ 523875 h 1555750"/>
                <a:gd name="connsiteX39" fmla="*/ 650875 w 1616075"/>
                <a:gd name="connsiteY39" fmla="*/ 555625 h 1555750"/>
                <a:gd name="connsiteX40" fmla="*/ 688975 w 1616075"/>
                <a:gd name="connsiteY40" fmla="*/ 555625 h 1555750"/>
                <a:gd name="connsiteX41" fmla="*/ 688975 w 1616075"/>
                <a:gd name="connsiteY41" fmla="*/ 603250 h 1555750"/>
                <a:gd name="connsiteX42" fmla="*/ 711200 w 1616075"/>
                <a:gd name="connsiteY42" fmla="*/ 603250 h 1555750"/>
                <a:gd name="connsiteX43" fmla="*/ 711200 w 1616075"/>
                <a:gd name="connsiteY43" fmla="*/ 635000 h 1555750"/>
                <a:gd name="connsiteX44" fmla="*/ 717550 w 1616075"/>
                <a:gd name="connsiteY44" fmla="*/ 641350 h 1555750"/>
                <a:gd name="connsiteX45" fmla="*/ 717550 w 1616075"/>
                <a:gd name="connsiteY45" fmla="*/ 654050 h 1555750"/>
                <a:gd name="connsiteX46" fmla="*/ 752475 w 1616075"/>
                <a:gd name="connsiteY46" fmla="*/ 654050 h 1555750"/>
                <a:gd name="connsiteX47" fmla="*/ 752475 w 1616075"/>
                <a:gd name="connsiteY47" fmla="*/ 723900 h 1555750"/>
                <a:gd name="connsiteX48" fmla="*/ 774700 w 1616075"/>
                <a:gd name="connsiteY48" fmla="*/ 723900 h 1555750"/>
                <a:gd name="connsiteX49" fmla="*/ 774700 w 1616075"/>
                <a:gd name="connsiteY49" fmla="*/ 755650 h 1555750"/>
                <a:gd name="connsiteX50" fmla="*/ 787400 w 1616075"/>
                <a:gd name="connsiteY50" fmla="*/ 755650 h 1555750"/>
                <a:gd name="connsiteX51" fmla="*/ 787400 w 1616075"/>
                <a:gd name="connsiteY51" fmla="*/ 774700 h 1555750"/>
                <a:gd name="connsiteX52" fmla="*/ 803275 w 1616075"/>
                <a:gd name="connsiteY52" fmla="*/ 774700 h 1555750"/>
                <a:gd name="connsiteX53" fmla="*/ 803275 w 1616075"/>
                <a:gd name="connsiteY53" fmla="*/ 812800 h 1555750"/>
                <a:gd name="connsiteX54" fmla="*/ 838200 w 1616075"/>
                <a:gd name="connsiteY54" fmla="*/ 812800 h 1555750"/>
                <a:gd name="connsiteX55" fmla="*/ 838200 w 1616075"/>
                <a:gd name="connsiteY55" fmla="*/ 850900 h 1555750"/>
                <a:gd name="connsiteX56" fmla="*/ 860425 w 1616075"/>
                <a:gd name="connsiteY56" fmla="*/ 850900 h 1555750"/>
                <a:gd name="connsiteX57" fmla="*/ 860425 w 1616075"/>
                <a:gd name="connsiteY57" fmla="*/ 885825 h 1555750"/>
                <a:gd name="connsiteX58" fmla="*/ 860425 w 1616075"/>
                <a:gd name="connsiteY58" fmla="*/ 885825 h 1555750"/>
                <a:gd name="connsiteX59" fmla="*/ 882650 w 1616075"/>
                <a:gd name="connsiteY59" fmla="*/ 908050 h 1555750"/>
                <a:gd name="connsiteX60" fmla="*/ 901700 w 1616075"/>
                <a:gd name="connsiteY60" fmla="*/ 908050 h 1555750"/>
                <a:gd name="connsiteX61" fmla="*/ 901700 w 1616075"/>
                <a:gd name="connsiteY61" fmla="*/ 942975 h 1555750"/>
                <a:gd name="connsiteX62" fmla="*/ 949325 w 1616075"/>
                <a:gd name="connsiteY62" fmla="*/ 942975 h 1555750"/>
                <a:gd name="connsiteX63" fmla="*/ 949325 w 1616075"/>
                <a:gd name="connsiteY63" fmla="*/ 968375 h 1555750"/>
                <a:gd name="connsiteX64" fmla="*/ 962025 w 1616075"/>
                <a:gd name="connsiteY64" fmla="*/ 968375 h 1555750"/>
                <a:gd name="connsiteX65" fmla="*/ 962025 w 1616075"/>
                <a:gd name="connsiteY65" fmla="*/ 1006475 h 1555750"/>
                <a:gd name="connsiteX66" fmla="*/ 993775 w 1616075"/>
                <a:gd name="connsiteY66" fmla="*/ 1006475 h 1555750"/>
                <a:gd name="connsiteX67" fmla="*/ 993775 w 1616075"/>
                <a:gd name="connsiteY67" fmla="*/ 1016000 h 1555750"/>
                <a:gd name="connsiteX68" fmla="*/ 1044575 w 1616075"/>
                <a:gd name="connsiteY68" fmla="*/ 1016000 h 1555750"/>
                <a:gd name="connsiteX69" fmla="*/ 1044575 w 1616075"/>
                <a:gd name="connsiteY69" fmla="*/ 1069975 h 1555750"/>
                <a:gd name="connsiteX70" fmla="*/ 1044575 w 1616075"/>
                <a:gd name="connsiteY70" fmla="*/ 1114425 h 1555750"/>
                <a:gd name="connsiteX71" fmla="*/ 1066800 w 1616075"/>
                <a:gd name="connsiteY71" fmla="*/ 1114425 h 1555750"/>
                <a:gd name="connsiteX72" fmla="*/ 1066800 w 1616075"/>
                <a:gd name="connsiteY72" fmla="*/ 1139825 h 1555750"/>
                <a:gd name="connsiteX73" fmla="*/ 1073150 w 1616075"/>
                <a:gd name="connsiteY73" fmla="*/ 1139825 h 1555750"/>
                <a:gd name="connsiteX74" fmla="*/ 1073150 w 1616075"/>
                <a:gd name="connsiteY74" fmla="*/ 1187450 h 1555750"/>
                <a:gd name="connsiteX75" fmla="*/ 1082675 w 1616075"/>
                <a:gd name="connsiteY75" fmla="*/ 1187450 h 1555750"/>
                <a:gd name="connsiteX76" fmla="*/ 1082675 w 1616075"/>
                <a:gd name="connsiteY76" fmla="*/ 1212850 h 1555750"/>
                <a:gd name="connsiteX77" fmla="*/ 1111250 w 1616075"/>
                <a:gd name="connsiteY77" fmla="*/ 1212850 h 1555750"/>
                <a:gd name="connsiteX78" fmla="*/ 1111250 w 1616075"/>
                <a:gd name="connsiteY78" fmla="*/ 1219200 h 1555750"/>
                <a:gd name="connsiteX79" fmla="*/ 1152525 w 1616075"/>
                <a:gd name="connsiteY79" fmla="*/ 1219200 h 1555750"/>
                <a:gd name="connsiteX80" fmla="*/ 1152525 w 1616075"/>
                <a:gd name="connsiteY80" fmla="*/ 1250950 h 1555750"/>
                <a:gd name="connsiteX81" fmla="*/ 1174750 w 1616075"/>
                <a:gd name="connsiteY81" fmla="*/ 1250950 h 1555750"/>
                <a:gd name="connsiteX82" fmla="*/ 1174750 w 1616075"/>
                <a:gd name="connsiteY82" fmla="*/ 1276350 h 1555750"/>
                <a:gd name="connsiteX83" fmla="*/ 1200150 w 1616075"/>
                <a:gd name="connsiteY83" fmla="*/ 1276350 h 1555750"/>
                <a:gd name="connsiteX84" fmla="*/ 1200150 w 1616075"/>
                <a:gd name="connsiteY84" fmla="*/ 1282700 h 1555750"/>
                <a:gd name="connsiteX85" fmla="*/ 1241425 w 1616075"/>
                <a:gd name="connsiteY85" fmla="*/ 1282700 h 1555750"/>
                <a:gd name="connsiteX86" fmla="*/ 1241425 w 1616075"/>
                <a:gd name="connsiteY86" fmla="*/ 1314450 h 1555750"/>
                <a:gd name="connsiteX87" fmla="*/ 1257300 w 1616075"/>
                <a:gd name="connsiteY87" fmla="*/ 1314450 h 1555750"/>
                <a:gd name="connsiteX88" fmla="*/ 1257300 w 1616075"/>
                <a:gd name="connsiteY88" fmla="*/ 1343025 h 1555750"/>
                <a:gd name="connsiteX89" fmla="*/ 1273175 w 1616075"/>
                <a:gd name="connsiteY89" fmla="*/ 1343025 h 1555750"/>
                <a:gd name="connsiteX90" fmla="*/ 1266825 w 1616075"/>
                <a:gd name="connsiteY90" fmla="*/ 1349375 h 1555750"/>
                <a:gd name="connsiteX91" fmla="*/ 1285875 w 1616075"/>
                <a:gd name="connsiteY91" fmla="*/ 1349375 h 1555750"/>
                <a:gd name="connsiteX92" fmla="*/ 1285875 w 1616075"/>
                <a:gd name="connsiteY92" fmla="*/ 1387475 h 1555750"/>
                <a:gd name="connsiteX93" fmla="*/ 1333500 w 1616075"/>
                <a:gd name="connsiteY93" fmla="*/ 1387475 h 1555750"/>
                <a:gd name="connsiteX94" fmla="*/ 1333500 w 1616075"/>
                <a:gd name="connsiteY94" fmla="*/ 1397000 h 1555750"/>
                <a:gd name="connsiteX95" fmla="*/ 1406525 w 1616075"/>
                <a:gd name="connsiteY95" fmla="*/ 1397000 h 1555750"/>
                <a:gd name="connsiteX96" fmla="*/ 1406525 w 1616075"/>
                <a:gd name="connsiteY96" fmla="*/ 1412875 h 1555750"/>
                <a:gd name="connsiteX97" fmla="*/ 1435100 w 1616075"/>
                <a:gd name="connsiteY97" fmla="*/ 1412875 h 1555750"/>
                <a:gd name="connsiteX98" fmla="*/ 1425575 w 1616075"/>
                <a:gd name="connsiteY98" fmla="*/ 1422400 h 1555750"/>
                <a:gd name="connsiteX99" fmla="*/ 1460500 w 1616075"/>
                <a:gd name="connsiteY99" fmla="*/ 1422400 h 1555750"/>
                <a:gd name="connsiteX100" fmla="*/ 1460500 w 1616075"/>
                <a:gd name="connsiteY100" fmla="*/ 1457325 h 1555750"/>
                <a:gd name="connsiteX101" fmla="*/ 1498600 w 1616075"/>
                <a:gd name="connsiteY101" fmla="*/ 1457325 h 1555750"/>
                <a:gd name="connsiteX102" fmla="*/ 1498600 w 1616075"/>
                <a:gd name="connsiteY102" fmla="*/ 1476375 h 1555750"/>
                <a:gd name="connsiteX103" fmla="*/ 1530350 w 1616075"/>
                <a:gd name="connsiteY103" fmla="*/ 1476375 h 1555750"/>
                <a:gd name="connsiteX104" fmla="*/ 1530350 w 1616075"/>
                <a:gd name="connsiteY104" fmla="*/ 1504950 h 1555750"/>
                <a:gd name="connsiteX105" fmla="*/ 1562100 w 1616075"/>
                <a:gd name="connsiteY105" fmla="*/ 1504950 h 1555750"/>
                <a:gd name="connsiteX106" fmla="*/ 1562100 w 1616075"/>
                <a:gd name="connsiteY106" fmla="*/ 1546225 h 1555750"/>
                <a:gd name="connsiteX107" fmla="*/ 1616075 w 1616075"/>
                <a:gd name="connsiteY107" fmla="*/ 1546225 h 1555750"/>
                <a:gd name="connsiteX108" fmla="*/ 1616075 w 1616075"/>
                <a:gd name="connsiteY108" fmla="*/ 1555750 h 1555750"/>
                <a:gd name="connsiteX0" fmla="*/ 0 w 1616075"/>
                <a:gd name="connsiteY0" fmla="*/ 0 h 1555750"/>
                <a:gd name="connsiteX1" fmla="*/ 82550 w 1616075"/>
                <a:gd name="connsiteY1" fmla="*/ 0 h 1555750"/>
                <a:gd name="connsiteX2" fmla="*/ 82550 w 1616075"/>
                <a:gd name="connsiteY2" fmla="*/ 15875 h 1555750"/>
                <a:gd name="connsiteX3" fmla="*/ 95250 w 1616075"/>
                <a:gd name="connsiteY3" fmla="*/ 15875 h 1555750"/>
                <a:gd name="connsiteX4" fmla="*/ 95250 w 1616075"/>
                <a:gd name="connsiteY4" fmla="*/ 25400 h 1555750"/>
                <a:gd name="connsiteX5" fmla="*/ 200025 w 1616075"/>
                <a:gd name="connsiteY5" fmla="*/ 25400 h 1555750"/>
                <a:gd name="connsiteX6" fmla="*/ 200025 w 1616075"/>
                <a:gd name="connsiteY6" fmla="*/ 53975 h 1555750"/>
                <a:gd name="connsiteX7" fmla="*/ 200025 w 1616075"/>
                <a:gd name="connsiteY7" fmla="*/ 79375 h 1555750"/>
                <a:gd name="connsiteX8" fmla="*/ 244475 w 1616075"/>
                <a:gd name="connsiteY8" fmla="*/ 79375 h 1555750"/>
                <a:gd name="connsiteX9" fmla="*/ 244475 w 1616075"/>
                <a:gd name="connsiteY9" fmla="*/ 92075 h 1555750"/>
                <a:gd name="connsiteX10" fmla="*/ 285750 w 1616075"/>
                <a:gd name="connsiteY10" fmla="*/ 92075 h 1555750"/>
                <a:gd name="connsiteX11" fmla="*/ 285750 w 1616075"/>
                <a:gd name="connsiteY11" fmla="*/ 101600 h 1555750"/>
                <a:gd name="connsiteX12" fmla="*/ 358775 w 1616075"/>
                <a:gd name="connsiteY12" fmla="*/ 101600 h 1555750"/>
                <a:gd name="connsiteX13" fmla="*/ 358775 w 1616075"/>
                <a:gd name="connsiteY13" fmla="*/ 127000 h 1555750"/>
                <a:gd name="connsiteX14" fmla="*/ 393700 w 1616075"/>
                <a:gd name="connsiteY14" fmla="*/ 127000 h 1555750"/>
                <a:gd name="connsiteX15" fmla="*/ 393700 w 1616075"/>
                <a:gd name="connsiteY15" fmla="*/ 142875 h 1555750"/>
                <a:gd name="connsiteX16" fmla="*/ 403225 w 1616075"/>
                <a:gd name="connsiteY16" fmla="*/ 142875 h 1555750"/>
                <a:gd name="connsiteX17" fmla="*/ 403225 w 1616075"/>
                <a:gd name="connsiteY17" fmla="*/ 200025 h 1555750"/>
                <a:gd name="connsiteX18" fmla="*/ 431800 w 1616075"/>
                <a:gd name="connsiteY18" fmla="*/ 200025 h 1555750"/>
                <a:gd name="connsiteX19" fmla="*/ 431800 w 1616075"/>
                <a:gd name="connsiteY19" fmla="*/ 222250 h 1555750"/>
                <a:gd name="connsiteX20" fmla="*/ 457200 w 1616075"/>
                <a:gd name="connsiteY20" fmla="*/ 222250 h 1555750"/>
                <a:gd name="connsiteX21" fmla="*/ 457200 w 1616075"/>
                <a:gd name="connsiteY21" fmla="*/ 260350 h 1555750"/>
                <a:gd name="connsiteX22" fmla="*/ 488950 w 1616075"/>
                <a:gd name="connsiteY22" fmla="*/ 260350 h 1555750"/>
                <a:gd name="connsiteX23" fmla="*/ 488950 w 1616075"/>
                <a:gd name="connsiteY23" fmla="*/ 295275 h 1555750"/>
                <a:gd name="connsiteX24" fmla="*/ 511175 w 1616075"/>
                <a:gd name="connsiteY24" fmla="*/ 295275 h 1555750"/>
                <a:gd name="connsiteX25" fmla="*/ 511175 w 1616075"/>
                <a:gd name="connsiteY25" fmla="*/ 346075 h 1555750"/>
                <a:gd name="connsiteX26" fmla="*/ 533400 w 1616075"/>
                <a:gd name="connsiteY26" fmla="*/ 346075 h 1555750"/>
                <a:gd name="connsiteX27" fmla="*/ 533400 w 1616075"/>
                <a:gd name="connsiteY27" fmla="*/ 371475 h 1555750"/>
                <a:gd name="connsiteX28" fmla="*/ 552450 w 1616075"/>
                <a:gd name="connsiteY28" fmla="*/ 371475 h 1555750"/>
                <a:gd name="connsiteX29" fmla="*/ 552450 w 1616075"/>
                <a:gd name="connsiteY29" fmla="*/ 393700 h 1555750"/>
                <a:gd name="connsiteX30" fmla="*/ 568325 w 1616075"/>
                <a:gd name="connsiteY30" fmla="*/ 393700 h 1555750"/>
                <a:gd name="connsiteX31" fmla="*/ 568325 w 1616075"/>
                <a:gd name="connsiteY31" fmla="*/ 412750 h 1555750"/>
                <a:gd name="connsiteX32" fmla="*/ 577850 w 1616075"/>
                <a:gd name="connsiteY32" fmla="*/ 412750 h 1555750"/>
                <a:gd name="connsiteX33" fmla="*/ 577850 w 1616075"/>
                <a:gd name="connsiteY33" fmla="*/ 463550 h 1555750"/>
                <a:gd name="connsiteX34" fmla="*/ 596900 w 1616075"/>
                <a:gd name="connsiteY34" fmla="*/ 463550 h 1555750"/>
                <a:gd name="connsiteX35" fmla="*/ 596900 w 1616075"/>
                <a:gd name="connsiteY35" fmla="*/ 485775 h 1555750"/>
                <a:gd name="connsiteX36" fmla="*/ 612775 w 1616075"/>
                <a:gd name="connsiteY36" fmla="*/ 485775 h 1555750"/>
                <a:gd name="connsiteX37" fmla="*/ 612775 w 1616075"/>
                <a:gd name="connsiteY37" fmla="*/ 523875 h 1555750"/>
                <a:gd name="connsiteX38" fmla="*/ 650875 w 1616075"/>
                <a:gd name="connsiteY38" fmla="*/ 523875 h 1555750"/>
                <a:gd name="connsiteX39" fmla="*/ 650875 w 1616075"/>
                <a:gd name="connsiteY39" fmla="*/ 555625 h 1555750"/>
                <a:gd name="connsiteX40" fmla="*/ 688975 w 1616075"/>
                <a:gd name="connsiteY40" fmla="*/ 555625 h 1555750"/>
                <a:gd name="connsiteX41" fmla="*/ 688975 w 1616075"/>
                <a:gd name="connsiteY41" fmla="*/ 603250 h 1555750"/>
                <a:gd name="connsiteX42" fmla="*/ 711200 w 1616075"/>
                <a:gd name="connsiteY42" fmla="*/ 603250 h 1555750"/>
                <a:gd name="connsiteX43" fmla="*/ 711200 w 1616075"/>
                <a:gd name="connsiteY43" fmla="*/ 635000 h 1555750"/>
                <a:gd name="connsiteX44" fmla="*/ 717550 w 1616075"/>
                <a:gd name="connsiteY44" fmla="*/ 641350 h 1555750"/>
                <a:gd name="connsiteX45" fmla="*/ 717550 w 1616075"/>
                <a:gd name="connsiteY45" fmla="*/ 654050 h 1555750"/>
                <a:gd name="connsiteX46" fmla="*/ 752475 w 1616075"/>
                <a:gd name="connsiteY46" fmla="*/ 654050 h 1555750"/>
                <a:gd name="connsiteX47" fmla="*/ 752475 w 1616075"/>
                <a:gd name="connsiteY47" fmla="*/ 723900 h 1555750"/>
                <a:gd name="connsiteX48" fmla="*/ 774700 w 1616075"/>
                <a:gd name="connsiteY48" fmla="*/ 723900 h 1555750"/>
                <a:gd name="connsiteX49" fmla="*/ 774700 w 1616075"/>
                <a:gd name="connsiteY49" fmla="*/ 755650 h 1555750"/>
                <a:gd name="connsiteX50" fmla="*/ 787400 w 1616075"/>
                <a:gd name="connsiteY50" fmla="*/ 755650 h 1555750"/>
                <a:gd name="connsiteX51" fmla="*/ 787400 w 1616075"/>
                <a:gd name="connsiteY51" fmla="*/ 774700 h 1555750"/>
                <a:gd name="connsiteX52" fmla="*/ 803275 w 1616075"/>
                <a:gd name="connsiteY52" fmla="*/ 774700 h 1555750"/>
                <a:gd name="connsiteX53" fmla="*/ 803275 w 1616075"/>
                <a:gd name="connsiteY53" fmla="*/ 812800 h 1555750"/>
                <a:gd name="connsiteX54" fmla="*/ 838200 w 1616075"/>
                <a:gd name="connsiteY54" fmla="*/ 812800 h 1555750"/>
                <a:gd name="connsiteX55" fmla="*/ 838200 w 1616075"/>
                <a:gd name="connsiteY55" fmla="*/ 850900 h 1555750"/>
                <a:gd name="connsiteX56" fmla="*/ 860425 w 1616075"/>
                <a:gd name="connsiteY56" fmla="*/ 850900 h 1555750"/>
                <a:gd name="connsiteX57" fmla="*/ 860425 w 1616075"/>
                <a:gd name="connsiteY57" fmla="*/ 885825 h 1555750"/>
                <a:gd name="connsiteX58" fmla="*/ 879475 w 1616075"/>
                <a:gd name="connsiteY58" fmla="*/ 877887 h 1555750"/>
                <a:gd name="connsiteX59" fmla="*/ 882650 w 1616075"/>
                <a:gd name="connsiteY59" fmla="*/ 908050 h 1555750"/>
                <a:gd name="connsiteX60" fmla="*/ 901700 w 1616075"/>
                <a:gd name="connsiteY60" fmla="*/ 908050 h 1555750"/>
                <a:gd name="connsiteX61" fmla="*/ 901700 w 1616075"/>
                <a:gd name="connsiteY61" fmla="*/ 942975 h 1555750"/>
                <a:gd name="connsiteX62" fmla="*/ 949325 w 1616075"/>
                <a:gd name="connsiteY62" fmla="*/ 942975 h 1555750"/>
                <a:gd name="connsiteX63" fmla="*/ 949325 w 1616075"/>
                <a:gd name="connsiteY63" fmla="*/ 968375 h 1555750"/>
                <a:gd name="connsiteX64" fmla="*/ 962025 w 1616075"/>
                <a:gd name="connsiteY64" fmla="*/ 968375 h 1555750"/>
                <a:gd name="connsiteX65" fmla="*/ 962025 w 1616075"/>
                <a:gd name="connsiteY65" fmla="*/ 1006475 h 1555750"/>
                <a:gd name="connsiteX66" fmla="*/ 993775 w 1616075"/>
                <a:gd name="connsiteY66" fmla="*/ 1006475 h 1555750"/>
                <a:gd name="connsiteX67" fmla="*/ 993775 w 1616075"/>
                <a:gd name="connsiteY67" fmla="*/ 1016000 h 1555750"/>
                <a:gd name="connsiteX68" fmla="*/ 1044575 w 1616075"/>
                <a:gd name="connsiteY68" fmla="*/ 1016000 h 1555750"/>
                <a:gd name="connsiteX69" fmla="*/ 1044575 w 1616075"/>
                <a:gd name="connsiteY69" fmla="*/ 1069975 h 1555750"/>
                <a:gd name="connsiteX70" fmla="*/ 1044575 w 1616075"/>
                <a:gd name="connsiteY70" fmla="*/ 1114425 h 1555750"/>
                <a:gd name="connsiteX71" fmla="*/ 1066800 w 1616075"/>
                <a:gd name="connsiteY71" fmla="*/ 1114425 h 1555750"/>
                <a:gd name="connsiteX72" fmla="*/ 1066800 w 1616075"/>
                <a:gd name="connsiteY72" fmla="*/ 1139825 h 1555750"/>
                <a:gd name="connsiteX73" fmla="*/ 1073150 w 1616075"/>
                <a:gd name="connsiteY73" fmla="*/ 1139825 h 1555750"/>
                <a:gd name="connsiteX74" fmla="*/ 1073150 w 1616075"/>
                <a:gd name="connsiteY74" fmla="*/ 1187450 h 1555750"/>
                <a:gd name="connsiteX75" fmla="*/ 1082675 w 1616075"/>
                <a:gd name="connsiteY75" fmla="*/ 1187450 h 1555750"/>
                <a:gd name="connsiteX76" fmla="*/ 1082675 w 1616075"/>
                <a:gd name="connsiteY76" fmla="*/ 1212850 h 1555750"/>
                <a:gd name="connsiteX77" fmla="*/ 1111250 w 1616075"/>
                <a:gd name="connsiteY77" fmla="*/ 1212850 h 1555750"/>
                <a:gd name="connsiteX78" fmla="*/ 1111250 w 1616075"/>
                <a:gd name="connsiteY78" fmla="*/ 1219200 h 1555750"/>
                <a:gd name="connsiteX79" fmla="*/ 1152525 w 1616075"/>
                <a:gd name="connsiteY79" fmla="*/ 1219200 h 1555750"/>
                <a:gd name="connsiteX80" fmla="*/ 1152525 w 1616075"/>
                <a:gd name="connsiteY80" fmla="*/ 1250950 h 1555750"/>
                <a:gd name="connsiteX81" fmla="*/ 1174750 w 1616075"/>
                <a:gd name="connsiteY81" fmla="*/ 1250950 h 1555750"/>
                <a:gd name="connsiteX82" fmla="*/ 1174750 w 1616075"/>
                <a:gd name="connsiteY82" fmla="*/ 1276350 h 1555750"/>
                <a:gd name="connsiteX83" fmla="*/ 1200150 w 1616075"/>
                <a:gd name="connsiteY83" fmla="*/ 1276350 h 1555750"/>
                <a:gd name="connsiteX84" fmla="*/ 1200150 w 1616075"/>
                <a:gd name="connsiteY84" fmla="*/ 1282700 h 1555750"/>
                <a:gd name="connsiteX85" fmla="*/ 1241425 w 1616075"/>
                <a:gd name="connsiteY85" fmla="*/ 1282700 h 1555750"/>
                <a:gd name="connsiteX86" fmla="*/ 1241425 w 1616075"/>
                <a:gd name="connsiteY86" fmla="*/ 1314450 h 1555750"/>
                <a:gd name="connsiteX87" fmla="*/ 1257300 w 1616075"/>
                <a:gd name="connsiteY87" fmla="*/ 1314450 h 1555750"/>
                <a:gd name="connsiteX88" fmla="*/ 1257300 w 1616075"/>
                <a:gd name="connsiteY88" fmla="*/ 1343025 h 1555750"/>
                <a:gd name="connsiteX89" fmla="*/ 1273175 w 1616075"/>
                <a:gd name="connsiteY89" fmla="*/ 1343025 h 1555750"/>
                <a:gd name="connsiteX90" fmla="*/ 1266825 w 1616075"/>
                <a:gd name="connsiteY90" fmla="*/ 1349375 h 1555750"/>
                <a:gd name="connsiteX91" fmla="*/ 1285875 w 1616075"/>
                <a:gd name="connsiteY91" fmla="*/ 1349375 h 1555750"/>
                <a:gd name="connsiteX92" fmla="*/ 1285875 w 1616075"/>
                <a:gd name="connsiteY92" fmla="*/ 1387475 h 1555750"/>
                <a:gd name="connsiteX93" fmla="*/ 1333500 w 1616075"/>
                <a:gd name="connsiteY93" fmla="*/ 1387475 h 1555750"/>
                <a:gd name="connsiteX94" fmla="*/ 1333500 w 1616075"/>
                <a:gd name="connsiteY94" fmla="*/ 1397000 h 1555750"/>
                <a:gd name="connsiteX95" fmla="*/ 1406525 w 1616075"/>
                <a:gd name="connsiteY95" fmla="*/ 1397000 h 1555750"/>
                <a:gd name="connsiteX96" fmla="*/ 1406525 w 1616075"/>
                <a:gd name="connsiteY96" fmla="*/ 1412875 h 1555750"/>
                <a:gd name="connsiteX97" fmla="*/ 1435100 w 1616075"/>
                <a:gd name="connsiteY97" fmla="*/ 1412875 h 1555750"/>
                <a:gd name="connsiteX98" fmla="*/ 1425575 w 1616075"/>
                <a:gd name="connsiteY98" fmla="*/ 1422400 h 1555750"/>
                <a:gd name="connsiteX99" fmla="*/ 1460500 w 1616075"/>
                <a:gd name="connsiteY99" fmla="*/ 1422400 h 1555750"/>
                <a:gd name="connsiteX100" fmla="*/ 1460500 w 1616075"/>
                <a:gd name="connsiteY100" fmla="*/ 1457325 h 1555750"/>
                <a:gd name="connsiteX101" fmla="*/ 1498600 w 1616075"/>
                <a:gd name="connsiteY101" fmla="*/ 1457325 h 1555750"/>
                <a:gd name="connsiteX102" fmla="*/ 1498600 w 1616075"/>
                <a:gd name="connsiteY102" fmla="*/ 1476375 h 1555750"/>
                <a:gd name="connsiteX103" fmla="*/ 1530350 w 1616075"/>
                <a:gd name="connsiteY103" fmla="*/ 1476375 h 1555750"/>
                <a:gd name="connsiteX104" fmla="*/ 1530350 w 1616075"/>
                <a:gd name="connsiteY104" fmla="*/ 1504950 h 1555750"/>
                <a:gd name="connsiteX105" fmla="*/ 1562100 w 1616075"/>
                <a:gd name="connsiteY105" fmla="*/ 1504950 h 1555750"/>
                <a:gd name="connsiteX106" fmla="*/ 1562100 w 1616075"/>
                <a:gd name="connsiteY106" fmla="*/ 1546225 h 1555750"/>
                <a:gd name="connsiteX107" fmla="*/ 1616075 w 1616075"/>
                <a:gd name="connsiteY107" fmla="*/ 1546225 h 1555750"/>
                <a:gd name="connsiteX108" fmla="*/ 1616075 w 1616075"/>
                <a:gd name="connsiteY108" fmla="*/ 1555750 h 1555750"/>
                <a:gd name="connsiteX0" fmla="*/ 0 w 1616075"/>
                <a:gd name="connsiteY0" fmla="*/ 0 h 1555750"/>
                <a:gd name="connsiteX1" fmla="*/ 82550 w 1616075"/>
                <a:gd name="connsiteY1" fmla="*/ 0 h 1555750"/>
                <a:gd name="connsiteX2" fmla="*/ 82550 w 1616075"/>
                <a:gd name="connsiteY2" fmla="*/ 15875 h 1555750"/>
                <a:gd name="connsiteX3" fmla="*/ 95250 w 1616075"/>
                <a:gd name="connsiteY3" fmla="*/ 15875 h 1555750"/>
                <a:gd name="connsiteX4" fmla="*/ 95250 w 1616075"/>
                <a:gd name="connsiteY4" fmla="*/ 25400 h 1555750"/>
                <a:gd name="connsiteX5" fmla="*/ 200025 w 1616075"/>
                <a:gd name="connsiteY5" fmla="*/ 25400 h 1555750"/>
                <a:gd name="connsiteX6" fmla="*/ 200025 w 1616075"/>
                <a:gd name="connsiteY6" fmla="*/ 53975 h 1555750"/>
                <a:gd name="connsiteX7" fmla="*/ 200025 w 1616075"/>
                <a:gd name="connsiteY7" fmla="*/ 79375 h 1555750"/>
                <a:gd name="connsiteX8" fmla="*/ 244475 w 1616075"/>
                <a:gd name="connsiteY8" fmla="*/ 79375 h 1555750"/>
                <a:gd name="connsiteX9" fmla="*/ 244475 w 1616075"/>
                <a:gd name="connsiteY9" fmla="*/ 92075 h 1555750"/>
                <a:gd name="connsiteX10" fmla="*/ 285750 w 1616075"/>
                <a:gd name="connsiteY10" fmla="*/ 92075 h 1555750"/>
                <a:gd name="connsiteX11" fmla="*/ 285750 w 1616075"/>
                <a:gd name="connsiteY11" fmla="*/ 101600 h 1555750"/>
                <a:gd name="connsiteX12" fmla="*/ 358775 w 1616075"/>
                <a:gd name="connsiteY12" fmla="*/ 101600 h 1555750"/>
                <a:gd name="connsiteX13" fmla="*/ 358775 w 1616075"/>
                <a:gd name="connsiteY13" fmla="*/ 127000 h 1555750"/>
                <a:gd name="connsiteX14" fmla="*/ 393700 w 1616075"/>
                <a:gd name="connsiteY14" fmla="*/ 127000 h 1555750"/>
                <a:gd name="connsiteX15" fmla="*/ 393700 w 1616075"/>
                <a:gd name="connsiteY15" fmla="*/ 142875 h 1555750"/>
                <a:gd name="connsiteX16" fmla="*/ 403225 w 1616075"/>
                <a:gd name="connsiteY16" fmla="*/ 142875 h 1555750"/>
                <a:gd name="connsiteX17" fmla="*/ 403225 w 1616075"/>
                <a:gd name="connsiteY17" fmla="*/ 200025 h 1555750"/>
                <a:gd name="connsiteX18" fmla="*/ 431800 w 1616075"/>
                <a:gd name="connsiteY18" fmla="*/ 200025 h 1555750"/>
                <a:gd name="connsiteX19" fmla="*/ 431800 w 1616075"/>
                <a:gd name="connsiteY19" fmla="*/ 222250 h 1555750"/>
                <a:gd name="connsiteX20" fmla="*/ 457200 w 1616075"/>
                <a:gd name="connsiteY20" fmla="*/ 222250 h 1555750"/>
                <a:gd name="connsiteX21" fmla="*/ 457200 w 1616075"/>
                <a:gd name="connsiteY21" fmla="*/ 260350 h 1555750"/>
                <a:gd name="connsiteX22" fmla="*/ 488950 w 1616075"/>
                <a:gd name="connsiteY22" fmla="*/ 260350 h 1555750"/>
                <a:gd name="connsiteX23" fmla="*/ 488950 w 1616075"/>
                <a:gd name="connsiteY23" fmla="*/ 295275 h 1555750"/>
                <a:gd name="connsiteX24" fmla="*/ 511175 w 1616075"/>
                <a:gd name="connsiteY24" fmla="*/ 295275 h 1555750"/>
                <a:gd name="connsiteX25" fmla="*/ 511175 w 1616075"/>
                <a:gd name="connsiteY25" fmla="*/ 346075 h 1555750"/>
                <a:gd name="connsiteX26" fmla="*/ 533400 w 1616075"/>
                <a:gd name="connsiteY26" fmla="*/ 346075 h 1555750"/>
                <a:gd name="connsiteX27" fmla="*/ 533400 w 1616075"/>
                <a:gd name="connsiteY27" fmla="*/ 371475 h 1555750"/>
                <a:gd name="connsiteX28" fmla="*/ 552450 w 1616075"/>
                <a:gd name="connsiteY28" fmla="*/ 371475 h 1555750"/>
                <a:gd name="connsiteX29" fmla="*/ 552450 w 1616075"/>
                <a:gd name="connsiteY29" fmla="*/ 393700 h 1555750"/>
                <a:gd name="connsiteX30" fmla="*/ 568325 w 1616075"/>
                <a:gd name="connsiteY30" fmla="*/ 393700 h 1555750"/>
                <a:gd name="connsiteX31" fmla="*/ 568325 w 1616075"/>
                <a:gd name="connsiteY31" fmla="*/ 412750 h 1555750"/>
                <a:gd name="connsiteX32" fmla="*/ 577850 w 1616075"/>
                <a:gd name="connsiteY32" fmla="*/ 412750 h 1555750"/>
                <a:gd name="connsiteX33" fmla="*/ 577850 w 1616075"/>
                <a:gd name="connsiteY33" fmla="*/ 463550 h 1555750"/>
                <a:gd name="connsiteX34" fmla="*/ 596900 w 1616075"/>
                <a:gd name="connsiteY34" fmla="*/ 463550 h 1555750"/>
                <a:gd name="connsiteX35" fmla="*/ 596900 w 1616075"/>
                <a:gd name="connsiteY35" fmla="*/ 485775 h 1555750"/>
                <a:gd name="connsiteX36" fmla="*/ 612775 w 1616075"/>
                <a:gd name="connsiteY36" fmla="*/ 485775 h 1555750"/>
                <a:gd name="connsiteX37" fmla="*/ 612775 w 1616075"/>
                <a:gd name="connsiteY37" fmla="*/ 523875 h 1555750"/>
                <a:gd name="connsiteX38" fmla="*/ 650875 w 1616075"/>
                <a:gd name="connsiteY38" fmla="*/ 523875 h 1555750"/>
                <a:gd name="connsiteX39" fmla="*/ 650875 w 1616075"/>
                <a:gd name="connsiteY39" fmla="*/ 555625 h 1555750"/>
                <a:gd name="connsiteX40" fmla="*/ 688975 w 1616075"/>
                <a:gd name="connsiteY40" fmla="*/ 555625 h 1555750"/>
                <a:gd name="connsiteX41" fmla="*/ 688975 w 1616075"/>
                <a:gd name="connsiteY41" fmla="*/ 603250 h 1555750"/>
                <a:gd name="connsiteX42" fmla="*/ 711200 w 1616075"/>
                <a:gd name="connsiteY42" fmla="*/ 603250 h 1555750"/>
                <a:gd name="connsiteX43" fmla="*/ 711200 w 1616075"/>
                <a:gd name="connsiteY43" fmla="*/ 635000 h 1555750"/>
                <a:gd name="connsiteX44" fmla="*/ 717550 w 1616075"/>
                <a:gd name="connsiteY44" fmla="*/ 641350 h 1555750"/>
                <a:gd name="connsiteX45" fmla="*/ 717550 w 1616075"/>
                <a:gd name="connsiteY45" fmla="*/ 654050 h 1555750"/>
                <a:gd name="connsiteX46" fmla="*/ 752475 w 1616075"/>
                <a:gd name="connsiteY46" fmla="*/ 654050 h 1555750"/>
                <a:gd name="connsiteX47" fmla="*/ 752475 w 1616075"/>
                <a:gd name="connsiteY47" fmla="*/ 723900 h 1555750"/>
                <a:gd name="connsiteX48" fmla="*/ 774700 w 1616075"/>
                <a:gd name="connsiteY48" fmla="*/ 723900 h 1555750"/>
                <a:gd name="connsiteX49" fmla="*/ 774700 w 1616075"/>
                <a:gd name="connsiteY49" fmla="*/ 755650 h 1555750"/>
                <a:gd name="connsiteX50" fmla="*/ 787400 w 1616075"/>
                <a:gd name="connsiteY50" fmla="*/ 755650 h 1555750"/>
                <a:gd name="connsiteX51" fmla="*/ 787400 w 1616075"/>
                <a:gd name="connsiteY51" fmla="*/ 774700 h 1555750"/>
                <a:gd name="connsiteX52" fmla="*/ 803275 w 1616075"/>
                <a:gd name="connsiteY52" fmla="*/ 774700 h 1555750"/>
                <a:gd name="connsiteX53" fmla="*/ 803275 w 1616075"/>
                <a:gd name="connsiteY53" fmla="*/ 812800 h 1555750"/>
                <a:gd name="connsiteX54" fmla="*/ 838200 w 1616075"/>
                <a:gd name="connsiteY54" fmla="*/ 812800 h 1555750"/>
                <a:gd name="connsiteX55" fmla="*/ 838200 w 1616075"/>
                <a:gd name="connsiteY55" fmla="*/ 850900 h 1555750"/>
                <a:gd name="connsiteX56" fmla="*/ 860425 w 1616075"/>
                <a:gd name="connsiteY56" fmla="*/ 850900 h 1555750"/>
                <a:gd name="connsiteX57" fmla="*/ 860425 w 1616075"/>
                <a:gd name="connsiteY57" fmla="*/ 885825 h 1555750"/>
                <a:gd name="connsiteX58" fmla="*/ 879475 w 1616075"/>
                <a:gd name="connsiteY58" fmla="*/ 887412 h 1555750"/>
                <a:gd name="connsiteX59" fmla="*/ 882650 w 1616075"/>
                <a:gd name="connsiteY59" fmla="*/ 908050 h 1555750"/>
                <a:gd name="connsiteX60" fmla="*/ 901700 w 1616075"/>
                <a:gd name="connsiteY60" fmla="*/ 908050 h 1555750"/>
                <a:gd name="connsiteX61" fmla="*/ 901700 w 1616075"/>
                <a:gd name="connsiteY61" fmla="*/ 942975 h 1555750"/>
                <a:gd name="connsiteX62" fmla="*/ 949325 w 1616075"/>
                <a:gd name="connsiteY62" fmla="*/ 942975 h 1555750"/>
                <a:gd name="connsiteX63" fmla="*/ 949325 w 1616075"/>
                <a:gd name="connsiteY63" fmla="*/ 968375 h 1555750"/>
                <a:gd name="connsiteX64" fmla="*/ 962025 w 1616075"/>
                <a:gd name="connsiteY64" fmla="*/ 968375 h 1555750"/>
                <a:gd name="connsiteX65" fmla="*/ 962025 w 1616075"/>
                <a:gd name="connsiteY65" fmla="*/ 1006475 h 1555750"/>
                <a:gd name="connsiteX66" fmla="*/ 993775 w 1616075"/>
                <a:gd name="connsiteY66" fmla="*/ 1006475 h 1555750"/>
                <a:gd name="connsiteX67" fmla="*/ 993775 w 1616075"/>
                <a:gd name="connsiteY67" fmla="*/ 1016000 h 1555750"/>
                <a:gd name="connsiteX68" fmla="*/ 1044575 w 1616075"/>
                <a:gd name="connsiteY68" fmla="*/ 1016000 h 1555750"/>
                <a:gd name="connsiteX69" fmla="*/ 1044575 w 1616075"/>
                <a:gd name="connsiteY69" fmla="*/ 1069975 h 1555750"/>
                <a:gd name="connsiteX70" fmla="*/ 1044575 w 1616075"/>
                <a:gd name="connsiteY70" fmla="*/ 1114425 h 1555750"/>
                <a:gd name="connsiteX71" fmla="*/ 1066800 w 1616075"/>
                <a:gd name="connsiteY71" fmla="*/ 1114425 h 1555750"/>
                <a:gd name="connsiteX72" fmla="*/ 1066800 w 1616075"/>
                <a:gd name="connsiteY72" fmla="*/ 1139825 h 1555750"/>
                <a:gd name="connsiteX73" fmla="*/ 1073150 w 1616075"/>
                <a:gd name="connsiteY73" fmla="*/ 1139825 h 1555750"/>
                <a:gd name="connsiteX74" fmla="*/ 1073150 w 1616075"/>
                <a:gd name="connsiteY74" fmla="*/ 1187450 h 1555750"/>
                <a:gd name="connsiteX75" fmla="*/ 1082675 w 1616075"/>
                <a:gd name="connsiteY75" fmla="*/ 1187450 h 1555750"/>
                <a:gd name="connsiteX76" fmla="*/ 1082675 w 1616075"/>
                <a:gd name="connsiteY76" fmla="*/ 1212850 h 1555750"/>
                <a:gd name="connsiteX77" fmla="*/ 1111250 w 1616075"/>
                <a:gd name="connsiteY77" fmla="*/ 1212850 h 1555750"/>
                <a:gd name="connsiteX78" fmla="*/ 1111250 w 1616075"/>
                <a:gd name="connsiteY78" fmla="*/ 1219200 h 1555750"/>
                <a:gd name="connsiteX79" fmla="*/ 1152525 w 1616075"/>
                <a:gd name="connsiteY79" fmla="*/ 1219200 h 1555750"/>
                <a:gd name="connsiteX80" fmla="*/ 1152525 w 1616075"/>
                <a:gd name="connsiteY80" fmla="*/ 1250950 h 1555750"/>
                <a:gd name="connsiteX81" fmla="*/ 1174750 w 1616075"/>
                <a:gd name="connsiteY81" fmla="*/ 1250950 h 1555750"/>
                <a:gd name="connsiteX82" fmla="*/ 1174750 w 1616075"/>
                <a:gd name="connsiteY82" fmla="*/ 1276350 h 1555750"/>
                <a:gd name="connsiteX83" fmla="*/ 1200150 w 1616075"/>
                <a:gd name="connsiteY83" fmla="*/ 1276350 h 1555750"/>
                <a:gd name="connsiteX84" fmla="*/ 1200150 w 1616075"/>
                <a:gd name="connsiteY84" fmla="*/ 1282700 h 1555750"/>
                <a:gd name="connsiteX85" fmla="*/ 1241425 w 1616075"/>
                <a:gd name="connsiteY85" fmla="*/ 1282700 h 1555750"/>
                <a:gd name="connsiteX86" fmla="*/ 1241425 w 1616075"/>
                <a:gd name="connsiteY86" fmla="*/ 1314450 h 1555750"/>
                <a:gd name="connsiteX87" fmla="*/ 1257300 w 1616075"/>
                <a:gd name="connsiteY87" fmla="*/ 1314450 h 1555750"/>
                <a:gd name="connsiteX88" fmla="*/ 1257300 w 1616075"/>
                <a:gd name="connsiteY88" fmla="*/ 1343025 h 1555750"/>
                <a:gd name="connsiteX89" fmla="*/ 1273175 w 1616075"/>
                <a:gd name="connsiteY89" fmla="*/ 1343025 h 1555750"/>
                <a:gd name="connsiteX90" fmla="*/ 1266825 w 1616075"/>
                <a:gd name="connsiteY90" fmla="*/ 1349375 h 1555750"/>
                <a:gd name="connsiteX91" fmla="*/ 1285875 w 1616075"/>
                <a:gd name="connsiteY91" fmla="*/ 1349375 h 1555750"/>
                <a:gd name="connsiteX92" fmla="*/ 1285875 w 1616075"/>
                <a:gd name="connsiteY92" fmla="*/ 1387475 h 1555750"/>
                <a:gd name="connsiteX93" fmla="*/ 1333500 w 1616075"/>
                <a:gd name="connsiteY93" fmla="*/ 1387475 h 1555750"/>
                <a:gd name="connsiteX94" fmla="*/ 1333500 w 1616075"/>
                <a:gd name="connsiteY94" fmla="*/ 1397000 h 1555750"/>
                <a:gd name="connsiteX95" fmla="*/ 1406525 w 1616075"/>
                <a:gd name="connsiteY95" fmla="*/ 1397000 h 1555750"/>
                <a:gd name="connsiteX96" fmla="*/ 1406525 w 1616075"/>
                <a:gd name="connsiteY96" fmla="*/ 1412875 h 1555750"/>
                <a:gd name="connsiteX97" fmla="*/ 1435100 w 1616075"/>
                <a:gd name="connsiteY97" fmla="*/ 1412875 h 1555750"/>
                <a:gd name="connsiteX98" fmla="*/ 1425575 w 1616075"/>
                <a:gd name="connsiteY98" fmla="*/ 1422400 h 1555750"/>
                <a:gd name="connsiteX99" fmla="*/ 1460500 w 1616075"/>
                <a:gd name="connsiteY99" fmla="*/ 1422400 h 1555750"/>
                <a:gd name="connsiteX100" fmla="*/ 1460500 w 1616075"/>
                <a:gd name="connsiteY100" fmla="*/ 1457325 h 1555750"/>
                <a:gd name="connsiteX101" fmla="*/ 1498600 w 1616075"/>
                <a:gd name="connsiteY101" fmla="*/ 1457325 h 1555750"/>
                <a:gd name="connsiteX102" fmla="*/ 1498600 w 1616075"/>
                <a:gd name="connsiteY102" fmla="*/ 1476375 h 1555750"/>
                <a:gd name="connsiteX103" fmla="*/ 1530350 w 1616075"/>
                <a:gd name="connsiteY103" fmla="*/ 1476375 h 1555750"/>
                <a:gd name="connsiteX104" fmla="*/ 1530350 w 1616075"/>
                <a:gd name="connsiteY104" fmla="*/ 1504950 h 1555750"/>
                <a:gd name="connsiteX105" fmla="*/ 1562100 w 1616075"/>
                <a:gd name="connsiteY105" fmla="*/ 1504950 h 1555750"/>
                <a:gd name="connsiteX106" fmla="*/ 1562100 w 1616075"/>
                <a:gd name="connsiteY106" fmla="*/ 1546225 h 1555750"/>
                <a:gd name="connsiteX107" fmla="*/ 1616075 w 1616075"/>
                <a:gd name="connsiteY107" fmla="*/ 1546225 h 1555750"/>
                <a:gd name="connsiteX108" fmla="*/ 1616075 w 1616075"/>
                <a:gd name="connsiteY108" fmla="*/ 1555750 h 1555750"/>
                <a:gd name="connsiteX0" fmla="*/ 0 w 1616075"/>
                <a:gd name="connsiteY0" fmla="*/ 0 h 1555750"/>
                <a:gd name="connsiteX1" fmla="*/ 82550 w 1616075"/>
                <a:gd name="connsiteY1" fmla="*/ 0 h 1555750"/>
                <a:gd name="connsiteX2" fmla="*/ 82550 w 1616075"/>
                <a:gd name="connsiteY2" fmla="*/ 15875 h 1555750"/>
                <a:gd name="connsiteX3" fmla="*/ 95250 w 1616075"/>
                <a:gd name="connsiteY3" fmla="*/ 15875 h 1555750"/>
                <a:gd name="connsiteX4" fmla="*/ 95250 w 1616075"/>
                <a:gd name="connsiteY4" fmla="*/ 25400 h 1555750"/>
                <a:gd name="connsiteX5" fmla="*/ 200025 w 1616075"/>
                <a:gd name="connsiteY5" fmla="*/ 25400 h 1555750"/>
                <a:gd name="connsiteX6" fmla="*/ 200025 w 1616075"/>
                <a:gd name="connsiteY6" fmla="*/ 53975 h 1555750"/>
                <a:gd name="connsiteX7" fmla="*/ 200025 w 1616075"/>
                <a:gd name="connsiteY7" fmla="*/ 79375 h 1555750"/>
                <a:gd name="connsiteX8" fmla="*/ 244475 w 1616075"/>
                <a:gd name="connsiteY8" fmla="*/ 79375 h 1555750"/>
                <a:gd name="connsiteX9" fmla="*/ 244475 w 1616075"/>
                <a:gd name="connsiteY9" fmla="*/ 92075 h 1555750"/>
                <a:gd name="connsiteX10" fmla="*/ 285750 w 1616075"/>
                <a:gd name="connsiteY10" fmla="*/ 92075 h 1555750"/>
                <a:gd name="connsiteX11" fmla="*/ 285750 w 1616075"/>
                <a:gd name="connsiteY11" fmla="*/ 101600 h 1555750"/>
                <a:gd name="connsiteX12" fmla="*/ 358775 w 1616075"/>
                <a:gd name="connsiteY12" fmla="*/ 101600 h 1555750"/>
                <a:gd name="connsiteX13" fmla="*/ 358775 w 1616075"/>
                <a:gd name="connsiteY13" fmla="*/ 127000 h 1555750"/>
                <a:gd name="connsiteX14" fmla="*/ 393700 w 1616075"/>
                <a:gd name="connsiteY14" fmla="*/ 127000 h 1555750"/>
                <a:gd name="connsiteX15" fmla="*/ 393700 w 1616075"/>
                <a:gd name="connsiteY15" fmla="*/ 142875 h 1555750"/>
                <a:gd name="connsiteX16" fmla="*/ 403225 w 1616075"/>
                <a:gd name="connsiteY16" fmla="*/ 142875 h 1555750"/>
                <a:gd name="connsiteX17" fmla="*/ 403225 w 1616075"/>
                <a:gd name="connsiteY17" fmla="*/ 200025 h 1555750"/>
                <a:gd name="connsiteX18" fmla="*/ 431800 w 1616075"/>
                <a:gd name="connsiteY18" fmla="*/ 200025 h 1555750"/>
                <a:gd name="connsiteX19" fmla="*/ 431800 w 1616075"/>
                <a:gd name="connsiteY19" fmla="*/ 222250 h 1555750"/>
                <a:gd name="connsiteX20" fmla="*/ 457200 w 1616075"/>
                <a:gd name="connsiteY20" fmla="*/ 222250 h 1555750"/>
                <a:gd name="connsiteX21" fmla="*/ 457200 w 1616075"/>
                <a:gd name="connsiteY21" fmla="*/ 260350 h 1555750"/>
                <a:gd name="connsiteX22" fmla="*/ 488950 w 1616075"/>
                <a:gd name="connsiteY22" fmla="*/ 260350 h 1555750"/>
                <a:gd name="connsiteX23" fmla="*/ 488950 w 1616075"/>
                <a:gd name="connsiteY23" fmla="*/ 295275 h 1555750"/>
                <a:gd name="connsiteX24" fmla="*/ 511175 w 1616075"/>
                <a:gd name="connsiteY24" fmla="*/ 295275 h 1555750"/>
                <a:gd name="connsiteX25" fmla="*/ 511175 w 1616075"/>
                <a:gd name="connsiteY25" fmla="*/ 346075 h 1555750"/>
                <a:gd name="connsiteX26" fmla="*/ 533400 w 1616075"/>
                <a:gd name="connsiteY26" fmla="*/ 346075 h 1555750"/>
                <a:gd name="connsiteX27" fmla="*/ 533400 w 1616075"/>
                <a:gd name="connsiteY27" fmla="*/ 371475 h 1555750"/>
                <a:gd name="connsiteX28" fmla="*/ 552450 w 1616075"/>
                <a:gd name="connsiteY28" fmla="*/ 371475 h 1555750"/>
                <a:gd name="connsiteX29" fmla="*/ 552450 w 1616075"/>
                <a:gd name="connsiteY29" fmla="*/ 393700 h 1555750"/>
                <a:gd name="connsiteX30" fmla="*/ 568325 w 1616075"/>
                <a:gd name="connsiteY30" fmla="*/ 393700 h 1555750"/>
                <a:gd name="connsiteX31" fmla="*/ 568325 w 1616075"/>
                <a:gd name="connsiteY31" fmla="*/ 412750 h 1555750"/>
                <a:gd name="connsiteX32" fmla="*/ 577850 w 1616075"/>
                <a:gd name="connsiteY32" fmla="*/ 412750 h 1555750"/>
                <a:gd name="connsiteX33" fmla="*/ 577850 w 1616075"/>
                <a:gd name="connsiteY33" fmla="*/ 463550 h 1555750"/>
                <a:gd name="connsiteX34" fmla="*/ 596900 w 1616075"/>
                <a:gd name="connsiteY34" fmla="*/ 463550 h 1555750"/>
                <a:gd name="connsiteX35" fmla="*/ 596900 w 1616075"/>
                <a:gd name="connsiteY35" fmla="*/ 485775 h 1555750"/>
                <a:gd name="connsiteX36" fmla="*/ 612775 w 1616075"/>
                <a:gd name="connsiteY36" fmla="*/ 485775 h 1555750"/>
                <a:gd name="connsiteX37" fmla="*/ 612775 w 1616075"/>
                <a:gd name="connsiteY37" fmla="*/ 523875 h 1555750"/>
                <a:gd name="connsiteX38" fmla="*/ 650875 w 1616075"/>
                <a:gd name="connsiteY38" fmla="*/ 523875 h 1555750"/>
                <a:gd name="connsiteX39" fmla="*/ 650875 w 1616075"/>
                <a:gd name="connsiteY39" fmla="*/ 555625 h 1555750"/>
                <a:gd name="connsiteX40" fmla="*/ 688975 w 1616075"/>
                <a:gd name="connsiteY40" fmla="*/ 555625 h 1555750"/>
                <a:gd name="connsiteX41" fmla="*/ 688975 w 1616075"/>
                <a:gd name="connsiteY41" fmla="*/ 603250 h 1555750"/>
                <a:gd name="connsiteX42" fmla="*/ 711200 w 1616075"/>
                <a:gd name="connsiteY42" fmla="*/ 603250 h 1555750"/>
                <a:gd name="connsiteX43" fmla="*/ 711200 w 1616075"/>
                <a:gd name="connsiteY43" fmla="*/ 635000 h 1555750"/>
                <a:gd name="connsiteX44" fmla="*/ 717550 w 1616075"/>
                <a:gd name="connsiteY44" fmla="*/ 641350 h 1555750"/>
                <a:gd name="connsiteX45" fmla="*/ 717550 w 1616075"/>
                <a:gd name="connsiteY45" fmla="*/ 654050 h 1555750"/>
                <a:gd name="connsiteX46" fmla="*/ 752475 w 1616075"/>
                <a:gd name="connsiteY46" fmla="*/ 654050 h 1555750"/>
                <a:gd name="connsiteX47" fmla="*/ 752475 w 1616075"/>
                <a:gd name="connsiteY47" fmla="*/ 723900 h 1555750"/>
                <a:gd name="connsiteX48" fmla="*/ 774700 w 1616075"/>
                <a:gd name="connsiteY48" fmla="*/ 723900 h 1555750"/>
                <a:gd name="connsiteX49" fmla="*/ 774700 w 1616075"/>
                <a:gd name="connsiteY49" fmla="*/ 755650 h 1555750"/>
                <a:gd name="connsiteX50" fmla="*/ 787400 w 1616075"/>
                <a:gd name="connsiteY50" fmla="*/ 755650 h 1555750"/>
                <a:gd name="connsiteX51" fmla="*/ 787400 w 1616075"/>
                <a:gd name="connsiteY51" fmla="*/ 774700 h 1555750"/>
                <a:gd name="connsiteX52" fmla="*/ 803275 w 1616075"/>
                <a:gd name="connsiteY52" fmla="*/ 774700 h 1555750"/>
                <a:gd name="connsiteX53" fmla="*/ 803275 w 1616075"/>
                <a:gd name="connsiteY53" fmla="*/ 812800 h 1555750"/>
                <a:gd name="connsiteX54" fmla="*/ 838200 w 1616075"/>
                <a:gd name="connsiteY54" fmla="*/ 812800 h 1555750"/>
                <a:gd name="connsiteX55" fmla="*/ 838200 w 1616075"/>
                <a:gd name="connsiteY55" fmla="*/ 850900 h 1555750"/>
                <a:gd name="connsiteX56" fmla="*/ 860425 w 1616075"/>
                <a:gd name="connsiteY56" fmla="*/ 850900 h 1555750"/>
                <a:gd name="connsiteX57" fmla="*/ 860425 w 1616075"/>
                <a:gd name="connsiteY57" fmla="*/ 885825 h 1555750"/>
                <a:gd name="connsiteX58" fmla="*/ 879475 w 1616075"/>
                <a:gd name="connsiteY58" fmla="*/ 887412 h 1555750"/>
                <a:gd name="connsiteX59" fmla="*/ 882650 w 1616075"/>
                <a:gd name="connsiteY59" fmla="*/ 908050 h 1555750"/>
                <a:gd name="connsiteX60" fmla="*/ 901700 w 1616075"/>
                <a:gd name="connsiteY60" fmla="*/ 908050 h 1555750"/>
                <a:gd name="connsiteX61" fmla="*/ 901700 w 1616075"/>
                <a:gd name="connsiteY61" fmla="*/ 942975 h 1555750"/>
                <a:gd name="connsiteX62" fmla="*/ 949325 w 1616075"/>
                <a:gd name="connsiteY62" fmla="*/ 942975 h 1555750"/>
                <a:gd name="connsiteX63" fmla="*/ 949325 w 1616075"/>
                <a:gd name="connsiteY63" fmla="*/ 968375 h 1555750"/>
                <a:gd name="connsiteX64" fmla="*/ 962025 w 1616075"/>
                <a:gd name="connsiteY64" fmla="*/ 968375 h 1555750"/>
                <a:gd name="connsiteX65" fmla="*/ 962025 w 1616075"/>
                <a:gd name="connsiteY65" fmla="*/ 1006475 h 1555750"/>
                <a:gd name="connsiteX66" fmla="*/ 993775 w 1616075"/>
                <a:gd name="connsiteY66" fmla="*/ 1006475 h 1555750"/>
                <a:gd name="connsiteX67" fmla="*/ 993775 w 1616075"/>
                <a:gd name="connsiteY67" fmla="*/ 1016000 h 1555750"/>
                <a:gd name="connsiteX68" fmla="*/ 1044575 w 1616075"/>
                <a:gd name="connsiteY68" fmla="*/ 1016000 h 1555750"/>
                <a:gd name="connsiteX69" fmla="*/ 1044575 w 1616075"/>
                <a:gd name="connsiteY69" fmla="*/ 1069975 h 1555750"/>
                <a:gd name="connsiteX70" fmla="*/ 1044575 w 1616075"/>
                <a:gd name="connsiteY70" fmla="*/ 1114425 h 1555750"/>
                <a:gd name="connsiteX71" fmla="*/ 1066800 w 1616075"/>
                <a:gd name="connsiteY71" fmla="*/ 1114425 h 1555750"/>
                <a:gd name="connsiteX72" fmla="*/ 1066800 w 1616075"/>
                <a:gd name="connsiteY72" fmla="*/ 1139825 h 1555750"/>
                <a:gd name="connsiteX73" fmla="*/ 1073150 w 1616075"/>
                <a:gd name="connsiteY73" fmla="*/ 1139825 h 1555750"/>
                <a:gd name="connsiteX74" fmla="*/ 1073150 w 1616075"/>
                <a:gd name="connsiteY74" fmla="*/ 1187450 h 1555750"/>
                <a:gd name="connsiteX75" fmla="*/ 1082675 w 1616075"/>
                <a:gd name="connsiteY75" fmla="*/ 1187450 h 1555750"/>
                <a:gd name="connsiteX76" fmla="*/ 1082675 w 1616075"/>
                <a:gd name="connsiteY76" fmla="*/ 1212850 h 1555750"/>
                <a:gd name="connsiteX77" fmla="*/ 1111250 w 1616075"/>
                <a:gd name="connsiteY77" fmla="*/ 1212850 h 1555750"/>
                <a:gd name="connsiteX78" fmla="*/ 1111250 w 1616075"/>
                <a:gd name="connsiteY78" fmla="*/ 1219200 h 1555750"/>
                <a:gd name="connsiteX79" fmla="*/ 1152525 w 1616075"/>
                <a:gd name="connsiteY79" fmla="*/ 1219200 h 1555750"/>
                <a:gd name="connsiteX80" fmla="*/ 1152525 w 1616075"/>
                <a:gd name="connsiteY80" fmla="*/ 1250950 h 1555750"/>
                <a:gd name="connsiteX81" fmla="*/ 1174750 w 1616075"/>
                <a:gd name="connsiteY81" fmla="*/ 1250950 h 1555750"/>
                <a:gd name="connsiteX82" fmla="*/ 1174750 w 1616075"/>
                <a:gd name="connsiteY82" fmla="*/ 1276350 h 1555750"/>
                <a:gd name="connsiteX83" fmla="*/ 1200150 w 1616075"/>
                <a:gd name="connsiteY83" fmla="*/ 1276350 h 1555750"/>
                <a:gd name="connsiteX84" fmla="*/ 1200150 w 1616075"/>
                <a:gd name="connsiteY84" fmla="*/ 1282700 h 1555750"/>
                <a:gd name="connsiteX85" fmla="*/ 1241425 w 1616075"/>
                <a:gd name="connsiteY85" fmla="*/ 1282700 h 1555750"/>
                <a:gd name="connsiteX86" fmla="*/ 1241425 w 1616075"/>
                <a:gd name="connsiteY86" fmla="*/ 1314450 h 1555750"/>
                <a:gd name="connsiteX87" fmla="*/ 1257300 w 1616075"/>
                <a:gd name="connsiteY87" fmla="*/ 1314450 h 1555750"/>
                <a:gd name="connsiteX88" fmla="*/ 1257300 w 1616075"/>
                <a:gd name="connsiteY88" fmla="*/ 1343025 h 1555750"/>
                <a:gd name="connsiteX89" fmla="*/ 1273175 w 1616075"/>
                <a:gd name="connsiteY89" fmla="*/ 1343025 h 1555750"/>
                <a:gd name="connsiteX90" fmla="*/ 1285875 w 1616075"/>
                <a:gd name="connsiteY90" fmla="*/ 1349375 h 1555750"/>
                <a:gd name="connsiteX91" fmla="*/ 1285875 w 1616075"/>
                <a:gd name="connsiteY91" fmla="*/ 1387475 h 1555750"/>
                <a:gd name="connsiteX92" fmla="*/ 1333500 w 1616075"/>
                <a:gd name="connsiteY92" fmla="*/ 1387475 h 1555750"/>
                <a:gd name="connsiteX93" fmla="*/ 1333500 w 1616075"/>
                <a:gd name="connsiteY93" fmla="*/ 1397000 h 1555750"/>
                <a:gd name="connsiteX94" fmla="*/ 1406525 w 1616075"/>
                <a:gd name="connsiteY94" fmla="*/ 1397000 h 1555750"/>
                <a:gd name="connsiteX95" fmla="*/ 1406525 w 1616075"/>
                <a:gd name="connsiteY95" fmla="*/ 1412875 h 1555750"/>
                <a:gd name="connsiteX96" fmla="*/ 1435100 w 1616075"/>
                <a:gd name="connsiteY96" fmla="*/ 1412875 h 1555750"/>
                <a:gd name="connsiteX97" fmla="*/ 1425575 w 1616075"/>
                <a:gd name="connsiteY97" fmla="*/ 1422400 h 1555750"/>
                <a:gd name="connsiteX98" fmla="*/ 1460500 w 1616075"/>
                <a:gd name="connsiteY98" fmla="*/ 1422400 h 1555750"/>
                <a:gd name="connsiteX99" fmla="*/ 1460500 w 1616075"/>
                <a:gd name="connsiteY99" fmla="*/ 1457325 h 1555750"/>
                <a:gd name="connsiteX100" fmla="*/ 1498600 w 1616075"/>
                <a:gd name="connsiteY100" fmla="*/ 1457325 h 1555750"/>
                <a:gd name="connsiteX101" fmla="*/ 1498600 w 1616075"/>
                <a:gd name="connsiteY101" fmla="*/ 1476375 h 1555750"/>
                <a:gd name="connsiteX102" fmla="*/ 1530350 w 1616075"/>
                <a:gd name="connsiteY102" fmla="*/ 1476375 h 1555750"/>
                <a:gd name="connsiteX103" fmla="*/ 1530350 w 1616075"/>
                <a:gd name="connsiteY103" fmla="*/ 1504950 h 1555750"/>
                <a:gd name="connsiteX104" fmla="*/ 1562100 w 1616075"/>
                <a:gd name="connsiteY104" fmla="*/ 1504950 h 1555750"/>
                <a:gd name="connsiteX105" fmla="*/ 1562100 w 1616075"/>
                <a:gd name="connsiteY105" fmla="*/ 1546225 h 1555750"/>
                <a:gd name="connsiteX106" fmla="*/ 1616075 w 1616075"/>
                <a:gd name="connsiteY106" fmla="*/ 1546225 h 1555750"/>
                <a:gd name="connsiteX107" fmla="*/ 1616075 w 1616075"/>
                <a:gd name="connsiteY107" fmla="*/ 1555750 h 1555750"/>
                <a:gd name="connsiteX0" fmla="*/ 0 w 1616075"/>
                <a:gd name="connsiteY0" fmla="*/ 0 h 1555750"/>
                <a:gd name="connsiteX1" fmla="*/ 82550 w 1616075"/>
                <a:gd name="connsiteY1" fmla="*/ 0 h 1555750"/>
                <a:gd name="connsiteX2" fmla="*/ 82550 w 1616075"/>
                <a:gd name="connsiteY2" fmla="*/ 15875 h 1555750"/>
                <a:gd name="connsiteX3" fmla="*/ 95250 w 1616075"/>
                <a:gd name="connsiteY3" fmla="*/ 15875 h 1555750"/>
                <a:gd name="connsiteX4" fmla="*/ 95250 w 1616075"/>
                <a:gd name="connsiteY4" fmla="*/ 25400 h 1555750"/>
                <a:gd name="connsiteX5" fmla="*/ 200025 w 1616075"/>
                <a:gd name="connsiteY5" fmla="*/ 25400 h 1555750"/>
                <a:gd name="connsiteX6" fmla="*/ 200025 w 1616075"/>
                <a:gd name="connsiteY6" fmla="*/ 53975 h 1555750"/>
                <a:gd name="connsiteX7" fmla="*/ 200025 w 1616075"/>
                <a:gd name="connsiteY7" fmla="*/ 79375 h 1555750"/>
                <a:gd name="connsiteX8" fmla="*/ 244475 w 1616075"/>
                <a:gd name="connsiteY8" fmla="*/ 79375 h 1555750"/>
                <a:gd name="connsiteX9" fmla="*/ 244475 w 1616075"/>
                <a:gd name="connsiteY9" fmla="*/ 92075 h 1555750"/>
                <a:gd name="connsiteX10" fmla="*/ 285750 w 1616075"/>
                <a:gd name="connsiteY10" fmla="*/ 92075 h 1555750"/>
                <a:gd name="connsiteX11" fmla="*/ 285750 w 1616075"/>
                <a:gd name="connsiteY11" fmla="*/ 101600 h 1555750"/>
                <a:gd name="connsiteX12" fmla="*/ 358775 w 1616075"/>
                <a:gd name="connsiteY12" fmla="*/ 101600 h 1555750"/>
                <a:gd name="connsiteX13" fmla="*/ 358775 w 1616075"/>
                <a:gd name="connsiteY13" fmla="*/ 127000 h 1555750"/>
                <a:gd name="connsiteX14" fmla="*/ 393700 w 1616075"/>
                <a:gd name="connsiteY14" fmla="*/ 127000 h 1555750"/>
                <a:gd name="connsiteX15" fmla="*/ 393700 w 1616075"/>
                <a:gd name="connsiteY15" fmla="*/ 142875 h 1555750"/>
                <a:gd name="connsiteX16" fmla="*/ 403225 w 1616075"/>
                <a:gd name="connsiteY16" fmla="*/ 142875 h 1555750"/>
                <a:gd name="connsiteX17" fmla="*/ 403225 w 1616075"/>
                <a:gd name="connsiteY17" fmla="*/ 200025 h 1555750"/>
                <a:gd name="connsiteX18" fmla="*/ 431800 w 1616075"/>
                <a:gd name="connsiteY18" fmla="*/ 200025 h 1555750"/>
                <a:gd name="connsiteX19" fmla="*/ 431800 w 1616075"/>
                <a:gd name="connsiteY19" fmla="*/ 222250 h 1555750"/>
                <a:gd name="connsiteX20" fmla="*/ 457200 w 1616075"/>
                <a:gd name="connsiteY20" fmla="*/ 222250 h 1555750"/>
                <a:gd name="connsiteX21" fmla="*/ 457200 w 1616075"/>
                <a:gd name="connsiteY21" fmla="*/ 260350 h 1555750"/>
                <a:gd name="connsiteX22" fmla="*/ 488950 w 1616075"/>
                <a:gd name="connsiteY22" fmla="*/ 260350 h 1555750"/>
                <a:gd name="connsiteX23" fmla="*/ 488950 w 1616075"/>
                <a:gd name="connsiteY23" fmla="*/ 295275 h 1555750"/>
                <a:gd name="connsiteX24" fmla="*/ 511175 w 1616075"/>
                <a:gd name="connsiteY24" fmla="*/ 295275 h 1555750"/>
                <a:gd name="connsiteX25" fmla="*/ 511175 w 1616075"/>
                <a:gd name="connsiteY25" fmla="*/ 346075 h 1555750"/>
                <a:gd name="connsiteX26" fmla="*/ 533400 w 1616075"/>
                <a:gd name="connsiteY26" fmla="*/ 346075 h 1555750"/>
                <a:gd name="connsiteX27" fmla="*/ 533400 w 1616075"/>
                <a:gd name="connsiteY27" fmla="*/ 371475 h 1555750"/>
                <a:gd name="connsiteX28" fmla="*/ 552450 w 1616075"/>
                <a:gd name="connsiteY28" fmla="*/ 371475 h 1555750"/>
                <a:gd name="connsiteX29" fmla="*/ 552450 w 1616075"/>
                <a:gd name="connsiteY29" fmla="*/ 393700 h 1555750"/>
                <a:gd name="connsiteX30" fmla="*/ 568325 w 1616075"/>
                <a:gd name="connsiteY30" fmla="*/ 393700 h 1555750"/>
                <a:gd name="connsiteX31" fmla="*/ 568325 w 1616075"/>
                <a:gd name="connsiteY31" fmla="*/ 412750 h 1555750"/>
                <a:gd name="connsiteX32" fmla="*/ 577850 w 1616075"/>
                <a:gd name="connsiteY32" fmla="*/ 412750 h 1555750"/>
                <a:gd name="connsiteX33" fmla="*/ 577850 w 1616075"/>
                <a:gd name="connsiteY33" fmla="*/ 463550 h 1555750"/>
                <a:gd name="connsiteX34" fmla="*/ 596900 w 1616075"/>
                <a:gd name="connsiteY34" fmla="*/ 463550 h 1555750"/>
                <a:gd name="connsiteX35" fmla="*/ 596900 w 1616075"/>
                <a:gd name="connsiteY35" fmla="*/ 485775 h 1555750"/>
                <a:gd name="connsiteX36" fmla="*/ 612775 w 1616075"/>
                <a:gd name="connsiteY36" fmla="*/ 485775 h 1555750"/>
                <a:gd name="connsiteX37" fmla="*/ 612775 w 1616075"/>
                <a:gd name="connsiteY37" fmla="*/ 523875 h 1555750"/>
                <a:gd name="connsiteX38" fmla="*/ 650875 w 1616075"/>
                <a:gd name="connsiteY38" fmla="*/ 523875 h 1555750"/>
                <a:gd name="connsiteX39" fmla="*/ 650875 w 1616075"/>
                <a:gd name="connsiteY39" fmla="*/ 555625 h 1555750"/>
                <a:gd name="connsiteX40" fmla="*/ 688975 w 1616075"/>
                <a:gd name="connsiteY40" fmla="*/ 555625 h 1555750"/>
                <a:gd name="connsiteX41" fmla="*/ 688975 w 1616075"/>
                <a:gd name="connsiteY41" fmla="*/ 603250 h 1555750"/>
                <a:gd name="connsiteX42" fmla="*/ 711200 w 1616075"/>
                <a:gd name="connsiteY42" fmla="*/ 603250 h 1555750"/>
                <a:gd name="connsiteX43" fmla="*/ 711200 w 1616075"/>
                <a:gd name="connsiteY43" fmla="*/ 635000 h 1555750"/>
                <a:gd name="connsiteX44" fmla="*/ 717550 w 1616075"/>
                <a:gd name="connsiteY44" fmla="*/ 641350 h 1555750"/>
                <a:gd name="connsiteX45" fmla="*/ 717550 w 1616075"/>
                <a:gd name="connsiteY45" fmla="*/ 654050 h 1555750"/>
                <a:gd name="connsiteX46" fmla="*/ 752475 w 1616075"/>
                <a:gd name="connsiteY46" fmla="*/ 654050 h 1555750"/>
                <a:gd name="connsiteX47" fmla="*/ 752475 w 1616075"/>
                <a:gd name="connsiteY47" fmla="*/ 723900 h 1555750"/>
                <a:gd name="connsiteX48" fmla="*/ 774700 w 1616075"/>
                <a:gd name="connsiteY48" fmla="*/ 723900 h 1555750"/>
                <a:gd name="connsiteX49" fmla="*/ 774700 w 1616075"/>
                <a:gd name="connsiteY49" fmla="*/ 755650 h 1555750"/>
                <a:gd name="connsiteX50" fmla="*/ 787400 w 1616075"/>
                <a:gd name="connsiteY50" fmla="*/ 755650 h 1555750"/>
                <a:gd name="connsiteX51" fmla="*/ 787400 w 1616075"/>
                <a:gd name="connsiteY51" fmla="*/ 774700 h 1555750"/>
                <a:gd name="connsiteX52" fmla="*/ 803275 w 1616075"/>
                <a:gd name="connsiteY52" fmla="*/ 774700 h 1555750"/>
                <a:gd name="connsiteX53" fmla="*/ 803275 w 1616075"/>
                <a:gd name="connsiteY53" fmla="*/ 812800 h 1555750"/>
                <a:gd name="connsiteX54" fmla="*/ 838200 w 1616075"/>
                <a:gd name="connsiteY54" fmla="*/ 812800 h 1555750"/>
                <a:gd name="connsiteX55" fmla="*/ 838200 w 1616075"/>
                <a:gd name="connsiteY55" fmla="*/ 850900 h 1555750"/>
                <a:gd name="connsiteX56" fmla="*/ 860425 w 1616075"/>
                <a:gd name="connsiteY56" fmla="*/ 850900 h 1555750"/>
                <a:gd name="connsiteX57" fmla="*/ 860425 w 1616075"/>
                <a:gd name="connsiteY57" fmla="*/ 885825 h 1555750"/>
                <a:gd name="connsiteX58" fmla="*/ 879475 w 1616075"/>
                <a:gd name="connsiteY58" fmla="*/ 887412 h 1555750"/>
                <a:gd name="connsiteX59" fmla="*/ 882650 w 1616075"/>
                <a:gd name="connsiteY59" fmla="*/ 908050 h 1555750"/>
                <a:gd name="connsiteX60" fmla="*/ 901700 w 1616075"/>
                <a:gd name="connsiteY60" fmla="*/ 908050 h 1555750"/>
                <a:gd name="connsiteX61" fmla="*/ 901700 w 1616075"/>
                <a:gd name="connsiteY61" fmla="*/ 942975 h 1555750"/>
                <a:gd name="connsiteX62" fmla="*/ 949325 w 1616075"/>
                <a:gd name="connsiteY62" fmla="*/ 942975 h 1555750"/>
                <a:gd name="connsiteX63" fmla="*/ 949325 w 1616075"/>
                <a:gd name="connsiteY63" fmla="*/ 968375 h 1555750"/>
                <a:gd name="connsiteX64" fmla="*/ 962025 w 1616075"/>
                <a:gd name="connsiteY64" fmla="*/ 968375 h 1555750"/>
                <a:gd name="connsiteX65" fmla="*/ 962025 w 1616075"/>
                <a:gd name="connsiteY65" fmla="*/ 1006475 h 1555750"/>
                <a:gd name="connsiteX66" fmla="*/ 993775 w 1616075"/>
                <a:gd name="connsiteY66" fmla="*/ 1006475 h 1555750"/>
                <a:gd name="connsiteX67" fmla="*/ 993775 w 1616075"/>
                <a:gd name="connsiteY67" fmla="*/ 1016000 h 1555750"/>
                <a:gd name="connsiteX68" fmla="*/ 1044575 w 1616075"/>
                <a:gd name="connsiteY68" fmla="*/ 1016000 h 1555750"/>
                <a:gd name="connsiteX69" fmla="*/ 1044575 w 1616075"/>
                <a:gd name="connsiteY69" fmla="*/ 1069975 h 1555750"/>
                <a:gd name="connsiteX70" fmla="*/ 1044575 w 1616075"/>
                <a:gd name="connsiteY70" fmla="*/ 1114425 h 1555750"/>
                <a:gd name="connsiteX71" fmla="*/ 1066800 w 1616075"/>
                <a:gd name="connsiteY71" fmla="*/ 1114425 h 1555750"/>
                <a:gd name="connsiteX72" fmla="*/ 1066800 w 1616075"/>
                <a:gd name="connsiteY72" fmla="*/ 1139825 h 1555750"/>
                <a:gd name="connsiteX73" fmla="*/ 1073150 w 1616075"/>
                <a:gd name="connsiteY73" fmla="*/ 1139825 h 1555750"/>
                <a:gd name="connsiteX74" fmla="*/ 1073150 w 1616075"/>
                <a:gd name="connsiteY74" fmla="*/ 1187450 h 1555750"/>
                <a:gd name="connsiteX75" fmla="*/ 1082675 w 1616075"/>
                <a:gd name="connsiteY75" fmla="*/ 1187450 h 1555750"/>
                <a:gd name="connsiteX76" fmla="*/ 1082675 w 1616075"/>
                <a:gd name="connsiteY76" fmla="*/ 1212850 h 1555750"/>
                <a:gd name="connsiteX77" fmla="*/ 1111250 w 1616075"/>
                <a:gd name="connsiteY77" fmla="*/ 1212850 h 1555750"/>
                <a:gd name="connsiteX78" fmla="*/ 1111250 w 1616075"/>
                <a:gd name="connsiteY78" fmla="*/ 1219200 h 1555750"/>
                <a:gd name="connsiteX79" fmla="*/ 1152525 w 1616075"/>
                <a:gd name="connsiteY79" fmla="*/ 1219200 h 1555750"/>
                <a:gd name="connsiteX80" fmla="*/ 1152525 w 1616075"/>
                <a:gd name="connsiteY80" fmla="*/ 1250950 h 1555750"/>
                <a:gd name="connsiteX81" fmla="*/ 1174750 w 1616075"/>
                <a:gd name="connsiteY81" fmla="*/ 1250950 h 1555750"/>
                <a:gd name="connsiteX82" fmla="*/ 1174750 w 1616075"/>
                <a:gd name="connsiteY82" fmla="*/ 1276350 h 1555750"/>
                <a:gd name="connsiteX83" fmla="*/ 1200150 w 1616075"/>
                <a:gd name="connsiteY83" fmla="*/ 1276350 h 1555750"/>
                <a:gd name="connsiteX84" fmla="*/ 1200150 w 1616075"/>
                <a:gd name="connsiteY84" fmla="*/ 1282700 h 1555750"/>
                <a:gd name="connsiteX85" fmla="*/ 1241425 w 1616075"/>
                <a:gd name="connsiteY85" fmla="*/ 1282700 h 1555750"/>
                <a:gd name="connsiteX86" fmla="*/ 1241425 w 1616075"/>
                <a:gd name="connsiteY86" fmla="*/ 1314450 h 1555750"/>
                <a:gd name="connsiteX87" fmla="*/ 1257300 w 1616075"/>
                <a:gd name="connsiteY87" fmla="*/ 1314450 h 1555750"/>
                <a:gd name="connsiteX88" fmla="*/ 1257300 w 1616075"/>
                <a:gd name="connsiteY88" fmla="*/ 1343025 h 1555750"/>
                <a:gd name="connsiteX89" fmla="*/ 1273175 w 1616075"/>
                <a:gd name="connsiteY89" fmla="*/ 1343025 h 1555750"/>
                <a:gd name="connsiteX90" fmla="*/ 1285875 w 1616075"/>
                <a:gd name="connsiteY90" fmla="*/ 1387475 h 1555750"/>
                <a:gd name="connsiteX91" fmla="*/ 1333500 w 1616075"/>
                <a:gd name="connsiteY91" fmla="*/ 1387475 h 1555750"/>
                <a:gd name="connsiteX92" fmla="*/ 1333500 w 1616075"/>
                <a:gd name="connsiteY92" fmla="*/ 1397000 h 1555750"/>
                <a:gd name="connsiteX93" fmla="*/ 1406525 w 1616075"/>
                <a:gd name="connsiteY93" fmla="*/ 1397000 h 1555750"/>
                <a:gd name="connsiteX94" fmla="*/ 1406525 w 1616075"/>
                <a:gd name="connsiteY94" fmla="*/ 1412875 h 1555750"/>
                <a:gd name="connsiteX95" fmla="*/ 1435100 w 1616075"/>
                <a:gd name="connsiteY95" fmla="*/ 1412875 h 1555750"/>
                <a:gd name="connsiteX96" fmla="*/ 1425575 w 1616075"/>
                <a:gd name="connsiteY96" fmla="*/ 1422400 h 1555750"/>
                <a:gd name="connsiteX97" fmla="*/ 1460500 w 1616075"/>
                <a:gd name="connsiteY97" fmla="*/ 1422400 h 1555750"/>
                <a:gd name="connsiteX98" fmla="*/ 1460500 w 1616075"/>
                <a:gd name="connsiteY98" fmla="*/ 1457325 h 1555750"/>
                <a:gd name="connsiteX99" fmla="*/ 1498600 w 1616075"/>
                <a:gd name="connsiteY99" fmla="*/ 1457325 h 1555750"/>
                <a:gd name="connsiteX100" fmla="*/ 1498600 w 1616075"/>
                <a:gd name="connsiteY100" fmla="*/ 1476375 h 1555750"/>
                <a:gd name="connsiteX101" fmla="*/ 1530350 w 1616075"/>
                <a:gd name="connsiteY101" fmla="*/ 1476375 h 1555750"/>
                <a:gd name="connsiteX102" fmla="*/ 1530350 w 1616075"/>
                <a:gd name="connsiteY102" fmla="*/ 1504950 h 1555750"/>
                <a:gd name="connsiteX103" fmla="*/ 1562100 w 1616075"/>
                <a:gd name="connsiteY103" fmla="*/ 1504950 h 1555750"/>
                <a:gd name="connsiteX104" fmla="*/ 1562100 w 1616075"/>
                <a:gd name="connsiteY104" fmla="*/ 1546225 h 1555750"/>
                <a:gd name="connsiteX105" fmla="*/ 1616075 w 1616075"/>
                <a:gd name="connsiteY105" fmla="*/ 1546225 h 1555750"/>
                <a:gd name="connsiteX106" fmla="*/ 1616075 w 1616075"/>
                <a:gd name="connsiteY106" fmla="*/ 1555750 h 1555750"/>
                <a:gd name="connsiteX0" fmla="*/ 0 w 1616075"/>
                <a:gd name="connsiteY0" fmla="*/ 0 h 1555750"/>
                <a:gd name="connsiteX1" fmla="*/ 82550 w 1616075"/>
                <a:gd name="connsiteY1" fmla="*/ 0 h 1555750"/>
                <a:gd name="connsiteX2" fmla="*/ 82550 w 1616075"/>
                <a:gd name="connsiteY2" fmla="*/ 15875 h 1555750"/>
                <a:gd name="connsiteX3" fmla="*/ 95250 w 1616075"/>
                <a:gd name="connsiteY3" fmla="*/ 15875 h 1555750"/>
                <a:gd name="connsiteX4" fmla="*/ 95250 w 1616075"/>
                <a:gd name="connsiteY4" fmla="*/ 25400 h 1555750"/>
                <a:gd name="connsiteX5" fmla="*/ 200025 w 1616075"/>
                <a:gd name="connsiteY5" fmla="*/ 25400 h 1555750"/>
                <a:gd name="connsiteX6" fmla="*/ 200025 w 1616075"/>
                <a:gd name="connsiteY6" fmla="*/ 53975 h 1555750"/>
                <a:gd name="connsiteX7" fmla="*/ 200025 w 1616075"/>
                <a:gd name="connsiteY7" fmla="*/ 79375 h 1555750"/>
                <a:gd name="connsiteX8" fmla="*/ 244475 w 1616075"/>
                <a:gd name="connsiteY8" fmla="*/ 79375 h 1555750"/>
                <a:gd name="connsiteX9" fmla="*/ 244475 w 1616075"/>
                <a:gd name="connsiteY9" fmla="*/ 92075 h 1555750"/>
                <a:gd name="connsiteX10" fmla="*/ 285750 w 1616075"/>
                <a:gd name="connsiteY10" fmla="*/ 92075 h 1555750"/>
                <a:gd name="connsiteX11" fmla="*/ 285750 w 1616075"/>
                <a:gd name="connsiteY11" fmla="*/ 101600 h 1555750"/>
                <a:gd name="connsiteX12" fmla="*/ 358775 w 1616075"/>
                <a:gd name="connsiteY12" fmla="*/ 101600 h 1555750"/>
                <a:gd name="connsiteX13" fmla="*/ 358775 w 1616075"/>
                <a:gd name="connsiteY13" fmla="*/ 127000 h 1555750"/>
                <a:gd name="connsiteX14" fmla="*/ 393700 w 1616075"/>
                <a:gd name="connsiteY14" fmla="*/ 127000 h 1555750"/>
                <a:gd name="connsiteX15" fmla="*/ 393700 w 1616075"/>
                <a:gd name="connsiteY15" fmla="*/ 142875 h 1555750"/>
                <a:gd name="connsiteX16" fmla="*/ 403225 w 1616075"/>
                <a:gd name="connsiteY16" fmla="*/ 142875 h 1555750"/>
                <a:gd name="connsiteX17" fmla="*/ 403225 w 1616075"/>
                <a:gd name="connsiteY17" fmla="*/ 200025 h 1555750"/>
                <a:gd name="connsiteX18" fmla="*/ 431800 w 1616075"/>
                <a:gd name="connsiteY18" fmla="*/ 200025 h 1555750"/>
                <a:gd name="connsiteX19" fmla="*/ 431800 w 1616075"/>
                <a:gd name="connsiteY19" fmla="*/ 222250 h 1555750"/>
                <a:gd name="connsiteX20" fmla="*/ 457200 w 1616075"/>
                <a:gd name="connsiteY20" fmla="*/ 222250 h 1555750"/>
                <a:gd name="connsiteX21" fmla="*/ 457200 w 1616075"/>
                <a:gd name="connsiteY21" fmla="*/ 260350 h 1555750"/>
                <a:gd name="connsiteX22" fmla="*/ 488950 w 1616075"/>
                <a:gd name="connsiteY22" fmla="*/ 260350 h 1555750"/>
                <a:gd name="connsiteX23" fmla="*/ 488950 w 1616075"/>
                <a:gd name="connsiteY23" fmla="*/ 295275 h 1555750"/>
                <a:gd name="connsiteX24" fmla="*/ 511175 w 1616075"/>
                <a:gd name="connsiteY24" fmla="*/ 295275 h 1555750"/>
                <a:gd name="connsiteX25" fmla="*/ 511175 w 1616075"/>
                <a:gd name="connsiteY25" fmla="*/ 346075 h 1555750"/>
                <a:gd name="connsiteX26" fmla="*/ 533400 w 1616075"/>
                <a:gd name="connsiteY26" fmla="*/ 346075 h 1555750"/>
                <a:gd name="connsiteX27" fmla="*/ 533400 w 1616075"/>
                <a:gd name="connsiteY27" fmla="*/ 371475 h 1555750"/>
                <a:gd name="connsiteX28" fmla="*/ 552450 w 1616075"/>
                <a:gd name="connsiteY28" fmla="*/ 371475 h 1555750"/>
                <a:gd name="connsiteX29" fmla="*/ 552450 w 1616075"/>
                <a:gd name="connsiteY29" fmla="*/ 393700 h 1555750"/>
                <a:gd name="connsiteX30" fmla="*/ 568325 w 1616075"/>
                <a:gd name="connsiteY30" fmla="*/ 393700 h 1555750"/>
                <a:gd name="connsiteX31" fmla="*/ 568325 w 1616075"/>
                <a:gd name="connsiteY31" fmla="*/ 412750 h 1555750"/>
                <a:gd name="connsiteX32" fmla="*/ 577850 w 1616075"/>
                <a:gd name="connsiteY32" fmla="*/ 412750 h 1555750"/>
                <a:gd name="connsiteX33" fmla="*/ 577850 w 1616075"/>
                <a:gd name="connsiteY33" fmla="*/ 463550 h 1555750"/>
                <a:gd name="connsiteX34" fmla="*/ 596900 w 1616075"/>
                <a:gd name="connsiteY34" fmla="*/ 463550 h 1555750"/>
                <a:gd name="connsiteX35" fmla="*/ 596900 w 1616075"/>
                <a:gd name="connsiteY35" fmla="*/ 485775 h 1555750"/>
                <a:gd name="connsiteX36" fmla="*/ 612775 w 1616075"/>
                <a:gd name="connsiteY36" fmla="*/ 485775 h 1555750"/>
                <a:gd name="connsiteX37" fmla="*/ 612775 w 1616075"/>
                <a:gd name="connsiteY37" fmla="*/ 523875 h 1555750"/>
                <a:gd name="connsiteX38" fmla="*/ 650875 w 1616075"/>
                <a:gd name="connsiteY38" fmla="*/ 523875 h 1555750"/>
                <a:gd name="connsiteX39" fmla="*/ 650875 w 1616075"/>
                <a:gd name="connsiteY39" fmla="*/ 555625 h 1555750"/>
                <a:gd name="connsiteX40" fmla="*/ 688975 w 1616075"/>
                <a:gd name="connsiteY40" fmla="*/ 555625 h 1555750"/>
                <a:gd name="connsiteX41" fmla="*/ 688975 w 1616075"/>
                <a:gd name="connsiteY41" fmla="*/ 603250 h 1555750"/>
                <a:gd name="connsiteX42" fmla="*/ 711200 w 1616075"/>
                <a:gd name="connsiteY42" fmla="*/ 603250 h 1555750"/>
                <a:gd name="connsiteX43" fmla="*/ 711200 w 1616075"/>
                <a:gd name="connsiteY43" fmla="*/ 635000 h 1555750"/>
                <a:gd name="connsiteX44" fmla="*/ 717550 w 1616075"/>
                <a:gd name="connsiteY44" fmla="*/ 641350 h 1555750"/>
                <a:gd name="connsiteX45" fmla="*/ 717550 w 1616075"/>
                <a:gd name="connsiteY45" fmla="*/ 654050 h 1555750"/>
                <a:gd name="connsiteX46" fmla="*/ 752475 w 1616075"/>
                <a:gd name="connsiteY46" fmla="*/ 654050 h 1555750"/>
                <a:gd name="connsiteX47" fmla="*/ 752475 w 1616075"/>
                <a:gd name="connsiteY47" fmla="*/ 723900 h 1555750"/>
                <a:gd name="connsiteX48" fmla="*/ 774700 w 1616075"/>
                <a:gd name="connsiteY48" fmla="*/ 723900 h 1555750"/>
                <a:gd name="connsiteX49" fmla="*/ 774700 w 1616075"/>
                <a:gd name="connsiteY49" fmla="*/ 755650 h 1555750"/>
                <a:gd name="connsiteX50" fmla="*/ 787400 w 1616075"/>
                <a:gd name="connsiteY50" fmla="*/ 755650 h 1555750"/>
                <a:gd name="connsiteX51" fmla="*/ 787400 w 1616075"/>
                <a:gd name="connsiteY51" fmla="*/ 774700 h 1555750"/>
                <a:gd name="connsiteX52" fmla="*/ 803275 w 1616075"/>
                <a:gd name="connsiteY52" fmla="*/ 774700 h 1555750"/>
                <a:gd name="connsiteX53" fmla="*/ 803275 w 1616075"/>
                <a:gd name="connsiteY53" fmla="*/ 812800 h 1555750"/>
                <a:gd name="connsiteX54" fmla="*/ 838200 w 1616075"/>
                <a:gd name="connsiteY54" fmla="*/ 812800 h 1555750"/>
                <a:gd name="connsiteX55" fmla="*/ 838200 w 1616075"/>
                <a:gd name="connsiteY55" fmla="*/ 850900 h 1555750"/>
                <a:gd name="connsiteX56" fmla="*/ 860425 w 1616075"/>
                <a:gd name="connsiteY56" fmla="*/ 850900 h 1555750"/>
                <a:gd name="connsiteX57" fmla="*/ 860425 w 1616075"/>
                <a:gd name="connsiteY57" fmla="*/ 885825 h 1555750"/>
                <a:gd name="connsiteX58" fmla="*/ 879475 w 1616075"/>
                <a:gd name="connsiteY58" fmla="*/ 887412 h 1555750"/>
                <a:gd name="connsiteX59" fmla="*/ 882650 w 1616075"/>
                <a:gd name="connsiteY59" fmla="*/ 908050 h 1555750"/>
                <a:gd name="connsiteX60" fmla="*/ 901700 w 1616075"/>
                <a:gd name="connsiteY60" fmla="*/ 908050 h 1555750"/>
                <a:gd name="connsiteX61" fmla="*/ 901700 w 1616075"/>
                <a:gd name="connsiteY61" fmla="*/ 942975 h 1555750"/>
                <a:gd name="connsiteX62" fmla="*/ 949325 w 1616075"/>
                <a:gd name="connsiteY62" fmla="*/ 942975 h 1555750"/>
                <a:gd name="connsiteX63" fmla="*/ 949325 w 1616075"/>
                <a:gd name="connsiteY63" fmla="*/ 968375 h 1555750"/>
                <a:gd name="connsiteX64" fmla="*/ 962025 w 1616075"/>
                <a:gd name="connsiteY64" fmla="*/ 968375 h 1555750"/>
                <a:gd name="connsiteX65" fmla="*/ 962025 w 1616075"/>
                <a:gd name="connsiteY65" fmla="*/ 1006475 h 1555750"/>
                <a:gd name="connsiteX66" fmla="*/ 993775 w 1616075"/>
                <a:gd name="connsiteY66" fmla="*/ 1006475 h 1555750"/>
                <a:gd name="connsiteX67" fmla="*/ 993775 w 1616075"/>
                <a:gd name="connsiteY67" fmla="*/ 1016000 h 1555750"/>
                <a:gd name="connsiteX68" fmla="*/ 1044575 w 1616075"/>
                <a:gd name="connsiteY68" fmla="*/ 1016000 h 1555750"/>
                <a:gd name="connsiteX69" fmla="*/ 1044575 w 1616075"/>
                <a:gd name="connsiteY69" fmla="*/ 1069975 h 1555750"/>
                <a:gd name="connsiteX70" fmla="*/ 1044575 w 1616075"/>
                <a:gd name="connsiteY70" fmla="*/ 1114425 h 1555750"/>
                <a:gd name="connsiteX71" fmla="*/ 1066800 w 1616075"/>
                <a:gd name="connsiteY71" fmla="*/ 1114425 h 1555750"/>
                <a:gd name="connsiteX72" fmla="*/ 1066800 w 1616075"/>
                <a:gd name="connsiteY72" fmla="*/ 1139825 h 1555750"/>
                <a:gd name="connsiteX73" fmla="*/ 1073150 w 1616075"/>
                <a:gd name="connsiteY73" fmla="*/ 1139825 h 1555750"/>
                <a:gd name="connsiteX74" fmla="*/ 1073150 w 1616075"/>
                <a:gd name="connsiteY74" fmla="*/ 1187450 h 1555750"/>
                <a:gd name="connsiteX75" fmla="*/ 1082675 w 1616075"/>
                <a:gd name="connsiteY75" fmla="*/ 1187450 h 1555750"/>
                <a:gd name="connsiteX76" fmla="*/ 1082675 w 1616075"/>
                <a:gd name="connsiteY76" fmla="*/ 1212850 h 1555750"/>
                <a:gd name="connsiteX77" fmla="*/ 1111250 w 1616075"/>
                <a:gd name="connsiteY77" fmla="*/ 1212850 h 1555750"/>
                <a:gd name="connsiteX78" fmla="*/ 1111250 w 1616075"/>
                <a:gd name="connsiteY78" fmla="*/ 1219200 h 1555750"/>
                <a:gd name="connsiteX79" fmla="*/ 1152525 w 1616075"/>
                <a:gd name="connsiteY79" fmla="*/ 1219200 h 1555750"/>
                <a:gd name="connsiteX80" fmla="*/ 1152525 w 1616075"/>
                <a:gd name="connsiteY80" fmla="*/ 1250950 h 1555750"/>
                <a:gd name="connsiteX81" fmla="*/ 1174750 w 1616075"/>
                <a:gd name="connsiteY81" fmla="*/ 1250950 h 1555750"/>
                <a:gd name="connsiteX82" fmla="*/ 1174750 w 1616075"/>
                <a:gd name="connsiteY82" fmla="*/ 1276350 h 1555750"/>
                <a:gd name="connsiteX83" fmla="*/ 1200150 w 1616075"/>
                <a:gd name="connsiteY83" fmla="*/ 1276350 h 1555750"/>
                <a:gd name="connsiteX84" fmla="*/ 1200150 w 1616075"/>
                <a:gd name="connsiteY84" fmla="*/ 1282700 h 1555750"/>
                <a:gd name="connsiteX85" fmla="*/ 1241425 w 1616075"/>
                <a:gd name="connsiteY85" fmla="*/ 1282700 h 1555750"/>
                <a:gd name="connsiteX86" fmla="*/ 1241425 w 1616075"/>
                <a:gd name="connsiteY86" fmla="*/ 1314450 h 1555750"/>
                <a:gd name="connsiteX87" fmla="*/ 1257300 w 1616075"/>
                <a:gd name="connsiteY87" fmla="*/ 1314450 h 1555750"/>
                <a:gd name="connsiteX88" fmla="*/ 1257300 w 1616075"/>
                <a:gd name="connsiteY88" fmla="*/ 1343025 h 1555750"/>
                <a:gd name="connsiteX89" fmla="*/ 1284288 w 1616075"/>
                <a:gd name="connsiteY89" fmla="*/ 1344613 h 1555750"/>
                <a:gd name="connsiteX90" fmla="*/ 1285875 w 1616075"/>
                <a:gd name="connsiteY90" fmla="*/ 1387475 h 1555750"/>
                <a:gd name="connsiteX91" fmla="*/ 1333500 w 1616075"/>
                <a:gd name="connsiteY91" fmla="*/ 1387475 h 1555750"/>
                <a:gd name="connsiteX92" fmla="*/ 1333500 w 1616075"/>
                <a:gd name="connsiteY92" fmla="*/ 1397000 h 1555750"/>
                <a:gd name="connsiteX93" fmla="*/ 1406525 w 1616075"/>
                <a:gd name="connsiteY93" fmla="*/ 1397000 h 1555750"/>
                <a:gd name="connsiteX94" fmla="*/ 1406525 w 1616075"/>
                <a:gd name="connsiteY94" fmla="*/ 1412875 h 1555750"/>
                <a:gd name="connsiteX95" fmla="*/ 1435100 w 1616075"/>
                <a:gd name="connsiteY95" fmla="*/ 1412875 h 1555750"/>
                <a:gd name="connsiteX96" fmla="*/ 1425575 w 1616075"/>
                <a:gd name="connsiteY96" fmla="*/ 1422400 h 1555750"/>
                <a:gd name="connsiteX97" fmla="*/ 1460500 w 1616075"/>
                <a:gd name="connsiteY97" fmla="*/ 1422400 h 1555750"/>
                <a:gd name="connsiteX98" fmla="*/ 1460500 w 1616075"/>
                <a:gd name="connsiteY98" fmla="*/ 1457325 h 1555750"/>
                <a:gd name="connsiteX99" fmla="*/ 1498600 w 1616075"/>
                <a:gd name="connsiteY99" fmla="*/ 1457325 h 1555750"/>
                <a:gd name="connsiteX100" fmla="*/ 1498600 w 1616075"/>
                <a:gd name="connsiteY100" fmla="*/ 1476375 h 1555750"/>
                <a:gd name="connsiteX101" fmla="*/ 1530350 w 1616075"/>
                <a:gd name="connsiteY101" fmla="*/ 1476375 h 1555750"/>
                <a:gd name="connsiteX102" fmla="*/ 1530350 w 1616075"/>
                <a:gd name="connsiteY102" fmla="*/ 1504950 h 1555750"/>
                <a:gd name="connsiteX103" fmla="*/ 1562100 w 1616075"/>
                <a:gd name="connsiteY103" fmla="*/ 1504950 h 1555750"/>
                <a:gd name="connsiteX104" fmla="*/ 1562100 w 1616075"/>
                <a:gd name="connsiteY104" fmla="*/ 1546225 h 1555750"/>
                <a:gd name="connsiteX105" fmla="*/ 1616075 w 1616075"/>
                <a:gd name="connsiteY105" fmla="*/ 1546225 h 1555750"/>
                <a:gd name="connsiteX106" fmla="*/ 1616075 w 1616075"/>
                <a:gd name="connsiteY106" fmla="*/ 1555750 h 1555750"/>
                <a:gd name="connsiteX0" fmla="*/ 0 w 1616075"/>
                <a:gd name="connsiteY0" fmla="*/ 0 h 1555750"/>
                <a:gd name="connsiteX1" fmla="*/ 82550 w 1616075"/>
                <a:gd name="connsiteY1" fmla="*/ 0 h 1555750"/>
                <a:gd name="connsiteX2" fmla="*/ 82550 w 1616075"/>
                <a:gd name="connsiteY2" fmla="*/ 15875 h 1555750"/>
                <a:gd name="connsiteX3" fmla="*/ 95250 w 1616075"/>
                <a:gd name="connsiteY3" fmla="*/ 15875 h 1555750"/>
                <a:gd name="connsiteX4" fmla="*/ 95250 w 1616075"/>
                <a:gd name="connsiteY4" fmla="*/ 25400 h 1555750"/>
                <a:gd name="connsiteX5" fmla="*/ 200025 w 1616075"/>
                <a:gd name="connsiteY5" fmla="*/ 25400 h 1555750"/>
                <a:gd name="connsiteX6" fmla="*/ 200025 w 1616075"/>
                <a:gd name="connsiteY6" fmla="*/ 53975 h 1555750"/>
                <a:gd name="connsiteX7" fmla="*/ 200025 w 1616075"/>
                <a:gd name="connsiteY7" fmla="*/ 79375 h 1555750"/>
                <a:gd name="connsiteX8" fmla="*/ 244475 w 1616075"/>
                <a:gd name="connsiteY8" fmla="*/ 79375 h 1555750"/>
                <a:gd name="connsiteX9" fmla="*/ 244475 w 1616075"/>
                <a:gd name="connsiteY9" fmla="*/ 92075 h 1555750"/>
                <a:gd name="connsiteX10" fmla="*/ 285750 w 1616075"/>
                <a:gd name="connsiteY10" fmla="*/ 92075 h 1555750"/>
                <a:gd name="connsiteX11" fmla="*/ 285750 w 1616075"/>
                <a:gd name="connsiteY11" fmla="*/ 101600 h 1555750"/>
                <a:gd name="connsiteX12" fmla="*/ 358775 w 1616075"/>
                <a:gd name="connsiteY12" fmla="*/ 101600 h 1555750"/>
                <a:gd name="connsiteX13" fmla="*/ 358775 w 1616075"/>
                <a:gd name="connsiteY13" fmla="*/ 127000 h 1555750"/>
                <a:gd name="connsiteX14" fmla="*/ 393700 w 1616075"/>
                <a:gd name="connsiteY14" fmla="*/ 127000 h 1555750"/>
                <a:gd name="connsiteX15" fmla="*/ 393700 w 1616075"/>
                <a:gd name="connsiteY15" fmla="*/ 142875 h 1555750"/>
                <a:gd name="connsiteX16" fmla="*/ 403225 w 1616075"/>
                <a:gd name="connsiteY16" fmla="*/ 142875 h 1555750"/>
                <a:gd name="connsiteX17" fmla="*/ 403225 w 1616075"/>
                <a:gd name="connsiteY17" fmla="*/ 200025 h 1555750"/>
                <a:gd name="connsiteX18" fmla="*/ 431800 w 1616075"/>
                <a:gd name="connsiteY18" fmla="*/ 200025 h 1555750"/>
                <a:gd name="connsiteX19" fmla="*/ 431800 w 1616075"/>
                <a:gd name="connsiteY19" fmla="*/ 222250 h 1555750"/>
                <a:gd name="connsiteX20" fmla="*/ 457200 w 1616075"/>
                <a:gd name="connsiteY20" fmla="*/ 222250 h 1555750"/>
                <a:gd name="connsiteX21" fmla="*/ 457200 w 1616075"/>
                <a:gd name="connsiteY21" fmla="*/ 260350 h 1555750"/>
                <a:gd name="connsiteX22" fmla="*/ 488950 w 1616075"/>
                <a:gd name="connsiteY22" fmla="*/ 260350 h 1555750"/>
                <a:gd name="connsiteX23" fmla="*/ 488950 w 1616075"/>
                <a:gd name="connsiteY23" fmla="*/ 295275 h 1555750"/>
                <a:gd name="connsiteX24" fmla="*/ 511175 w 1616075"/>
                <a:gd name="connsiteY24" fmla="*/ 295275 h 1555750"/>
                <a:gd name="connsiteX25" fmla="*/ 511175 w 1616075"/>
                <a:gd name="connsiteY25" fmla="*/ 346075 h 1555750"/>
                <a:gd name="connsiteX26" fmla="*/ 533400 w 1616075"/>
                <a:gd name="connsiteY26" fmla="*/ 346075 h 1555750"/>
                <a:gd name="connsiteX27" fmla="*/ 533400 w 1616075"/>
                <a:gd name="connsiteY27" fmla="*/ 371475 h 1555750"/>
                <a:gd name="connsiteX28" fmla="*/ 552450 w 1616075"/>
                <a:gd name="connsiteY28" fmla="*/ 371475 h 1555750"/>
                <a:gd name="connsiteX29" fmla="*/ 552450 w 1616075"/>
                <a:gd name="connsiteY29" fmla="*/ 393700 h 1555750"/>
                <a:gd name="connsiteX30" fmla="*/ 568325 w 1616075"/>
                <a:gd name="connsiteY30" fmla="*/ 393700 h 1555750"/>
                <a:gd name="connsiteX31" fmla="*/ 568325 w 1616075"/>
                <a:gd name="connsiteY31" fmla="*/ 412750 h 1555750"/>
                <a:gd name="connsiteX32" fmla="*/ 577850 w 1616075"/>
                <a:gd name="connsiteY32" fmla="*/ 412750 h 1555750"/>
                <a:gd name="connsiteX33" fmla="*/ 577850 w 1616075"/>
                <a:gd name="connsiteY33" fmla="*/ 463550 h 1555750"/>
                <a:gd name="connsiteX34" fmla="*/ 596900 w 1616075"/>
                <a:gd name="connsiteY34" fmla="*/ 463550 h 1555750"/>
                <a:gd name="connsiteX35" fmla="*/ 596900 w 1616075"/>
                <a:gd name="connsiteY35" fmla="*/ 485775 h 1555750"/>
                <a:gd name="connsiteX36" fmla="*/ 612775 w 1616075"/>
                <a:gd name="connsiteY36" fmla="*/ 485775 h 1555750"/>
                <a:gd name="connsiteX37" fmla="*/ 612775 w 1616075"/>
                <a:gd name="connsiteY37" fmla="*/ 523875 h 1555750"/>
                <a:gd name="connsiteX38" fmla="*/ 650875 w 1616075"/>
                <a:gd name="connsiteY38" fmla="*/ 523875 h 1555750"/>
                <a:gd name="connsiteX39" fmla="*/ 650875 w 1616075"/>
                <a:gd name="connsiteY39" fmla="*/ 555625 h 1555750"/>
                <a:gd name="connsiteX40" fmla="*/ 688975 w 1616075"/>
                <a:gd name="connsiteY40" fmla="*/ 555625 h 1555750"/>
                <a:gd name="connsiteX41" fmla="*/ 688975 w 1616075"/>
                <a:gd name="connsiteY41" fmla="*/ 603250 h 1555750"/>
                <a:gd name="connsiteX42" fmla="*/ 711200 w 1616075"/>
                <a:gd name="connsiteY42" fmla="*/ 603250 h 1555750"/>
                <a:gd name="connsiteX43" fmla="*/ 711200 w 1616075"/>
                <a:gd name="connsiteY43" fmla="*/ 635000 h 1555750"/>
                <a:gd name="connsiteX44" fmla="*/ 717550 w 1616075"/>
                <a:gd name="connsiteY44" fmla="*/ 641350 h 1555750"/>
                <a:gd name="connsiteX45" fmla="*/ 717550 w 1616075"/>
                <a:gd name="connsiteY45" fmla="*/ 654050 h 1555750"/>
                <a:gd name="connsiteX46" fmla="*/ 752475 w 1616075"/>
                <a:gd name="connsiteY46" fmla="*/ 654050 h 1555750"/>
                <a:gd name="connsiteX47" fmla="*/ 752475 w 1616075"/>
                <a:gd name="connsiteY47" fmla="*/ 723900 h 1555750"/>
                <a:gd name="connsiteX48" fmla="*/ 774700 w 1616075"/>
                <a:gd name="connsiteY48" fmla="*/ 723900 h 1555750"/>
                <a:gd name="connsiteX49" fmla="*/ 774700 w 1616075"/>
                <a:gd name="connsiteY49" fmla="*/ 755650 h 1555750"/>
                <a:gd name="connsiteX50" fmla="*/ 787400 w 1616075"/>
                <a:gd name="connsiteY50" fmla="*/ 755650 h 1555750"/>
                <a:gd name="connsiteX51" fmla="*/ 787400 w 1616075"/>
                <a:gd name="connsiteY51" fmla="*/ 774700 h 1555750"/>
                <a:gd name="connsiteX52" fmla="*/ 803275 w 1616075"/>
                <a:gd name="connsiteY52" fmla="*/ 774700 h 1555750"/>
                <a:gd name="connsiteX53" fmla="*/ 803275 w 1616075"/>
                <a:gd name="connsiteY53" fmla="*/ 812800 h 1555750"/>
                <a:gd name="connsiteX54" fmla="*/ 838200 w 1616075"/>
                <a:gd name="connsiteY54" fmla="*/ 812800 h 1555750"/>
                <a:gd name="connsiteX55" fmla="*/ 838200 w 1616075"/>
                <a:gd name="connsiteY55" fmla="*/ 850900 h 1555750"/>
                <a:gd name="connsiteX56" fmla="*/ 860425 w 1616075"/>
                <a:gd name="connsiteY56" fmla="*/ 850900 h 1555750"/>
                <a:gd name="connsiteX57" fmla="*/ 860425 w 1616075"/>
                <a:gd name="connsiteY57" fmla="*/ 885825 h 1555750"/>
                <a:gd name="connsiteX58" fmla="*/ 879475 w 1616075"/>
                <a:gd name="connsiteY58" fmla="*/ 887412 h 1555750"/>
                <a:gd name="connsiteX59" fmla="*/ 882650 w 1616075"/>
                <a:gd name="connsiteY59" fmla="*/ 908050 h 1555750"/>
                <a:gd name="connsiteX60" fmla="*/ 901700 w 1616075"/>
                <a:gd name="connsiteY60" fmla="*/ 908050 h 1555750"/>
                <a:gd name="connsiteX61" fmla="*/ 901700 w 1616075"/>
                <a:gd name="connsiteY61" fmla="*/ 942975 h 1555750"/>
                <a:gd name="connsiteX62" fmla="*/ 949325 w 1616075"/>
                <a:gd name="connsiteY62" fmla="*/ 942975 h 1555750"/>
                <a:gd name="connsiteX63" fmla="*/ 949325 w 1616075"/>
                <a:gd name="connsiteY63" fmla="*/ 968375 h 1555750"/>
                <a:gd name="connsiteX64" fmla="*/ 962025 w 1616075"/>
                <a:gd name="connsiteY64" fmla="*/ 968375 h 1555750"/>
                <a:gd name="connsiteX65" fmla="*/ 962025 w 1616075"/>
                <a:gd name="connsiteY65" fmla="*/ 1006475 h 1555750"/>
                <a:gd name="connsiteX66" fmla="*/ 993775 w 1616075"/>
                <a:gd name="connsiteY66" fmla="*/ 1006475 h 1555750"/>
                <a:gd name="connsiteX67" fmla="*/ 993775 w 1616075"/>
                <a:gd name="connsiteY67" fmla="*/ 1016000 h 1555750"/>
                <a:gd name="connsiteX68" fmla="*/ 1044575 w 1616075"/>
                <a:gd name="connsiteY68" fmla="*/ 1016000 h 1555750"/>
                <a:gd name="connsiteX69" fmla="*/ 1044575 w 1616075"/>
                <a:gd name="connsiteY69" fmla="*/ 1069975 h 1555750"/>
                <a:gd name="connsiteX70" fmla="*/ 1044575 w 1616075"/>
                <a:gd name="connsiteY70" fmla="*/ 1114425 h 1555750"/>
                <a:gd name="connsiteX71" fmla="*/ 1066800 w 1616075"/>
                <a:gd name="connsiteY71" fmla="*/ 1114425 h 1555750"/>
                <a:gd name="connsiteX72" fmla="*/ 1066800 w 1616075"/>
                <a:gd name="connsiteY72" fmla="*/ 1139825 h 1555750"/>
                <a:gd name="connsiteX73" fmla="*/ 1073150 w 1616075"/>
                <a:gd name="connsiteY73" fmla="*/ 1139825 h 1555750"/>
                <a:gd name="connsiteX74" fmla="*/ 1073150 w 1616075"/>
                <a:gd name="connsiteY74" fmla="*/ 1187450 h 1555750"/>
                <a:gd name="connsiteX75" fmla="*/ 1082675 w 1616075"/>
                <a:gd name="connsiteY75" fmla="*/ 1187450 h 1555750"/>
                <a:gd name="connsiteX76" fmla="*/ 1082675 w 1616075"/>
                <a:gd name="connsiteY76" fmla="*/ 1212850 h 1555750"/>
                <a:gd name="connsiteX77" fmla="*/ 1111250 w 1616075"/>
                <a:gd name="connsiteY77" fmla="*/ 1212850 h 1555750"/>
                <a:gd name="connsiteX78" fmla="*/ 1111250 w 1616075"/>
                <a:gd name="connsiteY78" fmla="*/ 1219200 h 1555750"/>
                <a:gd name="connsiteX79" fmla="*/ 1152525 w 1616075"/>
                <a:gd name="connsiteY79" fmla="*/ 1219200 h 1555750"/>
                <a:gd name="connsiteX80" fmla="*/ 1152525 w 1616075"/>
                <a:gd name="connsiteY80" fmla="*/ 1250950 h 1555750"/>
                <a:gd name="connsiteX81" fmla="*/ 1174750 w 1616075"/>
                <a:gd name="connsiteY81" fmla="*/ 1250950 h 1555750"/>
                <a:gd name="connsiteX82" fmla="*/ 1174750 w 1616075"/>
                <a:gd name="connsiteY82" fmla="*/ 1276350 h 1555750"/>
                <a:gd name="connsiteX83" fmla="*/ 1200150 w 1616075"/>
                <a:gd name="connsiteY83" fmla="*/ 1276350 h 1555750"/>
                <a:gd name="connsiteX84" fmla="*/ 1200150 w 1616075"/>
                <a:gd name="connsiteY84" fmla="*/ 1282700 h 1555750"/>
                <a:gd name="connsiteX85" fmla="*/ 1241425 w 1616075"/>
                <a:gd name="connsiteY85" fmla="*/ 1282700 h 1555750"/>
                <a:gd name="connsiteX86" fmla="*/ 1241425 w 1616075"/>
                <a:gd name="connsiteY86" fmla="*/ 1314450 h 1555750"/>
                <a:gd name="connsiteX87" fmla="*/ 1257300 w 1616075"/>
                <a:gd name="connsiteY87" fmla="*/ 1314450 h 1555750"/>
                <a:gd name="connsiteX88" fmla="*/ 1257300 w 1616075"/>
                <a:gd name="connsiteY88" fmla="*/ 1343025 h 1555750"/>
                <a:gd name="connsiteX89" fmla="*/ 1284288 w 1616075"/>
                <a:gd name="connsiteY89" fmla="*/ 1344613 h 1555750"/>
                <a:gd name="connsiteX90" fmla="*/ 1285875 w 1616075"/>
                <a:gd name="connsiteY90" fmla="*/ 1387475 h 1555750"/>
                <a:gd name="connsiteX91" fmla="*/ 1333500 w 1616075"/>
                <a:gd name="connsiteY91" fmla="*/ 1387475 h 1555750"/>
                <a:gd name="connsiteX92" fmla="*/ 1333500 w 1616075"/>
                <a:gd name="connsiteY92" fmla="*/ 1397000 h 1555750"/>
                <a:gd name="connsiteX93" fmla="*/ 1406525 w 1616075"/>
                <a:gd name="connsiteY93" fmla="*/ 1397000 h 1555750"/>
                <a:gd name="connsiteX94" fmla="*/ 1406525 w 1616075"/>
                <a:gd name="connsiteY94" fmla="*/ 1412875 h 1555750"/>
                <a:gd name="connsiteX95" fmla="*/ 1435100 w 1616075"/>
                <a:gd name="connsiteY95" fmla="*/ 1412875 h 1555750"/>
                <a:gd name="connsiteX96" fmla="*/ 1425575 w 1616075"/>
                <a:gd name="connsiteY96" fmla="*/ 1422400 h 1555750"/>
                <a:gd name="connsiteX97" fmla="*/ 1460500 w 1616075"/>
                <a:gd name="connsiteY97" fmla="*/ 1422400 h 1555750"/>
                <a:gd name="connsiteX98" fmla="*/ 1460500 w 1616075"/>
                <a:gd name="connsiteY98" fmla="*/ 1457325 h 1555750"/>
                <a:gd name="connsiteX99" fmla="*/ 1498600 w 1616075"/>
                <a:gd name="connsiteY99" fmla="*/ 1457325 h 1555750"/>
                <a:gd name="connsiteX100" fmla="*/ 1498600 w 1616075"/>
                <a:gd name="connsiteY100" fmla="*/ 1476375 h 1555750"/>
                <a:gd name="connsiteX101" fmla="*/ 1530350 w 1616075"/>
                <a:gd name="connsiteY101" fmla="*/ 1476375 h 1555750"/>
                <a:gd name="connsiteX102" fmla="*/ 1530350 w 1616075"/>
                <a:gd name="connsiteY102" fmla="*/ 1504950 h 1555750"/>
                <a:gd name="connsiteX103" fmla="*/ 1562100 w 1616075"/>
                <a:gd name="connsiteY103" fmla="*/ 1504950 h 1555750"/>
                <a:gd name="connsiteX104" fmla="*/ 1562100 w 1616075"/>
                <a:gd name="connsiteY104" fmla="*/ 1546225 h 1555750"/>
                <a:gd name="connsiteX105" fmla="*/ 1616075 w 1616075"/>
                <a:gd name="connsiteY105" fmla="*/ 1546225 h 1555750"/>
                <a:gd name="connsiteX106" fmla="*/ 1616075 w 1616075"/>
                <a:gd name="connsiteY106" fmla="*/ 1555750 h 1555750"/>
                <a:gd name="connsiteX0" fmla="*/ 0 w 1616075"/>
                <a:gd name="connsiteY0" fmla="*/ 0 h 1555750"/>
                <a:gd name="connsiteX1" fmla="*/ 82550 w 1616075"/>
                <a:gd name="connsiteY1" fmla="*/ 0 h 1555750"/>
                <a:gd name="connsiteX2" fmla="*/ 82550 w 1616075"/>
                <a:gd name="connsiteY2" fmla="*/ 15875 h 1555750"/>
                <a:gd name="connsiteX3" fmla="*/ 95250 w 1616075"/>
                <a:gd name="connsiteY3" fmla="*/ 15875 h 1555750"/>
                <a:gd name="connsiteX4" fmla="*/ 95250 w 1616075"/>
                <a:gd name="connsiteY4" fmla="*/ 25400 h 1555750"/>
                <a:gd name="connsiteX5" fmla="*/ 200025 w 1616075"/>
                <a:gd name="connsiteY5" fmla="*/ 25400 h 1555750"/>
                <a:gd name="connsiteX6" fmla="*/ 200025 w 1616075"/>
                <a:gd name="connsiteY6" fmla="*/ 53975 h 1555750"/>
                <a:gd name="connsiteX7" fmla="*/ 200025 w 1616075"/>
                <a:gd name="connsiteY7" fmla="*/ 79375 h 1555750"/>
                <a:gd name="connsiteX8" fmla="*/ 244475 w 1616075"/>
                <a:gd name="connsiteY8" fmla="*/ 79375 h 1555750"/>
                <a:gd name="connsiteX9" fmla="*/ 244475 w 1616075"/>
                <a:gd name="connsiteY9" fmla="*/ 92075 h 1555750"/>
                <a:gd name="connsiteX10" fmla="*/ 285750 w 1616075"/>
                <a:gd name="connsiteY10" fmla="*/ 92075 h 1555750"/>
                <a:gd name="connsiteX11" fmla="*/ 285750 w 1616075"/>
                <a:gd name="connsiteY11" fmla="*/ 101600 h 1555750"/>
                <a:gd name="connsiteX12" fmla="*/ 358775 w 1616075"/>
                <a:gd name="connsiteY12" fmla="*/ 101600 h 1555750"/>
                <a:gd name="connsiteX13" fmla="*/ 358775 w 1616075"/>
                <a:gd name="connsiteY13" fmla="*/ 127000 h 1555750"/>
                <a:gd name="connsiteX14" fmla="*/ 393700 w 1616075"/>
                <a:gd name="connsiteY14" fmla="*/ 127000 h 1555750"/>
                <a:gd name="connsiteX15" fmla="*/ 393700 w 1616075"/>
                <a:gd name="connsiteY15" fmla="*/ 142875 h 1555750"/>
                <a:gd name="connsiteX16" fmla="*/ 403225 w 1616075"/>
                <a:gd name="connsiteY16" fmla="*/ 142875 h 1555750"/>
                <a:gd name="connsiteX17" fmla="*/ 403225 w 1616075"/>
                <a:gd name="connsiteY17" fmla="*/ 200025 h 1555750"/>
                <a:gd name="connsiteX18" fmla="*/ 431800 w 1616075"/>
                <a:gd name="connsiteY18" fmla="*/ 200025 h 1555750"/>
                <a:gd name="connsiteX19" fmla="*/ 431800 w 1616075"/>
                <a:gd name="connsiteY19" fmla="*/ 222250 h 1555750"/>
                <a:gd name="connsiteX20" fmla="*/ 457200 w 1616075"/>
                <a:gd name="connsiteY20" fmla="*/ 222250 h 1555750"/>
                <a:gd name="connsiteX21" fmla="*/ 457200 w 1616075"/>
                <a:gd name="connsiteY21" fmla="*/ 260350 h 1555750"/>
                <a:gd name="connsiteX22" fmla="*/ 488950 w 1616075"/>
                <a:gd name="connsiteY22" fmla="*/ 260350 h 1555750"/>
                <a:gd name="connsiteX23" fmla="*/ 488950 w 1616075"/>
                <a:gd name="connsiteY23" fmla="*/ 295275 h 1555750"/>
                <a:gd name="connsiteX24" fmla="*/ 511175 w 1616075"/>
                <a:gd name="connsiteY24" fmla="*/ 295275 h 1555750"/>
                <a:gd name="connsiteX25" fmla="*/ 511175 w 1616075"/>
                <a:gd name="connsiteY25" fmla="*/ 346075 h 1555750"/>
                <a:gd name="connsiteX26" fmla="*/ 533400 w 1616075"/>
                <a:gd name="connsiteY26" fmla="*/ 346075 h 1555750"/>
                <a:gd name="connsiteX27" fmla="*/ 533400 w 1616075"/>
                <a:gd name="connsiteY27" fmla="*/ 371475 h 1555750"/>
                <a:gd name="connsiteX28" fmla="*/ 552450 w 1616075"/>
                <a:gd name="connsiteY28" fmla="*/ 371475 h 1555750"/>
                <a:gd name="connsiteX29" fmla="*/ 552450 w 1616075"/>
                <a:gd name="connsiteY29" fmla="*/ 393700 h 1555750"/>
                <a:gd name="connsiteX30" fmla="*/ 568325 w 1616075"/>
                <a:gd name="connsiteY30" fmla="*/ 393700 h 1555750"/>
                <a:gd name="connsiteX31" fmla="*/ 568325 w 1616075"/>
                <a:gd name="connsiteY31" fmla="*/ 412750 h 1555750"/>
                <a:gd name="connsiteX32" fmla="*/ 577850 w 1616075"/>
                <a:gd name="connsiteY32" fmla="*/ 412750 h 1555750"/>
                <a:gd name="connsiteX33" fmla="*/ 577850 w 1616075"/>
                <a:gd name="connsiteY33" fmla="*/ 463550 h 1555750"/>
                <a:gd name="connsiteX34" fmla="*/ 596900 w 1616075"/>
                <a:gd name="connsiteY34" fmla="*/ 463550 h 1555750"/>
                <a:gd name="connsiteX35" fmla="*/ 596900 w 1616075"/>
                <a:gd name="connsiteY35" fmla="*/ 485775 h 1555750"/>
                <a:gd name="connsiteX36" fmla="*/ 612775 w 1616075"/>
                <a:gd name="connsiteY36" fmla="*/ 485775 h 1555750"/>
                <a:gd name="connsiteX37" fmla="*/ 612775 w 1616075"/>
                <a:gd name="connsiteY37" fmla="*/ 523875 h 1555750"/>
                <a:gd name="connsiteX38" fmla="*/ 650875 w 1616075"/>
                <a:gd name="connsiteY38" fmla="*/ 523875 h 1555750"/>
                <a:gd name="connsiteX39" fmla="*/ 650875 w 1616075"/>
                <a:gd name="connsiteY39" fmla="*/ 555625 h 1555750"/>
                <a:gd name="connsiteX40" fmla="*/ 688975 w 1616075"/>
                <a:gd name="connsiteY40" fmla="*/ 555625 h 1555750"/>
                <a:gd name="connsiteX41" fmla="*/ 688975 w 1616075"/>
                <a:gd name="connsiteY41" fmla="*/ 603250 h 1555750"/>
                <a:gd name="connsiteX42" fmla="*/ 711200 w 1616075"/>
                <a:gd name="connsiteY42" fmla="*/ 603250 h 1555750"/>
                <a:gd name="connsiteX43" fmla="*/ 711200 w 1616075"/>
                <a:gd name="connsiteY43" fmla="*/ 635000 h 1555750"/>
                <a:gd name="connsiteX44" fmla="*/ 717550 w 1616075"/>
                <a:gd name="connsiteY44" fmla="*/ 641350 h 1555750"/>
                <a:gd name="connsiteX45" fmla="*/ 717550 w 1616075"/>
                <a:gd name="connsiteY45" fmla="*/ 654050 h 1555750"/>
                <a:gd name="connsiteX46" fmla="*/ 752475 w 1616075"/>
                <a:gd name="connsiteY46" fmla="*/ 654050 h 1555750"/>
                <a:gd name="connsiteX47" fmla="*/ 752475 w 1616075"/>
                <a:gd name="connsiteY47" fmla="*/ 723900 h 1555750"/>
                <a:gd name="connsiteX48" fmla="*/ 774700 w 1616075"/>
                <a:gd name="connsiteY48" fmla="*/ 723900 h 1555750"/>
                <a:gd name="connsiteX49" fmla="*/ 774700 w 1616075"/>
                <a:gd name="connsiteY49" fmla="*/ 755650 h 1555750"/>
                <a:gd name="connsiteX50" fmla="*/ 787400 w 1616075"/>
                <a:gd name="connsiteY50" fmla="*/ 755650 h 1555750"/>
                <a:gd name="connsiteX51" fmla="*/ 787400 w 1616075"/>
                <a:gd name="connsiteY51" fmla="*/ 774700 h 1555750"/>
                <a:gd name="connsiteX52" fmla="*/ 803275 w 1616075"/>
                <a:gd name="connsiteY52" fmla="*/ 774700 h 1555750"/>
                <a:gd name="connsiteX53" fmla="*/ 803275 w 1616075"/>
                <a:gd name="connsiteY53" fmla="*/ 812800 h 1555750"/>
                <a:gd name="connsiteX54" fmla="*/ 838200 w 1616075"/>
                <a:gd name="connsiteY54" fmla="*/ 812800 h 1555750"/>
                <a:gd name="connsiteX55" fmla="*/ 838200 w 1616075"/>
                <a:gd name="connsiteY55" fmla="*/ 850900 h 1555750"/>
                <a:gd name="connsiteX56" fmla="*/ 860425 w 1616075"/>
                <a:gd name="connsiteY56" fmla="*/ 850900 h 1555750"/>
                <a:gd name="connsiteX57" fmla="*/ 860425 w 1616075"/>
                <a:gd name="connsiteY57" fmla="*/ 885825 h 1555750"/>
                <a:gd name="connsiteX58" fmla="*/ 879475 w 1616075"/>
                <a:gd name="connsiteY58" fmla="*/ 887412 h 1555750"/>
                <a:gd name="connsiteX59" fmla="*/ 882650 w 1616075"/>
                <a:gd name="connsiteY59" fmla="*/ 908050 h 1555750"/>
                <a:gd name="connsiteX60" fmla="*/ 901700 w 1616075"/>
                <a:gd name="connsiteY60" fmla="*/ 908050 h 1555750"/>
                <a:gd name="connsiteX61" fmla="*/ 901700 w 1616075"/>
                <a:gd name="connsiteY61" fmla="*/ 942975 h 1555750"/>
                <a:gd name="connsiteX62" fmla="*/ 949325 w 1616075"/>
                <a:gd name="connsiteY62" fmla="*/ 942975 h 1555750"/>
                <a:gd name="connsiteX63" fmla="*/ 949325 w 1616075"/>
                <a:gd name="connsiteY63" fmla="*/ 968375 h 1555750"/>
                <a:gd name="connsiteX64" fmla="*/ 962025 w 1616075"/>
                <a:gd name="connsiteY64" fmla="*/ 968375 h 1555750"/>
                <a:gd name="connsiteX65" fmla="*/ 962025 w 1616075"/>
                <a:gd name="connsiteY65" fmla="*/ 1006475 h 1555750"/>
                <a:gd name="connsiteX66" fmla="*/ 993775 w 1616075"/>
                <a:gd name="connsiteY66" fmla="*/ 1006475 h 1555750"/>
                <a:gd name="connsiteX67" fmla="*/ 993775 w 1616075"/>
                <a:gd name="connsiteY67" fmla="*/ 1016000 h 1555750"/>
                <a:gd name="connsiteX68" fmla="*/ 1044575 w 1616075"/>
                <a:gd name="connsiteY68" fmla="*/ 1016000 h 1555750"/>
                <a:gd name="connsiteX69" fmla="*/ 1044575 w 1616075"/>
                <a:gd name="connsiteY69" fmla="*/ 1069975 h 1555750"/>
                <a:gd name="connsiteX70" fmla="*/ 1044575 w 1616075"/>
                <a:gd name="connsiteY70" fmla="*/ 1114425 h 1555750"/>
                <a:gd name="connsiteX71" fmla="*/ 1066800 w 1616075"/>
                <a:gd name="connsiteY71" fmla="*/ 1114425 h 1555750"/>
                <a:gd name="connsiteX72" fmla="*/ 1066800 w 1616075"/>
                <a:gd name="connsiteY72" fmla="*/ 1139825 h 1555750"/>
                <a:gd name="connsiteX73" fmla="*/ 1073150 w 1616075"/>
                <a:gd name="connsiteY73" fmla="*/ 1139825 h 1555750"/>
                <a:gd name="connsiteX74" fmla="*/ 1073150 w 1616075"/>
                <a:gd name="connsiteY74" fmla="*/ 1187450 h 1555750"/>
                <a:gd name="connsiteX75" fmla="*/ 1082675 w 1616075"/>
                <a:gd name="connsiteY75" fmla="*/ 1187450 h 1555750"/>
                <a:gd name="connsiteX76" fmla="*/ 1082675 w 1616075"/>
                <a:gd name="connsiteY76" fmla="*/ 1212850 h 1555750"/>
                <a:gd name="connsiteX77" fmla="*/ 1111250 w 1616075"/>
                <a:gd name="connsiteY77" fmla="*/ 1212850 h 1555750"/>
                <a:gd name="connsiteX78" fmla="*/ 1111250 w 1616075"/>
                <a:gd name="connsiteY78" fmla="*/ 1219200 h 1555750"/>
                <a:gd name="connsiteX79" fmla="*/ 1152525 w 1616075"/>
                <a:gd name="connsiteY79" fmla="*/ 1219200 h 1555750"/>
                <a:gd name="connsiteX80" fmla="*/ 1152525 w 1616075"/>
                <a:gd name="connsiteY80" fmla="*/ 1250950 h 1555750"/>
                <a:gd name="connsiteX81" fmla="*/ 1174750 w 1616075"/>
                <a:gd name="connsiteY81" fmla="*/ 1250950 h 1555750"/>
                <a:gd name="connsiteX82" fmla="*/ 1174750 w 1616075"/>
                <a:gd name="connsiteY82" fmla="*/ 1276350 h 1555750"/>
                <a:gd name="connsiteX83" fmla="*/ 1200150 w 1616075"/>
                <a:gd name="connsiteY83" fmla="*/ 1276350 h 1555750"/>
                <a:gd name="connsiteX84" fmla="*/ 1200150 w 1616075"/>
                <a:gd name="connsiteY84" fmla="*/ 1282700 h 1555750"/>
                <a:gd name="connsiteX85" fmla="*/ 1241425 w 1616075"/>
                <a:gd name="connsiteY85" fmla="*/ 1282700 h 1555750"/>
                <a:gd name="connsiteX86" fmla="*/ 1241425 w 1616075"/>
                <a:gd name="connsiteY86" fmla="*/ 1314450 h 1555750"/>
                <a:gd name="connsiteX87" fmla="*/ 1257300 w 1616075"/>
                <a:gd name="connsiteY87" fmla="*/ 1314450 h 1555750"/>
                <a:gd name="connsiteX88" fmla="*/ 1257300 w 1616075"/>
                <a:gd name="connsiteY88" fmla="*/ 1343025 h 1555750"/>
                <a:gd name="connsiteX89" fmla="*/ 1284288 w 1616075"/>
                <a:gd name="connsiteY89" fmla="*/ 1344613 h 1555750"/>
                <a:gd name="connsiteX90" fmla="*/ 1285875 w 1616075"/>
                <a:gd name="connsiteY90" fmla="*/ 1387475 h 1555750"/>
                <a:gd name="connsiteX91" fmla="*/ 1333500 w 1616075"/>
                <a:gd name="connsiteY91" fmla="*/ 1387475 h 1555750"/>
                <a:gd name="connsiteX92" fmla="*/ 1333500 w 1616075"/>
                <a:gd name="connsiteY92" fmla="*/ 1397000 h 1555750"/>
                <a:gd name="connsiteX93" fmla="*/ 1406525 w 1616075"/>
                <a:gd name="connsiteY93" fmla="*/ 1397000 h 1555750"/>
                <a:gd name="connsiteX94" fmla="*/ 1406525 w 1616075"/>
                <a:gd name="connsiteY94" fmla="*/ 1412875 h 1555750"/>
                <a:gd name="connsiteX95" fmla="*/ 1435100 w 1616075"/>
                <a:gd name="connsiteY95" fmla="*/ 1412875 h 1555750"/>
                <a:gd name="connsiteX96" fmla="*/ 1435100 w 1616075"/>
                <a:gd name="connsiteY96" fmla="*/ 1420813 h 1555750"/>
                <a:gd name="connsiteX97" fmla="*/ 1460500 w 1616075"/>
                <a:gd name="connsiteY97" fmla="*/ 1422400 h 1555750"/>
                <a:gd name="connsiteX98" fmla="*/ 1460500 w 1616075"/>
                <a:gd name="connsiteY98" fmla="*/ 1457325 h 1555750"/>
                <a:gd name="connsiteX99" fmla="*/ 1498600 w 1616075"/>
                <a:gd name="connsiteY99" fmla="*/ 1457325 h 1555750"/>
                <a:gd name="connsiteX100" fmla="*/ 1498600 w 1616075"/>
                <a:gd name="connsiteY100" fmla="*/ 1476375 h 1555750"/>
                <a:gd name="connsiteX101" fmla="*/ 1530350 w 1616075"/>
                <a:gd name="connsiteY101" fmla="*/ 1476375 h 1555750"/>
                <a:gd name="connsiteX102" fmla="*/ 1530350 w 1616075"/>
                <a:gd name="connsiteY102" fmla="*/ 1504950 h 1555750"/>
                <a:gd name="connsiteX103" fmla="*/ 1562100 w 1616075"/>
                <a:gd name="connsiteY103" fmla="*/ 1504950 h 1555750"/>
                <a:gd name="connsiteX104" fmla="*/ 1562100 w 1616075"/>
                <a:gd name="connsiteY104" fmla="*/ 1546225 h 1555750"/>
                <a:gd name="connsiteX105" fmla="*/ 1616075 w 1616075"/>
                <a:gd name="connsiteY105" fmla="*/ 1546225 h 1555750"/>
                <a:gd name="connsiteX106" fmla="*/ 1616075 w 1616075"/>
                <a:gd name="connsiteY106" fmla="*/ 1555750 h 155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616075" h="1555750">
                  <a:moveTo>
                    <a:pt x="0" y="0"/>
                  </a:moveTo>
                  <a:lnTo>
                    <a:pt x="82550" y="0"/>
                  </a:lnTo>
                  <a:lnTo>
                    <a:pt x="82550" y="15875"/>
                  </a:lnTo>
                  <a:lnTo>
                    <a:pt x="95250" y="15875"/>
                  </a:lnTo>
                  <a:lnTo>
                    <a:pt x="95250" y="25400"/>
                  </a:lnTo>
                  <a:lnTo>
                    <a:pt x="200025" y="25400"/>
                  </a:lnTo>
                  <a:lnTo>
                    <a:pt x="200025" y="53975"/>
                  </a:lnTo>
                  <a:lnTo>
                    <a:pt x="200025" y="79375"/>
                  </a:lnTo>
                  <a:lnTo>
                    <a:pt x="244475" y="79375"/>
                  </a:lnTo>
                  <a:lnTo>
                    <a:pt x="244475" y="92075"/>
                  </a:lnTo>
                  <a:lnTo>
                    <a:pt x="285750" y="92075"/>
                  </a:lnTo>
                  <a:lnTo>
                    <a:pt x="285750" y="101600"/>
                  </a:lnTo>
                  <a:lnTo>
                    <a:pt x="358775" y="101600"/>
                  </a:lnTo>
                  <a:lnTo>
                    <a:pt x="358775" y="127000"/>
                  </a:lnTo>
                  <a:lnTo>
                    <a:pt x="393700" y="127000"/>
                  </a:lnTo>
                  <a:lnTo>
                    <a:pt x="393700" y="142875"/>
                  </a:lnTo>
                  <a:lnTo>
                    <a:pt x="403225" y="142875"/>
                  </a:lnTo>
                  <a:lnTo>
                    <a:pt x="403225" y="200025"/>
                  </a:lnTo>
                  <a:lnTo>
                    <a:pt x="431800" y="200025"/>
                  </a:lnTo>
                  <a:lnTo>
                    <a:pt x="431800" y="222250"/>
                  </a:lnTo>
                  <a:lnTo>
                    <a:pt x="457200" y="222250"/>
                  </a:lnTo>
                  <a:lnTo>
                    <a:pt x="457200" y="260350"/>
                  </a:lnTo>
                  <a:lnTo>
                    <a:pt x="488950" y="260350"/>
                  </a:lnTo>
                  <a:lnTo>
                    <a:pt x="488950" y="295275"/>
                  </a:lnTo>
                  <a:lnTo>
                    <a:pt x="511175" y="295275"/>
                  </a:lnTo>
                  <a:lnTo>
                    <a:pt x="511175" y="346075"/>
                  </a:lnTo>
                  <a:lnTo>
                    <a:pt x="533400" y="346075"/>
                  </a:lnTo>
                  <a:lnTo>
                    <a:pt x="533400" y="371475"/>
                  </a:lnTo>
                  <a:lnTo>
                    <a:pt x="552450" y="371475"/>
                  </a:lnTo>
                  <a:lnTo>
                    <a:pt x="552450" y="393700"/>
                  </a:lnTo>
                  <a:lnTo>
                    <a:pt x="568325" y="393700"/>
                  </a:lnTo>
                  <a:lnTo>
                    <a:pt x="568325" y="412750"/>
                  </a:lnTo>
                  <a:lnTo>
                    <a:pt x="577850" y="412750"/>
                  </a:lnTo>
                  <a:lnTo>
                    <a:pt x="577850" y="463550"/>
                  </a:lnTo>
                  <a:lnTo>
                    <a:pt x="596900" y="463550"/>
                  </a:lnTo>
                  <a:lnTo>
                    <a:pt x="596900" y="485775"/>
                  </a:lnTo>
                  <a:lnTo>
                    <a:pt x="612775" y="485775"/>
                  </a:lnTo>
                  <a:lnTo>
                    <a:pt x="612775" y="523875"/>
                  </a:lnTo>
                  <a:lnTo>
                    <a:pt x="650875" y="523875"/>
                  </a:lnTo>
                  <a:lnTo>
                    <a:pt x="650875" y="555625"/>
                  </a:lnTo>
                  <a:lnTo>
                    <a:pt x="688975" y="555625"/>
                  </a:lnTo>
                  <a:lnTo>
                    <a:pt x="688975" y="603250"/>
                  </a:lnTo>
                  <a:lnTo>
                    <a:pt x="711200" y="603250"/>
                  </a:lnTo>
                  <a:lnTo>
                    <a:pt x="711200" y="635000"/>
                  </a:lnTo>
                  <a:lnTo>
                    <a:pt x="717550" y="641350"/>
                  </a:lnTo>
                  <a:lnTo>
                    <a:pt x="717550" y="654050"/>
                  </a:lnTo>
                  <a:lnTo>
                    <a:pt x="752475" y="654050"/>
                  </a:lnTo>
                  <a:lnTo>
                    <a:pt x="752475" y="723900"/>
                  </a:lnTo>
                  <a:lnTo>
                    <a:pt x="774700" y="723900"/>
                  </a:lnTo>
                  <a:lnTo>
                    <a:pt x="774700" y="755650"/>
                  </a:lnTo>
                  <a:lnTo>
                    <a:pt x="787400" y="755650"/>
                  </a:lnTo>
                  <a:lnTo>
                    <a:pt x="787400" y="774700"/>
                  </a:lnTo>
                  <a:lnTo>
                    <a:pt x="803275" y="774700"/>
                  </a:lnTo>
                  <a:lnTo>
                    <a:pt x="803275" y="812800"/>
                  </a:lnTo>
                  <a:lnTo>
                    <a:pt x="838200" y="812800"/>
                  </a:lnTo>
                  <a:lnTo>
                    <a:pt x="838200" y="850900"/>
                  </a:lnTo>
                  <a:lnTo>
                    <a:pt x="860425" y="850900"/>
                  </a:lnTo>
                  <a:lnTo>
                    <a:pt x="860425" y="885825"/>
                  </a:lnTo>
                  <a:lnTo>
                    <a:pt x="879475" y="887412"/>
                  </a:lnTo>
                  <a:lnTo>
                    <a:pt x="882650" y="908050"/>
                  </a:lnTo>
                  <a:lnTo>
                    <a:pt x="901700" y="908050"/>
                  </a:lnTo>
                  <a:lnTo>
                    <a:pt x="901700" y="942975"/>
                  </a:lnTo>
                  <a:lnTo>
                    <a:pt x="949325" y="942975"/>
                  </a:lnTo>
                  <a:lnTo>
                    <a:pt x="949325" y="968375"/>
                  </a:lnTo>
                  <a:lnTo>
                    <a:pt x="962025" y="968375"/>
                  </a:lnTo>
                  <a:lnTo>
                    <a:pt x="962025" y="1006475"/>
                  </a:lnTo>
                  <a:lnTo>
                    <a:pt x="993775" y="1006475"/>
                  </a:lnTo>
                  <a:lnTo>
                    <a:pt x="993775" y="1016000"/>
                  </a:lnTo>
                  <a:lnTo>
                    <a:pt x="1044575" y="1016000"/>
                  </a:lnTo>
                  <a:lnTo>
                    <a:pt x="1044575" y="1069975"/>
                  </a:lnTo>
                  <a:lnTo>
                    <a:pt x="1044575" y="1114425"/>
                  </a:lnTo>
                  <a:lnTo>
                    <a:pt x="1066800" y="1114425"/>
                  </a:lnTo>
                  <a:lnTo>
                    <a:pt x="1066800" y="1139825"/>
                  </a:lnTo>
                  <a:lnTo>
                    <a:pt x="1073150" y="1139825"/>
                  </a:lnTo>
                  <a:lnTo>
                    <a:pt x="1073150" y="1187450"/>
                  </a:lnTo>
                  <a:lnTo>
                    <a:pt x="1082675" y="1187450"/>
                  </a:lnTo>
                  <a:lnTo>
                    <a:pt x="1082675" y="1212850"/>
                  </a:lnTo>
                  <a:lnTo>
                    <a:pt x="1111250" y="1212850"/>
                  </a:lnTo>
                  <a:lnTo>
                    <a:pt x="1111250" y="1219200"/>
                  </a:lnTo>
                  <a:lnTo>
                    <a:pt x="1152525" y="1219200"/>
                  </a:lnTo>
                  <a:lnTo>
                    <a:pt x="1152525" y="1250950"/>
                  </a:lnTo>
                  <a:lnTo>
                    <a:pt x="1174750" y="1250950"/>
                  </a:lnTo>
                  <a:lnTo>
                    <a:pt x="1174750" y="1276350"/>
                  </a:lnTo>
                  <a:lnTo>
                    <a:pt x="1200150" y="1276350"/>
                  </a:lnTo>
                  <a:lnTo>
                    <a:pt x="1200150" y="1282700"/>
                  </a:lnTo>
                  <a:lnTo>
                    <a:pt x="1241425" y="1282700"/>
                  </a:lnTo>
                  <a:lnTo>
                    <a:pt x="1241425" y="1314450"/>
                  </a:lnTo>
                  <a:lnTo>
                    <a:pt x="1257300" y="1314450"/>
                  </a:lnTo>
                  <a:lnTo>
                    <a:pt x="1257300" y="1343025"/>
                  </a:lnTo>
                  <a:lnTo>
                    <a:pt x="1284288" y="1344613"/>
                  </a:lnTo>
                  <a:lnTo>
                    <a:pt x="1285875" y="1387475"/>
                  </a:lnTo>
                  <a:lnTo>
                    <a:pt x="1333500" y="1387475"/>
                  </a:lnTo>
                  <a:lnTo>
                    <a:pt x="1333500" y="1397000"/>
                  </a:lnTo>
                  <a:lnTo>
                    <a:pt x="1406525" y="1397000"/>
                  </a:lnTo>
                  <a:lnTo>
                    <a:pt x="1406525" y="1412875"/>
                  </a:lnTo>
                  <a:lnTo>
                    <a:pt x="1435100" y="1412875"/>
                  </a:lnTo>
                  <a:lnTo>
                    <a:pt x="1435100" y="1420813"/>
                  </a:lnTo>
                  <a:lnTo>
                    <a:pt x="1460500" y="1422400"/>
                  </a:lnTo>
                  <a:lnTo>
                    <a:pt x="1460500" y="1457325"/>
                  </a:lnTo>
                  <a:lnTo>
                    <a:pt x="1498600" y="1457325"/>
                  </a:lnTo>
                  <a:lnTo>
                    <a:pt x="1498600" y="1476375"/>
                  </a:lnTo>
                  <a:lnTo>
                    <a:pt x="1530350" y="1476375"/>
                  </a:lnTo>
                  <a:lnTo>
                    <a:pt x="1530350" y="1504950"/>
                  </a:lnTo>
                  <a:lnTo>
                    <a:pt x="1562100" y="1504950"/>
                  </a:lnTo>
                  <a:lnTo>
                    <a:pt x="1562100" y="1546225"/>
                  </a:lnTo>
                  <a:lnTo>
                    <a:pt x="1616075" y="1546225"/>
                  </a:lnTo>
                  <a:lnTo>
                    <a:pt x="1616075" y="1555750"/>
                  </a:lnTo>
                </a:path>
              </a:pathLst>
            </a:custGeom>
            <a:noFill/>
            <a:ln w="28575">
              <a:solidFill>
                <a:schemeClr val="accent1"/>
              </a:solidFill>
              <a:miter lim="800000"/>
              <a:headEnd/>
              <a:tailEnd/>
            </a:ln>
          </p:spPr>
          <p:txBody>
            <a:bodyPr rtlCol="0" anchor="ctr"/>
            <a:lstStyle/>
            <a:p>
              <a:pPr algn="ctr"/>
              <a:endParaRPr lang="en-US" dirty="0"/>
            </a:p>
          </p:txBody>
        </p:sp>
      </p:grpSp>
      <p:grpSp>
        <p:nvGrpSpPr>
          <p:cNvPr id="337" name="Group 336">
            <a:extLst>
              <a:ext uri="{FF2B5EF4-FFF2-40B4-BE49-F238E27FC236}">
                <a16:creationId xmlns:a16="http://schemas.microsoft.com/office/drawing/2014/main" id="{AA6E1D72-EB64-40B3-B300-0808B0A621A9}"/>
              </a:ext>
            </a:extLst>
          </p:cNvPr>
          <p:cNvGrpSpPr/>
          <p:nvPr/>
        </p:nvGrpSpPr>
        <p:grpSpPr>
          <a:xfrm>
            <a:off x="4692060" y="3703378"/>
            <a:ext cx="2190750" cy="1943100"/>
            <a:chOff x="4514850" y="3457575"/>
            <a:chExt cx="2190750" cy="1943100"/>
          </a:xfrm>
        </p:grpSpPr>
        <p:sp>
          <p:nvSpPr>
            <p:cNvPr id="335" name="Freeform: Shape 334">
              <a:extLst>
                <a:ext uri="{FF2B5EF4-FFF2-40B4-BE49-F238E27FC236}">
                  <a16:creationId xmlns:a16="http://schemas.microsoft.com/office/drawing/2014/main" id="{33D57366-39A1-4FBC-8AB9-3D440F4DF1FA}"/>
                </a:ext>
              </a:extLst>
            </p:cNvPr>
            <p:cNvSpPr/>
            <p:nvPr/>
          </p:nvSpPr>
          <p:spPr bwMode="auto">
            <a:xfrm>
              <a:off x="5057775" y="3971925"/>
              <a:ext cx="1647825" cy="1428750"/>
            </a:xfrm>
            <a:custGeom>
              <a:avLst/>
              <a:gdLst>
                <a:gd name="connsiteX0" fmla="*/ 1647825 w 1647825"/>
                <a:gd name="connsiteY0" fmla="*/ 1428750 h 1428750"/>
                <a:gd name="connsiteX1" fmla="*/ 1346200 w 1647825"/>
                <a:gd name="connsiteY1" fmla="*/ 1428750 h 1428750"/>
                <a:gd name="connsiteX2" fmla="*/ 1346200 w 1647825"/>
                <a:gd name="connsiteY2" fmla="*/ 1381125 h 1428750"/>
                <a:gd name="connsiteX3" fmla="*/ 1263650 w 1647825"/>
                <a:gd name="connsiteY3" fmla="*/ 1381125 h 1428750"/>
                <a:gd name="connsiteX4" fmla="*/ 1263650 w 1647825"/>
                <a:gd name="connsiteY4" fmla="*/ 1339850 h 1428750"/>
                <a:gd name="connsiteX5" fmla="*/ 1114425 w 1647825"/>
                <a:gd name="connsiteY5" fmla="*/ 1339850 h 1428750"/>
                <a:gd name="connsiteX6" fmla="*/ 1114425 w 1647825"/>
                <a:gd name="connsiteY6" fmla="*/ 1292225 h 1428750"/>
                <a:gd name="connsiteX7" fmla="*/ 1054100 w 1647825"/>
                <a:gd name="connsiteY7" fmla="*/ 1292225 h 1428750"/>
                <a:gd name="connsiteX8" fmla="*/ 1054100 w 1647825"/>
                <a:gd name="connsiteY8" fmla="*/ 1244600 h 1428750"/>
                <a:gd name="connsiteX9" fmla="*/ 1016000 w 1647825"/>
                <a:gd name="connsiteY9" fmla="*/ 1244600 h 1428750"/>
                <a:gd name="connsiteX10" fmla="*/ 1016000 w 1647825"/>
                <a:gd name="connsiteY10" fmla="*/ 1216025 h 1428750"/>
                <a:gd name="connsiteX11" fmla="*/ 898525 w 1647825"/>
                <a:gd name="connsiteY11" fmla="*/ 1216025 h 1428750"/>
                <a:gd name="connsiteX12" fmla="*/ 898525 w 1647825"/>
                <a:gd name="connsiteY12" fmla="*/ 1171575 h 1428750"/>
                <a:gd name="connsiteX13" fmla="*/ 844550 w 1647825"/>
                <a:gd name="connsiteY13" fmla="*/ 1171575 h 1428750"/>
                <a:gd name="connsiteX14" fmla="*/ 844550 w 1647825"/>
                <a:gd name="connsiteY14" fmla="*/ 1136650 h 1428750"/>
                <a:gd name="connsiteX15" fmla="*/ 800100 w 1647825"/>
                <a:gd name="connsiteY15" fmla="*/ 1136650 h 1428750"/>
                <a:gd name="connsiteX16" fmla="*/ 800100 w 1647825"/>
                <a:gd name="connsiteY16" fmla="*/ 1095375 h 1428750"/>
                <a:gd name="connsiteX17" fmla="*/ 784225 w 1647825"/>
                <a:gd name="connsiteY17" fmla="*/ 1095375 h 1428750"/>
                <a:gd name="connsiteX18" fmla="*/ 784225 w 1647825"/>
                <a:gd name="connsiteY18" fmla="*/ 1050925 h 1428750"/>
                <a:gd name="connsiteX19" fmla="*/ 676275 w 1647825"/>
                <a:gd name="connsiteY19" fmla="*/ 1050925 h 1428750"/>
                <a:gd name="connsiteX20" fmla="*/ 676275 w 1647825"/>
                <a:gd name="connsiteY20" fmla="*/ 1041400 h 1428750"/>
                <a:gd name="connsiteX21" fmla="*/ 650875 w 1647825"/>
                <a:gd name="connsiteY21" fmla="*/ 1041400 h 1428750"/>
                <a:gd name="connsiteX22" fmla="*/ 650875 w 1647825"/>
                <a:gd name="connsiteY22" fmla="*/ 1022350 h 1428750"/>
                <a:gd name="connsiteX23" fmla="*/ 650875 w 1647825"/>
                <a:gd name="connsiteY23" fmla="*/ 1022350 h 1428750"/>
                <a:gd name="connsiteX24" fmla="*/ 635000 w 1647825"/>
                <a:gd name="connsiteY24" fmla="*/ 1006475 h 1428750"/>
                <a:gd name="connsiteX25" fmla="*/ 635000 w 1647825"/>
                <a:gd name="connsiteY25" fmla="*/ 955675 h 1428750"/>
                <a:gd name="connsiteX26" fmla="*/ 600075 w 1647825"/>
                <a:gd name="connsiteY26" fmla="*/ 955675 h 1428750"/>
                <a:gd name="connsiteX27" fmla="*/ 600075 w 1647825"/>
                <a:gd name="connsiteY27" fmla="*/ 879475 h 1428750"/>
                <a:gd name="connsiteX28" fmla="*/ 577850 w 1647825"/>
                <a:gd name="connsiteY28" fmla="*/ 879475 h 1428750"/>
                <a:gd name="connsiteX29" fmla="*/ 577850 w 1647825"/>
                <a:gd name="connsiteY29" fmla="*/ 844550 h 1428750"/>
                <a:gd name="connsiteX30" fmla="*/ 495300 w 1647825"/>
                <a:gd name="connsiteY30" fmla="*/ 844550 h 1428750"/>
                <a:gd name="connsiteX31" fmla="*/ 495300 w 1647825"/>
                <a:gd name="connsiteY31" fmla="*/ 806450 h 1428750"/>
                <a:gd name="connsiteX32" fmla="*/ 441325 w 1647825"/>
                <a:gd name="connsiteY32" fmla="*/ 806450 h 1428750"/>
                <a:gd name="connsiteX33" fmla="*/ 441325 w 1647825"/>
                <a:gd name="connsiteY33" fmla="*/ 768350 h 1428750"/>
                <a:gd name="connsiteX34" fmla="*/ 412750 w 1647825"/>
                <a:gd name="connsiteY34" fmla="*/ 768350 h 1428750"/>
                <a:gd name="connsiteX35" fmla="*/ 412750 w 1647825"/>
                <a:gd name="connsiteY35" fmla="*/ 752475 h 1428750"/>
                <a:gd name="connsiteX36" fmla="*/ 377825 w 1647825"/>
                <a:gd name="connsiteY36" fmla="*/ 752475 h 1428750"/>
                <a:gd name="connsiteX37" fmla="*/ 377825 w 1647825"/>
                <a:gd name="connsiteY37" fmla="*/ 711200 h 1428750"/>
                <a:gd name="connsiteX38" fmla="*/ 377825 w 1647825"/>
                <a:gd name="connsiteY38" fmla="*/ 711200 h 1428750"/>
                <a:gd name="connsiteX39" fmla="*/ 355600 w 1647825"/>
                <a:gd name="connsiteY39" fmla="*/ 711200 h 1428750"/>
                <a:gd name="connsiteX40" fmla="*/ 355600 w 1647825"/>
                <a:gd name="connsiteY40" fmla="*/ 641350 h 1428750"/>
                <a:gd name="connsiteX41" fmla="*/ 349250 w 1647825"/>
                <a:gd name="connsiteY41" fmla="*/ 647700 h 1428750"/>
                <a:gd name="connsiteX42" fmla="*/ 349250 w 1647825"/>
                <a:gd name="connsiteY42" fmla="*/ 606425 h 1428750"/>
                <a:gd name="connsiteX43" fmla="*/ 292100 w 1647825"/>
                <a:gd name="connsiteY43" fmla="*/ 606425 h 1428750"/>
                <a:gd name="connsiteX44" fmla="*/ 292100 w 1647825"/>
                <a:gd name="connsiteY44" fmla="*/ 571500 h 1428750"/>
                <a:gd name="connsiteX45" fmla="*/ 263525 w 1647825"/>
                <a:gd name="connsiteY45" fmla="*/ 571500 h 1428750"/>
                <a:gd name="connsiteX46" fmla="*/ 263525 w 1647825"/>
                <a:gd name="connsiteY46" fmla="*/ 546100 h 1428750"/>
                <a:gd name="connsiteX47" fmla="*/ 260350 w 1647825"/>
                <a:gd name="connsiteY47" fmla="*/ 546100 h 1428750"/>
                <a:gd name="connsiteX48" fmla="*/ 260350 w 1647825"/>
                <a:gd name="connsiteY48" fmla="*/ 463550 h 1428750"/>
                <a:gd name="connsiteX49" fmla="*/ 254000 w 1647825"/>
                <a:gd name="connsiteY49" fmla="*/ 463550 h 1428750"/>
                <a:gd name="connsiteX50" fmla="*/ 254000 w 1647825"/>
                <a:gd name="connsiteY50" fmla="*/ 463550 h 1428750"/>
                <a:gd name="connsiteX51" fmla="*/ 241300 w 1647825"/>
                <a:gd name="connsiteY51" fmla="*/ 450850 h 1428750"/>
                <a:gd name="connsiteX52" fmla="*/ 241300 w 1647825"/>
                <a:gd name="connsiteY52" fmla="*/ 409575 h 1428750"/>
                <a:gd name="connsiteX53" fmla="*/ 225425 w 1647825"/>
                <a:gd name="connsiteY53" fmla="*/ 409575 h 1428750"/>
                <a:gd name="connsiteX54" fmla="*/ 225425 w 1647825"/>
                <a:gd name="connsiteY54" fmla="*/ 365125 h 1428750"/>
                <a:gd name="connsiteX55" fmla="*/ 209550 w 1647825"/>
                <a:gd name="connsiteY55" fmla="*/ 365125 h 1428750"/>
                <a:gd name="connsiteX56" fmla="*/ 209550 w 1647825"/>
                <a:gd name="connsiteY56" fmla="*/ 349250 h 1428750"/>
                <a:gd name="connsiteX57" fmla="*/ 200025 w 1647825"/>
                <a:gd name="connsiteY57" fmla="*/ 349250 h 1428750"/>
                <a:gd name="connsiteX58" fmla="*/ 200025 w 1647825"/>
                <a:gd name="connsiteY58" fmla="*/ 301625 h 1428750"/>
                <a:gd name="connsiteX59" fmla="*/ 187325 w 1647825"/>
                <a:gd name="connsiteY59" fmla="*/ 301625 h 1428750"/>
                <a:gd name="connsiteX60" fmla="*/ 187325 w 1647825"/>
                <a:gd name="connsiteY60" fmla="*/ 273050 h 1428750"/>
                <a:gd name="connsiteX61" fmla="*/ 180975 w 1647825"/>
                <a:gd name="connsiteY61" fmla="*/ 273050 h 1428750"/>
                <a:gd name="connsiteX62" fmla="*/ 180975 w 1647825"/>
                <a:gd name="connsiteY62" fmla="*/ 228600 h 1428750"/>
                <a:gd name="connsiteX63" fmla="*/ 152400 w 1647825"/>
                <a:gd name="connsiteY63" fmla="*/ 228600 h 1428750"/>
                <a:gd name="connsiteX64" fmla="*/ 152400 w 1647825"/>
                <a:gd name="connsiteY64" fmla="*/ 209550 h 1428750"/>
                <a:gd name="connsiteX65" fmla="*/ 146050 w 1647825"/>
                <a:gd name="connsiteY65" fmla="*/ 209550 h 1428750"/>
                <a:gd name="connsiteX66" fmla="*/ 146050 w 1647825"/>
                <a:gd name="connsiteY66" fmla="*/ 168275 h 1428750"/>
                <a:gd name="connsiteX67" fmla="*/ 120650 w 1647825"/>
                <a:gd name="connsiteY67" fmla="*/ 168275 h 1428750"/>
                <a:gd name="connsiteX68" fmla="*/ 120650 w 1647825"/>
                <a:gd name="connsiteY68" fmla="*/ 142875 h 1428750"/>
                <a:gd name="connsiteX69" fmla="*/ 111125 w 1647825"/>
                <a:gd name="connsiteY69" fmla="*/ 142875 h 1428750"/>
                <a:gd name="connsiteX70" fmla="*/ 111125 w 1647825"/>
                <a:gd name="connsiteY70" fmla="*/ 95250 h 1428750"/>
                <a:gd name="connsiteX71" fmla="*/ 88900 w 1647825"/>
                <a:gd name="connsiteY71" fmla="*/ 95250 h 1428750"/>
                <a:gd name="connsiteX72" fmla="*/ 88900 w 1647825"/>
                <a:gd name="connsiteY72" fmla="*/ 63500 h 1428750"/>
                <a:gd name="connsiteX73" fmla="*/ 69850 w 1647825"/>
                <a:gd name="connsiteY73" fmla="*/ 63500 h 1428750"/>
                <a:gd name="connsiteX74" fmla="*/ 69850 w 1647825"/>
                <a:gd name="connsiteY74" fmla="*/ 0 h 1428750"/>
                <a:gd name="connsiteX75" fmla="*/ 0 w 1647825"/>
                <a:gd name="connsiteY75" fmla="*/ 0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647825" h="1428750">
                  <a:moveTo>
                    <a:pt x="1647825" y="1428750"/>
                  </a:moveTo>
                  <a:lnTo>
                    <a:pt x="1346200" y="1428750"/>
                  </a:lnTo>
                  <a:lnTo>
                    <a:pt x="1346200" y="1381125"/>
                  </a:lnTo>
                  <a:lnTo>
                    <a:pt x="1263650" y="1381125"/>
                  </a:lnTo>
                  <a:lnTo>
                    <a:pt x="1263650" y="1339850"/>
                  </a:lnTo>
                  <a:lnTo>
                    <a:pt x="1114425" y="1339850"/>
                  </a:lnTo>
                  <a:lnTo>
                    <a:pt x="1114425" y="1292225"/>
                  </a:lnTo>
                  <a:lnTo>
                    <a:pt x="1054100" y="1292225"/>
                  </a:lnTo>
                  <a:lnTo>
                    <a:pt x="1054100" y="1244600"/>
                  </a:lnTo>
                  <a:lnTo>
                    <a:pt x="1016000" y="1244600"/>
                  </a:lnTo>
                  <a:lnTo>
                    <a:pt x="1016000" y="1216025"/>
                  </a:lnTo>
                  <a:lnTo>
                    <a:pt x="898525" y="1216025"/>
                  </a:lnTo>
                  <a:lnTo>
                    <a:pt x="898525" y="1171575"/>
                  </a:lnTo>
                  <a:lnTo>
                    <a:pt x="844550" y="1171575"/>
                  </a:lnTo>
                  <a:lnTo>
                    <a:pt x="844550" y="1136650"/>
                  </a:lnTo>
                  <a:lnTo>
                    <a:pt x="800100" y="1136650"/>
                  </a:lnTo>
                  <a:lnTo>
                    <a:pt x="800100" y="1095375"/>
                  </a:lnTo>
                  <a:lnTo>
                    <a:pt x="784225" y="1095375"/>
                  </a:lnTo>
                  <a:lnTo>
                    <a:pt x="784225" y="1050925"/>
                  </a:lnTo>
                  <a:lnTo>
                    <a:pt x="676275" y="1050925"/>
                  </a:lnTo>
                  <a:lnTo>
                    <a:pt x="676275" y="1041400"/>
                  </a:lnTo>
                  <a:lnTo>
                    <a:pt x="650875" y="1041400"/>
                  </a:lnTo>
                  <a:lnTo>
                    <a:pt x="650875" y="1022350"/>
                  </a:lnTo>
                  <a:lnTo>
                    <a:pt x="650875" y="1022350"/>
                  </a:lnTo>
                  <a:lnTo>
                    <a:pt x="635000" y="1006475"/>
                  </a:lnTo>
                  <a:lnTo>
                    <a:pt x="635000" y="955675"/>
                  </a:lnTo>
                  <a:lnTo>
                    <a:pt x="600075" y="955675"/>
                  </a:lnTo>
                  <a:lnTo>
                    <a:pt x="600075" y="879475"/>
                  </a:lnTo>
                  <a:lnTo>
                    <a:pt x="577850" y="879475"/>
                  </a:lnTo>
                  <a:lnTo>
                    <a:pt x="577850" y="844550"/>
                  </a:lnTo>
                  <a:lnTo>
                    <a:pt x="495300" y="844550"/>
                  </a:lnTo>
                  <a:lnTo>
                    <a:pt x="495300" y="806450"/>
                  </a:lnTo>
                  <a:lnTo>
                    <a:pt x="441325" y="806450"/>
                  </a:lnTo>
                  <a:lnTo>
                    <a:pt x="441325" y="768350"/>
                  </a:lnTo>
                  <a:lnTo>
                    <a:pt x="412750" y="768350"/>
                  </a:lnTo>
                  <a:lnTo>
                    <a:pt x="412750" y="752475"/>
                  </a:lnTo>
                  <a:lnTo>
                    <a:pt x="377825" y="752475"/>
                  </a:lnTo>
                  <a:lnTo>
                    <a:pt x="377825" y="711200"/>
                  </a:lnTo>
                  <a:lnTo>
                    <a:pt x="377825" y="711200"/>
                  </a:lnTo>
                  <a:lnTo>
                    <a:pt x="355600" y="711200"/>
                  </a:lnTo>
                  <a:lnTo>
                    <a:pt x="355600" y="641350"/>
                  </a:lnTo>
                  <a:lnTo>
                    <a:pt x="349250" y="647700"/>
                  </a:lnTo>
                  <a:lnTo>
                    <a:pt x="349250" y="606425"/>
                  </a:lnTo>
                  <a:lnTo>
                    <a:pt x="292100" y="606425"/>
                  </a:lnTo>
                  <a:lnTo>
                    <a:pt x="292100" y="571500"/>
                  </a:lnTo>
                  <a:lnTo>
                    <a:pt x="263525" y="571500"/>
                  </a:lnTo>
                  <a:lnTo>
                    <a:pt x="263525" y="546100"/>
                  </a:lnTo>
                  <a:lnTo>
                    <a:pt x="260350" y="546100"/>
                  </a:lnTo>
                  <a:lnTo>
                    <a:pt x="260350" y="463550"/>
                  </a:lnTo>
                  <a:lnTo>
                    <a:pt x="254000" y="463550"/>
                  </a:lnTo>
                  <a:lnTo>
                    <a:pt x="254000" y="463550"/>
                  </a:lnTo>
                  <a:lnTo>
                    <a:pt x="241300" y="450850"/>
                  </a:lnTo>
                  <a:lnTo>
                    <a:pt x="241300" y="409575"/>
                  </a:lnTo>
                  <a:lnTo>
                    <a:pt x="225425" y="409575"/>
                  </a:lnTo>
                  <a:lnTo>
                    <a:pt x="225425" y="365125"/>
                  </a:lnTo>
                  <a:lnTo>
                    <a:pt x="209550" y="365125"/>
                  </a:lnTo>
                  <a:lnTo>
                    <a:pt x="209550" y="349250"/>
                  </a:lnTo>
                  <a:lnTo>
                    <a:pt x="200025" y="349250"/>
                  </a:lnTo>
                  <a:lnTo>
                    <a:pt x="200025" y="301625"/>
                  </a:lnTo>
                  <a:lnTo>
                    <a:pt x="187325" y="301625"/>
                  </a:lnTo>
                  <a:lnTo>
                    <a:pt x="187325" y="273050"/>
                  </a:lnTo>
                  <a:lnTo>
                    <a:pt x="180975" y="273050"/>
                  </a:lnTo>
                  <a:lnTo>
                    <a:pt x="180975" y="228600"/>
                  </a:lnTo>
                  <a:lnTo>
                    <a:pt x="152400" y="228600"/>
                  </a:lnTo>
                  <a:lnTo>
                    <a:pt x="152400" y="209550"/>
                  </a:lnTo>
                  <a:lnTo>
                    <a:pt x="146050" y="209550"/>
                  </a:lnTo>
                  <a:lnTo>
                    <a:pt x="146050" y="168275"/>
                  </a:lnTo>
                  <a:lnTo>
                    <a:pt x="120650" y="168275"/>
                  </a:lnTo>
                  <a:lnTo>
                    <a:pt x="120650" y="142875"/>
                  </a:lnTo>
                  <a:lnTo>
                    <a:pt x="111125" y="142875"/>
                  </a:lnTo>
                  <a:lnTo>
                    <a:pt x="111125" y="95250"/>
                  </a:lnTo>
                  <a:lnTo>
                    <a:pt x="88900" y="95250"/>
                  </a:lnTo>
                  <a:lnTo>
                    <a:pt x="88900" y="63500"/>
                  </a:lnTo>
                  <a:lnTo>
                    <a:pt x="69850" y="63500"/>
                  </a:lnTo>
                  <a:lnTo>
                    <a:pt x="69850"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336" name="Freeform: Shape 335">
              <a:extLst>
                <a:ext uri="{FF2B5EF4-FFF2-40B4-BE49-F238E27FC236}">
                  <a16:creationId xmlns:a16="http://schemas.microsoft.com/office/drawing/2014/main" id="{BFC382A9-7113-488E-95EE-C9EA364F8921}"/>
                </a:ext>
              </a:extLst>
            </p:cNvPr>
            <p:cNvSpPr/>
            <p:nvPr/>
          </p:nvSpPr>
          <p:spPr bwMode="auto">
            <a:xfrm>
              <a:off x="4514850" y="3457575"/>
              <a:ext cx="552450" cy="509588"/>
            </a:xfrm>
            <a:custGeom>
              <a:avLst/>
              <a:gdLst>
                <a:gd name="connsiteX0" fmla="*/ 0 w 552450"/>
                <a:gd name="connsiteY0" fmla="*/ 0 h 509588"/>
                <a:gd name="connsiteX1" fmla="*/ 53975 w 552450"/>
                <a:gd name="connsiteY1" fmla="*/ 0 h 509588"/>
                <a:gd name="connsiteX2" fmla="*/ 53975 w 552450"/>
                <a:gd name="connsiteY2" fmla="*/ 36513 h 509588"/>
                <a:gd name="connsiteX3" fmla="*/ 112713 w 552450"/>
                <a:gd name="connsiteY3" fmla="*/ 36513 h 509588"/>
                <a:gd name="connsiteX4" fmla="*/ 112713 w 552450"/>
                <a:gd name="connsiteY4" fmla="*/ 68263 h 509588"/>
                <a:gd name="connsiteX5" fmla="*/ 155575 w 552450"/>
                <a:gd name="connsiteY5" fmla="*/ 68263 h 509588"/>
                <a:gd name="connsiteX6" fmla="*/ 155575 w 552450"/>
                <a:gd name="connsiteY6" fmla="*/ 77788 h 509588"/>
                <a:gd name="connsiteX7" fmla="*/ 163513 w 552450"/>
                <a:gd name="connsiteY7" fmla="*/ 77788 h 509588"/>
                <a:gd name="connsiteX8" fmla="*/ 163513 w 552450"/>
                <a:gd name="connsiteY8" fmla="*/ 95250 h 509588"/>
                <a:gd name="connsiteX9" fmla="*/ 233363 w 552450"/>
                <a:gd name="connsiteY9" fmla="*/ 95250 h 509588"/>
                <a:gd name="connsiteX10" fmla="*/ 233363 w 552450"/>
                <a:gd name="connsiteY10" fmla="*/ 117475 h 509588"/>
                <a:gd name="connsiteX11" fmla="*/ 233363 w 552450"/>
                <a:gd name="connsiteY11" fmla="*/ 117475 h 509588"/>
                <a:gd name="connsiteX12" fmla="*/ 233363 w 552450"/>
                <a:gd name="connsiteY12" fmla="*/ 153988 h 509588"/>
                <a:gd name="connsiteX13" fmla="*/ 333375 w 552450"/>
                <a:gd name="connsiteY13" fmla="*/ 153988 h 509588"/>
                <a:gd name="connsiteX14" fmla="*/ 333375 w 552450"/>
                <a:gd name="connsiteY14" fmla="*/ 215900 h 509588"/>
                <a:gd name="connsiteX15" fmla="*/ 346075 w 552450"/>
                <a:gd name="connsiteY15" fmla="*/ 215900 h 509588"/>
                <a:gd name="connsiteX16" fmla="*/ 346075 w 552450"/>
                <a:gd name="connsiteY16" fmla="*/ 238125 h 509588"/>
                <a:gd name="connsiteX17" fmla="*/ 390525 w 552450"/>
                <a:gd name="connsiteY17" fmla="*/ 238125 h 509588"/>
                <a:gd name="connsiteX18" fmla="*/ 390525 w 552450"/>
                <a:gd name="connsiteY18" fmla="*/ 301625 h 509588"/>
                <a:gd name="connsiteX19" fmla="*/ 419100 w 552450"/>
                <a:gd name="connsiteY19" fmla="*/ 301625 h 509588"/>
                <a:gd name="connsiteX20" fmla="*/ 419100 w 552450"/>
                <a:gd name="connsiteY20" fmla="*/ 334963 h 509588"/>
                <a:gd name="connsiteX21" fmla="*/ 452438 w 552450"/>
                <a:gd name="connsiteY21" fmla="*/ 334963 h 509588"/>
                <a:gd name="connsiteX22" fmla="*/ 452438 w 552450"/>
                <a:gd name="connsiteY22" fmla="*/ 358775 h 509588"/>
                <a:gd name="connsiteX23" fmla="*/ 471488 w 552450"/>
                <a:gd name="connsiteY23" fmla="*/ 358775 h 509588"/>
                <a:gd name="connsiteX24" fmla="*/ 471488 w 552450"/>
                <a:gd name="connsiteY24" fmla="*/ 417513 h 509588"/>
                <a:gd name="connsiteX25" fmla="*/ 487363 w 552450"/>
                <a:gd name="connsiteY25" fmla="*/ 417513 h 509588"/>
                <a:gd name="connsiteX26" fmla="*/ 487363 w 552450"/>
                <a:gd name="connsiteY26" fmla="*/ 457200 h 509588"/>
                <a:gd name="connsiteX27" fmla="*/ 512763 w 552450"/>
                <a:gd name="connsiteY27" fmla="*/ 457200 h 509588"/>
                <a:gd name="connsiteX28" fmla="*/ 512763 w 552450"/>
                <a:gd name="connsiteY28" fmla="*/ 488950 h 509588"/>
                <a:gd name="connsiteX29" fmla="*/ 552450 w 552450"/>
                <a:gd name="connsiteY29" fmla="*/ 488950 h 509588"/>
                <a:gd name="connsiteX30" fmla="*/ 552450 w 552450"/>
                <a:gd name="connsiteY30" fmla="*/ 509588 h 50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52450" h="509588">
                  <a:moveTo>
                    <a:pt x="0" y="0"/>
                  </a:moveTo>
                  <a:lnTo>
                    <a:pt x="53975" y="0"/>
                  </a:lnTo>
                  <a:lnTo>
                    <a:pt x="53975" y="36513"/>
                  </a:lnTo>
                  <a:lnTo>
                    <a:pt x="112713" y="36513"/>
                  </a:lnTo>
                  <a:lnTo>
                    <a:pt x="112713" y="68263"/>
                  </a:lnTo>
                  <a:lnTo>
                    <a:pt x="155575" y="68263"/>
                  </a:lnTo>
                  <a:lnTo>
                    <a:pt x="155575" y="77788"/>
                  </a:lnTo>
                  <a:lnTo>
                    <a:pt x="163513" y="77788"/>
                  </a:lnTo>
                  <a:lnTo>
                    <a:pt x="163513" y="95250"/>
                  </a:lnTo>
                  <a:lnTo>
                    <a:pt x="233363" y="95250"/>
                  </a:lnTo>
                  <a:lnTo>
                    <a:pt x="233363" y="117475"/>
                  </a:lnTo>
                  <a:lnTo>
                    <a:pt x="233363" y="117475"/>
                  </a:lnTo>
                  <a:lnTo>
                    <a:pt x="233363" y="153988"/>
                  </a:lnTo>
                  <a:lnTo>
                    <a:pt x="333375" y="153988"/>
                  </a:lnTo>
                  <a:lnTo>
                    <a:pt x="333375" y="215900"/>
                  </a:lnTo>
                  <a:lnTo>
                    <a:pt x="346075" y="215900"/>
                  </a:lnTo>
                  <a:lnTo>
                    <a:pt x="346075" y="238125"/>
                  </a:lnTo>
                  <a:lnTo>
                    <a:pt x="390525" y="238125"/>
                  </a:lnTo>
                  <a:lnTo>
                    <a:pt x="390525" y="301625"/>
                  </a:lnTo>
                  <a:lnTo>
                    <a:pt x="419100" y="301625"/>
                  </a:lnTo>
                  <a:lnTo>
                    <a:pt x="419100" y="334963"/>
                  </a:lnTo>
                  <a:lnTo>
                    <a:pt x="452438" y="334963"/>
                  </a:lnTo>
                  <a:lnTo>
                    <a:pt x="452438" y="358775"/>
                  </a:lnTo>
                  <a:lnTo>
                    <a:pt x="471488" y="358775"/>
                  </a:lnTo>
                  <a:lnTo>
                    <a:pt x="471488" y="417513"/>
                  </a:lnTo>
                  <a:lnTo>
                    <a:pt x="487363" y="417513"/>
                  </a:lnTo>
                  <a:lnTo>
                    <a:pt x="487363" y="457200"/>
                  </a:lnTo>
                  <a:lnTo>
                    <a:pt x="512763" y="457200"/>
                  </a:lnTo>
                  <a:lnTo>
                    <a:pt x="512763" y="488950"/>
                  </a:lnTo>
                  <a:lnTo>
                    <a:pt x="552450" y="488950"/>
                  </a:lnTo>
                  <a:lnTo>
                    <a:pt x="552450" y="509588"/>
                  </a:lnTo>
                </a:path>
              </a:pathLst>
            </a:custGeom>
            <a:noFill/>
            <a:ln w="28575">
              <a:solidFill>
                <a:schemeClr val="accent3"/>
              </a:solidFill>
              <a:miter lim="800000"/>
              <a:headEnd/>
              <a:tailEnd/>
            </a:ln>
          </p:spPr>
          <p:txBody>
            <a:bodyPr rtlCol="0" anchor="ctr"/>
            <a:lstStyle/>
            <a:p>
              <a:pPr algn="ctr"/>
              <a:endParaRPr lang="en-US" dirty="0"/>
            </a:p>
          </p:txBody>
        </p:sp>
      </p:grpSp>
      <p:sp>
        <p:nvSpPr>
          <p:cNvPr id="338" name="Oval 337">
            <a:extLst>
              <a:ext uri="{FF2B5EF4-FFF2-40B4-BE49-F238E27FC236}">
                <a16:creationId xmlns:a16="http://schemas.microsoft.com/office/drawing/2014/main" id="{EEA3B208-1F28-48B9-A227-0BB4B00CF8F2}"/>
              </a:ext>
            </a:extLst>
          </p:cNvPr>
          <p:cNvSpPr/>
          <p:nvPr/>
        </p:nvSpPr>
        <p:spPr bwMode="auto">
          <a:xfrm>
            <a:off x="5333350" y="423712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9" name="Oval 338">
            <a:extLst>
              <a:ext uri="{FF2B5EF4-FFF2-40B4-BE49-F238E27FC236}">
                <a16:creationId xmlns:a16="http://schemas.microsoft.com/office/drawing/2014/main" id="{504CB450-2833-4E8C-88F4-B04CC36820B7}"/>
              </a:ext>
            </a:extLst>
          </p:cNvPr>
          <p:cNvSpPr/>
          <p:nvPr/>
        </p:nvSpPr>
        <p:spPr bwMode="auto">
          <a:xfrm>
            <a:off x="4943735" y="3764435"/>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0" name="Oval 339">
            <a:extLst>
              <a:ext uri="{FF2B5EF4-FFF2-40B4-BE49-F238E27FC236}">
                <a16:creationId xmlns:a16="http://schemas.microsoft.com/office/drawing/2014/main" id="{74B7A46F-1465-464F-8ECA-D58B3B9059D7}"/>
              </a:ext>
            </a:extLst>
          </p:cNvPr>
          <p:cNvSpPr/>
          <p:nvPr/>
        </p:nvSpPr>
        <p:spPr bwMode="auto">
          <a:xfrm>
            <a:off x="5358221" y="4284905"/>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1" name="Oval 340">
            <a:extLst>
              <a:ext uri="{FF2B5EF4-FFF2-40B4-BE49-F238E27FC236}">
                <a16:creationId xmlns:a16="http://schemas.microsoft.com/office/drawing/2014/main" id="{D43E956B-710D-4EAE-B03B-FB5C01D22AA1}"/>
              </a:ext>
            </a:extLst>
          </p:cNvPr>
          <p:cNvSpPr/>
          <p:nvPr/>
        </p:nvSpPr>
        <p:spPr bwMode="auto">
          <a:xfrm>
            <a:off x="5163497" y="3983402"/>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2" name="Oval 341">
            <a:extLst>
              <a:ext uri="{FF2B5EF4-FFF2-40B4-BE49-F238E27FC236}">
                <a16:creationId xmlns:a16="http://schemas.microsoft.com/office/drawing/2014/main" id="{7E1F8398-0EAD-4EE9-963C-238D7DB77A5F}"/>
              </a:ext>
            </a:extLst>
          </p:cNvPr>
          <p:cNvSpPr/>
          <p:nvPr/>
        </p:nvSpPr>
        <p:spPr bwMode="auto">
          <a:xfrm>
            <a:off x="5595546" y="462125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 name="Oval 342">
            <a:extLst>
              <a:ext uri="{FF2B5EF4-FFF2-40B4-BE49-F238E27FC236}">
                <a16:creationId xmlns:a16="http://schemas.microsoft.com/office/drawing/2014/main" id="{CC88697C-2203-4E11-9EC8-703E1B4DCD64}"/>
              </a:ext>
            </a:extLst>
          </p:cNvPr>
          <p:cNvSpPr/>
          <p:nvPr/>
        </p:nvSpPr>
        <p:spPr bwMode="auto">
          <a:xfrm>
            <a:off x="5687253" y="469296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4" name="Oval 343">
            <a:extLst>
              <a:ext uri="{FF2B5EF4-FFF2-40B4-BE49-F238E27FC236}">
                <a16:creationId xmlns:a16="http://schemas.microsoft.com/office/drawing/2014/main" id="{AF7C92F1-E396-407F-970A-20BF752C03C4}"/>
              </a:ext>
            </a:extLst>
          </p:cNvPr>
          <p:cNvSpPr/>
          <p:nvPr/>
        </p:nvSpPr>
        <p:spPr bwMode="auto">
          <a:xfrm>
            <a:off x="6016634" y="5073900"/>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5" name="Oval 344">
            <a:extLst>
              <a:ext uri="{FF2B5EF4-FFF2-40B4-BE49-F238E27FC236}">
                <a16:creationId xmlns:a16="http://schemas.microsoft.com/office/drawing/2014/main" id="{D036AC83-ECEB-4EE8-B3A5-4F5FAB03FC92}"/>
              </a:ext>
            </a:extLst>
          </p:cNvPr>
          <p:cNvSpPr/>
          <p:nvPr/>
        </p:nvSpPr>
        <p:spPr bwMode="auto">
          <a:xfrm>
            <a:off x="6124325" y="5121841"/>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6" name="Oval 345">
            <a:extLst>
              <a:ext uri="{FF2B5EF4-FFF2-40B4-BE49-F238E27FC236}">
                <a16:creationId xmlns:a16="http://schemas.microsoft.com/office/drawing/2014/main" id="{4FF110A3-6A3E-4394-B8D9-3118648112EF}"/>
              </a:ext>
            </a:extLst>
          </p:cNvPr>
          <p:cNvSpPr/>
          <p:nvPr/>
        </p:nvSpPr>
        <p:spPr bwMode="auto">
          <a:xfrm>
            <a:off x="5896487" y="4998642"/>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7" name="Oval 346">
            <a:extLst>
              <a:ext uri="{FF2B5EF4-FFF2-40B4-BE49-F238E27FC236}">
                <a16:creationId xmlns:a16="http://schemas.microsoft.com/office/drawing/2014/main" id="{EFEEE066-5974-4363-910E-A33B720781DA}"/>
              </a:ext>
            </a:extLst>
          </p:cNvPr>
          <p:cNvSpPr/>
          <p:nvPr/>
        </p:nvSpPr>
        <p:spPr bwMode="auto">
          <a:xfrm>
            <a:off x="6334455" y="525676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8" name="Oval 347">
            <a:extLst>
              <a:ext uri="{FF2B5EF4-FFF2-40B4-BE49-F238E27FC236}">
                <a16:creationId xmlns:a16="http://schemas.microsoft.com/office/drawing/2014/main" id="{90D0C633-CE92-46B3-A800-959C968C97D9}"/>
              </a:ext>
            </a:extLst>
          </p:cNvPr>
          <p:cNvSpPr/>
          <p:nvPr/>
        </p:nvSpPr>
        <p:spPr bwMode="auto">
          <a:xfrm>
            <a:off x="6160396" y="5145587"/>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 name="Oval 348">
            <a:extLst>
              <a:ext uri="{FF2B5EF4-FFF2-40B4-BE49-F238E27FC236}">
                <a16:creationId xmlns:a16="http://schemas.microsoft.com/office/drawing/2014/main" id="{F5517208-4CAA-4917-8BFC-B1C6E25DEDF0}"/>
              </a:ext>
            </a:extLst>
          </p:cNvPr>
          <p:cNvSpPr/>
          <p:nvPr/>
        </p:nvSpPr>
        <p:spPr bwMode="auto">
          <a:xfrm>
            <a:off x="6357400" y="526120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0" name="Oval 349">
            <a:extLst>
              <a:ext uri="{FF2B5EF4-FFF2-40B4-BE49-F238E27FC236}">
                <a16:creationId xmlns:a16="http://schemas.microsoft.com/office/drawing/2014/main" id="{7400A543-8349-4468-B776-B8B82ABE4183}"/>
              </a:ext>
            </a:extLst>
          </p:cNvPr>
          <p:cNvSpPr/>
          <p:nvPr/>
        </p:nvSpPr>
        <p:spPr bwMode="auto">
          <a:xfrm>
            <a:off x="6431340" y="528309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1" name="Oval 350">
            <a:extLst>
              <a:ext uri="{FF2B5EF4-FFF2-40B4-BE49-F238E27FC236}">
                <a16:creationId xmlns:a16="http://schemas.microsoft.com/office/drawing/2014/main" id="{7DB15FE8-1EAD-4CB9-AB86-EF9D3B5C807B}"/>
              </a:ext>
            </a:extLst>
          </p:cNvPr>
          <p:cNvSpPr/>
          <p:nvPr/>
        </p:nvSpPr>
        <p:spPr bwMode="auto">
          <a:xfrm>
            <a:off x="6507436" y="533051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2" name="Oval 351">
            <a:extLst>
              <a:ext uri="{FF2B5EF4-FFF2-40B4-BE49-F238E27FC236}">
                <a16:creationId xmlns:a16="http://schemas.microsoft.com/office/drawing/2014/main" id="{F37D078F-D8A0-4BD4-9AEE-9AAFA1ABA300}"/>
              </a:ext>
            </a:extLst>
          </p:cNvPr>
          <p:cNvSpPr/>
          <p:nvPr/>
        </p:nvSpPr>
        <p:spPr bwMode="auto">
          <a:xfrm>
            <a:off x="6530547" y="535012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3" name="Oval 352">
            <a:extLst>
              <a:ext uri="{FF2B5EF4-FFF2-40B4-BE49-F238E27FC236}">
                <a16:creationId xmlns:a16="http://schemas.microsoft.com/office/drawing/2014/main" id="{6BC32758-82DC-464E-9D13-4767CE338D29}"/>
              </a:ext>
            </a:extLst>
          </p:cNvPr>
          <p:cNvSpPr/>
          <p:nvPr/>
        </p:nvSpPr>
        <p:spPr bwMode="auto">
          <a:xfrm>
            <a:off x="6575894" y="539004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4" name="Oval 353">
            <a:extLst>
              <a:ext uri="{FF2B5EF4-FFF2-40B4-BE49-F238E27FC236}">
                <a16:creationId xmlns:a16="http://schemas.microsoft.com/office/drawing/2014/main" id="{2645FB1E-F77A-4F4F-96A2-0E96FABF1DA4}"/>
              </a:ext>
            </a:extLst>
          </p:cNvPr>
          <p:cNvSpPr/>
          <p:nvPr/>
        </p:nvSpPr>
        <p:spPr bwMode="auto">
          <a:xfrm>
            <a:off x="6613200" y="539004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5" name="Oval 354">
            <a:extLst>
              <a:ext uri="{FF2B5EF4-FFF2-40B4-BE49-F238E27FC236}">
                <a16:creationId xmlns:a16="http://schemas.microsoft.com/office/drawing/2014/main" id="{4489A25A-00E3-4E5C-87D0-F99DBB741758}"/>
              </a:ext>
            </a:extLst>
          </p:cNvPr>
          <p:cNvSpPr/>
          <p:nvPr/>
        </p:nvSpPr>
        <p:spPr bwMode="auto">
          <a:xfrm>
            <a:off x="6680326" y="539350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6" name="Oval 355">
            <a:extLst>
              <a:ext uri="{FF2B5EF4-FFF2-40B4-BE49-F238E27FC236}">
                <a16:creationId xmlns:a16="http://schemas.microsoft.com/office/drawing/2014/main" id="{0B5E71C0-E384-43D2-B6B5-DE435BA2A0E3}"/>
              </a:ext>
            </a:extLst>
          </p:cNvPr>
          <p:cNvSpPr/>
          <p:nvPr/>
        </p:nvSpPr>
        <p:spPr bwMode="auto">
          <a:xfrm>
            <a:off x="6738844" y="5395471"/>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7" name="Oval 356">
            <a:extLst>
              <a:ext uri="{FF2B5EF4-FFF2-40B4-BE49-F238E27FC236}">
                <a16:creationId xmlns:a16="http://schemas.microsoft.com/office/drawing/2014/main" id="{3417632B-6F5E-4EEB-A238-F48E7A8C2DDE}"/>
              </a:ext>
            </a:extLst>
          </p:cNvPr>
          <p:cNvSpPr/>
          <p:nvPr/>
        </p:nvSpPr>
        <p:spPr bwMode="auto">
          <a:xfrm>
            <a:off x="6804446" y="5437797"/>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8" name="Oval 357">
            <a:extLst>
              <a:ext uri="{FF2B5EF4-FFF2-40B4-BE49-F238E27FC236}">
                <a16:creationId xmlns:a16="http://schemas.microsoft.com/office/drawing/2014/main" id="{A05F2E8A-1323-454E-B433-37BF45892E0C}"/>
              </a:ext>
            </a:extLst>
          </p:cNvPr>
          <p:cNvSpPr/>
          <p:nvPr/>
        </p:nvSpPr>
        <p:spPr bwMode="auto">
          <a:xfrm>
            <a:off x="6885188" y="5458997"/>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9" name="Oval 358">
            <a:extLst>
              <a:ext uri="{FF2B5EF4-FFF2-40B4-BE49-F238E27FC236}">
                <a16:creationId xmlns:a16="http://schemas.microsoft.com/office/drawing/2014/main" id="{50A062EA-905D-4BCC-9F43-457025BB4023}"/>
              </a:ext>
            </a:extLst>
          </p:cNvPr>
          <p:cNvSpPr/>
          <p:nvPr/>
        </p:nvSpPr>
        <p:spPr bwMode="auto">
          <a:xfrm>
            <a:off x="6961034" y="5484596"/>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0" name="Oval 359">
            <a:extLst>
              <a:ext uri="{FF2B5EF4-FFF2-40B4-BE49-F238E27FC236}">
                <a16:creationId xmlns:a16="http://schemas.microsoft.com/office/drawing/2014/main" id="{0F914710-2473-4660-8DD3-B933258C1AB1}"/>
              </a:ext>
            </a:extLst>
          </p:cNvPr>
          <p:cNvSpPr/>
          <p:nvPr/>
        </p:nvSpPr>
        <p:spPr bwMode="auto">
          <a:xfrm>
            <a:off x="7039258" y="5487267"/>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1" name="Oval 360">
            <a:extLst>
              <a:ext uri="{FF2B5EF4-FFF2-40B4-BE49-F238E27FC236}">
                <a16:creationId xmlns:a16="http://schemas.microsoft.com/office/drawing/2014/main" id="{DB20A6C0-019B-4553-8CAC-2FC24AB1D150}"/>
              </a:ext>
            </a:extLst>
          </p:cNvPr>
          <p:cNvSpPr/>
          <p:nvPr/>
        </p:nvSpPr>
        <p:spPr bwMode="auto">
          <a:xfrm>
            <a:off x="7101224" y="548547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2" name="Oval 361">
            <a:extLst>
              <a:ext uri="{FF2B5EF4-FFF2-40B4-BE49-F238E27FC236}">
                <a16:creationId xmlns:a16="http://schemas.microsoft.com/office/drawing/2014/main" id="{47FC1C1D-CD1E-4F44-A602-AE7728217541}"/>
              </a:ext>
            </a:extLst>
          </p:cNvPr>
          <p:cNvSpPr/>
          <p:nvPr/>
        </p:nvSpPr>
        <p:spPr bwMode="auto">
          <a:xfrm>
            <a:off x="7148478" y="5486350"/>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3" name="Oval 362">
            <a:extLst>
              <a:ext uri="{FF2B5EF4-FFF2-40B4-BE49-F238E27FC236}">
                <a16:creationId xmlns:a16="http://schemas.microsoft.com/office/drawing/2014/main" id="{F61B2898-E0EE-483D-91BD-180392B4598D}"/>
              </a:ext>
            </a:extLst>
          </p:cNvPr>
          <p:cNvSpPr/>
          <p:nvPr/>
        </p:nvSpPr>
        <p:spPr bwMode="auto">
          <a:xfrm>
            <a:off x="7304206" y="5487065"/>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4" name="Oval 363">
            <a:extLst>
              <a:ext uri="{FF2B5EF4-FFF2-40B4-BE49-F238E27FC236}">
                <a16:creationId xmlns:a16="http://schemas.microsoft.com/office/drawing/2014/main" id="{9238AF35-723A-4342-87F0-D6CA9E982AC5}"/>
              </a:ext>
            </a:extLst>
          </p:cNvPr>
          <p:cNvSpPr/>
          <p:nvPr/>
        </p:nvSpPr>
        <p:spPr bwMode="auto">
          <a:xfrm>
            <a:off x="7355372" y="5486350"/>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5" name="Oval 364">
            <a:extLst>
              <a:ext uri="{FF2B5EF4-FFF2-40B4-BE49-F238E27FC236}">
                <a16:creationId xmlns:a16="http://schemas.microsoft.com/office/drawing/2014/main" id="{7E5056B9-C22D-43D7-90C7-7B08DF97C951}"/>
              </a:ext>
            </a:extLst>
          </p:cNvPr>
          <p:cNvSpPr/>
          <p:nvPr/>
        </p:nvSpPr>
        <p:spPr bwMode="auto">
          <a:xfrm>
            <a:off x="7378555" y="5486350"/>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6" name="Oval 365">
            <a:extLst>
              <a:ext uri="{FF2B5EF4-FFF2-40B4-BE49-F238E27FC236}">
                <a16:creationId xmlns:a16="http://schemas.microsoft.com/office/drawing/2014/main" id="{92B97E8B-9676-4118-9056-DCA73F982EE1}"/>
              </a:ext>
            </a:extLst>
          </p:cNvPr>
          <p:cNvSpPr/>
          <p:nvPr/>
        </p:nvSpPr>
        <p:spPr bwMode="auto">
          <a:xfrm>
            <a:off x="7416501" y="5486350"/>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7" name="Oval 366">
            <a:extLst>
              <a:ext uri="{FF2B5EF4-FFF2-40B4-BE49-F238E27FC236}">
                <a16:creationId xmlns:a16="http://schemas.microsoft.com/office/drawing/2014/main" id="{F2B7D783-AB7B-4EE4-918E-C4992EB2AD43}"/>
              </a:ext>
            </a:extLst>
          </p:cNvPr>
          <p:cNvSpPr/>
          <p:nvPr/>
        </p:nvSpPr>
        <p:spPr bwMode="auto">
          <a:xfrm>
            <a:off x="6860107" y="5615529"/>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8" name="Oval 367">
            <a:extLst>
              <a:ext uri="{FF2B5EF4-FFF2-40B4-BE49-F238E27FC236}">
                <a16:creationId xmlns:a16="http://schemas.microsoft.com/office/drawing/2014/main" id="{802FE56F-C3DC-404E-AC21-81C9DFDD50C3}"/>
              </a:ext>
            </a:extLst>
          </p:cNvPr>
          <p:cNvSpPr/>
          <p:nvPr/>
        </p:nvSpPr>
        <p:spPr bwMode="auto">
          <a:xfrm>
            <a:off x="6814262" y="5615528"/>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9" name="Oval 368">
            <a:extLst>
              <a:ext uri="{FF2B5EF4-FFF2-40B4-BE49-F238E27FC236}">
                <a16:creationId xmlns:a16="http://schemas.microsoft.com/office/drawing/2014/main" id="{45FD37AE-F3BE-404E-91C8-55552BF36A3E}"/>
              </a:ext>
            </a:extLst>
          </p:cNvPr>
          <p:cNvSpPr/>
          <p:nvPr/>
        </p:nvSpPr>
        <p:spPr bwMode="auto">
          <a:xfrm>
            <a:off x="6558722" y="5610367"/>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0" name="Oval 369">
            <a:extLst>
              <a:ext uri="{FF2B5EF4-FFF2-40B4-BE49-F238E27FC236}">
                <a16:creationId xmlns:a16="http://schemas.microsoft.com/office/drawing/2014/main" id="{D20FDD46-DB5B-430E-9512-5C37F2449AEE}"/>
              </a:ext>
            </a:extLst>
          </p:cNvPr>
          <p:cNvSpPr/>
          <p:nvPr/>
        </p:nvSpPr>
        <p:spPr bwMode="auto">
          <a:xfrm>
            <a:off x="6468086" y="5524275"/>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1" name="Oval 370">
            <a:extLst>
              <a:ext uri="{FF2B5EF4-FFF2-40B4-BE49-F238E27FC236}">
                <a16:creationId xmlns:a16="http://schemas.microsoft.com/office/drawing/2014/main" id="{00A1A2AD-38B9-4590-AF50-C97D27CB0A1C}"/>
              </a:ext>
            </a:extLst>
          </p:cNvPr>
          <p:cNvSpPr/>
          <p:nvPr/>
        </p:nvSpPr>
        <p:spPr bwMode="auto">
          <a:xfrm>
            <a:off x="6052695" y="5314737"/>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2" name="Oval 371">
            <a:extLst>
              <a:ext uri="{FF2B5EF4-FFF2-40B4-BE49-F238E27FC236}">
                <a16:creationId xmlns:a16="http://schemas.microsoft.com/office/drawing/2014/main" id="{D9B2723D-00C2-4677-BE8F-210F15D9AD24}"/>
              </a:ext>
            </a:extLst>
          </p:cNvPr>
          <p:cNvSpPr/>
          <p:nvPr/>
        </p:nvSpPr>
        <p:spPr bwMode="auto">
          <a:xfrm>
            <a:off x="5894081" y="5243653"/>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3" name="Oval 372">
            <a:extLst>
              <a:ext uri="{FF2B5EF4-FFF2-40B4-BE49-F238E27FC236}">
                <a16:creationId xmlns:a16="http://schemas.microsoft.com/office/drawing/2014/main" id="{9CB3010D-9F92-420B-8992-F27C76F13D0E}"/>
              </a:ext>
            </a:extLst>
          </p:cNvPr>
          <p:cNvSpPr/>
          <p:nvPr/>
        </p:nvSpPr>
        <p:spPr bwMode="auto">
          <a:xfrm>
            <a:off x="5184553" y="4155830"/>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4" name="Oval 373">
            <a:extLst>
              <a:ext uri="{FF2B5EF4-FFF2-40B4-BE49-F238E27FC236}">
                <a16:creationId xmlns:a16="http://schemas.microsoft.com/office/drawing/2014/main" id="{771A434D-7D6D-4254-A6DA-260B7FB2F32B}"/>
              </a:ext>
            </a:extLst>
          </p:cNvPr>
          <p:cNvSpPr/>
          <p:nvPr/>
        </p:nvSpPr>
        <p:spPr bwMode="auto">
          <a:xfrm>
            <a:off x="5160744" y="4121706"/>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5" name="Oval 374">
            <a:extLst>
              <a:ext uri="{FF2B5EF4-FFF2-40B4-BE49-F238E27FC236}">
                <a16:creationId xmlns:a16="http://schemas.microsoft.com/office/drawing/2014/main" id="{7CBABB42-FBE4-411D-B0A5-57BEE10C4FEE}"/>
              </a:ext>
            </a:extLst>
          </p:cNvPr>
          <p:cNvSpPr/>
          <p:nvPr/>
        </p:nvSpPr>
        <p:spPr bwMode="auto">
          <a:xfrm>
            <a:off x="5130801" y="4062147"/>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6" name="Oval 375">
            <a:extLst>
              <a:ext uri="{FF2B5EF4-FFF2-40B4-BE49-F238E27FC236}">
                <a16:creationId xmlns:a16="http://schemas.microsoft.com/office/drawing/2014/main" id="{622E011B-E4FE-4030-9435-39F1C33E00E2}"/>
              </a:ext>
            </a:extLst>
          </p:cNvPr>
          <p:cNvSpPr/>
          <p:nvPr/>
        </p:nvSpPr>
        <p:spPr bwMode="auto">
          <a:xfrm>
            <a:off x="5038020" y="3920095"/>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7" name="Oval 376">
            <a:extLst>
              <a:ext uri="{FF2B5EF4-FFF2-40B4-BE49-F238E27FC236}">
                <a16:creationId xmlns:a16="http://schemas.microsoft.com/office/drawing/2014/main" id="{E8F46780-55F7-44EE-904F-62345AB41AC4}"/>
              </a:ext>
            </a:extLst>
          </p:cNvPr>
          <p:cNvSpPr/>
          <p:nvPr/>
        </p:nvSpPr>
        <p:spPr bwMode="auto">
          <a:xfrm>
            <a:off x="4953322" y="3820710"/>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8" name="Oval 377">
            <a:extLst>
              <a:ext uri="{FF2B5EF4-FFF2-40B4-BE49-F238E27FC236}">
                <a16:creationId xmlns:a16="http://schemas.microsoft.com/office/drawing/2014/main" id="{3EACD3F9-638A-424E-80D8-82C074419BF0}"/>
              </a:ext>
            </a:extLst>
          </p:cNvPr>
          <p:cNvSpPr/>
          <p:nvPr/>
        </p:nvSpPr>
        <p:spPr bwMode="auto">
          <a:xfrm>
            <a:off x="4979556" y="3823188"/>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9" name="Oval 378">
            <a:extLst>
              <a:ext uri="{FF2B5EF4-FFF2-40B4-BE49-F238E27FC236}">
                <a16:creationId xmlns:a16="http://schemas.microsoft.com/office/drawing/2014/main" id="{0D0A553B-F878-4328-A6B5-A56B5287346C}"/>
              </a:ext>
            </a:extLst>
          </p:cNvPr>
          <p:cNvSpPr/>
          <p:nvPr/>
        </p:nvSpPr>
        <p:spPr bwMode="auto">
          <a:xfrm>
            <a:off x="4818061" y="3764434"/>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0" name="Oval 379">
            <a:extLst>
              <a:ext uri="{FF2B5EF4-FFF2-40B4-BE49-F238E27FC236}">
                <a16:creationId xmlns:a16="http://schemas.microsoft.com/office/drawing/2014/main" id="{B32D5C66-3C9F-47D0-9415-0D6CAF287F4E}"/>
              </a:ext>
            </a:extLst>
          </p:cNvPr>
          <p:cNvSpPr/>
          <p:nvPr/>
        </p:nvSpPr>
        <p:spPr bwMode="auto">
          <a:xfrm>
            <a:off x="4701857" y="3697044"/>
            <a:ext cx="61897" cy="61897"/>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82" name="Group 381">
            <a:extLst>
              <a:ext uri="{FF2B5EF4-FFF2-40B4-BE49-F238E27FC236}">
                <a16:creationId xmlns:a16="http://schemas.microsoft.com/office/drawing/2014/main" id="{AE0C644A-D9A3-4054-9CCC-700149E11E9B}"/>
              </a:ext>
            </a:extLst>
          </p:cNvPr>
          <p:cNvGrpSpPr/>
          <p:nvPr/>
        </p:nvGrpSpPr>
        <p:grpSpPr>
          <a:xfrm>
            <a:off x="7959594" y="3594794"/>
            <a:ext cx="3547852" cy="2624602"/>
            <a:chOff x="631024" y="3348991"/>
            <a:chExt cx="3547852" cy="2624602"/>
          </a:xfrm>
        </p:grpSpPr>
        <p:sp>
          <p:nvSpPr>
            <p:cNvPr id="383" name="Freeform 16">
              <a:extLst>
                <a:ext uri="{FF2B5EF4-FFF2-40B4-BE49-F238E27FC236}">
                  <a16:creationId xmlns:a16="http://schemas.microsoft.com/office/drawing/2014/main" id="{30758B57-382F-438D-89E1-EB682AA92D57}"/>
                </a:ext>
              </a:extLst>
            </p:cNvPr>
            <p:cNvSpPr/>
            <p:nvPr/>
          </p:nvSpPr>
          <p:spPr bwMode="auto">
            <a:xfrm>
              <a:off x="1041310" y="3460173"/>
              <a:ext cx="2978239" cy="2140527"/>
            </a:xfrm>
            <a:custGeom>
              <a:avLst/>
              <a:gdLst>
                <a:gd name="connsiteX0" fmla="*/ 0 w 2966605"/>
                <a:gd name="connsiteY0" fmla="*/ 0 h 2140527"/>
                <a:gd name="connsiteX1" fmla="*/ 0 w 2966605"/>
                <a:gd name="connsiteY1" fmla="*/ 2140527 h 2140527"/>
                <a:gd name="connsiteX2" fmla="*/ 2966605 w 2966605"/>
                <a:gd name="connsiteY2" fmla="*/ 2140527 h 2140527"/>
              </a:gdLst>
              <a:ahLst/>
              <a:cxnLst>
                <a:cxn ang="0">
                  <a:pos x="connsiteX0" y="connsiteY0"/>
                </a:cxn>
                <a:cxn ang="0">
                  <a:pos x="connsiteX1" y="connsiteY1"/>
                </a:cxn>
                <a:cxn ang="0">
                  <a:pos x="connsiteX2" y="connsiteY2"/>
                </a:cxn>
              </a:cxnLst>
              <a:rect l="l" t="t" r="r" b="b"/>
              <a:pathLst>
                <a:path w="2966605" h="2140527">
                  <a:moveTo>
                    <a:pt x="0" y="0"/>
                  </a:moveTo>
                  <a:lnTo>
                    <a:pt x="0" y="2140527"/>
                  </a:lnTo>
                  <a:lnTo>
                    <a:pt x="2966605" y="2140527"/>
                  </a:lnTo>
                </a:path>
              </a:pathLst>
            </a:custGeom>
            <a:noFill/>
            <a:ln w="28575">
              <a:solidFill>
                <a:schemeClr val="bg1"/>
              </a:solidFill>
              <a:miter lim="800000"/>
              <a:headEnd/>
              <a:tailEnd/>
            </a:ln>
          </p:spPr>
          <p:txBody>
            <a:bodyPr rtlCol="0" anchor="ctr"/>
            <a:lstStyle/>
            <a:p>
              <a:pPr algn="ctr"/>
              <a:endParaRPr lang="en-US" dirty="0"/>
            </a:p>
          </p:txBody>
        </p:sp>
        <p:sp>
          <p:nvSpPr>
            <p:cNvPr id="384" name="TextBox 383">
              <a:extLst>
                <a:ext uri="{FF2B5EF4-FFF2-40B4-BE49-F238E27FC236}">
                  <a16:creationId xmlns:a16="http://schemas.microsoft.com/office/drawing/2014/main" id="{2A81DC09-BD10-49AE-A3D4-998A307B0575}"/>
                </a:ext>
              </a:extLst>
            </p:cNvPr>
            <p:cNvSpPr txBox="1"/>
            <p:nvPr/>
          </p:nvSpPr>
          <p:spPr bwMode="auto">
            <a:xfrm>
              <a:off x="1041310" y="5758149"/>
              <a:ext cx="29782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800" dirty="0">
                  <a:solidFill>
                    <a:schemeClr val="bg1"/>
                  </a:solidFill>
                  <a:latin typeface="Calibri" panose="020F0502020204030204" pitchFamily="34" charset="0"/>
                </a:rPr>
                <a:t>Mo Since Randomization</a:t>
              </a:r>
            </a:p>
          </p:txBody>
        </p:sp>
        <p:grpSp>
          <p:nvGrpSpPr>
            <p:cNvPr id="385" name="Group 384">
              <a:extLst>
                <a:ext uri="{FF2B5EF4-FFF2-40B4-BE49-F238E27FC236}">
                  <a16:creationId xmlns:a16="http://schemas.microsoft.com/office/drawing/2014/main" id="{2F2603E0-519E-4901-AC53-0C48BEDC420F}"/>
                </a:ext>
              </a:extLst>
            </p:cNvPr>
            <p:cNvGrpSpPr/>
            <p:nvPr/>
          </p:nvGrpSpPr>
          <p:grpSpPr>
            <a:xfrm>
              <a:off x="631024" y="3348991"/>
              <a:ext cx="430969" cy="2357542"/>
              <a:chOff x="-6180971" y="1261893"/>
              <a:chExt cx="845084" cy="3923534"/>
            </a:xfrm>
          </p:grpSpPr>
          <p:sp>
            <p:nvSpPr>
              <p:cNvPr id="463" name="TextBox 462">
                <a:extLst>
                  <a:ext uri="{FF2B5EF4-FFF2-40B4-BE49-F238E27FC236}">
                    <a16:creationId xmlns:a16="http://schemas.microsoft.com/office/drawing/2014/main" id="{08A4CF7B-03B2-4DFA-8293-2ED2529CE540}"/>
                  </a:ext>
                </a:extLst>
              </p:cNvPr>
              <p:cNvSpPr txBox="1"/>
              <p:nvPr/>
            </p:nvSpPr>
            <p:spPr>
              <a:xfrm>
                <a:off x="-6028947" y="1974238"/>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80</a:t>
                </a:r>
              </a:p>
            </p:txBody>
          </p:sp>
          <p:sp>
            <p:nvSpPr>
              <p:cNvPr id="464" name="TextBox 463">
                <a:extLst>
                  <a:ext uri="{FF2B5EF4-FFF2-40B4-BE49-F238E27FC236}">
                    <a16:creationId xmlns:a16="http://schemas.microsoft.com/office/drawing/2014/main" id="{78EE1E73-53D3-40D3-9CAC-F59753170405}"/>
                  </a:ext>
                </a:extLst>
              </p:cNvPr>
              <p:cNvSpPr txBox="1"/>
              <p:nvPr/>
            </p:nvSpPr>
            <p:spPr>
              <a:xfrm>
                <a:off x="-6028947" y="2686426"/>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60</a:t>
                </a:r>
              </a:p>
            </p:txBody>
          </p:sp>
          <p:sp>
            <p:nvSpPr>
              <p:cNvPr id="465" name="TextBox 464">
                <a:extLst>
                  <a:ext uri="{FF2B5EF4-FFF2-40B4-BE49-F238E27FC236}">
                    <a16:creationId xmlns:a16="http://schemas.microsoft.com/office/drawing/2014/main" id="{B15F52F3-70B8-4709-98C1-1F044409EAB7}"/>
                  </a:ext>
                </a:extLst>
              </p:cNvPr>
              <p:cNvSpPr txBox="1"/>
              <p:nvPr/>
            </p:nvSpPr>
            <p:spPr>
              <a:xfrm>
                <a:off x="-6028947" y="3398611"/>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40</a:t>
                </a:r>
              </a:p>
            </p:txBody>
          </p:sp>
          <p:sp>
            <p:nvSpPr>
              <p:cNvPr id="466" name="TextBox 465">
                <a:extLst>
                  <a:ext uri="{FF2B5EF4-FFF2-40B4-BE49-F238E27FC236}">
                    <a16:creationId xmlns:a16="http://schemas.microsoft.com/office/drawing/2014/main" id="{9F563C47-7471-4E23-90B5-FDDF33331F08}"/>
                  </a:ext>
                </a:extLst>
              </p:cNvPr>
              <p:cNvSpPr txBox="1"/>
              <p:nvPr/>
            </p:nvSpPr>
            <p:spPr>
              <a:xfrm>
                <a:off x="-6028947" y="4110798"/>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20</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467" name="TextBox 466">
                <a:extLst>
                  <a:ext uri="{FF2B5EF4-FFF2-40B4-BE49-F238E27FC236}">
                    <a16:creationId xmlns:a16="http://schemas.microsoft.com/office/drawing/2014/main" id="{7A990334-3CF6-4384-9E41-8910DE95B003}"/>
                  </a:ext>
                </a:extLst>
              </p:cNvPr>
              <p:cNvSpPr txBox="1"/>
              <p:nvPr/>
            </p:nvSpPr>
            <p:spPr>
              <a:xfrm>
                <a:off x="-6028947" y="4822980"/>
                <a:ext cx="693060"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468" name="TextBox 467">
                <a:extLst>
                  <a:ext uri="{FF2B5EF4-FFF2-40B4-BE49-F238E27FC236}">
                    <a16:creationId xmlns:a16="http://schemas.microsoft.com/office/drawing/2014/main" id="{B92DB988-D242-44F9-8B37-23C062DF1305}"/>
                  </a:ext>
                </a:extLst>
              </p:cNvPr>
              <p:cNvSpPr txBox="1"/>
              <p:nvPr/>
            </p:nvSpPr>
            <p:spPr>
              <a:xfrm>
                <a:off x="-6180971" y="1261893"/>
                <a:ext cx="845084" cy="36244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p>
            </p:txBody>
          </p:sp>
        </p:grpSp>
        <p:grpSp>
          <p:nvGrpSpPr>
            <p:cNvPr id="386" name="Group 385">
              <a:extLst>
                <a:ext uri="{FF2B5EF4-FFF2-40B4-BE49-F238E27FC236}">
                  <a16:creationId xmlns:a16="http://schemas.microsoft.com/office/drawing/2014/main" id="{E955E5E2-9F88-4D43-8A5F-9DD3DAD2185E}"/>
                </a:ext>
              </a:extLst>
            </p:cNvPr>
            <p:cNvGrpSpPr/>
            <p:nvPr/>
          </p:nvGrpSpPr>
          <p:grpSpPr>
            <a:xfrm>
              <a:off x="985631" y="3460172"/>
              <a:ext cx="68330" cy="2139094"/>
              <a:chOff x="985630" y="3460172"/>
              <a:chExt cx="352103" cy="2139094"/>
            </a:xfrm>
          </p:grpSpPr>
          <p:grpSp>
            <p:nvGrpSpPr>
              <p:cNvPr id="455" name="Group 454">
                <a:extLst>
                  <a:ext uri="{FF2B5EF4-FFF2-40B4-BE49-F238E27FC236}">
                    <a16:creationId xmlns:a16="http://schemas.microsoft.com/office/drawing/2014/main" id="{8623943E-D43B-4101-B55E-C28CAEE0432A}"/>
                  </a:ext>
                </a:extLst>
              </p:cNvPr>
              <p:cNvGrpSpPr/>
              <p:nvPr/>
            </p:nvGrpSpPr>
            <p:grpSpPr>
              <a:xfrm>
                <a:off x="985630" y="3460172"/>
                <a:ext cx="352103" cy="857828"/>
                <a:chOff x="-5390931" y="3580885"/>
                <a:chExt cx="64008" cy="1426762"/>
              </a:xfrm>
            </p:grpSpPr>
            <p:cxnSp>
              <p:nvCxnSpPr>
                <p:cNvPr id="460" name="Straight Connector 459">
                  <a:extLst>
                    <a:ext uri="{FF2B5EF4-FFF2-40B4-BE49-F238E27FC236}">
                      <a16:creationId xmlns:a16="http://schemas.microsoft.com/office/drawing/2014/main" id="{D2CF4621-A7AF-4A04-9750-4D3960F8799F}"/>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461" name="Straight Connector 460">
                  <a:extLst>
                    <a:ext uri="{FF2B5EF4-FFF2-40B4-BE49-F238E27FC236}">
                      <a16:creationId xmlns:a16="http://schemas.microsoft.com/office/drawing/2014/main" id="{4B971503-FE1D-44D9-9086-3DCF459B5639}"/>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62" name="Straight Connector 461">
                  <a:extLst>
                    <a:ext uri="{FF2B5EF4-FFF2-40B4-BE49-F238E27FC236}">
                      <a16:creationId xmlns:a16="http://schemas.microsoft.com/office/drawing/2014/main" id="{748D15B5-95B2-4303-86A4-862BCBB00C5D}"/>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456" name="Group 455">
                <a:extLst>
                  <a:ext uri="{FF2B5EF4-FFF2-40B4-BE49-F238E27FC236}">
                    <a16:creationId xmlns:a16="http://schemas.microsoft.com/office/drawing/2014/main" id="{07BDE7DC-F046-4F6E-8FDA-BF0CF256BE59}"/>
                  </a:ext>
                </a:extLst>
              </p:cNvPr>
              <p:cNvGrpSpPr/>
              <p:nvPr/>
            </p:nvGrpSpPr>
            <p:grpSpPr>
              <a:xfrm>
                <a:off x="985630" y="4741438"/>
                <a:ext cx="352103" cy="857828"/>
                <a:chOff x="-5390931" y="3580885"/>
                <a:chExt cx="64008" cy="1426762"/>
              </a:xfrm>
            </p:grpSpPr>
            <p:cxnSp>
              <p:nvCxnSpPr>
                <p:cNvPr id="457" name="Straight Connector 456">
                  <a:extLst>
                    <a:ext uri="{FF2B5EF4-FFF2-40B4-BE49-F238E27FC236}">
                      <a16:creationId xmlns:a16="http://schemas.microsoft.com/office/drawing/2014/main" id="{8AC4A58E-56E9-4E9F-9286-C4A638D3C978}"/>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458" name="Straight Connector 457">
                  <a:extLst>
                    <a:ext uri="{FF2B5EF4-FFF2-40B4-BE49-F238E27FC236}">
                      <a16:creationId xmlns:a16="http://schemas.microsoft.com/office/drawing/2014/main" id="{11A9283A-E5AD-4092-AA6B-7EB03AED7533}"/>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59" name="Straight Connector 458">
                  <a:extLst>
                    <a:ext uri="{FF2B5EF4-FFF2-40B4-BE49-F238E27FC236}">
                      <a16:creationId xmlns:a16="http://schemas.microsoft.com/office/drawing/2014/main" id="{7725B1E0-ECF1-4C44-99A2-25E9A3CB0F05}"/>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387" name="Group 386">
              <a:extLst>
                <a:ext uri="{FF2B5EF4-FFF2-40B4-BE49-F238E27FC236}">
                  <a16:creationId xmlns:a16="http://schemas.microsoft.com/office/drawing/2014/main" id="{3834AACD-25BA-44CF-B0F1-111EAA6C1B99}"/>
                </a:ext>
              </a:extLst>
            </p:cNvPr>
            <p:cNvGrpSpPr/>
            <p:nvPr/>
          </p:nvGrpSpPr>
          <p:grpSpPr>
            <a:xfrm>
              <a:off x="1015269" y="5615401"/>
              <a:ext cx="3163607" cy="215444"/>
              <a:chOff x="1015269" y="5583651"/>
              <a:chExt cx="3163607" cy="215444"/>
            </a:xfrm>
          </p:grpSpPr>
          <p:grpSp>
            <p:nvGrpSpPr>
              <p:cNvPr id="426" name="Group 425">
                <a:extLst>
                  <a:ext uri="{FF2B5EF4-FFF2-40B4-BE49-F238E27FC236}">
                    <a16:creationId xmlns:a16="http://schemas.microsoft.com/office/drawing/2014/main" id="{273DD669-5BD6-454A-BF45-CD2609E4811E}"/>
                  </a:ext>
                </a:extLst>
              </p:cNvPr>
              <p:cNvGrpSpPr/>
              <p:nvPr/>
            </p:nvGrpSpPr>
            <p:grpSpPr>
              <a:xfrm>
                <a:off x="1015269" y="5583651"/>
                <a:ext cx="946102" cy="215444"/>
                <a:chOff x="-5538429" y="5019386"/>
                <a:chExt cx="5911608" cy="215444"/>
              </a:xfrm>
            </p:grpSpPr>
            <p:sp>
              <p:nvSpPr>
                <p:cNvPr id="448" name="TextBox 447">
                  <a:extLst>
                    <a:ext uri="{FF2B5EF4-FFF2-40B4-BE49-F238E27FC236}">
                      <a16:creationId xmlns:a16="http://schemas.microsoft.com/office/drawing/2014/main" id="{818078DC-F3C6-48F3-ABD2-AC6A59D415B6}"/>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18</a:t>
                  </a:r>
                </a:p>
              </p:txBody>
            </p:sp>
            <p:sp>
              <p:nvSpPr>
                <p:cNvPr id="449" name="TextBox 448">
                  <a:extLst>
                    <a:ext uri="{FF2B5EF4-FFF2-40B4-BE49-F238E27FC236}">
                      <a16:creationId xmlns:a16="http://schemas.microsoft.com/office/drawing/2014/main" id="{98D6905D-987E-47CD-B47B-0D9EAC45C886}"/>
                    </a:ext>
                  </a:extLst>
                </p:cNvPr>
                <p:cNvSpPr txBox="1"/>
                <p:nvPr/>
              </p:nvSpPr>
              <p:spPr>
                <a:xfrm>
                  <a:off x="-5538429"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450" name="TextBox 449">
                  <a:extLst>
                    <a:ext uri="{FF2B5EF4-FFF2-40B4-BE49-F238E27FC236}">
                      <a16:creationId xmlns:a16="http://schemas.microsoft.com/office/drawing/2014/main" id="{A1888486-F3A6-4F1A-B20F-D2A397862145}"/>
                    </a:ext>
                  </a:extLst>
                </p:cNvPr>
                <p:cNvSpPr txBox="1"/>
                <p:nvPr/>
              </p:nvSpPr>
              <p:spPr>
                <a:xfrm>
                  <a:off x="-4740156"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a:t>
                  </a:r>
                </a:p>
              </p:txBody>
            </p:sp>
            <p:sp>
              <p:nvSpPr>
                <p:cNvPr id="451" name="TextBox 450">
                  <a:extLst>
                    <a:ext uri="{FF2B5EF4-FFF2-40B4-BE49-F238E27FC236}">
                      <a16:creationId xmlns:a16="http://schemas.microsoft.com/office/drawing/2014/main" id="{FDB849C7-20EA-4D97-A1F5-542260A30620}"/>
                    </a:ext>
                  </a:extLst>
                </p:cNvPr>
                <p:cNvSpPr txBox="1"/>
                <p:nvPr/>
              </p:nvSpPr>
              <p:spPr>
                <a:xfrm>
                  <a:off x="-3941877"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a:t>
                  </a:r>
                </a:p>
              </p:txBody>
            </p:sp>
            <p:sp>
              <p:nvSpPr>
                <p:cNvPr id="452" name="TextBox 451">
                  <a:extLst>
                    <a:ext uri="{FF2B5EF4-FFF2-40B4-BE49-F238E27FC236}">
                      <a16:creationId xmlns:a16="http://schemas.microsoft.com/office/drawing/2014/main" id="{4B3737A1-027E-428C-B973-542EF353136A}"/>
                    </a:ext>
                  </a:extLst>
                </p:cNvPr>
                <p:cNvSpPr txBox="1"/>
                <p:nvPr/>
              </p:nvSpPr>
              <p:spPr>
                <a:xfrm>
                  <a:off x="-3143603" y="5019386"/>
                  <a:ext cx="42585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9</a:t>
                  </a:r>
                </a:p>
              </p:txBody>
            </p:sp>
            <p:sp>
              <p:nvSpPr>
                <p:cNvPr id="453" name="TextBox 452">
                  <a:extLst>
                    <a:ext uri="{FF2B5EF4-FFF2-40B4-BE49-F238E27FC236}">
                      <a16:creationId xmlns:a16="http://schemas.microsoft.com/office/drawing/2014/main" id="{5DA26236-D9B1-4186-88AF-B338125B6178}"/>
                    </a:ext>
                  </a:extLst>
                </p:cNvPr>
                <p:cNvSpPr txBox="1"/>
                <p:nvPr/>
              </p:nvSpPr>
              <p:spPr>
                <a:xfrm>
                  <a:off x="-3138200" y="5019386"/>
                  <a:ext cx="185947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12</a:t>
                  </a:r>
                </a:p>
              </p:txBody>
            </p:sp>
            <p:sp>
              <p:nvSpPr>
                <p:cNvPr id="454" name="TextBox 453">
                  <a:extLst>
                    <a:ext uri="{FF2B5EF4-FFF2-40B4-BE49-F238E27FC236}">
                      <a16:creationId xmlns:a16="http://schemas.microsoft.com/office/drawing/2014/main" id="{D27EE98B-A1A4-4B42-85C3-AC4EBB0AEAC0}"/>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15</a:t>
                  </a:r>
                </a:p>
              </p:txBody>
            </p:sp>
          </p:grpSp>
          <p:grpSp>
            <p:nvGrpSpPr>
              <p:cNvPr id="427" name="Group 426">
                <a:extLst>
                  <a:ext uri="{FF2B5EF4-FFF2-40B4-BE49-F238E27FC236}">
                    <a16:creationId xmlns:a16="http://schemas.microsoft.com/office/drawing/2014/main" id="{B430CD2E-C3BC-4A62-A80E-DF687A0EB27E}"/>
                  </a:ext>
                </a:extLst>
              </p:cNvPr>
              <p:cNvGrpSpPr/>
              <p:nvPr/>
            </p:nvGrpSpPr>
            <p:grpSpPr>
              <a:xfrm>
                <a:off x="1773307" y="5583651"/>
                <a:ext cx="1059432" cy="215444"/>
                <a:chOff x="-6246557" y="5019386"/>
                <a:chExt cx="6619736" cy="215444"/>
              </a:xfrm>
            </p:grpSpPr>
            <p:sp>
              <p:nvSpPr>
                <p:cNvPr id="441" name="TextBox 440">
                  <a:extLst>
                    <a:ext uri="{FF2B5EF4-FFF2-40B4-BE49-F238E27FC236}">
                      <a16:creationId xmlns:a16="http://schemas.microsoft.com/office/drawing/2014/main" id="{D77B8D2E-5F7C-4665-B7C4-AA7830EE60DE}"/>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39</a:t>
                  </a:r>
                </a:p>
              </p:txBody>
            </p:sp>
            <p:sp>
              <p:nvSpPr>
                <p:cNvPr id="442" name="TextBox 441">
                  <a:extLst>
                    <a:ext uri="{FF2B5EF4-FFF2-40B4-BE49-F238E27FC236}">
                      <a16:creationId xmlns:a16="http://schemas.microsoft.com/office/drawing/2014/main" id="{6054A4C1-C81F-4976-B8F0-E35A3FE43DDE}"/>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21</a:t>
                  </a:r>
                </a:p>
              </p:txBody>
            </p:sp>
            <p:sp>
              <p:nvSpPr>
                <p:cNvPr id="443" name="TextBox 442">
                  <a:extLst>
                    <a:ext uri="{FF2B5EF4-FFF2-40B4-BE49-F238E27FC236}">
                      <a16:creationId xmlns:a16="http://schemas.microsoft.com/office/drawing/2014/main" id="{5140CDBB-CB40-4CB1-B163-12713E4AC0A5}"/>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24</a:t>
                  </a:r>
                </a:p>
              </p:txBody>
            </p:sp>
            <p:sp>
              <p:nvSpPr>
                <p:cNvPr id="444" name="TextBox 443">
                  <a:extLst>
                    <a:ext uri="{FF2B5EF4-FFF2-40B4-BE49-F238E27FC236}">
                      <a16:creationId xmlns:a16="http://schemas.microsoft.com/office/drawing/2014/main" id="{D9F87445-1CD9-4549-9AF4-0CBAD53E0757}"/>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27</a:t>
                  </a:r>
                </a:p>
              </p:txBody>
            </p:sp>
            <p:sp>
              <p:nvSpPr>
                <p:cNvPr id="445" name="TextBox 444">
                  <a:extLst>
                    <a:ext uri="{FF2B5EF4-FFF2-40B4-BE49-F238E27FC236}">
                      <a16:creationId xmlns:a16="http://schemas.microsoft.com/office/drawing/2014/main" id="{398A15A6-A5E4-47C3-8F12-368B3C28BD52}"/>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30</a:t>
                  </a:r>
                </a:p>
              </p:txBody>
            </p:sp>
            <p:sp>
              <p:nvSpPr>
                <p:cNvPr id="446" name="TextBox 445">
                  <a:extLst>
                    <a:ext uri="{FF2B5EF4-FFF2-40B4-BE49-F238E27FC236}">
                      <a16:creationId xmlns:a16="http://schemas.microsoft.com/office/drawing/2014/main" id="{99E04838-CCF6-4FA0-995B-7419E3F8A25D}"/>
                    </a:ext>
                  </a:extLst>
                </p:cNvPr>
                <p:cNvSpPr txBox="1"/>
                <p:nvPr/>
              </p:nvSpPr>
              <p:spPr>
                <a:xfrm>
                  <a:off x="-3158519" y="5019386"/>
                  <a:ext cx="1826883"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33</a:t>
                  </a:r>
                </a:p>
              </p:txBody>
            </p:sp>
            <p:sp>
              <p:nvSpPr>
                <p:cNvPr id="447" name="TextBox 446">
                  <a:extLst>
                    <a:ext uri="{FF2B5EF4-FFF2-40B4-BE49-F238E27FC236}">
                      <a16:creationId xmlns:a16="http://schemas.microsoft.com/office/drawing/2014/main" id="{AF65DCCD-FA62-4DD6-B068-47BC9975644C}"/>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36</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grpSp>
          <p:grpSp>
            <p:nvGrpSpPr>
              <p:cNvPr id="428" name="Group 427">
                <a:extLst>
                  <a:ext uri="{FF2B5EF4-FFF2-40B4-BE49-F238E27FC236}">
                    <a16:creationId xmlns:a16="http://schemas.microsoft.com/office/drawing/2014/main" id="{FE8E533E-B925-4E70-BBB7-8084322292E8}"/>
                  </a:ext>
                </a:extLst>
              </p:cNvPr>
              <p:cNvGrpSpPr/>
              <p:nvPr/>
            </p:nvGrpSpPr>
            <p:grpSpPr>
              <a:xfrm>
                <a:off x="2643398" y="5583651"/>
                <a:ext cx="1059432" cy="215444"/>
                <a:chOff x="-6246557" y="5019386"/>
                <a:chExt cx="6619736" cy="215444"/>
              </a:xfrm>
            </p:grpSpPr>
            <p:sp>
              <p:nvSpPr>
                <p:cNvPr id="434" name="TextBox 433">
                  <a:extLst>
                    <a:ext uri="{FF2B5EF4-FFF2-40B4-BE49-F238E27FC236}">
                      <a16:creationId xmlns:a16="http://schemas.microsoft.com/office/drawing/2014/main" id="{C300F845-CD77-47A8-8A34-10452D3E73A4}"/>
                    </a:ext>
                  </a:extLst>
                </p:cNvPr>
                <p:cNvSpPr txBox="1"/>
                <p:nvPr/>
              </p:nvSpPr>
              <p:spPr>
                <a:xfrm>
                  <a:off x="-1695167" y="5019386"/>
                  <a:ext cx="206834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60</a:t>
                  </a:r>
                </a:p>
              </p:txBody>
            </p:sp>
            <p:sp>
              <p:nvSpPr>
                <p:cNvPr id="435" name="TextBox 434">
                  <a:extLst>
                    <a:ext uri="{FF2B5EF4-FFF2-40B4-BE49-F238E27FC236}">
                      <a16:creationId xmlns:a16="http://schemas.microsoft.com/office/drawing/2014/main" id="{0DEEEB3E-F0E2-4CE1-BC43-280EB0D046CC}"/>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42</a:t>
                  </a:r>
                </a:p>
              </p:txBody>
            </p:sp>
            <p:sp>
              <p:nvSpPr>
                <p:cNvPr id="436" name="TextBox 435">
                  <a:extLst>
                    <a:ext uri="{FF2B5EF4-FFF2-40B4-BE49-F238E27FC236}">
                      <a16:creationId xmlns:a16="http://schemas.microsoft.com/office/drawing/2014/main" id="{0539F4CD-0B84-4D26-A1DE-6CF6098A0934}"/>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45</a:t>
                  </a:r>
                </a:p>
              </p:txBody>
            </p:sp>
            <p:sp>
              <p:nvSpPr>
                <p:cNvPr id="437" name="TextBox 436">
                  <a:extLst>
                    <a:ext uri="{FF2B5EF4-FFF2-40B4-BE49-F238E27FC236}">
                      <a16:creationId xmlns:a16="http://schemas.microsoft.com/office/drawing/2014/main" id="{0BB9C533-4F36-4C5D-AF83-4BF7A8DA4122}"/>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48</a:t>
                  </a:r>
                </a:p>
              </p:txBody>
            </p:sp>
            <p:sp>
              <p:nvSpPr>
                <p:cNvPr id="438" name="TextBox 437">
                  <a:extLst>
                    <a:ext uri="{FF2B5EF4-FFF2-40B4-BE49-F238E27FC236}">
                      <a16:creationId xmlns:a16="http://schemas.microsoft.com/office/drawing/2014/main" id="{AF800FBF-6153-4212-9D76-1142CFD39385}"/>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51</a:t>
                  </a:r>
                </a:p>
              </p:txBody>
            </p:sp>
            <p:sp>
              <p:nvSpPr>
                <p:cNvPr id="439" name="TextBox 438">
                  <a:extLst>
                    <a:ext uri="{FF2B5EF4-FFF2-40B4-BE49-F238E27FC236}">
                      <a16:creationId xmlns:a16="http://schemas.microsoft.com/office/drawing/2014/main" id="{B73F5D2F-165E-4740-B4B0-6EBD3159DA35}"/>
                    </a:ext>
                  </a:extLst>
                </p:cNvPr>
                <p:cNvSpPr txBox="1"/>
                <p:nvPr/>
              </p:nvSpPr>
              <p:spPr>
                <a:xfrm>
                  <a:off x="-3158519" y="5019386"/>
                  <a:ext cx="1826883"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54</a:t>
                  </a:r>
                </a:p>
              </p:txBody>
            </p:sp>
            <p:sp>
              <p:nvSpPr>
                <p:cNvPr id="440" name="TextBox 439">
                  <a:extLst>
                    <a:ext uri="{FF2B5EF4-FFF2-40B4-BE49-F238E27FC236}">
                      <a16:creationId xmlns:a16="http://schemas.microsoft.com/office/drawing/2014/main" id="{F1DBC603-0FF9-45B4-AA92-D7036F761DF9}"/>
                    </a:ext>
                  </a:extLst>
                </p:cNvPr>
                <p:cNvSpPr txBox="1"/>
                <p:nvPr/>
              </p:nvSpPr>
              <p:spPr>
                <a:xfrm>
                  <a:off x="-2357233" y="5019386"/>
                  <a:ext cx="1901240"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800" b="0" kern="0" dirty="0">
                      <a:solidFill>
                        <a:srgbClr val="000000"/>
                      </a:solidFill>
                      <a:latin typeface="Calibri" panose="020F0502020204030204" pitchFamily="34" charset="0"/>
                      <a:cs typeface="Calibri" panose="020F0502020204030204" pitchFamily="34" charset="0"/>
                    </a:rPr>
                    <a:t>57</a:t>
                  </a:r>
                  <a:endPar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grpSp>
          <p:grpSp>
            <p:nvGrpSpPr>
              <p:cNvPr id="429" name="Group 428">
                <a:extLst>
                  <a:ext uri="{FF2B5EF4-FFF2-40B4-BE49-F238E27FC236}">
                    <a16:creationId xmlns:a16="http://schemas.microsoft.com/office/drawing/2014/main" id="{7B89E74B-2611-47E0-BF79-9CF2A277F780}"/>
                  </a:ext>
                </a:extLst>
              </p:cNvPr>
              <p:cNvGrpSpPr/>
              <p:nvPr/>
            </p:nvGrpSpPr>
            <p:grpSpPr>
              <a:xfrm>
                <a:off x="3501503" y="5583651"/>
                <a:ext cx="677373" cy="215444"/>
                <a:chOff x="-6246557" y="5019386"/>
                <a:chExt cx="4232486" cy="215444"/>
              </a:xfrm>
            </p:grpSpPr>
            <p:sp>
              <p:nvSpPr>
                <p:cNvPr id="430" name="TextBox 429">
                  <a:extLst>
                    <a:ext uri="{FF2B5EF4-FFF2-40B4-BE49-F238E27FC236}">
                      <a16:creationId xmlns:a16="http://schemas.microsoft.com/office/drawing/2014/main" id="{9901B859-A2C7-4EA9-9E30-27C04A3594F3}"/>
                    </a:ext>
                  </a:extLst>
                </p:cNvPr>
                <p:cNvSpPr txBox="1"/>
                <p:nvPr/>
              </p:nvSpPr>
              <p:spPr>
                <a:xfrm>
                  <a:off x="-6246557" y="5019386"/>
                  <a:ext cx="1809425"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63</a:t>
                  </a:r>
                </a:p>
              </p:txBody>
            </p:sp>
            <p:sp>
              <p:nvSpPr>
                <p:cNvPr id="431" name="TextBox 430">
                  <a:extLst>
                    <a:ext uri="{FF2B5EF4-FFF2-40B4-BE49-F238E27FC236}">
                      <a16:creationId xmlns:a16="http://schemas.microsoft.com/office/drawing/2014/main" id="{08BAEA8D-39AB-4B56-B00B-D1FE04116663}"/>
                    </a:ext>
                  </a:extLst>
                </p:cNvPr>
                <p:cNvSpPr txBox="1"/>
                <p:nvPr/>
              </p:nvSpPr>
              <p:spPr>
                <a:xfrm>
                  <a:off x="-5432237" y="5019386"/>
                  <a:ext cx="1783876"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66</a:t>
                  </a:r>
                </a:p>
              </p:txBody>
            </p:sp>
            <p:sp>
              <p:nvSpPr>
                <p:cNvPr id="432" name="TextBox 431">
                  <a:extLst>
                    <a:ext uri="{FF2B5EF4-FFF2-40B4-BE49-F238E27FC236}">
                      <a16:creationId xmlns:a16="http://schemas.microsoft.com/office/drawing/2014/main" id="{BFFA427D-0FB3-4308-A371-DC0E068949A3}"/>
                    </a:ext>
                  </a:extLst>
                </p:cNvPr>
                <p:cNvSpPr txBox="1"/>
                <p:nvPr/>
              </p:nvSpPr>
              <p:spPr>
                <a:xfrm>
                  <a:off x="-4683868" y="5019386"/>
                  <a:ext cx="1783882"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69</a:t>
                  </a:r>
                </a:p>
              </p:txBody>
            </p:sp>
            <p:sp>
              <p:nvSpPr>
                <p:cNvPr id="433" name="TextBox 432">
                  <a:extLst>
                    <a:ext uri="{FF2B5EF4-FFF2-40B4-BE49-F238E27FC236}">
                      <a16:creationId xmlns:a16="http://schemas.microsoft.com/office/drawing/2014/main" id="{2D366F8A-987A-4BC8-AEDB-212AE4E457B0}"/>
                    </a:ext>
                  </a:extLst>
                </p:cNvPr>
                <p:cNvSpPr txBox="1"/>
                <p:nvPr/>
              </p:nvSpPr>
              <p:spPr>
                <a:xfrm>
                  <a:off x="-3945215" y="5019386"/>
                  <a:ext cx="1931144" cy="21544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72</a:t>
                  </a:r>
                </a:p>
              </p:txBody>
            </p:sp>
          </p:grpSp>
        </p:grpSp>
        <p:grpSp>
          <p:nvGrpSpPr>
            <p:cNvPr id="388" name="Group 387">
              <a:extLst>
                <a:ext uri="{FF2B5EF4-FFF2-40B4-BE49-F238E27FC236}">
                  <a16:creationId xmlns:a16="http://schemas.microsoft.com/office/drawing/2014/main" id="{AAFC7AE7-E394-414B-9146-6A43EAA5C96A}"/>
                </a:ext>
              </a:extLst>
            </p:cNvPr>
            <p:cNvGrpSpPr/>
            <p:nvPr/>
          </p:nvGrpSpPr>
          <p:grpSpPr>
            <a:xfrm>
              <a:off x="1040723" y="5594512"/>
              <a:ext cx="2966132" cy="65179"/>
              <a:chOff x="1040723" y="5306156"/>
              <a:chExt cx="2966132" cy="412863"/>
            </a:xfrm>
          </p:grpSpPr>
          <p:grpSp>
            <p:nvGrpSpPr>
              <p:cNvPr id="389" name="Group 388">
                <a:extLst>
                  <a:ext uri="{FF2B5EF4-FFF2-40B4-BE49-F238E27FC236}">
                    <a16:creationId xmlns:a16="http://schemas.microsoft.com/office/drawing/2014/main" id="{987AA2C6-C412-4723-8A36-322289ACB74D}"/>
                  </a:ext>
                </a:extLst>
              </p:cNvPr>
              <p:cNvGrpSpPr/>
              <p:nvPr/>
            </p:nvGrpSpPr>
            <p:grpSpPr>
              <a:xfrm rot="5400000">
                <a:off x="1153188" y="5193691"/>
                <a:ext cx="412863" cy="637794"/>
                <a:chOff x="985630" y="3460172"/>
                <a:chExt cx="352103" cy="2139094"/>
              </a:xfrm>
            </p:grpSpPr>
            <p:grpSp>
              <p:nvGrpSpPr>
                <p:cNvPr id="418" name="Group 417">
                  <a:extLst>
                    <a:ext uri="{FF2B5EF4-FFF2-40B4-BE49-F238E27FC236}">
                      <a16:creationId xmlns:a16="http://schemas.microsoft.com/office/drawing/2014/main" id="{E96DCB60-9357-4054-9D92-EA8C9031DDC2}"/>
                    </a:ext>
                  </a:extLst>
                </p:cNvPr>
                <p:cNvGrpSpPr/>
                <p:nvPr/>
              </p:nvGrpSpPr>
              <p:grpSpPr>
                <a:xfrm>
                  <a:off x="985630" y="3460172"/>
                  <a:ext cx="352103" cy="857828"/>
                  <a:chOff x="-5390931" y="3580885"/>
                  <a:chExt cx="64008" cy="1426762"/>
                </a:xfrm>
              </p:grpSpPr>
              <p:cxnSp>
                <p:nvCxnSpPr>
                  <p:cNvPr id="423" name="Straight Connector 422">
                    <a:extLst>
                      <a:ext uri="{FF2B5EF4-FFF2-40B4-BE49-F238E27FC236}">
                        <a16:creationId xmlns:a16="http://schemas.microsoft.com/office/drawing/2014/main" id="{6AC4970D-50E0-4E5B-B697-8BEA36E2EC6C}"/>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424" name="Straight Connector 423">
                    <a:extLst>
                      <a:ext uri="{FF2B5EF4-FFF2-40B4-BE49-F238E27FC236}">
                        <a16:creationId xmlns:a16="http://schemas.microsoft.com/office/drawing/2014/main" id="{F7249373-FE12-4D12-9123-7B4D6FDBAF30}"/>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25" name="Straight Connector 424">
                    <a:extLst>
                      <a:ext uri="{FF2B5EF4-FFF2-40B4-BE49-F238E27FC236}">
                        <a16:creationId xmlns:a16="http://schemas.microsoft.com/office/drawing/2014/main" id="{EA537E10-251C-4918-91E5-D92A169DEEDD}"/>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419" name="Group 418">
                  <a:extLst>
                    <a:ext uri="{FF2B5EF4-FFF2-40B4-BE49-F238E27FC236}">
                      <a16:creationId xmlns:a16="http://schemas.microsoft.com/office/drawing/2014/main" id="{AE160F32-8060-406D-B0D6-A516D33A2445}"/>
                    </a:ext>
                  </a:extLst>
                </p:cNvPr>
                <p:cNvGrpSpPr/>
                <p:nvPr/>
              </p:nvGrpSpPr>
              <p:grpSpPr>
                <a:xfrm>
                  <a:off x="985630" y="4741438"/>
                  <a:ext cx="352103" cy="857828"/>
                  <a:chOff x="-5390931" y="3580885"/>
                  <a:chExt cx="64008" cy="1426762"/>
                </a:xfrm>
              </p:grpSpPr>
              <p:cxnSp>
                <p:nvCxnSpPr>
                  <p:cNvPr id="420" name="Straight Connector 419">
                    <a:extLst>
                      <a:ext uri="{FF2B5EF4-FFF2-40B4-BE49-F238E27FC236}">
                        <a16:creationId xmlns:a16="http://schemas.microsoft.com/office/drawing/2014/main" id="{13FA3A94-3E7E-45B3-83AC-4F22063908F1}"/>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421" name="Straight Connector 420">
                    <a:extLst>
                      <a:ext uri="{FF2B5EF4-FFF2-40B4-BE49-F238E27FC236}">
                        <a16:creationId xmlns:a16="http://schemas.microsoft.com/office/drawing/2014/main" id="{C1CDE58B-D1CB-4C6B-93AC-28E2B1530D93}"/>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22" name="Straight Connector 421">
                    <a:extLst>
                      <a:ext uri="{FF2B5EF4-FFF2-40B4-BE49-F238E27FC236}">
                        <a16:creationId xmlns:a16="http://schemas.microsoft.com/office/drawing/2014/main" id="{6B6A0E28-AD87-42B4-BE48-A8685143E29E}"/>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390" name="Group 389">
                <a:extLst>
                  <a:ext uri="{FF2B5EF4-FFF2-40B4-BE49-F238E27FC236}">
                    <a16:creationId xmlns:a16="http://schemas.microsoft.com/office/drawing/2014/main" id="{07743ACC-304E-4E55-ADD8-392050A94526}"/>
                  </a:ext>
                </a:extLst>
              </p:cNvPr>
              <p:cNvGrpSpPr/>
              <p:nvPr/>
            </p:nvGrpSpPr>
            <p:grpSpPr>
              <a:xfrm rot="5400000">
                <a:off x="1899401" y="5203306"/>
                <a:ext cx="412863" cy="618564"/>
                <a:chOff x="985630" y="3460172"/>
                <a:chExt cx="352103" cy="2139094"/>
              </a:xfrm>
            </p:grpSpPr>
            <p:grpSp>
              <p:nvGrpSpPr>
                <p:cNvPr id="410" name="Group 409">
                  <a:extLst>
                    <a:ext uri="{FF2B5EF4-FFF2-40B4-BE49-F238E27FC236}">
                      <a16:creationId xmlns:a16="http://schemas.microsoft.com/office/drawing/2014/main" id="{EBC55FF6-6F84-415E-B2C9-5476550DD364}"/>
                    </a:ext>
                  </a:extLst>
                </p:cNvPr>
                <p:cNvGrpSpPr/>
                <p:nvPr/>
              </p:nvGrpSpPr>
              <p:grpSpPr>
                <a:xfrm>
                  <a:off x="985630" y="3460172"/>
                  <a:ext cx="352103" cy="857828"/>
                  <a:chOff x="-5390931" y="3580885"/>
                  <a:chExt cx="64008" cy="1426762"/>
                </a:xfrm>
              </p:grpSpPr>
              <p:cxnSp>
                <p:nvCxnSpPr>
                  <p:cNvPr id="415" name="Straight Connector 414">
                    <a:extLst>
                      <a:ext uri="{FF2B5EF4-FFF2-40B4-BE49-F238E27FC236}">
                        <a16:creationId xmlns:a16="http://schemas.microsoft.com/office/drawing/2014/main" id="{C9F9514A-17FC-4FFA-B34F-588BE5F81859}"/>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416" name="Straight Connector 415">
                    <a:extLst>
                      <a:ext uri="{FF2B5EF4-FFF2-40B4-BE49-F238E27FC236}">
                        <a16:creationId xmlns:a16="http://schemas.microsoft.com/office/drawing/2014/main" id="{8380C273-9014-4D67-B516-E7E5D7EEA192}"/>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17" name="Straight Connector 416">
                    <a:extLst>
                      <a:ext uri="{FF2B5EF4-FFF2-40B4-BE49-F238E27FC236}">
                        <a16:creationId xmlns:a16="http://schemas.microsoft.com/office/drawing/2014/main" id="{10D79F99-5D1D-4550-B8A2-6AA9BD32DE24}"/>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411" name="Group 410">
                  <a:extLst>
                    <a:ext uri="{FF2B5EF4-FFF2-40B4-BE49-F238E27FC236}">
                      <a16:creationId xmlns:a16="http://schemas.microsoft.com/office/drawing/2014/main" id="{A22238FE-B7AD-4347-9DCE-1372D0B4CE85}"/>
                    </a:ext>
                  </a:extLst>
                </p:cNvPr>
                <p:cNvGrpSpPr/>
                <p:nvPr/>
              </p:nvGrpSpPr>
              <p:grpSpPr>
                <a:xfrm>
                  <a:off x="985630" y="4741438"/>
                  <a:ext cx="352103" cy="857828"/>
                  <a:chOff x="-5390931" y="3580885"/>
                  <a:chExt cx="64008" cy="1426762"/>
                </a:xfrm>
              </p:grpSpPr>
              <p:cxnSp>
                <p:nvCxnSpPr>
                  <p:cNvPr id="412" name="Straight Connector 411">
                    <a:extLst>
                      <a:ext uri="{FF2B5EF4-FFF2-40B4-BE49-F238E27FC236}">
                        <a16:creationId xmlns:a16="http://schemas.microsoft.com/office/drawing/2014/main" id="{2112AD1F-66FB-471A-BD43-580A44BBD440}"/>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413" name="Straight Connector 412">
                    <a:extLst>
                      <a:ext uri="{FF2B5EF4-FFF2-40B4-BE49-F238E27FC236}">
                        <a16:creationId xmlns:a16="http://schemas.microsoft.com/office/drawing/2014/main" id="{013E43D5-FAF2-4BD5-B883-DCA92F86E915}"/>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14" name="Straight Connector 413">
                    <a:extLst>
                      <a:ext uri="{FF2B5EF4-FFF2-40B4-BE49-F238E27FC236}">
                        <a16:creationId xmlns:a16="http://schemas.microsoft.com/office/drawing/2014/main" id="{ADD304CC-1A2B-4D7D-8484-AD58598997DC}"/>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391" name="Group 390">
                <a:extLst>
                  <a:ext uri="{FF2B5EF4-FFF2-40B4-BE49-F238E27FC236}">
                    <a16:creationId xmlns:a16="http://schemas.microsoft.com/office/drawing/2014/main" id="{9D3B374E-C309-4A62-92FE-8BD5ACDD3DEC}"/>
                  </a:ext>
                </a:extLst>
              </p:cNvPr>
              <p:cNvGrpSpPr/>
              <p:nvPr/>
            </p:nvGrpSpPr>
            <p:grpSpPr>
              <a:xfrm rot="5400000">
                <a:off x="2635965" y="5217375"/>
                <a:ext cx="412863" cy="590426"/>
                <a:chOff x="985630" y="3460172"/>
                <a:chExt cx="352103" cy="2139094"/>
              </a:xfrm>
            </p:grpSpPr>
            <p:grpSp>
              <p:nvGrpSpPr>
                <p:cNvPr id="402" name="Group 401">
                  <a:extLst>
                    <a:ext uri="{FF2B5EF4-FFF2-40B4-BE49-F238E27FC236}">
                      <a16:creationId xmlns:a16="http://schemas.microsoft.com/office/drawing/2014/main" id="{58293B1A-91F5-492F-84F4-EF11FA2190F6}"/>
                    </a:ext>
                  </a:extLst>
                </p:cNvPr>
                <p:cNvGrpSpPr/>
                <p:nvPr/>
              </p:nvGrpSpPr>
              <p:grpSpPr>
                <a:xfrm>
                  <a:off x="985630" y="3460172"/>
                  <a:ext cx="352103" cy="857828"/>
                  <a:chOff x="-5390931" y="3580885"/>
                  <a:chExt cx="64008" cy="1426762"/>
                </a:xfrm>
              </p:grpSpPr>
              <p:cxnSp>
                <p:nvCxnSpPr>
                  <p:cNvPr id="407" name="Straight Connector 406">
                    <a:extLst>
                      <a:ext uri="{FF2B5EF4-FFF2-40B4-BE49-F238E27FC236}">
                        <a16:creationId xmlns:a16="http://schemas.microsoft.com/office/drawing/2014/main" id="{94BCC974-C015-4E3E-9F79-82407D4A6997}"/>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408" name="Straight Connector 407">
                    <a:extLst>
                      <a:ext uri="{FF2B5EF4-FFF2-40B4-BE49-F238E27FC236}">
                        <a16:creationId xmlns:a16="http://schemas.microsoft.com/office/drawing/2014/main" id="{D31AB757-0734-4B04-BA83-ABA4AE377C4C}"/>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09" name="Straight Connector 408">
                    <a:extLst>
                      <a:ext uri="{FF2B5EF4-FFF2-40B4-BE49-F238E27FC236}">
                        <a16:creationId xmlns:a16="http://schemas.microsoft.com/office/drawing/2014/main" id="{1E4244D5-FFE6-436B-9236-81C1BA673CAE}"/>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nvGrpSpPr>
                <p:cNvPr id="403" name="Group 402">
                  <a:extLst>
                    <a:ext uri="{FF2B5EF4-FFF2-40B4-BE49-F238E27FC236}">
                      <a16:creationId xmlns:a16="http://schemas.microsoft.com/office/drawing/2014/main" id="{BDA75026-F3BB-49CC-963B-23C63641E81B}"/>
                    </a:ext>
                  </a:extLst>
                </p:cNvPr>
                <p:cNvGrpSpPr/>
                <p:nvPr/>
              </p:nvGrpSpPr>
              <p:grpSpPr>
                <a:xfrm>
                  <a:off x="985630" y="4741438"/>
                  <a:ext cx="352103" cy="857828"/>
                  <a:chOff x="-5390931" y="3580885"/>
                  <a:chExt cx="64008" cy="1426762"/>
                </a:xfrm>
              </p:grpSpPr>
              <p:cxnSp>
                <p:nvCxnSpPr>
                  <p:cNvPr id="404" name="Straight Connector 403">
                    <a:extLst>
                      <a:ext uri="{FF2B5EF4-FFF2-40B4-BE49-F238E27FC236}">
                        <a16:creationId xmlns:a16="http://schemas.microsoft.com/office/drawing/2014/main" id="{D1297C61-CECD-49A5-B367-1DA3E28852EC}"/>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405" name="Straight Connector 404">
                    <a:extLst>
                      <a:ext uri="{FF2B5EF4-FFF2-40B4-BE49-F238E27FC236}">
                        <a16:creationId xmlns:a16="http://schemas.microsoft.com/office/drawing/2014/main" id="{EC52C8EB-7C98-4663-B76A-5A5B70DDB83C}"/>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06" name="Straight Connector 405">
                    <a:extLst>
                      <a:ext uri="{FF2B5EF4-FFF2-40B4-BE49-F238E27FC236}">
                        <a16:creationId xmlns:a16="http://schemas.microsoft.com/office/drawing/2014/main" id="{E6D5EEA6-569E-4529-8AA7-B7149AE0E8C3}"/>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nvGrpSpPr>
              <p:cNvPr id="392" name="Group 391">
                <a:extLst>
                  <a:ext uri="{FF2B5EF4-FFF2-40B4-BE49-F238E27FC236}">
                    <a16:creationId xmlns:a16="http://schemas.microsoft.com/office/drawing/2014/main" id="{C6849A19-437E-4618-A3C4-D8F4658D0FDF}"/>
                  </a:ext>
                </a:extLst>
              </p:cNvPr>
              <p:cNvGrpSpPr/>
              <p:nvPr/>
            </p:nvGrpSpPr>
            <p:grpSpPr>
              <a:xfrm rot="5400000">
                <a:off x="3435169" y="5147333"/>
                <a:ext cx="412863" cy="730509"/>
                <a:chOff x="985630" y="3019065"/>
                <a:chExt cx="352103" cy="2580201"/>
              </a:xfrm>
            </p:grpSpPr>
            <p:grpSp>
              <p:nvGrpSpPr>
                <p:cNvPr id="393" name="Group 392">
                  <a:extLst>
                    <a:ext uri="{FF2B5EF4-FFF2-40B4-BE49-F238E27FC236}">
                      <a16:creationId xmlns:a16="http://schemas.microsoft.com/office/drawing/2014/main" id="{CFB74DF9-0A59-40C1-AA3B-902CF0E10C53}"/>
                    </a:ext>
                  </a:extLst>
                </p:cNvPr>
                <p:cNvGrpSpPr/>
                <p:nvPr/>
              </p:nvGrpSpPr>
              <p:grpSpPr>
                <a:xfrm>
                  <a:off x="985630" y="3019065"/>
                  <a:ext cx="352103" cy="1298935"/>
                  <a:chOff x="-5390931" y="2847225"/>
                  <a:chExt cx="64008" cy="2160422"/>
                </a:xfrm>
              </p:grpSpPr>
              <p:cxnSp>
                <p:nvCxnSpPr>
                  <p:cNvPr id="398" name="Straight Connector 397">
                    <a:extLst>
                      <a:ext uri="{FF2B5EF4-FFF2-40B4-BE49-F238E27FC236}">
                        <a16:creationId xmlns:a16="http://schemas.microsoft.com/office/drawing/2014/main" id="{3045B6B4-D780-4594-91C7-C695EA90434D}"/>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678D5C32-F7D0-4CB7-95EC-2FD810B2997C}"/>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400" name="Straight Connector 399">
                    <a:extLst>
                      <a:ext uri="{FF2B5EF4-FFF2-40B4-BE49-F238E27FC236}">
                        <a16:creationId xmlns:a16="http://schemas.microsoft.com/office/drawing/2014/main" id="{F88E4B37-9B81-4241-9A64-4E7D9229CA21}"/>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cxnSp>
                <p:nvCxnSpPr>
                  <p:cNvPr id="401" name="Straight Connector 400">
                    <a:extLst>
                      <a:ext uri="{FF2B5EF4-FFF2-40B4-BE49-F238E27FC236}">
                        <a16:creationId xmlns:a16="http://schemas.microsoft.com/office/drawing/2014/main" id="{5BF5EC52-D09B-4F3D-9C47-F17ABD893B20}"/>
                      </a:ext>
                    </a:extLst>
                  </p:cNvPr>
                  <p:cNvCxnSpPr>
                    <a:cxnSpLocks/>
                  </p:cNvCxnSpPr>
                  <p:nvPr/>
                </p:nvCxnSpPr>
                <p:spPr>
                  <a:xfrm flipH="1">
                    <a:off x="-5390931" y="2847225"/>
                    <a:ext cx="64008" cy="0"/>
                  </a:xfrm>
                  <a:prstGeom prst="line">
                    <a:avLst/>
                  </a:prstGeom>
                  <a:noFill/>
                  <a:ln w="28575" cap="flat" cmpd="sng" algn="ctr">
                    <a:solidFill>
                      <a:srgbClr val="000000"/>
                    </a:solidFill>
                    <a:prstDash val="solid"/>
                  </a:ln>
                  <a:effectLst/>
                </p:spPr>
              </p:cxnSp>
            </p:grpSp>
            <p:grpSp>
              <p:nvGrpSpPr>
                <p:cNvPr id="394" name="Group 393">
                  <a:extLst>
                    <a:ext uri="{FF2B5EF4-FFF2-40B4-BE49-F238E27FC236}">
                      <a16:creationId xmlns:a16="http://schemas.microsoft.com/office/drawing/2014/main" id="{B84AC230-1239-4EE2-8CE5-B5B22C19DE9C}"/>
                    </a:ext>
                  </a:extLst>
                </p:cNvPr>
                <p:cNvGrpSpPr/>
                <p:nvPr/>
              </p:nvGrpSpPr>
              <p:grpSpPr>
                <a:xfrm>
                  <a:off x="985630" y="4741438"/>
                  <a:ext cx="352103" cy="857828"/>
                  <a:chOff x="-5390931" y="3580885"/>
                  <a:chExt cx="64008" cy="1426762"/>
                </a:xfrm>
              </p:grpSpPr>
              <p:cxnSp>
                <p:nvCxnSpPr>
                  <p:cNvPr id="395" name="Straight Connector 394">
                    <a:extLst>
                      <a:ext uri="{FF2B5EF4-FFF2-40B4-BE49-F238E27FC236}">
                        <a16:creationId xmlns:a16="http://schemas.microsoft.com/office/drawing/2014/main" id="{3A12EE3F-123D-416B-8DE1-67AF1B039104}"/>
                      </a:ext>
                    </a:extLst>
                  </p:cNvPr>
                  <p:cNvCxnSpPr>
                    <a:cxnSpLocks/>
                  </p:cNvCxnSpPr>
                  <p:nvPr/>
                </p:nvCxnSpPr>
                <p:spPr>
                  <a:xfrm flipH="1">
                    <a:off x="-5390931" y="3580885"/>
                    <a:ext cx="64008" cy="0"/>
                  </a:xfrm>
                  <a:prstGeom prst="line">
                    <a:avLst/>
                  </a:prstGeom>
                  <a:noFill/>
                  <a:ln w="28575" cap="flat" cmpd="sng" algn="ctr">
                    <a:solidFill>
                      <a:srgbClr val="000000"/>
                    </a:solidFill>
                    <a:prstDash val="solid"/>
                  </a:ln>
                  <a:effectLst/>
                </p:spPr>
              </p:cxnSp>
              <p:cxnSp>
                <p:nvCxnSpPr>
                  <p:cNvPr id="396" name="Straight Connector 395">
                    <a:extLst>
                      <a:ext uri="{FF2B5EF4-FFF2-40B4-BE49-F238E27FC236}">
                        <a16:creationId xmlns:a16="http://schemas.microsoft.com/office/drawing/2014/main" id="{E43D6967-B55E-49A0-BD2B-E49BB3A7D0B6}"/>
                      </a:ext>
                    </a:extLst>
                  </p:cNvPr>
                  <p:cNvCxnSpPr>
                    <a:cxnSpLocks/>
                  </p:cNvCxnSpPr>
                  <p:nvPr/>
                </p:nvCxnSpPr>
                <p:spPr>
                  <a:xfrm flipH="1">
                    <a:off x="-5390931" y="4294266"/>
                    <a:ext cx="64008" cy="0"/>
                  </a:xfrm>
                  <a:prstGeom prst="line">
                    <a:avLst/>
                  </a:prstGeom>
                  <a:noFill/>
                  <a:ln w="28575" cap="flat" cmpd="sng" algn="ctr">
                    <a:solidFill>
                      <a:srgbClr val="000000"/>
                    </a:solidFill>
                    <a:prstDash val="solid"/>
                  </a:ln>
                  <a:effectLst/>
                </p:spPr>
              </p:cxnSp>
              <p:cxnSp>
                <p:nvCxnSpPr>
                  <p:cNvPr id="397" name="Straight Connector 396">
                    <a:extLst>
                      <a:ext uri="{FF2B5EF4-FFF2-40B4-BE49-F238E27FC236}">
                        <a16:creationId xmlns:a16="http://schemas.microsoft.com/office/drawing/2014/main" id="{2228441B-1F34-4342-A657-6992694F8947}"/>
                      </a:ext>
                    </a:extLst>
                  </p:cNvPr>
                  <p:cNvCxnSpPr>
                    <a:cxnSpLocks/>
                  </p:cNvCxnSpPr>
                  <p:nvPr/>
                </p:nvCxnSpPr>
                <p:spPr>
                  <a:xfrm flipH="1">
                    <a:off x="-5390931" y="5007647"/>
                    <a:ext cx="64008" cy="0"/>
                  </a:xfrm>
                  <a:prstGeom prst="line">
                    <a:avLst/>
                  </a:prstGeom>
                  <a:noFill/>
                  <a:ln w="28575" cap="flat" cmpd="sng" algn="ctr">
                    <a:solidFill>
                      <a:srgbClr val="000000"/>
                    </a:solidFill>
                    <a:prstDash val="solid"/>
                  </a:ln>
                  <a:effectLst/>
                </p:spPr>
              </p:cxnSp>
            </p:grpSp>
          </p:grpSp>
        </p:grpSp>
      </p:grpSp>
      <p:cxnSp>
        <p:nvCxnSpPr>
          <p:cNvPr id="469" name="Straight Connector 468">
            <a:extLst>
              <a:ext uri="{FF2B5EF4-FFF2-40B4-BE49-F238E27FC236}">
                <a16:creationId xmlns:a16="http://schemas.microsoft.com/office/drawing/2014/main" id="{2C3534E1-1169-4CE9-9FBC-FCEE3ED9EA94}"/>
              </a:ext>
            </a:extLst>
          </p:cNvPr>
          <p:cNvCxnSpPr>
            <a:cxnSpLocks/>
          </p:cNvCxnSpPr>
          <p:nvPr/>
        </p:nvCxnSpPr>
        <p:spPr>
          <a:xfrm flipV="1">
            <a:off x="9366121" y="5361461"/>
            <a:ext cx="0" cy="476620"/>
          </a:xfrm>
          <a:prstGeom prst="line">
            <a:avLst/>
          </a:prstGeom>
          <a:noFill/>
          <a:ln w="28575" cap="flat" cmpd="sng" algn="ctr">
            <a:solidFill>
              <a:srgbClr val="000000"/>
            </a:solidFill>
            <a:prstDash val="sysDot"/>
          </a:ln>
          <a:effectLst/>
        </p:spPr>
      </p:cxnSp>
      <p:cxnSp>
        <p:nvCxnSpPr>
          <p:cNvPr id="470" name="Straight Connector 469">
            <a:extLst>
              <a:ext uri="{FF2B5EF4-FFF2-40B4-BE49-F238E27FC236}">
                <a16:creationId xmlns:a16="http://schemas.microsoft.com/office/drawing/2014/main" id="{0495E720-78EF-4630-AC87-5F91214FA724}"/>
              </a:ext>
            </a:extLst>
          </p:cNvPr>
          <p:cNvCxnSpPr>
            <a:cxnSpLocks/>
          </p:cNvCxnSpPr>
          <p:nvPr/>
        </p:nvCxnSpPr>
        <p:spPr>
          <a:xfrm flipV="1">
            <a:off x="10347792" y="5594876"/>
            <a:ext cx="0" cy="229026"/>
          </a:xfrm>
          <a:prstGeom prst="line">
            <a:avLst/>
          </a:prstGeom>
          <a:noFill/>
          <a:ln w="28575" cap="flat" cmpd="sng" algn="ctr">
            <a:solidFill>
              <a:srgbClr val="000000"/>
            </a:solidFill>
            <a:prstDash val="sysDot"/>
          </a:ln>
          <a:effectLst/>
        </p:spPr>
      </p:cxnSp>
      <p:sp>
        <p:nvSpPr>
          <p:cNvPr id="473" name="TextBox 472">
            <a:extLst>
              <a:ext uri="{FF2B5EF4-FFF2-40B4-BE49-F238E27FC236}">
                <a16:creationId xmlns:a16="http://schemas.microsoft.com/office/drawing/2014/main" id="{747DF850-0CAD-4CCF-A95F-4DF92A3BAC3A}"/>
              </a:ext>
            </a:extLst>
          </p:cNvPr>
          <p:cNvSpPr txBox="1"/>
          <p:nvPr/>
        </p:nvSpPr>
        <p:spPr bwMode="auto">
          <a:xfrm>
            <a:off x="11092812" y="5523967"/>
            <a:ext cx="6286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Olaparib</a:t>
            </a:r>
          </a:p>
        </p:txBody>
      </p:sp>
      <p:sp>
        <p:nvSpPr>
          <p:cNvPr id="474" name="TextBox 473">
            <a:extLst>
              <a:ext uri="{FF2B5EF4-FFF2-40B4-BE49-F238E27FC236}">
                <a16:creationId xmlns:a16="http://schemas.microsoft.com/office/drawing/2014/main" id="{0FA70AB6-8F4D-49F4-82A2-EDE52C36B6BF}"/>
              </a:ext>
            </a:extLst>
          </p:cNvPr>
          <p:cNvSpPr txBox="1"/>
          <p:nvPr/>
        </p:nvSpPr>
        <p:spPr bwMode="auto">
          <a:xfrm>
            <a:off x="9296349" y="5638480"/>
            <a:ext cx="9605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3"/>
                </a:solidFill>
                <a:effectLst/>
                <a:latin typeface="Calibri" panose="020F0502020204030204" pitchFamily="34" charset="0"/>
              </a:rPr>
              <a:t>Chemotherapy</a:t>
            </a:r>
          </a:p>
        </p:txBody>
      </p:sp>
      <p:sp>
        <p:nvSpPr>
          <p:cNvPr id="475" name="TextBox 474">
            <a:extLst>
              <a:ext uri="{FF2B5EF4-FFF2-40B4-BE49-F238E27FC236}">
                <a16:creationId xmlns:a16="http://schemas.microsoft.com/office/drawing/2014/main" id="{AB1C59BA-6294-4017-AFEC-CA2B0BE8D23E}"/>
              </a:ext>
            </a:extLst>
          </p:cNvPr>
          <p:cNvSpPr txBox="1"/>
          <p:nvPr/>
        </p:nvSpPr>
        <p:spPr bwMode="auto">
          <a:xfrm>
            <a:off x="9168263" y="5570837"/>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3"/>
                </a:solidFill>
                <a:effectLst/>
                <a:latin typeface="Calibri" panose="020F0502020204030204" pitchFamily="34" charset="0"/>
              </a:rPr>
              <a:t>1</a:t>
            </a:r>
          </a:p>
        </p:txBody>
      </p:sp>
      <p:sp>
        <p:nvSpPr>
          <p:cNvPr id="476" name="TextBox 475">
            <a:extLst>
              <a:ext uri="{FF2B5EF4-FFF2-40B4-BE49-F238E27FC236}">
                <a16:creationId xmlns:a16="http://schemas.microsoft.com/office/drawing/2014/main" id="{23320576-BF27-4C15-A888-5A3A787F179C}"/>
              </a:ext>
            </a:extLst>
          </p:cNvPr>
          <p:cNvSpPr txBox="1"/>
          <p:nvPr/>
        </p:nvSpPr>
        <p:spPr bwMode="auto">
          <a:xfrm>
            <a:off x="9260597" y="5162860"/>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23</a:t>
            </a:r>
          </a:p>
        </p:txBody>
      </p:sp>
      <p:sp>
        <p:nvSpPr>
          <p:cNvPr id="477" name="TextBox 476">
            <a:extLst>
              <a:ext uri="{FF2B5EF4-FFF2-40B4-BE49-F238E27FC236}">
                <a16:creationId xmlns:a16="http://schemas.microsoft.com/office/drawing/2014/main" id="{5446AD7C-5FDF-47A0-A125-BC2399EE864C}"/>
              </a:ext>
            </a:extLst>
          </p:cNvPr>
          <p:cNvSpPr txBox="1"/>
          <p:nvPr/>
        </p:nvSpPr>
        <p:spPr bwMode="auto">
          <a:xfrm>
            <a:off x="10157389" y="5379478"/>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kumimoji="0" lang="en-US" sz="1000" b="0" i="0" u="none" strike="noStrike" cap="none" normalizeH="0" baseline="0" dirty="0">
                <a:ln>
                  <a:noFill/>
                </a:ln>
                <a:solidFill>
                  <a:schemeClr val="accent1"/>
                </a:solidFill>
                <a:effectLst/>
                <a:latin typeface="Calibri" panose="020F0502020204030204" pitchFamily="34" charset="0"/>
              </a:rPr>
              <a:t>12</a:t>
            </a:r>
          </a:p>
        </p:txBody>
      </p:sp>
      <p:sp>
        <p:nvSpPr>
          <p:cNvPr id="480" name="Freeform: Shape 479">
            <a:extLst>
              <a:ext uri="{FF2B5EF4-FFF2-40B4-BE49-F238E27FC236}">
                <a16:creationId xmlns:a16="http://schemas.microsoft.com/office/drawing/2014/main" id="{C18BAC3F-F9F8-40BE-AE6A-0CF1DA807ED8}"/>
              </a:ext>
            </a:extLst>
          </p:cNvPr>
          <p:cNvSpPr/>
          <p:nvPr/>
        </p:nvSpPr>
        <p:spPr bwMode="auto">
          <a:xfrm>
            <a:off x="8366125" y="3706553"/>
            <a:ext cx="2784475" cy="1971675"/>
          </a:xfrm>
          <a:custGeom>
            <a:avLst/>
            <a:gdLst>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71475 w 2784475"/>
              <a:gd name="connsiteY85" fmla="*/ 704850 h 1971675"/>
              <a:gd name="connsiteX86" fmla="*/ 371475 w 2784475"/>
              <a:gd name="connsiteY86" fmla="*/ 704850 h 1971675"/>
              <a:gd name="connsiteX87" fmla="*/ 371475 w 2784475"/>
              <a:gd name="connsiteY87" fmla="*/ 714375 h 1971675"/>
              <a:gd name="connsiteX88" fmla="*/ 361950 w 2784475"/>
              <a:gd name="connsiteY88" fmla="*/ 704850 h 1971675"/>
              <a:gd name="connsiteX89" fmla="*/ 361950 w 2784475"/>
              <a:gd name="connsiteY89" fmla="*/ 704850 h 1971675"/>
              <a:gd name="connsiteX90" fmla="*/ 361950 w 2784475"/>
              <a:gd name="connsiteY90" fmla="*/ 704850 h 1971675"/>
              <a:gd name="connsiteX91" fmla="*/ 342900 w 2784475"/>
              <a:gd name="connsiteY91" fmla="*/ 685800 h 1971675"/>
              <a:gd name="connsiteX92" fmla="*/ 342900 w 2784475"/>
              <a:gd name="connsiteY92" fmla="*/ 596900 h 1971675"/>
              <a:gd name="connsiteX93" fmla="*/ 320675 w 2784475"/>
              <a:gd name="connsiteY93" fmla="*/ 596900 h 1971675"/>
              <a:gd name="connsiteX94" fmla="*/ 320675 w 2784475"/>
              <a:gd name="connsiteY94" fmla="*/ 555625 h 1971675"/>
              <a:gd name="connsiteX95" fmla="*/ 304800 w 2784475"/>
              <a:gd name="connsiteY95" fmla="*/ 555625 h 1971675"/>
              <a:gd name="connsiteX96" fmla="*/ 304800 w 2784475"/>
              <a:gd name="connsiteY96" fmla="*/ 504825 h 1971675"/>
              <a:gd name="connsiteX97" fmla="*/ 276225 w 2784475"/>
              <a:gd name="connsiteY97" fmla="*/ 504825 h 1971675"/>
              <a:gd name="connsiteX98" fmla="*/ 276225 w 2784475"/>
              <a:gd name="connsiteY98" fmla="*/ 469900 h 1971675"/>
              <a:gd name="connsiteX99" fmla="*/ 266700 w 2784475"/>
              <a:gd name="connsiteY99" fmla="*/ 469900 h 1971675"/>
              <a:gd name="connsiteX100" fmla="*/ 266700 w 2784475"/>
              <a:gd name="connsiteY100" fmla="*/ 425450 h 1971675"/>
              <a:gd name="connsiteX101" fmla="*/ 241300 w 2784475"/>
              <a:gd name="connsiteY101" fmla="*/ 425450 h 1971675"/>
              <a:gd name="connsiteX102" fmla="*/ 241300 w 2784475"/>
              <a:gd name="connsiteY102" fmla="*/ 390525 h 1971675"/>
              <a:gd name="connsiteX103" fmla="*/ 234950 w 2784475"/>
              <a:gd name="connsiteY103" fmla="*/ 396875 h 1971675"/>
              <a:gd name="connsiteX104" fmla="*/ 234950 w 2784475"/>
              <a:gd name="connsiteY104" fmla="*/ 311150 h 1971675"/>
              <a:gd name="connsiteX105" fmla="*/ 215900 w 2784475"/>
              <a:gd name="connsiteY105" fmla="*/ 311150 h 1971675"/>
              <a:gd name="connsiteX106" fmla="*/ 215900 w 2784475"/>
              <a:gd name="connsiteY106" fmla="*/ 269875 h 1971675"/>
              <a:gd name="connsiteX107" fmla="*/ 200025 w 2784475"/>
              <a:gd name="connsiteY107" fmla="*/ 269875 h 1971675"/>
              <a:gd name="connsiteX108" fmla="*/ 200025 w 2784475"/>
              <a:gd name="connsiteY108" fmla="*/ 234950 h 1971675"/>
              <a:gd name="connsiteX109" fmla="*/ 187325 w 2784475"/>
              <a:gd name="connsiteY109" fmla="*/ 247650 h 1971675"/>
              <a:gd name="connsiteX110" fmla="*/ 187325 w 2784475"/>
              <a:gd name="connsiteY110" fmla="*/ 209550 h 1971675"/>
              <a:gd name="connsiteX111" fmla="*/ 149225 w 2784475"/>
              <a:gd name="connsiteY111" fmla="*/ 209550 h 1971675"/>
              <a:gd name="connsiteX112" fmla="*/ 149225 w 2784475"/>
              <a:gd name="connsiteY112" fmla="*/ 168275 h 1971675"/>
              <a:gd name="connsiteX113" fmla="*/ 127000 w 2784475"/>
              <a:gd name="connsiteY113" fmla="*/ 168275 h 1971675"/>
              <a:gd name="connsiteX114" fmla="*/ 127000 w 2784475"/>
              <a:gd name="connsiteY114" fmla="*/ 120650 h 1971675"/>
              <a:gd name="connsiteX115" fmla="*/ 79375 w 2784475"/>
              <a:gd name="connsiteY115" fmla="*/ 120650 h 1971675"/>
              <a:gd name="connsiteX116" fmla="*/ 79375 w 2784475"/>
              <a:gd name="connsiteY116" fmla="*/ 79375 h 1971675"/>
              <a:gd name="connsiteX117" fmla="*/ 79375 w 2784475"/>
              <a:gd name="connsiteY117" fmla="*/ 79375 h 1971675"/>
              <a:gd name="connsiteX118" fmla="*/ 79375 w 2784475"/>
              <a:gd name="connsiteY118" fmla="*/ 41275 h 1971675"/>
              <a:gd name="connsiteX119" fmla="*/ 50800 w 2784475"/>
              <a:gd name="connsiteY119" fmla="*/ 41275 h 1971675"/>
              <a:gd name="connsiteX120" fmla="*/ 50800 w 2784475"/>
              <a:gd name="connsiteY120" fmla="*/ 22225 h 1971675"/>
              <a:gd name="connsiteX121" fmla="*/ 15875 w 2784475"/>
              <a:gd name="connsiteY121" fmla="*/ 22225 h 1971675"/>
              <a:gd name="connsiteX122" fmla="*/ 15875 w 2784475"/>
              <a:gd name="connsiteY122" fmla="*/ 0 h 1971675"/>
              <a:gd name="connsiteX123" fmla="*/ 0 w 2784475"/>
              <a:gd name="connsiteY123"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71475 w 2784475"/>
              <a:gd name="connsiteY85" fmla="*/ 704850 h 1971675"/>
              <a:gd name="connsiteX86" fmla="*/ 371475 w 2784475"/>
              <a:gd name="connsiteY86" fmla="*/ 704850 h 1971675"/>
              <a:gd name="connsiteX87" fmla="*/ 371475 w 2784475"/>
              <a:gd name="connsiteY87" fmla="*/ 714375 h 1971675"/>
              <a:gd name="connsiteX88" fmla="*/ 361950 w 2784475"/>
              <a:gd name="connsiteY88" fmla="*/ 704850 h 1971675"/>
              <a:gd name="connsiteX89" fmla="*/ 361950 w 2784475"/>
              <a:gd name="connsiteY89" fmla="*/ 704850 h 1971675"/>
              <a:gd name="connsiteX90" fmla="*/ 361950 w 2784475"/>
              <a:gd name="connsiteY90" fmla="*/ 704850 h 1971675"/>
              <a:gd name="connsiteX91" fmla="*/ 342900 w 2784475"/>
              <a:gd name="connsiteY91" fmla="*/ 685800 h 1971675"/>
              <a:gd name="connsiteX92" fmla="*/ 342900 w 2784475"/>
              <a:gd name="connsiteY92" fmla="*/ 596900 h 1971675"/>
              <a:gd name="connsiteX93" fmla="*/ 320675 w 2784475"/>
              <a:gd name="connsiteY93" fmla="*/ 596900 h 1971675"/>
              <a:gd name="connsiteX94" fmla="*/ 320675 w 2784475"/>
              <a:gd name="connsiteY94" fmla="*/ 555625 h 1971675"/>
              <a:gd name="connsiteX95" fmla="*/ 304800 w 2784475"/>
              <a:gd name="connsiteY95" fmla="*/ 555625 h 1971675"/>
              <a:gd name="connsiteX96" fmla="*/ 304800 w 2784475"/>
              <a:gd name="connsiteY96" fmla="*/ 504825 h 1971675"/>
              <a:gd name="connsiteX97" fmla="*/ 276225 w 2784475"/>
              <a:gd name="connsiteY97" fmla="*/ 504825 h 1971675"/>
              <a:gd name="connsiteX98" fmla="*/ 276225 w 2784475"/>
              <a:gd name="connsiteY98" fmla="*/ 469900 h 1971675"/>
              <a:gd name="connsiteX99" fmla="*/ 266700 w 2784475"/>
              <a:gd name="connsiteY99" fmla="*/ 469900 h 1971675"/>
              <a:gd name="connsiteX100" fmla="*/ 266700 w 2784475"/>
              <a:gd name="connsiteY100" fmla="*/ 425450 h 1971675"/>
              <a:gd name="connsiteX101" fmla="*/ 241300 w 2784475"/>
              <a:gd name="connsiteY101" fmla="*/ 425450 h 1971675"/>
              <a:gd name="connsiteX102" fmla="*/ 241300 w 2784475"/>
              <a:gd name="connsiteY102" fmla="*/ 390525 h 1971675"/>
              <a:gd name="connsiteX103" fmla="*/ 234950 w 2784475"/>
              <a:gd name="connsiteY103" fmla="*/ 396875 h 1971675"/>
              <a:gd name="connsiteX104" fmla="*/ 234950 w 2784475"/>
              <a:gd name="connsiteY104" fmla="*/ 311150 h 1971675"/>
              <a:gd name="connsiteX105" fmla="*/ 215900 w 2784475"/>
              <a:gd name="connsiteY105" fmla="*/ 311150 h 1971675"/>
              <a:gd name="connsiteX106" fmla="*/ 215900 w 2784475"/>
              <a:gd name="connsiteY106" fmla="*/ 269875 h 1971675"/>
              <a:gd name="connsiteX107" fmla="*/ 200025 w 2784475"/>
              <a:gd name="connsiteY107" fmla="*/ 269875 h 1971675"/>
              <a:gd name="connsiteX108" fmla="*/ 200025 w 2784475"/>
              <a:gd name="connsiteY108" fmla="*/ 234950 h 1971675"/>
              <a:gd name="connsiteX109" fmla="*/ 187325 w 2784475"/>
              <a:gd name="connsiteY109" fmla="*/ 230187 h 1971675"/>
              <a:gd name="connsiteX110" fmla="*/ 187325 w 2784475"/>
              <a:gd name="connsiteY110" fmla="*/ 209550 h 1971675"/>
              <a:gd name="connsiteX111" fmla="*/ 149225 w 2784475"/>
              <a:gd name="connsiteY111" fmla="*/ 209550 h 1971675"/>
              <a:gd name="connsiteX112" fmla="*/ 149225 w 2784475"/>
              <a:gd name="connsiteY112" fmla="*/ 168275 h 1971675"/>
              <a:gd name="connsiteX113" fmla="*/ 127000 w 2784475"/>
              <a:gd name="connsiteY113" fmla="*/ 168275 h 1971675"/>
              <a:gd name="connsiteX114" fmla="*/ 127000 w 2784475"/>
              <a:gd name="connsiteY114" fmla="*/ 120650 h 1971675"/>
              <a:gd name="connsiteX115" fmla="*/ 79375 w 2784475"/>
              <a:gd name="connsiteY115" fmla="*/ 120650 h 1971675"/>
              <a:gd name="connsiteX116" fmla="*/ 79375 w 2784475"/>
              <a:gd name="connsiteY116" fmla="*/ 79375 h 1971675"/>
              <a:gd name="connsiteX117" fmla="*/ 79375 w 2784475"/>
              <a:gd name="connsiteY117" fmla="*/ 79375 h 1971675"/>
              <a:gd name="connsiteX118" fmla="*/ 79375 w 2784475"/>
              <a:gd name="connsiteY118" fmla="*/ 41275 h 1971675"/>
              <a:gd name="connsiteX119" fmla="*/ 50800 w 2784475"/>
              <a:gd name="connsiteY119" fmla="*/ 41275 h 1971675"/>
              <a:gd name="connsiteX120" fmla="*/ 50800 w 2784475"/>
              <a:gd name="connsiteY120" fmla="*/ 22225 h 1971675"/>
              <a:gd name="connsiteX121" fmla="*/ 15875 w 2784475"/>
              <a:gd name="connsiteY121" fmla="*/ 22225 h 1971675"/>
              <a:gd name="connsiteX122" fmla="*/ 15875 w 2784475"/>
              <a:gd name="connsiteY122" fmla="*/ 0 h 1971675"/>
              <a:gd name="connsiteX123" fmla="*/ 0 w 2784475"/>
              <a:gd name="connsiteY123"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71475 w 2784475"/>
              <a:gd name="connsiteY85" fmla="*/ 704850 h 1971675"/>
              <a:gd name="connsiteX86" fmla="*/ 371475 w 2784475"/>
              <a:gd name="connsiteY86" fmla="*/ 704850 h 1971675"/>
              <a:gd name="connsiteX87" fmla="*/ 371475 w 2784475"/>
              <a:gd name="connsiteY87" fmla="*/ 714375 h 1971675"/>
              <a:gd name="connsiteX88" fmla="*/ 361950 w 2784475"/>
              <a:gd name="connsiteY88" fmla="*/ 704850 h 1971675"/>
              <a:gd name="connsiteX89" fmla="*/ 361950 w 2784475"/>
              <a:gd name="connsiteY89" fmla="*/ 704850 h 1971675"/>
              <a:gd name="connsiteX90" fmla="*/ 361950 w 2784475"/>
              <a:gd name="connsiteY90" fmla="*/ 704850 h 1971675"/>
              <a:gd name="connsiteX91" fmla="*/ 342900 w 2784475"/>
              <a:gd name="connsiteY91" fmla="*/ 685800 h 1971675"/>
              <a:gd name="connsiteX92" fmla="*/ 342900 w 2784475"/>
              <a:gd name="connsiteY92" fmla="*/ 596900 h 1971675"/>
              <a:gd name="connsiteX93" fmla="*/ 320675 w 2784475"/>
              <a:gd name="connsiteY93" fmla="*/ 596900 h 1971675"/>
              <a:gd name="connsiteX94" fmla="*/ 320675 w 2784475"/>
              <a:gd name="connsiteY94" fmla="*/ 555625 h 1971675"/>
              <a:gd name="connsiteX95" fmla="*/ 304800 w 2784475"/>
              <a:gd name="connsiteY95" fmla="*/ 555625 h 1971675"/>
              <a:gd name="connsiteX96" fmla="*/ 304800 w 2784475"/>
              <a:gd name="connsiteY96" fmla="*/ 504825 h 1971675"/>
              <a:gd name="connsiteX97" fmla="*/ 276225 w 2784475"/>
              <a:gd name="connsiteY97" fmla="*/ 504825 h 1971675"/>
              <a:gd name="connsiteX98" fmla="*/ 276225 w 2784475"/>
              <a:gd name="connsiteY98" fmla="*/ 469900 h 1971675"/>
              <a:gd name="connsiteX99" fmla="*/ 266700 w 2784475"/>
              <a:gd name="connsiteY99" fmla="*/ 469900 h 1971675"/>
              <a:gd name="connsiteX100" fmla="*/ 266700 w 2784475"/>
              <a:gd name="connsiteY100" fmla="*/ 425450 h 1971675"/>
              <a:gd name="connsiteX101" fmla="*/ 241300 w 2784475"/>
              <a:gd name="connsiteY101" fmla="*/ 425450 h 1971675"/>
              <a:gd name="connsiteX102" fmla="*/ 241300 w 2784475"/>
              <a:gd name="connsiteY102" fmla="*/ 390525 h 1971675"/>
              <a:gd name="connsiteX103" fmla="*/ 234950 w 2784475"/>
              <a:gd name="connsiteY103" fmla="*/ 396875 h 1971675"/>
              <a:gd name="connsiteX104" fmla="*/ 234950 w 2784475"/>
              <a:gd name="connsiteY104" fmla="*/ 311150 h 1971675"/>
              <a:gd name="connsiteX105" fmla="*/ 215900 w 2784475"/>
              <a:gd name="connsiteY105" fmla="*/ 311150 h 1971675"/>
              <a:gd name="connsiteX106" fmla="*/ 215900 w 2784475"/>
              <a:gd name="connsiteY106" fmla="*/ 269875 h 1971675"/>
              <a:gd name="connsiteX107" fmla="*/ 200025 w 2784475"/>
              <a:gd name="connsiteY107" fmla="*/ 269875 h 1971675"/>
              <a:gd name="connsiteX108" fmla="*/ 200025 w 2784475"/>
              <a:gd name="connsiteY108" fmla="*/ 234950 h 1971675"/>
              <a:gd name="connsiteX109" fmla="*/ 187325 w 2784475"/>
              <a:gd name="connsiteY109" fmla="*/ 230187 h 1971675"/>
              <a:gd name="connsiteX110" fmla="*/ 187325 w 2784475"/>
              <a:gd name="connsiteY110" fmla="*/ 209550 h 1971675"/>
              <a:gd name="connsiteX111" fmla="*/ 149225 w 2784475"/>
              <a:gd name="connsiteY111" fmla="*/ 209550 h 1971675"/>
              <a:gd name="connsiteX112" fmla="*/ 149225 w 2784475"/>
              <a:gd name="connsiteY112" fmla="*/ 168275 h 1971675"/>
              <a:gd name="connsiteX113" fmla="*/ 127000 w 2784475"/>
              <a:gd name="connsiteY113" fmla="*/ 168275 h 1971675"/>
              <a:gd name="connsiteX114" fmla="*/ 127000 w 2784475"/>
              <a:gd name="connsiteY114" fmla="*/ 120650 h 1971675"/>
              <a:gd name="connsiteX115" fmla="*/ 79375 w 2784475"/>
              <a:gd name="connsiteY115" fmla="*/ 120650 h 1971675"/>
              <a:gd name="connsiteX116" fmla="*/ 79375 w 2784475"/>
              <a:gd name="connsiteY116" fmla="*/ 79375 h 1971675"/>
              <a:gd name="connsiteX117" fmla="*/ 79375 w 2784475"/>
              <a:gd name="connsiteY117" fmla="*/ 79375 h 1971675"/>
              <a:gd name="connsiteX118" fmla="*/ 79375 w 2784475"/>
              <a:gd name="connsiteY118" fmla="*/ 41275 h 1971675"/>
              <a:gd name="connsiteX119" fmla="*/ 50800 w 2784475"/>
              <a:gd name="connsiteY119" fmla="*/ 41275 h 1971675"/>
              <a:gd name="connsiteX120" fmla="*/ 50800 w 2784475"/>
              <a:gd name="connsiteY120" fmla="*/ 22225 h 1971675"/>
              <a:gd name="connsiteX121" fmla="*/ 15875 w 2784475"/>
              <a:gd name="connsiteY121" fmla="*/ 22225 h 1971675"/>
              <a:gd name="connsiteX122" fmla="*/ 15875 w 2784475"/>
              <a:gd name="connsiteY122" fmla="*/ 0 h 1971675"/>
              <a:gd name="connsiteX123" fmla="*/ 0 w 2784475"/>
              <a:gd name="connsiteY123"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71475 w 2784475"/>
              <a:gd name="connsiteY85" fmla="*/ 704850 h 1971675"/>
              <a:gd name="connsiteX86" fmla="*/ 371475 w 2784475"/>
              <a:gd name="connsiteY86" fmla="*/ 704850 h 1971675"/>
              <a:gd name="connsiteX87" fmla="*/ 371475 w 2784475"/>
              <a:gd name="connsiteY87" fmla="*/ 714375 h 1971675"/>
              <a:gd name="connsiteX88" fmla="*/ 361950 w 2784475"/>
              <a:gd name="connsiteY88" fmla="*/ 704850 h 1971675"/>
              <a:gd name="connsiteX89" fmla="*/ 361950 w 2784475"/>
              <a:gd name="connsiteY89" fmla="*/ 704850 h 1971675"/>
              <a:gd name="connsiteX90" fmla="*/ 342900 w 2784475"/>
              <a:gd name="connsiteY90" fmla="*/ 685800 h 1971675"/>
              <a:gd name="connsiteX91" fmla="*/ 342900 w 2784475"/>
              <a:gd name="connsiteY91" fmla="*/ 596900 h 1971675"/>
              <a:gd name="connsiteX92" fmla="*/ 320675 w 2784475"/>
              <a:gd name="connsiteY92" fmla="*/ 596900 h 1971675"/>
              <a:gd name="connsiteX93" fmla="*/ 320675 w 2784475"/>
              <a:gd name="connsiteY93" fmla="*/ 555625 h 1971675"/>
              <a:gd name="connsiteX94" fmla="*/ 304800 w 2784475"/>
              <a:gd name="connsiteY94" fmla="*/ 555625 h 1971675"/>
              <a:gd name="connsiteX95" fmla="*/ 304800 w 2784475"/>
              <a:gd name="connsiteY95" fmla="*/ 504825 h 1971675"/>
              <a:gd name="connsiteX96" fmla="*/ 276225 w 2784475"/>
              <a:gd name="connsiteY96" fmla="*/ 504825 h 1971675"/>
              <a:gd name="connsiteX97" fmla="*/ 276225 w 2784475"/>
              <a:gd name="connsiteY97" fmla="*/ 469900 h 1971675"/>
              <a:gd name="connsiteX98" fmla="*/ 266700 w 2784475"/>
              <a:gd name="connsiteY98" fmla="*/ 469900 h 1971675"/>
              <a:gd name="connsiteX99" fmla="*/ 266700 w 2784475"/>
              <a:gd name="connsiteY99" fmla="*/ 425450 h 1971675"/>
              <a:gd name="connsiteX100" fmla="*/ 241300 w 2784475"/>
              <a:gd name="connsiteY100" fmla="*/ 425450 h 1971675"/>
              <a:gd name="connsiteX101" fmla="*/ 241300 w 2784475"/>
              <a:gd name="connsiteY101" fmla="*/ 390525 h 1971675"/>
              <a:gd name="connsiteX102" fmla="*/ 234950 w 2784475"/>
              <a:gd name="connsiteY102" fmla="*/ 396875 h 1971675"/>
              <a:gd name="connsiteX103" fmla="*/ 234950 w 2784475"/>
              <a:gd name="connsiteY103" fmla="*/ 311150 h 1971675"/>
              <a:gd name="connsiteX104" fmla="*/ 215900 w 2784475"/>
              <a:gd name="connsiteY104" fmla="*/ 311150 h 1971675"/>
              <a:gd name="connsiteX105" fmla="*/ 215900 w 2784475"/>
              <a:gd name="connsiteY105" fmla="*/ 269875 h 1971675"/>
              <a:gd name="connsiteX106" fmla="*/ 200025 w 2784475"/>
              <a:gd name="connsiteY106" fmla="*/ 269875 h 1971675"/>
              <a:gd name="connsiteX107" fmla="*/ 200025 w 2784475"/>
              <a:gd name="connsiteY107" fmla="*/ 234950 h 1971675"/>
              <a:gd name="connsiteX108" fmla="*/ 187325 w 2784475"/>
              <a:gd name="connsiteY108" fmla="*/ 230187 h 1971675"/>
              <a:gd name="connsiteX109" fmla="*/ 187325 w 2784475"/>
              <a:gd name="connsiteY109" fmla="*/ 209550 h 1971675"/>
              <a:gd name="connsiteX110" fmla="*/ 149225 w 2784475"/>
              <a:gd name="connsiteY110" fmla="*/ 209550 h 1971675"/>
              <a:gd name="connsiteX111" fmla="*/ 149225 w 2784475"/>
              <a:gd name="connsiteY111" fmla="*/ 168275 h 1971675"/>
              <a:gd name="connsiteX112" fmla="*/ 127000 w 2784475"/>
              <a:gd name="connsiteY112" fmla="*/ 168275 h 1971675"/>
              <a:gd name="connsiteX113" fmla="*/ 127000 w 2784475"/>
              <a:gd name="connsiteY113" fmla="*/ 120650 h 1971675"/>
              <a:gd name="connsiteX114" fmla="*/ 79375 w 2784475"/>
              <a:gd name="connsiteY114" fmla="*/ 120650 h 1971675"/>
              <a:gd name="connsiteX115" fmla="*/ 79375 w 2784475"/>
              <a:gd name="connsiteY115" fmla="*/ 79375 h 1971675"/>
              <a:gd name="connsiteX116" fmla="*/ 79375 w 2784475"/>
              <a:gd name="connsiteY116" fmla="*/ 79375 h 1971675"/>
              <a:gd name="connsiteX117" fmla="*/ 79375 w 2784475"/>
              <a:gd name="connsiteY117" fmla="*/ 41275 h 1971675"/>
              <a:gd name="connsiteX118" fmla="*/ 50800 w 2784475"/>
              <a:gd name="connsiteY118" fmla="*/ 41275 h 1971675"/>
              <a:gd name="connsiteX119" fmla="*/ 50800 w 2784475"/>
              <a:gd name="connsiteY119" fmla="*/ 22225 h 1971675"/>
              <a:gd name="connsiteX120" fmla="*/ 15875 w 2784475"/>
              <a:gd name="connsiteY120" fmla="*/ 22225 h 1971675"/>
              <a:gd name="connsiteX121" fmla="*/ 15875 w 2784475"/>
              <a:gd name="connsiteY121" fmla="*/ 0 h 1971675"/>
              <a:gd name="connsiteX122" fmla="*/ 0 w 2784475"/>
              <a:gd name="connsiteY122"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71475 w 2784475"/>
              <a:gd name="connsiteY85" fmla="*/ 704850 h 1971675"/>
              <a:gd name="connsiteX86" fmla="*/ 371475 w 2784475"/>
              <a:gd name="connsiteY86" fmla="*/ 704850 h 1971675"/>
              <a:gd name="connsiteX87" fmla="*/ 371475 w 2784475"/>
              <a:gd name="connsiteY87" fmla="*/ 714375 h 1971675"/>
              <a:gd name="connsiteX88" fmla="*/ 361950 w 2784475"/>
              <a:gd name="connsiteY88" fmla="*/ 704850 h 1971675"/>
              <a:gd name="connsiteX89" fmla="*/ 342900 w 2784475"/>
              <a:gd name="connsiteY89" fmla="*/ 685800 h 1971675"/>
              <a:gd name="connsiteX90" fmla="*/ 342900 w 2784475"/>
              <a:gd name="connsiteY90" fmla="*/ 596900 h 1971675"/>
              <a:gd name="connsiteX91" fmla="*/ 320675 w 2784475"/>
              <a:gd name="connsiteY91" fmla="*/ 596900 h 1971675"/>
              <a:gd name="connsiteX92" fmla="*/ 320675 w 2784475"/>
              <a:gd name="connsiteY92" fmla="*/ 555625 h 1971675"/>
              <a:gd name="connsiteX93" fmla="*/ 304800 w 2784475"/>
              <a:gd name="connsiteY93" fmla="*/ 555625 h 1971675"/>
              <a:gd name="connsiteX94" fmla="*/ 304800 w 2784475"/>
              <a:gd name="connsiteY94" fmla="*/ 504825 h 1971675"/>
              <a:gd name="connsiteX95" fmla="*/ 276225 w 2784475"/>
              <a:gd name="connsiteY95" fmla="*/ 504825 h 1971675"/>
              <a:gd name="connsiteX96" fmla="*/ 276225 w 2784475"/>
              <a:gd name="connsiteY96" fmla="*/ 469900 h 1971675"/>
              <a:gd name="connsiteX97" fmla="*/ 266700 w 2784475"/>
              <a:gd name="connsiteY97" fmla="*/ 469900 h 1971675"/>
              <a:gd name="connsiteX98" fmla="*/ 266700 w 2784475"/>
              <a:gd name="connsiteY98" fmla="*/ 425450 h 1971675"/>
              <a:gd name="connsiteX99" fmla="*/ 241300 w 2784475"/>
              <a:gd name="connsiteY99" fmla="*/ 425450 h 1971675"/>
              <a:gd name="connsiteX100" fmla="*/ 241300 w 2784475"/>
              <a:gd name="connsiteY100" fmla="*/ 390525 h 1971675"/>
              <a:gd name="connsiteX101" fmla="*/ 234950 w 2784475"/>
              <a:gd name="connsiteY101" fmla="*/ 396875 h 1971675"/>
              <a:gd name="connsiteX102" fmla="*/ 234950 w 2784475"/>
              <a:gd name="connsiteY102" fmla="*/ 311150 h 1971675"/>
              <a:gd name="connsiteX103" fmla="*/ 215900 w 2784475"/>
              <a:gd name="connsiteY103" fmla="*/ 311150 h 1971675"/>
              <a:gd name="connsiteX104" fmla="*/ 215900 w 2784475"/>
              <a:gd name="connsiteY104" fmla="*/ 269875 h 1971675"/>
              <a:gd name="connsiteX105" fmla="*/ 200025 w 2784475"/>
              <a:gd name="connsiteY105" fmla="*/ 269875 h 1971675"/>
              <a:gd name="connsiteX106" fmla="*/ 200025 w 2784475"/>
              <a:gd name="connsiteY106" fmla="*/ 234950 h 1971675"/>
              <a:gd name="connsiteX107" fmla="*/ 187325 w 2784475"/>
              <a:gd name="connsiteY107" fmla="*/ 230187 h 1971675"/>
              <a:gd name="connsiteX108" fmla="*/ 187325 w 2784475"/>
              <a:gd name="connsiteY108" fmla="*/ 209550 h 1971675"/>
              <a:gd name="connsiteX109" fmla="*/ 149225 w 2784475"/>
              <a:gd name="connsiteY109" fmla="*/ 209550 h 1971675"/>
              <a:gd name="connsiteX110" fmla="*/ 149225 w 2784475"/>
              <a:gd name="connsiteY110" fmla="*/ 168275 h 1971675"/>
              <a:gd name="connsiteX111" fmla="*/ 127000 w 2784475"/>
              <a:gd name="connsiteY111" fmla="*/ 168275 h 1971675"/>
              <a:gd name="connsiteX112" fmla="*/ 127000 w 2784475"/>
              <a:gd name="connsiteY112" fmla="*/ 120650 h 1971675"/>
              <a:gd name="connsiteX113" fmla="*/ 79375 w 2784475"/>
              <a:gd name="connsiteY113" fmla="*/ 120650 h 1971675"/>
              <a:gd name="connsiteX114" fmla="*/ 79375 w 2784475"/>
              <a:gd name="connsiteY114" fmla="*/ 79375 h 1971675"/>
              <a:gd name="connsiteX115" fmla="*/ 79375 w 2784475"/>
              <a:gd name="connsiteY115" fmla="*/ 79375 h 1971675"/>
              <a:gd name="connsiteX116" fmla="*/ 79375 w 2784475"/>
              <a:gd name="connsiteY116" fmla="*/ 41275 h 1971675"/>
              <a:gd name="connsiteX117" fmla="*/ 50800 w 2784475"/>
              <a:gd name="connsiteY117" fmla="*/ 41275 h 1971675"/>
              <a:gd name="connsiteX118" fmla="*/ 50800 w 2784475"/>
              <a:gd name="connsiteY118" fmla="*/ 22225 h 1971675"/>
              <a:gd name="connsiteX119" fmla="*/ 15875 w 2784475"/>
              <a:gd name="connsiteY119" fmla="*/ 22225 h 1971675"/>
              <a:gd name="connsiteX120" fmla="*/ 15875 w 2784475"/>
              <a:gd name="connsiteY120" fmla="*/ 0 h 1971675"/>
              <a:gd name="connsiteX121" fmla="*/ 0 w 2784475"/>
              <a:gd name="connsiteY121"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71475 w 2784475"/>
              <a:gd name="connsiteY85" fmla="*/ 704850 h 1971675"/>
              <a:gd name="connsiteX86" fmla="*/ 371475 w 2784475"/>
              <a:gd name="connsiteY86" fmla="*/ 704850 h 1971675"/>
              <a:gd name="connsiteX87" fmla="*/ 371475 w 2784475"/>
              <a:gd name="connsiteY87" fmla="*/ 714375 h 1971675"/>
              <a:gd name="connsiteX88" fmla="*/ 342900 w 2784475"/>
              <a:gd name="connsiteY88" fmla="*/ 685800 h 1971675"/>
              <a:gd name="connsiteX89" fmla="*/ 342900 w 2784475"/>
              <a:gd name="connsiteY89" fmla="*/ 596900 h 1971675"/>
              <a:gd name="connsiteX90" fmla="*/ 320675 w 2784475"/>
              <a:gd name="connsiteY90" fmla="*/ 596900 h 1971675"/>
              <a:gd name="connsiteX91" fmla="*/ 320675 w 2784475"/>
              <a:gd name="connsiteY91" fmla="*/ 555625 h 1971675"/>
              <a:gd name="connsiteX92" fmla="*/ 304800 w 2784475"/>
              <a:gd name="connsiteY92" fmla="*/ 555625 h 1971675"/>
              <a:gd name="connsiteX93" fmla="*/ 304800 w 2784475"/>
              <a:gd name="connsiteY93" fmla="*/ 504825 h 1971675"/>
              <a:gd name="connsiteX94" fmla="*/ 276225 w 2784475"/>
              <a:gd name="connsiteY94" fmla="*/ 504825 h 1971675"/>
              <a:gd name="connsiteX95" fmla="*/ 276225 w 2784475"/>
              <a:gd name="connsiteY95" fmla="*/ 469900 h 1971675"/>
              <a:gd name="connsiteX96" fmla="*/ 266700 w 2784475"/>
              <a:gd name="connsiteY96" fmla="*/ 469900 h 1971675"/>
              <a:gd name="connsiteX97" fmla="*/ 266700 w 2784475"/>
              <a:gd name="connsiteY97" fmla="*/ 425450 h 1971675"/>
              <a:gd name="connsiteX98" fmla="*/ 241300 w 2784475"/>
              <a:gd name="connsiteY98" fmla="*/ 425450 h 1971675"/>
              <a:gd name="connsiteX99" fmla="*/ 241300 w 2784475"/>
              <a:gd name="connsiteY99" fmla="*/ 390525 h 1971675"/>
              <a:gd name="connsiteX100" fmla="*/ 234950 w 2784475"/>
              <a:gd name="connsiteY100" fmla="*/ 396875 h 1971675"/>
              <a:gd name="connsiteX101" fmla="*/ 234950 w 2784475"/>
              <a:gd name="connsiteY101" fmla="*/ 311150 h 1971675"/>
              <a:gd name="connsiteX102" fmla="*/ 215900 w 2784475"/>
              <a:gd name="connsiteY102" fmla="*/ 311150 h 1971675"/>
              <a:gd name="connsiteX103" fmla="*/ 215900 w 2784475"/>
              <a:gd name="connsiteY103" fmla="*/ 269875 h 1971675"/>
              <a:gd name="connsiteX104" fmla="*/ 200025 w 2784475"/>
              <a:gd name="connsiteY104" fmla="*/ 269875 h 1971675"/>
              <a:gd name="connsiteX105" fmla="*/ 200025 w 2784475"/>
              <a:gd name="connsiteY105" fmla="*/ 234950 h 1971675"/>
              <a:gd name="connsiteX106" fmla="*/ 187325 w 2784475"/>
              <a:gd name="connsiteY106" fmla="*/ 230187 h 1971675"/>
              <a:gd name="connsiteX107" fmla="*/ 187325 w 2784475"/>
              <a:gd name="connsiteY107" fmla="*/ 209550 h 1971675"/>
              <a:gd name="connsiteX108" fmla="*/ 149225 w 2784475"/>
              <a:gd name="connsiteY108" fmla="*/ 209550 h 1971675"/>
              <a:gd name="connsiteX109" fmla="*/ 149225 w 2784475"/>
              <a:gd name="connsiteY109" fmla="*/ 168275 h 1971675"/>
              <a:gd name="connsiteX110" fmla="*/ 127000 w 2784475"/>
              <a:gd name="connsiteY110" fmla="*/ 168275 h 1971675"/>
              <a:gd name="connsiteX111" fmla="*/ 127000 w 2784475"/>
              <a:gd name="connsiteY111" fmla="*/ 120650 h 1971675"/>
              <a:gd name="connsiteX112" fmla="*/ 79375 w 2784475"/>
              <a:gd name="connsiteY112" fmla="*/ 120650 h 1971675"/>
              <a:gd name="connsiteX113" fmla="*/ 79375 w 2784475"/>
              <a:gd name="connsiteY113" fmla="*/ 79375 h 1971675"/>
              <a:gd name="connsiteX114" fmla="*/ 79375 w 2784475"/>
              <a:gd name="connsiteY114" fmla="*/ 79375 h 1971675"/>
              <a:gd name="connsiteX115" fmla="*/ 79375 w 2784475"/>
              <a:gd name="connsiteY115" fmla="*/ 41275 h 1971675"/>
              <a:gd name="connsiteX116" fmla="*/ 50800 w 2784475"/>
              <a:gd name="connsiteY116" fmla="*/ 41275 h 1971675"/>
              <a:gd name="connsiteX117" fmla="*/ 50800 w 2784475"/>
              <a:gd name="connsiteY117" fmla="*/ 22225 h 1971675"/>
              <a:gd name="connsiteX118" fmla="*/ 15875 w 2784475"/>
              <a:gd name="connsiteY118" fmla="*/ 22225 h 1971675"/>
              <a:gd name="connsiteX119" fmla="*/ 15875 w 2784475"/>
              <a:gd name="connsiteY119" fmla="*/ 0 h 1971675"/>
              <a:gd name="connsiteX120" fmla="*/ 0 w 2784475"/>
              <a:gd name="connsiteY120"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71475 w 2784475"/>
              <a:gd name="connsiteY85" fmla="*/ 704850 h 1971675"/>
              <a:gd name="connsiteX86" fmla="*/ 371475 w 2784475"/>
              <a:gd name="connsiteY86" fmla="*/ 704850 h 1971675"/>
              <a:gd name="connsiteX87" fmla="*/ 342900 w 2784475"/>
              <a:gd name="connsiteY87" fmla="*/ 685800 h 1971675"/>
              <a:gd name="connsiteX88" fmla="*/ 342900 w 2784475"/>
              <a:gd name="connsiteY88" fmla="*/ 596900 h 1971675"/>
              <a:gd name="connsiteX89" fmla="*/ 320675 w 2784475"/>
              <a:gd name="connsiteY89" fmla="*/ 596900 h 1971675"/>
              <a:gd name="connsiteX90" fmla="*/ 320675 w 2784475"/>
              <a:gd name="connsiteY90" fmla="*/ 555625 h 1971675"/>
              <a:gd name="connsiteX91" fmla="*/ 304800 w 2784475"/>
              <a:gd name="connsiteY91" fmla="*/ 555625 h 1971675"/>
              <a:gd name="connsiteX92" fmla="*/ 304800 w 2784475"/>
              <a:gd name="connsiteY92" fmla="*/ 504825 h 1971675"/>
              <a:gd name="connsiteX93" fmla="*/ 276225 w 2784475"/>
              <a:gd name="connsiteY93" fmla="*/ 504825 h 1971675"/>
              <a:gd name="connsiteX94" fmla="*/ 276225 w 2784475"/>
              <a:gd name="connsiteY94" fmla="*/ 469900 h 1971675"/>
              <a:gd name="connsiteX95" fmla="*/ 266700 w 2784475"/>
              <a:gd name="connsiteY95" fmla="*/ 469900 h 1971675"/>
              <a:gd name="connsiteX96" fmla="*/ 266700 w 2784475"/>
              <a:gd name="connsiteY96" fmla="*/ 425450 h 1971675"/>
              <a:gd name="connsiteX97" fmla="*/ 241300 w 2784475"/>
              <a:gd name="connsiteY97" fmla="*/ 425450 h 1971675"/>
              <a:gd name="connsiteX98" fmla="*/ 241300 w 2784475"/>
              <a:gd name="connsiteY98" fmla="*/ 390525 h 1971675"/>
              <a:gd name="connsiteX99" fmla="*/ 234950 w 2784475"/>
              <a:gd name="connsiteY99" fmla="*/ 396875 h 1971675"/>
              <a:gd name="connsiteX100" fmla="*/ 234950 w 2784475"/>
              <a:gd name="connsiteY100" fmla="*/ 311150 h 1971675"/>
              <a:gd name="connsiteX101" fmla="*/ 215900 w 2784475"/>
              <a:gd name="connsiteY101" fmla="*/ 311150 h 1971675"/>
              <a:gd name="connsiteX102" fmla="*/ 215900 w 2784475"/>
              <a:gd name="connsiteY102" fmla="*/ 269875 h 1971675"/>
              <a:gd name="connsiteX103" fmla="*/ 200025 w 2784475"/>
              <a:gd name="connsiteY103" fmla="*/ 269875 h 1971675"/>
              <a:gd name="connsiteX104" fmla="*/ 200025 w 2784475"/>
              <a:gd name="connsiteY104" fmla="*/ 234950 h 1971675"/>
              <a:gd name="connsiteX105" fmla="*/ 187325 w 2784475"/>
              <a:gd name="connsiteY105" fmla="*/ 230187 h 1971675"/>
              <a:gd name="connsiteX106" fmla="*/ 187325 w 2784475"/>
              <a:gd name="connsiteY106" fmla="*/ 209550 h 1971675"/>
              <a:gd name="connsiteX107" fmla="*/ 149225 w 2784475"/>
              <a:gd name="connsiteY107" fmla="*/ 209550 h 1971675"/>
              <a:gd name="connsiteX108" fmla="*/ 149225 w 2784475"/>
              <a:gd name="connsiteY108" fmla="*/ 168275 h 1971675"/>
              <a:gd name="connsiteX109" fmla="*/ 127000 w 2784475"/>
              <a:gd name="connsiteY109" fmla="*/ 168275 h 1971675"/>
              <a:gd name="connsiteX110" fmla="*/ 127000 w 2784475"/>
              <a:gd name="connsiteY110" fmla="*/ 120650 h 1971675"/>
              <a:gd name="connsiteX111" fmla="*/ 79375 w 2784475"/>
              <a:gd name="connsiteY111" fmla="*/ 120650 h 1971675"/>
              <a:gd name="connsiteX112" fmla="*/ 79375 w 2784475"/>
              <a:gd name="connsiteY112" fmla="*/ 79375 h 1971675"/>
              <a:gd name="connsiteX113" fmla="*/ 79375 w 2784475"/>
              <a:gd name="connsiteY113" fmla="*/ 79375 h 1971675"/>
              <a:gd name="connsiteX114" fmla="*/ 79375 w 2784475"/>
              <a:gd name="connsiteY114" fmla="*/ 41275 h 1971675"/>
              <a:gd name="connsiteX115" fmla="*/ 50800 w 2784475"/>
              <a:gd name="connsiteY115" fmla="*/ 41275 h 1971675"/>
              <a:gd name="connsiteX116" fmla="*/ 50800 w 2784475"/>
              <a:gd name="connsiteY116" fmla="*/ 22225 h 1971675"/>
              <a:gd name="connsiteX117" fmla="*/ 15875 w 2784475"/>
              <a:gd name="connsiteY117" fmla="*/ 22225 h 1971675"/>
              <a:gd name="connsiteX118" fmla="*/ 15875 w 2784475"/>
              <a:gd name="connsiteY118" fmla="*/ 0 h 1971675"/>
              <a:gd name="connsiteX119" fmla="*/ 0 w 2784475"/>
              <a:gd name="connsiteY119"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71475 w 2784475"/>
              <a:gd name="connsiteY85" fmla="*/ 704850 h 1971675"/>
              <a:gd name="connsiteX86" fmla="*/ 342900 w 2784475"/>
              <a:gd name="connsiteY86" fmla="*/ 685800 h 1971675"/>
              <a:gd name="connsiteX87" fmla="*/ 342900 w 2784475"/>
              <a:gd name="connsiteY87" fmla="*/ 596900 h 1971675"/>
              <a:gd name="connsiteX88" fmla="*/ 320675 w 2784475"/>
              <a:gd name="connsiteY88" fmla="*/ 596900 h 1971675"/>
              <a:gd name="connsiteX89" fmla="*/ 320675 w 2784475"/>
              <a:gd name="connsiteY89" fmla="*/ 555625 h 1971675"/>
              <a:gd name="connsiteX90" fmla="*/ 304800 w 2784475"/>
              <a:gd name="connsiteY90" fmla="*/ 555625 h 1971675"/>
              <a:gd name="connsiteX91" fmla="*/ 304800 w 2784475"/>
              <a:gd name="connsiteY91" fmla="*/ 504825 h 1971675"/>
              <a:gd name="connsiteX92" fmla="*/ 276225 w 2784475"/>
              <a:gd name="connsiteY92" fmla="*/ 504825 h 1971675"/>
              <a:gd name="connsiteX93" fmla="*/ 276225 w 2784475"/>
              <a:gd name="connsiteY93" fmla="*/ 469900 h 1971675"/>
              <a:gd name="connsiteX94" fmla="*/ 266700 w 2784475"/>
              <a:gd name="connsiteY94" fmla="*/ 469900 h 1971675"/>
              <a:gd name="connsiteX95" fmla="*/ 266700 w 2784475"/>
              <a:gd name="connsiteY95" fmla="*/ 425450 h 1971675"/>
              <a:gd name="connsiteX96" fmla="*/ 241300 w 2784475"/>
              <a:gd name="connsiteY96" fmla="*/ 425450 h 1971675"/>
              <a:gd name="connsiteX97" fmla="*/ 241300 w 2784475"/>
              <a:gd name="connsiteY97" fmla="*/ 390525 h 1971675"/>
              <a:gd name="connsiteX98" fmla="*/ 234950 w 2784475"/>
              <a:gd name="connsiteY98" fmla="*/ 396875 h 1971675"/>
              <a:gd name="connsiteX99" fmla="*/ 234950 w 2784475"/>
              <a:gd name="connsiteY99" fmla="*/ 311150 h 1971675"/>
              <a:gd name="connsiteX100" fmla="*/ 215900 w 2784475"/>
              <a:gd name="connsiteY100" fmla="*/ 311150 h 1971675"/>
              <a:gd name="connsiteX101" fmla="*/ 215900 w 2784475"/>
              <a:gd name="connsiteY101" fmla="*/ 269875 h 1971675"/>
              <a:gd name="connsiteX102" fmla="*/ 200025 w 2784475"/>
              <a:gd name="connsiteY102" fmla="*/ 269875 h 1971675"/>
              <a:gd name="connsiteX103" fmla="*/ 200025 w 2784475"/>
              <a:gd name="connsiteY103" fmla="*/ 234950 h 1971675"/>
              <a:gd name="connsiteX104" fmla="*/ 187325 w 2784475"/>
              <a:gd name="connsiteY104" fmla="*/ 230187 h 1971675"/>
              <a:gd name="connsiteX105" fmla="*/ 187325 w 2784475"/>
              <a:gd name="connsiteY105" fmla="*/ 209550 h 1971675"/>
              <a:gd name="connsiteX106" fmla="*/ 149225 w 2784475"/>
              <a:gd name="connsiteY106" fmla="*/ 209550 h 1971675"/>
              <a:gd name="connsiteX107" fmla="*/ 149225 w 2784475"/>
              <a:gd name="connsiteY107" fmla="*/ 168275 h 1971675"/>
              <a:gd name="connsiteX108" fmla="*/ 127000 w 2784475"/>
              <a:gd name="connsiteY108" fmla="*/ 168275 h 1971675"/>
              <a:gd name="connsiteX109" fmla="*/ 127000 w 2784475"/>
              <a:gd name="connsiteY109" fmla="*/ 120650 h 1971675"/>
              <a:gd name="connsiteX110" fmla="*/ 79375 w 2784475"/>
              <a:gd name="connsiteY110" fmla="*/ 120650 h 1971675"/>
              <a:gd name="connsiteX111" fmla="*/ 79375 w 2784475"/>
              <a:gd name="connsiteY111" fmla="*/ 79375 h 1971675"/>
              <a:gd name="connsiteX112" fmla="*/ 79375 w 2784475"/>
              <a:gd name="connsiteY112" fmla="*/ 79375 h 1971675"/>
              <a:gd name="connsiteX113" fmla="*/ 79375 w 2784475"/>
              <a:gd name="connsiteY113" fmla="*/ 41275 h 1971675"/>
              <a:gd name="connsiteX114" fmla="*/ 50800 w 2784475"/>
              <a:gd name="connsiteY114" fmla="*/ 41275 h 1971675"/>
              <a:gd name="connsiteX115" fmla="*/ 50800 w 2784475"/>
              <a:gd name="connsiteY115" fmla="*/ 22225 h 1971675"/>
              <a:gd name="connsiteX116" fmla="*/ 15875 w 2784475"/>
              <a:gd name="connsiteY116" fmla="*/ 22225 h 1971675"/>
              <a:gd name="connsiteX117" fmla="*/ 15875 w 2784475"/>
              <a:gd name="connsiteY117" fmla="*/ 0 h 1971675"/>
              <a:gd name="connsiteX118" fmla="*/ 0 w 2784475"/>
              <a:gd name="connsiteY118"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7825 w 2784475"/>
              <a:gd name="connsiteY84" fmla="*/ 698500 h 1971675"/>
              <a:gd name="connsiteX85" fmla="*/ 342900 w 2784475"/>
              <a:gd name="connsiteY85" fmla="*/ 685800 h 1971675"/>
              <a:gd name="connsiteX86" fmla="*/ 342900 w 2784475"/>
              <a:gd name="connsiteY86" fmla="*/ 596900 h 1971675"/>
              <a:gd name="connsiteX87" fmla="*/ 320675 w 2784475"/>
              <a:gd name="connsiteY87" fmla="*/ 596900 h 1971675"/>
              <a:gd name="connsiteX88" fmla="*/ 320675 w 2784475"/>
              <a:gd name="connsiteY88" fmla="*/ 555625 h 1971675"/>
              <a:gd name="connsiteX89" fmla="*/ 304800 w 2784475"/>
              <a:gd name="connsiteY89" fmla="*/ 555625 h 1971675"/>
              <a:gd name="connsiteX90" fmla="*/ 304800 w 2784475"/>
              <a:gd name="connsiteY90" fmla="*/ 504825 h 1971675"/>
              <a:gd name="connsiteX91" fmla="*/ 276225 w 2784475"/>
              <a:gd name="connsiteY91" fmla="*/ 504825 h 1971675"/>
              <a:gd name="connsiteX92" fmla="*/ 276225 w 2784475"/>
              <a:gd name="connsiteY92" fmla="*/ 469900 h 1971675"/>
              <a:gd name="connsiteX93" fmla="*/ 266700 w 2784475"/>
              <a:gd name="connsiteY93" fmla="*/ 469900 h 1971675"/>
              <a:gd name="connsiteX94" fmla="*/ 266700 w 2784475"/>
              <a:gd name="connsiteY94" fmla="*/ 425450 h 1971675"/>
              <a:gd name="connsiteX95" fmla="*/ 241300 w 2784475"/>
              <a:gd name="connsiteY95" fmla="*/ 425450 h 1971675"/>
              <a:gd name="connsiteX96" fmla="*/ 241300 w 2784475"/>
              <a:gd name="connsiteY96" fmla="*/ 390525 h 1971675"/>
              <a:gd name="connsiteX97" fmla="*/ 234950 w 2784475"/>
              <a:gd name="connsiteY97" fmla="*/ 396875 h 1971675"/>
              <a:gd name="connsiteX98" fmla="*/ 234950 w 2784475"/>
              <a:gd name="connsiteY98" fmla="*/ 311150 h 1971675"/>
              <a:gd name="connsiteX99" fmla="*/ 215900 w 2784475"/>
              <a:gd name="connsiteY99" fmla="*/ 311150 h 1971675"/>
              <a:gd name="connsiteX100" fmla="*/ 215900 w 2784475"/>
              <a:gd name="connsiteY100" fmla="*/ 269875 h 1971675"/>
              <a:gd name="connsiteX101" fmla="*/ 200025 w 2784475"/>
              <a:gd name="connsiteY101" fmla="*/ 269875 h 1971675"/>
              <a:gd name="connsiteX102" fmla="*/ 200025 w 2784475"/>
              <a:gd name="connsiteY102" fmla="*/ 234950 h 1971675"/>
              <a:gd name="connsiteX103" fmla="*/ 187325 w 2784475"/>
              <a:gd name="connsiteY103" fmla="*/ 230187 h 1971675"/>
              <a:gd name="connsiteX104" fmla="*/ 187325 w 2784475"/>
              <a:gd name="connsiteY104" fmla="*/ 209550 h 1971675"/>
              <a:gd name="connsiteX105" fmla="*/ 149225 w 2784475"/>
              <a:gd name="connsiteY105" fmla="*/ 209550 h 1971675"/>
              <a:gd name="connsiteX106" fmla="*/ 149225 w 2784475"/>
              <a:gd name="connsiteY106" fmla="*/ 168275 h 1971675"/>
              <a:gd name="connsiteX107" fmla="*/ 127000 w 2784475"/>
              <a:gd name="connsiteY107" fmla="*/ 168275 h 1971675"/>
              <a:gd name="connsiteX108" fmla="*/ 127000 w 2784475"/>
              <a:gd name="connsiteY108" fmla="*/ 120650 h 1971675"/>
              <a:gd name="connsiteX109" fmla="*/ 79375 w 2784475"/>
              <a:gd name="connsiteY109" fmla="*/ 120650 h 1971675"/>
              <a:gd name="connsiteX110" fmla="*/ 79375 w 2784475"/>
              <a:gd name="connsiteY110" fmla="*/ 79375 h 1971675"/>
              <a:gd name="connsiteX111" fmla="*/ 79375 w 2784475"/>
              <a:gd name="connsiteY111" fmla="*/ 79375 h 1971675"/>
              <a:gd name="connsiteX112" fmla="*/ 79375 w 2784475"/>
              <a:gd name="connsiteY112" fmla="*/ 41275 h 1971675"/>
              <a:gd name="connsiteX113" fmla="*/ 50800 w 2784475"/>
              <a:gd name="connsiteY113" fmla="*/ 41275 h 1971675"/>
              <a:gd name="connsiteX114" fmla="*/ 50800 w 2784475"/>
              <a:gd name="connsiteY114" fmla="*/ 22225 h 1971675"/>
              <a:gd name="connsiteX115" fmla="*/ 15875 w 2784475"/>
              <a:gd name="connsiteY115" fmla="*/ 22225 h 1971675"/>
              <a:gd name="connsiteX116" fmla="*/ 15875 w 2784475"/>
              <a:gd name="connsiteY116" fmla="*/ 0 h 1971675"/>
              <a:gd name="connsiteX117" fmla="*/ 0 w 2784475"/>
              <a:gd name="connsiteY117"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495300 w 2784475"/>
              <a:gd name="connsiteY71" fmla="*/ 1054100 h 1971675"/>
              <a:gd name="connsiteX72" fmla="*/ 508000 w 2784475"/>
              <a:gd name="connsiteY72" fmla="*/ 1041400 h 1971675"/>
              <a:gd name="connsiteX73" fmla="*/ 463550 w 2784475"/>
              <a:gd name="connsiteY73" fmla="*/ 1041400 h 1971675"/>
              <a:gd name="connsiteX74" fmla="*/ 463550 w 2784475"/>
              <a:gd name="connsiteY74" fmla="*/ 996950 h 1971675"/>
              <a:gd name="connsiteX75" fmla="*/ 454025 w 2784475"/>
              <a:gd name="connsiteY75" fmla="*/ 996950 h 1971675"/>
              <a:gd name="connsiteX76" fmla="*/ 454025 w 2784475"/>
              <a:gd name="connsiteY76" fmla="*/ 933450 h 1971675"/>
              <a:gd name="connsiteX77" fmla="*/ 415925 w 2784475"/>
              <a:gd name="connsiteY77" fmla="*/ 933450 h 1971675"/>
              <a:gd name="connsiteX78" fmla="*/ 415925 w 2784475"/>
              <a:gd name="connsiteY78" fmla="*/ 876300 h 1971675"/>
              <a:gd name="connsiteX79" fmla="*/ 400050 w 2784475"/>
              <a:gd name="connsiteY79" fmla="*/ 876300 h 1971675"/>
              <a:gd name="connsiteX80" fmla="*/ 400050 w 2784475"/>
              <a:gd name="connsiteY80" fmla="*/ 841375 h 1971675"/>
              <a:gd name="connsiteX81" fmla="*/ 387350 w 2784475"/>
              <a:gd name="connsiteY81" fmla="*/ 841375 h 1971675"/>
              <a:gd name="connsiteX82" fmla="*/ 387350 w 2784475"/>
              <a:gd name="connsiteY82" fmla="*/ 793750 h 1971675"/>
              <a:gd name="connsiteX83" fmla="*/ 377825 w 2784475"/>
              <a:gd name="connsiteY83" fmla="*/ 793750 h 1971675"/>
              <a:gd name="connsiteX84" fmla="*/ 376237 w 2784475"/>
              <a:gd name="connsiteY84" fmla="*/ 688975 h 1971675"/>
              <a:gd name="connsiteX85" fmla="*/ 342900 w 2784475"/>
              <a:gd name="connsiteY85" fmla="*/ 685800 h 1971675"/>
              <a:gd name="connsiteX86" fmla="*/ 342900 w 2784475"/>
              <a:gd name="connsiteY86" fmla="*/ 596900 h 1971675"/>
              <a:gd name="connsiteX87" fmla="*/ 320675 w 2784475"/>
              <a:gd name="connsiteY87" fmla="*/ 596900 h 1971675"/>
              <a:gd name="connsiteX88" fmla="*/ 320675 w 2784475"/>
              <a:gd name="connsiteY88" fmla="*/ 555625 h 1971675"/>
              <a:gd name="connsiteX89" fmla="*/ 304800 w 2784475"/>
              <a:gd name="connsiteY89" fmla="*/ 555625 h 1971675"/>
              <a:gd name="connsiteX90" fmla="*/ 304800 w 2784475"/>
              <a:gd name="connsiteY90" fmla="*/ 504825 h 1971675"/>
              <a:gd name="connsiteX91" fmla="*/ 276225 w 2784475"/>
              <a:gd name="connsiteY91" fmla="*/ 504825 h 1971675"/>
              <a:gd name="connsiteX92" fmla="*/ 276225 w 2784475"/>
              <a:gd name="connsiteY92" fmla="*/ 469900 h 1971675"/>
              <a:gd name="connsiteX93" fmla="*/ 266700 w 2784475"/>
              <a:gd name="connsiteY93" fmla="*/ 469900 h 1971675"/>
              <a:gd name="connsiteX94" fmla="*/ 266700 w 2784475"/>
              <a:gd name="connsiteY94" fmla="*/ 425450 h 1971675"/>
              <a:gd name="connsiteX95" fmla="*/ 241300 w 2784475"/>
              <a:gd name="connsiteY95" fmla="*/ 425450 h 1971675"/>
              <a:gd name="connsiteX96" fmla="*/ 241300 w 2784475"/>
              <a:gd name="connsiteY96" fmla="*/ 390525 h 1971675"/>
              <a:gd name="connsiteX97" fmla="*/ 234950 w 2784475"/>
              <a:gd name="connsiteY97" fmla="*/ 396875 h 1971675"/>
              <a:gd name="connsiteX98" fmla="*/ 234950 w 2784475"/>
              <a:gd name="connsiteY98" fmla="*/ 311150 h 1971675"/>
              <a:gd name="connsiteX99" fmla="*/ 215900 w 2784475"/>
              <a:gd name="connsiteY99" fmla="*/ 311150 h 1971675"/>
              <a:gd name="connsiteX100" fmla="*/ 215900 w 2784475"/>
              <a:gd name="connsiteY100" fmla="*/ 269875 h 1971675"/>
              <a:gd name="connsiteX101" fmla="*/ 200025 w 2784475"/>
              <a:gd name="connsiteY101" fmla="*/ 269875 h 1971675"/>
              <a:gd name="connsiteX102" fmla="*/ 200025 w 2784475"/>
              <a:gd name="connsiteY102" fmla="*/ 234950 h 1971675"/>
              <a:gd name="connsiteX103" fmla="*/ 187325 w 2784475"/>
              <a:gd name="connsiteY103" fmla="*/ 230187 h 1971675"/>
              <a:gd name="connsiteX104" fmla="*/ 187325 w 2784475"/>
              <a:gd name="connsiteY104" fmla="*/ 209550 h 1971675"/>
              <a:gd name="connsiteX105" fmla="*/ 149225 w 2784475"/>
              <a:gd name="connsiteY105" fmla="*/ 209550 h 1971675"/>
              <a:gd name="connsiteX106" fmla="*/ 149225 w 2784475"/>
              <a:gd name="connsiteY106" fmla="*/ 168275 h 1971675"/>
              <a:gd name="connsiteX107" fmla="*/ 127000 w 2784475"/>
              <a:gd name="connsiteY107" fmla="*/ 168275 h 1971675"/>
              <a:gd name="connsiteX108" fmla="*/ 127000 w 2784475"/>
              <a:gd name="connsiteY108" fmla="*/ 120650 h 1971675"/>
              <a:gd name="connsiteX109" fmla="*/ 79375 w 2784475"/>
              <a:gd name="connsiteY109" fmla="*/ 120650 h 1971675"/>
              <a:gd name="connsiteX110" fmla="*/ 79375 w 2784475"/>
              <a:gd name="connsiteY110" fmla="*/ 79375 h 1971675"/>
              <a:gd name="connsiteX111" fmla="*/ 79375 w 2784475"/>
              <a:gd name="connsiteY111" fmla="*/ 79375 h 1971675"/>
              <a:gd name="connsiteX112" fmla="*/ 79375 w 2784475"/>
              <a:gd name="connsiteY112" fmla="*/ 41275 h 1971675"/>
              <a:gd name="connsiteX113" fmla="*/ 50800 w 2784475"/>
              <a:gd name="connsiteY113" fmla="*/ 41275 h 1971675"/>
              <a:gd name="connsiteX114" fmla="*/ 50800 w 2784475"/>
              <a:gd name="connsiteY114" fmla="*/ 22225 h 1971675"/>
              <a:gd name="connsiteX115" fmla="*/ 15875 w 2784475"/>
              <a:gd name="connsiteY115" fmla="*/ 22225 h 1971675"/>
              <a:gd name="connsiteX116" fmla="*/ 15875 w 2784475"/>
              <a:gd name="connsiteY116" fmla="*/ 0 h 1971675"/>
              <a:gd name="connsiteX117" fmla="*/ 0 w 2784475"/>
              <a:gd name="connsiteY117"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23875 w 2784475"/>
              <a:gd name="connsiteY70" fmla="*/ 1054100 h 1971675"/>
              <a:gd name="connsiteX71" fmla="*/ 508000 w 2784475"/>
              <a:gd name="connsiteY71" fmla="*/ 1041400 h 1971675"/>
              <a:gd name="connsiteX72" fmla="*/ 463550 w 2784475"/>
              <a:gd name="connsiteY72" fmla="*/ 1041400 h 1971675"/>
              <a:gd name="connsiteX73" fmla="*/ 463550 w 2784475"/>
              <a:gd name="connsiteY73" fmla="*/ 996950 h 1971675"/>
              <a:gd name="connsiteX74" fmla="*/ 454025 w 2784475"/>
              <a:gd name="connsiteY74" fmla="*/ 996950 h 1971675"/>
              <a:gd name="connsiteX75" fmla="*/ 454025 w 2784475"/>
              <a:gd name="connsiteY75" fmla="*/ 933450 h 1971675"/>
              <a:gd name="connsiteX76" fmla="*/ 415925 w 2784475"/>
              <a:gd name="connsiteY76" fmla="*/ 933450 h 1971675"/>
              <a:gd name="connsiteX77" fmla="*/ 415925 w 2784475"/>
              <a:gd name="connsiteY77" fmla="*/ 876300 h 1971675"/>
              <a:gd name="connsiteX78" fmla="*/ 400050 w 2784475"/>
              <a:gd name="connsiteY78" fmla="*/ 876300 h 1971675"/>
              <a:gd name="connsiteX79" fmla="*/ 400050 w 2784475"/>
              <a:gd name="connsiteY79" fmla="*/ 841375 h 1971675"/>
              <a:gd name="connsiteX80" fmla="*/ 387350 w 2784475"/>
              <a:gd name="connsiteY80" fmla="*/ 841375 h 1971675"/>
              <a:gd name="connsiteX81" fmla="*/ 387350 w 2784475"/>
              <a:gd name="connsiteY81" fmla="*/ 793750 h 1971675"/>
              <a:gd name="connsiteX82" fmla="*/ 377825 w 2784475"/>
              <a:gd name="connsiteY82" fmla="*/ 793750 h 1971675"/>
              <a:gd name="connsiteX83" fmla="*/ 376237 w 2784475"/>
              <a:gd name="connsiteY83" fmla="*/ 688975 h 1971675"/>
              <a:gd name="connsiteX84" fmla="*/ 342900 w 2784475"/>
              <a:gd name="connsiteY84" fmla="*/ 685800 h 1971675"/>
              <a:gd name="connsiteX85" fmla="*/ 342900 w 2784475"/>
              <a:gd name="connsiteY85" fmla="*/ 596900 h 1971675"/>
              <a:gd name="connsiteX86" fmla="*/ 320675 w 2784475"/>
              <a:gd name="connsiteY86" fmla="*/ 596900 h 1971675"/>
              <a:gd name="connsiteX87" fmla="*/ 320675 w 2784475"/>
              <a:gd name="connsiteY87" fmla="*/ 555625 h 1971675"/>
              <a:gd name="connsiteX88" fmla="*/ 304800 w 2784475"/>
              <a:gd name="connsiteY88" fmla="*/ 555625 h 1971675"/>
              <a:gd name="connsiteX89" fmla="*/ 304800 w 2784475"/>
              <a:gd name="connsiteY89" fmla="*/ 504825 h 1971675"/>
              <a:gd name="connsiteX90" fmla="*/ 276225 w 2784475"/>
              <a:gd name="connsiteY90" fmla="*/ 504825 h 1971675"/>
              <a:gd name="connsiteX91" fmla="*/ 276225 w 2784475"/>
              <a:gd name="connsiteY91" fmla="*/ 469900 h 1971675"/>
              <a:gd name="connsiteX92" fmla="*/ 266700 w 2784475"/>
              <a:gd name="connsiteY92" fmla="*/ 469900 h 1971675"/>
              <a:gd name="connsiteX93" fmla="*/ 266700 w 2784475"/>
              <a:gd name="connsiteY93" fmla="*/ 425450 h 1971675"/>
              <a:gd name="connsiteX94" fmla="*/ 241300 w 2784475"/>
              <a:gd name="connsiteY94" fmla="*/ 425450 h 1971675"/>
              <a:gd name="connsiteX95" fmla="*/ 241300 w 2784475"/>
              <a:gd name="connsiteY95" fmla="*/ 390525 h 1971675"/>
              <a:gd name="connsiteX96" fmla="*/ 234950 w 2784475"/>
              <a:gd name="connsiteY96" fmla="*/ 396875 h 1971675"/>
              <a:gd name="connsiteX97" fmla="*/ 234950 w 2784475"/>
              <a:gd name="connsiteY97" fmla="*/ 311150 h 1971675"/>
              <a:gd name="connsiteX98" fmla="*/ 215900 w 2784475"/>
              <a:gd name="connsiteY98" fmla="*/ 311150 h 1971675"/>
              <a:gd name="connsiteX99" fmla="*/ 215900 w 2784475"/>
              <a:gd name="connsiteY99" fmla="*/ 269875 h 1971675"/>
              <a:gd name="connsiteX100" fmla="*/ 200025 w 2784475"/>
              <a:gd name="connsiteY100" fmla="*/ 269875 h 1971675"/>
              <a:gd name="connsiteX101" fmla="*/ 200025 w 2784475"/>
              <a:gd name="connsiteY101" fmla="*/ 234950 h 1971675"/>
              <a:gd name="connsiteX102" fmla="*/ 187325 w 2784475"/>
              <a:gd name="connsiteY102" fmla="*/ 230187 h 1971675"/>
              <a:gd name="connsiteX103" fmla="*/ 187325 w 2784475"/>
              <a:gd name="connsiteY103" fmla="*/ 209550 h 1971675"/>
              <a:gd name="connsiteX104" fmla="*/ 149225 w 2784475"/>
              <a:gd name="connsiteY104" fmla="*/ 209550 h 1971675"/>
              <a:gd name="connsiteX105" fmla="*/ 149225 w 2784475"/>
              <a:gd name="connsiteY105" fmla="*/ 168275 h 1971675"/>
              <a:gd name="connsiteX106" fmla="*/ 127000 w 2784475"/>
              <a:gd name="connsiteY106" fmla="*/ 168275 h 1971675"/>
              <a:gd name="connsiteX107" fmla="*/ 127000 w 2784475"/>
              <a:gd name="connsiteY107" fmla="*/ 120650 h 1971675"/>
              <a:gd name="connsiteX108" fmla="*/ 79375 w 2784475"/>
              <a:gd name="connsiteY108" fmla="*/ 120650 h 1971675"/>
              <a:gd name="connsiteX109" fmla="*/ 79375 w 2784475"/>
              <a:gd name="connsiteY109" fmla="*/ 79375 h 1971675"/>
              <a:gd name="connsiteX110" fmla="*/ 79375 w 2784475"/>
              <a:gd name="connsiteY110" fmla="*/ 79375 h 1971675"/>
              <a:gd name="connsiteX111" fmla="*/ 79375 w 2784475"/>
              <a:gd name="connsiteY111" fmla="*/ 41275 h 1971675"/>
              <a:gd name="connsiteX112" fmla="*/ 50800 w 2784475"/>
              <a:gd name="connsiteY112" fmla="*/ 41275 h 1971675"/>
              <a:gd name="connsiteX113" fmla="*/ 50800 w 2784475"/>
              <a:gd name="connsiteY113" fmla="*/ 22225 h 1971675"/>
              <a:gd name="connsiteX114" fmla="*/ 15875 w 2784475"/>
              <a:gd name="connsiteY114" fmla="*/ 22225 h 1971675"/>
              <a:gd name="connsiteX115" fmla="*/ 15875 w 2784475"/>
              <a:gd name="connsiteY115" fmla="*/ 0 h 1971675"/>
              <a:gd name="connsiteX116" fmla="*/ 0 w 2784475"/>
              <a:gd name="connsiteY116"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31900 h 1971675"/>
              <a:gd name="connsiteX60" fmla="*/ 603250 w 2784475"/>
              <a:gd name="connsiteY60" fmla="*/ 1203325 h 1971675"/>
              <a:gd name="connsiteX61" fmla="*/ 590550 w 2784475"/>
              <a:gd name="connsiteY61" fmla="*/ 1190625 h 1971675"/>
              <a:gd name="connsiteX62" fmla="*/ 590550 w 2784475"/>
              <a:gd name="connsiteY62" fmla="*/ 1149350 h 1971675"/>
              <a:gd name="connsiteX63" fmla="*/ 590550 w 2784475"/>
              <a:gd name="connsiteY63" fmla="*/ 1149350 h 1971675"/>
              <a:gd name="connsiteX64" fmla="*/ 590550 w 2784475"/>
              <a:gd name="connsiteY64" fmla="*/ 1111250 h 1971675"/>
              <a:gd name="connsiteX65" fmla="*/ 552450 w 2784475"/>
              <a:gd name="connsiteY65" fmla="*/ 1111250 h 1971675"/>
              <a:gd name="connsiteX66" fmla="*/ 552450 w 2784475"/>
              <a:gd name="connsiteY66" fmla="*/ 1079500 h 1971675"/>
              <a:gd name="connsiteX67" fmla="*/ 539750 w 2784475"/>
              <a:gd name="connsiteY67" fmla="*/ 1079500 h 1971675"/>
              <a:gd name="connsiteX68" fmla="*/ 539750 w 2784475"/>
              <a:gd name="connsiteY68" fmla="*/ 1066800 h 1971675"/>
              <a:gd name="connsiteX69" fmla="*/ 523875 w 2784475"/>
              <a:gd name="connsiteY69" fmla="*/ 1066800 h 1971675"/>
              <a:gd name="connsiteX70" fmla="*/ 511175 w 2784475"/>
              <a:gd name="connsiteY70" fmla="*/ 1063625 h 1971675"/>
              <a:gd name="connsiteX71" fmla="*/ 508000 w 2784475"/>
              <a:gd name="connsiteY71" fmla="*/ 1041400 h 1971675"/>
              <a:gd name="connsiteX72" fmla="*/ 463550 w 2784475"/>
              <a:gd name="connsiteY72" fmla="*/ 1041400 h 1971675"/>
              <a:gd name="connsiteX73" fmla="*/ 463550 w 2784475"/>
              <a:gd name="connsiteY73" fmla="*/ 996950 h 1971675"/>
              <a:gd name="connsiteX74" fmla="*/ 454025 w 2784475"/>
              <a:gd name="connsiteY74" fmla="*/ 996950 h 1971675"/>
              <a:gd name="connsiteX75" fmla="*/ 454025 w 2784475"/>
              <a:gd name="connsiteY75" fmla="*/ 933450 h 1971675"/>
              <a:gd name="connsiteX76" fmla="*/ 415925 w 2784475"/>
              <a:gd name="connsiteY76" fmla="*/ 933450 h 1971675"/>
              <a:gd name="connsiteX77" fmla="*/ 415925 w 2784475"/>
              <a:gd name="connsiteY77" fmla="*/ 876300 h 1971675"/>
              <a:gd name="connsiteX78" fmla="*/ 400050 w 2784475"/>
              <a:gd name="connsiteY78" fmla="*/ 876300 h 1971675"/>
              <a:gd name="connsiteX79" fmla="*/ 400050 w 2784475"/>
              <a:gd name="connsiteY79" fmla="*/ 841375 h 1971675"/>
              <a:gd name="connsiteX80" fmla="*/ 387350 w 2784475"/>
              <a:gd name="connsiteY80" fmla="*/ 841375 h 1971675"/>
              <a:gd name="connsiteX81" fmla="*/ 387350 w 2784475"/>
              <a:gd name="connsiteY81" fmla="*/ 793750 h 1971675"/>
              <a:gd name="connsiteX82" fmla="*/ 377825 w 2784475"/>
              <a:gd name="connsiteY82" fmla="*/ 793750 h 1971675"/>
              <a:gd name="connsiteX83" fmla="*/ 376237 w 2784475"/>
              <a:gd name="connsiteY83" fmla="*/ 688975 h 1971675"/>
              <a:gd name="connsiteX84" fmla="*/ 342900 w 2784475"/>
              <a:gd name="connsiteY84" fmla="*/ 685800 h 1971675"/>
              <a:gd name="connsiteX85" fmla="*/ 342900 w 2784475"/>
              <a:gd name="connsiteY85" fmla="*/ 596900 h 1971675"/>
              <a:gd name="connsiteX86" fmla="*/ 320675 w 2784475"/>
              <a:gd name="connsiteY86" fmla="*/ 596900 h 1971675"/>
              <a:gd name="connsiteX87" fmla="*/ 320675 w 2784475"/>
              <a:gd name="connsiteY87" fmla="*/ 555625 h 1971675"/>
              <a:gd name="connsiteX88" fmla="*/ 304800 w 2784475"/>
              <a:gd name="connsiteY88" fmla="*/ 555625 h 1971675"/>
              <a:gd name="connsiteX89" fmla="*/ 304800 w 2784475"/>
              <a:gd name="connsiteY89" fmla="*/ 504825 h 1971675"/>
              <a:gd name="connsiteX90" fmla="*/ 276225 w 2784475"/>
              <a:gd name="connsiteY90" fmla="*/ 504825 h 1971675"/>
              <a:gd name="connsiteX91" fmla="*/ 276225 w 2784475"/>
              <a:gd name="connsiteY91" fmla="*/ 469900 h 1971675"/>
              <a:gd name="connsiteX92" fmla="*/ 266700 w 2784475"/>
              <a:gd name="connsiteY92" fmla="*/ 469900 h 1971675"/>
              <a:gd name="connsiteX93" fmla="*/ 266700 w 2784475"/>
              <a:gd name="connsiteY93" fmla="*/ 425450 h 1971675"/>
              <a:gd name="connsiteX94" fmla="*/ 241300 w 2784475"/>
              <a:gd name="connsiteY94" fmla="*/ 425450 h 1971675"/>
              <a:gd name="connsiteX95" fmla="*/ 241300 w 2784475"/>
              <a:gd name="connsiteY95" fmla="*/ 390525 h 1971675"/>
              <a:gd name="connsiteX96" fmla="*/ 234950 w 2784475"/>
              <a:gd name="connsiteY96" fmla="*/ 396875 h 1971675"/>
              <a:gd name="connsiteX97" fmla="*/ 234950 w 2784475"/>
              <a:gd name="connsiteY97" fmla="*/ 311150 h 1971675"/>
              <a:gd name="connsiteX98" fmla="*/ 215900 w 2784475"/>
              <a:gd name="connsiteY98" fmla="*/ 311150 h 1971675"/>
              <a:gd name="connsiteX99" fmla="*/ 215900 w 2784475"/>
              <a:gd name="connsiteY99" fmla="*/ 269875 h 1971675"/>
              <a:gd name="connsiteX100" fmla="*/ 200025 w 2784475"/>
              <a:gd name="connsiteY100" fmla="*/ 269875 h 1971675"/>
              <a:gd name="connsiteX101" fmla="*/ 200025 w 2784475"/>
              <a:gd name="connsiteY101" fmla="*/ 234950 h 1971675"/>
              <a:gd name="connsiteX102" fmla="*/ 187325 w 2784475"/>
              <a:gd name="connsiteY102" fmla="*/ 230187 h 1971675"/>
              <a:gd name="connsiteX103" fmla="*/ 187325 w 2784475"/>
              <a:gd name="connsiteY103" fmla="*/ 209550 h 1971675"/>
              <a:gd name="connsiteX104" fmla="*/ 149225 w 2784475"/>
              <a:gd name="connsiteY104" fmla="*/ 209550 h 1971675"/>
              <a:gd name="connsiteX105" fmla="*/ 149225 w 2784475"/>
              <a:gd name="connsiteY105" fmla="*/ 168275 h 1971675"/>
              <a:gd name="connsiteX106" fmla="*/ 127000 w 2784475"/>
              <a:gd name="connsiteY106" fmla="*/ 168275 h 1971675"/>
              <a:gd name="connsiteX107" fmla="*/ 127000 w 2784475"/>
              <a:gd name="connsiteY107" fmla="*/ 120650 h 1971675"/>
              <a:gd name="connsiteX108" fmla="*/ 79375 w 2784475"/>
              <a:gd name="connsiteY108" fmla="*/ 120650 h 1971675"/>
              <a:gd name="connsiteX109" fmla="*/ 79375 w 2784475"/>
              <a:gd name="connsiteY109" fmla="*/ 79375 h 1971675"/>
              <a:gd name="connsiteX110" fmla="*/ 79375 w 2784475"/>
              <a:gd name="connsiteY110" fmla="*/ 79375 h 1971675"/>
              <a:gd name="connsiteX111" fmla="*/ 79375 w 2784475"/>
              <a:gd name="connsiteY111" fmla="*/ 41275 h 1971675"/>
              <a:gd name="connsiteX112" fmla="*/ 50800 w 2784475"/>
              <a:gd name="connsiteY112" fmla="*/ 41275 h 1971675"/>
              <a:gd name="connsiteX113" fmla="*/ 50800 w 2784475"/>
              <a:gd name="connsiteY113" fmla="*/ 22225 h 1971675"/>
              <a:gd name="connsiteX114" fmla="*/ 15875 w 2784475"/>
              <a:gd name="connsiteY114" fmla="*/ 22225 h 1971675"/>
              <a:gd name="connsiteX115" fmla="*/ 15875 w 2784475"/>
              <a:gd name="connsiteY115" fmla="*/ 0 h 1971675"/>
              <a:gd name="connsiteX116" fmla="*/ 0 w 2784475"/>
              <a:gd name="connsiteY116"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603250 w 2784475"/>
              <a:gd name="connsiteY59" fmla="*/ 1203325 h 1971675"/>
              <a:gd name="connsiteX60" fmla="*/ 590550 w 2784475"/>
              <a:gd name="connsiteY60" fmla="*/ 1190625 h 1971675"/>
              <a:gd name="connsiteX61" fmla="*/ 590550 w 2784475"/>
              <a:gd name="connsiteY61" fmla="*/ 1149350 h 1971675"/>
              <a:gd name="connsiteX62" fmla="*/ 590550 w 2784475"/>
              <a:gd name="connsiteY62" fmla="*/ 1149350 h 1971675"/>
              <a:gd name="connsiteX63" fmla="*/ 590550 w 2784475"/>
              <a:gd name="connsiteY63" fmla="*/ 1111250 h 1971675"/>
              <a:gd name="connsiteX64" fmla="*/ 552450 w 2784475"/>
              <a:gd name="connsiteY64" fmla="*/ 1111250 h 1971675"/>
              <a:gd name="connsiteX65" fmla="*/ 552450 w 2784475"/>
              <a:gd name="connsiteY65" fmla="*/ 1079500 h 1971675"/>
              <a:gd name="connsiteX66" fmla="*/ 539750 w 2784475"/>
              <a:gd name="connsiteY66" fmla="*/ 1079500 h 1971675"/>
              <a:gd name="connsiteX67" fmla="*/ 539750 w 2784475"/>
              <a:gd name="connsiteY67" fmla="*/ 1066800 h 1971675"/>
              <a:gd name="connsiteX68" fmla="*/ 523875 w 2784475"/>
              <a:gd name="connsiteY68" fmla="*/ 1066800 h 1971675"/>
              <a:gd name="connsiteX69" fmla="*/ 511175 w 2784475"/>
              <a:gd name="connsiteY69" fmla="*/ 1063625 h 1971675"/>
              <a:gd name="connsiteX70" fmla="*/ 508000 w 2784475"/>
              <a:gd name="connsiteY70" fmla="*/ 1041400 h 1971675"/>
              <a:gd name="connsiteX71" fmla="*/ 463550 w 2784475"/>
              <a:gd name="connsiteY71" fmla="*/ 1041400 h 1971675"/>
              <a:gd name="connsiteX72" fmla="*/ 463550 w 2784475"/>
              <a:gd name="connsiteY72" fmla="*/ 996950 h 1971675"/>
              <a:gd name="connsiteX73" fmla="*/ 454025 w 2784475"/>
              <a:gd name="connsiteY73" fmla="*/ 996950 h 1971675"/>
              <a:gd name="connsiteX74" fmla="*/ 454025 w 2784475"/>
              <a:gd name="connsiteY74" fmla="*/ 933450 h 1971675"/>
              <a:gd name="connsiteX75" fmla="*/ 415925 w 2784475"/>
              <a:gd name="connsiteY75" fmla="*/ 933450 h 1971675"/>
              <a:gd name="connsiteX76" fmla="*/ 415925 w 2784475"/>
              <a:gd name="connsiteY76" fmla="*/ 876300 h 1971675"/>
              <a:gd name="connsiteX77" fmla="*/ 400050 w 2784475"/>
              <a:gd name="connsiteY77" fmla="*/ 876300 h 1971675"/>
              <a:gd name="connsiteX78" fmla="*/ 400050 w 2784475"/>
              <a:gd name="connsiteY78" fmla="*/ 841375 h 1971675"/>
              <a:gd name="connsiteX79" fmla="*/ 387350 w 2784475"/>
              <a:gd name="connsiteY79" fmla="*/ 841375 h 1971675"/>
              <a:gd name="connsiteX80" fmla="*/ 387350 w 2784475"/>
              <a:gd name="connsiteY80" fmla="*/ 793750 h 1971675"/>
              <a:gd name="connsiteX81" fmla="*/ 377825 w 2784475"/>
              <a:gd name="connsiteY81" fmla="*/ 793750 h 1971675"/>
              <a:gd name="connsiteX82" fmla="*/ 376237 w 2784475"/>
              <a:gd name="connsiteY82" fmla="*/ 688975 h 1971675"/>
              <a:gd name="connsiteX83" fmla="*/ 342900 w 2784475"/>
              <a:gd name="connsiteY83" fmla="*/ 685800 h 1971675"/>
              <a:gd name="connsiteX84" fmla="*/ 342900 w 2784475"/>
              <a:gd name="connsiteY84" fmla="*/ 596900 h 1971675"/>
              <a:gd name="connsiteX85" fmla="*/ 320675 w 2784475"/>
              <a:gd name="connsiteY85" fmla="*/ 596900 h 1971675"/>
              <a:gd name="connsiteX86" fmla="*/ 320675 w 2784475"/>
              <a:gd name="connsiteY86" fmla="*/ 555625 h 1971675"/>
              <a:gd name="connsiteX87" fmla="*/ 304800 w 2784475"/>
              <a:gd name="connsiteY87" fmla="*/ 555625 h 1971675"/>
              <a:gd name="connsiteX88" fmla="*/ 304800 w 2784475"/>
              <a:gd name="connsiteY88" fmla="*/ 504825 h 1971675"/>
              <a:gd name="connsiteX89" fmla="*/ 276225 w 2784475"/>
              <a:gd name="connsiteY89" fmla="*/ 504825 h 1971675"/>
              <a:gd name="connsiteX90" fmla="*/ 276225 w 2784475"/>
              <a:gd name="connsiteY90" fmla="*/ 469900 h 1971675"/>
              <a:gd name="connsiteX91" fmla="*/ 266700 w 2784475"/>
              <a:gd name="connsiteY91" fmla="*/ 469900 h 1971675"/>
              <a:gd name="connsiteX92" fmla="*/ 266700 w 2784475"/>
              <a:gd name="connsiteY92" fmla="*/ 425450 h 1971675"/>
              <a:gd name="connsiteX93" fmla="*/ 241300 w 2784475"/>
              <a:gd name="connsiteY93" fmla="*/ 425450 h 1971675"/>
              <a:gd name="connsiteX94" fmla="*/ 241300 w 2784475"/>
              <a:gd name="connsiteY94" fmla="*/ 390525 h 1971675"/>
              <a:gd name="connsiteX95" fmla="*/ 234950 w 2784475"/>
              <a:gd name="connsiteY95" fmla="*/ 396875 h 1971675"/>
              <a:gd name="connsiteX96" fmla="*/ 234950 w 2784475"/>
              <a:gd name="connsiteY96" fmla="*/ 311150 h 1971675"/>
              <a:gd name="connsiteX97" fmla="*/ 215900 w 2784475"/>
              <a:gd name="connsiteY97" fmla="*/ 311150 h 1971675"/>
              <a:gd name="connsiteX98" fmla="*/ 215900 w 2784475"/>
              <a:gd name="connsiteY98" fmla="*/ 269875 h 1971675"/>
              <a:gd name="connsiteX99" fmla="*/ 200025 w 2784475"/>
              <a:gd name="connsiteY99" fmla="*/ 269875 h 1971675"/>
              <a:gd name="connsiteX100" fmla="*/ 200025 w 2784475"/>
              <a:gd name="connsiteY100" fmla="*/ 234950 h 1971675"/>
              <a:gd name="connsiteX101" fmla="*/ 187325 w 2784475"/>
              <a:gd name="connsiteY101" fmla="*/ 230187 h 1971675"/>
              <a:gd name="connsiteX102" fmla="*/ 187325 w 2784475"/>
              <a:gd name="connsiteY102" fmla="*/ 209550 h 1971675"/>
              <a:gd name="connsiteX103" fmla="*/ 149225 w 2784475"/>
              <a:gd name="connsiteY103" fmla="*/ 209550 h 1971675"/>
              <a:gd name="connsiteX104" fmla="*/ 149225 w 2784475"/>
              <a:gd name="connsiteY104" fmla="*/ 168275 h 1971675"/>
              <a:gd name="connsiteX105" fmla="*/ 127000 w 2784475"/>
              <a:gd name="connsiteY105" fmla="*/ 168275 h 1971675"/>
              <a:gd name="connsiteX106" fmla="*/ 127000 w 2784475"/>
              <a:gd name="connsiteY106" fmla="*/ 120650 h 1971675"/>
              <a:gd name="connsiteX107" fmla="*/ 79375 w 2784475"/>
              <a:gd name="connsiteY107" fmla="*/ 120650 h 1971675"/>
              <a:gd name="connsiteX108" fmla="*/ 79375 w 2784475"/>
              <a:gd name="connsiteY108" fmla="*/ 79375 h 1971675"/>
              <a:gd name="connsiteX109" fmla="*/ 79375 w 2784475"/>
              <a:gd name="connsiteY109" fmla="*/ 79375 h 1971675"/>
              <a:gd name="connsiteX110" fmla="*/ 79375 w 2784475"/>
              <a:gd name="connsiteY110" fmla="*/ 41275 h 1971675"/>
              <a:gd name="connsiteX111" fmla="*/ 50800 w 2784475"/>
              <a:gd name="connsiteY111" fmla="*/ 41275 h 1971675"/>
              <a:gd name="connsiteX112" fmla="*/ 50800 w 2784475"/>
              <a:gd name="connsiteY112" fmla="*/ 22225 h 1971675"/>
              <a:gd name="connsiteX113" fmla="*/ 15875 w 2784475"/>
              <a:gd name="connsiteY113" fmla="*/ 22225 h 1971675"/>
              <a:gd name="connsiteX114" fmla="*/ 15875 w 2784475"/>
              <a:gd name="connsiteY114" fmla="*/ 0 h 1971675"/>
              <a:gd name="connsiteX115" fmla="*/ 0 w 2784475"/>
              <a:gd name="connsiteY115"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90650 h 1971675"/>
              <a:gd name="connsiteX50" fmla="*/ 692150 w 2784475"/>
              <a:gd name="connsiteY50" fmla="*/ 1346200 h 1971675"/>
              <a:gd name="connsiteX51" fmla="*/ 676275 w 2784475"/>
              <a:gd name="connsiteY51" fmla="*/ 1346200 h 1971675"/>
              <a:gd name="connsiteX52" fmla="*/ 676275 w 2784475"/>
              <a:gd name="connsiteY52" fmla="*/ 1308100 h 1971675"/>
              <a:gd name="connsiteX53" fmla="*/ 669925 w 2784475"/>
              <a:gd name="connsiteY53" fmla="*/ 1308100 h 1971675"/>
              <a:gd name="connsiteX54" fmla="*/ 669925 w 2784475"/>
              <a:gd name="connsiteY54" fmla="*/ 1285875 h 1971675"/>
              <a:gd name="connsiteX55" fmla="*/ 631825 w 2784475"/>
              <a:gd name="connsiteY55" fmla="*/ 1285875 h 1971675"/>
              <a:gd name="connsiteX56" fmla="*/ 631825 w 2784475"/>
              <a:gd name="connsiteY56" fmla="*/ 1260475 h 1971675"/>
              <a:gd name="connsiteX57" fmla="*/ 609600 w 2784475"/>
              <a:gd name="connsiteY57" fmla="*/ 1260475 h 1971675"/>
              <a:gd name="connsiteX58" fmla="*/ 609600 w 2784475"/>
              <a:gd name="connsiteY58" fmla="*/ 1225550 h 1971675"/>
              <a:gd name="connsiteX59" fmla="*/ 590550 w 2784475"/>
              <a:gd name="connsiteY59" fmla="*/ 1190625 h 1971675"/>
              <a:gd name="connsiteX60" fmla="*/ 590550 w 2784475"/>
              <a:gd name="connsiteY60" fmla="*/ 1149350 h 1971675"/>
              <a:gd name="connsiteX61" fmla="*/ 590550 w 2784475"/>
              <a:gd name="connsiteY61" fmla="*/ 1149350 h 1971675"/>
              <a:gd name="connsiteX62" fmla="*/ 590550 w 2784475"/>
              <a:gd name="connsiteY62" fmla="*/ 1111250 h 1971675"/>
              <a:gd name="connsiteX63" fmla="*/ 552450 w 2784475"/>
              <a:gd name="connsiteY63" fmla="*/ 1111250 h 1971675"/>
              <a:gd name="connsiteX64" fmla="*/ 552450 w 2784475"/>
              <a:gd name="connsiteY64" fmla="*/ 1079500 h 1971675"/>
              <a:gd name="connsiteX65" fmla="*/ 539750 w 2784475"/>
              <a:gd name="connsiteY65" fmla="*/ 1079500 h 1971675"/>
              <a:gd name="connsiteX66" fmla="*/ 539750 w 2784475"/>
              <a:gd name="connsiteY66" fmla="*/ 1066800 h 1971675"/>
              <a:gd name="connsiteX67" fmla="*/ 523875 w 2784475"/>
              <a:gd name="connsiteY67" fmla="*/ 1066800 h 1971675"/>
              <a:gd name="connsiteX68" fmla="*/ 511175 w 2784475"/>
              <a:gd name="connsiteY68" fmla="*/ 1063625 h 1971675"/>
              <a:gd name="connsiteX69" fmla="*/ 508000 w 2784475"/>
              <a:gd name="connsiteY69" fmla="*/ 1041400 h 1971675"/>
              <a:gd name="connsiteX70" fmla="*/ 463550 w 2784475"/>
              <a:gd name="connsiteY70" fmla="*/ 1041400 h 1971675"/>
              <a:gd name="connsiteX71" fmla="*/ 463550 w 2784475"/>
              <a:gd name="connsiteY71" fmla="*/ 996950 h 1971675"/>
              <a:gd name="connsiteX72" fmla="*/ 454025 w 2784475"/>
              <a:gd name="connsiteY72" fmla="*/ 996950 h 1971675"/>
              <a:gd name="connsiteX73" fmla="*/ 454025 w 2784475"/>
              <a:gd name="connsiteY73" fmla="*/ 933450 h 1971675"/>
              <a:gd name="connsiteX74" fmla="*/ 415925 w 2784475"/>
              <a:gd name="connsiteY74" fmla="*/ 933450 h 1971675"/>
              <a:gd name="connsiteX75" fmla="*/ 415925 w 2784475"/>
              <a:gd name="connsiteY75" fmla="*/ 876300 h 1971675"/>
              <a:gd name="connsiteX76" fmla="*/ 400050 w 2784475"/>
              <a:gd name="connsiteY76" fmla="*/ 876300 h 1971675"/>
              <a:gd name="connsiteX77" fmla="*/ 400050 w 2784475"/>
              <a:gd name="connsiteY77" fmla="*/ 841375 h 1971675"/>
              <a:gd name="connsiteX78" fmla="*/ 387350 w 2784475"/>
              <a:gd name="connsiteY78" fmla="*/ 841375 h 1971675"/>
              <a:gd name="connsiteX79" fmla="*/ 387350 w 2784475"/>
              <a:gd name="connsiteY79" fmla="*/ 793750 h 1971675"/>
              <a:gd name="connsiteX80" fmla="*/ 377825 w 2784475"/>
              <a:gd name="connsiteY80" fmla="*/ 793750 h 1971675"/>
              <a:gd name="connsiteX81" fmla="*/ 376237 w 2784475"/>
              <a:gd name="connsiteY81" fmla="*/ 688975 h 1971675"/>
              <a:gd name="connsiteX82" fmla="*/ 342900 w 2784475"/>
              <a:gd name="connsiteY82" fmla="*/ 685800 h 1971675"/>
              <a:gd name="connsiteX83" fmla="*/ 342900 w 2784475"/>
              <a:gd name="connsiteY83" fmla="*/ 596900 h 1971675"/>
              <a:gd name="connsiteX84" fmla="*/ 320675 w 2784475"/>
              <a:gd name="connsiteY84" fmla="*/ 596900 h 1971675"/>
              <a:gd name="connsiteX85" fmla="*/ 320675 w 2784475"/>
              <a:gd name="connsiteY85" fmla="*/ 555625 h 1971675"/>
              <a:gd name="connsiteX86" fmla="*/ 304800 w 2784475"/>
              <a:gd name="connsiteY86" fmla="*/ 555625 h 1971675"/>
              <a:gd name="connsiteX87" fmla="*/ 304800 w 2784475"/>
              <a:gd name="connsiteY87" fmla="*/ 504825 h 1971675"/>
              <a:gd name="connsiteX88" fmla="*/ 276225 w 2784475"/>
              <a:gd name="connsiteY88" fmla="*/ 504825 h 1971675"/>
              <a:gd name="connsiteX89" fmla="*/ 276225 w 2784475"/>
              <a:gd name="connsiteY89" fmla="*/ 469900 h 1971675"/>
              <a:gd name="connsiteX90" fmla="*/ 266700 w 2784475"/>
              <a:gd name="connsiteY90" fmla="*/ 469900 h 1971675"/>
              <a:gd name="connsiteX91" fmla="*/ 266700 w 2784475"/>
              <a:gd name="connsiteY91" fmla="*/ 425450 h 1971675"/>
              <a:gd name="connsiteX92" fmla="*/ 241300 w 2784475"/>
              <a:gd name="connsiteY92" fmla="*/ 425450 h 1971675"/>
              <a:gd name="connsiteX93" fmla="*/ 241300 w 2784475"/>
              <a:gd name="connsiteY93" fmla="*/ 390525 h 1971675"/>
              <a:gd name="connsiteX94" fmla="*/ 234950 w 2784475"/>
              <a:gd name="connsiteY94" fmla="*/ 396875 h 1971675"/>
              <a:gd name="connsiteX95" fmla="*/ 234950 w 2784475"/>
              <a:gd name="connsiteY95" fmla="*/ 311150 h 1971675"/>
              <a:gd name="connsiteX96" fmla="*/ 215900 w 2784475"/>
              <a:gd name="connsiteY96" fmla="*/ 311150 h 1971675"/>
              <a:gd name="connsiteX97" fmla="*/ 215900 w 2784475"/>
              <a:gd name="connsiteY97" fmla="*/ 269875 h 1971675"/>
              <a:gd name="connsiteX98" fmla="*/ 200025 w 2784475"/>
              <a:gd name="connsiteY98" fmla="*/ 269875 h 1971675"/>
              <a:gd name="connsiteX99" fmla="*/ 200025 w 2784475"/>
              <a:gd name="connsiteY99" fmla="*/ 234950 h 1971675"/>
              <a:gd name="connsiteX100" fmla="*/ 187325 w 2784475"/>
              <a:gd name="connsiteY100" fmla="*/ 230187 h 1971675"/>
              <a:gd name="connsiteX101" fmla="*/ 187325 w 2784475"/>
              <a:gd name="connsiteY101" fmla="*/ 209550 h 1971675"/>
              <a:gd name="connsiteX102" fmla="*/ 149225 w 2784475"/>
              <a:gd name="connsiteY102" fmla="*/ 209550 h 1971675"/>
              <a:gd name="connsiteX103" fmla="*/ 149225 w 2784475"/>
              <a:gd name="connsiteY103" fmla="*/ 168275 h 1971675"/>
              <a:gd name="connsiteX104" fmla="*/ 127000 w 2784475"/>
              <a:gd name="connsiteY104" fmla="*/ 168275 h 1971675"/>
              <a:gd name="connsiteX105" fmla="*/ 127000 w 2784475"/>
              <a:gd name="connsiteY105" fmla="*/ 120650 h 1971675"/>
              <a:gd name="connsiteX106" fmla="*/ 79375 w 2784475"/>
              <a:gd name="connsiteY106" fmla="*/ 120650 h 1971675"/>
              <a:gd name="connsiteX107" fmla="*/ 79375 w 2784475"/>
              <a:gd name="connsiteY107" fmla="*/ 79375 h 1971675"/>
              <a:gd name="connsiteX108" fmla="*/ 79375 w 2784475"/>
              <a:gd name="connsiteY108" fmla="*/ 79375 h 1971675"/>
              <a:gd name="connsiteX109" fmla="*/ 79375 w 2784475"/>
              <a:gd name="connsiteY109" fmla="*/ 41275 h 1971675"/>
              <a:gd name="connsiteX110" fmla="*/ 50800 w 2784475"/>
              <a:gd name="connsiteY110" fmla="*/ 41275 h 1971675"/>
              <a:gd name="connsiteX111" fmla="*/ 50800 w 2784475"/>
              <a:gd name="connsiteY111" fmla="*/ 22225 h 1971675"/>
              <a:gd name="connsiteX112" fmla="*/ 15875 w 2784475"/>
              <a:gd name="connsiteY112" fmla="*/ 22225 h 1971675"/>
              <a:gd name="connsiteX113" fmla="*/ 15875 w 2784475"/>
              <a:gd name="connsiteY113" fmla="*/ 0 h 1971675"/>
              <a:gd name="connsiteX114" fmla="*/ 0 w 2784475"/>
              <a:gd name="connsiteY114"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708025 w 2784475"/>
              <a:gd name="connsiteY48" fmla="*/ 1374775 h 1971675"/>
              <a:gd name="connsiteX49" fmla="*/ 692150 w 2784475"/>
              <a:gd name="connsiteY49" fmla="*/ 1346200 h 1971675"/>
              <a:gd name="connsiteX50" fmla="*/ 676275 w 2784475"/>
              <a:gd name="connsiteY50" fmla="*/ 1346200 h 1971675"/>
              <a:gd name="connsiteX51" fmla="*/ 676275 w 2784475"/>
              <a:gd name="connsiteY51" fmla="*/ 1308100 h 1971675"/>
              <a:gd name="connsiteX52" fmla="*/ 669925 w 2784475"/>
              <a:gd name="connsiteY52" fmla="*/ 1308100 h 1971675"/>
              <a:gd name="connsiteX53" fmla="*/ 669925 w 2784475"/>
              <a:gd name="connsiteY53" fmla="*/ 1285875 h 1971675"/>
              <a:gd name="connsiteX54" fmla="*/ 631825 w 2784475"/>
              <a:gd name="connsiteY54" fmla="*/ 1285875 h 1971675"/>
              <a:gd name="connsiteX55" fmla="*/ 631825 w 2784475"/>
              <a:gd name="connsiteY55" fmla="*/ 1260475 h 1971675"/>
              <a:gd name="connsiteX56" fmla="*/ 609600 w 2784475"/>
              <a:gd name="connsiteY56" fmla="*/ 1260475 h 1971675"/>
              <a:gd name="connsiteX57" fmla="*/ 609600 w 2784475"/>
              <a:gd name="connsiteY57" fmla="*/ 1225550 h 1971675"/>
              <a:gd name="connsiteX58" fmla="*/ 590550 w 2784475"/>
              <a:gd name="connsiteY58" fmla="*/ 1190625 h 1971675"/>
              <a:gd name="connsiteX59" fmla="*/ 590550 w 2784475"/>
              <a:gd name="connsiteY59" fmla="*/ 1149350 h 1971675"/>
              <a:gd name="connsiteX60" fmla="*/ 590550 w 2784475"/>
              <a:gd name="connsiteY60" fmla="*/ 1149350 h 1971675"/>
              <a:gd name="connsiteX61" fmla="*/ 590550 w 2784475"/>
              <a:gd name="connsiteY61" fmla="*/ 1111250 h 1971675"/>
              <a:gd name="connsiteX62" fmla="*/ 552450 w 2784475"/>
              <a:gd name="connsiteY62" fmla="*/ 1111250 h 1971675"/>
              <a:gd name="connsiteX63" fmla="*/ 552450 w 2784475"/>
              <a:gd name="connsiteY63" fmla="*/ 1079500 h 1971675"/>
              <a:gd name="connsiteX64" fmla="*/ 539750 w 2784475"/>
              <a:gd name="connsiteY64" fmla="*/ 1079500 h 1971675"/>
              <a:gd name="connsiteX65" fmla="*/ 539750 w 2784475"/>
              <a:gd name="connsiteY65" fmla="*/ 1066800 h 1971675"/>
              <a:gd name="connsiteX66" fmla="*/ 523875 w 2784475"/>
              <a:gd name="connsiteY66" fmla="*/ 1066800 h 1971675"/>
              <a:gd name="connsiteX67" fmla="*/ 511175 w 2784475"/>
              <a:gd name="connsiteY67" fmla="*/ 1063625 h 1971675"/>
              <a:gd name="connsiteX68" fmla="*/ 508000 w 2784475"/>
              <a:gd name="connsiteY68" fmla="*/ 1041400 h 1971675"/>
              <a:gd name="connsiteX69" fmla="*/ 463550 w 2784475"/>
              <a:gd name="connsiteY69" fmla="*/ 1041400 h 1971675"/>
              <a:gd name="connsiteX70" fmla="*/ 463550 w 2784475"/>
              <a:gd name="connsiteY70" fmla="*/ 996950 h 1971675"/>
              <a:gd name="connsiteX71" fmla="*/ 454025 w 2784475"/>
              <a:gd name="connsiteY71" fmla="*/ 996950 h 1971675"/>
              <a:gd name="connsiteX72" fmla="*/ 454025 w 2784475"/>
              <a:gd name="connsiteY72" fmla="*/ 933450 h 1971675"/>
              <a:gd name="connsiteX73" fmla="*/ 415925 w 2784475"/>
              <a:gd name="connsiteY73" fmla="*/ 933450 h 1971675"/>
              <a:gd name="connsiteX74" fmla="*/ 415925 w 2784475"/>
              <a:gd name="connsiteY74" fmla="*/ 876300 h 1971675"/>
              <a:gd name="connsiteX75" fmla="*/ 400050 w 2784475"/>
              <a:gd name="connsiteY75" fmla="*/ 876300 h 1971675"/>
              <a:gd name="connsiteX76" fmla="*/ 400050 w 2784475"/>
              <a:gd name="connsiteY76" fmla="*/ 841375 h 1971675"/>
              <a:gd name="connsiteX77" fmla="*/ 387350 w 2784475"/>
              <a:gd name="connsiteY77" fmla="*/ 841375 h 1971675"/>
              <a:gd name="connsiteX78" fmla="*/ 387350 w 2784475"/>
              <a:gd name="connsiteY78" fmla="*/ 793750 h 1971675"/>
              <a:gd name="connsiteX79" fmla="*/ 377825 w 2784475"/>
              <a:gd name="connsiteY79" fmla="*/ 793750 h 1971675"/>
              <a:gd name="connsiteX80" fmla="*/ 376237 w 2784475"/>
              <a:gd name="connsiteY80" fmla="*/ 688975 h 1971675"/>
              <a:gd name="connsiteX81" fmla="*/ 342900 w 2784475"/>
              <a:gd name="connsiteY81" fmla="*/ 685800 h 1971675"/>
              <a:gd name="connsiteX82" fmla="*/ 342900 w 2784475"/>
              <a:gd name="connsiteY82" fmla="*/ 596900 h 1971675"/>
              <a:gd name="connsiteX83" fmla="*/ 320675 w 2784475"/>
              <a:gd name="connsiteY83" fmla="*/ 596900 h 1971675"/>
              <a:gd name="connsiteX84" fmla="*/ 320675 w 2784475"/>
              <a:gd name="connsiteY84" fmla="*/ 555625 h 1971675"/>
              <a:gd name="connsiteX85" fmla="*/ 304800 w 2784475"/>
              <a:gd name="connsiteY85" fmla="*/ 555625 h 1971675"/>
              <a:gd name="connsiteX86" fmla="*/ 304800 w 2784475"/>
              <a:gd name="connsiteY86" fmla="*/ 504825 h 1971675"/>
              <a:gd name="connsiteX87" fmla="*/ 276225 w 2784475"/>
              <a:gd name="connsiteY87" fmla="*/ 504825 h 1971675"/>
              <a:gd name="connsiteX88" fmla="*/ 276225 w 2784475"/>
              <a:gd name="connsiteY88" fmla="*/ 469900 h 1971675"/>
              <a:gd name="connsiteX89" fmla="*/ 266700 w 2784475"/>
              <a:gd name="connsiteY89" fmla="*/ 469900 h 1971675"/>
              <a:gd name="connsiteX90" fmla="*/ 266700 w 2784475"/>
              <a:gd name="connsiteY90" fmla="*/ 425450 h 1971675"/>
              <a:gd name="connsiteX91" fmla="*/ 241300 w 2784475"/>
              <a:gd name="connsiteY91" fmla="*/ 425450 h 1971675"/>
              <a:gd name="connsiteX92" fmla="*/ 241300 w 2784475"/>
              <a:gd name="connsiteY92" fmla="*/ 390525 h 1971675"/>
              <a:gd name="connsiteX93" fmla="*/ 234950 w 2784475"/>
              <a:gd name="connsiteY93" fmla="*/ 396875 h 1971675"/>
              <a:gd name="connsiteX94" fmla="*/ 234950 w 2784475"/>
              <a:gd name="connsiteY94" fmla="*/ 311150 h 1971675"/>
              <a:gd name="connsiteX95" fmla="*/ 215900 w 2784475"/>
              <a:gd name="connsiteY95" fmla="*/ 311150 h 1971675"/>
              <a:gd name="connsiteX96" fmla="*/ 215900 w 2784475"/>
              <a:gd name="connsiteY96" fmla="*/ 269875 h 1971675"/>
              <a:gd name="connsiteX97" fmla="*/ 200025 w 2784475"/>
              <a:gd name="connsiteY97" fmla="*/ 269875 h 1971675"/>
              <a:gd name="connsiteX98" fmla="*/ 200025 w 2784475"/>
              <a:gd name="connsiteY98" fmla="*/ 234950 h 1971675"/>
              <a:gd name="connsiteX99" fmla="*/ 187325 w 2784475"/>
              <a:gd name="connsiteY99" fmla="*/ 230187 h 1971675"/>
              <a:gd name="connsiteX100" fmla="*/ 187325 w 2784475"/>
              <a:gd name="connsiteY100" fmla="*/ 209550 h 1971675"/>
              <a:gd name="connsiteX101" fmla="*/ 149225 w 2784475"/>
              <a:gd name="connsiteY101" fmla="*/ 209550 h 1971675"/>
              <a:gd name="connsiteX102" fmla="*/ 149225 w 2784475"/>
              <a:gd name="connsiteY102" fmla="*/ 168275 h 1971675"/>
              <a:gd name="connsiteX103" fmla="*/ 127000 w 2784475"/>
              <a:gd name="connsiteY103" fmla="*/ 168275 h 1971675"/>
              <a:gd name="connsiteX104" fmla="*/ 127000 w 2784475"/>
              <a:gd name="connsiteY104" fmla="*/ 120650 h 1971675"/>
              <a:gd name="connsiteX105" fmla="*/ 79375 w 2784475"/>
              <a:gd name="connsiteY105" fmla="*/ 120650 h 1971675"/>
              <a:gd name="connsiteX106" fmla="*/ 79375 w 2784475"/>
              <a:gd name="connsiteY106" fmla="*/ 79375 h 1971675"/>
              <a:gd name="connsiteX107" fmla="*/ 79375 w 2784475"/>
              <a:gd name="connsiteY107" fmla="*/ 79375 h 1971675"/>
              <a:gd name="connsiteX108" fmla="*/ 79375 w 2784475"/>
              <a:gd name="connsiteY108" fmla="*/ 41275 h 1971675"/>
              <a:gd name="connsiteX109" fmla="*/ 50800 w 2784475"/>
              <a:gd name="connsiteY109" fmla="*/ 41275 h 1971675"/>
              <a:gd name="connsiteX110" fmla="*/ 50800 w 2784475"/>
              <a:gd name="connsiteY110" fmla="*/ 22225 h 1971675"/>
              <a:gd name="connsiteX111" fmla="*/ 15875 w 2784475"/>
              <a:gd name="connsiteY111" fmla="*/ 22225 h 1971675"/>
              <a:gd name="connsiteX112" fmla="*/ 15875 w 2784475"/>
              <a:gd name="connsiteY112" fmla="*/ 0 h 1971675"/>
              <a:gd name="connsiteX113" fmla="*/ 0 w 2784475"/>
              <a:gd name="connsiteY113"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687387 w 2784475"/>
              <a:gd name="connsiteY48" fmla="*/ 1373187 h 1971675"/>
              <a:gd name="connsiteX49" fmla="*/ 692150 w 2784475"/>
              <a:gd name="connsiteY49" fmla="*/ 1346200 h 1971675"/>
              <a:gd name="connsiteX50" fmla="*/ 676275 w 2784475"/>
              <a:gd name="connsiteY50" fmla="*/ 1346200 h 1971675"/>
              <a:gd name="connsiteX51" fmla="*/ 676275 w 2784475"/>
              <a:gd name="connsiteY51" fmla="*/ 1308100 h 1971675"/>
              <a:gd name="connsiteX52" fmla="*/ 669925 w 2784475"/>
              <a:gd name="connsiteY52" fmla="*/ 1308100 h 1971675"/>
              <a:gd name="connsiteX53" fmla="*/ 669925 w 2784475"/>
              <a:gd name="connsiteY53" fmla="*/ 1285875 h 1971675"/>
              <a:gd name="connsiteX54" fmla="*/ 631825 w 2784475"/>
              <a:gd name="connsiteY54" fmla="*/ 1285875 h 1971675"/>
              <a:gd name="connsiteX55" fmla="*/ 631825 w 2784475"/>
              <a:gd name="connsiteY55" fmla="*/ 1260475 h 1971675"/>
              <a:gd name="connsiteX56" fmla="*/ 609600 w 2784475"/>
              <a:gd name="connsiteY56" fmla="*/ 1260475 h 1971675"/>
              <a:gd name="connsiteX57" fmla="*/ 609600 w 2784475"/>
              <a:gd name="connsiteY57" fmla="*/ 1225550 h 1971675"/>
              <a:gd name="connsiteX58" fmla="*/ 590550 w 2784475"/>
              <a:gd name="connsiteY58" fmla="*/ 1190625 h 1971675"/>
              <a:gd name="connsiteX59" fmla="*/ 590550 w 2784475"/>
              <a:gd name="connsiteY59" fmla="*/ 1149350 h 1971675"/>
              <a:gd name="connsiteX60" fmla="*/ 590550 w 2784475"/>
              <a:gd name="connsiteY60" fmla="*/ 1149350 h 1971675"/>
              <a:gd name="connsiteX61" fmla="*/ 590550 w 2784475"/>
              <a:gd name="connsiteY61" fmla="*/ 1111250 h 1971675"/>
              <a:gd name="connsiteX62" fmla="*/ 552450 w 2784475"/>
              <a:gd name="connsiteY62" fmla="*/ 1111250 h 1971675"/>
              <a:gd name="connsiteX63" fmla="*/ 552450 w 2784475"/>
              <a:gd name="connsiteY63" fmla="*/ 1079500 h 1971675"/>
              <a:gd name="connsiteX64" fmla="*/ 539750 w 2784475"/>
              <a:gd name="connsiteY64" fmla="*/ 1079500 h 1971675"/>
              <a:gd name="connsiteX65" fmla="*/ 539750 w 2784475"/>
              <a:gd name="connsiteY65" fmla="*/ 1066800 h 1971675"/>
              <a:gd name="connsiteX66" fmla="*/ 523875 w 2784475"/>
              <a:gd name="connsiteY66" fmla="*/ 1066800 h 1971675"/>
              <a:gd name="connsiteX67" fmla="*/ 511175 w 2784475"/>
              <a:gd name="connsiteY67" fmla="*/ 1063625 h 1971675"/>
              <a:gd name="connsiteX68" fmla="*/ 508000 w 2784475"/>
              <a:gd name="connsiteY68" fmla="*/ 1041400 h 1971675"/>
              <a:gd name="connsiteX69" fmla="*/ 463550 w 2784475"/>
              <a:gd name="connsiteY69" fmla="*/ 1041400 h 1971675"/>
              <a:gd name="connsiteX70" fmla="*/ 463550 w 2784475"/>
              <a:gd name="connsiteY70" fmla="*/ 996950 h 1971675"/>
              <a:gd name="connsiteX71" fmla="*/ 454025 w 2784475"/>
              <a:gd name="connsiteY71" fmla="*/ 996950 h 1971675"/>
              <a:gd name="connsiteX72" fmla="*/ 454025 w 2784475"/>
              <a:gd name="connsiteY72" fmla="*/ 933450 h 1971675"/>
              <a:gd name="connsiteX73" fmla="*/ 415925 w 2784475"/>
              <a:gd name="connsiteY73" fmla="*/ 933450 h 1971675"/>
              <a:gd name="connsiteX74" fmla="*/ 415925 w 2784475"/>
              <a:gd name="connsiteY74" fmla="*/ 876300 h 1971675"/>
              <a:gd name="connsiteX75" fmla="*/ 400050 w 2784475"/>
              <a:gd name="connsiteY75" fmla="*/ 876300 h 1971675"/>
              <a:gd name="connsiteX76" fmla="*/ 400050 w 2784475"/>
              <a:gd name="connsiteY76" fmla="*/ 841375 h 1971675"/>
              <a:gd name="connsiteX77" fmla="*/ 387350 w 2784475"/>
              <a:gd name="connsiteY77" fmla="*/ 841375 h 1971675"/>
              <a:gd name="connsiteX78" fmla="*/ 387350 w 2784475"/>
              <a:gd name="connsiteY78" fmla="*/ 793750 h 1971675"/>
              <a:gd name="connsiteX79" fmla="*/ 377825 w 2784475"/>
              <a:gd name="connsiteY79" fmla="*/ 793750 h 1971675"/>
              <a:gd name="connsiteX80" fmla="*/ 376237 w 2784475"/>
              <a:gd name="connsiteY80" fmla="*/ 688975 h 1971675"/>
              <a:gd name="connsiteX81" fmla="*/ 342900 w 2784475"/>
              <a:gd name="connsiteY81" fmla="*/ 685800 h 1971675"/>
              <a:gd name="connsiteX82" fmla="*/ 342900 w 2784475"/>
              <a:gd name="connsiteY82" fmla="*/ 596900 h 1971675"/>
              <a:gd name="connsiteX83" fmla="*/ 320675 w 2784475"/>
              <a:gd name="connsiteY83" fmla="*/ 596900 h 1971675"/>
              <a:gd name="connsiteX84" fmla="*/ 320675 w 2784475"/>
              <a:gd name="connsiteY84" fmla="*/ 555625 h 1971675"/>
              <a:gd name="connsiteX85" fmla="*/ 304800 w 2784475"/>
              <a:gd name="connsiteY85" fmla="*/ 555625 h 1971675"/>
              <a:gd name="connsiteX86" fmla="*/ 304800 w 2784475"/>
              <a:gd name="connsiteY86" fmla="*/ 504825 h 1971675"/>
              <a:gd name="connsiteX87" fmla="*/ 276225 w 2784475"/>
              <a:gd name="connsiteY87" fmla="*/ 504825 h 1971675"/>
              <a:gd name="connsiteX88" fmla="*/ 276225 w 2784475"/>
              <a:gd name="connsiteY88" fmla="*/ 469900 h 1971675"/>
              <a:gd name="connsiteX89" fmla="*/ 266700 w 2784475"/>
              <a:gd name="connsiteY89" fmla="*/ 469900 h 1971675"/>
              <a:gd name="connsiteX90" fmla="*/ 266700 w 2784475"/>
              <a:gd name="connsiteY90" fmla="*/ 425450 h 1971675"/>
              <a:gd name="connsiteX91" fmla="*/ 241300 w 2784475"/>
              <a:gd name="connsiteY91" fmla="*/ 425450 h 1971675"/>
              <a:gd name="connsiteX92" fmla="*/ 241300 w 2784475"/>
              <a:gd name="connsiteY92" fmla="*/ 390525 h 1971675"/>
              <a:gd name="connsiteX93" fmla="*/ 234950 w 2784475"/>
              <a:gd name="connsiteY93" fmla="*/ 396875 h 1971675"/>
              <a:gd name="connsiteX94" fmla="*/ 234950 w 2784475"/>
              <a:gd name="connsiteY94" fmla="*/ 311150 h 1971675"/>
              <a:gd name="connsiteX95" fmla="*/ 215900 w 2784475"/>
              <a:gd name="connsiteY95" fmla="*/ 311150 h 1971675"/>
              <a:gd name="connsiteX96" fmla="*/ 215900 w 2784475"/>
              <a:gd name="connsiteY96" fmla="*/ 269875 h 1971675"/>
              <a:gd name="connsiteX97" fmla="*/ 200025 w 2784475"/>
              <a:gd name="connsiteY97" fmla="*/ 269875 h 1971675"/>
              <a:gd name="connsiteX98" fmla="*/ 200025 w 2784475"/>
              <a:gd name="connsiteY98" fmla="*/ 234950 h 1971675"/>
              <a:gd name="connsiteX99" fmla="*/ 187325 w 2784475"/>
              <a:gd name="connsiteY99" fmla="*/ 230187 h 1971675"/>
              <a:gd name="connsiteX100" fmla="*/ 187325 w 2784475"/>
              <a:gd name="connsiteY100" fmla="*/ 209550 h 1971675"/>
              <a:gd name="connsiteX101" fmla="*/ 149225 w 2784475"/>
              <a:gd name="connsiteY101" fmla="*/ 209550 h 1971675"/>
              <a:gd name="connsiteX102" fmla="*/ 149225 w 2784475"/>
              <a:gd name="connsiteY102" fmla="*/ 168275 h 1971675"/>
              <a:gd name="connsiteX103" fmla="*/ 127000 w 2784475"/>
              <a:gd name="connsiteY103" fmla="*/ 168275 h 1971675"/>
              <a:gd name="connsiteX104" fmla="*/ 127000 w 2784475"/>
              <a:gd name="connsiteY104" fmla="*/ 120650 h 1971675"/>
              <a:gd name="connsiteX105" fmla="*/ 79375 w 2784475"/>
              <a:gd name="connsiteY105" fmla="*/ 120650 h 1971675"/>
              <a:gd name="connsiteX106" fmla="*/ 79375 w 2784475"/>
              <a:gd name="connsiteY106" fmla="*/ 79375 h 1971675"/>
              <a:gd name="connsiteX107" fmla="*/ 79375 w 2784475"/>
              <a:gd name="connsiteY107" fmla="*/ 79375 h 1971675"/>
              <a:gd name="connsiteX108" fmla="*/ 79375 w 2784475"/>
              <a:gd name="connsiteY108" fmla="*/ 41275 h 1971675"/>
              <a:gd name="connsiteX109" fmla="*/ 50800 w 2784475"/>
              <a:gd name="connsiteY109" fmla="*/ 41275 h 1971675"/>
              <a:gd name="connsiteX110" fmla="*/ 50800 w 2784475"/>
              <a:gd name="connsiteY110" fmla="*/ 22225 h 1971675"/>
              <a:gd name="connsiteX111" fmla="*/ 15875 w 2784475"/>
              <a:gd name="connsiteY111" fmla="*/ 22225 h 1971675"/>
              <a:gd name="connsiteX112" fmla="*/ 15875 w 2784475"/>
              <a:gd name="connsiteY112" fmla="*/ 0 h 1971675"/>
              <a:gd name="connsiteX113" fmla="*/ 0 w 2784475"/>
              <a:gd name="connsiteY113"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8025 w 2784475"/>
              <a:gd name="connsiteY47" fmla="*/ 1403350 h 1971675"/>
              <a:gd name="connsiteX48" fmla="*/ 692150 w 2784475"/>
              <a:gd name="connsiteY48" fmla="*/ 1346200 h 1971675"/>
              <a:gd name="connsiteX49" fmla="*/ 676275 w 2784475"/>
              <a:gd name="connsiteY49" fmla="*/ 1346200 h 1971675"/>
              <a:gd name="connsiteX50" fmla="*/ 676275 w 2784475"/>
              <a:gd name="connsiteY50" fmla="*/ 1308100 h 1971675"/>
              <a:gd name="connsiteX51" fmla="*/ 669925 w 2784475"/>
              <a:gd name="connsiteY51" fmla="*/ 1308100 h 1971675"/>
              <a:gd name="connsiteX52" fmla="*/ 669925 w 2784475"/>
              <a:gd name="connsiteY52" fmla="*/ 1285875 h 1971675"/>
              <a:gd name="connsiteX53" fmla="*/ 631825 w 2784475"/>
              <a:gd name="connsiteY53" fmla="*/ 1285875 h 1971675"/>
              <a:gd name="connsiteX54" fmla="*/ 631825 w 2784475"/>
              <a:gd name="connsiteY54" fmla="*/ 1260475 h 1971675"/>
              <a:gd name="connsiteX55" fmla="*/ 609600 w 2784475"/>
              <a:gd name="connsiteY55" fmla="*/ 1260475 h 1971675"/>
              <a:gd name="connsiteX56" fmla="*/ 609600 w 2784475"/>
              <a:gd name="connsiteY56" fmla="*/ 1225550 h 1971675"/>
              <a:gd name="connsiteX57" fmla="*/ 590550 w 2784475"/>
              <a:gd name="connsiteY57" fmla="*/ 1190625 h 1971675"/>
              <a:gd name="connsiteX58" fmla="*/ 590550 w 2784475"/>
              <a:gd name="connsiteY58" fmla="*/ 1149350 h 1971675"/>
              <a:gd name="connsiteX59" fmla="*/ 590550 w 2784475"/>
              <a:gd name="connsiteY59" fmla="*/ 1149350 h 1971675"/>
              <a:gd name="connsiteX60" fmla="*/ 590550 w 2784475"/>
              <a:gd name="connsiteY60" fmla="*/ 1111250 h 1971675"/>
              <a:gd name="connsiteX61" fmla="*/ 552450 w 2784475"/>
              <a:gd name="connsiteY61" fmla="*/ 1111250 h 1971675"/>
              <a:gd name="connsiteX62" fmla="*/ 552450 w 2784475"/>
              <a:gd name="connsiteY62" fmla="*/ 1079500 h 1971675"/>
              <a:gd name="connsiteX63" fmla="*/ 539750 w 2784475"/>
              <a:gd name="connsiteY63" fmla="*/ 1079500 h 1971675"/>
              <a:gd name="connsiteX64" fmla="*/ 539750 w 2784475"/>
              <a:gd name="connsiteY64" fmla="*/ 1066800 h 1971675"/>
              <a:gd name="connsiteX65" fmla="*/ 523875 w 2784475"/>
              <a:gd name="connsiteY65" fmla="*/ 1066800 h 1971675"/>
              <a:gd name="connsiteX66" fmla="*/ 511175 w 2784475"/>
              <a:gd name="connsiteY66" fmla="*/ 1063625 h 1971675"/>
              <a:gd name="connsiteX67" fmla="*/ 508000 w 2784475"/>
              <a:gd name="connsiteY67" fmla="*/ 1041400 h 1971675"/>
              <a:gd name="connsiteX68" fmla="*/ 463550 w 2784475"/>
              <a:gd name="connsiteY68" fmla="*/ 1041400 h 1971675"/>
              <a:gd name="connsiteX69" fmla="*/ 463550 w 2784475"/>
              <a:gd name="connsiteY69" fmla="*/ 996950 h 1971675"/>
              <a:gd name="connsiteX70" fmla="*/ 454025 w 2784475"/>
              <a:gd name="connsiteY70" fmla="*/ 996950 h 1971675"/>
              <a:gd name="connsiteX71" fmla="*/ 454025 w 2784475"/>
              <a:gd name="connsiteY71" fmla="*/ 933450 h 1971675"/>
              <a:gd name="connsiteX72" fmla="*/ 415925 w 2784475"/>
              <a:gd name="connsiteY72" fmla="*/ 933450 h 1971675"/>
              <a:gd name="connsiteX73" fmla="*/ 415925 w 2784475"/>
              <a:gd name="connsiteY73" fmla="*/ 876300 h 1971675"/>
              <a:gd name="connsiteX74" fmla="*/ 400050 w 2784475"/>
              <a:gd name="connsiteY74" fmla="*/ 876300 h 1971675"/>
              <a:gd name="connsiteX75" fmla="*/ 400050 w 2784475"/>
              <a:gd name="connsiteY75" fmla="*/ 841375 h 1971675"/>
              <a:gd name="connsiteX76" fmla="*/ 387350 w 2784475"/>
              <a:gd name="connsiteY76" fmla="*/ 841375 h 1971675"/>
              <a:gd name="connsiteX77" fmla="*/ 387350 w 2784475"/>
              <a:gd name="connsiteY77" fmla="*/ 793750 h 1971675"/>
              <a:gd name="connsiteX78" fmla="*/ 377825 w 2784475"/>
              <a:gd name="connsiteY78" fmla="*/ 793750 h 1971675"/>
              <a:gd name="connsiteX79" fmla="*/ 376237 w 2784475"/>
              <a:gd name="connsiteY79" fmla="*/ 688975 h 1971675"/>
              <a:gd name="connsiteX80" fmla="*/ 342900 w 2784475"/>
              <a:gd name="connsiteY80" fmla="*/ 685800 h 1971675"/>
              <a:gd name="connsiteX81" fmla="*/ 342900 w 2784475"/>
              <a:gd name="connsiteY81" fmla="*/ 596900 h 1971675"/>
              <a:gd name="connsiteX82" fmla="*/ 320675 w 2784475"/>
              <a:gd name="connsiteY82" fmla="*/ 596900 h 1971675"/>
              <a:gd name="connsiteX83" fmla="*/ 320675 w 2784475"/>
              <a:gd name="connsiteY83" fmla="*/ 555625 h 1971675"/>
              <a:gd name="connsiteX84" fmla="*/ 304800 w 2784475"/>
              <a:gd name="connsiteY84" fmla="*/ 555625 h 1971675"/>
              <a:gd name="connsiteX85" fmla="*/ 304800 w 2784475"/>
              <a:gd name="connsiteY85" fmla="*/ 504825 h 1971675"/>
              <a:gd name="connsiteX86" fmla="*/ 276225 w 2784475"/>
              <a:gd name="connsiteY86" fmla="*/ 504825 h 1971675"/>
              <a:gd name="connsiteX87" fmla="*/ 276225 w 2784475"/>
              <a:gd name="connsiteY87" fmla="*/ 469900 h 1971675"/>
              <a:gd name="connsiteX88" fmla="*/ 266700 w 2784475"/>
              <a:gd name="connsiteY88" fmla="*/ 469900 h 1971675"/>
              <a:gd name="connsiteX89" fmla="*/ 266700 w 2784475"/>
              <a:gd name="connsiteY89" fmla="*/ 425450 h 1971675"/>
              <a:gd name="connsiteX90" fmla="*/ 241300 w 2784475"/>
              <a:gd name="connsiteY90" fmla="*/ 425450 h 1971675"/>
              <a:gd name="connsiteX91" fmla="*/ 241300 w 2784475"/>
              <a:gd name="connsiteY91" fmla="*/ 390525 h 1971675"/>
              <a:gd name="connsiteX92" fmla="*/ 234950 w 2784475"/>
              <a:gd name="connsiteY92" fmla="*/ 396875 h 1971675"/>
              <a:gd name="connsiteX93" fmla="*/ 234950 w 2784475"/>
              <a:gd name="connsiteY93" fmla="*/ 311150 h 1971675"/>
              <a:gd name="connsiteX94" fmla="*/ 215900 w 2784475"/>
              <a:gd name="connsiteY94" fmla="*/ 311150 h 1971675"/>
              <a:gd name="connsiteX95" fmla="*/ 215900 w 2784475"/>
              <a:gd name="connsiteY95" fmla="*/ 269875 h 1971675"/>
              <a:gd name="connsiteX96" fmla="*/ 200025 w 2784475"/>
              <a:gd name="connsiteY96" fmla="*/ 269875 h 1971675"/>
              <a:gd name="connsiteX97" fmla="*/ 200025 w 2784475"/>
              <a:gd name="connsiteY97" fmla="*/ 234950 h 1971675"/>
              <a:gd name="connsiteX98" fmla="*/ 187325 w 2784475"/>
              <a:gd name="connsiteY98" fmla="*/ 230187 h 1971675"/>
              <a:gd name="connsiteX99" fmla="*/ 187325 w 2784475"/>
              <a:gd name="connsiteY99" fmla="*/ 209550 h 1971675"/>
              <a:gd name="connsiteX100" fmla="*/ 149225 w 2784475"/>
              <a:gd name="connsiteY100" fmla="*/ 209550 h 1971675"/>
              <a:gd name="connsiteX101" fmla="*/ 149225 w 2784475"/>
              <a:gd name="connsiteY101" fmla="*/ 168275 h 1971675"/>
              <a:gd name="connsiteX102" fmla="*/ 127000 w 2784475"/>
              <a:gd name="connsiteY102" fmla="*/ 168275 h 1971675"/>
              <a:gd name="connsiteX103" fmla="*/ 127000 w 2784475"/>
              <a:gd name="connsiteY103" fmla="*/ 120650 h 1971675"/>
              <a:gd name="connsiteX104" fmla="*/ 79375 w 2784475"/>
              <a:gd name="connsiteY104" fmla="*/ 120650 h 1971675"/>
              <a:gd name="connsiteX105" fmla="*/ 79375 w 2784475"/>
              <a:gd name="connsiteY105" fmla="*/ 79375 h 1971675"/>
              <a:gd name="connsiteX106" fmla="*/ 79375 w 2784475"/>
              <a:gd name="connsiteY106" fmla="*/ 79375 h 1971675"/>
              <a:gd name="connsiteX107" fmla="*/ 79375 w 2784475"/>
              <a:gd name="connsiteY107" fmla="*/ 41275 h 1971675"/>
              <a:gd name="connsiteX108" fmla="*/ 50800 w 2784475"/>
              <a:gd name="connsiteY108" fmla="*/ 41275 h 1971675"/>
              <a:gd name="connsiteX109" fmla="*/ 50800 w 2784475"/>
              <a:gd name="connsiteY109" fmla="*/ 22225 h 1971675"/>
              <a:gd name="connsiteX110" fmla="*/ 15875 w 2784475"/>
              <a:gd name="connsiteY110" fmla="*/ 22225 h 1971675"/>
              <a:gd name="connsiteX111" fmla="*/ 15875 w 2784475"/>
              <a:gd name="connsiteY111" fmla="*/ 0 h 1971675"/>
              <a:gd name="connsiteX112" fmla="*/ 0 w 2784475"/>
              <a:gd name="connsiteY112"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3262 w 2784475"/>
              <a:gd name="connsiteY47" fmla="*/ 1403350 h 1971675"/>
              <a:gd name="connsiteX48" fmla="*/ 692150 w 2784475"/>
              <a:gd name="connsiteY48" fmla="*/ 1346200 h 1971675"/>
              <a:gd name="connsiteX49" fmla="*/ 676275 w 2784475"/>
              <a:gd name="connsiteY49" fmla="*/ 1346200 h 1971675"/>
              <a:gd name="connsiteX50" fmla="*/ 676275 w 2784475"/>
              <a:gd name="connsiteY50" fmla="*/ 1308100 h 1971675"/>
              <a:gd name="connsiteX51" fmla="*/ 669925 w 2784475"/>
              <a:gd name="connsiteY51" fmla="*/ 1308100 h 1971675"/>
              <a:gd name="connsiteX52" fmla="*/ 669925 w 2784475"/>
              <a:gd name="connsiteY52" fmla="*/ 1285875 h 1971675"/>
              <a:gd name="connsiteX53" fmla="*/ 631825 w 2784475"/>
              <a:gd name="connsiteY53" fmla="*/ 1285875 h 1971675"/>
              <a:gd name="connsiteX54" fmla="*/ 631825 w 2784475"/>
              <a:gd name="connsiteY54" fmla="*/ 1260475 h 1971675"/>
              <a:gd name="connsiteX55" fmla="*/ 609600 w 2784475"/>
              <a:gd name="connsiteY55" fmla="*/ 1260475 h 1971675"/>
              <a:gd name="connsiteX56" fmla="*/ 609600 w 2784475"/>
              <a:gd name="connsiteY56" fmla="*/ 1225550 h 1971675"/>
              <a:gd name="connsiteX57" fmla="*/ 590550 w 2784475"/>
              <a:gd name="connsiteY57" fmla="*/ 1190625 h 1971675"/>
              <a:gd name="connsiteX58" fmla="*/ 590550 w 2784475"/>
              <a:gd name="connsiteY58" fmla="*/ 1149350 h 1971675"/>
              <a:gd name="connsiteX59" fmla="*/ 590550 w 2784475"/>
              <a:gd name="connsiteY59" fmla="*/ 1149350 h 1971675"/>
              <a:gd name="connsiteX60" fmla="*/ 590550 w 2784475"/>
              <a:gd name="connsiteY60" fmla="*/ 1111250 h 1971675"/>
              <a:gd name="connsiteX61" fmla="*/ 552450 w 2784475"/>
              <a:gd name="connsiteY61" fmla="*/ 1111250 h 1971675"/>
              <a:gd name="connsiteX62" fmla="*/ 552450 w 2784475"/>
              <a:gd name="connsiteY62" fmla="*/ 1079500 h 1971675"/>
              <a:gd name="connsiteX63" fmla="*/ 539750 w 2784475"/>
              <a:gd name="connsiteY63" fmla="*/ 1079500 h 1971675"/>
              <a:gd name="connsiteX64" fmla="*/ 539750 w 2784475"/>
              <a:gd name="connsiteY64" fmla="*/ 1066800 h 1971675"/>
              <a:gd name="connsiteX65" fmla="*/ 523875 w 2784475"/>
              <a:gd name="connsiteY65" fmla="*/ 1066800 h 1971675"/>
              <a:gd name="connsiteX66" fmla="*/ 511175 w 2784475"/>
              <a:gd name="connsiteY66" fmla="*/ 1063625 h 1971675"/>
              <a:gd name="connsiteX67" fmla="*/ 508000 w 2784475"/>
              <a:gd name="connsiteY67" fmla="*/ 1041400 h 1971675"/>
              <a:gd name="connsiteX68" fmla="*/ 463550 w 2784475"/>
              <a:gd name="connsiteY68" fmla="*/ 1041400 h 1971675"/>
              <a:gd name="connsiteX69" fmla="*/ 463550 w 2784475"/>
              <a:gd name="connsiteY69" fmla="*/ 996950 h 1971675"/>
              <a:gd name="connsiteX70" fmla="*/ 454025 w 2784475"/>
              <a:gd name="connsiteY70" fmla="*/ 996950 h 1971675"/>
              <a:gd name="connsiteX71" fmla="*/ 454025 w 2784475"/>
              <a:gd name="connsiteY71" fmla="*/ 933450 h 1971675"/>
              <a:gd name="connsiteX72" fmla="*/ 415925 w 2784475"/>
              <a:gd name="connsiteY72" fmla="*/ 933450 h 1971675"/>
              <a:gd name="connsiteX73" fmla="*/ 415925 w 2784475"/>
              <a:gd name="connsiteY73" fmla="*/ 876300 h 1971675"/>
              <a:gd name="connsiteX74" fmla="*/ 400050 w 2784475"/>
              <a:gd name="connsiteY74" fmla="*/ 876300 h 1971675"/>
              <a:gd name="connsiteX75" fmla="*/ 400050 w 2784475"/>
              <a:gd name="connsiteY75" fmla="*/ 841375 h 1971675"/>
              <a:gd name="connsiteX76" fmla="*/ 387350 w 2784475"/>
              <a:gd name="connsiteY76" fmla="*/ 841375 h 1971675"/>
              <a:gd name="connsiteX77" fmla="*/ 387350 w 2784475"/>
              <a:gd name="connsiteY77" fmla="*/ 793750 h 1971675"/>
              <a:gd name="connsiteX78" fmla="*/ 377825 w 2784475"/>
              <a:gd name="connsiteY78" fmla="*/ 793750 h 1971675"/>
              <a:gd name="connsiteX79" fmla="*/ 376237 w 2784475"/>
              <a:gd name="connsiteY79" fmla="*/ 688975 h 1971675"/>
              <a:gd name="connsiteX80" fmla="*/ 342900 w 2784475"/>
              <a:gd name="connsiteY80" fmla="*/ 685800 h 1971675"/>
              <a:gd name="connsiteX81" fmla="*/ 342900 w 2784475"/>
              <a:gd name="connsiteY81" fmla="*/ 596900 h 1971675"/>
              <a:gd name="connsiteX82" fmla="*/ 320675 w 2784475"/>
              <a:gd name="connsiteY82" fmla="*/ 596900 h 1971675"/>
              <a:gd name="connsiteX83" fmla="*/ 320675 w 2784475"/>
              <a:gd name="connsiteY83" fmla="*/ 555625 h 1971675"/>
              <a:gd name="connsiteX84" fmla="*/ 304800 w 2784475"/>
              <a:gd name="connsiteY84" fmla="*/ 555625 h 1971675"/>
              <a:gd name="connsiteX85" fmla="*/ 304800 w 2784475"/>
              <a:gd name="connsiteY85" fmla="*/ 504825 h 1971675"/>
              <a:gd name="connsiteX86" fmla="*/ 276225 w 2784475"/>
              <a:gd name="connsiteY86" fmla="*/ 504825 h 1971675"/>
              <a:gd name="connsiteX87" fmla="*/ 276225 w 2784475"/>
              <a:gd name="connsiteY87" fmla="*/ 469900 h 1971675"/>
              <a:gd name="connsiteX88" fmla="*/ 266700 w 2784475"/>
              <a:gd name="connsiteY88" fmla="*/ 469900 h 1971675"/>
              <a:gd name="connsiteX89" fmla="*/ 266700 w 2784475"/>
              <a:gd name="connsiteY89" fmla="*/ 425450 h 1971675"/>
              <a:gd name="connsiteX90" fmla="*/ 241300 w 2784475"/>
              <a:gd name="connsiteY90" fmla="*/ 425450 h 1971675"/>
              <a:gd name="connsiteX91" fmla="*/ 241300 w 2784475"/>
              <a:gd name="connsiteY91" fmla="*/ 390525 h 1971675"/>
              <a:gd name="connsiteX92" fmla="*/ 234950 w 2784475"/>
              <a:gd name="connsiteY92" fmla="*/ 396875 h 1971675"/>
              <a:gd name="connsiteX93" fmla="*/ 234950 w 2784475"/>
              <a:gd name="connsiteY93" fmla="*/ 311150 h 1971675"/>
              <a:gd name="connsiteX94" fmla="*/ 215900 w 2784475"/>
              <a:gd name="connsiteY94" fmla="*/ 311150 h 1971675"/>
              <a:gd name="connsiteX95" fmla="*/ 215900 w 2784475"/>
              <a:gd name="connsiteY95" fmla="*/ 269875 h 1971675"/>
              <a:gd name="connsiteX96" fmla="*/ 200025 w 2784475"/>
              <a:gd name="connsiteY96" fmla="*/ 269875 h 1971675"/>
              <a:gd name="connsiteX97" fmla="*/ 200025 w 2784475"/>
              <a:gd name="connsiteY97" fmla="*/ 234950 h 1971675"/>
              <a:gd name="connsiteX98" fmla="*/ 187325 w 2784475"/>
              <a:gd name="connsiteY98" fmla="*/ 230187 h 1971675"/>
              <a:gd name="connsiteX99" fmla="*/ 187325 w 2784475"/>
              <a:gd name="connsiteY99" fmla="*/ 209550 h 1971675"/>
              <a:gd name="connsiteX100" fmla="*/ 149225 w 2784475"/>
              <a:gd name="connsiteY100" fmla="*/ 209550 h 1971675"/>
              <a:gd name="connsiteX101" fmla="*/ 149225 w 2784475"/>
              <a:gd name="connsiteY101" fmla="*/ 168275 h 1971675"/>
              <a:gd name="connsiteX102" fmla="*/ 127000 w 2784475"/>
              <a:gd name="connsiteY102" fmla="*/ 168275 h 1971675"/>
              <a:gd name="connsiteX103" fmla="*/ 127000 w 2784475"/>
              <a:gd name="connsiteY103" fmla="*/ 120650 h 1971675"/>
              <a:gd name="connsiteX104" fmla="*/ 79375 w 2784475"/>
              <a:gd name="connsiteY104" fmla="*/ 120650 h 1971675"/>
              <a:gd name="connsiteX105" fmla="*/ 79375 w 2784475"/>
              <a:gd name="connsiteY105" fmla="*/ 79375 h 1971675"/>
              <a:gd name="connsiteX106" fmla="*/ 79375 w 2784475"/>
              <a:gd name="connsiteY106" fmla="*/ 79375 h 1971675"/>
              <a:gd name="connsiteX107" fmla="*/ 79375 w 2784475"/>
              <a:gd name="connsiteY107" fmla="*/ 41275 h 1971675"/>
              <a:gd name="connsiteX108" fmla="*/ 50800 w 2784475"/>
              <a:gd name="connsiteY108" fmla="*/ 41275 h 1971675"/>
              <a:gd name="connsiteX109" fmla="*/ 50800 w 2784475"/>
              <a:gd name="connsiteY109" fmla="*/ 22225 h 1971675"/>
              <a:gd name="connsiteX110" fmla="*/ 15875 w 2784475"/>
              <a:gd name="connsiteY110" fmla="*/ 22225 h 1971675"/>
              <a:gd name="connsiteX111" fmla="*/ 15875 w 2784475"/>
              <a:gd name="connsiteY111" fmla="*/ 0 h 1971675"/>
              <a:gd name="connsiteX112" fmla="*/ 0 w 2784475"/>
              <a:gd name="connsiteY112"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3262 w 2784475"/>
              <a:gd name="connsiteY47" fmla="*/ 1403350 h 1971675"/>
              <a:gd name="connsiteX48" fmla="*/ 688975 w 2784475"/>
              <a:gd name="connsiteY48" fmla="*/ 1368425 h 1971675"/>
              <a:gd name="connsiteX49" fmla="*/ 676275 w 2784475"/>
              <a:gd name="connsiteY49" fmla="*/ 1346200 h 1971675"/>
              <a:gd name="connsiteX50" fmla="*/ 676275 w 2784475"/>
              <a:gd name="connsiteY50" fmla="*/ 1308100 h 1971675"/>
              <a:gd name="connsiteX51" fmla="*/ 669925 w 2784475"/>
              <a:gd name="connsiteY51" fmla="*/ 1308100 h 1971675"/>
              <a:gd name="connsiteX52" fmla="*/ 669925 w 2784475"/>
              <a:gd name="connsiteY52" fmla="*/ 1285875 h 1971675"/>
              <a:gd name="connsiteX53" fmla="*/ 631825 w 2784475"/>
              <a:gd name="connsiteY53" fmla="*/ 1285875 h 1971675"/>
              <a:gd name="connsiteX54" fmla="*/ 631825 w 2784475"/>
              <a:gd name="connsiteY54" fmla="*/ 1260475 h 1971675"/>
              <a:gd name="connsiteX55" fmla="*/ 609600 w 2784475"/>
              <a:gd name="connsiteY55" fmla="*/ 1260475 h 1971675"/>
              <a:gd name="connsiteX56" fmla="*/ 609600 w 2784475"/>
              <a:gd name="connsiteY56" fmla="*/ 1225550 h 1971675"/>
              <a:gd name="connsiteX57" fmla="*/ 590550 w 2784475"/>
              <a:gd name="connsiteY57" fmla="*/ 1190625 h 1971675"/>
              <a:gd name="connsiteX58" fmla="*/ 590550 w 2784475"/>
              <a:gd name="connsiteY58" fmla="*/ 1149350 h 1971675"/>
              <a:gd name="connsiteX59" fmla="*/ 590550 w 2784475"/>
              <a:gd name="connsiteY59" fmla="*/ 1149350 h 1971675"/>
              <a:gd name="connsiteX60" fmla="*/ 590550 w 2784475"/>
              <a:gd name="connsiteY60" fmla="*/ 1111250 h 1971675"/>
              <a:gd name="connsiteX61" fmla="*/ 552450 w 2784475"/>
              <a:gd name="connsiteY61" fmla="*/ 1111250 h 1971675"/>
              <a:gd name="connsiteX62" fmla="*/ 552450 w 2784475"/>
              <a:gd name="connsiteY62" fmla="*/ 1079500 h 1971675"/>
              <a:gd name="connsiteX63" fmla="*/ 539750 w 2784475"/>
              <a:gd name="connsiteY63" fmla="*/ 1079500 h 1971675"/>
              <a:gd name="connsiteX64" fmla="*/ 539750 w 2784475"/>
              <a:gd name="connsiteY64" fmla="*/ 1066800 h 1971675"/>
              <a:gd name="connsiteX65" fmla="*/ 523875 w 2784475"/>
              <a:gd name="connsiteY65" fmla="*/ 1066800 h 1971675"/>
              <a:gd name="connsiteX66" fmla="*/ 511175 w 2784475"/>
              <a:gd name="connsiteY66" fmla="*/ 1063625 h 1971675"/>
              <a:gd name="connsiteX67" fmla="*/ 508000 w 2784475"/>
              <a:gd name="connsiteY67" fmla="*/ 1041400 h 1971675"/>
              <a:gd name="connsiteX68" fmla="*/ 463550 w 2784475"/>
              <a:gd name="connsiteY68" fmla="*/ 1041400 h 1971675"/>
              <a:gd name="connsiteX69" fmla="*/ 463550 w 2784475"/>
              <a:gd name="connsiteY69" fmla="*/ 996950 h 1971675"/>
              <a:gd name="connsiteX70" fmla="*/ 454025 w 2784475"/>
              <a:gd name="connsiteY70" fmla="*/ 996950 h 1971675"/>
              <a:gd name="connsiteX71" fmla="*/ 454025 w 2784475"/>
              <a:gd name="connsiteY71" fmla="*/ 933450 h 1971675"/>
              <a:gd name="connsiteX72" fmla="*/ 415925 w 2784475"/>
              <a:gd name="connsiteY72" fmla="*/ 933450 h 1971675"/>
              <a:gd name="connsiteX73" fmla="*/ 415925 w 2784475"/>
              <a:gd name="connsiteY73" fmla="*/ 876300 h 1971675"/>
              <a:gd name="connsiteX74" fmla="*/ 400050 w 2784475"/>
              <a:gd name="connsiteY74" fmla="*/ 876300 h 1971675"/>
              <a:gd name="connsiteX75" fmla="*/ 400050 w 2784475"/>
              <a:gd name="connsiteY75" fmla="*/ 841375 h 1971675"/>
              <a:gd name="connsiteX76" fmla="*/ 387350 w 2784475"/>
              <a:gd name="connsiteY76" fmla="*/ 841375 h 1971675"/>
              <a:gd name="connsiteX77" fmla="*/ 387350 w 2784475"/>
              <a:gd name="connsiteY77" fmla="*/ 793750 h 1971675"/>
              <a:gd name="connsiteX78" fmla="*/ 377825 w 2784475"/>
              <a:gd name="connsiteY78" fmla="*/ 793750 h 1971675"/>
              <a:gd name="connsiteX79" fmla="*/ 376237 w 2784475"/>
              <a:gd name="connsiteY79" fmla="*/ 688975 h 1971675"/>
              <a:gd name="connsiteX80" fmla="*/ 342900 w 2784475"/>
              <a:gd name="connsiteY80" fmla="*/ 685800 h 1971675"/>
              <a:gd name="connsiteX81" fmla="*/ 342900 w 2784475"/>
              <a:gd name="connsiteY81" fmla="*/ 596900 h 1971675"/>
              <a:gd name="connsiteX82" fmla="*/ 320675 w 2784475"/>
              <a:gd name="connsiteY82" fmla="*/ 596900 h 1971675"/>
              <a:gd name="connsiteX83" fmla="*/ 320675 w 2784475"/>
              <a:gd name="connsiteY83" fmla="*/ 555625 h 1971675"/>
              <a:gd name="connsiteX84" fmla="*/ 304800 w 2784475"/>
              <a:gd name="connsiteY84" fmla="*/ 555625 h 1971675"/>
              <a:gd name="connsiteX85" fmla="*/ 304800 w 2784475"/>
              <a:gd name="connsiteY85" fmla="*/ 504825 h 1971675"/>
              <a:gd name="connsiteX86" fmla="*/ 276225 w 2784475"/>
              <a:gd name="connsiteY86" fmla="*/ 504825 h 1971675"/>
              <a:gd name="connsiteX87" fmla="*/ 276225 w 2784475"/>
              <a:gd name="connsiteY87" fmla="*/ 469900 h 1971675"/>
              <a:gd name="connsiteX88" fmla="*/ 266700 w 2784475"/>
              <a:gd name="connsiteY88" fmla="*/ 469900 h 1971675"/>
              <a:gd name="connsiteX89" fmla="*/ 266700 w 2784475"/>
              <a:gd name="connsiteY89" fmla="*/ 425450 h 1971675"/>
              <a:gd name="connsiteX90" fmla="*/ 241300 w 2784475"/>
              <a:gd name="connsiteY90" fmla="*/ 425450 h 1971675"/>
              <a:gd name="connsiteX91" fmla="*/ 241300 w 2784475"/>
              <a:gd name="connsiteY91" fmla="*/ 390525 h 1971675"/>
              <a:gd name="connsiteX92" fmla="*/ 234950 w 2784475"/>
              <a:gd name="connsiteY92" fmla="*/ 396875 h 1971675"/>
              <a:gd name="connsiteX93" fmla="*/ 234950 w 2784475"/>
              <a:gd name="connsiteY93" fmla="*/ 311150 h 1971675"/>
              <a:gd name="connsiteX94" fmla="*/ 215900 w 2784475"/>
              <a:gd name="connsiteY94" fmla="*/ 311150 h 1971675"/>
              <a:gd name="connsiteX95" fmla="*/ 215900 w 2784475"/>
              <a:gd name="connsiteY95" fmla="*/ 269875 h 1971675"/>
              <a:gd name="connsiteX96" fmla="*/ 200025 w 2784475"/>
              <a:gd name="connsiteY96" fmla="*/ 269875 h 1971675"/>
              <a:gd name="connsiteX97" fmla="*/ 200025 w 2784475"/>
              <a:gd name="connsiteY97" fmla="*/ 234950 h 1971675"/>
              <a:gd name="connsiteX98" fmla="*/ 187325 w 2784475"/>
              <a:gd name="connsiteY98" fmla="*/ 230187 h 1971675"/>
              <a:gd name="connsiteX99" fmla="*/ 187325 w 2784475"/>
              <a:gd name="connsiteY99" fmla="*/ 209550 h 1971675"/>
              <a:gd name="connsiteX100" fmla="*/ 149225 w 2784475"/>
              <a:gd name="connsiteY100" fmla="*/ 209550 h 1971675"/>
              <a:gd name="connsiteX101" fmla="*/ 149225 w 2784475"/>
              <a:gd name="connsiteY101" fmla="*/ 168275 h 1971675"/>
              <a:gd name="connsiteX102" fmla="*/ 127000 w 2784475"/>
              <a:gd name="connsiteY102" fmla="*/ 168275 h 1971675"/>
              <a:gd name="connsiteX103" fmla="*/ 127000 w 2784475"/>
              <a:gd name="connsiteY103" fmla="*/ 120650 h 1971675"/>
              <a:gd name="connsiteX104" fmla="*/ 79375 w 2784475"/>
              <a:gd name="connsiteY104" fmla="*/ 120650 h 1971675"/>
              <a:gd name="connsiteX105" fmla="*/ 79375 w 2784475"/>
              <a:gd name="connsiteY105" fmla="*/ 79375 h 1971675"/>
              <a:gd name="connsiteX106" fmla="*/ 79375 w 2784475"/>
              <a:gd name="connsiteY106" fmla="*/ 79375 h 1971675"/>
              <a:gd name="connsiteX107" fmla="*/ 79375 w 2784475"/>
              <a:gd name="connsiteY107" fmla="*/ 41275 h 1971675"/>
              <a:gd name="connsiteX108" fmla="*/ 50800 w 2784475"/>
              <a:gd name="connsiteY108" fmla="*/ 41275 h 1971675"/>
              <a:gd name="connsiteX109" fmla="*/ 50800 w 2784475"/>
              <a:gd name="connsiteY109" fmla="*/ 22225 h 1971675"/>
              <a:gd name="connsiteX110" fmla="*/ 15875 w 2784475"/>
              <a:gd name="connsiteY110" fmla="*/ 22225 h 1971675"/>
              <a:gd name="connsiteX111" fmla="*/ 15875 w 2784475"/>
              <a:gd name="connsiteY111" fmla="*/ 0 h 1971675"/>
              <a:gd name="connsiteX112" fmla="*/ 0 w 2784475"/>
              <a:gd name="connsiteY112"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3262 w 2784475"/>
              <a:gd name="connsiteY47" fmla="*/ 1403350 h 1971675"/>
              <a:gd name="connsiteX48" fmla="*/ 700088 w 2784475"/>
              <a:gd name="connsiteY48" fmla="*/ 1366837 h 1971675"/>
              <a:gd name="connsiteX49" fmla="*/ 676275 w 2784475"/>
              <a:gd name="connsiteY49" fmla="*/ 1346200 h 1971675"/>
              <a:gd name="connsiteX50" fmla="*/ 676275 w 2784475"/>
              <a:gd name="connsiteY50" fmla="*/ 1308100 h 1971675"/>
              <a:gd name="connsiteX51" fmla="*/ 669925 w 2784475"/>
              <a:gd name="connsiteY51" fmla="*/ 1308100 h 1971675"/>
              <a:gd name="connsiteX52" fmla="*/ 669925 w 2784475"/>
              <a:gd name="connsiteY52" fmla="*/ 1285875 h 1971675"/>
              <a:gd name="connsiteX53" fmla="*/ 631825 w 2784475"/>
              <a:gd name="connsiteY53" fmla="*/ 1285875 h 1971675"/>
              <a:gd name="connsiteX54" fmla="*/ 631825 w 2784475"/>
              <a:gd name="connsiteY54" fmla="*/ 1260475 h 1971675"/>
              <a:gd name="connsiteX55" fmla="*/ 609600 w 2784475"/>
              <a:gd name="connsiteY55" fmla="*/ 1260475 h 1971675"/>
              <a:gd name="connsiteX56" fmla="*/ 609600 w 2784475"/>
              <a:gd name="connsiteY56" fmla="*/ 1225550 h 1971675"/>
              <a:gd name="connsiteX57" fmla="*/ 590550 w 2784475"/>
              <a:gd name="connsiteY57" fmla="*/ 1190625 h 1971675"/>
              <a:gd name="connsiteX58" fmla="*/ 590550 w 2784475"/>
              <a:gd name="connsiteY58" fmla="*/ 1149350 h 1971675"/>
              <a:gd name="connsiteX59" fmla="*/ 590550 w 2784475"/>
              <a:gd name="connsiteY59" fmla="*/ 1149350 h 1971675"/>
              <a:gd name="connsiteX60" fmla="*/ 590550 w 2784475"/>
              <a:gd name="connsiteY60" fmla="*/ 1111250 h 1971675"/>
              <a:gd name="connsiteX61" fmla="*/ 552450 w 2784475"/>
              <a:gd name="connsiteY61" fmla="*/ 1111250 h 1971675"/>
              <a:gd name="connsiteX62" fmla="*/ 552450 w 2784475"/>
              <a:gd name="connsiteY62" fmla="*/ 1079500 h 1971675"/>
              <a:gd name="connsiteX63" fmla="*/ 539750 w 2784475"/>
              <a:gd name="connsiteY63" fmla="*/ 1079500 h 1971675"/>
              <a:gd name="connsiteX64" fmla="*/ 539750 w 2784475"/>
              <a:gd name="connsiteY64" fmla="*/ 1066800 h 1971675"/>
              <a:gd name="connsiteX65" fmla="*/ 523875 w 2784475"/>
              <a:gd name="connsiteY65" fmla="*/ 1066800 h 1971675"/>
              <a:gd name="connsiteX66" fmla="*/ 511175 w 2784475"/>
              <a:gd name="connsiteY66" fmla="*/ 1063625 h 1971675"/>
              <a:gd name="connsiteX67" fmla="*/ 508000 w 2784475"/>
              <a:gd name="connsiteY67" fmla="*/ 1041400 h 1971675"/>
              <a:gd name="connsiteX68" fmla="*/ 463550 w 2784475"/>
              <a:gd name="connsiteY68" fmla="*/ 1041400 h 1971675"/>
              <a:gd name="connsiteX69" fmla="*/ 463550 w 2784475"/>
              <a:gd name="connsiteY69" fmla="*/ 996950 h 1971675"/>
              <a:gd name="connsiteX70" fmla="*/ 454025 w 2784475"/>
              <a:gd name="connsiteY70" fmla="*/ 996950 h 1971675"/>
              <a:gd name="connsiteX71" fmla="*/ 454025 w 2784475"/>
              <a:gd name="connsiteY71" fmla="*/ 933450 h 1971675"/>
              <a:gd name="connsiteX72" fmla="*/ 415925 w 2784475"/>
              <a:gd name="connsiteY72" fmla="*/ 933450 h 1971675"/>
              <a:gd name="connsiteX73" fmla="*/ 415925 w 2784475"/>
              <a:gd name="connsiteY73" fmla="*/ 876300 h 1971675"/>
              <a:gd name="connsiteX74" fmla="*/ 400050 w 2784475"/>
              <a:gd name="connsiteY74" fmla="*/ 876300 h 1971675"/>
              <a:gd name="connsiteX75" fmla="*/ 400050 w 2784475"/>
              <a:gd name="connsiteY75" fmla="*/ 841375 h 1971675"/>
              <a:gd name="connsiteX76" fmla="*/ 387350 w 2784475"/>
              <a:gd name="connsiteY76" fmla="*/ 841375 h 1971675"/>
              <a:gd name="connsiteX77" fmla="*/ 387350 w 2784475"/>
              <a:gd name="connsiteY77" fmla="*/ 793750 h 1971675"/>
              <a:gd name="connsiteX78" fmla="*/ 377825 w 2784475"/>
              <a:gd name="connsiteY78" fmla="*/ 793750 h 1971675"/>
              <a:gd name="connsiteX79" fmla="*/ 376237 w 2784475"/>
              <a:gd name="connsiteY79" fmla="*/ 688975 h 1971675"/>
              <a:gd name="connsiteX80" fmla="*/ 342900 w 2784475"/>
              <a:gd name="connsiteY80" fmla="*/ 685800 h 1971675"/>
              <a:gd name="connsiteX81" fmla="*/ 342900 w 2784475"/>
              <a:gd name="connsiteY81" fmla="*/ 596900 h 1971675"/>
              <a:gd name="connsiteX82" fmla="*/ 320675 w 2784475"/>
              <a:gd name="connsiteY82" fmla="*/ 596900 h 1971675"/>
              <a:gd name="connsiteX83" fmla="*/ 320675 w 2784475"/>
              <a:gd name="connsiteY83" fmla="*/ 555625 h 1971675"/>
              <a:gd name="connsiteX84" fmla="*/ 304800 w 2784475"/>
              <a:gd name="connsiteY84" fmla="*/ 555625 h 1971675"/>
              <a:gd name="connsiteX85" fmla="*/ 304800 w 2784475"/>
              <a:gd name="connsiteY85" fmla="*/ 504825 h 1971675"/>
              <a:gd name="connsiteX86" fmla="*/ 276225 w 2784475"/>
              <a:gd name="connsiteY86" fmla="*/ 504825 h 1971675"/>
              <a:gd name="connsiteX87" fmla="*/ 276225 w 2784475"/>
              <a:gd name="connsiteY87" fmla="*/ 469900 h 1971675"/>
              <a:gd name="connsiteX88" fmla="*/ 266700 w 2784475"/>
              <a:gd name="connsiteY88" fmla="*/ 469900 h 1971675"/>
              <a:gd name="connsiteX89" fmla="*/ 266700 w 2784475"/>
              <a:gd name="connsiteY89" fmla="*/ 425450 h 1971675"/>
              <a:gd name="connsiteX90" fmla="*/ 241300 w 2784475"/>
              <a:gd name="connsiteY90" fmla="*/ 425450 h 1971675"/>
              <a:gd name="connsiteX91" fmla="*/ 241300 w 2784475"/>
              <a:gd name="connsiteY91" fmla="*/ 390525 h 1971675"/>
              <a:gd name="connsiteX92" fmla="*/ 234950 w 2784475"/>
              <a:gd name="connsiteY92" fmla="*/ 396875 h 1971675"/>
              <a:gd name="connsiteX93" fmla="*/ 234950 w 2784475"/>
              <a:gd name="connsiteY93" fmla="*/ 311150 h 1971675"/>
              <a:gd name="connsiteX94" fmla="*/ 215900 w 2784475"/>
              <a:gd name="connsiteY94" fmla="*/ 311150 h 1971675"/>
              <a:gd name="connsiteX95" fmla="*/ 215900 w 2784475"/>
              <a:gd name="connsiteY95" fmla="*/ 269875 h 1971675"/>
              <a:gd name="connsiteX96" fmla="*/ 200025 w 2784475"/>
              <a:gd name="connsiteY96" fmla="*/ 269875 h 1971675"/>
              <a:gd name="connsiteX97" fmla="*/ 200025 w 2784475"/>
              <a:gd name="connsiteY97" fmla="*/ 234950 h 1971675"/>
              <a:gd name="connsiteX98" fmla="*/ 187325 w 2784475"/>
              <a:gd name="connsiteY98" fmla="*/ 230187 h 1971675"/>
              <a:gd name="connsiteX99" fmla="*/ 187325 w 2784475"/>
              <a:gd name="connsiteY99" fmla="*/ 209550 h 1971675"/>
              <a:gd name="connsiteX100" fmla="*/ 149225 w 2784475"/>
              <a:gd name="connsiteY100" fmla="*/ 209550 h 1971675"/>
              <a:gd name="connsiteX101" fmla="*/ 149225 w 2784475"/>
              <a:gd name="connsiteY101" fmla="*/ 168275 h 1971675"/>
              <a:gd name="connsiteX102" fmla="*/ 127000 w 2784475"/>
              <a:gd name="connsiteY102" fmla="*/ 168275 h 1971675"/>
              <a:gd name="connsiteX103" fmla="*/ 127000 w 2784475"/>
              <a:gd name="connsiteY103" fmla="*/ 120650 h 1971675"/>
              <a:gd name="connsiteX104" fmla="*/ 79375 w 2784475"/>
              <a:gd name="connsiteY104" fmla="*/ 120650 h 1971675"/>
              <a:gd name="connsiteX105" fmla="*/ 79375 w 2784475"/>
              <a:gd name="connsiteY105" fmla="*/ 79375 h 1971675"/>
              <a:gd name="connsiteX106" fmla="*/ 79375 w 2784475"/>
              <a:gd name="connsiteY106" fmla="*/ 79375 h 1971675"/>
              <a:gd name="connsiteX107" fmla="*/ 79375 w 2784475"/>
              <a:gd name="connsiteY107" fmla="*/ 41275 h 1971675"/>
              <a:gd name="connsiteX108" fmla="*/ 50800 w 2784475"/>
              <a:gd name="connsiteY108" fmla="*/ 41275 h 1971675"/>
              <a:gd name="connsiteX109" fmla="*/ 50800 w 2784475"/>
              <a:gd name="connsiteY109" fmla="*/ 22225 h 1971675"/>
              <a:gd name="connsiteX110" fmla="*/ 15875 w 2784475"/>
              <a:gd name="connsiteY110" fmla="*/ 22225 h 1971675"/>
              <a:gd name="connsiteX111" fmla="*/ 15875 w 2784475"/>
              <a:gd name="connsiteY111" fmla="*/ 0 h 1971675"/>
              <a:gd name="connsiteX112" fmla="*/ 0 w 2784475"/>
              <a:gd name="connsiteY112"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3262 w 2784475"/>
              <a:gd name="connsiteY47" fmla="*/ 1403350 h 1971675"/>
              <a:gd name="connsiteX48" fmla="*/ 700088 w 2784475"/>
              <a:gd name="connsiteY48" fmla="*/ 1366837 h 1971675"/>
              <a:gd name="connsiteX49" fmla="*/ 674688 w 2784475"/>
              <a:gd name="connsiteY49" fmla="*/ 1362075 h 1971675"/>
              <a:gd name="connsiteX50" fmla="*/ 676275 w 2784475"/>
              <a:gd name="connsiteY50" fmla="*/ 1308100 h 1971675"/>
              <a:gd name="connsiteX51" fmla="*/ 669925 w 2784475"/>
              <a:gd name="connsiteY51" fmla="*/ 1308100 h 1971675"/>
              <a:gd name="connsiteX52" fmla="*/ 669925 w 2784475"/>
              <a:gd name="connsiteY52" fmla="*/ 1285875 h 1971675"/>
              <a:gd name="connsiteX53" fmla="*/ 631825 w 2784475"/>
              <a:gd name="connsiteY53" fmla="*/ 1285875 h 1971675"/>
              <a:gd name="connsiteX54" fmla="*/ 631825 w 2784475"/>
              <a:gd name="connsiteY54" fmla="*/ 1260475 h 1971675"/>
              <a:gd name="connsiteX55" fmla="*/ 609600 w 2784475"/>
              <a:gd name="connsiteY55" fmla="*/ 1260475 h 1971675"/>
              <a:gd name="connsiteX56" fmla="*/ 609600 w 2784475"/>
              <a:gd name="connsiteY56" fmla="*/ 1225550 h 1971675"/>
              <a:gd name="connsiteX57" fmla="*/ 590550 w 2784475"/>
              <a:gd name="connsiteY57" fmla="*/ 1190625 h 1971675"/>
              <a:gd name="connsiteX58" fmla="*/ 590550 w 2784475"/>
              <a:gd name="connsiteY58" fmla="*/ 1149350 h 1971675"/>
              <a:gd name="connsiteX59" fmla="*/ 590550 w 2784475"/>
              <a:gd name="connsiteY59" fmla="*/ 1149350 h 1971675"/>
              <a:gd name="connsiteX60" fmla="*/ 590550 w 2784475"/>
              <a:gd name="connsiteY60" fmla="*/ 1111250 h 1971675"/>
              <a:gd name="connsiteX61" fmla="*/ 552450 w 2784475"/>
              <a:gd name="connsiteY61" fmla="*/ 1111250 h 1971675"/>
              <a:gd name="connsiteX62" fmla="*/ 552450 w 2784475"/>
              <a:gd name="connsiteY62" fmla="*/ 1079500 h 1971675"/>
              <a:gd name="connsiteX63" fmla="*/ 539750 w 2784475"/>
              <a:gd name="connsiteY63" fmla="*/ 1079500 h 1971675"/>
              <a:gd name="connsiteX64" fmla="*/ 539750 w 2784475"/>
              <a:gd name="connsiteY64" fmla="*/ 1066800 h 1971675"/>
              <a:gd name="connsiteX65" fmla="*/ 523875 w 2784475"/>
              <a:gd name="connsiteY65" fmla="*/ 1066800 h 1971675"/>
              <a:gd name="connsiteX66" fmla="*/ 511175 w 2784475"/>
              <a:gd name="connsiteY66" fmla="*/ 1063625 h 1971675"/>
              <a:gd name="connsiteX67" fmla="*/ 508000 w 2784475"/>
              <a:gd name="connsiteY67" fmla="*/ 1041400 h 1971675"/>
              <a:gd name="connsiteX68" fmla="*/ 463550 w 2784475"/>
              <a:gd name="connsiteY68" fmla="*/ 1041400 h 1971675"/>
              <a:gd name="connsiteX69" fmla="*/ 463550 w 2784475"/>
              <a:gd name="connsiteY69" fmla="*/ 996950 h 1971675"/>
              <a:gd name="connsiteX70" fmla="*/ 454025 w 2784475"/>
              <a:gd name="connsiteY70" fmla="*/ 996950 h 1971675"/>
              <a:gd name="connsiteX71" fmla="*/ 454025 w 2784475"/>
              <a:gd name="connsiteY71" fmla="*/ 933450 h 1971675"/>
              <a:gd name="connsiteX72" fmla="*/ 415925 w 2784475"/>
              <a:gd name="connsiteY72" fmla="*/ 933450 h 1971675"/>
              <a:gd name="connsiteX73" fmla="*/ 415925 w 2784475"/>
              <a:gd name="connsiteY73" fmla="*/ 876300 h 1971675"/>
              <a:gd name="connsiteX74" fmla="*/ 400050 w 2784475"/>
              <a:gd name="connsiteY74" fmla="*/ 876300 h 1971675"/>
              <a:gd name="connsiteX75" fmla="*/ 400050 w 2784475"/>
              <a:gd name="connsiteY75" fmla="*/ 841375 h 1971675"/>
              <a:gd name="connsiteX76" fmla="*/ 387350 w 2784475"/>
              <a:gd name="connsiteY76" fmla="*/ 841375 h 1971675"/>
              <a:gd name="connsiteX77" fmla="*/ 387350 w 2784475"/>
              <a:gd name="connsiteY77" fmla="*/ 793750 h 1971675"/>
              <a:gd name="connsiteX78" fmla="*/ 377825 w 2784475"/>
              <a:gd name="connsiteY78" fmla="*/ 793750 h 1971675"/>
              <a:gd name="connsiteX79" fmla="*/ 376237 w 2784475"/>
              <a:gd name="connsiteY79" fmla="*/ 688975 h 1971675"/>
              <a:gd name="connsiteX80" fmla="*/ 342900 w 2784475"/>
              <a:gd name="connsiteY80" fmla="*/ 685800 h 1971675"/>
              <a:gd name="connsiteX81" fmla="*/ 342900 w 2784475"/>
              <a:gd name="connsiteY81" fmla="*/ 596900 h 1971675"/>
              <a:gd name="connsiteX82" fmla="*/ 320675 w 2784475"/>
              <a:gd name="connsiteY82" fmla="*/ 596900 h 1971675"/>
              <a:gd name="connsiteX83" fmla="*/ 320675 w 2784475"/>
              <a:gd name="connsiteY83" fmla="*/ 555625 h 1971675"/>
              <a:gd name="connsiteX84" fmla="*/ 304800 w 2784475"/>
              <a:gd name="connsiteY84" fmla="*/ 555625 h 1971675"/>
              <a:gd name="connsiteX85" fmla="*/ 304800 w 2784475"/>
              <a:gd name="connsiteY85" fmla="*/ 504825 h 1971675"/>
              <a:gd name="connsiteX86" fmla="*/ 276225 w 2784475"/>
              <a:gd name="connsiteY86" fmla="*/ 504825 h 1971675"/>
              <a:gd name="connsiteX87" fmla="*/ 276225 w 2784475"/>
              <a:gd name="connsiteY87" fmla="*/ 469900 h 1971675"/>
              <a:gd name="connsiteX88" fmla="*/ 266700 w 2784475"/>
              <a:gd name="connsiteY88" fmla="*/ 469900 h 1971675"/>
              <a:gd name="connsiteX89" fmla="*/ 266700 w 2784475"/>
              <a:gd name="connsiteY89" fmla="*/ 425450 h 1971675"/>
              <a:gd name="connsiteX90" fmla="*/ 241300 w 2784475"/>
              <a:gd name="connsiteY90" fmla="*/ 425450 h 1971675"/>
              <a:gd name="connsiteX91" fmla="*/ 241300 w 2784475"/>
              <a:gd name="connsiteY91" fmla="*/ 390525 h 1971675"/>
              <a:gd name="connsiteX92" fmla="*/ 234950 w 2784475"/>
              <a:gd name="connsiteY92" fmla="*/ 396875 h 1971675"/>
              <a:gd name="connsiteX93" fmla="*/ 234950 w 2784475"/>
              <a:gd name="connsiteY93" fmla="*/ 311150 h 1971675"/>
              <a:gd name="connsiteX94" fmla="*/ 215900 w 2784475"/>
              <a:gd name="connsiteY94" fmla="*/ 311150 h 1971675"/>
              <a:gd name="connsiteX95" fmla="*/ 215900 w 2784475"/>
              <a:gd name="connsiteY95" fmla="*/ 269875 h 1971675"/>
              <a:gd name="connsiteX96" fmla="*/ 200025 w 2784475"/>
              <a:gd name="connsiteY96" fmla="*/ 269875 h 1971675"/>
              <a:gd name="connsiteX97" fmla="*/ 200025 w 2784475"/>
              <a:gd name="connsiteY97" fmla="*/ 234950 h 1971675"/>
              <a:gd name="connsiteX98" fmla="*/ 187325 w 2784475"/>
              <a:gd name="connsiteY98" fmla="*/ 230187 h 1971675"/>
              <a:gd name="connsiteX99" fmla="*/ 187325 w 2784475"/>
              <a:gd name="connsiteY99" fmla="*/ 209550 h 1971675"/>
              <a:gd name="connsiteX100" fmla="*/ 149225 w 2784475"/>
              <a:gd name="connsiteY100" fmla="*/ 209550 h 1971675"/>
              <a:gd name="connsiteX101" fmla="*/ 149225 w 2784475"/>
              <a:gd name="connsiteY101" fmla="*/ 168275 h 1971675"/>
              <a:gd name="connsiteX102" fmla="*/ 127000 w 2784475"/>
              <a:gd name="connsiteY102" fmla="*/ 168275 h 1971675"/>
              <a:gd name="connsiteX103" fmla="*/ 127000 w 2784475"/>
              <a:gd name="connsiteY103" fmla="*/ 120650 h 1971675"/>
              <a:gd name="connsiteX104" fmla="*/ 79375 w 2784475"/>
              <a:gd name="connsiteY104" fmla="*/ 120650 h 1971675"/>
              <a:gd name="connsiteX105" fmla="*/ 79375 w 2784475"/>
              <a:gd name="connsiteY105" fmla="*/ 79375 h 1971675"/>
              <a:gd name="connsiteX106" fmla="*/ 79375 w 2784475"/>
              <a:gd name="connsiteY106" fmla="*/ 79375 h 1971675"/>
              <a:gd name="connsiteX107" fmla="*/ 79375 w 2784475"/>
              <a:gd name="connsiteY107" fmla="*/ 41275 h 1971675"/>
              <a:gd name="connsiteX108" fmla="*/ 50800 w 2784475"/>
              <a:gd name="connsiteY108" fmla="*/ 41275 h 1971675"/>
              <a:gd name="connsiteX109" fmla="*/ 50800 w 2784475"/>
              <a:gd name="connsiteY109" fmla="*/ 22225 h 1971675"/>
              <a:gd name="connsiteX110" fmla="*/ 15875 w 2784475"/>
              <a:gd name="connsiteY110" fmla="*/ 22225 h 1971675"/>
              <a:gd name="connsiteX111" fmla="*/ 15875 w 2784475"/>
              <a:gd name="connsiteY111" fmla="*/ 0 h 1971675"/>
              <a:gd name="connsiteX112" fmla="*/ 0 w 2784475"/>
              <a:gd name="connsiteY112"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3262 w 2784475"/>
              <a:gd name="connsiteY47" fmla="*/ 1403350 h 1971675"/>
              <a:gd name="connsiteX48" fmla="*/ 701675 w 2784475"/>
              <a:gd name="connsiteY48" fmla="*/ 1360487 h 1971675"/>
              <a:gd name="connsiteX49" fmla="*/ 674688 w 2784475"/>
              <a:gd name="connsiteY49" fmla="*/ 1362075 h 1971675"/>
              <a:gd name="connsiteX50" fmla="*/ 676275 w 2784475"/>
              <a:gd name="connsiteY50" fmla="*/ 1308100 h 1971675"/>
              <a:gd name="connsiteX51" fmla="*/ 669925 w 2784475"/>
              <a:gd name="connsiteY51" fmla="*/ 1308100 h 1971675"/>
              <a:gd name="connsiteX52" fmla="*/ 669925 w 2784475"/>
              <a:gd name="connsiteY52" fmla="*/ 1285875 h 1971675"/>
              <a:gd name="connsiteX53" fmla="*/ 631825 w 2784475"/>
              <a:gd name="connsiteY53" fmla="*/ 1285875 h 1971675"/>
              <a:gd name="connsiteX54" fmla="*/ 631825 w 2784475"/>
              <a:gd name="connsiteY54" fmla="*/ 1260475 h 1971675"/>
              <a:gd name="connsiteX55" fmla="*/ 609600 w 2784475"/>
              <a:gd name="connsiteY55" fmla="*/ 1260475 h 1971675"/>
              <a:gd name="connsiteX56" fmla="*/ 609600 w 2784475"/>
              <a:gd name="connsiteY56" fmla="*/ 1225550 h 1971675"/>
              <a:gd name="connsiteX57" fmla="*/ 590550 w 2784475"/>
              <a:gd name="connsiteY57" fmla="*/ 1190625 h 1971675"/>
              <a:gd name="connsiteX58" fmla="*/ 590550 w 2784475"/>
              <a:gd name="connsiteY58" fmla="*/ 1149350 h 1971675"/>
              <a:gd name="connsiteX59" fmla="*/ 590550 w 2784475"/>
              <a:gd name="connsiteY59" fmla="*/ 1149350 h 1971675"/>
              <a:gd name="connsiteX60" fmla="*/ 590550 w 2784475"/>
              <a:gd name="connsiteY60" fmla="*/ 1111250 h 1971675"/>
              <a:gd name="connsiteX61" fmla="*/ 552450 w 2784475"/>
              <a:gd name="connsiteY61" fmla="*/ 1111250 h 1971675"/>
              <a:gd name="connsiteX62" fmla="*/ 552450 w 2784475"/>
              <a:gd name="connsiteY62" fmla="*/ 1079500 h 1971675"/>
              <a:gd name="connsiteX63" fmla="*/ 539750 w 2784475"/>
              <a:gd name="connsiteY63" fmla="*/ 1079500 h 1971675"/>
              <a:gd name="connsiteX64" fmla="*/ 539750 w 2784475"/>
              <a:gd name="connsiteY64" fmla="*/ 1066800 h 1971675"/>
              <a:gd name="connsiteX65" fmla="*/ 523875 w 2784475"/>
              <a:gd name="connsiteY65" fmla="*/ 1066800 h 1971675"/>
              <a:gd name="connsiteX66" fmla="*/ 511175 w 2784475"/>
              <a:gd name="connsiteY66" fmla="*/ 1063625 h 1971675"/>
              <a:gd name="connsiteX67" fmla="*/ 508000 w 2784475"/>
              <a:gd name="connsiteY67" fmla="*/ 1041400 h 1971675"/>
              <a:gd name="connsiteX68" fmla="*/ 463550 w 2784475"/>
              <a:gd name="connsiteY68" fmla="*/ 1041400 h 1971675"/>
              <a:gd name="connsiteX69" fmla="*/ 463550 w 2784475"/>
              <a:gd name="connsiteY69" fmla="*/ 996950 h 1971675"/>
              <a:gd name="connsiteX70" fmla="*/ 454025 w 2784475"/>
              <a:gd name="connsiteY70" fmla="*/ 996950 h 1971675"/>
              <a:gd name="connsiteX71" fmla="*/ 454025 w 2784475"/>
              <a:gd name="connsiteY71" fmla="*/ 933450 h 1971675"/>
              <a:gd name="connsiteX72" fmla="*/ 415925 w 2784475"/>
              <a:gd name="connsiteY72" fmla="*/ 933450 h 1971675"/>
              <a:gd name="connsiteX73" fmla="*/ 415925 w 2784475"/>
              <a:gd name="connsiteY73" fmla="*/ 876300 h 1971675"/>
              <a:gd name="connsiteX74" fmla="*/ 400050 w 2784475"/>
              <a:gd name="connsiteY74" fmla="*/ 876300 h 1971675"/>
              <a:gd name="connsiteX75" fmla="*/ 400050 w 2784475"/>
              <a:gd name="connsiteY75" fmla="*/ 841375 h 1971675"/>
              <a:gd name="connsiteX76" fmla="*/ 387350 w 2784475"/>
              <a:gd name="connsiteY76" fmla="*/ 841375 h 1971675"/>
              <a:gd name="connsiteX77" fmla="*/ 387350 w 2784475"/>
              <a:gd name="connsiteY77" fmla="*/ 793750 h 1971675"/>
              <a:gd name="connsiteX78" fmla="*/ 377825 w 2784475"/>
              <a:gd name="connsiteY78" fmla="*/ 793750 h 1971675"/>
              <a:gd name="connsiteX79" fmla="*/ 376237 w 2784475"/>
              <a:gd name="connsiteY79" fmla="*/ 688975 h 1971675"/>
              <a:gd name="connsiteX80" fmla="*/ 342900 w 2784475"/>
              <a:gd name="connsiteY80" fmla="*/ 685800 h 1971675"/>
              <a:gd name="connsiteX81" fmla="*/ 342900 w 2784475"/>
              <a:gd name="connsiteY81" fmla="*/ 596900 h 1971675"/>
              <a:gd name="connsiteX82" fmla="*/ 320675 w 2784475"/>
              <a:gd name="connsiteY82" fmla="*/ 596900 h 1971675"/>
              <a:gd name="connsiteX83" fmla="*/ 320675 w 2784475"/>
              <a:gd name="connsiteY83" fmla="*/ 555625 h 1971675"/>
              <a:gd name="connsiteX84" fmla="*/ 304800 w 2784475"/>
              <a:gd name="connsiteY84" fmla="*/ 555625 h 1971675"/>
              <a:gd name="connsiteX85" fmla="*/ 304800 w 2784475"/>
              <a:gd name="connsiteY85" fmla="*/ 504825 h 1971675"/>
              <a:gd name="connsiteX86" fmla="*/ 276225 w 2784475"/>
              <a:gd name="connsiteY86" fmla="*/ 504825 h 1971675"/>
              <a:gd name="connsiteX87" fmla="*/ 276225 w 2784475"/>
              <a:gd name="connsiteY87" fmla="*/ 469900 h 1971675"/>
              <a:gd name="connsiteX88" fmla="*/ 266700 w 2784475"/>
              <a:gd name="connsiteY88" fmla="*/ 469900 h 1971675"/>
              <a:gd name="connsiteX89" fmla="*/ 266700 w 2784475"/>
              <a:gd name="connsiteY89" fmla="*/ 425450 h 1971675"/>
              <a:gd name="connsiteX90" fmla="*/ 241300 w 2784475"/>
              <a:gd name="connsiteY90" fmla="*/ 425450 h 1971675"/>
              <a:gd name="connsiteX91" fmla="*/ 241300 w 2784475"/>
              <a:gd name="connsiteY91" fmla="*/ 390525 h 1971675"/>
              <a:gd name="connsiteX92" fmla="*/ 234950 w 2784475"/>
              <a:gd name="connsiteY92" fmla="*/ 396875 h 1971675"/>
              <a:gd name="connsiteX93" fmla="*/ 234950 w 2784475"/>
              <a:gd name="connsiteY93" fmla="*/ 311150 h 1971675"/>
              <a:gd name="connsiteX94" fmla="*/ 215900 w 2784475"/>
              <a:gd name="connsiteY94" fmla="*/ 311150 h 1971675"/>
              <a:gd name="connsiteX95" fmla="*/ 215900 w 2784475"/>
              <a:gd name="connsiteY95" fmla="*/ 269875 h 1971675"/>
              <a:gd name="connsiteX96" fmla="*/ 200025 w 2784475"/>
              <a:gd name="connsiteY96" fmla="*/ 269875 h 1971675"/>
              <a:gd name="connsiteX97" fmla="*/ 200025 w 2784475"/>
              <a:gd name="connsiteY97" fmla="*/ 234950 h 1971675"/>
              <a:gd name="connsiteX98" fmla="*/ 187325 w 2784475"/>
              <a:gd name="connsiteY98" fmla="*/ 230187 h 1971675"/>
              <a:gd name="connsiteX99" fmla="*/ 187325 w 2784475"/>
              <a:gd name="connsiteY99" fmla="*/ 209550 h 1971675"/>
              <a:gd name="connsiteX100" fmla="*/ 149225 w 2784475"/>
              <a:gd name="connsiteY100" fmla="*/ 209550 h 1971675"/>
              <a:gd name="connsiteX101" fmla="*/ 149225 w 2784475"/>
              <a:gd name="connsiteY101" fmla="*/ 168275 h 1971675"/>
              <a:gd name="connsiteX102" fmla="*/ 127000 w 2784475"/>
              <a:gd name="connsiteY102" fmla="*/ 168275 h 1971675"/>
              <a:gd name="connsiteX103" fmla="*/ 127000 w 2784475"/>
              <a:gd name="connsiteY103" fmla="*/ 120650 h 1971675"/>
              <a:gd name="connsiteX104" fmla="*/ 79375 w 2784475"/>
              <a:gd name="connsiteY104" fmla="*/ 120650 h 1971675"/>
              <a:gd name="connsiteX105" fmla="*/ 79375 w 2784475"/>
              <a:gd name="connsiteY105" fmla="*/ 79375 h 1971675"/>
              <a:gd name="connsiteX106" fmla="*/ 79375 w 2784475"/>
              <a:gd name="connsiteY106" fmla="*/ 79375 h 1971675"/>
              <a:gd name="connsiteX107" fmla="*/ 79375 w 2784475"/>
              <a:gd name="connsiteY107" fmla="*/ 41275 h 1971675"/>
              <a:gd name="connsiteX108" fmla="*/ 50800 w 2784475"/>
              <a:gd name="connsiteY108" fmla="*/ 41275 h 1971675"/>
              <a:gd name="connsiteX109" fmla="*/ 50800 w 2784475"/>
              <a:gd name="connsiteY109" fmla="*/ 22225 h 1971675"/>
              <a:gd name="connsiteX110" fmla="*/ 15875 w 2784475"/>
              <a:gd name="connsiteY110" fmla="*/ 22225 h 1971675"/>
              <a:gd name="connsiteX111" fmla="*/ 15875 w 2784475"/>
              <a:gd name="connsiteY111" fmla="*/ 0 h 1971675"/>
              <a:gd name="connsiteX112" fmla="*/ 0 w 2784475"/>
              <a:gd name="connsiteY112"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31925 h 1971675"/>
              <a:gd name="connsiteX46" fmla="*/ 774700 w 2784475"/>
              <a:gd name="connsiteY46" fmla="*/ 1403350 h 1971675"/>
              <a:gd name="connsiteX47" fmla="*/ 703262 w 2784475"/>
              <a:gd name="connsiteY47" fmla="*/ 1403350 h 1971675"/>
              <a:gd name="connsiteX48" fmla="*/ 701675 w 2784475"/>
              <a:gd name="connsiteY48" fmla="*/ 1365250 h 1971675"/>
              <a:gd name="connsiteX49" fmla="*/ 674688 w 2784475"/>
              <a:gd name="connsiteY49" fmla="*/ 1362075 h 1971675"/>
              <a:gd name="connsiteX50" fmla="*/ 676275 w 2784475"/>
              <a:gd name="connsiteY50" fmla="*/ 1308100 h 1971675"/>
              <a:gd name="connsiteX51" fmla="*/ 669925 w 2784475"/>
              <a:gd name="connsiteY51" fmla="*/ 1308100 h 1971675"/>
              <a:gd name="connsiteX52" fmla="*/ 669925 w 2784475"/>
              <a:gd name="connsiteY52" fmla="*/ 1285875 h 1971675"/>
              <a:gd name="connsiteX53" fmla="*/ 631825 w 2784475"/>
              <a:gd name="connsiteY53" fmla="*/ 1285875 h 1971675"/>
              <a:gd name="connsiteX54" fmla="*/ 631825 w 2784475"/>
              <a:gd name="connsiteY54" fmla="*/ 1260475 h 1971675"/>
              <a:gd name="connsiteX55" fmla="*/ 609600 w 2784475"/>
              <a:gd name="connsiteY55" fmla="*/ 1260475 h 1971675"/>
              <a:gd name="connsiteX56" fmla="*/ 609600 w 2784475"/>
              <a:gd name="connsiteY56" fmla="*/ 1225550 h 1971675"/>
              <a:gd name="connsiteX57" fmla="*/ 590550 w 2784475"/>
              <a:gd name="connsiteY57" fmla="*/ 1190625 h 1971675"/>
              <a:gd name="connsiteX58" fmla="*/ 590550 w 2784475"/>
              <a:gd name="connsiteY58" fmla="*/ 1149350 h 1971675"/>
              <a:gd name="connsiteX59" fmla="*/ 590550 w 2784475"/>
              <a:gd name="connsiteY59" fmla="*/ 1149350 h 1971675"/>
              <a:gd name="connsiteX60" fmla="*/ 590550 w 2784475"/>
              <a:gd name="connsiteY60" fmla="*/ 1111250 h 1971675"/>
              <a:gd name="connsiteX61" fmla="*/ 552450 w 2784475"/>
              <a:gd name="connsiteY61" fmla="*/ 1111250 h 1971675"/>
              <a:gd name="connsiteX62" fmla="*/ 552450 w 2784475"/>
              <a:gd name="connsiteY62" fmla="*/ 1079500 h 1971675"/>
              <a:gd name="connsiteX63" fmla="*/ 539750 w 2784475"/>
              <a:gd name="connsiteY63" fmla="*/ 1079500 h 1971675"/>
              <a:gd name="connsiteX64" fmla="*/ 539750 w 2784475"/>
              <a:gd name="connsiteY64" fmla="*/ 1066800 h 1971675"/>
              <a:gd name="connsiteX65" fmla="*/ 523875 w 2784475"/>
              <a:gd name="connsiteY65" fmla="*/ 1066800 h 1971675"/>
              <a:gd name="connsiteX66" fmla="*/ 511175 w 2784475"/>
              <a:gd name="connsiteY66" fmla="*/ 1063625 h 1971675"/>
              <a:gd name="connsiteX67" fmla="*/ 508000 w 2784475"/>
              <a:gd name="connsiteY67" fmla="*/ 1041400 h 1971675"/>
              <a:gd name="connsiteX68" fmla="*/ 463550 w 2784475"/>
              <a:gd name="connsiteY68" fmla="*/ 1041400 h 1971675"/>
              <a:gd name="connsiteX69" fmla="*/ 463550 w 2784475"/>
              <a:gd name="connsiteY69" fmla="*/ 996950 h 1971675"/>
              <a:gd name="connsiteX70" fmla="*/ 454025 w 2784475"/>
              <a:gd name="connsiteY70" fmla="*/ 996950 h 1971675"/>
              <a:gd name="connsiteX71" fmla="*/ 454025 w 2784475"/>
              <a:gd name="connsiteY71" fmla="*/ 933450 h 1971675"/>
              <a:gd name="connsiteX72" fmla="*/ 415925 w 2784475"/>
              <a:gd name="connsiteY72" fmla="*/ 933450 h 1971675"/>
              <a:gd name="connsiteX73" fmla="*/ 415925 w 2784475"/>
              <a:gd name="connsiteY73" fmla="*/ 876300 h 1971675"/>
              <a:gd name="connsiteX74" fmla="*/ 400050 w 2784475"/>
              <a:gd name="connsiteY74" fmla="*/ 876300 h 1971675"/>
              <a:gd name="connsiteX75" fmla="*/ 400050 w 2784475"/>
              <a:gd name="connsiteY75" fmla="*/ 841375 h 1971675"/>
              <a:gd name="connsiteX76" fmla="*/ 387350 w 2784475"/>
              <a:gd name="connsiteY76" fmla="*/ 841375 h 1971675"/>
              <a:gd name="connsiteX77" fmla="*/ 387350 w 2784475"/>
              <a:gd name="connsiteY77" fmla="*/ 793750 h 1971675"/>
              <a:gd name="connsiteX78" fmla="*/ 377825 w 2784475"/>
              <a:gd name="connsiteY78" fmla="*/ 793750 h 1971675"/>
              <a:gd name="connsiteX79" fmla="*/ 376237 w 2784475"/>
              <a:gd name="connsiteY79" fmla="*/ 688975 h 1971675"/>
              <a:gd name="connsiteX80" fmla="*/ 342900 w 2784475"/>
              <a:gd name="connsiteY80" fmla="*/ 685800 h 1971675"/>
              <a:gd name="connsiteX81" fmla="*/ 342900 w 2784475"/>
              <a:gd name="connsiteY81" fmla="*/ 596900 h 1971675"/>
              <a:gd name="connsiteX82" fmla="*/ 320675 w 2784475"/>
              <a:gd name="connsiteY82" fmla="*/ 596900 h 1971675"/>
              <a:gd name="connsiteX83" fmla="*/ 320675 w 2784475"/>
              <a:gd name="connsiteY83" fmla="*/ 555625 h 1971675"/>
              <a:gd name="connsiteX84" fmla="*/ 304800 w 2784475"/>
              <a:gd name="connsiteY84" fmla="*/ 555625 h 1971675"/>
              <a:gd name="connsiteX85" fmla="*/ 304800 w 2784475"/>
              <a:gd name="connsiteY85" fmla="*/ 504825 h 1971675"/>
              <a:gd name="connsiteX86" fmla="*/ 276225 w 2784475"/>
              <a:gd name="connsiteY86" fmla="*/ 504825 h 1971675"/>
              <a:gd name="connsiteX87" fmla="*/ 276225 w 2784475"/>
              <a:gd name="connsiteY87" fmla="*/ 469900 h 1971675"/>
              <a:gd name="connsiteX88" fmla="*/ 266700 w 2784475"/>
              <a:gd name="connsiteY88" fmla="*/ 469900 h 1971675"/>
              <a:gd name="connsiteX89" fmla="*/ 266700 w 2784475"/>
              <a:gd name="connsiteY89" fmla="*/ 425450 h 1971675"/>
              <a:gd name="connsiteX90" fmla="*/ 241300 w 2784475"/>
              <a:gd name="connsiteY90" fmla="*/ 425450 h 1971675"/>
              <a:gd name="connsiteX91" fmla="*/ 241300 w 2784475"/>
              <a:gd name="connsiteY91" fmla="*/ 390525 h 1971675"/>
              <a:gd name="connsiteX92" fmla="*/ 234950 w 2784475"/>
              <a:gd name="connsiteY92" fmla="*/ 396875 h 1971675"/>
              <a:gd name="connsiteX93" fmla="*/ 234950 w 2784475"/>
              <a:gd name="connsiteY93" fmla="*/ 311150 h 1971675"/>
              <a:gd name="connsiteX94" fmla="*/ 215900 w 2784475"/>
              <a:gd name="connsiteY94" fmla="*/ 311150 h 1971675"/>
              <a:gd name="connsiteX95" fmla="*/ 215900 w 2784475"/>
              <a:gd name="connsiteY95" fmla="*/ 269875 h 1971675"/>
              <a:gd name="connsiteX96" fmla="*/ 200025 w 2784475"/>
              <a:gd name="connsiteY96" fmla="*/ 269875 h 1971675"/>
              <a:gd name="connsiteX97" fmla="*/ 200025 w 2784475"/>
              <a:gd name="connsiteY97" fmla="*/ 234950 h 1971675"/>
              <a:gd name="connsiteX98" fmla="*/ 187325 w 2784475"/>
              <a:gd name="connsiteY98" fmla="*/ 230187 h 1971675"/>
              <a:gd name="connsiteX99" fmla="*/ 187325 w 2784475"/>
              <a:gd name="connsiteY99" fmla="*/ 209550 h 1971675"/>
              <a:gd name="connsiteX100" fmla="*/ 149225 w 2784475"/>
              <a:gd name="connsiteY100" fmla="*/ 209550 h 1971675"/>
              <a:gd name="connsiteX101" fmla="*/ 149225 w 2784475"/>
              <a:gd name="connsiteY101" fmla="*/ 168275 h 1971675"/>
              <a:gd name="connsiteX102" fmla="*/ 127000 w 2784475"/>
              <a:gd name="connsiteY102" fmla="*/ 168275 h 1971675"/>
              <a:gd name="connsiteX103" fmla="*/ 127000 w 2784475"/>
              <a:gd name="connsiteY103" fmla="*/ 120650 h 1971675"/>
              <a:gd name="connsiteX104" fmla="*/ 79375 w 2784475"/>
              <a:gd name="connsiteY104" fmla="*/ 120650 h 1971675"/>
              <a:gd name="connsiteX105" fmla="*/ 79375 w 2784475"/>
              <a:gd name="connsiteY105" fmla="*/ 79375 h 1971675"/>
              <a:gd name="connsiteX106" fmla="*/ 79375 w 2784475"/>
              <a:gd name="connsiteY106" fmla="*/ 79375 h 1971675"/>
              <a:gd name="connsiteX107" fmla="*/ 79375 w 2784475"/>
              <a:gd name="connsiteY107" fmla="*/ 41275 h 1971675"/>
              <a:gd name="connsiteX108" fmla="*/ 50800 w 2784475"/>
              <a:gd name="connsiteY108" fmla="*/ 41275 h 1971675"/>
              <a:gd name="connsiteX109" fmla="*/ 50800 w 2784475"/>
              <a:gd name="connsiteY109" fmla="*/ 22225 h 1971675"/>
              <a:gd name="connsiteX110" fmla="*/ 15875 w 2784475"/>
              <a:gd name="connsiteY110" fmla="*/ 22225 h 1971675"/>
              <a:gd name="connsiteX111" fmla="*/ 15875 w 2784475"/>
              <a:gd name="connsiteY111" fmla="*/ 0 h 1971675"/>
              <a:gd name="connsiteX112" fmla="*/ 0 w 2784475"/>
              <a:gd name="connsiteY112"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84225 w 2784475"/>
              <a:gd name="connsiteY44" fmla="*/ 1441450 h 1971675"/>
              <a:gd name="connsiteX45" fmla="*/ 774700 w 2784475"/>
              <a:gd name="connsiteY45" fmla="*/ 1403350 h 1971675"/>
              <a:gd name="connsiteX46" fmla="*/ 703262 w 2784475"/>
              <a:gd name="connsiteY46" fmla="*/ 1403350 h 1971675"/>
              <a:gd name="connsiteX47" fmla="*/ 701675 w 2784475"/>
              <a:gd name="connsiteY47" fmla="*/ 1365250 h 1971675"/>
              <a:gd name="connsiteX48" fmla="*/ 674688 w 2784475"/>
              <a:gd name="connsiteY48" fmla="*/ 1362075 h 1971675"/>
              <a:gd name="connsiteX49" fmla="*/ 676275 w 2784475"/>
              <a:gd name="connsiteY49" fmla="*/ 1308100 h 1971675"/>
              <a:gd name="connsiteX50" fmla="*/ 669925 w 2784475"/>
              <a:gd name="connsiteY50" fmla="*/ 1308100 h 1971675"/>
              <a:gd name="connsiteX51" fmla="*/ 669925 w 2784475"/>
              <a:gd name="connsiteY51" fmla="*/ 1285875 h 1971675"/>
              <a:gd name="connsiteX52" fmla="*/ 631825 w 2784475"/>
              <a:gd name="connsiteY52" fmla="*/ 1285875 h 1971675"/>
              <a:gd name="connsiteX53" fmla="*/ 631825 w 2784475"/>
              <a:gd name="connsiteY53" fmla="*/ 1260475 h 1971675"/>
              <a:gd name="connsiteX54" fmla="*/ 609600 w 2784475"/>
              <a:gd name="connsiteY54" fmla="*/ 1260475 h 1971675"/>
              <a:gd name="connsiteX55" fmla="*/ 609600 w 2784475"/>
              <a:gd name="connsiteY55" fmla="*/ 1225550 h 1971675"/>
              <a:gd name="connsiteX56" fmla="*/ 590550 w 2784475"/>
              <a:gd name="connsiteY56" fmla="*/ 1190625 h 1971675"/>
              <a:gd name="connsiteX57" fmla="*/ 590550 w 2784475"/>
              <a:gd name="connsiteY57" fmla="*/ 1149350 h 1971675"/>
              <a:gd name="connsiteX58" fmla="*/ 590550 w 2784475"/>
              <a:gd name="connsiteY58" fmla="*/ 1149350 h 1971675"/>
              <a:gd name="connsiteX59" fmla="*/ 590550 w 2784475"/>
              <a:gd name="connsiteY59" fmla="*/ 1111250 h 1971675"/>
              <a:gd name="connsiteX60" fmla="*/ 552450 w 2784475"/>
              <a:gd name="connsiteY60" fmla="*/ 1111250 h 1971675"/>
              <a:gd name="connsiteX61" fmla="*/ 552450 w 2784475"/>
              <a:gd name="connsiteY61" fmla="*/ 1079500 h 1971675"/>
              <a:gd name="connsiteX62" fmla="*/ 539750 w 2784475"/>
              <a:gd name="connsiteY62" fmla="*/ 1079500 h 1971675"/>
              <a:gd name="connsiteX63" fmla="*/ 539750 w 2784475"/>
              <a:gd name="connsiteY63" fmla="*/ 1066800 h 1971675"/>
              <a:gd name="connsiteX64" fmla="*/ 523875 w 2784475"/>
              <a:gd name="connsiteY64" fmla="*/ 1066800 h 1971675"/>
              <a:gd name="connsiteX65" fmla="*/ 511175 w 2784475"/>
              <a:gd name="connsiteY65" fmla="*/ 1063625 h 1971675"/>
              <a:gd name="connsiteX66" fmla="*/ 508000 w 2784475"/>
              <a:gd name="connsiteY66" fmla="*/ 1041400 h 1971675"/>
              <a:gd name="connsiteX67" fmla="*/ 463550 w 2784475"/>
              <a:gd name="connsiteY67" fmla="*/ 1041400 h 1971675"/>
              <a:gd name="connsiteX68" fmla="*/ 463550 w 2784475"/>
              <a:gd name="connsiteY68" fmla="*/ 996950 h 1971675"/>
              <a:gd name="connsiteX69" fmla="*/ 454025 w 2784475"/>
              <a:gd name="connsiteY69" fmla="*/ 996950 h 1971675"/>
              <a:gd name="connsiteX70" fmla="*/ 454025 w 2784475"/>
              <a:gd name="connsiteY70" fmla="*/ 933450 h 1971675"/>
              <a:gd name="connsiteX71" fmla="*/ 415925 w 2784475"/>
              <a:gd name="connsiteY71" fmla="*/ 933450 h 1971675"/>
              <a:gd name="connsiteX72" fmla="*/ 415925 w 2784475"/>
              <a:gd name="connsiteY72" fmla="*/ 876300 h 1971675"/>
              <a:gd name="connsiteX73" fmla="*/ 400050 w 2784475"/>
              <a:gd name="connsiteY73" fmla="*/ 876300 h 1971675"/>
              <a:gd name="connsiteX74" fmla="*/ 400050 w 2784475"/>
              <a:gd name="connsiteY74" fmla="*/ 841375 h 1971675"/>
              <a:gd name="connsiteX75" fmla="*/ 387350 w 2784475"/>
              <a:gd name="connsiteY75" fmla="*/ 841375 h 1971675"/>
              <a:gd name="connsiteX76" fmla="*/ 387350 w 2784475"/>
              <a:gd name="connsiteY76" fmla="*/ 793750 h 1971675"/>
              <a:gd name="connsiteX77" fmla="*/ 377825 w 2784475"/>
              <a:gd name="connsiteY77" fmla="*/ 793750 h 1971675"/>
              <a:gd name="connsiteX78" fmla="*/ 376237 w 2784475"/>
              <a:gd name="connsiteY78" fmla="*/ 688975 h 1971675"/>
              <a:gd name="connsiteX79" fmla="*/ 342900 w 2784475"/>
              <a:gd name="connsiteY79" fmla="*/ 685800 h 1971675"/>
              <a:gd name="connsiteX80" fmla="*/ 342900 w 2784475"/>
              <a:gd name="connsiteY80" fmla="*/ 596900 h 1971675"/>
              <a:gd name="connsiteX81" fmla="*/ 320675 w 2784475"/>
              <a:gd name="connsiteY81" fmla="*/ 596900 h 1971675"/>
              <a:gd name="connsiteX82" fmla="*/ 320675 w 2784475"/>
              <a:gd name="connsiteY82" fmla="*/ 555625 h 1971675"/>
              <a:gd name="connsiteX83" fmla="*/ 304800 w 2784475"/>
              <a:gd name="connsiteY83" fmla="*/ 555625 h 1971675"/>
              <a:gd name="connsiteX84" fmla="*/ 304800 w 2784475"/>
              <a:gd name="connsiteY84" fmla="*/ 504825 h 1971675"/>
              <a:gd name="connsiteX85" fmla="*/ 276225 w 2784475"/>
              <a:gd name="connsiteY85" fmla="*/ 504825 h 1971675"/>
              <a:gd name="connsiteX86" fmla="*/ 276225 w 2784475"/>
              <a:gd name="connsiteY86" fmla="*/ 469900 h 1971675"/>
              <a:gd name="connsiteX87" fmla="*/ 266700 w 2784475"/>
              <a:gd name="connsiteY87" fmla="*/ 469900 h 1971675"/>
              <a:gd name="connsiteX88" fmla="*/ 266700 w 2784475"/>
              <a:gd name="connsiteY88" fmla="*/ 425450 h 1971675"/>
              <a:gd name="connsiteX89" fmla="*/ 241300 w 2784475"/>
              <a:gd name="connsiteY89" fmla="*/ 425450 h 1971675"/>
              <a:gd name="connsiteX90" fmla="*/ 241300 w 2784475"/>
              <a:gd name="connsiteY90" fmla="*/ 390525 h 1971675"/>
              <a:gd name="connsiteX91" fmla="*/ 234950 w 2784475"/>
              <a:gd name="connsiteY91" fmla="*/ 396875 h 1971675"/>
              <a:gd name="connsiteX92" fmla="*/ 234950 w 2784475"/>
              <a:gd name="connsiteY92" fmla="*/ 311150 h 1971675"/>
              <a:gd name="connsiteX93" fmla="*/ 215900 w 2784475"/>
              <a:gd name="connsiteY93" fmla="*/ 311150 h 1971675"/>
              <a:gd name="connsiteX94" fmla="*/ 215900 w 2784475"/>
              <a:gd name="connsiteY94" fmla="*/ 269875 h 1971675"/>
              <a:gd name="connsiteX95" fmla="*/ 200025 w 2784475"/>
              <a:gd name="connsiteY95" fmla="*/ 269875 h 1971675"/>
              <a:gd name="connsiteX96" fmla="*/ 200025 w 2784475"/>
              <a:gd name="connsiteY96" fmla="*/ 234950 h 1971675"/>
              <a:gd name="connsiteX97" fmla="*/ 187325 w 2784475"/>
              <a:gd name="connsiteY97" fmla="*/ 230187 h 1971675"/>
              <a:gd name="connsiteX98" fmla="*/ 187325 w 2784475"/>
              <a:gd name="connsiteY98" fmla="*/ 209550 h 1971675"/>
              <a:gd name="connsiteX99" fmla="*/ 149225 w 2784475"/>
              <a:gd name="connsiteY99" fmla="*/ 209550 h 1971675"/>
              <a:gd name="connsiteX100" fmla="*/ 149225 w 2784475"/>
              <a:gd name="connsiteY100" fmla="*/ 168275 h 1971675"/>
              <a:gd name="connsiteX101" fmla="*/ 127000 w 2784475"/>
              <a:gd name="connsiteY101" fmla="*/ 168275 h 1971675"/>
              <a:gd name="connsiteX102" fmla="*/ 127000 w 2784475"/>
              <a:gd name="connsiteY102" fmla="*/ 120650 h 1971675"/>
              <a:gd name="connsiteX103" fmla="*/ 79375 w 2784475"/>
              <a:gd name="connsiteY103" fmla="*/ 120650 h 1971675"/>
              <a:gd name="connsiteX104" fmla="*/ 79375 w 2784475"/>
              <a:gd name="connsiteY104" fmla="*/ 79375 h 1971675"/>
              <a:gd name="connsiteX105" fmla="*/ 79375 w 2784475"/>
              <a:gd name="connsiteY105" fmla="*/ 79375 h 1971675"/>
              <a:gd name="connsiteX106" fmla="*/ 79375 w 2784475"/>
              <a:gd name="connsiteY106" fmla="*/ 41275 h 1971675"/>
              <a:gd name="connsiteX107" fmla="*/ 50800 w 2784475"/>
              <a:gd name="connsiteY107" fmla="*/ 41275 h 1971675"/>
              <a:gd name="connsiteX108" fmla="*/ 50800 w 2784475"/>
              <a:gd name="connsiteY108" fmla="*/ 22225 h 1971675"/>
              <a:gd name="connsiteX109" fmla="*/ 15875 w 2784475"/>
              <a:gd name="connsiteY109" fmla="*/ 22225 h 1971675"/>
              <a:gd name="connsiteX110" fmla="*/ 15875 w 2784475"/>
              <a:gd name="connsiteY110" fmla="*/ 0 h 1971675"/>
              <a:gd name="connsiteX111" fmla="*/ 0 w 2784475"/>
              <a:gd name="connsiteY111"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96925 w 2784475"/>
              <a:gd name="connsiteY43" fmla="*/ 1428750 h 1971675"/>
              <a:gd name="connsiteX44" fmla="*/ 774700 w 2784475"/>
              <a:gd name="connsiteY44" fmla="*/ 1403350 h 1971675"/>
              <a:gd name="connsiteX45" fmla="*/ 703262 w 2784475"/>
              <a:gd name="connsiteY45" fmla="*/ 1403350 h 1971675"/>
              <a:gd name="connsiteX46" fmla="*/ 701675 w 2784475"/>
              <a:gd name="connsiteY46" fmla="*/ 1365250 h 1971675"/>
              <a:gd name="connsiteX47" fmla="*/ 674688 w 2784475"/>
              <a:gd name="connsiteY47" fmla="*/ 1362075 h 1971675"/>
              <a:gd name="connsiteX48" fmla="*/ 676275 w 2784475"/>
              <a:gd name="connsiteY48" fmla="*/ 1308100 h 1971675"/>
              <a:gd name="connsiteX49" fmla="*/ 669925 w 2784475"/>
              <a:gd name="connsiteY49" fmla="*/ 1308100 h 1971675"/>
              <a:gd name="connsiteX50" fmla="*/ 669925 w 2784475"/>
              <a:gd name="connsiteY50" fmla="*/ 1285875 h 1971675"/>
              <a:gd name="connsiteX51" fmla="*/ 631825 w 2784475"/>
              <a:gd name="connsiteY51" fmla="*/ 1285875 h 1971675"/>
              <a:gd name="connsiteX52" fmla="*/ 631825 w 2784475"/>
              <a:gd name="connsiteY52" fmla="*/ 1260475 h 1971675"/>
              <a:gd name="connsiteX53" fmla="*/ 609600 w 2784475"/>
              <a:gd name="connsiteY53" fmla="*/ 1260475 h 1971675"/>
              <a:gd name="connsiteX54" fmla="*/ 609600 w 2784475"/>
              <a:gd name="connsiteY54" fmla="*/ 1225550 h 1971675"/>
              <a:gd name="connsiteX55" fmla="*/ 590550 w 2784475"/>
              <a:gd name="connsiteY55" fmla="*/ 1190625 h 1971675"/>
              <a:gd name="connsiteX56" fmla="*/ 590550 w 2784475"/>
              <a:gd name="connsiteY56" fmla="*/ 1149350 h 1971675"/>
              <a:gd name="connsiteX57" fmla="*/ 590550 w 2784475"/>
              <a:gd name="connsiteY57" fmla="*/ 1149350 h 1971675"/>
              <a:gd name="connsiteX58" fmla="*/ 590550 w 2784475"/>
              <a:gd name="connsiteY58" fmla="*/ 1111250 h 1971675"/>
              <a:gd name="connsiteX59" fmla="*/ 552450 w 2784475"/>
              <a:gd name="connsiteY59" fmla="*/ 1111250 h 1971675"/>
              <a:gd name="connsiteX60" fmla="*/ 552450 w 2784475"/>
              <a:gd name="connsiteY60" fmla="*/ 1079500 h 1971675"/>
              <a:gd name="connsiteX61" fmla="*/ 539750 w 2784475"/>
              <a:gd name="connsiteY61" fmla="*/ 1079500 h 1971675"/>
              <a:gd name="connsiteX62" fmla="*/ 539750 w 2784475"/>
              <a:gd name="connsiteY62" fmla="*/ 1066800 h 1971675"/>
              <a:gd name="connsiteX63" fmla="*/ 523875 w 2784475"/>
              <a:gd name="connsiteY63" fmla="*/ 1066800 h 1971675"/>
              <a:gd name="connsiteX64" fmla="*/ 511175 w 2784475"/>
              <a:gd name="connsiteY64" fmla="*/ 1063625 h 1971675"/>
              <a:gd name="connsiteX65" fmla="*/ 508000 w 2784475"/>
              <a:gd name="connsiteY65" fmla="*/ 1041400 h 1971675"/>
              <a:gd name="connsiteX66" fmla="*/ 463550 w 2784475"/>
              <a:gd name="connsiteY66" fmla="*/ 1041400 h 1971675"/>
              <a:gd name="connsiteX67" fmla="*/ 463550 w 2784475"/>
              <a:gd name="connsiteY67" fmla="*/ 996950 h 1971675"/>
              <a:gd name="connsiteX68" fmla="*/ 454025 w 2784475"/>
              <a:gd name="connsiteY68" fmla="*/ 996950 h 1971675"/>
              <a:gd name="connsiteX69" fmla="*/ 454025 w 2784475"/>
              <a:gd name="connsiteY69" fmla="*/ 933450 h 1971675"/>
              <a:gd name="connsiteX70" fmla="*/ 415925 w 2784475"/>
              <a:gd name="connsiteY70" fmla="*/ 933450 h 1971675"/>
              <a:gd name="connsiteX71" fmla="*/ 415925 w 2784475"/>
              <a:gd name="connsiteY71" fmla="*/ 876300 h 1971675"/>
              <a:gd name="connsiteX72" fmla="*/ 400050 w 2784475"/>
              <a:gd name="connsiteY72" fmla="*/ 876300 h 1971675"/>
              <a:gd name="connsiteX73" fmla="*/ 400050 w 2784475"/>
              <a:gd name="connsiteY73" fmla="*/ 841375 h 1971675"/>
              <a:gd name="connsiteX74" fmla="*/ 387350 w 2784475"/>
              <a:gd name="connsiteY74" fmla="*/ 841375 h 1971675"/>
              <a:gd name="connsiteX75" fmla="*/ 387350 w 2784475"/>
              <a:gd name="connsiteY75" fmla="*/ 793750 h 1971675"/>
              <a:gd name="connsiteX76" fmla="*/ 377825 w 2784475"/>
              <a:gd name="connsiteY76" fmla="*/ 793750 h 1971675"/>
              <a:gd name="connsiteX77" fmla="*/ 376237 w 2784475"/>
              <a:gd name="connsiteY77" fmla="*/ 688975 h 1971675"/>
              <a:gd name="connsiteX78" fmla="*/ 342900 w 2784475"/>
              <a:gd name="connsiteY78" fmla="*/ 685800 h 1971675"/>
              <a:gd name="connsiteX79" fmla="*/ 342900 w 2784475"/>
              <a:gd name="connsiteY79" fmla="*/ 596900 h 1971675"/>
              <a:gd name="connsiteX80" fmla="*/ 320675 w 2784475"/>
              <a:gd name="connsiteY80" fmla="*/ 596900 h 1971675"/>
              <a:gd name="connsiteX81" fmla="*/ 320675 w 2784475"/>
              <a:gd name="connsiteY81" fmla="*/ 555625 h 1971675"/>
              <a:gd name="connsiteX82" fmla="*/ 304800 w 2784475"/>
              <a:gd name="connsiteY82" fmla="*/ 555625 h 1971675"/>
              <a:gd name="connsiteX83" fmla="*/ 304800 w 2784475"/>
              <a:gd name="connsiteY83" fmla="*/ 504825 h 1971675"/>
              <a:gd name="connsiteX84" fmla="*/ 276225 w 2784475"/>
              <a:gd name="connsiteY84" fmla="*/ 504825 h 1971675"/>
              <a:gd name="connsiteX85" fmla="*/ 276225 w 2784475"/>
              <a:gd name="connsiteY85" fmla="*/ 469900 h 1971675"/>
              <a:gd name="connsiteX86" fmla="*/ 266700 w 2784475"/>
              <a:gd name="connsiteY86" fmla="*/ 469900 h 1971675"/>
              <a:gd name="connsiteX87" fmla="*/ 266700 w 2784475"/>
              <a:gd name="connsiteY87" fmla="*/ 425450 h 1971675"/>
              <a:gd name="connsiteX88" fmla="*/ 241300 w 2784475"/>
              <a:gd name="connsiteY88" fmla="*/ 425450 h 1971675"/>
              <a:gd name="connsiteX89" fmla="*/ 241300 w 2784475"/>
              <a:gd name="connsiteY89" fmla="*/ 390525 h 1971675"/>
              <a:gd name="connsiteX90" fmla="*/ 234950 w 2784475"/>
              <a:gd name="connsiteY90" fmla="*/ 396875 h 1971675"/>
              <a:gd name="connsiteX91" fmla="*/ 234950 w 2784475"/>
              <a:gd name="connsiteY91" fmla="*/ 311150 h 1971675"/>
              <a:gd name="connsiteX92" fmla="*/ 215900 w 2784475"/>
              <a:gd name="connsiteY92" fmla="*/ 311150 h 1971675"/>
              <a:gd name="connsiteX93" fmla="*/ 215900 w 2784475"/>
              <a:gd name="connsiteY93" fmla="*/ 269875 h 1971675"/>
              <a:gd name="connsiteX94" fmla="*/ 200025 w 2784475"/>
              <a:gd name="connsiteY94" fmla="*/ 269875 h 1971675"/>
              <a:gd name="connsiteX95" fmla="*/ 200025 w 2784475"/>
              <a:gd name="connsiteY95" fmla="*/ 234950 h 1971675"/>
              <a:gd name="connsiteX96" fmla="*/ 187325 w 2784475"/>
              <a:gd name="connsiteY96" fmla="*/ 230187 h 1971675"/>
              <a:gd name="connsiteX97" fmla="*/ 187325 w 2784475"/>
              <a:gd name="connsiteY97" fmla="*/ 209550 h 1971675"/>
              <a:gd name="connsiteX98" fmla="*/ 149225 w 2784475"/>
              <a:gd name="connsiteY98" fmla="*/ 209550 h 1971675"/>
              <a:gd name="connsiteX99" fmla="*/ 149225 w 2784475"/>
              <a:gd name="connsiteY99" fmla="*/ 168275 h 1971675"/>
              <a:gd name="connsiteX100" fmla="*/ 127000 w 2784475"/>
              <a:gd name="connsiteY100" fmla="*/ 168275 h 1971675"/>
              <a:gd name="connsiteX101" fmla="*/ 127000 w 2784475"/>
              <a:gd name="connsiteY101" fmla="*/ 120650 h 1971675"/>
              <a:gd name="connsiteX102" fmla="*/ 79375 w 2784475"/>
              <a:gd name="connsiteY102" fmla="*/ 120650 h 1971675"/>
              <a:gd name="connsiteX103" fmla="*/ 79375 w 2784475"/>
              <a:gd name="connsiteY103" fmla="*/ 79375 h 1971675"/>
              <a:gd name="connsiteX104" fmla="*/ 79375 w 2784475"/>
              <a:gd name="connsiteY104" fmla="*/ 79375 h 1971675"/>
              <a:gd name="connsiteX105" fmla="*/ 79375 w 2784475"/>
              <a:gd name="connsiteY105" fmla="*/ 41275 h 1971675"/>
              <a:gd name="connsiteX106" fmla="*/ 50800 w 2784475"/>
              <a:gd name="connsiteY106" fmla="*/ 41275 h 1971675"/>
              <a:gd name="connsiteX107" fmla="*/ 50800 w 2784475"/>
              <a:gd name="connsiteY107" fmla="*/ 22225 h 1971675"/>
              <a:gd name="connsiteX108" fmla="*/ 15875 w 2784475"/>
              <a:gd name="connsiteY108" fmla="*/ 22225 h 1971675"/>
              <a:gd name="connsiteX109" fmla="*/ 15875 w 2784475"/>
              <a:gd name="connsiteY109" fmla="*/ 0 h 1971675"/>
              <a:gd name="connsiteX110" fmla="*/ 0 w 2784475"/>
              <a:gd name="connsiteY110" fmla="*/ 0 h 1971675"/>
              <a:gd name="connsiteX0" fmla="*/ 2784475 w 2784475"/>
              <a:gd name="connsiteY0" fmla="*/ 1971675 h 1971675"/>
              <a:gd name="connsiteX1" fmla="*/ 2717800 w 2784475"/>
              <a:gd name="connsiteY1" fmla="*/ 1971675 h 1971675"/>
              <a:gd name="connsiteX2" fmla="*/ 2717800 w 2784475"/>
              <a:gd name="connsiteY2" fmla="*/ 1908175 h 1971675"/>
              <a:gd name="connsiteX3" fmla="*/ 2082800 w 2784475"/>
              <a:gd name="connsiteY3" fmla="*/ 1908175 h 1971675"/>
              <a:gd name="connsiteX4" fmla="*/ 2082800 w 2784475"/>
              <a:gd name="connsiteY4" fmla="*/ 1882775 h 1971675"/>
              <a:gd name="connsiteX5" fmla="*/ 1717675 w 2784475"/>
              <a:gd name="connsiteY5" fmla="*/ 1882775 h 1971675"/>
              <a:gd name="connsiteX6" fmla="*/ 1717675 w 2784475"/>
              <a:gd name="connsiteY6" fmla="*/ 1866900 h 1971675"/>
              <a:gd name="connsiteX7" fmla="*/ 1590675 w 2784475"/>
              <a:gd name="connsiteY7" fmla="*/ 1866900 h 1971675"/>
              <a:gd name="connsiteX8" fmla="*/ 1590675 w 2784475"/>
              <a:gd name="connsiteY8" fmla="*/ 1847850 h 1971675"/>
              <a:gd name="connsiteX9" fmla="*/ 1568450 w 2784475"/>
              <a:gd name="connsiteY9" fmla="*/ 1847850 h 1971675"/>
              <a:gd name="connsiteX10" fmla="*/ 1257300 w 2784475"/>
              <a:gd name="connsiteY10" fmla="*/ 1847850 h 1971675"/>
              <a:gd name="connsiteX11" fmla="*/ 1257300 w 2784475"/>
              <a:gd name="connsiteY11" fmla="*/ 1809750 h 1971675"/>
              <a:gd name="connsiteX12" fmla="*/ 1244600 w 2784475"/>
              <a:gd name="connsiteY12" fmla="*/ 1809750 h 1971675"/>
              <a:gd name="connsiteX13" fmla="*/ 1244600 w 2784475"/>
              <a:gd name="connsiteY13" fmla="*/ 1774825 h 1971675"/>
              <a:gd name="connsiteX14" fmla="*/ 1216025 w 2784475"/>
              <a:gd name="connsiteY14" fmla="*/ 1774825 h 1971675"/>
              <a:gd name="connsiteX15" fmla="*/ 1216025 w 2784475"/>
              <a:gd name="connsiteY15" fmla="*/ 1758950 h 1971675"/>
              <a:gd name="connsiteX16" fmla="*/ 1196975 w 2784475"/>
              <a:gd name="connsiteY16" fmla="*/ 1758950 h 1971675"/>
              <a:gd name="connsiteX17" fmla="*/ 1196975 w 2784475"/>
              <a:gd name="connsiteY17" fmla="*/ 1758950 h 1971675"/>
              <a:gd name="connsiteX18" fmla="*/ 1196975 w 2784475"/>
              <a:gd name="connsiteY18" fmla="*/ 1739900 h 1971675"/>
              <a:gd name="connsiteX19" fmla="*/ 1155700 w 2784475"/>
              <a:gd name="connsiteY19" fmla="*/ 1739900 h 1971675"/>
              <a:gd name="connsiteX20" fmla="*/ 1155700 w 2784475"/>
              <a:gd name="connsiteY20" fmla="*/ 1717675 h 1971675"/>
              <a:gd name="connsiteX21" fmla="*/ 1136650 w 2784475"/>
              <a:gd name="connsiteY21" fmla="*/ 1717675 h 1971675"/>
              <a:gd name="connsiteX22" fmla="*/ 1136650 w 2784475"/>
              <a:gd name="connsiteY22" fmla="*/ 1717675 h 1971675"/>
              <a:gd name="connsiteX23" fmla="*/ 1136650 w 2784475"/>
              <a:gd name="connsiteY23" fmla="*/ 1698625 h 1971675"/>
              <a:gd name="connsiteX24" fmla="*/ 1073150 w 2784475"/>
              <a:gd name="connsiteY24" fmla="*/ 1698625 h 1971675"/>
              <a:gd name="connsiteX25" fmla="*/ 1073150 w 2784475"/>
              <a:gd name="connsiteY25" fmla="*/ 1698625 h 1971675"/>
              <a:gd name="connsiteX26" fmla="*/ 1073150 w 2784475"/>
              <a:gd name="connsiteY26" fmla="*/ 1685925 h 1971675"/>
              <a:gd name="connsiteX27" fmla="*/ 1022350 w 2784475"/>
              <a:gd name="connsiteY27" fmla="*/ 1685925 h 1971675"/>
              <a:gd name="connsiteX28" fmla="*/ 1022350 w 2784475"/>
              <a:gd name="connsiteY28" fmla="*/ 1651000 h 1971675"/>
              <a:gd name="connsiteX29" fmla="*/ 1000125 w 2784475"/>
              <a:gd name="connsiteY29" fmla="*/ 1651000 h 1971675"/>
              <a:gd name="connsiteX30" fmla="*/ 1006475 w 2784475"/>
              <a:gd name="connsiteY30" fmla="*/ 1644650 h 1971675"/>
              <a:gd name="connsiteX31" fmla="*/ 952500 w 2784475"/>
              <a:gd name="connsiteY31" fmla="*/ 1644650 h 1971675"/>
              <a:gd name="connsiteX32" fmla="*/ 952500 w 2784475"/>
              <a:gd name="connsiteY32" fmla="*/ 1619250 h 1971675"/>
              <a:gd name="connsiteX33" fmla="*/ 930275 w 2784475"/>
              <a:gd name="connsiteY33" fmla="*/ 1619250 h 1971675"/>
              <a:gd name="connsiteX34" fmla="*/ 930275 w 2784475"/>
              <a:gd name="connsiteY34" fmla="*/ 1590675 h 1971675"/>
              <a:gd name="connsiteX35" fmla="*/ 911225 w 2784475"/>
              <a:gd name="connsiteY35" fmla="*/ 1590675 h 1971675"/>
              <a:gd name="connsiteX36" fmla="*/ 911225 w 2784475"/>
              <a:gd name="connsiteY36" fmla="*/ 1524000 h 1971675"/>
              <a:gd name="connsiteX37" fmla="*/ 882650 w 2784475"/>
              <a:gd name="connsiteY37" fmla="*/ 1524000 h 1971675"/>
              <a:gd name="connsiteX38" fmla="*/ 882650 w 2784475"/>
              <a:gd name="connsiteY38" fmla="*/ 1508125 h 1971675"/>
              <a:gd name="connsiteX39" fmla="*/ 806450 w 2784475"/>
              <a:gd name="connsiteY39" fmla="*/ 1508125 h 1971675"/>
              <a:gd name="connsiteX40" fmla="*/ 806450 w 2784475"/>
              <a:gd name="connsiteY40" fmla="*/ 1476375 h 1971675"/>
              <a:gd name="connsiteX41" fmla="*/ 796925 w 2784475"/>
              <a:gd name="connsiteY41" fmla="*/ 1476375 h 1971675"/>
              <a:gd name="connsiteX42" fmla="*/ 796925 w 2784475"/>
              <a:gd name="connsiteY42" fmla="*/ 1428750 h 1971675"/>
              <a:gd name="connsiteX43" fmla="*/ 777875 w 2784475"/>
              <a:gd name="connsiteY43" fmla="*/ 1428750 h 1971675"/>
              <a:gd name="connsiteX44" fmla="*/ 774700 w 2784475"/>
              <a:gd name="connsiteY44" fmla="*/ 1403350 h 1971675"/>
              <a:gd name="connsiteX45" fmla="*/ 703262 w 2784475"/>
              <a:gd name="connsiteY45" fmla="*/ 1403350 h 1971675"/>
              <a:gd name="connsiteX46" fmla="*/ 701675 w 2784475"/>
              <a:gd name="connsiteY46" fmla="*/ 1365250 h 1971675"/>
              <a:gd name="connsiteX47" fmla="*/ 674688 w 2784475"/>
              <a:gd name="connsiteY47" fmla="*/ 1362075 h 1971675"/>
              <a:gd name="connsiteX48" fmla="*/ 676275 w 2784475"/>
              <a:gd name="connsiteY48" fmla="*/ 1308100 h 1971675"/>
              <a:gd name="connsiteX49" fmla="*/ 669925 w 2784475"/>
              <a:gd name="connsiteY49" fmla="*/ 1308100 h 1971675"/>
              <a:gd name="connsiteX50" fmla="*/ 669925 w 2784475"/>
              <a:gd name="connsiteY50" fmla="*/ 1285875 h 1971675"/>
              <a:gd name="connsiteX51" fmla="*/ 631825 w 2784475"/>
              <a:gd name="connsiteY51" fmla="*/ 1285875 h 1971675"/>
              <a:gd name="connsiteX52" fmla="*/ 631825 w 2784475"/>
              <a:gd name="connsiteY52" fmla="*/ 1260475 h 1971675"/>
              <a:gd name="connsiteX53" fmla="*/ 609600 w 2784475"/>
              <a:gd name="connsiteY53" fmla="*/ 1260475 h 1971675"/>
              <a:gd name="connsiteX54" fmla="*/ 609600 w 2784475"/>
              <a:gd name="connsiteY54" fmla="*/ 1225550 h 1971675"/>
              <a:gd name="connsiteX55" fmla="*/ 590550 w 2784475"/>
              <a:gd name="connsiteY55" fmla="*/ 1190625 h 1971675"/>
              <a:gd name="connsiteX56" fmla="*/ 590550 w 2784475"/>
              <a:gd name="connsiteY56" fmla="*/ 1149350 h 1971675"/>
              <a:gd name="connsiteX57" fmla="*/ 590550 w 2784475"/>
              <a:gd name="connsiteY57" fmla="*/ 1149350 h 1971675"/>
              <a:gd name="connsiteX58" fmla="*/ 590550 w 2784475"/>
              <a:gd name="connsiteY58" fmla="*/ 1111250 h 1971675"/>
              <a:gd name="connsiteX59" fmla="*/ 552450 w 2784475"/>
              <a:gd name="connsiteY59" fmla="*/ 1111250 h 1971675"/>
              <a:gd name="connsiteX60" fmla="*/ 552450 w 2784475"/>
              <a:gd name="connsiteY60" fmla="*/ 1079500 h 1971675"/>
              <a:gd name="connsiteX61" fmla="*/ 539750 w 2784475"/>
              <a:gd name="connsiteY61" fmla="*/ 1079500 h 1971675"/>
              <a:gd name="connsiteX62" fmla="*/ 539750 w 2784475"/>
              <a:gd name="connsiteY62" fmla="*/ 1066800 h 1971675"/>
              <a:gd name="connsiteX63" fmla="*/ 523875 w 2784475"/>
              <a:gd name="connsiteY63" fmla="*/ 1066800 h 1971675"/>
              <a:gd name="connsiteX64" fmla="*/ 511175 w 2784475"/>
              <a:gd name="connsiteY64" fmla="*/ 1063625 h 1971675"/>
              <a:gd name="connsiteX65" fmla="*/ 508000 w 2784475"/>
              <a:gd name="connsiteY65" fmla="*/ 1041400 h 1971675"/>
              <a:gd name="connsiteX66" fmla="*/ 463550 w 2784475"/>
              <a:gd name="connsiteY66" fmla="*/ 1041400 h 1971675"/>
              <a:gd name="connsiteX67" fmla="*/ 463550 w 2784475"/>
              <a:gd name="connsiteY67" fmla="*/ 996950 h 1971675"/>
              <a:gd name="connsiteX68" fmla="*/ 454025 w 2784475"/>
              <a:gd name="connsiteY68" fmla="*/ 996950 h 1971675"/>
              <a:gd name="connsiteX69" fmla="*/ 454025 w 2784475"/>
              <a:gd name="connsiteY69" fmla="*/ 933450 h 1971675"/>
              <a:gd name="connsiteX70" fmla="*/ 415925 w 2784475"/>
              <a:gd name="connsiteY70" fmla="*/ 933450 h 1971675"/>
              <a:gd name="connsiteX71" fmla="*/ 415925 w 2784475"/>
              <a:gd name="connsiteY71" fmla="*/ 876300 h 1971675"/>
              <a:gd name="connsiteX72" fmla="*/ 400050 w 2784475"/>
              <a:gd name="connsiteY72" fmla="*/ 876300 h 1971675"/>
              <a:gd name="connsiteX73" fmla="*/ 400050 w 2784475"/>
              <a:gd name="connsiteY73" fmla="*/ 841375 h 1971675"/>
              <a:gd name="connsiteX74" fmla="*/ 387350 w 2784475"/>
              <a:gd name="connsiteY74" fmla="*/ 841375 h 1971675"/>
              <a:gd name="connsiteX75" fmla="*/ 387350 w 2784475"/>
              <a:gd name="connsiteY75" fmla="*/ 793750 h 1971675"/>
              <a:gd name="connsiteX76" fmla="*/ 377825 w 2784475"/>
              <a:gd name="connsiteY76" fmla="*/ 793750 h 1971675"/>
              <a:gd name="connsiteX77" fmla="*/ 376237 w 2784475"/>
              <a:gd name="connsiteY77" fmla="*/ 688975 h 1971675"/>
              <a:gd name="connsiteX78" fmla="*/ 342900 w 2784475"/>
              <a:gd name="connsiteY78" fmla="*/ 685800 h 1971675"/>
              <a:gd name="connsiteX79" fmla="*/ 342900 w 2784475"/>
              <a:gd name="connsiteY79" fmla="*/ 596900 h 1971675"/>
              <a:gd name="connsiteX80" fmla="*/ 320675 w 2784475"/>
              <a:gd name="connsiteY80" fmla="*/ 596900 h 1971675"/>
              <a:gd name="connsiteX81" fmla="*/ 320675 w 2784475"/>
              <a:gd name="connsiteY81" fmla="*/ 555625 h 1971675"/>
              <a:gd name="connsiteX82" fmla="*/ 304800 w 2784475"/>
              <a:gd name="connsiteY82" fmla="*/ 555625 h 1971675"/>
              <a:gd name="connsiteX83" fmla="*/ 304800 w 2784475"/>
              <a:gd name="connsiteY83" fmla="*/ 504825 h 1971675"/>
              <a:gd name="connsiteX84" fmla="*/ 276225 w 2784475"/>
              <a:gd name="connsiteY84" fmla="*/ 504825 h 1971675"/>
              <a:gd name="connsiteX85" fmla="*/ 276225 w 2784475"/>
              <a:gd name="connsiteY85" fmla="*/ 469900 h 1971675"/>
              <a:gd name="connsiteX86" fmla="*/ 266700 w 2784475"/>
              <a:gd name="connsiteY86" fmla="*/ 469900 h 1971675"/>
              <a:gd name="connsiteX87" fmla="*/ 266700 w 2784475"/>
              <a:gd name="connsiteY87" fmla="*/ 425450 h 1971675"/>
              <a:gd name="connsiteX88" fmla="*/ 241300 w 2784475"/>
              <a:gd name="connsiteY88" fmla="*/ 425450 h 1971675"/>
              <a:gd name="connsiteX89" fmla="*/ 241300 w 2784475"/>
              <a:gd name="connsiteY89" fmla="*/ 390525 h 1971675"/>
              <a:gd name="connsiteX90" fmla="*/ 234950 w 2784475"/>
              <a:gd name="connsiteY90" fmla="*/ 396875 h 1971675"/>
              <a:gd name="connsiteX91" fmla="*/ 234950 w 2784475"/>
              <a:gd name="connsiteY91" fmla="*/ 311150 h 1971675"/>
              <a:gd name="connsiteX92" fmla="*/ 215900 w 2784475"/>
              <a:gd name="connsiteY92" fmla="*/ 311150 h 1971675"/>
              <a:gd name="connsiteX93" fmla="*/ 215900 w 2784475"/>
              <a:gd name="connsiteY93" fmla="*/ 269875 h 1971675"/>
              <a:gd name="connsiteX94" fmla="*/ 200025 w 2784475"/>
              <a:gd name="connsiteY94" fmla="*/ 269875 h 1971675"/>
              <a:gd name="connsiteX95" fmla="*/ 200025 w 2784475"/>
              <a:gd name="connsiteY95" fmla="*/ 234950 h 1971675"/>
              <a:gd name="connsiteX96" fmla="*/ 187325 w 2784475"/>
              <a:gd name="connsiteY96" fmla="*/ 230187 h 1971675"/>
              <a:gd name="connsiteX97" fmla="*/ 187325 w 2784475"/>
              <a:gd name="connsiteY97" fmla="*/ 209550 h 1971675"/>
              <a:gd name="connsiteX98" fmla="*/ 149225 w 2784475"/>
              <a:gd name="connsiteY98" fmla="*/ 209550 h 1971675"/>
              <a:gd name="connsiteX99" fmla="*/ 149225 w 2784475"/>
              <a:gd name="connsiteY99" fmla="*/ 168275 h 1971675"/>
              <a:gd name="connsiteX100" fmla="*/ 127000 w 2784475"/>
              <a:gd name="connsiteY100" fmla="*/ 168275 h 1971675"/>
              <a:gd name="connsiteX101" fmla="*/ 127000 w 2784475"/>
              <a:gd name="connsiteY101" fmla="*/ 120650 h 1971675"/>
              <a:gd name="connsiteX102" fmla="*/ 79375 w 2784475"/>
              <a:gd name="connsiteY102" fmla="*/ 120650 h 1971675"/>
              <a:gd name="connsiteX103" fmla="*/ 79375 w 2784475"/>
              <a:gd name="connsiteY103" fmla="*/ 79375 h 1971675"/>
              <a:gd name="connsiteX104" fmla="*/ 79375 w 2784475"/>
              <a:gd name="connsiteY104" fmla="*/ 79375 h 1971675"/>
              <a:gd name="connsiteX105" fmla="*/ 79375 w 2784475"/>
              <a:gd name="connsiteY105" fmla="*/ 41275 h 1971675"/>
              <a:gd name="connsiteX106" fmla="*/ 50800 w 2784475"/>
              <a:gd name="connsiteY106" fmla="*/ 41275 h 1971675"/>
              <a:gd name="connsiteX107" fmla="*/ 50800 w 2784475"/>
              <a:gd name="connsiteY107" fmla="*/ 22225 h 1971675"/>
              <a:gd name="connsiteX108" fmla="*/ 15875 w 2784475"/>
              <a:gd name="connsiteY108" fmla="*/ 22225 h 1971675"/>
              <a:gd name="connsiteX109" fmla="*/ 15875 w 2784475"/>
              <a:gd name="connsiteY109" fmla="*/ 0 h 1971675"/>
              <a:gd name="connsiteX110" fmla="*/ 0 w 2784475"/>
              <a:gd name="connsiteY110" fmla="*/ 0 h 197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784475" h="1971675">
                <a:moveTo>
                  <a:pt x="2784475" y="1971675"/>
                </a:moveTo>
                <a:lnTo>
                  <a:pt x="2717800" y="1971675"/>
                </a:lnTo>
                <a:lnTo>
                  <a:pt x="2717800" y="1908175"/>
                </a:lnTo>
                <a:lnTo>
                  <a:pt x="2082800" y="1908175"/>
                </a:lnTo>
                <a:lnTo>
                  <a:pt x="2082800" y="1882775"/>
                </a:lnTo>
                <a:lnTo>
                  <a:pt x="1717675" y="1882775"/>
                </a:lnTo>
                <a:lnTo>
                  <a:pt x="1717675" y="1866900"/>
                </a:lnTo>
                <a:lnTo>
                  <a:pt x="1590675" y="1866900"/>
                </a:lnTo>
                <a:lnTo>
                  <a:pt x="1590675" y="1847850"/>
                </a:lnTo>
                <a:lnTo>
                  <a:pt x="1568450" y="1847850"/>
                </a:lnTo>
                <a:lnTo>
                  <a:pt x="1257300" y="1847850"/>
                </a:lnTo>
                <a:lnTo>
                  <a:pt x="1257300" y="1809750"/>
                </a:lnTo>
                <a:lnTo>
                  <a:pt x="1244600" y="1809750"/>
                </a:lnTo>
                <a:lnTo>
                  <a:pt x="1244600" y="1774825"/>
                </a:lnTo>
                <a:lnTo>
                  <a:pt x="1216025" y="1774825"/>
                </a:lnTo>
                <a:lnTo>
                  <a:pt x="1216025" y="1758950"/>
                </a:lnTo>
                <a:lnTo>
                  <a:pt x="1196975" y="1758950"/>
                </a:lnTo>
                <a:lnTo>
                  <a:pt x="1196975" y="1758950"/>
                </a:lnTo>
                <a:lnTo>
                  <a:pt x="1196975" y="1739900"/>
                </a:lnTo>
                <a:lnTo>
                  <a:pt x="1155700" y="1739900"/>
                </a:lnTo>
                <a:lnTo>
                  <a:pt x="1155700" y="1717675"/>
                </a:lnTo>
                <a:lnTo>
                  <a:pt x="1136650" y="1717675"/>
                </a:lnTo>
                <a:lnTo>
                  <a:pt x="1136650" y="1717675"/>
                </a:lnTo>
                <a:lnTo>
                  <a:pt x="1136650" y="1698625"/>
                </a:lnTo>
                <a:lnTo>
                  <a:pt x="1073150" y="1698625"/>
                </a:lnTo>
                <a:lnTo>
                  <a:pt x="1073150" y="1698625"/>
                </a:lnTo>
                <a:lnTo>
                  <a:pt x="1073150" y="1685925"/>
                </a:lnTo>
                <a:lnTo>
                  <a:pt x="1022350" y="1685925"/>
                </a:lnTo>
                <a:lnTo>
                  <a:pt x="1022350" y="1651000"/>
                </a:lnTo>
                <a:lnTo>
                  <a:pt x="1000125" y="1651000"/>
                </a:lnTo>
                <a:lnTo>
                  <a:pt x="1006475" y="1644650"/>
                </a:lnTo>
                <a:lnTo>
                  <a:pt x="952500" y="1644650"/>
                </a:lnTo>
                <a:lnTo>
                  <a:pt x="952500" y="1619250"/>
                </a:lnTo>
                <a:lnTo>
                  <a:pt x="930275" y="1619250"/>
                </a:lnTo>
                <a:lnTo>
                  <a:pt x="930275" y="1590675"/>
                </a:lnTo>
                <a:lnTo>
                  <a:pt x="911225" y="1590675"/>
                </a:lnTo>
                <a:lnTo>
                  <a:pt x="911225" y="1524000"/>
                </a:lnTo>
                <a:lnTo>
                  <a:pt x="882650" y="1524000"/>
                </a:lnTo>
                <a:lnTo>
                  <a:pt x="882650" y="1508125"/>
                </a:lnTo>
                <a:lnTo>
                  <a:pt x="806450" y="1508125"/>
                </a:lnTo>
                <a:lnTo>
                  <a:pt x="806450" y="1476375"/>
                </a:lnTo>
                <a:lnTo>
                  <a:pt x="796925" y="1476375"/>
                </a:lnTo>
                <a:lnTo>
                  <a:pt x="796925" y="1428750"/>
                </a:lnTo>
                <a:lnTo>
                  <a:pt x="777875" y="1428750"/>
                </a:lnTo>
                <a:lnTo>
                  <a:pt x="774700" y="1403350"/>
                </a:lnTo>
                <a:lnTo>
                  <a:pt x="703262" y="1403350"/>
                </a:lnTo>
                <a:lnTo>
                  <a:pt x="701675" y="1365250"/>
                </a:lnTo>
                <a:lnTo>
                  <a:pt x="674688" y="1362075"/>
                </a:lnTo>
                <a:lnTo>
                  <a:pt x="676275" y="1308100"/>
                </a:lnTo>
                <a:lnTo>
                  <a:pt x="669925" y="1308100"/>
                </a:lnTo>
                <a:lnTo>
                  <a:pt x="669925" y="1285875"/>
                </a:lnTo>
                <a:lnTo>
                  <a:pt x="631825" y="1285875"/>
                </a:lnTo>
                <a:lnTo>
                  <a:pt x="631825" y="1260475"/>
                </a:lnTo>
                <a:lnTo>
                  <a:pt x="609600" y="1260475"/>
                </a:lnTo>
                <a:lnTo>
                  <a:pt x="609600" y="1225550"/>
                </a:lnTo>
                <a:lnTo>
                  <a:pt x="590550" y="1190625"/>
                </a:lnTo>
                <a:lnTo>
                  <a:pt x="590550" y="1149350"/>
                </a:lnTo>
                <a:lnTo>
                  <a:pt x="590550" y="1149350"/>
                </a:lnTo>
                <a:lnTo>
                  <a:pt x="590550" y="1111250"/>
                </a:lnTo>
                <a:lnTo>
                  <a:pt x="552450" y="1111250"/>
                </a:lnTo>
                <a:lnTo>
                  <a:pt x="552450" y="1079500"/>
                </a:lnTo>
                <a:lnTo>
                  <a:pt x="539750" y="1079500"/>
                </a:lnTo>
                <a:lnTo>
                  <a:pt x="539750" y="1066800"/>
                </a:lnTo>
                <a:lnTo>
                  <a:pt x="523875" y="1066800"/>
                </a:lnTo>
                <a:lnTo>
                  <a:pt x="511175" y="1063625"/>
                </a:lnTo>
                <a:lnTo>
                  <a:pt x="508000" y="1041400"/>
                </a:lnTo>
                <a:lnTo>
                  <a:pt x="463550" y="1041400"/>
                </a:lnTo>
                <a:lnTo>
                  <a:pt x="463550" y="996950"/>
                </a:lnTo>
                <a:lnTo>
                  <a:pt x="454025" y="996950"/>
                </a:lnTo>
                <a:lnTo>
                  <a:pt x="454025" y="933450"/>
                </a:lnTo>
                <a:lnTo>
                  <a:pt x="415925" y="933450"/>
                </a:lnTo>
                <a:lnTo>
                  <a:pt x="415925" y="876300"/>
                </a:lnTo>
                <a:lnTo>
                  <a:pt x="400050" y="876300"/>
                </a:lnTo>
                <a:lnTo>
                  <a:pt x="400050" y="841375"/>
                </a:lnTo>
                <a:lnTo>
                  <a:pt x="387350" y="841375"/>
                </a:lnTo>
                <a:lnTo>
                  <a:pt x="387350" y="793750"/>
                </a:lnTo>
                <a:lnTo>
                  <a:pt x="377825" y="793750"/>
                </a:lnTo>
                <a:cubicBezTo>
                  <a:pt x="377296" y="758825"/>
                  <a:pt x="376766" y="723900"/>
                  <a:pt x="376237" y="688975"/>
                </a:cubicBezTo>
                <a:lnTo>
                  <a:pt x="342900" y="685800"/>
                </a:lnTo>
                <a:lnTo>
                  <a:pt x="342900" y="596900"/>
                </a:lnTo>
                <a:lnTo>
                  <a:pt x="320675" y="596900"/>
                </a:lnTo>
                <a:lnTo>
                  <a:pt x="320675" y="555625"/>
                </a:lnTo>
                <a:lnTo>
                  <a:pt x="304800" y="555625"/>
                </a:lnTo>
                <a:lnTo>
                  <a:pt x="304800" y="504825"/>
                </a:lnTo>
                <a:lnTo>
                  <a:pt x="276225" y="504825"/>
                </a:lnTo>
                <a:lnTo>
                  <a:pt x="276225" y="469900"/>
                </a:lnTo>
                <a:lnTo>
                  <a:pt x="266700" y="469900"/>
                </a:lnTo>
                <a:lnTo>
                  <a:pt x="266700" y="425450"/>
                </a:lnTo>
                <a:lnTo>
                  <a:pt x="241300" y="425450"/>
                </a:lnTo>
                <a:lnTo>
                  <a:pt x="241300" y="390525"/>
                </a:lnTo>
                <a:lnTo>
                  <a:pt x="234950" y="396875"/>
                </a:lnTo>
                <a:lnTo>
                  <a:pt x="234950" y="311150"/>
                </a:lnTo>
                <a:lnTo>
                  <a:pt x="215900" y="311150"/>
                </a:lnTo>
                <a:lnTo>
                  <a:pt x="215900" y="269875"/>
                </a:lnTo>
                <a:lnTo>
                  <a:pt x="200025" y="269875"/>
                </a:lnTo>
                <a:lnTo>
                  <a:pt x="200025" y="234950"/>
                </a:lnTo>
                <a:lnTo>
                  <a:pt x="187325" y="230187"/>
                </a:lnTo>
                <a:lnTo>
                  <a:pt x="187325" y="209550"/>
                </a:lnTo>
                <a:lnTo>
                  <a:pt x="149225" y="209550"/>
                </a:lnTo>
                <a:lnTo>
                  <a:pt x="149225" y="168275"/>
                </a:lnTo>
                <a:lnTo>
                  <a:pt x="127000" y="168275"/>
                </a:lnTo>
                <a:lnTo>
                  <a:pt x="127000" y="120650"/>
                </a:lnTo>
                <a:lnTo>
                  <a:pt x="79375" y="120650"/>
                </a:lnTo>
                <a:lnTo>
                  <a:pt x="79375" y="79375"/>
                </a:lnTo>
                <a:lnTo>
                  <a:pt x="79375" y="79375"/>
                </a:lnTo>
                <a:lnTo>
                  <a:pt x="79375" y="41275"/>
                </a:lnTo>
                <a:lnTo>
                  <a:pt x="50800" y="41275"/>
                </a:lnTo>
                <a:lnTo>
                  <a:pt x="50800" y="22225"/>
                </a:lnTo>
                <a:lnTo>
                  <a:pt x="15875" y="22225"/>
                </a:lnTo>
                <a:lnTo>
                  <a:pt x="15875"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482" name="Freeform: Shape 481">
            <a:extLst>
              <a:ext uri="{FF2B5EF4-FFF2-40B4-BE49-F238E27FC236}">
                <a16:creationId xmlns:a16="http://schemas.microsoft.com/office/drawing/2014/main" id="{4F0DAA19-E4E8-4127-914F-B820B2C1345B}"/>
              </a:ext>
            </a:extLst>
          </p:cNvPr>
          <p:cNvSpPr/>
          <p:nvPr/>
        </p:nvSpPr>
        <p:spPr bwMode="auto">
          <a:xfrm>
            <a:off x="8375650" y="3697028"/>
            <a:ext cx="987425" cy="2133600"/>
          </a:xfrm>
          <a:custGeom>
            <a:avLst/>
            <a:gdLst>
              <a:gd name="connsiteX0" fmla="*/ 0 w 987425"/>
              <a:gd name="connsiteY0" fmla="*/ 0 h 2133600"/>
              <a:gd name="connsiteX1" fmla="*/ 0 w 987425"/>
              <a:gd name="connsiteY1" fmla="*/ 60325 h 2133600"/>
              <a:gd name="connsiteX2" fmla="*/ 12700 w 987425"/>
              <a:gd name="connsiteY2" fmla="*/ 60325 h 2133600"/>
              <a:gd name="connsiteX3" fmla="*/ 12700 w 987425"/>
              <a:gd name="connsiteY3" fmla="*/ 107950 h 2133600"/>
              <a:gd name="connsiteX4" fmla="*/ 28575 w 987425"/>
              <a:gd name="connsiteY4" fmla="*/ 107950 h 2133600"/>
              <a:gd name="connsiteX5" fmla="*/ 28575 w 987425"/>
              <a:gd name="connsiteY5" fmla="*/ 196850 h 2133600"/>
              <a:gd name="connsiteX6" fmla="*/ 50800 w 987425"/>
              <a:gd name="connsiteY6" fmla="*/ 196850 h 2133600"/>
              <a:gd name="connsiteX7" fmla="*/ 50800 w 987425"/>
              <a:gd name="connsiteY7" fmla="*/ 244475 h 2133600"/>
              <a:gd name="connsiteX8" fmla="*/ 60325 w 987425"/>
              <a:gd name="connsiteY8" fmla="*/ 244475 h 2133600"/>
              <a:gd name="connsiteX9" fmla="*/ 60325 w 987425"/>
              <a:gd name="connsiteY9" fmla="*/ 276225 h 2133600"/>
              <a:gd name="connsiteX10" fmla="*/ 76200 w 987425"/>
              <a:gd name="connsiteY10" fmla="*/ 276225 h 2133600"/>
              <a:gd name="connsiteX11" fmla="*/ 76200 w 987425"/>
              <a:gd name="connsiteY11" fmla="*/ 412750 h 2133600"/>
              <a:gd name="connsiteX12" fmla="*/ 107950 w 987425"/>
              <a:gd name="connsiteY12" fmla="*/ 412750 h 2133600"/>
              <a:gd name="connsiteX13" fmla="*/ 107950 w 987425"/>
              <a:gd name="connsiteY13" fmla="*/ 476250 h 2133600"/>
              <a:gd name="connsiteX14" fmla="*/ 130175 w 987425"/>
              <a:gd name="connsiteY14" fmla="*/ 476250 h 2133600"/>
              <a:gd name="connsiteX15" fmla="*/ 130175 w 987425"/>
              <a:gd name="connsiteY15" fmla="*/ 504825 h 2133600"/>
              <a:gd name="connsiteX16" fmla="*/ 136525 w 987425"/>
              <a:gd name="connsiteY16" fmla="*/ 511175 h 2133600"/>
              <a:gd name="connsiteX17" fmla="*/ 136525 w 987425"/>
              <a:gd name="connsiteY17" fmla="*/ 568325 h 2133600"/>
              <a:gd name="connsiteX18" fmla="*/ 142875 w 987425"/>
              <a:gd name="connsiteY18" fmla="*/ 568325 h 2133600"/>
              <a:gd name="connsiteX19" fmla="*/ 142875 w 987425"/>
              <a:gd name="connsiteY19" fmla="*/ 625475 h 2133600"/>
              <a:gd name="connsiteX20" fmla="*/ 149225 w 987425"/>
              <a:gd name="connsiteY20" fmla="*/ 625475 h 2133600"/>
              <a:gd name="connsiteX21" fmla="*/ 149225 w 987425"/>
              <a:gd name="connsiteY21" fmla="*/ 676275 h 2133600"/>
              <a:gd name="connsiteX22" fmla="*/ 165100 w 987425"/>
              <a:gd name="connsiteY22" fmla="*/ 676275 h 2133600"/>
              <a:gd name="connsiteX23" fmla="*/ 165100 w 987425"/>
              <a:gd name="connsiteY23" fmla="*/ 720725 h 2133600"/>
              <a:gd name="connsiteX24" fmla="*/ 168275 w 987425"/>
              <a:gd name="connsiteY24" fmla="*/ 723900 h 2133600"/>
              <a:gd name="connsiteX25" fmla="*/ 168275 w 987425"/>
              <a:gd name="connsiteY25" fmla="*/ 739775 h 2133600"/>
              <a:gd name="connsiteX26" fmla="*/ 184150 w 987425"/>
              <a:gd name="connsiteY26" fmla="*/ 739775 h 2133600"/>
              <a:gd name="connsiteX27" fmla="*/ 184150 w 987425"/>
              <a:gd name="connsiteY27" fmla="*/ 908050 h 2133600"/>
              <a:gd name="connsiteX28" fmla="*/ 190500 w 987425"/>
              <a:gd name="connsiteY28" fmla="*/ 901700 h 2133600"/>
              <a:gd name="connsiteX29" fmla="*/ 190500 w 987425"/>
              <a:gd name="connsiteY29" fmla="*/ 1038225 h 2133600"/>
              <a:gd name="connsiteX30" fmla="*/ 200025 w 987425"/>
              <a:gd name="connsiteY30" fmla="*/ 1038225 h 2133600"/>
              <a:gd name="connsiteX31" fmla="*/ 200025 w 987425"/>
              <a:gd name="connsiteY31" fmla="*/ 1114425 h 2133600"/>
              <a:gd name="connsiteX32" fmla="*/ 200025 w 987425"/>
              <a:gd name="connsiteY32" fmla="*/ 1114425 h 2133600"/>
              <a:gd name="connsiteX33" fmla="*/ 219075 w 987425"/>
              <a:gd name="connsiteY33" fmla="*/ 1114425 h 2133600"/>
              <a:gd name="connsiteX34" fmla="*/ 219075 w 987425"/>
              <a:gd name="connsiteY34" fmla="*/ 1193800 h 2133600"/>
              <a:gd name="connsiteX35" fmla="*/ 238125 w 987425"/>
              <a:gd name="connsiteY35" fmla="*/ 1193800 h 2133600"/>
              <a:gd name="connsiteX36" fmla="*/ 238125 w 987425"/>
              <a:gd name="connsiteY36" fmla="*/ 1219200 h 2133600"/>
              <a:gd name="connsiteX37" fmla="*/ 250825 w 987425"/>
              <a:gd name="connsiteY37" fmla="*/ 1219200 h 2133600"/>
              <a:gd name="connsiteX38" fmla="*/ 250825 w 987425"/>
              <a:gd name="connsiteY38" fmla="*/ 1257300 h 2133600"/>
              <a:gd name="connsiteX39" fmla="*/ 266700 w 987425"/>
              <a:gd name="connsiteY39" fmla="*/ 1257300 h 2133600"/>
              <a:gd name="connsiteX40" fmla="*/ 266700 w 987425"/>
              <a:gd name="connsiteY40" fmla="*/ 1384300 h 2133600"/>
              <a:gd name="connsiteX41" fmla="*/ 288925 w 987425"/>
              <a:gd name="connsiteY41" fmla="*/ 1384300 h 2133600"/>
              <a:gd name="connsiteX42" fmla="*/ 288925 w 987425"/>
              <a:gd name="connsiteY42" fmla="*/ 1501775 h 2133600"/>
              <a:gd name="connsiteX43" fmla="*/ 288925 w 987425"/>
              <a:gd name="connsiteY43" fmla="*/ 1501775 h 2133600"/>
              <a:gd name="connsiteX44" fmla="*/ 288925 w 987425"/>
              <a:gd name="connsiteY44" fmla="*/ 1584325 h 2133600"/>
              <a:gd name="connsiteX45" fmla="*/ 327025 w 987425"/>
              <a:gd name="connsiteY45" fmla="*/ 1584325 h 2133600"/>
              <a:gd name="connsiteX46" fmla="*/ 327025 w 987425"/>
              <a:gd name="connsiteY46" fmla="*/ 1584325 h 2133600"/>
              <a:gd name="connsiteX47" fmla="*/ 339725 w 987425"/>
              <a:gd name="connsiteY47" fmla="*/ 1597025 h 2133600"/>
              <a:gd name="connsiteX48" fmla="*/ 339725 w 987425"/>
              <a:gd name="connsiteY48" fmla="*/ 1638300 h 2133600"/>
              <a:gd name="connsiteX49" fmla="*/ 352425 w 987425"/>
              <a:gd name="connsiteY49" fmla="*/ 1638300 h 2133600"/>
              <a:gd name="connsiteX50" fmla="*/ 352425 w 987425"/>
              <a:gd name="connsiteY50" fmla="*/ 1717675 h 2133600"/>
              <a:gd name="connsiteX51" fmla="*/ 371475 w 987425"/>
              <a:gd name="connsiteY51" fmla="*/ 1717675 h 2133600"/>
              <a:gd name="connsiteX52" fmla="*/ 371475 w 987425"/>
              <a:gd name="connsiteY52" fmla="*/ 1762125 h 2133600"/>
              <a:gd name="connsiteX53" fmla="*/ 396875 w 987425"/>
              <a:gd name="connsiteY53" fmla="*/ 1762125 h 2133600"/>
              <a:gd name="connsiteX54" fmla="*/ 396875 w 987425"/>
              <a:gd name="connsiteY54" fmla="*/ 1797050 h 2133600"/>
              <a:gd name="connsiteX55" fmla="*/ 412750 w 987425"/>
              <a:gd name="connsiteY55" fmla="*/ 1797050 h 2133600"/>
              <a:gd name="connsiteX56" fmla="*/ 412750 w 987425"/>
              <a:gd name="connsiteY56" fmla="*/ 1873250 h 2133600"/>
              <a:gd name="connsiteX57" fmla="*/ 428625 w 987425"/>
              <a:gd name="connsiteY57" fmla="*/ 1873250 h 2133600"/>
              <a:gd name="connsiteX58" fmla="*/ 428625 w 987425"/>
              <a:gd name="connsiteY58" fmla="*/ 1892300 h 2133600"/>
              <a:gd name="connsiteX59" fmla="*/ 469900 w 987425"/>
              <a:gd name="connsiteY59" fmla="*/ 1892300 h 2133600"/>
              <a:gd name="connsiteX60" fmla="*/ 469900 w 987425"/>
              <a:gd name="connsiteY60" fmla="*/ 1930400 h 2133600"/>
              <a:gd name="connsiteX61" fmla="*/ 498475 w 987425"/>
              <a:gd name="connsiteY61" fmla="*/ 1930400 h 2133600"/>
              <a:gd name="connsiteX62" fmla="*/ 498475 w 987425"/>
              <a:gd name="connsiteY62" fmla="*/ 1958975 h 2133600"/>
              <a:gd name="connsiteX63" fmla="*/ 530225 w 987425"/>
              <a:gd name="connsiteY63" fmla="*/ 1958975 h 2133600"/>
              <a:gd name="connsiteX64" fmla="*/ 530225 w 987425"/>
              <a:gd name="connsiteY64" fmla="*/ 1981200 h 2133600"/>
              <a:gd name="connsiteX65" fmla="*/ 568325 w 987425"/>
              <a:gd name="connsiteY65" fmla="*/ 1981200 h 2133600"/>
              <a:gd name="connsiteX66" fmla="*/ 568325 w 987425"/>
              <a:gd name="connsiteY66" fmla="*/ 2009775 h 2133600"/>
              <a:gd name="connsiteX67" fmla="*/ 596900 w 987425"/>
              <a:gd name="connsiteY67" fmla="*/ 2009775 h 2133600"/>
              <a:gd name="connsiteX68" fmla="*/ 596900 w 987425"/>
              <a:gd name="connsiteY68" fmla="*/ 2041525 h 2133600"/>
              <a:gd name="connsiteX69" fmla="*/ 800100 w 987425"/>
              <a:gd name="connsiteY69" fmla="*/ 2041525 h 2133600"/>
              <a:gd name="connsiteX70" fmla="*/ 800100 w 987425"/>
              <a:gd name="connsiteY70" fmla="*/ 2092325 h 2133600"/>
              <a:gd name="connsiteX71" fmla="*/ 895350 w 987425"/>
              <a:gd name="connsiteY71" fmla="*/ 2092325 h 2133600"/>
              <a:gd name="connsiteX72" fmla="*/ 895350 w 987425"/>
              <a:gd name="connsiteY72" fmla="*/ 2114550 h 2133600"/>
              <a:gd name="connsiteX73" fmla="*/ 987425 w 987425"/>
              <a:gd name="connsiteY73" fmla="*/ 2114550 h 2133600"/>
              <a:gd name="connsiteX74" fmla="*/ 987425 w 987425"/>
              <a:gd name="connsiteY74" fmla="*/ 2133600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987425" h="2133600">
                <a:moveTo>
                  <a:pt x="0" y="0"/>
                </a:moveTo>
                <a:lnTo>
                  <a:pt x="0" y="60325"/>
                </a:lnTo>
                <a:lnTo>
                  <a:pt x="12700" y="60325"/>
                </a:lnTo>
                <a:lnTo>
                  <a:pt x="12700" y="107950"/>
                </a:lnTo>
                <a:lnTo>
                  <a:pt x="28575" y="107950"/>
                </a:lnTo>
                <a:lnTo>
                  <a:pt x="28575" y="196850"/>
                </a:lnTo>
                <a:lnTo>
                  <a:pt x="50800" y="196850"/>
                </a:lnTo>
                <a:lnTo>
                  <a:pt x="50800" y="244475"/>
                </a:lnTo>
                <a:lnTo>
                  <a:pt x="60325" y="244475"/>
                </a:lnTo>
                <a:lnTo>
                  <a:pt x="60325" y="276225"/>
                </a:lnTo>
                <a:lnTo>
                  <a:pt x="76200" y="276225"/>
                </a:lnTo>
                <a:lnTo>
                  <a:pt x="76200" y="412750"/>
                </a:lnTo>
                <a:lnTo>
                  <a:pt x="107950" y="412750"/>
                </a:lnTo>
                <a:lnTo>
                  <a:pt x="107950" y="476250"/>
                </a:lnTo>
                <a:lnTo>
                  <a:pt x="130175" y="476250"/>
                </a:lnTo>
                <a:lnTo>
                  <a:pt x="130175" y="504825"/>
                </a:lnTo>
                <a:lnTo>
                  <a:pt x="136525" y="511175"/>
                </a:lnTo>
                <a:lnTo>
                  <a:pt x="136525" y="568325"/>
                </a:lnTo>
                <a:lnTo>
                  <a:pt x="142875" y="568325"/>
                </a:lnTo>
                <a:lnTo>
                  <a:pt x="142875" y="625475"/>
                </a:lnTo>
                <a:lnTo>
                  <a:pt x="149225" y="625475"/>
                </a:lnTo>
                <a:lnTo>
                  <a:pt x="149225" y="676275"/>
                </a:lnTo>
                <a:lnTo>
                  <a:pt x="165100" y="676275"/>
                </a:lnTo>
                <a:lnTo>
                  <a:pt x="165100" y="720725"/>
                </a:lnTo>
                <a:lnTo>
                  <a:pt x="168275" y="723900"/>
                </a:lnTo>
                <a:lnTo>
                  <a:pt x="168275" y="739775"/>
                </a:lnTo>
                <a:lnTo>
                  <a:pt x="184150" y="739775"/>
                </a:lnTo>
                <a:lnTo>
                  <a:pt x="184150" y="908050"/>
                </a:lnTo>
                <a:lnTo>
                  <a:pt x="190500" y="901700"/>
                </a:lnTo>
                <a:lnTo>
                  <a:pt x="190500" y="1038225"/>
                </a:lnTo>
                <a:lnTo>
                  <a:pt x="200025" y="1038225"/>
                </a:lnTo>
                <a:lnTo>
                  <a:pt x="200025" y="1114425"/>
                </a:lnTo>
                <a:lnTo>
                  <a:pt x="200025" y="1114425"/>
                </a:lnTo>
                <a:lnTo>
                  <a:pt x="219075" y="1114425"/>
                </a:lnTo>
                <a:lnTo>
                  <a:pt x="219075" y="1193800"/>
                </a:lnTo>
                <a:lnTo>
                  <a:pt x="238125" y="1193800"/>
                </a:lnTo>
                <a:lnTo>
                  <a:pt x="238125" y="1219200"/>
                </a:lnTo>
                <a:lnTo>
                  <a:pt x="250825" y="1219200"/>
                </a:lnTo>
                <a:lnTo>
                  <a:pt x="250825" y="1257300"/>
                </a:lnTo>
                <a:lnTo>
                  <a:pt x="266700" y="1257300"/>
                </a:lnTo>
                <a:lnTo>
                  <a:pt x="266700" y="1384300"/>
                </a:lnTo>
                <a:lnTo>
                  <a:pt x="288925" y="1384300"/>
                </a:lnTo>
                <a:lnTo>
                  <a:pt x="288925" y="1501775"/>
                </a:lnTo>
                <a:lnTo>
                  <a:pt x="288925" y="1501775"/>
                </a:lnTo>
                <a:lnTo>
                  <a:pt x="288925" y="1584325"/>
                </a:lnTo>
                <a:lnTo>
                  <a:pt x="327025" y="1584325"/>
                </a:lnTo>
                <a:lnTo>
                  <a:pt x="327025" y="1584325"/>
                </a:lnTo>
                <a:lnTo>
                  <a:pt x="339725" y="1597025"/>
                </a:lnTo>
                <a:lnTo>
                  <a:pt x="339725" y="1638300"/>
                </a:lnTo>
                <a:lnTo>
                  <a:pt x="352425" y="1638300"/>
                </a:lnTo>
                <a:lnTo>
                  <a:pt x="352425" y="1717675"/>
                </a:lnTo>
                <a:lnTo>
                  <a:pt x="371475" y="1717675"/>
                </a:lnTo>
                <a:lnTo>
                  <a:pt x="371475" y="1762125"/>
                </a:lnTo>
                <a:lnTo>
                  <a:pt x="396875" y="1762125"/>
                </a:lnTo>
                <a:lnTo>
                  <a:pt x="396875" y="1797050"/>
                </a:lnTo>
                <a:lnTo>
                  <a:pt x="412750" y="1797050"/>
                </a:lnTo>
                <a:lnTo>
                  <a:pt x="412750" y="1873250"/>
                </a:lnTo>
                <a:lnTo>
                  <a:pt x="428625" y="1873250"/>
                </a:lnTo>
                <a:lnTo>
                  <a:pt x="428625" y="1892300"/>
                </a:lnTo>
                <a:lnTo>
                  <a:pt x="469900" y="1892300"/>
                </a:lnTo>
                <a:lnTo>
                  <a:pt x="469900" y="1930400"/>
                </a:lnTo>
                <a:lnTo>
                  <a:pt x="498475" y="1930400"/>
                </a:lnTo>
                <a:lnTo>
                  <a:pt x="498475" y="1958975"/>
                </a:lnTo>
                <a:lnTo>
                  <a:pt x="530225" y="1958975"/>
                </a:lnTo>
                <a:lnTo>
                  <a:pt x="530225" y="1981200"/>
                </a:lnTo>
                <a:lnTo>
                  <a:pt x="568325" y="1981200"/>
                </a:lnTo>
                <a:lnTo>
                  <a:pt x="568325" y="2009775"/>
                </a:lnTo>
                <a:lnTo>
                  <a:pt x="596900" y="2009775"/>
                </a:lnTo>
                <a:lnTo>
                  <a:pt x="596900" y="2041525"/>
                </a:lnTo>
                <a:lnTo>
                  <a:pt x="800100" y="2041525"/>
                </a:lnTo>
                <a:lnTo>
                  <a:pt x="800100" y="2092325"/>
                </a:lnTo>
                <a:lnTo>
                  <a:pt x="895350" y="2092325"/>
                </a:lnTo>
                <a:lnTo>
                  <a:pt x="895350" y="2114550"/>
                </a:lnTo>
                <a:lnTo>
                  <a:pt x="987425" y="2114550"/>
                </a:lnTo>
                <a:lnTo>
                  <a:pt x="987425" y="2133600"/>
                </a:lnTo>
              </a:path>
            </a:pathLst>
          </a:custGeom>
          <a:noFill/>
          <a:ln w="28575">
            <a:solidFill>
              <a:schemeClr val="accent3"/>
            </a:solidFill>
            <a:miter lim="800000"/>
            <a:headEnd/>
            <a:tailEnd/>
          </a:ln>
        </p:spPr>
        <p:txBody>
          <a:bodyPr rtlCol="0" anchor="ctr"/>
          <a:lstStyle/>
          <a:p>
            <a:pPr algn="ctr"/>
            <a:endParaRPr lang="en-US" dirty="0"/>
          </a:p>
        </p:txBody>
      </p:sp>
      <p:sp>
        <p:nvSpPr>
          <p:cNvPr id="484" name="Oval 483">
            <a:extLst>
              <a:ext uri="{FF2B5EF4-FFF2-40B4-BE49-F238E27FC236}">
                <a16:creationId xmlns:a16="http://schemas.microsoft.com/office/drawing/2014/main" id="{294F6F38-1896-4E4E-89E0-09BDB68F80EC}"/>
              </a:ext>
            </a:extLst>
          </p:cNvPr>
          <p:cNvSpPr/>
          <p:nvPr/>
        </p:nvSpPr>
        <p:spPr bwMode="auto">
          <a:xfrm>
            <a:off x="10036259" y="554833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5" name="Oval 484">
            <a:extLst>
              <a:ext uri="{FF2B5EF4-FFF2-40B4-BE49-F238E27FC236}">
                <a16:creationId xmlns:a16="http://schemas.microsoft.com/office/drawing/2014/main" id="{734A80DF-9D2C-4F6D-8E9D-D8B61986991B}"/>
              </a:ext>
            </a:extLst>
          </p:cNvPr>
          <p:cNvSpPr/>
          <p:nvPr/>
        </p:nvSpPr>
        <p:spPr bwMode="auto">
          <a:xfrm>
            <a:off x="10104156" y="5556251"/>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6" name="Oval 485">
            <a:extLst>
              <a:ext uri="{FF2B5EF4-FFF2-40B4-BE49-F238E27FC236}">
                <a16:creationId xmlns:a16="http://schemas.microsoft.com/office/drawing/2014/main" id="{0429345D-893F-4826-B37A-703F623E845D}"/>
              </a:ext>
            </a:extLst>
          </p:cNvPr>
          <p:cNvSpPr/>
          <p:nvPr/>
        </p:nvSpPr>
        <p:spPr bwMode="auto">
          <a:xfrm>
            <a:off x="10201427" y="556058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7" name="Oval 486">
            <a:extLst>
              <a:ext uri="{FF2B5EF4-FFF2-40B4-BE49-F238E27FC236}">
                <a16:creationId xmlns:a16="http://schemas.microsoft.com/office/drawing/2014/main" id="{675B2A67-B624-4DA0-B819-5DFCBA43CD0B}"/>
              </a:ext>
            </a:extLst>
          </p:cNvPr>
          <p:cNvSpPr/>
          <p:nvPr/>
        </p:nvSpPr>
        <p:spPr bwMode="auto">
          <a:xfrm>
            <a:off x="10289844" y="555522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8" name="Oval 487">
            <a:extLst>
              <a:ext uri="{FF2B5EF4-FFF2-40B4-BE49-F238E27FC236}">
                <a16:creationId xmlns:a16="http://schemas.microsoft.com/office/drawing/2014/main" id="{B9C83E4D-5E55-4B2A-AECA-A62AE5218878}"/>
              </a:ext>
            </a:extLst>
          </p:cNvPr>
          <p:cNvSpPr/>
          <p:nvPr/>
        </p:nvSpPr>
        <p:spPr bwMode="auto">
          <a:xfrm>
            <a:off x="10365432" y="555708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9" name="Oval 488">
            <a:extLst>
              <a:ext uri="{FF2B5EF4-FFF2-40B4-BE49-F238E27FC236}">
                <a16:creationId xmlns:a16="http://schemas.microsoft.com/office/drawing/2014/main" id="{BDE4EC41-C8EF-4F25-B294-B593F0103935}"/>
              </a:ext>
            </a:extLst>
          </p:cNvPr>
          <p:cNvSpPr/>
          <p:nvPr/>
        </p:nvSpPr>
        <p:spPr bwMode="auto">
          <a:xfrm>
            <a:off x="10418449" y="558205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0" name="Oval 489">
            <a:extLst>
              <a:ext uri="{FF2B5EF4-FFF2-40B4-BE49-F238E27FC236}">
                <a16:creationId xmlns:a16="http://schemas.microsoft.com/office/drawing/2014/main" id="{79AC2BE2-942D-4C67-83CD-6456DB746B66}"/>
              </a:ext>
            </a:extLst>
          </p:cNvPr>
          <p:cNvSpPr/>
          <p:nvPr/>
        </p:nvSpPr>
        <p:spPr bwMode="auto">
          <a:xfrm>
            <a:off x="10480346" y="557978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1" name="Oval 490">
            <a:extLst>
              <a:ext uri="{FF2B5EF4-FFF2-40B4-BE49-F238E27FC236}">
                <a16:creationId xmlns:a16="http://schemas.microsoft.com/office/drawing/2014/main" id="{36101E78-9113-4923-A357-37E3A5D0D669}"/>
              </a:ext>
            </a:extLst>
          </p:cNvPr>
          <p:cNvSpPr/>
          <p:nvPr/>
        </p:nvSpPr>
        <p:spPr bwMode="auto">
          <a:xfrm>
            <a:off x="10558677" y="5583484"/>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2" name="Oval 491">
            <a:extLst>
              <a:ext uri="{FF2B5EF4-FFF2-40B4-BE49-F238E27FC236}">
                <a16:creationId xmlns:a16="http://schemas.microsoft.com/office/drawing/2014/main" id="{416AEFF4-C9CB-442C-9883-4D9093DDFC06}"/>
              </a:ext>
            </a:extLst>
          </p:cNvPr>
          <p:cNvSpPr/>
          <p:nvPr/>
        </p:nvSpPr>
        <p:spPr bwMode="auto">
          <a:xfrm>
            <a:off x="10593343" y="5582053"/>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3" name="Oval 492">
            <a:extLst>
              <a:ext uri="{FF2B5EF4-FFF2-40B4-BE49-F238E27FC236}">
                <a16:creationId xmlns:a16="http://schemas.microsoft.com/office/drawing/2014/main" id="{D2861870-1A2A-4C80-B132-BE848AA998E0}"/>
              </a:ext>
            </a:extLst>
          </p:cNvPr>
          <p:cNvSpPr/>
          <p:nvPr/>
        </p:nvSpPr>
        <p:spPr bwMode="auto">
          <a:xfrm>
            <a:off x="10645508" y="5582419"/>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4" name="Oval 493">
            <a:extLst>
              <a:ext uri="{FF2B5EF4-FFF2-40B4-BE49-F238E27FC236}">
                <a16:creationId xmlns:a16="http://schemas.microsoft.com/office/drawing/2014/main" id="{DEEBE25F-EBA7-477B-9DCC-A3A1DDA03EB3}"/>
              </a:ext>
            </a:extLst>
          </p:cNvPr>
          <p:cNvSpPr/>
          <p:nvPr/>
        </p:nvSpPr>
        <p:spPr bwMode="auto">
          <a:xfrm>
            <a:off x="10775216" y="5577657"/>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5" name="Oval 494">
            <a:extLst>
              <a:ext uri="{FF2B5EF4-FFF2-40B4-BE49-F238E27FC236}">
                <a16:creationId xmlns:a16="http://schemas.microsoft.com/office/drawing/2014/main" id="{6518109A-F17D-47AA-B3D8-15023DDCC556}"/>
              </a:ext>
            </a:extLst>
          </p:cNvPr>
          <p:cNvSpPr/>
          <p:nvPr/>
        </p:nvSpPr>
        <p:spPr bwMode="auto">
          <a:xfrm>
            <a:off x="10827381" y="5577657"/>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6" name="Oval 495">
            <a:extLst>
              <a:ext uri="{FF2B5EF4-FFF2-40B4-BE49-F238E27FC236}">
                <a16:creationId xmlns:a16="http://schemas.microsoft.com/office/drawing/2014/main" id="{A463FFEA-73BF-41E9-8E9C-2BFFB98E05A1}"/>
              </a:ext>
            </a:extLst>
          </p:cNvPr>
          <p:cNvSpPr/>
          <p:nvPr/>
        </p:nvSpPr>
        <p:spPr bwMode="auto">
          <a:xfrm>
            <a:off x="10986238" y="5586171"/>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7" name="Oval 496">
            <a:extLst>
              <a:ext uri="{FF2B5EF4-FFF2-40B4-BE49-F238E27FC236}">
                <a16:creationId xmlns:a16="http://schemas.microsoft.com/office/drawing/2014/main" id="{38B6A076-ECA3-4CE0-82EB-87EF70D8747F}"/>
              </a:ext>
            </a:extLst>
          </p:cNvPr>
          <p:cNvSpPr/>
          <p:nvPr/>
        </p:nvSpPr>
        <p:spPr bwMode="auto">
          <a:xfrm>
            <a:off x="11040262" y="5587088"/>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8" name="Oval 497">
            <a:extLst>
              <a:ext uri="{FF2B5EF4-FFF2-40B4-BE49-F238E27FC236}">
                <a16:creationId xmlns:a16="http://schemas.microsoft.com/office/drawing/2014/main" id="{F52DD406-5D21-414A-890C-06025F4E7FE2}"/>
              </a:ext>
            </a:extLst>
          </p:cNvPr>
          <p:cNvSpPr/>
          <p:nvPr/>
        </p:nvSpPr>
        <p:spPr bwMode="auto">
          <a:xfrm>
            <a:off x="11117358" y="5654241"/>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9" name="Oval 498">
            <a:extLst>
              <a:ext uri="{FF2B5EF4-FFF2-40B4-BE49-F238E27FC236}">
                <a16:creationId xmlns:a16="http://schemas.microsoft.com/office/drawing/2014/main" id="{A189E591-213D-4BFB-B261-A03990F70F0A}"/>
              </a:ext>
            </a:extLst>
          </p:cNvPr>
          <p:cNvSpPr/>
          <p:nvPr/>
        </p:nvSpPr>
        <p:spPr bwMode="auto">
          <a:xfrm>
            <a:off x="11064071" y="5651412"/>
            <a:ext cx="61897" cy="61897"/>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TextBox 13">
            <a:extLst>
              <a:ext uri="{FF2B5EF4-FFF2-40B4-BE49-F238E27FC236}">
                <a16:creationId xmlns:a16="http://schemas.microsoft.com/office/drawing/2014/main" id="{6D99B58B-0E4A-DB85-8E8E-9F5F170C8C3C}"/>
              </a:ext>
            </a:extLst>
          </p:cNvPr>
          <p:cNvSpPr txBox="1"/>
          <p:nvPr/>
        </p:nvSpPr>
        <p:spPr bwMode="auto">
          <a:xfrm rot="16200000">
            <a:off x="-457889" y="4560522"/>
            <a:ext cx="241475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800" dirty="0">
                <a:solidFill>
                  <a:schemeClr val="bg1"/>
                </a:solidFill>
                <a:latin typeface="Calibri" panose="020F0502020204030204" pitchFamily="34" charset="0"/>
              </a:rPr>
              <a:t>Patients Free From Subsequent Therapy </a:t>
            </a:r>
            <a:br>
              <a:rPr lang="en-US" sz="800" dirty="0">
                <a:solidFill>
                  <a:schemeClr val="bg1"/>
                </a:solidFill>
                <a:latin typeface="Calibri" panose="020F0502020204030204" pitchFamily="34" charset="0"/>
              </a:rPr>
            </a:br>
            <a:r>
              <a:rPr lang="en-US" sz="800" dirty="0">
                <a:solidFill>
                  <a:schemeClr val="bg1"/>
                </a:solidFill>
                <a:latin typeface="Calibri" panose="020F0502020204030204" pitchFamily="34" charset="0"/>
              </a:rPr>
              <a:t>and Death (%)</a:t>
            </a:r>
          </a:p>
        </p:txBody>
      </p:sp>
    </p:spTree>
    <p:extLst>
      <p:ext uri="{BB962C8B-B14F-4D97-AF65-F5344CB8AC3E}">
        <p14:creationId xmlns:p14="http://schemas.microsoft.com/office/powerpoint/2010/main" val="157329516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6B14AF-2893-4467-90CF-5720579AD2D3}"/>
              </a:ext>
            </a:extLst>
          </p:cNvPr>
          <p:cNvSpPr>
            <a:spLocks noGrp="1"/>
          </p:cNvSpPr>
          <p:nvPr>
            <p:ph type="title"/>
          </p:nvPr>
        </p:nvSpPr>
        <p:spPr/>
        <p:txBody>
          <a:bodyPr/>
          <a:lstStyle/>
          <a:p>
            <a:r>
              <a:rPr lang="en-US" dirty="0"/>
              <a:t>Final Analysis of SOLO-3: Safety Summary</a:t>
            </a:r>
          </a:p>
        </p:txBody>
      </p:sp>
      <p:grpSp>
        <p:nvGrpSpPr>
          <p:cNvPr id="4" name="Group 3">
            <a:extLst>
              <a:ext uri="{FF2B5EF4-FFF2-40B4-BE49-F238E27FC236}">
                <a16:creationId xmlns:a16="http://schemas.microsoft.com/office/drawing/2014/main" id="{A4EA0084-A248-43B4-94FE-FC38B52B9F42}"/>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1FBAB588-F16A-4C2D-B1DD-8A1CF99FF5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FFEDC1E7-E922-407E-A6BA-6C37D3F6408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049E5194-7184-46DA-B9CE-549A307BBC9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Penson. SGO 2022. Abstr 101.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9" name="Group 3">
            <a:extLst>
              <a:ext uri="{FF2B5EF4-FFF2-40B4-BE49-F238E27FC236}">
                <a16:creationId xmlns:a16="http://schemas.microsoft.com/office/drawing/2014/main" id="{DCEA101E-CAD0-416D-99FC-5184BB5F7977}"/>
              </a:ext>
            </a:extLst>
          </p:cNvPr>
          <p:cNvGraphicFramePr>
            <a:graphicFrameLocks/>
          </p:cNvGraphicFramePr>
          <p:nvPr>
            <p:extLst>
              <p:ext uri="{D42A27DB-BD31-4B8C-83A1-F6EECF244321}">
                <p14:modId xmlns:p14="http://schemas.microsoft.com/office/powerpoint/2010/main" val="2370769663"/>
              </p:ext>
            </p:extLst>
          </p:nvPr>
        </p:nvGraphicFramePr>
        <p:xfrm>
          <a:off x="709797" y="1149703"/>
          <a:ext cx="10772592" cy="4998880"/>
        </p:xfrm>
        <a:graphic>
          <a:graphicData uri="http://schemas.openxmlformats.org/drawingml/2006/table">
            <a:tbl>
              <a:tblPr/>
              <a:tblGrid>
                <a:gridCol w="3963261">
                  <a:extLst>
                    <a:ext uri="{9D8B030D-6E8A-4147-A177-3AD203B41FA5}">
                      <a16:colId xmlns:a16="http://schemas.microsoft.com/office/drawing/2014/main" val="20000"/>
                    </a:ext>
                  </a:extLst>
                </a:gridCol>
                <a:gridCol w="1898902">
                  <a:extLst>
                    <a:ext uri="{9D8B030D-6E8A-4147-A177-3AD203B41FA5}">
                      <a16:colId xmlns:a16="http://schemas.microsoft.com/office/drawing/2014/main" val="20001"/>
                    </a:ext>
                  </a:extLst>
                </a:gridCol>
                <a:gridCol w="1898903">
                  <a:extLst>
                    <a:ext uri="{9D8B030D-6E8A-4147-A177-3AD203B41FA5}">
                      <a16:colId xmlns:a16="http://schemas.microsoft.com/office/drawing/2014/main" val="4000588054"/>
                    </a:ext>
                  </a:extLst>
                </a:gridCol>
                <a:gridCol w="1505763">
                  <a:extLst>
                    <a:ext uri="{9D8B030D-6E8A-4147-A177-3AD203B41FA5}">
                      <a16:colId xmlns:a16="http://schemas.microsoft.com/office/drawing/2014/main" val="3070607367"/>
                    </a:ext>
                  </a:extLst>
                </a:gridCol>
                <a:gridCol w="1505763">
                  <a:extLst>
                    <a:ext uri="{9D8B030D-6E8A-4147-A177-3AD203B41FA5}">
                      <a16:colId xmlns:a16="http://schemas.microsoft.com/office/drawing/2014/main" val="821918268"/>
                    </a:ext>
                  </a:extLst>
                </a:gridCol>
              </a:tblGrid>
              <a:tr h="25741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Primary ORR Analysis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Final OS Analysis</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extLst>
                  <a:ext uri="{0D108BD9-81ED-4DB2-BD59-A6C34878D82A}">
                    <a16:rowId xmlns:a16="http://schemas.microsoft.com/office/drawing/2014/main" val="10001"/>
                  </a:ext>
                </a:extLst>
              </a:tr>
              <a:tr h="397822">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Olaparib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Chemotherapy</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Olaparib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Chemotherapy</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288015094"/>
                  </a:ext>
                </a:extLst>
              </a:tr>
              <a:tr h="105303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Median treatment duration, mo (range)</a:t>
                      </a:r>
                    </a:p>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Olaparib</a:t>
                      </a:r>
                    </a:p>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PLD</a:t>
                      </a:r>
                    </a:p>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Paclitaxel</a:t>
                      </a:r>
                    </a:p>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Gemcitabine</a:t>
                      </a:r>
                    </a:p>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Topotecan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11.3 (0.1-39.5)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6.0 (0.9-15.4)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5.1 (1.8-18.2)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3.3 (0.7-14.3)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6.2 (2.3-9.7)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13.1 (0.1-67.5)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6.0 (0.9-15.4)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5.1 (1.8-20.0)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3.3 (0.7-14.3)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6.2 (2.3-9.7)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34018">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All grade TEAEs,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174 (97.8)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73 (96.1)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175 (98.3)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73 (96.1)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340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Grades 3 TEAEs,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89 (50.0)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36 (47.4)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94 (52.8)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37 (48.7)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34018">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Serious TEAEs,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42 (23.6)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14 (18.4)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46 (25.8)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14 (18.4)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97595541"/>
                  </a:ext>
                </a:extLst>
              </a:tr>
              <a:tr h="72542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AESIs, n %</a:t>
                      </a:r>
                    </a:p>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MDS/AML</a:t>
                      </a:r>
                    </a:p>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NPMs</a:t>
                      </a:r>
                    </a:p>
                    <a:p>
                      <a:pPr marL="228600" marR="0" lvl="0" indent="-2286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Pneumonitis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 (2.2)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5 (2.8)</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4 (2.2)</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 (0.6)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3 (3.9)</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 (1.3)</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6985731"/>
                  </a:ext>
                </a:extLst>
              </a:tr>
              <a:tr h="234018">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Dose interruptions due to TEAEs,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85 (47.8)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32 (42.1)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89 (50.0)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32 (42.1)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31294689"/>
                  </a:ext>
                </a:extLst>
              </a:tr>
              <a:tr h="2340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Dose reductions due to TEAEs,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48 (27.0)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25 (32.9)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53 (29.8)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25 (32.9)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98533229"/>
                  </a:ext>
                </a:extLst>
              </a:tr>
              <a:tr h="2340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Treatment discontinuations due to TEAEs,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15 (19.7)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18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15 (19.7)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77105117"/>
                  </a:ext>
                </a:extLst>
              </a:tr>
            </a:tbl>
          </a:graphicData>
        </a:graphic>
      </p:graphicFrame>
    </p:spTree>
    <p:extLst>
      <p:ext uri="{BB962C8B-B14F-4D97-AF65-F5344CB8AC3E}">
        <p14:creationId xmlns:p14="http://schemas.microsoft.com/office/powerpoint/2010/main" val="308636349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88154DF9-7700-BEEE-BE2D-A02F18AFF2F3}"/>
              </a:ext>
            </a:extLst>
          </p:cNvPr>
          <p:cNvGrpSpPr/>
          <p:nvPr/>
        </p:nvGrpSpPr>
        <p:grpSpPr>
          <a:xfrm>
            <a:off x="6616133" y="1835941"/>
            <a:ext cx="1860383" cy="3750593"/>
            <a:chOff x="6620041" y="1835941"/>
            <a:chExt cx="1860383" cy="3750593"/>
          </a:xfrm>
        </p:grpSpPr>
        <p:sp>
          <p:nvSpPr>
            <p:cNvPr id="140" name="Rectangle 139">
              <a:extLst>
                <a:ext uri="{FF2B5EF4-FFF2-40B4-BE49-F238E27FC236}">
                  <a16:creationId xmlns:a16="http://schemas.microsoft.com/office/drawing/2014/main" id="{E7385145-6088-9498-8EA5-763E891E3743}"/>
                </a:ext>
              </a:extLst>
            </p:cNvPr>
            <p:cNvSpPr/>
            <p:nvPr/>
          </p:nvSpPr>
          <p:spPr bwMode="auto">
            <a:xfrm>
              <a:off x="6759919" y="5149168"/>
              <a:ext cx="327205"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1" name="Group 10">
              <a:extLst>
                <a:ext uri="{FF2B5EF4-FFF2-40B4-BE49-F238E27FC236}">
                  <a16:creationId xmlns:a16="http://schemas.microsoft.com/office/drawing/2014/main" id="{F260C273-24F5-07FC-9FAC-65DC874F9BF0}"/>
                </a:ext>
              </a:extLst>
            </p:cNvPr>
            <p:cNvGrpSpPr/>
            <p:nvPr/>
          </p:nvGrpSpPr>
          <p:grpSpPr>
            <a:xfrm>
              <a:off x="6620041" y="1835941"/>
              <a:ext cx="1860383" cy="3750593"/>
              <a:chOff x="6620041" y="1835941"/>
              <a:chExt cx="1860383" cy="3750593"/>
            </a:xfrm>
          </p:grpSpPr>
          <p:sp>
            <p:nvSpPr>
              <p:cNvPr id="137" name="Rectangle 136">
                <a:extLst>
                  <a:ext uri="{FF2B5EF4-FFF2-40B4-BE49-F238E27FC236}">
                    <a16:creationId xmlns:a16="http://schemas.microsoft.com/office/drawing/2014/main" id="{645C27AB-22DB-B1E9-68E6-7AE4B8E8306E}"/>
                  </a:ext>
                </a:extLst>
              </p:cNvPr>
              <p:cNvSpPr/>
              <p:nvPr/>
            </p:nvSpPr>
            <p:spPr bwMode="auto">
              <a:xfrm>
                <a:off x="6755668" y="4322858"/>
                <a:ext cx="403950"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 name="Group 8">
                <a:extLst>
                  <a:ext uri="{FF2B5EF4-FFF2-40B4-BE49-F238E27FC236}">
                    <a16:creationId xmlns:a16="http://schemas.microsoft.com/office/drawing/2014/main" id="{5255A58F-76A7-E7BE-49B7-2574F3BFE659}"/>
                  </a:ext>
                </a:extLst>
              </p:cNvPr>
              <p:cNvGrpSpPr/>
              <p:nvPr/>
            </p:nvGrpSpPr>
            <p:grpSpPr>
              <a:xfrm>
                <a:off x="6620041" y="1835941"/>
                <a:ext cx="1860383" cy="3750593"/>
                <a:chOff x="6620041" y="1835941"/>
                <a:chExt cx="1860383" cy="3750593"/>
              </a:xfrm>
            </p:grpSpPr>
            <p:sp>
              <p:nvSpPr>
                <p:cNvPr id="120" name="Rectangle 119">
                  <a:extLst>
                    <a:ext uri="{FF2B5EF4-FFF2-40B4-BE49-F238E27FC236}">
                      <a16:creationId xmlns:a16="http://schemas.microsoft.com/office/drawing/2014/main" id="{2FC72F57-2E32-3B7C-B3F5-7EE23DF6BD0C}"/>
                    </a:ext>
                  </a:extLst>
                </p:cNvPr>
                <p:cNvSpPr/>
                <p:nvPr/>
              </p:nvSpPr>
              <p:spPr bwMode="auto">
                <a:xfrm>
                  <a:off x="6620041" y="2118113"/>
                  <a:ext cx="1111083"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Rectangle 122">
                  <a:extLst>
                    <a:ext uri="{FF2B5EF4-FFF2-40B4-BE49-F238E27FC236}">
                      <a16:creationId xmlns:a16="http://schemas.microsoft.com/office/drawing/2014/main" id="{8F3B995C-90C6-B98C-9903-DF4B72DD7D55}"/>
                    </a:ext>
                  </a:extLst>
                </p:cNvPr>
                <p:cNvSpPr/>
                <p:nvPr/>
              </p:nvSpPr>
              <p:spPr bwMode="auto">
                <a:xfrm>
                  <a:off x="6622331" y="2947407"/>
                  <a:ext cx="759544"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Rectangle 124">
                  <a:extLst>
                    <a:ext uri="{FF2B5EF4-FFF2-40B4-BE49-F238E27FC236}">
                      <a16:creationId xmlns:a16="http://schemas.microsoft.com/office/drawing/2014/main" id="{CBA28017-093B-187B-83D6-FF66B1463FAC}"/>
                    </a:ext>
                  </a:extLst>
                </p:cNvPr>
                <p:cNvSpPr/>
                <p:nvPr/>
              </p:nvSpPr>
              <p:spPr bwMode="auto">
                <a:xfrm>
                  <a:off x="6622331" y="3498201"/>
                  <a:ext cx="645244"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Rectangle 125">
                  <a:extLst>
                    <a:ext uri="{FF2B5EF4-FFF2-40B4-BE49-F238E27FC236}">
                      <a16:creationId xmlns:a16="http://schemas.microsoft.com/office/drawing/2014/main" id="{4776371A-D06E-7591-59AE-DDFD4A212CFC}"/>
                    </a:ext>
                  </a:extLst>
                </p:cNvPr>
                <p:cNvSpPr/>
                <p:nvPr/>
              </p:nvSpPr>
              <p:spPr bwMode="auto">
                <a:xfrm>
                  <a:off x="6622330" y="3779566"/>
                  <a:ext cx="537287"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Rectangle 126">
                  <a:extLst>
                    <a:ext uri="{FF2B5EF4-FFF2-40B4-BE49-F238E27FC236}">
                      <a16:creationId xmlns:a16="http://schemas.microsoft.com/office/drawing/2014/main" id="{B5BBF2F4-1682-9B34-5528-D1995E19451F}"/>
                    </a:ext>
                  </a:extLst>
                </p:cNvPr>
                <p:cNvSpPr/>
                <p:nvPr/>
              </p:nvSpPr>
              <p:spPr bwMode="auto">
                <a:xfrm>
                  <a:off x="6620241" y="4040188"/>
                  <a:ext cx="983884"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Rectangle 132">
                  <a:extLst>
                    <a:ext uri="{FF2B5EF4-FFF2-40B4-BE49-F238E27FC236}">
                      <a16:creationId xmlns:a16="http://schemas.microsoft.com/office/drawing/2014/main" id="{6ADF68EE-AC65-8B34-B3F5-57C5CD05341B}"/>
                    </a:ext>
                  </a:extLst>
                </p:cNvPr>
                <p:cNvSpPr/>
                <p:nvPr/>
              </p:nvSpPr>
              <p:spPr bwMode="auto">
                <a:xfrm>
                  <a:off x="6665761" y="1835941"/>
                  <a:ext cx="1452644"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Rectangle 133">
                  <a:extLst>
                    <a:ext uri="{FF2B5EF4-FFF2-40B4-BE49-F238E27FC236}">
                      <a16:creationId xmlns:a16="http://schemas.microsoft.com/office/drawing/2014/main" id="{18A65301-4BA7-3705-7CB6-F7BDB6EB065C}"/>
                    </a:ext>
                  </a:extLst>
                </p:cNvPr>
                <p:cNvSpPr/>
                <p:nvPr/>
              </p:nvSpPr>
              <p:spPr bwMode="auto">
                <a:xfrm>
                  <a:off x="6696767" y="2383925"/>
                  <a:ext cx="1783657"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Rectangle 134">
                  <a:extLst>
                    <a:ext uri="{FF2B5EF4-FFF2-40B4-BE49-F238E27FC236}">
                      <a16:creationId xmlns:a16="http://schemas.microsoft.com/office/drawing/2014/main" id="{B300810F-18C2-7960-2515-0DAA0245489B}"/>
                    </a:ext>
                  </a:extLst>
                </p:cNvPr>
                <p:cNvSpPr/>
                <p:nvPr/>
              </p:nvSpPr>
              <p:spPr bwMode="auto">
                <a:xfrm>
                  <a:off x="6755667" y="2667576"/>
                  <a:ext cx="848458"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Rectangle 135">
                  <a:extLst>
                    <a:ext uri="{FF2B5EF4-FFF2-40B4-BE49-F238E27FC236}">
                      <a16:creationId xmlns:a16="http://schemas.microsoft.com/office/drawing/2014/main" id="{DC9320B6-24F9-797C-11FA-6C8144D79224}"/>
                    </a:ext>
                  </a:extLst>
                </p:cNvPr>
                <p:cNvSpPr/>
                <p:nvPr/>
              </p:nvSpPr>
              <p:spPr bwMode="auto">
                <a:xfrm>
                  <a:off x="7323417" y="3226994"/>
                  <a:ext cx="1153831"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Rectangle 137">
                  <a:extLst>
                    <a:ext uri="{FF2B5EF4-FFF2-40B4-BE49-F238E27FC236}">
                      <a16:creationId xmlns:a16="http://schemas.microsoft.com/office/drawing/2014/main" id="{BB07F8AE-36FF-9CCC-C2D5-581600ED9E9E}"/>
                    </a:ext>
                  </a:extLst>
                </p:cNvPr>
                <p:cNvSpPr/>
                <p:nvPr/>
              </p:nvSpPr>
              <p:spPr bwMode="auto">
                <a:xfrm>
                  <a:off x="6668936" y="4591680"/>
                  <a:ext cx="658964"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Rectangle 138">
                  <a:extLst>
                    <a:ext uri="{FF2B5EF4-FFF2-40B4-BE49-F238E27FC236}">
                      <a16:creationId xmlns:a16="http://schemas.microsoft.com/office/drawing/2014/main" id="{4B033679-703E-1B45-AF88-53969C2FC158}"/>
                    </a:ext>
                  </a:extLst>
                </p:cNvPr>
                <p:cNvSpPr/>
                <p:nvPr/>
              </p:nvSpPr>
              <p:spPr bwMode="auto">
                <a:xfrm>
                  <a:off x="6811530" y="4875413"/>
                  <a:ext cx="605269"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Rectangle 140">
                  <a:extLst>
                    <a:ext uri="{FF2B5EF4-FFF2-40B4-BE49-F238E27FC236}">
                      <a16:creationId xmlns:a16="http://schemas.microsoft.com/office/drawing/2014/main" id="{1E5E8FBD-86B4-EA1F-2055-4087C2F94B57}"/>
                    </a:ext>
                  </a:extLst>
                </p:cNvPr>
                <p:cNvSpPr/>
                <p:nvPr/>
              </p:nvSpPr>
              <p:spPr bwMode="auto">
                <a:xfrm>
                  <a:off x="7159617" y="5411909"/>
                  <a:ext cx="1073216" cy="174625"/>
                </a:xfrm>
                <a:prstGeom prst="rect">
                  <a:avLst/>
                </a:prstGeom>
                <a:solidFill>
                  <a:srgbClr val="E1471D">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sp>
        <p:nvSpPr>
          <p:cNvPr id="91" name="Rectangle 90">
            <a:extLst>
              <a:ext uri="{FF2B5EF4-FFF2-40B4-BE49-F238E27FC236}">
                <a16:creationId xmlns:a16="http://schemas.microsoft.com/office/drawing/2014/main" id="{DCEF568F-6650-732D-F3F6-EFAC433DBFE7}"/>
              </a:ext>
            </a:extLst>
          </p:cNvPr>
          <p:cNvSpPr/>
          <p:nvPr/>
        </p:nvSpPr>
        <p:spPr bwMode="auto">
          <a:xfrm>
            <a:off x="6287526" y="4593185"/>
            <a:ext cx="266515"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Rectangle 87">
            <a:extLst>
              <a:ext uri="{FF2B5EF4-FFF2-40B4-BE49-F238E27FC236}">
                <a16:creationId xmlns:a16="http://schemas.microsoft.com/office/drawing/2014/main" id="{D4047E94-9CB7-E2F1-BDDF-DD131B399CC2}"/>
              </a:ext>
            </a:extLst>
          </p:cNvPr>
          <p:cNvSpPr/>
          <p:nvPr/>
        </p:nvSpPr>
        <p:spPr bwMode="auto">
          <a:xfrm>
            <a:off x="5833621" y="3771973"/>
            <a:ext cx="720420"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Rectangle 88">
            <a:extLst>
              <a:ext uri="{FF2B5EF4-FFF2-40B4-BE49-F238E27FC236}">
                <a16:creationId xmlns:a16="http://schemas.microsoft.com/office/drawing/2014/main" id="{4F3E9D1D-ABDA-18D1-99D3-6A395C254C54}"/>
              </a:ext>
            </a:extLst>
          </p:cNvPr>
          <p:cNvSpPr/>
          <p:nvPr/>
        </p:nvSpPr>
        <p:spPr bwMode="auto">
          <a:xfrm>
            <a:off x="5950176" y="4044331"/>
            <a:ext cx="603865"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Rectangle 84">
            <a:extLst>
              <a:ext uri="{FF2B5EF4-FFF2-40B4-BE49-F238E27FC236}">
                <a16:creationId xmlns:a16="http://schemas.microsoft.com/office/drawing/2014/main" id="{51263FA3-ED7C-AB57-B6A9-F06BEA5E4369}"/>
              </a:ext>
            </a:extLst>
          </p:cNvPr>
          <p:cNvSpPr/>
          <p:nvPr/>
        </p:nvSpPr>
        <p:spPr bwMode="auto">
          <a:xfrm>
            <a:off x="5248274" y="2937923"/>
            <a:ext cx="1305767"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Rectangle 80">
            <a:extLst>
              <a:ext uri="{FF2B5EF4-FFF2-40B4-BE49-F238E27FC236}">
                <a16:creationId xmlns:a16="http://schemas.microsoft.com/office/drawing/2014/main" id="{9A0569F4-356C-F531-A4C0-E4FC4C63CC42}"/>
              </a:ext>
            </a:extLst>
          </p:cNvPr>
          <p:cNvSpPr/>
          <p:nvPr/>
        </p:nvSpPr>
        <p:spPr bwMode="auto">
          <a:xfrm>
            <a:off x="3622669" y="1836910"/>
            <a:ext cx="2863577"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 name="Rectangle 81">
            <a:extLst>
              <a:ext uri="{FF2B5EF4-FFF2-40B4-BE49-F238E27FC236}">
                <a16:creationId xmlns:a16="http://schemas.microsoft.com/office/drawing/2014/main" id="{4541E649-AE5E-FCAD-AEA0-180EA025B42F}"/>
              </a:ext>
            </a:extLst>
          </p:cNvPr>
          <p:cNvSpPr/>
          <p:nvPr/>
        </p:nvSpPr>
        <p:spPr bwMode="auto">
          <a:xfrm>
            <a:off x="4184645" y="2113512"/>
            <a:ext cx="1337526"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Rectangle 82">
            <a:extLst>
              <a:ext uri="{FF2B5EF4-FFF2-40B4-BE49-F238E27FC236}">
                <a16:creationId xmlns:a16="http://schemas.microsoft.com/office/drawing/2014/main" id="{F766C235-A47D-6CB7-829C-0108BFF755AF}"/>
              </a:ext>
            </a:extLst>
          </p:cNvPr>
          <p:cNvSpPr/>
          <p:nvPr/>
        </p:nvSpPr>
        <p:spPr bwMode="auto">
          <a:xfrm>
            <a:off x="4184645" y="2390114"/>
            <a:ext cx="2162449"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Rectangle 83">
            <a:extLst>
              <a:ext uri="{FF2B5EF4-FFF2-40B4-BE49-F238E27FC236}">
                <a16:creationId xmlns:a16="http://schemas.microsoft.com/office/drawing/2014/main" id="{D6CE7772-E306-A4A3-A072-8A4BEF663136}"/>
              </a:ext>
            </a:extLst>
          </p:cNvPr>
          <p:cNvSpPr/>
          <p:nvPr/>
        </p:nvSpPr>
        <p:spPr bwMode="auto">
          <a:xfrm>
            <a:off x="4835525" y="2665053"/>
            <a:ext cx="1657930"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Rectangle 85">
            <a:extLst>
              <a:ext uri="{FF2B5EF4-FFF2-40B4-BE49-F238E27FC236}">
                <a16:creationId xmlns:a16="http://schemas.microsoft.com/office/drawing/2014/main" id="{1065BB09-22C7-9C85-9B0F-012CFECDB5CB}"/>
              </a:ext>
            </a:extLst>
          </p:cNvPr>
          <p:cNvSpPr/>
          <p:nvPr/>
        </p:nvSpPr>
        <p:spPr bwMode="auto">
          <a:xfrm>
            <a:off x="5471384" y="3214525"/>
            <a:ext cx="652883"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Rectangle 86">
            <a:extLst>
              <a:ext uri="{FF2B5EF4-FFF2-40B4-BE49-F238E27FC236}">
                <a16:creationId xmlns:a16="http://schemas.microsoft.com/office/drawing/2014/main" id="{0A9DA192-0671-EC64-822E-A3F177DF0290}"/>
              </a:ext>
            </a:extLst>
          </p:cNvPr>
          <p:cNvSpPr/>
          <p:nvPr/>
        </p:nvSpPr>
        <p:spPr bwMode="auto">
          <a:xfrm>
            <a:off x="5522171" y="3491127"/>
            <a:ext cx="972273"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Rectangle 89">
            <a:extLst>
              <a:ext uri="{FF2B5EF4-FFF2-40B4-BE49-F238E27FC236}">
                <a16:creationId xmlns:a16="http://schemas.microsoft.com/office/drawing/2014/main" id="{BE4A061C-3159-A036-6F4A-44FCF496863A}"/>
              </a:ext>
            </a:extLst>
          </p:cNvPr>
          <p:cNvSpPr/>
          <p:nvPr/>
        </p:nvSpPr>
        <p:spPr bwMode="auto">
          <a:xfrm>
            <a:off x="5999874" y="4316689"/>
            <a:ext cx="378701"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Rectangle 91">
            <a:extLst>
              <a:ext uri="{FF2B5EF4-FFF2-40B4-BE49-F238E27FC236}">
                <a16:creationId xmlns:a16="http://schemas.microsoft.com/office/drawing/2014/main" id="{B095B017-E396-1F18-654B-DED2FF6D6CAB}"/>
              </a:ext>
            </a:extLst>
          </p:cNvPr>
          <p:cNvSpPr/>
          <p:nvPr/>
        </p:nvSpPr>
        <p:spPr bwMode="auto">
          <a:xfrm>
            <a:off x="6347094" y="4869787"/>
            <a:ext cx="172164"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D96B14AF-2893-4467-90CF-5720579AD2D3}"/>
              </a:ext>
            </a:extLst>
          </p:cNvPr>
          <p:cNvSpPr>
            <a:spLocks noGrp="1"/>
          </p:cNvSpPr>
          <p:nvPr>
            <p:ph type="title"/>
          </p:nvPr>
        </p:nvSpPr>
        <p:spPr/>
        <p:txBody>
          <a:bodyPr/>
          <a:lstStyle/>
          <a:p>
            <a:r>
              <a:rPr lang="en-US" dirty="0"/>
              <a:t>Final Analysis of SOLO-3: Safety</a:t>
            </a:r>
          </a:p>
        </p:txBody>
      </p:sp>
      <p:grpSp>
        <p:nvGrpSpPr>
          <p:cNvPr id="4" name="Group 3">
            <a:extLst>
              <a:ext uri="{FF2B5EF4-FFF2-40B4-BE49-F238E27FC236}">
                <a16:creationId xmlns:a16="http://schemas.microsoft.com/office/drawing/2014/main" id="{A4EA0084-A248-43B4-94FE-FC38B52B9F42}"/>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1FBAB588-F16A-4C2D-B1DD-8A1CF99FF5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FFEDC1E7-E922-407E-A6BA-6C37D3F6408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049E5194-7184-46DA-B9CE-549A307BBC9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Penson. SGO 2022. Abstr 101.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0" name="Rectangle 9">
            <a:extLst>
              <a:ext uri="{FF2B5EF4-FFF2-40B4-BE49-F238E27FC236}">
                <a16:creationId xmlns:a16="http://schemas.microsoft.com/office/drawing/2014/main" id="{62429DAD-1287-4800-BF28-A7C1EDAA9FD1}"/>
              </a:ext>
            </a:extLst>
          </p:cNvPr>
          <p:cNvSpPr/>
          <p:nvPr/>
        </p:nvSpPr>
        <p:spPr bwMode="auto">
          <a:xfrm>
            <a:off x="317500" y="5757264"/>
            <a:ext cx="3187700" cy="637666"/>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Rectangle 11">
            <a:extLst>
              <a:ext uri="{FF2B5EF4-FFF2-40B4-BE49-F238E27FC236}">
                <a16:creationId xmlns:a16="http://schemas.microsoft.com/office/drawing/2014/main" id="{1697C349-7855-454B-9294-534EB13D8198}"/>
              </a:ext>
            </a:extLst>
          </p:cNvPr>
          <p:cNvSpPr/>
          <p:nvPr/>
        </p:nvSpPr>
        <p:spPr bwMode="auto">
          <a:xfrm>
            <a:off x="7678994" y="5757264"/>
            <a:ext cx="3448304" cy="576010"/>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 name="TextBox 2">
            <a:extLst>
              <a:ext uri="{FF2B5EF4-FFF2-40B4-BE49-F238E27FC236}">
                <a16:creationId xmlns:a16="http://schemas.microsoft.com/office/drawing/2014/main" id="{940DFADA-E0EC-38E3-4791-4E193AE07DF6}"/>
              </a:ext>
            </a:extLst>
          </p:cNvPr>
          <p:cNvSpPr txBox="1"/>
          <p:nvPr/>
        </p:nvSpPr>
        <p:spPr bwMode="auto">
          <a:xfrm>
            <a:off x="2622287" y="1767806"/>
            <a:ext cx="7280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Nausea</a:t>
            </a:r>
          </a:p>
        </p:txBody>
      </p:sp>
      <p:sp>
        <p:nvSpPr>
          <p:cNvPr id="14" name="TextBox 13">
            <a:extLst>
              <a:ext uri="{FF2B5EF4-FFF2-40B4-BE49-F238E27FC236}">
                <a16:creationId xmlns:a16="http://schemas.microsoft.com/office/drawing/2014/main" id="{77B1D05D-37E7-403D-752B-B2916C7F7140}"/>
              </a:ext>
            </a:extLst>
          </p:cNvPr>
          <p:cNvSpPr txBox="1"/>
          <p:nvPr/>
        </p:nvSpPr>
        <p:spPr bwMode="auto">
          <a:xfrm>
            <a:off x="2606258" y="2038362"/>
            <a:ext cx="7441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Anemia</a:t>
            </a:r>
          </a:p>
        </p:txBody>
      </p:sp>
      <p:sp>
        <p:nvSpPr>
          <p:cNvPr id="15" name="TextBox 14">
            <a:extLst>
              <a:ext uri="{FF2B5EF4-FFF2-40B4-BE49-F238E27FC236}">
                <a16:creationId xmlns:a16="http://schemas.microsoft.com/office/drawing/2014/main" id="{840AABBF-4F53-BA9A-3058-067F630CB497}"/>
              </a:ext>
            </a:extLst>
          </p:cNvPr>
          <p:cNvSpPr txBox="1"/>
          <p:nvPr/>
        </p:nvSpPr>
        <p:spPr bwMode="auto">
          <a:xfrm>
            <a:off x="1943126" y="2308918"/>
            <a:ext cx="14072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400" b="0" dirty="0">
                <a:solidFill>
                  <a:schemeClr val="bg1"/>
                </a:solidFill>
                <a:latin typeface="Calibri" panose="020F0502020204030204" pitchFamily="34" charset="0"/>
              </a:rPr>
              <a:t>Fatigue/asthenia</a:t>
            </a:r>
          </a:p>
        </p:txBody>
      </p:sp>
      <p:sp>
        <p:nvSpPr>
          <p:cNvPr id="16" name="TextBox 15">
            <a:extLst>
              <a:ext uri="{FF2B5EF4-FFF2-40B4-BE49-F238E27FC236}">
                <a16:creationId xmlns:a16="http://schemas.microsoft.com/office/drawing/2014/main" id="{4D12635E-0CBA-1873-B5A5-65C862CA29F6}"/>
              </a:ext>
            </a:extLst>
          </p:cNvPr>
          <p:cNvSpPr txBox="1"/>
          <p:nvPr/>
        </p:nvSpPr>
        <p:spPr bwMode="auto">
          <a:xfrm>
            <a:off x="2509628" y="2579474"/>
            <a:ext cx="8407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Vomiting</a:t>
            </a:r>
          </a:p>
        </p:txBody>
      </p:sp>
      <p:sp>
        <p:nvSpPr>
          <p:cNvPr id="17" name="TextBox 16">
            <a:extLst>
              <a:ext uri="{FF2B5EF4-FFF2-40B4-BE49-F238E27FC236}">
                <a16:creationId xmlns:a16="http://schemas.microsoft.com/office/drawing/2014/main" id="{A9D3FC8A-AAF8-46E7-33DD-68E92A382D14}"/>
              </a:ext>
            </a:extLst>
          </p:cNvPr>
          <p:cNvSpPr txBox="1"/>
          <p:nvPr/>
        </p:nvSpPr>
        <p:spPr bwMode="auto">
          <a:xfrm>
            <a:off x="2530916" y="2850030"/>
            <a:ext cx="8194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400" b="0" dirty="0">
                <a:solidFill>
                  <a:schemeClr val="bg1"/>
                </a:solidFill>
                <a:latin typeface="Calibri" panose="020F0502020204030204" pitchFamily="34" charset="0"/>
              </a:rPr>
              <a:t>Diarrhea</a:t>
            </a:r>
          </a:p>
        </p:txBody>
      </p:sp>
      <p:sp>
        <p:nvSpPr>
          <p:cNvPr id="18" name="TextBox 17">
            <a:extLst>
              <a:ext uri="{FF2B5EF4-FFF2-40B4-BE49-F238E27FC236}">
                <a16:creationId xmlns:a16="http://schemas.microsoft.com/office/drawing/2014/main" id="{FC6DA8B4-29C9-0609-E37B-7571D5DFD29B}"/>
              </a:ext>
            </a:extLst>
          </p:cNvPr>
          <p:cNvSpPr txBox="1"/>
          <p:nvPr/>
        </p:nvSpPr>
        <p:spPr bwMode="auto">
          <a:xfrm>
            <a:off x="2243658" y="3120586"/>
            <a:ext cx="11067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400" b="0" dirty="0">
                <a:solidFill>
                  <a:schemeClr val="bg1"/>
                </a:solidFill>
                <a:latin typeface="Calibri" panose="020F0502020204030204" pitchFamily="34" charset="0"/>
              </a:rPr>
              <a:t>Neutropenia</a:t>
            </a:r>
          </a:p>
        </p:txBody>
      </p:sp>
      <p:sp>
        <p:nvSpPr>
          <p:cNvPr id="19" name="TextBox 18">
            <a:extLst>
              <a:ext uri="{FF2B5EF4-FFF2-40B4-BE49-F238E27FC236}">
                <a16:creationId xmlns:a16="http://schemas.microsoft.com/office/drawing/2014/main" id="{CCA580F0-E130-8DCD-1839-F8525FC40705}"/>
              </a:ext>
            </a:extLst>
          </p:cNvPr>
          <p:cNvSpPr txBox="1"/>
          <p:nvPr/>
        </p:nvSpPr>
        <p:spPr bwMode="auto">
          <a:xfrm>
            <a:off x="2013145" y="3391142"/>
            <a:ext cx="13372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Abdominal pain</a:t>
            </a:r>
          </a:p>
        </p:txBody>
      </p:sp>
      <p:sp>
        <p:nvSpPr>
          <p:cNvPr id="20" name="TextBox 19">
            <a:extLst>
              <a:ext uri="{FF2B5EF4-FFF2-40B4-BE49-F238E27FC236}">
                <a16:creationId xmlns:a16="http://schemas.microsoft.com/office/drawing/2014/main" id="{0E541E54-5948-6184-1CFF-CF1BF0A6E77D}"/>
              </a:ext>
            </a:extLst>
          </p:cNvPr>
          <p:cNvSpPr txBox="1"/>
          <p:nvPr/>
        </p:nvSpPr>
        <p:spPr bwMode="auto">
          <a:xfrm>
            <a:off x="2436338" y="3661698"/>
            <a:ext cx="9140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400" b="0" dirty="0">
                <a:solidFill>
                  <a:schemeClr val="bg1"/>
                </a:solidFill>
                <a:latin typeface="Calibri" panose="020F0502020204030204" pitchFamily="34" charset="0"/>
              </a:rPr>
              <a:t>Headache</a:t>
            </a:r>
          </a:p>
        </p:txBody>
      </p:sp>
      <p:sp>
        <p:nvSpPr>
          <p:cNvPr id="21" name="TextBox 20">
            <a:extLst>
              <a:ext uri="{FF2B5EF4-FFF2-40B4-BE49-F238E27FC236}">
                <a16:creationId xmlns:a16="http://schemas.microsoft.com/office/drawing/2014/main" id="{FF9F6EED-33A1-DE2A-48AE-EA2A3B62990E}"/>
              </a:ext>
            </a:extLst>
          </p:cNvPr>
          <p:cNvSpPr txBox="1"/>
          <p:nvPr/>
        </p:nvSpPr>
        <p:spPr bwMode="auto">
          <a:xfrm>
            <a:off x="2238014" y="3985727"/>
            <a:ext cx="11123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Constipation</a:t>
            </a:r>
          </a:p>
        </p:txBody>
      </p:sp>
      <p:sp>
        <p:nvSpPr>
          <p:cNvPr id="22" name="TextBox 21">
            <a:extLst>
              <a:ext uri="{FF2B5EF4-FFF2-40B4-BE49-F238E27FC236}">
                <a16:creationId xmlns:a16="http://schemas.microsoft.com/office/drawing/2014/main" id="{C76FA769-3D10-C67A-1353-6F75E58ED750}"/>
              </a:ext>
            </a:extLst>
          </p:cNvPr>
          <p:cNvSpPr txBox="1"/>
          <p:nvPr/>
        </p:nvSpPr>
        <p:spPr bwMode="auto">
          <a:xfrm>
            <a:off x="1778017" y="4256283"/>
            <a:ext cx="15723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400" b="0" dirty="0">
                <a:solidFill>
                  <a:schemeClr val="bg1"/>
                </a:solidFill>
                <a:latin typeface="Calibri" panose="020F0502020204030204" pitchFamily="34" charset="0"/>
              </a:rPr>
              <a:t>Thrombocytopenia</a:t>
            </a:r>
          </a:p>
        </p:txBody>
      </p:sp>
      <p:sp>
        <p:nvSpPr>
          <p:cNvPr id="23" name="TextBox 22">
            <a:extLst>
              <a:ext uri="{FF2B5EF4-FFF2-40B4-BE49-F238E27FC236}">
                <a16:creationId xmlns:a16="http://schemas.microsoft.com/office/drawing/2014/main" id="{AC5E114E-40B9-5E42-BBE2-21A254B1B1B4}"/>
              </a:ext>
            </a:extLst>
          </p:cNvPr>
          <p:cNvSpPr txBox="1"/>
          <p:nvPr/>
        </p:nvSpPr>
        <p:spPr bwMode="auto">
          <a:xfrm>
            <a:off x="2537328" y="4526838"/>
            <a:ext cx="8130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400" b="0" dirty="0">
                <a:solidFill>
                  <a:schemeClr val="bg1"/>
                </a:solidFill>
                <a:latin typeface="Calibri" panose="020F0502020204030204" pitchFamily="34" charset="0"/>
              </a:rPr>
              <a:t>Alopecia</a:t>
            </a:r>
          </a:p>
        </p:txBody>
      </p:sp>
      <p:sp>
        <p:nvSpPr>
          <p:cNvPr id="24" name="TextBox 23">
            <a:extLst>
              <a:ext uri="{FF2B5EF4-FFF2-40B4-BE49-F238E27FC236}">
                <a16:creationId xmlns:a16="http://schemas.microsoft.com/office/drawing/2014/main" id="{812269AB-B9E8-5EE1-F3B8-20CFC42E78BB}"/>
              </a:ext>
            </a:extLst>
          </p:cNvPr>
          <p:cNvSpPr txBox="1"/>
          <p:nvPr/>
        </p:nvSpPr>
        <p:spPr bwMode="auto">
          <a:xfrm>
            <a:off x="2426913" y="4808091"/>
            <a:ext cx="9234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Stomatitis</a:t>
            </a:r>
          </a:p>
        </p:txBody>
      </p:sp>
      <p:sp>
        <p:nvSpPr>
          <p:cNvPr id="25" name="TextBox 24">
            <a:extLst>
              <a:ext uri="{FF2B5EF4-FFF2-40B4-BE49-F238E27FC236}">
                <a16:creationId xmlns:a16="http://schemas.microsoft.com/office/drawing/2014/main" id="{56BB66C2-8C5F-9B5E-413F-32EB264E01C6}"/>
              </a:ext>
            </a:extLst>
          </p:cNvPr>
          <p:cNvSpPr txBox="1"/>
          <p:nvPr/>
        </p:nvSpPr>
        <p:spPr bwMode="auto">
          <a:xfrm>
            <a:off x="1530193" y="5062603"/>
            <a:ext cx="18201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Peripheral neuropathy</a:t>
            </a:r>
          </a:p>
        </p:txBody>
      </p:sp>
      <p:sp>
        <p:nvSpPr>
          <p:cNvPr id="26" name="TextBox 25">
            <a:extLst>
              <a:ext uri="{FF2B5EF4-FFF2-40B4-BE49-F238E27FC236}">
                <a16:creationId xmlns:a16="http://schemas.microsoft.com/office/drawing/2014/main" id="{1431881A-E5B7-C6E1-F647-0AB1DE80E241}"/>
              </a:ext>
            </a:extLst>
          </p:cNvPr>
          <p:cNvSpPr txBox="1"/>
          <p:nvPr/>
        </p:nvSpPr>
        <p:spPr bwMode="auto">
          <a:xfrm>
            <a:off x="650658" y="5285038"/>
            <a:ext cx="26997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Palmar-plantar erythrodysesthesia</a:t>
            </a:r>
          </a:p>
        </p:txBody>
      </p:sp>
      <p:sp>
        <p:nvSpPr>
          <p:cNvPr id="27" name="TextBox 26">
            <a:extLst>
              <a:ext uri="{FF2B5EF4-FFF2-40B4-BE49-F238E27FC236}">
                <a16:creationId xmlns:a16="http://schemas.microsoft.com/office/drawing/2014/main" id="{6579EFCE-45EE-D789-E691-43D043282462}"/>
              </a:ext>
            </a:extLst>
          </p:cNvPr>
          <p:cNvSpPr txBox="1"/>
          <p:nvPr/>
        </p:nvSpPr>
        <p:spPr bwMode="auto">
          <a:xfrm>
            <a:off x="3278933" y="1802627"/>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64.6</a:t>
            </a:r>
          </a:p>
        </p:txBody>
      </p:sp>
      <p:sp>
        <p:nvSpPr>
          <p:cNvPr id="28" name="TextBox 27">
            <a:extLst>
              <a:ext uri="{FF2B5EF4-FFF2-40B4-BE49-F238E27FC236}">
                <a16:creationId xmlns:a16="http://schemas.microsoft.com/office/drawing/2014/main" id="{8B4BA69F-DD30-5745-9EDA-14CA0E1F315E}"/>
              </a:ext>
            </a:extLst>
          </p:cNvPr>
          <p:cNvSpPr txBox="1"/>
          <p:nvPr/>
        </p:nvSpPr>
        <p:spPr bwMode="auto">
          <a:xfrm>
            <a:off x="3825854" y="2073183"/>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52.8</a:t>
            </a:r>
          </a:p>
        </p:txBody>
      </p:sp>
      <p:sp>
        <p:nvSpPr>
          <p:cNvPr id="29" name="TextBox 28">
            <a:extLst>
              <a:ext uri="{FF2B5EF4-FFF2-40B4-BE49-F238E27FC236}">
                <a16:creationId xmlns:a16="http://schemas.microsoft.com/office/drawing/2014/main" id="{FA428706-DC38-074A-0FBF-5ECFA35C57DC}"/>
              </a:ext>
            </a:extLst>
          </p:cNvPr>
          <p:cNvSpPr txBox="1"/>
          <p:nvPr/>
        </p:nvSpPr>
        <p:spPr bwMode="auto">
          <a:xfrm>
            <a:off x="3825855" y="2343739"/>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000" b="0" dirty="0">
                <a:solidFill>
                  <a:schemeClr val="bg1"/>
                </a:solidFill>
                <a:latin typeface="Calibri" panose="020F0502020204030204" pitchFamily="34" charset="0"/>
              </a:rPr>
              <a:t>52.8</a:t>
            </a:r>
          </a:p>
        </p:txBody>
      </p:sp>
      <p:sp>
        <p:nvSpPr>
          <p:cNvPr id="30" name="TextBox 29">
            <a:extLst>
              <a:ext uri="{FF2B5EF4-FFF2-40B4-BE49-F238E27FC236}">
                <a16:creationId xmlns:a16="http://schemas.microsoft.com/office/drawing/2014/main" id="{E47F49E9-CBD1-3844-0845-117C30F4AB83}"/>
              </a:ext>
            </a:extLst>
          </p:cNvPr>
          <p:cNvSpPr txBox="1"/>
          <p:nvPr/>
        </p:nvSpPr>
        <p:spPr bwMode="auto">
          <a:xfrm>
            <a:off x="4481354" y="2635683"/>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38.2</a:t>
            </a:r>
          </a:p>
        </p:txBody>
      </p:sp>
      <p:sp>
        <p:nvSpPr>
          <p:cNvPr id="31" name="TextBox 30">
            <a:extLst>
              <a:ext uri="{FF2B5EF4-FFF2-40B4-BE49-F238E27FC236}">
                <a16:creationId xmlns:a16="http://schemas.microsoft.com/office/drawing/2014/main" id="{15C0DEA7-5FC8-11DE-22F1-310E8DD33DC6}"/>
              </a:ext>
            </a:extLst>
          </p:cNvPr>
          <p:cNvSpPr txBox="1"/>
          <p:nvPr/>
        </p:nvSpPr>
        <p:spPr bwMode="auto">
          <a:xfrm>
            <a:off x="4885287" y="2906844"/>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000" b="0" dirty="0">
                <a:solidFill>
                  <a:schemeClr val="bg1"/>
                </a:solidFill>
                <a:latin typeface="Calibri" panose="020F0502020204030204" pitchFamily="34" charset="0"/>
              </a:rPr>
              <a:t>29.2</a:t>
            </a:r>
          </a:p>
        </p:txBody>
      </p:sp>
      <p:sp>
        <p:nvSpPr>
          <p:cNvPr id="32" name="TextBox 31">
            <a:extLst>
              <a:ext uri="{FF2B5EF4-FFF2-40B4-BE49-F238E27FC236}">
                <a16:creationId xmlns:a16="http://schemas.microsoft.com/office/drawing/2014/main" id="{B1002EF4-56D0-97CB-D79A-090F4539119C}"/>
              </a:ext>
            </a:extLst>
          </p:cNvPr>
          <p:cNvSpPr txBox="1"/>
          <p:nvPr/>
        </p:nvSpPr>
        <p:spPr bwMode="auto">
          <a:xfrm>
            <a:off x="5108276" y="3182142"/>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000" b="0" dirty="0">
                <a:solidFill>
                  <a:schemeClr val="bg1"/>
                </a:solidFill>
                <a:latin typeface="Calibri" panose="020F0502020204030204" pitchFamily="34" charset="0"/>
              </a:rPr>
              <a:t>24.2</a:t>
            </a:r>
          </a:p>
        </p:txBody>
      </p:sp>
      <p:sp>
        <p:nvSpPr>
          <p:cNvPr id="33" name="TextBox 32">
            <a:extLst>
              <a:ext uri="{FF2B5EF4-FFF2-40B4-BE49-F238E27FC236}">
                <a16:creationId xmlns:a16="http://schemas.microsoft.com/office/drawing/2014/main" id="{377A0F2A-3E12-676F-1783-474CEABD7BC2}"/>
              </a:ext>
            </a:extLst>
          </p:cNvPr>
          <p:cNvSpPr txBox="1"/>
          <p:nvPr/>
        </p:nvSpPr>
        <p:spPr bwMode="auto">
          <a:xfrm>
            <a:off x="5177999" y="3462835"/>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23.0</a:t>
            </a:r>
          </a:p>
        </p:txBody>
      </p:sp>
      <p:sp>
        <p:nvSpPr>
          <p:cNvPr id="34" name="TextBox 33">
            <a:extLst>
              <a:ext uri="{FF2B5EF4-FFF2-40B4-BE49-F238E27FC236}">
                <a16:creationId xmlns:a16="http://schemas.microsoft.com/office/drawing/2014/main" id="{03E9F603-AFAD-AEE9-4C52-B5ED102ED1E0}"/>
              </a:ext>
            </a:extLst>
          </p:cNvPr>
          <p:cNvSpPr txBox="1"/>
          <p:nvPr/>
        </p:nvSpPr>
        <p:spPr bwMode="auto">
          <a:xfrm>
            <a:off x="5471384" y="3723254"/>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000" b="0" dirty="0">
                <a:solidFill>
                  <a:schemeClr val="bg1"/>
                </a:solidFill>
                <a:latin typeface="Calibri" panose="020F0502020204030204" pitchFamily="34" charset="0"/>
              </a:rPr>
              <a:t>16.3</a:t>
            </a:r>
          </a:p>
        </p:txBody>
      </p:sp>
      <p:sp>
        <p:nvSpPr>
          <p:cNvPr id="35" name="TextBox 34">
            <a:extLst>
              <a:ext uri="{FF2B5EF4-FFF2-40B4-BE49-F238E27FC236}">
                <a16:creationId xmlns:a16="http://schemas.microsoft.com/office/drawing/2014/main" id="{3FC3DA5D-E137-6CD1-6739-8039BEC1769B}"/>
              </a:ext>
            </a:extLst>
          </p:cNvPr>
          <p:cNvSpPr txBox="1"/>
          <p:nvPr/>
        </p:nvSpPr>
        <p:spPr bwMode="auto">
          <a:xfrm>
            <a:off x="5596215" y="4009305"/>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13.5</a:t>
            </a:r>
          </a:p>
        </p:txBody>
      </p:sp>
      <p:sp>
        <p:nvSpPr>
          <p:cNvPr id="36" name="TextBox 35">
            <a:extLst>
              <a:ext uri="{FF2B5EF4-FFF2-40B4-BE49-F238E27FC236}">
                <a16:creationId xmlns:a16="http://schemas.microsoft.com/office/drawing/2014/main" id="{6F673917-A3E7-3898-D2DA-21C4A66F94E3}"/>
              </a:ext>
            </a:extLst>
          </p:cNvPr>
          <p:cNvSpPr txBox="1"/>
          <p:nvPr/>
        </p:nvSpPr>
        <p:spPr bwMode="auto">
          <a:xfrm>
            <a:off x="5646514" y="4280617"/>
            <a:ext cx="41389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000" b="0" dirty="0">
                <a:solidFill>
                  <a:schemeClr val="bg1"/>
                </a:solidFill>
                <a:latin typeface="Calibri" panose="020F0502020204030204" pitchFamily="34" charset="0"/>
              </a:rPr>
              <a:t>12.4</a:t>
            </a:r>
          </a:p>
        </p:txBody>
      </p:sp>
      <p:sp>
        <p:nvSpPr>
          <p:cNvPr id="37" name="TextBox 36">
            <a:extLst>
              <a:ext uri="{FF2B5EF4-FFF2-40B4-BE49-F238E27FC236}">
                <a16:creationId xmlns:a16="http://schemas.microsoft.com/office/drawing/2014/main" id="{FC31BBAD-4351-4CB8-BDF6-1E5E88A4611E}"/>
              </a:ext>
            </a:extLst>
          </p:cNvPr>
          <p:cNvSpPr txBox="1"/>
          <p:nvPr/>
        </p:nvSpPr>
        <p:spPr bwMode="auto">
          <a:xfrm>
            <a:off x="5978443" y="4570563"/>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000" b="0" dirty="0">
                <a:solidFill>
                  <a:schemeClr val="bg1"/>
                </a:solidFill>
                <a:latin typeface="Calibri" panose="020F0502020204030204" pitchFamily="34" charset="0"/>
              </a:rPr>
              <a:t>6.2</a:t>
            </a:r>
          </a:p>
        </p:txBody>
      </p:sp>
      <p:sp>
        <p:nvSpPr>
          <p:cNvPr id="38" name="TextBox 37">
            <a:extLst>
              <a:ext uri="{FF2B5EF4-FFF2-40B4-BE49-F238E27FC236}">
                <a16:creationId xmlns:a16="http://schemas.microsoft.com/office/drawing/2014/main" id="{695F4BE7-2FC8-7632-250D-8412D806F988}"/>
              </a:ext>
            </a:extLst>
          </p:cNvPr>
          <p:cNvSpPr txBox="1"/>
          <p:nvPr/>
        </p:nvSpPr>
        <p:spPr bwMode="auto">
          <a:xfrm>
            <a:off x="6060409" y="4838570"/>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4.5</a:t>
            </a:r>
          </a:p>
        </p:txBody>
      </p:sp>
      <p:sp>
        <p:nvSpPr>
          <p:cNvPr id="39" name="TextBox 38">
            <a:extLst>
              <a:ext uri="{FF2B5EF4-FFF2-40B4-BE49-F238E27FC236}">
                <a16:creationId xmlns:a16="http://schemas.microsoft.com/office/drawing/2014/main" id="{7A6A71B6-8650-50AD-0D50-0D2E0E20D9A1}"/>
              </a:ext>
            </a:extLst>
          </p:cNvPr>
          <p:cNvSpPr txBox="1"/>
          <p:nvPr/>
        </p:nvSpPr>
        <p:spPr bwMode="auto">
          <a:xfrm>
            <a:off x="6138075" y="5108106"/>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2.8</a:t>
            </a:r>
          </a:p>
        </p:txBody>
      </p:sp>
      <p:sp>
        <p:nvSpPr>
          <p:cNvPr id="40" name="TextBox 39">
            <a:extLst>
              <a:ext uri="{FF2B5EF4-FFF2-40B4-BE49-F238E27FC236}">
                <a16:creationId xmlns:a16="http://schemas.microsoft.com/office/drawing/2014/main" id="{36E8D785-6070-72E7-01C3-1EFA012BD3E0}"/>
              </a:ext>
            </a:extLst>
          </p:cNvPr>
          <p:cNvSpPr txBox="1"/>
          <p:nvPr/>
        </p:nvSpPr>
        <p:spPr bwMode="auto">
          <a:xfrm>
            <a:off x="6234495" y="5397898"/>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0.6</a:t>
            </a:r>
          </a:p>
        </p:txBody>
      </p:sp>
      <p:cxnSp>
        <p:nvCxnSpPr>
          <p:cNvPr id="42" name="Straight Connector 41">
            <a:extLst>
              <a:ext uri="{FF2B5EF4-FFF2-40B4-BE49-F238E27FC236}">
                <a16:creationId xmlns:a16="http://schemas.microsoft.com/office/drawing/2014/main" id="{175CBB88-7F4D-EC05-7203-FDC3B6E19F55}"/>
              </a:ext>
            </a:extLst>
          </p:cNvPr>
          <p:cNvCxnSpPr>
            <a:cxnSpLocks/>
          </p:cNvCxnSpPr>
          <p:nvPr/>
        </p:nvCxnSpPr>
        <p:spPr bwMode="auto">
          <a:xfrm>
            <a:off x="3377699" y="5644119"/>
            <a:ext cx="3182743"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7E7228E-88A7-D1BE-7A0D-5B90762FEEAF}"/>
              </a:ext>
            </a:extLst>
          </p:cNvPr>
          <p:cNvCxnSpPr>
            <a:cxnSpLocks/>
          </p:cNvCxnSpPr>
          <p:nvPr/>
        </p:nvCxnSpPr>
        <p:spPr bwMode="auto">
          <a:xfrm>
            <a:off x="6620042" y="5644119"/>
            <a:ext cx="3112169" cy="0"/>
          </a:xfrm>
          <a:prstGeom prst="line">
            <a:avLst/>
          </a:prstGeom>
          <a:noFill/>
          <a:ln w="28575" cap="flat" cmpd="sng" algn="ctr">
            <a:solidFill>
              <a:schemeClr val="bg1"/>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F14EC86C-5899-7C48-118E-42ABE49E65E3}"/>
              </a:ext>
            </a:extLst>
          </p:cNvPr>
          <p:cNvSpPr txBox="1"/>
          <p:nvPr/>
        </p:nvSpPr>
        <p:spPr bwMode="auto">
          <a:xfrm>
            <a:off x="3222570" y="5637430"/>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70</a:t>
            </a:r>
          </a:p>
        </p:txBody>
      </p:sp>
      <p:sp>
        <p:nvSpPr>
          <p:cNvPr id="47" name="TextBox 46">
            <a:extLst>
              <a:ext uri="{FF2B5EF4-FFF2-40B4-BE49-F238E27FC236}">
                <a16:creationId xmlns:a16="http://schemas.microsoft.com/office/drawing/2014/main" id="{5DF1E08C-DAB2-EB28-5DD3-E7BB375BC699}"/>
              </a:ext>
            </a:extLst>
          </p:cNvPr>
          <p:cNvSpPr txBox="1"/>
          <p:nvPr/>
        </p:nvSpPr>
        <p:spPr bwMode="auto">
          <a:xfrm>
            <a:off x="3663953" y="5637430"/>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48" name="TextBox 47">
            <a:extLst>
              <a:ext uri="{FF2B5EF4-FFF2-40B4-BE49-F238E27FC236}">
                <a16:creationId xmlns:a16="http://schemas.microsoft.com/office/drawing/2014/main" id="{9E2C4ADB-4653-FBBA-0F0D-D33C8449F30E}"/>
              </a:ext>
            </a:extLst>
          </p:cNvPr>
          <p:cNvSpPr txBox="1"/>
          <p:nvPr/>
        </p:nvSpPr>
        <p:spPr bwMode="auto">
          <a:xfrm>
            <a:off x="4116269" y="5639690"/>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49" name="TextBox 48">
            <a:extLst>
              <a:ext uri="{FF2B5EF4-FFF2-40B4-BE49-F238E27FC236}">
                <a16:creationId xmlns:a16="http://schemas.microsoft.com/office/drawing/2014/main" id="{DE70E534-6DEB-5FF5-E977-DA8DC9C07983}"/>
              </a:ext>
            </a:extLst>
          </p:cNvPr>
          <p:cNvSpPr txBox="1"/>
          <p:nvPr/>
        </p:nvSpPr>
        <p:spPr bwMode="auto">
          <a:xfrm>
            <a:off x="4557652" y="5639690"/>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cxnSp>
        <p:nvCxnSpPr>
          <p:cNvPr id="51" name="Straight Connector 50">
            <a:extLst>
              <a:ext uri="{FF2B5EF4-FFF2-40B4-BE49-F238E27FC236}">
                <a16:creationId xmlns:a16="http://schemas.microsoft.com/office/drawing/2014/main" id="{E84D1C74-7706-6EAD-F9E3-865574989CC8}"/>
              </a:ext>
            </a:extLst>
          </p:cNvPr>
          <p:cNvCxnSpPr/>
          <p:nvPr/>
        </p:nvCxnSpPr>
        <p:spPr bwMode="auto">
          <a:xfrm>
            <a:off x="3408848" y="5637430"/>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E7017D52-8DA3-4C43-F4C4-49FAB93C8114}"/>
              </a:ext>
            </a:extLst>
          </p:cNvPr>
          <p:cNvCxnSpPr/>
          <p:nvPr/>
        </p:nvCxnSpPr>
        <p:spPr bwMode="auto">
          <a:xfrm>
            <a:off x="3856523" y="5637430"/>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16794D1B-E273-E382-95D5-2A3EC3B909B1}"/>
              </a:ext>
            </a:extLst>
          </p:cNvPr>
          <p:cNvCxnSpPr/>
          <p:nvPr/>
        </p:nvCxnSpPr>
        <p:spPr bwMode="auto">
          <a:xfrm>
            <a:off x="4301023" y="5637430"/>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22F76B2B-04FD-9F67-75CD-4595D13337B2}"/>
              </a:ext>
            </a:extLst>
          </p:cNvPr>
          <p:cNvCxnSpPr/>
          <p:nvPr/>
        </p:nvCxnSpPr>
        <p:spPr bwMode="auto">
          <a:xfrm>
            <a:off x="4748698" y="5637430"/>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6496819F-440E-4E63-8DE7-884BECF5F494}"/>
              </a:ext>
            </a:extLst>
          </p:cNvPr>
          <p:cNvCxnSpPr/>
          <p:nvPr/>
        </p:nvCxnSpPr>
        <p:spPr bwMode="auto">
          <a:xfrm>
            <a:off x="5202723" y="5644119"/>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2C6658EC-F4CB-D4CC-7AED-8DA1E1386686}"/>
              </a:ext>
            </a:extLst>
          </p:cNvPr>
          <p:cNvCxnSpPr/>
          <p:nvPr/>
        </p:nvCxnSpPr>
        <p:spPr bwMode="auto">
          <a:xfrm>
            <a:off x="5647223" y="5644119"/>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803468EA-8107-C39B-8EF1-F9CF457BFBB2}"/>
              </a:ext>
            </a:extLst>
          </p:cNvPr>
          <p:cNvCxnSpPr/>
          <p:nvPr/>
        </p:nvCxnSpPr>
        <p:spPr bwMode="auto">
          <a:xfrm>
            <a:off x="6094898" y="5644119"/>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DA2CE948-4314-4D1F-3148-4948196AD5E0}"/>
              </a:ext>
            </a:extLst>
          </p:cNvPr>
          <p:cNvCxnSpPr/>
          <p:nvPr/>
        </p:nvCxnSpPr>
        <p:spPr bwMode="auto">
          <a:xfrm>
            <a:off x="6533482" y="5637430"/>
            <a:ext cx="0" cy="64024"/>
          </a:xfrm>
          <a:prstGeom prst="line">
            <a:avLst/>
          </a:prstGeom>
          <a:noFill/>
          <a:ln w="28575" cap="flat" cmpd="sng" algn="ctr">
            <a:solidFill>
              <a:schemeClr val="bg1"/>
            </a:solidFill>
            <a:prstDash val="solid"/>
            <a:round/>
            <a:headEnd type="none" w="med" len="med"/>
            <a:tailEnd type="none" w="med" len="med"/>
          </a:ln>
          <a:effectLst/>
        </p:spPr>
      </p:cxnSp>
      <p:sp>
        <p:nvSpPr>
          <p:cNvPr id="61" name="TextBox 60">
            <a:extLst>
              <a:ext uri="{FF2B5EF4-FFF2-40B4-BE49-F238E27FC236}">
                <a16:creationId xmlns:a16="http://schemas.microsoft.com/office/drawing/2014/main" id="{7217E0A2-9C28-E462-6ADF-E4C3308C15A0}"/>
              </a:ext>
            </a:extLst>
          </p:cNvPr>
          <p:cNvSpPr txBox="1"/>
          <p:nvPr/>
        </p:nvSpPr>
        <p:spPr bwMode="auto">
          <a:xfrm>
            <a:off x="5017284" y="5635736"/>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62" name="TextBox 61">
            <a:extLst>
              <a:ext uri="{FF2B5EF4-FFF2-40B4-BE49-F238E27FC236}">
                <a16:creationId xmlns:a16="http://schemas.microsoft.com/office/drawing/2014/main" id="{FCA276C5-2C9B-DE20-6F02-EBBC08E73B1B}"/>
              </a:ext>
            </a:extLst>
          </p:cNvPr>
          <p:cNvSpPr txBox="1"/>
          <p:nvPr/>
        </p:nvSpPr>
        <p:spPr bwMode="auto">
          <a:xfrm>
            <a:off x="5458667" y="5635736"/>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63" name="TextBox 62">
            <a:extLst>
              <a:ext uri="{FF2B5EF4-FFF2-40B4-BE49-F238E27FC236}">
                <a16:creationId xmlns:a16="http://schemas.microsoft.com/office/drawing/2014/main" id="{F7CB0DAB-7EF2-C111-3225-8D111DFE4412}"/>
              </a:ext>
            </a:extLst>
          </p:cNvPr>
          <p:cNvSpPr txBox="1"/>
          <p:nvPr/>
        </p:nvSpPr>
        <p:spPr bwMode="auto">
          <a:xfrm>
            <a:off x="5910983" y="5637996"/>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64" name="TextBox 63">
            <a:extLst>
              <a:ext uri="{FF2B5EF4-FFF2-40B4-BE49-F238E27FC236}">
                <a16:creationId xmlns:a16="http://schemas.microsoft.com/office/drawing/2014/main" id="{64938D92-9823-FBE2-C2A7-9C465D8DC4F0}"/>
              </a:ext>
            </a:extLst>
          </p:cNvPr>
          <p:cNvSpPr txBox="1"/>
          <p:nvPr/>
        </p:nvSpPr>
        <p:spPr bwMode="auto">
          <a:xfrm>
            <a:off x="6398051" y="5637996"/>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65" name="TextBox 64">
            <a:extLst>
              <a:ext uri="{FF2B5EF4-FFF2-40B4-BE49-F238E27FC236}">
                <a16:creationId xmlns:a16="http://schemas.microsoft.com/office/drawing/2014/main" id="{8525CDF1-8E3A-3759-801D-466AEBB7E4C5}"/>
              </a:ext>
            </a:extLst>
          </p:cNvPr>
          <p:cNvSpPr txBox="1"/>
          <p:nvPr/>
        </p:nvSpPr>
        <p:spPr bwMode="auto">
          <a:xfrm>
            <a:off x="6497018" y="563742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66" name="TextBox 65">
            <a:extLst>
              <a:ext uri="{FF2B5EF4-FFF2-40B4-BE49-F238E27FC236}">
                <a16:creationId xmlns:a16="http://schemas.microsoft.com/office/drawing/2014/main" id="{6301EC23-07C0-4758-925B-34898CE60579}"/>
              </a:ext>
            </a:extLst>
          </p:cNvPr>
          <p:cNvSpPr txBox="1"/>
          <p:nvPr/>
        </p:nvSpPr>
        <p:spPr bwMode="auto">
          <a:xfrm>
            <a:off x="6903420" y="5631024"/>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cxnSp>
        <p:nvCxnSpPr>
          <p:cNvPr id="67" name="Straight Connector 66">
            <a:extLst>
              <a:ext uri="{FF2B5EF4-FFF2-40B4-BE49-F238E27FC236}">
                <a16:creationId xmlns:a16="http://schemas.microsoft.com/office/drawing/2014/main" id="{5B695BD6-6103-6D8F-D18A-801E4A257329}"/>
              </a:ext>
            </a:extLst>
          </p:cNvPr>
          <p:cNvCxnSpPr/>
          <p:nvPr/>
        </p:nvCxnSpPr>
        <p:spPr bwMode="auto">
          <a:xfrm>
            <a:off x="6639449" y="5631024"/>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5FC477A4-2422-65F9-BC12-E358D63C3AB3}"/>
              </a:ext>
            </a:extLst>
          </p:cNvPr>
          <p:cNvCxnSpPr/>
          <p:nvPr/>
        </p:nvCxnSpPr>
        <p:spPr bwMode="auto">
          <a:xfrm>
            <a:off x="7087124" y="5631024"/>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00A6394C-3BC6-29A9-F18B-6BF02DC1DC95}"/>
              </a:ext>
            </a:extLst>
          </p:cNvPr>
          <p:cNvCxnSpPr/>
          <p:nvPr/>
        </p:nvCxnSpPr>
        <p:spPr bwMode="auto">
          <a:xfrm>
            <a:off x="7509399" y="5637681"/>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713772DA-77C1-D943-051C-DB4D64066798}"/>
              </a:ext>
            </a:extLst>
          </p:cNvPr>
          <p:cNvCxnSpPr/>
          <p:nvPr/>
        </p:nvCxnSpPr>
        <p:spPr bwMode="auto">
          <a:xfrm>
            <a:off x="7957074" y="5637681"/>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A1F4BB42-85DE-6E26-12B5-9DA51A499647}"/>
              </a:ext>
            </a:extLst>
          </p:cNvPr>
          <p:cNvCxnSpPr/>
          <p:nvPr/>
        </p:nvCxnSpPr>
        <p:spPr bwMode="auto">
          <a:xfrm>
            <a:off x="8395224" y="5637430"/>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4583C6A0-6510-185A-A431-CCB1A611935C}"/>
              </a:ext>
            </a:extLst>
          </p:cNvPr>
          <p:cNvCxnSpPr/>
          <p:nvPr/>
        </p:nvCxnSpPr>
        <p:spPr bwMode="auto">
          <a:xfrm>
            <a:off x="8842899" y="5637430"/>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4463EC0E-ACFD-EF9A-842F-14D379C563C5}"/>
              </a:ext>
            </a:extLst>
          </p:cNvPr>
          <p:cNvCxnSpPr/>
          <p:nvPr/>
        </p:nvCxnSpPr>
        <p:spPr bwMode="auto">
          <a:xfrm>
            <a:off x="9271524" y="5637429"/>
            <a:ext cx="0" cy="64024"/>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7178E458-261D-CE77-BD2F-D876F06C0D2F}"/>
              </a:ext>
            </a:extLst>
          </p:cNvPr>
          <p:cNvCxnSpPr/>
          <p:nvPr/>
        </p:nvCxnSpPr>
        <p:spPr bwMode="auto">
          <a:xfrm>
            <a:off x="9719199" y="5637429"/>
            <a:ext cx="0" cy="64024"/>
          </a:xfrm>
          <a:prstGeom prst="line">
            <a:avLst/>
          </a:prstGeom>
          <a:noFill/>
          <a:ln w="28575" cap="flat" cmpd="sng" algn="ctr">
            <a:solidFill>
              <a:schemeClr val="bg1"/>
            </a:solidFill>
            <a:prstDash val="solid"/>
            <a:round/>
            <a:headEnd type="none" w="med" len="med"/>
            <a:tailEnd type="none" w="med" len="med"/>
          </a:ln>
          <a:effectLst/>
        </p:spPr>
      </p:cxnSp>
      <p:sp>
        <p:nvSpPr>
          <p:cNvPr id="75" name="TextBox 74">
            <a:extLst>
              <a:ext uri="{FF2B5EF4-FFF2-40B4-BE49-F238E27FC236}">
                <a16:creationId xmlns:a16="http://schemas.microsoft.com/office/drawing/2014/main" id="{7E12EE50-93CA-CC14-79EF-A3C70F11613E}"/>
              </a:ext>
            </a:extLst>
          </p:cNvPr>
          <p:cNvSpPr txBox="1"/>
          <p:nvPr/>
        </p:nvSpPr>
        <p:spPr bwMode="auto">
          <a:xfrm>
            <a:off x="7324558" y="5635243"/>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76" name="TextBox 75">
            <a:extLst>
              <a:ext uri="{FF2B5EF4-FFF2-40B4-BE49-F238E27FC236}">
                <a16:creationId xmlns:a16="http://schemas.microsoft.com/office/drawing/2014/main" id="{DC2E1054-B42D-78BA-C319-F73CBDF1166A}"/>
              </a:ext>
            </a:extLst>
          </p:cNvPr>
          <p:cNvSpPr txBox="1"/>
          <p:nvPr/>
        </p:nvSpPr>
        <p:spPr bwMode="auto">
          <a:xfrm>
            <a:off x="7776645" y="5628838"/>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77" name="TextBox 76">
            <a:extLst>
              <a:ext uri="{FF2B5EF4-FFF2-40B4-BE49-F238E27FC236}">
                <a16:creationId xmlns:a16="http://schemas.microsoft.com/office/drawing/2014/main" id="{E24DD7A1-F6C0-F540-77C1-CC4D5CCC49F8}"/>
              </a:ext>
            </a:extLst>
          </p:cNvPr>
          <p:cNvSpPr txBox="1"/>
          <p:nvPr/>
        </p:nvSpPr>
        <p:spPr bwMode="auto">
          <a:xfrm>
            <a:off x="8207185" y="5635243"/>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78" name="TextBox 77">
            <a:extLst>
              <a:ext uri="{FF2B5EF4-FFF2-40B4-BE49-F238E27FC236}">
                <a16:creationId xmlns:a16="http://schemas.microsoft.com/office/drawing/2014/main" id="{8DAF2696-73C2-F507-9049-6DEA2A3CAAD5}"/>
              </a:ext>
            </a:extLst>
          </p:cNvPr>
          <p:cNvSpPr txBox="1"/>
          <p:nvPr/>
        </p:nvSpPr>
        <p:spPr bwMode="auto">
          <a:xfrm>
            <a:off x="8659272" y="5628838"/>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79" name="TextBox 78">
            <a:extLst>
              <a:ext uri="{FF2B5EF4-FFF2-40B4-BE49-F238E27FC236}">
                <a16:creationId xmlns:a16="http://schemas.microsoft.com/office/drawing/2014/main" id="{3506E8AB-B238-8D3A-EC2A-570E29D10EE6}"/>
              </a:ext>
            </a:extLst>
          </p:cNvPr>
          <p:cNvSpPr txBox="1"/>
          <p:nvPr/>
        </p:nvSpPr>
        <p:spPr bwMode="auto">
          <a:xfrm>
            <a:off x="9094282" y="5635243"/>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80" name="TextBox 79">
            <a:extLst>
              <a:ext uri="{FF2B5EF4-FFF2-40B4-BE49-F238E27FC236}">
                <a16:creationId xmlns:a16="http://schemas.microsoft.com/office/drawing/2014/main" id="{32219BC5-153F-2784-A3BD-68E24BC03E4B}"/>
              </a:ext>
            </a:extLst>
          </p:cNvPr>
          <p:cNvSpPr txBox="1"/>
          <p:nvPr/>
        </p:nvSpPr>
        <p:spPr bwMode="auto">
          <a:xfrm>
            <a:off x="9546369" y="5628838"/>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70</a:t>
            </a:r>
          </a:p>
        </p:txBody>
      </p:sp>
      <p:sp>
        <p:nvSpPr>
          <p:cNvPr id="93" name="Rectangle 92">
            <a:extLst>
              <a:ext uri="{FF2B5EF4-FFF2-40B4-BE49-F238E27FC236}">
                <a16:creationId xmlns:a16="http://schemas.microsoft.com/office/drawing/2014/main" id="{1F1B13D8-0FDE-35CF-3BBF-F29929CCA9A8}"/>
              </a:ext>
            </a:extLst>
          </p:cNvPr>
          <p:cNvSpPr/>
          <p:nvPr/>
        </p:nvSpPr>
        <p:spPr bwMode="auto">
          <a:xfrm>
            <a:off x="6430865" y="5146810"/>
            <a:ext cx="123176"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Rectangle 93">
            <a:extLst>
              <a:ext uri="{FF2B5EF4-FFF2-40B4-BE49-F238E27FC236}">
                <a16:creationId xmlns:a16="http://schemas.microsoft.com/office/drawing/2014/main" id="{CFC9D958-162F-F37E-8FD4-5EBEF88327CA}"/>
              </a:ext>
            </a:extLst>
          </p:cNvPr>
          <p:cNvSpPr/>
          <p:nvPr/>
        </p:nvSpPr>
        <p:spPr bwMode="auto">
          <a:xfrm>
            <a:off x="6508322" y="5410849"/>
            <a:ext cx="45719" cy="1746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Rectangle 94">
            <a:extLst>
              <a:ext uri="{FF2B5EF4-FFF2-40B4-BE49-F238E27FC236}">
                <a16:creationId xmlns:a16="http://schemas.microsoft.com/office/drawing/2014/main" id="{27B9A0B3-1BFE-D810-C44C-30845E53D32F}"/>
              </a:ext>
            </a:extLst>
          </p:cNvPr>
          <p:cNvSpPr/>
          <p:nvPr/>
        </p:nvSpPr>
        <p:spPr bwMode="auto">
          <a:xfrm>
            <a:off x="6486245" y="1837142"/>
            <a:ext cx="67795" cy="1746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Rectangle 95">
            <a:extLst>
              <a:ext uri="{FF2B5EF4-FFF2-40B4-BE49-F238E27FC236}">
                <a16:creationId xmlns:a16="http://schemas.microsoft.com/office/drawing/2014/main" id="{5E4A88E0-0E36-9A05-7E08-A7B4B1814E55}"/>
              </a:ext>
            </a:extLst>
          </p:cNvPr>
          <p:cNvSpPr/>
          <p:nvPr/>
        </p:nvSpPr>
        <p:spPr bwMode="auto">
          <a:xfrm>
            <a:off x="5522171" y="2113511"/>
            <a:ext cx="1031870" cy="1746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Rectangle 96">
            <a:extLst>
              <a:ext uri="{FF2B5EF4-FFF2-40B4-BE49-F238E27FC236}">
                <a16:creationId xmlns:a16="http://schemas.microsoft.com/office/drawing/2014/main" id="{BAAEA6F0-5D4C-EA18-A123-4B88BAB7FBD0}"/>
              </a:ext>
            </a:extLst>
          </p:cNvPr>
          <p:cNvSpPr/>
          <p:nvPr/>
        </p:nvSpPr>
        <p:spPr bwMode="auto">
          <a:xfrm>
            <a:off x="6347093" y="2388778"/>
            <a:ext cx="206947" cy="1746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Rectangle 97">
            <a:extLst>
              <a:ext uri="{FF2B5EF4-FFF2-40B4-BE49-F238E27FC236}">
                <a16:creationId xmlns:a16="http://schemas.microsoft.com/office/drawing/2014/main" id="{065E70A0-8AE7-C389-47A2-05826555D226}"/>
              </a:ext>
            </a:extLst>
          </p:cNvPr>
          <p:cNvSpPr/>
          <p:nvPr/>
        </p:nvSpPr>
        <p:spPr bwMode="auto">
          <a:xfrm>
            <a:off x="6493455" y="2665800"/>
            <a:ext cx="60586" cy="1746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Rectangle 98">
            <a:extLst>
              <a:ext uri="{FF2B5EF4-FFF2-40B4-BE49-F238E27FC236}">
                <a16:creationId xmlns:a16="http://schemas.microsoft.com/office/drawing/2014/main" id="{76CB5E0B-09A7-94EE-EFE8-890A2151D6EC}"/>
              </a:ext>
            </a:extLst>
          </p:cNvPr>
          <p:cNvSpPr/>
          <p:nvPr/>
        </p:nvSpPr>
        <p:spPr bwMode="auto">
          <a:xfrm>
            <a:off x="6124268" y="3214524"/>
            <a:ext cx="429774" cy="1746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Rectangle 99">
            <a:extLst>
              <a:ext uri="{FF2B5EF4-FFF2-40B4-BE49-F238E27FC236}">
                <a16:creationId xmlns:a16="http://schemas.microsoft.com/office/drawing/2014/main" id="{850DED8B-760E-0AD9-2358-4B1E99535B94}"/>
              </a:ext>
            </a:extLst>
          </p:cNvPr>
          <p:cNvSpPr/>
          <p:nvPr/>
        </p:nvSpPr>
        <p:spPr bwMode="auto">
          <a:xfrm>
            <a:off x="6493456" y="3489952"/>
            <a:ext cx="60586" cy="1746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Rectangle 100">
            <a:extLst>
              <a:ext uri="{FF2B5EF4-FFF2-40B4-BE49-F238E27FC236}">
                <a16:creationId xmlns:a16="http://schemas.microsoft.com/office/drawing/2014/main" id="{80CE43AA-9020-0438-56F8-CBF762524377}"/>
              </a:ext>
            </a:extLst>
          </p:cNvPr>
          <p:cNvSpPr/>
          <p:nvPr/>
        </p:nvSpPr>
        <p:spPr bwMode="auto">
          <a:xfrm>
            <a:off x="6378575" y="4315947"/>
            <a:ext cx="175466" cy="1746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Rectangle 101">
            <a:extLst>
              <a:ext uri="{FF2B5EF4-FFF2-40B4-BE49-F238E27FC236}">
                <a16:creationId xmlns:a16="http://schemas.microsoft.com/office/drawing/2014/main" id="{C2527852-39DA-EA3A-1127-481FF5CCDB2B}"/>
              </a:ext>
            </a:extLst>
          </p:cNvPr>
          <p:cNvSpPr/>
          <p:nvPr/>
        </p:nvSpPr>
        <p:spPr bwMode="auto">
          <a:xfrm>
            <a:off x="6508322" y="4868621"/>
            <a:ext cx="45719" cy="1746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TextBox 102">
            <a:extLst>
              <a:ext uri="{FF2B5EF4-FFF2-40B4-BE49-F238E27FC236}">
                <a16:creationId xmlns:a16="http://schemas.microsoft.com/office/drawing/2014/main" id="{515AE84D-D846-BDB5-6E75-D0ED787ACEA2}"/>
              </a:ext>
            </a:extLst>
          </p:cNvPr>
          <p:cNvSpPr txBox="1"/>
          <p:nvPr/>
        </p:nvSpPr>
        <p:spPr bwMode="auto">
          <a:xfrm>
            <a:off x="6197523" y="1802627"/>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1.1</a:t>
            </a:r>
          </a:p>
        </p:txBody>
      </p:sp>
      <p:sp>
        <p:nvSpPr>
          <p:cNvPr id="104" name="TextBox 103">
            <a:extLst>
              <a:ext uri="{FF2B5EF4-FFF2-40B4-BE49-F238E27FC236}">
                <a16:creationId xmlns:a16="http://schemas.microsoft.com/office/drawing/2014/main" id="{263CFE4A-AC06-8A33-4106-DDE4BF54E824}"/>
              </a:ext>
            </a:extLst>
          </p:cNvPr>
          <p:cNvSpPr txBox="1"/>
          <p:nvPr/>
        </p:nvSpPr>
        <p:spPr bwMode="auto">
          <a:xfrm>
            <a:off x="5152096" y="2073183"/>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23.0</a:t>
            </a:r>
          </a:p>
        </p:txBody>
      </p:sp>
      <p:sp>
        <p:nvSpPr>
          <p:cNvPr id="105" name="TextBox 104">
            <a:extLst>
              <a:ext uri="{FF2B5EF4-FFF2-40B4-BE49-F238E27FC236}">
                <a16:creationId xmlns:a16="http://schemas.microsoft.com/office/drawing/2014/main" id="{4271CE13-E474-15C4-7A62-7A1B93AEF5CB}"/>
              </a:ext>
            </a:extLst>
          </p:cNvPr>
          <p:cNvSpPr txBox="1"/>
          <p:nvPr/>
        </p:nvSpPr>
        <p:spPr bwMode="auto">
          <a:xfrm>
            <a:off x="6023437" y="2343739"/>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4.5</a:t>
            </a:r>
          </a:p>
        </p:txBody>
      </p:sp>
      <p:sp>
        <p:nvSpPr>
          <p:cNvPr id="106" name="TextBox 105">
            <a:extLst>
              <a:ext uri="{FF2B5EF4-FFF2-40B4-BE49-F238E27FC236}">
                <a16:creationId xmlns:a16="http://schemas.microsoft.com/office/drawing/2014/main" id="{C0FE66F4-E25F-9DA3-1CF1-8907B581DEA1}"/>
              </a:ext>
            </a:extLst>
          </p:cNvPr>
          <p:cNvSpPr txBox="1"/>
          <p:nvPr/>
        </p:nvSpPr>
        <p:spPr bwMode="auto">
          <a:xfrm>
            <a:off x="6197523" y="2635683"/>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1.1</a:t>
            </a:r>
          </a:p>
        </p:txBody>
      </p:sp>
      <p:sp>
        <p:nvSpPr>
          <p:cNvPr id="108" name="TextBox 107">
            <a:extLst>
              <a:ext uri="{FF2B5EF4-FFF2-40B4-BE49-F238E27FC236}">
                <a16:creationId xmlns:a16="http://schemas.microsoft.com/office/drawing/2014/main" id="{2F8EA159-0956-37C2-8D0E-81D5B68728CC}"/>
              </a:ext>
            </a:extLst>
          </p:cNvPr>
          <p:cNvSpPr txBox="1"/>
          <p:nvPr/>
        </p:nvSpPr>
        <p:spPr bwMode="auto">
          <a:xfrm>
            <a:off x="5849351" y="3182142"/>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9.6</a:t>
            </a:r>
          </a:p>
        </p:txBody>
      </p:sp>
      <p:sp>
        <p:nvSpPr>
          <p:cNvPr id="109" name="TextBox 108">
            <a:extLst>
              <a:ext uri="{FF2B5EF4-FFF2-40B4-BE49-F238E27FC236}">
                <a16:creationId xmlns:a16="http://schemas.microsoft.com/office/drawing/2014/main" id="{427BB781-A9DF-2EE5-34FF-06A53D1C4569}"/>
              </a:ext>
            </a:extLst>
          </p:cNvPr>
          <p:cNvSpPr txBox="1"/>
          <p:nvPr/>
        </p:nvSpPr>
        <p:spPr bwMode="auto">
          <a:xfrm>
            <a:off x="6197523" y="3462835"/>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1.1</a:t>
            </a:r>
          </a:p>
        </p:txBody>
      </p:sp>
      <p:sp>
        <p:nvSpPr>
          <p:cNvPr id="112" name="TextBox 111">
            <a:extLst>
              <a:ext uri="{FF2B5EF4-FFF2-40B4-BE49-F238E27FC236}">
                <a16:creationId xmlns:a16="http://schemas.microsoft.com/office/drawing/2014/main" id="{20520780-7374-53CF-5E07-B8E850360DA2}"/>
              </a:ext>
            </a:extLst>
          </p:cNvPr>
          <p:cNvSpPr txBox="1"/>
          <p:nvPr/>
        </p:nvSpPr>
        <p:spPr bwMode="auto">
          <a:xfrm>
            <a:off x="6093653" y="4280617"/>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3.9</a:t>
            </a:r>
          </a:p>
        </p:txBody>
      </p:sp>
      <p:sp>
        <p:nvSpPr>
          <p:cNvPr id="114" name="TextBox 113">
            <a:extLst>
              <a:ext uri="{FF2B5EF4-FFF2-40B4-BE49-F238E27FC236}">
                <a16:creationId xmlns:a16="http://schemas.microsoft.com/office/drawing/2014/main" id="{73B2BDF2-C7C4-AFDD-EDE1-120C3662C307}"/>
              </a:ext>
            </a:extLst>
          </p:cNvPr>
          <p:cNvSpPr txBox="1"/>
          <p:nvPr/>
        </p:nvSpPr>
        <p:spPr bwMode="auto">
          <a:xfrm>
            <a:off x="6261884" y="4838570"/>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0.6</a:t>
            </a:r>
          </a:p>
        </p:txBody>
      </p:sp>
      <p:sp>
        <p:nvSpPr>
          <p:cNvPr id="117" name="TextBox 116">
            <a:extLst>
              <a:ext uri="{FF2B5EF4-FFF2-40B4-BE49-F238E27FC236}">
                <a16:creationId xmlns:a16="http://schemas.microsoft.com/office/drawing/2014/main" id="{C53D6896-9663-6FB1-7600-A7D525112C5E}"/>
              </a:ext>
            </a:extLst>
          </p:cNvPr>
          <p:cNvSpPr txBox="1"/>
          <p:nvPr/>
        </p:nvSpPr>
        <p:spPr bwMode="auto">
          <a:xfrm>
            <a:off x="4070426" y="1490434"/>
            <a:ext cx="19303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Olaparib (N = 178)</a:t>
            </a:r>
          </a:p>
        </p:txBody>
      </p:sp>
      <p:sp>
        <p:nvSpPr>
          <p:cNvPr id="118" name="TextBox 117">
            <a:extLst>
              <a:ext uri="{FF2B5EF4-FFF2-40B4-BE49-F238E27FC236}">
                <a16:creationId xmlns:a16="http://schemas.microsoft.com/office/drawing/2014/main" id="{9C2284B5-DB6D-A272-84F0-0C065C8396F1}"/>
              </a:ext>
            </a:extLst>
          </p:cNvPr>
          <p:cNvSpPr txBox="1"/>
          <p:nvPr/>
        </p:nvSpPr>
        <p:spPr bwMode="auto">
          <a:xfrm>
            <a:off x="6945369" y="1489999"/>
            <a:ext cx="24017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Chemotherapy (N = 76)</a:t>
            </a:r>
          </a:p>
        </p:txBody>
      </p:sp>
      <p:sp>
        <p:nvSpPr>
          <p:cNvPr id="119" name="Rectangle 118">
            <a:extLst>
              <a:ext uri="{FF2B5EF4-FFF2-40B4-BE49-F238E27FC236}">
                <a16:creationId xmlns:a16="http://schemas.microsoft.com/office/drawing/2014/main" id="{9A0D3D70-376C-B58F-4DF1-D6A25F38FBB0}"/>
              </a:ext>
            </a:extLst>
          </p:cNvPr>
          <p:cNvSpPr/>
          <p:nvPr/>
        </p:nvSpPr>
        <p:spPr bwMode="auto">
          <a:xfrm>
            <a:off x="6620042" y="1836748"/>
            <a:ext cx="45719"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Rectangle 120">
            <a:extLst>
              <a:ext uri="{FF2B5EF4-FFF2-40B4-BE49-F238E27FC236}">
                <a16:creationId xmlns:a16="http://schemas.microsoft.com/office/drawing/2014/main" id="{9D2F9391-4E01-0C03-C2AB-04E98C37B3FE}"/>
              </a:ext>
            </a:extLst>
          </p:cNvPr>
          <p:cNvSpPr/>
          <p:nvPr/>
        </p:nvSpPr>
        <p:spPr bwMode="auto">
          <a:xfrm>
            <a:off x="6620042" y="2387542"/>
            <a:ext cx="75223"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Rectangle 121">
            <a:extLst>
              <a:ext uri="{FF2B5EF4-FFF2-40B4-BE49-F238E27FC236}">
                <a16:creationId xmlns:a16="http://schemas.microsoft.com/office/drawing/2014/main" id="{94F5161C-984D-F8A1-9047-9B912518768C}"/>
              </a:ext>
            </a:extLst>
          </p:cNvPr>
          <p:cNvSpPr/>
          <p:nvPr/>
        </p:nvSpPr>
        <p:spPr bwMode="auto">
          <a:xfrm>
            <a:off x="6620042" y="2668907"/>
            <a:ext cx="135625"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Rectangle 123">
            <a:extLst>
              <a:ext uri="{FF2B5EF4-FFF2-40B4-BE49-F238E27FC236}">
                <a16:creationId xmlns:a16="http://schemas.microsoft.com/office/drawing/2014/main" id="{D836527D-FF06-7A32-2816-3D2B7E3008C1}"/>
              </a:ext>
            </a:extLst>
          </p:cNvPr>
          <p:cNvSpPr/>
          <p:nvPr/>
        </p:nvSpPr>
        <p:spPr bwMode="auto">
          <a:xfrm>
            <a:off x="6622331" y="3228772"/>
            <a:ext cx="702394"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Rectangle 127">
            <a:extLst>
              <a:ext uri="{FF2B5EF4-FFF2-40B4-BE49-F238E27FC236}">
                <a16:creationId xmlns:a16="http://schemas.microsoft.com/office/drawing/2014/main" id="{7BBA932C-5421-DC1B-45CB-DE42B23E142C}"/>
              </a:ext>
            </a:extLst>
          </p:cNvPr>
          <p:cNvSpPr/>
          <p:nvPr/>
        </p:nvSpPr>
        <p:spPr bwMode="auto">
          <a:xfrm>
            <a:off x="6620241" y="4321553"/>
            <a:ext cx="135625"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Rectangle 128">
            <a:extLst>
              <a:ext uri="{FF2B5EF4-FFF2-40B4-BE49-F238E27FC236}">
                <a16:creationId xmlns:a16="http://schemas.microsoft.com/office/drawing/2014/main" id="{518C2A98-BE6A-CCE9-A80B-F428C0315BB2}"/>
              </a:ext>
            </a:extLst>
          </p:cNvPr>
          <p:cNvSpPr/>
          <p:nvPr/>
        </p:nvSpPr>
        <p:spPr bwMode="auto">
          <a:xfrm>
            <a:off x="6620241" y="4591692"/>
            <a:ext cx="45719"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Rectangle 129">
            <a:extLst>
              <a:ext uri="{FF2B5EF4-FFF2-40B4-BE49-F238E27FC236}">
                <a16:creationId xmlns:a16="http://schemas.microsoft.com/office/drawing/2014/main" id="{2A74BE5E-E1B3-B869-FC5D-3AECBE227A95}"/>
              </a:ext>
            </a:extLst>
          </p:cNvPr>
          <p:cNvSpPr/>
          <p:nvPr/>
        </p:nvSpPr>
        <p:spPr bwMode="auto">
          <a:xfrm>
            <a:off x="6620241" y="4875413"/>
            <a:ext cx="191290"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Rectangle 130">
            <a:extLst>
              <a:ext uri="{FF2B5EF4-FFF2-40B4-BE49-F238E27FC236}">
                <a16:creationId xmlns:a16="http://schemas.microsoft.com/office/drawing/2014/main" id="{EA99D87F-CE5D-6A6B-A3E2-D976757594F4}"/>
              </a:ext>
            </a:extLst>
          </p:cNvPr>
          <p:cNvSpPr/>
          <p:nvPr/>
        </p:nvSpPr>
        <p:spPr bwMode="auto">
          <a:xfrm>
            <a:off x="6632690" y="5146889"/>
            <a:ext cx="123176"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Rectangle 131">
            <a:extLst>
              <a:ext uri="{FF2B5EF4-FFF2-40B4-BE49-F238E27FC236}">
                <a16:creationId xmlns:a16="http://schemas.microsoft.com/office/drawing/2014/main" id="{2AE52CE5-E216-5FD6-BABA-0F74BF2E844F}"/>
              </a:ext>
            </a:extLst>
          </p:cNvPr>
          <p:cNvSpPr/>
          <p:nvPr/>
        </p:nvSpPr>
        <p:spPr bwMode="auto">
          <a:xfrm>
            <a:off x="6632689" y="5411652"/>
            <a:ext cx="526929" cy="1746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TextBox 141">
            <a:extLst>
              <a:ext uri="{FF2B5EF4-FFF2-40B4-BE49-F238E27FC236}">
                <a16:creationId xmlns:a16="http://schemas.microsoft.com/office/drawing/2014/main" id="{9351D4FE-CD73-5FAF-14F4-5A0660117329}"/>
              </a:ext>
            </a:extLst>
          </p:cNvPr>
          <p:cNvSpPr txBox="1"/>
          <p:nvPr/>
        </p:nvSpPr>
        <p:spPr bwMode="auto">
          <a:xfrm>
            <a:off x="7084144" y="3723254"/>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11.8</a:t>
            </a:r>
          </a:p>
        </p:txBody>
      </p:sp>
      <p:sp>
        <p:nvSpPr>
          <p:cNvPr id="143" name="TextBox 142">
            <a:extLst>
              <a:ext uri="{FF2B5EF4-FFF2-40B4-BE49-F238E27FC236}">
                <a16:creationId xmlns:a16="http://schemas.microsoft.com/office/drawing/2014/main" id="{49C38630-9461-C994-DC9F-CAEA69A3CC88}"/>
              </a:ext>
            </a:extLst>
          </p:cNvPr>
          <p:cNvSpPr txBox="1"/>
          <p:nvPr/>
        </p:nvSpPr>
        <p:spPr bwMode="auto">
          <a:xfrm>
            <a:off x="7543178" y="4009305"/>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22.4</a:t>
            </a:r>
          </a:p>
        </p:txBody>
      </p:sp>
      <p:sp>
        <p:nvSpPr>
          <p:cNvPr id="144" name="TextBox 143">
            <a:extLst>
              <a:ext uri="{FF2B5EF4-FFF2-40B4-BE49-F238E27FC236}">
                <a16:creationId xmlns:a16="http://schemas.microsoft.com/office/drawing/2014/main" id="{A4805212-92AE-9FF8-D68D-89AB71B53757}"/>
              </a:ext>
            </a:extLst>
          </p:cNvPr>
          <p:cNvSpPr txBox="1"/>
          <p:nvPr/>
        </p:nvSpPr>
        <p:spPr bwMode="auto">
          <a:xfrm>
            <a:off x="6633568" y="4570563"/>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1.3</a:t>
            </a:r>
          </a:p>
        </p:txBody>
      </p:sp>
      <p:sp>
        <p:nvSpPr>
          <p:cNvPr id="145" name="TextBox 144">
            <a:extLst>
              <a:ext uri="{FF2B5EF4-FFF2-40B4-BE49-F238E27FC236}">
                <a16:creationId xmlns:a16="http://schemas.microsoft.com/office/drawing/2014/main" id="{F761E386-DDDE-D626-052E-231B8B763A87}"/>
              </a:ext>
            </a:extLst>
          </p:cNvPr>
          <p:cNvSpPr txBox="1"/>
          <p:nvPr/>
        </p:nvSpPr>
        <p:spPr bwMode="auto">
          <a:xfrm>
            <a:off x="6701360" y="5108106"/>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2.6</a:t>
            </a:r>
          </a:p>
        </p:txBody>
      </p:sp>
      <p:sp>
        <p:nvSpPr>
          <p:cNvPr id="146" name="TextBox 145">
            <a:extLst>
              <a:ext uri="{FF2B5EF4-FFF2-40B4-BE49-F238E27FC236}">
                <a16:creationId xmlns:a16="http://schemas.microsoft.com/office/drawing/2014/main" id="{411BE0E2-1872-67C7-3C03-622E975F7A3D}"/>
              </a:ext>
            </a:extLst>
          </p:cNvPr>
          <p:cNvSpPr txBox="1"/>
          <p:nvPr/>
        </p:nvSpPr>
        <p:spPr bwMode="auto">
          <a:xfrm>
            <a:off x="7114281" y="5385199"/>
            <a:ext cx="4796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11.18</a:t>
            </a:r>
          </a:p>
        </p:txBody>
      </p:sp>
      <p:sp>
        <p:nvSpPr>
          <p:cNvPr id="147" name="TextBox 146">
            <a:extLst>
              <a:ext uri="{FF2B5EF4-FFF2-40B4-BE49-F238E27FC236}">
                <a16:creationId xmlns:a16="http://schemas.microsoft.com/office/drawing/2014/main" id="{9187731C-A3CC-14C7-086B-0CAA74F7AFD7}"/>
              </a:ext>
            </a:extLst>
          </p:cNvPr>
          <p:cNvSpPr txBox="1"/>
          <p:nvPr/>
        </p:nvSpPr>
        <p:spPr bwMode="auto">
          <a:xfrm>
            <a:off x="6633568" y="1802627"/>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1.3</a:t>
            </a:r>
          </a:p>
        </p:txBody>
      </p:sp>
      <p:sp>
        <p:nvSpPr>
          <p:cNvPr id="149" name="TextBox 148">
            <a:extLst>
              <a:ext uri="{FF2B5EF4-FFF2-40B4-BE49-F238E27FC236}">
                <a16:creationId xmlns:a16="http://schemas.microsoft.com/office/drawing/2014/main" id="{58133E88-E162-064C-121F-93FF44A816AA}"/>
              </a:ext>
            </a:extLst>
          </p:cNvPr>
          <p:cNvSpPr txBox="1"/>
          <p:nvPr/>
        </p:nvSpPr>
        <p:spPr bwMode="auto">
          <a:xfrm>
            <a:off x="6633568" y="2343739"/>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1.3</a:t>
            </a:r>
          </a:p>
        </p:txBody>
      </p:sp>
      <p:sp>
        <p:nvSpPr>
          <p:cNvPr id="150" name="TextBox 149">
            <a:extLst>
              <a:ext uri="{FF2B5EF4-FFF2-40B4-BE49-F238E27FC236}">
                <a16:creationId xmlns:a16="http://schemas.microsoft.com/office/drawing/2014/main" id="{EBB9EC55-D955-EC58-3B4F-1A887DD133AD}"/>
              </a:ext>
            </a:extLst>
          </p:cNvPr>
          <p:cNvSpPr txBox="1"/>
          <p:nvPr/>
        </p:nvSpPr>
        <p:spPr bwMode="auto">
          <a:xfrm>
            <a:off x="6698300" y="2635683"/>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2.6</a:t>
            </a:r>
          </a:p>
        </p:txBody>
      </p:sp>
      <p:sp>
        <p:nvSpPr>
          <p:cNvPr id="151" name="TextBox 150">
            <a:extLst>
              <a:ext uri="{FF2B5EF4-FFF2-40B4-BE49-F238E27FC236}">
                <a16:creationId xmlns:a16="http://schemas.microsoft.com/office/drawing/2014/main" id="{9B9C8E8D-AB0C-E002-0024-0F791686F6CD}"/>
              </a:ext>
            </a:extLst>
          </p:cNvPr>
          <p:cNvSpPr txBox="1"/>
          <p:nvPr/>
        </p:nvSpPr>
        <p:spPr bwMode="auto">
          <a:xfrm>
            <a:off x="7269014" y="3192775"/>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15.8</a:t>
            </a:r>
          </a:p>
        </p:txBody>
      </p:sp>
      <p:sp>
        <p:nvSpPr>
          <p:cNvPr id="152" name="TextBox 151">
            <a:extLst>
              <a:ext uri="{FF2B5EF4-FFF2-40B4-BE49-F238E27FC236}">
                <a16:creationId xmlns:a16="http://schemas.microsoft.com/office/drawing/2014/main" id="{97FD4C3A-EA7C-81C2-9B91-C0B09C55AF03}"/>
              </a:ext>
            </a:extLst>
          </p:cNvPr>
          <p:cNvSpPr txBox="1"/>
          <p:nvPr/>
        </p:nvSpPr>
        <p:spPr bwMode="auto">
          <a:xfrm>
            <a:off x="7196136" y="3462835"/>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14.5</a:t>
            </a:r>
          </a:p>
        </p:txBody>
      </p:sp>
      <p:sp>
        <p:nvSpPr>
          <p:cNvPr id="153" name="TextBox 152">
            <a:extLst>
              <a:ext uri="{FF2B5EF4-FFF2-40B4-BE49-F238E27FC236}">
                <a16:creationId xmlns:a16="http://schemas.microsoft.com/office/drawing/2014/main" id="{D4FBAD55-5226-516F-75B1-6872AA280908}"/>
              </a:ext>
            </a:extLst>
          </p:cNvPr>
          <p:cNvSpPr txBox="1"/>
          <p:nvPr/>
        </p:nvSpPr>
        <p:spPr bwMode="auto">
          <a:xfrm>
            <a:off x="7092414" y="4280617"/>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11.8</a:t>
            </a:r>
          </a:p>
        </p:txBody>
      </p:sp>
      <p:sp>
        <p:nvSpPr>
          <p:cNvPr id="154" name="TextBox 153">
            <a:extLst>
              <a:ext uri="{FF2B5EF4-FFF2-40B4-BE49-F238E27FC236}">
                <a16:creationId xmlns:a16="http://schemas.microsoft.com/office/drawing/2014/main" id="{4E3AB0C0-560A-0091-8955-6EDACF928069}"/>
              </a:ext>
            </a:extLst>
          </p:cNvPr>
          <p:cNvSpPr txBox="1"/>
          <p:nvPr/>
        </p:nvSpPr>
        <p:spPr bwMode="auto">
          <a:xfrm>
            <a:off x="6766428" y="4849203"/>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3.9</a:t>
            </a:r>
          </a:p>
        </p:txBody>
      </p:sp>
      <p:sp>
        <p:nvSpPr>
          <p:cNvPr id="157" name="TextBox 156">
            <a:extLst>
              <a:ext uri="{FF2B5EF4-FFF2-40B4-BE49-F238E27FC236}">
                <a16:creationId xmlns:a16="http://schemas.microsoft.com/office/drawing/2014/main" id="{B4F30621-C21A-C07E-3762-A3D548CC3B5E}"/>
              </a:ext>
            </a:extLst>
          </p:cNvPr>
          <p:cNvSpPr txBox="1"/>
          <p:nvPr/>
        </p:nvSpPr>
        <p:spPr bwMode="auto">
          <a:xfrm>
            <a:off x="7286326" y="4570563"/>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15.8</a:t>
            </a:r>
          </a:p>
        </p:txBody>
      </p:sp>
      <p:sp>
        <p:nvSpPr>
          <p:cNvPr id="158" name="TextBox 157">
            <a:extLst>
              <a:ext uri="{FF2B5EF4-FFF2-40B4-BE49-F238E27FC236}">
                <a16:creationId xmlns:a16="http://schemas.microsoft.com/office/drawing/2014/main" id="{805B87A6-79D2-DFE4-9B3A-CE4662347F93}"/>
              </a:ext>
            </a:extLst>
          </p:cNvPr>
          <p:cNvSpPr txBox="1"/>
          <p:nvPr/>
        </p:nvSpPr>
        <p:spPr bwMode="auto">
          <a:xfrm>
            <a:off x="7038232" y="5108106"/>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10.5</a:t>
            </a:r>
          </a:p>
        </p:txBody>
      </p:sp>
      <p:sp>
        <p:nvSpPr>
          <p:cNvPr id="159" name="TextBox 158">
            <a:extLst>
              <a:ext uri="{FF2B5EF4-FFF2-40B4-BE49-F238E27FC236}">
                <a16:creationId xmlns:a16="http://schemas.microsoft.com/office/drawing/2014/main" id="{BCB03CA2-8E3D-FF32-CFA2-8A2870D17F80}"/>
              </a:ext>
            </a:extLst>
          </p:cNvPr>
          <p:cNvSpPr txBox="1"/>
          <p:nvPr/>
        </p:nvSpPr>
        <p:spPr bwMode="auto">
          <a:xfrm>
            <a:off x="8181859" y="5397898"/>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35.5</a:t>
            </a:r>
          </a:p>
        </p:txBody>
      </p:sp>
      <p:sp>
        <p:nvSpPr>
          <p:cNvPr id="160" name="TextBox 159">
            <a:extLst>
              <a:ext uri="{FF2B5EF4-FFF2-40B4-BE49-F238E27FC236}">
                <a16:creationId xmlns:a16="http://schemas.microsoft.com/office/drawing/2014/main" id="{EE7D3F25-8042-C069-32EF-7B0B86BBBDDE}"/>
              </a:ext>
            </a:extLst>
          </p:cNvPr>
          <p:cNvSpPr txBox="1"/>
          <p:nvPr/>
        </p:nvSpPr>
        <p:spPr bwMode="auto">
          <a:xfrm>
            <a:off x="8075201" y="1802627"/>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34.2</a:t>
            </a:r>
          </a:p>
        </p:txBody>
      </p:sp>
      <p:sp>
        <p:nvSpPr>
          <p:cNvPr id="161" name="TextBox 160">
            <a:extLst>
              <a:ext uri="{FF2B5EF4-FFF2-40B4-BE49-F238E27FC236}">
                <a16:creationId xmlns:a16="http://schemas.microsoft.com/office/drawing/2014/main" id="{F465B110-E8C2-98E4-D6D1-83E590BE3BFE}"/>
              </a:ext>
            </a:extLst>
          </p:cNvPr>
          <p:cNvSpPr txBox="1"/>
          <p:nvPr/>
        </p:nvSpPr>
        <p:spPr bwMode="auto">
          <a:xfrm>
            <a:off x="7678994" y="2073183"/>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25.0</a:t>
            </a:r>
          </a:p>
        </p:txBody>
      </p:sp>
      <p:sp>
        <p:nvSpPr>
          <p:cNvPr id="162" name="TextBox 161">
            <a:extLst>
              <a:ext uri="{FF2B5EF4-FFF2-40B4-BE49-F238E27FC236}">
                <a16:creationId xmlns:a16="http://schemas.microsoft.com/office/drawing/2014/main" id="{22E55588-F929-17AF-D3B8-E34617532F72}"/>
              </a:ext>
            </a:extLst>
          </p:cNvPr>
          <p:cNvSpPr txBox="1"/>
          <p:nvPr/>
        </p:nvSpPr>
        <p:spPr bwMode="auto">
          <a:xfrm>
            <a:off x="8429003" y="2343739"/>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42.1</a:t>
            </a:r>
          </a:p>
        </p:txBody>
      </p:sp>
      <p:sp>
        <p:nvSpPr>
          <p:cNvPr id="163" name="TextBox 162">
            <a:extLst>
              <a:ext uri="{FF2B5EF4-FFF2-40B4-BE49-F238E27FC236}">
                <a16:creationId xmlns:a16="http://schemas.microsoft.com/office/drawing/2014/main" id="{2A14D292-B4FB-6738-E95D-A0CB9B185A33}"/>
              </a:ext>
            </a:extLst>
          </p:cNvPr>
          <p:cNvSpPr txBox="1"/>
          <p:nvPr/>
        </p:nvSpPr>
        <p:spPr bwMode="auto">
          <a:xfrm>
            <a:off x="7543178" y="2635683"/>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22.4</a:t>
            </a:r>
          </a:p>
        </p:txBody>
      </p:sp>
      <p:sp>
        <p:nvSpPr>
          <p:cNvPr id="164" name="TextBox 163">
            <a:extLst>
              <a:ext uri="{FF2B5EF4-FFF2-40B4-BE49-F238E27FC236}">
                <a16:creationId xmlns:a16="http://schemas.microsoft.com/office/drawing/2014/main" id="{DE2DA115-34AA-1B2F-DB67-6BABDBBCC5FC}"/>
              </a:ext>
            </a:extLst>
          </p:cNvPr>
          <p:cNvSpPr txBox="1"/>
          <p:nvPr/>
        </p:nvSpPr>
        <p:spPr bwMode="auto">
          <a:xfrm>
            <a:off x="8453228" y="3182142"/>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42.1</a:t>
            </a:r>
          </a:p>
        </p:txBody>
      </p:sp>
      <p:sp>
        <p:nvSpPr>
          <p:cNvPr id="166" name="TextBox 165">
            <a:extLst>
              <a:ext uri="{FF2B5EF4-FFF2-40B4-BE49-F238E27FC236}">
                <a16:creationId xmlns:a16="http://schemas.microsoft.com/office/drawing/2014/main" id="{ECAD22D5-6935-119A-C221-3350B39FCD56}"/>
              </a:ext>
            </a:extLst>
          </p:cNvPr>
          <p:cNvSpPr txBox="1"/>
          <p:nvPr/>
        </p:nvSpPr>
        <p:spPr bwMode="auto">
          <a:xfrm>
            <a:off x="6757891" y="4290757"/>
            <a:ext cx="3481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pPr>
            <a:r>
              <a:rPr lang="en-US" sz="1000" b="0" dirty="0">
                <a:solidFill>
                  <a:schemeClr val="bg1"/>
                </a:solidFill>
                <a:latin typeface="Calibri" panose="020F0502020204030204" pitchFamily="34" charset="0"/>
              </a:rPr>
              <a:t>2.6</a:t>
            </a:r>
          </a:p>
        </p:txBody>
      </p:sp>
      <p:sp>
        <p:nvSpPr>
          <p:cNvPr id="168" name="TextBox 167">
            <a:extLst>
              <a:ext uri="{FF2B5EF4-FFF2-40B4-BE49-F238E27FC236}">
                <a16:creationId xmlns:a16="http://schemas.microsoft.com/office/drawing/2014/main" id="{CACD5127-6E11-0770-D825-A04946600950}"/>
              </a:ext>
            </a:extLst>
          </p:cNvPr>
          <p:cNvSpPr txBox="1"/>
          <p:nvPr/>
        </p:nvSpPr>
        <p:spPr bwMode="auto">
          <a:xfrm>
            <a:off x="7310437" y="2904045"/>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000" b="0" dirty="0">
                <a:solidFill>
                  <a:schemeClr val="bg1"/>
                </a:solidFill>
                <a:latin typeface="Calibri" panose="020F0502020204030204" pitchFamily="34" charset="0"/>
              </a:rPr>
              <a:t>17.1</a:t>
            </a:r>
          </a:p>
        </p:txBody>
      </p:sp>
      <p:sp>
        <p:nvSpPr>
          <p:cNvPr id="174" name="TextBox 173">
            <a:extLst>
              <a:ext uri="{FF2B5EF4-FFF2-40B4-BE49-F238E27FC236}">
                <a16:creationId xmlns:a16="http://schemas.microsoft.com/office/drawing/2014/main" id="{1ECA8988-BF8E-E7FD-04A1-E8C4EAE923B4}"/>
              </a:ext>
            </a:extLst>
          </p:cNvPr>
          <p:cNvSpPr txBox="1"/>
          <p:nvPr/>
        </p:nvSpPr>
        <p:spPr bwMode="auto">
          <a:xfrm>
            <a:off x="7336230" y="4839707"/>
            <a:ext cx="4138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18.4</a:t>
            </a:r>
          </a:p>
        </p:txBody>
      </p:sp>
      <p:grpSp>
        <p:nvGrpSpPr>
          <p:cNvPr id="165" name="Group 164">
            <a:extLst>
              <a:ext uri="{FF2B5EF4-FFF2-40B4-BE49-F238E27FC236}">
                <a16:creationId xmlns:a16="http://schemas.microsoft.com/office/drawing/2014/main" id="{9C0FCB43-A650-F86E-0DB7-8066C8623C94}"/>
              </a:ext>
            </a:extLst>
          </p:cNvPr>
          <p:cNvGrpSpPr/>
          <p:nvPr/>
        </p:nvGrpSpPr>
        <p:grpSpPr>
          <a:xfrm>
            <a:off x="6617138" y="1836214"/>
            <a:ext cx="1860383" cy="3750593"/>
            <a:chOff x="6620041" y="1835941"/>
            <a:chExt cx="1860383" cy="3750593"/>
          </a:xfrm>
        </p:grpSpPr>
        <p:sp>
          <p:nvSpPr>
            <p:cNvPr id="167" name="Rectangle 166">
              <a:extLst>
                <a:ext uri="{FF2B5EF4-FFF2-40B4-BE49-F238E27FC236}">
                  <a16:creationId xmlns:a16="http://schemas.microsoft.com/office/drawing/2014/main" id="{80C6297A-0E40-468A-9B5A-8096EFFACF08}"/>
                </a:ext>
              </a:extLst>
            </p:cNvPr>
            <p:cNvSpPr/>
            <p:nvPr/>
          </p:nvSpPr>
          <p:spPr bwMode="auto">
            <a:xfrm>
              <a:off x="6759919" y="5149168"/>
              <a:ext cx="327205"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5" name="Group 174">
              <a:extLst>
                <a:ext uri="{FF2B5EF4-FFF2-40B4-BE49-F238E27FC236}">
                  <a16:creationId xmlns:a16="http://schemas.microsoft.com/office/drawing/2014/main" id="{CBEF48AD-6DCE-5247-54E3-76741ECBCD17}"/>
                </a:ext>
              </a:extLst>
            </p:cNvPr>
            <p:cNvGrpSpPr/>
            <p:nvPr/>
          </p:nvGrpSpPr>
          <p:grpSpPr>
            <a:xfrm>
              <a:off x="6620041" y="1835941"/>
              <a:ext cx="1860383" cy="3750593"/>
              <a:chOff x="6620041" y="1835941"/>
              <a:chExt cx="1860383" cy="3750593"/>
            </a:xfrm>
          </p:grpSpPr>
          <p:sp>
            <p:nvSpPr>
              <p:cNvPr id="176" name="Rectangle 175">
                <a:extLst>
                  <a:ext uri="{FF2B5EF4-FFF2-40B4-BE49-F238E27FC236}">
                    <a16:creationId xmlns:a16="http://schemas.microsoft.com/office/drawing/2014/main" id="{9866C907-633D-8EE9-A510-64E1EE890E44}"/>
                  </a:ext>
                </a:extLst>
              </p:cNvPr>
              <p:cNvSpPr/>
              <p:nvPr/>
            </p:nvSpPr>
            <p:spPr bwMode="auto">
              <a:xfrm>
                <a:off x="6755668" y="4322858"/>
                <a:ext cx="403950"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7" name="Group 176">
                <a:extLst>
                  <a:ext uri="{FF2B5EF4-FFF2-40B4-BE49-F238E27FC236}">
                    <a16:creationId xmlns:a16="http://schemas.microsoft.com/office/drawing/2014/main" id="{F975F68D-83FC-8915-AF97-BC2064CE2CDB}"/>
                  </a:ext>
                </a:extLst>
              </p:cNvPr>
              <p:cNvGrpSpPr/>
              <p:nvPr/>
            </p:nvGrpSpPr>
            <p:grpSpPr>
              <a:xfrm>
                <a:off x="6620041" y="1835941"/>
                <a:ext cx="1860383" cy="3750593"/>
                <a:chOff x="6620041" y="1835941"/>
                <a:chExt cx="1860383" cy="3750593"/>
              </a:xfrm>
            </p:grpSpPr>
            <p:sp>
              <p:nvSpPr>
                <p:cNvPr id="178" name="Rectangle 177">
                  <a:extLst>
                    <a:ext uri="{FF2B5EF4-FFF2-40B4-BE49-F238E27FC236}">
                      <a16:creationId xmlns:a16="http://schemas.microsoft.com/office/drawing/2014/main" id="{FFE06B76-6BB0-54E3-BB00-8CC65D765980}"/>
                    </a:ext>
                  </a:extLst>
                </p:cNvPr>
                <p:cNvSpPr/>
                <p:nvPr/>
              </p:nvSpPr>
              <p:spPr bwMode="auto">
                <a:xfrm>
                  <a:off x="6620041" y="2118113"/>
                  <a:ext cx="1111083"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9" name="Rectangle 178">
                  <a:extLst>
                    <a:ext uri="{FF2B5EF4-FFF2-40B4-BE49-F238E27FC236}">
                      <a16:creationId xmlns:a16="http://schemas.microsoft.com/office/drawing/2014/main" id="{3CB98AFB-7657-912B-3D63-455E9C406AD2}"/>
                    </a:ext>
                  </a:extLst>
                </p:cNvPr>
                <p:cNvSpPr/>
                <p:nvPr/>
              </p:nvSpPr>
              <p:spPr bwMode="auto">
                <a:xfrm>
                  <a:off x="6622331" y="2947407"/>
                  <a:ext cx="759544"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0" name="Rectangle 179">
                  <a:extLst>
                    <a:ext uri="{FF2B5EF4-FFF2-40B4-BE49-F238E27FC236}">
                      <a16:creationId xmlns:a16="http://schemas.microsoft.com/office/drawing/2014/main" id="{F5A55E0B-A115-03C9-C177-CBA54AD37AA0}"/>
                    </a:ext>
                  </a:extLst>
                </p:cNvPr>
                <p:cNvSpPr/>
                <p:nvPr/>
              </p:nvSpPr>
              <p:spPr bwMode="auto">
                <a:xfrm>
                  <a:off x="6622331" y="3498201"/>
                  <a:ext cx="645244"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1" name="Rectangle 180">
                  <a:extLst>
                    <a:ext uri="{FF2B5EF4-FFF2-40B4-BE49-F238E27FC236}">
                      <a16:creationId xmlns:a16="http://schemas.microsoft.com/office/drawing/2014/main" id="{051CA16A-D83E-808E-F626-4441F4198B9F}"/>
                    </a:ext>
                  </a:extLst>
                </p:cNvPr>
                <p:cNvSpPr/>
                <p:nvPr/>
              </p:nvSpPr>
              <p:spPr bwMode="auto">
                <a:xfrm>
                  <a:off x="6622330" y="3779566"/>
                  <a:ext cx="537287"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2" name="Rectangle 181">
                  <a:extLst>
                    <a:ext uri="{FF2B5EF4-FFF2-40B4-BE49-F238E27FC236}">
                      <a16:creationId xmlns:a16="http://schemas.microsoft.com/office/drawing/2014/main" id="{6B87F42E-BE48-0C7B-3AD5-8CFEA3585D2F}"/>
                    </a:ext>
                  </a:extLst>
                </p:cNvPr>
                <p:cNvSpPr/>
                <p:nvPr/>
              </p:nvSpPr>
              <p:spPr bwMode="auto">
                <a:xfrm>
                  <a:off x="6620241" y="4040188"/>
                  <a:ext cx="983884"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3" name="Rectangle 182">
                  <a:extLst>
                    <a:ext uri="{FF2B5EF4-FFF2-40B4-BE49-F238E27FC236}">
                      <a16:creationId xmlns:a16="http://schemas.microsoft.com/office/drawing/2014/main" id="{12492F1E-0083-F722-865E-FCFF704E0316}"/>
                    </a:ext>
                  </a:extLst>
                </p:cNvPr>
                <p:cNvSpPr/>
                <p:nvPr/>
              </p:nvSpPr>
              <p:spPr bwMode="auto">
                <a:xfrm>
                  <a:off x="6665761" y="1835941"/>
                  <a:ext cx="1452644"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4" name="Rectangle 183">
                  <a:extLst>
                    <a:ext uri="{FF2B5EF4-FFF2-40B4-BE49-F238E27FC236}">
                      <a16:creationId xmlns:a16="http://schemas.microsoft.com/office/drawing/2014/main" id="{C31F6257-5C02-AE0E-76B4-1170EF2C8833}"/>
                    </a:ext>
                  </a:extLst>
                </p:cNvPr>
                <p:cNvSpPr/>
                <p:nvPr/>
              </p:nvSpPr>
              <p:spPr bwMode="auto">
                <a:xfrm>
                  <a:off x="6696767" y="2383925"/>
                  <a:ext cx="1783657"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5" name="Rectangle 184">
                  <a:extLst>
                    <a:ext uri="{FF2B5EF4-FFF2-40B4-BE49-F238E27FC236}">
                      <a16:creationId xmlns:a16="http://schemas.microsoft.com/office/drawing/2014/main" id="{D116218A-F25B-E6D2-7FAE-369E76CCEA05}"/>
                    </a:ext>
                  </a:extLst>
                </p:cNvPr>
                <p:cNvSpPr/>
                <p:nvPr/>
              </p:nvSpPr>
              <p:spPr bwMode="auto">
                <a:xfrm>
                  <a:off x="6755667" y="2667576"/>
                  <a:ext cx="848458"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6" name="Rectangle 185">
                  <a:extLst>
                    <a:ext uri="{FF2B5EF4-FFF2-40B4-BE49-F238E27FC236}">
                      <a16:creationId xmlns:a16="http://schemas.microsoft.com/office/drawing/2014/main" id="{9A4E38FD-9B0F-5EFC-5DE9-33E6333A9F16}"/>
                    </a:ext>
                  </a:extLst>
                </p:cNvPr>
                <p:cNvSpPr/>
                <p:nvPr/>
              </p:nvSpPr>
              <p:spPr bwMode="auto">
                <a:xfrm>
                  <a:off x="7323417" y="3226994"/>
                  <a:ext cx="1153831"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7" name="Rectangle 186">
                  <a:extLst>
                    <a:ext uri="{FF2B5EF4-FFF2-40B4-BE49-F238E27FC236}">
                      <a16:creationId xmlns:a16="http://schemas.microsoft.com/office/drawing/2014/main" id="{C9656ED3-758F-0B94-A623-7CC90F6FCB64}"/>
                    </a:ext>
                  </a:extLst>
                </p:cNvPr>
                <p:cNvSpPr/>
                <p:nvPr/>
              </p:nvSpPr>
              <p:spPr bwMode="auto">
                <a:xfrm>
                  <a:off x="6668936" y="4591680"/>
                  <a:ext cx="658964"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8" name="Rectangle 187">
                  <a:extLst>
                    <a:ext uri="{FF2B5EF4-FFF2-40B4-BE49-F238E27FC236}">
                      <a16:creationId xmlns:a16="http://schemas.microsoft.com/office/drawing/2014/main" id="{24EA7EDA-1B23-7BFE-954F-8CE44FB8DAFC}"/>
                    </a:ext>
                  </a:extLst>
                </p:cNvPr>
                <p:cNvSpPr/>
                <p:nvPr/>
              </p:nvSpPr>
              <p:spPr bwMode="auto">
                <a:xfrm>
                  <a:off x="6811530" y="4875413"/>
                  <a:ext cx="605269"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9" name="Rectangle 188">
                  <a:extLst>
                    <a:ext uri="{FF2B5EF4-FFF2-40B4-BE49-F238E27FC236}">
                      <a16:creationId xmlns:a16="http://schemas.microsoft.com/office/drawing/2014/main" id="{821F3920-EF0C-1020-0FDD-78D97C4F69C8}"/>
                    </a:ext>
                  </a:extLst>
                </p:cNvPr>
                <p:cNvSpPr/>
                <p:nvPr/>
              </p:nvSpPr>
              <p:spPr bwMode="auto">
                <a:xfrm>
                  <a:off x="7159617" y="5411909"/>
                  <a:ext cx="1073216" cy="174625"/>
                </a:xfrm>
                <a:prstGeom prst="rect">
                  <a:avLst/>
                </a:prstGeom>
                <a:no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grpSp>
        <p:nvGrpSpPr>
          <p:cNvPr id="41" name="Group 40">
            <a:extLst>
              <a:ext uri="{FF2B5EF4-FFF2-40B4-BE49-F238E27FC236}">
                <a16:creationId xmlns:a16="http://schemas.microsoft.com/office/drawing/2014/main" id="{5C75FC7B-9615-3CF5-3720-9E456D42A3B7}"/>
              </a:ext>
            </a:extLst>
          </p:cNvPr>
          <p:cNvGrpSpPr/>
          <p:nvPr/>
        </p:nvGrpSpPr>
        <p:grpSpPr>
          <a:xfrm>
            <a:off x="9926774" y="2971652"/>
            <a:ext cx="994343" cy="954107"/>
            <a:chOff x="9926774" y="2971652"/>
            <a:chExt cx="994343" cy="954107"/>
          </a:xfrm>
        </p:grpSpPr>
        <p:sp>
          <p:nvSpPr>
            <p:cNvPr id="169" name="TextBox 168">
              <a:extLst>
                <a:ext uri="{FF2B5EF4-FFF2-40B4-BE49-F238E27FC236}">
                  <a16:creationId xmlns:a16="http://schemas.microsoft.com/office/drawing/2014/main" id="{075A1792-4822-AC88-D68D-83FC9C15DEDC}"/>
                </a:ext>
              </a:extLst>
            </p:cNvPr>
            <p:cNvSpPr txBox="1"/>
            <p:nvPr/>
          </p:nvSpPr>
          <p:spPr bwMode="auto">
            <a:xfrm>
              <a:off x="10023564" y="2971652"/>
              <a:ext cx="897553"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400" b="0" dirty="0">
                  <a:solidFill>
                    <a:schemeClr val="bg1"/>
                  </a:solidFill>
                  <a:latin typeface="Calibri" panose="020F0502020204030204" pitchFamily="34" charset="0"/>
                </a:rPr>
                <a:t>All grades</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Grade ≥3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All grades</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Grade ≥3</a:t>
              </a:r>
            </a:p>
          </p:txBody>
        </p:sp>
        <p:grpSp>
          <p:nvGrpSpPr>
            <p:cNvPr id="8" name="Group 7">
              <a:extLst>
                <a:ext uri="{FF2B5EF4-FFF2-40B4-BE49-F238E27FC236}">
                  <a16:creationId xmlns:a16="http://schemas.microsoft.com/office/drawing/2014/main" id="{7243A377-FDC9-E86A-4350-C73A6B58A7AC}"/>
                </a:ext>
              </a:extLst>
            </p:cNvPr>
            <p:cNvGrpSpPr/>
            <p:nvPr/>
          </p:nvGrpSpPr>
          <p:grpSpPr>
            <a:xfrm>
              <a:off x="9926775" y="3074675"/>
              <a:ext cx="116135" cy="750051"/>
              <a:chOff x="9926775" y="3083553"/>
              <a:chExt cx="151411" cy="977879"/>
            </a:xfrm>
          </p:grpSpPr>
          <p:sp>
            <p:nvSpPr>
              <p:cNvPr id="170" name="Rectangle 169">
                <a:extLst>
                  <a:ext uri="{FF2B5EF4-FFF2-40B4-BE49-F238E27FC236}">
                    <a16:creationId xmlns:a16="http://schemas.microsoft.com/office/drawing/2014/main" id="{F417184E-6A44-EAA7-B785-F8B26852B512}"/>
                  </a:ext>
                </a:extLst>
              </p:cNvPr>
              <p:cNvSpPr/>
              <p:nvPr/>
            </p:nvSpPr>
            <p:spPr bwMode="auto">
              <a:xfrm>
                <a:off x="9926775" y="3083553"/>
                <a:ext cx="151411" cy="151411"/>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Rectangle 170">
                <a:extLst>
                  <a:ext uri="{FF2B5EF4-FFF2-40B4-BE49-F238E27FC236}">
                    <a16:creationId xmlns:a16="http://schemas.microsoft.com/office/drawing/2014/main" id="{B4FD7F0B-93B8-A99D-AC5F-1C8EE3BB4E36}"/>
                  </a:ext>
                </a:extLst>
              </p:cNvPr>
              <p:cNvSpPr/>
              <p:nvPr/>
            </p:nvSpPr>
            <p:spPr bwMode="auto">
              <a:xfrm>
                <a:off x="9926775" y="3359042"/>
                <a:ext cx="151411" cy="15141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2" name="Rectangle 171">
                <a:extLst>
                  <a:ext uri="{FF2B5EF4-FFF2-40B4-BE49-F238E27FC236}">
                    <a16:creationId xmlns:a16="http://schemas.microsoft.com/office/drawing/2014/main" id="{F0C4AA87-07E2-F59E-589B-9599E2B22ED9}"/>
                  </a:ext>
                </a:extLst>
              </p:cNvPr>
              <p:cNvSpPr/>
              <p:nvPr/>
            </p:nvSpPr>
            <p:spPr bwMode="auto">
              <a:xfrm>
                <a:off x="9926775" y="3634531"/>
                <a:ext cx="151411" cy="151411"/>
              </a:xfrm>
              <a:prstGeom prst="rect">
                <a:avLst/>
              </a:prstGeom>
              <a:solidFill>
                <a:srgbClr val="E1471D">
                  <a:alpha val="50196"/>
                </a:srgbClr>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3" name="Rectangle 172">
                <a:extLst>
                  <a:ext uri="{FF2B5EF4-FFF2-40B4-BE49-F238E27FC236}">
                    <a16:creationId xmlns:a16="http://schemas.microsoft.com/office/drawing/2014/main" id="{CD36F386-1CBE-DA6C-F36F-7CC6FA1B4219}"/>
                  </a:ext>
                </a:extLst>
              </p:cNvPr>
              <p:cNvSpPr/>
              <p:nvPr/>
            </p:nvSpPr>
            <p:spPr bwMode="auto">
              <a:xfrm>
                <a:off x="9926775" y="3910021"/>
                <a:ext cx="151411" cy="15141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90" name="Rectangle 189">
              <a:extLst>
                <a:ext uri="{FF2B5EF4-FFF2-40B4-BE49-F238E27FC236}">
                  <a16:creationId xmlns:a16="http://schemas.microsoft.com/office/drawing/2014/main" id="{2029949E-199A-722B-6639-DDFEF4560D70}"/>
                </a:ext>
              </a:extLst>
            </p:cNvPr>
            <p:cNvSpPr/>
            <p:nvPr/>
          </p:nvSpPr>
          <p:spPr bwMode="auto">
            <a:xfrm>
              <a:off x="9926774" y="3499447"/>
              <a:ext cx="116135" cy="116135"/>
            </a:xfrm>
            <a:prstGeom prst="rect">
              <a:avLst/>
            </a:prstGeom>
            <a:no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Tree>
    <p:extLst>
      <p:ext uri="{BB962C8B-B14F-4D97-AF65-F5344CB8AC3E}">
        <p14:creationId xmlns:p14="http://schemas.microsoft.com/office/powerpoint/2010/main" val="165754296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6B14AF-2893-4467-90CF-5720579AD2D3}"/>
              </a:ext>
            </a:extLst>
          </p:cNvPr>
          <p:cNvSpPr>
            <a:spLocks noGrp="1"/>
          </p:cNvSpPr>
          <p:nvPr>
            <p:ph type="title"/>
          </p:nvPr>
        </p:nvSpPr>
        <p:spPr/>
        <p:txBody>
          <a:bodyPr/>
          <a:lstStyle/>
          <a:p>
            <a:r>
              <a:rPr lang="en-US" dirty="0"/>
              <a:t>Post Hoc Analyses From SOLO-3: </a:t>
            </a:r>
            <a:br>
              <a:rPr lang="en-US" dirty="0"/>
            </a:br>
            <a:r>
              <a:rPr lang="en-US" dirty="0"/>
              <a:t>Olaparib vs Physician’s Choice CT in g</a:t>
            </a:r>
            <a:r>
              <a:rPr lang="en-US" i="1" dirty="0"/>
              <a:t>BRCA</a:t>
            </a:r>
            <a:r>
              <a:rPr lang="en-US" dirty="0"/>
              <a:t>m PSROC</a:t>
            </a:r>
          </a:p>
        </p:txBody>
      </p:sp>
      <p:sp>
        <p:nvSpPr>
          <p:cNvPr id="8" name="Content Placeholder 2">
            <a:extLst>
              <a:ext uri="{FF2B5EF4-FFF2-40B4-BE49-F238E27FC236}">
                <a16:creationId xmlns:a16="http://schemas.microsoft.com/office/drawing/2014/main" id="{0596B81E-63C4-444A-88FA-25F96ABAB8C9}"/>
              </a:ext>
            </a:extLst>
          </p:cNvPr>
          <p:cNvSpPr>
            <a:spLocks noGrp="1"/>
          </p:cNvSpPr>
          <p:nvPr>
            <p:ph idx="1"/>
          </p:nvPr>
        </p:nvSpPr>
        <p:spPr/>
        <p:txBody>
          <a:bodyPr/>
          <a:lstStyle/>
          <a:p>
            <a:pPr>
              <a:spcBef>
                <a:spcPts val="600"/>
              </a:spcBef>
              <a:spcAft>
                <a:spcPts val="0"/>
              </a:spcAft>
            </a:pPr>
            <a:r>
              <a:rPr lang="en-US" sz="2000" dirty="0"/>
              <a:t>Open-label, randomized, controlled, multicenter phase III study</a:t>
            </a:r>
            <a:r>
              <a:rPr lang="en-US" sz="2000" baseline="30000" dirty="0"/>
              <a:t>1-3</a:t>
            </a:r>
          </a:p>
          <a:p>
            <a:pPr lvl="1">
              <a:spcBef>
                <a:spcPts val="600"/>
              </a:spcBef>
              <a:spcAft>
                <a:spcPts val="0"/>
              </a:spcAft>
            </a:pPr>
            <a:r>
              <a:rPr lang="en-US" sz="1800" dirty="0"/>
              <a:t>Significant improvement in ORR (72.2% vs 51.4%; </a:t>
            </a:r>
            <a:r>
              <a:rPr lang="en-US" sz="1800" i="1" dirty="0"/>
              <a:t>P </a:t>
            </a:r>
            <a:r>
              <a:rPr lang="en-US" sz="1800" dirty="0"/>
              <a:t>= .002)</a:t>
            </a:r>
            <a:r>
              <a:rPr lang="en-US" sz="1800" i="1" dirty="0"/>
              <a:t> </a:t>
            </a:r>
            <a:r>
              <a:rPr lang="en-US" sz="1800" dirty="0"/>
              <a:t>and median PFS (13.4 vs 9.2 mo; </a:t>
            </a:r>
            <a:r>
              <a:rPr lang="en-US" sz="1800" i="1" dirty="0"/>
              <a:t>P</a:t>
            </a:r>
            <a:r>
              <a:rPr lang="en-US" sz="1800" dirty="0"/>
              <a:t> = .013)</a:t>
            </a:r>
            <a:r>
              <a:rPr lang="en-US" sz="1800" i="1" dirty="0"/>
              <a:t> </a:t>
            </a:r>
            <a:r>
              <a:rPr lang="en-US" sz="1800" dirty="0"/>
              <a:t>compared with CT</a:t>
            </a:r>
            <a:r>
              <a:rPr lang="en-US" sz="1800" baseline="30000" dirty="0"/>
              <a:t>1</a:t>
            </a:r>
          </a:p>
        </p:txBody>
      </p:sp>
      <p:grpSp>
        <p:nvGrpSpPr>
          <p:cNvPr id="4" name="Group 3">
            <a:extLst>
              <a:ext uri="{FF2B5EF4-FFF2-40B4-BE49-F238E27FC236}">
                <a16:creationId xmlns:a16="http://schemas.microsoft.com/office/drawing/2014/main" id="{A4EA0084-A248-43B4-94FE-FC38B52B9F42}"/>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1FBAB588-F16A-4C2D-B1DD-8A1CF99FF5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FFEDC1E7-E922-407E-A6BA-6C37D3F6408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049E5194-7184-46DA-B9CE-549A307BBC97}"/>
              </a:ext>
            </a:extLst>
          </p:cNvPr>
          <p:cNvSpPr txBox="1">
            <a:spLocks noChangeArrowheads="1"/>
          </p:cNvSpPr>
          <p:nvPr/>
        </p:nvSpPr>
        <p:spPr bwMode="auto">
          <a:xfrm>
            <a:off x="412750" y="6419706"/>
            <a:ext cx="9639321"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1. Penson. JCO. 2020;38:1164. 2. NCT02282020. 3. Penson. SGO 2022. Abstr 101. Leath. IGCS 2022. Abstr LB001.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2F0FEAFA-862F-4A05-9666-425E7F70D854}"/>
              </a:ext>
            </a:extLst>
          </p:cNvPr>
          <p:cNvSpPr txBox="1">
            <a:spLocks noChangeArrowheads="1"/>
          </p:cNvSpPr>
          <p:nvPr/>
        </p:nvSpPr>
        <p:spPr bwMode="auto">
          <a:xfrm>
            <a:off x="533180" y="2683304"/>
            <a:ext cx="3475655"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high-grade serous or endometrioid ovarian, primary peritoneal and/or fallopian tube cancer with g</a:t>
            </a:r>
            <a:r>
              <a:rPr lang="en-GB" altLang="en-US" sz="1800" b="0" i="1" dirty="0">
                <a:solidFill>
                  <a:schemeClr val="bg1"/>
                </a:solidFill>
                <a:latin typeface="Calibri" panose="020F0502020204030204" pitchFamily="34" charset="0"/>
              </a:rPr>
              <a:t>BRCA1/2 </a:t>
            </a:r>
            <a:r>
              <a:rPr lang="en-GB" altLang="en-US" sz="1800" b="0" dirty="0">
                <a:solidFill>
                  <a:schemeClr val="bg1"/>
                </a:solidFill>
                <a:latin typeface="Calibri" panose="020F0502020204030204" pitchFamily="34" charset="0"/>
              </a:rPr>
              <a:t>mutation and disease progression ≥6 mo after last platinum-based CT; </a:t>
            </a:r>
            <a:br>
              <a:rPr lang="en-GB" altLang="en-US" sz="1800" b="0" dirty="0">
                <a:solidFill>
                  <a:schemeClr val="bg1"/>
                </a:solidFill>
                <a:latin typeface="Calibri" panose="020F0502020204030204" pitchFamily="34" charset="0"/>
              </a:rPr>
            </a:br>
            <a:r>
              <a:rPr lang="en-GB" altLang="en-US" sz="1800" b="0" dirty="0">
                <a:solidFill>
                  <a:schemeClr val="bg1"/>
                </a:solidFill>
                <a:latin typeface="Calibri" panose="020F0502020204030204" pitchFamily="34" charset="0"/>
              </a:rPr>
              <a:t>at least 2 prior lines of platinum-based CT</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266)</a:t>
            </a:r>
            <a:endParaRPr lang="en-US" altLang="en-US" sz="1800" b="0" dirty="0">
              <a:solidFill>
                <a:schemeClr val="bg1"/>
              </a:solidFill>
              <a:latin typeface="Calibri" panose="020F0502020204030204" pitchFamily="34" charset="0"/>
            </a:endParaRPr>
          </a:p>
        </p:txBody>
      </p:sp>
      <p:sp>
        <p:nvSpPr>
          <p:cNvPr id="10" name="Rectangle 49">
            <a:extLst>
              <a:ext uri="{FF2B5EF4-FFF2-40B4-BE49-F238E27FC236}">
                <a16:creationId xmlns:a16="http://schemas.microsoft.com/office/drawing/2014/main" id="{0D00A546-1A0A-4EE7-948E-059333E853C7}"/>
              </a:ext>
            </a:extLst>
          </p:cNvPr>
          <p:cNvSpPr>
            <a:spLocks noChangeArrowheads="1"/>
          </p:cNvSpPr>
          <p:nvPr/>
        </p:nvSpPr>
        <p:spPr bwMode="auto">
          <a:xfrm>
            <a:off x="5418364" y="3190412"/>
            <a:ext cx="4061516" cy="709949"/>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Olaparib </a:t>
            </a:r>
            <a:r>
              <a:rPr lang="en-US" altLang="en-US" sz="1800" b="0" dirty="0">
                <a:solidFill>
                  <a:schemeClr val="tx1"/>
                </a:solidFill>
                <a:latin typeface="Calibri" panose="020F0502020204030204" pitchFamily="34" charset="0"/>
              </a:rPr>
              <a:t>300 mg BID PO</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178)</a:t>
            </a:r>
          </a:p>
        </p:txBody>
      </p:sp>
      <p:sp>
        <p:nvSpPr>
          <p:cNvPr id="11" name="Rectangle 50">
            <a:extLst>
              <a:ext uri="{FF2B5EF4-FFF2-40B4-BE49-F238E27FC236}">
                <a16:creationId xmlns:a16="http://schemas.microsoft.com/office/drawing/2014/main" id="{059A877C-340F-4DDD-891B-24AC1FD1B664}"/>
              </a:ext>
            </a:extLst>
          </p:cNvPr>
          <p:cNvSpPr>
            <a:spLocks noChangeArrowheads="1"/>
          </p:cNvSpPr>
          <p:nvPr/>
        </p:nvSpPr>
        <p:spPr bwMode="auto">
          <a:xfrm>
            <a:off x="5418364" y="3988087"/>
            <a:ext cx="4061516" cy="675971"/>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None/>
            </a:pPr>
            <a:r>
              <a:rPr lang="en-US" altLang="en-US" sz="1800" dirty="0">
                <a:solidFill>
                  <a:schemeClr val="tx1"/>
                </a:solidFill>
                <a:latin typeface="Calibri" panose="020F0502020204030204" pitchFamily="34" charset="0"/>
              </a:rPr>
              <a:t>Investigator’s choice* </a:t>
            </a:r>
            <a:endParaRPr lang="en-US" altLang="en-US" sz="1800" b="0" dirty="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88)</a:t>
            </a:r>
          </a:p>
        </p:txBody>
      </p:sp>
      <p:sp>
        <p:nvSpPr>
          <p:cNvPr id="12" name="Line 53">
            <a:extLst>
              <a:ext uri="{FF2B5EF4-FFF2-40B4-BE49-F238E27FC236}">
                <a16:creationId xmlns:a16="http://schemas.microsoft.com/office/drawing/2014/main" id="{D029ABB6-8576-4E15-BDD8-BE5793874BB7}"/>
              </a:ext>
            </a:extLst>
          </p:cNvPr>
          <p:cNvSpPr>
            <a:spLocks noChangeShapeType="1"/>
          </p:cNvSpPr>
          <p:nvPr/>
        </p:nvSpPr>
        <p:spPr bwMode="auto">
          <a:xfrm>
            <a:off x="4252658" y="4094215"/>
            <a:ext cx="1030361" cy="17781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3" name="Line 54">
            <a:extLst>
              <a:ext uri="{FF2B5EF4-FFF2-40B4-BE49-F238E27FC236}">
                <a16:creationId xmlns:a16="http://schemas.microsoft.com/office/drawing/2014/main" id="{5C32DBD6-026E-429E-A94C-4FA402D532EE}"/>
              </a:ext>
            </a:extLst>
          </p:cNvPr>
          <p:cNvSpPr>
            <a:spLocks noChangeShapeType="1"/>
          </p:cNvSpPr>
          <p:nvPr/>
        </p:nvSpPr>
        <p:spPr bwMode="auto">
          <a:xfrm flipV="1">
            <a:off x="4252658" y="3573370"/>
            <a:ext cx="1030361" cy="24325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4" name="Content Placeholder 2">
            <a:extLst>
              <a:ext uri="{FF2B5EF4-FFF2-40B4-BE49-F238E27FC236}">
                <a16:creationId xmlns:a16="http://schemas.microsoft.com/office/drawing/2014/main" id="{77EE87DA-CCA8-4714-BBCF-338897ADB2BF}"/>
              </a:ext>
            </a:extLst>
          </p:cNvPr>
          <p:cNvSpPr txBox="1">
            <a:spLocks/>
          </p:cNvSpPr>
          <p:nvPr/>
        </p:nvSpPr>
        <p:spPr bwMode="auto">
          <a:xfrm>
            <a:off x="613384" y="5295128"/>
            <a:ext cx="5182881" cy="82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1800" kern="0" dirty="0"/>
              <a:t>Primary endpoint: </a:t>
            </a:r>
            <a:r>
              <a:rPr lang="en-US" sz="1800" b="0" kern="0" dirty="0"/>
              <a:t>ORR by BICR per RECIST v1.1 (time frame 45 mo)</a:t>
            </a:r>
          </a:p>
        </p:txBody>
      </p:sp>
      <p:sp>
        <p:nvSpPr>
          <p:cNvPr id="15" name="TextBox 14">
            <a:extLst>
              <a:ext uri="{FF2B5EF4-FFF2-40B4-BE49-F238E27FC236}">
                <a16:creationId xmlns:a16="http://schemas.microsoft.com/office/drawing/2014/main" id="{3FCA009E-0332-4013-8DA0-615755D0B3C2}"/>
              </a:ext>
            </a:extLst>
          </p:cNvPr>
          <p:cNvSpPr txBox="1"/>
          <p:nvPr/>
        </p:nvSpPr>
        <p:spPr bwMode="auto">
          <a:xfrm>
            <a:off x="3986834" y="2341312"/>
            <a:ext cx="394855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Selected chemotherapy; No. of previous lines of therapy; time to progression after previous platinum-based chemotherapy.</a:t>
            </a:r>
          </a:p>
        </p:txBody>
      </p:sp>
      <p:sp>
        <p:nvSpPr>
          <p:cNvPr id="16" name="TextBox 15">
            <a:extLst>
              <a:ext uri="{FF2B5EF4-FFF2-40B4-BE49-F238E27FC236}">
                <a16:creationId xmlns:a16="http://schemas.microsoft.com/office/drawing/2014/main" id="{89D9D57D-C839-4555-B9D9-988CA9E93F7B}"/>
              </a:ext>
            </a:extLst>
          </p:cNvPr>
          <p:cNvSpPr txBox="1"/>
          <p:nvPr/>
        </p:nvSpPr>
        <p:spPr bwMode="auto">
          <a:xfrm>
            <a:off x="4503825" y="3749411"/>
            <a:ext cx="5645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R2:1</a:t>
            </a:r>
          </a:p>
        </p:txBody>
      </p:sp>
      <p:sp>
        <p:nvSpPr>
          <p:cNvPr id="17" name="Line 52">
            <a:extLst>
              <a:ext uri="{FF2B5EF4-FFF2-40B4-BE49-F238E27FC236}">
                <a16:creationId xmlns:a16="http://schemas.microsoft.com/office/drawing/2014/main" id="{09B22E72-E126-42B6-AEE4-4AAA7302F894}"/>
              </a:ext>
            </a:extLst>
          </p:cNvPr>
          <p:cNvSpPr>
            <a:spLocks noChangeShapeType="1"/>
          </p:cNvSpPr>
          <p:nvPr/>
        </p:nvSpPr>
        <p:spPr bwMode="auto">
          <a:xfrm>
            <a:off x="4704972" y="3105389"/>
            <a:ext cx="0" cy="29252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8" name="TextBox 17">
            <a:extLst>
              <a:ext uri="{FF2B5EF4-FFF2-40B4-BE49-F238E27FC236}">
                <a16:creationId xmlns:a16="http://schemas.microsoft.com/office/drawing/2014/main" id="{E228F923-27A7-4559-84E3-D5C8BE2E6DD4}"/>
              </a:ext>
            </a:extLst>
          </p:cNvPr>
          <p:cNvSpPr txBox="1"/>
          <p:nvPr/>
        </p:nvSpPr>
        <p:spPr bwMode="auto">
          <a:xfrm>
            <a:off x="5413605" y="4643998"/>
            <a:ext cx="458939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*PLD (n = 47); paclitaxel (n = 20); gemcitabine (n = 13); topotecan ( n = 8).</a:t>
            </a:r>
          </a:p>
        </p:txBody>
      </p:sp>
      <p:cxnSp>
        <p:nvCxnSpPr>
          <p:cNvPr id="19" name="Straight Arrow Connector 18">
            <a:extLst>
              <a:ext uri="{FF2B5EF4-FFF2-40B4-BE49-F238E27FC236}">
                <a16:creationId xmlns:a16="http://schemas.microsoft.com/office/drawing/2014/main" id="{11EDE2C3-2238-423B-AA27-C7F414C33BB6}"/>
              </a:ext>
            </a:extLst>
          </p:cNvPr>
          <p:cNvCxnSpPr>
            <a:cxnSpLocks/>
          </p:cNvCxnSpPr>
          <p:nvPr/>
        </p:nvCxnSpPr>
        <p:spPr bwMode="auto">
          <a:xfrm>
            <a:off x="9524190" y="3926359"/>
            <a:ext cx="527882" cy="0"/>
          </a:xfrm>
          <a:prstGeom prst="straightConnector1">
            <a:avLst/>
          </a:prstGeom>
          <a:noFill/>
          <a:ln w="28575" cap="flat" cmpd="sng" algn="ctr">
            <a:solidFill>
              <a:schemeClr val="bg1"/>
            </a:solidFill>
            <a:prstDash val="solid"/>
            <a:round/>
            <a:headEnd type="none" w="med" len="med"/>
            <a:tailEnd type="triangle"/>
          </a:ln>
          <a:effectLst/>
        </p:spPr>
      </p:cxnSp>
      <p:sp>
        <p:nvSpPr>
          <p:cNvPr id="20" name="TextBox 19">
            <a:extLst>
              <a:ext uri="{FF2B5EF4-FFF2-40B4-BE49-F238E27FC236}">
                <a16:creationId xmlns:a16="http://schemas.microsoft.com/office/drawing/2014/main" id="{72446114-5562-4FD6-A8BE-9365A169696A}"/>
              </a:ext>
            </a:extLst>
          </p:cNvPr>
          <p:cNvSpPr txBox="1"/>
          <p:nvPr/>
        </p:nvSpPr>
        <p:spPr bwMode="auto">
          <a:xfrm>
            <a:off x="9910178" y="3349552"/>
            <a:ext cx="157202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Until PD (per RECIST v1.1 by investigator) or unacceptable toxicity</a:t>
            </a:r>
          </a:p>
        </p:txBody>
      </p:sp>
      <p:sp>
        <p:nvSpPr>
          <p:cNvPr id="21" name="Content Placeholder 2">
            <a:extLst>
              <a:ext uri="{FF2B5EF4-FFF2-40B4-BE49-F238E27FC236}">
                <a16:creationId xmlns:a16="http://schemas.microsoft.com/office/drawing/2014/main" id="{8E258B8E-B845-49E4-A213-6370113F9D77}"/>
              </a:ext>
            </a:extLst>
          </p:cNvPr>
          <p:cNvSpPr txBox="1">
            <a:spLocks/>
          </p:cNvSpPr>
          <p:nvPr/>
        </p:nvSpPr>
        <p:spPr bwMode="auto">
          <a:xfrm>
            <a:off x="5717100" y="5303403"/>
            <a:ext cx="5835560" cy="1117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1800" kern="0" dirty="0"/>
              <a:t>Post-hoc analyses</a:t>
            </a:r>
            <a:r>
              <a:rPr lang="en-US" sz="1800" b="0" kern="0" dirty="0"/>
              <a:t>*</a:t>
            </a:r>
            <a:r>
              <a:rPr lang="en-US" sz="1800" kern="0" dirty="0"/>
              <a:t>: </a:t>
            </a:r>
            <a:r>
              <a:rPr lang="en-US" sz="1800" b="0" kern="0" dirty="0"/>
              <a:t>ORR, PFS, OS</a:t>
            </a:r>
          </a:p>
          <a:p>
            <a:pPr lvl="1">
              <a:spcBef>
                <a:spcPts val="600"/>
              </a:spcBef>
              <a:spcAft>
                <a:spcPts val="0"/>
              </a:spcAft>
            </a:pPr>
            <a:r>
              <a:rPr lang="en-US" sz="1600" b="0" kern="0" dirty="0"/>
              <a:t>Outcomes by previous lines of therapy: 2 or ≥3; 2, 3, or ≥4</a:t>
            </a:r>
          </a:p>
        </p:txBody>
      </p:sp>
      <p:sp>
        <p:nvSpPr>
          <p:cNvPr id="3" name="Content Placeholder 2">
            <a:extLst>
              <a:ext uri="{FF2B5EF4-FFF2-40B4-BE49-F238E27FC236}">
                <a16:creationId xmlns:a16="http://schemas.microsoft.com/office/drawing/2014/main" id="{EBD742C2-AE94-72A3-15F7-0D709F584077}"/>
              </a:ext>
            </a:extLst>
          </p:cNvPr>
          <p:cNvSpPr txBox="1">
            <a:spLocks/>
          </p:cNvSpPr>
          <p:nvPr/>
        </p:nvSpPr>
        <p:spPr bwMode="auto">
          <a:xfrm>
            <a:off x="611560" y="5916819"/>
            <a:ext cx="4804643" cy="57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1800" kern="0" dirty="0"/>
              <a:t>Secondary endpoints: </a:t>
            </a:r>
            <a:r>
              <a:rPr lang="en-US" sz="1800" b="0" kern="0" dirty="0"/>
              <a:t>PFS, PFS2, OS, TFST, TSST, and TDT </a:t>
            </a:r>
          </a:p>
        </p:txBody>
      </p:sp>
      <p:sp>
        <p:nvSpPr>
          <p:cNvPr id="22" name="TextBox 21">
            <a:extLst>
              <a:ext uri="{FF2B5EF4-FFF2-40B4-BE49-F238E27FC236}">
                <a16:creationId xmlns:a16="http://schemas.microsoft.com/office/drawing/2014/main" id="{5344C7F8-3828-7261-F45B-6D6AE9580DFA}"/>
              </a:ext>
            </a:extLst>
          </p:cNvPr>
          <p:cNvSpPr txBox="1"/>
          <p:nvPr/>
        </p:nvSpPr>
        <p:spPr bwMode="auto">
          <a:xfrm>
            <a:off x="5787556" y="6163733"/>
            <a:ext cx="50419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*Statistical significance not calculated for these post hoc analyses.</a:t>
            </a:r>
          </a:p>
        </p:txBody>
      </p:sp>
      <p:sp>
        <p:nvSpPr>
          <p:cNvPr id="23" name="Rectangle 22">
            <a:extLst>
              <a:ext uri="{FF2B5EF4-FFF2-40B4-BE49-F238E27FC236}">
                <a16:creationId xmlns:a16="http://schemas.microsoft.com/office/drawing/2014/main" id="{550838DE-911C-B726-49B3-B10A654C29F0}"/>
              </a:ext>
            </a:extLst>
          </p:cNvPr>
          <p:cNvSpPr/>
          <p:nvPr/>
        </p:nvSpPr>
        <p:spPr bwMode="auto">
          <a:xfrm>
            <a:off x="5787557" y="5233029"/>
            <a:ext cx="5620216" cy="794519"/>
          </a:xfrm>
          <a:prstGeom prst="rect">
            <a:avLst/>
          </a:prstGeom>
          <a:no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 name="TextBox 23">
            <a:extLst>
              <a:ext uri="{FF2B5EF4-FFF2-40B4-BE49-F238E27FC236}">
                <a16:creationId xmlns:a16="http://schemas.microsoft.com/office/drawing/2014/main" id="{EEB72E75-4877-260A-DA6C-C23EBD5E91C8}"/>
              </a:ext>
            </a:extLst>
          </p:cNvPr>
          <p:cNvSpPr txBox="1"/>
          <p:nvPr/>
        </p:nvSpPr>
        <p:spPr bwMode="auto">
          <a:xfrm>
            <a:off x="7913022" y="4872579"/>
            <a:ext cx="13692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i="1" dirty="0">
                <a:solidFill>
                  <a:schemeClr val="accent3"/>
                </a:solidFill>
                <a:latin typeface="Calibri" panose="020F0502020204030204" pitchFamily="34" charset="0"/>
              </a:rPr>
              <a:t>This Analysis</a:t>
            </a:r>
          </a:p>
        </p:txBody>
      </p:sp>
    </p:spTree>
    <p:extLst>
      <p:ext uri="{BB962C8B-B14F-4D97-AF65-F5344CB8AC3E}">
        <p14:creationId xmlns:p14="http://schemas.microsoft.com/office/powerpoint/2010/main" val="62620029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7A7A87-4509-D83E-F119-8E75C6B8991C}"/>
              </a:ext>
            </a:extLst>
          </p:cNvPr>
          <p:cNvSpPr>
            <a:spLocks noGrp="1"/>
          </p:cNvSpPr>
          <p:nvPr>
            <p:ph type="title"/>
          </p:nvPr>
        </p:nvSpPr>
        <p:spPr/>
        <p:txBody>
          <a:bodyPr/>
          <a:lstStyle/>
          <a:p>
            <a:r>
              <a:rPr lang="en-US" dirty="0"/>
              <a:t>SOLO-3 Post Hoc Analyses: Baseline Characteristics</a:t>
            </a:r>
          </a:p>
        </p:txBody>
      </p:sp>
      <p:grpSp>
        <p:nvGrpSpPr>
          <p:cNvPr id="3" name="Group 2">
            <a:extLst>
              <a:ext uri="{FF2B5EF4-FFF2-40B4-BE49-F238E27FC236}">
                <a16:creationId xmlns:a16="http://schemas.microsoft.com/office/drawing/2014/main" id="{311B8BBD-74B6-B5E9-2EB8-C4ECB88D84D8}"/>
              </a:ext>
            </a:extLst>
          </p:cNvPr>
          <p:cNvGrpSpPr/>
          <p:nvPr/>
        </p:nvGrpSpPr>
        <p:grpSpPr>
          <a:xfrm>
            <a:off x="9392911" y="6207927"/>
            <a:ext cx="2488502" cy="454909"/>
            <a:chOff x="9392911" y="6207927"/>
            <a:chExt cx="2488502" cy="454909"/>
          </a:xfrm>
        </p:grpSpPr>
        <p:pic>
          <p:nvPicPr>
            <p:cNvPr id="4" name="Picture 3" descr="A picture containing text, ax, wheel&#10;&#10;Description automatically generated">
              <a:extLst>
                <a:ext uri="{FF2B5EF4-FFF2-40B4-BE49-F238E27FC236}">
                  <a16:creationId xmlns:a16="http://schemas.microsoft.com/office/drawing/2014/main" id="{89648A3B-F03E-7263-363B-40521556AE9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5" name="Rectangle 8">
              <a:extLst>
                <a:ext uri="{FF2B5EF4-FFF2-40B4-BE49-F238E27FC236}">
                  <a16:creationId xmlns:a16="http://schemas.microsoft.com/office/drawing/2014/main" id="{9146FED3-3F31-D855-FC1C-58BE997F607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6" name="Text Box 15">
            <a:extLst>
              <a:ext uri="{FF2B5EF4-FFF2-40B4-BE49-F238E27FC236}">
                <a16:creationId xmlns:a16="http://schemas.microsoft.com/office/drawing/2014/main" id="{2C1CFDC4-F962-D803-3D19-235D3E0C77E6}"/>
              </a:ext>
            </a:extLst>
          </p:cNvPr>
          <p:cNvSpPr txBox="1">
            <a:spLocks noChangeArrowheads="1"/>
          </p:cNvSpPr>
          <p:nvPr/>
        </p:nvSpPr>
        <p:spPr bwMode="auto">
          <a:xfrm>
            <a:off x="412751" y="637198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Leath. IGCS 2022. Abstr LB001.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7" name="Group 3">
            <a:extLst>
              <a:ext uri="{FF2B5EF4-FFF2-40B4-BE49-F238E27FC236}">
                <a16:creationId xmlns:a16="http://schemas.microsoft.com/office/drawing/2014/main" id="{18122D9F-422E-DB05-7815-94BE3CA8EDB0}"/>
              </a:ext>
            </a:extLst>
          </p:cNvPr>
          <p:cNvGraphicFramePr>
            <a:graphicFrameLocks/>
          </p:cNvGraphicFramePr>
          <p:nvPr>
            <p:extLst>
              <p:ext uri="{D42A27DB-BD31-4B8C-83A1-F6EECF244321}">
                <p14:modId xmlns:p14="http://schemas.microsoft.com/office/powerpoint/2010/main" val="892679723"/>
              </p:ext>
            </p:extLst>
          </p:nvPr>
        </p:nvGraphicFramePr>
        <p:xfrm>
          <a:off x="495301" y="1600200"/>
          <a:ext cx="11277600" cy="4541632"/>
        </p:xfrm>
        <a:graphic>
          <a:graphicData uri="http://schemas.openxmlformats.org/drawingml/2006/table">
            <a:tbl>
              <a:tblPr/>
              <a:tblGrid>
                <a:gridCol w="4300196">
                  <a:extLst>
                    <a:ext uri="{9D8B030D-6E8A-4147-A177-3AD203B41FA5}">
                      <a16:colId xmlns:a16="http://schemas.microsoft.com/office/drawing/2014/main" val="20000"/>
                    </a:ext>
                  </a:extLst>
                </a:gridCol>
                <a:gridCol w="1812506">
                  <a:extLst>
                    <a:ext uri="{9D8B030D-6E8A-4147-A177-3AD203B41FA5}">
                      <a16:colId xmlns:a16="http://schemas.microsoft.com/office/drawing/2014/main" val="20001"/>
                    </a:ext>
                  </a:extLst>
                </a:gridCol>
                <a:gridCol w="1812507">
                  <a:extLst>
                    <a:ext uri="{9D8B030D-6E8A-4147-A177-3AD203B41FA5}">
                      <a16:colId xmlns:a16="http://schemas.microsoft.com/office/drawing/2014/main" val="4000588054"/>
                    </a:ext>
                  </a:extLst>
                </a:gridCol>
                <a:gridCol w="1627665">
                  <a:extLst>
                    <a:ext uri="{9D8B030D-6E8A-4147-A177-3AD203B41FA5}">
                      <a16:colId xmlns:a16="http://schemas.microsoft.com/office/drawing/2014/main" val="3070607367"/>
                    </a:ext>
                  </a:extLst>
                </a:gridCol>
                <a:gridCol w="1724726">
                  <a:extLst>
                    <a:ext uri="{9D8B030D-6E8A-4147-A177-3AD203B41FA5}">
                      <a16:colId xmlns:a16="http://schemas.microsoft.com/office/drawing/2014/main" val="821918268"/>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600" b="1" i="0" dirty="0">
                          <a:latin typeface="Calibri" panose="020F0502020204030204" pitchFamily="34" charset="0"/>
                          <a:cs typeface="Calibri" panose="020F0502020204030204" pitchFamily="34" charset="0"/>
                        </a:rPr>
                        <a:t>Olaparib (N = 178)</a:t>
                      </a:r>
                      <a:endParaRPr kumimoji="0" lang="en-US" sz="16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 (N = 88)</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extLst>
                  <a:ext uri="{0D108BD9-81ED-4DB2-BD59-A6C34878D82A}">
                    <a16:rowId xmlns:a16="http://schemas.microsoft.com/office/drawing/2014/main" val="1000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2 Previous Lines</a:t>
                      </a:r>
                      <a:r>
                        <a:rPr kumimoji="0" lang="en-US" sz="16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≥3 Previous Lines</a:t>
                      </a:r>
                      <a:r>
                        <a:rPr kumimoji="0" lang="en-US" sz="16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rPr>
                        <a:t>†</a:t>
                      </a:r>
                      <a:endPar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2 Previous Lines</a:t>
                      </a:r>
                      <a:r>
                        <a:rPr kumimoji="0" lang="en-US" sz="16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rPr>
                        <a:t>†</a:t>
                      </a:r>
                      <a:endPar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≥3 Previous Lines</a:t>
                      </a:r>
                      <a:r>
                        <a:rPr kumimoji="0" lang="en-US" sz="16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rPr>
                        <a:t>†</a:t>
                      </a:r>
                      <a:endPar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28801509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Resistant (progression ≤6 mo after plt)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Partially sensitive</a:t>
                      </a:r>
                    </a:p>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(progression &gt;6-≤12 mo after plt)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51 (58)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65 (72)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28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24 (57)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Sensitive (progressed &gt;12 mo after plt)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37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25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18 (39)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18 (43)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18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Myriad gBRCAm status*, n (%)</a:t>
                      </a:r>
                    </a:p>
                    <a:p>
                      <a:pPr marL="231775" marR="0" lvl="0" indent="-23177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BRCA1</a:t>
                      </a: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 mutant</a:t>
                      </a:r>
                    </a:p>
                    <a:p>
                      <a:pPr marL="231775" marR="0" lvl="0" indent="-23177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BRCA2 </a:t>
                      </a: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mutant</a:t>
                      </a:r>
                    </a:p>
                    <a:p>
                      <a:pPr marL="231775" marR="0" lvl="0" indent="-23177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Negative for testing</a:t>
                      </a:r>
                    </a:p>
                    <a:p>
                      <a:pPr marL="231775" marR="0" lvl="0" indent="-23177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Missing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60 (68)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24 (27)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60 (67)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26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29 (63)</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17 (37)</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23 (55)</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15 (36)</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4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698573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Disease classification, n (%)</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Locally advanced</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Metastatic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19 (22)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69 (78)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 (14)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77 (86)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11 (24)</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35 (76)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10 (24)</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32 (76)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74415980"/>
                  </a:ext>
                </a:extLst>
              </a:tr>
            </a:tbl>
          </a:graphicData>
        </a:graphic>
      </p:graphicFrame>
      <p:sp>
        <p:nvSpPr>
          <p:cNvPr id="8" name="TextBox 7">
            <a:extLst>
              <a:ext uri="{FF2B5EF4-FFF2-40B4-BE49-F238E27FC236}">
                <a16:creationId xmlns:a16="http://schemas.microsoft.com/office/drawing/2014/main" id="{45929CE4-6537-46BD-0FCF-102A26C01495}"/>
              </a:ext>
            </a:extLst>
          </p:cNvPr>
          <p:cNvSpPr txBox="1"/>
          <p:nvPr/>
        </p:nvSpPr>
        <p:spPr bwMode="auto">
          <a:xfrm>
            <a:off x="609759" y="6147676"/>
            <a:ext cx="54697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*Of previous chemotherapy. †Results of central testing using the </a:t>
            </a:r>
            <a:r>
              <a:rPr lang="en-US" sz="1200" b="0" i="1" dirty="0">
                <a:solidFill>
                  <a:schemeClr val="bg1"/>
                </a:solidFill>
                <a:latin typeface="Calibri" panose="020F0502020204030204" pitchFamily="34" charset="0"/>
              </a:rPr>
              <a:t>BRCA</a:t>
            </a:r>
            <a:r>
              <a:rPr lang="en-US" sz="1200" b="0" dirty="0">
                <a:solidFill>
                  <a:schemeClr val="bg1"/>
                </a:solidFill>
                <a:latin typeface="Calibri" panose="020F0502020204030204" pitchFamily="34" charset="0"/>
              </a:rPr>
              <a:t>nalysis® assay.</a:t>
            </a:r>
          </a:p>
        </p:txBody>
      </p:sp>
    </p:spTree>
    <p:extLst>
      <p:ext uri="{BB962C8B-B14F-4D97-AF65-F5344CB8AC3E}">
        <p14:creationId xmlns:p14="http://schemas.microsoft.com/office/powerpoint/2010/main" val="331474856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7A7A87-4509-D83E-F119-8E75C6B8991C}"/>
              </a:ext>
            </a:extLst>
          </p:cNvPr>
          <p:cNvSpPr>
            <a:spLocks noGrp="1"/>
          </p:cNvSpPr>
          <p:nvPr>
            <p:ph type="title"/>
          </p:nvPr>
        </p:nvSpPr>
        <p:spPr/>
        <p:txBody>
          <a:bodyPr/>
          <a:lstStyle/>
          <a:p>
            <a:r>
              <a:rPr lang="en-US" dirty="0"/>
              <a:t>SOLO-3 Post Hoc Analyses: Efficacy Summary</a:t>
            </a:r>
          </a:p>
        </p:txBody>
      </p:sp>
      <p:grpSp>
        <p:nvGrpSpPr>
          <p:cNvPr id="3" name="Group 2">
            <a:extLst>
              <a:ext uri="{FF2B5EF4-FFF2-40B4-BE49-F238E27FC236}">
                <a16:creationId xmlns:a16="http://schemas.microsoft.com/office/drawing/2014/main" id="{311B8BBD-74B6-B5E9-2EB8-C4ECB88D84D8}"/>
              </a:ext>
            </a:extLst>
          </p:cNvPr>
          <p:cNvGrpSpPr/>
          <p:nvPr/>
        </p:nvGrpSpPr>
        <p:grpSpPr>
          <a:xfrm>
            <a:off x="9392911" y="6207927"/>
            <a:ext cx="2488502" cy="454909"/>
            <a:chOff x="9392911" y="6207927"/>
            <a:chExt cx="2488502" cy="454909"/>
          </a:xfrm>
        </p:grpSpPr>
        <p:pic>
          <p:nvPicPr>
            <p:cNvPr id="4" name="Picture 3" descr="A picture containing text, ax, wheel&#10;&#10;Description automatically generated">
              <a:extLst>
                <a:ext uri="{FF2B5EF4-FFF2-40B4-BE49-F238E27FC236}">
                  <a16:creationId xmlns:a16="http://schemas.microsoft.com/office/drawing/2014/main" id="{89648A3B-F03E-7263-363B-40521556AE9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5" name="Rectangle 8">
              <a:extLst>
                <a:ext uri="{FF2B5EF4-FFF2-40B4-BE49-F238E27FC236}">
                  <a16:creationId xmlns:a16="http://schemas.microsoft.com/office/drawing/2014/main" id="{9146FED3-3F31-D855-FC1C-58BE997F607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6" name="Text Box 15">
            <a:extLst>
              <a:ext uri="{FF2B5EF4-FFF2-40B4-BE49-F238E27FC236}">
                <a16:creationId xmlns:a16="http://schemas.microsoft.com/office/drawing/2014/main" id="{2C1CFDC4-F962-D803-3D19-235D3E0C77E6}"/>
              </a:ext>
            </a:extLst>
          </p:cNvPr>
          <p:cNvSpPr txBox="1">
            <a:spLocks noChangeArrowheads="1"/>
          </p:cNvSpPr>
          <p:nvPr/>
        </p:nvSpPr>
        <p:spPr bwMode="auto">
          <a:xfrm>
            <a:off x="412751" y="637198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Leath. IGCS 2022. Abstr LB001.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7" name="Group 3">
            <a:extLst>
              <a:ext uri="{FF2B5EF4-FFF2-40B4-BE49-F238E27FC236}">
                <a16:creationId xmlns:a16="http://schemas.microsoft.com/office/drawing/2014/main" id="{32AB0789-4F1E-A68F-E20C-50E6BDA1172D}"/>
              </a:ext>
            </a:extLst>
          </p:cNvPr>
          <p:cNvGraphicFramePr>
            <a:graphicFrameLocks/>
          </p:cNvGraphicFramePr>
          <p:nvPr>
            <p:extLst>
              <p:ext uri="{D42A27DB-BD31-4B8C-83A1-F6EECF244321}">
                <p14:modId xmlns:p14="http://schemas.microsoft.com/office/powerpoint/2010/main" val="3038719068"/>
              </p:ext>
            </p:extLst>
          </p:nvPr>
        </p:nvGraphicFramePr>
        <p:xfrm>
          <a:off x="505540" y="2006510"/>
          <a:ext cx="11282223" cy="3444694"/>
        </p:xfrm>
        <a:graphic>
          <a:graphicData uri="http://schemas.openxmlformats.org/drawingml/2006/table">
            <a:tbl>
              <a:tblPr/>
              <a:tblGrid>
                <a:gridCol w="2777239">
                  <a:extLst>
                    <a:ext uri="{9D8B030D-6E8A-4147-A177-3AD203B41FA5}">
                      <a16:colId xmlns:a16="http://schemas.microsoft.com/office/drawing/2014/main" val="20000"/>
                    </a:ext>
                  </a:extLst>
                </a:gridCol>
                <a:gridCol w="1063123">
                  <a:extLst>
                    <a:ext uri="{9D8B030D-6E8A-4147-A177-3AD203B41FA5}">
                      <a16:colId xmlns:a16="http://schemas.microsoft.com/office/drawing/2014/main" val="20001"/>
                    </a:ext>
                  </a:extLst>
                </a:gridCol>
                <a:gridCol w="1063123">
                  <a:extLst>
                    <a:ext uri="{9D8B030D-6E8A-4147-A177-3AD203B41FA5}">
                      <a16:colId xmlns:a16="http://schemas.microsoft.com/office/drawing/2014/main" val="4000588054"/>
                    </a:ext>
                  </a:extLst>
                </a:gridCol>
                <a:gridCol w="1063123">
                  <a:extLst>
                    <a:ext uri="{9D8B030D-6E8A-4147-A177-3AD203B41FA5}">
                      <a16:colId xmlns:a16="http://schemas.microsoft.com/office/drawing/2014/main" val="341718693"/>
                    </a:ext>
                  </a:extLst>
                </a:gridCol>
                <a:gridCol w="1063123">
                  <a:extLst>
                    <a:ext uri="{9D8B030D-6E8A-4147-A177-3AD203B41FA5}">
                      <a16:colId xmlns:a16="http://schemas.microsoft.com/office/drawing/2014/main" val="3070607367"/>
                    </a:ext>
                  </a:extLst>
                </a:gridCol>
                <a:gridCol w="1063123">
                  <a:extLst>
                    <a:ext uri="{9D8B030D-6E8A-4147-A177-3AD203B41FA5}">
                      <a16:colId xmlns:a16="http://schemas.microsoft.com/office/drawing/2014/main" val="3532572372"/>
                    </a:ext>
                  </a:extLst>
                </a:gridCol>
                <a:gridCol w="1063123">
                  <a:extLst>
                    <a:ext uri="{9D8B030D-6E8A-4147-A177-3AD203B41FA5}">
                      <a16:colId xmlns:a16="http://schemas.microsoft.com/office/drawing/2014/main" val="3883275493"/>
                    </a:ext>
                  </a:extLst>
                </a:gridCol>
                <a:gridCol w="1063123">
                  <a:extLst>
                    <a:ext uri="{9D8B030D-6E8A-4147-A177-3AD203B41FA5}">
                      <a16:colId xmlns:a16="http://schemas.microsoft.com/office/drawing/2014/main" val="2807812258"/>
                    </a:ext>
                  </a:extLst>
                </a:gridCol>
                <a:gridCol w="1063123">
                  <a:extLst>
                    <a:ext uri="{9D8B030D-6E8A-4147-A177-3AD203B41FA5}">
                      <a16:colId xmlns:a16="http://schemas.microsoft.com/office/drawing/2014/main" val="1105588787"/>
                    </a:ext>
                  </a:extLst>
                </a:gridCol>
              </a:tblGrid>
              <a:tr h="33563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mn-lt"/>
                          <a:cs typeface="Calibri" panose="020F0502020204030204" pitchFamily="34" charset="0"/>
                        </a:rPr>
                        <a:t>Subgroups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Median OS,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Median PFS, Mo</a:t>
                      </a:r>
                    </a:p>
                  </a:txBody>
                  <a:tcPr marL="121699" marR="121699" marT="45728" marB="45728" anchor="ctr" horzOverflow="overflow">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ORR,</a:t>
                      </a:r>
                      <a:r>
                        <a:rPr kumimoji="0" lang="en-US" sz="1400" b="1" i="0" u="none" strike="noStrike" cap="none" normalizeH="0" baseline="30000" dirty="0">
                          <a:ln>
                            <a:noFill/>
                          </a:ln>
                          <a:solidFill>
                            <a:schemeClr val="tx1"/>
                          </a:solidFill>
                          <a:effectLst/>
                          <a:latin typeface="+mn-lt"/>
                        </a:rPr>
                        <a:t>†</a:t>
                      </a:r>
                      <a:r>
                        <a:rPr kumimoji="0" lang="en-US" sz="1400" b="1" i="0" u="none" strike="noStrike" cap="none" normalizeH="0" baseline="0" dirty="0">
                          <a:ln>
                            <a:noFill/>
                          </a:ln>
                          <a:solidFill>
                            <a:schemeClr val="tx1"/>
                          </a:solidFill>
                          <a:effectLst/>
                          <a:latin typeface="+mn-lt"/>
                        </a:rPr>
                        <a:t> %</a:t>
                      </a:r>
                    </a:p>
                  </a:txBody>
                  <a:tcPr marL="121699" marR="121699" marT="45728" marB="45728"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lnL w="12700" cap="flat" cmpd="sng" algn="ctr">
                      <a:solidFill>
                        <a:schemeClr val="bg1"/>
                      </a:solidFill>
                      <a:prstDash val="solid"/>
                      <a:round/>
                      <a:headEnd type="none" w="med" len="med"/>
                      <a:tailEnd type="none" w="med" len="med"/>
                    </a:lnL>
                  </a:tcPr>
                </a:tc>
                <a:extLst>
                  <a:ext uri="{0D108BD9-81ED-4DB2-BD59-A6C34878D82A}">
                    <a16:rowId xmlns:a16="http://schemas.microsoft.com/office/drawing/2014/main" val="10001"/>
                  </a:ext>
                </a:extLst>
              </a:tr>
              <a:tr h="315921">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Olaparib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CT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HR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Olaparib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CT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HR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r>
                        <a:rPr lang="en-US" sz="1400" dirty="0">
                          <a:latin typeface="+mn-lt"/>
                        </a:rPr>
                        <a:t>Olaparib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cs typeface="Calibri" panose="020F0502020204030204" pitchFamily="34" charset="0"/>
                        </a:rPr>
                        <a:t>CT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288015094"/>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All patients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1.07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(0.76-1.49)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13.4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(0.43-0.91)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mn-lt"/>
                          <a:ea typeface="+mn-ea"/>
                          <a:cs typeface="Calibri" panose="020F0502020204030204" pitchFamily="34" charset="0"/>
                        </a:rPr>
                        <a:t>72.2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51.4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2 previous lines of chemotherapy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28.8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0.83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(0.51-1.38)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16.4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(0.29-0.75)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mn-lt"/>
                          <a:ea typeface="+mn-ea"/>
                          <a:cs typeface="Calibri" panose="020F0502020204030204" pitchFamily="34" charset="0"/>
                        </a:rPr>
                        <a:t>85.5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60.5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6581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 previous lines of chemotherapy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25.2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1.20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(0.66-2.29)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(0.24-0.80)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mn-lt"/>
                          <a:ea typeface="+mn-ea"/>
                          <a:cs typeface="Calibri" panose="020F0502020204030204" pitchFamily="34" charset="0"/>
                        </a:rPr>
                        <a:t>67.6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36581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 previous lines of chemotherapy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29.9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1.33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(0.84-2.18)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0.87 </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(0.55-1.45)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mn-lt"/>
                          <a:ea typeface="+mn-ea"/>
                          <a:cs typeface="Calibri" panose="020F0502020204030204" pitchFamily="34" charset="0"/>
                        </a:rPr>
                        <a:t>58.7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41.2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6985731"/>
                  </a:ext>
                </a:extLst>
              </a:tr>
              <a:tr h="1829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≥4 previous lines of chemotherapy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30.2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43.2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1.58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cs typeface="Calibri" panose="020F0502020204030204" pitchFamily="34" charset="0"/>
                        </a:rPr>
                        <a:t>(0.77-3.69)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NC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2.92</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(1.17-9.78)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mn-lt"/>
                          <a:ea typeface="+mn-ea"/>
                          <a:cs typeface="Calibri" panose="020F0502020204030204" pitchFamily="34" charset="0"/>
                        </a:rPr>
                        <a:t>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Calibri" panose="020F0502020204030204" pitchFamily="34" charset="0"/>
                        </a:rPr>
                        <a:t>58.3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74415980"/>
                  </a:ext>
                </a:extLst>
              </a:tr>
            </a:tbl>
          </a:graphicData>
        </a:graphic>
      </p:graphicFrame>
      <p:sp>
        <p:nvSpPr>
          <p:cNvPr id="8" name="TextBox 7">
            <a:extLst>
              <a:ext uri="{FF2B5EF4-FFF2-40B4-BE49-F238E27FC236}">
                <a16:creationId xmlns:a16="http://schemas.microsoft.com/office/drawing/2014/main" id="{3D30C616-C52B-4996-E36F-BA1AA9A82F8E}"/>
              </a:ext>
            </a:extLst>
          </p:cNvPr>
          <p:cNvSpPr txBox="1"/>
          <p:nvPr/>
        </p:nvSpPr>
        <p:spPr bwMode="auto">
          <a:xfrm>
            <a:off x="4695692" y="6009477"/>
            <a:ext cx="343890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Data cutoff</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OS: April 16, 2021</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PFS: and ORR: October 10, 2018</a:t>
            </a:r>
          </a:p>
        </p:txBody>
      </p:sp>
      <p:sp>
        <p:nvSpPr>
          <p:cNvPr id="9" name="TextBox 8">
            <a:extLst>
              <a:ext uri="{FF2B5EF4-FFF2-40B4-BE49-F238E27FC236}">
                <a16:creationId xmlns:a16="http://schemas.microsoft.com/office/drawing/2014/main" id="{58358A37-A302-E80A-2E2D-4391777454B2}"/>
              </a:ext>
            </a:extLst>
          </p:cNvPr>
          <p:cNvSpPr txBox="1"/>
          <p:nvPr/>
        </p:nvSpPr>
        <p:spPr bwMode="auto">
          <a:xfrm>
            <a:off x="505540" y="5443995"/>
            <a:ext cx="1128222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*Analyses for all patients performed using stratified log-rank testing with factors as recorded with an interactive voice response system for time to disease progression after the end of last platinum-based chemotherapy (6-12 mo vs &gt;12 mo) in the full analysis set. The analysis in the previous lines of thermotherapy subgroup performed using single Cox proportional hazard model containing the treatment term, subgroup covariate of interest, and treatment by subgroup interaction for each subgroup. †Unconfirmed ORR is based on BICR in the measurable disease population.</a:t>
            </a:r>
          </a:p>
        </p:txBody>
      </p:sp>
      <p:sp>
        <p:nvSpPr>
          <p:cNvPr id="10" name="TextBox 9">
            <a:extLst>
              <a:ext uri="{FF2B5EF4-FFF2-40B4-BE49-F238E27FC236}">
                <a16:creationId xmlns:a16="http://schemas.microsoft.com/office/drawing/2014/main" id="{9D142B7B-F3B1-7330-D836-353ECCDD52C2}"/>
              </a:ext>
            </a:extLst>
          </p:cNvPr>
          <p:cNvSpPr txBox="1"/>
          <p:nvPr/>
        </p:nvSpPr>
        <p:spPr bwMode="auto">
          <a:xfrm>
            <a:off x="613358" y="1336246"/>
            <a:ext cx="11092636"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ts val="600"/>
              </a:spcBef>
              <a:spcAft>
                <a:spcPct val="0"/>
              </a:spcAft>
              <a:buClrTx/>
              <a:buFont typeface="Wingdings" panose="05000000000000000000" pitchFamily="2" charset="2"/>
              <a:buChar char="§"/>
            </a:pPr>
            <a:r>
              <a:rPr lang="en-US" sz="1600" b="0" dirty="0">
                <a:solidFill>
                  <a:schemeClr val="bg1"/>
                </a:solidFill>
                <a:latin typeface="Calibri" panose="020F0502020204030204" pitchFamily="34" charset="0"/>
              </a:rPr>
              <a:t>Numerically favorable OS and PFS benefit with olaparib vs chemotherapy in patients with 2 previous lines of chemotherapy</a:t>
            </a:r>
          </a:p>
          <a:p>
            <a:pPr marL="285750" indent="-285750" algn="l">
              <a:lnSpc>
                <a:spcPct val="100000"/>
              </a:lnSpc>
              <a:spcBef>
                <a:spcPts val="600"/>
              </a:spcBef>
              <a:spcAft>
                <a:spcPct val="0"/>
              </a:spcAft>
              <a:buClrTx/>
              <a:buFont typeface="Wingdings" panose="05000000000000000000" pitchFamily="2" charset="2"/>
              <a:buChar char="§"/>
            </a:pPr>
            <a:r>
              <a:rPr lang="en-US" sz="1600" b="0" dirty="0">
                <a:solidFill>
                  <a:schemeClr val="bg1"/>
                </a:solidFill>
                <a:latin typeface="Calibri" panose="020F0502020204030204" pitchFamily="34" charset="0"/>
              </a:rPr>
              <a:t>If ≥3 previous lines of chemotherapy, PFS and ORR but not OS favored olaparib vs chemotherapy</a:t>
            </a:r>
          </a:p>
        </p:txBody>
      </p:sp>
    </p:spTree>
    <p:extLst>
      <p:ext uri="{BB962C8B-B14F-4D97-AF65-F5344CB8AC3E}">
        <p14:creationId xmlns:p14="http://schemas.microsoft.com/office/powerpoint/2010/main" val="392198964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7A7A87-4509-D83E-F119-8E75C6B8991C}"/>
              </a:ext>
            </a:extLst>
          </p:cNvPr>
          <p:cNvSpPr>
            <a:spLocks noGrp="1"/>
          </p:cNvSpPr>
          <p:nvPr>
            <p:ph type="title"/>
          </p:nvPr>
        </p:nvSpPr>
        <p:spPr/>
        <p:txBody>
          <a:bodyPr/>
          <a:lstStyle/>
          <a:p>
            <a:r>
              <a:rPr lang="en-US" dirty="0"/>
              <a:t>SOLO-3 Post Hoc Analyses: Causes of Death and Safety</a:t>
            </a:r>
          </a:p>
        </p:txBody>
      </p:sp>
      <p:grpSp>
        <p:nvGrpSpPr>
          <p:cNvPr id="3" name="Group 2">
            <a:extLst>
              <a:ext uri="{FF2B5EF4-FFF2-40B4-BE49-F238E27FC236}">
                <a16:creationId xmlns:a16="http://schemas.microsoft.com/office/drawing/2014/main" id="{311B8BBD-74B6-B5E9-2EB8-C4ECB88D84D8}"/>
              </a:ext>
            </a:extLst>
          </p:cNvPr>
          <p:cNvGrpSpPr/>
          <p:nvPr/>
        </p:nvGrpSpPr>
        <p:grpSpPr>
          <a:xfrm>
            <a:off x="9392911" y="6207927"/>
            <a:ext cx="2488502" cy="454909"/>
            <a:chOff x="9392911" y="6207927"/>
            <a:chExt cx="2488502" cy="454909"/>
          </a:xfrm>
        </p:grpSpPr>
        <p:pic>
          <p:nvPicPr>
            <p:cNvPr id="4" name="Picture 3" descr="A picture containing text, ax, wheel&#10;&#10;Description automatically generated">
              <a:extLst>
                <a:ext uri="{FF2B5EF4-FFF2-40B4-BE49-F238E27FC236}">
                  <a16:creationId xmlns:a16="http://schemas.microsoft.com/office/drawing/2014/main" id="{89648A3B-F03E-7263-363B-40521556AE9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5" name="Rectangle 8">
              <a:extLst>
                <a:ext uri="{FF2B5EF4-FFF2-40B4-BE49-F238E27FC236}">
                  <a16:creationId xmlns:a16="http://schemas.microsoft.com/office/drawing/2014/main" id="{9146FED3-3F31-D855-FC1C-58BE997F607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6" name="Text Box 15">
            <a:extLst>
              <a:ext uri="{FF2B5EF4-FFF2-40B4-BE49-F238E27FC236}">
                <a16:creationId xmlns:a16="http://schemas.microsoft.com/office/drawing/2014/main" id="{2C1CFDC4-F962-D803-3D19-235D3E0C77E6}"/>
              </a:ext>
            </a:extLst>
          </p:cNvPr>
          <p:cNvSpPr txBox="1">
            <a:spLocks noChangeArrowheads="1"/>
          </p:cNvSpPr>
          <p:nvPr/>
        </p:nvSpPr>
        <p:spPr bwMode="auto">
          <a:xfrm>
            <a:off x="412751" y="637198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Leath. IGCS 2022. Abstr LB001.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Group 3">
            <a:extLst>
              <a:ext uri="{FF2B5EF4-FFF2-40B4-BE49-F238E27FC236}">
                <a16:creationId xmlns:a16="http://schemas.microsoft.com/office/drawing/2014/main" id="{EC3E47BB-E432-8DCC-FC31-EF679B17491F}"/>
              </a:ext>
            </a:extLst>
          </p:cNvPr>
          <p:cNvGraphicFramePr>
            <a:graphicFrameLocks/>
          </p:cNvGraphicFramePr>
          <p:nvPr>
            <p:extLst>
              <p:ext uri="{D42A27DB-BD31-4B8C-83A1-F6EECF244321}">
                <p14:modId xmlns:p14="http://schemas.microsoft.com/office/powerpoint/2010/main" val="3607748099"/>
              </p:ext>
            </p:extLst>
          </p:nvPr>
        </p:nvGraphicFramePr>
        <p:xfrm>
          <a:off x="347957" y="1254565"/>
          <a:ext cx="11498398" cy="4297760"/>
        </p:xfrm>
        <a:graphic>
          <a:graphicData uri="http://schemas.openxmlformats.org/drawingml/2006/table">
            <a:tbl>
              <a:tblPr/>
              <a:tblGrid>
                <a:gridCol w="4434479">
                  <a:extLst>
                    <a:ext uri="{9D8B030D-6E8A-4147-A177-3AD203B41FA5}">
                      <a16:colId xmlns:a16="http://schemas.microsoft.com/office/drawing/2014/main" val="20000"/>
                    </a:ext>
                  </a:extLst>
                </a:gridCol>
                <a:gridCol w="1869106">
                  <a:extLst>
                    <a:ext uri="{9D8B030D-6E8A-4147-A177-3AD203B41FA5}">
                      <a16:colId xmlns:a16="http://schemas.microsoft.com/office/drawing/2014/main" val="20001"/>
                    </a:ext>
                  </a:extLst>
                </a:gridCol>
                <a:gridCol w="1869107">
                  <a:extLst>
                    <a:ext uri="{9D8B030D-6E8A-4147-A177-3AD203B41FA5}">
                      <a16:colId xmlns:a16="http://schemas.microsoft.com/office/drawing/2014/main" val="4000588054"/>
                    </a:ext>
                  </a:extLst>
                </a:gridCol>
                <a:gridCol w="1612807">
                  <a:extLst>
                    <a:ext uri="{9D8B030D-6E8A-4147-A177-3AD203B41FA5}">
                      <a16:colId xmlns:a16="http://schemas.microsoft.com/office/drawing/2014/main" val="3070607367"/>
                    </a:ext>
                  </a:extLst>
                </a:gridCol>
                <a:gridCol w="1712899">
                  <a:extLst>
                    <a:ext uri="{9D8B030D-6E8A-4147-A177-3AD203B41FA5}">
                      <a16:colId xmlns:a16="http://schemas.microsoft.com/office/drawing/2014/main" val="821918268"/>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2 Previous Lines of Chemotherapy*</a:t>
                      </a:r>
                      <a:r>
                        <a:rPr kumimoji="0" lang="en-US" sz="14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≥3 Previous Lines of Chemotherapy*</a:t>
                      </a:r>
                      <a:r>
                        <a:rPr kumimoji="0" lang="en-US" sz="14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rPr>
                        <a:t>†</a:t>
                      </a:r>
                      <a:endPar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extLst>
                  <a:ext uri="{0D108BD9-81ED-4DB2-BD59-A6C34878D82A}">
                    <a16:rowId xmlns:a16="http://schemas.microsoft.com/office/drawing/2014/main" val="10001"/>
                  </a:ext>
                </a:extLst>
              </a:tr>
              <a:tr h="48248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b="1" i="0" dirty="0">
                          <a:latin typeface="Calibri" panose="020F0502020204030204" pitchFamily="34" charset="0"/>
                          <a:cs typeface="Calibri" panose="020F0502020204030204" pitchFamily="34" charset="0"/>
                        </a:rPr>
                        <a:t>Olaparib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b="1" i="0" dirty="0">
                          <a:latin typeface="Calibri" panose="020F0502020204030204" pitchFamily="34" charset="0"/>
                          <a:cs typeface="Calibri" panose="020F0502020204030204" pitchFamily="34" charset="0"/>
                        </a:rPr>
                        <a:t>(N = 88)</a:t>
                      </a:r>
                      <a:endParaRPr kumimoji="0" lang="en-US" sz="14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Chemotherapy</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 (N = 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b="1" i="0" dirty="0">
                          <a:latin typeface="Calibri" panose="020F0502020204030204" pitchFamily="34" charset="0"/>
                          <a:cs typeface="Calibri" panose="020F0502020204030204" pitchFamily="34" charset="0"/>
                        </a:rPr>
                        <a:t>Olaparib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b="1" i="0" dirty="0">
                          <a:latin typeface="Calibri" panose="020F0502020204030204" pitchFamily="34" charset="0"/>
                          <a:cs typeface="Calibri" panose="020F0502020204030204" pitchFamily="34" charset="0"/>
                        </a:rPr>
                        <a:t>(N = 90)</a:t>
                      </a:r>
                      <a:endParaRPr kumimoji="0" lang="en-US" sz="1400" b="1" i="0" u="none" strike="noStrike" cap="none" normalizeH="0" baseline="3000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Chemotherapy</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 (N =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288015094"/>
                  </a:ext>
                </a:extLst>
              </a:tr>
              <a:tr h="15974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Total deaths, n (%)</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Related to disease under investigation only</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AE with outcomes of death only</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AE with outcome of death only, with a start date 30 days after follow-up period</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Related to disease under investigation wand with AE outcome of death</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Unrelated to disease under investigation, or an AE 30 days after last tx dose</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Unknown cause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53 (60)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47 (53)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23 (50)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21 (46)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63 (70)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57 (63)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23 (55)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19 (45)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678359">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AESIs</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MDS/AML, n (%)</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MPNs, n (%)</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Pneumonitis,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a:t>
                      </a:r>
                      <a:r>
                        <a:rPr kumimoji="0" lang="en-US" sz="1400" b="0" i="0" u="none" strike="noStrike" cap="none" normalizeH="0" baseline="30000" dirty="0">
                          <a:ln>
                            <a:noFill/>
                          </a:ln>
                          <a:solidFill>
                            <a:schemeClr val="bg2">
                              <a:lumMod val="10000"/>
                            </a:schemeClr>
                          </a:solidFill>
                          <a:effectLst/>
                          <a:latin typeface="Calibri" panose="020F0502020204030204" pitchFamily="34" charset="0"/>
                          <a:cs typeface="Calibri" panose="020F0502020204030204" pitchFamily="34" charset="0"/>
                        </a:rPr>
                        <a:t>‡ </a:t>
                      </a: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endParaRPr kumimoji="0" lang="en-US" sz="1400" b="0" i="0" u="none" strike="noStrike" cap="none" normalizeH="0" baseline="30000" dirty="0">
                        <a:ln>
                          <a:noFill/>
                        </a:ln>
                        <a:solidFill>
                          <a:schemeClr val="bg2">
                            <a:lumMod val="10000"/>
                          </a:schemeClr>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6262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Treatment d/c due to TEAE,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7 (17)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11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9" name="TextBox 8">
            <a:extLst>
              <a:ext uri="{FF2B5EF4-FFF2-40B4-BE49-F238E27FC236}">
                <a16:creationId xmlns:a16="http://schemas.microsoft.com/office/drawing/2014/main" id="{D656A4CA-AA5C-354B-4299-7F30A8A33A69}"/>
              </a:ext>
            </a:extLst>
          </p:cNvPr>
          <p:cNvSpPr txBox="1"/>
          <p:nvPr/>
        </p:nvSpPr>
        <p:spPr bwMode="auto">
          <a:xfrm>
            <a:off x="412751" y="5559387"/>
            <a:ext cx="1114081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*Full analysis set population consisted of 88 and 46 patients with 2 previous lines of chemotherapy with olaparib and chemotherapy, respectively, and 90 and 42 patients with olaparib and chemotherapy, respectively with 3 or more previous lines. †Safety analyses included 88 and 41 patients with olaparib and chemotherapy , respectively, who had 2 previous lines of chemotherapy, and 90 and 35 patients in the olaparib arm and the chemotherapy arm, respectively, who had 3 or more previous chemotherapy.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Suspicious leukemia captured under the MedDRA-preferred term “leukemia”.</a:t>
            </a:r>
          </a:p>
        </p:txBody>
      </p:sp>
    </p:spTree>
    <p:extLst>
      <p:ext uri="{BB962C8B-B14F-4D97-AF65-F5344CB8AC3E}">
        <p14:creationId xmlns:p14="http://schemas.microsoft.com/office/powerpoint/2010/main" val="43642381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7A7A87-4509-D83E-F119-8E75C6B8991C}"/>
              </a:ext>
            </a:extLst>
          </p:cNvPr>
          <p:cNvSpPr>
            <a:spLocks noGrp="1"/>
          </p:cNvSpPr>
          <p:nvPr>
            <p:ph type="title"/>
          </p:nvPr>
        </p:nvSpPr>
        <p:spPr/>
        <p:txBody>
          <a:bodyPr/>
          <a:lstStyle/>
          <a:p>
            <a:r>
              <a:rPr lang="en-US" dirty="0"/>
              <a:t>SOLO-3 Post Hoc Analyses: </a:t>
            </a:r>
            <a:br>
              <a:rPr lang="en-US" dirty="0"/>
            </a:br>
            <a:r>
              <a:rPr lang="en-US" dirty="0"/>
              <a:t>Secondary </a:t>
            </a:r>
            <a:r>
              <a:rPr lang="en-US" i="1" dirty="0"/>
              <a:t>BRCA</a:t>
            </a:r>
            <a:r>
              <a:rPr lang="en-US" dirty="0"/>
              <a:t> Reversion Mutations</a:t>
            </a:r>
          </a:p>
        </p:txBody>
      </p:sp>
      <p:sp>
        <p:nvSpPr>
          <p:cNvPr id="7" name="Content Placeholder 6">
            <a:extLst>
              <a:ext uri="{FF2B5EF4-FFF2-40B4-BE49-F238E27FC236}">
                <a16:creationId xmlns:a16="http://schemas.microsoft.com/office/drawing/2014/main" id="{B1DD1E32-9785-E297-6F99-A1B56A8CFC6A}"/>
              </a:ext>
            </a:extLst>
          </p:cNvPr>
          <p:cNvSpPr>
            <a:spLocks noGrp="1"/>
          </p:cNvSpPr>
          <p:nvPr>
            <p:ph idx="1"/>
          </p:nvPr>
        </p:nvSpPr>
        <p:spPr/>
        <p:txBody>
          <a:bodyPr/>
          <a:lstStyle/>
          <a:p>
            <a:r>
              <a:rPr lang="en-US" sz="2600" dirty="0"/>
              <a:t>Upon progression, secondary </a:t>
            </a:r>
            <a:r>
              <a:rPr lang="en-US" sz="2600" i="1" dirty="0"/>
              <a:t>BRCA </a:t>
            </a:r>
            <a:r>
              <a:rPr lang="en-US" sz="2600" dirty="0"/>
              <a:t>reversion mutations observed in 22% of patients receiving olaparib</a:t>
            </a:r>
          </a:p>
          <a:p>
            <a:r>
              <a:rPr lang="en-US" sz="2600" dirty="0"/>
              <a:t>Platinum-based chemotherapy or PARP inhibitor resistance are associated with </a:t>
            </a:r>
            <a:r>
              <a:rPr lang="en-US" sz="2600" i="1" dirty="0"/>
              <a:t>BRCA </a:t>
            </a:r>
            <a:r>
              <a:rPr lang="en-US" sz="2600" dirty="0"/>
              <a:t>reversion mutations</a:t>
            </a:r>
            <a:r>
              <a:rPr lang="en-US" sz="2600" baseline="30000" dirty="0"/>
              <a:t>2</a:t>
            </a:r>
          </a:p>
          <a:p>
            <a:pPr lvl="1"/>
            <a:r>
              <a:rPr lang="en-US" sz="2400" dirty="0"/>
              <a:t>No response to PARP inhibitor therapy observed if reversion mutation present at baseline (n = 170)</a:t>
            </a:r>
          </a:p>
          <a:p>
            <a:pPr lvl="1"/>
            <a:r>
              <a:rPr lang="en-US" sz="2400" dirty="0"/>
              <a:t>4% vs 0% reversion mutations present at baseline in the olaparib vs chemotherapy arm</a:t>
            </a:r>
          </a:p>
          <a:p>
            <a:pPr lvl="1"/>
            <a:r>
              <a:rPr lang="en-US" sz="2400" dirty="0"/>
              <a:t>18% vs 3% reversion mutations acquired on treatment in the olaparib vs chemotherapy arm</a:t>
            </a:r>
          </a:p>
          <a:p>
            <a:endParaRPr lang="en-US" baseline="30000" dirty="0"/>
          </a:p>
        </p:txBody>
      </p:sp>
      <p:grpSp>
        <p:nvGrpSpPr>
          <p:cNvPr id="3" name="Group 2">
            <a:extLst>
              <a:ext uri="{FF2B5EF4-FFF2-40B4-BE49-F238E27FC236}">
                <a16:creationId xmlns:a16="http://schemas.microsoft.com/office/drawing/2014/main" id="{311B8BBD-74B6-B5E9-2EB8-C4ECB88D84D8}"/>
              </a:ext>
            </a:extLst>
          </p:cNvPr>
          <p:cNvGrpSpPr/>
          <p:nvPr/>
        </p:nvGrpSpPr>
        <p:grpSpPr>
          <a:xfrm>
            <a:off x="9392911" y="6207927"/>
            <a:ext cx="2488502" cy="454909"/>
            <a:chOff x="9392911" y="6207927"/>
            <a:chExt cx="2488502" cy="454909"/>
          </a:xfrm>
        </p:grpSpPr>
        <p:pic>
          <p:nvPicPr>
            <p:cNvPr id="4" name="Picture 3" descr="A picture containing text, ax, wheel&#10;&#10;Description automatically generated">
              <a:extLst>
                <a:ext uri="{FF2B5EF4-FFF2-40B4-BE49-F238E27FC236}">
                  <a16:creationId xmlns:a16="http://schemas.microsoft.com/office/drawing/2014/main" id="{89648A3B-F03E-7263-363B-40521556AE9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5" name="Rectangle 8">
              <a:extLst>
                <a:ext uri="{FF2B5EF4-FFF2-40B4-BE49-F238E27FC236}">
                  <a16:creationId xmlns:a16="http://schemas.microsoft.com/office/drawing/2014/main" id="{9146FED3-3F31-D855-FC1C-58BE997F607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
        <p:nvSpPr>
          <p:cNvPr id="6" name="Text Box 15">
            <a:extLst>
              <a:ext uri="{FF2B5EF4-FFF2-40B4-BE49-F238E27FC236}">
                <a16:creationId xmlns:a16="http://schemas.microsoft.com/office/drawing/2014/main" id="{2C1CFDC4-F962-D803-3D19-235D3E0C77E6}"/>
              </a:ext>
            </a:extLst>
          </p:cNvPr>
          <p:cNvSpPr txBox="1">
            <a:spLocks noChangeArrowheads="1"/>
          </p:cNvSpPr>
          <p:nvPr/>
        </p:nvSpPr>
        <p:spPr bwMode="auto">
          <a:xfrm>
            <a:off x="412751" y="637198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1. Leath. IGCS 2022. Abstr LB001. 2. Penson. SGO 2022. Abstr 26. 3. Lukashchuk. ASCO 2022. Abstr 438.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64668915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B23264D-9915-488C-A53A-DE4F033805E1}"/>
              </a:ext>
            </a:extLst>
          </p:cNvPr>
          <p:cNvGrpSpPr/>
          <p:nvPr/>
        </p:nvGrpSpPr>
        <p:grpSpPr>
          <a:xfrm>
            <a:off x="9392911" y="6207927"/>
            <a:ext cx="2488502" cy="454909"/>
            <a:chOff x="9392911" y="6207927"/>
            <a:chExt cx="2488502" cy="454909"/>
          </a:xfrm>
        </p:grpSpPr>
        <p:pic>
          <p:nvPicPr>
            <p:cNvPr id="3" name="Picture 2" descr="A picture containing text, ax, wheel&#10;&#10;Description automatically generated">
              <a:extLst>
                <a:ext uri="{FF2B5EF4-FFF2-40B4-BE49-F238E27FC236}">
                  <a16:creationId xmlns:a16="http://schemas.microsoft.com/office/drawing/2014/main" id="{336C84BC-C4BE-4574-9AAE-43F0118312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4" name="Rectangle 3">
              <a:extLst>
                <a:ext uri="{FF2B5EF4-FFF2-40B4-BE49-F238E27FC236}">
                  <a16:creationId xmlns:a16="http://schemas.microsoft.com/office/drawing/2014/main" id="{B813C905-E4E3-4815-9AF9-03A99CAF66F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5" name="Text Box 15">
            <a:extLst>
              <a:ext uri="{FF2B5EF4-FFF2-40B4-BE49-F238E27FC236}">
                <a16:creationId xmlns:a16="http://schemas.microsoft.com/office/drawing/2014/main" id="{5BF12FD7-FEFF-42CF-9145-45A27E10B542}"/>
              </a:ext>
            </a:extLst>
          </p:cNvPr>
          <p:cNvSpPr txBox="1">
            <a:spLocks noChangeArrowheads="1"/>
          </p:cNvSpPr>
          <p:nvPr/>
        </p:nvSpPr>
        <p:spPr bwMode="auto">
          <a:xfrm>
            <a:off x="434017"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NCT04296890. Moore. Ann Oncol.2021;32:757. Matulonis. SGO 2022. Abstr 242.</a:t>
            </a:r>
            <a:endParaRPr lang="en-US" altLang="en-US" sz="1200" b="0" dirty="0">
              <a:solidFill>
                <a:schemeClr val="bg2"/>
              </a:solidFill>
              <a:latin typeface="Calibri" panose="020F0502020204030204" pitchFamily="34" charset="0"/>
            </a:endParaRPr>
          </a:p>
        </p:txBody>
      </p:sp>
      <p:sp>
        <p:nvSpPr>
          <p:cNvPr id="7" name="Title 6">
            <a:extLst>
              <a:ext uri="{FF2B5EF4-FFF2-40B4-BE49-F238E27FC236}">
                <a16:creationId xmlns:a16="http://schemas.microsoft.com/office/drawing/2014/main" id="{3F9FC4A2-1712-4EE6-A6BA-C0484E05B20D}"/>
              </a:ext>
            </a:extLst>
          </p:cNvPr>
          <p:cNvSpPr>
            <a:spLocks noGrp="1"/>
          </p:cNvSpPr>
          <p:nvPr>
            <p:ph type="title"/>
          </p:nvPr>
        </p:nvSpPr>
        <p:spPr/>
        <p:txBody>
          <a:bodyPr/>
          <a:lstStyle/>
          <a:p>
            <a:r>
              <a:rPr lang="en-US" dirty="0"/>
              <a:t>Mirvetuximab Soravtansine in Platinum-Resistant OC With High FR</a:t>
            </a:r>
            <a:r>
              <a:rPr lang="el-GR" dirty="0"/>
              <a:t>α</a:t>
            </a:r>
            <a:r>
              <a:rPr lang="en-US" dirty="0"/>
              <a:t> Expression (SORAYA): Study Design</a:t>
            </a:r>
          </a:p>
        </p:txBody>
      </p:sp>
      <p:sp>
        <p:nvSpPr>
          <p:cNvPr id="8" name="Content Placeholder 7">
            <a:extLst>
              <a:ext uri="{FF2B5EF4-FFF2-40B4-BE49-F238E27FC236}">
                <a16:creationId xmlns:a16="http://schemas.microsoft.com/office/drawing/2014/main" id="{451C6234-6E24-4224-AA69-C727909B91FE}"/>
              </a:ext>
            </a:extLst>
          </p:cNvPr>
          <p:cNvSpPr>
            <a:spLocks noGrp="1"/>
          </p:cNvSpPr>
          <p:nvPr>
            <p:ph idx="1"/>
          </p:nvPr>
        </p:nvSpPr>
        <p:spPr>
          <a:xfrm>
            <a:off x="604675" y="1513047"/>
            <a:ext cx="10877529" cy="3250667"/>
          </a:xfrm>
        </p:spPr>
        <p:txBody>
          <a:bodyPr/>
          <a:lstStyle/>
          <a:p>
            <a:pPr>
              <a:spcAft>
                <a:spcPts val="500"/>
              </a:spcAft>
            </a:pPr>
            <a:r>
              <a:rPr lang="en-US" sz="2000" dirty="0"/>
              <a:t>Global single-arm phase III study of mirvetuximab soravtansine, a FR</a:t>
            </a:r>
            <a:r>
              <a:rPr lang="el-GR" sz="2000" dirty="0"/>
              <a:t>α</a:t>
            </a:r>
            <a:r>
              <a:rPr lang="en-US" sz="2000" dirty="0"/>
              <a:t> targeting ADC with a potent tubulin-targeting maytansinoid (DM4) delivered to tumor cells</a:t>
            </a:r>
            <a:endParaRPr lang="en-US" sz="2000" baseline="30000" dirty="0"/>
          </a:p>
          <a:p>
            <a:pPr lvl="1">
              <a:spcAft>
                <a:spcPts val="500"/>
              </a:spcAft>
            </a:pPr>
            <a:r>
              <a:rPr lang="en-US" sz="1800" dirty="0"/>
              <a:t>Mirvetuximab soravtansine previously showed activity in patient with FR</a:t>
            </a:r>
            <a:r>
              <a:rPr lang="el-GR" sz="1800" dirty="0"/>
              <a:t>α</a:t>
            </a:r>
            <a:r>
              <a:rPr lang="en-US" sz="1800" dirty="0"/>
              <a:t>-high platinum-resistant ovarian cancer: ORR 31.4%; median DoR 7.8 mo; median PFS 4.4 mo</a:t>
            </a:r>
            <a:endParaRPr lang="en-US" sz="1800" baseline="30000" dirty="0"/>
          </a:p>
          <a:p>
            <a:endParaRPr lang="en-US" dirty="0"/>
          </a:p>
        </p:txBody>
      </p:sp>
      <p:sp>
        <p:nvSpPr>
          <p:cNvPr id="9" name="Rectangle 49">
            <a:extLst>
              <a:ext uri="{FF2B5EF4-FFF2-40B4-BE49-F238E27FC236}">
                <a16:creationId xmlns:a16="http://schemas.microsoft.com/office/drawing/2014/main" id="{22592564-36C3-44DF-8A36-7F666D01B465}"/>
              </a:ext>
            </a:extLst>
          </p:cNvPr>
          <p:cNvSpPr>
            <a:spLocks noChangeArrowheads="1"/>
          </p:cNvSpPr>
          <p:nvPr/>
        </p:nvSpPr>
        <p:spPr bwMode="auto">
          <a:xfrm>
            <a:off x="5370626" y="3429000"/>
            <a:ext cx="3799833" cy="695960"/>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Mirvetuximab soravtansine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6 mg/kg </a:t>
            </a:r>
            <a:endParaRPr lang="en-US" altLang="en-US" sz="1800" b="0" dirty="0">
              <a:solidFill>
                <a:srgbClr val="FFFFFF"/>
              </a:solidFill>
              <a:latin typeface="Calibri" panose="020F0502020204030204" pitchFamily="34" charset="0"/>
              <a:cs typeface="+mn-cs"/>
            </a:endParaRP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IV every 3 wk</a:t>
            </a:r>
          </a:p>
        </p:txBody>
      </p:sp>
      <p:sp>
        <p:nvSpPr>
          <p:cNvPr id="10" name="Line 54">
            <a:extLst>
              <a:ext uri="{FF2B5EF4-FFF2-40B4-BE49-F238E27FC236}">
                <a16:creationId xmlns:a16="http://schemas.microsoft.com/office/drawing/2014/main" id="{B5D5312C-0A3E-4EAD-9318-D89DCB8191F7}"/>
              </a:ext>
            </a:extLst>
          </p:cNvPr>
          <p:cNvSpPr>
            <a:spLocks noChangeShapeType="1"/>
          </p:cNvSpPr>
          <p:nvPr/>
        </p:nvSpPr>
        <p:spPr bwMode="auto">
          <a:xfrm flipV="1">
            <a:off x="4479578" y="3863972"/>
            <a:ext cx="58772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1" name="Text Box 45">
            <a:extLst>
              <a:ext uri="{FF2B5EF4-FFF2-40B4-BE49-F238E27FC236}">
                <a16:creationId xmlns:a16="http://schemas.microsoft.com/office/drawing/2014/main" id="{FDA43C55-634F-46BD-8B0D-4879476A7007}"/>
              </a:ext>
            </a:extLst>
          </p:cNvPr>
          <p:cNvSpPr txBox="1">
            <a:spLocks noChangeArrowheads="1"/>
          </p:cNvSpPr>
          <p:nvPr/>
        </p:nvSpPr>
        <p:spPr bwMode="auto">
          <a:xfrm>
            <a:off x="886345" y="2900641"/>
            <a:ext cx="350385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lang="en-GB" altLang="en-US" sz="1600" b="0" dirty="0">
                <a:solidFill>
                  <a:srgbClr val="000000"/>
                </a:solidFill>
                <a:latin typeface="Calibri" panose="020F0502020204030204" pitchFamily="34" charset="0"/>
                <a:cs typeface="+mn-cs"/>
              </a:rPr>
              <a:t>Patients with </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latinum-resistant ovarian cancer (recurrence within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r>
              <a:rPr lang="en-US" altLang="en-US" sz="1600" b="0" dirty="0">
                <a:solidFill>
                  <a:srgbClr val="000000"/>
                </a:solidFill>
                <a:latin typeface="Calibri" panose="020F0502020204030204" pitchFamily="34" charset="0"/>
                <a:cs typeface="+mn-cs"/>
              </a:rPr>
              <a:t> </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 after last platinum dose) treated with 1 to 3 prior </a:t>
            </a:r>
            <a:r>
              <a:rPr lang="en-US" altLang="en-US" sz="1600" b="0" dirty="0">
                <a:solidFill>
                  <a:srgbClr val="000000"/>
                </a:solidFill>
                <a:latin typeface="Calibri" panose="020F0502020204030204" pitchFamily="34" charset="0"/>
                <a:cs typeface="+mn-cs"/>
              </a:rPr>
              <a:t>r</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egimens; high-grade serous; prior bevacizumab; tumors with high FR</a:t>
            </a:r>
            <a:r>
              <a:rPr kumimoji="0" lang="el-GR"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α</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membrane staining by IHC*</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 = </a:t>
            </a:r>
            <a:r>
              <a:rPr lang="en-GB" altLang="en-US" sz="1600" b="0" dirty="0">
                <a:solidFill>
                  <a:srgbClr val="000000"/>
                </a:solidFill>
                <a:latin typeface="Calibri" panose="020F0502020204030204" pitchFamily="34" charset="0"/>
                <a:cs typeface="+mn-cs"/>
              </a:rPr>
              <a:t>106</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t>
            </a:r>
            <a:endParaRPr kumimoji="0" lang="en-US" alt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endParaRPr>
          </a:p>
        </p:txBody>
      </p:sp>
      <p:sp>
        <p:nvSpPr>
          <p:cNvPr id="12" name="Content Placeholder 2">
            <a:extLst>
              <a:ext uri="{FF2B5EF4-FFF2-40B4-BE49-F238E27FC236}">
                <a16:creationId xmlns:a16="http://schemas.microsoft.com/office/drawing/2014/main" id="{68EB10DD-2BE1-4443-AB47-58E6E9B191AA}"/>
              </a:ext>
            </a:extLst>
          </p:cNvPr>
          <p:cNvSpPr txBox="1">
            <a:spLocks/>
          </p:cNvSpPr>
          <p:nvPr/>
        </p:nvSpPr>
        <p:spPr bwMode="auto">
          <a:xfrm>
            <a:off x="611822" y="5984555"/>
            <a:ext cx="5831673" cy="393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DoR</a:t>
            </a:r>
          </a:p>
        </p:txBody>
      </p:sp>
      <p:sp>
        <p:nvSpPr>
          <p:cNvPr id="14" name="Rectangle 13">
            <a:extLst>
              <a:ext uri="{FF2B5EF4-FFF2-40B4-BE49-F238E27FC236}">
                <a16:creationId xmlns:a16="http://schemas.microsoft.com/office/drawing/2014/main" id="{657F26EE-50EC-4A7D-A74A-BE68E4963698}"/>
              </a:ext>
            </a:extLst>
          </p:cNvPr>
          <p:cNvSpPr/>
          <p:nvPr/>
        </p:nvSpPr>
        <p:spPr bwMode="auto">
          <a:xfrm>
            <a:off x="5388553" y="4132328"/>
            <a:ext cx="3775418" cy="547562"/>
          </a:xfrm>
          <a:prstGeom prst="rect">
            <a:avLst/>
          </a:pr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Mirvetuximab dosing adjusted </a:t>
            </a:r>
            <a:br>
              <a:rPr kumimoji="0" lang="en-US" sz="1600" b="0" i="1"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per ideal body weight</a:t>
            </a:r>
          </a:p>
        </p:txBody>
      </p:sp>
      <p:sp>
        <p:nvSpPr>
          <p:cNvPr id="15" name="TextBox 14">
            <a:extLst>
              <a:ext uri="{FF2B5EF4-FFF2-40B4-BE49-F238E27FC236}">
                <a16:creationId xmlns:a16="http://schemas.microsoft.com/office/drawing/2014/main" id="{6CD7B973-0C24-41C3-A3E4-41F9E0A72829}"/>
              </a:ext>
            </a:extLst>
          </p:cNvPr>
          <p:cNvSpPr txBox="1"/>
          <p:nvPr/>
        </p:nvSpPr>
        <p:spPr bwMode="auto">
          <a:xfrm>
            <a:off x="9508373" y="3108780"/>
            <a:ext cx="1748656"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Until PD, unacceptable toxicity, physician/patient decision</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 name="Line 54">
            <a:extLst>
              <a:ext uri="{FF2B5EF4-FFF2-40B4-BE49-F238E27FC236}">
                <a16:creationId xmlns:a16="http://schemas.microsoft.com/office/drawing/2014/main" id="{7741F14D-1F90-4ADD-A210-C7E424DF140F}"/>
              </a:ext>
            </a:extLst>
          </p:cNvPr>
          <p:cNvSpPr>
            <a:spLocks noChangeShapeType="1"/>
          </p:cNvSpPr>
          <p:nvPr/>
        </p:nvSpPr>
        <p:spPr bwMode="auto">
          <a:xfrm flipV="1">
            <a:off x="9305345" y="3721863"/>
            <a:ext cx="406056"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7" name="Content Placeholder 2">
            <a:extLst>
              <a:ext uri="{FF2B5EF4-FFF2-40B4-BE49-F238E27FC236}">
                <a16:creationId xmlns:a16="http://schemas.microsoft.com/office/drawing/2014/main" id="{E3D92E84-6D7F-4370-9D23-AE3B08042ED4}"/>
              </a:ext>
            </a:extLst>
          </p:cNvPr>
          <p:cNvSpPr txBox="1">
            <a:spLocks/>
          </p:cNvSpPr>
          <p:nvPr/>
        </p:nvSpPr>
        <p:spPr bwMode="auto">
          <a:xfrm>
            <a:off x="611821" y="5450144"/>
            <a:ext cx="5831673" cy="631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endpoints</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ORR by investigator</a:t>
            </a:r>
          </a:p>
        </p:txBody>
      </p:sp>
      <p:sp>
        <p:nvSpPr>
          <p:cNvPr id="26" name="TextBox 25">
            <a:extLst>
              <a:ext uri="{FF2B5EF4-FFF2-40B4-BE49-F238E27FC236}">
                <a16:creationId xmlns:a16="http://schemas.microsoft.com/office/drawing/2014/main" id="{9743B0FE-0171-4731-BAB4-A4804B556F11}"/>
              </a:ext>
            </a:extLst>
          </p:cNvPr>
          <p:cNvSpPr txBox="1"/>
          <p:nvPr/>
        </p:nvSpPr>
        <p:spPr bwMode="auto">
          <a:xfrm>
            <a:off x="1248551" y="4977554"/>
            <a:ext cx="35038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*High expression defined as ≥75% of cells staining positive with ≥2+ staining intensity.</a:t>
            </a:r>
          </a:p>
        </p:txBody>
      </p:sp>
      <p:sp>
        <p:nvSpPr>
          <p:cNvPr id="27" name="TextBox 26">
            <a:extLst>
              <a:ext uri="{FF2B5EF4-FFF2-40B4-BE49-F238E27FC236}">
                <a16:creationId xmlns:a16="http://schemas.microsoft.com/office/drawing/2014/main" id="{3C343841-0BC1-40C6-ABE0-09953B09542D}"/>
              </a:ext>
            </a:extLst>
          </p:cNvPr>
          <p:cNvSpPr txBox="1"/>
          <p:nvPr/>
        </p:nvSpPr>
        <p:spPr bwMode="auto">
          <a:xfrm>
            <a:off x="5396280" y="4977554"/>
            <a:ext cx="6064400"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ts val="6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Primary cancer diagnosis was epithelial ovarian cancer in 80%; 97% had stage III-IV disease at diagnosis</a:t>
            </a:r>
          </a:p>
          <a:p>
            <a:pPr marL="285750" indent="-285750" algn="l">
              <a:lnSpc>
                <a:spcPct val="100000"/>
              </a:lnSpc>
              <a:spcBef>
                <a:spcPts val="6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80% had unknown </a:t>
            </a:r>
            <a:r>
              <a:rPr lang="en-US" b="0" i="1" dirty="0">
                <a:solidFill>
                  <a:schemeClr val="bg1"/>
                </a:solidFill>
                <a:latin typeface="Calibri" panose="020F0502020204030204" pitchFamily="34" charset="0"/>
              </a:rPr>
              <a:t>BRCA</a:t>
            </a:r>
            <a:r>
              <a:rPr lang="en-US" b="0" dirty="0">
                <a:solidFill>
                  <a:schemeClr val="bg1"/>
                </a:solidFill>
                <a:latin typeface="Calibri" panose="020F0502020204030204" pitchFamily="34" charset="0"/>
              </a:rPr>
              <a:t> mutation status</a:t>
            </a:r>
          </a:p>
          <a:p>
            <a:pPr marL="285750" indent="-285750" algn="l">
              <a:lnSpc>
                <a:spcPct val="100000"/>
              </a:lnSpc>
              <a:spcBef>
                <a:spcPts val="6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100% had prior bevacizumab and 48% had previous PARP inhibitor</a:t>
            </a:r>
          </a:p>
        </p:txBody>
      </p:sp>
    </p:spTree>
    <p:extLst>
      <p:ext uri="{BB962C8B-B14F-4D97-AF65-F5344CB8AC3E}">
        <p14:creationId xmlns:p14="http://schemas.microsoft.com/office/powerpoint/2010/main" val="4227780281"/>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093322-8DC6-4A26-9809-F1960FDC0930}"/>
              </a:ext>
            </a:extLst>
          </p:cNvPr>
          <p:cNvSpPr>
            <a:spLocks noGrp="1"/>
          </p:cNvSpPr>
          <p:nvPr>
            <p:ph type="title"/>
          </p:nvPr>
        </p:nvSpPr>
        <p:spPr/>
        <p:txBody>
          <a:bodyPr/>
          <a:lstStyle/>
          <a:p>
            <a:r>
              <a:rPr lang="en-US" dirty="0"/>
              <a:t>Phase III SORAYA Study of Mirvetuximab Soravtansine: Efficacy Summary</a:t>
            </a:r>
          </a:p>
        </p:txBody>
      </p:sp>
      <p:sp>
        <p:nvSpPr>
          <p:cNvPr id="10" name="Content Placeholder 9">
            <a:extLst>
              <a:ext uri="{FF2B5EF4-FFF2-40B4-BE49-F238E27FC236}">
                <a16:creationId xmlns:a16="http://schemas.microsoft.com/office/drawing/2014/main" id="{BC620C26-50EB-495E-A6B6-00868BB6D1FC}"/>
              </a:ext>
            </a:extLst>
          </p:cNvPr>
          <p:cNvSpPr>
            <a:spLocks noGrp="1"/>
          </p:cNvSpPr>
          <p:nvPr>
            <p:ph sz="half" idx="4294967295"/>
          </p:nvPr>
        </p:nvSpPr>
        <p:spPr>
          <a:xfrm>
            <a:off x="6325985" y="1492443"/>
            <a:ext cx="5370715" cy="4178300"/>
          </a:xfrm>
        </p:spPr>
        <p:txBody>
          <a:bodyPr/>
          <a:lstStyle/>
          <a:p>
            <a:r>
              <a:rPr lang="en-US" sz="2000" b="0" i="0" dirty="0">
                <a:solidFill>
                  <a:srgbClr val="000000"/>
                </a:solidFill>
                <a:effectLst/>
                <a:cs typeface="Calibri" panose="020F0502020204030204" pitchFamily="34" charset="0"/>
              </a:rPr>
              <a:t>Clinically meaningful activity seen in patients with FRα-high platinum-resistant OC</a:t>
            </a:r>
          </a:p>
          <a:p>
            <a:r>
              <a:rPr lang="en-US" sz="2000" b="0" i="0" dirty="0">
                <a:solidFill>
                  <a:srgbClr val="000000"/>
                </a:solidFill>
                <a:effectLst/>
                <a:cs typeface="Calibri" panose="020F0502020204030204" pitchFamily="34" charset="0"/>
              </a:rPr>
              <a:t>Consistent antitumor activity regardless of prior number of therapies or prior PARPi</a:t>
            </a:r>
            <a:r>
              <a:rPr lang="en-US" sz="2000" dirty="0">
                <a:cs typeface="Calibri" panose="020F0502020204030204" pitchFamily="34" charset="0"/>
              </a:rPr>
              <a:t> </a:t>
            </a:r>
          </a:p>
          <a:p>
            <a:pPr marL="571500" lvl="1"/>
            <a:r>
              <a:rPr lang="en-US" sz="1800" b="1" dirty="0">
                <a:cs typeface="Calibri" panose="020F0502020204030204" pitchFamily="34" charset="0"/>
              </a:rPr>
              <a:t>ORR if 1-2 lines of therapy: </a:t>
            </a:r>
            <a:r>
              <a:rPr lang="en-US" sz="1800" dirty="0">
                <a:cs typeface="Calibri" panose="020F0502020204030204" pitchFamily="34" charset="0"/>
              </a:rPr>
              <a:t>35.3% </a:t>
            </a:r>
            <a:br>
              <a:rPr lang="en-US" sz="1800" dirty="0">
                <a:cs typeface="Calibri" panose="020F0502020204030204" pitchFamily="34" charset="0"/>
              </a:rPr>
            </a:br>
            <a:r>
              <a:rPr lang="en-US" sz="1800" dirty="0">
                <a:cs typeface="Calibri" panose="020F0502020204030204" pitchFamily="34" charset="0"/>
              </a:rPr>
              <a:t>(range: 22.4%-49.9%)</a:t>
            </a:r>
          </a:p>
          <a:p>
            <a:pPr marL="571500" lvl="1"/>
            <a:r>
              <a:rPr lang="en-US" sz="1800" b="1" dirty="0">
                <a:cs typeface="Calibri" panose="020F0502020204030204" pitchFamily="34" charset="0"/>
              </a:rPr>
              <a:t>ORR if 3 lines of therapy: </a:t>
            </a:r>
            <a:r>
              <a:rPr lang="en-US" sz="1800" dirty="0">
                <a:cs typeface="Calibri" panose="020F0502020204030204" pitchFamily="34" charset="0"/>
              </a:rPr>
              <a:t>30.2% </a:t>
            </a:r>
            <a:br>
              <a:rPr lang="en-US" sz="1800" dirty="0">
                <a:cs typeface="Calibri" panose="020F0502020204030204" pitchFamily="34" charset="0"/>
              </a:rPr>
            </a:br>
            <a:r>
              <a:rPr lang="en-US" sz="1800" dirty="0">
                <a:cs typeface="Calibri" panose="020F0502020204030204" pitchFamily="34" charset="0"/>
              </a:rPr>
              <a:t>(range: 18.3%-44.3%) </a:t>
            </a:r>
          </a:p>
          <a:p>
            <a:pPr marL="571500" lvl="1"/>
            <a:r>
              <a:rPr lang="en-US" sz="1800" b="1" dirty="0">
                <a:cs typeface="Calibri" panose="020F0502020204030204" pitchFamily="34" charset="0"/>
              </a:rPr>
              <a:t>ORR if prior exposure to PARP inhibitor </a:t>
            </a:r>
            <a:br>
              <a:rPr lang="en-US" sz="1800" b="1" dirty="0">
                <a:cs typeface="Calibri" panose="020F0502020204030204" pitchFamily="34" charset="0"/>
              </a:rPr>
            </a:br>
            <a:r>
              <a:rPr lang="en-US" sz="1800" b="1" dirty="0">
                <a:cs typeface="Calibri" panose="020F0502020204030204" pitchFamily="34" charset="0"/>
              </a:rPr>
              <a:t>(yes vs no): </a:t>
            </a:r>
            <a:r>
              <a:rPr lang="en-US" sz="1800" dirty="0">
                <a:cs typeface="Calibri" panose="020F0502020204030204" pitchFamily="34" charset="0"/>
              </a:rPr>
              <a:t>38.0% (range: 24.7%-52.8%) vs </a:t>
            </a:r>
            <a:br>
              <a:rPr lang="en-US" sz="1800" dirty="0">
                <a:cs typeface="Calibri" panose="020F0502020204030204" pitchFamily="34" charset="0"/>
              </a:rPr>
            </a:br>
            <a:r>
              <a:rPr lang="en-US" sz="1800" dirty="0">
                <a:cs typeface="Calibri" panose="020F0502020204030204" pitchFamily="34" charset="0"/>
              </a:rPr>
              <a:t>27.5% (range: 15.9%-41.7%)</a:t>
            </a:r>
          </a:p>
          <a:p>
            <a:r>
              <a:rPr lang="en-US" sz="1800" dirty="0">
                <a:cs typeface="Calibri" panose="020F0502020204030204" pitchFamily="34" charset="0"/>
              </a:rPr>
              <a:t>Overall median duration of response and by </a:t>
            </a:r>
            <a:br>
              <a:rPr lang="en-US" sz="1800" dirty="0">
                <a:cs typeface="Calibri" panose="020F0502020204030204" pitchFamily="34" charset="0"/>
              </a:rPr>
            </a:br>
            <a:r>
              <a:rPr lang="en-US" sz="1800" dirty="0">
                <a:cs typeface="Calibri" panose="020F0502020204030204" pitchFamily="34" charset="0"/>
              </a:rPr>
              <a:t>prior PARP inhibitor was comparable between those with 1-2 prior lines vs 3 prior lines of therapy</a:t>
            </a:r>
            <a:br>
              <a:rPr lang="en-US" sz="1800" dirty="0">
                <a:cs typeface="Calibri" panose="020F0502020204030204" pitchFamily="34" charset="0"/>
              </a:rPr>
            </a:br>
            <a:endParaRPr lang="en-US" sz="1800" dirty="0">
              <a:solidFill>
                <a:srgbClr val="000000"/>
              </a:solidFill>
              <a:cs typeface="Calibri" panose="020F0502020204030204" pitchFamily="34" charset="0"/>
            </a:endParaRPr>
          </a:p>
          <a:p>
            <a:pPr marL="0" indent="0">
              <a:buNone/>
            </a:pPr>
            <a:endParaRPr lang="en-US" dirty="0"/>
          </a:p>
        </p:txBody>
      </p:sp>
      <p:grpSp>
        <p:nvGrpSpPr>
          <p:cNvPr id="4" name="Group 3">
            <a:extLst>
              <a:ext uri="{FF2B5EF4-FFF2-40B4-BE49-F238E27FC236}">
                <a16:creationId xmlns:a16="http://schemas.microsoft.com/office/drawing/2014/main" id="{911EA0BB-2521-4DB6-918B-118C4D2EE9ED}"/>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870ED7FC-4212-4B8D-A57B-F25D9441114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72F418EF-706A-4116-BCC5-9D73D5C4DF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267264DA-4E62-4207-B4B7-9A4B6BDF3E13}"/>
              </a:ext>
            </a:extLst>
          </p:cNvPr>
          <p:cNvSpPr txBox="1">
            <a:spLocks noChangeArrowheads="1"/>
          </p:cNvSpPr>
          <p:nvPr/>
        </p:nvSpPr>
        <p:spPr bwMode="auto">
          <a:xfrm>
            <a:off x="434017"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Matulonis. SGO 2022. Abstr 242.</a:t>
            </a:r>
            <a:endParaRPr lang="en-US" altLang="en-US" sz="1200" b="0" dirty="0">
              <a:solidFill>
                <a:schemeClr val="bg2"/>
              </a:solidFill>
              <a:latin typeface="Calibri" panose="020F0502020204030204" pitchFamily="34" charset="0"/>
            </a:endParaRPr>
          </a:p>
        </p:txBody>
      </p:sp>
      <p:graphicFrame>
        <p:nvGraphicFramePr>
          <p:cNvPr id="9" name="Group 3">
            <a:extLst>
              <a:ext uri="{FF2B5EF4-FFF2-40B4-BE49-F238E27FC236}">
                <a16:creationId xmlns:a16="http://schemas.microsoft.com/office/drawing/2014/main" id="{469D84D8-59A0-4028-9C94-ACD173C763B9}"/>
              </a:ext>
            </a:extLst>
          </p:cNvPr>
          <p:cNvGraphicFramePr>
            <a:graphicFrameLocks/>
          </p:cNvGraphicFramePr>
          <p:nvPr>
            <p:extLst>
              <p:ext uri="{D42A27DB-BD31-4B8C-83A1-F6EECF244321}">
                <p14:modId xmlns:p14="http://schemas.microsoft.com/office/powerpoint/2010/main" val="3464438363"/>
              </p:ext>
            </p:extLst>
          </p:nvPr>
        </p:nvGraphicFramePr>
        <p:xfrm>
          <a:off x="495300" y="1612669"/>
          <a:ext cx="5606420" cy="4178328"/>
        </p:xfrm>
        <a:graphic>
          <a:graphicData uri="http://schemas.openxmlformats.org/drawingml/2006/table">
            <a:tbl>
              <a:tblPr/>
              <a:tblGrid>
                <a:gridCol w="1748918">
                  <a:extLst>
                    <a:ext uri="{9D8B030D-6E8A-4147-A177-3AD203B41FA5}">
                      <a16:colId xmlns:a16="http://schemas.microsoft.com/office/drawing/2014/main" val="20000"/>
                    </a:ext>
                  </a:extLst>
                </a:gridCol>
                <a:gridCol w="2108584">
                  <a:extLst>
                    <a:ext uri="{9D8B030D-6E8A-4147-A177-3AD203B41FA5}">
                      <a16:colId xmlns:a16="http://schemas.microsoft.com/office/drawing/2014/main" val="3366730059"/>
                    </a:ext>
                  </a:extLst>
                </a:gridCol>
                <a:gridCol w="1748918">
                  <a:extLst>
                    <a:ext uri="{9D8B030D-6E8A-4147-A177-3AD203B41FA5}">
                      <a16:colId xmlns:a16="http://schemas.microsoft.com/office/drawing/2014/main" val="3700613755"/>
                    </a:ext>
                  </a:extLst>
                </a:gridCol>
              </a:tblGrid>
              <a:tr h="6425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Investigator-Assessed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BICR-Assessed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945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ORR, n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34 (32.4)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[23.6-42.2]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30 (31.6)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[22.4-41.9]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945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Best overall response, n %</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CR</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PR</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SD</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PD </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Not evaluable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 (4.8)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29 (27.6)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48 (45.7)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20 (19.0)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 (5.3)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25(26.3)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53 (55.8)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 (8.4)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43262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Median DoR,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6.9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(5.6-8.1)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(5.0-NR)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945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Median PFS,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(3.7-5.1)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(3.8-6.9)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97595541"/>
                  </a:ext>
                </a:extLst>
              </a:tr>
            </a:tbl>
          </a:graphicData>
        </a:graphic>
      </p:graphicFrame>
    </p:spTree>
    <p:extLst>
      <p:ext uri="{BB962C8B-B14F-4D97-AF65-F5344CB8AC3E}">
        <p14:creationId xmlns:p14="http://schemas.microsoft.com/office/powerpoint/2010/main" val="421566057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093322-8DC6-4A26-9809-F1960FDC0930}"/>
              </a:ext>
            </a:extLst>
          </p:cNvPr>
          <p:cNvSpPr>
            <a:spLocks noGrp="1"/>
          </p:cNvSpPr>
          <p:nvPr>
            <p:ph type="title"/>
          </p:nvPr>
        </p:nvSpPr>
        <p:spPr/>
        <p:txBody>
          <a:bodyPr/>
          <a:lstStyle/>
          <a:p>
            <a:r>
              <a:rPr lang="en-US" dirty="0"/>
              <a:t>Phase III SORAYA Study of Mirvetuximab Soravtansine: Safety Summary</a:t>
            </a:r>
          </a:p>
        </p:txBody>
      </p:sp>
      <p:sp>
        <p:nvSpPr>
          <p:cNvPr id="10" name="Content Placeholder 9">
            <a:extLst>
              <a:ext uri="{FF2B5EF4-FFF2-40B4-BE49-F238E27FC236}">
                <a16:creationId xmlns:a16="http://schemas.microsoft.com/office/drawing/2014/main" id="{BC620C26-50EB-495E-A6B6-00868BB6D1FC}"/>
              </a:ext>
            </a:extLst>
          </p:cNvPr>
          <p:cNvSpPr>
            <a:spLocks noGrp="1"/>
          </p:cNvSpPr>
          <p:nvPr>
            <p:ph sz="half" idx="4294967295"/>
          </p:nvPr>
        </p:nvSpPr>
        <p:spPr>
          <a:xfrm>
            <a:off x="6987151" y="1480861"/>
            <a:ext cx="4894262" cy="4843463"/>
          </a:xfrm>
        </p:spPr>
        <p:txBody>
          <a:bodyPr/>
          <a:lstStyle/>
          <a:p>
            <a:pPr>
              <a:spcBef>
                <a:spcPts val="600"/>
              </a:spcBef>
              <a:spcAft>
                <a:spcPts val="300"/>
              </a:spcAft>
            </a:pPr>
            <a:r>
              <a:rPr lang="en-US" sz="2000" b="0" i="0" dirty="0">
                <a:solidFill>
                  <a:srgbClr val="000000"/>
                </a:solidFill>
                <a:effectLst/>
                <a:cs typeface="Calibri" panose="020F0502020204030204" pitchFamily="34" charset="0"/>
              </a:rPr>
              <a:t>Most ocular and GI AEs were low-grade and reversible</a:t>
            </a:r>
            <a:endParaRPr lang="en-US" sz="2000" dirty="0">
              <a:solidFill>
                <a:srgbClr val="000000"/>
              </a:solidFill>
              <a:cs typeface="Calibri" panose="020F0502020204030204" pitchFamily="34" charset="0"/>
            </a:endParaRPr>
          </a:p>
          <a:p>
            <a:pPr>
              <a:spcBef>
                <a:spcPts val="600"/>
              </a:spcBef>
              <a:spcAft>
                <a:spcPts val="300"/>
              </a:spcAft>
            </a:pPr>
            <a:r>
              <a:rPr lang="en-US" sz="2000" b="0" i="0" dirty="0">
                <a:solidFill>
                  <a:srgbClr val="000000"/>
                </a:solidFill>
                <a:effectLst/>
                <a:cs typeface="Calibri" panose="020F0502020204030204" pitchFamily="34" charset="0"/>
              </a:rPr>
              <a:t>8% of patients had serious grade ≥3 TRAEs</a:t>
            </a:r>
          </a:p>
          <a:p>
            <a:pPr lvl="1">
              <a:spcBef>
                <a:spcPts val="600"/>
              </a:spcBef>
              <a:spcAft>
                <a:spcPts val="300"/>
              </a:spcAft>
            </a:pPr>
            <a:r>
              <a:rPr lang="en-US" sz="1800" dirty="0">
                <a:solidFill>
                  <a:srgbClr val="000000"/>
                </a:solidFill>
                <a:cs typeface="Calibri" panose="020F0502020204030204" pitchFamily="34" charset="0"/>
              </a:rPr>
              <a:t>L</a:t>
            </a:r>
            <a:r>
              <a:rPr lang="en-US" sz="1800" b="0" i="0" dirty="0">
                <a:solidFill>
                  <a:srgbClr val="000000"/>
                </a:solidFill>
                <a:effectLst/>
                <a:cs typeface="Calibri" panose="020F0502020204030204" pitchFamily="34" charset="0"/>
              </a:rPr>
              <a:t>ed to dose delay in 32%; and dose</a:t>
            </a:r>
            <a:br>
              <a:rPr lang="en-US" sz="1800" b="0" i="0" dirty="0">
                <a:solidFill>
                  <a:srgbClr val="000000"/>
                </a:solidFill>
                <a:effectLst/>
                <a:cs typeface="Calibri" panose="020F0502020204030204" pitchFamily="34" charset="0"/>
              </a:rPr>
            </a:br>
            <a:r>
              <a:rPr lang="en-US" sz="1800" b="0" i="0" dirty="0">
                <a:solidFill>
                  <a:srgbClr val="000000"/>
                </a:solidFill>
                <a:effectLst/>
                <a:cs typeface="Calibri" panose="020F0502020204030204" pitchFamily="34" charset="0"/>
              </a:rPr>
              <a:t>reduction in 19%</a:t>
            </a:r>
          </a:p>
          <a:p>
            <a:pPr lvl="1">
              <a:spcBef>
                <a:spcPts val="600"/>
              </a:spcBef>
              <a:spcAft>
                <a:spcPts val="300"/>
              </a:spcAft>
            </a:pPr>
            <a:r>
              <a:rPr lang="en-US" sz="1800" b="0" i="0" dirty="0">
                <a:solidFill>
                  <a:srgbClr val="000000"/>
                </a:solidFill>
                <a:effectLst/>
                <a:cs typeface="Calibri" panose="020F0502020204030204" pitchFamily="34" charset="0"/>
              </a:rPr>
              <a:t>Led to discontinuation in 7%</a:t>
            </a:r>
          </a:p>
          <a:p>
            <a:pPr>
              <a:spcBef>
                <a:spcPts val="600"/>
              </a:spcBef>
              <a:spcAft>
                <a:spcPts val="300"/>
              </a:spcAft>
            </a:pPr>
            <a:r>
              <a:rPr lang="en-US" sz="2000" dirty="0">
                <a:solidFill>
                  <a:srgbClr val="000000"/>
                </a:solidFill>
                <a:cs typeface="Calibri" panose="020F0502020204030204" pitchFamily="34" charset="0"/>
              </a:rPr>
              <a:t>One patient death was reported on study that was deemed </a:t>
            </a:r>
            <a:r>
              <a:rPr lang="en-US" sz="2000" b="0" i="0" dirty="0">
                <a:solidFill>
                  <a:srgbClr val="000000"/>
                </a:solidFill>
                <a:effectLst/>
                <a:cs typeface="Calibri" panose="020F0502020204030204" pitchFamily="34" charset="0"/>
              </a:rPr>
              <a:t>possibly related to study drug</a:t>
            </a:r>
            <a:endParaRPr lang="en-US" sz="2000" dirty="0">
              <a:solidFill>
                <a:srgbClr val="000000"/>
              </a:solidFill>
              <a:cs typeface="Calibri" panose="020F0502020204030204" pitchFamily="34" charset="0"/>
            </a:endParaRPr>
          </a:p>
          <a:p>
            <a:pPr lvl="1">
              <a:spcBef>
                <a:spcPts val="600"/>
              </a:spcBef>
              <a:spcAft>
                <a:spcPts val="300"/>
              </a:spcAft>
            </a:pPr>
            <a:r>
              <a:rPr lang="en-US" sz="1800" dirty="0">
                <a:solidFill>
                  <a:srgbClr val="000000"/>
                </a:solidFill>
                <a:cs typeface="Calibri" panose="020F0502020204030204" pitchFamily="34" charset="0"/>
              </a:rPr>
              <a:t>Respiratory failure</a:t>
            </a:r>
          </a:p>
          <a:p>
            <a:pPr lvl="1">
              <a:spcBef>
                <a:spcPts val="600"/>
              </a:spcBef>
              <a:spcAft>
                <a:spcPts val="300"/>
              </a:spcAft>
            </a:pPr>
            <a:r>
              <a:rPr lang="en-US" sz="1800" dirty="0">
                <a:solidFill>
                  <a:srgbClr val="000000"/>
                </a:solidFill>
                <a:cs typeface="Calibri" panose="020F0502020204030204" pitchFamily="34" charset="0"/>
              </a:rPr>
              <a:t>Autopsy: n</a:t>
            </a:r>
            <a:r>
              <a:rPr lang="en-US" sz="1800" b="0" i="0" dirty="0">
                <a:solidFill>
                  <a:srgbClr val="000000"/>
                </a:solidFill>
                <a:effectLst/>
                <a:cs typeface="Calibri" panose="020F0502020204030204" pitchFamily="34" charset="0"/>
              </a:rPr>
              <a:t>o evidence of drug reaction; lung mets</a:t>
            </a:r>
            <a:endParaRPr lang="en-US" sz="1800" dirty="0">
              <a:cs typeface="Calibri" panose="020F0502020204030204" pitchFamily="34" charset="0"/>
            </a:endParaRPr>
          </a:p>
          <a:p>
            <a:pPr>
              <a:spcBef>
                <a:spcPts val="600"/>
              </a:spcBef>
              <a:spcAft>
                <a:spcPts val="300"/>
              </a:spcAft>
            </a:pPr>
            <a:r>
              <a:rPr lang="en-US" sz="2000" b="0" i="0" dirty="0">
                <a:solidFill>
                  <a:srgbClr val="000000"/>
                </a:solidFill>
                <a:effectLst/>
                <a:cs typeface="Calibri" panose="020F0502020204030204" pitchFamily="34" charset="0"/>
              </a:rPr>
              <a:t>No appreciable myelosuppression and limited low-grade neuropathy</a:t>
            </a:r>
            <a:r>
              <a:rPr lang="en-US" sz="2000" dirty="0">
                <a:cs typeface="Calibri" panose="020F0502020204030204" pitchFamily="34" charset="0"/>
              </a:rPr>
              <a:t> </a:t>
            </a:r>
          </a:p>
        </p:txBody>
      </p:sp>
      <p:grpSp>
        <p:nvGrpSpPr>
          <p:cNvPr id="4" name="Group 3">
            <a:extLst>
              <a:ext uri="{FF2B5EF4-FFF2-40B4-BE49-F238E27FC236}">
                <a16:creationId xmlns:a16="http://schemas.microsoft.com/office/drawing/2014/main" id="{911EA0BB-2521-4DB6-918B-118C4D2EE9ED}"/>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870ED7FC-4212-4B8D-A57B-F25D9441114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72F418EF-706A-4116-BCC5-9D73D5C4DF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267264DA-4E62-4207-B4B7-9A4B6BDF3E13}"/>
              </a:ext>
            </a:extLst>
          </p:cNvPr>
          <p:cNvSpPr txBox="1">
            <a:spLocks noChangeArrowheads="1"/>
          </p:cNvSpPr>
          <p:nvPr/>
        </p:nvSpPr>
        <p:spPr bwMode="auto">
          <a:xfrm>
            <a:off x="434017"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Matulonis. SGO 2022. Abstr 242.</a:t>
            </a:r>
            <a:endParaRPr lang="en-US" altLang="en-US" sz="1200" b="0" dirty="0">
              <a:solidFill>
                <a:schemeClr val="bg2"/>
              </a:solidFill>
              <a:latin typeface="Calibri" panose="020F0502020204030204" pitchFamily="34" charset="0"/>
            </a:endParaRPr>
          </a:p>
        </p:txBody>
      </p:sp>
      <p:graphicFrame>
        <p:nvGraphicFramePr>
          <p:cNvPr id="9" name="Group 3">
            <a:extLst>
              <a:ext uri="{FF2B5EF4-FFF2-40B4-BE49-F238E27FC236}">
                <a16:creationId xmlns:a16="http://schemas.microsoft.com/office/drawing/2014/main" id="{469D84D8-59A0-4028-9C94-ACD173C763B9}"/>
              </a:ext>
            </a:extLst>
          </p:cNvPr>
          <p:cNvGraphicFramePr>
            <a:graphicFrameLocks/>
          </p:cNvGraphicFramePr>
          <p:nvPr>
            <p:extLst>
              <p:ext uri="{D42A27DB-BD31-4B8C-83A1-F6EECF244321}">
                <p14:modId xmlns:p14="http://schemas.microsoft.com/office/powerpoint/2010/main" val="3423691516"/>
              </p:ext>
            </p:extLst>
          </p:nvPr>
        </p:nvGraphicFramePr>
        <p:xfrm>
          <a:off x="492631" y="1376000"/>
          <a:ext cx="6273661" cy="5029440"/>
        </p:xfrm>
        <a:graphic>
          <a:graphicData uri="http://schemas.openxmlformats.org/drawingml/2006/table">
            <a:tbl>
              <a:tblPr/>
              <a:tblGrid>
                <a:gridCol w="2206942">
                  <a:extLst>
                    <a:ext uri="{9D8B030D-6E8A-4147-A177-3AD203B41FA5}">
                      <a16:colId xmlns:a16="http://schemas.microsoft.com/office/drawing/2014/main" val="20000"/>
                    </a:ext>
                  </a:extLst>
                </a:gridCol>
                <a:gridCol w="1577340">
                  <a:extLst>
                    <a:ext uri="{9D8B030D-6E8A-4147-A177-3AD203B41FA5}">
                      <a16:colId xmlns:a16="http://schemas.microsoft.com/office/drawing/2014/main" val="20001"/>
                    </a:ext>
                  </a:extLst>
                </a:gridCol>
                <a:gridCol w="1280160">
                  <a:extLst>
                    <a:ext uri="{9D8B030D-6E8A-4147-A177-3AD203B41FA5}">
                      <a16:colId xmlns:a16="http://schemas.microsoft.com/office/drawing/2014/main" val="4000588054"/>
                    </a:ext>
                  </a:extLst>
                </a:gridCol>
                <a:gridCol w="1209219">
                  <a:extLst>
                    <a:ext uri="{9D8B030D-6E8A-4147-A177-3AD203B41FA5}">
                      <a16:colId xmlns:a16="http://schemas.microsoft.com/office/drawing/2014/main" val="3070607367"/>
                    </a:ext>
                  </a:extLst>
                </a:gridCol>
              </a:tblGrid>
              <a:tr h="279632">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TRAE,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600" b="1" i="0" dirty="0">
                          <a:latin typeface="Calibri" panose="020F0502020204030204" pitchFamily="34" charset="0"/>
                          <a:cs typeface="Calibri" panose="020F0502020204030204" pitchFamily="34" charset="0"/>
                        </a:rPr>
                        <a:t>Mirvetuximab Soravtansine</a:t>
                      </a:r>
                      <a:endPar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279632">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288015094"/>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Patients with any 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91 (86)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29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Blurred vision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43 (41)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 (6)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Keratopathy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38 (36)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Nausea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31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97595541"/>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Dry eye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24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16985731"/>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24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31294689"/>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23 (22)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74415980"/>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Asthenia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16 (15)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89650135"/>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Photophobia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15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382334610"/>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Peripheral neuropathy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98533229"/>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Decreased appetite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13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660851940"/>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Vomiting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75026542"/>
                  </a:ext>
                </a:extLst>
              </a:tr>
              <a:tr h="2563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Neutropenia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11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045226787"/>
                  </a:ext>
                </a:extLst>
              </a:tr>
            </a:tbl>
          </a:graphicData>
        </a:graphic>
      </p:graphicFrame>
    </p:spTree>
    <p:extLst>
      <p:ext uri="{BB962C8B-B14F-4D97-AF65-F5344CB8AC3E}">
        <p14:creationId xmlns:p14="http://schemas.microsoft.com/office/powerpoint/2010/main" val="282329616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786A6C-168C-9F42-0854-6FD7ADC9C043}"/>
              </a:ext>
            </a:extLst>
          </p:cNvPr>
          <p:cNvSpPr>
            <a:spLocks noGrp="1"/>
          </p:cNvSpPr>
          <p:nvPr>
            <p:ph type="title"/>
          </p:nvPr>
        </p:nvSpPr>
        <p:spPr/>
        <p:txBody>
          <a:bodyPr/>
          <a:lstStyle/>
          <a:p>
            <a:r>
              <a:rPr lang="en-US" dirty="0"/>
              <a:t>ATHENA-MONO: Maintenance Rucaparib vs Placebo After 1L Platinum-Based CT in Advanced Ovarian Cancer   </a:t>
            </a:r>
          </a:p>
        </p:txBody>
      </p:sp>
      <p:sp>
        <p:nvSpPr>
          <p:cNvPr id="3" name="Content Placeholder 2">
            <a:extLst>
              <a:ext uri="{FF2B5EF4-FFF2-40B4-BE49-F238E27FC236}">
                <a16:creationId xmlns:a16="http://schemas.microsoft.com/office/drawing/2014/main" id="{A19831E6-0209-288A-D824-BFC1094CEFB9}"/>
              </a:ext>
            </a:extLst>
          </p:cNvPr>
          <p:cNvSpPr>
            <a:spLocks noGrp="1"/>
          </p:cNvSpPr>
          <p:nvPr>
            <p:ph idx="1"/>
          </p:nvPr>
        </p:nvSpPr>
        <p:spPr>
          <a:xfrm>
            <a:off x="604675" y="1513047"/>
            <a:ext cx="10877529" cy="353853"/>
          </a:xfrm>
        </p:spPr>
        <p:txBody>
          <a:bodyPr/>
          <a:lstStyle/>
          <a:p>
            <a:r>
              <a:rPr lang="en-US" sz="1800" dirty="0"/>
              <a:t>International, randomized, double-blind phase III trial (data cutoff: March 23, 2022; median f/u: ~26 mo)</a:t>
            </a:r>
          </a:p>
        </p:txBody>
      </p:sp>
      <p:sp>
        <p:nvSpPr>
          <p:cNvPr id="4" name="Text Box 15">
            <a:extLst>
              <a:ext uri="{FF2B5EF4-FFF2-40B4-BE49-F238E27FC236}">
                <a16:creationId xmlns:a16="http://schemas.microsoft.com/office/drawing/2014/main" id="{453E2810-9118-2C24-70D7-F15553C3D7B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 NCT03522246.</a:t>
            </a:r>
            <a:endParaRPr lang="en-US" altLang="en-US" sz="1200" b="0" dirty="0">
              <a:solidFill>
                <a:schemeClr val="bg2"/>
              </a:solidFill>
              <a:latin typeface="Calibri" panose="020F0502020204030204" pitchFamily="34" charset="0"/>
            </a:endParaRPr>
          </a:p>
        </p:txBody>
      </p:sp>
      <p:sp>
        <p:nvSpPr>
          <p:cNvPr id="6" name="Content Placeholder 2">
            <a:extLst>
              <a:ext uri="{FF2B5EF4-FFF2-40B4-BE49-F238E27FC236}">
                <a16:creationId xmlns:a16="http://schemas.microsoft.com/office/drawing/2014/main" id="{8AD8BAFE-778A-46C2-211D-A380B051A9DB}"/>
              </a:ext>
            </a:extLst>
          </p:cNvPr>
          <p:cNvSpPr txBox="1">
            <a:spLocks/>
          </p:cNvSpPr>
          <p:nvPr/>
        </p:nvSpPr>
        <p:spPr bwMode="auto">
          <a:xfrm>
            <a:off x="601820" y="5055278"/>
            <a:ext cx="5494180" cy="1253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1800" kern="0" dirty="0"/>
              <a:t>Primary endpoint: </a:t>
            </a:r>
            <a:r>
              <a:rPr lang="en-US" sz="1800" b="0" kern="0" dirty="0"/>
              <a:t>inv-assessed PFS</a:t>
            </a:r>
          </a:p>
          <a:p>
            <a:pPr>
              <a:spcAft>
                <a:spcPts val="0"/>
              </a:spcAft>
            </a:pPr>
            <a:r>
              <a:rPr lang="en-US" sz="1800" kern="0" dirty="0"/>
              <a:t>Secondary endpoints: </a:t>
            </a:r>
            <a:r>
              <a:rPr lang="en-US" sz="1800" b="0" kern="0" dirty="0"/>
              <a:t>OS, inv-assessed ORR, DoR, BICR-assessed PFS, safety</a:t>
            </a:r>
          </a:p>
          <a:p>
            <a:pPr>
              <a:spcAft>
                <a:spcPts val="0"/>
              </a:spcAft>
            </a:pPr>
            <a:r>
              <a:rPr lang="en-US" sz="1800" kern="0" dirty="0"/>
              <a:t>Key exploratory endpoints: </a:t>
            </a:r>
            <a:r>
              <a:rPr lang="en-US" sz="1800" b="0" kern="0" dirty="0"/>
              <a:t>PFS in subgroups, PROs</a:t>
            </a:r>
          </a:p>
        </p:txBody>
      </p:sp>
      <p:sp>
        <p:nvSpPr>
          <p:cNvPr id="7" name="Content Placeholder 3">
            <a:extLst>
              <a:ext uri="{FF2B5EF4-FFF2-40B4-BE49-F238E27FC236}">
                <a16:creationId xmlns:a16="http://schemas.microsoft.com/office/drawing/2014/main" id="{D261C88D-4425-DACC-FDFA-21163370F98A}"/>
              </a:ext>
            </a:extLst>
          </p:cNvPr>
          <p:cNvSpPr txBox="1">
            <a:spLocks/>
          </p:cNvSpPr>
          <p:nvPr/>
        </p:nvSpPr>
        <p:spPr>
          <a:xfrm>
            <a:off x="6139188" y="5163560"/>
            <a:ext cx="5229570" cy="1137868"/>
          </a:xfrm>
          <a:prstGeom prst="rect">
            <a:avLst/>
          </a:prstGeom>
          <a:solidFill>
            <a:schemeClr val="tx1">
              <a:lumMod val="95000"/>
            </a:schemeClr>
          </a:solidFill>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1600" b="0" kern="0" dirty="0"/>
              <a:t>Statistical significance set at 2-sided </a:t>
            </a:r>
            <a:r>
              <a:rPr lang="en-US" sz="1600" b="0" i="1" kern="0" dirty="0"/>
              <a:t>P </a:t>
            </a:r>
            <a:r>
              <a:rPr lang="en-US" sz="1600" b="0" kern="0" dirty="0"/>
              <a:t>= .025</a:t>
            </a:r>
          </a:p>
          <a:p>
            <a:pPr>
              <a:spcAft>
                <a:spcPts val="0"/>
              </a:spcAft>
            </a:pPr>
            <a:r>
              <a:rPr lang="en-US" sz="1600" b="0" kern="0" dirty="0"/>
              <a:t>Ordered step-down multiple comparison procedure first tested primary endpoint, OS, then ORR in HRD population followed by ITT population</a:t>
            </a:r>
          </a:p>
        </p:txBody>
      </p:sp>
      <p:sp>
        <p:nvSpPr>
          <p:cNvPr id="8" name="Text Box 23">
            <a:extLst>
              <a:ext uri="{FF2B5EF4-FFF2-40B4-BE49-F238E27FC236}">
                <a16:creationId xmlns:a16="http://schemas.microsoft.com/office/drawing/2014/main" id="{216C9C95-FDA5-7189-E3EF-3927A451CE2E}"/>
              </a:ext>
            </a:extLst>
          </p:cNvPr>
          <p:cNvSpPr txBox="1">
            <a:spLocks noChangeArrowheads="1"/>
          </p:cNvSpPr>
          <p:nvPr/>
        </p:nvSpPr>
        <p:spPr bwMode="auto">
          <a:xfrm>
            <a:off x="669153" y="2135970"/>
            <a:ext cx="3242448" cy="246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Adults with newly diagnosed</a:t>
            </a:r>
          </a:p>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stage III-IV high-grade epithelial ovarian, fallopian tube, or primary </a:t>
            </a:r>
          </a:p>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peritoneal cancer; </a:t>
            </a:r>
          </a:p>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completed cytoreductive surgery; completed 4-8 cycles of 1L platinum-doublet CT (≥4 cycles of platinum/taxane) and achieved inv-assessed response; </a:t>
            </a:r>
          </a:p>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sufficient tumor tissue available for central testing; ECOG PS 0/1</a:t>
            </a:r>
          </a:p>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(estimated N = 1000)</a:t>
            </a:r>
            <a:endParaRPr lang="en-US" altLang="en-US" sz="1400" b="0" dirty="0">
              <a:solidFill>
                <a:schemeClr val="bg1"/>
              </a:solidFill>
              <a:latin typeface="Calibri" panose="020F0502020204030204" pitchFamily="34" charset="0"/>
            </a:endParaRPr>
          </a:p>
        </p:txBody>
      </p:sp>
      <p:sp>
        <p:nvSpPr>
          <p:cNvPr id="9" name="Rectangle 24">
            <a:extLst>
              <a:ext uri="{FF2B5EF4-FFF2-40B4-BE49-F238E27FC236}">
                <a16:creationId xmlns:a16="http://schemas.microsoft.com/office/drawing/2014/main" id="{F533111D-83CC-6C6F-AE02-BBAF3E0C430E}"/>
              </a:ext>
            </a:extLst>
          </p:cNvPr>
          <p:cNvSpPr>
            <a:spLocks noChangeArrowheads="1"/>
          </p:cNvSpPr>
          <p:nvPr/>
        </p:nvSpPr>
        <p:spPr bwMode="auto">
          <a:xfrm>
            <a:off x="4624389" y="2095882"/>
            <a:ext cx="2671761" cy="703263"/>
          </a:xfrm>
          <a:prstGeom prst="rect">
            <a:avLst/>
          </a:prstGeom>
          <a:solidFill>
            <a:schemeClr val="accent4"/>
          </a:solidFill>
          <a:ln w="9525">
            <a:noFill/>
            <a:miter lim="800000"/>
            <a:headEnd/>
            <a:tailEnd/>
          </a:ln>
        </p:spPr>
        <p:txBody>
          <a:bodyPr wrap="square" anchor="ctr" anchorCtr="1"/>
          <a:lstStyle/>
          <a:p>
            <a:pPr algn="ctr">
              <a:defRPr/>
            </a:pPr>
            <a:r>
              <a:rPr lang="en-US" sz="1400" b="1" u="sng" dirty="0">
                <a:latin typeface="Calibri" panose="020F0502020204030204" pitchFamily="34" charset="0"/>
                <a:cs typeface="Arial" charset="0"/>
              </a:rPr>
              <a:t>Arm A</a:t>
            </a:r>
            <a:r>
              <a:rPr lang="en-US" sz="1400" dirty="0">
                <a:latin typeface="Calibri" panose="020F0502020204030204" pitchFamily="34" charset="0"/>
                <a:cs typeface="Arial" charset="0"/>
              </a:rPr>
              <a:t> </a:t>
            </a:r>
          </a:p>
          <a:p>
            <a:pPr algn="ctr">
              <a:defRPr/>
            </a:pPr>
            <a:r>
              <a:rPr lang="en-US" sz="1400" b="1" dirty="0">
                <a:latin typeface="Calibri" panose="020F0502020204030204" pitchFamily="34" charset="0"/>
                <a:cs typeface="Arial" charset="0"/>
              </a:rPr>
              <a:t>Rucaparib</a:t>
            </a:r>
            <a:r>
              <a:rPr lang="en-US" sz="1400" dirty="0">
                <a:latin typeface="Calibri" panose="020F0502020204030204" pitchFamily="34" charset="0"/>
                <a:cs typeface="Arial" charset="0"/>
              </a:rPr>
              <a:t> 600 mg PO BID + </a:t>
            </a:r>
          </a:p>
          <a:p>
            <a:pPr algn="ctr">
              <a:defRPr/>
            </a:pPr>
            <a:r>
              <a:rPr lang="en-US" sz="1400" b="1" dirty="0">
                <a:latin typeface="Calibri" panose="020F0502020204030204" pitchFamily="34" charset="0"/>
                <a:cs typeface="Arial" charset="0"/>
              </a:rPr>
              <a:t>Nivolumab</a:t>
            </a:r>
            <a:r>
              <a:rPr lang="en-US" sz="1400" dirty="0">
                <a:latin typeface="Calibri" panose="020F0502020204030204" pitchFamily="34" charset="0"/>
                <a:cs typeface="Arial" charset="0"/>
              </a:rPr>
              <a:t> 480 mg IV Q4W</a:t>
            </a:r>
            <a:endParaRPr lang="en-US" sz="1400" b="1" u="sng" dirty="0">
              <a:latin typeface="Calibri" panose="020F0502020204030204" pitchFamily="34" charset="0"/>
              <a:cs typeface="Arial" charset="0"/>
            </a:endParaRPr>
          </a:p>
        </p:txBody>
      </p:sp>
      <p:sp>
        <p:nvSpPr>
          <p:cNvPr id="10" name="Rectangle 25">
            <a:extLst>
              <a:ext uri="{FF2B5EF4-FFF2-40B4-BE49-F238E27FC236}">
                <a16:creationId xmlns:a16="http://schemas.microsoft.com/office/drawing/2014/main" id="{3B0C33B5-EFA8-277B-C20D-5C9BCE97F50A}"/>
              </a:ext>
            </a:extLst>
          </p:cNvPr>
          <p:cNvSpPr>
            <a:spLocks noChangeArrowheads="1"/>
          </p:cNvSpPr>
          <p:nvPr/>
        </p:nvSpPr>
        <p:spPr bwMode="auto">
          <a:xfrm>
            <a:off x="4624389" y="3575321"/>
            <a:ext cx="2671761" cy="703263"/>
          </a:xfrm>
          <a:prstGeom prst="rect">
            <a:avLst/>
          </a:prstGeom>
          <a:solidFill>
            <a:schemeClr val="accent6"/>
          </a:solidFill>
          <a:ln w="9525">
            <a:noFill/>
            <a:miter lim="800000"/>
            <a:headEnd/>
            <a:tailEnd/>
          </a:ln>
        </p:spPr>
        <p:txBody>
          <a:bodyPr wrap="square" anchor="ctr" anchorCtr="1"/>
          <a:lstStyle/>
          <a:p>
            <a:pPr algn="ctr">
              <a:defRPr/>
            </a:pPr>
            <a:r>
              <a:rPr lang="en-US" sz="1400" b="1" u="sng" dirty="0">
                <a:latin typeface="Calibri" panose="020F0502020204030204" pitchFamily="34" charset="0"/>
                <a:cs typeface="Arial" charset="0"/>
              </a:rPr>
              <a:t>Arm C</a:t>
            </a:r>
            <a:endParaRPr lang="en-US" sz="1400" u="sng" dirty="0">
              <a:latin typeface="Calibri" panose="020F0502020204030204" pitchFamily="34" charset="0"/>
              <a:cs typeface="Arial" charset="0"/>
            </a:endParaRPr>
          </a:p>
          <a:p>
            <a:pPr algn="ctr">
              <a:defRPr/>
            </a:pPr>
            <a:r>
              <a:rPr lang="en-US" sz="1400" b="1" dirty="0">
                <a:latin typeface="Calibri" panose="020F0502020204030204" pitchFamily="34" charset="0"/>
                <a:cs typeface="Arial" charset="0"/>
              </a:rPr>
              <a:t>Placebo </a:t>
            </a:r>
            <a:r>
              <a:rPr lang="en-US" sz="1400" dirty="0">
                <a:latin typeface="Calibri" panose="020F0502020204030204" pitchFamily="34" charset="0"/>
                <a:cs typeface="Arial" charset="0"/>
              </a:rPr>
              <a:t>PO BID + </a:t>
            </a:r>
          </a:p>
          <a:p>
            <a:pPr algn="ctr">
              <a:defRPr/>
            </a:pPr>
            <a:r>
              <a:rPr lang="en-US" sz="1400" b="1" dirty="0">
                <a:latin typeface="Calibri" panose="020F0502020204030204" pitchFamily="34" charset="0"/>
                <a:cs typeface="Arial" charset="0"/>
              </a:rPr>
              <a:t>Nivolumab</a:t>
            </a:r>
            <a:r>
              <a:rPr lang="en-US" sz="1400" dirty="0">
                <a:latin typeface="Calibri" panose="020F0502020204030204" pitchFamily="34" charset="0"/>
                <a:cs typeface="Arial" charset="0"/>
              </a:rPr>
              <a:t> 480 mg IV Q4W</a:t>
            </a:r>
            <a:endParaRPr lang="en-US" sz="1400" b="1" u="sng" dirty="0">
              <a:latin typeface="Calibri" panose="020F0502020204030204" pitchFamily="34" charset="0"/>
              <a:cs typeface="Arial" charset="0"/>
            </a:endParaRPr>
          </a:p>
        </p:txBody>
      </p:sp>
      <p:sp>
        <p:nvSpPr>
          <p:cNvPr id="13" name="Rectangle 28">
            <a:extLst>
              <a:ext uri="{FF2B5EF4-FFF2-40B4-BE49-F238E27FC236}">
                <a16:creationId xmlns:a16="http://schemas.microsoft.com/office/drawing/2014/main" id="{531E6C32-8004-4FFF-567D-FBD72DF382D2}"/>
              </a:ext>
            </a:extLst>
          </p:cNvPr>
          <p:cNvSpPr>
            <a:spLocks noChangeArrowheads="1"/>
          </p:cNvSpPr>
          <p:nvPr/>
        </p:nvSpPr>
        <p:spPr bwMode="auto">
          <a:xfrm>
            <a:off x="4624389" y="2835602"/>
            <a:ext cx="2671761" cy="703262"/>
          </a:xfrm>
          <a:prstGeom prst="rect">
            <a:avLst/>
          </a:prstGeom>
          <a:solidFill>
            <a:schemeClr val="accent1"/>
          </a:solidFill>
          <a:ln w="9525">
            <a:noFill/>
            <a:miter lim="800000"/>
            <a:headEnd/>
            <a:tailEnd/>
          </a:ln>
        </p:spPr>
        <p:txBody>
          <a:bodyPr wrap="square" anchor="ctr" anchorCtr="1"/>
          <a:lstStyle/>
          <a:p>
            <a:pPr algn="ctr">
              <a:defRPr/>
            </a:pPr>
            <a:r>
              <a:rPr lang="en-US" sz="1400" b="1" u="sng" dirty="0">
                <a:latin typeface="Calibri" panose="020F0502020204030204" pitchFamily="34" charset="0"/>
                <a:cs typeface="Arial" charset="0"/>
              </a:rPr>
              <a:t>Arm B</a:t>
            </a:r>
            <a:r>
              <a:rPr lang="en-US" sz="1400" dirty="0">
                <a:latin typeface="Calibri" panose="020F0502020204030204" pitchFamily="34" charset="0"/>
                <a:cs typeface="Arial" charset="0"/>
              </a:rPr>
              <a:t> </a:t>
            </a:r>
          </a:p>
          <a:p>
            <a:pPr algn="ctr">
              <a:defRPr/>
            </a:pPr>
            <a:r>
              <a:rPr lang="en-US" sz="1400" b="1" dirty="0">
                <a:latin typeface="Calibri" panose="020F0502020204030204" pitchFamily="34" charset="0"/>
                <a:cs typeface="Arial" charset="0"/>
              </a:rPr>
              <a:t>Rucaparib</a:t>
            </a:r>
            <a:r>
              <a:rPr lang="en-US" sz="1400" dirty="0">
                <a:latin typeface="Calibri" panose="020F0502020204030204" pitchFamily="34" charset="0"/>
                <a:cs typeface="Arial" charset="0"/>
              </a:rPr>
              <a:t> 600 mg PO BID + </a:t>
            </a:r>
          </a:p>
          <a:p>
            <a:pPr algn="ctr">
              <a:defRPr/>
            </a:pPr>
            <a:r>
              <a:rPr lang="en-US" sz="1400" b="1" dirty="0">
                <a:latin typeface="Calibri" panose="020F0502020204030204" pitchFamily="34" charset="0"/>
                <a:cs typeface="Arial" charset="0"/>
              </a:rPr>
              <a:t>Placebo </a:t>
            </a:r>
            <a:r>
              <a:rPr lang="en-US" sz="1400" dirty="0">
                <a:latin typeface="Calibri" panose="020F0502020204030204" pitchFamily="34" charset="0"/>
                <a:cs typeface="Arial" charset="0"/>
              </a:rPr>
              <a:t>IV Q4W</a:t>
            </a:r>
            <a:endParaRPr lang="en-US" sz="1400" b="1" u="sng" dirty="0">
              <a:latin typeface="Calibri" panose="020F0502020204030204" pitchFamily="34" charset="0"/>
              <a:cs typeface="Arial" charset="0"/>
            </a:endParaRPr>
          </a:p>
        </p:txBody>
      </p:sp>
      <p:sp>
        <p:nvSpPr>
          <p:cNvPr id="16" name="Text Box 31">
            <a:extLst>
              <a:ext uri="{FF2B5EF4-FFF2-40B4-BE49-F238E27FC236}">
                <a16:creationId xmlns:a16="http://schemas.microsoft.com/office/drawing/2014/main" id="{99133E60-9BBD-7E19-63FF-75234417D6DC}"/>
              </a:ext>
            </a:extLst>
          </p:cNvPr>
          <p:cNvSpPr txBox="1">
            <a:spLocks noChangeArrowheads="1"/>
          </p:cNvSpPr>
          <p:nvPr/>
        </p:nvSpPr>
        <p:spPr bwMode="auto">
          <a:xfrm>
            <a:off x="8014694" y="3204959"/>
            <a:ext cx="2795653" cy="740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US" altLang="en-US" sz="1400" i="1" dirty="0">
                <a:solidFill>
                  <a:schemeClr val="bg1"/>
                </a:solidFill>
                <a:latin typeface="Calibri" panose="020F0502020204030204" pitchFamily="34" charset="0"/>
              </a:rPr>
              <a:t>24 mo or until radiographic progression, unacceptable toxicity, or other reason for discontinuation</a:t>
            </a:r>
          </a:p>
        </p:txBody>
      </p:sp>
      <p:sp>
        <p:nvSpPr>
          <p:cNvPr id="17" name="Line 32">
            <a:extLst>
              <a:ext uri="{FF2B5EF4-FFF2-40B4-BE49-F238E27FC236}">
                <a16:creationId xmlns:a16="http://schemas.microsoft.com/office/drawing/2014/main" id="{890996D4-EC10-8356-BF7E-11DB7CC36644}"/>
              </a:ext>
            </a:extLst>
          </p:cNvPr>
          <p:cNvSpPr>
            <a:spLocks noChangeShapeType="1"/>
          </p:cNvSpPr>
          <p:nvPr/>
        </p:nvSpPr>
        <p:spPr bwMode="auto">
          <a:xfrm>
            <a:off x="7425797" y="3557094"/>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400" dirty="0">
              <a:solidFill>
                <a:schemeClr val="bg1"/>
              </a:solidFill>
              <a:latin typeface="Calibri" panose="020F0502020204030204" pitchFamily="34" charset="0"/>
            </a:endParaRPr>
          </a:p>
        </p:txBody>
      </p:sp>
      <p:sp>
        <p:nvSpPr>
          <p:cNvPr id="19" name="Rectangle 25">
            <a:extLst>
              <a:ext uri="{FF2B5EF4-FFF2-40B4-BE49-F238E27FC236}">
                <a16:creationId xmlns:a16="http://schemas.microsoft.com/office/drawing/2014/main" id="{29027D3D-EE11-F2A6-D6E2-D58C76EA5F29}"/>
              </a:ext>
            </a:extLst>
          </p:cNvPr>
          <p:cNvSpPr>
            <a:spLocks noChangeArrowheads="1"/>
          </p:cNvSpPr>
          <p:nvPr/>
        </p:nvSpPr>
        <p:spPr bwMode="auto">
          <a:xfrm>
            <a:off x="4624389" y="4315042"/>
            <a:ext cx="2671761" cy="703263"/>
          </a:xfrm>
          <a:prstGeom prst="rect">
            <a:avLst/>
          </a:prstGeom>
          <a:solidFill>
            <a:schemeClr val="accent3"/>
          </a:solidFill>
          <a:ln w="9525">
            <a:noFill/>
            <a:miter lim="800000"/>
            <a:headEnd/>
            <a:tailEnd/>
          </a:ln>
        </p:spPr>
        <p:txBody>
          <a:bodyPr wrap="square" anchor="ctr" anchorCtr="1"/>
          <a:lstStyle/>
          <a:p>
            <a:pPr algn="ctr">
              <a:defRPr/>
            </a:pPr>
            <a:r>
              <a:rPr lang="en-US" sz="1400" b="1" u="sng" dirty="0">
                <a:latin typeface="Calibri" panose="020F0502020204030204" pitchFamily="34" charset="0"/>
                <a:cs typeface="Arial" charset="0"/>
              </a:rPr>
              <a:t>Arm D</a:t>
            </a:r>
            <a:endParaRPr lang="en-US" sz="1400" u="sng" dirty="0">
              <a:latin typeface="Calibri" panose="020F0502020204030204" pitchFamily="34" charset="0"/>
              <a:cs typeface="Arial" charset="0"/>
            </a:endParaRPr>
          </a:p>
          <a:p>
            <a:pPr algn="ctr">
              <a:defRPr/>
            </a:pPr>
            <a:r>
              <a:rPr lang="en-US" sz="1400" b="1" dirty="0">
                <a:latin typeface="Calibri" panose="020F0502020204030204" pitchFamily="34" charset="0"/>
                <a:cs typeface="Arial" charset="0"/>
              </a:rPr>
              <a:t>Placebo </a:t>
            </a:r>
            <a:r>
              <a:rPr lang="en-US" sz="1400" dirty="0">
                <a:latin typeface="Calibri" panose="020F0502020204030204" pitchFamily="34" charset="0"/>
                <a:cs typeface="Arial" charset="0"/>
              </a:rPr>
              <a:t>PO BID + </a:t>
            </a:r>
          </a:p>
          <a:p>
            <a:pPr algn="ctr">
              <a:defRPr/>
            </a:pPr>
            <a:r>
              <a:rPr lang="en-US" sz="1400" b="1" dirty="0">
                <a:latin typeface="Calibri" panose="020F0502020204030204" pitchFamily="34" charset="0"/>
                <a:cs typeface="Arial" charset="0"/>
              </a:rPr>
              <a:t>Placebo </a:t>
            </a:r>
            <a:r>
              <a:rPr lang="en-US" sz="1400" dirty="0">
                <a:latin typeface="Calibri" panose="020F0502020204030204" pitchFamily="34" charset="0"/>
                <a:cs typeface="Arial" charset="0"/>
              </a:rPr>
              <a:t>IV Q4W</a:t>
            </a:r>
            <a:endParaRPr lang="en-US" sz="1400" b="1" u="sng" dirty="0">
              <a:latin typeface="Calibri" panose="020F0502020204030204" pitchFamily="34" charset="0"/>
              <a:cs typeface="Arial" charset="0"/>
            </a:endParaRPr>
          </a:p>
        </p:txBody>
      </p:sp>
      <p:sp>
        <p:nvSpPr>
          <p:cNvPr id="20" name="Line 32">
            <a:extLst>
              <a:ext uri="{FF2B5EF4-FFF2-40B4-BE49-F238E27FC236}">
                <a16:creationId xmlns:a16="http://schemas.microsoft.com/office/drawing/2014/main" id="{C6E72416-6734-D8BF-5CFE-58740F13FA24}"/>
              </a:ext>
            </a:extLst>
          </p:cNvPr>
          <p:cNvSpPr>
            <a:spLocks noChangeShapeType="1"/>
          </p:cNvSpPr>
          <p:nvPr/>
        </p:nvSpPr>
        <p:spPr bwMode="auto">
          <a:xfrm>
            <a:off x="4022197" y="3926952"/>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400" dirty="0">
              <a:solidFill>
                <a:schemeClr val="bg1"/>
              </a:solidFill>
              <a:latin typeface="Calibri" panose="020F0502020204030204" pitchFamily="34" charset="0"/>
            </a:endParaRPr>
          </a:p>
        </p:txBody>
      </p:sp>
      <p:sp>
        <p:nvSpPr>
          <p:cNvPr id="21" name="Line 32">
            <a:extLst>
              <a:ext uri="{FF2B5EF4-FFF2-40B4-BE49-F238E27FC236}">
                <a16:creationId xmlns:a16="http://schemas.microsoft.com/office/drawing/2014/main" id="{FCDB5BAE-39AA-443B-D083-1E84215ACEC8}"/>
              </a:ext>
            </a:extLst>
          </p:cNvPr>
          <p:cNvSpPr>
            <a:spLocks noChangeShapeType="1"/>
          </p:cNvSpPr>
          <p:nvPr/>
        </p:nvSpPr>
        <p:spPr bwMode="auto">
          <a:xfrm>
            <a:off x="4022197" y="3187233"/>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400" dirty="0">
              <a:solidFill>
                <a:schemeClr val="bg1"/>
              </a:solidFill>
              <a:latin typeface="Calibri" panose="020F0502020204030204" pitchFamily="34" charset="0"/>
            </a:endParaRPr>
          </a:p>
        </p:txBody>
      </p:sp>
      <p:sp>
        <p:nvSpPr>
          <p:cNvPr id="22" name="Line 32">
            <a:extLst>
              <a:ext uri="{FF2B5EF4-FFF2-40B4-BE49-F238E27FC236}">
                <a16:creationId xmlns:a16="http://schemas.microsoft.com/office/drawing/2014/main" id="{98D987F2-AAB0-76A0-B313-6E811B01CD31}"/>
              </a:ext>
            </a:extLst>
          </p:cNvPr>
          <p:cNvSpPr>
            <a:spLocks noChangeShapeType="1"/>
          </p:cNvSpPr>
          <p:nvPr/>
        </p:nvSpPr>
        <p:spPr bwMode="auto">
          <a:xfrm>
            <a:off x="4022197" y="4416143"/>
            <a:ext cx="479425" cy="25053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400" dirty="0">
              <a:solidFill>
                <a:schemeClr val="bg1"/>
              </a:solidFill>
              <a:latin typeface="Calibri" panose="020F0502020204030204" pitchFamily="34" charset="0"/>
            </a:endParaRPr>
          </a:p>
        </p:txBody>
      </p:sp>
      <p:sp>
        <p:nvSpPr>
          <p:cNvPr id="23" name="Line 32">
            <a:extLst>
              <a:ext uri="{FF2B5EF4-FFF2-40B4-BE49-F238E27FC236}">
                <a16:creationId xmlns:a16="http://schemas.microsoft.com/office/drawing/2014/main" id="{558E21DC-3412-FB7B-9226-258F85D42F51}"/>
              </a:ext>
            </a:extLst>
          </p:cNvPr>
          <p:cNvSpPr>
            <a:spLocks noChangeShapeType="1"/>
          </p:cNvSpPr>
          <p:nvPr/>
        </p:nvSpPr>
        <p:spPr bwMode="auto">
          <a:xfrm flipV="1">
            <a:off x="4022197" y="2447513"/>
            <a:ext cx="479425" cy="25053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sz="1400" dirty="0">
              <a:solidFill>
                <a:schemeClr val="bg1"/>
              </a:solidFill>
              <a:latin typeface="Calibri" panose="020F0502020204030204" pitchFamily="34" charset="0"/>
            </a:endParaRPr>
          </a:p>
        </p:txBody>
      </p:sp>
      <p:sp>
        <p:nvSpPr>
          <p:cNvPr id="25" name="Text Box 31">
            <a:extLst>
              <a:ext uri="{FF2B5EF4-FFF2-40B4-BE49-F238E27FC236}">
                <a16:creationId xmlns:a16="http://schemas.microsoft.com/office/drawing/2014/main" id="{C9FFD49A-F62D-3397-73B2-E5688CE22B68}"/>
              </a:ext>
            </a:extLst>
          </p:cNvPr>
          <p:cNvSpPr txBox="1">
            <a:spLocks noChangeArrowheads="1"/>
          </p:cNvSpPr>
          <p:nvPr/>
        </p:nvSpPr>
        <p:spPr bwMode="auto">
          <a:xfrm>
            <a:off x="971898" y="1802707"/>
            <a:ext cx="6301766" cy="239853"/>
          </a:xfrm>
          <a:prstGeom prst="rect">
            <a:avLst/>
          </a:prstGeom>
        </p:spPr>
        <p:txBody>
          <a:bodyPr/>
          <a:lstStyle>
            <a:defPPr>
              <a:defRPr lang="en-US"/>
            </a:defPPr>
            <a:lvl1pPr marL="342900" indent="-342900" fontAlgn="base">
              <a:lnSpc>
                <a:spcPct val="90000"/>
              </a:lnSpc>
              <a:spcBef>
                <a:spcPts val="1000"/>
              </a:spcBef>
              <a:spcAft>
                <a:spcPts val="700"/>
              </a:spcAft>
              <a:buClr>
                <a:schemeClr val="bg1"/>
              </a:buClr>
              <a:buFont typeface="Wingdings" panose="05000000000000000000" pitchFamily="2" charset="2"/>
              <a:buChar char="§"/>
              <a:defRPr kern="0">
                <a:solidFill>
                  <a:schemeClr val="bg1"/>
                </a:solidFill>
                <a:latin typeface="Calibri" panose="020F0502020204030204" pitchFamily="34" charset="0"/>
              </a:defRPr>
            </a:lvl1pPr>
            <a:lvl2pPr marL="742950" indent="-285750" fontAlgn="base">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fontAlgn="base">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fontAlgn="base">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fontAlgn="base">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fontAlgn="base">
              <a:lnSpc>
                <a:spcPct val="90000"/>
              </a:lnSpc>
              <a:spcBef>
                <a:spcPct val="35000"/>
              </a:spcBef>
              <a:spcAft>
                <a:spcPct val="25000"/>
              </a:spcAft>
              <a:buClr>
                <a:schemeClr val="accent2"/>
              </a:buClr>
              <a:buFont typeface="Arial" charset="0"/>
              <a:buChar char="–"/>
              <a:defRPr sz="1400"/>
            </a:lvl6pPr>
            <a:lvl7pPr marL="2971800" indent="-228600" fontAlgn="base">
              <a:lnSpc>
                <a:spcPct val="90000"/>
              </a:lnSpc>
              <a:spcBef>
                <a:spcPct val="35000"/>
              </a:spcBef>
              <a:spcAft>
                <a:spcPct val="25000"/>
              </a:spcAft>
              <a:buClr>
                <a:schemeClr val="accent2"/>
              </a:buClr>
              <a:buFont typeface="Arial" charset="0"/>
              <a:buChar char="–"/>
              <a:defRPr sz="1400"/>
            </a:lvl7pPr>
            <a:lvl8pPr marL="3429000" indent="-228600" fontAlgn="base">
              <a:lnSpc>
                <a:spcPct val="90000"/>
              </a:lnSpc>
              <a:spcBef>
                <a:spcPct val="35000"/>
              </a:spcBef>
              <a:spcAft>
                <a:spcPct val="25000"/>
              </a:spcAft>
              <a:buClr>
                <a:schemeClr val="accent2"/>
              </a:buClr>
              <a:buFont typeface="Arial" charset="0"/>
              <a:buChar char="–"/>
              <a:defRPr sz="1400"/>
            </a:lvl8pPr>
            <a:lvl9pPr marL="3886200" indent="-228600" fontAlgn="base">
              <a:lnSpc>
                <a:spcPct val="90000"/>
              </a:lnSpc>
              <a:spcBef>
                <a:spcPct val="35000"/>
              </a:spcBef>
              <a:spcAft>
                <a:spcPct val="25000"/>
              </a:spcAft>
              <a:buClr>
                <a:schemeClr val="accent2"/>
              </a:buClr>
              <a:buFont typeface="Arial" charset="0"/>
              <a:buChar char="–"/>
              <a:defRPr sz="1400"/>
            </a:lvl9pPr>
          </a:lstStyle>
          <a:p>
            <a:pPr marL="0" indent="0" algn="ctr">
              <a:lnSpc>
                <a:spcPct val="100000"/>
              </a:lnSpc>
              <a:spcBef>
                <a:spcPts val="0"/>
              </a:spcBef>
              <a:spcAft>
                <a:spcPts val="0"/>
              </a:spcAft>
              <a:buNone/>
            </a:pPr>
            <a:r>
              <a:rPr lang="en-US" altLang="en-US" sz="1200" i="1" dirty="0"/>
              <a:t>Stratified by tumor HRD test status, post-CT disease status, timing of surgery</a:t>
            </a:r>
          </a:p>
        </p:txBody>
      </p:sp>
      <p:sp>
        <p:nvSpPr>
          <p:cNvPr id="26" name="Text Box 31">
            <a:extLst>
              <a:ext uri="{FF2B5EF4-FFF2-40B4-BE49-F238E27FC236}">
                <a16:creationId xmlns:a16="http://schemas.microsoft.com/office/drawing/2014/main" id="{48076E54-1D13-44EA-B014-459CC1040A30}"/>
              </a:ext>
            </a:extLst>
          </p:cNvPr>
          <p:cNvSpPr txBox="1">
            <a:spLocks noChangeArrowheads="1"/>
          </p:cNvSpPr>
          <p:nvPr/>
        </p:nvSpPr>
        <p:spPr bwMode="auto">
          <a:xfrm>
            <a:off x="7576410" y="2005888"/>
            <a:ext cx="3497602" cy="740845"/>
          </a:xfrm>
          <a:prstGeom prst="rect">
            <a:avLst/>
          </a:prstGeom>
        </p:spPr>
        <p:txBody>
          <a:bodyPr/>
          <a:lstStyle>
            <a:defPPr>
              <a:defRPr lang="en-US"/>
            </a:defPPr>
            <a:lvl1pPr marL="342900" indent="-342900" fontAlgn="base">
              <a:lnSpc>
                <a:spcPct val="90000"/>
              </a:lnSpc>
              <a:spcBef>
                <a:spcPts val="1000"/>
              </a:spcBef>
              <a:spcAft>
                <a:spcPts val="700"/>
              </a:spcAft>
              <a:buClr>
                <a:schemeClr val="bg1"/>
              </a:buClr>
              <a:buFont typeface="Wingdings" panose="05000000000000000000" pitchFamily="2" charset="2"/>
              <a:buChar char="§"/>
              <a:defRPr kern="0">
                <a:solidFill>
                  <a:schemeClr val="bg1"/>
                </a:solidFill>
                <a:latin typeface="Calibri" panose="020F0502020204030204" pitchFamily="34" charset="0"/>
              </a:defRPr>
            </a:lvl1pPr>
            <a:lvl2pPr marL="742950" indent="-285750" fontAlgn="base">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fontAlgn="base">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fontAlgn="base">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fontAlgn="base">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fontAlgn="base">
              <a:lnSpc>
                <a:spcPct val="90000"/>
              </a:lnSpc>
              <a:spcBef>
                <a:spcPct val="35000"/>
              </a:spcBef>
              <a:spcAft>
                <a:spcPct val="25000"/>
              </a:spcAft>
              <a:buClr>
                <a:schemeClr val="accent2"/>
              </a:buClr>
              <a:buFont typeface="Arial" charset="0"/>
              <a:buChar char="–"/>
              <a:defRPr sz="1400"/>
            </a:lvl6pPr>
            <a:lvl7pPr marL="2971800" indent="-228600" fontAlgn="base">
              <a:lnSpc>
                <a:spcPct val="90000"/>
              </a:lnSpc>
              <a:spcBef>
                <a:spcPct val="35000"/>
              </a:spcBef>
              <a:spcAft>
                <a:spcPct val="25000"/>
              </a:spcAft>
              <a:buClr>
                <a:schemeClr val="accent2"/>
              </a:buClr>
              <a:buFont typeface="Arial" charset="0"/>
              <a:buChar char="–"/>
              <a:defRPr sz="1400"/>
            </a:lvl7pPr>
            <a:lvl8pPr marL="3429000" indent="-228600" fontAlgn="base">
              <a:lnSpc>
                <a:spcPct val="90000"/>
              </a:lnSpc>
              <a:spcBef>
                <a:spcPct val="35000"/>
              </a:spcBef>
              <a:spcAft>
                <a:spcPct val="25000"/>
              </a:spcAft>
              <a:buClr>
                <a:schemeClr val="accent2"/>
              </a:buClr>
              <a:buFont typeface="Arial" charset="0"/>
              <a:buChar char="–"/>
              <a:defRPr sz="1400"/>
            </a:lvl8pPr>
            <a:lvl9pPr marL="3886200" indent="-228600" fontAlgn="base">
              <a:lnSpc>
                <a:spcPct val="90000"/>
              </a:lnSpc>
              <a:spcBef>
                <a:spcPct val="35000"/>
              </a:spcBef>
              <a:spcAft>
                <a:spcPct val="25000"/>
              </a:spcAft>
              <a:buClr>
                <a:schemeClr val="accent2"/>
              </a:buClr>
              <a:buFont typeface="Arial" charset="0"/>
              <a:buChar char="–"/>
              <a:defRPr sz="1400"/>
            </a:lvl9pPr>
          </a:lstStyle>
          <a:p>
            <a:pPr marL="0" indent="0">
              <a:lnSpc>
                <a:spcPct val="100000"/>
              </a:lnSpc>
              <a:spcBef>
                <a:spcPts val="500"/>
              </a:spcBef>
              <a:spcAft>
                <a:spcPts val="0"/>
              </a:spcAft>
              <a:buNone/>
            </a:pPr>
            <a:r>
              <a:rPr lang="en-US" altLang="en-US" sz="1600" b="1" dirty="0"/>
              <a:t>Study analyses:</a:t>
            </a:r>
          </a:p>
          <a:p>
            <a:pPr>
              <a:lnSpc>
                <a:spcPct val="100000"/>
              </a:lnSpc>
              <a:spcBef>
                <a:spcPts val="500"/>
              </a:spcBef>
              <a:spcAft>
                <a:spcPts val="0"/>
              </a:spcAft>
            </a:pPr>
            <a:r>
              <a:rPr lang="en-US" altLang="en-US" sz="1600" b="1" dirty="0"/>
              <a:t>ATHENA-MONO:</a:t>
            </a:r>
            <a:r>
              <a:rPr lang="en-US" altLang="en-US" sz="1600" dirty="0"/>
              <a:t> </a:t>
            </a:r>
            <a:r>
              <a:rPr lang="en-US" altLang="en-US" sz="1600" b="1" dirty="0">
                <a:solidFill>
                  <a:schemeClr val="accent1"/>
                </a:solidFill>
              </a:rPr>
              <a:t>Arm B</a:t>
            </a:r>
            <a:r>
              <a:rPr lang="en-US" altLang="en-US" sz="1600" dirty="0"/>
              <a:t> vs </a:t>
            </a:r>
            <a:r>
              <a:rPr lang="en-US" altLang="en-US" sz="1600" b="1" dirty="0">
                <a:solidFill>
                  <a:schemeClr val="accent3"/>
                </a:solidFill>
              </a:rPr>
              <a:t>Arm D</a:t>
            </a:r>
          </a:p>
          <a:p>
            <a:pPr>
              <a:lnSpc>
                <a:spcPct val="100000"/>
              </a:lnSpc>
              <a:spcBef>
                <a:spcPts val="500"/>
              </a:spcBef>
              <a:spcAft>
                <a:spcPts val="0"/>
              </a:spcAft>
            </a:pPr>
            <a:r>
              <a:rPr lang="en-US" altLang="en-US" sz="1600" b="1" dirty="0"/>
              <a:t>ATHENA-COMBO: </a:t>
            </a:r>
            <a:r>
              <a:rPr lang="en-US" altLang="en-US" sz="1600" b="1" dirty="0">
                <a:solidFill>
                  <a:schemeClr val="accent4"/>
                </a:solidFill>
              </a:rPr>
              <a:t>Arm A</a:t>
            </a:r>
            <a:r>
              <a:rPr lang="en-US" altLang="en-US" sz="1600" dirty="0"/>
              <a:t> vs </a:t>
            </a:r>
            <a:r>
              <a:rPr lang="en-US" altLang="en-US" sz="1600" b="1" dirty="0">
                <a:solidFill>
                  <a:schemeClr val="accent1"/>
                </a:solidFill>
              </a:rPr>
              <a:t>Arm B</a:t>
            </a:r>
          </a:p>
        </p:txBody>
      </p:sp>
      <p:sp>
        <p:nvSpPr>
          <p:cNvPr id="27" name="Rectangle 26">
            <a:extLst>
              <a:ext uri="{FF2B5EF4-FFF2-40B4-BE49-F238E27FC236}">
                <a16:creationId xmlns:a16="http://schemas.microsoft.com/office/drawing/2014/main" id="{3A0D974B-946A-3420-C69C-B3561800BB02}"/>
              </a:ext>
            </a:extLst>
          </p:cNvPr>
          <p:cNvSpPr/>
          <p:nvPr/>
        </p:nvSpPr>
        <p:spPr bwMode="auto">
          <a:xfrm>
            <a:off x="7598895" y="2329586"/>
            <a:ext cx="3353265" cy="274320"/>
          </a:xfrm>
          <a:prstGeom prst="rect">
            <a:avLst/>
          </a:prstGeom>
          <a:noFill/>
          <a:ln w="28575">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2000" b="0" dirty="0">
              <a:solidFill>
                <a:schemeClr val="tx1"/>
              </a:solidFill>
              <a:latin typeface="Calibri" panose="020F0502020204030204" pitchFamily="34" charset="0"/>
            </a:endParaRPr>
          </a:p>
        </p:txBody>
      </p:sp>
      <p:sp>
        <p:nvSpPr>
          <p:cNvPr id="28" name="TextBox 27">
            <a:extLst>
              <a:ext uri="{FF2B5EF4-FFF2-40B4-BE49-F238E27FC236}">
                <a16:creationId xmlns:a16="http://schemas.microsoft.com/office/drawing/2014/main" id="{CEFC1EC8-D547-36C4-FD95-5689E53F99A5}"/>
              </a:ext>
            </a:extLst>
          </p:cNvPr>
          <p:cNvSpPr txBox="1"/>
          <p:nvPr/>
        </p:nvSpPr>
        <p:spPr bwMode="auto">
          <a:xfrm>
            <a:off x="10974645" y="2163182"/>
            <a:ext cx="10429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600" b="1" i="1" dirty="0">
                <a:solidFill>
                  <a:srgbClr val="FF0000"/>
                </a:solidFill>
                <a:latin typeface="Calibri" panose="020F0502020204030204" pitchFamily="34" charset="0"/>
              </a:rPr>
              <a:t>Current analysis</a:t>
            </a:r>
          </a:p>
        </p:txBody>
      </p:sp>
      <p:cxnSp>
        <p:nvCxnSpPr>
          <p:cNvPr id="11" name="Straight Arrow Connector 10">
            <a:extLst>
              <a:ext uri="{FF2B5EF4-FFF2-40B4-BE49-F238E27FC236}">
                <a16:creationId xmlns:a16="http://schemas.microsoft.com/office/drawing/2014/main" id="{F9608895-498B-F5C8-3477-D4DDAF311392}"/>
              </a:ext>
            </a:extLst>
          </p:cNvPr>
          <p:cNvCxnSpPr/>
          <p:nvPr/>
        </p:nvCxnSpPr>
        <p:spPr bwMode="auto">
          <a:xfrm>
            <a:off x="4122781" y="2069216"/>
            <a:ext cx="0" cy="396585"/>
          </a:xfrm>
          <a:prstGeom prst="straightConnector1">
            <a:avLst/>
          </a:prstGeom>
          <a:noFill/>
          <a:ln w="28575" cap="flat" cmpd="sng" algn="ctr">
            <a:solidFill>
              <a:schemeClr val="bg1"/>
            </a:solidFill>
            <a:prstDash val="sysDash"/>
            <a:round/>
            <a:headEnd type="none" w="med" len="med"/>
            <a:tailEnd type="triangle"/>
          </a:ln>
          <a:effectLst/>
        </p:spPr>
      </p:cxnSp>
      <p:grpSp>
        <p:nvGrpSpPr>
          <p:cNvPr id="30" name="Group 29">
            <a:extLst>
              <a:ext uri="{FF2B5EF4-FFF2-40B4-BE49-F238E27FC236}">
                <a16:creationId xmlns:a16="http://schemas.microsoft.com/office/drawing/2014/main" id="{5193880D-7FEF-B304-BD7A-CA5C891776F9}"/>
              </a:ext>
            </a:extLst>
          </p:cNvPr>
          <p:cNvGrpSpPr/>
          <p:nvPr/>
        </p:nvGrpSpPr>
        <p:grpSpPr>
          <a:xfrm>
            <a:off x="9392911" y="6207927"/>
            <a:ext cx="2488502" cy="454909"/>
            <a:chOff x="9392911" y="6207927"/>
            <a:chExt cx="2488502" cy="454909"/>
          </a:xfrm>
        </p:grpSpPr>
        <p:pic>
          <p:nvPicPr>
            <p:cNvPr id="31" name="Picture 30" descr="A picture containing text, ax, wheel&#10;&#10;Description automatically generated">
              <a:extLst>
                <a:ext uri="{FF2B5EF4-FFF2-40B4-BE49-F238E27FC236}">
                  <a16:creationId xmlns:a16="http://schemas.microsoft.com/office/drawing/2014/main" id="{AC30EA22-CB54-91A6-4CD6-D582650E010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32" name="Rectangle 31">
              <a:extLst>
                <a:ext uri="{FF2B5EF4-FFF2-40B4-BE49-F238E27FC236}">
                  <a16:creationId xmlns:a16="http://schemas.microsoft.com/office/drawing/2014/main" id="{A8D28BCC-8D21-8160-936B-D77054EB5D0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3390511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ATHENA-MONO: Baseline Characteristics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C570DDCD-A67F-495F-7C9E-840F4C23619E}"/>
              </a:ext>
            </a:extLst>
          </p:cNvPr>
          <p:cNvGraphicFramePr>
            <a:graphicFrameLocks/>
          </p:cNvGraphicFramePr>
          <p:nvPr>
            <p:extLst>
              <p:ext uri="{D42A27DB-BD31-4B8C-83A1-F6EECF244321}">
                <p14:modId xmlns:p14="http://schemas.microsoft.com/office/powerpoint/2010/main" val="1061629469"/>
              </p:ext>
            </p:extLst>
          </p:nvPr>
        </p:nvGraphicFramePr>
        <p:xfrm>
          <a:off x="500851" y="1317829"/>
          <a:ext cx="5444137" cy="4694032"/>
        </p:xfrm>
        <a:graphic>
          <a:graphicData uri="http://schemas.openxmlformats.org/drawingml/2006/table">
            <a:tbl>
              <a:tblPr/>
              <a:tblGrid>
                <a:gridCol w="1414181">
                  <a:extLst>
                    <a:ext uri="{9D8B030D-6E8A-4147-A177-3AD203B41FA5}">
                      <a16:colId xmlns:a16="http://schemas.microsoft.com/office/drawing/2014/main" val="20000"/>
                    </a:ext>
                  </a:extLst>
                </a:gridCol>
                <a:gridCol w="1007489">
                  <a:extLst>
                    <a:ext uri="{9D8B030D-6E8A-4147-A177-3AD203B41FA5}">
                      <a16:colId xmlns:a16="http://schemas.microsoft.com/office/drawing/2014/main" val="20001"/>
                    </a:ext>
                  </a:extLst>
                </a:gridCol>
                <a:gridCol w="1007489">
                  <a:extLst>
                    <a:ext uri="{9D8B030D-6E8A-4147-A177-3AD203B41FA5}">
                      <a16:colId xmlns:a16="http://schemas.microsoft.com/office/drawing/2014/main" val="1660147437"/>
                    </a:ext>
                  </a:extLst>
                </a:gridCol>
                <a:gridCol w="1007489">
                  <a:extLst>
                    <a:ext uri="{9D8B030D-6E8A-4147-A177-3AD203B41FA5}">
                      <a16:colId xmlns:a16="http://schemas.microsoft.com/office/drawing/2014/main" val="20002"/>
                    </a:ext>
                  </a:extLst>
                </a:gridCol>
                <a:gridCol w="1007489">
                  <a:extLst>
                    <a:ext uri="{9D8B030D-6E8A-4147-A177-3AD203B41FA5}">
                      <a16:colId xmlns:a16="http://schemas.microsoft.com/office/drawing/2014/main" val="425068699"/>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HRD Population</a:t>
                      </a:r>
                    </a:p>
                  </a:txBody>
                  <a:tcPr marL="121699" marR="121699"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ITT Population</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extLst>
                  <a:ext uri="{0D108BD9-81ED-4DB2-BD59-A6C34878D82A}">
                    <a16:rowId xmlns:a16="http://schemas.microsoft.com/office/drawing/2014/main" val="1000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Rucaparib (n = 185)</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49)</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Rucaparib (n = 427)</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1384398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57.0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(30-81)</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59.0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(38-78)</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(30-83)</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Race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White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Asian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Unknown</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137 (74.1)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 (22.2)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(2.2)</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(71.4)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(22.4)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(2.0)</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328 (76.8)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 (18.7)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(1.9)</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 (78.4)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(14.4)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1*</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 (28.6)</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(20.4)</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131 (30.7)</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(31.5)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FIGO stage IV</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(26.5)</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 (36.7)</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104 (24.4)</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 (29.7)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6026517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Cancer type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Epithelial ovarian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Fallopian tube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Primary peritoneal</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153 (82.7)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(11.4)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 (79.6)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336 (78.7)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(11.7)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 (9.6)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85 (76.6)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 (16.2)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(7.2)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20653816"/>
                  </a:ext>
                </a:extLst>
              </a:tr>
            </a:tbl>
          </a:graphicData>
        </a:graphic>
      </p:graphicFrame>
      <p:graphicFrame>
        <p:nvGraphicFramePr>
          <p:cNvPr id="7" name="Group 3">
            <a:extLst>
              <a:ext uri="{FF2B5EF4-FFF2-40B4-BE49-F238E27FC236}">
                <a16:creationId xmlns:a16="http://schemas.microsoft.com/office/drawing/2014/main" id="{55722C21-438A-1D7C-4ADF-994BC5274ADF}"/>
              </a:ext>
            </a:extLst>
          </p:cNvPr>
          <p:cNvGraphicFramePr>
            <a:graphicFrameLocks/>
          </p:cNvGraphicFramePr>
          <p:nvPr>
            <p:extLst>
              <p:ext uri="{D42A27DB-BD31-4B8C-83A1-F6EECF244321}">
                <p14:modId xmlns:p14="http://schemas.microsoft.com/office/powerpoint/2010/main" val="2992535332"/>
              </p:ext>
            </p:extLst>
          </p:nvPr>
        </p:nvGraphicFramePr>
        <p:xfrm>
          <a:off x="6314477" y="1317829"/>
          <a:ext cx="5444136" cy="4815936"/>
        </p:xfrm>
        <a:graphic>
          <a:graphicData uri="http://schemas.openxmlformats.org/drawingml/2006/table">
            <a:tbl>
              <a:tblPr/>
              <a:tblGrid>
                <a:gridCol w="1463040">
                  <a:extLst>
                    <a:ext uri="{9D8B030D-6E8A-4147-A177-3AD203B41FA5}">
                      <a16:colId xmlns:a16="http://schemas.microsoft.com/office/drawing/2014/main" val="20000"/>
                    </a:ext>
                  </a:extLst>
                </a:gridCol>
                <a:gridCol w="995274">
                  <a:extLst>
                    <a:ext uri="{9D8B030D-6E8A-4147-A177-3AD203B41FA5}">
                      <a16:colId xmlns:a16="http://schemas.microsoft.com/office/drawing/2014/main" val="20001"/>
                    </a:ext>
                  </a:extLst>
                </a:gridCol>
                <a:gridCol w="995274">
                  <a:extLst>
                    <a:ext uri="{9D8B030D-6E8A-4147-A177-3AD203B41FA5}">
                      <a16:colId xmlns:a16="http://schemas.microsoft.com/office/drawing/2014/main" val="1660147437"/>
                    </a:ext>
                  </a:extLst>
                </a:gridCol>
                <a:gridCol w="995274">
                  <a:extLst>
                    <a:ext uri="{9D8B030D-6E8A-4147-A177-3AD203B41FA5}">
                      <a16:colId xmlns:a16="http://schemas.microsoft.com/office/drawing/2014/main" val="20002"/>
                    </a:ext>
                  </a:extLst>
                </a:gridCol>
                <a:gridCol w="995274">
                  <a:extLst>
                    <a:ext uri="{9D8B030D-6E8A-4147-A177-3AD203B41FA5}">
                      <a16:colId xmlns:a16="http://schemas.microsoft.com/office/drawing/2014/main" val="425068699"/>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HRD Population</a:t>
                      </a:r>
                    </a:p>
                  </a:txBody>
                  <a:tcPr marL="121699" marR="121699"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ITT Population</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extLst>
                  <a:ext uri="{0D108BD9-81ED-4DB2-BD59-A6C34878D82A}">
                    <a16:rowId xmlns:a16="http://schemas.microsoft.com/office/drawing/2014/main" val="1000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Rucaparib (n = 185)</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(n = 49)</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Rucaparib (n = 427)</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(n = 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1384398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Surgery timing</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Primary surgery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Interval debulking</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104 (56.2)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81 (43.8)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27 (55.1)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22 (44.9)</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209 (48.9)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218 (51.1)</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 (48.6)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57 (51.4)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Residual disease post CT</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48 (25.9)</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14 (28.6)</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105 (24.6)</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29 (26.1)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6026517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HRD test status</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BRCA</a:t>
                      </a:r>
                      <a:r>
                        <a:rPr kumimoji="0" lang="en-US" sz="14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mut‡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BRCA</a:t>
                      </a:r>
                      <a:r>
                        <a:rPr kumimoji="0" lang="en-US" sz="14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wt</a:t>
                      </a: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t>
                      </a:r>
                      <a:b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LOH</a:t>
                      </a:r>
                      <a:r>
                        <a:rPr kumimoji="0" lang="en-US" sz="14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high‡</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BRCA</a:t>
                      </a:r>
                      <a:r>
                        <a:rPr kumimoji="0" lang="en-US" sz="14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wt</a:t>
                      </a: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t>
                      </a:r>
                      <a:b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LOH</a:t>
                      </a:r>
                      <a:r>
                        <a:rPr kumimoji="0" lang="en-US" sz="14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low§</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BRCA</a:t>
                      </a:r>
                      <a:r>
                        <a:rPr kumimoji="0" lang="en-US" sz="14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wt</a:t>
                      </a: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t>
                      </a:r>
                      <a:b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LOH</a:t>
                      </a:r>
                      <a:r>
                        <a:rPr kumimoji="0" lang="en-US" sz="14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indet‖</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91 (49.2)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94 (50.8)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 (49.0)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25 (51.0)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91 (21.3)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94 (22.0)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189 (44.3)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53 (12.4)</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 (21.6)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25 (22.5)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49 (44.1)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 (11.7)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2065381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Measurable disease at BL</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 (10.2)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41 (9.6)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 (9.9)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99206627"/>
                  </a:ext>
                </a:extLst>
              </a:tr>
            </a:tbl>
          </a:graphicData>
        </a:graphic>
      </p:graphicFrame>
      <p:sp>
        <p:nvSpPr>
          <p:cNvPr id="15" name="Text Box 30">
            <a:extLst>
              <a:ext uri="{FF2B5EF4-FFF2-40B4-BE49-F238E27FC236}">
                <a16:creationId xmlns:a16="http://schemas.microsoft.com/office/drawing/2014/main" id="{E73F3E98-E1EB-4C25-23A2-262518E9D7F2}"/>
              </a:ext>
            </a:extLst>
          </p:cNvPr>
          <p:cNvSpPr txBox="1">
            <a:spLocks noChangeArrowheads="1"/>
          </p:cNvSpPr>
          <p:nvPr/>
        </p:nvSpPr>
        <p:spPr bwMode="auto">
          <a:xfrm>
            <a:off x="4220630" y="6137728"/>
            <a:ext cx="6416532"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ts val="0"/>
              </a:spcBef>
              <a:spcAft>
                <a:spcPts val="0"/>
              </a:spcAft>
              <a:buClr>
                <a:schemeClr val="folHlink"/>
              </a:buClr>
              <a:buFont typeface="Arial" panose="020B0604020202020204" pitchFamily="34" charset="0"/>
              <a:buNone/>
            </a:pPr>
            <a:r>
              <a:rPr lang="en-US" altLang="en-US" sz="1200" b="0" dirty="0">
                <a:solidFill>
                  <a:schemeClr val="bg1"/>
                </a:solidFill>
                <a:latin typeface="Calibri" panose="020F0502020204030204" pitchFamily="34" charset="0"/>
              </a:rPr>
              <a:t>*Not shown: 1 patient in rucaparib arm of ITT with ECOG PS of 1 at screening, 2 at cycle 1, Day 1.</a:t>
            </a:r>
          </a:p>
          <a:p>
            <a:pPr>
              <a:lnSpc>
                <a:spcPct val="100000"/>
              </a:lnSpc>
              <a:spcBef>
                <a:spcPts val="0"/>
              </a:spcBef>
              <a:spcAft>
                <a:spcPts val="0"/>
              </a:spcAft>
              <a:buClr>
                <a:schemeClr val="folHlink"/>
              </a:buClr>
              <a:buNone/>
            </a:pPr>
            <a:r>
              <a:rPr kumimoji="0" lang="en-US" sz="12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200" b="0" i="0" u="none" strike="noStrike" cap="none" normalizeH="0" dirty="0">
                <a:ln>
                  <a:noFill/>
                </a:ln>
                <a:solidFill>
                  <a:schemeClr val="bg1"/>
                </a:solidFill>
                <a:effectLst/>
                <a:latin typeface="Calibri" panose="020F0502020204030204" pitchFamily="34" charset="0"/>
              </a:rPr>
              <a:t>Stratification factor. </a:t>
            </a:r>
            <a:r>
              <a:rPr kumimoji="0" lang="en-US" sz="1200" b="0" i="0" u="none" strike="noStrike" kern="1200" cap="none" spc="0" normalizeH="0" baseline="30000" noProof="0" dirty="0">
                <a:ln>
                  <a:noFill/>
                </a:ln>
                <a:solidFill>
                  <a:srgbClr val="455560">
                    <a:lumMod val="10000"/>
                  </a:srgbClr>
                </a:solidFill>
                <a:effectLst/>
                <a:uLnTx/>
                <a:uFillTx/>
                <a:latin typeface="Calibri" panose="020F0502020204030204" pitchFamily="34" charset="0"/>
                <a:cs typeface="+mn-cs"/>
              </a:rPr>
              <a:t>‡</a:t>
            </a:r>
            <a:r>
              <a:rPr kumimoji="0" lang="en-US" sz="1200" b="0" i="0" u="none" strike="noStrike" cap="none" normalizeH="0" dirty="0">
                <a:ln>
                  <a:noFill/>
                </a:ln>
                <a:solidFill>
                  <a:schemeClr val="bg1"/>
                </a:solidFill>
                <a:effectLst/>
                <a:latin typeface="Calibri" panose="020F0502020204030204" pitchFamily="34" charset="0"/>
              </a:rPr>
              <a:t>HRD positive. </a:t>
            </a:r>
            <a:r>
              <a:rPr kumimoji="0" lang="en-US" sz="1200" b="0" i="0" u="none" strike="noStrike" kern="1200" cap="none" spc="0" normalizeH="0" baseline="30000" noProof="0" dirty="0">
                <a:ln>
                  <a:noFill/>
                </a:ln>
                <a:solidFill>
                  <a:srgbClr val="455560">
                    <a:lumMod val="10000"/>
                  </a:srgbClr>
                </a:solidFill>
                <a:effectLst/>
                <a:uLnTx/>
                <a:uFillTx/>
                <a:latin typeface="Calibri" panose="020F0502020204030204" pitchFamily="34" charset="0"/>
                <a:cs typeface="+mn-cs"/>
              </a:rPr>
              <a:t>§</a:t>
            </a:r>
            <a:r>
              <a:rPr kumimoji="0" lang="en-US" sz="1200" b="0" i="0" u="none" strike="noStrike" cap="none" normalizeH="0" dirty="0">
                <a:ln>
                  <a:noFill/>
                </a:ln>
                <a:solidFill>
                  <a:schemeClr val="bg1"/>
                </a:solidFill>
                <a:effectLst/>
                <a:latin typeface="Calibri" panose="020F0502020204030204" pitchFamily="34" charset="0"/>
              </a:rPr>
              <a:t>HRD negative. </a:t>
            </a:r>
            <a:r>
              <a:rPr kumimoji="0" lang="en-US" sz="1200" b="0" i="0" u="none" strike="noStrike" kern="1200" cap="none" spc="0" normalizeH="0" baseline="30000" noProof="0" dirty="0">
                <a:ln>
                  <a:noFill/>
                </a:ln>
                <a:solidFill>
                  <a:srgbClr val="455560">
                    <a:lumMod val="10000"/>
                  </a:srgbClr>
                </a:solidFill>
                <a:effectLst/>
                <a:uLnTx/>
                <a:uFillTx/>
                <a:latin typeface="Calibri" panose="020F0502020204030204" pitchFamily="34" charset="0"/>
                <a:cs typeface="+mn-cs"/>
              </a:rPr>
              <a:t>‖</a:t>
            </a:r>
            <a:r>
              <a:rPr kumimoji="0" lang="en-US" sz="1200" b="0" i="0" u="none" strike="noStrike" cap="none" normalizeH="0" dirty="0">
                <a:ln>
                  <a:noFill/>
                </a:ln>
                <a:solidFill>
                  <a:schemeClr val="bg1"/>
                </a:solidFill>
                <a:effectLst/>
                <a:latin typeface="Calibri" panose="020F0502020204030204" pitchFamily="34" charset="0"/>
              </a:rPr>
              <a:t>HRD unknown.</a:t>
            </a:r>
            <a:endParaRPr lang="en-US" altLang="en-US" sz="1200" b="0" dirty="0">
              <a:solidFill>
                <a:schemeClr val="bg1"/>
              </a:solidFill>
              <a:latin typeface="Calibri" panose="020F0502020204030204" pitchFamily="34" charset="0"/>
            </a:endParaRPr>
          </a:p>
        </p:txBody>
      </p:sp>
      <p:grpSp>
        <p:nvGrpSpPr>
          <p:cNvPr id="8" name="Group 7">
            <a:extLst>
              <a:ext uri="{FF2B5EF4-FFF2-40B4-BE49-F238E27FC236}">
                <a16:creationId xmlns:a16="http://schemas.microsoft.com/office/drawing/2014/main" id="{64D0FD6A-D808-AC8D-9644-B54FBFDE0EDF}"/>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A887B4E3-9D89-3EC2-8DA1-F9BD11473BC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9">
              <a:extLst>
                <a:ext uri="{FF2B5EF4-FFF2-40B4-BE49-F238E27FC236}">
                  <a16:creationId xmlns:a16="http://schemas.microsoft.com/office/drawing/2014/main" id="{FA81D3F6-61D5-8125-6A93-3E093F83BBF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51144276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4" name="Straight Connector 83">
            <a:extLst>
              <a:ext uri="{FF2B5EF4-FFF2-40B4-BE49-F238E27FC236}">
                <a16:creationId xmlns:a16="http://schemas.microsoft.com/office/drawing/2014/main" id="{D1FCA5E1-34A0-D630-E6BD-B4BDFBFACDE5}"/>
              </a:ext>
            </a:extLst>
          </p:cNvPr>
          <p:cNvCxnSpPr>
            <a:cxnSpLocks/>
          </p:cNvCxnSpPr>
          <p:nvPr/>
        </p:nvCxnSpPr>
        <p:spPr bwMode="auto">
          <a:xfrm>
            <a:off x="4815112" y="2362200"/>
            <a:ext cx="0" cy="1883966"/>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102" name="Straight Connector 101">
            <a:extLst>
              <a:ext uri="{FF2B5EF4-FFF2-40B4-BE49-F238E27FC236}">
                <a16:creationId xmlns:a16="http://schemas.microsoft.com/office/drawing/2014/main" id="{A4D95386-1D5A-8496-7C1A-D353BDA681B9}"/>
              </a:ext>
            </a:extLst>
          </p:cNvPr>
          <p:cNvCxnSpPr>
            <a:cxnSpLocks/>
          </p:cNvCxnSpPr>
          <p:nvPr/>
        </p:nvCxnSpPr>
        <p:spPr bwMode="auto">
          <a:xfrm>
            <a:off x="7410015" y="2788920"/>
            <a:ext cx="0" cy="1457246"/>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ATHENA-MONO: Investigator-Assessed PFS in </a:t>
            </a:r>
            <a:br>
              <a:rPr lang="en-US" dirty="0"/>
            </a:br>
            <a:r>
              <a:rPr lang="en-US" dirty="0"/>
              <a:t>HRD Population (Primary Endpoint)</a:t>
            </a:r>
            <a:endParaRPr lang="en-US" altLang="en-US" dirty="0"/>
          </a:p>
        </p:txBody>
      </p:sp>
      <p:sp>
        <p:nvSpPr>
          <p:cNvPr id="8" name="Content Placeholder 7">
            <a:extLst>
              <a:ext uri="{FF2B5EF4-FFF2-40B4-BE49-F238E27FC236}">
                <a16:creationId xmlns:a16="http://schemas.microsoft.com/office/drawing/2014/main" id="{1C10C1F6-8A43-0632-E1D5-557CBDAFDB33}"/>
              </a:ext>
            </a:extLst>
          </p:cNvPr>
          <p:cNvSpPr>
            <a:spLocks noGrp="1"/>
          </p:cNvSpPr>
          <p:nvPr>
            <p:ph idx="1"/>
          </p:nvPr>
        </p:nvSpPr>
        <p:spPr>
          <a:xfrm>
            <a:off x="604675" y="5595476"/>
            <a:ext cx="10877529" cy="440122"/>
          </a:xfrm>
        </p:spPr>
        <p:txBody>
          <a:bodyPr/>
          <a:lstStyle/>
          <a:p>
            <a:r>
              <a:rPr lang="en-US" sz="2200" dirty="0"/>
              <a:t>Rucaparib maintenance significantly prolonged investigator-assessed PFS vs placebo in HRD population; similar results observed with BICR-assessed PFS</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a:t>
            </a:r>
            <a:endParaRPr lang="en-US" altLang="en-US" sz="1200" b="0" dirty="0">
              <a:solidFill>
                <a:schemeClr val="bg2"/>
              </a:solidFill>
              <a:latin typeface="Calibri" panose="020F0502020204030204" pitchFamily="34" charset="0"/>
            </a:endParaRPr>
          </a:p>
        </p:txBody>
      </p:sp>
      <p:graphicFrame>
        <p:nvGraphicFramePr>
          <p:cNvPr id="83" name="Table 2">
            <a:extLst>
              <a:ext uri="{FF2B5EF4-FFF2-40B4-BE49-F238E27FC236}">
                <a16:creationId xmlns:a16="http://schemas.microsoft.com/office/drawing/2014/main" id="{859D6B8F-3D7B-719A-56EE-1C88226E0324}"/>
              </a:ext>
            </a:extLst>
          </p:cNvPr>
          <p:cNvGraphicFramePr>
            <a:graphicFrameLocks noGrp="1"/>
          </p:cNvGraphicFramePr>
          <p:nvPr/>
        </p:nvGraphicFramePr>
        <p:xfrm>
          <a:off x="8540644" y="989003"/>
          <a:ext cx="2882416" cy="1682496"/>
        </p:xfrm>
        <a:graphic>
          <a:graphicData uri="http://schemas.openxmlformats.org/drawingml/2006/table">
            <a:tbl>
              <a:tblPr firstRow="1" bandRow="1">
                <a:tableStyleId>{5C22544A-7EE6-4342-B048-85BDC9FD1C3A}</a:tableStyleId>
              </a:tblPr>
              <a:tblGrid>
                <a:gridCol w="1053616">
                  <a:extLst>
                    <a:ext uri="{9D8B030D-6E8A-4147-A177-3AD203B41FA5}">
                      <a16:colId xmlns:a16="http://schemas.microsoft.com/office/drawing/2014/main" val="2100355811"/>
                    </a:ext>
                  </a:extLst>
                </a:gridCol>
                <a:gridCol w="1828800">
                  <a:extLst>
                    <a:ext uri="{9D8B030D-6E8A-4147-A177-3AD203B41FA5}">
                      <a16:colId xmlns:a16="http://schemas.microsoft.com/office/drawing/2014/main" val="3125197608"/>
                    </a:ext>
                  </a:extLst>
                </a:gridCol>
              </a:tblGrid>
              <a:tr h="175246">
                <a:tc>
                  <a:txBody>
                    <a:bodyPr/>
                    <a:lstStyle/>
                    <a:p>
                      <a:pPr>
                        <a:lnSpc>
                          <a:spcPct val="90000"/>
                        </a:lnSpc>
                      </a:pPr>
                      <a:endParaRPr lang="en-US" sz="1600" dirty="0">
                        <a:solidFill>
                          <a:schemeClr val="bg1"/>
                        </a:solidFill>
                        <a:latin typeface="+mn-lt"/>
                      </a:endParaRP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600" dirty="0">
                          <a:solidFill>
                            <a:schemeClr val="bg1"/>
                          </a:solidFill>
                          <a:latin typeface="+mn-lt"/>
                        </a:rPr>
                        <a:t>Median PFS, </a:t>
                      </a:r>
                    </a:p>
                    <a:p>
                      <a:pPr algn="ctr">
                        <a:lnSpc>
                          <a:spcPct val="90000"/>
                        </a:lnSpc>
                      </a:pPr>
                      <a:r>
                        <a:rPr lang="en-US" sz="1600" dirty="0">
                          <a:solidFill>
                            <a:schemeClr val="bg1"/>
                          </a:solidFill>
                          <a:latin typeface="+mn-lt"/>
                        </a:rPr>
                        <a:t>Mo (95% CI)</a:t>
                      </a: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0803329"/>
                  </a:ext>
                </a:extLst>
              </a:tr>
              <a:tr h="274070">
                <a:tc>
                  <a:txBody>
                    <a:bodyPr/>
                    <a:lstStyle/>
                    <a:p>
                      <a:pPr algn="r">
                        <a:lnSpc>
                          <a:spcPct val="90000"/>
                        </a:lnSpc>
                      </a:pPr>
                      <a:r>
                        <a:rPr kumimoji="0" lang="en-US" sz="1600" b="1" i="0" u="none" strike="noStrike" cap="none" normalizeH="0" baseline="0" dirty="0">
                          <a:ln>
                            <a:noFill/>
                          </a:ln>
                          <a:solidFill>
                            <a:schemeClr val="accent1"/>
                          </a:solidFill>
                          <a:effectLst/>
                          <a:latin typeface="+mn-lt"/>
                        </a:rPr>
                        <a:t>Rucaparib</a:t>
                      </a:r>
                      <a:endParaRPr lang="en-US" sz="1600" b="1" dirty="0">
                        <a:solidFill>
                          <a:schemeClr val="accent1"/>
                        </a:solidFill>
                        <a:latin typeface="+mn-lt"/>
                      </a:endParaRP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600" dirty="0">
                          <a:solidFill>
                            <a:schemeClr val="bg1"/>
                          </a:solidFill>
                          <a:latin typeface="+mn-lt"/>
                        </a:rPr>
                        <a:t>28.7 (23.0-NR)</a:t>
                      </a: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85503402"/>
                  </a:ext>
                </a:extLst>
              </a:tr>
              <a:tr h="175246">
                <a:tc>
                  <a:txBody>
                    <a:bodyPr/>
                    <a:lstStyle/>
                    <a:p>
                      <a:pPr algn="r">
                        <a:lnSpc>
                          <a:spcPct val="90000"/>
                        </a:lnSpc>
                      </a:pPr>
                      <a:r>
                        <a:rPr lang="en-US" sz="1600" b="1" dirty="0">
                          <a:solidFill>
                            <a:schemeClr val="accent3"/>
                          </a:solidFill>
                          <a:latin typeface="+mn-lt"/>
                        </a:rPr>
                        <a:t>Placebo</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600" dirty="0">
                          <a:solidFill>
                            <a:schemeClr val="bg1"/>
                          </a:solidFill>
                          <a:latin typeface="+mn-lt"/>
                        </a:rPr>
                        <a:t>11.3 (9.1-22.1)</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157766"/>
                  </a:ext>
                </a:extLst>
              </a:tr>
              <a:tr h="287904">
                <a:tc gridSpan="2">
                  <a:txBody>
                    <a:bodyPr/>
                    <a:lstStyle/>
                    <a:p>
                      <a:pPr algn="ctr">
                        <a:lnSpc>
                          <a:spcPct val="90000"/>
                        </a:lnSpc>
                      </a:pPr>
                      <a:r>
                        <a:rPr lang="en-US" sz="1600" dirty="0">
                          <a:solidFill>
                            <a:schemeClr val="bg1"/>
                          </a:solidFill>
                          <a:latin typeface="+mn-lt"/>
                        </a:rPr>
                        <a:t>HR: 0.47 (95% CI: 0.31-0.72)</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sz="1600" dirty="0">
                          <a:solidFill>
                            <a:schemeClr val="bg1"/>
                          </a:solidFill>
                          <a:latin typeface="+mn-lt"/>
                        </a:rPr>
                        <a:t>Log-rank </a:t>
                      </a:r>
                      <a:r>
                        <a:rPr lang="en-US" sz="1600" i="1" dirty="0">
                          <a:solidFill>
                            <a:schemeClr val="bg1"/>
                          </a:solidFill>
                          <a:latin typeface="+mn-lt"/>
                        </a:rPr>
                        <a:t>P </a:t>
                      </a:r>
                      <a:r>
                        <a:rPr lang="en-US" sz="1600" dirty="0">
                          <a:solidFill>
                            <a:schemeClr val="bg1"/>
                          </a:solidFill>
                          <a:latin typeface="+mn-lt"/>
                        </a:rPr>
                        <a:t>= .0004</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pPr algn="ctr"/>
                      <a:endParaRPr lang="en-US" sz="12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645406223"/>
                  </a:ext>
                </a:extLst>
              </a:tr>
            </a:tbl>
          </a:graphicData>
        </a:graphic>
      </p:graphicFrame>
      <p:grpSp>
        <p:nvGrpSpPr>
          <p:cNvPr id="104" name="Group 103">
            <a:extLst>
              <a:ext uri="{FF2B5EF4-FFF2-40B4-BE49-F238E27FC236}">
                <a16:creationId xmlns:a16="http://schemas.microsoft.com/office/drawing/2014/main" id="{158F0E7D-FA78-E33D-CCB1-6C4769B398EC}"/>
              </a:ext>
            </a:extLst>
          </p:cNvPr>
          <p:cNvGrpSpPr/>
          <p:nvPr/>
        </p:nvGrpSpPr>
        <p:grpSpPr>
          <a:xfrm>
            <a:off x="466501" y="4716038"/>
            <a:ext cx="10427821" cy="775643"/>
            <a:chOff x="466501" y="4834788"/>
            <a:chExt cx="10427821" cy="775643"/>
          </a:xfrm>
        </p:grpSpPr>
        <p:sp>
          <p:nvSpPr>
            <p:cNvPr id="82" name="TextBox 81">
              <a:extLst>
                <a:ext uri="{FF2B5EF4-FFF2-40B4-BE49-F238E27FC236}">
                  <a16:creationId xmlns:a16="http://schemas.microsoft.com/office/drawing/2014/main" id="{42835003-949C-D468-20D1-591A4054525E}"/>
                </a:ext>
              </a:extLst>
            </p:cNvPr>
            <p:cNvSpPr txBox="1"/>
            <p:nvPr/>
          </p:nvSpPr>
          <p:spPr bwMode="auto">
            <a:xfrm>
              <a:off x="466501" y="4834788"/>
              <a:ext cx="1601863"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Aft>
                  <a:spcPct val="0"/>
                </a:spcAft>
                <a:buClrTx/>
                <a:buFontTx/>
                <a:buNone/>
              </a:pPr>
              <a:r>
                <a:rPr lang="en-US" sz="1200" b="1" dirty="0">
                  <a:solidFill>
                    <a:schemeClr val="bg1"/>
                  </a:solidFill>
                  <a:latin typeface="Calibri" panose="020F0502020204030204" pitchFamily="34" charset="0"/>
                </a:rPr>
                <a:t>Patients at Risk, n (Events, n):</a:t>
              </a:r>
            </a:p>
            <a:p>
              <a:pPr algn="r">
                <a:lnSpc>
                  <a:spcPct val="90000"/>
                </a:lnSpc>
                <a:spcAft>
                  <a:spcPct val="0"/>
                </a:spcAft>
                <a:buClrTx/>
                <a:buFontTx/>
                <a:buNone/>
              </a:pPr>
              <a:r>
                <a:rPr lang="en-US" sz="1200" b="1" dirty="0">
                  <a:solidFill>
                    <a:schemeClr val="accent1"/>
                  </a:solidFill>
                  <a:latin typeface="Calibri" panose="020F0502020204030204" pitchFamily="34" charset="0"/>
                </a:rPr>
                <a:t>Rucaparib</a:t>
              </a:r>
            </a:p>
            <a:p>
              <a:pPr algn="r">
                <a:lnSpc>
                  <a:spcPct val="90000"/>
                </a:lnSpc>
                <a:spcAft>
                  <a:spcPct val="0"/>
                </a:spcAft>
                <a:buClrTx/>
                <a:buFontTx/>
                <a:buNone/>
              </a:pPr>
              <a:r>
                <a:rPr lang="en-US" sz="1200" b="1" dirty="0">
                  <a:solidFill>
                    <a:schemeClr val="accent3"/>
                  </a:solidFill>
                  <a:latin typeface="Calibri" panose="020F0502020204030204" pitchFamily="34" charset="0"/>
                </a:rPr>
                <a:t>Placebo</a:t>
              </a:r>
            </a:p>
          </p:txBody>
        </p:sp>
        <p:grpSp>
          <p:nvGrpSpPr>
            <p:cNvPr id="85" name="Group 84">
              <a:extLst>
                <a:ext uri="{FF2B5EF4-FFF2-40B4-BE49-F238E27FC236}">
                  <a16:creationId xmlns:a16="http://schemas.microsoft.com/office/drawing/2014/main" id="{3E5B931C-DBCF-7776-6BC7-82BB61D52871}"/>
                </a:ext>
              </a:extLst>
            </p:cNvPr>
            <p:cNvGrpSpPr/>
            <p:nvPr/>
          </p:nvGrpSpPr>
          <p:grpSpPr>
            <a:xfrm>
              <a:off x="1912106" y="5185699"/>
              <a:ext cx="8982216" cy="424732"/>
              <a:chOff x="2022180" y="4513793"/>
              <a:chExt cx="5659317" cy="424732"/>
            </a:xfrm>
          </p:grpSpPr>
          <p:sp>
            <p:nvSpPr>
              <p:cNvPr id="86" name="TextBox 85">
                <a:extLst>
                  <a:ext uri="{FF2B5EF4-FFF2-40B4-BE49-F238E27FC236}">
                    <a16:creationId xmlns:a16="http://schemas.microsoft.com/office/drawing/2014/main" id="{7213247A-DEEF-BE8B-8B91-5013533C74D2}"/>
                  </a:ext>
                </a:extLst>
              </p:cNvPr>
              <p:cNvSpPr txBox="1"/>
              <p:nvPr/>
            </p:nvSpPr>
            <p:spPr bwMode="auto">
              <a:xfrm>
                <a:off x="2022180"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185 (0)</a:t>
                </a:r>
              </a:p>
              <a:p>
                <a:pPr algn="ctr">
                  <a:lnSpc>
                    <a:spcPct val="90000"/>
                  </a:lnSpc>
                  <a:spcAft>
                    <a:spcPct val="0"/>
                  </a:spcAft>
                  <a:buClrTx/>
                  <a:buFontTx/>
                  <a:buNone/>
                </a:pPr>
                <a:r>
                  <a:rPr lang="en-US" sz="1200" b="0" dirty="0">
                    <a:solidFill>
                      <a:schemeClr val="bg1"/>
                    </a:solidFill>
                    <a:latin typeface="Calibri" panose="020F0502020204030204" pitchFamily="34" charset="0"/>
                  </a:rPr>
                  <a:t>49 (0)</a:t>
                </a:r>
              </a:p>
            </p:txBody>
          </p:sp>
          <p:sp>
            <p:nvSpPr>
              <p:cNvPr id="87" name="TextBox 86">
                <a:extLst>
                  <a:ext uri="{FF2B5EF4-FFF2-40B4-BE49-F238E27FC236}">
                    <a16:creationId xmlns:a16="http://schemas.microsoft.com/office/drawing/2014/main" id="{93B645F8-F89E-0EE6-73AA-AF875493C10D}"/>
                  </a:ext>
                </a:extLst>
              </p:cNvPr>
              <p:cNvSpPr txBox="1"/>
              <p:nvPr/>
            </p:nvSpPr>
            <p:spPr bwMode="auto">
              <a:xfrm>
                <a:off x="2428330"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175 (3)</a:t>
                </a:r>
              </a:p>
              <a:p>
                <a:pPr algn="ctr">
                  <a:lnSpc>
                    <a:spcPct val="90000"/>
                  </a:lnSpc>
                  <a:spcAft>
                    <a:spcPct val="0"/>
                  </a:spcAft>
                  <a:buClrTx/>
                  <a:buFontTx/>
                  <a:buNone/>
                </a:pPr>
                <a:r>
                  <a:rPr lang="en-US" sz="1200" b="0" dirty="0">
                    <a:solidFill>
                      <a:schemeClr val="bg1"/>
                    </a:solidFill>
                    <a:latin typeface="Calibri" panose="020F0502020204030204" pitchFamily="34" charset="0"/>
                  </a:rPr>
                  <a:t>43 (5)</a:t>
                </a:r>
              </a:p>
            </p:txBody>
          </p:sp>
          <p:sp>
            <p:nvSpPr>
              <p:cNvPr id="88" name="TextBox 87">
                <a:extLst>
                  <a:ext uri="{FF2B5EF4-FFF2-40B4-BE49-F238E27FC236}">
                    <a16:creationId xmlns:a16="http://schemas.microsoft.com/office/drawing/2014/main" id="{BFCBEFB9-42EF-31DC-91FD-F68D5E28BEBB}"/>
                  </a:ext>
                </a:extLst>
              </p:cNvPr>
              <p:cNvSpPr txBox="1"/>
              <p:nvPr/>
            </p:nvSpPr>
            <p:spPr bwMode="auto">
              <a:xfrm>
                <a:off x="2807017"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165 (12)</a:t>
                </a:r>
              </a:p>
              <a:p>
                <a:pPr algn="ctr">
                  <a:lnSpc>
                    <a:spcPct val="90000"/>
                  </a:lnSpc>
                  <a:spcAft>
                    <a:spcPct val="0"/>
                  </a:spcAft>
                  <a:buClrTx/>
                  <a:buFontTx/>
                  <a:buNone/>
                </a:pPr>
                <a:r>
                  <a:rPr lang="en-US" sz="1200" b="0" dirty="0">
                    <a:solidFill>
                      <a:schemeClr val="bg1"/>
                    </a:solidFill>
                    <a:latin typeface="Calibri" panose="020F0502020204030204" pitchFamily="34" charset="0"/>
                  </a:rPr>
                  <a:t>35 (13)</a:t>
                </a:r>
              </a:p>
            </p:txBody>
          </p:sp>
          <p:sp>
            <p:nvSpPr>
              <p:cNvPr id="89" name="TextBox 88">
                <a:extLst>
                  <a:ext uri="{FF2B5EF4-FFF2-40B4-BE49-F238E27FC236}">
                    <a16:creationId xmlns:a16="http://schemas.microsoft.com/office/drawing/2014/main" id="{62F64BCD-A293-4E7B-0623-136388F6A06A}"/>
                  </a:ext>
                </a:extLst>
              </p:cNvPr>
              <p:cNvSpPr txBox="1"/>
              <p:nvPr/>
            </p:nvSpPr>
            <p:spPr bwMode="auto">
              <a:xfrm>
                <a:off x="3213166"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143 (31)</a:t>
                </a:r>
              </a:p>
              <a:p>
                <a:pPr algn="ctr">
                  <a:lnSpc>
                    <a:spcPct val="90000"/>
                  </a:lnSpc>
                  <a:spcAft>
                    <a:spcPct val="0"/>
                  </a:spcAft>
                  <a:buClrTx/>
                  <a:buFontTx/>
                  <a:buNone/>
                </a:pPr>
                <a:r>
                  <a:rPr lang="en-US" sz="1200" b="0" dirty="0">
                    <a:solidFill>
                      <a:schemeClr val="bg1"/>
                    </a:solidFill>
                    <a:latin typeface="Calibri" panose="020F0502020204030204" pitchFamily="34" charset="0"/>
                  </a:rPr>
                  <a:t>32 (16)</a:t>
                </a:r>
              </a:p>
            </p:txBody>
          </p:sp>
          <p:sp>
            <p:nvSpPr>
              <p:cNvPr id="90" name="TextBox 89">
                <a:extLst>
                  <a:ext uri="{FF2B5EF4-FFF2-40B4-BE49-F238E27FC236}">
                    <a16:creationId xmlns:a16="http://schemas.microsoft.com/office/drawing/2014/main" id="{B1A63374-57FA-2CFD-18D0-652352B186DB}"/>
                  </a:ext>
                </a:extLst>
              </p:cNvPr>
              <p:cNvSpPr txBox="1"/>
              <p:nvPr/>
            </p:nvSpPr>
            <p:spPr bwMode="auto">
              <a:xfrm>
                <a:off x="3622611"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127 (46)</a:t>
                </a:r>
              </a:p>
              <a:p>
                <a:pPr algn="ctr">
                  <a:lnSpc>
                    <a:spcPct val="90000"/>
                  </a:lnSpc>
                  <a:spcAft>
                    <a:spcPct val="0"/>
                  </a:spcAft>
                  <a:buClrTx/>
                  <a:buFontTx/>
                  <a:buNone/>
                </a:pPr>
                <a:r>
                  <a:rPr lang="en-US" sz="1200" b="0" dirty="0">
                    <a:solidFill>
                      <a:schemeClr val="bg1"/>
                    </a:solidFill>
                    <a:latin typeface="Calibri" panose="020F0502020204030204" pitchFamily="34" charset="0"/>
                  </a:rPr>
                  <a:t>22 (25)</a:t>
                </a:r>
              </a:p>
            </p:txBody>
          </p:sp>
          <p:sp>
            <p:nvSpPr>
              <p:cNvPr id="91" name="TextBox 90">
                <a:extLst>
                  <a:ext uri="{FF2B5EF4-FFF2-40B4-BE49-F238E27FC236}">
                    <a16:creationId xmlns:a16="http://schemas.microsoft.com/office/drawing/2014/main" id="{309AFA94-E367-64A3-332E-F01705BD9096}"/>
                  </a:ext>
                </a:extLst>
              </p:cNvPr>
              <p:cNvSpPr txBox="1"/>
              <p:nvPr/>
            </p:nvSpPr>
            <p:spPr bwMode="auto">
              <a:xfrm>
                <a:off x="4040762"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110 (60)</a:t>
                </a:r>
              </a:p>
              <a:p>
                <a:pPr algn="ctr">
                  <a:lnSpc>
                    <a:spcPct val="90000"/>
                  </a:lnSpc>
                  <a:spcAft>
                    <a:spcPct val="0"/>
                  </a:spcAft>
                  <a:buClrTx/>
                  <a:buFontTx/>
                  <a:buNone/>
                </a:pPr>
                <a:r>
                  <a:rPr lang="en-US" sz="1200" b="0" dirty="0">
                    <a:solidFill>
                      <a:schemeClr val="bg1"/>
                    </a:solidFill>
                    <a:latin typeface="Calibri" panose="020F0502020204030204" pitchFamily="34" charset="0"/>
                  </a:rPr>
                  <a:t>21 (26)</a:t>
                </a:r>
              </a:p>
            </p:txBody>
          </p:sp>
          <p:sp>
            <p:nvSpPr>
              <p:cNvPr id="92" name="TextBox 91">
                <a:extLst>
                  <a:ext uri="{FF2B5EF4-FFF2-40B4-BE49-F238E27FC236}">
                    <a16:creationId xmlns:a16="http://schemas.microsoft.com/office/drawing/2014/main" id="{E85193A3-ACD2-ED21-9CCA-C2876B96DEC2}"/>
                  </a:ext>
                </a:extLst>
              </p:cNvPr>
              <p:cNvSpPr txBox="1"/>
              <p:nvPr/>
            </p:nvSpPr>
            <p:spPr bwMode="auto">
              <a:xfrm>
                <a:off x="4444193"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100 (66)</a:t>
                </a:r>
              </a:p>
              <a:p>
                <a:pPr algn="ctr">
                  <a:lnSpc>
                    <a:spcPct val="90000"/>
                  </a:lnSpc>
                  <a:spcAft>
                    <a:spcPct val="0"/>
                  </a:spcAft>
                  <a:buClrTx/>
                  <a:buFontTx/>
                  <a:buNone/>
                </a:pPr>
                <a:r>
                  <a:rPr lang="en-US" sz="1200" b="0" dirty="0">
                    <a:solidFill>
                      <a:schemeClr val="bg1"/>
                    </a:solidFill>
                    <a:latin typeface="Calibri" panose="020F0502020204030204" pitchFamily="34" charset="0"/>
                  </a:rPr>
                  <a:t>18 (28)</a:t>
                </a:r>
              </a:p>
            </p:txBody>
          </p:sp>
          <p:sp>
            <p:nvSpPr>
              <p:cNvPr id="93" name="TextBox 92">
                <a:extLst>
                  <a:ext uri="{FF2B5EF4-FFF2-40B4-BE49-F238E27FC236}">
                    <a16:creationId xmlns:a16="http://schemas.microsoft.com/office/drawing/2014/main" id="{DDC45DC0-D016-7BEF-AB4A-5ED88A867DA9}"/>
                  </a:ext>
                </a:extLst>
              </p:cNvPr>
              <p:cNvSpPr txBox="1"/>
              <p:nvPr/>
            </p:nvSpPr>
            <p:spPr bwMode="auto">
              <a:xfrm>
                <a:off x="4871086"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82 (71)</a:t>
                </a:r>
              </a:p>
              <a:p>
                <a:pPr algn="ctr">
                  <a:lnSpc>
                    <a:spcPct val="90000"/>
                  </a:lnSpc>
                  <a:spcAft>
                    <a:spcPct val="0"/>
                  </a:spcAft>
                  <a:buClrTx/>
                  <a:buFontTx/>
                  <a:buNone/>
                </a:pPr>
                <a:r>
                  <a:rPr lang="en-US" sz="1200" b="0" dirty="0">
                    <a:solidFill>
                      <a:schemeClr val="bg1"/>
                    </a:solidFill>
                    <a:latin typeface="Calibri" panose="020F0502020204030204" pitchFamily="34" charset="0"/>
                  </a:rPr>
                  <a:t>11 (29)</a:t>
                </a:r>
              </a:p>
            </p:txBody>
          </p:sp>
          <p:sp>
            <p:nvSpPr>
              <p:cNvPr id="94" name="TextBox 93">
                <a:extLst>
                  <a:ext uri="{FF2B5EF4-FFF2-40B4-BE49-F238E27FC236}">
                    <a16:creationId xmlns:a16="http://schemas.microsoft.com/office/drawing/2014/main" id="{020B49F6-D0AD-22C3-8B6A-8C8284029B7B}"/>
                  </a:ext>
                </a:extLst>
              </p:cNvPr>
              <p:cNvSpPr txBox="1"/>
              <p:nvPr/>
            </p:nvSpPr>
            <p:spPr bwMode="auto">
              <a:xfrm>
                <a:off x="5278061"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59 (74)</a:t>
                </a:r>
              </a:p>
              <a:p>
                <a:pPr algn="ctr">
                  <a:lnSpc>
                    <a:spcPct val="90000"/>
                  </a:lnSpc>
                  <a:spcAft>
                    <a:spcPct val="0"/>
                  </a:spcAft>
                  <a:buClrTx/>
                  <a:buFontTx/>
                  <a:buNone/>
                </a:pPr>
                <a:r>
                  <a:rPr lang="en-US" sz="1200" b="0" dirty="0">
                    <a:solidFill>
                      <a:schemeClr val="bg1"/>
                    </a:solidFill>
                    <a:latin typeface="Calibri" panose="020F0502020204030204" pitchFamily="34" charset="0"/>
                  </a:rPr>
                  <a:t>8 (30)</a:t>
                </a:r>
              </a:p>
            </p:txBody>
          </p:sp>
          <p:sp>
            <p:nvSpPr>
              <p:cNvPr id="95" name="TextBox 94">
                <a:extLst>
                  <a:ext uri="{FF2B5EF4-FFF2-40B4-BE49-F238E27FC236}">
                    <a16:creationId xmlns:a16="http://schemas.microsoft.com/office/drawing/2014/main" id="{AF46439C-5E61-5F1F-C2A2-7741841158F8}"/>
                  </a:ext>
                </a:extLst>
              </p:cNvPr>
              <p:cNvSpPr txBox="1"/>
              <p:nvPr/>
            </p:nvSpPr>
            <p:spPr bwMode="auto">
              <a:xfrm>
                <a:off x="5685494"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36 (78)</a:t>
                </a:r>
              </a:p>
              <a:p>
                <a:pPr algn="ctr">
                  <a:lnSpc>
                    <a:spcPct val="90000"/>
                  </a:lnSpc>
                  <a:spcAft>
                    <a:spcPct val="0"/>
                  </a:spcAft>
                  <a:buClrTx/>
                  <a:buFontTx/>
                  <a:buNone/>
                </a:pPr>
                <a:r>
                  <a:rPr lang="en-US" sz="1200" b="0" dirty="0">
                    <a:solidFill>
                      <a:schemeClr val="bg1"/>
                    </a:solidFill>
                    <a:latin typeface="Calibri" panose="020F0502020204030204" pitchFamily="34" charset="0"/>
                  </a:rPr>
                  <a:t>4 (31)</a:t>
                </a:r>
              </a:p>
            </p:txBody>
          </p:sp>
          <p:sp>
            <p:nvSpPr>
              <p:cNvPr id="96" name="TextBox 95">
                <a:extLst>
                  <a:ext uri="{FF2B5EF4-FFF2-40B4-BE49-F238E27FC236}">
                    <a16:creationId xmlns:a16="http://schemas.microsoft.com/office/drawing/2014/main" id="{24D336DF-AC79-C361-2B72-E7E3CD8E9A51}"/>
                  </a:ext>
                </a:extLst>
              </p:cNvPr>
              <p:cNvSpPr txBox="1"/>
              <p:nvPr/>
            </p:nvSpPr>
            <p:spPr bwMode="auto">
              <a:xfrm>
                <a:off x="6097036"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22 (79)</a:t>
                </a:r>
              </a:p>
              <a:p>
                <a:pPr algn="ctr">
                  <a:lnSpc>
                    <a:spcPct val="90000"/>
                  </a:lnSpc>
                  <a:spcAft>
                    <a:spcPct val="0"/>
                  </a:spcAft>
                  <a:buClrTx/>
                  <a:buFontTx/>
                  <a:buNone/>
                </a:pPr>
                <a:r>
                  <a:rPr lang="en-US" sz="1200" b="0" dirty="0">
                    <a:solidFill>
                      <a:schemeClr val="bg1"/>
                    </a:solidFill>
                    <a:latin typeface="Calibri" panose="020F0502020204030204" pitchFamily="34" charset="0"/>
                  </a:rPr>
                  <a:t>2 (31)</a:t>
                </a:r>
              </a:p>
            </p:txBody>
          </p:sp>
          <p:sp>
            <p:nvSpPr>
              <p:cNvPr id="97" name="TextBox 96">
                <a:extLst>
                  <a:ext uri="{FF2B5EF4-FFF2-40B4-BE49-F238E27FC236}">
                    <a16:creationId xmlns:a16="http://schemas.microsoft.com/office/drawing/2014/main" id="{F53D3DF0-9232-4A62-0552-BBEC4325019C}"/>
                  </a:ext>
                </a:extLst>
              </p:cNvPr>
              <p:cNvSpPr txBox="1"/>
              <p:nvPr/>
            </p:nvSpPr>
            <p:spPr bwMode="auto">
              <a:xfrm>
                <a:off x="6501087"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12 (80)</a:t>
                </a:r>
              </a:p>
              <a:p>
                <a:pPr algn="ctr">
                  <a:lnSpc>
                    <a:spcPct val="90000"/>
                  </a:lnSpc>
                  <a:spcAft>
                    <a:spcPct val="0"/>
                  </a:spcAft>
                  <a:buClrTx/>
                  <a:buFontTx/>
                  <a:buNone/>
                </a:pPr>
                <a:r>
                  <a:rPr lang="en-US" sz="1200" b="0" dirty="0">
                    <a:solidFill>
                      <a:schemeClr val="bg1"/>
                    </a:solidFill>
                    <a:latin typeface="Calibri" panose="020F0502020204030204" pitchFamily="34" charset="0"/>
                  </a:rPr>
                  <a:t>0 (31)</a:t>
                </a:r>
              </a:p>
            </p:txBody>
          </p:sp>
          <p:sp>
            <p:nvSpPr>
              <p:cNvPr id="98" name="TextBox 97">
                <a:extLst>
                  <a:ext uri="{FF2B5EF4-FFF2-40B4-BE49-F238E27FC236}">
                    <a16:creationId xmlns:a16="http://schemas.microsoft.com/office/drawing/2014/main" id="{9523A5AE-929E-30E8-CC76-03112FCE51F1}"/>
                  </a:ext>
                </a:extLst>
              </p:cNvPr>
              <p:cNvSpPr txBox="1"/>
              <p:nvPr/>
            </p:nvSpPr>
            <p:spPr bwMode="auto">
              <a:xfrm>
                <a:off x="6941141" y="4513793"/>
                <a:ext cx="345617"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 (80)</a:t>
                </a:r>
              </a:p>
              <a:p>
                <a:pPr algn="ctr">
                  <a:lnSpc>
                    <a:spcPct val="90000"/>
                  </a:lnSpc>
                  <a:spcAft>
                    <a:spcPct val="0"/>
                  </a:spcAft>
                  <a:buClrTx/>
                  <a:buFontTx/>
                  <a:buNone/>
                </a:pPr>
                <a:endParaRPr lang="en-US" sz="1200" b="0" dirty="0">
                  <a:solidFill>
                    <a:schemeClr val="bg1"/>
                  </a:solidFill>
                  <a:latin typeface="Calibri" panose="020F0502020204030204" pitchFamily="34" charset="0"/>
                </a:endParaRPr>
              </a:p>
            </p:txBody>
          </p:sp>
          <p:sp>
            <p:nvSpPr>
              <p:cNvPr id="99" name="TextBox 98">
                <a:extLst>
                  <a:ext uri="{FF2B5EF4-FFF2-40B4-BE49-F238E27FC236}">
                    <a16:creationId xmlns:a16="http://schemas.microsoft.com/office/drawing/2014/main" id="{CE271388-443D-56D0-95DD-13A7314F515B}"/>
                  </a:ext>
                </a:extLst>
              </p:cNvPr>
              <p:cNvSpPr txBox="1"/>
              <p:nvPr/>
            </p:nvSpPr>
            <p:spPr bwMode="auto">
              <a:xfrm>
                <a:off x="7335880" y="4513793"/>
                <a:ext cx="345617"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0 (80)</a:t>
                </a:r>
              </a:p>
            </p:txBody>
          </p:sp>
        </p:grpSp>
      </p:grpSp>
      <p:grpSp>
        <p:nvGrpSpPr>
          <p:cNvPr id="101" name="Group 100">
            <a:extLst>
              <a:ext uri="{FF2B5EF4-FFF2-40B4-BE49-F238E27FC236}">
                <a16:creationId xmlns:a16="http://schemas.microsoft.com/office/drawing/2014/main" id="{E924C76A-8FF2-8476-E3C6-586DACDAD3EE}"/>
              </a:ext>
            </a:extLst>
          </p:cNvPr>
          <p:cNvGrpSpPr/>
          <p:nvPr/>
        </p:nvGrpSpPr>
        <p:grpSpPr>
          <a:xfrm>
            <a:off x="1569957" y="1504949"/>
            <a:ext cx="9341657" cy="3427155"/>
            <a:chOff x="1569957" y="1504949"/>
            <a:chExt cx="9341657" cy="3427155"/>
          </a:xfrm>
        </p:grpSpPr>
        <p:sp>
          <p:nvSpPr>
            <p:cNvPr id="9" name="TextBox 8">
              <a:extLst>
                <a:ext uri="{FF2B5EF4-FFF2-40B4-BE49-F238E27FC236}">
                  <a16:creationId xmlns:a16="http://schemas.microsoft.com/office/drawing/2014/main" id="{8B28D272-0100-FD4F-5317-B3DA3C847A50}"/>
                </a:ext>
              </a:extLst>
            </p:cNvPr>
            <p:cNvSpPr txBox="1"/>
            <p:nvPr/>
          </p:nvSpPr>
          <p:spPr bwMode="auto">
            <a:xfrm rot="16200000">
              <a:off x="1335662" y="2776992"/>
              <a:ext cx="8071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PFS (%)</a:t>
              </a:r>
            </a:p>
          </p:txBody>
        </p:sp>
        <p:sp>
          <p:nvSpPr>
            <p:cNvPr id="10" name="TextBox 9">
              <a:extLst>
                <a:ext uri="{FF2B5EF4-FFF2-40B4-BE49-F238E27FC236}">
                  <a16:creationId xmlns:a16="http://schemas.microsoft.com/office/drawing/2014/main" id="{CFC77B80-5EE5-FCF6-A34E-0855D93958BF}"/>
                </a:ext>
              </a:extLst>
            </p:cNvPr>
            <p:cNvSpPr txBox="1"/>
            <p:nvPr/>
          </p:nvSpPr>
          <p:spPr bwMode="auto">
            <a:xfrm>
              <a:off x="5908447" y="4593550"/>
              <a:ext cx="4748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Mo</a:t>
              </a:r>
            </a:p>
          </p:txBody>
        </p:sp>
        <p:grpSp>
          <p:nvGrpSpPr>
            <p:cNvPr id="11" name="Group 10">
              <a:extLst>
                <a:ext uri="{FF2B5EF4-FFF2-40B4-BE49-F238E27FC236}">
                  <a16:creationId xmlns:a16="http://schemas.microsoft.com/office/drawing/2014/main" id="{F6DB2BBB-528D-C991-3B09-9C03E87ACC58}"/>
                </a:ext>
              </a:extLst>
            </p:cNvPr>
            <p:cNvGrpSpPr/>
            <p:nvPr/>
          </p:nvGrpSpPr>
          <p:grpSpPr>
            <a:xfrm>
              <a:off x="1760955" y="1504949"/>
              <a:ext cx="458780" cy="2874869"/>
              <a:chOff x="713833" y="1569166"/>
              <a:chExt cx="458780" cy="3078451"/>
            </a:xfrm>
          </p:grpSpPr>
          <p:sp>
            <p:nvSpPr>
              <p:cNvPr id="76" name="TextBox 75">
                <a:extLst>
                  <a:ext uri="{FF2B5EF4-FFF2-40B4-BE49-F238E27FC236}">
                    <a16:creationId xmlns:a16="http://schemas.microsoft.com/office/drawing/2014/main" id="{BDCF2DC1-B093-F76A-1641-EC2E1A51227E}"/>
                  </a:ext>
                </a:extLst>
              </p:cNvPr>
              <p:cNvSpPr txBox="1"/>
              <p:nvPr/>
            </p:nvSpPr>
            <p:spPr bwMode="auto">
              <a:xfrm>
                <a:off x="896575" y="4361385"/>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0</a:t>
                </a:r>
              </a:p>
            </p:txBody>
          </p:sp>
          <p:sp>
            <p:nvSpPr>
              <p:cNvPr id="77" name="TextBox 76">
                <a:extLst>
                  <a:ext uri="{FF2B5EF4-FFF2-40B4-BE49-F238E27FC236}">
                    <a16:creationId xmlns:a16="http://schemas.microsoft.com/office/drawing/2014/main" id="{7510AC1B-EA3A-8902-043B-21E440A7DA71}"/>
                  </a:ext>
                </a:extLst>
              </p:cNvPr>
              <p:cNvSpPr txBox="1"/>
              <p:nvPr/>
            </p:nvSpPr>
            <p:spPr bwMode="auto">
              <a:xfrm>
                <a:off x="805205" y="3802942"/>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20</a:t>
                </a:r>
              </a:p>
            </p:txBody>
          </p:sp>
          <p:sp>
            <p:nvSpPr>
              <p:cNvPr id="78" name="TextBox 77">
                <a:extLst>
                  <a:ext uri="{FF2B5EF4-FFF2-40B4-BE49-F238E27FC236}">
                    <a16:creationId xmlns:a16="http://schemas.microsoft.com/office/drawing/2014/main" id="{B497C5FF-2D79-91B7-3137-0E5CD9B69E20}"/>
                  </a:ext>
                </a:extLst>
              </p:cNvPr>
              <p:cNvSpPr txBox="1"/>
              <p:nvPr/>
            </p:nvSpPr>
            <p:spPr bwMode="auto">
              <a:xfrm>
                <a:off x="805205" y="3244498"/>
                <a:ext cx="367408" cy="3065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40</a:t>
                </a:r>
              </a:p>
            </p:txBody>
          </p:sp>
          <p:sp>
            <p:nvSpPr>
              <p:cNvPr id="79" name="TextBox 78">
                <a:extLst>
                  <a:ext uri="{FF2B5EF4-FFF2-40B4-BE49-F238E27FC236}">
                    <a16:creationId xmlns:a16="http://schemas.microsoft.com/office/drawing/2014/main" id="{8AB7FF85-FC82-852C-BD76-C09C8BE8A46C}"/>
                  </a:ext>
                </a:extLst>
              </p:cNvPr>
              <p:cNvSpPr txBox="1"/>
              <p:nvPr/>
            </p:nvSpPr>
            <p:spPr bwMode="auto">
              <a:xfrm>
                <a:off x="805205" y="2686054"/>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60</a:t>
                </a:r>
              </a:p>
            </p:txBody>
          </p:sp>
          <p:sp>
            <p:nvSpPr>
              <p:cNvPr id="80" name="TextBox 79">
                <a:extLst>
                  <a:ext uri="{FF2B5EF4-FFF2-40B4-BE49-F238E27FC236}">
                    <a16:creationId xmlns:a16="http://schemas.microsoft.com/office/drawing/2014/main" id="{92571CEC-37C6-6461-CD54-B8E060650185}"/>
                  </a:ext>
                </a:extLst>
              </p:cNvPr>
              <p:cNvSpPr txBox="1"/>
              <p:nvPr/>
            </p:nvSpPr>
            <p:spPr bwMode="auto">
              <a:xfrm>
                <a:off x="805205" y="2127610"/>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80</a:t>
                </a:r>
              </a:p>
            </p:txBody>
          </p:sp>
          <p:sp>
            <p:nvSpPr>
              <p:cNvPr id="81" name="TextBox 80">
                <a:extLst>
                  <a:ext uri="{FF2B5EF4-FFF2-40B4-BE49-F238E27FC236}">
                    <a16:creationId xmlns:a16="http://schemas.microsoft.com/office/drawing/2014/main" id="{DDE36990-05C2-E371-149B-76CD527A2010}"/>
                  </a:ext>
                </a:extLst>
              </p:cNvPr>
              <p:cNvSpPr txBox="1"/>
              <p:nvPr/>
            </p:nvSpPr>
            <p:spPr bwMode="auto">
              <a:xfrm>
                <a:off x="713833" y="1569166"/>
                <a:ext cx="458780" cy="3065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100</a:t>
                </a:r>
              </a:p>
            </p:txBody>
          </p:sp>
        </p:grpSp>
        <p:grpSp>
          <p:nvGrpSpPr>
            <p:cNvPr id="5" name="Group 4">
              <a:extLst>
                <a:ext uri="{FF2B5EF4-FFF2-40B4-BE49-F238E27FC236}">
                  <a16:creationId xmlns:a16="http://schemas.microsoft.com/office/drawing/2014/main" id="{463A5643-07DE-5B2E-EA6C-6F9ADB25393E}"/>
                </a:ext>
              </a:extLst>
            </p:cNvPr>
            <p:cNvGrpSpPr/>
            <p:nvPr/>
          </p:nvGrpSpPr>
          <p:grpSpPr>
            <a:xfrm>
              <a:off x="2006600" y="4349293"/>
              <a:ext cx="8905014" cy="286232"/>
              <a:chOff x="2081716" y="4513793"/>
              <a:chExt cx="5610672" cy="286232"/>
            </a:xfrm>
          </p:grpSpPr>
          <p:sp>
            <p:nvSpPr>
              <p:cNvPr id="51" name="TextBox 50">
                <a:extLst>
                  <a:ext uri="{FF2B5EF4-FFF2-40B4-BE49-F238E27FC236}">
                    <a16:creationId xmlns:a16="http://schemas.microsoft.com/office/drawing/2014/main" id="{755FA638-560F-80E7-BFED-115CE735F6AC}"/>
                  </a:ext>
                </a:extLst>
              </p:cNvPr>
              <p:cNvSpPr txBox="1"/>
              <p:nvPr/>
            </p:nvSpPr>
            <p:spPr bwMode="auto">
              <a:xfrm>
                <a:off x="2081716" y="4513793"/>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0</a:t>
                </a:r>
              </a:p>
            </p:txBody>
          </p:sp>
          <p:sp>
            <p:nvSpPr>
              <p:cNvPr id="52" name="TextBox 51">
                <a:extLst>
                  <a:ext uri="{FF2B5EF4-FFF2-40B4-BE49-F238E27FC236}">
                    <a16:creationId xmlns:a16="http://schemas.microsoft.com/office/drawing/2014/main" id="{63827737-CC5C-6405-5301-8CACA3178410}"/>
                  </a:ext>
                </a:extLst>
              </p:cNvPr>
              <p:cNvSpPr txBox="1"/>
              <p:nvPr/>
            </p:nvSpPr>
            <p:spPr bwMode="auto">
              <a:xfrm>
                <a:off x="2487865" y="4513793"/>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a:t>
                </a:r>
              </a:p>
            </p:txBody>
          </p:sp>
          <p:sp>
            <p:nvSpPr>
              <p:cNvPr id="53" name="TextBox 52">
                <a:extLst>
                  <a:ext uri="{FF2B5EF4-FFF2-40B4-BE49-F238E27FC236}">
                    <a16:creationId xmlns:a16="http://schemas.microsoft.com/office/drawing/2014/main" id="{04A8BEA1-DD03-5656-844F-06B1A0EE8613}"/>
                  </a:ext>
                </a:extLst>
              </p:cNvPr>
              <p:cNvSpPr txBox="1"/>
              <p:nvPr/>
            </p:nvSpPr>
            <p:spPr bwMode="auto">
              <a:xfrm>
                <a:off x="2891296" y="4513793"/>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6</a:t>
                </a:r>
              </a:p>
            </p:txBody>
          </p:sp>
          <p:sp>
            <p:nvSpPr>
              <p:cNvPr id="54" name="TextBox 53">
                <a:extLst>
                  <a:ext uri="{FF2B5EF4-FFF2-40B4-BE49-F238E27FC236}">
                    <a16:creationId xmlns:a16="http://schemas.microsoft.com/office/drawing/2014/main" id="{47F70F39-6B7D-2386-6A40-ECC0F3D4ED02}"/>
                  </a:ext>
                </a:extLst>
              </p:cNvPr>
              <p:cNvSpPr txBox="1"/>
              <p:nvPr/>
            </p:nvSpPr>
            <p:spPr bwMode="auto">
              <a:xfrm>
                <a:off x="3297445" y="4513793"/>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9</a:t>
                </a:r>
              </a:p>
            </p:txBody>
          </p:sp>
          <p:sp>
            <p:nvSpPr>
              <p:cNvPr id="55" name="TextBox 54">
                <a:extLst>
                  <a:ext uri="{FF2B5EF4-FFF2-40B4-BE49-F238E27FC236}">
                    <a16:creationId xmlns:a16="http://schemas.microsoft.com/office/drawing/2014/main" id="{DD638726-1204-BCD3-AD27-A99DF9498A3F}"/>
                  </a:ext>
                </a:extLst>
              </p:cNvPr>
              <p:cNvSpPr txBox="1"/>
              <p:nvPr/>
            </p:nvSpPr>
            <p:spPr bwMode="auto">
              <a:xfrm>
                <a:off x="3661204"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12</a:t>
                </a:r>
              </a:p>
            </p:txBody>
          </p:sp>
          <p:sp>
            <p:nvSpPr>
              <p:cNvPr id="56" name="TextBox 55">
                <a:extLst>
                  <a:ext uri="{FF2B5EF4-FFF2-40B4-BE49-F238E27FC236}">
                    <a16:creationId xmlns:a16="http://schemas.microsoft.com/office/drawing/2014/main" id="{4B30A4BE-3DB7-6361-17C8-FCD78CA1881F}"/>
                  </a:ext>
                </a:extLst>
              </p:cNvPr>
              <p:cNvSpPr txBox="1"/>
              <p:nvPr/>
            </p:nvSpPr>
            <p:spPr bwMode="auto">
              <a:xfrm>
                <a:off x="4079356"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15</a:t>
                </a:r>
              </a:p>
            </p:txBody>
          </p:sp>
          <p:sp>
            <p:nvSpPr>
              <p:cNvPr id="57" name="TextBox 56">
                <a:extLst>
                  <a:ext uri="{FF2B5EF4-FFF2-40B4-BE49-F238E27FC236}">
                    <a16:creationId xmlns:a16="http://schemas.microsoft.com/office/drawing/2014/main" id="{6FE64AA5-8285-78B3-4EFD-C54CED95F110}"/>
                  </a:ext>
                </a:extLst>
              </p:cNvPr>
              <p:cNvSpPr txBox="1"/>
              <p:nvPr/>
            </p:nvSpPr>
            <p:spPr bwMode="auto">
              <a:xfrm>
                <a:off x="4482787"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18</a:t>
                </a:r>
              </a:p>
            </p:txBody>
          </p:sp>
          <p:sp>
            <p:nvSpPr>
              <p:cNvPr id="58" name="TextBox 57">
                <a:extLst>
                  <a:ext uri="{FF2B5EF4-FFF2-40B4-BE49-F238E27FC236}">
                    <a16:creationId xmlns:a16="http://schemas.microsoft.com/office/drawing/2014/main" id="{EC6D29E9-6930-2541-F0DB-B23293300C5A}"/>
                  </a:ext>
                </a:extLst>
              </p:cNvPr>
              <p:cNvSpPr txBox="1"/>
              <p:nvPr/>
            </p:nvSpPr>
            <p:spPr bwMode="auto">
              <a:xfrm>
                <a:off x="4884935"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21</a:t>
                </a:r>
              </a:p>
            </p:txBody>
          </p:sp>
          <p:sp>
            <p:nvSpPr>
              <p:cNvPr id="59" name="TextBox 58">
                <a:extLst>
                  <a:ext uri="{FF2B5EF4-FFF2-40B4-BE49-F238E27FC236}">
                    <a16:creationId xmlns:a16="http://schemas.microsoft.com/office/drawing/2014/main" id="{4D07508B-ED66-9DD2-681B-E2287D23D456}"/>
                  </a:ext>
                </a:extLst>
              </p:cNvPr>
              <p:cNvSpPr txBox="1"/>
              <p:nvPr/>
            </p:nvSpPr>
            <p:spPr bwMode="auto">
              <a:xfrm>
                <a:off x="5291911"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24</a:t>
                </a:r>
              </a:p>
            </p:txBody>
          </p:sp>
          <p:sp>
            <p:nvSpPr>
              <p:cNvPr id="60" name="TextBox 59">
                <a:extLst>
                  <a:ext uri="{FF2B5EF4-FFF2-40B4-BE49-F238E27FC236}">
                    <a16:creationId xmlns:a16="http://schemas.microsoft.com/office/drawing/2014/main" id="{E5E4845C-FF1C-50C9-4C9D-FC69E5722BC4}"/>
                  </a:ext>
                </a:extLst>
              </p:cNvPr>
              <p:cNvSpPr txBox="1"/>
              <p:nvPr/>
            </p:nvSpPr>
            <p:spPr bwMode="auto">
              <a:xfrm>
                <a:off x="5699343"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27</a:t>
                </a:r>
              </a:p>
            </p:txBody>
          </p:sp>
          <p:sp>
            <p:nvSpPr>
              <p:cNvPr id="61" name="TextBox 60">
                <a:extLst>
                  <a:ext uri="{FF2B5EF4-FFF2-40B4-BE49-F238E27FC236}">
                    <a16:creationId xmlns:a16="http://schemas.microsoft.com/office/drawing/2014/main" id="{177664AC-6C50-A920-1F07-5D459845EF5E}"/>
                  </a:ext>
                </a:extLst>
              </p:cNvPr>
              <p:cNvSpPr txBox="1"/>
              <p:nvPr/>
            </p:nvSpPr>
            <p:spPr bwMode="auto">
              <a:xfrm>
                <a:off x="6110887"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30</a:t>
                </a:r>
              </a:p>
            </p:txBody>
          </p:sp>
          <p:sp>
            <p:nvSpPr>
              <p:cNvPr id="62" name="TextBox 61">
                <a:extLst>
                  <a:ext uri="{FF2B5EF4-FFF2-40B4-BE49-F238E27FC236}">
                    <a16:creationId xmlns:a16="http://schemas.microsoft.com/office/drawing/2014/main" id="{87E835C7-48C6-B20C-3200-787A000AEE0C}"/>
                  </a:ext>
                </a:extLst>
              </p:cNvPr>
              <p:cNvSpPr txBox="1"/>
              <p:nvPr/>
            </p:nvSpPr>
            <p:spPr bwMode="auto">
              <a:xfrm>
                <a:off x="6514936"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33</a:t>
                </a:r>
              </a:p>
            </p:txBody>
          </p:sp>
          <p:sp>
            <p:nvSpPr>
              <p:cNvPr id="63" name="TextBox 62">
                <a:extLst>
                  <a:ext uri="{FF2B5EF4-FFF2-40B4-BE49-F238E27FC236}">
                    <a16:creationId xmlns:a16="http://schemas.microsoft.com/office/drawing/2014/main" id="{716C3AEC-84FC-DEBB-BA4E-F01874C12A9B}"/>
                  </a:ext>
                </a:extLst>
              </p:cNvPr>
              <p:cNvSpPr txBox="1"/>
              <p:nvPr/>
            </p:nvSpPr>
            <p:spPr bwMode="auto">
              <a:xfrm>
                <a:off x="6930247"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36</a:t>
                </a:r>
              </a:p>
            </p:txBody>
          </p:sp>
          <p:sp>
            <p:nvSpPr>
              <p:cNvPr id="64" name="TextBox 63">
                <a:extLst>
                  <a:ext uri="{FF2B5EF4-FFF2-40B4-BE49-F238E27FC236}">
                    <a16:creationId xmlns:a16="http://schemas.microsoft.com/office/drawing/2014/main" id="{55447CDA-8663-C476-7876-70FB17A1A515}"/>
                  </a:ext>
                </a:extLst>
              </p:cNvPr>
              <p:cNvSpPr txBox="1"/>
              <p:nvPr/>
            </p:nvSpPr>
            <p:spPr bwMode="auto">
              <a:xfrm>
                <a:off x="7324980"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39</a:t>
                </a:r>
              </a:p>
            </p:txBody>
          </p:sp>
        </p:grpSp>
        <p:sp>
          <p:nvSpPr>
            <p:cNvPr id="13" name="Freeform: Shape 12">
              <a:extLst>
                <a:ext uri="{FF2B5EF4-FFF2-40B4-BE49-F238E27FC236}">
                  <a16:creationId xmlns:a16="http://schemas.microsoft.com/office/drawing/2014/main" id="{A002809B-373E-6DF9-8C91-7559EB41A149}"/>
                </a:ext>
              </a:extLst>
            </p:cNvPr>
            <p:cNvSpPr/>
            <p:nvPr/>
          </p:nvSpPr>
          <p:spPr bwMode="auto">
            <a:xfrm>
              <a:off x="2232455" y="1538289"/>
              <a:ext cx="8479995" cy="2716211"/>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dirty="0"/>
            </a:p>
          </p:txBody>
        </p:sp>
        <p:grpSp>
          <p:nvGrpSpPr>
            <p:cNvPr id="14" name="Group 13">
              <a:extLst>
                <a:ext uri="{FF2B5EF4-FFF2-40B4-BE49-F238E27FC236}">
                  <a16:creationId xmlns:a16="http://schemas.microsoft.com/office/drawing/2014/main" id="{40E15F1E-AC87-68B0-E6B8-43241DD1F271}"/>
                </a:ext>
              </a:extLst>
            </p:cNvPr>
            <p:cNvGrpSpPr/>
            <p:nvPr/>
          </p:nvGrpSpPr>
          <p:grpSpPr>
            <a:xfrm>
              <a:off x="2159642" y="1638300"/>
              <a:ext cx="69367" cy="2616200"/>
              <a:chOff x="901264" y="1705026"/>
              <a:chExt cx="1347222" cy="2802492"/>
            </a:xfrm>
          </p:grpSpPr>
          <p:cxnSp>
            <p:nvCxnSpPr>
              <p:cNvPr id="45" name="Straight Connector 44">
                <a:extLst>
                  <a:ext uri="{FF2B5EF4-FFF2-40B4-BE49-F238E27FC236}">
                    <a16:creationId xmlns:a16="http://schemas.microsoft.com/office/drawing/2014/main" id="{91895BC5-15F3-1BBF-2865-1795C72431E5}"/>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B7DAE845-F64E-6318-1E5A-A363F9119D18}"/>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360D2758-4212-690D-DEAD-2940091C3C4F}"/>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056C28E0-68A2-B3D1-3B3F-D3506EA9F05C}"/>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50109AB7-62E2-BED1-AA29-413346FFCE3F}"/>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8D31C669-668C-535E-8582-350C9F58F67D}"/>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 name="Group 1">
              <a:extLst>
                <a:ext uri="{FF2B5EF4-FFF2-40B4-BE49-F238E27FC236}">
                  <a16:creationId xmlns:a16="http://schemas.microsoft.com/office/drawing/2014/main" id="{367F24F0-83B2-3CA6-325F-651A20ED7B81}"/>
                </a:ext>
              </a:extLst>
            </p:cNvPr>
            <p:cNvGrpSpPr/>
            <p:nvPr/>
          </p:nvGrpSpPr>
          <p:grpSpPr>
            <a:xfrm>
              <a:off x="2229008" y="4239219"/>
              <a:ext cx="8397444" cy="116881"/>
              <a:chOff x="2229009" y="4207470"/>
              <a:chExt cx="5296530" cy="307118"/>
            </a:xfrm>
          </p:grpSpPr>
          <p:grpSp>
            <p:nvGrpSpPr>
              <p:cNvPr id="16" name="Group 15">
                <a:extLst>
                  <a:ext uri="{FF2B5EF4-FFF2-40B4-BE49-F238E27FC236}">
                    <a16:creationId xmlns:a16="http://schemas.microsoft.com/office/drawing/2014/main" id="{354BD31C-8238-2E5C-03E9-D91D3DE7DCAD}"/>
                  </a:ext>
                </a:extLst>
              </p:cNvPr>
              <p:cNvGrpSpPr/>
              <p:nvPr/>
            </p:nvGrpSpPr>
            <p:grpSpPr>
              <a:xfrm rot="5400000">
                <a:off x="3091230" y="3345249"/>
                <a:ext cx="307117" cy="2031560"/>
                <a:chOff x="901264" y="1705026"/>
                <a:chExt cx="1347222" cy="2802492"/>
              </a:xfrm>
            </p:grpSpPr>
            <p:cxnSp>
              <p:nvCxnSpPr>
                <p:cNvPr id="39" name="Straight Connector 38">
                  <a:extLst>
                    <a:ext uri="{FF2B5EF4-FFF2-40B4-BE49-F238E27FC236}">
                      <a16:creationId xmlns:a16="http://schemas.microsoft.com/office/drawing/2014/main" id="{A1EAF28F-F4CD-B692-435B-72B8AC26973F}"/>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0BF9F1ED-999D-BA6E-3B7F-6E665C9417FD}"/>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90DA494C-E1F2-1012-87B0-CC9508C3DFE5}"/>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9582F9C9-80D6-7BB9-3FAB-B55D8748605D}"/>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5845940D-70CE-DD49-01CB-85F58ADF1652}"/>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E9D065D7-4686-FE85-63BB-F738D9160FDF}"/>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7" name="Group 16">
                <a:extLst>
                  <a:ext uri="{FF2B5EF4-FFF2-40B4-BE49-F238E27FC236}">
                    <a16:creationId xmlns:a16="http://schemas.microsoft.com/office/drawing/2014/main" id="{7E220913-C810-5735-C601-240FD19DFB62}"/>
                  </a:ext>
                </a:extLst>
              </p:cNvPr>
              <p:cNvGrpSpPr/>
              <p:nvPr/>
            </p:nvGrpSpPr>
            <p:grpSpPr>
              <a:xfrm rot="5400000">
                <a:off x="5534813" y="3345249"/>
                <a:ext cx="307117" cy="2031560"/>
                <a:chOff x="901264" y="1705026"/>
                <a:chExt cx="1347222" cy="2802492"/>
              </a:xfrm>
            </p:grpSpPr>
            <p:cxnSp>
              <p:nvCxnSpPr>
                <p:cNvPr id="33" name="Straight Connector 32">
                  <a:extLst>
                    <a:ext uri="{FF2B5EF4-FFF2-40B4-BE49-F238E27FC236}">
                      <a16:creationId xmlns:a16="http://schemas.microsoft.com/office/drawing/2014/main" id="{8302BC8D-B064-1203-0F80-736BD3622B49}"/>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734F56CA-914B-7E7D-21C0-DC19D295CE85}"/>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9BA50ACF-AE3C-2E0F-A091-C566329C3302}"/>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80626F6-B945-5C04-A5D5-C28071B45722}"/>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6328A43C-2AA6-D135-C090-49B6B7C3AEC1}"/>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B6D6CB9-66ED-CBAB-8E0A-35249402509B}"/>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64E17113-9A57-BA75-ECC2-7B40A43B2972}"/>
                  </a:ext>
                </a:extLst>
              </p:cNvPr>
              <p:cNvGrpSpPr/>
              <p:nvPr/>
            </p:nvGrpSpPr>
            <p:grpSpPr>
              <a:xfrm rot="5400000">
                <a:off x="7166490" y="4155540"/>
                <a:ext cx="307117" cy="410980"/>
                <a:chOff x="901264" y="3951453"/>
                <a:chExt cx="1347222" cy="556065"/>
              </a:xfrm>
            </p:grpSpPr>
            <p:cxnSp>
              <p:nvCxnSpPr>
                <p:cNvPr id="28" name="Straight Connector 27">
                  <a:extLst>
                    <a:ext uri="{FF2B5EF4-FFF2-40B4-BE49-F238E27FC236}">
                      <a16:creationId xmlns:a16="http://schemas.microsoft.com/office/drawing/2014/main" id="{33F9510A-CE92-3271-18F5-45F90C1941EE}"/>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62E49A8-D823-A460-E102-2903278999F3}"/>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100" name="Straight Connector 99">
              <a:extLst>
                <a:ext uri="{FF2B5EF4-FFF2-40B4-BE49-F238E27FC236}">
                  <a16:creationId xmlns:a16="http://schemas.microsoft.com/office/drawing/2014/main" id="{78336594-30DD-C5D3-3841-437269A8C2DC}"/>
                </a:ext>
              </a:extLst>
            </p:cNvPr>
            <p:cNvCxnSpPr/>
            <p:nvPr/>
          </p:nvCxnSpPr>
          <p:spPr bwMode="auto">
            <a:xfrm flipH="1">
              <a:off x="2229007" y="2946400"/>
              <a:ext cx="8397444" cy="0"/>
            </a:xfrm>
            <a:prstGeom prst="line">
              <a:avLst/>
            </a:prstGeom>
            <a:noFill/>
            <a:ln w="28575" cap="flat" cmpd="sng" algn="ctr">
              <a:solidFill>
                <a:schemeClr val="tx2">
                  <a:lumMod val="90000"/>
                </a:schemeClr>
              </a:solidFill>
              <a:prstDash val="sysDash"/>
              <a:round/>
              <a:headEnd type="none" w="med" len="med"/>
              <a:tailEnd type="none" w="med" len="med"/>
            </a:ln>
            <a:effectLst/>
          </p:spPr>
        </p:cxnSp>
      </p:grpSp>
      <p:sp>
        <p:nvSpPr>
          <p:cNvPr id="103" name="TextBox 102">
            <a:extLst>
              <a:ext uri="{FF2B5EF4-FFF2-40B4-BE49-F238E27FC236}">
                <a16:creationId xmlns:a16="http://schemas.microsoft.com/office/drawing/2014/main" id="{27B1956B-F7F0-6765-63D0-DF6F2E4E8297}"/>
              </a:ext>
            </a:extLst>
          </p:cNvPr>
          <p:cNvSpPr txBox="1"/>
          <p:nvPr/>
        </p:nvSpPr>
        <p:spPr bwMode="auto">
          <a:xfrm>
            <a:off x="4773042" y="2076920"/>
            <a:ext cx="6960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73.8%</a:t>
            </a:r>
          </a:p>
        </p:txBody>
      </p:sp>
      <p:sp>
        <p:nvSpPr>
          <p:cNvPr id="105" name="TextBox 104">
            <a:extLst>
              <a:ext uri="{FF2B5EF4-FFF2-40B4-BE49-F238E27FC236}">
                <a16:creationId xmlns:a16="http://schemas.microsoft.com/office/drawing/2014/main" id="{EA466B6D-2143-5779-A472-7150F39DBE2A}"/>
              </a:ext>
            </a:extLst>
          </p:cNvPr>
          <p:cNvSpPr txBox="1"/>
          <p:nvPr/>
        </p:nvSpPr>
        <p:spPr bwMode="auto">
          <a:xfrm>
            <a:off x="7361996" y="2473751"/>
            <a:ext cx="6960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dirty="0">
                <a:solidFill>
                  <a:schemeClr val="accent1"/>
                </a:solidFill>
                <a:latin typeface="Calibri" panose="020F0502020204030204" pitchFamily="34" charset="0"/>
              </a:rPr>
              <a:t>56.3</a:t>
            </a:r>
            <a:r>
              <a:rPr lang="en-US" sz="1600" b="0" dirty="0">
                <a:solidFill>
                  <a:schemeClr val="accent1"/>
                </a:solidFill>
                <a:latin typeface="Calibri" panose="020F0502020204030204" pitchFamily="34" charset="0"/>
              </a:rPr>
              <a:t>%</a:t>
            </a:r>
          </a:p>
        </p:txBody>
      </p:sp>
      <p:sp>
        <p:nvSpPr>
          <p:cNvPr id="106" name="TextBox 105">
            <a:extLst>
              <a:ext uri="{FF2B5EF4-FFF2-40B4-BE49-F238E27FC236}">
                <a16:creationId xmlns:a16="http://schemas.microsoft.com/office/drawing/2014/main" id="{BC59AF42-9676-F854-0E79-738FEE590042}"/>
              </a:ext>
            </a:extLst>
          </p:cNvPr>
          <p:cNvSpPr txBox="1"/>
          <p:nvPr/>
        </p:nvSpPr>
        <p:spPr bwMode="auto">
          <a:xfrm>
            <a:off x="7361996" y="3023636"/>
            <a:ext cx="6960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35.0%</a:t>
            </a:r>
          </a:p>
        </p:txBody>
      </p:sp>
      <p:sp>
        <p:nvSpPr>
          <p:cNvPr id="107" name="TextBox 106">
            <a:extLst>
              <a:ext uri="{FF2B5EF4-FFF2-40B4-BE49-F238E27FC236}">
                <a16:creationId xmlns:a16="http://schemas.microsoft.com/office/drawing/2014/main" id="{46A7C7C0-6F88-1E9A-39BF-1187AF515625}"/>
              </a:ext>
            </a:extLst>
          </p:cNvPr>
          <p:cNvSpPr txBox="1"/>
          <p:nvPr/>
        </p:nvSpPr>
        <p:spPr bwMode="auto">
          <a:xfrm>
            <a:off x="4773042" y="2645876"/>
            <a:ext cx="6960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47.7%</a:t>
            </a:r>
          </a:p>
        </p:txBody>
      </p:sp>
      <p:grpSp>
        <p:nvGrpSpPr>
          <p:cNvPr id="20" name="Group 19">
            <a:extLst>
              <a:ext uri="{FF2B5EF4-FFF2-40B4-BE49-F238E27FC236}">
                <a16:creationId xmlns:a16="http://schemas.microsoft.com/office/drawing/2014/main" id="{57D5EF17-661E-12E6-5EB4-230266B08867}"/>
              </a:ext>
            </a:extLst>
          </p:cNvPr>
          <p:cNvGrpSpPr/>
          <p:nvPr/>
        </p:nvGrpSpPr>
        <p:grpSpPr>
          <a:xfrm>
            <a:off x="2270760" y="1654492"/>
            <a:ext cx="8036635" cy="1394304"/>
            <a:chOff x="2270760" y="1654492"/>
            <a:chExt cx="8036635" cy="1394304"/>
          </a:xfrm>
        </p:grpSpPr>
        <p:sp>
          <p:nvSpPr>
            <p:cNvPr id="15" name="Freeform: Shape 14">
              <a:extLst>
                <a:ext uri="{FF2B5EF4-FFF2-40B4-BE49-F238E27FC236}">
                  <a16:creationId xmlns:a16="http://schemas.microsoft.com/office/drawing/2014/main" id="{868D0680-66CD-8562-0793-A1C106ACD709}"/>
                </a:ext>
              </a:extLst>
            </p:cNvPr>
            <p:cNvSpPr/>
            <p:nvPr/>
          </p:nvSpPr>
          <p:spPr bwMode="auto">
            <a:xfrm>
              <a:off x="2270760" y="1654492"/>
              <a:ext cx="8006080" cy="1352868"/>
            </a:xfrm>
            <a:custGeom>
              <a:avLst/>
              <a:gdLst>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47320 h 1351280"/>
                <a:gd name="connsiteX84" fmla="*/ 1122680 w 8006080"/>
                <a:gd name="connsiteY84" fmla="*/ 137160 h 1351280"/>
                <a:gd name="connsiteX85" fmla="*/ 1122680 w 8006080"/>
                <a:gd name="connsiteY85" fmla="*/ 121920 h 1351280"/>
                <a:gd name="connsiteX86" fmla="*/ 1082040 w 8006080"/>
                <a:gd name="connsiteY86" fmla="*/ 121920 h 1351280"/>
                <a:gd name="connsiteX87" fmla="*/ 1082040 w 8006080"/>
                <a:gd name="connsiteY87" fmla="*/ 106680 h 1351280"/>
                <a:gd name="connsiteX88" fmla="*/ 756920 w 8006080"/>
                <a:gd name="connsiteY88" fmla="*/ 106680 h 1351280"/>
                <a:gd name="connsiteX89" fmla="*/ 756920 w 8006080"/>
                <a:gd name="connsiteY89" fmla="*/ 66040 h 1351280"/>
                <a:gd name="connsiteX90" fmla="*/ 731520 w 8006080"/>
                <a:gd name="connsiteY90" fmla="*/ 66040 h 1351280"/>
                <a:gd name="connsiteX91" fmla="*/ 731520 w 8006080"/>
                <a:gd name="connsiteY91" fmla="*/ 35560 h 1351280"/>
                <a:gd name="connsiteX92" fmla="*/ 563880 w 8006080"/>
                <a:gd name="connsiteY92" fmla="*/ 35560 h 1351280"/>
                <a:gd name="connsiteX93" fmla="*/ 563880 w 8006080"/>
                <a:gd name="connsiteY93" fmla="*/ 15240 h 1351280"/>
                <a:gd name="connsiteX94" fmla="*/ 289560 w 8006080"/>
                <a:gd name="connsiteY94" fmla="*/ 15240 h 1351280"/>
                <a:gd name="connsiteX95" fmla="*/ 289560 w 8006080"/>
                <a:gd name="connsiteY95" fmla="*/ 0 h 1351280"/>
                <a:gd name="connsiteX96" fmla="*/ 0 w 8006080"/>
                <a:gd name="connsiteY96"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47320 h 1351280"/>
                <a:gd name="connsiteX84" fmla="*/ 1122680 w 8006080"/>
                <a:gd name="connsiteY84" fmla="*/ 137160 h 1351280"/>
                <a:gd name="connsiteX85" fmla="*/ 1122680 w 8006080"/>
                <a:gd name="connsiteY85" fmla="*/ 121920 h 1351280"/>
                <a:gd name="connsiteX86" fmla="*/ 1082040 w 8006080"/>
                <a:gd name="connsiteY86" fmla="*/ 121920 h 1351280"/>
                <a:gd name="connsiteX87" fmla="*/ 1082040 w 8006080"/>
                <a:gd name="connsiteY87" fmla="*/ 106680 h 1351280"/>
                <a:gd name="connsiteX88" fmla="*/ 756920 w 8006080"/>
                <a:gd name="connsiteY88" fmla="*/ 120967 h 1351280"/>
                <a:gd name="connsiteX89" fmla="*/ 756920 w 8006080"/>
                <a:gd name="connsiteY89" fmla="*/ 66040 h 1351280"/>
                <a:gd name="connsiteX90" fmla="*/ 731520 w 8006080"/>
                <a:gd name="connsiteY90" fmla="*/ 66040 h 1351280"/>
                <a:gd name="connsiteX91" fmla="*/ 731520 w 8006080"/>
                <a:gd name="connsiteY91" fmla="*/ 35560 h 1351280"/>
                <a:gd name="connsiteX92" fmla="*/ 563880 w 8006080"/>
                <a:gd name="connsiteY92" fmla="*/ 35560 h 1351280"/>
                <a:gd name="connsiteX93" fmla="*/ 563880 w 8006080"/>
                <a:gd name="connsiteY93" fmla="*/ 15240 h 1351280"/>
                <a:gd name="connsiteX94" fmla="*/ 289560 w 8006080"/>
                <a:gd name="connsiteY94" fmla="*/ 15240 h 1351280"/>
                <a:gd name="connsiteX95" fmla="*/ 289560 w 8006080"/>
                <a:gd name="connsiteY95" fmla="*/ 0 h 1351280"/>
                <a:gd name="connsiteX96" fmla="*/ 0 w 8006080"/>
                <a:gd name="connsiteY96"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47320 h 1351280"/>
                <a:gd name="connsiteX84" fmla="*/ 1122680 w 8006080"/>
                <a:gd name="connsiteY84" fmla="*/ 137160 h 1351280"/>
                <a:gd name="connsiteX85" fmla="*/ 1122680 w 8006080"/>
                <a:gd name="connsiteY85" fmla="*/ 121920 h 1351280"/>
                <a:gd name="connsiteX86" fmla="*/ 1082040 w 8006080"/>
                <a:gd name="connsiteY86" fmla="*/ 139383 h 1351280"/>
                <a:gd name="connsiteX87" fmla="*/ 1082040 w 8006080"/>
                <a:gd name="connsiteY87" fmla="*/ 106680 h 1351280"/>
                <a:gd name="connsiteX88" fmla="*/ 756920 w 8006080"/>
                <a:gd name="connsiteY88" fmla="*/ 120967 h 1351280"/>
                <a:gd name="connsiteX89" fmla="*/ 756920 w 8006080"/>
                <a:gd name="connsiteY89" fmla="*/ 66040 h 1351280"/>
                <a:gd name="connsiteX90" fmla="*/ 731520 w 8006080"/>
                <a:gd name="connsiteY90" fmla="*/ 66040 h 1351280"/>
                <a:gd name="connsiteX91" fmla="*/ 731520 w 8006080"/>
                <a:gd name="connsiteY91" fmla="*/ 35560 h 1351280"/>
                <a:gd name="connsiteX92" fmla="*/ 563880 w 8006080"/>
                <a:gd name="connsiteY92" fmla="*/ 35560 h 1351280"/>
                <a:gd name="connsiteX93" fmla="*/ 563880 w 8006080"/>
                <a:gd name="connsiteY93" fmla="*/ 15240 h 1351280"/>
                <a:gd name="connsiteX94" fmla="*/ 289560 w 8006080"/>
                <a:gd name="connsiteY94" fmla="*/ 15240 h 1351280"/>
                <a:gd name="connsiteX95" fmla="*/ 289560 w 8006080"/>
                <a:gd name="connsiteY95" fmla="*/ 0 h 1351280"/>
                <a:gd name="connsiteX96" fmla="*/ 0 w 8006080"/>
                <a:gd name="connsiteY96"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47320 h 1351280"/>
                <a:gd name="connsiteX84" fmla="*/ 1122680 w 8006080"/>
                <a:gd name="connsiteY84" fmla="*/ 137160 h 1351280"/>
                <a:gd name="connsiteX85" fmla="*/ 1122680 w 8006080"/>
                <a:gd name="connsiteY85" fmla="*/ 121920 h 1351280"/>
                <a:gd name="connsiteX86" fmla="*/ 1082040 w 8006080"/>
                <a:gd name="connsiteY86" fmla="*/ 139383 h 1351280"/>
                <a:gd name="connsiteX87" fmla="*/ 1083628 w 8006080"/>
                <a:gd name="connsiteY87" fmla="*/ 117792 h 1351280"/>
                <a:gd name="connsiteX88" fmla="*/ 756920 w 8006080"/>
                <a:gd name="connsiteY88" fmla="*/ 120967 h 1351280"/>
                <a:gd name="connsiteX89" fmla="*/ 756920 w 8006080"/>
                <a:gd name="connsiteY89" fmla="*/ 66040 h 1351280"/>
                <a:gd name="connsiteX90" fmla="*/ 731520 w 8006080"/>
                <a:gd name="connsiteY90" fmla="*/ 66040 h 1351280"/>
                <a:gd name="connsiteX91" fmla="*/ 731520 w 8006080"/>
                <a:gd name="connsiteY91" fmla="*/ 35560 h 1351280"/>
                <a:gd name="connsiteX92" fmla="*/ 563880 w 8006080"/>
                <a:gd name="connsiteY92" fmla="*/ 35560 h 1351280"/>
                <a:gd name="connsiteX93" fmla="*/ 563880 w 8006080"/>
                <a:gd name="connsiteY93" fmla="*/ 15240 h 1351280"/>
                <a:gd name="connsiteX94" fmla="*/ 289560 w 8006080"/>
                <a:gd name="connsiteY94" fmla="*/ 15240 h 1351280"/>
                <a:gd name="connsiteX95" fmla="*/ 289560 w 8006080"/>
                <a:gd name="connsiteY95" fmla="*/ 0 h 1351280"/>
                <a:gd name="connsiteX96" fmla="*/ 0 w 8006080"/>
                <a:gd name="connsiteY96"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47320 h 1351280"/>
                <a:gd name="connsiteX84" fmla="*/ 1122680 w 8006080"/>
                <a:gd name="connsiteY84" fmla="*/ 121920 h 1351280"/>
                <a:gd name="connsiteX85" fmla="*/ 1082040 w 8006080"/>
                <a:gd name="connsiteY85" fmla="*/ 139383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47320 h 1351280"/>
                <a:gd name="connsiteX84" fmla="*/ 1124267 w 8006080"/>
                <a:gd name="connsiteY84" fmla="*/ 133032 h 1351280"/>
                <a:gd name="connsiteX85" fmla="*/ 1082040 w 8006080"/>
                <a:gd name="connsiteY85" fmla="*/ 139383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47320 h 1351280"/>
                <a:gd name="connsiteX84" fmla="*/ 1124267 w 8006080"/>
                <a:gd name="connsiteY84" fmla="*/ 133032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55257 h 1351280"/>
                <a:gd name="connsiteX84" fmla="*/ 1124267 w 8006080"/>
                <a:gd name="connsiteY84" fmla="*/ 133032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9680 w 8006080"/>
                <a:gd name="connsiteY82" fmla="*/ 14732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10640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0640 w 8006080"/>
                <a:gd name="connsiteY79" fmla="*/ 238760 h 1351280"/>
                <a:gd name="connsiteX80" fmla="*/ 1326515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6515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97000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97000 w 8006080"/>
                <a:gd name="connsiteY71" fmla="*/ 406400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7520 w 8006080"/>
                <a:gd name="connsiteY68" fmla="*/ 431800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45932 w 8006080"/>
                <a:gd name="connsiteY68" fmla="*/ 442912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27200 w 8006080"/>
                <a:gd name="connsiteY67" fmla="*/ 431800 h 1351280"/>
                <a:gd name="connsiteX68" fmla="*/ 1733232 w 8006080"/>
                <a:gd name="connsiteY68" fmla="*/ 404812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47837 w 8006080"/>
                <a:gd name="connsiteY67" fmla="*/ 447675 h 1351280"/>
                <a:gd name="connsiteX68" fmla="*/ 1733232 w 8006080"/>
                <a:gd name="connsiteY68" fmla="*/ 404812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47837 w 8006080"/>
                <a:gd name="connsiteY67" fmla="*/ 447675 h 1351280"/>
                <a:gd name="connsiteX68" fmla="*/ 1739582 w 8006080"/>
                <a:gd name="connsiteY68" fmla="*/ 425449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62280 h 1351280"/>
                <a:gd name="connsiteX66" fmla="*/ 1915160 w 8006080"/>
                <a:gd name="connsiteY66" fmla="*/ 431800 h 1351280"/>
                <a:gd name="connsiteX67" fmla="*/ 1747837 w 8006080"/>
                <a:gd name="connsiteY67" fmla="*/ 447675 h 1351280"/>
                <a:gd name="connsiteX68" fmla="*/ 1745932 w 8006080"/>
                <a:gd name="connsiteY68" fmla="*/ 428624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31800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8335 w 8006080"/>
                <a:gd name="connsiteY65" fmla="*/ 450850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5640 w 8006080"/>
                <a:gd name="connsiteY62" fmla="*/ 492760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32940 w 8006080"/>
                <a:gd name="connsiteY62" fmla="*/ 518160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20240 w 8006080"/>
                <a:gd name="connsiteY62" fmla="*/ 524510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39290 w 8006080"/>
                <a:gd name="connsiteY62" fmla="*/ 489585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40878 w 8006080"/>
                <a:gd name="connsiteY62" fmla="*/ 495935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8680 w 8006080"/>
                <a:gd name="connsiteY56" fmla="*/ 568960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28178 w 8006080"/>
                <a:gd name="connsiteY62" fmla="*/ 513397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046605 w 8006080"/>
                <a:gd name="connsiteY56" fmla="*/ 592772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28178 w 8006080"/>
                <a:gd name="connsiteY62" fmla="*/ 513397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83247 h 1351280"/>
                <a:gd name="connsiteX57" fmla="*/ 2021840 w 8006080"/>
                <a:gd name="connsiteY57" fmla="*/ 568960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28178 w 8006080"/>
                <a:gd name="connsiteY62" fmla="*/ 513397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83247 h 1351280"/>
                <a:gd name="connsiteX57" fmla="*/ 2052003 w 8006080"/>
                <a:gd name="connsiteY57" fmla="*/ 572770 h 1351280"/>
                <a:gd name="connsiteX58" fmla="*/ 2021840 w 8006080"/>
                <a:gd name="connsiteY58" fmla="*/ 568960 h 1351280"/>
                <a:gd name="connsiteX59" fmla="*/ 2021840 w 8006080"/>
                <a:gd name="connsiteY59" fmla="*/ 568960 h 1351280"/>
                <a:gd name="connsiteX60" fmla="*/ 1945640 w 8006080"/>
                <a:gd name="connsiteY60" fmla="*/ 568960 h 1351280"/>
                <a:gd name="connsiteX61" fmla="*/ 1945640 w 8006080"/>
                <a:gd name="connsiteY61" fmla="*/ 568960 h 1351280"/>
                <a:gd name="connsiteX62" fmla="*/ 1945640 w 8006080"/>
                <a:gd name="connsiteY62" fmla="*/ 528320 h 1351280"/>
                <a:gd name="connsiteX63" fmla="*/ 1928178 w 8006080"/>
                <a:gd name="connsiteY63" fmla="*/ 513397 h 1351280"/>
                <a:gd name="connsiteX64" fmla="*/ 1915160 w 8006080"/>
                <a:gd name="connsiteY64" fmla="*/ 492760 h 1351280"/>
                <a:gd name="connsiteX65" fmla="*/ 1915160 w 8006080"/>
                <a:gd name="connsiteY65" fmla="*/ 492760 h 1351280"/>
                <a:gd name="connsiteX66" fmla="*/ 1915160 w 8006080"/>
                <a:gd name="connsiteY66" fmla="*/ 446087 h 1351280"/>
                <a:gd name="connsiteX67" fmla="*/ 1747837 w 8006080"/>
                <a:gd name="connsiteY67" fmla="*/ 447675 h 1351280"/>
                <a:gd name="connsiteX68" fmla="*/ 1745932 w 8006080"/>
                <a:gd name="connsiteY68" fmla="*/ 428624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83247 h 1351280"/>
                <a:gd name="connsiteX57" fmla="*/ 2034540 w 8006080"/>
                <a:gd name="connsiteY57" fmla="*/ 594995 h 1351280"/>
                <a:gd name="connsiteX58" fmla="*/ 2021840 w 8006080"/>
                <a:gd name="connsiteY58" fmla="*/ 568960 h 1351280"/>
                <a:gd name="connsiteX59" fmla="*/ 2021840 w 8006080"/>
                <a:gd name="connsiteY59" fmla="*/ 568960 h 1351280"/>
                <a:gd name="connsiteX60" fmla="*/ 1945640 w 8006080"/>
                <a:gd name="connsiteY60" fmla="*/ 568960 h 1351280"/>
                <a:gd name="connsiteX61" fmla="*/ 1945640 w 8006080"/>
                <a:gd name="connsiteY61" fmla="*/ 568960 h 1351280"/>
                <a:gd name="connsiteX62" fmla="*/ 1945640 w 8006080"/>
                <a:gd name="connsiteY62" fmla="*/ 528320 h 1351280"/>
                <a:gd name="connsiteX63" fmla="*/ 1928178 w 8006080"/>
                <a:gd name="connsiteY63" fmla="*/ 513397 h 1351280"/>
                <a:gd name="connsiteX64" fmla="*/ 1915160 w 8006080"/>
                <a:gd name="connsiteY64" fmla="*/ 492760 h 1351280"/>
                <a:gd name="connsiteX65" fmla="*/ 1915160 w 8006080"/>
                <a:gd name="connsiteY65" fmla="*/ 492760 h 1351280"/>
                <a:gd name="connsiteX66" fmla="*/ 1915160 w 8006080"/>
                <a:gd name="connsiteY66" fmla="*/ 446087 h 1351280"/>
                <a:gd name="connsiteX67" fmla="*/ 1747837 w 8006080"/>
                <a:gd name="connsiteY67" fmla="*/ 447675 h 1351280"/>
                <a:gd name="connsiteX68" fmla="*/ 1745932 w 8006080"/>
                <a:gd name="connsiteY68" fmla="*/ 428624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83247 h 1351280"/>
                <a:gd name="connsiteX57" fmla="*/ 2034540 w 8006080"/>
                <a:gd name="connsiteY57" fmla="*/ 594995 h 1351280"/>
                <a:gd name="connsiteX58" fmla="*/ 2021840 w 8006080"/>
                <a:gd name="connsiteY58" fmla="*/ 568960 h 1351280"/>
                <a:gd name="connsiteX59" fmla="*/ 2031365 w 8006080"/>
                <a:gd name="connsiteY59" fmla="*/ 567372 h 1351280"/>
                <a:gd name="connsiteX60" fmla="*/ 1945640 w 8006080"/>
                <a:gd name="connsiteY60" fmla="*/ 568960 h 1351280"/>
                <a:gd name="connsiteX61" fmla="*/ 1945640 w 8006080"/>
                <a:gd name="connsiteY61" fmla="*/ 568960 h 1351280"/>
                <a:gd name="connsiteX62" fmla="*/ 1945640 w 8006080"/>
                <a:gd name="connsiteY62" fmla="*/ 528320 h 1351280"/>
                <a:gd name="connsiteX63" fmla="*/ 1928178 w 8006080"/>
                <a:gd name="connsiteY63" fmla="*/ 513397 h 1351280"/>
                <a:gd name="connsiteX64" fmla="*/ 1915160 w 8006080"/>
                <a:gd name="connsiteY64" fmla="*/ 492760 h 1351280"/>
                <a:gd name="connsiteX65" fmla="*/ 1915160 w 8006080"/>
                <a:gd name="connsiteY65" fmla="*/ 492760 h 1351280"/>
                <a:gd name="connsiteX66" fmla="*/ 1915160 w 8006080"/>
                <a:gd name="connsiteY66" fmla="*/ 446087 h 1351280"/>
                <a:gd name="connsiteX67" fmla="*/ 1747837 w 8006080"/>
                <a:gd name="connsiteY67" fmla="*/ 447675 h 1351280"/>
                <a:gd name="connsiteX68" fmla="*/ 1745932 w 8006080"/>
                <a:gd name="connsiteY68" fmla="*/ 428624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83247 h 1351280"/>
                <a:gd name="connsiteX57" fmla="*/ 2034540 w 8006080"/>
                <a:gd name="connsiteY57" fmla="*/ 594995 h 1351280"/>
                <a:gd name="connsiteX58" fmla="*/ 2021840 w 8006080"/>
                <a:gd name="connsiteY58" fmla="*/ 568960 h 1351280"/>
                <a:gd name="connsiteX59" fmla="*/ 2044065 w 8006080"/>
                <a:gd name="connsiteY59" fmla="*/ 567372 h 1351280"/>
                <a:gd name="connsiteX60" fmla="*/ 1945640 w 8006080"/>
                <a:gd name="connsiteY60" fmla="*/ 568960 h 1351280"/>
                <a:gd name="connsiteX61" fmla="*/ 1945640 w 8006080"/>
                <a:gd name="connsiteY61" fmla="*/ 568960 h 1351280"/>
                <a:gd name="connsiteX62" fmla="*/ 1945640 w 8006080"/>
                <a:gd name="connsiteY62" fmla="*/ 528320 h 1351280"/>
                <a:gd name="connsiteX63" fmla="*/ 1928178 w 8006080"/>
                <a:gd name="connsiteY63" fmla="*/ 513397 h 1351280"/>
                <a:gd name="connsiteX64" fmla="*/ 1915160 w 8006080"/>
                <a:gd name="connsiteY64" fmla="*/ 492760 h 1351280"/>
                <a:gd name="connsiteX65" fmla="*/ 1915160 w 8006080"/>
                <a:gd name="connsiteY65" fmla="*/ 492760 h 1351280"/>
                <a:gd name="connsiteX66" fmla="*/ 1915160 w 8006080"/>
                <a:gd name="connsiteY66" fmla="*/ 446087 h 1351280"/>
                <a:gd name="connsiteX67" fmla="*/ 1747837 w 8006080"/>
                <a:gd name="connsiteY67" fmla="*/ 447675 h 1351280"/>
                <a:gd name="connsiteX68" fmla="*/ 1745932 w 8006080"/>
                <a:gd name="connsiteY68" fmla="*/ 428624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83247 h 1351280"/>
                <a:gd name="connsiteX57" fmla="*/ 2039302 w 8006080"/>
                <a:gd name="connsiteY57" fmla="*/ 594995 h 1351280"/>
                <a:gd name="connsiteX58" fmla="*/ 2021840 w 8006080"/>
                <a:gd name="connsiteY58" fmla="*/ 568960 h 1351280"/>
                <a:gd name="connsiteX59" fmla="*/ 2044065 w 8006080"/>
                <a:gd name="connsiteY59" fmla="*/ 567372 h 1351280"/>
                <a:gd name="connsiteX60" fmla="*/ 1945640 w 8006080"/>
                <a:gd name="connsiteY60" fmla="*/ 568960 h 1351280"/>
                <a:gd name="connsiteX61" fmla="*/ 1945640 w 8006080"/>
                <a:gd name="connsiteY61" fmla="*/ 568960 h 1351280"/>
                <a:gd name="connsiteX62" fmla="*/ 1945640 w 8006080"/>
                <a:gd name="connsiteY62" fmla="*/ 528320 h 1351280"/>
                <a:gd name="connsiteX63" fmla="*/ 1928178 w 8006080"/>
                <a:gd name="connsiteY63" fmla="*/ 513397 h 1351280"/>
                <a:gd name="connsiteX64" fmla="*/ 1915160 w 8006080"/>
                <a:gd name="connsiteY64" fmla="*/ 492760 h 1351280"/>
                <a:gd name="connsiteX65" fmla="*/ 1915160 w 8006080"/>
                <a:gd name="connsiteY65" fmla="*/ 492760 h 1351280"/>
                <a:gd name="connsiteX66" fmla="*/ 1915160 w 8006080"/>
                <a:gd name="connsiteY66" fmla="*/ 446087 h 1351280"/>
                <a:gd name="connsiteX67" fmla="*/ 1747837 w 8006080"/>
                <a:gd name="connsiteY67" fmla="*/ 447675 h 1351280"/>
                <a:gd name="connsiteX68" fmla="*/ 1745932 w 8006080"/>
                <a:gd name="connsiteY68" fmla="*/ 428624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21840 w 8006080"/>
                <a:gd name="connsiteY58" fmla="*/ 568960 h 1351280"/>
                <a:gd name="connsiteX59" fmla="*/ 2044065 w 8006080"/>
                <a:gd name="connsiteY59" fmla="*/ 567372 h 1351280"/>
                <a:gd name="connsiteX60" fmla="*/ 1945640 w 8006080"/>
                <a:gd name="connsiteY60" fmla="*/ 568960 h 1351280"/>
                <a:gd name="connsiteX61" fmla="*/ 1945640 w 8006080"/>
                <a:gd name="connsiteY61" fmla="*/ 568960 h 1351280"/>
                <a:gd name="connsiteX62" fmla="*/ 1945640 w 8006080"/>
                <a:gd name="connsiteY62" fmla="*/ 528320 h 1351280"/>
                <a:gd name="connsiteX63" fmla="*/ 1928178 w 8006080"/>
                <a:gd name="connsiteY63" fmla="*/ 513397 h 1351280"/>
                <a:gd name="connsiteX64" fmla="*/ 1915160 w 8006080"/>
                <a:gd name="connsiteY64" fmla="*/ 492760 h 1351280"/>
                <a:gd name="connsiteX65" fmla="*/ 1915160 w 8006080"/>
                <a:gd name="connsiteY65" fmla="*/ 492760 h 1351280"/>
                <a:gd name="connsiteX66" fmla="*/ 1915160 w 8006080"/>
                <a:gd name="connsiteY66" fmla="*/ 446087 h 1351280"/>
                <a:gd name="connsiteX67" fmla="*/ 1747837 w 8006080"/>
                <a:gd name="connsiteY67" fmla="*/ 447675 h 1351280"/>
                <a:gd name="connsiteX68" fmla="*/ 1745932 w 8006080"/>
                <a:gd name="connsiteY68" fmla="*/ 428624 h 1351280"/>
                <a:gd name="connsiteX69" fmla="*/ 1600200 w 8006080"/>
                <a:gd name="connsiteY69" fmla="*/ 431800 h 1351280"/>
                <a:gd name="connsiteX70" fmla="*/ 1600200 w 8006080"/>
                <a:gd name="connsiteY70" fmla="*/ 406400 h 1351280"/>
                <a:gd name="connsiteX71" fmla="*/ 1389063 w 8006080"/>
                <a:gd name="connsiteY71" fmla="*/ 407988 h 1351280"/>
                <a:gd name="connsiteX72" fmla="*/ 1387475 w 8006080"/>
                <a:gd name="connsiteY72" fmla="*/ 386080 h 1351280"/>
                <a:gd name="connsiteX73" fmla="*/ 1361440 w 8006080"/>
                <a:gd name="connsiteY73" fmla="*/ 386080 h 1351280"/>
                <a:gd name="connsiteX74" fmla="*/ 1361440 w 8006080"/>
                <a:gd name="connsiteY74" fmla="*/ 335280 h 1351280"/>
                <a:gd name="connsiteX75" fmla="*/ 1346200 w 8006080"/>
                <a:gd name="connsiteY75" fmla="*/ 335280 h 1351280"/>
                <a:gd name="connsiteX76" fmla="*/ 1346200 w 8006080"/>
                <a:gd name="connsiteY76" fmla="*/ 274320 h 1351280"/>
                <a:gd name="connsiteX77" fmla="*/ 1341120 w 8006080"/>
                <a:gd name="connsiteY77" fmla="*/ 269240 h 1351280"/>
                <a:gd name="connsiteX78" fmla="*/ 1341120 w 8006080"/>
                <a:gd name="connsiteY78" fmla="*/ 238760 h 1351280"/>
                <a:gd name="connsiteX79" fmla="*/ 1318577 w 8006080"/>
                <a:gd name="connsiteY79" fmla="*/ 238760 h 1351280"/>
                <a:gd name="connsiteX80" fmla="*/ 1321753 w 8006080"/>
                <a:gd name="connsiteY80" fmla="*/ 182880 h 1351280"/>
                <a:gd name="connsiteX81" fmla="*/ 1249680 w 8006080"/>
                <a:gd name="connsiteY81" fmla="*/ 182880 h 1351280"/>
                <a:gd name="connsiteX82" fmla="*/ 1248092 w 8006080"/>
                <a:gd name="connsiteY82" fmla="*/ 153670 h 1351280"/>
                <a:gd name="connsiteX83" fmla="*/ 1122680 w 8006080"/>
                <a:gd name="connsiteY83" fmla="*/ 155257 h 1351280"/>
                <a:gd name="connsiteX84" fmla="*/ 1121092 w 8006080"/>
                <a:gd name="connsiteY84" fmla="*/ 137795 h 1351280"/>
                <a:gd name="connsiteX85" fmla="*/ 1082040 w 8006080"/>
                <a:gd name="connsiteY85" fmla="*/ 137795 h 1351280"/>
                <a:gd name="connsiteX86" fmla="*/ 1083628 w 8006080"/>
                <a:gd name="connsiteY86" fmla="*/ 117792 h 1351280"/>
                <a:gd name="connsiteX87" fmla="*/ 756920 w 8006080"/>
                <a:gd name="connsiteY87" fmla="*/ 120967 h 1351280"/>
                <a:gd name="connsiteX88" fmla="*/ 756920 w 8006080"/>
                <a:gd name="connsiteY88" fmla="*/ 66040 h 1351280"/>
                <a:gd name="connsiteX89" fmla="*/ 731520 w 8006080"/>
                <a:gd name="connsiteY89" fmla="*/ 66040 h 1351280"/>
                <a:gd name="connsiteX90" fmla="*/ 731520 w 8006080"/>
                <a:gd name="connsiteY90" fmla="*/ 35560 h 1351280"/>
                <a:gd name="connsiteX91" fmla="*/ 563880 w 8006080"/>
                <a:gd name="connsiteY91" fmla="*/ 35560 h 1351280"/>
                <a:gd name="connsiteX92" fmla="*/ 563880 w 8006080"/>
                <a:gd name="connsiteY92" fmla="*/ 15240 h 1351280"/>
                <a:gd name="connsiteX93" fmla="*/ 289560 w 8006080"/>
                <a:gd name="connsiteY93" fmla="*/ 15240 h 1351280"/>
                <a:gd name="connsiteX94" fmla="*/ 289560 w 8006080"/>
                <a:gd name="connsiteY94" fmla="*/ 0 h 1351280"/>
                <a:gd name="connsiteX95" fmla="*/ 0 w 8006080"/>
                <a:gd name="connsiteY95"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21840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28178 w 8006080"/>
                <a:gd name="connsiteY62" fmla="*/ 513397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28178 w 8006080"/>
                <a:gd name="connsiteY62" fmla="*/ 513397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8320 h 1351280"/>
                <a:gd name="connsiteX62" fmla="*/ 1923416 w 8006080"/>
                <a:gd name="connsiteY62" fmla="*/ 521335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3416 w 8006080"/>
                <a:gd name="connsiteY62" fmla="*/ 521335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3416 w 8006080"/>
                <a:gd name="connsiteY62" fmla="*/ 521335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17066 w 8006080"/>
                <a:gd name="connsiteY62" fmla="*/ 518160 h 1351280"/>
                <a:gd name="connsiteX63" fmla="*/ 1915160 w 8006080"/>
                <a:gd name="connsiteY63" fmla="*/ 492760 h 1351280"/>
                <a:gd name="connsiteX64" fmla="*/ 1915160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17066 w 8006080"/>
                <a:gd name="connsiteY62" fmla="*/ 518160 h 1351280"/>
                <a:gd name="connsiteX63" fmla="*/ 1915160 w 8006080"/>
                <a:gd name="connsiteY63" fmla="*/ 492760 h 1351280"/>
                <a:gd name="connsiteX64" fmla="*/ 1923097 w 8006080"/>
                <a:gd name="connsiteY64" fmla="*/ 492760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17066 w 8006080"/>
                <a:gd name="connsiteY62" fmla="*/ 518160 h 1351280"/>
                <a:gd name="connsiteX63" fmla="*/ 1915160 w 8006080"/>
                <a:gd name="connsiteY63" fmla="*/ 492760 h 1351280"/>
                <a:gd name="connsiteX64" fmla="*/ 1918335 w 8006080"/>
                <a:gd name="connsiteY64" fmla="*/ 472123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17066 w 8006080"/>
                <a:gd name="connsiteY62" fmla="*/ 518160 h 1351280"/>
                <a:gd name="connsiteX63" fmla="*/ 1923097 w 8006080"/>
                <a:gd name="connsiteY63" fmla="*/ 492760 h 1351280"/>
                <a:gd name="connsiteX64" fmla="*/ 1918335 w 8006080"/>
                <a:gd name="connsiteY64" fmla="*/ 472123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5004 w 8006080"/>
                <a:gd name="connsiteY62" fmla="*/ 516573 h 1351280"/>
                <a:gd name="connsiteX63" fmla="*/ 1923097 w 8006080"/>
                <a:gd name="connsiteY63" fmla="*/ 492760 h 1351280"/>
                <a:gd name="connsiteX64" fmla="*/ 1918335 w 8006080"/>
                <a:gd name="connsiteY64" fmla="*/ 472123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17067 w 8006080"/>
                <a:gd name="connsiteY62" fmla="*/ 516573 h 1351280"/>
                <a:gd name="connsiteX63" fmla="*/ 1923097 w 8006080"/>
                <a:gd name="connsiteY63" fmla="*/ 492760 h 1351280"/>
                <a:gd name="connsiteX64" fmla="*/ 1918335 w 8006080"/>
                <a:gd name="connsiteY64" fmla="*/ 472123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1829 w 8006080"/>
                <a:gd name="connsiteY62" fmla="*/ 516573 h 1351280"/>
                <a:gd name="connsiteX63" fmla="*/ 1923097 w 8006080"/>
                <a:gd name="connsiteY63" fmla="*/ 492760 h 1351280"/>
                <a:gd name="connsiteX64" fmla="*/ 1918335 w 8006080"/>
                <a:gd name="connsiteY64" fmla="*/ 472123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1829 w 8006080"/>
                <a:gd name="connsiteY62" fmla="*/ 521336 h 1351280"/>
                <a:gd name="connsiteX63" fmla="*/ 1923097 w 8006080"/>
                <a:gd name="connsiteY63" fmla="*/ 492760 h 1351280"/>
                <a:gd name="connsiteX64" fmla="*/ 1918335 w 8006080"/>
                <a:gd name="connsiteY64" fmla="*/ 472123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1829 w 8006080"/>
                <a:gd name="connsiteY62" fmla="*/ 521336 h 1351280"/>
                <a:gd name="connsiteX63" fmla="*/ 1934210 w 8006080"/>
                <a:gd name="connsiteY63" fmla="*/ 481647 h 1351280"/>
                <a:gd name="connsiteX64" fmla="*/ 1918335 w 8006080"/>
                <a:gd name="connsiteY64" fmla="*/ 472123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1829 w 8006080"/>
                <a:gd name="connsiteY62" fmla="*/ 521336 h 1351280"/>
                <a:gd name="connsiteX63" fmla="*/ 1934210 w 8006080"/>
                <a:gd name="connsiteY63" fmla="*/ 481647 h 1351280"/>
                <a:gd name="connsiteX64" fmla="*/ 1919923 w 8006080"/>
                <a:gd name="connsiteY64" fmla="*/ 486411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9766 w 8006080"/>
                <a:gd name="connsiteY62" fmla="*/ 519749 h 1351280"/>
                <a:gd name="connsiteX63" fmla="*/ 1934210 w 8006080"/>
                <a:gd name="connsiteY63" fmla="*/ 481647 h 1351280"/>
                <a:gd name="connsiteX64" fmla="*/ 1919923 w 8006080"/>
                <a:gd name="connsiteY64" fmla="*/ 486411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34920 w 8006080"/>
                <a:gd name="connsiteY50" fmla="*/ 670560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9766 w 8006080"/>
                <a:gd name="connsiteY62" fmla="*/ 519749 h 1351280"/>
                <a:gd name="connsiteX63" fmla="*/ 1934210 w 8006080"/>
                <a:gd name="connsiteY63" fmla="*/ 486409 h 1351280"/>
                <a:gd name="connsiteX64" fmla="*/ 1919923 w 8006080"/>
                <a:gd name="connsiteY64" fmla="*/ 486411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41270 w 8006080"/>
                <a:gd name="connsiteY50" fmla="*/ 659448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9766 w 8006080"/>
                <a:gd name="connsiteY62" fmla="*/ 519749 h 1351280"/>
                <a:gd name="connsiteX63" fmla="*/ 1934210 w 8006080"/>
                <a:gd name="connsiteY63" fmla="*/ 486409 h 1351280"/>
                <a:gd name="connsiteX64" fmla="*/ 1919923 w 8006080"/>
                <a:gd name="connsiteY64" fmla="*/ 486411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65400 w 8006080"/>
                <a:gd name="connsiteY49" fmla="*/ 701040 h 1351280"/>
                <a:gd name="connsiteX50" fmla="*/ 2544445 w 8006080"/>
                <a:gd name="connsiteY50" fmla="*/ 654685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9766 w 8006080"/>
                <a:gd name="connsiteY62" fmla="*/ 519749 h 1351280"/>
                <a:gd name="connsiteX63" fmla="*/ 1934210 w 8006080"/>
                <a:gd name="connsiteY63" fmla="*/ 486409 h 1351280"/>
                <a:gd name="connsiteX64" fmla="*/ 1919923 w 8006080"/>
                <a:gd name="connsiteY64" fmla="*/ 486411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43175 w 8006080"/>
                <a:gd name="connsiteY49" fmla="*/ 693103 h 1351280"/>
                <a:gd name="connsiteX50" fmla="*/ 2544445 w 8006080"/>
                <a:gd name="connsiteY50" fmla="*/ 654685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9766 w 8006080"/>
                <a:gd name="connsiteY62" fmla="*/ 519749 h 1351280"/>
                <a:gd name="connsiteX63" fmla="*/ 1934210 w 8006080"/>
                <a:gd name="connsiteY63" fmla="*/ 486409 h 1351280"/>
                <a:gd name="connsiteX64" fmla="*/ 1919923 w 8006080"/>
                <a:gd name="connsiteY64" fmla="*/ 486411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65400 w 8006080"/>
                <a:gd name="connsiteY48" fmla="*/ 701040 h 1351280"/>
                <a:gd name="connsiteX49" fmla="*/ 2546350 w 8006080"/>
                <a:gd name="connsiteY49" fmla="*/ 697865 h 1351280"/>
                <a:gd name="connsiteX50" fmla="*/ 2544445 w 8006080"/>
                <a:gd name="connsiteY50" fmla="*/ 654685 h 1351280"/>
                <a:gd name="connsiteX51" fmla="*/ 2519680 w 8006080"/>
                <a:gd name="connsiteY51" fmla="*/ 655320 h 1351280"/>
                <a:gd name="connsiteX52" fmla="*/ 2519680 w 8006080"/>
                <a:gd name="connsiteY52" fmla="*/ 609600 h 1351280"/>
                <a:gd name="connsiteX53" fmla="*/ 2138680 w 8006080"/>
                <a:gd name="connsiteY53" fmla="*/ 609600 h 1351280"/>
                <a:gd name="connsiteX54" fmla="*/ 2138680 w 8006080"/>
                <a:gd name="connsiteY54" fmla="*/ 609600 h 1351280"/>
                <a:gd name="connsiteX55" fmla="*/ 2138680 w 8006080"/>
                <a:gd name="connsiteY55" fmla="*/ 609600 h 1351280"/>
                <a:gd name="connsiteX56" fmla="*/ 2137093 w 8006080"/>
                <a:gd name="connsiteY56" fmla="*/ 594360 h 1351280"/>
                <a:gd name="connsiteX57" fmla="*/ 2039302 w 8006080"/>
                <a:gd name="connsiteY57" fmla="*/ 594995 h 1351280"/>
                <a:gd name="connsiteX58" fmla="*/ 2039303 w 8006080"/>
                <a:gd name="connsiteY58" fmla="*/ 568960 h 1351280"/>
                <a:gd name="connsiteX59" fmla="*/ 1945640 w 8006080"/>
                <a:gd name="connsiteY59" fmla="*/ 568960 h 1351280"/>
                <a:gd name="connsiteX60" fmla="*/ 1945640 w 8006080"/>
                <a:gd name="connsiteY60" fmla="*/ 568960 h 1351280"/>
                <a:gd name="connsiteX61" fmla="*/ 1945640 w 8006080"/>
                <a:gd name="connsiteY61" fmla="*/ 520383 h 1351280"/>
                <a:gd name="connsiteX62" fmla="*/ 1929766 w 8006080"/>
                <a:gd name="connsiteY62" fmla="*/ 519749 h 1351280"/>
                <a:gd name="connsiteX63" fmla="*/ 1934210 w 8006080"/>
                <a:gd name="connsiteY63" fmla="*/ 486409 h 1351280"/>
                <a:gd name="connsiteX64" fmla="*/ 1919923 w 8006080"/>
                <a:gd name="connsiteY64" fmla="*/ 486411 h 1351280"/>
                <a:gd name="connsiteX65" fmla="*/ 1915160 w 8006080"/>
                <a:gd name="connsiteY65" fmla="*/ 446087 h 1351280"/>
                <a:gd name="connsiteX66" fmla="*/ 1747837 w 8006080"/>
                <a:gd name="connsiteY66" fmla="*/ 447675 h 1351280"/>
                <a:gd name="connsiteX67" fmla="*/ 1745932 w 8006080"/>
                <a:gd name="connsiteY67" fmla="*/ 428624 h 1351280"/>
                <a:gd name="connsiteX68" fmla="*/ 1600200 w 8006080"/>
                <a:gd name="connsiteY68" fmla="*/ 431800 h 1351280"/>
                <a:gd name="connsiteX69" fmla="*/ 1600200 w 8006080"/>
                <a:gd name="connsiteY69" fmla="*/ 406400 h 1351280"/>
                <a:gd name="connsiteX70" fmla="*/ 1389063 w 8006080"/>
                <a:gd name="connsiteY70" fmla="*/ 407988 h 1351280"/>
                <a:gd name="connsiteX71" fmla="*/ 1387475 w 8006080"/>
                <a:gd name="connsiteY71" fmla="*/ 386080 h 1351280"/>
                <a:gd name="connsiteX72" fmla="*/ 1361440 w 8006080"/>
                <a:gd name="connsiteY72" fmla="*/ 386080 h 1351280"/>
                <a:gd name="connsiteX73" fmla="*/ 1361440 w 8006080"/>
                <a:gd name="connsiteY73" fmla="*/ 335280 h 1351280"/>
                <a:gd name="connsiteX74" fmla="*/ 1346200 w 8006080"/>
                <a:gd name="connsiteY74" fmla="*/ 335280 h 1351280"/>
                <a:gd name="connsiteX75" fmla="*/ 1346200 w 8006080"/>
                <a:gd name="connsiteY75" fmla="*/ 274320 h 1351280"/>
                <a:gd name="connsiteX76" fmla="*/ 1341120 w 8006080"/>
                <a:gd name="connsiteY76" fmla="*/ 269240 h 1351280"/>
                <a:gd name="connsiteX77" fmla="*/ 1341120 w 8006080"/>
                <a:gd name="connsiteY77" fmla="*/ 238760 h 1351280"/>
                <a:gd name="connsiteX78" fmla="*/ 1318577 w 8006080"/>
                <a:gd name="connsiteY78" fmla="*/ 238760 h 1351280"/>
                <a:gd name="connsiteX79" fmla="*/ 1321753 w 8006080"/>
                <a:gd name="connsiteY79" fmla="*/ 182880 h 1351280"/>
                <a:gd name="connsiteX80" fmla="*/ 1249680 w 8006080"/>
                <a:gd name="connsiteY80" fmla="*/ 182880 h 1351280"/>
                <a:gd name="connsiteX81" fmla="*/ 1248092 w 8006080"/>
                <a:gd name="connsiteY81" fmla="*/ 153670 h 1351280"/>
                <a:gd name="connsiteX82" fmla="*/ 1122680 w 8006080"/>
                <a:gd name="connsiteY82" fmla="*/ 155257 h 1351280"/>
                <a:gd name="connsiteX83" fmla="*/ 1121092 w 8006080"/>
                <a:gd name="connsiteY83" fmla="*/ 137795 h 1351280"/>
                <a:gd name="connsiteX84" fmla="*/ 1082040 w 8006080"/>
                <a:gd name="connsiteY84" fmla="*/ 137795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65400 w 8006080"/>
                <a:gd name="connsiteY47" fmla="*/ 701040 h 1351280"/>
                <a:gd name="connsiteX48" fmla="*/ 2546350 w 8006080"/>
                <a:gd name="connsiteY48" fmla="*/ 697865 h 1351280"/>
                <a:gd name="connsiteX49" fmla="*/ 2544445 w 8006080"/>
                <a:gd name="connsiteY49" fmla="*/ 654685 h 1351280"/>
                <a:gd name="connsiteX50" fmla="*/ 2519680 w 8006080"/>
                <a:gd name="connsiteY50" fmla="*/ 655320 h 1351280"/>
                <a:gd name="connsiteX51" fmla="*/ 2519680 w 8006080"/>
                <a:gd name="connsiteY51" fmla="*/ 609600 h 1351280"/>
                <a:gd name="connsiteX52" fmla="*/ 2138680 w 8006080"/>
                <a:gd name="connsiteY52" fmla="*/ 609600 h 1351280"/>
                <a:gd name="connsiteX53" fmla="*/ 2138680 w 8006080"/>
                <a:gd name="connsiteY53" fmla="*/ 609600 h 1351280"/>
                <a:gd name="connsiteX54" fmla="*/ 2138680 w 8006080"/>
                <a:gd name="connsiteY54" fmla="*/ 609600 h 1351280"/>
                <a:gd name="connsiteX55" fmla="*/ 2137093 w 8006080"/>
                <a:gd name="connsiteY55" fmla="*/ 594360 h 1351280"/>
                <a:gd name="connsiteX56" fmla="*/ 2039302 w 8006080"/>
                <a:gd name="connsiteY56" fmla="*/ 594995 h 1351280"/>
                <a:gd name="connsiteX57" fmla="*/ 2039303 w 8006080"/>
                <a:gd name="connsiteY57" fmla="*/ 568960 h 1351280"/>
                <a:gd name="connsiteX58" fmla="*/ 1945640 w 8006080"/>
                <a:gd name="connsiteY58" fmla="*/ 568960 h 1351280"/>
                <a:gd name="connsiteX59" fmla="*/ 1945640 w 8006080"/>
                <a:gd name="connsiteY59" fmla="*/ 568960 h 1351280"/>
                <a:gd name="connsiteX60" fmla="*/ 1945640 w 8006080"/>
                <a:gd name="connsiteY60" fmla="*/ 520383 h 1351280"/>
                <a:gd name="connsiteX61" fmla="*/ 1929766 w 8006080"/>
                <a:gd name="connsiteY61" fmla="*/ 519749 h 1351280"/>
                <a:gd name="connsiteX62" fmla="*/ 1934210 w 8006080"/>
                <a:gd name="connsiteY62" fmla="*/ 486409 h 1351280"/>
                <a:gd name="connsiteX63" fmla="*/ 1919923 w 8006080"/>
                <a:gd name="connsiteY63" fmla="*/ 486411 h 1351280"/>
                <a:gd name="connsiteX64" fmla="*/ 1915160 w 8006080"/>
                <a:gd name="connsiteY64" fmla="*/ 446087 h 1351280"/>
                <a:gd name="connsiteX65" fmla="*/ 1747837 w 8006080"/>
                <a:gd name="connsiteY65" fmla="*/ 447675 h 1351280"/>
                <a:gd name="connsiteX66" fmla="*/ 1745932 w 8006080"/>
                <a:gd name="connsiteY66" fmla="*/ 428624 h 1351280"/>
                <a:gd name="connsiteX67" fmla="*/ 1600200 w 8006080"/>
                <a:gd name="connsiteY67" fmla="*/ 431800 h 1351280"/>
                <a:gd name="connsiteX68" fmla="*/ 1600200 w 8006080"/>
                <a:gd name="connsiteY68" fmla="*/ 406400 h 1351280"/>
                <a:gd name="connsiteX69" fmla="*/ 1389063 w 8006080"/>
                <a:gd name="connsiteY69" fmla="*/ 407988 h 1351280"/>
                <a:gd name="connsiteX70" fmla="*/ 1387475 w 8006080"/>
                <a:gd name="connsiteY70" fmla="*/ 386080 h 1351280"/>
                <a:gd name="connsiteX71" fmla="*/ 1361440 w 8006080"/>
                <a:gd name="connsiteY71" fmla="*/ 386080 h 1351280"/>
                <a:gd name="connsiteX72" fmla="*/ 1361440 w 8006080"/>
                <a:gd name="connsiteY72" fmla="*/ 335280 h 1351280"/>
                <a:gd name="connsiteX73" fmla="*/ 1346200 w 8006080"/>
                <a:gd name="connsiteY73" fmla="*/ 335280 h 1351280"/>
                <a:gd name="connsiteX74" fmla="*/ 1346200 w 8006080"/>
                <a:gd name="connsiteY74" fmla="*/ 274320 h 1351280"/>
                <a:gd name="connsiteX75" fmla="*/ 1341120 w 8006080"/>
                <a:gd name="connsiteY75" fmla="*/ 269240 h 1351280"/>
                <a:gd name="connsiteX76" fmla="*/ 1341120 w 8006080"/>
                <a:gd name="connsiteY76" fmla="*/ 238760 h 1351280"/>
                <a:gd name="connsiteX77" fmla="*/ 1318577 w 8006080"/>
                <a:gd name="connsiteY77" fmla="*/ 238760 h 1351280"/>
                <a:gd name="connsiteX78" fmla="*/ 1321753 w 8006080"/>
                <a:gd name="connsiteY78" fmla="*/ 182880 h 1351280"/>
                <a:gd name="connsiteX79" fmla="*/ 1249680 w 8006080"/>
                <a:gd name="connsiteY79" fmla="*/ 182880 h 1351280"/>
                <a:gd name="connsiteX80" fmla="*/ 1248092 w 8006080"/>
                <a:gd name="connsiteY80" fmla="*/ 153670 h 1351280"/>
                <a:gd name="connsiteX81" fmla="*/ 1122680 w 8006080"/>
                <a:gd name="connsiteY81" fmla="*/ 155257 h 1351280"/>
                <a:gd name="connsiteX82" fmla="*/ 1121092 w 8006080"/>
                <a:gd name="connsiteY82" fmla="*/ 137795 h 1351280"/>
                <a:gd name="connsiteX83" fmla="*/ 1082040 w 8006080"/>
                <a:gd name="connsiteY83" fmla="*/ 137795 h 1351280"/>
                <a:gd name="connsiteX84" fmla="*/ 1083628 w 8006080"/>
                <a:gd name="connsiteY84" fmla="*/ 117792 h 1351280"/>
                <a:gd name="connsiteX85" fmla="*/ 756920 w 8006080"/>
                <a:gd name="connsiteY85" fmla="*/ 120967 h 1351280"/>
                <a:gd name="connsiteX86" fmla="*/ 756920 w 8006080"/>
                <a:gd name="connsiteY86" fmla="*/ 66040 h 1351280"/>
                <a:gd name="connsiteX87" fmla="*/ 731520 w 8006080"/>
                <a:gd name="connsiteY87" fmla="*/ 66040 h 1351280"/>
                <a:gd name="connsiteX88" fmla="*/ 731520 w 8006080"/>
                <a:gd name="connsiteY88" fmla="*/ 35560 h 1351280"/>
                <a:gd name="connsiteX89" fmla="*/ 563880 w 8006080"/>
                <a:gd name="connsiteY89" fmla="*/ 35560 h 1351280"/>
                <a:gd name="connsiteX90" fmla="*/ 563880 w 8006080"/>
                <a:gd name="connsiteY90" fmla="*/ 15240 h 1351280"/>
                <a:gd name="connsiteX91" fmla="*/ 289560 w 8006080"/>
                <a:gd name="connsiteY91" fmla="*/ 15240 h 1351280"/>
                <a:gd name="connsiteX92" fmla="*/ 289560 w 8006080"/>
                <a:gd name="connsiteY92" fmla="*/ 0 h 1351280"/>
                <a:gd name="connsiteX93" fmla="*/ 0 w 8006080"/>
                <a:gd name="connsiteY93"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6350 w 8006080"/>
                <a:gd name="connsiteY47" fmla="*/ 697865 h 1351280"/>
                <a:gd name="connsiteX48" fmla="*/ 2544445 w 8006080"/>
                <a:gd name="connsiteY48" fmla="*/ 654685 h 1351280"/>
                <a:gd name="connsiteX49" fmla="*/ 2519680 w 8006080"/>
                <a:gd name="connsiteY49" fmla="*/ 655320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52700 w 8006080"/>
                <a:gd name="connsiteY47" fmla="*/ 707390 h 1351280"/>
                <a:gd name="connsiteX48" fmla="*/ 2544445 w 8006080"/>
                <a:gd name="connsiteY48" fmla="*/ 654685 h 1351280"/>
                <a:gd name="connsiteX49" fmla="*/ 2519680 w 8006080"/>
                <a:gd name="connsiteY49" fmla="*/ 655320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4445 w 8006080"/>
                <a:gd name="connsiteY48" fmla="*/ 654685 h 1351280"/>
                <a:gd name="connsiteX49" fmla="*/ 2519680 w 8006080"/>
                <a:gd name="connsiteY49" fmla="*/ 655320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4445 w 8006080"/>
                <a:gd name="connsiteY48" fmla="*/ 664210 h 1351280"/>
                <a:gd name="connsiteX49" fmla="*/ 2519680 w 8006080"/>
                <a:gd name="connsiteY49" fmla="*/ 655320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4445 w 8006080"/>
                <a:gd name="connsiteY48" fmla="*/ 664210 h 1351280"/>
                <a:gd name="connsiteX49" fmla="*/ 2518092 w 8006080"/>
                <a:gd name="connsiteY49" fmla="*/ 66960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4445 w 8006080"/>
                <a:gd name="connsiteY48" fmla="*/ 664210 h 1351280"/>
                <a:gd name="connsiteX49" fmla="*/ 251491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4445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04160 w 8006080"/>
                <a:gd name="connsiteY43" fmla="*/ 767080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6240 w 8006080"/>
                <a:gd name="connsiteY42" fmla="*/ 767080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4880 w 8006080"/>
                <a:gd name="connsiteY16" fmla="*/ 10668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9642 w 8006080"/>
                <a:gd name="connsiteY16" fmla="*/ 1087438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4880 w 8006080"/>
                <a:gd name="connsiteY15" fmla="*/ 1066800 h 1351280"/>
                <a:gd name="connsiteX16" fmla="*/ 4751704 w 8006080"/>
                <a:gd name="connsiteY16" fmla="*/ 10287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9643 w 8006080"/>
                <a:gd name="connsiteY15" fmla="*/ 1081088 h 1351280"/>
                <a:gd name="connsiteX16" fmla="*/ 4751704 w 8006080"/>
                <a:gd name="connsiteY16" fmla="*/ 1028700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2040 w 8006080"/>
                <a:gd name="connsiteY13" fmla="*/ 1087120 h 1351280"/>
                <a:gd name="connsiteX14" fmla="*/ 4892040 w 8006080"/>
                <a:gd name="connsiteY14" fmla="*/ 10668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82515 w 8006080"/>
                <a:gd name="connsiteY13" fmla="*/ 1102995 h 1351280"/>
                <a:gd name="connsiteX14" fmla="*/ 4892040 w 8006080"/>
                <a:gd name="connsiteY14" fmla="*/ 10668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82515 w 8006080"/>
                <a:gd name="connsiteY13" fmla="*/ 1102995 h 1351280"/>
                <a:gd name="connsiteX14" fmla="*/ 4895215 w 8006080"/>
                <a:gd name="connsiteY14" fmla="*/ 1076325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0453 w 8006080"/>
                <a:gd name="connsiteY13" fmla="*/ 1102995 h 1351280"/>
                <a:gd name="connsiteX14" fmla="*/ 4895215 w 8006080"/>
                <a:gd name="connsiteY14" fmla="*/ 1076325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90453 w 8006080"/>
                <a:gd name="connsiteY13" fmla="*/ 1102995 h 1351280"/>
                <a:gd name="connsiteX14" fmla="*/ 4866640 w 8006080"/>
                <a:gd name="connsiteY14" fmla="*/ 107315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74578 w 8006080"/>
                <a:gd name="connsiteY13" fmla="*/ 1101407 h 1351280"/>
                <a:gd name="connsiteX14" fmla="*/ 4866640 w 8006080"/>
                <a:gd name="connsiteY14" fmla="*/ 107315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87120 h 1351280"/>
                <a:gd name="connsiteX13" fmla="*/ 4874578 w 8006080"/>
                <a:gd name="connsiteY13" fmla="*/ 1101407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101407 h 1351280"/>
                <a:gd name="connsiteX13" fmla="*/ 4874578 w 8006080"/>
                <a:gd name="connsiteY13" fmla="*/ 1101407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4578 w 8006080"/>
                <a:gd name="connsiteY13" fmla="*/ 1101407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22680 w 8006080"/>
                <a:gd name="connsiteY80" fmla="*/ 155257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48092 w 8006080"/>
                <a:gd name="connsiteY79" fmla="*/ 153670 h 1351280"/>
                <a:gd name="connsiteX80" fmla="*/ 1149667 w 8006080"/>
                <a:gd name="connsiteY80" fmla="*/ 177482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49667 w 8006080"/>
                <a:gd name="connsiteY80" fmla="*/ 177482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65542 w 8006080"/>
                <a:gd name="connsiteY80" fmla="*/ 163194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1255 w 8006080"/>
                <a:gd name="connsiteY80" fmla="*/ 164782 h 1351280"/>
                <a:gd name="connsiteX81" fmla="*/ 1121092 w 8006080"/>
                <a:gd name="connsiteY81" fmla="*/ 137795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1255 w 8006080"/>
                <a:gd name="connsiteY80" fmla="*/ 164782 h 1351280"/>
                <a:gd name="connsiteX81" fmla="*/ 1156017 w 8006080"/>
                <a:gd name="connsiteY81" fmla="*/ 139383 h 1351280"/>
                <a:gd name="connsiteX82" fmla="*/ 1082040 w 8006080"/>
                <a:gd name="connsiteY82" fmla="*/ 137795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1255 w 8006080"/>
                <a:gd name="connsiteY80" fmla="*/ 164782 h 1351280"/>
                <a:gd name="connsiteX81" fmla="*/ 1156017 w 8006080"/>
                <a:gd name="connsiteY81" fmla="*/ 139383 h 1351280"/>
                <a:gd name="connsiteX82" fmla="*/ 1113790 w 8006080"/>
                <a:gd name="connsiteY82" fmla="*/ 155257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1255 w 8006080"/>
                <a:gd name="connsiteY80" fmla="*/ 164782 h 1351280"/>
                <a:gd name="connsiteX81" fmla="*/ 1156017 w 8006080"/>
                <a:gd name="connsiteY81" fmla="*/ 139383 h 1351280"/>
                <a:gd name="connsiteX82" fmla="*/ 1086802 w 8006080"/>
                <a:gd name="connsiteY82" fmla="*/ 134619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1255 w 8006080"/>
                <a:gd name="connsiteY80" fmla="*/ 164782 h 1351280"/>
                <a:gd name="connsiteX81" fmla="*/ 1143317 w 8006080"/>
                <a:gd name="connsiteY81" fmla="*/ 128271 h 1351280"/>
                <a:gd name="connsiteX82" fmla="*/ 1086802 w 8006080"/>
                <a:gd name="connsiteY82" fmla="*/ 134619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1255 w 8006080"/>
                <a:gd name="connsiteY80" fmla="*/ 164782 h 1351280"/>
                <a:gd name="connsiteX81" fmla="*/ 1122680 w 8006080"/>
                <a:gd name="connsiteY81" fmla="*/ 131446 h 1351280"/>
                <a:gd name="connsiteX82" fmla="*/ 1086802 w 8006080"/>
                <a:gd name="connsiteY82" fmla="*/ 134619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14743 w 8006080"/>
                <a:gd name="connsiteY80" fmla="*/ 152082 h 1351280"/>
                <a:gd name="connsiteX81" fmla="*/ 1122680 w 8006080"/>
                <a:gd name="connsiteY81" fmla="*/ 131446 h 1351280"/>
                <a:gd name="connsiteX82" fmla="*/ 1086802 w 8006080"/>
                <a:gd name="connsiteY82" fmla="*/ 134619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14743 w 8006080"/>
                <a:gd name="connsiteY80" fmla="*/ 152082 h 1351280"/>
                <a:gd name="connsiteX81" fmla="*/ 1117917 w 8006080"/>
                <a:gd name="connsiteY81" fmla="*/ 134621 h 1351280"/>
                <a:gd name="connsiteX82" fmla="*/ 1086802 w 8006080"/>
                <a:gd name="connsiteY82" fmla="*/ 134619 h 1351280"/>
                <a:gd name="connsiteX83" fmla="*/ 1083628 w 8006080"/>
                <a:gd name="connsiteY83" fmla="*/ 117792 h 1351280"/>
                <a:gd name="connsiteX84" fmla="*/ 756920 w 8006080"/>
                <a:gd name="connsiteY84" fmla="*/ 120967 h 1351280"/>
                <a:gd name="connsiteX85" fmla="*/ 756920 w 8006080"/>
                <a:gd name="connsiteY85" fmla="*/ 66040 h 1351280"/>
                <a:gd name="connsiteX86" fmla="*/ 731520 w 8006080"/>
                <a:gd name="connsiteY86" fmla="*/ 66040 h 1351280"/>
                <a:gd name="connsiteX87" fmla="*/ 731520 w 8006080"/>
                <a:gd name="connsiteY87" fmla="*/ 35560 h 1351280"/>
                <a:gd name="connsiteX88" fmla="*/ 563880 w 8006080"/>
                <a:gd name="connsiteY88" fmla="*/ 35560 h 1351280"/>
                <a:gd name="connsiteX89" fmla="*/ 563880 w 8006080"/>
                <a:gd name="connsiteY89" fmla="*/ 15240 h 1351280"/>
                <a:gd name="connsiteX90" fmla="*/ 289560 w 8006080"/>
                <a:gd name="connsiteY90" fmla="*/ 15240 h 1351280"/>
                <a:gd name="connsiteX91" fmla="*/ 289560 w 8006080"/>
                <a:gd name="connsiteY91" fmla="*/ 0 h 1351280"/>
                <a:gd name="connsiteX92" fmla="*/ 0 w 8006080"/>
                <a:gd name="connsiteY92"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47128 w 8006080"/>
                <a:gd name="connsiteY80" fmla="*/ 150495 h 1351280"/>
                <a:gd name="connsiteX81" fmla="*/ 1114743 w 8006080"/>
                <a:gd name="connsiteY81" fmla="*/ 152082 h 1351280"/>
                <a:gd name="connsiteX82" fmla="*/ 1117917 w 8006080"/>
                <a:gd name="connsiteY82" fmla="*/ 134621 h 1351280"/>
                <a:gd name="connsiteX83" fmla="*/ 1086802 w 8006080"/>
                <a:gd name="connsiteY83" fmla="*/ 134619 h 1351280"/>
                <a:gd name="connsiteX84" fmla="*/ 1083628 w 8006080"/>
                <a:gd name="connsiteY84" fmla="*/ 117792 h 1351280"/>
                <a:gd name="connsiteX85" fmla="*/ 756920 w 8006080"/>
                <a:gd name="connsiteY85" fmla="*/ 120967 h 1351280"/>
                <a:gd name="connsiteX86" fmla="*/ 756920 w 8006080"/>
                <a:gd name="connsiteY86" fmla="*/ 66040 h 1351280"/>
                <a:gd name="connsiteX87" fmla="*/ 731520 w 8006080"/>
                <a:gd name="connsiteY87" fmla="*/ 66040 h 1351280"/>
                <a:gd name="connsiteX88" fmla="*/ 731520 w 8006080"/>
                <a:gd name="connsiteY88" fmla="*/ 35560 h 1351280"/>
                <a:gd name="connsiteX89" fmla="*/ 563880 w 8006080"/>
                <a:gd name="connsiteY89" fmla="*/ 35560 h 1351280"/>
                <a:gd name="connsiteX90" fmla="*/ 563880 w 8006080"/>
                <a:gd name="connsiteY90" fmla="*/ 15240 h 1351280"/>
                <a:gd name="connsiteX91" fmla="*/ 289560 w 8006080"/>
                <a:gd name="connsiteY91" fmla="*/ 15240 h 1351280"/>
                <a:gd name="connsiteX92" fmla="*/ 289560 w 8006080"/>
                <a:gd name="connsiteY92" fmla="*/ 0 h 1351280"/>
                <a:gd name="connsiteX93" fmla="*/ 0 w 8006080"/>
                <a:gd name="connsiteY93"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48715 w 8006080"/>
                <a:gd name="connsiteY80" fmla="*/ 172720 h 1351280"/>
                <a:gd name="connsiteX81" fmla="*/ 1114743 w 8006080"/>
                <a:gd name="connsiteY81" fmla="*/ 152082 h 1351280"/>
                <a:gd name="connsiteX82" fmla="*/ 1117917 w 8006080"/>
                <a:gd name="connsiteY82" fmla="*/ 134621 h 1351280"/>
                <a:gd name="connsiteX83" fmla="*/ 1086802 w 8006080"/>
                <a:gd name="connsiteY83" fmla="*/ 134619 h 1351280"/>
                <a:gd name="connsiteX84" fmla="*/ 1083628 w 8006080"/>
                <a:gd name="connsiteY84" fmla="*/ 117792 h 1351280"/>
                <a:gd name="connsiteX85" fmla="*/ 756920 w 8006080"/>
                <a:gd name="connsiteY85" fmla="*/ 120967 h 1351280"/>
                <a:gd name="connsiteX86" fmla="*/ 756920 w 8006080"/>
                <a:gd name="connsiteY86" fmla="*/ 66040 h 1351280"/>
                <a:gd name="connsiteX87" fmla="*/ 731520 w 8006080"/>
                <a:gd name="connsiteY87" fmla="*/ 66040 h 1351280"/>
                <a:gd name="connsiteX88" fmla="*/ 731520 w 8006080"/>
                <a:gd name="connsiteY88" fmla="*/ 35560 h 1351280"/>
                <a:gd name="connsiteX89" fmla="*/ 563880 w 8006080"/>
                <a:gd name="connsiteY89" fmla="*/ 35560 h 1351280"/>
                <a:gd name="connsiteX90" fmla="*/ 563880 w 8006080"/>
                <a:gd name="connsiteY90" fmla="*/ 15240 h 1351280"/>
                <a:gd name="connsiteX91" fmla="*/ 289560 w 8006080"/>
                <a:gd name="connsiteY91" fmla="*/ 15240 h 1351280"/>
                <a:gd name="connsiteX92" fmla="*/ 289560 w 8006080"/>
                <a:gd name="connsiteY92" fmla="*/ 0 h 1351280"/>
                <a:gd name="connsiteX93" fmla="*/ 0 w 8006080"/>
                <a:gd name="connsiteY93"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0302 w 8006080"/>
                <a:gd name="connsiteY80" fmla="*/ 144145 h 1351280"/>
                <a:gd name="connsiteX81" fmla="*/ 1114743 w 8006080"/>
                <a:gd name="connsiteY81" fmla="*/ 152082 h 1351280"/>
                <a:gd name="connsiteX82" fmla="*/ 1117917 w 8006080"/>
                <a:gd name="connsiteY82" fmla="*/ 134621 h 1351280"/>
                <a:gd name="connsiteX83" fmla="*/ 1086802 w 8006080"/>
                <a:gd name="connsiteY83" fmla="*/ 134619 h 1351280"/>
                <a:gd name="connsiteX84" fmla="*/ 1083628 w 8006080"/>
                <a:gd name="connsiteY84" fmla="*/ 117792 h 1351280"/>
                <a:gd name="connsiteX85" fmla="*/ 756920 w 8006080"/>
                <a:gd name="connsiteY85" fmla="*/ 120967 h 1351280"/>
                <a:gd name="connsiteX86" fmla="*/ 756920 w 8006080"/>
                <a:gd name="connsiteY86" fmla="*/ 66040 h 1351280"/>
                <a:gd name="connsiteX87" fmla="*/ 731520 w 8006080"/>
                <a:gd name="connsiteY87" fmla="*/ 66040 h 1351280"/>
                <a:gd name="connsiteX88" fmla="*/ 731520 w 8006080"/>
                <a:gd name="connsiteY88" fmla="*/ 35560 h 1351280"/>
                <a:gd name="connsiteX89" fmla="*/ 563880 w 8006080"/>
                <a:gd name="connsiteY89" fmla="*/ 35560 h 1351280"/>
                <a:gd name="connsiteX90" fmla="*/ 563880 w 8006080"/>
                <a:gd name="connsiteY90" fmla="*/ 15240 h 1351280"/>
                <a:gd name="connsiteX91" fmla="*/ 289560 w 8006080"/>
                <a:gd name="connsiteY91" fmla="*/ 15240 h 1351280"/>
                <a:gd name="connsiteX92" fmla="*/ 289560 w 8006080"/>
                <a:gd name="connsiteY92" fmla="*/ 0 h 1351280"/>
                <a:gd name="connsiteX93" fmla="*/ 0 w 8006080"/>
                <a:gd name="connsiteY93"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0302 w 8006080"/>
                <a:gd name="connsiteY80" fmla="*/ 152083 h 1351280"/>
                <a:gd name="connsiteX81" fmla="*/ 1114743 w 8006080"/>
                <a:gd name="connsiteY81" fmla="*/ 152082 h 1351280"/>
                <a:gd name="connsiteX82" fmla="*/ 1117917 w 8006080"/>
                <a:gd name="connsiteY82" fmla="*/ 134621 h 1351280"/>
                <a:gd name="connsiteX83" fmla="*/ 1086802 w 8006080"/>
                <a:gd name="connsiteY83" fmla="*/ 134619 h 1351280"/>
                <a:gd name="connsiteX84" fmla="*/ 1083628 w 8006080"/>
                <a:gd name="connsiteY84" fmla="*/ 117792 h 1351280"/>
                <a:gd name="connsiteX85" fmla="*/ 756920 w 8006080"/>
                <a:gd name="connsiteY85" fmla="*/ 120967 h 1351280"/>
                <a:gd name="connsiteX86" fmla="*/ 756920 w 8006080"/>
                <a:gd name="connsiteY86" fmla="*/ 66040 h 1351280"/>
                <a:gd name="connsiteX87" fmla="*/ 731520 w 8006080"/>
                <a:gd name="connsiteY87" fmla="*/ 66040 h 1351280"/>
                <a:gd name="connsiteX88" fmla="*/ 731520 w 8006080"/>
                <a:gd name="connsiteY88" fmla="*/ 35560 h 1351280"/>
                <a:gd name="connsiteX89" fmla="*/ 563880 w 8006080"/>
                <a:gd name="connsiteY89" fmla="*/ 35560 h 1351280"/>
                <a:gd name="connsiteX90" fmla="*/ 563880 w 8006080"/>
                <a:gd name="connsiteY90" fmla="*/ 15240 h 1351280"/>
                <a:gd name="connsiteX91" fmla="*/ 289560 w 8006080"/>
                <a:gd name="connsiteY91" fmla="*/ 15240 h 1351280"/>
                <a:gd name="connsiteX92" fmla="*/ 289560 w 8006080"/>
                <a:gd name="connsiteY92" fmla="*/ 0 h 1351280"/>
                <a:gd name="connsiteX93" fmla="*/ 0 w 8006080"/>
                <a:gd name="connsiteY93"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0302 w 8006080"/>
                <a:gd name="connsiteY80" fmla="*/ 152083 h 1351280"/>
                <a:gd name="connsiteX81" fmla="*/ 1175703 w 8006080"/>
                <a:gd name="connsiteY81" fmla="*/ 148908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0302 w 8006080"/>
                <a:gd name="connsiteY80" fmla="*/ 152083 h 1351280"/>
                <a:gd name="connsiteX81" fmla="*/ 1174116 w 8006080"/>
                <a:gd name="connsiteY81" fmla="*/ 10604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48714 w 8006080"/>
                <a:gd name="connsiteY80" fmla="*/ 172721 h 1351280"/>
                <a:gd name="connsiteX81" fmla="*/ 1174116 w 8006080"/>
                <a:gd name="connsiteY81" fmla="*/ 10604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48714 w 8006080"/>
                <a:gd name="connsiteY80" fmla="*/ 172721 h 1351280"/>
                <a:gd name="connsiteX81" fmla="*/ 1156653 w 8006080"/>
                <a:gd name="connsiteY81" fmla="*/ 147320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48714 w 8006080"/>
                <a:gd name="connsiteY80" fmla="*/ 172721 h 1351280"/>
                <a:gd name="connsiteX81" fmla="*/ 1150303 w 8006080"/>
                <a:gd name="connsiteY81" fmla="*/ 15049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48714 w 8006080"/>
                <a:gd name="connsiteY80" fmla="*/ 163196 h 1351280"/>
                <a:gd name="connsiteX81" fmla="*/ 1150303 w 8006080"/>
                <a:gd name="connsiteY81" fmla="*/ 15049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48714 w 8006080"/>
                <a:gd name="connsiteY80" fmla="*/ 169546 h 1351280"/>
                <a:gd name="connsiteX81" fmla="*/ 1150303 w 8006080"/>
                <a:gd name="connsiteY81" fmla="*/ 15049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49680 w 8006080"/>
                <a:gd name="connsiteY78" fmla="*/ 182880 h 1351280"/>
                <a:gd name="connsiteX79" fmla="*/ 1260792 w 8006080"/>
                <a:gd name="connsiteY79" fmla="*/ 160020 h 1351280"/>
                <a:gd name="connsiteX80" fmla="*/ 1153477 w 8006080"/>
                <a:gd name="connsiteY80" fmla="*/ 166371 h 1351280"/>
                <a:gd name="connsiteX81" fmla="*/ 1150303 w 8006080"/>
                <a:gd name="connsiteY81" fmla="*/ 15049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56030 w 8006080"/>
                <a:gd name="connsiteY78" fmla="*/ 181292 h 1351280"/>
                <a:gd name="connsiteX79" fmla="*/ 1260792 w 8006080"/>
                <a:gd name="connsiteY79" fmla="*/ 160020 h 1351280"/>
                <a:gd name="connsiteX80" fmla="*/ 1153477 w 8006080"/>
                <a:gd name="connsiteY80" fmla="*/ 166371 h 1351280"/>
                <a:gd name="connsiteX81" fmla="*/ 1150303 w 8006080"/>
                <a:gd name="connsiteY81" fmla="*/ 15049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56030 w 8006080"/>
                <a:gd name="connsiteY78" fmla="*/ 181292 h 1351280"/>
                <a:gd name="connsiteX79" fmla="*/ 1257617 w 8006080"/>
                <a:gd name="connsiteY79" fmla="*/ 167957 h 1351280"/>
                <a:gd name="connsiteX80" fmla="*/ 1153477 w 8006080"/>
                <a:gd name="connsiteY80" fmla="*/ 166371 h 1351280"/>
                <a:gd name="connsiteX81" fmla="*/ 1150303 w 8006080"/>
                <a:gd name="connsiteY81" fmla="*/ 15049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56030 w 8006080"/>
                <a:gd name="connsiteY78" fmla="*/ 181292 h 1351280"/>
                <a:gd name="connsiteX79" fmla="*/ 1257617 w 8006080"/>
                <a:gd name="connsiteY79" fmla="*/ 163195 h 1351280"/>
                <a:gd name="connsiteX80" fmla="*/ 1153477 w 8006080"/>
                <a:gd name="connsiteY80" fmla="*/ 166371 h 1351280"/>
                <a:gd name="connsiteX81" fmla="*/ 1150303 w 8006080"/>
                <a:gd name="connsiteY81" fmla="*/ 15049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89560 w 8006080"/>
                <a:gd name="connsiteY92" fmla="*/ 15240 h 1351280"/>
                <a:gd name="connsiteX93" fmla="*/ 289560 w 8006080"/>
                <a:gd name="connsiteY93" fmla="*/ 0 h 1351280"/>
                <a:gd name="connsiteX94" fmla="*/ 0 w 8006080"/>
                <a:gd name="connsiteY94" fmla="*/ 0 h 1351280"/>
                <a:gd name="connsiteX0" fmla="*/ 8006080 w 8006080"/>
                <a:gd name="connsiteY0" fmla="*/ 1351280 h 1351280"/>
                <a:gd name="connsiteX1" fmla="*/ 6649720 w 8006080"/>
                <a:gd name="connsiteY1" fmla="*/ 1351280 h 1351280"/>
                <a:gd name="connsiteX2" fmla="*/ 6649720 w 8006080"/>
                <a:gd name="connsiteY2" fmla="*/ 1295400 h 1351280"/>
                <a:gd name="connsiteX3" fmla="*/ 6131560 w 8006080"/>
                <a:gd name="connsiteY3" fmla="*/ 1295400 h 1351280"/>
                <a:gd name="connsiteX4" fmla="*/ 6131560 w 8006080"/>
                <a:gd name="connsiteY4" fmla="*/ 1229360 h 1351280"/>
                <a:gd name="connsiteX5" fmla="*/ 5496560 w 8006080"/>
                <a:gd name="connsiteY5" fmla="*/ 1229360 h 1351280"/>
                <a:gd name="connsiteX6" fmla="*/ 5496560 w 8006080"/>
                <a:gd name="connsiteY6" fmla="*/ 1183640 h 1351280"/>
                <a:gd name="connsiteX7" fmla="*/ 5455920 w 8006080"/>
                <a:gd name="connsiteY7" fmla="*/ 1183640 h 1351280"/>
                <a:gd name="connsiteX8" fmla="*/ 5455920 w 8006080"/>
                <a:gd name="connsiteY8" fmla="*/ 1143000 h 1351280"/>
                <a:gd name="connsiteX9" fmla="*/ 5354320 w 8006080"/>
                <a:gd name="connsiteY9" fmla="*/ 1143000 h 1351280"/>
                <a:gd name="connsiteX10" fmla="*/ 5354320 w 8006080"/>
                <a:gd name="connsiteY10" fmla="*/ 1127760 h 1351280"/>
                <a:gd name="connsiteX11" fmla="*/ 4927600 w 8006080"/>
                <a:gd name="connsiteY11" fmla="*/ 1127760 h 1351280"/>
                <a:gd name="connsiteX12" fmla="*/ 4927600 w 8006080"/>
                <a:gd name="connsiteY12" fmla="*/ 1096644 h 1351280"/>
                <a:gd name="connsiteX13" fmla="*/ 4879341 w 8006080"/>
                <a:gd name="connsiteY13" fmla="*/ 1096644 h 1351280"/>
                <a:gd name="connsiteX14" fmla="*/ 4877752 w 8006080"/>
                <a:gd name="connsiteY14" fmla="*/ 1079500 h 1351280"/>
                <a:gd name="connsiteX15" fmla="*/ 4759643 w 8006080"/>
                <a:gd name="connsiteY15" fmla="*/ 1081088 h 1351280"/>
                <a:gd name="connsiteX16" fmla="*/ 4762816 w 8006080"/>
                <a:gd name="connsiteY16" fmla="*/ 1058862 h 1351280"/>
                <a:gd name="connsiteX17" fmla="*/ 4338320 w 8006080"/>
                <a:gd name="connsiteY17" fmla="*/ 1066800 h 1351280"/>
                <a:gd name="connsiteX18" fmla="*/ 4338320 w 8006080"/>
                <a:gd name="connsiteY18" fmla="*/ 1026160 h 1351280"/>
                <a:gd name="connsiteX19" fmla="*/ 4338320 w 8006080"/>
                <a:gd name="connsiteY19" fmla="*/ 1026160 h 1351280"/>
                <a:gd name="connsiteX20" fmla="*/ 4302760 w 8006080"/>
                <a:gd name="connsiteY20" fmla="*/ 1026160 h 1351280"/>
                <a:gd name="connsiteX21" fmla="*/ 4302760 w 8006080"/>
                <a:gd name="connsiteY21" fmla="*/ 1010920 h 1351280"/>
                <a:gd name="connsiteX22" fmla="*/ 3947160 w 8006080"/>
                <a:gd name="connsiteY22" fmla="*/ 1010920 h 1351280"/>
                <a:gd name="connsiteX23" fmla="*/ 3947160 w 8006080"/>
                <a:gd name="connsiteY23" fmla="*/ 990600 h 1351280"/>
                <a:gd name="connsiteX24" fmla="*/ 3911600 w 8006080"/>
                <a:gd name="connsiteY24" fmla="*/ 990600 h 1351280"/>
                <a:gd name="connsiteX25" fmla="*/ 3911600 w 8006080"/>
                <a:gd name="connsiteY25" fmla="*/ 975360 h 1351280"/>
                <a:gd name="connsiteX26" fmla="*/ 3718560 w 8006080"/>
                <a:gd name="connsiteY26" fmla="*/ 975360 h 1351280"/>
                <a:gd name="connsiteX27" fmla="*/ 3718560 w 8006080"/>
                <a:gd name="connsiteY27" fmla="*/ 934720 h 1351280"/>
                <a:gd name="connsiteX28" fmla="*/ 3683000 w 8006080"/>
                <a:gd name="connsiteY28" fmla="*/ 934720 h 1351280"/>
                <a:gd name="connsiteX29" fmla="*/ 3683000 w 8006080"/>
                <a:gd name="connsiteY29" fmla="*/ 934720 h 1351280"/>
                <a:gd name="connsiteX30" fmla="*/ 3683000 w 8006080"/>
                <a:gd name="connsiteY30" fmla="*/ 909320 h 1351280"/>
                <a:gd name="connsiteX31" fmla="*/ 3317240 w 8006080"/>
                <a:gd name="connsiteY31" fmla="*/ 909320 h 1351280"/>
                <a:gd name="connsiteX32" fmla="*/ 3317240 w 8006080"/>
                <a:gd name="connsiteY32" fmla="*/ 883920 h 1351280"/>
                <a:gd name="connsiteX33" fmla="*/ 3149600 w 8006080"/>
                <a:gd name="connsiteY33" fmla="*/ 883920 h 1351280"/>
                <a:gd name="connsiteX34" fmla="*/ 3149600 w 8006080"/>
                <a:gd name="connsiteY34" fmla="*/ 858520 h 1351280"/>
                <a:gd name="connsiteX35" fmla="*/ 3124200 w 8006080"/>
                <a:gd name="connsiteY35" fmla="*/ 858520 h 1351280"/>
                <a:gd name="connsiteX36" fmla="*/ 3124200 w 8006080"/>
                <a:gd name="connsiteY36" fmla="*/ 833120 h 1351280"/>
                <a:gd name="connsiteX37" fmla="*/ 3083560 w 8006080"/>
                <a:gd name="connsiteY37" fmla="*/ 833120 h 1351280"/>
                <a:gd name="connsiteX38" fmla="*/ 3083560 w 8006080"/>
                <a:gd name="connsiteY38" fmla="*/ 807720 h 1351280"/>
                <a:gd name="connsiteX39" fmla="*/ 2961640 w 8006080"/>
                <a:gd name="connsiteY39" fmla="*/ 807720 h 1351280"/>
                <a:gd name="connsiteX40" fmla="*/ 2961640 w 8006080"/>
                <a:gd name="connsiteY40" fmla="*/ 787400 h 1351280"/>
                <a:gd name="connsiteX41" fmla="*/ 2936240 w 8006080"/>
                <a:gd name="connsiteY41" fmla="*/ 787400 h 1351280"/>
                <a:gd name="connsiteX42" fmla="*/ 2937828 w 8006080"/>
                <a:gd name="connsiteY42" fmla="*/ 776605 h 1351280"/>
                <a:gd name="connsiteX43" fmla="*/ 2847023 w 8006080"/>
                <a:gd name="connsiteY43" fmla="*/ 776605 h 1351280"/>
                <a:gd name="connsiteX44" fmla="*/ 2804160 w 8006080"/>
                <a:gd name="connsiteY44" fmla="*/ 731520 h 1351280"/>
                <a:gd name="connsiteX45" fmla="*/ 2600960 w 8006080"/>
                <a:gd name="connsiteY45" fmla="*/ 731520 h 1351280"/>
                <a:gd name="connsiteX46" fmla="*/ 2600960 w 8006080"/>
                <a:gd name="connsiteY46" fmla="*/ 701040 h 1351280"/>
                <a:gd name="connsiteX47" fmla="*/ 2547938 w 8006080"/>
                <a:gd name="connsiteY47" fmla="*/ 699452 h 1351280"/>
                <a:gd name="connsiteX48" fmla="*/ 2546033 w 8006080"/>
                <a:gd name="connsiteY48" fmla="*/ 664210 h 1351280"/>
                <a:gd name="connsiteX49" fmla="*/ 2521267 w 8006080"/>
                <a:gd name="connsiteY49" fmla="*/ 663257 h 1351280"/>
                <a:gd name="connsiteX50" fmla="*/ 2519680 w 8006080"/>
                <a:gd name="connsiteY50" fmla="*/ 609600 h 1351280"/>
                <a:gd name="connsiteX51" fmla="*/ 2138680 w 8006080"/>
                <a:gd name="connsiteY51" fmla="*/ 609600 h 1351280"/>
                <a:gd name="connsiteX52" fmla="*/ 2138680 w 8006080"/>
                <a:gd name="connsiteY52" fmla="*/ 609600 h 1351280"/>
                <a:gd name="connsiteX53" fmla="*/ 2138680 w 8006080"/>
                <a:gd name="connsiteY53" fmla="*/ 609600 h 1351280"/>
                <a:gd name="connsiteX54" fmla="*/ 2137093 w 8006080"/>
                <a:gd name="connsiteY54" fmla="*/ 594360 h 1351280"/>
                <a:gd name="connsiteX55" fmla="*/ 2039302 w 8006080"/>
                <a:gd name="connsiteY55" fmla="*/ 594995 h 1351280"/>
                <a:gd name="connsiteX56" fmla="*/ 2039303 w 8006080"/>
                <a:gd name="connsiteY56" fmla="*/ 568960 h 1351280"/>
                <a:gd name="connsiteX57" fmla="*/ 1945640 w 8006080"/>
                <a:gd name="connsiteY57" fmla="*/ 568960 h 1351280"/>
                <a:gd name="connsiteX58" fmla="*/ 1945640 w 8006080"/>
                <a:gd name="connsiteY58" fmla="*/ 568960 h 1351280"/>
                <a:gd name="connsiteX59" fmla="*/ 1945640 w 8006080"/>
                <a:gd name="connsiteY59" fmla="*/ 520383 h 1351280"/>
                <a:gd name="connsiteX60" fmla="*/ 1929766 w 8006080"/>
                <a:gd name="connsiteY60" fmla="*/ 519749 h 1351280"/>
                <a:gd name="connsiteX61" fmla="*/ 1934210 w 8006080"/>
                <a:gd name="connsiteY61" fmla="*/ 486409 h 1351280"/>
                <a:gd name="connsiteX62" fmla="*/ 1919923 w 8006080"/>
                <a:gd name="connsiteY62" fmla="*/ 486411 h 1351280"/>
                <a:gd name="connsiteX63" fmla="*/ 1915160 w 8006080"/>
                <a:gd name="connsiteY63" fmla="*/ 446087 h 1351280"/>
                <a:gd name="connsiteX64" fmla="*/ 1747837 w 8006080"/>
                <a:gd name="connsiteY64" fmla="*/ 447675 h 1351280"/>
                <a:gd name="connsiteX65" fmla="*/ 1745932 w 8006080"/>
                <a:gd name="connsiteY65" fmla="*/ 428624 h 1351280"/>
                <a:gd name="connsiteX66" fmla="*/ 1600200 w 8006080"/>
                <a:gd name="connsiteY66" fmla="*/ 431800 h 1351280"/>
                <a:gd name="connsiteX67" fmla="*/ 1600200 w 8006080"/>
                <a:gd name="connsiteY67" fmla="*/ 406400 h 1351280"/>
                <a:gd name="connsiteX68" fmla="*/ 1389063 w 8006080"/>
                <a:gd name="connsiteY68" fmla="*/ 407988 h 1351280"/>
                <a:gd name="connsiteX69" fmla="*/ 1387475 w 8006080"/>
                <a:gd name="connsiteY69" fmla="*/ 386080 h 1351280"/>
                <a:gd name="connsiteX70" fmla="*/ 1361440 w 8006080"/>
                <a:gd name="connsiteY70" fmla="*/ 386080 h 1351280"/>
                <a:gd name="connsiteX71" fmla="*/ 1361440 w 8006080"/>
                <a:gd name="connsiteY71" fmla="*/ 335280 h 1351280"/>
                <a:gd name="connsiteX72" fmla="*/ 1346200 w 8006080"/>
                <a:gd name="connsiteY72" fmla="*/ 335280 h 1351280"/>
                <a:gd name="connsiteX73" fmla="*/ 1346200 w 8006080"/>
                <a:gd name="connsiteY73" fmla="*/ 274320 h 1351280"/>
                <a:gd name="connsiteX74" fmla="*/ 1341120 w 8006080"/>
                <a:gd name="connsiteY74" fmla="*/ 269240 h 1351280"/>
                <a:gd name="connsiteX75" fmla="*/ 1341120 w 8006080"/>
                <a:gd name="connsiteY75" fmla="*/ 238760 h 1351280"/>
                <a:gd name="connsiteX76" fmla="*/ 1318577 w 8006080"/>
                <a:gd name="connsiteY76" fmla="*/ 238760 h 1351280"/>
                <a:gd name="connsiteX77" fmla="*/ 1321753 w 8006080"/>
                <a:gd name="connsiteY77" fmla="*/ 182880 h 1351280"/>
                <a:gd name="connsiteX78" fmla="*/ 1256030 w 8006080"/>
                <a:gd name="connsiteY78" fmla="*/ 181292 h 1351280"/>
                <a:gd name="connsiteX79" fmla="*/ 1257617 w 8006080"/>
                <a:gd name="connsiteY79" fmla="*/ 163195 h 1351280"/>
                <a:gd name="connsiteX80" fmla="*/ 1153477 w 8006080"/>
                <a:gd name="connsiteY80" fmla="*/ 166371 h 1351280"/>
                <a:gd name="connsiteX81" fmla="*/ 1150303 w 8006080"/>
                <a:gd name="connsiteY81" fmla="*/ 150495 h 1351280"/>
                <a:gd name="connsiteX82" fmla="*/ 1114743 w 8006080"/>
                <a:gd name="connsiteY82" fmla="*/ 152082 h 1351280"/>
                <a:gd name="connsiteX83" fmla="*/ 1117917 w 8006080"/>
                <a:gd name="connsiteY83" fmla="*/ 134621 h 1351280"/>
                <a:gd name="connsiteX84" fmla="*/ 1086802 w 8006080"/>
                <a:gd name="connsiteY84" fmla="*/ 134619 h 1351280"/>
                <a:gd name="connsiteX85" fmla="*/ 1083628 w 8006080"/>
                <a:gd name="connsiteY85" fmla="*/ 117792 h 1351280"/>
                <a:gd name="connsiteX86" fmla="*/ 756920 w 8006080"/>
                <a:gd name="connsiteY86" fmla="*/ 120967 h 1351280"/>
                <a:gd name="connsiteX87" fmla="*/ 756920 w 8006080"/>
                <a:gd name="connsiteY87" fmla="*/ 66040 h 1351280"/>
                <a:gd name="connsiteX88" fmla="*/ 731520 w 8006080"/>
                <a:gd name="connsiteY88" fmla="*/ 66040 h 1351280"/>
                <a:gd name="connsiteX89" fmla="*/ 731520 w 8006080"/>
                <a:gd name="connsiteY89" fmla="*/ 35560 h 1351280"/>
                <a:gd name="connsiteX90" fmla="*/ 563880 w 8006080"/>
                <a:gd name="connsiteY90" fmla="*/ 35560 h 1351280"/>
                <a:gd name="connsiteX91" fmla="*/ 563880 w 8006080"/>
                <a:gd name="connsiteY91" fmla="*/ 15240 h 1351280"/>
                <a:gd name="connsiteX92" fmla="*/ 270510 w 8006080"/>
                <a:gd name="connsiteY92" fmla="*/ 16827 h 1351280"/>
                <a:gd name="connsiteX93" fmla="*/ 289560 w 8006080"/>
                <a:gd name="connsiteY93" fmla="*/ 0 h 1351280"/>
                <a:gd name="connsiteX94" fmla="*/ 0 w 8006080"/>
                <a:gd name="connsiteY94" fmla="*/ 0 h 1351280"/>
                <a:gd name="connsiteX0" fmla="*/ 8006080 w 8006080"/>
                <a:gd name="connsiteY0" fmla="*/ 1352868 h 1352868"/>
                <a:gd name="connsiteX1" fmla="*/ 6649720 w 8006080"/>
                <a:gd name="connsiteY1" fmla="*/ 1352868 h 1352868"/>
                <a:gd name="connsiteX2" fmla="*/ 6649720 w 8006080"/>
                <a:gd name="connsiteY2" fmla="*/ 1296988 h 1352868"/>
                <a:gd name="connsiteX3" fmla="*/ 6131560 w 8006080"/>
                <a:gd name="connsiteY3" fmla="*/ 1296988 h 1352868"/>
                <a:gd name="connsiteX4" fmla="*/ 6131560 w 8006080"/>
                <a:gd name="connsiteY4" fmla="*/ 1230948 h 1352868"/>
                <a:gd name="connsiteX5" fmla="*/ 5496560 w 8006080"/>
                <a:gd name="connsiteY5" fmla="*/ 1230948 h 1352868"/>
                <a:gd name="connsiteX6" fmla="*/ 5496560 w 8006080"/>
                <a:gd name="connsiteY6" fmla="*/ 1185228 h 1352868"/>
                <a:gd name="connsiteX7" fmla="*/ 5455920 w 8006080"/>
                <a:gd name="connsiteY7" fmla="*/ 1185228 h 1352868"/>
                <a:gd name="connsiteX8" fmla="*/ 5455920 w 8006080"/>
                <a:gd name="connsiteY8" fmla="*/ 1144588 h 1352868"/>
                <a:gd name="connsiteX9" fmla="*/ 5354320 w 8006080"/>
                <a:gd name="connsiteY9" fmla="*/ 1144588 h 1352868"/>
                <a:gd name="connsiteX10" fmla="*/ 5354320 w 8006080"/>
                <a:gd name="connsiteY10" fmla="*/ 1129348 h 1352868"/>
                <a:gd name="connsiteX11" fmla="*/ 4927600 w 8006080"/>
                <a:gd name="connsiteY11" fmla="*/ 1129348 h 1352868"/>
                <a:gd name="connsiteX12" fmla="*/ 4927600 w 8006080"/>
                <a:gd name="connsiteY12" fmla="*/ 1098232 h 1352868"/>
                <a:gd name="connsiteX13" fmla="*/ 4879341 w 8006080"/>
                <a:gd name="connsiteY13" fmla="*/ 1098232 h 1352868"/>
                <a:gd name="connsiteX14" fmla="*/ 4877752 w 8006080"/>
                <a:gd name="connsiteY14" fmla="*/ 1081088 h 1352868"/>
                <a:gd name="connsiteX15" fmla="*/ 4759643 w 8006080"/>
                <a:gd name="connsiteY15" fmla="*/ 1082676 h 1352868"/>
                <a:gd name="connsiteX16" fmla="*/ 4762816 w 8006080"/>
                <a:gd name="connsiteY16" fmla="*/ 1060450 h 1352868"/>
                <a:gd name="connsiteX17" fmla="*/ 4338320 w 8006080"/>
                <a:gd name="connsiteY17" fmla="*/ 1068388 h 1352868"/>
                <a:gd name="connsiteX18" fmla="*/ 4338320 w 8006080"/>
                <a:gd name="connsiteY18" fmla="*/ 1027748 h 1352868"/>
                <a:gd name="connsiteX19" fmla="*/ 4338320 w 8006080"/>
                <a:gd name="connsiteY19" fmla="*/ 1027748 h 1352868"/>
                <a:gd name="connsiteX20" fmla="*/ 4302760 w 8006080"/>
                <a:gd name="connsiteY20" fmla="*/ 1027748 h 1352868"/>
                <a:gd name="connsiteX21" fmla="*/ 4302760 w 8006080"/>
                <a:gd name="connsiteY21" fmla="*/ 1012508 h 1352868"/>
                <a:gd name="connsiteX22" fmla="*/ 3947160 w 8006080"/>
                <a:gd name="connsiteY22" fmla="*/ 1012508 h 1352868"/>
                <a:gd name="connsiteX23" fmla="*/ 3947160 w 8006080"/>
                <a:gd name="connsiteY23" fmla="*/ 992188 h 1352868"/>
                <a:gd name="connsiteX24" fmla="*/ 3911600 w 8006080"/>
                <a:gd name="connsiteY24" fmla="*/ 992188 h 1352868"/>
                <a:gd name="connsiteX25" fmla="*/ 3911600 w 8006080"/>
                <a:gd name="connsiteY25" fmla="*/ 976948 h 1352868"/>
                <a:gd name="connsiteX26" fmla="*/ 3718560 w 8006080"/>
                <a:gd name="connsiteY26" fmla="*/ 976948 h 1352868"/>
                <a:gd name="connsiteX27" fmla="*/ 3718560 w 8006080"/>
                <a:gd name="connsiteY27" fmla="*/ 936308 h 1352868"/>
                <a:gd name="connsiteX28" fmla="*/ 3683000 w 8006080"/>
                <a:gd name="connsiteY28" fmla="*/ 936308 h 1352868"/>
                <a:gd name="connsiteX29" fmla="*/ 3683000 w 8006080"/>
                <a:gd name="connsiteY29" fmla="*/ 936308 h 1352868"/>
                <a:gd name="connsiteX30" fmla="*/ 3683000 w 8006080"/>
                <a:gd name="connsiteY30" fmla="*/ 910908 h 1352868"/>
                <a:gd name="connsiteX31" fmla="*/ 3317240 w 8006080"/>
                <a:gd name="connsiteY31" fmla="*/ 910908 h 1352868"/>
                <a:gd name="connsiteX32" fmla="*/ 3317240 w 8006080"/>
                <a:gd name="connsiteY32" fmla="*/ 885508 h 1352868"/>
                <a:gd name="connsiteX33" fmla="*/ 3149600 w 8006080"/>
                <a:gd name="connsiteY33" fmla="*/ 885508 h 1352868"/>
                <a:gd name="connsiteX34" fmla="*/ 3149600 w 8006080"/>
                <a:gd name="connsiteY34" fmla="*/ 860108 h 1352868"/>
                <a:gd name="connsiteX35" fmla="*/ 3124200 w 8006080"/>
                <a:gd name="connsiteY35" fmla="*/ 860108 h 1352868"/>
                <a:gd name="connsiteX36" fmla="*/ 3124200 w 8006080"/>
                <a:gd name="connsiteY36" fmla="*/ 834708 h 1352868"/>
                <a:gd name="connsiteX37" fmla="*/ 3083560 w 8006080"/>
                <a:gd name="connsiteY37" fmla="*/ 834708 h 1352868"/>
                <a:gd name="connsiteX38" fmla="*/ 3083560 w 8006080"/>
                <a:gd name="connsiteY38" fmla="*/ 809308 h 1352868"/>
                <a:gd name="connsiteX39" fmla="*/ 2961640 w 8006080"/>
                <a:gd name="connsiteY39" fmla="*/ 809308 h 1352868"/>
                <a:gd name="connsiteX40" fmla="*/ 2961640 w 8006080"/>
                <a:gd name="connsiteY40" fmla="*/ 788988 h 1352868"/>
                <a:gd name="connsiteX41" fmla="*/ 2936240 w 8006080"/>
                <a:gd name="connsiteY41" fmla="*/ 788988 h 1352868"/>
                <a:gd name="connsiteX42" fmla="*/ 2937828 w 8006080"/>
                <a:gd name="connsiteY42" fmla="*/ 778193 h 1352868"/>
                <a:gd name="connsiteX43" fmla="*/ 2847023 w 8006080"/>
                <a:gd name="connsiteY43" fmla="*/ 778193 h 1352868"/>
                <a:gd name="connsiteX44" fmla="*/ 2804160 w 8006080"/>
                <a:gd name="connsiteY44" fmla="*/ 733108 h 1352868"/>
                <a:gd name="connsiteX45" fmla="*/ 2600960 w 8006080"/>
                <a:gd name="connsiteY45" fmla="*/ 733108 h 1352868"/>
                <a:gd name="connsiteX46" fmla="*/ 2600960 w 8006080"/>
                <a:gd name="connsiteY46" fmla="*/ 702628 h 1352868"/>
                <a:gd name="connsiteX47" fmla="*/ 2547938 w 8006080"/>
                <a:gd name="connsiteY47" fmla="*/ 701040 h 1352868"/>
                <a:gd name="connsiteX48" fmla="*/ 2546033 w 8006080"/>
                <a:gd name="connsiteY48" fmla="*/ 665798 h 1352868"/>
                <a:gd name="connsiteX49" fmla="*/ 2521267 w 8006080"/>
                <a:gd name="connsiteY49" fmla="*/ 664845 h 1352868"/>
                <a:gd name="connsiteX50" fmla="*/ 2519680 w 8006080"/>
                <a:gd name="connsiteY50" fmla="*/ 611188 h 1352868"/>
                <a:gd name="connsiteX51" fmla="*/ 2138680 w 8006080"/>
                <a:gd name="connsiteY51" fmla="*/ 611188 h 1352868"/>
                <a:gd name="connsiteX52" fmla="*/ 2138680 w 8006080"/>
                <a:gd name="connsiteY52" fmla="*/ 611188 h 1352868"/>
                <a:gd name="connsiteX53" fmla="*/ 2138680 w 8006080"/>
                <a:gd name="connsiteY53" fmla="*/ 611188 h 1352868"/>
                <a:gd name="connsiteX54" fmla="*/ 2137093 w 8006080"/>
                <a:gd name="connsiteY54" fmla="*/ 595948 h 1352868"/>
                <a:gd name="connsiteX55" fmla="*/ 2039302 w 8006080"/>
                <a:gd name="connsiteY55" fmla="*/ 596583 h 1352868"/>
                <a:gd name="connsiteX56" fmla="*/ 2039303 w 8006080"/>
                <a:gd name="connsiteY56" fmla="*/ 570548 h 1352868"/>
                <a:gd name="connsiteX57" fmla="*/ 1945640 w 8006080"/>
                <a:gd name="connsiteY57" fmla="*/ 570548 h 1352868"/>
                <a:gd name="connsiteX58" fmla="*/ 1945640 w 8006080"/>
                <a:gd name="connsiteY58" fmla="*/ 570548 h 1352868"/>
                <a:gd name="connsiteX59" fmla="*/ 1945640 w 8006080"/>
                <a:gd name="connsiteY59" fmla="*/ 521971 h 1352868"/>
                <a:gd name="connsiteX60" fmla="*/ 1929766 w 8006080"/>
                <a:gd name="connsiteY60" fmla="*/ 521337 h 1352868"/>
                <a:gd name="connsiteX61" fmla="*/ 1934210 w 8006080"/>
                <a:gd name="connsiteY61" fmla="*/ 487997 h 1352868"/>
                <a:gd name="connsiteX62" fmla="*/ 1919923 w 8006080"/>
                <a:gd name="connsiteY62" fmla="*/ 487999 h 1352868"/>
                <a:gd name="connsiteX63" fmla="*/ 1915160 w 8006080"/>
                <a:gd name="connsiteY63" fmla="*/ 447675 h 1352868"/>
                <a:gd name="connsiteX64" fmla="*/ 1747837 w 8006080"/>
                <a:gd name="connsiteY64" fmla="*/ 449263 h 1352868"/>
                <a:gd name="connsiteX65" fmla="*/ 1745932 w 8006080"/>
                <a:gd name="connsiteY65" fmla="*/ 430212 h 1352868"/>
                <a:gd name="connsiteX66" fmla="*/ 1600200 w 8006080"/>
                <a:gd name="connsiteY66" fmla="*/ 433388 h 1352868"/>
                <a:gd name="connsiteX67" fmla="*/ 1600200 w 8006080"/>
                <a:gd name="connsiteY67" fmla="*/ 407988 h 1352868"/>
                <a:gd name="connsiteX68" fmla="*/ 1389063 w 8006080"/>
                <a:gd name="connsiteY68" fmla="*/ 409576 h 1352868"/>
                <a:gd name="connsiteX69" fmla="*/ 1387475 w 8006080"/>
                <a:gd name="connsiteY69" fmla="*/ 387668 h 1352868"/>
                <a:gd name="connsiteX70" fmla="*/ 1361440 w 8006080"/>
                <a:gd name="connsiteY70" fmla="*/ 387668 h 1352868"/>
                <a:gd name="connsiteX71" fmla="*/ 1361440 w 8006080"/>
                <a:gd name="connsiteY71" fmla="*/ 336868 h 1352868"/>
                <a:gd name="connsiteX72" fmla="*/ 1346200 w 8006080"/>
                <a:gd name="connsiteY72" fmla="*/ 336868 h 1352868"/>
                <a:gd name="connsiteX73" fmla="*/ 1346200 w 8006080"/>
                <a:gd name="connsiteY73" fmla="*/ 275908 h 1352868"/>
                <a:gd name="connsiteX74" fmla="*/ 1341120 w 8006080"/>
                <a:gd name="connsiteY74" fmla="*/ 270828 h 1352868"/>
                <a:gd name="connsiteX75" fmla="*/ 1341120 w 8006080"/>
                <a:gd name="connsiteY75" fmla="*/ 240348 h 1352868"/>
                <a:gd name="connsiteX76" fmla="*/ 1318577 w 8006080"/>
                <a:gd name="connsiteY76" fmla="*/ 240348 h 1352868"/>
                <a:gd name="connsiteX77" fmla="*/ 1321753 w 8006080"/>
                <a:gd name="connsiteY77" fmla="*/ 184468 h 1352868"/>
                <a:gd name="connsiteX78" fmla="*/ 1256030 w 8006080"/>
                <a:gd name="connsiteY78" fmla="*/ 182880 h 1352868"/>
                <a:gd name="connsiteX79" fmla="*/ 1257617 w 8006080"/>
                <a:gd name="connsiteY79" fmla="*/ 164783 h 1352868"/>
                <a:gd name="connsiteX80" fmla="*/ 1153477 w 8006080"/>
                <a:gd name="connsiteY80" fmla="*/ 167959 h 1352868"/>
                <a:gd name="connsiteX81" fmla="*/ 1150303 w 8006080"/>
                <a:gd name="connsiteY81" fmla="*/ 152083 h 1352868"/>
                <a:gd name="connsiteX82" fmla="*/ 1114743 w 8006080"/>
                <a:gd name="connsiteY82" fmla="*/ 153670 h 1352868"/>
                <a:gd name="connsiteX83" fmla="*/ 1117917 w 8006080"/>
                <a:gd name="connsiteY83" fmla="*/ 136209 h 1352868"/>
                <a:gd name="connsiteX84" fmla="*/ 1086802 w 8006080"/>
                <a:gd name="connsiteY84" fmla="*/ 136207 h 1352868"/>
                <a:gd name="connsiteX85" fmla="*/ 1083628 w 8006080"/>
                <a:gd name="connsiteY85" fmla="*/ 119380 h 1352868"/>
                <a:gd name="connsiteX86" fmla="*/ 756920 w 8006080"/>
                <a:gd name="connsiteY86" fmla="*/ 122555 h 1352868"/>
                <a:gd name="connsiteX87" fmla="*/ 756920 w 8006080"/>
                <a:gd name="connsiteY87" fmla="*/ 67628 h 1352868"/>
                <a:gd name="connsiteX88" fmla="*/ 731520 w 8006080"/>
                <a:gd name="connsiteY88" fmla="*/ 67628 h 1352868"/>
                <a:gd name="connsiteX89" fmla="*/ 731520 w 8006080"/>
                <a:gd name="connsiteY89" fmla="*/ 37148 h 1352868"/>
                <a:gd name="connsiteX90" fmla="*/ 563880 w 8006080"/>
                <a:gd name="connsiteY90" fmla="*/ 37148 h 1352868"/>
                <a:gd name="connsiteX91" fmla="*/ 563880 w 8006080"/>
                <a:gd name="connsiteY91" fmla="*/ 16828 h 1352868"/>
                <a:gd name="connsiteX92" fmla="*/ 270510 w 8006080"/>
                <a:gd name="connsiteY92" fmla="*/ 18415 h 1352868"/>
                <a:gd name="connsiteX93" fmla="*/ 268922 w 8006080"/>
                <a:gd name="connsiteY93" fmla="*/ 0 h 1352868"/>
                <a:gd name="connsiteX94" fmla="*/ 0 w 8006080"/>
                <a:gd name="connsiteY94" fmla="*/ 1588 h 135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8006080" h="1352868">
                  <a:moveTo>
                    <a:pt x="8006080" y="1352868"/>
                  </a:moveTo>
                  <a:lnTo>
                    <a:pt x="6649720" y="1352868"/>
                  </a:lnTo>
                  <a:lnTo>
                    <a:pt x="6649720" y="1296988"/>
                  </a:lnTo>
                  <a:lnTo>
                    <a:pt x="6131560" y="1296988"/>
                  </a:lnTo>
                  <a:lnTo>
                    <a:pt x="6131560" y="1230948"/>
                  </a:lnTo>
                  <a:lnTo>
                    <a:pt x="5496560" y="1230948"/>
                  </a:lnTo>
                  <a:lnTo>
                    <a:pt x="5496560" y="1185228"/>
                  </a:lnTo>
                  <a:lnTo>
                    <a:pt x="5455920" y="1185228"/>
                  </a:lnTo>
                  <a:lnTo>
                    <a:pt x="5455920" y="1144588"/>
                  </a:lnTo>
                  <a:lnTo>
                    <a:pt x="5354320" y="1144588"/>
                  </a:lnTo>
                  <a:lnTo>
                    <a:pt x="5354320" y="1129348"/>
                  </a:lnTo>
                  <a:lnTo>
                    <a:pt x="4927600" y="1129348"/>
                  </a:lnTo>
                  <a:lnTo>
                    <a:pt x="4927600" y="1098232"/>
                  </a:lnTo>
                  <a:lnTo>
                    <a:pt x="4879341" y="1098232"/>
                  </a:lnTo>
                  <a:lnTo>
                    <a:pt x="4877752" y="1081088"/>
                  </a:lnTo>
                  <a:lnTo>
                    <a:pt x="4759643" y="1082676"/>
                  </a:lnTo>
                  <a:lnTo>
                    <a:pt x="4762816" y="1060450"/>
                  </a:lnTo>
                  <a:lnTo>
                    <a:pt x="4338320" y="1068388"/>
                  </a:lnTo>
                  <a:lnTo>
                    <a:pt x="4338320" y="1027748"/>
                  </a:lnTo>
                  <a:lnTo>
                    <a:pt x="4338320" y="1027748"/>
                  </a:lnTo>
                  <a:lnTo>
                    <a:pt x="4302760" y="1027748"/>
                  </a:lnTo>
                  <a:lnTo>
                    <a:pt x="4302760" y="1012508"/>
                  </a:lnTo>
                  <a:lnTo>
                    <a:pt x="3947160" y="1012508"/>
                  </a:lnTo>
                  <a:lnTo>
                    <a:pt x="3947160" y="992188"/>
                  </a:lnTo>
                  <a:lnTo>
                    <a:pt x="3911600" y="992188"/>
                  </a:lnTo>
                  <a:lnTo>
                    <a:pt x="3911600" y="976948"/>
                  </a:lnTo>
                  <a:lnTo>
                    <a:pt x="3718560" y="976948"/>
                  </a:lnTo>
                  <a:lnTo>
                    <a:pt x="3718560" y="936308"/>
                  </a:lnTo>
                  <a:lnTo>
                    <a:pt x="3683000" y="936308"/>
                  </a:lnTo>
                  <a:lnTo>
                    <a:pt x="3683000" y="936308"/>
                  </a:lnTo>
                  <a:lnTo>
                    <a:pt x="3683000" y="910908"/>
                  </a:lnTo>
                  <a:lnTo>
                    <a:pt x="3317240" y="910908"/>
                  </a:lnTo>
                  <a:lnTo>
                    <a:pt x="3317240" y="885508"/>
                  </a:lnTo>
                  <a:lnTo>
                    <a:pt x="3149600" y="885508"/>
                  </a:lnTo>
                  <a:lnTo>
                    <a:pt x="3149600" y="860108"/>
                  </a:lnTo>
                  <a:lnTo>
                    <a:pt x="3124200" y="860108"/>
                  </a:lnTo>
                  <a:lnTo>
                    <a:pt x="3124200" y="834708"/>
                  </a:lnTo>
                  <a:lnTo>
                    <a:pt x="3083560" y="834708"/>
                  </a:lnTo>
                  <a:lnTo>
                    <a:pt x="3083560" y="809308"/>
                  </a:lnTo>
                  <a:lnTo>
                    <a:pt x="2961640" y="809308"/>
                  </a:lnTo>
                  <a:lnTo>
                    <a:pt x="2961640" y="788988"/>
                  </a:lnTo>
                  <a:lnTo>
                    <a:pt x="2936240" y="788988"/>
                  </a:lnTo>
                  <a:lnTo>
                    <a:pt x="2937828" y="778193"/>
                  </a:lnTo>
                  <a:lnTo>
                    <a:pt x="2847023" y="778193"/>
                  </a:lnTo>
                  <a:lnTo>
                    <a:pt x="2804160" y="733108"/>
                  </a:lnTo>
                  <a:lnTo>
                    <a:pt x="2600960" y="733108"/>
                  </a:lnTo>
                  <a:lnTo>
                    <a:pt x="2600960" y="702628"/>
                  </a:lnTo>
                  <a:lnTo>
                    <a:pt x="2547938" y="701040"/>
                  </a:lnTo>
                  <a:cubicBezTo>
                    <a:pt x="2548361" y="688234"/>
                    <a:pt x="2545610" y="678604"/>
                    <a:pt x="2546033" y="665798"/>
                  </a:cubicBezTo>
                  <a:lnTo>
                    <a:pt x="2521267" y="664845"/>
                  </a:lnTo>
                  <a:cubicBezTo>
                    <a:pt x="2521796" y="644843"/>
                    <a:pt x="2519151" y="631190"/>
                    <a:pt x="2519680" y="611188"/>
                  </a:cubicBezTo>
                  <a:lnTo>
                    <a:pt x="2138680" y="611188"/>
                  </a:lnTo>
                  <a:lnTo>
                    <a:pt x="2138680" y="611188"/>
                  </a:lnTo>
                  <a:lnTo>
                    <a:pt x="2138680" y="611188"/>
                  </a:lnTo>
                  <a:lnTo>
                    <a:pt x="2137093" y="595948"/>
                  </a:lnTo>
                  <a:lnTo>
                    <a:pt x="2039302" y="596583"/>
                  </a:lnTo>
                  <a:cubicBezTo>
                    <a:pt x="2039302" y="587905"/>
                    <a:pt x="2039303" y="579226"/>
                    <a:pt x="2039303" y="570548"/>
                  </a:cubicBezTo>
                  <a:lnTo>
                    <a:pt x="1945640" y="570548"/>
                  </a:lnTo>
                  <a:lnTo>
                    <a:pt x="1945640" y="570548"/>
                  </a:lnTo>
                  <a:lnTo>
                    <a:pt x="1945640" y="521971"/>
                  </a:lnTo>
                  <a:lnTo>
                    <a:pt x="1929766" y="521337"/>
                  </a:lnTo>
                  <a:cubicBezTo>
                    <a:pt x="1930189" y="513399"/>
                    <a:pt x="1933787" y="495935"/>
                    <a:pt x="1934210" y="487997"/>
                  </a:cubicBezTo>
                  <a:lnTo>
                    <a:pt x="1919923" y="487999"/>
                  </a:lnTo>
                  <a:lnTo>
                    <a:pt x="1915160" y="447675"/>
                  </a:lnTo>
                  <a:lnTo>
                    <a:pt x="1747837" y="449263"/>
                  </a:lnTo>
                  <a:lnTo>
                    <a:pt x="1745932" y="430212"/>
                  </a:lnTo>
                  <a:lnTo>
                    <a:pt x="1600200" y="433388"/>
                  </a:lnTo>
                  <a:lnTo>
                    <a:pt x="1600200" y="407988"/>
                  </a:lnTo>
                  <a:lnTo>
                    <a:pt x="1389063" y="409576"/>
                  </a:lnTo>
                  <a:lnTo>
                    <a:pt x="1387475" y="387668"/>
                  </a:lnTo>
                  <a:lnTo>
                    <a:pt x="1361440" y="387668"/>
                  </a:lnTo>
                  <a:lnTo>
                    <a:pt x="1361440" y="336868"/>
                  </a:lnTo>
                  <a:lnTo>
                    <a:pt x="1346200" y="336868"/>
                  </a:lnTo>
                  <a:lnTo>
                    <a:pt x="1346200" y="275908"/>
                  </a:lnTo>
                  <a:lnTo>
                    <a:pt x="1341120" y="270828"/>
                  </a:lnTo>
                  <a:lnTo>
                    <a:pt x="1341120" y="240348"/>
                  </a:lnTo>
                  <a:lnTo>
                    <a:pt x="1318577" y="240348"/>
                  </a:lnTo>
                  <a:lnTo>
                    <a:pt x="1321753" y="184468"/>
                  </a:lnTo>
                  <a:lnTo>
                    <a:pt x="1256030" y="182880"/>
                  </a:lnTo>
                  <a:cubicBezTo>
                    <a:pt x="1255501" y="173143"/>
                    <a:pt x="1258146" y="174520"/>
                    <a:pt x="1257617" y="164783"/>
                  </a:cubicBezTo>
                  <a:lnTo>
                    <a:pt x="1153477" y="167959"/>
                  </a:lnTo>
                  <a:lnTo>
                    <a:pt x="1150303" y="152083"/>
                  </a:lnTo>
                  <a:lnTo>
                    <a:pt x="1114743" y="153670"/>
                  </a:lnTo>
                  <a:lnTo>
                    <a:pt x="1117917" y="136209"/>
                  </a:lnTo>
                  <a:lnTo>
                    <a:pt x="1086802" y="136207"/>
                  </a:lnTo>
                  <a:lnTo>
                    <a:pt x="1083628" y="119380"/>
                  </a:lnTo>
                  <a:lnTo>
                    <a:pt x="756920" y="122555"/>
                  </a:lnTo>
                  <a:lnTo>
                    <a:pt x="756920" y="67628"/>
                  </a:lnTo>
                  <a:lnTo>
                    <a:pt x="731520" y="67628"/>
                  </a:lnTo>
                  <a:lnTo>
                    <a:pt x="731520" y="37148"/>
                  </a:lnTo>
                  <a:lnTo>
                    <a:pt x="563880" y="37148"/>
                  </a:lnTo>
                  <a:lnTo>
                    <a:pt x="563880" y="16828"/>
                  </a:lnTo>
                  <a:lnTo>
                    <a:pt x="270510" y="18415"/>
                  </a:lnTo>
                  <a:lnTo>
                    <a:pt x="268922" y="0"/>
                  </a:lnTo>
                  <a:lnTo>
                    <a:pt x="0" y="1588"/>
                  </a:lnTo>
                </a:path>
              </a:pathLst>
            </a:custGeom>
            <a:noFill/>
            <a:ln w="28575">
              <a:solidFill>
                <a:schemeClr val="accent1"/>
              </a:solidFill>
              <a:miter lim="800000"/>
              <a:headEnd/>
              <a:tailEnd/>
            </a:ln>
          </p:spPr>
          <p:txBody>
            <a:bodyPr rtlCol="0" anchor="ctr"/>
            <a:lstStyle/>
            <a:p>
              <a:pPr algn="ctr"/>
              <a:endParaRPr lang="en-US" dirty="0"/>
            </a:p>
          </p:txBody>
        </p:sp>
        <p:grpSp>
          <p:nvGrpSpPr>
            <p:cNvPr id="19" name="Group 18">
              <a:extLst>
                <a:ext uri="{FF2B5EF4-FFF2-40B4-BE49-F238E27FC236}">
                  <a16:creationId xmlns:a16="http://schemas.microsoft.com/office/drawing/2014/main" id="{33BA0002-1F51-8E68-AF54-FD3F36DB5E22}"/>
                </a:ext>
              </a:extLst>
            </p:cNvPr>
            <p:cNvGrpSpPr/>
            <p:nvPr/>
          </p:nvGrpSpPr>
          <p:grpSpPr>
            <a:xfrm>
              <a:off x="5908447" y="2523463"/>
              <a:ext cx="83817" cy="83817"/>
              <a:chOff x="6565098" y="2139288"/>
              <a:chExt cx="83817" cy="83817"/>
            </a:xfrm>
          </p:grpSpPr>
          <p:cxnSp>
            <p:nvCxnSpPr>
              <p:cNvPr id="108" name="Straight Connector 107">
                <a:extLst>
                  <a:ext uri="{FF2B5EF4-FFF2-40B4-BE49-F238E27FC236}">
                    <a16:creationId xmlns:a16="http://schemas.microsoft.com/office/drawing/2014/main" id="{9DF2387D-7E49-DFDB-C15D-7BF04F98A37F}"/>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9C17FF71-8367-A0FC-EC47-F035A43F814F}"/>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10" name="Group 109">
              <a:extLst>
                <a:ext uri="{FF2B5EF4-FFF2-40B4-BE49-F238E27FC236}">
                  <a16:creationId xmlns:a16="http://schemas.microsoft.com/office/drawing/2014/main" id="{372D9D65-0A54-3C79-E67B-E9EC0B011F41}"/>
                </a:ext>
              </a:extLst>
            </p:cNvPr>
            <p:cNvGrpSpPr/>
            <p:nvPr/>
          </p:nvGrpSpPr>
          <p:grpSpPr>
            <a:xfrm>
              <a:off x="5971419" y="2584522"/>
              <a:ext cx="83817" cy="83817"/>
              <a:chOff x="6565098" y="2139288"/>
              <a:chExt cx="83817" cy="83817"/>
            </a:xfrm>
          </p:grpSpPr>
          <p:cxnSp>
            <p:nvCxnSpPr>
              <p:cNvPr id="111" name="Straight Connector 110">
                <a:extLst>
                  <a:ext uri="{FF2B5EF4-FFF2-40B4-BE49-F238E27FC236}">
                    <a16:creationId xmlns:a16="http://schemas.microsoft.com/office/drawing/2014/main" id="{BEE0E6B1-8F22-2D2D-F294-89E040B5AACE}"/>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F413B7FD-B43A-CC58-35C8-D3E4578A60C0}"/>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13" name="Group 112">
              <a:extLst>
                <a:ext uri="{FF2B5EF4-FFF2-40B4-BE49-F238E27FC236}">
                  <a16:creationId xmlns:a16="http://schemas.microsoft.com/office/drawing/2014/main" id="{171EBB68-9AC9-E181-279E-71EAEA22A07B}"/>
                </a:ext>
              </a:extLst>
            </p:cNvPr>
            <p:cNvGrpSpPr/>
            <p:nvPr/>
          </p:nvGrpSpPr>
          <p:grpSpPr>
            <a:xfrm>
              <a:off x="6516466" y="2626430"/>
              <a:ext cx="83817" cy="83817"/>
              <a:chOff x="6565098" y="2139288"/>
              <a:chExt cx="83817" cy="83817"/>
            </a:xfrm>
          </p:grpSpPr>
          <p:cxnSp>
            <p:nvCxnSpPr>
              <p:cNvPr id="114" name="Straight Connector 113">
                <a:extLst>
                  <a:ext uri="{FF2B5EF4-FFF2-40B4-BE49-F238E27FC236}">
                    <a16:creationId xmlns:a16="http://schemas.microsoft.com/office/drawing/2014/main" id="{DD6DA298-7F25-CF6E-E646-ECF0DFA28CCB}"/>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AE4FFD82-48A7-7325-99F6-BAFF3A4338B5}"/>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16" name="Group 115">
              <a:extLst>
                <a:ext uri="{FF2B5EF4-FFF2-40B4-BE49-F238E27FC236}">
                  <a16:creationId xmlns:a16="http://schemas.microsoft.com/office/drawing/2014/main" id="{CF5F4E7E-6D74-A6E8-BF69-A30F8F3CB4EC}"/>
                </a:ext>
              </a:extLst>
            </p:cNvPr>
            <p:cNvGrpSpPr/>
            <p:nvPr/>
          </p:nvGrpSpPr>
          <p:grpSpPr>
            <a:xfrm>
              <a:off x="6566646" y="2676436"/>
              <a:ext cx="83817" cy="83817"/>
              <a:chOff x="6565098" y="2139288"/>
              <a:chExt cx="83817" cy="83817"/>
            </a:xfrm>
          </p:grpSpPr>
          <p:cxnSp>
            <p:nvCxnSpPr>
              <p:cNvPr id="117" name="Straight Connector 116">
                <a:extLst>
                  <a:ext uri="{FF2B5EF4-FFF2-40B4-BE49-F238E27FC236}">
                    <a16:creationId xmlns:a16="http://schemas.microsoft.com/office/drawing/2014/main" id="{81D33696-1259-E972-41D3-4F7F00B5A7D5}"/>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FCCFA00F-0547-D553-A045-2BD397B82E04}"/>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9FFFC20E-A45D-C43C-40E0-BFD53D76F2C4}"/>
                </a:ext>
              </a:extLst>
            </p:cNvPr>
            <p:cNvGrpSpPr/>
            <p:nvPr/>
          </p:nvGrpSpPr>
          <p:grpSpPr>
            <a:xfrm>
              <a:off x="6593313" y="2676436"/>
              <a:ext cx="83817" cy="83817"/>
              <a:chOff x="6565098" y="2139288"/>
              <a:chExt cx="83817" cy="83817"/>
            </a:xfrm>
          </p:grpSpPr>
          <p:cxnSp>
            <p:nvCxnSpPr>
              <p:cNvPr id="120" name="Straight Connector 119">
                <a:extLst>
                  <a:ext uri="{FF2B5EF4-FFF2-40B4-BE49-F238E27FC236}">
                    <a16:creationId xmlns:a16="http://schemas.microsoft.com/office/drawing/2014/main" id="{B848DB51-3D72-6310-4FDF-57E04C9BFCB1}"/>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9F73A6D5-BE2C-9B12-8942-54F1BD7A06D7}"/>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22" name="Group 121">
              <a:extLst>
                <a:ext uri="{FF2B5EF4-FFF2-40B4-BE49-F238E27FC236}">
                  <a16:creationId xmlns:a16="http://schemas.microsoft.com/office/drawing/2014/main" id="{51FF1331-E202-6D6E-1502-75BBA4A53AEE}"/>
                </a:ext>
              </a:extLst>
            </p:cNvPr>
            <p:cNvGrpSpPr/>
            <p:nvPr/>
          </p:nvGrpSpPr>
          <p:grpSpPr>
            <a:xfrm>
              <a:off x="6543133" y="2627667"/>
              <a:ext cx="83817" cy="83817"/>
              <a:chOff x="6565098" y="2139288"/>
              <a:chExt cx="83817" cy="83817"/>
            </a:xfrm>
          </p:grpSpPr>
          <p:cxnSp>
            <p:nvCxnSpPr>
              <p:cNvPr id="123" name="Straight Connector 122">
                <a:extLst>
                  <a:ext uri="{FF2B5EF4-FFF2-40B4-BE49-F238E27FC236}">
                    <a16:creationId xmlns:a16="http://schemas.microsoft.com/office/drawing/2014/main" id="{2705CD94-E9A0-B44B-AC26-14F2720D14FB}"/>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54B954CD-6069-9A90-F3E7-6D18541AD461}"/>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5ACC502F-C9E0-0610-58F3-AE606C819772}"/>
                </a:ext>
              </a:extLst>
            </p:cNvPr>
            <p:cNvGrpSpPr/>
            <p:nvPr/>
          </p:nvGrpSpPr>
          <p:grpSpPr>
            <a:xfrm>
              <a:off x="6893495" y="2681199"/>
              <a:ext cx="83817" cy="83817"/>
              <a:chOff x="6565098" y="2139288"/>
              <a:chExt cx="83817" cy="83817"/>
            </a:xfrm>
          </p:grpSpPr>
          <p:cxnSp>
            <p:nvCxnSpPr>
              <p:cNvPr id="126" name="Straight Connector 125">
                <a:extLst>
                  <a:ext uri="{FF2B5EF4-FFF2-40B4-BE49-F238E27FC236}">
                    <a16:creationId xmlns:a16="http://schemas.microsoft.com/office/drawing/2014/main" id="{58C4D3ED-3F1B-3FE2-38EE-8E1FA57BC4D3}"/>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17F03638-E5DA-FFC7-7957-5BC6AA7A61DE}"/>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28" name="Group 127">
              <a:extLst>
                <a:ext uri="{FF2B5EF4-FFF2-40B4-BE49-F238E27FC236}">
                  <a16:creationId xmlns:a16="http://schemas.microsoft.com/office/drawing/2014/main" id="{6B9AC21E-D2F5-A52A-2B88-B1EC3D32B13D}"/>
                </a:ext>
              </a:extLst>
            </p:cNvPr>
            <p:cNvGrpSpPr/>
            <p:nvPr/>
          </p:nvGrpSpPr>
          <p:grpSpPr>
            <a:xfrm>
              <a:off x="7057706" y="2694279"/>
              <a:ext cx="83817" cy="83817"/>
              <a:chOff x="6565098" y="2139288"/>
              <a:chExt cx="83817" cy="83817"/>
            </a:xfrm>
          </p:grpSpPr>
          <p:cxnSp>
            <p:nvCxnSpPr>
              <p:cNvPr id="129" name="Straight Connector 128">
                <a:extLst>
                  <a:ext uri="{FF2B5EF4-FFF2-40B4-BE49-F238E27FC236}">
                    <a16:creationId xmlns:a16="http://schemas.microsoft.com/office/drawing/2014/main" id="{2EA6BEE9-1118-4244-493F-3A1EB6F43FE9}"/>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9200E53B-B8F6-A3E9-106C-07845E6EC2AF}"/>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D8EEFBC5-77ED-4FDA-A1C1-56FADA6B6906}"/>
                </a:ext>
              </a:extLst>
            </p:cNvPr>
            <p:cNvGrpSpPr/>
            <p:nvPr/>
          </p:nvGrpSpPr>
          <p:grpSpPr>
            <a:xfrm>
              <a:off x="7114254" y="2696976"/>
              <a:ext cx="83817" cy="83817"/>
              <a:chOff x="6565098" y="2139288"/>
              <a:chExt cx="83817" cy="83817"/>
            </a:xfrm>
          </p:grpSpPr>
          <p:cxnSp>
            <p:nvCxnSpPr>
              <p:cNvPr id="132" name="Straight Connector 131">
                <a:extLst>
                  <a:ext uri="{FF2B5EF4-FFF2-40B4-BE49-F238E27FC236}">
                    <a16:creationId xmlns:a16="http://schemas.microsoft.com/office/drawing/2014/main" id="{12372C42-4528-2F45-0733-96AA6EFCAC71}"/>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06FA30A1-FD94-C140-018B-7F7B1ECCC2D3}"/>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7D0DA5B4-9DA2-58B6-1CD8-C487A8DE04F7}"/>
                </a:ext>
              </a:extLst>
            </p:cNvPr>
            <p:cNvGrpSpPr/>
            <p:nvPr/>
          </p:nvGrpSpPr>
          <p:grpSpPr>
            <a:xfrm>
              <a:off x="7141604" y="2707642"/>
              <a:ext cx="83817" cy="83817"/>
              <a:chOff x="6565098" y="2139288"/>
              <a:chExt cx="83817" cy="83817"/>
            </a:xfrm>
          </p:grpSpPr>
          <p:cxnSp>
            <p:nvCxnSpPr>
              <p:cNvPr id="135" name="Straight Connector 134">
                <a:extLst>
                  <a:ext uri="{FF2B5EF4-FFF2-40B4-BE49-F238E27FC236}">
                    <a16:creationId xmlns:a16="http://schemas.microsoft.com/office/drawing/2014/main" id="{FFC130C9-0D9E-774B-6E56-A6E20795D399}"/>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96DD3443-116A-EFFF-59B9-9832651CCFD5}"/>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37" name="Group 136">
              <a:extLst>
                <a:ext uri="{FF2B5EF4-FFF2-40B4-BE49-F238E27FC236}">
                  <a16:creationId xmlns:a16="http://schemas.microsoft.com/office/drawing/2014/main" id="{3B5476FC-E31C-8977-97FD-C5613A4ECF49}"/>
                </a:ext>
              </a:extLst>
            </p:cNvPr>
            <p:cNvGrpSpPr/>
            <p:nvPr/>
          </p:nvGrpSpPr>
          <p:grpSpPr>
            <a:xfrm>
              <a:off x="7176162" y="2729983"/>
              <a:ext cx="83817" cy="83817"/>
              <a:chOff x="6565098" y="2139288"/>
              <a:chExt cx="83817" cy="83817"/>
            </a:xfrm>
          </p:grpSpPr>
          <p:cxnSp>
            <p:nvCxnSpPr>
              <p:cNvPr id="138" name="Straight Connector 137">
                <a:extLst>
                  <a:ext uri="{FF2B5EF4-FFF2-40B4-BE49-F238E27FC236}">
                    <a16:creationId xmlns:a16="http://schemas.microsoft.com/office/drawing/2014/main" id="{26152198-770C-2E15-B319-DCE4FC35C9FA}"/>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0E8084C0-5BF2-0A51-F3D6-4CF151F00A0F}"/>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40" name="Group 139">
              <a:extLst>
                <a:ext uri="{FF2B5EF4-FFF2-40B4-BE49-F238E27FC236}">
                  <a16:creationId xmlns:a16="http://schemas.microsoft.com/office/drawing/2014/main" id="{FF2FF61F-6D31-BCA7-3F9E-C27AACF9A56A}"/>
                </a:ext>
              </a:extLst>
            </p:cNvPr>
            <p:cNvGrpSpPr/>
            <p:nvPr/>
          </p:nvGrpSpPr>
          <p:grpSpPr>
            <a:xfrm>
              <a:off x="7263539" y="2738884"/>
              <a:ext cx="83817" cy="83817"/>
              <a:chOff x="6565098" y="2139288"/>
              <a:chExt cx="83817" cy="83817"/>
            </a:xfrm>
          </p:grpSpPr>
          <p:cxnSp>
            <p:nvCxnSpPr>
              <p:cNvPr id="141" name="Straight Connector 140">
                <a:extLst>
                  <a:ext uri="{FF2B5EF4-FFF2-40B4-BE49-F238E27FC236}">
                    <a16:creationId xmlns:a16="http://schemas.microsoft.com/office/drawing/2014/main" id="{AD651A5F-B5C1-4D5E-CB10-1B40D54F9F99}"/>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7B3B8677-1009-F07A-B5D7-134E616E9D5F}"/>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43" name="Group 142">
              <a:extLst>
                <a:ext uri="{FF2B5EF4-FFF2-40B4-BE49-F238E27FC236}">
                  <a16:creationId xmlns:a16="http://schemas.microsoft.com/office/drawing/2014/main" id="{CA85A60C-A058-51D2-5C0F-FEB77C0EBEA3}"/>
                </a:ext>
              </a:extLst>
            </p:cNvPr>
            <p:cNvGrpSpPr/>
            <p:nvPr/>
          </p:nvGrpSpPr>
          <p:grpSpPr>
            <a:xfrm>
              <a:off x="7688913" y="2770994"/>
              <a:ext cx="83817" cy="83817"/>
              <a:chOff x="6565098" y="2139288"/>
              <a:chExt cx="83817" cy="83817"/>
            </a:xfrm>
          </p:grpSpPr>
          <p:cxnSp>
            <p:nvCxnSpPr>
              <p:cNvPr id="144" name="Straight Connector 143">
                <a:extLst>
                  <a:ext uri="{FF2B5EF4-FFF2-40B4-BE49-F238E27FC236}">
                    <a16:creationId xmlns:a16="http://schemas.microsoft.com/office/drawing/2014/main" id="{BD85E881-859D-4CBA-36CE-C1E3AE0CA1DA}"/>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F4AF6172-6E1A-0FE6-3331-2D3508425838}"/>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46" name="Group 145">
              <a:extLst>
                <a:ext uri="{FF2B5EF4-FFF2-40B4-BE49-F238E27FC236}">
                  <a16:creationId xmlns:a16="http://schemas.microsoft.com/office/drawing/2014/main" id="{52120129-F84B-BE47-F2FF-D56E891051D2}"/>
                </a:ext>
              </a:extLst>
            </p:cNvPr>
            <p:cNvGrpSpPr/>
            <p:nvPr/>
          </p:nvGrpSpPr>
          <p:grpSpPr>
            <a:xfrm>
              <a:off x="7706431" y="2792806"/>
              <a:ext cx="83817" cy="83817"/>
              <a:chOff x="6565098" y="2139288"/>
              <a:chExt cx="83817" cy="83817"/>
            </a:xfrm>
          </p:grpSpPr>
          <p:cxnSp>
            <p:nvCxnSpPr>
              <p:cNvPr id="147" name="Straight Connector 146">
                <a:extLst>
                  <a:ext uri="{FF2B5EF4-FFF2-40B4-BE49-F238E27FC236}">
                    <a16:creationId xmlns:a16="http://schemas.microsoft.com/office/drawing/2014/main" id="{A979E678-9C2D-B586-3590-99FE2B8D9D73}"/>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3BA13B76-21FA-2873-EC6A-F5EFA5032E26}"/>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49" name="Group 148">
              <a:extLst>
                <a:ext uri="{FF2B5EF4-FFF2-40B4-BE49-F238E27FC236}">
                  <a16:creationId xmlns:a16="http://schemas.microsoft.com/office/drawing/2014/main" id="{EEA8B250-7314-8C3F-99D8-02E34D662CE9}"/>
                </a:ext>
              </a:extLst>
            </p:cNvPr>
            <p:cNvGrpSpPr/>
            <p:nvPr/>
          </p:nvGrpSpPr>
          <p:grpSpPr>
            <a:xfrm>
              <a:off x="7732741" y="2825305"/>
              <a:ext cx="83817" cy="83817"/>
              <a:chOff x="6565098" y="2139288"/>
              <a:chExt cx="83817" cy="83817"/>
            </a:xfrm>
          </p:grpSpPr>
          <p:cxnSp>
            <p:nvCxnSpPr>
              <p:cNvPr id="150" name="Straight Connector 149">
                <a:extLst>
                  <a:ext uri="{FF2B5EF4-FFF2-40B4-BE49-F238E27FC236}">
                    <a16:creationId xmlns:a16="http://schemas.microsoft.com/office/drawing/2014/main" id="{811A14E4-CD11-7DAF-3C5F-8270C01F1670}"/>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79E02AC7-7D28-427E-F13E-3F5D3A19DFD5}"/>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23B7AB11-38B1-4398-E0EF-381A02471961}"/>
                </a:ext>
              </a:extLst>
            </p:cNvPr>
            <p:cNvGrpSpPr/>
            <p:nvPr/>
          </p:nvGrpSpPr>
          <p:grpSpPr>
            <a:xfrm>
              <a:off x="7774650" y="2843867"/>
              <a:ext cx="83817" cy="83817"/>
              <a:chOff x="6565098" y="2139288"/>
              <a:chExt cx="83817" cy="83817"/>
            </a:xfrm>
          </p:grpSpPr>
          <p:cxnSp>
            <p:nvCxnSpPr>
              <p:cNvPr id="153" name="Straight Connector 152">
                <a:extLst>
                  <a:ext uri="{FF2B5EF4-FFF2-40B4-BE49-F238E27FC236}">
                    <a16:creationId xmlns:a16="http://schemas.microsoft.com/office/drawing/2014/main" id="{15DA7F88-5179-731F-6C4D-CB24B8B4A9DE}"/>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333FE5FE-6AC7-F751-C345-0CD2A1319E6E}"/>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2C0A5EBB-44BE-8186-48C0-94E0AE7CC426}"/>
                </a:ext>
              </a:extLst>
            </p:cNvPr>
            <p:cNvGrpSpPr/>
            <p:nvPr/>
          </p:nvGrpSpPr>
          <p:grpSpPr>
            <a:xfrm>
              <a:off x="7863776" y="2845026"/>
              <a:ext cx="83817" cy="83817"/>
              <a:chOff x="6565098" y="2139288"/>
              <a:chExt cx="83817" cy="83817"/>
            </a:xfrm>
          </p:grpSpPr>
          <p:cxnSp>
            <p:nvCxnSpPr>
              <p:cNvPr id="156" name="Straight Connector 155">
                <a:extLst>
                  <a:ext uri="{FF2B5EF4-FFF2-40B4-BE49-F238E27FC236}">
                    <a16:creationId xmlns:a16="http://schemas.microsoft.com/office/drawing/2014/main" id="{544DF02D-9C17-378F-ED10-170B8558F30F}"/>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BD206B15-7BDE-A6B5-AFBA-9FAAD3CA962B}"/>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C80781D7-905E-D193-C731-D8D308182180}"/>
                </a:ext>
              </a:extLst>
            </p:cNvPr>
            <p:cNvGrpSpPr/>
            <p:nvPr/>
          </p:nvGrpSpPr>
          <p:grpSpPr>
            <a:xfrm>
              <a:off x="8254524" y="2849544"/>
              <a:ext cx="83817" cy="83817"/>
              <a:chOff x="6565098" y="2139288"/>
              <a:chExt cx="83817" cy="83817"/>
            </a:xfrm>
          </p:grpSpPr>
          <p:cxnSp>
            <p:nvCxnSpPr>
              <p:cNvPr id="159" name="Straight Connector 158">
                <a:extLst>
                  <a:ext uri="{FF2B5EF4-FFF2-40B4-BE49-F238E27FC236}">
                    <a16:creationId xmlns:a16="http://schemas.microsoft.com/office/drawing/2014/main" id="{B6429DAE-FC8D-27AC-381A-4C9826887596}"/>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8ED806F1-8EDC-BBC7-ACF4-4738F15C89AC}"/>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61" name="Group 160">
              <a:extLst>
                <a:ext uri="{FF2B5EF4-FFF2-40B4-BE49-F238E27FC236}">
                  <a16:creationId xmlns:a16="http://schemas.microsoft.com/office/drawing/2014/main" id="{36A4D81E-9CC9-CBEE-BF29-494B2434A689}"/>
                </a:ext>
              </a:extLst>
            </p:cNvPr>
            <p:cNvGrpSpPr/>
            <p:nvPr/>
          </p:nvGrpSpPr>
          <p:grpSpPr>
            <a:xfrm>
              <a:off x="8310668" y="2852175"/>
              <a:ext cx="83817" cy="83817"/>
              <a:chOff x="6565098" y="2139288"/>
              <a:chExt cx="83817" cy="83817"/>
            </a:xfrm>
          </p:grpSpPr>
          <p:cxnSp>
            <p:nvCxnSpPr>
              <p:cNvPr id="162" name="Straight Connector 161">
                <a:extLst>
                  <a:ext uri="{FF2B5EF4-FFF2-40B4-BE49-F238E27FC236}">
                    <a16:creationId xmlns:a16="http://schemas.microsoft.com/office/drawing/2014/main" id="{A7784116-AD69-A8D3-C70C-CF3D09B78533}"/>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257ECB25-753C-BF1B-543A-377152E76689}"/>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64" name="Group 163">
              <a:extLst>
                <a:ext uri="{FF2B5EF4-FFF2-40B4-BE49-F238E27FC236}">
                  <a16:creationId xmlns:a16="http://schemas.microsoft.com/office/drawing/2014/main" id="{78E10E08-8E2B-6774-BF9F-8BCDFBB64FE0}"/>
                </a:ext>
              </a:extLst>
            </p:cNvPr>
            <p:cNvGrpSpPr/>
            <p:nvPr/>
          </p:nvGrpSpPr>
          <p:grpSpPr>
            <a:xfrm>
              <a:off x="8366812" y="2854806"/>
              <a:ext cx="83817" cy="83817"/>
              <a:chOff x="6565098" y="2139288"/>
              <a:chExt cx="83817" cy="83817"/>
            </a:xfrm>
          </p:grpSpPr>
          <p:cxnSp>
            <p:nvCxnSpPr>
              <p:cNvPr id="165" name="Straight Connector 164">
                <a:extLst>
                  <a:ext uri="{FF2B5EF4-FFF2-40B4-BE49-F238E27FC236}">
                    <a16:creationId xmlns:a16="http://schemas.microsoft.com/office/drawing/2014/main" id="{1D4218E2-BAD9-81C1-6654-FC2C91BDDE73}"/>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2FF3B206-90EB-FF23-C8F0-3B893DB2594D}"/>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26F36784-0332-C9D4-B7D1-A39797DA7C6E}"/>
                </a:ext>
              </a:extLst>
            </p:cNvPr>
            <p:cNvGrpSpPr/>
            <p:nvPr/>
          </p:nvGrpSpPr>
          <p:grpSpPr>
            <a:xfrm>
              <a:off x="8368658" y="2908443"/>
              <a:ext cx="83817" cy="83817"/>
              <a:chOff x="6565098" y="2139288"/>
              <a:chExt cx="83817" cy="83817"/>
            </a:xfrm>
          </p:grpSpPr>
          <p:cxnSp>
            <p:nvCxnSpPr>
              <p:cNvPr id="168" name="Straight Connector 167">
                <a:extLst>
                  <a:ext uri="{FF2B5EF4-FFF2-40B4-BE49-F238E27FC236}">
                    <a16:creationId xmlns:a16="http://schemas.microsoft.com/office/drawing/2014/main" id="{03E52CDC-AEDC-B2CB-24F6-6E0A02B5DC99}"/>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FAB18643-B625-26D5-28DA-AED390F2FA32}"/>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777FEE83-F0B8-B95F-2BED-63A59A89D15F}"/>
                </a:ext>
              </a:extLst>
            </p:cNvPr>
            <p:cNvGrpSpPr/>
            <p:nvPr/>
          </p:nvGrpSpPr>
          <p:grpSpPr>
            <a:xfrm>
              <a:off x="8551950" y="2904359"/>
              <a:ext cx="83817" cy="83817"/>
              <a:chOff x="6565098" y="2139288"/>
              <a:chExt cx="83817" cy="83817"/>
            </a:xfrm>
          </p:grpSpPr>
          <p:cxnSp>
            <p:nvCxnSpPr>
              <p:cNvPr id="171" name="Straight Connector 170">
                <a:extLst>
                  <a:ext uri="{FF2B5EF4-FFF2-40B4-BE49-F238E27FC236}">
                    <a16:creationId xmlns:a16="http://schemas.microsoft.com/office/drawing/2014/main" id="{6906786E-D654-4D32-C5BA-89C2C3EEE06F}"/>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BAA6E572-BB96-8AA6-5D2E-92CEEB84A248}"/>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05FC63B7-AFD6-F56E-57E3-220C10E59752}"/>
                </a:ext>
              </a:extLst>
            </p:cNvPr>
            <p:cNvGrpSpPr/>
            <p:nvPr/>
          </p:nvGrpSpPr>
          <p:grpSpPr>
            <a:xfrm>
              <a:off x="8900842" y="2960821"/>
              <a:ext cx="83817" cy="83817"/>
              <a:chOff x="6565098" y="2139288"/>
              <a:chExt cx="83817" cy="83817"/>
            </a:xfrm>
          </p:grpSpPr>
          <p:cxnSp>
            <p:nvCxnSpPr>
              <p:cNvPr id="174" name="Straight Connector 173">
                <a:extLst>
                  <a:ext uri="{FF2B5EF4-FFF2-40B4-BE49-F238E27FC236}">
                    <a16:creationId xmlns:a16="http://schemas.microsoft.com/office/drawing/2014/main" id="{F6F060F7-0027-6DE3-658E-CA31C09DF0CC}"/>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C08793EB-2A23-22FF-6CCA-5A1BE25F0C5F}"/>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F81EF5BA-C3BD-E1C4-AAD5-564B066C774A}"/>
                </a:ext>
              </a:extLst>
            </p:cNvPr>
            <p:cNvGrpSpPr/>
            <p:nvPr/>
          </p:nvGrpSpPr>
          <p:grpSpPr>
            <a:xfrm>
              <a:off x="8929844" y="2960821"/>
              <a:ext cx="83817" cy="83817"/>
              <a:chOff x="6565098" y="2139288"/>
              <a:chExt cx="83817" cy="83817"/>
            </a:xfrm>
          </p:grpSpPr>
          <p:cxnSp>
            <p:nvCxnSpPr>
              <p:cNvPr id="177" name="Straight Connector 176">
                <a:extLst>
                  <a:ext uri="{FF2B5EF4-FFF2-40B4-BE49-F238E27FC236}">
                    <a16:creationId xmlns:a16="http://schemas.microsoft.com/office/drawing/2014/main" id="{EB44C263-5D83-84BA-9963-70A83707E5B3}"/>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7CA671C0-92C2-3DAF-7ED7-BDFD7FF200C1}"/>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4B291899-5F7F-576A-7C9E-B3553CB5FE56}"/>
                </a:ext>
              </a:extLst>
            </p:cNvPr>
            <p:cNvGrpSpPr/>
            <p:nvPr/>
          </p:nvGrpSpPr>
          <p:grpSpPr>
            <a:xfrm>
              <a:off x="8951886" y="2960821"/>
              <a:ext cx="83817" cy="83817"/>
              <a:chOff x="6565098" y="2139288"/>
              <a:chExt cx="83817" cy="83817"/>
            </a:xfrm>
          </p:grpSpPr>
          <p:cxnSp>
            <p:nvCxnSpPr>
              <p:cNvPr id="180" name="Straight Connector 179">
                <a:extLst>
                  <a:ext uri="{FF2B5EF4-FFF2-40B4-BE49-F238E27FC236}">
                    <a16:creationId xmlns:a16="http://schemas.microsoft.com/office/drawing/2014/main" id="{07E8E850-57D3-F934-2F12-6FFF00F35191}"/>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F3FADA37-374B-C840-32A3-9E075B6A3A54}"/>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547C65F8-90A3-C20A-592C-A3A0FC5510BB}"/>
                </a:ext>
              </a:extLst>
            </p:cNvPr>
            <p:cNvGrpSpPr/>
            <p:nvPr/>
          </p:nvGrpSpPr>
          <p:grpSpPr>
            <a:xfrm>
              <a:off x="8986391" y="2963428"/>
              <a:ext cx="83817" cy="83817"/>
              <a:chOff x="6565098" y="2139288"/>
              <a:chExt cx="83817" cy="83817"/>
            </a:xfrm>
          </p:grpSpPr>
          <p:cxnSp>
            <p:nvCxnSpPr>
              <p:cNvPr id="183" name="Straight Connector 182">
                <a:extLst>
                  <a:ext uri="{FF2B5EF4-FFF2-40B4-BE49-F238E27FC236}">
                    <a16:creationId xmlns:a16="http://schemas.microsoft.com/office/drawing/2014/main" id="{5232B074-BB3C-FDF3-1FD2-5BAAB21959B3}"/>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254C5F35-A8C1-CCC3-223E-10D05A8AB43F}"/>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85" name="Group 184">
              <a:extLst>
                <a:ext uri="{FF2B5EF4-FFF2-40B4-BE49-F238E27FC236}">
                  <a16:creationId xmlns:a16="http://schemas.microsoft.com/office/drawing/2014/main" id="{6B122AB6-7179-D16A-A72F-6D0A22BFD6FC}"/>
                </a:ext>
              </a:extLst>
            </p:cNvPr>
            <p:cNvGrpSpPr/>
            <p:nvPr/>
          </p:nvGrpSpPr>
          <p:grpSpPr>
            <a:xfrm>
              <a:off x="9071450" y="2962859"/>
              <a:ext cx="83817" cy="83817"/>
              <a:chOff x="6565098" y="2139288"/>
              <a:chExt cx="83817" cy="83817"/>
            </a:xfrm>
          </p:grpSpPr>
          <p:cxnSp>
            <p:nvCxnSpPr>
              <p:cNvPr id="186" name="Straight Connector 185">
                <a:extLst>
                  <a:ext uri="{FF2B5EF4-FFF2-40B4-BE49-F238E27FC236}">
                    <a16:creationId xmlns:a16="http://schemas.microsoft.com/office/drawing/2014/main" id="{A211EFAB-CA99-8FB6-250C-DBF0C72DF80E}"/>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C8385D0D-178E-0968-796F-658F4678E276}"/>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88" name="Group 187">
              <a:extLst>
                <a:ext uri="{FF2B5EF4-FFF2-40B4-BE49-F238E27FC236}">
                  <a16:creationId xmlns:a16="http://schemas.microsoft.com/office/drawing/2014/main" id="{6CFE9FE5-E9FB-CCDE-45D9-8A68C5E46964}"/>
                </a:ext>
              </a:extLst>
            </p:cNvPr>
            <p:cNvGrpSpPr/>
            <p:nvPr/>
          </p:nvGrpSpPr>
          <p:grpSpPr>
            <a:xfrm>
              <a:off x="9399555" y="2963428"/>
              <a:ext cx="83817" cy="83817"/>
              <a:chOff x="6565098" y="2139288"/>
              <a:chExt cx="83817" cy="83817"/>
            </a:xfrm>
          </p:grpSpPr>
          <p:cxnSp>
            <p:nvCxnSpPr>
              <p:cNvPr id="189" name="Straight Connector 188">
                <a:extLst>
                  <a:ext uri="{FF2B5EF4-FFF2-40B4-BE49-F238E27FC236}">
                    <a16:creationId xmlns:a16="http://schemas.microsoft.com/office/drawing/2014/main" id="{6A8C3949-AA76-3294-1E68-3F49F85A163D}"/>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4CF234EF-5854-03FB-32D8-8D9BB3DCE113}"/>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1" name="Group 190">
              <a:extLst>
                <a:ext uri="{FF2B5EF4-FFF2-40B4-BE49-F238E27FC236}">
                  <a16:creationId xmlns:a16="http://schemas.microsoft.com/office/drawing/2014/main" id="{1F3CC6F9-9C7D-30D1-9A8B-142E3E8A5A6F}"/>
                </a:ext>
              </a:extLst>
            </p:cNvPr>
            <p:cNvGrpSpPr/>
            <p:nvPr/>
          </p:nvGrpSpPr>
          <p:grpSpPr>
            <a:xfrm>
              <a:off x="9506627" y="2964569"/>
              <a:ext cx="83817" cy="83817"/>
              <a:chOff x="6565098" y="2139288"/>
              <a:chExt cx="83817" cy="83817"/>
            </a:xfrm>
          </p:grpSpPr>
          <p:cxnSp>
            <p:nvCxnSpPr>
              <p:cNvPr id="192" name="Straight Connector 191">
                <a:extLst>
                  <a:ext uri="{FF2B5EF4-FFF2-40B4-BE49-F238E27FC236}">
                    <a16:creationId xmlns:a16="http://schemas.microsoft.com/office/drawing/2014/main" id="{65F97B3C-E650-F5D7-4AAC-F36DEA1A8560}"/>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35DEE5EA-7EF2-E016-DDEA-674D3E0A2B5F}"/>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18371DE1-4673-4D72-33C0-6C638CB3209D}"/>
                </a:ext>
              </a:extLst>
            </p:cNvPr>
            <p:cNvGrpSpPr/>
            <p:nvPr/>
          </p:nvGrpSpPr>
          <p:grpSpPr>
            <a:xfrm>
              <a:off x="9533976" y="2964348"/>
              <a:ext cx="83817" cy="83817"/>
              <a:chOff x="6565098" y="2139288"/>
              <a:chExt cx="83817" cy="83817"/>
            </a:xfrm>
          </p:grpSpPr>
          <p:cxnSp>
            <p:nvCxnSpPr>
              <p:cNvPr id="195" name="Straight Connector 194">
                <a:extLst>
                  <a:ext uri="{FF2B5EF4-FFF2-40B4-BE49-F238E27FC236}">
                    <a16:creationId xmlns:a16="http://schemas.microsoft.com/office/drawing/2014/main" id="{FA26F451-E992-6DC8-D3A8-992CB4A70D10}"/>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81619482-E11F-2C7A-EB39-5F7239DF4FCA}"/>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7" name="Group 196">
              <a:extLst>
                <a:ext uri="{FF2B5EF4-FFF2-40B4-BE49-F238E27FC236}">
                  <a16:creationId xmlns:a16="http://schemas.microsoft.com/office/drawing/2014/main" id="{D6E2EDB8-FA60-A84D-6838-5509059C3021}"/>
                </a:ext>
              </a:extLst>
            </p:cNvPr>
            <p:cNvGrpSpPr/>
            <p:nvPr/>
          </p:nvGrpSpPr>
          <p:grpSpPr>
            <a:xfrm>
              <a:off x="9590445" y="2964127"/>
              <a:ext cx="83817" cy="83817"/>
              <a:chOff x="6565098" y="2139288"/>
              <a:chExt cx="83817" cy="83817"/>
            </a:xfrm>
          </p:grpSpPr>
          <p:cxnSp>
            <p:nvCxnSpPr>
              <p:cNvPr id="198" name="Straight Connector 197">
                <a:extLst>
                  <a:ext uri="{FF2B5EF4-FFF2-40B4-BE49-F238E27FC236}">
                    <a16:creationId xmlns:a16="http://schemas.microsoft.com/office/drawing/2014/main" id="{26FA46ED-3F41-FB6C-8108-011A0CEA0E7A}"/>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BE62DAAC-9176-D9D8-762C-E815A8815DC9}"/>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0" name="Group 199">
              <a:extLst>
                <a:ext uri="{FF2B5EF4-FFF2-40B4-BE49-F238E27FC236}">
                  <a16:creationId xmlns:a16="http://schemas.microsoft.com/office/drawing/2014/main" id="{A42DE7B1-581F-98BA-3E64-A17D805B8FFC}"/>
                </a:ext>
              </a:extLst>
            </p:cNvPr>
            <p:cNvGrpSpPr/>
            <p:nvPr/>
          </p:nvGrpSpPr>
          <p:grpSpPr>
            <a:xfrm>
              <a:off x="10088585" y="2963906"/>
              <a:ext cx="83817" cy="83817"/>
              <a:chOff x="6565098" y="2139288"/>
              <a:chExt cx="83817" cy="83817"/>
            </a:xfrm>
          </p:grpSpPr>
          <p:cxnSp>
            <p:nvCxnSpPr>
              <p:cNvPr id="201" name="Straight Connector 200">
                <a:extLst>
                  <a:ext uri="{FF2B5EF4-FFF2-40B4-BE49-F238E27FC236}">
                    <a16:creationId xmlns:a16="http://schemas.microsoft.com/office/drawing/2014/main" id="{A4A79AC7-8F8A-2A7E-33D7-3096F95FEF58}"/>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319F3D30-599C-07DA-10F5-B3AF8D5F8199}"/>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3" name="Group 202">
              <a:extLst>
                <a:ext uri="{FF2B5EF4-FFF2-40B4-BE49-F238E27FC236}">
                  <a16:creationId xmlns:a16="http://schemas.microsoft.com/office/drawing/2014/main" id="{1525ACED-7F1E-3B5F-FFA6-A07619D593D6}"/>
                </a:ext>
              </a:extLst>
            </p:cNvPr>
            <p:cNvGrpSpPr/>
            <p:nvPr/>
          </p:nvGrpSpPr>
          <p:grpSpPr>
            <a:xfrm>
              <a:off x="10114324" y="2963429"/>
              <a:ext cx="83817" cy="83817"/>
              <a:chOff x="6565098" y="2139288"/>
              <a:chExt cx="83817" cy="83817"/>
            </a:xfrm>
          </p:grpSpPr>
          <p:cxnSp>
            <p:nvCxnSpPr>
              <p:cNvPr id="204" name="Straight Connector 203">
                <a:extLst>
                  <a:ext uri="{FF2B5EF4-FFF2-40B4-BE49-F238E27FC236}">
                    <a16:creationId xmlns:a16="http://schemas.microsoft.com/office/drawing/2014/main" id="{89A7A214-9FDD-F5CD-38D5-9A8ECA41007E}"/>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F27436EE-F583-9074-5BBE-5B0A6F10FFE3}"/>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7D7F43CA-04C3-EE3F-FB1D-D66102670F80}"/>
                </a:ext>
              </a:extLst>
            </p:cNvPr>
            <p:cNvGrpSpPr/>
            <p:nvPr/>
          </p:nvGrpSpPr>
          <p:grpSpPr>
            <a:xfrm>
              <a:off x="10223578" y="2964979"/>
              <a:ext cx="83817" cy="83817"/>
              <a:chOff x="6565098" y="2139288"/>
              <a:chExt cx="83817" cy="83817"/>
            </a:xfrm>
          </p:grpSpPr>
          <p:cxnSp>
            <p:nvCxnSpPr>
              <p:cNvPr id="207" name="Straight Connector 206">
                <a:extLst>
                  <a:ext uri="{FF2B5EF4-FFF2-40B4-BE49-F238E27FC236}">
                    <a16:creationId xmlns:a16="http://schemas.microsoft.com/office/drawing/2014/main" id="{10492D8E-B85D-837F-2CB2-82B3B706A175}"/>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92742220-6559-4E8E-E812-C764DD593075}"/>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9" name="Group 208">
              <a:extLst>
                <a:ext uri="{FF2B5EF4-FFF2-40B4-BE49-F238E27FC236}">
                  <a16:creationId xmlns:a16="http://schemas.microsoft.com/office/drawing/2014/main" id="{BE44AA74-8040-BA11-3720-22B8CA61B3A3}"/>
                </a:ext>
              </a:extLst>
            </p:cNvPr>
            <p:cNvGrpSpPr/>
            <p:nvPr/>
          </p:nvGrpSpPr>
          <p:grpSpPr>
            <a:xfrm>
              <a:off x="5363148" y="2479784"/>
              <a:ext cx="83817" cy="83817"/>
              <a:chOff x="6565098" y="2139288"/>
              <a:chExt cx="83817" cy="83817"/>
            </a:xfrm>
          </p:grpSpPr>
          <p:cxnSp>
            <p:nvCxnSpPr>
              <p:cNvPr id="210" name="Straight Connector 209">
                <a:extLst>
                  <a:ext uri="{FF2B5EF4-FFF2-40B4-BE49-F238E27FC236}">
                    <a16:creationId xmlns:a16="http://schemas.microsoft.com/office/drawing/2014/main" id="{07D98E6F-CD64-4A11-988C-84E906A3E889}"/>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F1D9F0F4-6F24-7C47-F583-4B9E75E138E8}"/>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21056AA9-01E4-4A3A-923D-D6267440E1AC}"/>
                </a:ext>
              </a:extLst>
            </p:cNvPr>
            <p:cNvGrpSpPr/>
            <p:nvPr/>
          </p:nvGrpSpPr>
          <p:grpSpPr>
            <a:xfrm>
              <a:off x="3645828" y="2022359"/>
              <a:ext cx="83817" cy="83817"/>
              <a:chOff x="6565098" y="2139288"/>
              <a:chExt cx="83817" cy="83817"/>
            </a:xfrm>
          </p:grpSpPr>
          <p:cxnSp>
            <p:nvCxnSpPr>
              <p:cNvPr id="213" name="Straight Connector 212">
                <a:extLst>
                  <a:ext uri="{FF2B5EF4-FFF2-40B4-BE49-F238E27FC236}">
                    <a16:creationId xmlns:a16="http://schemas.microsoft.com/office/drawing/2014/main" id="{5CEDDCC8-BDF9-DABB-4A8D-1FAF0BF45BA9}"/>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86F44BD9-06F5-8FF7-4E76-CAE4F6AAE23F}"/>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984916EC-72D7-304F-5502-2CBA0CB4C213}"/>
                </a:ext>
              </a:extLst>
            </p:cNvPr>
            <p:cNvGrpSpPr/>
            <p:nvPr/>
          </p:nvGrpSpPr>
          <p:grpSpPr>
            <a:xfrm>
              <a:off x="4006169" y="2057644"/>
              <a:ext cx="83817" cy="83817"/>
              <a:chOff x="6565098" y="2139288"/>
              <a:chExt cx="83817" cy="83817"/>
            </a:xfrm>
          </p:grpSpPr>
          <p:cxnSp>
            <p:nvCxnSpPr>
              <p:cNvPr id="216" name="Straight Connector 215">
                <a:extLst>
                  <a:ext uri="{FF2B5EF4-FFF2-40B4-BE49-F238E27FC236}">
                    <a16:creationId xmlns:a16="http://schemas.microsoft.com/office/drawing/2014/main" id="{0CACED67-EAB5-85ED-CA7A-214FDB531281}"/>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BA92F3CB-1D2F-7DE8-2CF0-F63E90325096}"/>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5684A391-908A-1F38-F811-CF82B297202F}"/>
                </a:ext>
              </a:extLst>
            </p:cNvPr>
            <p:cNvGrpSpPr/>
            <p:nvPr/>
          </p:nvGrpSpPr>
          <p:grpSpPr>
            <a:xfrm>
              <a:off x="4907192" y="2345709"/>
              <a:ext cx="83817" cy="83817"/>
              <a:chOff x="6565098" y="2139288"/>
              <a:chExt cx="83817" cy="83817"/>
            </a:xfrm>
          </p:grpSpPr>
          <p:cxnSp>
            <p:nvCxnSpPr>
              <p:cNvPr id="219" name="Straight Connector 218">
                <a:extLst>
                  <a:ext uri="{FF2B5EF4-FFF2-40B4-BE49-F238E27FC236}">
                    <a16:creationId xmlns:a16="http://schemas.microsoft.com/office/drawing/2014/main" id="{DAD61057-7A9B-B4DD-2CEC-3B1D612094B0}"/>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C82EDCE3-9150-ED7B-E3D2-D93560789345}"/>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1" name="Group 220">
              <a:extLst>
                <a:ext uri="{FF2B5EF4-FFF2-40B4-BE49-F238E27FC236}">
                  <a16:creationId xmlns:a16="http://schemas.microsoft.com/office/drawing/2014/main" id="{954E3669-B2C4-0710-C93A-F284E96E3665}"/>
                </a:ext>
              </a:extLst>
            </p:cNvPr>
            <p:cNvGrpSpPr/>
            <p:nvPr/>
          </p:nvGrpSpPr>
          <p:grpSpPr>
            <a:xfrm>
              <a:off x="2956853" y="1662481"/>
              <a:ext cx="83817" cy="83817"/>
              <a:chOff x="6565098" y="2139288"/>
              <a:chExt cx="83817" cy="83817"/>
            </a:xfrm>
          </p:grpSpPr>
          <p:cxnSp>
            <p:nvCxnSpPr>
              <p:cNvPr id="222" name="Straight Connector 221">
                <a:extLst>
                  <a:ext uri="{FF2B5EF4-FFF2-40B4-BE49-F238E27FC236}">
                    <a16:creationId xmlns:a16="http://schemas.microsoft.com/office/drawing/2014/main" id="{EF756C57-F34F-5F78-A3E9-0403590E0CFF}"/>
                  </a:ext>
                </a:extLst>
              </p:cNvPr>
              <p:cNvCxnSpPr>
                <a:cxnSpLocks/>
              </p:cNvCxnSpPr>
              <p:nvPr/>
            </p:nvCxnSpPr>
            <p:spPr bwMode="auto">
              <a:xfrm rot="162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637FF1E7-8235-904B-F53A-55C2D1317DB7}"/>
                  </a:ext>
                </a:extLst>
              </p:cNvPr>
              <p:cNvCxnSpPr>
                <a:cxnSpLocks/>
              </p:cNvCxnSpPr>
              <p:nvPr/>
            </p:nvCxnSpPr>
            <p:spPr bwMode="auto">
              <a:xfrm rot="10800000">
                <a:off x="6607007" y="2139288"/>
                <a:ext cx="0" cy="83817"/>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22" name="Group 21">
            <a:extLst>
              <a:ext uri="{FF2B5EF4-FFF2-40B4-BE49-F238E27FC236}">
                <a16:creationId xmlns:a16="http://schemas.microsoft.com/office/drawing/2014/main" id="{C3F848CE-F1AC-3D80-483D-EAA608E5DCBA}"/>
              </a:ext>
            </a:extLst>
          </p:cNvPr>
          <p:cNvGrpSpPr/>
          <p:nvPr/>
        </p:nvGrpSpPr>
        <p:grpSpPr>
          <a:xfrm>
            <a:off x="2245360" y="1635760"/>
            <a:ext cx="7061200" cy="1873971"/>
            <a:chOff x="2245360" y="1635760"/>
            <a:chExt cx="7061200" cy="1873971"/>
          </a:xfrm>
        </p:grpSpPr>
        <p:grpSp>
          <p:nvGrpSpPr>
            <p:cNvPr id="224" name="Group 223">
              <a:extLst>
                <a:ext uri="{FF2B5EF4-FFF2-40B4-BE49-F238E27FC236}">
                  <a16:creationId xmlns:a16="http://schemas.microsoft.com/office/drawing/2014/main" id="{FFA4C115-182B-1A7F-B7E9-518645FDF54A}"/>
                </a:ext>
              </a:extLst>
            </p:cNvPr>
            <p:cNvGrpSpPr/>
            <p:nvPr/>
          </p:nvGrpSpPr>
          <p:grpSpPr>
            <a:xfrm>
              <a:off x="4565360" y="2848084"/>
              <a:ext cx="83817" cy="83817"/>
              <a:chOff x="6565098" y="2139288"/>
              <a:chExt cx="83817" cy="83817"/>
            </a:xfrm>
          </p:grpSpPr>
          <p:cxnSp>
            <p:nvCxnSpPr>
              <p:cNvPr id="225" name="Straight Connector 224">
                <a:extLst>
                  <a:ext uri="{FF2B5EF4-FFF2-40B4-BE49-F238E27FC236}">
                    <a16:creationId xmlns:a16="http://schemas.microsoft.com/office/drawing/2014/main" id="{B050138D-1E89-7613-B6B5-495065157E94}"/>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579F93A4-CE5F-1E6F-B43B-E76D61E3A11D}"/>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sp>
          <p:nvSpPr>
            <p:cNvPr id="21" name="Freeform: Shape 20">
              <a:extLst>
                <a:ext uri="{FF2B5EF4-FFF2-40B4-BE49-F238E27FC236}">
                  <a16:creationId xmlns:a16="http://schemas.microsoft.com/office/drawing/2014/main" id="{39EA95C2-FC15-60A3-50E8-A5C69FF6FB1D}"/>
                </a:ext>
              </a:extLst>
            </p:cNvPr>
            <p:cNvSpPr/>
            <p:nvPr/>
          </p:nvSpPr>
          <p:spPr bwMode="auto">
            <a:xfrm>
              <a:off x="2245360" y="1635760"/>
              <a:ext cx="7061200" cy="1828800"/>
            </a:xfrm>
            <a:custGeom>
              <a:avLst/>
              <a:gdLst>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5852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82320 w 7061200"/>
                <a:gd name="connsiteY40" fmla="*/ 447040 h 1828800"/>
                <a:gd name="connsiteX41" fmla="*/ 782320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5852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82320 w 7061200"/>
                <a:gd name="connsiteY40" fmla="*/ 447040 h 1828800"/>
                <a:gd name="connsiteX41" fmla="*/ 754804 w 7061200"/>
                <a:gd name="connsiteY41" fmla="*/ 4419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5852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82320 w 7061200"/>
                <a:gd name="connsiteY40" fmla="*/ 447040 h 1828800"/>
                <a:gd name="connsiteX41" fmla="*/ 765387 w 7061200"/>
                <a:gd name="connsiteY41" fmla="*/ 386927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5852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54803 w 7061200"/>
                <a:gd name="connsiteY40" fmla="*/ 444924 h 1828800"/>
                <a:gd name="connsiteX41" fmla="*/ 765387 w 7061200"/>
                <a:gd name="connsiteY41" fmla="*/ 386927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5852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54803 w 7061200"/>
                <a:gd name="connsiteY40" fmla="*/ 444924 h 1828800"/>
                <a:gd name="connsiteX41" fmla="*/ 765387 w 7061200"/>
                <a:gd name="connsiteY41" fmla="*/ 386927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5852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54803 w 7061200"/>
                <a:gd name="connsiteY40" fmla="*/ 444924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5852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6487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64870 w 7061200"/>
                <a:gd name="connsiteY35" fmla="*/ 538480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73336 w 7061200"/>
                <a:gd name="connsiteY35" fmla="*/ 540596 h 1828800"/>
                <a:gd name="connsiteX36" fmla="*/ 838200 w 7061200"/>
                <a:gd name="connsiteY36" fmla="*/ 538480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58520 w 7061200"/>
                <a:gd name="connsiteY34" fmla="*/ 604520 h 1828800"/>
                <a:gd name="connsiteX35" fmla="*/ 873336 w 7061200"/>
                <a:gd name="connsiteY35" fmla="*/ 540596 h 1828800"/>
                <a:gd name="connsiteX36" fmla="*/ 83185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6987 w 7061200"/>
                <a:gd name="connsiteY34" fmla="*/ 604520 h 1828800"/>
                <a:gd name="connsiteX35" fmla="*/ 873336 w 7061200"/>
                <a:gd name="connsiteY35" fmla="*/ 540596 h 1828800"/>
                <a:gd name="connsiteX36" fmla="*/ 83185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73336 w 7061200"/>
                <a:gd name="connsiteY35" fmla="*/ 540596 h 1828800"/>
                <a:gd name="connsiteX36" fmla="*/ 83185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73336 w 7061200"/>
                <a:gd name="connsiteY35" fmla="*/ 540596 h 1828800"/>
                <a:gd name="connsiteX36" fmla="*/ 840317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73336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20800 w 7061200"/>
                <a:gd name="connsiteY29" fmla="*/ 731520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03867 w 7061200"/>
                <a:gd name="connsiteY29" fmla="*/ 720937 h 1828800"/>
                <a:gd name="connsiteX30" fmla="*/ 1143000 w 7061200"/>
                <a:gd name="connsiteY30" fmla="*/ 73152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290320 w 7061200"/>
                <a:gd name="connsiteY28" fmla="*/ 762000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303020 w 7061200"/>
                <a:gd name="connsiteY28" fmla="*/ 75988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56360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56360 w 7061200"/>
                <a:gd name="connsiteY26" fmla="*/ 86868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6868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50720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50720 w 7061200"/>
                <a:gd name="connsiteY19" fmla="*/ 1198880 h 1828800"/>
                <a:gd name="connsiteX20" fmla="*/ 1967654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50720 w 7061200"/>
                <a:gd name="connsiteY21" fmla="*/ 985520 h 1828800"/>
                <a:gd name="connsiteX22" fmla="*/ 1940560 w 7061200"/>
                <a:gd name="connsiteY22" fmla="*/ 995680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50720 w 7061200"/>
                <a:gd name="connsiteY21" fmla="*/ 985520 h 1828800"/>
                <a:gd name="connsiteX22" fmla="*/ 1913044 w 7061200"/>
                <a:gd name="connsiteY22" fmla="*/ 1010496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42253 w 7061200"/>
                <a:gd name="connsiteY21" fmla="*/ 1034203 h 1828800"/>
                <a:gd name="connsiteX22" fmla="*/ 1913044 w 7061200"/>
                <a:gd name="connsiteY22" fmla="*/ 1010496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42253 w 7061200"/>
                <a:gd name="connsiteY21" fmla="*/ 1023620 h 1828800"/>
                <a:gd name="connsiteX22" fmla="*/ 1913044 w 7061200"/>
                <a:gd name="connsiteY22" fmla="*/ 1010496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42253 w 7061200"/>
                <a:gd name="connsiteY21" fmla="*/ 102362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3977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397760 w 7061200"/>
                <a:gd name="connsiteY15" fmla="*/ 1305560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12576 w 7061200"/>
                <a:gd name="connsiteY15" fmla="*/ 1305560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01992 w 7061200"/>
                <a:gd name="connsiteY15" fmla="*/ 1311910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08342 w 7061200"/>
                <a:gd name="connsiteY15" fmla="*/ 1305560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10459 w 7061200"/>
                <a:gd name="connsiteY15" fmla="*/ 1311910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12576 w 7061200"/>
                <a:gd name="connsiteY15" fmla="*/ 1303443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08343 w 7061200"/>
                <a:gd name="connsiteY15" fmla="*/ 1309793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0883 w 7061200"/>
                <a:gd name="connsiteY30" fmla="*/ 725170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08343 w 7061200"/>
                <a:gd name="connsiteY15" fmla="*/ 1309793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20937 h 1828800"/>
                <a:gd name="connsiteX30" fmla="*/ 1142999 w 7061200"/>
                <a:gd name="connsiteY30" fmla="*/ 716703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08343 w 7061200"/>
                <a:gd name="connsiteY15" fmla="*/ 1309793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3020 w 7061200"/>
                <a:gd name="connsiteY28" fmla="*/ 766233 h 1828800"/>
                <a:gd name="connsiteX29" fmla="*/ 1303867 w 7061200"/>
                <a:gd name="connsiteY29" fmla="*/ 714587 h 1828800"/>
                <a:gd name="connsiteX30" fmla="*/ 1142999 w 7061200"/>
                <a:gd name="connsiteY30" fmla="*/ 716703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 name="connsiteX0" fmla="*/ 7061200 w 7061200"/>
                <a:gd name="connsiteY0" fmla="*/ 1828800 h 1828800"/>
                <a:gd name="connsiteX1" fmla="*/ 5532120 w 7061200"/>
                <a:gd name="connsiteY1" fmla="*/ 1828800 h 1828800"/>
                <a:gd name="connsiteX2" fmla="*/ 5532120 w 7061200"/>
                <a:gd name="connsiteY2" fmla="*/ 1701800 h 1828800"/>
                <a:gd name="connsiteX3" fmla="*/ 4749800 w 7061200"/>
                <a:gd name="connsiteY3" fmla="*/ 1701800 h 1828800"/>
                <a:gd name="connsiteX4" fmla="*/ 4749800 w 7061200"/>
                <a:gd name="connsiteY4" fmla="*/ 1595120 h 1828800"/>
                <a:gd name="connsiteX5" fmla="*/ 4008120 w 7061200"/>
                <a:gd name="connsiteY5" fmla="*/ 1595120 h 1828800"/>
                <a:gd name="connsiteX6" fmla="*/ 4008120 w 7061200"/>
                <a:gd name="connsiteY6" fmla="*/ 1539240 h 1828800"/>
                <a:gd name="connsiteX7" fmla="*/ 3637280 w 7061200"/>
                <a:gd name="connsiteY7" fmla="*/ 1539240 h 1828800"/>
                <a:gd name="connsiteX8" fmla="*/ 3637280 w 7061200"/>
                <a:gd name="connsiteY8" fmla="*/ 1488440 h 1828800"/>
                <a:gd name="connsiteX9" fmla="*/ 3423920 w 7061200"/>
                <a:gd name="connsiteY9" fmla="*/ 1488440 h 1828800"/>
                <a:gd name="connsiteX10" fmla="*/ 3423920 w 7061200"/>
                <a:gd name="connsiteY10" fmla="*/ 1432560 h 1828800"/>
                <a:gd name="connsiteX11" fmla="*/ 3144520 w 7061200"/>
                <a:gd name="connsiteY11" fmla="*/ 1432560 h 1828800"/>
                <a:gd name="connsiteX12" fmla="*/ 3144520 w 7061200"/>
                <a:gd name="connsiteY12" fmla="*/ 1366520 h 1828800"/>
                <a:gd name="connsiteX13" fmla="*/ 2550160 w 7061200"/>
                <a:gd name="connsiteY13" fmla="*/ 1366520 h 1828800"/>
                <a:gd name="connsiteX14" fmla="*/ 2550160 w 7061200"/>
                <a:gd name="connsiteY14" fmla="*/ 1305560 h 1828800"/>
                <a:gd name="connsiteX15" fmla="*/ 2408343 w 7061200"/>
                <a:gd name="connsiteY15" fmla="*/ 1309793 h 1828800"/>
                <a:gd name="connsiteX16" fmla="*/ 2410460 w 7061200"/>
                <a:gd name="connsiteY16" fmla="*/ 1254760 h 1828800"/>
                <a:gd name="connsiteX17" fmla="*/ 2235200 w 7061200"/>
                <a:gd name="connsiteY17" fmla="*/ 1254760 h 1828800"/>
                <a:gd name="connsiteX18" fmla="*/ 2235200 w 7061200"/>
                <a:gd name="connsiteY18" fmla="*/ 1198880 h 1828800"/>
                <a:gd name="connsiteX19" fmla="*/ 1961304 w 7061200"/>
                <a:gd name="connsiteY19" fmla="*/ 1205230 h 1828800"/>
                <a:gd name="connsiteX20" fmla="*/ 1967654 w 7061200"/>
                <a:gd name="connsiteY20" fmla="*/ 1026160 h 1828800"/>
                <a:gd name="connsiteX21" fmla="*/ 1965536 w 7061200"/>
                <a:gd name="connsiteY21" fmla="*/ 979170 h 1828800"/>
                <a:gd name="connsiteX22" fmla="*/ 1946910 w 7061200"/>
                <a:gd name="connsiteY22" fmla="*/ 980863 h 1828800"/>
                <a:gd name="connsiteX23" fmla="*/ 1940560 w 7061200"/>
                <a:gd name="connsiteY23" fmla="*/ 924560 h 1828800"/>
                <a:gd name="connsiteX24" fmla="*/ 1930400 w 7061200"/>
                <a:gd name="connsiteY24" fmla="*/ 924560 h 1828800"/>
                <a:gd name="connsiteX25" fmla="*/ 1930400 w 7061200"/>
                <a:gd name="connsiteY25" fmla="*/ 868680 h 1828800"/>
                <a:gd name="connsiteX26" fmla="*/ 1364827 w 7061200"/>
                <a:gd name="connsiteY26" fmla="*/ 875030 h 1828800"/>
                <a:gd name="connsiteX27" fmla="*/ 1364827 w 7061200"/>
                <a:gd name="connsiteY27" fmla="*/ 762000 h 1828800"/>
                <a:gd name="connsiteX28" fmla="*/ 1307254 w 7061200"/>
                <a:gd name="connsiteY28" fmla="*/ 761999 h 1828800"/>
                <a:gd name="connsiteX29" fmla="*/ 1303867 w 7061200"/>
                <a:gd name="connsiteY29" fmla="*/ 714587 h 1828800"/>
                <a:gd name="connsiteX30" fmla="*/ 1142999 w 7061200"/>
                <a:gd name="connsiteY30" fmla="*/ 716703 h 1828800"/>
                <a:gd name="connsiteX31" fmla="*/ 1143000 w 7061200"/>
                <a:gd name="connsiteY31" fmla="*/ 665480 h 1828800"/>
                <a:gd name="connsiteX32" fmla="*/ 1122680 w 7061200"/>
                <a:gd name="connsiteY32" fmla="*/ 665480 h 1828800"/>
                <a:gd name="connsiteX33" fmla="*/ 1122680 w 7061200"/>
                <a:gd name="connsiteY33" fmla="*/ 604520 h 1828800"/>
                <a:gd name="connsiteX34" fmla="*/ 869104 w 7061200"/>
                <a:gd name="connsiteY34" fmla="*/ 604520 h 1828800"/>
                <a:gd name="connsiteX35" fmla="*/ 864870 w 7061200"/>
                <a:gd name="connsiteY35" fmla="*/ 540596 h 1828800"/>
                <a:gd name="connsiteX36" fmla="*/ 838200 w 7061200"/>
                <a:gd name="connsiteY36" fmla="*/ 542713 h 1828800"/>
                <a:gd name="connsiteX37" fmla="*/ 838200 w 7061200"/>
                <a:gd name="connsiteY37" fmla="*/ 497840 h 1828800"/>
                <a:gd name="connsiteX38" fmla="*/ 782320 w 7061200"/>
                <a:gd name="connsiteY38" fmla="*/ 497840 h 1828800"/>
                <a:gd name="connsiteX39" fmla="*/ 782320 w 7061200"/>
                <a:gd name="connsiteY39" fmla="*/ 447040 h 1828800"/>
                <a:gd name="connsiteX40" fmla="*/ 767503 w 7061200"/>
                <a:gd name="connsiteY40" fmla="*/ 442807 h 1828800"/>
                <a:gd name="connsiteX41" fmla="*/ 769621 w 7061200"/>
                <a:gd name="connsiteY41" fmla="*/ 391160 h 1828800"/>
                <a:gd name="connsiteX42" fmla="*/ 751840 w 7061200"/>
                <a:gd name="connsiteY42" fmla="*/ 391160 h 1828800"/>
                <a:gd name="connsiteX43" fmla="*/ 751840 w 7061200"/>
                <a:gd name="connsiteY43" fmla="*/ 325120 h 1828800"/>
                <a:gd name="connsiteX44" fmla="*/ 726440 w 7061200"/>
                <a:gd name="connsiteY44" fmla="*/ 325120 h 1828800"/>
                <a:gd name="connsiteX45" fmla="*/ 726440 w 7061200"/>
                <a:gd name="connsiteY45" fmla="*/ 279400 h 1828800"/>
                <a:gd name="connsiteX46" fmla="*/ 594360 w 7061200"/>
                <a:gd name="connsiteY46" fmla="*/ 279400 h 1828800"/>
                <a:gd name="connsiteX47" fmla="*/ 594360 w 7061200"/>
                <a:gd name="connsiteY47" fmla="*/ 218440 h 1828800"/>
                <a:gd name="connsiteX48" fmla="*/ 513080 w 7061200"/>
                <a:gd name="connsiteY48" fmla="*/ 218440 h 1828800"/>
                <a:gd name="connsiteX49" fmla="*/ 513080 w 7061200"/>
                <a:gd name="connsiteY49" fmla="*/ 172720 h 1828800"/>
                <a:gd name="connsiteX50" fmla="*/ 487680 w 7061200"/>
                <a:gd name="connsiteY50" fmla="*/ 172720 h 1828800"/>
                <a:gd name="connsiteX51" fmla="*/ 487680 w 7061200"/>
                <a:gd name="connsiteY51" fmla="*/ 116840 h 1828800"/>
                <a:gd name="connsiteX52" fmla="*/ 421640 w 7061200"/>
                <a:gd name="connsiteY52" fmla="*/ 116840 h 1828800"/>
                <a:gd name="connsiteX53" fmla="*/ 421640 w 7061200"/>
                <a:gd name="connsiteY53" fmla="*/ 55880 h 1828800"/>
                <a:gd name="connsiteX54" fmla="*/ 386080 w 7061200"/>
                <a:gd name="connsiteY54" fmla="*/ 55880 h 1828800"/>
                <a:gd name="connsiteX55" fmla="*/ 386080 w 7061200"/>
                <a:gd name="connsiteY55" fmla="*/ 0 h 1828800"/>
                <a:gd name="connsiteX56" fmla="*/ 0 w 7061200"/>
                <a:gd name="connsiteY56" fmla="*/ 0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061200" h="1828800">
                  <a:moveTo>
                    <a:pt x="7061200" y="1828800"/>
                  </a:moveTo>
                  <a:lnTo>
                    <a:pt x="5532120" y="1828800"/>
                  </a:lnTo>
                  <a:lnTo>
                    <a:pt x="5532120" y="1701800"/>
                  </a:lnTo>
                  <a:lnTo>
                    <a:pt x="4749800" y="1701800"/>
                  </a:lnTo>
                  <a:lnTo>
                    <a:pt x="4749800" y="1595120"/>
                  </a:lnTo>
                  <a:lnTo>
                    <a:pt x="4008120" y="1595120"/>
                  </a:lnTo>
                  <a:lnTo>
                    <a:pt x="4008120" y="1539240"/>
                  </a:lnTo>
                  <a:lnTo>
                    <a:pt x="3637280" y="1539240"/>
                  </a:lnTo>
                  <a:lnTo>
                    <a:pt x="3637280" y="1488440"/>
                  </a:lnTo>
                  <a:lnTo>
                    <a:pt x="3423920" y="1488440"/>
                  </a:lnTo>
                  <a:lnTo>
                    <a:pt x="3423920" y="1432560"/>
                  </a:lnTo>
                  <a:lnTo>
                    <a:pt x="3144520" y="1432560"/>
                  </a:lnTo>
                  <a:lnTo>
                    <a:pt x="3144520" y="1366520"/>
                  </a:lnTo>
                  <a:lnTo>
                    <a:pt x="2550160" y="1366520"/>
                  </a:lnTo>
                  <a:lnTo>
                    <a:pt x="2550160" y="1305560"/>
                  </a:lnTo>
                  <a:lnTo>
                    <a:pt x="2408343" y="1309793"/>
                  </a:lnTo>
                  <a:cubicBezTo>
                    <a:pt x="2407638" y="1292860"/>
                    <a:pt x="2411165" y="1271693"/>
                    <a:pt x="2410460" y="1254760"/>
                  </a:cubicBezTo>
                  <a:lnTo>
                    <a:pt x="2235200" y="1254760"/>
                  </a:lnTo>
                  <a:lnTo>
                    <a:pt x="2235200" y="1198880"/>
                  </a:lnTo>
                  <a:lnTo>
                    <a:pt x="1961304" y="1205230"/>
                  </a:lnTo>
                  <a:lnTo>
                    <a:pt x="1967654" y="1026160"/>
                  </a:lnTo>
                  <a:lnTo>
                    <a:pt x="1965536" y="979170"/>
                  </a:lnTo>
                  <a:lnTo>
                    <a:pt x="1946910" y="980863"/>
                  </a:lnTo>
                  <a:lnTo>
                    <a:pt x="1940560" y="924560"/>
                  </a:lnTo>
                  <a:lnTo>
                    <a:pt x="1930400" y="924560"/>
                  </a:lnTo>
                  <a:lnTo>
                    <a:pt x="1930400" y="868680"/>
                  </a:lnTo>
                  <a:lnTo>
                    <a:pt x="1364827" y="875030"/>
                  </a:lnTo>
                  <a:lnTo>
                    <a:pt x="1364827" y="762000"/>
                  </a:lnTo>
                  <a:lnTo>
                    <a:pt x="1307254" y="761999"/>
                  </a:lnTo>
                  <a:cubicBezTo>
                    <a:pt x="1307536" y="749017"/>
                    <a:pt x="1303585" y="727569"/>
                    <a:pt x="1303867" y="714587"/>
                  </a:cubicBezTo>
                  <a:lnTo>
                    <a:pt x="1142999" y="716703"/>
                  </a:lnTo>
                  <a:cubicBezTo>
                    <a:pt x="1143705" y="696806"/>
                    <a:pt x="1142294" y="685377"/>
                    <a:pt x="1143000" y="665480"/>
                  </a:cubicBezTo>
                  <a:lnTo>
                    <a:pt x="1122680" y="665480"/>
                  </a:lnTo>
                  <a:lnTo>
                    <a:pt x="1122680" y="604520"/>
                  </a:lnTo>
                  <a:lnTo>
                    <a:pt x="869104" y="604520"/>
                  </a:lnTo>
                  <a:lnTo>
                    <a:pt x="864870" y="540596"/>
                  </a:lnTo>
                  <a:lnTo>
                    <a:pt x="838200" y="542713"/>
                  </a:lnTo>
                  <a:lnTo>
                    <a:pt x="838200" y="497840"/>
                  </a:lnTo>
                  <a:lnTo>
                    <a:pt x="782320" y="497840"/>
                  </a:lnTo>
                  <a:lnTo>
                    <a:pt x="782320" y="447040"/>
                  </a:lnTo>
                  <a:lnTo>
                    <a:pt x="767503" y="442807"/>
                  </a:lnTo>
                  <a:lnTo>
                    <a:pt x="769621" y="391160"/>
                  </a:lnTo>
                  <a:lnTo>
                    <a:pt x="751840" y="391160"/>
                  </a:lnTo>
                  <a:lnTo>
                    <a:pt x="751840" y="325120"/>
                  </a:lnTo>
                  <a:lnTo>
                    <a:pt x="726440" y="325120"/>
                  </a:lnTo>
                  <a:lnTo>
                    <a:pt x="726440" y="279400"/>
                  </a:lnTo>
                  <a:lnTo>
                    <a:pt x="594360" y="279400"/>
                  </a:lnTo>
                  <a:lnTo>
                    <a:pt x="594360" y="218440"/>
                  </a:lnTo>
                  <a:lnTo>
                    <a:pt x="513080" y="218440"/>
                  </a:lnTo>
                  <a:lnTo>
                    <a:pt x="513080" y="172720"/>
                  </a:lnTo>
                  <a:lnTo>
                    <a:pt x="487680" y="172720"/>
                  </a:lnTo>
                  <a:lnTo>
                    <a:pt x="487680" y="116840"/>
                  </a:lnTo>
                  <a:lnTo>
                    <a:pt x="421640" y="116840"/>
                  </a:lnTo>
                  <a:lnTo>
                    <a:pt x="421640" y="55880"/>
                  </a:lnTo>
                  <a:lnTo>
                    <a:pt x="386080" y="55880"/>
                  </a:lnTo>
                  <a:lnTo>
                    <a:pt x="386080"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227" name="Group 226">
              <a:extLst>
                <a:ext uri="{FF2B5EF4-FFF2-40B4-BE49-F238E27FC236}">
                  <a16:creationId xmlns:a16="http://schemas.microsoft.com/office/drawing/2014/main" id="{414A486F-C28D-95FC-F4F1-07A377D80CC6}"/>
                </a:ext>
              </a:extLst>
            </p:cNvPr>
            <p:cNvGrpSpPr/>
            <p:nvPr/>
          </p:nvGrpSpPr>
          <p:grpSpPr>
            <a:xfrm>
              <a:off x="5963180" y="3134696"/>
              <a:ext cx="83817" cy="83817"/>
              <a:chOff x="6565098" y="2139288"/>
              <a:chExt cx="83817" cy="83817"/>
            </a:xfrm>
          </p:grpSpPr>
          <p:cxnSp>
            <p:nvCxnSpPr>
              <p:cNvPr id="228" name="Straight Connector 227">
                <a:extLst>
                  <a:ext uri="{FF2B5EF4-FFF2-40B4-BE49-F238E27FC236}">
                    <a16:creationId xmlns:a16="http://schemas.microsoft.com/office/drawing/2014/main" id="{1CEE1408-7275-7C51-27FA-1DC5FEC3B9A1}"/>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3EA62051-7908-0E72-86EA-007F1B43F7A0}"/>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1F27DF54-06B1-7BB9-B550-ADDEE3764B54}"/>
                </a:ext>
              </a:extLst>
            </p:cNvPr>
            <p:cNvGrpSpPr/>
            <p:nvPr/>
          </p:nvGrpSpPr>
          <p:grpSpPr>
            <a:xfrm>
              <a:off x="6281105" y="3192351"/>
              <a:ext cx="83817" cy="83817"/>
              <a:chOff x="6565098" y="2139288"/>
              <a:chExt cx="83817" cy="83817"/>
            </a:xfrm>
          </p:grpSpPr>
          <p:cxnSp>
            <p:nvCxnSpPr>
              <p:cNvPr id="231" name="Straight Connector 230">
                <a:extLst>
                  <a:ext uri="{FF2B5EF4-FFF2-40B4-BE49-F238E27FC236}">
                    <a16:creationId xmlns:a16="http://schemas.microsoft.com/office/drawing/2014/main" id="{9CF5D89F-AF1E-E3DC-1F8E-E5C9FB2A68AC}"/>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B2615DCE-3DD3-5891-231F-02FA6DDD89C3}"/>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B00CA41C-3BB9-5FBA-77C9-C26E159054D7}"/>
                </a:ext>
              </a:extLst>
            </p:cNvPr>
            <p:cNvGrpSpPr/>
            <p:nvPr/>
          </p:nvGrpSpPr>
          <p:grpSpPr>
            <a:xfrm>
              <a:off x="6500759" y="3195160"/>
              <a:ext cx="83817" cy="83817"/>
              <a:chOff x="6565098" y="2139288"/>
              <a:chExt cx="83817" cy="83817"/>
            </a:xfrm>
          </p:grpSpPr>
          <p:cxnSp>
            <p:nvCxnSpPr>
              <p:cNvPr id="234" name="Straight Connector 233">
                <a:extLst>
                  <a:ext uri="{FF2B5EF4-FFF2-40B4-BE49-F238E27FC236}">
                    <a16:creationId xmlns:a16="http://schemas.microsoft.com/office/drawing/2014/main" id="{FE3BDCAC-3430-A9CA-6FD7-CD4B08228B04}"/>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B3B46F8C-EB0C-818F-BD3F-8CAD6DC7D464}"/>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E416B3CF-0A23-5CDC-DEC2-4B2F6458BC9F}"/>
                </a:ext>
              </a:extLst>
            </p:cNvPr>
            <p:cNvGrpSpPr/>
            <p:nvPr/>
          </p:nvGrpSpPr>
          <p:grpSpPr>
            <a:xfrm>
              <a:off x="6544918" y="3195159"/>
              <a:ext cx="83817" cy="83817"/>
              <a:chOff x="6565098" y="2139288"/>
              <a:chExt cx="83817" cy="83817"/>
            </a:xfrm>
          </p:grpSpPr>
          <p:cxnSp>
            <p:nvCxnSpPr>
              <p:cNvPr id="237" name="Straight Connector 236">
                <a:extLst>
                  <a:ext uri="{FF2B5EF4-FFF2-40B4-BE49-F238E27FC236}">
                    <a16:creationId xmlns:a16="http://schemas.microsoft.com/office/drawing/2014/main" id="{70F3C684-345B-EC11-2C07-0D2385810CB5}"/>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297371BF-A630-49BD-031D-6459FEA159D0}"/>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253486EF-F50E-B99B-A2EA-519995CD0E46}"/>
                </a:ext>
              </a:extLst>
            </p:cNvPr>
            <p:cNvGrpSpPr/>
            <p:nvPr/>
          </p:nvGrpSpPr>
          <p:grpSpPr>
            <a:xfrm>
              <a:off x="6723090" y="3195158"/>
              <a:ext cx="83817" cy="83817"/>
              <a:chOff x="6565098" y="2139288"/>
              <a:chExt cx="83817" cy="83817"/>
            </a:xfrm>
          </p:grpSpPr>
          <p:cxnSp>
            <p:nvCxnSpPr>
              <p:cNvPr id="240" name="Straight Connector 239">
                <a:extLst>
                  <a:ext uri="{FF2B5EF4-FFF2-40B4-BE49-F238E27FC236}">
                    <a16:creationId xmlns:a16="http://schemas.microsoft.com/office/drawing/2014/main" id="{4E6B4CAC-739E-81A5-9672-8CC6AC289CEE}"/>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F93FCF78-2967-AA5B-7E33-DFB66471E56A}"/>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7BCC3370-5C7F-9441-DB6F-44EE822FBE12}"/>
                </a:ext>
              </a:extLst>
            </p:cNvPr>
            <p:cNvGrpSpPr/>
            <p:nvPr/>
          </p:nvGrpSpPr>
          <p:grpSpPr>
            <a:xfrm>
              <a:off x="7150421" y="3298779"/>
              <a:ext cx="83817" cy="83817"/>
              <a:chOff x="6565098" y="2139288"/>
              <a:chExt cx="83817" cy="83817"/>
            </a:xfrm>
          </p:grpSpPr>
          <p:cxnSp>
            <p:nvCxnSpPr>
              <p:cNvPr id="243" name="Straight Connector 242">
                <a:extLst>
                  <a:ext uri="{FF2B5EF4-FFF2-40B4-BE49-F238E27FC236}">
                    <a16:creationId xmlns:a16="http://schemas.microsoft.com/office/drawing/2014/main" id="{00CC4040-7FCB-BA2A-7DD8-87CD66F9EFBD}"/>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E643E927-ACF9-4C85-3445-999EB51F9B60}"/>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0CB19D1E-F8A2-E200-E3F8-55BD6C6CDEFF}"/>
                </a:ext>
              </a:extLst>
            </p:cNvPr>
            <p:cNvGrpSpPr/>
            <p:nvPr/>
          </p:nvGrpSpPr>
          <p:grpSpPr>
            <a:xfrm>
              <a:off x="7484995" y="3294883"/>
              <a:ext cx="83817" cy="83817"/>
              <a:chOff x="6565098" y="2139288"/>
              <a:chExt cx="83817" cy="83817"/>
            </a:xfrm>
          </p:grpSpPr>
          <p:cxnSp>
            <p:nvCxnSpPr>
              <p:cNvPr id="246" name="Straight Connector 245">
                <a:extLst>
                  <a:ext uri="{FF2B5EF4-FFF2-40B4-BE49-F238E27FC236}">
                    <a16:creationId xmlns:a16="http://schemas.microsoft.com/office/drawing/2014/main" id="{E82AD488-B3CA-616B-4D3F-D232D7D68AE0}"/>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BF6AA3E6-E5A4-6F9E-04F0-118294E12EDA}"/>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0EA29D71-BCBF-90A8-572E-796AD25DADDC}"/>
                </a:ext>
              </a:extLst>
            </p:cNvPr>
            <p:cNvGrpSpPr/>
            <p:nvPr/>
          </p:nvGrpSpPr>
          <p:grpSpPr>
            <a:xfrm>
              <a:off x="7741891" y="3423044"/>
              <a:ext cx="83817" cy="83817"/>
              <a:chOff x="6565098" y="2139288"/>
              <a:chExt cx="83817" cy="83817"/>
            </a:xfrm>
          </p:grpSpPr>
          <p:cxnSp>
            <p:nvCxnSpPr>
              <p:cNvPr id="249" name="Straight Connector 248">
                <a:extLst>
                  <a:ext uri="{FF2B5EF4-FFF2-40B4-BE49-F238E27FC236}">
                    <a16:creationId xmlns:a16="http://schemas.microsoft.com/office/drawing/2014/main" id="{13B904DE-D894-1C4B-1D78-C6120DCE61A8}"/>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B39CBE9F-04FD-BFE1-BB35-63AF29012E46}"/>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45984EE0-CFFF-758E-BC5A-701BFD2C85E7}"/>
                </a:ext>
              </a:extLst>
            </p:cNvPr>
            <p:cNvGrpSpPr/>
            <p:nvPr/>
          </p:nvGrpSpPr>
          <p:grpSpPr>
            <a:xfrm>
              <a:off x="8310668" y="3419058"/>
              <a:ext cx="83817" cy="83817"/>
              <a:chOff x="6565098" y="2139288"/>
              <a:chExt cx="83817" cy="83817"/>
            </a:xfrm>
          </p:grpSpPr>
          <p:cxnSp>
            <p:nvCxnSpPr>
              <p:cNvPr id="252" name="Straight Connector 251">
                <a:extLst>
                  <a:ext uri="{FF2B5EF4-FFF2-40B4-BE49-F238E27FC236}">
                    <a16:creationId xmlns:a16="http://schemas.microsoft.com/office/drawing/2014/main" id="{24ADEFC9-DBFE-7BC1-DE70-A71417B1A577}"/>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D9A91448-C815-FBD2-B18D-91BDA3D15D86}"/>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8EB4A7EB-F612-9658-FFB9-F987353D1516}"/>
                </a:ext>
              </a:extLst>
            </p:cNvPr>
            <p:cNvGrpSpPr/>
            <p:nvPr/>
          </p:nvGrpSpPr>
          <p:grpSpPr>
            <a:xfrm>
              <a:off x="8868328" y="3425604"/>
              <a:ext cx="83817" cy="83817"/>
              <a:chOff x="6565098" y="2139288"/>
              <a:chExt cx="83817" cy="83817"/>
            </a:xfrm>
          </p:grpSpPr>
          <p:cxnSp>
            <p:nvCxnSpPr>
              <p:cNvPr id="255" name="Straight Connector 254">
                <a:extLst>
                  <a:ext uri="{FF2B5EF4-FFF2-40B4-BE49-F238E27FC236}">
                    <a16:creationId xmlns:a16="http://schemas.microsoft.com/office/drawing/2014/main" id="{2B3F2FE8-163D-921B-A0F3-45D63F49FF00}"/>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DB7279F1-B02C-C971-AF85-C33AFEEEF21E}"/>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4D797E98-8C40-F7CC-F84A-AFF343EF883E}"/>
                </a:ext>
              </a:extLst>
            </p:cNvPr>
            <p:cNvGrpSpPr/>
            <p:nvPr/>
          </p:nvGrpSpPr>
          <p:grpSpPr>
            <a:xfrm>
              <a:off x="9211775" y="3425914"/>
              <a:ext cx="83817" cy="83817"/>
              <a:chOff x="6565098" y="2139288"/>
              <a:chExt cx="83817" cy="83817"/>
            </a:xfrm>
          </p:grpSpPr>
          <p:cxnSp>
            <p:nvCxnSpPr>
              <p:cNvPr id="258" name="Straight Connector 257">
                <a:extLst>
                  <a:ext uri="{FF2B5EF4-FFF2-40B4-BE49-F238E27FC236}">
                    <a16:creationId xmlns:a16="http://schemas.microsoft.com/office/drawing/2014/main" id="{B148D699-1B72-F8F6-9BC5-EFF12412F4DF}"/>
                  </a:ext>
                </a:extLst>
              </p:cNvPr>
              <p:cNvCxnSpPr>
                <a:cxnSpLocks/>
              </p:cNvCxnSpPr>
              <p:nvPr/>
            </p:nvCxnSpPr>
            <p:spPr bwMode="auto">
              <a:xfrm rot="162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7A84838E-A238-7A28-7889-7DE763F7F3EA}"/>
                  </a:ext>
                </a:extLst>
              </p:cNvPr>
              <p:cNvCxnSpPr>
                <a:cxnSpLocks/>
              </p:cNvCxnSpPr>
              <p:nvPr/>
            </p:nvCxnSpPr>
            <p:spPr bwMode="auto">
              <a:xfrm rot="10800000">
                <a:off x="6607007" y="2139288"/>
                <a:ext cx="0" cy="83817"/>
              </a:xfrm>
              <a:prstGeom prst="line">
                <a:avLst/>
              </a:prstGeom>
              <a:noFill/>
              <a:ln w="28575" cap="flat" cmpd="sng" algn="ctr">
                <a:solidFill>
                  <a:schemeClr val="accent3"/>
                </a:solidFill>
                <a:prstDash val="solid"/>
                <a:round/>
                <a:headEnd type="none" w="med" len="med"/>
                <a:tailEnd type="none" w="med" len="med"/>
              </a:ln>
              <a:effectLst/>
            </p:spPr>
          </p:cxnSp>
        </p:grpSp>
      </p:grpSp>
      <p:cxnSp>
        <p:nvCxnSpPr>
          <p:cNvPr id="260" name="Straight Connector 259">
            <a:extLst>
              <a:ext uri="{FF2B5EF4-FFF2-40B4-BE49-F238E27FC236}">
                <a16:creationId xmlns:a16="http://schemas.microsoft.com/office/drawing/2014/main" id="{CC5EE3AF-0901-77C0-8CC5-8407813E4C13}"/>
              </a:ext>
            </a:extLst>
          </p:cNvPr>
          <p:cNvCxnSpPr>
            <a:cxnSpLocks/>
          </p:cNvCxnSpPr>
          <p:nvPr/>
        </p:nvCxnSpPr>
        <p:spPr bwMode="auto">
          <a:xfrm rot="10800000">
            <a:off x="6602067" y="3198087"/>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1E0454E4-A9DD-0FC3-83A2-BA310CFF0615}"/>
              </a:ext>
            </a:extLst>
          </p:cNvPr>
          <p:cNvCxnSpPr>
            <a:cxnSpLocks/>
          </p:cNvCxnSpPr>
          <p:nvPr/>
        </p:nvCxnSpPr>
        <p:spPr bwMode="auto">
          <a:xfrm rot="10800000">
            <a:off x="6028272" y="2581536"/>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DF0324F1-E4B4-34D7-D228-E871293D57FE}"/>
              </a:ext>
            </a:extLst>
          </p:cNvPr>
          <p:cNvCxnSpPr>
            <a:cxnSpLocks/>
          </p:cNvCxnSpPr>
          <p:nvPr/>
        </p:nvCxnSpPr>
        <p:spPr bwMode="auto">
          <a:xfrm rot="10800000">
            <a:off x="7244972" y="2732979"/>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FE279054-1981-193E-DC4F-A7DF0B99C9CC}"/>
              </a:ext>
            </a:extLst>
          </p:cNvPr>
          <p:cNvCxnSpPr>
            <a:cxnSpLocks/>
          </p:cNvCxnSpPr>
          <p:nvPr/>
        </p:nvCxnSpPr>
        <p:spPr bwMode="auto">
          <a:xfrm rot="10800000">
            <a:off x="7801624" y="2846863"/>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17A649DC-C05A-3691-8142-FB8EF1A4ADA8}"/>
              </a:ext>
            </a:extLst>
          </p:cNvPr>
          <p:cNvCxnSpPr>
            <a:cxnSpLocks/>
          </p:cNvCxnSpPr>
          <p:nvPr/>
        </p:nvCxnSpPr>
        <p:spPr bwMode="auto">
          <a:xfrm rot="10800000">
            <a:off x="8385449" y="2849187"/>
            <a:ext cx="0" cy="83817"/>
          </a:xfrm>
          <a:prstGeom prst="line">
            <a:avLst/>
          </a:prstGeom>
          <a:noFill/>
          <a:ln w="28575" cap="flat" cmpd="sng" algn="ctr">
            <a:solidFill>
              <a:schemeClr val="accent1"/>
            </a:solidFill>
            <a:prstDash val="solid"/>
            <a:round/>
            <a:headEnd type="none" w="med" len="med"/>
            <a:tailEnd type="none" w="med" len="med"/>
          </a:ln>
          <a:effectLst/>
        </p:spPr>
      </p:cxnSp>
      <p:grpSp>
        <p:nvGrpSpPr>
          <p:cNvPr id="265" name="Group 264">
            <a:extLst>
              <a:ext uri="{FF2B5EF4-FFF2-40B4-BE49-F238E27FC236}">
                <a16:creationId xmlns:a16="http://schemas.microsoft.com/office/drawing/2014/main" id="{128E07A4-33B2-7BCF-9CA7-6A5C79CFCF90}"/>
              </a:ext>
            </a:extLst>
          </p:cNvPr>
          <p:cNvGrpSpPr/>
          <p:nvPr/>
        </p:nvGrpSpPr>
        <p:grpSpPr>
          <a:xfrm>
            <a:off x="9392911" y="6207927"/>
            <a:ext cx="2488502" cy="454909"/>
            <a:chOff x="9392911" y="6207927"/>
            <a:chExt cx="2488502" cy="454909"/>
          </a:xfrm>
        </p:grpSpPr>
        <p:pic>
          <p:nvPicPr>
            <p:cNvPr id="266" name="Picture 265" descr="A picture containing text, ax, wheel&#10;&#10;Description automatically generated">
              <a:extLst>
                <a:ext uri="{FF2B5EF4-FFF2-40B4-BE49-F238E27FC236}">
                  <a16:creationId xmlns:a16="http://schemas.microsoft.com/office/drawing/2014/main" id="{45058995-49A8-5DDB-CFFD-678A417F7CB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67" name="Rectangle 266">
              <a:extLst>
                <a:ext uri="{FF2B5EF4-FFF2-40B4-BE49-F238E27FC236}">
                  <a16:creationId xmlns:a16="http://schemas.microsoft.com/office/drawing/2014/main" id="{3547DD05-61BC-16DB-8E74-85ADAC71229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415178172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 name="TextBox 365">
            <a:extLst>
              <a:ext uri="{FF2B5EF4-FFF2-40B4-BE49-F238E27FC236}">
                <a16:creationId xmlns:a16="http://schemas.microsoft.com/office/drawing/2014/main" id="{4177AD4F-F05E-1015-D6A0-8F1854EE25C2}"/>
              </a:ext>
            </a:extLst>
          </p:cNvPr>
          <p:cNvSpPr txBox="1"/>
          <p:nvPr/>
        </p:nvSpPr>
        <p:spPr bwMode="auto">
          <a:xfrm>
            <a:off x="7361996" y="3288645"/>
            <a:ext cx="6960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25.4%</a:t>
            </a:r>
          </a:p>
        </p:txBody>
      </p:sp>
      <p:cxnSp>
        <p:nvCxnSpPr>
          <p:cNvPr id="355" name="Straight Connector 354">
            <a:extLst>
              <a:ext uri="{FF2B5EF4-FFF2-40B4-BE49-F238E27FC236}">
                <a16:creationId xmlns:a16="http://schemas.microsoft.com/office/drawing/2014/main" id="{D8E0CB0A-0106-343C-9965-657B093F971C}"/>
              </a:ext>
            </a:extLst>
          </p:cNvPr>
          <p:cNvCxnSpPr>
            <a:cxnSpLocks/>
            <a:stCxn id="2" idx="68"/>
          </p:cNvCxnSpPr>
          <p:nvPr/>
        </p:nvCxnSpPr>
        <p:spPr bwMode="auto">
          <a:xfrm flipH="1">
            <a:off x="4815112" y="2667000"/>
            <a:ext cx="2950" cy="1579166"/>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359" name="Straight Connector 358">
            <a:extLst>
              <a:ext uri="{FF2B5EF4-FFF2-40B4-BE49-F238E27FC236}">
                <a16:creationId xmlns:a16="http://schemas.microsoft.com/office/drawing/2014/main" id="{CF673F54-4C27-696B-78D9-CF9A59EE0B3F}"/>
              </a:ext>
            </a:extLst>
          </p:cNvPr>
          <p:cNvCxnSpPr>
            <a:cxnSpLocks/>
          </p:cNvCxnSpPr>
          <p:nvPr/>
        </p:nvCxnSpPr>
        <p:spPr bwMode="auto">
          <a:xfrm flipH="1">
            <a:off x="7405670" y="3068095"/>
            <a:ext cx="11130" cy="1171122"/>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ATHENA-MONO: Investigator-Assessed PFS in </a:t>
            </a:r>
            <a:br>
              <a:rPr lang="en-US" dirty="0"/>
            </a:br>
            <a:r>
              <a:rPr lang="en-US" dirty="0"/>
              <a:t>ITT Population (Primary Endpoint)</a:t>
            </a:r>
            <a:endParaRPr lang="en-US" altLang="en-US" dirty="0"/>
          </a:p>
        </p:txBody>
      </p:sp>
      <p:sp>
        <p:nvSpPr>
          <p:cNvPr id="8" name="Content Placeholder 7">
            <a:extLst>
              <a:ext uri="{FF2B5EF4-FFF2-40B4-BE49-F238E27FC236}">
                <a16:creationId xmlns:a16="http://schemas.microsoft.com/office/drawing/2014/main" id="{1C10C1F6-8A43-0632-E1D5-557CBDAFDB33}"/>
              </a:ext>
            </a:extLst>
          </p:cNvPr>
          <p:cNvSpPr>
            <a:spLocks noGrp="1"/>
          </p:cNvSpPr>
          <p:nvPr>
            <p:ph idx="1"/>
          </p:nvPr>
        </p:nvSpPr>
        <p:spPr>
          <a:xfrm>
            <a:off x="604675" y="5598069"/>
            <a:ext cx="10877529" cy="435301"/>
          </a:xfrm>
        </p:spPr>
        <p:txBody>
          <a:bodyPr/>
          <a:lstStyle/>
          <a:p>
            <a:r>
              <a:rPr lang="en-US" sz="2200" dirty="0"/>
              <a:t>Rucaparib maintenance significantly prolonged investigator-assessed PFS vs placebo in </a:t>
            </a:r>
            <a:br>
              <a:rPr lang="en-US" sz="2200" dirty="0"/>
            </a:br>
            <a:r>
              <a:rPr lang="en-US" sz="2200" dirty="0"/>
              <a:t>ITT population; similar results observed with BICR-assessed PFS</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a:t>
            </a:r>
            <a:endParaRPr lang="en-US" altLang="en-US" sz="1200" b="0" dirty="0">
              <a:solidFill>
                <a:schemeClr val="bg2"/>
              </a:solidFill>
              <a:latin typeface="Calibri" panose="020F0502020204030204" pitchFamily="34" charset="0"/>
            </a:endParaRPr>
          </a:p>
        </p:txBody>
      </p:sp>
      <p:grpSp>
        <p:nvGrpSpPr>
          <p:cNvPr id="9" name="Group 8">
            <a:extLst>
              <a:ext uri="{FF2B5EF4-FFF2-40B4-BE49-F238E27FC236}">
                <a16:creationId xmlns:a16="http://schemas.microsoft.com/office/drawing/2014/main" id="{5163B912-535A-054B-F46A-28D2EFA80340}"/>
              </a:ext>
            </a:extLst>
          </p:cNvPr>
          <p:cNvGrpSpPr/>
          <p:nvPr/>
        </p:nvGrpSpPr>
        <p:grpSpPr>
          <a:xfrm>
            <a:off x="1569957" y="1504949"/>
            <a:ext cx="9341657" cy="3427155"/>
            <a:chOff x="1569957" y="1504949"/>
            <a:chExt cx="9341657" cy="3427155"/>
          </a:xfrm>
        </p:grpSpPr>
        <p:sp>
          <p:nvSpPr>
            <p:cNvPr id="10" name="TextBox 9">
              <a:extLst>
                <a:ext uri="{FF2B5EF4-FFF2-40B4-BE49-F238E27FC236}">
                  <a16:creationId xmlns:a16="http://schemas.microsoft.com/office/drawing/2014/main" id="{56E307D7-207E-A72B-50AE-88F275DA1599}"/>
                </a:ext>
              </a:extLst>
            </p:cNvPr>
            <p:cNvSpPr txBox="1"/>
            <p:nvPr/>
          </p:nvSpPr>
          <p:spPr bwMode="auto">
            <a:xfrm rot="16200000">
              <a:off x="1335662" y="2776992"/>
              <a:ext cx="8071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PFS (%)</a:t>
              </a:r>
            </a:p>
          </p:txBody>
        </p:sp>
        <p:sp>
          <p:nvSpPr>
            <p:cNvPr id="11" name="TextBox 10">
              <a:extLst>
                <a:ext uri="{FF2B5EF4-FFF2-40B4-BE49-F238E27FC236}">
                  <a16:creationId xmlns:a16="http://schemas.microsoft.com/office/drawing/2014/main" id="{D6C8F782-E8E7-D23C-46C7-81CCA633512B}"/>
                </a:ext>
              </a:extLst>
            </p:cNvPr>
            <p:cNvSpPr txBox="1"/>
            <p:nvPr/>
          </p:nvSpPr>
          <p:spPr bwMode="auto">
            <a:xfrm>
              <a:off x="5908447" y="4593550"/>
              <a:ext cx="4748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Mo</a:t>
              </a:r>
            </a:p>
          </p:txBody>
        </p:sp>
        <p:grpSp>
          <p:nvGrpSpPr>
            <p:cNvPr id="12" name="Group 11">
              <a:extLst>
                <a:ext uri="{FF2B5EF4-FFF2-40B4-BE49-F238E27FC236}">
                  <a16:creationId xmlns:a16="http://schemas.microsoft.com/office/drawing/2014/main" id="{630C3189-9CA8-40D3-F314-83CB5452FCA4}"/>
                </a:ext>
              </a:extLst>
            </p:cNvPr>
            <p:cNvGrpSpPr/>
            <p:nvPr/>
          </p:nvGrpSpPr>
          <p:grpSpPr>
            <a:xfrm>
              <a:off x="1760955" y="1504949"/>
              <a:ext cx="458780" cy="2874869"/>
              <a:chOff x="713833" y="1569166"/>
              <a:chExt cx="458780" cy="3078451"/>
            </a:xfrm>
          </p:grpSpPr>
          <p:sp>
            <p:nvSpPr>
              <p:cNvPr id="55" name="TextBox 54">
                <a:extLst>
                  <a:ext uri="{FF2B5EF4-FFF2-40B4-BE49-F238E27FC236}">
                    <a16:creationId xmlns:a16="http://schemas.microsoft.com/office/drawing/2014/main" id="{263F6BCD-E60C-C833-C254-9D2ACC0D5815}"/>
                  </a:ext>
                </a:extLst>
              </p:cNvPr>
              <p:cNvSpPr txBox="1"/>
              <p:nvPr/>
            </p:nvSpPr>
            <p:spPr bwMode="auto">
              <a:xfrm>
                <a:off x="896575" y="4361385"/>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0</a:t>
                </a:r>
              </a:p>
            </p:txBody>
          </p:sp>
          <p:sp>
            <p:nvSpPr>
              <p:cNvPr id="56" name="TextBox 55">
                <a:extLst>
                  <a:ext uri="{FF2B5EF4-FFF2-40B4-BE49-F238E27FC236}">
                    <a16:creationId xmlns:a16="http://schemas.microsoft.com/office/drawing/2014/main" id="{369A0A97-6573-E3C6-7F42-40126DD17432}"/>
                  </a:ext>
                </a:extLst>
              </p:cNvPr>
              <p:cNvSpPr txBox="1"/>
              <p:nvPr/>
            </p:nvSpPr>
            <p:spPr bwMode="auto">
              <a:xfrm>
                <a:off x="805205" y="3802942"/>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20</a:t>
                </a:r>
              </a:p>
            </p:txBody>
          </p:sp>
          <p:sp>
            <p:nvSpPr>
              <p:cNvPr id="57" name="TextBox 56">
                <a:extLst>
                  <a:ext uri="{FF2B5EF4-FFF2-40B4-BE49-F238E27FC236}">
                    <a16:creationId xmlns:a16="http://schemas.microsoft.com/office/drawing/2014/main" id="{4709AEF9-4934-845A-27C7-A77397AE7B27}"/>
                  </a:ext>
                </a:extLst>
              </p:cNvPr>
              <p:cNvSpPr txBox="1"/>
              <p:nvPr/>
            </p:nvSpPr>
            <p:spPr bwMode="auto">
              <a:xfrm>
                <a:off x="805205" y="3244498"/>
                <a:ext cx="367408" cy="3065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40</a:t>
                </a:r>
              </a:p>
            </p:txBody>
          </p:sp>
          <p:sp>
            <p:nvSpPr>
              <p:cNvPr id="58" name="TextBox 57">
                <a:extLst>
                  <a:ext uri="{FF2B5EF4-FFF2-40B4-BE49-F238E27FC236}">
                    <a16:creationId xmlns:a16="http://schemas.microsoft.com/office/drawing/2014/main" id="{CBF0BB63-3A9A-8133-D6EC-9E4F3F6D7EC6}"/>
                  </a:ext>
                </a:extLst>
              </p:cNvPr>
              <p:cNvSpPr txBox="1"/>
              <p:nvPr/>
            </p:nvSpPr>
            <p:spPr bwMode="auto">
              <a:xfrm>
                <a:off x="805205" y="2686054"/>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60</a:t>
                </a:r>
              </a:p>
            </p:txBody>
          </p:sp>
          <p:sp>
            <p:nvSpPr>
              <p:cNvPr id="59" name="TextBox 58">
                <a:extLst>
                  <a:ext uri="{FF2B5EF4-FFF2-40B4-BE49-F238E27FC236}">
                    <a16:creationId xmlns:a16="http://schemas.microsoft.com/office/drawing/2014/main" id="{A97E0A74-076E-F562-8163-9EDFE765167A}"/>
                  </a:ext>
                </a:extLst>
              </p:cNvPr>
              <p:cNvSpPr txBox="1"/>
              <p:nvPr/>
            </p:nvSpPr>
            <p:spPr bwMode="auto">
              <a:xfrm>
                <a:off x="805205" y="2127610"/>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80</a:t>
                </a:r>
              </a:p>
            </p:txBody>
          </p:sp>
          <p:sp>
            <p:nvSpPr>
              <p:cNvPr id="60" name="TextBox 59">
                <a:extLst>
                  <a:ext uri="{FF2B5EF4-FFF2-40B4-BE49-F238E27FC236}">
                    <a16:creationId xmlns:a16="http://schemas.microsoft.com/office/drawing/2014/main" id="{2A7BE8EE-7CEC-2DFD-2EBB-75998E5BAA54}"/>
                  </a:ext>
                </a:extLst>
              </p:cNvPr>
              <p:cNvSpPr txBox="1"/>
              <p:nvPr/>
            </p:nvSpPr>
            <p:spPr bwMode="auto">
              <a:xfrm>
                <a:off x="713833" y="1569166"/>
                <a:ext cx="458780" cy="3065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rPr>
                  <a:t>100</a:t>
                </a:r>
              </a:p>
            </p:txBody>
          </p:sp>
        </p:grpSp>
        <p:grpSp>
          <p:nvGrpSpPr>
            <p:cNvPr id="13" name="Group 12">
              <a:extLst>
                <a:ext uri="{FF2B5EF4-FFF2-40B4-BE49-F238E27FC236}">
                  <a16:creationId xmlns:a16="http://schemas.microsoft.com/office/drawing/2014/main" id="{93831B5A-4A30-6FD5-C4A6-6177C420B00E}"/>
                </a:ext>
              </a:extLst>
            </p:cNvPr>
            <p:cNvGrpSpPr/>
            <p:nvPr/>
          </p:nvGrpSpPr>
          <p:grpSpPr>
            <a:xfrm>
              <a:off x="2006600" y="4349293"/>
              <a:ext cx="8905014" cy="286232"/>
              <a:chOff x="2081716" y="4513793"/>
              <a:chExt cx="5610672" cy="286232"/>
            </a:xfrm>
          </p:grpSpPr>
          <p:sp>
            <p:nvSpPr>
              <p:cNvPr id="41" name="TextBox 40">
                <a:extLst>
                  <a:ext uri="{FF2B5EF4-FFF2-40B4-BE49-F238E27FC236}">
                    <a16:creationId xmlns:a16="http://schemas.microsoft.com/office/drawing/2014/main" id="{C35763FB-29B4-583D-2E1A-599E47A60449}"/>
                  </a:ext>
                </a:extLst>
              </p:cNvPr>
              <p:cNvSpPr txBox="1"/>
              <p:nvPr/>
            </p:nvSpPr>
            <p:spPr bwMode="auto">
              <a:xfrm>
                <a:off x="2081716" y="4513793"/>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A9AD6209-BFCE-33E7-E433-BCCBA6980A90}"/>
                  </a:ext>
                </a:extLst>
              </p:cNvPr>
              <p:cNvSpPr txBox="1"/>
              <p:nvPr/>
            </p:nvSpPr>
            <p:spPr bwMode="auto">
              <a:xfrm>
                <a:off x="2487865" y="4513793"/>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a:t>
                </a:r>
              </a:p>
            </p:txBody>
          </p:sp>
          <p:sp>
            <p:nvSpPr>
              <p:cNvPr id="43" name="TextBox 42">
                <a:extLst>
                  <a:ext uri="{FF2B5EF4-FFF2-40B4-BE49-F238E27FC236}">
                    <a16:creationId xmlns:a16="http://schemas.microsoft.com/office/drawing/2014/main" id="{C7685739-5EDC-B743-853E-262ADE8990C7}"/>
                  </a:ext>
                </a:extLst>
              </p:cNvPr>
              <p:cNvSpPr txBox="1"/>
              <p:nvPr/>
            </p:nvSpPr>
            <p:spPr bwMode="auto">
              <a:xfrm>
                <a:off x="2891296" y="4513793"/>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6</a:t>
                </a:r>
              </a:p>
            </p:txBody>
          </p:sp>
          <p:sp>
            <p:nvSpPr>
              <p:cNvPr id="44" name="TextBox 43">
                <a:extLst>
                  <a:ext uri="{FF2B5EF4-FFF2-40B4-BE49-F238E27FC236}">
                    <a16:creationId xmlns:a16="http://schemas.microsoft.com/office/drawing/2014/main" id="{00F383F7-DFF5-B5CD-7BA3-764E1A36E1D1}"/>
                  </a:ext>
                </a:extLst>
              </p:cNvPr>
              <p:cNvSpPr txBox="1"/>
              <p:nvPr/>
            </p:nvSpPr>
            <p:spPr bwMode="auto">
              <a:xfrm>
                <a:off x="3297445" y="4513793"/>
                <a:ext cx="27603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9</a:t>
                </a:r>
              </a:p>
            </p:txBody>
          </p:sp>
          <p:sp>
            <p:nvSpPr>
              <p:cNvPr id="45" name="TextBox 44">
                <a:extLst>
                  <a:ext uri="{FF2B5EF4-FFF2-40B4-BE49-F238E27FC236}">
                    <a16:creationId xmlns:a16="http://schemas.microsoft.com/office/drawing/2014/main" id="{0BCFEAD4-221F-4EC6-E558-6A9FD8C91386}"/>
                  </a:ext>
                </a:extLst>
              </p:cNvPr>
              <p:cNvSpPr txBox="1"/>
              <p:nvPr/>
            </p:nvSpPr>
            <p:spPr bwMode="auto">
              <a:xfrm>
                <a:off x="3661204"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12</a:t>
                </a:r>
              </a:p>
            </p:txBody>
          </p:sp>
          <p:sp>
            <p:nvSpPr>
              <p:cNvPr id="46" name="TextBox 45">
                <a:extLst>
                  <a:ext uri="{FF2B5EF4-FFF2-40B4-BE49-F238E27FC236}">
                    <a16:creationId xmlns:a16="http://schemas.microsoft.com/office/drawing/2014/main" id="{901614A4-9828-0FC5-1342-FBCBEC826543}"/>
                  </a:ext>
                </a:extLst>
              </p:cNvPr>
              <p:cNvSpPr txBox="1"/>
              <p:nvPr/>
            </p:nvSpPr>
            <p:spPr bwMode="auto">
              <a:xfrm>
                <a:off x="4079356"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15</a:t>
                </a:r>
              </a:p>
            </p:txBody>
          </p:sp>
          <p:sp>
            <p:nvSpPr>
              <p:cNvPr id="47" name="TextBox 46">
                <a:extLst>
                  <a:ext uri="{FF2B5EF4-FFF2-40B4-BE49-F238E27FC236}">
                    <a16:creationId xmlns:a16="http://schemas.microsoft.com/office/drawing/2014/main" id="{C35C4D97-3097-DBC7-884D-E5D816E29087}"/>
                  </a:ext>
                </a:extLst>
              </p:cNvPr>
              <p:cNvSpPr txBox="1"/>
              <p:nvPr/>
            </p:nvSpPr>
            <p:spPr bwMode="auto">
              <a:xfrm>
                <a:off x="4482787"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18</a:t>
                </a:r>
              </a:p>
            </p:txBody>
          </p:sp>
          <p:sp>
            <p:nvSpPr>
              <p:cNvPr id="48" name="TextBox 47">
                <a:extLst>
                  <a:ext uri="{FF2B5EF4-FFF2-40B4-BE49-F238E27FC236}">
                    <a16:creationId xmlns:a16="http://schemas.microsoft.com/office/drawing/2014/main" id="{01B6AE75-39CD-5D5B-4BC4-FBCC44E734F8}"/>
                  </a:ext>
                </a:extLst>
              </p:cNvPr>
              <p:cNvSpPr txBox="1"/>
              <p:nvPr/>
            </p:nvSpPr>
            <p:spPr bwMode="auto">
              <a:xfrm>
                <a:off x="4884935"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21</a:t>
                </a:r>
              </a:p>
            </p:txBody>
          </p:sp>
          <p:sp>
            <p:nvSpPr>
              <p:cNvPr id="49" name="TextBox 48">
                <a:extLst>
                  <a:ext uri="{FF2B5EF4-FFF2-40B4-BE49-F238E27FC236}">
                    <a16:creationId xmlns:a16="http://schemas.microsoft.com/office/drawing/2014/main" id="{F9E6B0E3-5BF4-8253-5DB7-8935A00DD64B}"/>
                  </a:ext>
                </a:extLst>
              </p:cNvPr>
              <p:cNvSpPr txBox="1"/>
              <p:nvPr/>
            </p:nvSpPr>
            <p:spPr bwMode="auto">
              <a:xfrm>
                <a:off x="5291911"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24</a:t>
                </a:r>
              </a:p>
            </p:txBody>
          </p:sp>
          <p:sp>
            <p:nvSpPr>
              <p:cNvPr id="50" name="TextBox 49">
                <a:extLst>
                  <a:ext uri="{FF2B5EF4-FFF2-40B4-BE49-F238E27FC236}">
                    <a16:creationId xmlns:a16="http://schemas.microsoft.com/office/drawing/2014/main" id="{0155B32A-9367-00DD-FD8C-D32DC83F7D4F}"/>
                  </a:ext>
                </a:extLst>
              </p:cNvPr>
              <p:cNvSpPr txBox="1"/>
              <p:nvPr/>
            </p:nvSpPr>
            <p:spPr bwMode="auto">
              <a:xfrm>
                <a:off x="5699343"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27</a:t>
                </a:r>
              </a:p>
            </p:txBody>
          </p:sp>
          <p:sp>
            <p:nvSpPr>
              <p:cNvPr id="51" name="TextBox 50">
                <a:extLst>
                  <a:ext uri="{FF2B5EF4-FFF2-40B4-BE49-F238E27FC236}">
                    <a16:creationId xmlns:a16="http://schemas.microsoft.com/office/drawing/2014/main" id="{339E42B8-FE36-B220-5E0D-7AE036F74764}"/>
                  </a:ext>
                </a:extLst>
              </p:cNvPr>
              <p:cNvSpPr txBox="1"/>
              <p:nvPr/>
            </p:nvSpPr>
            <p:spPr bwMode="auto">
              <a:xfrm>
                <a:off x="6110887"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30</a:t>
                </a:r>
              </a:p>
            </p:txBody>
          </p:sp>
          <p:sp>
            <p:nvSpPr>
              <p:cNvPr id="52" name="TextBox 51">
                <a:extLst>
                  <a:ext uri="{FF2B5EF4-FFF2-40B4-BE49-F238E27FC236}">
                    <a16:creationId xmlns:a16="http://schemas.microsoft.com/office/drawing/2014/main" id="{A5ED860B-218D-BF41-6E61-333CCFBC625A}"/>
                  </a:ext>
                </a:extLst>
              </p:cNvPr>
              <p:cNvSpPr txBox="1"/>
              <p:nvPr/>
            </p:nvSpPr>
            <p:spPr bwMode="auto">
              <a:xfrm>
                <a:off x="6514936"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33</a:t>
                </a:r>
              </a:p>
            </p:txBody>
          </p:sp>
          <p:sp>
            <p:nvSpPr>
              <p:cNvPr id="53" name="TextBox 52">
                <a:extLst>
                  <a:ext uri="{FF2B5EF4-FFF2-40B4-BE49-F238E27FC236}">
                    <a16:creationId xmlns:a16="http://schemas.microsoft.com/office/drawing/2014/main" id="{611A8F6A-492C-B21B-812D-7400BDB0EB88}"/>
                  </a:ext>
                </a:extLst>
              </p:cNvPr>
              <p:cNvSpPr txBox="1"/>
              <p:nvPr/>
            </p:nvSpPr>
            <p:spPr bwMode="auto">
              <a:xfrm>
                <a:off x="6930247"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36</a:t>
                </a:r>
              </a:p>
            </p:txBody>
          </p:sp>
          <p:sp>
            <p:nvSpPr>
              <p:cNvPr id="54" name="TextBox 53">
                <a:extLst>
                  <a:ext uri="{FF2B5EF4-FFF2-40B4-BE49-F238E27FC236}">
                    <a16:creationId xmlns:a16="http://schemas.microsoft.com/office/drawing/2014/main" id="{A57B3401-E286-4606-BD93-18BBAB2EA101}"/>
                  </a:ext>
                </a:extLst>
              </p:cNvPr>
              <p:cNvSpPr txBox="1"/>
              <p:nvPr/>
            </p:nvSpPr>
            <p:spPr bwMode="auto">
              <a:xfrm>
                <a:off x="7324980" y="4513793"/>
                <a:ext cx="367408"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39</a:t>
                </a:r>
              </a:p>
            </p:txBody>
          </p:sp>
        </p:grpSp>
        <p:sp>
          <p:nvSpPr>
            <p:cNvPr id="14" name="Freeform: Shape 13">
              <a:extLst>
                <a:ext uri="{FF2B5EF4-FFF2-40B4-BE49-F238E27FC236}">
                  <a16:creationId xmlns:a16="http://schemas.microsoft.com/office/drawing/2014/main" id="{5EDFE0AD-EBB5-1AD5-73CC-5F4A13F2650A}"/>
                </a:ext>
              </a:extLst>
            </p:cNvPr>
            <p:cNvSpPr/>
            <p:nvPr/>
          </p:nvSpPr>
          <p:spPr bwMode="auto">
            <a:xfrm>
              <a:off x="2232455" y="1538289"/>
              <a:ext cx="8479995" cy="2716211"/>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dirty="0"/>
            </a:p>
          </p:txBody>
        </p:sp>
        <p:grpSp>
          <p:nvGrpSpPr>
            <p:cNvPr id="15" name="Group 14">
              <a:extLst>
                <a:ext uri="{FF2B5EF4-FFF2-40B4-BE49-F238E27FC236}">
                  <a16:creationId xmlns:a16="http://schemas.microsoft.com/office/drawing/2014/main" id="{807314B3-1ADC-EB3E-51B5-857DEE1A4523}"/>
                </a:ext>
              </a:extLst>
            </p:cNvPr>
            <p:cNvGrpSpPr/>
            <p:nvPr/>
          </p:nvGrpSpPr>
          <p:grpSpPr>
            <a:xfrm>
              <a:off x="2159642" y="1638300"/>
              <a:ext cx="69367" cy="2616200"/>
              <a:chOff x="901264" y="1705026"/>
              <a:chExt cx="1347222" cy="2802492"/>
            </a:xfrm>
          </p:grpSpPr>
          <p:cxnSp>
            <p:nvCxnSpPr>
              <p:cNvPr id="35" name="Straight Connector 34">
                <a:extLst>
                  <a:ext uri="{FF2B5EF4-FFF2-40B4-BE49-F238E27FC236}">
                    <a16:creationId xmlns:a16="http://schemas.microsoft.com/office/drawing/2014/main" id="{7525D82D-32E5-D9CF-D59B-D376333FCD75}"/>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2EB47A9-7D85-2DF0-2AC6-BD3C2D48C727}"/>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74FAACB-428A-8AC8-09FE-E6DD5DA978A7}"/>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09A79C35-D8BC-66C6-A6CB-41E906A56ED6}"/>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C7EB7601-986B-0E1A-BA30-53DE6D967521}"/>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E33DB609-C19F-84A5-BD63-873429431B92}"/>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6" name="Group 15">
              <a:extLst>
                <a:ext uri="{FF2B5EF4-FFF2-40B4-BE49-F238E27FC236}">
                  <a16:creationId xmlns:a16="http://schemas.microsoft.com/office/drawing/2014/main" id="{7E1152A1-05BF-20FD-36D4-8E65DC8EEF93}"/>
                </a:ext>
              </a:extLst>
            </p:cNvPr>
            <p:cNvGrpSpPr/>
            <p:nvPr/>
          </p:nvGrpSpPr>
          <p:grpSpPr>
            <a:xfrm>
              <a:off x="2229008" y="4239219"/>
              <a:ext cx="8397444" cy="116881"/>
              <a:chOff x="2229009" y="4207470"/>
              <a:chExt cx="5296530" cy="307118"/>
            </a:xfrm>
          </p:grpSpPr>
          <p:grpSp>
            <p:nvGrpSpPr>
              <p:cNvPr id="18" name="Group 17">
                <a:extLst>
                  <a:ext uri="{FF2B5EF4-FFF2-40B4-BE49-F238E27FC236}">
                    <a16:creationId xmlns:a16="http://schemas.microsoft.com/office/drawing/2014/main" id="{E2EB77FA-BBB6-4D13-8EAC-F8D8CA442A92}"/>
                  </a:ext>
                </a:extLst>
              </p:cNvPr>
              <p:cNvGrpSpPr/>
              <p:nvPr/>
            </p:nvGrpSpPr>
            <p:grpSpPr>
              <a:xfrm rot="5400000">
                <a:off x="3091230" y="3345249"/>
                <a:ext cx="307117" cy="2031560"/>
                <a:chOff x="901264" y="1705026"/>
                <a:chExt cx="1347222" cy="2802492"/>
              </a:xfrm>
            </p:grpSpPr>
            <p:cxnSp>
              <p:nvCxnSpPr>
                <p:cNvPr id="29" name="Straight Connector 28">
                  <a:extLst>
                    <a:ext uri="{FF2B5EF4-FFF2-40B4-BE49-F238E27FC236}">
                      <a16:creationId xmlns:a16="http://schemas.microsoft.com/office/drawing/2014/main" id="{3533B72A-E979-352C-DB56-32603582D44A}"/>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9E7A1B4D-E053-15B1-5AD6-1662836F2E9A}"/>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88D3001C-A3EB-BD41-5675-0804DFBC8103}"/>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6B3E2CFB-2812-7CDD-E07D-507F50AD9483}"/>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2D36E0B-6DBF-F5CE-5C0B-CD25B79490DA}"/>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F0F5D81F-AB03-A424-D0FB-D7E45A2BE71C}"/>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5F94393F-8555-C62F-332F-682988C64F68}"/>
                  </a:ext>
                </a:extLst>
              </p:cNvPr>
              <p:cNvGrpSpPr/>
              <p:nvPr/>
            </p:nvGrpSpPr>
            <p:grpSpPr>
              <a:xfrm rot="5400000">
                <a:off x="5534813" y="3345249"/>
                <a:ext cx="307117" cy="2031560"/>
                <a:chOff x="901264" y="1705026"/>
                <a:chExt cx="1347222" cy="2802492"/>
              </a:xfrm>
            </p:grpSpPr>
            <p:cxnSp>
              <p:nvCxnSpPr>
                <p:cNvPr id="23" name="Straight Connector 22">
                  <a:extLst>
                    <a:ext uri="{FF2B5EF4-FFF2-40B4-BE49-F238E27FC236}">
                      <a16:creationId xmlns:a16="http://schemas.microsoft.com/office/drawing/2014/main" id="{4AEA1946-4206-FDB7-D63F-285BCB04C556}"/>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F47C796E-CD22-338E-A26F-5DF2E84C7A84}"/>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DE1C82C5-380D-F8BE-F55B-06C0677A1742}"/>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710472DD-B13B-204E-35DA-96CF6F85E79A}"/>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812EDC6C-1948-DBA0-AF24-A5270F742D67}"/>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9F852F0F-C814-788E-3981-25E62AF9EE57}"/>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0" name="Group 19">
                <a:extLst>
                  <a:ext uri="{FF2B5EF4-FFF2-40B4-BE49-F238E27FC236}">
                    <a16:creationId xmlns:a16="http://schemas.microsoft.com/office/drawing/2014/main" id="{91D84F69-EFC2-5430-F611-BF75E1F907C5}"/>
                  </a:ext>
                </a:extLst>
              </p:cNvPr>
              <p:cNvGrpSpPr/>
              <p:nvPr/>
            </p:nvGrpSpPr>
            <p:grpSpPr>
              <a:xfrm rot="5400000">
                <a:off x="7166490" y="4155540"/>
                <a:ext cx="307117" cy="410980"/>
                <a:chOff x="901264" y="3951453"/>
                <a:chExt cx="1347222" cy="556065"/>
              </a:xfrm>
            </p:grpSpPr>
            <p:cxnSp>
              <p:nvCxnSpPr>
                <p:cNvPr id="21" name="Straight Connector 20">
                  <a:extLst>
                    <a:ext uri="{FF2B5EF4-FFF2-40B4-BE49-F238E27FC236}">
                      <a16:creationId xmlns:a16="http://schemas.microsoft.com/office/drawing/2014/main" id="{6CA9405D-AEA9-5A18-9A68-B2450C9CDD6A}"/>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BD466FD7-CDAF-0C7B-62E6-753E6B797B69}"/>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17" name="Straight Connector 16">
              <a:extLst>
                <a:ext uri="{FF2B5EF4-FFF2-40B4-BE49-F238E27FC236}">
                  <a16:creationId xmlns:a16="http://schemas.microsoft.com/office/drawing/2014/main" id="{49326E93-3CB0-1AE3-9CDA-3F88E65782CB}"/>
                </a:ext>
              </a:extLst>
            </p:cNvPr>
            <p:cNvCxnSpPr/>
            <p:nvPr/>
          </p:nvCxnSpPr>
          <p:spPr bwMode="auto">
            <a:xfrm flipH="1">
              <a:off x="2229007" y="2946400"/>
              <a:ext cx="8397444" cy="0"/>
            </a:xfrm>
            <a:prstGeom prst="line">
              <a:avLst/>
            </a:prstGeom>
            <a:noFill/>
            <a:ln w="28575" cap="flat" cmpd="sng" algn="ctr">
              <a:solidFill>
                <a:schemeClr val="tx2">
                  <a:lumMod val="90000"/>
                </a:schemeClr>
              </a:solidFill>
              <a:prstDash val="sysDash"/>
              <a:round/>
              <a:headEnd type="none" w="med" len="med"/>
              <a:tailEnd type="none" w="med" len="med"/>
            </a:ln>
            <a:effectLst/>
          </p:spPr>
        </p:cxnSp>
      </p:grpSp>
      <p:grpSp>
        <p:nvGrpSpPr>
          <p:cNvPr id="3" name="Group 2">
            <a:extLst>
              <a:ext uri="{FF2B5EF4-FFF2-40B4-BE49-F238E27FC236}">
                <a16:creationId xmlns:a16="http://schemas.microsoft.com/office/drawing/2014/main" id="{755F9707-B22C-897C-1B4F-FB19A365F41A}"/>
              </a:ext>
            </a:extLst>
          </p:cNvPr>
          <p:cNvGrpSpPr/>
          <p:nvPr/>
        </p:nvGrpSpPr>
        <p:grpSpPr>
          <a:xfrm>
            <a:off x="535467" y="4734611"/>
            <a:ext cx="10398123" cy="757130"/>
            <a:chOff x="535467" y="4853361"/>
            <a:chExt cx="10398123" cy="757130"/>
          </a:xfrm>
        </p:grpSpPr>
        <p:sp>
          <p:nvSpPr>
            <p:cNvPr id="63" name="TextBox 62">
              <a:extLst>
                <a:ext uri="{FF2B5EF4-FFF2-40B4-BE49-F238E27FC236}">
                  <a16:creationId xmlns:a16="http://schemas.microsoft.com/office/drawing/2014/main" id="{EB669067-5EC7-3520-DE52-FAD1DB5B2CD0}"/>
                </a:ext>
              </a:extLst>
            </p:cNvPr>
            <p:cNvSpPr txBox="1"/>
            <p:nvPr/>
          </p:nvSpPr>
          <p:spPr bwMode="auto">
            <a:xfrm>
              <a:off x="535467" y="4853361"/>
              <a:ext cx="1517245"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Aft>
                  <a:spcPct val="0"/>
                </a:spcAft>
                <a:buClrTx/>
                <a:buFontTx/>
                <a:buNone/>
              </a:pPr>
              <a:r>
                <a:rPr lang="en-US" sz="1200" b="1" dirty="0">
                  <a:solidFill>
                    <a:schemeClr val="bg1"/>
                  </a:solidFill>
                  <a:latin typeface="Calibri" panose="020F0502020204030204" pitchFamily="34" charset="0"/>
                </a:rPr>
                <a:t>Patients at Risk, n (Events, n):</a:t>
              </a:r>
            </a:p>
            <a:p>
              <a:pPr algn="r">
                <a:lnSpc>
                  <a:spcPct val="90000"/>
                </a:lnSpc>
                <a:spcAft>
                  <a:spcPct val="0"/>
                </a:spcAft>
                <a:buClrTx/>
                <a:buFontTx/>
                <a:buNone/>
              </a:pPr>
              <a:r>
                <a:rPr lang="en-US" sz="1200" b="1" dirty="0">
                  <a:solidFill>
                    <a:schemeClr val="accent1"/>
                  </a:solidFill>
                  <a:latin typeface="Calibri" panose="020F0502020204030204" pitchFamily="34" charset="0"/>
                </a:rPr>
                <a:t>Rucaparib</a:t>
              </a:r>
            </a:p>
            <a:p>
              <a:pPr algn="r">
                <a:lnSpc>
                  <a:spcPct val="90000"/>
                </a:lnSpc>
                <a:spcAft>
                  <a:spcPct val="0"/>
                </a:spcAft>
                <a:buClrTx/>
                <a:buFontTx/>
                <a:buNone/>
              </a:pPr>
              <a:r>
                <a:rPr lang="en-US" sz="1200" b="1" dirty="0">
                  <a:solidFill>
                    <a:schemeClr val="accent3"/>
                  </a:solidFill>
                  <a:latin typeface="Calibri" panose="020F0502020204030204" pitchFamily="34" charset="0"/>
                </a:rPr>
                <a:t>Placebo</a:t>
              </a:r>
            </a:p>
          </p:txBody>
        </p:sp>
        <p:grpSp>
          <p:nvGrpSpPr>
            <p:cNvPr id="64" name="Group 63">
              <a:extLst>
                <a:ext uri="{FF2B5EF4-FFF2-40B4-BE49-F238E27FC236}">
                  <a16:creationId xmlns:a16="http://schemas.microsoft.com/office/drawing/2014/main" id="{0096E72D-CBD4-A23B-D482-AFE9D25BD722}"/>
                </a:ext>
              </a:extLst>
            </p:cNvPr>
            <p:cNvGrpSpPr/>
            <p:nvPr/>
          </p:nvGrpSpPr>
          <p:grpSpPr>
            <a:xfrm>
              <a:off x="1912106" y="5185699"/>
              <a:ext cx="9021484" cy="424732"/>
              <a:chOff x="2022180" y="4513793"/>
              <a:chExt cx="5684056" cy="424732"/>
            </a:xfrm>
          </p:grpSpPr>
          <p:sp>
            <p:nvSpPr>
              <p:cNvPr id="65" name="TextBox 64">
                <a:extLst>
                  <a:ext uri="{FF2B5EF4-FFF2-40B4-BE49-F238E27FC236}">
                    <a16:creationId xmlns:a16="http://schemas.microsoft.com/office/drawing/2014/main" id="{4B50001F-5953-9CA6-F9F8-8D48FCE2AB40}"/>
                  </a:ext>
                </a:extLst>
              </p:cNvPr>
              <p:cNvSpPr txBox="1"/>
              <p:nvPr/>
            </p:nvSpPr>
            <p:spPr bwMode="auto">
              <a:xfrm>
                <a:off x="2022180"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427 (0)</a:t>
                </a:r>
              </a:p>
              <a:p>
                <a:pPr algn="ctr">
                  <a:lnSpc>
                    <a:spcPct val="90000"/>
                  </a:lnSpc>
                  <a:spcAft>
                    <a:spcPct val="0"/>
                  </a:spcAft>
                  <a:buClrTx/>
                  <a:buFontTx/>
                  <a:buNone/>
                </a:pPr>
                <a:r>
                  <a:rPr lang="en-US" sz="1200" b="0" dirty="0">
                    <a:solidFill>
                      <a:schemeClr val="bg1"/>
                    </a:solidFill>
                    <a:latin typeface="Calibri" panose="020F0502020204030204" pitchFamily="34" charset="0"/>
                  </a:rPr>
                  <a:t>111 (0)</a:t>
                </a:r>
              </a:p>
            </p:txBody>
          </p:sp>
          <p:sp>
            <p:nvSpPr>
              <p:cNvPr id="66" name="TextBox 65">
                <a:extLst>
                  <a:ext uri="{FF2B5EF4-FFF2-40B4-BE49-F238E27FC236}">
                    <a16:creationId xmlns:a16="http://schemas.microsoft.com/office/drawing/2014/main" id="{9660CBFC-131B-4A27-7075-C84B487F4244}"/>
                  </a:ext>
                </a:extLst>
              </p:cNvPr>
              <p:cNvSpPr txBox="1"/>
              <p:nvPr/>
            </p:nvSpPr>
            <p:spPr bwMode="auto">
              <a:xfrm>
                <a:off x="2403586"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398 (15)</a:t>
                </a:r>
              </a:p>
              <a:p>
                <a:pPr algn="ctr">
                  <a:lnSpc>
                    <a:spcPct val="90000"/>
                  </a:lnSpc>
                  <a:spcAft>
                    <a:spcPct val="0"/>
                  </a:spcAft>
                  <a:buClrTx/>
                  <a:buFontTx/>
                  <a:buNone/>
                </a:pPr>
                <a:r>
                  <a:rPr lang="en-US" sz="1200" b="0" dirty="0">
                    <a:solidFill>
                      <a:schemeClr val="bg1"/>
                    </a:solidFill>
                    <a:latin typeface="Calibri" panose="020F0502020204030204" pitchFamily="34" charset="0"/>
                  </a:rPr>
                  <a:t>97 (11)</a:t>
                </a:r>
              </a:p>
            </p:txBody>
          </p:sp>
          <p:sp>
            <p:nvSpPr>
              <p:cNvPr id="67" name="TextBox 66">
                <a:extLst>
                  <a:ext uri="{FF2B5EF4-FFF2-40B4-BE49-F238E27FC236}">
                    <a16:creationId xmlns:a16="http://schemas.microsoft.com/office/drawing/2014/main" id="{76865A09-AEC0-1801-7DAD-61D07629AD83}"/>
                  </a:ext>
                </a:extLst>
              </p:cNvPr>
              <p:cNvSpPr txBox="1"/>
              <p:nvPr/>
            </p:nvSpPr>
            <p:spPr bwMode="auto">
              <a:xfrm>
                <a:off x="2807017"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351 (57)</a:t>
                </a:r>
              </a:p>
              <a:p>
                <a:pPr algn="ctr">
                  <a:lnSpc>
                    <a:spcPct val="90000"/>
                  </a:lnSpc>
                  <a:spcAft>
                    <a:spcPct val="0"/>
                  </a:spcAft>
                  <a:buClrTx/>
                  <a:buFontTx/>
                  <a:buNone/>
                </a:pPr>
                <a:r>
                  <a:rPr lang="en-US" sz="1200" b="0" dirty="0">
                    <a:solidFill>
                      <a:schemeClr val="bg1"/>
                    </a:solidFill>
                    <a:latin typeface="Calibri" panose="020F0502020204030204" pitchFamily="34" charset="0"/>
                  </a:rPr>
                  <a:t>72 (34)</a:t>
                </a:r>
              </a:p>
            </p:txBody>
          </p:sp>
          <p:sp>
            <p:nvSpPr>
              <p:cNvPr id="68" name="TextBox 67">
                <a:extLst>
                  <a:ext uri="{FF2B5EF4-FFF2-40B4-BE49-F238E27FC236}">
                    <a16:creationId xmlns:a16="http://schemas.microsoft.com/office/drawing/2014/main" id="{D12FD410-2F5D-9BB6-4C2D-50B0319139B2}"/>
                  </a:ext>
                </a:extLst>
              </p:cNvPr>
              <p:cNvSpPr txBox="1"/>
              <p:nvPr/>
            </p:nvSpPr>
            <p:spPr bwMode="auto">
              <a:xfrm>
                <a:off x="3188422" y="4513793"/>
                <a:ext cx="494084"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298 (101)</a:t>
                </a:r>
              </a:p>
              <a:p>
                <a:pPr algn="ctr">
                  <a:lnSpc>
                    <a:spcPct val="90000"/>
                  </a:lnSpc>
                  <a:spcAft>
                    <a:spcPct val="0"/>
                  </a:spcAft>
                  <a:buClrTx/>
                  <a:buFontTx/>
                  <a:buNone/>
                </a:pPr>
                <a:r>
                  <a:rPr lang="en-US" sz="1200" b="0" dirty="0">
                    <a:solidFill>
                      <a:schemeClr val="bg1"/>
                    </a:solidFill>
                    <a:latin typeface="Calibri" panose="020F0502020204030204" pitchFamily="34" charset="0"/>
                  </a:rPr>
                  <a:t>60 (44)</a:t>
                </a:r>
              </a:p>
            </p:txBody>
          </p:sp>
          <p:sp>
            <p:nvSpPr>
              <p:cNvPr id="69" name="TextBox 68">
                <a:extLst>
                  <a:ext uri="{FF2B5EF4-FFF2-40B4-BE49-F238E27FC236}">
                    <a16:creationId xmlns:a16="http://schemas.microsoft.com/office/drawing/2014/main" id="{043A2AA1-F218-7A75-AD14-BC378412375B}"/>
                  </a:ext>
                </a:extLst>
              </p:cNvPr>
              <p:cNvSpPr txBox="1"/>
              <p:nvPr/>
            </p:nvSpPr>
            <p:spPr bwMode="auto">
              <a:xfrm>
                <a:off x="3597867" y="4513793"/>
                <a:ext cx="494084"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245 (149)</a:t>
                </a:r>
              </a:p>
              <a:p>
                <a:pPr algn="ctr">
                  <a:lnSpc>
                    <a:spcPct val="90000"/>
                  </a:lnSpc>
                  <a:spcAft>
                    <a:spcPct val="0"/>
                  </a:spcAft>
                  <a:buClrTx/>
                  <a:buFontTx/>
                  <a:buNone/>
                </a:pPr>
                <a:r>
                  <a:rPr lang="en-US" sz="1200" b="0" dirty="0">
                    <a:solidFill>
                      <a:schemeClr val="bg1"/>
                    </a:solidFill>
                    <a:latin typeface="Calibri" panose="020F0502020204030204" pitchFamily="34" charset="0"/>
                  </a:rPr>
                  <a:t>42 (61)</a:t>
                </a:r>
              </a:p>
            </p:txBody>
          </p:sp>
          <p:sp>
            <p:nvSpPr>
              <p:cNvPr id="70" name="TextBox 69">
                <a:extLst>
                  <a:ext uri="{FF2B5EF4-FFF2-40B4-BE49-F238E27FC236}">
                    <a16:creationId xmlns:a16="http://schemas.microsoft.com/office/drawing/2014/main" id="{D626434E-940F-4984-E48D-4C847474430E}"/>
                  </a:ext>
                </a:extLst>
              </p:cNvPr>
              <p:cNvSpPr txBox="1"/>
              <p:nvPr/>
            </p:nvSpPr>
            <p:spPr bwMode="auto">
              <a:xfrm>
                <a:off x="4016018" y="4513793"/>
                <a:ext cx="494084"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213 (176)</a:t>
                </a:r>
              </a:p>
              <a:p>
                <a:pPr algn="ctr">
                  <a:lnSpc>
                    <a:spcPct val="90000"/>
                  </a:lnSpc>
                  <a:spcAft>
                    <a:spcPct val="0"/>
                  </a:spcAft>
                  <a:buClrTx/>
                  <a:buFontTx/>
                  <a:buNone/>
                </a:pPr>
                <a:r>
                  <a:rPr lang="en-US" sz="1200" b="0" dirty="0">
                    <a:solidFill>
                      <a:schemeClr val="bg1"/>
                    </a:solidFill>
                    <a:latin typeface="Calibri" panose="020F0502020204030204" pitchFamily="34" charset="0"/>
                  </a:rPr>
                  <a:t>39 (64)</a:t>
                </a:r>
              </a:p>
            </p:txBody>
          </p:sp>
          <p:sp>
            <p:nvSpPr>
              <p:cNvPr id="71" name="TextBox 70">
                <a:extLst>
                  <a:ext uri="{FF2B5EF4-FFF2-40B4-BE49-F238E27FC236}">
                    <a16:creationId xmlns:a16="http://schemas.microsoft.com/office/drawing/2014/main" id="{936D0531-BB9A-B690-A316-BDE1AC4B6516}"/>
                  </a:ext>
                </a:extLst>
              </p:cNvPr>
              <p:cNvSpPr txBox="1"/>
              <p:nvPr/>
            </p:nvSpPr>
            <p:spPr bwMode="auto">
              <a:xfrm>
                <a:off x="4419449" y="4513793"/>
                <a:ext cx="494084"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190 (193)</a:t>
                </a:r>
              </a:p>
              <a:p>
                <a:pPr algn="ctr">
                  <a:lnSpc>
                    <a:spcPct val="90000"/>
                  </a:lnSpc>
                  <a:spcAft>
                    <a:spcPct val="0"/>
                  </a:spcAft>
                  <a:buClrTx/>
                  <a:buFontTx/>
                  <a:buNone/>
                </a:pPr>
                <a:r>
                  <a:rPr lang="en-US" sz="1200" b="0" dirty="0">
                    <a:solidFill>
                      <a:schemeClr val="bg1"/>
                    </a:solidFill>
                    <a:latin typeface="Calibri" panose="020F0502020204030204" pitchFamily="34" charset="0"/>
                  </a:rPr>
                  <a:t>31 (69)</a:t>
                </a:r>
              </a:p>
            </p:txBody>
          </p:sp>
          <p:sp>
            <p:nvSpPr>
              <p:cNvPr id="72" name="TextBox 71">
                <a:extLst>
                  <a:ext uri="{FF2B5EF4-FFF2-40B4-BE49-F238E27FC236}">
                    <a16:creationId xmlns:a16="http://schemas.microsoft.com/office/drawing/2014/main" id="{003CB7B8-A4E5-5CAC-FE21-F267FE105E7E}"/>
                  </a:ext>
                </a:extLst>
              </p:cNvPr>
              <p:cNvSpPr txBox="1"/>
              <p:nvPr/>
            </p:nvSpPr>
            <p:spPr bwMode="auto">
              <a:xfrm>
                <a:off x="4821598" y="4513793"/>
                <a:ext cx="494084"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151 (207)</a:t>
                </a:r>
              </a:p>
              <a:p>
                <a:pPr algn="ctr">
                  <a:lnSpc>
                    <a:spcPct val="90000"/>
                  </a:lnSpc>
                  <a:spcAft>
                    <a:spcPct val="0"/>
                  </a:spcAft>
                  <a:buClrTx/>
                  <a:buFontTx/>
                  <a:buNone/>
                </a:pPr>
                <a:r>
                  <a:rPr lang="en-US" sz="1200" b="0" dirty="0">
                    <a:solidFill>
                      <a:schemeClr val="bg1"/>
                    </a:solidFill>
                    <a:latin typeface="Calibri" panose="020F0502020204030204" pitchFamily="34" charset="0"/>
                  </a:rPr>
                  <a:t>18 (75)</a:t>
                </a:r>
              </a:p>
            </p:txBody>
          </p:sp>
          <p:sp>
            <p:nvSpPr>
              <p:cNvPr id="73" name="TextBox 72">
                <a:extLst>
                  <a:ext uri="{FF2B5EF4-FFF2-40B4-BE49-F238E27FC236}">
                    <a16:creationId xmlns:a16="http://schemas.microsoft.com/office/drawing/2014/main" id="{166CAD1C-E228-7120-B3D1-E2CA1BD6FA9E}"/>
                  </a:ext>
                </a:extLst>
              </p:cNvPr>
              <p:cNvSpPr txBox="1"/>
              <p:nvPr/>
            </p:nvSpPr>
            <p:spPr bwMode="auto">
              <a:xfrm>
                <a:off x="5228573" y="4513793"/>
                <a:ext cx="494084"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114 (214)</a:t>
                </a:r>
              </a:p>
              <a:p>
                <a:pPr algn="ctr">
                  <a:lnSpc>
                    <a:spcPct val="90000"/>
                  </a:lnSpc>
                  <a:spcAft>
                    <a:spcPct val="0"/>
                  </a:spcAft>
                  <a:buClrTx/>
                  <a:buFontTx/>
                  <a:buNone/>
                </a:pPr>
                <a:r>
                  <a:rPr lang="en-US" sz="1200" b="0" dirty="0">
                    <a:solidFill>
                      <a:schemeClr val="bg1"/>
                    </a:solidFill>
                    <a:latin typeface="Calibri" panose="020F0502020204030204" pitchFamily="34" charset="0"/>
                  </a:rPr>
                  <a:t>14 (76)</a:t>
                </a:r>
              </a:p>
            </p:txBody>
          </p:sp>
          <p:sp>
            <p:nvSpPr>
              <p:cNvPr id="74" name="TextBox 73">
                <a:extLst>
                  <a:ext uri="{FF2B5EF4-FFF2-40B4-BE49-F238E27FC236}">
                    <a16:creationId xmlns:a16="http://schemas.microsoft.com/office/drawing/2014/main" id="{63705A20-F269-5E11-8362-2E91DDDDFE64}"/>
                  </a:ext>
                </a:extLst>
              </p:cNvPr>
              <p:cNvSpPr txBox="1"/>
              <p:nvPr/>
            </p:nvSpPr>
            <p:spPr bwMode="auto">
              <a:xfrm>
                <a:off x="5660750"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67 (224)</a:t>
                </a:r>
              </a:p>
              <a:p>
                <a:pPr algn="ctr">
                  <a:lnSpc>
                    <a:spcPct val="90000"/>
                  </a:lnSpc>
                  <a:spcAft>
                    <a:spcPct val="0"/>
                  </a:spcAft>
                  <a:buClrTx/>
                  <a:buFontTx/>
                  <a:buNone/>
                </a:pPr>
                <a:r>
                  <a:rPr lang="en-US" sz="1200" b="0" dirty="0">
                    <a:solidFill>
                      <a:schemeClr val="bg1"/>
                    </a:solidFill>
                    <a:latin typeface="Calibri" panose="020F0502020204030204" pitchFamily="34" charset="0"/>
                  </a:rPr>
                  <a:t>8 (78)</a:t>
                </a:r>
              </a:p>
            </p:txBody>
          </p:sp>
          <p:sp>
            <p:nvSpPr>
              <p:cNvPr id="75" name="TextBox 74">
                <a:extLst>
                  <a:ext uri="{FF2B5EF4-FFF2-40B4-BE49-F238E27FC236}">
                    <a16:creationId xmlns:a16="http://schemas.microsoft.com/office/drawing/2014/main" id="{AB32AA9D-AE67-05A0-AE0A-9C7460BFE894}"/>
                  </a:ext>
                </a:extLst>
              </p:cNvPr>
              <p:cNvSpPr txBox="1"/>
              <p:nvPr/>
            </p:nvSpPr>
            <p:spPr bwMode="auto">
              <a:xfrm>
                <a:off x="6072292"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42 (226)</a:t>
                </a:r>
              </a:p>
              <a:p>
                <a:pPr algn="ctr">
                  <a:lnSpc>
                    <a:spcPct val="90000"/>
                  </a:lnSpc>
                  <a:spcAft>
                    <a:spcPct val="0"/>
                  </a:spcAft>
                  <a:buClrTx/>
                  <a:buFontTx/>
                  <a:buNone/>
                </a:pPr>
                <a:r>
                  <a:rPr lang="en-US" sz="1200" b="0" dirty="0">
                    <a:solidFill>
                      <a:schemeClr val="bg1"/>
                    </a:solidFill>
                    <a:latin typeface="Calibri" panose="020F0502020204030204" pitchFamily="34" charset="0"/>
                  </a:rPr>
                  <a:t>5 (78)</a:t>
                </a:r>
              </a:p>
            </p:txBody>
          </p:sp>
          <p:sp>
            <p:nvSpPr>
              <p:cNvPr id="76" name="TextBox 75">
                <a:extLst>
                  <a:ext uri="{FF2B5EF4-FFF2-40B4-BE49-F238E27FC236}">
                    <a16:creationId xmlns:a16="http://schemas.microsoft.com/office/drawing/2014/main" id="{6D5D9F53-BB99-5BB8-E73C-500813F0E332}"/>
                  </a:ext>
                </a:extLst>
              </p:cNvPr>
              <p:cNvSpPr txBox="1"/>
              <p:nvPr/>
            </p:nvSpPr>
            <p:spPr bwMode="auto">
              <a:xfrm>
                <a:off x="6476343" y="4513793"/>
                <a:ext cx="44459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23 (229)</a:t>
                </a:r>
              </a:p>
              <a:p>
                <a:pPr algn="ctr">
                  <a:lnSpc>
                    <a:spcPct val="90000"/>
                  </a:lnSpc>
                  <a:spcAft>
                    <a:spcPct val="0"/>
                  </a:spcAft>
                  <a:buClrTx/>
                  <a:buFontTx/>
                  <a:buNone/>
                </a:pPr>
                <a:r>
                  <a:rPr lang="en-US" sz="1200" b="0" dirty="0">
                    <a:solidFill>
                      <a:schemeClr val="bg1"/>
                    </a:solidFill>
                    <a:latin typeface="Calibri" panose="020F0502020204030204" pitchFamily="34" charset="0"/>
                  </a:rPr>
                  <a:t>3 (78)</a:t>
                </a:r>
              </a:p>
            </p:txBody>
          </p:sp>
          <p:sp>
            <p:nvSpPr>
              <p:cNvPr id="77" name="TextBox 76">
                <a:extLst>
                  <a:ext uri="{FF2B5EF4-FFF2-40B4-BE49-F238E27FC236}">
                    <a16:creationId xmlns:a16="http://schemas.microsoft.com/office/drawing/2014/main" id="{8D553412-0DAD-A51D-22BD-2E02195A0126}"/>
                  </a:ext>
                </a:extLst>
              </p:cNvPr>
              <p:cNvSpPr txBox="1"/>
              <p:nvPr/>
            </p:nvSpPr>
            <p:spPr bwMode="auto">
              <a:xfrm>
                <a:off x="6916395"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7 (230)</a:t>
                </a:r>
              </a:p>
              <a:p>
                <a:pPr algn="ctr">
                  <a:lnSpc>
                    <a:spcPct val="90000"/>
                  </a:lnSpc>
                  <a:spcAft>
                    <a:spcPct val="0"/>
                  </a:spcAft>
                  <a:buClrTx/>
                  <a:buFontTx/>
                  <a:buNone/>
                </a:pPr>
                <a:r>
                  <a:rPr lang="en-US" sz="1200" b="0" dirty="0">
                    <a:solidFill>
                      <a:schemeClr val="bg1"/>
                    </a:solidFill>
                    <a:latin typeface="Calibri" panose="020F0502020204030204" pitchFamily="34" charset="0"/>
                  </a:rPr>
                  <a:t>1 (78)</a:t>
                </a:r>
              </a:p>
            </p:txBody>
          </p:sp>
          <p:sp>
            <p:nvSpPr>
              <p:cNvPr id="78" name="TextBox 77">
                <a:extLst>
                  <a:ext uri="{FF2B5EF4-FFF2-40B4-BE49-F238E27FC236}">
                    <a16:creationId xmlns:a16="http://schemas.microsoft.com/office/drawing/2014/main" id="{C22FD46F-1503-3E5B-211C-F964B960F010}"/>
                  </a:ext>
                </a:extLst>
              </p:cNvPr>
              <p:cNvSpPr txBox="1"/>
              <p:nvPr/>
            </p:nvSpPr>
            <p:spPr bwMode="auto">
              <a:xfrm>
                <a:off x="7311130" y="4513793"/>
                <a:ext cx="39510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0 (230)</a:t>
                </a:r>
              </a:p>
              <a:p>
                <a:pPr algn="ctr">
                  <a:lnSpc>
                    <a:spcPct val="90000"/>
                  </a:lnSpc>
                  <a:spcAft>
                    <a:spcPct val="0"/>
                  </a:spcAft>
                  <a:buClrTx/>
                  <a:buFontTx/>
                  <a:buNone/>
                </a:pPr>
                <a:r>
                  <a:rPr lang="en-US" sz="1200" b="0" dirty="0">
                    <a:solidFill>
                      <a:schemeClr val="bg1"/>
                    </a:solidFill>
                    <a:latin typeface="Calibri" panose="020F0502020204030204" pitchFamily="34" charset="0"/>
                  </a:rPr>
                  <a:t>0 (78)</a:t>
                </a:r>
              </a:p>
            </p:txBody>
          </p:sp>
        </p:grpSp>
      </p:grpSp>
      <p:grpSp>
        <p:nvGrpSpPr>
          <p:cNvPr id="82" name="Group 81">
            <a:extLst>
              <a:ext uri="{FF2B5EF4-FFF2-40B4-BE49-F238E27FC236}">
                <a16:creationId xmlns:a16="http://schemas.microsoft.com/office/drawing/2014/main" id="{CCFC9AAA-D026-7A30-D7E5-2C9C289EC0BD}"/>
              </a:ext>
            </a:extLst>
          </p:cNvPr>
          <p:cNvGrpSpPr/>
          <p:nvPr/>
        </p:nvGrpSpPr>
        <p:grpSpPr>
          <a:xfrm>
            <a:off x="2257425" y="1676400"/>
            <a:ext cx="8286961" cy="1765574"/>
            <a:chOff x="2257425" y="1676400"/>
            <a:chExt cx="8286961" cy="1765574"/>
          </a:xfrm>
        </p:grpSpPr>
        <p:grpSp>
          <p:nvGrpSpPr>
            <p:cNvPr id="62" name="Group 61">
              <a:extLst>
                <a:ext uri="{FF2B5EF4-FFF2-40B4-BE49-F238E27FC236}">
                  <a16:creationId xmlns:a16="http://schemas.microsoft.com/office/drawing/2014/main" id="{7EC7E5C5-2C0E-BEA7-629D-E68E42FC8AE9}"/>
                </a:ext>
              </a:extLst>
            </p:cNvPr>
            <p:cNvGrpSpPr/>
            <p:nvPr/>
          </p:nvGrpSpPr>
          <p:grpSpPr>
            <a:xfrm>
              <a:off x="2257425" y="1676400"/>
              <a:ext cx="8256058" cy="1714500"/>
              <a:chOff x="2257425" y="1676400"/>
              <a:chExt cx="8256058" cy="1714500"/>
            </a:xfrm>
          </p:grpSpPr>
          <p:sp>
            <p:nvSpPr>
              <p:cNvPr id="2" name="Freeform: Shape 1">
                <a:extLst>
                  <a:ext uri="{FF2B5EF4-FFF2-40B4-BE49-F238E27FC236}">
                    <a16:creationId xmlns:a16="http://schemas.microsoft.com/office/drawing/2014/main" id="{4E81B1DD-F40D-F494-718F-E12AB7C86D18}"/>
                  </a:ext>
                </a:extLst>
              </p:cNvPr>
              <p:cNvSpPr/>
              <p:nvPr/>
            </p:nvSpPr>
            <p:spPr bwMode="auto">
              <a:xfrm>
                <a:off x="2257425" y="1676400"/>
                <a:ext cx="4905375" cy="1368425"/>
              </a:xfrm>
              <a:custGeom>
                <a:avLst/>
                <a:gdLst>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17775 w 4905375"/>
                  <a:gd name="connsiteY65" fmla="*/ 869950 h 1368425"/>
                  <a:gd name="connsiteX66" fmla="*/ 2517775 w 4905375"/>
                  <a:gd name="connsiteY66" fmla="*/ 917575 h 1368425"/>
                  <a:gd name="connsiteX67" fmla="*/ 2543175 w 4905375"/>
                  <a:gd name="connsiteY67" fmla="*/ 917575 h 1368425"/>
                  <a:gd name="connsiteX68" fmla="*/ 2543175 w 4905375"/>
                  <a:gd name="connsiteY68" fmla="*/ 990600 h 1368425"/>
                  <a:gd name="connsiteX69" fmla="*/ 2590800 w 4905375"/>
                  <a:gd name="connsiteY69" fmla="*/ 990600 h 1368425"/>
                  <a:gd name="connsiteX70" fmla="*/ 2590800 w 4905375"/>
                  <a:gd name="connsiteY70" fmla="*/ 990600 h 1368425"/>
                  <a:gd name="connsiteX71" fmla="*/ 2609850 w 4905375"/>
                  <a:gd name="connsiteY71" fmla="*/ 1009650 h 1368425"/>
                  <a:gd name="connsiteX72" fmla="*/ 2743200 w 4905375"/>
                  <a:gd name="connsiteY72" fmla="*/ 1009650 h 1368425"/>
                  <a:gd name="connsiteX73" fmla="*/ 2743200 w 4905375"/>
                  <a:gd name="connsiteY73" fmla="*/ 1031875 h 1368425"/>
                  <a:gd name="connsiteX74" fmla="*/ 2847975 w 4905375"/>
                  <a:gd name="connsiteY74" fmla="*/ 1031875 h 1368425"/>
                  <a:gd name="connsiteX75" fmla="*/ 2854325 w 4905375"/>
                  <a:gd name="connsiteY75" fmla="*/ 1038225 h 1368425"/>
                  <a:gd name="connsiteX76" fmla="*/ 2962275 w 4905375"/>
                  <a:gd name="connsiteY76" fmla="*/ 1038225 h 1368425"/>
                  <a:gd name="connsiteX77" fmla="*/ 2962275 w 4905375"/>
                  <a:gd name="connsiteY77" fmla="*/ 1038225 h 1368425"/>
                  <a:gd name="connsiteX78" fmla="*/ 2962275 w 4905375"/>
                  <a:gd name="connsiteY78" fmla="*/ 1063625 h 1368425"/>
                  <a:gd name="connsiteX79" fmla="*/ 3117850 w 4905375"/>
                  <a:gd name="connsiteY79" fmla="*/ 1063625 h 1368425"/>
                  <a:gd name="connsiteX80" fmla="*/ 3117850 w 4905375"/>
                  <a:gd name="connsiteY80" fmla="*/ 1089025 h 1368425"/>
                  <a:gd name="connsiteX81" fmla="*/ 3136900 w 4905375"/>
                  <a:gd name="connsiteY81" fmla="*/ 1089025 h 1368425"/>
                  <a:gd name="connsiteX82" fmla="*/ 3136900 w 4905375"/>
                  <a:gd name="connsiteY82" fmla="*/ 1117600 h 1368425"/>
                  <a:gd name="connsiteX83" fmla="*/ 3184525 w 4905375"/>
                  <a:gd name="connsiteY83" fmla="*/ 1117600 h 1368425"/>
                  <a:gd name="connsiteX84" fmla="*/ 3184525 w 4905375"/>
                  <a:gd name="connsiteY84" fmla="*/ 1133475 h 1368425"/>
                  <a:gd name="connsiteX85" fmla="*/ 3254375 w 4905375"/>
                  <a:gd name="connsiteY85" fmla="*/ 1133475 h 1368425"/>
                  <a:gd name="connsiteX86" fmla="*/ 3254375 w 4905375"/>
                  <a:gd name="connsiteY86" fmla="*/ 1146175 h 1368425"/>
                  <a:gd name="connsiteX87" fmla="*/ 3336925 w 4905375"/>
                  <a:gd name="connsiteY87" fmla="*/ 1146175 h 1368425"/>
                  <a:gd name="connsiteX88" fmla="*/ 3336925 w 4905375"/>
                  <a:gd name="connsiteY88" fmla="*/ 1171575 h 1368425"/>
                  <a:gd name="connsiteX89" fmla="*/ 3692525 w 4905375"/>
                  <a:gd name="connsiteY89" fmla="*/ 1171575 h 1368425"/>
                  <a:gd name="connsiteX90" fmla="*/ 3692525 w 4905375"/>
                  <a:gd name="connsiteY90" fmla="*/ 1193800 h 1368425"/>
                  <a:gd name="connsiteX91" fmla="*/ 3740150 w 4905375"/>
                  <a:gd name="connsiteY91" fmla="*/ 1193800 h 1368425"/>
                  <a:gd name="connsiteX92" fmla="*/ 3740150 w 4905375"/>
                  <a:gd name="connsiteY92" fmla="*/ 1228725 h 1368425"/>
                  <a:gd name="connsiteX93" fmla="*/ 3854450 w 4905375"/>
                  <a:gd name="connsiteY93" fmla="*/ 1228725 h 1368425"/>
                  <a:gd name="connsiteX94" fmla="*/ 3854450 w 4905375"/>
                  <a:gd name="connsiteY94" fmla="*/ 1247775 h 1368425"/>
                  <a:gd name="connsiteX95" fmla="*/ 3975100 w 4905375"/>
                  <a:gd name="connsiteY95" fmla="*/ 1247775 h 1368425"/>
                  <a:gd name="connsiteX96" fmla="*/ 3975100 w 4905375"/>
                  <a:gd name="connsiteY96" fmla="*/ 1270000 h 1368425"/>
                  <a:gd name="connsiteX97" fmla="*/ 4321175 w 4905375"/>
                  <a:gd name="connsiteY97" fmla="*/ 1270000 h 1368425"/>
                  <a:gd name="connsiteX98" fmla="*/ 4321175 w 4905375"/>
                  <a:gd name="connsiteY98" fmla="*/ 1301750 h 1368425"/>
                  <a:gd name="connsiteX99" fmla="*/ 4343400 w 4905375"/>
                  <a:gd name="connsiteY99" fmla="*/ 1301750 h 1368425"/>
                  <a:gd name="connsiteX100" fmla="*/ 4343400 w 4905375"/>
                  <a:gd name="connsiteY100" fmla="*/ 1330325 h 1368425"/>
                  <a:gd name="connsiteX101" fmla="*/ 4600575 w 4905375"/>
                  <a:gd name="connsiteY101" fmla="*/ 1330325 h 1368425"/>
                  <a:gd name="connsiteX102" fmla="*/ 4600575 w 4905375"/>
                  <a:gd name="connsiteY102" fmla="*/ 1352550 h 1368425"/>
                  <a:gd name="connsiteX103" fmla="*/ 4775200 w 4905375"/>
                  <a:gd name="connsiteY103" fmla="*/ 1352550 h 1368425"/>
                  <a:gd name="connsiteX104" fmla="*/ 4775200 w 4905375"/>
                  <a:gd name="connsiteY104" fmla="*/ 1368425 h 1368425"/>
                  <a:gd name="connsiteX105" fmla="*/ 4905375 w 4905375"/>
                  <a:gd name="connsiteY105"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17775 w 4905375"/>
                  <a:gd name="connsiteY65" fmla="*/ 869950 h 1368425"/>
                  <a:gd name="connsiteX66" fmla="*/ 2517775 w 4905375"/>
                  <a:gd name="connsiteY66" fmla="*/ 917575 h 1368425"/>
                  <a:gd name="connsiteX67" fmla="*/ 2543175 w 4905375"/>
                  <a:gd name="connsiteY67" fmla="*/ 917575 h 1368425"/>
                  <a:gd name="connsiteX68" fmla="*/ 2559050 w 4905375"/>
                  <a:gd name="connsiteY68" fmla="*/ 996950 h 1368425"/>
                  <a:gd name="connsiteX69" fmla="*/ 2590800 w 4905375"/>
                  <a:gd name="connsiteY69" fmla="*/ 990600 h 1368425"/>
                  <a:gd name="connsiteX70" fmla="*/ 2590800 w 4905375"/>
                  <a:gd name="connsiteY70" fmla="*/ 990600 h 1368425"/>
                  <a:gd name="connsiteX71" fmla="*/ 2609850 w 4905375"/>
                  <a:gd name="connsiteY71" fmla="*/ 1009650 h 1368425"/>
                  <a:gd name="connsiteX72" fmla="*/ 2743200 w 4905375"/>
                  <a:gd name="connsiteY72" fmla="*/ 1009650 h 1368425"/>
                  <a:gd name="connsiteX73" fmla="*/ 2743200 w 4905375"/>
                  <a:gd name="connsiteY73" fmla="*/ 1031875 h 1368425"/>
                  <a:gd name="connsiteX74" fmla="*/ 2847975 w 4905375"/>
                  <a:gd name="connsiteY74" fmla="*/ 1031875 h 1368425"/>
                  <a:gd name="connsiteX75" fmla="*/ 2854325 w 4905375"/>
                  <a:gd name="connsiteY75" fmla="*/ 1038225 h 1368425"/>
                  <a:gd name="connsiteX76" fmla="*/ 2962275 w 4905375"/>
                  <a:gd name="connsiteY76" fmla="*/ 1038225 h 1368425"/>
                  <a:gd name="connsiteX77" fmla="*/ 2962275 w 4905375"/>
                  <a:gd name="connsiteY77" fmla="*/ 1038225 h 1368425"/>
                  <a:gd name="connsiteX78" fmla="*/ 2962275 w 4905375"/>
                  <a:gd name="connsiteY78" fmla="*/ 1063625 h 1368425"/>
                  <a:gd name="connsiteX79" fmla="*/ 3117850 w 4905375"/>
                  <a:gd name="connsiteY79" fmla="*/ 1063625 h 1368425"/>
                  <a:gd name="connsiteX80" fmla="*/ 3117850 w 4905375"/>
                  <a:gd name="connsiteY80" fmla="*/ 1089025 h 1368425"/>
                  <a:gd name="connsiteX81" fmla="*/ 3136900 w 4905375"/>
                  <a:gd name="connsiteY81" fmla="*/ 1089025 h 1368425"/>
                  <a:gd name="connsiteX82" fmla="*/ 3136900 w 4905375"/>
                  <a:gd name="connsiteY82" fmla="*/ 1117600 h 1368425"/>
                  <a:gd name="connsiteX83" fmla="*/ 3184525 w 4905375"/>
                  <a:gd name="connsiteY83" fmla="*/ 1117600 h 1368425"/>
                  <a:gd name="connsiteX84" fmla="*/ 3184525 w 4905375"/>
                  <a:gd name="connsiteY84" fmla="*/ 1133475 h 1368425"/>
                  <a:gd name="connsiteX85" fmla="*/ 3254375 w 4905375"/>
                  <a:gd name="connsiteY85" fmla="*/ 1133475 h 1368425"/>
                  <a:gd name="connsiteX86" fmla="*/ 3254375 w 4905375"/>
                  <a:gd name="connsiteY86" fmla="*/ 1146175 h 1368425"/>
                  <a:gd name="connsiteX87" fmla="*/ 3336925 w 4905375"/>
                  <a:gd name="connsiteY87" fmla="*/ 1146175 h 1368425"/>
                  <a:gd name="connsiteX88" fmla="*/ 3336925 w 4905375"/>
                  <a:gd name="connsiteY88" fmla="*/ 1171575 h 1368425"/>
                  <a:gd name="connsiteX89" fmla="*/ 3692525 w 4905375"/>
                  <a:gd name="connsiteY89" fmla="*/ 1171575 h 1368425"/>
                  <a:gd name="connsiteX90" fmla="*/ 3692525 w 4905375"/>
                  <a:gd name="connsiteY90" fmla="*/ 1193800 h 1368425"/>
                  <a:gd name="connsiteX91" fmla="*/ 3740150 w 4905375"/>
                  <a:gd name="connsiteY91" fmla="*/ 1193800 h 1368425"/>
                  <a:gd name="connsiteX92" fmla="*/ 3740150 w 4905375"/>
                  <a:gd name="connsiteY92" fmla="*/ 1228725 h 1368425"/>
                  <a:gd name="connsiteX93" fmla="*/ 3854450 w 4905375"/>
                  <a:gd name="connsiteY93" fmla="*/ 1228725 h 1368425"/>
                  <a:gd name="connsiteX94" fmla="*/ 3854450 w 4905375"/>
                  <a:gd name="connsiteY94" fmla="*/ 1247775 h 1368425"/>
                  <a:gd name="connsiteX95" fmla="*/ 3975100 w 4905375"/>
                  <a:gd name="connsiteY95" fmla="*/ 1247775 h 1368425"/>
                  <a:gd name="connsiteX96" fmla="*/ 3975100 w 4905375"/>
                  <a:gd name="connsiteY96" fmla="*/ 1270000 h 1368425"/>
                  <a:gd name="connsiteX97" fmla="*/ 4321175 w 4905375"/>
                  <a:gd name="connsiteY97" fmla="*/ 1270000 h 1368425"/>
                  <a:gd name="connsiteX98" fmla="*/ 4321175 w 4905375"/>
                  <a:gd name="connsiteY98" fmla="*/ 1301750 h 1368425"/>
                  <a:gd name="connsiteX99" fmla="*/ 4343400 w 4905375"/>
                  <a:gd name="connsiteY99" fmla="*/ 1301750 h 1368425"/>
                  <a:gd name="connsiteX100" fmla="*/ 4343400 w 4905375"/>
                  <a:gd name="connsiteY100" fmla="*/ 1330325 h 1368425"/>
                  <a:gd name="connsiteX101" fmla="*/ 4600575 w 4905375"/>
                  <a:gd name="connsiteY101" fmla="*/ 1330325 h 1368425"/>
                  <a:gd name="connsiteX102" fmla="*/ 4600575 w 4905375"/>
                  <a:gd name="connsiteY102" fmla="*/ 1352550 h 1368425"/>
                  <a:gd name="connsiteX103" fmla="*/ 4775200 w 4905375"/>
                  <a:gd name="connsiteY103" fmla="*/ 1352550 h 1368425"/>
                  <a:gd name="connsiteX104" fmla="*/ 4775200 w 4905375"/>
                  <a:gd name="connsiteY104" fmla="*/ 1368425 h 1368425"/>
                  <a:gd name="connsiteX105" fmla="*/ 4905375 w 4905375"/>
                  <a:gd name="connsiteY105"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17775 w 4905375"/>
                  <a:gd name="connsiteY65" fmla="*/ 869950 h 1368425"/>
                  <a:gd name="connsiteX66" fmla="*/ 2517775 w 4905375"/>
                  <a:gd name="connsiteY66" fmla="*/ 917575 h 1368425"/>
                  <a:gd name="connsiteX67" fmla="*/ 2557463 w 4905375"/>
                  <a:gd name="connsiteY67" fmla="*/ 911225 h 1368425"/>
                  <a:gd name="connsiteX68" fmla="*/ 2559050 w 4905375"/>
                  <a:gd name="connsiteY68" fmla="*/ 996950 h 1368425"/>
                  <a:gd name="connsiteX69" fmla="*/ 2590800 w 4905375"/>
                  <a:gd name="connsiteY69" fmla="*/ 990600 h 1368425"/>
                  <a:gd name="connsiteX70" fmla="*/ 2590800 w 4905375"/>
                  <a:gd name="connsiteY70" fmla="*/ 990600 h 1368425"/>
                  <a:gd name="connsiteX71" fmla="*/ 2609850 w 4905375"/>
                  <a:gd name="connsiteY71" fmla="*/ 1009650 h 1368425"/>
                  <a:gd name="connsiteX72" fmla="*/ 2743200 w 4905375"/>
                  <a:gd name="connsiteY72" fmla="*/ 1009650 h 1368425"/>
                  <a:gd name="connsiteX73" fmla="*/ 2743200 w 4905375"/>
                  <a:gd name="connsiteY73" fmla="*/ 1031875 h 1368425"/>
                  <a:gd name="connsiteX74" fmla="*/ 2847975 w 4905375"/>
                  <a:gd name="connsiteY74" fmla="*/ 1031875 h 1368425"/>
                  <a:gd name="connsiteX75" fmla="*/ 2854325 w 4905375"/>
                  <a:gd name="connsiteY75" fmla="*/ 1038225 h 1368425"/>
                  <a:gd name="connsiteX76" fmla="*/ 2962275 w 4905375"/>
                  <a:gd name="connsiteY76" fmla="*/ 1038225 h 1368425"/>
                  <a:gd name="connsiteX77" fmla="*/ 2962275 w 4905375"/>
                  <a:gd name="connsiteY77" fmla="*/ 1038225 h 1368425"/>
                  <a:gd name="connsiteX78" fmla="*/ 2962275 w 4905375"/>
                  <a:gd name="connsiteY78" fmla="*/ 1063625 h 1368425"/>
                  <a:gd name="connsiteX79" fmla="*/ 3117850 w 4905375"/>
                  <a:gd name="connsiteY79" fmla="*/ 1063625 h 1368425"/>
                  <a:gd name="connsiteX80" fmla="*/ 3117850 w 4905375"/>
                  <a:gd name="connsiteY80" fmla="*/ 1089025 h 1368425"/>
                  <a:gd name="connsiteX81" fmla="*/ 3136900 w 4905375"/>
                  <a:gd name="connsiteY81" fmla="*/ 1089025 h 1368425"/>
                  <a:gd name="connsiteX82" fmla="*/ 3136900 w 4905375"/>
                  <a:gd name="connsiteY82" fmla="*/ 1117600 h 1368425"/>
                  <a:gd name="connsiteX83" fmla="*/ 3184525 w 4905375"/>
                  <a:gd name="connsiteY83" fmla="*/ 1117600 h 1368425"/>
                  <a:gd name="connsiteX84" fmla="*/ 3184525 w 4905375"/>
                  <a:gd name="connsiteY84" fmla="*/ 1133475 h 1368425"/>
                  <a:gd name="connsiteX85" fmla="*/ 3254375 w 4905375"/>
                  <a:gd name="connsiteY85" fmla="*/ 1133475 h 1368425"/>
                  <a:gd name="connsiteX86" fmla="*/ 3254375 w 4905375"/>
                  <a:gd name="connsiteY86" fmla="*/ 1146175 h 1368425"/>
                  <a:gd name="connsiteX87" fmla="*/ 3336925 w 4905375"/>
                  <a:gd name="connsiteY87" fmla="*/ 1146175 h 1368425"/>
                  <a:gd name="connsiteX88" fmla="*/ 3336925 w 4905375"/>
                  <a:gd name="connsiteY88" fmla="*/ 1171575 h 1368425"/>
                  <a:gd name="connsiteX89" fmla="*/ 3692525 w 4905375"/>
                  <a:gd name="connsiteY89" fmla="*/ 1171575 h 1368425"/>
                  <a:gd name="connsiteX90" fmla="*/ 3692525 w 4905375"/>
                  <a:gd name="connsiteY90" fmla="*/ 1193800 h 1368425"/>
                  <a:gd name="connsiteX91" fmla="*/ 3740150 w 4905375"/>
                  <a:gd name="connsiteY91" fmla="*/ 1193800 h 1368425"/>
                  <a:gd name="connsiteX92" fmla="*/ 3740150 w 4905375"/>
                  <a:gd name="connsiteY92" fmla="*/ 1228725 h 1368425"/>
                  <a:gd name="connsiteX93" fmla="*/ 3854450 w 4905375"/>
                  <a:gd name="connsiteY93" fmla="*/ 1228725 h 1368425"/>
                  <a:gd name="connsiteX94" fmla="*/ 3854450 w 4905375"/>
                  <a:gd name="connsiteY94" fmla="*/ 1247775 h 1368425"/>
                  <a:gd name="connsiteX95" fmla="*/ 3975100 w 4905375"/>
                  <a:gd name="connsiteY95" fmla="*/ 1247775 h 1368425"/>
                  <a:gd name="connsiteX96" fmla="*/ 3975100 w 4905375"/>
                  <a:gd name="connsiteY96" fmla="*/ 1270000 h 1368425"/>
                  <a:gd name="connsiteX97" fmla="*/ 4321175 w 4905375"/>
                  <a:gd name="connsiteY97" fmla="*/ 1270000 h 1368425"/>
                  <a:gd name="connsiteX98" fmla="*/ 4321175 w 4905375"/>
                  <a:gd name="connsiteY98" fmla="*/ 1301750 h 1368425"/>
                  <a:gd name="connsiteX99" fmla="*/ 4343400 w 4905375"/>
                  <a:gd name="connsiteY99" fmla="*/ 1301750 h 1368425"/>
                  <a:gd name="connsiteX100" fmla="*/ 4343400 w 4905375"/>
                  <a:gd name="connsiteY100" fmla="*/ 1330325 h 1368425"/>
                  <a:gd name="connsiteX101" fmla="*/ 4600575 w 4905375"/>
                  <a:gd name="connsiteY101" fmla="*/ 1330325 h 1368425"/>
                  <a:gd name="connsiteX102" fmla="*/ 4600575 w 4905375"/>
                  <a:gd name="connsiteY102" fmla="*/ 1352550 h 1368425"/>
                  <a:gd name="connsiteX103" fmla="*/ 4775200 w 4905375"/>
                  <a:gd name="connsiteY103" fmla="*/ 1352550 h 1368425"/>
                  <a:gd name="connsiteX104" fmla="*/ 4775200 w 4905375"/>
                  <a:gd name="connsiteY104" fmla="*/ 1368425 h 1368425"/>
                  <a:gd name="connsiteX105" fmla="*/ 4905375 w 4905375"/>
                  <a:gd name="connsiteY105"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17775 w 4905375"/>
                  <a:gd name="connsiteY65" fmla="*/ 869950 h 1368425"/>
                  <a:gd name="connsiteX66" fmla="*/ 2517775 w 4905375"/>
                  <a:gd name="connsiteY66" fmla="*/ 917575 h 1368425"/>
                  <a:gd name="connsiteX67" fmla="*/ 2557463 w 4905375"/>
                  <a:gd name="connsiteY67" fmla="*/ 933450 h 1368425"/>
                  <a:gd name="connsiteX68" fmla="*/ 2559050 w 4905375"/>
                  <a:gd name="connsiteY68" fmla="*/ 996950 h 1368425"/>
                  <a:gd name="connsiteX69" fmla="*/ 2590800 w 4905375"/>
                  <a:gd name="connsiteY69" fmla="*/ 990600 h 1368425"/>
                  <a:gd name="connsiteX70" fmla="*/ 2590800 w 4905375"/>
                  <a:gd name="connsiteY70" fmla="*/ 990600 h 1368425"/>
                  <a:gd name="connsiteX71" fmla="*/ 2609850 w 4905375"/>
                  <a:gd name="connsiteY71" fmla="*/ 1009650 h 1368425"/>
                  <a:gd name="connsiteX72" fmla="*/ 2743200 w 4905375"/>
                  <a:gd name="connsiteY72" fmla="*/ 1009650 h 1368425"/>
                  <a:gd name="connsiteX73" fmla="*/ 2743200 w 4905375"/>
                  <a:gd name="connsiteY73" fmla="*/ 1031875 h 1368425"/>
                  <a:gd name="connsiteX74" fmla="*/ 2847975 w 4905375"/>
                  <a:gd name="connsiteY74" fmla="*/ 1031875 h 1368425"/>
                  <a:gd name="connsiteX75" fmla="*/ 2854325 w 4905375"/>
                  <a:gd name="connsiteY75" fmla="*/ 1038225 h 1368425"/>
                  <a:gd name="connsiteX76" fmla="*/ 2962275 w 4905375"/>
                  <a:gd name="connsiteY76" fmla="*/ 1038225 h 1368425"/>
                  <a:gd name="connsiteX77" fmla="*/ 2962275 w 4905375"/>
                  <a:gd name="connsiteY77" fmla="*/ 1038225 h 1368425"/>
                  <a:gd name="connsiteX78" fmla="*/ 2962275 w 4905375"/>
                  <a:gd name="connsiteY78" fmla="*/ 1063625 h 1368425"/>
                  <a:gd name="connsiteX79" fmla="*/ 3117850 w 4905375"/>
                  <a:gd name="connsiteY79" fmla="*/ 1063625 h 1368425"/>
                  <a:gd name="connsiteX80" fmla="*/ 3117850 w 4905375"/>
                  <a:gd name="connsiteY80" fmla="*/ 1089025 h 1368425"/>
                  <a:gd name="connsiteX81" fmla="*/ 3136900 w 4905375"/>
                  <a:gd name="connsiteY81" fmla="*/ 1089025 h 1368425"/>
                  <a:gd name="connsiteX82" fmla="*/ 3136900 w 4905375"/>
                  <a:gd name="connsiteY82" fmla="*/ 1117600 h 1368425"/>
                  <a:gd name="connsiteX83" fmla="*/ 3184525 w 4905375"/>
                  <a:gd name="connsiteY83" fmla="*/ 1117600 h 1368425"/>
                  <a:gd name="connsiteX84" fmla="*/ 3184525 w 4905375"/>
                  <a:gd name="connsiteY84" fmla="*/ 1133475 h 1368425"/>
                  <a:gd name="connsiteX85" fmla="*/ 3254375 w 4905375"/>
                  <a:gd name="connsiteY85" fmla="*/ 1133475 h 1368425"/>
                  <a:gd name="connsiteX86" fmla="*/ 3254375 w 4905375"/>
                  <a:gd name="connsiteY86" fmla="*/ 1146175 h 1368425"/>
                  <a:gd name="connsiteX87" fmla="*/ 3336925 w 4905375"/>
                  <a:gd name="connsiteY87" fmla="*/ 1146175 h 1368425"/>
                  <a:gd name="connsiteX88" fmla="*/ 3336925 w 4905375"/>
                  <a:gd name="connsiteY88" fmla="*/ 1171575 h 1368425"/>
                  <a:gd name="connsiteX89" fmla="*/ 3692525 w 4905375"/>
                  <a:gd name="connsiteY89" fmla="*/ 1171575 h 1368425"/>
                  <a:gd name="connsiteX90" fmla="*/ 3692525 w 4905375"/>
                  <a:gd name="connsiteY90" fmla="*/ 1193800 h 1368425"/>
                  <a:gd name="connsiteX91" fmla="*/ 3740150 w 4905375"/>
                  <a:gd name="connsiteY91" fmla="*/ 1193800 h 1368425"/>
                  <a:gd name="connsiteX92" fmla="*/ 3740150 w 4905375"/>
                  <a:gd name="connsiteY92" fmla="*/ 1228725 h 1368425"/>
                  <a:gd name="connsiteX93" fmla="*/ 3854450 w 4905375"/>
                  <a:gd name="connsiteY93" fmla="*/ 1228725 h 1368425"/>
                  <a:gd name="connsiteX94" fmla="*/ 3854450 w 4905375"/>
                  <a:gd name="connsiteY94" fmla="*/ 1247775 h 1368425"/>
                  <a:gd name="connsiteX95" fmla="*/ 3975100 w 4905375"/>
                  <a:gd name="connsiteY95" fmla="*/ 1247775 h 1368425"/>
                  <a:gd name="connsiteX96" fmla="*/ 3975100 w 4905375"/>
                  <a:gd name="connsiteY96" fmla="*/ 1270000 h 1368425"/>
                  <a:gd name="connsiteX97" fmla="*/ 4321175 w 4905375"/>
                  <a:gd name="connsiteY97" fmla="*/ 1270000 h 1368425"/>
                  <a:gd name="connsiteX98" fmla="*/ 4321175 w 4905375"/>
                  <a:gd name="connsiteY98" fmla="*/ 1301750 h 1368425"/>
                  <a:gd name="connsiteX99" fmla="*/ 4343400 w 4905375"/>
                  <a:gd name="connsiteY99" fmla="*/ 1301750 h 1368425"/>
                  <a:gd name="connsiteX100" fmla="*/ 4343400 w 4905375"/>
                  <a:gd name="connsiteY100" fmla="*/ 1330325 h 1368425"/>
                  <a:gd name="connsiteX101" fmla="*/ 4600575 w 4905375"/>
                  <a:gd name="connsiteY101" fmla="*/ 1330325 h 1368425"/>
                  <a:gd name="connsiteX102" fmla="*/ 4600575 w 4905375"/>
                  <a:gd name="connsiteY102" fmla="*/ 1352550 h 1368425"/>
                  <a:gd name="connsiteX103" fmla="*/ 4775200 w 4905375"/>
                  <a:gd name="connsiteY103" fmla="*/ 1352550 h 1368425"/>
                  <a:gd name="connsiteX104" fmla="*/ 4775200 w 4905375"/>
                  <a:gd name="connsiteY104" fmla="*/ 1368425 h 1368425"/>
                  <a:gd name="connsiteX105" fmla="*/ 4905375 w 4905375"/>
                  <a:gd name="connsiteY105"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17775 w 4905375"/>
                  <a:gd name="connsiteY65" fmla="*/ 869950 h 1368425"/>
                  <a:gd name="connsiteX66" fmla="*/ 2532062 w 4905375"/>
                  <a:gd name="connsiteY66" fmla="*/ 936625 h 1368425"/>
                  <a:gd name="connsiteX67" fmla="*/ 2557463 w 4905375"/>
                  <a:gd name="connsiteY67" fmla="*/ 933450 h 1368425"/>
                  <a:gd name="connsiteX68" fmla="*/ 2559050 w 4905375"/>
                  <a:gd name="connsiteY68" fmla="*/ 996950 h 1368425"/>
                  <a:gd name="connsiteX69" fmla="*/ 2590800 w 4905375"/>
                  <a:gd name="connsiteY69" fmla="*/ 990600 h 1368425"/>
                  <a:gd name="connsiteX70" fmla="*/ 2590800 w 4905375"/>
                  <a:gd name="connsiteY70" fmla="*/ 990600 h 1368425"/>
                  <a:gd name="connsiteX71" fmla="*/ 2609850 w 4905375"/>
                  <a:gd name="connsiteY71" fmla="*/ 1009650 h 1368425"/>
                  <a:gd name="connsiteX72" fmla="*/ 2743200 w 4905375"/>
                  <a:gd name="connsiteY72" fmla="*/ 1009650 h 1368425"/>
                  <a:gd name="connsiteX73" fmla="*/ 2743200 w 4905375"/>
                  <a:gd name="connsiteY73" fmla="*/ 1031875 h 1368425"/>
                  <a:gd name="connsiteX74" fmla="*/ 2847975 w 4905375"/>
                  <a:gd name="connsiteY74" fmla="*/ 1031875 h 1368425"/>
                  <a:gd name="connsiteX75" fmla="*/ 2854325 w 4905375"/>
                  <a:gd name="connsiteY75" fmla="*/ 1038225 h 1368425"/>
                  <a:gd name="connsiteX76" fmla="*/ 2962275 w 4905375"/>
                  <a:gd name="connsiteY76" fmla="*/ 1038225 h 1368425"/>
                  <a:gd name="connsiteX77" fmla="*/ 2962275 w 4905375"/>
                  <a:gd name="connsiteY77" fmla="*/ 1038225 h 1368425"/>
                  <a:gd name="connsiteX78" fmla="*/ 2962275 w 4905375"/>
                  <a:gd name="connsiteY78" fmla="*/ 1063625 h 1368425"/>
                  <a:gd name="connsiteX79" fmla="*/ 3117850 w 4905375"/>
                  <a:gd name="connsiteY79" fmla="*/ 1063625 h 1368425"/>
                  <a:gd name="connsiteX80" fmla="*/ 3117850 w 4905375"/>
                  <a:gd name="connsiteY80" fmla="*/ 1089025 h 1368425"/>
                  <a:gd name="connsiteX81" fmla="*/ 3136900 w 4905375"/>
                  <a:gd name="connsiteY81" fmla="*/ 1089025 h 1368425"/>
                  <a:gd name="connsiteX82" fmla="*/ 3136900 w 4905375"/>
                  <a:gd name="connsiteY82" fmla="*/ 1117600 h 1368425"/>
                  <a:gd name="connsiteX83" fmla="*/ 3184525 w 4905375"/>
                  <a:gd name="connsiteY83" fmla="*/ 1117600 h 1368425"/>
                  <a:gd name="connsiteX84" fmla="*/ 3184525 w 4905375"/>
                  <a:gd name="connsiteY84" fmla="*/ 1133475 h 1368425"/>
                  <a:gd name="connsiteX85" fmla="*/ 3254375 w 4905375"/>
                  <a:gd name="connsiteY85" fmla="*/ 1133475 h 1368425"/>
                  <a:gd name="connsiteX86" fmla="*/ 3254375 w 4905375"/>
                  <a:gd name="connsiteY86" fmla="*/ 1146175 h 1368425"/>
                  <a:gd name="connsiteX87" fmla="*/ 3336925 w 4905375"/>
                  <a:gd name="connsiteY87" fmla="*/ 1146175 h 1368425"/>
                  <a:gd name="connsiteX88" fmla="*/ 3336925 w 4905375"/>
                  <a:gd name="connsiteY88" fmla="*/ 1171575 h 1368425"/>
                  <a:gd name="connsiteX89" fmla="*/ 3692525 w 4905375"/>
                  <a:gd name="connsiteY89" fmla="*/ 1171575 h 1368425"/>
                  <a:gd name="connsiteX90" fmla="*/ 3692525 w 4905375"/>
                  <a:gd name="connsiteY90" fmla="*/ 1193800 h 1368425"/>
                  <a:gd name="connsiteX91" fmla="*/ 3740150 w 4905375"/>
                  <a:gd name="connsiteY91" fmla="*/ 1193800 h 1368425"/>
                  <a:gd name="connsiteX92" fmla="*/ 3740150 w 4905375"/>
                  <a:gd name="connsiteY92" fmla="*/ 1228725 h 1368425"/>
                  <a:gd name="connsiteX93" fmla="*/ 3854450 w 4905375"/>
                  <a:gd name="connsiteY93" fmla="*/ 1228725 h 1368425"/>
                  <a:gd name="connsiteX94" fmla="*/ 3854450 w 4905375"/>
                  <a:gd name="connsiteY94" fmla="*/ 1247775 h 1368425"/>
                  <a:gd name="connsiteX95" fmla="*/ 3975100 w 4905375"/>
                  <a:gd name="connsiteY95" fmla="*/ 1247775 h 1368425"/>
                  <a:gd name="connsiteX96" fmla="*/ 3975100 w 4905375"/>
                  <a:gd name="connsiteY96" fmla="*/ 1270000 h 1368425"/>
                  <a:gd name="connsiteX97" fmla="*/ 4321175 w 4905375"/>
                  <a:gd name="connsiteY97" fmla="*/ 1270000 h 1368425"/>
                  <a:gd name="connsiteX98" fmla="*/ 4321175 w 4905375"/>
                  <a:gd name="connsiteY98" fmla="*/ 1301750 h 1368425"/>
                  <a:gd name="connsiteX99" fmla="*/ 4343400 w 4905375"/>
                  <a:gd name="connsiteY99" fmla="*/ 1301750 h 1368425"/>
                  <a:gd name="connsiteX100" fmla="*/ 4343400 w 4905375"/>
                  <a:gd name="connsiteY100" fmla="*/ 1330325 h 1368425"/>
                  <a:gd name="connsiteX101" fmla="*/ 4600575 w 4905375"/>
                  <a:gd name="connsiteY101" fmla="*/ 1330325 h 1368425"/>
                  <a:gd name="connsiteX102" fmla="*/ 4600575 w 4905375"/>
                  <a:gd name="connsiteY102" fmla="*/ 1352550 h 1368425"/>
                  <a:gd name="connsiteX103" fmla="*/ 4775200 w 4905375"/>
                  <a:gd name="connsiteY103" fmla="*/ 1352550 h 1368425"/>
                  <a:gd name="connsiteX104" fmla="*/ 4775200 w 4905375"/>
                  <a:gd name="connsiteY104" fmla="*/ 1368425 h 1368425"/>
                  <a:gd name="connsiteX105" fmla="*/ 4905375 w 4905375"/>
                  <a:gd name="connsiteY105"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17775 w 4905375"/>
                  <a:gd name="connsiteY65" fmla="*/ 869950 h 1368425"/>
                  <a:gd name="connsiteX66" fmla="*/ 2532062 w 4905375"/>
                  <a:gd name="connsiteY66" fmla="*/ 936625 h 1368425"/>
                  <a:gd name="connsiteX67" fmla="*/ 2554288 w 4905375"/>
                  <a:gd name="connsiteY67" fmla="*/ 941388 h 1368425"/>
                  <a:gd name="connsiteX68" fmla="*/ 2559050 w 4905375"/>
                  <a:gd name="connsiteY68" fmla="*/ 996950 h 1368425"/>
                  <a:gd name="connsiteX69" fmla="*/ 2590800 w 4905375"/>
                  <a:gd name="connsiteY69" fmla="*/ 990600 h 1368425"/>
                  <a:gd name="connsiteX70" fmla="*/ 2590800 w 4905375"/>
                  <a:gd name="connsiteY70" fmla="*/ 990600 h 1368425"/>
                  <a:gd name="connsiteX71" fmla="*/ 2609850 w 4905375"/>
                  <a:gd name="connsiteY71" fmla="*/ 1009650 h 1368425"/>
                  <a:gd name="connsiteX72" fmla="*/ 2743200 w 4905375"/>
                  <a:gd name="connsiteY72" fmla="*/ 1009650 h 1368425"/>
                  <a:gd name="connsiteX73" fmla="*/ 2743200 w 4905375"/>
                  <a:gd name="connsiteY73" fmla="*/ 1031875 h 1368425"/>
                  <a:gd name="connsiteX74" fmla="*/ 2847975 w 4905375"/>
                  <a:gd name="connsiteY74" fmla="*/ 1031875 h 1368425"/>
                  <a:gd name="connsiteX75" fmla="*/ 2854325 w 4905375"/>
                  <a:gd name="connsiteY75" fmla="*/ 1038225 h 1368425"/>
                  <a:gd name="connsiteX76" fmla="*/ 2962275 w 4905375"/>
                  <a:gd name="connsiteY76" fmla="*/ 1038225 h 1368425"/>
                  <a:gd name="connsiteX77" fmla="*/ 2962275 w 4905375"/>
                  <a:gd name="connsiteY77" fmla="*/ 1038225 h 1368425"/>
                  <a:gd name="connsiteX78" fmla="*/ 2962275 w 4905375"/>
                  <a:gd name="connsiteY78" fmla="*/ 1063625 h 1368425"/>
                  <a:gd name="connsiteX79" fmla="*/ 3117850 w 4905375"/>
                  <a:gd name="connsiteY79" fmla="*/ 1063625 h 1368425"/>
                  <a:gd name="connsiteX80" fmla="*/ 3117850 w 4905375"/>
                  <a:gd name="connsiteY80" fmla="*/ 1089025 h 1368425"/>
                  <a:gd name="connsiteX81" fmla="*/ 3136900 w 4905375"/>
                  <a:gd name="connsiteY81" fmla="*/ 1089025 h 1368425"/>
                  <a:gd name="connsiteX82" fmla="*/ 3136900 w 4905375"/>
                  <a:gd name="connsiteY82" fmla="*/ 1117600 h 1368425"/>
                  <a:gd name="connsiteX83" fmla="*/ 3184525 w 4905375"/>
                  <a:gd name="connsiteY83" fmla="*/ 1117600 h 1368425"/>
                  <a:gd name="connsiteX84" fmla="*/ 3184525 w 4905375"/>
                  <a:gd name="connsiteY84" fmla="*/ 1133475 h 1368425"/>
                  <a:gd name="connsiteX85" fmla="*/ 3254375 w 4905375"/>
                  <a:gd name="connsiteY85" fmla="*/ 1133475 h 1368425"/>
                  <a:gd name="connsiteX86" fmla="*/ 3254375 w 4905375"/>
                  <a:gd name="connsiteY86" fmla="*/ 1146175 h 1368425"/>
                  <a:gd name="connsiteX87" fmla="*/ 3336925 w 4905375"/>
                  <a:gd name="connsiteY87" fmla="*/ 1146175 h 1368425"/>
                  <a:gd name="connsiteX88" fmla="*/ 3336925 w 4905375"/>
                  <a:gd name="connsiteY88" fmla="*/ 1171575 h 1368425"/>
                  <a:gd name="connsiteX89" fmla="*/ 3692525 w 4905375"/>
                  <a:gd name="connsiteY89" fmla="*/ 1171575 h 1368425"/>
                  <a:gd name="connsiteX90" fmla="*/ 3692525 w 4905375"/>
                  <a:gd name="connsiteY90" fmla="*/ 1193800 h 1368425"/>
                  <a:gd name="connsiteX91" fmla="*/ 3740150 w 4905375"/>
                  <a:gd name="connsiteY91" fmla="*/ 1193800 h 1368425"/>
                  <a:gd name="connsiteX92" fmla="*/ 3740150 w 4905375"/>
                  <a:gd name="connsiteY92" fmla="*/ 1228725 h 1368425"/>
                  <a:gd name="connsiteX93" fmla="*/ 3854450 w 4905375"/>
                  <a:gd name="connsiteY93" fmla="*/ 1228725 h 1368425"/>
                  <a:gd name="connsiteX94" fmla="*/ 3854450 w 4905375"/>
                  <a:gd name="connsiteY94" fmla="*/ 1247775 h 1368425"/>
                  <a:gd name="connsiteX95" fmla="*/ 3975100 w 4905375"/>
                  <a:gd name="connsiteY95" fmla="*/ 1247775 h 1368425"/>
                  <a:gd name="connsiteX96" fmla="*/ 3975100 w 4905375"/>
                  <a:gd name="connsiteY96" fmla="*/ 1270000 h 1368425"/>
                  <a:gd name="connsiteX97" fmla="*/ 4321175 w 4905375"/>
                  <a:gd name="connsiteY97" fmla="*/ 1270000 h 1368425"/>
                  <a:gd name="connsiteX98" fmla="*/ 4321175 w 4905375"/>
                  <a:gd name="connsiteY98" fmla="*/ 1301750 h 1368425"/>
                  <a:gd name="connsiteX99" fmla="*/ 4343400 w 4905375"/>
                  <a:gd name="connsiteY99" fmla="*/ 1301750 h 1368425"/>
                  <a:gd name="connsiteX100" fmla="*/ 4343400 w 4905375"/>
                  <a:gd name="connsiteY100" fmla="*/ 1330325 h 1368425"/>
                  <a:gd name="connsiteX101" fmla="*/ 4600575 w 4905375"/>
                  <a:gd name="connsiteY101" fmla="*/ 1330325 h 1368425"/>
                  <a:gd name="connsiteX102" fmla="*/ 4600575 w 4905375"/>
                  <a:gd name="connsiteY102" fmla="*/ 1352550 h 1368425"/>
                  <a:gd name="connsiteX103" fmla="*/ 4775200 w 4905375"/>
                  <a:gd name="connsiteY103" fmla="*/ 1352550 h 1368425"/>
                  <a:gd name="connsiteX104" fmla="*/ 4775200 w 4905375"/>
                  <a:gd name="connsiteY104" fmla="*/ 1368425 h 1368425"/>
                  <a:gd name="connsiteX105" fmla="*/ 4905375 w 4905375"/>
                  <a:gd name="connsiteY105"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25712 w 4905375"/>
                  <a:gd name="connsiteY65" fmla="*/ 869950 h 1368425"/>
                  <a:gd name="connsiteX66" fmla="*/ 2532062 w 4905375"/>
                  <a:gd name="connsiteY66" fmla="*/ 936625 h 1368425"/>
                  <a:gd name="connsiteX67" fmla="*/ 2554288 w 4905375"/>
                  <a:gd name="connsiteY67" fmla="*/ 941388 h 1368425"/>
                  <a:gd name="connsiteX68" fmla="*/ 2559050 w 4905375"/>
                  <a:gd name="connsiteY68" fmla="*/ 996950 h 1368425"/>
                  <a:gd name="connsiteX69" fmla="*/ 2590800 w 4905375"/>
                  <a:gd name="connsiteY69" fmla="*/ 990600 h 1368425"/>
                  <a:gd name="connsiteX70" fmla="*/ 2590800 w 4905375"/>
                  <a:gd name="connsiteY70" fmla="*/ 990600 h 1368425"/>
                  <a:gd name="connsiteX71" fmla="*/ 2609850 w 4905375"/>
                  <a:gd name="connsiteY71" fmla="*/ 1009650 h 1368425"/>
                  <a:gd name="connsiteX72" fmla="*/ 2743200 w 4905375"/>
                  <a:gd name="connsiteY72" fmla="*/ 1009650 h 1368425"/>
                  <a:gd name="connsiteX73" fmla="*/ 2743200 w 4905375"/>
                  <a:gd name="connsiteY73" fmla="*/ 1031875 h 1368425"/>
                  <a:gd name="connsiteX74" fmla="*/ 2847975 w 4905375"/>
                  <a:gd name="connsiteY74" fmla="*/ 1031875 h 1368425"/>
                  <a:gd name="connsiteX75" fmla="*/ 2854325 w 4905375"/>
                  <a:gd name="connsiteY75" fmla="*/ 1038225 h 1368425"/>
                  <a:gd name="connsiteX76" fmla="*/ 2962275 w 4905375"/>
                  <a:gd name="connsiteY76" fmla="*/ 1038225 h 1368425"/>
                  <a:gd name="connsiteX77" fmla="*/ 2962275 w 4905375"/>
                  <a:gd name="connsiteY77" fmla="*/ 1038225 h 1368425"/>
                  <a:gd name="connsiteX78" fmla="*/ 2962275 w 4905375"/>
                  <a:gd name="connsiteY78" fmla="*/ 1063625 h 1368425"/>
                  <a:gd name="connsiteX79" fmla="*/ 3117850 w 4905375"/>
                  <a:gd name="connsiteY79" fmla="*/ 1063625 h 1368425"/>
                  <a:gd name="connsiteX80" fmla="*/ 3117850 w 4905375"/>
                  <a:gd name="connsiteY80" fmla="*/ 1089025 h 1368425"/>
                  <a:gd name="connsiteX81" fmla="*/ 3136900 w 4905375"/>
                  <a:gd name="connsiteY81" fmla="*/ 1089025 h 1368425"/>
                  <a:gd name="connsiteX82" fmla="*/ 3136900 w 4905375"/>
                  <a:gd name="connsiteY82" fmla="*/ 1117600 h 1368425"/>
                  <a:gd name="connsiteX83" fmla="*/ 3184525 w 4905375"/>
                  <a:gd name="connsiteY83" fmla="*/ 1117600 h 1368425"/>
                  <a:gd name="connsiteX84" fmla="*/ 3184525 w 4905375"/>
                  <a:gd name="connsiteY84" fmla="*/ 1133475 h 1368425"/>
                  <a:gd name="connsiteX85" fmla="*/ 3254375 w 4905375"/>
                  <a:gd name="connsiteY85" fmla="*/ 1133475 h 1368425"/>
                  <a:gd name="connsiteX86" fmla="*/ 3254375 w 4905375"/>
                  <a:gd name="connsiteY86" fmla="*/ 1146175 h 1368425"/>
                  <a:gd name="connsiteX87" fmla="*/ 3336925 w 4905375"/>
                  <a:gd name="connsiteY87" fmla="*/ 1146175 h 1368425"/>
                  <a:gd name="connsiteX88" fmla="*/ 3336925 w 4905375"/>
                  <a:gd name="connsiteY88" fmla="*/ 1171575 h 1368425"/>
                  <a:gd name="connsiteX89" fmla="*/ 3692525 w 4905375"/>
                  <a:gd name="connsiteY89" fmla="*/ 1171575 h 1368425"/>
                  <a:gd name="connsiteX90" fmla="*/ 3692525 w 4905375"/>
                  <a:gd name="connsiteY90" fmla="*/ 1193800 h 1368425"/>
                  <a:gd name="connsiteX91" fmla="*/ 3740150 w 4905375"/>
                  <a:gd name="connsiteY91" fmla="*/ 1193800 h 1368425"/>
                  <a:gd name="connsiteX92" fmla="*/ 3740150 w 4905375"/>
                  <a:gd name="connsiteY92" fmla="*/ 1228725 h 1368425"/>
                  <a:gd name="connsiteX93" fmla="*/ 3854450 w 4905375"/>
                  <a:gd name="connsiteY93" fmla="*/ 1228725 h 1368425"/>
                  <a:gd name="connsiteX94" fmla="*/ 3854450 w 4905375"/>
                  <a:gd name="connsiteY94" fmla="*/ 1247775 h 1368425"/>
                  <a:gd name="connsiteX95" fmla="*/ 3975100 w 4905375"/>
                  <a:gd name="connsiteY95" fmla="*/ 1247775 h 1368425"/>
                  <a:gd name="connsiteX96" fmla="*/ 3975100 w 4905375"/>
                  <a:gd name="connsiteY96" fmla="*/ 1270000 h 1368425"/>
                  <a:gd name="connsiteX97" fmla="*/ 4321175 w 4905375"/>
                  <a:gd name="connsiteY97" fmla="*/ 1270000 h 1368425"/>
                  <a:gd name="connsiteX98" fmla="*/ 4321175 w 4905375"/>
                  <a:gd name="connsiteY98" fmla="*/ 1301750 h 1368425"/>
                  <a:gd name="connsiteX99" fmla="*/ 4343400 w 4905375"/>
                  <a:gd name="connsiteY99" fmla="*/ 1301750 h 1368425"/>
                  <a:gd name="connsiteX100" fmla="*/ 4343400 w 4905375"/>
                  <a:gd name="connsiteY100" fmla="*/ 1330325 h 1368425"/>
                  <a:gd name="connsiteX101" fmla="*/ 4600575 w 4905375"/>
                  <a:gd name="connsiteY101" fmla="*/ 1330325 h 1368425"/>
                  <a:gd name="connsiteX102" fmla="*/ 4600575 w 4905375"/>
                  <a:gd name="connsiteY102" fmla="*/ 1352550 h 1368425"/>
                  <a:gd name="connsiteX103" fmla="*/ 4775200 w 4905375"/>
                  <a:gd name="connsiteY103" fmla="*/ 1352550 h 1368425"/>
                  <a:gd name="connsiteX104" fmla="*/ 4775200 w 4905375"/>
                  <a:gd name="connsiteY104" fmla="*/ 1368425 h 1368425"/>
                  <a:gd name="connsiteX105" fmla="*/ 4905375 w 4905375"/>
                  <a:gd name="connsiteY105"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25712 w 4905375"/>
                  <a:gd name="connsiteY65" fmla="*/ 869950 h 1368425"/>
                  <a:gd name="connsiteX66" fmla="*/ 2532062 w 4905375"/>
                  <a:gd name="connsiteY66" fmla="*/ 936625 h 1368425"/>
                  <a:gd name="connsiteX67" fmla="*/ 2554288 w 4905375"/>
                  <a:gd name="connsiteY67" fmla="*/ 941388 h 1368425"/>
                  <a:gd name="connsiteX68" fmla="*/ 2559050 w 4905375"/>
                  <a:gd name="connsiteY68" fmla="*/ 996950 h 1368425"/>
                  <a:gd name="connsiteX69" fmla="*/ 2590800 w 4905375"/>
                  <a:gd name="connsiteY69" fmla="*/ 990600 h 1368425"/>
                  <a:gd name="connsiteX70" fmla="*/ 2609850 w 4905375"/>
                  <a:gd name="connsiteY70" fmla="*/ 1009650 h 1368425"/>
                  <a:gd name="connsiteX71" fmla="*/ 2743200 w 4905375"/>
                  <a:gd name="connsiteY71" fmla="*/ 1009650 h 1368425"/>
                  <a:gd name="connsiteX72" fmla="*/ 2743200 w 4905375"/>
                  <a:gd name="connsiteY72" fmla="*/ 1031875 h 1368425"/>
                  <a:gd name="connsiteX73" fmla="*/ 2847975 w 4905375"/>
                  <a:gd name="connsiteY73" fmla="*/ 1031875 h 1368425"/>
                  <a:gd name="connsiteX74" fmla="*/ 2854325 w 4905375"/>
                  <a:gd name="connsiteY74" fmla="*/ 1038225 h 1368425"/>
                  <a:gd name="connsiteX75" fmla="*/ 2962275 w 4905375"/>
                  <a:gd name="connsiteY75" fmla="*/ 1038225 h 1368425"/>
                  <a:gd name="connsiteX76" fmla="*/ 2962275 w 4905375"/>
                  <a:gd name="connsiteY76" fmla="*/ 1038225 h 1368425"/>
                  <a:gd name="connsiteX77" fmla="*/ 2962275 w 4905375"/>
                  <a:gd name="connsiteY77" fmla="*/ 1063625 h 1368425"/>
                  <a:gd name="connsiteX78" fmla="*/ 3117850 w 4905375"/>
                  <a:gd name="connsiteY78" fmla="*/ 1063625 h 1368425"/>
                  <a:gd name="connsiteX79" fmla="*/ 3117850 w 4905375"/>
                  <a:gd name="connsiteY79" fmla="*/ 1089025 h 1368425"/>
                  <a:gd name="connsiteX80" fmla="*/ 3136900 w 4905375"/>
                  <a:gd name="connsiteY80" fmla="*/ 1089025 h 1368425"/>
                  <a:gd name="connsiteX81" fmla="*/ 3136900 w 4905375"/>
                  <a:gd name="connsiteY81" fmla="*/ 1117600 h 1368425"/>
                  <a:gd name="connsiteX82" fmla="*/ 3184525 w 4905375"/>
                  <a:gd name="connsiteY82" fmla="*/ 1117600 h 1368425"/>
                  <a:gd name="connsiteX83" fmla="*/ 3184525 w 4905375"/>
                  <a:gd name="connsiteY83" fmla="*/ 1133475 h 1368425"/>
                  <a:gd name="connsiteX84" fmla="*/ 3254375 w 4905375"/>
                  <a:gd name="connsiteY84" fmla="*/ 1133475 h 1368425"/>
                  <a:gd name="connsiteX85" fmla="*/ 3254375 w 4905375"/>
                  <a:gd name="connsiteY85" fmla="*/ 1146175 h 1368425"/>
                  <a:gd name="connsiteX86" fmla="*/ 3336925 w 4905375"/>
                  <a:gd name="connsiteY86" fmla="*/ 1146175 h 1368425"/>
                  <a:gd name="connsiteX87" fmla="*/ 3336925 w 4905375"/>
                  <a:gd name="connsiteY87" fmla="*/ 1171575 h 1368425"/>
                  <a:gd name="connsiteX88" fmla="*/ 3692525 w 4905375"/>
                  <a:gd name="connsiteY88" fmla="*/ 1171575 h 1368425"/>
                  <a:gd name="connsiteX89" fmla="*/ 3692525 w 4905375"/>
                  <a:gd name="connsiteY89" fmla="*/ 1193800 h 1368425"/>
                  <a:gd name="connsiteX90" fmla="*/ 3740150 w 4905375"/>
                  <a:gd name="connsiteY90" fmla="*/ 1193800 h 1368425"/>
                  <a:gd name="connsiteX91" fmla="*/ 3740150 w 4905375"/>
                  <a:gd name="connsiteY91" fmla="*/ 1228725 h 1368425"/>
                  <a:gd name="connsiteX92" fmla="*/ 3854450 w 4905375"/>
                  <a:gd name="connsiteY92" fmla="*/ 1228725 h 1368425"/>
                  <a:gd name="connsiteX93" fmla="*/ 3854450 w 4905375"/>
                  <a:gd name="connsiteY93" fmla="*/ 1247775 h 1368425"/>
                  <a:gd name="connsiteX94" fmla="*/ 3975100 w 4905375"/>
                  <a:gd name="connsiteY94" fmla="*/ 1247775 h 1368425"/>
                  <a:gd name="connsiteX95" fmla="*/ 3975100 w 4905375"/>
                  <a:gd name="connsiteY95" fmla="*/ 1270000 h 1368425"/>
                  <a:gd name="connsiteX96" fmla="*/ 4321175 w 4905375"/>
                  <a:gd name="connsiteY96" fmla="*/ 1270000 h 1368425"/>
                  <a:gd name="connsiteX97" fmla="*/ 4321175 w 4905375"/>
                  <a:gd name="connsiteY97" fmla="*/ 1301750 h 1368425"/>
                  <a:gd name="connsiteX98" fmla="*/ 4343400 w 4905375"/>
                  <a:gd name="connsiteY98" fmla="*/ 1301750 h 1368425"/>
                  <a:gd name="connsiteX99" fmla="*/ 4343400 w 4905375"/>
                  <a:gd name="connsiteY99" fmla="*/ 1330325 h 1368425"/>
                  <a:gd name="connsiteX100" fmla="*/ 4600575 w 4905375"/>
                  <a:gd name="connsiteY100" fmla="*/ 1330325 h 1368425"/>
                  <a:gd name="connsiteX101" fmla="*/ 4600575 w 4905375"/>
                  <a:gd name="connsiteY101" fmla="*/ 1352550 h 1368425"/>
                  <a:gd name="connsiteX102" fmla="*/ 4775200 w 4905375"/>
                  <a:gd name="connsiteY102" fmla="*/ 1352550 h 1368425"/>
                  <a:gd name="connsiteX103" fmla="*/ 4775200 w 4905375"/>
                  <a:gd name="connsiteY103" fmla="*/ 1368425 h 1368425"/>
                  <a:gd name="connsiteX104" fmla="*/ 4905375 w 4905375"/>
                  <a:gd name="connsiteY104"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25712 w 4905375"/>
                  <a:gd name="connsiteY65" fmla="*/ 869950 h 1368425"/>
                  <a:gd name="connsiteX66" fmla="*/ 2532062 w 4905375"/>
                  <a:gd name="connsiteY66" fmla="*/ 936625 h 1368425"/>
                  <a:gd name="connsiteX67" fmla="*/ 2554288 w 4905375"/>
                  <a:gd name="connsiteY67" fmla="*/ 941388 h 1368425"/>
                  <a:gd name="connsiteX68" fmla="*/ 2559050 w 4905375"/>
                  <a:gd name="connsiteY68" fmla="*/ 996950 h 1368425"/>
                  <a:gd name="connsiteX69" fmla="*/ 2609850 w 4905375"/>
                  <a:gd name="connsiteY69" fmla="*/ 1009650 h 1368425"/>
                  <a:gd name="connsiteX70" fmla="*/ 2743200 w 4905375"/>
                  <a:gd name="connsiteY70" fmla="*/ 1009650 h 1368425"/>
                  <a:gd name="connsiteX71" fmla="*/ 2743200 w 4905375"/>
                  <a:gd name="connsiteY71" fmla="*/ 1031875 h 1368425"/>
                  <a:gd name="connsiteX72" fmla="*/ 2847975 w 4905375"/>
                  <a:gd name="connsiteY72" fmla="*/ 1031875 h 1368425"/>
                  <a:gd name="connsiteX73" fmla="*/ 2854325 w 4905375"/>
                  <a:gd name="connsiteY73" fmla="*/ 1038225 h 1368425"/>
                  <a:gd name="connsiteX74" fmla="*/ 2962275 w 4905375"/>
                  <a:gd name="connsiteY74" fmla="*/ 1038225 h 1368425"/>
                  <a:gd name="connsiteX75" fmla="*/ 2962275 w 4905375"/>
                  <a:gd name="connsiteY75" fmla="*/ 1038225 h 1368425"/>
                  <a:gd name="connsiteX76" fmla="*/ 2962275 w 4905375"/>
                  <a:gd name="connsiteY76" fmla="*/ 1063625 h 1368425"/>
                  <a:gd name="connsiteX77" fmla="*/ 3117850 w 4905375"/>
                  <a:gd name="connsiteY77" fmla="*/ 1063625 h 1368425"/>
                  <a:gd name="connsiteX78" fmla="*/ 3117850 w 4905375"/>
                  <a:gd name="connsiteY78" fmla="*/ 1089025 h 1368425"/>
                  <a:gd name="connsiteX79" fmla="*/ 3136900 w 4905375"/>
                  <a:gd name="connsiteY79" fmla="*/ 1089025 h 1368425"/>
                  <a:gd name="connsiteX80" fmla="*/ 3136900 w 4905375"/>
                  <a:gd name="connsiteY80" fmla="*/ 1117600 h 1368425"/>
                  <a:gd name="connsiteX81" fmla="*/ 3184525 w 4905375"/>
                  <a:gd name="connsiteY81" fmla="*/ 1117600 h 1368425"/>
                  <a:gd name="connsiteX82" fmla="*/ 3184525 w 4905375"/>
                  <a:gd name="connsiteY82" fmla="*/ 1133475 h 1368425"/>
                  <a:gd name="connsiteX83" fmla="*/ 3254375 w 4905375"/>
                  <a:gd name="connsiteY83" fmla="*/ 1133475 h 1368425"/>
                  <a:gd name="connsiteX84" fmla="*/ 3254375 w 4905375"/>
                  <a:gd name="connsiteY84" fmla="*/ 1146175 h 1368425"/>
                  <a:gd name="connsiteX85" fmla="*/ 3336925 w 4905375"/>
                  <a:gd name="connsiteY85" fmla="*/ 1146175 h 1368425"/>
                  <a:gd name="connsiteX86" fmla="*/ 3336925 w 4905375"/>
                  <a:gd name="connsiteY86" fmla="*/ 1171575 h 1368425"/>
                  <a:gd name="connsiteX87" fmla="*/ 3692525 w 4905375"/>
                  <a:gd name="connsiteY87" fmla="*/ 1171575 h 1368425"/>
                  <a:gd name="connsiteX88" fmla="*/ 3692525 w 4905375"/>
                  <a:gd name="connsiteY88" fmla="*/ 1193800 h 1368425"/>
                  <a:gd name="connsiteX89" fmla="*/ 3740150 w 4905375"/>
                  <a:gd name="connsiteY89" fmla="*/ 1193800 h 1368425"/>
                  <a:gd name="connsiteX90" fmla="*/ 3740150 w 4905375"/>
                  <a:gd name="connsiteY90" fmla="*/ 1228725 h 1368425"/>
                  <a:gd name="connsiteX91" fmla="*/ 3854450 w 4905375"/>
                  <a:gd name="connsiteY91" fmla="*/ 1228725 h 1368425"/>
                  <a:gd name="connsiteX92" fmla="*/ 3854450 w 4905375"/>
                  <a:gd name="connsiteY92" fmla="*/ 1247775 h 1368425"/>
                  <a:gd name="connsiteX93" fmla="*/ 3975100 w 4905375"/>
                  <a:gd name="connsiteY93" fmla="*/ 1247775 h 1368425"/>
                  <a:gd name="connsiteX94" fmla="*/ 3975100 w 4905375"/>
                  <a:gd name="connsiteY94" fmla="*/ 1270000 h 1368425"/>
                  <a:gd name="connsiteX95" fmla="*/ 4321175 w 4905375"/>
                  <a:gd name="connsiteY95" fmla="*/ 1270000 h 1368425"/>
                  <a:gd name="connsiteX96" fmla="*/ 4321175 w 4905375"/>
                  <a:gd name="connsiteY96" fmla="*/ 1301750 h 1368425"/>
                  <a:gd name="connsiteX97" fmla="*/ 4343400 w 4905375"/>
                  <a:gd name="connsiteY97" fmla="*/ 1301750 h 1368425"/>
                  <a:gd name="connsiteX98" fmla="*/ 4343400 w 4905375"/>
                  <a:gd name="connsiteY98" fmla="*/ 1330325 h 1368425"/>
                  <a:gd name="connsiteX99" fmla="*/ 4600575 w 4905375"/>
                  <a:gd name="connsiteY99" fmla="*/ 1330325 h 1368425"/>
                  <a:gd name="connsiteX100" fmla="*/ 4600575 w 4905375"/>
                  <a:gd name="connsiteY100" fmla="*/ 1352550 h 1368425"/>
                  <a:gd name="connsiteX101" fmla="*/ 4775200 w 4905375"/>
                  <a:gd name="connsiteY101" fmla="*/ 1352550 h 1368425"/>
                  <a:gd name="connsiteX102" fmla="*/ 4775200 w 4905375"/>
                  <a:gd name="connsiteY102" fmla="*/ 1368425 h 1368425"/>
                  <a:gd name="connsiteX103" fmla="*/ 4905375 w 4905375"/>
                  <a:gd name="connsiteY103"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25712 w 4905375"/>
                  <a:gd name="connsiteY65" fmla="*/ 869950 h 1368425"/>
                  <a:gd name="connsiteX66" fmla="*/ 2532062 w 4905375"/>
                  <a:gd name="connsiteY66" fmla="*/ 936625 h 1368425"/>
                  <a:gd name="connsiteX67" fmla="*/ 2554288 w 4905375"/>
                  <a:gd name="connsiteY67" fmla="*/ 941388 h 1368425"/>
                  <a:gd name="connsiteX68" fmla="*/ 2559050 w 4905375"/>
                  <a:gd name="connsiteY68" fmla="*/ 996950 h 1368425"/>
                  <a:gd name="connsiteX69" fmla="*/ 2587625 w 4905375"/>
                  <a:gd name="connsiteY69" fmla="*/ 1016000 h 1368425"/>
                  <a:gd name="connsiteX70" fmla="*/ 2743200 w 4905375"/>
                  <a:gd name="connsiteY70" fmla="*/ 1009650 h 1368425"/>
                  <a:gd name="connsiteX71" fmla="*/ 2743200 w 4905375"/>
                  <a:gd name="connsiteY71" fmla="*/ 1031875 h 1368425"/>
                  <a:gd name="connsiteX72" fmla="*/ 2847975 w 4905375"/>
                  <a:gd name="connsiteY72" fmla="*/ 1031875 h 1368425"/>
                  <a:gd name="connsiteX73" fmla="*/ 2854325 w 4905375"/>
                  <a:gd name="connsiteY73" fmla="*/ 1038225 h 1368425"/>
                  <a:gd name="connsiteX74" fmla="*/ 2962275 w 4905375"/>
                  <a:gd name="connsiteY74" fmla="*/ 1038225 h 1368425"/>
                  <a:gd name="connsiteX75" fmla="*/ 2962275 w 4905375"/>
                  <a:gd name="connsiteY75" fmla="*/ 1038225 h 1368425"/>
                  <a:gd name="connsiteX76" fmla="*/ 2962275 w 4905375"/>
                  <a:gd name="connsiteY76" fmla="*/ 1063625 h 1368425"/>
                  <a:gd name="connsiteX77" fmla="*/ 3117850 w 4905375"/>
                  <a:gd name="connsiteY77" fmla="*/ 1063625 h 1368425"/>
                  <a:gd name="connsiteX78" fmla="*/ 3117850 w 4905375"/>
                  <a:gd name="connsiteY78" fmla="*/ 1089025 h 1368425"/>
                  <a:gd name="connsiteX79" fmla="*/ 3136900 w 4905375"/>
                  <a:gd name="connsiteY79" fmla="*/ 1089025 h 1368425"/>
                  <a:gd name="connsiteX80" fmla="*/ 3136900 w 4905375"/>
                  <a:gd name="connsiteY80" fmla="*/ 1117600 h 1368425"/>
                  <a:gd name="connsiteX81" fmla="*/ 3184525 w 4905375"/>
                  <a:gd name="connsiteY81" fmla="*/ 1117600 h 1368425"/>
                  <a:gd name="connsiteX82" fmla="*/ 3184525 w 4905375"/>
                  <a:gd name="connsiteY82" fmla="*/ 1133475 h 1368425"/>
                  <a:gd name="connsiteX83" fmla="*/ 3254375 w 4905375"/>
                  <a:gd name="connsiteY83" fmla="*/ 1133475 h 1368425"/>
                  <a:gd name="connsiteX84" fmla="*/ 3254375 w 4905375"/>
                  <a:gd name="connsiteY84" fmla="*/ 1146175 h 1368425"/>
                  <a:gd name="connsiteX85" fmla="*/ 3336925 w 4905375"/>
                  <a:gd name="connsiteY85" fmla="*/ 1146175 h 1368425"/>
                  <a:gd name="connsiteX86" fmla="*/ 3336925 w 4905375"/>
                  <a:gd name="connsiteY86" fmla="*/ 1171575 h 1368425"/>
                  <a:gd name="connsiteX87" fmla="*/ 3692525 w 4905375"/>
                  <a:gd name="connsiteY87" fmla="*/ 1171575 h 1368425"/>
                  <a:gd name="connsiteX88" fmla="*/ 3692525 w 4905375"/>
                  <a:gd name="connsiteY88" fmla="*/ 1193800 h 1368425"/>
                  <a:gd name="connsiteX89" fmla="*/ 3740150 w 4905375"/>
                  <a:gd name="connsiteY89" fmla="*/ 1193800 h 1368425"/>
                  <a:gd name="connsiteX90" fmla="*/ 3740150 w 4905375"/>
                  <a:gd name="connsiteY90" fmla="*/ 1228725 h 1368425"/>
                  <a:gd name="connsiteX91" fmla="*/ 3854450 w 4905375"/>
                  <a:gd name="connsiteY91" fmla="*/ 1228725 h 1368425"/>
                  <a:gd name="connsiteX92" fmla="*/ 3854450 w 4905375"/>
                  <a:gd name="connsiteY92" fmla="*/ 1247775 h 1368425"/>
                  <a:gd name="connsiteX93" fmla="*/ 3975100 w 4905375"/>
                  <a:gd name="connsiteY93" fmla="*/ 1247775 h 1368425"/>
                  <a:gd name="connsiteX94" fmla="*/ 3975100 w 4905375"/>
                  <a:gd name="connsiteY94" fmla="*/ 1270000 h 1368425"/>
                  <a:gd name="connsiteX95" fmla="*/ 4321175 w 4905375"/>
                  <a:gd name="connsiteY95" fmla="*/ 1270000 h 1368425"/>
                  <a:gd name="connsiteX96" fmla="*/ 4321175 w 4905375"/>
                  <a:gd name="connsiteY96" fmla="*/ 1301750 h 1368425"/>
                  <a:gd name="connsiteX97" fmla="*/ 4343400 w 4905375"/>
                  <a:gd name="connsiteY97" fmla="*/ 1301750 h 1368425"/>
                  <a:gd name="connsiteX98" fmla="*/ 4343400 w 4905375"/>
                  <a:gd name="connsiteY98" fmla="*/ 1330325 h 1368425"/>
                  <a:gd name="connsiteX99" fmla="*/ 4600575 w 4905375"/>
                  <a:gd name="connsiteY99" fmla="*/ 1330325 h 1368425"/>
                  <a:gd name="connsiteX100" fmla="*/ 4600575 w 4905375"/>
                  <a:gd name="connsiteY100" fmla="*/ 1352550 h 1368425"/>
                  <a:gd name="connsiteX101" fmla="*/ 4775200 w 4905375"/>
                  <a:gd name="connsiteY101" fmla="*/ 1352550 h 1368425"/>
                  <a:gd name="connsiteX102" fmla="*/ 4775200 w 4905375"/>
                  <a:gd name="connsiteY102" fmla="*/ 1368425 h 1368425"/>
                  <a:gd name="connsiteX103" fmla="*/ 4905375 w 4905375"/>
                  <a:gd name="connsiteY103"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25712 w 4905375"/>
                  <a:gd name="connsiteY65" fmla="*/ 869950 h 1368425"/>
                  <a:gd name="connsiteX66" fmla="*/ 2532062 w 4905375"/>
                  <a:gd name="connsiteY66" fmla="*/ 936625 h 1368425"/>
                  <a:gd name="connsiteX67" fmla="*/ 2554288 w 4905375"/>
                  <a:gd name="connsiteY67" fmla="*/ 941388 h 1368425"/>
                  <a:gd name="connsiteX68" fmla="*/ 2560637 w 4905375"/>
                  <a:gd name="connsiteY68" fmla="*/ 990600 h 1368425"/>
                  <a:gd name="connsiteX69" fmla="*/ 2587625 w 4905375"/>
                  <a:gd name="connsiteY69" fmla="*/ 1016000 h 1368425"/>
                  <a:gd name="connsiteX70" fmla="*/ 2743200 w 4905375"/>
                  <a:gd name="connsiteY70" fmla="*/ 1009650 h 1368425"/>
                  <a:gd name="connsiteX71" fmla="*/ 2743200 w 4905375"/>
                  <a:gd name="connsiteY71" fmla="*/ 1031875 h 1368425"/>
                  <a:gd name="connsiteX72" fmla="*/ 2847975 w 4905375"/>
                  <a:gd name="connsiteY72" fmla="*/ 1031875 h 1368425"/>
                  <a:gd name="connsiteX73" fmla="*/ 2854325 w 4905375"/>
                  <a:gd name="connsiteY73" fmla="*/ 1038225 h 1368425"/>
                  <a:gd name="connsiteX74" fmla="*/ 2962275 w 4905375"/>
                  <a:gd name="connsiteY74" fmla="*/ 1038225 h 1368425"/>
                  <a:gd name="connsiteX75" fmla="*/ 2962275 w 4905375"/>
                  <a:gd name="connsiteY75" fmla="*/ 1038225 h 1368425"/>
                  <a:gd name="connsiteX76" fmla="*/ 2962275 w 4905375"/>
                  <a:gd name="connsiteY76" fmla="*/ 1063625 h 1368425"/>
                  <a:gd name="connsiteX77" fmla="*/ 3117850 w 4905375"/>
                  <a:gd name="connsiteY77" fmla="*/ 1063625 h 1368425"/>
                  <a:gd name="connsiteX78" fmla="*/ 3117850 w 4905375"/>
                  <a:gd name="connsiteY78" fmla="*/ 1089025 h 1368425"/>
                  <a:gd name="connsiteX79" fmla="*/ 3136900 w 4905375"/>
                  <a:gd name="connsiteY79" fmla="*/ 1089025 h 1368425"/>
                  <a:gd name="connsiteX80" fmla="*/ 3136900 w 4905375"/>
                  <a:gd name="connsiteY80" fmla="*/ 1117600 h 1368425"/>
                  <a:gd name="connsiteX81" fmla="*/ 3184525 w 4905375"/>
                  <a:gd name="connsiteY81" fmla="*/ 1117600 h 1368425"/>
                  <a:gd name="connsiteX82" fmla="*/ 3184525 w 4905375"/>
                  <a:gd name="connsiteY82" fmla="*/ 1133475 h 1368425"/>
                  <a:gd name="connsiteX83" fmla="*/ 3254375 w 4905375"/>
                  <a:gd name="connsiteY83" fmla="*/ 1133475 h 1368425"/>
                  <a:gd name="connsiteX84" fmla="*/ 3254375 w 4905375"/>
                  <a:gd name="connsiteY84" fmla="*/ 1146175 h 1368425"/>
                  <a:gd name="connsiteX85" fmla="*/ 3336925 w 4905375"/>
                  <a:gd name="connsiteY85" fmla="*/ 1146175 h 1368425"/>
                  <a:gd name="connsiteX86" fmla="*/ 3336925 w 4905375"/>
                  <a:gd name="connsiteY86" fmla="*/ 1171575 h 1368425"/>
                  <a:gd name="connsiteX87" fmla="*/ 3692525 w 4905375"/>
                  <a:gd name="connsiteY87" fmla="*/ 1171575 h 1368425"/>
                  <a:gd name="connsiteX88" fmla="*/ 3692525 w 4905375"/>
                  <a:gd name="connsiteY88" fmla="*/ 1193800 h 1368425"/>
                  <a:gd name="connsiteX89" fmla="*/ 3740150 w 4905375"/>
                  <a:gd name="connsiteY89" fmla="*/ 1193800 h 1368425"/>
                  <a:gd name="connsiteX90" fmla="*/ 3740150 w 4905375"/>
                  <a:gd name="connsiteY90" fmla="*/ 1228725 h 1368425"/>
                  <a:gd name="connsiteX91" fmla="*/ 3854450 w 4905375"/>
                  <a:gd name="connsiteY91" fmla="*/ 1228725 h 1368425"/>
                  <a:gd name="connsiteX92" fmla="*/ 3854450 w 4905375"/>
                  <a:gd name="connsiteY92" fmla="*/ 1247775 h 1368425"/>
                  <a:gd name="connsiteX93" fmla="*/ 3975100 w 4905375"/>
                  <a:gd name="connsiteY93" fmla="*/ 1247775 h 1368425"/>
                  <a:gd name="connsiteX94" fmla="*/ 3975100 w 4905375"/>
                  <a:gd name="connsiteY94" fmla="*/ 1270000 h 1368425"/>
                  <a:gd name="connsiteX95" fmla="*/ 4321175 w 4905375"/>
                  <a:gd name="connsiteY95" fmla="*/ 1270000 h 1368425"/>
                  <a:gd name="connsiteX96" fmla="*/ 4321175 w 4905375"/>
                  <a:gd name="connsiteY96" fmla="*/ 1301750 h 1368425"/>
                  <a:gd name="connsiteX97" fmla="*/ 4343400 w 4905375"/>
                  <a:gd name="connsiteY97" fmla="*/ 1301750 h 1368425"/>
                  <a:gd name="connsiteX98" fmla="*/ 4343400 w 4905375"/>
                  <a:gd name="connsiteY98" fmla="*/ 1330325 h 1368425"/>
                  <a:gd name="connsiteX99" fmla="*/ 4600575 w 4905375"/>
                  <a:gd name="connsiteY99" fmla="*/ 1330325 h 1368425"/>
                  <a:gd name="connsiteX100" fmla="*/ 4600575 w 4905375"/>
                  <a:gd name="connsiteY100" fmla="*/ 1352550 h 1368425"/>
                  <a:gd name="connsiteX101" fmla="*/ 4775200 w 4905375"/>
                  <a:gd name="connsiteY101" fmla="*/ 1352550 h 1368425"/>
                  <a:gd name="connsiteX102" fmla="*/ 4775200 w 4905375"/>
                  <a:gd name="connsiteY102" fmla="*/ 1368425 h 1368425"/>
                  <a:gd name="connsiteX103" fmla="*/ 4905375 w 4905375"/>
                  <a:gd name="connsiteY103" fmla="*/ 1368425 h 1368425"/>
                  <a:gd name="connsiteX0" fmla="*/ 0 w 4905375"/>
                  <a:gd name="connsiteY0" fmla="*/ 0 h 1368425"/>
                  <a:gd name="connsiteX1" fmla="*/ 177800 w 4905375"/>
                  <a:gd name="connsiteY1" fmla="*/ 0 h 1368425"/>
                  <a:gd name="connsiteX2" fmla="*/ 177800 w 4905375"/>
                  <a:gd name="connsiteY2" fmla="*/ 15875 h 1368425"/>
                  <a:gd name="connsiteX3" fmla="*/ 301625 w 4905375"/>
                  <a:gd name="connsiteY3" fmla="*/ 15875 h 1368425"/>
                  <a:gd name="connsiteX4" fmla="*/ 301625 w 4905375"/>
                  <a:gd name="connsiteY4" fmla="*/ 34925 h 1368425"/>
                  <a:gd name="connsiteX5" fmla="*/ 415925 w 4905375"/>
                  <a:gd name="connsiteY5" fmla="*/ 34925 h 1368425"/>
                  <a:gd name="connsiteX6" fmla="*/ 419100 w 4905375"/>
                  <a:gd name="connsiteY6" fmla="*/ 38100 h 1368425"/>
                  <a:gd name="connsiteX7" fmla="*/ 555625 w 4905375"/>
                  <a:gd name="connsiteY7" fmla="*/ 38100 h 1368425"/>
                  <a:gd name="connsiteX8" fmla="*/ 555625 w 4905375"/>
                  <a:gd name="connsiteY8" fmla="*/ 60325 h 1368425"/>
                  <a:gd name="connsiteX9" fmla="*/ 584200 w 4905375"/>
                  <a:gd name="connsiteY9" fmla="*/ 60325 h 1368425"/>
                  <a:gd name="connsiteX10" fmla="*/ 584200 w 4905375"/>
                  <a:gd name="connsiteY10" fmla="*/ 88900 h 1368425"/>
                  <a:gd name="connsiteX11" fmla="*/ 631825 w 4905375"/>
                  <a:gd name="connsiteY11" fmla="*/ 88900 h 1368425"/>
                  <a:gd name="connsiteX12" fmla="*/ 631825 w 4905375"/>
                  <a:gd name="connsiteY12" fmla="*/ 98425 h 1368425"/>
                  <a:gd name="connsiteX13" fmla="*/ 736600 w 4905375"/>
                  <a:gd name="connsiteY13" fmla="*/ 98425 h 1368425"/>
                  <a:gd name="connsiteX14" fmla="*/ 736600 w 4905375"/>
                  <a:gd name="connsiteY14" fmla="*/ 136525 h 1368425"/>
                  <a:gd name="connsiteX15" fmla="*/ 768350 w 4905375"/>
                  <a:gd name="connsiteY15" fmla="*/ 136525 h 1368425"/>
                  <a:gd name="connsiteX16" fmla="*/ 768350 w 4905375"/>
                  <a:gd name="connsiteY16" fmla="*/ 238125 h 1368425"/>
                  <a:gd name="connsiteX17" fmla="*/ 809625 w 4905375"/>
                  <a:gd name="connsiteY17" fmla="*/ 238125 h 1368425"/>
                  <a:gd name="connsiteX18" fmla="*/ 809625 w 4905375"/>
                  <a:gd name="connsiteY18" fmla="*/ 266700 h 1368425"/>
                  <a:gd name="connsiteX19" fmla="*/ 844550 w 4905375"/>
                  <a:gd name="connsiteY19" fmla="*/ 266700 h 1368425"/>
                  <a:gd name="connsiteX20" fmla="*/ 844550 w 4905375"/>
                  <a:gd name="connsiteY20" fmla="*/ 279400 h 1368425"/>
                  <a:gd name="connsiteX21" fmla="*/ 879475 w 4905375"/>
                  <a:gd name="connsiteY21" fmla="*/ 279400 h 1368425"/>
                  <a:gd name="connsiteX22" fmla="*/ 879475 w 4905375"/>
                  <a:gd name="connsiteY22" fmla="*/ 288925 h 1368425"/>
                  <a:gd name="connsiteX23" fmla="*/ 987425 w 4905375"/>
                  <a:gd name="connsiteY23" fmla="*/ 288925 h 1368425"/>
                  <a:gd name="connsiteX24" fmla="*/ 987425 w 4905375"/>
                  <a:gd name="connsiteY24" fmla="*/ 304800 h 1368425"/>
                  <a:gd name="connsiteX25" fmla="*/ 1133475 w 4905375"/>
                  <a:gd name="connsiteY25" fmla="*/ 304800 h 1368425"/>
                  <a:gd name="connsiteX26" fmla="*/ 1133475 w 4905375"/>
                  <a:gd name="connsiteY26" fmla="*/ 311150 h 1368425"/>
                  <a:gd name="connsiteX27" fmla="*/ 1158875 w 4905375"/>
                  <a:gd name="connsiteY27" fmla="*/ 311150 h 1368425"/>
                  <a:gd name="connsiteX28" fmla="*/ 1158875 w 4905375"/>
                  <a:gd name="connsiteY28" fmla="*/ 311150 h 1368425"/>
                  <a:gd name="connsiteX29" fmla="*/ 1177925 w 4905375"/>
                  <a:gd name="connsiteY29" fmla="*/ 330200 h 1368425"/>
                  <a:gd name="connsiteX30" fmla="*/ 1241425 w 4905375"/>
                  <a:gd name="connsiteY30" fmla="*/ 330200 h 1368425"/>
                  <a:gd name="connsiteX31" fmla="*/ 1241425 w 4905375"/>
                  <a:gd name="connsiteY31" fmla="*/ 336550 h 1368425"/>
                  <a:gd name="connsiteX32" fmla="*/ 1289050 w 4905375"/>
                  <a:gd name="connsiteY32" fmla="*/ 336550 h 1368425"/>
                  <a:gd name="connsiteX33" fmla="*/ 1289050 w 4905375"/>
                  <a:gd name="connsiteY33" fmla="*/ 365125 h 1368425"/>
                  <a:gd name="connsiteX34" fmla="*/ 1314450 w 4905375"/>
                  <a:gd name="connsiteY34" fmla="*/ 365125 h 1368425"/>
                  <a:gd name="connsiteX35" fmla="*/ 1314450 w 4905375"/>
                  <a:gd name="connsiteY35" fmla="*/ 400050 h 1368425"/>
                  <a:gd name="connsiteX36" fmla="*/ 1336675 w 4905375"/>
                  <a:gd name="connsiteY36" fmla="*/ 400050 h 1368425"/>
                  <a:gd name="connsiteX37" fmla="*/ 1336675 w 4905375"/>
                  <a:gd name="connsiteY37" fmla="*/ 438150 h 1368425"/>
                  <a:gd name="connsiteX38" fmla="*/ 1362075 w 4905375"/>
                  <a:gd name="connsiteY38" fmla="*/ 438150 h 1368425"/>
                  <a:gd name="connsiteX39" fmla="*/ 1362075 w 4905375"/>
                  <a:gd name="connsiteY39" fmla="*/ 520700 h 1368425"/>
                  <a:gd name="connsiteX40" fmla="*/ 1384300 w 4905375"/>
                  <a:gd name="connsiteY40" fmla="*/ 520700 h 1368425"/>
                  <a:gd name="connsiteX41" fmla="*/ 1384300 w 4905375"/>
                  <a:gd name="connsiteY41" fmla="*/ 552450 h 1368425"/>
                  <a:gd name="connsiteX42" fmla="*/ 1412875 w 4905375"/>
                  <a:gd name="connsiteY42" fmla="*/ 552450 h 1368425"/>
                  <a:gd name="connsiteX43" fmla="*/ 1412875 w 4905375"/>
                  <a:gd name="connsiteY43" fmla="*/ 558800 h 1368425"/>
                  <a:gd name="connsiteX44" fmla="*/ 1514475 w 4905375"/>
                  <a:gd name="connsiteY44" fmla="*/ 558800 h 1368425"/>
                  <a:gd name="connsiteX45" fmla="*/ 1514475 w 4905375"/>
                  <a:gd name="connsiteY45" fmla="*/ 577850 h 1368425"/>
                  <a:gd name="connsiteX46" fmla="*/ 1568450 w 4905375"/>
                  <a:gd name="connsiteY46" fmla="*/ 577850 h 1368425"/>
                  <a:gd name="connsiteX47" fmla="*/ 1568450 w 4905375"/>
                  <a:gd name="connsiteY47" fmla="*/ 593725 h 1368425"/>
                  <a:gd name="connsiteX48" fmla="*/ 1749425 w 4905375"/>
                  <a:gd name="connsiteY48" fmla="*/ 593725 h 1368425"/>
                  <a:gd name="connsiteX49" fmla="*/ 1749425 w 4905375"/>
                  <a:gd name="connsiteY49" fmla="*/ 612775 h 1368425"/>
                  <a:gd name="connsiteX50" fmla="*/ 1905000 w 4905375"/>
                  <a:gd name="connsiteY50" fmla="*/ 612775 h 1368425"/>
                  <a:gd name="connsiteX51" fmla="*/ 1905000 w 4905375"/>
                  <a:gd name="connsiteY51" fmla="*/ 654050 h 1368425"/>
                  <a:gd name="connsiteX52" fmla="*/ 1905000 w 4905375"/>
                  <a:gd name="connsiteY52" fmla="*/ 654050 h 1368425"/>
                  <a:gd name="connsiteX53" fmla="*/ 1936750 w 4905375"/>
                  <a:gd name="connsiteY53" fmla="*/ 654050 h 1368425"/>
                  <a:gd name="connsiteX54" fmla="*/ 1936750 w 4905375"/>
                  <a:gd name="connsiteY54" fmla="*/ 698500 h 1368425"/>
                  <a:gd name="connsiteX55" fmla="*/ 1955800 w 4905375"/>
                  <a:gd name="connsiteY55" fmla="*/ 698500 h 1368425"/>
                  <a:gd name="connsiteX56" fmla="*/ 1955800 w 4905375"/>
                  <a:gd name="connsiteY56" fmla="*/ 777875 h 1368425"/>
                  <a:gd name="connsiteX57" fmla="*/ 1987550 w 4905375"/>
                  <a:gd name="connsiteY57" fmla="*/ 777875 h 1368425"/>
                  <a:gd name="connsiteX58" fmla="*/ 1987550 w 4905375"/>
                  <a:gd name="connsiteY58" fmla="*/ 812800 h 1368425"/>
                  <a:gd name="connsiteX59" fmla="*/ 2168525 w 4905375"/>
                  <a:gd name="connsiteY59" fmla="*/ 812800 h 1368425"/>
                  <a:gd name="connsiteX60" fmla="*/ 2168525 w 4905375"/>
                  <a:gd name="connsiteY60" fmla="*/ 835025 h 1368425"/>
                  <a:gd name="connsiteX61" fmla="*/ 2266950 w 4905375"/>
                  <a:gd name="connsiteY61" fmla="*/ 835025 h 1368425"/>
                  <a:gd name="connsiteX62" fmla="*/ 2266950 w 4905375"/>
                  <a:gd name="connsiteY62" fmla="*/ 841375 h 1368425"/>
                  <a:gd name="connsiteX63" fmla="*/ 2378075 w 4905375"/>
                  <a:gd name="connsiteY63" fmla="*/ 841375 h 1368425"/>
                  <a:gd name="connsiteX64" fmla="*/ 2378075 w 4905375"/>
                  <a:gd name="connsiteY64" fmla="*/ 869950 h 1368425"/>
                  <a:gd name="connsiteX65" fmla="*/ 2525712 w 4905375"/>
                  <a:gd name="connsiteY65" fmla="*/ 869950 h 1368425"/>
                  <a:gd name="connsiteX66" fmla="*/ 2532062 w 4905375"/>
                  <a:gd name="connsiteY66" fmla="*/ 936625 h 1368425"/>
                  <a:gd name="connsiteX67" fmla="*/ 2554288 w 4905375"/>
                  <a:gd name="connsiteY67" fmla="*/ 941388 h 1368425"/>
                  <a:gd name="connsiteX68" fmla="*/ 2560637 w 4905375"/>
                  <a:gd name="connsiteY68" fmla="*/ 990600 h 1368425"/>
                  <a:gd name="connsiteX69" fmla="*/ 2586038 w 4905375"/>
                  <a:gd name="connsiteY69" fmla="*/ 1009650 h 1368425"/>
                  <a:gd name="connsiteX70" fmla="*/ 2743200 w 4905375"/>
                  <a:gd name="connsiteY70" fmla="*/ 1009650 h 1368425"/>
                  <a:gd name="connsiteX71" fmla="*/ 2743200 w 4905375"/>
                  <a:gd name="connsiteY71" fmla="*/ 1031875 h 1368425"/>
                  <a:gd name="connsiteX72" fmla="*/ 2847975 w 4905375"/>
                  <a:gd name="connsiteY72" fmla="*/ 1031875 h 1368425"/>
                  <a:gd name="connsiteX73" fmla="*/ 2854325 w 4905375"/>
                  <a:gd name="connsiteY73" fmla="*/ 1038225 h 1368425"/>
                  <a:gd name="connsiteX74" fmla="*/ 2962275 w 4905375"/>
                  <a:gd name="connsiteY74" fmla="*/ 1038225 h 1368425"/>
                  <a:gd name="connsiteX75" fmla="*/ 2962275 w 4905375"/>
                  <a:gd name="connsiteY75" fmla="*/ 1038225 h 1368425"/>
                  <a:gd name="connsiteX76" fmla="*/ 2962275 w 4905375"/>
                  <a:gd name="connsiteY76" fmla="*/ 1063625 h 1368425"/>
                  <a:gd name="connsiteX77" fmla="*/ 3117850 w 4905375"/>
                  <a:gd name="connsiteY77" fmla="*/ 1063625 h 1368425"/>
                  <a:gd name="connsiteX78" fmla="*/ 3117850 w 4905375"/>
                  <a:gd name="connsiteY78" fmla="*/ 1089025 h 1368425"/>
                  <a:gd name="connsiteX79" fmla="*/ 3136900 w 4905375"/>
                  <a:gd name="connsiteY79" fmla="*/ 1089025 h 1368425"/>
                  <a:gd name="connsiteX80" fmla="*/ 3136900 w 4905375"/>
                  <a:gd name="connsiteY80" fmla="*/ 1117600 h 1368425"/>
                  <a:gd name="connsiteX81" fmla="*/ 3184525 w 4905375"/>
                  <a:gd name="connsiteY81" fmla="*/ 1117600 h 1368425"/>
                  <a:gd name="connsiteX82" fmla="*/ 3184525 w 4905375"/>
                  <a:gd name="connsiteY82" fmla="*/ 1133475 h 1368425"/>
                  <a:gd name="connsiteX83" fmla="*/ 3254375 w 4905375"/>
                  <a:gd name="connsiteY83" fmla="*/ 1133475 h 1368425"/>
                  <a:gd name="connsiteX84" fmla="*/ 3254375 w 4905375"/>
                  <a:gd name="connsiteY84" fmla="*/ 1146175 h 1368425"/>
                  <a:gd name="connsiteX85" fmla="*/ 3336925 w 4905375"/>
                  <a:gd name="connsiteY85" fmla="*/ 1146175 h 1368425"/>
                  <a:gd name="connsiteX86" fmla="*/ 3336925 w 4905375"/>
                  <a:gd name="connsiteY86" fmla="*/ 1171575 h 1368425"/>
                  <a:gd name="connsiteX87" fmla="*/ 3692525 w 4905375"/>
                  <a:gd name="connsiteY87" fmla="*/ 1171575 h 1368425"/>
                  <a:gd name="connsiteX88" fmla="*/ 3692525 w 4905375"/>
                  <a:gd name="connsiteY88" fmla="*/ 1193800 h 1368425"/>
                  <a:gd name="connsiteX89" fmla="*/ 3740150 w 4905375"/>
                  <a:gd name="connsiteY89" fmla="*/ 1193800 h 1368425"/>
                  <a:gd name="connsiteX90" fmla="*/ 3740150 w 4905375"/>
                  <a:gd name="connsiteY90" fmla="*/ 1228725 h 1368425"/>
                  <a:gd name="connsiteX91" fmla="*/ 3854450 w 4905375"/>
                  <a:gd name="connsiteY91" fmla="*/ 1228725 h 1368425"/>
                  <a:gd name="connsiteX92" fmla="*/ 3854450 w 4905375"/>
                  <a:gd name="connsiteY92" fmla="*/ 1247775 h 1368425"/>
                  <a:gd name="connsiteX93" fmla="*/ 3975100 w 4905375"/>
                  <a:gd name="connsiteY93" fmla="*/ 1247775 h 1368425"/>
                  <a:gd name="connsiteX94" fmla="*/ 3975100 w 4905375"/>
                  <a:gd name="connsiteY94" fmla="*/ 1270000 h 1368425"/>
                  <a:gd name="connsiteX95" fmla="*/ 4321175 w 4905375"/>
                  <a:gd name="connsiteY95" fmla="*/ 1270000 h 1368425"/>
                  <a:gd name="connsiteX96" fmla="*/ 4321175 w 4905375"/>
                  <a:gd name="connsiteY96" fmla="*/ 1301750 h 1368425"/>
                  <a:gd name="connsiteX97" fmla="*/ 4343400 w 4905375"/>
                  <a:gd name="connsiteY97" fmla="*/ 1301750 h 1368425"/>
                  <a:gd name="connsiteX98" fmla="*/ 4343400 w 4905375"/>
                  <a:gd name="connsiteY98" fmla="*/ 1330325 h 1368425"/>
                  <a:gd name="connsiteX99" fmla="*/ 4600575 w 4905375"/>
                  <a:gd name="connsiteY99" fmla="*/ 1330325 h 1368425"/>
                  <a:gd name="connsiteX100" fmla="*/ 4600575 w 4905375"/>
                  <a:gd name="connsiteY100" fmla="*/ 1352550 h 1368425"/>
                  <a:gd name="connsiteX101" fmla="*/ 4775200 w 4905375"/>
                  <a:gd name="connsiteY101" fmla="*/ 1352550 h 1368425"/>
                  <a:gd name="connsiteX102" fmla="*/ 4775200 w 4905375"/>
                  <a:gd name="connsiteY102" fmla="*/ 1368425 h 1368425"/>
                  <a:gd name="connsiteX103" fmla="*/ 4905375 w 4905375"/>
                  <a:gd name="connsiteY103" fmla="*/ 1368425 h 1368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4905375" h="1368425">
                    <a:moveTo>
                      <a:pt x="0" y="0"/>
                    </a:moveTo>
                    <a:lnTo>
                      <a:pt x="177800" y="0"/>
                    </a:lnTo>
                    <a:lnTo>
                      <a:pt x="177800" y="15875"/>
                    </a:lnTo>
                    <a:lnTo>
                      <a:pt x="301625" y="15875"/>
                    </a:lnTo>
                    <a:lnTo>
                      <a:pt x="301625" y="34925"/>
                    </a:lnTo>
                    <a:lnTo>
                      <a:pt x="415925" y="34925"/>
                    </a:lnTo>
                    <a:lnTo>
                      <a:pt x="419100" y="38100"/>
                    </a:lnTo>
                    <a:lnTo>
                      <a:pt x="555625" y="38100"/>
                    </a:lnTo>
                    <a:lnTo>
                      <a:pt x="555625" y="60325"/>
                    </a:lnTo>
                    <a:lnTo>
                      <a:pt x="584200" y="60325"/>
                    </a:lnTo>
                    <a:lnTo>
                      <a:pt x="584200" y="88900"/>
                    </a:lnTo>
                    <a:lnTo>
                      <a:pt x="631825" y="88900"/>
                    </a:lnTo>
                    <a:lnTo>
                      <a:pt x="631825" y="98425"/>
                    </a:lnTo>
                    <a:lnTo>
                      <a:pt x="736600" y="98425"/>
                    </a:lnTo>
                    <a:lnTo>
                      <a:pt x="736600" y="136525"/>
                    </a:lnTo>
                    <a:lnTo>
                      <a:pt x="768350" y="136525"/>
                    </a:lnTo>
                    <a:lnTo>
                      <a:pt x="768350" y="238125"/>
                    </a:lnTo>
                    <a:lnTo>
                      <a:pt x="809625" y="238125"/>
                    </a:lnTo>
                    <a:lnTo>
                      <a:pt x="809625" y="266700"/>
                    </a:lnTo>
                    <a:lnTo>
                      <a:pt x="844550" y="266700"/>
                    </a:lnTo>
                    <a:lnTo>
                      <a:pt x="844550" y="279400"/>
                    </a:lnTo>
                    <a:lnTo>
                      <a:pt x="879475" y="279400"/>
                    </a:lnTo>
                    <a:lnTo>
                      <a:pt x="879475" y="288925"/>
                    </a:lnTo>
                    <a:lnTo>
                      <a:pt x="987425" y="288925"/>
                    </a:lnTo>
                    <a:lnTo>
                      <a:pt x="987425" y="304800"/>
                    </a:lnTo>
                    <a:lnTo>
                      <a:pt x="1133475" y="304800"/>
                    </a:lnTo>
                    <a:lnTo>
                      <a:pt x="1133475" y="311150"/>
                    </a:lnTo>
                    <a:lnTo>
                      <a:pt x="1158875" y="311150"/>
                    </a:lnTo>
                    <a:lnTo>
                      <a:pt x="1158875" y="311150"/>
                    </a:lnTo>
                    <a:lnTo>
                      <a:pt x="1177925" y="330200"/>
                    </a:lnTo>
                    <a:lnTo>
                      <a:pt x="1241425" y="330200"/>
                    </a:lnTo>
                    <a:lnTo>
                      <a:pt x="1241425" y="336550"/>
                    </a:lnTo>
                    <a:lnTo>
                      <a:pt x="1289050" y="336550"/>
                    </a:lnTo>
                    <a:lnTo>
                      <a:pt x="1289050" y="365125"/>
                    </a:lnTo>
                    <a:lnTo>
                      <a:pt x="1314450" y="365125"/>
                    </a:lnTo>
                    <a:lnTo>
                      <a:pt x="1314450" y="400050"/>
                    </a:lnTo>
                    <a:lnTo>
                      <a:pt x="1336675" y="400050"/>
                    </a:lnTo>
                    <a:lnTo>
                      <a:pt x="1336675" y="438150"/>
                    </a:lnTo>
                    <a:lnTo>
                      <a:pt x="1362075" y="438150"/>
                    </a:lnTo>
                    <a:lnTo>
                      <a:pt x="1362075" y="520700"/>
                    </a:lnTo>
                    <a:lnTo>
                      <a:pt x="1384300" y="520700"/>
                    </a:lnTo>
                    <a:lnTo>
                      <a:pt x="1384300" y="552450"/>
                    </a:lnTo>
                    <a:lnTo>
                      <a:pt x="1412875" y="552450"/>
                    </a:lnTo>
                    <a:lnTo>
                      <a:pt x="1412875" y="558800"/>
                    </a:lnTo>
                    <a:lnTo>
                      <a:pt x="1514475" y="558800"/>
                    </a:lnTo>
                    <a:lnTo>
                      <a:pt x="1514475" y="577850"/>
                    </a:lnTo>
                    <a:lnTo>
                      <a:pt x="1568450" y="577850"/>
                    </a:lnTo>
                    <a:lnTo>
                      <a:pt x="1568450" y="593725"/>
                    </a:lnTo>
                    <a:lnTo>
                      <a:pt x="1749425" y="593725"/>
                    </a:lnTo>
                    <a:lnTo>
                      <a:pt x="1749425" y="612775"/>
                    </a:lnTo>
                    <a:lnTo>
                      <a:pt x="1905000" y="612775"/>
                    </a:lnTo>
                    <a:lnTo>
                      <a:pt x="1905000" y="654050"/>
                    </a:lnTo>
                    <a:lnTo>
                      <a:pt x="1905000" y="654050"/>
                    </a:lnTo>
                    <a:lnTo>
                      <a:pt x="1936750" y="654050"/>
                    </a:lnTo>
                    <a:lnTo>
                      <a:pt x="1936750" y="698500"/>
                    </a:lnTo>
                    <a:lnTo>
                      <a:pt x="1955800" y="698500"/>
                    </a:lnTo>
                    <a:lnTo>
                      <a:pt x="1955800" y="777875"/>
                    </a:lnTo>
                    <a:lnTo>
                      <a:pt x="1987550" y="777875"/>
                    </a:lnTo>
                    <a:lnTo>
                      <a:pt x="1987550" y="812800"/>
                    </a:lnTo>
                    <a:lnTo>
                      <a:pt x="2168525" y="812800"/>
                    </a:lnTo>
                    <a:lnTo>
                      <a:pt x="2168525" y="835025"/>
                    </a:lnTo>
                    <a:lnTo>
                      <a:pt x="2266950" y="835025"/>
                    </a:lnTo>
                    <a:lnTo>
                      <a:pt x="2266950" y="841375"/>
                    </a:lnTo>
                    <a:lnTo>
                      <a:pt x="2378075" y="841375"/>
                    </a:lnTo>
                    <a:lnTo>
                      <a:pt x="2378075" y="869950"/>
                    </a:lnTo>
                    <a:lnTo>
                      <a:pt x="2525712" y="869950"/>
                    </a:lnTo>
                    <a:lnTo>
                      <a:pt x="2532062" y="936625"/>
                    </a:lnTo>
                    <a:lnTo>
                      <a:pt x="2554288" y="941388"/>
                    </a:lnTo>
                    <a:lnTo>
                      <a:pt x="2560637" y="990600"/>
                    </a:lnTo>
                    <a:lnTo>
                      <a:pt x="2586038" y="1009650"/>
                    </a:lnTo>
                    <a:lnTo>
                      <a:pt x="2743200" y="1009650"/>
                    </a:lnTo>
                    <a:lnTo>
                      <a:pt x="2743200" y="1031875"/>
                    </a:lnTo>
                    <a:lnTo>
                      <a:pt x="2847975" y="1031875"/>
                    </a:lnTo>
                    <a:lnTo>
                      <a:pt x="2854325" y="1038225"/>
                    </a:lnTo>
                    <a:lnTo>
                      <a:pt x="2962275" y="1038225"/>
                    </a:lnTo>
                    <a:lnTo>
                      <a:pt x="2962275" y="1038225"/>
                    </a:lnTo>
                    <a:lnTo>
                      <a:pt x="2962275" y="1063625"/>
                    </a:lnTo>
                    <a:lnTo>
                      <a:pt x="3117850" y="1063625"/>
                    </a:lnTo>
                    <a:lnTo>
                      <a:pt x="3117850" y="1089025"/>
                    </a:lnTo>
                    <a:lnTo>
                      <a:pt x="3136900" y="1089025"/>
                    </a:lnTo>
                    <a:lnTo>
                      <a:pt x="3136900" y="1117600"/>
                    </a:lnTo>
                    <a:lnTo>
                      <a:pt x="3184525" y="1117600"/>
                    </a:lnTo>
                    <a:lnTo>
                      <a:pt x="3184525" y="1133475"/>
                    </a:lnTo>
                    <a:lnTo>
                      <a:pt x="3254375" y="1133475"/>
                    </a:lnTo>
                    <a:lnTo>
                      <a:pt x="3254375" y="1146175"/>
                    </a:lnTo>
                    <a:lnTo>
                      <a:pt x="3336925" y="1146175"/>
                    </a:lnTo>
                    <a:lnTo>
                      <a:pt x="3336925" y="1171575"/>
                    </a:lnTo>
                    <a:lnTo>
                      <a:pt x="3692525" y="1171575"/>
                    </a:lnTo>
                    <a:lnTo>
                      <a:pt x="3692525" y="1193800"/>
                    </a:lnTo>
                    <a:lnTo>
                      <a:pt x="3740150" y="1193800"/>
                    </a:lnTo>
                    <a:lnTo>
                      <a:pt x="3740150" y="1228725"/>
                    </a:lnTo>
                    <a:lnTo>
                      <a:pt x="3854450" y="1228725"/>
                    </a:lnTo>
                    <a:lnTo>
                      <a:pt x="3854450" y="1247775"/>
                    </a:lnTo>
                    <a:lnTo>
                      <a:pt x="3975100" y="1247775"/>
                    </a:lnTo>
                    <a:lnTo>
                      <a:pt x="3975100" y="1270000"/>
                    </a:lnTo>
                    <a:lnTo>
                      <a:pt x="4321175" y="1270000"/>
                    </a:lnTo>
                    <a:lnTo>
                      <a:pt x="4321175" y="1301750"/>
                    </a:lnTo>
                    <a:lnTo>
                      <a:pt x="4343400" y="1301750"/>
                    </a:lnTo>
                    <a:lnTo>
                      <a:pt x="4343400" y="1330325"/>
                    </a:lnTo>
                    <a:lnTo>
                      <a:pt x="4600575" y="1330325"/>
                    </a:lnTo>
                    <a:lnTo>
                      <a:pt x="4600575" y="1352550"/>
                    </a:lnTo>
                    <a:lnTo>
                      <a:pt x="4775200" y="1352550"/>
                    </a:lnTo>
                    <a:lnTo>
                      <a:pt x="4775200" y="1368425"/>
                    </a:lnTo>
                    <a:lnTo>
                      <a:pt x="4905375" y="1368425"/>
                    </a:lnTo>
                  </a:path>
                </a:pathLst>
              </a:custGeom>
              <a:noFill/>
              <a:ln w="28575">
                <a:solidFill>
                  <a:schemeClr val="accent1"/>
                </a:solidFill>
                <a:miter lim="800000"/>
                <a:headEnd/>
                <a:tailEnd/>
              </a:ln>
            </p:spPr>
            <p:txBody>
              <a:bodyPr rtlCol="0" anchor="ctr"/>
              <a:lstStyle/>
              <a:p>
                <a:pPr algn="ctr"/>
                <a:endParaRPr lang="en-US" dirty="0"/>
              </a:p>
            </p:txBody>
          </p:sp>
          <p:sp>
            <p:nvSpPr>
              <p:cNvPr id="5" name="Freeform: Shape 4">
                <a:extLst>
                  <a:ext uri="{FF2B5EF4-FFF2-40B4-BE49-F238E27FC236}">
                    <a16:creationId xmlns:a16="http://schemas.microsoft.com/office/drawing/2014/main" id="{E58E326A-BE3F-733E-EBDC-3B78B9ABC923}"/>
                  </a:ext>
                </a:extLst>
              </p:cNvPr>
              <p:cNvSpPr/>
              <p:nvPr/>
            </p:nvSpPr>
            <p:spPr bwMode="auto">
              <a:xfrm>
                <a:off x="7162800" y="3048000"/>
                <a:ext cx="3350683" cy="342900"/>
              </a:xfrm>
              <a:custGeom>
                <a:avLst/>
                <a:gdLst>
                  <a:gd name="connsiteX0" fmla="*/ 3350683 w 3350683"/>
                  <a:gd name="connsiteY0" fmla="*/ 342900 h 342900"/>
                  <a:gd name="connsiteX1" fmla="*/ 2400300 w 3350683"/>
                  <a:gd name="connsiteY1" fmla="*/ 342900 h 342900"/>
                  <a:gd name="connsiteX2" fmla="*/ 2400300 w 3350683"/>
                  <a:gd name="connsiteY2" fmla="*/ 289983 h 342900"/>
                  <a:gd name="connsiteX3" fmla="*/ 1849967 w 3350683"/>
                  <a:gd name="connsiteY3" fmla="*/ 289983 h 342900"/>
                  <a:gd name="connsiteX4" fmla="*/ 1849967 w 3350683"/>
                  <a:gd name="connsiteY4" fmla="*/ 266700 h 342900"/>
                  <a:gd name="connsiteX5" fmla="*/ 1820333 w 3350683"/>
                  <a:gd name="connsiteY5" fmla="*/ 266700 h 342900"/>
                  <a:gd name="connsiteX6" fmla="*/ 1820333 w 3350683"/>
                  <a:gd name="connsiteY6" fmla="*/ 241300 h 342900"/>
                  <a:gd name="connsiteX7" fmla="*/ 1792817 w 3350683"/>
                  <a:gd name="connsiteY7" fmla="*/ 241300 h 342900"/>
                  <a:gd name="connsiteX8" fmla="*/ 1792817 w 3350683"/>
                  <a:gd name="connsiteY8" fmla="*/ 218017 h 342900"/>
                  <a:gd name="connsiteX9" fmla="*/ 1765300 w 3350683"/>
                  <a:gd name="connsiteY9" fmla="*/ 218017 h 342900"/>
                  <a:gd name="connsiteX10" fmla="*/ 1765300 w 3350683"/>
                  <a:gd name="connsiteY10" fmla="*/ 194733 h 342900"/>
                  <a:gd name="connsiteX11" fmla="*/ 1240367 w 3350683"/>
                  <a:gd name="connsiteY11" fmla="*/ 194733 h 342900"/>
                  <a:gd name="connsiteX12" fmla="*/ 1240367 w 3350683"/>
                  <a:gd name="connsiteY12" fmla="*/ 162983 h 342900"/>
                  <a:gd name="connsiteX13" fmla="*/ 1208617 w 3350683"/>
                  <a:gd name="connsiteY13" fmla="*/ 162983 h 342900"/>
                  <a:gd name="connsiteX14" fmla="*/ 1208617 w 3350683"/>
                  <a:gd name="connsiteY14" fmla="*/ 152400 h 342900"/>
                  <a:gd name="connsiteX15" fmla="*/ 817033 w 3350683"/>
                  <a:gd name="connsiteY15" fmla="*/ 152400 h 342900"/>
                  <a:gd name="connsiteX16" fmla="*/ 817033 w 3350683"/>
                  <a:gd name="connsiteY16" fmla="*/ 129117 h 342900"/>
                  <a:gd name="connsiteX17" fmla="*/ 624417 w 3350683"/>
                  <a:gd name="connsiteY17" fmla="*/ 129117 h 342900"/>
                  <a:gd name="connsiteX18" fmla="*/ 624417 w 3350683"/>
                  <a:gd name="connsiteY18" fmla="*/ 105833 h 342900"/>
                  <a:gd name="connsiteX19" fmla="*/ 603250 w 3350683"/>
                  <a:gd name="connsiteY19" fmla="*/ 105833 h 342900"/>
                  <a:gd name="connsiteX20" fmla="*/ 603250 w 3350683"/>
                  <a:gd name="connsiteY20" fmla="*/ 74083 h 342900"/>
                  <a:gd name="connsiteX21" fmla="*/ 571500 w 3350683"/>
                  <a:gd name="connsiteY21" fmla="*/ 74083 h 342900"/>
                  <a:gd name="connsiteX22" fmla="*/ 541867 w 3350683"/>
                  <a:gd name="connsiteY22" fmla="*/ 74083 h 342900"/>
                  <a:gd name="connsiteX23" fmla="*/ 541867 w 3350683"/>
                  <a:gd name="connsiteY23" fmla="*/ 46567 h 342900"/>
                  <a:gd name="connsiteX24" fmla="*/ 461433 w 3350683"/>
                  <a:gd name="connsiteY24" fmla="*/ 46567 h 342900"/>
                  <a:gd name="connsiteX25" fmla="*/ 461433 w 3350683"/>
                  <a:gd name="connsiteY25" fmla="*/ 46567 h 342900"/>
                  <a:gd name="connsiteX26" fmla="*/ 378883 w 3350683"/>
                  <a:gd name="connsiteY26" fmla="*/ 46567 h 342900"/>
                  <a:gd name="connsiteX27" fmla="*/ 378883 w 3350683"/>
                  <a:gd name="connsiteY27" fmla="*/ 33867 h 342900"/>
                  <a:gd name="connsiteX28" fmla="*/ 224367 w 3350683"/>
                  <a:gd name="connsiteY28" fmla="*/ 33867 h 342900"/>
                  <a:gd name="connsiteX29" fmla="*/ 224367 w 3350683"/>
                  <a:gd name="connsiteY29" fmla="*/ 23283 h 342900"/>
                  <a:gd name="connsiteX30" fmla="*/ 50800 w 3350683"/>
                  <a:gd name="connsiteY30" fmla="*/ 23283 h 342900"/>
                  <a:gd name="connsiteX31" fmla="*/ 50800 w 3350683"/>
                  <a:gd name="connsiteY31" fmla="*/ 10583 h 342900"/>
                  <a:gd name="connsiteX32" fmla="*/ 25400 w 3350683"/>
                  <a:gd name="connsiteY32" fmla="*/ 10583 h 342900"/>
                  <a:gd name="connsiteX33" fmla="*/ 35983 w 3350683"/>
                  <a:gd name="connsiteY33" fmla="*/ 0 h 342900"/>
                  <a:gd name="connsiteX34" fmla="*/ 0 w 3350683"/>
                  <a:gd name="connsiteY34"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350683" h="342900">
                    <a:moveTo>
                      <a:pt x="3350683" y="342900"/>
                    </a:moveTo>
                    <a:lnTo>
                      <a:pt x="2400300" y="342900"/>
                    </a:lnTo>
                    <a:lnTo>
                      <a:pt x="2400300" y="289983"/>
                    </a:lnTo>
                    <a:lnTo>
                      <a:pt x="1849967" y="289983"/>
                    </a:lnTo>
                    <a:lnTo>
                      <a:pt x="1849967" y="266700"/>
                    </a:lnTo>
                    <a:lnTo>
                      <a:pt x="1820333" y="266700"/>
                    </a:lnTo>
                    <a:lnTo>
                      <a:pt x="1820333" y="241300"/>
                    </a:lnTo>
                    <a:lnTo>
                      <a:pt x="1792817" y="241300"/>
                    </a:lnTo>
                    <a:lnTo>
                      <a:pt x="1792817" y="218017"/>
                    </a:lnTo>
                    <a:lnTo>
                      <a:pt x="1765300" y="218017"/>
                    </a:lnTo>
                    <a:lnTo>
                      <a:pt x="1765300" y="194733"/>
                    </a:lnTo>
                    <a:lnTo>
                      <a:pt x="1240367" y="194733"/>
                    </a:lnTo>
                    <a:lnTo>
                      <a:pt x="1240367" y="162983"/>
                    </a:lnTo>
                    <a:lnTo>
                      <a:pt x="1208617" y="162983"/>
                    </a:lnTo>
                    <a:lnTo>
                      <a:pt x="1208617" y="152400"/>
                    </a:lnTo>
                    <a:lnTo>
                      <a:pt x="817033" y="152400"/>
                    </a:lnTo>
                    <a:lnTo>
                      <a:pt x="817033" y="129117"/>
                    </a:lnTo>
                    <a:lnTo>
                      <a:pt x="624417" y="129117"/>
                    </a:lnTo>
                    <a:lnTo>
                      <a:pt x="624417" y="105833"/>
                    </a:lnTo>
                    <a:lnTo>
                      <a:pt x="603250" y="105833"/>
                    </a:lnTo>
                    <a:lnTo>
                      <a:pt x="603250" y="74083"/>
                    </a:lnTo>
                    <a:lnTo>
                      <a:pt x="571500" y="74083"/>
                    </a:lnTo>
                    <a:lnTo>
                      <a:pt x="541867" y="74083"/>
                    </a:lnTo>
                    <a:lnTo>
                      <a:pt x="541867" y="46567"/>
                    </a:lnTo>
                    <a:lnTo>
                      <a:pt x="461433" y="46567"/>
                    </a:lnTo>
                    <a:lnTo>
                      <a:pt x="461433" y="46567"/>
                    </a:lnTo>
                    <a:lnTo>
                      <a:pt x="378883" y="46567"/>
                    </a:lnTo>
                    <a:lnTo>
                      <a:pt x="378883" y="33867"/>
                    </a:lnTo>
                    <a:lnTo>
                      <a:pt x="224367" y="33867"/>
                    </a:lnTo>
                    <a:lnTo>
                      <a:pt x="224367" y="23283"/>
                    </a:lnTo>
                    <a:lnTo>
                      <a:pt x="50800" y="23283"/>
                    </a:lnTo>
                    <a:lnTo>
                      <a:pt x="50800" y="10583"/>
                    </a:lnTo>
                    <a:lnTo>
                      <a:pt x="25400" y="10583"/>
                    </a:lnTo>
                    <a:lnTo>
                      <a:pt x="35983" y="0"/>
                    </a:lnTo>
                    <a:lnTo>
                      <a:pt x="0" y="0"/>
                    </a:lnTo>
                  </a:path>
                </a:pathLst>
              </a:custGeom>
              <a:noFill/>
              <a:ln w="28575">
                <a:solidFill>
                  <a:schemeClr val="accent1"/>
                </a:solidFill>
                <a:miter lim="800000"/>
                <a:headEnd/>
                <a:tailEnd/>
              </a:ln>
            </p:spPr>
            <p:txBody>
              <a:bodyPr rtlCol="0" anchor="ctr"/>
              <a:lstStyle/>
              <a:p>
                <a:pPr algn="ctr"/>
                <a:endParaRPr lang="en-US" dirty="0"/>
              </a:p>
            </p:txBody>
          </p:sp>
        </p:grpSp>
        <p:grpSp>
          <p:nvGrpSpPr>
            <p:cNvPr id="79" name="Group 78">
              <a:extLst>
                <a:ext uri="{FF2B5EF4-FFF2-40B4-BE49-F238E27FC236}">
                  <a16:creationId xmlns:a16="http://schemas.microsoft.com/office/drawing/2014/main" id="{96072286-1024-7934-EDFA-B77AC83553B9}"/>
                </a:ext>
              </a:extLst>
            </p:cNvPr>
            <p:cNvGrpSpPr/>
            <p:nvPr/>
          </p:nvGrpSpPr>
          <p:grpSpPr>
            <a:xfrm>
              <a:off x="7869886" y="3134049"/>
              <a:ext cx="83817" cy="83817"/>
              <a:chOff x="8050862" y="2565723"/>
              <a:chExt cx="63500" cy="63500"/>
            </a:xfrm>
          </p:grpSpPr>
          <p:cxnSp>
            <p:nvCxnSpPr>
              <p:cNvPr id="80" name="Straight Connector 79">
                <a:extLst>
                  <a:ext uri="{FF2B5EF4-FFF2-40B4-BE49-F238E27FC236}">
                    <a16:creationId xmlns:a16="http://schemas.microsoft.com/office/drawing/2014/main" id="{3D16D040-C38B-9E7B-DAD3-F5EAA3AE277C}"/>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283617C3-0E59-5236-8BB4-EF2EE6C9BD86}"/>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83" name="Group 82">
              <a:extLst>
                <a:ext uri="{FF2B5EF4-FFF2-40B4-BE49-F238E27FC236}">
                  <a16:creationId xmlns:a16="http://schemas.microsoft.com/office/drawing/2014/main" id="{250F27B1-24EE-0F58-1188-2B7714A09BCA}"/>
                </a:ext>
              </a:extLst>
            </p:cNvPr>
            <p:cNvGrpSpPr/>
            <p:nvPr/>
          </p:nvGrpSpPr>
          <p:grpSpPr>
            <a:xfrm>
              <a:off x="7787140" y="3143437"/>
              <a:ext cx="83817" cy="83817"/>
              <a:chOff x="8050862" y="2565723"/>
              <a:chExt cx="63500" cy="63500"/>
            </a:xfrm>
          </p:grpSpPr>
          <p:cxnSp>
            <p:nvCxnSpPr>
              <p:cNvPr id="84" name="Straight Connector 83">
                <a:extLst>
                  <a:ext uri="{FF2B5EF4-FFF2-40B4-BE49-F238E27FC236}">
                    <a16:creationId xmlns:a16="http://schemas.microsoft.com/office/drawing/2014/main" id="{09AA2C85-A06C-D75A-14DB-A8BD29E49D24}"/>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9490D8F6-6074-F8B3-CC73-97E5E9F08451}"/>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86" name="Group 85">
              <a:extLst>
                <a:ext uri="{FF2B5EF4-FFF2-40B4-BE49-F238E27FC236}">
                  <a16:creationId xmlns:a16="http://schemas.microsoft.com/office/drawing/2014/main" id="{678C43D1-2ABA-CE2D-7466-6F206614845C}"/>
                </a:ext>
              </a:extLst>
            </p:cNvPr>
            <p:cNvGrpSpPr/>
            <p:nvPr/>
          </p:nvGrpSpPr>
          <p:grpSpPr>
            <a:xfrm>
              <a:off x="7753468" y="3136902"/>
              <a:ext cx="83817" cy="83817"/>
              <a:chOff x="8050862" y="2565723"/>
              <a:chExt cx="63500" cy="63500"/>
            </a:xfrm>
          </p:grpSpPr>
          <p:cxnSp>
            <p:nvCxnSpPr>
              <p:cNvPr id="87" name="Straight Connector 86">
                <a:extLst>
                  <a:ext uri="{FF2B5EF4-FFF2-40B4-BE49-F238E27FC236}">
                    <a16:creationId xmlns:a16="http://schemas.microsoft.com/office/drawing/2014/main" id="{5B25E23E-4EDC-B6A9-F975-8D75E3F51E17}"/>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526B283D-254B-946C-1762-5869962EC9F7}"/>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89" name="Group 88">
              <a:extLst>
                <a:ext uri="{FF2B5EF4-FFF2-40B4-BE49-F238E27FC236}">
                  <a16:creationId xmlns:a16="http://schemas.microsoft.com/office/drawing/2014/main" id="{5036FC8F-BE72-6AE2-22CE-45A764290B16}"/>
                </a:ext>
              </a:extLst>
            </p:cNvPr>
            <p:cNvGrpSpPr/>
            <p:nvPr/>
          </p:nvGrpSpPr>
          <p:grpSpPr>
            <a:xfrm>
              <a:off x="7724277" y="3112351"/>
              <a:ext cx="83817" cy="83817"/>
              <a:chOff x="8050862" y="2565723"/>
              <a:chExt cx="63500" cy="63500"/>
            </a:xfrm>
          </p:grpSpPr>
          <p:cxnSp>
            <p:nvCxnSpPr>
              <p:cNvPr id="90" name="Straight Connector 89">
                <a:extLst>
                  <a:ext uri="{FF2B5EF4-FFF2-40B4-BE49-F238E27FC236}">
                    <a16:creationId xmlns:a16="http://schemas.microsoft.com/office/drawing/2014/main" id="{A7F0D321-7080-1D9D-81FF-FDB222B93432}"/>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0C9C5A1D-2BAC-C1DE-07CF-0CF0D31FF622}"/>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 name="Group 91">
              <a:extLst>
                <a:ext uri="{FF2B5EF4-FFF2-40B4-BE49-F238E27FC236}">
                  <a16:creationId xmlns:a16="http://schemas.microsoft.com/office/drawing/2014/main" id="{726C70C1-DAF7-0B64-178B-7C7C75711E22}"/>
                </a:ext>
              </a:extLst>
            </p:cNvPr>
            <p:cNvGrpSpPr/>
            <p:nvPr/>
          </p:nvGrpSpPr>
          <p:grpSpPr>
            <a:xfrm>
              <a:off x="7687536" y="3092140"/>
              <a:ext cx="83817" cy="83817"/>
              <a:chOff x="8050862" y="2565723"/>
              <a:chExt cx="63500" cy="63500"/>
            </a:xfrm>
          </p:grpSpPr>
          <p:cxnSp>
            <p:nvCxnSpPr>
              <p:cNvPr id="93" name="Straight Connector 92">
                <a:extLst>
                  <a:ext uri="{FF2B5EF4-FFF2-40B4-BE49-F238E27FC236}">
                    <a16:creationId xmlns:a16="http://schemas.microsoft.com/office/drawing/2014/main" id="{C920B1CF-4899-2695-0F44-35AF2DB2EE70}"/>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E32F962A-0979-A07F-B336-2CBC191178C6}"/>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 name="Group 94">
              <a:extLst>
                <a:ext uri="{FF2B5EF4-FFF2-40B4-BE49-F238E27FC236}">
                  <a16:creationId xmlns:a16="http://schemas.microsoft.com/office/drawing/2014/main" id="{51C532BC-9ED1-F3A2-C268-D5D73F2D8733}"/>
                </a:ext>
              </a:extLst>
            </p:cNvPr>
            <p:cNvGrpSpPr/>
            <p:nvPr/>
          </p:nvGrpSpPr>
          <p:grpSpPr>
            <a:xfrm>
              <a:off x="7422585" y="3041194"/>
              <a:ext cx="83817" cy="83817"/>
              <a:chOff x="8050862" y="2565723"/>
              <a:chExt cx="63500" cy="63500"/>
            </a:xfrm>
          </p:grpSpPr>
          <p:cxnSp>
            <p:nvCxnSpPr>
              <p:cNvPr id="96" name="Straight Connector 95">
                <a:extLst>
                  <a:ext uri="{FF2B5EF4-FFF2-40B4-BE49-F238E27FC236}">
                    <a16:creationId xmlns:a16="http://schemas.microsoft.com/office/drawing/2014/main" id="{31F76150-C69B-45D9-979F-5D2661C5CE98}"/>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1B0089C3-0F83-764C-5BF7-7992AE84BC3B}"/>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0C66EA1C-0EF6-A7D5-6E8E-45B03FBB6120}"/>
                </a:ext>
              </a:extLst>
            </p:cNvPr>
            <p:cNvGrpSpPr/>
            <p:nvPr/>
          </p:nvGrpSpPr>
          <p:grpSpPr>
            <a:xfrm>
              <a:off x="8210291" y="3159300"/>
              <a:ext cx="83817" cy="83817"/>
              <a:chOff x="8050862" y="2565723"/>
              <a:chExt cx="63500" cy="63500"/>
            </a:xfrm>
          </p:grpSpPr>
          <p:cxnSp>
            <p:nvCxnSpPr>
              <p:cNvPr id="99" name="Straight Connector 98">
                <a:extLst>
                  <a:ext uri="{FF2B5EF4-FFF2-40B4-BE49-F238E27FC236}">
                    <a16:creationId xmlns:a16="http://schemas.microsoft.com/office/drawing/2014/main" id="{DA5F73E3-8C22-9035-F023-50366379CF4A}"/>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E12354EA-504D-10D4-F540-2F5C895C294E}"/>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1" name="Group 100">
              <a:extLst>
                <a:ext uri="{FF2B5EF4-FFF2-40B4-BE49-F238E27FC236}">
                  <a16:creationId xmlns:a16="http://schemas.microsoft.com/office/drawing/2014/main" id="{CC4E13A5-2469-5CC6-5803-519C345BA588}"/>
                </a:ext>
              </a:extLst>
            </p:cNvPr>
            <p:cNvGrpSpPr/>
            <p:nvPr/>
          </p:nvGrpSpPr>
          <p:grpSpPr>
            <a:xfrm>
              <a:off x="8238463" y="3159300"/>
              <a:ext cx="83817" cy="83817"/>
              <a:chOff x="8050862" y="2565723"/>
              <a:chExt cx="63500" cy="63500"/>
            </a:xfrm>
          </p:grpSpPr>
          <p:cxnSp>
            <p:nvCxnSpPr>
              <p:cNvPr id="102" name="Straight Connector 101">
                <a:extLst>
                  <a:ext uri="{FF2B5EF4-FFF2-40B4-BE49-F238E27FC236}">
                    <a16:creationId xmlns:a16="http://schemas.microsoft.com/office/drawing/2014/main" id="{2FE6E643-0F94-2E53-DDE5-A82D61288AAB}"/>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751DDC27-D3B5-55F3-5895-F01D2C8595C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4" name="Group 103">
              <a:extLst>
                <a:ext uri="{FF2B5EF4-FFF2-40B4-BE49-F238E27FC236}">
                  <a16:creationId xmlns:a16="http://schemas.microsoft.com/office/drawing/2014/main" id="{4353ED83-72B0-7B0D-003C-895E2DCDF31A}"/>
                </a:ext>
              </a:extLst>
            </p:cNvPr>
            <p:cNvGrpSpPr/>
            <p:nvPr/>
          </p:nvGrpSpPr>
          <p:grpSpPr>
            <a:xfrm>
              <a:off x="8285755" y="3159300"/>
              <a:ext cx="83817" cy="83817"/>
              <a:chOff x="8050862" y="2565723"/>
              <a:chExt cx="63500" cy="63500"/>
            </a:xfrm>
          </p:grpSpPr>
          <p:cxnSp>
            <p:nvCxnSpPr>
              <p:cNvPr id="105" name="Straight Connector 104">
                <a:extLst>
                  <a:ext uri="{FF2B5EF4-FFF2-40B4-BE49-F238E27FC236}">
                    <a16:creationId xmlns:a16="http://schemas.microsoft.com/office/drawing/2014/main" id="{89E7020C-8CC7-EFF2-5E3E-87EC3A950147}"/>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F8CA5B18-DF83-F759-E406-13031A7E8AD5}"/>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EEE6685C-2DCB-D768-50F3-B10D816D6F83}"/>
                </a:ext>
              </a:extLst>
            </p:cNvPr>
            <p:cNvGrpSpPr/>
            <p:nvPr/>
          </p:nvGrpSpPr>
          <p:grpSpPr>
            <a:xfrm>
              <a:off x="8314807" y="3159300"/>
              <a:ext cx="83817" cy="83817"/>
              <a:chOff x="8050862" y="2565723"/>
              <a:chExt cx="63500" cy="63500"/>
            </a:xfrm>
          </p:grpSpPr>
          <p:cxnSp>
            <p:nvCxnSpPr>
              <p:cNvPr id="108" name="Straight Connector 107">
                <a:extLst>
                  <a:ext uri="{FF2B5EF4-FFF2-40B4-BE49-F238E27FC236}">
                    <a16:creationId xmlns:a16="http://schemas.microsoft.com/office/drawing/2014/main" id="{41F12DE8-D76B-4D0A-CC29-7AE7673EFB9D}"/>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FED685C4-5A49-5E89-4525-1361A6E9D03A}"/>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10" name="Group 109">
              <a:extLst>
                <a:ext uri="{FF2B5EF4-FFF2-40B4-BE49-F238E27FC236}">
                  <a16:creationId xmlns:a16="http://schemas.microsoft.com/office/drawing/2014/main" id="{63E538E2-168E-77DF-E38A-F1FEE0B17036}"/>
                </a:ext>
              </a:extLst>
            </p:cNvPr>
            <p:cNvGrpSpPr/>
            <p:nvPr/>
          </p:nvGrpSpPr>
          <p:grpSpPr>
            <a:xfrm>
              <a:off x="8344396" y="3159300"/>
              <a:ext cx="83817" cy="83817"/>
              <a:chOff x="8050862" y="2565723"/>
              <a:chExt cx="63500" cy="63500"/>
            </a:xfrm>
          </p:grpSpPr>
          <p:cxnSp>
            <p:nvCxnSpPr>
              <p:cNvPr id="111" name="Straight Connector 110">
                <a:extLst>
                  <a:ext uri="{FF2B5EF4-FFF2-40B4-BE49-F238E27FC236}">
                    <a16:creationId xmlns:a16="http://schemas.microsoft.com/office/drawing/2014/main" id="{5F080734-71A4-F53F-EAD8-3A39876D05D9}"/>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A662F1B5-637F-B7A8-D116-9571C6C58AC3}"/>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13" name="Group 112">
              <a:extLst>
                <a:ext uri="{FF2B5EF4-FFF2-40B4-BE49-F238E27FC236}">
                  <a16:creationId xmlns:a16="http://schemas.microsoft.com/office/drawing/2014/main" id="{145EFB74-F030-FD31-1B04-ABB85EA8A0EA}"/>
                </a:ext>
              </a:extLst>
            </p:cNvPr>
            <p:cNvGrpSpPr/>
            <p:nvPr/>
          </p:nvGrpSpPr>
          <p:grpSpPr>
            <a:xfrm>
              <a:off x="8377810" y="3183811"/>
              <a:ext cx="83817" cy="83817"/>
              <a:chOff x="8050862" y="2565723"/>
              <a:chExt cx="63500" cy="63500"/>
            </a:xfrm>
          </p:grpSpPr>
          <p:cxnSp>
            <p:nvCxnSpPr>
              <p:cNvPr id="114" name="Straight Connector 113">
                <a:extLst>
                  <a:ext uri="{FF2B5EF4-FFF2-40B4-BE49-F238E27FC236}">
                    <a16:creationId xmlns:a16="http://schemas.microsoft.com/office/drawing/2014/main" id="{DA5B419E-1FB9-780B-B418-4C6634244676}"/>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EB701405-76F9-8B7D-C148-1D70C97CB0CC}"/>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16" name="Group 115">
              <a:extLst>
                <a:ext uri="{FF2B5EF4-FFF2-40B4-BE49-F238E27FC236}">
                  <a16:creationId xmlns:a16="http://schemas.microsoft.com/office/drawing/2014/main" id="{30E1AD1F-AD95-6C85-4572-FAB7EA994DD2}"/>
                </a:ext>
              </a:extLst>
            </p:cNvPr>
            <p:cNvGrpSpPr/>
            <p:nvPr/>
          </p:nvGrpSpPr>
          <p:grpSpPr>
            <a:xfrm>
              <a:off x="8555772" y="3203140"/>
              <a:ext cx="83817" cy="83817"/>
              <a:chOff x="8050862" y="2565723"/>
              <a:chExt cx="63500" cy="63500"/>
            </a:xfrm>
          </p:grpSpPr>
          <p:cxnSp>
            <p:nvCxnSpPr>
              <p:cNvPr id="117" name="Straight Connector 116">
                <a:extLst>
                  <a:ext uri="{FF2B5EF4-FFF2-40B4-BE49-F238E27FC236}">
                    <a16:creationId xmlns:a16="http://schemas.microsoft.com/office/drawing/2014/main" id="{84702AC4-65ED-A5EE-A217-9CEB26DE2222}"/>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75D8EE61-8EC6-BA0B-366D-A881A88FF11E}"/>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314C0DDD-BC1E-C435-E6CA-8C6DABE7A562}"/>
                </a:ext>
              </a:extLst>
            </p:cNvPr>
            <p:cNvGrpSpPr/>
            <p:nvPr/>
          </p:nvGrpSpPr>
          <p:grpSpPr>
            <a:xfrm>
              <a:off x="8690656" y="3203140"/>
              <a:ext cx="83817" cy="83817"/>
              <a:chOff x="8050862" y="2565723"/>
              <a:chExt cx="63500" cy="63500"/>
            </a:xfrm>
          </p:grpSpPr>
          <p:cxnSp>
            <p:nvCxnSpPr>
              <p:cNvPr id="120" name="Straight Connector 119">
                <a:extLst>
                  <a:ext uri="{FF2B5EF4-FFF2-40B4-BE49-F238E27FC236}">
                    <a16:creationId xmlns:a16="http://schemas.microsoft.com/office/drawing/2014/main" id="{E8AB350B-D0D8-7512-11B1-571CBAF62959}"/>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E1BE3E81-0F35-A60C-943E-48334DD5B967}"/>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22" name="Group 121">
              <a:extLst>
                <a:ext uri="{FF2B5EF4-FFF2-40B4-BE49-F238E27FC236}">
                  <a16:creationId xmlns:a16="http://schemas.microsoft.com/office/drawing/2014/main" id="{273C7F47-8A9C-374D-7771-FF6920CBC02A}"/>
                </a:ext>
              </a:extLst>
            </p:cNvPr>
            <p:cNvGrpSpPr/>
            <p:nvPr/>
          </p:nvGrpSpPr>
          <p:grpSpPr>
            <a:xfrm>
              <a:off x="8847381" y="3201208"/>
              <a:ext cx="83817" cy="83817"/>
              <a:chOff x="8050862" y="2565723"/>
              <a:chExt cx="63500" cy="63500"/>
            </a:xfrm>
          </p:grpSpPr>
          <p:cxnSp>
            <p:nvCxnSpPr>
              <p:cNvPr id="123" name="Straight Connector 122">
                <a:extLst>
                  <a:ext uri="{FF2B5EF4-FFF2-40B4-BE49-F238E27FC236}">
                    <a16:creationId xmlns:a16="http://schemas.microsoft.com/office/drawing/2014/main" id="{24E68A4D-753A-FC91-7D91-010672A34416}"/>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DD2650FD-FF62-7A4A-BE78-2E831D5EF4E8}"/>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BEA8F8EE-71C1-CA70-D629-F404A9CF5340}"/>
                </a:ext>
              </a:extLst>
            </p:cNvPr>
            <p:cNvGrpSpPr/>
            <p:nvPr/>
          </p:nvGrpSpPr>
          <p:grpSpPr>
            <a:xfrm>
              <a:off x="8882440" y="3219450"/>
              <a:ext cx="83817" cy="83817"/>
              <a:chOff x="8050862" y="2565723"/>
              <a:chExt cx="63500" cy="63500"/>
            </a:xfrm>
          </p:grpSpPr>
          <p:cxnSp>
            <p:nvCxnSpPr>
              <p:cNvPr id="126" name="Straight Connector 125">
                <a:extLst>
                  <a:ext uri="{FF2B5EF4-FFF2-40B4-BE49-F238E27FC236}">
                    <a16:creationId xmlns:a16="http://schemas.microsoft.com/office/drawing/2014/main" id="{66EBB381-D617-BE0C-83DA-A8A736CD97F1}"/>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B487E0C9-92F1-5DEF-EFC4-DCF880515065}"/>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28" name="Group 127">
              <a:extLst>
                <a:ext uri="{FF2B5EF4-FFF2-40B4-BE49-F238E27FC236}">
                  <a16:creationId xmlns:a16="http://schemas.microsoft.com/office/drawing/2014/main" id="{F74F73F6-9751-851B-3911-BAF547D3C3BD}"/>
                </a:ext>
              </a:extLst>
            </p:cNvPr>
            <p:cNvGrpSpPr/>
            <p:nvPr/>
          </p:nvGrpSpPr>
          <p:grpSpPr>
            <a:xfrm>
              <a:off x="8922303" y="3244834"/>
              <a:ext cx="83817" cy="83817"/>
              <a:chOff x="8050862" y="2565723"/>
              <a:chExt cx="63500" cy="63500"/>
            </a:xfrm>
          </p:grpSpPr>
          <p:cxnSp>
            <p:nvCxnSpPr>
              <p:cNvPr id="129" name="Straight Connector 128">
                <a:extLst>
                  <a:ext uri="{FF2B5EF4-FFF2-40B4-BE49-F238E27FC236}">
                    <a16:creationId xmlns:a16="http://schemas.microsoft.com/office/drawing/2014/main" id="{A63A70DB-39F2-66E1-C0FC-890A9D056AF0}"/>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F0DB6EB3-9FC2-8CA5-2D0F-29DD2A280AB5}"/>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633DE542-0578-F0A5-3A4B-9FFEBD10F5A6}"/>
                </a:ext>
              </a:extLst>
            </p:cNvPr>
            <p:cNvGrpSpPr/>
            <p:nvPr/>
          </p:nvGrpSpPr>
          <p:grpSpPr>
            <a:xfrm>
              <a:off x="8958997" y="3271098"/>
              <a:ext cx="83817" cy="83817"/>
              <a:chOff x="8050862" y="2565723"/>
              <a:chExt cx="63500" cy="63500"/>
            </a:xfrm>
          </p:grpSpPr>
          <p:cxnSp>
            <p:nvCxnSpPr>
              <p:cNvPr id="132" name="Straight Connector 131">
                <a:extLst>
                  <a:ext uri="{FF2B5EF4-FFF2-40B4-BE49-F238E27FC236}">
                    <a16:creationId xmlns:a16="http://schemas.microsoft.com/office/drawing/2014/main" id="{4537D0D5-B553-10AA-C4B1-9B1839E911B5}"/>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73EB8107-2EBD-9659-20D8-727A0E7D2C4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8210198C-ED32-D537-7AE1-0F2E3DBA3CA1}"/>
                </a:ext>
              </a:extLst>
            </p:cNvPr>
            <p:cNvGrpSpPr/>
            <p:nvPr/>
          </p:nvGrpSpPr>
          <p:grpSpPr>
            <a:xfrm>
              <a:off x="9074224" y="3299381"/>
              <a:ext cx="83817" cy="83817"/>
              <a:chOff x="8050862" y="2565723"/>
              <a:chExt cx="63500" cy="63500"/>
            </a:xfrm>
          </p:grpSpPr>
          <p:cxnSp>
            <p:nvCxnSpPr>
              <p:cNvPr id="135" name="Straight Connector 134">
                <a:extLst>
                  <a:ext uri="{FF2B5EF4-FFF2-40B4-BE49-F238E27FC236}">
                    <a16:creationId xmlns:a16="http://schemas.microsoft.com/office/drawing/2014/main" id="{2247FC16-43E6-12C0-4261-710B02DD24E2}"/>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74C55A34-F557-E863-4CB6-AFA2FB2F6E9E}"/>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37" name="Group 136">
              <a:extLst>
                <a:ext uri="{FF2B5EF4-FFF2-40B4-BE49-F238E27FC236}">
                  <a16:creationId xmlns:a16="http://schemas.microsoft.com/office/drawing/2014/main" id="{1EFCBB2C-1803-B6C5-DCBA-3470A924BCE2}"/>
                </a:ext>
              </a:extLst>
            </p:cNvPr>
            <p:cNvGrpSpPr/>
            <p:nvPr/>
          </p:nvGrpSpPr>
          <p:grpSpPr>
            <a:xfrm>
              <a:off x="9382148" y="3299381"/>
              <a:ext cx="83817" cy="83817"/>
              <a:chOff x="8050862" y="2565723"/>
              <a:chExt cx="63500" cy="63500"/>
            </a:xfrm>
          </p:grpSpPr>
          <p:cxnSp>
            <p:nvCxnSpPr>
              <p:cNvPr id="138" name="Straight Connector 137">
                <a:extLst>
                  <a:ext uri="{FF2B5EF4-FFF2-40B4-BE49-F238E27FC236}">
                    <a16:creationId xmlns:a16="http://schemas.microsoft.com/office/drawing/2014/main" id="{148221C2-E3D8-E645-FAED-A9D5FD6BA3E0}"/>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A71B553D-9BDD-862D-2C8A-DBFDA65AE038}"/>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40" name="Group 139">
              <a:extLst>
                <a:ext uri="{FF2B5EF4-FFF2-40B4-BE49-F238E27FC236}">
                  <a16:creationId xmlns:a16="http://schemas.microsoft.com/office/drawing/2014/main" id="{F46D5F42-0993-0D51-C945-FFC243716A6B}"/>
                </a:ext>
              </a:extLst>
            </p:cNvPr>
            <p:cNvGrpSpPr/>
            <p:nvPr/>
          </p:nvGrpSpPr>
          <p:grpSpPr>
            <a:xfrm>
              <a:off x="9455466" y="3299381"/>
              <a:ext cx="83817" cy="83817"/>
              <a:chOff x="8050862" y="2565723"/>
              <a:chExt cx="63500" cy="63500"/>
            </a:xfrm>
          </p:grpSpPr>
          <p:cxnSp>
            <p:nvCxnSpPr>
              <p:cNvPr id="141" name="Straight Connector 140">
                <a:extLst>
                  <a:ext uri="{FF2B5EF4-FFF2-40B4-BE49-F238E27FC236}">
                    <a16:creationId xmlns:a16="http://schemas.microsoft.com/office/drawing/2014/main" id="{2893A802-96CE-BEAD-CCD3-DF6819A5F7CD}"/>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E30CC065-E215-0D3A-58E2-41F15D02CCC5}"/>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43" name="Group 142">
              <a:extLst>
                <a:ext uri="{FF2B5EF4-FFF2-40B4-BE49-F238E27FC236}">
                  <a16:creationId xmlns:a16="http://schemas.microsoft.com/office/drawing/2014/main" id="{54A1188F-5D49-89A3-DCCE-76DA9F5E3841}"/>
                </a:ext>
              </a:extLst>
            </p:cNvPr>
            <p:cNvGrpSpPr/>
            <p:nvPr/>
          </p:nvGrpSpPr>
          <p:grpSpPr>
            <a:xfrm>
              <a:off x="9503710" y="3299381"/>
              <a:ext cx="83817" cy="83817"/>
              <a:chOff x="8050862" y="2565723"/>
              <a:chExt cx="63500" cy="63500"/>
            </a:xfrm>
          </p:grpSpPr>
          <p:cxnSp>
            <p:nvCxnSpPr>
              <p:cNvPr id="144" name="Straight Connector 143">
                <a:extLst>
                  <a:ext uri="{FF2B5EF4-FFF2-40B4-BE49-F238E27FC236}">
                    <a16:creationId xmlns:a16="http://schemas.microsoft.com/office/drawing/2014/main" id="{408AD480-1506-1A23-3149-FD22EC3DAB43}"/>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63EDE4E3-AA39-A1A2-0D33-F3CDB61CF3EB}"/>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46" name="Group 145">
              <a:extLst>
                <a:ext uri="{FF2B5EF4-FFF2-40B4-BE49-F238E27FC236}">
                  <a16:creationId xmlns:a16="http://schemas.microsoft.com/office/drawing/2014/main" id="{6CC69030-A62F-C8D7-EE2A-4B8E64985F02}"/>
                </a:ext>
              </a:extLst>
            </p:cNvPr>
            <p:cNvGrpSpPr/>
            <p:nvPr/>
          </p:nvGrpSpPr>
          <p:grpSpPr>
            <a:xfrm>
              <a:off x="9529708" y="3358157"/>
              <a:ext cx="83817" cy="83817"/>
              <a:chOff x="8050862" y="2565723"/>
              <a:chExt cx="63500" cy="63500"/>
            </a:xfrm>
          </p:grpSpPr>
          <p:cxnSp>
            <p:nvCxnSpPr>
              <p:cNvPr id="147" name="Straight Connector 146">
                <a:extLst>
                  <a:ext uri="{FF2B5EF4-FFF2-40B4-BE49-F238E27FC236}">
                    <a16:creationId xmlns:a16="http://schemas.microsoft.com/office/drawing/2014/main" id="{7C4019BA-5740-3F5C-9F45-842C900BF114}"/>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2A0365B3-EDF1-1BB6-0F81-303BA08F32CF}"/>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49" name="Group 148">
              <a:extLst>
                <a:ext uri="{FF2B5EF4-FFF2-40B4-BE49-F238E27FC236}">
                  <a16:creationId xmlns:a16="http://schemas.microsoft.com/office/drawing/2014/main" id="{7C813F99-BB13-AEB7-F3D6-C6ED3D102E7A}"/>
                </a:ext>
              </a:extLst>
            </p:cNvPr>
            <p:cNvGrpSpPr/>
            <p:nvPr/>
          </p:nvGrpSpPr>
          <p:grpSpPr>
            <a:xfrm>
              <a:off x="9566212" y="3358157"/>
              <a:ext cx="83817" cy="83817"/>
              <a:chOff x="8050862" y="2565723"/>
              <a:chExt cx="63500" cy="63500"/>
            </a:xfrm>
          </p:grpSpPr>
          <p:cxnSp>
            <p:nvCxnSpPr>
              <p:cNvPr id="150" name="Straight Connector 149">
                <a:extLst>
                  <a:ext uri="{FF2B5EF4-FFF2-40B4-BE49-F238E27FC236}">
                    <a16:creationId xmlns:a16="http://schemas.microsoft.com/office/drawing/2014/main" id="{9F8CC57E-A59C-B2DD-EBB0-2D86D7941944}"/>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46212904-6ACE-FAD5-3451-F6A96DFEF998}"/>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32D5CB89-80B3-D3A3-60B9-1E0FB456FE08}"/>
                </a:ext>
              </a:extLst>
            </p:cNvPr>
            <p:cNvGrpSpPr/>
            <p:nvPr/>
          </p:nvGrpSpPr>
          <p:grpSpPr>
            <a:xfrm>
              <a:off x="9602285" y="3358157"/>
              <a:ext cx="83817" cy="83817"/>
              <a:chOff x="8050862" y="2565723"/>
              <a:chExt cx="63500" cy="63500"/>
            </a:xfrm>
          </p:grpSpPr>
          <p:cxnSp>
            <p:nvCxnSpPr>
              <p:cNvPr id="153" name="Straight Connector 152">
                <a:extLst>
                  <a:ext uri="{FF2B5EF4-FFF2-40B4-BE49-F238E27FC236}">
                    <a16:creationId xmlns:a16="http://schemas.microsoft.com/office/drawing/2014/main" id="{B64F668C-EC51-788B-E524-DE18FE2A74BF}"/>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B97C5493-8588-FEAF-971C-1F9627637EF8}"/>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36116CCB-15CC-4840-EC1E-EBB8007D1CA9}"/>
                </a:ext>
              </a:extLst>
            </p:cNvPr>
            <p:cNvGrpSpPr/>
            <p:nvPr/>
          </p:nvGrpSpPr>
          <p:grpSpPr>
            <a:xfrm>
              <a:off x="10071087" y="3358157"/>
              <a:ext cx="83817" cy="83817"/>
              <a:chOff x="8050862" y="2565723"/>
              <a:chExt cx="63500" cy="63500"/>
            </a:xfrm>
          </p:grpSpPr>
          <p:cxnSp>
            <p:nvCxnSpPr>
              <p:cNvPr id="156" name="Straight Connector 155">
                <a:extLst>
                  <a:ext uri="{FF2B5EF4-FFF2-40B4-BE49-F238E27FC236}">
                    <a16:creationId xmlns:a16="http://schemas.microsoft.com/office/drawing/2014/main" id="{51E382F1-03CF-3BCF-E854-198EAC3D2ACD}"/>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7B4E1291-6EE2-4AF2-A1B6-BD2027BD360D}"/>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37B0F55C-F4B7-E9E3-146A-BAC652BA367D}"/>
                </a:ext>
              </a:extLst>
            </p:cNvPr>
            <p:cNvGrpSpPr/>
            <p:nvPr/>
          </p:nvGrpSpPr>
          <p:grpSpPr>
            <a:xfrm>
              <a:off x="10118662" y="3358157"/>
              <a:ext cx="83817" cy="83817"/>
              <a:chOff x="8050862" y="2565723"/>
              <a:chExt cx="63500" cy="63500"/>
            </a:xfrm>
          </p:grpSpPr>
          <p:cxnSp>
            <p:nvCxnSpPr>
              <p:cNvPr id="159" name="Straight Connector 158">
                <a:extLst>
                  <a:ext uri="{FF2B5EF4-FFF2-40B4-BE49-F238E27FC236}">
                    <a16:creationId xmlns:a16="http://schemas.microsoft.com/office/drawing/2014/main" id="{3187F1E6-7909-C905-E9D1-98C9899DDA5B}"/>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3B04FFB5-ED82-E809-5154-C6CFBCDEE65B}"/>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cxnSp>
          <p:nvCxnSpPr>
            <p:cNvPr id="162" name="Straight Connector 161">
              <a:extLst>
                <a:ext uri="{FF2B5EF4-FFF2-40B4-BE49-F238E27FC236}">
                  <a16:creationId xmlns:a16="http://schemas.microsoft.com/office/drawing/2014/main" id="{65448D8F-E98D-7B8C-983A-9EA6747BA573}"/>
                </a:ext>
              </a:extLst>
            </p:cNvPr>
            <p:cNvCxnSpPr>
              <a:cxnSpLocks/>
            </p:cNvCxnSpPr>
            <p:nvPr/>
          </p:nvCxnSpPr>
          <p:spPr bwMode="auto">
            <a:xfrm>
              <a:off x="10254059" y="3358157"/>
              <a:ext cx="0" cy="83817"/>
            </a:xfrm>
            <a:prstGeom prst="line">
              <a:avLst/>
            </a:prstGeom>
            <a:noFill/>
            <a:ln w="28575" cap="flat" cmpd="sng" algn="ctr">
              <a:solidFill>
                <a:schemeClr val="accent1"/>
              </a:solidFill>
              <a:prstDash val="solid"/>
              <a:round/>
              <a:headEnd type="none" w="med" len="med"/>
              <a:tailEnd type="none" w="med" len="med"/>
            </a:ln>
            <a:effectLst/>
          </p:spPr>
        </p:cxnSp>
        <p:grpSp>
          <p:nvGrpSpPr>
            <p:cNvPr id="164" name="Group 163">
              <a:extLst>
                <a:ext uri="{FF2B5EF4-FFF2-40B4-BE49-F238E27FC236}">
                  <a16:creationId xmlns:a16="http://schemas.microsoft.com/office/drawing/2014/main" id="{E95300DB-F218-A5D3-FDD7-0FA262268741}"/>
                </a:ext>
              </a:extLst>
            </p:cNvPr>
            <p:cNvGrpSpPr/>
            <p:nvPr/>
          </p:nvGrpSpPr>
          <p:grpSpPr>
            <a:xfrm>
              <a:off x="10460569" y="3358157"/>
              <a:ext cx="83817" cy="83817"/>
              <a:chOff x="8050862" y="2565723"/>
              <a:chExt cx="63500" cy="63500"/>
            </a:xfrm>
          </p:grpSpPr>
          <p:cxnSp>
            <p:nvCxnSpPr>
              <p:cNvPr id="165" name="Straight Connector 164">
                <a:extLst>
                  <a:ext uri="{FF2B5EF4-FFF2-40B4-BE49-F238E27FC236}">
                    <a16:creationId xmlns:a16="http://schemas.microsoft.com/office/drawing/2014/main" id="{E2433BEF-398E-191B-AA4D-CC25031B2313}"/>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3E4381EE-32E3-B36B-1AB6-E817968B061E}"/>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2F6511E6-2118-CA3D-9CC3-BEDB30DA2974}"/>
                </a:ext>
              </a:extLst>
            </p:cNvPr>
            <p:cNvGrpSpPr/>
            <p:nvPr/>
          </p:nvGrpSpPr>
          <p:grpSpPr>
            <a:xfrm>
              <a:off x="7238817" y="3030552"/>
              <a:ext cx="83817" cy="83817"/>
              <a:chOff x="8050862" y="2565723"/>
              <a:chExt cx="63500" cy="63500"/>
            </a:xfrm>
          </p:grpSpPr>
          <p:cxnSp>
            <p:nvCxnSpPr>
              <p:cNvPr id="168" name="Straight Connector 167">
                <a:extLst>
                  <a:ext uri="{FF2B5EF4-FFF2-40B4-BE49-F238E27FC236}">
                    <a16:creationId xmlns:a16="http://schemas.microsoft.com/office/drawing/2014/main" id="{8082552C-7396-F8B3-A7CE-142C7A9EE20D}"/>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3799BF62-FA42-9A7F-42C8-218A732EC20C}"/>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9AC5A6F6-CF5E-CE65-20F3-C0196E8AD5E7}"/>
                </a:ext>
              </a:extLst>
            </p:cNvPr>
            <p:cNvGrpSpPr/>
            <p:nvPr/>
          </p:nvGrpSpPr>
          <p:grpSpPr>
            <a:xfrm>
              <a:off x="7265527" y="3030552"/>
              <a:ext cx="83817" cy="83817"/>
              <a:chOff x="8050862" y="2565723"/>
              <a:chExt cx="63500" cy="63500"/>
            </a:xfrm>
          </p:grpSpPr>
          <p:cxnSp>
            <p:nvCxnSpPr>
              <p:cNvPr id="171" name="Straight Connector 170">
                <a:extLst>
                  <a:ext uri="{FF2B5EF4-FFF2-40B4-BE49-F238E27FC236}">
                    <a16:creationId xmlns:a16="http://schemas.microsoft.com/office/drawing/2014/main" id="{19F94FA3-9747-8CE1-D442-AA7CBEFDBDD0}"/>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EF92390D-6AAF-A15A-3264-C74420312E08}"/>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48B4CC77-BF65-998D-73F5-02DCBE329515}"/>
                </a:ext>
              </a:extLst>
            </p:cNvPr>
            <p:cNvGrpSpPr/>
            <p:nvPr/>
          </p:nvGrpSpPr>
          <p:grpSpPr>
            <a:xfrm>
              <a:off x="7186159" y="3030552"/>
              <a:ext cx="83817" cy="83817"/>
              <a:chOff x="8050862" y="2565723"/>
              <a:chExt cx="63500" cy="63500"/>
            </a:xfrm>
          </p:grpSpPr>
          <p:cxnSp>
            <p:nvCxnSpPr>
              <p:cNvPr id="174" name="Straight Connector 173">
                <a:extLst>
                  <a:ext uri="{FF2B5EF4-FFF2-40B4-BE49-F238E27FC236}">
                    <a16:creationId xmlns:a16="http://schemas.microsoft.com/office/drawing/2014/main" id="{0B390849-B234-EC59-8CE7-23CECE73B533}"/>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7E67EBFA-6024-9BCF-528E-20249127533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4A4A80B6-A036-DA07-2553-99420D611256}"/>
                </a:ext>
              </a:extLst>
            </p:cNvPr>
            <p:cNvGrpSpPr/>
            <p:nvPr/>
          </p:nvGrpSpPr>
          <p:grpSpPr>
            <a:xfrm>
              <a:off x="7153390" y="3016963"/>
              <a:ext cx="83817" cy="83817"/>
              <a:chOff x="8050862" y="2565723"/>
              <a:chExt cx="63500" cy="63500"/>
            </a:xfrm>
          </p:grpSpPr>
          <p:cxnSp>
            <p:nvCxnSpPr>
              <p:cNvPr id="177" name="Straight Connector 176">
                <a:extLst>
                  <a:ext uri="{FF2B5EF4-FFF2-40B4-BE49-F238E27FC236}">
                    <a16:creationId xmlns:a16="http://schemas.microsoft.com/office/drawing/2014/main" id="{9A70091F-6613-07E8-85F1-CF23962FCD82}"/>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9582018-731C-84EF-6E99-475C974B9C5A}"/>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D9160303-565D-EF8A-1FE9-ED57285A9290}"/>
                </a:ext>
              </a:extLst>
            </p:cNvPr>
            <p:cNvGrpSpPr/>
            <p:nvPr/>
          </p:nvGrpSpPr>
          <p:grpSpPr>
            <a:xfrm>
              <a:off x="7058824" y="3002916"/>
              <a:ext cx="83817" cy="83817"/>
              <a:chOff x="8050862" y="2565723"/>
              <a:chExt cx="63500" cy="63500"/>
            </a:xfrm>
          </p:grpSpPr>
          <p:cxnSp>
            <p:nvCxnSpPr>
              <p:cNvPr id="180" name="Straight Connector 179">
                <a:extLst>
                  <a:ext uri="{FF2B5EF4-FFF2-40B4-BE49-F238E27FC236}">
                    <a16:creationId xmlns:a16="http://schemas.microsoft.com/office/drawing/2014/main" id="{A9CC2005-9C5C-E23B-F41E-6A0F935D5E97}"/>
                  </a:ext>
                </a:extLst>
              </p:cNvPr>
              <p:cNvCxnSpPr>
                <a:cxnSpLocks/>
              </p:cNvCxnSpPr>
              <p:nvPr/>
            </p:nvCxnSpPr>
            <p:spPr bwMode="auto">
              <a:xfrm>
                <a:off x="8088199"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A1095495-931E-1418-6BAF-E4B0FD0908F6}"/>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D5AC5D5E-6A9B-AFFE-8E8E-D06FBE083E02}"/>
                </a:ext>
              </a:extLst>
            </p:cNvPr>
            <p:cNvGrpSpPr/>
            <p:nvPr/>
          </p:nvGrpSpPr>
          <p:grpSpPr>
            <a:xfrm>
              <a:off x="6888440" y="2987149"/>
              <a:ext cx="83817" cy="83817"/>
              <a:chOff x="8050862" y="2565723"/>
              <a:chExt cx="63500" cy="63500"/>
            </a:xfrm>
          </p:grpSpPr>
          <p:cxnSp>
            <p:nvCxnSpPr>
              <p:cNvPr id="183" name="Straight Connector 182">
                <a:extLst>
                  <a:ext uri="{FF2B5EF4-FFF2-40B4-BE49-F238E27FC236}">
                    <a16:creationId xmlns:a16="http://schemas.microsoft.com/office/drawing/2014/main" id="{84DB6026-5FAA-05D5-00CE-3BC8BE8E23B4}"/>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370E5E92-49EC-82D4-3540-B402B970A943}"/>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cxnSp>
          <p:nvCxnSpPr>
            <p:cNvPr id="186" name="Straight Connector 185">
              <a:extLst>
                <a:ext uri="{FF2B5EF4-FFF2-40B4-BE49-F238E27FC236}">
                  <a16:creationId xmlns:a16="http://schemas.microsoft.com/office/drawing/2014/main" id="{8E107E4B-E654-224F-D3B7-B5F078BDFB76}"/>
                </a:ext>
              </a:extLst>
            </p:cNvPr>
            <p:cNvCxnSpPr>
              <a:cxnSpLocks/>
            </p:cNvCxnSpPr>
            <p:nvPr/>
          </p:nvCxnSpPr>
          <p:spPr bwMode="auto">
            <a:xfrm>
              <a:off x="7178334" y="3010314"/>
              <a:ext cx="0" cy="83818"/>
            </a:xfrm>
            <a:prstGeom prst="line">
              <a:avLst/>
            </a:prstGeom>
            <a:noFill/>
            <a:ln w="28575" cap="flat" cmpd="sng" algn="ctr">
              <a:solidFill>
                <a:schemeClr val="accent1"/>
              </a:solidFill>
              <a:prstDash val="solid"/>
              <a:round/>
              <a:headEnd type="none" w="med" len="med"/>
              <a:tailEnd type="none" w="med" len="med"/>
            </a:ln>
            <a:effectLst/>
          </p:spPr>
        </p:cxnSp>
        <p:grpSp>
          <p:nvGrpSpPr>
            <p:cNvPr id="188" name="Group 187">
              <a:extLst>
                <a:ext uri="{FF2B5EF4-FFF2-40B4-BE49-F238E27FC236}">
                  <a16:creationId xmlns:a16="http://schemas.microsoft.com/office/drawing/2014/main" id="{031D77D9-FBC7-B774-041B-960ABEDF3388}"/>
                </a:ext>
              </a:extLst>
            </p:cNvPr>
            <p:cNvGrpSpPr/>
            <p:nvPr/>
          </p:nvGrpSpPr>
          <p:grpSpPr>
            <a:xfrm>
              <a:off x="6662993" y="2968031"/>
              <a:ext cx="83817" cy="83817"/>
              <a:chOff x="8050862" y="2565723"/>
              <a:chExt cx="63500" cy="63500"/>
            </a:xfrm>
          </p:grpSpPr>
          <p:cxnSp>
            <p:nvCxnSpPr>
              <p:cNvPr id="189" name="Straight Connector 188">
                <a:extLst>
                  <a:ext uri="{FF2B5EF4-FFF2-40B4-BE49-F238E27FC236}">
                    <a16:creationId xmlns:a16="http://schemas.microsoft.com/office/drawing/2014/main" id="{27D18A10-6FB3-0B0A-E20B-8462B0141245}"/>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6DF6E00C-2763-E10B-4D1F-B88A42D2879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1" name="Group 190">
              <a:extLst>
                <a:ext uri="{FF2B5EF4-FFF2-40B4-BE49-F238E27FC236}">
                  <a16:creationId xmlns:a16="http://schemas.microsoft.com/office/drawing/2014/main" id="{7967B92B-E655-1798-2AA4-54808508CEFF}"/>
                </a:ext>
              </a:extLst>
            </p:cNvPr>
            <p:cNvGrpSpPr/>
            <p:nvPr/>
          </p:nvGrpSpPr>
          <p:grpSpPr>
            <a:xfrm>
              <a:off x="6600130" y="2968031"/>
              <a:ext cx="83817" cy="83817"/>
              <a:chOff x="8050862" y="2565723"/>
              <a:chExt cx="63500" cy="63500"/>
            </a:xfrm>
          </p:grpSpPr>
          <p:cxnSp>
            <p:nvCxnSpPr>
              <p:cNvPr id="192" name="Straight Connector 191">
                <a:extLst>
                  <a:ext uri="{FF2B5EF4-FFF2-40B4-BE49-F238E27FC236}">
                    <a16:creationId xmlns:a16="http://schemas.microsoft.com/office/drawing/2014/main" id="{1E4B0780-1685-7E21-8A05-2E772DD4BA26}"/>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65367D12-95A9-B732-3B88-20E8585E8185}"/>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7528454A-A7CF-A078-75A0-8D2D60D7846C}"/>
                </a:ext>
              </a:extLst>
            </p:cNvPr>
            <p:cNvGrpSpPr/>
            <p:nvPr/>
          </p:nvGrpSpPr>
          <p:grpSpPr>
            <a:xfrm>
              <a:off x="6565822" y="2961943"/>
              <a:ext cx="83817" cy="83817"/>
              <a:chOff x="8050862" y="2565723"/>
              <a:chExt cx="63500" cy="63500"/>
            </a:xfrm>
          </p:grpSpPr>
          <p:cxnSp>
            <p:nvCxnSpPr>
              <p:cNvPr id="195" name="Straight Connector 194">
                <a:extLst>
                  <a:ext uri="{FF2B5EF4-FFF2-40B4-BE49-F238E27FC236}">
                    <a16:creationId xmlns:a16="http://schemas.microsoft.com/office/drawing/2014/main" id="{3C1BAA32-22C0-526A-DA9D-700EBC398C6D}"/>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4478332E-E74D-BB79-C699-0870397F2FEF}"/>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7" name="Group 196">
              <a:extLst>
                <a:ext uri="{FF2B5EF4-FFF2-40B4-BE49-F238E27FC236}">
                  <a16:creationId xmlns:a16="http://schemas.microsoft.com/office/drawing/2014/main" id="{FD1AD1B3-C5BA-FCCD-7E15-B867FDE5EDFB}"/>
                </a:ext>
              </a:extLst>
            </p:cNvPr>
            <p:cNvGrpSpPr/>
            <p:nvPr/>
          </p:nvGrpSpPr>
          <p:grpSpPr>
            <a:xfrm>
              <a:off x="6535893" y="2951481"/>
              <a:ext cx="83817" cy="83817"/>
              <a:chOff x="8050862" y="2565723"/>
              <a:chExt cx="63500" cy="63500"/>
            </a:xfrm>
          </p:grpSpPr>
          <p:cxnSp>
            <p:nvCxnSpPr>
              <p:cNvPr id="198" name="Straight Connector 197">
                <a:extLst>
                  <a:ext uri="{FF2B5EF4-FFF2-40B4-BE49-F238E27FC236}">
                    <a16:creationId xmlns:a16="http://schemas.microsoft.com/office/drawing/2014/main" id="{E6565A45-4AF7-9B57-EFE6-DAAF52AE3E5C}"/>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35B07A8E-1EBD-504A-6756-78247257AA98}"/>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0" name="Group 199">
              <a:extLst>
                <a:ext uri="{FF2B5EF4-FFF2-40B4-BE49-F238E27FC236}">
                  <a16:creationId xmlns:a16="http://schemas.microsoft.com/office/drawing/2014/main" id="{41A393F5-1427-A671-D3FB-2FB94FD57A1C}"/>
                </a:ext>
              </a:extLst>
            </p:cNvPr>
            <p:cNvGrpSpPr/>
            <p:nvPr/>
          </p:nvGrpSpPr>
          <p:grpSpPr>
            <a:xfrm>
              <a:off x="6517748" y="2919567"/>
              <a:ext cx="83817" cy="83817"/>
              <a:chOff x="8050862" y="2565723"/>
              <a:chExt cx="63500" cy="63500"/>
            </a:xfrm>
          </p:grpSpPr>
          <p:cxnSp>
            <p:nvCxnSpPr>
              <p:cNvPr id="201" name="Straight Connector 200">
                <a:extLst>
                  <a:ext uri="{FF2B5EF4-FFF2-40B4-BE49-F238E27FC236}">
                    <a16:creationId xmlns:a16="http://schemas.microsoft.com/office/drawing/2014/main" id="{7139C42C-501C-3F1A-A039-91E72D9F4F91}"/>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EC769092-486E-2208-E777-BAF7BD648D7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3" name="Group 202">
              <a:extLst>
                <a:ext uri="{FF2B5EF4-FFF2-40B4-BE49-F238E27FC236}">
                  <a16:creationId xmlns:a16="http://schemas.microsoft.com/office/drawing/2014/main" id="{0B9CE7FB-091D-7476-7D74-613055F5FE6B}"/>
                </a:ext>
              </a:extLst>
            </p:cNvPr>
            <p:cNvGrpSpPr/>
            <p:nvPr/>
          </p:nvGrpSpPr>
          <p:grpSpPr>
            <a:xfrm>
              <a:off x="6393012" y="2896373"/>
              <a:ext cx="83817" cy="83817"/>
              <a:chOff x="8050862" y="2565723"/>
              <a:chExt cx="63500" cy="63500"/>
            </a:xfrm>
          </p:grpSpPr>
          <p:cxnSp>
            <p:nvCxnSpPr>
              <p:cNvPr id="204" name="Straight Connector 203">
                <a:extLst>
                  <a:ext uri="{FF2B5EF4-FFF2-40B4-BE49-F238E27FC236}">
                    <a16:creationId xmlns:a16="http://schemas.microsoft.com/office/drawing/2014/main" id="{B6D2B97A-8B29-6CF9-757B-712F9EF1CB9C}"/>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BC616068-73DB-7B48-5F2C-48E0A9BDDB9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7CC452C7-9D85-BD2B-008B-32B237900D71}"/>
                </a:ext>
              </a:extLst>
            </p:cNvPr>
            <p:cNvGrpSpPr/>
            <p:nvPr/>
          </p:nvGrpSpPr>
          <p:grpSpPr>
            <a:xfrm>
              <a:off x="5990379" y="2866540"/>
              <a:ext cx="83817" cy="83817"/>
              <a:chOff x="8050862" y="2565723"/>
              <a:chExt cx="63500" cy="63500"/>
            </a:xfrm>
          </p:grpSpPr>
          <p:cxnSp>
            <p:nvCxnSpPr>
              <p:cNvPr id="207" name="Straight Connector 206">
                <a:extLst>
                  <a:ext uri="{FF2B5EF4-FFF2-40B4-BE49-F238E27FC236}">
                    <a16:creationId xmlns:a16="http://schemas.microsoft.com/office/drawing/2014/main" id="{CF56DAD5-FD78-6581-4805-A8D4471069B3}"/>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8219A780-9718-D51C-833B-3D51294EC89E}"/>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9" name="Group 208">
              <a:extLst>
                <a:ext uri="{FF2B5EF4-FFF2-40B4-BE49-F238E27FC236}">
                  <a16:creationId xmlns:a16="http://schemas.microsoft.com/office/drawing/2014/main" id="{286A482D-D991-2D8C-E008-386D3DEB463E}"/>
                </a:ext>
              </a:extLst>
            </p:cNvPr>
            <p:cNvGrpSpPr/>
            <p:nvPr/>
          </p:nvGrpSpPr>
          <p:grpSpPr>
            <a:xfrm>
              <a:off x="5961036" y="2847976"/>
              <a:ext cx="83817" cy="83817"/>
              <a:chOff x="8050862" y="2565723"/>
              <a:chExt cx="63500" cy="63500"/>
            </a:xfrm>
          </p:grpSpPr>
          <p:cxnSp>
            <p:nvCxnSpPr>
              <p:cNvPr id="210" name="Straight Connector 209">
                <a:extLst>
                  <a:ext uri="{FF2B5EF4-FFF2-40B4-BE49-F238E27FC236}">
                    <a16:creationId xmlns:a16="http://schemas.microsoft.com/office/drawing/2014/main" id="{09BADCFF-9417-EF86-54F2-03BB450E2F7C}"/>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99C78022-FE99-E953-45AF-173B6EC3A92C}"/>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177A7355-9F83-0C36-46C3-D893D2D51388}"/>
                </a:ext>
              </a:extLst>
            </p:cNvPr>
            <p:cNvGrpSpPr/>
            <p:nvPr/>
          </p:nvGrpSpPr>
          <p:grpSpPr>
            <a:xfrm>
              <a:off x="5935986" y="2827398"/>
              <a:ext cx="83817" cy="83817"/>
              <a:chOff x="8050862" y="2565723"/>
              <a:chExt cx="63500" cy="63500"/>
            </a:xfrm>
          </p:grpSpPr>
          <p:cxnSp>
            <p:nvCxnSpPr>
              <p:cNvPr id="213" name="Straight Connector 212">
                <a:extLst>
                  <a:ext uri="{FF2B5EF4-FFF2-40B4-BE49-F238E27FC236}">
                    <a16:creationId xmlns:a16="http://schemas.microsoft.com/office/drawing/2014/main" id="{A4468FD5-BB6C-612C-4698-AC986343622F}"/>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B114365F-C3E1-9130-E476-BD49CA18E647}"/>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C835E578-77A4-47DF-46A5-F29B0ADD9BD9}"/>
                </a:ext>
              </a:extLst>
            </p:cNvPr>
            <p:cNvGrpSpPr/>
            <p:nvPr/>
          </p:nvGrpSpPr>
          <p:grpSpPr>
            <a:xfrm>
              <a:off x="5372858" y="2749551"/>
              <a:ext cx="83817" cy="83817"/>
              <a:chOff x="8050862" y="2565723"/>
              <a:chExt cx="63500" cy="63500"/>
            </a:xfrm>
          </p:grpSpPr>
          <p:cxnSp>
            <p:nvCxnSpPr>
              <p:cNvPr id="216" name="Straight Connector 215">
                <a:extLst>
                  <a:ext uri="{FF2B5EF4-FFF2-40B4-BE49-F238E27FC236}">
                    <a16:creationId xmlns:a16="http://schemas.microsoft.com/office/drawing/2014/main" id="{2CB098BB-B609-698D-874E-64106FB38D54}"/>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C4CEA790-C552-E523-B3E0-46172D4A5B6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4F307293-C45A-5595-F5A9-C6B807522AD2}"/>
                </a:ext>
              </a:extLst>
            </p:cNvPr>
            <p:cNvGrpSpPr/>
            <p:nvPr/>
          </p:nvGrpSpPr>
          <p:grpSpPr>
            <a:xfrm>
              <a:off x="4918833" y="2652370"/>
              <a:ext cx="83817" cy="83817"/>
              <a:chOff x="8050862" y="2565723"/>
              <a:chExt cx="63500" cy="63500"/>
            </a:xfrm>
          </p:grpSpPr>
          <p:cxnSp>
            <p:nvCxnSpPr>
              <p:cNvPr id="219" name="Straight Connector 218">
                <a:extLst>
                  <a:ext uri="{FF2B5EF4-FFF2-40B4-BE49-F238E27FC236}">
                    <a16:creationId xmlns:a16="http://schemas.microsoft.com/office/drawing/2014/main" id="{E28F8B8A-D980-53E8-2B47-33B56F0BE8A2}"/>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6B67066D-4325-5140-E2FC-8D2E8DBF0FBB}"/>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1" name="Group 220">
              <a:extLst>
                <a:ext uri="{FF2B5EF4-FFF2-40B4-BE49-F238E27FC236}">
                  <a16:creationId xmlns:a16="http://schemas.microsoft.com/office/drawing/2014/main" id="{65632EA5-188A-C13D-A6AD-C66D33569716}"/>
                </a:ext>
              </a:extLst>
            </p:cNvPr>
            <p:cNvGrpSpPr/>
            <p:nvPr/>
          </p:nvGrpSpPr>
          <p:grpSpPr>
            <a:xfrm>
              <a:off x="4732578" y="2501168"/>
              <a:ext cx="83817" cy="83817"/>
              <a:chOff x="8050862" y="2565723"/>
              <a:chExt cx="63500" cy="63500"/>
            </a:xfrm>
          </p:grpSpPr>
          <p:cxnSp>
            <p:nvCxnSpPr>
              <p:cNvPr id="222" name="Straight Connector 221">
                <a:extLst>
                  <a:ext uri="{FF2B5EF4-FFF2-40B4-BE49-F238E27FC236}">
                    <a16:creationId xmlns:a16="http://schemas.microsoft.com/office/drawing/2014/main" id="{DD0A763B-768E-93F1-BA8A-455700BC1FEA}"/>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AB891A89-22D3-F2FD-5219-61DA1ED6B9A5}"/>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4" name="Group 223">
              <a:extLst>
                <a:ext uri="{FF2B5EF4-FFF2-40B4-BE49-F238E27FC236}">
                  <a16:creationId xmlns:a16="http://schemas.microsoft.com/office/drawing/2014/main" id="{C482290C-30E1-4336-B37B-BBFE596443B6}"/>
                </a:ext>
              </a:extLst>
            </p:cNvPr>
            <p:cNvGrpSpPr/>
            <p:nvPr/>
          </p:nvGrpSpPr>
          <p:grpSpPr>
            <a:xfrm>
              <a:off x="4247118" y="2446832"/>
              <a:ext cx="83817" cy="83817"/>
              <a:chOff x="8050862" y="2565723"/>
              <a:chExt cx="63500" cy="63500"/>
            </a:xfrm>
          </p:grpSpPr>
          <p:cxnSp>
            <p:nvCxnSpPr>
              <p:cNvPr id="225" name="Straight Connector 224">
                <a:extLst>
                  <a:ext uri="{FF2B5EF4-FFF2-40B4-BE49-F238E27FC236}">
                    <a16:creationId xmlns:a16="http://schemas.microsoft.com/office/drawing/2014/main" id="{5C2D641A-BBE3-8A5D-F696-C6785A10CF88}"/>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3CB955C0-C6B2-ECEA-62AF-FA26FB442314}"/>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657B7995-869A-4323-9198-0E6875ED383D}"/>
                </a:ext>
              </a:extLst>
            </p:cNvPr>
            <p:cNvGrpSpPr/>
            <p:nvPr/>
          </p:nvGrpSpPr>
          <p:grpSpPr>
            <a:xfrm>
              <a:off x="4218543" y="2430744"/>
              <a:ext cx="83817" cy="83817"/>
              <a:chOff x="8050862" y="2565723"/>
              <a:chExt cx="63500" cy="63500"/>
            </a:xfrm>
          </p:grpSpPr>
          <p:cxnSp>
            <p:nvCxnSpPr>
              <p:cNvPr id="228" name="Straight Connector 227">
                <a:extLst>
                  <a:ext uri="{FF2B5EF4-FFF2-40B4-BE49-F238E27FC236}">
                    <a16:creationId xmlns:a16="http://schemas.microsoft.com/office/drawing/2014/main" id="{FBC68C86-39AA-7222-AE86-F288BDC6F738}"/>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F18EE6E7-B497-340A-03BD-1742599C13F2}"/>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CD2D43EB-094F-A582-6877-8AB062A42F9B}"/>
                </a:ext>
              </a:extLst>
            </p:cNvPr>
            <p:cNvGrpSpPr/>
            <p:nvPr/>
          </p:nvGrpSpPr>
          <p:grpSpPr>
            <a:xfrm>
              <a:off x="4152031" y="2311946"/>
              <a:ext cx="83817" cy="83817"/>
              <a:chOff x="8050862" y="2565723"/>
              <a:chExt cx="63500" cy="63500"/>
            </a:xfrm>
          </p:grpSpPr>
          <p:cxnSp>
            <p:nvCxnSpPr>
              <p:cNvPr id="231" name="Straight Connector 230">
                <a:extLst>
                  <a:ext uri="{FF2B5EF4-FFF2-40B4-BE49-F238E27FC236}">
                    <a16:creationId xmlns:a16="http://schemas.microsoft.com/office/drawing/2014/main" id="{9D936139-0D27-EC79-446A-104C8FA02169}"/>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51B0C533-6310-6775-8EE3-DEA2D0FF4C5B}"/>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EB63FF5D-3361-20FD-4C53-3B4438C3175C}"/>
                </a:ext>
              </a:extLst>
            </p:cNvPr>
            <p:cNvGrpSpPr/>
            <p:nvPr/>
          </p:nvGrpSpPr>
          <p:grpSpPr>
            <a:xfrm>
              <a:off x="4121868" y="2269492"/>
              <a:ext cx="83817" cy="83817"/>
              <a:chOff x="8050862" y="2565723"/>
              <a:chExt cx="63500" cy="63500"/>
            </a:xfrm>
          </p:grpSpPr>
          <p:cxnSp>
            <p:nvCxnSpPr>
              <p:cNvPr id="234" name="Straight Connector 233">
                <a:extLst>
                  <a:ext uri="{FF2B5EF4-FFF2-40B4-BE49-F238E27FC236}">
                    <a16:creationId xmlns:a16="http://schemas.microsoft.com/office/drawing/2014/main" id="{92DC442E-A724-F9E1-964B-55CB6759DE0F}"/>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BB8E6987-AE4D-1697-8F6F-1BE093B820EB}"/>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F679597E-82E7-6E7A-3784-EB8A910856F4}"/>
                </a:ext>
              </a:extLst>
            </p:cNvPr>
            <p:cNvGrpSpPr/>
            <p:nvPr/>
          </p:nvGrpSpPr>
          <p:grpSpPr>
            <a:xfrm>
              <a:off x="4005564" y="2251856"/>
              <a:ext cx="83817" cy="83817"/>
              <a:chOff x="8050862" y="2565723"/>
              <a:chExt cx="63500" cy="63500"/>
            </a:xfrm>
          </p:grpSpPr>
          <p:cxnSp>
            <p:nvCxnSpPr>
              <p:cNvPr id="237" name="Straight Connector 236">
                <a:extLst>
                  <a:ext uri="{FF2B5EF4-FFF2-40B4-BE49-F238E27FC236}">
                    <a16:creationId xmlns:a16="http://schemas.microsoft.com/office/drawing/2014/main" id="{9DF7524F-3E90-8D6F-1E40-59B5C19C3B70}"/>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23D7CCDC-15D9-4A9C-9F9F-00DED85D90D2}"/>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42DE725E-3B57-C815-F1B3-0B2B3FACD049}"/>
                </a:ext>
              </a:extLst>
            </p:cNvPr>
            <p:cNvGrpSpPr/>
            <p:nvPr/>
          </p:nvGrpSpPr>
          <p:grpSpPr>
            <a:xfrm>
              <a:off x="3847747" y="2227583"/>
              <a:ext cx="83817" cy="83817"/>
              <a:chOff x="8050862" y="2565723"/>
              <a:chExt cx="63500" cy="63500"/>
            </a:xfrm>
          </p:grpSpPr>
          <p:cxnSp>
            <p:nvCxnSpPr>
              <p:cNvPr id="240" name="Straight Connector 239">
                <a:extLst>
                  <a:ext uri="{FF2B5EF4-FFF2-40B4-BE49-F238E27FC236}">
                    <a16:creationId xmlns:a16="http://schemas.microsoft.com/office/drawing/2014/main" id="{27AD9768-A85E-F832-9006-FD65E0B9ECFD}"/>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8CD99599-781B-204C-FB16-E4D85AE4A7EB}"/>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65A285D6-A2A5-694A-F691-0C7CA11DA5F6}"/>
                </a:ext>
              </a:extLst>
            </p:cNvPr>
            <p:cNvGrpSpPr/>
            <p:nvPr/>
          </p:nvGrpSpPr>
          <p:grpSpPr>
            <a:xfrm>
              <a:off x="3793439" y="2216297"/>
              <a:ext cx="83817" cy="83817"/>
              <a:chOff x="8050862" y="2565723"/>
              <a:chExt cx="63500" cy="63500"/>
            </a:xfrm>
          </p:grpSpPr>
          <p:cxnSp>
            <p:nvCxnSpPr>
              <p:cNvPr id="243" name="Straight Connector 242">
                <a:extLst>
                  <a:ext uri="{FF2B5EF4-FFF2-40B4-BE49-F238E27FC236}">
                    <a16:creationId xmlns:a16="http://schemas.microsoft.com/office/drawing/2014/main" id="{2D773BC7-B87C-E334-1DFA-ED9BB2E67C94}"/>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F417172B-4B56-D7E3-17ED-457F232FCCAC}"/>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FC925101-EF71-06F0-4810-F68B528DA0A3}"/>
                </a:ext>
              </a:extLst>
            </p:cNvPr>
            <p:cNvGrpSpPr/>
            <p:nvPr/>
          </p:nvGrpSpPr>
          <p:grpSpPr>
            <a:xfrm>
              <a:off x="3635226" y="2197735"/>
              <a:ext cx="83817" cy="83817"/>
              <a:chOff x="8050862" y="2565723"/>
              <a:chExt cx="63500" cy="63500"/>
            </a:xfrm>
          </p:grpSpPr>
          <p:cxnSp>
            <p:nvCxnSpPr>
              <p:cNvPr id="246" name="Straight Connector 245">
                <a:extLst>
                  <a:ext uri="{FF2B5EF4-FFF2-40B4-BE49-F238E27FC236}">
                    <a16:creationId xmlns:a16="http://schemas.microsoft.com/office/drawing/2014/main" id="{E32ACC58-3619-3ACA-9903-EFCA6BBCF0C9}"/>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7AB3983A-E99D-2F99-CFA8-6DF63C14670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6065F65A-3AC5-0318-DB13-6D5947C633E8}"/>
                </a:ext>
              </a:extLst>
            </p:cNvPr>
            <p:cNvGrpSpPr/>
            <p:nvPr/>
          </p:nvGrpSpPr>
          <p:grpSpPr>
            <a:xfrm>
              <a:off x="3581864" y="2152651"/>
              <a:ext cx="83817" cy="83817"/>
              <a:chOff x="8050862" y="2565723"/>
              <a:chExt cx="63500" cy="63500"/>
            </a:xfrm>
          </p:grpSpPr>
          <p:cxnSp>
            <p:nvCxnSpPr>
              <p:cNvPr id="249" name="Straight Connector 248">
                <a:extLst>
                  <a:ext uri="{FF2B5EF4-FFF2-40B4-BE49-F238E27FC236}">
                    <a16:creationId xmlns:a16="http://schemas.microsoft.com/office/drawing/2014/main" id="{CDF128DF-00C5-6956-A21A-BD84C2D0118B}"/>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3747E36D-1996-5197-143D-77447D620A84}"/>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5B6FA688-18CA-AAF9-ECFF-D89ED43EE979}"/>
                </a:ext>
              </a:extLst>
            </p:cNvPr>
            <p:cNvGrpSpPr/>
            <p:nvPr/>
          </p:nvGrpSpPr>
          <p:grpSpPr>
            <a:xfrm>
              <a:off x="3572339" y="2099520"/>
              <a:ext cx="83817" cy="83817"/>
              <a:chOff x="8050862" y="2565723"/>
              <a:chExt cx="63500" cy="63500"/>
            </a:xfrm>
          </p:grpSpPr>
          <p:cxnSp>
            <p:nvCxnSpPr>
              <p:cNvPr id="252" name="Straight Connector 251">
                <a:extLst>
                  <a:ext uri="{FF2B5EF4-FFF2-40B4-BE49-F238E27FC236}">
                    <a16:creationId xmlns:a16="http://schemas.microsoft.com/office/drawing/2014/main" id="{B448D5A9-F5CB-32E0-6209-021C32F5E970}"/>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4C16AD3A-A3FD-CF41-D85B-25BF168E2887}"/>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B43FBF0C-6CDB-9A6B-B91A-86AC6BEEB8D8}"/>
                </a:ext>
              </a:extLst>
            </p:cNvPr>
            <p:cNvGrpSpPr/>
            <p:nvPr/>
          </p:nvGrpSpPr>
          <p:grpSpPr>
            <a:xfrm>
              <a:off x="3551409" y="2061034"/>
              <a:ext cx="83817" cy="83817"/>
              <a:chOff x="8050862" y="2565723"/>
              <a:chExt cx="63500" cy="63500"/>
            </a:xfrm>
          </p:grpSpPr>
          <p:cxnSp>
            <p:nvCxnSpPr>
              <p:cNvPr id="255" name="Straight Connector 254">
                <a:extLst>
                  <a:ext uri="{FF2B5EF4-FFF2-40B4-BE49-F238E27FC236}">
                    <a16:creationId xmlns:a16="http://schemas.microsoft.com/office/drawing/2014/main" id="{49B5287A-50A6-2911-7C26-3ECEACA6F98C}"/>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9ED824C0-69BF-936C-1E0B-A10CF641EDFD}"/>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63806535-9AFF-517C-2096-ABB4559AE49D}"/>
                </a:ext>
              </a:extLst>
            </p:cNvPr>
            <p:cNvGrpSpPr/>
            <p:nvPr/>
          </p:nvGrpSpPr>
          <p:grpSpPr>
            <a:xfrm>
              <a:off x="3218410" y="1945940"/>
              <a:ext cx="83817" cy="83817"/>
              <a:chOff x="8050862" y="2565723"/>
              <a:chExt cx="63500" cy="63500"/>
            </a:xfrm>
          </p:grpSpPr>
          <p:cxnSp>
            <p:nvCxnSpPr>
              <p:cNvPr id="261" name="Straight Connector 260">
                <a:extLst>
                  <a:ext uri="{FF2B5EF4-FFF2-40B4-BE49-F238E27FC236}">
                    <a16:creationId xmlns:a16="http://schemas.microsoft.com/office/drawing/2014/main" id="{FEF5CA19-C23E-51C5-186E-4FA54E90A818}"/>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32E5030D-B3D5-7A9F-E0BC-71799A6DAC36}"/>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94157890-2C83-93D4-F5B2-4A935D7A79CF}"/>
                </a:ext>
              </a:extLst>
            </p:cNvPr>
            <p:cNvGrpSpPr/>
            <p:nvPr/>
          </p:nvGrpSpPr>
          <p:grpSpPr>
            <a:xfrm>
              <a:off x="2983460" y="1783647"/>
              <a:ext cx="83817" cy="83817"/>
              <a:chOff x="8050862" y="2565723"/>
              <a:chExt cx="63500" cy="63500"/>
            </a:xfrm>
          </p:grpSpPr>
          <p:cxnSp>
            <p:nvCxnSpPr>
              <p:cNvPr id="264" name="Straight Connector 263">
                <a:extLst>
                  <a:ext uri="{FF2B5EF4-FFF2-40B4-BE49-F238E27FC236}">
                    <a16:creationId xmlns:a16="http://schemas.microsoft.com/office/drawing/2014/main" id="{6540CFCD-2CB5-F6F2-889A-EB121E02119C}"/>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8B174A37-02BC-B84F-FC52-27AFB1D88FC5}"/>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81779EBE-923D-A388-7205-5E72F34F57D1}"/>
                </a:ext>
              </a:extLst>
            </p:cNvPr>
            <p:cNvGrpSpPr/>
            <p:nvPr/>
          </p:nvGrpSpPr>
          <p:grpSpPr>
            <a:xfrm>
              <a:off x="2745335" y="1681314"/>
              <a:ext cx="83817" cy="83817"/>
              <a:chOff x="8050862" y="2565723"/>
              <a:chExt cx="63500" cy="63500"/>
            </a:xfrm>
          </p:grpSpPr>
          <p:cxnSp>
            <p:nvCxnSpPr>
              <p:cNvPr id="267" name="Straight Connector 266">
                <a:extLst>
                  <a:ext uri="{FF2B5EF4-FFF2-40B4-BE49-F238E27FC236}">
                    <a16:creationId xmlns:a16="http://schemas.microsoft.com/office/drawing/2014/main" id="{A239C546-B12C-69AB-B291-5B35E1C579BB}"/>
                  </a:ext>
                </a:extLst>
              </p:cNvPr>
              <p:cNvCxnSpPr>
                <a:cxnSpLocks/>
              </p:cNvCxnSpPr>
              <p:nvPr/>
            </p:nvCxnSpPr>
            <p:spPr bwMode="auto">
              <a:xfrm>
                <a:off x="8082612" y="2565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0D83D541-CD8C-3E31-E0D3-14171E936800}"/>
                  </a:ext>
                </a:extLst>
              </p:cNvPr>
              <p:cNvCxnSpPr>
                <a:cxnSpLocks/>
              </p:cNvCxnSpPr>
              <p:nvPr/>
            </p:nvCxnSpPr>
            <p:spPr bwMode="auto">
              <a:xfrm rot="16200000">
                <a:off x="8082612" y="2565724"/>
                <a:ext cx="0" cy="63500"/>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278" name="Group 277">
            <a:extLst>
              <a:ext uri="{FF2B5EF4-FFF2-40B4-BE49-F238E27FC236}">
                <a16:creationId xmlns:a16="http://schemas.microsoft.com/office/drawing/2014/main" id="{FB8D65E3-B15A-5888-2382-24594748B0CF}"/>
              </a:ext>
            </a:extLst>
          </p:cNvPr>
          <p:cNvGrpSpPr/>
          <p:nvPr/>
        </p:nvGrpSpPr>
        <p:grpSpPr>
          <a:xfrm>
            <a:off x="2247900" y="1660525"/>
            <a:ext cx="8079903" cy="2075642"/>
            <a:chOff x="2247900" y="1660525"/>
            <a:chExt cx="8079903" cy="2075642"/>
          </a:xfrm>
        </p:grpSpPr>
        <p:grpSp>
          <p:nvGrpSpPr>
            <p:cNvPr id="272" name="Group 271">
              <a:extLst>
                <a:ext uri="{FF2B5EF4-FFF2-40B4-BE49-F238E27FC236}">
                  <a16:creationId xmlns:a16="http://schemas.microsoft.com/office/drawing/2014/main" id="{68B621FD-E726-2345-F68C-1AD3390B1D74}"/>
                </a:ext>
              </a:extLst>
            </p:cNvPr>
            <p:cNvGrpSpPr/>
            <p:nvPr/>
          </p:nvGrpSpPr>
          <p:grpSpPr>
            <a:xfrm>
              <a:off x="2247900" y="1660525"/>
              <a:ext cx="8067675" cy="2041525"/>
              <a:chOff x="2247900" y="1660525"/>
              <a:chExt cx="8067675" cy="2041525"/>
            </a:xfrm>
          </p:grpSpPr>
          <p:sp>
            <p:nvSpPr>
              <p:cNvPr id="270" name="Freeform: Shape 269">
                <a:extLst>
                  <a:ext uri="{FF2B5EF4-FFF2-40B4-BE49-F238E27FC236}">
                    <a16:creationId xmlns:a16="http://schemas.microsoft.com/office/drawing/2014/main" id="{BD9F6583-0124-627B-8950-DE4D0239CBD0}"/>
                  </a:ext>
                </a:extLst>
              </p:cNvPr>
              <p:cNvSpPr/>
              <p:nvPr/>
            </p:nvSpPr>
            <p:spPr bwMode="auto">
              <a:xfrm>
                <a:off x="2247900" y="1660525"/>
                <a:ext cx="4318000" cy="1762125"/>
              </a:xfrm>
              <a:custGeom>
                <a:avLst/>
                <a:gdLst>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49225 h 1762125"/>
                  <a:gd name="connsiteX11" fmla="*/ 504825 w 4318000"/>
                  <a:gd name="connsiteY11" fmla="*/ 139700 h 1762125"/>
                  <a:gd name="connsiteX12" fmla="*/ 504825 w 4318000"/>
                  <a:gd name="connsiteY12" fmla="*/ 139700 h 1762125"/>
                  <a:gd name="connsiteX13" fmla="*/ 533400 w 4318000"/>
                  <a:gd name="connsiteY13" fmla="*/ 139700 h 1762125"/>
                  <a:gd name="connsiteX14" fmla="*/ 533400 w 4318000"/>
                  <a:gd name="connsiteY14" fmla="*/ 184150 h 1762125"/>
                  <a:gd name="connsiteX15" fmla="*/ 555625 w 4318000"/>
                  <a:gd name="connsiteY15" fmla="*/ 184150 h 1762125"/>
                  <a:gd name="connsiteX16" fmla="*/ 555625 w 4318000"/>
                  <a:gd name="connsiteY16" fmla="*/ 203200 h 1762125"/>
                  <a:gd name="connsiteX17" fmla="*/ 587375 w 4318000"/>
                  <a:gd name="connsiteY17" fmla="*/ 203200 h 1762125"/>
                  <a:gd name="connsiteX18" fmla="*/ 600075 w 4318000"/>
                  <a:gd name="connsiteY18" fmla="*/ 215900 h 1762125"/>
                  <a:gd name="connsiteX19" fmla="*/ 600075 w 4318000"/>
                  <a:gd name="connsiteY19" fmla="*/ 257175 h 1762125"/>
                  <a:gd name="connsiteX20" fmla="*/ 711200 w 4318000"/>
                  <a:gd name="connsiteY20" fmla="*/ 257175 h 1762125"/>
                  <a:gd name="connsiteX21" fmla="*/ 711200 w 4318000"/>
                  <a:gd name="connsiteY21" fmla="*/ 285750 h 1762125"/>
                  <a:gd name="connsiteX22" fmla="*/ 742950 w 4318000"/>
                  <a:gd name="connsiteY22" fmla="*/ 285750 h 1762125"/>
                  <a:gd name="connsiteX23" fmla="*/ 742950 w 4318000"/>
                  <a:gd name="connsiteY23" fmla="*/ 358775 h 1762125"/>
                  <a:gd name="connsiteX24" fmla="*/ 762000 w 4318000"/>
                  <a:gd name="connsiteY24" fmla="*/ 358775 h 1762125"/>
                  <a:gd name="connsiteX25" fmla="*/ 762000 w 4318000"/>
                  <a:gd name="connsiteY25" fmla="*/ 403225 h 1762125"/>
                  <a:gd name="connsiteX26" fmla="*/ 777875 w 4318000"/>
                  <a:gd name="connsiteY26" fmla="*/ 403225 h 1762125"/>
                  <a:gd name="connsiteX27" fmla="*/ 777875 w 4318000"/>
                  <a:gd name="connsiteY27" fmla="*/ 555625 h 1762125"/>
                  <a:gd name="connsiteX28" fmla="*/ 796925 w 4318000"/>
                  <a:gd name="connsiteY28" fmla="*/ 555625 h 1762125"/>
                  <a:gd name="connsiteX29" fmla="*/ 796925 w 4318000"/>
                  <a:gd name="connsiteY29" fmla="*/ 555625 h 1762125"/>
                  <a:gd name="connsiteX30" fmla="*/ 815975 w 4318000"/>
                  <a:gd name="connsiteY30" fmla="*/ 574675 h 1762125"/>
                  <a:gd name="connsiteX31" fmla="*/ 815975 w 4318000"/>
                  <a:gd name="connsiteY31" fmla="*/ 596900 h 1762125"/>
                  <a:gd name="connsiteX32" fmla="*/ 835025 w 4318000"/>
                  <a:gd name="connsiteY32" fmla="*/ 596900 h 1762125"/>
                  <a:gd name="connsiteX33" fmla="*/ 835025 w 4318000"/>
                  <a:gd name="connsiteY33" fmla="*/ 654050 h 1762125"/>
                  <a:gd name="connsiteX34" fmla="*/ 854075 w 4318000"/>
                  <a:gd name="connsiteY34" fmla="*/ 654050 h 1762125"/>
                  <a:gd name="connsiteX35" fmla="*/ 854075 w 4318000"/>
                  <a:gd name="connsiteY35" fmla="*/ 698500 h 1762125"/>
                  <a:gd name="connsiteX36" fmla="*/ 1079500 w 4318000"/>
                  <a:gd name="connsiteY36" fmla="*/ 698500 h 1762125"/>
                  <a:gd name="connsiteX37" fmla="*/ 1079500 w 4318000"/>
                  <a:gd name="connsiteY37" fmla="*/ 727075 h 1762125"/>
                  <a:gd name="connsiteX38" fmla="*/ 1136650 w 4318000"/>
                  <a:gd name="connsiteY38" fmla="*/ 727075 h 1762125"/>
                  <a:gd name="connsiteX39" fmla="*/ 1136650 w 4318000"/>
                  <a:gd name="connsiteY39" fmla="*/ 758825 h 1762125"/>
                  <a:gd name="connsiteX40" fmla="*/ 1171575 w 4318000"/>
                  <a:gd name="connsiteY40" fmla="*/ 758825 h 1762125"/>
                  <a:gd name="connsiteX41" fmla="*/ 1171575 w 4318000"/>
                  <a:gd name="connsiteY41" fmla="*/ 784225 h 1762125"/>
                  <a:gd name="connsiteX42" fmla="*/ 1206500 w 4318000"/>
                  <a:gd name="connsiteY42" fmla="*/ 784225 h 1762125"/>
                  <a:gd name="connsiteX43" fmla="*/ 1206500 w 4318000"/>
                  <a:gd name="connsiteY43" fmla="*/ 793750 h 1762125"/>
                  <a:gd name="connsiteX44" fmla="*/ 1250950 w 4318000"/>
                  <a:gd name="connsiteY44" fmla="*/ 793750 h 1762125"/>
                  <a:gd name="connsiteX45" fmla="*/ 1250950 w 4318000"/>
                  <a:gd name="connsiteY45" fmla="*/ 815975 h 1762125"/>
                  <a:gd name="connsiteX46" fmla="*/ 1298575 w 4318000"/>
                  <a:gd name="connsiteY46" fmla="*/ 815975 h 1762125"/>
                  <a:gd name="connsiteX47" fmla="*/ 1298575 w 4318000"/>
                  <a:gd name="connsiteY47" fmla="*/ 866775 h 1762125"/>
                  <a:gd name="connsiteX48" fmla="*/ 1362075 w 4318000"/>
                  <a:gd name="connsiteY48" fmla="*/ 866775 h 1762125"/>
                  <a:gd name="connsiteX49" fmla="*/ 1362075 w 4318000"/>
                  <a:gd name="connsiteY49" fmla="*/ 1012825 h 1762125"/>
                  <a:gd name="connsiteX50" fmla="*/ 1778000 w 4318000"/>
                  <a:gd name="connsiteY50" fmla="*/ 1012825 h 1762125"/>
                  <a:gd name="connsiteX51" fmla="*/ 1778000 w 4318000"/>
                  <a:gd name="connsiteY51" fmla="*/ 1041400 h 1762125"/>
                  <a:gd name="connsiteX52" fmla="*/ 1828800 w 4318000"/>
                  <a:gd name="connsiteY52" fmla="*/ 1041400 h 1762125"/>
                  <a:gd name="connsiteX53" fmla="*/ 1828800 w 4318000"/>
                  <a:gd name="connsiteY53" fmla="*/ 1069975 h 1762125"/>
                  <a:gd name="connsiteX54" fmla="*/ 1930400 w 4318000"/>
                  <a:gd name="connsiteY54" fmla="*/ 1069975 h 1762125"/>
                  <a:gd name="connsiteX55" fmla="*/ 1930400 w 4318000"/>
                  <a:gd name="connsiteY55" fmla="*/ 1165225 h 1762125"/>
                  <a:gd name="connsiteX56" fmla="*/ 1952625 w 4318000"/>
                  <a:gd name="connsiteY56" fmla="*/ 1165225 h 1762125"/>
                  <a:gd name="connsiteX57" fmla="*/ 1952625 w 4318000"/>
                  <a:gd name="connsiteY57" fmla="*/ 1190625 h 1762125"/>
                  <a:gd name="connsiteX58" fmla="*/ 1965325 w 4318000"/>
                  <a:gd name="connsiteY58" fmla="*/ 1190625 h 1762125"/>
                  <a:gd name="connsiteX59" fmla="*/ 1965325 w 4318000"/>
                  <a:gd name="connsiteY59" fmla="*/ 1352550 h 1762125"/>
                  <a:gd name="connsiteX60" fmla="*/ 1987550 w 4318000"/>
                  <a:gd name="connsiteY60" fmla="*/ 1352550 h 1762125"/>
                  <a:gd name="connsiteX61" fmla="*/ 1987550 w 4318000"/>
                  <a:gd name="connsiteY61" fmla="*/ 1371600 h 1762125"/>
                  <a:gd name="connsiteX62" fmla="*/ 2057400 w 4318000"/>
                  <a:gd name="connsiteY62" fmla="*/ 1371600 h 1762125"/>
                  <a:gd name="connsiteX63" fmla="*/ 2057400 w 4318000"/>
                  <a:gd name="connsiteY63" fmla="*/ 1397000 h 1762125"/>
                  <a:gd name="connsiteX64" fmla="*/ 2232025 w 4318000"/>
                  <a:gd name="connsiteY64" fmla="*/ 1397000 h 1762125"/>
                  <a:gd name="connsiteX65" fmla="*/ 2232025 w 4318000"/>
                  <a:gd name="connsiteY65" fmla="*/ 1438275 h 1762125"/>
                  <a:gd name="connsiteX66" fmla="*/ 2416175 w 4318000"/>
                  <a:gd name="connsiteY66" fmla="*/ 1438275 h 1762125"/>
                  <a:gd name="connsiteX67" fmla="*/ 2416175 w 4318000"/>
                  <a:gd name="connsiteY67" fmla="*/ 1473200 h 1762125"/>
                  <a:gd name="connsiteX68" fmla="*/ 2571750 w 4318000"/>
                  <a:gd name="connsiteY68" fmla="*/ 1473200 h 1762125"/>
                  <a:gd name="connsiteX69" fmla="*/ 2571750 w 4318000"/>
                  <a:gd name="connsiteY69" fmla="*/ 1524000 h 1762125"/>
                  <a:gd name="connsiteX70" fmla="*/ 2622550 w 4318000"/>
                  <a:gd name="connsiteY70" fmla="*/ 1524000 h 1762125"/>
                  <a:gd name="connsiteX71" fmla="*/ 2622550 w 4318000"/>
                  <a:gd name="connsiteY71" fmla="*/ 1555750 h 1762125"/>
                  <a:gd name="connsiteX72" fmla="*/ 3143250 w 4318000"/>
                  <a:gd name="connsiteY72" fmla="*/ 1555750 h 1762125"/>
                  <a:gd name="connsiteX73" fmla="*/ 3159125 w 4318000"/>
                  <a:gd name="connsiteY73" fmla="*/ 1571625 h 1762125"/>
                  <a:gd name="connsiteX74" fmla="*/ 3438525 w 4318000"/>
                  <a:gd name="connsiteY74" fmla="*/ 1571625 h 1762125"/>
                  <a:gd name="connsiteX75" fmla="*/ 3438525 w 4318000"/>
                  <a:gd name="connsiteY75" fmla="*/ 1606550 h 1762125"/>
                  <a:gd name="connsiteX76" fmla="*/ 3654425 w 4318000"/>
                  <a:gd name="connsiteY76" fmla="*/ 1606550 h 1762125"/>
                  <a:gd name="connsiteX77" fmla="*/ 3654425 w 4318000"/>
                  <a:gd name="connsiteY77" fmla="*/ 1647825 h 1762125"/>
                  <a:gd name="connsiteX78" fmla="*/ 3714750 w 4318000"/>
                  <a:gd name="connsiteY78" fmla="*/ 1647825 h 1762125"/>
                  <a:gd name="connsiteX79" fmla="*/ 3714750 w 4318000"/>
                  <a:gd name="connsiteY79" fmla="*/ 1695450 h 1762125"/>
                  <a:gd name="connsiteX80" fmla="*/ 3714750 w 4318000"/>
                  <a:gd name="connsiteY80" fmla="*/ 1695450 h 1762125"/>
                  <a:gd name="connsiteX81" fmla="*/ 3714750 w 4318000"/>
                  <a:gd name="connsiteY81" fmla="*/ 1695450 h 1762125"/>
                  <a:gd name="connsiteX82" fmla="*/ 3730625 w 4318000"/>
                  <a:gd name="connsiteY82" fmla="*/ 1711325 h 1762125"/>
                  <a:gd name="connsiteX83" fmla="*/ 3946525 w 4318000"/>
                  <a:gd name="connsiteY83" fmla="*/ 1711325 h 1762125"/>
                  <a:gd name="connsiteX84" fmla="*/ 3946525 w 4318000"/>
                  <a:gd name="connsiteY84" fmla="*/ 1736725 h 1762125"/>
                  <a:gd name="connsiteX85" fmla="*/ 4029075 w 4318000"/>
                  <a:gd name="connsiteY85" fmla="*/ 1736725 h 1762125"/>
                  <a:gd name="connsiteX86" fmla="*/ 4029075 w 4318000"/>
                  <a:gd name="connsiteY86" fmla="*/ 1762125 h 1762125"/>
                  <a:gd name="connsiteX87" fmla="*/ 4318000 w 4318000"/>
                  <a:gd name="connsiteY87"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49225 h 1762125"/>
                  <a:gd name="connsiteX11" fmla="*/ 504825 w 4318000"/>
                  <a:gd name="connsiteY11" fmla="*/ 139700 h 1762125"/>
                  <a:gd name="connsiteX12" fmla="*/ 512762 w 4318000"/>
                  <a:gd name="connsiteY12" fmla="*/ 155575 h 1762125"/>
                  <a:gd name="connsiteX13" fmla="*/ 533400 w 4318000"/>
                  <a:gd name="connsiteY13" fmla="*/ 139700 h 1762125"/>
                  <a:gd name="connsiteX14" fmla="*/ 533400 w 4318000"/>
                  <a:gd name="connsiteY14" fmla="*/ 184150 h 1762125"/>
                  <a:gd name="connsiteX15" fmla="*/ 555625 w 4318000"/>
                  <a:gd name="connsiteY15" fmla="*/ 184150 h 1762125"/>
                  <a:gd name="connsiteX16" fmla="*/ 555625 w 4318000"/>
                  <a:gd name="connsiteY16" fmla="*/ 203200 h 1762125"/>
                  <a:gd name="connsiteX17" fmla="*/ 587375 w 4318000"/>
                  <a:gd name="connsiteY17" fmla="*/ 203200 h 1762125"/>
                  <a:gd name="connsiteX18" fmla="*/ 600075 w 4318000"/>
                  <a:gd name="connsiteY18" fmla="*/ 215900 h 1762125"/>
                  <a:gd name="connsiteX19" fmla="*/ 600075 w 4318000"/>
                  <a:gd name="connsiteY19" fmla="*/ 257175 h 1762125"/>
                  <a:gd name="connsiteX20" fmla="*/ 711200 w 4318000"/>
                  <a:gd name="connsiteY20" fmla="*/ 257175 h 1762125"/>
                  <a:gd name="connsiteX21" fmla="*/ 711200 w 4318000"/>
                  <a:gd name="connsiteY21" fmla="*/ 285750 h 1762125"/>
                  <a:gd name="connsiteX22" fmla="*/ 742950 w 4318000"/>
                  <a:gd name="connsiteY22" fmla="*/ 285750 h 1762125"/>
                  <a:gd name="connsiteX23" fmla="*/ 742950 w 4318000"/>
                  <a:gd name="connsiteY23" fmla="*/ 358775 h 1762125"/>
                  <a:gd name="connsiteX24" fmla="*/ 762000 w 4318000"/>
                  <a:gd name="connsiteY24" fmla="*/ 358775 h 1762125"/>
                  <a:gd name="connsiteX25" fmla="*/ 762000 w 4318000"/>
                  <a:gd name="connsiteY25" fmla="*/ 403225 h 1762125"/>
                  <a:gd name="connsiteX26" fmla="*/ 777875 w 4318000"/>
                  <a:gd name="connsiteY26" fmla="*/ 403225 h 1762125"/>
                  <a:gd name="connsiteX27" fmla="*/ 777875 w 4318000"/>
                  <a:gd name="connsiteY27" fmla="*/ 555625 h 1762125"/>
                  <a:gd name="connsiteX28" fmla="*/ 796925 w 4318000"/>
                  <a:gd name="connsiteY28" fmla="*/ 555625 h 1762125"/>
                  <a:gd name="connsiteX29" fmla="*/ 796925 w 4318000"/>
                  <a:gd name="connsiteY29" fmla="*/ 555625 h 1762125"/>
                  <a:gd name="connsiteX30" fmla="*/ 815975 w 4318000"/>
                  <a:gd name="connsiteY30" fmla="*/ 574675 h 1762125"/>
                  <a:gd name="connsiteX31" fmla="*/ 815975 w 4318000"/>
                  <a:gd name="connsiteY31" fmla="*/ 596900 h 1762125"/>
                  <a:gd name="connsiteX32" fmla="*/ 835025 w 4318000"/>
                  <a:gd name="connsiteY32" fmla="*/ 596900 h 1762125"/>
                  <a:gd name="connsiteX33" fmla="*/ 835025 w 4318000"/>
                  <a:gd name="connsiteY33" fmla="*/ 654050 h 1762125"/>
                  <a:gd name="connsiteX34" fmla="*/ 854075 w 4318000"/>
                  <a:gd name="connsiteY34" fmla="*/ 654050 h 1762125"/>
                  <a:gd name="connsiteX35" fmla="*/ 854075 w 4318000"/>
                  <a:gd name="connsiteY35" fmla="*/ 698500 h 1762125"/>
                  <a:gd name="connsiteX36" fmla="*/ 1079500 w 4318000"/>
                  <a:gd name="connsiteY36" fmla="*/ 698500 h 1762125"/>
                  <a:gd name="connsiteX37" fmla="*/ 1079500 w 4318000"/>
                  <a:gd name="connsiteY37" fmla="*/ 727075 h 1762125"/>
                  <a:gd name="connsiteX38" fmla="*/ 1136650 w 4318000"/>
                  <a:gd name="connsiteY38" fmla="*/ 727075 h 1762125"/>
                  <a:gd name="connsiteX39" fmla="*/ 1136650 w 4318000"/>
                  <a:gd name="connsiteY39" fmla="*/ 758825 h 1762125"/>
                  <a:gd name="connsiteX40" fmla="*/ 1171575 w 4318000"/>
                  <a:gd name="connsiteY40" fmla="*/ 758825 h 1762125"/>
                  <a:gd name="connsiteX41" fmla="*/ 1171575 w 4318000"/>
                  <a:gd name="connsiteY41" fmla="*/ 784225 h 1762125"/>
                  <a:gd name="connsiteX42" fmla="*/ 1206500 w 4318000"/>
                  <a:gd name="connsiteY42" fmla="*/ 784225 h 1762125"/>
                  <a:gd name="connsiteX43" fmla="*/ 1206500 w 4318000"/>
                  <a:gd name="connsiteY43" fmla="*/ 793750 h 1762125"/>
                  <a:gd name="connsiteX44" fmla="*/ 1250950 w 4318000"/>
                  <a:gd name="connsiteY44" fmla="*/ 793750 h 1762125"/>
                  <a:gd name="connsiteX45" fmla="*/ 1250950 w 4318000"/>
                  <a:gd name="connsiteY45" fmla="*/ 815975 h 1762125"/>
                  <a:gd name="connsiteX46" fmla="*/ 1298575 w 4318000"/>
                  <a:gd name="connsiteY46" fmla="*/ 815975 h 1762125"/>
                  <a:gd name="connsiteX47" fmla="*/ 1298575 w 4318000"/>
                  <a:gd name="connsiteY47" fmla="*/ 866775 h 1762125"/>
                  <a:gd name="connsiteX48" fmla="*/ 1362075 w 4318000"/>
                  <a:gd name="connsiteY48" fmla="*/ 866775 h 1762125"/>
                  <a:gd name="connsiteX49" fmla="*/ 1362075 w 4318000"/>
                  <a:gd name="connsiteY49" fmla="*/ 1012825 h 1762125"/>
                  <a:gd name="connsiteX50" fmla="*/ 1778000 w 4318000"/>
                  <a:gd name="connsiteY50" fmla="*/ 1012825 h 1762125"/>
                  <a:gd name="connsiteX51" fmla="*/ 1778000 w 4318000"/>
                  <a:gd name="connsiteY51" fmla="*/ 1041400 h 1762125"/>
                  <a:gd name="connsiteX52" fmla="*/ 1828800 w 4318000"/>
                  <a:gd name="connsiteY52" fmla="*/ 1041400 h 1762125"/>
                  <a:gd name="connsiteX53" fmla="*/ 1828800 w 4318000"/>
                  <a:gd name="connsiteY53" fmla="*/ 1069975 h 1762125"/>
                  <a:gd name="connsiteX54" fmla="*/ 1930400 w 4318000"/>
                  <a:gd name="connsiteY54" fmla="*/ 1069975 h 1762125"/>
                  <a:gd name="connsiteX55" fmla="*/ 1930400 w 4318000"/>
                  <a:gd name="connsiteY55" fmla="*/ 1165225 h 1762125"/>
                  <a:gd name="connsiteX56" fmla="*/ 1952625 w 4318000"/>
                  <a:gd name="connsiteY56" fmla="*/ 1165225 h 1762125"/>
                  <a:gd name="connsiteX57" fmla="*/ 1952625 w 4318000"/>
                  <a:gd name="connsiteY57" fmla="*/ 1190625 h 1762125"/>
                  <a:gd name="connsiteX58" fmla="*/ 1965325 w 4318000"/>
                  <a:gd name="connsiteY58" fmla="*/ 1190625 h 1762125"/>
                  <a:gd name="connsiteX59" fmla="*/ 1965325 w 4318000"/>
                  <a:gd name="connsiteY59" fmla="*/ 1352550 h 1762125"/>
                  <a:gd name="connsiteX60" fmla="*/ 1987550 w 4318000"/>
                  <a:gd name="connsiteY60" fmla="*/ 1352550 h 1762125"/>
                  <a:gd name="connsiteX61" fmla="*/ 1987550 w 4318000"/>
                  <a:gd name="connsiteY61" fmla="*/ 1371600 h 1762125"/>
                  <a:gd name="connsiteX62" fmla="*/ 2057400 w 4318000"/>
                  <a:gd name="connsiteY62" fmla="*/ 1371600 h 1762125"/>
                  <a:gd name="connsiteX63" fmla="*/ 2057400 w 4318000"/>
                  <a:gd name="connsiteY63" fmla="*/ 1397000 h 1762125"/>
                  <a:gd name="connsiteX64" fmla="*/ 2232025 w 4318000"/>
                  <a:gd name="connsiteY64" fmla="*/ 1397000 h 1762125"/>
                  <a:gd name="connsiteX65" fmla="*/ 2232025 w 4318000"/>
                  <a:gd name="connsiteY65" fmla="*/ 1438275 h 1762125"/>
                  <a:gd name="connsiteX66" fmla="*/ 2416175 w 4318000"/>
                  <a:gd name="connsiteY66" fmla="*/ 1438275 h 1762125"/>
                  <a:gd name="connsiteX67" fmla="*/ 2416175 w 4318000"/>
                  <a:gd name="connsiteY67" fmla="*/ 1473200 h 1762125"/>
                  <a:gd name="connsiteX68" fmla="*/ 2571750 w 4318000"/>
                  <a:gd name="connsiteY68" fmla="*/ 1473200 h 1762125"/>
                  <a:gd name="connsiteX69" fmla="*/ 2571750 w 4318000"/>
                  <a:gd name="connsiteY69" fmla="*/ 1524000 h 1762125"/>
                  <a:gd name="connsiteX70" fmla="*/ 2622550 w 4318000"/>
                  <a:gd name="connsiteY70" fmla="*/ 1524000 h 1762125"/>
                  <a:gd name="connsiteX71" fmla="*/ 2622550 w 4318000"/>
                  <a:gd name="connsiteY71" fmla="*/ 1555750 h 1762125"/>
                  <a:gd name="connsiteX72" fmla="*/ 3143250 w 4318000"/>
                  <a:gd name="connsiteY72" fmla="*/ 1555750 h 1762125"/>
                  <a:gd name="connsiteX73" fmla="*/ 3159125 w 4318000"/>
                  <a:gd name="connsiteY73" fmla="*/ 1571625 h 1762125"/>
                  <a:gd name="connsiteX74" fmla="*/ 3438525 w 4318000"/>
                  <a:gd name="connsiteY74" fmla="*/ 1571625 h 1762125"/>
                  <a:gd name="connsiteX75" fmla="*/ 3438525 w 4318000"/>
                  <a:gd name="connsiteY75" fmla="*/ 1606550 h 1762125"/>
                  <a:gd name="connsiteX76" fmla="*/ 3654425 w 4318000"/>
                  <a:gd name="connsiteY76" fmla="*/ 1606550 h 1762125"/>
                  <a:gd name="connsiteX77" fmla="*/ 3654425 w 4318000"/>
                  <a:gd name="connsiteY77" fmla="*/ 1647825 h 1762125"/>
                  <a:gd name="connsiteX78" fmla="*/ 3714750 w 4318000"/>
                  <a:gd name="connsiteY78" fmla="*/ 1647825 h 1762125"/>
                  <a:gd name="connsiteX79" fmla="*/ 3714750 w 4318000"/>
                  <a:gd name="connsiteY79" fmla="*/ 1695450 h 1762125"/>
                  <a:gd name="connsiteX80" fmla="*/ 3714750 w 4318000"/>
                  <a:gd name="connsiteY80" fmla="*/ 1695450 h 1762125"/>
                  <a:gd name="connsiteX81" fmla="*/ 3714750 w 4318000"/>
                  <a:gd name="connsiteY81" fmla="*/ 1695450 h 1762125"/>
                  <a:gd name="connsiteX82" fmla="*/ 3730625 w 4318000"/>
                  <a:gd name="connsiteY82" fmla="*/ 1711325 h 1762125"/>
                  <a:gd name="connsiteX83" fmla="*/ 3946525 w 4318000"/>
                  <a:gd name="connsiteY83" fmla="*/ 1711325 h 1762125"/>
                  <a:gd name="connsiteX84" fmla="*/ 3946525 w 4318000"/>
                  <a:gd name="connsiteY84" fmla="*/ 1736725 h 1762125"/>
                  <a:gd name="connsiteX85" fmla="*/ 4029075 w 4318000"/>
                  <a:gd name="connsiteY85" fmla="*/ 1736725 h 1762125"/>
                  <a:gd name="connsiteX86" fmla="*/ 4029075 w 4318000"/>
                  <a:gd name="connsiteY86" fmla="*/ 1762125 h 1762125"/>
                  <a:gd name="connsiteX87" fmla="*/ 4318000 w 4318000"/>
                  <a:gd name="connsiteY87"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49225 h 1762125"/>
                  <a:gd name="connsiteX11" fmla="*/ 504825 w 4318000"/>
                  <a:gd name="connsiteY11" fmla="*/ 139700 h 1762125"/>
                  <a:gd name="connsiteX12" fmla="*/ 533400 w 4318000"/>
                  <a:gd name="connsiteY12" fmla="*/ 139700 h 1762125"/>
                  <a:gd name="connsiteX13" fmla="*/ 533400 w 4318000"/>
                  <a:gd name="connsiteY13" fmla="*/ 184150 h 1762125"/>
                  <a:gd name="connsiteX14" fmla="*/ 555625 w 4318000"/>
                  <a:gd name="connsiteY14" fmla="*/ 184150 h 1762125"/>
                  <a:gd name="connsiteX15" fmla="*/ 555625 w 4318000"/>
                  <a:gd name="connsiteY15" fmla="*/ 203200 h 1762125"/>
                  <a:gd name="connsiteX16" fmla="*/ 587375 w 4318000"/>
                  <a:gd name="connsiteY16" fmla="*/ 203200 h 1762125"/>
                  <a:gd name="connsiteX17" fmla="*/ 600075 w 4318000"/>
                  <a:gd name="connsiteY17" fmla="*/ 215900 h 1762125"/>
                  <a:gd name="connsiteX18" fmla="*/ 600075 w 4318000"/>
                  <a:gd name="connsiteY18" fmla="*/ 257175 h 1762125"/>
                  <a:gd name="connsiteX19" fmla="*/ 711200 w 4318000"/>
                  <a:gd name="connsiteY19" fmla="*/ 257175 h 1762125"/>
                  <a:gd name="connsiteX20" fmla="*/ 711200 w 4318000"/>
                  <a:gd name="connsiteY20" fmla="*/ 285750 h 1762125"/>
                  <a:gd name="connsiteX21" fmla="*/ 742950 w 4318000"/>
                  <a:gd name="connsiteY21" fmla="*/ 285750 h 1762125"/>
                  <a:gd name="connsiteX22" fmla="*/ 742950 w 4318000"/>
                  <a:gd name="connsiteY22" fmla="*/ 358775 h 1762125"/>
                  <a:gd name="connsiteX23" fmla="*/ 762000 w 4318000"/>
                  <a:gd name="connsiteY23" fmla="*/ 358775 h 1762125"/>
                  <a:gd name="connsiteX24" fmla="*/ 762000 w 4318000"/>
                  <a:gd name="connsiteY24" fmla="*/ 403225 h 1762125"/>
                  <a:gd name="connsiteX25" fmla="*/ 777875 w 4318000"/>
                  <a:gd name="connsiteY25" fmla="*/ 403225 h 1762125"/>
                  <a:gd name="connsiteX26" fmla="*/ 777875 w 4318000"/>
                  <a:gd name="connsiteY26" fmla="*/ 555625 h 1762125"/>
                  <a:gd name="connsiteX27" fmla="*/ 796925 w 4318000"/>
                  <a:gd name="connsiteY27" fmla="*/ 555625 h 1762125"/>
                  <a:gd name="connsiteX28" fmla="*/ 796925 w 4318000"/>
                  <a:gd name="connsiteY28" fmla="*/ 555625 h 1762125"/>
                  <a:gd name="connsiteX29" fmla="*/ 815975 w 4318000"/>
                  <a:gd name="connsiteY29" fmla="*/ 574675 h 1762125"/>
                  <a:gd name="connsiteX30" fmla="*/ 815975 w 4318000"/>
                  <a:gd name="connsiteY30" fmla="*/ 596900 h 1762125"/>
                  <a:gd name="connsiteX31" fmla="*/ 835025 w 4318000"/>
                  <a:gd name="connsiteY31" fmla="*/ 596900 h 1762125"/>
                  <a:gd name="connsiteX32" fmla="*/ 835025 w 4318000"/>
                  <a:gd name="connsiteY32" fmla="*/ 654050 h 1762125"/>
                  <a:gd name="connsiteX33" fmla="*/ 854075 w 4318000"/>
                  <a:gd name="connsiteY33" fmla="*/ 654050 h 1762125"/>
                  <a:gd name="connsiteX34" fmla="*/ 854075 w 4318000"/>
                  <a:gd name="connsiteY34" fmla="*/ 698500 h 1762125"/>
                  <a:gd name="connsiteX35" fmla="*/ 1079500 w 4318000"/>
                  <a:gd name="connsiteY35" fmla="*/ 698500 h 1762125"/>
                  <a:gd name="connsiteX36" fmla="*/ 1079500 w 4318000"/>
                  <a:gd name="connsiteY36" fmla="*/ 727075 h 1762125"/>
                  <a:gd name="connsiteX37" fmla="*/ 1136650 w 4318000"/>
                  <a:gd name="connsiteY37" fmla="*/ 727075 h 1762125"/>
                  <a:gd name="connsiteX38" fmla="*/ 1136650 w 4318000"/>
                  <a:gd name="connsiteY38" fmla="*/ 758825 h 1762125"/>
                  <a:gd name="connsiteX39" fmla="*/ 1171575 w 4318000"/>
                  <a:gd name="connsiteY39" fmla="*/ 758825 h 1762125"/>
                  <a:gd name="connsiteX40" fmla="*/ 1171575 w 4318000"/>
                  <a:gd name="connsiteY40" fmla="*/ 784225 h 1762125"/>
                  <a:gd name="connsiteX41" fmla="*/ 1206500 w 4318000"/>
                  <a:gd name="connsiteY41" fmla="*/ 784225 h 1762125"/>
                  <a:gd name="connsiteX42" fmla="*/ 1206500 w 4318000"/>
                  <a:gd name="connsiteY42" fmla="*/ 793750 h 1762125"/>
                  <a:gd name="connsiteX43" fmla="*/ 1250950 w 4318000"/>
                  <a:gd name="connsiteY43" fmla="*/ 793750 h 1762125"/>
                  <a:gd name="connsiteX44" fmla="*/ 1250950 w 4318000"/>
                  <a:gd name="connsiteY44" fmla="*/ 815975 h 1762125"/>
                  <a:gd name="connsiteX45" fmla="*/ 1298575 w 4318000"/>
                  <a:gd name="connsiteY45" fmla="*/ 815975 h 1762125"/>
                  <a:gd name="connsiteX46" fmla="*/ 1298575 w 4318000"/>
                  <a:gd name="connsiteY46" fmla="*/ 866775 h 1762125"/>
                  <a:gd name="connsiteX47" fmla="*/ 1362075 w 4318000"/>
                  <a:gd name="connsiteY47" fmla="*/ 866775 h 1762125"/>
                  <a:gd name="connsiteX48" fmla="*/ 1362075 w 4318000"/>
                  <a:gd name="connsiteY48" fmla="*/ 1012825 h 1762125"/>
                  <a:gd name="connsiteX49" fmla="*/ 1778000 w 4318000"/>
                  <a:gd name="connsiteY49" fmla="*/ 1012825 h 1762125"/>
                  <a:gd name="connsiteX50" fmla="*/ 1778000 w 4318000"/>
                  <a:gd name="connsiteY50" fmla="*/ 1041400 h 1762125"/>
                  <a:gd name="connsiteX51" fmla="*/ 1828800 w 4318000"/>
                  <a:gd name="connsiteY51" fmla="*/ 1041400 h 1762125"/>
                  <a:gd name="connsiteX52" fmla="*/ 1828800 w 4318000"/>
                  <a:gd name="connsiteY52" fmla="*/ 1069975 h 1762125"/>
                  <a:gd name="connsiteX53" fmla="*/ 1930400 w 4318000"/>
                  <a:gd name="connsiteY53" fmla="*/ 1069975 h 1762125"/>
                  <a:gd name="connsiteX54" fmla="*/ 1930400 w 4318000"/>
                  <a:gd name="connsiteY54" fmla="*/ 1165225 h 1762125"/>
                  <a:gd name="connsiteX55" fmla="*/ 1952625 w 4318000"/>
                  <a:gd name="connsiteY55" fmla="*/ 1165225 h 1762125"/>
                  <a:gd name="connsiteX56" fmla="*/ 1952625 w 4318000"/>
                  <a:gd name="connsiteY56" fmla="*/ 1190625 h 1762125"/>
                  <a:gd name="connsiteX57" fmla="*/ 1965325 w 4318000"/>
                  <a:gd name="connsiteY57" fmla="*/ 1190625 h 1762125"/>
                  <a:gd name="connsiteX58" fmla="*/ 1965325 w 4318000"/>
                  <a:gd name="connsiteY58" fmla="*/ 1352550 h 1762125"/>
                  <a:gd name="connsiteX59" fmla="*/ 1987550 w 4318000"/>
                  <a:gd name="connsiteY59" fmla="*/ 1352550 h 1762125"/>
                  <a:gd name="connsiteX60" fmla="*/ 1987550 w 4318000"/>
                  <a:gd name="connsiteY60" fmla="*/ 1371600 h 1762125"/>
                  <a:gd name="connsiteX61" fmla="*/ 2057400 w 4318000"/>
                  <a:gd name="connsiteY61" fmla="*/ 1371600 h 1762125"/>
                  <a:gd name="connsiteX62" fmla="*/ 2057400 w 4318000"/>
                  <a:gd name="connsiteY62" fmla="*/ 1397000 h 1762125"/>
                  <a:gd name="connsiteX63" fmla="*/ 2232025 w 4318000"/>
                  <a:gd name="connsiteY63" fmla="*/ 1397000 h 1762125"/>
                  <a:gd name="connsiteX64" fmla="*/ 2232025 w 4318000"/>
                  <a:gd name="connsiteY64" fmla="*/ 1438275 h 1762125"/>
                  <a:gd name="connsiteX65" fmla="*/ 2416175 w 4318000"/>
                  <a:gd name="connsiteY65" fmla="*/ 1438275 h 1762125"/>
                  <a:gd name="connsiteX66" fmla="*/ 2416175 w 4318000"/>
                  <a:gd name="connsiteY66" fmla="*/ 1473200 h 1762125"/>
                  <a:gd name="connsiteX67" fmla="*/ 2571750 w 4318000"/>
                  <a:gd name="connsiteY67" fmla="*/ 1473200 h 1762125"/>
                  <a:gd name="connsiteX68" fmla="*/ 2571750 w 4318000"/>
                  <a:gd name="connsiteY68" fmla="*/ 1524000 h 1762125"/>
                  <a:gd name="connsiteX69" fmla="*/ 2622550 w 4318000"/>
                  <a:gd name="connsiteY69" fmla="*/ 1524000 h 1762125"/>
                  <a:gd name="connsiteX70" fmla="*/ 2622550 w 4318000"/>
                  <a:gd name="connsiteY70" fmla="*/ 1555750 h 1762125"/>
                  <a:gd name="connsiteX71" fmla="*/ 3143250 w 4318000"/>
                  <a:gd name="connsiteY71" fmla="*/ 1555750 h 1762125"/>
                  <a:gd name="connsiteX72" fmla="*/ 3159125 w 4318000"/>
                  <a:gd name="connsiteY72" fmla="*/ 1571625 h 1762125"/>
                  <a:gd name="connsiteX73" fmla="*/ 3438525 w 4318000"/>
                  <a:gd name="connsiteY73" fmla="*/ 1571625 h 1762125"/>
                  <a:gd name="connsiteX74" fmla="*/ 3438525 w 4318000"/>
                  <a:gd name="connsiteY74" fmla="*/ 1606550 h 1762125"/>
                  <a:gd name="connsiteX75" fmla="*/ 3654425 w 4318000"/>
                  <a:gd name="connsiteY75" fmla="*/ 1606550 h 1762125"/>
                  <a:gd name="connsiteX76" fmla="*/ 3654425 w 4318000"/>
                  <a:gd name="connsiteY76" fmla="*/ 1647825 h 1762125"/>
                  <a:gd name="connsiteX77" fmla="*/ 3714750 w 4318000"/>
                  <a:gd name="connsiteY77" fmla="*/ 1647825 h 1762125"/>
                  <a:gd name="connsiteX78" fmla="*/ 3714750 w 4318000"/>
                  <a:gd name="connsiteY78" fmla="*/ 1695450 h 1762125"/>
                  <a:gd name="connsiteX79" fmla="*/ 3714750 w 4318000"/>
                  <a:gd name="connsiteY79" fmla="*/ 1695450 h 1762125"/>
                  <a:gd name="connsiteX80" fmla="*/ 3714750 w 4318000"/>
                  <a:gd name="connsiteY80" fmla="*/ 1695450 h 1762125"/>
                  <a:gd name="connsiteX81" fmla="*/ 3730625 w 4318000"/>
                  <a:gd name="connsiteY81" fmla="*/ 1711325 h 1762125"/>
                  <a:gd name="connsiteX82" fmla="*/ 3946525 w 4318000"/>
                  <a:gd name="connsiteY82" fmla="*/ 1711325 h 1762125"/>
                  <a:gd name="connsiteX83" fmla="*/ 3946525 w 4318000"/>
                  <a:gd name="connsiteY83" fmla="*/ 1736725 h 1762125"/>
                  <a:gd name="connsiteX84" fmla="*/ 4029075 w 4318000"/>
                  <a:gd name="connsiteY84" fmla="*/ 1736725 h 1762125"/>
                  <a:gd name="connsiteX85" fmla="*/ 4029075 w 4318000"/>
                  <a:gd name="connsiteY85" fmla="*/ 1762125 h 1762125"/>
                  <a:gd name="connsiteX86" fmla="*/ 4318000 w 4318000"/>
                  <a:gd name="connsiteY86"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49225 h 1762125"/>
                  <a:gd name="connsiteX11" fmla="*/ 512762 w 4318000"/>
                  <a:gd name="connsiteY11" fmla="*/ 153987 h 1762125"/>
                  <a:gd name="connsiteX12" fmla="*/ 533400 w 4318000"/>
                  <a:gd name="connsiteY12" fmla="*/ 139700 h 1762125"/>
                  <a:gd name="connsiteX13" fmla="*/ 533400 w 4318000"/>
                  <a:gd name="connsiteY13" fmla="*/ 184150 h 1762125"/>
                  <a:gd name="connsiteX14" fmla="*/ 555625 w 4318000"/>
                  <a:gd name="connsiteY14" fmla="*/ 184150 h 1762125"/>
                  <a:gd name="connsiteX15" fmla="*/ 555625 w 4318000"/>
                  <a:gd name="connsiteY15" fmla="*/ 203200 h 1762125"/>
                  <a:gd name="connsiteX16" fmla="*/ 587375 w 4318000"/>
                  <a:gd name="connsiteY16" fmla="*/ 203200 h 1762125"/>
                  <a:gd name="connsiteX17" fmla="*/ 600075 w 4318000"/>
                  <a:gd name="connsiteY17" fmla="*/ 215900 h 1762125"/>
                  <a:gd name="connsiteX18" fmla="*/ 600075 w 4318000"/>
                  <a:gd name="connsiteY18" fmla="*/ 257175 h 1762125"/>
                  <a:gd name="connsiteX19" fmla="*/ 711200 w 4318000"/>
                  <a:gd name="connsiteY19" fmla="*/ 257175 h 1762125"/>
                  <a:gd name="connsiteX20" fmla="*/ 711200 w 4318000"/>
                  <a:gd name="connsiteY20" fmla="*/ 285750 h 1762125"/>
                  <a:gd name="connsiteX21" fmla="*/ 742950 w 4318000"/>
                  <a:gd name="connsiteY21" fmla="*/ 285750 h 1762125"/>
                  <a:gd name="connsiteX22" fmla="*/ 742950 w 4318000"/>
                  <a:gd name="connsiteY22" fmla="*/ 358775 h 1762125"/>
                  <a:gd name="connsiteX23" fmla="*/ 762000 w 4318000"/>
                  <a:gd name="connsiteY23" fmla="*/ 358775 h 1762125"/>
                  <a:gd name="connsiteX24" fmla="*/ 762000 w 4318000"/>
                  <a:gd name="connsiteY24" fmla="*/ 403225 h 1762125"/>
                  <a:gd name="connsiteX25" fmla="*/ 777875 w 4318000"/>
                  <a:gd name="connsiteY25" fmla="*/ 403225 h 1762125"/>
                  <a:gd name="connsiteX26" fmla="*/ 777875 w 4318000"/>
                  <a:gd name="connsiteY26" fmla="*/ 555625 h 1762125"/>
                  <a:gd name="connsiteX27" fmla="*/ 796925 w 4318000"/>
                  <a:gd name="connsiteY27" fmla="*/ 555625 h 1762125"/>
                  <a:gd name="connsiteX28" fmla="*/ 796925 w 4318000"/>
                  <a:gd name="connsiteY28" fmla="*/ 555625 h 1762125"/>
                  <a:gd name="connsiteX29" fmla="*/ 815975 w 4318000"/>
                  <a:gd name="connsiteY29" fmla="*/ 574675 h 1762125"/>
                  <a:gd name="connsiteX30" fmla="*/ 815975 w 4318000"/>
                  <a:gd name="connsiteY30" fmla="*/ 596900 h 1762125"/>
                  <a:gd name="connsiteX31" fmla="*/ 835025 w 4318000"/>
                  <a:gd name="connsiteY31" fmla="*/ 596900 h 1762125"/>
                  <a:gd name="connsiteX32" fmla="*/ 835025 w 4318000"/>
                  <a:gd name="connsiteY32" fmla="*/ 654050 h 1762125"/>
                  <a:gd name="connsiteX33" fmla="*/ 854075 w 4318000"/>
                  <a:gd name="connsiteY33" fmla="*/ 654050 h 1762125"/>
                  <a:gd name="connsiteX34" fmla="*/ 854075 w 4318000"/>
                  <a:gd name="connsiteY34" fmla="*/ 698500 h 1762125"/>
                  <a:gd name="connsiteX35" fmla="*/ 1079500 w 4318000"/>
                  <a:gd name="connsiteY35" fmla="*/ 698500 h 1762125"/>
                  <a:gd name="connsiteX36" fmla="*/ 1079500 w 4318000"/>
                  <a:gd name="connsiteY36" fmla="*/ 727075 h 1762125"/>
                  <a:gd name="connsiteX37" fmla="*/ 1136650 w 4318000"/>
                  <a:gd name="connsiteY37" fmla="*/ 727075 h 1762125"/>
                  <a:gd name="connsiteX38" fmla="*/ 1136650 w 4318000"/>
                  <a:gd name="connsiteY38" fmla="*/ 758825 h 1762125"/>
                  <a:gd name="connsiteX39" fmla="*/ 1171575 w 4318000"/>
                  <a:gd name="connsiteY39" fmla="*/ 758825 h 1762125"/>
                  <a:gd name="connsiteX40" fmla="*/ 1171575 w 4318000"/>
                  <a:gd name="connsiteY40" fmla="*/ 784225 h 1762125"/>
                  <a:gd name="connsiteX41" fmla="*/ 1206500 w 4318000"/>
                  <a:gd name="connsiteY41" fmla="*/ 784225 h 1762125"/>
                  <a:gd name="connsiteX42" fmla="*/ 1206500 w 4318000"/>
                  <a:gd name="connsiteY42" fmla="*/ 793750 h 1762125"/>
                  <a:gd name="connsiteX43" fmla="*/ 1250950 w 4318000"/>
                  <a:gd name="connsiteY43" fmla="*/ 793750 h 1762125"/>
                  <a:gd name="connsiteX44" fmla="*/ 1250950 w 4318000"/>
                  <a:gd name="connsiteY44" fmla="*/ 815975 h 1762125"/>
                  <a:gd name="connsiteX45" fmla="*/ 1298575 w 4318000"/>
                  <a:gd name="connsiteY45" fmla="*/ 815975 h 1762125"/>
                  <a:gd name="connsiteX46" fmla="*/ 1298575 w 4318000"/>
                  <a:gd name="connsiteY46" fmla="*/ 866775 h 1762125"/>
                  <a:gd name="connsiteX47" fmla="*/ 1362075 w 4318000"/>
                  <a:gd name="connsiteY47" fmla="*/ 866775 h 1762125"/>
                  <a:gd name="connsiteX48" fmla="*/ 1362075 w 4318000"/>
                  <a:gd name="connsiteY48" fmla="*/ 1012825 h 1762125"/>
                  <a:gd name="connsiteX49" fmla="*/ 1778000 w 4318000"/>
                  <a:gd name="connsiteY49" fmla="*/ 1012825 h 1762125"/>
                  <a:gd name="connsiteX50" fmla="*/ 1778000 w 4318000"/>
                  <a:gd name="connsiteY50" fmla="*/ 1041400 h 1762125"/>
                  <a:gd name="connsiteX51" fmla="*/ 1828800 w 4318000"/>
                  <a:gd name="connsiteY51" fmla="*/ 1041400 h 1762125"/>
                  <a:gd name="connsiteX52" fmla="*/ 1828800 w 4318000"/>
                  <a:gd name="connsiteY52" fmla="*/ 1069975 h 1762125"/>
                  <a:gd name="connsiteX53" fmla="*/ 1930400 w 4318000"/>
                  <a:gd name="connsiteY53" fmla="*/ 1069975 h 1762125"/>
                  <a:gd name="connsiteX54" fmla="*/ 1930400 w 4318000"/>
                  <a:gd name="connsiteY54" fmla="*/ 1165225 h 1762125"/>
                  <a:gd name="connsiteX55" fmla="*/ 1952625 w 4318000"/>
                  <a:gd name="connsiteY55" fmla="*/ 1165225 h 1762125"/>
                  <a:gd name="connsiteX56" fmla="*/ 1952625 w 4318000"/>
                  <a:gd name="connsiteY56" fmla="*/ 1190625 h 1762125"/>
                  <a:gd name="connsiteX57" fmla="*/ 1965325 w 4318000"/>
                  <a:gd name="connsiteY57" fmla="*/ 1190625 h 1762125"/>
                  <a:gd name="connsiteX58" fmla="*/ 1965325 w 4318000"/>
                  <a:gd name="connsiteY58" fmla="*/ 1352550 h 1762125"/>
                  <a:gd name="connsiteX59" fmla="*/ 1987550 w 4318000"/>
                  <a:gd name="connsiteY59" fmla="*/ 1352550 h 1762125"/>
                  <a:gd name="connsiteX60" fmla="*/ 1987550 w 4318000"/>
                  <a:gd name="connsiteY60" fmla="*/ 1371600 h 1762125"/>
                  <a:gd name="connsiteX61" fmla="*/ 2057400 w 4318000"/>
                  <a:gd name="connsiteY61" fmla="*/ 1371600 h 1762125"/>
                  <a:gd name="connsiteX62" fmla="*/ 2057400 w 4318000"/>
                  <a:gd name="connsiteY62" fmla="*/ 1397000 h 1762125"/>
                  <a:gd name="connsiteX63" fmla="*/ 2232025 w 4318000"/>
                  <a:gd name="connsiteY63" fmla="*/ 1397000 h 1762125"/>
                  <a:gd name="connsiteX64" fmla="*/ 2232025 w 4318000"/>
                  <a:gd name="connsiteY64" fmla="*/ 1438275 h 1762125"/>
                  <a:gd name="connsiteX65" fmla="*/ 2416175 w 4318000"/>
                  <a:gd name="connsiteY65" fmla="*/ 1438275 h 1762125"/>
                  <a:gd name="connsiteX66" fmla="*/ 2416175 w 4318000"/>
                  <a:gd name="connsiteY66" fmla="*/ 1473200 h 1762125"/>
                  <a:gd name="connsiteX67" fmla="*/ 2571750 w 4318000"/>
                  <a:gd name="connsiteY67" fmla="*/ 1473200 h 1762125"/>
                  <a:gd name="connsiteX68" fmla="*/ 2571750 w 4318000"/>
                  <a:gd name="connsiteY68" fmla="*/ 1524000 h 1762125"/>
                  <a:gd name="connsiteX69" fmla="*/ 2622550 w 4318000"/>
                  <a:gd name="connsiteY69" fmla="*/ 1524000 h 1762125"/>
                  <a:gd name="connsiteX70" fmla="*/ 2622550 w 4318000"/>
                  <a:gd name="connsiteY70" fmla="*/ 1555750 h 1762125"/>
                  <a:gd name="connsiteX71" fmla="*/ 3143250 w 4318000"/>
                  <a:gd name="connsiteY71" fmla="*/ 1555750 h 1762125"/>
                  <a:gd name="connsiteX72" fmla="*/ 3159125 w 4318000"/>
                  <a:gd name="connsiteY72" fmla="*/ 1571625 h 1762125"/>
                  <a:gd name="connsiteX73" fmla="*/ 3438525 w 4318000"/>
                  <a:gd name="connsiteY73" fmla="*/ 1571625 h 1762125"/>
                  <a:gd name="connsiteX74" fmla="*/ 3438525 w 4318000"/>
                  <a:gd name="connsiteY74" fmla="*/ 1606550 h 1762125"/>
                  <a:gd name="connsiteX75" fmla="*/ 3654425 w 4318000"/>
                  <a:gd name="connsiteY75" fmla="*/ 1606550 h 1762125"/>
                  <a:gd name="connsiteX76" fmla="*/ 3654425 w 4318000"/>
                  <a:gd name="connsiteY76" fmla="*/ 1647825 h 1762125"/>
                  <a:gd name="connsiteX77" fmla="*/ 3714750 w 4318000"/>
                  <a:gd name="connsiteY77" fmla="*/ 1647825 h 1762125"/>
                  <a:gd name="connsiteX78" fmla="*/ 3714750 w 4318000"/>
                  <a:gd name="connsiteY78" fmla="*/ 1695450 h 1762125"/>
                  <a:gd name="connsiteX79" fmla="*/ 3714750 w 4318000"/>
                  <a:gd name="connsiteY79" fmla="*/ 1695450 h 1762125"/>
                  <a:gd name="connsiteX80" fmla="*/ 3714750 w 4318000"/>
                  <a:gd name="connsiteY80" fmla="*/ 1695450 h 1762125"/>
                  <a:gd name="connsiteX81" fmla="*/ 3730625 w 4318000"/>
                  <a:gd name="connsiteY81" fmla="*/ 1711325 h 1762125"/>
                  <a:gd name="connsiteX82" fmla="*/ 3946525 w 4318000"/>
                  <a:gd name="connsiteY82" fmla="*/ 1711325 h 1762125"/>
                  <a:gd name="connsiteX83" fmla="*/ 3946525 w 4318000"/>
                  <a:gd name="connsiteY83" fmla="*/ 1736725 h 1762125"/>
                  <a:gd name="connsiteX84" fmla="*/ 4029075 w 4318000"/>
                  <a:gd name="connsiteY84" fmla="*/ 1736725 h 1762125"/>
                  <a:gd name="connsiteX85" fmla="*/ 4029075 w 4318000"/>
                  <a:gd name="connsiteY85" fmla="*/ 1762125 h 1762125"/>
                  <a:gd name="connsiteX86" fmla="*/ 4318000 w 4318000"/>
                  <a:gd name="connsiteY86"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49225 h 1762125"/>
                  <a:gd name="connsiteX11" fmla="*/ 533400 w 4318000"/>
                  <a:gd name="connsiteY11" fmla="*/ 139700 h 1762125"/>
                  <a:gd name="connsiteX12" fmla="*/ 533400 w 4318000"/>
                  <a:gd name="connsiteY12" fmla="*/ 184150 h 1762125"/>
                  <a:gd name="connsiteX13" fmla="*/ 555625 w 4318000"/>
                  <a:gd name="connsiteY13" fmla="*/ 184150 h 1762125"/>
                  <a:gd name="connsiteX14" fmla="*/ 555625 w 4318000"/>
                  <a:gd name="connsiteY14" fmla="*/ 203200 h 1762125"/>
                  <a:gd name="connsiteX15" fmla="*/ 587375 w 4318000"/>
                  <a:gd name="connsiteY15" fmla="*/ 203200 h 1762125"/>
                  <a:gd name="connsiteX16" fmla="*/ 600075 w 4318000"/>
                  <a:gd name="connsiteY16" fmla="*/ 215900 h 1762125"/>
                  <a:gd name="connsiteX17" fmla="*/ 600075 w 4318000"/>
                  <a:gd name="connsiteY17" fmla="*/ 257175 h 1762125"/>
                  <a:gd name="connsiteX18" fmla="*/ 711200 w 4318000"/>
                  <a:gd name="connsiteY18" fmla="*/ 257175 h 1762125"/>
                  <a:gd name="connsiteX19" fmla="*/ 711200 w 4318000"/>
                  <a:gd name="connsiteY19" fmla="*/ 285750 h 1762125"/>
                  <a:gd name="connsiteX20" fmla="*/ 742950 w 4318000"/>
                  <a:gd name="connsiteY20" fmla="*/ 285750 h 1762125"/>
                  <a:gd name="connsiteX21" fmla="*/ 742950 w 4318000"/>
                  <a:gd name="connsiteY21" fmla="*/ 358775 h 1762125"/>
                  <a:gd name="connsiteX22" fmla="*/ 762000 w 4318000"/>
                  <a:gd name="connsiteY22" fmla="*/ 358775 h 1762125"/>
                  <a:gd name="connsiteX23" fmla="*/ 762000 w 4318000"/>
                  <a:gd name="connsiteY23" fmla="*/ 403225 h 1762125"/>
                  <a:gd name="connsiteX24" fmla="*/ 777875 w 4318000"/>
                  <a:gd name="connsiteY24" fmla="*/ 403225 h 1762125"/>
                  <a:gd name="connsiteX25" fmla="*/ 777875 w 4318000"/>
                  <a:gd name="connsiteY25" fmla="*/ 555625 h 1762125"/>
                  <a:gd name="connsiteX26" fmla="*/ 796925 w 4318000"/>
                  <a:gd name="connsiteY26" fmla="*/ 555625 h 1762125"/>
                  <a:gd name="connsiteX27" fmla="*/ 796925 w 4318000"/>
                  <a:gd name="connsiteY27" fmla="*/ 555625 h 1762125"/>
                  <a:gd name="connsiteX28" fmla="*/ 815975 w 4318000"/>
                  <a:gd name="connsiteY28" fmla="*/ 574675 h 1762125"/>
                  <a:gd name="connsiteX29" fmla="*/ 815975 w 4318000"/>
                  <a:gd name="connsiteY29" fmla="*/ 596900 h 1762125"/>
                  <a:gd name="connsiteX30" fmla="*/ 835025 w 4318000"/>
                  <a:gd name="connsiteY30" fmla="*/ 596900 h 1762125"/>
                  <a:gd name="connsiteX31" fmla="*/ 835025 w 4318000"/>
                  <a:gd name="connsiteY31" fmla="*/ 654050 h 1762125"/>
                  <a:gd name="connsiteX32" fmla="*/ 854075 w 4318000"/>
                  <a:gd name="connsiteY32" fmla="*/ 654050 h 1762125"/>
                  <a:gd name="connsiteX33" fmla="*/ 854075 w 4318000"/>
                  <a:gd name="connsiteY33" fmla="*/ 698500 h 1762125"/>
                  <a:gd name="connsiteX34" fmla="*/ 1079500 w 4318000"/>
                  <a:gd name="connsiteY34" fmla="*/ 698500 h 1762125"/>
                  <a:gd name="connsiteX35" fmla="*/ 1079500 w 4318000"/>
                  <a:gd name="connsiteY35" fmla="*/ 727075 h 1762125"/>
                  <a:gd name="connsiteX36" fmla="*/ 1136650 w 4318000"/>
                  <a:gd name="connsiteY36" fmla="*/ 727075 h 1762125"/>
                  <a:gd name="connsiteX37" fmla="*/ 1136650 w 4318000"/>
                  <a:gd name="connsiteY37" fmla="*/ 758825 h 1762125"/>
                  <a:gd name="connsiteX38" fmla="*/ 1171575 w 4318000"/>
                  <a:gd name="connsiteY38" fmla="*/ 758825 h 1762125"/>
                  <a:gd name="connsiteX39" fmla="*/ 1171575 w 4318000"/>
                  <a:gd name="connsiteY39" fmla="*/ 784225 h 1762125"/>
                  <a:gd name="connsiteX40" fmla="*/ 1206500 w 4318000"/>
                  <a:gd name="connsiteY40" fmla="*/ 784225 h 1762125"/>
                  <a:gd name="connsiteX41" fmla="*/ 1206500 w 4318000"/>
                  <a:gd name="connsiteY41" fmla="*/ 793750 h 1762125"/>
                  <a:gd name="connsiteX42" fmla="*/ 1250950 w 4318000"/>
                  <a:gd name="connsiteY42" fmla="*/ 793750 h 1762125"/>
                  <a:gd name="connsiteX43" fmla="*/ 1250950 w 4318000"/>
                  <a:gd name="connsiteY43" fmla="*/ 815975 h 1762125"/>
                  <a:gd name="connsiteX44" fmla="*/ 1298575 w 4318000"/>
                  <a:gd name="connsiteY44" fmla="*/ 815975 h 1762125"/>
                  <a:gd name="connsiteX45" fmla="*/ 1298575 w 4318000"/>
                  <a:gd name="connsiteY45" fmla="*/ 866775 h 1762125"/>
                  <a:gd name="connsiteX46" fmla="*/ 1362075 w 4318000"/>
                  <a:gd name="connsiteY46" fmla="*/ 866775 h 1762125"/>
                  <a:gd name="connsiteX47" fmla="*/ 1362075 w 4318000"/>
                  <a:gd name="connsiteY47" fmla="*/ 1012825 h 1762125"/>
                  <a:gd name="connsiteX48" fmla="*/ 1778000 w 4318000"/>
                  <a:gd name="connsiteY48" fmla="*/ 1012825 h 1762125"/>
                  <a:gd name="connsiteX49" fmla="*/ 1778000 w 4318000"/>
                  <a:gd name="connsiteY49" fmla="*/ 1041400 h 1762125"/>
                  <a:gd name="connsiteX50" fmla="*/ 1828800 w 4318000"/>
                  <a:gd name="connsiteY50" fmla="*/ 1041400 h 1762125"/>
                  <a:gd name="connsiteX51" fmla="*/ 1828800 w 4318000"/>
                  <a:gd name="connsiteY51" fmla="*/ 1069975 h 1762125"/>
                  <a:gd name="connsiteX52" fmla="*/ 1930400 w 4318000"/>
                  <a:gd name="connsiteY52" fmla="*/ 1069975 h 1762125"/>
                  <a:gd name="connsiteX53" fmla="*/ 1930400 w 4318000"/>
                  <a:gd name="connsiteY53" fmla="*/ 1165225 h 1762125"/>
                  <a:gd name="connsiteX54" fmla="*/ 1952625 w 4318000"/>
                  <a:gd name="connsiteY54" fmla="*/ 1165225 h 1762125"/>
                  <a:gd name="connsiteX55" fmla="*/ 1952625 w 4318000"/>
                  <a:gd name="connsiteY55" fmla="*/ 1190625 h 1762125"/>
                  <a:gd name="connsiteX56" fmla="*/ 1965325 w 4318000"/>
                  <a:gd name="connsiteY56" fmla="*/ 1190625 h 1762125"/>
                  <a:gd name="connsiteX57" fmla="*/ 1965325 w 4318000"/>
                  <a:gd name="connsiteY57" fmla="*/ 1352550 h 1762125"/>
                  <a:gd name="connsiteX58" fmla="*/ 1987550 w 4318000"/>
                  <a:gd name="connsiteY58" fmla="*/ 1352550 h 1762125"/>
                  <a:gd name="connsiteX59" fmla="*/ 1987550 w 4318000"/>
                  <a:gd name="connsiteY59" fmla="*/ 1371600 h 1762125"/>
                  <a:gd name="connsiteX60" fmla="*/ 2057400 w 4318000"/>
                  <a:gd name="connsiteY60" fmla="*/ 1371600 h 1762125"/>
                  <a:gd name="connsiteX61" fmla="*/ 2057400 w 4318000"/>
                  <a:gd name="connsiteY61" fmla="*/ 1397000 h 1762125"/>
                  <a:gd name="connsiteX62" fmla="*/ 2232025 w 4318000"/>
                  <a:gd name="connsiteY62" fmla="*/ 1397000 h 1762125"/>
                  <a:gd name="connsiteX63" fmla="*/ 2232025 w 4318000"/>
                  <a:gd name="connsiteY63" fmla="*/ 1438275 h 1762125"/>
                  <a:gd name="connsiteX64" fmla="*/ 2416175 w 4318000"/>
                  <a:gd name="connsiteY64" fmla="*/ 1438275 h 1762125"/>
                  <a:gd name="connsiteX65" fmla="*/ 2416175 w 4318000"/>
                  <a:gd name="connsiteY65" fmla="*/ 1473200 h 1762125"/>
                  <a:gd name="connsiteX66" fmla="*/ 2571750 w 4318000"/>
                  <a:gd name="connsiteY66" fmla="*/ 1473200 h 1762125"/>
                  <a:gd name="connsiteX67" fmla="*/ 2571750 w 4318000"/>
                  <a:gd name="connsiteY67" fmla="*/ 1524000 h 1762125"/>
                  <a:gd name="connsiteX68" fmla="*/ 2622550 w 4318000"/>
                  <a:gd name="connsiteY68" fmla="*/ 1524000 h 1762125"/>
                  <a:gd name="connsiteX69" fmla="*/ 2622550 w 4318000"/>
                  <a:gd name="connsiteY69" fmla="*/ 1555750 h 1762125"/>
                  <a:gd name="connsiteX70" fmla="*/ 3143250 w 4318000"/>
                  <a:gd name="connsiteY70" fmla="*/ 1555750 h 1762125"/>
                  <a:gd name="connsiteX71" fmla="*/ 3159125 w 4318000"/>
                  <a:gd name="connsiteY71" fmla="*/ 1571625 h 1762125"/>
                  <a:gd name="connsiteX72" fmla="*/ 3438525 w 4318000"/>
                  <a:gd name="connsiteY72" fmla="*/ 1571625 h 1762125"/>
                  <a:gd name="connsiteX73" fmla="*/ 3438525 w 4318000"/>
                  <a:gd name="connsiteY73" fmla="*/ 1606550 h 1762125"/>
                  <a:gd name="connsiteX74" fmla="*/ 3654425 w 4318000"/>
                  <a:gd name="connsiteY74" fmla="*/ 1606550 h 1762125"/>
                  <a:gd name="connsiteX75" fmla="*/ 3654425 w 4318000"/>
                  <a:gd name="connsiteY75" fmla="*/ 1647825 h 1762125"/>
                  <a:gd name="connsiteX76" fmla="*/ 3714750 w 4318000"/>
                  <a:gd name="connsiteY76" fmla="*/ 1647825 h 1762125"/>
                  <a:gd name="connsiteX77" fmla="*/ 3714750 w 4318000"/>
                  <a:gd name="connsiteY77" fmla="*/ 1695450 h 1762125"/>
                  <a:gd name="connsiteX78" fmla="*/ 3714750 w 4318000"/>
                  <a:gd name="connsiteY78" fmla="*/ 1695450 h 1762125"/>
                  <a:gd name="connsiteX79" fmla="*/ 3714750 w 4318000"/>
                  <a:gd name="connsiteY79" fmla="*/ 1695450 h 1762125"/>
                  <a:gd name="connsiteX80" fmla="*/ 3730625 w 4318000"/>
                  <a:gd name="connsiteY80" fmla="*/ 1711325 h 1762125"/>
                  <a:gd name="connsiteX81" fmla="*/ 3946525 w 4318000"/>
                  <a:gd name="connsiteY81" fmla="*/ 1711325 h 1762125"/>
                  <a:gd name="connsiteX82" fmla="*/ 3946525 w 4318000"/>
                  <a:gd name="connsiteY82" fmla="*/ 1736725 h 1762125"/>
                  <a:gd name="connsiteX83" fmla="*/ 4029075 w 4318000"/>
                  <a:gd name="connsiteY83" fmla="*/ 1736725 h 1762125"/>
                  <a:gd name="connsiteX84" fmla="*/ 4029075 w 4318000"/>
                  <a:gd name="connsiteY84" fmla="*/ 1762125 h 1762125"/>
                  <a:gd name="connsiteX85" fmla="*/ 4318000 w 4318000"/>
                  <a:gd name="connsiteY85"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61925 h 1762125"/>
                  <a:gd name="connsiteX11" fmla="*/ 533400 w 4318000"/>
                  <a:gd name="connsiteY11" fmla="*/ 139700 h 1762125"/>
                  <a:gd name="connsiteX12" fmla="*/ 533400 w 4318000"/>
                  <a:gd name="connsiteY12" fmla="*/ 184150 h 1762125"/>
                  <a:gd name="connsiteX13" fmla="*/ 555625 w 4318000"/>
                  <a:gd name="connsiteY13" fmla="*/ 184150 h 1762125"/>
                  <a:gd name="connsiteX14" fmla="*/ 555625 w 4318000"/>
                  <a:gd name="connsiteY14" fmla="*/ 203200 h 1762125"/>
                  <a:gd name="connsiteX15" fmla="*/ 587375 w 4318000"/>
                  <a:gd name="connsiteY15" fmla="*/ 203200 h 1762125"/>
                  <a:gd name="connsiteX16" fmla="*/ 600075 w 4318000"/>
                  <a:gd name="connsiteY16" fmla="*/ 215900 h 1762125"/>
                  <a:gd name="connsiteX17" fmla="*/ 600075 w 4318000"/>
                  <a:gd name="connsiteY17" fmla="*/ 257175 h 1762125"/>
                  <a:gd name="connsiteX18" fmla="*/ 711200 w 4318000"/>
                  <a:gd name="connsiteY18" fmla="*/ 257175 h 1762125"/>
                  <a:gd name="connsiteX19" fmla="*/ 711200 w 4318000"/>
                  <a:gd name="connsiteY19" fmla="*/ 285750 h 1762125"/>
                  <a:gd name="connsiteX20" fmla="*/ 742950 w 4318000"/>
                  <a:gd name="connsiteY20" fmla="*/ 285750 h 1762125"/>
                  <a:gd name="connsiteX21" fmla="*/ 742950 w 4318000"/>
                  <a:gd name="connsiteY21" fmla="*/ 358775 h 1762125"/>
                  <a:gd name="connsiteX22" fmla="*/ 762000 w 4318000"/>
                  <a:gd name="connsiteY22" fmla="*/ 358775 h 1762125"/>
                  <a:gd name="connsiteX23" fmla="*/ 762000 w 4318000"/>
                  <a:gd name="connsiteY23" fmla="*/ 403225 h 1762125"/>
                  <a:gd name="connsiteX24" fmla="*/ 777875 w 4318000"/>
                  <a:gd name="connsiteY24" fmla="*/ 403225 h 1762125"/>
                  <a:gd name="connsiteX25" fmla="*/ 777875 w 4318000"/>
                  <a:gd name="connsiteY25" fmla="*/ 555625 h 1762125"/>
                  <a:gd name="connsiteX26" fmla="*/ 796925 w 4318000"/>
                  <a:gd name="connsiteY26" fmla="*/ 555625 h 1762125"/>
                  <a:gd name="connsiteX27" fmla="*/ 796925 w 4318000"/>
                  <a:gd name="connsiteY27" fmla="*/ 555625 h 1762125"/>
                  <a:gd name="connsiteX28" fmla="*/ 815975 w 4318000"/>
                  <a:gd name="connsiteY28" fmla="*/ 574675 h 1762125"/>
                  <a:gd name="connsiteX29" fmla="*/ 815975 w 4318000"/>
                  <a:gd name="connsiteY29" fmla="*/ 596900 h 1762125"/>
                  <a:gd name="connsiteX30" fmla="*/ 835025 w 4318000"/>
                  <a:gd name="connsiteY30" fmla="*/ 596900 h 1762125"/>
                  <a:gd name="connsiteX31" fmla="*/ 835025 w 4318000"/>
                  <a:gd name="connsiteY31" fmla="*/ 654050 h 1762125"/>
                  <a:gd name="connsiteX32" fmla="*/ 854075 w 4318000"/>
                  <a:gd name="connsiteY32" fmla="*/ 654050 h 1762125"/>
                  <a:gd name="connsiteX33" fmla="*/ 854075 w 4318000"/>
                  <a:gd name="connsiteY33" fmla="*/ 698500 h 1762125"/>
                  <a:gd name="connsiteX34" fmla="*/ 1079500 w 4318000"/>
                  <a:gd name="connsiteY34" fmla="*/ 698500 h 1762125"/>
                  <a:gd name="connsiteX35" fmla="*/ 1079500 w 4318000"/>
                  <a:gd name="connsiteY35" fmla="*/ 727075 h 1762125"/>
                  <a:gd name="connsiteX36" fmla="*/ 1136650 w 4318000"/>
                  <a:gd name="connsiteY36" fmla="*/ 727075 h 1762125"/>
                  <a:gd name="connsiteX37" fmla="*/ 1136650 w 4318000"/>
                  <a:gd name="connsiteY37" fmla="*/ 758825 h 1762125"/>
                  <a:gd name="connsiteX38" fmla="*/ 1171575 w 4318000"/>
                  <a:gd name="connsiteY38" fmla="*/ 758825 h 1762125"/>
                  <a:gd name="connsiteX39" fmla="*/ 1171575 w 4318000"/>
                  <a:gd name="connsiteY39" fmla="*/ 784225 h 1762125"/>
                  <a:gd name="connsiteX40" fmla="*/ 1206500 w 4318000"/>
                  <a:gd name="connsiteY40" fmla="*/ 784225 h 1762125"/>
                  <a:gd name="connsiteX41" fmla="*/ 1206500 w 4318000"/>
                  <a:gd name="connsiteY41" fmla="*/ 793750 h 1762125"/>
                  <a:gd name="connsiteX42" fmla="*/ 1250950 w 4318000"/>
                  <a:gd name="connsiteY42" fmla="*/ 793750 h 1762125"/>
                  <a:gd name="connsiteX43" fmla="*/ 1250950 w 4318000"/>
                  <a:gd name="connsiteY43" fmla="*/ 815975 h 1762125"/>
                  <a:gd name="connsiteX44" fmla="*/ 1298575 w 4318000"/>
                  <a:gd name="connsiteY44" fmla="*/ 815975 h 1762125"/>
                  <a:gd name="connsiteX45" fmla="*/ 1298575 w 4318000"/>
                  <a:gd name="connsiteY45" fmla="*/ 866775 h 1762125"/>
                  <a:gd name="connsiteX46" fmla="*/ 1362075 w 4318000"/>
                  <a:gd name="connsiteY46" fmla="*/ 866775 h 1762125"/>
                  <a:gd name="connsiteX47" fmla="*/ 1362075 w 4318000"/>
                  <a:gd name="connsiteY47" fmla="*/ 1012825 h 1762125"/>
                  <a:gd name="connsiteX48" fmla="*/ 1778000 w 4318000"/>
                  <a:gd name="connsiteY48" fmla="*/ 1012825 h 1762125"/>
                  <a:gd name="connsiteX49" fmla="*/ 1778000 w 4318000"/>
                  <a:gd name="connsiteY49" fmla="*/ 1041400 h 1762125"/>
                  <a:gd name="connsiteX50" fmla="*/ 1828800 w 4318000"/>
                  <a:gd name="connsiteY50" fmla="*/ 1041400 h 1762125"/>
                  <a:gd name="connsiteX51" fmla="*/ 1828800 w 4318000"/>
                  <a:gd name="connsiteY51" fmla="*/ 1069975 h 1762125"/>
                  <a:gd name="connsiteX52" fmla="*/ 1930400 w 4318000"/>
                  <a:gd name="connsiteY52" fmla="*/ 1069975 h 1762125"/>
                  <a:gd name="connsiteX53" fmla="*/ 1930400 w 4318000"/>
                  <a:gd name="connsiteY53" fmla="*/ 1165225 h 1762125"/>
                  <a:gd name="connsiteX54" fmla="*/ 1952625 w 4318000"/>
                  <a:gd name="connsiteY54" fmla="*/ 1165225 h 1762125"/>
                  <a:gd name="connsiteX55" fmla="*/ 1952625 w 4318000"/>
                  <a:gd name="connsiteY55" fmla="*/ 1190625 h 1762125"/>
                  <a:gd name="connsiteX56" fmla="*/ 1965325 w 4318000"/>
                  <a:gd name="connsiteY56" fmla="*/ 1190625 h 1762125"/>
                  <a:gd name="connsiteX57" fmla="*/ 1965325 w 4318000"/>
                  <a:gd name="connsiteY57" fmla="*/ 1352550 h 1762125"/>
                  <a:gd name="connsiteX58" fmla="*/ 1987550 w 4318000"/>
                  <a:gd name="connsiteY58" fmla="*/ 1352550 h 1762125"/>
                  <a:gd name="connsiteX59" fmla="*/ 1987550 w 4318000"/>
                  <a:gd name="connsiteY59" fmla="*/ 1371600 h 1762125"/>
                  <a:gd name="connsiteX60" fmla="*/ 2057400 w 4318000"/>
                  <a:gd name="connsiteY60" fmla="*/ 1371600 h 1762125"/>
                  <a:gd name="connsiteX61" fmla="*/ 2057400 w 4318000"/>
                  <a:gd name="connsiteY61" fmla="*/ 1397000 h 1762125"/>
                  <a:gd name="connsiteX62" fmla="*/ 2232025 w 4318000"/>
                  <a:gd name="connsiteY62" fmla="*/ 1397000 h 1762125"/>
                  <a:gd name="connsiteX63" fmla="*/ 2232025 w 4318000"/>
                  <a:gd name="connsiteY63" fmla="*/ 1438275 h 1762125"/>
                  <a:gd name="connsiteX64" fmla="*/ 2416175 w 4318000"/>
                  <a:gd name="connsiteY64" fmla="*/ 1438275 h 1762125"/>
                  <a:gd name="connsiteX65" fmla="*/ 2416175 w 4318000"/>
                  <a:gd name="connsiteY65" fmla="*/ 1473200 h 1762125"/>
                  <a:gd name="connsiteX66" fmla="*/ 2571750 w 4318000"/>
                  <a:gd name="connsiteY66" fmla="*/ 1473200 h 1762125"/>
                  <a:gd name="connsiteX67" fmla="*/ 2571750 w 4318000"/>
                  <a:gd name="connsiteY67" fmla="*/ 1524000 h 1762125"/>
                  <a:gd name="connsiteX68" fmla="*/ 2622550 w 4318000"/>
                  <a:gd name="connsiteY68" fmla="*/ 1524000 h 1762125"/>
                  <a:gd name="connsiteX69" fmla="*/ 2622550 w 4318000"/>
                  <a:gd name="connsiteY69" fmla="*/ 1555750 h 1762125"/>
                  <a:gd name="connsiteX70" fmla="*/ 3143250 w 4318000"/>
                  <a:gd name="connsiteY70" fmla="*/ 1555750 h 1762125"/>
                  <a:gd name="connsiteX71" fmla="*/ 3159125 w 4318000"/>
                  <a:gd name="connsiteY71" fmla="*/ 1571625 h 1762125"/>
                  <a:gd name="connsiteX72" fmla="*/ 3438525 w 4318000"/>
                  <a:gd name="connsiteY72" fmla="*/ 1571625 h 1762125"/>
                  <a:gd name="connsiteX73" fmla="*/ 3438525 w 4318000"/>
                  <a:gd name="connsiteY73" fmla="*/ 1606550 h 1762125"/>
                  <a:gd name="connsiteX74" fmla="*/ 3654425 w 4318000"/>
                  <a:gd name="connsiteY74" fmla="*/ 1606550 h 1762125"/>
                  <a:gd name="connsiteX75" fmla="*/ 3654425 w 4318000"/>
                  <a:gd name="connsiteY75" fmla="*/ 1647825 h 1762125"/>
                  <a:gd name="connsiteX76" fmla="*/ 3714750 w 4318000"/>
                  <a:gd name="connsiteY76" fmla="*/ 1647825 h 1762125"/>
                  <a:gd name="connsiteX77" fmla="*/ 3714750 w 4318000"/>
                  <a:gd name="connsiteY77" fmla="*/ 1695450 h 1762125"/>
                  <a:gd name="connsiteX78" fmla="*/ 3714750 w 4318000"/>
                  <a:gd name="connsiteY78" fmla="*/ 1695450 h 1762125"/>
                  <a:gd name="connsiteX79" fmla="*/ 3714750 w 4318000"/>
                  <a:gd name="connsiteY79" fmla="*/ 1695450 h 1762125"/>
                  <a:gd name="connsiteX80" fmla="*/ 3730625 w 4318000"/>
                  <a:gd name="connsiteY80" fmla="*/ 1711325 h 1762125"/>
                  <a:gd name="connsiteX81" fmla="*/ 3946525 w 4318000"/>
                  <a:gd name="connsiteY81" fmla="*/ 1711325 h 1762125"/>
                  <a:gd name="connsiteX82" fmla="*/ 3946525 w 4318000"/>
                  <a:gd name="connsiteY82" fmla="*/ 1736725 h 1762125"/>
                  <a:gd name="connsiteX83" fmla="*/ 4029075 w 4318000"/>
                  <a:gd name="connsiteY83" fmla="*/ 1736725 h 1762125"/>
                  <a:gd name="connsiteX84" fmla="*/ 4029075 w 4318000"/>
                  <a:gd name="connsiteY84" fmla="*/ 1762125 h 1762125"/>
                  <a:gd name="connsiteX85" fmla="*/ 4318000 w 4318000"/>
                  <a:gd name="connsiteY85"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61925 h 1762125"/>
                  <a:gd name="connsiteX11" fmla="*/ 533400 w 4318000"/>
                  <a:gd name="connsiteY11" fmla="*/ 157163 h 1762125"/>
                  <a:gd name="connsiteX12" fmla="*/ 533400 w 4318000"/>
                  <a:gd name="connsiteY12" fmla="*/ 184150 h 1762125"/>
                  <a:gd name="connsiteX13" fmla="*/ 555625 w 4318000"/>
                  <a:gd name="connsiteY13" fmla="*/ 184150 h 1762125"/>
                  <a:gd name="connsiteX14" fmla="*/ 555625 w 4318000"/>
                  <a:gd name="connsiteY14" fmla="*/ 203200 h 1762125"/>
                  <a:gd name="connsiteX15" fmla="*/ 587375 w 4318000"/>
                  <a:gd name="connsiteY15" fmla="*/ 203200 h 1762125"/>
                  <a:gd name="connsiteX16" fmla="*/ 600075 w 4318000"/>
                  <a:gd name="connsiteY16" fmla="*/ 215900 h 1762125"/>
                  <a:gd name="connsiteX17" fmla="*/ 600075 w 4318000"/>
                  <a:gd name="connsiteY17" fmla="*/ 257175 h 1762125"/>
                  <a:gd name="connsiteX18" fmla="*/ 711200 w 4318000"/>
                  <a:gd name="connsiteY18" fmla="*/ 257175 h 1762125"/>
                  <a:gd name="connsiteX19" fmla="*/ 711200 w 4318000"/>
                  <a:gd name="connsiteY19" fmla="*/ 285750 h 1762125"/>
                  <a:gd name="connsiteX20" fmla="*/ 742950 w 4318000"/>
                  <a:gd name="connsiteY20" fmla="*/ 285750 h 1762125"/>
                  <a:gd name="connsiteX21" fmla="*/ 742950 w 4318000"/>
                  <a:gd name="connsiteY21" fmla="*/ 358775 h 1762125"/>
                  <a:gd name="connsiteX22" fmla="*/ 762000 w 4318000"/>
                  <a:gd name="connsiteY22" fmla="*/ 358775 h 1762125"/>
                  <a:gd name="connsiteX23" fmla="*/ 762000 w 4318000"/>
                  <a:gd name="connsiteY23" fmla="*/ 403225 h 1762125"/>
                  <a:gd name="connsiteX24" fmla="*/ 777875 w 4318000"/>
                  <a:gd name="connsiteY24" fmla="*/ 403225 h 1762125"/>
                  <a:gd name="connsiteX25" fmla="*/ 777875 w 4318000"/>
                  <a:gd name="connsiteY25" fmla="*/ 555625 h 1762125"/>
                  <a:gd name="connsiteX26" fmla="*/ 796925 w 4318000"/>
                  <a:gd name="connsiteY26" fmla="*/ 555625 h 1762125"/>
                  <a:gd name="connsiteX27" fmla="*/ 796925 w 4318000"/>
                  <a:gd name="connsiteY27" fmla="*/ 555625 h 1762125"/>
                  <a:gd name="connsiteX28" fmla="*/ 815975 w 4318000"/>
                  <a:gd name="connsiteY28" fmla="*/ 574675 h 1762125"/>
                  <a:gd name="connsiteX29" fmla="*/ 815975 w 4318000"/>
                  <a:gd name="connsiteY29" fmla="*/ 596900 h 1762125"/>
                  <a:gd name="connsiteX30" fmla="*/ 835025 w 4318000"/>
                  <a:gd name="connsiteY30" fmla="*/ 596900 h 1762125"/>
                  <a:gd name="connsiteX31" fmla="*/ 835025 w 4318000"/>
                  <a:gd name="connsiteY31" fmla="*/ 654050 h 1762125"/>
                  <a:gd name="connsiteX32" fmla="*/ 854075 w 4318000"/>
                  <a:gd name="connsiteY32" fmla="*/ 654050 h 1762125"/>
                  <a:gd name="connsiteX33" fmla="*/ 854075 w 4318000"/>
                  <a:gd name="connsiteY33" fmla="*/ 698500 h 1762125"/>
                  <a:gd name="connsiteX34" fmla="*/ 1079500 w 4318000"/>
                  <a:gd name="connsiteY34" fmla="*/ 698500 h 1762125"/>
                  <a:gd name="connsiteX35" fmla="*/ 1079500 w 4318000"/>
                  <a:gd name="connsiteY35" fmla="*/ 727075 h 1762125"/>
                  <a:gd name="connsiteX36" fmla="*/ 1136650 w 4318000"/>
                  <a:gd name="connsiteY36" fmla="*/ 727075 h 1762125"/>
                  <a:gd name="connsiteX37" fmla="*/ 1136650 w 4318000"/>
                  <a:gd name="connsiteY37" fmla="*/ 758825 h 1762125"/>
                  <a:gd name="connsiteX38" fmla="*/ 1171575 w 4318000"/>
                  <a:gd name="connsiteY38" fmla="*/ 758825 h 1762125"/>
                  <a:gd name="connsiteX39" fmla="*/ 1171575 w 4318000"/>
                  <a:gd name="connsiteY39" fmla="*/ 784225 h 1762125"/>
                  <a:gd name="connsiteX40" fmla="*/ 1206500 w 4318000"/>
                  <a:gd name="connsiteY40" fmla="*/ 784225 h 1762125"/>
                  <a:gd name="connsiteX41" fmla="*/ 1206500 w 4318000"/>
                  <a:gd name="connsiteY41" fmla="*/ 793750 h 1762125"/>
                  <a:gd name="connsiteX42" fmla="*/ 1250950 w 4318000"/>
                  <a:gd name="connsiteY42" fmla="*/ 793750 h 1762125"/>
                  <a:gd name="connsiteX43" fmla="*/ 1250950 w 4318000"/>
                  <a:gd name="connsiteY43" fmla="*/ 815975 h 1762125"/>
                  <a:gd name="connsiteX44" fmla="*/ 1298575 w 4318000"/>
                  <a:gd name="connsiteY44" fmla="*/ 815975 h 1762125"/>
                  <a:gd name="connsiteX45" fmla="*/ 1298575 w 4318000"/>
                  <a:gd name="connsiteY45" fmla="*/ 866775 h 1762125"/>
                  <a:gd name="connsiteX46" fmla="*/ 1362075 w 4318000"/>
                  <a:gd name="connsiteY46" fmla="*/ 866775 h 1762125"/>
                  <a:gd name="connsiteX47" fmla="*/ 1362075 w 4318000"/>
                  <a:gd name="connsiteY47" fmla="*/ 1012825 h 1762125"/>
                  <a:gd name="connsiteX48" fmla="*/ 1778000 w 4318000"/>
                  <a:gd name="connsiteY48" fmla="*/ 1012825 h 1762125"/>
                  <a:gd name="connsiteX49" fmla="*/ 1778000 w 4318000"/>
                  <a:gd name="connsiteY49" fmla="*/ 1041400 h 1762125"/>
                  <a:gd name="connsiteX50" fmla="*/ 1828800 w 4318000"/>
                  <a:gd name="connsiteY50" fmla="*/ 1041400 h 1762125"/>
                  <a:gd name="connsiteX51" fmla="*/ 1828800 w 4318000"/>
                  <a:gd name="connsiteY51" fmla="*/ 1069975 h 1762125"/>
                  <a:gd name="connsiteX52" fmla="*/ 1930400 w 4318000"/>
                  <a:gd name="connsiteY52" fmla="*/ 1069975 h 1762125"/>
                  <a:gd name="connsiteX53" fmla="*/ 1930400 w 4318000"/>
                  <a:gd name="connsiteY53" fmla="*/ 1165225 h 1762125"/>
                  <a:gd name="connsiteX54" fmla="*/ 1952625 w 4318000"/>
                  <a:gd name="connsiteY54" fmla="*/ 1165225 h 1762125"/>
                  <a:gd name="connsiteX55" fmla="*/ 1952625 w 4318000"/>
                  <a:gd name="connsiteY55" fmla="*/ 1190625 h 1762125"/>
                  <a:gd name="connsiteX56" fmla="*/ 1965325 w 4318000"/>
                  <a:gd name="connsiteY56" fmla="*/ 1190625 h 1762125"/>
                  <a:gd name="connsiteX57" fmla="*/ 1965325 w 4318000"/>
                  <a:gd name="connsiteY57" fmla="*/ 1352550 h 1762125"/>
                  <a:gd name="connsiteX58" fmla="*/ 1987550 w 4318000"/>
                  <a:gd name="connsiteY58" fmla="*/ 1352550 h 1762125"/>
                  <a:gd name="connsiteX59" fmla="*/ 1987550 w 4318000"/>
                  <a:gd name="connsiteY59" fmla="*/ 1371600 h 1762125"/>
                  <a:gd name="connsiteX60" fmla="*/ 2057400 w 4318000"/>
                  <a:gd name="connsiteY60" fmla="*/ 1371600 h 1762125"/>
                  <a:gd name="connsiteX61" fmla="*/ 2057400 w 4318000"/>
                  <a:gd name="connsiteY61" fmla="*/ 1397000 h 1762125"/>
                  <a:gd name="connsiteX62" fmla="*/ 2232025 w 4318000"/>
                  <a:gd name="connsiteY62" fmla="*/ 1397000 h 1762125"/>
                  <a:gd name="connsiteX63" fmla="*/ 2232025 w 4318000"/>
                  <a:gd name="connsiteY63" fmla="*/ 1438275 h 1762125"/>
                  <a:gd name="connsiteX64" fmla="*/ 2416175 w 4318000"/>
                  <a:gd name="connsiteY64" fmla="*/ 1438275 h 1762125"/>
                  <a:gd name="connsiteX65" fmla="*/ 2416175 w 4318000"/>
                  <a:gd name="connsiteY65" fmla="*/ 1473200 h 1762125"/>
                  <a:gd name="connsiteX66" fmla="*/ 2571750 w 4318000"/>
                  <a:gd name="connsiteY66" fmla="*/ 1473200 h 1762125"/>
                  <a:gd name="connsiteX67" fmla="*/ 2571750 w 4318000"/>
                  <a:gd name="connsiteY67" fmla="*/ 1524000 h 1762125"/>
                  <a:gd name="connsiteX68" fmla="*/ 2622550 w 4318000"/>
                  <a:gd name="connsiteY68" fmla="*/ 1524000 h 1762125"/>
                  <a:gd name="connsiteX69" fmla="*/ 2622550 w 4318000"/>
                  <a:gd name="connsiteY69" fmla="*/ 1555750 h 1762125"/>
                  <a:gd name="connsiteX70" fmla="*/ 3143250 w 4318000"/>
                  <a:gd name="connsiteY70" fmla="*/ 1555750 h 1762125"/>
                  <a:gd name="connsiteX71" fmla="*/ 3159125 w 4318000"/>
                  <a:gd name="connsiteY71" fmla="*/ 1571625 h 1762125"/>
                  <a:gd name="connsiteX72" fmla="*/ 3438525 w 4318000"/>
                  <a:gd name="connsiteY72" fmla="*/ 1571625 h 1762125"/>
                  <a:gd name="connsiteX73" fmla="*/ 3438525 w 4318000"/>
                  <a:gd name="connsiteY73" fmla="*/ 1606550 h 1762125"/>
                  <a:gd name="connsiteX74" fmla="*/ 3654425 w 4318000"/>
                  <a:gd name="connsiteY74" fmla="*/ 1606550 h 1762125"/>
                  <a:gd name="connsiteX75" fmla="*/ 3654425 w 4318000"/>
                  <a:gd name="connsiteY75" fmla="*/ 1647825 h 1762125"/>
                  <a:gd name="connsiteX76" fmla="*/ 3714750 w 4318000"/>
                  <a:gd name="connsiteY76" fmla="*/ 1647825 h 1762125"/>
                  <a:gd name="connsiteX77" fmla="*/ 3714750 w 4318000"/>
                  <a:gd name="connsiteY77" fmla="*/ 1695450 h 1762125"/>
                  <a:gd name="connsiteX78" fmla="*/ 3714750 w 4318000"/>
                  <a:gd name="connsiteY78" fmla="*/ 1695450 h 1762125"/>
                  <a:gd name="connsiteX79" fmla="*/ 3714750 w 4318000"/>
                  <a:gd name="connsiteY79" fmla="*/ 1695450 h 1762125"/>
                  <a:gd name="connsiteX80" fmla="*/ 3730625 w 4318000"/>
                  <a:gd name="connsiteY80" fmla="*/ 1711325 h 1762125"/>
                  <a:gd name="connsiteX81" fmla="*/ 3946525 w 4318000"/>
                  <a:gd name="connsiteY81" fmla="*/ 1711325 h 1762125"/>
                  <a:gd name="connsiteX82" fmla="*/ 3946525 w 4318000"/>
                  <a:gd name="connsiteY82" fmla="*/ 1736725 h 1762125"/>
                  <a:gd name="connsiteX83" fmla="*/ 4029075 w 4318000"/>
                  <a:gd name="connsiteY83" fmla="*/ 1736725 h 1762125"/>
                  <a:gd name="connsiteX84" fmla="*/ 4029075 w 4318000"/>
                  <a:gd name="connsiteY84" fmla="*/ 1762125 h 1762125"/>
                  <a:gd name="connsiteX85" fmla="*/ 4318000 w 4318000"/>
                  <a:gd name="connsiteY85"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61925 h 1762125"/>
                  <a:gd name="connsiteX11" fmla="*/ 533400 w 4318000"/>
                  <a:gd name="connsiteY11" fmla="*/ 157163 h 1762125"/>
                  <a:gd name="connsiteX12" fmla="*/ 533400 w 4318000"/>
                  <a:gd name="connsiteY12" fmla="*/ 184150 h 1762125"/>
                  <a:gd name="connsiteX13" fmla="*/ 555625 w 4318000"/>
                  <a:gd name="connsiteY13" fmla="*/ 184150 h 1762125"/>
                  <a:gd name="connsiteX14" fmla="*/ 555625 w 4318000"/>
                  <a:gd name="connsiteY14" fmla="*/ 203200 h 1762125"/>
                  <a:gd name="connsiteX15" fmla="*/ 587375 w 4318000"/>
                  <a:gd name="connsiteY15" fmla="*/ 203200 h 1762125"/>
                  <a:gd name="connsiteX16" fmla="*/ 600075 w 4318000"/>
                  <a:gd name="connsiteY16" fmla="*/ 215900 h 1762125"/>
                  <a:gd name="connsiteX17" fmla="*/ 600075 w 4318000"/>
                  <a:gd name="connsiteY17" fmla="*/ 257175 h 1762125"/>
                  <a:gd name="connsiteX18" fmla="*/ 711200 w 4318000"/>
                  <a:gd name="connsiteY18" fmla="*/ 257175 h 1762125"/>
                  <a:gd name="connsiteX19" fmla="*/ 711200 w 4318000"/>
                  <a:gd name="connsiteY19" fmla="*/ 285750 h 1762125"/>
                  <a:gd name="connsiteX20" fmla="*/ 742950 w 4318000"/>
                  <a:gd name="connsiteY20" fmla="*/ 285750 h 1762125"/>
                  <a:gd name="connsiteX21" fmla="*/ 742950 w 4318000"/>
                  <a:gd name="connsiteY21" fmla="*/ 358775 h 1762125"/>
                  <a:gd name="connsiteX22" fmla="*/ 762000 w 4318000"/>
                  <a:gd name="connsiteY22" fmla="*/ 358775 h 1762125"/>
                  <a:gd name="connsiteX23" fmla="*/ 762000 w 4318000"/>
                  <a:gd name="connsiteY23" fmla="*/ 403225 h 1762125"/>
                  <a:gd name="connsiteX24" fmla="*/ 777875 w 4318000"/>
                  <a:gd name="connsiteY24" fmla="*/ 403225 h 1762125"/>
                  <a:gd name="connsiteX25" fmla="*/ 777875 w 4318000"/>
                  <a:gd name="connsiteY25" fmla="*/ 555625 h 1762125"/>
                  <a:gd name="connsiteX26" fmla="*/ 796925 w 4318000"/>
                  <a:gd name="connsiteY26" fmla="*/ 555625 h 1762125"/>
                  <a:gd name="connsiteX27" fmla="*/ 796925 w 4318000"/>
                  <a:gd name="connsiteY27" fmla="*/ 555625 h 1762125"/>
                  <a:gd name="connsiteX28" fmla="*/ 815975 w 4318000"/>
                  <a:gd name="connsiteY28" fmla="*/ 574675 h 1762125"/>
                  <a:gd name="connsiteX29" fmla="*/ 815975 w 4318000"/>
                  <a:gd name="connsiteY29" fmla="*/ 596900 h 1762125"/>
                  <a:gd name="connsiteX30" fmla="*/ 835025 w 4318000"/>
                  <a:gd name="connsiteY30" fmla="*/ 596900 h 1762125"/>
                  <a:gd name="connsiteX31" fmla="*/ 835025 w 4318000"/>
                  <a:gd name="connsiteY31" fmla="*/ 654050 h 1762125"/>
                  <a:gd name="connsiteX32" fmla="*/ 854075 w 4318000"/>
                  <a:gd name="connsiteY32" fmla="*/ 654050 h 1762125"/>
                  <a:gd name="connsiteX33" fmla="*/ 854075 w 4318000"/>
                  <a:gd name="connsiteY33" fmla="*/ 698500 h 1762125"/>
                  <a:gd name="connsiteX34" fmla="*/ 1079500 w 4318000"/>
                  <a:gd name="connsiteY34" fmla="*/ 698500 h 1762125"/>
                  <a:gd name="connsiteX35" fmla="*/ 1079500 w 4318000"/>
                  <a:gd name="connsiteY35" fmla="*/ 727075 h 1762125"/>
                  <a:gd name="connsiteX36" fmla="*/ 1136650 w 4318000"/>
                  <a:gd name="connsiteY36" fmla="*/ 727075 h 1762125"/>
                  <a:gd name="connsiteX37" fmla="*/ 1136650 w 4318000"/>
                  <a:gd name="connsiteY37" fmla="*/ 758825 h 1762125"/>
                  <a:gd name="connsiteX38" fmla="*/ 1171575 w 4318000"/>
                  <a:gd name="connsiteY38" fmla="*/ 758825 h 1762125"/>
                  <a:gd name="connsiteX39" fmla="*/ 1171575 w 4318000"/>
                  <a:gd name="connsiteY39" fmla="*/ 784225 h 1762125"/>
                  <a:gd name="connsiteX40" fmla="*/ 1206500 w 4318000"/>
                  <a:gd name="connsiteY40" fmla="*/ 784225 h 1762125"/>
                  <a:gd name="connsiteX41" fmla="*/ 1206500 w 4318000"/>
                  <a:gd name="connsiteY41" fmla="*/ 793750 h 1762125"/>
                  <a:gd name="connsiteX42" fmla="*/ 1250950 w 4318000"/>
                  <a:gd name="connsiteY42" fmla="*/ 793750 h 1762125"/>
                  <a:gd name="connsiteX43" fmla="*/ 1250950 w 4318000"/>
                  <a:gd name="connsiteY43" fmla="*/ 815975 h 1762125"/>
                  <a:gd name="connsiteX44" fmla="*/ 1298575 w 4318000"/>
                  <a:gd name="connsiteY44" fmla="*/ 815975 h 1762125"/>
                  <a:gd name="connsiteX45" fmla="*/ 1298575 w 4318000"/>
                  <a:gd name="connsiteY45" fmla="*/ 866775 h 1762125"/>
                  <a:gd name="connsiteX46" fmla="*/ 1362075 w 4318000"/>
                  <a:gd name="connsiteY46" fmla="*/ 866775 h 1762125"/>
                  <a:gd name="connsiteX47" fmla="*/ 1362075 w 4318000"/>
                  <a:gd name="connsiteY47" fmla="*/ 1012825 h 1762125"/>
                  <a:gd name="connsiteX48" fmla="*/ 1778000 w 4318000"/>
                  <a:gd name="connsiteY48" fmla="*/ 1012825 h 1762125"/>
                  <a:gd name="connsiteX49" fmla="*/ 1778000 w 4318000"/>
                  <a:gd name="connsiteY49" fmla="*/ 1041400 h 1762125"/>
                  <a:gd name="connsiteX50" fmla="*/ 1828800 w 4318000"/>
                  <a:gd name="connsiteY50" fmla="*/ 1041400 h 1762125"/>
                  <a:gd name="connsiteX51" fmla="*/ 1828800 w 4318000"/>
                  <a:gd name="connsiteY51" fmla="*/ 1069975 h 1762125"/>
                  <a:gd name="connsiteX52" fmla="*/ 1930400 w 4318000"/>
                  <a:gd name="connsiteY52" fmla="*/ 1069975 h 1762125"/>
                  <a:gd name="connsiteX53" fmla="*/ 1930400 w 4318000"/>
                  <a:gd name="connsiteY53" fmla="*/ 1165225 h 1762125"/>
                  <a:gd name="connsiteX54" fmla="*/ 1952625 w 4318000"/>
                  <a:gd name="connsiteY54" fmla="*/ 1165225 h 1762125"/>
                  <a:gd name="connsiteX55" fmla="*/ 1952625 w 4318000"/>
                  <a:gd name="connsiteY55" fmla="*/ 1190625 h 1762125"/>
                  <a:gd name="connsiteX56" fmla="*/ 1965325 w 4318000"/>
                  <a:gd name="connsiteY56" fmla="*/ 1190625 h 1762125"/>
                  <a:gd name="connsiteX57" fmla="*/ 1965325 w 4318000"/>
                  <a:gd name="connsiteY57" fmla="*/ 1352550 h 1762125"/>
                  <a:gd name="connsiteX58" fmla="*/ 1987550 w 4318000"/>
                  <a:gd name="connsiteY58" fmla="*/ 1352550 h 1762125"/>
                  <a:gd name="connsiteX59" fmla="*/ 1987550 w 4318000"/>
                  <a:gd name="connsiteY59" fmla="*/ 1371600 h 1762125"/>
                  <a:gd name="connsiteX60" fmla="*/ 2057400 w 4318000"/>
                  <a:gd name="connsiteY60" fmla="*/ 1371600 h 1762125"/>
                  <a:gd name="connsiteX61" fmla="*/ 2057400 w 4318000"/>
                  <a:gd name="connsiteY61" fmla="*/ 1397000 h 1762125"/>
                  <a:gd name="connsiteX62" fmla="*/ 2232025 w 4318000"/>
                  <a:gd name="connsiteY62" fmla="*/ 1397000 h 1762125"/>
                  <a:gd name="connsiteX63" fmla="*/ 2232025 w 4318000"/>
                  <a:gd name="connsiteY63" fmla="*/ 1438275 h 1762125"/>
                  <a:gd name="connsiteX64" fmla="*/ 2416175 w 4318000"/>
                  <a:gd name="connsiteY64" fmla="*/ 1438275 h 1762125"/>
                  <a:gd name="connsiteX65" fmla="*/ 2416175 w 4318000"/>
                  <a:gd name="connsiteY65" fmla="*/ 1473200 h 1762125"/>
                  <a:gd name="connsiteX66" fmla="*/ 2571750 w 4318000"/>
                  <a:gd name="connsiteY66" fmla="*/ 1473200 h 1762125"/>
                  <a:gd name="connsiteX67" fmla="*/ 2571750 w 4318000"/>
                  <a:gd name="connsiteY67" fmla="*/ 1524000 h 1762125"/>
                  <a:gd name="connsiteX68" fmla="*/ 2622550 w 4318000"/>
                  <a:gd name="connsiteY68" fmla="*/ 1524000 h 1762125"/>
                  <a:gd name="connsiteX69" fmla="*/ 2622550 w 4318000"/>
                  <a:gd name="connsiteY69" fmla="*/ 1555750 h 1762125"/>
                  <a:gd name="connsiteX70" fmla="*/ 3143250 w 4318000"/>
                  <a:gd name="connsiteY70" fmla="*/ 1555750 h 1762125"/>
                  <a:gd name="connsiteX71" fmla="*/ 3159125 w 4318000"/>
                  <a:gd name="connsiteY71" fmla="*/ 1571625 h 1762125"/>
                  <a:gd name="connsiteX72" fmla="*/ 3438525 w 4318000"/>
                  <a:gd name="connsiteY72" fmla="*/ 1571625 h 1762125"/>
                  <a:gd name="connsiteX73" fmla="*/ 3438525 w 4318000"/>
                  <a:gd name="connsiteY73" fmla="*/ 1606550 h 1762125"/>
                  <a:gd name="connsiteX74" fmla="*/ 3654425 w 4318000"/>
                  <a:gd name="connsiteY74" fmla="*/ 1606550 h 1762125"/>
                  <a:gd name="connsiteX75" fmla="*/ 3654425 w 4318000"/>
                  <a:gd name="connsiteY75" fmla="*/ 1647825 h 1762125"/>
                  <a:gd name="connsiteX76" fmla="*/ 3714750 w 4318000"/>
                  <a:gd name="connsiteY76" fmla="*/ 1647825 h 1762125"/>
                  <a:gd name="connsiteX77" fmla="*/ 3714750 w 4318000"/>
                  <a:gd name="connsiteY77" fmla="*/ 1695450 h 1762125"/>
                  <a:gd name="connsiteX78" fmla="*/ 3714750 w 4318000"/>
                  <a:gd name="connsiteY78" fmla="*/ 1695450 h 1762125"/>
                  <a:gd name="connsiteX79" fmla="*/ 3730625 w 4318000"/>
                  <a:gd name="connsiteY79" fmla="*/ 1711325 h 1762125"/>
                  <a:gd name="connsiteX80" fmla="*/ 3946525 w 4318000"/>
                  <a:gd name="connsiteY80" fmla="*/ 1711325 h 1762125"/>
                  <a:gd name="connsiteX81" fmla="*/ 3946525 w 4318000"/>
                  <a:gd name="connsiteY81" fmla="*/ 1736725 h 1762125"/>
                  <a:gd name="connsiteX82" fmla="*/ 4029075 w 4318000"/>
                  <a:gd name="connsiteY82" fmla="*/ 1736725 h 1762125"/>
                  <a:gd name="connsiteX83" fmla="*/ 4029075 w 4318000"/>
                  <a:gd name="connsiteY83" fmla="*/ 1762125 h 1762125"/>
                  <a:gd name="connsiteX84" fmla="*/ 4318000 w 4318000"/>
                  <a:gd name="connsiteY84"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61925 h 1762125"/>
                  <a:gd name="connsiteX11" fmla="*/ 533400 w 4318000"/>
                  <a:gd name="connsiteY11" fmla="*/ 157163 h 1762125"/>
                  <a:gd name="connsiteX12" fmla="*/ 533400 w 4318000"/>
                  <a:gd name="connsiteY12" fmla="*/ 184150 h 1762125"/>
                  <a:gd name="connsiteX13" fmla="*/ 555625 w 4318000"/>
                  <a:gd name="connsiteY13" fmla="*/ 184150 h 1762125"/>
                  <a:gd name="connsiteX14" fmla="*/ 555625 w 4318000"/>
                  <a:gd name="connsiteY14" fmla="*/ 203200 h 1762125"/>
                  <a:gd name="connsiteX15" fmla="*/ 587375 w 4318000"/>
                  <a:gd name="connsiteY15" fmla="*/ 203200 h 1762125"/>
                  <a:gd name="connsiteX16" fmla="*/ 600075 w 4318000"/>
                  <a:gd name="connsiteY16" fmla="*/ 215900 h 1762125"/>
                  <a:gd name="connsiteX17" fmla="*/ 600075 w 4318000"/>
                  <a:gd name="connsiteY17" fmla="*/ 257175 h 1762125"/>
                  <a:gd name="connsiteX18" fmla="*/ 711200 w 4318000"/>
                  <a:gd name="connsiteY18" fmla="*/ 257175 h 1762125"/>
                  <a:gd name="connsiteX19" fmla="*/ 711200 w 4318000"/>
                  <a:gd name="connsiteY19" fmla="*/ 285750 h 1762125"/>
                  <a:gd name="connsiteX20" fmla="*/ 742950 w 4318000"/>
                  <a:gd name="connsiteY20" fmla="*/ 285750 h 1762125"/>
                  <a:gd name="connsiteX21" fmla="*/ 742950 w 4318000"/>
                  <a:gd name="connsiteY21" fmla="*/ 358775 h 1762125"/>
                  <a:gd name="connsiteX22" fmla="*/ 762000 w 4318000"/>
                  <a:gd name="connsiteY22" fmla="*/ 358775 h 1762125"/>
                  <a:gd name="connsiteX23" fmla="*/ 762000 w 4318000"/>
                  <a:gd name="connsiteY23" fmla="*/ 403225 h 1762125"/>
                  <a:gd name="connsiteX24" fmla="*/ 777875 w 4318000"/>
                  <a:gd name="connsiteY24" fmla="*/ 403225 h 1762125"/>
                  <a:gd name="connsiteX25" fmla="*/ 777875 w 4318000"/>
                  <a:gd name="connsiteY25" fmla="*/ 555625 h 1762125"/>
                  <a:gd name="connsiteX26" fmla="*/ 796925 w 4318000"/>
                  <a:gd name="connsiteY26" fmla="*/ 555625 h 1762125"/>
                  <a:gd name="connsiteX27" fmla="*/ 796925 w 4318000"/>
                  <a:gd name="connsiteY27" fmla="*/ 555625 h 1762125"/>
                  <a:gd name="connsiteX28" fmla="*/ 815975 w 4318000"/>
                  <a:gd name="connsiteY28" fmla="*/ 574675 h 1762125"/>
                  <a:gd name="connsiteX29" fmla="*/ 815975 w 4318000"/>
                  <a:gd name="connsiteY29" fmla="*/ 596900 h 1762125"/>
                  <a:gd name="connsiteX30" fmla="*/ 835025 w 4318000"/>
                  <a:gd name="connsiteY30" fmla="*/ 596900 h 1762125"/>
                  <a:gd name="connsiteX31" fmla="*/ 835025 w 4318000"/>
                  <a:gd name="connsiteY31" fmla="*/ 654050 h 1762125"/>
                  <a:gd name="connsiteX32" fmla="*/ 854075 w 4318000"/>
                  <a:gd name="connsiteY32" fmla="*/ 654050 h 1762125"/>
                  <a:gd name="connsiteX33" fmla="*/ 854075 w 4318000"/>
                  <a:gd name="connsiteY33" fmla="*/ 698500 h 1762125"/>
                  <a:gd name="connsiteX34" fmla="*/ 1079500 w 4318000"/>
                  <a:gd name="connsiteY34" fmla="*/ 698500 h 1762125"/>
                  <a:gd name="connsiteX35" fmla="*/ 1079500 w 4318000"/>
                  <a:gd name="connsiteY35" fmla="*/ 727075 h 1762125"/>
                  <a:gd name="connsiteX36" fmla="*/ 1136650 w 4318000"/>
                  <a:gd name="connsiteY36" fmla="*/ 727075 h 1762125"/>
                  <a:gd name="connsiteX37" fmla="*/ 1136650 w 4318000"/>
                  <a:gd name="connsiteY37" fmla="*/ 758825 h 1762125"/>
                  <a:gd name="connsiteX38" fmla="*/ 1171575 w 4318000"/>
                  <a:gd name="connsiteY38" fmla="*/ 758825 h 1762125"/>
                  <a:gd name="connsiteX39" fmla="*/ 1171575 w 4318000"/>
                  <a:gd name="connsiteY39" fmla="*/ 784225 h 1762125"/>
                  <a:gd name="connsiteX40" fmla="*/ 1206500 w 4318000"/>
                  <a:gd name="connsiteY40" fmla="*/ 784225 h 1762125"/>
                  <a:gd name="connsiteX41" fmla="*/ 1206500 w 4318000"/>
                  <a:gd name="connsiteY41" fmla="*/ 793750 h 1762125"/>
                  <a:gd name="connsiteX42" fmla="*/ 1250950 w 4318000"/>
                  <a:gd name="connsiteY42" fmla="*/ 793750 h 1762125"/>
                  <a:gd name="connsiteX43" fmla="*/ 1250950 w 4318000"/>
                  <a:gd name="connsiteY43" fmla="*/ 815975 h 1762125"/>
                  <a:gd name="connsiteX44" fmla="*/ 1298575 w 4318000"/>
                  <a:gd name="connsiteY44" fmla="*/ 815975 h 1762125"/>
                  <a:gd name="connsiteX45" fmla="*/ 1298575 w 4318000"/>
                  <a:gd name="connsiteY45" fmla="*/ 866775 h 1762125"/>
                  <a:gd name="connsiteX46" fmla="*/ 1362075 w 4318000"/>
                  <a:gd name="connsiteY46" fmla="*/ 866775 h 1762125"/>
                  <a:gd name="connsiteX47" fmla="*/ 1362075 w 4318000"/>
                  <a:gd name="connsiteY47" fmla="*/ 1012825 h 1762125"/>
                  <a:gd name="connsiteX48" fmla="*/ 1778000 w 4318000"/>
                  <a:gd name="connsiteY48" fmla="*/ 1012825 h 1762125"/>
                  <a:gd name="connsiteX49" fmla="*/ 1778000 w 4318000"/>
                  <a:gd name="connsiteY49" fmla="*/ 1041400 h 1762125"/>
                  <a:gd name="connsiteX50" fmla="*/ 1828800 w 4318000"/>
                  <a:gd name="connsiteY50" fmla="*/ 1041400 h 1762125"/>
                  <a:gd name="connsiteX51" fmla="*/ 1828800 w 4318000"/>
                  <a:gd name="connsiteY51" fmla="*/ 1069975 h 1762125"/>
                  <a:gd name="connsiteX52" fmla="*/ 1930400 w 4318000"/>
                  <a:gd name="connsiteY52" fmla="*/ 1069975 h 1762125"/>
                  <a:gd name="connsiteX53" fmla="*/ 1930400 w 4318000"/>
                  <a:gd name="connsiteY53" fmla="*/ 1165225 h 1762125"/>
                  <a:gd name="connsiteX54" fmla="*/ 1952625 w 4318000"/>
                  <a:gd name="connsiteY54" fmla="*/ 1165225 h 1762125"/>
                  <a:gd name="connsiteX55" fmla="*/ 1952625 w 4318000"/>
                  <a:gd name="connsiteY55" fmla="*/ 1190625 h 1762125"/>
                  <a:gd name="connsiteX56" fmla="*/ 1965325 w 4318000"/>
                  <a:gd name="connsiteY56" fmla="*/ 1190625 h 1762125"/>
                  <a:gd name="connsiteX57" fmla="*/ 1965325 w 4318000"/>
                  <a:gd name="connsiteY57" fmla="*/ 1352550 h 1762125"/>
                  <a:gd name="connsiteX58" fmla="*/ 1987550 w 4318000"/>
                  <a:gd name="connsiteY58" fmla="*/ 1352550 h 1762125"/>
                  <a:gd name="connsiteX59" fmla="*/ 1987550 w 4318000"/>
                  <a:gd name="connsiteY59" fmla="*/ 1371600 h 1762125"/>
                  <a:gd name="connsiteX60" fmla="*/ 2057400 w 4318000"/>
                  <a:gd name="connsiteY60" fmla="*/ 1371600 h 1762125"/>
                  <a:gd name="connsiteX61" fmla="*/ 2057400 w 4318000"/>
                  <a:gd name="connsiteY61" fmla="*/ 1397000 h 1762125"/>
                  <a:gd name="connsiteX62" fmla="*/ 2232025 w 4318000"/>
                  <a:gd name="connsiteY62" fmla="*/ 1397000 h 1762125"/>
                  <a:gd name="connsiteX63" fmla="*/ 2232025 w 4318000"/>
                  <a:gd name="connsiteY63" fmla="*/ 1438275 h 1762125"/>
                  <a:gd name="connsiteX64" fmla="*/ 2416175 w 4318000"/>
                  <a:gd name="connsiteY64" fmla="*/ 1438275 h 1762125"/>
                  <a:gd name="connsiteX65" fmla="*/ 2416175 w 4318000"/>
                  <a:gd name="connsiteY65" fmla="*/ 1473200 h 1762125"/>
                  <a:gd name="connsiteX66" fmla="*/ 2571750 w 4318000"/>
                  <a:gd name="connsiteY66" fmla="*/ 1473200 h 1762125"/>
                  <a:gd name="connsiteX67" fmla="*/ 2571750 w 4318000"/>
                  <a:gd name="connsiteY67" fmla="*/ 1524000 h 1762125"/>
                  <a:gd name="connsiteX68" fmla="*/ 2622550 w 4318000"/>
                  <a:gd name="connsiteY68" fmla="*/ 1524000 h 1762125"/>
                  <a:gd name="connsiteX69" fmla="*/ 2622550 w 4318000"/>
                  <a:gd name="connsiteY69" fmla="*/ 1555750 h 1762125"/>
                  <a:gd name="connsiteX70" fmla="*/ 3143250 w 4318000"/>
                  <a:gd name="connsiteY70" fmla="*/ 1555750 h 1762125"/>
                  <a:gd name="connsiteX71" fmla="*/ 3159125 w 4318000"/>
                  <a:gd name="connsiteY71" fmla="*/ 1571625 h 1762125"/>
                  <a:gd name="connsiteX72" fmla="*/ 3438525 w 4318000"/>
                  <a:gd name="connsiteY72" fmla="*/ 1571625 h 1762125"/>
                  <a:gd name="connsiteX73" fmla="*/ 3438525 w 4318000"/>
                  <a:gd name="connsiteY73" fmla="*/ 1606550 h 1762125"/>
                  <a:gd name="connsiteX74" fmla="*/ 3654425 w 4318000"/>
                  <a:gd name="connsiteY74" fmla="*/ 1606550 h 1762125"/>
                  <a:gd name="connsiteX75" fmla="*/ 3654425 w 4318000"/>
                  <a:gd name="connsiteY75" fmla="*/ 1647825 h 1762125"/>
                  <a:gd name="connsiteX76" fmla="*/ 3714750 w 4318000"/>
                  <a:gd name="connsiteY76" fmla="*/ 1647825 h 1762125"/>
                  <a:gd name="connsiteX77" fmla="*/ 3714750 w 4318000"/>
                  <a:gd name="connsiteY77" fmla="*/ 1695450 h 1762125"/>
                  <a:gd name="connsiteX78" fmla="*/ 3730625 w 4318000"/>
                  <a:gd name="connsiteY78" fmla="*/ 1711325 h 1762125"/>
                  <a:gd name="connsiteX79" fmla="*/ 3946525 w 4318000"/>
                  <a:gd name="connsiteY79" fmla="*/ 1711325 h 1762125"/>
                  <a:gd name="connsiteX80" fmla="*/ 3946525 w 4318000"/>
                  <a:gd name="connsiteY80" fmla="*/ 1736725 h 1762125"/>
                  <a:gd name="connsiteX81" fmla="*/ 4029075 w 4318000"/>
                  <a:gd name="connsiteY81" fmla="*/ 1736725 h 1762125"/>
                  <a:gd name="connsiteX82" fmla="*/ 4029075 w 4318000"/>
                  <a:gd name="connsiteY82" fmla="*/ 1762125 h 1762125"/>
                  <a:gd name="connsiteX83" fmla="*/ 4318000 w 4318000"/>
                  <a:gd name="connsiteY83"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61925 h 1762125"/>
                  <a:gd name="connsiteX11" fmla="*/ 533400 w 4318000"/>
                  <a:gd name="connsiteY11" fmla="*/ 157163 h 1762125"/>
                  <a:gd name="connsiteX12" fmla="*/ 533400 w 4318000"/>
                  <a:gd name="connsiteY12" fmla="*/ 184150 h 1762125"/>
                  <a:gd name="connsiteX13" fmla="*/ 555625 w 4318000"/>
                  <a:gd name="connsiteY13" fmla="*/ 184150 h 1762125"/>
                  <a:gd name="connsiteX14" fmla="*/ 555625 w 4318000"/>
                  <a:gd name="connsiteY14" fmla="*/ 203200 h 1762125"/>
                  <a:gd name="connsiteX15" fmla="*/ 587375 w 4318000"/>
                  <a:gd name="connsiteY15" fmla="*/ 203200 h 1762125"/>
                  <a:gd name="connsiteX16" fmla="*/ 600075 w 4318000"/>
                  <a:gd name="connsiteY16" fmla="*/ 215900 h 1762125"/>
                  <a:gd name="connsiteX17" fmla="*/ 600075 w 4318000"/>
                  <a:gd name="connsiteY17" fmla="*/ 257175 h 1762125"/>
                  <a:gd name="connsiteX18" fmla="*/ 711200 w 4318000"/>
                  <a:gd name="connsiteY18" fmla="*/ 257175 h 1762125"/>
                  <a:gd name="connsiteX19" fmla="*/ 711200 w 4318000"/>
                  <a:gd name="connsiteY19" fmla="*/ 285750 h 1762125"/>
                  <a:gd name="connsiteX20" fmla="*/ 742950 w 4318000"/>
                  <a:gd name="connsiteY20" fmla="*/ 285750 h 1762125"/>
                  <a:gd name="connsiteX21" fmla="*/ 742950 w 4318000"/>
                  <a:gd name="connsiteY21" fmla="*/ 358775 h 1762125"/>
                  <a:gd name="connsiteX22" fmla="*/ 762000 w 4318000"/>
                  <a:gd name="connsiteY22" fmla="*/ 358775 h 1762125"/>
                  <a:gd name="connsiteX23" fmla="*/ 762000 w 4318000"/>
                  <a:gd name="connsiteY23" fmla="*/ 403225 h 1762125"/>
                  <a:gd name="connsiteX24" fmla="*/ 777875 w 4318000"/>
                  <a:gd name="connsiteY24" fmla="*/ 403225 h 1762125"/>
                  <a:gd name="connsiteX25" fmla="*/ 777875 w 4318000"/>
                  <a:gd name="connsiteY25" fmla="*/ 555625 h 1762125"/>
                  <a:gd name="connsiteX26" fmla="*/ 796925 w 4318000"/>
                  <a:gd name="connsiteY26" fmla="*/ 555625 h 1762125"/>
                  <a:gd name="connsiteX27" fmla="*/ 796925 w 4318000"/>
                  <a:gd name="connsiteY27" fmla="*/ 555625 h 1762125"/>
                  <a:gd name="connsiteX28" fmla="*/ 815975 w 4318000"/>
                  <a:gd name="connsiteY28" fmla="*/ 574675 h 1762125"/>
                  <a:gd name="connsiteX29" fmla="*/ 815975 w 4318000"/>
                  <a:gd name="connsiteY29" fmla="*/ 596900 h 1762125"/>
                  <a:gd name="connsiteX30" fmla="*/ 835025 w 4318000"/>
                  <a:gd name="connsiteY30" fmla="*/ 596900 h 1762125"/>
                  <a:gd name="connsiteX31" fmla="*/ 835025 w 4318000"/>
                  <a:gd name="connsiteY31" fmla="*/ 654050 h 1762125"/>
                  <a:gd name="connsiteX32" fmla="*/ 854075 w 4318000"/>
                  <a:gd name="connsiteY32" fmla="*/ 654050 h 1762125"/>
                  <a:gd name="connsiteX33" fmla="*/ 854075 w 4318000"/>
                  <a:gd name="connsiteY33" fmla="*/ 698500 h 1762125"/>
                  <a:gd name="connsiteX34" fmla="*/ 1079500 w 4318000"/>
                  <a:gd name="connsiteY34" fmla="*/ 698500 h 1762125"/>
                  <a:gd name="connsiteX35" fmla="*/ 1079500 w 4318000"/>
                  <a:gd name="connsiteY35" fmla="*/ 727075 h 1762125"/>
                  <a:gd name="connsiteX36" fmla="*/ 1136650 w 4318000"/>
                  <a:gd name="connsiteY36" fmla="*/ 727075 h 1762125"/>
                  <a:gd name="connsiteX37" fmla="*/ 1136650 w 4318000"/>
                  <a:gd name="connsiteY37" fmla="*/ 758825 h 1762125"/>
                  <a:gd name="connsiteX38" fmla="*/ 1171575 w 4318000"/>
                  <a:gd name="connsiteY38" fmla="*/ 758825 h 1762125"/>
                  <a:gd name="connsiteX39" fmla="*/ 1171575 w 4318000"/>
                  <a:gd name="connsiteY39" fmla="*/ 784225 h 1762125"/>
                  <a:gd name="connsiteX40" fmla="*/ 1206500 w 4318000"/>
                  <a:gd name="connsiteY40" fmla="*/ 784225 h 1762125"/>
                  <a:gd name="connsiteX41" fmla="*/ 1206500 w 4318000"/>
                  <a:gd name="connsiteY41" fmla="*/ 793750 h 1762125"/>
                  <a:gd name="connsiteX42" fmla="*/ 1250950 w 4318000"/>
                  <a:gd name="connsiteY42" fmla="*/ 793750 h 1762125"/>
                  <a:gd name="connsiteX43" fmla="*/ 1250950 w 4318000"/>
                  <a:gd name="connsiteY43" fmla="*/ 815975 h 1762125"/>
                  <a:gd name="connsiteX44" fmla="*/ 1298575 w 4318000"/>
                  <a:gd name="connsiteY44" fmla="*/ 815975 h 1762125"/>
                  <a:gd name="connsiteX45" fmla="*/ 1298575 w 4318000"/>
                  <a:gd name="connsiteY45" fmla="*/ 866775 h 1762125"/>
                  <a:gd name="connsiteX46" fmla="*/ 1362075 w 4318000"/>
                  <a:gd name="connsiteY46" fmla="*/ 866775 h 1762125"/>
                  <a:gd name="connsiteX47" fmla="*/ 1362075 w 4318000"/>
                  <a:gd name="connsiteY47" fmla="*/ 1012825 h 1762125"/>
                  <a:gd name="connsiteX48" fmla="*/ 1778000 w 4318000"/>
                  <a:gd name="connsiteY48" fmla="*/ 1012825 h 1762125"/>
                  <a:gd name="connsiteX49" fmla="*/ 1778000 w 4318000"/>
                  <a:gd name="connsiteY49" fmla="*/ 1041400 h 1762125"/>
                  <a:gd name="connsiteX50" fmla="*/ 1828800 w 4318000"/>
                  <a:gd name="connsiteY50" fmla="*/ 1041400 h 1762125"/>
                  <a:gd name="connsiteX51" fmla="*/ 1828800 w 4318000"/>
                  <a:gd name="connsiteY51" fmla="*/ 1069975 h 1762125"/>
                  <a:gd name="connsiteX52" fmla="*/ 1930400 w 4318000"/>
                  <a:gd name="connsiteY52" fmla="*/ 1069975 h 1762125"/>
                  <a:gd name="connsiteX53" fmla="*/ 1930400 w 4318000"/>
                  <a:gd name="connsiteY53" fmla="*/ 1165225 h 1762125"/>
                  <a:gd name="connsiteX54" fmla="*/ 1952625 w 4318000"/>
                  <a:gd name="connsiteY54" fmla="*/ 1165225 h 1762125"/>
                  <a:gd name="connsiteX55" fmla="*/ 1952625 w 4318000"/>
                  <a:gd name="connsiteY55" fmla="*/ 1190625 h 1762125"/>
                  <a:gd name="connsiteX56" fmla="*/ 1965325 w 4318000"/>
                  <a:gd name="connsiteY56" fmla="*/ 1190625 h 1762125"/>
                  <a:gd name="connsiteX57" fmla="*/ 1965325 w 4318000"/>
                  <a:gd name="connsiteY57" fmla="*/ 1352550 h 1762125"/>
                  <a:gd name="connsiteX58" fmla="*/ 1987550 w 4318000"/>
                  <a:gd name="connsiteY58" fmla="*/ 1352550 h 1762125"/>
                  <a:gd name="connsiteX59" fmla="*/ 1987550 w 4318000"/>
                  <a:gd name="connsiteY59" fmla="*/ 1371600 h 1762125"/>
                  <a:gd name="connsiteX60" fmla="*/ 2057400 w 4318000"/>
                  <a:gd name="connsiteY60" fmla="*/ 1371600 h 1762125"/>
                  <a:gd name="connsiteX61" fmla="*/ 2057400 w 4318000"/>
                  <a:gd name="connsiteY61" fmla="*/ 1397000 h 1762125"/>
                  <a:gd name="connsiteX62" fmla="*/ 2232025 w 4318000"/>
                  <a:gd name="connsiteY62" fmla="*/ 1397000 h 1762125"/>
                  <a:gd name="connsiteX63" fmla="*/ 2232025 w 4318000"/>
                  <a:gd name="connsiteY63" fmla="*/ 1438275 h 1762125"/>
                  <a:gd name="connsiteX64" fmla="*/ 2416175 w 4318000"/>
                  <a:gd name="connsiteY64" fmla="*/ 1438275 h 1762125"/>
                  <a:gd name="connsiteX65" fmla="*/ 2416175 w 4318000"/>
                  <a:gd name="connsiteY65" fmla="*/ 1473200 h 1762125"/>
                  <a:gd name="connsiteX66" fmla="*/ 2571750 w 4318000"/>
                  <a:gd name="connsiteY66" fmla="*/ 1473200 h 1762125"/>
                  <a:gd name="connsiteX67" fmla="*/ 2571750 w 4318000"/>
                  <a:gd name="connsiteY67" fmla="*/ 1524000 h 1762125"/>
                  <a:gd name="connsiteX68" fmla="*/ 2622550 w 4318000"/>
                  <a:gd name="connsiteY68" fmla="*/ 1524000 h 1762125"/>
                  <a:gd name="connsiteX69" fmla="*/ 2622550 w 4318000"/>
                  <a:gd name="connsiteY69" fmla="*/ 1555750 h 1762125"/>
                  <a:gd name="connsiteX70" fmla="*/ 3143250 w 4318000"/>
                  <a:gd name="connsiteY70" fmla="*/ 1555750 h 1762125"/>
                  <a:gd name="connsiteX71" fmla="*/ 3159125 w 4318000"/>
                  <a:gd name="connsiteY71" fmla="*/ 1571625 h 1762125"/>
                  <a:gd name="connsiteX72" fmla="*/ 3438525 w 4318000"/>
                  <a:gd name="connsiteY72" fmla="*/ 1571625 h 1762125"/>
                  <a:gd name="connsiteX73" fmla="*/ 3438525 w 4318000"/>
                  <a:gd name="connsiteY73" fmla="*/ 1606550 h 1762125"/>
                  <a:gd name="connsiteX74" fmla="*/ 3654425 w 4318000"/>
                  <a:gd name="connsiteY74" fmla="*/ 1606550 h 1762125"/>
                  <a:gd name="connsiteX75" fmla="*/ 3654425 w 4318000"/>
                  <a:gd name="connsiteY75" fmla="*/ 1647825 h 1762125"/>
                  <a:gd name="connsiteX76" fmla="*/ 3714750 w 4318000"/>
                  <a:gd name="connsiteY76" fmla="*/ 1647825 h 1762125"/>
                  <a:gd name="connsiteX77" fmla="*/ 3730625 w 4318000"/>
                  <a:gd name="connsiteY77" fmla="*/ 1711325 h 1762125"/>
                  <a:gd name="connsiteX78" fmla="*/ 3946525 w 4318000"/>
                  <a:gd name="connsiteY78" fmla="*/ 1711325 h 1762125"/>
                  <a:gd name="connsiteX79" fmla="*/ 3946525 w 4318000"/>
                  <a:gd name="connsiteY79" fmla="*/ 1736725 h 1762125"/>
                  <a:gd name="connsiteX80" fmla="*/ 4029075 w 4318000"/>
                  <a:gd name="connsiteY80" fmla="*/ 1736725 h 1762125"/>
                  <a:gd name="connsiteX81" fmla="*/ 4029075 w 4318000"/>
                  <a:gd name="connsiteY81" fmla="*/ 1762125 h 1762125"/>
                  <a:gd name="connsiteX82" fmla="*/ 4318000 w 4318000"/>
                  <a:gd name="connsiteY82"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61925 h 1762125"/>
                  <a:gd name="connsiteX11" fmla="*/ 533400 w 4318000"/>
                  <a:gd name="connsiteY11" fmla="*/ 157163 h 1762125"/>
                  <a:gd name="connsiteX12" fmla="*/ 533400 w 4318000"/>
                  <a:gd name="connsiteY12" fmla="*/ 184150 h 1762125"/>
                  <a:gd name="connsiteX13" fmla="*/ 555625 w 4318000"/>
                  <a:gd name="connsiteY13" fmla="*/ 184150 h 1762125"/>
                  <a:gd name="connsiteX14" fmla="*/ 555625 w 4318000"/>
                  <a:gd name="connsiteY14" fmla="*/ 203200 h 1762125"/>
                  <a:gd name="connsiteX15" fmla="*/ 587375 w 4318000"/>
                  <a:gd name="connsiteY15" fmla="*/ 203200 h 1762125"/>
                  <a:gd name="connsiteX16" fmla="*/ 600075 w 4318000"/>
                  <a:gd name="connsiteY16" fmla="*/ 215900 h 1762125"/>
                  <a:gd name="connsiteX17" fmla="*/ 600075 w 4318000"/>
                  <a:gd name="connsiteY17" fmla="*/ 257175 h 1762125"/>
                  <a:gd name="connsiteX18" fmla="*/ 711200 w 4318000"/>
                  <a:gd name="connsiteY18" fmla="*/ 257175 h 1762125"/>
                  <a:gd name="connsiteX19" fmla="*/ 711200 w 4318000"/>
                  <a:gd name="connsiteY19" fmla="*/ 285750 h 1762125"/>
                  <a:gd name="connsiteX20" fmla="*/ 742950 w 4318000"/>
                  <a:gd name="connsiteY20" fmla="*/ 285750 h 1762125"/>
                  <a:gd name="connsiteX21" fmla="*/ 742950 w 4318000"/>
                  <a:gd name="connsiteY21" fmla="*/ 358775 h 1762125"/>
                  <a:gd name="connsiteX22" fmla="*/ 762000 w 4318000"/>
                  <a:gd name="connsiteY22" fmla="*/ 358775 h 1762125"/>
                  <a:gd name="connsiteX23" fmla="*/ 762000 w 4318000"/>
                  <a:gd name="connsiteY23" fmla="*/ 403225 h 1762125"/>
                  <a:gd name="connsiteX24" fmla="*/ 777875 w 4318000"/>
                  <a:gd name="connsiteY24" fmla="*/ 403225 h 1762125"/>
                  <a:gd name="connsiteX25" fmla="*/ 777875 w 4318000"/>
                  <a:gd name="connsiteY25" fmla="*/ 555625 h 1762125"/>
                  <a:gd name="connsiteX26" fmla="*/ 796925 w 4318000"/>
                  <a:gd name="connsiteY26" fmla="*/ 555625 h 1762125"/>
                  <a:gd name="connsiteX27" fmla="*/ 796925 w 4318000"/>
                  <a:gd name="connsiteY27" fmla="*/ 555625 h 1762125"/>
                  <a:gd name="connsiteX28" fmla="*/ 815975 w 4318000"/>
                  <a:gd name="connsiteY28" fmla="*/ 574675 h 1762125"/>
                  <a:gd name="connsiteX29" fmla="*/ 815975 w 4318000"/>
                  <a:gd name="connsiteY29" fmla="*/ 596900 h 1762125"/>
                  <a:gd name="connsiteX30" fmla="*/ 835025 w 4318000"/>
                  <a:gd name="connsiteY30" fmla="*/ 596900 h 1762125"/>
                  <a:gd name="connsiteX31" fmla="*/ 835025 w 4318000"/>
                  <a:gd name="connsiteY31" fmla="*/ 654050 h 1762125"/>
                  <a:gd name="connsiteX32" fmla="*/ 854075 w 4318000"/>
                  <a:gd name="connsiteY32" fmla="*/ 654050 h 1762125"/>
                  <a:gd name="connsiteX33" fmla="*/ 854075 w 4318000"/>
                  <a:gd name="connsiteY33" fmla="*/ 698500 h 1762125"/>
                  <a:gd name="connsiteX34" fmla="*/ 1079500 w 4318000"/>
                  <a:gd name="connsiteY34" fmla="*/ 698500 h 1762125"/>
                  <a:gd name="connsiteX35" fmla="*/ 1079500 w 4318000"/>
                  <a:gd name="connsiteY35" fmla="*/ 727075 h 1762125"/>
                  <a:gd name="connsiteX36" fmla="*/ 1136650 w 4318000"/>
                  <a:gd name="connsiteY36" fmla="*/ 727075 h 1762125"/>
                  <a:gd name="connsiteX37" fmla="*/ 1136650 w 4318000"/>
                  <a:gd name="connsiteY37" fmla="*/ 758825 h 1762125"/>
                  <a:gd name="connsiteX38" fmla="*/ 1171575 w 4318000"/>
                  <a:gd name="connsiteY38" fmla="*/ 758825 h 1762125"/>
                  <a:gd name="connsiteX39" fmla="*/ 1171575 w 4318000"/>
                  <a:gd name="connsiteY39" fmla="*/ 784225 h 1762125"/>
                  <a:gd name="connsiteX40" fmla="*/ 1206500 w 4318000"/>
                  <a:gd name="connsiteY40" fmla="*/ 784225 h 1762125"/>
                  <a:gd name="connsiteX41" fmla="*/ 1206500 w 4318000"/>
                  <a:gd name="connsiteY41" fmla="*/ 793750 h 1762125"/>
                  <a:gd name="connsiteX42" fmla="*/ 1250950 w 4318000"/>
                  <a:gd name="connsiteY42" fmla="*/ 793750 h 1762125"/>
                  <a:gd name="connsiteX43" fmla="*/ 1250950 w 4318000"/>
                  <a:gd name="connsiteY43" fmla="*/ 815975 h 1762125"/>
                  <a:gd name="connsiteX44" fmla="*/ 1298575 w 4318000"/>
                  <a:gd name="connsiteY44" fmla="*/ 815975 h 1762125"/>
                  <a:gd name="connsiteX45" fmla="*/ 1298575 w 4318000"/>
                  <a:gd name="connsiteY45" fmla="*/ 866775 h 1762125"/>
                  <a:gd name="connsiteX46" fmla="*/ 1362075 w 4318000"/>
                  <a:gd name="connsiteY46" fmla="*/ 866775 h 1762125"/>
                  <a:gd name="connsiteX47" fmla="*/ 1362075 w 4318000"/>
                  <a:gd name="connsiteY47" fmla="*/ 1012825 h 1762125"/>
                  <a:gd name="connsiteX48" fmla="*/ 1778000 w 4318000"/>
                  <a:gd name="connsiteY48" fmla="*/ 1012825 h 1762125"/>
                  <a:gd name="connsiteX49" fmla="*/ 1778000 w 4318000"/>
                  <a:gd name="connsiteY49" fmla="*/ 1041400 h 1762125"/>
                  <a:gd name="connsiteX50" fmla="*/ 1828800 w 4318000"/>
                  <a:gd name="connsiteY50" fmla="*/ 1041400 h 1762125"/>
                  <a:gd name="connsiteX51" fmla="*/ 1828800 w 4318000"/>
                  <a:gd name="connsiteY51" fmla="*/ 1069975 h 1762125"/>
                  <a:gd name="connsiteX52" fmla="*/ 1930400 w 4318000"/>
                  <a:gd name="connsiteY52" fmla="*/ 1069975 h 1762125"/>
                  <a:gd name="connsiteX53" fmla="*/ 1930400 w 4318000"/>
                  <a:gd name="connsiteY53" fmla="*/ 1165225 h 1762125"/>
                  <a:gd name="connsiteX54" fmla="*/ 1952625 w 4318000"/>
                  <a:gd name="connsiteY54" fmla="*/ 1165225 h 1762125"/>
                  <a:gd name="connsiteX55" fmla="*/ 1952625 w 4318000"/>
                  <a:gd name="connsiteY55" fmla="*/ 1190625 h 1762125"/>
                  <a:gd name="connsiteX56" fmla="*/ 1965325 w 4318000"/>
                  <a:gd name="connsiteY56" fmla="*/ 1190625 h 1762125"/>
                  <a:gd name="connsiteX57" fmla="*/ 1965325 w 4318000"/>
                  <a:gd name="connsiteY57" fmla="*/ 1352550 h 1762125"/>
                  <a:gd name="connsiteX58" fmla="*/ 1987550 w 4318000"/>
                  <a:gd name="connsiteY58" fmla="*/ 1352550 h 1762125"/>
                  <a:gd name="connsiteX59" fmla="*/ 1987550 w 4318000"/>
                  <a:gd name="connsiteY59" fmla="*/ 1371600 h 1762125"/>
                  <a:gd name="connsiteX60" fmla="*/ 2057400 w 4318000"/>
                  <a:gd name="connsiteY60" fmla="*/ 1371600 h 1762125"/>
                  <a:gd name="connsiteX61" fmla="*/ 2057400 w 4318000"/>
                  <a:gd name="connsiteY61" fmla="*/ 1397000 h 1762125"/>
                  <a:gd name="connsiteX62" fmla="*/ 2232025 w 4318000"/>
                  <a:gd name="connsiteY62" fmla="*/ 1397000 h 1762125"/>
                  <a:gd name="connsiteX63" fmla="*/ 2232025 w 4318000"/>
                  <a:gd name="connsiteY63" fmla="*/ 1438275 h 1762125"/>
                  <a:gd name="connsiteX64" fmla="*/ 2416175 w 4318000"/>
                  <a:gd name="connsiteY64" fmla="*/ 1438275 h 1762125"/>
                  <a:gd name="connsiteX65" fmla="*/ 2416175 w 4318000"/>
                  <a:gd name="connsiteY65" fmla="*/ 1473200 h 1762125"/>
                  <a:gd name="connsiteX66" fmla="*/ 2571750 w 4318000"/>
                  <a:gd name="connsiteY66" fmla="*/ 1473200 h 1762125"/>
                  <a:gd name="connsiteX67" fmla="*/ 2571750 w 4318000"/>
                  <a:gd name="connsiteY67" fmla="*/ 1524000 h 1762125"/>
                  <a:gd name="connsiteX68" fmla="*/ 2622550 w 4318000"/>
                  <a:gd name="connsiteY68" fmla="*/ 1524000 h 1762125"/>
                  <a:gd name="connsiteX69" fmla="*/ 2622550 w 4318000"/>
                  <a:gd name="connsiteY69" fmla="*/ 1555750 h 1762125"/>
                  <a:gd name="connsiteX70" fmla="*/ 3143250 w 4318000"/>
                  <a:gd name="connsiteY70" fmla="*/ 1555750 h 1762125"/>
                  <a:gd name="connsiteX71" fmla="*/ 3159125 w 4318000"/>
                  <a:gd name="connsiteY71" fmla="*/ 1571625 h 1762125"/>
                  <a:gd name="connsiteX72" fmla="*/ 3438525 w 4318000"/>
                  <a:gd name="connsiteY72" fmla="*/ 1571625 h 1762125"/>
                  <a:gd name="connsiteX73" fmla="*/ 3438525 w 4318000"/>
                  <a:gd name="connsiteY73" fmla="*/ 1606550 h 1762125"/>
                  <a:gd name="connsiteX74" fmla="*/ 3654425 w 4318000"/>
                  <a:gd name="connsiteY74" fmla="*/ 1606550 h 1762125"/>
                  <a:gd name="connsiteX75" fmla="*/ 3654425 w 4318000"/>
                  <a:gd name="connsiteY75" fmla="*/ 1647825 h 1762125"/>
                  <a:gd name="connsiteX76" fmla="*/ 3714750 w 4318000"/>
                  <a:gd name="connsiteY76" fmla="*/ 1647825 h 1762125"/>
                  <a:gd name="connsiteX77" fmla="*/ 3719513 w 4318000"/>
                  <a:gd name="connsiteY77" fmla="*/ 1712913 h 1762125"/>
                  <a:gd name="connsiteX78" fmla="*/ 3946525 w 4318000"/>
                  <a:gd name="connsiteY78" fmla="*/ 1711325 h 1762125"/>
                  <a:gd name="connsiteX79" fmla="*/ 3946525 w 4318000"/>
                  <a:gd name="connsiteY79" fmla="*/ 1736725 h 1762125"/>
                  <a:gd name="connsiteX80" fmla="*/ 4029075 w 4318000"/>
                  <a:gd name="connsiteY80" fmla="*/ 1736725 h 1762125"/>
                  <a:gd name="connsiteX81" fmla="*/ 4029075 w 4318000"/>
                  <a:gd name="connsiteY81" fmla="*/ 1762125 h 1762125"/>
                  <a:gd name="connsiteX82" fmla="*/ 4318000 w 4318000"/>
                  <a:gd name="connsiteY82" fmla="*/ 1762125 h 1762125"/>
                  <a:gd name="connsiteX0" fmla="*/ 0 w 4318000"/>
                  <a:gd name="connsiteY0" fmla="*/ 0 h 1762125"/>
                  <a:gd name="connsiteX1" fmla="*/ 209550 w 4318000"/>
                  <a:gd name="connsiteY1" fmla="*/ 0 h 1762125"/>
                  <a:gd name="connsiteX2" fmla="*/ 209550 w 4318000"/>
                  <a:gd name="connsiteY2" fmla="*/ 25400 h 1762125"/>
                  <a:gd name="connsiteX3" fmla="*/ 346075 w 4318000"/>
                  <a:gd name="connsiteY3" fmla="*/ 25400 h 1762125"/>
                  <a:gd name="connsiteX4" fmla="*/ 346075 w 4318000"/>
                  <a:gd name="connsiteY4" fmla="*/ 57150 h 1762125"/>
                  <a:gd name="connsiteX5" fmla="*/ 400050 w 4318000"/>
                  <a:gd name="connsiteY5" fmla="*/ 57150 h 1762125"/>
                  <a:gd name="connsiteX6" fmla="*/ 400050 w 4318000"/>
                  <a:gd name="connsiteY6" fmla="*/ 85725 h 1762125"/>
                  <a:gd name="connsiteX7" fmla="*/ 422275 w 4318000"/>
                  <a:gd name="connsiteY7" fmla="*/ 85725 h 1762125"/>
                  <a:gd name="connsiteX8" fmla="*/ 422275 w 4318000"/>
                  <a:gd name="connsiteY8" fmla="*/ 123825 h 1762125"/>
                  <a:gd name="connsiteX9" fmla="*/ 495300 w 4318000"/>
                  <a:gd name="connsiteY9" fmla="*/ 123825 h 1762125"/>
                  <a:gd name="connsiteX10" fmla="*/ 495300 w 4318000"/>
                  <a:gd name="connsiteY10" fmla="*/ 161925 h 1762125"/>
                  <a:gd name="connsiteX11" fmla="*/ 533400 w 4318000"/>
                  <a:gd name="connsiteY11" fmla="*/ 157163 h 1762125"/>
                  <a:gd name="connsiteX12" fmla="*/ 533400 w 4318000"/>
                  <a:gd name="connsiteY12" fmla="*/ 184150 h 1762125"/>
                  <a:gd name="connsiteX13" fmla="*/ 555625 w 4318000"/>
                  <a:gd name="connsiteY13" fmla="*/ 184150 h 1762125"/>
                  <a:gd name="connsiteX14" fmla="*/ 555625 w 4318000"/>
                  <a:gd name="connsiteY14" fmla="*/ 203200 h 1762125"/>
                  <a:gd name="connsiteX15" fmla="*/ 587375 w 4318000"/>
                  <a:gd name="connsiteY15" fmla="*/ 203200 h 1762125"/>
                  <a:gd name="connsiteX16" fmla="*/ 600075 w 4318000"/>
                  <a:gd name="connsiteY16" fmla="*/ 215900 h 1762125"/>
                  <a:gd name="connsiteX17" fmla="*/ 600075 w 4318000"/>
                  <a:gd name="connsiteY17" fmla="*/ 257175 h 1762125"/>
                  <a:gd name="connsiteX18" fmla="*/ 711200 w 4318000"/>
                  <a:gd name="connsiteY18" fmla="*/ 257175 h 1762125"/>
                  <a:gd name="connsiteX19" fmla="*/ 711200 w 4318000"/>
                  <a:gd name="connsiteY19" fmla="*/ 285750 h 1762125"/>
                  <a:gd name="connsiteX20" fmla="*/ 742950 w 4318000"/>
                  <a:gd name="connsiteY20" fmla="*/ 285750 h 1762125"/>
                  <a:gd name="connsiteX21" fmla="*/ 742950 w 4318000"/>
                  <a:gd name="connsiteY21" fmla="*/ 358775 h 1762125"/>
                  <a:gd name="connsiteX22" fmla="*/ 762000 w 4318000"/>
                  <a:gd name="connsiteY22" fmla="*/ 358775 h 1762125"/>
                  <a:gd name="connsiteX23" fmla="*/ 762000 w 4318000"/>
                  <a:gd name="connsiteY23" fmla="*/ 403225 h 1762125"/>
                  <a:gd name="connsiteX24" fmla="*/ 777875 w 4318000"/>
                  <a:gd name="connsiteY24" fmla="*/ 403225 h 1762125"/>
                  <a:gd name="connsiteX25" fmla="*/ 777875 w 4318000"/>
                  <a:gd name="connsiteY25" fmla="*/ 555625 h 1762125"/>
                  <a:gd name="connsiteX26" fmla="*/ 796925 w 4318000"/>
                  <a:gd name="connsiteY26" fmla="*/ 555625 h 1762125"/>
                  <a:gd name="connsiteX27" fmla="*/ 796925 w 4318000"/>
                  <a:gd name="connsiteY27" fmla="*/ 555625 h 1762125"/>
                  <a:gd name="connsiteX28" fmla="*/ 815975 w 4318000"/>
                  <a:gd name="connsiteY28" fmla="*/ 574675 h 1762125"/>
                  <a:gd name="connsiteX29" fmla="*/ 815975 w 4318000"/>
                  <a:gd name="connsiteY29" fmla="*/ 596900 h 1762125"/>
                  <a:gd name="connsiteX30" fmla="*/ 835025 w 4318000"/>
                  <a:gd name="connsiteY30" fmla="*/ 596900 h 1762125"/>
                  <a:gd name="connsiteX31" fmla="*/ 835025 w 4318000"/>
                  <a:gd name="connsiteY31" fmla="*/ 654050 h 1762125"/>
                  <a:gd name="connsiteX32" fmla="*/ 854075 w 4318000"/>
                  <a:gd name="connsiteY32" fmla="*/ 654050 h 1762125"/>
                  <a:gd name="connsiteX33" fmla="*/ 854075 w 4318000"/>
                  <a:gd name="connsiteY33" fmla="*/ 698500 h 1762125"/>
                  <a:gd name="connsiteX34" fmla="*/ 1079500 w 4318000"/>
                  <a:gd name="connsiteY34" fmla="*/ 698500 h 1762125"/>
                  <a:gd name="connsiteX35" fmla="*/ 1079500 w 4318000"/>
                  <a:gd name="connsiteY35" fmla="*/ 727075 h 1762125"/>
                  <a:gd name="connsiteX36" fmla="*/ 1136650 w 4318000"/>
                  <a:gd name="connsiteY36" fmla="*/ 727075 h 1762125"/>
                  <a:gd name="connsiteX37" fmla="*/ 1136650 w 4318000"/>
                  <a:gd name="connsiteY37" fmla="*/ 758825 h 1762125"/>
                  <a:gd name="connsiteX38" fmla="*/ 1171575 w 4318000"/>
                  <a:gd name="connsiteY38" fmla="*/ 758825 h 1762125"/>
                  <a:gd name="connsiteX39" fmla="*/ 1171575 w 4318000"/>
                  <a:gd name="connsiteY39" fmla="*/ 784225 h 1762125"/>
                  <a:gd name="connsiteX40" fmla="*/ 1206500 w 4318000"/>
                  <a:gd name="connsiteY40" fmla="*/ 784225 h 1762125"/>
                  <a:gd name="connsiteX41" fmla="*/ 1206500 w 4318000"/>
                  <a:gd name="connsiteY41" fmla="*/ 793750 h 1762125"/>
                  <a:gd name="connsiteX42" fmla="*/ 1250950 w 4318000"/>
                  <a:gd name="connsiteY42" fmla="*/ 793750 h 1762125"/>
                  <a:gd name="connsiteX43" fmla="*/ 1250950 w 4318000"/>
                  <a:gd name="connsiteY43" fmla="*/ 815975 h 1762125"/>
                  <a:gd name="connsiteX44" fmla="*/ 1298575 w 4318000"/>
                  <a:gd name="connsiteY44" fmla="*/ 815975 h 1762125"/>
                  <a:gd name="connsiteX45" fmla="*/ 1298575 w 4318000"/>
                  <a:gd name="connsiteY45" fmla="*/ 866775 h 1762125"/>
                  <a:gd name="connsiteX46" fmla="*/ 1362075 w 4318000"/>
                  <a:gd name="connsiteY46" fmla="*/ 866775 h 1762125"/>
                  <a:gd name="connsiteX47" fmla="*/ 1362075 w 4318000"/>
                  <a:gd name="connsiteY47" fmla="*/ 1012825 h 1762125"/>
                  <a:gd name="connsiteX48" fmla="*/ 1778000 w 4318000"/>
                  <a:gd name="connsiteY48" fmla="*/ 1012825 h 1762125"/>
                  <a:gd name="connsiteX49" fmla="*/ 1778000 w 4318000"/>
                  <a:gd name="connsiteY49" fmla="*/ 1041400 h 1762125"/>
                  <a:gd name="connsiteX50" fmla="*/ 1828800 w 4318000"/>
                  <a:gd name="connsiteY50" fmla="*/ 1041400 h 1762125"/>
                  <a:gd name="connsiteX51" fmla="*/ 1828800 w 4318000"/>
                  <a:gd name="connsiteY51" fmla="*/ 1069975 h 1762125"/>
                  <a:gd name="connsiteX52" fmla="*/ 1930400 w 4318000"/>
                  <a:gd name="connsiteY52" fmla="*/ 1069975 h 1762125"/>
                  <a:gd name="connsiteX53" fmla="*/ 1930400 w 4318000"/>
                  <a:gd name="connsiteY53" fmla="*/ 1165225 h 1762125"/>
                  <a:gd name="connsiteX54" fmla="*/ 1952625 w 4318000"/>
                  <a:gd name="connsiteY54" fmla="*/ 1165225 h 1762125"/>
                  <a:gd name="connsiteX55" fmla="*/ 1952625 w 4318000"/>
                  <a:gd name="connsiteY55" fmla="*/ 1190625 h 1762125"/>
                  <a:gd name="connsiteX56" fmla="*/ 1965325 w 4318000"/>
                  <a:gd name="connsiteY56" fmla="*/ 1190625 h 1762125"/>
                  <a:gd name="connsiteX57" fmla="*/ 1965325 w 4318000"/>
                  <a:gd name="connsiteY57" fmla="*/ 1352550 h 1762125"/>
                  <a:gd name="connsiteX58" fmla="*/ 1987550 w 4318000"/>
                  <a:gd name="connsiteY58" fmla="*/ 1352550 h 1762125"/>
                  <a:gd name="connsiteX59" fmla="*/ 1987550 w 4318000"/>
                  <a:gd name="connsiteY59" fmla="*/ 1371600 h 1762125"/>
                  <a:gd name="connsiteX60" fmla="*/ 2057400 w 4318000"/>
                  <a:gd name="connsiteY60" fmla="*/ 1371600 h 1762125"/>
                  <a:gd name="connsiteX61" fmla="*/ 2057400 w 4318000"/>
                  <a:gd name="connsiteY61" fmla="*/ 1397000 h 1762125"/>
                  <a:gd name="connsiteX62" fmla="*/ 2232025 w 4318000"/>
                  <a:gd name="connsiteY62" fmla="*/ 1397000 h 1762125"/>
                  <a:gd name="connsiteX63" fmla="*/ 2232025 w 4318000"/>
                  <a:gd name="connsiteY63" fmla="*/ 1438275 h 1762125"/>
                  <a:gd name="connsiteX64" fmla="*/ 2416175 w 4318000"/>
                  <a:gd name="connsiteY64" fmla="*/ 1438275 h 1762125"/>
                  <a:gd name="connsiteX65" fmla="*/ 2416175 w 4318000"/>
                  <a:gd name="connsiteY65" fmla="*/ 1473200 h 1762125"/>
                  <a:gd name="connsiteX66" fmla="*/ 2571750 w 4318000"/>
                  <a:gd name="connsiteY66" fmla="*/ 1473200 h 1762125"/>
                  <a:gd name="connsiteX67" fmla="*/ 2571750 w 4318000"/>
                  <a:gd name="connsiteY67" fmla="*/ 1524000 h 1762125"/>
                  <a:gd name="connsiteX68" fmla="*/ 2622550 w 4318000"/>
                  <a:gd name="connsiteY68" fmla="*/ 1524000 h 1762125"/>
                  <a:gd name="connsiteX69" fmla="*/ 2622550 w 4318000"/>
                  <a:gd name="connsiteY69" fmla="*/ 1555750 h 1762125"/>
                  <a:gd name="connsiteX70" fmla="*/ 3143250 w 4318000"/>
                  <a:gd name="connsiteY70" fmla="*/ 1555750 h 1762125"/>
                  <a:gd name="connsiteX71" fmla="*/ 3152775 w 4318000"/>
                  <a:gd name="connsiteY71" fmla="*/ 1573742 h 1762125"/>
                  <a:gd name="connsiteX72" fmla="*/ 3438525 w 4318000"/>
                  <a:gd name="connsiteY72" fmla="*/ 1571625 h 1762125"/>
                  <a:gd name="connsiteX73" fmla="*/ 3438525 w 4318000"/>
                  <a:gd name="connsiteY73" fmla="*/ 1606550 h 1762125"/>
                  <a:gd name="connsiteX74" fmla="*/ 3654425 w 4318000"/>
                  <a:gd name="connsiteY74" fmla="*/ 1606550 h 1762125"/>
                  <a:gd name="connsiteX75" fmla="*/ 3654425 w 4318000"/>
                  <a:gd name="connsiteY75" fmla="*/ 1647825 h 1762125"/>
                  <a:gd name="connsiteX76" fmla="*/ 3714750 w 4318000"/>
                  <a:gd name="connsiteY76" fmla="*/ 1647825 h 1762125"/>
                  <a:gd name="connsiteX77" fmla="*/ 3719513 w 4318000"/>
                  <a:gd name="connsiteY77" fmla="*/ 1712913 h 1762125"/>
                  <a:gd name="connsiteX78" fmla="*/ 3946525 w 4318000"/>
                  <a:gd name="connsiteY78" fmla="*/ 1711325 h 1762125"/>
                  <a:gd name="connsiteX79" fmla="*/ 3946525 w 4318000"/>
                  <a:gd name="connsiteY79" fmla="*/ 1736725 h 1762125"/>
                  <a:gd name="connsiteX80" fmla="*/ 4029075 w 4318000"/>
                  <a:gd name="connsiteY80" fmla="*/ 1736725 h 1762125"/>
                  <a:gd name="connsiteX81" fmla="*/ 4029075 w 4318000"/>
                  <a:gd name="connsiteY81" fmla="*/ 1762125 h 1762125"/>
                  <a:gd name="connsiteX82" fmla="*/ 4318000 w 4318000"/>
                  <a:gd name="connsiteY82" fmla="*/ 1762125 h 176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318000" h="1762125">
                    <a:moveTo>
                      <a:pt x="0" y="0"/>
                    </a:moveTo>
                    <a:lnTo>
                      <a:pt x="209550" y="0"/>
                    </a:lnTo>
                    <a:lnTo>
                      <a:pt x="209550" y="25400"/>
                    </a:lnTo>
                    <a:lnTo>
                      <a:pt x="346075" y="25400"/>
                    </a:lnTo>
                    <a:lnTo>
                      <a:pt x="346075" y="57150"/>
                    </a:lnTo>
                    <a:lnTo>
                      <a:pt x="400050" y="57150"/>
                    </a:lnTo>
                    <a:lnTo>
                      <a:pt x="400050" y="85725"/>
                    </a:lnTo>
                    <a:lnTo>
                      <a:pt x="422275" y="85725"/>
                    </a:lnTo>
                    <a:lnTo>
                      <a:pt x="422275" y="123825"/>
                    </a:lnTo>
                    <a:lnTo>
                      <a:pt x="495300" y="123825"/>
                    </a:lnTo>
                    <a:lnTo>
                      <a:pt x="495300" y="161925"/>
                    </a:lnTo>
                    <a:lnTo>
                      <a:pt x="533400" y="157163"/>
                    </a:lnTo>
                    <a:lnTo>
                      <a:pt x="533400" y="184150"/>
                    </a:lnTo>
                    <a:lnTo>
                      <a:pt x="555625" y="184150"/>
                    </a:lnTo>
                    <a:lnTo>
                      <a:pt x="555625" y="203200"/>
                    </a:lnTo>
                    <a:lnTo>
                      <a:pt x="587375" y="203200"/>
                    </a:lnTo>
                    <a:lnTo>
                      <a:pt x="600075" y="215900"/>
                    </a:lnTo>
                    <a:lnTo>
                      <a:pt x="600075" y="257175"/>
                    </a:lnTo>
                    <a:lnTo>
                      <a:pt x="711200" y="257175"/>
                    </a:lnTo>
                    <a:lnTo>
                      <a:pt x="711200" y="285750"/>
                    </a:lnTo>
                    <a:lnTo>
                      <a:pt x="742950" y="285750"/>
                    </a:lnTo>
                    <a:lnTo>
                      <a:pt x="742950" y="358775"/>
                    </a:lnTo>
                    <a:lnTo>
                      <a:pt x="762000" y="358775"/>
                    </a:lnTo>
                    <a:lnTo>
                      <a:pt x="762000" y="403225"/>
                    </a:lnTo>
                    <a:lnTo>
                      <a:pt x="777875" y="403225"/>
                    </a:lnTo>
                    <a:lnTo>
                      <a:pt x="777875" y="555625"/>
                    </a:lnTo>
                    <a:lnTo>
                      <a:pt x="796925" y="555625"/>
                    </a:lnTo>
                    <a:lnTo>
                      <a:pt x="796925" y="555625"/>
                    </a:lnTo>
                    <a:lnTo>
                      <a:pt x="815975" y="574675"/>
                    </a:lnTo>
                    <a:lnTo>
                      <a:pt x="815975" y="596900"/>
                    </a:lnTo>
                    <a:lnTo>
                      <a:pt x="835025" y="596900"/>
                    </a:lnTo>
                    <a:lnTo>
                      <a:pt x="835025" y="654050"/>
                    </a:lnTo>
                    <a:lnTo>
                      <a:pt x="854075" y="654050"/>
                    </a:lnTo>
                    <a:lnTo>
                      <a:pt x="854075" y="698500"/>
                    </a:lnTo>
                    <a:lnTo>
                      <a:pt x="1079500" y="698500"/>
                    </a:lnTo>
                    <a:lnTo>
                      <a:pt x="1079500" y="727075"/>
                    </a:lnTo>
                    <a:lnTo>
                      <a:pt x="1136650" y="727075"/>
                    </a:lnTo>
                    <a:lnTo>
                      <a:pt x="1136650" y="758825"/>
                    </a:lnTo>
                    <a:lnTo>
                      <a:pt x="1171575" y="758825"/>
                    </a:lnTo>
                    <a:lnTo>
                      <a:pt x="1171575" y="784225"/>
                    </a:lnTo>
                    <a:lnTo>
                      <a:pt x="1206500" y="784225"/>
                    </a:lnTo>
                    <a:lnTo>
                      <a:pt x="1206500" y="793750"/>
                    </a:lnTo>
                    <a:lnTo>
                      <a:pt x="1250950" y="793750"/>
                    </a:lnTo>
                    <a:lnTo>
                      <a:pt x="1250950" y="815975"/>
                    </a:lnTo>
                    <a:lnTo>
                      <a:pt x="1298575" y="815975"/>
                    </a:lnTo>
                    <a:lnTo>
                      <a:pt x="1298575" y="866775"/>
                    </a:lnTo>
                    <a:lnTo>
                      <a:pt x="1362075" y="866775"/>
                    </a:lnTo>
                    <a:lnTo>
                      <a:pt x="1362075" y="1012825"/>
                    </a:lnTo>
                    <a:lnTo>
                      <a:pt x="1778000" y="1012825"/>
                    </a:lnTo>
                    <a:lnTo>
                      <a:pt x="1778000" y="1041400"/>
                    </a:lnTo>
                    <a:lnTo>
                      <a:pt x="1828800" y="1041400"/>
                    </a:lnTo>
                    <a:lnTo>
                      <a:pt x="1828800" y="1069975"/>
                    </a:lnTo>
                    <a:lnTo>
                      <a:pt x="1930400" y="1069975"/>
                    </a:lnTo>
                    <a:lnTo>
                      <a:pt x="1930400" y="1165225"/>
                    </a:lnTo>
                    <a:lnTo>
                      <a:pt x="1952625" y="1165225"/>
                    </a:lnTo>
                    <a:lnTo>
                      <a:pt x="1952625" y="1190625"/>
                    </a:lnTo>
                    <a:lnTo>
                      <a:pt x="1965325" y="1190625"/>
                    </a:lnTo>
                    <a:lnTo>
                      <a:pt x="1965325" y="1352550"/>
                    </a:lnTo>
                    <a:lnTo>
                      <a:pt x="1987550" y="1352550"/>
                    </a:lnTo>
                    <a:lnTo>
                      <a:pt x="1987550" y="1371600"/>
                    </a:lnTo>
                    <a:lnTo>
                      <a:pt x="2057400" y="1371600"/>
                    </a:lnTo>
                    <a:lnTo>
                      <a:pt x="2057400" y="1397000"/>
                    </a:lnTo>
                    <a:lnTo>
                      <a:pt x="2232025" y="1397000"/>
                    </a:lnTo>
                    <a:lnTo>
                      <a:pt x="2232025" y="1438275"/>
                    </a:lnTo>
                    <a:lnTo>
                      <a:pt x="2416175" y="1438275"/>
                    </a:lnTo>
                    <a:lnTo>
                      <a:pt x="2416175" y="1473200"/>
                    </a:lnTo>
                    <a:lnTo>
                      <a:pt x="2571750" y="1473200"/>
                    </a:lnTo>
                    <a:lnTo>
                      <a:pt x="2571750" y="1524000"/>
                    </a:lnTo>
                    <a:lnTo>
                      <a:pt x="2622550" y="1524000"/>
                    </a:lnTo>
                    <a:lnTo>
                      <a:pt x="2622550" y="1555750"/>
                    </a:lnTo>
                    <a:lnTo>
                      <a:pt x="3143250" y="1555750"/>
                    </a:lnTo>
                    <a:lnTo>
                      <a:pt x="3152775" y="1573742"/>
                    </a:lnTo>
                    <a:lnTo>
                      <a:pt x="3438525" y="1571625"/>
                    </a:lnTo>
                    <a:lnTo>
                      <a:pt x="3438525" y="1606550"/>
                    </a:lnTo>
                    <a:lnTo>
                      <a:pt x="3654425" y="1606550"/>
                    </a:lnTo>
                    <a:lnTo>
                      <a:pt x="3654425" y="1647825"/>
                    </a:lnTo>
                    <a:lnTo>
                      <a:pt x="3714750" y="1647825"/>
                    </a:lnTo>
                    <a:lnTo>
                      <a:pt x="3719513" y="1712913"/>
                    </a:lnTo>
                    <a:lnTo>
                      <a:pt x="3946525" y="1711325"/>
                    </a:lnTo>
                    <a:lnTo>
                      <a:pt x="3946525" y="1736725"/>
                    </a:lnTo>
                    <a:lnTo>
                      <a:pt x="4029075" y="1736725"/>
                    </a:lnTo>
                    <a:lnTo>
                      <a:pt x="4029075" y="1762125"/>
                    </a:lnTo>
                    <a:lnTo>
                      <a:pt x="4318000" y="1762125"/>
                    </a:lnTo>
                  </a:path>
                </a:pathLst>
              </a:custGeom>
              <a:noFill/>
              <a:ln w="28575">
                <a:solidFill>
                  <a:schemeClr val="accent3"/>
                </a:solidFill>
                <a:miter lim="800000"/>
                <a:headEnd/>
                <a:tailEnd/>
              </a:ln>
            </p:spPr>
            <p:txBody>
              <a:bodyPr rtlCol="0" anchor="ctr"/>
              <a:lstStyle/>
              <a:p>
                <a:pPr algn="ctr"/>
                <a:endParaRPr lang="en-US" dirty="0"/>
              </a:p>
            </p:txBody>
          </p:sp>
          <p:sp>
            <p:nvSpPr>
              <p:cNvPr id="271" name="Freeform: Shape 270">
                <a:extLst>
                  <a:ext uri="{FF2B5EF4-FFF2-40B4-BE49-F238E27FC236}">
                    <a16:creationId xmlns:a16="http://schemas.microsoft.com/office/drawing/2014/main" id="{B6A33DBC-DAF2-3AB9-D897-4E77CCB26628}"/>
                  </a:ext>
                </a:extLst>
              </p:cNvPr>
              <p:cNvSpPr/>
              <p:nvPr/>
            </p:nvSpPr>
            <p:spPr bwMode="auto">
              <a:xfrm>
                <a:off x="6562725" y="3429000"/>
                <a:ext cx="3752850" cy="273050"/>
              </a:xfrm>
              <a:custGeom>
                <a:avLst/>
                <a:gdLst>
                  <a:gd name="connsiteX0" fmla="*/ 3752850 w 3752850"/>
                  <a:gd name="connsiteY0" fmla="*/ 273050 h 273050"/>
                  <a:gd name="connsiteX1" fmla="*/ 1225550 w 3752850"/>
                  <a:gd name="connsiteY1" fmla="*/ 273050 h 273050"/>
                  <a:gd name="connsiteX2" fmla="*/ 1225550 w 3752850"/>
                  <a:gd name="connsiteY2" fmla="*/ 215900 h 273050"/>
                  <a:gd name="connsiteX3" fmla="*/ 838200 w 3752850"/>
                  <a:gd name="connsiteY3" fmla="*/ 215900 h 273050"/>
                  <a:gd name="connsiteX4" fmla="*/ 838200 w 3752850"/>
                  <a:gd name="connsiteY4" fmla="*/ 168275 h 273050"/>
                  <a:gd name="connsiteX5" fmla="*/ 431800 w 3752850"/>
                  <a:gd name="connsiteY5" fmla="*/ 168275 h 273050"/>
                  <a:gd name="connsiteX6" fmla="*/ 431800 w 3752850"/>
                  <a:gd name="connsiteY6" fmla="*/ 123825 h 273050"/>
                  <a:gd name="connsiteX7" fmla="*/ 34925 w 3752850"/>
                  <a:gd name="connsiteY7" fmla="*/ 123825 h 273050"/>
                  <a:gd name="connsiteX8" fmla="*/ 34925 w 3752850"/>
                  <a:gd name="connsiteY8" fmla="*/ 92075 h 273050"/>
                  <a:gd name="connsiteX9" fmla="*/ 0 w 3752850"/>
                  <a:gd name="connsiteY9" fmla="*/ 92075 h 273050"/>
                  <a:gd name="connsiteX10" fmla="*/ 0 w 3752850"/>
                  <a:gd name="connsiteY10" fmla="*/ 0 h 27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52850" h="273050">
                    <a:moveTo>
                      <a:pt x="3752850" y="273050"/>
                    </a:moveTo>
                    <a:lnTo>
                      <a:pt x="1225550" y="273050"/>
                    </a:lnTo>
                    <a:lnTo>
                      <a:pt x="1225550" y="215900"/>
                    </a:lnTo>
                    <a:lnTo>
                      <a:pt x="838200" y="215900"/>
                    </a:lnTo>
                    <a:lnTo>
                      <a:pt x="838200" y="168275"/>
                    </a:lnTo>
                    <a:lnTo>
                      <a:pt x="431800" y="168275"/>
                    </a:lnTo>
                    <a:lnTo>
                      <a:pt x="431800" y="123825"/>
                    </a:lnTo>
                    <a:lnTo>
                      <a:pt x="34925" y="123825"/>
                    </a:lnTo>
                    <a:lnTo>
                      <a:pt x="34925" y="92075"/>
                    </a:lnTo>
                    <a:lnTo>
                      <a:pt x="0" y="92075"/>
                    </a:lnTo>
                    <a:lnTo>
                      <a:pt x="0" y="0"/>
                    </a:lnTo>
                  </a:path>
                </a:pathLst>
              </a:custGeom>
              <a:noFill/>
              <a:ln w="28575">
                <a:solidFill>
                  <a:schemeClr val="accent3"/>
                </a:solidFill>
                <a:miter lim="800000"/>
                <a:headEnd/>
                <a:tailEnd/>
              </a:ln>
            </p:spPr>
            <p:txBody>
              <a:bodyPr rtlCol="0" anchor="ctr"/>
              <a:lstStyle/>
              <a:p>
                <a:pPr algn="ctr"/>
                <a:endParaRPr lang="en-US" dirty="0"/>
              </a:p>
            </p:txBody>
          </p:sp>
        </p:grpSp>
        <p:grpSp>
          <p:nvGrpSpPr>
            <p:cNvPr id="274" name="Group 273">
              <a:extLst>
                <a:ext uri="{FF2B5EF4-FFF2-40B4-BE49-F238E27FC236}">
                  <a16:creationId xmlns:a16="http://schemas.microsoft.com/office/drawing/2014/main" id="{272321B2-7EE3-38FA-9B47-501551AAD3E8}"/>
                </a:ext>
              </a:extLst>
            </p:cNvPr>
            <p:cNvGrpSpPr/>
            <p:nvPr/>
          </p:nvGrpSpPr>
          <p:grpSpPr>
            <a:xfrm>
              <a:off x="4580023" y="3057606"/>
              <a:ext cx="83817" cy="83817"/>
              <a:chOff x="4137667" y="3504631"/>
              <a:chExt cx="83817" cy="83817"/>
            </a:xfrm>
          </p:grpSpPr>
          <p:cxnSp>
            <p:nvCxnSpPr>
              <p:cNvPr id="276" name="Straight Connector 275">
                <a:extLst>
                  <a:ext uri="{FF2B5EF4-FFF2-40B4-BE49-F238E27FC236}">
                    <a16:creationId xmlns:a16="http://schemas.microsoft.com/office/drawing/2014/main" id="{F7E9C2BC-EB49-4F3E-0543-AFE78EA2AC85}"/>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A55C4A16-AA91-1E79-E947-26D370E88C4C}"/>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79" name="Group 278">
              <a:extLst>
                <a:ext uri="{FF2B5EF4-FFF2-40B4-BE49-F238E27FC236}">
                  <a16:creationId xmlns:a16="http://schemas.microsoft.com/office/drawing/2014/main" id="{6C26DFAE-26D6-5FBB-2521-6922283A7EFD}"/>
                </a:ext>
              </a:extLst>
            </p:cNvPr>
            <p:cNvGrpSpPr/>
            <p:nvPr/>
          </p:nvGrpSpPr>
          <p:grpSpPr>
            <a:xfrm>
              <a:off x="3835109" y="2637400"/>
              <a:ext cx="83817" cy="83817"/>
              <a:chOff x="4137667" y="3504631"/>
              <a:chExt cx="83817" cy="83817"/>
            </a:xfrm>
          </p:grpSpPr>
          <p:cxnSp>
            <p:nvCxnSpPr>
              <p:cNvPr id="280" name="Straight Connector 279">
                <a:extLst>
                  <a:ext uri="{FF2B5EF4-FFF2-40B4-BE49-F238E27FC236}">
                    <a16:creationId xmlns:a16="http://schemas.microsoft.com/office/drawing/2014/main" id="{6CEB0AF1-1C92-099A-83E5-25F9A7A29562}"/>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4C2C7C4E-6C1F-9BDA-70EE-6B2A7C6E27F6}"/>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82" name="Group 281">
              <a:extLst>
                <a:ext uri="{FF2B5EF4-FFF2-40B4-BE49-F238E27FC236}">
                  <a16:creationId xmlns:a16="http://schemas.microsoft.com/office/drawing/2014/main" id="{F44AD90F-AD4F-6A3A-F81A-67ADF5CE9C0C}"/>
                </a:ext>
              </a:extLst>
            </p:cNvPr>
            <p:cNvGrpSpPr/>
            <p:nvPr/>
          </p:nvGrpSpPr>
          <p:grpSpPr>
            <a:xfrm>
              <a:off x="3891524" y="2637400"/>
              <a:ext cx="83817" cy="83817"/>
              <a:chOff x="4137667" y="3504631"/>
              <a:chExt cx="83817" cy="83817"/>
            </a:xfrm>
          </p:grpSpPr>
          <p:cxnSp>
            <p:nvCxnSpPr>
              <p:cNvPr id="283" name="Straight Connector 282">
                <a:extLst>
                  <a:ext uri="{FF2B5EF4-FFF2-40B4-BE49-F238E27FC236}">
                    <a16:creationId xmlns:a16="http://schemas.microsoft.com/office/drawing/2014/main" id="{D707F255-F977-1EFD-97E9-14F8A1540908}"/>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F80F9C03-CDFD-9FBF-E953-9D2037A45C6A}"/>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85" name="Group 284">
              <a:extLst>
                <a:ext uri="{FF2B5EF4-FFF2-40B4-BE49-F238E27FC236}">
                  <a16:creationId xmlns:a16="http://schemas.microsoft.com/office/drawing/2014/main" id="{F656F0AD-DD2A-D819-BFD0-5E6F2084EA28}"/>
                </a:ext>
              </a:extLst>
            </p:cNvPr>
            <p:cNvGrpSpPr/>
            <p:nvPr/>
          </p:nvGrpSpPr>
          <p:grpSpPr>
            <a:xfrm>
              <a:off x="2991778" y="2165431"/>
              <a:ext cx="83817" cy="83817"/>
              <a:chOff x="4137667" y="3504631"/>
              <a:chExt cx="83817" cy="83817"/>
            </a:xfrm>
          </p:grpSpPr>
          <p:cxnSp>
            <p:nvCxnSpPr>
              <p:cNvPr id="286" name="Straight Connector 285">
                <a:extLst>
                  <a:ext uri="{FF2B5EF4-FFF2-40B4-BE49-F238E27FC236}">
                    <a16:creationId xmlns:a16="http://schemas.microsoft.com/office/drawing/2014/main" id="{DC1FAD4C-349D-474C-5C7F-075CDE2FDCD0}"/>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C14C6C95-3BDD-6875-51A8-3E7E3415FC1D}"/>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91" name="Group 290">
              <a:extLst>
                <a:ext uri="{FF2B5EF4-FFF2-40B4-BE49-F238E27FC236}">
                  <a16:creationId xmlns:a16="http://schemas.microsoft.com/office/drawing/2014/main" id="{2C3D0750-9D70-65C8-D341-0BDD811E9F5C}"/>
                </a:ext>
              </a:extLst>
            </p:cNvPr>
            <p:cNvGrpSpPr/>
            <p:nvPr/>
          </p:nvGrpSpPr>
          <p:grpSpPr>
            <a:xfrm>
              <a:off x="5668200" y="3223999"/>
              <a:ext cx="83817" cy="83817"/>
              <a:chOff x="4137667" y="3504631"/>
              <a:chExt cx="83817" cy="83817"/>
            </a:xfrm>
          </p:grpSpPr>
          <p:cxnSp>
            <p:nvCxnSpPr>
              <p:cNvPr id="292" name="Straight Connector 291">
                <a:extLst>
                  <a:ext uri="{FF2B5EF4-FFF2-40B4-BE49-F238E27FC236}">
                    <a16:creationId xmlns:a16="http://schemas.microsoft.com/office/drawing/2014/main" id="{00F3CDFB-5E06-A9EA-4667-2148037EFC9C}"/>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E701B1AF-76FE-BA14-D28B-80BF271829E7}"/>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BEEB602C-6CD8-A7A0-1D5F-0975F5C076FA}"/>
                </a:ext>
              </a:extLst>
            </p:cNvPr>
            <p:cNvGrpSpPr/>
            <p:nvPr/>
          </p:nvGrpSpPr>
          <p:grpSpPr>
            <a:xfrm>
              <a:off x="5977895" y="3334906"/>
              <a:ext cx="83817" cy="83817"/>
              <a:chOff x="4137667" y="3504631"/>
              <a:chExt cx="83817" cy="83817"/>
            </a:xfrm>
          </p:grpSpPr>
          <p:cxnSp>
            <p:nvCxnSpPr>
              <p:cNvPr id="295" name="Straight Connector 294">
                <a:extLst>
                  <a:ext uri="{FF2B5EF4-FFF2-40B4-BE49-F238E27FC236}">
                    <a16:creationId xmlns:a16="http://schemas.microsoft.com/office/drawing/2014/main" id="{6C3DE612-5771-DB75-0698-F66301E9DFCA}"/>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009A503B-6AB4-E856-3CF9-E5AE860372E3}"/>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4C7AF4C8-E27C-D298-6D7D-2D04E1766DCC}"/>
                </a:ext>
              </a:extLst>
            </p:cNvPr>
            <p:cNvGrpSpPr/>
            <p:nvPr/>
          </p:nvGrpSpPr>
          <p:grpSpPr>
            <a:xfrm>
              <a:off x="6291481" y="3383250"/>
              <a:ext cx="83817" cy="83817"/>
              <a:chOff x="4137667" y="3504631"/>
              <a:chExt cx="83817" cy="83817"/>
            </a:xfrm>
          </p:grpSpPr>
          <p:cxnSp>
            <p:nvCxnSpPr>
              <p:cNvPr id="298" name="Straight Connector 297">
                <a:extLst>
                  <a:ext uri="{FF2B5EF4-FFF2-40B4-BE49-F238E27FC236}">
                    <a16:creationId xmlns:a16="http://schemas.microsoft.com/office/drawing/2014/main" id="{D5F677F1-6085-8D3C-057C-261620ECEEC6}"/>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9F7DDE3F-F8C8-5511-7E61-E9EB83C580D4}"/>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D1CAA09E-38EB-9145-36B8-AC57487462C7}"/>
                </a:ext>
              </a:extLst>
            </p:cNvPr>
            <p:cNvGrpSpPr/>
            <p:nvPr/>
          </p:nvGrpSpPr>
          <p:grpSpPr>
            <a:xfrm>
              <a:off x="6516313" y="3441974"/>
              <a:ext cx="83817" cy="83817"/>
              <a:chOff x="4137667" y="3504631"/>
              <a:chExt cx="83817" cy="83817"/>
            </a:xfrm>
          </p:grpSpPr>
          <p:cxnSp>
            <p:nvCxnSpPr>
              <p:cNvPr id="301" name="Straight Connector 300">
                <a:extLst>
                  <a:ext uri="{FF2B5EF4-FFF2-40B4-BE49-F238E27FC236}">
                    <a16:creationId xmlns:a16="http://schemas.microsoft.com/office/drawing/2014/main" id="{2B7133A9-9B2E-2106-905A-B9AE1A253E0B}"/>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986EF062-C8DF-5EF9-8F81-2FCC2A10EF1B}"/>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03" name="Group 302">
              <a:extLst>
                <a:ext uri="{FF2B5EF4-FFF2-40B4-BE49-F238E27FC236}">
                  <a16:creationId xmlns:a16="http://schemas.microsoft.com/office/drawing/2014/main" id="{5805BB96-292B-A97E-4064-71831411A10E}"/>
                </a:ext>
              </a:extLst>
            </p:cNvPr>
            <p:cNvGrpSpPr/>
            <p:nvPr/>
          </p:nvGrpSpPr>
          <p:grpSpPr>
            <a:xfrm>
              <a:off x="6529466" y="3473311"/>
              <a:ext cx="83817" cy="83817"/>
              <a:chOff x="4137667" y="3504631"/>
              <a:chExt cx="83817" cy="83817"/>
            </a:xfrm>
          </p:grpSpPr>
          <p:cxnSp>
            <p:nvCxnSpPr>
              <p:cNvPr id="304" name="Straight Connector 303">
                <a:extLst>
                  <a:ext uri="{FF2B5EF4-FFF2-40B4-BE49-F238E27FC236}">
                    <a16:creationId xmlns:a16="http://schemas.microsoft.com/office/drawing/2014/main" id="{1DC7DB4D-7734-9857-36E7-0DED59DF845C}"/>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0D4257B2-F7EB-5588-46E8-504FB12FBFBD}"/>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9DC6B611-263D-C81C-FBF4-C94F4696B24E}"/>
                </a:ext>
              </a:extLst>
            </p:cNvPr>
            <p:cNvGrpSpPr/>
            <p:nvPr/>
          </p:nvGrpSpPr>
          <p:grpSpPr>
            <a:xfrm>
              <a:off x="6558221" y="3483883"/>
              <a:ext cx="83817" cy="83817"/>
              <a:chOff x="4137667" y="3504631"/>
              <a:chExt cx="83817" cy="83817"/>
            </a:xfrm>
          </p:grpSpPr>
          <p:cxnSp>
            <p:nvCxnSpPr>
              <p:cNvPr id="307" name="Straight Connector 306">
                <a:extLst>
                  <a:ext uri="{FF2B5EF4-FFF2-40B4-BE49-F238E27FC236}">
                    <a16:creationId xmlns:a16="http://schemas.microsoft.com/office/drawing/2014/main" id="{D24DEEC3-41DD-2AD6-8727-2DE76D887EC0}"/>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70C671C0-381F-D00C-5764-23AD8B9DA3E0}"/>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09" name="Group 308">
              <a:extLst>
                <a:ext uri="{FF2B5EF4-FFF2-40B4-BE49-F238E27FC236}">
                  <a16:creationId xmlns:a16="http://schemas.microsoft.com/office/drawing/2014/main" id="{605E5CC0-10AC-5B35-5310-59342A53F249}"/>
                </a:ext>
              </a:extLst>
            </p:cNvPr>
            <p:cNvGrpSpPr/>
            <p:nvPr/>
          </p:nvGrpSpPr>
          <p:grpSpPr>
            <a:xfrm>
              <a:off x="6723186" y="3515218"/>
              <a:ext cx="83817" cy="83817"/>
              <a:chOff x="4137667" y="3504631"/>
              <a:chExt cx="83817" cy="83817"/>
            </a:xfrm>
          </p:grpSpPr>
          <p:cxnSp>
            <p:nvCxnSpPr>
              <p:cNvPr id="310" name="Straight Connector 309">
                <a:extLst>
                  <a:ext uri="{FF2B5EF4-FFF2-40B4-BE49-F238E27FC236}">
                    <a16:creationId xmlns:a16="http://schemas.microsoft.com/office/drawing/2014/main" id="{AB908929-1423-854A-6FC8-AF849150B0FF}"/>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0CC43ED1-04E4-E25F-039A-90271F7C85DE}"/>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2" name="Group 311">
              <a:extLst>
                <a:ext uri="{FF2B5EF4-FFF2-40B4-BE49-F238E27FC236}">
                  <a16:creationId xmlns:a16="http://schemas.microsoft.com/office/drawing/2014/main" id="{09DD88B6-001A-951F-85D0-17BA1AE896E5}"/>
                </a:ext>
              </a:extLst>
            </p:cNvPr>
            <p:cNvGrpSpPr/>
            <p:nvPr/>
          </p:nvGrpSpPr>
          <p:grpSpPr>
            <a:xfrm>
              <a:off x="6637535" y="3515218"/>
              <a:ext cx="83817" cy="83817"/>
              <a:chOff x="4137667" y="3504631"/>
              <a:chExt cx="83817" cy="83817"/>
            </a:xfrm>
          </p:grpSpPr>
          <p:cxnSp>
            <p:nvCxnSpPr>
              <p:cNvPr id="313" name="Straight Connector 312">
                <a:extLst>
                  <a:ext uri="{FF2B5EF4-FFF2-40B4-BE49-F238E27FC236}">
                    <a16:creationId xmlns:a16="http://schemas.microsoft.com/office/drawing/2014/main" id="{0FB724A4-9738-1CC5-75B3-3C6F3A7D7212}"/>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35F9B8EB-AC01-2B59-49B3-0DF598E5D34B}"/>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5" name="Group 314">
              <a:extLst>
                <a:ext uri="{FF2B5EF4-FFF2-40B4-BE49-F238E27FC236}">
                  <a16:creationId xmlns:a16="http://schemas.microsoft.com/office/drawing/2014/main" id="{97D6F462-7D27-3BBD-92EC-CD8A28EC7A26}"/>
                </a:ext>
              </a:extLst>
            </p:cNvPr>
            <p:cNvGrpSpPr/>
            <p:nvPr/>
          </p:nvGrpSpPr>
          <p:grpSpPr>
            <a:xfrm>
              <a:off x="6567776" y="3515218"/>
              <a:ext cx="83817" cy="83817"/>
              <a:chOff x="4137667" y="3504631"/>
              <a:chExt cx="83817" cy="83817"/>
            </a:xfrm>
          </p:grpSpPr>
          <p:cxnSp>
            <p:nvCxnSpPr>
              <p:cNvPr id="316" name="Straight Connector 315">
                <a:extLst>
                  <a:ext uri="{FF2B5EF4-FFF2-40B4-BE49-F238E27FC236}">
                    <a16:creationId xmlns:a16="http://schemas.microsoft.com/office/drawing/2014/main" id="{134A2E48-4A27-937A-0746-18B94BDFB53F}"/>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EDECC184-1322-3506-B163-FE8137D42BB7}"/>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 name="Group 317">
              <a:extLst>
                <a:ext uri="{FF2B5EF4-FFF2-40B4-BE49-F238E27FC236}">
                  <a16:creationId xmlns:a16="http://schemas.microsoft.com/office/drawing/2014/main" id="{C8B8E7A9-F000-01E6-B6CA-61A8E18D16C9}"/>
                </a:ext>
              </a:extLst>
            </p:cNvPr>
            <p:cNvGrpSpPr/>
            <p:nvPr/>
          </p:nvGrpSpPr>
          <p:grpSpPr>
            <a:xfrm>
              <a:off x="7100733" y="3557618"/>
              <a:ext cx="83817" cy="83817"/>
              <a:chOff x="4137667" y="3504631"/>
              <a:chExt cx="83817" cy="83817"/>
            </a:xfrm>
          </p:grpSpPr>
          <p:cxnSp>
            <p:nvCxnSpPr>
              <p:cNvPr id="319" name="Straight Connector 318">
                <a:extLst>
                  <a:ext uri="{FF2B5EF4-FFF2-40B4-BE49-F238E27FC236}">
                    <a16:creationId xmlns:a16="http://schemas.microsoft.com/office/drawing/2014/main" id="{08B65B01-AC2D-F7FC-8ED9-FC338D3328DD}"/>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8D97F993-6141-D589-697A-6465F9931C99}"/>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 name="Group 320">
              <a:extLst>
                <a:ext uri="{FF2B5EF4-FFF2-40B4-BE49-F238E27FC236}">
                  <a16:creationId xmlns:a16="http://schemas.microsoft.com/office/drawing/2014/main" id="{4F96B1BD-119A-954B-FC1E-48CC773DE216}"/>
                </a:ext>
              </a:extLst>
            </p:cNvPr>
            <p:cNvGrpSpPr/>
            <p:nvPr/>
          </p:nvGrpSpPr>
          <p:grpSpPr>
            <a:xfrm>
              <a:off x="7157045" y="3557618"/>
              <a:ext cx="83817" cy="83817"/>
              <a:chOff x="4137667" y="3504631"/>
              <a:chExt cx="83817" cy="83817"/>
            </a:xfrm>
          </p:grpSpPr>
          <p:cxnSp>
            <p:nvCxnSpPr>
              <p:cNvPr id="322" name="Straight Connector 321">
                <a:extLst>
                  <a:ext uri="{FF2B5EF4-FFF2-40B4-BE49-F238E27FC236}">
                    <a16:creationId xmlns:a16="http://schemas.microsoft.com/office/drawing/2014/main" id="{286807FC-AE08-2A2A-9E70-C196C338889F}"/>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3E50050E-46BB-7835-AE0B-A7A21786B176}"/>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 name="Group 323">
              <a:extLst>
                <a:ext uri="{FF2B5EF4-FFF2-40B4-BE49-F238E27FC236}">
                  <a16:creationId xmlns:a16="http://schemas.microsoft.com/office/drawing/2014/main" id="{43D2AB00-EFD3-1D5D-7B34-64F41EE6BEC6}"/>
                </a:ext>
              </a:extLst>
            </p:cNvPr>
            <p:cNvGrpSpPr/>
            <p:nvPr/>
          </p:nvGrpSpPr>
          <p:grpSpPr>
            <a:xfrm>
              <a:off x="7471848" y="3601853"/>
              <a:ext cx="83817" cy="83817"/>
              <a:chOff x="4137667" y="3504631"/>
              <a:chExt cx="83817" cy="83817"/>
            </a:xfrm>
          </p:grpSpPr>
          <p:cxnSp>
            <p:nvCxnSpPr>
              <p:cNvPr id="325" name="Straight Connector 324">
                <a:extLst>
                  <a:ext uri="{FF2B5EF4-FFF2-40B4-BE49-F238E27FC236}">
                    <a16:creationId xmlns:a16="http://schemas.microsoft.com/office/drawing/2014/main" id="{65333760-1468-F941-439C-B8C1B5D50D74}"/>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E683E057-BEB5-70BB-0D96-D5797A56D97E}"/>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7" name="Group 326">
              <a:extLst>
                <a:ext uri="{FF2B5EF4-FFF2-40B4-BE49-F238E27FC236}">
                  <a16:creationId xmlns:a16="http://schemas.microsoft.com/office/drawing/2014/main" id="{D51D8003-BCDA-C0EC-D780-BDC6E20ECB5B}"/>
                </a:ext>
              </a:extLst>
            </p:cNvPr>
            <p:cNvGrpSpPr/>
            <p:nvPr/>
          </p:nvGrpSpPr>
          <p:grpSpPr>
            <a:xfrm>
              <a:off x="7701523" y="3601853"/>
              <a:ext cx="83817" cy="83817"/>
              <a:chOff x="4137667" y="3504631"/>
              <a:chExt cx="83817" cy="83817"/>
            </a:xfrm>
          </p:grpSpPr>
          <p:cxnSp>
            <p:nvCxnSpPr>
              <p:cNvPr id="328" name="Straight Connector 327">
                <a:extLst>
                  <a:ext uri="{FF2B5EF4-FFF2-40B4-BE49-F238E27FC236}">
                    <a16:creationId xmlns:a16="http://schemas.microsoft.com/office/drawing/2014/main" id="{025E1792-DD5E-7737-BF82-5F9E3597FB7E}"/>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2BC698D8-B6A5-2379-A458-EA3370DDB33C}"/>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0" name="Group 329">
              <a:extLst>
                <a:ext uri="{FF2B5EF4-FFF2-40B4-BE49-F238E27FC236}">
                  <a16:creationId xmlns:a16="http://schemas.microsoft.com/office/drawing/2014/main" id="{316B67B8-5722-2551-8005-FBDF41718934}"/>
                </a:ext>
              </a:extLst>
            </p:cNvPr>
            <p:cNvGrpSpPr/>
            <p:nvPr/>
          </p:nvGrpSpPr>
          <p:grpSpPr>
            <a:xfrm>
              <a:off x="7746831" y="3652350"/>
              <a:ext cx="83817" cy="83817"/>
              <a:chOff x="4137667" y="3504631"/>
              <a:chExt cx="83817" cy="83817"/>
            </a:xfrm>
          </p:grpSpPr>
          <p:cxnSp>
            <p:nvCxnSpPr>
              <p:cNvPr id="331" name="Straight Connector 330">
                <a:extLst>
                  <a:ext uri="{FF2B5EF4-FFF2-40B4-BE49-F238E27FC236}">
                    <a16:creationId xmlns:a16="http://schemas.microsoft.com/office/drawing/2014/main" id="{27B7C460-37C4-2894-5879-FBBA0A49A8D5}"/>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1E379441-843D-1AB8-5D91-1A40C060DADB}"/>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3" name="Group 332">
              <a:extLst>
                <a:ext uri="{FF2B5EF4-FFF2-40B4-BE49-F238E27FC236}">
                  <a16:creationId xmlns:a16="http://schemas.microsoft.com/office/drawing/2014/main" id="{333076C5-FE62-F94D-9612-51BC402A089D}"/>
                </a:ext>
              </a:extLst>
            </p:cNvPr>
            <p:cNvGrpSpPr/>
            <p:nvPr/>
          </p:nvGrpSpPr>
          <p:grpSpPr>
            <a:xfrm>
              <a:off x="8312854" y="3652350"/>
              <a:ext cx="83817" cy="83817"/>
              <a:chOff x="4137667" y="3504631"/>
              <a:chExt cx="83817" cy="83817"/>
            </a:xfrm>
          </p:grpSpPr>
          <p:cxnSp>
            <p:nvCxnSpPr>
              <p:cNvPr id="334" name="Straight Connector 333">
                <a:extLst>
                  <a:ext uri="{FF2B5EF4-FFF2-40B4-BE49-F238E27FC236}">
                    <a16:creationId xmlns:a16="http://schemas.microsoft.com/office/drawing/2014/main" id="{A64D1BFF-0859-2191-B6DB-3378BCE8E111}"/>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D5632A4E-669B-EC8F-0FC4-F7ACC0D428CF}"/>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6" name="Group 335">
              <a:extLst>
                <a:ext uri="{FF2B5EF4-FFF2-40B4-BE49-F238E27FC236}">
                  <a16:creationId xmlns:a16="http://schemas.microsoft.com/office/drawing/2014/main" id="{41CE6E34-5A4C-A8C8-50B7-B8DADD89C310}"/>
                </a:ext>
              </a:extLst>
            </p:cNvPr>
            <p:cNvGrpSpPr/>
            <p:nvPr/>
          </p:nvGrpSpPr>
          <p:grpSpPr>
            <a:xfrm>
              <a:off x="8368056" y="3652350"/>
              <a:ext cx="83817" cy="83817"/>
              <a:chOff x="4137667" y="3504631"/>
              <a:chExt cx="83817" cy="83817"/>
            </a:xfrm>
          </p:grpSpPr>
          <p:cxnSp>
            <p:nvCxnSpPr>
              <p:cNvPr id="337" name="Straight Connector 336">
                <a:extLst>
                  <a:ext uri="{FF2B5EF4-FFF2-40B4-BE49-F238E27FC236}">
                    <a16:creationId xmlns:a16="http://schemas.microsoft.com/office/drawing/2014/main" id="{D51DE0ED-FFF0-AE73-4893-483ACA09555D}"/>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180525AE-B9BC-386E-CA64-E90A4EDC2DB6}"/>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9" name="Group 338">
              <a:extLst>
                <a:ext uri="{FF2B5EF4-FFF2-40B4-BE49-F238E27FC236}">
                  <a16:creationId xmlns:a16="http://schemas.microsoft.com/office/drawing/2014/main" id="{F1BBFF82-3E44-0C6D-3841-8FBADE6F2FB4}"/>
                </a:ext>
              </a:extLst>
            </p:cNvPr>
            <p:cNvGrpSpPr/>
            <p:nvPr/>
          </p:nvGrpSpPr>
          <p:grpSpPr>
            <a:xfrm>
              <a:off x="8870671" y="3652350"/>
              <a:ext cx="83817" cy="83817"/>
              <a:chOff x="4137667" y="3504631"/>
              <a:chExt cx="83817" cy="83817"/>
            </a:xfrm>
          </p:grpSpPr>
          <p:cxnSp>
            <p:nvCxnSpPr>
              <p:cNvPr id="340" name="Straight Connector 339">
                <a:extLst>
                  <a:ext uri="{FF2B5EF4-FFF2-40B4-BE49-F238E27FC236}">
                    <a16:creationId xmlns:a16="http://schemas.microsoft.com/office/drawing/2014/main" id="{8D6612A4-34A1-5DF3-37A4-D7DF0999C803}"/>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5ADFCE1B-3A03-B8FF-B077-715288A4B421}"/>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42" name="Group 341">
              <a:extLst>
                <a:ext uri="{FF2B5EF4-FFF2-40B4-BE49-F238E27FC236}">
                  <a16:creationId xmlns:a16="http://schemas.microsoft.com/office/drawing/2014/main" id="{D85F649D-5252-49A8-46A2-4D2F0F802560}"/>
                </a:ext>
              </a:extLst>
            </p:cNvPr>
            <p:cNvGrpSpPr/>
            <p:nvPr/>
          </p:nvGrpSpPr>
          <p:grpSpPr>
            <a:xfrm>
              <a:off x="9223751" y="3652350"/>
              <a:ext cx="83817" cy="83817"/>
              <a:chOff x="4137667" y="3504631"/>
              <a:chExt cx="83817" cy="83817"/>
            </a:xfrm>
          </p:grpSpPr>
          <p:cxnSp>
            <p:nvCxnSpPr>
              <p:cNvPr id="343" name="Straight Connector 342">
                <a:extLst>
                  <a:ext uri="{FF2B5EF4-FFF2-40B4-BE49-F238E27FC236}">
                    <a16:creationId xmlns:a16="http://schemas.microsoft.com/office/drawing/2014/main" id="{BB9DBE63-9A79-9419-A61F-600A18881D36}"/>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D7B599B7-FC3D-3A56-7A27-90811F49106F}"/>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45" name="Group 344">
              <a:extLst>
                <a:ext uri="{FF2B5EF4-FFF2-40B4-BE49-F238E27FC236}">
                  <a16:creationId xmlns:a16="http://schemas.microsoft.com/office/drawing/2014/main" id="{D40D8B82-B2FD-ACDE-CAB2-B5D0CE510540}"/>
                </a:ext>
              </a:extLst>
            </p:cNvPr>
            <p:cNvGrpSpPr/>
            <p:nvPr/>
          </p:nvGrpSpPr>
          <p:grpSpPr>
            <a:xfrm>
              <a:off x="9493636" y="3652350"/>
              <a:ext cx="83817" cy="83817"/>
              <a:chOff x="4137667" y="3504631"/>
              <a:chExt cx="83817" cy="83817"/>
            </a:xfrm>
          </p:grpSpPr>
          <p:cxnSp>
            <p:nvCxnSpPr>
              <p:cNvPr id="346" name="Straight Connector 345">
                <a:extLst>
                  <a:ext uri="{FF2B5EF4-FFF2-40B4-BE49-F238E27FC236}">
                    <a16:creationId xmlns:a16="http://schemas.microsoft.com/office/drawing/2014/main" id="{BDE89BBB-A3B3-146C-A877-6E7E7C900722}"/>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0C0271D6-5F23-FAA4-36A8-71CEA70500AB}"/>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48" name="Group 347">
              <a:extLst>
                <a:ext uri="{FF2B5EF4-FFF2-40B4-BE49-F238E27FC236}">
                  <a16:creationId xmlns:a16="http://schemas.microsoft.com/office/drawing/2014/main" id="{C0B1B431-DC0D-8AC4-E4D9-9724A56292C1}"/>
                </a:ext>
              </a:extLst>
            </p:cNvPr>
            <p:cNvGrpSpPr/>
            <p:nvPr/>
          </p:nvGrpSpPr>
          <p:grpSpPr>
            <a:xfrm>
              <a:off x="9569439" y="3652350"/>
              <a:ext cx="83817" cy="83817"/>
              <a:chOff x="4137667" y="3504631"/>
              <a:chExt cx="83817" cy="83817"/>
            </a:xfrm>
          </p:grpSpPr>
          <p:cxnSp>
            <p:nvCxnSpPr>
              <p:cNvPr id="349" name="Straight Connector 348">
                <a:extLst>
                  <a:ext uri="{FF2B5EF4-FFF2-40B4-BE49-F238E27FC236}">
                    <a16:creationId xmlns:a16="http://schemas.microsoft.com/office/drawing/2014/main" id="{519F76D0-04D9-736F-0D04-0BC6FA571D1F}"/>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2B285EC0-A4BC-D39B-F911-7667DA6C9C7B}"/>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nvGrpSpPr>
            <p:cNvPr id="351" name="Group 350">
              <a:extLst>
                <a:ext uri="{FF2B5EF4-FFF2-40B4-BE49-F238E27FC236}">
                  <a16:creationId xmlns:a16="http://schemas.microsoft.com/office/drawing/2014/main" id="{59F52A6A-A75B-D674-ABD4-EB93B4169BD1}"/>
                </a:ext>
              </a:extLst>
            </p:cNvPr>
            <p:cNvGrpSpPr/>
            <p:nvPr/>
          </p:nvGrpSpPr>
          <p:grpSpPr>
            <a:xfrm>
              <a:off x="10243986" y="3652350"/>
              <a:ext cx="83817" cy="83817"/>
              <a:chOff x="4137667" y="3504631"/>
              <a:chExt cx="83817" cy="83817"/>
            </a:xfrm>
          </p:grpSpPr>
          <p:cxnSp>
            <p:nvCxnSpPr>
              <p:cNvPr id="352" name="Straight Connector 351">
                <a:extLst>
                  <a:ext uri="{FF2B5EF4-FFF2-40B4-BE49-F238E27FC236}">
                    <a16:creationId xmlns:a16="http://schemas.microsoft.com/office/drawing/2014/main" id="{51CF61F9-7664-D8CD-4993-384149AA6DE9}"/>
                  </a:ext>
                </a:extLst>
              </p:cNvPr>
              <p:cNvCxnSpPr>
                <a:cxnSpLocks/>
              </p:cNvCxnSpPr>
              <p:nvPr/>
            </p:nvCxnSpPr>
            <p:spPr bwMode="auto">
              <a:xfrm rot="16200000">
                <a:off x="4179576" y="3504632"/>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4F574641-5F09-4155-CCCC-4EEADE8D0B82}"/>
                  </a:ext>
                </a:extLst>
              </p:cNvPr>
              <p:cNvCxnSpPr>
                <a:cxnSpLocks/>
              </p:cNvCxnSpPr>
              <p:nvPr/>
            </p:nvCxnSpPr>
            <p:spPr bwMode="auto">
              <a:xfrm rot="10800000">
                <a:off x="4179576" y="3504631"/>
                <a:ext cx="0" cy="83817"/>
              </a:xfrm>
              <a:prstGeom prst="line">
                <a:avLst/>
              </a:prstGeom>
              <a:noFill/>
              <a:ln w="28575" cap="flat" cmpd="sng" algn="ctr">
                <a:solidFill>
                  <a:schemeClr val="accent3"/>
                </a:solidFill>
                <a:prstDash val="solid"/>
                <a:round/>
                <a:headEnd type="none" w="med" len="med"/>
                <a:tailEnd type="none" w="med" len="med"/>
              </a:ln>
              <a:effectLst/>
            </p:spPr>
          </p:cxnSp>
        </p:grpSp>
      </p:grpSp>
      <p:sp>
        <p:nvSpPr>
          <p:cNvPr id="363" name="TextBox 362">
            <a:extLst>
              <a:ext uri="{FF2B5EF4-FFF2-40B4-BE49-F238E27FC236}">
                <a16:creationId xmlns:a16="http://schemas.microsoft.com/office/drawing/2014/main" id="{10FC01CB-40D7-CD95-A28D-BB89706FAEA8}"/>
              </a:ext>
            </a:extLst>
          </p:cNvPr>
          <p:cNvSpPr txBox="1"/>
          <p:nvPr/>
        </p:nvSpPr>
        <p:spPr bwMode="auto">
          <a:xfrm>
            <a:off x="4773042" y="2348966"/>
            <a:ext cx="6960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63.0%</a:t>
            </a:r>
          </a:p>
        </p:txBody>
      </p:sp>
      <p:sp>
        <p:nvSpPr>
          <p:cNvPr id="365" name="TextBox 364">
            <a:extLst>
              <a:ext uri="{FF2B5EF4-FFF2-40B4-BE49-F238E27FC236}">
                <a16:creationId xmlns:a16="http://schemas.microsoft.com/office/drawing/2014/main" id="{6587C4F7-BE0D-DDE8-DC2A-1E0291F15A60}"/>
              </a:ext>
            </a:extLst>
          </p:cNvPr>
          <p:cNvSpPr txBox="1"/>
          <p:nvPr/>
        </p:nvSpPr>
        <p:spPr bwMode="auto">
          <a:xfrm>
            <a:off x="7361996" y="2632473"/>
            <a:ext cx="6960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accent1"/>
                </a:solidFill>
                <a:latin typeface="Calibri" panose="020F0502020204030204" pitchFamily="34" charset="0"/>
              </a:rPr>
              <a:t>45.1%</a:t>
            </a:r>
          </a:p>
        </p:txBody>
      </p:sp>
      <p:sp>
        <p:nvSpPr>
          <p:cNvPr id="367" name="TextBox 366">
            <a:extLst>
              <a:ext uri="{FF2B5EF4-FFF2-40B4-BE49-F238E27FC236}">
                <a16:creationId xmlns:a16="http://schemas.microsoft.com/office/drawing/2014/main" id="{2D000B19-96AC-060B-2F5E-11F681943388}"/>
              </a:ext>
            </a:extLst>
          </p:cNvPr>
          <p:cNvSpPr txBox="1"/>
          <p:nvPr/>
        </p:nvSpPr>
        <p:spPr bwMode="auto">
          <a:xfrm>
            <a:off x="4773042" y="2865918"/>
            <a:ext cx="6960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accent3"/>
                </a:solidFill>
                <a:latin typeface="Calibri" panose="020F0502020204030204" pitchFamily="34" charset="0"/>
              </a:rPr>
              <a:t>42.1%</a:t>
            </a:r>
          </a:p>
        </p:txBody>
      </p:sp>
      <p:graphicFrame>
        <p:nvGraphicFramePr>
          <p:cNvPr id="356" name="Table 2">
            <a:extLst>
              <a:ext uri="{FF2B5EF4-FFF2-40B4-BE49-F238E27FC236}">
                <a16:creationId xmlns:a16="http://schemas.microsoft.com/office/drawing/2014/main" id="{E22EE686-FCF6-2B55-AB9F-2D66F20DB28D}"/>
              </a:ext>
            </a:extLst>
          </p:cNvPr>
          <p:cNvGraphicFramePr>
            <a:graphicFrameLocks noGrp="1"/>
          </p:cNvGraphicFramePr>
          <p:nvPr>
            <p:extLst>
              <p:ext uri="{D42A27DB-BD31-4B8C-83A1-F6EECF244321}">
                <p14:modId xmlns:p14="http://schemas.microsoft.com/office/powerpoint/2010/main" val="661181386"/>
              </p:ext>
            </p:extLst>
          </p:nvPr>
        </p:nvGraphicFramePr>
        <p:xfrm>
          <a:off x="8540644" y="989003"/>
          <a:ext cx="2882416" cy="1682496"/>
        </p:xfrm>
        <a:graphic>
          <a:graphicData uri="http://schemas.openxmlformats.org/drawingml/2006/table">
            <a:tbl>
              <a:tblPr firstRow="1" bandRow="1">
                <a:tableStyleId>{5C22544A-7EE6-4342-B048-85BDC9FD1C3A}</a:tableStyleId>
              </a:tblPr>
              <a:tblGrid>
                <a:gridCol w="1053616">
                  <a:extLst>
                    <a:ext uri="{9D8B030D-6E8A-4147-A177-3AD203B41FA5}">
                      <a16:colId xmlns:a16="http://schemas.microsoft.com/office/drawing/2014/main" val="2100355811"/>
                    </a:ext>
                  </a:extLst>
                </a:gridCol>
                <a:gridCol w="1828800">
                  <a:extLst>
                    <a:ext uri="{9D8B030D-6E8A-4147-A177-3AD203B41FA5}">
                      <a16:colId xmlns:a16="http://schemas.microsoft.com/office/drawing/2014/main" val="3125197608"/>
                    </a:ext>
                  </a:extLst>
                </a:gridCol>
              </a:tblGrid>
              <a:tr h="175246">
                <a:tc>
                  <a:txBody>
                    <a:bodyPr/>
                    <a:lstStyle/>
                    <a:p>
                      <a:pPr>
                        <a:lnSpc>
                          <a:spcPct val="90000"/>
                        </a:lnSpc>
                      </a:pPr>
                      <a:endParaRPr lang="en-US" sz="1600" dirty="0">
                        <a:solidFill>
                          <a:schemeClr val="bg1"/>
                        </a:solidFill>
                        <a:latin typeface="+mn-lt"/>
                      </a:endParaRP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600" dirty="0">
                          <a:solidFill>
                            <a:schemeClr val="bg1"/>
                          </a:solidFill>
                          <a:latin typeface="+mn-lt"/>
                        </a:rPr>
                        <a:t>Median PFS, </a:t>
                      </a:r>
                    </a:p>
                    <a:p>
                      <a:pPr algn="ctr">
                        <a:lnSpc>
                          <a:spcPct val="90000"/>
                        </a:lnSpc>
                      </a:pPr>
                      <a:r>
                        <a:rPr lang="en-US" sz="1600" dirty="0">
                          <a:solidFill>
                            <a:schemeClr val="bg1"/>
                          </a:solidFill>
                          <a:latin typeface="+mn-lt"/>
                        </a:rPr>
                        <a:t>Mo (95% CI)</a:t>
                      </a: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0803329"/>
                  </a:ext>
                </a:extLst>
              </a:tr>
              <a:tr h="274070">
                <a:tc>
                  <a:txBody>
                    <a:bodyPr/>
                    <a:lstStyle/>
                    <a:p>
                      <a:pPr algn="r">
                        <a:lnSpc>
                          <a:spcPct val="90000"/>
                        </a:lnSpc>
                      </a:pPr>
                      <a:r>
                        <a:rPr kumimoji="0" lang="en-US" sz="1600" b="1" i="0" u="none" strike="noStrike" cap="none" normalizeH="0" baseline="0" dirty="0">
                          <a:ln>
                            <a:noFill/>
                          </a:ln>
                          <a:solidFill>
                            <a:schemeClr val="accent1"/>
                          </a:solidFill>
                          <a:effectLst/>
                          <a:latin typeface="+mn-lt"/>
                        </a:rPr>
                        <a:t>Rucaparib</a:t>
                      </a:r>
                      <a:endParaRPr lang="en-US" sz="1600" b="1" dirty="0">
                        <a:solidFill>
                          <a:schemeClr val="accent1"/>
                        </a:solidFill>
                        <a:latin typeface="+mn-lt"/>
                      </a:endParaRP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600" dirty="0">
                          <a:solidFill>
                            <a:schemeClr val="bg1"/>
                          </a:solidFill>
                          <a:latin typeface="+mn-lt"/>
                        </a:rPr>
                        <a:t>20.2 (15.2-24.7)</a:t>
                      </a: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85503402"/>
                  </a:ext>
                </a:extLst>
              </a:tr>
              <a:tr h="175246">
                <a:tc>
                  <a:txBody>
                    <a:bodyPr/>
                    <a:lstStyle/>
                    <a:p>
                      <a:pPr algn="r">
                        <a:lnSpc>
                          <a:spcPct val="90000"/>
                        </a:lnSpc>
                      </a:pPr>
                      <a:r>
                        <a:rPr lang="en-US" sz="1600" b="1" dirty="0">
                          <a:solidFill>
                            <a:schemeClr val="accent3"/>
                          </a:solidFill>
                          <a:latin typeface="+mn-lt"/>
                        </a:rPr>
                        <a:t>Placebo</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600" dirty="0">
                          <a:solidFill>
                            <a:schemeClr val="bg1"/>
                          </a:solidFill>
                          <a:latin typeface="+mn-lt"/>
                        </a:rPr>
                        <a:t>9.2 (8.3-12.2)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157766"/>
                  </a:ext>
                </a:extLst>
              </a:tr>
              <a:tr h="287904">
                <a:tc gridSpan="2">
                  <a:txBody>
                    <a:bodyPr/>
                    <a:lstStyle/>
                    <a:p>
                      <a:pPr algn="ctr">
                        <a:lnSpc>
                          <a:spcPct val="90000"/>
                        </a:lnSpc>
                      </a:pPr>
                      <a:r>
                        <a:rPr lang="en-US" sz="1600" dirty="0">
                          <a:solidFill>
                            <a:schemeClr val="bg1"/>
                          </a:solidFill>
                          <a:latin typeface="+mn-lt"/>
                        </a:rPr>
                        <a:t>HR: 0.52 (95% CI: 0.40-0.68)</a:t>
                      </a:r>
                    </a:p>
                    <a:p>
                      <a:pPr marL="0" marR="0" lvl="0" indent="0" algn="ctr" defTabSz="914400" rtl="0" eaLnBrk="1" fontAlgn="auto" latinLnBrk="0" hangingPunct="1">
                        <a:lnSpc>
                          <a:spcPct val="90000"/>
                        </a:lnSpc>
                        <a:spcBef>
                          <a:spcPts val="0"/>
                        </a:spcBef>
                        <a:spcAft>
                          <a:spcPts val="0"/>
                        </a:spcAft>
                        <a:buClrTx/>
                        <a:buSzTx/>
                        <a:buFontTx/>
                        <a:buNone/>
                        <a:tabLst/>
                        <a:defRPr/>
                      </a:pPr>
                      <a:r>
                        <a:rPr lang="en-US" sz="1600" dirty="0">
                          <a:solidFill>
                            <a:schemeClr val="bg1"/>
                          </a:solidFill>
                          <a:latin typeface="+mn-lt"/>
                        </a:rPr>
                        <a:t>Log-rank </a:t>
                      </a:r>
                      <a:r>
                        <a:rPr lang="en-US" sz="1600" i="1" dirty="0">
                          <a:solidFill>
                            <a:schemeClr val="bg1"/>
                          </a:solidFill>
                          <a:latin typeface="+mn-lt"/>
                        </a:rPr>
                        <a:t>P </a:t>
                      </a:r>
                      <a:r>
                        <a:rPr lang="en-US" sz="1600" i="0" dirty="0">
                          <a:solidFill>
                            <a:schemeClr val="bg1"/>
                          </a:solidFill>
                          <a:latin typeface="+mn-lt"/>
                        </a:rPr>
                        <a:t>&lt;</a:t>
                      </a:r>
                      <a:r>
                        <a:rPr lang="en-US" sz="1600" dirty="0">
                          <a:solidFill>
                            <a:schemeClr val="bg1"/>
                          </a:solidFill>
                          <a:latin typeface="+mn-lt"/>
                        </a:rPr>
                        <a:t>.0001</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pPr algn="ctr"/>
                      <a:endParaRPr lang="en-US" sz="12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645406223"/>
                  </a:ext>
                </a:extLst>
              </a:tr>
            </a:tbl>
          </a:graphicData>
        </a:graphic>
      </p:graphicFrame>
      <p:cxnSp>
        <p:nvCxnSpPr>
          <p:cNvPr id="357" name="Straight Connector 356">
            <a:extLst>
              <a:ext uri="{FF2B5EF4-FFF2-40B4-BE49-F238E27FC236}">
                <a16:creationId xmlns:a16="http://schemas.microsoft.com/office/drawing/2014/main" id="{F4E8CF38-5D62-C31F-AA25-77EB49B0C406}"/>
              </a:ext>
            </a:extLst>
          </p:cNvPr>
          <p:cNvCxnSpPr>
            <a:cxnSpLocks/>
          </p:cNvCxnSpPr>
          <p:nvPr/>
        </p:nvCxnSpPr>
        <p:spPr bwMode="auto">
          <a:xfrm>
            <a:off x="5375440" y="2710226"/>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21E8B89D-E543-802A-300E-38E72DECC621}"/>
              </a:ext>
            </a:extLst>
          </p:cNvPr>
          <p:cNvCxnSpPr>
            <a:cxnSpLocks/>
          </p:cNvCxnSpPr>
          <p:nvPr/>
        </p:nvCxnSpPr>
        <p:spPr bwMode="auto">
          <a:xfrm>
            <a:off x="5395106" y="2729894"/>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592C5688-BCAD-CC58-F588-41CE3CE81FB3}"/>
              </a:ext>
            </a:extLst>
          </p:cNvPr>
          <p:cNvCxnSpPr>
            <a:cxnSpLocks/>
          </p:cNvCxnSpPr>
          <p:nvPr/>
        </p:nvCxnSpPr>
        <p:spPr bwMode="auto">
          <a:xfrm>
            <a:off x="10281099" y="3355701"/>
            <a:ext cx="0" cy="83817"/>
          </a:xfrm>
          <a:prstGeom prst="line">
            <a:avLst/>
          </a:prstGeom>
          <a:noFill/>
          <a:ln w="28575"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072A3A29-0454-CD83-2817-20C7CC8DE6F3}"/>
              </a:ext>
            </a:extLst>
          </p:cNvPr>
          <p:cNvCxnSpPr>
            <a:cxnSpLocks/>
          </p:cNvCxnSpPr>
          <p:nvPr/>
        </p:nvCxnSpPr>
        <p:spPr bwMode="auto">
          <a:xfrm rot="10800000">
            <a:off x="6039472" y="3332449"/>
            <a:ext cx="0" cy="83817"/>
          </a:xfrm>
          <a:prstGeom prst="line">
            <a:avLst/>
          </a:prstGeom>
          <a:noFill/>
          <a:ln w="28575" cap="flat" cmpd="sng" algn="ctr">
            <a:solidFill>
              <a:schemeClr val="accent3"/>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F1D615A8-779B-545D-2C4E-4E4F73D4BF80}"/>
              </a:ext>
            </a:extLst>
          </p:cNvPr>
          <p:cNvCxnSpPr>
            <a:cxnSpLocks/>
          </p:cNvCxnSpPr>
          <p:nvPr/>
        </p:nvCxnSpPr>
        <p:spPr bwMode="auto">
          <a:xfrm rot="10800000">
            <a:off x="3399523" y="2373510"/>
            <a:ext cx="0" cy="83817"/>
          </a:xfrm>
          <a:prstGeom prst="line">
            <a:avLst/>
          </a:prstGeom>
          <a:noFill/>
          <a:ln w="28575" cap="flat" cmpd="sng" algn="ctr">
            <a:solidFill>
              <a:schemeClr val="accent3"/>
            </a:solidFill>
            <a:prstDash val="solid"/>
            <a:round/>
            <a:headEnd type="none" w="med" len="med"/>
            <a:tailEnd type="none" w="med" len="med"/>
          </a:ln>
          <a:effectLst/>
        </p:spPr>
      </p:cxnSp>
      <p:grpSp>
        <p:nvGrpSpPr>
          <p:cNvPr id="354" name="Group 353">
            <a:extLst>
              <a:ext uri="{FF2B5EF4-FFF2-40B4-BE49-F238E27FC236}">
                <a16:creationId xmlns:a16="http://schemas.microsoft.com/office/drawing/2014/main" id="{E3C70B0A-59F9-5C28-C3DF-ACB5A22F10F2}"/>
              </a:ext>
            </a:extLst>
          </p:cNvPr>
          <p:cNvGrpSpPr/>
          <p:nvPr/>
        </p:nvGrpSpPr>
        <p:grpSpPr>
          <a:xfrm>
            <a:off x="9392911" y="6207927"/>
            <a:ext cx="2488502" cy="454909"/>
            <a:chOff x="9392911" y="6207927"/>
            <a:chExt cx="2488502" cy="454909"/>
          </a:xfrm>
        </p:grpSpPr>
        <p:pic>
          <p:nvPicPr>
            <p:cNvPr id="364" name="Picture 363" descr="A picture containing text, ax, wheel&#10;&#10;Description automatically generated">
              <a:extLst>
                <a:ext uri="{FF2B5EF4-FFF2-40B4-BE49-F238E27FC236}">
                  <a16:creationId xmlns:a16="http://schemas.microsoft.com/office/drawing/2014/main" id="{510E517C-F806-5166-7330-27A1629C22F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368" name="Rectangle 367">
              <a:extLst>
                <a:ext uri="{FF2B5EF4-FFF2-40B4-BE49-F238E27FC236}">
                  <a16:creationId xmlns:a16="http://schemas.microsoft.com/office/drawing/2014/main" id="{511176C2-A64F-01D0-B0A9-EAD66B4C7BB3}"/>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29701452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ATHENA-MONO: Investigator-Assessed PFS in </a:t>
            </a:r>
            <a:br>
              <a:rPr lang="en-US" dirty="0"/>
            </a:br>
            <a:r>
              <a:rPr lang="en-US" dirty="0"/>
              <a:t>HRD-Positive and HRD-Negative Populations</a:t>
            </a:r>
            <a:endParaRPr lang="en-US" altLang="en-US" dirty="0"/>
          </a:p>
        </p:txBody>
      </p:sp>
      <p:sp>
        <p:nvSpPr>
          <p:cNvPr id="18" name="Content Placeholder 17">
            <a:extLst>
              <a:ext uri="{FF2B5EF4-FFF2-40B4-BE49-F238E27FC236}">
                <a16:creationId xmlns:a16="http://schemas.microsoft.com/office/drawing/2014/main" id="{9006BC5B-4D7E-5B32-5535-FB79E8F4AF59}"/>
              </a:ext>
            </a:extLst>
          </p:cNvPr>
          <p:cNvSpPr>
            <a:spLocks noGrp="1"/>
          </p:cNvSpPr>
          <p:nvPr>
            <p:ph sz="half" idx="2"/>
          </p:nvPr>
        </p:nvSpPr>
        <p:spPr>
          <a:xfrm>
            <a:off x="6252634" y="4365477"/>
            <a:ext cx="5229570" cy="1984210"/>
          </a:xfrm>
        </p:spPr>
        <p:txBody>
          <a:bodyPr/>
          <a:lstStyle/>
          <a:p>
            <a:r>
              <a:rPr lang="en-US" sz="2400" dirty="0"/>
              <a:t>Investigator-assessed PFS benefit observed with rucaparib independent of </a:t>
            </a:r>
            <a:r>
              <a:rPr lang="en-US" sz="2400" i="1" dirty="0"/>
              <a:t>BRCA</a:t>
            </a:r>
            <a:r>
              <a:rPr lang="en-US" sz="2400" dirty="0"/>
              <a:t> and HRD status</a:t>
            </a:r>
          </a:p>
          <a:p>
            <a:r>
              <a:rPr lang="en-US" sz="2400" dirty="0"/>
              <a:t>Similar results observed with BICR-assessed PFS</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a:t>
            </a:r>
            <a:endParaRPr lang="en-US" altLang="en-US" sz="1200" b="0" dirty="0">
              <a:solidFill>
                <a:schemeClr val="bg2"/>
              </a:solidFill>
              <a:latin typeface="Calibri" panose="020F0502020204030204" pitchFamily="34" charset="0"/>
            </a:endParaRPr>
          </a:p>
        </p:txBody>
      </p:sp>
      <p:sp>
        <p:nvSpPr>
          <p:cNvPr id="10" name="TextBox 9">
            <a:extLst>
              <a:ext uri="{FF2B5EF4-FFF2-40B4-BE49-F238E27FC236}">
                <a16:creationId xmlns:a16="http://schemas.microsoft.com/office/drawing/2014/main" id="{434F55F4-E094-F4FE-79B1-415C43E82DA1}"/>
              </a:ext>
            </a:extLst>
          </p:cNvPr>
          <p:cNvSpPr txBox="1"/>
          <p:nvPr/>
        </p:nvSpPr>
        <p:spPr bwMode="auto">
          <a:xfrm>
            <a:off x="2525038" y="1429041"/>
            <a:ext cx="2611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HRD-Positive Populations</a:t>
            </a:r>
          </a:p>
        </p:txBody>
      </p:sp>
      <p:sp>
        <p:nvSpPr>
          <p:cNvPr id="13" name="TextBox 12">
            <a:extLst>
              <a:ext uri="{FF2B5EF4-FFF2-40B4-BE49-F238E27FC236}">
                <a16:creationId xmlns:a16="http://schemas.microsoft.com/office/drawing/2014/main" id="{F8EF936E-9DC7-07E6-20F8-D630FF73A620}"/>
              </a:ext>
            </a:extLst>
          </p:cNvPr>
          <p:cNvSpPr txBox="1"/>
          <p:nvPr/>
        </p:nvSpPr>
        <p:spPr bwMode="auto">
          <a:xfrm>
            <a:off x="7779830" y="1429041"/>
            <a:ext cx="2613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HRD-Negative Population</a:t>
            </a:r>
          </a:p>
        </p:txBody>
      </p:sp>
      <p:sp>
        <p:nvSpPr>
          <p:cNvPr id="14" name="TextBox 13">
            <a:extLst>
              <a:ext uri="{FF2B5EF4-FFF2-40B4-BE49-F238E27FC236}">
                <a16:creationId xmlns:a16="http://schemas.microsoft.com/office/drawing/2014/main" id="{2AC3B2F0-0D67-D296-621D-29630DF5E7E2}"/>
              </a:ext>
            </a:extLst>
          </p:cNvPr>
          <p:cNvSpPr txBox="1"/>
          <p:nvPr/>
        </p:nvSpPr>
        <p:spPr bwMode="auto">
          <a:xfrm>
            <a:off x="3216849" y="1756749"/>
            <a:ext cx="87729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1" i="1" dirty="0">
                <a:solidFill>
                  <a:schemeClr val="bg1"/>
                </a:solidFill>
                <a:latin typeface="Calibri" panose="020F0502020204030204" pitchFamily="34" charset="0"/>
              </a:rPr>
              <a:t>BRCA</a:t>
            </a:r>
            <a:r>
              <a:rPr lang="en-US" sz="1600" b="1" baseline="30000" dirty="0">
                <a:solidFill>
                  <a:schemeClr val="bg1"/>
                </a:solidFill>
                <a:latin typeface="Calibri" panose="020F0502020204030204" pitchFamily="34" charset="0"/>
              </a:rPr>
              <a:t>mut</a:t>
            </a:r>
            <a:endParaRPr lang="en-US" sz="1600" b="1" i="1" dirty="0">
              <a:solidFill>
                <a:schemeClr val="bg1"/>
              </a:solidFill>
              <a:latin typeface="Calibri" panose="020F0502020204030204" pitchFamily="34" charset="0"/>
            </a:endParaRPr>
          </a:p>
        </p:txBody>
      </p:sp>
      <p:sp>
        <p:nvSpPr>
          <p:cNvPr id="15" name="TextBox 14">
            <a:extLst>
              <a:ext uri="{FF2B5EF4-FFF2-40B4-BE49-F238E27FC236}">
                <a16:creationId xmlns:a16="http://schemas.microsoft.com/office/drawing/2014/main" id="{8191E63B-BF3C-F9EB-DB59-9A63FFE84BF1}"/>
              </a:ext>
            </a:extLst>
          </p:cNvPr>
          <p:cNvSpPr txBox="1"/>
          <p:nvPr/>
        </p:nvSpPr>
        <p:spPr bwMode="auto">
          <a:xfrm>
            <a:off x="2860722" y="4179684"/>
            <a:ext cx="14832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1" i="1" dirty="0">
                <a:solidFill>
                  <a:schemeClr val="bg1"/>
                </a:solidFill>
                <a:latin typeface="Calibri" panose="020F0502020204030204" pitchFamily="34" charset="0"/>
              </a:rPr>
              <a:t>BRCA</a:t>
            </a:r>
            <a:r>
              <a:rPr lang="en-US" sz="1600" b="1" baseline="30000" dirty="0">
                <a:solidFill>
                  <a:schemeClr val="bg1"/>
                </a:solidFill>
                <a:latin typeface="Calibri" panose="020F0502020204030204" pitchFamily="34" charset="0"/>
              </a:rPr>
              <a:t>wt</a:t>
            </a:r>
            <a:r>
              <a:rPr lang="en-US" sz="1600" b="1" i="1" dirty="0">
                <a:solidFill>
                  <a:schemeClr val="bg1"/>
                </a:solidFill>
                <a:latin typeface="Calibri" panose="020F0502020204030204" pitchFamily="34" charset="0"/>
              </a:rPr>
              <a:t>/</a:t>
            </a:r>
            <a:r>
              <a:rPr lang="en-US" sz="1600" b="1" dirty="0">
                <a:solidFill>
                  <a:schemeClr val="bg1"/>
                </a:solidFill>
                <a:latin typeface="Calibri" panose="020F0502020204030204" pitchFamily="34" charset="0"/>
              </a:rPr>
              <a:t>LOH</a:t>
            </a:r>
            <a:r>
              <a:rPr lang="en-US" sz="1600" b="1" baseline="30000" dirty="0">
                <a:solidFill>
                  <a:schemeClr val="bg1"/>
                </a:solidFill>
                <a:latin typeface="Calibri" panose="020F0502020204030204" pitchFamily="34" charset="0"/>
              </a:rPr>
              <a:t>high</a:t>
            </a:r>
            <a:endParaRPr lang="en-US" sz="1600" b="1" i="1" dirty="0">
              <a:solidFill>
                <a:schemeClr val="bg1"/>
              </a:solidFill>
              <a:latin typeface="Calibri" panose="020F0502020204030204" pitchFamily="34" charset="0"/>
            </a:endParaRPr>
          </a:p>
        </p:txBody>
      </p:sp>
      <p:sp>
        <p:nvSpPr>
          <p:cNvPr id="17" name="TextBox 16">
            <a:extLst>
              <a:ext uri="{FF2B5EF4-FFF2-40B4-BE49-F238E27FC236}">
                <a16:creationId xmlns:a16="http://schemas.microsoft.com/office/drawing/2014/main" id="{ABE86C3E-CDDA-05FC-5ABD-F117AE1DECE9}"/>
              </a:ext>
            </a:extLst>
          </p:cNvPr>
          <p:cNvSpPr txBox="1"/>
          <p:nvPr/>
        </p:nvSpPr>
        <p:spPr bwMode="auto">
          <a:xfrm>
            <a:off x="8200065" y="1756749"/>
            <a:ext cx="15929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ctr">
              <a:lnSpc>
                <a:spcPct val="100000"/>
              </a:lnSpc>
              <a:spcBef>
                <a:spcPct val="50000"/>
              </a:spcBef>
              <a:spcAft>
                <a:spcPct val="0"/>
              </a:spcAft>
              <a:buClrTx/>
              <a:buFontTx/>
              <a:buNone/>
            </a:pPr>
            <a:r>
              <a:rPr lang="en-US" sz="1600" b="1" i="1" dirty="0">
                <a:solidFill>
                  <a:schemeClr val="bg1"/>
                </a:solidFill>
                <a:latin typeface="Calibri" panose="020F0502020204030204" pitchFamily="34" charset="0"/>
              </a:rPr>
              <a:t>BRCA</a:t>
            </a:r>
            <a:r>
              <a:rPr lang="en-US" sz="1600" b="1" baseline="30000" dirty="0">
                <a:solidFill>
                  <a:schemeClr val="bg1"/>
                </a:solidFill>
                <a:latin typeface="Calibri" panose="020F0502020204030204" pitchFamily="34" charset="0"/>
              </a:rPr>
              <a:t>wt</a:t>
            </a:r>
            <a:r>
              <a:rPr lang="en-US" sz="1600" b="1" dirty="0">
                <a:solidFill>
                  <a:schemeClr val="bg1"/>
                </a:solidFill>
                <a:latin typeface="Calibri" panose="020F0502020204030204" pitchFamily="34" charset="0"/>
              </a:rPr>
              <a:t>/LOH</a:t>
            </a:r>
            <a:r>
              <a:rPr lang="en-US" sz="1600" b="1" baseline="30000" dirty="0">
                <a:solidFill>
                  <a:schemeClr val="bg1"/>
                </a:solidFill>
                <a:latin typeface="Calibri" panose="020F0502020204030204" pitchFamily="34" charset="0"/>
              </a:rPr>
              <a:t>low</a:t>
            </a:r>
            <a:endParaRPr lang="en-US" sz="1600" b="1" dirty="0">
              <a:solidFill>
                <a:schemeClr val="bg1"/>
              </a:solidFill>
              <a:latin typeface="Calibri" panose="020F0502020204030204" pitchFamily="34" charset="0"/>
            </a:endParaRPr>
          </a:p>
        </p:txBody>
      </p:sp>
      <p:grpSp>
        <p:nvGrpSpPr>
          <p:cNvPr id="6" name="Group 5">
            <a:extLst>
              <a:ext uri="{FF2B5EF4-FFF2-40B4-BE49-F238E27FC236}">
                <a16:creationId xmlns:a16="http://schemas.microsoft.com/office/drawing/2014/main" id="{F5F3307F-F35E-ED9B-F8CC-18E9EB6E884E}"/>
              </a:ext>
            </a:extLst>
          </p:cNvPr>
          <p:cNvGrpSpPr/>
          <p:nvPr/>
        </p:nvGrpSpPr>
        <p:grpSpPr>
          <a:xfrm>
            <a:off x="656827" y="2035155"/>
            <a:ext cx="5395317" cy="2174335"/>
            <a:chOff x="656827" y="1811867"/>
            <a:chExt cx="5395317" cy="2174335"/>
          </a:xfrm>
        </p:grpSpPr>
        <p:sp>
          <p:nvSpPr>
            <p:cNvPr id="19" name="TextBox 18">
              <a:extLst>
                <a:ext uri="{FF2B5EF4-FFF2-40B4-BE49-F238E27FC236}">
                  <a16:creationId xmlns:a16="http://schemas.microsoft.com/office/drawing/2014/main" id="{0457A903-AEA3-405D-9C7F-87B88358B222}"/>
                </a:ext>
              </a:extLst>
            </p:cNvPr>
            <p:cNvSpPr txBox="1"/>
            <p:nvPr/>
          </p:nvSpPr>
          <p:spPr bwMode="auto">
            <a:xfrm rot="16200000">
              <a:off x="446256" y="2563914"/>
              <a:ext cx="7289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cs typeface="Calibri" panose="020F0502020204030204" pitchFamily="34" charset="0"/>
                </a:rPr>
                <a:t>PFS (%)</a:t>
              </a:r>
            </a:p>
          </p:txBody>
        </p:sp>
        <p:sp>
          <p:nvSpPr>
            <p:cNvPr id="20" name="TextBox 19">
              <a:extLst>
                <a:ext uri="{FF2B5EF4-FFF2-40B4-BE49-F238E27FC236}">
                  <a16:creationId xmlns:a16="http://schemas.microsoft.com/office/drawing/2014/main" id="{9803689E-EE59-A80A-3100-954ED3FD5F10}"/>
                </a:ext>
              </a:extLst>
            </p:cNvPr>
            <p:cNvSpPr txBox="1"/>
            <p:nvPr/>
          </p:nvSpPr>
          <p:spPr bwMode="auto">
            <a:xfrm>
              <a:off x="3323012" y="367842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1" dirty="0">
                  <a:solidFill>
                    <a:schemeClr val="bg1"/>
                  </a:solidFill>
                  <a:latin typeface="Calibri" panose="020F0502020204030204" pitchFamily="34" charset="0"/>
                  <a:cs typeface="Calibri" panose="020F0502020204030204" pitchFamily="34" charset="0"/>
                </a:rPr>
                <a:t>Mo</a:t>
              </a:r>
            </a:p>
          </p:txBody>
        </p:sp>
        <p:grpSp>
          <p:nvGrpSpPr>
            <p:cNvPr id="21" name="Group 20">
              <a:extLst>
                <a:ext uri="{FF2B5EF4-FFF2-40B4-BE49-F238E27FC236}">
                  <a16:creationId xmlns:a16="http://schemas.microsoft.com/office/drawing/2014/main" id="{5B71AECB-1AF8-C263-E740-4D8B3D7F2F81}"/>
                </a:ext>
              </a:extLst>
            </p:cNvPr>
            <p:cNvGrpSpPr/>
            <p:nvPr/>
          </p:nvGrpSpPr>
          <p:grpSpPr>
            <a:xfrm>
              <a:off x="760615" y="1811867"/>
              <a:ext cx="458779" cy="1827331"/>
              <a:chOff x="713834" y="1569166"/>
              <a:chExt cx="458779" cy="3310824"/>
            </a:xfrm>
          </p:grpSpPr>
          <p:sp>
            <p:nvSpPr>
              <p:cNvPr id="64" name="TextBox 63">
                <a:extLst>
                  <a:ext uri="{FF2B5EF4-FFF2-40B4-BE49-F238E27FC236}">
                    <a16:creationId xmlns:a16="http://schemas.microsoft.com/office/drawing/2014/main" id="{FEA7A59E-F20A-70C2-A222-6B61ABC47F89}"/>
                  </a:ext>
                </a:extLst>
              </p:cNvPr>
              <p:cNvSpPr txBox="1"/>
              <p:nvPr/>
            </p:nvSpPr>
            <p:spPr bwMode="auto">
              <a:xfrm>
                <a:off x="896576" y="4361385"/>
                <a:ext cx="276037"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sp>
            <p:nvSpPr>
              <p:cNvPr id="65" name="TextBox 64">
                <a:extLst>
                  <a:ext uri="{FF2B5EF4-FFF2-40B4-BE49-F238E27FC236}">
                    <a16:creationId xmlns:a16="http://schemas.microsoft.com/office/drawing/2014/main" id="{9C18DFD1-CC34-1752-CDEA-23241575E296}"/>
                  </a:ext>
                </a:extLst>
              </p:cNvPr>
              <p:cNvSpPr txBox="1"/>
              <p:nvPr/>
            </p:nvSpPr>
            <p:spPr bwMode="auto">
              <a:xfrm>
                <a:off x="805205" y="3802942"/>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20</a:t>
                </a:r>
              </a:p>
            </p:txBody>
          </p:sp>
          <p:sp>
            <p:nvSpPr>
              <p:cNvPr id="66" name="TextBox 65">
                <a:extLst>
                  <a:ext uri="{FF2B5EF4-FFF2-40B4-BE49-F238E27FC236}">
                    <a16:creationId xmlns:a16="http://schemas.microsoft.com/office/drawing/2014/main" id="{E00D412B-D9A6-0BA5-F8BC-AFCDDD7C73EC}"/>
                  </a:ext>
                </a:extLst>
              </p:cNvPr>
              <p:cNvSpPr txBox="1"/>
              <p:nvPr/>
            </p:nvSpPr>
            <p:spPr bwMode="auto">
              <a:xfrm>
                <a:off x="805205" y="3244498"/>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40</a:t>
                </a:r>
              </a:p>
            </p:txBody>
          </p:sp>
          <p:sp>
            <p:nvSpPr>
              <p:cNvPr id="67" name="TextBox 66">
                <a:extLst>
                  <a:ext uri="{FF2B5EF4-FFF2-40B4-BE49-F238E27FC236}">
                    <a16:creationId xmlns:a16="http://schemas.microsoft.com/office/drawing/2014/main" id="{928C680C-6D57-3D19-6E8E-AD98E57BCAE1}"/>
                  </a:ext>
                </a:extLst>
              </p:cNvPr>
              <p:cNvSpPr txBox="1"/>
              <p:nvPr/>
            </p:nvSpPr>
            <p:spPr bwMode="auto">
              <a:xfrm>
                <a:off x="805205" y="2686054"/>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60</a:t>
                </a:r>
              </a:p>
            </p:txBody>
          </p:sp>
          <p:sp>
            <p:nvSpPr>
              <p:cNvPr id="68" name="TextBox 67">
                <a:extLst>
                  <a:ext uri="{FF2B5EF4-FFF2-40B4-BE49-F238E27FC236}">
                    <a16:creationId xmlns:a16="http://schemas.microsoft.com/office/drawing/2014/main" id="{DE0B6624-B9C8-13F2-3EE7-E3E3F227E798}"/>
                  </a:ext>
                </a:extLst>
              </p:cNvPr>
              <p:cNvSpPr txBox="1"/>
              <p:nvPr/>
            </p:nvSpPr>
            <p:spPr bwMode="auto">
              <a:xfrm>
                <a:off x="805205" y="2127612"/>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80</a:t>
                </a:r>
              </a:p>
            </p:txBody>
          </p:sp>
          <p:sp>
            <p:nvSpPr>
              <p:cNvPr id="69" name="TextBox 68">
                <a:extLst>
                  <a:ext uri="{FF2B5EF4-FFF2-40B4-BE49-F238E27FC236}">
                    <a16:creationId xmlns:a16="http://schemas.microsoft.com/office/drawing/2014/main" id="{DEC3C422-3C0F-2E1F-6EED-D78E37FEA41E}"/>
                  </a:ext>
                </a:extLst>
              </p:cNvPr>
              <p:cNvSpPr txBox="1"/>
              <p:nvPr/>
            </p:nvSpPr>
            <p:spPr bwMode="auto">
              <a:xfrm>
                <a:off x="713834" y="1569166"/>
                <a:ext cx="458779"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100</a:t>
                </a:r>
              </a:p>
            </p:txBody>
          </p:sp>
        </p:grpSp>
        <p:grpSp>
          <p:nvGrpSpPr>
            <p:cNvPr id="22" name="Group 21">
              <a:extLst>
                <a:ext uri="{FF2B5EF4-FFF2-40B4-BE49-F238E27FC236}">
                  <a16:creationId xmlns:a16="http://schemas.microsoft.com/office/drawing/2014/main" id="{A26B4FA8-A397-4B69-5F82-C760A530481F}"/>
                </a:ext>
              </a:extLst>
            </p:cNvPr>
            <p:cNvGrpSpPr/>
            <p:nvPr/>
          </p:nvGrpSpPr>
          <p:grpSpPr>
            <a:xfrm>
              <a:off x="1068867" y="3509531"/>
              <a:ext cx="4983277" cy="286232"/>
              <a:chOff x="2063140" y="4513793"/>
              <a:chExt cx="5653973" cy="286232"/>
            </a:xfrm>
          </p:grpSpPr>
          <p:sp>
            <p:nvSpPr>
              <p:cNvPr id="50" name="TextBox 49">
                <a:extLst>
                  <a:ext uri="{FF2B5EF4-FFF2-40B4-BE49-F238E27FC236}">
                    <a16:creationId xmlns:a16="http://schemas.microsoft.com/office/drawing/2014/main" id="{C14320EC-BEC7-F34C-A4B8-659248DB4933}"/>
                  </a:ext>
                </a:extLst>
              </p:cNvPr>
              <p:cNvSpPr txBox="1"/>
              <p:nvPr/>
            </p:nvSpPr>
            <p:spPr bwMode="auto">
              <a:xfrm>
                <a:off x="2063140"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sp>
            <p:nvSpPr>
              <p:cNvPr id="51" name="TextBox 50">
                <a:extLst>
                  <a:ext uri="{FF2B5EF4-FFF2-40B4-BE49-F238E27FC236}">
                    <a16:creationId xmlns:a16="http://schemas.microsoft.com/office/drawing/2014/main" id="{A6579299-C4CB-EF93-AFF6-2010B678BDFC}"/>
                  </a:ext>
                </a:extLst>
              </p:cNvPr>
              <p:cNvSpPr txBox="1"/>
              <p:nvPr/>
            </p:nvSpPr>
            <p:spPr bwMode="auto">
              <a:xfrm>
                <a:off x="2469289"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a:t>
                </a:r>
              </a:p>
            </p:txBody>
          </p:sp>
          <p:sp>
            <p:nvSpPr>
              <p:cNvPr id="52" name="TextBox 51">
                <a:extLst>
                  <a:ext uri="{FF2B5EF4-FFF2-40B4-BE49-F238E27FC236}">
                    <a16:creationId xmlns:a16="http://schemas.microsoft.com/office/drawing/2014/main" id="{1AA31DB5-743C-CFA2-192B-16FAE772802A}"/>
                  </a:ext>
                </a:extLst>
              </p:cNvPr>
              <p:cNvSpPr txBox="1"/>
              <p:nvPr/>
            </p:nvSpPr>
            <p:spPr bwMode="auto">
              <a:xfrm>
                <a:off x="2872719"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a:t>
                </a:r>
              </a:p>
            </p:txBody>
          </p:sp>
          <p:sp>
            <p:nvSpPr>
              <p:cNvPr id="53" name="TextBox 52">
                <a:extLst>
                  <a:ext uri="{FF2B5EF4-FFF2-40B4-BE49-F238E27FC236}">
                    <a16:creationId xmlns:a16="http://schemas.microsoft.com/office/drawing/2014/main" id="{92F8672A-75AA-D5F1-192D-F9C58DFA4BB3}"/>
                  </a:ext>
                </a:extLst>
              </p:cNvPr>
              <p:cNvSpPr txBox="1"/>
              <p:nvPr/>
            </p:nvSpPr>
            <p:spPr bwMode="auto">
              <a:xfrm>
                <a:off x="3278868"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9</a:t>
                </a:r>
              </a:p>
            </p:txBody>
          </p:sp>
          <p:sp>
            <p:nvSpPr>
              <p:cNvPr id="54" name="TextBox 53">
                <a:extLst>
                  <a:ext uri="{FF2B5EF4-FFF2-40B4-BE49-F238E27FC236}">
                    <a16:creationId xmlns:a16="http://schemas.microsoft.com/office/drawing/2014/main" id="{DE604AA9-8029-3BC3-2C3A-E8CD7508AAA3}"/>
                  </a:ext>
                </a:extLst>
              </p:cNvPr>
              <p:cNvSpPr txBox="1"/>
              <p:nvPr/>
            </p:nvSpPr>
            <p:spPr bwMode="auto">
              <a:xfrm>
                <a:off x="3636481"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12</a:t>
                </a:r>
              </a:p>
            </p:txBody>
          </p:sp>
          <p:sp>
            <p:nvSpPr>
              <p:cNvPr id="55" name="TextBox 54">
                <a:extLst>
                  <a:ext uri="{FF2B5EF4-FFF2-40B4-BE49-F238E27FC236}">
                    <a16:creationId xmlns:a16="http://schemas.microsoft.com/office/drawing/2014/main" id="{919D52E4-3BD8-DF32-4D41-A340771583C9}"/>
                  </a:ext>
                </a:extLst>
              </p:cNvPr>
              <p:cNvSpPr txBox="1"/>
              <p:nvPr/>
            </p:nvSpPr>
            <p:spPr bwMode="auto">
              <a:xfrm>
                <a:off x="4054632"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15</a:t>
                </a:r>
              </a:p>
            </p:txBody>
          </p:sp>
          <p:sp>
            <p:nvSpPr>
              <p:cNvPr id="56" name="TextBox 55">
                <a:extLst>
                  <a:ext uri="{FF2B5EF4-FFF2-40B4-BE49-F238E27FC236}">
                    <a16:creationId xmlns:a16="http://schemas.microsoft.com/office/drawing/2014/main" id="{4B8E5C65-01DE-58C6-88CE-628CDD634DDE}"/>
                  </a:ext>
                </a:extLst>
              </p:cNvPr>
              <p:cNvSpPr txBox="1"/>
              <p:nvPr/>
            </p:nvSpPr>
            <p:spPr bwMode="auto">
              <a:xfrm>
                <a:off x="4458064"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18</a:t>
                </a:r>
              </a:p>
            </p:txBody>
          </p:sp>
          <p:sp>
            <p:nvSpPr>
              <p:cNvPr id="57" name="TextBox 56">
                <a:extLst>
                  <a:ext uri="{FF2B5EF4-FFF2-40B4-BE49-F238E27FC236}">
                    <a16:creationId xmlns:a16="http://schemas.microsoft.com/office/drawing/2014/main" id="{B140851B-69B6-3152-AABF-B288472F747D}"/>
                  </a:ext>
                </a:extLst>
              </p:cNvPr>
              <p:cNvSpPr txBox="1"/>
              <p:nvPr/>
            </p:nvSpPr>
            <p:spPr bwMode="auto">
              <a:xfrm>
                <a:off x="4860211"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21</a:t>
                </a:r>
              </a:p>
            </p:txBody>
          </p:sp>
          <p:sp>
            <p:nvSpPr>
              <p:cNvPr id="58" name="TextBox 57">
                <a:extLst>
                  <a:ext uri="{FF2B5EF4-FFF2-40B4-BE49-F238E27FC236}">
                    <a16:creationId xmlns:a16="http://schemas.microsoft.com/office/drawing/2014/main" id="{0D13A52A-7AF0-F970-1A6D-77944E269E2B}"/>
                  </a:ext>
                </a:extLst>
              </p:cNvPr>
              <p:cNvSpPr txBox="1"/>
              <p:nvPr/>
            </p:nvSpPr>
            <p:spPr bwMode="auto">
              <a:xfrm>
                <a:off x="5267187"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24</a:t>
                </a:r>
              </a:p>
            </p:txBody>
          </p:sp>
          <p:sp>
            <p:nvSpPr>
              <p:cNvPr id="59" name="TextBox 58">
                <a:extLst>
                  <a:ext uri="{FF2B5EF4-FFF2-40B4-BE49-F238E27FC236}">
                    <a16:creationId xmlns:a16="http://schemas.microsoft.com/office/drawing/2014/main" id="{5F8AE8E7-CC24-2B9E-AD75-B5C1E6EF7031}"/>
                  </a:ext>
                </a:extLst>
              </p:cNvPr>
              <p:cNvSpPr txBox="1"/>
              <p:nvPr/>
            </p:nvSpPr>
            <p:spPr bwMode="auto">
              <a:xfrm>
                <a:off x="5674619"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27</a:t>
                </a:r>
              </a:p>
            </p:txBody>
          </p:sp>
          <p:sp>
            <p:nvSpPr>
              <p:cNvPr id="60" name="TextBox 59">
                <a:extLst>
                  <a:ext uri="{FF2B5EF4-FFF2-40B4-BE49-F238E27FC236}">
                    <a16:creationId xmlns:a16="http://schemas.microsoft.com/office/drawing/2014/main" id="{F8EB4B4F-AE4F-8C70-4057-047A15B4A1B3}"/>
                  </a:ext>
                </a:extLst>
              </p:cNvPr>
              <p:cNvSpPr txBox="1"/>
              <p:nvPr/>
            </p:nvSpPr>
            <p:spPr bwMode="auto">
              <a:xfrm>
                <a:off x="6086163"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30</a:t>
                </a:r>
              </a:p>
            </p:txBody>
          </p:sp>
          <p:sp>
            <p:nvSpPr>
              <p:cNvPr id="61" name="TextBox 60">
                <a:extLst>
                  <a:ext uri="{FF2B5EF4-FFF2-40B4-BE49-F238E27FC236}">
                    <a16:creationId xmlns:a16="http://schemas.microsoft.com/office/drawing/2014/main" id="{8DD167AC-8E37-1C24-5FB1-DBB9D8C421F0}"/>
                  </a:ext>
                </a:extLst>
              </p:cNvPr>
              <p:cNvSpPr txBox="1"/>
              <p:nvPr/>
            </p:nvSpPr>
            <p:spPr bwMode="auto">
              <a:xfrm>
                <a:off x="6490213"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33</a:t>
                </a:r>
              </a:p>
            </p:txBody>
          </p:sp>
          <p:sp>
            <p:nvSpPr>
              <p:cNvPr id="62" name="TextBox 61">
                <a:extLst>
                  <a:ext uri="{FF2B5EF4-FFF2-40B4-BE49-F238E27FC236}">
                    <a16:creationId xmlns:a16="http://schemas.microsoft.com/office/drawing/2014/main" id="{49C2B961-A097-54B2-A3ED-3F13A983CB2D}"/>
                  </a:ext>
                </a:extLst>
              </p:cNvPr>
              <p:cNvSpPr txBox="1"/>
              <p:nvPr/>
            </p:nvSpPr>
            <p:spPr bwMode="auto">
              <a:xfrm>
                <a:off x="6905524"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36</a:t>
                </a:r>
              </a:p>
            </p:txBody>
          </p:sp>
          <p:sp>
            <p:nvSpPr>
              <p:cNvPr id="63" name="TextBox 62">
                <a:extLst>
                  <a:ext uri="{FF2B5EF4-FFF2-40B4-BE49-F238E27FC236}">
                    <a16:creationId xmlns:a16="http://schemas.microsoft.com/office/drawing/2014/main" id="{6B7EC3A8-F442-05AE-06AA-95D8DDEB9356}"/>
                  </a:ext>
                </a:extLst>
              </p:cNvPr>
              <p:cNvSpPr txBox="1"/>
              <p:nvPr/>
            </p:nvSpPr>
            <p:spPr bwMode="auto">
              <a:xfrm>
                <a:off x="7300256"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39</a:t>
                </a:r>
              </a:p>
            </p:txBody>
          </p:sp>
        </p:grpSp>
        <p:sp>
          <p:nvSpPr>
            <p:cNvPr id="23" name="Freeform: Shape 22">
              <a:extLst>
                <a:ext uri="{FF2B5EF4-FFF2-40B4-BE49-F238E27FC236}">
                  <a16:creationId xmlns:a16="http://schemas.microsoft.com/office/drawing/2014/main" id="{EF40450F-DEEA-4DB3-095D-EC1A2BAAE379}"/>
                </a:ext>
              </a:extLst>
            </p:cNvPr>
            <p:cNvSpPr/>
            <p:nvPr/>
          </p:nvSpPr>
          <p:spPr bwMode="auto">
            <a:xfrm>
              <a:off x="1200121" y="1892300"/>
              <a:ext cx="4699029" cy="1581169"/>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sz="1400" dirty="0">
                <a:latin typeface="Calibri" panose="020F0502020204030204" pitchFamily="34" charset="0"/>
                <a:cs typeface="Calibri" panose="020F0502020204030204" pitchFamily="34" charset="0"/>
              </a:endParaRPr>
            </a:p>
          </p:txBody>
        </p:sp>
        <p:grpSp>
          <p:nvGrpSpPr>
            <p:cNvPr id="24" name="Group 23">
              <a:extLst>
                <a:ext uri="{FF2B5EF4-FFF2-40B4-BE49-F238E27FC236}">
                  <a16:creationId xmlns:a16="http://schemas.microsoft.com/office/drawing/2014/main" id="{926FF8F2-5C72-EF09-4901-5C57EB549282}"/>
                </a:ext>
              </a:extLst>
            </p:cNvPr>
            <p:cNvGrpSpPr/>
            <p:nvPr/>
          </p:nvGrpSpPr>
          <p:grpSpPr>
            <a:xfrm>
              <a:off x="1142652" y="1942387"/>
              <a:ext cx="57469" cy="1531082"/>
              <a:chOff x="901264" y="1705026"/>
              <a:chExt cx="1347222" cy="2802492"/>
            </a:xfrm>
          </p:grpSpPr>
          <p:cxnSp>
            <p:nvCxnSpPr>
              <p:cNvPr id="44" name="Straight Connector 43">
                <a:extLst>
                  <a:ext uri="{FF2B5EF4-FFF2-40B4-BE49-F238E27FC236}">
                    <a16:creationId xmlns:a16="http://schemas.microsoft.com/office/drawing/2014/main" id="{F6B07D54-7095-297C-C32C-8D79E17A7679}"/>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E35C3F1A-27E8-BB1F-F7F0-D63C1C0A19BE}"/>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169780B8-A02F-B019-B2BD-472FD721377F}"/>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2380394E-12D8-B757-6972-0677370A7C27}"/>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EA900F7D-0140-22A6-26DB-F09C223E59B6}"/>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834BB66-70A7-603D-55D6-82AFF650B05F}"/>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5" name="Group 24">
              <a:extLst>
                <a:ext uri="{FF2B5EF4-FFF2-40B4-BE49-F238E27FC236}">
                  <a16:creationId xmlns:a16="http://schemas.microsoft.com/office/drawing/2014/main" id="{81872EB0-6B34-9B3E-F9B7-3FD1A86B78CA}"/>
                </a:ext>
              </a:extLst>
            </p:cNvPr>
            <p:cNvGrpSpPr/>
            <p:nvPr/>
          </p:nvGrpSpPr>
          <p:grpSpPr>
            <a:xfrm>
              <a:off x="1200121" y="3462190"/>
              <a:ext cx="4667279" cy="93809"/>
              <a:chOff x="2229009" y="4207470"/>
              <a:chExt cx="5296530" cy="307118"/>
            </a:xfrm>
          </p:grpSpPr>
          <p:grpSp>
            <p:nvGrpSpPr>
              <p:cNvPr id="27" name="Group 26">
                <a:extLst>
                  <a:ext uri="{FF2B5EF4-FFF2-40B4-BE49-F238E27FC236}">
                    <a16:creationId xmlns:a16="http://schemas.microsoft.com/office/drawing/2014/main" id="{C6A3674A-B191-EE0B-9D10-F862B9D3C0BC}"/>
                  </a:ext>
                </a:extLst>
              </p:cNvPr>
              <p:cNvGrpSpPr/>
              <p:nvPr/>
            </p:nvGrpSpPr>
            <p:grpSpPr>
              <a:xfrm rot="5400000">
                <a:off x="3091230" y="3345249"/>
                <a:ext cx="307117" cy="2031560"/>
                <a:chOff x="901264" y="1705026"/>
                <a:chExt cx="1347222" cy="2802492"/>
              </a:xfrm>
            </p:grpSpPr>
            <p:cxnSp>
              <p:nvCxnSpPr>
                <p:cNvPr id="38" name="Straight Connector 37">
                  <a:extLst>
                    <a:ext uri="{FF2B5EF4-FFF2-40B4-BE49-F238E27FC236}">
                      <a16:creationId xmlns:a16="http://schemas.microsoft.com/office/drawing/2014/main" id="{158DB822-B0FF-DF4D-03B0-5B48CFEBD41C}"/>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6349D830-E657-31C3-3A48-0CF90B9242BE}"/>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8486C45-95F9-1CCB-3CFC-36C5C5C6E0EE}"/>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994894EA-717C-421D-4F02-E6D8C0CB07F6}"/>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FB5695E-AED3-2E69-25A5-27706BB22FFD}"/>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E74C1C5B-40EA-C11F-DE4E-FE4573FBF2C8}"/>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8" name="Group 27">
                <a:extLst>
                  <a:ext uri="{FF2B5EF4-FFF2-40B4-BE49-F238E27FC236}">
                    <a16:creationId xmlns:a16="http://schemas.microsoft.com/office/drawing/2014/main" id="{BC1641A5-C2F7-D91F-B892-05C8973A4937}"/>
                  </a:ext>
                </a:extLst>
              </p:cNvPr>
              <p:cNvGrpSpPr/>
              <p:nvPr/>
            </p:nvGrpSpPr>
            <p:grpSpPr>
              <a:xfrm rot="5400000">
                <a:off x="5534813" y="3345249"/>
                <a:ext cx="307117" cy="2031560"/>
                <a:chOff x="901264" y="1705026"/>
                <a:chExt cx="1347222" cy="2802492"/>
              </a:xfrm>
            </p:grpSpPr>
            <p:cxnSp>
              <p:nvCxnSpPr>
                <p:cNvPr id="32" name="Straight Connector 31">
                  <a:extLst>
                    <a:ext uri="{FF2B5EF4-FFF2-40B4-BE49-F238E27FC236}">
                      <a16:creationId xmlns:a16="http://schemas.microsoft.com/office/drawing/2014/main" id="{186C853B-59B2-8549-9012-24F7D06CF77A}"/>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4C55A3EF-D04D-DFB0-0EA7-9451369AAEAA}"/>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54735C3-1479-03C9-0352-6B6856B0211E}"/>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34FF4A0-49CB-74B0-0DEB-05439F8B211E}"/>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B59AD0C2-AECF-1702-1C8E-A66177D9228B}"/>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7C8B33F8-4232-6C28-B413-39CB9591AC35}"/>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9" name="Group 28">
                <a:extLst>
                  <a:ext uri="{FF2B5EF4-FFF2-40B4-BE49-F238E27FC236}">
                    <a16:creationId xmlns:a16="http://schemas.microsoft.com/office/drawing/2014/main" id="{2778E19E-63AE-6FB9-09E8-12042DCB7EB9}"/>
                  </a:ext>
                </a:extLst>
              </p:cNvPr>
              <p:cNvGrpSpPr/>
              <p:nvPr/>
            </p:nvGrpSpPr>
            <p:grpSpPr>
              <a:xfrm rot="5400000">
                <a:off x="7166490" y="4155540"/>
                <a:ext cx="307117" cy="410980"/>
                <a:chOff x="901264" y="3951453"/>
                <a:chExt cx="1347222" cy="556065"/>
              </a:xfrm>
            </p:grpSpPr>
            <p:cxnSp>
              <p:nvCxnSpPr>
                <p:cNvPr id="30" name="Straight Connector 29">
                  <a:extLst>
                    <a:ext uri="{FF2B5EF4-FFF2-40B4-BE49-F238E27FC236}">
                      <a16:creationId xmlns:a16="http://schemas.microsoft.com/office/drawing/2014/main" id="{A4A4BEEA-ECA3-37DF-0D2C-63A6ED1269B4}"/>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6B48D85F-1943-588C-A4FE-EF7D0A7DAADA}"/>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26" name="Straight Connector 25">
              <a:extLst>
                <a:ext uri="{FF2B5EF4-FFF2-40B4-BE49-F238E27FC236}">
                  <a16:creationId xmlns:a16="http://schemas.microsoft.com/office/drawing/2014/main" id="{F4315D29-7ABF-2BC4-A745-0D96B74BDDC5}"/>
                </a:ext>
              </a:extLst>
            </p:cNvPr>
            <p:cNvCxnSpPr>
              <a:cxnSpLocks/>
            </p:cNvCxnSpPr>
            <p:nvPr/>
          </p:nvCxnSpPr>
          <p:spPr bwMode="auto">
            <a:xfrm flipH="1">
              <a:off x="1200121" y="2721611"/>
              <a:ext cx="4662199" cy="0"/>
            </a:xfrm>
            <a:prstGeom prst="line">
              <a:avLst/>
            </a:prstGeom>
            <a:noFill/>
            <a:ln w="28575" cap="flat" cmpd="sng" algn="ctr">
              <a:solidFill>
                <a:schemeClr val="tx2">
                  <a:lumMod val="90000"/>
                </a:schemeClr>
              </a:solidFill>
              <a:prstDash val="sysDash"/>
              <a:round/>
              <a:headEnd type="none" w="med" len="med"/>
              <a:tailEnd type="none" w="med" len="med"/>
            </a:ln>
            <a:effectLst/>
          </p:spPr>
        </p:cxnSp>
      </p:grpSp>
      <p:grpSp>
        <p:nvGrpSpPr>
          <p:cNvPr id="70" name="Group 69">
            <a:extLst>
              <a:ext uri="{FF2B5EF4-FFF2-40B4-BE49-F238E27FC236}">
                <a16:creationId xmlns:a16="http://schemas.microsoft.com/office/drawing/2014/main" id="{2AC2FC71-483D-E15A-0135-C6B6404C89D9}"/>
              </a:ext>
            </a:extLst>
          </p:cNvPr>
          <p:cNvGrpSpPr/>
          <p:nvPr/>
        </p:nvGrpSpPr>
        <p:grpSpPr>
          <a:xfrm>
            <a:off x="6125631" y="2026689"/>
            <a:ext cx="5395317" cy="2174335"/>
            <a:chOff x="656827" y="1811867"/>
            <a:chExt cx="5395317" cy="2174335"/>
          </a:xfrm>
        </p:grpSpPr>
        <p:sp>
          <p:nvSpPr>
            <p:cNvPr id="71" name="TextBox 70">
              <a:extLst>
                <a:ext uri="{FF2B5EF4-FFF2-40B4-BE49-F238E27FC236}">
                  <a16:creationId xmlns:a16="http://schemas.microsoft.com/office/drawing/2014/main" id="{2C93B9D2-CFFA-BB61-2A7E-6664ECE74CBC}"/>
                </a:ext>
              </a:extLst>
            </p:cNvPr>
            <p:cNvSpPr txBox="1"/>
            <p:nvPr/>
          </p:nvSpPr>
          <p:spPr bwMode="auto">
            <a:xfrm rot="16200000">
              <a:off x="446256" y="2563914"/>
              <a:ext cx="7289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cs typeface="Calibri" panose="020F0502020204030204" pitchFamily="34" charset="0"/>
                </a:rPr>
                <a:t>PFS (%)</a:t>
              </a:r>
            </a:p>
          </p:txBody>
        </p:sp>
        <p:sp>
          <p:nvSpPr>
            <p:cNvPr id="72" name="TextBox 71">
              <a:extLst>
                <a:ext uri="{FF2B5EF4-FFF2-40B4-BE49-F238E27FC236}">
                  <a16:creationId xmlns:a16="http://schemas.microsoft.com/office/drawing/2014/main" id="{3FD1A1C1-9B8C-8EC8-5DD5-5D05B9E0DA0D}"/>
                </a:ext>
              </a:extLst>
            </p:cNvPr>
            <p:cNvSpPr txBox="1"/>
            <p:nvPr/>
          </p:nvSpPr>
          <p:spPr bwMode="auto">
            <a:xfrm>
              <a:off x="3323012" y="367842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1" dirty="0">
                  <a:solidFill>
                    <a:schemeClr val="bg1"/>
                  </a:solidFill>
                  <a:latin typeface="Calibri" panose="020F0502020204030204" pitchFamily="34" charset="0"/>
                  <a:cs typeface="Calibri" panose="020F0502020204030204" pitchFamily="34" charset="0"/>
                </a:rPr>
                <a:t>Mo</a:t>
              </a:r>
            </a:p>
          </p:txBody>
        </p:sp>
        <p:grpSp>
          <p:nvGrpSpPr>
            <p:cNvPr id="73" name="Group 72">
              <a:extLst>
                <a:ext uri="{FF2B5EF4-FFF2-40B4-BE49-F238E27FC236}">
                  <a16:creationId xmlns:a16="http://schemas.microsoft.com/office/drawing/2014/main" id="{EF9A3612-82D7-84B0-2283-4B09843645B0}"/>
                </a:ext>
              </a:extLst>
            </p:cNvPr>
            <p:cNvGrpSpPr/>
            <p:nvPr/>
          </p:nvGrpSpPr>
          <p:grpSpPr>
            <a:xfrm>
              <a:off x="760615" y="1811867"/>
              <a:ext cx="458779" cy="1827331"/>
              <a:chOff x="713834" y="1569166"/>
              <a:chExt cx="458779" cy="3310824"/>
            </a:xfrm>
          </p:grpSpPr>
          <p:sp>
            <p:nvSpPr>
              <p:cNvPr id="116" name="TextBox 115">
                <a:extLst>
                  <a:ext uri="{FF2B5EF4-FFF2-40B4-BE49-F238E27FC236}">
                    <a16:creationId xmlns:a16="http://schemas.microsoft.com/office/drawing/2014/main" id="{07DFB34D-9BF4-9345-DE9C-E323DE698265}"/>
                  </a:ext>
                </a:extLst>
              </p:cNvPr>
              <p:cNvSpPr txBox="1"/>
              <p:nvPr/>
            </p:nvSpPr>
            <p:spPr bwMode="auto">
              <a:xfrm>
                <a:off x="896576" y="4361385"/>
                <a:ext cx="276037"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sp>
            <p:nvSpPr>
              <p:cNvPr id="117" name="TextBox 116">
                <a:extLst>
                  <a:ext uri="{FF2B5EF4-FFF2-40B4-BE49-F238E27FC236}">
                    <a16:creationId xmlns:a16="http://schemas.microsoft.com/office/drawing/2014/main" id="{C9388EBA-AE53-B623-C786-FE204BFDD316}"/>
                  </a:ext>
                </a:extLst>
              </p:cNvPr>
              <p:cNvSpPr txBox="1"/>
              <p:nvPr/>
            </p:nvSpPr>
            <p:spPr bwMode="auto">
              <a:xfrm>
                <a:off x="805205" y="3802942"/>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20</a:t>
                </a:r>
              </a:p>
            </p:txBody>
          </p:sp>
          <p:sp>
            <p:nvSpPr>
              <p:cNvPr id="118" name="TextBox 117">
                <a:extLst>
                  <a:ext uri="{FF2B5EF4-FFF2-40B4-BE49-F238E27FC236}">
                    <a16:creationId xmlns:a16="http://schemas.microsoft.com/office/drawing/2014/main" id="{87C9ED46-E498-11A9-0611-C0A80FEB3F4A}"/>
                  </a:ext>
                </a:extLst>
              </p:cNvPr>
              <p:cNvSpPr txBox="1"/>
              <p:nvPr/>
            </p:nvSpPr>
            <p:spPr bwMode="auto">
              <a:xfrm>
                <a:off x="805205" y="3244498"/>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40</a:t>
                </a:r>
              </a:p>
            </p:txBody>
          </p:sp>
          <p:sp>
            <p:nvSpPr>
              <p:cNvPr id="119" name="TextBox 118">
                <a:extLst>
                  <a:ext uri="{FF2B5EF4-FFF2-40B4-BE49-F238E27FC236}">
                    <a16:creationId xmlns:a16="http://schemas.microsoft.com/office/drawing/2014/main" id="{FADF90CD-0CB2-8DAA-502A-28497053C190}"/>
                  </a:ext>
                </a:extLst>
              </p:cNvPr>
              <p:cNvSpPr txBox="1"/>
              <p:nvPr/>
            </p:nvSpPr>
            <p:spPr bwMode="auto">
              <a:xfrm>
                <a:off x="805205" y="2686054"/>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60</a:t>
                </a:r>
              </a:p>
            </p:txBody>
          </p:sp>
          <p:sp>
            <p:nvSpPr>
              <p:cNvPr id="120" name="TextBox 119">
                <a:extLst>
                  <a:ext uri="{FF2B5EF4-FFF2-40B4-BE49-F238E27FC236}">
                    <a16:creationId xmlns:a16="http://schemas.microsoft.com/office/drawing/2014/main" id="{6AE2EE02-415F-7D33-9944-9A8EE2BA62E0}"/>
                  </a:ext>
                </a:extLst>
              </p:cNvPr>
              <p:cNvSpPr txBox="1"/>
              <p:nvPr/>
            </p:nvSpPr>
            <p:spPr bwMode="auto">
              <a:xfrm>
                <a:off x="805205" y="2127612"/>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80</a:t>
                </a:r>
              </a:p>
            </p:txBody>
          </p:sp>
          <p:sp>
            <p:nvSpPr>
              <p:cNvPr id="121" name="TextBox 120">
                <a:extLst>
                  <a:ext uri="{FF2B5EF4-FFF2-40B4-BE49-F238E27FC236}">
                    <a16:creationId xmlns:a16="http://schemas.microsoft.com/office/drawing/2014/main" id="{A48F38BA-84BE-3524-3132-A67DBA8EA0F3}"/>
                  </a:ext>
                </a:extLst>
              </p:cNvPr>
              <p:cNvSpPr txBox="1"/>
              <p:nvPr/>
            </p:nvSpPr>
            <p:spPr bwMode="auto">
              <a:xfrm>
                <a:off x="713834" y="1569166"/>
                <a:ext cx="458779"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100</a:t>
                </a:r>
              </a:p>
            </p:txBody>
          </p:sp>
        </p:grpSp>
        <p:grpSp>
          <p:nvGrpSpPr>
            <p:cNvPr id="74" name="Group 73">
              <a:extLst>
                <a:ext uri="{FF2B5EF4-FFF2-40B4-BE49-F238E27FC236}">
                  <a16:creationId xmlns:a16="http://schemas.microsoft.com/office/drawing/2014/main" id="{B2C21A07-3B18-E992-367A-EF10AD81DA53}"/>
                </a:ext>
              </a:extLst>
            </p:cNvPr>
            <p:cNvGrpSpPr/>
            <p:nvPr/>
          </p:nvGrpSpPr>
          <p:grpSpPr>
            <a:xfrm>
              <a:off x="1068867" y="3509531"/>
              <a:ext cx="4983277" cy="286232"/>
              <a:chOff x="2063140" y="4513793"/>
              <a:chExt cx="5653973" cy="286232"/>
            </a:xfrm>
          </p:grpSpPr>
          <p:sp>
            <p:nvSpPr>
              <p:cNvPr id="102" name="TextBox 101">
                <a:extLst>
                  <a:ext uri="{FF2B5EF4-FFF2-40B4-BE49-F238E27FC236}">
                    <a16:creationId xmlns:a16="http://schemas.microsoft.com/office/drawing/2014/main" id="{66FF4BDC-59D9-B065-0E18-770CE2B22B02}"/>
                  </a:ext>
                </a:extLst>
              </p:cNvPr>
              <p:cNvSpPr txBox="1"/>
              <p:nvPr/>
            </p:nvSpPr>
            <p:spPr bwMode="auto">
              <a:xfrm>
                <a:off x="2063140"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sp>
            <p:nvSpPr>
              <p:cNvPr id="103" name="TextBox 102">
                <a:extLst>
                  <a:ext uri="{FF2B5EF4-FFF2-40B4-BE49-F238E27FC236}">
                    <a16:creationId xmlns:a16="http://schemas.microsoft.com/office/drawing/2014/main" id="{AA2A2BFE-AFAA-4695-5E4C-5F4245048902}"/>
                  </a:ext>
                </a:extLst>
              </p:cNvPr>
              <p:cNvSpPr txBox="1"/>
              <p:nvPr/>
            </p:nvSpPr>
            <p:spPr bwMode="auto">
              <a:xfrm>
                <a:off x="2469289"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a:t>
                </a:r>
              </a:p>
            </p:txBody>
          </p:sp>
          <p:sp>
            <p:nvSpPr>
              <p:cNvPr id="104" name="TextBox 103">
                <a:extLst>
                  <a:ext uri="{FF2B5EF4-FFF2-40B4-BE49-F238E27FC236}">
                    <a16:creationId xmlns:a16="http://schemas.microsoft.com/office/drawing/2014/main" id="{D5976E05-6553-2B57-5045-B6332B8B296B}"/>
                  </a:ext>
                </a:extLst>
              </p:cNvPr>
              <p:cNvSpPr txBox="1"/>
              <p:nvPr/>
            </p:nvSpPr>
            <p:spPr bwMode="auto">
              <a:xfrm>
                <a:off x="2872719"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a:t>
                </a:r>
              </a:p>
            </p:txBody>
          </p:sp>
          <p:sp>
            <p:nvSpPr>
              <p:cNvPr id="105" name="TextBox 104">
                <a:extLst>
                  <a:ext uri="{FF2B5EF4-FFF2-40B4-BE49-F238E27FC236}">
                    <a16:creationId xmlns:a16="http://schemas.microsoft.com/office/drawing/2014/main" id="{6ACE6C09-CB94-D575-0091-9FF4DB2C4F09}"/>
                  </a:ext>
                </a:extLst>
              </p:cNvPr>
              <p:cNvSpPr txBox="1"/>
              <p:nvPr/>
            </p:nvSpPr>
            <p:spPr bwMode="auto">
              <a:xfrm>
                <a:off x="3278868"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9</a:t>
                </a:r>
              </a:p>
            </p:txBody>
          </p:sp>
          <p:sp>
            <p:nvSpPr>
              <p:cNvPr id="106" name="TextBox 105">
                <a:extLst>
                  <a:ext uri="{FF2B5EF4-FFF2-40B4-BE49-F238E27FC236}">
                    <a16:creationId xmlns:a16="http://schemas.microsoft.com/office/drawing/2014/main" id="{5D65BE77-215B-F117-D710-4588D604EBA1}"/>
                  </a:ext>
                </a:extLst>
              </p:cNvPr>
              <p:cNvSpPr txBox="1"/>
              <p:nvPr/>
            </p:nvSpPr>
            <p:spPr bwMode="auto">
              <a:xfrm>
                <a:off x="3636481"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12</a:t>
                </a:r>
              </a:p>
            </p:txBody>
          </p:sp>
          <p:sp>
            <p:nvSpPr>
              <p:cNvPr id="107" name="TextBox 106">
                <a:extLst>
                  <a:ext uri="{FF2B5EF4-FFF2-40B4-BE49-F238E27FC236}">
                    <a16:creationId xmlns:a16="http://schemas.microsoft.com/office/drawing/2014/main" id="{88D11C44-97FA-1031-238C-A0EF31A12769}"/>
                  </a:ext>
                </a:extLst>
              </p:cNvPr>
              <p:cNvSpPr txBox="1"/>
              <p:nvPr/>
            </p:nvSpPr>
            <p:spPr bwMode="auto">
              <a:xfrm>
                <a:off x="4054632"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15</a:t>
                </a:r>
              </a:p>
            </p:txBody>
          </p:sp>
          <p:sp>
            <p:nvSpPr>
              <p:cNvPr id="108" name="TextBox 107">
                <a:extLst>
                  <a:ext uri="{FF2B5EF4-FFF2-40B4-BE49-F238E27FC236}">
                    <a16:creationId xmlns:a16="http://schemas.microsoft.com/office/drawing/2014/main" id="{911A8869-3A05-7822-25FE-629106FF9177}"/>
                  </a:ext>
                </a:extLst>
              </p:cNvPr>
              <p:cNvSpPr txBox="1"/>
              <p:nvPr/>
            </p:nvSpPr>
            <p:spPr bwMode="auto">
              <a:xfrm>
                <a:off x="4458064"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18</a:t>
                </a:r>
              </a:p>
            </p:txBody>
          </p:sp>
          <p:sp>
            <p:nvSpPr>
              <p:cNvPr id="109" name="TextBox 108">
                <a:extLst>
                  <a:ext uri="{FF2B5EF4-FFF2-40B4-BE49-F238E27FC236}">
                    <a16:creationId xmlns:a16="http://schemas.microsoft.com/office/drawing/2014/main" id="{21E762A6-74E4-7E2F-9CFB-F77CCC599E16}"/>
                  </a:ext>
                </a:extLst>
              </p:cNvPr>
              <p:cNvSpPr txBox="1"/>
              <p:nvPr/>
            </p:nvSpPr>
            <p:spPr bwMode="auto">
              <a:xfrm>
                <a:off x="4860211"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21</a:t>
                </a:r>
              </a:p>
            </p:txBody>
          </p:sp>
          <p:sp>
            <p:nvSpPr>
              <p:cNvPr id="110" name="TextBox 109">
                <a:extLst>
                  <a:ext uri="{FF2B5EF4-FFF2-40B4-BE49-F238E27FC236}">
                    <a16:creationId xmlns:a16="http://schemas.microsoft.com/office/drawing/2014/main" id="{D07A7496-663C-411E-BCC1-FE10A617DA03}"/>
                  </a:ext>
                </a:extLst>
              </p:cNvPr>
              <p:cNvSpPr txBox="1"/>
              <p:nvPr/>
            </p:nvSpPr>
            <p:spPr bwMode="auto">
              <a:xfrm>
                <a:off x="5267187"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24</a:t>
                </a:r>
              </a:p>
            </p:txBody>
          </p:sp>
          <p:sp>
            <p:nvSpPr>
              <p:cNvPr id="111" name="TextBox 110">
                <a:extLst>
                  <a:ext uri="{FF2B5EF4-FFF2-40B4-BE49-F238E27FC236}">
                    <a16:creationId xmlns:a16="http://schemas.microsoft.com/office/drawing/2014/main" id="{01C6EBA2-7756-B67B-015B-0B2CFE3517D2}"/>
                  </a:ext>
                </a:extLst>
              </p:cNvPr>
              <p:cNvSpPr txBox="1"/>
              <p:nvPr/>
            </p:nvSpPr>
            <p:spPr bwMode="auto">
              <a:xfrm>
                <a:off x="5674619"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27</a:t>
                </a:r>
              </a:p>
            </p:txBody>
          </p:sp>
          <p:sp>
            <p:nvSpPr>
              <p:cNvPr id="112" name="TextBox 111">
                <a:extLst>
                  <a:ext uri="{FF2B5EF4-FFF2-40B4-BE49-F238E27FC236}">
                    <a16:creationId xmlns:a16="http://schemas.microsoft.com/office/drawing/2014/main" id="{1C75F707-833A-A056-68CF-F395CDF29935}"/>
                  </a:ext>
                </a:extLst>
              </p:cNvPr>
              <p:cNvSpPr txBox="1"/>
              <p:nvPr/>
            </p:nvSpPr>
            <p:spPr bwMode="auto">
              <a:xfrm>
                <a:off x="6086163"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30</a:t>
                </a:r>
              </a:p>
            </p:txBody>
          </p:sp>
          <p:sp>
            <p:nvSpPr>
              <p:cNvPr id="113" name="TextBox 112">
                <a:extLst>
                  <a:ext uri="{FF2B5EF4-FFF2-40B4-BE49-F238E27FC236}">
                    <a16:creationId xmlns:a16="http://schemas.microsoft.com/office/drawing/2014/main" id="{7605C05D-10F6-A38F-B6D5-051E2AEDA85F}"/>
                  </a:ext>
                </a:extLst>
              </p:cNvPr>
              <p:cNvSpPr txBox="1"/>
              <p:nvPr/>
            </p:nvSpPr>
            <p:spPr bwMode="auto">
              <a:xfrm>
                <a:off x="6490213"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33</a:t>
                </a:r>
              </a:p>
            </p:txBody>
          </p:sp>
          <p:sp>
            <p:nvSpPr>
              <p:cNvPr id="114" name="TextBox 113">
                <a:extLst>
                  <a:ext uri="{FF2B5EF4-FFF2-40B4-BE49-F238E27FC236}">
                    <a16:creationId xmlns:a16="http://schemas.microsoft.com/office/drawing/2014/main" id="{2461FFF7-5C8B-005A-CC00-8D88FF6D23E6}"/>
                  </a:ext>
                </a:extLst>
              </p:cNvPr>
              <p:cNvSpPr txBox="1"/>
              <p:nvPr/>
            </p:nvSpPr>
            <p:spPr bwMode="auto">
              <a:xfrm>
                <a:off x="6905524"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36</a:t>
                </a:r>
              </a:p>
            </p:txBody>
          </p:sp>
          <p:sp>
            <p:nvSpPr>
              <p:cNvPr id="115" name="TextBox 114">
                <a:extLst>
                  <a:ext uri="{FF2B5EF4-FFF2-40B4-BE49-F238E27FC236}">
                    <a16:creationId xmlns:a16="http://schemas.microsoft.com/office/drawing/2014/main" id="{A311FBBD-9CE2-304E-B9C3-23338A58728F}"/>
                  </a:ext>
                </a:extLst>
              </p:cNvPr>
              <p:cNvSpPr txBox="1"/>
              <p:nvPr/>
            </p:nvSpPr>
            <p:spPr bwMode="auto">
              <a:xfrm>
                <a:off x="7300256"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39</a:t>
                </a:r>
              </a:p>
            </p:txBody>
          </p:sp>
        </p:grpSp>
        <p:sp>
          <p:nvSpPr>
            <p:cNvPr id="75" name="Freeform: Shape 74">
              <a:extLst>
                <a:ext uri="{FF2B5EF4-FFF2-40B4-BE49-F238E27FC236}">
                  <a16:creationId xmlns:a16="http://schemas.microsoft.com/office/drawing/2014/main" id="{3C7E0D27-636E-19A8-2083-0C0F984B1507}"/>
                </a:ext>
              </a:extLst>
            </p:cNvPr>
            <p:cNvSpPr/>
            <p:nvPr/>
          </p:nvSpPr>
          <p:spPr bwMode="auto">
            <a:xfrm>
              <a:off x="1200121" y="1892300"/>
              <a:ext cx="4699029" cy="1581169"/>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sz="1400" dirty="0">
                <a:latin typeface="Calibri" panose="020F0502020204030204" pitchFamily="34" charset="0"/>
                <a:cs typeface="Calibri" panose="020F0502020204030204" pitchFamily="34" charset="0"/>
              </a:endParaRPr>
            </a:p>
          </p:txBody>
        </p:sp>
        <p:grpSp>
          <p:nvGrpSpPr>
            <p:cNvPr id="76" name="Group 75">
              <a:extLst>
                <a:ext uri="{FF2B5EF4-FFF2-40B4-BE49-F238E27FC236}">
                  <a16:creationId xmlns:a16="http://schemas.microsoft.com/office/drawing/2014/main" id="{66BF590C-AA7F-6789-1F4D-07ABE1D6BBA6}"/>
                </a:ext>
              </a:extLst>
            </p:cNvPr>
            <p:cNvGrpSpPr/>
            <p:nvPr/>
          </p:nvGrpSpPr>
          <p:grpSpPr>
            <a:xfrm>
              <a:off x="1142652" y="1942387"/>
              <a:ext cx="57469" cy="1531082"/>
              <a:chOff x="901264" y="1705026"/>
              <a:chExt cx="1347222" cy="2802492"/>
            </a:xfrm>
          </p:grpSpPr>
          <p:cxnSp>
            <p:nvCxnSpPr>
              <p:cNvPr id="96" name="Straight Connector 95">
                <a:extLst>
                  <a:ext uri="{FF2B5EF4-FFF2-40B4-BE49-F238E27FC236}">
                    <a16:creationId xmlns:a16="http://schemas.microsoft.com/office/drawing/2014/main" id="{E63FC80C-C628-1886-691B-72F1B2617255}"/>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CD7B4A1D-BAEE-8156-CF33-3886FFA17C3F}"/>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2F095410-1420-0FB0-894E-6ED0FE40A3D2}"/>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17B78506-5F83-1470-275E-D2302605F53A}"/>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FEAC5ED9-9CB5-130A-0C82-9953722E8597}"/>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5038DED3-1D3A-18A2-6FE4-CAFB3B6389AE}"/>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77" name="Group 76">
              <a:extLst>
                <a:ext uri="{FF2B5EF4-FFF2-40B4-BE49-F238E27FC236}">
                  <a16:creationId xmlns:a16="http://schemas.microsoft.com/office/drawing/2014/main" id="{36399D7A-16F4-5C12-465D-F8801705669F}"/>
                </a:ext>
              </a:extLst>
            </p:cNvPr>
            <p:cNvGrpSpPr/>
            <p:nvPr/>
          </p:nvGrpSpPr>
          <p:grpSpPr>
            <a:xfrm>
              <a:off x="1200121" y="3462190"/>
              <a:ext cx="4667279" cy="93809"/>
              <a:chOff x="2229009" y="4207470"/>
              <a:chExt cx="5296530" cy="307118"/>
            </a:xfrm>
          </p:grpSpPr>
          <p:grpSp>
            <p:nvGrpSpPr>
              <p:cNvPr id="79" name="Group 78">
                <a:extLst>
                  <a:ext uri="{FF2B5EF4-FFF2-40B4-BE49-F238E27FC236}">
                    <a16:creationId xmlns:a16="http://schemas.microsoft.com/office/drawing/2014/main" id="{BF61EF5A-FC19-6EED-75D4-96F2E910FBF0}"/>
                  </a:ext>
                </a:extLst>
              </p:cNvPr>
              <p:cNvGrpSpPr/>
              <p:nvPr/>
            </p:nvGrpSpPr>
            <p:grpSpPr>
              <a:xfrm rot="5400000">
                <a:off x="3091230" y="3345249"/>
                <a:ext cx="307117" cy="2031560"/>
                <a:chOff x="901264" y="1705026"/>
                <a:chExt cx="1347222" cy="2802492"/>
              </a:xfrm>
            </p:grpSpPr>
            <p:cxnSp>
              <p:nvCxnSpPr>
                <p:cNvPr id="90" name="Straight Connector 89">
                  <a:extLst>
                    <a:ext uri="{FF2B5EF4-FFF2-40B4-BE49-F238E27FC236}">
                      <a16:creationId xmlns:a16="http://schemas.microsoft.com/office/drawing/2014/main" id="{3E93A8A1-F164-9113-BFCB-6B64829E0089}"/>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3926034A-B1F1-57D8-3262-8F26FD442991}"/>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AEE9AED7-CC3F-274E-0753-43C4B1BBEA27}"/>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DE468E00-B96A-7763-1280-5C26D0105022}"/>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351E6235-97AA-176E-98FF-D1B3ABD46F7A}"/>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6EF6CE64-A3DA-CD29-3DFA-97B115D7EA9C}"/>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80" name="Group 79">
                <a:extLst>
                  <a:ext uri="{FF2B5EF4-FFF2-40B4-BE49-F238E27FC236}">
                    <a16:creationId xmlns:a16="http://schemas.microsoft.com/office/drawing/2014/main" id="{E5F95E74-19E1-4F38-BEF8-5D4FD21B4C65}"/>
                  </a:ext>
                </a:extLst>
              </p:cNvPr>
              <p:cNvGrpSpPr/>
              <p:nvPr/>
            </p:nvGrpSpPr>
            <p:grpSpPr>
              <a:xfrm rot="5400000">
                <a:off x="5534813" y="3345249"/>
                <a:ext cx="307117" cy="2031560"/>
                <a:chOff x="901264" y="1705026"/>
                <a:chExt cx="1347222" cy="2802492"/>
              </a:xfrm>
            </p:grpSpPr>
            <p:cxnSp>
              <p:nvCxnSpPr>
                <p:cNvPr id="84" name="Straight Connector 83">
                  <a:extLst>
                    <a:ext uri="{FF2B5EF4-FFF2-40B4-BE49-F238E27FC236}">
                      <a16:creationId xmlns:a16="http://schemas.microsoft.com/office/drawing/2014/main" id="{B055B90B-09B4-5086-A130-5A40F48F356D}"/>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DF836AA3-593B-CE3C-3BE9-9D12EF28EBFC}"/>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D5D9D4A0-5CDD-B1DE-9452-F40E91D6B26A}"/>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D96CC356-3019-F2C6-B204-0E1FE858026D}"/>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31FAF9F3-AD38-BF51-1ADB-FD18024C5CDD}"/>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2D3DB12F-2139-81AB-D206-77A0FAB2ECBF}"/>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81" name="Group 80">
                <a:extLst>
                  <a:ext uri="{FF2B5EF4-FFF2-40B4-BE49-F238E27FC236}">
                    <a16:creationId xmlns:a16="http://schemas.microsoft.com/office/drawing/2014/main" id="{C5ADA774-A62A-A918-4B33-999B4E71DFE2}"/>
                  </a:ext>
                </a:extLst>
              </p:cNvPr>
              <p:cNvGrpSpPr/>
              <p:nvPr/>
            </p:nvGrpSpPr>
            <p:grpSpPr>
              <a:xfrm rot="5400000">
                <a:off x="7166490" y="4155540"/>
                <a:ext cx="307117" cy="410980"/>
                <a:chOff x="901264" y="3951453"/>
                <a:chExt cx="1347222" cy="556065"/>
              </a:xfrm>
            </p:grpSpPr>
            <p:cxnSp>
              <p:nvCxnSpPr>
                <p:cNvPr id="82" name="Straight Connector 81">
                  <a:extLst>
                    <a:ext uri="{FF2B5EF4-FFF2-40B4-BE49-F238E27FC236}">
                      <a16:creationId xmlns:a16="http://schemas.microsoft.com/office/drawing/2014/main" id="{8B7EE600-4906-ADE9-B76B-69AA0391751D}"/>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33082108-2244-B5EF-B4E4-D7F0C9A2C921}"/>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78" name="Straight Connector 77">
              <a:extLst>
                <a:ext uri="{FF2B5EF4-FFF2-40B4-BE49-F238E27FC236}">
                  <a16:creationId xmlns:a16="http://schemas.microsoft.com/office/drawing/2014/main" id="{1AF9CD32-5766-2994-006A-2E289B1B7102}"/>
                </a:ext>
              </a:extLst>
            </p:cNvPr>
            <p:cNvCxnSpPr>
              <a:cxnSpLocks/>
            </p:cNvCxnSpPr>
            <p:nvPr/>
          </p:nvCxnSpPr>
          <p:spPr bwMode="auto">
            <a:xfrm flipH="1">
              <a:off x="1200121" y="2713145"/>
              <a:ext cx="4662199" cy="0"/>
            </a:xfrm>
            <a:prstGeom prst="line">
              <a:avLst/>
            </a:prstGeom>
            <a:noFill/>
            <a:ln w="28575" cap="flat" cmpd="sng" algn="ctr">
              <a:solidFill>
                <a:schemeClr val="tx2">
                  <a:lumMod val="90000"/>
                </a:schemeClr>
              </a:solidFill>
              <a:prstDash val="sysDash"/>
              <a:round/>
              <a:headEnd type="none" w="med" len="med"/>
              <a:tailEnd type="none" w="med" len="med"/>
            </a:ln>
            <a:effectLst/>
          </p:spPr>
        </p:cxnSp>
      </p:grpSp>
      <p:grpSp>
        <p:nvGrpSpPr>
          <p:cNvPr id="122" name="Group 121">
            <a:extLst>
              <a:ext uri="{FF2B5EF4-FFF2-40B4-BE49-F238E27FC236}">
                <a16:creationId xmlns:a16="http://schemas.microsoft.com/office/drawing/2014/main" id="{F60BEB58-2904-E03E-5543-9E8AD696CEE2}"/>
              </a:ext>
            </a:extLst>
          </p:cNvPr>
          <p:cNvGrpSpPr/>
          <p:nvPr/>
        </p:nvGrpSpPr>
        <p:grpSpPr>
          <a:xfrm>
            <a:off x="656827" y="4257570"/>
            <a:ext cx="5395317" cy="2174335"/>
            <a:chOff x="656827" y="1811867"/>
            <a:chExt cx="5395317" cy="2174335"/>
          </a:xfrm>
        </p:grpSpPr>
        <p:sp>
          <p:nvSpPr>
            <p:cNvPr id="123" name="TextBox 122">
              <a:extLst>
                <a:ext uri="{FF2B5EF4-FFF2-40B4-BE49-F238E27FC236}">
                  <a16:creationId xmlns:a16="http://schemas.microsoft.com/office/drawing/2014/main" id="{170D3F4B-A1A4-DBE1-95CA-B7A8E209D09F}"/>
                </a:ext>
              </a:extLst>
            </p:cNvPr>
            <p:cNvSpPr txBox="1"/>
            <p:nvPr/>
          </p:nvSpPr>
          <p:spPr bwMode="auto">
            <a:xfrm rot="16200000">
              <a:off x="446256" y="2563914"/>
              <a:ext cx="7289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cs typeface="Calibri" panose="020F0502020204030204" pitchFamily="34" charset="0"/>
                </a:rPr>
                <a:t>PFS (%)</a:t>
              </a:r>
            </a:p>
          </p:txBody>
        </p:sp>
        <p:sp>
          <p:nvSpPr>
            <p:cNvPr id="124" name="TextBox 123">
              <a:extLst>
                <a:ext uri="{FF2B5EF4-FFF2-40B4-BE49-F238E27FC236}">
                  <a16:creationId xmlns:a16="http://schemas.microsoft.com/office/drawing/2014/main" id="{9EAAE4BC-74FD-DCA9-CA4A-30063010B435}"/>
                </a:ext>
              </a:extLst>
            </p:cNvPr>
            <p:cNvSpPr txBox="1"/>
            <p:nvPr/>
          </p:nvSpPr>
          <p:spPr bwMode="auto">
            <a:xfrm>
              <a:off x="3323012" y="3678425"/>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1" dirty="0">
                  <a:solidFill>
                    <a:schemeClr val="bg1"/>
                  </a:solidFill>
                  <a:latin typeface="Calibri" panose="020F0502020204030204" pitchFamily="34" charset="0"/>
                  <a:cs typeface="Calibri" panose="020F0502020204030204" pitchFamily="34" charset="0"/>
                </a:rPr>
                <a:t>Mo</a:t>
              </a:r>
            </a:p>
          </p:txBody>
        </p:sp>
        <p:grpSp>
          <p:nvGrpSpPr>
            <p:cNvPr id="125" name="Group 124">
              <a:extLst>
                <a:ext uri="{FF2B5EF4-FFF2-40B4-BE49-F238E27FC236}">
                  <a16:creationId xmlns:a16="http://schemas.microsoft.com/office/drawing/2014/main" id="{ACFF6164-6C49-A21A-A8DC-AA552A4275AE}"/>
                </a:ext>
              </a:extLst>
            </p:cNvPr>
            <p:cNvGrpSpPr/>
            <p:nvPr/>
          </p:nvGrpSpPr>
          <p:grpSpPr>
            <a:xfrm>
              <a:off x="760615" y="1811867"/>
              <a:ext cx="458779" cy="1827331"/>
              <a:chOff x="713834" y="1569166"/>
              <a:chExt cx="458779" cy="3310824"/>
            </a:xfrm>
          </p:grpSpPr>
          <p:sp>
            <p:nvSpPr>
              <p:cNvPr id="168" name="TextBox 167">
                <a:extLst>
                  <a:ext uri="{FF2B5EF4-FFF2-40B4-BE49-F238E27FC236}">
                    <a16:creationId xmlns:a16="http://schemas.microsoft.com/office/drawing/2014/main" id="{A428BFF3-3AD0-CAB9-5249-57F2965EB3CA}"/>
                  </a:ext>
                </a:extLst>
              </p:cNvPr>
              <p:cNvSpPr txBox="1"/>
              <p:nvPr/>
            </p:nvSpPr>
            <p:spPr bwMode="auto">
              <a:xfrm>
                <a:off x="896576" y="4361385"/>
                <a:ext cx="276037"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sp>
            <p:nvSpPr>
              <p:cNvPr id="169" name="TextBox 168">
                <a:extLst>
                  <a:ext uri="{FF2B5EF4-FFF2-40B4-BE49-F238E27FC236}">
                    <a16:creationId xmlns:a16="http://schemas.microsoft.com/office/drawing/2014/main" id="{0464ADB6-DB4F-A850-36B0-3798902AD040}"/>
                  </a:ext>
                </a:extLst>
              </p:cNvPr>
              <p:cNvSpPr txBox="1"/>
              <p:nvPr/>
            </p:nvSpPr>
            <p:spPr bwMode="auto">
              <a:xfrm>
                <a:off x="805205" y="3802942"/>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20</a:t>
                </a:r>
              </a:p>
            </p:txBody>
          </p:sp>
          <p:sp>
            <p:nvSpPr>
              <p:cNvPr id="170" name="TextBox 169">
                <a:extLst>
                  <a:ext uri="{FF2B5EF4-FFF2-40B4-BE49-F238E27FC236}">
                    <a16:creationId xmlns:a16="http://schemas.microsoft.com/office/drawing/2014/main" id="{9A399613-2993-834D-1B6E-464ECC7168E4}"/>
                  </a:ext>
                </a:extLst>
              </p:cNvPr>
              <p:cNvSpPr txBox="1"/>
              <p:nvPr/>
            </p:nvSpPr>
            <p:spPr bwMode="auto">
              <a:xfrm>
                <a:off x="805205" y="3244498"/>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40</a:t>
                </a:r>
              </a:p>
            </p:txBody>
          </p:sp>
          <p:sp>
            <p:nvSpPr>
              <p:cNvPr id="171" name="TextBox 170">
                <a:extLst>
                  <a:ext uri="{FF2B5EF4-FFF2-40B4-BE49-F238E27FC236}">
                    <a16:creationId xmlns:a16="http://schemas.microsoft.com/office/drawing/2014/main" id="{BB93B071-EC5F-BD60-4771-8E401D57DBC8}"/>
                  </a:ext>
                </a:extLst>
              </p:cNvPr>
              <p:cNvSpPr txBox="1"/>
              <p:nvPr/>
            </p:nvSpPr>
            <p:spPr bwMode="auto">
              <a:xfrm>
                <a:off x="805205" y="2686054"/>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60</a:t>
                </a:r>
              </a:p>
            </p:txBody>
          </p:sp>
          <p:sp>
            <p:nvSpPr>
              <p:cNvPr id="172" name="TextBox 171">
                <a:extLst>
                  <a:ext uri="{FF2B5EF4-FFF2-40B4-BE49-F238E27FC236}">
                    <a16:creationId xmlns:a16="http://schemas.microsoft.com/office/drawing/2014/main" id="{DF3BAE60-1306-F919-B631-5BD1819F6BD7}"/>
                  </a:ext>
                </a:extLst>
              </p:cNvPr>
              <p:cNvSpPr txBox="1"/>
              <p:nvPr/>
            </p:nvSpPr>
            <p:spPr bwMode="auto">
              <a:xfrm>
                <a:off x="805205" y="2127612"/>
                <a:ext cx="367408"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80</a:t>
                </a:r>
              </a:p>
            </p:txBody>
          </p:sp>
          <p:sp>
            <p:nvSpPr>
              <p:cNvPr id="173" name="TextBox 172">
                <a:extLst>
                  <a:ext uri="{FF2B5EF4-FFF2-40B4-BE49-F238E27FC236}">
                    <a16:creationId xmlns:a16="http://schemas.microsoft.com/office/drawing/2014/main" id="{D0E7E416-79BE-F8EC-695A-883FA6929E1B}"/>
                  </a:ext>
                </a:extLst>
              </p:cNvPr>
              <p:cNvSpPr txBox="1"/>
              <p:nvPr/>
            </p:nvSpPr>
            <p:spPr bwMode="auto">
              <a:xfrm>
                <a:off x="713834" y="1569166"/>
                <a:ext cx="458779" cy="518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100</a:t>
                </a:r>
              </a:p>
            </p:txBody>
          </p:sp>
        </p:grpSp>
        <p:grpSp>
          <p:nvGrpSpPr>
            <p:cNvPr id="126" name="Group 125">
              <a:extLst>
                <a:ext uri="{FF2B5EF4-FFF2-40B4-BE49-F238E27FC236}">
                  <a16:creationId xmlns:a16="http://schemas.microsoft.com/office/drawing/2014/main" id="{48060ACF-2651-1050-24F2-507881CC3D98}"/>
                </a:ext>
              </a:extLst>
            </p:cNvPr>
            <p:cNvGrpSpPr/>
            <p:nvPr/>
          </p:nvGrpSpPr>
          <p:grpSpPr>
            <a:xfrm>
              <a:off x="1068867" y="3509531"/>
              <a:ext cx="4983277" cy="286232"/>
              <a:chOff x="2063140" y="4513793"/>
              <a:chExt cx="5653973" cy="286232"/>
            </a:xfrm>
          </p:grpSpPr>
          <p:sp>
            <p:nvSpPr>
              <p:cNvPr id="154" name="TextBox 153">
                <a:extLst>
                  <a:ext uri="{FF2B5EF4-FFF2-40B4-BE49-F238E27FC236}">
                    <a16:creationId xmlns:a16="http://schemas.microsoft.com/office/drawing/2014/main" id="{578FDD04-B35A-D764-DC87-EC3530F9B079}"/>
                  </a:ext>
                </a:extLst>
              </p:cNvPr>
              <p:cNvSpPr txBox="1"/>
              <p:nvPr/>
            </p:nvSpPr>
            <p:spPr bwMode="auto">
              <a:xfrm>
                <a:off x="2063140"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sp>
            <p:nvSpPr>
              <p:cNvPr id="155" name="TextBox 154">
                <a:extLst>
                  <a:ext uri="{FF2B5EF4-FFF2-40B4-BE49-F238E27FC236}">
                    <a16:creationId xmlns:a16="http://schemas.microsoft.com/office/drawing/2014/main" id="{A46BDBA8-0DEA-89CB-CD22-CF7A1C11FA38}"/>
                  </a:ext>
                </a:extLst>
              </p:cNvPr>
              <p:cNvSpPr txBox="1"/>
              <p:nvPr/>
            </p:nvSpPr>
            <p:spPr bwMode="auto">
              <a:xfrm>
                <a:off x="2469289"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a:t>
                </a:r>
              </a:p>
            </p:txBody>
          </p:sp>
          <p:sp>
            <p:nvSpPr>
              <p:cNvPr id="156" name="TextBox 155">
                <a:extLst>
                  <a:ext uri="{FF2B5EF4-FFF2-40B4-BE49-F238E27FC236}">
                    <a16:creationId xmlns:a16="http://schemas.microsoft.com/office/drawing/2014/main" id="{CC53EC5A-E03F-DD1A-6F60-B687E1567FDB}"/>
                  </a:ext>
                </a:extLst>
              </p:cNvPr>
              <p:cNvSpPr txBox="1"/>
              <p:nvPr/>
            </p:nvSpPr>
            <p:spPr bwMode="auto">
              <a:xfrm>
                <a:off x="2872719"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a:t>
                </a:r>
              </a:p>
            </p:txBody>
          </p:sp>
          <p:sp>
            <p:nvSpPr>
              <p:cNvPr id="157" name="TextBox 156">
                <a:extLst>
                  <a:ext uri="{FF2B5EF4-FFF2-40B4-BE49-F238E27FC236}">
                    <a16:creationId xmlns:a16="http://schemas.microsoft.com/office/drawing/2014/main" id="{330A4736-6459-2CA5-7658-6D7E10E0E37E}"/>
                  </a:ext>
                </a:extLst>
              </p:cNvPr>
              <p:cNvSpPr txBox="1"/>
              <p:nvPr/>
            </p:nvSpPr>
            <p:spPr bwMode="auto">
              <a:xfrm>
                <a:off x="3278868" y="4513793"/>
                <a:ext cx="313190"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9</a:t>
                </a:r>
              </a:p>
            </p:txBody>
          </p:sp>
          <p:sp>
            <p:nvSpPr>
              <p:cNvPr id="158" name="TextBox 157">
                <a:extLst>
                  <a:ext uri="{FF2B5EF4-FFF2-40B4-BE49-F238E27FC236}">
                    <a16:creationId xmlns:a16="http://schemas.microsoft.com/office/drawing/2014/main" id="{1159F1D0-126D-2A70-2AAA-A1A0C0480255}"/>
                  </a:ext>
                </a:extLst>
              </p:cNvPr>
              <p:cNvSpPr txBox="1"/>
              <p:nvPr/>
            </p:nvSpPr>
            <p:spPr bwMode="auto">
              <a:xfrm>
                <a:off x="3636481"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12</a:t>
                </a:r>
              </a:p>
            </p:txBody>
          </p:sp>
          <p:sp>
            <p:nvSpPr>
              <p:cNvPr id="159" name="TextBox 158">
                <a:extLst>
                  <a:ext uri="{FF2B5EF4-FFF2-40B4-BE49-F238E27FC236}">
                    <a16:creationId xmlns:a16="http://schemas.microsoft.com/office/drawing/2014/main" id="{F58BF462-0E27-5CF8-2A10-8BF21F1C68B9}"/>
                  </a:ext>
                </a:extLst>
              </p:cNvPr>
              <p:cNvSpPr txBox="1"/>
              <p:nvPr/>
            </p:nvSpPr>
            <p:spPr bwMode="auto">
              <a:xfrm>
                <a:off x="4054632"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15</a:t>
                </a:r>
              </a:p>
            </p:txBody>
          </p:sp>
          <p:sp>
            <p:nvSpPr>
              <p:cNvPr id="160" name="TextBox 159">
                <a:extLst>
                  <a:ext uri="{FF2B5EF4-FFF2-40B4-BE49-F238E27FC236}">
                    <a16:creationId xmlns:a16="http://schemas.microsoft.com/office/drawing/2014/main" id="{BE800AE2-1247-8885-CF86-03343F40D3F4}"/>
                  </a:ext>
                </a:extLst>
              </p:cNvPr>
              <p:cNvSpPr txBox="1"/>
              <p:nvPr/>
            </p:nvSpPr>
            <p:spPr bwMode="auto">
              <a:xfrm>
                <a:off x="4458064"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18</a:t>
                </a:r>
              </a:p>
            </p:txBody>
          </p:sp>
          <p:sp>
            <p:nvSpPr>
              <p:cNvPr id="161" name="TextBox 160">
                <a:extLst>
                  <a:ext uri="{FF2B5EF4-FFF2-40B4-BE49-F238E27FC236}">
                    <a16:creationId xmlns:a16="http://schemas.microsoft.com/office/drawing/2014/main" id="{B2A1682A-A090-768A-0566-617E92B8D305}"/>
                  </a:ext>
                </a:extLst>
              </p:cNvPr>
              <p:cNvSpPr txBox="1"/>
              <p:nvPr/>
            </p:nvSpPr>
            <p:spPr bwMode="auto">
              <a:xfrm>
                <a:off x="4860211"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21</a:t>
                </a:r>
              </a:p>
            </p:txBody>
          </p:sp>
          <p:sp>
            <p:nvSpPr>
              <p:cNvPr id="162" name="TextBox 161">
                <a:extLst>
                  <a:ext uri="{FF2B5EF4-FFF2-40B4-BE49-F238E27FC236}">
                    <a16:creationId xmlns:a16="http://schemas.microsoft.com/office/drawing/2014/main" id="{58F28CE5-9E49-8D93-2786-20FC60328F9F}"/>
                  </a:ext>
                </a:extLst>
              </p:cNvPr>
              <p:cNvSpPr txBox="1"/>
              <p:nvPr/>
            </p:nvSpPr>
            <p:spPr bwMode="auto">
              <a:xfrm>
                <a:off x="5267187"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24</a:t>
                </a:r>
              </a:p>
            </p:txBody>
          </p:sp>
          <p:sp>
            <p:nvSpPr>
              <p:cNvPr id="163" name="TextBox 162">
                <a:extLst>
                  <a:ext uri="{FF2B5EF4-FFF2-40B4-BE49-F238E27FC236}">
                    <a16:creationId xmlns:a16="http://schemas.microsoft.com/office/drawing/2014/main" id="{47DAE392-A50F-8606-2000-A0A13028CD99}"/>
                  </a:ext>
                </a:extLst>
              </p:cNvPr>
              <p:cNvSpPr txBox="1"/>
              <p:nvPr/>
            </p:nvSpPr>
            <p:spPr bwMode="auto">
              <a:xfrm>
                <a:off x="5674619"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27</a:t>
                </a:r>
              </a:p>
            </p:txBody>
          </p:sp>
          <p:sp>
            <p:nvSpPr>
              <p:cNvPr id="164" name="TextBox 163">
                <a:extLst>
                  <a:ext uri="{FF2B5EF4-FFF2-40B4-BE49-F238E27FC236}">
                    <a16:creationId xmlns:a16="http://schemas.microsoft.com/office/drawing/2014/main" id="{E6BB0287-F8EC-8016-D621-8A9F9DAA1031}"/>
                  </a:ext>
                </a:extLst>
              </p:cNvPr>
              <p:cNvSpPr txBox="1"/>
              <p:nvPr/>
            </p:nvSpPr>
            <p:spPr bwMode="auto">
              <a:xfrm>
                <a:off x="6086163"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30</a:t>
                </a:r>
              </a:p>
            </p:txBody>
          </p:sp>
          <p:sp>
            <p:nvSpPr>
              <p:cNvPr id="165" name="TextBox 164">
                <a:extLst>
                  <a:ext uri="{FF2B5EF4-FFF2-40B4-BE49-F238E27FC236}">
                    <a16:creationId xmlns:a16="http://schemas.microsoft.com/office/drawing/2014/main" id="{42E67146-AD57-51C0-5230-D9438453728A}"/>
                  </a:ext>
                </a:extLst>
              </p:cNvPr>
              <p:cNvSpPr txBox="1"/>
              <p:nvPr/>
            </p:nvSpPr>
            <p:spPr bwMode="auto">
              <a:xfrm>
                <a:off x="6490213"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33</a:t>
                </a:r>
              </a:p>
            </p:txBody>
          </p:sp>
          <p:sp>
            <p:nvSpPr>
              <p:cNvPr id="166" name="TextBox 165">
                <a:extLst>
                  <a:ext uri="{FF2B5EF4-FFF2-40B4-BE49-F238E27FC236}">
                    <a16:creationId xmlns:a16="http://schemas.microsoft.com/office/drawing/2014/main" id="{C5318822-255B-91C2-B359-6A7C0F2519A7}"/>
                  </a:ext>
                </a:extLst>
              </p:cNvPr>
              <p:cNvSpPr txBox="1"/>
              <p:nvPr/>
            </p:nvSpPr>
            <p:spPr bwMode="auto">
              <a:xfrm>
                <a:off x="6905524"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36</a:t>
                </a:r>
              </a:p>
            </p:txBody>
          </p:sp>
          <p:sp>
            <p:nvSpPr>
              <p:cNvPr id="167" name="TextBox 166">
                <a:extLst>
                  <a:ext uri="{FF2B5EF4-FFF2-40B4-BE49-F238E27FC236}">
                    <a16:creationId xmlns:a16="http://schemas.microsoft.com/office/drawing/2014/main" id="{E2B64030-D587-D7CC-F187-4CE7389841DA}"/>
                  </a:ext>
                </a:extLst>
              </p:cNvPr>
              <p:cNvSpPr txBox="1"/>
              <p:nvPr/>
            </p:nvSpPr>
            <p:spPr bwMode="auto">
              <a:xfrm>
                <a:off x="7300256" y="4513793"/>
                <a:ext cx="41685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39</a:t>
                </a:r>
              </a:p>
            </p:txBody>
          </p:sp>
        </p:grpSp>
        <p:sp>
          <p:nvSpPr>
            <p:cNvPr id="127" name="Freeform: Shape 126">
              <a:extLst>
                <a:ext uri="{FF2B5EF4-FFF2-40B4-BE49-F238E27FC236}">
                  <a16:creationId xmlns:a16="http://schemas.microsoft.com/office/drawing/2014/main" id="{859CFF5F-9A9C-F62B-3FA1-8291FBD66715}"/>
                </a:ext>
              </a:extLst>
            </p:cNvPr>
            <p:cNvSpPr/>
            <p:nvPr/>
          </p:nvSpPr>
          <p:spPr bwMode="auto">
            <a:xfrm>
              <a:off x="1200121" y="1892300"/>
              <a:ext cx="4699029" cy="1581169"/>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sz="1400" dirty="0">
                <a:latin typeface="Calibri" panose="020F0502020204030204" pitchFamily="34" charset="0"/>
                <a:cs typeface="Calibri" panose="020F0502020204030204" pitchFamily="34" charset="0"/>
              </a:endParaRPr>
            </a:p>
          </p:txBody>
        </p:sp>
        <p:grpSp>
          <p:nvGrpSpPr>
            <p:cNvPr id="128" name="Group 127">
              <a:extLst>
                <a:ext uri="{FF2B5EF4-FFF2-40B4-BE49-F238E27FC236}">
                  <a16:creationId xmlns:a16="http://schemas.microsoft.com/office/drawing/2014/main" id="{6F13F733-B52A-B8F5-7323-DF37AB2E2C79}"/>
                </a:ext>
              </a:extLst>
            </p:cNvPr>
            <p:cNvGrpSpPr/>
            <p:nvPr/>
          </p:nvGrpSpPr>
          <p:grpSpPr>
            <a:xfrm>
              <a:off x="1142652" y="1942387"/>
              <a:ext cx="57469" cy="1531082"/>
              <a:chOff x="901264" y="1705026"/>
              <a:chExt cx="1347222" cy="2802492"/>
            </a:xfrm>
          </p:grpSpPr>
          <p:cxnSp>
            <p:nvCxnSpPr>
              <p:cNvPr id="148" name="Straight Connector 147">
                <a:extLst>
                  <a:ext uri="{FF2B5EF4-FFF2-40B4-BE49-F238E27FC236}">
                    <a16:creationId xmlns:a16="http://schemas.microsoft.com/office/drawing/2014/main" id="{9E2CD2FF-1C79-437F-CDD7-0515A481A011}"/>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9A251DF3-D267-0E53-BD99-F645442CB1F4}"/>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1D08F23B-1521-3747-4D90-945B9E21769B}"/>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2355D235-7B84-CE34-002C-C57C5C240999}"/>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41094B57-BF47-D971-93FC-3E35D7902C8E}"/>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51EF8A92-4C1D-0675-00CE-6AC8F77DD756}"/>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589ED6D6-7806-66B2-6070-CF047D87FEE9}"/>
                </a:ext>
              </a:extLst>
            </p:cNvPr>
            <p:cNvGrpSpPr/>
            <p:nvPr/>
          </p:nvGrpSpPr>
          <p:grpSpPr>
            <a:xfrm>
              <a:off x="1200121" y="3462190"/>
              <a:ext cx="4667279" cy="93809"/>
              <a:chOff x="2229009" y="4207470"/>
              <a:chExt cx="5296530" cy="307118"/>
            </a:xfrm>
          </p:grpSpPr>
          <p:grpSp>
            <p:nvGrpSpPr>
              <p:cNvPr id="131" name="Group 130">
                <a:extLst>
                  <a:ext uri="{FF2B5EF4-FFF2-40B4-BE49-F238E27FC236}">
                    <a16:creationId xmlns:a16="http://schemas.microsoft.com/office/drawing/2014/main" id="{B176A044-1E12-D975-A3FB-6665ED8B6FC3}"/>
                  </a:ext>
                </a:extLst>
              </p:cNvPr>
              <p:cNvGrpSpPr/>
              <p:nvPr/>
            </p:nvGrpSpPr>
            <p:grpSpPr>
              <a:xfrm rot="5400000">
                <a:off x="3091230" y="3345249"/>
                <a:ext cx="307117" cy="2031560"/>
                <a:chOff x="901264" y="1705026"/>
                <a:chExt cx="1347222" cy="2802492"/>
              </a:xfrm>
            </p:grpSpPr>
            <p:cxnSp>
              <p:nvCxnSpPr>
                <p:cNvPr id="142" name="Straight Connector 141">
                  <a:extLst>
                    <a:ext uri="{FF2B5EF4-FFF2-40B4-BE49-F238E27FC236}">
                      <a16:creationId xmlns:a16="http://schemas.microsoft.com/office/drawing/2014/main" id="{67DFABEA-B695-A95A-E2E6-BE8E2403A4E5}"/>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A2AA42FB-B995-BE94-2C97-191A34063F2E}"/>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94E0E77E-8AFD-90B4-A088-D2C79AC39154}"/>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73D8789C-CBA7-1546-3613-5E472DAE7DB0}"/>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C2962969-5DB7-780E-919E-1B67B8C081A0}"/>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141FDBF-0B4A-EF16-677E-DB710315A7A3}"/>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6FEE04FC-1325-FFF0-2CFA-D4035E465585}"/>
                  </a:ext>
                </a:extLst>
              </p:cNvPr>
              <p:cNvGrpSpPr/>
              <p:nvPr/>
            </p:nvGrpSpPr>
            <p:grpSpPr>
              <a:xfrm rot="5400000">
                <a:off x="5534813" y="3345249"/>
                <a:ext cx="307117" cy="2031560"/>
                <a:chOff x="901264" y="1705026"/>
                <a:chExt cx="1347222" cy="2802492"/>
              </a:xfrm>
            </p:grpSpPr>
            <p:cxnSp>
              <p:nvCxnSpPr>
                <p:cNvPr id="136" name="Straight Connector 135">
                  <a:extLst>
                    <a:ext uri="{FF2B5EF4-FFF2-40B4-BE49-F238E27FC236}">
                      <a16:creationId xmlns:a16="http://schemas.microsoft.com/office/drawing/2014/main" id="{5392EB57-53EC-F29D-3B70-D36C98B2E5B3}"/>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9EE40AA3-6495-E096-6D86-5A8FEC83D71C}"/>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084C73D8-E5B9-6506-46A0-D50A0C69042B}"/>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C1D3BBDE-4BAB-1BC0-A9E9-EFB4636D2E04}"/>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2302FC2D-014B-A181-D170-E3CB15D3E7DA}"/>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730CE2B1-82B1-8E69-3FEF-24B72AB1FAA1}"/>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33" name="Group 132">
                <a:extLst>
                  <a:ext uri="{FF2B5EF4-FFF2-40B4-BE49-F238E27FC236}">
                    <a16:creationId xmlns:a16="http://schemas.microsoft.com/office/drawing/2014/main" id="{58466CA2-5C15-9C8C-AC11-BB0F2F995EE7}"/>
                  </a:ext>
                </a:extLst>
              </p:cNvPr>
              <p:cNvGrpSpPr/>
              <p:nvPr/>
            </p:nvGrpSpPr>
            <p:grpSpPr>
              <a:xfrm rot="5400000">
                <a:off x="7166490" y="4155540"/>
                <a:ext cx="307117" cy="410980"/>
                <a:chOff x="901264" y="3951453"/>
                <a:chExt cx="1347222" cy="556065"/>
              </a:xfrm>
            </p:grpSpPr>
            <p:cxnSp>
              <p:nvCxnSpPr>
                <p:cNvPr id="134" name="Straight Connector 133">
                  <a:extLst>
                    <a:ext uri="{FF2B5EF4-FFF2-40B4-BE49-F238E27FC236}">
                      <a16:creationId xmlns:a16="http://schemas.microsoft.com/office/drawing/2014/main" id="{221D046E-6C40-275D-C010-44F4AEFC4F83}"/>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68862B55-B9AE-EB0A-F2B9-1B4314625760}"/>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130" name="Straight Connector 129">
              <a:extLst>
                <a:ext uri="{FF2B5EF4-FFF2-40B4-BE49-F238E27FC236}">
                  <a16:creationId xmlns:a16="http://schemas.microsoft.com/office/drawing/2014/main" id="{041914B3-D6DF-A2E8-AB03-41748E0C260C}"/>
                </a:ext>
              </a:extLst>
            </p:cNvPr>
            <p:cNvCxnSpPr>
              <a:cxnSpLocks/>
            </p:cNvCxnSpPr>
            <p:nvPr/>
          </p:nvCxnSpPr>
          <p:spPr bwMode="auto">
            <a:xfrm flipH="1">
              <a:off x="1200121" y="2704679"/>
              <a:ext cx="4662199" cy="0"/>
            </a:xfrm>
            <a:prstGeom prst="line">
              <a:avLst/>
            </a:prstGeom>
            <a:noFill/>
            <a:ln w="28575" cap="flat" cmpd="sng" algn="ctr">
              <a:solidFill>
                <a:schemeClr val="tx2">
                  <a:lumMod val="90000"/>
                </a:schemeClr>
              </a:solidFill>
              <a:prstDash val="sysDash"/>
              <a:round/>
              <a:headEnd type="none" w="med" len="med"/>
              <a:tailEnd type="none" w="med" len="med"/>
            </a:ln>
            <a:effectLst/>
          </p:spPr>
        </p:cxnSp>
      </p:grpSp>
      <p:sp>
        <p:nvSpPr>
          <p:cNvPr id="2" name="Freeform: Shape 1">
            <a:extLst>
              <a:ext uri="{FF2B5EF4-FFF2-40B4-BE49-F238E27FC236}">
                <a16:creationId xmlns:a16="http://schemas.microsoft.com/office/drawing/2014/main" id="{3489183E-6202-BC8E-23F6-C7340FD34E78}"/>
              </a:ext>
            </a:extLst>
          </p:cNvPr>
          <p:cNvSpPr/>
          <p:nvPr/>
        </p:nvSpPr>
        <p:spPr bwMode="auto">
          <a:xfrm>
            <a:off x="1235075" y="2166388"/>
            <a:ext cx="4406900" cy="603250"/>
          </a:xfrm>
          <a:custGeom>
            <a:avLst/>
            <a:gdLst>
              <a:gd name="connsiteX0" fmla="*/ 4406900 w 4406900"/>
              <a:gd name="connsiteY0" fmla="*/ 603250 h 603250"/>
              <a:gd name="connsiteX1" fmla="*/ 3073400 w 4406900"/>
              <a:gd name="connsiteY1" fmla="*/ 603250 h 603250"/>
              <a:gd name="connsiteX2" fmla="*/ 3073400 w 4406900"/>
              <a:gd name="connsiteY2" fmla="*/ 558800 h 603250"/>
              <a:gd name="connsiteX3" fmla="*/ 3041650 w 4406900"/>
              <a:gd name="connsiteY3" fmla="*/ 558800 h 603250"/>
              <a:gd name="connsiteX4" fmla="*/ 3041650 w 4406900"/>
              <a:gd name="connsiteY4" fmla="*/ 558800 h 603250"/>
              <a:gd name="connsiteX5" fmla="*/ 3041650 w 4406900"/>
              <a:gd name="connsiteY5" fmla="*/ 527050 h 603250"/>
              <a:gd name="connsiteX6" fmla="*/ 2984500 w 4406900"/>
              <a:gd name="connsiteY6" fmla="*/ 527050 h 603250"/>
              <a:gd name="connsiteX7" fmla="*/ 2984500 w 4406900"/>
              <a:gd name="connsiteY7" fmla="*/ 501650 h 603250"/>
              <a:gd name="connsiteX8" fmla="*/ 2403475 w 4406900"/>
              <a:gd name="connsiteY8" fmla="*/ 501650 h 603250"/>
              <a:gd name="connsiteX9" fmla="*/ 2403475 w 4406900"/>
              <a:gd name="connsiteY9" fmla="*/ 463550 h 603250"/>
              <a:gd name="connsiteX10" fmla="*/ 2390775 w 4406900"/>
              <a:gd name="connsiteY10" fmla="*/ 463550 h 603250"/>
              <a:gd name="connsiteX11" fmla="*/ 2390775 w 4406900"/>
              <a:gd name="connsiteY11" fmla="*/ 450850 h 603250"/>
              <a:gd name="connsiteX12" fmla="*/ 2209800 w 4406900"/>
              <a:gd name="connsiteY12" fmla="*/ 450850 h 603250"/>
              <a:gd name="connsiteX13" fmla="*/ 2197100 w 4406900"/>
              <a:gd name="connsiteY13" fmla="*/ 438150 h 603250"/>
              <a:gd name="connsiteX14" fmla="*/ 2184400 w 4406900"/>
              <a:gd name="connsiteY14" fmla="*/ 438150 h 603250"/>
              <a:gd name="connsiteX15" fmla="*/ 2184400 w 4406900"/>
              <a:gd name="connsiteY15" fmla="*/ 415925 h 603250"/>
              <a:gd name="connsiteX16" fmla="*/ 2057400 w 4406900"/>
              <a:gd name="connsiteY16" fmla="*/ 415925 h 603250"/>
              <a:gd name="connsiteX17" fmla="*/ 2057400 w 4406900"/>
              <a:gd name="connsiteY17" fmla="*/ 393700 h 603250"/>
              <a:gd name="connsiteX18" fmla="*/ 1844675 w 4406900"/>
              <a:gd name="connsiteY18" fmla="*/ 393700 h 603250"/>
              <a:gd name="connsiteX19" fmla="*/ 1831975 w 4406900"/>
              <a:gd name="connsiteY19" fmla="*/ 381000 h 603250"/>
              <a:gd name="connsiteX20" fmla="*/ 1765300 w 4406900"/>
              <a:gd name="connsiteY20" fmla="*/ 381000 h 603250"/>
              <a:gd name="connsiteX21" fmla="*/ 1765300 w 4406900"/>
              <a:gd name="connsiteY21" fmla="*/ 355600 h 603250"/>
              <a:gd name="connsiteX22" fmla="*/ 1765300 w 4406900"/>
              <a:gd name="connsiteY22" fmla="*/ 355600 h 603250"/>
              <a:gd name="connsiteX23" fmla="*/ 1752600 w 4406900"/>
              <a:gd name="connsiteY23" fmla="*/ 342900 h 603250"/>
              <a:gd name="connsiteX24" fmla="*/ 1631950 w 4406900"/>
              <a:gd name="connsiteY24" fmla="*/ 342900 h 603250"/>
              <a:gd name="connsiteX25" fmla="*/ 1631950 w 4406900"/>
              <a:gd name="connsiteY25" fmla="*/ 342900 h 603250"/>
              <a:gd name="connsiteX26" fmla="*/ 1631950 w 4406900"/>
              <a:gd name="connsiteY26" fmla="*/ 342900 h 603250"/>
              <a:gd name="connsiteX27" fmla="*/ 1631950 w 4406900"/>
              <a:gd name="connsiteY27" fmla="*/ 323850 h 603250"/>
              <a:gd name="connsiteX28" fmla="*/ 1428750 w 4406900"/>
              <a:gd name="connsiteY28" fmla="*/ 323850 h 603250"/>
              <a:gd name="connsiteX29" fmla="*/ 1428750 w 4406900"/>
              <a:gd name="connsiteY29" fmla="*/ 323850 h 603250"/>
              <a:gd name="connsiteX30" fmla="*/ 1428750 w 4406900"/>
              <a:gd name="connsiteY30" fmla="*/ 295275 h 603250"/>
              <a:gd name="connsiteX31" fmla="*/ 1416050 w 4406900"/>
              <a:gd name="connsiteY31" fmla="*/ 295275 h 603250"/>
              <a:gd name="connsiteX32" fmla="*/ 1416050 w 4406900"/>
              <a:gd name="connsiteY32" fmla="*/ 295275 h 603250"/>
              <a:gd name="connsiteX33" fmla="*/ 1403350 w 4406900"/>
              <a:gd name="connsiteY33" fmla="*/ 295275 h 603250"/>
              <a:gd name="connsiteX34" fmla="*/ 1403350 w 4406900"/>
              <a:gd name="connsiteY34" fmla="*/ 234950 h 603250"/>
              <a:gd name="connsiteX35" fmla="*/ 1184275 w 4406900"/>
              <a:gd name="connsiteY35" fmla="*/ 234950 h 603250"/>
              <a:gd name="connsiteX36" fmla="*/ 1184275 w 4406900"/>
              <a:gd name="connsiteY36" fmla="*/ 212725 h 603250"/>
              <a:gd name="connsiteX37" fmla="*/ 1104900 w 4406900"/>
              <a:gd name="connsiteY37" fmla="*/ 212725 h 603250"/>
              <a:gd name="connsiteX38" fmla="*/ 1114425 w 4406900"/>
              <a:gd name="connsiteY38" fmla="*/ 203200 h 603250"/>
              <a:gd name="connsiteX39" fmla="*/ 1079500 w 4406900"/>
              <a:gd name="connsiteY39" fmla="*/ 203200 h 603250"/>
              <a:gd name="connsiteX40" fmla="*/ 1079500 w 4406900"/>
              <a:gd name="connsiteY40" fmla="*/ 161925 h 603250"/>
              <a:gd name="connsiteX41" fmla="*/ 901700 w 4406900"/>
              <a:gd name="connsiteY41" fmla="*/ 161925 h 603250"/>
              <a:gd name="connsiteX42" fmla="*/ 901700 w 4406900"/>
              <a:gd name="connsiteY42" fmla="*/ 146050 h 603250"/>
              <a:gd name="connsiteX43" fmla="*/ 781050 w 4406900"/>
              <a:gd name="connsiteY43" fmla="*/ 146050 h 603250"/>
              <a:gd name="connsiteX44" fmla="*/ 781050 w 4406900"/>
              <a:gd name="connsiteY44" fmla="*/ 123825 h 603250"/>
              <a:gd name="connsiteX45" fmla="*/ 746125 w 4406900"/>
              <a:gd name="connsiteY45" fmla="*/ 123825 h 603250"/>
              <a:gd name="connsiteX46" fmla="*/ 746125 w 4406900"/>
              <a:gd name="connsiteY46" fmla="*/ 95250 h 603250"/>
              <a:gd name="connsiteX47" fmla="*/ 739775 w 4406900"/>
              <a:gd name="connsiteY47" fmla="*/ 95250 h 603250"/>
              <a:gd name="connsiteX48" fmla="*/ 739775 w 4406900"/>
              <a:gd name="connsiteY48" fmla="*/ 73025 h 603250"/>
              <a:gd name="connsiteX49" fmla="*/ 733425 w 4406900"/>
              <a:gd name="connsiteY49" fmla="*/ 73025 h 603250"/>
              <a:gd name="connsiteX50" fmla="*/ 733425 w 4406900"/>
              <a:gd name="connsiteY50" fmla="*/ 73025 h 603250"/>
              <a:gd name="connsiteX51" fmla="*/ 733425 w 4406900"/>
              <a:gd name="connsiteY51" fmla="*/ 73025 h 603250"/>
              <a:gd name="connsiteX52" fmla="*/ 733425 w 4406900"/>
              <a:gd name="connsiteY52" fmla="*/ 73025 h 603250"/>
              <a:gd name="connsiteX53" fmla="*/ 733425 w 4406900"/>
              <a:gd name="connsiteY53" fmla="*/ 41275 h 603250"/>
              <a:gd name="connsiteX54" fmla="*/ 419100 w 4406900"/>
              <a:gd name="connsiteY54" fmla="*/ 41275 h 603250"/>
              <a:gd name="connsiteX55" fmla="*/ 419100 w 4406900"/>
              <a:gd name="connsiteY55" fmla="*/ 19050 h 603250"/>
              <a:gd name="connsiteX56" fmla="*/ 0 w 4406900"/>
              <a:gd name="connsiteY56" fmla="*/ 19050 h 603250"/>
              <a:gd name="connsiteX57" fmla="*/ 0 w 4406900"/>
              <a:gd name="connsiteY57" fmla="*/ 0 h 603250"/>
              <a:gd name="connsiteX0" fmla="*/ 4406900 w 4406900"/>
              <a:gd name="connsiteY0" fmla="*/ 603250 h 603250"/>
              <a:gd name="connsiteX1" fmla="*/ 3073400 w 4406900"/>
              <a:gd name="connsiteY1" fmla="*/ 603250 h 603250"/>
              <a:gd name="connsiteX2" fmla="*/ 3073400 w 4406900"/>
              <a:gd name="connsiteY2" fmla="*/ 558800 h 603250"/>
              <a:gd name="connsiteX3" fmla="*/ 3041650 w 4406900"/>
              <a:gd name="connsiteY3" fmla="*/ 558800 h 603250"/>
              <a:gd name="connsiteX4" fmla="*/ 3041650 w 4406900"/>
              <a:gd name="connsiteY4" fmla="*/ 558800 h 603250"/>
              <a:gd name="connsiteX5" fmla="*/ 3041650 w 4406900"/>
              <a:gd name="connsiteY5" fmla="*/ 527050 h 603250"/>
              <a:gd name="connsiteX6" fmla="*/ 2984500 w 4406900"/>
              <a:gd name="connsiteY6" fmla="*/ 527050 h 603250"/>
              <a:gd name="connsiteX7" fmla="*/ 2984500 w 4406900"/>
              <a:gd name="connsiteY7" fmla="*/ 501650 h 603250"/>
              <a:gd name="connsiteX8" fmla="*/ 2403475 w 4406900"/>
              <a:gd name="connsiteY8" fmla="*/ 501650 h 603250"/>
              <a:gd name="connsiteX9" fmla="*/ 2403475 w 4406900"/>
              <a:gd name="connsiteY9" fmla="*/ 463550 h 603250"/>
              <a:gd name="connsiteX10" fmla="*/ 2390775 w 4406900"/>
              <a:gd name="connsiteY10" fmla="*/ 463550 h 603250"/>
              <a:gd name="connsiteX11" fmla="*/ 2390775 w 4406900"/>
              <a:gd name="connsiteY11" fmla="*/ 450850 h 603250"/>
              <a:gd name="connsiteX12" fmla="*/ 2209800 w 4406900"/>
              <a:gd name="connsiteY12" fmla="*/ 450850 h 603250"/>
              <a:gd name="connsiteX13" fmla="*/ 2197100 w 4406900"/>
              <a:gd name="connsiteY13" fmla="*/ 438150 h 603250"/>
              <a:gd name="connsiteX14" fmla="*/ 2184400 w 4406900"/>
              <a:gd name="connsiteY14" fmla="*/ 438150 h 603250"/>
              <a:gd name="connsiteX15" fmla="*/ 2184400 w 4406900"/>
              <a:gd name="connsiteY15" fmla="*/ 415925 h 603250"/>
              <a:gd name="connsiteX16" fmla="*/ 2057400 w 4406900"/>
              <a:gd name="connsiteY16" fmla="*/ 415925 h 603250"/>
              <a:gd name="connsiteX17" fmla="*/ 2057400 w 4406900"/>
              <a:gd name="connsiteY17" fmla="*/ 393700 h 603250"/>
              <a:gd name="connsiteX18" fmla="*/ 1844675 w 4406900"/>
              <a:gd name="connsiteY18" fmla="*/ 393700 h 603250"/>
              <a:gd name="connsiteX19" fmla="*/ 1831975 w 4406900"/>
              <a:gd name="connsiteY19" fmla="*/ 381000 h 603250"/>
              <a:gd name="connsiteX20" fmla="*/ 1765300 w 4406900"/>
              <a:gd name="connsiteY20" fmla="*/ 381000 h 603250"/>
              <a:gd name="connsiteX21" fmla="*/ 1765300 w 4406900"/>
              <a:gd name="connsiteY21" fmla="*/ 355600 h 603250"/>
              <a:gd name="connsiteX22" fmla="*/ 1765300 w 4406900"/>
              <a:gd name="connsiteY22" fmla="*/ 355600 h 603250"/>
              <a:gd name="connsiteX23" fmla="*/ 1752600 w 4406900"/>
              <a:gd name="connsiteY23" fmla="*/ 342900 h 603250"/>
              <a:gd name="connsiteX24" fmla="*/ 1631950 w 4406900"/>
              <a:gd name="connsiteY24" fmla="*/ 342900 h 603250"/>
              <a:gd name="connsiteX25" fmla="*/ 1631950 w 4406900"/>
              <a:gd name="connsiteY25" fmla="*/ 342900 h 603250"/>
              <a:gd name="connsiteX26" fmla="*/ 1631950 w 4406900"/>
              <a:gd name="connsiteY26" fmla="*/ 342900 h 603250"/>
              <a:gd name="connsiteX27" fmla="*/ 1631950 w 4406900"/>
              <a:gd name="connsiteY27" fmla="*/ 323850 h 603250"/>
              <a:gd name="connsiteX28" fmla="*/ 1428750 w 4406900"/>
              <a:gd name="connsiteY28" fmla="*/ 323850 h 603250"/>
              <a:gd name="connsiteX29" fmla="*/ 1428750 w 4406900"/>
              <a:gd name="connsiteY29" fmla="*/ 323850 h 603250"/>
              <a:gd name="connsiteX30" fmla="*/ 1428750 w 4406900"/>
              <a:gd name="connsiteY30" fmla="*/ 295275 h 603250"/>
              <a:gd name="connsiteX31" fmla="*/ 1416050 w 4406900"/>
              <a:gd name="connsiteY31" fmla="*/ 295275 h 603250"/>
              <a:gd name="connsiteX32" fmla="*/ 1416050 w 4406900"/>
              <a:gd name="connsiteY32" fmla="*/ 295275 h 603250"/>
              <a:gd name="connsiteX33" fmla="*/ 1403350 w 4406900"/>
              <a:gd name="connsiteY33" fmla="*/ 295275 h 603250"/>
              <a:gd name="connsiteX34" fmla="*/ 1403350 w 4406900"/>
              <a:gd name="connsiteY34" fmla="*/ 234950 h 603250"/>
              <a:gd name="connsiteX35" fmla="*/ 1184275 w 4406900"/>
              <a:gd name="connsiteY35" fmla="*/ 234950 h 603250"/>
              <a:gd name="connsiteX36" fmla="*/ 1184275 w 4406900"/>
              <a:gd name="connsiteY36" fmla="*/ 212725 h 603250"/>
              <a:gd name="connsiteX37" fmla="*/ 1104900 w 4406900"/>
              <a:gd name="connsiteY37" fmla="*/ 212725 h 603250"/>
              <a:gd name="connsiteX38" fmla="*/ 1114425 w 4406900"/>
              <a:gd name="connsiteY38" fmla="*/ 203200 h 603250"/>
              <a:gd name="connsiteX39" fmla="*/ 1079500 w 4406900"/>
              <a:gd name="connsiteY39" fmla="*/ 203200 h 603250"/>
              <a:gd name="connsiteX40" fmla="*/ 1079500 w 4406900"/>
              <a:gd name="connsiteY40" fmla="*/ 161925 h 603250"/>
              <a:gd name="connsiteX41" fmla="*/ 901700 w 4406900"/>
              <a:gd name="connsiteY41" fmla="*/ 161925 h 603250"/>
              <a:gd name="connsiteX42" fmla="*/ 901700 w 4406900"/>
              <a:gd name="connsiteY42" fmla="*/ 146050 h 603250"/>
              <a:gd name="connsiteX43" fmla="*/ 781050 w 4406900"/>
              <a:gd name="connsiteY43" fmla="*/ 146050 h 603250"/>
              <a:gd name="connsiteX44" fmla="*/ 781050 w 4406900"/>
              <a:gd name="connsiteY44" fmla="*/ 123825 h 603250"/>
              <a:gd name="connsiteX45" fmla="*/ 746125 w 4406900"/>
              <a:gd name="connsiteY45" fmla="*/ 123825 h 603250"/>
              <a:gd name="connsiteX46" fmla="*/ 746125 w 4406900"/>
              <a:gd name="connsiteY46" fmla="*/ 95250 h 603250"/>
              <a:gd name="connsiteX47" fmla="*/ 739775 w 4406900"/>
              <a:gd name="connsiteY47" fmla="*/ 95250 h 603250"/>
              <a:gd name="connsiteX48" fmla="*/ 739775 w 4406900"/>
              <a:gd name="connsiteY48" fmla="*/ 73025 h 603250"/>
              <a:gd name="connsiteX49" fmla="*/ 733425 w 4406900"/>
              <a:gd name="connsiteY49" fmla="*/ 73025 h 603250"/>
              <a:gd name="connsiteX50" fmla="*/ 733425 w 4406900"/>
              <a:gd name="connsiteY50" fmla="*/ 73025 h 603250"/>
              <a:gd name="connsiteX51" fmla="*/ 733425 w 4406900"/>
              <a:gd name="connsiteY51" fmla="*/ 73025 h 603250"/>
              <a:gd name="connsiteX52" fmla="*/ 733425 w 4406900"/>
              <a:gd name="connsiteY52" fmla="*/ 73025 h 603250"/>
              <a:gd name="connsiteX53" fmla="*/ 733425 w 4406900"/>
              <a:gd name="connsiteY53" fmla="*/ 41275 h 603250"/>
              <a:gd name="connsiteX54" fmla="*/ 423862 w 4406900"/>
              <a:gd name="connsiteY54" fmla="*/ 44450 h 603250"/>
              <a:gd name="connsiteX55" fmla="*/ 419100 w 4406900"/>
              <a:gd name="connsiteY55" fmla="*/ 19050 h 603250"/>
              <a:gd name="connsiteX56" fmla="*/ 0 w 4406900"/>
              <a:gd name="connsiteY56" fmla="*/ 19050 h 603250"/>
              <a:gd name="connsiteX57" fmla="*/ 0 w 4406900"/>
              <a:gd name="connsiteY57" fmla="*/ 0 h 603250"/>
              <a:gd name="connsiteX0" fmla="*/ 4406900 w 4406900"/>
              <a:gd name="connsiteY0" fmla="*/ 603250 h 603250"/>
              <a:gd name="connsiteX1" fmla="*/ 3073400 w 4406900"/>
              <a:gd name="connsiteY1" fmla="*/ 603250 h 603250"/>
              <a:gd name="connsiteX2" fmla="*/ 3073400 w 4406900"/>
              <a:gd name="connsiteY2" fmla="*/ 558800 h 603250"/>
              <a:gd name="connsiteX3" fmla="*/ 3041650 w 4406900"/>
              <a:gd name="connsiteY3" fmla="*/ 558800 h 603250"/>
              <a:gd name="connsiteX4" fmla="*/ 3041650 w 4406900"/>
              <a:gd name="connsiteY4" fmla="*/ 558800 h 603250"/>
              <a:gd name="connsiteX5" fmla="*/ 3041650 w 4406900"/>
              <a:gd name="connsiteY5" fmla="*/ 527050 h 603250"/>
              <a:gd name="connsiteX6" fmla="*/ 2984500 w 4406900"/>
              <a:gd name="connsiteY6" fmla="*/ 527050 h 603250"/>
              <a:gd name="connsiteX7" fmla="*/ 2984500 w 4406900"/>
              <a:gd name="connsiteY7" fmla="*/ 501650 h 603250"/>
              <a:gd name="connsiteX8" fmla="*/ 2403475 w 4406900"/>
              <a:gd name="connsiteY8" fmla="*/ 501650 h 603250"/>
              <a:gd name="connsiteX9" fmla="*/ 2403475 w 4406900"/>
              <a:gd name="connsiteY9" fmla="*/ 463550 h 603250"/>
              <a:gd name="connsiteX10" fmla="*/ 2390775 w 4406900"/>
              <a:gd name="connsiteY10" fmla="*/ 463550 h 603250"/>
              <a:gd name="connsiteX11" fmla="*/ 2390775 w 4406900"/>
              <a:gd name="connsiteY11" fmla="*/ 450850 h 603250"/>
              <a:gd name="connsiteX12" fmla="*/ 2209800 w 4406900"/>
              <a:gd name="connsiteY12" fmla="*/ 450850 h 603250"/>
              <a:gd name="connsiteX13" fmla="*/ 2197100 w 4406900"/>
              <a:gd name="connsiteY13" fmla="*/ 438150 h 603250"/>
              <a:gd name="connsiteX14" fmla="*/ 2184400 w 4406900"/>
              <a:gd name="connsiteY14" fmla="*/ 438150 h 603250"/>
              <a:gd name="connsiteX15" fmla="*/ 2184400 w 4406900"/>
              <a:gd name="connsiteY15" fmla="*/ 415925 h 603250"/>
              <a:gd name="connsiteX16" fmla="*/ 2057400 w 4406900"/>
              <a:gd name="connsiteY16" fmla="*/ 415925 h 603250"/>
              <a:gd name="connsiteX17" fmla="*/ 2057400 w 4406900"/>
              <a:gd name="connsiteY17" fmla="*/ 393700 h 603250"/>
              <a:gd name="connsiteX18" fmla="*/ 1844675 w 4406900"/>
              <a:gd name="connsiteY18" fmla="*/ 393700 h 603250"/>
              <a:gd name="connsiteX19" fmla="*/ 1831975 w 4406900"/>
              <a:gd name="connsiteY19" fmla="*/ 381000 h 603250"/>
              <a:gd name="connsiteX20" fmla="*/ 1765300 w 4406900"/>
              <a:gd name="connsiteY20" fmla="*/ 381000 h 603250"/>
              <a:gd name="connsiteX21" fmla="*/ 1765300 w 4406900"/>
              <a:gd name="connsiteY21" fmla="*/ 355600 h 603250"/>
              <a:gd name="connsiteX22" fmla="*/ 1765300 w 4406900"/>
              <a:gd name="connsiteY22" fmla="*/ 355600 h 603250"/>
              <a:gd name="connsiteX23" fmla="*/ 1752600 w 4406900"/>
              <a:gd name="connsiteY23" fmla="*/ 342900 h 603250"/>
              <a:gd name="connsiteX24" fmla="*/ 1631950 w 4406900"/>
              <a:gd name="connsiteY24" fmla="*/ 342900 h 603250"/>
              <a:gd name="connsiteX25" fmla="*/ 1631950 w 4406900"/>
              <a:gd name="connsiteY25" fmla="*/ 342900 h 603250"/>
              <a:gd name="connsiteX26" fmla="*/ 1631950 w 4406900"/>
              <a:gd name="connsiteY26" fmla="*/ 342900 h 603250"/>
              <a:gd name="connsiteX27" fmla="*/ 1631950 w 4406900"/>
              <a:gd name="connsiteY27" fmla="*/ 323850 h 603250"/>
              <a:gd name="connsiteX28" fmla="*/ 1428750 w 4406900"/>
              <a:gd name="connsiteY28" fmla="*/ 323850 h 603250"/>
              <a:gd name="connsiteX29" fmla="*/ 1428750 w 4406900"/>
              <a:gd name="connsiteY29" fmla="*/ 323850 h 603250"/>
              <a:gd name="connsiteX30" fmla="*/ 1428750 w 4406900"/>
              <a:gd name="connsiteY30" fmla="*/ 295275 h 603250"/>
              <a:gd name="connsiteX31" fmla="*/ 1416050 w 4406900"/>
              <a:gd name="connsiteY31" fmla="*/ 295275 h 603250"/>
              <a:gd name="connsiteX32" fmla="*/ 1416050 w 4406900"/>
              <a:gd name="connsiteY32" fmla="*/ 295275 h 603250"/>
              <a:gd name="connsiteX33" fmla="*/ 1403350 w 4406900"/>
              <a:gd name="connsiteY33" fmla="*/ 295275 h 603250"/>
              <a:gd name="connsiteX34" fmla="*/ 1403350 w 4406900"/>
              <a:gd name="connsiteY34" fmla="*/ 234950 h 603250"/>
              <a:gd name="connsiteX35" fmla="*/ 1184275 w 4406900"/>
              <a:gd name="connsiteY35" fmla="*/ 234950 h 603250"/>
              <a:gd name="connsiteX36" fmla="*/ 1184275 w 4406900"/>
              <a:gd name="connsiteY36" fmla="*/ 212725 h 603250"/>
              <a:gd name="connsiteX37" fmla="*/ 1104900 w 4406900"/>
              <a:gd name="connsiteY37" fmla="*/ 212725 h 603250"/>
              <a:gd name="connsiteX38" fmla="*/ 1114425 w 4406900"/>
              <a:gd name="connsiteY38" fmla="*/ 203200 h 603250"/>
              <a:gd name="connsiteX39" fmla="*/ 1079500 w 4406900"/>
              <a:gd name="connsiteY39" fmla="*/ 203200 h 603250"/>
              <a:gd name="connsiteX40" fmla="*/ 1079500 w 4406900"/>
              <a:gd name="connsiteY40" fmla="*/ 161925 h 603250"/>
              <a:gd name="connsiteX41" fmla="*/ 901700 w 4406900"/>
              <a:gd name="connsiteY41" fmla="*/ 161925 h 603250"/>
              <a:gd name="connsiteX42" fmla="*/ 901700 w 4406900"/>
              <a:gd name="connsiteY42" fmla="*/ 146050 h 603250"/>
              <a:gd name="connsiteX43" fmla="*/ 781050 w 4406900"/>
              <a:gd name="connsiteY43" fmla="*/ 146050 h 603250"/>
              <a:gd name="connsiteX44" fmla="*/ 781050 w 4406900"/>
              <a:gd name="connsiteY44" fmla="*/ 123825 h 603250"/>
              <a:gd name="connsiteX45" fmla="*/ 746125 w 4406900"/>
              <a:gd name="connsiteY45" fmla="*/ 123825 h 603250"/>
              <a:gd name="connsiteX46" fmla="*/ 746125 w 4406900"/>
              <a:gd name="connsiteY46" fmla="*/ 95250 h 603250"/>
              <a:gd name="connsiteX47" fmla="*/ 739775 w 4406900"/>
              <a:gd name="connsiteY47" fmla="*/ 95250 h 603250"/>
              <a:gd name="connsiteX48" fmla="*/ 739775 w 4406900"/>
              <a:gd name="connsiteY48" fmla="*/ 73025 h 603250"/>
              <a:gd name="connsiteX49" fmla="*/ 733425 w 4406900"/>
              <a:gd name="connsiteY49" fmla="*/ 73025 h 603250"/>
              <a:gd name="connsiteX50" fmla="*/ 733425 w 4406900"/>
              <a:gd name="connsiteY50" fmla="*/ 73025 h 603250"/>
              <a:gd name="connsiteX51" fmla="*/ 733425 w 4406900"/>
              <a:gd name="connsiteY51" fmla="*/ 73025 h 603250"/>
              <a:gd name="connsiteX52" fmla="*/ 733425 w 4406900"/>
              <a:gd name="connsiteY52" fmla="*/ 73025 h 603250"/>
              <a:gd name="connsiteX53" fmla="*/ 731837 w 4406900"/>
              <a:gd name="connsiteY53" fmla="*/ 52387 h 603250"/>
              <a:gd name="connsiteX54" fmla="*/ 423862 w 4406900"/>
              <a:gd name="connsiteY54" fmla="*/ 44450 h 603250"/>
              <a:gd name="connsiteX55" fmla="*/ 419100 w 4406900"/>
              <a:gd name="connsiteY55" fmla="*/ 19050 h 603250"/>
              <a:gd name="connsiteX56" fmla="*/ 0 w 4406900"/>
              <a:gd name="connsiteY56" fmla="*/ 19050 h 603250"/>
              <a:gd name="connsiteX57" fmla="*/ 0 w 4406900"/>
              <a:gd name="connsiteY57" fmla="*/ 0 h 603250"/>
              <a:gd name="connsiteX0" fmla="*/ 4406900 w 4406900"/>
              <a:gd name="connsiteY0" fmla="*/ 603250 h 603250"/>
              <a:gd name="connsiteX1" fmla="*/ 3073400 w 4406900"/>
              <a:gd name="connsiteY1" fmla="*/ 603250 h 603250"/>
              <a:gd name="connsiteX2" fmla="*/ 3073400 w 4406900"/>
              <a:gd name="connsiteY2" fmla="*/ 558800 h 603250"/>
              <a:gd name="connsiteX3" fmla="*/ 3041650 w 4406900"/>
              <a:gd name="connsiteY3" fmla="*/ 558800 h 603250"/>
              <a:gd name="connsiteX4" fmla="*/ 3041650 w 4406900"/>
              <a:gd name="connsiteY4" fmla="*/ 558800 h 603250"/>
              <a:gd name="connsiteX5" fmla="*/ 3041650 w 4406900"/>
              <a:gd name="connsiteY5" fmla="*/ 527050 h 603250"/>
              <a:gd name="connsiteX6" fmla="*/ 2984500 w 4406900"/>
              <a:gd name="connsiteY6" fmla="*/ 527050 h 603250"/>
              <a:gd name="connsiteX7" fmla="*/ 2984500 w 4406900"/>
              <a:gd name="connsiteY7" fmla="*/ 501650 h 603250"/>
              <a:gd name="connsiteX8" fmla="*/ 2403475 w 4406900"/>
              <a:gd name="connsiteY8" fmla="*/ 501650 h 603250"/>
              <a:gd name="connsiteX9" fmla="*/ 2403475 w 4406900"/>
              <a:gd name="connsiteY9" fmla="*/ 463550 h 603250"/>
              <a:gd name="connsiteX10" fmla="*/ 2390775 w 4406900"/>
              <a:gd name="connsiteY10" fmla="*/ 463550 h 603250"/>
              <a:gd name="connsiteX11" fmla="*/ 2390775 w 4406900"/>
              <a:gd name="connsiteY11" fmla="*/ 450850 h 603250"/>
              <a:gd name="connsiteX12" fmla="*/ 2209800 w 4406900"/>
              <a:gd name="connsiteY12" fmla="*/ 450850 h 603250"/>
              <a:gd name="connsiteX13" fmla="*/ 2197100 w 4406900"/>
              <a:gd name="connsiteY13" fmla="*/ 438150 h 603250"/>
              <a:gd name="connsiteX14" fmla="*/ 2184400 w 4406900"/>
              <a:gd name="connsiteY14" fmla="*/ 438150 h 603250"/>
              <a:gd name="connsiteX15" fmla="*/ 2184400 w 4406900"/>
              <a:gd name="connsiteY15" fmla="*/ 415925 h 603250"/>
              <a:gd name="connsiteX16" fmla="*/ 2057400 w 4406900"/>
              <a:gd name="connsiteY16" fmla="*/ 415925 h 603250"/>
              <a:gd name="connsiteX17" fmla="*/ 2057400 w 4406900"/>
              <a:gd name="connsiteY17" fmla="*/ 393700 h 603250"/>
              <a:gd name="connsiteX18" fmla="*/ 1844675 w 4406900"/>
              <a:gd name="connsiteY18" fmla="*/ 393700 h 603250"/>
              <a:gd name="connsiteX19" fmla="*/ 1831975 w 4406900"/>
              <a:gd name="connsiteY19" fmla="*/ 381000 h 603250"/>
              <a:gd name="connsiteX20" fmla="*/ 1765300 w 4406900"/>
              <a:gd name="connsiteY20" fmla="*/ 381000 h 603250"/>
              <a:gd name="connsiteX21" fmla="*/ 1765300 w 4406900"/>
              <a:gd name="connsiteY21" fmla="*/ 355600 h 603250"/>
              <a:gd name="connsiteX22" fmla="*/ 1765300 w 4406900"/>
              <a:gd name="connsiteY22" fmla="*/ 355600 h 603250"/>
              <a:gd name="connsiteX23" fmla="*/ 1752600 w 4406900"/>
              <a:gd name="connsiteY23" fmla="*/ 342900 h 603250"/>
              <a:gd name="connsiteX24" fmla="*/ 1631950 w 4406900"/>
              <a:gd name="connsiteY24" fmla="*/ 342900 h 603250"/>
              <a:gd name="connsiteX25" fmla="*/ 1631950 w 4406900"/>
              <a:gd name="connsiteY25" fmla="*/ 342900 h 603250"/>
              <a:gd name="connsiteX26" fmla="*/ 1631950 w 4406900"/>
              <a:gd name="connsiteY26" fmla="*/ 342900 h 603250"/>
              <a:gd name="connsiteX27" fmla="*/ 1631950 w 4406900"/>
              <a:gd name="connsiteY27" fmla="*/ 323850 h 603250"/>
              <a:gd name="connsiteX28" fmla="*/ 1428750 w 4406900"/>
              <a:gd name="connsiteY28" fmla="*/ 323850 h 603250"/>
              <a:gd name="connsiteX29" fmla="*/ 1428750 w 4406900"/>
              <a:gd name="connsiteY29" fmla="*/ 323850 h 603250"/>
              <a:gd name="connsiteX30" fmla="*/ 1428750 w 4406900"/>
              <a:gd name="connsiteY30" fmla="*/ 295275 h 603250"/>
              <a:gd name="connsiteX31" fmla="*/ 1416050 w 4406900"/>
              <a:gd name="connsiteY31" fmla="*/ 295275 h 603250"/>
              <a:gd name="connsiteX32" fmla="*/ 1416050 w 4406900"/>
              <a:gd name="connsiteY32" fmla="*/ 295275 h 603250"/>
              <a:gd name="connsiteX33" fmla="*/ 1403350 w 4406900"/>
              <a:gd name="connsiteY33" fmla="*/ 295275 h 603250"/>
              <a:gd name="connsiteX34" fmla="*/ 1403350 w 4406900"/>
              <a:gd name="connsiteY34" fmla="*/ 234950 h 603250"/>
              <a:gd name="connsiteX35" fmla="*/ 1184275 w 4406900"/>
              <a:gd name="connsiteY35" fmla="*/ 234950 h 603250"/>
              <a:gd name="connsiteX36" fmla="*/ 1184275 w 4406900"/>
              <a:gd name="connsiteY36" fmla="*/ 212725 h 603250"/>
              <a:gd name="connsiteX37" fmla="*/ 1104900 w 4406900"/>
              <a:gd name="connsiteY37" fmla="*/ 212725 h 603250"/>
              <a:gd name="connsiteX38" fmla="*/ 1114425 w 4406900"/>
              <a:gd name="connsiteY38" fmla="*/ 203200 h 603250"/>
              <a:gd name="connsiteX39" fmla="*/ 1079500 w 4406900"/>
              <a:gd name="connsiteY39" fmla="*/ 203200 h 603250"/>
              <a:gd name="connsiteX40" fmla="*/ 1079500 w 4406900"/>
              <a:gd name="connsiteY40" fmla="*/ 161925 h 603250"/>
              <a:gd name="connsiteX41" fmla="*/ 901700 w 4406900"/>
              <a:gd name="connsiteY41" fmla="*/ 161925 h 603250"/>
              <a:gd name="connsiteX42" fmla="*/ 901700 w 4406900"/>
              <a:gd name="connsiteY42" fmla="*/ 146050 h 603250"/>
              <a:gd name="connsiteX43" fmla="*/ 781050 w 4406900"/>
              <a:gd name="connsiteY43" fmla="*/ 146050 h 603250"/>
              <a:gd name="connsiteX44" fmla="*/ 781050 w 4406900"/>
              <a:gd name="connsiteY44" fmla="*/ 123825 h 603250"/>
              <a:gd name="connsiteX45" fmla="*/ 746125 w 4406900"/>
              <a:gd name="connsiteY45" fmla="*/ 123825 h 603250"/>
              <a:gd name="connsiteX46" fmla="*/ 746125 w 4406900"/>
              <a:gd name="connsiteY46" fmla="*/ 95250 h 603250"/>
              <a:gd name="connsiteX47" fmla="*/ 739775 w 4406900"/>
              <a:gd name="connsiteY47" fmla="*/ 95250 h 603250"/>
              <a:gd name="connsiteX48" fmla="*/ 739775 w 4406900"/>
              <a:gd name="connsiteY48" fmla="*/ 73025 h 603250"/>
              <a:gd name="connsiteX49" fmla="*/ 733425 w 4406900"/>
              <a:gd name="connsiteY49" fmla="*/ 73025 h 603250"/>
              <a:gd name="connsiteX50" fmla="*/ 733425 w 4406900"/>
              <a:gd name="connsiteY50" fmla="*/ 73025 h 603250"/>
              <a:gd name="connsiteX51" fmla="*/ 733425 w 4406900"/>
              <a:gd name="connsiteY51" fmla="*/ 73025 h 603250"/>
              <a:gd name="connsiteX52" fmla="*/ 733425 w 4406900"/>
              <a:gd name="connsiteY52" fmla="*/ 73025 h 603250"/>
              <a:gd name="connsiteX53" fmla="*/ 731837 w 4406900"/>
              <a:gd name="connsiteY53" fmla="*/ 52387 h 603250"/>
              <a:gd name="connsiteX54" fmla="*/ 425450 w 4406900"/>
              <a:gd name="connsiteY54" fmla="*/ 53975 h 603250"/>
              <a:gd name="connsiteX55" fmla="*/ 419100 w 4406900"/>
              <a:gd name="connsiteY55" fmla="*/ 19050 h 603250"/>
              <a:gd name="connsiteX56" fmla="*/ 0 w 4406900"/>
              <a:gd name="connsiteY56" fmla="*/ 19050 h 603250"/>
              <a:gd name="connsiteX57" fmla="*/ 0 w 4406900"/>
              <a:gd name="connsiteY57" fmla="*/ 0 h 603250"/>
              <a:gd name="connsiteX0" fmla="*/ 4406900 w 4406900"/>
              <a:gd name="connsiteY0" fmla="*/ 603250 h 603250"/>
              <a:gd name="connsiteX1" fmla="*/ 3073400 w 4406900"/>
              <a:gd name="connsiteY1" fmla="*/ 603250 h 603250"/>
              <a:gd name="connsiteX2" fmla="*/ 3073400 w 4406900"/>
              <a:gd name="connsiteY2" fmla="*/ 558800 h 603250"/>
              <a:gd name="connsiteX3" fmla="*/ 3041650 w 4406900"/>
              <a:gd name="connsiteY3" fmla="*/ 558800 h 603250"/>
              <a:gd name="connsiteX4" fmla="*/ 3041650 w 4406900"/>
              <a:gd name="connsiteY4" fmla="*/ 558800 h 603250"/>
              <a:gd name="connsiteX5" fmla="*/ 3041650 w 4406900"/>
              <a:gd name="connsiteY5" fmla="*/ 527050 h 603250"/>
              <a:gd name="connsiteX6" fmla="*/ 2984500 w 4406900"/>
              <a:gd name="connsiteY6" fmla="*/ 527050 h 603250"/>
              <a:gd name="connsiteX7" fmla="*/ 2984500 w 4406900"/>
              <a:gd name="connsiteY7" fmla="*/ 501650 h 603250"/>
              <a:gd name="connsiteX8" fmla="*/ 2403475 w 4406900"/>
              <a:gd name="connsiteY8" fmla="*/ 501650 h 603250"/>
              <a:gd name="connsiteX9" fmla="*/ 2403475 w 4406900"/>
              <a:gd name="connsiteY9" fmla="*/ 463550 h 603250"/>
              <a:gd name="connsiteX10" fmla="*/ 2390775 w 4406900"/>
              <a:gd name="connsiteY10" fmla="*/ 463550 h 603250"/>
              <a:gd name="connsiteX11" fmla="*/ 2390775 w 4406900"/>
              <a:gd name="connsiteY11" fmla="*/ 450850 h 603250"/>
              <a:gd name="connsiteX12" fmla="*/ 2209800 w 4406900"/>
              <a:gd name="connsiteY12" fmla="*/ 450850 h 603250"/>
              <a:gd name="connsiteX13" fmla="*/ 2197100 w 4406900"/>
              <a:gd name="connsiteY13" fmla="*/ 438150 h 603250"/>
              <a:gd name="connsiteX14" fmla="*/ 2184400 w 4406900"/>
              <a:gd name="connsiteY14" fmla="*/ 438150 h 603250"/>
              <a:gd name="connsiteX15" fmla="*/ 2184400 w 4406900"/>
              <a:gd name="connsiteY15" fmla="*/ 415925 h 603250"/>
              <a:gd name="connsiteX16" fmla="*/ 2057400 w 4406900"/>
              <a:gd name="connsiteY16" fmla="*/ 415925 h 603250"/>
              <a:gd name="connsiteX17" fmla="*/ 2057400 w 4406900"/>
              <a:gd name="connsiteY17" fmla="*/ 393700 h 603250"/>
              <a:gd name="connsiteX18" fmla="*/ 1844675 w 4406900"/>
              <a:gd name="connsiteY18" fmla="*/ 393700 h 603250"/>
              <a:gd name="connsiteX19" fmla="*/ 1831975 w 4406900"/>
              <a:gd name="connsiteY19" fmla="*/ 381000 h 603250"/>
              <a:gd name="connsiteX20" fmla="*/ 1765300 w 4406900"/>
              <a:gd name="connsiteY20" fmla="*/ 381000 h 603250"/>
              <a:gd name="connsiteX21" fmla="*/ 1765300 w 4406900"/>
              <a:gd name="connsiteY21" fmla="*/ 355600 h 603250"/>
              <a:gd name="connsiteX22" fmla="*/ 1765300 w 4406900"/>
              <a:gd name="connsiteY22" fmla="*/ 355600 h 603250"/>
              <a:gd name="connsiteX23" fmla="*/ 1752600 w 4406900"/>
              <a:gd name="connsiteY23" fmla="*/ 342900 h 603250"/>
              <a:gd name="connsiteX24" fmla="*/ 1631950 w 4406900"/>
              <a:gd name="connsiteY24" fmla="*/ 342900 h 603250"/>
              <a:gd name="connsiteX25" fmla="*/ 1631950 w 4406900"/>
              <a:gd name="connsiteY25" fmla="*/ 342900 h 603250"/>
              <a:gd name="connsiteX26" fmla="*/ 1631950 w 4406900"/>
              <a:gd name="connsiteY26" fmla="*/ 342900 h 603250"/>
              <a:gd name="connsiteX27" fmla="*/ 1631950 w 4406900"/>
              <a:gd name="connsiteY27" fmla="*/ 323850 h 603250"/>
              <a:gd name="connsiteX28" fmla="*/ 1428750 w 4406900"/>
              <a:gd name="connsiteY28" fmla="*/ 323850 h 603250"/>
              <a:gd name="connsiteX29" fmla="*/ 1428750 w 4406900"/>
              <a:gd name="connsiteY29" fmla="*/ 323850 h 603250"/>
              <a:gd name="connsiteX30" fmla="*/ 1428750 w 4406900"/>
              <a:gd name="connsiteY30" fmla="*/ 295275 h 603250"/>
              <a:gd name="connsiteX31" fmla="*/ 1416050 w 4406900"/>
              <a:gd name="connsiteY31" fmla="*/ 295275 h 603250"/>
              <a:gd name="connsiteX32" fmla="*/ 1416050 w 4406900"/>
              <a:gd name="connsiteY32" fmla="*/ 295275 h 603250"/>
              <a:gd name="connsiteX33" fmla="*/ 1403350 w 4406900"/>
              <a:gd name="connsiteY33" fmla="*/ 295275 h 603250"/>
              <a:gd name="connsiteX34" fmla="*/ 1403350 w 4406900"/>
              <a:gd name="connsiteY34" fmla="*/ 234950 h 603250"/>
              <a:gd name="connsiteX35" fmla="*/ 1184275 w 4406900"/>
              <a:gd name="connsiteY35" fmla="*/ 234950 h 603250"/>
              <a:gd name="connsiteX36" fmla="*/ 1184275 w 4406900"/>
              <a:gd name="connsiteY36" fmla="*/ 212725 h 603250"/>
              <a:gd name="connsiteX37" fmla="*/ 1104900 w 4406900"/>
              <a:gd name="connsiteY37" fmla="*/ 212725 h 603250"/>
              <a:gd name="connsiteX38" fmla="*/ 1114425 w 4406900"/>
              <a:gd name="connsiteY38" fmla="*/ 203200 h 603250"/>
              <a:gd name="connsiteX39" fmla="*/ 1079500 w 4406900"/>
              <a:gd name="connsiteY39" fmla="*/ 203200 h 603250"/>
              <a:gd name="connsiteX40" fmla="*/ 1079500 w 4406900"/>
              <a:gd name="connsiteY40" fmla="*/ 161925 h 603250"/>
              <a:gd name="connsiteX41" fmla="*/ 901700 w 4406900"/>
              <a:gd name="connsiteY41" fmla="*/ 161925 h 603250"/>
              <a:gd name="connsiteX42" fmla="*/ 901700 w 4406900"/>
              <a:gd name="connsiteY42" fmla="*/ 146050 h 603250"/>
              <a:gd name="connsiteX43" fmla="*/ 781050 w 4406900"/>
              <a:gd name="connsiteY43" fmla="*/ 146050 h 603250"/>
              <a:gd name="connsiteX44" fmla="*/ 781050 w 4406900"/>
              <a:gd name="connsiteY44" fmla="*/ 123825 h 603250"/>
              <a:gd name="connsiteX45" fmla="*/ 746125 w 4406900"/>
              <a:gd name="connsiteY45" fmla="*/ 123825 h 603250"/>
              <a:gd name="connsiteX46" fmla="*/ 746125 w 4406900"/>
              <a:gd name="connsiteY46" fmla="*/ 95250 h 603250"/>
              <a:gd name="connsiteX47" fmla="*/ 739775 w 4406900"/>
              <a:gd name="connsiteY47" fmla="*/ 95250 h 603250"/>
              <a:gd name="connsiteX48" fmla="*/ 739775 w 4406900"/>
              <a:gd name="connsiteY48" fmla="*/ 73025 h 603250"/>
              <a:gd name="connsiteX49" fmla="*/ 733425 w 4406900"/>
              <a:gd name="connsiteY49" fmla="*/ 73025 h 603250"/>
              <a:gd name="connsiteX50" fmla="*/ 733425 w 4406900"/>
              <a:gd name="connsiteY50" fmla="*/ 73025 h 603250"/>
              <a:gd name="connsiteX51" fmla="*/ 733425 w 4406900"/>
              <a:gd name="connsiteY51" fmla="*/ 73025 h 603250"/>
              <a:gd name="connsiteX52" fmla="*/ 733425 w 4406900"/>
              <a:gd name="connsiteY52" fmla="*/ 73025 h 603250"/>
              <a:gd name="connsiteX53" fmla="*/ 731837 w 4406900"/>
              <a:gd name="connsiteY53" fmla="*/ 52387 h 603250"/>
              <a:gd name="connsiteX54" fmla="*/ 425450 w 4406900"/>
              <a:gd name="connsiteY54" fmla="*/ 50800 h 603250"/>
              <a:gd name="connsiteX55" fmla="*/ 419100 w 4406900"/>
              <a:gd name="connsiteY55" fmla="*/ 19050 h 603250"/>
              <a:gd name="connsiteX56" fmla="*/ 0 w 4406900"/>
              <a:gd name="connsiteY56" fmla="*/ 19050 h 603250"/>
              <a:gd name="connsiteX57" fmla="*/ 0 w 4406900"/>
              <a:gd name="connsiteY57" fmla="*/ 0 h 603250"/>
              <a:gd name="connsiteX0" fmla="*/ 4406900 w 4406900"/>
              <a:gd name="connsiteY0" fmla="*/ 603250 h 603250"/>
              <a:gd name="connsiteX1" fmla="*/ 3073400 w 4406900"/>
              <a:gd name="connsiteY1" fmla="*/ 603250 h 603250"/>
              <a:gd name="connsiteX2" fmla="*/ 3073400 w 4406900"/>
              <a:gd name="connsiteY2" fmla="*/ 558800 h 603250"/>
              <a:gd name="connsiteX3" fmla="*/ 3041650 w 4406900"/>
              <a:gd name="connsiteY3" fmla="*/ 558800 h 603250"/>
              <a:gd name="connsiteX4" fmla="*/ 3041650 w 4406900"/>
              <a:gd name="connsiteY4" fmla="*/ 558800 h 603250"/>
              <a:gd name="connsiteX5" fmla="*/ 3041650 w 4406900"/>
              <a:gd name="connsiteY5" fmla="*/ 527050 h 603250"/>
              <a:gd name="connsiteX6" fmla="*/ 2984500 w 4406900"/>
              <a:gd name="connsiteY6" fmla="*/ 527050 h 603250"/>
              <a:gd name="connsiteX7" fmla="*/ 2984500 w 4406900"/>
              <a:gd name="connsiteY7" fmla="*/ 501650 h 603250"/>
              <a:gd name="connsiteX8" fmla="*/ 2403475 w 4406900"/>
              <a:gd name="connsiteY8" fmla="*/ 501650 h 603250"/>
              <a:gd name="connsiteX9" fmla="*/ 2403475 w 4406900"/>
              <a:gd name="connsiteY9" fmla="*/ 463550 h 603250"/>
              <a:gd name="connsiteX10" fmla="*/ 2390775 w 4406900"/>
              <a:gd name="connsiteY10" fmla="*/ 463550 h 603250"/>
              <a:gd name="connsiteX11" fmla="*/ 2390775 w 4406900"/>
              <a:gd name="connsiteY11" fmla="*/ 450850 h 603250"/>
              <a:gd name="connsiteX12" fmla="*/ 2209800 w 4406900"/>
              <a:gd name="connsiteY12" fmla="*/ 450850 h 603250"/>
              <a:gd name="connsiteX13" fmla="*/ 2197100 w 4406900"/>
              <a:gd name="connsiteY13" fmla="*/ 438150 h 603250"/>
              <a:gd name="connsiteX14" fmla="*/ 2184400 w 4406900"/>
              <a:gd name="connsiteY14" fmla="*/ 438150 h 603250"/>
              <a:gd name="connsiteX15" fmla="*/ 2184400 w 4406900"/>
              <a:gd name="connsiteY15" fmla="*/ 415925 h 603250"/>
              <a:gd name="connsiteX16" fmla="*/ 2057400 w 4406900"/>
              <a:gd name="connsiteY16" fmla="*/ 415925 h 603250"/>
              <a:gd name="connsiteX17" fmla="*/ 2057400 w 4406900"/>
              <a:gd name="connsiteY17" fmla="*/ 393700 h 603250"/>
              <a:gd name="connsiteX18" fmla="*/ 1844675 w 4406900"/>
              <a:gd name="connsiteY18" fmla="*/ 393700 h 603250"/>
              <a:gd name="connsiteX19" fmla="*/ 1831975 w 4406900"/>
              <a:gd name="connsiteY19" fmla="*/ 381000 h 603250"/>
              <a:gd name="connsiteX20" fmla="*/ 1765300 w 4406900"/>
              <a:gd name="connsiteY20" fmla="*/ 381000 h 603250"/>
              <a:gd name="connsiteX21" fmla="*/ 1765300 w 4406900"/>
              <a:gd name="connsiteY21" fmla="*/ 355600 h 603250"/>
              <a:gd name="connsiteX22" fmla="*/ 1765300 w 4406900"/>
              <a:gd name="connsiteY22" fmla="*/ 355600 h 603250"/>
              <a:gd name="connsiteX23" fmla="*/ 1752600 w 4406900"/>
              <a:gd name="connsiteY23" fmla="*/ 342900 h 603250"/>
              <a:gd name="connsiteX24" fmla="*/ 1631950 w 4406900"/>
              <a:gd name="connsiteY24" fmla="*/ 342900 h 603250"/>
              <a:gd name="connsiteX25" fmla="*/ 1631950 w 4406900"/>
              <a:gd name="connsiteY25" fmla="*/ 342900 h 603250"/>
              <a:gd name="connsiteX26" fmla="*/ 1631950 w 4406900"/>
              <a:gd name="connsiteY26" fmla="*/ 342900 h 603250"/>
              <a:gd name="connsiteX27" fmla="*/ 1631950 w 4406900"/>
              <a:gd name="connsiteY27" fmla="*/ 323850 h 603250"/>
              <a:gd name="connsiteX28" fmla="*/ 1428750 w 4406900"/>
              <a:gd name="connsiteY28" fmla="*/ 323850 h 603250"/>
              <a:gd name="connsiteX29" fmla="*/ 1428750 w 4406900"/>
              <a:gd name="connsiteY29" fmla="*/ 323850 h 603250"/>
              <a:gd name="connsiteX30" fmla="*/ 1428750 w 4406900"/>
              <a:gd name="connsiteY30" fmla="*/ 295275 h 603250"/>
              <a:gd name="connsiteX31" fmla="*/ 1416050 w 4406900"/>
              <a:gd name="connsiteY31" fmla="*/ 295275 h 603250"/>
              <a:gd name="connsiteX32" fmla="*/ 1416050 w 4406900"/>
              <a:gd name="connsiteY32" fmla="*/ 295275 h 603250"/>
              <a:gd name="connsiteX33" fmla="*/ 1403350 w 4406900"/>
              <a:gd name="connsiteY33" fmla="*/ 295275 h 603250"/>
              <a:gd name="connsiteX34" fmla="*/ 1403350 w 4406900"/>
              <a:gd name="connsiteY34" fmla="*/ 234950 h 603250"/>
              <a:gd name="connsiteX35" fmla="*/ 1184275 w 4406900"/>
              <a:gd name="connsiteY35" fmla="*/ 234950 h 603250"/>
              <a:gd name="connsiteX36" fmla="*/ 1184275 w 4406900"/>
              <a:gd name="connsiteY36" fmla="*/ 212725 h 603250"/>
              <a:gd name="connsiteX37" fmla="*/ 1114425 w 4406900"/>
              <a:gd name="connsiteY37" fmla="*/ 214313 h 603250"/>
              <a:gd name="connsiteX38" fmla="*/ 1114425 w 4406900"/>
              <a:gd name="connsiteY38" fmla="*/ 203200 h 603250"/>
              <a:gd name="connsiteX39" fmla="*/ 1079500 w 4406900"/>
              <a:gd name="connsiteY39" fmla="*/ 203200 h 603250"/>
              <a:gd name="connsiteX40" fmla="*/ 1079500 w 4406900"/>
              <a:gd name="connsiteY40" fmla="*/ 161925 h 603250"/>
              <a:gd name="connsiteX41" fmla="*/ 901700 w 4406900"/>
              <a:gd name="connsiteY41" fmla="*/ 161925 h 603250"/>
              <a:gd name="connsiteX42" fmla="*/ 901700 w 4406900"/>
              <a:gd name="connsiteY42" fmla="*/ 146050 h 603250"/>
              <a:gd name="connsiteX43" fmla="*/ 781050 w 4406900"/>
              <a:gd name="connsiteY43" fmla="*/ 146050 h 603250"/>
              <a:gd name="connsiteX44" fmla="*/ 781050 w 4406900"/>
              <a:gd name="connsiteY44" fmla="*/ 123825 h 603250"/>
              <a:gd name="connsiteX45" fmla="*/ 746125 w 4406900"/>
              <a:gd name="connsiteY45" fmla="*/ 123825 h 603250"/>
              <a:gd name="connsiteX46" fmla="*/ 746125 w 4406900"/>
              <a:gd name="connsiteY46" fmla="*/ 95250 h 603250"/>
              <a:gd name="connsiteX47" fmla="*/ 739775 w 4406900"/>
              <a:gd name="connsiteY47" fmla="*/ 95250 h 603250"/>
              <a:gd name="connsiteX48" fmla="*/ 739775 w 4406900"/>
              <a:gd name="connsiteY48" fmla="*/ 73025 h 603250"/>
              <a:gd name="connsiteX49" fmla="*/ 733425 w 4406900"/>
              <a:gd name="connsiteY49" fmla="*/ 73025 h 603250"/>
              <a:gd name="connsiteX50" fmla="*/ 733425 w 4406900"/>
              <a:gd name="connsiteY50" fmla="*/ 73025 h 603250"/>
              <a:gd name="connsiteX51" fmla="*/ 733425 w 4406900"/>
              <a:gd name="connsiteY51" fmla="*/ 73025 h 603250"/>
              <a:gd name="connsiteX52" fmla="*/ 733425 w 4406900"/>
              <a:gd name="connsiteY52" fmla="*/ 73025 h 603250"/>
              <a:gd name="connsiteX53" fmla="*/ 731837 w 4406900"/>
              <a:gd name="connsiteY53" fmla="*/ 52387 h 603250"/>
              <a:gd name="connsiteX54" fmla="*/ 425450 w 4406900"/>
              <a:gd name="connsiteY54" fmla="*/ 50800 h 603250"/>
              <a:gd name="connsiteX55" fmla="*/ 419100 w 4406900"/>
              <a:gd name="connsiteY55" fmla="*/ 19050 h 603250"/>
              <a:gd name="connsiteX56" fmla="*/ 0 w 4406900"/>
              <a:gd name="connsiteY56" fmla="*/ 19050 h 603250"/>
              <a:gd name="connsiteX57" fmla="*/ 0 w 4406900"/>
              <a:gd name="connsiteY57" fmla="*/ 0 h 603250"/>
              <a:gd name="connsiteX0" fmla="*/ 4406900 w 4406900"/>
              <a:gd name="connsiteY0" fmla="*/ 603250 h 603250"/>
              <a:gd name="connsiteX1" fmla="*/ 3073400 w 4406900"/>
              <a:gd name="connsiteY1" fmla="*/ 603250 h 603250"/>
              <a:gd name="connsiteX2" fmla="*/ 3073400 w 4406900"/>
              <a:gd name="connsiteY2" fmla="*/ 558800 h 603250"/>
              <a:gd name="connsiteX3" fmla="*/ 3041650 w 4406900"/>
              <a:gd name="connsiteY3" fmla="*/ 558800 h 603250"/>
              <a:gd name="connsiteX4" fmla="*/ 3041650 w 4406900"/>
              <a:gd name="connsiteY4" fmla="*/ 558800 h 603250"/>
              <a:gd name="connsiteX5" fmla="*/ 3041650 w 4406900"/>
              <a:gd name="connsiteY5" fmla="*/ 527050 h 603250"/>
              <a:gd name="connsiteX6" fmla="*/ 2984500 w 4406900"/>
              <a:gd name="connsiteY6" fmla="*/ 527050 h 603250"/>
              <a:gd name="connsiteX7" fmla="*/ 2984500 w 4406900"/>
              <a:gd name="connsiteY7" fmla="*/ 501650 h 603250"/>
              <a:gd name="connsiteX8" fmla="*/ 2403475 w 4406900"/>
              <a:gd name="connsiteY8" fmla="*/ 501650 h 603250"/>
              <a:gd name="connsiteX9" fmla="*/ 2403475 w 4406900"/>
              <a:gd name="connsiteY9" fmla="*/ 463550 h 603250"/>
              <a:gd name="connsiteX10" fmla="*/ 2390775 w 4406900"/>
              <a:gd name="connsiteY10" fmla="*/ 463550 h 603250"/>
              <a:gd name="connsiteX11" fmla="*/ 2390775 w 4406900"/>
              <a:gd name="connsiteY11" fmla="*/ 450850 h 603250"/>
              <a:gd name="connsiteX12" fmla="*/ 2209800 w 4406900"/>
              <a:gd name="connsiteY12" fmla="*/ 450850 h 603250"/>
              <a:gd name="connsiteX13" fmla="*/ 2197100 w 4406900"/>
              <a:gd name="connsiteY13" fmla="*/ 438150 h 603250"/>
              <a:gd name="connsiteX14" fmla="*/ 2184400 w 4406900"/>
              <a:gd name="connsiteY14" fmla="*/ 438150 h 603250"/>
              <a:gd name="connsiteX15" fmla="*/ 2184400 w 4406900"/>
              <a:gd name="connsiteY15" fmla="*/ 415925 h 603250"/>
              <a:gd name="connsiteX16" fmla="*/ 2057400 w 4406900"/>
              <a:gd name="connsiteY16" fmla="*/ 415925 h 603250"/>
              <a:gd name="connsiteX17" fmla="*/ 2057400 w 4406900"/>
              <a:gd name="connsiteY17" fmla="*/ 393700 h 603250"/>
              <a:gd name="connsiteX18" fmla="*/ 1844675 w 4406900"/>
              <a:gd name="connsiteY18" fmla="*/ 393700 h 603250"/>
              <a:gd name="connsiteX19" fmla="*/ 1831975 w 4406900"/>
              <a:gd name="connsiteY19" fmla="*/ 381000 h 603250"/>
              <a:gd name="connsiteX20" fmla="*/ 1765300 w 4406900"/>
              <a:gd name="connsiteY20" fmla="*/ 381000 h 603250"/>
              <a:gd name="connsiteX21" fmla="*/ 1765300 w 4406900"/>
              <a:gd name="connsiteY21" fmla="*/ 355600 h 603250"/>
              <a:gd name="connsiteX22" fmla="*/ 1749425 w 4406900"/>
              <a:gd name="connsiteY22" fmla="*/ 357188 h 603250"/>
              <a:gd name="connsiteX23" fmla="*/ 1752600 w 4406900"/>
              <a:gd name="connsiteY23" fmla="*/ 342900 h 603250"/>
              <a:gd name="connsiteX24" fmla="*/ 1631950 w 4406900"/>
              <a:gd name="connsiteY24" fmla="*/ 342900 h 603250"/>
              <a:gd name="connsiteX25" fmla="*/ 1631950 w 4406900"/>
              <a:gd name="connsiteY25" fmla="*/ 342900 h 603250"/>
              <a:gd name="connsiteX26" fmla="*/ 1631950 w 4406900"/>
              <a:gd name="connsiteY26" fmla="*/ 342900 h 603250"/>
              <a:gd name="connsiteX27" fmla="*/ 1631950 w 4406900"/>
              <a:gd name="connsiteY27" fmla="*/ 323850 h 603250"/>
              <a:gd name="connsiteX28" fmla="*/ 1428750 w 4406900"/>
              <a:gd name="connsiteY28" fmla="*/ 323850 h 603250"/>
              <a:gd name="connsiteX29" fmla="*/ 1428750 w 4406900"/>
              <a:gd name="connsiteY29" fmla="*/ 323850 h 603250"/>
              <a:gd name="connsiteX30" fmla="*/ 1428750 w 4406900"/>
              <a:gd name="connsiteY30" fmla="*/ 295275 h 603250"/>
              <a:gd name="connsiteX31" fmla="*/ 1416050 w 4406900"/>
              <a:gd name="connsiteY31" fmla="*/ 295275 h 603250"/>
              <a:gd name="connsiteX32" fmla="*/ 1416050 w 4406900"/>
              <a:gd name="connsiteY32" fmla="*/ 295275 h 603250"/>
              <a:gd name="connsiteX33" fmla="*/ 1403350 w 4406900"/>
              <a:gd name="connsiteY33" fmla="*/ 295275 h 603250"/>
              <a:gd name="connsiteX34" fmla="*/ 1403350 w 4406900"/>
              <a:gd name="connsiteY34" fmla="*/ 234950 h 603250"/>
              <a:gd name="connsiteX35" fmla="*/ 1184275 w 4406900"/>
              <a:gd name="connsiteY35" fmla="*/ 234950 h 603250"/>
              <a:gd name="connsiteX36" fmla="*/ 1184275 w 4406900"/>
              <a:gd name="connsiteY36" fmla="*/ 212725 h 603250"/>
              <a:gd name="connsiteX37" fmla="*/ 1114425 w 4406900"/>
              <a:gd name="connsiteY37" fmla="*/ 214313 h 603250"/>
              <a:gd name="connsiteX38" fmla="*/ 1114425 w 4406900"/>
              <a:gd name="connsiteY38" fmla="*/ 203200 h 603250"/>
              <a:gd name="connsiteX39" fmla="*/ 1079500 w 4406900"/>
              <a:gd name="connsiteY39" fmla="*/ 203200 h 603250"/>
              <a:gd name="connsiteX40" fmla="*/ 1079500 w 4406900"/>
              <a:gd name="connsiteY40" fmla="*/ 161925 h 603250"/>
              <a:gd name="connsiteX41" fmla="*/ 901700 w 4406900"/>
              <a:gd name="connsiteY41" fmla="*/ 161925 h 603250"/>
              <a:gd name="connsiteX42" fmla="*/ 901700 w 4406900"/>
              <a:gd name="connsiteY42" fmla="*/ 146050 h 603250"/>
              <a:gd name="connsiteX43" fmla="*/ 781050 w 4406900"/>
              <a:gd name="connsiteY43" fmla="*/ 146050 h 603250"/>
              <a:gd name="connsiteX44" fmla="*/ 781050 w 4406900"/>
              <a:gd name="connsiteY44" fmla="*/ 123825 h 603250"/>
              <a:gd name="connsiteX45" fmla="*/ 746125 w 4406900"/>
              <a:gd name="connsiteY45" fmla="*/ 123825 h 603250"/>
              <a:gd name="connsiteX46" fmla="*/ 746125 w 4406900"/>
              <a:gd name="connsiteY46" fmla="*/ 95250 h 603250"/>
              <a:gd name="connsiteX47" fmla="*/ 739775 w 4406900"/>
              <a:gd name="connsiteY47" fmla="*/ 95250 h 603250"/>
              <a:gd name="connsiteX48" fmla="*/ 739775 w 4406900"/>
              <a:gd name="connsiteY48" fmla="*/ 73025 h 603250"/>
              <a:gd name="connsiteX49" fmla="*/ 733425 w 4406900"/>
              <a:gd name="connsiteY49" fmla="*/ 73025 h 603250"/>
              <a:gd name="connsiteX50" fmla="*/ 733425 w 4406900"/>
              <a:gd name="connsiteY50" fmla="*/ 73025 h 603250"/>
              <a:gd name="connsiteX51" fmla="*/ 733425 w 4406900"/>
              <a:gd name="connsiteY51" fmla="*/ 73025 h 603250"/>
              <a:gd name="connsiteX52" fmla="*/ 733425 w 4406900"/>
              <a:gd name="connsiteY52" fmla="*/ 73025 h 603250"/>
              <a:gd name="connsiteX53" fmla="*/ 731837 w 4406900"/>
              <a:gd name="connsiteY53" fmla="*/ 52387 h 603250"/>
              <a:gd name="connsiteX54" fmla="*/ 425450 w 4406900"/>
              <a:gd name="connsiteY54" fmla="*/ 50800 h 603250"/>
              <a:gd name="connsiteX55" fmla="*/ 419100 w 4406900"/>
              <a:gd name="connsiteY55" fmla="*/ 19050 h 603250"/>
              <a:gd name="connsiteX56" fmla="*/ 0 w 4406900"/>
              <a:gd name="connsiteY56" fmla="*/ 19050 h 603250"/>
              <a:gd name="connsiteX57" fmla="*/ 0 w 4406900"/>
              <a:gd name="connsiteY57" fmla="*/ 0 h 603250"/>
              <a:gd name="connsiteX0" fmla="*/ 4406900 w 4406900"/>
              <a:gd name="connsiteY0" fmla="*/ 603250 h 603250"/>
              <a:gd name="connsiteX1" fmla="*/ 3073400 w 4406900"/>
              <a:gd name="connsiteY1" fmla="*/ 603250 h 603250"/>
              <a:gd name="connsiteX2" fmla="*/ 3073400 w 4406900"/>
              <a:gd name="connsiteY2" fmla="*/ 558800 h 603250"/>
              <a:gd name="connsiteX3" fmla="*/ 3041650 w 4406900"/>
              <a:gd name="connsiteY3" fmla="*/ 558800 h 603250"/>
              <a:gd name="connsiteX4" fmla="*/ 3041650 w 4406900"/>
              <a:gd name="connsiteY4" fmla="*/ 558800 h 603250"/>
              <a:gd name="connsiteX5" fmla="*/ 3041650 w 4406900"/>
              <a:gd name="connsiteY5" fmla="*/ 527050 h 603250"/>
              <a:gd name="connsiteX6" fmla="*/ 2984500 w 4406900"/>
              <a:gd name="connsiteY6" fmla="*/ 527050 h 603250"/>
              <a:gd name="connsiteX7" fmla="*/ 2984500 w 4406900"/>
              <a:gd name="connsiteY7" fmla="*/ 501650 h 603250"/>
              <a:gd name="connsiteX8" fmla="*/ 2403475 w 4406900"/>
              <a:gd name="connsiteY8" fmla="*/ 501650 h 603250"/>
              <a:gd name="connsiteX9" fmla="*/ 2403475 w 4406900"/>
              <a:gd name="connsiteY9" fmla="*/ 463550 h 603250"/>
              <a:gd name="connsiteX10" fmla="*/ 2390775 w 4406900"/>
              <a:gd name="connsiteY10" fmla="*/ 463550 h 603250"/>
              <a:gd name="connsiteX11" fmla="*/ 2390775 w 4406900"/>
              <a:gd name="connsiteY11" fmla="*/ 450850 h 603250"/>
              <a:gd name="connsiteX12" fmla="*/ 2209800 w 4406900"/>
              <a:gd name="connsiteY12" fmla="*/ 450850 h 603250"/>
              <a:gd name="connsiteX13" fmla="*/ 2197100 w 4406900"/>
              <a:gd name="connsiteY13" fmla="*/ 438150 h 603250"/>
              <a:gd name="connsiteX14" fmla="*/ 2184400 w 4406900"/>
              <a:gd name="connsiteY14" fmla="*/ 438150 h 603250"/>
              <a:gd name="connsiteX15" fmla="*/ 2184400 w 4406900"/>
              <a:gd name="connsiteY15" fmla="*/ 415925 h 603250"/>
              <a:gd name="connsiteX16" fmla="*/ 2057400 w 4406900"/>
              <a:gd name="connsiteY16" fmla="*/ 415925 h 603250"/>
              <a:gd name="connsiteX17" fmla="*/ 2057400 w 4406900"/>
              <a:gd name="connsiteY17" fmla="*/ 393700 h 603250"/>
              <a:gd name="connsiteX18" fmla="*/ 1844675 w 4406900"/>
              <a:gd name="connsiteY18" fmla="*/ 393700 h 603250"/>
              <a:gd name="connsiteX19" fmla="*/ 1831975 w 4406900"/>
              <a:gd name="connsiteY19" fmla="*/ 381000 h 603250"/>
              <a:gd name="connsiteX20" fmla="*/ 1765300 w 4406900"/>
              <a:gd name="connsiteY20" fmla="*/ 381000 h 603250"/>
              <a:gd name="connsiteX21" fmla="*/ 1765300 w 4406900"/>
              <a:gd name="connsiteY21" fmla="*/ 355600 h 603250"/>
              <a:gd name="connsiteX22" fmla="*/ 1755775 w 4406900"/>
              <a:gd name="connsiteY22" fmla="*/ 355601 h 603250"/>
              <a:gd name="connsiteX23" fmla="*/ 1752600 w 4406900"/>
              <a:gd name="connsiteY23" fmla="*/ 342900 h 603250"/>
              <a:gd name="connsiteX24" fmla="*/ 1631950 w 4406900"/>
              <a:gd name="connsiteY24" fmla="*/ 342900 h 603250"/>
              <a:gd name="connsiteX25" fmla="*/ 1631950 w 4406900"/>
              <a:gd name="connsiteY25" fmla="*/ 342900 h 603250"/>
              <a:gd name="connsiteX26" fmla="*/ 1631950 w 4406900"/>
              <a:gd name="connsiteY26" fmla="*/ 342900 h 603250"/>
              <a:gd name="connsiteX27" fmla="*/ 1631950 w 4406900"/>
              <a:gd name="connsiteY27" fmla="*/ 323850 h 603250"/>
              <a:gd name="connsiteX28" fmla="*/ 1428750 w 4406900"/>
              <a:gd name="connsiteY28" fmla="*/ 323850 h 603250"/>
              <a:gd name="connsiteX29" fmla="*/ 1428750 w 4406900"/>
              <a:gd name="connsiteY29" fmla="*/ 323850 h 603250"/>
              <a:gd name="connsiteX30" fmla="*/ 1428750 w 4406900"/>
              <a:gd name="connsiteY30" fmla="*/ 295275 h 603250"/>
              <a:gd name="connsiteX31" fmla="*/ 1416050 w 4406900"/>
              <a:gd name="connsiteY31" fmla="*/ 295275 h 603250"/>
              <a:gd name="connsiteX32" fmla="*/ 1416050 w 4406900"/>
              <a:gd name="connsiteY32" fmla="*/ 295275 h 603250"/>
              <a:gd name="connsiteX33" fmla="*/ 1403350 w 4406900"/>
              <a:gd name="connsiteY33" fmla="*/ 295275 h 603250"/>
              <a:gd name="connsiteX34" fmla="*/ 1403350 w 4406900"/>
              <a:gd name="connsiteY34" fmla="*/ 234950 h 603250"/>
              <a:gd name="connsiteX35" fmla="*/ 1184275 w 4406900"/>
              <a:gd name="connsiteY35" fmla="*/ 234950 h 603250"/>
              <a:gd name="connsiteX36" fmla="*/ 1184275 w 4406900"/>
              <a:gd name="connsiteY36" fmla="*/ 212725 h 603250"/>
              <a:gd name="connsiteX37" fmla="*/ 1114425 w 4406900"/>
              <a:gd name="connsiteY37" fmla="*/ 214313 h 603250"/>
              <a:gd name="connsiteX38" fmla="*/ 1114425 w 4406900"/>
              <a:gd name="connsiteY38" fmla="*/ 203200 h 603250"/>
              <a:gd name="connsiteX39" fmla="*/ 1079500 w 4406900"/>
              <a:gd name="connsiteY39" fmla="*/ 203200 h 603250"/>
              <a:gd name="connsiteX40" fmla="*/ 1079500 w 4406900"/>
              <a:gd name="connsiteY40" fmla="*/ 161925 h 603250"/>
              <a:gd name="connsiteX41" fmla="*/ 901700 w 4406900"/>
              <a:gd name="connsiteY41" fmla="*/ 161925 h 603250"/>
              <a:gd name="connsiteX42" fmla="*/ 901700 w 4406900"/>
              <a:gd name="connsiteY42" fmla="*/ 146050 h 603250"/>
              <a:gd name="connsiteX43" fmla="*/ 781050 w 4406900"/>
              <a:gd name="connsiteY43" fmla="*/ 146050 h 603250"/>
              <a:gd name="connsiteX44" fmla="*/ 781050 w 4406900"/>
              <a:gd name="connsiteY44" fmla="*/ 123825 h 603250"/>
              <a:gd name="connsiteX45" fmla="*/ 746125 w 4406900"/>
              <a:gd name="connsiteY45" fmla="*/ 123825 h 603250"/>
              <a:gd name="connsiteX46" fmla="*/ 746125 w 4406900"/>
              <a:gd name="connsiteY46" fmla="*/ 95250 h 603250"/>
              <a:gd name="connsiteX47" fmla="*/ 739775 w 4406900"/>
              <a:gd name="connsiteY47" fmla="*/ 95250 h 603250"/>
              <a:gd name="connsiteX48" fmla="*/ 739775 w 4406900"/>
              <a:gd name="connsiteY48" fmla="*/ 73025 h 603250"/>
              <a:gd name="connsiteX49" fmla="*/ 733425 w 4406900"/>
              <a:gd name="connsiteY49" fmla="*/ 73025 h 603250"/>
              <a:gd name="connsiteX50" fmla="*/ 733425 w 4406900"/>
              <a:gd name="connsiteY50" fmla="*/ 73025 h 603250"/>
              <a:gd name="connsiteX51" fmla="*/ 733425 w 4406900"/>
              <a:gd name="connsiteY51" fmla="*/ 73025 h 603250"/>
              <a:gd name="connsiteX52" fmla="*/ 733425 w 4406900"/>
              <a:gd name="connsiteY52" fmla="*/ 73025 h 603250"/>
              <a:gd name="connsiteX53" fmla="*/ 731837 w 4406900"/>
              <a:gd name="connsiteY53" fmla="*/ 52387 h 603250"/>
              <a:gd name="connsiteX54" fmla="*/ 425450 w 4406900"/>
              <a:gd name="connsiteY54" fmla="*/ 50800 h 603250"/>
              <a:gd name="connsiteX55" fmla="*/ 419100 w 4406900"/>
              <a:gd name="connsiteY55" fmla="*/ 19050 h 603250"/>
              <a:gd name="connsiteX56" fmla="*/ 0 w 4406900"/>
              <a:gd name="connsiteY56" fmla="*/ 19050 h 603250"/>
              <a:gd name="connsiteX57" fmla="*/ 0 w 4406900"/>
              <a:gd name="connsiteY57" fmla="*/ 0 h 60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406900" h="603250">
                <a:moveTo>
                  <a:pt x="4406900" y="603250"/>
                </a:moveTo>
                <a:lnTo>
                  <a:pt x="3073400" y="603250"/>
                </a:lnTo>
                <a:lnTo>
                  <a:pt x="3073400" y="558800"/>
                </a:lnTo>
                <a:lnTo>
                  <a:pt x="3041650" y="558800"/>
                </a:lnTo>
                <a:lnTo>
                  <a:pt x="3041650" y="558800"/>
                </a:lnTo>
                <a:lnTo>
                  <a:pt x="3041650" y="527050"/>
                </a:lnTo>
                <a:lnTo>
                  <a:pt x="2984500" y="527050"/>
                </a:lnTo>
                <a:lnTo>
                  <a:pt x="2984500" y="501650"/>
                </a:lnTo>
                <a:lnTo>
                  <a:pt x="2403475" y="501650"/>
                </a:lnTo>
                <a:lnTo>
                  <a:pt x="2403475" y="463550"/>
                </a:lnTo>
                <a:lnTo>
                  <a:pt x="2390775" y="463550"/>
                </a:lnTo>
                <a:lnTo>
                  <a:pt x="2390775" y="450850"/>
                </a:lnTo>
                <a:lnTo>
                  <a:pt x="2209800" y="450850"/>
                </a:lnTo>
                <a:lnTo>
                  <a:pt x="2197100" y="438150"/>
                </a:lnTo>
                <a:lnTo>
                  <a:pt x="2184400" y="438150"/>
                </a:lnTo>
                <a:lnTo>
                  <a:pt x="2184400" y="415925"/>
                </a:lnTo>
                <a:lnTo>
                  <a:pt x="2057400" y="415925"/>
                </a:lnTo>
                <a:lnTo>
                  <a:pt x="2057400" y="393700"/>
                </a:lnTo>
                <a:lnTo>
                  <a:pt x="1844675" y="393700"/>
                </a:lnTo>
                <a:lnTo>
                  <a:pt x="1831975" y="381000"/>
                </a:lnTo>
                <a:lnTo>
                  <a:pt x="1765300" y="381000"/>
                </a:lnTo>
                <a:lnTo>
                  <a:pt x="1765300" y="355600"/>
                </a:lnTo>
                <a:lnTo>
                  <a:pt x="1755775" y="355601"/>
                </a:lnTo>
                <a:lnTo>
                  <a:pt x="1752600" y="342900"/>
                </a:lnTo>
                <a:lnTo>
                  <a:pt x="1631950" y="342900"/>
                </a:lnTo>
                <a:lnTo>
                  <a:pt x="1631950" y="342900"/>
                </a:lnTo>
                <a:lnTo>
                  <a:pt x="1631950" y="342900"/>
                </a:lnTo>
                <a:lnTo>
                  <a:pt x="1631950" y="323850"/>
                </a:lnTo>
                <a:lnTo>
                  <a:pt x="1428750" y="323850"/>
                </a:lnTo>
                <a:lnTo>
                  <a:pt x="1428750" y="323850"/>
                </a:lnTo>
                <a:lnTo>
                  <a:pt x="1428750" y="295275"/>
                </a:lnTo>
                <a:lnTo>
                  <a:pt x="1416050" y="295275"/>
                </a:lnTo>
                <a:lnTo>
                  <a:pt x="1416050" y="295275"/>
                </a:lnTo>
                <a:lnTo>
                  <a:pt x="1403350" y="295275"/>
                </a:lnTo>
                <a:lnTo>
                  <a:pt x="1403350" y="234950"/>
                </a:lnTo>
                <a:lnTo>
                  <a:pt x="1184275" y="234950"/>
                </a:lnTo>
                <a:lnTo>
                  <a:pt x="1184275" y="212725"/>
                </a:lnTo>
                <a:lnTo>
                  <a:pt x="1114425" y="214313"/>
                </a:lnTo>
                <a:lnTo>
                  <a:pt x="1114425" y="203200"/>
                </a:lnTo>
                <a:lnTo>
                  <a:pt x="1079500" y="203200"/>
                </a:lnTo>
                <a:lnTo>
                  <a:pt x="1079500" y="161925"/>
                </a:lnTo>
                <a:lnTo>
                  <a:pt x="901700" y="161925"/>
                </a:lnTo>
                <a:lnTo>
                  <a:pt x="901700" y="146050"/>
                </a:lnTo>
                <a:lnTo>
                  <a:pt x="781050" y="146050"/>
                </a:lnTo>
                <a:lnTo>
                  <a:pt x="781050" y="123825"/>
                </a:lnTo>
                <a:lnTo>
                  <a:pt x="746125" y="123825"/>
                </a:lnTo>
                <a:lnTo>
                  <a:pt x="746125" y="95250"/>
                </a:lnTo>
                <a:lnTo>
                  <a:pt x="739775" y="95250"/>
                </a:lnTo>
                <a:lnTo>
                  <a:pt x="739775" y="73025"/>
                </a:lnTo>
                <a:lnTo>
                  <a:pt x="733425" y="73025"/>
                </a:lnTo>
                <a:lnTo>
                  <a:pt x="733425" y="73025"/>
                </a:lnTo>
                <a:lnTo>
                  <a:pt x="733425" y="73025"/>
                </a:lnTo>
                <a:lnTo>
                  <a:pt x="733425" y="73025"/>
                </a:lnTo>
                <a:lnTo>
                  <a:pt x="731837" y="52387"/>
                </a:lnTo>
                <a:lnTo>
                  <a:pt x="425450" y="50800"/>
                </a:lnTo>
                <a:lnTo>
                  <a:pt x="419100" y="19050"/>
                </a:lnTo>
                <a:lnTo>
                  <a:pt x="0" y="1905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 name="Freeform: Shape 2">
            <a:extLst>
              <a:ext uri="{FF2B5EF4-FFF2-40B4-BE49-F238E27FC236}">
                <a16:creationId xmlns:a16="http://schemas.microsoft.com/office/drawing/2014/main" id="{59383BE9-9955-5891-FDA8-75DC9D318FC9}"/>
              </a:ext>
            </a:extLst>
          </p:cNvPr>
          <p:cNvSpPr/>
          <p:nvPr/>
        </p:nvSpPr>
        <p:spPr bwMode="auto">
          <a:xfrm>
            <a:off x="1222375" y="2169563"/>
            <a:ext cx="3908425" cy="1041400"/>
          </a:xfrm>
          <a:custGeom>
            <a:avLst/>
            <a:gdLst>
              <a:gd name="connsiteX0" fmla="*/ 3908425 w 3908425"/>
              <a:gd name="connsiteY0" fmla="*/ 1041400 h 1041400"/>
              <a:gd name="connsiteX1" fmla="*/ 3073400 w 3908425"/>
              <a:gd name="connsiteY1" fmla="*/ 1041400 h 1041400"/>
              <a:gd name="connsiteX2" fmla="*/ 3073400 w 3908425"/>
              <a:gd name="connsiteY2" fmla="*/ 873125 h 1041400"/>
              <a:gd name="connsiteX3" fmla="*/ 2228850 w 3908425"/>
              <a:gd name="connsiteY3" fmla="*/ 873125 h 1041400"/>
              <a:gd name="connsiteX4" fmla="*/ 2228850 w 3908425"/>
              <a:gd name="connsiteY4" fmla="*/ 800100 h 1041400"/>
              <a:gd name="connsiteX5" fmla="*/ 1743075 w 3908425"/>
              <a:gd name="connsiteY5" fmla="*/ 800100 h 1041400"/>
              <a:gd name="connsiteX6" fmla="*/ 1743075 w 3908425"/>
              <a:gd name="connsiteY6" fmla="*/ 733425 h 1041400"/>
              <a:gd name="connsiteX7" fmla="*/ 1422400 w 3908425"/>
              <a:gd name="connsiteY7" fmla="*/ 733425 h 1041400"/>
              <a:gd name="connsiteX8" fmla="*/ 1422400 w 3908425"/>
              <a:gd name="connsiteY8" fmla="*/ 663575 h 1041400"/>
              <a:gd name="connsiteX9" fmla="*/ 1336675 w 3908425"/>
              <a:gd name="connsiteY9" fmla="*/ 663575 h 1041400"/>
              <a:gd name="connsiteX10" fmla="*/ 1336675 w 3908425"/>
              <a:gd name="connsiteY10" fmla="*/ 596900 h 1041400"/>
              <a:gd name="connsiteX11" fmla="*/ 1238250 w 3908425"/>
              <a:gd name="connsiteY11" fmla="*/ 596900 h 1041400"/>
              <a:gd name="connsiteX12" fmla="*/ 1238250 w 3908425"/>
              <a:gd name="connsiteY12" fmla="*/ 536575 h 1041400"/>
              <a:gd name="connsiteX13" fmla="*/ 1085850 w 3908425"/>
              <a:gd name="connsiteY13" fmla="*/ 536575 h 1041400"/>
              <a:gd name="connsiteX14" fmla="*/ 1085850 w 3908425"/>
              <a:gd name="connsiteY14" fmla="*/ 466725 h 1041400"/>
              <a:gd name="connsiteX15" fmla="*/ 758825 w 3908425"/>
              <a:gd name="connsiteY15" fmla="*/ 466725 h 1041400"/>
              <a:gd name="connsiteX16" fmla="*/ 758825 w 3908425"/>
              <a:gd name="connsiteY16" fmla="*/ 333375 h 1041400"/>
              <a:gd name="connsiteX17" fmla="*/ 727075 w 3908425"/>
              <a:gd name="connsiteY17" fmla="*/ 333375 h 1041400"/>
              <a:gd name="connsiteX18" fmla="*/ 727075 w 3908425"/>
              <a:gd name="connsiteY18" fmla="*/ 266700 h 1041400"/>
              <a:gd name="connsiteX19" fmla="*/ 635000 w 3908425"/>
              <a:gd name="connsiteY19" fmla="*/ 266700 h 1041400"/>
              <a:gd name="connsiteX20" fmla="*/ 635000 w 3908425"/>
              <a:gd name="connsiteY20" fmla="*/ 200025 h 1041400"/>
              <a:gd name="connsiteX21" fmla="*/ 476250 w 3908425"/>
              <a:gd name="connsiteY21" fmla="*/ 200025 h 1041400"/>
              <a:gd name="connsiteX22" fmla="*/ 476250 w 3908425"/>
              <a:gd name="connsiteY22" fmla="*/ 133350 h 1041400"/>
              <a:gd name="connsiteX23" fmla="*/ 431800 w 3908425"/>
              <a:gd name="connsiteY23" fmla="*/ 133350 h 1041400"/>
              <a:gd name="connsiteX24" fmla="*/ 431800 w 3908425"/>
              <a:gd name="connsiteY24" fmla="*/ 66675 h 1041400"/>
              <a:gd name="connsiteX25" fmla="*/ 288925 w 3908425"/>
              <a:gd name="connsiteY25" fmla="*/ 66675 h 1041400"/>
              <a:gd name="connsiteX26" fmla="*/ 288925 w 3908425"/>
              <a:gd name="connsiteY26" fmla="*/ 0 h 1041400"/>
              <a:gd name="connsiteX27" fmla="*/ 0 w 3908425"/>
              <a:gd name="connsiteY27" fmla="*/ 0 h 104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908425" h="1041400">
                <a:moveTo>
                  <a:pt x="3908425" y="1041400"/>
                </a:moveTo>
                <a:lnTo>
                  <a:pt x="3073400" y="1041400"/>
                </a:lnTo>
                <a:lnTo>
                  <a:pt x="3073400" y="873125"/>
                </a:lnTo>
                <a:lnTo>
                  <a:pt x="2228850" y="873125"/>
                </a:lnTo>
                <a:lnTo>
                  <a:pt x="2228850" y="800100"/>
                </a:lnTo>
                <a:lnTo>
                  <a:pt x="1743075" y="800100"/>
                </a:lnTo>
                <a:lnTo>
                  <a:pt x="1743075" y="733425"/>
                </a:lnTo>
                <a:lnTo>
                  <a:pt x="1422400" y="733425"/>
                </a:lnTo>
                <a:lnTo>
                  <a:pt x="1422400" y="663575"/>
                </a:lnTo>
                <a:lnTo>
                  <a:pt x="1336675" y="663575"/>
                </a:lnTo>
                <a:lnTo>
                  <a:pt x="1336675" y="596900"/>
                </a:lnTo>
                <a:lnTo>
                  <a:pt x="1238250" y="596900"/>
                </a:lnTo>
                <a:lnTo>
                  <a:pt x="1238250" y="536575"/>
                </a:lnTo>
                <a:lnTo>
                  <a:pt x="1085850" y="536575"/>
                </a:lnTo>
                <a:lnTo>
                  <a:pt x="1085850" y="466725"/>
                </a:lnTo>
                <a:lnTo>
                  <a:pt x="758825" y="466725"/>
                </a:lnTo>
                <a:lnTo>
                  <a:pt x="758825" y="333375"/>
                </a:lnTo>
                <a:lnTo>
                  <a:pt x="727075" y="333375"/>
                </a:lnTo>
                <a:lnTo>
                  <a:pt x="727075" y="266700"/>
                </a:lnTo>
                <a:lnTo>
                  <a:pt x="635000" y="266700"/>
                </a:lnTo>
                <a:lnTo>
                  <a:pt x="635000" y="200025"/>
                </a:lnTo>
                <a:lnTo>
                  <a:pt x="476250" y="200025"/>
                </a:lnTo>
                <a:lnTo>
                  <a:pt x="476250" y="133350"/>
                </a:lnTo>
                <a:lnTo>
                  <a:pt x="431800" y="133350"/>
                </a:lnTo>
                <a:lnTo>
                  <a:pt x="431800" y="66675"/>
                </a:lnTo>
                <a:lnTo>
                  <a:pt x="288925" y="66675"/>
                </a:lnTo>
                <a:lnTo>
                  <a:pt x="288925" y="0"/>
                </a:lnTo>
                <a:lnTo>
                  <a:pt x="0" y="0"/>
                </a:lnTo>
              </a:path>
            </a:pathLst>
          </a:custGeom>
          <a:noFill/>
          <a:ln w="28575">
            <a:solidFill>
              <a:schemeClr val="accent3"/>
            </a:solidFill>
            <a:miter lim="800000"/>
            <a:headEnd/>
            <a:tailEnd/>
          </a:ln>
        </p:spPr>
        <p:txBody>
          <a:bodyPr rtlCol="0" anchor="ctr"/>
          <a:lstStyle/>
          <a:p>
            <a:pPr algn="ctr"/>
            <a:endParaRPr lang="en-US" dirty="0"/>
          </a:p>
        </p:txBody>
      </p:sp>
      <p:cxnSp>
        <p:nvCxnSpPr>
          <p:cNvPr id="177" name="Straight Connector 176">
            <a:extLst>
              <a:ext uri="{FF2B5EF4-FFF2-40B4-BE49-F238E27FC236}">
                <a16:creationId xmlns:a16="http://schemas.microsoft.com/office/drawing/2014/main" id="{1267C485-5331-4B8F-39D8-BB0B5FE26B5C}"/>
              </a:ext>
            </a:extLst>
          </p:cNvPr>
          <p:cNvCxnSpPr/>
          <p:nvPr/>
        </p:nvCxnSpPr>
        <p:spPr bwMode="auto">
          <a:xfrm>
            <a:off x="3323012" y="2934415"/>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E089FEBD-B769-E796-288B-5BCE2DDC8055}"/>
              </a:ext>
            </a:extLst>
          </p:cNvPr>
          <p:cNvCxnSpPr/>
          <p:nvPr/>
        </p:nvCxnSpPr>
        <p:spPr bwMode="auto">
          <a:xfrm>
            <a:off x="3619001" y="3006799"/>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FB7E397E-D924-4CDA-3FA7-D4D4EE1FEFC9}"/>
              </a:ext>
            </a:extLst>
          </p:cNvPr>
          <p:cNvCxnSpPr/>
          <p:nvPr/>
        </p:nvCxnSpPr>
        <p:spPr bwMode="auto">
          <a:xfrm>
            <a:off x="3657101" y="3006799"/>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FE2E2A21-6AE5-1CF2-A8AA-B398742FA334}"/>
              </a:ext>
            </a:extLst>
          </p:cNvPr>
          <p:cNvCxnSpPr/>
          <p:nvPr/>
        </p:nvCxnSpPr>
        <p:spPr bwMode="auto">
          <a:xfrm>
            <a:off x="3974527" y="3006799"/>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BA837DD5-CAC3-4D59-F98B-8A1BA8CBD3A0}"/>
              </a:ext>
            </a:extLst>
          </p:cNvPr>
          <p:cNvCxnSpPr/>
          <p:nvPr/>
        </p:nvCxnSpPr>
        <p:spPr bwMode="auto">
          <a:xfrm>
            <a:off x="4620565" y="3179213"/>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5FAFF88C-B590-98E0-7A57-4185F742526D}"/>
              </a:ext>
            </a:extLst>
          </p:cNvPr>
          <p:cNvCxnSpPr/>
          <p:nvPr/>
        </p:nvCxnSpPr>
        <p:spPr bwMode="auto">
          <a:xfrm>
            <a:off x="5115790" y="3179213"/>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035EF96-038A-C504-A3B6-B78DC840EE9A}"/>
              </a:ext>
            </a:extLst>
          </p:cNvPr>
          <p:cNvCxnSpPr/>
          <p:nvPr/>
        </p:nvCxnSpPr>
        <p:spPr bwMode="auto">
          <a:xfrm>
            <a:off x="5622547" y="2737892"/>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F8C6F17F-CFC5-8D9D-1B90-18FE54677E14}"/>
              </a:ext>
            </a:extLst>
          </p:cNvPr>
          <p:cNvCxnSpPr/>
          <p:nvPr/>
        </p:nvCxnSpPr>
        <p:spPr bwMode="auto">
          <a:xfrm>
            <a:off x="5589210" y="2739480"/>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8546CE66-847B-671C-1ED1-326699BD2D76}"/>
              </a:ext>
            </a:extLst>
          </p:cNvPr>
          <p:cNvCxnSpPr/>
          <p:nvPr/>
        </p:nvCxnSpPr>
        <p:spPr bwMode="auto">
          <a:xfrm>
            <a:off x="5301873"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494F047B-2549-607F-6EF8-B75B8BAE864E}"/>
              </a:ext>
            </a:extLst>
          </p:cNvPr>
          <p:cNvCxnSpPr/>
          <p:nvPr/>
        </p:nvCxnSpPr>
        <p:spPr bwMode="auto">
          <a:xfrm>
            <a:off x="5274886"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D75E5E84-0248-9D32-54E6-15F783D3332A}"/>
              </a:ext>
            </a:extLst>
          </p:cNvPr>
          <p:cNvCxnSpPr/>
          <p:nvPr/>
        </p:nvCxnSpPr>
        <p:spPr bwMode="auto">
          <a:xfrm>
            <a:off x="5201861"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BAAC0443-5DA9-D9DD-1E30-FAF04DAA5D3A}"/>
              </a:ext>
            </a:extLst>
          </p:cNvPr>
          <p:cNvCxnSpPr/>
          <p:nvPr/>
        </p:nvCxnSpPr>
        <p:spPr bwMode="auto">
          <a:xfrm>
            <a:off x="5036761"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7B2A14E6-B4CD-40C6-68AD-99E4EDAF5C09}"/>
              </a:ext>
            </a:extLst>
          </p:cNvPr>
          <p:cNvCxnSpPr/>
          <p:nvPr/>
        </p:nvCxnSpPr>
        <p:spPr bwMode="auto">
          <a:xfrm>
            <a:off x="4995486"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C1B959C7-C7B9-02B9-8501-3FBD71364EBD}"/>
              </a:ext>
            </a:extLst>
          </p:cNvPr>
          <p:cNvCxnSpPr/>
          <p:nvPr/>
        </p:nvCxnSpPr>
        <p:spPr bwMode="auto">
          <a:xfrm>
            <a:off x="4963736"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1C6CA36B-5E6D-D61A-F646-4AE0B8CC86B7}"/>
              </a:ext>
            </a:extLst>
          </p:cNvPr>
          <p:cNvCxnSpPr/>
          <p:nvPr/>
        </p:nvCxnSpPr>
        <p:spPr bwMode="auto">
          <a:xfrm>
            <a:off x="4927223"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389762C7-9158-9EAF-8BC9-EC139CFA62CB}"/>
              </a:ext>
            </a:extLst>
          </p:cNvPr>
          <p:cNvCxnSpPr/>
          <p:nvPr/>
        </p:nvCxnSpPr>
        <p:spPr bwMode="auto">
          <a:xfrm>
            <a:off x="4644648"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6CE80C10-156A-BA39-7C69-E516C1E99060}"/>
              </a:ext>
            </a:extLst>
          </p:cNvPr>
          <p:cNvCxnSpPr/>
          <p:nvPr/>
        </p:nvCxnSpPr>
        <p:spPr bwMode="auto">
          <a:xfrm>
            <a:off x="4608138"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660F5646-CA26-55CE-8FD9-423C57319C3B}"/>
              </a:ext>
            </a:extLst>
          </p:cNvPr>
          <p:cNvCxnSpPr/>
          <p:nvPr/>
        </p:nvCxnSpPr>
        <p:spPr bwMode="auto">
          <a:xfrm>
            <a:off x="4379542"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AA7DD010-0966-E4D0-EAD1-0E92AEED226F}"/>
              </a:ext>
            </a:extLst>
          </p:cNvPr>
          <p:cNvCxnSpPr/>
          <p:nvPr/>
        </p:nvCxnSpPr>
        <p:spPr bwMode="auto">
          <a:xfrm>
            <a:off x="4331673" y="2736046"/>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35BE3AA0-8CBF-AD47-13ED-2229D9D57545}"/>
              </a:ext>
            </a:extLst>
          </p:cNvPr>
          <p:cNvCxnSpPr/>
          <p:nvPr/>
        </p:nvCxnSpPr>
        <p:spPr bwMode="auto">
          <a:xfrm>
            <a:off x="4310792" y="2699279"/>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C6B2FF34-3CBE-246F-A090-3EEA21A62639}"/>
              </a:ext>
            </a:extLst>
          </p:cNvPr>
          <p:cNvCxnSpPr/>
          <p:nvPr/>
        </p:nvCxnSpPr>
        <p:spPr bwMode="auto">
          <a:xfrm>
            <a:off x="3988286" y="2635779"/>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052DFF34-3D21-3C0C-406B-2EFB8163FDF3}"/>
              </a:ext>
            </a:extLst>
          </p:cNvPr>
          <p:cNvCxnSpPr/>
          <p:nvPr/>
        </p:nvCxnSpPr>
        <p:spPr bwMode="auto">
          <a:xfrm>
            <a:off x="3950186" y="2635779"/>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0001DA06-0830-9A69-3118-DC206B0A64AC}"/>
              </a:ext>
            </a:extLst>
          </p:cNvPr>
          <p:cNvCxnSpPr/>
          <p:nvPr/>
        </p:nvCxnSpPr>
        <p:spPr bwMode="auto">
          <a:xfrm>
            <a:off x="3828281" y="2635779"/>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A4A02377-44AA-94BD-C160-70CD50298533}"/>
              </a:ext>
            </a:extLst>
          </p:cNvPr>
          <p:cNvCxnSpPr/>
          <p:nvPr/>
        </p:nvCxnSpPr>
        <p:spPr bwMode="auto">
          <a:xfrm>
            <a:off x="3673039" y="2635779"/>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7449FE99-5B86-3F5F-AA64-84ECF5A3D3AB}"/>
              </a:ext>
            </a:extLst>
          </p:cNvPr>
          <p:cNvCxnSpPr/>
          <p:nvPr/>
        </p:nvCxnSpPr>
        <p:spPr bwMode="auto">
          <a:xfrm>
            <a:off x="3627335" y="258809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14A114B2-8090-A393-38F8-CC7C72A570D0}"/>
              </a:ext>
            </a:extLst>
          </p:cNvPr>
          <p:cNvCxnSpPr/>
          <p:nvPr/>
        </p:nvCxnSpPr>
        <p:spPr bwMode="auto">
          <a:xfrm>
            <a:off x="3326418" y="2554130"/>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1CEEA640-37DB-BCE2-AEB3-3340CA22DD78}"/>
              </a:ext>
            </a:extLst>
          </p:cNvPr>
          <p:cNvCxnSpPr/>
          <p:nvPr/>
        </p:nvCxnSpPr>
        <p:spPr bwMode="auto">
          <a:xfrm>
            <a:off x="3272501" y="2530062"/>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A3C82C36-9B8D-7A1C-4108-37D9FDEBC2CE}"/>
              </a:ext>
            </a:extLst>
          </p:cNvPr>
          <p:cNvCxnSpPr/>
          <p:nvPr/>
        </p:nvCxnSpPr>
        <p:spPr bwMode="auto">
          <a:xfrm>
            <a:off x="2223222" y="229841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44C1927F-3846-7166-EF70-B7D29510FB43}"/>
              </a:ext>
            </a:extLst>
          </p:cNvPr>
          <p:cNvCxnSpPr/>
          <p:nvPr/>
        </p:nvCxnSpPr>
        <p:spPr bwMode="auto">
          <a:xfrm>
            <a:off x="1648630" y="2157209"/>
            <a:ext cx="0" cy="63500"/>
          </a:xfrm>
          <a:prstGeom prst="line">
            <a:avLst/>
          </a:prstGeom>
          <a:noFill/>
          <a:ln w="28575" cap="flat" cmpd="sng" algn="ctr">
            <a:solidFill>
              <a:schemeClr val="accent1"/>
            </a:solidFill>
            <a:prstDash val="solid"/>
            <a:round/>
            <a:headEnd type="none" w="med" len="med"/>
            <a:tailEnd type="none" w="med" len="med"/>
          </a:ln>
          <a:effectLst/>
        </p:spPr>
      </p:cxnSp>
      <p:sp>
        <p:nvSpPr>
          <p:cNvPr id="12" name="Freeform: Shape 11">
            <a:extLst>
              <a:ext uri="{FF2B5EF4-FFF2-40B4-BE49-F238E27FC236}">
                <a16:creationId xmlns:a16="http://schemas.microsoft.com/office/drawing/2014/main" id="{F19AA0A7-0E38-D18A-03BF-41EE2599D260}"/>
              </a:ext>
            </a:extLst>
          </p:cNvPr>
          <p:cNvSpPr/>
          <p:nvPr/>
        </p:nvSpPr>
        <p:spPr bwMode="auto">
          <a:xfrm>
            <a:off x="6718300" y="2163213"/>
            <a:ext cx="4032250" cy="1181100"/>
          </a:xfrm>
          <a:custGeom>
            <a:avLst/>
            <a:gdLst>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82675 w 4032250"/>
              <a:gd name="connsiteY72" fmla="*/ 600075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52475 w 4032250"/>
              <a:gd name="connsiteY88" fmla="*/ 419100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03250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49225 h 1181100"/>
              <a:gd name="connsiteX106" fmla="*/ 381000 w 4032250"/>
              <a:gd name="connsiteY106" fmla="*/ 158750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82675 w 4032250"/>
              <a:gd name="connsiteY72" fmla="*/ 600075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52475 w 4032250"/>
              <a:gd name="connsiteY88" fmla="*/ 419100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03250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1000 w 4032250"/>
              <a:gd name="connsiteY106" fmla="*/ 158750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82675 w 4032250"/>
              <a:gd name="connsiteY72" fmla="*/ 600075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52475 w 4032250"/>
              <a:gd name="connsiteY88" fmla="*/ 419100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03250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82675 w 4032250"/>
              <a:gd name="connsiteY72" fmla="*/ 600075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52475 w 4032250"/>
              <a:gd name="connsiteY88" fmla="*/ 419100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118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82675 w 4032250"/>
              <a:gd name="connsiteY72" fmla="*/ 600075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52475 w 4032250"/>
              <a:gd name="connsiteY88" fmla="*/ 419100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82675 w 4032250"/>
              <a:gd name="connsiteY72" fmla="*/ 600075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2037 w 4032250"/>
              <a:gd name="connsiteY72" fmla="*/ 604837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3625 w 4032250"/>
              <a:gd name="connsiteY72" fmla="*/ 595312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3625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65175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65175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4013 w 4032250"/>
              <a:gd name="connsiteY51" fmla="*/ 777875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43200 w 4032250"/>
              <a:gd name="connsiteY20" fmla="*/ 971550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6850 w 4032250"/>
              <a:gd name="connsiteY20" fmla="*/ 969962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5263 w 4032250"/>
              <a:gd name="connsiteY20" fmla="*/ 968375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0500 w 4032250"/>
              <a:gd name="connsiteY20" fmla="*/ 968375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5263 w 4032250"/>
              <a:gd name="connsiteY20" fmla="*/ 968375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0500 w 4032250"/>
              <a:gd name="connsiteY20" fmla="*/ 966788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2087 w 4032250"/>
              <a:gd name="connsiteY20" fmla="*/ 966788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6849 w 4032250"/>
              <a:gd name="connsiteY20" fmla="*/ 971551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0499 w 4032250"/>
              <a:gd name="connsiteY20" fmla="*/ 971551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22600 w 4032250"/>
              <a:gd name="connsiteY13" fmla="*/ 1025525 h 1181100"/>
              <a:gd name="connsiteX14" fmla="*/ 3032125 w 4032250"/>
              <a:gd name="connsiteY14" fmla="*/ 1016000 h 1181100"/>
              <a:gd name="connsiteX15" fmla="*/ 2994025 w 4032250"/>
              <a:gd name="connsiteY15" fmla="*/ 1016000 h 1181100"/>
              <a:gd name="connsiteX16" fmla="*/ 2994025 w 4032250"/>
              <a:gd name="connsiteY16" fmla="*/ 987425 h 1181100"/>
              <a:gd name="connsiteX17" fmla="*/ 2921000 w 4032250"/>
              <a:gd name="connsiteY17" fmla="*/ 987425 h 1181100"/>
              <a:gd name="connsiteX18" fmla="*/ 2914650 w 4032250"/>
              <a:gd name="connsiteY18" fmla="*/ 981075 h 1181100"/>
              <a:gd name="connsiteX19" fmla="*/ 2733675 w 4032250"/>
              <a:gd name="connsiteY19" fmla="*/ 981075 h 1181100"/>
              <a:gd name="connsiteX20" fmla="*/ 2735262 w 4032250"/>
              <a:gd name="connsiteY20" fmla="*/ 971551 h 1181100"/>
              <a:gd name="connsiteX21" fmla="*/ 2676525 w 4032250"/>
              <a:gd name="connsiteY21" fmla="*/ 971550 h 1181100"/>
              <a:gd name="connsiteX22" fmla="*/ 2676525 w 4032250"/>
              <a:gd name="connsiteY22" fmla="*/ 955675 h 1181100"/>
              <a:gd name="connsiteX23" fmla="*/ 2387600 w 4032250"/>
              <a:gd name="connsiteY23" fmla="*/ 955675 h 1181100"/>
              <a:gd name="connsiteX24" fmla="*/ 2387600 w 4032250"/>
              <a:gd name="connsiteY24" fmla="*/ 946150 h 1181100"/>
              <a:gd name="connsiteX25" fmla="*/ 2387600 w 4032250"/>
              <a:gd name="connsiteY25" fmla="*/ 914400 h 1181100"/>
              <a:gd name="connsiteX26" fmla="*/ 2308225 w 4032250"/>
              <a:gd name="connsiteY26" fmla="*/ 914400 h 1181100"/>
              <a:gd name="connsiteX27" fmla="*/ 2308225 w 4032250"/>
              <a:gd name="connsiteY27" fmla="*/ 914400 h 1181100"/>
              <a:gd name="connsiteX28" fmla="*/ 2308225 w 4032250"/>
              <a:gd name="connsiteY28" fmla="*/ 901700 h 1181100"/>
              <a:gd name="connsiteX29" fmla="*/ 2181225 w 4032250"/>
              <a:gd name="connsiteY29" fmla="*/ 901700 h 1181100"/>
              <a:gd name="connsiteX30" fmla="*/ 2181225 w 4032250"/>
              <a:gd name="connsiteY30" fmla="*/ 895350 h 1181100"/>
              <a:gd name="connsiteX31" fmla="*/ 2120900 w 4032250"/>
              <a:gd name="connsiteY31" fmla="*/ 895350 h 1181100"/>
              <a:gd name="connsiteX32" fmla="*/ 2120900 w 4032250"/>
              <a:gd name="connsiteY32" fmla="*/ 882650 h 1181100"/>
              <a:gd name="connsiteX33" fmla="*/ 2079625 w 4032250"/>
              <a:gd name="connsiteY33" fmla="*/ 882650 h 1181100"/>
              <a:gd name="connsiteX34" fmla="*/ 2079625 w 4032250"/>
              <a:gd name="connsiteY34" fmla="*/ 863600 h 1181100"/>
              <a:gd name="connsiteX35" fmla="*/ 2051050 w 4032250"/>
              <a:gd name="connsiteY35" fmla="*/ 863600 h 1181100"/>
              <a:gd name="connsiteX36" fmla="*/ 2051050 w 4032250"/>
              <a:gd name="connsiteY36" fmla="*/ 860425 h 1181100"/>
              <a:gd name="connsiteX37" fmla="*/ 1965325 w 4032250"/>
              <a:gd name="connsiteY37" fmla="*/ 860425 h 1181100"/>
              <a:gd name="connsiteX38" fmla="*/ 1965325 w 4032250"/>
              <a:gd name="connsiteY38" fmla="*/ 847725 h 1181100"/>
              <a:gd name="connsiteX39" fmla="*/ 1854200 w 4032250"/>
              <a:gd name="connsiteY39" fmla="*/ 847725 h 1181100"/>
              <a:gd name="connsiteX40" fmla="*/ 1854200 w 4032250"/>
              <a:gd name="connsiteY40" fmla="*/ 838200 h 1181100"/>
              <a:gd name="connsiteX41" fmla="*/ 1768475 w 4032250"/>
              <a:gd name="connsiteY41" fmla="*/ 838200 h 1181100"/>
              <a:gd name="connsiteX42" fmla="*/ 1768475 w 4032250"/>
              <a:gd name="connsiteY42" fmla="*/ 838200 h 1181100"/>
              <a:gd name="connsiteX43" fmla="*/ 1768475 w 4032250"/>
              <a:gd name="connsiteY43" fmla="*/ 822325 h 1181100"/>
              <a:gd name="connsiteX44" fmla="*/ 1746250 w 4032250"/>
              <a:gd name="connsiteY44" fmla="*/ 822325 h 1181100"/>
              <a:gd name="connsiteX45" fmla="*/ 1746250 w 4032250"/>
              <a:gd name="connsiteY45" fmla="*/ 812800 h 1181100"/>
              <a:gd name="connsiteX46" fmla="*/ 1711325 w 4032250"/>
              <a:gd name="connsiteY46" fmla="*/ 812800 h 1181100"/>
              <a:gd name="connsiteX47" fmla="*/ 1711325 w 4032250"/>
              <a:gd name="connsiteY47" fmla="*/ 796925 h 1181100"/>
              <a:gd name="connsiteX48" fmla="*/ 1692275 w 4032250"/>
              <a:gd name="connsiteY48" fmla="*/ 796925 h 1181100"/>
              <a:gd name="connsiteX49" fmla="*/ 1692275 w 4032250"/>
              <a:gd name="connsiteY49" fmla="*/ 784225 h 1181100"/>
              <a:gd name="connsiteX50" fmla="*/ 1622425 w 4032250"/>
              <a:gd name="connsiteY50" fmla="*/ 784225 h 1181100"/>
              <a:gd name="connsiteX51" fmla="*/ 1622425 w 4032250"/>
              <a:gd name="connsiteY51" fmla="*/ 773112 h 1181100"/>
              <a:gd name="connsiteX52" fmla="*/ 1495425 w 4032250"/>
              <a:gd name="connsiteY52" fmla="*/ 773112 h 1181100"/>
              <a:gd name="connsiteX53" fmla="*/ 1485900 w 4032250"/>
              <a:gd name="connsiteY53" fmla="*/ 755650 h 1181100"/>
              <a:gd name="connsiteX54" fmla="*/ 1387475 w 4032250"/>
              <a:gd name="connsiteY54" fmla="*/ 755650 h 1181100"/>
              <a:gd name="connsiteX55" fmla="*/ 1387475 w 4032250"/>
              <a:gd name="connsiteY55" fmla="*/ 723900 h 1181100"/>
              <a:gd name="connsiteX56" fmla="*/ 1390650 w 4032250"/>
              <a:gd name="connsiteY56" fmla="*/ 723900 h 1181100"/>
              <a:gd name="connsiteX57" fmla="*/ 1390650 w 4032250"/>
              <a:gd name="connsiteY57" fmla="*/ 723900 h 1181100"/>
              <a:gd name="connsiteX58" fmla="*/ 1374775 w 4032250"/>
              <a:gd name="connsiteY58" fmla="*/ 708025 h 1181100"/>
              <a:gd name="connsiteX59" fmla="*/ 1374775 w 4032250"/>
              <a:gd name="connsiteY59" fmla="*/ 673100 h 1181100"/>
              <a:gd name="connsiteX60" fmla="*/ 1365250 w 4032250"/>
              <a:gd name="connsiteY60" fmla="*/ 673100 h 1181100"/>
              <a:gd name="connsiteX61" fmla="*/ 1365250 w 4032250"/>
              <a:gd name="connsiteY61" fmla="*/ 657225 h 1181100"/>
              <a:gd name="connsiteX62" fmla="*/ 1289050 w 4032250"/>
              <a:gd name="connsiteY62" fmla="*/ 657225 h 1181100"/>
              <a:gd name="connsiteX63" fmla="*/ 1289050 w 4032250"/>
              <a:gd name="connsiteY63" fmla="*/ 641350 h 1181100"/>
              <a:gd name="connsiteX64" fmla="*/ 1263650 w 4032250"/>
              <a:gd name="connsiteY64" fmla="*/ 641350 h 1181100"/>
              <a:gd name="connsiteX65" fmla="*/ 1263650 w 4032250"/>
              <a:gd name="connsiteY65" fmla="*/ 628650 h 1181100"/>
              <a:gd name="connsiteX66" fmla="*/ 1222375 w 4032250"/>
              <a:gd name="connsiteY66" fmla="*/ 628650 h 1181100"/>
              <a:gd name="connsiteX67" fmla="*/ 1222375 w 4032250"/>
              <a:gd name="connsiteY67" fmla="*/ 622300 h 1181100"/>
              <a:gd name="connsiteX68" fmla="*/ 1181100 w 4032250"/>
              <a:gd name="connsiteY68" fmla="*/ 622300 h 1181100"/>
              <a:gd name="connsiteX69" fmla="*/ 1181100 w 4032250"/>
              <a:gd name="connsiteY69" fmla="*/ 612775 h 1181100"/>
              <a:gd name="connsiteX70" fmla="*/ 1082675 w 4032250"/>
              <a:gd name="connsiteY70" fmla="*/ 612775 h 1181100"/>
              <a:gd name="connsiteX71" fmla="*/ 1082675 w 4032250"/>
              <a:gd name="connsiteY71" fmla="*/ 600075 h 1181100"/>
              <a:gd name="connsiteX72" fmla="*/ 1066800 w 4032250"/>
              <a:gd name="connsiteY72" fmla="*/ 600074 h 1181100"/>
              <a:gd name="connsiteX73" fmla="*/ 1066800 w 4032250"/>
              <a:gd name="connsiteY73" fmla="*/ 584200 h 1181100"/>
              <a:gd name="connsiteX74" fmla="*/ 1054100 w 4032250"/>
              <a:gd name="connsiteY74" fmla="*/ 584200 h 1181100"/>
              <a:gd name="connsiteX75" fmla="*/ 1054100 w 4032250"/>
              <a:gd name="connsiteY75" fmla="*/ 523875 h 1181100"/>
              <a:gd name="connsiteX76" fmla="*/ 1031875 w 4032250"/>
              <a:gd name="connsiteY76" fmla="*/ 523875 h 1181100"/>
              <a:gd name="connsiteX77" fmla="*/ 1031875 w 4032250"/>
              <a:gd name="connsiteY77" fmla="*/ 479425 h 1181100"/>
              <a:gd name="connsiteX78" fmla="*/ 990600 w 4032250"/>
              <a:gd name="connsiteY78" fmla="*/ 479425 h 1181100"/>
              <a:gd name="connsiteX79" fmla="*/ 981075 w 4032250"/>
              <a:gd name="connsiteY79" fmla="*/ 469900 h 1181100"/>
              <a:gd name="connsiteX80" fmla="*/ 933450 w 4032250"/>
              <a:gd name="connsiteY80" fmla="*/ 469900 h 1181100"/>
              <a:gd name="connsiteX81" fmla="*/ 933450 w 4032250"/>
              <a:gd name="connsiteY81" fmla="*/ 463550 h 1181100"/>
              <a:gd name="connsiteX82" fmla="*/ 838200 w 4032250"/>
              <a:gd name="connsiteY82" fmla="*/ 463550 h 1181100"/>
              <a:gd name="connsiteX83" fmla="*/ 838200 w 4032250"/>
              <a:gd name="connsiteY83" fmla="*/ 444500 h 1181100"/>
              <a:gd name="connsiteX84" fmla="*/ 803275 w 4032250"/>
              <a:gd name="connsiteY84" fmla="*/ 444500 h 1181100"/>
              <a:gd name="connsiteX85" fmla="*/ 803275 w 4032250"/>
              <a:gd name="connsiteY85" fmla="*/ 434975 h 1181100"/>
              <a:gd name="connsiteX86" fmla="*/ 752475 w 4032250"/>
              <a:gd name="connsiteY86" fmla="*/ 434975 h 1181100"/>
              <a:gd name="connsiteX87" fmla="*/ 752475 w 4032250"/>
              <a:gd name="connsiteY87" fmla="*/ 419100 h 1181100"/>
              <a:gd name="connsiteX88" fmla="*/ 727075 w 4032250"/>
              <a:gd name="connsiteY88" fmla="*/ 417513 h 1181100"/>
              <a:gd name="connsiteX89" fmla="*/ 727075 w 4032250"/>
              <a:gd name="connsiteY89" fmla="*/ 393700 h 1181100"/>
              <a:gd name="connsiteX90" fmla="*/ 708025 w 4032250"/>
              <a:gd name="connsiteY90" fmla="*/ 393700 h 1181100"/>
              <a:gd name="connsiteX91" fmla="*/ 708025 w 4032250"/>
              <a:gd name="connsiteY91" fmla="*/ 346075 h 1181100"/>
              <a:gd name="connsiteX92" fmla="*/ 701675 w 4032250"/>
              <a:gd name="connsiteY92" fmla="*/ 346075 h 1181100"/>
              <a:gd name="connsiteX93" fmla="*/ 701675 w 4032250"/>
              <a:gd name="connsiteY93" fmla="*/ 314325 h 1181100"/>
              <a:gd name="connsiteX94" fmla="*/ 654050 w 4032250"/>
              <a:gd name="connsiteY94" fmla="*/ 314325 h 1181100"/>
              <a:gd name="connsiteX95" fmla="*/ 654050 w 4032250"/>
              <a:gd name="connsiteY95" fmla="*/ 304800 h 1181100"/>
              <a:gd name="connsiteX96" fmla="*/ 647700 w 4032250"/>
              <a:gd name="connsiteY96" fmla="*/ 304800 h 1181100"/>
              <a:gd name="connsiteX97" fmla="*/ 647700 w 4032250"/>
              <a:gd name="connsiteY97" fmla="*/ 292100 h 1181100"/>
              <a:gd name="connsiteX98" fmla="*/ 617538 w 4032250"/>
              <a:gd name="connsiteY98" fmla="*/ 292100 h 1181100"/>
              <a:gd name="connsiteX99" fmla="*/ 615950 w 4032250"/>
              <a:gd name="connsiteY99" fmla="*/ 279400 h 1181100"/>
              <a:gd name="connsiteX100" fmla="*/ 511175 w 4032250"/>
              <a:gd name="connsiteY100" fmla="*/ 279400 h 1181100"/>
              <a:gd name="connsiteX101" fmla="*/ 511175 w 4032250"/>
              <a:gd name="connsiteY101" fmla="*/ 257175 h 1181100"/>
              <a:gd name="connsiteX102" fmla="*/ 431800 w 4032250"/>
              <a:gd name="connsiteY102" fmla="*/ 257175 h 1181100"/>
              <a:gd name="connsiteX103" fmla="*/ 431800 w 4032250"/>
              <a:gd name="connsiteY103" fmla="*/ 228600 h 1181100"/>
              <a:gd name="connsiteX104" fmla="*/ 390525 w 4032250"/>
              <a:gd name="connsiteY104" fmla="*/ 228600 h 1181100"/>
              <a:gd name="connsiteX105" fmla="*/ 390525 w 4032250"/>
              <a:gd name="connsiteY105" fmla="*/ 155575 h 1181100"/>
              <a:gd name="connsiteX106" fmla="*/ 382587 w 4032250"/>
              <a:gd name="connsiteY106" fmla="*/ 153987 h 1181100"/>
              <a:gd name="connsiteX107" fmla="*/ 381000 w 4032250"/>
              <a:gd name="connsiteY107" fmla="*/ 136525 h 1181100"/>
              <a:gd name="connsiteX108" fmla="*/ 365125 w 4032250"/>
              <a:gd name="connsiteY108" fmla="*/ 136525 h 1181100"/>
              <a:gd name="connsiteX109" fmla="*/ 365125 w 4032250"/>
              <a:gd name="connsiteY109" fmla="*/ 98425 h 1181100"/>
              <a:gd name="connsiteX110" fmla="*/ 314325 w 4032250"/>
              <a:gd name="connsiteY110" fmla="*/ 98425 h 1181100"/>
              <a:gd name="connsiteX111" fmla="*/ 314325 w 4032250"/>
              <a:gd name="connsiteY111" fmla="*/ 79375 h 1181100"/>
              <a:gd name="connsiteX112" fmla="*/ 288925 w 4032250"/>
              <a:gd name="connsiteY112" fmla="*/ 79375 h 1181100"/>
              <a:gd name="connsiteX113" fmla="*/ 288925 w 4032250"/>
              <a:gd name="connsiteY113" fmla="*/ 41275 h 1181100"/>
              <a:gd name="connsiteX114" fmla="*/ 203200 w 4032250"/>
              <a:gd name="connsiteY114" fmla="*/ 41275 h 1181100"/>
              <a:gd name="connsiteX115" fmla="*/ 203200 w 4032250"/>
              <a:gd name="connsiteY115" fmla="*/ 28575 h 1181100"/>
              <a:gd name="connsiteX116" fmla="*/ 184150 w 4032250"/>
              <a:gd name="connsiteY116" fmla="*/ 28575 h 1181100"/>
              <a:gd name="connsiteX117" fmla="*/ 184150 w 4032250"/>
              <a:gd name="connsiteY117" fmla="*/ 22225 h 1181100"/>
              <a:gd name="connsiteX118" fmla="*/ 79375 w 4032250"/>
              <a:gd name="connsiteY118" fmla="*/ 22225 h 1181100"/>
              <a:gd name="connsiteX119" fmla="*/ 79375 w 4032250"/>
              <a:gd name="connsiteY119" fmla="*/ 22225 h 1181100"/>
              <a:gd name="connsiteX120" fmla="*/ 79375 w 4032250"/>
              <a:gd name="connsiteY120" fmla="*/ 0 h 1181100"/>
              <a:gd name="connsiteX121" fmla="*/ 0 w 4032250"/>
              <a:gd name="connsiteY121" fmla="*/ 0 h 1181100"/>
              <a:gd name="connsiteX0" fmla="*/ 4032250 w 4032250"/>
              <a:gd name="connsiteY0" fmla="*/ 1181100 h 1181100"/>
              <a:gd name="connsiteX1" fmla="*/ 3743325 w 4032250"/>
              <a:gd name="connsiteY1" fmla="*/ 1181100 h 1181100"/>
              <a:gd name="connsiteX2" fmla="*/ 3743325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32125 w 4032250"/>
              <a:gd name="connsiteY13" fmla="*/ 1016000 h 1181100"/>
              <a:gd name="connsiteX14" fmla="*/ 2994025 w 4032250"/>
              <a:gd name="connsiteY14" fmla="*/ 1016000 h 1181100"/>
              <a:gd name="connsiteX15" fmla="*/ 2994025 w 4032250"/>
              <a:gd name="connsiteY15" fmla="*/ 987425 h 1181100"/>
              <a:gd name="connsiteX16" fmla="*/ 2921000 w 4032250"/>
              <a:gd name="connsiteY16" fmla="*/ 987425 h 1181100"/>
              <a:gd name="connsiteX17" fmla="*/ 2914650 w 4032250"/>
              <a:gd name="connsiteY17" fmla="*/ 981075 h 1181100"/>
              <a:gd name="connsiteX18" fmla="*/ 2733675 w 4032250"/>
              <a:gd name="connsiteY18" fmla="*/ 981075 h 1181100"/>
              <a:gd name="connsiteX19" fmla="*/ 2735262 w 4032250"/>
              <a:gd name="connsiteY19" fmla="*/ 971551 h 1181100"/>
              <a:gd name="connsiteX20" fmla="*/ 2676525 w 4032250"/>
              <a:gd name="connsiteY20" fmla="*/ 971550 h 1181100"/>
              <a:gd name="connsiteX21" fmla="*/ 2676525 w 4032250"/>
              <a:gd name="connsiteY21" fmla="*/ 955675 h 1181100"/>
              <a:gd name="connsiteX22" fmla="*/ 2387600 w 4032250"/>
              <a:gd name="connsiteY22" fmla="*/ 955675 h 1181100"/>
              <a:gd name="connsiteX23" fmla="*/ 2387600 w 4032250"/>
              <a:gd name="connsiteY23" fmla="*/ 946150 h 1181100"/>
              <a:gd name="connsiteX24" fmla="*/ 2387600 w 4032250"/>
              <a:gd name="connsiteY24" fmla="*/ 914400 h 1181100"/>
              <a:gd name="connsiteX25" fmla="*/ 2308225 w 4032250"/>
              <a:gd name="connsiteY25" fmla="*/ 914400 h 1181100"/>
              <a:gd name="connsiteX26" fmla="*/ 2308225 w 4032250"/>
              <a:gd name="connsiteY26" fmla="*/ 914400 h 1181100"/>
              <a:gd name="connsiteX27" fmla="*/ 2308225 w 4032250"/>
              <a:gd name="connsiteY27" fmla="*/ 901700 h 1181100"/>
              <a:gd name="connsiteX28" fmla="*/ 2181225 w 4032250"/>
              <a:gd name="connsiteY28" fmla="*/ 901700 h 1181100"/>
              <a:gd name="connsiteX29" fmla="*/ 2181225 w 4032250"/>
              <a:gd name="connsiteY29" fmla="*/ 895350 h 1181100"/>
              <a:gd name="connsiteX30" fmla="*/ 2120900 w 4032250"/>
              <a:gd name="connsiteY30" fmla="*/ 895350 h 1181100"/>
              <a:gd name="connsiteX31" fmla="*/ 2120900 w 4032250"/>
              <a:gd name="connsiteY31" fmla="*/ 882650 h 1181100"/>
              <a:gd name="connsiteX32" fmla="*/ 2079625 w 4032250"/>
              <a:gd name="connsiteY32" fmla="*/ 882650 h 1181100"/>
              <a:gd name="connsiteX33" fmla="*/ 2079625 w 4032250"/>
              <a:gd name="connsiteY33" fmla="*/ 863600 h 1181100"/>
              <a:gd name="connsiteX34" fmla="*/ 2051050 w 4032250"/>
              <a:gd name="connsiteY34" fmla="*/ 863600 h 1181100"/>
              <a:gd name="connsiteX35" fmla="*/ 2051050 w 4032250"/>
              <a:gd name="connsiteY35" fmla="*/ 860425 h 1181100"/>
              <a:gd name="connsiteX36" fmla="*/ 1965325 w 4032250"/>
              <a:gd name="connsiteY36" fmla="*/ 860425 h 1181100"/>
              <a:gd name="connsiteX37" fmla="*/ 1965325 w 4032250"/>
              <a:gd name="connsiteY37" fmla="*/ 847725 h 1181100"/>
              <a:gd name="connsiteX38" fmla="*/ 1854200 w 4032250"/>
              <a:gd name="connsiteY38" fmla="*/ 847725 h 1181100"/>
              <a:gd name="connsiteX39" fmla="*/ 1854200 w 4032250"/>
              <a:gd name="connsiteY39" fmla="*/ 838200 h 1181100"/>
              <a:gd name="connsiteX40" fmla="*/ 1768475 w 4032250"/>
              <a:gd name="connsiteY40" fmla="*/ 838200 h 1181100"/>
              <a:gd name="connsiteX41" fmla="*/ 1768475 w 4032250"/>
              <a:gd name="connsiteY41" fmla="*/ 838200 h 1181100"/>
              <a:gd name="connsiteX42" fmla="*/ 1768475 w 4032250"/>
              <a:gd name="connsiteY42" fmla="*/ 822325 h 1181100"/>
              <a:gd name="connsiteX43" fmla="*/ 1746250 w 4032250"/>
              <a:gd name="connsiteY43" fmla="*/ 822325 h 1181100"/>
              <a:gd name="connsiteX44" fmla="*/ 1746250 w 4032250"/>
              <a:gd name="connsiteY44" fmla="*/ 812800 h 1181100"/>
              <a:gd name="connsiteX45" fmla="*/ 1711325 w 4032250"/>
              <a:gd name="connsiteY45" fmla="*/ 812800 h 1181100"/>
              <a:gd name="connsiteX46" fmla="*/ 1711325 w 4032250"/>
              <a:gd name="connsiteY46" fmla="*/ 796925 h 1181100"/>
              <a:gd name="connsiteX47" fmla="*/ 1692275 w 4032250"/>
              <a:gd name="connsiteY47" fmla="*/ 796925 h 1181100"/>
              <a:gd name="connsiteX48" fmla="*/ 1692275 w 4032250"/>
              <a:gd name="connsiteY48" fmla="*/ 784225 h 1181100"/>
              <a:gd name="connsiteX49" fmla="*/ 1622425 w 4032250"/>
              <a:gd name="connsiteY49" fmla="*/ 784225 h 1181100"/>
              <a:gd name="connsiteX50" fmla="*/ 1622425 w 4032250"/>
              <a:gd name="connsiteY50" fmla="*/ 773112 h 1181100"/>
              <a:gd name="connsiteX51" fmla="*/ 1495425 w 4032250"/>
              <a:gd name="connsiteY51" fmla="*/ 773112 h 1181100"/>
              <a:gd name="connsiteX52" fmla="*/ 1485900 w 4032250"/>
              <a:gd name="connsiteY52" fmla="*/ 755650 h 1181100"/>
              <a:gd name="connsiteX53" fmla="*/ 1387475 w 4032250"/>
              <a:gd name="connsiteY53" fmla="*/ 755650 h 1181100"/>
              <a:gd name="connsiteX54" fmla="*/ 1387475 w 4032250"/>
              <a:gd name="connsiteY54" fmla="*/ 723900 h 1181100"/>
              <a:gd name="connsiteX55" fmla="*/ 1390650 w 4032250"/>
              <a:gd name="connsiteY55" fmla="*/ 723900 h 1181100"/>
              <a:gd name="connsiteX56" fmla="*/ 1390650 w 4032250"/>
              <a:gd name="connsiteY56" fmla="*/ 723900 h 1181100"/>
              <a:gd name="connsiteX57" fmla="*/ 1374775 w 4032250"/>
              <a:gd name="connsiteY57" fmla="*/ 708025 h 1181100"/>
              <a:gd name="connsiteX58" fmla="*/ 1374775 w 4032250"/>
              <a:gd name="connsiteY58" fmla="*/ 673100 h 1181100"/>
              <a:gd name="connsiteX59" fmla="*/ 1365250 w 4032250"/>
              <a:gd name="connsiteY59" fmla="*/ 673100 h 1181100"/>
              <a:gd name="connsiteX60" fmla="*/ 1365250 w 4032250"/>
              <a:gd name="connsiteY60" fmla="*/ 657225 h 1181100"/>
              <a:gd name="connsiteX61" fmla="*/ 1289050 w 4032250"/>
              <a:gd name="connsiteY61" fmla="*/ 657225 h 1181100"/>
              <a:gd name="connsiteX62" fmla="*/ 1289050 w 4032250"/>
              <a:gd name="connsiteY62" fmla="*/ 641350 h 1181100"/>
              <a:gd name="connsiteX63" fmla="*/ 1263650 w 4032250"/>
              <a:gd name="connsiteY63" fmla="*/ 641350 h 1181100"/>
              <a:gd name="connsiteX64" fmla="*/ 1263650 w 4032250"/>
              <a:gd name="connsiteY64" fmla="*/ 628650 h 1181100"/>
              <a:gd name="connsiteX65" fmla="*/ 1222375 w 4032250"/>
              <a:gd name="connsiteY65" fmla="*/ 628650 h 1181100"/>
              <a:gd name="connsiteX66" fmla="*/ 1222375 w 4032250"/>
              <a:gd name="connsiteY66" fmla="*/ 622300 h 1181100"/>
              <a:gd name="connsiteX67" fmla="*/ 1181100 w 4032250"/>
              <a:gd name="connsiteY67" fmla="*/ 622300 h 1181100"/>
              <a:gd name="connsiteX68" fmla="*/ 1181100 w 4032250"/>
              <a:gd name="connsiteY68" fmla="*/ 612775 h 1181100"/>
              <a:gd name="connsiteX69" fmla="*/ 1082675 w 4032250"/>
              <a:gd name="connsiteY69" fmla="*/ 612775 h 1181100"/>
              <a:gd name="connsiteX70" fmla="*/ 1082675 w 4032250"/>
              <a:gd name="connsiteY70" fmla="*/ 600075 h 1181100"/>
              <a:gd name="connsiteX71" fmla="*/ 1066800 w 4032250"/>
              <a:gd name="connsiteY71" fmla="*/ 600074 h 1181100"/>
              <a:gd name="connsiteX72" fmla="*/ 1066800 w 4032250"/>
              <a:gd name="connsiteY72" fmla="*/ 584200 h 1181100"/>
              <a:gd name="connsiteX73" fmla="*/ 1054100 w 4032250"/>
              <a:gd name="connsiteY73" fmla="*/ 584200 h 1181100"/>
              <a:gd name="connsiteX74" fmla="*/ 1054100 w 4032250"/>
              <a:gd name="connsiteY74" fmla="*/ 523875 h 1181100"/>
              <a:gd name="connsiteX75" fmla="*/ 1031875 w 4032250"/>
              <a:gd name="connsiteY75" fmla="*/ 523875 h 1181100"/>
              <a:gd name="connsiteX76" fmla="*/ 1031875 w 4032250"/>
              <a:gd name="connsiteY76" fmla="*/ 479425 h 1181100"/>
              <a:gd name="connsiteX77" fmla="*/ 990600 w 4032250"/>
              <a:gd name="connsiteY77" fmla="*/ 479425 h 1181100"/>
              <a:gd name="connsiteX78" fmla="*/ 981075 w 4032250"/>
              <a:gd name="connsiteY78" fmla="*/ 469900 h 1181100"/>
              <a:gd name="connsiteX79" fmla="*/ 933450 w 4032250"/>
              <a:gd name="connsiteY79" fmla="*/ 469900 h 1181100"/>
              <a:gd name="connsiteX80" fmla="*/ 933450 w 4032250"/>
              <a:gd name="connsiteY80" fmla="*/ 463550 h 1181100"/>
              <a:gd name="connsiteX81" fmla="*/ 838200 w 4032250"/>
              <a:gd name="connsiteY81" fmla="*/ 463550 h 1181100"/>
              <a:gd name="connsiteX82" fmla="*/ 838200 w 4032250"/>
              <a:gd name="connsiteY82" fmla="*/ 444500 h 1181100"/>
              <a:gd name="connsiteX83" fmla="*/ 803275 w 4032250"/>
              <a:gd name="connsiteY83" fmla="*/ 444500 h 1181100"/>
              <a:gd name="connsiteX84" fmla="*/ 803275 w 4032250"/>
              <a:gd name="connsiteY84" fmla="*/ 434975 h 1181100"/>
              <a:gd name="connsiteX85" fmla="*/ 752475 w 4032250"/>
              <a:gd name="connsiteY85" fmla="*/ 434975 h 1181100"/>
              <a:gd name="connsiteX86" fmla="*/ 752475 w 4032250"/>
              <a:gd name="connsiteY86" fmla="*/ 419100 h 1181100"/>
              <a:gd name="connsiteX87" fmla="*/ 727075 w 4032250"/>
              <a:gd name="connsiteY87" fmla="*/ 417513 h 1181100"/>
              <a:gd name="connsiteX88" fmla="*/ 727075 w 4032250"/>
              <a:gd name="connsiteY88" fmla="*/ 393700 h 1181100"/>
              <a:gd name="connsiteX89" fmla="*/ 708025 w 4032250"/>
              <a:gd name="connsiteY89" fmla="*/ 393700 h 1181100"/>
              <a:gd name="connsiteX90" fmla="*/ 708025 w 4032250"/>
              <a:gd name="connsiteY90" fmla="*/ 346075 h 1181100"/>
              <a:gd name="connsiteX91" fmla="*/ 701675 w 4032250"/>
              <a:gd name="connsiteY91" fmla="*/ 346075 h 1181100"/>
              <a:gd name="connsiteX92" fmla="*/ 701675 w 4032250"/>
              <a:gd name="connsiteY92" fmla="*/ 314325 h 1181100"/>
              <a:gd name="connsiteX93" fmla="*/ 654050 w 4032250"/>
              <a:gd name="connsiteY93" fmla="*/ 314325 h 1181100"/>
              <a:gd name="connsiteX94" fmla="*/ 654050 w 4032250"/>
              <a:gd name="connsiteY94" fmla="*/ 304800 h 1181100"/>
              <a:gd name="connsiteX95" fmla="*/ 647700 w 4032250"/>
              <a:gd name="connsiteY95" fmla="*/ 304800 h 1181100"/>
              <a:gd name="connsiteX96" fmla="*/ 647700 w 4032250"/>
              <a:gd name="connsiteY96" fmla="*/ 292100 h 1181100"/>
              <a:gd name="connsiteX97" fmla="*/ 617538 w 4032250"/>
              <a:gd name="connsiteY97" fmla="*/ 292100 h 1181100"/>
              <a:gd name="connsiteX98" fmla="*/ 615950 w 4032250"/>
              <a:gd name="connsiteY98" fmla="*/ 279400 h 1181100"/>
              <a:gd name="connsiteX99" fmla="*/ 511175 w 4032250"/>
              <a:gd name="connsiteY99" fmla="*/ 279400 h 1181100"/>
              <a:gd name="connsiteX100" fmla="*/ 511175 w 4032250"/>
              <a:gd name="connsiteY100" fmla="*/ 257175 h 1181100"/>
              <a:gd name="connsiteX101" fmla="*/ 431800 w 4032250"/>
              <a:gd name="connsiteY101" fmla="*/ 257175 h 1181100"/>
              <a:gd name="connsiteX102" fmla="*/ 431800 w 4032250"/>
              <a:gd name="connsiteY102" fmla="*/ 228600 h 1181100"/>
              <a:gd name="connsiteX103" fmla="*/ 390525 w 4032250"/>
              <a:gd name="connsiteY103" fmla="*/ 228600 h 1181100"/>
              <a:gd name="connsiteX104" fmla="*/ 390525 w 4032250"/>
              <a:gd name="connsiteY104" fmla="*/ 155575 h 1181100"/>
              <a:gd name="connsiteX105" fmla="*/ 382587 w 4032250"/>
              <a:gd name="connsiteY105" fmla="*/ 153987 h 1181100"/>
              <a:gd name="connsiteX106" fmla="*/ 381000 w 4032250"/>
              <a:gd name="connsiteY106" fmla="*/ 136525 h 1181100"/>
              <a:gd name="connsiteX107" fmla="*/ 365125 w 4032250"/>
              <a:gd name="connsiteY107" fmla="*/ 136525 h 1181100"/>
              <a:gd name="connsiteX108" fmla="*/ 365125 w 4032250"/>
              <a:gd name="connsiteY108" fmla="*/ 98425 h 1181100"/>
              <a:gd name="connsiteX109" fmla="*/ 314325 w 4032250"/>
              <a:gd name="connsiteY109" fmla="*/ 98425 h 1181100"/>
              <a:gd name="connsiteX110" fmla="*/ 314325 w 4032250"/>
              <a:gd name="connsiteY110" fmla="*/ 79375 h 1181100"/>
              <a:gd name="connsiteX111" fmla="*/ 288925 w 4032250"/>
              <a:gd name="connsiteY111" fmla="*/ 79375 h 1181100"/>
              <a:gd name="connsiteX112" fmla="*/ 288925 w 4032250"/>
              <a:gd name="connsiteY112" fmla="*/ 41275 h 1181100"/>
              <a:gd name="connsiteX113" fmla="*/ 203200 w 4032250"/>
              <a:gd name="connsiteY113" fmla="*/ 41275 h 1181100"/>
              <a:gd name="connsiteX114" fmla="*/ 203200 w 4032250"/>
              <a:gd name="connsiteY114" fmla="*/ 28575 h 1181100"/>
              <a:gd name="connsiteX115" fmla="*/ 184150 w 4032250"/>
              <a:gd name="connsiteY115" fmla="*/ 28575 h 1181100"/>
              <a:gd name="connsiteX116" fmla="*/ 184150 w 4032250"/>
              <a:gd name="connsiteY116" fmla="*/ 22225 h 1181100"/>
              <a:gd name="connsiteX117" fmla="*/ 79375 w 4032250"/>
              <a:gd name="connsiteY117" fmla="*/ 22225 h 1181100"/>
              <a:gd name="connsiteX118" fmla="*/ 79375 w 4032250"/>
              <a:gd name="connsiteY118" fmla="*/ 22225 h 1181100"/>
              <a:gd name="connsiteX119" fmla="*/ 79375 w 4032250"/>
              <a:gd name="connsiteY119" fmla="*/ 0 h 1181100"/>
              <a:gd name="connsiteX120" fmla="*/ 0 w 4032250"/>
              <a:gd name="connsiteY120" fmla="*/ 0 h 1181100"/>
              <a:gd name="connsiteX0" fmla="*/ 4032250 w 4032250"/>
              <a:gd name="connsiteY0" fmla="*/ 1181100 h 1181100"/>
              <a:gd name="connsiteX1" fmla="*/ 3743325 w 4032250"/>
              <a:gd name="connsiteY1" fmla="*/ 1181100 h 1181100"/>
              <a:gd name="connsiteX2" fmla="*/ 3735387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32125 w 4032250"/>
              <a:gd name="connsiteY13" fmla="*/ 1016000 h 1181100"/>
              <a:gd name="connsiteX14" fmla="*/ 2994025 w 4032250"/>
              <a:gd name="connsiteY14" fmla="*/ 1016000 h 1181100"/>
              <a:gd name="connsiteX15" fmla="*/ 2994025 w 4032250"/>
              <a:gd name="connsiteY15" fmla="*/ 987425 h 1181100"/>
              <a:gd name="connsiteX16" fmla="*/ 2921000 w 4032250"/>
              <a:gd name="connsiteY16" fmla="*/ 987425 h 1181100"/>
              <a:gd name="connsiteX17" fmla="*/ 2914650 w 4032250"/>
              <a:gd name="connsiteY17" fmla="*/ 981075 h 1181100"/>
              <a:gd name="connsiteX18" fmla="*/ 2733675 w 4032250"/>
              <a:gd name="connsiteY18" fmla="*/ 981075 h 1181100"/>
              <a:gd name="connsiteX19" fmla="*/ 2735262 w 4032250"/>
              <a:gd name="connsiteY19" fmla="*/ 971551 h 1181100"/>
              <a:gd name="connsiteX20" fmla="*/ 2676525 w 4032250"/>
              <a:gd name="connsiteY20" fmla="*/ 971550 h 1181100"/>
              <a:gd name="connsiteX21" fmla="*/ 2676525 w 4032250"/>
              <a:gd name="connsiteY21" fmla="*/ 955675 h 1181100"/>
              <a:gd name="connsiteX22" fmla="*/ 2387600 w 4032250"/>
              <a:gd name="connsiteY22" fmla="*/ 955675 h 1181100"/>
              <a:gd name="connsiteX23" fmla="*/ 2387600 w 4032250"/>
              <a:gd name="connsiteY23" fmla="*/ 946150 h 1181100"/>
              <a:gd name="connsiteX24" fmla="*/ 2387600 w 4032250"/>
              <a:gd name="connsiteY24" fmla="*/ 914400 h 1181100"/>
              <a:gd name="connsiteX25" fmla="*/ 2308225 w 4032250"/>
              <a:gd name="connsiteY25" fmla="*/ 914400 h 1181100"/>
              <a:gd name="connsiteX26" fmla="*/ 2308225 w 4032250"/>
              <a:gd name="connsiteY26" fmla="*/ 914400 h 1181100"/>
              <a:gd name="connsiteX27" fmla="*/ 2308225 w 4032250"/>
              <a:gd name="connsiteY27" fmla="*/ 901700 h 1181100"/>
              <a:gd name="connsiteX28" fmla="*/ 2181225 w 4032250"/>
              <a:gd name="connsiteY28" fmla="*/ 901700 h 1181100"/>
              <a:gd name="connsiteX29" fmla="*/ 2181225 w 4032250"/>
              <a:gd name="connsiteY29" fmla="*/ 895350 h 1181100"/>
              <a:gd name="connsiteX30" fmla="*/ 2120900 w 4032250"/>
              <a:gd name="connsiteY30" fmla="*/ 895350 h 1181100"/>
              <a:gd name="connsiteX31" fmla="*/ 2120900 w 4032250"/>
              <a:gd name="connsiteY31" fmla="*/ 882650 h 1181100"/>
              <a:gd name="connsiteX32" fmla="*/ 2079625 w 4032250"/>
              <a:gd name="connsiteY32" fmla="*/ 882650 h 1181100"/>
              <a:gd name="connsiteX33" fmla="*/ 2079625 w 4032250"/>
              <a:gd name="connsiteY33" fmla="*/ 863600 h 1181100"/>
              <a:gd name="connsiteX34" fmla="*/ 2051050 w 4032250"/>
              <a:gd name="connsiteY34" fmla="*/ 863600 h 1181100"/>
              <a:gd name="connsiteX35" fmla="*/ 2051050 w 4032250"/>
              <a:gd name="connsiteY35" fmla="*/ 860425 h 1181100"/>
              <a:gd name="connsiteX36" fmla="*/ 1965325 w 4032250"/>
              <a:gd name="connsiteY36" fmla="*/ 860425 h 1181100"/>
              <a:gd name="connsiteX37" fmla="*/ 1965325 w 4032250"/>
              <a:gd name="connsiteY37" fmla="*/ 847725 h 1181100"/>
              <a:gd name="connsiteX38" fmla="*/ 1854200 w 4032250"/>
              <a:gd name="connsiteY38" fmla="*/ 847725 h 1181100"/>
              <a:gd name="connsiteX39" fmla="*/ 1854200 w 4032250"/>
              <a:gd name="connsiteY39" fmla="*/ 838200 h 1181100"/>
              <a:gd name="connsiteX40" fmla="*/ 1768475 w 4032250"/>
              <a:gd name="connsiteY40" fmla="*/ 838200 h 1181100"/>
              <a:gd name="connsiteX41" fmla="*/ 1768475 w 4032250"/>
              <a:gd name="connsiteY41" fmla="*/ 838200 h 1181100"/>
              <a:gd name="connsiteX42" fmla="*/ 1768475 w 4032250"/>
              <a:gd name="connsiteY42" fmla="*/ 822325 h 1181100"/>
              <a:gd name="connsiteX43" fmla="*/ 1746250 w 4032250"/>
              <a:gd name="connsiteY43" fmla="*/ 822325 h 1181100"/>
              <a:gd name="connsiteX44" fmla="*/ 1746250 w 4032250"/>
              <a:gd name="connsiteY44" fmla="*/ 812800 h 1181100"/>
              <a:gd name="connsiteX45" fmla="*/ 1711325 w 4032250"/>
              <a:gd name="connsiteY45" fmla="*/ 812800 h 1181100"/>
              <a:gd name="connsiteX46" fmla="*/ 1711325 w 4032250"/>
              <a:gd name="connsiteY46" fmla="*/ 796925 h 1181100"/>
              <a:gd name="connsiteX47" fmla="*/ 1692275 w 4032250"/>
              <a:gd name="connsiteY47" fmla="*/ 796925 h 1181100"/>
              <a:gd name="connsiteX48" fmla="*/ 1692275 w 4032250"/>
              <a:gd name="connsiteY48" fmla="*/ 784225 h 1181100"/>
              <a:gd name="connsiteX49" fmla="*/ 1622425 w 4032250"/>
              <a:gd name="connsiteY49" fmla="*/ 784225 h 1181100"/>
              <a:gd name="connsiteX50" fmla="*/ 1622425 w 4032250"/>
              <a:gd name="connsiteY50" fmla="*/ 773112 h 1181100"/>
              <a:gd name="connsiteX51" fmla="*/ 1495425 w 4032250"/>
              <a:gd name="connsiteY51" fmla="*/ 773112 h 1181100"/>
              <a:gd name="connsiteX52" fmla="*/ 1485900 w 4032250"/>
              <a:gd name="connsiteY52" fmla="*/ 755650 h 1181100"/>
              <a:gd name="connsiteX53" fmla="*/ 1387475 w 4032250"/>
              <a:gd name="connsiteY53" fmla="*/ 755650 h 1181100"/>
              <a:gd name="connsiteX54" fmla="*/ 1387475 w 4032250"/>
              <a:gd name="connsiteY54" fmla="*/ 723900 h 1181100"/>
              <a:gd name="connsiteX55" fmla="*/ 1390650 w 4032250"/>
              <a:gd name="connsiteY55" fmla="*/ 723900 h 1181100"/>
              <a:gd name="connsiteX56" fmla="*/ 1390650 w 4032250"/>
              <a:gd name="connsiteY56" fmla="*/ 723900 h 1181100"/>
              <a:gd name="connsiteX57" fmla="*/ 1374775 w 4032250"/>
              <a:gd name="connsiteY57" fmla="*/ 708025 h 1181100"/>
              <a:gd name="connsiteX58" fmla="*/ 1374775 w 4032250"/>
              <a:gd name="connsiteY58" fmla="*/ 673100 h 1181100"/>
              <a:gd name="connsiteX59" fmla="*/ 1365250 w 4032250"/>
              <a:gd name="connsiteY59" fmla="*/ 673100 h 1181100"/>
              <a:gd name="connsiteX60" fmla="*/ 1365250 w 4032250"/>
              <a:gd name="connsiteY60" fmla="*/ 657225 h 1181100"/>
              <a:gd name="connsiteX61" fmla="*/ 1289050 w 4032250"/>
              <a:gd name="connsiteY61" fmla="*/ 657225 h 1181100"/>
              <a:gd name="connsiteX62" fmla="*/ 1289050 w 4032250"/>
              <a:gd name="connsiteY62" fmla="*/ 641350 h 1181100"/>
              <a:gd name="connsiteX63" fmla="*/ 1263650 w 4032250"/>
              <a:gd name="connsiteY63" fmla="*/ 641350 h 1181100"/>
              <a:gd name="connsiteX64" fmla="*/ 1263650 w 4032250"/>
              <a:gd name="connsiteY64" fmla="*/ 628650 h 1181100"/>
              <a:gd name="connsiteX65" fmla="*/ 1222375 w 4032250"/>
              <a:gd name="connsiteY65" fmla="*/ 628650 h 1181100"/>
              <a:gd name="connsiteX66" fmla="*/ 1222375 w 4032250"/>
              <a:gd name="connsiteY66" fmla="*/ 622300 h 1181100"/>
              <a:gd name="connsiteX67" fmla="*/ 1181100 w 4032250"/>
              <a:gd name="connsiteY67" fmla="*/ 622300 h 1181100"/>
              <a:gd name="connsiteX68" fmla="*/ 1181100 w 4032250"/>
              <a:gd name="connsiteY68" fmla="*/ 612775 h 1181100"/>
              <a:gd name="connsiteX69" fmla="*/ 1082675 w 4032250"/>
              <a:gd name="connsiteY69" fmla="*/ 612775 h 1181100"/>
              <a:gd name="connsiteX70" fmla="*/ 1082675 w 4032250"/>
              <a:gd name="connsiteY70" fmla="*/ 600075 h 1181100"/>
              <a:gd name="connsiteX71" fmla="*/ 1066800 w 4032250"/>
              <a:gd name="connsiteY71" fmla="*/ 600074 h 1181100"/>
              <a:gd name="connsiteX72" fmla="*/ 1066800 w 4032250"/>
              <a:gd name="connsiteY72" fmla="*/ 584200 h 1181100"/>
              <a:gd name="connsiteX73" fmla="*/ 1054100 w 4032250"/>
              <a:gd name="connsiteY73" fmla="*/ 584200 h 1181100"/>
              <a:gd name="connsiteX74" fmla="*/ 1054100 w 4032250"/>
              <a:gd name="connsiteY74" fmla="*/ 523875 h 1181100"/>
              <a:gd name="connsiteX75" fmla="*/ 1031875 w 4032250"/>
              <a:gd name="connsiteY75" fmla="*/ 523875 h 1181100"/>
              <a:gd name="connsiteX76" fmla="*/ 1031875 w 4032250"/>
              <a:gd name="connsiteY76" fmla="*/ 479425 h 1181100"/>
              <a:gd name="connsiteX77" fmla="*/ 990600 w 4032250"/>
              <a:gd name="connsiteY77" fmla="*/ 479425 h 1181100"/>
              <a:gd name="connsiteX78" fmla="*/ 981075 w 4032250"/>
              <a:gd name="connsiteY78" fmla="*/ 469900 h 1181100"/>
              <a:gd name="connsiteX79" fmla="*/ 933450 w 4032250"/>
              <a:gd name="connsiteY79" fmla="*/ 469900 h 1181100"/>
              <a:gd name="connsiteX80" fmla="*/ 933450 w 4032250"/>
              <a:gd name="connsiteY80" fmla="*/ 463550 h 1181100"/>
              <a:gd name="connsiteX81" fmla="*/ 838200 w 4032250"/>
              <a:gd name="connsiteY81" fmla="*/ 463550 h 1181100"/>
              <a:gd name="connsiteX82" fmla="*/ 838200 w 4032250"/>
              <a:gd name="connsiteY82" fmla="*/ 444500 h 1181100"/>
              <a:gd name="connsiteX83" fmla="*/ 803275 w 4032250"/>
              <a:gd name="connsiteY83" fmla="*/ 444500 h 1181100"/>
              <a:gd name="connsiteX84" fmla="*/ 803275 w 4032250"/>
              <a:gd name="connsiteY84" fmla="*/ 434975 h 1181100"/>
              <a:gd name="connsiteX85" fmla="*/ 752475 w 4032250"/>
              <a:gd name="connsiteY85" fmla="*/ 434975 h 1181100"/>
              <a:gd name="connsiteX86" fmla="*/ 752475 w 4032250"/>
              <a:gd name="connsiteY86" fmla="*/ 419100 h 1181100"/>
              <a:gd name="connsiteX87" fmla="*/ 727075 w 4032250"/>
              <a:gd name="connsiteY87" fmla="*/ 417513 h 1181100"/>
              <a:gd name="connsiteX88" fmla="*/ 727075 w 4032250"/>
              <a:gd name="connsiteY88" fmla="*/ 393700 h 1181100"/>
              <a:gd name="connsiteX89" fmla="*/ 708025 w 4032250"/>
              <a:gd name="connsiteY89" fmla="*/ 393700 h 1181100"/>
              <a:gd name="connsiteX90" fmla="*/ 708025 w 4032250"/>
              <a:gd name="connsiteY90" fmla="*/ 346075 h 1181100"/>
              <a:gd name="connsiteX91" fmla="*/ 701675 w 4032250"/>
              <a:gd name="connsiteY91" fmla="*/ 346075 h 1181100"/>
              <a:gd name="connsiteX92" fmla="*/ 701675 w 4032250"/>
              <a:gd name="connsiteY92" fmla="*/ 314325 h 1181100"/>
              <a:gd name="connsiteX93" fmla="*/ 654050 w 4032250"/>
              <a:gd name="connsiteY93" fmla="*/ 314325 h 1181100"/>
              <a:gd name="connsiteX94" fmla="*/ 654050 w 4032250"/>
              <a:gd name="connsiteY94" fmla="*/ 304800 h 1181100"/>
              <a:gd name="connsiteX95" fmla="*/ 647700 w 4032250"/>
              <a:gd name="connsiteY95" fmla="*/ 304800 h 1181100"/>
              <a:gd name="connsiteX96" fmla="*/ 647700 w 4032250"/>
              <a:gd name="connsiteY96" fmla="*/ 292100 h 1181100"/>
              <a:gd name="connsiteX97" fmla="*/ 617538 w 4032250"/>
              <a:gd name="connsiteY97" fmla="*/ 292100 h 1181100"/>
              <a:gd name="connsiteX98" fmla="*/ 615950 w 4032250"/>
              <a:gd name="connsiteY98" fmla="*/ 279400 h 1181100"/>
              <a:gd name="connsiteX99" fmla="*/ 511175 w 4032250"/>
              <a:gd name="connsiteY99" fmla="*/ 279400 h 1181100"/>
              <a:gd name="connsiteX100" fmla="*/ 511175 w 4032250"/>
              <a:gd name="connsiteY100" fmla="*/ 257175 h 1181100"/>
              <a:gd name="connsiteX101" fmla="*/ 431800 w 4032250"/>
              <a:gd name="connsiteY101" fmla="*/ 257175 h 1181100"/>
              <a:gd name="connsiteX102" fmla="*/ 431800 w 4032250"/>
              <a:gd name="connsiteY102" fmla="*/ 228600 h 1181100"/>
              <a:gd name="connsiteX103" fmla="*/ 390525 w 4032250"/>
              <a:gd name="connsiteY103" fmla="*/ 228600 h 1181100"/>
              <a:gd name="connsiteX104" fmla="*/ 390525 w 4032250"/>
              <a:gd name="connsiteY104" fmla="*/ 155575 h 1181100"/>
              <a:gd name="connsiteX105" fmla="*/ 382587 w 4032250"/>
              <a:gd name="connsiteY105" fmla="*/ 153987 h 1181100"/>
              <a:gd name="connsiteX106" fmla="*/ 381000 w 4032250"/>
              <a:gd name="connsiteY106" fmla="*/ 136525 h 1181100"/>
              <a:gd name="connsiteX107" fmla="*/ 365125 w 4032250"/>
              <a:gd name="connsiteY107" fmla="*/ 136525 h 1181100"/>
              <a:gd name="connsiteX108" fmla="*/ 365125 w 4032250"/>
              <a:gd name="connsiteY108" fmla="*/ 98425 h 1181100"/>
              <a:gd name="connsiteX109" fmla="*/ 314325 w 4032250"/>
              <a:gd name="connsiteY109" fmla="*/ 98425 h 1181100"/>
              <a:gd name="connsiteX110" fmla="*/ 314325 w 4032250"/>
              <a:gd name="connsiteY110" fmla="*/ 79375 h 1181100"/>
              <a:gd name="connsiteX111" fmla="*/ 288925 w 4032250"/>
              <a:gd name="connsiteY111" fmla="*/ 79375 h 1181100"/>
              <a:gd name="connsiteX112" fmla="*/ 288925 w 4032250"/>
              <a:gd name="connsiteY112" fmla="*/ 41275 h 1181100"/>
              <a:gd name="connsiteX113" fmla="*/ 203200 w 4032250"/>
              <a:gd name="connsiteY113" fmla="*/ 41275 h 1181100"/>
              <a:gd name="connsiteX114" fmla="*/ 203200 w 4032250"/>
              <a:gd name="connsiteY114" fmla="*/ 28575 h 1181100"/>
              <a:gd name="connsiteX115" fmla="*/ 184150 w 4032250"/>
              <a:gd name="connsiteY115" fmla="*/ 28575 h 1181100"/>
              <a:gd name="connsiteX116" fmla="*/ 184150 w 4032250"/>
              <a:gd name="connsiteY116" fmla="*/ 22225 h 1181100"/>
              <a:gd name="connsiteX117" fmla="*/ 79375 w 4032250"/>
              <a:gd name="connsiteY117" fmla="*/ 22225 h 1181100"/>
              <a:gd name="connsiteX118" fmla="*/ 79375 w 4032250"/>
              <a:gd name="connsiteY118" fmla="*/ 22225 h 1181100"/>
              <a:gd name="connsiteX119" fmla="*/ 79375 w 4032250"/>
              <a:gd name="connsiteY119" fmla="*/ 0 h 1181100"/>
              <a:gd name="connsiteX120" fmla="*/ 0 w 4032250"/>
              <a:gd name="connsiteY120" fmla="*/ 0 h 1181100"/>
              <a:gd name="connsiteX0" fmla="*/ 4032250 w 4032250"/>
              <a:gd name="connsiteY0" fmla="*/ 1181100 h 1181100"/>
              <a:gd name="connsiteX1" fmla="*/ 3733800 w 4032250"/>
              <a:gd name="connsiteY1" fmla="*/ 1181100 h 1181100"/>
              <a:gd name="connsiteX2" fmla="*/ 3735387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32125 w 4032250"/>
              <a:gd name="connsiteY13" fmla="*/ 1016000 h 1181100"/>
              <a:gd name="connsiteX14" fmla="*/ 2994025 w 4032250"/>
              <a:gd name="connsiteY14" fmla="*/ 1016000 h 1181100"/>
              <a:gd name="connsiteX15" fmla="*/ 2994025 w 4032250"/>
              <a:gd name="connsiteY15" fmla="*/ 987425 h 1181100"/>
              <a:gd name="connsiteX16" fmla="*/ 2921000 w 4032250"/>
              <a:gd name="connsiteY16" fmla="*/ 987425 h 1181100"/>
              <a:gd name="connsiteX17" fmla="*/ 2914650 w 4032250"/>
              <a:gd name="connsiteY17" fmla="*/ 981075 h 1181100"/>
              <a:gd name="connsiteX18" fmla="*/ 2733675 w 4032250"/>
              <a:gd name="connsiteY18" fmla="*/ 981075 h 1181100"/>
              <a:gd name="connsiteX19" fmla="*/ 2735262 w 4032250"/>
              <a:gd name="connsiteY19" fmla="*/ 971551 h 1181100"/>
              <a:gd name="connsiteX20" fmla="*/ 2676525 w 4032250"/>
              <a:gd name="connsiteY20" fmla="*/ 971550 h 1181100"/>
              <a:gd name="connsiteX21" fmla="*/ 2676525 w 4032250"/>
              <a:gd name="connsiteY21" fmla="*/ 955675 h 1181100"/>
              <a:gd name="connsiteX22" fmla="*/ 2387600 w 4032250"/>
              <a:gd name="connsiteY22" fmla="*/ 955675 h 1181100"/>
              <a:gd name="connsiteX23" fmla="*/ 2387600 w 4032250"/>
              <a:gd name="connsiteY23" fmla="*/ 946150 h 1181100"/>
              <a:gd name="connsiteX24" fmla="*/ 2387600 w 4032250"/>
              <a:gd name="connsiteY24" fmla="*/ 914400 h 1181100"/>
              <a:gd name="connsiteX25" fmla="*/ 2308225 w 4032250"/>
              <a:gd name="connsiteY25" fmla="*/ 914400 h 1181100"/>
              <a:gd name="connsiteX26" fmla="*/ 2308225 w 4032250"/>
              <a:gd name="connsiteY26" fmla="*/ 914400 h 1181100"/>
              <a:gd name="connsiteX27" fmla="*/ 2308225 w 4032250"/>
              <a:gd name="connsiteY27" fmla="*/ 901700 h 1181100"/>
              <a:gd name="connsiteX28" fmla="*/ 2181225 w 4032250"/>
              <a:gd name="connsiteY28" fmla="*/ 901700 h 1181100"/>
              <a:gd name="connsiteX29" fmla="*/ 2181225 w 4032250"/>
              <a:gd name="connsiteY29" fmla="*/ 895350 h 1181100"/>
              <a:gd name="connsiteX30" fmla="*/ 2120900 w 4032250"/>
              <a:gd name="connsiteY30" fmla="*/ 895350 h 1181100"/>
              <a:gd name="connsiteX31" fmla="*/ 2120900 w 4032250"/>
              <a:gd name="connsiteY31" fmla="*/ 882650 h 1181100"/>
              <a:gd name="connsiteX32" fmla="*/ 2079625 w 4032250"/>
              <a:gd name="connsiteY32" fmla="*/ 882650 h 1181100"/>
              <a:gd name="connsiteX33" fmla="*/ 2079625 w 4032250"/>
              <a:gd name="connsiteY33" fmla="*/ 863600 h 1181100"/>
              <a:gd name="connsiteX34" fmla="*/ 2051050 w 4032250"/>
              <a:gd name="connsiteY34" fmla="*/ 863600 h 1181100"/>
              <a:gd name="connsiteX35" fmla="*/ 2051050 w 4032250"/>
              <a:gd name="connsiteY35" fmla="*/ 860425 h 1181100"/>
              <a:gd name="connsiteX36" fmla="*/ 1965325 w 4032250"/>
              <a:gd name="connsiteY36" fmla="*/ 860425 h 1181100"/>
              <a:gd name="connsiteX37" fmla="*/ 1965325 w 4032250"/>
              <a:gd name="connsiteY37" fmla="*/ 847725 h 1181100"/>
              <a:gd name="connsiteX38" fmla="*/ 1854200 w 4032250"/>
              <a:gd name="connsiteY38" fmla="*/ 847725 h 1181100"/>
              <a:gd name="connsiteX39" fmla="*/ 1854200 w 4032250"/>
              <a:gd name="connsiteY39" fmla="*/ 838200 h 1181100"/>
              <a:gd name="connsiteX40" fmla="*/ 1768475 w 4032250"/>
              <a:gd name="connsiteY40" fmla="*/ 838200 h 1181100"/>
              <a:gd name="connsiteX41" fmla="*/ 1768475 w 4032250"/>
              <a:gd name="connsiteY41" fmla="*/ 838200 h 1181100"/>
              <a:gd name="connsiteX42" fmla="*/ 1768475 w 4032250"/>
              <a:gd name="connsiteY42" fmla="*/ 822325 h 1181100"/>
              <a:gd name="connsiteX43" fmla="*/ 1746250 w 4032250"/>
              <a:gd name="connsiteY43" fmla="*/ 822325 h 1181100"/>
              <a:gd name="connsiteX44" fmla="*/ 1746250 w 4032250"/>
              <a:gd name="connsiteY44" fmla="*/ 812800 h 1181100"/>
              <a:gd name="connsiteX45" fmla="*/ 1711325 w 4032250"/>
              <a:gd name="connsiteY45" fmla="*/ 812800 h 1181100"/>
              <a:gd name="connsiteX46" fmla="*/ 1711325 w 4032250"/>
              <a:gd name="connsiteY46" fmla="*/ 796925 h 1181100"/>
              <a:gd name="connsiteX47" fmla="*/ 1692275 w 4032250"/>
              <a:gd name="connsiteY47" fmla="*/ 796925 h 1181100"/>
              <a:gd name="connsiteX48" fmla="*/ 1692275 w 4032250"/>
              <a:gd name="connsiteY48" fmla="*/ 784225 h 1181100"/>
              <a:gd name="connsiteX49" fmla="*/ 1622425 w 4032250"/>
              <a:gd name="connsiteY49" fmla="*/ 784225 h 1181100"/>
              <a:gd name="connsiteX50" fmla="*/ 1622425 w 4032250"/>
              <a:gd name="connsiteY50" fmla="*/ 773112 h 1181100"/>
              <a:gd name="connsiteX51" fmla="*/ 1495425 w 4032250"/>
              <a:gd name="connsiteY51" fmla="*/ 773112 h 1181100"/>
              <a:gd name="connsiteX52" fmla="*/ 1485900 w 4032250"/>
              <a:gd name="connsiteY52" fmla="*/ 755650 h 1181100"/>
              <a:gd name="connsiteX53" fmla="*/ 1387475 w 4032250"/>
              <a:gd name="connsiteY53" fmla="*/ 755650 h 1181100"/>
              <a:gd name="connsiteX54" fmla="*/ 1387475 w 4032250"/>
              <a:gd name="connsiteY54" fmla="*/ 723900 h 1181100"/>
              <a:gd name="connsiteX55" fmla="*/ 1390650 w 4032250"/>
              <a:gd name="connsiteY55" fmla="*/ 723900 h 1181100"/>
              <a:gd name="connsiteX56" fmla="*/ 1390650 w 4032250"/>
              <a:gd name="connsiteY56" fmla="*/ 723900 h 1181100"/>
              <a:gd name="connsiteX57" fmla="*/ 1374775 w 4032250"/>
              <a:gd name="connsiteY57" fmla="*/ 708025 h 1181100"/>
              <a:gd name="connsiteX58" fmla="*/ 1374775 w 4032250"/>
              <a:gd name="connsiteY58" fmla="*/ 673100 h 1181100"/>
              <a:gd name="connsiteX59" fmla="*/ 1365250 w 4032250"/>
              <a:gd name="connsiteY59" fmla="*/ 673100 h 1181100"/>
              <a:gd name="connsiteX60" fmla="*/ 1365250 w 4032250"/>
              <a:gd name="connsiteY60" fmla="*/ 657225 h 1181100"/>
              <a:gd name="connsiteX61" fmla="*/ 1289050 w 4032250"/>
              <a:gd name="connsiteY61" fmla="*/ 657225 h 1181100"/>
              <a:gd name="connsiteX62" fmla="*/ 1289050 w 4032250"/>
              <a:gd name="connsiteY62" fmla="*/ 641350 h 1181100"/>
              <a:gd name="connsiteX63" fmla="*/ 1263650 w 4032250"/>
              <a:gd name="connsiteY63" fmla="*/ 641350 h 1181100"/>
              <a:gd name="connsiteX64" fmla="*/ 1263650 w 4032250"/>
              <a:gd name="connsiteY64" fmla="*/ 628650 h 1181100"/>
              <a:gd name="connsiteX65" fmla="*/ 1222375 w 4032250"/>
              <a:gd name="connsiteY65" fmla="*/ 628650 h 1181100"/>
              <a:gd name="connsiteX66" fmla="*/ 1222375 w 4032250"/>
              <a:gd name="connsiteY66" fmla="*/ 622300 h 1181100"/>
              <a:gd name="connsiteX67" fmla="*/ 1181100 w 4032250"/>
              <a:gd name="connsiteY67" fmla="*/ 622300 h 1181100"/>
              <a:gd name="connsiteX68" fmla="*/ 1181100 w 4032250"/>
              <a:gd name="connsiteY68" fmla="*/ 612775 h 1181100"/>
              <a:gd name="connsiteX69" fmla="*/ 1082675 w 4032250"/>
              <a:gd name="connsiteY69" fmla="*/ 612775 h 1181100"/>
              <a:gd name="connsiteX70" fmla="*/ 1082675 w 4032250"/>
              <a:gd name="connsiteY70" fmla="*/ 600075 h 1181100"/>
              <a:gd name="connsiteX71" fmla="*/ 1066800 w 4032250"/>
              <a:gd name="connsiteY71" fmla="*/ 600074 h 1181100"/>
              <a:gd name="connsiteX72" fmla="*/ 1066800 w 4032250"/>
              <a:gd name="connsiteY72" fmla="*/ 584200 h 1181100"/>
              <a:gd name="connsiteX73" fmla="*/ 1054100 w 4032250"/>
              <a:gd name="connsiteY73" fmla="*/ 584200 h 1181100"/>
              <a:gd name="connsiteX74" fmla="*/ 1054100 w 4032250"/>
              <a:gd name="connsiteY74" fmla="*/ 523875 h 1181100"/>
              <a:gd name="connsiteX75" fmla="*/ 1031875 w 4032250"/>
              <a:gd name="connsiteY75" fmla="*/ 523875 h 1181100"/>
              <a:gd name="connsiteX76" fmla="*/ 1031875 w 4032250"/>
              <a:gd name="connsiteY76" fmla="*/ 479425 h 1181100"/>
              <a:gd name="connsiteX77" fmla="*/ 990600 w 4032250"/>
              <a:gd name="connsiteY77" fmla="*/ 479425 h 1181100"/>
              <a:gd name="connsiteX78" fmla="*/ 981075 w 4032250"/>
              <a:gd name="connsiteY78" fmla="*/ 469900 h 1181100"/>
              <a:gd name="connsiteX79" fmla="*/ 933450 w 4032250"/>
              <a:gd name="connsiteY79" fmla="*/ 469900 h 1181100"/>
              <a:gd name="connsiteX80" fmla="*/ 933450 w 4032250"/>
              <a:gd name="connsiteY80" fmla="*/ 463550 h 1181100"/>
              <a:gd name="connsiteX81" fmla="*/ 838200 w 4032250"/>
              <a:gd name="connsiteY81" fmla="*/ 463550 h 1181100"/>
              <a:gd name="connsiteX82" fmla="*/ 838200 w 4032250"/>
              <a:gd name="connsiteY82" fmla="*/ 444500 h 1181100"/>
              <a:gd name="connsiteX83" fmla="*/ 803275 w 4032250"/>
              <a:gd name="connsiteY83" fmla="*/ 444500 h 1181100"/>
              <a:gd name="connsiteX84" fmla="*/ 803275 w 4032250"/>
              <a:gd name="connsiteY84" fmla="*/ 434975 h 1181100"/>
              <a:gd name="connsiteX85" fmla="*/ 752475 w 4032250"/>
              <a:gd name="connsiteY85" fmla="*/ 434975 h 1181100"/>
              <a:gd name="connsiteX86" fmla="*/ 752475 w 4032250"/>
              <a:gd name="connsiteY86" fmla="*/ 419100 h 1181100"/>
              <a:gd name="connsiteX87" fmla="*/ 727075 w 4032250"/>
              <a:gd name="connsiteY87" fmla="*/ 417513 h 1181100"/>
              <a:gd name="connsiteX88" fmla="*/ 727075 w 4032250"/>
              <a:gd name="connsiteY88" fmla="*/ 393700 h 1181100"/>
              <a:gd name="connsiteX89" fmla="*/ 708025 w 4032250"/>
              <a:gd name="connsiteY89" fmla="*/ 393700 h 1181100"/>
              <a:gd name="connsiteX90" fmla="*/ 708025 w 4032250"/>
              <a:gd name="connsiteY90" fmla="*/ 346075 h 1181100"/>
              <a:gd name="connsiteX91" fmla="*/ 701675 w 4032250"/>
              <a:gd name="connsiteY91" fmla="*/ 346075 h 1181100"/>
              <a:gd name="connsiteX92" fmla="*/ 701675 w 4032250"/>
              <a:gd name="connsiteY92" fmla="*/ 314325 h 1181100"/>
              <a:gd name="connsiteX93" fmla="*/ 654050 w 4032250"/>
              <a:gd name="connsiteY93" fmla="*/ 314325 h 1181100"/>
              <a:gd name="connsiteX94" fmla="*/ 654050 w 4032250"/>
              <a:gd name="connsiteY94" fmla="*/ 304800 h 1181100"/>
              <a:gd name="connsiteX95" fmla="*/ 647700 w 4032250"/>
              <a:gd name="connsiteY95" fmla="*/ 304800 h 1181100"/>
              <a:gd name="connsiteX96" fmla="*/ 647700 w 4032250"/>
              <a:gd name="connsiteY96" fmla="*/ 292100 h 1181100"/>
              <a:gd name="connsiteX97" fmla="*/ 617538 w 4032250"/>
              <a:gd name="connsiteY97" fmla="*/ 292100 h 1181100"/>
              <a:gd name="connsiteX98" fmla="*/ 615950 w 4032250"/>
              <a:gd name="connsiteY98" fmla="*/ 279400 h 1181100"/>
              <a:gd name="connsiteX99" fmla="*/ 511175 w 4032250"/>
              <a:gd name="connsiteY99" fmla="*/ 279400 h 1181100"/>
              <a:gd name="connsiteX100" fmla="*/ 511175 w 4032250"/>
              <a:gd name="connsiteY100" fmla="*/ 257175 h 1181100"/>
              <a:gd name="connsiteX101" fmla="*/ 431800 w 4032250"/>
              <a:gd name="connsiteY101" fmla="*/ 257175 h 1181100"/>
              <a:gd name="connsiteX102" fmla="*/ 431800 w 4032250"/>
              <a:gd name="connsiteY102" fmla="*/ 228600 h 1181100"/>
              <a:gd name="connsiteX103" fmla="*/ 390525 w 4032250"/>
              <a:gd name="connsiteY103" fmla="*/ 228600 h 1181100"/>
              <a:gd name="connsiteX104" fmla="*/ 390525 w 4032250"/>
              <a:gd name="connsiteY104" fmla="*/ 155575 h 1181100"/>
              <a:gd name="connsiteX105" fmla="*/ 382587 w 4032250"/>
              <a:gd name="connsiteY105" fmla="*/ 153987 h 1181100"/>
              <a:gd name="connsiteX106" fmla="*/ 381000 w 4032250"/>
              <a:gd name="connsiteY106" fmla="*/ 136525 h 1181100"/>
              <a:gd name="connsiteX107" fmla="*/ 365125 w 4032250"/>
              <a:gd name="connsiteY107" fmla="*/ 136525 h 1181100"/>
              <a:gd name="connsiteX108" fmla="*/ 365125 w 4032250"/>
              <a:gd name="connsiteY108" fmla="*/ 98425 h 1181100"/>
              <a:gd name="connsiteX109" fmla="*/ 314325 w 4032250"/>
              <a:gd name="connsiteY109" fmla="*/ 98425 h 1181100"/>
              <a:gd name="connsiteX110" fmla="*/ 314325 w 4032250"/>
              <a:gd name="connsiteY110" fmla="*/ 79375 h 1181100"/>
              <a:gd name="connsiteX111" fmla="*/ 288925 w 4032250"/>
              <a:gd name="connsiteY111" fmla="*/ 79375 h 1181100"/>
              <a:gd name="connsiteX112" fmla="*/ 288925 w 4032250"/>
              <a:gd name="connsiteY112" fmla="*/ 41275 h 1181100"/>
              <a:gd name="connsiteX113" fmla="*/ 203200 w 4032250"/>
              <a:gd name="connsiteY113" fmla="*/ 41275 h 1181100"/>
              <a:gd name="connsiteX114" fmla="*/ 203200 w 4032250"/>
              <a:gd name="connsiteY114" fmla="*/ 28575 h 1181100"/>
              <a:gd name="connsiteX115" fmla="*/ 184150 w 4032250"/>
              <a:gd name="connsiteY115" fmla="*/ 28575 h 1181100"/>
              <a:gd name="connsiteX116" fmla="*/ 184150 w 4032250"/>
              <a:gd name="connsiteY116" fmla="*/ 22225 h 1181100"/>
              <a:gd name="connsiteX117" fmla="*/ 79375 w 4032250"/>
              <a:gd name="connsiteY117" fmla="*/ 22225 h 1181100"/>
              <a:gd name="connsiteX118" fmla="*/ 79375 w 4032250"/>
              <a:gd name="connsiteY118" fmla="*/ 22225 h 1181100"/>
              <a:gd name="connsiteX119" fmla="*/ 79375 w 4032250"/>
              <a:gd name="connsiteY119" fmla="*/ 0 h 1181100"/>
              <a:gd name="connsiteX120" fmla="*/ 0 w 4032250"/>
              <a:gd name="connsiteY120" fmla="*/ 0 h 1181100"/>
              <a:gd name="connsiteX0" fmla="*/ 4032250 w 4032250"/>
              <a:gd name="connsiteY0" fmla="*/ 1181100 h 1181100"/>
              <a:gd name="connsiteX1" fmla="*/ 3736975 w 4032250"/>
              <a:gd name="connsiteY1" fmla="*/ 1181100 h 1181100"/>
              <a:gd name="connsiteX2" fmla="*/ 3735387 w 4032250"/>
              <a:gd name="connsiteY2" fmla="*/ 1133475 h 1181100"/>
              <a:gd name="connsiteX3" fmla="*/ 3702050 w 4032250"/>
              <a:gd name="connsiteY3" fmla="*/ 1133475 h 1181100"/>
              <a:gd name="connsiteX4" fmla="*/ 3702050 w 4032250"/>
              <a:gd name="connsiteY4" fmla="*/ 1098550 h 1181100"/>
              <a:gd name="connsiteX5" fmla="*/ 3406775 w 4032250"/>
              <a:gd name="connsiteY5" fmla="*/ 1098550 h 1181100"/>
              <a:gd name="connsiteX6" fmla="*/ 3406775 w 4032250"/>
              <a:gd name="connsiteY6" fmla="*/ 1066800 h 1181100"/>
              <a:gd name="connsiteX7" fmla="*/ 3159125 w 4032250"/>
              <a:gd name="connsiteY7" fmla="*/ 1066800 h 1181100"/>
              <a:gd name="connsiteX8" fmla="*/ 3159125 w 4032250"/>
              <a:gd name="connsiteY8" fmla="*/ 1050925 h 1181100"/>
              <a:gd name="connsiteX9" fmla="*/ 3060700 w 4032250"/>
              <a:gd name="connsiteY9" fmla="*/ 1050925 h 1181100"/>
              <a:gd name="connsiteX10" fmla="*/ 3060700 w 4032250"/>
              <a:gd name="connsiteY10" fmla="*/ 1050925 h 1181100"/>
              <a:gd name="connsiteX11" fmla="*/ 3035300 w 4032250"/>
              <a:gd name="connsiteY11" fmla="*/ 1050925 h 1181100"/>
              <a:gd name="connsiteX12" fmla="*/ 3035300 w 4032250"/>
              <a:gd name="connsiteY12" fmla="*/ 1025525 h 1181100"/>
              <a:gd name="connsiteX13" fmla="*/ 3032125 w 4032250"/>
              <a:gd name="connsiteY13" fmla="*/ 1016000 h 1181100"/>
              <a:gd name="connsiteX14" fmla="*/ 2994025 w 4032250"/>
              <a:gd name="connsiteY14" fmla="*/ 1016000 h 1181100"/>
              <a:gd name="connsiteX15" fmla="*/ 2994025 w 4032250"/>
              <a:gd name="connsiteY15" fmla="*/ 987425 h 1181100"/>
              <a:gd name="connsiteX16" fmla="*/ 2921000 w 4032250"/>
              <a:gd name="connsiteY16" fmla="*/ 987425 h 1181100"/>
              <a:gd name="connsiteX17" fmla="*/ 2914650 w 4032250"/>
              <a:gd name="connsiteY17" fmla="*/ 981075 h 1181100"/>
              <a:gd name="connsiteX18" fmla="*/ 2733675 w 4032250"/>
              <a:gd name="connsiteY18" fmla="*/ 981075 h 1181100"/>
              <a:gd name="connsiteX19" fmla="*/ 2735262 w 4032250"/>
              <a:gd name="connsiteY19" fmla="*/ 971551 h 1181100"/>
              <a:gd name="connsiteX20" fmla="*/ 2676525 w 4032250"/>
              <a:gd name="connsiteY20" fmla="*/ 971550 h 1181100"/>
              <a:gd name="connsiteX21" fmla="*/ 2676525 w 4032250"/>
              <a:gd name="connsiteY21" fmla="*/ 955675 h 1181100"/>
              <a:gd name="connsiteX22" fmla="*/ 2387600 w 4032250"/>
              <a:gd name="connsiteY22" fmla="*/ 955675 h 1181100"/>
              <a:gd name="connsiteX23" fmla="*/ 2387600 w 4032250"/>
              <a:gd name="connsiteY23" fmla="*/ 946150 h 1181100"/>
              <a:gd name="connsiteX24" fmla="*/ 2387600 w 4032250"/>
              <a:gd name="connsiteY24" fmla="*/ 914400 h 1181100"/>
              <a:gd name="connsiteX25" fmla="*/ 2308225 w 4032250"/>
              <a:gd name="connsiteY25" fmla="*/ 914400 h 1181100"/>
              <a:gd name="connsiteX26" fmla="*/ 2308225 w 4032250"/>
              <a:gd name="connsiteY26" fmla="*/ 914400 h 1181100"/>
              <a:gd name="connsiteX27" fmla="*/ 2308225 w 4032250"/>
              <a:gd name="connsiteY27" fmla="*/ 901700 h 1181100"/>
              <a:gd name="connsiteX28" fmla="*/ 2181225 w 4032250"/>
              <a:gd name="connsiteY28" fmla="*/ 901700 h 1181100"/>
              <a:gd name="connsiteX29" fmla="*/ 2181225 w 4032250"/>
              <a:gd name="connsiteY29" fmla="*/ 895350 h 1181100"/>
              <a:gd name="connsiteX30" fmla="*/ 2120900 w 4032250"/>
              <a:gd name="connsiteY30" fmla="*/ 895350 h 1181100"/>
              <a:gd name="connsiteX31" fmla="*/ 2120900 w 4032250"/>
              <a:gd name="connsiteY31" fmla="*/ 882650 h 1181100"/>
              <a:gd name="connsiteX32" fmla="*/ 2079625 w 4032250"/>
              <a:gd name="connsiteY32" fmla="*/ 882650 h 1181100"/>
              <a:gd name="connsiteX33" fmla="*/ 2079625 w 4032250"/>
              <a:gd name="connsiteY33" fmla="*/ 863600 h 1181100"/>
              <a:gd name="connsiteX34" fmla="*/ 2051050 w 4032250"/>
              <a:gd name="connsiteY34" fmla="*/ 863600 h 1181100"/>
              <a:gd name="connsiteX35" fmla="*/ 2051050 w 4032250"/>
              <a:gd name="connsiteY35" fmla="*/ 860425 h 1181100"/>
              <a:gd name="connsiteX36" fmla="*/ 1965325 w 4032250"/>
              <a:gd name="connsiteY36" fmla="*/ 860425 h 1181100"/>
              <a:gd name="connsiteX37" fmla="*/ 1965325 w 4032250"/>
              <a:gd name="connsiteY37" fmla="*/ 847725 h 1181100"/>
              <a:gd name="connsiteX38" fmla="*/ 1854200 w 4032250"/>
              <a:gd name="connsiteY38" fmla="*/ 847725 h 1181100"/>
              <a:gd name="connsiteX39" fmla="*/ 1854200 w 4032250"/>
              <a:gd name="connsiteY39" fmla="*/ 838200 h 1181100"/>
              <a:gd name="connsiteX40" fmla="*/ 1768475 w 4032250"/>
              <a:gd name="connsiteY40" fmla="*/ 838200 h 1181100"/>
              <a:gd name="connsiteX41" fmla="*/ 1768475 w 4032250"/>
              <a:gd name="connsiteY41" fmla="*/ 838200 h 1181100"/>
              <a:gd name="connsiteX42" fmla="*/ 1768475 w 4032250"/>
              <a:gd name="connsiteY42" fmla="*/ 822325 h 1181100"/>
              <a:gd name="connsiteX43" fmla="*/ 1746250 w 4032250"/>
              <a:gd name="connsiteY43" fmla="*/ 822325 h 1181100"/>
              <a:gd name="connsiteX44" fmla="*/ 1746250 w 4032250"/>
              <a:gd name="connsiteY44" fmla="*/ 812800 h 1181100"/>
              <a:gd name="connsiteX45" fmla="*/ 1711325 w 4032250"/>
              <a:gd name="connsiteY45" fmla="*/ 812800 h 1181100"/>
              <a:gd name="connsiteX46" fmla="*/ 1711325 w 4032250"/>
              <a:gd name="connsiteY46" fmla="*/ 796925 h 1181100"/>
              <a:gd name="connsiteX47" fmla="*/ 1692275 w 4032250"/>
              <a:gd name="connsiteY47" fmla="*/ 796925 h 1181100"/>
              <a:gd name="connsiteX48" fmla="*/ 1692275 w 4032250"/>
              <a:gd name="connsiteY48" fmla="*/ 784225 h 1181100"/>
              <a:gd name="connsiteX49" fmla="*/ 1622425 w 4032250"/>
              <a:gd name="connsiteY49" fmla="*/ 784225 h 1181100"/>
              <a:gd name="connsiteX50" fmla="*/ 1622425 w 4032250"/>
              <a:gd name="connsiteY50" fmla="*/ 773112 h 1181100"/>
              <a:gd name="connsiteX51" fmla="*/ 1495425 w 4032250"/>
              <a:gd name="connsiteY51" fmla="*/ 773112 h 1181100"/>
              <a:gd name="connsiteX52" fmla="*/ 1485900 w 4032250"/>
              <a:gd name="connsiteY52" fmla="*/ 755650 h 1181100"/>
              <a:gd name="connsiteX53" fmla="*/ 1387475 w 4032250"/>
              <a:gd name="connsiteY53" fmla="*/ 755650 h 1181100"/>
              <a:gd name="connsiteX54" fmla="*/ 1387475 w 4032250"/>
              <a:gd name="connsiteY54" fmla="*/ 723900 h 1181100"/>
              <a:gd name="connsiteX55" fmla="*/ 1390650 w 4032250"/>
              <a:gd name="connsiteY55" fmla="*/ 723900 h 1181100"/>
              <a:gd name="connsiteX56" fmla="*/ 1390650 w 4032250"/>
              <a:gd name="connsiteY56" fmla="*/ 723900 h 1181100"/>
              <a:gd name="connsiteX57" fmla="*/ 1374775 w 4032250"/>
              <a:gd name="connsiteY57" fmla="*/ 708025 h 1181100"/>
              <a:gd name="connsiteX58" fmla="*/ 1374775 w 4032250"/>
              <a:gd name="connsiteY58" fmla="*/ 673100 h 1181100"/>
              <a:gd name="connsiteX59" fmla="*/ 1365250 w 4032250"/>
              <a:gd name="connsiteY59" fmla="*/ 673100 h 1181100"/>
              <a:gd name="connsiteX60" fmla="*/ 1365250 w 4032250"/>
              <a:gd name="connsiteY60" fmla="*/ 657225 h 1181100"/>
              <a:gd name="connsiteX61" fmla="*/ 1289050 w 4032250"/>
              <a:gd name="connsiteY61" fmla="*/ 657225 h 1181100"/>
              <a:gd name="connsiteX62" fmla="*/ 1289050 w 4032250"/>
              <a:gd name="connsiteY62" fmla="*/ 641350 h 1181100"/>
              <a:gd name="connsiteX63" fmla="*/ 1263650 w 4032250"/>
              <a:gd name="connsiteY63" fmla="*/ 641350 h 1181100"/>
              <a:gd name="connsiteX64" fmla="*/ 1263650 w 4032250"/>
              <a:gd name="connsiteY64" fmla="*/ 628650 h 1181100"/>
              <a:gd name="connsiteX65" fmla="*/ 1222375 w 4032250"/>
              <a:gd name="connsiteY65" fmla="*/ 628650 h 1181100"/>
              <a:gd name="connsiteX66" fmla="*/ 1222375 w 4032250"/>
              <a:gd name="connsiteY66" fmla="*/ 622300 h 1181100"/>
              <a:gd name="connsiteX67" fmla="*/ 1181100 w 4032250"/>
              <a:gd name="connsiteY67" fmla="*/ 622300 h 1181100"/>
              <a:gd name="connsiteX68" fmla="*/ 1181100 w 4032250"/>
              <a:gd name="connsiteY68" fmla="*/ 612775 h 1181100"/>
              <a:gd name="connsiteX69" fmla="*/ 1082675 w 4032250"/>
              <a:gd name="connsiteY69" fmla="*/ 612775 h 1181100"/>
              <a:gd name="connsiteX70" fmla="*/ 1082675 w 4032250"/>
              <a:gd name="connsiteY70" fmla="*/ 600075 h 1181100"/>
              <a:gd name="connsiteX71" fmla="*/ 1066800 w 4032250"/>
              <a:gd name="connsiteY71" fmla="*/ 600074 h 1181100"/>
              <a:gd name="connsiteX72" fmla="*/ 1066800 w 4032250"/>
              <a:gd name="connsiteY72" fmla="*/ 584200 h 1181100"/>
              <a:gd name="connsiteX73" fmla="*/ 1054100 w 4032250"/>
              <a:gd name="connsiteY73" fmla="*/ 584200 h 1181100"/>
              <a:gd name="connsiteX74" fmla="*/ 1054100 w 4032250"/>
              <a:gd name="connsiteY74" fmla="*/ 523875 h 1181100"/>
              <a:gd name="connsiteX75" fmla="*/ 1031875 w 4032250"/>
              <a:gd name="connsiteY75" fmla="*/ 523875 h 1181100"/>
              <a:gd name="connsiteX76" fmla="*/ 1031875 w 4032250"/>
              <a:gd name="connsiteY76" fmla="*/ 479425 h 1181100"/>
              <a:gd name="connsiteX77" fmla="*/ 990600 w 4032250"/>
              <a:gd name="connsiteY77" fmla="*/ 479425 h 1181100"/>
              <a:gd name="connsiteX78" fmla="*/ 981075 w 4032250"/>
              <a:gd name="connsiteY78" fmla="*/ 469900 h 1181100"/>
              <a:gd name="connsiteX79" fmla="*/ 933450 w 4032250"/>
              <a:gd name="connsiteY79" fmla="*/ 469900 h 1181100"/>
              <a:gd name="connsiteX80" fmla="*/ 933450 w 4032250"/>
              <a:gd name="connsiteY80" fmla="*/ 463550 h 1181100"/>
              <a:gd name="connsiteX81" fmla="*/ 838200 w 4032250"/>
              <a:gd name="connsiteY81" fmla="*/ 463550 h 1181100"/>
              <a:gd name="connsiteX82" fmla="*/ 838200 w 4032250"/>
              <a:gd name="connsiteY82" fmla="*/ 444500 h 1181100"/>
              <a:gd name="connsiteX83" fmla="*/ 803275 w 4032250"/>
              <a:gd name="connsiteY83" fmla="*/ 444500 h 1181100"/>
              <a:gd name="connsiteX84" fmla="*/ 803275 w 4032250"/>
              <a:gd name="connsiteY84" fmla="*/ 434975 h 1181100"/>
              <a:gd name="connsiteX85" fmla="*/ 752475 w 4032250"/>
              <a:gd name="connsiteY85" fmla="*/ 434975 h 1181100"/>
              <a:gd name="connsiteX86" fmla="*/ 752475 w 4032250"/>
              <a:gd name="connsiteY86" fmla="*/ 419100 h 1181100"/>
              <a:gd name="connsiteX87" fmla="*/ 727075 w 4032250"/>
              <a:gd name="connsiteY87" fmla="*/ 417513 h 1181100"/>
              <a:gd name="connsiteX88" fmla="*/ 727075 w 4032250"/>
              <a:gd name="connsiteY88" fmla="*/ 393700 h 1181100"/>
              <a:gd name="connsiteX89" fmla="*/ 708025 w 4032250"/>
              <a:gd name="connsiteY89" fmla="*/ 393700 h 1181100"/>
              <a:gd name="connsiteX90" fmla="*/ 708025 w 4032250"/>
              <a:gd name="connsiteY90" fmla="*/ 346075 h 1181100"/>
              <a:gd name="connsiteX91" fmla="*/ 701675 w 4032250"/>
              <a:gd name="connsiteY91" fmla="*/ 346075 h 1181100"/>
              <a:gd name="connsiteX92" fmla="*/ 701675 w 4032250"/>
              <a:gd name="connsiteY92" fmla="*/ 314325 h 1181100"/>
              <a:gd name="connsiteX93" fmla="*/ 654050 w 4032250"/>
              <a:gd name="connsiteY93" fmla="*/ 314325 h 1181100"/>
              <a:gd name="connsiteX94" fmla="*/ 654050 w 4032250"/>
              <a:gd name="connsiteY94" fmla="*/ 304800 h 1181100"/>
              <a:gd name="connsiteX95" fmla="*/ 647700 w 4032250"/>
              <a:gd name="connsiteY95" fmla="*/ 304800 h 1181100"/>
              <a:gd name="connsiteX96" fmla="*/ 647700 w 4032250"/>
              <a:gd name="connsiteY96" fmla="*/ 292100 h 1181100"/>
              <a:gd name="connsiteX97" fmla="*/ 617538 w 4032250"/>
              <a:gd name="connsiteY97" fmla="*/ 292100 h 1181100"/>
              <a:gd name="connsiteX98" fmla="*/ 615950 w 4032250"/>
              <a:gd name="connsiteY98" fmla="*/ 279400 h 1181100"/>
              <a:gd name="connsiteX99" fmla="*/ 511175 w 4032250"/>
              <a:gd name="connsiteY99" fmla="*/ 279400 h 1181100"/>
              <a:gd name="connsiteX100" fmla="*/ 511175 w 4032250"/>
              <a:gd name="connsiteY100" fmla="*/ 257175 h 1181100"/>
              <a:gd name="connsiteX101" fmla="*/ 431800 w 4032250"/>
              <a:gd name="connsiteY101" fmla="*/ 257175 h 1181100"/>
              <a:gd name="connsiteX102" fmla="*/ 431800 w 4032250"/>
              <a:gd name="connsiteY102" fmla="*/ 228600 h 1181100"/>
              <a:gd name="connsiteX103" fmla="*/ 390525 w 4032250"/>
              <a:gd name="connsiteY103" fmla="*/ 228600 h 1181100"/>
              <a:gd name="connsiteX104" fmla="*/ 390525 w 4032250"/>
              <a:gd name="connsiteY104" fmla="*/ 155575 h 1181100"/>
              <a:gd name="connsiteX105" fmla="*/ 382587 w 4032250"/>
              <a:gd name="connsiteY105" fmla="*/ 153987 h 1181100"/>
              <a:gd name="connsiteX106" fmla="*/ 381000 w 4032250"/>
              <a:gd name="connsiteY106" fmla="*/ 136525 h 1181100"/>
              <a:gd name="connsiteX107" fmla="*/ 365125 w 4032250"/>
              <a:gd name="connsiteY107" fmla="*/ 136525 h 1181100"/>
              <a:gd name="connsiteX108" fmla="*/ 365125 w 4032250"/>
              <a:gd name="connsiteY108" fmla="*/ 98425 h 1181100"/>
              <a:gd name="connsiteX109" fmla="*/ 314325 w 4032250"/>
              <a:gd name="connsiteY109" fmla="*/ 98425 h 1181100"/>
              <a:gd name="connsiteX110" fmla="*/ 314325 w 4032250"/>
              <a:gd name="connsiteY110" fmla="*/ 79375 h 1181100"/>
              <a:gd name="connsiteX111" fmla="*/ 288925 w 4032250"/>
              <a:gd name="connsiteY111" fmla="*/ 79375 h 1181100"/>
              <a:gd name="connsiteX112" fmla="*/ 288925 w 4032250"/>
              <a:gd name="connsiteY112" fmla="*/ 41275 h 1181100"/>
              <a:gd name="connsiteX113" fmla="*/ 203200 w 4032250"/>
              <a:gd name="connsiteY113" fmla="*/ 41275 h 1181100"/>
              <a:gd name="connsiteX114" fmla="*/ 203200 w 4032250"/>
              <a:gd name="connsiteY114" fmla="*/ 28575 h 1181100"/>
              <a:gd name="connsiteX115" fmla="*/ 184150 w 4032250"/>
              <a:gd name="connsiteY115" fmla="*/ 28575 h 1181100"/>
              <a:gd name="connsiteX116" fmla="*/ 184150 w 4032250"/>
              <a:gd name="connsiteY116" fmla="*/ 22225 h 1181100"/>
              <a:gd name="connsiteX117" fmla="*/ 79375 w 4032250"/>
              <a:gd name="connsiteY117" fmla="*/ 22225 h 1181100"/>
              <a:gd name="connsiteX118" fmla="*/ 79375 w 4032250"/>
              <a:gd name="connsiteY118" fmla="*/ 22225 h 1181100"/>
              <a:gd name="connsiteX119" fmla="*/ 79375 w 4032250"/>
              <a:gd name="connsiteY119" fmla="*/ 0 h 1181100"/>
              <a:gd name="connsiteX120" fmla="*/ 0 w 4032250"/>
              <a:gd name="connsiteY120" fmla="*/ 0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4032250" h="1181100">
                <a:moveTo>
                  <a:pt x="4032250" y="1181100"/>
                </a:moveTo>
                <a:lnTo>
                  <a:pt x="3736975" y="1181100"/>
                </a:lnTo>
                <a:cubicBezTo>
                  <a:pt x="3736446" y="1165225"/>
                  <a:pt x="3735916" y="1149350"/>
                  <a:pt x="3735387" y="1133475"/>
                </a:cubicBezTo>
                <a:lnTo>
                  <a:pt x="3702050" y="1133475"/>
                </a:lnTo>
                <a:lnTo>
                  <a:pt x="3702050" y="1098550"/>
                </a:lnTo>
                <a:lnTo>
                  <a:pt x="3406775" y="1098550"/>
                </a:lnTo>
                <a:lnTo>
                  <a:pt x="3406775" y="1066800"/>
                </a:lnTo>
                <a:lnTo>
                  <a:pt x="3159125" y="1066800"/>
                </a:lnTo>
                <a:lnTo>
                  <a:pt x="3159125" y="1050925"/>
                </a:lnTo>
                <a:lnTo>
                  <a:pt x="3060700" y="1050925"/>
                </a:lnTo>
                <a:lnTo>
                  <a:pt x="3060700" y="1050925"/>
                </a:lnTo>
                <a:lnTo>
                  <a:pt x="3035300" y="1050925"/>
                </a:lnTo>
                <a:lnTo>
                  <a:pt x="3035300" y="1025525"/>
                </a:lnTo>
                <a:lnTo>
                  <a:pt x="3032125" y="1016000"/>
                </a:lnTo>
                <a:lnTo>
                  <a:pt x="2994025" y="1016000"/>
                </a:lnTo>
                <a:lnTo>
                  <a:pt x="2994025" y="987425"/>
                </a:lnTo>
                <a:lnTo>
                  <a:pt x="2921000" y="987425"/>
                </a:lnTo>
                <a:lnTo>
                  <a:pt x="2914650" y="981075"/>
                </a:lnTo>
                <a:lnTo>
                  <a:pt x="2733675" y="981075"/>
                </a:lnTo>
                <a:lnTo>
                  <a:pt x="2735262" y="971551"/>
                </a:lnTo>
                <a:lnTo>
                  <a:pt x="2676525" y="971550"/>
                </a:lnTo>
                <a:lnTo>
                  <a:pt x="2676525" y="955675"/>
                </a:lnTo>
                <a:lnTo>
                  <a:pt x="2387600" y="955675"/>
                </a:lnTo>
                <a:lnTo>
                  <a:pt x="2387600" y="946150"/>
                </a:lnTo>
                <a:lnTo>
                  <a:pt x="2387600" y="914400"/>
                </a:lnTo>
                <a:lnTo>
                  <a:pt x="2308225" y="914400"/>
                </a:lnTo>
                <a:lnTo>
                  <a:pt x="2308225" y="914400"/>
                </a:lnTo>
                <a:lnTo>
                  <a:pt x="2308225" y="901700"/>
                </a:lnTo>
                <a:lnTo>
                  <a:pt x="2181225" y="901700"/>
                </a:lnTo>
                <a:lnTo>
                  <a:pt x="2181225" y="895350"/>
                </a:lnTo>
                <a:lnTo>
                  <a:pt x="2120900" y="895350"/>
                </a:lnTo>
                <a:lnTo>
                  <a:pt x="2120900" y="882650"/>
                </a:lnTo>
                <a:lnTo>
                  <a:pt x="2079625" y="882650"/>
                </a:lnTo>
                <a:lnTo>
                  <a:pt x="2079625" y="863600"/>
                </a:lnTo>
                <a:lnTo>
                  <a:pt x="2051050" y="863600"/>
                </a:lnTo>
                <a:lnTo>
                  <a:pt x="2051050" y="860425"/>
                </a:lnTo>
                <a:lnTo>
                  <a:pt x="1965325" y="860425"/>
                </a:lnTo>
                <a:lnTo>
                  <a:pt x="1965325" y="847725"/>
                </a:lnTo>
                <a:lnTo>
                  <a:pt x="1854200" y="847725"/>
                </a:lnTo>
                <a:lnTo>
                  <a:pt x="1854200" y="838200"/>
                </a:lnTo>
                <a:lnTo>
                  <a:pt x="1768475" y="838200"/>
                </a:lnTo>
                <a:lnTo>
                  <a:pt x="1768475" y="838200"/>
                </a:lnTo>
                <a:lnTo>
                  <a:pt x="1768475" y="822325"/>
                </a:lnTo>
                <a:lnTo>
                  <a:pt x="1746250" y="822325"/>
                </a:lnTo>
                <a:lnTo>
                  <a:pt x="1746250" y="812800"/>
                </a:lnTo>
                <a:lnTo>
                  <a:pt x="1711325" y="812800"/>
                </a:lnTo>
                <a:lnTo>
                  <a:pt x="1711325" y="796925"/>
                </a:lnTo>
                <a:lnTo>
                  <a:pt x="1692275" y="796925"/>
                </a:lnTo>
                <a:lnTo>
                  <a:pt x="1692275" y="784225"/>
                </a:lnTo>
                <a:lnTo>
                  <a:pt x="1622425" y="784225"/>
                </a:lnTo>
                <a:lnTo>
                  <a:pt x="1622425" y="773112"/>
                </a:lnTo>
                <a:lnTo>
                  <a:pt x="1495425" y="773112"/>
                </a:lnTo>
                <a:lnTo>
                  <a:pt x="1485900" y="755650"/>
                </a:lnTo>
                <a:lnTo>
                  <a:pt x="1387475" y="755650"/>
                </a:lnTo>
                <a:lnTo>
                  <a:pt x="1387475" y="723900"/>
                </a:lnTo>
                <a:lnTo>
                  <a:pt x="1390650" y="723900"/>
                </a:lnTo>
                <a:lnTo>
                  <a:pt x="1390650" y="723900"/>
                </a:lnTo>
                <a:lnTo>
                  <a:pt x="1374775" y="708025"/>
                </a:lnTo>
                <a:lnTo>
                  <a:pt x="1374775" y="673100"/>
                </a:lnTo>
                <a:lnTo>
                  <a:pt x="1365250" y="673100"/>
                </a:lnTo>
                <a:lnTo>
                  <a:pt x="1365250" y="657225"/>
                </a:lnTo>
                <a:lnTo>
                  <a:pt x="1289050" y="657225"/>
                </a:lnTo>
                <a:lnTo>
                  <a:pt x="1289050" y="641350"/>
                </a:lnTo>
                <a:lnTo>
                  <a:pt x="1263650" y="641350"/>
                </a:lnTo>
                <a:lnTo>
                  <a:pt x="1263650" y="628650"/>
                </a:lnTo>
                <a:lnTo>
                  <a:pt x="1222375" y="628650"/>
                </a:lnTo>
                <a:lnTo>
                  <a:pt x="1222375" y="622300"/>
                </a:lnTo>
                <a:lnTo>
                  <a:pt x="1181100" y="622300"/>
                </a:lnTo>
                <a:lnTo>
                  <a:pt x="1181100" y="612775"/>
                </a:lnTo>
                <a:lnTo>
                  <a:pt x="1082675" y="612775"/>
                </a:lnTo>
                <a:lnTo>
                  <a:pt x="1082675" y="600075"/>
                </a:lnTo>
                <a:lnTo>
                  <a:pt x="1066800" y="600074"/>
                </a:lnTo>
                <a:lnTo>
                  <a:pt x="1066800" y="584200"/>
                </a:lnTo>
                <a:lnTo>
                  <a:pt x="1054100" y="584200"/>
                </a:lnTo>
                <a:lnTo>
                  <a:pt x="1054100" y="523875"/>
                </a:lnTo>
                <a:lnTo>
                  <a:pt x="1031875" y="523875"/>
                </a:lnTo>
                <a:lnTo>
                  <a:pt x="1031875" y="479425"/>
                </a:lnTo>
                <a:lnTo>
                  <a:pt x="990600" y="479425"/>
                </a:lnTo>
                <a:lnTo>
                  <a:pt x="981075" y="469900"/>
                </a:lnTo>
                <a:lnTo>
                  <a:pt x="933450" y="469900"/>
                </a:lnTo>
                <a:lnTo>
                  <a:pt x="933450" y="463550"/>
                </a:lnTo>
                <a:lnTo>
                  <a:pt x="838200" y="463550"/>
                </a:lnTo>
                <a:lnTo>
                  <a:pt x="838200" y="444500"/>
                </a:lnTo>
                <a:lnTo>
                  <a:pt x="803275" y="444500"/>
                </a:lnTo>
                <a:lnTo>
                  <a:pt x="803275" y="434975"/>
                </a:lnTo>
                <a:lnTo>
                  <a:pt x="752475" y="434975"/>
                </a:lnTo>
                <a:lnTo>
                  <a:pt x="752475" y="419100"/>
                </a:lnTo>
                <a:lnTo>
                  <a:pt x="727075" y="417513"/>
                </a:lnTo>
                <a:lnTo>
                  <a:pt x="727075" y="393700"/>
                </a:lnTo>
                <a:lnTo>
                  <a:pt x="708025" y="393700"/>
                </a:lnTo>
                <a:lnTo>
                  <a:pt x="708025" y="346075"/>
                </a:lnTo>
                <a:lnTo>
                  <a:pt x="701675" y="346075"/>
                </a:lnTo>
                <a:lnTo>
                  <a:pt x="701675" y="314325"/>
                </a:lnTo>
                <a:lnTo>
                  <a:pt x="654050" y="314325"/>
                </a:lnTo>
                <a:lnTo>
                  <a:pt x="654050" y="304800"/>
                </a:lnTo>
                <a:lnTo>
                  <a:pt x="647700" y="304800"/>
                </a:lnTo>
                <a:lnTo>
                  <a:pt x="647700" y="292100"/>
                </a:lnTo>
                <a:lnTo>
                  <a:pt x="617538" y="292100"/>
                </a:lnTo>
                <a:lnTo>
                  <a:pt x="615950" y="279400"/>
                </a:lnTo>
                <a:lnTo>
                  <a:pt x="511175" y="279400"/>
                </a:lnTo>
                <a:lnTo>
                  <a:pt x="511175" y="257175"/>
                </a:lnTo>
                <a:lnTo>
                  <a:pt x="431800" y="257175"/>
                </a:lnTo>
                <a:lnTo>
                  <a:pt x="431800" y="228600"/>
                </a:lnTo>
                <a:lnTo>
                  <a:pt x="390525" y="228600"/>
                </a:lnTo>
                <a:lnTo>
                  <a:pt x="390525" y="155575"/>
                </a:lnTo>
                <a:lnTo>
                  <a:pt x="382587" y="153987"/>
                </a:lnTo>
                <a:lnTo>
                  <a:pt x="381000" y="136525"/>
                </a:lnTo>
                <a:lnTo>
                  <a:pt x="365125" y="136525"/>
                </a:lnTo>
                <a:lnTo>
                  <a:pt x="365125" y="98425"/>
                </a:lnTo>
                <a:lnTo>
                  <a:pt x="314325" y="98425"/>
                </a:lnTo>
                <a:lnTo>
                  <a:pt x="314325" y="79375"/>
                </a:lnTo>
                <a:lnTo>
                  <a:pt x="288925" y="79375"/>
                </a:lnTo>
                <a:lnTo>
                  <a:pt x="288925" y="41275"/>
                </a:lnTo>
                <a:lnTo>
                  <a:pt x="203200" y="41275"/>
                </a:lnTo>
                <a:lnTo>
                  <a:pt x="203200" y="28575"/>
                </a:lnTo>
                <a:lnTo>
                  <a:pt x="184150" y="28575"/>
                </a:lnTo>
                <a:lnTo>
                  <a:pt x="184150" y="22225"/>
                </a:lnTo>
                <a:lnTo>
                  <a:pt x="79375" y="22225"/>
                </a:lnTo>
                <a:lnTo>
                  <a:pt x="79375" y="22225"/>
                </a:lnTo>
                <a:lnTo>
                  <a:pt x="79375"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6" name="Freeform: Shape 15">
            <a:extLst>
              <a:ext uri="{FF2B5EF4-FFF2-40B4-BE49-F238E27FC236}">
                <a16:creationId xmlns:a16="http://schemas.microsoft.com/office/drawing/2014/main" id="{9C9516D0-62AD-9746-7301-EE7C61DF737F}"/>
              </a:ext>
            </a:extLst>
          </p:cNvPr>
          <p:cNvSpPr/>
          <p:nvPr/>
        </p:nvSpPr>
        <p:spPr bwMode="auto">
          <a:xfrm>
            <a:off x="6680200" y="2163213"/>
            <a:ext cx="4073525" cy="1212850"/>
          </a:xfrm>
          <a:custGeom>
            <a:avLst/>
            <a:gdLst>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4025 w 4073525"/>
              <a:gd name="connsiteY33" fmla="*/ 492125 h 1212850"/>
              <a:gd name="connsiteX34" fmla="*/ 454025 w 4073525"/>
              <a:gd name="connsiteY34" fmla="*/ 473075 h 1212850"/>
              <a:gd name="connsiteX35" fmla="*/ 450850 w 4073525"/>
              <a:gd name="connsiteY35" fmla="*/ 473075 h 1212850"/>
              <a:gd name="connsiteX36" fmla="*/ 466725 w 4073525"/>
              <a:gd name="connsiteY36" fmla="*/ 457200 h 1212850"/>
              <a:gd name="connsiteX37" fmla="*/ 438150 w 4073525"/>
              <a:gd name="connsiteY37" fmla="*/ 457200 h 1212850"/>
              <a:gd name="connsiteX38" fmla="*/ 438150 w 4073525"/>
              <a:gd name="connsiteY38" fmla="*/ 400050 h 1212850"/>
              <a:gd name="connsiteX39" fmla="*/ 428625 w 4073525"/>
              <a:gd name="connsiteY39" fmla="*/ 400050 h 1212850"/>
              <a:gd name="connsiteX40" fmla="*/ 428625 w 4073525"/>
              <a:gd name="connsiteY40" fmla="*/ 219075 h 1212850"/>
              <a:gd name="connsiteX41" fmla="*/ 428625 w 4073525"/>
              <a:gd name="connsiteY41" fmla="*/ 219075 h 1212850"/>
              <a:gd name="connsiteX42" fmla="*/ 406400 w 4073525"/>
              <a:gd name="connsiteY42" fmla="*/ 196850 h 1212850"/>
              <a:gd name="connsiteX43" fmla="*/ 387350 w 4073525"/>
              <a:gd name="connsiteY43" fmla="*/ 196850 h 1212850"/>
              <a:gd name="connsiteX44" fmla="*/ 387350 w 4073525"/>
              <a:gd name="connsiteY44" fmla="*/ 152400 h 1212850"/>
              <a:gd name="connsiteX45" fmla="*/ 307975 w 4073525"/>
              <a:gd name="connsiteY45" fmla="*/ 152400 h 1212850"/>
              <a:gd name="connsiteX46" fmla="*/ 307975 w 4073525"/>
              <a:gd name="connsiteY46" fmla="*/ 123825 h 1212850"/>
              <a:gd name="connsiteX47" fmla="*/ 292100 w 4073525"/>
              <a:gd name="connsiteY47" fmla="*/ 123825 h 1212850"/>
              <a:gd name="connsiteX48" fmla="*/ 292100 w 4073525"/>
              <a:gd name="connsiteY48" fmla="*/ 92075 h 1212850"/>
              <a:gd name="connsiteX49" fmla="*/ 225425 w 4073525"/>
              <a:gd name="connsiteY49" fmla="*/ 92075 h 1212850"/>
              <a:gd name="connsiteX50" fmla="*/ 225425 w 4073525"/>
              <a:gd name="connsiteY50" fmla="*/ 57150 h 1212850"/>
              <a:gd name="connsiteX51" fmla="*/ 190500 w 4073525"/>
              <a:gd name="connsiteY51" fmla="*/ 57150 h 1212850"/>
              <a:gd name="connsiteX52" fmla="*/ 190500 w 4073525"/>
              <a:gd name="connsiteY52" fmla="*/ 57150 h 1212850"/>
              <a:gd name="connsiteX53" fmla="*/ 190500 w 4073525"/>
              <a:gd name="connsiteY53" fmla="*/ 31750 h 1212850"/>
              <a:gd name="connsiteX54" fmla="*/ 104775 w 4073525"/>
              <a:gd name="connsiteY54" fmla="*/ 31750 h 1212850"/>
              <a:gd name="connsiteX55" fmla="*/ 104775 w 4073525"/>
              <a:gd name="connsiteY55" fmla="*/ 0 h 1212850"/>
              <a:gd name="connsiteX56" fmla="*/ 0 w 4073525"/>
              <a:gd name="connsiteY56"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4025 w 4073525"/>
              <a:gd name="connsiteY33" fmla="*/ 492125 h 1212850"/>
              <a:gd name="connsiteX34" fmla="*/ 454025 w 4073525"/>
              <a:gd name="connsiteY34" fmla="*/ 473075 h 1212850"/>
              <a:gd name="connsiteX35" fmla="*/ 450850 w 4073525"/>
              <a:gd name="connsiteY35" fmla="*/ 473075 h 1212850"/>
              <a:gd name="connsiteX36" fmla="*/ 457200 w 4073525"/>
              <a:gd name="connsiteY36" fmla="*/ 457200 h 1212850"/>
              <a:gd name="connsiteX37" fmla="*/ 438150 w 4073525"/>
              <a:gd name="connsiteY37" fmla="*/ 457200 h 1212850"/>
              <a:gd name="connsiteX38" fmla="*/ 438150 w 4073525"/>
              <a:gd name="connsiteY38" fmla="*/ 400050 h 1212850"/>
              <a:gd name="connsiteX39" fmla="*/ 428625 w 4073525"/>
              <a:gd name="connsiteY39" fmla="*/ 400050 h 1212850"/>
              <a:gd name="connsiteX40" fmla="*/ 428625 w 4073525"/>
              <a:gd name="connsiteY40" fmla="*/ 219075 h 1212850"/>
              <a:gd name="connsiteX41" fmla="*/ 428625 w 4073525"/>
              <a:gd name="connsiteY41" fmla="*/ 219075 h 1212850"/>
              <a:gd name="connsiteX42" fmla="*/ 406400 w 4073525"/>
              <a:gd name="connsiteY42" fmla="*/ 196850 h 1212850"/>
              <a:gd name="connsiteX43" fmla="*/ 387350 w 4073525"/>
              <a:gd name="connsiteY43" fmla="*/ 196850 h 1212850"/>
              <a:gd name="connsiteX44" fmla="*/ 387350 w 4073525"/>
              <a:gd name="connsiteY44" fmla="*/ 152400 h 1212850"/>
              <a:gd name="connsiteX45" fmla="*/ 307975 w 4073525"/>
              <a:gd name="connsiteY45" fmla="*/ 152400 h 1212850"/>
              <a:gd name="connsiteX46" fmla="*/ 307975 w 4073525"/>
              <a:gd name="connsiteY46" fmla="*/ 123825 h 1212850"/>
              <a:gd name="connsiteX47" fmla="*/ 292100 w 4073525"/>
              <a:gd name="connsiteY47" fmla="*/ 123825 h 1212850"/>
              <a:gd name="connsiteX48" fmla="*/ 292100 w 4073525"/>
              <a:gd name="connsiteY48" fmla="*/ 92075 h 1212850"/>
              <a:gd name="connsiteX49" fmla="*/ 225425 w 4073525"/>
              <a:gd name="connsiteY49" fmla="*/ 92075 h 1212850"/>
              <a:gd name="connsiteX50" fmla="*/ 225425 w 4073525"/>
              <a:gd name="connsiteY50" fmla="*/ 57150 h 1212850"/>
              <a:gd name="connsiteX51" fmla="*/ 190500 w 4073525"/>
              <a:gd name="connsiteY51" fmla="*/ 57150 h 1212850"/>
              <a:gd name="connsiteX52" fmla="*/ 190500 w 4073525"/>
              <a:gd name="connsiteY52" fmla="*/ 57150 h 1212850"/>
              <a:gd name="connsiteX53" fmla="*/ 190500 w 4073525"/>
              <a:gd name="connsiteY53" fmla="*/ 31750 h 1212850"/>
              <a:gd name="connsiteX54" fmla="*/ 104775 w 4073525"/>
              <a:gd name="connsiteY54" fmla="*/ 31750 h 1212850"/>
              <a:gd name="connsiteX55" fmla="*/ 104775 w 4073525"/>
              <a:gd name="connsiteY55" fmla="*/ 0 h 1212850"/>
              <a:gd name="connsiteX56" fmla="*/ 0 w 4073525"/>
              <a:gd name="connsiteY56"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4025 w 4073525"/>
              <a:gd name="connsiteY33" fmla="*/ 492125 h 1212850"/>
              <a:gd name="connsiteX34" fmla="*/ 454025 w 4073525"/>
              <a:gd name="connsiteY34" fmla="*/ 473075 h 1212850"/>
              <a:gd name="connsiteX35" fmla="*/ 457200 w 4073525"/>
              <a:gd name="connsiteY35" fmla="*/ 457200 h 1212850"/>
              <a:gd name="connsiteX36" fmla="*/ 438150 w 4073525"/>
              <a:gd name="connsiteY36" fmla="*/ 457200 h 1212850"/>
              <a:gd name="connsiteX37" fmla="*/ 438150 w 4073525"/>
              <a:gd name="connsiteY37" fmla="*/ 400050 h 1212850"/>
              <a:gd name="connsiteX38" fmla="*/ 428625 w 4073525"/>
              <a:gd name="connsiteY38" fmla="*/ 400050 h 1212850"/>
              <a:gd name="connsiteX39" fmla="*/ 428625 w 4073525"/>
              <a:gd name="connsiteY39" fmla="*/ 219075 h 1212850"/>
              <a:gd name="connsiteX40" fmla="*/ 428625 w 4073525"/>
              <a:gd name="connsiteY40" fmla="*/ 219075 h 1212850"/>
              <a:gd name="connsiteX41" fmla="*/ 406400 w 4073525"/>
              <a:gd name="connsiteY41" fmla="*/ 196850 h 1212850"/>
              <a:gd name="connsiteX42" fmla="*/ 387350 w 4073525"/>
              <a:gd name="connsiteY42" fmla="*/ 196850 h 1212850"/>
              <a:gd name="connsiteX43" fmla="*/ 387350 w 4073525"/>
              <a:gd name="connsiteY43" fmla="*/ 152400 h 1212850"/>
              <a:gd name="connsiteX44" fmla="*/ 307975 w 4073525"/>
              <a:gd name="connsiteY44" fmla="*/ 152400 h 1212850"/>
              <a:gd name="connsiteX45" fmla="*/ 307975 w 4073525"/>
              <a:gd name="connsiteY45" fmla="*/ 123825 h 1212850"/>
              <a:gd name="connsiteX46" fmla="*/ 292100 w 4073525"/>
              <a:gd name="connsiteY46" fmla="*/ 123825 h 1212850"/>
              <a:gd name="connsiteX47" fmla="*/ 292100 w 4073525"/>
              <a:gd name="connsiteY47" fmla="*/ 92075 h 1212850"/>
              <a:gd name="connsiteX48" fmla="*/ 225425 w 4073525"/>
              <a:gd name="connsiteY48" fmla="*/ 92075 h 1212850"/>
              <a:gd name="connsiteX49" fmla="*/ 225425 w 4073525"/>
              <a:gd name="connsiteY49" fmla="*/ 57150 h 1212850"/>
              <a:gd name="connsiteX50" fmla="*/ 190500 w 4073525"/>
              <a:gd name="connsiteY50" fmla="*/ 57150 h 1212850"/>
              <a:gd name="connsiteX51" fmla="*/ 190500 w 4073525"/>
              <a:gd name="connsiteY51" fmla="*/ 57150 h 1212850"/>
              <a:gd name="connsiteX52" fmla="*/ 190500 w 4073525"/>
              <a:gd name="connsiteY52" fmla="*/ 31750 h 1212850"/>
              <a:gd name="connsiteX53" fmla="*/ 104775 w 4073525"/>
              <a:gd name="connsiteY53" fmla="*/ 31750 h 1212850"/>
              <a:gd name="connsiteX54" fmla="*/ 104775 w 4073525"/>
              <a:gd name="connsiteY54" fmla="*/ 0 h 1212850"/>
              <a:gd name="connsiteX55" fmla="*/ 0 w 4073525"/>
              <a:gd name="connsiteY55"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60375 w 4073525"/>
              <a:gd name="connsiteY33" fmla="*/ 492125 h 1212850"/>
              <a:gd name="connsiteX34" fmla="*/ 454025 w 4073525"/>
              <a:gd name="connsiteY34" fmla="*/ 473075 h 1212850"/>
              <a:gd name="connsiteX35" fmla="*/ 457200 w 4073525"/>
              <a:gd name="connsiteY35" fmla="*/ 457200 h 1212850"/>
              <a:gd name="connsiteX36" fmla="*/ 438150 w 4073525"/>
              <a:gd name="connsiteY36" fmla="*/ 457200 h 1212850"/>
              <a:gd name="connsiteX37" fmla="*/ 438150 w 4073525"/>
              <a:gd name="connsiteY37" fmla="*/ 400050 h 1212850"/>
              <a:gd name="connsiteX38" fmla="*/ 428625 w 4073525"/>
              <a:gd name="connsiteY38" fmla="*/ 400050 h 1212850"/>
              <a:gd name="connsiteX39" fmla="*/ 428625 w 4073525"/>
              <a:gd name="connsiteY39" fmla="*/ 219075 h 1212850"/>
              <a:gd name="connsiteX40" fmla="*/ 428625 w 4073525"/>
              <a:gd name="connsiteY40" fmla="*/ 219075 h 1212850"/>
              <a:gd name="connsiteX41" fmla="*/ 406400 w 4073525"/>
              <a:gd name="connsiteY41" fmla="*/ 196850 h 1212850"/>
              <a:gd name="connsiteX42" fmla="*/ 387350 w 4073525"/>
              <a:gd name="connsiteY42" fmla="*/ 196850 h 1212850"/>
              <a:gd name="connsiteX43" fmla="*/ 387350 w 4073525"/>
              <a:gd name="connsiteY43" fmla="*/ 152400 h 1212850"/>
              <a:gd name="connsiteX44" fmla="*/ 307975 w 4073525"/>
              <a:gd name="connsiteY44" fmla="*/ 152400 h 1212850"/>
              <a:gd name="connsiteX45" fmla="*/ 307975 w 4073525"/>
              <a:gd name="connsiteY45" fmla="*/ 123825 h 1212850"/>
              <a:gd name="connsiteX46" fmla="*/ 292100 w 4073525"/>
              <a:gd name="connsiteY46" fmla="*/ 123825 h 1212850"/>
              <a:gd name="connsiteX47" fmla="*/ 292100 w 4073525"/>
              <a:gd name="connsiteY47" fmla="*/ 92075 h 1212850"/>
              <a:gd name="connsiteX48" fmla="*/ 225425 w 4073525"/>
              <a:gd name="connsiteY48" fmla="*/ 92075 h 1212850"/>
              <a:gd name="connsiteX49" fmla="*/ 225425 w 4073525"/>
              <a:gd name="connsiteY49" fmla="*/ 57150 h 1212850"/>
              <a:gd name="connsiteX50" fmla="*/ 190500 w 4073525"/>
              <a:gd name="connsiteY50" fmla="*/ 57150 h 1212850"/>
              <a:gd name="connsiteX51" fmla="*/ 190500 w 4073525"/>
              <a:gd name="connsiteY51" fmla="*/ 57150 h 1212850"/>
              <a:gd name="connsiteX52" fmla="*/ 190500 w 4073525"/>
              <a:gd name="connsiteY52" fmla="*/ 31750 h 1212850"/>
              <a:gd name="connsiteX53" fmla="*/ 104775 w 4073525"/>
              <a:gd name="connsiteY53" fmla="*/ 31750 h 1212850"/>
              <a:gd name="connsiteX54" fmla="*/ 104775 w 4073525"/>
              <a:gd name="connsiteY54" fmla="*/ 0 h 1212850"/>
              <a:gd name="connsiteX55" fmla="*/ 0 w 4073525"/>
              <a:gd name="connsiteY55"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4025 w 4073525"/>
              <a:gd name="connsiteY33" fmla="*/ 473075 h 1212850"/>
              <a:gd name="connsiteX34" fmla="*/ 457200 w 4073525"/>
              <a:gd name="connsiteY34" fmla="*/ 457200 h 1212850"/>
              <a:gd name="connsiteX35" fmla="*/ 438150 w 4073525"/>
              <a:gd name="connsiteY35" fmla="*/ 457200 h 1212850"/>
              <a:gd name="connsiteX36" fmla="*/ 438150 w 4073525"/>
              <a:gd name="connsiteY36" fmla="*/ 400050 h 1212850"/>
              <a:gd name="connsiteX37" fmla="*/ 428625 w 4073525"/>
              <a:gd name="connsiteY37" fmla="*/ 400050 h 1212850"/>
              <a:gd name="connsiteX38" fmla="*/ 428625 w 4073525"/>
              <a:gd name="connsiteY38" fmla="*/ 219075 h 1212850"/>
              <a:gd name="connsiteX39" fmla="*/ 428625 w 4073525"/>
              <a:gd name="connsiteY39" fmla="*/ 219075 h 1212850"/>
              <a:gd name="connsiteX40" fmla="*/ 406400 w 4073525"/>
              <a:gd name="connsiteY40" fmla="*/ 196850 h 1212850"/>
              <a:gd name="connsiteX41" fmla="*/ 387350 w 4073525"/>
              <a:gd name="connsiteY41" fmla="*/ 196850 h 1212850"/>
              <a:gd name="connsiteX42" fmla="*/ 387350 w 4073525"/>
              <a:gd name="connsiteY42" fmla="*/ 152400 h 1212850"/>
              <a:gd name="connsiteX43" fmla="*/ 307975 w 4073525"/>
              <a:gd name="connsiteY43" fmla="*/ 152400 h 1212850"/>
              <a:gd name="connsiteX44" fmla="*/ 307975 w 4073525"/>
              <a:gd name="connsiteY44" fmla="*/ 123825 h 1212850"/>
              <a:gd name="connsiteX45" fmla="*/ 292100 w 4073525"/>
              <a:gd name="connsiteY45" fmla="*/ 123825 h 1212850"/>
              <a:gd name="connsiteX46" fmla="*/ 292100 w 4073525"/>
              <a:gd name="connsiteY46" fmla="*/ 92075 h 1212850"/>
              <a:gd name="connsiteX47" fmla="*/ 225425 w 4073525"/>
              <a:gd name="connsiteY47" fmla="*/ 92075 h 1212850"/>
              <a:gd name="connsiteX48" fmla="*/ 225425 w 4073525"/>
              <a:gd name="connsiteY48" fmla="*/ 57150 h 1212850"/>
              <a:gd name="connsiteX49" fmla="*/ 190500 w 4073525"/>
              <a:gd name="connsiteY49" fmla="*/ 57150 h 1212850"/>
              <a:gd name="connsiteX50" fmla="*/ 190500 w 4073525"/>
              <a:gd name="connsiteY50" fmla="*/ 57150 h 1212850"/>
              <a:gd name="connsiteX51" fmla="*/ 190500 w 4073525"/>
              <a:gd name="connsiteY51" fmla="*/ 31750 h 1212850"/>
              <a:gd name="connsiteX52" fmla="*/ 104775 w 4073525"/>
              <a:gd name="connsiteY52" fmla="*/ 31750 h 1212850"/>
              <a:gd name="connsiteX53" fmla="*/ 104775 w 4073525"/>
              <a:gd name="connsiteY53" fmla="*/ 0 h 1212850"/>
              <a:gd name="connsiteX54" fmla="*/ 0 w 4073525"/>
              <a:gd name="connsiteY54"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4025 w 4073525"/>
              <a:gd name="connsiteY33" fmla="*/ 500062 h 1212850"/>
              <a:gd name="connsiteX34" fmla="*/ 457200 w 4073525"/>
              <a:gd name="connsiteY34" fmla="*/ 457200 h 1212850"/>
              <a:gd name="connsiteX35" fmla="*/ 438150 w 4073525"/>
              <a:gd name="connsiteY35" fmla="*/ 457200 h 1212850"/>
              <a:gd name="connsiteX36" fmla="*/ 438150 w 4073525"/>
              <a:gd name="connsiteY36" fmla="*/ 400050 h 1212850"/>
              <a:gd name="connsiteX37" fmla="*/ 428625 w 4073525"/>
              <a:gd name="connsiteY37" fmla="*/ 400050 h 1212850"/>
              <a:gd name="connsiteX38" fmla="*/ 428625 w 4073525"/>
              <a:gd name="connsiteY38" fmla="*/ 219075 h 1212850"/>
              <a:gd name="connsiteX39" fmla="*/ 428625 w 4073525"/>
              <a:gd name="connsiteY39" fmla="*/ 219075 h 1212850"/>
              <a:gd name="connsiteX40" fmla="*/ 406400 w 4073525"/>
              <a:gd name="connsiteY40" fmla="*/ 196850 h 1212850"/>
              <a:gd name="connsiteX41" fmla="*/ 387350 w 4073525"/>
              <a:gd name="connsiteY41" fmla="*/ 196850 h 1212850"/>
              <a:gd name="connsiteX42" fmla="*/ 387350 w 4073525"/>
              <a:gd name="connsiteY42" fmla="*/ 152400 h 1212850"/>
              <a:gd name="connsiteX43" fmla="*/ 307975 w 4073525"/>
              <a:gd name="connsiteY43" fmla="*/ 152400 h 1212850"/>
              <a:gd name="connsiteX44" fmla="*/ 307975 w 4073525"/>
              <a:gd name="connsiteY44" fmla="*/ 123825 h 1212850"/>
              <a:gd name="connsiteX45" fmla="*/ 292100 w 4073525"/>
              <a:gd name="connsiteY45" fmla="*/ 123825 h 1212850"/>
              <a:gd name="connsiteX46" fmla="*/ 292100 w 4073525"/>
              <a:gd name="connsiteY46" fmla="*/ 92075 h 1212850"/>
              <a:gd name="connsiteX47" fmla="*/ 225425 w 4073525"/>
              <a:gd name="connsiteY47" fmla="*/ 92075 h 1212850"/>
              <a:gd name="connsiteX48" fmla="*/ 225425 w 4073525"/>
              <a:gd name="connsiteY48" fmla="*/ 57150 h 1212850"/>
              <a:gd name="connsiteX49" fmla="*/ 190500 w 4073525"/>
              <a:gd name="connsiteY49" fmla="*/ 57150 h 1212850"/>
              <a:gd name="connsiteX50" fmla="*/ 190500 w 4073525"/>
              <a:gd name="connsiteY50" fmla="*/ 57150 h 1212850"/>
              <a:gd name="connsiteX51" fmla="*/ 190500 w 4073525"/>
              <a:gd name="connsiteY51" fmla="*/ 31750 h 1212850"/>
              <a:gd name="connsiteX52" fmla="*/ 104775 w 4073525"/>
              <a:gd name="connsiteY52" fmla="*/ 31750 h 1212850"/>
              <a:gd name="connsiteX53" fmla="*/ 104775 w 4073525"/>
              <a:gd name="connsiteY53" fmla="*/ 0 h 1212850"/>
              <a:gd name="connsiteX54" fmla="*/ 0 w 4073525"/>
              <a:gd name="connsiteY54"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8787 w 4073525"/>
              <a:gd name="connsiteY33" fmla="*/ 506412 h 1212850"/>
              <a:gd name="connsiteX34" fmla="*/ 457200 w 4073525"/>
              <a:gd name="connsiteY34" fmla="*/ 457200 h 1212850"/>
              <a:gd name="connsiteX35" fmla="*/ 438150 w 4073525"/>
              <a:gd name="connsiteY35" fmla="*/ 457200 h 1212850"/>
              <a:gd name="connsiteX36" fmla="*/ 438150 w 4073525"/>
              <a:gd name="connsiteY36" fmla="*/ 400050 h 1212850"/>
              <a:gd name="connsiteX37" fmla="*/ 428625 w 4073525"/>
              <a:gd name="connsiteY37" fmla="*/ 400050 h 1212850"/>
              <a:gd name="connsiteX38" fmla="*/ 428625 w 4073525"/>
              <a:gd name="connsiteY38" fmla="*/ 219075 h 1212850"/>
              <a:gd name="connsiteX39" fmla="*/ 428625 w 4073525"/>
              <a:gd name="connsiteY39" fmla="*/ 219075 h 1212850"/>
              <a:gd name="connsiteX40" fmla="*/ 406400 w 4073525"/>
              <a:gd name="connsiteY40" fmla="*/ 196850 h 1212850"/>
              <a:gd name="connsiteX41" fmla="*/ 387350 w 4073525"/>
              <a:gd name="connsiteY41" fmla="*/ 196850 h 1212850"/>
              <a:gd name="connsiteX42" fmla="*/ 387350 w 4073525"/>
              <a:gd name="connsiteY42" fmla="*/ 152400 h 1212850"/>
              <a:gd name="connsiteX43" fmla="*/ 307975 w 4073525"/>
              <a:gd name="connsiteY43" fmla="*/ 152400 h 1212850"/>
              <a:gd name="connsiteX44" fmla="*/ 307975 w 4073525"/>
              <a:gd name="connsiteY44" fmla="*/ 123825 h 1212850"/>
              <a:gd name="connsiteX45" fmla="*/ 292100 w 4073525"/>
              <a:gd name="connsiteY45" fmla="*/ 123825 h 1212850"/>
              <a:gd name="connsiteX46" fmla="*/ 292100 w 4073525"/>
              <a:gd name="connsiteY46" fmla="*/ 92075 h 1212850"/>
              <a:gd name="connsiteX47" fmla="*/ 225425 w 4073525"/>
              <a:gd name="connsiteY47" fmla="*/ 92075 h 1212850"/>
              <a:gd name="connsiteX48" fmla="*/ 225425 w 4073525"/>
              <a:gd name="connsiteY48" fmla="*/ 57150 h 1212850"/>
              <a:gd name="connsiteX49" fmla="*/ 190500 w 4073525"/>
              <a:gd name="connsiteY49" fmla="*/ 57150 h 1212850"/>
              <a:gd name="connsiteX50" fmla="*/ 190500 w 4073525"/>
              <a:gd name="connsiteY50" fmla="*/ 57150 h 1212850"/>
              <a:gd name="connsiteX51" fmla="*/ 190500 w 4073525"/>
              <a:gd name="connsiteY51" fmla="*/ 31750 h 1212850"/>
              <a:gd name="connsiteX52" fmla="*/ 104775 w 4073525"/>
              <a:gd name="connsiteY52" fmla="*/ 31750 h 1212850"/>
              <a:gd name="connsiteX53" fmla="*/ 104775 w 4073525"/>
              <a:gd name="connsiteY53" fmla="*/ 0 h 1212850"/>
              <a:gd name="connsiteX54" fmla="*/ 0 w 4073525"/>
              <a:gd name="connsiteY54"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8787 w 4073525"/>
              <a:gd name="connsiteY33" fmla="*/ 506412 h 1212850"/>
              <a:gd name="connsiteX34" fmla="*/ 457200 w 4073525"/>
              <a:gd name="connsiteY34" fmla="*/ 457200 h 1212850"/>
              <a:gd name="connsiteX35" fmla="*/ 438150 w 4073525"/>
              <a:gd name="connsiteY35" fmla="*/ 457200 h 1212850"/>
              <a:gd name="connsiteX36" fmla="*/ 438150 w 4073525"/>
              <a:gd name="connsiteY36" fmla="*/ 400050 h 1212850"/>
              <a:gd name="connsiteX37" fmla="*/ 428625 w 4073525"/>
              <a:gd name="connsiteY37" fmla="*/ 400050 h 1212850"/>
              <a:gd name="connsiteX38" fmla="*/ 428625 w 4073525"/>
              <a:gd name="connsiteY38" fmla="*/ 219075 h 1212850"/>
              <a:gd name="connsiteX39" fmla="*/ 428625 w 4073525"/>
              <a:gd name="connsiteY39" fmla="*/ 219075 h 1212850"/>
              <a:gd name="connsiteX40" fmla="*/ 403225 w 4073525"/>
              <a:gd name="connsiteY40" fmla="*/ 220663 h 1212850"/>
              <a:gd name="connsiteX41" fmla="*/ 387350 w 4073525"/>
              <a:gd name="connsiteY41" fmla="*/ 196850 h 1212850"/>
              <a:gd name="connsiteX42" fmla="*/ 387350 w 4073525"/>
              <a:gd name="connsiteY42" fmla="*/ 152400 h 1212850"/>
              <a:gd name="connsiteX43" fmla="*/ 307975 w 4073525"/>
              <a:gd name="connsiteY43" fmla="*/ 152400 h 1212850"/>
              <a:gd name="connsiteX44" fmla="*/ 307975 w 4073525"/>
              <a:gd name="connsiteY44" fmla="*/ 123825 h 1212850"/>
              <a:gd name="connsiteX45" fmla="*/ 292100 w 4073525"/>
              <a:gd name="connsiteY45" fmla="*/ 123825 h 1212850"/>
              <a:gd name="connsiteX46" fmla="*/ 292100 w 4073525"/>
              <a:gd name="connsiteY46" fmla="*/ 92075 h 1212850"/>
              <a:gd name="connsiteX47" fmla="*/ 225425 w 4073525"/>
              <a:gd name="connsiteY47" fmla="*/ 92075 h 1212850"/>
              <a:gd name="connsiteX48" fmla="*/ 225425 w 4073525"/>
              <a:gd name="connsiteY48" fmla="*/ 57150 h 1212850"/>
              <a:gd name="connsiteX49" fmla="*/ 190500 w 4073525"/>
              <a:gd name="connsiteY49" fmla="*/ 57150 h 1212850"/>
              <a:gd name="connsiteX50" fmla="*/ 190500 w 4073525"/>
              <a:gd name="connsiteY50" fmla="*/ 57150 h 1212850"/>
              <a:gd name="connsiteX51" fmla="*/ 190500 w 4073525"/>
              <a:gd name="connsiteY51" fmla="*/ 31750 h 1212850"/>
              <a:gd name="connsiteX52" fmla="*/ 104775 w 4073525"/>
              <a:gd name="connsiteY52" fmla="*/ 31750 h 1212850"/>
              <a:gd name="connsiteX53" fmla="*/ 104775 w 4073525"/>
              <a:gd name="connsiteY53" fmla="*/ 0 h 1212850"/>
              <a:gd name="connsiteX54" fmla="*/ 0 w 4073525"/>
              <a:gd name="connsiteY54"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8787 w 4073525"/>
              <a:gd name="connsiteY33" fmla="*/ 506412 h 1212850"/>
              <a:gd name="connsiteX34" fmla="*/ 457200 w 4073525"/>
              <a:gd name="connsiteY34" fmla="*/ 457200 h 1212850"/>
              <a:gd name="connsiteX35" fmla="*/ 438150 w 4073525"/>
              <a:gd name="connsiteY35" fmla="*/ 457200 h 1212850"/>
              <a:gd name="connsiteX36" fmla="*/ 438150 w 4073525"/>
              <a:gd name="connsiteY36" fmla="*/ 400050 h 1212850"/>
              <a:gd name="connsiteX37" fmla="*/ 428625 w 4073525"/>
              <a:gd name="connsiteY37" fmla="*/ 400050 h 1212850"/>
              <a:gd name="connsiteX38" fmla="*/ 428625 w 4073525"/>
              <a:gd name="connsiteY38" fmla="*/ 219075 h 1212850"/>
              <a:gd name="connsiteX39" fmla="*/ 428625 w 4073525"/>
              <a:gd name="connsiteY39" fmla="*/ 219075 h 1212850"/>
              <a:gd name="connsiteX40" fmla="*/ 407987 w 4073525"/>
              <a:gd name="connsiteY40" fmla="*/ 198438 h 1212850"/>
              <a:gd name="connsiteX41" fmla="*/ 387350 w 4073525"/>
              <a:gd name="connsiteY41" fmla="*/ 196850 h 1212850"/>
              <a:gd name="connsiteX42" fmla="*/ 387350 w 4073525"/>
              <a:gd name="connsiteY42" fmla="*/ 152400 h 1212850"/>
              <a:gd name="connsiteX43" fmla="*/ 307975 w 4073525"/>
              <a:gd name="connsiteY43" fmla="*/ 152400 h 1212850"/>
              <a:gd name="connsiteX44" fmla="*/ 307975 w 4073525"/>
              <a:gd name="connsiteY44" fmla="*/ 123825 h 1212850"/>
              <a:gd name="connsiteX45" fmla="*/ 292100 w 4073525"/>
              <a:gd name="connsiteY45" fmla="*/ 123825 h 1212850"/>
              <a:gd name="connsiteX46" fmla="*/ 292100 w 4073525"/>
              <a:gd name="connsiteY46" fmla="*/ 92075 h 1212850"/>
              <a:gd name="connsiteX47" fmla="*/ 225425 w 4073525"/>
              <a:gd name="connsiteY47" fmla="*/ 92075 h 1212850"/>
              <a:gd name="connsiteX48" fmla="*/ 225425 w 4073525"/>
              <a:gd name="connsiteY48" fmla="*/ 57150 h 1212850"/>
              <a:gd name="connsiteX49" fmla="*/ 190500 w 4073525"/>
              <a:gd name="connsiteY49" fmla="*/ 57150 h 1212850"/>
              <a:gd name="connsiteX50" fmla="*/ 190500 w 4073525"/>
              <a:gd name="connsiteY50" fmla="*/ 57150 h 1212850"/>
              <a:gd name="connsiteX51" fmla="*/ 190500 w 4073525"/>
              <a:gd name="connsiteY51" fmla="*/ 31750 h 1212850"/>
              <a:gd name="connsiteX52" fmla="*/ 104775 w 4073525"/>
              <a:gd name="connsiteY52" fmla="*/ 31750 h 1212850"/>
              <a:gd name="connsiteX53" fmla="*/ 104775 w 4073525"/>
              <a:gd name="connsiteY53" fmla="*/ 0 h 1212850"/>
              <a:gd name="connsiteX54" fmla="*/ 0 w 4073525"/>
              <a:gd name="connsiteY54"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8787 w 4073525"/>
              <a:gd name="connsiteY33" fmla="*/ 506412 h 1212850"/>
              <a:gd name="connsiteX34" fmla="*/ 457200 w 4073525"/>
              <a:gd name="connsiteY34" fmla="*/ 457200 h 1212850"/>
              <a:gd name="connsiteX35" fmla="*/ 438150 w 4073525"/>
              <a:gd name="connsiteY35" fmla="*/ 457200 h 1212850"/>
              <a:gd name="connsiteX36" fmla="*/ 438150 w 4073525"/>
              <a:gd name="connsiteY36" fmla="*/ 400050 h 1212850"/>
              <a:gd name="connsiteX37" fmla="*/ 428625 w 4073525"/>
              <a:gd name="connsiteY37" fmla="*/ 400050 h 1212850"/>
              <a:gd name="connsiteX38" fmla="*/ 428625 w 4073525"/>
              <a:gd name="connsiteY38" fmla="*/ 219075 h 1212850"/>
              <a:gd name="connsiteX39" fmla="*/ 428625 w 4073525"/>
              <a:gd name="connsiteY39" fmla="*/ 219075 h 1212850"/>
              <a:gd name="connsiteX40" fmla="*/ 407987 w 4073525"/>
              <a:gd name="connsiteY40" fmla="*/ 195263 h 1212850"/>
              <a:gd name="connsiteX41" fmla="*/ 387350 w 4073525"/>
              <a:gd name="connsiteY41" fmla="*/ 196850 h 1212850"/>
              <a:gd name="connsiteX42" fmla="*/ 387350 w 4073525"/>
              <a:gd name="connsiteY42" fmla="*/ 152400 h 1212850"/>
              <a:gd name="connsiteX43" fmla="*/ 307975 w 4073525"/>
              <a:gd name="connsiteY43" fmla="*/ 152400 h 1212850"/>
              <a:gd name="connsiteX44" fmla="*/ 307975 w 4073525"/>
              <a:gd name="connsiteY44" fmla="*/ 123825 h 1212850"/>
              <a:gd name="connsiteX45" fmla="*/ 292100 w 4073525"/>
              <a:gd name="connsiteY45" fmla="*/ 123825 h 1212850"/>
              <a:gd name="connsiteX46" fmla="*/ 292100 w 4073525"/>
              <a:gd name="connsiteY46" fmla="*/ 92075 h 1212850"/>
              <a:gd name="connsiteX47" fmla="*/ 225425 w 4073525"/>
              <a:gd name="connsiteY47" fmla="*/ 92075 h 1212850"/>
              <a:gd name="connsiteX48" fmla="*/ 225425 w 4073525"/>
              <a:gd name="connsiteY48" fmla="*/ 57150 h 1212850"/>
              <a:gd name="connsiteX49" fmla="*/ 190500 w 4073525"/>
              <a:gd name="connsiteY49" fmla="*/ 57150 h 1212850"/>
              <a:gd name="connsiteX50" fmla="*/ 190500 w 4073525"/>
              <a:gd name="connsiteY50" fmla="*/ 57150 h 1212850"/>
              <a:gd name="connsiteX51" fmla="*/ 190500 w 4073525"/>
              <a:gd name="connsiteY51" fmla="*/ 31750 h 1212850"/>
              <a:gd name="connsiteX52" fmla="*/ 104775 w 4073525"/>
              <a:gd name="connsiteY52" fmla="*/ 31750 h 1212850"/>
              <a:gd name="connsiteX53" fmla="*/ 104775 w 4073525"/>
              <a:gd name="connsiteY53" fmla="*/ 0 h 1212850"/>
              <a:gd name="connsiteX54" fmla="*/ 0 w 4073525"/>
              <a:gd name="connsiteY54" fmla="*/ 0 h 1212850"/>
              <a:gd name="connsiteX0" fmla="*/ 4073525 w 4073525"/>
              <a:gd name="connsiteY0" fmla="*/ 1212850 h 1212850"/>
              <a:gd name="connsiteX1" fmla="*/ 2393950 w 4073525"/>
              <a:gd name="connsiteY1" fmla="*/ 1212850 h 1212850"/>
              <a:gd name="connsiteX2" fmla="*/ 2393950 w 4073525"/>
              <a:gd name="connsiteY2" fmla="*/ 1117600 h 1212850"/>
              <a:gd name="connsiteX3" fmla="*/ 2197100 w 4073525"/>
              <a:gd name="connsiteY3" fmla="*/ 1117600 h 1212850"/>
              <a:gd name="connsiteX4" fmla="*/ 2197100 w 4073525"/>
              <a:gd name="connsiteY4" fmla="*/ 1085850 h 1212850"/>
              <a:gd name="connsiteX5" fmla="*/ 2076450 w 4073525"/>
              <a:gd name="connsiteY5" fmla="*/ 1085850 h 1212850"/>
              <a:gd name="connsiteX6" fmla="*/ 2076450 w 4073525"/>
              <a:gd name="connsiteY6" fmla="*/ 1035050 h 1212850"/>
              <a:gd name="connsiteX7" fmla="*/ 2038350 w 4073525"/>
              <a:gd name="connsiteY7" fmla="*/ 1035050 h 1212850"/>
              <a:gd name="connsiteX8" fmla="*/ 2038350 w 4073525"/>
              <a:gd name="connsiteY8" fmla="*/ 1009650 h 1212850"/>
              <a:gd name="connsiteX9" fmla="*/ 1450975 w 4073525"/>
              <a:gd name="connsiteY9" fmla="*/ 1009650 h 1212850"/>
              <a:gd name="connsiteX10" fmla="*/ 1450975 w 4073525"/>
              <a:gd name="connsiteY10" fmla="*/ 965200 h 1212850"/>
              <a:gd name="connsiteX11" fmla="*/ 1422400 w 4073525"/>
              <a:gd name="connsiteY11" fmla="*/ 965200 h 1212850"/>
              <a:gd name="connsiteX12" fmla="*/ 1422400 w 4073525"/>
              <a:gd name="connsiteY12" fmla="*/ 923925 h 1212850"/>
              <a:gd name="connsiteX13" fmla="*/ 1235075 w 4073525"/>
              <a:gd name="connsiteY13" fmla="*/ 923925 h 1212850"/>
              <a:gd name="connsiteX14" fmla="*/ 1235075 w 4073525"/>
              <a:gd name="connsiteY14" fmla="*/ 889000 h 1212850"/>
              <a:gd name="connsiteX15" fmla="*/ 1098550 w 4073525"/>
              <a:gd name="connsiteY15" fmla="*/ 889000 h 1212850"/>
              <a:gd name="connsiteX16" fmla="*/ 1098550 w 4073525"/>
              <a:gd name="connsiteY16" fmla="*/ 850900 h 1212850"/>
              <a:gd name="connsiteX17" fmla="*/ 1089025 w 4073525"/>
              <a:gd name="connsiteY17" fmla="*/ 850900 h 1212850"/>
              <a:gd name="connsiteX18" fmla="*/ 1089025 w 4073525"/>
              <a:gd name="connsiteY18" fmla="*/ 809625 h 1212850"/>
              <a:gd name="connsiteX19" fmla="*/ 1063625 w 4073525"/>
              <a:gd name="connsiteY19" fmla="*/ 809625 h 1212850"/>
              <a:gd name="connsiteX20" fmla="*/ 1063625 w 4073525"/>
              <a:gd name="connsiteY20" fmla="*/ 701675 h 1212850"/>
              <a:gd name="connsiteX21" fmla="*/ 752475 w 4073525"/>
              <a:gd name="connsiteY21" fmla="*/ 701675 h 1212850"/>
              <a:gd name="connsiteX22" fmla="*/ 752475 w 4073525"/>
              <a:gd name="connsiteY22" fmla="*/ 638175 h 1212850"/>
              <a:gd name="connsiteX23" fmla="*/ 714375 w 4073525"/>
              <a:gd name="connsiteY23" fmla="*/ 638175 h 1212850"/>
              <a:gd name="connsiteX24" fmla="*/ 714375 w 4073525"/>
              <a:gd name="connsiteY24" fmla="*/ 606425 h 1212850"/>
              <a:gd name="connsiteX25" fmla="*/ 685800 w 4073525"/>
              <a:gd name="connsiteY25" fmla="*/ 606425 h 1212850"/>
              <a:gd name="connsiteX26" fmla="*/ 685800 w 4073525"/>
              <a:gd name="connsiteY26" fmla="*/ 571500 h 1212850"/>
              <a:gd name="connsiteX27" fmla="*/ 669925 w 4073525"/>
              <a:gd name="connsiteY27" fmla="*/ 571500 h 1212850"/>
              <a:gd name="connsiteX28" fmla="*/ 669925 w 4073525"/>
              <a:gd name="connsiteY28" fmla="*/ 542925 h 1212850"/>
              <a:gd name="connsiteX29" fmla="*/ 473075 w 4073525"/>
              <a:gd name="connsiteY29" fmla="*/ 542925 h 1212850"/>
              <a:gd name="connsiteX30" fmla="*/ 473075 w 4073525"/>
              <a:gd name="connsiteY30" fmla="*/ 511175 h 1212850"/>
              <a:gd name="connsiteX31" fmla="*/ 473075 w 4073525"/>
              <a:gd name="connsiteY31" fmla="*/ 511175 h 1212850"/>
              <a:gd name="connsiteX32" fmla="*/ 473075 w 4073525"/>
              <a:gd name="connsiteY32" fmla="*/ 511175 h 1212850"/>
              <a:gd name="connsiteX33" fmla="*/ 458787 w 4073525"/>
              <a:gd name="connsiteY33" fmla="*/ 506412 h 1212850"/>
              <a:gd name="connsiteX34" fmla="*/ 457200 w 4073525"/>
              <a:gd name="connsiteY34" fmla="*/ 457200 h 1212850"/>
              <a:gd name="connsiteX35" fmla="*/ 438150 w 4073525"/>
              <a:gd name="connsiteY35" fmla="*/ 457200 h 1212850"/>
              <a:gd name="connsiteX36" fmla="*/ 438150 w 4073525"/>
              <a:gd name="connsiteY36" fmla="*/ 400050 h 1212850"/>
              <a:gd name="connsiteX37" fmla="*/ 428625 w 4073525"/>
              <a:gd name="connsiteY37" fmla="*/ 400050 h 1212850"/>
              <a:gd name="connsiteX38" fmla="*/ 428625 w 4073525"/>
              <a:gd name="connsiteY38" fmla="*/ 219075 h 1212850"/>
              <a:gd name="connsiteX39" fmla="*/ 428625 w 4073525"/>
              <a:gd name="connsiteY39" fmla="*/ 219075 h 1212850"/>
              <a:gd name="connsiteX40" fmla="*/ 407987 w 4073525"/>
              <a:gd name="connsiteY40" fmla="*/ 198438 h 1212850"/>
              <a:gd name="connsiteX41" fmla="*/ 387350 w 4073525"/>
              <a:gd name="connsiteY41" fmla="*/ 196850 h 1212850"/>
              <a:gd name="connsiteX42" fmla="*/ 387350 w 4073525"/>
              <a:gd name="connsiteY42" fmla="*/ 152400 h 1212850"/>
              <a:gd name="connsiteX43" fmla="*/ 307975 w 4073525"/>
              <a:gd name="connsiteY43" fmla="*/ 152400 h 1212850"/>
              <a:gd name="connsiteX44" fmla="*/ 307975 w 4073525"/>
              <a:gd name="connsiteY44" fmla="*/ 123825 h 1212850"/>
              <a:gd name="connsiteX45" fmla="*/ 292100 w 4073525"/>
              <a:gd name="connsiteY45" fmla="*/ 123825 h 1212850"/>
              <a:gd name="connsiteX46" fmla="*/ 292100 w 4073525"/>
              <a:gd name="connsiteY46" fmla="*/ 92075 h 1212850"/>
              <a:gd name="connsiteX47" fmla="*/ 225425 w 4073525"/>
              <a:gd name="connsiteY47" fmla="*/ 92075 h 1212850"/>
              <a:gd name="connsiteX48" fmla="*/ 225425 w 4073525"/>
              <a:gd name="connsiteY48" fmla="*/ 57150 h 1212850"/>
              <a:gd name="connsiteX49" fmla="*/ 190500 w 4073525"/>
              <a:gd name="connsiteY49" fmla="*/ 57150 h 1212850"/>
              <a:gd name="connsiteX50" fmla="*/ 190500 w 4073525"/>
              <a:gd name="connsiteY50" fmla="*/ 57150 h 1212850"/>
              <a:gd name="connsiteX51" fmla="*/ 190500 w 4073525"/>
              <a:gd name="connsiteY51" fmla="*/ 31750 h 1212850"/>
              <a:gd name="connsiteX52" fmla="*/ 104775 w 4073525"/>
              <a:gd name="connsiteY52" fmla="*/ 31750 h 1212850"/>
              <a:gd name="connsiteX53" fmla="*/ 104775 w 4073525"/>
              <a:gd name="connsiteY53" fmla="*/ 0 h 1212850"/>
              <a:gd name="connsiteX54" fmla="*/ 0 w 4073525"/>
              <a:gd name="connsiteY54" fmla="*/ 0 h 121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073525" h="1212850">
                <a:moveTo>
                  <a:pt x="4073525" y="1212850"/>
                </a:moveTo>
                <a:lnTo>
                  <a:pt x="2393950" y="1212850"/>
                </a:lnTo>
                <a:lnTo>
                  <a:pt x="2393950" y="1117600"/>
                </a:lnTo>
                <a:lnTo>
                  <a:pt x="2197100" y="1117600"/>
                </a:lnTo>
                <a:lnTo>
                  <a:pt x="2197100" y="1085850"/>
                </a:lnTo>
                <a:lnTo>
                  <a:pt x="2076450" y="1085850"/>
                </a:lnTo>
                <a:lnTo>
                  <a:pt x="2076450" y="1035050"/>
                </a:lnTo>
                <a:lnTo>
                  <a:pt x="2038350" y="1035050"/>
                </a:lnTo>
                <a:lnTo>
                  <a:pt x="2038350" y="1009650"/>
                </a:lnTo>
                <a:lnTo>
                  <a:pt x="1450975" y="1009650"/>
                </a:lnTo>
                <a:lnTo>
                  <a:pt x="1450975" y="965200"/>
                </a:lnTo>
                <a:lnTo>
                  <a:pt x="1422400" y="965200"/>
                </a:lnTo>
                <a:lnTo>
                  <a:pt x="1422400" y="923925"/>
                </a:lnTo>
                <a:lnTo>
                  <a:pt x="1235075" y="923925"/>
                </a:lnTo>
                <a:lnTo>
                  <a:pt x="1235075" y="889000"/>
                </a:lnTo>
                <a:lnTo>
                  <a:pt x="1098550" y="889000"/>
                </a:lnTo>
                <a:lnTo>
                  <a:pt x="1098550" y="850900"/>
                </a:lnTo>
                <a:lnTo>
                  <a:pt x="1089025" y="850900"/>
                </a:lnTo>
                <a:lnTo>
                  <a:pt x="1089025" y="809625"/>
                </a:lnTo>
                <a:lnTo>
                  <a:pt x="1063625" y="809625"/>
                </a:lnTo>
                <a:lnTo>
                  <a:pt x="1063625" y="701675"/>
                </a:lnTo>
                <a:lnTo>
                  <a:pt x="752475" y="701675"/>
                </a:lnTo>
                <a:lnTo>
                  <a:pt x="752475" y="638175"/>
                </a:lnTo>
                <a:lnTo>
                  <a:pt x="714375" y="638175"/>
                </a:lnTo>
                <a:lnTo>
                  <a:pt x="714375" y="606425"/>
                </a:lnTo>
                <a:lnTo>
                  <a:pt x="685800" y="606425"/>
                </a:lnTo>
                <a:lnTo>
                  <a:pt x="685800" y="571500"/>
                </a:lnTo>
                <a:lnTo>
                  <a:pt x="669925" y="571500"/>
                </a:lnTo>
                <a:lnTo>
                  <a:pt x="669925" y="542925"/>
                </a:lnTo>
                <a:lnTo>
                  <a:pt x="473075" y="542925"/>
                </a:lnTo>
                <a:lnTo>
                  <a:pt x="473075" y="511175"/>
                </a:lnTo>
                <a:lnTo>
                  <a:pt x="473075" y="511175"/>
                </a:lnTo>
                <a:lnTo>
                  <a:pt x="473075" y="511175"/>
                </a:lnTo>
                <a:lnTo>
                  <a:pt x="458787" y="506412"/>
                </a:lnTo>
                <a:lnTo>
                  <a:pt x="457200" y="457200"/>
                </a:lnTo>
                <a:lnTo>
                  <a:pt x="438150" y="457200"/>
                </a:lnTo>
                <a:lnTo>
                  <a:pt x="438150" y="400050"/>
                </a:lnTo>
                <a:lnTo>
                  <a:pt x="428625" y="400050"/>
                </a:lnTo>
                <a:lnTo>
                  <a:pt x="428625" y="219075"/>
                </a:lnTo>
                <a:lnTo>
                  <a:pt x="428625" y="219075"/>
                </a:lnTo>
                <a:lnTo>
                  <a:pt x="407987" y="198438"/>
                </a:lnTo>
                <a:lnTo>
                  <a:pt x="387350" y="196850"/>
                </a:lnTo>
                <a:lnTo>
                  <a:pt x="387350" y="152400"/>
                </a:lnTo>
                <a:lnTo>
                  <a:pt x="307975" y="152400"/>
                </a:lnTo>
                <a:lnTo>
                  <a:pt x="307975" y="123825"/>
                </a:lnTo>
                <a:lnTo>
                  <a:pt x="292100" y="123825"/>
                </a:lnTo>
                <a:lnTo>
                  <a:pt x="292100" y="92075"/>
                </a:lnTo>
                <a:lnTo>
                  <a:pt x="225425" y="92075"/>
                </a:lnTo>
                <a:lnTo>
                  <a:pt x="225425" y="57150"/>
                </a:lnTo>
                <a:lnTo>
                  <a:pt x="190500" y="57150"/>
                </a:lnTo>
                <a:lnTo>
                  <a:pt x="190500" y="57150"/>
                </a:lnTo>
                <a:lnTo>
                  <a:pt x="190500" y="31750"/>
                </a:lnTo>
                <a:lnTo>
                  <a:pt x="104775" y="31750"/>
                </a:lnTo>
                <a:lnTo>
                  <a:pt x="104775" y="0"/>
                </a:lnTo>
                <a:lnTo>
                  <a:pt x="0" y="0"/>
                </a:lnTo>
              </a:path>
            </a:pathLst>
          </a:custGeom>
          <a:noFill/>
          <a:ln w="28575">
            <a:solidFill>
              <a:schemeClr val="accent3"/>
            </a:solidFill>
            <a:miter lim="800000"/>
            <a:headEnd/>
            <a:tailEnd/>
          </a:ln>
        </p:spPr>
        <p:txBody>
          <a:bodyPr rtlCol="0" anchor="ctr"/>
          <a:lstStyle/>
          <a:p>
            <a:pPr algn="ctr"/>
            <a:endParaRPr lang="en-US" dirty="0"/>
          </a:p>
        </p:txBody>
      </p:sp>
      <p:cxnSp>
        <p:nvCxnSpPr>
          <p:cNvPr id="207" name="Straight Connector 206">
            <a:extLst>
              <a:ext uri="{FF2B5EF4-FFF2-40B4-BE49-F238E27FC236}">
                <a16:creationId xmlns:a16="http://schemas.microsoft.com/office/drawing/2014/main" id="{7E04A221-22EC-9757-7C71-02B72F83D176}"/>
              </a:ext>
            </a:extLst>
          </p:cNvPr>
          <p:cNvCxnSpPr/>
          <p:nvPr/>
        </p:nvCxnSpPr>
        <p:spPr bwMode="auto">
          <a:xfrm>
            <a:off x="6973779" y="217073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979B549B-4E91-BFC8-0998-C494F9FDFE49}"/>
              </a:ext>
            </a:extLst>
          </p:cNvPr>
          <p:cNvCxnSpPr>
            <a:cxnSpLocks/>
          </p:cNvCxnSpPr>
          <p:nvPr/>
        </p:nvCxnSpPr>
        <p:spPr bwMode="auto">
          <a:xfrm rot="16200000">
            <a:off x="7434129" y="2482040"/>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53776DF5-7058-51AF-C27F-1001511A65AF}"/>
              </a:ext>
            </a:extLst>
          </p:cNvPr>
          <p:cNvCxnSpPr>
            <a:cxnSpLocks/>
          </p:cNvCxnSpPr>
          <p:nvPr/>
        </p:nvCxnSpPr>
        <p:spPr bwMode="auto">
          <a:xfrm rot="16200000">
            <a:off x="7434129" y="249646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B31919FC-8304-1CFE-2034-F1B2D01ADF3E}"/>
              </a:ext>
            </a:extLst>
          </p:cNvPr>
          <p:cNvCxnSpPr>
            <a:cxnSpLocks/>
          </p:cNvCxnSpPr>
          <p:nvPr/>
        </p:nvCxnSpPr>
        <p:spPr bwMode="auto">
          <a:xfrm rot="16200000">
            <a:off x="7434129" y="2522380"/>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72E981C0-B999-024D-371E-DFA3F6D02CFC}"/>
              </a:ext>
            </a:extLst>
          </p:cNvPr>
          <p:cNvCxnSpPr>
            <a:cxnSpLocks/>
          </p:cNvCxnSpPr>
          <p:nvPr/>
        </p:nvCxnSpPr>
        <p:spPr bwMode="auto">
          <a:xfrm rot="16200000">
            <a:off x="7110170" y="2295632"/>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60627087-DBE3-0C1F-7B49-3142AD4D9EA8}"/>
              </a:ext>
            </a:extLst>
          </p:cNvPr>
          <p:cNvCxnSpPr/>
          <p:nvPr/>
        </p:nvCxnSpPr>
        <p:spPr bwMode="auto">
          <a:xfrm>
            <a:off x="7594491" y="2597262"/>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D4361EA4-BD33-3468-929E-170EA0128516}"/>
              </a:ext>
            </a:extLst>
          </p:cNvPr>
          <p:cNvCxnSpPr/>
          <p:nvPr/>
        </p:nvCxnSpPr>
        <p:spPr bwMode="auto">
          <a:xfrm>
            <a:off x="7823849" y="274305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22D5981D-38A1-0BE0-70C2-803A1C913A5C}"/>
              </a:ext>
            </a:extLst>
          </p:cNvPr>
          <p:cNvCxnSpPr/>
          <p:nvPr/>
        </p:nvCxnSpPr>
        <p:spPr bwMode="auto">
          <a:xfrm>
            <a:off x="8082612" y="2789011"/>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D4886087-8E3D-BC5C-5FDC-6501F3500BF8}"/>
              </a:ext>
            </a:extLst>
          </p:cNvPr>
          <p:cNvCxnSpPr/>
          <p:nvPr/>
        </p:nvCxnSpPr>
        <p:spPr bwMode="auto">
          <a:xfrm>
            <a:off x="8188975" y="2892817"/>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BD1B53C7-51E7-2A88-C6B8-E0876D11E97C}"/>
              </a:ext>
            </a:extLst>
          </p:cNvPr>
          <p:cNvCxnSpPr/>
          <p:nvPr/>
        </p:nvCxnSpPr>
        <p:spPr bwMode="auto">
          <a:xfrm>
            <a:off x="8832853" y="3016441"/>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5EA5DC6B-B353-D0B1-883B-2720C51F0D82}"/>
              </a:ext>
            </a:extLst>
          </p:cNvPr>
          <p:cNvCxnSpPr/>
          <p:nvPr/>
        </p:nvCxnSpPr>
        <p:spPr bwMode="auto">
          <a:xfrm>
            <a:off x="9112253" y="307876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560F83AC-AC6F-1A51-28D3-EE7F46E811B7}"/>
              </a:ext>
            </a:extLst>
          </p:cNvPr>
          <p:cNvCxnSpPr/>
          <p:nvPr/>
        </p:nvCxnSpPr>
        <p:spPr bwMode="auto">
          <a:xfrm>
            <a:off x="9145591" y="307876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3760E5C8-4E52-B1FC-B50D-66F241E7A22F}"/>
              </a:ext>
            </a:extLst>
          </p:cNvPr>
          <p:cNvCxnSpPr/>
          <p:nvPr/>
        </p:nvCxnSpPr>
        <p:spPr bwMode="auto">
          <a:xfrm>
            <a:off x="9423403" y="309838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1BE5D393-88D9-7220-8B13-004D9A27FE7C}"/>
              </a:ext>
            </a:extLst>
          </p:cNvPr>
          <p:cNvCxnSpPr/>
          <p:nvPr/>
        </p:nvCxnSpPr>
        <p:spPr bwMode="auto">
          <a:xfrm>
            <a:off x="9785352" y="317921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8DCA6FB6-D417-D195-309B-A80D4D8A87DE}"/>
              </a:ext>
            </a:extLst>
          </p:cNvPr>
          <p:cNvCxnSpPr/>
          <p:nvPr/>
        </p:nvCxnSpPr>
        <p:spPr bwMode="auto">
          <a:xfrm>
            <a:off x="10044114" y="320453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BEC435A8-5D3B-5EA2-86B5-D4BD9EDFE201}"/>
              </a:ext>
            </a:extLst>
          </p:cNvPr>
          <p:cNvCxnSpPr/>
          <p:nvPr/>
        </p:nvCxnSpPr>
        <p:spPr bwMode="auto">
          <a:xfrm>
            <a:off x="10093327" y="320453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2C335C43-91C1-64F2-AD17-474E1FC185FA}"/>
              </a:ext>
            </a:extLst>
          </p:cNvPr>
          <p:cNvCxnSpPr/>
          <p:nvPr/>
        </p:nvCxnSpPr>
        <p:spPr bwMode="auto">
          <a:xfrm>
            <a:off x="10290177" y="3227819"/>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651E7573-8CC4-754E-4F56-D9326B999BC5}"/>
              </a:ext>
            </a:extLst>
          </p:cNvPr>
          <p:cNvCxnSpPr/>
          <p:nvPr/>
        </p:nvCxnSpPr>
        <p:spPr bwMode="auto">
          <a:xfrm>
            <a:off x="10369188" y="3227819"/>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46FCA529-4073-D453-8604-80A00927450B}"/>
              </a:ext>
            </a:extLst>
          </p:cNvPr>
          <p:cNvCxnSpPr/>
          <p:nvPr/>
        </p:nvCxnSpPr>
        <p:spPr bwMode="auto">
          <a:xfrm>
            <a:off x="10405700" y="3227819"/>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F43F2BCF-B6D8-C769-0877-76AD6FCD80BE}"/>
              </a:ext>
            </a:extLst>
          </p:cNvPr>
          <p:cNvCxnSpPr/>
          <p:nvPr/>
        </p:nvCxnSpPr>
        <p:spPr bwMode="auto">
          <a:xfrm>
            <a:off x="10725306" y="3305550"/>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0210F0EF-7DF9-FE0C-E7E3-9FA3F2084015}"/>
              </a:ext>
            </a:extLst>
          </p:cNvPr>
          <p:cNvCxnSpPr>
            <a:cxnSpLocks/>
          </p:cNvCxnSpPr>
          <p:nvPr/>
        </p:nvCxnSpPr>
        <p:spPr bwMode="auto">
          <a:xfrm rot="16200000">
            <a:off x="10417331" y="3230252"/>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70D79E1E-5931-6068-57F0-B7265DB3A1CA}"/>
              </a:ext>
            </a:extLst>
          </p:cNvPr>
          <p:cNvCxnSpPr>
            <a:cxnSpLocks/>
          </p:cNvCxnSpPr>
          <p:nvPr/>
        </p:nvCxnSpPr>
        <p:spPr bwMode="auto">
          <a:xfrm rot="16200000">
            <a:off x="9106059" y="307876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43761693-A198-EACC-3F10-1A90F697D292}"/>
              </a:ext>
            </a:extLst>
          </p:cNvPr>
          <p:cNvCxnSpPr/>
          <p:nvPr/>
        </p:nvCxnSpPr>
        <p:spPr bwMode="auto">
          <a:xfrm>
            <a:off x="9740903" y="316188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B9A69ED3-4DE0-4AD0-7DB0-6E9DBFA7AFF6}"/>
              </a:ext>
            </a:extLst>
          </p:cNvPr>
          <p:cNvCxnSpPr/>
          <p:nvPr/>
        </p:nvCxnSpPr>
        <p:spPr bwMode="auto">
          <a:xfrm>
            <a:off x="9740903" y="3344313"/>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A0BC5AD5-3471-7131-B283-FE1DA46927A4}"/>
              </a:ext>
            </a:extLst>
          </p:cNvPr>
          <p:cNvCxnSpPr/>
          <p:nvPr/>
        </p:nvCxnSpPr>
        <p:spPr bwMode="auto">
          <a:xfrm>
            <a:off x="10109523" y="3344313"/>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32E127B2-ABE5-FCE9-4767-01E0EF1212F6}"/>
              </a:ext>
            </a:extLst>
          </p:cNvPr>
          <p:cNvCxnSpPr/>
          <p:nvPr/>
        </p:nvCxnSpPr>
        <p:spPr bwMode="auto">
          <a:xfrm>
            <a:off x="10750550" y="3344313"/>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0F56C394-E68A-A8AE-D448-E700AF1673DB}"/>
              </a:ext>
            </a:extLst>
          </p:cNvPr>
          <p:cNvCxnSpPr/>
          <p:nvPr/>
        </p:nvCxnSpPr>
        <p:spPr bwMode="auto">
          <a:xfrm>
            <a:off x="9407528" y="3342725"/>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04997358-6346-FBBB-BAEC-3977A27D0E30}"/>
              </a:ext>
            </a:extLst>
          </p:cNvPr>
          <p:cNvCxnSpPr/>
          <p:nvPr/>
        </p:nvCxnSpPr>
        <p:spPr bwMode="auto">
          <a:xfrm>
            <a:off x="9137809" y="3342725"/>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D90832DD-25F7-818E-854C-57FE6B5FC673}"/>
              </a:ext>
            </a:extLst>
          </p:cNvPr>
          <p:cNvCxnSpPr/>
          <p:nvPr/>
        </p:nvCxnSpPr>
        <p:spPr bwMode="auto">
          <a:xfrm>
            <a:off x="8791816" y="3220491"/>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35538E85-CE36-B53C-498A-42A9BF6D9146}"/>
              </a:ext>
            </a:extLst>
          </p:cNvPr>
          <p:cNvCxnSpPr/>
          <p:nvPr/>
        </p:nvCxnSpPr>
        <p:spPr bwMode="auto">
          <a:xfrm>
            <a:off x="8610923" y="3138077"/>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D6FFFE7C-80BF-4B20-3DCE-08711D79081B}"/>
              </a:ext>
            </a:extLst>
          </p:cNvPr>
          <p:cNvCxnSpPr/>
          <p:nvPr/>
        </p:nvCxnSpPr>
        <p:spPr bwMode="auto">
          <a:xfrm>
            <a:off x="7626757" y="2835669"/>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2C94365A-D7AE-48D4-38EB-DD208D2EF307}"/>
              </a:ext>
            </a:extLst>
          </p:cNvPr>
          <p:cNvCxnSpPr/>
          <p:nvPr/>
        </p:nvCxnSpPr>
        <p:spPr bwMode="auto">
          <a:xfrm>
            <a:off x="7586551" y="2836320"/>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6A3B9249-47C3-0EC7-D2D2-AD97F3ACEF55}"/>
              </a:ext>
            </a:extLst>
          </p:cNvPr>
          <p:cNvCxnSpPr/>
          <p:nvPr/>
        </p:nvCxnSpPr>
        <p:spPr bwMode="auto">
          <a:xfrm>
            <a:off x="7324660" y="2672546"/>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9CB6E0B4-9E6F-2291-4014-1BD4280671A1}"/>
              </a:ext>
            </a:extLst>
          </p:cNvPr>
          <p:cNvCxnSpPr>
            <a:cxnSpLocks/>
          </p:cNvCxnSpPr>
          <p:nvPr/>
        </p:nvCxnSpPr>
        <p:spPr bwMode="auto">
          <a:xfrm rot="16200000">
            <a:off x="6960125" y="2224420"/>
            <a:ext cx="0" cy="63500"/>
          </a:xfrm>
          <a:prstGeom prst="line">
            <a:avLst/>
          </a:prstGeom>
          <a:noFill/>
          <a:ln w="28575" cap="flat" cmpd="sng" algn="ctr">
            <a:solidFill>
              <a:schemeClr val="accent3"/>
            </a:solidFill>
            <a:prstDash val="solid"/>
            <a:round/>
            <a:headEnd type="none" w="med" len="med"/>
            <a:tailEnd type="none" w="med" len="med"/>
          </a:ln>
          <a:effectLst/>
        </p:spPr>
      </p:cxnSp>
      <p:sp>
        <p:nvSpPr>
          <p:cNvPr id="206" name="Freeform: Shape 205">
            <a:extLst>
              <a:ext uri="{FF2B5EF4-FFF2-40B4-BE49-F238E27FC236}">
                <a16:creationId xmlns:a16="http://schemas.microsoft.com/office/drawing/2014/main" id="{D4B67C06-15FD-804D-2ED5-49B947AF7533}"/>
              </a:ext>
            </a:extLst>
          </p:cNvPr>
          <p:cNvSpPr/>
          <p:nvPr/>
        </p:nvSpPr>
        <p:spPr bwMode="auto">
          <a:xfrm>
            <a:off x="1222375" y="4388595"/>
            <a:ext cx="3695700" cy="1104900"/>
          </a:xfrm>
          <a:custGeom>
            <a:avLst/>
            <a:gdLst>
              <a:gd name="connsiteX0" fmla="*/ 3695700 w 3695700"/>
              <a:gd name="connsiteY0" fmla="*/ 1104900 h 1104900"/>
              <a:gd name="connsiteX1" fmla="*/ 2619375 w 3695700"/>
              <a:gd name="connsiteY1" fmla="*/ 1104900 h 1104900"/>
              <a:gd name="connsiteX2" fmla="*/ 2619375 w 3695700"/>
              <a:gd name="connsiteY2" fmla="*/ 993775 h 1104900"/>
              <a:gd name="connsiteX3" fmla="*/ 2009775 w 3695700"/>
              <a:gd name="connsiteY3" fmla="*/ 993775 h 1104900"/>
              <a:gd name="connsiteX4" fmla="*/ 2009775 w 3695700"/>
              <a:gd name="connsiteY4" fmla="*/ 920750 h 1104900"/>
              <a:gd name="connsiteX5" fmla="*/ 1889125 w 3695700"/>
              <a:gd name="connsiteY5" fmla="*/ 920750 h 1104900"/>
              <a:gd name="connsiteX6" fmla="*/ 1889125 w 3695700"/>
              <a:gd name="connsiteY6" fmla="*/ 857250 h 1104900"/>
              <a:gd name="connsiteX7" fmla="*/ 1076325 w 3695700"/>
              <a:gd name="connsiteY7" fmla="*/ 857250 h 1104900"/>
              <a:gd name="connsiteX8" fmla="*/ 1076325 w 3695700"/>
              <a:gd name="connsiteY8" fmla="*/ 679450 h 1104900"/>
              <a:gd name="connsiteX9" fmla="*/ 1063625 w 3695700"/>
              <a:gd name="connsiteY9" fmla="*/ 679450 h 1104900"/>
              <a:gd name="connsiteX10" fmla="*/ 1063625 w 3695700"/>
              <a:gd name="connsiteY10" fmla="*/ 606425 h 1104900"/>
              <a:gd name="connsiteX11" fmla="*/ 1057275 w 3695700"/>
              <a:gd name="connsiteY11" fmla="*/ 606425 h 1104900"/>
              <a:gd name="connsiteX12" fmla="*/ 1057275 w 3695700"/>
              <a:gd name="connsiteY12" fmla="*/ 542925 h 1104900"/>
              <a:gd name="connsiteX13" fmla="*/ 615950 w 3695700"/>
              <a:gd name="connsiteY13" fmla="*/ 542925 h 1104900"/>
              <a:gd name="connsiteX14" fmla="*/ 615950 w 3695700"/>
              <a:gd name="connsiteY14" fmla="*/ 492125 h 1104900"/>
              <a:gd name="connsiteX15" fmla="*/ 454025 w 3695700"/>
              <a:gd name="connsiteY15" fmla="*/ 492125 h 1104900"/>
              <a:gd name="connsiteX16" fmla="*/ 454025 w 3695700"/>
              <a:gd name="connsiteY16" fmla="*/ 422275 h 1104900"/>
              <a:gd name="connsiteX17" fmla="*/ 406400 w 3695700"/>
              <a:gd name="connsiteY17" fmla="*/ 422275 h 1104900"/>
              <a:gd name="connsiteX18" fmla="*/ 406400 w 3695700"/>
              <a:gd name="connsiteY18" fmla="*/ 361950 h 1104900"/>
              <a:gd name="connsiteX19" fmla="*/ 406400 w 3695700"/>
              <a:gd name="connsiteY19" fmla="*/ 361950 h 1104900"/>
              <a:gd name="connsiteX20" fmla="*/ 406400 w 3695700"/>
              <a:gd name="connsiteY20" fmla="*/ 295275 h 1104900"/>
              <a:gd name="connsiteX21" fmla="*/ 393700 w 3695700"/>
              <a:gd name="connsiteY21" fmla="*/ 307975 h 1104900"/>
              <a:gd name="connsiteX22" fmla="*/ 393700 w 3695700"/>
              <a:gd name="connsiteY22" fmla="*/ 247650 h 1104900"/>
              <a:gd name="connsiteX23" fmla="*/ 323850 w 3695700"/>
              <a:gd name="connsiteY23" fmla="*/ 247650 h 1104900"/>
              <a:gd name="connsiteX24" fmla="*/ 323850 w 3695700"/>
              <a:gd name="connsiteY24" fmla="*/ 177800 h 1104900"/>
              <a:gd name="connsiteX25" fmla="*/ 254000 w 3695700"/>
              <a:gd name="connsiteY25" fmla="*/ 177800 h 1104900"/>
              <a:gd name="connsiteX26" fmla="*/ 254000 w 3695700"/>
              <a:gd name="connsiteY26" fmla="*/ 117475 h 1104900"/>
              <a:gd name="connsiteX27" fmla="*/ 228600 w 3695700"/>
              <a:gd name="connsiteY27" fmla="*/ 117475 h 1104900"/>
              <a:gd name="connsiteX28" fmla="*/ 228600 w 3695700"/>
              <a:gd name="connsiteY28" fmla="*/ 57150 h 1104900"/>
              <a:gd name="connsiteX29" fmla="*/ 206375 w 3695700"/>
              <a:gd name="connsiteY29" fmla="*/ 57150 h 1104900"/>
              <a:gd name="connsiteX30" fmla="*/ 206375 w 3695700"/>
              <a:gd name="connsiteY30" fmla="*/ 0 h 1104900"/>
              <a:gd name="connsiteX31" fmla="*/ 0 w 3695700"/>
              <a:gd name="connsiteY31" fmla="*/ 0 h 1104900"/>
              <a:gd name="connsiteX0" fmla="*/ 3695700 w 3695700"/>
              <a:gd name="connsiteY0" fmla="*/ 1104900 h 1104900"/>
              <a:gd name="connsiteX1" fmla="*/ 2619375 w 3695700"/>
              <a:gd name="connsiteY1" fmla="*/ 1104900 h 1104900"/>
              <a:gd name="connsiteX2" fmla="*/ 2619375 w 3695700"/>
              <a:gd name="connsiteY2" fmla="*/ 993775 h 1104900"/>
              <a:gd name="connsiteX3" fmla="*/ 2009775 w 3695700"/>
              <a:gd name="connsiteY3" fmla="*/ 993775 h 1104900"/>
              <a:gd name="connsiteX4" fmla="*/ 2009775 w 3695700"/>
              <a:gd name="connsiteY4" fmla="*/ 920750 h 1104900"/>
              <a:gd name="connsiteX5" fmla="*/ 1889125 w 3695700"/>
              <a:gd name="connsiteY5" fmla="*/ 920750 h 1104900"/>
              <a:gd name="connsiteX6" fmla="*/ 1889125 w 3695700"/>
              <a:gd name="connsiteY6" fmla="*/ 857250 h 1104900"/>
              <a:gd name="connsiteX7" fmla="*/ 1076325 w 3695700"/>
              <a:gd name="connsiteY7" fmla="*/ 857250 h 1104900"/>
              <a:gd name="connsiteX8" fmla="*/ 1076325 w 3695700"/>
              <a:gd name="connsiteY8" fmla="*/ 679450 h 1104900"/>
              <a:gd name="connsiteX9" fmla="*/ 1063625 w 3695700"/>
              <a:gd name="connsiteY9" fmla="*/ 679450 h 1104900"/>
              <a:gd name="connsiteX10" fmla="*/ 1063625 w 3695700"/>
              <a:gd name="connsiteY10" fmla="*/ 606425 h 1104900"/>
              <a:gd name="connsiteX11" fmla="*/ 1057275 w 3695700"/>
              <a:gd name="connsiteY11" fmla="*/ 606425 h 1104900"/>
              <a:gd name="connsiteX12" fmla="*/ 1057275 w 3695700"/>
              <a:gd name="connsiteY12" fmla="*/ 542925 h 1104900"/>
              <a:gd name="connsiteX13" fmla="*/ 615950 w 3695700"/>
              <a:gd name="connsiteY13" fmla="*/ 542925 h 1104900"/>
              <a:gd name="connsiteX14" fmla="*/ 615950 w 3695700"/>
              <a:gd name="connsiteY14" fmla="*/ 492125 h 1104900"/>
              <a:gd name="connsiteX15" fmla="*/ 454025 w 3695700"/>
              <a:gd name="connsiteY15" fmla="*/ 492125 h 1104900"/>
              <a:gd name="connsiteX16" fmla="*/ 454025 w 3695700"/>
              <a:gd name="connsiteY16" fmla="*/ 422275 h 1104900"/>
              <a:gd name="connsiteX17" fmla="*/ 406400 w 3695700"/>
              <a:gd name="connsiteY17" fmla="*/ 422275 h 1104900"/>
              <a:gd name="connsiteX18" fmla="*/ 406400 w 3695700"/>
              <a:gd name="connsiteY18" fmla="*/ 361950 h 1104900"/>
              <a:gd name="connsiteX19" fmla="*/ 406400 w 3695700"/>
              <a:gd name="connsiteY19" fmla="*/ 361950 h 1104900"/>
              <a:gd name="connsiteX20" fmla="*/ 406400 w 3695700"/>
              <a:gd name="connsiteY20" fmla="*/ 295275 h 1104900"/>
              <a:gd name="connsiteX21" fmla="*/ 393700 w 3695700"/>
              <a:gd name="connsiteY21" fmla="*/ 295275 h 1104900"/>
              <a:gd name="connsiteX22" fmla="*/ 393700 w 3695700"/>
              <a:gd name="connsiteY22" fmla="*/ 247650 h 1104900"/>
              <a:gd name="connsiteX23" fmla="*/ 323850 w 3695700"/>
              <a:gd name="connsiteY23" fmla="*/ 247650 h 1104900"/>
              <a:gd name="connsiteX24" fmla="*/ 323850 w 3695700"/>
              <a:gd name="connsiteY24" fmla="*/ 177800 h 1104900"/>
              <a:gd name="connsiteX25" fmla="*/ 254000 w 3695700"/>
              <a:gd name="connsiteY25" fmla="*/ 177800 h 1104900"/>
              <a:gd name="connsiteX26" fmla="*/ 254000 w 3695700"/>
              <a:gd name="connsiteY26" fmla="*/ 117475 h 1104900"/>
              <a:gd name="connsiteX27" fmla="*/ 228600 w 3695700"/>
              <a:gd name="connsiteY27" fmla="*/ 117475 h 1104900"/>
              <a:gd name="connsiteX28" fmla="*/ 228600 w 3695700"/>
              <a:gd name="connsiteY28" fmla="*/ 57150 h 1104900"/>
              <a:gd name="connsiteX29" fmla="*/ 206375 w 3695700"/>
              <a:gd name="connsiteY29" fmla="*/ 57150 h 1104900"/>
              <a:gd name="connsiteX30" fmla="*/ 206375 w 3695700"/>
              <a:gd name="connsiteY30" fmla="*/ 0 h 1104900"/>
              <a:gd name="connsiteX31" fmla="*/ 0 w 3695700"/>
              <a:gd name="connsiteY31"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95700" h="1104900">
                <a:moveTo>
                  <a:pt x="3695700" y="1104900"/>
                </a:moveTo>
                <a:lnTo>
                  <a:pt x="2619375" y="1104900"/>
                </a:lnTo>
                <a:lnTo>
                  <a:pt x="2619375" y="993775"/>
                </a:lnTo>
                <a:lnTo>
                  <a:pt x="2009775" y="993775"/>
                </a:lnTo>
                <a:lnTo>
                  <a:pt x="2009775" y="920750"/>
                </a:lnTo>
                <a:lnTo>
                  <a:pt x="1889125" y="920750"/>
                </a:lnTo>
                <a:lnTo>
                  <a:pt x="1889125" y="857250"/>
                </a:lnTo>
                <a:lnTo>
                  <a:pt x="1076325" y="857250"/>
                </a:lnTo>
                <a:lnTo>
                  <a:pt x="1076325" y="679450"/>
                </a:lnTo>
                <a:lnTo>
                  <a:pt x="1063625" y="679450"/>
                </a:lnTo>
                <a:lnTo>
                  <a:pt x="1063625" y="606425"/>
                </a:lnTo>
                <a:lnTo>
                  <a:pt x="1057275" y="606425"/>
                </a:lnTo>
                <a:lnTo>
                  <a:pt x="1057275" y="542925"/>
                </a:lnTo>
                <a:lnTo>
                  <a:pt x="615950" y="542925"/>
                </a:lnTo>
                <a:lnTo>
                  <a:pt x="615950" y="492125"/>
                </a:lnTo>
                <a:lnTo>
                  <a:pt x="454025" y="492125"/>
                </a:lnTo>
                <a:lnTo>
                  <a:pt x="454025" y="422275"/>
                </a:lnTo>
                <a:lnTo>
                  <a:pt x="406400" y="422275"/>
                </a:lnTo>
                <a:lnTo>
                  <a:pt x="406400" y="361950"/>
                </a:lnTo>
                <a:lnTo>
                  <a:pt x="406400" y="361950"/>
                </a:lnTo>
                <a:lnTo>
                  <a:pt x="406400" y="295275"/>
                </a:lnTo>
                <a:lnTo>
                  <a:pt x="393700" y="295275"/>
                </a:lnTo>
                <a:lnTo>
                  <a:pt x="393700" y="247650"/>
                </a:lnTo>
                <a:lnTo>
                  <a:pt x="323850" y="247650"/>
                </a:lnTo>
                <a:lnTo>
                  <a:pt x="323850" y="177800"/>
                </a:lnTo>
                <a:lnTo>
                  <a:pt x="254000" y="177800"/>
                </a:lnTo>
                <a:lnTo>
                  <a:pt x="254000" y="117475"/>
                </a:lnTo>
                <a:lnTo>
                  <a:pt x="228600" y="117475"/>
                </a:lnTo>
                <a:lnTo>
                  <a:pt x="228600" y="57150"/>
                </a:lnTo>
                <a:lnTo>
                  <a:pt x="206375" y="57150"/>
                </a:lnTo>
                <a:lnTo>
                  <a:pt x="206375"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241" name="Freeform: Shape 240">
            <a:extLst>
              <a:ext uri="{FF2B5EF4-FFF2-40B4-BE49-F238E27FC236}">
                <a16:creationId xmlns:a16="http://schemas.microsoft.com/office/drawing/2014/main" id="{FAEF493B-768F-0FB7-4FEA-3257BA7FE2F7}"/>
              </a:ext>
            </a:extLst>
          </p:cNvPr>
          <p:cNvSpPr/>
          <p:nvPr/>
        </p:nvSpPr>
        <p:spPr bwMode="auto">
          <a:xfrm>
            <a:off x="1206500" y="4385420"/>
            <a:ext cx="4006850" cy="1009650"/>
          </a:xfrm>
          <a:custGeom>
            <a:avLst/>
            <a:gdLst>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7200 w 4006850"/>
              <a:gd name="connsiteY27" fmla="*/ 647700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28625 w 4006850"/>
              <a:gd name="connsiteY79" fmla="*/ 41275 h 1009650"/>
              <a:gd name="connsiteX80" fmla="*/ 415925 w 4006850"/>
              <a:gd name="connsiteY80" fmla="*/ 28575 h 1009650"/>
              <a:gd name="connsiteX81" fmla="*/ 314325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7200 w 4006850"/>
              <a:gd name="connsiteY27" fmla="*/ 641350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28625 w 4006850"/>
              <a:gd name="connsiteY79" fmla="*/ 41275 h 1009650"/>
              <a:gd name="connsiteX80" fmla="*/ 415925 w 4006850"/>
              <a:gd name="connsiteY80" fmla="*/ 28575 h 1009650"/>
              <a:gd name="connsiteX81" fmla="*/ 314325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243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28625 w 4006850"/>
              <a:gd name="connsiteY79" fmla="*/ 41275 h 1009650"/>
              <a:gd name="connsiteX80" fmla="*/ 415925 w 4006850"/>
              <a:gd name="connsiteY80" fmla="*/ 28575 h 1009650"/>
              <a:gd name="connsiteX81" fmla="*/ 314325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878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28625 w 4006850"/>
              <a:gd name="connsiteY79" fmla="*/ 41275 h 1009650"/>
              <a:gd name="connsiteX80" fmla="*/ 415925 w 4006850"/>
              <a:gd name="connsiteY80" fmla="*/ 28575 h 1009650"/>
              <a:gd name="connsiteX81" fmla="*/ 314325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878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28625 w 4006850"/>
              <a:gd name="connsiteY79" fmla="*/ 41275 h 1009650"/>
              <a:gd name="connsiteX80" fmla="*/ 415925 w 4006850"/>
              <a:gd name="connsiteY80" fmla="*/ 28575 h 1009650"/>
              <a:gd name="connsiteX81" fmla="*/ 325437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878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28625 w 4006850"/>
              <a:gd name="connsiteY79" fmla="*/ 41275 h 1009650"/>
              <a:gd name="connsiteX80" fmla="*/ 415925 w 4006850"/>
              <a:gd name="connsiteY80" fmla="*/ 28575 h 1009650"/>
              <a:gd name="connsiteX81" fmla="*/ 327024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878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15925 w 4006850"/>
              <a:gd name="connsiteY79" fmla="*/ 42862 h 1009650"/>
              <a:gd name="connsiteX80" fmla="*/ 415925 w 4006850"/>
              <a:gd name="connsiteY80" fmla="*/ 28575 h 1009650"/>
              <a:gd name="connsiteX81" fmla="*/ 327024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878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15925 w 4006850"/>
              <a:gd name="connsiteY79" fmla="*/ 38100 h 1009650"/>
              <a:gd name="connsiteX80" fmla="*/ 415925 w 4006850"/>
              <a:gd name="connsiteY80" fmla="*/ 28575 h 1009650"/>
              <a:gd name="connsiteX81" fmla="*/ 327024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878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9500 w 4006850"/>
              <a:gd name="connsiteY50" fmla="*/ 422275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15925 w 4006850"/>
              <a:gd name="connsiteY79" fmla="*/ 42862 h 1009650"/>
              <a:gd name="connsiteX80" fmla="*/ 415925 w 4006850"/>
              <a:gd name="connsiteY80" fmla="*/ 28575 h 1009650"/>
              <a:gd name="connsiteX81" fmla="*/ 327024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878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76325 w 4006850"/>
              <a:gd name="connsiteY50" fmla="*/ 436562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15925 w 4006850"/>
              <a:gd name="connsiteY79" fmla="*/ 42862 h 1009650"/>
              <a:gd name="connsiteX80" fmla="*/ 415925 w 4006850"/>
              <a:gd name="connsiteY80" fmla="*/ 28575 h 1009650"/>
              <a:gd name="connsiteX81" fmla="*/ 327024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 name="connsiteX0" fmla="*/ 4006850 w 4006850"/>
              <a:gd name="connsiteY0" fmla="*/ 1009650 h 1009650"/>
              <a:gd name="connsiteX1" fmla="*/ 3708400 w 4006850"/>
              <a:gd name="connsiteY1" fmla="*/ 1009650 h 1009650"/>
              <a:gd name="connsiteX2" fmla="*/ 3708400 w 4006850"/>
              <a:gd name="connsiteY2" fmla="*/ 933450 h 1009650"/>
              <a:gd name="connsiteX3" fmla="*/ 3416300 w 4006850"/>
              <a:gd name="connsiteY3" fmla="*/ 933450 h 1009650"/>
              <a:gd name="connsiteX4" fmla="*/ 3416300 w 4006850"/>
              <a:gd name="connsiteY4" fmla="*/ 876300 h 1009650"/>
              <a:gd name="connsiteX5" fmla="*/ 3060700 w 4006850"/>
              <a:gd name="connsiteY5" fmla="*/ 876300 h 1009650"/>
              <a:gd name="connsiteX6" fmla="*/ 3060700 w 4006850"/>
              <a:gd name="connsiteY6" fmla="*/ 841375 h 1009650"/>
              <a:gd name="connsiteX7" fmla="*/ 2759075 w 4006850"/>
              <a:gd name="connsiteY7" fmla="*/ 841375 h 1009650"/>
              <a:gd name="connsiteX8" fmla="*/ 2759075 w 4006850"/>
              <a:gd name="connsiteY8" fmla="*/ 841375 h 1009650"/>
              <a:gd name="connsiteX9" fmla="*/ 2759075 w 4006850"/>
              <a:gd name="connsiteY9" fmla="*/ 809625 h 1009650"/>
              <a:gd name="connsiteX10" fmla="*/ 2730500 w 4006850"/>
              <a:gd name="connsiteY10" fmla="*/ 809625 h 1009650"/>
              <a:gd name="connsiteX11" fmla="*/ 2730500 w 4006850"/>
              <a:gd name="connsiteY11" fmla="*/ 796925 h 1009650"/>
              <a:gd name="connsiteX12" fmla="*/ 2657475 w 4006850"/>
              <a:gd name="connsiteY12" fmla="*/ 796925 h 1009650"/>
              <a:gd name="connsiteX13" fmla="*/ 2657475 w 4006850"/>
              <a:gd name="connsiteY13" fmla="*/ 777875 h 1009650"/>
              <a:gd name="connsiteX14" fmla="*/ 2425700 w 4006850"/>
              <a:gd name="connsiteY14" fmla="*/ 777875 h 1009650"/>
              <a:gd name="connsiteX15" fmla="*/ 2425700 w 4006850"/>
              <a:gd name="connsiteY15" fmla="*/ 752475 h 1009650"/>
              <a:gd name="connsiteX16" fmla="*/ 2079625 w 4006850"/>
              <a:gd name="connsiteY16" fmla="*/ 752475 h 1009650"/>
              <a:gd name="connsiteX17" fmla="*/ 2079625 w 4006850"/>
              <a:gd name="connsiteY17" fmla="*/ 720725 h 1009650"/>
              <a:gd name="connsiteX18" fmla="*/ 2070100 w 4006850"/>
              <a:gd name="connsiteY18" fmla="*/ 720725 h 1009650"/>
              <a:gd name="connsiteX19" fmla="*/ 2070100 w 4006850"/>
              <a:gd name="connsiteY19" fmla="*/ 695325 h 1009650"/>
              <a:gd name="connsiteX20" fmla="*/ 1857375 w 4006850"/>
              <a:gd name="connsiteY20" fmla="*/ 695325 h 1009650"/>
              <a:gd name="connsiteX21" fmla="*/ 1857375 w 4006850"/>
              <a:gd name="connsiteY21" fmla="*/ 679450 h 1009650"/>
              <a:gd name="connsiteX22" fmla="*/ 1758950 w 4006850"/>
              <a:gd name="connsiteY22" fmla="*/ 679450 h 1009650"/>
              <a:gd name="connsiteX23" fmla="*/ 1758950 w 4006850"/>
              <a:gd name="connsiteY23" fmla="*/ 660400 h 1009650"/>
              <a:gd name="connsiteX24" fmla="*/ 1758950 w 4006850"/>
              <a:gd name="connsiteY24" fmla="*/ 660400 h 1009650"/>
              <a:gd name="connsiteX25" fmla="*/ 1736725 w 4006850"/>
              <a:gd name="connsiteY25" fmla="*/ 660400 h 1009650"/>
              <a:gd name="connsiteX26" fmla="*/ 1736725 w 4006850"/>
              <a:gd name="connsiteY26" fmla="*/ 638175 h 1009650"/>
              <a:gd name="connsiteX27" fmla="*/ 1728787 w 4006850"/>
              <a:gd name="connsiteY27" fmla="*/ 638175 h 1009650"/>
              <a:gd name="connsiteX28" fmla="*/ 1727200 w 4006850"/>
              <a:gd name="connsiteY28" fmla="*/ 622300 h 1009650"/>
              <a:gd name="connsiteX29" fmla="*/ 1666875 w 4006850"/>
              <a:gd name="connsiteY29" fmla="*/ 622300 h 1009650"/>
              <a:gd name="connsiteX30" fmla="*/ 1666875 w 4006850"/>
              <a:gd name="connsiteY30" fmla="*/ 606425 h 1009650"/>
              <a:gd name="connsiteX31" fmla="*/ 1597025 w 4006850"/>
              <a:gd name="connsiteY31" fmla="*/ 606425 h 1009650"/>
              <a:gd name="connsiteX32" fmla="*/ 1597025 w 4006850"/>
              <a:gd name="connsiteY32" fmla="*/ 606425 h 1009650"/>
              <a:gd name="connsiteX33" fmla="*/ 1581150 w 4006850"/>
              <a:gd name="connsiteY33" fmla="*/ 590550 h 1009650"/>
              <a:gd name="connsiteX34" fmla="*/ 1581150 w 4006850"/>
              <a:gd name="connsiteY34" fmla="*/ 571500 h 1009650"/>
              <a:gd name="connsiteX35" fmla="*/ 1571625 w 4006850"/>
              <a:gd name="connsiteY35" fmla="*/ 571500 h 1009650"/>
              <a:gd name="connsiteX36" fmla="*/ 1571625 w 4006850"/>
              <a:gd name="connsiteY36" fmla="*/ 549275 h 1009650"/>
              <a:gd name="connsiteX37" fmla="*/ 1466850 w 4006850"/>
              <a:gd name="connsiteY37" fmla="*/ 549275 h 1009650"/>
              <a:gd name="connsiteX38" fmla="*/ 1466850 w 4006850"/>
              <a:gd name="connsiteY38" fmla="*/ 533400 h 1009650"/>
              <a:gd name="connsiteX39" fmla="*/ 1428750 w 4006850"/>
              <a:gd name="connsiteY39" fmla="*/ 533400 h 1009650"/>
              <a:gd name="connsiteX40" fmla="*/ 1428750 w 4006850"/>
              <a:gd name="connsiteY40" fmla="*/ 533400 h 1009650"/>
              <a:gd name="connsiteX41" fmla="*/ 1409700 w 4006850"/>
              <a:gd name="connsiteY41" fmla="*/ 533400 h 1009650"/>
              <a:gd name="connsiteX42" fmla="*/ 1409700 w 4006850"/>
              <a:gd name="connsiteY42" fmla="*/ 498475 h 1009650"/>
              <a:gd name="connsiteX43" fmla="*/ 1152525 w 4006850"/>
              <a:gd name="connsiteY43" fmla="*/ 498475 h 1009650"/>
              <a:gd name="connsiteX44" fmla="*/ 1152525 w 4006850"/>
              <a:gd name="connsiteY44" fmla="*/ 476250 h 1009650"/>
              <a:gd name="connsiteX45" fmla="*/ 1095375 w 4006850"/>
              <a:gd name="connsiteY45" fmla="*/ 476250 h 1009650"/>
              <a:gd name="connsiteX46" fmla="*/ 1095375 w 4006850"/>
              <a:gd name="connsiteY46" fmla="*/ 476250 h 1009650"/>
              <a:gd name="connsiteX47" fmla="*/ 1095375 w 4006850"/>
              <a:gd name="connsiteY47" fmla="*/ 476250 h 1009650"/>
              <a:gd name="connsiteX48" fmla="*/ 1095375 w 4006850"/>
              <a:gd name="connsiteY48" fmla="*/ 438150 h 1009650"/>
              <a:gd name="connsiteX49" fmla="*/ 1095375 w 4006850"/>
              <a:gd name="connsiteY49" fmla="*/ 438150 h 1009650"/>
              <a:gd name="connsiteX50" fmla="*/ 1081088 w 4006850"/>
              <a:gd name="connsiteY50" fmla="*/ 436562 h 1009650"/>
              <a:gd name="connsiteX51" fmla="*/ 1079500 w 4006850"/>
              <a:gd name="connsiteY51" fmla="*/ 371475 h 1009650"/>
              <a:gd name="connsiteX52" fmla="*/ 987425 w 4006850"/>
              <a:gd name="connsiteY52" fmla="*/ 371475 h 1009650"/>
              <a:gd name="connsiteX53" fmla="*/ 987425 w 4006850"/>
              <a:gd name="connsiteY53" fmla="*/ 371475 h 1009650"/>
              <a:gd name="connsiteX54" fmla="*/ 987425 w 4006850"/>
              <a:gd name="connsiteY54" fmla="*/ 355600 h 1009650"/>
              <a:gd name="connsiteX55" fmla="*/ 787400 w 4006850"/>
              <a:gd name="connsiteY55" fmla="*/ 355600 h 1009650"/>
              <a:gd name="connsiteX56" fmla="*/ 787400 w 4006850"/>
              <a:gd name="connsiteY56" fmla="*/ 330200 h 1009650"/>
              <a:gd name="connsiteX57" fmla="*/ 774700 w 4006850"/>
              <a:gd name="connsiteY57" fmla="*/ 330200 h 1009650"/>
              <a:gd name="connsiteX58" fmla="*/ 774700 w 4006850"/>
              <a:gd name="connsiteY58" fmla="*/ 301625 h 1009650"/>
              <a:gd name="connsiteX59" fmla="*/ 768350 w 4006850"/>
              <a:gd name="connsiteY59" fmla="*/ 301625 h 1009650"/>
              <a:gd name="connsiteX60" fmla="*/ 768350 w 4006850"/>
              <a:gd name="connsiteY60" fmla="*/ 225425 h 1009650"/>
              <a:gd name="connsiteX61" fmla="*/ 758825 w 4006850"/>
              <a:gd name="connsiteY61" fmla="*/ 225425 h 1009650"/>
              <a:gd name="connsiteX62" fmla="*/ 758825 w 4006850"/>
              <a:gd name="connsiteY62" fmla="*/ 200025 h 1009650"/>
              <a:gd name="connsiteX63" fmla="*/ 758825 w 4006850"/>
              <a:gd name="connsiteY63" fmla="*/ 200025 h 1009650"/>
              <a:gd name="connsiteX64" fmla="*/ 746125 w 4006850"/>
              <a:gd name="connsiteY64" fmla="*/ 200025 h 1009650"/>
              <a:gd name="connsiteX65" fmla="*/ 746125 w 4006850"/>
              <a:gd name="connsiteY65" fmla="*/ 168275 h 1009650"/>
              <a:gd name="connsiteX66" fmla="*/ 720725 w 4006850"/>
              <a:gd name="connsiteY66" fmla="*/ 168275 h 1009650"/>
              <a:gd name="connsiteX67" fmla="*/ 720725 w 4006850"/>
              <a:gd name="connsiteY67" fmla="*/ 168275 h 1009650"/>
              <a:gd name="connsiteX68" fmla="*/ 720725 w 4006850"/>
              <a:gd name="connsiteY68" fmla="*/ 152400 h 1009650"/>
              <a:gd name="connsiteX69" fmla="*/ 660400 w 4006850"/>
              <a:gd name="connsiteY69" fmla="*/ 152400 h 1009650"/>
              <a:gd name="connsiteX70" fmla="*/ 660400 w 4006850"/>
              <a:gd name="connsiteY70" fmla="*/ 130175 h 1009650"/>
              <a:gd name="connsiteX71" fmla="*/ 631825 w 4006850"/>
              <a:gd name="connsiteY71" fmla="*/ 130175 h 1009650"/>
              <a:gd name="connsiteX72" fmla="*/ 631825 w 4006850"/>
              <a:gd name="connsiteY72" fmla="*/ 130175 h 1009650"/>
              <a:gd name="connsiteX73" fmla="*/ 631825 w 4006850"/>
              <a:gd name="connsiteY73" fmla="*/ 130175 h 1009650"/>
              <a:gd name="connsiteX74" fmla="*/ 631825 w 4006850"/>
              <a:gd name="connsiteY74" fmla="*/ 101600 h 1009650"/>
              <a:gd name="connsiteX75" fmla="*/ 441325 w 4006850"/>
              <a:gd name="connsiteY75" fmla="*/ 101600 h 1009650"/>
              <a:gd name="connsiteX76" fmla="*/ 441325 w 4006850"/>
              <a:gd name="connsiteY76" fmla="*/ 73025 h 1009650"/>
              <a:gd name="connsiteX77" fmla="*/ 428625 w 4006850"/>
              <a:gd name="connsiteY77" fmla="*/ 73025 h 1009650"/>
              <a:gd name="connsiteX78" fmla="*/ 428625 w 4006850"/>
              <a:gd name="connsiteY78" fmla="*/ 41275 h 1009650"/>
              <a:gd name="connsiteX79" fmla="*/ 415925 w 4006850"/>
              <a:gd name="connsiteY79" fmla="*/ 42862 h 1009650"/>
              <a:gd name="connsiteX80" fmla="*/ 415925 w 4006850"/>
              <a:gd name="connsiteY80" fmla="*/ 28575 h 1009650"/>
              <a:gd name="connsiteX81" fmla="*/ 327024 w 4006850"/>
              <a:gd name="connsiteY81" fmla="*/ 28575 h 1009650"/>
              <a:gd name="connsiteX82" fmla="*/ 327025 w 4006850"/>
              <a:gd name="connsiteY82" fmla="*/ 15875 h 1009650"/>
              <a:gd name="connsiteX83" fmla="*/ 171450 w 4006850"/>
              <a:gd name="connsiteY83" fmla="*/ 15875 h 1009650"/>
              <a:gd name="connsiteX84" fmla="*/ 171450 w 4006850"/>
              <a:gd name="connsiteY84" fmla="*/ 15875 h 1009650"/>
              <a:gd name="connsiteX85" fmla="*/ 171450 w 4006850"/>
              <a:gd name="connsiteY85" fmla="*/ 15875 h 1009650"/>
              <a:gd name="connsiteX86" fmla="*/ 171450 w 4006850"/>
              <a:gd name="connsiteY86" fmla="*/ 0 h 1009650"/>
              <a:gd name="connsiteX87" fmla="*/ 0 w 4006850"/>
              <a:gd name="connsiteY87" fmla="*/ 0 h 100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006850" h="1009650">
                <a:moveTo>
                  <a:pt x="4006850" y="1009650"/>
                </a:moveTo>
                <a:lnTo>
                  <a:pt x="3708400" y="1009650"/>
                </a:lnTo>
                <a:lnTo>
                  <a:pt x="3708400" y="933450"/>
                </a:lnTo>
                <a:lnTo>
                  <a:pt x="3416300" y="933450"/>
                </a:lnTo>
                <a:lnTo>
                  <a:pt x="3416300" y="876300"/>
                </a:lnTo>
                <a:lnTo>
                  <a:pt x="3060700" y="876300"/>
                </a:lnTo>
                <a:lnTo>
                  <a:pt x="3060700" y="841375"/>
                </a:lnTo>
                <a:lnTo>
                  <a:pt x="2759075" y="841375"/>
                </a:lnTo>
                <a:lnTo>
                  <a:pt x="2759075" y="841375"/>
                </a:lnTo>
                <a:lnTo>
                  <a:pt x="2759075" y="809625"/>
                </a:lnTo>
                <a:lnTo>
                  <a:pt x="2730500" y="809625"/>
                </a:lnTo>
                <a:lnTo>
                  <a:pt x="2730500" y="796925"/>
                </a:lnTo>
                <a:lnTo>
                  <a:pt x="2657475" y="796925"/>
                </a:lnTo>
                <a:lnTo>
                  <a:pt x="2657475" y="777875"/>
                </a:lnTo>
                <a:lnTo>
                  <a:pt x="2425700" y="777875"/>
                </a:lnTo>
                <a:lnTo>
                  <a:pt x="2425700" y="752475"/>
                </a:lnTo>
                <a:lnTo>
                  <a:pt x="2079625" y="752475"/>
                </a:lnTo>
                <a:lnTo>
                  <a:pt x="2079625" y="720725"/>
                </a:lnTo>
                <a:lnTo>
                  <a:pt x="2070100" y="720725"/>
                </a:lnTo>
                <a:lnTo>
                  <a:pt x="2070100" y="695325"/>
                </a:lnTo>
                <a:lnTo>
                  <a:pt x="1857375" y="695325"/>
                </a:lnTo>
                <a:lnTo>
                  <a:pt x="1857375" y="679450"/>
                </a:lnTo>
                <a:lnTo>
                  <a:pt x="1758950" y="679450"/>
                </a:lnTo>
                <a:lnTo>
                  <a:pt x="1758950" y="660400"/>
                </a:lnTo>
                <a:lnTo>
                  <a:pt x="1758950" y="660400"/>
                </a:lnTo>
                <a:lnTo>
                  <a:pt x="1736725" y="660400"/>
                </a:lnTo>
                <a:lnTo>
                  <a:pt x="1736725" y="638175"/>
                </a:lnTo>
                <a:lnTo>
                  <a:pt x="1728787" y="638175"/>
                </a:lnTo>
                <a:lnTo>
                  <a:pt x="1727200" y="622300"/>
                </a:lnTo>
                <a:lnTo>
                  <a:pt x="1666875" y="622300"/>
                </a:lnTo>
                <a:lnTo>
                  <a:pt x="1666875" y="606425"/>
                </a:lnTo>
                <a:lnTo>
                  <a:pt x="1597025" y="606425"/>
                </a:lnTo>
                <a:lnTo>
                  <a:pt x="1597025" y="606425"/>
                </a:lnTo>
                <a:lnTo>
                  <a:pt x="1581150" y="590550"/>
                </a:lnTo>
                <a:lnTo>
                  <a:pt x="1581150" y="571500"/>
                </a:lnTo>
                <a:lnTo>
                  <a:pt x="1571625" y="571500"/>
                </a:lnTo>
                <a:lnTo>
                  <a:pt x="1571625" y="549275"/>
                </a:lnTo>
                <a:lnTo>
                  <a:pt x="1466850" y="549275"/>
                </a:lnTo>
                <a:lnTo>
                  <a:pt x="1466850" y="533400"/>
                </a:lnTo>
                <a:lnTo>
                  <a:pt x="1428750" y="533400"/>
                </a:lnTo>
                <a:lnTo>
                  <a:pt x="1428750" y="533400"/>
                </a:lnTo>
                <a:lnTo>
                  <a:pt x="1409700" y="533400"/>
                </a:lnTo>
                <a:lnTo>
                  <a:pt x="1409700" y="498475"/>
                </a:lnTo>
                <a:lnTo>
                  <a:pt x="1152525" y="498475"/>
                </a:lnTo>
                <a:lnTo>
                  <a:pt x="1152525" y="476250"/>
                </a:lnTo>
                <a:lnTo>
                  <a:pt x="1095375" y="476250"/>
                </a:lnTo>
                <a:lnTo>
                  <a:pt x="1095375" y="476250"/>
                </a:lnTo>
                <a:lnTo>
                  <a:pt x="1095375" y="476250"/>
                </a:lnTo>
                <a:lnTo>
                  <a:pt x="1095375" y="438150"/>
                </a:lnTo>
                <a:lnTo>
                  <a:pt x="1095375" y="438150"/>
                </a:lnTo>
                <a:lnTo>
                  <a:pt x="1081088" y="436562"/>
                </a:lnTo>
                <a:cubicBezTo>
                  <a:pt x="1080559" y="414866"/>
                  <a:pt x="1080029" y="393171"/>
                  <a:pt x="1079500" y="371475"/>
                </a:cubicBezTo>
                <a:lnTo>
                  <a:pt x="987425" y="371475"/>
                </a:lnTo>
                <a:lnTo>
                  <a:pt x="987425" y="371475"/>
                </a:lnTo>
                <a:lnTo>
                  <a:pt x="987425" y="355600"/>
                </a:lnTo>
                <a:lnTo>
                  <a:pt x="787400" y="355600"/>
                </a:lnTo>
                <a:lnTo>
                  <a:pt x="787400" y="330200"/>
                </a:lnTo>
                <a:lnTo>
                  <a:pt x="774700" y="330200"/>
                </a:lnTo>
                <a:lnTo>
                  <a:pt x="774700" y="301625"/>
                </a:lnTo>
                <a:lnTo>
                  <a:pt x="768350" y="301625"/>
                </a:lnTo>
                <a:lnTo>
                  <a:pt x="768350" y="225425"/>
                </a:lnTo>
                <a:lnTo>
                  <a:pt x="758825" y="225425"/>
                </a:lnTo>
                <a:lnTo>
                  <a:pt x="758825" y="200025"/>
                </a:lnTo>
                <a:lnTo>
                  <a:pt x="758825" y="200025"/>
                </a:lnTo>
                <a:lnTo>
                  <a:pt x="746125" y="200025"/>
                </a:lnTo>
                <a:lnTo>
                  <a:pt x="746125" y="168275"/>
                </a:lnTo>
                <a:lnTo>
                  <a:pt x="720725" y="168275"/>
                </a:lnTo>
                <a:lnTo>
                  <a:pt x="720725" y="168275"/>
                </a:lnTo>
                <a:lnTo>
                  <a:pt x="720725" y="152400"/>
                </a:lnTo>
                <a:lnTo>
                  <a:pt x="660400" y="152400"/>
                </a:lnTo>
                <a:lnTo>
                  <a:pt x="660400" y="130175"/>
                </a:lnTo>
                <a:lnTo>
                  <a:pt x="631825" y="130175"/>
                </a:lnTo>
                <a:lnTo>
                  <a:pt x="631825" y="130175"/>
                </a:lnTo>
                <a:lnTo>
                  <a:pt x="631825" y="130175"/>
                </a:lnTo>
                <a:lnTo>
                  <a:pt x="631825" y="101600"/>
                </a:lnTo>
                <a:lnTo>
                  <a:pt x="441325" y="101600"/>
                </a:lnTo>
                <a:lnTo>
                  <a:pt x="441325" y="73025"/>
                </a:lnTo>
                <a:lnTo>
                  <a:pt x="428625" y="73025"/>
                </a:lnTo>
                <a:lnTo>
                  <a:pt x="428625" y="41275"/>
                </a:lnTo>
                <a:lnTo>
                  <a:pt x="415925" y="42862"/>
                </a:lnTo>
                <a:lnTo>
                  <a:pt x="415925" y="28575"/>
                </a:lnTo>
                <a:lnTo>
                  <a:pt x="327024" y="28575"/>
                </a:lnTo>
                <a:cubicBezTo>
                  <a:pt x="327024" y="24342"/>
                  <a:pt x="327025" y="20108"/>
                  <a:pt x="327025" y="15875"/>
                </a:cubicBezTo>
                <a:lnTo>
                  <a:pt x="171450" y="15875"/>
                </a:lnTo>
                <a:lnTo>
                  <a:pt x="171450" y="15875"/>
                </a:lnTo>
                <a:lnTo>
                  <a:pt x="171450" y="15875"/>
                </a:lnTo>
                <a:lnTo>
                  <a:pt x="171450"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243" name="Straight Connector 242">
            <a:extLst>
              <a:ext uri="{FF2B5EF4-FFF2-40B4-BE49-F238E27FC236}">
                <a16:creationId xmlns:a16="http://schemas.microsoft.com/office/drawing/2014/main" id="{11A4C1A4-B27E-B668-B1E5-800BEDCE0108}"/>
              </a:ext>
            </a:extLst>
          </p:cNvPr>
          <p:cNvCxnSpPr>
            <a:cxnSpLocks/>
          </p:cNvCxnSpPr>
          <p:nvPr/>
        </p:nvCxnSpPr>
        <p:spPr bwMode="auto">
          <a:xfrm>
            <a:off x="2530411" y="5216017"/>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09D6646C-B34C-F281-1698-26FBE9E1EA10}"/>
              </a:ext>
            </a:extLst>
          </p:cNvPr>
          <p:cNvCxnSpPr>
            <a:cxnSpLocks/>
          </p:cNvCxnSpPr>
          <p:nvPr/>
        </p:nvCxnSpPr>
        <p:spPr bwMode="auto">
          <a:xfrm>
            <a:off x="3466937" y="5350954"/>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142F108D-CC05-3260-9A02-6EDB897D6D0B}"/>
              </a:ext>
            </a:extLst>
          </p:cNvPr>
          <p:cNvCxnSpPr>
            <a:cxnSpLocks/>
          </p:cNvCxnSpPr>
          <p:nvPr/>
        </p:nvCxnSpPr>
        <p:spPr bwMode="auto">
          <a:xfrm>
            <a:off x="3615829" y="5350954"/>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BEEDAFAA-011B-65BF-E589-3A9438E05C32}"/>
              </a:ext>
            </a:extLst>
          </p:cNvPr>
          <p:cNvCxnSpPr>
            <a:cxnSpLocks/>
          </p:cNvCxnSpPr>
          <p:nvPr/>
        </p:nvCxnSpPr>
        <p:spPr bwMode="auto">
          <a:xfrm>
            <a:off x="3708603" y="5350954"/>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FE738622-BDA1-9E5B-4682-1812F93E5220}"/>
              </a:ext>
            </a:extLst>
          </p:cNvPr>
          <p:cNvCxnSpPr>
            <a:cxnSpLocks/>
          </p:cNvCxnSpPr>
          <p:nvPr/>
        </p:nvCxnSpPr>
        <p:spPr bwMode="auto">
          <a:xfrm>
            <a:off x="4129290" y="5458700"/>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02E7FD07-B8B4-6521-AECC-41A3C19CD96F}"/>
              </a:ext>
            </a:extLst>
          </p:cNvPr>
          <p:cNvCxnSpPr>
            <a:cxnSpLocks/>
          </p:cNvCxnSpPr>
          <p:nvPr/>
        </p:nvCxnSpPr>
        <p:spPr bwMode="auto">
          <a:xfrm>
            <a:off x="4289628" y="5458700"/>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02E94C36-1ABD-50A3-1AB8-F3370993D23C}"/>
              </a:ext>
            </a:extLst>
          </p:cNvPr>
          <p:cNvCxnSpPr>
            <a:cxnSpLocks/>
          </p:cNvCxnSpPr>
          <p:nvPr/>
        </p:nvCxnSpPr>
        <p:spPr bwMode="auto">
          <a:xfrm>
            <a:off x="4900382" y="5458700"/>
            <a:ext cx="0" cy="63500"/>
          </a:xfrm>
          <a:prstGeom prst="line">
            <a:avLst/>
          </a:prstGeom>
          <a:noFill/>
          <a:ln w="28575" cap="flat" cmpd="sng" algn="ctr">
            <a:solidFill>
              <a:schemeClr val="accent3"/>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C398B5DB-AE45-136E-2459-4DBFBA35E0BD}"/>
              </a:ext>
            </a:extLst>
          </p:cNvPr>
          <p:cNvCxnSpPr>
            <a:cxnSpLocks/>
          </p:cNvCxnSpPr>
          <p:nvPr/>
        </p:nvCxnSpPr>
        <p:spPr bwMode="auto">
          <a:xfrm rot="16200000">
            <a:off x="1999344" y="471014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2389900B-53A1-CC3D-269E-D5F1570FE5D5}"/>
              </a:ext>
            </a:extLst>
          </p:cNvPr>
          <p:cNvCxnSpPr>
            <a:cxnSpLocks/>
          </p:cNvCxnSpPr>
          <p:nvPr/>
        </p:nvCxnSpPr>
        <p:spPr bwMode="auto">
          <a:xfrm rot="10800000">
            <a:off x="2702800" y="490569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BF3E060F-E4AF-4AE9-54ED-7BFBF5FCA1F2}"/>
              </a:ext>
            </a:extLst>
          </p:cNvPr>
          <p:cNvCxnSpPr>
            <a:cxnSpLocks/>
          </p:cNvCxnSpPr>
          <p:nvPr/>
        </p:nvCxnSpPr>
        <p:spPr bwMode="auto">
          <a:xfrm rot="10800000">
            <a:off x="3247808" y="5052998"/>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4B21226A-5E55-2D3B-C0CD-E4F60C2558C5}"/>
              </a:ext>
            </a:extLst>
          </p:cNvPr>
          <p:cNvCxnSpPr>
            <a:cxnSpLocks/>
          </p:cNvCxnSpPr>
          <p:nvPr/>
        </p:nvCxnSpPr>
        <p:spPr bwMode="auto">
          <a:xfrm rot="10800000">
            <a:off x="3889653" y="5145992"/>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D72086C4-E3A7-817C-EF22-F38F207A8606}"/>
              </a:ext>
            </a:extLst>
          </p:cNvPr>
          <p:cNvCxnSpPr>
            <a:cxnSpLocks/>
          </p:cNvCxnSpPr>
          <p:nvPr/>
        </p:nvCxnSpPr>
        <p:spPr bwMode="auto">
          <a:xfrm rot="10800000">
            <a:off x="4005541" y="520291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39B7B24D-B9F0-E2CA-1982-EC17EA01873E}"/>
              </a:ext>
            </a:extLst>
          </p:cNvPr>
          <p:cNvCxnSpPr>
            <a:cxnSpLocks/>
          </p:cNvCxnSpPr>
          <p:nvPr/>
        </p:nvCxnSpPr>
        <p:spPr bwMode="auto">
          <a:xfrm rot="10800000">
            <a:off x="4267625" y="5196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823938F6-1D46-590C-A46E-8527B3450911}"/>
              </a:ext>
            </a:extLst>
          </p:cNvPr>
          <p:cNvCxnSpPr>
            <a:cxnSpLocks/>
          </p:cNvCxnSpPr>
          <p:nvPr/>
        </p:nvCxnSpPr>
        <p:spPr bwMode="auto">
          <a:xfrm rot="10800000">
            <a:off x="4241058" y="5196723"/>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1B51DA57-8D3C-8F4A-3FD4-A8DDE9521B17}"/>
              </a:ext>
            </a:extLst>
          </p:cNvPr>
          <p:cNvCxnSpPr>
            <a:cxnSpLocks/>
          </p:cNvCxnSpPr>
          <p:nvPr/>
        </p:nvCxnSpPr>
        <p:spPr bwMode="auto">
          <a:xfrm rot="10800000">
            <a:off x="4309482" y="523466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3F6527ED-0DD2-0337-B29B-F75AF76179C6}"/>
              </a:ext>
            </a:extLst>
          </p:cNvPr>
          <p:cNvCxnSpPr>
            <a:cxnSpLocks/>
          </p:cNvCxnSpPr>
          <p:nvPr/>
        </p:nvCxnSpPr>
        <p:spPr bwMode="auto">
          <a:xfrm rot="10800000">
            <a:off x="4536795" y="523466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5C2DA024-95A6-C48B-82A1-C57403B9FC04}"/>
              </a:ext>
            </a:extLst>
          </p:cNvPr>
          <p:cNvCxnSpPr>
            <a:cxnSpLocks/>
          </p:cNvCxnSpPr>
          <p:nvPr/>
        </p:nvCxnSpPr>
        <p:spPr bwMode="auto">
          <a:xfrm rot="10800000">
            <a:off x="4573131" y="523466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4B1CFDD9-59AF-91CE-7DB5-804E46FFBFA0}"/>
              </a:ext>
            </a:extLst>
          </p:cNvPr>
          <p:cNvCxnSpPr>
            <a:cxnSpLocks/>
          </p:cNvCxnSpPr>
          <p:nvPr/>
        </p:nvCxnSpPr>
        <p:spPr bwMode="auto">
          <a:xfrm rot="10800000">
            <a:off x="4607408" y="523466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80CFEBC4-22EE-E782-B404-5C471F74F348}"/>
              </a:ext>
            </a:extLst>
          </p:cNvPr>
          <p:cNvCxnSpPr>
            <a:cxnSpLocks/>
          </p:cNvCxnSpPr>
          <p:nvPr/>
        </p:nvCxnSpPr>
        <p:spPr bwMode="auto">
          <a:xfrm rot="10800000">
            <a:off x="4731233" y="528745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AA5A1C8F-B861-DDF0-2BCE-C33E8421CAD3}"/>
              </a:ext>
            </a:extLst>
          </p:cNvPr>
          <p:cNvCxnSpPr>
            <a:cxnSpLocks/>
          </p:cNvCxnSpPr>
          <p:nvPr/>
        </p:nvCxnSpPr>
        <p:spPr bwMode="auto">
          <a:xfrm rot="10800000">
            <a:off x="4958973" y="5363535"/>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BC7E8F4B-E0E9-7B5A-B10C-DB2E43A469B6}"/>
              </a:ext>
            </a:extLst>
          </p:cNvPr>
          <p:cNvCxnSpPr>
            <a:cxnSpLocks/>
          </p:cNvCxnSpPr>
          <p:nvPr/>
        </p:nvCxnSpPr>
        <p:spPr bwMode="auto">
          <a:xfrm rot="5400000">
            <a:off x="4614565" y="528745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24E677BA-4F29-8738-1DDC-D2EB04B070CA}"/>
              </a:ext>
            </a:extLst>
          </p:cNvPr>
          <p:cNvCxnSpPr>
            <a:cxnSpLocks/>
          </p:cNvCxnSpPr>
          <p:nvPr/>
        </p:nvCxnSpPr>
        <p:spPr bwMode="auto">
          <a:xfrm rot="5400000">
            <a:off x="3956536" y="5196723"/>
            <a:ext cx="0" cy="63500"/>
          </a:xfrm>
          <a:prstGeom prst="line">
            <a:avLst/>
          </a:prstGeom>
          <a:noFill/>
          <a:ln w="28575" cap="flat" cmpd="sng" algn="ctr">
            <a:solidFill>
              <a:schemeClr val="accent1"/>
            </a:solidFill>
            <a:prstDash val="solid"/>
            <a:round/>
            <a:headEnd type="none" w="med" len="med"/>
            <a:tailEnd type="none" w="med" len="med"/>
          </a:ln>
          <a:effectLst/>
        </p:spPr>
      </p:cxnSp>
      <p:graphicFrame>
        <p:nvGraphicFramePr>
          <p:cNvPr id="267" name="Table 2">
            <a:extLst>
              <a:ext uri="{FF2B5EF4-FFF2-40B4-BE49-F238E27FC236}">
                <a16:creationId xmlns:a16="http://schemas.microsoft.com/office/drawing/2014/main" id="{F4FA851B-8952-0AA6-5B9A-6B270CEACF65}"/>
              </a:ext>
            </a:extLst>
          </p:cNvPr>
          <p:cNvGraphicFramePr>
            <a:graphicFrameLocks noGrp="1"/>
          </p:cNvGraphicFramePr>
          <p:nvPr/>
        </p:nvGraphicFramePr>
        <p:xfrm>
          <a:off x="3483758" y="1650980"/>
          <a:ext cx="2560320" cy="932688"/>
        </p:xfrm>
        <a:graphic>
          <a:graphicData uri="http://schemas.openxmlformats.org/drawingml/2006/table">
            <a:tbl>
              <a:tblPr firstRow="1" bandRow="1">
                <a:tableStyleId>{5C22544A-7EE6-4342-B048-85BDC9FD1C3A}</a:tableStyleId>
              </a:tblPr>
              <a:tblGrid>
                <a:gridCol w="1554480">
                  <a:extLst>
                    <a:ext uri="{9D8B030D-6E8A-4147-A177-3AD203B41FA5}">
                      <a16:colId xmlns:a16="http://schemas.microsoft.com/office/drawing/2014/main" val="2100355811"/>
                    </a:ext>
                  </a:extLst>
                </a:gridCol>
                <a:gridCol w="1005840">
                  <a:extLst>
                    <a:ext uri="{9D8B030D-6E8A-4147-A177-3AD203B41FA5}">
                      <a16:colId xmlns:a16="http://schemas.microsoft.com/office/drawing/2014/main" val="3125197608"/>
                    </a:ext>
                  </a:extLst>
                </a:gridCol>
              </a:tblGrid>
              <a:tr h="0">
                <a:tc>
                  <a:txBody>
                    <a:bodyPr/>
                    <a:lstStyle/>
                    <a:p>
                      <a:pPr>
                        <a:lnSpc>
                          <a:spcPct val="90000"/>
                        </a:lnSpc>
                      </a:pPr>
                      <a:endParaRPr lang="en-US" sz="1200" dirty="0">
                        <a:solidFill>
                          <a:schemeClr val="bg1"/>
                        </a:solidFill>
                        <a:latin typeface="+mn-lt"/>
                      </a:endParaRP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Median PFS, </a:t>
                      </a:r>
                    </a:p>
                    <a:p>
                      <a:pPr algn="ctr">
                        <a:lnSpc>
                          <a:spcPct val="90000"/>
                        </a:lnSpc>
                      </a:pPr>
                      <a:r>
                        <a:rPr lang="en-US" sz="1200" dirty="0">
                          <a:solidFill>
                            <a:schemeClr val="bg1"/>
                          </a:solidFill>
                          <a:latin typeface="+mn-lt"/>
                        </a:rPr>
                        <a:t>Mo (95% CI)</a:t>
                      </a: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0803329"/>
                  </a:ext>
                </a:extLst>
              </a:tr>
              <a:tr h="0">
                <a:tc>
                  <a:txBody>
                    <a:bodyPr/>
                    <a:lstStyle/>
                    <a:p>
                      <a:pPr algn="r">
                        <a:lnSpc>
                          <a:spcPct val="90000"/>
                        </a:lnSpc>
                      </a:pPr>
                      <a:r>
                        <a:rPr kumimoji="0" lang="en-US" sz="1200" b="1" i="0" u="none" strike="noStrike" cap="none" normalizeH="0" baseline="0" dirty="0">
                          <a:ln>
                            <a:noFill/>
                          </a:ln>
                          <a:solidFill>
                            <a:schemeClr val="accent1"/>
                          </a:solidFill>
                          <a:effectLst/>
                          <a:latin typeface="+mn-lt"/>
                        </a:rPr>
                        <a:t>Rucaparib </a:t>
                      </a:r>
                      <a:r>
                        <a:rPr kumimoji="0" lang="en-US" sz="1200" b="0" i="0" u="none" strike="noStrike" cap="none" normalizeH="0" baseline="0" dirty="0">
                          <a:ln>
                            <a:noFill/>
                          </a:ln>
                          <a:solidFill>
                            <a:schemeClr val="accent1"/>
                          </a:solidFill>
                          <a:effectLst/>
                          <a:latin typeface="+mn-lt"/>
                        </a:rPr>
                        <a:t>(n = 91)</a:t>
                      </a:r>
                      <a:endParaRPr lang="en-US" sz="1200" b="1" dirty="0">
                        <a:solidFill>
                          <a:schemeClr val="accent1"/>
                        </a:solidFill>
                        <a:latin typeface="+mn-lt"/>
                      </a:endParaRP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NR (25.8-NR)</a:t>
                      </a: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85503402"/>
                  </a:ext>
                </a:extLst>
              </a:tr>
              <a:tr h="0">
                <a:tc>
                  <a:txBody>
                    <a:bodyPr/>
                    <a:lstStyle/>
                    <a:p>
                      <a:pPr algn="r">
                        <a:lnSpc>
                          <a:spcPct val="90000"/>
                        </a:lnSpc>
                      </a:pPr>
                      <a:r>
                        <a:rPr lang="en-US" sz="1200" b="1" dirty="0">
                          <a:solidFill>
                            <a:schemeClr val="accent3"/>
                          </a:solidFill>
                          <a:latin typeface="+mn-lt"/>
                        </a:rPr>
                        <a:t>Placebo </a:t>
                      </a:r>
                      <a:r>
                        <a:rPr lang="en-US" sz="1200" b="0" dirty="0">
                          <a:solidFill>
                            <a:schemeClr val="accent3"/>
                          </a:solidFill>
                          <a:latin typeface="+mn-lt"/>
                        </a:rPr>
                        <a:t>(n = 24)</a:t>
                      </a:r>
                      <a:endParaRPr lang="en-US" sz="1200" b="1" dirty="0">
                        <a:solidFill>
                          <a:schemeClr val="accent3"/>
                        </a:solidFill>
                        <a:latin typeface="+mn-lt"/>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14.7 (6.4-NR)</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157766"/>
                  </a:ext>
                </a:extLst>
              </a:tr>
            </a:tbl>
          </a:graphicData>
        </a:graphic>
      </p:graphicFrame>
      <p:sp>
        <p:nvSpPr>
          <p:cNvPr id="8" name="TextBox 7">
            <a:extLst>
              <a:ext uri="{FF2B5EF4-FFF2-40B4-BE49-F238E27FC236}">
                <a16:creationId xmlns:a16="http://schemas.microsoft.com/office/drawing/2014/main" id="{340ADC26-69D6-6FE9-0F1F-2A7B33207880}"/>
              </a:ext>
            </a:extLst>
          </p:cNvPr>
          <p:cNvSpPr txBox="1"/>
          <p:nvPr/>
        </p:nvSpPr>
        <p:spPr bwMode="auto">
          <a:xfrm>
            <a:off x="1244419" y="3337484"/>
            <a:ext cx="22236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HR: 0.40 (95% CI: 0.21-0.75)</a:t>
            </a:r>
          </a:p>
        </p:txBody>
      </p:sp>
      <p:graphicFrame>
        <p:nvGraphicFramePr>
          <p:cNvPr id="268" name="Table 2">
            <a:extLst>
              <a:ext uri="{FF2B5EF4-FFF2-40B4-BE49-F238E27FC236}">
                <a16:creationId xmlns:a16="http://schemas.microsoft.com/office/drawing/2014/main" id="{BD2199DF-9185-E4F6-F356-E23C9F3DBBE5}"/>
              </a:ext>
            </a:extLst>
          </p:cNvPr>
          <p:cNvGraphicFramePr>
            <a:graphicFrameLocks noGrp="1"/>
          </p:cNvGraphicFramePr>
          <p:nvPr/>
        </p:nvGraphicFramePr>
        <p:xfrm>
          <a:off x="3483877" y="4174508"/>
          <a:ext cx="2743200" cy="932688"/>
        </p:xfrm>
        <a:graphic>
          <a:graphicData uri="http://schemas.openxmlformats.org/drawingml/2006/table">
            <a:tbl>
              <a:tblPr firstRow="1" bandRow="1">
                <a:tableStyleId>{5C22544A-7EE6-4342-B048-85BDC9FD1C3A}</a:tableStyleId>
              </a:tblPr>
              <a:tblGrid>
                <a:gridCol w="1554480">
                  <a:extLst>
                    <a:ext uri="{9D8B030D-6E8A-4147-A177-3AD203B41FA5}">
                      <a16:colId xmlns:a16="http://schemas.microsoft.com/office/drawing/2014/main" val="2100355811"/>
                    </a:ext>
                  </a:extLst>
                </a:gridCol>
                <a:gridCol w="1188720">
                  <a:extLst>
                    <a:ext uri="{9D8B030D-6E8A-4147-A177-3AD203B41FA5}">
                      <a16:colId xmlns:a16="http://schemas.microsoft.com/office/drawing/2014/main" val="3125197608"/>
                    </a:ext>
                  </a:extLst>
                </a:gridCol>
              </a:tblGrid>
              <a:tr h="0">
                <a:tc>
                  <a:txBody>
                    <a:bodyPr/>
                    <a:lstStyle/>
                    <a:p>
                      <a:pPr>
                        <a:lnSpc>
                          <a:spcPct val="90000"/>
                        </a:lnSpc>
                      </a:pPr>
                      <a:endParaRPr lang="en-US" sz="1200" dirty="0">
                        <a:solidFill>
                          <a:schemeClr val="bg1"/>
                        </a:solidFill>
                        <a:latin typeface="+mn-lt"/>
                      </a:endParaRP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Median PFS, </a:t>
                      </a:r>
                    </a:p>
                    <a:p>
                      <a:pPr algn="ctr">
                        <a:lnSpc>
                          <a:spcPct val="90000"/>
                        </a:lnSpc>
                      </a:pPr>
                      <a:r>
                        <a:rPr lang="en-US" sz="1200" dirty="0">
                          <a:solidFill>
                            <a:schemeClr val="bg1"/>
                          </a:solidFill>
                          <a:latin typeface="+mn-lt"/>
                        </a:rPr>
                        <a:t>Mo (95% CI)</a:t>
                      </a: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0803329"/>
                  </a:ext>
                </a:extLst>
              </a:tr>
              <a:tr h="0">
                <a:tc>
                  <a:txBody>
                    <a:bodyPr/>
                    <a:lstStyle/>
                    <a:p>
                      <a:pPr algn="r">
                        <a:lnSpc>
                          <a:spcPct val="90000"/>
                        </a:lnSpc>
                      </a:pPr>
                      <a:r>
                        <a:rPr kumimoji="0" lang="en-US" sz="1200" b="1" i="0" u="none" strike="noStrike" cap="none" normalizeH="0" baseline="0" dirty="0">
                          <a:ln>
                            <a:noFill/>
                          </a:ln>
                          <a:solidFill>
                            <a:schemeClr val="accent1"/>
                          </a:solidFill>
                          <a:effectLst/>
                          <a:latin typeface="+mn-lt"/>
                        </a:rPr>
                        <a:t>Rucaparib </a:t>
                      </a:r>
                      <a:r>
                        <a:rPr kumimoji="0" lang="en-US" sz="1200" b="0" i="0" u="none" strike="noStrike" cap="none" normalizeH="0" baseline="0" dirty="0">
                          <a:ln>
                            <a:noFill/>
                          </a:ln>
                          <a:solidFill>
                            <a:schemeClr val="accent1"/>
                          </a:solidFill>
                          <a:effectLst/>
                          <a:latin typeface="+mn-lt"/>
                        </a:rPr>
                        <a:t>(n = 94)</a:t>
                      </a:r>
                      <a:endParaRPr lang="en-US" sz="1200" b="1" dirty="0">
                        <a:solidFill>
                          <a:schemeClr val="accent1"/>
                        </a:solidFill>
                        <a:latin typeface="+mn-lt"/>
                      </a:endParaRP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20.3 (13.4-31.1)</a:t>
                      </a: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85503402"/>
                  </a:ext>
                </a:extLst>
              </a:tr>
              <a:tr h="0">
                <a:tc>
                  <a:txBody>
                    <a:bodyPr/>
                    <a:lstStyle/>
                    <a:p>
                      <a:pPr algn="r">
                        <a:lnSpc>
                          <a:spcPct val="90000"/>
                        </a:lnSpc>
                      </a:pPr>
                      <a:r>
                        <a:rPr lang="en-US" sz="1200" b="1" dirty="0">
                          <a:solidFill>
                            <a:schemeClr val="accent3"/>
                          </a:solidFill>
                          <a:latin typeface="+mn-lt"/>
                        </a:rPr>
                        <a:t>Placebo </a:t>
                      </a:r>
                      <a:r>
                        <a:rPr lang="en-US" sz="1200" b="0" dirty="0">
                          <a:solidFill>
                            <a:schemeClr val="accent3"/>
                          </a:solidFill>
                          <a:latin typeface="+mn-lt"/>
                        </a:rPr>
                        <a:t>(n = 25)</a:t>
                      </a:r>
                      <a:endParaRPr lang="en-US" sz="1200" b="1" dirty="0">
                        <a:solidFill>
                          <a:schemeClr val="accent3"/>
                        </a:solidFill>
                        <a:latin typeface="+mn-lt"/>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9.2 (4.0-22.1)</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157766"/>
                  </a:ext>
                </a:extLst>
              </a:tr>
            </a:tbl>
          </a:graphicData>
        </a:graphic>
      </p:graphicFrame>
      <p:sp>
        <p:nvSpPr>
          <p:cNvPr id="269" name="TextBox 268">
            <a:extLst>
              <a:ext uri="{FF2B5EF4-FFF2-40B4-BE49-F238E27FC236}">
                <a16:creationId xmlns:a16="http://schemas.microsoft.com/office/drawing/2014/main" id="{FA647146-A8DE-DB06-FADE-198380D57637}"/>
              </a:ext>
            </a:extLst>
          </p:cNvPr>
          <p:cNvSpPr txBox="1"/>
          <p:nvPr/>
        </p:nvSpPr>
        <p:spPr bwMode="auto">
          <a:xfrm>
            <a:off x="1236060" y="5585230"/>
            <a:ext cx="22236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HR: 0.58 (95% CI: 0.33-1.01)</a:t>
            </a:r>
          </a:p>
        </p:txBody>
      </p:sp>
      <p:sp>
        <p:nvSpPr>
          <p:cNvPr id="270" name="TextBox 269">
            <a:extLst>
              <a:ext uri="{FF2B5EF4-FFF2-40B4-BE49-F238E27FC236}">
                <a16:creationId xmlns:a16="http://schemas.microsoft.com/office/drawing/2014/main" id="{7B9C5FE5-6EB8-4FC7-9F8C-8D5FA21EC8AE}"/>
              </a:ext>
            </a:extLst>
          </p:cNvPr>
          <p:cNvSpPr txBox="1"/>
          <p:nvPr/>
        </p:nvSpPr>
        <p:spPr bwMode="auto">
          <a:xfrm>
            <a:off x="6693330" y="3375169"/>
            <a:ext cx="22236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HR: 0.65 (95% CI: 0.45-0.95)</a:t>
            </a:r>
          </a:p>
        </p:txBody>
      </p:sp>
      <p:graphicFrame>
        <p:nvGraphicFramePr>
          <p:cNvPr id="271" name="Table 2">
            <a:extLst>
              <a:ext uri="{FF2B5EF4-FFF2-40B4-BE49-F238E27FC236}">
                <a16:creationId xmlns:a16="http://schemas.microsoft.com/office/drawing/2014/main" id="{FD0BEAE8-4C4B-FE7D-53B5-5C745FE4380B}"/>
              </a:ext>
            </a:extLst>
          </p:cNvPr>
          <p:cNvGraphicFramePr>
            <a:graphicFrameLocks noGrp="1"/>
          </p:cNvGraphicFramePr>
          <p:nvPr/>
        </p:nvGraphicFramePr>
        <p:xfrm>
          <a:off x="9008206" y="1650980"/>
          <a:ext cx="2743200" cy="932688"/>
        </p:xfrm>
        <a:graphic>
          <a:graphicData uri="http://schemas.openxmlformats.org/drawingml/2006/table">
            <a:tbl>
              <a:tblPr firstRow="1" bandRow="1">
                <a:tableStyleId>{5C22544A-7EE6-4342-B048-85BDC9FD1C3A}</a:tableStyleId>
              </a:tblPr>
              <a:tblGrid>
                <a:gridCol w="1554480">
                  <a:extLst>
                    <a:ext uri="{9D8B030D-6E8A-4147-A177-3AD203B41FA5}">
                      <a16:colId xmlns:a16="http://schemas.microsoft.com/office/drawing/2014/main" val="2100355811"/>
                    </a:ext>
                  </a:extLst>
                </a:gridCol>
                <a:gridCol w="1188720">
                  <a:extLst>
                    <a:ext uri="{9D8B030D-6E8A-4147-A177-3AD203B41FA5}">
                      <a16:colId xmlns:a16="http://schemas.microsoft.com/office/drawing/2014/main" val="3125197608"/>
                    </a:ext>
                  </a:extLst>
                </a:gridCol>
              </a:tblGrid>
              <a:tr h="0">
                <a:tc>
                  <a:txBody>
                    <a:bodyPr/>
                    <a:lstStyle/>
                    <a:p>
                      <a:pPr>
                        <a:lnSpc>
                          <a:spcPct val="90000"/>
                        </a:lnSpc>
                      </a:pPr>
                      <a:endParaRPr lang="en-US" sz="1200" dirty="0">
                        <a:solidFill>
                          <a:schemeClr val="bg1"/>
                        </a:solidFill>
                        <a:latin typeface="+mn-lt"/>
                      </a:endParaRP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Median PFS, </a:t>
                      </a:r>
                    </a:p>
                    <a:p>
                      <a:pPr algn="ctr">
                        <a:lnSpc>
                          <a:spcPct val="90000"/>
                        </a:lnSpc>
                      </a:pPr>
                      <a:r>
                        <a:rPr lang="en-US" sz="1200" dirty="0">
                          <a:solidFill>
                            <a:schemeClr val="bg1"/>
                          </a:solidFill>
                          <a:latin typeface="+mn-lt"/>
                        </a:rPr>
                        <a:t>Mo (95% CI)</a:t>
                      </a:r>
                    </a:p>
                  </a:txBody>
                  <a:tcPr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0803329"/>
                  </a:ext>
                </a:extLst>
              </a:tr>
              <a:tr h="0">
                <a:tc>
                  <a:txBody>
                    <a:bodyPr/>
                    <a:lstStyle/>
                    <a:p>
                      <a:pPr algn="r">
                        <a:lnSpc>
                          <a:spcPct val="90000"/>
                        </a:lnSpc>
                      </a:pPr>
                      <a:r>
                        <a:rPr kumimoji="0" lang="en-US" sz="1200" b="1" i="0" u="none" strike="noStrike" cap="none" normalizeH="0" baseline="0" dirty="0">
                          <a:ln>
                            <a:noFill/>
                          </a:ln>
                          <a:solidFill>
                            <a:schemeClr val="accent1"/>
                          </a:solidFill>
                          <a:effectLst/>
                          <a:latin typeface="+mn-lt"/>
                        </a:rPr>
                        <a:t>Rucaparib </a:t>
                      </a:r>
                      <a:r>
                        <a:rPr kumimoji="0" lang="en-US" sz="1200" b="0" i="0" u="none" strike="noStrike" cap="none" normalizeH="0" baseline="0" dirty="0">
                          <a:ln>
                            <a:noFill/>
                          </a:ln>
                          <a:solidFill>
                            <a:schemeClr val="accent1"/>
                          </a:solidFill>
                          <a:effectLst/>
                          <a:latin typeface="+mn-lt"/>
                        </a:rPr>
                        <a:t>(n = 189)</a:t>
                      </a:r>
                      <a:endParaRPr lang="en-US" sz="1200" b="1" dirty="0">
                        <a:solidFill>
                          <a:schemeClr val="accent1"/>
                        </a:solidFill>
                        <a:latin typeface="+mn-lt"/>
                      </a:endParaRP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12.1 (11.1-17.7)</a:t>
                      </a:r>
                    </a:p>
                  </a:txBody>
                  <a:tcP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85503402"/>
                  </a:ext>
                </a:extLst>
              </a:tr>
              <a:tr h="0">
                <a:tc>
                  <a:txBody>
                    <a:bodyPr/>
                    <a:lstStyle/>
                    <a:p>
                      <a:pPr algn="r">
                        <a:lnSpc>
                          <a:spcPct val="90000"/>
                        </a:lnSpc>
                      </a:pPr>
                      <a:r>
                        <a:rPr lang="en-US" sz="1200" b="1" dirty="0">
                          <a:solidFill>
                            <a:schemeClr val="accent3"/>
                          </a:solidFill>
                          <a:latin typeface="+mn-lt"/>
                        </a:rPr>
                        <a:t>Placebo </a:t>
                      </a:r>
                      <a:r>
                        <a:rPr lang="en-US" sz="1200" b="0" dirty="0">
                          <a:solidFill>
                            <a:schemeClr val="accent3"/>
                          </a:solidFill>
                          <a:latin typeface="+mn-lt"/>
                        </a:rPr>
                        <a:t>(n = 49)</a:t>
                      </a:r>
                      <a:endParaRPr lang="en-US" sz="1200" b="1" dirty="0">
                        <a:solidFill>
                          <a:schemeClr val="accent3"/>
                        </a:solidFill>
                        <a:latin typeface="+mn-lt"/>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r>
                        <a:rPr lang="en-US" sz="1200" dirty="0">
                          <a:solidFill>
                            <a:schemeClr val="bg1"/>
                          </a:solidFill>
                          <a:latin typeface="+mn-lt"/>
                        </a:rPr>
                        <a:t>9.1 (4.0-12.2)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6157766"/>
                  </a:ext>
                </a:extLst>
              </a:tr>
            </a:tbl>
          </a:graphicData>
        </a:graphic>
      </p:graphicFrame>
      <p:cxnSp>
        <p:nvCxnSpPr>
          <p:cNvPr id="272" name="Straight Connector 271">
            <a:extLst>
              <a:ext uri="{FF2B5EF4-FFF2-40B4-BE49-F238E27FC236}">
                <a16:creationId xmlns:a16="http://schemas.microsoft.com/office/drawing/2014/main" id="{2D7FA1B1-988E-5CD9-FD7F-B2BC533749B7}"/>
              </a:ext>
            </a:extLst>
          </p:cNvPr>
          <p:cNvCxnSpPr/>
          <p:nvPr/>
        </p:nvCxnSpPr>
        <p:spPr bwMode="auto">
          <a:xfrm>
            <a:off x="7901187" y="2751917"/>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AB5303F2-56B9-316C-D693-A20F76E6EE94}"/>
              </a:ext>
            </a:extLst>
          </p:cNvPr>
          <p:cNvCxnSpPr/>
          <p:nvPr/>
        </p:nvCxnSpPr>
        <p:spPr bwMode="auto">
          <a:xfrm>
            <a:off x="7980176" y="2771208"/>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EB16598B-CB39-AC4F-C327-5BAFDD53CA3D}"/>
              </a:ext>
            </a:extLst>
          </p:cNvPr>
          <p:cNvCxnSpPr/>
          <p:nvPr/>
        </p:nvCxnSpPr>
        <p:spPr bwMode="auto">
          <a:xfrm>
            <a:off x="7936443" y="2759367"/>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513E3E6B-C7A0-96B9-071F-2B142266687B}"/>
              </a:ext>
            </a:extLst>
          </p:cNvPr>
          <p:cNvCxnSpPr/>
          <p:nvPr/>
        </p:nvCxnSpPr>
        <p:spPr bwMode="auto">
          <a:xfrm>
            <a:off x="2961397" y="2469867"/>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EFA2E00F-4674-0C56-3F42-1C27D344017F}"/>
              </a:ext>
            </a:extLst>
          </p:cNvPr>
          <p:cNvCxnSpPr>
            <a:cxnSpLocks/>
          </p:cNvCxnSpPr>
          <p:nvPr/>
        </p:nvCxnSpPr>
        <p:spPr bwMode="auto">
          <a:xfrm rot="10800000">
            <a:off x="2950454" y="5024754"/>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F3B75FE1-6B33-4065-71AB-E49BCB72FA42}"/>
              </a:ext>
            </a:extLst>
          </p:cNvPr>
          <p:cNvCxnSpPr>
            <a:cxnSpLocks/>
          </p:cNvCxnSpPr>
          <p:nvPr/>
        </p:nvCxnSpPr>
        <p:spPr bwMode="auto">
          <a:xfrm rot="10800000">
            <a:off x="3918215" y="5150748"/>
            <a:ext cx="0" cy="63500"/>
          </a:xfrm>
          <a:prstGeom prst="line">
            <a:avLst/>
          </a:prstGeom>
          <a:noFill/>
          <a:ln w="28575"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F9D4A02F-5AFD-BCA6-5FDC-F38ABCB757C5}"/>
              </a:ext>
            </a:extLst>
          </p:cNvPr>
          <p:cNvCxnSpPr>
            <a:cxnSpLocks/>
          </p:cNvCxnSpPr>
          <p:nvPr/>
        </p:nvCxnSpPr>
        <p:spPr bwMode="auto">
          <a:xfrm rot="10800000">
            <a:off x="3942026" y="5145983"/>
            <a:ext cx="0" cy="63500"/>
          </a:xfrm>
          <a:prstGeom prst="line">
            <a:avLst/>
          </a:prstGeom>
          <a:noFill/>
          <a:ln w="28575" cap="flat" cmpd="sng" algn="ctr">
            <a:solidFill>
              <a:schemeClr val="accent1"/>
            </a:solidFill>
            <a:prstDash val="solid"/>
            <a:round/>
            <a:headEnd type="none" w="med" len="med"/>
            <a:tailEnd type="none" w="med" len="med"/>
          </a:ln>
          <a:effectLst/>
        </p:spPr>
      </p:cxnSp>
      <p:grpSp>
        <p:nvGrpSpPr>
          <p:cNvPr id="279" name="Group 278">
            <a:extLst>
              <a:ext uri="{FF2B5EF4-FFF2-40B4-BE49-F238E27FC236}">
                <a16:creationId xmlns:a16="http://schemas.microsoft.com/office/drawing/2014/main" id="{05E60044-BAE9-01C8-0E6F-8CF420393072}"/>
              </a:ext>
            </a:extLst>
          </p:cNvPr>
          <p:cNvGrpSpPr/>
          <p:nvPr/>
        </p:nvGrpSpPr>
        <p:grpSpPr>
          <a:xfrm>
            <a:off x="9392911" y="6207927"/>
            <a:ext cx="2488502" cy="454909"/>
            <a:chOff x="9392911" y="6207927"/>
            <a:chExt cx="2488502" cy="454909"/>
          </a:xfrm>
        </p:grpSpPr>
        <p:pic>
          <p:nvPicPr>
            <p:cNvPr id="280" name="Picture 279" descr="A picture containing text, ax, wheel&#10;&#10;Description automatically generated">
              <a:extLst>
                <a:ext uri="{FF2B5EF4-FFF2-40B4-BE49-F238E27FC236}">
                  <a16:creationId xmlns:a16="http://schemas.microsoft.com/office/drawing/2014/main" id="{3F165DE4-4785-832B-E25F-4BCBC8298F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81" name="Rectangle 280">
              <a:extLst>
                <a:ext uri="{FF2B5EF4-FFF2-40B4-BE49-F238E27FC236}">
                  <a16:creationId xmlns:a16="http://schemas.microsoft.com/office/drawing/2014/main" id="{650ABA6C-0355-81E7-5E0C-82A062F30BE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28153010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extBox 108">
            <a:extLst>
              <a:ext uri="{FF2B5EF4-FFF2-40B4-BE49-F238E27FC236}">
                <a16:creationId xmlns:a16="http://schemas.microsoft.com/office/drawing/2014/main" id="{0919B52B-5671-F65B-BD38-3B9A5295E5B4}"/>
              </a:ext>
            </a:extLst>
          </p:cNvPr>
          <p:cNvSpPr txBox="1"/>
          <p:nvPr/>
        </p:nvSpPr>
        <p:spPr bwMode="auto">
          <a:xfrm>
            <a:off x="7499029" y="5904909"/>
            <a:ext cx="41229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0.1</a:t>
            </a:r>
          </a:p>
        </p:txBody>
      </p:sp>
      <p:sp>
        <p:nvSpPr>
          <p:cNvPr id="110" name="TextBox 109">
            <a:extLst>
              <a:ext uri="{FF2B5EF4-FFF2-40B4-BE49-F238E27FC236}">
                <a16:creationId xmlns:a16="http://schemas.microsoft.com/office/drawing/2014/main" id="{0C432AC2-351A-2240-17EC-F4279B3A20BA}"/>
              </a:ext>
            </a:extLst>
          </p:cNvPr>
          <p:cNvSpPr txBox="1"/>
          <p:nvPr/>
        </p:nvSpPr>
        <p:spPr bwMode="auto">
          <a:xfrm>
            <a:off x="8102601" y="5904909"/>
            <a:ext cx="41229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0.3</a:t>
            </a:r>
          </a:p>
        </p:txBody>
      </p:sp>
      <p:sp>
        <p:nvSpPr>
          <p:cNvPr id="111" name="TextBox 110">
            <a:extLst>
              <a:ext uri="{FF2B5EF4-FFF2-40B4-BE49-F238E27FC236}">
                <a16:creationId xmlns:a16="http://schemas.microsoft.com/office/drawing/2014/main" id="{ED27860A-C3B0-828D-2B1E-C5A118E0761D}"/>
              </a:ext>
            </a:extLst>
          </p:cNvPr>
          <p:cNvSpPr txBox="1"/>
          <p:nvPr/>
        </p:nvSpPr>
        <p:spPr bwMode="auto">
          <a:xfrm>
            <a:off x="8710035" y="5904909"/>
            <a:ext cx="412292"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400" b="0" dirty="0">
                <a:solidFill>
                  <a:schemeClr val="bg1"/>
                </a:solidFill>
                <a:latin typeface="Calibri" panose="020F0502020204030204" pitchFamily="34" charset="0"/>
              </a:rPr>
              <a:t>1.0</a:t>
            </a:r>
          </a:p>
        </p:txBody>
      </p:sp>
      <p:graphicFrame>
        <p:nvGraphicFramePr>
          <p:cNvPr id="97" name="Table 12">
            <a:extLst>
              <a:ext uri="{FF2B5EF4-FFF2-40B4-BE49-F238E27FC236}">
                <a16:creationId xmlns:a16="http://schemas.microsoft.com/office/drawing/2014/main" id="{E603B44F-39E5-E46A-0124-644BC1A418B1}"/>
              </a:ext>
            </a:extLst>
          </p:cNvPr>
          <p:cNvGraphicFramePr>
            <a:graphicFrameLocks noGrp="1"/>
          </p:cNvGraphicFramePr>
          <p:nvPr>
            <p:extLst>
              <p:ext uri="{D42A27DB-BD31-4B8C-83A1-F6EECF244321}">
                <p14:modId xmlns:p14="http://schemas.microsoft.com/office/powerpoint/2010/main" val="3517371014"/>
              </p:ext>
            </p:extLst>
          </p:nvPr>
        </p:nvGraphicFramePr>
        <p:xfrm>
          <a:off x="731837" y="1397365"/>
          <a:ext cx="10728326" cy="4511002"/>
        </p:xfrm>
        <a:graphic>
          <a:graphicData uri="http://schemas.openxmlformats.org/drawingml/2006/table">
            <a:tbl>
              <a:tblPr firstRow="1" bandRow="1">
                <a:tableStyleId>{5C22544A-7EE6-4342-B048-85BDC9FD1C3A}</a:tableStyleId>
              </a:tblPr>
              <a:tblGrid>
                <a:gridCol w="1605272">
                  <a:extLst>
                    <a:ext uri="{9D8B030D-6E8A-4147-A177-3AD203B41FA5}">
                      <a16:colId xmlns:a16="http://schemas.microsoft.com/office/drawing/2014/main" val="2097427000"/>
                    </a:ext>
                  </a:extLst>
                </a:gridCol>
                <a:gridCol w="2650527">
                  <a:extLst>
                    <a:ext uri="{9D8B030D-6E8A-4147-A177-3AD203B41FA5}">
                      <a16:colId xmlns:a16="http://schemas.microsoft.com/office/drawing/2014/main" val="2121071060"/>
                    </a:ext>
                  </a:extLst>
                </a:gridCol>
                <a:gridCol w="1484416">
                  <a:extLst>
                    <a:ext uri="{9D8B030D-6E8A-4147-A177-3AD203B41FA5}">
                      <a16:colId xmlns:a16="http://schemas.microsoft.com/office/drawing/2014/main" val="70899831"/>
                    </a:ext>
                  </a:extLst>
                </a:gridCol>
                <a:gridCol w="1211283">
                  <a:extLst>
                    <a:ext uri="{9D8B030D-6E8A-4147-A177-3AD203B41FA5}">
                      <a16:colId xmlns:a16="http://schemas.microsoft.com/office/drawing/2014/main" val="3497671682"/>
                    </a:ext>
                  </a:extLst>
                </a:gridCol>
                <a:gridCol w="2125683">
                  <a:extLst>
                    <a:ext uri="{9D8B030D-6E8A-4147-A177-3AD203B41FA5}">
                      <a16:colId xmlns:a16="http://schemas.microsoft.com/office/drawing/2014/main" val="751324896"/>
                    </a:ext>
                  </a:extLst>
                </a:gridCol>
                <a:gridCol w="1651145">
                  <a:extLst>
                    <a:ext uri="{9D8B030D-6E8A-4147-A177-3AD203B41FA5}">
                      <a16:colId xmlns:a16="http://schemas.microsoft.com/office/drawing/2014/main" val="259958620"/>
                    </a:ext>
                  </a:extLst>
                </a:gridCol>
              </a:tblGrid>
              <a:tr h="233123">
                <a:tc>
                  <a:txBody>
                    <a:bodyPr/>
                    <a:lstStyle/>
                    <a:p>
                      <a:pPr>
                        <a:lnSpc>
                          <a:spcPct val="90000"/>
                        </a:lnSpc>
                      </a:pPr>
                      <a:r>
                        <a:rPr lang="en-US" sz="1400" dirty="0">
                          <a:solidFill>
                            <a:schemeClr val="bg1"/>
                          </a:solidFill>
                        </a:rPr>
                        <a:t>Subgroup</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Rucaparib, n/N</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Placebo, n/N</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Investigator-Assessed PFS</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HR (95% CI)</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5450542"/>
                  </a:ext>
                </a:extLst>
              </a:tr>
              <a:tr h="233123">
                <a:tc>
                  <a:txBody>
                    <a:bodyPr/>
                    <a:lstStyle/>
                    <a:p>
                      <a:pPr>
                        <a:lnSpc>
                          <a:spcPct val="90000"/>
                        </a:lnSpc>
                      </a:pPr>
                      <a:r>
                        <a:rPr lang="en-US" sz="1400" b="1" dirty="0">
                          <a:solidFill>
                            <a:schemeClr val="bg1"/>
                          </a:solidFill>
                        </a:rPr>
                        <a:t>ITT population</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71450" indent="-171450">
                        <a:lnSpc>
                          <a:spcPct val="90000"/>
                        </a:lnSpc>
                        <a:buFont typeface="Wingdings" panose="05000000000000000000" pitchFamily="2" charset="2"/>
                        <a:buChar char="§"/>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r>
                        <a:rPr lang="en-US" sz="1400" dirty="0">
                          <a:solidFill>
                            <a:schemeClr val="bg1"/>
                          </a:solidFill>
                        </a:rPr>
                        <a:t>230/427</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r>
                        <a:rPr lang="en-US" sz="1400" dirty="0">
                          <a:solidFill>
                            <a:schemeClr val="bg1"/>
                          </a:solidFill>
                        </a:rPr>
                        <a:t>78/111</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r>
                        <a:rPr lang="en-US" sz="1400" dirty="0">
                          <a:solidFill>
                            <a:schemeClr val="bg1"/>
                          </a:solidFill>
                        </a:rPr>
                        <a:t>0.52 (0.40-0.68)</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392846758"/>
                  </a:ext>
                </a:extLst>
              </a:tr>
              <a:tr h="233123">
                <a:tc>
                  <a:txBody>
                    <a:bodyPr/>
                    <a:lstStyle/>
                    <a:p>
                      <a:pPr>
                        <a:lnSpc>
                          <a:spcPct val="90000"/>
                        </a:lnSpc>
                      </a:pPr>
                      <a:r>
                        <a:rPr lang="en-US" sz="1400" b="1" dirty="0">
                          <a:solidFill>
                            <a:schemeClr val="bg1"/>
                          </a:solidFill>
                        </a:rPr>
                        <a:t>HRD population</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nSpc>
                          <a:spcPct val="90000"/>
                        </a:lnSpc>
                        <a:buFont typeface="Wingdings" panose="05000000000000000000" pitchFamily="2" charset="2"/>
                        <a:buChar char="§"/>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80/185</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31/49</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0.47 (0.30-0.72)</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34138528"/>
                  </a:ext>
                </a:extLst>
              </a:tr>
              <a:tr h="1212237">
                <a:tc rowSpan="3">
                  <a:txBody>
                    <a:bodyPr/>
                    <a:lstStyle/>
                    <a:p>
                      <a:pPr>
                        <a:lnSpc>
                          <a:spcPct val="90000"/>
                        </a:lnSpc>
                      </a:pPr>
                      <a:r>
                        <a:rPr lang="en-US" sz="1400" b="1" dirty="0">
                          <a:solidFill>
                            <a:schemeClr val="bg1"/>
                          </a:solidFill>
                        </a:rPr>
                        <a:t>Randomization stratification factors</a:t>
                      </a:r>
                    </a:p>
                  </a:txBody>
                  <a:tcPr marL="45720" marR="45720"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indent="0">
                        <a:lnSpc>
                          <a:spcPct val="90000"/>
                        </a:lnSpc>
                        <a:buFont typeface="Wingdings" panose="05000000000000000000" pitchFamily="2" charset="2"/>
                        <a:buNone/>
                      </a:pPr>
                      <a:r>
                        <a:rPr lang="en-US" sz="1400" b="1" dirty="0">
                          <a:solidFill>
                            <a:schemeClr val="bg1"/>
                          </a:solidFill>
                        </a:rPr>
                        <a:t>HRD test status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1" u="none" strike="noStrike" kern="1200" cap="none" spc="0" normalizeH="0" baseline="0" noProof="0" dirty="0">
                          <a:ln>
                            <a:noFill/>
                          </a:ln>
                          <a:solidFill>
                            <a:schemeClr val="bg1"/>
                          </a:solidFill>
                          <a:effectLst/>
                          <a:uLnTx/>
                          <a:uFillTx/>
                          <a:latin typeface="Calibri" panose="020F0502020204030204" pitchFamily="34" charset="0"/>
                          <a:ea typeface="+mn-ea"/>
                          <a:cs typeface="+mn-cs"/>
                        </a:rPr>
                        <a:t>BRCA</a:t>
                      </a:r>
                      <a:r>
                        <a:rPr kumimoji="0" lang="en-US" sz="1400" b="0" i="0" u="none" strike="noStrike" kern="1200" cap="none" spc="0" normalizeH="0" baseline="30000" noProof="0" dirty="0">
                          <a:ln>
                            <a:noFill/>
                          </a:ln>
                          <a:solidFill>
                            <a:schemeClr val="bg1"/>
                          </a:solidFill>
                          <a:effectLst/>
                          <a:uLnTx/>
                          <a:uFillTx/>
                          <a:latin typeface="Calibri" panose="020F0502020204030204" pitchFamily="34" charset="0"/>
                          <a:ea typeface="+mn-ea"/>
                          <a:cs typeface="+mn-cs"/>
                        </a:rPr>
                        <a:t>mut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kern="1200" cap="none" spc="0" normalizeH="0" baseline="0" noProof="0" dirty="0">
                          <a:ln>
                            <a:noFill/>
                          </a:ln>
                          <a:solidFill>
                            <a:schemeClr val="bg1"/>
                          </a:solidFill>
                          <a:effectLst/>
                          <a:uLnTx/>
                          <a:uFillTx/>
                          <a:latin typeface="Calibri" panose="020F0502020204030204" pitchFamily="34" charset="0"/>
                          <a:ea typeface="+mn-ea"/>
                          <a:cs typeface="+mn-cs"/>
                        </a:rPr>
                        <a:t>BRCA</a:t>
                      </a:r>
                      <a:r>
                        <a:rPr kumimoji="0" lang="en-US" sz="1400" b="0" i="0" u="none" strike="noStrike" kern="1200" cap="none" spc="0" normalizeH="0" baseline="30000" noProof="0" dirty="0">
                          <a:ln>
                            <a:noFill/>
                          </a:ln>
                          <a:solidFill>
                            <a:schemeClr val="bg1"/>
                          </a:solidFill>
                          <a:effectLst/>
                          <a:uLnTx/>
                          <a:uFillTx/>
                          <a:latin typeface="Calibri" panose="020F0502020204030204" pitchFamily="34" charset="0"/>
                          <a:ea typeface="+mn-ea"/>
                          <a:cs typeface="+mn-cs"/>
                        </a:rPr>
                        <a:t>wt</a:t>
                      </a: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rPr>
                        <a:t>/LOH</a:t>
                      </a:r>
                      <a:r>
                        <a:rPr kumimoji="0" lang="en-US" sz="1400" b="0" i="0" u="none" strike="noStrike" kern="1200" cap="none" spc="0" normalizeH="0" baseline="30000" noProof="0" dirty="0">
                          <a:ln>
                            <a:noFill/>
                          </a:ln>
                          <a:solidFill>
                            <a:schemeClr val="bg1"/>
                          </a:solidFill>
                          <a:effectLst/>
                          <a:uLnTx/>
                          <a:uFillTx/>
                          <a:latin typeface="Calibri" panose="020F0502020204030204" pitchFamily="34" charset="0"/>
                          <a:ea typeface="+mn-ea"/>
                          <a:cs typeface="+mn-cs"/>
                        </a:rPr>
                        <a:t>high</a:t>
                      </a:r>
                      <a:endParaRPr kumimoji="0" lang="en-US" sz="1400" b="0" i="0" u="none" strike="noStrike" cap="none" normalizeH="0" baseline="0" dirty="0">
                        <a:ln>
                          <a:noFill/>
                        </a:ln>
                        <a:solidFill>
                          <a:schemeClr val="bg1"/>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kern="1200" cap="none" spc="0" normalizeH="0" baseline="0" noProof="0" dirty="0">
                          <a:ln>
                            <a:noFill/>
                          </a:ln>
                          <a:solidFill>
                            <a:schemeClr val="bg1"/>
                          </a:solidFill>
                          <a:effectLst/>
                          <a:uLnTx/>
                          <a:uFillTx/>
                          <a:latin typeface="Calibri" panose="020F0502020204030204" pitchFamily="34" charset="0"/>
                          <a:ea typeface="+mn-ea"/>
                          <a:cs typeface="+mn-cs"/>
                        </a:rPr>
                        <a:t>BRCA</a:t>
                      </a:r>
                      <a:r>
                        <a:rPr kumimoji="0" lang="en-US" sz="1400" b="0" i="0" u="none" strike="noStrike" kern="1200" cap="none" spc="0" normalizeH="0" baseline="30000" noProof="0" dirty="0">
                          <a:ln>
                            <a:noFill/>
                          </a:ln>
                          <a:solidFill>
                            <a:schemeClr val="bg1"/>
                          </a:solidFill>
                          <a:effectLst/>
                          <a:uLnTx/>
                          <a:uFillTx/>
                          <a:latin typeface="Calibri" panose="020F0502020204030204" pitchFamily="34" charset="0"/>
                          <a:ea typeface="+mn-ea"/>
                          <a:cs typeface="+mn-cs"/>
                        </a:rPr>
                        <a:t>wt</a:t>
                      </a: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rPr>
                        <a:t>/LOH</a:t>
                      </a:r>
                      <a:r>
                        <a:rPr kumimoji="0" lang="en-US" sz="1400" b="0" i="0" u="none" strike="noStrike" kern="1200" cap="none" spc="0" normalizeH="0" baseline="30000" noProof="0" dirty="0">
                          <a:ln>
                            <a:noFill/>
                          </a:ln>
                          <a:solidFill>
                            <a:schemeClr val="bg1"/>
                          </a:solidFill>
                          <a:effectLst/>
                          <a:uLnTx/>
                          <a:uFillTx/>
                          <a:latin typeface="Calibri" panose="020F0502020204030204" pitchFamily="34" charset="0"/>
                          <a:ea typeface="+mn-ea"/>
                          <a:cs typeface="+mn-cs"/>
                        </a:rPr>
                        <a:t>low</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kern="1200" cap="none" spc="0" normalizeH="0" baseline="0" noProof="0" dirty="0">
                          <a:ln>
                            <a:noFill/>
                          </a:ln>
                          <a:solidFill>
                            <a:schemeClr val="bg1"/>
                          </a:solidFill>
                          <a:effectLst/>
                          <a:uLnTx/>
                          <a:uFillTx/>
                          <a:latin typeface="Calibri" panose="020F0502020204030204" pitchFamily="34" charset="0"/>
                          <a:ea typeface="+mn-ea"/>
                          <a:cs typeface="+mn-cs"/>
                        </a:rPr>
                        <a:t>BRCA</a:t>
                      </a:r>
                      <a:r>
                        <a:rPr kumimoji="0" lang="en-US" sz="1400" b="0" i="0" u="none" strike="noStrike" kern="1200" cap="none" spc="0" normalizeH="0" baseline="30000" noProof="0" dirty="0">
                          <a:ln>
                            <a:noFill/>
                          </a:ln>
                          <a:solidFill>
                            <a:schemeClr val="bg1"/>
                          </a:solidFill>
                          <a:effectLst/>
                          <a:uLnTx/>
                          <a:uFillTx/>
                          <a:latin typeface="Calibri" panose="020F0502020204030204" pitchFamily="34" charset="0"/>
                          <a:ea typeface="+mn-ea"/>
                          <a:cs typeface="+mn-cs"/>
                        </a:rPr>
                        <a:t>wt</a:t>
                      </a: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rPr>
                        <a:t>/LOH</a:t>
                      </a:r>
                      <a:r>
                        <a:rPr kumimoji="0" lang="en-US" sz="1400" b="0" i="0" u="none" strike="noStrike" kern="1200" cap="none" spc="0" normalizeH="0" baseline="30000" noProof="0" dirty="0">
                          <a:ln>
                            <a:noFill/>
                          </a:ln>
                          <a:solidFill>
                            <a:schemeClr val="bg1"/>
                          </a:solidFill>
                          <a:effectLst/>
                          <a:uLnTx/>
                          <a:uFillTx/>
                          <a:latin typeface="Calibri" panose="020F0502020204030204" pitchFamily="34" charset="0"/>
                          <a:ea typeface="+mn-ea"/>
                          <a:cs typeface="+mn-cs"/>
                        </a:rPr>
                        <a:t>indet</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30/91</a:t>
                      </a:r>
                    </a:p>
                    <a:p>
                      <a:pPr algn="ctr">
                        <a:lnSpc>
                          <a:spcPct val="90000"/>
                        </a:lnSpc>
                      </a:pPr>
                      <a:r>
                        <a:rPr lang="en-US" sz="1400" dirty="0">
                          <a:solidFill>
                            <a:schemeClr val="bg1"/>
                          </a:solidFill>
                        </a:rPr>
                        <a:t>50/94</a:t>
                      </a:r>
                    </a:p>
                    <a:p>
                      <a:pPr algn="ctr">
                        <a:lnSpc>
                          <a:spcPct val="90000"/>
                        </a:lnSpc>
                      </a:pPr>
                      <a:r>
                        <a:rPr lang="en-US" sz="1400" dirty="0">
                          <a:solidFill>
                            <a:schemeClr val="bg1"/>
                          </a:solidFill>
                        </a:rPr>
                        <a:t>120/189</a:t>
                      </a:r>
                    </a:p>
                    <a:p>
                      <a:pPr algn="ctr">
                        <a:lnSpc>
                          <a:spcPct val="90000"/>
                        </a:lnSpc>
                      </a:pPr>
                      <a:r>
                        <a:rPr lang="en-US" sz="1400" dirty="0">
                          <a:solidFill>
                            <a:schemeClr val="bg1"/>
                          </a:solidFill>
                        </a:rPr>
                        <a:t>30/53</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14/24</a:t>
                      </a:r>
                    </a:p>
                    <a:p>
                      <a:pPr algn="ctr">
                        <a:lnSpc>
                          <a:spcPct val="90000"/>
                        </a:lnSpc>
                      </a:pPr>
                      <a:r>
                        <a:rPr lang="en-US" sz="1400" dirty="0">
                          <a:solidFill>
                            <a:schemeClr val="bg1"/>
                          </a:solidFill>
                        </a:rPr>
                        <a:t>17/25</a:t>
                      </a:r>
                    </a:p>
                    <a:p>
                      <a:pPr algn="ctr">
                        <a:lnSpc>
                          <a:spcPct val="90000"/>
                        </a:lnSpc>
                      </a:pPr>
                      <a:r>
                        <a:rPr lang="en-US" sz="1400" dirty="0">
                          <a:solidFill>
                            <a:schemeClr val="bg1"/>
                          </a:solidFill>
                        </a:rPr>
                        <a:t>35/49</a:t>
                      </a:r>
                    </a:p>
                    <a:p>
                      <a:pPr algn="ctr">
                        <a:lnSpc>
                          <a:spcPct val="90000"/>
                        </a:lnSpc>
                      </a:pPr>
                      <a:r>
                        <a:rPr lang="en-US" sz="1400" dirty="0">
                          <a:solidFill>
                            <a:schemeClr val="bg1"/>
                          </a:solidFill>
                        </a:rPr>
                        <a:t>12/13</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0.40 (0.21-0.75)</a:t>
                      </a:r>
                    </a:p>
                    <a:p>
                      <a:pPr algn="ctr">
                        <a:lnSpc>
                          <a:spcPct val="90000"/>
                        </a:lnSpc>
                      </a:pPr>
                      <a:r>
                        <a:rPr lang="en-US" sz="1400" dirty="0">
                          <a:solidFill>
                            <a:schemeClr val="bg1"/>
                          </a:solidFill>
                        </a:rPr>
                        <a:t>0.58 (0.33-1.01)</a:t>
                      </a:r>
                    </a:p>
                    <a:p>
                      <a:pPr algn="ctr">
                        <a:lnSpc>
                          <a:spcPct val="90000"/>
                        </a:lnSpc>
                      </a:pPr>
                      <a:r>
                        <a:rPr lang="en-US" sz="1400" dirty="0">
                          <a:solidFill>
                            <a:schemeClr val="bg1"/>
                          </a:solidFill>
                        </a:rPr>
                        <a:t>0.65 (0.45-0.95)</a:t>
                      </a:r>
                    </a:p>
                    <a:p>
                      <a:pPr algn="ctr">
                        <a:lnSpc>
                          <a:spcPct val="90000"/>
                        </a:lnSpc>
                      </a:pPr>
                      <a:r>
                        <a:rPr lang="en-US" sz="1400" dirty="0">
                          <a:solidFill>
                            <a:schemeClr val="bg1"/>
                          </a:solidFill>
                        </a:rPr>
                        <a:t>0.39 (0.20-0.78)</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1714518"/>
                  </a:ext>
                </a:extLst>
              </a:tr>
              <a:tr h="687793">
                <a:tc vMerge="1">
                  <a:txBody>
                    <a:bodyPr/>
                    <a:lstStyle/>
                    <a:p>
                      <a:pPr>
                        <a:lnSpc>
                          <a:spcPct val="90000"/>
                        </a:lnSpc>
                      </a:pPr>
                      <a:endParaRPr lang="en-US" sz="1400" dirty="0">
                        <a:solidFill>
                          <a:schemeClr val="bg1"/>
                        </a:solidFill>
                      </a:endParaRPr>
                    </a:p>
                  </a:txBody>
                  <a:tcPr marL="45720" marR="45720" marT="18288" marB="182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indent="0">
                        <a:lnSpc>
                          <a:spcPct val="90000"/>
                        </a:lnSpc>
                        <a:buFont typeface="Wingdings" panose="05000000000000000000" pitchFamily="2" charset="2"/>
                        <a:buNone/>
                      </a:pPr>
                      <a:r>
                        <a:rPr lang="en-US" sz="1400" b="1" dirty="0">
                          <a:solidFill>
                            <a:schemeClr val="bg1"/>
                          </a:solidFill>
                        </a:rPr>
                        <a:t>Disease status after CT</a:t>
                      </a:r>
                    </a:p>
                    <a:p>
                      <a:pPr marL="171450" indent="-171450">
                        <a:lnSpc>
                          <a:spcPct val="90000"/>
                        </a:lnSpc>
                        <a:buFont typeface="Wingdings" panose="05000000000000000000" pitchFamily="2" charset="2"/>
                        <a:buChar char="§"/>
                      </a:pPr>
                      <a:r>
                        <a:rPr lang="en-US" sz="1400" dirty="0">
                          <a:solidFill>
                            <a:schemeClr val="bg1"/>
                          </a:solidFill>
                        </a:rPr>
                        <a:t>No residual disease</a:t>
                      </a:r>
                    </a:p>
                    <a:p>
                      <a:pPr marL="171450" indent="-171450">
                        <a:lnSpc>
                          <a:spcPct val="90000"/>
                        </a:lnSpc>
                        <a:buFont typeface="Wingdings" panose="05000000000000000000" pitchFamily="2" charset="2"/>
                        <a:buChar char="§"/>
                      </a:pPr>
                      <a:r>
                        <a:rPr lang="en-US" sz="1400" dirty="0">
                          <a:solidFill>
                            <a:schemeClr val="bg1"/>
                          </a:solidFill>
                        </a:rPr>
                        <a:t>Residual disease</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164/322</a:t>
                      </a:r>
                    </a:p>
                    <a:p>
                      <a:pPr algn="ctr">
                        <a:lnSpc>
                          <a:spcPct val="90000"/>
                        </a:lnSpc>
                      </a:pPr>
                      <a:r>
                        <a:rPr lang="en-US" sz="1400" dirty="0">
                          <a:solidFill>
                            <a:schemeClr val="bg1"/>
                          </a:solidFill>
                        </a:rPr>
                        <a:t>66/105</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56/82</a:t>
                      </a:r>
                    </a:p>
                    <a:p>
                      <a:pPr algn="ctr">
                        <a:lnSpc>
                          <a:spcPct val="90000"/>
                        </a:lnSpc>
                      </a:pPr>
                      <a:r>
                        <a:rPr lang="en-US" sz="1400" dirty="0">
                          <a:solidFill>
                            <a:schemeClr val="bg1"/>
                          </a:solidFill>
                        </a:rPr>
                        <a:t>22/29</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0.59 (0.43-0.80)</a:t>
                      </a:r>
                    </a:p>
                    <a:p>
                      <a:pPr algn="ctr">
                        <a:lnSpc>
                          <a:spcPct val="90000"/>
                        </a:lnSpc>
                      </a:pPr>
                      <a:r>
                        <a:rPr lang="en-US" sz="1400" dirty="0">
                          <a:solidFill>
                            <a:schemeClr val="bg1"/>
                          </a:solidFill>
                        </a:rPr>
                        <a:t>0.44 (0.27-0.73)</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1366010"/>
                  </a:ext>
                </a:extLst>
              </a:tr>
              <a:tr h="624768">
                <a:tc vMerge="1">
                  <a:txBody>
                    <a:bodyPr/>
                    <a:lstStyle/>
                    <a:p>
                      <a:pPr>
                        <a:lnSpc>
                          <a:spcPct val="90000"/>
                        </a:lnSpc>
                      </a:pPr>
                      <a:endParaRPr lang="en-US" sz="1400" dirty="0">
                        <a:solidFill>
                          <a:schemeClr val="bg1"/>
                        </a:solidFill>
                      </a:endParaRPr>
                    </a:p>
                  </a:txBody>
                  <a:tcPr marL="45720" marR="45720" marT="18288" marB="182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indent="0">
                        <a:lnSpc>
                          <a:spcPct val="90000"/>
                        </a:lnSpc>
                        <a:buFont typeface="Wingdings" panose="05000000000000000000" pitchFamily="2" charset="2"/>
                        <a:buNone/>
                      </a:pPr>
                      <a:r>
                        <a:rPr lang="en-US" sz="1400" b="1" dirty="0">
                          <a:solidFill>
                            <a:schemeClr val="bg1"/>
                          </a:solidFill>
                        </a:rPr>
                        <a:t>Timing of surgery</a:t>
                      </a:r>
                    </a:p>
                    <a:p>
                      <a:pPr marL="171450" indent="-171450">
                        <a:lnSpc>
                          <a:spcPct val="90000"/>
                        </a:lnSpc>
                        <a:buFont typeface="Wingdings" panose="05000000000000000000" pitchFamily="2" charset="2"/>
                        <a:buChar char="§"/>
                      </a:pPr>
                      <a:r>
                        <a:rPr lang="en-US" sz="1400" dirty="0">
                          <a:solidFill>
                            <a:schemeClr val="bg1"/>
                          </a:solidFill>
                        </a:rPr>
                        <a:t>Primary surgery</a:t>
                      </a:r>
                    </a:p>
                    <a:p>
                      <a:pPr marL="171450" indent="-171450">
                        <a:lnSpc>
                          <a:spcPct val="90000"/>
                        </a:lnSpc>
                        <a:buFont typeface="Wingdings" panose="05000000000000000000" pitchFamily="2" charset="2"/>
                        <a:buChar char="§"/>
                      </a:pPr>
                      <a:r>
                        <a:rPr lang="en-US" sz="1400" dirty="0">
                          <a:solidFill>
                            <a:schemeClr val="bg1"/>
                          </a:solidFill>
                        </a:rPr>
                        <a:t>Interval debulking</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94/209</a:t>
                      </a:r>
                    </a:p>
                    <a:p>
                      <a:pPr algn="ctr">
                        <a:lnSpc>
                          <a:spcPct val="90000"/>
                        </a:lnSpc>
                      </a:pPr>
                      <a:r>
                        <a:rPr lang="en-US" sz="1400" dirty="0">
                          <a:solidFill>
                            <a:schemeClr val="bg1"/>
                          </a:solidFill>
                        </a:rPr>
                        <a:t>136/218</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33/54</a:t>
                      </a:r>
                    </a:p>
                    <a:p>
                      <a:pPr algn="ctr">
                        <a:lnSpc>
                          <a:spcPct val="90000"/>
                        </a:lnSpc>
                      </a:pPr>
                      <a:r>
                        <a:rPr lang="en-US" sz="1400" dirty="0">
                          <a:solidFill>
                            <a:schemeClr val="bg1"/>
                          </a:solidFill>
                        </a:rPr>
                        <a:t>45/57</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p>
                      <a:pPr algn="ctr">
                        <a:lnSpc>
                          <a:spcPct val="90000"/>
                        </a:lnSpc>
                      </a:pPr>
                      <a:r>
                        <a:rPr lang="en-US" sz="1400" dirty="0">
                          <a:solidFill>
                            <a:schemeClr val="bg1"/>
                          </a:solidFill>
                        </a:rPr>
                        <a:t>0.64 (0.43-0.95)</a:t>
                      </a:r>
                    </a:p>
                    <a:p>
                      <a:pPr algn="ctr">
                        <a:lnSpc>
                          <a:spcPct val="90000"/>
                        </a:lnSpc>
                      </a:pPr>
                      <a:r>
                        <a:rPr lang="en-US" sz="1400" dirty="0">
                          <a:solidFill>
                            <a:schemeClr val="bg1"/>
                          </a:solidFill>
                        </a:rPr>
                        <a:t>0.44 (0.31-0.62)</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09044243"/>
                  </a:ext>
                </a:extLst>
              </a:tr>
              <a:tr h="428945">
                <a:tc>
                  <a:txBody>
                    <a:bodyPr/>
                    <a:lstStyle/>
                    <a:p>
                      <a:pPr>
                        <a:lnSpc>
                          <a:spcPct val="90000"/>
                        </a:lnSpc>
                      </a:pPr>
                      <a:r>
                        <a:rPr lang="en-US" sz="1400" b="1" dirty="0">
                          <a:solidFill>
                            <a:schemeClr val="bg1"/>
                          </a:solidFill>
                        </a:rPr>
                        <a:t>ECOG PS</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nSpc>
                          <a:spcPct val="90000"/>
                        </a:lnSpc>
                        <a:buFont typeface="Wingdings" panose="05000000000000000000" pitchFamily="2" charset="2"/>
                        <a:buChar char="§"/>
                      </a:pPr>
                      <a:r>
                        <a:rPr lang="en-US" sz="1400" dirty="0">
                          <a:solidFill>
                            <a:schemeClr val="bg1"/>
                          </a:solidFill>
                        </a:rPr>
                        <a:t>0</a:t>
                      </a:r>
                    </a:p>
                    <a:p>
                      <a:pPr marL="171450" indent="-171450">
                        <a:lnSpc>
                          <a:spcPct val="90000"/>
                        </a:lnSpc>
                        <a:buFont typeface="Wingdings" panose="05000000000000000000" pitchFamily="2" charset="2"/>
                        <a:buChar char="§"/>
                      </a:pPr>
                      <a:r>
                        <a:rPr lang="en-US" sz="1400" dirty="0">
                          <a:solidFill>
                            <a:schemeClr val="bg1"/>
                          </a:solidFill>
                        </a:rPr>
                        <a:t>≥1*</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153/295</a:t>
                      </a:r>
                    </a:p>
                    <a:p>
                      <a:pPr algn="ctr">
                        <a:lnSpc>
                          <a:spcPct val="90000"/>
                        </a:lnSpc>
                      </a:pPr>
                      <a:r>
                        <a:rPr lang="en-US" sz="1400" dirty="0">
                          <a:solidFill>
                            <a:schemeClr val="bg1"/>
                          </a:solidFill>
                        </a:rPr>
                        <a:t>77/132</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55/76</a:t>
                      </a:r>
                    </a:p>
                    <a:p>
                      <a:pPr algn="ctr">
                        <a:lnSpc>
                          <a:spcPct val="90000"/>
                        </a:lnSpc>
                      </a:pPr>
                      <a:r>
                        <a:rPr lang="en-US" sz="1400" dirty="0">
                          <a:solidFill>
                            <a:schemeClr val="bg1"/>
                          </a:solidFill>
                        </a:rPr>
                        <a:t>23/35</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0.51 (0.37-0.69)</a:t>
                      </a:r>
                    </a:p>
                    <a:p>
                      <a:pPr algn="ctr">
                        <a:lnSpc>
                          <a:spcPct val="90000"/>
                        </a:lnSpc>
                      </a:pPr>
                      <a:r>
                        <a:rPr lang="en-US" sz="1400" dirty="0">
                          <a:solidFill>
                            <a:schemeClr val="bg1"/>
                          </a:solidFill>
                        </a:rPr>
                        <a:t>0.68 (0.43-1.09)</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40366738"/>
                  </a:ext>
                </a:extLst>
              </a:tr>
              <a:tr h="428945">
                <a:tc>
                  <a:txBody>
                    <a:bodyPr/>
                    <a:lstStyle/>
                    <a:p>
                      <a:pPr>
                        <a:lnSpc>
                          <a:spcPct val="90000"/>
                        </a:lnSpc>
                      </a:pPr>
                      <a:r>
                        <a:rPr lang="en-US" sz="1400" b="1" dirty="0">
                          <a:solidFill>
                            <a:schemeClr val="bg1"/>
                          </a:solidFill>
                        </a:rPr>
                        <a:t>FIGO stage at diagnosis</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71450" indent="-171450">
                        <a:lnSpc>
                          <a:spcPct val="90000"/>
                        </a:lnSpc>
                        <a:buFont typeface="Wingdings" panose="05000000000000000000" pitchFamily="2" charset="2"/>
                        <a:buChar char="§"/>
                      </a:pPr>
                      <a:r>
                        <a:rPr lang="en-US" sz="1400" dirty="0">
                          <a:solidFill>
                            <a:schemeClr val="bg1"/>
                          </a:solidFill>
                        </a:rPr>
                        <a:t>III</a:t>
                      </a:r>
                    </a:p>
                    <a:p>
                      <a:pPr marL="171450" indent="-171450">
                        <a:lnSpc>
                          <a:spcPct val="90000"/>
                        </a:lnSpc>
                        <a:buFont typeface="Wingdings" panose="05000000000000000000" pitchFamily="2" charset="2"/>
                        <a:buChar char="§"/>
                      </a:pPr>
                      <a:r>
                        <a:rPr lang="en-US" sz="1400" dirty="0">
                          <a:solidFill>
                            <a:schemeClr val="bg1"/>
                          </a:solidFill>
                        </a:rPr>
                        <a:t>IV</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r>
                        <a:rPr lang="en-US" sz="1400" dirty="0">
                          <a:solidFill>
                            <a:schemeClr val="bg1"/>
                          </a:solidFill>
                        </a:rPr>
                        <a:t>171/323</a:t>
                      </a:r>
                    </a:p>
                    <a:p>
                      <a:pPr algn="ctr">
                        <a:lnSpc>
                          <a:spcPct val="90000"/>
                        </a:lnSpc>
                      </a:pPr>
                      <a:r>
                        <a:rPr lang="en-US" sz="1400" dirty="0">
                          <a:solidFill>
                            <a:schemeClr val="bg1"/>
                          </a:solidFill>
                        </a:rPr>
                        <a:t>59/104</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r>
                        <a:rPr lang="en-US" sz="1400" dirty="0">
                          <a:solidFill>
                            <a:schemeClr val="bg1"/>
                          </a:solidFill>
                        </a:rPr>
                        <a:t>51/78</a:t>
                      </a:r>
                    </a:p>
                    <a:p>
                      <a:pPr algn="ctr">
                        <a:lnSpc>
                          <a:spcPct val="90000"/>
                        </a:lnSpc>
                      </a:pPr>
                      <a:r>
                        <a:rPr lang="en-US" sz="1400" dirty="0">
                          <a:solidFill>
                            <a:schemeClr val="bg1"/>
                          </a:solidFill>
                        </a:rPr>
                        <a:t>27/33</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r>
                        <a:rPr lang="en-US" sz="1400" dirty="0">
                          <a:solidFill>
                            <a:schemeClr val="bg1"/>
                          </a:solidFill>
                        </a:rPr>
                        <a:t>0.64 (0.46-0.87)</a:t>
                      </a:r>
                    </a:p>
                    <a:p>
                      <a:pPr algn="ctr">
                        <a:lnSpc>
                          <a:spcPct val="90000"/>
                        </a:lnSpc>
                      </a:pPr>
                      <a:r>
                        <a:rPr lang="en-US" sz="1400" dirty="0">
                          <a:solidFill>
                            <a:schemeClr val="bg1"/>
                          </a:solidFill>
                        </a:rPr>
                        <a:t>0.40 (0.25-0.64)</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343492844"/>
                  </a:ext>
                </a:extLst>
              </a:tr>
              <a:tr h="428945">
                <a:tc>
                  <a:txBody>
                    <a:bodyPr/>
                    <a:lstStyle/>
                    <a:p>
                      <a:pPr>
                        <a:lnSpc>
                          <a:spcPct val="90000"/>
                        </a:lnSpc>
                      </a:pPr>
                      <a:r>
                        <a:rPr lang="en-US" sz="1400" b="1" dirty="0">
                          <a:solidFill>
                            <a:schemeClr val="bg1"/>
                          </a:solidFill>
                        </a:rPr>
                        <a:t>CA-125 at baseline</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indent="-171450">
                        <a:lnSpc>
                          <a:spcPct val="90000"/>
                        </a:lnSpc>
                        <a:buFont typeface="Wingdings" panose="05000000000000000000" pitchFamily="2" charset="2"/>
                        <a:buChar char="§"/>
                      </a:pPr>
                      <a:r>
                        <a:rPr lang="en-US" sz="1400" dirty="0">
                          <a:solidFill>
                            <a:schemeClr val="bg1"/>
                          </a:solidFill>
                        </a:rPr>
                        <a:t>Normal</a:t>
                      </a:r>
                    </a:p>
                    <a:p>
                      <a:pPr marL="171450" indent="-171450">
                        <a:lnSpc>
                          <a:spcPct val="90000"/>
                        </a:lnSpc>
                        <a:buFont typeface="Wingdings" panose="05000000000000000000" pitchFamily="2" charset="2"/>
                        <a:buChar char="§"/>
                      </a:pPr>
                      <a:r>
                        <a:rPr lang="en-US" sz="1400" dirty="0">
                          <a:solidFill>
                            <a:schemeClr val="bg1"/>
                          </a:solidFill>
                        </a:rPr>
                        <a:t>Above normal</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187/371</a:t>
                      </a:r>
                    </a:p>
                    <a:p>
                      <a:pPr algn="ctr">
                        <a:lnSpc>
                          <a:spcPct val="90000"/>
                        </a:lnSpc>
                      </a:pPr>
                      <a:r>
                        <a:rPr lang="en-US" sz="1400" dirty="0">
                          <a:solidFill>
                            <a:schemeClr val="bg1"/>
                          </a:solidFill>
                        </a:rPr>
                        <a:t>43/56</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68/100</a:t>
                      </a:r>
                    </a:p>
                    <a:p>
                      <a:pPr algn="ctr">
                        <a:lnSpc>
                          <a:spcPct val="90000"/>
                        </a:lnSpc>
                      </a:pPr>
                      <a:r>
                        <a:rPr lang="en-US" sz="1400" dirty="0">
                          <a:solidFill>
                            <a:schemeClr val="bg1"/>
                          </a:solidFill>
                        </a:rPr>
                        <a:t>10/11</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endParaRPr lang="en-US" sz="1400" dirty="0">
                        <a:solidFill>
                          <a:schemeClr val="bg1"/>
                        </a:solidFill>
                      </a:endParaRP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1400" dirty="0">
                          <a:solidFill>
                            <a:schemeClr val="bg1"/>
                          </a:solidFill>
                        </a:rPr>
                        <a:t>0.55 (0.42-0.72)</a:t>
                      </a:r>
                    </a:p>
                    <a:p>
                      <a:pPr algn="ctr">
                        <a:lnSpc>
                          <a:spcPct val="90000"/>
                        </a:lnSpc>
                      </a:pPr>
                      <a:r>
                        <a:rPr lang="en-US" sz="1400" dirty="0">
                          <a:solidFill>
                            <a:schemeClr val="bg1"/>
                          </a:solidFill>
                        </a:rPr>
                        <a:t>0.26 (0.13-0.55)</a:t>
                      </a:r>
                    </a:p>
                  </a:txBody>
                  <a:tcPr marL="45720" marR="45720" marT="18288" marB="1828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9473155"/>
                  </a:ext>
                </a:extLst>
              </a:tr>
            </a:tbl>
          </a:graphicData>
        </a:graphic>
      </p:graphicFrame>
      <p:sp>
        <p:nvSpPr>
          <p:cNvPr id="3" name="Rectangle 2">
            <a:extLst>
              <a:ext uri="{FF2B5EF4-FFF2-40B4-BE49-F238E27FC236}">
                <a16:creationId xmlns:a16="http://schemas.microsoft.com/office/drawing/2014/main" id="{9A854E1A-FA2E-5571-8599-0CE6B5B30ADB}"/>
              </a:ext>
            </a:extLst>
          </p:cNvPr>
          <p:cNvSpPr/>
          <p:nvPr/>
        </p:nvSpPr>
        <p:spPr bwMode="auto">
          <a:xfrm>
            <a:off x="8420891" y="1640521"/>
            <a:ext cx="296389" cy="4251960"/>
          </a:xfrm>
          <a:prstGeom prst="rect">
            <a:avLst/>
          </a:prstGeom>
          <a:solidFill>
            <a:schemeClr val="tx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ATHENA-MONO: Investigator-Assessed PFS </a:t>
            </a:r>
            <a:br>
              <a:rPr lang="en-US" dirty="0"/>
            </a:br>
            <a:r>
              <a:rPr lang="en-US" dirty="0"/>
              <a:t>Across Subgroups</a:t>
            </a:r>
            <a:endParaRPr lang="en-US" altLang="en-US" dirty="0"/>
          </a:p>
        </p:txBody>
      </p:sp>
      <p:sp>
        <p:nvSpPr>
          <p:cNvPr id="8" name="Text Box 15">
            <a:extLst>
              <a:ext uri="{FF2B5EF4-FFF2-40B4-BE49-F238E27FC236}">
                <a16:creationId xmlns:a16="http://schemas.microsoft.com/office/drawing/2014/main" id="{24F8064B-2833-C7EA-ADAD-4C607202612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a:t>
            </a:r>
            <a:endParaRPr lang="en-US" altLang="en-US" sz="1200" b="0" dirty="0">
              <a:solidFill>
                <a:schemeClr val="bg2"/>
              </a:solidFill>
              <a:latin typeface="Calibri" panose="020F0502020204030204" pitchFamily="34" charset="0"/>
            </a:endParaRPr>
          </a:p>
        </p:txBody>
      </p:sp>
      <p:sp>
        <p:nvSpPr>
          <p:cNvPr id="15" name="Text Box 30">
            <a:extLst>
              <a:ext uri="{FF2B5EF4-FFF2-40B4-BE49-F238E27FC236}">
                <a16:creationId xmlns:a16="http://schemas.microsoft.com/office/drawing/2014/main" id="{10DFADCB-76C4-A59B-5DA7-2497BDEA66BF}"/>
              </a:ext>
            </a:extLst>
          </p:cNvPr>
          <p:cNvSpPr txBox="1">
            <a:spLocks noChangeArrowheads="1"/>
          </p:cNvSpPr>
          <p:nvPr/>
        </p:nvSpPr>
        <p:spPr bwMode="auto">
          <a:xfrm>
            <a:off x="4040400" y="6401120"/>
            <a:ext cx="5486886" cy="259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eaLnBrk="1" hangingPunct="1">
              <a:lnSpc>
                <a:spcPct val="100000"/>
              </a:lnSpc>
              <a:spcBef>
                <a:spcPct val="35000"/>
              </a:spcBef>
              <a:spcAft>
                <a:spcPct val="25000"/>
              </a:spcAft>
              <a:buClr>
                <a:schemeClr val="folHlink"/>
              </a:buClr>
              <a:buFont typeface="Arial" panose="020B0604020202020204" pitchFamily="34" charset="0"/>
              <a:buNone/>
            </a:pPr>
            <a:r>
              <a:rPr lang="en-US" altLang="en-US" sz="1100" b="0" dirty="0">
                <a:solidFill>
                  <a:schemeClr val="bg1"/>
                </a:solidFill>
                <a:latin typeface="Calibri" panose="020F0502020204030204" pitchFamily="34" charset="0"/>
              </a:rPr>
              <a:t>*1 patient in rucaparib arm of ITT with ECOG PS of 1 at screening, 2 at </a:t>
            </a:r>
            <a:r>
              <a:rPr lang="en-US" altLang="en-US" sz="1100" dirty="0">
                <a:solidFill>
                  <a:schemeClr val="bg1"/>
                </a:solidFill>
                <a:latin typeface="Calibri" panose="020F0502020204030204" pitchFamily="34" charset="0"/>
              </a:rPr>
              <a:t>cycle 1 </a:t>
            </a:r>
            <a:r>
              <a:rPr lang="en-US" altLang="en-US" sz="1100" b="0" dirty="0">
                <a:solidFill>
                  <a:schemeClr val="bg1"/>
                </a:solidFill>
                <a:latin typeface="Calibri" panose="020F0502020204030204" pitchFamily="34" charset="0"/>
              </a:rPr>
              <a:t>Day 1.</a:t>
            </a:r>
          </a:p>
        </p:txBody>
      </p:sp>
      <p:cxnSp>
        <p:nvCxnSpPr>
          <p:cNvPr id="14" name="Straight Connector 13">
            <a:extLst>
              <a:ext uri="{FF2B5EF4-FFF2-40B4-BE49-F238E27FC236}">
                <a16:creationId xmlns:a16="http://schemas.microsoft.com/office/drawing/2014/main" id="{B8CFAEF7-E8A4-F49C-C5C1-2E287FFC0108}"/>
              </a:ext>
            </a:extLst>
          </p:cNvPr>
          <p:cNvCxnSpPr>
            <a:cxnSpLocks/>
          </p:cNvCxnSpPr>
          <p:nvPr/>
        </p:nvCxnSpPr>
        <p:spPr bwMode="auto">
          <a:xfrm>
            <a:off x="8903804" y="1624838"/>
            <a:ext cx="0" cy="4251960"/>
          </a:xfrm>
          <a:prstGeom prst="line">
            <a:avLst/>
          </a:prstGeom>
          <a:noFill/>
          <a:ln w="28575" cap="flat" cmpd="sng" algn="ctr">
            <a:solidFill>
              <a:schemeClr val="bg1"/>
            </a:solidFill>
            <a:prstDash val="sysDash"/>
            <a:round/>
            <a:headEnd type="none" w="med" len="med"/>
            <a:tailEnd type="none" w="med" len="med"/>
          </a:ln>
          <a:effectLst/>
        </p:spPr>
      </p:cxnSp>
      <p:grpSp>
        <p:nvGrpSpPr>
          <p:cNvPr id="16" name="Group 15">
            <a:extLst>
              <a:ext uri="{FF2B5EF4-FFF2-40B4-BE49-F238E27FC236}">
                <a16:creationId xmlns:a16="http://schemas.microsoft.com/office/drawing/2014/main" id="{1E76644A-BB6D-B07D-14A6-D6F36912C5DA}"/>
              </a:ext>
            </a:extLst>
          </p:cNvPr>
          <p:cNvGrpSpPr/>
          <p:nvPr/>
        </p:nvGrpSpPr>
        <p:grpSpPr>
          <a:xfrm>
            <a:off x="8432800" y="1766851"/>
            <a:ext cx="270953" cy="79881"/>
            <a:chOff x="7170248" y="1798320"/>
            <a:chExt cx="1023977" cy="220428"/>
          </a:xfrm>
        </p:grpSpPr>
        <p:cxnSp>
          <p:nvCxnSpPr>
            <p:cNvPr id="17" name="Straight Connector 16">
              <a:extLst>
                <a:ext uri="{FF2B5EF4-FFF2-40B4-BE49-F238E27FC236}">
                  <a16:creationId xmlns:a16="http://schemas.microsoft.com/office/drawing/2014/main" id="{BC074C55-8257-C458-93E4-1C1D1B04E8F1}"/>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9C20460C-4391-81F8-EC8E-01B8AD2486FC}"/>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BC223F7F-BDC8-CB90-98BD-4154D3938FE1}"/>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sp>
        <p:nvSpPr>
          <p:cNvPr id="20" name="Oval 19">
            <a:extLst>
              <a:ext uri="{FF2B5EF4-FFF2-40B4-BE49-F238E27FC236}">
                <a16:creationId xmlns:a16="http://schemas.microsoft.com/office/drawing/2014/main" id="{DB079DE3-CB93-64CC-334A-CA9DE9CB4E94}"/>
              </a:ext>
            </a:extLst>
          </p:cNvPr>
          <p:cNvSpPr/>
          <p:nvPr/>
        </p:nvSpPr>
        <p:spPr bwMode="auto">
          <a:xfrm>
            <a:off x="8514893" y="1757339"/>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2" name="Group 21">
            <a:extLst>
              <a:ext uri="{FF2B5EF4-FFF2-40B4-BE49-F238E27FC236}">
                <a16:creationId xmlns:a16="http://schemas.microsoft.com/office/drawing/2014/main" id="{8425A7D4-6968-A79B-9867-50C556F1F079}"/>
              </a:ext>
            </a:extLst>
          </p:cNvPr>
          <p:cNvGrpSpPr/>
          <p:nvPr/>
        </p:nvGrpSpPr>
        <p:grpSpPr>
          <a:xfrm>
            <a:off x="8294687" y="1967822"/>
            <a:ext cx="439857" cy="79881"/>
            <a:chOff x="7170248" y="1798320"/>
            <a:chExt cx="1023977" cy="220428"/>
          </a:xfrm>
        </p:grpSpPr>
        <p:cxnSp>
          <p:nvCxnSpPr>
            <p:cNvPr id="23" name="Straight Connector 22">
              <a:extLst>
                <a:ext uri="{FF2B5EF4-FFF2-40B4-BE49-F238E27FC236}">
                  <a16:creationId xmlns:a16="http://schemas.microsoft.com/office/drawing/2014/main" id="{ED27BEC6-B2D1-EF89-664E-358B4553FAE2}"/>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FE95AFF9-C871-42CC-2E77-14CD8705363A}"/>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BCCADD4-8409-D447-5498-6166CA0E8EE9}"/>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E7E36CF7-DBFD-F8D0-62C9-572755D32CAC}"/>
              </a:ext>
            </a:extLst>
          </p:cNvPr>
          <p:cNvGrpSpPr/>
          <p:nvPr/>
        </p:nvGrpSpPr>
        <p:grpSpPr>
          <a:xfrm>
            <a:off x="8099431" y="2364811"/>
            <a:ext cx="655194" cy="79881"/>
            <a:chOff x="7170248" y="1798320"/>
            <a:chExt cx="1023977" cy="220428"/>
          </a:xfrm>
        </p:grpSpPr>
        <p:cxnSp>
          <p:nvCxnSpPr>
            <p:cNvPr id="27" name="Straight Connector 26">
              <a:extLst>
                <a:ext uri="{FF2B5EF4-FFF2-40B4-BE49-F238E27FC236}">
                  <a16:creationId xmlns:a16="http://schemas.microsoft.com/office/drawing/2014/main" id="{6938986A-C6A4-CE0B-FDA8-0DE6877D1E0E}"/>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3128C83-32AC-D79F-C5F2-AED700C10709}"/>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BC4F9B94-8E66-553C-3713-86C573C20EC4}"/>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30" name="Group 29">
            <a:extLst>
              <a:ext uri="{FF2B5EF4-FFF2-40B4-BE49-F238E27FC236}">
                <a16:creationId xmlns:a16="http://schemas.microsoft.com/office/drawing/2014/main" id="{3D688CF3-04B8-387A-D9F3-C68C4261A9CA}"/>
              </a:ext>
            </a:extLst>
          </p:cNvPr>
          <p:cNvGrpSpPr/>
          <p:nvPr/>
        </p:nvGrpSpPr>
        <p:grpSpPr>
          <a:xfrm>
            <a:off x="8334374" y="2583840"/>
            <a:ext cx="559901" cy="79881"/>
            <a:chOff x="7170248" y="1798320"/>
            <a:chExt cx="1023977" cy="220428"/>
          </a:xfrm>
        </p:grpSpPr>
        <p:cxnSp>
          <p:nvCxnSpPr>
            <p:cNvPr id="31" name="Straight Connector 30">
              <a:extLst>
                <a:ext uri="{FF2B5EF4-FFF2-40B4-BE49-F238E27FC236}">
                  <a16:creationId xmlns:a16="http://schemas.microsoft.com/office/drawing/2014/main" id="{C3B6B20F-8ED7-5D01-3B6C-F6EA5C39BF6F}"/>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EA9B89A2-DCE0-24C4-B39B-EEDE5E5BC20F}"/>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0C86A1B4-9E36-BAD6-A912-8810E521BA1C}"/>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34" name="Group 33">
            <a:extLst>
              <a:ext uri="{FF2B5EF4-FFF2-40B4-BE49-F238E27FC236}">
                <a16:creationId xmlns:a16="http://schemas.microsoft.com/office/drawing/2014/main" id="{1C96EA17-2D70-E281-210C-4011E9F19138}"/>
              </a:ext>
            </a:extLst>
          </p:cNvPr>
          <p:cNvGrpSpPr/>
          <p:nvPr/>
        </p:nvGrpSpPr>
        <p:grpSpPr>
          <a:xfrm>
            <a:off x="8488363" y="2775352"/>
            <a:ext cx="384176" cy="79881"/>
            <a:chOff x="7170248" y="1798320"/>
            <a:chExt cx="1023977" cy="220428"/>
          </a:xfrm>
        </p:grpSpPr>
        <p:cxnSp>
          <p:nvCxnSpPr>
            <p:cNvPr id="35" name="Straight Connector 34">
              <a:extLst>
                <a:ext uri="{FF2B5EF4-FFF2-40B4-BE49-F238E27FC236}">
                  <a16:creationId xmlns:a16="http://schemas.microsoft.com/office/drawing/2014/main" id="{D3773DB2-751C-1DA6-0DE8-381516FA4F49}"/>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BBE11EA6-4DC8-DC8B-5486-CA6C53883C06}"/>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6ABE624F-5C7D-D0A9-5F61-463DD27AAA38}"/>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38" name="Group 37">
            <a:extLst>
              <a:ext uri="{FF2B5EF4-FFF2-40B4-BE49-F238E27FC236}">
                <a16:creationId xmlns:a16="http://schemas.microsoft.com/office/drawing/2014/main" id="{1ED42CA4-95FE-D0CF-5A89-3A7CAD4F7D5C}"/>
              </a:ext>
            </a:extLst>
          </p:cNvPr>
          <p:cNvGrpSpPr/>
          <p:nvPr/>
        </p:nvGrpSpPr>
        <p:grpSpPr>
          <a:xfrm>
            <a:off x="8066088" y="2947229"/>
            <a:ext cx="714375" cy="79881"/>
            <a:chOff x="7170248" y="1798320"/>
            <a:chExt cx="1023977" cy="220428"/>
          </a:xfrm>
        </p:grpSpPr>
        <p:cxnSp>
          <p:nvCxnSpPr>
            <p:cNvPr id="39" name="Straight Connector 38">
              <a:extLst>
                <a:ext uri="{FF2B5EF4-FFF2-40B4-BE49-F238E27FC236}">
                  <a16:creationId xmlns:a16="http://schemas.microsoft.com/office/drawing/2014/main" id="{DD0A64BD-6988-C902-28E4-8EF276D3809E}"/>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443A1A82-B645-75E6-0E5E-91ACC4308F2F}"/>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E6079F9A-700E-1EC0-D88F-0D49EEB14EA4}"/>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E52BC093-0F99-856E-DA45-9FC86FA783CC}"/>
              </a:ext>
            </a:extLst>
          </p:cNvPr>
          <p:cNvGrpSpPr/>
          <p:nvPr/>
        </p:nvGrpSpPr>
        <p:grpSpPr>
          <a:xfrm>
            <a:off x="8467725" y="3577648"/>
            <a:ext cx="322262" cy="79881"/>
            <a:chOff x="7170248" y="1798320"/>
            <a:chExt cx="1023977" cy="220428"/>
          </a:xfrm>
        </p:grpSpPr>
        <p:cxnSp>
          <p:nvCxnSpPr>
            <p:cNvPr id="43" name="Straight Connector 42">
              <a:extLst>
                <a:ext uri="{FF2B5EF4-FFF2-40B4-BE49-F238E27FC236}">
                  <a16:creationId xmlns:a16="http://schemas.microsoft.com/office/drawing/2014/main" id="{68580891-0200-F769-8A4A-02BCF226A3F1}"/>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7AD8F6AB-36B2-1528-DDD6-C163980DB4A1}"/>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4AAEE257-D947-CBE7-0248-A9365395693C}"/>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4595B7DD-055C-EC51-3C64-D2EA72D23FD1}"/>
              </a:ext>
            </a:extLst>
          </p:cNvPr>
          <p:cNvGrpSpPr/>
          <p:nvPr/>
        </p:nvGrpSpPr>
        <p:grpSpPr>
          <a:xfrm>
            <a:off x="8221961" y="3739058"/>
            <a:ext cx="518813" cy="79881"/>
            <a:chOff x="7170248" y="1798320"/>
            <a:chExt cx="1023977" cy="220428"/>
          </a:xfrm>
        </p:grpSpPr>
        <p:cxnSp>
          <p:nvCxnSpPr>
            <p:cNvPr id="47" name="Straight Connector 46">
              <a:extLst>
                <a:ext uri="{FF2B5EF4-FFF2-40B4-BE49-F238E27FC236}">
                  <a16:creationId xmlns:a16="http://schemas.microsoft.com/office/drawing/2014/main" id="{3FF30C27-7232-AE92-310B-969A95AF1BF3}"/>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8B3EB8A-FA1B-BB87-5F5E-2F8F525F3F8D}"/>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777B5D94-975C-5AD1-1B18-2BF48F50912B}"/>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8DAA031A-52A7-E0A0-9B11-D655F1F6EF7F}"/>
              </a:ext>
            </a:extLst>
          </p:cNvPr>
          <p:cNvGrpSpPr/>
          <p:nvPr/>
        </p:nvGrpSpPr>
        <p:grpSpPr>
          <a:xfrm>
            <a:off x="8467725" y="4251333"/>
            <a:ext cx="410771" cy="79881"/>
            <a:chOff x="7170248" y="1798320"/>
            <a:chExt cx="1023977" cy="220428"/>
          </a:xfrm>
        </p:grpSpPr>
        <p:cxnSp>
          <p:nvCxnSpPr>
            <p:cNvPr id="51" name="Straight Connector 50">
              <a:extLst>
                <a:ext uri="{FF2B5EF4-FFF2-40B4-BE49-F238E27FC236}">
                  <a16:creationId xmlns:a16="http://schemas.microsoft.com/office/drawing/2014/main" id="{82662CF8-46F9-CEF6-4E47-404B80A7B7F4}"/>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9483B82E-422A-0392-B8CD-F243BD7E9A26}"/>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D07CC9B7-CD5B-D496-EC71-EC24B7E0D2DE}"/>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54" name="Group 53">
            <a:extLst>
              <a:ext uri="{FF2B5EF4-FFF2-40B4-BE49-F238E27FC236}">
                <a16:creationId xmlns:a16="http://schemas.microsoft.com/office/drawing/2014/main" id="{29B10D93-89ED-77FD-5EC6-5CAE221C024C}"/>
              </a:ext>
            </a:extLst>
          </p:cNvPr>
          <p:cNvGrpSpPr/>
          <p:nvPr/>
        </p:nvGrpSpPr>
        <p:grpSpPr>
          <a:xfrm>
            <a:off x="8290263" y="4454002"/>
            <a:ext cx="375900" cy="79881"/>
            <a:chOff x="7170248" y="1798320"/>
            <a:chExt cx="1023977" cy="220428"/>
          </a:xfrm>
        </p:grpSpPr>
        <p:cxnSp>
          <p:nvCxnSpPr>
            <p:cNvPr id="55" name="Straight Connector 54">
              <a:extLst>
                <a:ext uri="{FF2B5EF4-FFF2-40B4-BE49-F238E27FC236}">
                  <a16:creationId xmlns:a16="http://schemas.microsoft.com/office/drawing/2014/main" id="{8721F3BF-1335-5C1C-1DDD-FCF929D0DE7E}"/>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C8B13D8D-72A7-5F2A-883F-399A1BB1B74F}"/>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CBB90231-38C3-CC7D-578A-11C63B78DB37}"/>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58" name="Group 57">
            <a:extLst>
              <a:ext uri="{FF2B5EF4-FFF2-40B4-BE49-F238E27FC236}">
                <a16:creationId xmlns:a16="http://schemas.microsoft.com/office/drawing/2014/main" id="{90681E50-9C61-1974-8893-D76B194D6A93}"/>
              </a:ext>
            </a:extLst>
          </p:cNvPr>
          <p:cNvGrpSpPr/>
          <p:nvPr/>
        </p:nvGrpSpPr>
        <p:grpSpPr>
          <a:xfrm>
            <a:off x="8389938" y="4704437"/>
            <a:ext cx="321152" cy="79881"/>
            <a:chOff x="7170248" y="1798320"/>
            <a:chExt cx="1023977" cy="220428"/>
          </a:xfrm>
        </p:grpSpPr>
        <p:cxnSp>
          <p:nvCxnSpPr>
            <p:cNvPr id="59" name="Straight Connector 58">
              <a:extLst>
                <a:ext uri="{FF2B5EF4-FFF2-40B4-BE49-F238E27FC236}">
                  <a16:creationId xmlns:a16="http://schemas.microsoft.com/office/drawing/2014/main" id="{929185B7-C677-0A33-A29C-A7BA17C802CD}"/>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F2B30590-D92C-C2F2-BCFD-AE6325DB5DCC}"/>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C8F29CCC-07CA-5DA7-0364-FF1015812F4D}"/>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62" name="Group 61">
            <a:extLst>
              <a:ext uri="{FF2B5EF4-FFF2-40B4-BE49-F238E27FC236}">
                <a16:creationId xmlns:a16="http://schemas.microsoft.com/office/drawing/2014/main" id="{482160F5-FBCD-B5F3-304A-2CDEEF21CB69}"/>
              </a:ext>
            </a:extLst>
          </p:cNvPr>
          <p:cNvGrpSpPr/>
          <p:nvPr/>
        </p:nvGrpSpPr>
        <p:grpSpPr>
          <a:xfrm>
            <a:off x="8467725" y="4880371"/>
            <a:ext cx="482838" cy="79881"/>
            <a:chOff x="7170248" y="1798320"/>
            <a:chExt cx="1023977" cy="220428"/>
          </a:xfrm>
        </p:grpSpPr>
        <p:cxnSp>
          <p:nvCxnSpPr>
            <p:cNvPr id="63" name="Straight Connector 62">
              <a:extLst>
                <a:ext uri="{FF2B5EF4-FFF2-40B4-BE49-F238E27FC236}">
                  <a16:creationId xmlns:a16="http://schemas.microsoft.com/office/drawing/2014/main" id="{E36395D6-34BE-B537-9E8D-C66EEDE0F4F9}"/>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32255B43-D79A-9A4A-F569-DB78FC87FBFD}"/>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7299492B-290B-5011-D32B-168ACC6B2469}"/>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66" name="Group 65">
            <a:extLst>
              <a:ext uri="{FF2B5EF4-FFF2-40B4-BE49-F238E27FC236}">
                <a16:creationId xmlns:a16="http://schemas.microsoft.com/office/drawing/2014/main" id="{EFC93435-8A4E-B8B8-F6C5-BC0E68288E20}"/>
              </a:ext>
            </a:extLst>
          </p:cNvPr>
          <p:cNvGrpSpPr/>
          <p:nvPr/>
        </p:nvGrpSpPr>
        <p:grpSpPr>
          <a:xfrm>
            <a:off x="8507963" y="5125747"/>
            <a:ext cx="321152" cy="79881"/>
            <a:chOff x="7170248" y="1798320"/>
            <a:chExt cx="1023977" cy="220428"/>
          </a:xfrm>
        </p:grpSpPr>
        <p:cxnSp>
          <p:nvCxnSpPr>
            <p:cNvPr id="67" name="Straight Connector 66">
              <a:extLst>
                <a:ext uri="{FF2B5EF4-FFF2-40B4-BE49-F238E27FC236}">
                  <a16:creationId xmlns:a16="http://schemas.microsoft.com/office/drawing/2014/main" id="{8974C39C-1304-D493-7D06-7C66A78E71D3}"/>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18B47BB0-0EF9-3118-55F5-72D4F84E8D83}"/>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5B0A0679-D67E-D900-ED7D-06A6B4375E73}"/>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2813E083-BEC9-6591-4CF2-8145DFE9629E}"/>
              </a:ext>
            </a:extLst>
          </p:cNvPr>
          <p:cNvGrpSpPr/>
          <p:nvPr/>
        </p:nvGrpSpPr>
        <p:grpSpPr>
          <a:xfrm>
            <a:off x="8184223" y="5320636"/>
            <a:ext cx="482838" cy="79881"/>
            <a:chOff x="7170248" y="1798320"/>
            <a:chExt cx="1023977" cy="220428"/>
          </a:xfrm>
        </p:grpSpPr>
        <p:cxnSp>
          <p:nvCxnSpPr>
            <p:cNvPr id="71" name="Straight Connector 70">
              <a:extLst>
                <a:ext uri="{FF2B5EF4-FFF2-40B4-BE49-F238E27FC236}">
                  <a16:creationId xmlns:a16="http://schemas.microsoft.com/office/drawing/2014/main" id="{67D518C0-E1BD-5CA6-8265-9C8AEBA8589B}"/>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2EEB6785-F542-EA7E-2CA9-82DD3B57D234}"/>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482D2020-7C15-048C-42A5-210117D87B1C}"/>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5631CF0B-9841-2E47-E521-EADAC146A43D}"/>
              </a:ext>
            </a:extLst>
          </p:cNvPr>
          <p:cNvGrpSpPr/>
          <p:nvPr/>
        </p:nvGrpSpPr>
        <p:grpSpPr>
          <a:xfrm>
            <a:off x="7845655" y="5747174"/>
            <a:ext cx="741762" cy="79881"/>
            <a:chOff x="7170248" y="1798320"/>
            <a:chExt cx="1023977" cy="220428"/>
          </a:xfrm>
        </p:grpSpPr>
        <p:cxnSp>
          <p:nvCxnSpPr>
            <p:cNvPr id="75" name="Straight Connector 74">
              <a:extLst>
                <a:ext uri="{FF2B5EF4-FFF2-40B4-BE49-F238E27FC236}">
                  <a16:creationId xmlns:a16="http://schemas.microsoft.com/office/drawing/2014/main" id="{3E3E72C4-AFF7-23EB-869E-50A72865A097}"/>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BBD0C2A3-BA33-8F04-1C0D-C233BC7C85E9}"/>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DE6CCB78-F75A-5E92-01FD-3CB65107D58B}"/>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grpSp>
        <p:nvGrpSpPr>
          <p:cNvPr id="78" name="Group 77">
            <a:extLst>
              <a:ext uri="{FF2B5EF4-FFF2-40B4-BE49-F238E27FC236}">
                <a16:creationId xmlns:a16="http://schemas.microsoft.com/office/drawing/2014/main" id="{753EF691-1086-5E0C-CAE1-51A142480C91}"/>
              </a:ext>
            </a:extLst>
          </p:cNvPr>
          <p:cNvGrpSpPr/>
          <p:nvPr/>
        </p:nvGrpSpPr>
        <p:grpSpPr>
          <a:xfrm>
            <a:off x="8456612" y="5551991"/>
            <a:ext cx="277931" cy="79881"/>
            <a:chOff x="7170248" y="1798320"/>
            <a:chExt cx="1023977" cy="220428"/>
          </a:xfrm>
        </p:grpSpPr>
        <p:cxnSp>
          <p:nvCxnSpPr>
            <p:cNvPr id="79" name="Straight Connector 78">
              <a:extLst>
                <a:ext uri="{FF2B5EF4-FFF2-40B4-BE49-F238E27FC236}">
                  <a16:creationId xmlns:a16="http://schemas.microsoft.com/office/drawing/2014/main" id="{E74F8D6F-6C2F-9249-88EE-34E03C4B233C}"/>
                </a:ext>
              </a:extLst>
            </p:cNvPr>
            <p:cNvCxnSpPr>
              <a:cxnSpLocks/>
            </p:cNvCxnSpPr>
            <p:nvPr/>
          </p:nvCxnSpPr>
          <p:spPr bwMode="auto">
            <a:xfrm>
              <a:off x="8194225" y="1798320"/>
              <a:ext cx="0" cy="220428"/>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74A8FB88-DCFE-6530-E421-F8687AF1A359}"/>
                </a:ext>
              </a:extLst>
            </p:cNvPr>
            <p:cNvCxnSpPr>
              <a:cxnSpLocks/>
            </p:cNvCxnSpPr>
            <p:nvPr/>
          </p:nvCxnSpPr>
          <p:spPr bwMode="auto">
            <a:xfrm>
              <a:off x="7171757" y="1908534"/>
              <a:ext cx="1022468"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CCBEE0A9-BE14-4D55-04C6-7D6FC3460E3C}"/>
                </a:ext>
              </a:extLst>
            </p:cNvPr>
            <p:cNvCxnSpPr>
              <a:cxnSpLocks/>
            </p:cNvCxnSpPr>
            <p:nvPr/>
          </p:nvCxnSpPr>
          <p:spPr bwMode="auto">
            <a:xfrm>
              <a:off x="7170248" y="1798320"/>
              <a:ext cx="0" cy="220428"/>
            </a:xfrm>
            <a:prstGeom prst="line">
              <a:avLst/>
            </a:prstGeom>
            <a:noFill/>
            <a:ln w="28575" cap="flat" cmpd="sng" algn="ctr">
              <a:solidFill>
                <a:schemeClr val="bg1"/>
              </a:solidFill>
              <a:prstDash val="solid"/>
              <a:round/>
              <a:headEnd type="none" w="med" len="med"/>
              <a:tailEnd type="none" w="med" len="med"/>
            </a:ln>
            <a:effectLst/>
          </p:spPr>
        </p:cxnSp>
      </p:grpSp>
      <p:sp>
        <p:nvSpPr>
          <p:cNvPr id="82" name="Oval 81">
            <a:extLst>
              <a:ext uri="{FF2B5EF4-FFF2-40B4-BE49-F238E27FC236}">
                <a16:creationId xmlns:a16="http://schemas.microsoft.com/office/drawing/2014/main" id="{153446B2-64BC-FA0B-17D3-92DC593B1CB5}"/>
              </a:ext>
            </a:extLst>
          </p:cNvPr>
          <p:cNvSpPr/>
          <p:nvPr/>
        </p:nvSpPr>
        <p:spPr bwMode="auto">
          <a:xfrm>
            <a:off x="8459256" y="1951081"/>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Oval 82">
            <a:extLst>
              <a:ext uri="{FF2B5EF4-FFF2-40B4-BE49-F238E27FC236}">
                <a16:creationId xmlns:a16="http://schemas.microsoft.com/office/drawing/2014/main" id="{A56D83E3-BF0E-546B-73E7-632424116516}"/>
              </a:ext>
            </a:extLst>
          </p:cNvPr>
          <p:cNvSpPr/>
          <p:nvPr/>
        </p:nvSpPr>
        <p:spPr bwMode="auto">
          <a:xfrm>
            <a:off x="8376994" y="2352713"/>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Oval 83">
            <a:extLst>
              <a:ext uri="{FF2B5EF4-FFF2-40B4-BE49-F238E27FC236}">
                <a16:creationId xmlns:a16="http://schemas.microsoft.com/office/drawing/2014/main" id="{80247060-0BA6-234B-F546-2202A0FF3EE6}"/>
              </a:ext>
            </a:extLst>
          </p:cNvPr>
          <p:cNvSpPr/>
          <p:nvPr/>
        </p:nvSpPr>
        <p:spPr bwMode="auto">
          <a:xfrm>
            <a:off x="8568626" y="2570821"/>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Oval 84">
            <a:extLst>
              <a:ext uri="{FF2B5EF4-FFF2-40B4-BE49-F238E27FC236}">
                <a16:creationId xmlns:a16="http://schemas.microsoft.com/office/drawing/2014/main" id="{DE986E4C-F8AC-F532-F510-3E003E0BAA7E}"/>
              </a:ext>
            </a:extLst>
          </p:cNvPr>
          <p:cNvSpPr/>
          <p:nvPr/>
        </p:nvSpPr>
        <p:spPr bwMode="auto">
          <a:xfrm>
            <a:off x="8627441" y="2772458"/>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Oval 85">
            <a:extLst>
              <a:ext uri="{FF2B5EF4-FFF2-40B4-BE49-F238E27FC236}">
                <a16:creationId xmlns:a16="http://schemas.microsoft.com/office/drawing/2014/main" id="{489D08FC-A8D2-0F3F-B688-6EF2A05904DA}"/>
              </a:ext>
            </a:extLst>
          </p:cNvPr>
          <p:cNvSpPr/>
          <p:nvPr/>
        </p:nvSpPr>
        <p:spPr bwMode="auto">
          <a:xfrm>
            <a:off x="8360687" y="2938686"/>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Oval 86">
            <a:extLst>
              <a:ext uri="{FF2B5EF4-FFF2-40B4-BE49-F238E27FC236}">
                <a16:creationId xmlns:a16="http://schemas.microsoft.com/office/drawing/2014/main" id="{762B649D-5B36-ABAD-3E64-99A3699232D1}"/>
              </a:ext>
            </a:extLst>
          </p:cNvPr>
          <p:cNvSpPr/>
          <p:nvPr/>
        </p:nvSpPr>
        <p:spPr bwMode="auto">
          <a:xfrm>
            <a:off x="8576285" y="3556397"/>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Oval 87">
            <a:extLst>
              <a:ext uri="{FF2B5EF4-FFF2-40B4-BE49-F238E27FC236}">
                <a16:creationId xmlns:a16="http://schemas.microsoft.com/office/drawing/2014/main" id="{3F511C84-C66B-AF79-ED54-177067762B89}"/>
              </a:ext>
            </a:extLst>
          </p:cNvPr>
          <p:cNvSpPr/>
          <p:nvPr/>
        </p:nvSpPr>
        <p:spPr bwMode="auto">
          <a:xfrm>
            <a:off x="8424076" y="3728069"/>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Oval 88">
            <a:extLst>
              <a:ext uri="{FF2B5EF4-FFF2-40B4-BE49-F238E27FC236}">
                <a16:creationId xmlns:a16="http://schemas.microsoft.com/office/drawing/2014/main" id="{540B3DA5-3FFE-6E55-A9CE-F74B8C6F0FDD}"/>
              </a:ext>
            </a:extLst>
          </p:cNvPr>
          <p:cNvSpPr/>
          <p:nvPr/>
        </p:nvSpPr>
        <p:spPr bwMode="auto">
          <a:xfrm>
            <a:off x="8621478" y="4247855"/>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Oval 89">
            <a:extLst>
              <a:ext uri="{FF2B5EF4-FFF2-40B4-BE49-F238E27FC236}">
                <a16:creationId xmlns:a16="http://schemas.microsoft.com/office/drawing/2014/main" id="{6403DAAB-C586-6518-5FF9-533ED757741D}"/>
              </a:ext>
            </a:extLst>
          </p:cNvPr>
          <p:cNvSpPr/>
          <p:nvPr/>
        </p:nvSpPr>
        <p:spPr bwMode="auto">
          <a:xfrm>
            <a:off x="8424771" y="4440156"/>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Oval 90">
            <a:extLst>
              <a:ext uri="{FF2B5EF4-FFF2-40B4-BE49-F238E27FC236}">
                <a16:creationId xmlns:a16="http://schemas.microsoft.com/office/drawing/2014/main" id="{A6C6255D-8DEF-F93E-8796-CBA807B7B1B3}"/>
              </a:ext>
            </a:extLst>
          </p:cNvPr>
          <p:cNvSpPr/>
          <p:nvPr/>
        </p:nvSpPr>
        <p:spPr bwMode="auto">
          <a:xfrm>
            <a:off x="8506424" y="4688398"/>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Oval 91">
            <a:extLst>
              <a:ext uri="{FF2B5EF4-FFF2-40B4-BE49-F238E27FC236}">
                <a16:creationId xmlns:a16="http://schemas.microsoft.com/office/drawing/2014/main" id="{8FA6E0C7-E60B-E5C7-517D-A67CDFD50B8C}"/>
              </a:ext>
            </a:extLst>
          </p:cNvPr>
          <p:cNvSpPr/>
          <p:nvPr/>
        </p:nvSpPr>
        <p:spPr bwMode="auto">
          <a:xfrm>
            <a:off x="8643467" y="4875414"/>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 name="Oval 92">
            <a:extLst>
              <a:ext uri="{FF2B5EF4-FFF2-40B4-BE49-F238E27FC236}">
                <a16:creationId xmlns:a16="http://schemas.microsoft.com/office/drawing/2014/main" id="{205B6C29-0E1D-7531-D36A-55163EE47475}"/>
              </a:ext>
            </a:extLst>
          </p:cNvPr>
          <p:cNvSpPr/>
          <p:nvPr/>
        </p:nvSpPr>
        <p:spPr bwMode="auto">
          <a:xfrm>
            <a:off x="8621478" y="5116347"/>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Oval 93">
            <a:extLst>
              <a:ext uri="{FF2B5EF4-FFF2-40B4-BE49-F238E27FC236}">
                <a16:creationId xmlns:a16="http://schemas.microsoft.com/office/drawing/2014/main" id="{BE02F641-CFDC-DB79-1FD7-EBA2034DA99D}"/>
              </a:ext>
            </a:extLst>
          </p:cNvPr>
          <p:cNvSpPr/>
          <p:nvPr/>
        </p:nvSpPr>
        <p:spPr bwMode="auto">
          <a:xfrm>
            <a:off x="8375632" y="5314577"/>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Oval 94">
            <a:extLst>
              <a:ext uri="{FF2B5EF4-FFF2-40B4-BE49-F238E27FC236}">
                <a16:creationId xmlns:a16="http://schemas.microsoft.com/office/drawing/2014/main" id="{2C477D12-9863-71AC-658B-B10F3A792C48}"/>
              </a:ext>
            </a:extLst>
          </p:cNvPr>
          <p:cNvSpPr/>
          <p:nvPr/>
        </p:nvSpPr>
        <p:spPr bwMode="auto">
          <a:xfrm>
            <a:off x="8536882" y="5537826"/>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Oval 95">
            <a:extLst>
              <a:ext uri="{FF2B5EF4-FFF2-40B4-BE49-F238E27FC236}">
                <a16:creationId xmlns:a16="http://schemas.microsoft.com/office/drawing/2014/main" id="{8CFC78FA-DCAF-F6F7-4644-D766E662856F}"/>
              </a:ext>
            </a:extLst>
          </p:cNvPr>
          <p:cNvSpPr/>
          <p:nvPr/>
        </p:nvSpPr>
        <p:spPr bwMode="auto">
          <a:xfrm>
            <a:off x="8149827" y="5736548"/>
            <a:ext cx="106585" cy="101132"/>
          </a:xfrm>
          <a:prstGeom prst="ellipse">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TextBox 100">
            <a:extLst>
              <a:ext uri="{FF2B5EF4-FFF2-40B4-BE49-F238E27FC236}">
                <a16:creationId xmlns:a16="http://schemas.microsoft.com/office/drawing/2014/main" id="{5FD3086F-6571-638D-2E07-EA044B50FB2E}"/>
              </a:ext>
            </a:extLst>
          </p:cNvPr>
          <p:cNvSpPr txBox="1"/>
          <p:nvPr/>
        </p:nvSpPr>
        <p:spPr bwMode="auto">
          <a:xfrm>
            <a:off x="1705616" y="2337656"/>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1" dirty="0">
                <a:solidFill>
                  <a:schemeClr val="bg2"/>
                </a:solidFill>
                <a:latin typeface="Calibri" panose="020F0502020204030204" pitchFamily="34" charset="0"/>
              </a:rPr>
              <a:t>HRD+</a:t>
            </a:r>
          </a:p>
        </p:txBody>
      </p:sp>
      <p:sp>
        <p:nvSpPr>
          <p:cNvPr id="102" name="TextBox 101">
            <a:extLst>
              <a:ext uri="{FF2B5EF4-FFF2-40B4-BE49-F238E27FC236}">
                <a16:creationId xmlns:a16="http://schemas.microsoft.com/office/drawing/2014/main" id="{84F6932F-DF5D-D30C-072A-45089896B97E}"/>
              </a:ext>
            </a:extLst>
          </p:cNvPr>
          <p:cNvSpPr txBox="1"/>
          <p:nvPr/>
        </p:nvSpPr>
        <p:spPr bwMode="auto">
          <a:xfrm>
            <a:off x="1477016" y="2638100"/>
            <a:ext cx="8242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1" dirty="0">
                <a:solidFill>
                  <a:schemeClr val="bg2"/>
                </a:solidFill>
                <a:latin typeface="Calibri" panose="020F0502020204030204" pitchFamily="34" charset="0"/>
              </a:rPr>
              <a:t>HRD neg</a:t>
            </a:r>
          </a:p>
        </p:txBody>
      </p:sp>
      <p:sp>
        <p:nvSpPr>
          <p:cNvPr id="103" name="TextBox 102">
            <a:extLst>
              <a:ext uri="{FF2B5EF4-FFF2-40B4-BE49-F238E27FC236}">
                <a16:creationId xmlns:a16="http://schemas.microsoft.com/office/drawing/2014/main" id="{42D8347B-60FC-A507-9047-50F588645340}"/>
              </a:ext>
            </a:extLst>
          </p:cNvPr>
          <p:cNvSpPr txBox="1"/>
          <p:nvPr/>
        </p:nvSpPr>
        <p:spPr bwMode="auto">
          <a:xfrm>
            <a:off x="1458728" y="2895073"/>
            <a:ext cx="8322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1" dirty="0">
                <a:solidFill>
                  <a:schemeClr val="bg2"/>
                </a:solidFill>
                <a:latin typeface="Calibri" panose="020F0502020204030204" pitchFamily="34" charset="0"/>
              </a:rPr>
              <a:t>HRD unk</a:t>
            </a:r>
          </a:p>
        </p:txBody>
      </p:sp>
      <p:sp>
        <p:nvSpPr>
          <p:cNvPr id="99" name="Left Brace 98">
            <a:extLst>
              <a:ext uri="{FF2B5EF4-FFF2-40B4-BE49-F238E27FC236}">
                <a16:creationId xmlns:a16="http://schemas.microsoft.com/office/drawing/2014/main" id="{098CF9C9-CE68-F23D-ACEA-FAF3C648126F}"/>
              </a:ext>
            </a:extLst>
          </p:cNvPr>
          <p:cNvSpPr/>
          <p:nvPr/>
        </p:nvSpPr>
        <p:spPr bwMode="auto">
          <a:xfrm>
            <a:off x="2257483" y="2343438"/>
            <a:ext cx="227139" cy="307776"/>
          </a:xfrm>
          <a:prstGeom prst="leftBrace">
            <a:avLst/>
          </a:prstGeom>
          <a:noFill/>
          <a:ln w="28575" cap="flat" cmpd="sng" algn="ctr">
            <a:solidFill>
              <a:schemeClr val="bg2"/>
            </a:solidFill>
            <a:prstDash val="solid"/>
            <a:round/>
            <a:headEnd type="none" w="med" len="med"/>
            <a:tailEnd type="none" w="med" len="med"/>
          </a:ln>
          <a:effectLst/>
        </p:spPr>
        <p:txBody>
          <a:bodyPr rtlCol="0" anchor="ctr"/>
          <a:lstStyle/>
          <a:p>
            <a:pPr algn="ctr"/>
            <a:endParaRPr lang="en-US" dirty="0">
              <a:solidFill>
                <a:schemeClr val="bg2"/>
              </a:solidFill>
            </a:endParaRPr>
          </a:p>
        </p:txBody>
      </p:sp>
      <p:sp>
        <p:nvSpPr>
          <p:cNvPr id="105" name="Left Brace 104">
            <a:extLst>
              <a:ext uri="{FF2B5EF4-FFF2-40B4-BE49-F238E27FC236}">
                <a16:creationId xmlns:a16="http://schemas.microsoft.com/office/drawing/2014/main" id="{837F1429-AFC9-E05C-0A40-4D0E1CCEC2BA}"/>
              </a:ext>
            </a:extLst>
          </p:cNvPr>
          <p:cNvSpPr/>
          <p:nvPr/>
        </p:nvSpPr>
        <p:spPr bwMode="auto">
          <a:xfrm>
            <a:off x="2257483" y="2700629"/>
            <a:ext cx="227139" cy="219029"/>
          </a:xfrm>
          <a:prstGeom prst="leftBrace">
            <a:avLst/>
          </a:prstGeom>
          <a:noFill/>
          <a:ln w="28575" cap="flat" cmpd="sng" algn="ctr">
            <a:solidFill>
              <a:schemeClr val="bg2"/>
            </a:solidFill>
            <a:prstDash val="solid"/>
            <a:round/>
            <a:headEnd type="none" w="med" len="med"/>
            <a:tailEnd type="none" w="med" len="med"/>
          </a:ln>
          <a:effectLst/>
        </p:spPr>
        <p:txBody>
          <a:bodyPr rtlCol="0" anchor="ctr"/>
          <a:lstStyle/>
          <a:p>
            <a:pPr algn="ctr"/>
            <a:endParaRPr lang="en-US" dirty="0"/>
          </a:p>
        </p:txBody>
      </p:sp>
      <p:sp>
        <p:nvSpPr>
          <p:cNvPr id="106" name="Left Brace 105">
            <a:extLst>
              <a:ext uri="{FF2B5EF4-FFF2-40B4-BE49-F238E27FC236}">
                <a16:creationId xmlns:a16="http://schemas.microsoft.com/office/drawing/2014/main" id="{33BD8F07-EC43-32A4-3515-5CFCAD31EA8A}"/>
              </a:ext>
            </a:extLst>
          </p:cNvPr>
          <p:cNvSpPr/>
          <p:nvPr/>
        </p:nvSpPr>
        <p:spPr bwMode="auto">
          <a:xfrm>
            <a:off x="2257483" y="2950692"/>
            <a:ext cx="227139" cy="219029"/>
          </a:xfrm>
          <a:prstGeom prst="leftBrace">
            <a:avLst/>
          </a:prstGeom>
          <a:noFill/>
          <a:ln w="28575" cap="flat" cmpd="sng" algn="ctr">
            <a:solidFill>
              <a:schemeClr val="bg2"/>
            </a:solidFill>
            <a:prstDash val="solid"/>
            <a:round/>
            <a:headEnd type="none" w="med" len="med"/>
            <a:tailEnd type="none" w="med" len="med"/>
          </a:ln>
          <a:effectLst/>
        </p:spPr>
        <p:txBody>
          <a:bodyPr rtlCol="0" anchor="ctr"/>
          <a:lstStyle/>
          <a:p>
            <a:pPr algn="ctr"/>
            <a:endParaRPr lang="en-US" dirty="0"/>
          </a:p>
        </p:txBody>
      </p:sp>
      <p:cxnSp>
        <p:nvCxnSpPr>
          <p:cNvPr id="5" name="Straight Connector 4">
            <a:extLst>
              <a:ext uri="{FF2B5EF4-FFF2-40B4-BE49-F238E27FC236}">
                <a16:creationId xmlns:a16="http://schemas.microsoft.com/office/drawing/2014/main" id="{1DA1ACEE-8ED1-1EC3-DC22-B535F543D48F}"/>
              </a:ext>
            </a:extLst>
          </p:cNvPr>
          <p:cNvCxnSpPr/>
          <p:nvPr/>
        </p:nvCxnSpPr>
        <p:spPr bwMode="auto">
          <a:xfrm flipV="1">
            <a:off x="7707931" y="5867585"/>
            <a:ext cx="1399032" cy="10625"/>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4A52980F-7D50-58ED-FC68-EF2938306223}"/>
              </a:ext>
            </a:extLst>
          </p:cNvPr>
          <p:cNvCxnSpPr>
            <a:cxnSpLocks/>
          </p:cNvCxnSpPr>
          <p:nvPr/>
        </p:nvCxnSpPr>
        <p:spPr bwMode="auto">
          <a:xfrm rot="5400000">
            <a:off x="7670223" y="5918313"/>
            <a:ext cx="93809"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66C8F80F-4333-B69E-654A-0FAC9B713D64}"/>
              </a:ext>
            </a:extLst>
          </p:cNvPr>
          <p:cNvCxnSpPr>
            <a:cxnSpLocks/>
          </p:cNvCxnSpPr>
          <p:nvPr/>
        </p:nvCxnSpPr>
        <p:spPr bwMode="auto">
          <a:xfrm rot="5400000">
            <a:off x="8258353" y="5923066"/>
            <a:ext cx="93809"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BE0A8D6B-B2C9-8013-6AC8-0442A0B17152}"/>
              </a:ext>
            </a:extLst>
          </p:cNvPr>
          <p:cNvCxnSpPr>
            <a:cxnSpLocks/>
          </p:cNvCxnSpPr>
          <p:nvPr/>
        </p:nvCxnSpPr>
        <p:spPr bwMode="auto">
          <a:xfrm rot="5400000">
            <a:off x="8858428" y="5923056"/>
            <a:ext cx="93809" cy="0"/>
          </a:xfrm>
          <a:prstGeom prst="line">
            <a:avLst/>
          </a:prstGeom>
          <a:noFill/>
          <a:ln w="28575" cap="flat" cmpd="sng" algn="ctr">
            <a:solidFill>
              <a:schemeClr val="bg1"/>
            </a:solidFill>
            <a:prstDash val="solid"/>
            <a:round/>
            <a:headEnd type="none" w="med" len="med"/>
            <a:tailEnd type="none" w="med" len="med"/>
          </a:ln>
          <a:effectLst/>
        </p:spPr>
      </p:cxnSp>
      <p:sp>
        <p:nvSpPr>
          <p:cNvPr id="112" name="TextBox 111">
            <a:extLst>
              <a:ext uri="{FF2B5EF4-FFF2-40B4-BE49-F238E27FC236}">
                <a16:creationId xmlns:a16="http://schemas.microsoft.com/office/drawing/2014/main" id="{F9283251-04FE-850D-6C24-34D6650793C3}"/>
              </a:ext>
            </a:extLst>
          </p:cNvPr>
          <p:cNvSpPr txBox="1"/>
          <p:nvPr/>
        </p:nvSpPr>
        <p:spPr bwMode="auto">
          <a:xfrm>
            <a:off x="7301640" y="6111090"/>
            <a:ext cx="16518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1" dirty="0">
                <a:solidFill>
                  <a:schemeClr val="accent1"/>
                </a:solidFill>
                <a:latin typeface="Calibri" panose="020F0502020204030204" pitchFamily="34" charset="0"/>
              </a:rPr>
              <a:t>← Favors Rucaparib</a:t>
            </a:r>
          </a:p>
        </p:txBody>
      </p:sp>
      <p:sp>
        <p:nvSpPr>
          <p:cNvPr id="113" name="TextBox 112">
            <a:extLst>
              <a:ext uri="{FF2B5EF4-FFF2-40B4-BE49-F238E27FC236}">
                <a16:creationId xmlns:a16="http://schemas.microsoft.com/office/drawing/2014/main" id="{F2446B9C-F17A-2767-71C5-13DBE892E6FA}"/>
              </a:ext>
            </a:extLst>
          </p:cNvPr>
          <p:cNvSpPr txBox="1"/>
          <p:nvPr/>
        </p:nvSpPr>
        <p:spPr bwMode="auto">
          <a:xfrm>
            <a:off x="8916181" y="6111090"/>
            <a:ext cx="14893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Favors Placebo →</a:t>
            </a:r>
          </a:p>
        </p:txBody>
      </p:sp>
      <p:grpSp>
        <p:nvGrpSpPr>
          <p:cNvPr id="114" name="Group 113">
            <a:extLst>
              <a:ext uri="{FF2B5EF4-FFF2-40B4-BE49-F238E27FC236}">
                <a16:creationId xmlns:a16="http://schemas.microsoft.com/office/drawing/2014/main" id="{17474FB2-4C38-7309-6E97-6097AE2CCE29}"/>
              </a:ext>
            </a:extLst>
          </p:cNvPr>
          <p:cNvGrpSpPr/>
          <p:nvPr/>
        </p:nvGrpSpPr>
        <p:grpSpPr>
          <a:xfrm>
            <a:off x="9392911" y="6207927"/>
            <a:ext cx="2488502" cy="454909"/>
            <a:chOff x="9392911" y="6207927"/>
            <a:chExt cx="2488502" cy="454909"/>
          </a:xfrm>
        </p:grpSpPr>
        <p:pic>
          <p:nvPicPr>
            <p:cNvPr id="115" name="Picture 114" descr="A picture containing text, ax, wheel&#10;&#10;Description automatically generated">
              <a:extLst>
                <a:ext uri="{FF2B5EF4-FFF2-40B4-BE49-F238E27FC236}">
                  <a16:creationId xmlns:a16="http://schemas.microsoft.com/office/drawing/2014/main" id="{04A95126-01B0-A96B-4C97-2B657AE304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16" name="Rectangle 115">
              <a:extLst>
                <a:ext uri="{FF2B5EF4-FFF2-40B4-BE49-F238E27FC236}">
                  <a16:creationId xmlns:a16="http://schemas.microsoft.com/office/drawing/2014/main" id="{F6D1312D-3F87-9FFD-1C9F-B377D51B9ED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74646571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ATHENA-MONO: Investigator-Assessed Response</a:t>
            </a:r>
            <a:endParaRPr lang="en-US" altLang="en-US" dirty="0"/>
          </a:p>
        </p:txBody>
      </p:sp>
      <p:graphicFrame>
        <p:nvGraphicFramePr>
          <p:cNvPr id="5" name="Group 3">
            <a:extLst>
              <a:ext uri="{FF2B5EF4-FFF2-40B4-BE49-F238E27FC236}">
                <a16:creationId xmlns:a16="http://schemas.microsoft.com/office/drawing/2014/main" id="{2DD0D77F-A7AA-894A-A370-453344E1E023}"/>
              </a:ext>
            </a:extLst>
          </p:cNvPr>
          <p:cNvGraphicFramePr>
            <a:graphicFrameLocks/>
          </p:cNvGraphicFramePr>
          <p:nvPr/>
        </p:nvGraphicFramePr>
        <p:xfrm>
          <a:off x="727076" y="1604963"/>
          <a:ext cx="10735054" cy="3992992"/>
        </p:xfrm>
        <a:graphic>
          <a:graphicData uri="http://schemas.openxmlformats.org/drawingml/2006/table">
            <a:tbl>
              <a:tblPr/>
              <a:tblGrid>
                <a:gridCol w="3626810">
                  <a:extLst>
                    <a:ext uri="{9D8B030D-6E8A-4147-A177-3AD203B41FA5}">
                      <a16:colId xmlns:a16="http://schemas.microsoft.com/office/drawing/2014/main" val="20000"/>
                    </a:ext>
                  </a:extLst>
                </a:gridCol>
                <a:gridCol w="1777061">
                  <a:extLst>
                    <a:ext uri="{9D8B030D-6E8A-4147-A177-3AD203B41FA5}">
                      <a16:colId xmlns:a16="http://schemas.microsoft.com/office/drawing/2014/main" val="20001"/>
                    </a:ext>
                  </a:extLst>
                </a:gridCol>
                <a:gridCol w="1777061">
                  <a:extLst>
                    <a:ext uri="{9D8B030D-6E8A-4147-A177-3AD203B41FA5}">
                      <a16:colId xmlns:a16="http://schemas.microsoft.com/office/drawing/2014/main" val="1660147437"/>
                    </a:ext>
                  </a:extLst>
                </a:gridCol>
                <a:gridCol w="1777061">
                  <a:extLst>
                    <a:ext uri="{9D8B030D-6E8A-4147-A177-3AD203B41FA5}">
                      <a16:colId xmlns:a16="http://schemas.microsoft.com/office/drawing/2014/main" val="20002"/>
                    </a:ext>
                  </a:extLst>
                </a:gridCol>
                <a:gridCol w="1777061">
                  <a:extLst>
                    <a:ext uri="{9D8B030D-6E8A-4147-A177-3AD203B41FA5}">
                      <a16:colId xmlns:a16="http://schemas.microsoft.com/office/drawing/2014/main" val="425068699"/>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HRD Population</a:t>
                      </a:r>
                    </a:p>
                  </a:txBody>
                  <a:tcPr marL="121699" marR="121699"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ITT Population</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extLst>
                  <a:ext uri="{0D108BD9-81ED-4DB2-BD59-A6C34878D82A}">
                    <a16:rowId xmlns:a16="http://schemas.microsoft.com/office/drawing/2014/main" val="1000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Rucaparib</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17)</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Placebo</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5)</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Rucaparib</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41)</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Placebo</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1384398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Confirmed ORR per RECIST, n (%) </a:t>
                      </a:r>
                      <a:br>
                        <a:rPr kumimoji="0" lang="en-US" sz="2000" b="0" i="0" u="none" strike="noStrike" cap="none" normalizeH="0" baseline="0" dirty="0">
                          <a:ln>
                            <a:noFill/>
                          </a:ln>
                          <a:solidFill>
                            <a:schemeClr val="bg2">
                              <a:lumMod val="10000"/>
                            </a:schemeClr>
                          </a:solidFill>
                          <a:effectLst/>
                          <a:latin typeface="Calibri" panose="020F0502020204030204" pitchFamily="34" charset="0"/>
                        </a:rPr>
                      </a:br>
                      <a:r>
                        <a:rPr kumimoji="0" lang="en-US" sz="2000" b="0" i="0" u="none" strike="noStrike" cap="none" normalizeH="0" baseline="0" dirty="0">
                          <a:ln>
                            <a:noFill/>
                          </a:ln>
                          <a:solidFill>
                            <a:schemeClr val="bg2">
                              <a:lumMod val="10000"/>
                            </a:schemeClr>
                          </a:solidFill>
                          <a:effectLst/>
                          <a:latin typeface="Calibri" panose="020F0502020204030204" pitchFamily="34" charset="0"/>
                        </a:rPr>
                        <a:t>[95%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PR</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 (58.8) </a:t>
                      </a:r>
                      <a:br>
                        <a:rPr kumimoji="0" lang="en-US" sz="2000" b="0" i="0" u="none" strike="noStrike" cap="none" normalizeH="0" baseline="0" dirty="0">
                          <a:ln>
                            <a:noFill/>
                          </a:ln>
                          <a:solidFill>
                            <a:schemeClr val="bg2">
                              <a:lumMod val="10000"/>
                            </a:schemeClr>
                          </a:solidFill>
                          <a:effectLst/>
                          <a:latin typeface="Calibri" panose="020F0502020204030204" pitchFamily="34" charset="0"/>
                        </a:rPr>
                      </a:br>
                      <a:r>
                        <a:rPr kumimoji="0" lang="en-US" sz="2000" b="0" i="0" u="none" strike="noStrike" cap="none" normalizeH="0" baseline="0" dirty="0">
                          <a:ln>
                            <a:noFill/>
                          </a:ln>
                          <a:solidFill>
                            <a:schemeClr val="bg2">
                              <a:lumMod val="10000"/>
                            </a:schemeClr>
                          </a:solidFill>
                          <a:effectLst/>
                          <a:latin typeface="Calibri" panose="020F0502020204030204" pitchFamily="34" charset="0"/>
                        </a:rPr>
                        <a:t>[32.9-81.6]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 (58.8)</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(20.0) </a:t>
                      </a:r>
                      <a:br>
                        <a:rPr kumimoji="0" lang="en-US" sz="2000" b="0" i="0" u="none" strike="noStrike" cap="none" normalizeH="0" baseline="0" dirty="0">
                          <a:ln>
                            <a:noFill/>
                          </a:ln>
                          <a:solidFill>
                            <a:schemeClr val="bg2">
                              <a:lumMod val="10000"/>
                            </a:schemeClr>
                          </a:solidFill>
                          <a:effectLst/>
                          <a:latin typeface="Calibri" panose="020F0502020204030204" pitchFamily="34" charset="0"/>
                        </a:rPr>
                      </a:br>
                      <a:r>
                        <a:rPr kumimoji="0" lang="en-US" sz="2000" b="0" i="0" u="none" strike="noStrike" cap="none" normalizeH="0" baseline="0" dirty="0">
                          <a:ln>
                            <a:noFill/>
                          </a:ln>
                          <a:solidFill>
                            <a:schemeClr val="bg2">
                              <a:lumMod val="10000"/>
                            </a:schemeClr>
                          </a:solidFill>
                          <a:effectLst/>
                          <a:latin typeface="Calibri" panose="020F0502020204030204" pitchFamily="34" charset="0"/>
                        </a:rPr>
                        <a:t>[0.5-71.6]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(20.0)</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20 (48.8) </a:t>
                      </a:r>
                      <a:br>
                        <a:rPr kumimoji="0" lang="en-US" sz="2000" b="0" i="0" u="none" strike="noStrike" cap="none" normalizeH="0" baseline="0" dirty="0">
                          <a:ln>
                            <a:noFill/>
                          </a:ln>
                          <a:solidFill>
                            <a:schemeClr val="bg2">
                              <a:lumMod val="10000"/>
                            </a:schemeClr>
                          </a:solidFill>
                          <a:effectLst/>
                          <a:latin typeface="Calibri" panose="020F0502020204030204" pitchFamily="34" charset="0"/>
                        </a:rPr>
                      </a:br>
                      <a:r>
                        <a:rPr kumimoji="0" lang="en-US" sz="2000" b="0" i="0" u="none" strike="noStrike" cap="none" normalizeH="0" baseline="0" dirty="0">
                          <a:ln>
                            <a:noFill/>
                          </a:ln>
                          <a:solidFill>
                            <a:schemeClr val="bg2">
                              <a:lumMod val="10000"/>
                            </a:schemeClr>
                          </a:solidFill>
                          <a:effectLst/>
                          <a:latin typeface="Calibri" panose="020F0502020204030204" pitchFamily="34" charset="0"/>
                        </a:rPr>
                        <a:t>[32.9-64.9]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19 (46.3)</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(9.1) </a:t>
                      </a:r>
                      <a:br>
                        <a:rPr kumimoji="0" lang="en-US" sz="2000" b="0" i="0" u="none" strike="noStrike" cap="none" normalizeH="0" baseline="0" dirty="0">
                          <a:ln>
                            <a:noFill/>
                          </a:ln>
                          <a:solidFill>
                            <a:schemeClr val="bg2">
                              <a:lumMod val="10000"/>
                            </a:schemeClr>
                          </a:solidFill>
                          <a:effectLst/>
                          <a:latin typeface="Calibri" panose="020F0502020204030204" pitchFamily="34" charset="0"/>
                        </a:rPr>
                      </a:br>
                      <a:r>
                        <a:rPr kumimoji="0" lang="en-US" sz="2000" b="0" i="0" u="none" strike="noStrike" cap="none" normalizeH="0" baseline="0" dirty="0">
                          <a:ln>
                            <a:noFill/>
                          </a:ln>
                          <a:solidFill>
                            <a:schemeClr val="bg2">
                              <a:lumMod val="10000"/>
                            </a:schemeClr>
                          </a:solidFill>
                          <a:effectLst/>
                          <a:latin typeface="Calibri" panose="020F0502020204030204" pitchFamily="34" charset="0"/>
                        </a:rPr>
                        <a:t>[0.2-41.3]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SD</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 (35.3)</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(40.0)</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 (24.4)</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4 (36.4)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9497214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PD</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(5.9)</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(40.0)</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 (24.4)</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 (54.5)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95833121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(2.4)</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1426429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DoR, mo (95% CI)</a:t>
                      </a:r>
                      <a:endParaRPr kumimoji="0" lang="en-US" sz="20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16.7 (5.7-NR)</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5.5 (NE)</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22.1 (8.4-NR)</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5.5 (NE)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560265179"/>
                  </a:ext>
                </a:extLst>
              </a:tr>
            </a:tbl>
          </a:graphicData>
        </a:graphic>
      </p:graphicFrame>
      <p:sp>
        <p:nvSpPr>
          <p:cNvPr id="8" name="Text Box 15">
            <a:extLst>
              <a:ext uri="{FF2B5EF4-FFF2-40B4-BE49-F238E27FC236}">
                <a16:creationId xmlns:a16="http://schemas.microsoft.com/office/drawing/2014/main" id="{D0869D74-5F65-3446-7875-1B73FE0A2613}"/>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a:t>
            </a:r>
            <a:endParaRPr lang="en-US" altLang="en-US" sz="1200" b="0" dirty="0">
              <a:solidFill>
                <a:schemeClr val="bg2"/>
              </a:solidFill>
              <a:latin typeface="Calibri" panose="020F0502020204030204" pitchFamily="34" charset="0"/>
            </a:endParaRPr>
          </a:p>
        </p:txBody>
      </p:sp>
      <p:grpSp>
        <p:nvGrpSpPr>
          <p:cNvPr id="6" name="Group 5">
            <a:extLst>
              <a:ext uri="{FF2B5EF4-FFF2-40B4-BE49-F238E27FC236}">
                <a16:creationId xmlns:a16="http://schemas.microsoft.com/office/drawing/2014/main" id="{78520F64-4D7E-7E27-0309-ABC0F7D6D1F6}"/>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C1EB03DE-282E-5114-D3B2-66CF892A80C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37BE361F-281C-CE11-3850-69E0CDAF115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414583976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ATHENA-MONO: Safety/Tolerability</a:t>
            </a:r>
            <a:endParaRPr lang="en-US" altLang="en-US" dirty="0"/>
          </a:p>
        </p:txBody>
      </p:sp>
      <p:sp>
        <p:nvSpPr>
          <p:cNvPr id="2" name="Content Placeholder 1">
            <a:extLst>
              <a:ext uri="{FF2B5EF4-FFF2-40B4-BE49-F238E27FC236}">
                <a16:creationId xmlns:a16="http://schemas.microsoft.com/office/drawing/2014/main" id="{666F0611-70A2-94FF-370A-4B830073571F}"/>
              </a:ext>
            </a:extLst>
          </p:cNvPr>
          <p:cNvSpPr>
            <a:spLocks noGrp="1"/>
          </p:cNvSpPr>
          <p:nvPr>
            <p:ph sz="half" idx="1"/>
          </p:nvPr>
        </p:nvSpPr>
        <p:spPr>
          <a:xfrm>
            <a:off x="601820" y="4461000"/>
            <a:ext cx="5309278" cy="1728468"/>
          </a:xfrm>
        </p:spPr>
        <p:txBody>
          <a:bodyPr/>
          <a:lstStyle/>
          <a:p>
            <a:r>
              <a:rPr lang="en-US" sz="2000" dirty="0"/>
              <a:t>For rucaparib vs placebo: </a:t>
            </a:r>
          </a:p>
          <a:p>
            <a:pPr lvl="1"/>
            <a:r>
              <a:rPr lang="en-US" sz="1800" dirty="0"/>
              <a:t>Median tx duration: 14.7 mo (range: 0.1-32.7) vs 9.9 mo (range: 0.9-25.9)</a:t>
            </a:r>
          </a:p>
          <a:p>
            <a:pPr lvl="1"/>
            <a:r>
              <a:rPr lang="en-US" sz="1800" dirty="0"/>
              <a:t>Median dose intensity: 0.88 (IQR: 0.680-0.995) vs 1.00 (IQR: 0.970-1.000)</a:t>
            </a:r>
          </a:p>
        </p:txBody>
      </p:sp>
      <p:sp>
        <p:nvSpPr>
          <p:cNvPr id="3" name="Content Placeholder 2">
            <a:extLst>
              <a:ext uri="{FF2B5EF4-FFF2-40B4-BE49-F238E27FC236}">
                <a16:creationId xmlns:a16="http://schemas.microsoft.com/office/drawing/2014/main" id="{A93EB065-94D6-59D4-FDBE-6D0487C53887}"/>
              </a:ext>
            </a:extLst>
          </p:cNvPr>
          <p:cNvSpPr>
            <a:spLocks noGrp="1"/>
          </p:cNvSpPr>
          <p:nvPr>
            <p:ph sz="half" idx="2"/>
          </p:nvPr>
        </p:nvSpPr>
        <p:spPr/>
        <p:txBody>
          <a:bodyPr/>
          <a:lstStyle/>
          <a:p>
            <a:r>
              <a:rPr lang="en-US" sz="2000" dirty="0"/>
              <a:t>2 deaths due to TEAEs w/ rucaparib </a:t>
            </a:r>
            <a:br>
              <a:rPr lang="en-US" sz="2000" dirty="0"/>
            </a:br>
            <a:r>
              <a:rPr lang="en-US" sz="2000" dirty="0"/>
              <a:t>(1 patient with multiple organ dysfunction syndrome, 1 patient with MI and pulmonary embolism)</a:t>
            </a:r>
          </a:p>
          <a:p>
            <a:r>
              <a:rPr lang="en-US" sz="2000" dirty="0"/>
              <a:t>2 MDS/AML cases in rucaparib arm: 1 MDS during treatment and 1 AML during LTFU</a:t>
            </a:r>
          </a:p>
          <a:p>
            <a:pPr lvl="1"/>
            <a:r>
              <a:rPr lang="en-US" sz="1800" dirty="0"/>
              <a:t>No MDS/AML cases in placebo arm</a:t>
            </a:r>
          </a:p>
          <a:p>
            <a:r>
              <a:rPr lang="en-US" sz="2000" dirty="0"/>
              <a:t>Increased ALT/AST occurred in 42.6% of rucaparib arm vs 8.2% of placebo arm, with no cases meeting Hy’s law criteria for DILI</a:t>
            </a:r>
          </a:p>
          <a:p>
            <a:r>
              <a:rPr lang="en-US" sz="2000" dirty="0"/>
              <a:t>In ITT population, changes from baseline in FACT-O TOI scores comparable with rucaparib vs placebo</a:t>
            </a:r>
          </a:p>
        </p:txBody>
      </p:sp>
      <p:graphicFrame>
        <p:nvGraphicFramePr>
          <p:cNvPr id="5" name="Group 3">
            <a:extLst>
              <a:ext uri="{FF2B5EF4-FFF2-40B4-BE49-F238E27FC236}">
                <a16:creationId xmlns:a16="http://schemas.microsoft.com/office/drawing/2014/main" id="{2DD0D77F-A7AA-894A-A370-453344E1E023}"/>
              </a:ext>
            </a:extLst>
          </p:cNvPr>
          <p:cNvGraphicFramePr>
            <a:graphicFrameLocks/>
          </p:cNvGraphicFramePr>
          <p:nvPr/>
        </p:nvGraphicFramePr>
        <p:xfrm>
          <a:off x="719328" y="1610437"/>
          <a:ext cx="5376672" cy="2651840"/>
        </p:xfrm>
        <a:graphic>
          <a:graphicData uri="http://schemas.openxmlformats.org/drawingml/2006/table">
            <a:tbl>
              <a:tblPr/>
              <a:tblGrid>
                <a:gridCol w="2844642">
                  <a:extLst>
                    <a:ext uri="{9D8B030D-6E8A-4147-A177-3AD203B41FA5}">
                      <a16:colId xmlns:a16="http://schemas.microsoft.com/office/drawing/2014/main" val="20000"/>
                    </a:ext>
                  </a:extLst>
                </a:gridCol>
                <a:gridCol w="1266015">
                  <a:extLst>
                    <a:ext uri="{9D8B030D-6E8A-4147-A177-3AD203B41FA5}">
                      <a16:colId xmlns:a16="http://schemas.microsoft.com/office/drawing/2014/main" val="20001"/>
                    </a:ext>
                  </a:extLst>
                </a:gridCol>
                <a:gridCol w="1266015">
                  <a:extLst>
                    <a:ext uri="{9D8B030D-6E8A-4147-A177-3AD203B41FA5}">
                      <a16:colId xmlns:a16="http://schemas.microsoft.com/office/drawing/2014/main" val="1660147437"/>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Safety Outcome,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Rucaparib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1384398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Any-grade TEAE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411 (96.7)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102 (92.7)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≥3 TEAE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257 (60.5)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16254401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Tx interruption and/or dose reduction due to TEAE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Tx interruption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Dose reduction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271 (63.8)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258 (60.7)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210 (49.4)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(21.8)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(20.0)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56026517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D/c due to TEAE</a:t>
                      </a:r>
                      <a:endParaRPr kumimoji="0" lang="en-US" sz="16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 (11.8)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20653816"/>
                  </a:ext>
                </a:extLst>
              </a:tr>
            </a:tbl>
          </a:graphicData>
        </a:graphic>
      </p:graphicFrame>
      <p:sp>
        <p:nvSpPr>
          <p:cNvPr id="9" name="Text Box 15">
            <a:extLst>
              <a:ext uri="{FF2B5EF4-FFF2-40B4-BE49-F238E27FC236}">
                <a16:creationId xmlns:a16="http://schemas.microsoft.com/office/drawing/2014/main" id="{8E4D8A99-7507-91AE-E3E6-0B4CF502596C}"/>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a:t>
            </a:r>
            <a:endParaRPr lang="en-US" altLang="en-US" sz="1200" b="0" dirty="0">
              <a:solidFill>
                <a:schemeClr val="bg2"/>
              </a:solidFill>
              <a:latin typeface="Calibri" panose="020F0502020204030204" pitchFamily="34" charset="0"/>
            </a:endParaRPr>
          </a:p>
        </p:txBody>
      </p:sp>
      <p:grpSp>
        <p:nvGrpSpPr>
          <p:cNvPr id="7" name="Group 6">
            <a:extLst>
              <a:ext uri="{FF2B5EF4-FFF2-40B4-BE49-F238E27FC236}">
                <a16:creationId xmlns:a16="http://schemas.microsoft.com/office/drawing/2014/main" id="{5409598C-4B51-5C24-E412-E50E886FC591}"/>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B1FBCEE8-8A88-08DE-2123-E2AD4D3F48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9">
              <a:extLst>
                <a:ext uri="{FF2B5EF4-FFF2-40B4-BE49-F238E27FC236}">
                  <a16:creationId xmlns:a16="http://schemas.microsoft.com/office/drawing/2014/main" id="{DF982834-0768-A0A4-E02A-8BB5D90472E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81447874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ATHENA-MONO: Most Common TEAEs</a:t>
            </a:r>
            <a:endParaRPr lang="en-US" altLang="en-US" dirty="0"/>
          </a:p>
        </p:txBody>
      </p:sp>
      <p:graphicFrame>
        <p:nvGraphicFramePr>
          <p:cNvPr id="6" name="Group 3">
            <a:extLst>
              <a:ext uri="{FF2B5EF4-FFF2-40B4-BE49-F238E27FC236}">
                <a16:creationId xmlns:a16="http://schemas.microsoft.com/office/drawing/2014/main" id="{0DACF10B-432C-8A22-3304-9F9DB6883CA4}"/>
              </a:ext>
            </a:extLst>
          </p:cNvPr>
          <p:cNvGraphicFramePr>
            <a:graphicFrameLocks/>
          </p:cNvGraphicFramePr>
          <p:nvPr/>
        </p:nvGraphicFramePr>
        <p:xfrm>
          <a:off x="728281" y="1186861"/>
          <a:ext cx="10735057" cy="4819160"/>
        </p:xfrm>
        <a:graphic>
          <a:graphicData uri="http://schemas.openxmlformats.org/drawingml/2006/table">
            <a:tbl>
              <a:tblPr/>
              <a:tblGrid>
                <a:gridCol w="3713325">
                  <a:extLst>
                    <a:ext uri="{9D8B030D-6E8A-4147-A177-3AD203B41FA5}">
                      <a16:colId xmlns:a16="http://schemas.microsoft.com/office/drawing/2014/main" val="20000"/>
                    </a:ext>
                  </a:extLst>
                </a:gridCol>
                <a:gridCol w="1755433">
                  <a:extLst>
                    <a:ext uri="{9D8B030D-6E8A-4147-A177-3AD203B41FA5}">
                      <a16:colId xmlns:a16="http://schemas.microsoft.com/office/drawing/2014/main" val="20001"/>
                    </a:ext>
                  </a:extLst>
                </a:gridCol>
                <a:gridCol w="1755433">
                  <a:extLst>
                    <a:ext uri="{9D8B030D-6E8A-4147-A177-3AD203B41FA5}">
                      <a16:colId xmlns:a16="http://schemas.microsoft.com/office/drawing/2014/main" val="1660147437"/>
                    </a:ext>
                  </a:extLst>
                </a:gridCol>
                <a:gridCol w="1755433">
                  <a:extLst>
                    <a:ext uri="{9D8B030D-6E8A-4147-A177-3AD203B41FA5}">
                      <a16:colId xmlns:a16="http://schemas.microsoft.com/office/drawing/2014/main" val="20002"/>
                    </a:ext>
                  </a:extLst>
                </a:gridCol>
                <a:gridCol w="1755433">
                  <a:extLst>
                    <a:ext uri="{9D8B030D-6E8A-4147-A177-3AD203B41FA5}">
                      <a16:colId xmlns:a16="http://schemas.microsoft.com/office/drawing/2014/main" val="425068699"/>
                    </a:ext>
                  </a:extLst>
                </a:gridCol>
              </a:tblGrid>
              <a:tr h="243671">
                <a:tc rowSpan="2">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defRPr/>
                      </a:pPr>
                      <a:r>
                        <a:rPr kumimoji="0" lang="en-GB" sz="1400" b="1" i="0" u="none" strike="noStrike" cap="none" normalizeH="0" baseline="0" dirty="0">
                          <a:ln>
                            <a:noFill/>
                          </a:ln>
                          <a:solidFill>
                            <a:schemeClr val="tx1"/>
                          </a:solidFill>
                          <a:effectLst/>
                          <a:latin typeface="Calibri" panose="020F0502020204030204" pitchFamily="34" charset="0"/>
                        </a:rPr>
                        <a:t>TEAEs in ≥10% at Any Grade and Corresponding Grade ≥3, %*</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Rucaparib (n = 425)</a:t>
                      </a:r>
                    </a:p>
                  </a:txBody>
                  <a:tcPr marL="121699" marR="121699"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endParaRPr lang="en-US"/>
                    </a:p>
                  </a:txBody>
                  <a:tcPr/>
                </a:tc>
                <a:tc gridSpan="2">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(n = 110)</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endParaRPr lang="en-US" dirty="0"/>
                    </a:p>
                  </a:txBody>
                  <a:tcPr/>
                </a:tc>
                <a:extLst>
                  <a:ext uri="{0D108BD9-81ED-4DB2-BD59-A6C34878D82A}">
                    <a16:rowId xmlns:a16="http://schemas.microsoft.com/office/drawing/2014/main" val="10001"/>
                  </a:ext>
                </a:extLst>
              </a:tr>
              <a:tr h="243671">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138439800"/>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Nausea</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56.2</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30.0</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560265179"/>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Asthenia/fatigue</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55.8</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37.3</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20653816"/>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Anemia/decreased hemoglobin</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46.6</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28.7</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9.1</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69373989"/>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Increased ALT/AST</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42.6</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10.6</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8.2</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62846637"/>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Neutropenia/neutrophil count decreased</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27.8</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14.6</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7.3</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654175725"/>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Abdominal pain</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24.9</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28.2</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74176161"/>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Diarrhea</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24.0</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20.9</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10369279"/>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Thrombocytopenia/platelet count decreased</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23.8</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0.9</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08139050"/>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Vomiting</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23.5</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11.8</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86200718"/>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Dysgeusia</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21.2</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0.2</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10231426"/>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Arthralgia</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20.2</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0.2</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22.7</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28944935"/>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Headache</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20.0</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14.5</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81864642"/>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Constipation</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19.3</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15.5</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10884484"/>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Decreased appetite</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17.9</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14.5</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98215688"/>
                  </a:ext>
                </a:extLst>
              </a:tr>
              <a:tr h="243671">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Pruritis</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16.2</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0.2</a:t>
                      </a:r>
                    </a:p>
                  </a:txBody>
                  <a:tcPr marL="121699" marR="121699"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a:t>
                      </a:r>
                    </a:p>
                  </a:txBody>
                  <a:tcPr marL="121699" marR="121699"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2344157"/>
                  </a:ext>
                </a:extLst>
              </a:tr>
            </a:tbl>
          </a:graphicData>
        </a:graphic>
      </p:graphicFrame>
      <p:sp>
        <p:nvSpPr>
          <p:cNvPr id="8" name="Text Box 30">
            <a:extLst>
              <a:ext uri="{FF2B5EF4-FFF2-40B4-BE49-F238E27FC236}">
                <a16:creationId xmlns:a16="http://schemas.microsoft.com/office/drawing/2014/main" id="{7EFC595F-CD2C-24D7-5DBB-975FBAB3A879}"/>
              </a:ext>
            </a:extLst>
          </p:cNvPr>
          <p:cNvSpPr txBox="1">
            <a:spLocks noChangeArrowheads="1"/>
          </p:cNvSpPr>
          <p:nvPr/>
        </p:nvSpPr>
        <p:spPr bwMode="auto">
          <a:xfrm>
            <a:off x="635637" y="5969445"/>
            <a:ext cx="11069637" cy="45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200" b="0" dirty="0">
                <a:solidFill>
                  <a:schemeClr val="bg1"/>
                </a:solidFill>
                <a:latin typeface="Calibri" panose="020F0502020204030204" pitchFamily="34" charset="0"/>
              </a:rPr>
              <a:t>*Other common TEAEs (occurring at any grade in 7.8% to 14.4% of rucaparib arm): rash, insomnia, dizziness, myalgia, cough, blood creatinine increased, dyspnea, pyrexia, abdominal distension, back pain, edema peripheral.</a:t>
            </a:r>
          </a:p>
        </p:txBody>
      </p:sp>
      <p:sp>
        <p:nvSpPr>
          <p:cNvPr id="7" name="Text Box 15">
            <a:extLst>
              <a:ext uri="{FF2B5EF4-FFF2-40B4-BE49-F238E27FC236}">
                <a16:creationId xmlns:a16="http://schemas.microsoft.com/office/drawing/2014/main" id="{F7BA3653-C811-9F80-A744-914B74BA458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Monk. ASCO 2022. Abstr LBA5500. Monk. JCO. 2022;[Epub].</a:t>
            </a:r>
            <a:endParaRPr lang="en-US" altLang="en-US" sz="1200" b="0" dirty="0">
              <a:solidFill>
                <a:schemeClr val="bg2"/>
              </a:solidFill>
              <a:latin typeface="Calibri" panose="020F0502020204030204" pitchFamily="34" charset="0"/>
            </a:endParaRPr>
          </a:p>
        </p:txBody>
      </p:sp>
      <p:grpSp>
        <p:nvGrpSpPr>
          <p:cNvPr id="9" name="Group 8">
            <a:extLst>
              <a:ext uri="{FF2B5EF4-FFF2-40B4-BE49-F238E27FC236}">
                <a16:creationId xmlns:a16="http://schemas.microsoft.com/office/drawing/2014/main" id="{9D642FB7-4B6B-0C60-0858-5C49C53C0776}"/>
              </a:ext>
            </a:extLst>
          </p:cNvPr>
          <p:cNvGrpSpPr/>
          <p:nvPr/>
        </p:nvGrpSpPr>
        <p:grpSpPr>
          <a:xfrm>
            <a:off x="9392911" y="6207927"/>
            <a:ext cx="2488502" cy="454909"/>
            <a:chOff x="9392911" y="6207927"/>
            <a:chExt cx="2488502" cy="454909"/>
          </a:xfrm>
        </p:grpSpPr>
        <p:pic>
          <p:nvPicPr>
            <p:cNvPr id="10" name="Picture 9" descr="A picture containing text, ax, wheel&#10;&#10;Description automatically generated">
              <a:extLst>
                <a:ext uri="{FF2B5EF4-FFF2-40B4-BE49-F238E27FC236}">
                  <a16:creationId xmlns:a16="http://schemas.microsoft.com/office/drawing/2014/main" id="{A94D586E-B7A4-94D8-BE10-45B6AE48614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1" name="Rectangle 10">
              <a:extLst>
                <a:ext uri="{FF2B5EF4-FFF2-40B4-BE49-F238E27FC236}">
                  <a16:creationId xmlns:a16="http://schemas.microsoft.com/office/drawing/2014/main" id="{A63CB293-EF44-3049-663F-00AD6D2A69B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60251175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Disease Risk Subgroups From ATHENA-MONO:</a:t>
            </a:r>
            <a:br>
              <a:rPr lang="en-US" altLang="en-US" dirty="0"/>
            </a:br>
            <a:r>
              <a:rPr lang="en-US" dirty="0"/>
              <a:t>Study Design</a:t>
            </a:r>
            <a:endParaRPr lang="en-US" altLang="en-US" dirty="0"/>
          </a:p>
        </p:txBody>
      </p:sp>
      <p:sp>
        <p:nvSpPr>
          <p:cNvPr id="5" name="Content Placeholder 2">
            <a:extLst>
              <a:ext uri="{FF2B5EF4-FFF2-40B4-BE49-F238E27FC236}">
                <a16:creationId xmlns:a16="http://schemas.microsoft.com/office/drawing/2014/main" id="{454C8629-DEA5-5E5D-6CE5-16BA88C6EC26}"/>
              </a:ext>
            </a:extLst>
          </p:cNvPr>
          <p:cNvSpPr>
            <a:spLocks noGrp="1"/>
          </p:cNvSpPr>
          <p:nvPr>
            <p:ph idx="1"/>
          </p:nvPr>
        </p:nvSpPr>
        <p:spPr>
          <a:xfrm>
            <a:off x="614835" y="1533367"/>
            <a:ext cx="10877529" cy="810411"/>
          </a:xfrm>
        </p:spPr>
        <p:txBody>
          <a:bodyPr/>
          <a:lstStyle/>
          <a:p>
            <a:r>
              <a:rPr lang="en-US" sz="2400" dirty="0"/>
              <a:t>Randomized, multinational, double-blind, dual placebo-controlled, 4-arm study</a:t>
            </a:r>
            <a:r>
              <a:rPr lang="en-US" altLang="en-US" sz="2400" dirty="0"/>
              <a:t> trial of rucaparib maintenance in patients with newly diagnosed OC</a:t>
            </a:r>
            <a:endParaRPr lang="en-US" sz="2400" baseline="30000" dirty="0"/>
          </a:p>
        </p:txBody>
      </p:sp>
      <p:sp>
        <p:nvSpPr>
          <p:cNvPr id="6" name="Content Placeholder 2">
            <a:extLst>
              <a:ext uri="{FF2B5EF4-FFF2-40B4-BE49-F238E27FC236}">
                <a16:creationId xmlns:a16="http://schemas.microsoft.com/office/drawing/2014/main" id="{869FC1EF-7398-2F76-E25D-ECD80EDC25D9}"/>
              </a:ext>
            </a:extLst>
          </p:cNvPr>
          <p:cNvSpPr txBox="1">
            <a:spLocks/>
          </p:cNvSpPr>
          <p:nvPr/>
        </p:nvSpPr>
        <p:spPr bwMode="auto">
          <a:xfrm>
            <a:off x="619920" y="5538066"/>
            <a:ext cx="10872444" cy="563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0"/>
              </a:spcBef>
              <a:spcAft>
                <a:spcPts val="0"/>
              </a:spcAft>
            </a:pPr>
            <a:r>
              <a:rPr lang="en-US" sz="1800" b="1" dirty="0"/>
              <a:t>Primary endpoint: </a:t>
            </a:r>
            <a:r>
              <a:rPr lang="en-US" sz="1800" b="0" dirty="0"/>
              <a:t>PFS (RECIST v1.1)</a:t>
            </a:r>
          </a:p>
          <a:p>
            <a:pPr lvl="1">
              <a:spcBef>
                <a:spcPts val="1200"/>
              </a:spcBef>
              <a:spcAft>
                <a:spcPts val="600"/>
              </a:spcAft>
            </a:pPr>
            <a:r>
              <a:rPr lang="en-US" sz="1800" b="0" i="1" dirty="0">
                <a:solidFill>
                  <a:schemeClr val="accent3"/>
                </a:solidFill>
              </a:rPr>
              <a:t>Disease risk subgroup analyses</a:t>
            </a:r>
          </a:p>
        </p:txBody>
      </p:sp>
      <p:sp>
        <p:nvSpPr>
          <p:cNvPr id="7" name="Rectangle 49">
            <a:extLst>
              <a:ext uri="{FF2B5EF4-FFF2-40B4-BE49-F238E27FC236}">
                <a16:creationId xmlns:a16="http://schemas.microsoft.com/office/drawing/2014/main" id="{F7EC28EF-DD42-B0F2-2F59-DCAB378425C8}"/>
              </a:ext>
            </a:extLst>
          </p:cNvPr>
          <p:cNvSpPr>
            <a:spLocks noChangeArrowheads="1"/>
          </p:cNvSpPr>
          <p:nvPr/>
        </p:nvSpPr>
        <p:spPr bwMode="auto">
          <a:xfrm>
            <a:off x="5388523" y="3013133"/>
            <a:ext cx="3252556" cy="891687"/>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b="1" dirty="0">
                <a:solidFill>
                  <a:schemeClr val="tx1"/>
                </a:solidFill>
                <a:latin typeface="Calibri" panose="020F0502020204030204" pitchFamily="34" charset="0"/>
              </a:rPr>
              <a:t>Rucaparib </a:t>
            </a:r>
            <a:r>
              <a:rPr lang="en-US" altLang="en-US" sz="1800" b="0" dirty="0">
                <a:solidFill>
                  <a:schemeClr val="tx1"/>
                </a:solidFill>
                <a:latin typeface="Calibri" panose="020F0502020204030204" pitchFamily="34" charset="0"/>
              </a:rPr>
              <a:t>600 mg BID PO</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427)</a:t>
            </a:r>
          </a:p>
        </p:txBody>
      </p:sp>
      <p:sp>
        <p:nvSpPr>
          <p:cNvPr id="8" name="Rectangle 50">
            <a:extLst>
              <a:ext uri="{FF2B5EF4-FFF2-40B4-BE49-F238E27FC236}">
                <a16:creationId xmlns:a16="http://schemas.microsoft.com/office/drawing/2014/main" id="{05DFD826-7C1F-4F42-DF1C-BA48BA6EF3CB}"/>
              </a:ext>
            </a:extLst>
          </p:cNvPr>
          <p:cNvSpPr>
            <a:spLocks noChangeArrowheads="1"/>
          </p:cNvSpPr>
          <p:nvPr/>
        </p:nvSpPr>
        <p:spPr bwMode="auto">
          <a:xfrm>
            <a:off x="5386070" y="4079386"/>
            <a:ext cx="3255010" cy="83792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Placebo BID PO</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111)</a:t>
            </a:r>
          </a:p>
        </p:txBody>
      </p:sp>
      <p:sp>
        <p:nvSpPr>
          <p:cNvPr id="9" name="Line 53">
            <a:extLst>
              <a:ext uri="{FF2B5EF4-FFF2-40B4-BE49-F238E27FC236}">
                <a16:creationId xmlns:a16="http://schemas.microsoft.com/office/drawing/2014/main" id="{C93A0457-B86B-E203-5596-BE9F7F7E7593}"/>
              </a:ext>
            </a:extLst>
          </p:cNvPr>
          <p:cNvSpPr>
            <a:spLocks noChangeShapeType="1"/>
          </p:cNvSpPr>
          <p:nvPr/>
        </p:nvSpPr>
        <p:spPr bwMode="auto">
          <a:xfrm>
            <a:off x="4503037" y="4250814"/>
            <a:ext cx="761201" cy="23791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0" name="Line 54">
            <a:extLst>
              <a:ext uri="{FF2B5EF4-FFF2-40B4-BE49-F238E27FC236}">
                <a16:creationId xmlns:a16="http://schemas.microsoft.com/office/drawing/2014/main" id="{26DB4B7F-7B46-548C-A33D-182B778AA05C}"/>
              </a:ext>
            </a:extLst>
          </p:cNvPr>
          <p:cNvSpPr>
            <a:spLocks noChangeShapeType="1"/>
          </p:cNvSpPr>
          <p:nvPr/>
        </p:nvSpPr>
        <p:spPr bwMode="auto">
          <a:xfrm flipV="1">
            <a:off x="4479034" y="3451990"/>
            <a:ext cx="785204" cy="21345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1" name="Text Box 45">
            <a:extLst>
              <a:ext uri="{FF2B5EF4-FFF2-40B4-BE49-F238E27FC236}">
                <a16:creationId xmlns:a16="http://schemas.microsoft.com/office/drawing/2014/main" id="{E3F00E30-451D-9338-306B-6DD9693F912F}"/>
              </a:ext>
            </a:extLst>
          </p:cNvPr>
          <p:cNvSpPr txBox="1">
            <a:spLocks noChangeArrowheads="1"/>
          </p:cNvSpPr>
          <p:nvPr/>
        </p:nvSpPr>
        <p:spPr bwMode="auto">
          <a:xfrm>
            <a:off x="642416" y="2924947"/>
            <a:ext cx="3720130"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a:t>
            </a:r>
            <a:r>
              <a:rPr lang="en-US" altLang="en-US" sz="1800" b="0" dirty="0">
                <a:solidFill>
                  <a:schemeClr val="bg1"/>
                </a:solidFill>
                <a:latin typeface="Calibri" panose="020F0502020204030204" pitchFamily="34" charset="0"/>
              </a:rPr>
              <a:t>newly diagnosed, FIGO stage III-IV, high-grade ovarian cancer who completed 4-8 cycles of first-line platinum-doublet CT and surgery, achieved investigator-assessed CR or PR after CT and surgery, received cytoreductive surgery (primary or interval; R0 permitted)</a:t>
            </a:r>
            <a:endParaRPr lang="en-GB" altLang="en-US" sz="1800" b="0" dirty="0">
              <a:solidFill>
                <a:schemeClr val="bg1"/>
              </a:solidFill>
              <a:latin typeface="Calibri" panose="020F0502020204030204" pitchFamily="34" charset="0"/>
            </a:endParaRP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538)</a:t>
            </a:r>
            <a:endParaRPr lang="en-US" altLang="en-US" sz="1800" b="0" dirty="0">
              <a:solidFill>
                <a:schemeClr val="bg1"/>
              </a:solidFill>
              <a:latin typeface="Calibri" panose="020F0502020204030204" pitchFamily="34" charset="0"/>
            </a:endParaRPr>
          </a:p>
        </p:txBody>
      </p:sp>
      <p:sp>
        <p:nvSpPr>
          <p:cNvPr id="12" name="Rectangle 11">
            <a:extLst>
              <a:ext uri="{FF2B5EF4-FFF2-40B4-BE49-F238E27FC236}">
                <a16:creationId xmlns:a16="http://schemas.microsoft.com/office/drawing/2014/main" id="{DEC9AD25-3802-B61C-994C-2797BBD716AC}"/>
              </a:ext>
            </a:extLst>
          </p:cNvPr>
          <p:cNvSpPr/>
          <p:nvPr/>
        </p:nvSpPr>
        <p:spPr>
          <a:xfrm>
            <a:off x="2760968" y="2364600"/>
            <a:ext cx="3586702" cy="523220"/>
          </a:xfrm>
          <a:prstGeom prst="rect">
            <a:avLst/>
          </a:prstGeom>
        </p:spPr>
        <p:txBody>
          <a:bodyPr wrap="square">
            <a:spAutoFit/>
          </a:bodyPr>
          <a:lstStyle/>
          <a:p>
            <a:pPr lvl="0" algn="ctr">
              <a:spcBef>
                <a:spcPct val="0"/>
              </a:spcBef>
              <a:spcAft>
                <a:spcPct val="0"/>
              </a:spcAft>
              <a:defRPr/>
            </a:pP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Stratification by </a:t>
            </a:r>
            <a:r>
              <a:rPr lang="en-US" altLang="en-US" sz="1400" b="0" i="1" dirty="0">
                <a:solidFill>
                  <a:srgbClr val="000000"/>
                </a:solidFill>
                <a:latin typeface="Calibri" panose="020F0502020204030204" pitchFamily="34" charset="0"/>
                <a:cs typeface="+mn-cs"/>
              </a:rPr>
              <a:t>tumor HRD test status, disease status post-CT, timing of surgery</a:t>
            </a:r>
            <a:endPar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cxnSp>
        <p:nvCxnSpPr>
          <p:cNvPr id="13" name="Straight Arrow Connector 12">
            <a:extLst>
              <a:ext uri="{FF2B5EF4-FFF2-40B4-BE49-F238E27FC236}">
                <a16:creationId xmlns:a16="http://schemas.microsoft.com/office/drawing/2014/main" id="{F4317027-A614-2D02-F400-735004638FA3}"/>
              </a:ext>
            </a:extLst>
          </p:cNvPr>
          <p:cNvCxnSpPr/>
          <p:nvPr/>
        </p:nvCxnSpPr>
        <p:spPr bwMode="auto">
          <a:xfrm>
            <a:off x="4693934" y="2918893"/>
            <a:ext cx="0" cy="548640"/>
          </a:xfrm>
          <a:prstGeom prst="straightConnector1">
            <a:avLst/>
          </a:prstGeom>
          <a:noFill/>
          <a:ln w="28575" cap="flat" cmpd="sng" algn="ctr">
            <a:solidFill>
              <a:schemeClr val="bg1"/>
            </a:solidFill>
            <a:prstDash val="sysDash"/>
            <a:round/>
            <a:headEnd type="none" w="med" len="med"/>
            <a:tailEnd type="triangle"/>
          </a:ln>
          <a:effectLst/>
        </p:spPr>
      </p:cxnSp>
      <p:sp>
        <p:nvSpPr>
          <p:cNvPr id="14" name="Text Box 45">
            <a:extLst>
              <a:ext uri="{FF2B5EF4-FFF2-40B4-BE49-F238E27FC236}">
                <a16:creationId xmlns:a16="http://schemas.microsoft.com/office/drawing/2014/main" id="{41C3BB67-5E7B-9FB3-02D5-60A95E7B7EAD}"/>
              </a:ext>
            </a:extLst>
          </p:cNvPr>
          <p:cNvSpPr txBox="1">
            <a:spLocks noChangeArrowheads="1"/>
          </p:cNvSpPr>
          <p:nvPr/>
        </p:nvSpPr>
        <p:spPr bwMode="auto">
          <a:xfrm>
            <a:off x="8815115" y="3276731"/>
            <a:ext cx="206243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i="1" dirty="0">
                <a:solidFill>
                  <a:schemeClr val="bg1"/>
                </a:solidFill>
                <a:latin typeface="Calibri" panose="020F0502020204030204" pitchFamily="34" charset="0"/>
              </a:rPr>
              <a:t>Treatment for 24 mo or until radiographic progression, unacceptable toxicity, or other reason for discontinuation</a:t>
            </a:r>
            <a:endParaRPr lang="en-US" altLang="en-US" sz="1600" b="0" i="1" dirty="0">
              <a:solidFill>
                <a:schemeClr val="bg1"/>
              </a:solidFill>
              <a:latin typeface="Calibri" panose="020F0502020204030204" pitchFamily="34" charset="0"/>
            </a:endParaRPr>
          </a:p>
        </p:txBody>
      </p:sp>
      <p:cxnSp>
        <p:nvCxnSpPr>
          <p:cNvPr id="15" name="Straight Arrow Connector 14">
            <a:extLst>
              <a:ext uri="{FF2B5EF4-FFF2-40B4-BE49-F238E27FC236}">
                <a16:creationId xmlns:a16="http://schemas.microsoft.com/office/drawing/2014/main" id="{7256D4CA-8DAD-EAB0-0917-32CA57FEA3FC}"/>
              </a:ext>
            </a:extLst>
          </p:cNvPr>
          <p:cNvCxnSpPr/>
          <p:nvPr/>
        </p:nvCxnSpPr>
        <p:spPr bwMode="auto">
          <a:xfrm>
            <a:off x="8470685" y="4031537"/>
            <a:ext cx="506642" cy="0"/>
          </a:xfrm>
          <a:prstGeom prst="straightConnector1">
            <a:avLst/>
          </a:prstGeom>
          <a:noFill/>
          <a:ln w="28575" cap="flat" cmpd="sng" algn="ctr">
            <a:solidFill>
              <a:schemeClr val="bg1"/>
            </a:solidFill>
            <a:prstDash val="solid"/>
            <a:round/>
            <a:headEnd type="none" w="med" len="med"/>
            <a:tailEnd type="triangle"/>
          </a:ln>
          <a:effectLst/>
        </p:spPr>
      </p:cxnSp>
      <p:sp>
        <p:nvSpPr>
          <p:cNvPr id="2" name="TextBox 1">
            <a:extLst>
              <a:ext uri="{FF2B5EF4-FFF2-40B4-BE49-F238E27FC236}">
                <a16:creationId xmlns:a16="http://schemas.microsoft.com/office/drawing/2014/main" id="{D0C7911E-C335-6B83-707B-4F37846E339B}"/>
              </a:ext>
            </a:extLst>
          </p:cNvPr>
          <p:cNvSpPr txBox="1"/>
          <p:nvPr/>
        </p:nvSpPr>
        <p:spPr bwMode="auto">
          <a:xfrm>
            <a:off x="4554319" y="3767014"/>
            <a:ext cx="761201" cy="371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i="1" dirty="0">
                <a:solidFill>
                  <a:schemeClr val="bg1"/>
                </a:solidFill>
                <a:latin typeface="Calibri" panose="020F0502020204030204" pitchFamily="34" charset="0"/>
              </a:rPr>
              <a:t>4:1</a:t>
            </a:r>
          </a:p>
        </p:txBody>
      </p:sp>
      <p:sp>
        <p:nvSpPr>
          <p:cNvPr id="3" name="Text Box 15">
            <a:extLst>
              <a:ext uri="{FF2B5EF4-FFF2-40B4-BE49-F238E27FC236}">
                <a16:creationId xmlns:a16="http://schemas.microsoft.com/office/drawing/2014/main" id="{AF9629D4-43DA-B68D-E613-6105FC38A9EA}"/>
              </a:ext>
            </a:extLst>
          </p:cNvPr>
          <p:cNvSpPr txBox="1">
            <a:spLocks noChangeArrowheads="1"/>
          </p:cNvSpPr>
          <p:nvPr/>
        </p:nvSpPr>
        <p:spPr bwMode="auto">
          <a:xfrm>
            <a:off x="412751" y="6378046"/>
            <a:ext cx="7643854"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Kristeleit. ESMO Congress 2022. 527MO.</a:t>
            </a:r>
            <a:endParaRPr lang="en-US" altLang="en-US" sz="1200" b="0" dirty="0">
              <a:solidFill>
                <a:schemeClr val="bg2"/>
              </a:solidFill>
              <a:latin typeface="Calibri" panose="020F0502020204030204" pitchFamily="34" charset="0"/>
            </a:endParaRPr>
          </a:p>
        </p:txBody>
      </p:sp>
      <p:grpSp>
        <p:nvGrpSpPr>
          <p:cNvPr id="17" name="Group 16">
            <a:extLst>
              <a:ext uri="{FF2B5EF4-FFF2-40B4-BE49-F238E27FC236}">
                <a16:creationId xmlns:a16="http://schemas.microsoft.com/office/drawing/2014/main" id="{86DA6BA2-0137-C1E0-3A7F-346CD5B5D3A9}"/>
              </a:ext>
            </a:extLst>
          </p:cNvPr>
          <p:cNvGrpSpPr/>
          <p:nvPr/>
        </p:nvGrpSpPr>
        <p:grpSpPr>
          <a:xfrm>
            <a:off x="9392911" y="6207927"/>
            <a:ext cx="2488502" cy="454909"/>
            <a:chOff x="9392911" y="6207927"/>
            <a:chExt cx="2488502" cy="454909"/>
          </a:xfrm>
        </p:grpSpPr>
        <p:pic>
          <p:nvPicPr>
            <p:cNvPr id="18" name="Picture 17" descr="A picture containing text, ax, wheel&#10;&#10;Description automatically generated">
              <a:extLst>
                <a:ext uri="{FF2B5EF4-FFF2-40B4-BE49-F238E27FC236}">
                  <a16:creationId xmlns:a16="http://schemas.microsoft.com/office/drawing/2014/main" id="{B66D5C67-E0D1-EC2F-A5D0-B86AAE0484D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9" name="Rectangle 18">
              <a:extLst>
                <a:ext uri="{FF2B5EF4-FFF2-40B4-BE49-F238E27FC236}">
                  <a16:creationId xmlns:a16="http://schemas.microsoft.com/office/drawing/2014/main" id="{3C1CFE1A-FA73-A9AD-2CA6-AD949C57D1A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39562721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Disease Risk Subgroups From ATHENA-MONO:</a:t>
            </a:r>
            <a:br>
              <a:rPr lang="en-US" altLang="en-US" dirty="0"/>
            </a:br>
            <a:r>
              <a:rPr lang="en-US" dirty="0"/>
              <a:t>PFS by Surgical Outcome</a:t>
            </a:r>
            <a:endParaRPr lang="en-US" altLang="en-US" dirty="0"/>
          </a:p>
        </p:txBody>
      </p:sp>
      <p:sp>
        <p:nvSpPr>
          <p:cNvPr id="3" name="Text Box 15">
            <a:extLst>
              <a:ext uri="{FF2B5EF4-FFF2-40B4-BE49-F238E27FC236}">
                <a16:creationId xmlns:a16="http://schemas.microsoft.com/office/drawing/2014/main" id="{BCA4A59D-0664-A4F0-7529-DEF809A4153D}"/>
              </a:ext>
            </a:extLst>
          </p:cNvPr>
          <p:cNvSpPr txBox="1">
            <a:spLocks noChangeArrowheads="1"/>
          </p:cNvSpPr>
          <p:nvPr/>
        </p:nvSpPr>
        <p:spPr bwMode="auto">
          <a:xfrm>
            <a:off x="412751" y="6378046"/>
            <a:ext cx="7643854"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Kristeleit. ESMO Congress 2022. 527MO. Reproduced with permission.</a:t>
            </a:r>
            <a:endParaRPr lang="en-US" altLang="en-US" sz="1200" b="0" dirty="0">
              <a:solidFill>
                <a:schemeClr val="bg2"/>
              </a:solidFill>
              <a:latin typeface="Calibri" panose="020F0502020204030204" pitchFamily="34" charset="0"/>
            </a:endParaRPr>
          </a:p>
        </p:txBody>
      </p:sp>
      <p:sp>
        <p:nvSpPr>
          <p:cNvPr id="2" name="TextBox 1">
            <a:extLst>
              <a:ext uri="{FF2B5EF4-FFF2-40B4-BE49-F238E27FC236}">
                <a16:creationId xmlns:a16="http://schemas.microsoft.com/office/drawing/2014/main" id="{FD3ABCA9-08C9-9411-5FB2-85E4F096BA10}"/>
              </a:ext>
            </a:extLst>
          </p:cNvPr>
          <p:cNvSpPr txBox="1"/>
          <p:nvPr/>
        </p:nvSpPr>
        <p:spPr bwMode="auto">
          <a:xfrm>
            <a:off x="753467" y="5658505"/>
            <a:ext cx="97971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*Includes microscopic residual (&lt;1 cm) and macroscopic residual (≥1 cm) disease. No difference in treatment effect across subgroups based on Cox proportional model including interaction between subgroup and treatment effect in the ITT population. </a:t>
            </a:r>
          </a:p>
        </p:txBody>
      </p:sp>
      <p:sp>
        <p:nvSpPr>
          <p:cNvPr id="9" name="TextBox 8">
            <a:extLst>
              <a:ext uri="{FF2B5EF4-FFF2-40B4-BE49-F238E27FC236}">
                <a16:creationId xmlns:a16="http://schemas.microsoft.com/office/drawing/2014/main" id="{2DA74DA6-4FCC-ED56-2A73-3E85B0AEEFCF}"/>
              </a:ext>
            </a:extLst>
          </p:cNvPr>
          <p:cNvSpPr txBox="1"/>
          <p:nvPr/>
        </p:nvSpPr>
        <p:spPr bwMode="auto">
          <a:xfrm>
            <a:off x="5780314" y="6342874"/>
            <a:ext cx="19763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Data cutoff: March 23, 2022.</a:t>
            </a:r>
          </a:p>
        </p:txBody>
      </p:sp>
      <p:grpSp>
        <p:nvGrpSpPr>
          <p:cNvPr id="10" name="Group 9">
            <a:extLst>
              <a:ext uri="{FF2B5EF4-FFF2-40B4-BE49-F238E27FC236}">
                <a16:creationId xmlns:a16="http://schemas.microsoft.com/office/drawing/2014/main" id="{9E6D0436-77F0-0D45-7AB2-87111C8106C8}"/>
              </a:ext>
            </a:extLst>
          </p:cNvPr>
          <p:cNvGrpSpPr/>
          <p:nvPr/>
        </p:nvGrpSpPr>
        <p:grpSpPr>
          <a:xfrm>
            <a:off x="9392911" y="6207927"/>
            <a:ext cx="2488502" cy="454909"/>
            <a:chOff x="9392911" y="6207927"/>
            <a:chExt cx="2488502" cy="454909"/>
          </a:xfrm>
        </p:grpSpPr>
        <p:pic>
          <p:nvPicPr>
            <p:cNvPr id="11" name="Picture 10" descr="A picture containing text, ax, wheel&#10;&#10;Description automatically generated">
              <a:extLst>
                <a:ext uri="{FF2B5EF4-FFF2-40B4-BE49-F238E27FC236}">
                  <a16:creationId xmlns:a16="http://schemas.microsoft.com/office/drawing/2014/main" id="{4B6CFB09-8412-3FF2-F6C7-722B5092981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2" name="Rectangle 11">
              <a:extLst>
                <a:ext uri="{FF2B5EF4-FFF2-40B4-BE49-F238E27FC236}">
                  <a16:creationId xmlns:a16="http://schemas.microsoft.com/office/drawing/2014/main" id="{D681E5C8-EA2C-002C-3AE1-EE519AF367D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4" name="TextBox 3">
            <a:extLst>
              <a:ext uri="{FF2B5EF4-FFF2-40B4-BE49-F238E27FC236}">
                <a16:creationId xmlns:a16="http://schemas.microsoft.com/office/drawing/2014/main" id="{978266FF-FDBF-0827-E962-6DB71AA112F0}"/>
              </a:ext>
            </a:extLst>
          </p:cNvPr>
          <p:cNvSpPr txBox="1"/>
          <p:nvPr/>
        </p:nvSpPr>
        <p:spPr bwMode="auto">
          <a:xfrm>
            <a:off x="3534679" y="3151296"/>
            <a:ext cx="4936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5" name="TextBox 4">
            <a:extLst>
              <a:ext uri="{FF2B5EF4-FFF2-40B4-BE49-F238E27FC236}">
                <a16:creationId xmlns:a16="http://schemas.microsoft.com/office/drawing/2014/main" id="{176E3009-AABD-F675-8735-A59FC2A8FAD5}"/>
              </a:ext>
            </a:extLst>
          </p:cNvPr>
          <p:cNvSpPr txBox="1"/>
          <p:nvPr/>
        </p:nvSpPr>
        <p:spPr bwMode="auto">
          <a:xfrm rot="16200000">
            <a:off x="900987" y="2169178"/>
            <a:ext cx="7908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sp>
        <p:nvSpPr>
          <p:cNvPr id="6" name="TextBox 5">
            <a:extLst>
              <a:ext uri="{FF2B5EF4-FFF2-40B4-BE49-F238E27FC236}">
                <a16:creationId xmlns:a16="http://schemas.microsoft.com/office/drawing/2014/main" id="{05B26488-38D9-9238-C406-1B6EB4A2098B}"/>
              </a:ext>
            </a:extLst>
          </p:cNvPr>
          <p:cNvSpPr txBox="1"/>
          <p:nvPr/>
        </p:nvSpPr>
        <p:spPr bwMode="auto">
          <a:xfrm>
            <a:off x="495300" y="3186876"/>
            <a:ext cx="1153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a:t>
            </a:r>
          </a:p>
        </p:txBody>
      </p:sp>
      <p:sp>
        <p:nvSpPr>
          <p:cNvPr id="7" name="TextBox 6">
            <a:extLst>
              <a:ext uri="{FF2B5EF4-FFF2-40B4-BE49-F238E27FC236}">
                <a16:creationId xmlns:a16="http://schemas.microsoft.com/office/drawing/2014/main" id="{0B18034D-2FDE-9BFF-D8CC-2313D0A8ABDD}"/>
              </a:ext>
            </a:extLst>
          </p:cNvPr>
          <p:cNvSpPr txBox="1"/>
          <p:nvPr/>
        </p:nvSpPr>
        <p:spPr bwMode="auto">
          <a:xfrm>
            <a:off x="8919558" y="3176655"/>
            <a:ext cx="4497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8" name="TextBox 7">
            <a:extLst>
              <a:ext uri="{FF2B5EF4-FFF2-40B4-BE49-F238E27FC236}">
                <a16:creationId xmlns:a16="http://schemas.microsoft.com/office/drawing/2014/main" id="{B8B05C5E-9905-E137-8D67-6DC8C1F9E0E2}"/>
              </a:ext>
            </a:extLst>
          </p:cNvPr>
          <p:cNvSpPr txBox="1"/>
          <p:nvPr/>
        </p:nvSpPr>
        <p:spPr bwMode="auto">
          <a:xfrm>
            <a:off x="6100763" y="5212032"/>
            <a:ext cx="1153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a:t>
            </a:r>
          </a:p>
        </p:txBody>
      </p:sp>
      <p:sp>
        <p:nvSpPr>
          <p:cNvPr id="13" name="TextBox 12">
            <a:extLst>
              <a:ext uri="{FF2B5EF4-FFF2-40B4-BE49-F238E27FC236}">
                <a16:creationId xmlns:a16="http://schemas.microsoft.com/office/drawing/2014/main" id="{C1CEB17C-DD77-E17F-3492-34AECD52EF72}"/>
              </a:ext>
            </a:extLst>
          </p:cNvPr>
          <p:cNvSpPr txBox="1"/>
          <p:nvPr/>
        </p:nvSpPr>
        <p:spPr bwMode="auto">
          <a:xfrm>
            <a:off x="8919558" y="5198474"/>
            <a:ext cx="4497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14" name="TextBox 13">
            <a:extLst>
              <a:ext uri="{FF2B5EF4-FFF2-40B4-BE49-F238E27FC236}">
                <a16:creationId xmlns:a16="http://schemas.microsoft.com/office/drawing/2014/main" id="{AD1C70FF-17A0-5596-AE49-53DDAD825101}"/>
              </a:ext>
            </a:extLst>
          </p:cNvPr>
          <p:cNvSpPr txBox="1"/>
          <p:nvPr/>
        </p:nvSpPr>
        <p:spPr bwMode="auto">
          <a:xfrm>
            <a:off x="3550921" y="5181138"/>
            <a:ext cx="5704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15" name="TextBox 14">
            <a:extLst>
              <a:ext uri="{FF2B5EF4-FFF2-40B4-BE49-F238E27FC236}">
                <a16:creationId xmlns:a16="http://schemas.microsoft.com/office/drawing/2014/main" id="{93370CCF-9303-875A-4626-71B530258317}"/>
              </a:ext>
            </a:extLst>
          </p:cNvPr>
          <p:cNvSpPr txBox="1"/>
          <p:nvPr/>
        </p:nvSpPr>
        <p:spPr bwMode="auto">
          <a:xfrm rot="16200000">
            <a:off x="884487" y="4181775"/>
            <a:ext cx="8238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sp>
        <p:nvSpPr>
          <p:cNvPr id="16" name="TextBox 15">
            <a:extLst>
              <a:ext uri="{FF2B5EF4-FFF2-40B4-BE49-F238E27FC236}">
                <a16:creationId xmlns:a16="http://schemas.microsoft.com/office/drawing/2014/main" id="{AB3E0B51-C763-646F-08BE-8AEF34034D46}"/>
              </a:ext>
            </a:extLst>
          </p:cNvPr>
          <p:cNvSpPr txBox="1"/>
          <p:nvPr/>
        </p:nvSpPr>
        <p:spPr bwMode="auto">
          <a:xfrm rot="16200000">
            <a:off x="6233539" y="4176362"/>
            <a:ext cx="8346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sp>
        <p:nvSpPr>
          <p:cNvPr id="17" name="TextBox 16">
            <a:extLst>
              <a:ext uri="{FF2B5EF4-FFF2-40B4-BE49-F238E27FC236}">
                <a16:creationId xmlns:a16="http://schemas.microsoft.com/office/drawing/2014/main" id="{18CF413B-3190-00A1-1E7C-937EEFA7D061}"/>
              </a:ext>
            </a:extLst>
          </p:cNvPr>
          <p:cNvSpPr txBox="1"/>
          <p:nvPr/>
        </p:nvSpPr>
        <p:spPr bwMode="auto">
          <a:xfrm rot="16200000">
            <a:off x="6194536" y="2118236"/>
            <a:ext cx="8346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sp>
        <p:nvSpPr>
          <p:cNvPr id="18" name="TextBox 17">
            <a:extLst>
              <a:ext uri="{FF2B5EF4-FFF2-40B4-BE49-F238E27FC236}">
                <a16:creationId xmlns:a16="http://schemas.microsoft.com/office/drawing/2014/main" id="{3B3637B4-C0AB-3F2D-241F-58614921A569}"/>
              </a:ext>
            </a:extLst>
          </p:cNvPr>
          <p:cNvSpPr txBox="1"/>
          <p:nvPr/>
        </p:nvSpPr>
        <p:spPr bwMode="auto">
          <a:xfrm>
            <a:off x="3317044" y="1415534"/>
            <a:ext cx="5379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R0</a:t>
            </a:r>
          </a:p>
        </p:txBody>
      </p:sp>
      <p:sp>
        <p:nvSpPr>
          <p:cNvPr id="19" name="TextBox 18">
            <a:extLst>
              <a:ext uri="{FF2B5EF4-FFF2-40B4-BE49-F238E27FC236}">
                <a16:creationId xmlns:a16="http://schemas.microsoft.com/office/drawing/2014/main" id="{06D292E5-5E8E-2C28-C7D5-41E0067EAB2E}"/>
              </a:ext>
            </a:extLst>
          </p:cNvPr>
          <p:cNvSpPr txBox="1"/>
          <p:nvPr/>
        </p:nvSpPr>
        <p:spPr bwMode="auto">
          <a:xfrm>
            <a:off x="8399947" y="1389408"/>
            <a:ext cx="10778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Non-R0*</a:t>
            </a:r>
          </a:p>
        </p:txBody>
      </p:sp>
      <p:sp>
        <p:nvSpPr>
          <p:cNvPr id="20" name="TextBox 19">
            <a:extLst>
              <a:ext uri="{FF2B5EF4-FFF2-40B4-BE49-F238E27FC236}">
                <a16:creationId xmlns:a16="http://schemas.microsoft.com/office/drawing/2014/main" id="{6666D7ED-56FA-1C95-DDAC-593B5D445923}"/>
              </a:ext>
            </a:extLst>
          </p:cNvPr>
          <p:cNvSpPr txBox="1"/>
          <p:nvPr/>
        </p:nvSpPr>
        <p:spPr bwMode="auto">
          <a:xfrm>
            <a:off x="495300" y="2254460"/>
            <a:ext cx="6308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HRD</a:t>
            </a:r>
          </a:p>
        </p:txBody>
      </p:sp>
      <p:sp>
        <p:nvSpPr>
          <p:cNvPr id="21" name="TextBox 20">
            <a:extLst>
              <a:ext uri="{FF2B5EF4-FFF2-40B4-BE49-F238E27FC236}">
                <a16:creationId xmlns:a16="http://schemas.microsoft.com/office/drawing/2014/main" id="{23C46CAA-A2C8-D798-CEC4-74FAC83BA526}"/>
              </a:ext>
            </a:extLst>
          </p:cNvPr>
          <p:cNvSpPr txBox="1"/>
          <p:nvPr/>
        </p:nvSpPr>
        <p:spPr bwMode="auto">
          <a:xfrm>
            <a:off x="564968" y="4292266"/>
            <a:ext cx="5207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ITT</a:t>
            </a:r>
          </a:p>
        </p:txBody>
      </p:sp>
      <p:grpSp>
        <p:nvGrpSpPr>
          <p:cNvPr id="30" name="Group 29">
            <a:extLst>
              <a:ext uri="{FF2B5EF4-FFF2-40B4-BE49-F238E27FC236}">
                <a16:creationId xmlns:a16="http://schemas.microsoft.com/office/drawing/2014/main" id="{AB37C820-C8C7-6DC1-0CAF-AADF2C9F4E0D}"/>
              </a:ext>
            </a:extLst>
          </p:cNvPr>
          <p:cNvGrpSpPr/>
          <p:nvPr/>
        </p:nvGrpSpPr>
        <p:grpSpPr>
          <a:xfrm>
            <a:off x="1603164" y="1792816"/>
            <a:ext cx="45719" cy="1274233"/>
            <a:chOff x="1504950" y="1792816"/>
            <a:chExt cx="143933" cy="1274233"/>
          </a:xfrm>
        </p:grpSpPr>
        <p:cxnSp>
          <p:nvCxnSpPr>
            <p:cNvPr id="24" name="Straight Connector 23">
              <a:extLst>
                <a:ext uri="{FF2B5EF4-FFF2-40B4-BE49-F238E27FC236}">
                  <a16:creationId xmlns:a16="http://schemas.microsoft.com/office/drawing/2014/main" id="{B077E581-04D9-D2E4-65A6-E8E1242CE752}"/>
                </a:ext>
              </a:extLst>
            </p:cNvPr>
            <p:cNvCxnSpPr/>
            <p:nvPr/>
          </p:nvCxnSpPr>
          <p:spPr bwMode="auto">
            <a:xfrm>
              <a:off x="1504950" y="1792816"/>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B1450D9-4040-4867-6140-5A34A3F0F137}"/>
                </a:ext>
              </a:extLst>
            </p:cNvPr>
            <p:cNvCxnSpPr/>
            <p:nvPr/>
          </p:nvCxnSpPr>
          <p:spPr bwMode="auto">
            <a:xfrm>
              <a:off x="1504950" y="2047663"/>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AAC6B1FA-36A6-CD19-C0A6-DEECD64425D3}"/>
                </a:ext>
              </a:extLst>
            </p:cNvPr>
            <p:cNvCxnSpPr/>
            <p:nvPr/>
          </p:nvCxnSpPr>
          <p:spPr bwMode="auto">
            <a:xfrm>
              <a:off x="1504950" y="2302510"/>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6D5E3A8-1C3F-9800-A72F-B073A9D4C81C}"/>
                </a:ext>
              </a:extLst>
            </p:cNvPr>
            <p:cNvCxnSpPr/>
            <p:nvPr/>
          </p:nvCxnSpPr>
          <p:spPr bwMode="auto">
            <a:xfrm>
              <a:off x="1504950" y="2557357"/>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982989C2-9CA4-BB2C-ED7A-B8DF2CEAE09F}"/>
                </a:ext>
              </a:extLst>
            </p:cNvPr>
            <p:cNvCxnSpPr/>
            <p:nvPr/>
          </p:nvCxnSpPr>
          <p:spPr bwMode="auto">
            <a:xfrm>
              <a:off x="1504950" y="2812204"/>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C5BC51A0-4F15-96BD-07D9-C4ACEF7E4261}"/>
                </a:ext>
              </a:extLst>
            </p:cNvPr>
            <p:cNvCxnSpPr/>
            <p:nvPr/>
          </p:nvCxnSpPr>
          <p:spPr bwMode="auto">
            <a:xfrm>
              <a:off x="1504950" y="3067049"/>
              <a:ext cx="143933" cy="0"/>
            </a:xfrm>
            <a:prstGeom prst="line">
              <a:avLst/>
            </a:prstGeom>
            <a:noFill/>
            <a:ln w="28575" cap="flat" cmpd="sng" algn="ctr">
              <a:solidFill>
                <a:schemeClr val="bg1"/>
              </a:solidFill>
              <a:prstDash val="solid"/>
              <a:round/>
              <a:headEnd type="none" w="med" len="med"/>
              <a:tailEnd type="none" w="med" len="med"/>
            </a:ln>
            <a:effectLst/>
          </p:spPr>
        </p:cxnSp>
      </p:grpSp>
      <p:sp>
        <p:nvSpPr>
          <p:cNvPr id="31" name="TextBox 30">
            <a:extLst>
              <a:ext uri="{FF2B5EF4-FFF2-40B4-BE49-F238E27FC236}">
                <a16:creationId xmlns:a16="http://schemas.microsoft.com/office/drawing/2014/main" id="{62830689-6394-862F-F84E-4D39E625C20A}"/>
              </a:ext>
            </a:extLst>
          </p:cNvPr>
          <p:cNvSpPr txBox="1"/>
          <p:nvPr/>
        </p:nvSpPr>
        <p:spPr bwMode="auto">
          <a:xfrm>
            <a:off x="1426633" y="2933701"/>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744" name="TextBox 31743">
            <a:extLst>
              <a:ext uri="{FF2B5EF4-FFF2-40B4-BE49-F238E27FC236}">
                <a16:creationId xmlns:a16="http://schemas.microsoft.com/office/drawing/2014/main" id="{3A4CD307-5FF3-B13B-97E1-79F1379BFDB6}"/>
              </a:ext>
            </a:extLst>
          </p:cNvPr>
          <p:cNvSpPr txBox="1"/>
          <p:nvPr/>
        </p:nvSpPr>
        <p:spPr bwMode="auto">
          <a:xfrm>
            <a:off x="1339850" y="2673351"/>
            <a:ext cx="359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1745" name="TextBox 31744">
            <a:extLst>
              <a:ext uri="{FF2B5EF4-FFF2-40B4-BE49-F238E27FC236}">
                <a16:creationId xmlns:a16="http://schemas.microsoft.com/office/drawing/2014/main" id="{2E1A335F-DCC8-60B2-3E89-98494F20DDF8}"/>
              </a:ext>
            </a:extLst>
          </p:cNvPr>
          <p:cNvSpPr txBox="1"/>
          <p:nvPr/>
        </p:nvSpPr>
        <p:spPr bwMode="auto">
          <a:xfrm>
            <a:off x="1339850" y="2419351"/>
            <a:ext cx="359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1747" name="TextBox 31746">
            <a:extLst>
              <a:ext uri="{FF2B5EF4-FFF2-40B4-BE49-F238E27FC236}">
                <a16:creationId xmlns:a16="http://schemas.microsoft.com/office/drawing/2014/main" id="{516A8269-3E57-6CD7-9CFE-512FA6969034}"/>
              </a:ext>
            </a:extLst>
          </p:cNvPr>
          <p:cNvSpPr txBox="1"/>
          <p:nvPr/>
        </p:nvSpPr>
        <p:spPr bwMode="auto">
          <a:xfrm>
            <a:off x="1339850" y="2159001"/>
            <a:ext cx="359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1748" name="TextBox 31747">
            <a:extLst>
              <a:ext uri="{FF2B5EF4-FFF2-40B4-BE49-F238E27FC236}">
                <a16:creationId xmlns:a16="http://schemas.microsoft.com/office/drawing/2014/main" id="{095840CB-39BC-3553-BEBA-2F31A41CB258}"/>
              </a:ext>
            </a:extLst>
          </p:cNvPr>
          <p:cNvSpPr txBox="1"/>
          <p:nvPr/>
        </p:nvSpPr>
        <p:spPr bwMode="auto">
          <a:xfrm>
            <a:off x="1326674" y="1909234"/>
            <a:ext cx="359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1749" name="TextBox 31748">
            <a:extLst>
              <a:ext uri="{FF2B5EF4-FFF2-40B4-BE49-F238E27FC236}">
                <a16:creationId xmlns:a16="http://schemas.microsoft.com/office/drawing/2014/main" id="{2FBE4C97-F803-3A4B-D00F-74E16781F295}"/>
              </a:ext>
            </a:extLst>
          </p:cNvPr>
          <p:cNvSpPr txBox="1"/>
          <p:nvPr/>
        </p:nvSpPr>
        <p:spPr bwMode="auto">
          <a:xfrm>
            <a:off x="1257300" y="1653118"/>
            <a:ext cx="4550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nvGrpSpPr>
          <p:cNvPr id="31765" name="Group 31764">
            <a:extLst>
              <a:ext uri="{FF2B5EF4-FFF2-40B4-BE49-F238E27FC236}">
                <a16:creationId xmlns:a16="http://schemas.microsoft.com/office/drawing/2014/main" id="{C5C91636-ED34-ED16-EE9B-D24C4C1C6651}"/>
              </a:ext>
            </a:extLst>
          </p:cNvPr>
          <p:cNvGrpSpPr/>
          <p:nvPr/>
        </p:nvGrpSpPr>
        <p:grpSpPr>
          <a:xfrm>
            <a:off x="1663040" y="3067927"/>
            <a:ext cx="4164392" cy="54193"/>
            <a:chOff x="1663040" y="3067927"/>
            <a:chExt cx="4164392" cy="161684"/>
          </a:xfrm>
        </p:grpSpPr>
        <p:cxnSp>
          <p:nvCxnSpPr>
            <p:cNvPr id="31751" name="Straight Connector 31750">
              <a:extLst>
                <a:ext uri="{FF2B5EF4-FFF2-40B4-BE49-F238E27FC236}">
                  <a16:creationId xmlns:a16="http://schemas.microsoft.com/office/drawing/2014/main" id="{687CBBB7-A543-754E-DE23-51BCA03FE412}"/>
                </a:ext>
              </a:extLst>
            </p:cNvPr>
            <p:cNvCxnSpPr/>
            <p:nvPr/>
          </p:nvCxnSpPr>
          <p:spPr bwMode="auto">
            <a:xfrm>
              <a:off x="1663040"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498B0760-402E-6867-E9E1-6B6124460C5C}"/>
                </a:ext>
              </a:extLst>
            </p:cNvPr>
            <p:cNvCxnSpPr/>
            <p:nvPr/>
          </p:nvCxnSpPr>
          <p:spPr bwMode="auto">
            <a:xfrm>
              <a:off x="1983378"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53" name="Straight Connector 31752">
              <a:extLst>
                <a:ext uri="{FF2B5EF4-FFF2-40B4-BE49-F238E27FC236}">
                  <a16:creationId xmlns:a16="http://schemas.microsoft.com/office/drawing/2014/main" id="{BB74E171-5B6F-CE5E-54CA-337ED00D985D}"/>
                </a:ext>
              </a:extLst>
            </p:cNvPr>
            <p:cNvCxnSpPr/>
            <p:nvPr/>
          </p:nvCxnSpPr>
          <p:spPr bwMode="auto">
            <a:xfrm>
              <a:off x="2303716"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54" name="Straight Connector 31753">
              <a:extLst>
                <a:ext uri="{FF2B5EF4-FFF2-40B4-BE49-F238E27FC236}">
                  <a16:creationId xmlns:a16="http://schemas.microsoft.com/office/drawing/2014/main" id="{E271FFC4-6354-9B91-A9D1-77D26BCF0B17}"/>
                </a:ext>
              </a:extLst>
            </p:cNvPr>
            <p:cNvCxnSpPr/>
            <p:nvPr/>
          </p:nvCxnSpPr>
          <p:spPr bwMode="auto">
            <a:xfrm>
              <a:off x="2624054"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55" name="Straight Connector 31754">
              <a:extLst>
                <a:ext uri="{FF2B5EF4-FFF2-40B4-BE49-F238E27FC236}">
                  <a16:creationId xmlns:a16="http://schemas.microsoft.com/office/drawing/2014/main" id="{BE953471-4A9A-8ADF-872E-CA6E96354DF0}"/>
                </a:ext>
              </a:extLst>
            </p:cNvPr>
            <p:cNvCxnSpPr/>
            <p:nvPr/>
          </p:nvCxnSpPr>
          <p:spPr bwMode="auto">
            <a:xfrm>
              <a:off x="2944392"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2E9F3745-8D2A-1C94-36C3-CE96EBE6AFFE}"/>
                </a:ext>
              </a:extLst>
            </p:cNvPr>
            <p:cNvCxnSpPr/>
            <p:nvPr/>
          </p:nvCxnSpPr>
          <p:spPr bwMode="auto">
            <a:xfrm>
              <a:off x="3264730"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D681131C-9297-05E1-E706-57D3CC185402}"/>
                </a:ext>
              </a:extLst>
            </p:cNvPr>
            <p:cNvCxnSpPr/>
            <p:nvPr/>
          </p:nvCxnSpPr>
          <p:spPr bwMode="auto">
            <a:xfrm>
              <a:off x="3585068"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BAF517C2-9F16-3DB8-F976-DAAA26152761}"/>
                </a:ext>
              </a:extLst>
            </p:cNvPr>
            <p:cNvCxnSpPr/>
            <p:nvPr/>
          </p:nvCxnSpPr>
          <p:spPr bwMode="auto">
            <a:xfrm>
              <a:off x="3905406"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479ECF73-30AC-B88A-FB26-70F24BDEA147}"/>
                </a:ext>
              </a:extLst>
            </p:cNvPr>
            <p:cNvCxnSpPr/>
            <p:nvPr/>
          </p:nvCxnSpPr>
          <p:spPr bwMode="auto">
            <a:xfrm>
              <a:off x="4225744"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3D8B1793-7257-1DA5-8A40-56E7A299ECB6}"/>
                </a:ext>
              </a:extLst>
            </p:cNvPr>
            <p:cNvCxnSpPr/>
            <p:nvPr/>
          </p:nvCxnSpPr>
          <p:spPr bwMode="auto">
            <a:xfrm>
              <a:off x="4546082"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7E01B4DA-8FEF-A122-68B1-FDB9946AC6BA}"/>
                </a:ext>
              </a:extLst>
            </p:cNvPr>
            <p:cNvCxnSpPr/>
            <p:nvPr/>
          </p:nvCxnSpPr>
          <p:spPr bwMode="auto">
            <a:xfrm>
              <a:off x="4866420"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62" name="Straight Connector 31761">
              <a:extLst>
                <a:ext uri="{FF2B5EF4-FFF2-40B4-BE49-F238E27FC236}">
                  <a16:creationId xmlns:a16="http://schemas.microsoft.com/office/drawing/2014/main" id="{20FBCC7E-1AD5-2F77-B00D-15B9F50AA588}"/>
                </a:ext>
              </a:extLst>
            </p:cNvPr>
            <p:cNvCxnSpPr/>
            <p:nvPr/>
          </p:nvCxnSpPr>
          <p:spPr bwMode="auto">
            <a:xfrm>
              <a:off x="5186758"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63" name="Straight Connector 31762">
              <a:extLst>
                <a:ext uri="{FF2B5EF4-FFF2-40B4-BE49-F238E27FC236}">
                  <a16:creationId xmlns:a16="http://schemas.microsoft.com/office/drawing/2014/main" id="{17AD2513-37FE-86BD-DC71-E813F601D6A2}"/>
                </a:ext>
              </a:extLst>
            </p:cNvPr>
            <p:cNvCxnSpPr/>
            <p:nvPr/>
          </p:nvCxnSpPr>
          <p:spPr bwMode="auto">
            <a:xfrm>
              <a:off x="5507096"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1764" name="Straight Connector 31763">
              <a:extLst>
                <a:ext uri="{FF2B5EF4-FFF2-40B4-BE49-F238E27FC236}">
                  <a16:creationId xmlns:a16="http://schemas.microsoft.com/office/drawing/2014/main" id="{5C7AB4E6-FE69-BA14-99E7-6B0B36FF9D6F}"/>
                </a:ext>
              </a:extLst>
            </p:cNvPr>
            <p:cNvCxnSpPr/>
            <p:nvPr/>
          </p:nvCxnSpPr>
          <p:spPr bwMode="auto">
            <a:xfrm>
              <a:off x="5827432" y="3067927"/>
              <a:ext cx="0" cy="161684"/>
            </a:xfrm>
            <a:prstGeom prst="line">
              <a:avLst/>
            </a:prstGeom>
            <a:noFill/>
            <a:ln w="28575" cap="flat" cmpd="sng" algn="ctr">
              <a:solidFill>
                <a:schemeClr val="bg1"/>
              </a:solidFill>
              <a:prstDash val="solid"/>
              <a:round/>
              <a:headEnd type="none" w="med" len="med"/>
              <a:tailEnd type="none" w="med" len="med"/>
            </a:ln>
            <a:effectLst/>
          </p:spPr>
        </p:cxnSp>
      </p:grpSp>
      <p:sp>
        <p:nvSpPr>
          <p:cNvPr id="31766" name="TextBox 31765">
            <a:extLst>
              <a:ext uri="{FF2B5EF4-FFF2-40B4-BE49-F238E27FC236}">
                <a16:creationId xmlns:a16="http://schemas.microsoft.com/office/drawing/2014/main" id="{7BB0322B-A7D2-83C2-FDAC-F23618287D92}"/>
              </a:ext>
            </a:extLst>
          </p:cNvPr>
          <p:cNvSpPr txBox="1"/>
          <p:nvPr/>
        </p:nvSpPr>
        <p:spPr bwMode="auto">
          <a:xfrm>
            <a:off x="1529017" y="3055452"/>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767" name="TextBox 31766">
            <a:extLst>
              <a:ext uri="{FF2B5EF4-FFF2-40B4-BE49-F238E27FC236}">
                <a16:creationId xmlns:a16="http://schemas.microsoft.com/office/drawing/2014/main" id="{9D9984B9-F4DA-5BD3-B57E-A6C53B9FBAD0}"/>
              </a:ext>
            </a:extLst>
          </p:cNvPr>
          <p:cNvSpPr txBox="1"/>
          <p:nvPr/>
        </p:nvSpPr>
        <p:spPr bwMode="auto">
          <a:xfrm>
            <a:off x="1857354" y="3044912"/>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1768" name="TextBox 31767">
            <a:extLst>
              <a:ext uri="{FF2B5EF4-FFF2-40B4-BE49-F238E27FC236}">
                <a16:creationId xmlns:a16="http://schemas.microsoft.com/office/drawing/2014/main" id="{52D778F4-36DA-C2EC-C292-5F34F2395371}"/>
              </a:ext>
            </a:extLst>
          </p:cNvPr>
          <p:cNvSpPr txBox="1"/>
          <p:nvPr/>
        </p:nvSpPr>
        <p:spPr bwMode="auto">
          <a:xfrm>
            <a:off x="2171568" y="3044912"/>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1769" name="TextBox 31768">
            <a:extLst>
              <a:ext uri="{FF2B5EF4-FFF2-40B4-BE49-F238E27FC236}">
                <a16:creationId xmlns:a16="http://schemas.microsoft.com/office/drawing/2014/main" id="{8055F052-21BE-AD59-DB63-429B1AD69A81}"/>
              </a:ext>
            </a:extLst>
          </p:cNvPr>
          <p:cNvSpPr txBox="1"/>
          <p:nvPr/>
        </p:nvSpPr>
        <p:spPr bwMode="auto">
          <a:xfrm>
            <a:off x="2499905" y="3044912"/>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31770" name="TextBox 31769">
            <a:extLst>
              <a:ext uri="{FF2B5EF4-FFF2-40B4-BE49-F238E27FC236}">
                <a16:creationId xmlns:a16="http://schemas.microsoft.com/office/drawing/2014/main" id="{434AD68E-2E82-09FF-2C32-366FEF8111C9}"/>
              </a:ext>
            </a:extLst>
          </p:cNvPr>
          <p:cNvSpPr txBox="1"/>
          <p:nvPr/>
        </p:nvSpPr>
        <p:spPr bwMode="auto">
          <a:xfrm>
            <a:off x="2778814"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1771" name="TextBox 31770">
            <a:extLst>
              <a:ext uri="{FF2B5EF4-FFF2-40B4-BE49-F238E27FC236}">
                <a16:creationId xmlns:a16="http://schemas.microsoft.com/office/drawing/2014/main" id="{2CEAA6F0-7498-86F2-DEB4-FBFACB9768E6}"/>
              </a:ext>
            </a:extLst>
          </p:cNvPr>
          <p:cNvSpPr txBox="1"/>
          <p:nvPr/>
        </p:nvSpPr>
        <p:spPr bwMode="auto">
          <a:xfrm>
            <a:off x="3096559"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1772" name="TextBox 31771">
            <a:extLst>
              <a:ext uri="{FF2B5EF4-FFF2-40B4-BE49-F238E27FC236}">
                <a16:creationId xmlns:a16="http://schemas.microsoft.com/office/drawing/2014/main" id="{CC1F3F29-5028-28B5-8086-0B09E63088D2}"/>
              </a:ext>
            </a:extLst>
          </p:cNvPr>
          <p:cNvSpPr txBox="1"/>
          <p:nvPr/>
        </p:nvSpPr>
        <p:spPr bwMode="auto">
          <a:xfrm>
            <a:off x="3416070"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1773" name="TextBox 31772">
            <a:extLst>
              <a:ext uri="{FF2B5EF4-FFF2-40B4-BE49-F238E27FC236}">
                <a16:creationId xmlns:a16="http://schemas.microsoft.com/office/drawing/2014/main" id="{CC0CE18A-4B67-B10F-7039-78CE99865128}"/>
              </a:ext>
            </a:extLst>
          </p:cNvPr>
          <p:cNvSpPr txBox="1"/>
          <p:nvPr/>
        </p:nvSpPr>
        <p:spPr bwMode="auto">
          <a:xfrm>
            <a:off x="3746172"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1774" name="TextBox 31773">
            <a:extLst>
              <a:ext uri="{FF2B5EF4-FFF2-40B4-BE49-F238E27FC236}">
                <a16:creationId xmlns:a16="http://schemas.microsoft.com/office/drawing/2014/main" id="{631196C4-09F5-D374-8136-9DE264A40DAF}"/>
              </a:ext>
            </a:extLst>
          </p:cNvPr>
          <p:cNvSpPr txBox="1"/>
          <p:nvPr/>
        </p:nvSpPr>
        <p:spPr bwMode="auto">
          <a:xfrm>
            <a:off x="4053326"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31775" name="TextBox 31774">
            <a:extLst>
              <a:ext uri="{FF2B5EF4-FFF2-40B4-BE49-F238E27FC236}">
                <a16:creationId xmlns:a16="http://schemas.microsoft.com/office/drawing/2014/main" id="{55478359-DC8B-F5B0-0130-AF84B1C3EBBA}"/>
              </a:ext>
            </a:extLst>
          </p:cNvPr>
          <p:cNvSpPr txBox="1"/>
          <p:nvPr/>
        </p:nvSpPr>
        <p:spPr bwMode="auto">
          <a:xfrm>
            <a:off x="4372837"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2672" name="TextBox 32671">
            <a:extLst>
              <a:ext uri="{FF2B5EF4-FFF2-40B4-BE49-F238E27FC236}">
                <a16:creationId xmlns:a16="http://schemas.microsoft.com/office/drawing/2014/main" id="{ADFB2357-7CAB-62DB-3000-7FB230FEE0FC}"/>
              </a:ext>
            </a:extLst>
          </p:cNvPr>
          <p:cNvSpPr txBox="1"/>
          <p:nvPr/>
        </p:nvSpPr>
        <p:spPr bwMode="auto">
          <a:xfrm>
            <a:off x="4702938"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2673" name="TextBox 32672">
            <a:extLst>
              <a:ext uri="{FF2B5EF4-FFF2-40B4-BE49-F238E27FC236}">
                <a16:creationId xmlns:a16="http://schemas.microsoft.com/office/drawing/2014/main" id="{E484B193-C849-2C17-52E3-8E196BD07287}"/>
              </a:ext>
            </a:extLst>
          </p:cNvPr>
          <p:cNvSpPr txBox="1"/>
          <p:nvPr/>
        </p:nvSpPr>
        <p:spPr bwMode="auto">
          <a:xfrm>
            <a:off x="5020683"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2674" name="TextBox 32673">
            <a:extLst>
              <a:ext uri="{FF2B5EF4-FFF2-40B4-BE49-F238E27FC236}">
                <a16:creationId xmlns:a16="http://schemas.microsoft.com/office/drawing/2014/main" id="{AC22537A-6C59-8050-E920-EE30353D4E15}"/>
              </a:ext>
            </a:extLst>
          </p:cNvPr>
          <p:cNvSpPr txBox="1"/>
          <p:nvPr/>
        </p:nvSpPr>
        <p:spPr bwMode="auto">
          <a:xfrm>
            <a:off x="5343724"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2675" name="TextBox 32674">
            <a:extLst>
              <a:ext uri="{FF2B5EF4-FFF2-40B4-BE49-F238E27FC236}">
                <a16:creationId xmlns:a16="http://schemas.microsoft.com/office/drawing/2014/main" id="{696C21B2-8A04-7673-0BBF-9AA43CCF2FF5}"/>
              </a:ext>
            </a:extLst>
          </p:cNvPr>
          <p:cNvSpPr txBox="1"/>
          <p:nvPr/>
        </p:nvSpPr>
        <p:spPr bwMode="auto">
          <a:xfrm>
            <a:off x="5665000"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32676" name="TextBox 32675">
            <a:extLst>
              <a:ext uri="{FF2B5EF4-FFF2-40B4-BE49-F238E27FC236}">
                <a16:creationId xmlns:a16="http://schemas.microsoft.com/office/drawing/2014/main" id="{DD4E7B1D-B129-A993-ABB7-D1E042BE5A31}"/>
              </a:ext>
            </a:extLst>
          </p:cNvPr>
          <p:cNvSpPr txBox="1"/>
          <p:nvPr/>
        </p:nvSpPr>
        <p:spPr bwMode="auto">
          <a:xfrm>
            <a:off x="1655805" y="2598449"/>
            <a:ext cx="1177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(95% Cl): 0.52 (0.30-0.92)</a:t>
            </a:r>
          </a:p>
        </p:txBody>
      </p:sp>
      <p:sp>
        <p:nvSpPr>
          <p:cNvPr id="32677" name="Freeform: Shape 32676">
            <a:extLst>
              <a:ext uri="{FF2B5EF4-FFF2-40B4-BE49-F238E27FC236}">
                <a16:creationId xmlns:a16="http://schemas.microsoft.com/office/drawing/2014/main" id="{A4D57F29-BA27-2882-DC46-DB23AF24FA29}"/>
              </a:ext>
            </a:extLst>
          </p:cNvPr>
          <p:cNvSpPr/>
          <p:nvPr/>
        </p:nvSpPr>
        <p:spPr bwMode="auto">
          <a:xfrm>
            <a:off x="1678517" y="1795992"/>
            <a:ext cx="3981450" cy="512233"/>
          </a:xfrm>
          <a:custGeom>
            <a:avLst/>
            <a:gdLst>
              <a:gd name="connsiteX0" fmla="*/ 3981450 w 3981450"/>
              <a:gd name="connsiteY0" fmla="*/ 512233 h 512233"/>
              <a:gd name="connsiteX1" fmla="*/ 3044825 w 3981450"/>
              <a:gd name="connsiteY1" fmla="*/ 512233 h 512233"/>
              <a:gd name="connsiteX2" fmla="*/ 3044825 w 3981450"/>
              <a:gd name="connsiteY2" fmla="*/ 464608 h 512233"/>
              <a:gd name="connsiteX3" fmla="*/ 2655358 w 3981450"/>
              <a:gd name="connsiteY3" fmla="*/ 464608 h 512233"/>
              <a:gd name="connsiteX4" fmla="*/ 2655358 w 3981450"/>
              <a:gd name="connsiteY4" fmla="*/ 443441 h 512233"/>
              <a:gd name="connsiteX5" fmla="*/ 2447925 w 3981450"/>
              <a:gd name="connsiteY5" fmla="*/ 443441 h 512233"/>
              <a:gd name="connsiteX6" fmla="*/ 2447925 w 3981450"/>
              <a:gd name="connsiteY6" fmla="*/ 426508 h 512233"/>
              <a:gd name="connsiteX7" fmla="*/ 2148416 w 3981450"/>
              <a:gd name="connsiteY7" fmla="*/ 426508 h 512233"/>
              <a:gd name="connsiteX8" fmla="*/ 2148416 w 3981450"/>
              <a:gd name="connsiteY8" fmla="*/ 410633 h 512233"/>
              <a:gd name="connsiteX9" fmla="*/ 1960033 w 3981450"/>
              <a:gd name="connsiteY9" fmla="*/ 410633 h 512233"/>
              <a:gd name="connsiteX10" fmla="*/ 1960033 w 3981450"/>
              <a:gd name="connsiteY10" fmla="*/ 398991 h 512233"/>
              <a:gd name="connsiteX11" fmla="*/ 1840441 w 3981450"/>
              <a:gd name="connsiteY11" fmla="*/ 398991 h 512233"/>
              <a:gd name="connsiteX12" fmla="*/ 1840441 w 3981450"/>
              <a:gd name="connsiteY12" fmla="*/ 386291 h 512233"/>
              <a:gd name="connsiteX13" fmla="*/ 1645708 w 3981450"/>
              <a:gd name="connsiteY13" fmla="*/ 386291 h 512233"/>
              <a:gd name="connsiteX14" fmla="*/ 1645708 w 3981450"/>
              <a:gd name="connsiteY14" fmla="*/ 365125 h 512233"/>
              <a:gd name="connsiteX15" fmla="*/ 1567391 w 3981450"/>
              <a:gd name="connsiteY15" fmla="*/ 365125 h 512233"/>
              <a:gd name="connsiteX16" fmla="*/ 1567391 w 3981450"/>
              <a:gd name="connsiteY16" fmla="*/ 351366 h 512233"/>
              <a:gd name="connsiteX17" fmla="*/ 1551516 w 3981450"/>
              <a:gd name="connsiteY17" fmla="*/ 351366 h 512233"/>
              <a:gd name="connsiteX18" fmla="*/ 1551516 w 3981450"/>
              <a:gd name="connsiteY18" fmla="*/ 330200 h 512233"/>
              <a:gd name="connsiteX19" fmla="*/ 1529291 w 3981450"/>
              <a:gd name="connsiteY19" fmla="*/ 330200 h 512233"/>
              <a:gd name="connsiteX20" fmla="*/ 1529291 w 3981450"/>
              <a:gd name="connsiteY20" fmla="*/ 316441 h 512233"/>
              <a:gd name="connsiteX21" fmla="*/ 1401233 w 3981450"/>
              <a:gd name="connsiteY21" fmla="*/ 316441 h 512233"/>
              <a:gd name="connsiteX22" fmla="*/ 1401233 w 3981450"/>
              <a:gd name="connsiteY22" fmla="*/ 300566 h 512233"/>
              <a:gd name="connsiteX23" fmla="*/ 1296458 w 3981450"/>
              <a:gd name="connsiteY23" fmla="*/ 300566 h 512233"/>
              <a:gd name="connsiteX24" fmla="*/ 1296458 w 3981450"/>
              <a:gd name="connsiteY24" fmla="*/ 286808 h 512233"/>
              <a:gd name="connsiteX25" fmla="*/ 1264708 w 3981450"/>
              <a:gd name="connsiteY25" fmla="*/ 286808 h 512233"/>
              <a:gd name="connsiteX26" fmla="*/ 1264708 w 3981450"/>
              <a:gd name="connsiteY26" fmla="*/ 258233 h 512233"/>
              <a:gd name="connsiteX27" fmla="*/ 1244600 w 3981450"/>
              <a:gd name="connsiteY27" fmla="*/ 258233 h 512233"/>
              <a:gd name="connsiteX28" fmla="*/ 1244600 w 3981450"/>
              <a:gd name="connsiteY28" fmla="*/ 220133 h 512233"/>
              <a:gd name="connsiteX29" fmla="*/ 952500 w 3981450"/>
              <a:gd name="connsiteY29" fmla="*/ 220133 h 512233"/>
              <a:gd name="connsiteX30" fmla="*/ 952500 w 3981450"/>
              <a:gd name="connsiteY30" fmla="*/ 188383 h 512233"/>
              <a:gd name="connsiteX31" fmla="*/ 793750 w 3981450"/>
              <a:gd name="connsiteY31" fmla="*/ 188383 h 512233"/>
              <a:gd name="connsiteX32" fmla="*/ 793750 w 3981450"/>
              <a:gd name="connsiteY32" fmla="*/ 180975 h 512233"/>
              <a:gd name="connsiteX33" fmla="*/ 687916 w 3981450"/>
              <a:gd name="connsiteY33" fmla="*/ 180975 h 512233"/>
              <a:gd name="connsiteX34" fmla="*/ 687916 w 3981450"/>
              <a:gd name="connsiteY34" fmla="*/ 158750 h 512233"/>
              <a:gd name="connsiteX35" fmla="*/ 683683 w 3981450"/>
              <a:gd name="connsiteY35" fmla="*/ 158750 h 512233"/>
              <a:gd name="connsiteX36" fmla="*/ 683683 w 3981450"/>
              <a:gd name="connsiteY36" fmla="*/ 138641 h 512233"/>
              <a:gd name="connsiteX37" fmla="*/ 664633 w 3981450"/>
              <a:gd name="connsiteY37" fmla="*/ 138641 h 512233"/>
              <a:gd name="connsiteX38" fmla="*/ 664633 w 3981450"/>
              <a:gd name="connsiteY38" fmla="*/ 91016 h 512233"/>
              <a:gd name="connsiteX39" fmla="*/ 630766 w 3981450"/>
              <a:gd name="connsiteY39" fmla="*/ 91016 h 512233"/>
              <a:gd name="connsiteX40" fmla="*/ 630766 w 3981450"/>
              <a:gd name="connsiteY40" fmla="*/ 80433 h 512233"/>
              <a:gd name="connsiteX41" fmla="*/ 569383 w 3981450"/>
              <a:gd name="connsiteY41" fmla="*/ 80433 h 512233"/>
              <a:gd name="connsiteX42" fmla="*/ 569383 w 3981450"/>
              <a:gd name="connsiteY42" fmla="*/ 58208 h 512233"/>
              <a:gd name="connsiteX43" fmla="*/ 553508 w 3981450"/>
              <a:gd name="connsiteY43" fmla="*/ 58208 h 512233"/>
              <a:gd name="connsiteX44" fmla="*/ 553508 w 3981450"/>
              <a:gd name="connsiteY44" fmla="*/ 51858 h 512233"/>
              <a:gd name="connsiteX45" fmla="*/ 532341 w 3981450"/>
              <a:gd name="connsiteY45" fmla="*/ 51858 h 512233"/>
              <a:gd name="connsiteX46" fmla="*/ 532341 w 3981450"/>
              <a:gd name="connsiteY46" fmla="*/ 35983 h 512233"/>
              <a:gd name="connsiteX47" fmla="*/ 374650 w 3981450"/>
              <a:gd name="connsiteY47" fmla="*/ 35983 h 512233"/>
              <a:gd name="connsiteX48" fmla="*/ 374650 w 3981450"/>
              <a:gd name="connsiteY48" fmla="*/ 25400 h 512233"/>
              <a:gd name="connsiteX49" fmla="*/ 367241 w 3981450"/>
              <a:gd name="connsiteY49" fmla="*/ 25400 h 512233"/>
              <a:gd name="connsiteX50" fmla="*/ 367241 w 3981450"/>
              <a:gd name="connsiteY50" fmla="*/ 15875 h 512233"/>
              <a:gd name="connsiteX51" fmla="*/ 345016 w 3981450"/>
              <a:gd name="connsiteY51" fmla="*/ 15875 h 512233"/>
              <a:gd name="connsiteX52" fmla="*/ 345016 w 3981450"/>
              <a:gd name="connsiteY52" fmla="*/ 0 h 512233"/>
              <a:gd name="connsiteX53" fmla="*/ 0 w 3981450"/>
              <a:gd name="connsiteY53" fmla="*/ 0 h 5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81450" h="512233">
                <a:moveTo>
                  <a:pt x="3981450" y="512233"/>
                </a:moveTo>
                <a:lnTo>
                  <a:pt x="3044825" y="512233"/>
                </a:lnTo>
                <a:lnTo>
                  <a:pt x="3044825" y="464608"/>
                </a:lnTo>
                <a:lnTo>
                  <a:pt x="2655358" y="464608"/>
                </a:lnTo>
                <a:lnTo>
                  <a:pt x="2655358" y="443441"/>
                </a:lnTo>
                <a:lnTo>
                  <a:pt x="2447925" y="443441"/>
                </a:lnTo>
                <a:lnTo>
                  <a:pt x="2447925" y="426508"/>
                </a:lnTo>
                <a:lnTo>
                  <a:pt x="2148416" y="426508"/>
                </a:lnTo>
                <a:lnTo>
                  <a:pt x="2148416" y="410633"/>
                </a:lnTo>
                <a:lnTo>
                  <a:pt x="1960033" y="410633"/>
                </a:lnTo>
                <a:lnTo>
                  <a:pt x="1960033" y="398991"/>
                </a:lnTo>
                <a:lnTo>
                  <a:pt x="1840441" y="398991"/>
                </a:lnTo>
                <a:lnTo>
                  <a:pt x="1840441" y="386291"/>
                </a:lnTo>
                <a:lnTo>
                  <a:pt x="1645708" y="386291"/>
                </a:lnTo>
                <a:lnTo>
                  <a:pt x="1645708" y="365125"/>
                </a:lnTo>
                <a:lnTo>
                  <a:pt x="1567391" y="365125"/>
                </a:lnTo>
                <a:lnTo>
                  <a:pt x="1567391" y="351366"/>
                </a:lnTo>
                <a:lnTo>
                  <a:pt x="1551516" y="351366"/>
                </a:lnTo>
                <a:lnTo>
                  <a:pt x="1551516" y="330200"/>
                </a:lnTo>
                <a:lnTo>
                  <a:pt x="1529291" y="330200"/>
                </a:lnTo>
                <a:lnTo>
                  <a:pt x="1529291" y="316441"/>
                </a:lnTo>
                <a:lnTo>
                  <a:pt x="1401233" y="316441"/>
                </a:lnTo>
                <a:lnTo>
                  <a:pt x="1401233" y="300566"/>
                </a:lnTo>
                <a:lnTo>
                  <a:pt x="1296458" y="300566"/>
                </a:lnTo>
                <a:lnTo>
                  <a:pt x="1296458" y="286808"/>
                </a:lnTo>
                <a:lnTo>
                  <a:pt x="1264708" y="286808"/>
                </a:lnTo>
                <a:lnTo>
                  <a:pt x="1264708" y="258233"/>
                </a:lnTo>
                <a:lnTo>
                  <a:pt x="1244600" y="258233"/>
                </a:lnTo>
                <a:lnTo>
                  <a:pt x="1244600" y="220133"/>
                </a:lnTo>
                <a:lnTo>
                  <a:pt x="952500" y="220133"/>
                </a:lnTo>
                <a:lnTo>
                  <a:pt x="952500" y="188383"/>
                </a:lnTo>
                <a:lnTo>
                  <a:pt x="793750" y="188383"/>
                </a:lnTo>
                <a:lnTo>
                  <a:pt x="793750" y="180975"/>
                </a:lnTo>
                <a:lnTo>
                  <a:pt x="687916" y="180975"/>
                </a:lnTo>
                <a:lnTo>
                  <a:pt x="687916" y="158750"/>
                </a:lnTo>
                <a:lnTo>
                  <a:pt x="683683" y="158750"/>
                </a:lnTo>
                <a:lnTo>
                  <a:pt x="683683" y="138641"/>
                </a:lnTo>
                <a:lnTo>
                  <a:pt x="664633" y="138641"/>
                </a:lnTo>
                <a:lnTo>
                  <a:pt x="664633" y="91016"/>
                </a:lnTo>
                <a:lnTo>
                  <a:pt x="630766" y="91016"/>
                </a:lnTo>
                <a:lnTo>
                  <a:pt x="630766" y="80433"/>
                </a:lnTo>
                <a:lnTo>
                  <a:pt x="569383" y="80433"/>
                </a:lnTo>
                <a:lnTo>
                  <a:pt x="569383" y="58208"/>
                </a:lnTo>
                <a:lnTo>
                  <a:pt x="553508" y="58208"/>
                </a:lnTo>
                <a:lnTo>
                  <a:pt x="553508" y="51858"/>
                </a:lnTo>
                <a:lnTo>
                  <a:pt x="532341" y="51858"/>
                </a:lnTo>
                <a:lnTo>
                  <a:pt x="532341" y="35983"/>
                </a:lnTo>
                <a:lnTo>
                  <a:pt x="374650" y="35983"/>
                </a:lnTo>
                <a:lnTo>
                  <a:pt x="374650" y="25400"/>
                </a:lnTo>
                <a:lnTo>
                  <a:pt x="367241" y="25400"/>
                </a:lnTo>
                <a:lnTo>
                  <a:pt x="367241" y="15875"/>
                </a:lnTo>
                <a:lnTo>
                  <a:pt x="345016" y="15875"/>
                </a:lnTo>
                <a:lnTo>
                  <a:pt x="345016"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2678" name="Freeform: Shape 32677">
            <a:extLst>
              <a:ext uri="{FF2B5EF4-FFF2-40B4-BE49-F238E27FC236}">
                <a16:creationId xmlns:a16="http://schemas.microsoft.com/office/drawing/2014/main" id="{DC251DF8-D9D7-1B0E-B05C-36DD04B52E06}"/>
              </a:ext>
            </a:extLst>
          </p:cNvPr>
          <p:cNvSpPr/>
          <p:nvPr/>
        </p:nvSpPr>
        <p:spPr bwMode="auto">
          <a:xfrm>
            <a:off x="1672167" y="1782233"/>
            <a:ext cx="3478741" cy="793750"/>
          </a:xfrm>
          <a:custGeom>
            <a:avLst/>
            <a:gdLst>
              <a:gd name="connsiteX0" fmla="*/ 3478741 w 3478741"/>
              <a:gd name="connsiteY0" fmla="*/ 793750 h 793750"/>
              <a:gd name="connsiteX1" fmla="*/ 2742141 w 3478741"/>
              <a:gd name="connsiteY1" fmla="*/ 793750 h 793750"/>
              <a:gd name="connsiteX2" fmla="*/ 2742141 w 3478741"/>
              <a:gd name="connsiteY2" fmla="*/ 706967 h 793750"/>
              <a:gd name="connsiteX3" fmla="*/ 2355850 w 3478741"/>
              <a:gd name="connsiteY3" fmla="*/ 706967 h 793750"/>
              <a:gd name="connsiteX4" fmla="*/ 2355850 w 3478741"/>
              <a:gd name="connsiteY4" fmla="*/ 643467 h 793750"/>
              <a:gd name="connsiteX5" fmla="*/ 1984375 w 3478741"/>
              <a:gd name="connsiteY5" fmla="*/ 643467 h 793750"/>
              <a:gd name="connsiteX6" fmla="*/ 1984375 w 3478741"/>
              <a:gd name="connsiteY6" fmla="*/ 600075 h 793750"/>
              <a:gd name="connsiteX7" fmla="*/ 1803400 w 3478741"/>
              <a:gd name="connsiteY7" fmla="*/ 600075 h 793750"/>
              <a:gd name="connsiteX8" fmla="*/ 1803400 w 3478741"/>
              <a:gd name="connsiteY8" fmla="*/ 555625 h 793750"/>
              <a:gd name="connsiteX9" fmla="*/ 1697566 w 3478741"/>
              <a:gd name="connsiteY9" fmla="*/ 555625 h 793750"/>
              <a:gd name="connsiteX10" fmla="*/ 1697566 w 3478741"/>
              <a:gd name="connsiteY10" fmla="*/ 520700 h 793750"/>
              <a:gd name="connsiteX11" fmla="*/ 1264708 w 3478741"/>
              <a:gd name="connsiteY11" fmla="*/ 520700 h 793750"/>
              <a:gd name="connsiteX12" fmla="*/ 1264708 w 3478741"/>
              <a:gd name="connsiteY12" fmla="*/ 474134 h 793750"/>
              <a:gd name="connsiteX13" fmla="*/ 1187450 w 3478741"/>
              <a:gd name="connsiteY13" fmla="*/ 474134 h 793750"/>
              <a:gd name="connsiteX14" fmla="*/ 1187450 w 3478741"/>
              <a:gd name="connsiteY14" fmla="*/ 433917 h 793750"/>
              <a:gd name="connsiteX15" fmla="*/ 966258 w 3478741"/>
              <a:gd name="connsiteY15" fmla="*/ 433917 h 793750"/>
              <a:gd name="connsiteX16" fmla="*/ 966258 w 3478741"/>
              <a:gd name="connsiteY16" fmla="*/ 355600 h 793750"/>
              <a:gd name="connsiteX17" fmla="*/ 668866 w 3478741"/>
              <a:gd name="connsiteY17" fmla="*/ 355600 h 793750"/>
              <a:gd name="connsiteX18" fmla="*/ 668866 w 3478741"/>
              <a:gd name="connsiteY18" fmla="*/ 319617 h 793750"/>
              <a:gd name="connsiteX19" fmla="*/ 639233 w 3478741"/>
              <a:gd name="connsiteY19" fmla="*/ 319617 h 793750"/>
              <a:gd name="connsiteX20" fmla="*/ 639233 w 3478741"/>
              <a:gd name="connsiteY20" fmla="*/ 274109 h 793750"/>
              <a:gd name="connsiteX21" fmla="*/ 563033 w 3478741"/>
              <a:gd name="connsiteY21" fmla="*/ 274109 h 793750"/>
              <a:gd name="connsiteX22" fmla="*/ 563033 w 3478741"/>
              <a:gd name="connsiteY22" fmla="*/ 237067 h 793750"/>
              <a:gd name="connsiteX23" fmla="*/ 425450 w 3478741"/>
              <a:gd name="connsiteY23" fmla="*/ 237067 h 793750"/>
              <a:gd name="connsiteX24" fmla="*/ 425450 w 3478741"/>
              <a:gd name="connsiteY24" fmla="*/ 194734 h 793750"/>
              <a:gd name="connsiteX25" fmla="*/ 408516 w 3478741"/>
              <a:gd name="connsiteY25" fmla="*/ 194734 h 793750"/>
              <a:gd name="connsiteX26" fmla="*/ 408516 w 3478741"/>
              <a:gd name="connsiteY26" fmla="*/ 156634 h 793750"/>
              <a:gd name="connsiteX27" fmla="*/ 356658 w 3478741"/>
              <a:gd name="connsiteY27" fmla="*/ 156634 h 793750"/>
              <a:gd name="connsiteX28" fmla="*/ 356658 w 3478741"/>
              <a:gd name="connsiteY28" fmla="*/ 118534 h 793750"/>
              <a:gd name="connsiteX29" fmla="*/ 240241 w 3478741"/>
              <a:gd name="connsiteY29" fmla="*/ 118534 h 793750"/>
              <a:gd name="connsiteX30" fmla="*/ 240241 w 3478741"/>
              <a:gd name="connsiteY30" fmla="*/ 82550 h 793750"/>
              <a:gd name="connsiteX31" fmla="*/ 208491 w 3478741"/>
              <a:gd name="connsiteY31" fmla="*/ 82550 h 793750"/>
              <a:gd name="connsiteX32" fmla="*/ 208491 w 3478741"/>
              <a:gd name="connsiteY32" fmla="*/ 49742 h 793750"/>
              <a:gd name="connsiteX33" fmla="*/ 192616 w 3478741"/>
              <a:gd name="connsiteY33" fmla="*/ 49742 h 793750"/>
              <a:gd name="connsiteX34" fmla="*/ 192616 w 3478741"/>
              <a:gd name="connsiteY34" fmla="*/ 0 h 793750"/>
              <a:gd name="connsiteX35" fmla="*/ 0 w 3478741"/>
              <a:gd name="connsiteY35" fmla="*/ 0 h 79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78741" h="793750">
                <a:moveTo>
                  <a:pt x="3478741" y="793750"/>
                </a:moveTo>
                <a:lnTo>
                  <a:pt x="2742141" y="793750"/>
                </a:lnTo>
                <a:lnTo>
                  <a:pt x="2742141" y="706967"/>
                </a:lnTo>
                <a:lnTo>
                  <a:pt x="2355850" y="706967"/>
                </a:lnTo>
                <a:lnTo>
                  <a:pt x="2355850" y="643467"/>
                </a:lnTo>
                <a:lnTo>
                  <a:pt x="1984375" y="643467"/>
                </a:lnTo>
                <a:lnTo>
                  <a:pt x="1984375" y="600075"/>
                </a:lnTo>
                <a:lnTo>
                  <a:pt x="1803400" y="600075"/>
                </a:lnTo>
                <a:lnTo>
                  <a:pt x="1803400" y="555625"/>
                </a:lnTo>
                <a:lnTo>
                  <a:pt x="1697566" y="555625"/>
                </a:lnTo>
                <a:lnTo>
                  <a:pt x="1697566" y="520700"/>
                </a:lnTo>
                <a:lnTo>
                  <a:pt x="1264708" y="520700"/>
                </a:lnTo>
                <a:lnTo>
                  <a:pt x="1264708" y="474134"/>
                </a:lnTo>
                <a:lnTo>
                  <a:pt x="1187450" y="474134"/>
                </a:lnTo>
                <a:lnTo>
                  <a:pt x="1187450" y="433917"/>
                </a:lnTo>
                <a:lnTo>
                  <a:pt x="966258" y="433917"/>
                </a:lnTo>
                <a:lnTo>
                  <a:pt x="966258" y="355600"/>
                </a:lnTo>
                <a:lnTo>
                  <a:pt x="668866" y="355600"/>
                </a:lnTo>
                <a:lnTo>
                  <a:pt x="668866" y="319617"/>
                </a:lnTo>
                <a:lnTo>
                  <a:pt x="639233" y="319617"/>
                </a:lnTo>
                <a:lnTo>
                  <a:pt x="639233" y="274109"/>
                </a:lnTo>
                <a:lnTo>
                  <a:pt x="563033" y="274109"/>
                </a:lnTo>
                <a:lnTo>
                  <a:pt x="563033" y="237067"/>
                </a:lnTo>
                <a:lnTo>
                  <a:pt x="425450" y="237067"/>
                </a:lnTo>
                <a:lnTo>
                  <a:pt x="425450" y="194734"/>
                </a:lnTo>
                <a:lnTo>
                  <a:pt x="408516" y="194734"/>
                </a:lnTo>
                <a:lnTo>
                  <a:pt x="408516" y="156634"/>
                </a:lnTo>
                <a:lnTo>
                  <a:pt x="356658" y="156634"/>
                </a:lnTo>
                <a:lnTo>
                  <a:pt x="356658" y="118534"/>
                </a:lnTo>
                <a:lnTo>
                  <a:pt x="240241" y="118534"/>
                </a:lnTo>
                <a:lnTo>
                  <a:pt x="240241" y="82550"/>
                </a:lnTo>
                <a:lnTo>
                  <a:pt x="208491" y="82550"/>
                </a:lnTo>
                <a:lnTo>
                  <a:pt x="208491" y="49742"/>
                </a:lnTo>
                <a:lnTo>
                  <a:pt x="192616" y="49742"/>
                </a:lnTo>
                <a:lnTo>
                  <a:pt x="192616"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2739" name="Group 32738">
            <a:extLst>
              <a:ext uri="{FF2B5EF4-FFF2-40B4-BE49-F238E27FC236}">
                <a16:creationId xmlns:a16="http://schemas.microsoft.com/office/drawing/2014/main" id="{954C2F20-5C07-06B0-EBF8-8085A6FDA96A}"/>
              </a:ext>
            </a:extLst>
          </p:cNvPr>
          <p:cNvGrpSpPr/>
          <p:nvPr/>
        </p:nvGrpSpPr>
        <p:grpSpPr>
          <a:xfrm>
            <a:off x="2828925" y="2187575"/>
            <a:ext cx="2314575" cy="420157"/>
            <a:chOff x="2828925" y="2187575"/>
            <a:chExt cx="2314575" cy="420157"/>
          </a:xfrm>
        </p:grpSpPr>
        <p:cxnSp>
          <p:nvCxnSpPr>
            <p:cNvPr id="32680" name="Straight Connector 32679">
              <a:extLst>
                <a:ext uri="{FF2B5EF4-FFF2-40B4-BE49-F238E27FC236}">
                  <a16:creationId xmlns:a16="http://schemas.microsoft.com/office/drawing/2014/main" id="{0042267B-3CC9-EED9-B70C-BCC1E96456AC}"/>
                </a:ext>
              </a:extLst>
            </p:cNvPr>
            <p:cNvCxnSpPr>
              <a:cxnSpLocks/>
            </p:cNvCxnSpPr>
            <p:nvPr/>
          </p:nvCxnSpPr>
          <p:spPr bwMode="auto">
            <a:xfrm>
              <a:off x="2828925" y="2187575"/>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82" name="Straight Connector 32681">
              <a:extLst>
                <a:ext uri="{FF2B5EF4-FFF2-40B4-BE49-F238E27FC236}">
                  <a16:creationId xmlns:a16="http://schemas.microsoft.com/office/drawing/2014/main" id="{F65246AB-4335-316A-8FE4-83E37BD926E1}"/>
                </a:ext>
              </a:extLst>
            </p:cNvPr>
            <p:cNvCxnSpPr>
              <a:cxnSpLocks/>
            </p:cNvCxnSpPr>
            <p:nvPr/>
          </p:nvCxnSpPr>
          <p:spPr bwMode="auto">
            <a:xfrm>
              <a:off x="3526367" y="2356908"/>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83" name="Straight Connector 32682">
              <a:extLst>
                <a:ext uri="{FF2B5EF4-FFF2-40B4-BE49-F238E27FC236}">
                  <a16:creationId xmlns:a16="http://schemas.microsoft.com/office/drawing/2014/main" id="{922EAA4C-04D0-DB73-BB11-66A25E3C871A}"/>
                </a:ext>
              </a:extLst>
            </p:cNvPr>
            <p:cNvCxnSpPr>
              <a:cxnSpLocks/>
            </p:cNvCxnSpPr>
            <p:nvPr/>
          </p:nvCxnSpPr>
          <p:spPr bwMode="auto">
            <a:xfrm>
              <a:off x="3789892" y="2400300"/>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84" name="Straight Connector 32683">
              <a:extLst>
                <a:ext uri="{FF2B5EF4-FFF2-40B4-BE49-F238E27FC236}">
                  <a16:creationId xmlns:a16="http://schemas.microsoft.com/office/drawing/2014/main" id="{967D5E57-708A-5B6F-7A1C-976F45D54BAB}"/>
                </a:ext>
              </a:extLst>
            </p:cNvPr>
            <p:cNvCxnSpPr>
              <a:cxnSpLocks/>
            </p:cNvCxnSpPr>
            <p:nvPr/>
          </p:nvCxnSpPr>
          <p:spPr bwMode="auto">
            <a:xfrm>
              <a:off x="3820584" y="2400300"/>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85" name="Straight Connector 32684">
              <a:extLst>
                <a:ext uri="{FF2B5EF4-FFF2-40B4-BE49-F238E27FC236}">
                  <a16:creationId xmlns:a16="http://schemas.microsoft.com/office/drawing/2014/main" id="{2DCE2048-6244-A94B-9C31-728B01F7E641}"/>
                </a:ext>
              </a:extLst>
            </p:cNvPr>
            <p:cNvCxnSpPr>
              <a:cxnSpLocks/>
            </p:cNvCxnSpPr>
            <p:nvPr/>
          </p:nvCxnSpPr>
          <p:spPr bwMode="auto">
            <a:xfrm>
              <a:off x="3909484" y="2400300"/>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86" name="Straight Connector 32685">
              <a:extLst>
                <a:ext uri="{FF2B5EF4-FFF2-40B4-BE49-F238E27FC236}">
                  <a16:creationId xmlns:a16="http://schemas.microsoft.com/office/drawing/2014/main" id="{B9B1F7A9-3FD4-4911-2A9F-EB5FB7BA63AE}"/>
                </a:ext>
              </a:extLst>
            </p:cNvPr>
            <p:cNvCxnSpPr>
              <a:cxnSpLocks/>
            </p:cNvCxnSpPr>
            <p:nvPr/>
          </p:nvCxnSpPr>
          <p:spPr bwMode="auto">
            <a:xfrm>
              <a:off x="4120093" y="2462741"/>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87" name="Straight Connector 32686">
              <a:extLst>
                <a:ext uri="{FF2B5EF4-FFF2-40B4-BE49-F238E27FC236}">
                  <a16:creationId xmlns:a16="http://schemas.microsoft.com/office/drawing/2014/main" id="{97E14CD1-AD36-28BB-5C45-69EEFA4BFAFC}"/>
                </a:ext>
              </a:extLst>
            </p:cNvPr>
            <p:cNvCxnSpPr>
              <a:cxnSpLocks/>
            </p:cNvCxnSpPr>
            <p:nvPr/>
          </p:nvCxnSpPr>
          <p:spPr bwMode="auto">
            <a:xfrm>
              <a:off x="4277785" y="2462741"/>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88" name="Straight Connector 32687">
              <a:extLst>
                <a:ext uri="{FF2B5EF4-FFF2-40B4-BE49-F238E27FC236}">
                  <a16:creationId xmlns:a16="http://schemas.microsoft.com/office/drawing/2014/main" id="{7D7E3B9B-6497-4D91-918E-8DC6F591B8CD}"/>
                </a:ext>
              </a:extLst>
            </p:cNvPr>
            <p:cNvCxnSpPr>
              <a:cxnSpLocks/>
            </p:cNvCxnSpPr>
            <p:nvPr/>
          </p:nvCxnSpPr>
          <p:spPr bwMode="auto">
            <a:xfrm>
              <a:off x="4416426" y="2550582"/>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89" name="Straight Connector 32688">
              <a:extLst>
                <a:ext uri="{FF2B5EF4-FFF2-40B4-BE49-F238E27FC236}">
                  <a16:creationId xmlns:a16="http://schemas.microsoft.com/office/drawing/2014/main" id="{6D456F33-BF12-C464-84B4-4CB186144B57}"/>
                </a:ext>
              </a:extLst>
            </p:cNvPr>
            <p:cNvCxnSpPr>
              <a:cxnSpLocks/>
            </p:cNvCxnSpPr>
            <p:nvPr/>
          </p:nvCxnSpPr>
          <p:spPr bwMode="auto">
            <a:xfrm>
              <a:off x="4693709" y="2550582"/>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90" name="Straight Connector 32689">
              <a:extLst>
                <a:ext uri="{FF2B5EF4-FFF2-40B4-BE49-F238E27FC236}">
                  <a16:creationId xmlns:a16="http://schemas.microsoft.com/office/drawing/2014/main" id="{6F114202-C909-A32B-5862-867EAE1A92B9}"/>
                </a:ext>
              </a:extLst>
            </p:cNvPr>
            <p:cNvCxnSpPr>
              <a:cxnSpLocks/>
            </p:cNvCxnSpPr>
            <p:nvPr/>
          </p:nvCxnSpPr>
          <p:spPr bwMode="auto">
            <a:xfrm>
              <a:off x="4969934" y="2550582"/>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91" name="Straight Connector 32690">
              <a:extLst>
                <a:ext uri="{FF2B5EF4-FFF2-40B4-BE49-F238E27FC236}">
                  <a16:creationId xmlns:a16="http://schemas.microsoft.com/office/drawing/2014/main" id="{61CF015F-8AF2-90BB-D76B-DED6D621071C}"/>
                </a:ext>
              </a:extLst>
            </p:cNvPr>
            <p:cNvCxnSpPr>
              <a:cxnSpLocks/>
            </p:cNvCxnSpPr>
            <p:nvPr/>
          </p:nvCxnSpPr>
          <p:spPr bwMode="auto">
            <a:xfrm>
              <a:off x="5143500" y="2550582"/>
              <a:ext cx="0" cy="57150"/>
            </a:xfrm>
            <a:prstGeom prst="line">
              <a:avLst/>
            </a:prstGeom>
            <a:noFill/>
            <a:ln w="28575" cap="flat" cmpd="sng" algn="ctr">
              <a:solidFill>
                <a:schemeClr val="accent3"/>
              </a:solidFill>
              <a:prstDash val="solid"/>
              <a:round/>
              <a:headEnd type="none" w="med" len="med"/>
              <a:tailEnd type="none" w="med" len="med"/>
            </a:ln>
            <a:effectLst/>
          </p:spPr>
        </p:cxnSp>
        <p:cxnSp>
          <p:nvCxnSpPr>
            <p:cNvPr id="32692" name="Straight Connector 32691">
              <a:extLst>
                <a:ext uri="{FF2B5EF4-FFF2-40B4-BE49-F238E27FC236}">
                  <a16:creationId xmlns:a16="http://schemas.microsoft.com/office/drawing/2014/main" id="{5E2B4481-8505-8FC6-A6BD-BA6FF9EFBFAB}"/>
                </a:ext>
              </a:extLst>
            </p:cNvPr>
            <p:cNvCxnSpPr>
              <a:cxnSpLocks/>
            </p:cNvCxnSpPr>
            <p:nvPr/>
          </p:nvCxnSpPr>
          <p:spPr bwMode="auto">
            <a:xfrm flipH="1">
              <a:off x="4381500" y="2578099"/>
              <a:ext cx="71966"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738" name="Group 32737">
            <a:extLst>
              <a:ext uri="{FF2B5EF4-FFF2-40B4-BE49-F238E27FC236}">
                <a16:creationId xmlns:a16="http://schemas.microsoft.com/office/drawing/2014/main" id="{AC877585-E9BB-C877-943B-7D280A458020}"/>
              </a:ext>
            </a:extLst>
          </p:cNvPr>
          <p:cNvGrpSpPr/>
          <p:nvPr/>
        </p:nvGrpSpPr>
        <p:grpSpPr>
          <a:xfrm>
            <a:off x="2326215" y="1940981"/>
            <a:ext cx="3323168" cy="397934"/>
            <a:chOff x="2326215" y="1940981"/>
            <a:chExt cx="3323168" cy="397934"/>
          </a:xfrm>
        </p:grpSpPr>
        <p:cxnSp>
          <p:nvCxnSpPr>
            <p:cNvPr id="32694" name="Straight Connector 32693">
              <a:extLst>
                <a:ext uri="{FF2B5EF4-FFF2-40B4-BE49-F238E27FC236}">
                  <a16:creationId xmlns:a16="http://schemas.microsoft.com/office/drawing/2014/main" id="{5BAB1AAB-1DA4-1586-40E1-96750501F4A4}"/>
                </a:ext>
              </a:extLst>
            </p:cNvPr>
            <p:cNvCxnSpPr>
              <a:cxnSpLocks/>
            </p:cNvCxnSpPr>
            <p:nvPr/>
          </p:nvCxnSpPr>
          <p:spPr bwMode="auto">
            <a:xfrm>
              <a:off x="5649383"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695" name="Straight Connector 32694">
              <a:extLst>
                <a:ext uri="{FF2B5EF4-FFF2-40B4-BE49-F238E27FC236}">
                  <a16:creationId xmlns:a16="http://schemas.microsoft.com/office/drawing/2014/main" id="{EA21309C-8131-4C6A-6F23-EE1FCFDF29FB}"/>
                </a:ext>
              </a:extLst>
            </p:cNvPr>
            <p:cNvCxnSpPr>
              <a:cxnSpLocks/>
            </p:cNvCxnSpPr>
            <p:nvPr/>
          </p:nvCxnSpPr>
          <p:spPr bwMode="auto">
            <a:xfrm>
              <a:off x="5594349"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696" name="Straight Connector 32695">
              <a:extLst>
                <a:ext uri="{FF2B5EF4-FFF2-40B4-BE49-F238E27FC236}">
                  <a16:creationId xmlns:a16="http://schemas.microsoft.com/office/drawing/2014/main" id="{C8204CCB-A476-6B23-1026-40FE60A4308F}"/>
                </a:ext>
              </a:extLst>
            </p:cNvPr>
            <p:cNvCxnSpPr>
              <a:cxnSpLocks/>
            </p:cNvCxnSpPr>
            <p:nvPr/>
          </p:nvCxnSpPr>
          <p:spPr bwMode="auto">
            <a:xfrm>
              <a:off x="5583766"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697" name="Straight Connector 32696">
              <a:extLst>
                <a:ext uri="{FF2B5EF4-FFF2-40B4-BE49-F238E27FC236}">
                  <a16:creationId xmlns:a16="http://schemas.microsoft.com/office/drawing/2014/main" id="{2D332664-1628-2229-A98C-C31A6CC49E8E}"/>
                </a:ext>
              </a:extLst>
            </p:cNvPr>
            <p:cNvCxnSpPr>
              <a:cxnSpLocks/>
            </p:cNvCxnSpPr>
            <p:nvPr/>
          </p:nvCxnSpPr>
          <p:spPr bwMode="auto">
            <a:xfrm>
              <a:off x="5337175"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698" name="Straight Connector 32697">
              <a:extLst>
                <a:ext uri="{FF2B5EF4-FFF2-40B4-BE49-F238E27FC236}">
                  <a16:creationId xmlns:a16="http://schemas.microsoft.com/office/drawing/2014/main" id="{FEF22754-50DC-F9FA-5BCC-C927ADBD27AE}"/>
                </a:ext>
              </a:extLst>
            </p:cNvPr>
            <p:cNvCxnSpPr>
              <a:cxnSpLocks/>
            </p:cNvCxnSpPr>
            <p:nvPr/>
          </p:nvCxnSpPr>
          <p:spPr bwMode="auto">
            <a:xfrm>
              <a:off x="5309658"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00" name="Straight Connector 32699">
              <a:extLst>
                <a:ext uri="{FF2B5EF4-FFF2-40B4-BE49-F238E27FC236}">
                  <a16:creationId xmlns:a16="http://schemas.microsoft.com/office/drawing/2014/main" id="{B9A54421-5BFD-FD0E-982A-A19101400AD8}"/>
                </a:ext>
              </a:extLst>
            </p:cNvPr>
            <p:cNvCxnSpPr>
              <a:cxnSpLocks/>
            </p:cNvCxnSpPr>
            <p:nvPr/>
          </p:nvCxnSpPr>
          <p:spPr bwMode="auto">
            <a:xfrm>
              <a:off x="5293784"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04" name="Straight Connector 32703">
              <a:extLst>
                <a:ext uri="{FF2B5EF4-FFF2-40B4-BE49-F238E27FC236}">
                  <a16:creationId xmlns:a16="http://schemas.microsoft.com/office/drawing/2014/main" id="{DBEABA2C-2057-C0CE-093D-897E35085AA0}"/>
                </a:ext>
              </a:extLst>
            </p:cNvPr>
            <p:cNvCxnSpPr>
              <a:cxnSpLocks/>
            </p:cNvCxnSpPr>
            <p:nvPr/>
          </p:nvCxnSpPr>
          <p:spPr bwMode="auto">
            <a:xfrm>
              <a:off x="5228166"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05" name="Straight Connector 32704">
              <a:extLst>
                <a:ext uri="{FF2B5EF4-FFF2-40B4-BE49-F238E27FC236}">
                  <a16:creationId xmlns:a16="http://schemas.microsoft.com/office/drawing/2014/main" id="{56C278FB-CF37-045E-A0D2-3AD62139553B}"/>
                </a:ext>
              </a:extLst>
            </p:cNvPr>
            <p:cNvCxnSpPr>
              <a:cxnSpLocks/>
            </p:cNvCxnSpPr>
            <p:nvPr/>
          </p:nvCxnSpPr>
          <p:spPr bwMode="auto">
            <a:xfrm>
              <a:off x="5005916"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06" name="Straight Connector 32705">
              <a:extLst>
                <a:ext uri="{FF2B5EF4-FFF2-40B4-BE49-F238E27FC236}">
                  <a16:creationId xmlns:a16="http://schemas.microsoft.com/office/drawing/2014/main" id="{681AC985-61B4-F5FF-4201-DCA051614E8D}"/>
                </a:ext>
              </a:extLst>
            </p:cNvPr>
            <p:cNvCxnSpPr>
              <a:cxnSpLocks/>
            </p:cNvCxnSpPr>
            <p:nvPr/>
          </p:nvCxnSpPr>
          <p:spPr bwMode="auto">
            <a:xfrm>
              <a:off x="4993216"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07" name="Straight Connector 32706">
              <a:extLst>
                <a:ext uri="{FF2B5EF4-FFF2-40B4-BE49-F238E27FC236}">
                  <a16:creationId xmlns:a16="http://schemas.microsoft.com/office/drawing/2014/main" id="{3ADCC611-4177-21B4-AFDD-BF61AE7A122C}"/>
                </a:ext>
              </a:extLst>
            </p:cNvPr>
            <p:cNvCxnSpPr>
              <a:cxnSpLocks/>
            </p:cNvCxnSpPr>
            <p:nvPr/>
          </p:nvCxnSpPr>
          <p:spPr bwMode="auto">
            <a:xfrm>
              <a:off x="4721224" y="2281765"/>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08" name="Straight Connector 32707">
              <a:extLst>
                <a:ext uri="{FF2B5EF4-FFF2-40B4-BE49-F238E27FC236}">
                  <a16:creationId xmlns:a16="http://schemas.microsoft.com/office/drawing/2014/main" id="{616FCF27-B3C8-4EDB-3932-E3FCCCFC3ACA}"/>
                </a:ext>
              </a:extLst>
            </p:cNvPr>
            <p:cNvCxnSpPr>
              <a:cxnSpLocks/>
            </p:cNvCxnSpPr>
            <p:nvPr/>
          </p:nvCxnSpPr>
          <p:spPr bwMode="auto">
            <a:xfrm>
              <a:off x="4710641" y="2233082"/>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09" name="Straight Connector 32708">
              <a:extLst>
                <a:ext uri="{FF2B5EF4-FFF2-40B4-BE49-F238E27FC236}">
                  <a16:creationId xmlns:a16="http://schemas.microsoft.com/office/drawing/2014/main" id="{F8C4EB2A-125B-1774-E6C8-E49A71BAAACA}"/>
                </a:ext>
              </a:extLst>
            </p:cNvPr>
            <p:cNvCxnSpPr>
              <a:cxnSpLocks/>
            </p:cNvCxnSpPr>
            <p:nvPr/>
          </p:nvCxnSpPr>
          <p:spPr bwMode="auto">
            <a:xfrm>
              <a:off x="4700057" y="2233082"/>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10" name="Straight Connector 32709">
              <a:extLst>
                <a:ext uri="{FF2B5EF4-FFF2-40B4-BE49-F238E27FC236}">
                  <a16:creationId xmlns:a16="http://schemas.microsoft.com/office/drawing/2014/main" id="{6510A83F-8327-D358-BB81-181DCD617AE9}"/>
                </a:ext>
              </a:extLst>
            </p:cNvPr>
            <p:cNvCxnSpPr>
              <a:cxnSpLocks/>
            </p:cNvCxnSpPr>
            <p:nvPr/>
          </p:nvCxnSpPr>
          <p:spPr bwMode="auto">
            <a:xfrm>
              <a:off x="4664074" y="2233082"/>
              <a:ext cx="0" cy="57150"/>
            </a:xfrm>
            <a:prstGeom prst="line">
              <a:avLst/>
            </a:prstGeom>
            <a:noFill/>
            <a:ln w="28575" cap="flat" cmpd="sng" algn="ctr">
              <a:solidFill>
                <a:schemeClr val="accent1"/>
              </a:solidFill>
              <a:prstDash val="solid"/>
              <a:round/>
              <a:headEnd type="none" w="med" len="med"/>
              <a:tailEnd type="none" w="med" len="med"/>
            </a:ln>
            <a:effectLst/>
          </p:spPr>
        </p:cxnSp>
        <p:cxnSp>
          <p:nvCxnSpPr>
            <p:cNvPr id="32711" name="Straight Connector 32710">
              <a:extLst>
                <a:ext uri="{FF2B5EF4-FFF2-40B4-BE49-F238E27FC236}">
                  <a16:creationId xmlns:a16="http://schemas.microsoft.com/office/drawing/2014/main" id="{6F237B77-3BC5-2B42-D965-58D2865D8234}"/>
                </a:ext>
              </a:extLst>
            </p:cNvPr>
            <p:cNvCxnSpPr>
              <a:cxnSpLocks/>
            </p:cNvCxnSpPr>
            <p:nvPr/>
          </p:nvCxnSpPr>
          <p:spPr bwMode="auto">
            <a:xfrm>
              <a:off x="4475691" y="2233082"/>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13" name="Straight Connector 32712">
              <a:extLst>
                <a:ext uri="{FF2B5EF4-FFF2-40B4-BE49-F238E27FC236}">
                  <a16:creationId xmlns:a16="http://schemas.microsoft.com/office/drawing/2014/main" id="{D1556639-7F2E-0E92-7904-2D4F62BC193F}"/>
                </a:ext>
              </a:extLst>
            </p:cNvPr>
            <p:cNvCxnSpPr>
              <a:cxnSpLocks/>
            </p:cNvCxnSpPr>
            <p:nvPr/>
          </p:nvCxnSpPr>
          <p:spPr bwMode="auto">
            <a:xfrm>
              <a:off x="4438650" y="2233082"/>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14" name="Straight Connector 32713">
              <a:extLst>
                <a:ext uri="{FF2B5EF4-FFF2-40B4-BE49-F238E27FC236}">
                  <a16:creationId xmlns:a16="http://schemas.microsoft.com/office/drawing/2014/main" id="{C5856EA4-912D-50B7-748D-E82BF3A43728}"/>
                </a:ext>
              </a:extLst>
            </p:cNvPr>
            <p:cNvCxnSpPr>
              <a:cxnSpLocks/>
            </p:cNvCxnSpPr>
            <p:nvPr/>
          </p:nvCxnSpPr>
          <p:spPr bwMode="auto">
            <a:xfrm>
              <a:off x="4403725" y="2233082"/>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15" name="Straight Connector 32714">
              <a:extLst>
                <a:ext uri="{FF2B5EF4-FFF2-40B4-BE49-F238E27FC236}">
                  <a16:creationId xmlns:a16="http://schemas.microsoft.com/office/drawing/2014/main" id="{E2DBEC47-F78B-A208-D19F-DF4336914514}"/>
                </a:ext>
              </a:extLst>
            </p:cNvPr>
            <p:cNvCxnSpPr>
              <a:cxnSpLocks/>
            </p:cNvCxnSpPr>
            <p:nvPr/>
          </p:nvCxnSpPr>
          <p:spPr bwMode="auto">
            <a:xfrm>
              <a:off x="4393142" y="2233082"/>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17" name="Straight Connector 32716">
              <a:extLst>
                <a:ext uri="{FF2B5EF4-FFF2-40B4-BE49-F238E27FC236}">
                  <a16:creationId xmlns:a16="http://schemas.microsoft.com/office/drawing/2014/main" id="{99B053AD-3E2C-0600-4D8F-31624AAACCE0}"/>
                </a:ext>
              </a:extLst>
            </p:cNvPr>
            <p:cNvCxnSpPr>
              <a:cxnSpLocks/>
            </p:cNvCxnSpPr>
            <p:nvPr/>
          </p:nvCxnSpPr>
          <p:spPr bwMode="auto">
            <a:xfrm>
              <a:off x="4176183" y="2215090"/>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18" name="Straight Connector 32717">
              <a:extLst>
                <a:ext uri="{FF2B5EF4-FFF2-40B4-BE49-F238E27FC236}">
                  <a16:creationId xmlns:a16="http://schemas.microsoft.com/office/drawing/2014/main" id="{B65DECD3-FCC7-975E-347D-2CCEAD89DDFC}"/>
                </a:ext>
              </a:extLst>
            </p:cNvPr>
            <p:cNvCxnSpPr>
              <a:cxnSpLocks/>
            </p:cNvCxnSpPr>
            <p:nvPr/>
          </p:nvCxnSpPr>
          <p:spPr bwMode="auto">
            <a:xfrm>
              <a:off x="4134908" y="2215090"/>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19" name="Straight Connector 32718">
              <a:extLst>
                <a:ext uri="{FF2B5EF4-FFF2-40B4-BE49-F238E27FC236}">
                  <a16:creationId xmlns:a16="http://schemas.microsoft.com/office/drawing/2014/main" id="{6D8624D4-EA31-40B5-AB6A-90F4DFC5510D}"/>
                </a:ext>
              </a:extLst>
            </p:cNvPr>
            <p:cNvCxnSpPr>
              <a:cxnSpLocks/>
            </p:cNvCxnSpPr>
            <p:nvPr/>
          </p:nvCxnSpPr>
          <p:spPr bwMode="auto">
            <a:xfrm>
              <a:off x="4115858" y="21970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0" name="Straight Connector 32719">
              <a:extLst>
                <a:ext uri="{FF2B5EF4-FFF2-40B4-BE49-F238E27FC236}">
                  <a16:creationId xmlns:a16="http://schemas.microsoft.com/office/drawing/2014/main" id="{35A76886-CFF0-BD80-6955-831D3026B1AE}"/>
                </a:ext>
              </a:extLst>
            </p:cNvPr>
            <p:cNvCxnSpPr>
              <a:cxnSpLocks/>
            </p:cNvCxnSpPr>
            <p:nvPr/>
          </p:nvCxnSpPr>
          <p:spPr bwMode="auto">
            <a:xfrm>
              <a:off x="4102100" y="21970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1" name="Straight Connector 32720">
              <a:extLst>
                <a:ext uri="{FF2B5EF4-FFF2-40B4-BE49-F238E27FC236}">
                  <a16:creationId xmlns:a16="http://schemas.microsoft.com/office/drawing/2014/main" id="{529481CE-FBC1-8E2E-6E0B-E0D17C85AA65}"/>
                </a:ext>
              </a:extLst>
            </p:cNvPr>
            <p:cNvCxnSpPr>
              <a:cxnSpLocks/>
            </p:cNvCxnSpPr>
            <p:nvPr/>
          </p:nvCxnSpPr>
          <p:spPr bwMode="auto">
            <a:xfrm>
              <a:off x="4065058" y="21970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2" name="Straight Connector 32721">
              <a:extLst>
                <a:ext uri="{FF2B5EF4-FFF2-40B4-BE49-F238E27FC236}">
                  <a16:creationId xmlns:a16="http://schemas.microsoft.com/office/drawing/2014/main" id="{3BAF0B37-0ED4-8CF8-E7E5-3E792D12C05F}"/>
                </a:ext>
              </a:extLst>
            </p:cNvPr>
            <p:cNvCxnSpPr>
              <a:cxnSpLocks/>
            </p:cNvCxnSpPr>
            <p:nvPr/>
          </p:nvCxnSpPr>
          <p:spPr bwMode="auto">
            <a:xfrm>
              <a:off x="3989916" y="21970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3" name="Straight Connector 32722">
              <a:extLst>
                <a:ext uri="{FF2B5EF4-FFF2-40B4-BE49-F238E27FC236}">
                  <a16:creationId xmlns:a16="http://schemas.microsoft.com/office/drawing/2014/main" id="{C08CCB39-03A3-B2DD-179C-633CC41C1405}"/>
                </a:ext>
              </a:extLst>
            </p:cNvPr>
            <p:cNvCxnSpPr>
              <a:cxnSpLocks/>
            </p:cNvCxnSpPr>
            <p:nvPr/>
          </p:nvCxnSpPr>
          <p:spPr bwMode="auto">
            <a:xfrm>
              <a:off x="3843866" y="21970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4" name="Straight Connector 32723">
              <a:extLst>
                <a:ext uri="{FF2B5EF4-FFF2-40B4-BE49-F238E27FC236}">
                  <a16:creationId xmlns:a16="http://schemas.microsoft.com/office/drawing/2014/main" id="{316770BC-0A1E-6122-9324-E86626F696DF}"/>
                </a:ext>
              </a:extLst>
            </p:cNvPr>
            <p:cNvCxnSpPr>
              <a:cxnSpLocks/>
            </p:cNvCxnSpPr>
            <p:nvPr/>
          </p:nvCxnSpPr>
          <p:spPr bwMode="auto">
            <a:xfrm>
              <a:off x="3833283" y="21970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5" name="Straight Connector 32724">
              <a:extLst>
                <a:ext uri="{FF2B5EF4-FFF2-40B4-BE49-F238E27FC236}">
                  <a16:creationId xmlns:a16="http://schemas.microsoft.com/office/drawing/2014/main" id="{7DB9100C-179F-4DE1-B380-5410161E1F6C}"/>
                </a:ext>
              </a:extLst>
            </p:cNvPr>
            <p:cNvCxnSpPr>
              <a:cxnSpLocks/>
            </p:cNvCxnSpPr>
            <p:nvPr/>
          </p:nvCxnSpPr>
          <p:spPr bwMode="auto">
            <a:xfrm>
              <a:off x="3826933" y="21843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6" name="Straight Connector 32725">
              <a:extLst>
                <a:ext uri="{FF2B5EF4-FFF2-40B4-BE49-F238E27FC236}">
                  <a16:creationId xmlns:a16="http://schemas.microsoft.com/office/drawing/2014/main" id="{C8D99A86-6D3E-4CA8-14D1-E09412444D82}"/>
                </a:ext>
              </a:extLst>
            </p:cNvPr>
            <p:cNvCxnSpPr>
              <a:cxnSpLocks/>
            </p:cNvCxnSpPr>
            <p:nvPr/>
          </p:nvCxnSpPr>
          <p:spPr bwMode="auto">
            <a:xfrm>
              <a:off x="3805766" y="21843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7" name="Straight Connector 32726">
              <a:extLst>
                <a:ext uri="{FF2B5EF4-FFF2-40B4-BE49-F238E27FC236}">
                  <a16:creationId xmlns:a16="http://schemas.microsoft.com/office/drawing/2014/main" id="{D570AF98-DF08-8474-CBA0-CCEC9199F21D}"/>
                </a:ext>
              </a:extLst>
            </p:cNvPr>
            <p:cNvCxnSpPr>
              <a:cxnSpLocks/>
            </p:cNvCxnSpPr>
            <p:nvPr/>
          </p:nvCxnSpPr>
          <p:spPr bwMode="auto">
            <a:xfrm>
              <a:off x="3530600" y="2170640"/>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8" name="Straight Connector 32727">
              <a:extLst>
                <a:ext uri="{FF2B5EF4-FFF2-40B4-BE49-F238E27FC236}">
                  <a16:creationId xmlns:a16="http://schemas.microsoft.com/office/drawing/2014/main" id="{17B26277-89C2-9E8F-5FB7-18CDC577F7C5}"/>
                </a:ext>
              </a:extLst>
            </p:cNvPr>
            <p:cNvCxnSpPr>
              <a:cxnSpLocks/>
            </p:cNvCxnSpPr>
            <p:nvPr/>
          </p:nvCxnSpPr>
          <p:spPr bwMode="auto">
            <a:xfrm>
              <a:off x="3499908" y="2156881"/>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29" name="Straight Connector 32728">
              <a:extLst>
                <a:ext uri="{FF2B5EF4-FFF2-40B4-BE49-F238E27FC236}">
                  <a16:creationId xmlns:a16="http://schemas.microsoft.com/office/drawing/2014/main" id="{9DAB8D4D-B541-F235-92CA-A26CF48DB223}"/>
                </a:ext>
              </a:extLst>
            </p:cNvPr>
            <p:cNvCxnSpPr>
              <a:cxnSpLocks/>
            </p:cNvCxnSpPr>
            <p:nvPr/>
          </p:nvCxnSpPr>
          <p:spPr bwMode="auto">
            <a:xfrm>
              <a:off x="2999316" y="2072215"/>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30" name="Straight Connector 32729">
              <a:extLst>
                <a:ext uri="{FF2B5EF4-FFF2-40B4-BE49-F238E27FC236}">
                  <a16:creationId xmlns:a16="http://schemas.microsoft.com/office/drawing/2014/main" id="{93AE5C1C-79A8-77A3-1738-4C2C1B7F25E3}"/>
                </a:ext>
              </a:extLst>
            </p:cNvPr>
            <p:cNvCxnSpPr>
              <a:cxnSpLocks/>
            </p:cNvCxnSpPr>
            <p:nvPr/>
          </p:nvCxnSpPr>
          <p:spPr bwMode="auto">
            <a:xfrm>
              <a:off x="2651124" y="1992840"/>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31" name="Straight Connector 32730">
              <a:extLst>
                <a:ext uri="{FF2B5EF4-FFF2-40B4-BE49-F238E27FC236}">
                  <a16:creationId xmlns:a16="http://schemas.microsoft.com/office/drawing/2014/main" id="{47461AFB-85F6-E1C0-E03A-F3D1F4B3B581}"/>
                </a:ext>
              </a:extLst>
            </p:cNvPr>
            <p:cNvCxnSpPr>
              <a:cxnSpLocks/>
            </p:cNvCxnSpPr>
            <p:nvPr/>
          </p:nvCxnSpPr>
          <p:spPr bwMode="auto">
            <a:xfrm>
              <a:off x="2554815" y="1964265"/>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32" name="Straight Connector 32731">
              <a:extLst>
                <a:ext uri="{FF2B5EF4-FFF2-40B4-BE49-F238E27FC236}">
                  <a16:creationId xmlns:a16="http://schemas.microsoft.com/office/drawing/2014/main" id="{59CD9AC8-393F-BD63-9BF4-0206FAC31370}"/>
                </a:ext>
              </a:extLst>
            </p:cNvPr>
            <p:cNvCxnSpPr>
              <a:cxnSpLocks/>
            </p:cNvCxnSpPr>
            <p:nvPr/>
          </p:nvCxnSpPr>
          <p:spPr bwMode="auto">
            <a:xfrm>
              <a:off x="2362199" y="1955798"/>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33" name="Straight Connector 32732">
              <a:extLst>
                <a:ext uri="{FF2B5EF4-FFF2-40B4-BE49-F238E27FC236}">
                  <a16:creationId xmlns:a16="http://schemas.microsoft.com/office/drawing/2014/main" id="{A077082C-194F-E81E-A15F-70B787FD45F3}"/>
                </a:ext>
              </a:extLst>
            </p:cNvPr>
            <p:cNvCxnSpPr>
              <a:cxnSpLocks/>
            </p:cNvCxnSpPr>
            <p:nvPr/>
          </p:nvCxnSpPr>
          <p:spPr bwMode="auto">
            <a:xfrm>
              <a:off x="2362199" y="1940981"/>
              <a:ext cx="0" cy="47626"/>
            </a:xfrm>
            <a:prstGeom prst="line">
              <a:avLst/>
            </a:prstGeom>
            <a:noFill/>
            <a:ln w="28575" cap="flat" cmpd="sng" algn="ctr">
              <a:solidFill>
                <a:schemeClr val="accent1"/>
              </a:solidFill>
              <a:prstDash val="solid"/>
              <a:round/>
              <a:headEnd type="none" w="med" len="med"/>
              <a:tailEnd type="none" w="med" len="med"/>
            </a:ln>
            <a:effectLst/>
          </p:spPr>
        </p:cxnSp>
        <p:cxnSp>
          <p:nvCxnSpPr>
            <p:cNvPr id="32734" name="Straight Connector 32733">
              <a:extLst>
                <a:ext uri="{FF2B5EF4-FFF2-40B4-BE49-F238E27FC236}">
                  <a16:creationId xmlns:a16="http://schemas.microsoft.com/office/drawing/2014/main" id="{E56F783E-4054-5906-514D-E6465007BCF0}"/>
                </a:ext>
              </a:extLst>
            </p:cNvPr>
            <p:cNvCxnSpPr>
              <a:cxnSpLocks/>
            </p:cNvCxnSpPr>
            <p:nvPr/>
          </p:nvCxnSpPr>
          <p:spPr bwMode="auto">
            <a:xfrm>
              <a:off x="2326215" y="1965322"/>
              <a:ext cx="65618" cy="0"/>
            </a:xfrm>
            <a:prstGeom prst="line">
              <a:avLst/>
            </a:prstGeom>
            <a:noFill/>
            <a:ln w="28575" cap="flat" cmpd="sng" algn="ctr">
              <a:solidFill>
                <a:schemeClr val="accent1"/>
              </a:solidFill>
              <a:prstDash val="solid"/>
              <a:round/>
              <a:headEnd type="none" w="med" len="med"/>
              <a:tailEnd type="none" w="med" len="med"/>
            </a:ln>
            <a:effectLst/>
          </p:spPr>
        </p:cxnSp>
        <p:cxnSp>
          <p:nvCxnSpPr>
            <p:cNvPr id="32736" name="Straight Connector 32735">
              <a:extLst>
                <a:ext uri="{FF2B5EF4-FFF2-40B4-BE49-F238E27FC236}">
                  <a16:creationId xmlns:a16="http://schemas.microsoft.com/office/drawing/2014/main" id="{1941C376-802D-3996-4DFF-79EC987DCDE1}"/>
                </a:ext>
              </a:extLst>
            </p:cNvPr>
            <p:cNvCxnSpPr>
              <a:cxnSpLocks/>
            </p:cNvCxnSpPr>
            <p:nvPr/>
          </p:nvCxnSpPr>
          <p:spPr bwMode="auto">
            <a:xfrm>
              <a:off x="2326215" y="1978022"/>
              <a:ext cx="65618" cy="0"/>
            </a:xfrm>
            <a:prstGeom prst="line">
              <a:avLst/>
            </a:prstGeom>
            <a:noFill/>
            <a:ln w="28575" cap="flat" cmpd="sng" algn="ctr">
              <a:solidFill>
                <a:schemeClr val="accent1"/>
              </a:solidFill>
              <a:prstDash val="solid"/>
              <a:round/>
              <a:headEnd type="none" w="med" len="med"/>
              <a:tailEnd type="none" w="med" len="med"/>
            </a:ln>
            <a:effectLst/>
          </p:spPr>
        </p:cxnSp>
        <p:cxnSp>
          <p:nvCxnSpPr>
            <p:cNvPr id="32737" name="Straight Connector 32736">
              <a:extLst>
                <a:ext uri="{FF2B5EF4-FFF2-40B4-BE49-F238E27FC236}">
                  <a16:creationId xmlns:a16="http://schemas.microsoft.com/office/drawing/2014/main" id="{C7D31B47-AB0F-BDA1-275D-35560A6C313A}"/>
                </a:ext>
              </a:extLst>
            </p:cNvPr>
            <p:cNvCxnSpPr>
              <a:cxnSpLocks/>
            </p:cNvCxnSpPr>
            <p:nvPr/>
          </p:nvCxnSpPr>
          <p:spPr bwMode="auto">
            <a:xfrm>
              <a:off x="4687356" y="2309281"/>
              <a:ext cx="65618" cy="0"/>
            </a:xfrm>
            <a:prstGeom prst="line">
              <a:avLst/>
            </a:prstGeom>
            <a:noFill/>
            <a:ln w="28575" cap="flat" cmpd="sng" algn="ctr">
              <a:solidFill>
                <a:schemeClr val="accent1"/>
              </a:solidFill>
              <a:prstDash val="solid"/>
              <a:round/>
              <a:headEnd type="none" w="med" len="med"/>
              <a:tailEnd type="none" w="med" len="med"/>
            </a:ln>
            <a:effectLst/>
          </p:spPr>
        </p:cxnSp>
      </p:grpSp>
      <p:sp>
        <p:nvSpPr>
          <p:cNvPr id="32740" name="TextBox 32739">
            <a:extLst>
              <a:ext uri="{FF2B5EF4-FFF2-40B4-BE49-F238E27FC236}">
                <a16:creationId xmlns:a16="http://schemas.microsoft.com/office/drawing/2014/main" id="{BE6B10AC-1101-F986-389C-D77CD2D157E9}"/>
              </a:ext>
            </a:extLst>
          </p:cNvPr>
          <p:cNvSpPr txBox="1"/>
          <p:nvPr/>
        </p:nvSpPr>
        <p:spPr bwMode="auto">
          <a:xfrm>
            <a:off x="3365528" y="1739736"/>
            <a:ext cx="17151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Rucaparib (n = 107)</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Placebo (n = 33)</a:t>
            </a:r>
          </a:p>
        </p:txBody>
      </p:sp>
      <p:sp>
        <p:nvSpPr>
          <p:cNvPr id="32741" name="TextBox 32740">
            <a:extLst>
              <a:ext uri="{FF2B5EF4-FFF2-40B4-BE49-F238E27FC236}">
                <a16:creationId xmlns:a16="http://schemas.microsoft.com/office/drawing/2014/main" id="{547A0FE2-8856-9B6A-290F-5F4EF4654CE8}"/>
              </a:ext>
            </a:extLst>
          </p:cNvPr>
          <p:cNvSpPr txBox="1"/>
          <p:nvPr/>
        </p:nvSpPr>
        <p:spPr bwMode="auto">
          <a:xfrm>
            <a:off x="5096493" y="1745673"/>
            <a:ext cx="17100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400050" algn="l"/>
              </a:tabLst>
            </a:pPr>
            <a:r>
              <a:rPr lang="en-US" sz="1200" b="0" dirty="0">
                <a:solidFill>
                  <a:schemeClr val="accent1"/>
                </a:solidFill>
                <a:latin typeface="Calibri" panose="020F0502020204030204" pitchFamily="34" charset="0"/>
              </a:rPr>
              <a:t>NR	28.7-NR</a:t>
            </a:r>
          </a:p>
          <a:p>
            <a:pPr>
              <a:lnSpc>
                <a:spcPct val="100000"/>
              </a:lnSpc>
              <a:spcBef>
                <a:spcPts val="0"/>
              </a:spcBef>
              <a:spcAft>
                <a:spcPct val="0"/>
              </a:spcAft>
              <a:buClrTx/>
              <a:buFontTx/>
              <a:buNone/>
              <a:tabLst>
                <a:tab pos="400050" algn="l"/>
              </a:tabLst>
            </a:pPr>
            <a:r>
              <a:rPr lang="en-US" sz="1200" b="0" dirty="0">
                <a:solidFill>
                  <a:schemeClr val="accent3"/>
                </a:solidFill>
                <a:latin typeface="Calibri" panose="020F0502020204030204" pitchFamily="34" charset="0"/>
              </a:rPr>
              <a:t>22.1	9.2-NR </a:t>
            </a:r>
          </a:p>
        </p:txBody>
      </p:sp>
      <p:sp>
        <p:nvSpPr>
          <p:cNvPr id="32742" name="TextBox 32741">
            <a:extLst>
              <a:ext uri="{FF2B5EF4-FFF2-40B4-BE49-F238E27FC236}">
                <a16:creationId xmlns:a16="http://schemas.microsoft.com/office/drawing/2014/main" id="{249105A0-ACED-0035-0E0C-82DB6CEA21B4}"/>
              </a:ext>
            </a:extLst>
          </p:cNvPr>
          <p:cNvSpPr txBox="1"/>
          <p:nvPr/>
        </p:nvSpPr>
        <p:spPr bwMode="auto">
          <a:xfrm>
            <a:off x="4932219" y="1494959"/>
            <a:ext cx="728354" cy="357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Median, Mo</a:t>
            </a:r>
          </a:p>
        </p:txBody>
      </p:sp>
      <p:sp>
        <p:nvSpPr>
          <p:cNvPr id="32743" name="TextBox 32742">
            <a:extLst>
              <a:ext uri="{FF2B5EF4-FFF2-40B4-BE49-F238E27FC236}">
                <a16:creationId xmlns:a16="http://schemas.microsoft.com/office/drawing/2014/main" id="{8788A42F-D0D4-3B97-D64A-9E7772148300}"/>
              </a:ext>
            </a:extLst>
          </p:cNvPr>
          <p:cNvSpPr txBox="1"/>
          <p:nvPr/>
        </p:nvSpPr>
        <p:spPr bwMode="auto">
          <a:xfrm>
            <a:off x="5453557" y="1592284"/>
            <a:ext cx="7283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95% Cl</a:t>
            </a:r>
          </a:p>
        </p:txBody>
      </p:sp>
      <p:cxnSp>
        <p:nvCxnSpPr>
          <p:cNvPr id="32747" name="Straight Connector 32746">
            <a:extLst>
              <a:ext uri="{FF2B5EF4-FFF2-40B4-BE49-F238E27FC236}">
                <a16:creationId xmlns:a16="http://schemas.microsoft.com/office/drawing/2014/main" id="{1B3252F0-DFAF-A268-0312-A26850FA04F8}"/>
              </a:ext>
            </a:extLst>
          </p:cNvPr>
          <p:cNvCxnSpPr/>
          <p:nvPr/>
        </p:nvCxnSpPr>
        <p:spPr bwMode="auto">
          <a:xfrm>
            <a:off x="4482935" y="1803071"/>
            <a:ext cx="1668483" cy="0"/>
          </a:xfrm>
          <a:prstGeom prst="line">
            <a:avLst/>
          </a:prstGeom>
          <a:noFill/>
          <a:ln w="9525" cap="flat" cmpd="sng" algn="ctr">
            <a:solidFill>
              <a:schemeClr val="bg1"/>
            </a:solidFill>
            <a:prstDash val="solid"/>
            <a:round/>
            <a:headEnd type="none" w="med" len="med"/>
            <a:tailEnd type="none" w="med" len="med"/>
          </a:ln>
          <a:effectLst/>
        </p:spPr>
      </p:cxnSp>
      <p:sp>
        <p:nvSpPr>
          <p:cNvPr id="32749" name="TextBox 32748">
            <a:extLst>
              <a:ext uri="{FF2B5EF4-FFF2-40B4-BE49-F238E27FC236}">
                <a16:creationId xmlns:a16="http://schemas.microsoft.com/office/drawing/2014/main" id="{DFD6A97D-9D4A-237A-E172-FF55CBD9EA91}"/>
              </a:ext>
            </a:extLst>
          </p:cNvPr>
          <p:cNvSpPr txBox="1"/>
          <p:nvPr/>
        </p:nvSpPr>
        <p:spPr bwMode="auto">
          <a:xfrm>
            <a:off x="1655805" y="4619615"/>
            <a:ext cx="1177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(95% Cl): 0.60 (0.43-0.84)</a:t>
            </a:r>
          </a:p>
        </p:txBody>
      </p:sp>
      <p:sp>
        <p:nvSpPr>
          <p:cNvPr id="32750" name="TextBox 32749">
            <a:extLst>
              <a:ext uri="{FF2B5EF4-FFF2-40B4-BE49-F238E27FC236}">
                <a16:creationId xmlns:a16="http://schemas.microsoft.com/office/drawing/2014/main" id="{7EEB8887-DFA8-2930-295F-89A151E0D66B}"/>
              </a:ext>
            </a:extLst>
          </p:cNvPr>
          <p:cNvSpPr txBox="1"/>
          <p:nvPr/>
        </p:nvSpPr>
        <p:spPr bwMode="auto">
          <a:xfrm>
            <a:off x="495300" y="5223794"/>
            <a:ext cx="1153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a:t>
            </a:r>
          </a:p>
        </p:txBody>
      </p:sp>
      <p:grpSp>
        <p:nvGrpSpPr>
          <p:cNvPr id="32751" name="Group 32750">
            <a:extLst>
              <a:ext uri="{FF2B5EF4-FFF2-40B4-BE49-F238E27FC236}">
                <a16:creationId xmlns:a16="http://schemas.microsoft.com/office/drawing/2014/main" id="{27108CA7-92F6-215D-717C-DF685111248B}"/>
              </a:ext>
            </a:extLst>
          </p:cNvPr>
          <p:cNvGrpSpPr/>
          <p:nvPr/>
        </p:nvGrpSpPr>
        <p:grpSpPr>
          <a:xfrm>
            <a:off x="1663040" y="5091729"/>
            <a:ext cx="4164392" cy="54193"/>
            <a:chOff x="1663040" y="3067927"/>
            <a:chExt cx="4164392" cy="161684"/>
          </a:xfrm>
        </p:grpSpPr>
        <p:cxnSp>
          <p:nvCxnSpPr>
            <p:cNvPr id="32752" name="Straight Connector 32751">
              <a:extLst>
                <a:ext uri="{FF2B5EF4-FFF2-40B4-BE49-F238E27FC236}">
                  <a16:creationId xmlns:a16="http://schemas.microsoft.com/office/drawing/2014/main" id="{0E905099-9FBE-1589-EEE8-2BF383B330C9}"/>
                </a:ext>
              </a:extLst>
            </p:cNvPr>
            <p:cNvCxnSpPr/>
            <p:nvPr/>
          </p:nvCxnSpPr>
          <p:spPr bwMode="auto">
            <a:xfrm>
              <a:off x="1663040"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53" name="Straight Connector 32752">
              <a:extLst>
                <a:ext uri="{FF2B5EF4-FFF2-40B4-BE49-F238E27FC236}">
                  <a16:creationId xmlns:a16="http://schemas.microsoft.com/office/drawing/2014/main" id="{DDDE845D-01B7-CCAC-4E02-04D7153B9D80}"/>
                </a:ext>
              </a:extLst>
            </p:cNvPr>
            <p:cNvCxnSpPr/>
            <p:nvPr/>
          </p:nvCxnSpPr>
          <p:spPr bwMode="auto">
            <a:xfrm>
              <a:off x="1983378"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54" name="Straight Connector 32753">
              <a:extLst>
                <a:ext uri="{FF2B5EF4-FFF2-40B4-BE49-F238E27FC236}">
                  <a16:creationId xmlns:a16="http://schemas.microsoft.com/office/drawing/2014/main" id="{CCCFF9B3-912C-8F46-4AC0-4796EBDDB3D4}"/>
                </a:ext>
              </a:extLst>
            </p:cNvPr>
            <p:cNvCxnSpPr/>
            <p:nvPr/>
          </p:nvCxnSpPr>
          <p:spPr bwMode="auto">
            <a:xfrm>
              <a:off x="2303716"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55" name="Straight Connector 32754">
              <a:extLst>
                <a:ext uri="{FF2B5EF4-FFF2-40B4-BE49-F238E27FC236}">
                  <a16:creationId xmlns:a16="http://schemas.microsoft.com/office/drawing/2014/main" id="{0101A501-341E-9431-4630-31453F5AC078}"/>
                </a:ext>
              </a:extLst>
            </p:cNvPr>
            <p:cNvCxnSpPr/>
            <p:nvPr/>
          </p:nvCxnSpPr>
          <p:spPr bwMode="auto">
            <a:xfrm>
              <a:off x="2624054"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56" name="Straight Connector 32755">
              <a:extLst>
                <a:ext uri="{FF2B5EF4-FFF2-40B4-BE49-F238E27FC236}">
                  <a16:creationId xmlns:a16="http://schemas.microsoft.com/office/drawing/2014/main" id="{669B77B5-2745-5B05-7B01-AFCADAE7932A}"/>
                </a:ext>
              </a:extLst>
            </p:cNvPr>
            <p:cNvCxnSpPr/>
            <p:nvPr/>
          </p:nvCxnSpPr>
          <p:spPr bwMode="auto">
            <a:xfrm>
              <a:off x="2944392"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57" name="Straight Connector 32756">
              <a:extLst>
                <a:ext uri="{FF2B5EF4-FFF2-40B4-BE49-F238E27FC236}">
                  <a16:creationId xmlns:a16="http://schemas.microsoft.com/office/drawing/2014/main" id="{9153CF4F-60B9-2DF5-7306-750064F06979}"/>
                </a:ext>
              </a:extLst>
            </p:cNvPr>
            <p:cNvCxnSpPr/>
            <p:nvPr/>
          </p:nvCxnSpPr>
          <p:spPr bwMode="auto">
            <a:xfrm>
              <a:off x="3264730"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58" name="Straight Connector 32757">
              <a:extLst>
                <a:ext uri="{FF2B5EF4-FFF2-40B4-BE49-F238E27FC236}">
                  <a16:creationId xmlns:a16="http://schemas.microsoft.com/office/drawing/2014/main" id="{05E53AD5-5E40-0F30-37D8-D29AD965508E}"/>
                </a:ext>
              </a:extLst>
            </p:cNvPr>
            <p:cNvCxnSpPr/>
            <p:nvPr/>
          </p:nvCxnSpPr>
          <p:spPr bwMode="auto">
            <a:xfrm>
              <a:off x="3585068"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59" name="Straight Connector 32758">
              <a:extLst>
                <a:ext uri="{FF2B5EF4-FFF2-40B4-BE49-F238E27FC236}">
                  <a16:creationId xmlns:a16="http://schemas.microsoft.com/office/drawing/2014/main" id="{DCE4FF70-1B45-BEC4-525B-2D5F5A01520A}"/>
                </a:ext>
              </a:extLst>
            </p:cNvPr>
            <p:cNvCxnSpPr/>
            <p:nvPr/>
          </p:nvCxnSpPr>
          <p:spPr bwMode="auto">
            <a:xfrm>
              <a:off x="3905406"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60" name="Straight Connector 32759">
              <a:extLst>
                <a:ext uri="{FF2B5EF4-FFF2-40B4-BE49-F238E27FC236}">
                  <a16:creationId xmlns:a16="http://schemas.microsoft.com/office/drawing/2014/main" id="{59BFCFE0-C6B5-2564-3207-4D25F8ED2708}"/>
                </a:ext>
              </a:extLst>
            </p:cNvPr>
            <p:cNvCxnSpPr/>
            <p:nvPr/>
          </p:nvCxnSpPr>
          <p:spPr bwMode="auto">
            <a:xfrm>
              <a:off x="4225744"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61" name="Straight Connector 32760">
              <a:extLst>
                <a:ext uri="{FF2B5EF4-FFF2-40B4-BE49-F238E27FC236}">
                  <a16:creationId xmlns:a16="http://schemas.microsoft.com/office/drawing/2014/main" id="{87939057-94BE-818D-FD28-774CC757ECA1}"/>
                </a:ext>
              </a:extLst>
            </p:cNvPr>
            <p:cNvCxnSpPr/>
            <p:nvPr/>
          </p:nvCxnSpPr>
          <p:spPr bwMode="auto">
            <a:xfrm>
              <a:off x="4546082"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62" name="Straight Connector 32761">
              <a:extLst>
                <a:ext uri="{FF2B5EF4-FFF2-40B4-BE49-F238E27FC236}">
                  <a16:creationId xmlns:a16="http://schemas.microsoft.com/office/drawing/2014/main" id="{FAC299D9-3310-B1C7-7084-63BA53AEEDCA}"/>
                </a:ext>
              </a:extLst>
            </p:cNvPr>
            <p:cNvCxnSpPr/>
            <p:nvPr/>
          </p:nvCxnSpPr>
          <p:spPr bwMode="auto">
            <a:xfrm>
              <a:off x="4866420"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63" name="Straight Connector 32762">
              <a:extLst>
                <a:ext uri="{FF2B5EF4-FFF2-40B4-BE49-F238E27FC236}">
                  <a16:creationId xmlns:a16="http://schemas.microsoft.com/office/drawing/2014/main" id="{78341793-0A1D-AC29-1CFD-DB8FA5AC311F}"/>
                </a:ext>
              </a:extLst>
            </p:cNvPr>
            <p:cNvCxnSpPr/>
            <p:nvPr/>
          </p:nvCxnSpPr>
          <p:spPr bwMode="auto">
            <a:xfrm>
              <a:off x="5186758"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64" name="Straight Connector 32763">
              <a:extLst>
                <a:ext uri="{FF2B5EF4-FFF2-40B4-BE49-F238E27FC236}">
                  <a16:creationId xmlns:a16="http://schemas.microsoft.com/office/drawing/2014/main" id="{B032DCEF-1E9C-C1A1-D1E3-0A1447F84B2C}"/>
                </a:ext>
              </a:extLst>
            </p:cNvPr>
            <p:cNvCxnSpPr/>
            <p:nvPr/>
          </p:nvCxnSpPr>
          <p:spPr bwMode="auto">
            <a:xfrm>
              <a:off x="5507096" y="3067927"/>
              <a:ext cx="0" cy="161684"/>
            </a:xfrm>
            <a:prstGeom prst="line">
              <a:avLst/>
            </a:prstGeom>
            <a:noFill/>
            <a:ln w="28575" cap="flat" cmpd="sng" algn="ctr">
              <a:solidFill>
                <a:schemeClr val="bg1"/>
              </a:solidFill>
              <a:prstDash val="solid"/>
              <a:round/>
              <a:headEnd type="none" w="med" len="med"/>
              <a:tailEnd type="none" w="med" len="med"/>
            </a:ln>
            <a:effectLst/>
          </p:spPr>
        </p:cxnSp>
        <p:cxnSp>
          <p:nvCxnSpPr>
            <p:cNvPr id="32765" name="Straight Connector 32764">
              <a:extLst>
                <a:ext uri="{FF2B5EF4-FFF2-40B4-BE49-F238E27FC236}">
                  <a16:creationId xmlns:a16="http://schemas.microsoft.com/office/drawing/2014/main" id="{694E8C3D-2232-2EE3-C091-4C02364C47DC}"/>
                </a:ext>
              </a:extLst>
            </p:cNvPr>
            <p:cNvCxnSpPr/>
            <p:nvPr/>
          </p:nvCxnSpPr>
          <p:spPr bwMode="auto">
            <a:xfrm>
              <a:off x="5827432" y="3067927"/>
              <a:ext cx="0" cy="161684"/>
            </a:xfrm>
            <a:prstGeom prst="line">
              <a:avLst/>
            </a:prstGeom>
            <a:noFill/>
            <a:ln w="28575" cap="flat" cmpd="sng" algn="ctr">
              <a:solidFill>
                <a:schemeClr val="bg1"/>
              </a:solidFill>
              <a:prstDash val="solid"/>
              <a:round/>
              <a:headEnd type="none" w="med" len="med"/>
              <a:tailEnd type="none" w="med" len="med"/>
            </a:ln>
            <a:effectLst/>
          </p:spPr>
        </p:cxnSp>
      </p:grpSp>
      <p:sp>
        <p:nvSpPr>
          <p:cNvPr id="32766" name="TextBox 32765">
            <a:extLst>
              <a:ext uri="{FF2B5EF4-FFF2-40B4-BE49-F238E27FC236}">
                <a16:creationId xmlns:a16="http://schemas.microsoft.com/office/drawing/2014/main" id="{F1B95641-38A2-BC3E-209D-368057009E51}"/>
              </a:ext>
            </a:extLst>
          </p:cNvPr>
          <p:cNvSpPr txBox="1"/>
          <p:nvPr/>
        </p:nvSpPr>
        <p:spPr bwMode="auto">
          <a:xfrm>
            <a:off x="1529017" y="5089794"/>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2767" name="TextBox 32766">
            <a:extLst>
              <a:ext uri="{FF2B5EF4-FFF2-40B4-BE49-F238E27FC236}">
                <a16:creationId xmlns:a16="http://schemas.microsoft.com/office/drawing/2014/main" id="{7CCF9C08-4ADD-9157-4337-4184E236008D}"/>
              </a:ext>
            </a:extLst>
          </p:cNvPr>
          <p:cNvSpPr txBox="1"/>
          <p:nvPr/>
        </p:nvSpPr>
        <p:spPr bwMode="auto">
          <a:xfrm>
            <a:off x="1857354" y="5079254"/>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2768" name="TextBox 32767">
            <a:extLst>
              <a:ext uri="{FF2B5EF4-FFF2-40B4-BE49-F238E27FC236}">
                <a16:creationId xmlns:a16="http://schemas.microsoft.com/office/drawing/2014/main" id="{5D39CDC4-B082-FD84-79A0-1B94D343E0BC}"/>
              </a:ext>
            </a:extLst>
          </p:cNvPr>
          <p:cNvSpPr txBox="1"/>
          <p:nvPr/>
        </p:nvSpPr>
        <p:spPr bwMode="auto">
          <a:xfrm>
            <a:off x="2171568" y="5079254"/>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2769" name="TextBox 32768">
            <a:extLst>
              <a:ext uri="{FF2B5EF4-FFF2-40B4-BE49-F238E27FC236}">
                <a16:creationId xmlns:a16="http://schemas.microsoft.com/office/drawing/2014/main" id="{D0F30CAE-DC92-7617-2B88-9E2DA1075D0B}"/>
              </a:ext>
            </a:extLst>
          </p:cNvPr>
          <p:cNvSpPr txBox="1"/>
          <p:nvPr/>
        </p:nvSpPr>
        <p:spPr bwMode="auto">
          <a:xfrm>
            <a:off x="2499905" y="5079254"/>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32770" name="TextBox 32769">
            <a:extLst>
              <a:ext uri="{FF2B5EF4-FFF2-40B4-BE49-F238E27FC236}">
                <a16:creationId xmlns:a16="http://schemas.microsoft.com/office/drawing/2014/main" id="{9A46E0E4-F9D8-170A-3856-264D753824A7}"/>
              </a:ext>
            </a:extLst>
          </p:cNvPr>
          <p:cNvSpPr txBox="1"/>
          <p:nvPr/>
        </p:nvSpPr>
        <p:spPr bwMode="auto">
          <a:xfrm>
            <a:off x="2778814"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2771" name="TextBox 32770">
            <a:extLst>
              <a:ext uri="{FF2B5EF4-FFF2-40B4-BE49-F238E27FC236}">
                <a16:creationId xmlns:a16="http://schemas.microsoft.com/office/drawing/2014/main" id="{444ADB12-42DE-B82E-2B27-6727C9C4BFF6}"/>
              </a:ext>
            </a:extLst>
          </p:cNvPr>
          <p:cNvSpPr txBox="1"/>
          <p:nvPr/>
        </p:nvSpPr>
        <p:spPr bwMode="auto">
          <a:xfrm>
            <a:off x="3096559"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2772" name="TextBox 32771">
            <a:extLst>
              <a:ext uri="{FF2B5EF4-FFF2-40B4-BE49-F238E27FC236}">
                <a16:creationId xmlns:a16="http://schemas.microsoft.com/office/drawing/2014/main" id="{D2464D90-482F-A72B-3F83-069769382B48}"/>
              </a:ext>
            </a:extLst>
          </p:cNvPr>
          <p:cNvSpPr txBox="1"/>
          <p:nvPr/>
        </p:nvSpPr>
        <p:spPr bwMode="auto">
          <a:xfrm>
            <a:off x="3416070"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2773" name="TextBox 32772">
            <a:extLst>
              <a:ext uri="{FF2B5EF4-FFF2-40B4-BE49-F238E27FC236}">
                <a16:creationId xmlns:a16="http://schemas.microsoft.com/office/drawing/2014/main" id="{12EA14E9-9BC9-94E2-9047-D1C0490D5BEE}"/>
              </a:ext>
            </a:extLst>
          </p:cNvPr>
          <p:cNvSpPr txBox="1"/>
          <p:nvPr/>
        </p:nvSpPr>
        <p:spPr bwMode="auto">
          <a:xfrm>
            <a:off x="3746172"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2774" name="TextBox 32773">
            <a:extLst>
              <a:ext uri="{FF2B5EF4-FFF2-40B4-BE49-F238E27FC236}">
                <a16:creationId xmlns:a16="http://schemas.microsoft.com/office/drawing/2014/main" id="{105B1626-19B8-FA62-C0ED-D0D8E29EFC1A}"/>
              </a:ext>
            </a:extLst>
          </p:cNvPr>
          <p:cNvSpPr txBox="1"/>
          <p:nvPr/>
        </p:nvSpPr>
        <p:spPr bwMode="auto">
          <a:xfrm>
            <a:off x="4053326"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32775" name="TextBox 32774">
            <a:extLst>
              <a:ext uri="{FF2B5EF4-FFF2-40B4-BE49-F238E27FC236}">
                <a16:creationId xmlns:a16="http://schemas.microsoft.com/office/drawing/2014/main" id="{B013EE58-20A3-E1ED-1BB3-C108BBA9CCAF}"/>
              </a:ext>
            </a:extLst>
          </p:cNvPr>
          <p:cNvSpPr txBox="1"/>
          <p:nvPr/>
        </p:nvSpPr>
        <p:spPr bwMode="auto">
          <a:xfrm>
            <a:off x="4372837"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2776" name="TextBox 32775">
            <a:extLst>
              <a:ext uri="{FF2B5EF4-FFF2-40B4-BE49-F238E27FC236}">
                <a16:creationId xmlns:a16="http://schemas.microsoft.com/office/drawing/2014/main" id="{F3AC4844-2A3B-F59A-E102-6B9674EF5368}"/>
              </a:ext>
            </a:extLst>
          </p:cNvPr>
          <p:cNvSpPr txBox="1"/>
          <p:nvPr/>
        </p:nvSpPr>
        <p:spPr bwMode="auto">
          <a:xfrm>
            <a:off x="4702938"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2777" name="TextBox 32776">
            <a:extLst>
              <a:ext uri="{FF2B5EF4-FFF2-40B4-BE49-F238E27FC236}">
                <a16:creationId xmlns:a16="http://schemas.microsoft.com/office/drawing/2014/main" id="{C1422C22-B054-D6FF-0912-E44B60D37CBC}"/>
              </a:ext>
            </a:extLst>
          </p:cNvPr>
          <p:cNvSpPr txBox="1"/>
          <p:nvPr/>
        </p:nvSpPr>
        <p:spPr bwMode="auto">
          <a:xfrm>
            <a:off x="5020683"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2778" name="TextBox 32777">
            <a:extLst>
              <a:ext uri="{FF2B5EF4-FFF2-40B4-BE49-F238E27FC236}">
                <a16:creationId xmlns:a16="http://schemas.microsoft.com/office/drawing/2014/main" id="{6113C738-3B2A-0723-A2EC-3DB8FE7E0B76}"/>
              </a:ext>
            </a:extLst>
          </p:cNvPr>
          <p:cNvSpPr txBox="1"/>
          <p:nvPr/>
        </p:nvSpPr>
        <p:spPr bwMode="auto">
          <a:xfrm>
            <a:off x="5343724"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2779" name="TextBox 32778">
            <a:extLst>
              <a:ext uri="{FF2B5EF4-FFF2-40B4-BE49-F238E27FC236}">
                <a16:creationId xmlns:a16="http://schemas.microsoft.com/office/drawing/2014/main" id="{1889F198-1AEF-D7A5-2E5A-4548147E12E3}"/>
              </a:ext>
            </a:extLst>
          </p:cNvPr>
          <p:cNvSpPr txBox="1"/>
          <p:nvPr/>
        </p:nvSpPr>
        <p:spPr bwMode="auto">
          <a:xfrm>
            <a:off x="5657430" y="5079254"/>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grpSp>
        <p:nvGrpSpPr>
          <p:cNvPr id="32780" name="Group 32779">
            <a:extLst>
              <a:ext uri="{FF2B5EF4-FFF2-40B4-BE49-F238E27FC236}">
                <a16:creationId xmlns:a16="http://schemas.microsoft.com/office/drawing/2014/main" id="{EC31B000-E53D-2ECD-7D14-0BF9BD9EE19A}"/>
              </a:ext>
            </a:extLst>
          </p:cNvPr>
          <p:cNvGrpSpPr/>
          <p:nvPr/>
        </p:nvGrpSpPr>
        <p:grpSpPr>
          <a:xfrm>
            <a:off x="1603164" y="3813982"/>
            <a:ext cx="45719" cy="1274233"/>
            <a:chOff x="1504950" y="1792816"/>
            <a:chExt cx="143933" cy="1274233"/>
          </a:xfrm>
        </p:grpSpPr>
        <p:cxnSp>
          <p:nvCxnSpPr>
            <p:cNvPr id="32781" name="Straight Connector 32780">
              <a:extLst>
                <a:ext uri="{FF2B5EF4-FFF2-40B4-BE49-F238E27FC236}">
                  <a16:creationId xmlns:a16="http://schemas.microsoft.com/office/drawing/2014/main" id="{9B9EC950-89F3-3915-54E1-9C8302D964A7}"/>
                </a:ext>
              </a:extLst>
            </p:cNvPr>
            <p:cNvCxnSpPr/>
            <p:nvPr/>
          </p:nvCxnSpPr>
          <p:spPr bwMode="auto">
            <a:xfrm>
              <a:off x="1504950" y="1792816"/>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32782" name="Straight Connector 32781">
              <a:extLst>
                <a:ext uri="{FF2B5EF4-FFF2-40B4-BE49-F238E27FC236}">
                  <a16:creationId xmlns:a16="http://schemas.microsoft.com/office/drawing/2014/main" id="{9BDDF983-E2E8-7C3B-EEF5-25CE4B862F4A}"/>
                </a:ext>
              </a:extLst>
            </p:cNvPr>
            <p:cNvCxnSpPr/>
            <p:nvPr/>
          </p:nvCxnSpPr>
          <p:spPr bwMode="auto">
            <a:xfrm>
              <a:off x="1504950" y="2047663"/>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32783" name="Straight Connector 32782">
              <a:extLst>
                <a:ext uri="{FF2B5EF4-FFF2-40B4-BE49-F238E27FC236}">
                  <a16:creationId xmlns:a16="http://schemas.microsoft.com/office/drawing/2014/main" id="{C0D07B80-045A-BC75-98DD-318B6A298A55}"/>
                </a:ext>
              </a:extLst>
            </p:cNvPr>
            <p:cNvCxnSpPr/>
            <p:nvPr/>
          </p:nvCxnSpPr>
          <p:spPr bwMode="auto">
            <a:xfrm>
              <a:off x="1504950" y="2302510"/>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32784" name="Straight Connector 32783">
              <a:extLst>
                <a:ext uri="{FF2B5EF4-FFF2-40B4-BE49-F238E27FC236}">
                  <a16:creationId xmlns:a16="http://schemas.microsoft.com/office/drawing/2014/main" id="{429CA761-2168-1AD7-26FA-5E500159EAFB}"/>
                </a:ext>
              </a:extLst>
            </p:cNvPr>
            <p:cNvCxnSpPr/>
            <p:nvPr/>
          </p:nvCxnSpPr>
          <p:spPr bwMode="auto">
            <a:xfrm>
              <a:off x="1504950" y="2557357"/>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32785" name="Straight Connector 32784">
              <a:extLst>
                <a:ext uri="{FF2B5EF4-FFF2-40B4-BE49-F238E27FC236}">
                  <a16:creationId xmlns:a16="http://schemas.microsoft.com/office/drawing/2014/main" id="{BCE98F68-40A3-6DEB-9D34-0F3DA7B059BF}"/>
                </a:ext>
              </a:extLst>
            </p:cNvPr>
            <p:cNvCxnSpPr/>
            <p:nvPr/>
          </p:nvCxnSpPr>
          <p:spPr bwMode="auto">
            <a:xfrm>
              <a:off x="1504950" y="2812204"/>
              <a:ext cx="143933" cy="0"/>
            </a:xfrm>
            <a:prstGeom prst="line">
              <a:avLst/>
            </a:prstGeom>
            <a:noFill/>
            <a:ln w="28575" cap="flat" cmpd="sng" algn="ctr">
              <a:solidFill>
                <a:schemeClr val="bg1"/>
              </a:solidFill>
              <a:prstDash val="solid"/>
              <a:round/>
              <a:headEnd type="none" w="med" len="med"/>
              <a:tailEnd type="none" w="med" len="med"/>
            </a:ln>
            <a:effectLst/>
          </p:spPr>
        </p:cxnSp>
        <p:cxnSp>
          <p:nvCxnSpPr>
            <p:cNvPr id="32786" name="Straight Connector 32785">
              <a:extLst>
                <a:ext uri="{FF2B5EF4-FFF2-40B4-BE49-F238E27FC236}">
                  <a16:creationId xmlns:a16="http://schemas.microsoft.com/office/drawing/2014/main" id="{A784FD3B-94D0-2845-7ACA-F4F13926AB21}"/>
                </a:ext>
              </a:extLst>
            </p:cNvPr>
            <p:cNvCxnSpPr/>
            <p:nvPr/>
          </p:nvCxnSpPr>
          <p:spPr bwMode="auto">
            <a:xfrm>
              <a:off x="1504950" y="3067049"/>
              <a:ext cx="143933" cy="0"/>
            </a:xfrm>
            <a:prstGeom prst="line">
              <a:avLst/>
            </a:prstGeom>
            <a:noFill/>
            <a:ln w="28575" cap="flat" cmpd="sng" algn="ctr">
              <a:solidFill>
                <a:schemeClr val="bg1"/>
              </a:solidFill>
              <a:prstDash val="solid"/>
              <a:round/>
              <a:headEnd type="none" w="med" len="med"/>
              <a:tailEnd type="none" w="med" len="med"/>
            </a:ln>
            <a:effectLst/>
          </p:spPr>
        </p:cxnSp>
      </p:grpSp>
      <p:sp>
        <p:nvSpPr>
          <p:cNvPr id="32787" name="TextBox 32786">
            <a:extLst>
              <a:ext uri="{FF2B5EF4-FFF2-40B4-BE49-F238E27FC236}">
                <a16:creationId xmlns:a16="http://schemas.microsoft.com/office/drawing/2014/main" id="{15F673D3-1536-1EB3-59A6-504A60AC3CCD}"/>
              </a:ext>
            </a:extLst>
          </p:cNvPr>
          <p:cNvSpPr txBox="1"/>
          <p:nvPr/>
        </p:nvSpPr>
        <p:spPr bwMode="auto">
          <a:xfrm>
            <a:off x="1426633" y="4944464"/>
            <a:ext cx="1883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2788" name="TextBox 32787">
            <a:extLst>
              <a:ext uri="{FF2B5EF4-FFF2-40B4-BE49-F238E27FC236}">
                <a16:creationId xmlns:a16="http://schemas.microsoft.com/office/drawing/2014/main" id="{6D6CC344-86DA-94DB-A137-2BAB07467AE6}"/>
              </a:ext>
            </a:extLst>
          </p:cNvPr>
          <p:cNvSpPr txBox="1"/>
          <p:nvPr/>
        </p:nvSpPr>
        <p:spPr bwMode="auto">
          <a:xfrm>
            <a:off x="1342547" y="4690634"/>
            <a:ext cx="3547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2789" name="TextBox 32788">
            <a:extLst>
              <a:ext uri="{FF2B5EF4-FFF2-40B4-BE49-F238E27FC236}">
                <a16:creationId xmlns:a16="http://schemas.microsoft.com/office/drawing/2014/main" id="{52119A7F-3284-8CBA-0625-B7BA5C017784}"/>
              </a:ext>
            </a:extLst>
          </p:cNvPr>
          <p:cNvSpPr txBox="1"/>
          <p:nvPr/>
        </p:nvSpPr>
        <p:spPr bwMode="auto">
          <a:xfrm>
            <a:off x="1342547" y="4449037"/>
            <a:ext cx="3547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2790" name="TextBox 32789">
            <a:extLst>
              <a:ext uri="{FF2B5EF4-FFF2-40B4-BE49-F238E27FC236}">
                <a16:creationId xmlns:a16="http://schemas.microsoft.com/office/drawing/2014/main" id="{AF36D60D-75B1-01D7-B9F1-0A5CA954C1FF}"/>
              </a:ext>
            </a:extLst>
          </p:cNvPr>
          <p:cNvSpPr txBox="1"/>
          <p:nvPr/>
        </p:nvSpPr>
        <p:spPr bwMode="auto">
          <a:xfrm>
            <a:off x="1342547" y="4189091"/>
            <a:ext cx="3547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2791" name="TextBox 32790">
            <a:extLst>
              <a:ext uri="{FF2B5EF4-FFF2-40B4-BE49-F238E27FC236}">
                <a16:creationId xmlns:a16="http://schemas.microsoft.com/office/drawing/2014/main" id="{8EF524E0-7264-5236-25F9-2F57638DDAC6}"/>
              </a:ext>
            </a:extLst>
          </p:cNvPr>
          <p:cNvSpPr txBox="1"/>
          <p:nvPr/>
        </p:nvSpPr>
        <p:spPr bwMode="auto">
          <a:xfrm>
            <a:off x="1342547" y="3935261"/>
            <a:ext cx="3547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2792" name="TextBox 32791">
            <a:extLst>
              <a:ext uri="{FF2B5EF4-FFF2-40B4-BE49-F238E27FC236}">
                <a16:creationId xmlns:a16="http://schemas.microsoft.com/office/drawing/2014/main" id="{6E42874E-A9A3-556C-9606-465100A3C9D4}"/>
              </a:ext>
            </a:extLst>
          </p:cNvPr>
          <p:cNvSpPr txBox="1"/>
          <p:nvPr/>
        </p:nvSpPr>
        <p:spPr bwMode="auto">
          <a:xfrm>
            <a:off x="1272209" y="3682960"/>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nvGrpSpPr>
          <p:cNvPr id="32868" name="Group 32867">
            <a:extLst>
              <a:ext uri="{FF2B5EF4-FFF2-40B4-BE49-F238E27FC236}">
                <a16:creationId xmlns:a16="http://schemas.microsoft.com/office/drawing/2014/main" id="{49E90841-6989-1DFA-91C7-FAB57F7B9030}"/>
              </a:ext>
            </a:extLst>
          </p:cNvPr>
          <p:cNvGrpSpPr/>
          <p:nvPr/>
        </p:nvGrpSpPr>
        <p:grpSpPr>
          <a:xfrm>
            <a:off x="1926947" y="3791812"/>
            <a:ext cx="3728419" cy="811280"/>
            <a:chOff x="1926947" y="3794264"/>
            <a:chExt cx="3728419" cy="811280"/>
          </a:xfrm>
        </p:grpSpPr>
        <p:cxnSp>
          <p:nvCxnSpPr>
            <p:cNvPr id="32794" name="Straight Connector 32793">
              <a:extLst>
                <a:ext uri="{FF2B5EF4-FFF2-40B4-BE49-F238E27FC236}">
                  <a16:creationId xmlns:a16="http://schemas.microsoft.com/office/drawing/2014/main" id="{384A1239-1560-4C62-7E38-0CEF5AA5357A}"/>
                </a:ext>
              </a:extLst>
            </p:cNvPr>
            <p:cNvCxnSpPr>
              <a:cxnSpLocks/>
            </p:cNvCxnSpPr>
            <p:nvPr/>
          </p:nvCxnSpPr>
          <p:spPr bwMode="auto">
            <a:xfrm>
              <a:off x="5655366"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798" name="Straight Connector 32797">
              <a:extLst>
                <a:ext uri="{FF2B5EF4-FFF2-40B4-BE49-F238E27FC236}">
                  <a16:creationId xmlns:a16="http://schemas.microsoft.com/office/drawing/2014/main" id="{DF795E8C-3C5F-9EEE-0BE6-7AD43CEC0E5F}"/>
                </a:ext>
              </a:extLst>
            </p:cNvPr>
            <p:cNvCxnSpPr>
              <a:cxnSpLocks/>
            </p:cNvCxnSpPr>
            <p:nvPr/>
          </p:nvCxnSpPr>
          <p:spPr bwMode="auto">
            <a:xfrm>
              <a:off x="5645427"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799" name="Straight Connector 32798">
              <a:extLst>
                <a:ext uri="{FF2B5EF4-FFF2-40B4-BE49-F238E27FC236}">
                  <a16:creationId xmlns:a16="http://schemas.microsoft.com/office/drawing/2014/main" id="{745FAE5D-0818-C764-9182-9BA02AA06593}"/>
                </a:ext>
              </a:extLst>
            </p:cNvPr>
            <p:cNvCxnSpPr>
              <a:cxnSpLocks/>
            </p:cNvCxnSpPr>
            <p:nvPr/>
          </p:nvCxnSpPr>
          <p:spPr bwMode="auto">
            <a:xfrm>
              <a:off x="5613124"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0" name="Straight Connector 32799">
              <a:extLst>
                <a:ext uri="{FF2B5EF4-FFF2-40B4-BE49-F238E27FC236}">
                  <a16:creationId xmlns:a16="http://schemas.microsoft.com/office/drawing/2014/main" id="{CD35AE34-97AC-39EB-D6DD-A2141AE2A8D8}"/>
                </a:ext>
              </a:extLst>
            </p:cNvPr>
            <p:cNvCxnSpPr>
              <a:cxnSpLocks/>
            </p:cNvCxnSpPr>
            <p:nvPr/>
          </p:nvCxnSpPr>
          <p:spPr bwMode="auto">
            <a:xfrm>
              <a:off x="5601943"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1" name="Straight Connector 32800">
              <a:extLst>
                <a:ext uri="{FF2B5EF4-FFF2-40B4-BE49-F238E27FC236}">
                  <a16:creationId xmlns:a16="http://schemas.microsoft.com/office/drawing/2014/main" id="{2BFAE454-97E6-95E3-3F6D-262444ACF705}"/>
                </a:ext>
              </a:extLst>
            </p:cNvPr>
            <p:cNvCxnSpPr>
              <a:cxnSpLocks/>
            </p:cNvCxnSpPr>
            <p:nvPr/>
          </p:nvCxnSpPr>
          <p:spPr bwMode="auto">
            <a:xfrm>
              <a:off x="5587034"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2" name="Straight Connector 32801">
              <a:extLst>
                <a:ext uri="{FF2B5EF4-FFF2-40B4-BE49-F238E27FC236}">
                  <a16:creationId xmlns:a16="http://schemas.microsoft.com/office/drawing/2014/main" id="{B737DD2C-1073-2E76-6352-BD69E128C105}"/>
                </a:ext>
              </a:extLst>
            </p:cNvPr>
            <p:cNvCxnSpPr>
              <a:cxnSpLocks/>
            </p:cNvCxnSpPr>
            <p:nvPr/>
          </p:nvCxnSpPr>
          <p:spPr bwMode="auto">
            <a:xfrm>
              <a:off x="5343525"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3" name="Straight Connector 32802">
              <a:extLst>
                <a:ext uri="{FF2B5EF4-FFF2-40B4-BE49-F238E27FC236}">
                  <a16:creationId xmlns:a16="http://schemas.microsoft.com/office/drawing/2014/main" id="{B7B87601-A28C-FB60-8966-1EA422F3A0F9}"/>
                </a:ext>
              </a:extLst>
            </p:cNvPr>
            <p:cNvCxnSpPr>
              <a:cxnSpLocks/>
            </p:cNvCxnSpPr>
            <p:nvPr/>
          </p:nvCxnSpPr>
          <p:spPr bwMode="auto">
            <a:xfrm>
              <a:off x="5329858"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4" name="Straight Connector 32803">
              <a:extLst>
                <a:ext uri="{FF2B5EF4-FFF2-40B4-BE49-F238E27FC236}">
                  <a16:creationId xmlns:a16="http://schemas.microsoft.com/office/drawing/2014/main" id="{DBCA47B1-6BF8-91FE-82AF-32EB637F11D6}"/>
                </a:ext>
              </a:extLst>
            </p:cNvPr>
            <p:cNvCxnSpPr>
              <a:cxnSpLocks/>
            </p:cNvCxnSpPr>
            <p:nvPr/>
          </p:nvCxnSpPr>
          <p:spPr bwMode="auto">
            <a:xfrm>
              <a:off x="5318677"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5" name="Straight Connector 32804">
              <a:extLst>
                <a:ext uri="{FF2B5EF4-FFF2-40B4-BE49-F238E27FC236}">
                  <a16:creationId xmlns:a16="http://schemas.microsoft.com/office/drawing/2014/main" id="{EC227D6A-A763-2BC5-91B6-0C47FC1325D8}"/>
                </a:ext>
              </a:extLst>
            </p:cNvPr>
            <p:cNvCxnSpPr>
              <a:cxnSpLocks/>
            </p:cNvCxnSpPr>
            <p:nvPr/>
          </p:nvCxnSpPr>
          <p:spPr bwMode="auto">
            <a:xfrm>
              <a:off x="5297556"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6" name="Straight Connector 32805">
              <a:extLst>
                <a:ext uri="{FF2B5EF4-FFF2-40B4-BE49-F238E27FC236}">
                  <a16:creationId xmlns:a16="http://schemas.microsoft.com/office/drawing/2014/main" id="{391E3E5A-3443-DA2D-EA2F-46B831CD20A8}"/>
                </a:ext>
              </a:extLst>
            </p:cNvPr>
            <p:cNvCxnSpPr>
              <a:cxnSpLocks/>
            </p:cNvCxnSpPr>
            <p:nvPr/>
          </p:nvCxnSpPr>
          <p:spPr bwMode="auto">
            <a:xfrm>
              <a:off x="5247860" y="454839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7" name="Straight Connector 32806">
              <a:extLst>
                <a:ext uri="{FF2B5EF4-FFF2-40B4-BE49-F238E27FC236}">
                  <a16:creationId xmlns:a16="http://schemas.microsoft.com/office/drawing/2014/main" id="{56A59E6C-BF7E-A793-A124-5F099E33BF08}"/>
                </a:ext>
              </a:extLst>
            </p:cNvPr>
            <p:cNvCxnSpPr>
              <a:cxnSpLocks/>
            </p:cNvCxnSpPr>
            <p:nvPr/>
          </p:nvCxnSpPr>
          <p:spPr bwMode="auto">
            <a:xfrm>
              <a:off x="5025472" y="4521063"/>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8" name="Straight Connector 32807">
              <a:extLst>
                <a:ext uri="{FF2B5EF4-FFF2-40B4-BE49-F238E27FC236}">
                  <a16:creationId xmlns:a16="http://schemas.microsoft.com/office/drawing/2014/main" id="{B5ACDDEC-D4D0-147D-3EF9-BB4C5C560258}"/>
                </a:ext>
              </a:extLst>
            </p:cNvPr>
            <p:cNvCxnSpPr>
              <a:cxnSpLocks/>
            </p:cNvCxnSpPr>
            <p:nvPr/>
          </p:nvCxnSpPr>
          <p:spPr bwMode="auto">
            <a:xfrm>
              <a:off x="5009321" y="4521063"/>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09" name="Straight Connector 32808">
              <a:extLst>
                <a:ext uri="{FF2B5EF4-FFF2-40B4-BE49-F238E27FC236}">
                  <a16:creationId xmlns:a16="http://schemas.microsoft.com/office/drawing/2014/main" id="{1E88491B-FDB0-7553-E831-AA2AEC0D044E}"/>
                </a:ext>
              </a:extLst>
            </p:cNvPr>
            <p:cNvCxnSpPr>
              <a:cxnSpLocks/>
            </p:cNvCxnSpPr>
            <p:nvPr/>
          </p:nvCxnSpPr>
          <p:spPr bwMode="auto">
            <a:xfrm>
              <a:off x="5008078" y="449621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0" name="Straight Connector 32809">
              <a:extLst>
                <a:ext uri="{FF2B5EF4-FFF2-40B4-BE49-F238E27FC236}">
                  <a16:creationId xmlns:a16="http://schemas.microsoft.com/office/drawing/2014/main" id="{DACDDDEC-0980-C410-8EDA-3A5F7111CE06}"/>
                </a:ext>
              </a:extLst>
            </p:cNvPr>
            <p:cNvCxnSpPr>
              <a:cxnSpLocks/>
            </p:cNvCxnSpPr>
            <p:nvPr/>
          </p:nvCxnSpPr>
          <p:spPr bwMode="auto">
            <a:xfrm>
              <a:off x="4993169" y="449621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1" name="Straight Connector 32810">
              <a:extLst>
                <a:ext uri="{FF2B5EF4-FFF2-40B4-BE49-F238E27FC236}">
                  <a16:creationId xmlns:a16="http://schemas.microsoft.com/office/drawing/2014/main" id="{7BF587A8-78DB-06F2-A793-FF77EF81C7CB}"/>
                </a:ext>
              </a:extLst>
            </p:cNvPr>
            <p:cNvCxnSpPr>
              <a:cxnSpLocks/>
            </p:cNvCxnSpPr>
            <p:nvPr/>
          </p:nvCxnSpPr>
          <p:spPr bwMode="auto">
            <a:xfrm>
              <a:off x="4967079" y="449621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2" name="Straight Connector 32811">
              <a:extLst>
                <a:ext uri="{FF2B5EF4-FFF2-40B4-BE49-F238E27FC236}">
                  <a16:creationId xmlns:a16="http://schemas.microsoft.com/office/drawing/2014/main" id="{8C3D1403-3F45-706E-7E3F-2E0E3D0BC221}"/>
                </a:ext>
              </a:extLst>
            </p:cNvPr>
            <p:cNvCxnSpPr>
              <a:cxnSpLocks/>
            </p:cNvCxnSpPr>
            <p:nvPr/>
          </p:nvCxnSpPr>
          <p:spPr bwMode="auto">
            <a:xfrm>
              <a:off x="4898748" y="449621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3" name="Straight Connector 32812">
              <a:extLst>
                <a:ext uri="{FF2B5EF4-FFF2-40B4-BE49-F238E27FC236}">
                  <a16:creationId xmlns:a16="http://schemas.microsoft.com/office/drawing/2014/main" id="{C1FF0211-8075-DF27-1F55-EFD6538E3B72}"/>
                </a:ext>
              </a:extLst>
            </p:cNvPr>
            <p:cNvCxnSpPr>
              <a:cxnSpLocks/>
            </p:cNvCxnSpPr>
            <p:nvPr/>
          </p:nvCxnSpPr>
          <p:spPr bwMode="auto">
            <a:xfrm>
              <a:off x="4732267" y="4480064"/>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4" name="Straight Connector 32813">
              <a:extLst>
                <a:ext uri="{FF2B5EF4-FFF2-40B4-BE49-F238E27FC236}">
                  <a16:creationId xmlns:a16="http://schemas.microsoft.com/office/drawing/2014/main" id="{B78362D9-F391-BA81-5221-C409B4CF0513}"/>
                </a:ext>
              </a:extLst>
            </p:cNvPr>
            <p:cNvCxnSpPr>
              <a:cxnSpLocks/>
            </p:cNvCxnSpPr>
            <p:nvPr/>
          </p:nvCxnSpPr>
          <p:spPr bwMode="auto">
            <a:xfrm>
              <a:off x="4726056" y="446639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5" name="Straight Connector 32814">
              <a:extLst>
                <a:ext uri="{FF2B5EF4-FFF2-40B4-BE49-F238E27FC236}">
                  <a16:creationId xmlns:a16="http://schemas.microsoft.com/office/drawing/2014/main" id="{45CF8BCB-4997-B2A5-CF5A-00C5386E908D}"/>
                </a:ext>
              </a:extLst>
            </p:cNvPr>
            <p:cNvCxnSpPr>
              <a:cxnSpLocks/>
            </p:cNvCxnSpPr>
            <p:nvPr/>
          </p:nvCxnSpPr>
          <p:spPr bwMode="auto">
            <a:xfrm>
              <a:off x="4709904" y="446639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6" name="Straight Connector 32815">
              <a:extLst>
                <a:ext uri="{FF2B5EF4-FFF2-40B4-BE49-F238E27FC236}">
                  <a16:creationId xmlns:a16="http://schemas.microsoft.com/office/drawing/2014/main" id="{C4DD955D-1AC8-E4E8-30DD-31C0B4CD2C99}"/>
                </a:ext>
              </a:extLst>
            </p:cNvPr>
            <p:cNvCxnSpPr>
              <a:cxnSpLocks/>
            </p:cNvCxnSpPr>
            <p:nvPr/>
          </p:nvCxnSpPr>
          <p:spPr bwMode="auto">
            <a:xfrm>
              <a:off x="4693753" y="446639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7" name="Straight Connector 32816">
              <a:extLst>
                <a:ext uri="{FF2B5EF4-FFF2-40B4-BE49-F238E27FC236}">
                  <a16:creationId xmlns:a16="http://schemas.microsoft.com/office/drawing/2014/main" id="{E6A07A7C-4267-82C3-76EE-46CC7DD7D77F}"/>
                </a:ext>
              </a:extLst>
            </p:cNvPr>
            <p:cNvCxnSpPr>
              <a:cxnSpLocks/>
            </p:cNvCxnSpPr>
            <p:nvPr/>
          </p:nvCxnSpPr>
          <p:spPr bwMode="auto">
            <a:xfrm>
              <a:off x="4661451" y="446639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8" name="Straight Connector 32817">
              <a:extLst>
                <a:ext uri="{FF2B5EF4-FFF2-40B4-BE49-F238E27FC236}">
                  <a16:creationId xmlns:a16="http://schemas.microsoft.com/office/drawing/2014/main" id="{1431117F-B407-C22A-C46F-4E5A6DE3F07F}"/>
                </a:ext>
              </a:extLst>
            </p:cNvPr>
            <p:cNvCxnSpPr>
              <a:cxnSpLocks/>
            </p:cNvCxnSpPr>
            <p:nvPr/>
          </p:nvCxnSpPr>
          <p:spPr bwMode="auto">
            <a:xfrm>
              <a:off x="4488759" y="444900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19" name="Straight Connector 32818">
              <a:extLst>
                <a:ext uri="{FF2B5EF4-FFF2-40B4-BE49-F238E27FC236}">
                  <a16:creationId xmlns:a16="http://schemas.microsoft.com/office/drawing/2014/main" id="{CD3FB15A-D261-6CF0-81AA-528FC73FD72D}"/>
                </a:ext>
              </a:extLst>
            </p:cNvPr>
            <p:cNvCxnSpPr>
              <a:cxnSpLocks/>
            </p:cNvCxnSpPr>
            <p:nvPr/>
          </p:nvCxnSpPr>
          <p:spPr bwMode="auto">
            <a:xfrm>
              <a:off x="4451487" y="444900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0" name="Straight Connector 32819">
              <a:extLst>
                <a:ext uri="{FF2B5EF4-FFF2-40B4-BE49-F238E27FC236}">
                  <a16:creationId xmlns:a16="http://schemas.microsoft.com/office/drawing/2014/main" id="{E92D3B12-3262-500E-2E9A-EDB70592A62F}"/>
                </a:ext>
              </a:extLst>
            </p:cNvPr>
            <p:cNvCxnSpPr>
              <a:cxnSpLocks/>
            </p:cNvCxnSpPr>
            <p:nvPr/>
          </p:nvCxnSpPr>
          <p:spPr bwMode="auto">
            <a:xfrm>
              <a:off x="4447760" y="444900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1" name="Straight Connector 32820">
              <a:extLst>
                <a:ext uri="{FF2B5EF4-FFF2-40B4-BE49-F238E27FC236}">
                  <a16:creationId xmlns:a16="http://schemas.microsoft.com/office/drawing/2014/main" id="{3C928A2A-ABA2-5AA5-86FC-61CF37DDA1D8}"/>
                </a:ext>
              </a:extLst>
            </p:cNvPr>
            <p:cNvCxnSpPr>
              <a:cxnSpLocks/>
            </p:cNvCxnSpPr>
            <p:nvPr/>
          </p:nvCxnSpPr>
          <p:spPr bwMode="auto">
            <a:xfrm>
              <a:off x="4437821" y="444900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2" name="Straight Connector 32821">
              <a:extLst>
                <a:ext uri="{FF2B5EF4-FFF2-40B4-BE49-F238E27FC236}">
                  <a16:creationId xmlns:a16="http://schemas.microsoft.com/office/drawing/2014/main" id="{98D22A34-A34F-7898-D474-A5BA9FD53D96}"/>
                </a:ext>
              </a:extLst>
            </p:cNvPr>
            <p:cNvCxnSpPr>
              <a:cxnSpLocks/>
            </p:cNvCxnSpPr>
            <p:nvPr/>
          </p:nvCxnSpPr>
          <p:spPr bwMode="auto">
            <a:xfrm>
              <a:off x="4414215" y="444900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3" name="Straight Connector 32822">
              <a:extLst>
                <a:ext uri="{FF2B5EF4-FFF2-40B4-BE49-F238E27FC236}">
                  <a16:creationId xmlns:a16="http://schemas.microsoft.com/office/drawing/2014/main" id="{53A545CE-8A38-F77A-45B4-5CE41FC739FE}"/>
                </a:ext>
              </a:extLst>
            </p:cNvPr>
            <p:cNvCxnSpPr>
              <a:cxnSpLocks/>
            </p:cNvCxnSpPr>
            <p:nvPr/>
          </p:nvCxnSpPr>
          <p:spPr bwMode="auto">
            <a:xfrm>
              <a:off x="4404275" y="444900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4" name="Straight Connector 32823">
              <a:extLst>
                <a:ext uri="{FF2B5EF4-FFF2-40B4-BE49-F238E27FC236}">
                  <a16:creationId xmlns:a16="http://schemas.microsoft.com/office/drawing/2014/main" id="{37BCBBB0-34A5-4CF6-CB79-A48A7E093627}"/>
                </a:ext>
              </a:extLst>
            </p:cNvPr>
            <p:cNvCxnSpPr>
              <a:cxnSpLocks/>
            </p:cNvCxnSpPr>
            <p:nvPr/>
          </p:nvCxnSpPr>
          <p:spPr bwMode="auto">
            <a:xfrm>
              <a:off x="4395578" y="4441550"/>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5" name="Straight Connector 32824">
              <a:extLst>
                <a:ext uri="{FF2B5EF4-FFF2-40B4-BE49-F238E27FC236}">
                  <a16:creationId xmlns:a16="http://schemas.microsoft.com/office/drawing/2014/main" id="{49E775D4-6A0B-372E-B480-02DBC386001E}"/>
                </a:ext>
              </a:extLst>
            </p:cNvPr>
            <p:cNvCxnSpPr>
              <a:cxnSpLocks/>
            </p:cNvCxnSpPr>
            <p:nvPr/>
          </p:nvCxnSpPr>
          <p:spPr bwMode="auto">
            <a:xfrm>
              <a:off x="4263884" y="440924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6" name="Straight Connector 32825">
              <a:extLst>
                <a:ext uri="{FF2B5EF4-FFF2-40B4-BE49-F238E27FC236}">
                  <a16:creationId xmlns:a16="http://schemas.microsoft.com/office/drawing/2014/main" id="{DAA66988-E132-2B29-94DD-DA77B6315175}"/>
                </a:ext>
              </a:extLst>
            </p:cNvPr>
            <p:cNvCxnSpPr>
              <a:cxnSpLocks/>
            </p:cNvCxnSpPr>
            <p:nvPr/>
          </p:nvCxnSpPr>
          <p:spPr bwMode="auto">
            <a:xfrm>
              <a:off x="4191825" y="440924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7" name="Straight Connector 32826">
              <a:extLst>
                <a:ext uri="{FF2B5EF4-FFF2-40B4-BE49-F238E27FC236}">
                  <a16:creationId xmlns:a16="http://schemas.microsoft.com/office/drawing/2014/main" id="{93A736B8-DB9C-C129-4922-07439AA6C1EB}"/>
                </a:ext>
              </a:extLst>
            </p:cNvPr>
            <p:cNvCxnSpPr>
              <a:cxnSpLocks/>
            </p:cNvCxnSpPr>
            <p:nvPr/>
          </p:nvCxnSpPr>
          <p:spPr bwMode="auto">
            <a:xfrm>
              <a:off x="4174431" y="440924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8" name="Straight Connector 32827">
              <a:extLst>
                <a:ext uri="{FF2B5EF4-FFF2-40B4-BE49-F238E27FC236}">
                  <a16:creationId xmlns:a16="http://schemas.microsoft.com/office/drawing/2014/main" id="{1E80EEDD-9B71-2A99-46D4-0BC1B0B3D54D}"/>
                </a:ext>
              </a:extLst>
            </p:cNvPr>
            <p:cNvCxnSpPr>
              <a:cxnSpLocks/>
            </p:cNvCxnSpPr>
            <p:nvPr/>
          </p:nvCxnSpPr>
          <p:spPr bwMode="auto">
            <a:xfrm>
              <a:off x="4166976" y="440924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29" name="Straight Connector 32828">
              <a:extLst>
                <a:ext uri="{FF2B5EF4-FFF2-40B4-BE49-F238E27FC236}">
                  <a16:creationId xmlns:a16="http://schemas.microsoft.com/office/drawing/2014/main" id="{60DCE617-95FF-144B-751C-6313FD58B334}"/>
                </a:ext>
              </a:extLst>
            </p:cNvPr>
            <p:cNvCxnSpPr>
              <a:cxnSpLocks/>
            </p:cNvCxnSpPr>
            <p:nvPr/>
          </p:nvCxnSpPr>
          <p:spPr bwMode="auto">
            <a:xfrm>
              <a:off x="4149583" y="4403036"/>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0" name="Straight Connector 32829">
              <a:extLst>
                <a:ext uri="{FF2B5EF4-FFF2-40B4-BE49-F238E27FC236}">
                  <a16:creationId xmlns:a16="http://schemas.microsoft.com/office/drawing/2014/main" id="{127204FB-0E11-0D7B-8866-2D3ED8FE28B2}"/>
                </a:ext>
              </a:extLst>
            </p:cNvPr>
            <p:cNvCxnSpPr>
              <a:cxnSpLocks/>
            </p:cNvCxnSpPr>
            <p:nvPr/>
          </p:nvCxnSpPr>
          <p:spPr bwMode="auto">
            <a:xfrm>
              <a:off x="4140887" y="439930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1" name="Straight Connector 32830">
              <a:extLst>
                <a:ext uri="{FF2B5EF4-FFF2-40B4-BE49-F238E27FC236}">
                  <a16:creationId xmlns:a16="http://schemas.microsoft.com/office/drawing/2014/main" id="{7424A9E8-D7B8-FCFD-DF1E-1601E31EB902}"/>
                </a:ext>
              </a:extLst>
            </p:cNvPr>
            <p:cNvCxnSpPr>
              <a:cxnSpLocks/>
            </p:cNvCxnSpPr>
            <p:nvPr/>
          </p:nvCxnSpPr>
          <p:spPr bwMode="auto">
            <a:xfrm>
              <a:off x="4127220" y="4394339"/>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2" name="Straight Connector 32831">
              <a:extLst>
                <a:ext uri="{FF2B5EF4-FFF2-40B4-BE49-F238E27FC236}">
                  <a16:creationId xmlns:a16="http://schemas.microsoft.com/office/drawing/2014/main" id="{5E85010B-6B29-7A03-E04F-F7D27477AD5F}"/>
                </a:ext>
              </a:extLst>
            </p:cNvPr>
            <p:cNvCxnSpPr>
              <a:cxnSpLocks/>
            </p:cNvCxnSpPr>
            <p:nvPr/>
          </p:nvCxnSpPr>
          <p:spPr bwMode="auto">
            <a:xfrm>
              <a:off x="4112311" y="4394339"/>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3" name="Straight Connector 32832">
              <a:extLst>
                <a:ext uri="{FF2B5EF4-FFF2-40B4-BE49-F238E27FC236}">
                  <a16:creationId xmlns:a16="http://schemas.microsoft.com/office/drawing/2014/main" id="{ACE8E987-D9FC-47F7-6F33-0DB460E74D23}"/>
                </a:ext>
              </a:extLst>
            </p:cNvPr>
            <p:cNvCxnSpPr>
              <a:cxnSpLocks/>
            </p:cNvCxnSpPr>
            <p:nvPr/>
          </p:nvCxnSpPr>
          <p:spPr bwMode="auto">
            <a:xfrm>
              <a:off x="4080009" y="4390611"/>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4" name="Straight Connector 32833">
              <a:extLst>
                <a:ext uri="{FF2B5EF4-FFF2-40B4-BE49-F238E27FC236}">
                  <a16:creationId xmlns:a16="http://schemas.microsoft.com/office/drawing/2014/main" id="{539CB77F-C89A-E1F4-0F9B-A0E5D0AC1958}"/>
                </a:ext>
              </a:extLst>
            </p:cNvPr>
            <p:cNvCxnSpPr>
              <a:cxnSpLocks/>
            </p:cNvCxnSpPr>
            <p:nvPr/>
          </p:nvCxnSpPr>
          <p:spPr bwMode="auto">
            <a:xfrm>
              <a:off x="4000496" y="4390611"/>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5" name="Straight Connector 32834">
              <a:extLst>
                <a:ext uri="{FF2B5EF4-FFF2-40B4-BE49-F238E27FC236}">
                  <a16:creationId xmlns:a16="http://schemas.microsoft.com/office/drawing/2014/main" id="{98E528BD-EA9E-369F-E9C2-F6F433F3239A}"/>
                </a:ext>
              </a:extLst>
            </p:cNvPr>
            <p:cNvCxnSpPr>
              <a:cxnSpLocks/>
            </p:cNvCxnSpPr>
            <p:nvPr/>
          </p:nvCxnSpPr>
          <p:spPr bwMode="auto">
            <a:xfrm>
              <a:off x="3887439" y="4390611"/>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6" name="Straight Connector 32835">
              <a:extLst>
                <a:ext uri="{FF2B5EF4-FFF2-40B4-BE49-F238E27FC236}">
                  <a16:creationId xmlns:a16="http://schemas.microsoft.com/office/drawing/2014/main" id="{32BCF1DA-4E86-7CCE-7B74-577EFCDC8EC7}"/>
                </a:ext>
              </a:extLst>
            </p:cNvPr>
            <p:cNvCxnSpPr>
              <a:cxnSpLocks/>
            </p:cNvCxnSpPr>
            <p:nvPr/>
          </p:nvCxnSpPr>
          <p:spPr bwMode="auto">
            <a:xfrm>
              <a:off x="3848925" y="4384399"/>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7" name="Straight Connector 32836">
              <a:extLst>
                <a:ext uri="{FF2B5EF4-FFF2-40B4-BE49-F238E27FC236}">
                  <a16:creationId xmlns:a16="http://schemas.microsoft.com/office/drawing/2014/main" id="{AEC9B480-C926-17DD-0213-49676F18356B}"/>
                </a:ext>
              </a:extLst>
            </p:cNvPr>
            <p:cNvCxnSpPr>
              <a:cxnSpLocks/>
            </p:cNvCxnSpPr>
            <p:nvPr/>
          </p:nvCxnSpPr>
          <p:spPr bwMode="auto">
            <a:xfrm>
              <a:off x="3834017" y="4384399"/>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8" name="Straight Connector 32837">
              <a:extLst>
                <a:ext uri="{FF2B5EF4-FFF2-40B4-BE49-F238E27FC236}">
                  <a16:creationId xmlns:a16="http://schemas.microsoft.com/office/drawing/2014/main" id="{0109A094-5352-2739-A84F-A25280A1DBD4}"/>
                </a:ext>
              </a:extLst>
            </p:cNvPr>
            <p:cNvCxnSpPr>
              <a:cxnSpLocks/>
            </p:cNvCxnSpPr>
            <p:nvPr/>
          </p:nvCxnSpPr>
          <p:spPr bwMode="auto">
            <a:xfrm>
              <a:off x="3829047" y="4367006"/>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39" name="Straight Connector 32838">
              <a:extLst>
                <a:ext uri="{FF2B5EF4-FFF2-40B4-BE49-F238E27FC236}">
                  <a16:creationId xmlns:a16="http://schemas.microsoft.com/office/drawing/2014/main" id="{AD919530-AACC-415A-D3F5-9C27A4326850}"/>
                </a:ext>
              </a:extLst>
            </p:cNvPr>
            <p:cNvCxnSpPr>
              <a:cxnSpLocks/>
            </p:cNvCxnSpPr>
            <p:nvPr/>
          </p:nvCxnSpPr>
          <p:spPr bwMode="auto">
            <a:xfrm>
              <a:off x="3814139" y="4357067"/>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0" name="Straight Connector 32839">
              <a:extLst>
                <a:ext uri="{FF2B5EF4-FFF2-40B4-BE49-F238E27FC236}">
                  <a16:creationId xmlns:a16="http://schemas.microsoft.com/office/drawing/2014/main" id="{7018BABF-F162-8665-B479-DFB06AE91B27}"/>
                </a:ext>
              </a:extLst>
            </p:cNvPr>
            <p:cNvCxnSpPr>
              <a:cxnSpLocks/>
            </p:cNvCxnSpPr>
            <p:nvPr/>
          </p:nvCxnSpPr>
          <p:spPr bwMode="auto">
            <a:xfrm>
              <a:off x="3748292" y="434588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1" name="Straight Connector 32840">
              <a:extLst>
                <a:ext uri="{FF2B5EF4-FFF2-40B4-BE49-F238E27FC236}">
                  <a16:creationId xmlns:a16="http://schemas.microsoft.com/office/drawing/2014/main" id="{3853EB39-8022-A4E2-7503-A98AC8666A18}"/>
                </a:ext>
              </a:extLst>
            </p:cNvPr>
            <p:cNvCxnSpPr>
              <a:cxnSpLocks/>
            </p:cNvCxnSpPr>
            <p:nvPr/>
          </p:nvCxnSpPr>
          <p:spPr bwMode="auto">
            <a:xfrm>
              <a:off x="3579327" y="4328491"/>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2" name="Straight Connector 32841">
              <a:extLst>
                <a:ext uri="{FF2B5EF4-FFF2-40B4-BE49-F238E27FC236}">
                  <a16:creationId xmlns:a16="http://schemas.microsoft.com/office/drawing/2014/main" id="{FBECCFFA-3D0C-D217-5B5A-0B0292C4A564}"/>
                </a:ext>
              </a:extLst>
            </p:cNvPr>
            <p:cNvCxnSpPr>
              <a:cxnSpLocks/>
            </p:cNvCxnSpPr>
            <p:nvPr/>
          </p:nvCxnSpPr>
          <p:spPr bwMode="auto">
            <a:xfrm>
              <a:off x="3538328" y="4323521"/>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3" name="Straight Connector 32842">
              <a:extLst>
                <a:ext uri="{FF2B5EF4-FFF2-40B4-BE49-F238E27FC236}">
                  <a16:creationId xmlns:a16="http://schemas.microsoft.com/office/drawing/2014/main" id="{EB03DA2B-6915-6B3B-0528-341EF4F29AA0}"/>
                </a:ext>
              </a:extLst>
            </p:cNvPr>
            <p:cNvCxnSpPr>
              <a:cxnSpLocks/>
            </p:cNvCxnSpPr>
            <p:nvPr/>
          </p:nvCxnSpPr>
          <p:spPr bwMode="auto">
            <a:xfrm>
              <a:off x="3529631" y="4314825"/>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4" name="Straight Connector 32843">
              <a:extLst>
                <a:ext uri="{FF2B5EF4-FFF2-40B4-BE49-F238E27FC236}">
                  <a16:creationId xmlns:a16="http://schemas.microsoft.com/office/drawing/2014/main" id="{A8AC022C-97AF-19AB-4FEE-3DFA6F012F1E}"/>
                </a:ext>
              </a:extLst>
            </p:cNvPr>
            <p:cNvCxnSpPr>
              <a:cxnSpLocks/>
            </p:cNvCxnSpPr>
            <p:nvPr/>
          </p:nvCxnSpPr>
          <p:spPr bwMode="auto">
            <a:xfrm>
              <a:off x="3510995" y="4307370"/>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5" name="Straight Connector 32844">
              <a:extLst>
                <a:ext uri="{FF2B5EF4-FFF2-40B4-BE49-F238E27FC236}">
                  <a16:creationId xmlns:a16="http://schemas.microsoft.com/office/drawing/2014/main" id="{5FAE7F7C-A920-36D9-99A2-0335ADF8C286}"/>
                </a:ext>
              </a:extLst>
            </p:cNvPr>
            <p:cNvCxnSpPr>
              <a:cxnSpLocks/>
            </p:cNvCxnSpPr>
            <p:nvPr/>
          </p:nvCxnSpPr>
          <p:spPr bwMode="auto">
            <a:xfrm>
              <a:off x="3011554" y="4224130"/>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6" name="Straight Connector 32845">
              <a:extLst>
                <a:ext uri="{FF2B5EF4-FFF2-40B4-BE49-F238E27FC236}">
                  <a16:creationId xmlns:a16="http://schemas.microsoft.com/office/drawing/2014/main" id="{3ADC17FA-6153-1F68-8942-9AEF202169E5}"/>
                </a:ext>
              </a:extLst>
            </p:cNvPr>
            <p:cNvCxnSpPr>
              <a:cxnSpLocks/>
            </p:cNvCxnSpPr>
            <p:nvPr/>
          </p:nvCxnSpPr>
          <p:spPr bwMode="auto">
            <a:xfrm>
              <a:off x="2677351" y="4122254"/>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7" name="Straight Connector 32846">
              <a:extLst>
                <a:ext uri="{FF2B5EF4-FFF2-40B4-BE49-F238E27FC236}">
                  <a16:creationId xmlns:a16="http://schemas.microsoft.com/office/drawing/2014/main" id="{579B0BEE-12DE-4307-6383-39423DF19336}"/>
                </a:ext>
              </a:extLst>
            </p:cNvPr>
            <p:cNvCxnSpPr>
              <a:cxnSpLocks/>
            </p:cNvCxnSpPr>
            <p:nvPr/>
          </p:nvCxnSpPr>
          <p:spPr bwMode="auto">
            <a:xfrm>
              <a:off x="2662443" y="411355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8" name="Straight Connector 32847">
              <a:extLst>
                <a:ext uri="{FF2B5EF4-FFF2-40B4-BE49-F238E27FC236}">
                  <a16:creationId xmlns:a16="http://schemas.microsoft.com/office/drawing/2014/main" id="{3D23EE0E-DEDA-9C87-E503-C7EDF7940D5C}"/>
                </a:ext>
              </a:extLst>
            </p:cNvPr>
            <p:cNvCxnSpPr>
              <a:cxnSpLocks/>
            </p:cNvCxnSpPr>
            <p:nvPr/>
          </p:nvCxnSpPr>
          <p:spPr bwMode="auto">
            <a:xfrm>
              <a:off x="2613990" y="405640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49" name="Straight Connector 32848">
              <a:extLst>
                <a:ext uri="{FF2B5EF4-FFF2-40B4-BE49-F238E27FC236}">
                  <a16:creationId xmlns:a16="http://schemas.microsoft.com/office/drawing/2014/main" id="{36400F2E-A2B8-2F42-6450-6CE4EC13A537}"/>
                </a:ext>
              </a:extLst>
            </p:cNvPr>
            <p:cNvCxnSpPr>
              <a:cxnSpLocks/>
            </p:cNvCxnSpPr>
            <p:nvPr/>
          </p:nvCxnSpPr>
          <p:spPr bwMode="auto">
            <a:xfrm>
              <a:off x="2559325" y="4048954"/>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50" name="Straight Connector 32849">
              <a:extLst>
                <a:ext uri="{FF2B5EF4-FFF2-40B4-BE49-F238E27FC236}">
                  <a16:creationId xmlns:a16="http://schemas.microsoft.com/office/drawing/2014/main" id="{4382594E-3297-D6E4-DABE-D78976629CB8}"/>
                </a:ext>
              </a:extLst>
            </p:cNvPr>
            <p:cNvCxnSpPr>
              <a:cxnSpLocks/>
            </p:cNvCxnSpPr>
            <p:nvPr/>
          </p:nvCxnSpPr>
          <p:spPr bwMode="auto">
            <a:xfrm>
              <a:off x="2451237" y="4048954"/>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51" name="Straight Connector 32850">
              <a:extLst>
                <a:ext uri="{FF2B5EF4-FFF2-40B4-BE49-F238E27FC236}">
                  <a16:creationId xmlns:a16="http://schemas.microsoft.com/office/drawing/2014/main" id="{461F304B-A445-D116-2E51-DA81B69A9E32}"/>
                </a:ext>
              </a:extLst>
            </p:cNvPr>
            <p:cNvCxnSpPr>
              <a:cxnSpLocks/>
            </p:cNvCxnSpPr>
            <p:nvPr/>
          </p:nvCxnSpPr>
          <p:spPr bwMode="auto">
            <a:xfrm>
              <a:off x="2380421" y="4025348"/>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52" name="Straight Connector 32851">
              <a:extLst>
                <a:ext uri="{FF2B5EF4-FFF2-40B4-BE49-F238E27FC236}">
                  <a16:creationId xmlns:a16="http://schemas.microsoft.com/office/drawing/2014/main" id="{89CE06A7-8DE6-731A-272E-23B470782C8C}"/>
                </a:ext>
              </a:extLst>
            </p:cNvPr>
            <p:cNvCxnSpPr>
              <a:cxnSpLocks/>
            </p:cNvCxnSpPr>
            <p:nvPr/>
          </p:nvCxnSpPr>
          <p:spPr bwMode="auto">
            <a:xfrm>
              <a:off x="2366754" y="4016652"/>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53" name="Straight Connector 32852">
              <a:extLst>
                <a:ext uri="{FF2B5EF4-FFF2-40B4-BE49-F238E27FC236}">
                  <a16:creationId xmlns:a16="http://schemas.microsoft.com/office/drawing/2014/main" id="{E49A520E-A417-9469-7946-6252EEB8CD0B}"/>
                </a:ext>
              </a:extLst>
            </p:cNvPr>
            <p:cNvCxnSpPr>
              <a:cxnSpLocks/>
            </p:cNvCxnSpPr>
            <p:nvPr/>
          </p:nvCxnSpPr>
          <p:spPr bwMode="auto">
            <a:xfrm>
              <a:off x="2336937" y="3964471"/>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54" name="Straight Connector 32853">
              <a:extLst>
                <a:ext uri="{FF2B5EF4-FFF2-40B4-BE49-F238E27FC236}">
                  <a16:creationId xmlns:a16="http://schemas.microsoft.com/office/drawing/2014/main" id="{3927BEED-1FA5-2323-B067-0CB8E3C26F1C}"/>
                </a:ext>
              </a:extLst>
            </p:cNvPr>
            <p:cNvCxnSpPr>
              <a:cxnSpLocks/>
            </p:cNvCxnSpPr>
            <p:nvPr/>
          </p:nvCxnSpPr>
          <p:spPr bwMode="auto">
            <a:xfrm>
              <a:off x="2103367" y="3907321"/>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55" name="Straight Connector 32854">
              <a:extLst>
                <a:ext uri="{FF2B5EF4-FFF2-40B4-BE49-F238E27FC236}">
                  <a16:creationId xmlns:a16="http://schemas.microsoft.com/office/drawing/2014/main" id="{C881D344-BB2A-EDF6-2A77-1AA29C6332FE}"/>
                </a:ext>
              </a:extLst>
            </p:cNvPr>
            <p:cNvCxnSpPr>
              <a:cxnSpLocks/>
            </p:cNvCxnSpPr>
            <p:nvPr/>
          </p:nvCxnSpPr>
          <p:spPr bwMode="auto">
            <a:xfrm>
              <a:off x="1926947" y="3794264"/>
              <a:ext cx="0" cy="57149"/>
            </a:xfrm>
            <a:prstGeom prst="line">
              <a:avLst/>
            </a:prstGeom>
            <a:noFill/>
            <a:ln w="28575" cap="flat" cmpd="sng" algn="ctr">
              <a:solidFill>
                <a:schemeClr val="accent1"/>
              </a:solidFill>
              <a:prstDash val="solid"/>
              <a:round/>
              <a:headEnd type="none" w="med" len="med"/>
              <a:tailEnd type="none" w="med" len="med"/>
            </a:ln>
            <a:effectLst/>
          </p:spPr>
        </p:cxnSp>
        <p:cxnSp>
          <p:nvCxnSpPr>
            <p:cNvPr id="32856" name="Straight Connector 32855">
              <a:extLst>
                <a:ext uri="{FF2B5EF4-FFF2-40B4-BE49-F238E27FC236}">
                  <a16:creationId xmlns:a16="http://schemas.microsoft.com/office/drawing/2014/main" id="{05101459-04AB-6350-3D48-F7A62E199044}"/>
                </a:ext>
              </a:extLst>
            </p:cNvPr>
            <p:cNvCxnSpPr>
              <a:cxnSpLocks/>
            </p:cNvCxnSpPr>
            <p:nvPr/>
          </p:nvCxnSpPr>
          <p:spPr bwMode="auto">
            <a:xfrm flipH="1">
              <a:off x="2011430" y="3872533"/>
              <a:ext cx="60879" cy="0"/>
            </a:xfrm>
            <a:prstGeom prst="line">
              <a:avLst/>
            </a:prstGeom>
            <a:noFill/>
            <a:ln w="28575" cap="flat" cmpd="sng" algn="ctr">
              <a:solidFill>
                <a:schemeClr val="accent1"/>
              </a:solidFill>
              <a:prstDash val="solid"/>
              <a:round/>
              <a:headEnd type="none" w="med" len="med"/>
              <a:tailEnd type="none" w="med" len="med"/>
            </a:ln>
            <a:effectLst/>
          </p:spPr>
        </p:cxnSp>
        <p:cxnSp>
          <p:nvCxnSpPr>
            <p:cNvPr id="32859" name="Straight Connector 32858">
              <a:extLst>
                <a:ext uri="{FF2B5EF4-FFF2-40B4-BE49-F238E27FC236}">
                  <a16:creationId xmlns:a16="http://schemas.microsoft.com/office/drawing/2014/main" id="{B22DDC49-FCCA-964D-24F8-6696B007DF9F}"/>
                </a:ext>
              </a:extLst>
            </p:cNvPr>
            <p:cNvCxnSpPr>
              <a:cxnSpLocks/>
            </p:cNvCxnSpPr>
            <p:nvPr/>
          </p:nvCxnSpPr>
          <p:spPr bwMode="auto">
            <a:xfrm flipH="1">
              <a:off x="2302151" y="3991803"/>
              <a:ext cx="70818" cy="0"/>
            </a:xfrm>
            <a:prstGeom prst="line">
              <a:avLst/>
            </a:prstGeom>
            <a:noFill/>
            <a:ln w="28575" cap="flat" cmpd="sng" algn="ctr">
              <a:solidFill>
                <a:schemeClr val="accent1"/>
              </a:solidFill>
              <a:prstDash val="solid"/>
              <a:round/>
              <a:headEnd type="none" w="med" len="med"/>
              <a:tailEnd type="none" w="med" len="med"/>
            </a:ln>
            <a:effectLst/>
          </p:spPr>
        </p:cxnSp>
        <p:cxnSp>
          <p:nvCxnSpPr>
            <p:cNvPr id="32861" name="Straight Connector 32860">
              <a:extLst>
                <a:ext uri="{FF2B5EF4-FFF2-40B4-BE49-F238E27FC236}">
                  <a16:creationId xmlns:a16="http://schemas.microsoft.com/office/drawing/2014/main" id="{5BF8FAC8-E713-89E1-6C81-7D95CD9B6E63}"/>
                </a:ext>
              </a:extLst>
            </p:cNvPr>
            <p:cNvCxnSpPr>
              <a:cxnSpLocks/>
            </p:cNvCxnSpPr>
            <p:nvPr/>
          </p:nvCxnSpPr>
          <p:spPr bwMode="auto">
            <a:xfrm flipH="1">
              <a:off x="2328241" y="4042741"/>
              <a:ext cx="70818" cy="0"/>
            </a:xfrm>
            <a:prstGeom prst="line">
              <a:avLst/>
            </a:prstGeom>
            <a:noFill/>
            <a:ln w="28575" cap="flat" cmpd="sng" algn="ctr">
              <a:solidFill>
                <a:schemeClr val="accent1"/>
              </a:solidFill>
              <a:prstDash val="solid"/>
              <a:round/>
              <a:headEnd type="none" w="med" len="med"/>
              <a:tailEnd type="none" w="med" len="med"/>
            </a:ln>
            <a:effectLst/>
          </p:spPr>
        </p:cxnSp>
        <p:cxnSp>
          <p:nvCxnSpPr>
            <p:cNvPr id="32862" name="Straight Connector 32861">
              <a:extLst>
                <a:ext uri="{FF2B5EF4-FFF2-40B4-BE49-F238E27FC236}">
                  <a16:creationId xmlns:a16="http://schemas.microsoft.com/office/drawing/2014/main" id="{FC9F7649-C146-03D6-080E-74285A265328}"/>
                </a:ext>
              </a:extLst>
            </p:cNvPr>
            <p:cNvCxnSpPr>
              <a:cxnSpLocks/>
            </p:cNvCxnSpPr>
            <p:nvPr/>
          </p:nvCxnSpPr>
          <p:spPr bwMode="auto">
            <a:xfrm flipH="1">
              <a:off x="2582932" y="4092436"/>
              <a:ext cx="70818" cy="0"/>
            </a:xfrm>
            <a:prstGeom prst="line">
              <a:avLst/>
            </a:prstGeom>
            <a:noFill/>
            <a:ln w="28575" cap="flat" cmpd="sng" algn="ctr">
              <a:solidFill>
                <a:schemeClr val="accent1"/>
              </a:solidFill>
              <a:prstDash val="solid"/>
              <a:round/>
              <a:headEnd type="none" w="med" len="med"/>
              <a:tailEnd type="none" w="med" len="med"/>
            </a:ln>
            <a:effectLst/>
          </p:spPr>
        </p:cxnSp>
        <p:cxnSp>
          <p:nvCxnSpPr>
            <p:cNvPr id="32863" name="Straight Connector 32862">
              <a:extLst>
                <a:ext uri="{FF2B5EF4-FFF2-40B4-BE49-F238E27FC236}">
                  <a16:creationId xmlns:a16="http://schemas.microsoft.com/office/drawing/2014/main" id="{328D832D-F100-6924-C0F4-EF81AF90D780}"/>
                </a:ext>
              </a:extLst>
            </p:cNvPr>
            <p:cNvCxnSpPr>
              <a:cxnSpLocks/>
            </p:cNvCxnSpPr>
            <p:nvPr/>
          </p:nvCxnSpPr>
          <p:spPr bwMode="auto">
            <a:xfrm flipH="1">
              <a:off x="2569265" y="4088708"/>
              <a:ext cx="70818" cy="0"/>
            </a:xfrm>
            <a:prstGeom prst="line">
              <a:avLst/>
            </a:prstGeom>
            <a:noFill/>
            <a:ln w="28575" cap="flat" cmpd="sng" algn="ctr">
              <a:solidFill>
                <a:schemeClr val="accent1"/>
              </a:solidFill>
              <a:prstDash val="solid"/>
              <a:round/>
              <a:headEnd type="none" w="med" len="med"/>
              <a:tailEnd type="none" w="med" len="med"/>
            </a:ln>
            <a:effectLst/>
          </p:spPr>
        </p:cxnSp>
        <p:cxnSp>
          <p:nvCxnSpPr>
            <p:cNvPr id="32864" name="Straight Connector 32863">
              <a:extLst>
                <a:ext uri="{FF2B5EF4-FFF2-40B4-BE49-F238E27FC236}">
                  <a16:creationId xmlns:a16="http://schemas.microsoft.com/office/drawing/2014/main" id="{E91CF275-FD37-3013-9F1D-1D001EDC5D01}"/>
                </a:ext>
              </a:extLst>
            </p:cNvPr>
            <p:cNvCxnSpPr>
              <a:cxnSpLocks/>
            </p:cNvCxnSpPr>
            <p:nvPr/>
          </p:nvCxnSpPr>
          <p:spPr bwMode="auto">
            <a:xfrm flipH="1">
              <a:off x="2621445" y="4147100"/>
              <a:ext cx="70818" cy="0"/>
            </a:xfrm>
            <a:prstGeom prst="line">
              <a:avLst/>
            </a:prstGeom>
            <a:noFill/>
            <a:ln w="28575" cap="flat" cmpd="sng" algn="ctr">
              <a:solidFill>
                <a:schemeClr val="accent1"/>
              </a:solidFill>
              <a:prstDash val="solid"/>
              <a:round/>
              <a:headEnd type="none" w="med" len="med"/>
              <a:tailEnd type="none" w="med" len="med"/>
            </a:ln>
            <a:effectLst/>
          </p:spPr>
        </p:cxnSp>
        <p:cxnSp>
          <p:nvCxnSpPr>
            <p:cNvPr id="32865" name="Straight Connector 32864">
              <a:extLst>
                <a:ext uri="{FF2B5EF4-FFF2-40B4-BE49-F238E27FC236}">
                  <a16:creationId xmlns:a16="http://schemas.microsoft.com/office/drawing/2014/main" id="{9FB784BC-27F3-3B83-BD52-EC4171DF3512}"/>
                </a:ext>
              </a:extLst>
            </p:cNvPr>
            <p:cNvCxnSpPr>
              <a:cxnSpLocks/>
            </p:cNvCxnSpPr>
            <p:nvPr/>
          </p:nvCxnSpPr>
          <p:spPr bwMode="auto">
            <a:xfrm flipH="1">
              <a:off x="4365763" y="4476333"/>
              <a:ext cx="70818" cy="0"/>
            </a:xfrm>
            <a:prstGeom prst="line">
              <a:avLst/>
            </a:prstGeom>
            <a:noFill/>
            <a:ln w="28575" cap="flat" cmpd="sng" algn="ctr">
              <a:solidFill>
                <a:schemeClr val="accent1"/>
              </a:solidFill>
              <a:prstDash val="solid"/>
              <a:round/>
              <a:headEnd type="none" w="med" len="med"/>
              <a:tailEnd type="none" w="med" len="med"/>
            </a:ln>
            <a:effectLst/>
          </p:spPr>
        </p:cxnSp>
        <p:cxnSp>
          <p:nvCxnSpPr>
            <p:cNvPr id="32866" name="Straight Connector 32865">
              <a:extLst>
                <a:ext uri="{FF2B5EF4-FFF2-40B4-BE49-F238E27FC236}">
                  <a16:creationId xmlns:a16="http://schemas.microsoft.com/office/drawing/2014/main" id="{71F1548D-122C-5943-4362-EAF9EFEC74F9}"/>
                </a:ext>
              </a:extLst>
            </p:cNvPr>
            <p:cNvCxnSpPr>
              <a:cxnSpLocks/>
            </p:cNvCxnSpPr>
            <p:nvPr/>
          </p:nvCxnSpPr>
          <p:spPr bwMode="auto">
            <a:xfrm flipH="1">
              <a:off x="4986958" y="4552119"/>
              <a:ext cx="7081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904" name="Group 32903">
            <a:extLst>
              <a:ext uri="{FF2B5EF4-FFF2-40B4-BE49-F238E27FC236}">
                <a16:creationId xmlns:a16="http://schemas.microsoft.com/office/drawing/2014/main" id="{5C1B3F38-A63E-DDBA-1D93-C2080D7A25D2}"/>
              </a:ext>
            </a:extLst>
          </p:cNvPr>
          <p:cNvGrpSpPr/>
          <p:nvPr/>
        </p:nvGrpSpPr>
        <p:grpSpPr>
          <a:xfrm>
            <a:off x="1921372" y="3862474"/>
            <a:ext cx="3735915" cy="881589"/>
            <a:chOff x="1921372" y="3867189"/>
            <a:chExt cx="3735915" cy="881589"/>
          </a:xfrm>
        </p:grpSpPr>
        <p:cxnSp>
          <p:nvCxnSpPr>
            <p:cNvPr id="32871" name="Straight Connector 32870">
              <a:extLst>
                <a:ext uri="{FF2B5EF4-FFF2-40B4-BE49-F238E27FC236}">
                  <a16:creationId xmlns:a16="http://schemas.microsoft.com/office/drawing/2014/main" id="{5F29B3F9-9612-720A-6F66-83A01373CCD2}"/>
                </a:ext>
              </a:extLst>
            </p:cNvPr>
            <p:cNvCxnSpPr>
              <a:cxnSpLocks/>
            </p:cNvCxnSpPr>
            <p:nvPr/>
          </p:nvCxnSpPr>
          <p:spPr bwMode="auto">
            <a:xfrm>
              <a:off x="2243105" y="4085206"/>
              <a:ext cx="0" cy="57149"/>
            </a:xfrm>
            <a:prstGeom prst="line">
              <a:avLst/>
            </a:prstGeom>
            <a:noFill/>
            <a:ln w="28575" cap="flat" cmpd="sng" algn="ctr">
              <a:solidFill>
                <a:schemeClr val="accent3"/>
              </a:solidFill>
              <a:prstDash val="solid"/>
              <a:round/>
              <a:headEnd type="none" w="med" len="med"/>
              <a:tailEnd type="none" w="med" len="med"/>
            </a:ln>
            <a:effectLst/>
          </p:spPr>
        </p:cxnSp>
        <p:grpSp>
          <p:nvGrpSpPr>
            <p:cNvPr id="32903" name="Group 32902">
              <a:extLst>
                <a:ext uri="{FF2B5EF4-FFF2-40B4-BE49-F238E27FC236}">
                  <a16:creationId xmlns:a16="http://schemas.microsoft.com/office/drawing/2014/main" id="{5A008175-D7A0-A9FC-D042-E1B1E5C5028E}"/>
                </a:ext>
              </a:extLst>
            </p:cNvPr>
            <p:cNvGrpSpPr/>
            <p:nvPr/>
          </p:nvGrpSpPr>
          <p:grpSpPr>
            <a:xfrm>
              <a:off x="1921372" y="3867189"/>
              <a:ext cx="3735915" cy="881589"/>
              <a:chOff x="1921372" y="3867189"/>
              <a:chExt cx="3735915" cy="881589"/>
            </a:xfrm>
          </p:grpSpPr>
          <p:cxnSp>
            <p:nvCxnSpPr>
              <p:cNvPr id="32873" name="Straight Connector 32872">
                <a:extLst>
                  <a:ext uri="{FF2B5EF4-FFF2-40B4-BE49-F238E27FC236}">
                    <a16:creationId xmlns:a16="http://schemas.microsoft.com/office/drawing/2014/main" id="{E40E1B6D-CD1F-3F60-7675-03ADF81E8888}"/>
                  </a:ext>
                </a:extLst>
              </p:cNvPr>
              <p:cNvCxnSpPr>
                <a:cxnSpLocks/>
              </p:cNvCxnSpPr>
              <p:nvPr/>
            </p:nvCxnSpPr>
            <p:spPr bwMode="auto">
              <a:xfrm>
                <a:off x="3536389" y="4532880"/>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95" name="Straight Connector 32894">
                <a:extLst>
                  <a:ext uri="{FF2B5EF4-FFF2-40B4-BE49-F238E27FC236}">
                    <a16:creationId xmlns:a16="http://schemas.microsoft.com/office/drawing/2014/main" id="{B5412760-96C8-59DB-829D-8308996351E8}"/>
                  </a:ext>
                </a:extLst>
              </p:cNvPr>
              <p:cNvCxnSpPr>
                <a:cxnSpLocks/>
              </p:cNvCxnSpPr>
              <p:nvPr/>
            </p:nvCxnSpPr>
            <p:spPr bwMode="auto">
              <a:xfrm flipH="1">
                <a:off x="3769148" y="4597155"/>
                <a:ext cx="65559" cy="0"/>
              </a:xfrm>
              <a:prstGeom prst="line">
                <a:avLst/>
              </a:prstGeom>
              <a:noFill/>
              <a:ln w="28575" cap="flat" cmpd="sng" algn="ctr">
                <a:solidFill>
                  <a:schemeClr val="accent3"/>
                </a:solidFill>
                <a:prstDash val="solid"/>
                <a:round/>
                <a:headEnd type="none" w="med" len="med"/>
                <a:tailEnd type="none" w="med" len="med"/>
              </a:ln>
              <a:effectLst/>
            </p:spPr>
          </p:cxnSp>
          <p:grpSp>
            <p:nvGrpSpPr>
              <p:cNvPr id="32902" name="Group 32901">
                <a:extLst>
                  <a:ext uri="{FF2B5EF4-FFF2-40B4-BE49-F238E27FC236}">
                    <a16:creationId xmlns:a16="http://schemas.microsoft.com/office/drawing/2014/main" id="{6DF219C4-454D-1668-09CB-656EDE107212}"/>
                  </a:ext>
                </a:extLst>
              </p:cNvPr>
              <p:cNvGrpSpPr/>
              <p:nvPr/>
            </p:nvGrpSpPr>
            <p:grpSpPr>
              <a:xfrm>
                <a:off x="1921372" y="3867189"/>
                <a:ext cx="3735915" cy="881589"/>
                <a:chOff x="1921372" y="3867189"/>
                <a:chExt cx="3735915" cy="881589"/>
              </a:xfrm>
            </p:grpSpPr>
            <p:cxnSp>
              <p:nvCxnSpPr>
                <p:cNvPr id="32869" name="Straight Connector 32868">
                  <a:extLst>
                    <a:ext uri="{FF2B5EF4-FFF2-40B4-BE49-F238E27FC236}">
                      <a16:creationId xmlns:a16="http://schemas.microsoft.com/office/drawing/2014/main" id="{8DABECF4-7B70-5C71-B86A-0A728EF6E359}"/>
                    </a:ext>
                  </a:extLst>
                </p:cNvPr>
                <p:cNvCxnSpPr>
                  <a:cxnSpLocks/>
                </p:cNvCxnSpPr>
                <p:nvPr/>
              </p:nvCxnSpPr>
              <p:spPr bwMode="auto">
                <a:xfrm>
                  <a:off x="2822906" y="4399782"/>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70" name="Straight Connector 32869">
                  <a:extLst>
                    <a:ext uri="{FF2B5EF4-FFF2-40B4-BE49-F238E27FC236}">
                      <a16:creationId xmlns:a16="http://schemas.microsoft.com/office/drawing/2014/main" id="{39AD11DF-6BB7-E20C-B90E-8CE71B1FD87A}"/>
                    </a:ext>
                  </a:extLst>
                </p:cNvPr>
                <p:cNvCxnSpPr>
                  <a:cxnSpLocks/>
                </p:cNvCxnSpPr>
                <p:nvPr/>
              </p:nvCxnSpPr>
              <p:spPr bwMode="auto">
                <a:xfrm>
                  <a:off x="2499222" y="419103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72" name="Straight Connector 32871">
                  <a:extLst>
                    <a:ext uri="{FF2B5EF4-FFF2-40B4-BE49-F238E27FC236}">
                      <a16:creationId xmlns:a16="http://schemas.microsoft.com/office/drawing/2014/main" id="{10896060-CA1F-FAA6-7B5C-DA25EECAE3E6}"/>
                    </a:ext>
                  </a:extLst>
                </p:cNvPr>
                <p:cNvCxnSpPr>
                  <a:cxnSpLocks/>
                </p:cNvCxnSpPr>
                <p:nvPr/>
              </p:nvCxnSpPr>
              <p:spPr bwMode="auto">
                <a:xfrm>
                  <a:off x="1921372" y="386718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92" name="Straight Connector 32891">
                  <a:extLst>
                    <a:ext uri="{FF2B5EF4-FFF2-40B4-BE49-F238E27FC236}">
                      <a16:creationId xmlns:a16="http://schemas.microsoft.com/office/drawing/2014/main" id="{C3640FEC-A625-0E07-DBF3-9260BDB284AA}"/>
                    </a:ext>
                  </a:extLst>
                </p:cNvPr>
                <p:cNvCxnSpPr>
                  <a:cxnSpLocks/>
                </p:cNvCxnSpPr>
                <p:nvPr/>
              </p:nvCxnSpPr>
              <p:spPr bwMode="auto">
                <a:xfrm flipH="1">
                  <a:off x="2209290" y="4116997"/>
                  <a:ext cx="65559" cy="0"/>
                </a:xfrm>
                <a:prstGeom prst="line">
                  <a:avLst/>
                </a:prstGeom>
                <a:noFill/>
                <a:ln w="28575" cap="flat" cmpd="sng" algn="ctr">
                  <a:solidFill>
                    <a:schemeClr val="accent3"/>
                  </a:solidFill>
                  <a:prstDash val="solid"/>
                  <a:round/>
                  <a:headEnd type="none" w="med" len="med"/>
                  <a:tailEnd type="none" w="med" len="med"/>
                </a:ln>
                <a:effectLst/>
              </p:spPr>
            </p:cxnSp>
            <p:grpSp>
              <p:nvGrpSpPr>
                <p:cNvPr id="32901" name="Group 32900">
                  <a:extLst>
                    <a:ext uri="{FF2B5EF4-FFF2-40B4-BE49-F238E27FC236}">
                      <a16:creationId xmlns:a16="http://schemas.microsoft.com/office/drawing/2014/main" id="{6A3AE1B0-BF57-A98D-0664-7C62B79A9F96}"/>
                    </a:ext>
                  </a:extLst>
                </p:cNvPr>
                <p:cNvGrpSpPr/>
                <p:nvPr/>
              </p:nvGrpSpPr>
              <p:grpSpPr>
                <a:xfrm>
                  <a:off x="3541680" y="4532880"/>
                  <a:ext cx="2115607" cy="215898"/>
                  <a:chOff x="3541680" y="4532880"/>
                  <a:chExt cx="2115607" cy="215898"/>
                </a:xfrm>
              </p:grpSpPr>
              <p:cxnSp>
                <p:nvCxnSpPr>
                  <p:cNvPr id="32874" name="Straight Connector 32873">
                    <a:extLst>
                      <a:ext uri="{FF2B5EF4-FFF2-40B4-BE49-F238E27FC236}">
                        <a16:creationId xmlns:a16="http://schemas.microsoft.com/office/drawing/2014/main" id="{1B5C53F1-6CA0-70C9-4C16-B028D7E4CB80}"/>
                      </a:ext>
                    </a:extLst>
                  </p:cNvPr>
                  <p:cNvCxnSpPr>
                    <a:cxnSpLocks/>
                  </p:cNvCxnSpPr>
                  <p:nvPr/>
                </p:nvCxnSpPr>
                <p:spPr bwMode="auto">
                  <a:xfrm>
                    <a:off x="3541680" y="4532880"/>
                    <a:ext cx="0" cy="57149"/>
                  </a:xfrm>
                  <a:prstGeom prst="line">
                    <a:avLst/>
                  </a:prstGeom>
                  <a:noFill/>
                  <a:ln w="28575" cap="flat" cmpd="sng" algn="ctr">
                    <a:solidFill>
                      <a:schemeClr val="accent3"/>
                    </a:solidFill>
                    <a:prstDash val="solid"/>
                    <a:round/>
                    <a:headEnd type="none" w="med" len="med"/>
                    <a:tailEnd type="none" w="med" len="med"/>
                  </a:ln>
                  <a:effectLst/>
                </p:spPr>
              </p:cxnSp>
              <p:grpSp>
                <p:nvGrpSpPr>
                  <p:cNvPr id="32900" name="Group 32899">
                    <a:extLst>
                      <a:ext uri="{FF2B5EF4-FFF2-40B4-BE49-F238E27FC236}">
                        <a16:creationId xmlns:a16="http://schemas.microsoft.com/office/drawing/2014/main" id="{9D006F8F-49D1-D475-CD3A-91CEE576F97F}"/>
                      </a:ext>
                    </a:extLst>
                  </p:cNvPr>
                  <p:cNvGrpSpPr/>
                  <p:nvPr/>
                </p:nvGrpSpPr>
                <p:grpSpPr>
                  <a:xfrm>
                    <a:off x="3780956" y="4568863"/>
                    <a:ext cx="1876331" cy="179915"/>
                    <a:chOff x="3780956" y="4568863"/>
                    <a:chExt cx="1876331" cy="179915"/>
                  </a:xfrm>
                </p:grpSpPr>
                <p:cxnSp>
                  <p:nvCxnSpPr>
                    <p:cNvPr id="32875" name="Straight Connector 32874">
                      <a:extLst>
                        <a:ext uri="{FF2B5EF4-FFF2-40B4-BE49-F238E27FC236}">
                          <a16:creationId xmlns:a16="http://schemas.microsoft.com/office/drawing/2014/main" id="{20440D08-7A40-420F-0E33-49B45EAC5D2C}"/>
                        </a:ext>
                      </a:extLst>
                    </p:cNvPr>
                    <p:cNvCxnSpPr>
                      <a:cxnSpLocks/>
                    </p:cNvCxnSpPr>
                    <p:nvPr/>
                  </p:nvCxnSpPr>
                  <p:spPr bwMode="auto">
                    <a:xfrm>
                      <a:off x="3805205" y="4568863"/>
                      <a:ext cx="0" cy="57149"/>
                    </a:xfrm>
                    <a:prstGeom prst="line">
                      <a:avLst/>
                    </a:prstGeom>
                    <a:noFill/>
                    <a:ln w="28575" cap="flat" cmpd="sng" algn="ctr">
                      <a:solidFill>
                        <a:schemeClr val="accent3"/>
                      </a:solidFill>
                      <a:prstDash val="solid"/>
                      <a:round/>
                      <a:headEnd type="none" w="med" len="med"/>
                      <a:tailEnd type="none" w="med" len="med"/>
                    </a:ln>
                    <a:effectLst/>
                  </p:spPr>
                </p:cxnSp>
                <p:grpSp>
                  <p:nvGrpSpPr>
                    <p:cNvPr id="32899" name="Group 32898">
                      <a:extLst>
                        <a:ext uri="{FF2B5EF4-FFF2-40B4-BE49-F238E27FC236}">
                          <a16:creationId xmlns:a16="http://schemas.microsoft.com/office/drawing/2014/main" id="{FB6721BB-FAB0-E33B-2C2F-6C4158004D77}"/>
                        </a:ext>
                      </a:extLst>
                    </p:cNvPr>
                    <p:cNvGrpSpPr/>
                    <p:nvPr/>
                  </p:nvGrpSpPr>
                  <p:grpSpPr>
                    <a:xfrm>
                      <a:off x="3780956" y="4599555"/>
                      <a:ext cx="1876331" cy="149223"/>
                      <a:chOff x="3780956" y="4599555"/>
                      <a:chExt cx="1876331" cy="149223"/>
                    </a:xfrm>
                  </p:grpSpPr>
                  <p:cxnSp>
                    <p:nvCxnSpPr>
                      <p:cNvPr id="32896" name="Straight Connector 32895">
                        <a:extLst>
                          <a:ext uri="{FF2B5EF4-FFF2-40B4-BE49-F238E27FC236}">
                            <a16:creationId xmlns:a16="http://schemas.microsoft.com/office/drawing/2014/main" id="{493C18D6-8105-BAD8-B23B-15DF5C12809B}"/>
                          </a:ext>
                        </a:extLst>
                      </p:cNvPr>
                      <p:cNvCxnSpPr>
                        <a:cxnSpLocks/>
                      </p:cNvCxnSpPr>
                      <p:nvPr/>
                    </p:nvCxnSpPr>
                    <p:spPr bwMode="auto">
                      <a:xfrm flipH="1">
                        <a:off x="3780956" y="4603715"/>
                        <a:ext cx="65559" cy="0"/>
                      </a:xfrm>
                      <a:prstGeom prst="line">
                        <a:avLst/>
                      </a:prstGeom>
                      <a:noFill/>
                      <a:ln w="28575" cap="flat" cmpd="sng" algn="ctr">
                        <a:solidFill>
                          <a:schemeClr val="accent3"/>
                        </a:solidFill>
                        <a:prstDash val="solid"/>
                        <a:round/>
                        <a:headEnd type="none" w="med" len="med"/>
                        <a:tailEnd type="none" w="med" len="med"/>
                      </a:ln>
                      <a:effectLst/>
                    </p:spPr>
                  </p:cxnSp>
                  <p:grpSp>
                    <p:nvGrpSpPr>
                      <p:cNvPr id="32898" name="Group 32897">
                        <a:extLst>
                          <a:ext uri="{FF2B5EF4-FFF2-40B4-BE49-F238E27FC236}">
                            <a16:creationId xmlns:a16="http://schemas.microsoft.com/office/drawing/2014/main" id="{3F5CA7DA-0ED2-6517-0D8E-6CF4C3FC9555}"/>
                          </a:ext>
                        </a:extLst>
                      </p:cNvPr>
                      <p:cNvGrpSpPr/>
                      <p:nvPr/>
                    </p:nvGrpSpPr>
                    <p:grpSpPr>
                      <a:xfrm>
                        <a:off x="3862355" y="4599555"/>
                        <a:ext cx="1794932" cy="149223"/>
                        <a:chOff x="3862355" y="4599555"/>
                        <a:chExt cx="1794932" cy="149223"/>
                      </a:xfrm>
                    </p:grpSpPr>
                    <p:grpSp>
                      <p:nvGrpSpPr>
                        <p:cNvPr id="32891" name="Group 32890">
                          <a:extLst>
                            <a:ext uri="{FF2B5EF4-FFF2-40B4-BE49-F238E27FC236}">
                              <a16:creationId xmlns:a16="http://schemas.microsoft.com/office/drawing/2014/main" id="{71037BC6-70B9-7CE3-481D-F1B165A85603}"/>
                            </a:ext>
                          </a:extLst>
                        </p:cNvPr>
                        <p:cNvGrpSpPr/>
                        <p:nvPr/>
                      </p:nvGrpSpPr>
                      <p:grpSpPr>
                        <a:xfrm>
                          <a:off x="3862355" y="4599555"/>
                          <a:ext cx="1794932" cy="149223"/>
                          <a:chOff x="3862355" y="4599555"/>
                          <a:chExt cx="1794932" cy="149223"/>
                        </a:xfrm>
                      </p:grpSpPr>
                      <p:cxnSp>
                        <p:nvCxnSpPr>
                          <p:cNvPr id="32876" name="Straight Connector 32875">
                            <a:extLst>
                              <a:ext uri="{FF2B5EF4-FFF2-40B4-BE49-F238E27FC236}">
                                <a16:creationId xmlns:a16="http://schemas.microsoft.com/office/drawing/2014/main" id="{1CAF6FED-A72F-6FB6-5D93-8D79B26E8FBD}"/>
                              </a:ext>
                            </a:extLst>
                          </p:cNvPr>
                          <p:cNvCxnSpPr>
                            <a:cxnSpLocks/>
                          </p:cNvCxnSpPr>
                          <p:nvPr/>
                        </p:nvCxnSpPr>
                        <p:spPr bwMode="auto">
                          <a:xfrm>
                            <a:off x="3862355" y="4599555"/>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77" name="Straight Connector 32876">
                            <a:extLst>
                              <a:ext uri="{FF2B5EF4-FFF2-40B4-BE49-F238E27FC236}">
                                <a16:creationId xmlns:a16="http://schemas.microsoft.com/office/drawing/2014/main" id="{184E8902-0F85-9F9A-6420-2120BF5C2EEE}"/>
                              </a:ext>
                            </a:extLst>
                          </p:cNvPr>
                          <p:cNvCxnSpPr>
                            <a:cxnSpLocks/>
                          </p:cNvCxnSpPr>
                          <p:nvPr/>
                        </p:nvCxnSpPr>
                        <p:spPr bwMode="auto">
                          <a:xfrm>
                            <a:off x="3911038" y="4599555"/>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78" name="Straight Connector 32877">
                            <a:extLst>
                              <a:ext uri="{FF2B5EF4-FFF2-40B4-BE49-F238E27FC236}">
                                <a16:creationId xmlns:a16="http://schemas.microsoft.com/office/drawing/2014/main" id="{E16A5B13-4260-B6EC-4A62-347887D4CF81}"/>
                              </a:ext>
                            </a:extLst>
                          </p:cNvPr>
                          <p:cNvCxnSpPr>
                            <a:cxnSpLocks/>
                          </p:cNvCxnSpPr>
                          <p:nvPr/>
                        </p:nvCxnSpPr>
                        <p:spPr bwMode="auto">
                          <a:xfrm>
                            <a:off x="4097305" y="4621780"/>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79" name="Straight Connector 32878">
                            <a:extLst>
                              <a:ext uri="{FF2B5EF4-FFF2-40B4-BE49-F238E27FC236}">
                                <a16:creationId xmlns:a16="http://schemas.microsoft.com/office/drawing/2014/main" id="{2419709E-A8F1-3134-D01B-3900B4E0023F}"/>
                              </a:ext>
                            </a:extLst>
                          </p:cNvPr>
                          <p:cNvCxnSpPr>
                            <a:cxnSpLocks/>
                          </p:cNvCxnSpPr>
                          <p:nvPr/>
                        </p:nvCxnSpPr>
                        <p:spPr bwMode="auto">
                          <a:xfrm>
                            <a:off x="4131171" y="4621780"/>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0" name="Straight Connector 32879">
                            <a:extLst>
                              <a:ext uri="{FF2B5EF4-FFF2-40B4-BE49-F238E27FC236}">
                                <a16:creationId xmlns:a16="http://schemas.microsoft.com/office/drawing/2014/main" id="{593ECD23-468B-E1CF-42B1-17C180C2557D}"/>
                              </a:ext>
                            </a:extLst>
                          </p:cNvPr>
                          <p:cNvCxnSpPr>
                            <a:cxnSpLocks/>
                          </p:cNvCxnSpPr>
                          <p:nvPr/>
                        </p:nvCxnSpPr>
                        <p:spPr bwMode="auto">
                          <a:xfrm>
                            <a:off x="4285688" y="4654588"/>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1" name="Straight Connector 32880">
                            <a:extLst>
                              <a:ext uri="{FF2B5EF4-FFF2-40B4-BE49-F238E27FC236}">
                                <a16:creationId xmlns:a16="http://schemas.microsoft.com/office/drawing/2014/main" id="{769EEE75-F55F-79AD-A267-D841AB76A9E8}"/>
                              </a:ext>
                            </a:extLst>
                          </p:cNvPr>
                          <p:cNvCxnSpPr>
                            <a:cxnSpLocks/>
                          </p:cNvCxnSpPr>
                          <p:nvPr/>
                        </p:nvCxnSpPr>
                        <p:spPr bwMode="auto">
                          <a:xfrm>
                            <a:off x="4392580" y="4654588"/>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2" name="Straight Connector 32881">
                            <a:extLst>
                              <a:ext uri="{FF2B5EF4-FFF2-40B4-BE49-F238E27FC236}">
                                <a16:creationId xmlns:a16="http://schemas.microsoft.com/office/drawing/2014/main" id="{29B0C83C-14EA-E87C-7332-0A19D99738A6}"/>
                              </a:ext>
                            </a:extLst>
                          </p:cNvPr>
                          <p:cNvCxnSpPr>
                            <a:cxnSpLocks/>
                          </p:cNvCxnSpPr>
                          <p:nvPr/>
                        </p:nvCxnSpPr>
                        <p:spPr bwMode="auto">
                          <a:xfrm>
                            <a:off x="4419039" y="469162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3" name="Straight Connector 32882">
                            <a:extLst>
                              <a:ext uri="{FF2B5EF4-FFF2-40B4-BE49-F238E27FC236}">
                                <a16:creationId xmlns:a16="http://schemas.microsoft.com/office/drawing/2014/main" id="{A19102C7-7B13-31B0-1762-CAEECD6188C5}"/>
                              </a:ext>
                            </a:extLst>
                          </p:cNvPr>
                          <p:cNvCxnSpPr>
                            <a:cxnSpLocks/>
                          </p:cNvCxnSpPr>
                          <p:nvPr/>
                        </p:nvCxnSpPr>
                        <p:spPr bwMode="auto">
                          <a:xfrm>
                            <a:off x="4694205" y="469162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4" name="Straight Connector 32883">
                            <a:extLst>
                              <a:ext uri="{FF2B5EF4-FFF2-40B4-BE49-F238E27FC236}">
                                <a16:creationId xmlns:a16="http://schemas.microsoft.com/office/drawing/2014/main" id="{4069ED78-9F6F-8201-F721-D273A4050976}"/>
                              </a:ext>
                            </a:extLst>
                          </p:cNvPr>
                          <p:cNvCxnSpPr>
                            <a:cxnSpLocks/>
                          </p:cNvCxnSpPr>
                          <p:nvPr/>
                        </p:nvCxnSpPr>
                        <p:spPr bwMode="auto">
                          <a:xfrm>
                            <a:off x="4702671" y="469162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5" name="Straight Connector 32884">
                            <a:extLst>
                              <a:ext uri="{FF2B5EF4-FFF2-40B4-BE49-F238E27FC236}">
                                <a16:creationId xmlns:a16="http://schemas.microsoft.com/office/drawing/2014/main" id="{D00A914F-E705-2BE0-8A0B-BA3F2236108D}"/>
                              </a:ext>
                            </a:extLst>
                          </p:cNvPr>
                          <p:cNvCxnSpPr>
                            <a:cxnSpLocks/>
                          </p:cNvCxnSpPr>
                          <p:nvPr/>
                        </p:nvCxnSpPr>
                        <p:spPr bwMode="auto">
                          <a:xfrm>
                            <a:off x="4724896" y="469162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6" name="Straight Connector 32885">
                            <a:extLst>
                              <a:ext uri="{FF2B5EF4-FFF2-40B4-BE49-F238E27FC236}">
                                <a16:creationId xmlns:a16="http://schemas.microsoft.com/office/drawing/2014/main" id="{4E3DD86E-3DA7-925E-C893-BEDF9689D794}"/>
                              </a:ext>
                            </a:extLst>
                          </p:cNvPr>
                          <p:cNvCxnSpPr>
                            <a:cxnSpLocks/>
                          </p:cNvCxnSpPr>
                          <p:nvPr/>
                        </p:nvCxnSpPr>
                        <p:spPr bwMode="auto">
                          <a:xfrm>
                            <a:off x="4977838" y="469162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7" name="Straight Connector 32886">
                            <a:extLst>
                              <a:ext uri="{FF2B5EF4-FFF2-40B4-BE49-F238E27FC236}">
                                <a16:creationId xmlns:a16="http://schemas.microsoft.com/office/drawing/2014/main" id="{535D6C84-99F7-5FE3-27B3-CBF75C08558F}"/>
                              </a:ext>
                            </a:extLst>
                          </p:cNvPr>
                          <p:cNvCxnSpPr>
                            <a:cxnSpLocks/>
                          </p:cNvCxnSpPr>
                          <p:nvPr/>
                        </p:nvCxnSpPr>
                        <p:spPr bwMode="auto">
                          <a:xfrm>
                            <a:off x="5153522" y="469162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8" name="Straight Connector 32887">
                            <a:extLst>
                              <a:ext uri="{FF2B5EF4-FFF2-40B4-BE49-F238E27FC236}">
                                <a16:creationId xmlns:a16="http://schemas.microsoft.com/office/drawing/2014/main" id="{835B92DE-89CF-F961-CD98-E14477C5A1FA}"/>
                              </a:ext>
                            </a:extLst>
                          </p:cNvPr>
                          <p:cNvCxnSpPr>
                            <a:cxnSpLocks/>
                          </p:cNvCxnSpPr>
                          <p:nvPr/>
                        </p:nvCxnSpPr>
                        <p:spPr bwMode="auto">
                          <a:xfrm>
                            <a:off x="5283697" y="469162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89" name="Straight Connector 32888">
                            <a:extLst>
                              <a:ext uri="{FF2B5EF4-FFF2-40B4-BE49-F238E27FC236}">
                                <a16:creationId xmlns:a16="http://schemas.microsoft.com/office/drawing/2014/main" id="{C92C614C-4F46-DF35-60D4-C72ECBC10354}"/>
                              </a:ext>
                            </a:extLst>
                          </p:cNvPr>
                          <p:cNvCxnSpPr>
                            <a:cxnSpLocks/>
                          </p:cNvCxnSpPr>
                          <p:nvPr/>
                        </p:nvCxnSpPr>
                        <p:spPr bwMode="auto">
                          <a:xfrm>
                            <a:off x="5324971" y="4691629"/>
                            <a:ext cx="0" cy="57149"/>
                          </a:xfrm>
                          <a:prstGeom prst="line">
                            <a:avLst/>
                          </a:prstGeom>
                          <a:noFill/>
                          <a:ln w="28575" cap="flat" cmpd="sng" algn="ctr">
                            <a:solidFill>
                              <a:schemeClr val="accent3"/>
                            </a:solidFill>
                            <a:prstDash val="solid"/>
                            <a:round/>
                            <a:headEnd type="none" w="med" len="med"/>
                            <a:tailEnd type="none" w="med" len="med"/>
                          </a:ln>
                          <a:effectLst/>
                        </p:spPr>
                      </p:cxnSp>
                      <p:cxnSp>
                        <p:nvCxnSpPr>
                          <p:cNvPr id="32890" name="Straight Connector 32889">
                            <a:extLst>
                              <a:ext uri="{FF2B5EF4-FFF2-40B4-BE49-F238E27FC236}">
                                <a16:creationId xmlns:a16="http://schemas.microsoft.com/office/drawing/2014/main" id="{57CC3883-C005-D6C0-79D9-1D3F83D9E46A}"/>
                              </a:ext>
                            </a:extLst>
                          </p:cNvPr>
                          <p:cNvCxnSpPr>
                            <a:cxnSpLocks/>
                          </p:cNvCxnSpPr>
                          <p:nvPr/>
                        </p:nvCxnSpPr>
                        <p:spPr bwMode="auto">
                          <a:xfrm>
                            <a:off x="5657287" y="4691629"/>
                            <a:ext cx="0" cy="57149"/>
                          </a:xfrm>
                          <a:prstGeom prst="line">
                            <a:avLst/>
                          </a:prstGeom>
                          <a:noFill/>
                          <a:ln w="28575" cap="flat" cmpd="sng" algn="ctr">
                            <a:solidFill>
                              <a:schemeClr val="accent3"/>
                            </a:solidFill>
                            <a:prstDash val="solid"/>
                            <a:round/>
                            <a:headEnd type="none" w="med" len="med"/>
                            <a:tailEnd type="none" w="med" len="med"/>
                          </a:ln>
                          <a:effectLst/>
                        </p:spPr>
                      </p:cxnSp>
                    </p:grpSp>
                    <p:cxnSp>
                      <p:nvCxnSpPr>
                        <p:cNvPr id="32897" name="Straight Connector 32896">
                          <a:extLst>
                            <a:ext uri="{FF2B5EF4-FFF2-40B4-BE49-F238E27FC236}">
                              <a16:creationId xmlns:a16="http://schemas.microsoft.com/office/drawing/2014/main" id="{093A3A34-D9F5-1E86-5E8F-EFC7D0984CB9}"/>
                            </a:ext>
                          </a:extLst>
                        </p:cNvPr>
                        <p:cNvCxnSpPr>
                          <a:cxnSpLocks/>
                        </p:cNvCxnSpPr>
                        <p:nvPr/>
                      </p:nvCxnSpPr>
                      <p:spPr bwMode="auto">
                        <a:xfrm flipH="1">
                          <a:off x="4384434" y="4717851"/>
                          <a:ext cx="65559" cy="0"/>
                        </a:xfrm>
                        <a:prstGeom prst="line">
                          <a:avLst/>
                        </a:prstGeom>
                        <a:noFill/>
                        <a:ln w="28575" cap="flat" cmpd="sng" algn="ctr">
                          <a:solidFill>
                            <a:schemeClr val="accent3"/>
                          </a:solidFill>
                          <a:prstDash val="solid"/>
                          <a:round/>
                          <a:headEnd type="none" w="med" len="med"/>
                          <a:tailEnd type="none" w="med" len="med"/>
                        </a:ln>
                        <a:effectLst/>
                      </p:spPr>
                    </p:cxnSp>
                  </p:grpSp>
                </p:grpSp>
              </p:grpSp>
            </p:grpSp>
          </p:grpSp>
        </p:grpSp>
      </p:grpSp>
      <p:grpSp>
        <p:nvGrpSpPr>
          <p:cNvPr id="32907" name="Group 32906">
            <a:extLst>
              <a:ext uri="{FF2B5EF4-FFF2-40B4-BE49-F238E27FC236}">
                <a16:creationId xmlns:a16="http://schemas.microsoft.com/office/drawing/2014/main" id="{B73F0446-8075-BA3B-0777-DF82D724F447}"/>
              </a:ext>
            </a:extLst>
          </p:cNvPr>
          <p:cNvGrpSpPr/>
          <p:nvPr/>
        </p:nvGrpSpPr>
        <p:grpSpPr>
          <a:xfrm>
            <a:off x="1672404" y="3819703"/>
            <a:ext cx="4009205" cy="755722"/>
            <a:chOff x="1672404" y="3819703"/>
            <a:chExt cx="4009205" cy="755722"/>
          </a:xfrm>
        </p:grpSpPr>
        <p:sp>
          <p:nvSpPr>
            <p:cNvPr id="32905" name="Freeform: Shape 32904">
              <a:extLst>
                <a:ext uri="{FF2B5EF4-FFF2-40B4-BE49-F238E27FC236}">
                  <a16:creationId xmlns:a16="http://schemas.microsoft.com/office/drawing/2014/main" id="{DEB9F5EA-D559-9AC9-334F-5FD42546C4EF}"/>
                </a:ext>
              </a:extLst>
            </p:cNvPr>
            <p:cNvSpPr/>
            <p:nvPr/>
          </p:nvSpPr>
          <p:spPr bwMode="auto">
            <a:xfrm>
              <a:off x="3085672" y="4259209"/>
              <a:ext cx="2595937" cy="316216"/>
            </a:xfrm>
            <a:custGeom>
              <a:avLst/>
              <a:gdLst>
                <a:gd name="connsiteX0" fmla="*/ 2595937 w 2595937"/>
                <a:gd name="connsiteY0" fmla="*/ 316216 h 316216"/>
                <a:gd name="connsiteX1" fmla="*/ 1954373 w 2595937"/>
                <a:gd name="connsiteY1" fmla="*/ 316216 h 316216"/>
                <a:gd name="connsiteX2" fmla="*/ 1954373 w 2595937"/>
                <a:gd name="connsiteY2" fmla="*/ 296809 h 316216"/>
                <a:gd name="connsiteX3" fmla="*/ 1920126 w 2595937"/>
                <a:gd name="connsiteY3" fmla="*/ 296809 h 316216"/>
                <a:gd name="connsiteX4" fmla="*/ 1920126 w 2595937"/>
                <a:gd name="connsiteY4" fmla="*/ 267128 h 316216"/>
                <a:gd name="connsiteX5" fmla="*/ 1658706 w 2595937"/>
                <a:gd name="connsiteY5" fmla="*/ 267128 h 316216"/>
                <a:gd name="connsiteX6" fmla="*/ 1658706 w 2595937"/>
                <a:gd name="connsiteY6" fmla="*/ 243155 h 316216"/>
                <a:gd name="connsiteX7" fmla="*/ 1642724 w 2595937"/>
                <a:gd name="connsiteY7" fmla="*/ 243155 h 316216"/>
                <a:gd name="connsiteX8" fmla="*/ 1642724 w 2595937"/>
                <a:gd name="connsiteY8" fmla="*/ 234022 h 316216"/>
                <a:gd name="connsiteX9" fmla="*/ 1438382 w 2595937"/>
                <a:gd name="connsiteY9" fmla="*/ 234022 h 316216"/>
                <a:gd name="connsiteX10" fmla="*/ 1438382 w 2595937"/>
                <a:gd name="connsiteY10" fmla="*/ 210049 h 316216"/>
                <a:gd name="connsiteX11" fmla="*/ 1303676 w 2595937"/>
                <a:gd name="connsiteY11" fmla="*/ 210049 h 316216"/>
                <a:gd name="connsiteX12" fmla="*/ 1303676 w 2595937"/>
                <a:gd name="connsiteY12" fmla="*/ 196351 h 316216"/>
                <a:gd name="connsiteX13" fmla="*/ 1271712 w 2595937"/>
                <a:gd name="connsiteY13" fmla="*/ 196351 h 316216"/>
                <a:gd name="connsiteX14" fmla="*/ 1271712 w 2595937"/>
                <a:gd name="connsiteY14" fmla="*/ 181510 h 316216"/>
                <a:gd name="connsiteX15" fmla="*/ 1219200 w 2595937"/>
                <a:gd name="connsiteY15" fmla="*/ 181510 h 316216"/>
                <a:gd name="connsiteX16" fmla="*/ 1219200 w 2595937"/>
                <a:gd name="connsiteY16" fmla="*/ 173519 h 316216"/>
                <a:gd name="connsiteX17" fmla="*/ 1059380 w 2595937"/>
                <a:gd name="connsiteY17" fmla="*/ 173519 h 316216"/>
                <a:gd name="connsiteX18" fmla="*/ 1059380 w 2595937"/>
                <a:gd name="connsiteY18" fmla="*/ 159820 h 316216"/>
                <a:gd name="connsiteX19" fmla="*/ 761429 w 2595937"/>
                <a:gd name="connsiteY19" fmla="*/ 159820 h 316216"/>
                <a:gd name="connsiteX20" fmla="*/ 761429 w 2595937"/>
                <a:gd name="connsiteY20" fmla="*/ 138130 h 316216"/>
                <a:gd name="connsiteX21" fmla="*/ 728324 w 2595937"/>
                <a:gd name="connsiteY21" fmla="*/ 138130 h 316216"/>
                <a:gd name="connsiteX22" fmla="*/ 728324 w 2595937"/>
                <a:gd name="connsiteY22" fmla="*/ 116440 h 316216"/>
                <a:gd name="connsiteX23" fmla="*/ 553663 w 2595937"/>
                <a:gd name="connsiteY23" fmla="*/ 116440 h 316216"/>
                <a:gd name="connsiteX24" fmla="*/ 553663 w 2595937"/>
                <a:gd name="connsiteY24" fmla="*/ 100458 h 316216"/>
                <a:gd name="connsiteX25" fmla="*/ 446355 w 2595937"/>
                <a:gd name="connsiteY25" fmla="*/ 100458 h 316216"/>
                <a:gd name="connsiteX26" fmla="*/ 446355 w 2595937"/>
                <a:gd name="connsiteY26" fmla="*/ 79910 h 316216"/>
                <a:gd name="connsiteX27" fmla="*/ 420099 w 2595937"/>
                <a:gd name="connsiteY27" fmla="*/ 79910 h 316216"/>
                <a:gd name="connsiteX28" fmla="*/ 420099 w 2595937"/>
                <a:gd name="connsiteY28" fmla="*/ 70778 h 316216"/>
                <a:gd name="connsiteX29" fmla="*/ 198634 w 2595937"/>
                <a:gd name="connsiteY29" fmla="*/ 70778 h 316216"/>
                <a:gd name="connsiteX30" fmla="*/ 198634 w 2595937"/>
                <a:gd name="connsiteY30" fmla="*/ 52512 h 316216"/>
                <a:gd name="connsiteX31" fmla="*/ 178085 w 2595937"/>
                <a:gd name="connsiteY31" fmla="*/ 52512 h 316216"/>
                <a:gd name="connsiteX32" fmla="*/ 178085 w 2595937"/>
                <a:gd name="connsiteY32" fmla="*/ 38813 h 316216"/>
                <a:gd name="connsiteX33" fmla="*/ 151829 w 2595937"/>
                <a:gd name="connsiteY33" fmla="*/ 38813 h 316216"/>
                <a:gd name="connsiteX34" fmla="*/ 151829 w 2595937"/>
                <a:gd name="connsiteY34" fmla="*/ 25115 h 316216"/>
                <a:gd name="connsiteX35" fmla="*/ 132422 w 2595937"/>
                <a:gd name="connsiteY35" fmla="*/ 25115 h 316216"/>
                <a:gd name="connsiteX36" fmla="*/ 132422 w 2595937"/>
                <a:gd name="connsiteY36" fmla="*/ 9133 h 316216"/>
                <a:gd name="connsiteX37" fmla="*/ 58220 w 2595937"/>
                <a:gd name="connsiteY37" fmla="*/ 9133 h 316216"/>
                <a:gd name="connsiteX38" fmla="*/ 58220 w 2595937"/>
                <a:gd name="connsiteY38" fmla="*/ 0 h 316216"/>
                <a:gd name="connsiteX39" fmla="*/ 0 w 2595937"/>
                <a:gd name="connsiteY39" fmla="*/ 0 h 31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95937" h="316216">
                  <a:moveTo>
                    <a:pt x="2595937" y="316216"/>
                  </a:moveTo>
                  <a:lnTo>
                    <a:pt x="1954373" y="316216"/>
                  </a:lnTo>
                  <a:lnTo>
                    <a:pt x="1954373" y="296809"/>
                  </a:lnTo>
                  <a:lnTo>
                    <a:pt x="1920126" y="296809"/>
                  </a:lnTo>
                  <a:lnTo>
                    <a:pt x="1920126" y="267128"/>
                  </a:lnTo>
                  <a:lnTo>
                    <a:pt x="1658706" y="267128"/>
                  </a:lnTo>
                  <a:lnTo>
                    <a:pt x="1658706" y="243155"/>
                  </a:lnTo>
                  <a:lnTo>
                    <a:pt x="1642724" y="243155"/>
                  </a:lnTo>
                  <a:lnTo>
                    <a:pt x="1642724" y="234022"/>
                  </a:lnTo>
                  <a:lnTo>
                    <a:pt x="1438382" y="234022"/>
                  </a:lnTo>
                  <a:lnTo>
                    <a:pt x="1438382" y="210049"/>
                  </a:lnTo>
                  <a:lnTo>
                    <a:pt x="1303676" y="210049"/>
                  </a:lnTo>
                  <a:lnTo>
                    <a:pt x="1303676" y="196351"/>
                  </a:lnTo>
                  <a:lnTo>
                    <a:pt x="1271712" y="196351"/>
                  </a:lnTo>
                  <a:lnTo>
                    <a:pt x="1271712" y="181510"/>
                  </a:lnTo>
                  <a:lnTo>
                    <a:pt x="1219200" y="181510"/>
                  </a:lnTo>
                  <a:lnTo>
                    <a:pt x="1219200" y="173519"/>
                  </a:lnTo>
                  <a:lnTo>
                    <a:pt x="1059380" y="173519"/>
                  </a:lnTo>
                  <a:lnTo>
                    <a:pt x="1059380" y="159820"/>
                  </a:lnTo>
                  <a:lnTo>
                    <a:pt x="761429" y="159820"/>
                  </a:lnTo>
                  <a:lnTo>
                    <a:pt x="761429" y="138130"/>
                  </a:lnTo>
                  <a:lnTo>
                    <a:pt x="728324" y="138130"/>
                  </a:lnTo>
                  <a:lnTo>
                    <a:pt x="728324" y="116440"/>
                  </a:lnTo>
                  <a:lnTo>
                    <a:pt x="553663" y="116440"/>
                  </a:lnTo>
                  <a:lnTo>
                    <a:pt x="553663" y="100458"/>
                  </a:lnTo>
                  <a:lnTo>
                    <a:pt x="446355" y="100458"/>
                  </a:lnTo>
                  <a:lnTo>
                    <a:pt x="446355" y="79910"/>
                  </a:lnTo>
                  <a:lnTo>
                    <a:pt x="420099" y="79910"/>
                  </a:lnTo>
                  <a:lnTo>
                    <a:pt x="420099" y="70778"/>
                  </a:lnTo>
                  <a:lnTo>
                    <a:pt x="198634" y="70778"/>
                  </a:lnTo>
                  <a:lnTo>
                    <a:pt x="198634" y="52512"/>
                  </a:lnTo>
                  <a:lnTo>
                    <a:pt x="178085" y="52512"/>
                  </a:lnTo>
                  <a:lnTo>
                    <a:pt x="178085" y="38813"/>
                  </a:lnTo>
                  <a:lnTo>
                    <a:pt x="151829" y="38813"/>
                  </a:lnTo>
                  <a:lnTo>
                    <a:pt x="151829" y="25115"/>
                  </a:lnTo>
                  <a:lnTo>
                    <a:pt x="132422" y="25115"/>
                  </a:lnTo>
                  <a:lnTo>
                    <a:pt x="132422" y="9133"/>
                  </a:lnTo>
                  <a:lnTo>
                    <a:pt x="58220" y="9133"/>
                  </a:lnTo>
                  <a:lnTo>
                    <a:pt x="58220"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2906" name="Freeform: Shape 32905">
              <a:extLst>
                <a:ext uri="{FF2B5EF4-FFF2-40B4-BE49-F238E27FC236}">
                  <a16:creationId xmlns:a16="http://schemas.microsoft.com/office/drawing/2014/main" id="{707177B2-0EB6-E686-9846-251579A08B46}"/>
                </a:ext>
              </a:extLst>
            </p:cNvPr>
            <p:cNvSpPr/>
            <p:nvPr/>
          </p:nvSpPr>
          <p:spPr bwMode="auto">
            <a:xfrm>
              <a:off x="1672404" y="3819703"/>
              <a:ext cx="1461214" cy="433798"/>
            </a:xfrm>
            <a:custGeom>
              <a:avLst/>
              <a:gdLst>
                <a:gd name="connsiteX0" fmla="*/ 1461214 w 1461214"/>
                <a:gd name="connsiteY0" fmla="*/ 433798 h 433798"/>
                <a:gd name="connsiteX1" fmla="*/ 1284270 w 1461214"/>
                <a:gd name="connsiteY1" fmla="*/ 433798 h 433798"/>
                <a:gd name="connsiteX2" fmla="*/ 1284270 w 1461214"/>
                <a:gd name="connsiteY2" fmla="*/ 422382 h 433798"/>
                <a:gd name="connsiteX3" fmla="*/ 1262580 w 1461214"/>
                <a:gd name="connsiteY3" fmla="*/ 422382 h 433798"/>
                <a:gd name="connsiteX4" fmla="*/ 1262580 w 1461214"/>
                <a:gd name="connsiteY4" fmla="*/ 371012 h 433798"/>
                <a:gd name="connsiteX5" fmla="*/ 1245457 w 1461214"/>
                <a:gd name="connsiteY5" fmla="*/ 371012 h 433798"/>
                <a:gd name="connsiteX6" fmla="*/ 1245457 w 1461214"/>
                <a:gd name="connsiteY6" fmla="*/ 342472 h 433798"/>
                <a:gd name="connsiteX7" fmla="*/ 1158697 w 1461214"/>
                <a:gd name="connsiteY7" fmla="*/ 342472 h 433798"/>
                <a:gd name="connsiteX8" fmla="*/ 1158697 w 1461214"/>
                <a:gd name="connsiteY8" fmla="*/ 329915 h 433798"/>
                <a:gd name="connsiteX9" fmla="*/ 1010293 w 1461214"/>
                <a:gd name="connsiteY9" fmla="*/ 329915 h 433798"/>
                <a:gd name="connsiteX10" fmla="*/ 1010293 w 1461214"/>
                <a:gd name="connsiteY10" fmla="*/ 317358 h 433798"/>
                <a:gd name="connsiteX11" fmla="*/ 970338 w 1461214"/>
                <a:gd name="connsiteY11" fmla="*/ 317358 h 433798"/>
                <a:gd name="connsiteX12" fmla="*/ 970338 w 1461214"/>
                <a:gd name="connsiteY12" fmla="*/ 291101 h 433798"/>
                <a:gd name="connsiteX13" fmla="*/ 954356 w 1461214"/>
                <a:gd name="connsiteY13" fmla="*/ 291101 h 433798"/>
                <a:gd name="connsiteX14" fmla="*/ 954356 w 1461214"/>
                <a:gd name="connsiteY14" fmla="*/ 273978 h 433798"/>
                <a:gd name="connsiteX15" fmla="*/ 939515 w 1461214"/>
                <a:gd name="connsiteY15" fmla="*/ 273978 h 433798"/>
                <a:gd name="connsiteX16" fmla="*/ 939515 w 1461214"/>
                <a:gd name="connsiteY16" fmla="*/ 254571 h 433798"/>
                <a:gd name="connsiteX17" fmla="*/ 769421 w 1461214"/>
                <a:gd name="connsiteY17" fmla="*/ 254571 h 433798"/>
                <a:gd name="connsiteX18" fmla="*/ 769421 w 1461214"/>
                <a:gd name="connsiteY18" fmla="*/ 236306 h 433798"/>
                <a:gd name="connsiteX19" fmla="*/ 704351 w 1461214"/>
                <a:gd name="connsiteY19" fmla="*/ 236306 h 433798"/>
                <a:gd name="connsiteX20" fmla="*/ 704351 w 1461214"/>
                <a:gd name="connsiteY20" fmla="*/ 220324 h 433798"/>
                <a:gd name="connsiteX21" fmla="*/ 686086 w 1461214"/>
                <a:gd name="connsiteY21" fmla="*/ 220324 h 433798"/>
                <a:gd name="connsiteX22" fmla="*/ 686086 w 1461214"/>
                <a:gd name="connsiteY22" fmla="*/ 203200 h 433798"/>
                <a:gd name="connsiteX23" fmla="*/ 672387 w 1461214"/>
                <a:gd name="connsiteY23" fmla="*/ 203200 h 433798"/>
                <a:gd name="connsiteX24" fmla="*/ 672387 w 1461214"/>
                <a:gd name="connsiteY24" fmla="*/ 168953 h 433798"/>
                <a:gd name="connsiteX25" fmla="*/ 648414 w 1461214"/>
                <a:gd name="connsiteY25" fmla="*/ 168953 h 433798"/>
                <a:gd name="connsiteX26" fmla="*/ 648414 w 1461214"/>
                <a:gd name="connsiteY26" fmla="*/ 149546 h 433798"/>
                <a:gd name="connsiteX27" fmla="*/ 616450 w 1461214"/>
                <a:gd name="connsiteY27" fmla="*/ 149546 h 433798"/>
                <a:gd name="connsiteX28" fmla="*/ 616450 w 1461214"/>
                <a:gd name="connsiteY28" fmla="*/ 136989 h 433798"/>
                <a:gd name="connsiteX29" fmla="*/ 554805 w 1461214"/>
                <a:gd name="connsiteY29" fmla="*/ 136989 h 433798"/>
                <a:gd name="connsiteX30" fmla="*/ 554805 w 1461214"/>
                <a:gd name="connsiteY30" fmla="*/ 122149 h 433798"/>
                <a:gd name="connsiteX31" fmla="*/ 422383 w 1461214"/>
                <a:gd name="connsiteY31" fmla="*/ 122149 h 433798"/>
                <a:gd name="connsiteX32" fmla="*/ 422383 w 1461214"/>
                <a:gd name="connsiteY32" fmla="*/ 108450 h 433798"/>
                <a:gd name="connsiteX33" fmla="*/ 389277 w 1461214"/>
                <a:gd name="connsiteY33" fmla="*/ 108450 h 433798"/>
                <a:gd name="connsiteX34" fmla="*/ 389277 w 1461214"/>
                <a:gd name="connsiteY34" fmla="*/ 83335 h 433798"/>
                <a:gd name="connsiteX35" fmla="*/ 369870 w 1461214"/>
                <a:gd name="connsiteY35" fmla="*/ 83335 h 433798"/>
                <a:gd name="connsiteX36" fmla="*/ 369870 w 1461214"/>
                <a:gd name="connsiteY36" fmla="*/ 41097 h 433798"/>
                <a:gd name="connsiteX37" fmla="*/ 349322 w 1461214"/>
                <a:gd name="connsiteY37" fmla="*/ 41097 h 433798"/>
                <a:gd name="connsiteX38" fmla="*/ 349322 w 1461214"/>
                <a:gd name="connsiteY38" fmla="*/ 29681 h 433798"/>
                <a:gd name="connsiteX39" fmla="*/ 311650 w 1461214"/>
                <a:gd name="connsiteY39" fmla="*/ 29681 h 433798"/>
                <a:gd name="connsiteX40" fmla="*/ 311650 w 1461214"/>
                <a:gd name="connsiteY40" fmla="*/ 14841 h 433798"/>
                <a:gd name="connsiteX41" fmla="*/ 269412 w 1461214"/>
                <a:gd name="connsiteY41" fmla="*/ 14841 h 433798"/>
                <a:gd name="connsiteX42" fmla="*/ 269412 w 1461214"/>
                <a:gd name="connsiteY42" fmla="*/ 0 h 433798"/>
                <a:gd name="connsiteX43" fmla="*/ 0 w 1461214"/>
                <a:gd name="connsiteY43" fmla="*/ 0 h 43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461214" h="433798">
                  <a:moveTo>
                    <a:pt x="1461214" y="433798"/>
                  </a:moveTo>
                  <a:lnTo>
                    <a:pt x="1284270" y="433798"/>
                  </a:lnTo>
                  <a:lnTo>
                    <a:pt x="1284270" y="422382"/>
                  </a:lnTo>
                  <a:lnTo>
                    <a:pt x="1262580" y="422382"/>
                  </a:lnTo>
                  <a:lnTo>
                    <a:pt x="1262580" y="371012"/>
                  </a:lnTo>
                  <a:lnTo>
                    <a:pt x="1245457" y="371012"/>
                  </a:lnTo>
                  <a:lnTo>
                    <a:pt x="1245457" y="342472"/>
                  </a:lnTo>
                  <a:lnTo>
                    <a:pt x="1158697" y="342472"/>
                  </a:lnTo>
                  <a:lnTo>
                    <a:pt x="1158697" y="329915"/>
                  </a:lnTo>
                  <a:lnTo>
                    <a:pt x="1010293" y="329915"/>
                  </a:lnTo>
                  <a:lnTo>
                    <a:pt x="1010293" y="317358"/>
                  </a:lnTo>
                  <a:lnTo>
                    <a:pt x="970338" y="317358"/>
                  </a:lnTo>
                  <a:lnTo>
                    <a:pt x="970338" y="291101"/>
                  </a:lnTo>
                  <a:lnTo>
                    <a:pt x="954356" y="291101"/>
                  </a:lnTo>
                  <a:lnTo>
                    <a:pt x="954356" y="273978"/>
                  </a:lnTo>
                  <a:lnTo>
                    <a:pt x="939515" y="273978"/>
                  </a:lnTo>
                  <a:lnTo>
                    <a:pt x="939515" y="254571"/>
                  </a:lnTo>
                  <a:lnTo>
                    <a:pt x="769421" y="254571"/>
                  </a:lnTo>
                  <a:lnTo>
                    <a:pt x="769421" y="236306"/>
                  </a:lnTo>
                  <a:lnTo>
                    <a:pt x="704351" y="236306"/>
                  </a:lnTo>
                  <a:lnTo>
                    <a:pt x="704351" y="220324"/>
                  </a:lnTo>
                  <a:lnTo>
                    <a:pt x="686086" y="220324"/>
                  </a:lnTo>
                  <a:lnTo>
                    <a:pt x="686086" y="203200"/>
                  </a:lnTo>
                  <a:lnTo>
                    <a:pt x="672387" y="203200"/>
                  </a:lnTo>
                  <a:lnTo>
                    <a:pt x="672387" y="168953"/>
                  </a:lnTo>
                  <a:lnTo>
                    <a:pt x="648414" y="168953"/>
                  </a:lnTo>
                  <a:lnTo>
                    <a:pt x="648414" y="149546"/>
                  </a:lnTo>
                  <a:lnTo>
                    <a:pt x="616450" y="149546"/>
                  </a:lnTo>
                  <a:lnTo>
                    <a:pt x="616450" y="136989"/>
                  </a:lnTo>
                  <a:lnTo>
                    <a:pt x="554805" y="136989"/>
                  </a:lnTo>
                  <a:lnTo>
                    <a:pt x="554805" y="122149"/>
                  </a:lnTo>
                  <a:lnTo>
                    <a:pt x="422383" y="122149"/>
                  </a:lnTo>
                  <a:lnTo>
                    <a:pt x="422383" y="108450"/>
                  </a:lnTo>
                  <a:lnTo>
                    <a:pt x="389277" y="108450"/>
                  </a:lnTo>
                  <a:lnTo>
                    <a:pt x="389277" y="83335"/>
                  </a:lnTo>
                  <a:lnTo>
                    <a:pt x="369870" y="83335"/>
                  </a:lnTo>
                  <a:lnTo>
                    <a:pt x="369870" y="41097"/>
                  </a:lnTo>
                  <a:lnTo>
                    <a:pt x="349322" y="41097"/>
                  </a:lnTo>
                  <a:lnTo>
                    <a:pt x="349322" y="29681"/>
                  </a:lnTo>
                  <a:lnTo>
                    <a:pt x="311650" y="29681"/>
                  </a:lnTo>
                  <a:lnTo>
                    <a:pt x="311650" y="14841"/>
                  </a:lnTo>
                  <a:lnTo>
                    <a:pt x="269412" y="14841"/>
                  </a:lnTo>
                  <a:lnTo>
                    <a:pt x="269412" y="0"/>
                  </a:lnTo>
                  <a:lnTo>
                    <a:pt x="0" y="0"/>
                  </a:lnTo>
                </a:path>
              </a:pathLst>
            </a:custGeom>
            <a:noFill/>
            <a:ln w="28575">
              <a:solidFill>
                <a:schemeClr val="accent1"/>
              </a:solidFill>
              <a:miter lim="800000"/>
              <a:headEnd/>
              <a:tailEnd/>
            </a:ln>
          </p:spPr>
          <p:txBody>
            <a:bodyPr rtlCol="0" anchor="ctr"/>
            <a:lstStyle/>
            <a:p>
              <a:pPr algn="ctr"/>
              <a:endParaRPr lang="en-US" dirty="0"/>
            </a:p>
          </p:txBody>
        </p:sp>
      </p:grpSp>
      <p:sp>
        <p:nvSpPr>
          <p:cNvPr id="32908" name="Freeform: Shape 32907">
            <a:extLst>
              <a:ext uri="{FF2B5EF4-FFF2-40B4-BE49-F238E27FC236}">
                <a16:creationId xmlns:a16="http://schemas.microsoft.com/office/drawing/2014/main" id="{47E542DE-9852-EB76-70EA-69AA76B71CCC}"/>
              </a:ext>
            </a:extLst>
          </p:cNvPr>
          <p:cNvSpPr/>
          <p:nvPr/>
        </p:nvSpPr>
        <p:spPr bwMode="auto">
          <a:xfrm>
            <a:off x="1664413" y="3818562"/>
            <a:ext cx="4012630" cy="900701"/>
          </a:xfrm>
          <a:custGeom>
            <a:avLst/>
            <a:gdLst>
              <a:gd name="connsiteX0" fmla="*/ 0 w 4012630"/>
              <a:gd name="connsiteY0" fmla="*/ 0 h 900701"/>
              <a:gd name="connsiteX1" fmla="*/ 89043 w 4012630"/>
              <a:gd name="connsiteY1" fmla="*/ 0 h 900701"/>
              <a:gd name="connsiteX2" fmla="*/ 89043 w 4012630"/>
              <a:gd name="connsiteY2" fmla="*/ 17123 h 900701"/>
              <a:gd name="connsiteX3" fmla="*/ 179227 w 4012630"/>
              <a:gd name="connsiteY3" fmla="*/ 17123 h 900701"/>
              <a:gd name="connsiteX4" fmla="*/ 179227 w 4012630"/>
              <a:gd name="connsiteY4" fmla="*/ 30822 h 900701"/>
              <a:gd name="connsiteX5" fmla="*/ 198634 w 4012630"/>
              <a:gd name="connsiteY5" fmla="*/ 30822 h 900701"/>
              <a:gd name="connsiteX6" fmla="*/ 198634 w 4012630"/>
              <a:gd name="connsiteY6" fmla="*/ 37672 h 900701"/>
              <a:gd name="connsiteX7" fmla="*/ 213475 w 4012630"/>
              <a:gd name="connsiteY7" fmla="*/ 37672 h 900701"/>
              <a:gd name="connsiteX8" fmla="*/ 213475 w 4012630"/>
              <a:gd name="connsiteY8" fmla="*/ 62786 h 900701"/>
              <a:gd name="connsiteX9" fmla="*/ 232881 w 4012630"/>
              <a:gd name="connsiteY9" fmla="*/ 62786 h 900701"/>
              <a:gd name="connsiteX10" fmla="*/ 232881 w 4012630"/>
              <a:gd name="connsiteY10" fmla="*/ 77627 h 900701"/>
              <a:gd name="connsiteX11" fmla="*/ 287677 w 4012630"/>
              <a:gd name="connsiteY11" fmla="*/ 77627 h 900701"/>
              <a:gd name="connsiteX12" fmla="*/ 287677 w 4012630"/>
              <a:gd name="connsiteY12" fmla="*/ 94750 h 900701"/>
              <a:gd name="connsiteX13" fmla="*/ 339048 w 4012630"/>
              <a:gd name="connsiteY13" fmla="*/ 94750 h 900701"/>
              <a:gd name="connsiteX14" fmla="*/ 339048 w 4012630"/>
              <a:gd name="connsiteY14" fmla="*/ 110732 h 900701"/>
              <a:gd name="connsiteX15" fmla="*/ 365304 w 4012630"/>
              <a:gd name="connsiteY15" fmla="*/ 110732 h 900701"/>
              <a:gd name="connsiteX16" fmla="*/ 365304 w 4012630"/>
              <a:gd name="connsiteY16" fmla="*/ 150687 h 900701"/>
              <a:gd name="connsiteX17" fmla="*/ 377861 w 4012630"/>
              <a:gd name="connsiteY17" fmla="*/ 150687 h 900701"/>
              <a:gd name="connsiteX18" fmla="*/ 377861 w 4012630"/>
              <a:gd name="connsiteY18" fmla="*/ 186076 h 900701"/>
              <a:gd name="connsiteX19" fmla="*/ 407542 w 4012630"/>
              <a:gd name="connsiteY19" fmla="*/ 186076 h 900701"/>
              <a:gd name="connsiteX20" fmla="*/ 407542 w 4012630"/>
              <a:gd name="connsiteY20" fmla="*/ 226031 h 900701"/>
              <a:gd name="connsiteX21" fmla="*/ 416675 w 4012630"/>
              <a:gd name="connsiteY21" fmla="*/ 226031 h 900701"/>
              <a:gd name="connsiteX22" fmla="*/ 416675 w 4012630"/>
              <a:gd name="connsiteY22" fmla="*/ 237447 h 900701"/>
              <a:gd name="connsiteX23" fmla="*/ 430374 w 4012630"/>
              <a:gd name="connsiteY23" fmla="*/ 237447 h 900701"/>
              <a:gd name="connsiteX24" fmla="*/ 430374 w 4012630"/>
              <a:gd name="connsiteY24" fmla="*/ 255712 h 900701"/>
              <a:gd name="connsiteX25" fmla="*/ 531974 w 4012630"/>
              <a:gd name="connsiteY25" fmla="*/ 255712 h 900701"/>
              <a:gd name="connsiteX26" fmla="*/ 531974 w 4012630"/>
              <a:gd name="connsiteY26" fmla="*/ 275119 h 900701"/>
              <a:gd name="connsiteX27" fmla="*/ 568504 w 4012630"/>
              <a:gd name="connsiteY27" fmla="*/ 275119 h 900701"/>
              <a:gd name="connsiteX28" fmla="*/ 568504 w 4012630"/>
              <a:gd name="connsiteY28" fmla="*/ 297950 h 900701"/>
              <a:gd name="connsiteX29" fmla="*/ 587911 w 4012630"/>
              <a:gd name="connsiteY29" fmla="*/ 297950 h 900701"/>
              <a:gd name="connsiteX30" fmla="*/ 587911 w 4012630"/>
              <a:gd name="connsiteY30" fmla="*/ 309366 h 900701"/>
              <a:gd name="connsiteX31" fmla="*/ 615308 w 4012630"/>
              <a:gd name="connsiteY31" fmla="*/ 309366 h 900701"/>
              <a:gd name="connsiteX32" fmla="*/ 615308 w 4012630"/>
              <a:gd name="connsiteY32" fmla="*/ 328773 h 900701"/>
              <a:gd name="connsiteX33" fmla="*/ 636998 w 4012630"/>
              <a:gd name="connsiteY33" fmla="*/ 328773 h 900701"/>
              <a:gd name="connsiteX34" fmla="*/ 636998 w 4012630"/>
              <a:gd name="connsiteY34" fmla="*/ 339047 h 900701"/>
              <a:gd name="connsiteX35" fmla="*/ 652980 w 4012630"/>
              <a:gd name="connsiteY35" fmla="*/ 339047 h 900701"/>
              <a:gd name="connsiteX36" fmla="*/ 652980 w 4012630"/>
              <a:gd name="connsiteY36" fmla="*/ 363020 h 900701"/>
              <a:gd name="connsiteX37" fmla="*/ 675812 w 4012630"/>
              <a:gd name="connsiteY37" fmla="*/ 363020 h 900701"/>
              <a:gd name="connsiteX38" fmla="*/ 675812 w 4012630"/>
              <a:gd name="connsiteY38" fmla="*/ 399550 h 900701"/>
              <a:gd name="connsiteX39" fmla="*/ 865313 w 4012630"/>
              <a:gd name="connsiteY39" fmla="*/ 399550 h 900701"/>
              <a:gd name="connsiteX40" fmla="*/ 865313 w 4012630"/>
              <a:gd name="connsiteY40" fmla="*/ 416674 h 900701"/>
              <a:gd name="connsiteX41" fmla="*/ 892711 w 4012630"/>
              <a:gd name="connsiteY41" fmla="*/ 416674 h 900701"/>
              <a:gd name="connsiteX42" fmla="*/ 892711 w 4012630"/>
              <a:gd name="connsiteY42" fmla="*/ 432656 h 900701"/>
              <a:gd name="connsiteX43" fmla="*/ 949789 w 4012630"/>
              <a:gd name="connsiteY43" fmla="*/ 432656 h 900701"/>
              <a:gd name="connsiteX44" fmla="*/ 949789 w 4012630"/>
              <a:gd name="connsiteY44" fmla="*/ 490876 h 900701"/>
              <a:gd name="connsiteX45" fmla="*/ 973762 w 4012630"/>
              <a:gd name="connsiteY45" fmla="*/ 490876 h 900701"/>
              <a:gd name="connsiteX46" fmla="*/ 973762 w 4012630"/>
              <a:gd name="connsiteY46" fmla="*/ 559371 h 900701"/>
              <a:gd name="connsiteX47" fmla="*/ 982895 w 4012630"/>
              <a:gd name="connsiteY47" fmla="*/ 559371 h 900701"/>
              <a:gd name="connsiteX48" fmla="*/ 982895 w 4012630"/>
              <a:gd name="connsiteY48" fmla="*/ 582202 h 900701"/>
              <a:gd name="connsiteX49" fmla="*/ 1016000 w 4012630"/>
              <a:gd name="connsiteY49" fmla="*/ 582202 h 900701"/>
              <a:gd name="connsiteX50" fmla="*/ 1016000 w 4012630"/>
              <a:gd name="connsiteY50" fmla="*/ 608458 h 900701"/>
              <a:gd name="connsiteX51" fmla="*/ 1190661 w 4012630"/>
              <a:gd name="connsiteY51" fmla="*/ 608458 h 900701"/>
              <a:gd name="connsiteX52" fmla="*/ 1190661 w 4012630"/>
              <a:gd name="connsiteY52" fmla="*/ 623299 h 900701"/>
              <a:gd name="connsiteX53" fmla="*/ 1267147 w 4012630"/>
              <a:gd name="connsiteY53" fmla="*/ 623299 h 900701"/>
              <a:gd name="connsiteX54" fmla="*/ 1267147 w 4012630"/>
              <a:gd name="connsiteY54" fmla="*/ 664395 h 900701"/>
              <a:gd name="connsiteX55" fmla="*/ 1705511 w 4012630"/>
              <a:gd name="connsiteY55" fmla="*/ 664395 h 900701"/>
              <a:gd name="connsiteX56" fmla="*/ 1705511 w 4012630"/>
              <a:gd name="connsiteY56" fmla="*/ 681519 h 900701"/>
              <a:gd name="connsiteX57" fmla="*/ 1816243 w 4012630"/>
              <a:gd name="connsiteY57" fmla="*/ 681519 h 900701"/>
              <a:gd name="connsiteX58" fmla="*/ 1816243 w 4012630"/>
              <a:gd name="connsiteY58" fmla="*/ 720332 h 900701"/>
              <a:gd name="connsiteX59" fmla="*/ 1837933 w 4012630"/>
              <a:gd name="connsiteY59" fmla="*/ 720332 h 900701"/>
              <a:gd name="connsiteX60" fmla="*/ 1837933 w 4012630"/>
              <a:gd name="connsiteY60" fmla="*/ 738598 h 900701"/>
              <a:gd name="connsiteX61" fmla="*/ 1995470 w 4012630"/>
              <a:gd name="connsiteY61" fmla="*/ 738598 h 900701"/>
              <a:gd name="connsiteX62" fmla="*/ 1995470 w 4012630"/>
              <a:gd name="connsiteY62" fmla="*/ 754580 h 900701"/>
              <a:gd name="connsiteX63" fmla="*/ 2141591 w 4012630"/>
              <a:gd name="connsiteY63" fmla="*/ 754580 h 900701"/>
              <a:gd name="connsiteX64" fmla="*/ 2141591 w 4012630"/>
              <a:gd name="connsiteY64" fmla="*/ 789968 h 900701"/>
              <a:gd name="connsiteX65" fmla="*/ 2156432 w 4012630"/>
              <a:gd name="connsiteY65" fmla="*/ 789968 h 900701"/>
              <a:gd name="connsiteX66" fmla="*/ 2156432 w 4012630"/>
              <a:gd name="connsiteY66" fmla="*/ 796818 h 900701"/>
              <a:gd name="connsiteX67" fmla="*/ 2175839 w 4012630"/>
              <a:gd name="connsiteY67" fmla="*/ 796818 h 900701"/>
              <a:gd name="connsiteX68" fmla="*/ 2175839 w 4012630"/>
              <a:gd name="connsiteY68" fmla="*/ 803667 h 900701"/>
              <a:gd name="connsiteX69" fmla="*/ 2359632 w 4012630"/>
              <a:gd name="connsiteY69" fmla="*/ 803667 h 900701"/>
              <a:gd name="connsiteX70" fmla="*/ 2359632 w 4012630"/>
              <a:gd name="connsiteY70" fmla="*/ 827640 h 900701"/>
              <a:gd name="connsiteX71" fmla="*/ 2563974 w 4012630"/>
              <a:gd name="connsiteY71" fmla="*/ 827640 h 900701"/>
              <a:gd name="connsiteX72" fmla="*/ 2563974 w 4012630"/>
              <a:gd name="connsiteY72" fmla="*/ 856180 h 900701"/>
              <a:gd name="connsiteX73" fmla="*/ 2742059 w 4012630"/>
              <a:gd name="connsiteY73" fmla="*/ 856180 h 900701"/>
              <a:gd name="connsiteX74" fmla="*/ 2753475 w 4012630"/>
              <a:gd name="connsiteY74" fmla="*/ 856180 h 900701"/>
              <a:gd name="connsiteX75" fmla="*/ 2753475 w 4012630"/>
              <a:gd name="connsiteY75" fmla="*/ 900701 h 900701"/>
              <a:gd name="connsiteX76" fmla="*/ 4012630 w 4012630"/>
              <a:gd name="connsiteY76" fmla="*/ 900701 h 90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012630" h="900701">
                <a:moveTo>
                  <a:pt x="0" y="0"/>
                </a:moveTo>
                <a:lnTo>
                  <a:pt x="89043" y="0"/>
                </a:lnTo>
                <a:lnTo>
                  <a:pt x="89043" y="17123"/>
                </a:lnTo>
                <a:lnTo>
                  <a:pt x="179227" y="17123"/>
                </a:lnTo>
                <a:lnTo>
                  <a:pt x="179227" y="30822"/>
                </a:lnTo>
                <a:lnTo>
                  <a:pt x="198634" y="30822"/>
                </a:lnTo>
                <a:lnTo>
                  <a:pt x="198634" y="37672"/>
                </a:lnTo>
                <a:lnTo>
                  <a:pt x="213475" y="37672"/>
                </a:lnTo>
                <a:lnTo>
                  <a:pt x="213475" y="62786"/>
                </a:lnTo>
                <a:lnTo>
                  <a:pt x="232881" y="62786"/>
                </a:lnTo>
                <a:lnTo>
                  <a:pt x="232881" y="77627"/>
                </a:lnTo>
                <a:lnTo>
                  <a:pt x="287677" y="77627"/>
                </a:lnTo>
                <a:lnTo>
                  <a:pt x="287677" y="94750"/>
                </a:lnTo>
                <a:lnTo>
                  <a:pt x="339048" y="94750"/>
                </a:lnTo>
                <a:lnTo>
                  <a:pt x="339048" y="110732"/>
                </a:lnTo>
                <a:lnTo>
                  <a:pt x="365304" y="110732"/>
                </a:lnTo>
                <a:lnTo>
                  <a:pt x="365304" y="150687"/>
                </a:lnTo>
                <a:lnTo>
                  <a:pt x="377861" y="150687"/>
                </a:lnTo>
                <a:lnTo>
                  <a:pt x="377861" y="186076"/>
                </a:lnTo>
                <a:lnTo>
                  <a:pt x="407542" y="186076"/>
                </a:lnTo>
                <a:lnTo>
                  <a:pt x="407542" y="226031"/>
                </a:lnTo>
                <a:lnTo>
                  <a:pt x="416675" y="226031"/>
                </a:lnTo>
                <a:lnTo>
                  <a:pt x="416675" y="237447"/>
                </a:lnTo>
                <a:lnTo>
                  <a:pt x="430374" y="237447"/>
                </a:lnTo>
                <a:lnTo>
                  <a:pt x="430374" y="255712"/>
                </a:lnTo>
                <a:lnTo>
                  <a:pt x="531974" y="255712"/>
                </a:lnTo>
                <a:lnTo>
                  <a:pt x="531974" y="275119"/>
                </a:lnTo>
                <a:lnTo>
                  <a:pt x="568504" y="275119"/>
                </a:lnTo>
                <a:lnTo>
                  <a:pt x="568504" y="297950"/>
                </a:lnTo>
                <a:lnTo>
                  <a:pt x="587911" y="297950"/>
                </a:lnTo>
                <a:lnTo>
                  <a:pt x="587911" y="309366"/>
                </a:lnTo>
                <a:lnTo>
                  <a:pt x="615308" y="309366"/>
                </a:lnTo>
                <a:lnTo>
                  <a:pt x="615308" y="328773"/>
                </a:lnTo>
                <a:lnTo>
                  <a:pt x="636998" y="328773"/>
                </a:lnTo>
                <a:lnTo>
                  <a:pt x="636998" y="339047"/>
                </a:lnTo>
                <a:lnTo>
                  <a:pt x="652980" y="339047"/>
                </a:lnTo>
                <a:lnTo>
                  <a:pt x="652980" y="363020"/>
                </a:lnTo>
                <a:lnTo>
                  <a:pt x="675812" y="363020"/>
                </a:lnTo>
                <a:lnTo>
                  <a:pt x="675812" y="399550"/>
                </a:lnTo>
                <a:lnTo>
                  <a:pt x="865313" y="399550"/>
                </a:lnTo>
                <a:lnTo>
                  <a:pt x="865313" y="416674"/>
                </a:lnTo>
                <a:lnTo>
                  <a:pt x="892711" y="416674"/>
                </a:lnTo>
                <a:lnTo>
                  <a:pt x="892711" y="432656"/>
                </a:lnTo>
                <a:lnTo>
                  <a:pt x="949789" y="432656"/>
                </a:lnTo>
                <a:lnTo>
                  <a:pt x="949789" y="490876"/>
                </a:lnTo>
                <a:lnTo>
                  <a:pt x="973762" y="490876"/>
                </a:lnTo>
                <a:lnTo>
                  <a:pt x="973762" y="559371"/>
                </a:lnTo>
                <a:lnTo>
                  <a:pt x="982895" y="559371"/>
                </a:lnTo>
                <a:lnTo>
                  <a:pt x="982895" y="582202"/>
                </a:lnTo>
                <a:lnTo>
                  <a:pt x="1016000" y="582202"/>
                </a:lnTo>
                <a:lnTo>
                  <a:pt x="1016000" y="608458"/>
                </a:lnTo>
                <a:lnTo>
                  <a:pt x="1190661" y="608458"/>
                </a:lnTo>
                <a:lnTo>
                  <a:pt x="1190661" y="623299"/>
                </a:lnTo>
                <a:lnTo>
                  <a:pt x="1267147" y="623299"/>
                </a:lnTo>
                <a:lnTo>
                  <a:pt x="1267147" y="664395"/>
                </a:lnTo>
                <a:lnTo>
                  <a:pt x="1705511" y="664395"/>
                </a:lnTo>
                <a:lnTo>
                  <a:pt x="1705511" y="681519"/>
                </a:lnTo>
                <a:lnTo>
                  <a:pt x="1816243" y="681519"/>
                </a:lnTo>
                <a:lnTo>
                  <a:pt x="1816243" y="720332"/>
                </a:lnTo>
                <a:lnTo>
                  <a:pt x="1837933" y="720332"/>
                </a:lnTo>
                <a:lnTo>
                  <a:pt x="1837933" y="738598"/>
                </a:lnTo>
                <a:lnTo>
                  <a:pt x="1995470" y="738598"/>
                </a:lnTo>
                <a:lnTo>
                  <a:pt x="1995470" y="754580"/>
                </a:lnTo>
                <a:lnTo>
                  <a:pt x="2141591" y="754580"/>
                </a:lnTo>
                <a:lnTo>
                  <a:pt x="2141591" y="789968"/>
                </a:lnTo>
                <a:lnTo>
                  <a:pt x="2156432" y="789968"/>
                </a:lnTo>
                <a:lnTo>
                  <a:pt x="2156432" y="796818"/>
                </a:lnTo>
                <a:lnTo>
                  <a:pt x="2175839" y="796818"/>
                </a:lnTo>
                <a:lnTo>
                  <a:pt x="2175839" y="803667"/>
                </a:lnTo>
                <a:lnTo>
                  <a:pt x="2359632" y="803667"/>
                </a:lnTo>
                <a:lnTo>
                  <a:pt x="2359632" y="827640"/>
                </a:lnTo>
                <a:lnTo>
                  <a:pt x="2563974" y="827640"/>
                </a:lnTo>
                <a:lnTo>
                  <a:pt x="2563974" y="856180"/>
                </a:lnTo>
                <a:lnTo>
                  <a:pt x="2742059" y="856180"/>
                </a:lnTo>
                <a:lnTo>
                  <a:pt x="2753475" y="856180"/>
                </a:lnTo>
                <a:lnTo>
                  <a:pt x="2753475" y="900701"/>
                </a:lnTo>
                <a:lnTo>
                  <a:pt x="4012630" y="900701"/>
                </a:lnTo>
              </a:path>
            </a:pathLst>
          </a:custGeom>
          <a:noFill/>
          <a:ln w="28575">
            <a:solidFill>
              <a:schemeClr val="accent3"/>
            </a:solidFill>
            <a:miter lim="800000"/>
            <a:headEnd/>
            <a:tailEnd/>
          </a:ln>
        </p:spPr>
        <p:txBody>
          <a:bodyPr rtlCol="0" anchor="ctr"/>
          <a:lstStyle/>
          <a:p>
            <a:pPr algn="ctr"/>
            <a:endParaRPr lang="en-US" dirty="0"/>
          </a:p>
        </p:txBody>
      </p:sp>
      <p:grpSp>
        <p:nvGrpSpPr>
          <p:cNvPr id="32917" name="Group 32916">
            <a:extLst>
              <a:ext uri="{FF2B5EF4-FFF2-40B4-BE49-F238E27FC236}">
                <a16:creationId xmlns:a16="http://schemas.microsoft.com/office/drawing/2014/main" id="{51AFB686-F7D7-5A22-98B1-7AD909B7CADF}"/>
              </a:ext>
            </a:extLst>
          </p:cNvPr>
          <p:cNvGrpSpPr/>
          <p:nvPr/>
        </p:nvGrpSpPr>
        <p:grpSpPr>
          <a:xfrm>
            <a:off x="6975783" y="1790952"/>
            <a:ext cx="45719" cy="1276223"/>
            <a:chOff x="6806527" y="1790952"/>
            <a:chExt cx="211947" cy="1276223"/>
          </a:xfrm>
        </p:grpSpPr>
        <p:cxnSp>
          <p:nvCxnSpPr>
            <p:cNvPr id="32911" name="Straight Connector 32910">
              <a:extLst>
                <a:ext uri="{FF2B5EF4-FFF2-40B4-BE49-F238E27FC236}">
                  <a16:creationId xmlns:a16="http://schemas.microsoft.com/office/drawing/2014/main" id="{F070D197-A5A0-66DA-0E70-6FF801F4454D}"/>
                </a:ext>
              </a:extLst>
            </p:cNvPr>
            <p:cNvCxnSpPr/>
            <p:nvPr/>
          </p:nvCxnSpPr>
          <p:spPr bwMode="auto">
            <a:xfrm>
              <a:off x="6806527" y="1790952"/>
              <a:ext cx="211947" cy="0"/>
            </a:xfrm>
            <a:prstGeom prst="line">
              <a:avLst/>
            </a:prstGeom>
            <a:noFill/>
            <a:ln w="28575" cap="flat" cmpd="sng" algn="ctr">
              <a:solidFill>
                <a:schemeClr val="bg1"/>
              </a:solidFill>
              <a:prstDash val="solid"/>
              <a:round/>
              <a:headEnd type="none" w="med" len="med"/>
              <a:tailEnd type="none" w="med" len="med"/>
            </a:ln>
            <a:effectLst/>
          </p:spPr>
        </p:cxnSp>
        <p:cxnSp>
          <p:nvCxnSpPr>
            <p:cNvPr id="32912" name="Straight Connector 32911">
              <a:extLst>
                <a:ext uri="{FF2B5EF4-FFF2-40B4-BE49-F238E27FC236}">
                  <a16:creationId xmlns:a16="http://schemas.microsoft.com/office/drawing/2014/main" id="{BF92B7C2-FC06-4E52-56F5-0676953AD41C}"/>
                </a:ext>
              </a:extLst>
            </p:cNvPr>
            <p:cNvCxnSpPr/>
            <p:nvPr/>
          </p:nvCxnSpPr>
          <p:spPr bwMode="auto">
            <a:xfrm>
              <a:off x="6806527" y="2046197"/>
              <a:ext cx="211947" cy="0"/>
            </a:xfrm>
            <a:prstGeom prst="line">
              <a:avLst/>
            </a:prstGeom>
            <a:noFill/>
            <a:ln w="28575" cap="flat" cmpd="sng" algn="ctr">
              <a:solidFill>
                <a:schemeClr val="bg1"/>
              </a:solidFill>
              <a:prstDash val="solid"/>
              <a:round/>
              <a:headEnd type="none" w="med" len="med"/>
              <a:tailEnd type="none" w="med" len="med"/>
            </a:ln>
            <a:effectLst/>
          </p:spPr>
        </p:cxnSp>
        <p:cxnSp>
          <p:nvCxnSpPr>
            <p:cNvPr id="32913" name="Straight Connector 32912">
              <a:extLst>
                <a:ext uri="{FF2B5EF4-FFF2-40B4-BE49-F238E27FC236}">
                  <a16:creationId xmlns:a16="http://schemas.microsoft.com/office/drawing/2014/main" id="{87657B82-C0C4-5ED1-A691-E6A85CFEBCF0}"/>
                </a:ext>
              </a:extLst>
            </p:cNvPr>
            <p:cNvCxnSpPr/>
            <p:nvPr/>
          </p:nvCxnSpPr>
          <p:spPr bwMode="auto">
            <a:xfrm>
              <a:off x="6806527" y="2301442"/>
              <a:ext cx="211947" cy="0"/>
            </a:xfrm>
            <a:prstGeom prst="line">
              <a:avLst/>
            </a:prstGeom>
            <a:noFill/>
            <a:ln w="28575" cap="flat" cmpd="sng" algn="ctr">
              <a:solidFill>
                <a:schemeClr val="bg1"/>
              </a:solidFill>
              <a:prstDash val="solid"/>
              <a:round/>
              <a:headEnd type="none" w="med" len="med"/>
              <a:tailEnd type="none" w="med" len="med"/>
            </a:ln>
            <a:effectLst/>
          </p:spPr>
        </p:cxnSp>
        <p:cxnSp>
          <p:nvCxnSpPr>
            <p:cNvPr id="32914" name="Straight Connector 32913">
              <a:extLst>
                <a:ext uri="{FF2B5EF4-FFF2-40B4-BE49-F238E27FC236}">
                  <a16:creationId xmlns:a16="http://schemas.microsoft.com/office/drawing/2014/main" id="{7FC8472D-8437-D5F5-3C4D-489C7ED8778D}"/>
                </a:ext>
              </a:extLst>
            </p:cNvPr>
            <p:cNvCxnSpPr/>
            <p:nvPr/>
          </p:nvCxnSpPr>
          <p:spPr bwMode="auto">
            <a:xfrm>
              <a:off x="6806527" y="2556687"/>
              <a:ext cx="211947" cy="0"/>
            </a:xfrm>
            <a:prstGeom prst="line">
              <a:avLst/>
            </a:prstGeom>
            <a:noFill/>
            <a:ln w="28575" cap="flat" cmpd="sng" algn="ctr">
              <a:solidFill>
                <a:schemeClr val="bg1"/>
              </a:solidFill>
              <a:prstDash val="solid"/>
              <a:round/>
              <a:headEnd type="none" w="med" len="med"/>
              <a:tailEnd type="none" w="med" len="med"/>
            </a:ln>
            <a:effectLst/>
          </p:spPr>
        </p:cxnSp>
        <p:cxnSp>
          <p:nvCxnSpPr>
            <p:cNvPr id="32915" name="Straight Connector 32914">
              <a:extLst>
                <a:ext uri="{FF2B5EF4-FFF2-40B4-BE49-F238E27FC236}">
                  <a16:creationId xmlns:a16="http://schemas.microsoft.com/office/drawing/2014/main" id="{C1C59C82-1F2A-00EA-4706-11B77224FB59}"/>
                </a:ext>
              </a:extLst>
            </p:cNvPr>
            <p:cNvCxnSpPr/>
            <p:nvPr/>
          </p:nvCxnSpPr>
          <p:spPr bwMode="auto">
            <a:xfrm>
              <a:off x="6806527" y="2811932"/>
              <a:ext cx="211947" cy="0"/>
            </a:xfrm>
            <a:prstGeom prst="line">
              <a:avLst/>
            </a:prstGeom>
            <a:noFill/>
            <a:ln w="28575" cap="flat" cmpd="sng" algn="ctr">
              <a:solidFill>
                <a:schemeClr val="bg1"/>
              </a:solidFill>
              <a:prstDash val="solid"/>
              <a:round/>
              <a:headEnd type="none" w="med" len="med"/>
              <a:tailEnd type="none" w="med" len="med"/>
            </a:ln>
            <a:effectLst/>
          </p:spPr>
        </p:cxnSp>
        <p:cxnSp>
          <p:nvCxnSpPr>
            <p:cNvPr id="32916" name="Straight Connector 32915">
              <a:extLst>
                <a:ext uri="{FF2B5EF4-FFF2-40B4-BE49-F238E27FC236}">
                  <a16:creationId xmlns:a16="http://schemas.microsoft.com/office/drawing/2014/main" id="{433F6D0C-3D43-825A-57DA-2EC4546DFAEE}"/>
                </a:ext>
              </a:extLst>
            </p:cNvPr>
            <p:cNvCxnSpPr/>
            <p:nvPr/>
          </p:nvCxnSpPr>
          <p:spPr bwMode="auto">
            <a:xfrm>
              <a:off x="6806527" y="3067175"/>
              <a:ext cx="21194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2933" name="Group 32932">
            <a:extLst>
              <a:ext uri="{FF2B5EF4-FFF2-40B4-BE49-F238E27FC236}">
                <a16:creationId xmlns:a16="http://schemas.microsoft.com/office/drawing/2014/main" id="{AD74BEAA-F5B4-EA0C-AD31-916F7F7C9014}"/>
              </a:ext>
            </a:extLst>
          </p:cNvPr>
          <p:cNvGrpSpPr/>
          <p:nvPr/>
        </p:nvGrpSpPr>
        <p:grpSpPr>
          <a:xfrm>
            <a:off x="7033611" y="3058094"/>
            <a:ext cx="4170817" cy="58442"/>
            <a:chOff x="7033611" y="3058093"/>
            <a:chExt cx="4170817" cy="339115"/>
          </a:xfrm>
        </p:grpSpPr>
        <p:cxnSp>
          <p:nvCxnSpPr>
            <p:cNvPr id="32919" name="Straight Connector 32918">
              <a:extLst>
                <a:ext uri="{FF2B5EF4-FFF2-40B4-BE49-F238E27FC236}">
                  <a16:creationId xmlns:a16="http://schemas.microsoft.com/office/drawing/2014/main" id="{A3A93A92-A36B-BC4B-41EB-4584D610E751}"/>
                </a:ext>
              </a:extLst>
            </p:cNvPr>
            <p:cNvCxnSpPr/>
            <p:nvPr/>
          </p:nvCxnSpPr>
          <p:spPr bwMode="auto">
            <a:xfrm>
              <a:off x="11204428"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0" name="Straight Connector 32919">
              <a:extLst>
                <a:ext uri="{FF2B5EF4-FFF2-40B4-BE49-F238E27FC236}">
                  <a16:creationId xmlns:a16="http://schemas.microsoft.com/office/drawing/2014/main" id="{F77A36A8-BC8A-9F9C-7FDE-7C3620F3E08A}"/>
                </a:ext>
              </a:extLst>
            </p:cNvPr>
            <p:cNvCxnSpPr/>
            <p:nvPr/>
          </p:nvCxnSpPr>
          <p:spPr bwMode="auto">
            <a:xfrm>
              <a:off x="10883595"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1" name="Straight Connector 32920">
              <a:extLst>
                <a:ext uri="{FF2B5EF4-FFF2-40B4-BE49-F238E27FC236}">
                  <a16:creationId xmlns:a16="http://schemas.microsoft.com/office/drawing/2014/main" id="{6B3DCEB7-B1A8-A123-02CD-EDBB9FF98057}"/>
                </a:ext>
              </a:extLst>
            </p:cNvPr>
            <p:cNvCxnSpPr/>
            <p:nvPr/>
          </p:nvCxnSpPr>
          <p:spPr bwMode="auto">
            <a:xfrm>
              <a:off x="10562763"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2" name="Straight Connector 32921">
              <a:extLst>
                <a:ext uri="{FF2B5EF4-FFF2-40B4-BE49-F238E27FC236}">
                  <a16:creationId xmlns:a16="http://schemas.microsoft.com/office/drawing/2014/main" id="{F0CE16C4-E674-D648-33AE-3DADDE766CCD}"/>
                </a:ext>
              </a:extLst>
            </p:cNvPr>
            <p:cNvCxnSpPr/>
            <p:nvPr/>
          </p:nvCxnSpPr>
          <p:spPr bwMode="auto">
            <a:xfrm>
              <a:off x="10241931"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3" name="Straight Connector 32922">
              <a:extLst>
                <a:ext uri="{FF2B5EF4-FFF2-40B4-BE49-F238E27FC236}">
                  <a16:creationId xmlns:a16="http://schemas.microsoft.com/office/drawing/2014/main" id="{F943C5BA-92A3-BC15-D98D-9ACF58CB2490}"/>
                </a:ext>
              </a:extLst>
            </p:cNvPr>
            <p:cNvCxnSpPr/>
            <p:nvPr/>
          </p:nvCxnSpPr>
          <p:spPr bwMode="auto">
            <a:xfrm>
              <a:off x="9921099"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4" name="Straight Connector 32923">
              <a:extLst>
                <a:ext uri="{FF2B5EF4-FFF2-40B4-BE49-F238E27FC236}">
                  <a16:creationId xmlns:a16="http://schemas.microsoft.com/office/drawing/2014/main" id="{BF17B225-6559-0E87-F99D-ECE557D6B7B2}"/>
                </a:ext>
              </a:extLst>
            </p:cNvPr>
            <p:cNvCxnSpPr/>
            <p:nvPr/>
          </p:nvCxnSpPr>
          <p:spPr bwMode="auto">
            <a:xfrm>
              <a:off x="9600267"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5" name="Straight Connector 32924">
              <a:extLst>
                <a:ext uri="{FF2B5EF4-FFF2-40B4-BE49-F238E27FC236}">
                  <a16:creationId xmlns:a16="http://schemas.microsoft.com/office/drawing/2014/main" id="{2C2BC6BB-8A02-B6FA-63E7-EBCFA9A5913E}"/>
                </a:ext>
              </a:extLst>
            </p:cNvPr>
            <p:cNvCxnSpPr/>
            <p:nvPr/>
          </p:nvCxnSpPr>
          <p:spPr bwMode="auto">
            <a:xfrm>
              <a:off x="9279435"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6" name="Straight Connector 32925">
              <a:extLst>
                <a:ext uri="{FF2B5EF4-FFF2-40B4-BE49-F238E27FC236}">
                  <a16:creationId xmlns:a16="http://schemas.microsoft.com/office/drawing/2014/main" id="{E8C2B0B2-5845-DC58-E91F-995D92454AB6}"/>
                </a:ext>
              </a:extLst>
            </p:cNvPr>
            <p:cNvCxnSpPr/>
            <p:nvPr/>
          </p:nvCxnSpPr>
          <p:spPr bwMode="auto">
            <a:xfrm>
              <a:off x="8958603"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7" name="Straight Connector 32926">
              <a:extLst>
                <a:ext uri="{FF2B5EF4-FFF2-40B4-BE49-F238E27FC236}">
                  <a16:creationId xmlns:a16="http://schemas.microsoft.com/office/drawing/2014/main" id="{C49333C0-CA04-D186-B4E1-01A382672630}"/>
                </a:ext>
              </a:extLst>
            </p:cNvPr>
            <p:cNvCxnSpPr/>
            <p:nvPr/>
          </p:nvCxnSpPr>
          <p:spPr bwMode="auto">
            <a:xfrm>
              <a:off x="8637771"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8" name="Straight Connector 32927">
              <a:extLst>
                <a:ext uri="{FF2B5EF4-FFF2-40B4-BE49-F238E27FC236}">
                  <a16:creationId xmlns:a16="http://schemas.microsoft.com/office/drawing/2014/main" id="{0240E5E9-B8DB-274E-EEB8-998228E5477B}"/>
                </a:ext>
              </a:extLst>
            </p:cNvPr>
            <p:cNvCxnSpPr/>
            <p:nvPr/>
          </p:nvCxnSpPr>
          <p:spPr bwMode="auto">
            <a:xfrm>
              <a:off x="8316939"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29" name="Straight Connector 32928">
              <a:extLst>
                <a:ext uri="{FF2B5EF4-FFF2-40B4-BE49-F238E27FC236}">
                  <a16:creationId xmlns:a16="http://schemas.microsoft.com/office/drawing/2014/main" id="{59664010-DC92-F757-3246-63844B2EC047}"/>
                </a:ext>
              </a:extLst>
            </p:cNvPr>
            <p:cNvCxnSpPr/>
            <p:nvPr/>
          </p:nvCxnSpPr>
          <p:spPr bwMode="auto">
            <a:xfrm>
              <a:off x="7996107"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30" name="Straight Connector 32929">
              <a:extLst>
                <a:ext uri="{FF2B5EF4-FFF2-40B4-BE49-F238E27FC236}">
                  <a16:creationId xmlns:a16="http://schemas.microsoft.com/office/drawing/2014/main" id="{BF5C36BA-4A2A-BCE6-FFA6-774409DC4E4D}"/>
                </a:ext>
              </a:extLst>
            </p:cNvPr>
            <p:cNvCxnSpPr/>
            <p:nvPr/>
          </p:nvCxnSpPr>
          <p:spPr bwMode="auto">
            <a:xfrm>
              <a:off x="7675275"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31" name="Straight Connector 32930">
              <a:extLst>
                <a:ext uri="{FF2B5EF4-FFF2-40B4-BE49-F238E27FC236}">
                  <a16:creationId xmlns:a16="http://schemas.microsoft.com/office/drawing/2014/main" id="{6A1BDD63-2EEF-90BB-7A28-4AE06630C74C}"/>
                </a:ext>
              </a:extLst>
            </p:cNvPr>
            <p:cNvCxnSpPr/>
            <p:nvPr/>
          </p:nvCxnSpPr>
          <p:spPr bwMode="auto">
            <a:xfrm>
              <a:off x="7354443" y="3058093"/>
              <a:ext cx="0" cy="339115"/>
            </a:xfrm>
            <a:prstGeom prst="line">
              <a:avLst/>
            </a:prstGeom>
            <a:noFill/>
            <a:ln w="28575" cap="flat" cmpd="sng" algn="ctr">
              <a:solidFill>
                <a:schemeClr val="bg1"/>
              </a:solidFill>
              <a:prstDash val="solid"/>
              <a:round/>
              <a:headEnd type="none" w="med" len="med"/>
              <a:tailEnd type="none" w="med" len="med"/>
            </a:ln>
            <a:effectLst/>
          </p:spPr>
        </p:cxnSp>
        <p:cxnSp>
          <p:nvCxnSpPr>
            <p:cNvPr id="32932" name="Straight Connector 32931">
              <a:extLst>
                <a:ext uri="{FF2B5EF4-FFF2-40B4-BE49-F238E27FC236}">
                  <a16:creationId xmlns:a16="http://schemas.microsoft.com/office/drawing/2014/main" id="{999B4222-91C7-6EE4-6522-EF2E40B25233}"/>
                </a:ext>
              </a:extLst>
            </p:cNvPr>
            <p:cNvCxnSpPr/>
            <p:nvPr/>
          </p:nvCxnSpPr>
          <p:spPr bwMode="auto">
            <a:xfrm>
              <a:off x="7033611" y="3058093"/>
              <a:ext cx="0" cy="339115"/>
            </a:xfrm>
            <a:prstGeom prst="line">
              <a:avLst/>
            </a:prstGeom>
            <a:noFill/>
            <a:ln w="28575" cap="flat" cmpd="sng" algn="ctr">
              <a:solidFill>
                <a:schemeClr val="bg1"/>
              </a:solidFill>
              <a:prstDash val="solid"/>
              <a:round/>
              <a:headEnd type="none" w="med" len="med"/>
              <a:tailEnd type="none" w="med" len="med"/>
            </a:ln>
            <a:effectLst/>
          </p:spPr>
        </p:cxnSp>
      </p:grpSp>
      <p:sp>
        <p:nvSpPr>
          <p:cNvPr id="32934" name="TextBox 32933">
            <a:extLst>
              <a:ext uri="{FF2B5EF4-FFF2-40B4-BE49-F238E27FC236}">
                <a16:creationId xmlns:a16="http://schemas.microsoft.com/office/drawing/2014/main" id="{271EFD19-D918-479C-871D-A7925A1BDBD9}"/>
              </a:ext>
            </a:extLst>
          </p:cNvPr>
          <p:cNvSpPr txBox="1"/>
          <p:nvPr/>
        </p:nvSpPr>
        <p:spPr bwMode="auto">
          <a:xfrm>
            <a:off x="11034170"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32935" name="TextBox 32934">
            <a:extLst>
              <a:ext uri="{FF2B5EF4-FFF2-40B4-BE49-F238E27FC236}">
                <a16:creationId xmlns:a16="http://schemas.microsoft.com/office/drawing/2014/main" id="{51B45222-2640-2A60-8898-0C45660EAB27}"/>
              </a:ext>
            </a:extLst>
          </p:cNvPr>
          <p:cNvSpPr txBox="1"/>
          <p:nvPr/>
        </p:nvSpPr>
        <p:spPr bwMode="auto">
          <a:xfrm>
            <a:off x="10722156"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2936" name="TextBox 32935">
            <a:extLst>
              <a:ext uri="{FF2B5EF4-FFF2-40B4-BE49-F238E27FC236}">
                <a16:creationId xmlns:a16="http://schemas.microsoft.com/office/drawing/2014/main" id="{C509711F-2EBC-9BE0-0272-5D121AE0FB0C}"/>
              </a:ext>
            </a:extLst>
          </p:cNvPr>
          <p:cNvSpPr txBox="1"/>
          <p:nvPr/>
        </p:nvSpPr>
        <p:spPr bwMode="auto">
          <a:xfrm>
            <a:off x="10390302"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2937" name="TextBox 32936">
            <a:extLst>
              <a:ext uri="{FF2B5EF4-FFF2-40B4-BE49-F238E27FC236}">
                <a16:creationId xmlns:a16="http://schemas.microsoft.com/office/drawing/2014/main" id="{B0BEE501-EAA3-6046-EB54-102E5E45C276}"/>
              </a:ext>
            </a:extLst>
          </p:cNvPr>
          <p:cNvSpPr txBox="1"/>
          <p:nvPr/>
        </p:nvSpPr>
        <p:spPr bwMode="auto">
          <a:xfrm>
            <a:off x="10072878"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2938" name="TextBox 32937">
            <a:extLst>
              <a:ext uri="{FF2B5EF4-FFF2-40B4-BE49-F238E27FC236}">
                <a16:creationId xmlns:a16="http://schemas.microsoft.com/office/drawing/2014/main" id="{AD12F0C6-40A3-C419-F0C7-D012E4C306A9}"/>
              </a:ext>
            </a:extLst>
          </p:cNvPr>
          <p:cNvSpPr txBox="1"/>
          <p:nvPr/>
        </p:nvSpPr>
        <p:spPr bwMode="auto">
          <a:xfrm>
            <a:off x="9750043"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2939" name="TextBox 32938">
            <a:extLst>
              <a:ext uri="{FF2B5EF4-FFF2-40B4-BE49-F238E27FC236}">
                <a16:creationId xmlns:a16="http://schemas.microsoft.com/office/drawing/2014/main" id="{99E1327D-A2C4-E3FA-BF09-DC4D326B5A13}"/>
              </a:ext>
            </a:extLst>
          </p:cNvPr>
          <p:cNvSpPr txBox="1"/>
          <p:nvPr/>
        </p:nvSpPr>
        <p:spPr bwMode="auto">
          <a:xfrm>
            <a:off x="9443440"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32940" name="TextBox 32939">
            <a:extLst>
              <a:ext uri="{FF2B5EF4-FFF2-40B4-BE49-F238E27FC236}">
                <a16:creationId xmlns:a16="http://schemas.microsoft.com/office/drawing/2014/main" id="{63BE034B-FAC5-62E9-D793-AC4A9077D0B3}"/>
              </a:ext>
            </a:extLst>
          </p:cNvPr>
          <p:cNvSpPr txBox="1"/>
          <p:nvPr/>
        </p:nvSpPr>
        <p:spPr bwMode="auto">
          <a:xfrm>
            <a:off x="9124211"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2941" name="TextBox 32940">
            <a:extLst>
              <a:ext uri="{FF2B5EF4-FFF2-40B4-BE49-F238E27FC236}">
                <a16:creationId xmlns:a16="http://schemas.microsoft.com/office/drawing/2014/main" id="{5B1C8F25-8637-42C9-3112-A933ABD9E6D8}"/>
              </a:ext>
            </a:extLst>
          </p:cNvPr>
          <p:cNvSpPr txBox="1"/>
          <p:nvPr/>
        </p:nvSpPr>
        <p:spPr bwMode="auto">
          <a:xfrm>
            <a:off x="8794161"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2942" name="TextBox 32941">
            <a:extLst>
              <a:ext uri="{FF2B5EF4-FFF2-40B4-BE49-F238E27FC236}">
                <a16:creationId xmlns:a16="http://schemas.microsoft.com/office/drawing/2014/main" id="{FF87D924-3865-FBFE-EAEC-5A687BAF63C1}"/>
              </a:ext>
            </a:extLst>
          </p:cNvPr>
          <p:cNvSpPr txBox="1"/>
          <p:nvPr/>
        </p:nvSpPr>
        <p:spPr bwMode="auto">
          <a:xfrm>
            <a:off x="8460505"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2943" name="TextBox 32942">
            <a:extLst>
              <a:ext uri="{FF2B5EF4-FFF2-40B4-BE49-F238E27FC236}">
                <a16:creationId xmlns:a16="http://schemas.microsoft.com/office/drawing/2014/main" id="{66EA8759-C72D-AE8E-FA35-554548C4BE49}"/>
              </a:ext>
            </a:extLst>
          </p:cNvPr>
          <p:cNvSpPr txBox="1"/>
          <p:nvPr/>
        </p:nvSpPr>
        <p:spPr bwMode="auto">
          <a:xfrm>
            <a:off x="8150294" y="3044912"/>
            <a:ext cx="3474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2944" name="TextBox 32943">
            <a:extLst>
              <a:ext uri="{FF2B5EF4-FFF2-40B4-BE49-F238E27FC236}">
                <a16:creationId xmlns:a16="http://schemas.microsoft.com/office/drawing/2014/main" id="{191A60E1-04CA-3923-F62C-BE2DCFF8C568}"/>
              </a:ext>
            </a:extLst>
          </p:cNvPr>
          <p:cNvSpPr txBox="1"/>
          <p:nvPr/>
        </p:nvSpPr>
        <p:spPr bwMode="auto">
          <a:xfrm>
            <a:off x="7863529" y="3044912"/>
            <a:ext cx="2290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32945" name="TextBox 32944">
            <a:extLst>
              <a:ext uri="{FF2B5EF4-FFF2-40B4-BE49-F238E27FC236}">
                <a16:creationId xmlns:a16="http://schemas.microsoft.com/office/drawing/2014/main" id="{6A14B32B-9D70-F4FD-8819-2B8A43011533}"/>
              </a:ext>
            </a:extLst>
          </p:cNvPr>
          <p:cNvSpPr txBox="1"/>
          <p:nvPr/>
        </p:nvSpPr>
        <p:spPr bwMode="auto">
          <a:xfrm>
            <a:off x="7551514" y="3041305"/>
            <a:ext cx="2290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2946" name="TextBox 32945">
            <a:extLst>
              <a:ext uri="{FF2B5EF4-FFF2-40B4-BE49-F238E27FC236}">
                <a16:creationId xmlns:a16="http://schemas.microsoft.com/office/drawing/2014/main" id="{7AC852BF-55C4-F02A-8864-222AA4F42560}"/>
              </a:ext>
            </a:extLst>
          </p:cNvPr>
          <p:cNvSpPr txBox="1"/>
          <p:nvPr/>
        </p:nvSpPr>
        <p:spPr bwMode="auto">
          <a:xfrm>
            <a:off x="7230482" y="3041305"/>
            <a:ext cx="2290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2947" name="TextBox 32946">
            <a:extLst>
              <a:ext uri="{FF2B5EF4-FFF2-40B4-BE49-F238E27FC236}">
                <a16:creationId xmlns:a16="http://schemas.microsoft.com/office/drawing/2014/main" id="{14AC3562-B0F4-412D-BD0D-9DF98BC60ED2}"/>
              </a:ext>
            </a:extLst>
          </p:cNvPr>
          <p:cNvSpPr txBox="1"/>
          <p:nvPr/>
        </p:nvSpPr>
        <p:spPr bwMode="auto">
          <a:xfrm>
            <a:off x="6900433" y="3041305"/>
            <a:ext cx="2290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2948" name="TextBox 32947">
            <a:extLst>
              <a:ext uri="{FF2B5EF4-FFF2-40B4-BE49-F238E27FC236}">
                <a16:creationId xmlns:a16="http://schemas.microsoft.com/office/drawing/2014/main" id="{1D4C55CD-140F-98D9-C40B-E513E415EC5F}"/>
              </a:ext>
            </a:extLst>
          </p:cNvPr>
          <p:cNvSpPr txBox="1"/>
          <p:nvPr/>
        </p:nvSpPr>
        <p:spPr bwMode="auto">
          <a:xfrm>
            <a:off x="6785006" y="2925877"/>
            <a:ext cx="2290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2949" name="TextBox 32948">
            <a:extLst>
              <a:ext uri="{FF2B5EF4-FFF2-40B4-BE49-F238E27FC236}">
                <a16:creationId xmlns:a16="http://schemas.microsoft.com/office/drawing/2014/main" id="{5E752717-6F18-8E06-4625-73345AD84A5D}"/>
              </a:ext>
            </a:extLst>
          </p:cNvPr>
          <p:cNvSpPr txBox="1"/>
          <p:nvPr/>
        </p:nvSpPr>
        <p:spPr bwMode="auto">
          <a:xfrm>
            <a:off x="6714621" y="2675184"/>
            <a:ext cx="3426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2950" name="TextBox 32949">
            <a:extLst>
              <a:ext uri="{FF2B5EF4-FFF2-40B4-BE49-F238E27FC236}">
                <a16:creationId xmlns:a16="http://schemas.microsoft.com/office/drawing/2014/main" id="{20DE5D14-4A88-47F4-D0F1-252BAC9AED1F}"/>
              </a:ext>
            </a:extLst>
          </p:cNvPr>
          <p:cNvSpPr txBox="1"/>
          <p:nvPr/>
        </p:nvSpPr>
        <p:spPr bwMode="auto">
          <a:xfrm>
            <a:off x="6714621" y="2419079"/>
            <a:ext cx="3426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2951" name="TextBox 32950">
            <a:extLst>
              <a:ext uri="{FF2B5EF4-FFF2-40B4-BE49-F238E27FC236}">
                <a16:creationId xmlns:a16="http://schemas.microsoft.com/office/drawing/2014/main" id="{4954D295-8D41-251F-CD62-7308DDE3C999}"/>
              </a:ext>
            </a:extLst>
          </p:cNvPr>
          <p:cNvSpPr txBox="1"/>
          <p:nvPr/>
        </p:nvSpPr>
        <p:spPr bwMode="auto">
          <a:xfrm>
            <a:off x="6714621" y="2170189"/>
            <a:ext cx="3426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2952" name="TextBox 32951">
            <a:extLst>
              <a:ext uri="{FF2B5EF4-FFF2-40B4-BE49-F238E27FC236}">
                <a16:creationId xmlns:a16="http://schemas.microsoft.com/office/drawing/2014/main" id="{71D5FE32-8499-40C4-B110-6E1FE776FA40}"/>
              </a:ext>
            </a:extLst>
          </p:cNvPr>
          <p:cNvSpPr txBox="1"/>
          <p:nvPr/>
        </p:nvSpPr>
        <p:spPr bwMode="auto">
          <a:xfrm>
            <a:off x="6714621" y="1912281"/>
            <a:ext cx="3426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2953" name="TextBox 32952">
            <a:extLst>
              <a:ext uri="{FF2B5EF4-FFF2-40B4-BE49-F238E27FC236}">
                <a16:creationId xmlns:a16="http://schemas.microsoft.com/office/drawing/2014/main" id="{767A3169-501E-8DE1-2DA1-4EE5BC840F51}"/>
              </a:ext>
            </a:extLst>
          </p:cNvPr>
          <p:cNvSpPr txBox="1"/>
          <p:nvPr/>
        </p:nvSpPr>
        <p:spPr bwMode="auto">
          <a:xfrm>
            <a:off x="6640672" y="1650766"/>
            <a:ext cx="4815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nvGrpSpPr>
          <p:cNvPr id="32987" name="Group 32986">
            <a:extLst>
              <a:ext uri="{FF2B5EF4-FFF2-40B4-BE49-F238E27FC236}">
                <a16:creationId xmlns:a16="http://schemas.microsoft.com/office/drawing/2014/main" id="{E8632B31-9963-579F-845E-2009C9D26DB4}"/>
              </a:ext>
            </a:extLst>
          </p:cNvPr>
          <p:cNvGrpSpPr/>
          <p:nvPr/>
        </p:nvGrpSpPr>
        <p:grpSpPr>
          <a:xfrm>
            <a:off x="7378036" y="1788714"/>
            <a:ext cx="3292490" cy="928484"/>
            <a:chOff x="7378036" y="1788714"/>
            <a:chExt cx="3292490" cy="928484"/>
          </a:xfrm>
        </p:grpSpPr>
        <p:cxnSp>
          <p:nvCxnSpPr>
            <p:cNvPr id="32958" name="Straight Connector 32957">
              <a:extLst>
                <a:ext uri="{FF2B5EF4-FFF2-40B4-BE49-F238E27FC236}">
                  <a16:creationId xmlns:a16="http://schemas.microsoft.com/office/drawing/2014/main" id="{B68E6F4F-361A-631D-8CD0-9360F5071F04}"/>
                </a:ext>
              </a:extLst>
            </p:cNvPr>
            <p:cNvCxnSpPr/>
            <p:nvPr/>
          </p:nvCxnSpPr>
          <p:spPr bwMode="auto">
            <a:xfrm>
              <a:off x="7408373" y="1788714"/>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59" name="Straight Connector 32958">
              <a:extLst>
                <a:ext uri="{FF2B5EF4-FFF2-40B4-BE49-F238E27FC236}">
                  <a16:creationId xmlns:a16="http://schemas.microsoft.com/office/drawing/2014/main" id="{2563B87E-FFE0-143A-6BA8-A6CE9936FEB5}"/>
                </a:ext>
              </a:extLst>
            </p:cNvPr>
            <p:cNvCxnSpPr/>
            <p:nvPr/>
          </p:nvCxnSpPr>
          <p:spPr bwMode="auto">
            <a:xfrm>
              <a:off x="8615294" y="2295751"/>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0" name="Straight Connector 32959">
              <a:extLst>
                <a:ext uri="{FF2B5EF4-FFF2-40B4-BE49-F238E27FC236}">
                  <a16:creationId xmlns:a16="http://schemas.microsoft.com/office/drawing/2014/main" id="{8BCEB0FD-877D-4689-24E6-719266D69361}"/>
                </a:ext>
              </a:extLst>
            </p:cNvPr>
            <p:cNvCxnSpPr/>
            <p:nvPr/>
          </p:nvCxnSpPr>
          <p:spPr bwMode="auto">
            <a:xfrm>
              <a:off x="8873146" y="2308752"/>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1" name="Straight Connector 32960">
              <a:extLst>
                <a:ext uri="{FF2B5EF4-FFF2-40B4-BE49-F238E27FC236}">
                  <a16:creationId xmlns:a16="http://schemas.microsoft.com/office/drawing/2014/main" id="{C6614FFE-925A-49CC-5792-57F794C1E645}"/>
                </a:ext>
              </a:extLst>
            </p:cNvPr>
            <p:cNvCxnSpPr/>
            <p:nvPr/>
          </p:nvCxnSpPr>
          <p:spPr bwMode="auto">
            <a:xfrm>
              <a:off x="8916482" y="2356423"/>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2" name="Straight Connector 32961">
              <a:extLst>
                <a:ext uri="{FF2B5EF4-FFF2-40B4-BE49-F238E27FC236}">
                  <a16:creationId xmlns:a16="http://schemas.microsoft.com/office/drawing/2014/main" id="{1483C178-8F3A-F595-E1F1-F4EEC4FA1472}"/>
                </a:ext>
              </a:extLst>
            </p:cNvPr>
            <p:cNvCxnSpPr/>
            <p:nvPr/>
          </p:nvCxnSpPr>
          <p:spPr bwMode="auto">
            <a:xfrm>
              <a:off x="9171084" y="2371590"/>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3" name="Straight Connector 32962">
              <a:extLst>
                <a:ext uri="{FF2B5EF4-FFF2-40B4-BE49-F238E27FC236}">
                  <a16:creationId xmlns:a16="http://schemas.microsoft.com/office/drawing/2014/main" id="{97F9FF6D-D1C5-D6CA-2627-D46483FEFA12}"/>
                </a:ext>
              </a:extLst>
            </p:cNvPr>
            <p:cNvCxnSpPr/>
            <p:nvPr/>
          </p:nvCxnSpPr>
          <p:spPr bwMode="auto">
            <a:xfrm>
              <a:off x="9191669" y="2371590"/>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4" name="Straight Connector 32963">
              <a:extLst>
                <a:ext uri="{FF2B5EF4-FFF2-40B4-BE49-F238E27FC236}">
                  <a16:creationId xmlns:a16="http://schemas.microsoft.com/office/drawing/2014/main" id="{B2BFC344-28DE-5A0D-133C-E71750C26973}"/>
                </a:ext>
              </a:extLst>
            </p:cNvPr>
            <p:cNvCxnSpPr/>
            <p:nvPr/>
          </p:nvCxnSpPr>
          <p:spPr bwMode="auto">
            <a:xfrm>
              <a:off x="9199253" y="2422511"/>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5" name="Straight Connector 32964">
              <a:extLst>
                <a:ext uri="{FF2B5EF4-FFF2-40B4-BE49-F238E27FC236}">
                  <a16:creationId xmlns:a16="http://schemas.microsoft.com/office/drawing/2014/main" id="{F36289DA-E82F-3EBA-76E0-D49C37E466A6}"/>
                </a:ext>
              </a:extLst>
            </p:cNvPr>
            <p:cNvCxnSpPr/>
            <p:nvPr/>
          </p:nvCxnSpPr>
          <p:spPr bwMode="auto">
            <a:xfrm>
              <a:off x="9469022" y="2443096"/>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6" name="Straight Connector 32965">
              <a:extLst>
                <a:ext uri="{FF2B5EF4-FFF2-40B4-BE49-F238E27FC236}">
                  <a16:creationId xmlns:a16="http://schemas.microsoft.com/office/drawing/2014/main" id="{DBEFC376-13F6-1337-F75A-DDD6D9061BFE}"/>
                </a:ext>
              </a:extLst>
            </p:cNvPr>
            <p:cNvCxnSpPr/>
            <p:nvPr/>
          </p:nvCxnSpPr>
          <p:spPr bwMode="auto">
            <a:xfrm>
              <a:off x="9482023" y="2443096"/>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7" name="Straight Connector 32966">
              <a:extLst>
                <a:ext uri="{FF2B5EF4-FFF2-40B4-BE49-F238E27FC236}">
                  <a16:creationId xmlns:a16="http://schemas.microsoft.com/office/drawing/2014/main" id="{F9D6CA96-8845-BEAB-1B7D-44A9CEC2815D}"/>
                </a:ext>
              </a:extLst>
            </p:cNvPr>
            <p:cNvCxnSpPr/>
            <p:nvPr/>
          </p:nvCxnSpPr>
          <p:spPr bwMode="auto">
            <a:xfrm>
              <a:off x="9498274" y="2458264"/>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8" name="Straight Connector 32967">
              <a:extLst>
                <a:ext uri="{FF2B5EF4-FFF2-40B4-BE49-F238E27FC236}">
                  <a16:creationId xmlns:a16="http://schemas.microsoft.com/office/drawing/2014/main" id="{9C0B6ADE-D021-413F-2F0C-F6AFDB95B33A}"/>
                </a:ext>
              </a:extLst>
            </p:cNvPr>
            <p:cNvCxnSpPr/>
            <p:nvPr/>
          </p:nvCxnSpPr>
          <p:spPr bwMode="auto">
            <a:xfrm>
              <a:off x="9779961" y="2497266"/>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69" name="Straight Connector 32968">
              <a:extLst>
                <a:ext uri="{FF2B5EF4-FFF2-40B4-BE49-F238E27FC236}">
                  <a16:creationId xmlns:a16="http://schemas.microsoft.com/office/drawing/2014/main" id="{5D60DA63-B6F7-D4D6-6D71-C2A6AD0848B3}"/>
                </a:ext>
              </a:extLst>
            </p:cNvPr>
            <p:cNvCxnSpPr/>
            <p:nvPr/>
          </p:nvCxnSpPr>
          <p:spPr bwMode="auto">
            <a:xfrm>
              <a:off x="9785378" y="2533019"/>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0" name="Straight Connector 32969">
              <a:extLst>
                <a:ext uri="{FF2B5EF4-FFF2-40B4-BE49-F238E27FC236}">
                  <a16:creationId xmlns:a16="http://schemas.microsoft.com/office/drawing/2014/main" id="{09A9D0CB-3A4A-E5E9-487E-B8F53AE5CCB3}"/>
                </a:ext>
              </a:extLst>
            </p:cNvPr>
            <p:cNvCxnSpPr/>
            <p:nvPr/>
          </p:nvCxnSpPr>
          <p:spPr bwMode="auto">
            <a:xfrm>
              <a:off x="9809213" y="2574188"/>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1" name="Straight Connector 32970">
              <a:extLst>
                <a:ext uri="{FF2B5EF4-FFF2-40B4-BE49-F238E27FC236}">
                  <a16:creationId xmlns:a16="http://schemas.microsoft.com/office/drawing/2014/main" id="{1B947D65-BDF3-A344-C427-8C3FD01A859F}"/>
                </a:ext>
              </a:extLst>
            </p:cNvPr>
            <p:cNvCxnSpPr/>
            <p:nvPr/>
          </p:nvCxnSpPr>
          <p:spPr bwMode="auto">
            <a:xfrm>
              <a:off x="10056231" y="2574188"/>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2" name="Straight Connector 32971">
              <a:extLst>
                <a:ext uri="{FF2B5EF4-FFF2-40B4-BE49-F238E27FC236}">
                  <a16:creationId xmlns:a16="http://schemas.microsoft.com/office/drawing/2014/main" id="{285570A6-E9D6-6DA7-CE29-E938E937843D}"/>
                </a:ext>
              </a:extLst>
            </p:cNvPr>
            <p:cNvCxnSpPr/>
            <p:nvPr/>
          </p:nvCxnSpPr>
          <p:spPr bwMode="auto">
            <a:xfrm>
              <a:off x="10082233" y="2574188"/>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3" name="Straight Connector 32972">
              <a:extLst>
                <a:ext uri="{FF2B5EF4-FFF2-40B4-BE49-F238E27FC236}">
                  <a16:creationId xmlns:a16="http://schemas.microsoft.com/office/drawing/2014/main" id="{294222A6-BEB0-949B-CF69-2980F766CC5D}"/>
                </a:ext>
              </a:extLst>
            </p:cNvPr>
            <p:cNvCxnSpPr/>
            <p:nvPr/>
          </p:nvCxnSpPr>
          <p:spPr bwMode="auto">
            <a:xfrm>
              <a:off x="10088733" y="2574188"/>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4" name="Straight Connector 32973">
              <a:extLst>
                <a:ext uri="{FF2B5EF4-FFF2-40B4-BE49-F238E27FC236}">
                  <a16:creationId xmlns:a16="http://schemas.microsoft.com/office/drawing/2014/main" id="{61ABEA98-54C6-FA93-E777-B5058D065083}"/>
                </a:ext>
              </a:extLst>
            </p:cNvPr>
            <p:cNvCxnSpPr/>
            <p:nvPr/>
          </p:nvCxnSpPr>
          <p:spPr bwMode="auto">
            <a:xfrm>
              <a:off x="10199241" y="2574188"/>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5" name="Straight Connector 32974">
              <a:extLst>
                <a:ext uri="{FF2B5EF4-FFF2-40B4-BE49-F238E27FC236}">
                  <a16:creationId xmlns:a16="http://schemas.microsoft.com/office/drawing/2014/main" id="{0D40C0FD-C6E4-2780-41FC-D6869471DE08}"/>
                </a:ext>
              </a:extLst>
            </p:cNvPr>
            <p:cNvCxnSpPr/>
            <p:nvPr/>
          </p:nvCxnSpPr>
          <p:spPr bwMode="auto">
            <a:xfrm>
              <a:off x="10353086" y="2652193"/>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6" name="Straight Connector 32975">
              <a:extLst>
                <a:ext uri="{FF2B5EF4-FFF2-40B4-BE49-F238E27FC236}">
                  <a16:creationId xmlns:a16="http://schemas.microsoft.com/office/drawing/2014/main" id="{23A513A4-557F-9F9F-BB8E-1B550EDCCBC7}"/>
                </a:ext>
              </a:extLst>
            </p:cNvPr>
            <p:cNvCxnSpPr/>
            <p:nvPr/>
          </p:nvCxnSpPr>
          <p:spPr bwMode="auto">
            <a:xfrm>
              <a:off x="10367170" y="2652193"/>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7" name="Straight Connector 32976">
              <a:extLst>
                <a:ext uri="{FF2B5EF4-FFF2-40B4-BE49-F238E27FC236}">
                  <a16:creationId xmlns:a16="http://schemas.microsoft.com/office/drawing/2014/main" id="{96F740E6-EEB6-5405-723A-76A093F18D01}"/>
                </a:ext>
              </a:extLst>
            </p:cNvPr>
            <p:cNvCxnSpPr/>
            <p:nvPr/>
          </p:nvCxnSpPr>
          <p:spPr bwMode="auto">
            <a:xfrm>
              <a:off x="10412673" y="2652193"/>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8" name="Straight Connector 32977">
              <a:extLst>
                <a:ext uri="{FF2B5EF4-FFF2-40B4-BE49-F238E27FC236}">
                  <a16:creationId xmlns:a16="http://schemas.microsoft.com/office/drawing/2014/main" id="{8E8AFE19-F56A-9A9E-0670-4353B18ABA04}"/>
                </a:ext>
              </a:extLst>
            </p:cNvPr>
            <p:cNvCxnSpPr/>
            <p:nvPr/>
          </p:nvCxnSpPr>
          <p:spPr bwMode="auto">
            <a:xfrm>
              <a:off x="10445176" y="2652193"/>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79" name="Straight Connector 32978">
              <a:extLst>
                <a:ext uri="{FF2B5EF4-FFF2-40B4-BE49-F238E27FC236}">
                  <a16:creationId xmlns:a16="http://schemas.microsoft.com/office/drawing/2014/main" id="{B80408E4-8F9D-B467-699B-5ABAB125876F}"/>
                </a:ext>
              </a:extLst>
            </p:cNvPr>
            <p:cNvCxnSpPr/>
            <p:nvPr/>
          </p:nvCxnSpPr>
          <p:spPr bwMode="auto">
            <a:xfrm>
              <a:off x="10670526" y="2652193"/>
              <a:ext cx="0" cy="65005"/>
            </a:xfrm>
            <a:prstGeom prst="line">
              <a:avLst/>
            </a:prstGeom>
            <a:noFill/>
            <a:ln w="28575" cap="flat" cmpd="sng" algn="ctr">
              <a:solidFill>
                <a:schemeClr val="accent1"/>
              </a:solidFill>
              <a:prstDash val="solid"/>
              <a:round/>
              <a:headEnd type="none" w="med" len="med"/>
              <a:tailEnd type="none" w="med" len="med"/>
            </a:ln>
            <a:effectLst/>
          </p:spPr>
        </p:cxnSp>
        <p:cxnSp>
          <p:nvCxnSpPr>
            <p:cNvPr id="32980" name="Straight Connector 32979">
              <a:extLst>
                <a:ext uri="{FF2B5EF4-FFF2-40B4-BE49-F238E27FC236}">
                  <a16:creationId xmlns:a16="http://schemas.microsoft.com/office/drawing/2014/main" id="{3A5EF206-6943-754A-F51C-87F58D2DF3B8}"/>
                </a:ext>
              </a:extLst>
            </p:cNvPr>
            <p:cNvCxnSpPr>
              <a:cxnSpLocks/>
            </p:cNvCxnSpPr>
            <p:nvPr/>
          </p:nvCxnSpPr>
          <p:spPr bwMode="auto">
            <a:xfrm flipH="1">
              <a:off x="9757209" y="2569855"/>
              <a:ext cx="62840" cy="0"/>
            </a:xfrm>
            <a:prstGeom prst="line">
              <a:avLst/>
            </a:prstGeom>
            <a:noFill/>
            <a:ln w="28575" cap="flat" cmpd="sng" algn="ctr">
              <a:solidFill>
                <a:schemeClr val="accent1"/>
              </a:solidFill>
              <a:prstDash val="solid"/>
              <a:round/>
              <a:headEnd type="none" w="med" len="med"/>
              <a:tailEnd type="none" w="med" len="med"/>
            </a:ln>
            <a:effectLst/>
          </p:spPr>
        </p:cxnSp>
        <p:cxnSp>
          <p:nvCxnSpPr>
            <p:cNvPr id="32983" name="Straight Connector 32982">
              <a:extLst>
                <a:ext uri="{FF2B5EF4-FFF2-40B4-BE49-F238E27FC236}">
                  <a16:creationId xmlns:a16="http://schemas.microsoft.com/office/drawing/2014/main" id="{4507CBE1-B306-D30D-479E-56DD0643D28A}"/>
                </a:ext>
              </a:extLst>
            </p:cNvPr>
            <p:cNvCxnSpPr>
              <a:cxnSpLocks/>
            </p:cNvCxnSpPr>
            <p:nvPr/>
          </p:nvCxnSpPr>
          <p:spPr bwMode="auto">
            <a:xfrm flipH="1">
              <a:off x="9750709" y="2522185"/>
              <a:ext cx="62840" cy="0"/>
            </a:xfrm>
            <a:prstGeom prst="line">
              <a:avLst/>
            </a:prstGeom>
            <a:noFill/>
            <a:ln w="28575" cap="flat" cmpd="sng" algn="ctr">
              <a:solidFill>
                <a:schemeClr val="accent1"/>
              </a:solidFill>
              <a:prstDash val="solid"/>
              <a:round/>
              <a:headEnd type="none" w="med" len="med"/>
              <a:tailEnd type="none" w="med" len="med"/>
            </a:ln>
            <a:effectLst/>
          </p:spPr>
        </p:cxnSp>
        <p:cxnSp>
          <p:nvCxnSpPr>
            <p:cNvPr id="32984" name="Straight Connector 32983">
              <a:extLst>
                <a:ext uri="{FF2B5EF4-FFF2-40B4-BE49-F238E27FC236}">
                  <a16:creationId xmlns:a16="http://schemas.microsoft.com/office/drawing/2014/main" id="{CF1B4F3D-733C-691C-D2CE-B671D8363747}"/>
                </a:ext>
              </a:extLst>
            </p:cNvPr>
            <p:cNvCxnSpPr>
              <a:cxnSpLocks/>
            </p:cNvCxnSpPr>
            <p:nvPr/>
          </p:nvCxnSpPr>
          <p:spPr bwMode="auto">
            <a:xfrm flipH="1">
              <a:off x="8841726" y="2340172"/>
              <a:ext cx="62840" cy="0"/>
            </a:xfrm>
            <a:prstGeom prst="line">
              <a:avLst/>
            </a:prstGeom>
            <a:noFill/>
            <a:ln w="28575" cap="flat" cmpd="sng" algn="ctr">
              <a:solidFill>
                <a:schemeClr val="accent1"/>
              </a:solidFill>
              <a:prstDash val="solid"/>
              <a:round/>
              <a:headEnd type="none" w="med" len="med"/>
              <a:tailEnd type="none" w="med" len="med"/>
            </a:ln>
            <a:effectLst/>
          </p:spPr>
        </p:cxnSp>
        <p:cxnSp>
          <p:nvCxnSpPr>
            <p:cNvPr id="32985" name="Straight Connector 32984">
              <a:extLst>
                <a:ext uri="{FF2B5EF4-FFF2-40B4-BE49-F238E27FC236}">
                  <a16:creationId xmlns:a16="http://schemas.microsoft.com/office/drawing/2014/main" id="{BF10AF9E-96F7-0872-2745-92B2F11DD6BE}"/>
                </a:ext>
              </a:extLst>
            </p:cNvPr>
            <p:cNvCxnSpPr>
              <a:cxnSpLocks/>
            </p:cNvCxnSpPr>
            <p:nvPr/>
          </p:nvCxnSpPr>
          <p:spPr bwMode="auto">
            <a:xfrm flipH="1">
              <a:off x="8582790" y="2327171"/>
              <a:ext cx="62840" cy="0"/>
            </a:xfrm>
            <a:prstGeom prst="line">
              <a:avLst/>
            </a:prstGeom>
            <a:noFill/>
            <a:ln w="28575" cap="flat" cmpd="sng" algn="ctr">
              <a:solidFill>
                <a:schemeClr val="accent1"/>
              </a:solidFill>
              <a:prstDash val="solid"/>
              <a:round/>
              <a:headEnd type="none" w="med" len="med"/>
              <a:tailEnd type="none" w="med" len="med"/>
            </a:ln>
            <a:effectLst/>
          </p:spPr>
        </p:cxnSp>
        <p:cxnSp>
          <p:nvCxnSpPr>
            <p:cNvPr id="32986" name="Straight Connector 32985">
              <a:extLst>
                <a:ext uri="{FF2B5EF4-FFF2-40B4-BE49-F238E27FC236}">
                  <a16:creationId xmlns:a16="http://schemas.microsoft.com/office/drawing/2014/main" id="{71366CDE-D35E-ED0B-7F20-D8BACB59E23B}"/>
                </a:ext>
              </a:extLst>
            </p:cNvPr>
            <p:cNvCxnSpPr>
              <a:cxnSpLocks/>
            </p:cNvCxnSpPr>
            <p:nvPr/>
          </p:nvCxnSpPr>
          <p:spPr bwMode="auto">
            <a:xfrm flipH="1">
              <a:off x="7378036" y="1824468"/>
              <a:ext cx="6284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991" name="Group 32990">
            <a:extLst>
              <a:ext uri="{FF2B5EF4-FFF2-40B4-BE49-F238E27FC236}">
                <a16:creationId xmlns:a16="http://schemas.microsoft.com/office/drawing/2014/main" id="{312851D8-8016-2ECC-4EE8-6C3D9E6A2C7C}"/>
              </a:ext>
            </a:extLst>
          </p:cNvPr>
          <p:cNvGrpSpPr/>
          <p:nvPr/>
        </p:nvGrpSpPr>
        <p:grpSpPr>
          <a:xfrm>
            <a:off x="9067823" y="2864424"/>
            <a:ext cx="124884" cy="65005"/>
            <a:chOff x="9067823" y="2864424"/>
            <a:chExt cx="124884" cy="65005"/>
          </a:xfrm>
        </p:grpSpPr>
        <p:cxnSp>
          <p:nvCxnSpPr>
            <p:cNvPr id="32988" name="Straight Connector 32987">
              <a:extLst>
                <a:ext uri="{FF2B5EF4-FFF2-40B4-BE49-F238E27FC236}">
                  <a16:creationId xmlns:a16="http://schemas.microsoft.com/office/drawing/2014/main" id="{4EDF0E74-5824-1256-AD11-E691F1B8F139}"/>
                </a:ext>
              </a:extLst>
            </p:cNvPr>
            <p:cNvCxnSpPr/>
            <p:nvPr/>
          </p:nvCxnSpPr>
          <p:spPr bwMode="auto">
            <a:xfrm>
              <a:off x="9067823" y="2864424"/>
              <a:ext cx="0" cy="65005"/>
            </a:xfrm>
            <a:prstGeom prst="line">
              <a:avLst/>
            </a:prstGeom>
            <a:noFill/>
            <a:ln w="28575" cap="flat" cmpd="sng" algn="ctr">
              <a:solidFill>
                <a:schemeClr val="accent3"/>
              </a:solidFill>
              <a:prstDash val="solid"/>
              <a:round/>
              <a:headEnd type="none" w="med" len="med"/>
              <a:tailEnd type="none" w="med" len="med"/>
            </a:ln>
            <a:effectLst/>
          </p:spPr>
        </p:cxnSp>
        <p:cxnSp>
          <p:nvCxnSpPr>
            <p:cNvPr id="32989" name="Straight Connector 32988">
              <a:extLst>
                <a:ext uri="{FF2B5EF4-FFF2-40B4-BE49-F238E27FC236}">
                  <a16:creationId xmlns:a16="http://schemas.microsoft.com/office/drawing/2014/main" id="{8515F997-D1A6-5C6E-3EAA-E736449F2019}"/>
                </a:ext>
              </a:extLst>
            </p:cNvPr>
            <p:cNvCxnSpPr/>
            <p:nvPr/>
          </p:nvCxnSpPr>
          <p:spPr bwMode="auto">
            <a:xfrm>
              <a:off x="9192707" y="2864424"/>
              <a:ext cx="0" cy="65005"/>
            </a:xfrm>
            <a:prstGeom prst="line">
              <a:avLst/>
            </a:prstGeom>
            <a:noFill/>
            <a:ln w="28575" cap="flat" cmpd="sng" algn="ctr">
              <a:solidFill>
                <a:schemeClr val="accent3"/>
              </a:solidFill>
              <a:prstDash val="solid"/>
              <a:round/>
              <a:headEnd type="none" w="med" len="med"/>
              <a:tailEnd type="none" w="med" len="med"/>
            </a:ln>
            <a:effectLst/>
          </p:spPr>
        </p:cxnSp>
      </p:grpSp>
      <p:sp>
        <p:nvSpPr>
          <p:cNvPr id="32990" name="Freeform: Shape 32989">
            <a:extLst>
              <a:ext uri="{FF2B5EF4-FFF2-40B4-BE49-F238E27FC236}">
                <a16:creationId xmlns:a16="http://schemas.microsoft.com/office/drawing/2014/main" id="{EC20C0E7-D045-C179-8D5E-4F4644196F02}"/>
              </a:ext>
            </a:extLst>
          </p:cNvPr>
          <p:cNvSpPr/>
          <p:nvPr/>
        </p:nvSpPr>
        <p:spPr bwMode="auto">
          <a:xfrm>
            <a:off x="7048500" y="1792501"/>
            <a:ext cx="2170642" cy="1104157"/>
          </a:xfrm>
          <a:custGeom>
            <a:avLst/>
            <a:gdLst>
              <a:gd name="connsiteX0" fmla="*/ 2170642 w 2170642"/>
              <a:gd name="connsiteY0" fmla="*/ 1116541 h 1116541"/>
              <a:gd name="connsiteX1" fmla="*/ 1556808 w 2170642"/>
              <a:gd name="connsiteY1" fmla="*/ 1116541 h 1116541"/>
              <a:gd name="connsiteX2" fmla="*/ 1556808 w 2170642"/>
              <a:gd name="connsiteY2" fmla="*/ 1029758 h 1116541"/>
              <a:gd name="connsiteX3" fmla="*/ 1100667 w 2170642"/>
              <a:gd name="connsiteY3" fmla="*/ 1029758 h 1116541"/>
              <a:gd name="connsiteX4" fmla="*/ 1100667 w 2170642"/>
              <a:gd name="connsiteY4" fmla="*/ 945091 h 1116541"/>
              <a:gd name="connsiteX5" fmla="*/ 966258 w 2170642"/>
              <a:gd name="connsiteY5" fmla="*/ 945091 h 1116541"/>
              <a:gd name="connsiteX6" fmla="*/ 966258 w 2170642"/>
              <a:gd name="connsiteY6" fmla="*/ 785283 h 1116541"/>
              <a:gd name="connsiteX7" fmla="*/ 951442 w 2170642"/>
              <a:gd name="connsiteY7" fmla="*/ 785283 h 1116541"/>
              <a:gd name="connsiteX8" fmla="*/ 951442 w 2170642"/>
              <a:gd name="connsiteY8" fmla="*/ 687916 h 1116541"/>
              <a:gd name="connsiteX9" fmla="*/ 948267 w 2170642"/>
              <a:gd name="connsiteY9" fmla="*/ 687916 h 1116541"/>
              <a:gd name="connsiteX10" fmla="*/ 948267 w 2170642"/>
              <a:gd name="connsiteY10" fmla="*/ 596900 h 1116541"/>
              <a:gd name="connsiteX11" fmla="*/ 674158 w 2170642"/>
              <a:gd name="connsiteY11" fmla="*/ 596900 h 1116541"/>
              <a:gd name="connsiteX12" fmla="*/ 674158 w 2170642"/>
              <a:gd name="connsiteY12" fmla="*/ 515408 h 1116541"/>
              <a:gd name="connsiteX13" fmla="*/ 550333 w 2170642"/>
              <a:gd name="connsiteY13" fmla="*/ 515408 h 1116541"/>
              <a:gd name="connsiteX14" fmla="*/ 550333 w 2170642"/>
              <a:gd name="connsiteY14" fmla="*/ 430741 h 1116541"/>
              <a:gd name="connsiteX15" fmla="*/ 379942 w 2170642"/>
              <a:gd name="connsiteY15" fmla="*/ 430741 h 1116541"/>
              <a:gd name="connsiteX16" fmla="*/ 379942 w 2170642"/>
              <a:gd name="connsiteY16" fmla="*/ 346075 h 1116541"/>
              <a:gd name="connsiteX17" fmla="*/ 366183 w 2170642"/>
              <a:gd name="connsiteY17" fmla="*/ 346075 h 1116541"/>
              <a:gd name="connsiteX18" fmla="*/ 366183 w 2170642"/>
              <a:gd name="connsiteY18" fmla="*/ 256116 h 1116541"/>
              <a:gd name="connsiteX19" fmla="*/ 358775 w 2170642"/>
              <a:gd name="connsiteY19" fmla="*/ 256116 h 1116541"/>
              <a:gd name="connsiteX20" fmla="*/ 358775 w 2170642"/>
              <a:gd name="connsiteY20" fmla="*/ 177800 h 1116541"/>
              <a:gd name="connsiteX21" fmla="*/ 291042 w 2170642"/>
              <a:gd name="connsiteY21" fmla="*/ 177800 h 1116541"/>
              <a:gd name="connsiteX22" fmla="*/ 291042 w 2170642"/>
              <a:gd name="connsiteY22" fmla="*/ 87841 h 1116541"/>
              <a:gd name="connsiteX23" fmla="*/ 245533 w 2170642"/>
              <a:gd name="connsiteY23" fmla="*/ 87841 h 1116541"/>
              <a:gd name="connsiteX24" fmla="*/ 245533 w 2170642"/>
              <a:gd name="connsiteY24" fmla="*/ 0 h 1116541"/>
              <a:gd name="connsiteX25" fmla="*/ 0 w 2170642"/>
              <a:gd name="connsiteY25" fmla="*/ 0 h 1116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70642" h="1116541">
                <a:moveTo>
                  <a:pt x="2170642" y="1116541"/>
                </a:moveTo>
                <a:lnTo>
                  <a:pt x="1556808" y="1116541"/>
                </a:lnTo>
                <a:lnTo>
                  <a:pt x="1556808" y="1029758"/>
                </a:lnTo>
                <a:lnTo>
                  <a:pt x="1100667" y="1029758"/>
                </a:lnTo>
                <a:lnTo>
                  <a:pt x="1100667" y="945091"/>
                </a:lnTo>
                <a:lnTo>
                  <a:pt x="966258" y="945091"/>
                </a:lnTo>
                <a:lnTo>
                  <a:pt x="966258" y="785283"/>
                </a:lnTo>
                <a:lnTo>
                  <a:pt x="951442" y="785283"/>
                </a:lnTo>
                <a:lnTo>
                  <a:pt x="951442" y="687916"/>
                </a:lnTo>
                <a:lnTo>
                  <a:pt x="948267" y="687916"/>
                </a:lnTo>
                <a:lnTo>
                  <a:pt x="948267" y="596900"/>
                </a:lnTo>
                <a:lnTo>
                  <a:pt x="674158" y="596900"/>
                </a:lnTo>
                <a:lnTo>
                  <a:pt x="674158" y="515408"/>
                </a:lnTo>
                <a:lnTo>
                  <a:pt x="550333" y="515408"/>
                </a:lnTo>
                <a:lnTo>
                  <a:pt x="550333" y="430741"/>
                </a:lnTo>
                <a:lnTo>
                  <a:pt x="379942" y="430741"/>
                </a:lnTo>
                <a:lnTo>
                  <a:pt x="379942" y="346075"/>
                </a:lnTo>
                <a:lnTo>
                  <a:pt x="366183" y="346075"/>
                </a:lnTo>
                <a:lnTo>
                  <a:pt x="366183" y="256116"/>
                </a:lnTo>
                <a:lnTo>
                  <a:pt x="358775" y="256116"/>
                </a:lnTo>
                <a:lnTo>
                  <a:pt x="358775" y="177800"/>
                </a:lnTo>
                <a:lnTo>
                  <a:pt x="291042" y="177800"/>
                </a:lnTo>
                <a:lnTo>
                  <a:pt x="291042" y="87841"/>
                </a:lnTo>
                <a:lnTo>
                  <a:pt x="245533" y="87841"/>
                </a:lnTo>
                <a:lnTo>
                  <a:pt x="245533"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32992" name="TextBox 32991">
            <a:extLst>
              <a:ext uri="{FF2B5EF4-FFF2-40B4-BE49-F238E27FC236}">
                <a16:creationId xmlns:a16="http://schemas.microsoft.com/office/drawing/2014/main" id="{B5EBC894-C252-DA5C-A6B5-4168E376503D}"/>
              </a:ext>
            </a:extLst>
          </p:cNvPr>
          <p:cNvSpPr txBox="1"/>
          <p:nvPr/>
        </p:nvSpPr>
        <p:spPr bwMode="auto">
          <a:xfrm>
            <a:off x="7049440" y="2598449"/>
            <a:ext cx="1177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(95% Cl): 0.29 (0.15-0.56)</a:t>
            </a:r>
          </a:p>
        </p:txBody>
      </p:sp>
      <p:grpSp>
        <p:nvGrpSpPr>
          <p:cNvPr id="33001" name="Group 33000">
            <a:extLst>
              <a:ext uri="{FF2B5EF4-FFF2-40B4-BE49-F238E27FC236}">
                <a16:creationId xmlns:a16="http://schemas.microsoft.com/office/drawing/2014/main" id="{E04DC762-D801-DC71-010A-D1B3411BCDD7}"/>
              </a:ext>
            </a:extLst>
          </p:cNvPr>
          <p:cNvGrpSpPr/>
          <p:nvPr/>
        </p:nvGrpSpPr>
        <p:grpSpPr>
          <a:xfrm>
            <a:off x="6986514" y="3814933"/>
            <a:ext cx="62311" cy="1272683"/>
            <a:chOff x="6802700" y="3814933"/>
            <a:chExt cx="246125" cy="1272683"/>
          </a:xfrm>
        </p:grpSpPr>
        <p:cxnSp>
          <p:nvCxnSpPr>
            <p:cNvPr id="32995" name="Straight Connector 32994">
              <a:extLst>
                <a:ext uri="{FF2B5EF4-FFF2-40B4-BE49-F238E27FC236}">
                  <a16:creationId xmlns:a16="http://schemas.microsoft.com/office/drawing/2014/main" id="{DB36BED2-0EFC-D3CF-032A-B08F7C2E723D}"/>
                </a:ext>
              </a:extLst>
            </p:cNvPr>
            <p:cNvCxnSpPr/>
            <p:nvPr/>
          </p:nvCxnSpPr>
          <p:spPr bwMode="auto">
            <a:xfrm>
              <a:off x="6802700" y="3814933"/>
              <a:ext cx="246125" cy="0"/>
            </a:xfrm>
            <a:prstGeom prst="line">
              <a:avLst/>
            </a:prstGeom>
            <a:noFill/>
            <a:ln w="28575" cap="flat" cmpd="sng" algn="ctr">
              <a:solidFill>
                <a:schemeClr val="bg1"/>
              </a:solidFill>
              <a:prstDash val="solid"/>
              <a:round/>
              <a:headEnd type="none" w="med" len="med"/>
              <a:tailEnd type="none" w="med" len="med"/>
            </a:ln>
            <a:effectLst/>
          </p:spPr>
        </p:cxnSp>
        <p:cxnSp>
          <p:nvCxnSpPr>
            <p:cNvPr id="32996" name="Straight Connector 32995">
              <a:extLst>
                <a:ext uri="{FF2B5EF4-FFF2-40B4-BE49-F238E27FC236}">
                  <a16:creationId xmlns:a16="http://schemas.microsoft.com/office/drawing/2014/main" id="{9F8EA560-1230-17C2-F069-1F9EAA2EA610}"/>
                </a:ext>
              </a:extLst>
            </p:cNvPr>
            <p:cNvCxnSpPr/>
            <p:nvPr/>
          </p:nvCxnSpPr>
          <p:spPr bwMode="auto">
            <a:xfrm>
              <a:off x="6802700" y="4069470"/>
              <a:ext cx="246125" cy="0"/>
            </a:xfrm>
            <a:prstGeom prst="line">
              <a:avLst/>
            </a:prstGeom>
            <a:noFill/>
            <a:ln w="28575" cap="flat" cmpd="sng" algn="ctr">
              <a:solidFill>
                <a:schemeClr val="bg1"/>
              </a:solidFill>
              <a:prstDash val="solid"/>
              <a:round/>
              <a:headEnd type="none" w="med" len="med"/>
              <a:tailEnd type="none" w="med" len="med"/>
            </a:ln>
            <a:effectLst/>
          </p:spPr>
        </p:cxnSp>
        <p:cxnSp>
          <p:nvCxnSpPr>
            <p:cNvPr id="32997" name="Straight Connector 32996">
              <a:extLst>
                <a:ext uri="{FF2B5EF4-FFF2-40B4-BE49-F238E27FC236}">
                  <a16:creationId xmlns:a16="http://schemas.microsoft.com/office/drawing/2014/main" id="{E1960620-6248-E474-AFC6-D0D9CC819D5A}"/>
                </a:ext>
              </a:extLst>
            </p:cNvPr>
            <p:cNvCxnSpPr/>
            <p:nvPr/>
          </p:nvCxnSpPr>
          <p:spPr bwMode="auto">
            <a:xfrm>
              <a:off x="6802700" y="4324007"/>
              <a:ext cx="246125" cy="0"/>
            </a:xfrm>
            <a:prstGeom prst="line">
              <a:avLst/>
            </a:prstGeom>
            <a:noFill/>
            <a:ln w="28575" cap="flat" cmpd="sng" algn="ctr">
              <a:solidFill>
                <a:schemeClr val="bg1"/>
              </a:solidFill>
              <a:prstDash val="solid"/>
              <a:round/>
              <a:headEnd type="none" w="med" len="med"/>
              <a:tailEnd type="none" w="med" len="med"/>
            </a:ln>
            <a:effectLst/>
          </p:spPr>
        </p:cxnSp>
        <p:cxnSp>
          <p:nvCxnSpPr>
            <p:cNvPr id="32998" name="Straight Connector 32997">
              <a:extLst>
                <a:ext uri="{FF2B5EF4-FFF2-40B4-BE49-F238E27FC236}">
                  <a16:creationId xmlns:a16="http://schemas.microsoft.com/office/drawing/2014/main" id="{D7B09791-2D0B-E634-4320-748A9B9A18E0}"/>
                </a:ext>
              </a:extLst>
            </p:cNvPr>
            <p:cNvCxnSpPr/>
            <p:nvPr/>
          </p:nvCxnSpPr>
          <p:spPr bwMode="auto">
            <a:xfrm>
              <a:off x="6802700" y="4578544"/>
              <a:ext cx="246125" cy="0"/>
            </a:xfrm>
            <a:prstGeom prst="line">
              <a:avLst/>
            </a:prstGeom>
            <a:noFill/>
            <a:ln w="28575" cap="flat" cmpd="sng" algn="ctr">
              <a:solidFill>
                <a:schemeClr val="bg1"/>
              </a:solidFill>
              <a:prstDash val="solid"/>
              <a:round/>
              <a:headEnd type="none" w="med" len="med"/>
              <a:tailEnd type="none" w="med" len="med"/>
            </a:ln>
            <a:effectLst/>
          </p:spPr>
        </p:cxnSp>
        <p:cxnSp>
          <p:nvCxnSpPr>
            <p:cNvPr id="32999" name="Straight Connector 32998">
              <a:extLst>
                <a:ext uri="{FF2B5EF4-FFF2-40B4-BE49-F238E27FC236}">
                  <a16:creationId xmlns:a16="http://schemas.microsoft.com/office/drawing/2014/main" id="{930D4E67-6E67-818A-9D37-16DAF250B22A}"/>
                </a:ext>
              </a:extLst>
            </p:cNvPr>
            <p:cNvCxnSpPr/>
            <p:nvPr/>
          </p:nvCxnSpPr>
          <p:spPr bwMode="auto">
            <a:xfrm>
              <a:off x="6802700" y="4833081"/>
              <a:ext cx="246125" cy="0"/>
            </a:xfrm>
            <a:prstGeom prst="line">
              <a:avLst/>
            </a:prstGeom>
            <a:noFill/>
            <a:ln w="28575" cap="flat" cmpd="sng" algn="ctr">
              <a:solidFill>
                <a:schemeClr val="bg1"/>
              </a:solidFill>
              <a:prstDash val="solid"/>
              <a:round/>
              <a:headEnd type="none" w="med" len="med"/>
              <a:tailEnd type="none" w="med" len="med"/>
            </a:ln>
            <a:effectLst/>
          </p:spPr>
        </p:cxnSp>
        <p:cxnSp>
          <p:nvCxnSpPr>
            <p:cNvPr id="33000" name="Straight Connector 32999">
              <a:extLst>
                <a:ext uri="{FF2B5EF4-FFF2-40B4-BE49-F238E27FC236}">
                  <a16:creationId xmlns:a16="http://schemas.microsoft.com/office/drawing/2014/main" id="{7A1397BD-D427-31F1-4DB9-69DAA6B240B5}"/>
                </a:ext>
              </a:extLst>
            </p:cNvPr>
            <p:cNvCxnSpPr/>
            <p:nvPr/>
          </p:nvCxnSpPr>
          <p:spPr bwMode="auto">
            <a:xfrm>
              <a:off x="6802700" y="5087616"/>
              <a:ext cx="246125" cy="0"/>
            </a:xfrm>
            <a:prstGeom prst="line">
              <a:avLst/>
            </a:prstGeom>
            <a:noFill/>
            <a:ln w="28575" cap="flat" cmpd="sng" algn="ctr">
              <a:solidFill>
                <a:schemeClr val="bg1"/>
              </a:solidFill>
              <a:prstDash val="solid"/>
              <a:round/>
              <a:headEnd type="none" w="med" len="med"/>
              <a:tailEnd type="none" w="med" len="med"/>
            </a:ln>
            <a:effectLst/>
          </p:spPr>
        </p:cxnSp>
      </p:grpSp>
      <p:grpSp>
        <p:nvGrpSpPr>
          <p:cNvPr id="33019" name="Group 33018">
            <a:extLst>
              <a:ext uri="{FF2B5EF4-FFF2-40B4-BE49-F238E27FC236}">
                <a16:creationId xmlns:a16="http://schemas.microsoft.com/office/drawing/2014/main" id="{BF748BEE-C40C-B7B2-EBD8-AAE24EC2169C}"/>
              </a:ext>
            </a:extLst>
          </p:cNvPr>
          <p:cNvGrpSpPr/>
          <p:nvPr/>
        </p:nvGrpSpPr>
        <p:grpSpPr>
          <a:xfrm>
            <a:off x="7034805" y="5075155"/>
            <a:ext cx="4166985" cy="57636"/>
            <a:chOff x="7034805" y="5075154"/>
            <a:chExt cx="4166985" cy="152659"/>
          </a:xfrm>
        </p:grpSpPr>
        <p:cxnSp>
          <p:nvCxnSpPr>
            <p:cNvPr id="33003" name="Straight Connector 33002">
              <a:extLst>
                <a:ext uri="{FF2B5EF4-FFF2-40B4-BE49-F238E27FC236}">
                  <a16:creationId xmlns:a16="http://schemas.microsoft.com/office/drawing/2014/main" id="{63EF3AB0-D53A-AF63-C327-E88AB1608413}"/>
                </a:ext>
              </a:extLst>
            </p:cNvPr>
            <p:cNvCxnSpPr>
              <a:cxnSpLocks/>
            </p:cNvCxnSpPr>
            <p:nvPr/>
          </p:nvCxnSpPr>
          <p:spPr bwMode="auto">
            <a:xfrm>
              <a:off x="7034805"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05" name="Straight Connector 33004">
              <a:extLst>
                <a:ext uri="{FF2B5EF4-FFF2-40B4-BE49-F238E27FC236}">
                  <a16:creationId xmlns:a16="http://schemas.microsoft.com/office/drawing/2014/main" id="{EFE9D72B-F689-E853-1D59-AE5AB0F2A6C5}"/>
                </a:ext>
              </a:extLst>
            </p:cNvPr>
            <p:cNvCxnSpPr>
              <a:cxnSpLocks/>
            </p:cNvCxnSpPr>
            <p:nvPr/>
          </p:nvCxnSpPr>
          <p:spPr bwMode="auto">
            <a:xfrm>
              <a:off x="7355342"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06" name="Straight Connector 33005">
              <a:extLst>
                <a:ext uri="{FF2B5EF4-FFF2-40B4-BE49-F238E27FC236}">
                  <a16:creationId xmlns:a16="http://schemas.microsoft.com/office/drawing/2014/main" id="{BE0C0911-8199-5816-D961-E26D024EA96C}"/>
                </a:ext>
              </a:extLst>
            </p:cNvPr>
            <p:cNvCxnSpPr>
              <a:cxnSpLocks/>
            </p:cNvCxnSpPr>
            <p:nvPr/>
          </p:nvCxnSpPr>
          <p:spPr bwMode="auto">
            <a:xfrm>
              <a:off x="7675879"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07" name="Straight Connector 33006">
              <a:extLst>
                <a:ext uri="{FF2B5EF4-FFF2-40B4-BE49-F238E27FC236}">
                  <a16:creationId xmlns:a16="http://schemas.microsoft.com/office/drawing/2014/main" id="{817BF4B9-D80E-4197-885C-5D79203F2401}"/>
                </a:ext>
              </a:extLst>
            </p:cNvPr>
            <p:cNvCxnSpPr>
              <a:cxnSpLocks/>
            </p:cNvCxnSpPr>
            <p:nvPr/>
          </p:nvCxnSpPr>
          <p:spPr bwMode="auto">
            <a:xfrm>
              <a:off x="7996416"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08" name="Straight Connector 33007">
              <a:extLst>
                <a:ext uri="{FF2B5EF4-FFF2-40B4-BE49-F238E27FC236}">
                  <a16:creationId xmlns:a16="http://schemas.microsoft.com/office/drawing/2014/main" id="{54E623A3-5BDE-EA48-8832-0971DC29D8FA}"/>
                </a:ext>
              </a:extLst>
            </p:cNvPr>
            <p:cNvCxnSpPr>
              <a:cxnSpLocks/>
            </p:cNvCxnSpPr>
            <p:nvPr/>
          </p:nvCxnSpPr>
          <p:spPr bwMode="auto">
            <a:xfrm>
              <a:off x="8316953"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09" name="Straight Connector 33008">
              <a:extLst>
                <a:ext uri="{FF2B5EF4-FFF2-40B4-BE49-F238E27FC236}">
                  <a16:creationId xmlns:a16="http://schemas.microsoft.com/office/drawing/2014/main" id="{9A5D1D8E-9BA4-4D65-5E30-A106C81E341E}"/>
                </a:ext>
              </a:extLst>
            </p:cNvPr>
            <p:cNvCxnSpPr>
              <a:cxnSpLocks/>
            </p:cNvCxnSpPr>
            <p:nvPr/>
          </p:nvCxnSpPr>
          <p:spPr bwMode="auto">
            <a:xfrm>
              <a:off x="8637490"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10" name="Straight Connector 33009">
              <a:extLst>
                <a:ext uri="{FF2B5EF4-FFF2-40B4-BE49-F238E27FC236}">
                  <a16:creationId xmlns:a16="http://schemas.microsoft.com/office/drawing/2014/main" id="{4AB78664-31D0-6C6B-724C-6CA20DBD8629}"/>
                </a:ext>
              </a:extLst>
            </p:cNvPr>
            <p:cNvCxnSpPr>
              <a:cxnSpLocks/>
            </p:cNvCxnSpPr>
            <p:nvPr/>
          </p:nvCxnSpPr>
          <p:spPr bwMode="auto">
            <a:xfrm>
              <a:off x="8958027"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11" name="Straight Connector 33010">
              <a:extLst>
                <a:ext uri="{FF2B5EF4-FFF2-40B4-BE49-F238E27FC236}">
                  <a16:creationId xmlns:a16="http://schemas.microsoft.com/office/drawing/2014/main" id="{18A0E9BA-C98C-9B75-8BF9-4CFCD3287FA0}"/>
                </a:ext>
              </a:extLst>
            </p:cNvPr>
            <p:cNvCxnSpPr>
              <a:cxnSpLocks/>
            </p:cNvCxnSpPr>
            <p:nvPr/>
          </p:nvCxnSpPr>
          <p:spPr bwMode="auto">
            <a:xfrm>
              <a:off x="9278564"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12" name="Straight Connector 33011">
              <a:extLst>
                <a:ext uri="{FF2B5EF4-FFF2-40B4-BE49-F238E27FC236}">
                  <a16:creationId xmlns:a16="http://schemas.microsoft.com/office/drawing/2014/main" id="{5D84CFE3-8E38-E864-2E8C-CCCCF9149BB0}"/>
                </a:ext>
              </a:extLst>
            </p:cNvPr>
            <p:cNvCxnSpPr>
              <a:cxnSpLocks/>
            </p:cNvCxnSpPr>
            <p:nvPr/>
          </p:nvCxnSpPr>
          <p:spPr bwMode="auto">
            <a:xfrm>
              <a:off x="9599101"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13" name="Straight Connector 33012">
              <a:extLst>
                <a:ext uri="{FF2B5EF4-FFF2-40B4-BE49-F238E27FC236}">
                  <a16:creationId xmlns:a16="http://schemas.microsoft.com/office/drawing/2014/main" id="{BDE751A0-F33A-E439-DF41-20C56A57E71F}"/>
                </a:ext>
              </a:extLst>
            </p:cNvPr>
            <p:cNvCxnSpPr>
              <a:cxnSpLocks/>
            </p:cNvCxnSpPr>
            <p:nvPr/>
          </p:nvCxnSpPr>
          <p:spPr bwMode="auto">
            <a:xfrm>
              <a:off x="9919638"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14" name="Straight Connector 33013">
              <a:extLst>
                <a:ext uri="{FF2B5EF4-FFF2-40B4-BE49-F238E27FC236}">
                  <a16:creationId xmlns:a16="http://schemas.microsoft.com/office/drawing/2014/main" id="{7BF32653-8C70-A532-3870-A72735FFA54D}"/>
                </a:ext>
              </a:extLst>
            </p:cNvPr>
            <p:cNvCxnSpPr>
              <a:cxnSpLocks/>
            </p:cNvCxnSpPr>
            <p:nvPr/>
          </p:nvCxnSpPr>
          <p:spPr bwMode="auto">
            <a:xfrm>
              <a:off x="10240175"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15" name="Straight Connector 33014">
              <a:extLst>
                <a:ext uri="{FF2B5EF4-FFF2-40B4-BE49-F238E27FC236}">
                  <a16:creationId xmlns:a16="http://schemas.microsoft.com/office/drawing/2014/main" id="{3CBDAE31-1833-C252-A29D-916352A084DD}"/>
                </a:ext>
              </a:extLst>
            </p:cNvPr>
            <p:cNvCxnSpPr>
              <a:cxnSpLocks/>
            </p:cNvCxnSpPr>
            <p:nvPr/>
          </p:nvCxnSpPr>
          <p:spPr bwMode="auto">
            <a:xfrm>
              <a:off x="10560712"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16" name="Straight Connector 33015">
              <a:extLst>
                <a:ext uri="{FF2B5EF4-FFF2-40B4-BE49-F238E27FC236}">
                  <a16:creationId xmlns:a16="http://schemas.microsoft.com/office/drawing/2014/main" id="{765B9995-F063-7C75-C6C3-4FDCBD46B509}"/>
                </a:ext>
              </a:extLst>
            </p:cNvPr>
            <p:cNvCxnSpPr>
              <a:cxnSpLocks/>
            </p:cNvCxnSpPr>
            <p:nvPr/>
          </p:nvCxnSpPr>
          <p:spPr bwMode="auto">
            <a:xfrm>
              <a:off x="10881249" y="5087616"/>
              <a:ext cx="0" cy="140197"/>
            </a:xfrm>
            <a:prstGeom prst="line">
              <a:avLst/>
            </a:prstGeom>
            <a:noFill/>
            <a:ln w="28575" cap="flat" cmpd="sng" algn="ctr">
              <a:solidFill>
                <a:schemeClr val="bg1"/>
              </a:solidFill>
              <a:prstDash val="solid"/>
              <a:round/>
              <a:headEnd type="none" w="med" len="med"/>
              <a:tailEnd type="none" w="med" len="med"/>
            </a:ln>
            <a:effectLst/>
          </p:spPr>
        </p:cxnSp>
        <p:cxnSp>
          <p:nvCxnSpPr>
            <p:cNvPr id="33017" name="Straight Connector 33016">
              <a:extLst>
                <a:ext uri="{FF2B5EF4-FFF2-40B4-BE49-F238E27FC236}">
                  <a16:creationId xmlns:a16="http://schemas.microsoft.com/office/drawing/2014/main" id="{0991D3E0-4AC0-BC7B-D9B0-3AA8F7F6F411}"/>
                </a:ext>
              </a:extLst>
            </p:cNvPr>
            <p:cNvCxnSpPr>
              <a:cxnSpLocks/>
            </p:cNvCxnSpPr>
            <p:nvPr/>
          </p:nvCxnSpPr>
          <p:spPr bwMode="auto">
            <a:xfrm>
              <a:off x="11201790" y="5075154"/>
              <a:ext cx="0" cy="152659"/>
            </a:xfrm>
            <a:prstGeom prst="line">
              <a:avLst/>
            </a:prstGeom>
            <a:noFill/>
            <a:ln w="28575" cap="flat" cmpd="sng" algn="ctr">
              <a:solidFill>
                <a:schemeClr val="bg1"/>
              </a:solidFill>
              <a:prstDash val="solid"/>
              <a:round/>
              <a:headEnd type="none" w="med" len="med"/>
              <a:tailEnd type="none" w="med" len="med"/>
            </a:ln>
            <a:effectLst/>
          </p:spPr>
        </p:cxnSp>
      </p:grpSp>
      <p:sp>
        <p:nvSpPr>
          <p:cNvPr id="33020" name="TextBox 33019">
            <a:extLst>
              <a:ext uri="{FF2B5EF4-FFF2-40B4-BE49-F238E27FC236}">
                <a16:creationId xmlns:a16="http://schemas.microsoft.com/office/drawing/2014/main" id="{81E36DE9-CA14-F3C4-ABB7-5D89D3C24CED}"/>
              </a:ext>
            </a:extLst>
          </p:cNvPr>
          <p:cNvSpPr txBox="1"/>
          <p:nvPr/>
        </p:nvSpPr>
        <p:spPr bwMode="auto">
          <a:xfrm>
            <a:off x="6816720" y="4947418"/>
            <a:ext cx="1573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3021" name="TextBox 33020">
            <a:extLst>
              <a:ext uri="{FF2B5EF4-FFF2-40B4-BE49-F238E27FC236}">
                <a16:creationId xmlns:a16="http://schemas.microsoft.com/office/drawing/2014/main" id="{6CEB32FD-8A90-C1A1-C211-AD5795190EFB}"/>
              </a:ext>
            </a:extLst>
          </p:cNvPr>
          <p:cNvSpPr txBox="1"/>
          <p:nvPr/>
        </p:nvSpPr>
        <p:spPr bwMode="auto">
          <a:xfrm>
            <a:off x="6916416" y="5058019"/>
            <a:ext cx="1573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3022" name="TextBox 33021">
            <a:extLst>
              <a:ext uri="{FF2B5EF4-FFF2-40B4-BE49-F238E27FC236}">
                <a16:creationId xmlns:a16="http://schemas.microsoft.com/office/drawing/2014/main" id="{A40AF867-D884-F4CA-5B36-CF8EE94D798E}"/>
              </a:ext>
            </a:extLst>
          </p:cNvPr>
          <p:cNvSpPr txBox="1"/>
          <p:nvPr/>
        </p:nvSpPr>
        <p:spPr bwMode="auto">
          <a:xfrm>
            <a:off x="7241985" y="5058019"/>
            <a:ext cx="1573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3023" name="TextBox 33022">
            <a:extLst>
              <a:ext uri="{FF2B5EF4-FFF2-40B4-BE49-F238E27FC236}">
                <a16:creationId xmlns:a16="http://schemas.microsoft.com/office/drawing/2014/main" id="{12EA52FE-B3A2-7830-3DD8-AE41926FEFFF}"/>
              </a:ext>
            </a:extLst>
          </p:cNvPr>
          <p:cNvSpPr txBox="1"/>
          <p:nvPr/>
        </p:nvSpPr>
        <p:spPr bwMode="auto">
          <a:xfrm>
            <a:off x="7553535" y="5058019"/>
            <a:ext cx="1573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3024" name="TextBox 33023">
            <a:extLst>
              <a:ext uri="{FF2B5EF4-FFF2-40B4-BE49-F238E27FC236}">
                <a16:creationId xmlns:a16="http://schemas.microsoft.com/office/drawing/2014/main" id="{98314F3A-22AA-84A3-BBE5-47B518BEA2AC}"/>
              </a:ext>
            </a:extLst>
          </p:cNvPr>
          <p:cNvSpPr txBox="1"/>
          <p:nvPr/>
        </p:nvSpPr>
        <p:spPr bwMode="auto">
          <a:xfrm>
            <a:off x="7875990" y="5058019"/>
            <a:ext cx="1573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grpSp>
        <p:nvGrpSpPr>
          <p:cNvPr id="32956" name="Group 32955">
            <a:extLst>
              <a:ext uri="{FF2B5EF4-FFF2-40B4-BE49-F238E27FC236}">
                <a16:creationId xmlns:a16="http://schemas.microsoft.com/office/drawing/2014/main" id="{4869ECDA-79EC-9421-433C-B4A694EBF635}"/>
              </a:ext>
            </a:extLst>
          </p:cNvPr>
          <p:cNvGrpSpPr/>
          <p:nvPr/>
        </p:nvGrpSpPr>
        <p:grpSpPr>
          <a:xfrm>
            <a:off x="7035680" y="1794898"/>
            <a:ext cx="3650016" cy="884064"/>
            <a:chOff x="7035680" y="1791964"/>
            <a:chExt cx="3650016" cy="884064"/>
          </a:xfrm>
        </p:grpSpPr>
        <p:sp>
          <p:nvSpPr>
            <p:cNvPr id="32954" name="Freeform: Shape 32953">
              <a:extLst>
                <a:ext uri="{FF2B5EF4-FFF2-40B4-BE49-F238E27FC236}">
                  <a16:creationId xmlns:a16="http://schemas.microsoft.com/office/drawing/2014/main" id="{6AC0A1AE-4717-2FB5-8AE5-9B7D547E8884}"/>
                </a:ext>
              </a:extLst>
            </p:cNvPr>
            <p:cNvSpPr/>
            <p:nvPr/>
          </p:nvSpPr>
          <p:spPr bwMode="auto">
            <a:xfrm>
              <a:off x="8025918" y="2147323"/>
              <a:ext cx="2659778" cy="528705"/>
            </a:xfrm>
            <a:custGeom>
              <a:avLst/>
              <a:gdLst>
                <a:gd name="connsiteX0" fmla="*/ 2659778 w 2659778"/>
                <a:gd name="connsiteY0" fmla="*/ 528705 h 528705"/>
                <a:gd name="connsiteX1" fmla="*/ 2334754 w 2659778"/>
                <a:gd name="connsiteY1" fmla="*/ 528705 h 528705"/>
                <a:gd name="connsiteX2" fmla="*/ 2334754 w 2659778"/>
                <a:gd name="connsiteY2" fmla="*/ 455033 h 528705"/>
                <a:gd name="connsiteX3" fmla="*/ 1765963 w 2659778"/>
                <a:gd name="connsiteY3" fmla="*/ 455033 h 528705"/>
                <a:gd name="connsiteX4" fmla="*/ 1765963 w 2659778"/>
                <a:gd name="connsiteY4" fmla="*/ 411697 h 528705"/>
                <a:gd name="connsiteX5" fmla="*/ 1756212 w 2659778"/>
                <a:gd name="connsiteY5" fmla="*/ 411697 h 528705"/>
                <a:gd name="connsiteX6" fmla="*/ 1756212 w 2659778"/>
                <a:gd name="connsiteY6" fmla="*/ 379195 h 528705"/>
                <a:gd name="connsiteX7" fmla="*/ 1737794 w 2659778"/>
                <a:gd name="connsiteY7" fmla="*/ 379195 h 528705"/>
                <a:gd name="connsiteX8" fmla="*/ 1737794 w 2659778"/>
                <a:gd name="connsiteY8" fmla="*/ 344525 h 528705"/>
                <a:gd name="connsiteX9" fmla="*/ 1462607 w 2659778"/>
                <a:gd name="connsiteY9" fmla="*/ 344525 h 528705"/>
                <a:gd name="connsiteX10" fmla="*/ 1462607 w 2659778"/>
                <a:gd name="connsiteY10" fmla="*/ 319607 h 528705"/>
                <a:gd name="connsiteX11" fmla="*/ 1392185 w 2659778"/>
                <a:gd name="connsiteY11" fmla="*/ 319607 h 528705"/>
                <a:gd name="connsiteX12" fmla="*/ 1392185 w 2659778"/>
                <a:gd name="connsiteY12" fmla="*/ 303356 h 528705"/>
                <a:gd name="connsiteX13" fmla="*/ 1167919 w 2659778"/>
                <a:gd name="connsiteY13" fmla="*/ 303356 h 528705"/>
                <a:gd name="connsiteX14" fmla="*/ 1167919 w 2659778"/>
                <a:gd name="connsiteY14" fmla="*/ 261103 h 528705"/>
                <a:gd name="connsiteX15" fmla="*/ 970738 w 2659778"/>
                <a:gd name="connsiteY15" fmla="*/ 261103 h 528705"/>
                <a:gd name="connsiteX16" fmla="*/ 970738 w 2659778"/>
                <a:gd name="connsiteY16" fmla="*/ 238351 h 528705"/>
                <a:gd name="connsiteX17" fmla="*/ 869981 w 2659778"/>
                <a:gd name="connsiteY17" fmla="*/ 238351 h 528705"/>
                <a:gd name="connsiteX18" fmla="*/ 869981 w 2659778"/>
                <a:gd name="connsiteY18" fmla="*/ 193931 h 528705"/>
                <a:gd name="connsiteX19" fmla="*/ 668466 w 2659778"/>
                <a:gd name="connsiteY19" fmla="*/ 193931 h 528705"/>
                <a:gd name="connsiteX20" fmla="*/ 668466 w 2659778"/>
                <a:gd name="connsiteY20" fmla="*/ 172263 h 528705"/>
                <a:gd name="connsiteX21" fmla="*/ 586127 w 2659778"/>
                <a:gd name="connsiteY21" fmla="*/ 172263 h 528705"/>
                <a:gd name="connsiteX22" fmla="*/ 586127 w 2659778"/>
                <a:gd name="connsiteY22" fmla="*/ 148428 h 528705"/>
                <a:gd name="connsiteX23" fmla="*/ 503787 w 2659778"/>
                <a:gd name="connsiteY23" fmla="*/ 148428 h 528705"/>
                <a:gd name="connsiteX24" fmla="*/ 503787 w 2659778"/>
                <a:gd name="connsiteY24" fmla="*/ 134343 h 528705"/>
                <a:gd name="connsiteX25" fmla="*/ 489703 w 2659778"/>
                <a:gd name="connsiteY25" fmla="*/ 134343 h 528705"/>
                <a:gd name="connsiteX26" fmla="*/ 489703 w 2659778"/>
                <a:gd name="connsiteY26" fmla="*/ 120259 h 528705"/>
                <a:gd name="connsiteX27" fmla="*/ 434449 w 2659778"/>
                <a:gd name="connsiteY27" fmla="*/ 120259 h 528705"/>
                <a:gd name="connsiteX28" fmla="*/ 434449 w 2659778"/>
                <a:gd name="connsiteY28" fmla="*/ 107258 h 528705"/>
                <a:gd name="connsiteX29" fmla="*/ 413864 w 2659778"/>
                <a:gd name="connsiteY29" fmla="*/ 107258 h 528705"/>
                <a:gd name="connsiteX30" fmla="*/ 413864 w 2659778"/>
                <a:gd name="connsiteY30" fmla="*/ 84506 h 528705"/>
                <a:gd name="connsiteX31" fmla="*/ 297939 w 2659778"/>
                <a:gd name="connsiteY31" fmla="*/ 84506 h 528705"/>
                <a:gd name="connsiteX32" fmla="*/ 297939 w 2659778"/>
                <a:gd name="connsiteY32" fmla="*/ 68255 h 528705"/>
                <a:gd name="connsiteX33" fmla="*/ 274104 w 2659778"/>
                <a:gd name="connsiteY33" fmla="*/ 68255 h 528705"/>
                <a:gd name="connsiteX34" fmla="*/ 274104 w 2659778"/>
                <a:gd name="connsiteY34" fmla="*/ 56338 h 528705"/>
                <a:gd name="connsiteX35" fmla="*/ 91007 w 2659778"/>
                <a:gd name="connsiteY35" fmla="*/ 56338 h 528705"/>
                <a:gd name="connsiteX36" fmla="*/ 91007 w 2659778"/>
                <a:gd name="connsiteY36" fmla="*/ 37920 h 528705"/>
                <a:gd name="connsiteX37" fmla="*/ 35753 w 2659778"/>
                <a:gd name="connsiteY37" fmla="*/ 37920 h 528705"/>
                <a:gd name="connsiteX38" fmla="*/ 35753 w 2659778"/>
                <a:gd name="connsiteY38" fmla="*/ 16251 h 528705"/>
                <a:gd name="connsiteX39" fmla="*/ 19502 w 2659778"/>
                <a:gd name="connsiteY39" fmla="*/ 16251 h 528705"/>
                <a:gd name="connsiteX40" fmla="*/ 19502 w 2659778"/>
                <a:gd name="connsiteY40" fmla="*/ 0 h 528705"/>
                <a:gd name="connsiteX41" fmla="*/ 0 w 2659778"/>
                <a:gd name="connsiteY41" fmla="*/ 0 h 528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9778" h="528705">
                  <a:moveTo>
                    <a:pt x="2659778" y="528705"/>
                  </a:moveTo>
                  <a:lnTo>
                    <a:pt x="2334754" y="528705"/>
                  </a:lnTo>
                  <a:lnTo>
                    <a:pt x="2334754" y="455033"/>
                  </a:lnTo>
                  <a:lnTo>
                    <a:pt x="1765963" y="455033"/>
                  </a:lnTo>
                  <a:lnTo>
                    <a:pt x="1765963" y="411697"/>
                  </a:lnTo>
                  <a:lnTo>
                    <a:pt x="1756212" y="411697"/>
                  </a:lnTo>
                  <a:lnTo>
                    <a:pt x="1756212" y="379195"/>
                  </a:lnTo>
                  <a:lnTo>
                    <a:pt x="1737794" y="379195"/>
                  </a:lnTo>
                  <a:lnTo>
                    <a:pt x="1737794" y="344525"/>
                  </a:lnTo>
                  <a:lnTo>
                    <a:pt x="1462607" y="344525"/>
                  </a:lnTo>
                  <a:lnTo>
                    <a:pt x="1462607" y="319607"/>
                  </a:lnTo>
                  <a:lnTo>
                    <a:pt x="1392185" y="319607"/>
                  </a:lnTo>
                  <a:lnTo>
                    <a:pt x="1392185" y="303356"/>
                  </a:lnTo>
                  <a:lnTo>
                    <a:pt x="1167919" y="303356"/>
                  </a:lnTo>
                  <a:lnTo>
                    <a:pt x="1167919" y="261103"/>
                  </a:lnTo>
                  <a:lnTo>
                    <a:pt x="970738" y="261103"/>
                  </a:lnTo>
                  <a:lnTo>
                    <a:pt x="970738" y="238351"/>
                  </a:lnTo>
                  <a:lnTo>
                    <a:pt x="869981" y="238351"/>
                  </a:lnTo>
                  <a:lnTo>
                    <a:pt x="869981" y="193931"/>
                  </a:lnTo>
                  <a:lnTo>
                    <a:pt x="668466" y="193931"/>
                  </a:lnTo>
                  <a:lnTo>
                    <a:pt x="668466" y="172263"/>
                  </a:lnTo>
                  <a:lnTo>
                    <a:pt x="586127" y="172263"/>
                  </a:lnTo>
                  <a:lnTo>
                    <a:pt x="586127" y="148428"/>
                  </a:lnTo>
                  <a:lnTo>
                    <a:pt x="503787" y="148428"/>
                  </a:lnTo>
                  <a:lnTo>
                    <a:pt x="503787" y="134343"/>
                  </a:lnTo>
                  <a:lnTo>
                    <a:pt x="489703" y="134343"/>
                  </a:lnTo>
                  <a:lnTo>
                    <a:pt x="489703" y="120259"/>
                  </a:lnTo>
                  <a:lnTo>
                    <a:pt x="434449" y="120259"/>
                  </a:lnTo>
                  <a:lnTo>
                    <a:pt x="434449" y="107258"/>
                  </a:lnTo>
                  <a:lnTo>
                    <a:pt x="413864" y="107258"/>
                  </a:lnTo>
                  <a:lnTo>
                    <a:pt x="413864" y="84506"/>
                  </a:lnTo>
                  <a:lnTo>
                    <a:pt x="297939" y="84506"/>
                  </a:lnTo>
                  <a:lnTo>
                    <a:pt x="297939" y="68255"/>
                  </a:lnTo>
                  <a:lnTo>
                    <a:pt x="274104" y="68255"/>
                  </a:lnTo>
                  <a:lnTo>
                    <a:pt x="274104" y="56338"/>
                  </a:lnTo>
                  <a:lnTo>
                    <a:pt x="91007" y="56338"/>
                  </a:lnTo>
                  <a:lnTo>
                    <a:pt x="91007" y="37920"/>
                  </a:lnTo>
                  <a:lnTo>
                    <a:pt x="35753" y="37920"/>
                  </a:lnTo>
                  <a:lnTo>
                    <a:pt x="35753" y="16251"/>
                  </a:lnTo>
                  <a:lnTo>
                    <a:pt x="19502" y="16251"/>
                  </a:lnTo>
                  <a:lnTo>
                    <a:pt x="19502"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2955" name="Freeform: Shape 32954">
              <a:extLst>
                <a:ext uri="{FF2B5EF4-FFF2-40B4-BE49-F238E27FC236}">
                  <a16:creationId xmlns:a16="http://schemas.microsoft.com/office/drawing/2014/main" id="{F0805A61-856D-A2CB-3294-7F79E19DA6CB}"/>
                </a:ext>
              </a:extLst>
            </p:cNvPr>
            <p:cNvSpPr/>
            <p:nvPr/>
          </p:nvSpPr>
          <p:spPr bwMode="auto">
            <a:xfrm>
              <a:off x="7035680" y="1791964"/>
              <a:ext cx="999989" cy="349942"/>
            </a:xfrm>
            <a:custGeom>
              <a:avLst/>
              <a:gdLst>
                <a:gd name="connsiteX0" fmla="*/ 0 w 999989"/>
                <a:gd name="connsiteY0" fmla="*/ 0 h 349942"/>
                <a:gd name="connsiteX1" fmla="*/ 144093 w 999989"/>
                <a:gd name="connsiteY1" fmla="*/ 0 h 349942"/>
                <a:gd name="connsiteX2" fmla="*/ 144093 w 999989"/>
                <a:gd name="connsiteY2" fmla="*/ 9751 h 349942"/>
                <a:gd name="connsiteX3" fmla="*/ 297938 w 999989"/>
                <a:gd name="connsiteY3" fmla="*/ 9751 h 349942"/>
                <a:gd name="connsiteX4" fmla="*/ 297938 w 999989"/>
                <a:gd name="connsiteY4" fmla="*/ 28169 h 349942"/>
                <a:gd name="connsiteX5" fmla="*/ 379194 w 999989"/>
                <a:gd name="connsiteY5" fmla="*/ 28169 h 349942"/>
                <a:gd name="connsiteX6" fmla="*/ 379194 w 999989"/>
                <a:gd name="connsiteY6" fmla="*/ 43336 h 349942"/>
                <a:gd name="connsiteX7" fmla="*/ 397612 w 999989"/>
                <a:gd name="connsiteY7" fmla="*/ 43336 h 349942"/>
                <a:gd name="connsiteX8" fmla="*/ 397612 w 999989"/>
                <a:gd name="connsiteY8" fmla="*/ 79089 h 349942"/>
                <a:gd name="connsiteX9" fmla="*/ 667382 w 999989"/>
                <a:gd name="connsiteY9" fmla="*/ 79089 h 349942"/>
                <a:gd name="connsiteX10" fmla="*/ 667382 w 999989"/>
                <a:gd name="connsiteY10" fmla="*/ 136510 h 349942"/>
                <a:gd name="connsiteX11" fmla="*/ 679299 w 999989"/>
                <a:gd name="connsiteY11" fmla="*/ 136510 h 349942"/>
                <a:gd name="connsiteX12" fmla="*/ 679299 w 999989"/>
                <a:gd name="connsiteY12" fmla="*/ 188514 h 349942"/>
                <a:gd name="connsiteX13" fmla="*/ 690133 w 999989"/>
                <a:gd name="connsiteY13" fmla="*/ 188514 h 349942"/>
                <a:gd name="connsiteX14" fmla="*/ 690133 w 999989"/>
                <a:gd name="connsiteY14" fmla="*/ 221016 h 349942"/>
                <a:gd name="connsiteX15" fmla="*/ 705301 w 999989"/>
                <a:gd name="connsiteY15" fmla="*/ 221016 h 349942"/>
                <a:gd name="connsiteX16" fmla="*/ 705301 w 999989"/>
                <a:gd name="connsiteY16" fmla="*/ 241601 h 349942"/>
                <a:gd name="connsiteX17" fmla="*/ 880814 w 999989"/>
                <a:gd name="connsiteY17" fmla="*/ 241601 h 349942"/>
                <a:gd name="connsiteX18" fmla="*/ 880814 w 999989"/>
                <a:gd name="connsiteY18" fmla="*/ 249185 h 349942"/>
                <a:gd name="connsiteX19" fmla="*/ 955569 w 999989"/>
                <a:gd name="connsiteY19" fmla="*/ 249185 h 349942"/>
                <a:gd name="connsiteX20" fmla="*/ 955569 w 999989"/>
                <a:gd name="connsiteY20" fmla="*/ 293605 h 349942"/>
                <a:gd name="connsiteX21" fmla="*/ 971820 w 999989"/>
                <a:gd name="connsiteY21" fmla="*/ 293605 h 349942"/>
                <a:gd name="connsiteX22" fmla="*/ 971820 w 999989"/>
                <a:gd name="connsiteY22" fmla="*/ 322857 h 349942"/>
                <a:gd name="connsiteX23" fmla="*/ 977238 w 999989"/>
                <a:gd name="connsiteY23" fmla="*/ 322857 h 349942"/>
                <a:gd name="connsiteX24" fmla="*/ 977238 w 999989"/>
                <a:gd name="connsiteY24" fmla="*/ 349942 h 349942"/>
                <a:gd name="connsiteX25" fmla="*/ 999989 w 999989"/>
                <a:gd name="connsiteY25" fmla="*/ 349942 h 349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9989" h="349942">
                  <a:moveTo>
                    <a:pt x="0" y="0"/>
                  </a:moveTo>
                  <a:lnTo>
                    <a:pt x="144093" y="0"/>
                  </a:lnTo>
                  <a:lnTo>
                    <a:pt x="144093" y="9751"/>
                  </a:lnTo>
                  <a:lnTo>
                    <a:pt x="297938" y="9751"/>
                  </a:lnTo>
                  <a:lnTo>
                    <a:pt x="297938" y="28169"/>
                  </a:lnTo>
                  <a:lnTo>
                    <a:pt x="379194" y="28169"/>
                  </a:lnTo>
                  <a:lnTo>
                    <a:pt x="379194" y="43336"/>
                  </a:lnTo>
                  <a:lnTo>
                    <a:pt x="397612" y="43336"/>
                  </a:lnTo>
                  <a:lnTo>
                    <a:pt x="397612" y="79089"/>
                  </a:lnTo>
                  <a:lnTo>
                    <a:pt x="667382" y="79089"/>
                  </a:lnTo>
                  <a:lnTo>
                    <a:pt x="667382" y="136510"/>
                  </a:lnTo>
                  <a:lnTo>
                    <a:pt x="679299" y="136510"/>
                  </a:lnTo>
                  <a:lnTo>
                    <a:pt x="679299" y="188514"/>
                  </a:lnTo>
                  <a:lnTo>
                    <a:pt x="690133" y="188514"/>
                  </a:lnTo>
                  <a:lnTo>
                    <a:pt x="690133" y="221016"/>
                  </a:lnTo>
                  <a:lnTo>
                    <a:pt x="705301" y="221016"/>
                  </a:lnTo>
                  <a:lnTo>
                    <a:pt x="705301" y="241601"/>
                  </a:lnTo>
                  <a:lnTo>
                    <a:pt x="880814" y="241601"/>
                  </a:lnTo>
                  <a:lnTo>
                    <a:pt x="880814" y="249185"/>
                  </a:lnTo>
                  <a:lnTo>
                    <a:pt x="955569" y="249185"/>
                  </a:lnTo>
                  <a:lnTo>
                    <a:pt x="955569" y="293605"/>
                  </a:lnTo>
                  <a:lnTo>
                    <a:pt x="971820" y="293605"/>
                  </a:lnTo>
                  <a:lnTo>
                    <a:pt x="971820" y="322857"/>
                  </a:lnTo>
                  <a:lnTo>
                    <a:pt x="977238" y="322857"/>
                  </a:lnTo>
                  <a:lnTo>
                    <a:pt x="977238" y="349942"/>
                  </a:lnTo>
                  <a:lnTo>
                    <a:pt x="999989" y="349942"/>
                  </a:lnTo>
                </a:path>
              </a:pathLst>
            </a:custGeom>
            <a:noFill/>
            <a:ln w="28575">
              <a:solidFill>
                <a:schemeClr val="accent1"/>
              </a:solidFill>
              <a:miter lim="800000"/>
              <a:headEnd/>
              <a:tailEnd/>
            </a:ln>
          </p:spPr>
          <p:txBody>
            <a:bodyPr rtlCol="0" anchor="ctr"/>
            <a:lstStyle/>
            <a:p>
              <a:pPr algn="ctr"/>
              <a:endParaRPr lang="en-US" dirty="0"/>
            </a:p>
          </p:txBody>
        </p:sp>
      </p:grpSp>
      <p:sp>
        <p:nvSpPr>
          <p:cNvPr id="33025" name="TextBox 33024">
            <a:extLst>
              <a:ext uri="{FF2B5EF4-FFF2-40B4-BE49-F238E27FC236}">
                <a16:creationId xmlns:a16="http://schemas.microsoft.com/office/drawing/2014/main" id="{3B9C6931-A06D-22FD-A5DC-F327E5F0FBB5}"/>
              </a:ext>
            </a:extLst>
          </p:cNvPr>
          <p:cNvSpPr txBox="1"/>
          <p:nvPr/>
        </p:nvSpPr>
        <p:spPr bwMode="auto">
          <a:xfrm>
            <a:off x="8157942"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3026" name="TextBox 33025">
            <a:extLst>
              <a:ext uri="{FF2B5EF4-FFF2-40B4-BE49-F238E27FC236}">
                <a16:creationId xmlns:a16="http://schemas.microsoft.com/office/drawing/2014/main" id="{1255A1A3-8048-2E39-36EE-B2A0190991FE}"/>
              </a:ext>
            </a:extLst>
          </p:cNvPr>
          <p:cNvSpPr txBox="1"/>
          <p:nvPr/>
        </p:nvSpPr>
        <p:spPr bwMode="auto">
          <a:xfrm>
            <a:off x="8477281"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3027" name="TextBox 33026">
            <a:extLst>
              <a:ext uri="{FF2B5EF4-FFF2-40B4-BE49-F238E27FC236}">
                <a16:creationId xmlns:a16="http://schemas.microsoft.com/office/drawing/2014/main" id="{B151AFEB-A372-75D8-27AC-E00B36F7EE64}"/>
              </a:ext>
            </a:extLst>
          </p:cNvPr>
          <p:cNvSpPr txBox="1"/>
          <p:nvPr/>
        </p:nvSpPr>
        <p:spPr bwMode="auto">
          <a:xfrm>
            <a:off x="8785716"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3028" name="TextBox 33027">
            <a:extLst>
              <a:ext uri="{FF2B5EF4-FFF2-40B4-BE49-F238E27FC236}">
                <a16:creationId xmlns:a16="http://schemas.microsoft.com/office/drawing/2014/main" id="{5989FBF8-959F-D257-A2FF-105D944965C7}"/>
              </a:ext>
            </a:extLst>
          </p:cNvPr>
          <p:cNvSpPr txBox="1"/>
          <p:nvPr/>
        </p:nvSpPr>
        <p:spPr bwMode="auto">
          <a:xfrm>
            <a:off x="9119075"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3029" name="TextBox 33028">
            <a:extLst>
              <a:ext uri="{FF2B5EF4-FFF2-40B4-BE49-F238E27FC236}">
                <a16:creationId xmlns:a16="http://schemas.microsoft.com/office/drawing/2014/main" id="{067C1BC8-9B06-D855-AA75-6A18C4596418}"/>
              </a:ext>
            </a:extLst>
          </p:cNvPr>
          <p:cNvSpPr txBox="1"/>
          <p:nvPr/>
        </p:nvSpPr>
        <p:spPr bwMode="auto">
          <a:xfrm>
            <a:off x="9430625"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33030" name="TextBox 33029">
            <a:extLst>
              <a:ext uri="{FF2B5EF4-FFF2-40B4-BE49-F238E27FC236}">
                <a16:creationId xmlns:a16="http://schemas.microsoft.com/office/drawing/2014/main" id="{5E23E4BD-A9D4-746B-0C29-7E0A03A4B97F}"/>
              </a:ext>
            </a:extLst>
          </p:cNvPr>
          <p:cNvSpPr txBox="1"/>
          <p:nvPr/>
        </p:nvSpPr>
        <p:spPr bwMode="auto">
          <a:xfrm>
            <a:off x="9753080"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3032" name="TextBox 33031">
            <a:extLst>
              <a:ext uri="{FF2B5EF4-FFF2-40B4-BE49-F238E27FC236}">
                <a16:creationId xmlns:a16="http://schemas.microsoft.com/office/drawing/2014/main" id="{6E8E033D-361A-3C4B-3F9F-26D5F42C4B08}"/>
              </a:ext>
            </a:extLst>
          </p:cNvPr>
          <p:cNvSpPr txBox="1"/>
          <p:nvPr/>
        </p:nvSpPr>
        <p:spPr bwMode="auto">
          <a:xfrm>
            <a:off x="10072419"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3033" name="TextBox 33032">
            <a:extLst>
              <a:ext uri="{FF2B5EF4-FFF2-40B4-BE49-F238E27FC236}">
                <a16:creationId xmlns:a16="http://schemas.microsoft.com/office/drawing/2014/main" id="{A7050F0E-746E-FC48-D4B0-A1A01A5BA0CC}"/>
              </a:ext>
            </a:extLst>
          </p:cNvPr>
          <p:cNvSpPr txBox="1"/>
          <p:nvPr/>
        </p:nvSpPr>
        <p:spPr bwMode="auto">
          <a:xfrm>
            <a:off x="10393316"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3034" name="TextBox 33033">
            <a:extLst>
              <a:ext uri="{FF2B5EF4-FFF2-40B4-BE49-F238E27FC236}">
                <a16:creationId xmlns:a16="http://schemas.microsoft.com/office/drawing/2014/main" id="{1C075759-8778-A9C3-9890-293CD75A3F0A}"/>
              </a:ext>
            </a:extLst>
          </p:cNvPr>
          <p:cNvSpPr txBox="1"/>
          <p:nvPr/>
        </p:nvSpPr>
        <p:spPr bwMode="auto">
          <a:xfrm>
            <a:off x="10715770"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3035" name="TextBox 33034">
            <a:extLst>
              <a:ext uri="{FF2B5EF4-FFF2-40B4-BE49-F238E27FC236}">
                <a16:creationId xmlns:a16="http://schemas.microsoft.com/office/drawing/2014/main" id="{E7FA0BFD-F57B-A5E3-086B-D389230E3282}"/>
              </a:ext>
            </a:extLst>
          </p:cNvPr>
          <p:cNvSpPr txBox="1"/>
          <p:nvPr/>
        </p:nvSpPr>
        <p:spPr bwMode="auto">
          <a:xfrm>
            <a:off x="11030435" y="5058019"/>
            <a:ext cx="342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33036" name="TextBox 33035">
            <a:extLst>
              <a:ext uri="{FF2B5EF4-FFF2-40B4-BE49-F238E27FC236}">
                <a16:creationId xmlns:a16="http://schemas.microsoft.com/office/drawing/2014/main" id="{FBCA4C0D-5F1F-83C4-1727-2217697A0A72}"/>
              </a:ext>
            </a:extLst>
          </p:cNvPr>
          <p:cNvSpPr txBox="1"/>
          <p:nvPr/>
        </p:nvSpPr>
        <p:spPr bwMode="auto">
          <a:xfrm>
            <a:off x="6721697" y="4696620"/>
            <a:ext cx="3395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3037" name="TextBox 33036">
            <a:extLst>
              <a:ext uri="{FF2B5EF4-FFF2-40B4-BE49-F238E27FC236}">
                <a16:creationId xmlns:a16="http://schemas.microsoft.com/office/drawing/2014/main" id="{C5373A78-6297-E27C-2260-F04060EB71F2}"/>
              </a:ext>
            </a:extLst>
          </p:cNvPr>
          <p:cNvSpPr txBox="1"/>
          <p:nvPr/>
        </p:nvSpPr>
        <p:spPr bwMode="auto">
          <a:xfrm>
            <a:off x="6721697" y="4442707"/>
            <a:ext cx="3395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3038" name="TextBox 33037">
            <a:extLst>
              <a:ext uri="{FF2B5EF4-FFF2-40B4-BE49-F238E27FC236}">
                <a16:creationId xmlns:a16="http://schemas.microsoft.com/office/drawing/2014/main" id="{75D535C4-5170-CD3E-2EE6-5F99E701D86A}"/>
              </a:ext>
            </a:extLst>
          </p:cNvPr>
          <p:cNvSpPr txBox="1"/>
          <p:nvPr/>
        </p:nvSpPr>
        <p:spPr bwMode="auto">
          <a:xfrm>
            <a:off x="6721697" y="4190352"/>
            <a:ext cx="3395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3039" name="TextBox 33038">
            <a:extLst>
              <a:ext uri="{FF2B5EF4-FFF2-40B4-BE49-F238E27FC236}">
                <a16:creationId xmlns:a16="http://schemas.microsoft.com/office/drawing/2014/main" id="{F89BEFED-70C8-C3A1-98FC-3A6F3A17B214}"/>
              </a:ext>
            </a:extLst>
          </p:cNvPr>
          <p:cNvSpPr txBox="1"/>
          <p:nvPr/>
        </p:nvSpPr>
        <p:spPr bwMode="auto">
          <a:xfrm>
            <a:off x="6721697" y="3936439"/>
            <a:ext cx="33958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3040" name="TextBox 33039">
            <a:extLst>
              <a:ext uri="{FF2B5EF4-FFF2-40B4-BE49-F238E27FC236}">
                <a16:creationId xmlns:a16="http://schemas.microsoft.com/office/drawing/2014/main" id="{081EBB80-4B9E-8B77-1ED6-9C03AEFA7AC9}"/>
              </a:ext>
            </a:extLst>
          </p:cNvPr>
          <p:cNvSpPr txBox="1"/>
          <p:nvPr/>
        </p:nvSpPr>
        <p:spPr bwMode="auto">
          <a:xfrm>
            <a:off x="6650040" y="3679410"/>
            <a:ext cx="43928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nvGrpSpPr>
          <p:cNvPr id="33185" name="Group 33184">
            <a:extLst>
              <a:ext uri="{FF2B5EF4-FFF2-40B4-BE49-F238E27FC236}">
                <a16:creationId xmlns:a16="http://schemas.microsoft.com/office/drawing/2014/main" id="{2B6E705F-DA1D-925A-7F01-A8BFEFC118FD}"/>
              </a:ext>
            </a:extLst>
          </p:cNvPr>
          <p:cNvGrpSpPr/>
          <p:nvPr/>
        </p:nvGrpSpPr>
        <p:grpSpPr>
          <a:xfrm>
            <a:off x="7395053" y="4204682"/>
            <a:ext cx="1850765" cy="866205"/>
            <a:chOff x="7395053" y="4204682"/>
            <a:chExt cx="1850765" cy="866205"/>
          </a:xfrm>
        </p:grpSpPr>
        <p:grpSp>
          <p:nvGrpSpPr>
            <p:cNvPr id="33168" name="Group 33167">
              <a:extLst>
                <a:ext uri="{FF2B5EF4-FFF2-40B4-BE49-F238E27FC236}">
                  <a16:creationId xmlns:a16="http://schemas.microsoft.com/office/drawing/2014/main" id="{90DF3E36-9740-40A8-6402-C785DD5B64E7}"/>
                </a:ext>
              </a:extLst>
            </p:cNvPr>
            <p:cNvGrpSpPr/>
            <p:nvPr/>
          </p:nvGrpSpPr>
          <p:grpSpPr>
            <a:xfrm>
              <a:off x="7395053" y="4204682"/>
              <a:ext cx="70908" cy="68791"/>
              <a:chOff x="7844368" y="4046008"/>
              <a:chExt cx="70908" cy="68791"/>
            </a:xfrm>
          </p:grpSpPr>
          <p:cxnSp>
            <p:nvCxnSpPr>
              <p:cNvPr id="33169" name="Straight Connector 33168">
                <a:extLst>
                  <a:ext uri="{FF2B5EF4-FFF2-40B4-BE49-F238E27FC236}">
                    <a16:creationId xmlns:a16="http://schemas.microsoft.com/office/drawing/2014/main" id="{9EB6E22D-8F49-FF45-72D9-6B8950F46FC0}"/>
                  </a:ext>
                </a:extLst>
              </p:cNvPr>
              <p:cNvCxnSpPr/>
              <p:nvPr/>
            </p:nvCxnSpPr>
            <p:spPr bwMode="auto">
              <a:xfrm>
                <a:off x="7879291" y="4046008"/>
                <a:ext cx="0" cy="68791"/>
              </a:xfrm>
              <a:prstGeom prst="line">
                <a:avLst/>
              </a:prstGeom>
              <a:noFill/>
              <a:ln w="28575" cap="flat" cmpd="sng" algn="ctr">
                <a:solidFill>
                  <a:schemeClr val="accent3"/>
                </a:solidFill>
                <a:prstDash val="solid"/>
                <a:round/>
                <a:headEnd type="none" w="med" len="med"/>
                <a:tailEnd type="none" w="med" len="med"/>
              </a:ln>
              <a:effectLst/>
            </p:spPr>
          </p:cxnSp>
          <p:cxnSp>
            <p:nvCxnSpPr>
              <p:cNvPr id="33170" name="Straight Connector 33169">
                <a:extLst>
                  <a:ext uri="{FF2B5EF4-FFF2-40B4-BE49-F238E27FC236}">
                    <a16:creationId xmlns:a16="http://schemas.microsoft.com/office/drawing/2014/main" id="{D708B1E5-61C9-A93D-B3CD-7156F2671CAF}"/>
                  </a:ext>
                </a:extLst>
              </p:cNvPr>
              <p:cNvCxnSpPr>
                <a:cxnSpLocks/>
              </p:cNvCxnSpPr>
              <p:nvPr/>
            </p:nvCxnSpPr>
            <p:spPr bwMode="auto">
              <a:xfrm>
                <a:off x="7844368" y="4076700"/>
                <a:ext cx="70908"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172" name="Group 33171">
              <a:extLst>
                <a:ext uri="{FF2B5EF4-FFF2-40B4-BE49-F238E27FC236}">
                  <a16:creationId xmlns:a16="http://schemas.microsoft.com/office/drawing/2014/main" id="{5D2CE7A7-3A3E-0E67-A5FF-DB705953F81F}"/>
                </a:ext>
              </a:extLst>
            </p:cNvPr>
            <p:cNvGrpSpPr/>
            <p:nvPr/>
          </p:nvGrpSpPr>
          <p:grpSpPr>
            <a:xfrm>
              <a:off x="7821216" y="4468497"/>
              <a:ext cx="70908" cy="68791"/>
              <a:chOff x="7844368" y="4046008"/>
              <a:chExt cx="70908" cy="68791"/>
            </a:xfrm>
          </p:grpSpPr>
          <p:cxnSp>
            <p:nvCxnSpPr>
              <p:cNvPr id="33173" name="Straight Connector 33172">
                <a:extLst>
                  <a:ext uri="{FF2B5EF4-FFF2-40B4-BE49-F238E27FC236}">
                    <a16:creationId xmlns:a16="http://schemas.microsoft.com/office/drawing/2014/main" id="{977A73F7-5274-9D05-1DC5-5C9BB53E0DAE}"/>
                  </a:ext>
                </a:extLst>
              </p:cNvPr>
              <p:cNvCxnSpPr/>
              <p:nvPr/>
            </p:nvCxnSpPr>
            <p:spPr bwMode="auto">
              <a:xfrm>
                <a:off x="7879291" y="4046008"/>
                <a:ext cx="0" cy="68791"/>
              </a:xfrm>
              <a:prstGeom prst="line">
                <a:avLst/>
              </a:prstGeom>
              <a:noFill/>
              <a:ln w="28575" cap="flat" cmpd="sng" algn="ctr">
                <a:solidFill>
                  <a:schemeClr val="accent3"/>
                </a:solidFill>
                <a:prstDash val="solid"/>
                <a:round/>
                <a:headEnd type="none" w="med" len="med"/>
                <a:tailEnd type="none" w="med" len="med"/>
              </a:ln>
              <a:effectLst/>
            </p:spPr>
          </p:cxnSp>
          <p:cxnSp>
            <p:nvCxnSpPr>
              <p:cNvPr id="33174" name="Straight Connector 33173">
                <a:extLst>
                  <a:ext uri="{FF2B5EF4-FFF2-40B4-BE49-F238E27FC236}">
                    <a16:creationId xmlns:a16="http://schemas.microsoft.com/office/drawing/2014/main" id="{FF6B529C-1E66-3AE8-DAAB-94B27DAF5CAD}"/>
                  </a:ext>
                </a:extLst>
              </p:cNvPr>
              <p:cNvCxnSpPr>
                <a:cxnSpLocks/>
              </p:cNvCxnSpPr>
              <p:nvPr/>
            </p:nvCxnSpPr>
            <p:spPr bwMode="auto">
              <a:xfrm>
                <a:off x="7844368" y="4076700"/>
                <a:ext cx="70908"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175" name="Group 33174">
              <a:extLst>
                <a:ext uri="{FF2B5EF4-FFF2-40B4-BE49-F238E27FC236}">
                  <a16:creationId xmlns:a16="http://schemas.microsoft.com/office/drawing/2014/main" id="{E6E88244-CD03-D7F3-E539-3C267B1BD322}"/>
                </a:ext>
              </a:extLst>
            </p:cNvPr>
            <p:cNvGrpSpPr/>
            <p:nvPr/>
          </p:nvGrpSpPr>
          <p:grpSpPr>
            <a:xfrm>
              <a:off x="8738004" y="4787224"/>
              <a:ext cx="70908" cy="68791"/>
              <a:chOff x="7844368" y="4046008"/>
              <a:chExt cx="70908" cy="68791"/>
            </a:xfrm>
          </p:grpSpPr>
          <p:cxnSp>
            <p:nvCxnSpPr>
              <p:cNvPr id="33176" name="Straight Connector 33175">
                <a:extLst>
                  <a:ext uri="{FF2B5EF4-FFF2-40B4-BE49-F238E27FC236}">
                    <a16:creationId xmlns:a16="http://schemas.microsoft.com/office/drawing/2014/main" id="{586A8CC1-150C-5675-B325-F58A6CED6302}"/>
                  </a:ext>
                </a:extLst>
              </p:cNvPr>
              <p:cNvCxnSpPr/>
              <p:nvPr/>
            </p:nvCxnSpPr>
            <p:spPr bwMode="auto">
              <a:xfrm>
                <a:off x="7879291" y="4046008"/>
                <a:ext cx="0" cy="68791"/>
              </a:xfrm>
              <a:prstGeom prst="line">
                <a:avLst/>
              </a:prstGeom>
              <a:noFill/>
              <a:ln w="28575" cap="flat" cmpd="sng" algn="ctr">
                <a:solidFill>
                  <a:schemeClr val="accent3"/>
                </a:solidFill>
                <a:prstDash val="solid"/>
                <a:round/>
                <a:headEnd type="none" w="med" len="med"/>
                <a:tailEnd type="none" w="med" len="med"/>
              </a:ln>
              <a:effectLst/>
            </p:spPr>
          </p:cxnSp>
          <p:cxnSp>
            <p:nvCxnSpPr>
              <p:cNvPr id="33177" name="Straight Connector 33176">
                <a:extLst>
                  <a:ext uri="{FF2B5EF4-FFF2-40B4-BE49-F238E27FC236}">
                    <a16:creationId xmlns:a16="http://schemas.microsoft.com/office/drawing/2014/main" id="{48EE1F09-27BC-5EE7-51CC-768220ADDFD8}"/>
                  </a:ext>
                </a:extLst>
              </p:cNvPr>
              <p:cNvCxnSpPr>
                <a:cxnSpLocks/>
              </p:cNvCxnSpPr>
              <p:nvPr/>
            </p:nvCxnSpPr>
            <p:spPr bwMode="auto">
              <a:xfrm>
                <a:off x="7844368" y="4076700"/>
                <a:ext cx="70908"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178" name="Group 33177">
              <a:extLst>
                <a:ext uri="{FF2B5EF4-FFF2-40B4-BE49-F238E27FC236}">
                  <a16:creationId xmlns:a16="http://schemas.microsoft.com/office/drawing/2014/main" id="{6FBC3581-A172-74C7-1D7D-4864947C967D}"/>
                </a:ext>
              </a:extLst>
            </p:cNvPr>
            <p:cNvGrpSpPr/>
            <p:nvPr/>
          </p:nvGrpSpPr>
          <p:grpSpPr>
            <a:xfrm>
              <a:off x="9041212" y="4880335"/>
              <a:ext cx="70908" cy="68791"/>
              <a:chOff x="7844368" y="4046008"/>
              <a:chExt cx="70908" cy="68791"/>
            </a:xfrm>
          </p:grpSpPr>
          <p:cxnSp>
            <p:nvCxnSpPr>
              <p:cNvPr id="33179" name="Straight Connector 33178">
                <a:extLst>
                  <a:ext uri="{FF2B5EF4-FFF2-40B4-BE49-F238E27FC236}">
                    <a16:creationId xmlns:a16="http://schemas.microsoft.com/office/drawing/2014/main" id="{BC839C8A-89A8-E838-C5FA-E045D97BC802}"/>
                  </a:ext>
                </a:extLst>
              </p:cNvPr>
              <p:cNvCxnSpPr/>
              <p:nvPr/>
            </p:nvCxnSpPr>
            <p:spPr bwMode="auto">
              <a:xfrm>
                <a:off x="7879291" y="4046008"/>
                <a:ext cx="0" cy="68791"/>
              </a:xfrm>
              <a:prstGeom prst="line">
                <a:avLst/>
              </a:prstGeom>
              <a:noFill/>
              <a:ln w="28575" cap="flat" cmpd="sng" algn="ctr">
                <a:solidFill>
                  <a:schemeClr val="accent3"/>
                </a:solidFill>
                <a:prstDash val="solid"/>
                <a:round/>
                <a:headEnd type="none" w="med" len="med"/>
                <a:tailEnd type="none" w="med" len="med"/>
              </a:ln>
              <a:effectLst/>
            </p:spPr>
          </p:cxnSp>
          <p:cxnSp>
            <p:nvCxnSpPr>
              <p:cNvPr id="33180" name="Straight Connector 33179">
                <a:extLst>
                  <a:ext uri="{FF2B5EF4-FFF2-40B4-BE49-F238E27FC236}">
                    <a16:creationId xmlns:a16="http://schemas.microsoft.com/office/drawing/2014/main" id="{B667F27B-5D97-B9E8-817A-D5C8B8C2C161}"/>
                  </a:ext>
                </a:extLst>
              </p:cNvPr>
              <p:cNvCxnSpPr>
                <a:cxnSpLocks/>
              </p:cNvCxnSpPr>
              <p:nvPr/>
            </p:nvCxnSpPr>
            <p:spPr bwMode="auto">
              <a:xfrm>
                <a:off x="7844368" y="4076700"/>
                <a:ext cx="70908"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181" name="Group 33180">
              <a:extLst>
                <a:ext uri="{FF2B5EF4-FFF2-40B4-BE49-F238E27FC236}">
                  <a16:creationId xmlns:a16="http://schemas.microsoft.com/office/drawing/2014/main" id="{0500BB2D-FD36-4734-2E37-A8CDAAA85F5B}"/>
                </a:ext>
              </a:extLst>
            </p:cNvPr>
            <p:cNvGrpSpPr/>
            <p:nvPr/>
          </p:nvGrpSpPr>
          <p:grpSpPr>
            <a:xfrm>
              <a:off x="9174910" y="5002096"/>
              <a:ext cx="70908" cy="68791"/>
              <a:chOff x="7844368" y="4046008"/>
              <a:chExt cx="70908" cy="68791"/>
            </a:xfrm>
          </p:grpSpPr>
          <p:cxnSp>
            <p:nvCxnSpPr>
              <p:cNvPr id="33182" name="Straight Connector 33181">
                <a:extLst>
                  <a:ext uri="{FF2B5EF4-FFF2-40B4-BE49-F238E27FC236}">
                    <a16:creationId xmlns:a16="http://schemas.microsoft.com/office/drawing/2014/main" id="{2EFAB8F2-C16D-9429-2B8C-5E1BADB5E07E}"/>
                  </a:ext>
                </a:extLst>
              </p:cNvPr>
              <p:cNvCxnSpPr/>
              <p:nvPr/>
            </p:nvCxnSpPr>
            <p:spPr bwMode="auto">
              <a:xfrm>
                <a:off x="7879291" y="4046008"/>
                <a:ext cx="0" cy="68791"/>
              </a:xfrm>
              <a:prstGeom prst="line">
                <a:avLst/>
              </a:prstGeom>
              <a:noFill/>
              <a:ln w="28575" cap="flat" cmpd="sng" algn="ctr">
                <a:solidFill>
                  <a:schemeClr val="accent3"/>
                </a:solidFill>
                <a:prstDash val="solid"/>
                <a:round/>
                <a:headEnd type="none" w="med" len="med"/>
                <a:tailEnd type="none" w="med" len="med"/>
              </a:ln>
              <a:effectLst/>
            </p:spPr>
          </p:cxnSp>
          <p:cxnSp>
            <p:nvCxnSpPr>
              <p:cNvPr id="33183" name="Straight Connector 33182">
                <a:extLst>
                  <a:ext uri="{FF2B5EF4-FFF2-40B4-BE49-F238E27FC236}">
                    <a16:creationId xmlns:a16="http://schemas.microsoft.com/office/drawing/2014/main" id="{9EA8F6B2-CEAC-F8F4-8C83-88D64B69F9CB}"/>
                  </a:ext>
                </a:extLst>
              </p:cNvPr>
              <p:cNvCxnSpPr>
                <a:cxnSpLocks/>
              </p:cNvCxnSpPr>
              <p:nvPr/>
            </p:nvCxnSpPr>
            <p:spPr bwMode="auto">
              <a:xfrm>
                <a:off x="7844368" y="4076700"/>
                <a:ext cx="70908" cy="0"/>
              </a:xfrm>
              <a:prstGeom prst="line">
                <a:avLst/>
              </a:prstGeom>
              <a:noFill/>
              <a:ln w="28575" cap="flat" cmpd="sng" algn="ctr">
                <a:solidFill>
                  <a:schemeClr val="accent3"/>
                </a:solidFill>
                <a:prstDash val="solid"/>
                <a:round/>
                <a:headEnd type="none" w="med" len="med"/>
                <a:tailEnd type="none" w="med" len="med"/>
              </a:ln>
              <a:effectLst/>
            </p:spPr>
          </p:cxnSp>
        </p:grpSp>
      </p:grpSp>
      <p:sp>
        <p:nvSpPr>
          <p:cNvPr id="33184" name="Freeform: Shape 33183">
            <a:extLst>
              <a:ext uri="{FF2B5EF4-FFF2-40B4-BE49-F238E27FC236}">
                <a16:creationId xmlns:a16="http://schemas.microsoft.com/office/drawing/2014/main" id="{8D52FA29-51ED-1160-BE45-A33B40AAD1B8}"/>
              </a:ext>
            </a:extLst>
          </p:cNvPr>
          <p:cNvSpPr/>
          <p:nvPr/>
        </p:nvSpPr>
        <p:spPr bwMode="auto">
          <a:xfrm>
            <a:off x="7035800" y="3803650"/>
            <a:ext cx="2196042" cy="1228725"/>
          </a:xfrm>
          <a:custGeom>
            <a:avLst/>
            <a:gdLst>
              <a:gd name="connsiteX0" fmla="*/ 0 w 2196042"/>
              <a:gd name="connsiteY0" fmla="*/ 0 h 1228725"/>
              <a:gd name="connsiteX1" fmla="*/ 173567 w 2196042"/>
              <a:gd name="connsiteY1" fmla="*/ 0 h 1228725"/>
              <a:gd name="connsiteX2" fmla="*/ 173567 w 2196042"/>
              <a:gd name="connsiteY2" fmla="*/ 39158 h 1228725"/>
              <a:gd name="connsiteX3" fmla="*/ 256117 w 2196042"/>
              <a:gd name="connsiteY3" fmla="*/ 39158 h 1228725"/>
              <a:gd name="connsiteX4" fmla="*/ 256117 w 2196042"/>
              <a:gd name="connsiteY4" fmla="*/ 76200 h 1228725"/>
              <a:gd name="connsiteX5" fmla="*/ 267758 w 2196042"/>
              <a:gd name="connsiteY5" fmla="*/ 76200 h 1228725"/>
              <a:gd name="connsiteX6" fmla="*/ 267758 w 2196042"/>
              <a:gd name="connsiteY6" fmla="*/ 105833 h 1228725"/>
              <a:gd name="connsiteX7" fmla="*/ 291042 w 2196042"/>
              <a:gd name="connsiteY7" fmla="*/ 105833 h 1228725"/>
              <a:gd name="connsiteX8" fmla="*/ 291042 w 2196042"/>
              <a:gd name="connsiteY8" fmla="*/ 140758 h 1228725"/>
              <a:gd name="connsiteX9" fmla="*/ 307975 w 2196042"/>
              <a:gd name="connsiteY9" fmla="*/ 140758 h 1228725"/>
              <a:gd name="connsiteX10" fmla="*/ 307975 w 2196042"/>
              <a:gd name="connsiteY10" fmla="*/ 182033 h 1228725"/>
              <a:gd name="connsiteX11" fmla="*/ 371475 w 2196042"/>
              <a:gd name="connsiteY11" fmla="*/ 182033 h 1228725"/>
              <a:gd name="connsiteX12" fmla="*/ 371475 w 2196042"/>
              <a:gd name="connsiteY12" fmla="*/ 219075 h 1228725"/>
              <a:gd name="connsiteX13" fmla="*/ 387350 w 2196042"/>
              <a:gd name="connsiteY13" fmla="*/ 219075 h 1228725"/>
              <a:gd name="connsiteX14" fmla="*/ 387350 w 2196042"/>
              <a:gd name="connsiteY14" fmla="*/ 257175 h 1228725"/>
              <a:gd name="connsiteX15" fmla="*/ 394758 w 2196042"/>
              <a:gd name="connsiteY15" fmla="*/ 257175 h 1228725"/>
              <a:gd name="connsiteX16" fmla="*/ 394758 w 2196042"/>
              <a:gd name="connsiteY16" fmla="*/ 468842 h 1228725"/>
              <a:gd name="connsiteX17" fmla="*/ 418042 w 2196042"/>
              <a:gd name="connsiteY17" fmla="*/ 468842 h 1228725"/>
              <a:gd name="connsiteX18" fmla="*/ 418042 w 2196042"/>
              <a:gd name="connsiteY18" fmla="*/ 506942 h 1228725"/>
              <a:gd name="connsiteX19" fmla="*/ 570442 w 2196042"/>
              <a:gd name="connsiteY19" fmla="*/ 506942 h 1228725"/>
              <a:gd name="connsiteX20" fmla="*/ 570442 w 2196042"/>
              <a:gd name="connsiteY20" fmla="*/ 541867 h 1228725"/>
              <a:gd name="connsiteX21" fmla="*/ 681567 w 2196042"/>
              <a:gd name="connsiteY21" fmla="*/ 541867 h 1228725"/>
              <a:gd name="connsiteX22" fmla="*/ 681567 w 2196042"/>
              <a:gd name="connsiteY22" fmla="*/ 648758 h 1228725"/>
              <a:gd name="connsiteX23" fmla="*/ 687917 w 2196042"/>
              <a:gd name="connsiteY23" fmla="*/ 648758 h 1228725"/>
              <a:gd name="connsiteX24" fmla="*/ 687917 w 2196042"/>
              <a:gd name="connsiteY24" fmla="*/ 698500 h 1228725"/>
              <a:gd name="connsiteX25" fmla="*/ 974725 w 2196042"/>
              <a:gd name="connsiteY25" fmla="*/ 698500 h 1228725"/>
              <a:gd name="connsiteX26" fmla="*/ 974725 w 2196042"/>
              <a:gd name="connsiteY26" fmla="*/ 738717 h 1228725"/>
              <a:gd name="connsiteX27" fmla="*/ 982133 w 2196042"/>
              <a:gd name="connsiteY27" fmla="*/ 738717 h 1228725"/>
              <a:gd name="connsiteX28" fmla="*/ 982133 w 2196042"/>
              <a:gd name="connsiteY28" fmla="*/ 781050 h 1228725"/>
              <a:gd name="connsiteX29" fmla="*/ 987425 w 2196042"/>
              <a:gd name="connsiteY29" fmla="*/ 781050 h 1228725"/>
              <a:gd name="connsiteX30" fmla="*/ 987425 w 2196042"/>
              <a:gd name="connsiteY30" fmla="*/ 849842 h 1228725"/>
              <a:gd name="connsiteX31" fmla="*/ 1118658 w 2196042"/>
              <a:gd name="connsiteY31" fmla="*/ 849842 h 1228725"/>
              <a:gd name="connsiteX32" fmla="*/ 1118658 w 2196042"/>
              <a:gd name="connsiteY32" fmla="*/ 933450 h 1228725"/>
              <a:gd name="connsiteX33" fmla="*/ 1312333 w 2196042"/>
              <a:gd name="connsiteY33" fmla="*/ 933450 h 1228725"/>
              <a:gd name="connsiteX34" fmla="*/ 1312333 w 2196042"/>
              <a:gd name="connsiteY34" fmla="*/ 968375 h 1228725"/>
              <a:gd name="connsiteX35" fmla="*/ 1575858 w 2196042"/>
              <a:gd name="connsiteY35" fmla="*/ 968375 h 1228725"/>
              <a:gd name="connsiteX36" fmla="*/ 1575858 w 2196042"/>
              <a:gd name="connsiteY36" fmla="*/ 1008592 h 1228725"/>
              <a:gd name="connsiteX37" fmla="*/ 1865842 w 2196042"/>
              <a:gd name="connsiteY37" fmla="*/ 1008592 h 1228725"/>
              <a:gd name="connsiteX38" fmla="*/ 1865842 w 2196042"/>
              <a:gd name="connsiteY38" fmla="*/ 1056217 h 1228725"/>
              <a:gd name="connsiteX39" fmla="*/ 1972733 w 2196042"/>
              <a:gd name="connsiteY39" fmla="*/ 1056217 h 1228725"/>
              <a:gd name="connsiteX40" fmla="*/ 1972733 w 2196042"/>
              <a:gd name="connsiteY40" fmla="*/ 1101725 h 1228725"/>
              <a:gd name="connsiteX41" fmla="*/ 2150533 w 2196042"/>
              <a:gd name="connsiteY41" fmla="*/ 1101725 h 1228725"/>
              <a:gd name="connsiteX42" fmla="*/ 2150533 w 2196042"/>
              <a:gd name="connsiteY42" fmla="*/ 1166283 h 1228725"/>
              <a:gd name="connsiteX43" fmla="*/ 2163233 w 2196042"/>
              <a:gd name="connsiteY43" fmla="*/ 1166283 h 1228725"/>
              <a:gd name="connsiteX44" fmla="*/ 2163233 w 2196042"/>
              <a:gd name="connsiteY44" fmla="*/ 1228725 h 1228725"/>
              <a:gd name="connsiteX45" fmla="*/ 2196042 w 2196042"/>
              <a:gd name="connsiteY45" fmla="*/ 1228725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196042" h="1228725">
                <a:moveTo>
                  <a:pt x="0" y="0"/>
                </a:moveTo>
                <a:lnTo>
                  <a:pt x="173567" y="0"/>
                </a:lnTo>
                <a:lnTo>
                  <a:pt x="173567" y="39158"/>
                </a:lnTo>
                <a:lnTo>
                  <a:pt x="256117" y="39158"/>
                </a:lnTo>
                <a:lnTo>
                  <a:pt x="256117" y="76200"/>
                </a:lnTo>
                <a:lnTo>
                  <a:pt x="267758" y="76200"/>
                </a:lnTo>
                <a:lnTo>
                  <a:pt x="267758" y="105833"/>
                </a:lnTo>
                <a:lnTo>
                  <a:pt x="291042" y="105833"/>
                </a:lnTo>
                <a:lnTo>
                  <a:pt x="291042" y="140758"/>
                </a:lnTo>
                <a:lnTo>
                  <a:pt x="307975" y="140758"/>
                </a:lnTo>
                <a:lnTo>
                  <a:pt x="307975" y="182033"/>
                </a:lnTo>
                <a:lnTo>
                  <a:pt x="371475" y="182033"/>
                </a:lnTo>
                <a:lnTo>
                  <a:pt x="371475" y="219075"/>
                </a:lnTo>
                <a:lnTo>
                  <a:pt x="387350" y="219075"/>
                </a:lnTo>
                <a:lnTo>
                  <a:pt x="387350" y="257175"/>
                </a:lnTo>
                <a:lnTo>
                  <a:pt x="394758" y="257175"/>
                </a:lnTo>
                <a:lnTo>
                  <a:pt x="394758" y="468842"/>
                </a:lnTo>
                <a:lnTo>
                  <a:pt x="418042" y="468842"/>
                </a:lnTo>
                <a:lnTo>
                  <a:pt x="418042" y="506942"/>
                </a:lnTo>
                <a:lnTo>
                  <a:pt x="570442" y="506942"/>
                </a:lnTo>
                <a:lnTo>
                  <a:pt x="570442" y="541867"/>
                </a:lnTo>
                <a:lnTo>
                  <a:pt x="681567" y="541867"/>
                </a:lnTo>
                <a:lnTo>
                  <a:pt x="681567" y="648758"/>
                </a:lnTo>
                <a:lnTo>
                  <a:pt x="687917" y="648758"/>
                </a:lnTo>
                <a:lnTo>
                  <a:pt x="687917" y="698500"/>
                </a:lnTo>
                <a:lnTo>
                  <a:pt x="974725" y="698500"/>
                </a:lnTo>
                <a:lnTo>
                  <a:pt x="974725" y="738717"/>
                </a:lnTo>
                <a:lnTo>
                  <a:pt x="982133" y="738717"/>
                </a:lnTo>
                <a:lnTo>
                  <a:pt x="982133" y="781050"/>
                </a:lnTo>
                <a:lnTo>
                  <a:pt x="987425" y="781050"/>
                </a:lnTo>
                <a:lnTo>
                  <a:pt x="987425" y="849842"/>
                </a:lnTo>
                <a:lnTo>
                  <a:pt x="1118658" y="849842"/>
                </a:lnTo>
                <a:lnTo>
                  <a:pt x="1118658" y="933450"/>
                </a:lnTo>
                <a:lnTo>
                  <a:pt x="1312333" y="933450"/>
                </a:lnTo>
                <a:lnTo>
                  <a:pt x="1312333" y="968375"/>
                </a:lnTo>
                <a:lnTo>
                  <a:pt x="1575858" y="968375"/>
                </a:lnTo>
                <a:lnTo>
                  <a:pt x="1575858" y="1008592"/>
                </a:lnTo>
                <a:lnTo>
                  <a:pt x="1865842" y="1008592"/>
                </a:lnTo>
                <a:lnTo>
                  <a:pt x="1865842" y="1056217"/>
                </a:lnTo>
                <a:lnTo>
                  <a:pt x="1972733" y="1056217"/>
                </a:lnTo>
                <a:lnTo>
                  <a:pt x="1972733" y="1101725"/>
                </a:lnTo>
                <a:lnTo>
                  <a:pt x="2150533" y="1101725"/>
                </a:lnTo>
                <a:lnTo>
                  <a:pt x="2150533" y="1166283"/>
                </a:lnTo>
                <a:lnTo>
                  <a:pt x="2163233" y="1166283"/>
                </a:lnTo>
                <a:lnTo>
                  <a:pt x="2163233" y="1228725"/>
                </a:lnTo>
                <a:lnTo>
                  <a:pt x="2196042" y="1228725"/>
                </a:lnTo>
              </a:path>
            </a:pathLst>
          </a:custGeom>
          <a:noFill/>
          <a:ln w="28575">
            <a:solidFill>
              <a:schemeClr val="accent3"/>
            </a:solidFill>
            <a:miter lim="800000"/>
            <a:headEnd/>
            <a:tailEnd/>
          </a:ln>
        </p:spPr>
        <p:txBody>
          <a:bodyPr rtlCol="0" anchor="ctr"/>
          <a:lstStyle/>
          <a:p>
            <a:pPr algn="ctr"/>
            <a:endParaRPr lang="en-US" dirty="0"/>
          </a:p>
        </p:txBody>
      </p:sp>
      <p:grpSp>
        <p:nvGrpSpPr>
          <p:cNvPr id="33171" name="Group 33170">
            <a:extLst>
              <a:ext uri="{FF2B5EF4-FFF2-40B4-BE49-F238E27FC236}">
                <a16:creationId xmlns:a16="http://schemas.microsoft.com/office/drawing/2014/main" id="{D896F84A-06AD-B799-9C71-03BA17E03930}"/>
              </a:ext>
            </a:extLst>
          </p:cNvPr>
          <p:cNvGrpSpPr/>
          <p:nvPr/>
        </p:nvGrpSpPr>
        <p:grpSpPr>
          <a:xfrm>
            <a:off x="7008284" y="3776132"/>
            <a:ext cx="4175123" cy="1091142"/>
            <a:chOff x="7008284" y="3776132"/>
            <a:chExt cx="4175123" cy="1091142"/>
          </a:xfrm>
        </p:grpSpPr>
        <p:grpSp>
          <p:nvGrpSpPr>
            <p:cNvPr id="33066" name="Group 33065">
              <a:extLst>
                <a:ext uri="{FF2B5EF4-FFF2-40B4-BE49-F238E27FC236}">
                  <a16:creationId xmlns:a16="http://schemas.microsoft.com/office/drawing/2014/main" id="{AED0CA02-2A6A-918D-8098-1D45FEDF508D}"/>
                </a:ext>
              </a:extLst>
            </p:cNvPr>
            <p:cNvGrpSpPr/>
            <p:nvPr/>
          </p:nvGrpSpPr>
          <p:grpSpPr>
            <a:xfrm>
              <a:off x="7008284" y="3776132"/>
              <a:ext cx="70908" cy="68791"/>
              <a:chOff x="7844368" y="4046008"/>
              <a:chExt cx="70908" cy="68791"/>
            </a:xfrm>
          </p:grpSpPr>
          <p:cxnSp>
            <p:nvCxnSpPr>
              <p:cNvPr id="33067" name="Straight Connector 33066">
                <a:extLst>
                  <a:ext uri="{FF2B5EF4-FFF2-40B4-BE49-F238E27FC236}">
                    <a16:creationId xmlns:a16="http://schemas.microsoft.com/office/drawing/2014/main" id="{7A03DD33-218A-B20E-82DB-93EEA2BBD21A}"/>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68" name="Straight Connector 33067">
                <a:extLst>
                  <a:ext uri="{FF2B5EF4-FFF2-40B4-BE49-F238E27FC236}">
                    <a16:creationId xmlns:a16="http://schemas.microsoft.com/office/drawing/2014/main" id="{5BAC5381-C721-E0DF-0579-7CBC1980B220}"/>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66" name="Group 33165">
              <a:extLst>
                <a:ext uri="{FF2B5EF4-FFF2-40B4-BE49-F238E27FC236}">
                  <a16:creationId xmlns:a16="http://schemas.microsoft.com/office/drawing/2014/main" id="{CB540A66-8235-1C04-B2D9-89726936F251}"/>
                </a:ext>
              </a:extLst>
            </p:cNvPr>
            <p:cNvGrpSpPr/>
            <p:nvPr/>
          </p:nvGrpSpPr>
          <p:grpSpPr>
            <a:xfrm>
              <a:off x="7092951" y="3784599"/>
              <a:ext cx="4090456" cy="1082675"/>
              <a:chOff x="7092951" y="3784599"/>
              <a:chExt cx="4090456" cy="1082675"/>
            </a:xfrm>
          </p:grpSpPr>
          <p:cxnSp>
            <p:nvCxnSpPr>
              <p:cNvPr id="33043" name="Straight Connector 33042">
                <a:extLst>
                  <a:ext uri="{FF2B5EF4-FFF2-40B4-BE49-F238E27FC236}">
                    <a16:creationId xmlns:a16="http://schemas.microsoft.com/office/drawing/2014/main" id="{EB021097-C156-141E-7A17-55613130AAFF}"/>
                  </a:ext>
                </a:extLst>
              </p:cNvPr>
              <p:cNvCxnSpPr/>
              <p:nvPr/>
            </p:nvCxnSpPr>
            <p:spPr bwMode="auto">
              <a:xfrm>
                <a:off x="7862358" y="4145492"/>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45" name="Straight Connector 33044">
                <a:extLst>
                  <a:ext uri="{FF2B5EF4-FFF2-40B4-BE49-F238E27FC236}">
                    <a16:creationId xmlns:a16="http://schemas.microsoft.com/office/drawing/2014/main" id="{F6212743-E25D-7F78-88FF-360DFBC4D08D}"/>
                  </a:ext>
                </a:extLst>
              </p:cNvPr>
              <p:cNvCxnSpPr>
                <a:cxnSpLocks/>
              </p:cNvCxnSpPr>
              <p:nvPr/>
            </p:nvCxnSpPr>
            <p:spPr bwMode="auto">
              <a:xfrm>
                <a:off x="7684559" y="4076700"/>
                <a:ext cx="60324" cy="0"/>
              </a:xfrm>
              <a:prstGeom prst="line">
                <a:avLst/>
              </a:prstGeom>
              <a:noFill/>
              <a:ln w="28575" cap="flat" cmpd="sng" algn="ctr">
                <a:solidFill>
                  <a:schemeClr val="accent1"/>
                </a:solidFill>
                <a:prstDash val="solid"/>
                <a:round/>
                <a:headEnd type="none" w="med" len="med"/>
                <a:tailEnd type="none" w="med" len="med"/>
              </a:ln>
              <a:effectLst/>
            </p:spPr>
          </p:cxnSp>
          <p:grpSp>
            <p:nvGrpSpPr>
              <p:cNvPr id="33051" name="Group 33050">
                <a:extLst>
                  <a:ext uri="{FF2B5EF4-FFF2-40B4-BE49-F238E27FC236}">
                    <a16:creationId xmlns:a16="http://schemas.microsoft.com/office/drawing/2014/main" id="{E8584FAE-4E26-2458-75AD-62F8C9274E53}"/>
                  </a:ext>
                </a:extLst>
              </p:cNvPr>
              <p:cNvGrpSpPr/>
              <p:nvPr/>
            </p:nvGrpSpPr>
            <p:grpSpPr>
              <a:xfrm>
                <a:off x="7586134" y="3976158"/>
                <a:ext cx="70908" cy="68791"/>
                <a:chOff x="7844368" y="4046008"/>
                <a:chExt cx="70908" cy="68791"/>
              </a:xfrm>
            </p:grpSpPr>
            <p:cxnSp>
              <p:nvCxnSpPr>
                <p:cNvPr id="33052" name="Straight Connector 33051">
                  <a:extLst>
                    <a:ext uri="{FF2B5EF4-FFF2-40B4-BE49-F238E27FC236}">
                      <a16:creationId xmlns:a16="http://schemas.microsoft.com/office/drawing/2014/main" id="{38C268FA-C311-4930-7916-2B6485A97C9E}"/>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53" name="Straight Connector 33052">
                  <a:extLst>
                    <a:ext uri="{FF2B5EF4-FFF2-40B4-BE49-F238E27FC236}">
                      <a16:creationId xmlns:a16="http://schemas.microsoft.com/office/drawing/2014/main" id="{62084158-ED11-6649-A84D-9F211B142CD9}"/>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54" name="Group 33053">
                <a:extLst>
                  <a:ext uri="{FF2B5EF4-FFF2-40B4-BE49-F238E27FC236}">
                    <a16:creationId xmlns:a16="http://schemas.microsoft.com/office/drawing/2014/main" id="{4FFFEDC5-6234-BDFA-81DD-7D4B8C1E0EFA}"/>
                  </a:ext>
                </a:extLst>
              </p:cNvPr>
              <p:cNvGrpSpPr/>
              <p:nvPr/>
            </p:nvGrpSpPr>
            <p:grpSpPr>
              <a:xfrm>
                <a:off x="7505701" y="3976158"/>
                <a:ext cx="70908" cy="68791"/>
                <a:chOff x="7844368" y="4046008"/>
                <a:chExt cx="70908" cy="68791"/>
              </a:xfrm>
            </p:grpSpPr>
            <p:cxnSp>
              <p:nvCxnSpPr>
                <p:cNvPr id="33055" name="Straight Connector 33054">
                  <a:extLst>
                    <a:ext uri="{FF2B5EF4-FFF2-40B4-BE49-F238E27FC236}">
                      <a16:creationId xmlns:a16="http://schemas.microsoft.com/office/drawing/2014/main" id="{316F996A-AFBD-E598-A4AF-CE5FC94661A3}"/>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56" name="Straight Connector 33055">
                  <a:extLst>
                    <a:ext uri="{FF2B5EF4-FFF2-40B4-BE49-F238E27FC236}">
                      <a16:creationId xmlns:a16="http://schemas.microsoft.com/office/drawing/2014/main" id="{15AC109B-5A8F-5BD9-63E5-784FEC772D98}"/>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57" name="Group 33056">
                <a:extLst>
                  <a:ext uri="{FF2B5EF4-FFF2-40B4-BE49-F238E27FC236}">
                    <a16:creationId xmlns:a16="http://schemas.microsoft.com/office/drawing/2014/main" id="{0E3C359E-0CCD-9427-8DF8-944F4A9C1425}"/>
                  </a:ext>
                </a:extLst>
              </p:cNvPr>
              <p:cNvGrpSpPr/>
              <p:nvPr/>
            </p:nvGrpSpPr>
            <p:grpSpPr>
              <a:xfrm>
                <a:off x="7387167" y="3881966"/>
                <a:ext cx="70908" cy="68791"/>
                <a:chOff x="7844368" y="4046008"/>
                <a:chExt cx="70908" cy="68791"/>
              </a:xfrm>
            </p:grpSpPr>
            <p:cxnSp>
              <p:nvCxnSpPr>
                <p:cNvPr id="33058" name="Straight Connector 33057">
                  <a:extLst>
                    <a:ext uri="{FF2B5EF4-FFF2-40B4-BE49-F238E27FC236}">
                      <a16:creationId xmlns:a16="http://schemas.microsoft.com/office/drawing/2014/main" id="{EFE0E46E-A048-3171-5FB4-D533C90E5326}"/>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59" name="Straight Connector 33058">
                  <a:extLst>
                    <a:ext uri="{FF2B5EF4-FFF2-40B4-BE49-F238E27FC236}">
                      <a16:creationId xmlns:a16="http://schemas.microsoft.com/office/drawing/2014/main" id="{BE79356E-BC1F-814B-9AF5-CAAB1CA6E5A2}"/>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60" name="Group 33059">
                <a:extLst>
                  <a:ext uri="{FF2B5EF4-FFF2-40B4-BE49-F238E27FC236}">
                    <a16:creationId xmlns:a16="http://schemas.microsoft.com/office/drawing/2014/main" id="{B8B170A5-ACB4-C5A0-24D4-7352A295DEEF}"/>
                  </a:ext>
                </a:extLst>
              </p:cNvPr>
              <p:cNvGrpSpPr/>
              <p:nvPr/>
            </p:nvGrpSpPr>
            <p:grpSpPr>
              <a:xfrm>
                <a:off x="7300384" y="3836458"/>
                <a:ext cx="70908" cy="68791"/>
                <a:chOff x="7844368" y="4046008"/>
                <a:chExt cx="70908" cy="68791"/>
              </a:xfrm>
            </p:grpSpPr>
            <p:cxnSp>
              <p:nvCxnSpPr>
                <p:cNvPr id="33061" name="Straight Connector 33060">
                  <a:extLst>
                    <a:ext uri="{FF2B5EF4-FFF2-40B4-BE49-F238E27FC236}">
                      <a16:creationId xmlns:a16="http://schemas.microsoft.com/office/drawing/2014/main" id="{68F6143E-EE59-3D64-DE07-E1D0837E4B61}"/>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62" name="Straight Connector 33061">
                  <a:extLst>
                    <a:ext uri="{FF2B5EF4-FFF2-40B4-BE49-F238E27FC236}">
                      <a16:creationId xmlns:a16="http://schemas.microsoft.com/office/drawing/2014/main" id="{A0F281F4-13F9-55BA-3B04-9E934A4FAF5C}"/>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63" name="Group 33062">
                <a:extLst>
                  <a:ext uri="{FF2B5EF4-FFF2-40B4-BE49-F238E27FC236}">
                    <a16:creationId xmlns:a16="http://schemas.microsoft.com/office/drawing/2014/main" id="{1964CBA2-7DCA-2654-B856-2532ED89BB98}"/>
                  </a:ext>
                </a:extLst>
              </p:cNvPr>
              <p:cNvGrpSpPr/>
              <p:nvPr/>
            </p:nvGrpSpPr>
            <p:grpSpPr>
              <a:xfrm>
                <a:off x="7092951" y="3784599"/>
                <a:ext cx="70908" cy="68791"/>
                <a:chOff x="7844368" y="4046008"/>
                <a:chExt cx="70908" cy="68791"/>
              </a:xfrm>
            </p:grpSpPr>
            <p:cxnSp>
              <p:nvCxnSpPr>
                <p:cNvPr id="33064" name="Straight Connector 33063">
                  <a:extLst>
                    <a:ext uri="{FF2B5EF4-FFF2-40B4-BE49-F238E27FC236}">
                      <a16:creationId xmlns:a16="http://schemas.microsoft.com/office/drawing/2014/main" id="{D187A046-9CF6-4DDF-90F5-91C882D1A9F9}"/>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65" name="Straight Connector 33064">
                  <a:extLst>
                    <a:ext uri="{FF2B5EF4-FFF2-40B4-BE49-F238E27FC236}">
                      <a16:creationId xmlns:a16="http://schemas.microsoft.com/office/drawing/2014/main" id="{295BA231-92B3-1973-2DBC-ADE8F19D1722}"/>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69" name="Group 33068">
                <a:extLst>
                  <a:ext uri="{FF2B5EF4-FFF2-40B4-BE49-F238E27FC236}">
                    <a16:creationId xmlns:a16="http://schemas.microsoft.com/office/drawing/2014/main" id="{554470B1-E409-CFA6-EC87-01231221A82E}"/>
                  </a:ext>
                </a:extLst>
              </p:cNvPr>
              <p:cNvGrpSpPr/>
              <p:nvPr/>
            </p:nvGrpSpPr>
            <p:grpSpPr>
              <a:xfrm>
                <a:off x="8251827" y="4340224"/>
                <a:ext cx="70908" cy="68791"/>
                <a:chOff x="7844368" y="4046008"/>
                <a:chExt cx="70908" cy="68791"/>
              </a:xfrm>
            </p:grpSpPr>
            <p:cxnSp>
              <p:nvCxnSpPr>
                <p:cNvPr id="33070" name="Straight Connector 33069">
                  <a:extLst>
                    <a:ext uri="{FF2B5EF4-FFF2-40B4-BE49-F238E27FC236}">
                      <a16:creationId xmlns:a16="http://schemas.microsoft.com/office/drawing/2014/main" id="{8A0F5DA1-41F1-30B8-0621-DAD385A13143}"/>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71" name="Straight Connector 33070">
                  <a:extLst>
                    <a:ext uri="{FF2B5EF4-FFF2-40B4-BE49-F238E27FC236}">
                      <a16:creationId xmlns:a16="http://schemas.microsoft.com/office/drawing/2014/main" id="{421F3C4E-6213-F001-F1C7-5B7FAA6AC04A}"/>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72" name="Group 33071">
                <a:extLst>
                  <a:ext uri="{FF2B5EF4-FFF2-40B4-BE49-F238E27FC236}">
                    <a16:creationId xmlns:a16="http://schemas.microsoft.com/office/drawing/2014/main" id="{9EB2B5E5-E6E3-442E-8916-005AEABE88FD}"/>
                  </a:ext>
                </a:extLst>
              </p:cNvPr>
              <p:cNvGrpSpPr/>
              <p:nvPr/>
            </p:nvGrpSpPr>
            <p:grpSpPr>
              <a:xfrm>
                <a:off x="8579911" y="4448174"/>
                <a:ext cx="70908" cy="68791"/>
                <a:chOff x="7844368" y="4046008"/>
                <a:chExt cx="70908" cy="68791"/>
              </a:xfrm>
            </p:grpSpPr>
            <p:cxnSp>
              <p:nvCxnSpPr>
                <p:cNvPr id="33073" name="Straight Connector 33072">
                  <a:extLst>
                    <a:ext uri="{FF2B5EF4-FFF2-40B4-BE49-F238E27FC236}">
                      <a16:creationId xmlns:a16="http://schemas.microsoft.com/office/drawing/2014/main" id="{10CC0CBE-A37C-D092-2CCF-DF465E1289E6}"/>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74" name="Straight Connector 33073">
                  <a:extLst>
                    <a:ext uri="{FF2B5EF4-FFF2-40B4-BE49-F238E27FC236}">
                      <a16:creationId xmlns:a16="http://schemas.microsoft.com/office/drawing/2014/main" id="{4B67D66F-EB48-C8D7-EDEB-F6D8E4BE09E1}"/>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75" name="Group 33074">
                <a:extLst>
                  <a:ext uri="{FF2B5EF4-FFF2-40B4-BE49-F238E27FC236}">
                    <a16:creationId xmlns:a16="http://schemas.microsoft.com/office/drawing/2014/main" id="{3E9155BC-7454-196F-FAEA-0361CB835A58}"/>
                  </a:ext>
                </a:extLst>
              </p:cNvPr>
              <p:cNvGrpSpPr/>
              <p:nvPr/>
            </p:nvGrpSpPr>
            <p:grpSpPr>
              <a:xfrm>
                <a:off x="8849786" y="4474632"/>
                <a:ext cx="70908" cy="68791"/>
                <a:chOff x="7844368" y="4046008"/>
                <a:chExt cx="70908" cy="68791"/>
              </a:xfrm>
            </p:grpSpPr>
            <p:cxnSp>
              <p:nvCxnSpPr>
                <p:cNvPr id="33076" name="Straight Connector 33075">
                  <a:extLst>
                    <a:ext uri="{FF2B5EF4-FFF2-40B4-BE49-F238E27FC236}">
                      <a16:creationId xmlns:a16="http://schemas.microsoft.com/office/drawing/2014/main" id="{1526FD8C-235C-C20A-C7F7-A682D1319A14}"/>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77" name="Straight Connector 33076">
                  <a:extLst>
                    <a:ext uri="{FF2B5EF4-FFF2-40B4-BE49-F238E27FC236}">
                      <a16:creationId xmlns:a16="http://schemas.microsoft.com/office/drawing/2014/main" id="{DD2CC5E6-FEB5-183E-094A-6D20305E4B8B}"/>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78" name="Group 33077">
                <a:extLst>
                  <a:ext uri="{FF2B5EF4-FFF2-40B4-BE49-F238E27FC236}">
                    <a16:creationId xmlns:a16="http://schemas.microsoft.com/office/drawing/2014/main" id="{264F4DC2-A528-99EC-77F1-B96CA1FD060F}"/>
                  </a:ext>
                </a:extLst>
              </p:cNvPr>
              <p:cNvGrpSpPr/>
              <p:nvPr/>
            </p:nvGrpSpPr>
            <p:grpSpPr>
              <a:xfrm>
                <a:off x="8882594" y="4507441"/>
                <a:ext cx="70908" cy="68791"/>
                <a:chOff x="7844368" y="4046008"/>
                <a:chExt cx="70908" cy="68791"/>
              </a:xfrm>
            </p:grpSpPr>
            <p:cxnSp>
              <p:nvCxnSpPr>
                <p:cNvPr id="33079" name="Straight Connector 33078">
                  <a:extLst>
                    <a:ext uri="{FF2B5EF4-FFF2-40B4-BE49-F238E27FC236}">
                      <a16:creationId xmlns:a16="http://schemas.microsoft.com/office/drawing/2014/main" id="{FB2F8359-8F67-280A-AE74-95CFCAAA6B86}"/>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80" name="Straight Connector 33079">
                  <a:extLst>
                    <a:ext uri="{FF2B5EF4-FFF2-40B4-BE49-F238E27FC236}">
                      <a16:creationId xmlns:a16="http://schemas.microsoft.com/office/drawing/2014/main" id="{4CDD2F4F-5F25-A16E-7524-0C8553D1BA6E}"/>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81" name="Group 33080">
                <a:extLst>
                  <a:ext uri="{FF2B5EF4-FFF2-40B4-BE49-F238E27FC236}">
                    <a16:creationId xmlns:a16="http://schemas.microsoft.com/office/drawing/2014/main" id="{51819532-B170-A68C-8FBA-C507EEBD14E9}"/>
                  </a:ext>
                </a:extLst>
              </p:cNvPr>
              <p:cNvGrpSpPr/>
              <p:nvPr/>
            </p:nvGrpSpPr>
            <p:grpSpPr>
              <a:xfrm>
                <a:off x="9144002" y="4530724"/>
                <a:ext cx="70908" cy="68791"/>
                <a:chOff x="7844368" y="4046008"/>
                <a:chExt cx="70908" cy="68791"/>
              </a:xfrm>
            </p:grpSpPr>
            <p:cxnSp>
              <p:nvCxnSpPr>
                <p:cNvPr id="33082" name="Straight Connector 33081">
                  <a:extLst>
                    <a:ext uri="{FF2B5EF4-FFF2-40B4-BE49-F238E27FC236}">
                      <a16:creationId xmlns:a16="http://schemas.microsoft.com/office/drawing/2014/main" id="{C3307520-10E4-6F54-35C0-4B2B7798B1AF}"/>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83" name="Straight Connector 33082">
                  <a:extLst>
                    <a:ext uri="{FF2B5EF4-FFF2-40B4-BE49-F238E27FC236}">
                      <a16:creationId xmlns:a16="http://schemas.microsoft.com/office/drawing/2014/main" id="{1D20CD4E-EE01-976D-024E-34DCFC1B6F86}"/>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84" name="Group 33083">
                <a:extLst>
                  <a:ext uri="{FF2B5EF4-FFF2-40B4-BE49-F238E27FC236}">
                    <a16:creationId xmlns:a16="http://schemas.microsoft.com/office/drawing/2014/main" id="{C04BC4DA-7C8B-F072-127E-5E3375EAA04D}"/>
                  </a:ext>
                </a:extLst>
              </p:cNvPr>
              <p:cNvGrpSpPr/>
              <p:nvPr/>
            </p:nvGrpSpPr>
            <p:grpSpPr>
              <a:xfrm>
                <a:off x="9156702" y="4531783"/>
                <a:ext cx="70908" cy="68791"/>
                <a:chOff x="7844368" y="4046008"/>
                <a:chExt cx="70908" cy="68791"/>
              </a:xfrm>
            </p:grpSpPr>
            <p:cxnSp>
              <p:nvCxnSpPr>
                <p:cNvPr id="33085" name="Straight Connector 33084">
                  <a:extLst>
                    <a:ext uri="{FF2B5EF4-FFF2-40B4-BE49-F238E27FC236}">
                      <a16:creationId xmlns:a16="http://schemas.microsoft.com/office/drawing/2014/main" id="{359F14C2-15D6-019E-8833-AB820345C375}"/>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86" name="Straight Connector 33085">
                  <a:extLst>
                    <a:ext uri="{FF2B5EF4-FFF2-40B4-BE49-F238E27FC236}">
                      <a16:creationId xmlns:a16="http://schemas.microsoft.com/office/drawing/2014/main" id="{EF66CB6B-A41F-DE63-CD5F-84CA4C895AA0}"/>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87" name="Group 33086">
                <a:extLst>
                  <a:ext uri="{FF2B5EF4-FFF2-40B4-BE49-F238E27FC236}">
                    <a16:creationId xmlns:a16="http://schemas.microsoft.com/office/drawing/2014/main" id="{AB3ECD9F-0690-68FC-D848-288CDBA43E53}"/>
                  </a:ext>
                </a:extLst>
              </p:cNvPr>
              <p:cNvGrpSpPr/>
              <p:nvPr/>
            </p:nvGrpSpPr>
            <p:grpSpPr>
              <a:xfrm>
                <a:off x="9161994" y="4538133"/>
                <a:ext cx="70908" cy="68791"/>
                <a:chOff x="7844368" y="4046008"/>
                <a:chExt cx="70908" cy="68791"/>
              </a:xfrm>
            </p:grpSpPr>
            <p:cxnSp>
              <p:nvCxnSpPr>
                <p:cNvPr id="33088" name="Straight Connector 33087">
                  <a:extLst>
                    <a:ext uri="{FF2B5EF4-FFF2-40B4-BE49-F238E27FC236}">
                      <a16:creationId xmlns:a16="http://schemas.microsoft.com/office/drawing/2014/main" id="{F4AAB746-E735-D4BC-8F1E-300E435DBECC}"/>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89" name="Straight Connector 33088">
                  <a:extLst>
                    <a:ext uri="{FF2B5EF4-FFF2-40B4-BE49-F238E27FC236}">
                      <a16:creationId xmlns:a16="http://schemas.microsoft.com/office/drawing/2014/main" id="{E3951AA3-5729-7E56-9076-4BE9AC6A7FC1}"/>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90" name="Group 33089">
                <a:extLst>
                  <a:ext uri="{FF2B5EF4-FFF2-40B4-BE49-F238E27FC236}">
                    <a16:creationId xmlns:a16="http://schemas.microsoft.com/office/drawing/2014/main" id="{392F3BB2-C5F3-D6F7-5C19-112CE3B5882C}"/>
                  </a:ext>
                </a:extLst>
              </p:cNvPr>
              <p:cNvGrpSpPr/>
              <p:nvPr/>
            </p:nvGrpSpPr>
            <p:grpSpPr>
              <a:xfrm>
                <a:off x="9170461" y="4546600"/>
                <a:ext cx="70908" cy="68791"/>
                <a:chOff x="7844368" y="4046008"/>
                <a:chExt cx="70908" cy="68791"/>
              </a:xfrm>
            </p:grpSpPr>
            <p:cxnSp>
              <p:nvCxnSpPr>
                <p:cNvPr id="33091" name="Straight Connector 33090">
                  <a:extLst>
                    <a:ext uri="{FF2B5EF4-FFF2-40B4-BE49-F238E27FC236}">
                      <a16:creationId xmlns:a16="http://schemas.microsoft.com/office/drawing/2014/main" id="{866B3FBD-174E-0A09-3067-D6278AA089DC}"/>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92" name="Straight Connector 33091">
                  <a:extLst>
                    <a:ext uri="{FF2B5EF4-FFF2-40B4-BE49-F238E27FC236}">
                      <a16:creationId xmlns:a16="http://schemas.microsoft.com/office/drawing/2014/main" id="{F6886426-7BC5-D785-03DD-6406CBAB06C2}"/>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93" name="Group 33092">
                <a:extLst>
                  <a:ext uri="{FF2B5EF4-FFF2-40B4-BE49-F238E27FC236}">
                    <a16:creationId xmlns:a16="http://schemas.microsoft.com/office/drawing/2014/main" id="{AFB6ADEE-D1BD-D5A1-F32D-62B8D1DDED28}"/>
                  </a:ext>
                </a:extLst>
              </p:cNvPr>
              <p:cNvGrpSpPr/>
              <p:nvPr/>
            </p:nvGrpSpPr>
            <p:grpSpPr>
              <a:xfrm>
                <a:off x="9186336" y="4555066"/>
                <a:ext cx="70908" cy="68791"/>
                <a:chOff x="7844368" y="4046008"/>
                <a:chExt cx="70908" cy="68791"/>
              </a:xfrm>
            </p:grpSpPr>
            <p:cxnSp>
              <p:nvCxnSpPr>
                <p:cNvPr id="33094" name="Straight Connector 33093">
                  <a:extLst>
                    <a:ext uri="{FF2B5EF4-FFF2-40B4-BE49-F238E27FC236}">
                      <a16:creationId xmlns:a16="http://schemas.microsoft.com/office/drawing/2014/main" id="{6613D692-C4A7-B638-A0A9-4377C956B8D5}"/>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95" name="Straight Connector 33094">
                  <a:extLst>
                    <a:ext uri="{FF2B5EF4-FFF2-40B4-BE49-F238E27FC236}">
                      <a16:creationId xmlns:a16="http://schemas.microsoft.com/office/drawing/2014/main" id="{2E59C843-4105-714F-F56D-60A9C5C1DE45}"/>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96" name="Group 33095">
                <a:extLst>
                  <a:ext uri="{FF2B5EF4-FFF2-40B4-BE49-F238E27FC236}">
                    <a16:creationId xmlns:a16="http://schemas.microsoft.com/office/drawing/2014/main" id="{2824EF25-BD40-3E94-1F9A-E3DFE8982046}"/>
                  </a:ext>
                </a:extLst>
              </p:cNvPr>
              <p:cNvGrpSpPr/>
              <p:nvPr/>
            </p:nvGrpSpPr>
            <p:grpSpPr>
              <a:xfrm>
                <a:off x="9440336" y="4570941"/>
                <a:ext cx="70908" cy="68791"/>
                <a:chOff x="7844368" y="4046008"/>
                <a:chExt cx="70908" cy="68791"/>
              </a:xfrm>
            </p:grpSpPr>
            <p:cxnSp>
              <p:nvCxnSpPr>
                <p:cNvPr id="33097" name="Straight Connector 33096">
                  <a:extLst>
                    <a:ext uri="{FF2B5EF4-FFF2-40B4-BE49-F238E27FC236}">
                      <a16:creationId xmlns:a16="http://schemas.microsoft.com/office/drawing/2014/main" id="{AB728E6E-BF47-D708-7519-CAB0D87902F4}"/>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098" name="Straight Connector 33097">
                  <a:extLst>
                    <a:ext uri="{FF2B5EF4-FFF2-40B4-BE49-F238E27FC236}">
                      <a16:creationId xmlns:a16="http://schemas.microsoft.com/office/drawing/2014/main" id="{22B80243-452B-31F6-B216-B85523037CDA}"/>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099" name="Group 33098">
                <a:extLst>
                  <a:ext uri="{FF2B5EF4-FFF2-40B4-BE49-F238E27FC236}">
                    <a16:creationId xmlns:a16="http://schemas.microsoft.com/office/drawing/2014/main" id="{725D0027-B901-6E1D-3EC8-A501026A8AD8}"/>
                  </a:ext>
                </a:extLst>
              </p:cNvPr>
              <p:cNvGrpSpPr/>
              <p:nvPr/>
            </p:nvGrpSpPr>
            <p:grpSpPr>
              <a:xfrm>
                <a:off x="9454094" y="4570941"/>
                <a:ext cx="70908" cy="68791"/>
                <a:chOff x="7844368" y="4046008"/>
                <a:chExt cx="70908" cy="68791"/>
              </a:xfrm>
            </p:grpSpPr>
            <p:cxnSp>
              <p:nvCxnSpPr>
                <p:cNvPr id="33100" name="Straight Connector 33099">
                  <a:extLst>
                    <a:ext uri="{FF2B5EF4-FFF2-40B4-BE49-F238E27FC236}">
                      <a16:creationId xmlns:a16="http://schemas.microsoft.com/office/drawing/2014/main" id="{AC472BFD-2233-D1CD-7B95-E898766497FD}"/>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01" name="Straight Connector 33100">
                  <a:extLst>
                    <a:ext uri="{FF2B5EF4-FFF2-40B4-BE49-F238E27FC236}">
                      <a16:creationId xmlns:a16="http://schemas.microsoft.com/office/drawing/2014/main" id="{174976D6-3558-C8FC-A14A-45B733F6E20F}"/>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02" name="Group 33101">
                <a:extLst>
                  <a:ext uri="{FF2B5EF4-FFF2-40B4-BE49-F238E27FC236}">
                    <a16:creationId xmlns:a16="http://schemas.microsoft.com/office/drawing/2014/main" id="{AD114504-BB76-B486-9DF3-D3DFA008CBF8}"/>
                  </a:ext>
                </a:extLst>
              </p:cNvPr>
              <p:cNvGrpSpPr/>
              <p:nvPr/>
            </p:nvGrpSpPr>
            <p:grpSpPr>
              <a:xfrm>
                <a:off x="9473144" y="4586816"/>
                <a:ext cx="70908" cy="68791"/>
                <a:chOff x="7844368" y="4046008"/>
                <a:chExt cx="70908" cy="68791"/>
              </a:xfrm>
            </p:grpSpPr>
            <p:cxnSp>
              <p:nvCxnSpPr>
                <p:cNvPr id="33103" name="Straight Connector 33102">
                  <a:extLst>
                    <a:ext uri="{FF2B5EF4-FFF2-40B4-BE49-F238E27FC236}">
                      <a16:creationId xmlns:a16="http://schemas.microsoft.com/office/drawing/2014/main" id="{BF51E496-FE46-83F6-5969-7968A81350DE}"/>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04" name="Straight Connector 33103">
                  <a:extLst>
                    <a:ext uri="{FF2B5EF4-FFF2-40B4-BE49-F238E27FC236}">
                      <a16:creationId xmlns:a16="http://schemas.microsoft.com/office/drawing/2014/main" id="{62D709DC-D9C4-6722-CD3C-E8FC203B0939}"/>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05" name="Group 33104">
                <a:extLst>
                  <a:ext uri="{FF2B5EF4-FFF2-40B4-BE49-F238E27FC236}">
                    <a16:creationId xmlns:a16="http://schemas.microsoft.com/office/drawing/2014/main" id="{309BB320-E13F-3C37-7354-893774AA6447}"/>
                  </a:ext>
                </a:extLst>
              </p:cNvPr>
              <p:cNvGrpSpPr/>
              <p:nvPr/>
            </p:nvGrpSpPr>
            <p:grpSpPr>
              <a:xfrm>
                <a:off x="9476319" y="4586816"/>
                <a:ext cx="70908" cy="68791"/>
                <a:chOff x="7844368" y="4046008"/>
                <a:chExt cx="70908" cy="68791"/>
              </a:xfrm>
            </p:grpSpPr>
            <p:cxnSp>
              <p:nvCxnSpPr>
                <p:cNvPr id="33106" name="Straight Connector 33105">
                  <a:extLst>
                    <a:ext uri="{FF2B5EF4-FFF2-40B4-BE49-F238E27FC236}">
                      <a16:creationId xmlns:a16="http://schemas.microsoft.com/office/drawing/2014/main" id="{C537AD2F-F04A-4AFA-B49E-7CCEE3D0FF84}"/>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07" name="Straight Connector 33106">
                  <a:extLst>
                    <a:ext uri="{FF2B5EF4-FFF2-40B4-BE49-F238E27FC236}">
                      <a16:creationId xmlns:a16="http://schemas.microsoft.com/office/drawing/2014/main" id="{839BF70E-591E-9F16-2C4E-BD1B894EC72B}"/>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08" name="Group 33107">
                <a:extLst>
                  <a:ext uri="{FF2B5EF4-FFF2-40B4-BE49-F238E27FC236}">
                    <a16:creationId xmlns:a16="http://schemas.microsoft.com/office/drawing/2014/main" id="{41F65C37-BF77-6A87-EC48-BA4B0F39169C}"/>
                  </a:ext>
                </a:extLst>
              </p:cNvPr>
              <p:cNvGrpSpPr/>
              <p:nvPr/>
            </p:nvGrpSpPr>
            <p:grpSpPr>
              <a:xfrm>
                <a:off x="9728202" y="4602691"/>
                <a:ext cx="70908" cy="68791"/>
                <a:chOff x="7844368" y="4046008"/>
                <a:chExt cx="70908" cy="68791"/>
              </a:xfrm>
            </p:grpSpPr>
            <p:cxnSp>
              <p:nvCxnSpPr>
                <p:cNvPr id="33109" name="Straight Connector 33108">
                  <a:extLst>
                    <a:ext uri="{FF2B5EF4-FFF2-40B4-BE49-F238E27FC236}">
                      <a16:creationId xmlns:a16="http://schemas.microsoft.com/office/drawing/2014/main" id="{56A076E5-364D-25A2-9EDC-AA9BDDDFA863}"/>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10" name="Straight Connector 33109">
                  <a:extLst>
                    <a:ext uri="{FF2B5EF4-FFF2-40B4-BE49-F238E27FC236}">
                      <a16:creationId xmlns:a16="http://schemas.microsoft.com/office/drawing/2014/main" id="{5BB89921-346C-9B02-D533-AEBD0153DCF9}"/>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11" name="Group 33110">
                <a:extLst>
                  <a:ext uri="{FF2B5EF4-FFF2-40B4-BE49-F238E27FC236}">
                    <a16:creationId xmlns:a16="http://schemas.microsoft.com/office/drawing/2014/main" id="{8E9E123C-5CC6-45D4-E7D2-2D53D241ADC7}"/>
                  </a:ext>
                </a:extLst>
              </p:cNvPr>
              <p:cNvGrpSpPr/>
              <p:nvPr/>
            </p:nvGrpSpPr>
            <p:grpSpPr>
              <a:xfrm>
                <a:off x="9738785" y="4612216"/>
                <a:ext cx="70908" cy="68791"/>
                <a:chOff x="7844368" y="4046008"/>
                <a:chExt cx="70908" cy="68791"/>
              </a:xfrm>
            </p:grpSpPr>
            <p:cxnSp>
              <p:nvCxnSpPr>
                <p:cNvPr id="33112" name="Straight Connector 33111">
                  <a:extLst>
                    <a:ext uri="{FF2B5EF4-FFF2-40B4-BE49-F238E27FC236}">
                      <a16:creationId xmlns:a16="http://schemas.microsoft.com/office/drawing/2014/main" id="{48021CD7-FB1D-FA03-A461-47FBA98D3DD0}"/>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13" name="Straight Connector 33112">
                  <a:extLst>
                    <a:ext uri="{FF2B5EF4-FFF2-40B4-BE49-F238E27FC236}">
                      <a16:creationId xmlns:a16="http://schemas.microsoft.com/office/drawing/2014/main" id="{3A342F78-80F9-8603-88F3-DE8186E42B73}"/>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14" name="Group 33113">
                <a:extLst>
                  <a:ext uri="{FF2B5EF4-FFF2-40B4-BE49-F238E27FC236}">
                    <a16:creationId xmlns:a16="http://schemas.microsoft.com/office/drawing/2014/main" id="{05DE33F0-B2A2-35E8-2DCE-03D7BBBC64EA}"/>
                  </a:ext>
                </a:extLst>
              </p:cNvPr>
              <p:cNvGrpSpPr/>
              <p:nvPr/>
            </p:nvGrpSpPr>
            <p:grpSpPr>
              <a:xfrm>
                <a:off x="9750426" y="4612216"/>
                <a:ext cx="70908" cy="68791"/>
                <a:chOff x="7844368" y="4046008"/>
                <a:chExt cx="70908" cy="68791"/>
              </a:xfrm>
            </p:grpSpPr>
            <p:cxnSp>
              <p:nvCxnSpPr>
                <p:cNvPr id="33115" name="Straight Connector 33114">
                  <a:extLst>
                    <a:ext uri="{FF2B5EF4-FFF2-40B4-BE49-F238E27FC236}">
                      <a16:creationId xmlns:a16="http://schemas.microsoft.com/office/drawing/2014/main" id="{22782B94-DFB7-9017-7B4E-D50B09D32842}"/>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16" name="Straight Connector 33115">
                  <a:extLst>
                    <a:ext uri="{FF2B5EF4-FFF2-40B4-BE49-F238E27FC236}">
                      <a16:creationId xmlns:a16="http://schemas.microsoft.com/office/drawing/2014/main" id="{B279178C-F153-FD0F-6E3B-659B64C7C715}"/>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17" name="Group 33116">
                <a:extLst>
                  <a:ext uri="{FF2B5EF4-FFF2-40B4-BE49-F238E27FC236}">
                    <a16:creationId xmlns:a16="http://schemas.microsoft.com/office/drawing/2014/main" id="{92A51F64-C83B-3C0F-A672-F2DE64401AE3}"/>
                  </a:ext>
                </a:extLst>
              </p:cNvPr>
              <p:cNvGrpSpPr/>
              <p:nvPr/>
            </p:nvGrpSpPr>
            <p:grpSpPr>
              <a:xfrm>
                <a:off x="9763126" y="4633382"/>
                <a:ext cx="70908" cy="68791"/>
                <a:chOff x="7844368" y="4046008"/>
                <a:chExt cx="70908" cy="68791"/>
              </a:xfrm>
            </p:grpSpPr>
            <p:cxnSp>
              <p:nvCxnSpPr>
                <p:cNvPr id="33118" name="Straight Connector 33117">
                  <a:extLst>
                    <a:ext uri="{FF2B5EF4-FFF2-40B4-BE49-F238E27FC236}">
                      <a16:creationId xmlns:a16="http://schemas.microsoft.com/office/drawing/2014/main" id="{C711FB02-6EBE-9FE7-85EC-12E1203AA2D9}"/>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19" name="Straight Connector 33118">
                  <a:extLst>
                    <a:ext uri="{FF2B5EF4-FFF2-40B4-BE49-F238E27FC236}">
                      <a16:creationId xmlns:a16="http://schemas.microsoft.com/office/drawing/2014/main" id="{94999274-5BFA-8DFF-C54E-B31CB9680B9E}"/>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21" name="Group 33120">
                <a:extLst>
                  <a:ext uri="{FF2B5EF4-FFF2-40B4-BE49-F238E27FC236}">
                    <a16:creationId xmlns:a16="http://schemas.microsoft.com/office/drawing/2014/main" id="{EB5F5CFF-9F20-B5FE-4D99-3C9EFBC8F1EB}"/>
                  </a:ext>
                </a:extLst>
              </p:cNvPr>
              <p:cNvGrpSpPr/>
              <p:nvPr/>
            </p:nvGrpSpPr>
            <p:grpSpPr>
              <a:xfrm>
                <a:off x="9763126" y="4656666"/>
                <a:ext cx="70908" cy="68791"/>
                <a:chOff x="7844368" y="4046008"/>
                <a:chExt cx="70908" cy="68791"/>
              </a:xfrm>
            </p:grpSpPr>
            <p:cxnSp>
              <p:nvCxnSpPr>
                <p:cNvPr id="33122" name="Straight Connector 33121">
                  <a:extLst>
                    <a:ext uri="{FF2B5EF4-FFF2-40B4-BE49-F238E27FC236}">
                      <a16:creationId xmlns:a16="http://schemas.microsoft.com/office/drawing/2014/main" id="{193B0E69-DC52-4527-7D91-49C48E3CA680}"/>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23" name="Straight Connector 33122">
                  <a:extLst>
                    <a:ext uri="{FF2B5EF4-FFF2-40B4-BE49-F238E27FC236}">
                      <a16:creationId xmlns:a16="http://schemas.microsoft.com/office/drawing/2014/main" id="{BB61A0F1-E729-7493-2493-BFD9A008A4E3}"/>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24" name="Group 33123">
                <a:extLst>
                  <a:ext uri="{FF2B5EF4-FFF2-40B4-BE49-F238E27FC236}">
                    <a16:creationId xmlns:a16="http://schemas.microsoft.com/office/drawing/2014/main" id="{DA19A82E-BB71-6BBE-6BEC-0845F2E18397}"/>
                  </a:ext>
                </a:extLst>
              </p:cNvPr>
              <p:cNvGrpSpPr/>
              <p:nvPr/>
            </p:nvGrpSpPr>
            <p:grpSpPr>
              <a:xfrm>
                <a:off x="9767359" y="4660899"/>
                <a:ext cx="70908" cy="68791"/>
                <a:chOff x="7844368" y="4046008"/>
                <a:chExt cx="70908" cy="68791"/>
              </a:xfrm>
            </p:grpSpPr>
            <p:cxnSp>
              <p:nvCxnSpPr>
                <p:cNvPr id="33125" name="Straight Connector 33124">
                  <a:extLst>
                    <a:ext uri="{FF2B5EF4-FFF2-40B4-BE49-F238E27FC236}">
                      <a16:creationId xmlns:a16="http://schemas.microsoft.com/office/drawing/2014/main" id="{BEE89BA0-3D7A-602B-FCAD-18C53467D296}"/>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26" name="Straight Connector 33125">
                  <a:extLst>
                    <a:ext uri="{FF2B5EF4-FFF2-40B4-BE49-F238E27FC236}">
                      <a16:creationId xmlns:a16="http://schemas.microsoft.com/office/drawing/2014/main" id="{E387F865-B787-06A0-3BF9-57DF215E1803}"/>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27" name="Group 33126">
                <a:extLst>
                  <a:ext uri="{FF2B5EF4-FFF2-40B4-BE49-F238E27FC236}">
                    <a16:creationId xmlns:a16="http://schemas.microsoft.com/office/drawing/2014/main" id="{BC5A6DBD-819B-52B9-A382-A083CB3F2BFA}"/>
                  </a:ext>
                </a:extLst>
              </p:cNvPr>
              <p:cNvGrpSpPr/>
              <p:nvPr/>
            </p:nvGrpSpPr>
            <p:grpSpPr>
              <a:xfrm>
                <a:off x="9777943" y="4667249"/>
                <a:ext cx="70908" cy="68791"/>
                <a:chOff x="7844368" y="4046008"/>
                <a:chExt cx="70908" cy="68791"/>
              </a:xfrm>
            </p:grpSpPr>
            <p:cxnSp>
              <p:nvCxnSpPr>
                <p:cNvPr id="33128" name="Straight Connector 33127">
                  <a:extLst>
                    <a:ext uri="{FF2B5EF4-FFF2-40B4-BE49-F238E27FC236}">
                      <a16:creationId xmlns:a16="http://schemas.microsoft.com/office/drawing/2014/main" id="{F51B22BD-95BF-637D-35CF-D10B1C550AFF}"/>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29" name="Straight Connector 33128">
                  <a:extLst>
                    <a:ext uri="{FF2B5EF4-FFF2-40B4-BE49-F238E27FC236}">
                      <a16:creationId xmlns:a16="http://schemas.microsoft.com/office/drawing/2014/main" id="{47FBCCDA-FF15-CF55-FF62-3936C7885F9D}"/>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30" name="Group 33129">
                <a:extLst>
                  <a:ext uri="{FF2B5EF4-FFF2-40B4-BE49-F238E27FC236}">
                    <a16:creationId xmlns:a16="http://schemas.microsoft.com/office/drawing/2014/main" id="{A217D397-D653-E22F-A583-539181BCE1A6}"/>
                  </a:ext>
                </a:extLst>
              </p:cNvPr>
              <p:cNvGrpSpPr/>
              <p:nvPr/>
            </p:nvGrpSpPr>
            <p:grpSpPr>
              <a:xfrm>
                <a:off x="10031943" y="4675716"/>
                <a:ext cx="70908" cy="68791"/>
                <a:chOff x="7844368" y="4046008"/>
                <a:chExt cx="70908" cy="68791"/>
              </a:xfrm>
            </p:grpSpPr>
            <p:cxnSp>
              <p:nvCxnSpPr>
                <p:cNvPr id="33131" name="Straight Connector 33130">
                  <a:extLst>
                    <a:ext uri="{FF2B5EF4-FFF2-40B4-BE49-F238E27FC236}">
                      <a16:creationId xmlns:a16="http://schemas.microsoft.com/office/drawing/2014/main" id="{6A86462D-0E1D-1FEF-7C74-47649AE9253A}"/>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32" name="Straight Connector 33131">
                  <a:extLst>
                    <a:ext uri="{FF2B5EF4-FFF2-40B4-BE49-F238E27FC236}">
                      <a16:creationId xmlns:a16="http://schemas.microsoft.com/office/drawing/2014/main" id="{E2B52F29-EAE7-03A1-2828-2DF545567531}"/>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33" name="Group 33132">
                <a:extLst>
                  <a:ext uri="{FF2B5EF4-FFF2-40B4-BE49-F238E27FC236}">
                    <a16:creationId xmlns:a16="http://schemas.microsoft.com/office/drawing/2014/main" id="{297256B1-4D22-6554-226E-32A1A3A15D35}"/>
                  </a:ext>
                </a:extLst>
              </p:cNvPr>
              <p:cNvGrpSpPr/>
              <p:nvPr/>
            </p:nvGrpSpPr>
            <p:grpSpPr>
              <a:xfrm>
                <a:off x="10044643" y="4675716"/>
                <a:ext cx="70908" cy="68791"/>
                <a:chOff x="7844368" y="4046008"/>
                <a:chExt cx="70908" cy="68791"/>
              </a:xfrm>
            </p:grpSpPr>
            <p:cxnSp>
              <p:nvCxnSpPr>
                <p:cNvPr id="33134" name="Straight Connector 33133">
                  <a:extLst>
                    <a:ext uri="{FF2B5EF4-FFF2-40B4-BE49-F238E27FC236}">
                      <a16:creationId xmlns:a16="http://schemas.microsoft.com/office/drawing/2014/main" id="{E65CEE55-0A68-74A5-1F50-2D65323E694B}"/>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35" name="Straight Connector 33134">
                  <a:extLst>
                    <a:ext uri="{FF2B5EF4-FFF2-40B4-BE49-F238E27FC236}">
                      <a16:creationId xmlns:a16="http://schemas.microsoft.com/office/drawing/2014/main" id="{E8FA27D3-1EA8-63D7-2935-6DA9DEDE4D89}"/>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36" name="Group 33135">
                <a:extLst>
                  <a:ext uri="{FF2B5EF4-FFF2-40B4-BE49-F238E27FC236}">
                    <a16:creationId xmlns:a16="http://schemas.microsoft.com/office/drawing/2014/main" id="{DCFE1A88-64FE-8CCD-32A5-C5AC1EA22412}"/>
                  </a:ext>
                </a:extLst>
              </p:cNvPr>
              <p:cNvGrpSpPr/>
              <p:nvPr/>
            </p:nvGrpSpPr>
            <p:grpSpPr>
              <a:xfrm>
                <a:off x="10078509" y="4675716"/>
                <a:ext cx="70908" cy="68791"/>
                <a:chOff x="7844368" y="4046008"/>
                <a:chExt cx="70908" cy="68791"/>
              </a:xfrm>
            </p:grpSpPr>
            <p:cxnSp>
              <p:nvCxnSpPr>
                <p:cNvPr id="33137" name="Straight Connector 33136">
                  <a:extLst>
                    <a:ext uri="{FF2B5EF4-FFF2-40B4-BE49-F238E27FC236}">
                      <a16:creationId xmlns:a16="http://schemas.microsoft.com/office/drawing/2014/main" id="{4B3DC21A-F225-180C-CC1E-8E2CF1002F11}"/>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38" name="Straight Connector 33137">
                  <a:extLst>
                    <a:ext uri="{FF2B5EF4-FFF2-40B4-BE49-F238E27FC236}">
                      <a16:creationId xmlns:a16="http://schemas.microsoft.com/office/drawing/2014/main" id="{32FD23AE-8A20-BC2D-F262-EF4EA574BCA8}"/>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39" name="Group 33138">
                <a:extLst>
                  <a:ext uri="{FF2B5EF4-FFF2-40B4-BE49-F238E27FC236}">
                    <a16:creationId xmlns:a16="http://schemas.microsoft.com/office/drawing/2014/main" id="{950B2D52-A977-6F7C-C9A4-A614B4CE67D0}"/>
                  </a:ext>
                </a:extLst>
              </p:cNvPr>
              <p:cNvGrpSpPr/>
              <p:nvPr/>
            </p:nvGrpSpPr>
            <p:grpSpPr>
              <a:xfrm>
                <a:off x="10172700" y="4675716"/>
                <a:ext cx="70908" cy="68791"/>
                <a:chOff x="7844368" y="4046008"/>
                <a:chExt cx="70908" cy="68791"/>
              </a:xfrm>
            </p:grpSpPr>
            <p:cxnSp>
              <p:nvCxnSpPr>
                <p:cNvPr id="33140" name="Straight Connector 33139">
                  <a:extLst>
                    <a:ext uri="{FF2B5EF4-FFF2-40B4-BE49-F238E27FC236}">
                      <a16:creationId xmlns:a16="http://schemas.microsoft.com/office/drawing/2014/main" id="{64892B0F-220A-757D-B6AE-5EB9453050E2}"/>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41" name="Straight Connector 33140">
                  <a:extLst>
                    <a:ext uri="{FF2B5EF4-FFF2-40B4-BE49-F238E27FC236}">
                      <a16:creationId xmlns:a16="http://schemas.microsoft.com/office/drawing/2014/main" id="{E899E6D6-B761-C624-0FF6-4B596628076B}"/>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42" name="Group 33141">
                <a:extLst>
                  <a:ext uri="{FF2B5EF4-FFF2-40B4-BE49-F238E27FC236}">
                    <a16:creationId xmlns:a16="http://schemas.microsoft.com/office/drawing/2014/main" id="{E5E8EF0B-E835-BDC1-2D4C-C7638488B632}"/>
                  </a:ext>
                </a:extLst>
              </p:cNvPr>
              <p:cNvGrpSpPr/>
              <p:nvPr/>
            </p:nvGrpSpPr>
            <p:grpSpPr>
              <a:xfrm>
                <a:off x="10333567" y="4709583"/>
                <a:ext cx="70908" cy="68791"/>
                <a:chOff x="7844368" y="4046008"/>
                <a:chExt cx="70908" cy="68791"/>
              </a:xfrm>
            </p:grpSpPr>
            <p:cxnSp>
              <p:nvCxnSpPr>
                <p:cNvPr id="33143" name="Straight Connector 33142">
                  <a:extLst>
                    <a:ext uri="{FF2B5EF4-FFF2-40B4-BE49-F238E27FC236}">
                      <a16:creationId xmlns:a16="http://schemas.microsoft.com/office/drawing/2014/main" id="{37B6E12A-FFB7-7F84-6C65-A1C75EB36DF6}"/>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44" name="Straight Connector 33143">
                  <a:extLst>
                    <a:ext uri="{FF2B5EF4-FFF2-40B4-BE49-F238E27FC236}">
                      <a16:creationId xmlns:a16="http://schemas.microsoft.com/office/drawing/2014/main" id="{E0C77F97-72FB-DE40-B866-5C04C5B0541A}"/>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45" name="Group 33144">
                <a:extLst>
                  <a:ext uri="{FF2B5EF4-FFF2-40B4-BE49-F238E27FC236}">
                    <a16:creationId xmlns:a16="http://schemas.microsoft.com/office/drawing/2014/main" id="{9747245C-40E1-B7FB-72AD-D50751BA7BF9}"/>
                  </a:ext>
                </a:extLst>
              </p:cNvPr>
              <p:cNvGrpSpPr/>
              <p:nvPr/>
            </p:nvGrpSpPr>
            <p:grpSpPr>
              <a:xfrm>
                <a:off x="10346267" y="4709583"/>
                <a:ext cx="70908" cy="68791"/>
                <a:chOff x="7844368" y="4046008"/>
                <a:chExt cx="70908" cy="68791"/>
              </a:xfrm>
            </p:grpSpPr>
            <p:cxnSp>
              <p:nvCxnSpPr>
                <p:cNvPr id="33146" name="Straight Connector 33145">
                  <a:extLst>
                    <a:ext uri="{FF2B5EF4-FFF2-40B4-BE49-F238E27FC236}">
                      <a16:creationId xmlns:a16="http://schemas.microsoft.com/office/drawing/2014/main" id="{BDA70710-F902-B271-A653-2D61848A8508}"/>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47" name="Straight Connector 33146">
                  <a:extLst>
                    <a:ext uri="{FF2B5EF4-FFF2-40B4-BE49-F238E27FC236}">
                      <a16:creationId xmlns:a16="http://schemas.microsoft.com/office/drawing/2014/main" id="{03458FE1-0CCA-B9B0-2662-B54DDE1BACE9}"/>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48" name="Group 33147">
                <a:extLst>
                  <a:ext uri="{FF2B5EF4-FFF2-40B4-BE49-F238E27FC236}">
                    <a16:creationId xmlns:a16="http://schemas.microsoft.com/office/drawing/2014/main" id="{98993E7D-350E-7B1C-869E-A646C1C609A3}"/>
                  </a:ext>
                </a:extLst>
              </p:cNvPr>
              <p:cNvGrpSpPr/>
              <p:nvPr/>
            </p:nvGrpSpPr>
            <p:grpSpPr>
              <a:xfrm>
                <a:off x="10381192" y="4709583"/>
                <a:ext cx="70908" cy="68791"/>
                <a:chOff x="7844368" y="4046008"/>
                <a:chExt cx="70908" cy="68791"/>
              </a:xfrm>
            </p:grpSpPr>
            <p:cxnSp>
              <p:nvCxnSpPr>
                <p:cNvPr id="33149" name="Straight Connector 33148">
                  <a:extLst>
                    <a:ext uri="{FF2B5EF4-FFF2-40B4-BE49-F238E27FC236}">
                      <a16:creationId xmlns:a16="http://schemas.microsoft.com/office/drawing/2014/main" id="{9BC14DA6-5F09-66C7-6015-8C60C5F30C75}"/>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50" name="Straight Connector 33149">
                  <a:extLst>
                    <a:ext uri="{FF2B5EF4-FFF2-40B4-BE49-F238E27FC236}">
                      <a16:creationId xmlns:a16="http://schemas.microsoft.com/office/drawing/2014/main" id="{7540900B-6A66-3EF5-AA2A-5327F9E2ED8E}"/>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51" name="Group 33150">
                <a:extLst>
                  <a:ext uri="{FF2B5EF4-FFF2-40B4-BE49-F238E27FC236}">
                    <a16:creationId xmlns:a16="http://schemas.microsoft.com/office/drawing/2014/main" id="{D4D325F5-FE83-0190-FDCE-5065D0956DB2}"/>
                  </a:ext>
                </a:extLst>
              </p:cNvPr>
              <p:cNvGrpSpPr/>
              <p:nvPr/>
            </p:nvGrpSpPr>
            <p:grpSpPr>
              <a:xfrm>
                <a:off x="10420350" y="4709583"/>
                <a:ext cx="70908" cy="68791"/>
                <a:chOff x="7844368" y="4046008"/>
                <a:chExt cx="70908" cy="68791"/>
              </a:xfrm>
            </p:grpSpPr>
            <p:cxnSp>
              <p:nvCxnSpPr>
                <p:cNvPr id="33152" name="Straight Connector 33151">
                  <a:extLst>
                    <a:ext uri="{FF2B5EF4-FFF2-40B4-BE49-F238E27FC236}">
                      <a16:creationId xmlns:a16="http://schemas.microsoft.com/office/drawing/2014/main" id="{D95A82C9-490B-5989-9158-7A2D679FBE4D}"/>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53" name="Straight Connector 33152">
                  <a:extLst>
                    <a:ext uri="{FF2B5EF4-FFF2-40B4-BE49-F238E27FC236}">
                      <a16:creationId xmlns:a16="http://schemas.microsoft.com/office/drawing/2014/main" id="{C66546F2-738B-AB24-4203-A79FB27E44C5}"/>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54" name="Group 33153">
                <a:extLst>
                  <a:ext uri="{FF2B5EF4-FFF2-40B4-BE49-F238E27FC236}">
                    <a16:creationId xmlns:a16="http://schemas.microsoft.com/office/drawing/2014/main" id="{F660C422-9160-DF49-3722-B1F40196A561}"/>
                  </a:ext>
                </a:extLst>
              </p:cNvPr>
              <p:cNvGrpSpPr/>
              <p:nvPr/>
            </p:nvGrpSpPr>
            <p:grpSpPr>
              <a:xfrm>
                <a:off x="10603441" y="4709583"/>
                <a:ext cx="70908" cy="68791"/>
                <a:chOff x="7844368" y="4046008"/>
                <a:chExt cx="70908" cy="68791"/>
              </a:xfrm>
            </p:grpSpPr>
            <p:cxnSp>
              <p:nvCxnSpPr>
                <p:cNvPr id="33155" name="Straight Connector 33154">
                  <a:extLst>
                    <a:ext uri="{FF2B5EF4-FFF2-40B4-BE49-F238E27FC236}">
                      <a16:creationId xmlns:a16="http://schemas.microsoft.com/office/drawing/2014/main" id="{699D21FB-5C5D-44CB-29F2-21DBD1CF4CEF}"/>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56" name="Straight Connector 33155">
                  <a:extLst>
                    <a:ext uri="{FF2B5EF4-FFF2-40B4-BE49-F238E27FC236}">
                      <a16:creationId xmlns:a16="http://schemas.microsoft.com/office/drawing/2014/main" id="{7A89FFDA-94E8-181D-70F0-51BA920C6B7A}"/>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57" name="Group 33156">
                <a:extLst>
                  <a:ext uri="{FF2B5EF4-FFF2-40B4-BE49-F238E27FC236}">
                    <a16:creationId xmlns:a16="http://schemas.microsoft.com/office/drawing/2014/main" id="{E1C85771-157F-531C-F7FF-19B9A4374FD5}"/>
                  </a:ext>
                </a:extLst>
              </p:cNvPr>
              <p:cNvGrpSpPr/>
              <p:nvPr/>
            </p:nvGrpSpPr>
            <p:grpSpPr>
              <a:xfrm>
                <a:off x="10638366" y="4798483"/>
                <a:ext cx="70908" cy="68791"/>
                <a:chOff x="7844368" y="4046008"/>
                <a:chExt cx="70908" cy="68791"/>
              </a:xfrm>
            </p:grpSpPr>
            <p:cxnSp>
              <p:nvCxnSpPr>
                <p:cNvPr id="33158" name="Straight Connector 33157">
                  <a:extLst>
                    <a:ext uri="{FF2B5EF4-FFF2-40B4-BE49-F238E27FC236}">
                      <a16:creationId xmlns:a16="http://schemas.microsoft.com/office/drawing/2014/main" id="{81E112D7-B03C-CD16-625A-7CA880EF39C3}"/>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59" name="Straight Connector 33158">
                  <a:extLst>
                    <a:ext uri="{FF2B5EF4-FFF2-40B4-BE49-F238E27FC236}">
                      <a16:creationId xmlns:a16="http://schemas.microsoft.com/office/drawing/2014/main" id="{87FEE904-F877-3BA8-0793-75E366FE0F40}"/>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60" name="Group 33159">
                <a:extLst>
                  <a:ext uri="{FF2B5EF4-FFF2-40B4-BE49-F238E27FC236}">
                    <a16:creationId xmlns:a16="http://schemas.microsoft.com/office/drawing/2014/main" id="{3014F8AB-3CDA-A511-823B-D6A25603A27D}"/>
                  </a:ext>
                </a:extLst>
              </p:cNvPr>
              <p:cNvGrpSpPr/>
              <p:nvPr/>
            </p:nvGrpSpPr>
            <p:grpSpPr>
              <a:xfrm>
                <a:off x="10672233" y="4798483"/>
                <a:ext cx="70908" cy="68791"/>
                <a:chOff x="7844368" y="4046008"/>
                <a:chExt cx="70908" cy="68791"/>
              </a:xfrm>
            </p:grpSpPr>
            <p:cxnSp>
              <p:nvCxnSpPr>
                <p:cNvPr id="33161" name="Straight Connector 33160">
                  <a:extLst>
                    <a:ext uri="{FF2B5EF4-FFF2-40B4-BE49-F238E27FC236}">
                      <a16:creationId xmlns:a16="http://schemas.microsoft.com/office/drawing/2014/main" id="{7490B548-AABE-E36F-A8D6-27F56E88C9D4}"/>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62" name="Straight Connector 33161">
                  <a:extLst>
                    <a:ext uri="{FF2B5EF4-FFF2-40B4-BE49-F238E27FC236}">
                      <a16:creationId xmlns:a16="http://schemas.microsoft.com/office/drawing/2014/main" id="{6578DE6C-53C8-A67E-AA78-D9933D077443}"/>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63" name="Group 33162">
                <a:extLst>
                  <a:ext uri="{FF2B5EF4-FFF2-40B4-BE49-F238E27FC236}">
                    <a16:creationId xmlns:a16="http://schemas.microsoft.com/office/drawing/2014/main" id="{7FA92D81-F9F5-15B4-CC8B-BF8230F5F714}"/>
                  </a:ext>
                </a:extLst>
              </p:cNvPr>
              <p:cNvGrpSpPr/>
              <p:nvPr/>
            </p:nvGrpSpPr>
            <p:grpSpPr>
              <a:xfrm>
                <a:off x="11112499" y="4798483"/>
                <a:ext cx="70908" cy="68791"/>
                <a:chOff x="7844368" y="4046008"/>
                <a:chExt cx="70908" cy="68791"/>
              </a:xfrm>
            </p:grpSpPr>
            <p:cxnSp>
              <p:nvCxnSpPr>
                <p:cNvPr id="33164" name="Straight Connector 33163">
                  <a:extLst>
                    <a:ext uri="{FF2B5EF4-FFF2-40B4-BE49-F238E27FC236}">
                      <a16:creationId xmlns:a16="http://schemas.microsoft.com/office/drawing/2014/main" id="{FA61555C-2DC3-6660-0C38-62A00C3CF70E}"/>
                    </a:ext>
                  </a:extLst>
                </p:cNvPr>
                <p:cNvCxnSpPr/>
                <p:nvPr/>
              </p:nvCxnSpPr>
              <p:spPr bwMode="auto">
                <a:xfrm>
                  <a:off x="7879291" y="4046008"/>
                  <a:ext cx="0" cy="68791"/>
                </a:xfrm>
                <a:prstGeom prst="line">
                  <a:avLst/>
                </a:prstGeom>
                <a:noFill/>
                <a:ln w="28575" cap="flat" cmpd="sng" algn="ctr">
                  <a:solidFill>
                    <a:schemeClr val="accent1"/>
                  </a:solidFill>
                  <a:prstDash val="solid"/>
                  <a:round/>
                  <a:headEnd type="none" w="med" len="med"/>
                  <a:tailEnd type="none" w="med" len="med"/>
                </a:ln>
                <a:effectLst/>
              </p:spPr>
            </p:cxnSp>
            <p:cxnSp>
              <p:nvCxnSpPr>
                <p:cNvPr id="33165" name="Straight Connector 33164">
                  <a:extLst>
                    <a:ext uri="{FF2B5EF4-FFF2-40B4-BE49-F238E27FC236}">
                      <a16:creationId xmlns:a16="http://schemas.microsoft.com/office/drawing/2014/main" id="{6F0A8048-940A-E3DD-76D5-B9B01DE7013F}"/>
                    </a:ext>
                  </a:extLst>
                </p:cNvPr>
                <p:cNvCxnSpPr>
                  <a:cxnSpLocks/>
                </p:cNvCxnSpPr>
                <p:nvPr/>
              </p:nvCxnSpPr>
              <p:spPr bwMode="auto">
                <a:xfrm>
                  <a:off x="7844368" y="4076700"/>
                  <a:ext cx="70908" cy="0"/>
                </a:xfrm>
                <a:prstGeom prst="line">
                  <a:avLst/>
                </a:prstGeom>
                <a:noFill/>
                <a:ln w="28575" cap="flat" cmpd="sng" algn="ctr">
                  <a:solidFill>
                    <a:schemeClr val="accent1"/>
                  </a:solidFill>
                  <a:prstDash val="solid"/>
                  <a:round/>
                  <a:headEnd type="none" w="med" len="med"/>
                  <a:tailEnd type="none" w="med" len="med"/>
                </a:ln>
                <a:effectLst/>
              </p:spPr>
            </p:cxnSp>
          </p:grpSp>
        </p:grpSp>
      </p:grpSp>
      <p:sp>
        <p:nvSpPr>
          <p:cNvPr id="33041" name="Freeform: Shape 33040">
            <a:extLst>
              <a:ext uri="{FF2B5EF4-FFF2-40B4-BE49-F238E27FC236}">
                <a16:creationId xmlns:a16="http://schemas.microsoft.com/office/drawing/2014/main" id="{25EF5DA1-C253-C5B7-E8F3-69EA13B41D7B}"/>
              </a:ext>
            </a:extLst>
          </p:cNvPr>
          <p:cNvSpPr/>
          <p:nvPr/>
        </p:nvSpPr>
        <p:spPr bwMode="auto">
          <a:xfrm>
            <a:off x="7046383" y="3811067"/>
            <a:ext cx="4116917" cy="1020233"/>
          </a:xfrm>
          <a:custGeom>
            <a:avLst/>
            <a:gdLst>
              <a:gd name="connsiteX0" fmla="*/ 4116917 w 4116917"/>
              <a:gd name="connsiteY0" fmla="*/ 1020233 h 1020233"/>
              <a:gd name="connsiteX1" fmla="*/ 3633259 w 4116917"/>
              <a:gd name="connsiteY1" fmla="*/ 1020233 h 1020233"/>
              <a:gd name="connsiteX2" fmla="*/ 3633259 w 4116917"/>
              <a:gd name="connsiteY2" fmla="*/ 932391 h 1020233"/>
              <a:gd name="connsiteX3" fmla="*/ 3321050 w 4116917"/>
              <a:gd name="connsiteY3" fmla="*/ 932391 h 1020233"/>
              <a:gd name="connsiteX4" fmla="*/ 3321050 w 4116917"/>
              <a:gd name="connsiteY4" fmla="*/ 899583 h 1020233"/>
              <a:gd name="connsiteX5" fmla="*/ 2759075 w 4116917"/>
              <a:gd name="connsiteY5" fmla="*/ 899583 h 1020233"/>
              <a:gd name="connsiteX6" fmla="*/ 2759075 w 4116917"/>
              <a:gd name="connsiteY6" fmla="*/ 881591 h 1020233"/>
              <a:gd name="connsiteX7" fmla="*/ 2746375 w 4116917"/>
              <a:gd name="connsiteY7" fmla="*/ 881591 h 1020233"/>
              <a:gd name="connsiteX8" fmla="*/ 2746375 w 4116917"/>
              <a:gd name="connsiteY8" fmla="*/ 843491 h 1020233"/>
              <a:gd name="connsiteX9" fmla="*/ 2737909 w 4116917"/>
              <a:gd name="connsiteY9" fmla="*/ 843491 h 1020233"/>
              <a:gd name="connsiteX10" fmla="*/ 2737909 w 4116917"/>
              <a:gd name="connsiteY10" fmla="*/ 827616 h 1020233"/>
              <a:gd name="connsiteX11" fmla="*/ 2555875 w 4116917"/>
              <a:gd name="connsiteY11" fmla="*/ 827616 h 1020233"/>
              <a:gd name="connsiteX12" fmla="*/ 2555875 w 4116917"/>
              <a:gd name="connsiteY12" fmla="*/ 811741 h 1020233"/>
              <a:gd name="connsiteX13" fmla="*/ 2448984 w 4116917"/>
              <a:gd name="connsiteY13" fmla="*/ 811741 h 1020233"/>
              <a:gd name="connsiteX14" fmla="*/ 2448984 w 4116917"/>
              <a:gd name="connsiteY14" fmla="*/ 793750 h 1020233"/>
              <a:gd name="connsiteX15" fmla="*/ 2381250 w 4116917"/>
              <a:gd name="connsiteY15" fmla="*/ 793750 h 1020233"/>
              <a:gd name="connsiteX16" fmla="*/ 2381250 w 4116917"/>
              <a:gd name="connsiteY16" fmla="*/ 787400 h 1020233"/>
              <a:gd name="connsiteX17" fmla="*/ 2282825 w 4116917"/>
              <a:gd name="connsiteY17" fmla="*/ 787400 h 1020233"/>
              <a:gd name="connsiteX18" fmla="*/ 2282825 w 4116917"/>
              <a:gd name="connsiteY18" fmla="*/ 782108 h 1020233"/>
              <a:gd name="connsiteX19" fmla="*/ 2171700 w 4116917"/>
              <a:gd name="connsiteY19" fmla="*/ 782108 h 1020233"/>
              <a:gd name="connsiteX20" fmla="*/ 2171700 w 4116917"/>
              <a:gd name="connsiteY20" fmla="*/ 771525 h 1020233"/>
              <a:gd name="connsiteX21" fmla="*/ 2144184 w 4116917"/>
              <a:gd name="connsiteY21" fmla="*/ 771525 h 1020233"/>
              <a:gd name="connsiteX22" fmla="*/ 2144184 w 4116917"/>
              <a:gd name="connsiteY22" fmla="*/ 750358 h 1020233"/>
              <a:gd name="connsiteX23" fmla="*/ 1961092 w 4116917"/>
              <a:gd name="connsiteY23" fmla="*/ 750358 h 1020233"/>
              <a:gd name="connsiteX24" fmla="*/ 1961092 w 4116917"/>
              <a:gd name="connsiteY24" fmla="*/ 734483 h 1020233"/>
              <a:gd name="connsiteX25" fmla="*/ 1864784 w 4116917"/>
              <a:gd name="connsiteY25" fmla="*/ 734483 h 1020233"/>
              <a:gd name="connsiteX26" fmla="*/ 1864784 w 4116917"/>
              <a:gd name="connsiteY26" fmla="*/ 711200 h 1020233"/>
              <a:gd name="connsiteX27" fmla="*/ 1845734 w 4116917"/>
              <a:gd name="connsiteY27" fmla="*/ 711200 h 1020233"/>
              <a:gd name="connsiteX28" fmla="*/ 1845734 w 4116917"/>
              <a:gd name="connsiteY28" fmla="*/ 696383 h 1020233"/>
              <a:gd name="connsiteX29" fmla="*/ 1680634 w 4116917"/>
              <a:gd name="connsiteY29" fmla="*/ 696383 h 1020233"/>
              <a:gd name="connsiteX30" fmla="*/ 1680634 w 4116917"/>
              <a:gd name="connsiteY30" fmla="*/ 688975 h 1020233"/>
              <a:gd name="connsiteX31" fmla="*/ 1662642 w 4116917"/>
              <a:gd name="connsiteY31" fmla="*/ 688975 h 1020233"/>
              <a:gd name="connsiteX32" fmla="*/ 1662642 w 4116917"/>
              <a:gd name="connsiteY32" fmla="*/ 679450 h 1020233"/>
              <a:gd name="connsiteX33" fmla="*/ 1612900 w 4116917"/>
              <a:gd name="connsiteY33" fmla="*/ 679450 h 1020233"/>
              <a:gd name="connsiteX34" fmla="*/ 1612900 w 4116917"/>
              <a:gd name="connsiteY34" fmla="*/ 673100 h 1020233"/>
              <a:gd name="connsiteX35" fmla="*/ 1562100 w 4116917"/>
              <a:gd name="connsiteY35" fmla="*/ 673100 h 1020233"/>
              <a:gd name="connsiteX36" fmla="*/ 1562100 w 4116917"/>
              <a:gd name="connsiteY36" fmla="*/ 656166 h 1020233"/>
              <a:gd name="connsiteX37" fmla="*/ 1483784 w 4116917"/>
              <a:gd name="connsiteY37" fmla="*/ 656166 h 1020233"/>
              <a:gd name="connsiteX38" fmla="*/ 1483784 w 4116917"/>
              <a:gd name="connsiteY38" fmla="*/ 642408 h 1020233"/>
              <a:gd name="connsiteX39" fmla="*/ 1468967 w 4116917"/>
              <a:gd name="connsiteY39" fmla="*/ 642408 h 1020233"/>
              <a:gd name="connsiteX40" fmla="*/ 1468967 w 4116917"/>
              <a:gd name="connsiteY40" fmla="*/ 632883 h 1020233"/>
              <a:gd name="connsiteX41" fmla="*/ 1414992 w 4116917"/>
              <a:gd name="connsiteY41" fmla="*/ 632883 h 1020233"/>
              <a:gd name="connsiteX42" fmla="*/ 1414992 w 4116917"/>
              <a:gd name="connsiteY42" fmla="*/ 623358 h 1020233"/>
              <a:gd name="connsiteX43" fmla="*/ 1300692 w 4116917"/>
              <a:gd name="connsiteY43" fmla="*/ 623358 h 1020233"/>
              <a:gd name="connsiteX44" fmla="*/ 1300692 w 4116917"/>
              <a:gd name="connsiteY44" fmla="*/ 611716 h 1020233"/>
              <a:gd name="connsiteX45" fmla="*/ 1272117 w 4116917"/>
              <a:gd name="connsiteY45" fmla="*/ 611716 h 1020233"/>
              <a:gd name="connsiteX46" fmla="*/ 1272117 w 4116917"/>
              <a:gd name="connsiteY46" fmla="*/ 575733 h 1020233"/>
              <a:gd name="connsiteX47" fmla="*/ 1260475 w 4116917"/>
              <a:gd name="connsiteY47" fmla="*/ 575733 h 1020233"/>
              <a:gd name="connsiteX48" fmla="*/ 1260475 w 4116917"/>
              <a:gd name="connsiteY48" fmla="*/ 558800 h 1020233"/>
              <a:gd name="connsiteX49" fmla="*/ 1189567 w 4116917"/>
              <a:gd name="connsiteY49" fmla="*/ 558800 h 1020233"/>
              <a:gd name="connsiteX50" fmla="*/ 1189567 w 4116917"/>
              <a:gd name="connsiteY50" fmla="*/ 552450 h 1020233"/>
              <a:gd name="connsiteX51" fmla="*/ 1117600 w 4116917"/>
              <a:gd name="connsiteY51" fmla="*/ 552450 h 1020233"/>
              <a:gd name="connsiteX52" fmla="*/ 1117600 w 4116917"/>
              <a:gd name="connsiteY52" fmla="*/ 543983 h 1020233"/>
              <a:gd name="connsiteX53" fmla="*/ 1087967 w 4116917"/>
              <a:gd name="connsiteY53" fmla="*/ 543983 h 1020233"/>
              <a:gd name="connsiteX54" fmla="*/ 1087967 w 4116917"/>
              <a:gd name="connsiteY54" fmla="*/ 536575 h 1020233"/>
              <a:gd name="connsiteX55" fmla="*/ 1071034 w 4116917"/>
              <a:gd name="connsiteY55" fmla="*/ 536575 h 1020233"/>
              <a:gd name="connsiteX56" fmla="*/ 1071034 w 4116917"/>
              <a:gd name="connsiteY56" fmla="*/ 522816 h 1020233"/>
              <a:gd name="connsiteX57" fmla="*/ 1024467 w 4116917"/>
              <a:gd name="connsiteY57" fmla="*/ 522816 h 1020233"/>
              <a:gd name="connsiteX58" fmla="*/ 1024467 w 4116917"/>
              <a:gd name="connsiteY58" fmla="*/ 514350 h 1020233"/>
              <a:gd name="connsiteX59" fmla="*/ 999067 w 4116917"/>
              <a:gd name="connsiteY59" fmla="*/ 514350 h 1020233"/>
              <a:gd name="connsiteX60" fmla="*/ 999067 w 4116917"/>
              <a:gd name="connsiteY60" fmla="*/ 503766 h 1020233"/>
              <a:gd name="connsiteX61" fmla="*/ 978959 w 4116917"/>
              <a:gd name="connsiteY61" fmla="*/ 503766 h 1020233"/>
              <a:gd name="connsiteX62" fmla="*/ 978959 w 4116917"/>
              <a:gd name="connsiteY62" fmla="*/ 442383 h 1020233"/>
              <a:gd name="connsiteX63" fmla="*/ 963084 w 4116917"/>
              <a:gd name="connsiteY63" fmla="*/ 442383 h 1020233"/>
              <a:gd name="connsiteX64" fmla="*/ 963084 w 4116917"/>
              <a:gd name="connsiteY64" fmla="*/ 425450 h 1020233"/>
              <a:gd name="connsiteX65" fmla="*/ 951442 w 4116917"/>
              <a:gd name="connsiteY65" fmla="*/ 425450 h 1020233"/>
              <a:gd name="connsiteX66" fmla="*/ 951442 w 4116917"/>
              <a:gd name="connsiteY66" fmla="*/ 398991 h 1020233"/>
              <a:gd name="connsiteX67" fmla="*/ 937684 w 4116917"/>
              <a:gd name="connsiteY67" fmla="*/ 398991 h 1020233"/>
              <a:gd name="connsiteX68" fmla="*/ 937684 w 4116917"/>
              <a:gd name="connsiteY68" fmla="*/ 388408 h 1020233"/>
              <a:gd name="connsiteX69" fmla="*/ 914400 w 4116917"/>
              <a:gd name="connsiteY69" fmla="*/ 388408 h 1020233"/>
              <a:gd name="connsiteX70" fmla="*/ 914400 w 4116917"/>
              <a:gd name="connsiteY70" fmla="*/ 382058 h 1020233"/>
              <a:gd name="connsiteX71" fmla="*/ 874184 w 4116917"/>
              <a:gd name="connsiteY71" fmla="*/ 382058 h 1020233"/>
              <a:gd name="connsiteX72" fmla="*/ 874184 w 4116917"/>
              <a:gd name="connsiteY72" fmla="*/ 370416 h 1020233"/>
              <a:gd name="connsiteX73" fmla="*/ 857250 w 4116917"/>
              <a:gd name="connsiteY73" fmla="*/ 370416 h 1020233"/>
              <a:gd name="connsiteX74" fmla="*/ 857250 w 4116917"/>
              <a:gd name="connsiteY74" fmla="*/ 363008 h 1020233"/>
              <a:gd name="connsiteX75" fmla="*/ 788459 w 4116917"/>
              <a:gd name="connsiteY75" fmla="*/ 363008 h 1020233"/>
              <a:gd name="connsiteX76" fmla="*/ 788459 w 4116917"/>
              <a:gd name="connsiteY76" fmla="*/ 359833 h 1020233"/>
              <a:gd name="connsiteX77" fmla="*/ 700617 w 4116917"/>
              <a:gd name="connsiteY77" fmla="*/ 359833 h 1020233"/>
              <a:gd name="connsiteX78" fmla="*/ 700617 w 4116917"/>
              <a:gd name="connsiteY78" fmla="*/ 343958 h 1020233"/>
              <a:gd name="connsiteX79" fmla="*/ 683684 w 4116917"/>
              <a:gd name="connsiteY79" fmla="*/ 343958 h 1020233"/>
              <a:gd name="connsiteX80" fmla="*/ 683684 w 4116917"/>
              <a:gd name="connsiteY80" fmla="*/ 311150 h 1020233"/>
              <a:gd name="connsiteX81" fmla="*/ 666750 w 4116917"/>
              <a:gd name="connsiteY81" fmla="*/ 311150 h 1020233"/>
              <a:gd name="connsiteX82" fmla="*/ 666750 w 4116917"/>
              <a:gd name="connsiteY82" fmla="*/ 265641 h 1020233"/>
              <a:gd name="connsiteX83" fmla="*/ 656167 w 4116917"/>
              <a:gd name="connsiteY83" fmla="*/ 265641 h 1020233"/>
              <a:gd name="connsiteX84" fmla="*/ 656167 w 4116917"/>
              <a:gd name="connsiteY84" fmla="*/ 229658 h 1020233"/>
              <a:gd name="connsiteX85" fmla="*/ 636059 w 4116917"/>
              <a:gd name="connsiteY85" fmla="*/ 229658 h 1020233"/>
              <a:gd name="connsiteX86" fmla="*/ 636059 w 4116917"/>
              <a:gd name="connsiteY86" fmla="*/ 216958 h 1020233"/>
              <a:gd name="connsiteX87" fmla="*/ 622300 w 4116917"/>
              <a:gd name="connsiteY87" fmla="*/ 216958 h 1020233"/>
              <a:gd name="connsiteX88" fmla="*/ 622300 w 4116917"/>
              <a:gd name="connsiteY88" fmla="*/ 208491 h 1020233"/>
              <a:gd name="connsiteX89" fmla="*/ 591609 w 4116917"/>
              <a:gd name="connsiteY89" fmla="*/ 208491 h 1020233"/>
              <a:gd name="connsiteX90" fmla="*/ 591609 w 4116917"/>
              <a:gd name="connsiteY90" fmla="*/ 192616 h 1020233"/>
              <a:gd name="connsiteX91" fmla="*/ 488950 w 4116917"/>
              <a:gd name="connsiteY91" fmla="*/ 192616 h 1020233"/>
              <a:gd name="connsiteX92" fmla="*/ 488950 w 4116917"/>
              <a:gd name="connsiteY92" fmla="*/ 174625 h 1020233"/>
              <a:gd name="connsiteX93" fmla="*/ 427567 w 4116917"/>
              <a:gd name="connsiteY93" fmla="*/ 174625 h 1020233"/>
              <a:gd name="connsiteX94" fmla="*/ 427567 w 4116917"/>
              <a:gd name="connsiteY94" fmla="*/ 161925 h 1020233"/>
              <a:gd name="connsiteX95" fmla="*/ 419100 w 4116917"/>
              <a:gd name="connsiteY95" fmla="*/ 161925 h 1020233"/>
              <a:gd name="connsiteX96" fmla="*/ 419100 w 4116917"/>
              <a:gd name="connsiteY96" fmla="*/ 152400 h 1020233"/>
              <a:gd name="connsiteX97" fmla="*/ 395817 w 4116917"/>
              <a:gd name="connsiteY97" fmla="*/ 152400 h 1020233"/>
              <a:gd name="connsiteX98" fmla="*/ 395817 w 4116917"/>
              <a:gd name="connsiteY98" fmla="*/ 136525 h 1020233"/>
              <a:gd name="connsiteX99" fmla="*/ 375709 w 4116917"/>
              <a:gd name="connsiteY99" fmla="*/ 136525 h 1020233"/>
              <a:gd name="connsiteX100" fmla="*/ 375709 w 4116917"/>
              <a:gd name="connsiteY100" fmla="*/ 99483 h 1020233"/>
              <a:gd name="connsiteX101" fmla="*/ 360892 w 4116917"/>
              <a:gd name="connsiteY101" fmla="*/ 99483 h 1020233"/>
              <a:gd name="connsiteX102" fmla="*/ 360892 w 4116917"/>
              <a:gd name="connsiteY102" fmla="*/ 70908 h 1020233"/>
              <a:gd name="connsiteX103" fmla="*/ 295275 w 4116917"/>
              <a:gd name="connsiteY103" fmla="*/ 70908 h 1020233"/>
              <a:gd name="connsiteX104" fmla="*/ 295275 w 4116917"/>
              <a:gd name="connsiteY104" fmla="*/ 57150 h 1020233"/>
              <a:gd name="connsiteX105" fmla="*/ 281517 w 4116917"/>
              <a:gd name="connsiteY105" fmla="*/ 57150 h 1020233"/>
              <a:gd name="connsiteX106" fmla="*/ 281517 w 4116917"/>
              <a:gd name="connsiteY106" fmla="*/ 46566 h 1020233"/>
              <a:gd name="connsiteX107" fmla="*/ 208492 w 4116917"/>
              <a:gd name="connsiteY107" fmla="*/ 46566 h 1020233"/>
              <a:gd name="connsiteX108" fmla="*/ 208492 w 4116917"/>
              <a:gd name="connsiteY108" fmla="*/ 31750 h 1020233"/>
              <a:gd name="connsiteX109" fmla="*/ 184150 w 4116917"/>
              <a:gd name="connsiteY109" fmla="*/ 31750 h 1020233"/>
              <a:gd name="connsiteX110" fmla="*/ 184150 w 4116917"/>
              <a:gd name="connsiteY110" fmla="*/ 22225 h 1020233"/>
              <a:gd name="connsiteX111" fmla="*/ 139700 w 4116917"/>
              <a:gd name="connsiteY111" fmla="*/ 22225 h 1020233"/>
              <a:gd name="connsiteX112" fmla="*/ 139700 w 4116917"/>
              <a:gd name="connsiteY112" fmla="*/ 13758 h 1020233"/>
              <a:gd name="connsiteX113" fmla="*/ 113242 w 4116917"/>
              <a:gd name="connsiteY113" fmla="*/ 13758 h 1020233"/>
              <a:gd name="connsiteX114" fmla="*/ 113242 w 4116917"/>
              <a:gd name="connsiteY114" fmla="*/ 0 h 1020233"/>
              <a:gd name="connsiteX115" fmla="*/ 0 w 4116917"/>
              <a:gd name="connsiteY115" fmla="*/ 0 h 102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4116917" h="1020233">
                <a:moveTo>
                  <a:pt x="4116917" y="1020233"/>
                </a:moveTo>
                <a:lnTo>
                  <a:pt x="3633259" y="1020233"/>
                </a:lnTo>
                <a:lnTo>
                  <a:pt x="3633259" y="932391"/>
                </a:lnTo>
                <a:lnTo>
                  <a:pt x="3321050" y="932391"/>
                </a:lnTo>
                <a:lnTo>
                  <a:pt x="3321050" y="899583"/>
                </a:lnTo>
                <a:lnTo>
                  <a:pt x="2759075" y="899583"/>
                </a:lnTo>
                <a:lnTo>
                  <a:pt x="2759075" y="881591"/>
                </a:lnTo>
                <a:lnTo>
                  <a:pt x="2746375" y="881591"/>
                </a:lnTo>
                <a:lnTo>
                  <a:pt x="2746375" y="843491"/>
                </a:lnTo>
                <a:lnTo>
                  <a:pt x="2737909" y="843491"/>
                </a:lnTo>
                <a:lnTo>
                  <a:pt x="2737909" y="827616"/>
                </a:lnTo>
                <a:lnTo>
                  <a:pt x="2555875" y="827616"/>
                </a:lnTo>
                <a:lnTo>
                  <a:pt x="2555875" y="811741"/>
                </a:lnTo>
                <a:lnTo>
                  <a:pt x="2448984" y="811741"/>
                </a:lnTo>
                <a:lnTo>
                  <a:pt x="2448984" y="793750"/>
                </a:lnTo>
                <a:lnTo>
                  <a:pt x="2381250" y="793750"/>
                </a:lnTo>
                <a:lnTo>
                  <a:pt x="2381250" y="787400"/>
                </a:lnTo>
                <a:lnTo>
                  <a:pt x="2282825" y="787400"/>
                </a:lnTo>
                <a:lnTo>
                  <a:pt x="2282825" y="782108"/>
                </a:lnTo>
                <a:lnTo>
                  <a:pt x="2171700" y="782108"/>
                </a:lnTo>
                <a:lnTo>
                  <a:pt x="2171700" y="771525"/>
                </a:lnTo>
                <a:lnTo>
                  <a:pt x="2144184" y="771525"/>
                </a:lnTo>
                <a:lnTo>
                  <a:pt x="2144184" y="750358"/>
                </a:lnTo>
                <a:lnTo>
                  <a:pt x="1961092" y="750358"/>
                </a:lnTo>
                <a:lnTo>
                  <a:pt x="1961092" y="734483"/>
                </a:lnTo>
                <a:lnTo>
                  <a:pt x="1864784" y="734483"/>
                </a:lnTo>
                <a:lnTo>
                  <a:pt x="1864784" y="711200"/>
                </a:lnTo>
                <a:lnTo>
                  <a:pt x="1845734" y="711200"/>
                </a:lnTo>
                <a:lnTo>
                  <a:pt x="1845734" y="696383"/>
                </a:lnTo>
                <a:lnTo>
                  <a:pt x="1680634" y="696383"/>
                </a:lnTo>
                <a:lnTo>
                  <a:pt x="1680634" y="688975"/>
                </a:lnTo>
                <a:lnTo>
                  <a:pt x="1662642" y="688975"/>
                </a:lnTo>
                <a:lnTo>
                  <a:pt x="1662642" y="679450"/>
                </a:lnTo>
                <a:lnTo>
                  <a:pt x="1612900" y="679450"/>
                </a:lnTo>
                <a:lnTo>
                  <a:pt x="1612900" y="673100"/>
                </a:lnTo>
                <a:lnTo>
                  <a:pt x="1562100" y="673100"/>
                </a:lnTo>
                <a:lnTo>
                  <a:pt x="1562100" y="656166"/>
                </a:lnTo>
                <a:lnTo>
                  <a:pt x="1483784" y="656166"/>
                </a:lnTo>
                <a:lnTo>
                  <a:pt x="1483784" y="642408"/>
                </a:lnTo>
                <a:lnTo>
                  <a:pt x="1468967" y="642408"/>
                </a:lnTo>
                <a:lnTo>
                  <a:pt x="1468967" y="632883"/>
                </a:lnTo>
                <a:lnTo>
                  <a:pt x="1414992" y="632883"/>
                </a:lnTo>
                <a:lnTo>
                  <a:pt x="1414992" y="623358"/>
                </a:lnTo>
                <a:lnTo>
                  <a:pt x="1300692" y="623358"/>
                </a:lnTo>
                <a:lnTo>
                  <a:pt x="1300692" y="611716"/>
                </a:lnTo>
                <a:lnTo>
                  <a:pt x="1272117" y="611716"/>
                </a:lnTo>
                <a:lnTo>
                  <a:pt x="1272117" y="575733"/>
                </a:lnTo>
                <a:lnTo>
                  <a:pt x="1260475" y="575733"/>
                </a:lnTo>
                <a:lnTo>
                  <a:pt x="1260475" y="558800"/>
                </a:lnTo>
                <a:lnTo>
                  <a:pt x="1189567" y="558800"/>
                </a:lnTo>
                <a:lnTo>
                  <a:pt x="1189567" y="552450"/>
                </a:lnTo>
                <a:lnTo>
                  <a:pt x="1117600" y="552450"/>
                </a:lnTo>
                <a:lnTo>
                  <a:pt x="1117600" y="543983"/>
                </a:lnTo>
                <a:lnTo>
                  <a:pt x="1087967" y="543983"/>
                </a:lnTo>
                <a:lnTo>
                  <a:pt x="1087967" y="536575"/>
                </a:lnTo>
                <a:lnTo>
                  <a:pt x="1071034" y="536575"/>
                </a:lnTo>
                <a:lnTo>
                  <a:pt x="1071034" y="522816"/>
                </a:lnTo>
                <a:lnTo>
                  <a:pt x="1024467" y="522816"/>
                </a:lnTo>
                <a:lnTo>
                  <a:pt x="1024467" y="514350"/>
                </a:lnTo>
                <a:lnTo>
                  <a:pt x="999067" y="514350"/>
                </a:lnTo>
                <a:lnTo>
                  <a:pt x="999067" y="503766"/>
                </a:lnTo>
                <a:lnTo>
                  <a:pt x="978959" y="503766"/>
                </a:lnTo>
                <a:lnTo>
                  <a:pt x="978959" y="442383"/>
                </a:lnTo>
                <a:lnTo>
                  <a:pt x="963084" y="442383"/>
                </a:lnTo>
                <a:lnTo>
                  <a:pt x="963084" y="425450"/>
                </a:lnTo>
                <a:lnTo>
                  <a:pt x="951442" y="425450"/>
                </a:lnTo>
                <a:lnTo>
                  <a:pt x="951442" y="398991"/>
                </a:lnTo>
                <a:lnTo>
                  <a:pt x="937684" y="398991"/>
                </a:lnTo>
                <a:lnTo>
                  <a:pt x="937684" y="388408"/>
                </a:lnTo>
                <a:lnTo>
                  <a:pt x="914400" y="388408"/>
                </a:lnTo>
                <a:lnTo>
                  <a:pt x="914400" y="382058"/>
                </a:lnTo>
                <a:lnTo>
                  <a:pt x="874184" y="382058"/>
                </a:lnTo>
                <a:lnTo>
                  <a:pt x="874184" y="370416"/>
                </a:lnTo>
                <a:lnTo>
                  <a:pt x="857250" y="370416"/>
                </a:lnTo>
                <a:lnTo>
                  <a:pt x="857250" y="363008"/>
                </a:lnTo>
                <a:lnTo>
                  <a:pt x="788459" y="363008"/>
                </a:lnTo>
                <a:lnTo>
                  <a:pt x="788459" y="359833"/>
                </a:lnTo>
                <a:lnTo>
                  <a:pt x="700617" y="359833"/>
                </a:lnTo>
                <a:lnTo>
                  <a:pt x="700617" y="343958"/>
                </a:lnTo>
                <a:lnTo>
                  <a:pt x="683684" y="343958"/>
                </a:lnTo>
                <a:lnTo>
                  <a:pt x="683684" y="311150"/>
                </a:lnTo>
                <a:lnTo>
                  <a:pt x="666750" y="311150"/>
                </a:lnTo>
                <a:lnTo>
                  <a:pt x="666750" y="265641"/>
                </a:lnTo>
                <a:lnTo>
                  <a:pt x="656167" y="265641"/>
                </a:lnTo>
                <a:lnTo>
                  <a:pt x="656167" y="229658"/>
                </a:lnTo>
                <a:lnTo>
                  <a:pt x="636059" y="229658"/>
                </a:lnTo>
                <a:lnTo>
                  <a:pt x="636059" y="216958"/>
                </a:lnTo>
                <a:lnTo>
                  <a:pt x="622300" y="216958"/>
                </a:lnTo>
                <a:lnTo>
                  <a:pt x="622300" y="208491"/>
                </a:lnTo>
                <a:lnTo>
                  <a:pt x="591609" y="208491"/>
                </a:lnTo>
                <a:lnTo>
                  <a:pt x="591609" y="192616"/>
                </a:lnTo>
                <a:lnTo>
                  <a:pt x="488950" y="192616"/>
                </a:lnTo>
                <a:lnTo>
                  <a:pt x="488950" y="174625"/>
                </a:lnTo>
                <a:lnTo>
                  <a:pt x="427567" y="174625"/>
                </a:lnTo>
                <a:lnTo>
                  <a:pt x="427567" y="161925"/>
                </a:lnTo>
                <a:lnTo>
                  <a:pt x="419100" y="161925"/>
                </a:lnTo>
                <a:lnTo>
                  <a:pt x="419100" y="152400"/>
                </a:lnTo>
                <a:lnTo>
                  <a:pt x="395817" y="152400"/>
                </a:lnTo>
                <a:lnTo>
                  <a:pt x="395817" y="136525"/>
                </a:lnTo>
                <a:lnTo>
                  <a:pt x="375709" y="136525"/>
                </a:lnTo>
                <a:lnTo>
                  <a:pt x="375709" y="99483"/>
                </a:lnTo>
                <a:lnTo>
                  <a:pt x="360892" y="99483"/>
                </a:lnTo>
                <a:lnTo>
                  <a:pt x="360892" y="70908"/>
                </a:lnTo>
                <a:lnTo>
                  <a:pt x="295275" y="70908"/>
                </a:lnTo>
                <a:lnTo>
                  <a:pt x="295275" y="57150"/>
                </a:lnTo>
                <a:lnTo>
                  <a:pt x="281517" y="57150"/>
                </a:lnTo>
                <a:lnTo>
                  <a:pt x="281517" y="46566"/>
                </a:lnTo>
                <a:lnTo>
                  <a:pt x="208492" y="46566"/>
                </a:lnTo>
                <a:lnTo>
                  <a:pt x="208492" y="31750"/>
                </a:lnTo>
                <a:lnTo>
                  <a:pt x="184150" y="31750"/>
                </a:lnTo>
                <a:lnTo>
                  <a:pt x="184150" y="22225"/>
                </a:lnTo>
                <a:lnTo>
                  <a:pt x="139700" y="22225"/>
                </a:lnTo>
                <a:lnTo>
                  <a:pt x="139700" y="13758"/>
                </a:lnTo>
                <a:lnTo>
                  <a:pt x="113242" y="13758"/>
                </a:lnTo>
                <a:lnTo>
                  <a:pt x="113242"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2993" name="Freeform: Shape 32992">
            <a:extLst>
              <a:ext uri="{FF2B5EF4-FFF2-40B4-BE49-F238E27FC236}">
                <a16:creationId xmlns:a16="http://schemas.microsoft.com/office/drawing/2014/main" id="{C3B944B4-19D6-8BB5-1D40-DB2CAFD23C7E}"/>
              </a:ext>
            </a:extLst>
          </p:cNvPr>
          <p:cNvSpPr/>
          <p:nvPr/>
        </p:nvSpPr>
        <p:spPr bwMode="auto">
          <a:xfrm>
            <a:off x="7034805" y="3811817"/>
            <a:ext cx="4171658" cy="1275799"/>
          </a:xfrm>
          <a:custGeom>
            <a:avLst/>
            <a:gdLst>
              <a:gd name="connsiteX0" fmla="*/ 0 w 4171658"/>
              <a:gd name="connsiteY0" fmla="*/ 0 h 1275799"/>
              <a:gd name="connsiteX1" fmla="*/ 0 w 4171658"/>
              <a:gd name="connsiteY1" fmla="*/ 1275799 h 1275799"/>
              <a:gd name="connsiteX2" fmla="*/ 4171658 w 4171658"/>
              <a:gd name="connsiteY2" fmla="*/ 1275799 h 1275799"/>
            </a:gdLst>
            <a:ahLst/>
            <a:cxnLst>
              <a:cxn ang="0">
                <a:pos x="connsiteX0" y="connsiteY0"/>
              </a:cxn>
              <a:cxn ang="0">
                <a:pos x="connsiteX1" y="connsiteY1"/>
              </a:cxn>
              <a:cxn ang="0">
                <a:pos x="connsiteX2" y="connsiteY2"/>
              </a:cxn>
            </a:cxnLst>
            <a:rect l="l" t="t" r="r" b="b"/>
            <a:pathLst>
              <a:path w="4171658" h="1275799">
                <a:moveTo>
                  <a:pt x="0" y="0"/>
                </a:moveTo>
                <a:lnTo>
                  <a:pt x="0" y="1275799"/>
                </a:lnTo>
                <a:lnTo>
                  <a:pt x="4171658" y="1275799"/>
                </a:lnTo>
              </a:path>
            </a:pathLst>
          </a:custGeom>
          <a:noFill/>
          <a:ln w="28575">
            <a:solidFill>
              <a:schemeClr val="bg1"/>
            </a:solidFill>
            <a:miter lim="800000"/>
            <a:headEnd/>
            <a:tailEnd/>
          </a:ln>
        </p:spPr>
        <p:txBody>
          <a:bodyPr rtlCol="0" anchor="ctr"/>
          <a:lstStyle/>
          <a:p>
            <a:pPr algn="ctr"/>
            <a:endParaRPr lang="en-US" dirty="0"/>
          </a:p>
        </p:txBody>
      </p:sp>
      <p:sp>
        <p:nvSpPr>
          <p:cNvPr id="32909" name="Freeform: Shape 32908">
            <a:extLst>
              <a:ext uri="{FF2B5EF4-FFF2-40B4-BE49-F238E27FC236}">
                <a16:creationId xmlns:a16="http://schemas.microsoft.com/office/drawing/2014/main" id="{27C22D90-25EA-181B-106E-90861DBBBCDC}"/>
              </a:ext>
            </a:extLst>
          </p:cNvPr>
          <p:cNvSpPr/>
          <p:nvPr/>
        </p:nvSpPr>
        <p:spPr bwMode="auto">
          <a:xfrm>
            <a:off x="7033613" y="1772785"/>
            <a:ext cx="4175357" cy="1294391"/>
          </a:xfrm>
          <a:custGeom>
            <a:avLst/>
            <a:gdLst>
              <a:gd name="connsiteX0" fmla="*/ 0 w 4175357"/>
              <a:gd name="connsiteY0" fmla="*/ 0 h 1294391"/>
              <a:gd name="connsiteX1" fmla="*/ 0 w 4175357"/>
              <a:gd name="connsiteY1" fmla="*/ 1294391 h 1294391"/>
              <a:gd name="connsiteX2" fmla="*/ 4175357 w 4175357"/>
              <a:gd name="connsiteY2" fmla="*/ 1294391 h 1294391"/>
            </a:gdLst>
            <a:ahLst/>
            <a:cxnLst>
              <a:cxn ang="0">
                <a:pos x="connsiteX0" y="connsiteY0"/>
              </a:cxn>
              <a:cxn ang="0">
                <a:pos x="connsiteX1" y="connsiteY1"/>
              </a:cxn>
              <a:cxn ang="0">
                <a:pos x="connsiteX2" y="connsiteY2"/>
              </a:cxn>
            </a:cxnLst>
            <a:rect l="l" t="t" r="r" b="b"/>
            <a:pathLst>
              <a:path w="4175357" h="1294391">
                <a:moveTo>
                  <a:pt x="0" y="0"/>
                </a:moveTo>
                <a:lnTo>
                  <a:pt x="0" y="1294391"/>
                </a:lnTo>
                <a:lnTo>
                  <a:pt x="4175357" y="1294391"/>
                </a:lnTo>
              </a:path>
            </a:pathLst>
          </a:custGeom>
          <a:noFill/>
          <a:ln w="28575">
            <a:solidFill>
              <a:schemeClr val="bg1"/>
            </a:solidFill>
            <a:miter lim="800000"/>
            <a:headEnd/>
            <a:tailEnd/>
          </a:ln>
        </p:spPr>
        <p:txBody>
          <a:bodyPr rtlCol="0" anchor="ctr"/>
          <a:lstStyle/>
          <a:p>
            <a:pPr algn="ctr"/>
            <a:endParaRPr lang="en-US" dirty="0"/>
          </a:p>
        </p:txBody>
      </p:sp>
      <p:sp>
        <p:nvSpPr>
          <p:cNvPr id="22" name="Freeform: Shape 21">
            <a:extLst>
              <a:ext uri="{FF2B5EF4-FFF2-40B4-BE49-F238E27FC236}">
                <a16:creationId xmlns:a16="http://schemas.microsoft.com/office/drawing/2014/main" id="{F6A6EAA3-FAF1-9651-B5D9-3C9821B972C6}"/>
              </a:ext>
            </a:extLst>
          </p:cNvPr>
          <p:cNvSpPr/>
          <p:nvPr/>
        </p:nvSpPr>
        <p:spPr bwMode="auto">
          <a:xfrm>
            <a:off x="1663700" y="1775883"/>
            <a:ext cx="4177319" cy="1291167"/>
          </a:xfrm>
          <a:custGeom>
            <a:avLst/>
            <a:gdLst>
              <a:gd name="connsiteX0" fmla="*/ 0 w 4163483"/>
              <a:gd name="connsiteY0" fmla="*/ 0 h 1291167"/>
              <a:gd name="connsiteX1" fmla="*/ 0 w 4163483"/>
              <a:gd name="connsiteY1" fmla="*/ 1291167 h 1291167"/>
              <a:gd name="connsiteX2" fmla="*/ 4163483 w 4163483"/>
              <a:gd name="connsiteY2" fmla="*/ 1291167 h 1291167"/>
            </a:gdLst>
            <a:ahLst/>
            <a:cxnLst>
              <a:cxn ang="0">
                <a:pos x="connsiteX0" y="connsiteY0"/>
              </a:cxn>
              <a:cxn ang="0">
                <a:pos x="connsiteX1" y="connsiteY1"/>
              </a:cxn>
              <a:cxn ang="0">
                <a:pos x="connsiteX2" y="connsiteY2"/>
              </a:cxn>
            </a:cxnLst>
            <a:rect l="l" t="t" r="r" b="b"/>
            <a:pathLst>
              <a:path w="4163483" h="1291167">
                <a:moveTo>
                  <a:pt x="0" y="0"/>
                </a:moveTo>
                <a:lnTo>
                  <a:pt x="0" y="1291167"/>
                </a:lnTo>
                <a:lnTo>
                  <a:pt x="4163483" y="1291167"/>
                </a:lnTo>
              </a:path>
            </a:pathLst>
          </a:custGeom>
          <a:noFill/>
          <a:ln w="28575">
            <a:solidFill>
              <a:schemeClr val="bg1"/>
            </a:solidFill>
            <a:miter lim="800000"/>
            <a:headEnd/>
            <a:tailEnd/>
          </a:ln>
        </p:spPr>
        <p:txBody>
          <a:bodyPr rtlCol="0" anchor="ctr"/>
          <a:lstStyle/>
          <a:p>
            <a:pPr algn="ctr"/>
            <a:endParaRPr lang="en-US" dirty="0"/>
          </a:p>
        </p:txBody>
      </p:sp>
      <p:sp>
        <p:nvSpPr>
          <p:cNvPr id="32748" name="Freeform: Shape 32747">
            <a:extLst>
              <a:ext uri="{FF2B5EF4-FFF2-40B4-BE49-F238E27FC236}">
                <a16:creationId xmlns:a16="http://schemas.microsoft.com/office/drawing/2014/main" id="{DBAB4ABD-288A-EE3C-CBF7-077330060E72}"/>
              </a:ext>
            </a:extLst>
          </p:cNvPr>
          <p:cNvSpPr/>
          <p:nvPr/>
        </p:nvSpPr>
        <p:spPr bwMode="auto">
          <a:xfrm>
            <a:off x="1663700" y="3797049"/>
            <a:ext cx="4177319" cy="1291167"/>
          </a:xfrm>
          <a:custGeom>
            <a:avLst/>
            <a:gdLst>
              <a:gd name="connsiteX0" fmla="*/ 0 w 4163483"/>
              <a:gd name="connsiteY0" fmla="*/ 0 h 1291167"/>
              <a:gd name="connsiteX1" fmla="*/ 0 w 4163483"/>
              <a:gd name="connsiteY1" fmla="*/ 1291167 h 1291167"/>
              <a:gd name="connsiteX2" fmla="*/ 4163483 w 4163483"/>
              <a:gd name="connsiteY2" fmla="*/ 1291167 h 1291167"/>
            </a:gdLst>
            <a:ahLst/>
            <a:cxnLst>
              <a:cxn ang="0">
                <a:pos x="connsiteX0" y="connsiteY0"/>
              </a:cxn>
              <a:cxn ang="0">
                <a:pos x="connsiteX1" y="connsiteY1"/>
              </a:cxn>
              <a:cxn ang="0">
                <a:pos x="connsiteX2" y="connsiteY2"/>
              </a:cxn>
            </a:cxnLst>
            <a:rect l="l" t="t" r="r" b="b"/>
            <a:pathLst>
              <a:path w="4163483" h="1291167">
                <a:moveTo>
                  <a:pt x="0" y="0"/>
                </a:moveTo>
                <a:lnTo>
                  <a:pt x="0" y="1291167"/>
                </a:lnTo>
                <a:lnTo>
                  <a:pt x="4163483" y="1291167"/>
                </a:lnTo>
              </a:path>
            </a:pathLst>
          </a:custGeom>
          <a:noFill/>
          <a:ln w="28575">
            <a:solidFill>
              <a:schemeClr val="bg1"/>
            </a:solidFill>
            <a:miter lim="800000"/>
            <a:headEnd/>
            <a:tailEnd/>
          </a:ln>
        </p:spPr>
        <p:txBody>
          <a:bodyPr rtlCol="0" anchor="ctr"/>
          <a:lstStyle/>
          <a:p>
            <a:pPr algn="ctr"/>
            <a:endParaRPr lang="en-US" dirty="0"/>
          </a:p>
        </p:txBody>
      </p:sp>
      <p:sp>
        <p:nvSpPr>
          <p:cNvPr id="33186" name="TextBox 33185">
            <a:extLst>
              <a:ext uri="{FF2B5EF4-FFF2-40B4-BE49-F238E27FC236}">
                <a16:creationId xmlns:a16="http://schemas.microsoft.com/office/drawing/2014/main" id="{15AA8E49-CD58-203A-5A37-4471FDB3388F}"/>
              </a:ext>
            </a:extLst>
          </p:cNvPr>
          <p:cNvSpPr txBox="1"/>
          <p:nvPr/>
        </p:nvSpPr>
        <p:spPr bwMode="auto">
          <a:xfrm>
            <a:off x="7049440" y="4583015"/>
            <a:ext cx="1177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(95% Cl): 0.41 (0.27-0.62)</a:t>
            </a:r>
          </a:p>
        </p:txBody>
      </p:sp>
      <p:sp>
        <p:nvSpPr>
          <p:cNvPr id="33187" name="TextBox 33186">
            <a:extLst>
              <a:ext uri="{FF2B5EF4-FFF2-40B4-BE49-F238E27FC236}">
                <a16:creationId xmlns:a16="http://schemas.microsoft.com/office/drawing/2014/main" id="{613F2FE7-498A-9443-BA8A-F3469D93B5D2}"/>
              </a:ext>
            </a:extLst>
          </p:cNvPr>
          <p:cNvSpPr txBox="1"/>
          <p:nvPr/>
        </p:nvSpPr>
        <p:spPr bwMode="auto">
          <a:xfrm>
            <a:off x="9043040" y="1858447"/>
            <a:ext cx="13278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Rucaparib (n = 78)</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Placebo (n = 16)</a:t>
            </a:r>
          </a:p>
        </p:txBody>
      </p:sp>
      <p:sp>
        <p:nvSpPr>
          <p:cNvPr id="33188" name="TextBox 33187">
            <a:extLst>
              <a:ext uri="{FF2B5EF4-FFF2-40B4-BE49-F238E27FC236}">
                <a16:creationId xmlns:a16="http://schemas.microsoft.com/office/drawing/2014/main" id="{499CFDAA-1185-C369-3AD2-78EC4D9C0C41}"/>
              </a:ext>
            </a:extLst>
          </p:cNvPr>
          <p:cNvSpPr txBox="1"/>
          <p:nvPr/>
        </p:nvSpPr>
        <p:spPr bwMode="auto">
          <a:xfrm>
            <a:off x="10386744" y="1864384"/>
            <a:ext cx="12878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400050" algn="l"/>
              </a:tabLst>
            </a:pPr>
            <a:r>
              <a:rPr lang="en-US" sz="1200" b="0" dirty="0">
                <a:solidFill>
                  <a:schemeClr val="accent1"/>
                </a:solidFill>
                <a:latin typeface="Calibri" panose="020F0502020204030204" pitchFamily="34" charset="0"/>
              </a:rPr>
              <a:t>20.3	13.9-25.8</a:t>
            </a:r>
          </a:p>
          <a:p>
            <a:pPr>
              <a:lnSpc>
                <a:spcPct val="100000"/>
              </a:lnSpc>
              <a:spcBef>
                <a:spcPts val="0"/>
              </a:spcBef>
              <a:spcAft>
                <a:spcPct val="0"/>
              </a:spcAft>
              <a:buClrTx/>
              <a:buFontTx/>
              <a:buNone/>
              <a:tabLst>
                <a:tab pos="400050" algn="l"/>
              </a:tabLst>
            </a:pPr>
            <a:r>
              <a:rPr lang="en-US" sz="1200" b="0" dirty="0">
                <a:solidFill>
                  <a:schemeClr val="accent3"/>
                </a:solidFill>
                <a:latin typeface="Calibri" panose="020F0502020204030204" pitchFamily="34" charset="0"/>
              </a:rPr>
              <a:t>9.1	3.5-9.2 </a:t>
            </a:r>
          </a:p>
        </p:txBody>
      </p:sp>
      <p:sp>
        <p:nvSpPr>
          <p:cNvPr id="33189" name="TextBox 33188">
            <a:extLst>
              <a:ext uri="{FF2B5EF4-FFF2-40B4-BE49-F238E27FC236}">
                <a16:creationId xmlns:a16="http://schemas.microsoft.com/office/drawing/2014/main" id="{CBB2BC1A-F7AE-A4C1-336B-AA0457E74879}"/>
              </a:ext>
            </a:extLst>
          </p:cNvPr>
          <p:cNvSpPr txBox="1"/>
          <p:nvPr/>
        </p:nvSpPr>
        <p:spPr bwMode="auto">
          <a:xfrm>
            <a:off x="10222470" y="1613670"/>
            <a:ext cx="728354" cy="357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Median, Mo</a:t>
            </a:r>
          </a:p>
        </p:txBody>
      </p:sp>
      <p:sp>
        <p:nvSpPr>
          <p:cNvPr id="33190" name="TextBox 33189">
            <a:extLst>
              <a:ext uri="{FF2B5EF4-FFF2-40B4-BE49-F238E27FC236}">
                <a16:creationId xmlns:a16="http://schemas.microsoft.com/office/drawing/2014/main" id="{232883F5-1587-F762-F275-3DE92C52E120}"/>
              </a:ext>
            </a:extLst>
          </p:cNvPr>
          <p:cNvSpPr txBox="1"/>
          <p:nvPr/>
        </p:nvSpPr>
        <p:spPr bwMode="auto">
          <a:xfrm>
            <a:off x="10743808" y="1710995"/>
            <a:ext cx="7283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95% Cl</a:t>
            </a:r>
          </a:p>
        </p:txBody>
      </p:sp>
      <p:cxnSp>
        <p:nvCxnSpPr>
          <p:cNvPr id="33191" name="Straight Connector 33190">
            <a:extLst>
              <a:ext uri="{FF2B5EF4-FFF2-40B4-BE49-F238E27FC236}">
                <a16:creationId xmlns:a16="http://schemas.microsoft.com/office/drawing/2014/main" id="{34DD69E1-E729-C347-959A-226F3189AF2E}"/>
              </a:ext>
            </a:extLst>
          </p:cNvPr>
          <p:cNvCxnSpPr/>
          <p:nvPr/>
        </p:nvCxnSpPr>
        <p:spPr bwMode="auto">
          <a:xfrm>
            <a:off x="9773186" y="1921782"/>
            <a:ext cx="1668483" cy="0"/>
          </a:xfrm>
          <a:prstGeom prst="line">
            <a:avLst/>
          </a:prstGeom>
          <a:noFill/>
          <a:ln w="9525" cap="flat" cmpd="sng" algn="ctr">
            <a:solidFill>
              <a:schemeClr val="bg1"/>
            </a:solidFill>
            <a:prstDash val="solid"/>
            <a:round/>
            <a:headEnd type="none" w="med" len="med"/>
            <a:tailEnd type="none" w="med" len="med"/>
          </a:ln>
          <a:effectLst/>
        </p:spPr>
      </p:cxnSp>
      <p:sp>
        <p:nvSpPr>
          <p:cNvPr id="33192" name="TextBox 33191">
            <a:extLst>
              <a:ext uri="{FF2B5EF4-FFF2-40B4-BE49-F238E27FC236}">
                <a16:creationId xmlns:a16="http://schemas.microsoft.com/office/drawing/2014/main" id="{7AD81A8C-5716-72C1-366F-36EEA053A066}"/>
              </a:ext>
            </a:extLst>
          </p:cNvPr>
          <p:cNvSpPr txBox="1"/>
          <p:nvPr/>
        </p:nvSpPr>
        <p:spPr bwMode="auto">
          <a:xfrm>
            <a:off x="8935424" y="3943433"/>
            <a:ext cx="15291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Rucaparib (n = 164)</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Placebo (n = 38)</a:t>
            </a:r>
          </a:p>
        </p:txBody>
      </p:sp>
      <p:sp>
        <p:nvSpPr>
          <p:cNvPr id="33193" name="TextBox 33192">
            <a:extLst>
              <a:ext uri="{FF2B5EF4-FFF2-40B4-BE49-F238E27FC236}">
                <a16:creationId xmlns:a16="http://schemas.microsoft.com/office/drawing/2014/main" id="{A8D635A3-C55B-3365-FA83-2A8F9E34E96C}"/>
              </a:ext>
            </a:extLst>
          </p:cNvPr>
          <p:cNvSpPr txBox="1"/>
          <p:nvPr/>
        </p:nvSpPr>
        <p:spPr bwMode="auto">
          <a:xfrm>
            <a:off x="10386744" y="3949370"/>
            <a:ext cx="12878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400050" algn="l"/>
              </a:tabLst>
            </a:pPr>
            <a:r>
              <a:rPr lang="en-US" sz="1200" b="0" dirty="0">
                <a:solidFill>
                  <a:schemeClr val="accent1"/>
                </a:solidFill>
                <a:latin typeface="Calibri" panose="020F0502020204030204" pitchFamily="34" charset="0"/>
              </a:rPr>
              <a:t>13.9	10.3-17.8</a:t>
            </a:r>
          </a:p>
          <a:p>
            <a:pPr>
              <a:lnSpc>
                <a:spcPct val="100000"/>
              </a:lnSpc>
              <a:spcBef>
                <a:spcPts val="0"/>
              </a:spcBef>
              <a:spcAft>
                <a:spcPct val="0"/>
              </a:spcAft>
              <a:buClrTx/>
              <a:buFontTx/>
              <a:buNone/>
              <a:tabLst>
                <a:tab pos="400050" algn="l"/>
              </a:tabLst>
            </a:pPr>
            <a:r>
              <a:rPr lang="en-US" sz="1200" b="0" dirty="0">
                <a:solidFill>
                  <a:schemeClr val="accent3"/>
                </a:solidFill>
                <a:latin typeface="Calibri" panose="020F0502020204030204" pitchFamily="34" charset="0"/>
              </a:rPr>
              <a:t>6.4	3.7-9.2 </a:t>
            </a:r>
          </a:p>
        </p:txBody>
      </p:sp>
      <p:sp>
        <p:nvSpPr>
          <p:cNvPr id="33194" name="TextBox 33193">
            <a:extLst>
              <a:ext uri="{FF2B5EF4-FFF2-40B4-BE49-F238E27FC236}">
                <a16:creationId xmlns:a16="http://schemas.microsoft.com/office/drawing/2014/main" id="{4CB62736-79B8-2155-DA28-7F59AFE8492C}"/>
              </a:ext>
            </a:extLst>
          </p:cNvPr>
          <p:cNvSpPr txBox="1"/>
          <p:nvPr/>
        </p:nvSpPr>
        <p:spPr bwMode="auto">
          <a:xfrm>
            <a:off x="10222470" y="3698656"/>
            <a:ext cx="728354" cy="357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Median,Mo</a:t>
            </a:r>
          </a:p>
        </p:txBody>
      </p:sp>
      <p:sp>
        <p:nvSpPr>
          <p:cNvPr id="33195" name="TextBox 33194">
            <a:extLst>
              <a:ext uri="{FF2B5EF4-FFF2-40B4-BE49-F238E27FC236}">
                <a16:creationId xmlns:a16="http://schemas.microsoft.com/office/drawing/2014/main" id="{5D0ABD53-EA0E-8506-8B53-C4FEBD43A043}"/>
              </a:ext>
            </a:extLst>
          </p:cNvPr>
          <p:cNvSpPr txBox="1"/>
          <p:nvPr/>
        </p:nvSpPr>
        <p:spPr bwMode="auto">
          <a:xfrm>
            <a:off x="10743808" y="3795981"/>
            <a:ext cx="7283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95% Cl</a:t>
            </a:r>
          </a:p>
        </p:txBody>
      </p:sp>
      <p:cxnSp>
        <p:nvCxnSpPr>
          <p:cNvPr id="33196" name="Straight Connector 33195">
            <a:extLst>
              <a:ext uri="{FF2B5EF4-FFF2-40B4-BE49-F238E27FC236}">
                <a16:creationId xmlns:a16="http://schemas.microsoft.com/office/drawing/2014/main" id="{8927C10F-85CF-085B-5B7A-F0E49DA99408}"/>
              </a:ext>
            </a:extLst>
          </p:cNvPr>
          <p:cNvCxnSpPr/>
          <p:nvPr/>
        </p:nvCxnSpPr>
        <p:spPr bwMode="auto">
          <a:xfrm>
            <a:off x="9773186" y="4006768"/>
            <a:ext cx="1668483" cy="0"/>
          </a:xfrm>
          <a:prstGeom prst="line">
            <a:avLst/>
          </a:prstGeom>
          <a:noFill/>
          <a:ln w="9525" cap="flat" cmpd="sng" algn="ctr">
            <a:solidFill>
              <a:schemeClr val="bg1"/>
            </a:solidFill>
            <a:prstDash val="solid"/>
            <a:round/>
            <a:headEnd type="none" w="med" len="med"/>
            <a:tailEnd type="none" w="med" len="med"/>
          </a:ln>
          <a:effectLst/>
        </p:spPr>
      </p:cxnSp>
      <p:sp>
        <p:nvSpPr>
          <p:cNvPr id="33197" name="TextBox 33196">
            <a:extLst>
              <a:ext uri="{FF2B5EF4-FFF2-40B4-BE49-F238E27FC236}">
                <a16:creationId xmlns:a16="http://schemas.microsoft.com/office/drawing/2014/main" id="{0D362947-9403-94FC-13B6-8794B7936B69}"/>
              </a:ext>
            </a:extLst>
          </p:cNvPr>
          <p:cNvSpPr txBox="1"/>
          <p:nvPr/>
        </p:nvSpPr>
        <p:spPr bwMode="auto">
          <a:xfrm>
            <a:off x="3266106" y="3904932"/>
            <a:ext cx="18012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Rucaparib (n =  263)</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Placebo (n = 73)</a:t>
            </a:r>
          </a:p>
        </p:txBody>
      </p:sp>
      <p:sp>
        <p:nvSpPr>
          <p:cNvPr id="33198" name="TextBox 33197">
            <a:extLst>
              <a:ext uri="{FF2B5EF4-FFF2-40B4-BE49-F238E27FC236}">
                <a16:creationId xmlns:a16="http://schemas.microsoft.com/office/drawing/2014/main" id="{AECFC902-D53E-15BD-95FD-1284DA955BC8}"/>
              </a:ext>
            </a:extLst>
          </p:cNvPr>
          <p:cNvSpPr txBox="1"/>
          <p:nvPr/>
        </p:nvSpPr>
        <p:spPr bwMode="auto">
          <a:xfrm>
            <a:off x="5083224" y="3910869"/>
            <a:ext cx="12878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400050" algn="l"/>
              </a:tabLst>
            </a:pPr>
            <a:r>
              <a:rPr lang="en-US" sz="1200" b="0" dirty="0">
                <a:solidFill>
                  <a:schemeClr val="accent1"/>
                </a:solidFill>
                <a:latin typeface="Calibri" panose="020F0502020204030204" pitchFamily="34" charset="0"/>
              </a:rPr>
              <a:t>25.1	18.6-31.3</a:t>
            </a:r>
          </a:p>
          <a:p>
            <a:pPr>
              <a:lnSpc>
                <a:spcPct val="100000"/>
              </a:lnSpc>
              <a:spcBef>
                <a:spcPts val="0"/>
              </a:spcBef>
              <a:spcAft>
                <a:spcPct val="0"/>
              </a:spcAft>
              <a:buClrTx/>
              <a:buFontTx/>
              <a:buNone/>
              <a:tabLst>
                <a:tab pos="400050" algn="l"/>
              </a:tabLst>
            </a:pPr>
            <a:r>
              <a:rPr lang="en-US" sz="1200" b="0" dirty="0">
                <a:solidFill>
                  <a:schemeClr val="accent3"/>
                </a:solidFill>
                <a:latin typeface="Calibri" panose="020F0502020204030204" pitchFamily="34" charset="0"/>
              </a:rPr>
              <a:t>12.0	9.1-20.1 </a:t>
            </a:r>
          </a:p>
        </p:txBody>
      </p:sp>
      <p:sp>
        <p:nvSpPr>
          <p:cNvPr id="33199" name="TextBox 33198">
            <a:extLst>
              <a:ext uri="{FF2B5EF4-FFF2-40B4-BE49-F238E27FC236}">
                <a16:creationId xmlns:a16="http://schemas.microsoft.com/office/drawing/2014/main" id="{23A37A13-7951-9E1B-78FF-BF4D6DE3DF89}"/>
              </a:ext>
            </a:extLst>
          </p:cNvPr>
          <p:cNvSpPr txBox="1"/>
          <p:nvPr/>
        </p:nvSpPr>
        <p:spPr bwMode="auto">
          <a:xfrm>
            <a:off x="4918950" y="3660155"/>
            <a:ext cx="728354" cy="357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Median, Mo</a:t>
            </a:r>
          </a:p>
        </p:txBody>
      </p:sp>
      <p:sp>
        <p:nvSpPr>
          <p:cNvPr id="33200" name="TextBox 33199">
            <a:extLst>
              <a:ext uri="{FF2B5EF4-FFF2-40B4-BE49-F238E27FC236}">
                <a16:creationId xmlns:a16="http://schemas.microsoft.com/office/drawing/2014/main" id="{7BE5EC4F-5A39-FCE8-8DFB-76F220AC7EDD}"/>
              </a:ext>
            </a:extLst>
          </p:cNvPr>
          <p:cNvSpPr txBox="1"/>
          <p:nvPr/>
        </p:nvSpPr>
        <p:spPr bwMode="auto">
          <a:xfrm>
            <a:off x="5440288" y="3757480"/>
            <a:ext cx="7283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95% Cl</a:t>
            </a:r>
          </a:p>
        </p:txBody>
      </p:sp>
      <p:cxnSp>
        <p:nvCxnSpPr>
          <p:cNvPr id="33201" name="Straight Connector 33200">
            <a:extLst>
              <a:ext uri="{FF2B5EF4-FFF2-40B4-BE49-F238E27FC236}">
                <a16:creationId xmlns:a16="http://schemas.microsoft.com/office/drawing/2014/main" id="{49F69A10-1BE4-B77A-2A1C-39097BEC60A1}"/>
              </a:ext>
            </a:extLst>
          </p:cNvPr>
          <p:cNvCxnSpPr/>
          <p:nvPr/>
        </p:nvCxnSpPr>
        <p:spPr bwMode="auto">
          <a:xfrm>
            <a:off x="4469666" y="3968267"/>
            <a:ext cx="1668483" cy="0"/>
          </a:xfrm>
          <a:prstGeom prst="line">
            <a:avLst/>
          </a:prstGeom>
          <a:noFill/>
          <a:ln w="9525" cap="flat" cmpd="sng" algn="ctr">
            <a:solidFill>
              <a:schemeClr val="bg1"/>
            </a:solidFill>
            <a:prstDash val="solid"/>
            <a:round/>
            <a:headEnd type="none" w="med" len="med"/>
            <a:tailEnd type="none" w="med" len="med"/>
          </a:ln>
          <a:effectLst/>
        </p:spPr>
      </p:cxnSp>
      <p:sp>
        <p:nvSpPr>
          <p:cNvPr id="33202" name="TextBox 33201">
            <a:extLst>
              <a:ext uri="{FF2B5EF4-FFF2-40B4-BE49-F238E27FC236}">
                <a16:creationId xmlns:a16="http://schemas.microsoft.com/office/drawing/2014/main" id="{C573728F-8BB1-CF51-BC4E-C5CA304DD1C1}"/>
              </a:ext>
            </a:extLst>
          </p:cNvPr>
          <p:cNvSpPr txBox="1"/>
          <p:nvPr/>
        </p:nvSpPr>
        <p:spPr bwMode="auto">
          <a:xfrm>
            <a:off x="802103" y="3339967"/>
            <a:ext cx="769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800" b="0" dirty="0">
                <a:solidFill>
                  <a:schemeClr val="accent1"/>
                </a:solidFill>
                <a:latin typeface="Calibri" panose="020F0502020204030204" pitchFamily="34" charset="0"/>
              </a:rPr>
              <a:t>Rucaparib</a:t>
            </a:r>
          </a:p>
          <a:p>
            <a:pPr algn="r">
              <a:lnSpc>
                <a:spcPct val="100000"/>
              </a:lnSpc>
              <a:spcBef>
                <a:spcPts val="0"/>
              </a:spcBef>
              <a:spcAft>
                <a:spcPct val="0"/>
              </a:spcAft>
              <a:buClrTx/>
              <a:buFontTx/>
              <a:buNone/>
            </a:pPr>
            <a:r>
              <a:rPr lang="en-US" sz="800" b="0" dirty="0">
                <a:solidFill>
                  <a:schemeClr val="accent3"/>
                </a:solidFill>
                <a:latin typeface="Calibri" panose="020F0502020204030204" pitchFamily="34" charset="0"/>
              </a:rPr>
              <a:t>Placebo</a:t>
            </a:r>
          </a:p>
        </p:txBody>
      </p:sp>
      <p:sp>
        <p:nvSpPr>
          <p:cNvPr id="33203" name="TextBox 33202">
            <a:extLst>
              <a:ext uri="{FF2B5EF4-FFF2-40B4-BE49-F238E27FC236}">
                <a16:creationId xmlns:a16="http://schemas.microsoft.com/office/drawing/2014/main" id="{35B35244-43A9-A69A-1E1C-26C161CFACA7}"/>
              </a:ext>
            </a:extLst>
          </p:cNvPr>
          <p:cNvSpPr txBox="1"/>
          <p:nvPr/>
        </p:nvSpPr>
        <p:spPr bwMode="auto">
          <a:xfrm>
            <a:off x="1440581" y="3343175"/>
            <a:ext cx="47244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312738" algn="l"/>
                <a:tab pos="650875" algn="l"/>
                <a:tab pos="957263" algn="l"/>
                <a:tab pos="1287463" algn="l"/>
                <a:tab pos="1612900" algn="l"/>
                <a:tab pos="1925638" algn="l"/>
                <a:tab pos="2239963" algn="l"/>
                <a:tab pos="2549525" algn="l"/>
                <a:tab pos="2867025" algn="l"/>
                <a:tab pos="3200400" algn="l"/>
                <a:tab pos="3535363" algn="l"/>
                <a:tab pos="3879850" algn="l"/>
                <a:tab pos="4171950" algn="l"/>
              </a:tabLst>
            </a:pPr>
            <a:r>
              <a:rPr lang="en-US" sz="800" b="0" dirty="0">
                <a:solidFill>
                  <a:schemeClr val="accent1"/>
                </a:solidFill>
                <a:latin typeface="Calibri" panose="020F0502020204030204" pitchFamily="34" charset="0"/>
              </a:rPr>
              <a:t>107(0)	101(1)	95 (7)	86(16)	77(21)	67(29)	63(31)	52(33)	39(34)	26(35)	16(36)	11(36)	3(36)	0(36)</a:t>
            </a:r>
          </a:p>
          <a:p>
            <a:pPr>
              <a:lnSpc>
                <a:spcPct val="100000"/>
              </a:lnSpc>
              <a:spcBef>
                <a:spcPts val="0"/>
              </a:spcBef>
              <a:spcAft>
                <a:spcPct val="0"/>
              </a:spcAft>
              <a:buClrTx/>
              <a:buFontTx/>
              <a:buNone/>
              <a:tabLst>
                <a:tab pos="338138" algn="l"/>
                <a:tab pos="655638" algn="l"/>
                <a:tab pos="973138" algn="l"/>
                <a:tab pos="1287463" algn="l"/>
                <a:tab pos="1612900" algn="l"/>
                <a:tab pos="1925638" algn="l"/>
                <a:tab pos="2239963" algn="l"/>
                <a:tab pos="2571750" algn="l"/>
                <a:tab pos="2882900" algn="l"/>
                <a:tab pos="3217863" algn="l"/>
                <a:tab pos="3560763" algn="l"/>
                <a:tab pos="3879850" algn="l"/>
                <a:tab pos="4171950" algn="l"/>
              </a:tabLst>
            </a:pPr>
            <a:r>
              <a:rPr lang="en-US" sz="800" b="0" dirty="0">
                <a:solidFill>
                  <a:schemeClr val="accent3"/>
                </a:solidFill>
                <a:latin typeface="Calibri" panose="020F0502020204030204" pitchFamily="34" charset="0"/>
              </a:rPr>
              <a:t>33(0)	30(3)	26(7)	24(9)	19(13)	19(13)	16(15)	11(16)	8(17)	4(18)	2(18)	0(18)</a:t>
            </a:r>
          </a:p>
        </p:txBody>
      </p:sp>
      <p:sp>
        <p:nvSpPr>
          <p:cNvPr id="33206" name="TextBox 33205">
            <a:extLst>
              <a:ext uri="{FF2B5EF4-FFF2-40B4-BE49-F238E27FC236}">
                <a16:creationId xmlns:a16="http://schemas.microsoft.com/office/drawing/2014/main" id="{112C99DB-E5A5-9602-D9B8-EEF7EE4F33C5}"/>
              </a:ext>
            </a:extLst>
          </p:cNvPr>
          <p:cNvSpPr txBox="1"/>
          <p:nvPr/>
        </p:nvSpPr>
        <p:spPr bwMode="auto">
          <a:xfrm>
            <a:off x="6282267" y="3340483"/>
            <a:ext cx="6688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800" b="0" dirty="0">
                <a:solidFill>
                  <a:schemeClr val="accent1"/>
                </a:solidFill>
                <a:latin typeface="Calibri" panose="020F0502020204030204" pitchFamily="34" charset="0"/>
              </a:rPr>
              <a:t>Rucaparib</a:t>
            </a:r>
          </a:p>
          <a:p>
            <a:pPr algn="r">
              <a:lnSpc>
                <a:spcPct val="100000"/>
              </a:lnSpc>
              <a:spcBef>
                <a:spcPts val="0"/>
              </a:spcBef>
              <a:spcAft>
                <a:spcPct val="0"/>
              </a:spcAft>
              <a:buClrTx/>
              <a:buFontTx/>
              <a:buNone/>
            </a:pPr>
            <a:r>
              <a:rPr lang="en-US" sz="800" b="0" dirty="0">
                <a:solidFill>
                  <a:schemeClr val="accent3"/>
                </a:solidFill>
                <a:latin typeface="Calibri" panose="020F0502020204030204" pitchFamily="34" charset="0"/>
              </a:rPr>
              <a:t>Placebo</a:t>
            </a:r>
          </a:p>
        </p:txBody>
      </p:sp>
      <p:sp>
        <p:nvSpPr>
          <p:cNvPr id="33207" name="TextBox 33206">
            <a:extLst>
              <a:ext uri="{FF2B5EF4-FFF2-40B4-BE49-F238E27FC236}">
                <a16:creationId xmlns:a16="http://schemas.microsoft.com/office/drawing/2014/main" id="{297EF3C6-C2CA-A2E4-1CE4-562901C46693}"/>
              </a:ext>
            </a:extLst>
          </p:cNvPr>
          <p:cNvSpPr txBox="1"/>
          <p:nvPr/>
        </p:nvSpPr>
        <p:spPr bwMode="auto">
          <a:xfrm>
            <a:off x="6819977" y="3356693"/>
            <a:ext cx="44968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312738" algn="l"/>
                <a:tab pos="650875" algn="l"/>
                <a:tab pos="957263" algn="l"/>
                <a:tab pos="1287463" algn="l"/>
                <a:tab pos="1600200" algn="l"/>
                <a:tab pos="1925638" algn="l"/>
                <a:tab pos="2239963" algn="l"/>
                <a:tab pos="2549525" algn="l"/>
                <a:tab pos="2867025" algn="l"/>
                <a:tab pos="3228975" algn="l"/>
                <a:tab pos="3559175" algn="l"/>
                <a:tab pos="3879850" algn="l"/>
                <a:tab pos="4171950" algn="l"/>
              </a:tabLst>
            </a:pPr>
            <a:r>
              <a:rPr lang="en-US" sz="800" b="0" dirty="0">
                <a:solidFill>
                  <a:schemeClr val="accent1"/>
                </a:solidFill>
                <a:latin typeface="Calibri" panose="020F0502020204030204" pitchFamily="34" charset="0"/>
              </a:rPr>
              <a:t>78(0)	74(2)	70(5)	60(15)	50(25)	43(31)	37(35)	30(38)	20(40)	10(43)	6(43)	1(44)	0(44)</a:t>
            </a:r>
          </a:p>
          <a:p>
            <a:pPr>
              <a:lnSpc>
                <a:spcPct val="100000"/>
              </a:lnSpc>
              <a:spcBef>
                <a:spcPts val="0"/>
              </a:spcBef>
              <a:spcAft>
                <a:spcPct val="0"/>
              </a:spcAft>
              <a:buClrTx/>
              <a:buFontTx/>
              <a:buNone/>
              <a:tabLst>
                <a:tab pos="338138" algn="l"/>
                <a:tab pos="682625" algn="l"/>
                <a:tab pos="987425" algn="l"/>
                <a:tab pos="1304925" algn="l"/>
                <a:tab pos="1624013" algn="l"/>
                <a:tab pos="1949450" algn="l"/>
                <a:tab pos="2254250" algn="l"/>
                <a:tab pos="2571750" algn="l"/>
                <a:tab pos="2882900" algn="l"/>
                <a:tab pos="3217863" algn="l"/>
                <a:tab pos="3560763" algn="l"/>
                <a:tab pos="3879850" algn="l"/>
                <a:tab pos="4171950" algn="l"/>
              </a:tabLst>
            </a:pPr>
            <a:r>
              <a:rPr lang="en-US" sz="800" b="0" dirty="0">
                <a:solidFill>
                  <a:schemeClr val="accent3"/>
                </a:solidFill>
                <a:latin typeface="Calibri" panose="020F0502020204030204" pitchFamily="34" charset="0"/>
              </a:rPr>
              <a:t>16(0)	13(2)	9(6)	8(7)	3(12)	2(13)	2(13)	0(13)</a:t>
            </a:r>
          </a:p>
        </p:txBody>
      </p:sp>
      <p:sp>
        <p:nvSpPr>
          <p:cNvPr id="33208" name="TextBox 33207">
            <a:extLst>
              <a:ext uri="{FF2B5EF4-FFF2-40B4-BE49-F238E27FC236}">
                <a16:creationId xmlns:a16="http://schemas.microsoft.com/office/drawing/2014/main" id="{E3A3239A-B32B-EC62-6846-5B58BF0F1CBB}"/>
              </a:ext>
            </a:extLst>
          </p:cNvPr>
          <p:cNvSpPr txBox="1"/>
          <p:nvPr/>
        </p:nvSpPr>
        <p:spPr bwMode="auto">
          <a:xfrm>
            <a:off x="989828" y="5371874"/>
            <a:ext cx="5580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700" b="0" dirty="0">
                <a:solidFill>
                  <a:schemeClr val="accent1"/>
                </a:solidFill>
                <a:latin typeface="Calibri" panose="020F0502020204030204" pitchFamily="34" charset="0"/>
              </a:rPr>
              <a:t>Rucaparib</a:t>
            </a:r>
          </a:p>
          <a:p>
            <a:pPr algn="r">
              <a:lnSpc>
                <a:spcPct val="100000"/>
              </a:lnSpc>
              <a:spcBef>
                <a:spcPts val="0"/>
              </a:spcBef>
              <a:spcAft>
                <a:spcPct val="0"/>
              </a:spcAft>
              <a:buClrTx/>
              <a:buFontTx/>
              <a:buNone/>
            </a:pPr>
            <a:r>
              <a:rPr lang="en-US" sz="700" b="0" dirty="0">
                <a:solidFill>
                  <a:schemeClr val="accent3"/>
                </a:solidFill>
                <a:latin typeface="Calibri" panose="020F0502020204030204" pitchFamily="34" charset="0"/>
              </a:rPr>
              <a:t>Placebo</a:t>
            </a:r>
          </a:p>
        </p:txBody>
      </p:sp>
      <p:sp>
        <p:nvSpPr>
          <p:cNvPr id="33209" name="TextBox 33208">
            <a:extLst>
              <a:ext uri="{FF2B5EF4-FFF2-40B4-BE49-F238E27FC236}">
                <a16:creationId xmlns:a16="http://schemas.microsoft.com/office/drawing/2014/main" id="{03FF64B1-F1A9-7577-9970-B13CB7F6263A}"/>
              </a:ext>
            </a:extLst>
          </p:cNvPr>
          <p:cNvSpPr txBox="1"/>
          <p:nvPr/>
        </p:nvSpPr>
        <p:spPr bwMode="auto">
          <a:xfrm>
            <a:off x="1410145" y="5380375"/>
            <a:ext cx="47244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312738" algn="l"/>
                <a:tab pos="612775" algn="l"/>
                <a:tab pos="938213" algn="l"/>
                <a:tab pos="1263650" algn="l"/>
                <a:tab pos="1590675" algn="l"/>
                <a:tab pos="1919288" algn="l"/>
                <a:tab pos="2262188" algn="l"/>
                <a:tab pos="2603500" algn="l"/>
                <a:tab pos="2909888" algn="l"/>
                <a:tab pos="3233738" algn="l"/>
                <a:tab pos="3549650" algn="l"/>
                <a:tab pos="3897313" algn="l"/>
                <a:tab pos="4222750" algn="l"/>
              </a:tabLst>
            </a:pPr>
            <a:r>
              <a:rPr lang="en-US" sz="700" b="0" dirty="0">
                <a:solidFill>
                  <a:schemeClr val="accent1"/>
                </a:solidFill>
                <a:latin typeface="Calibri" panose="020F0502020204030204" pitchFamily="34" charset="0"/>
              </a:rPr>
              <a:t>263(0)	248(6)	222(30)	192(53)	165(76)	142(95)	129(104) 	102(114)	80(117)	50(123)	31(125)	18(127)	6(127)	0(127)</a:t>
            </a:r>
          </a:p>
          <a:p>
            <a:pPr>
              <a:lnSpc>
                <a:spcPct val="100000"/>
              </a:lnSpc>
              <a:spcBef>
                <a:spcPts val="0"/>
              </a:spcBef>
              <a:spcAft>
                <a:spcPct val="0"/>
              </a:spcAft>
              <a:buClrTx/>
              <a:buFontTx/>
              <a:buNone/>
              <a:tabLst>
                <a:tab pos="338138" algn="l"/>
                <a:tab pos="655638" algn="l"/>
                <a:tab pos="973138" algn="l"/>
                <a:tab pos="1298575" algn="l"/>
                <a:tab pos="1633538" algn="l"/>
                <a:tab pos="1944688" algn="l"/>
                <a:tab pos="2278063" algn="l"/>
                <a:tab pos="2617788" algn="l"/>
                <a:tab pos="2938463" algn="l"/>
                <a:tab pos="3255963" algn="l"/>
                <a:tab pos="3579813" algn="l"/>
                <a:tab pos="3921125" algn="l"/>
                <a:tab pos="4232275" algn="l"/>
              </a:tabLst>
            </a:pPr>
            <a:r>
              <a:rPr lang="en-US" sz="700" b="0" dirty="0">
                <a:solidFill>
                  <a:schemeClr val="accent3"/>
                </a:solidFill>
                <a:latin typeface="Calibri" panose="020F0502020204030204" pitchFamily="34" charset="0"/>
              </a:rPr>
              <a:t>73(0)	66(6)	52(19)	45(25)	33(36)	32(37)	26(41)	18(44)	14(45)	8(47)	5(47)	3(47)	1(47)	0(47)</a:t>
            </a:r>
          </a:p>
        </p:txBody>
      </p:sp>
      <p:sp>
        <p:nvSpPr>
          <p:cNvPr id="33210" name="TextBox 33209">
            <a:extLst>
              <a:ext uri="{FF2B5EF4-FFF2-40B4-BE49-F238E27FC236}">
                <a16:creationId xmlns:a16="http://schemas.microsoft.com/office/drawing/2014/main" id="{453A2BDE-7450-359B-041A-A033D2FDCCFC}"/>
              </a:ext>
            </a:extLst>
          </p:cNvPr>
          <p:cNvSpPr txBox="1"/>
          <p:nvPr/>
        </p:nvSpPr>
        <p:spPr bwMode="auto">
          <a:xfrm>
            <a:off x="6316133" y="5368083"/>
            <a:ext cx="6349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800" b="0" dirty="0">
                <a:solidFill>
                  <a:schemeClr val="accent1"/>
                </a:solidFill>
                <a:latin typeface="Calibri" panose="020F0502020204030204" pitchFamily="34" charset="0"/>
              </a:rPr>
              <a:t>Rucaparib</a:t>
            </a:r>
          </a:p>
          <a:p>
            <a:pPr algn="r">
              <a:lnSpc>
                <a:spcPct val="100000"/>
              </a:lnSpc>
              <a:spcBef>
                <a:spcPts val="0"/>
              </a:spcBef>
              <a:spcAft>
                <a:spcPct val="0"/>
              </a:spcAft>
              <a:buClrTx/>
              <a:buFontTx/>
              <a:buNone/>
            </a:pPr>
            <a:r>
              <a:rPr lang="en-US" sz="800" b="0" dirty="0">
                <a:solidFill>
                  <a:schemeClr val="accent3"/>
                </a:solidFill>
                <a:latin typeface="Calibri" panose="020F0502020204030204" pitchFamily="34" charset="0"/>
              </a:rPr>
              <a:t>Placebo</a:t>
            </a:r>
          </a:p>
        </p:txBody>
      </p:sp>
      <p:sp>
        <p:nvSpPr>
          <p:cNvPr id="33211" name="TextBox 33210">
            <a:extLst>
              <a:ext uri="{FF2B5EF4-FFF2-40B4-BE49-F238E27FC236}">
                <a16:creationId xmlns:a16="http://schemas.microsoft.com/office/drawing/2014/main" id="{FC5A3F82-6A03-55CC-7C9F-2106F36F3F4C}"/>
              </a:ext>
            </a:extLst>
          </p:cNvPr>
          <p:cNvSpPr txBox="1"/>
          <p:nvPr/>
        </p:nvSpPr>
        <p:spPr bwMode="auto">
          <a:xfrm>
            <a:off x="6819976" y="5374079"/>
            <a:ext cx="46481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292100" algn="l"/>
                <a:tab pos="608013" algn="l"/>
                <a:tab pos="942975" algn="l"/>
                <a:tab pos="1287463" algn="l"/>
                <a:tab pos="1600200" algn="l"/>
                <a:tab pos="1925638" algn="l"/>
                <a:tab pos="2239963" algn="l"/>
                <a:tab pos="2549525" algn="l"/>
                <a:tab pos="2863850" algn="l"/>
                <a:tab pos="3209925" algn="l"/>
                <a:tab pos="3559175" algn="l"/>
                <a:tab pos="3879850" algn="l"/>
                <a:tab pos="4171950" algn="l"/>
              </a:tabLst>
            </a:pPr>
            <a:r>
              <a:rPr lang="en-US" sz="800" b="0" dirty="0">
                <a:solidFill>
                  <a:schemeClr val="accent1"/>
                </a:solidFill>
                <a:latin typeface="Calibri" panose="020F0502020204030204" pitchFamily="34" charset="0"/>
              </a:rPr>
              <a:t>164(0)	150(9)	129(27)	106(48)	80(73)	71(81)	61(89)	49(93)	34(97)	17(101)	11(101)	5(102)	1(103)	0(103)</a:t>
            </a:r>
          </a:p>
          <a:p>
            <a:pPr>
              <a:lnSpc>
                <a:spcPct val="100000"/>
              </a:lnSpc>
              <a:spcBef>
                <a:spcPts val="0"/>
              </a:spcBef>
              <a:spcAft>
                <a:spcPct val="0"/>
              </a:spcAft>
              <a:buClrTx/>
              <a:buFontTx/>
              <a:buNone/>
              <a:tabLst>
                <a:tab pos="325438" algn="l"/>
                <a:tab pos="633413" algn="l"/>
                <a:tab pos="954088" algn="l"/>
                <a:tab pos="1290638" algn="l"/>
                <a:tab pos="1614488" algn="l"/>
                <a:tab pos="1949450" algn="l"/>
                <a:tab pos="2263775" algn="l"/>
                <a:tab pos="2571750" algn="l"/>
                <a:tab pos="2882900" algn="l"/>
                <a:tab pos="3217863" algn="l"/>
                <a:tab pos="3560763" algn="l"/>
                <a:tab pos="3879850" algn="l"/>
                <a:tab pos="4171950" algn="l"/>
              </a:tabLst>
            </a:pPr>
            <a:r>
              <a:rPr lang="en-US" sz="800" b="0" dirty="0">
                <a:solidFill>
                  <a:schemeClr val="accent3"/>
                </a:solidFill>
                <a:latin typeface="Calibri" panose="020F0502020204030204" pitchFamily="34" charset="0"/>
              </a:rPr>
              <a:t>38(0)	31(5)	20(15)	15(19)	9(25)	7(27)	5(28)	0(31)</a:t>
            </a:r>
          </a:p>
        </p:txBody>
      </p:sp>
      <p:sp>
        <p:nvSpPr>
          <p:cNvPr id="33212" name="TextBox 33211">
            <a:extLst>
              <a:ext uri="{FF2B5EF4-FFF2-40B4-BE49-F238E27FC236}">
                <a16:creationId xmlns:a16="http://schemas.microsoft.com/office/drawing/2014/main" id="{E4B8E1A4-4213-CA39-F805-4B24D178AC13}"/>
              </a:ext>
            </a:extLst>
          </p:cNvPr>
          <p:cNvSpPr txBox="1"/>
          <p:nvPr/>
        </p:nvSpPr>
        <p:spPr bwMode="auto">
          <a:xfrm>
            <a:off x="6100763" y="3200755"/>
            <a:ext cx="11533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a:t>
            </a:r>
          </a:p>
        </p:txBody>
      </p:sp>
    </p:spTree>
    <p:extLst>
      <p:ext uri="{BB962C8B-B14F-4D97-AF65-F5344CB8AC3E}">
        <p14:creationId xmlns:p14="http://schemas.microsoft.com/office/powerpoint/2010/main" val="86350490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Disease Risk Subgroups From ATHENA-MONO:</a:t>
            </a:r>
            <a:br>
              <a:rPr lang="en-US" altLang="en-US" dirty="0"/>
            </a:br>
            <a:r>
              <a:rPr lang="en-US" dirty="0"/>
              <a:t>PFS by First-line CT Response*</a:t>
            </a:r>
            <a:endParaRPr lang="en-US" altLang="en-US" dirty="0"/>
          </a:p>
        </p:txBody>
      </p:sp>
      <p:sp>
        <p:nvSpPr>
          <p:cNvPr id="4" name="TextBox 3">
            <a:extLst>
              <a:ext uri="{FF2B5EF4-FFF2-40B4-BE49-F238E27FC236}">
                <a16:creationId xmlns:a16="http://schemas.microsoft.com/office/drawing/2014/main" id="{3D81C865-4F46-EE4D-7043-233A955E5411}"/>
              </a:ext>
            </a:extLst>
          </p:cNvPr>
          <p:cNvSpPr txBox="1"/>
          <p:nvPr/>
        </p:nvSpPr>
        <p:spPr bwMode="auto">
          <a:xfrm>
            <a:off x="1268758" y="5705942"/>
            <a:ext cx="979714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*Determined by scan per RECIST v1.1, at any time during first-line chemotherapy. No difference in treatment effect across subgroups based on Cox proportional model including interaction between subgroup and treatment effect in the ITT population. </a:t>
            </a:r>
          </a:p>
        </p:txBody>
      </p:sp>
      <p:sp>
        <p:nvSpPr>
          <p:cNvPr id="7" name="TextBox 6">
            <a:extLst>
              <a:ext uri="{FF2B5EF4-FFF2-40B4-BE49-F238E27FC236}">
                <a16:creationId xmlns:a16="http://schemas.microsoft.com/office/drawing/2014/main" id="{E8B736DE-C29B-D2E6-9CDB-5938254DB9C8}"/>
              </a:ext>
            </a:extLst>
          </p:cNvPr>
          <p:cNvSpPr txBox="1"/>
          <p:nvPr/>
        </p:nvSpPr>
        <p:spPr bwMode="auto">
          <a:xfrm>
            <a:off x="5780314" y="6342874"/>
            <a:ext cx="19763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Data cutoff: March 23, 2022.</a:t>
            </a:r>
          </a:p>
        </p:txBody>
      </p:sp>
      <p:grpSp>
        <p:nvGrpSpPr>
          <p:cNvPr id="8" name="Group 7">
            <a:extLst>
              <a:ext uri="{FF2B5EF4-FFF2-40B4-BE49-F238E27FC236}">
                <a16:creationId xmlns:a16="http://schemas.microsoft.com/office/drawing/2014/main" id="{77A6F452-AE5D-6F4F-B017-9EE7DF2577BC}"/>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D4735BC1-2487-5C46-12F7-93A8D92ADEC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9">
              <a:extLst>
                <a:ext uri="{FF2B5EF4-FFF2-40B4-BE49-F238E27FC236}">
                  <a16:creationId xmlns:a16="http://schemas.microsoft.com/office/drawing/2014/main" id="{A2BA637D-C6CD-0E01-B6B0-C74C5290F50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 Box 15">
            <a:extLst>
              <a:ext uri="{FF2B5EF4-FFF2-40B4-BE49-F238E27FC236}">
                <a16:creationId xmlns:a16="http://schemas.microsoft.com/office/drawing/2014/main" id="{E7515B82-285B-E404-9A44-68DE51E509AD}"/>
              </a:ext>
            </a:extLst>
          </p:cNvPr>
          <p:cNvSpPr txBox="1">
            <a:spLocks noChangeArrowheads="1"/>
          </p:cNvSpPr>
          <p:nvPr/>
        </p:nvSpPr>
        <p:spPr bwMode="auto">
          <a:xfrm>
            <a:off x="412751" y="6378046"/>
            <a:ext cx="7643854"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Kristeleit. ESMO Congress 2022. 527MO. Reproduced with permission.</a:t>
            </a:r>
            <a:endParaRPr lang="en-US" altLang="en-US" sz="1200" b="0" dirty="0">
              <a:solidFill>
                <a:schemeClr val="bg2"/>
              </a:solidFill>
              <a:latin typeface="Calibri" panose="020F0502020204030204" pitchFamily="34" charset="0"/>
            </a:endParaRPr>
          </a:p>
        </p:txBody>
      </p:sp>
      <p:sp>
        <p:nvSpPr>
          <p:cNvPr id="3" name="TextBox 2">
            <a:extLst>
              <a:ext uri="{FF2B5EF4-FFF2-40B4-BE49-F238E27FC236}">
                <a16:creationId xmlns:a16="http://schemas.microsoft.com/office/drawing/2014/main" id="{D4FA70F3-FADB-E60F-B6C8-10E13B2263E3}"/>
              </a:ext>
            </a:extLst>
          </p:cNvPr>
          <p:cNvSpPr txBox="1"/>
          <p:nvPr/>
        </p:nvSpPr>
        <p:spPr bwMode="auto">
          <a:xfrm>
            <a:off x="2509183" y="1464774"/>
            <a:ext cx="2036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Partial Response</a:t>
            </a:r>
          </a:p>
        </p:txBody>
      </p:sp>
      <p:sp>
        <p:nvSpPr>
          <p:cNvPr id="5" name="TextBox 4">
            <a:extLst>
              <a:ext uri="{FF2B5EF4-FFF2-40B4-BE49-F238E27FC236}">
                <a16:creationId xmlns:a16="http://schemas.microsoft.com/office/drawing/2014/main" id="{EA09626D-BAA7-DBB3-90D4-F2FE7EC5AB19}"/>
              </a:ext>
            </a:extLst>
          </p:cNvPr>
          <p:cNvSpPr txBox="1"/>
          <p:nvPr/>
        </p:nvSpPr>
        <p:spPr bwMode="auto">
          <a:xfrm>
            <a:off x="7774567" y="1464774"/>
            <a:ext cx="2275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Complete Response</a:t>
            </a:r>
          </a:p>
        </p:txBody>
      </p:sp>
      <p:sp>
        <p:nvSpPr>
          <p:cNvPr id="6" name="TextBox 5">
            <a:extLst>
              <a:ext uri="{FF2B5EF4-FFF2-40B4-BE49-F238E27FC236}">
                <a16:creationId xmlns:a16="http://schemas.microsoft.com/office/drawing/2014/main" id="{A57BDEE3-A989-27DF-AA41-08EC508F0602}"/>
              </a:ext>
            </a:extLst>
          </p:cNvPr>
          <p:cNvSpPr txBox="1"/>
          <p:nvPr/>
        </p:nvSpPr>
        <p:spPr bwMode="auto">
          <a:xfrm rot="16200000">
            <a:off x="607140" y="2253497"/>
            <a:ext cx="845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PFS (%)</a:t>
            </a:r>
          </a:p>
        </p:txBody>
      </p:sp>
      <p:sp>
        <p:nvSpPr>
          <p:cNvPr id="12" name="TextBox 11">
            <a:extLst>
              <a:ext uri="{FF2B5EF4-FFF2-40B4-BE49-F238E27FC236}">
                <a16:creationId xmlns:a16="http://schemas.microsoft.com/office/drawing/2014/main" id="{C8A5D217-88DC-B2EC-D7F1-300564EDCEBD}"/>
              </a:ext>
            </a:extLst>
          </p:cNvPr>
          <p:cNvSpPr txBox="1"/>
          <p:nvPr/>
        </p:nvSpPr>
        <p:spPr bwMode="auto">
          <a:xfrm rot="16200000">
            <a:off x="6110875" y="2253497"/>
            <a:ext cx="845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PFS (%)</a:t>
            </a:r>
          </a:p>
        </p:txBody>
      </p:sp>
      <p:sp>
        <p:nvSpPr>
          <p:cNvPr id="13" name="TextBox 12">
            <a:extLst>
              <a:ext uri="{FF2B5EF4-FFF2-40B4-BE49-F238E27FC236}">
                <a16:creationId xmlns:a16="http://schemas.microsoft.com/office/drawing/2014/main" id="{42431B42-02C0-E340-ECAA-179A2EB01296}"/>
              </a:ext>
            </a:extLst>
          </p:cNvPr>
          <p:cNvSpPr txBox="1"/>
          <p:nvPr/>
        </p:nvSpPr>
        <p:spPr bwMode="auto">
          <a:xfrm rot="16200000">
            <a:off x="607140" y="4281646"/>
            <a:ext cx="845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PFS (%)</a:t>
            </a:r>
          </a:p>
        </p:txBody>
      </p:sp>
      <p:sp>
        <p:nvSpPr>
          <p:cNvPr id="14" name="TextBox 13">
            <a:extLst>
              <a:ext uri="{FF2B5EF4-FFF2-40B4-BE49-F238E27FC236}">
                <a16:creationId xmlns:a16="http://schemas.microsoft.com/office/drawing/2014/main" id="{433AEE25-C062-898B-23D1-4875E2E15493}"/>
              </a:ext>
            </a:extLst>
          </p:cNvPr>
          <p:cNvSpPr txBox="1"/>
          <p:nvPr/>
        </p:nvSpPr>
        <p:spPr bwMode="auto">
          <a:xfrm rot="16200000">
            <a:off x="6110875" y="4281646"/>
            <a:ext cx="8450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PFS (%)</a:t>
            </a:r>
          </a:p>
        </p:txBody>
      </p:sp>
      <p:sp>
        <p:nvSpPr>
          <p:cNvPr id="15" name="TextBox 14">
            <a:extLst>
              <a:ext uri="{FF2B5EF4-FFF2-40B4-BE49-F238E27FC236}">
                <a16:creationId xmlns:a16="http://schemas.microsoft.com/office/drawing/2014/main" id="{019CE74C-485C-C286-D70A-9123C6FBA485}"/>
              </a:ext>
            </a:extLst>
          </p:cNvPr>
          <p:cNvSpPr txBox="1"/>
          <p:nvPr/>
        </p:nvSpPr>
        <p:spPr bwMode="auto">
          <a:xfrm>
            <a:off x="8914746" y="3168586"/>
            <a:ext cx="5196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sp>
        <p:nvSpPr>
          <p:cNvPr id="16" name="TextBox 15">
            <a:extLst>
              <a:ext uri="{FF2B5EF4-FFF2-40B4-BE49-F238E27FC236}">
                <a16:creationId xmlns:a16="http://schemas.microsoft.com/office/drawing/2014/main" id="{F77A6FD6-15D6-2101-3133-BD7E71C70218}"/>
              </a:ext>
            </a:extLst>
          </p:cNvPr>
          <p:cNvSpPr txBox="1"/>
          <p:nvPr/>
        </p:nvSpPr>
        <p:spPr bwMode="auto">
          <a:xfrm>
            <a:off x="8914746" y="5213608"/>
            <a:ext cx="5196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sp>
        <p:nvSpPr>
          <p:cNvPr id="17" name="TextBox 16">
            <a:extLst>
              <a:ext uri="{FF2B5EF4-FFF2-40B4-BE49-F238E27FC236}">
                <a16:creationId xmlns:a16="http://schemas.microsoft.com/office/drawing/2014/main" id="{2680D440-3695-0581-FA39-232023B4975F}"/>
              </a:ext>
            </a:extLst>
          </p:cNvPr>
          <p:cNvSpPr txBox="1"/>
          <p:nvPr/>
        </p:nvSpPr>
        <p:spPr bwMode="auto">
          <a:xfrm>
            <a:off x="3289670" y="3170607"/>
            <a:ext cx="5196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sp>
        <p:nvSpPr>
          <p:cNvPr id="18" name="TextBox 17">
            <a:extLst>
              <a:ext uri="{FF2B5EF4-FFF2-40B4-BE49-F238E27FC236}">
                <a16:creationId xmlns:a16="http://schemas.microsoft.com/office/drawing/2014/main" id="{2ACE7E57-94C4-8E2D-38CA-AF8915B0FCBC}"/>
              </a:ext>
            </a:extLst>
          </p:cNvPr>
          <p:cNvSpPr txBox="1"/>
          <p:nvPr/>
        </p:nvSpPr>
        <p:spPr bwMode="auto">
          <a:xfrm>
            <a:off x="3289670" y="5210668"/>
            <a:ext cx="5196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sp>
        <p:nvSpPr>
          <p:cNvPr id="19" name="Freeform: Shape 18">
            <a:extLst>
              <a:ext uri="{FF2B5EF4-FFF2-40B4-BE49-F238E27FC236}">
                <a16:creationId xmlns:a16="http://schemas.microsoft.com/office/drawing/2014/main" id="{86360207-942D-AB93-50C2-75A07B690559}"/>
              </a:ext>
            </a:extLst>
          </p:cNvPr>
          <p:cNvSpPr/>
          <p:nvPr/>
        </p:nvSpPr>
        <p:spPr bwMode="auto">
          <a:xfrm>
            <a:off x="1418427" y="1776013"/>
            <a:ext cx="4321689" cy="1297529"/>
          </a:xfrm>
          <a:custGeom>
            <a:avLst/>
            <a:gdLst>
              <a:gd name="connsiteX0" fmla="*/ 0 w 4321689"/>
              <a:gd name="connsiteY0" fmla="*/ 0 h 1297529"/>
              <a:gd name="connsiteX1" fmla="*/ 0 w 4321689"/>
              <a:gd name="connsiteY1" fmla="*/ 1297529 h 1297529"/>
              <a:gd name="connsiteX2" fmla="*/ 4321689 w 4321689"/>
              <a:gd name="connsiteY2" fmla="*/ 1297529 h 1297529"/>
            </a:gdLst>
            <a:ahLst/>
            <a:cxnLst>
              <a:cxn ang="0">
                <a:pos x="connsiteX0" y="connsiteY0"/>
              </a:cxn>
              <a:cxn ang="0">
                <a:pos x="connsiteX1" y="connsiteY1"/>
              </a:cxn>
              <a:cxn ang="0">
                <a:pos x="connsiteX2" y="connsiteY2"/>
              </a:cxn>
            </a:cxnLst>
            <a:rect l="l" t="t" r="r" b="b"/>
            <a:pathLst>
              <a:path w="4321689" h="1297529">
                <a:moveTo>
                  <a:pt x="0" y="0"/>
                </a:moveTo>
                <a:lnTo>
                  <a:pt x="0" y="1297529"/>
                </a:lnTo>
                <a:lnTo>
                  <a:pt x="4321689" y="1297529"/>
                </a:lnTo>
              </a:path>
            </a:pathLst>
          </a:custGeom>
          <a:noFill/>
          <a:ln w="28575">
            <a:solidFill>
              <a:schemeClr val="bg1"/>
            </a:solidFill>
            <a:miter lim="800000"/>
            <a:headEnd/>
            <a:tailEnd/>
          </a:ln>
        </p:spPr>
        <p:txBody>
          <a:bodyPr rtlCol="0" anchor="ctr"/>
          <a:lstStyle/>
          <a:p>
            <a:pPr algn="ctr"/>
            <a:endParaRPr lang="en-US" dirty="0"/>
          </a:p>
        </p:txBody>
      </p:sp>
      <p:grpSp>
        <p:nvGrpSpPr>
          <p:cNvPr id="28" name="Group 27">
            <a:extLst>
              <a:ext uri="{FF2B5EF4-FFF2-40B4-BE49-F238E27FC236}">
                <a16:creationId xmlns:a16="http://schemas.microsoft.com/office/drawing/2014/main" id="{B997F18C-3CA2-315B-4239-CE759EDA3AA1}"/>
              </a:ext>
            </a:extLst>
          </p:cNvPr>
          <p:cNvGrpSpPr/>
          <p:nvPr/>
        </p:nvGrpSpPr>
        <p:grpSpPr>
          <a:xfrm>
            <a:off x="1369046" y="1781122"/>
            <a:ext cx="57896" cy="1292421"/>
            <a:chOff x="1246445" y="1781122"/>
            <a:chExt cx="180497" cy="1292421"/>
          </a:xfrm>
        </p:grpSpPr>
        <p:cxnSp>
          <p:nvCxnSpPr>
            <p:cNvPr id="21" name="Straight Connector 20">
              <a:extLst>
                <a:ext uri="{FF2B5EF4-FFF2-40B4-BE49-F238E27FC236}">
                  <a16:creationId xmlns:a16="http://schemas.microsoft.com/office/drawing/2014/main" id="{5FB879D3-496E-E553-E9C4-B3E687DD6D24}"/>
                </a:ext>
              </a:extLst>
            </p:cNvPr>
            <p:cNvCxnSpPr>
              <a:cxnSpLocks/>
            </p:cNvCxnSpPr>
            <p:nvPr/>
          </p:nvCxnSpPr>
          <p:spPr bwMode="auto">
            <a:xfrm>
              <a:off x="1246445" y="1781122"/>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DE2E6562-56E3-7703-192D-C813DDAB7F6B}"/>
                </a:ext>
              </a:extLst>
            </p:cNvPr>
            <p:cNvCxnSpPr>
              <a:cxnSpLocks/>
            </p:cNvCxnSpPr>
            <p:nvPr/>
          </p:nvCxnSpPr>
          <p:spPr bwMode="auto">
            <a:xfrm>
              <a:off x="1246445" y="2039606"/>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0461972-4A0C-A057-350C-815B892F1AF8}"/>
                </a:ext>
              </a:extLst>
            </p:cNvPr>
            <p:cNvCxnSpPr>
              <a:cxnSpLocks/>
            </p:cNvCxnSpPr>
            <p:nvPr/>
          </p:nvCxnSpPr>
          <p:spPr bwMode="auto">
            <a:xfrm>
              <a:off x="1246445" y="2298090"/>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721E55CF-8F0F-C3FD-7EE6-2DB9D80C8B81}"/>
                </a:ext>
              </a:extLst>
            </p:cNvPr>
            <p:cNvCxnSpPr>
              <a:cxnSpLocks/>
            </p:cNvCxnSpPr>
            <p:nvPr/>
          </p:nvCxnSpPr>
          <p:spPr bwMode="auto">
            <a:xfrm>
              <a:off x="1246445" y="2556574"/>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CD0796D-1347-D9D5-B45B-52322D0842A6}"/>
                </a:ext>
              </a:extLst>
            </p:cNvPr>
            <p:cNvCxnSpPr>
              <a:cxnSpLocks/>
            </p:cNvCxnSpPr>
            <p:nvPr/>
          </p:nvCxnSpPr>
          <p:spPr bwMode="auto">
            <a:xfrm>
              <a:off x="1246445" y="2815058"/>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8436CC38-1AEE-524D-83F5-9D00820FF0E2}"/>
                </a:ext>
              </a:extLst>
            </p:cNvPr>
            <p:cNvCxnSpPr>
              <a:cxnSpLocks/>
            </p:cNvCxnSpPr>
            <p:nvPr/>
          </p:nvCxnSpPr>
          <p:spPr bwMode="auto">
            <a:xfrm>
              <a:off x="1246445" y="3073543"/>
              <a:ext cx="18049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0" name="Group 31759">
            <a:extLst>
              <a:ext uri="{FF2B5EF4-FFF2-40B4-BE49-F238E27FC236}">
                <a16:creationId xmlns:a16="http://schemas.microsoft.com/office/drawing/2014/main" id="{9D02E1C5-6715-2509-FB8F-CCEC65C51E03}"/>
              </a:ext>
            </a:extLst>
          </p:cNvPr>
          <p:cNvGrpSpPr/>
          <p:nvPr/>
        </p:nvGrpSpPr>
        <p:grpSpPr>
          <a:xfrm>
            <a:off x="1418426" y="3059920"/>
            <a:ext cx="4318281" cy="63003"/>
            <a:chOff x="1418426" y="3059920"/>
            <a:chExt cx="4318281" cy="127709"/>
          </a:xfrm>
        </p:grpSpPr>
        <p:cxnSp>
          <p:nvCxnSpPr>
            <p:cNvPr id="30" name="Straight Connector 29">
              <a:extLst>
                <a:ext uri="{FF2B5EF4-FFF2-40B4-BE49-F238E27FC236}">
                  <a16:creationId xmlns:a16="http://schemas.microsoft.com/office/drawing/2014/main" id="{48AC653C-6A71-9E5E-F937-B62E249B906F}"/>
                </a:ext>
              </a:extLst>
            </p:cNvPr>
            <p:cNvCxnSpPr>
              <a:cxnSpLocks/>
            </p:cNvCxnSpPr>
            <p:nvPr/>
          </p:nvCxnSpPr>
          <p:spPr bwMode="auto">
            <a:xfrm>
              <a:off x="14184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001BF78F-3024-938D-D0EC-BD89DA671542}"/>
                </a:ext>
              </a:extLst>
            </p:cNvPr>
            <p:cNvCxnSpPr>
              <a:cxnSpLocks/>
            </p:cNvCxnSpPr>
            <p:nvPr/>
          </p:nvCxnSpPr>
          <p:spPr bwMode="auto">
            <a:xfrm>
              <a:off x="17506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1C6B1139-1522-FC95-C2DF-A76007DF5C2E}"/>
                </a:ext>
              </a:extLst>
            </p:cNvPr>
            <p:cNvCxnSpPr>
              <a:cxnSpLocks/>
            </p:cNvCxnSpPr>
            <p:nvPr/>
          </p:nvCxnSpPr>
          <p:spPr bwMode="auto">
            <a:xfrm>
              <a:off x="20827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47" name="Straight Connector 31746">
              <a:extLst>
                <a:ext uri="{FF2B5EF4-FFF2-40B4-BE49-F238E27FC236}">
                  <a16:creationId xmlns:a16="http://schemas.microsoft.com/office/drawing/2014/main" id="{17F0B3A6-CA3F-E9D7-5A7D-74A14C79EAB1}"/>
                </a:ext>
              </a:extLst>
            </p:cNvPr>
            <p:cNvCxnSpPr>
              <a:cxnSpLocks/>
            </p:cNvCxnSpPr>
            <p:nvPr/>
          </p:nvCxnSpPr>
          <p:spPr bwMode="auto">
            <a:xfrm>
              <a:off x="24149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3B5F4999-BF0C-014A-E0A4-FA262682BDBF}"/>
                </a:ext>
              </a:extLst>
            </p:cNvPr>
            <p:cNvCxnSpPr>
              <a:cxnSpLocks/>
            </p:cNvCxnSpPr>
            <p:nvPr/>
          </p:nvCxnSpPr>
          <p:spPr bwMode="auto">
            <a:xfrm>
              <a:off x="27471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395CA812-2EB2-B32A-1214-28FCB04BF74A}"/>
                </a:ext>
              </a:extLst>
            </p:cNvPr>
            <p:cNvCxnSpPr>
              <a:cxnSpLocks/>
            </p:cNvCxnSpPr>
            <p:nvPr/>
          </p:nvCxnSpPr>
          <p:spPr bwMode="auto">
            <a:xfrm>
              <a:off x="30793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1302DA44-0C84-BC2E-A263-578FEA498960}"/>
                </a:ext>
              </a:extLst>
            </p:cNvPr>
            <p:cNvCxnSpPr>
              <a:cxnSpLocks/>
            </p:cNvCxnSpPr>
            <p:nvPr/>
          </p:nvCxnSpPr>
          <p:spPr bwMode="auto">
            <a:xfrm>
              <a:off x="34114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85545AF5-6C65-3E12-68E6-BA34BCA078EE}"/>
                </a:ext>
              </a:extLst>
            </p:cNvPr>
            <p:cNvCxnSpPr>
              <a:cxnSpLocks/>
            </p:cNvCxnSpPr>
            <p:nvPr/>
          </p:nvCxnSpPr>
          <p:spPr bwMode="auto">
            <a:xfrm>
              <a:off x="37436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872D826F-9DA9-DAD4-0B27-FB28ACDEAFCB}"/>
                </a:ext>
              </a:extLst>
            </p:cNvPr>
            <p:cNvCxnSpPr>
              <a:cxnSpLocks/>
            </p:cNvCxnSpPr>
            <p:nvPr/>
          </p:nvCxnSpPr>
          <p:spPr bwMode="auto">
            <a:xfrm>
              <a:off x="40758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53" name="Straight Connector 31752">
              <a:extLst>
                <a:ext uri="{FF2B5EF4-FFF2-40B4-BE49-F238E27FC236}">
                  <a16:creationId xmlns:a16="http://schemas.microsoft.com/office/drawing/2014/main" id="{17075AD8-F419-02BE-1B28-F617DCD8ED9A}"/>
                </a:ext>
              </a:extLst>
            </p:cNvPr>
            <p:cNvCxnSpPr>
              <a:cxnSpLocks/>
            </p:cNvCxnSpPr>
            <p:nvPr/>
          </p:nvCxnSpPr>
          <p:spPr bwMode="auto">
            <a:xfrm>
              <a:off x="44080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54" name="Straight Connector 31753">
              <a:extLst>
                <a:ext uri="{FF2B5EF4-FFF2-40B4-BE49-F238E27FC236}">
                  <a16:creationId xmlns:a16="http://schemas.microsoft.com/office/drawing/2014/main" id="{45E2D1CF-96B8-D5BC-5687-3C654CC3586E}"/>
                </a:ext>
              </a:extLst>
            </p:cNvPr>
            <p:cNvCxnSpPr>
              <a:cxnSpLocks/>
            </p:cNvCxnSpPr>
            <p:nvPr/>
          </p:nvCxnSpPr>
          <p:spPr bwMode="auto">
            <a:xfrm>
              <a:off x="47401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55" name="Straight Connector 31754">
              <a:extLst>
                <a:ext uri="{FF2B5EF4-FFF2-40B4-BE49-F238E27FC236}">
                  <a16:creationId xmlns:a16="http://schemas.microsoft.com/office/drawing/2014/main" id="{67441AC1-B9EA-1532-6CEC-9B961AEBAB69}"/>
                </a:ext>
              </a:extLst>
            </p:cNvPr>
            <p:cNvCxnSpPr>
              <a:cxnSpLocks/>
            </p:cNvCxnSpPr>
            <p:nvPr/>
          </p:nvCxnSpPr>
          <p:spPr bwMode="auto">
            <a:xfrm>
              <a:off x="50723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10651F67-7279-CDCD-2411-740FCC3861F9}"/>
                </a:ext>
              </a:extLst>
            </p:cNvPr>
            <p:cNvCxnSpPr>
              <a:cxnSpLocks/>
            </p:cNvCxnSpPr>
            <p:nvPr/>
          </p:nvCxnSpPr>
          <p:spPr bwMode="auto">
            <a:xfrm>
              <a:off x="54045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A5917E26-1311-728B-D49B-5E50C8359844}"/>
                </a:ext>
              </a:extLst>
            </p:cNvPr>
            <p:cNvCxnSpPr>
              <a:cxnSpLocks/>
            </p:cNvCxnSpPr>
            <p:nvPr/>
          </p:nvCxnSpPr>
          <p:spPr bwMode="auto">
            <a:xfrm>
              <a:off x="5736707" y="3059920"/>
              <a:ext cx="0" cy="127709"/>
            </a:xfrm>
            <a:prstGeom prst="line">
              <a:avLst/>
            </a:prstGeom>
            <a:noFill/>
            <a:ln w="28575" cap="flat" cmpd="sng" algn="ctr">
              <a:solidFill>
                <a:schemeClr val="bg1"/>
              </a:solidFill>
              <a:prstDash val="solid"/>
              <a:round/>
              <a:headEnd type="none" w="med" len="med"/>
              <a:tailEnd type="none" w="med" len="med"/>
            </a:ln>
            <a:effectLst/>
          </p:spPr>
        </p:cxnSp>
      </p:grpSp>
      <p:sp>
        <p:nvSpPr>
          <p:cNvPr id="31761" name="TextBox 31760">
            <a:extLst>
              <a:ext uri="{FF2B5EF4-FFF2-40B4-BE49-F238E27FC236}">
                <a16:creationId xmlns:a16="http://schemas.microsoft.com/office/drawing/2014/main" id="{EDD4820C-85CC-83AD-8E35-C9900D0464BD}"/>
              </a:ext>
            </a:extLst>
          </p:cNvPr>
          <p:cNvSpPr txBox="1"/>
          <p:nvPr/>
        </p:nvSpPr>
        <p:spPr bwMode="auto">
          <a:xfrm>
            <a:off x="1188549" y="2935615"/>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762" name="TextBox 31761">
            <a:extLst>
              <a:ext uri="{FF2B5EF4-FFF2-40B4-BE49-F238E27FC236}">
                <a16:creationId xmlns:a16="http://schemas.microsoft.com/office/drawing/2014/main" id="{779E5390-0143-F2BC-A55E-50E71551877A}"/>
              </a:ext>
            </a:extLst>
          </p:cNvPr>
          <p:cNvSpPr txBox="1"/>
          <p:nvPr/>
        </p:nvSpPr>
        <p:spPr bwMode="auto">
          <a:xfrm>
            <a:off x="1289014" y="30497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763" name="TextBox 31762">
            <a:extLst>
              <a:ext uri="{FF2B5EF4-FFF2-40B4-BE49-F238E27FC236}">
                <a16:creationId xmlns:a16="http://schemas.microsoft.com/office/drawing/2014/main" id="{6BEE0DB5-DBB7-2815-ADC2-42A6BEA69404}"/>
              </a:ext>
            </a:extLst>
          </p:cNvPr>
          <p:cNvSpPr txBox="1"/>
          <p:nvPr/>
        </p:nvSpPr>
        <p:spPr bwMode="auto">
          <a:xfrm>
            <a:off x="1622762" y="30497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1764" name="TextBox 31763">
            <a:extLst>
              <a:ext uri="{FF2B5EF4-FFF2-40B4-BE49-F238E27FC236}">
                <a16:creationId xmlns:a16="http://schemas.microsoft.com/office/drawing/2014/main" id="{73DEBE43-0FB3-254A-4515-D6C5E3672C04}"/>
              </a:ext>
            </a:extLst>
          </p:cNvPr>
          <p:cNvSpPr txBox="1"/>
          <p:nvPr/>
        </p:nvSpPr>
        <p:spPr bwMode="auto">
          <a:xfrm>
            <a:off x="1954806" y="30497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1765" name="TextBox 31764">
            <a:extLst>
              <a:ext uri="{FF2B5EF4-FFF2-40B4-BE49-F238E27FC236}">
                <a16:creationId xmlns:a16="http://schemas.microsoft.com/office/drawing/2014/main" id="{16FDE314-40D5-E79E-4F0D-E91CE7BB5FE2}"/>
              </a:ext>
            </a:extLst>
          </p:cNvPr>
          <p:cNvSpPr txBox="1"/>
          <p:nvPr/>
        </p:nvSpPr>
        <p:spPr bwMode="auto">
          <a:xfrm>
            <a:off x="2278337" y="30497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31766" name="TextBox 31765">
            <a:extLst>
              <a:ext uri="{FF2B5EF4-FFF2-40B4-BE49-F238E27FC236}">
                <a16:creationId xmlns:a16="http://schemas.microsoft.com/office/drawing/2014/main" id="{5D747AC6-8030-6B62-978C-0717B355C4EA}"/>
              </a:ext>
            </a:extLst>
          </p:cNvPr>
          <p:cNvSpPr txBox="1"/>
          <p:nvPr/>
        </p:nvSpPr>
        <p:spPr bwMode="auto">
          <a:xfrm>
            <a:off x="2583136"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1767" name="TextBox 31766">
            <a:extLst>
              <a:ext uri="{FF2B5EF4-FFF2-40B4-BE49-F238E27FC236}">
                <a16:creationId xmlns:a16="http://schemas.microsoft.com/office/drawing/2014/main" id="{90365910-F4FF-6592-B7AD-A36836C7D7F3}"/>
              </a:ext>
            </a:extLst>
          </p:cNvPr>
          <p:cNvSpPr txBox="1"/>
          <p:nvPr/>
        </p:nvSpPr>
        <p:spPr bwMode="auto">
          <a:xfrm>
            <a:off x="2913478"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1768" name="TextBox 31767">
            <a:extLst>
              <a:ext uri="{FF2B5EF4-FFF2-40B4-BE49-F238E27FC236}">
                <a16:creationId xmlns:a16="http://schemas.microsoft.com/office/drawing/2014/main" id="{75962AFD-B91D-0112-289B-009479C03ADA}"/>
              </a:ext>
            </a:extLst>
          </p:cNvPr>
          <p:cNvSpPr txBox="1"/>
          <p:nvPr/>
        </p:nvSpPr>
        <p:spPr bwMode="auto">
          <a:xfrm>
            <a:off x="3240414"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1769" name="TextBox 31768">
            <a:extLst>
              <a:ext uri="{FF2B5EF4-FFF2-40B4-BE49-F238E27FC236}">
                <a16:creationId xmlns:a16="http://schemas.microsoft.com/office/drawing/2014/main" id="{8AB93137-7A27-4323-ED09-BD01219CA756}"/>
              </a:ext>
            </a:extLst>
          </p:cNvPr>
          <p:cNvSpPr txBox="1"/>
          <p:nvPr/>
        </p:nvSpPr>
        <p:spPr bwMode="auto">
          <a:xfrm>
            <a:off x="3584379"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1770" name="TextBox 31769">
            <a:extLst>
              <a:ext uri="{FF2B5EF4-FFF2-40B4-BE49-F238E27FC236}">
                <a16:creationId xmlns:a16="http://schemas.microsoft.com/office/drawing/2014/main" id="{AFAF45E4-34E8-50C6-46CF-A6B34BA18403}"/>
              </a:ext>
            </a:extLst>
          </p:cNvPr>
          <p:cNvSpPr txBox="1"/>
          <p:nvPr/>
        </p:nvSpPr>
        <p:spPr bwMode="auto">
          <a:xfrm>
            <a:off x="3913017"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31771" name="TextBox 31770">
            <a:extLst>
              <a:ext uri="{FF2B5EF4-FFF2-40B4-BE49-F238E27FC236}">
                <a16:creationId xmlns:a16="http://schemas.microsoft.com/office/drawing/2014/main" id="{F0595076-3014-8E13-C10E-53D647B7440A}"/>
              </a:ext>
            </a:extLst>
          </p:cNvPr>
          <p:cNvSpPr txBox="1"/>
          <p:nvPr/>
        </p:nvSpPr>
        <p:spPr bwMode="auto">
          <a:xfrm>
            <a:off x="4248468"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1772" name="TextBox 31771">
            <a:extLst>
              <a:ext uri="{FF2B5EF4-FFF2-40B4-BE49-F238E27FC236}">
                <a16:creationId xmlns:a16="http://schemas.microsoft.com/office/drawing/2014/main" id="{22CDE52A-8A60-A352-6B57-FA6E74AED7CC}"/>
              </a:ext>
            </a:extLst>
          </p:cNvPr>
          <p:cNvSpPr txBox="1"/>
          <p:nvPr/>
        </p:nvSpPr>
        <p:spPr bwMode="auto">
          <a:xfrm>
            <a:off x="4575404"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1773" name="TextBox 31772">
            <a:extLst>
              <a:ext uri="{FF2B5EF4-FFF2-40B4-BE49-F238E27FC236}">
                <a16:creationId xmlns:a16="http://schemas.microsoft.com/office/drawing/2014/main" id="{EE92697A-EDE9-A741-248F-9F817A9CF62B}"/>
              </a:ext>
            </a:extLst>
          </p:cNvPr>
          <p:cNvSpPr txBox="1"/>
          <p:nvPr/>
        </p:nvSpPr>
        <p:spPr bwMode="auto">
          <a:xfrm>
            <a:off x="4904043"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1774" name="TextBox 31773">
            <a:extLst>
              <a:ext uri="{FF2B5EF4-FFF2-40B4-BE49-F238E27FC236}">
                <a16:creationId xmlns:a16="http://schemas.microsoft.com/office/drawing/2014/main" id="{33F03ACE-B958-E1D7-7799-7FF724A4DBBD}"/>
              </a:ext>
            </a:extLst>
          </p:cNvPr>
          <p:cNvSpPr txBox="1"/>
          <p:nvPr/>
        </p:nvSpPr>
        <p:spPr bwMode="auto">
          <a:xfrm>
            <a:off x="5242899"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1775" name="TextBox 31774">
            <a:extLst>
              <a:ext uri="{FF2B5EF4-FFF2-40B4-BE49-F238E27FC236}">
                <a16:creationId xmlns:a16="http://schemas.microsoft.com/office/drawing/2014/main" id="{E03A1256-FFDA-F1C7-707A-37749EBF79EB}"/>
              </a:ext>
            </a:extLst>
          </p:cNvPr>
          <p:cNvSpPr txBox="1"/>
          <p:nvPr/>
        </p:nvSpPr>
        <p:spPr bwMode="auto">
          <a:xfrm>
            <a:off x="5571538"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31776" name="TextBox 31775">
            <a:extLst>
              <a:ext uri="{FF2B5EF4-FFF2-40B4-BE49-F238E27FC236}">
                <a16:creationId xmlns:a16="http://schemas.microsoft.com/office/drawing/2014/main" id="{7F47B2A8-DBA6-9ABE-1F57-1ACF15A07982}"/>
              </a:ext>
            </a:extLst>
          </p:cNvPr>
          <p:cNvSpPr txBox="1"/>
          <p:nvPr/>
        </p:nvSpPr>
        <p:spPr bwMode="auto">
          <a:xfrm>
            <a:off x="1106816" y="2678493"/>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1777" name="TextBox 31776">
            <a:extLst>
              <a:ext uri="{FF2B5EF4-FFF2-40B4-BE49-F238E27FC236}">
                <a16:creationId xmlns:a16="http://schemas.microsoft.com/office/drawing/2014/main" id="{368CDF8D-5864-C12A-4E8C-E24342908F01}"/>
              </a:ext>
            </a:extLst>
          </p:cNvPr>
          <p:cNvSpPr txBox="1"/>
          <p:nvPr/>
        </p:nvSpPr>
        <p:spPr bwMode="auto">
          <a:xfrm>
            <a:off x="1106816" y="2409452"/>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1778" name="TextBox 31777">
            <a:extLst>
              <a:ext uri="{FF2B5EF4-FFF2-40B4-BE49-F238E27FC236}">
                <a16:creationId xmlns:a16="http://schemas.microsoft.com/office/drawing/2014/main" id="{A4A3B227-286E-AEB1-BECE-052FF59528EE}"/>
              </a:ext>
            </a:extLst>
          </p:cNvPr>
          <p:cNvSpPr txBox="1"/>
          <p:nvPr/>
        </p:nvSpPr>
        <p:spPr bwMode="auto">
          <a:xfrm>
            <a:off x="1106816" y="2160844"/>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1779" name="TextBox 31778">
            <a:extLst>
              <a:ext uri="{FF2B5EF4-FFF2-40B4-BE49-F238E27FC236}">
                <a16:creationId xmlns:a16="http://schemas.microsoft.com/office/drawing/2014/main" id="{CBE2820A-74A6-1248-FDA1-B271084AEDD6}"/>
              </a:ext>
            </a:extLst>
          </p:cNvPr>
          <p:cNvSpPr txBox="1"/>
          <p:nvPr/>
        </p:nvSpPr>
        <p:spPr bwMode="auto">
          <a:xfrm>
            <a:off x="1106816" y="1902019"/>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1780" name="TextBox 31779">
            <a:extLst>
              <a:ext uri="{FF2B5EF4-FFF2-40B4-BE49-F238E27FC236}">
                <a16:creationId xmlns:a16="http://schemas.microsoft.com/office/drawing/2014/main" id="{21FFBE32-E271-929C-5EF4-303A9612833E}"/>
              </a:ext>
            </a:extLst>
          </p:cNvPr>
          <p:cNvSpPr txBox="1"/>
          <p:nvPr/>
        </p:nvSpPr>
        <p:spPr bwMode="auto">
          <a:xfrm>
            <a:off x="1037001" y="1646600"/>
            <a:ext cx="4750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1781" name="Freeform: Shape 31780">
            <a:extLst>
              <a:ext uri="{FF2B5EF4-FFF2-40B4-BE49-F238E27FC236}">
                <a16:creationId xmlns:a16="http://schemas.microsoft.com/office/drawing/2014/main" id="{EF3CFF80-D95A-5C6D-51EC-1739D60D572D}"/>
              </a:ext>
            </a:extLst>
          </p:cNvPr>
          <p:cNvSpPr/>
          <p:nvPr/>
        </p:nvSpPr>
        <p:spPr bwMode="auto">
          <a:xfrm>
            <a:off x="6983108" y="1781813"/>
            <a:ext cx="4321689" cy="1297529"/>
          </a:xfrm>
          <a:custGeom>
            <a:avLst/>
            <a:gdLst>
              <a:gd name="connsiteX0" fmla="*/ 0 w 4321689"/>
              <a:gd name="connsiteY0" fmla="*/ 0 h 1297529"/>
              <a:gd name="connsiteX1" fmla="*/ 0 w 4321689"/>
              <a:gd name="connsiteY1" fmla="*/ 1297529 h 1297529"/>
              <a:gd name="connsiteX2" fmla="*/ 4321689 w 4321689"/>
              <a:gd name="connsiteY2" fmla="*/ 1297529 h 1297529"/>
            </a:gdLst>
            <a:ahLst/>
            <a:cxnLst>
              <a:cxn ang="0">
                <a:pos x="connsiteX0" y="connsiteY0"/>
              </a:cxn>
              <a:cxn ang="0">
                <a:pos x="connsiteX1" y="connsiteY1"/>
              </a:cxn>
              <a:cxn ang="0">
                <a:pos x="connsiteX2" y="connsiteY2"/>
              </a:cxn>
            </a:cxnLst>
            <a:rect l="l" t="t" r="r" b="b"/>
            <a:pathLst>
              <a:path w="4321689" h="1297529">
                <a:moveTo>
                  <a:pt x="0" y="0"/>
                </a:moveTo>
                <a:lnTo>
                  <a:pt x="0" y="1297529"/>
                </a:lnTo>
                <a:lnTo>
                  <a:pt x="4321689" y="1297529"/>
                </a:lnTo>
              </a:path>
            </a:pathLst>
          </a:custGeom>
          <a:noFill/>
          <a:ln w="28575">
            <a:solidFill>
              <a:schemeClr val="bg1"/>
            </a:solidFill>
            <a:miter lim="800000"/>
            <a:headEnd/>
            <a:tailEnd/>
          </a:ln>
        </p:spPr>
        <p:txBody>
          <a:bodyPr rtlCol="0" anchor="ctr"/>
          <a:lstStyle/>
          <a:p>
            <a:pPr algn="ctr"/>
            <a:endParaRPr lang="en-US" dirty="0"/>
          </a:p>
        </p:txBody>
      </p:sp>
      <p:grpSp>
        <p:nvGrpSpPr>
          <p:cNvPr id="31782" name="Group 31781">
            <a:extLst>
              <a:ext uri="{FF2B5EF4-FFF2-40B4-BE49-F238E27FC236}">
                <a16:creationId xmlns:a16="http://schemas.microsoft.com/office/drawing/2014/main" id="{F3DA75B1-271F-023B-0568-F0390DECA8A7}"/>
              </a:ext>
            </a:extLst>
          </p:cNvPr>
          <p:cNvGrpSpPr/>
          <p:nvPr/>
        </p:nvGrpSpPr>
        <p:grpSpPr>
          <a:xfrm>
            <a:off x="6933727" y="1786922"/>
            <a:ext cx="57896" cy="1292421"/>
            <a:chOff x="1246445" y="1781122"/>
            <a:chExt cx="180497" cy="1292421"/>
          </a:xfrm>
        </p:grpSpPr>
        <p:cxnSp>
          <p:nvCxnSpPr>
            <p:cNvPr id="31783" name="Straight Connector 31782">
              <a:extLst>
                <a:ext uri="{FF2B5EF4-FFF2-40B4-BE49-F238E27FC236}">
                  <a16:creationId xmlns:a16="http://schemas.microsoft.com/office/drawing/2014/main" id="{441CAC0B-423C-02D4-4B99-04A55B6BA279}"/>
                </a:ext>
              </a:extLst>
            </p:cNvPr>
            <p:cNvCxnSpPr>
              <a:cxnSpLocks/>
            </p:cNvCxnSpPr>
            <p:nvPr/>
          </p:nvCxnSpPr>
          <p:spPr bwMode="auto">
            <a:xfrm>
              <a:off x="1246445" y="1781122"/>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6EE70662-09A4-FB01-9486-683033F70167}"/>
                </a:ext>
              </a:extLst>
            </p:cNvPr>
            <p:cNvCxnSpPr>
              <a:cxnSpLocks/>
            </p:cNvCxnSpPr>
            <p:nvPr/>
          </p:nvCxnSpPr>
          <p:spPr bwMode="auto">
            <a:xfrm>
              <a:off x="1246445" y="2039606"/>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4ED57B80-E306-6BCD-4F0F-2917D5ACF3F6}"/>
                </a:ext>
              </a:extLst>
            </p:cNvPr>
            <p:cNvCxnSpPr>
              <a:cxnSpLocks/>
            </p:cNvCxnSpPr>
            <p:nvPr/>
          </p:nvCxnSpPr>
          <p:spPr bwMode="auto">
            <a:xfrm>
              <a:off x="1246445" y="2298090"/>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92BBE418-64FB-0C80-5037-52CACC184BF1}"/>
                </a:ext>
              </a:extLst>
            </p:cNvPr>
            <p:cNvCxnSpPr>
              <a:cxnSpLocks/>
            </p:cNvCxnSpPr>
            <p:nvPr/>
          </p:nvCxnSpPr>
          <p:spPr bwMode="auto">
            <a:xfrm>
              <a:off x="1246445" y="2556574"/>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A2AA144D-4C40-3DF8-AF62-953B0862B181}"/>
                </a:ext>
              </a:extLst>
            </p:cNvPr>
            <p:cNvCxnSpPr>
              <a:cxnSpLocks/>
            </p:cNvCxnSpPr>
            <p:nvPr/>
          </p:nvCxnSpPr>
          <p:spPr bwMode="auto">
            <a:xfrm>
              <a:off x="1246445" y="2815058"/>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9C8205FA-B493-D1B3-7E3E-EB1C390EE6ED}"/>
                </a:ext>
              </a:extLst>
            </p:cNvPr>
            <p:cNvCxnSpPr>
              <a:cxnSpLocks/>
            </p:cNvCxnSpPr>
            <p:nvPr/>
          </p:nvCxnSpPr>
          <p:spPr bwMode="auto">
            <a:xfrm>
              <a:off x="1246445" y="3073543"/>
              <a:ext cx="18049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89" name="Group 31788">
            <a:extLst>
              <a:ext uri="{FF2B5EF4-FFF2-40B4-BE49-F238E27FC236}">
                <a16:creationId xmlns:a16="http://schemas.microsoft.com/office/drawing/2014/main" id="{D01941CA-0C6F-AC2D-0E05-732D876ED6D7}"/>
              </a:ext>
            </a:extLst>
          </p:cNvPr>
          <p:cNvGrpSpPr/>
          <p:nvPr/>
        </p:nvGrpSpPr>
        <p:grpSpPr>
          <a:xfrm>
            <a:off x="6983107" y="3065720"/>
            <a:ext cx="4318281" cy="63003"/>
            <a:chOff x="1418426" y="3059920"/>
            <a:chExt cx="4318281" cy="127709"/>
          </a:xfrm>
        </p:grpSpPr>
        <p:cxnSp>
          <p:nvCxnSpPr>
            <p:cNvPr id="31790" name="Straight Connector 31789">
              <a:extLst>
                <a:ext uri="{FF2B5EF4-FFF2-40B4-BE49-F238E27FC236}">
                  <a16:creationId xmlns:a16="http://schemas.microsoft.com/office/drawing/2014/main" id="{6E054649-AAE0-2929-5CF3-68376E713BA0}"/>
                </a:ext>
              </a:extLst>
            </p:cNvPr>
            <p:cNvCxnSpPr>
              <a:cxnSpLocks/>
            </p:cNvCxnSpPr>
            <p:nvPr/>
          </p:nvCxnSpPr>
          <p:spPr bwMode="auto">
            <a:xfrm>
              <a:off x="14184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301EFF2E-0D20-24D9-B416-6CE8B55F31A2}"/>
                </a:ext>
              </a:extLst>
            </p:cNvPr>
            <p:cNvCxnSpPr>
              <a:cxnSpLocks/>
            </p:cNvCxnSpPr>
            <p:nvPr/>
          </p:nvCxnSpPr>
          <p:spPr bwMode="auto">
            <a:xfrm>
              <a:off x="17506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8A17DB80-4775-F47E-A4CD-320AB6F28FDE}"/>
                </a:ext>
              </a:extLst>
            </p:cNvPr>
            <p:cNvCxnSpPr>
              <a:cxnSpLocks/>
            </p:cNvCxnSpPr>
            <p:nvPr/>
          </p:nvCxnSpPr>
          <p:spPr bwMode="auto">
            <a:xfrm>
              <a:off x="20827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FCD8F91B-ED8B-A53B-FF08-D97DD716FFEB}"/>
                </a:ext>
              </a:extLst>
            </p:cNvPr>
            <p:cNvCxnSpPr>
              <a:cxnSpLocks/>
            </p:cNvCxnSpPr>
            <p:nvPr/>
          </p:nvCxnSpPr>
          <p:spPr bwMode="auto">
            <a:xfrm>
              <a:off x="24149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9CEE5D6C-12E5-3404-52AC-72FEE4705607}"/>
                </a:ext>
              </a:extLst>
            </p:cNvPr>
            <p:cNvCxnSpPr>
              <a:cxnSpLocks/>
            </p:cNvCxnSpPr>
            <p:nvPr/>
          </p:nvCxnSpPr>
          <p:spPr bwMode="auto">
            <a:xfrm>
              <a:off x="27471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1BC39302-BE30-2166-61BA-11B1C29570BE}"/>
                </a:ext>
              </a:extLst>
            </p:cNvPr>
            <p:cNvCxnSpPr>
              <a:cxnSpLocks/>
            </p:cNvCxnSpPr>
            <p:nvPr/>
          </p:nvCxnSpPr>
          <p:spPr bwMode="auto">
            <a:xfrm>
              <a:off x="30793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C7A4A64D-7AB3-3F62-B12B-7C069B2FD9F4}"/>
                </a:ext>
              </a:extLst>
            </p:cNvPr>
            <p:cNvCxnSpPr>
              <a:cxnSpLocks/>
            </p:cNvCxnSpPr>
            <p:nvPr/>
          </p:nvCxnSpPr>
          <p:spPr bwMode="auto">
            <a:xfrm>
              <a:off x="34114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E3201BF9-A1D6-6045-4D28-DBE22D6D938C}"/>
                </a:ext>
              </a:extLst>
            </p:cNvPr>
            <p:cNvCxnSpPr>
              <a:cxnSpLocks/>
            </p:cNvCxnSpPr>
            <p:nvPr/>
          </p:nvCxnSpPr>
          <p:spPr bwMode="auto">
            <a:xfrm>
              <a:off x="37436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788BFD12-4160-1849-BC99-970E947CBA0B}"/>
                </a:ext>
              </a:extLst>
            </p:cNvPr>
            <p:cNvCxnSpPr>
              <a:cxnSpLocks/>
            </p:cNvCxnSpPr>
            <p:nvPr/>
          </p:nvCxnSpPr>
          <p:spPr bwMode="auto">
            <a:xfrm>
              <a:off x="40758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F954C733-D6BB-8AE0-8B1D-C0EC727205EF}"/>
                </a:ext>
              </a:extLst>
            </p:cNvPr>
            <p:cNvCxnSpPr>
              <a:cxnSpLocks/>
            </p:cNvCxnSpPr>
            <p:nvPr/>
          </p:nvCxnSpPr>
          <p:spPr bwMode="auto">
            <a:xfrm>
              <a:off x="44080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9B103F02-6426-6E58-9D06-8A99B636212D}"/>
                </a:ext>
              </a:extLst>
            </p:cNvPr>
            <p:cNvCxnSpPr>
              <a:cxnSpLocks/>
            </p:cNvCxnSpPr>
            <p:nvPr/>
          </p:nvCxnSpPr>
          <p:spPr bwMode="auto">
            <a:xfrm>
              <a:off x="47401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68D540D3-E9AD-F5CE-3007-A9F13C00E2B3}"/>
                </a:ext>
              </a:extLst>
            </p:cNvPr>
            <p:cNvCxnSpPr>
              <a:cxnSpLocks/>
            </p:cNvCxnSpPr>
            <p:nvPr/>
          </p:nvCxnSpPr>
          <p:spPr bwMode="auto">
            <a:xfrm>
              <a:off x="50723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DBE2E9E0-6A32-0714-88C4-A10D17B6CDC6}"/>
                </a:ext>
              </a:extLst>
            </p:cNvPr>
            <p:cNvCxnSpPr>
              <a:cxnSpLocks/>
            </p:cNvCxnSpPr>
            <p:nvPr/>
          </p:nvCxnSpPr>
          <p:spPr bwMode="auto">
            <a:xfrm>
              <a:off x="54045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17FB0457-C7D9-502B-3E07-0FD607485AEF}"/>
                </a:ext>
              </a:extLst>
            </p:cNvPr>
            <p:cNvCxnSpPr>
              <a:cxnSpLocks/>
            </p:cNvCxnSpPr>
            <p:nvPr/>
          </p:nvCxnSpPr>
          <p:spPr bwMode="auto">
            <a:xfrm>
              <a:off x="5736707" y="3059920"/>
              <a:ext cx="0" cy="127709"/>
            </a:xfrm>
            <a:prstGeom prst="line">
              <a:avLst/>
            </a:prstGeom>
            <a:noFill/>
            <a:ln w="28575" cap="flat" cmpd="sng" algn="ctr">
              <a:solidFill>
                <a:schemeClr val="bg1"/>
              </a:solidFill>
              <a:prstDash val="solid"/>
              <a:round/>
              <a:headEnd type="none" w="med" len="med"/>
              <a:tailEnd type="none" w="med" len="med"/>
            </a:ln>
            <a:effectLst/>
          </p:spPr>
        </p:cxnSp>
      </p:grpSp>
      <p:sp>
        <p:nvSpPr>
          <p:cNvPr id="31804" name="TextBox 31803">
            <a:extLst>
              <a:ext uri="{FF2B5EF4-FFF2-40B4-BE49-F238E27FC236}">
                <a16:creationId xmlns:a16="http://schemas.microsoft.com/office/drawing/2014/main" id="{8B9587BF-FFA3-6170-CE94-96E09D423D98}"/>
              </a:ext>
            </a:extLst>
          </p:cNvPr>
          <p:cNvSpPr txBox="1"/>
          <p:nvPr/>
        </p:nvSpPr>
        <p:spPr bwMode="auto">
          <a:xfrm>
            <a:off x="6756711" y="2944898"/>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805" name="TextBox 31804">
            <a:extLst>
              <a:ext uri="{FF2B5EF4-FFF2-40B4-BE49-F238E27FC236}">
                <a16:creationId xmlns:a16="http://schemas.microsoft.com/office/drawing/2014/main" id="{573BB9BA-5090-9736-C30D-119A4F49C5B2}"/>
              </a:ext>
            </a:extLst>
          </p:cNvPr>
          <p:cNvSpPr txBox="1"/>
          <p:nvPr/>
        </p:nvSpPr>
        <p:spPr bwMode="auto">
          <a:xfrm>
            <a:off x="6857176" y="3058985"/>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806" name="TextBox 31805">
            <a:extLst>
              <a:ext uri="{FF2B5EF4-FFF2-40B4-BE49-F238E27FC236}">
                <a16:creationId xmlns:a16="http://schemas.microsoft.com/office/drawing/2014/main" id="{214524B4-F0F1-6912-9F2A-1C352D89D6D6}"/>
              </a:ext>
            </a:extLst>
          </p:cNvPr>
          <p:cNvSpPr txBox="1"/>
          <p:nvPr/>
        </p:nvSpPr>
        <p:spPr bwMode="auto">
          <a:xfrm>
            <a:off x="7200206" y="30497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1807" name="TextBox 31806">
            <a:extLst>
              <a:ext uri="{FF2B5EF4-FFF2-40B4-BE49-F238E27FC236}">
                <a16:creationId xmlns:a16="http://schemas.microsoft.com/office/drawing/2014/main" id="{4EFE09E7-EA5C-CD50-5E4E-267C962F8EF7}"/>
              </a:ext>
            </a:extLst>
          </p:cNvPr>
          <p:cNvSpPr txBox="1"/>
          <p:nvPr/>
        </p:nvSpPr>
        <p:spPr bwMode="auto">
          <a:xfrm>
            <a:off x="7532250" y="30497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1808" name="TextBox 31807">
            <a:extLst>
              <a:ext uri="{FF2B5EF4-FFF2-40B4-BE49-F238E27FC236}">
                <a16:creationId xmlns:a16="http://schemas.microsoft.com/office/drawing/2014/main" id="{617F1B1E-D79C-189E-73C6-EF68DA668A2A}"/>
              </a:ext>
            </a:extLst>
          </p:cNvPr>
          <p:cNvSpPr txBox="1"/>
          <p:nvPr/>
        </p:nvSpPr>
        <p:spPr bwMode="auto">
          <a:xfrm>
            <a:off x="7855781" y="30497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31809" name="TextBox 31808">
            <a:extLst>
              <a:ext uri="{FF2B5EF4-FFF2-40B4-BE49-F238E27FC236}">
                <a16:creationId xmlns:a16="http://schemas.microsoft.com/office/drawing/2014/main" id="{77F5861A-E92D-AE25-B92F-EBD8324CD5A0}"/>
              </a:ext>
            </a:extLst>
          </p:cNvPr>
          <p:cNvSpPr txBox="1"/>
          <p:nvPr/>
        </p:nvSpPr>
        <p:spPr bwMode="auto">
          <a:xfrm>
            <a:off x="8160580"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1810" name="TextBox 31809">
            <a:extLst>
              <a:ext uri="{FF2B5EF4-FFF2-40B4-BE49-F238E27FC236}">
                <a16:creationId xmlns:a16="http://schemas.microsoft.com/office/drawing/2014/main" id="{7500DDF8-26C0-B0FD-A388-92169CE0F1FD}"/>
              </a:ext>
            </a:extLst>
          </p:cNvPr>
          <p:cNvSpPr txBox="1"/>
          <p:nvPr/>
        </p:nvSpPr>
        <p:spPr bwMode="auto">
          <a:xfrm>
            <a:off x="8490922"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1811" name="TextBox 31810">
            <a:extLst>
              <a:ext uri="{FF2B5EF4-FFF2-40B4-BE49-F238E27FC236}">
                <a16:creationId xmlns:a16="http://schemas.microsoft.com/office/drawing/2014/main" id="{A3FFB0A5-17DD-72F4-986B-AB365E442D0D}"/>
              </a:ext>
            </a:extLst>
          </p:cNvPr>
          <p:cNvSpPr txBox="1"/>
          <p:nvPr/>
        </p:nvSpPr>
        <p:spPr bwMode="auto">
          <a:xfrm>
            <a:off x="8817858"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1812" name="TextBox 31811">
            <a:extLst>
              <a:ext uri="{FF2B5EF4-FFF2-40B4-BE49-F238E27FC236}">
                <a16:creationId xmlns:a16="http://schemas.microsoft.com/office/drawing/2014/main" id="{72A9ACE6-D633-9108-8963-CF8E4152B40F}"/>
              </a:ext>
            </a:extLst>
          </p:cNvPr>
          <p:cNvSpPr txBox="1"/>
          <p:nvPr/>
        </p:nvSpPr>
        <p:spPr bwMode="auto">
          <a:xfrm>
            <a:off x="9161823"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1813" name="TextBox 31812">
            <a:extLst>
              <a:ext uri="{FF2B5EF4-FFF2-40B4-BE49-F238E27FC236}">
                <a16:creationId xmlns:a16="http://schemas.microsoft.com/office/drawing/2014/main" id="{1EA2DD67-4CCF-6537-2197-FE9DF7A0AE66}"/>
              </a:ext>
            </a:extLst>
          </p:cNvPr>
          <p:cNvSpPr txBox="1"/>
          <p:nvPr/>
        </p:nvSpPr>
        <p:spPr bwMode="auto">
          <a:xfrm>
            <a:off x="9490461"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31814" name="TextBox 31813">
            <a:extLst>
              <a:ext uri="{FF2B5EF4-FFF2-40B4-BE49-F238E27FC236}">
                <a16:creationId xmlns:a16="http://schemas.microsoft.com/office/drawing/2014/main" id="{E7408565-116F-91BC-C8D7-82CE6E46811E}"/>
              </a:ext>
            </a:extLst>
          </p:cNvPr>
          <p:cNvSpPr txBox="1"/>
          <p:nvPr/>
        </p:nvSpPr>
        <p:spPr bwMode="auto">
          <a:xfrm>
            <a:off x="9825912"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1815" name="TextBox 31814">
            <a:extLst>
              <a:ext uri="{FF2B5EF4-FFF2-40B4-BE49-F238E27FC236}">
                <a16:creationId xmlns:a16="http://schemas.microsoft.com/office/drawing/2014/main" id="{6A8EDC9A-1FA7-47CA-C983-35C6BBA2E281}"/>
              </a:ext>
            </a:extLst>
          </p:cNvPr>
          <p:cNvSpPr txBox="1"/>
          <p:nvPr/>
        </p:nvSpPr>
        <p:spPr bwMode="auto">
          <a:xfrm>
            <a:off x="10152848" y="30497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1816" name="TextBox 31815">
            <a:extLst>
              <a:ext uri="{FF2B5EF4-FFF2-40B4-BE49-F238E27FC236}">
                <a16:creationId xmlns:a16="http://schemas.microsoft.com/office/drawing/2014/main" id="{9CADFF9A-72DC-6A54-898F-58C1E0081DE6}"/>
              </a:ext>
            </a:extLst>
          </p:cNvPr>
          <p:cNvSpPr txBox="1"/>
          <p:nvPr/>
        </p:nvSpPr>
        <p:spPr bwMode="auto">
          <a:xfrm>
            <a:off x="10472203" y="3060147"/>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1817" name="TextBox 31816">
            <a:extLst>
              <a:ext uri="{FF2B5EF4-FFF2-40B4-BE49-F238E27FC236}">
                <a16:creationId xmlns:a16="http://schemas.microsoft.com/office/drawing/2014/main" id="{F18F9033-5E57-04DA-65AA-BA0F06C57815}"/>
              </a:ext>
            </a:extLst>
          </p:cNvPr>
          <p:cNvSpPr txBox="1"/>
          <p:nvPr/>
        </p:nvSpPr>
        <p:spPr bwMode="auto">
          <a:xfrm>
            <a:off x="10795975" y="3054343"/>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1818" name="TextBox 31817">
            <a:extLst>
              <a:ext uri="{FF2B5EF4-FFF2-40B4-BE49-F238E27FC236}">
                <a16:creationId xmlns:a16="http://schemas.microsoft.com/office/drawing/2014/main" id="{F6BDD9D0-03AF-860B-BC44-DE0FC37BAA48}"/>
              </a:ext>
            </a:extLst>
          </p:cNvPr>
          <p:cNvSpPr txBox="1"/>
          <p:nvPr/>
        </p:nvSpPr>
        <p:spPr bwMode="auto">
          <a:xfrm>
            <a:off x="11148982" y="3048541"/>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31819" name="TextBox 31818">
            <a:extLst>
              <a:ext uri="{FF2B5EF4-FFF2-40B4-BE49-F238E27FC236}">
                <a16:creationId xmlns:a16="http://schemas.microsoft.com/office/drawing/2014/main" id="{A5D5E39A-6DFE-7C9D-5799-D181A4F0860E}"/>
              </a:ext>
            </a:extLst>
          </p:cNvPr>
          <p:cNvSpPr txBox="1"/>
          <p:nvPr/>
        </p:nvSpPr>
        <p:spPr bwMode="auto">
          <a:xfrm>
            <a:off x="6681940" y="2678493"/>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1820" name="TextBox 31819">
            <a:extLst>
              <a:ext uri="{FF2B5EF4-FFF2-40B4-BE49-F238E27FC236}">
                <a16:creationId xmlns:a16="http://schemas.microsoft.com/office/drawing/2014/main" id="{67393B57-4CA3-2019-83D2-1269BCD4A363}"/>
              </a:ext>
            </a:extLst>
          </p:cNvPr>
          <p:cNvSpPr txBox="1"/>
          <p:nvPr/>
        </p:nvSpPr>
        <p:spPr bwMode="auto">
          <a:xfrm>
            <a:off x="6684260" y="2409452"/>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1821" name="TextBox 31820">
            <a:extLst>
              <a:ext uri="{FF2B5EF4-FFF2-40B4-BE49-F238E27FC236}">
                <a16:creationId xmlns:a16="http://schemas.microsoft.com/office/drawing/2014/main" id="{5851AA74-678D-B1A5-7EBD-3786294DDC4C}"/>
              </a:ext>
            </a:extLst>
          </p:cNvPr>
          <p:cNvSpPr txBox="1"/>
          <p:nvPr/>
        </p:nvSpPr>
        <p:spPr bwMode="auto">
          <a:xfrm>
            <a:off x="6684260" y="2160844"/>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1822" name="TextBox 31821">
            <a:extLst>
              <a:ext uri="{FF2B5EF4-FFF2-40B4-BE49-F238E27FC236}">
                <a16:creationId xmlns:a16="http://schemas.microsoft.com/office/drawing/2014/main" id="{9E12528C-A0E5-9607-B3E7-4242FE42D84E}"/>
              </a:ext>
            </a:extLst>
          </p:cNvPr>
          <p:cNvSpPr txBox="1"/>
          <p:nvPr/>
        </p:nvSpPr>
        <p:spPr bwMode="auto">
          <a:xfrm>
            <a:off x="6684260" y="1902019"/>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1823" name="TextBox 31822">
            <a:extLst>
              <a:ext uri="{FF2B5EF4-FFF2-40B4-BE49-F238E27FC236}">
                <a16:creationId xmlns:a16="http://schemas.microsoft.com/office/drawing/2014/main" id="{FDF92AE3-654F-0561-5979-1ED13FCC2F79}"/>
              </a:ext>
            </a:extLst>
          </p:cNvPr>
          <p:cNvSpPr txBox="1"/>
          <p:nvPr/>
        </p:nvSpPr>
        <p:spPr bwMode="auto">
          <a:xfrm>
            <a:off x="6614445" y="1646600"/>
            <a:ext cx="4750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1824" name="Freeform: Shape 31823">
            <a:extLst>
              <a:ext uri="{FF2B5EF4-FFF2-40B4-BE49-F238E27FC236}">
                <a16:creationId xmlns:a16="http://schemas.microsoft.com/office/drawing/2014/main" id="{37CE8E59-A778-233F-BF97-3FE28D41215B}"/>
              </a:ext>
            </a:extLst>
          </p:cNvPr>
          <p:cNvSpPr/>
          <p:nvPr/>
        </p:nvSpPr>
        <p:spPr bwMode="auto">
          <a:xfrm>
            <a:off x="1416957" y="3831446"/>
            <a:ext cx="4321689" cy="1297529"/>
          </a:xfrm>
          <a:custGeom>
            <a:avLst/>
            <a:gdLst>
              <a:gd name="connsiteX0" fmla="*/ 0 w 4321689"/>
              <a:gd name="connsiteY0" fmla="*/ 0 h 1297529"/>
              <a:gd name="connsiteX1" fmla="*/ 0 w 4321689"/>
              <a:gd name="connsiteY1" fmla="*/ 1297529 h 1297529"/>
              <a:gd name="connsiteX2" fmla="*/ 4321689 w 4321689"/>
              <a:gd name="connsiteY2" fmla="*/ 1297529 h 1297529"/>
            </a:gdLst>
            <a:ahLst/>
            <a:cxnLst>
              <a:cxn ang="0">
                <a:pos x="connsiteX0" y="connsiteY0"/>
              </a:cxn>
              <a:cxn ang="0">
                <a:pos x="connsiteX1" y="connsiteY1"/>
              </a:cxn>
              <a:cxn ang="0">
                <a:pos x="connsiteX2" y="connsiteY2"/>
              </a:cxn>
            </a:cxnLst>
            <a:rect l="l" t="t" r="r" b="b"/>
            <a:pathLst>
              <a:path w="4321689" h="1297529">
                <a:moveTo>
                  <a:pt x="0" y="0"/>
                </a:moveTo>
                <a:lnTo>
                  <a:pt x="0" y="1297529"/>
                </a:lnTo>
                <a:lnTo>
                  <a:pt x="4321689" y="1297529"/>
                </a:lnTo>
              </a:path>
            </a:pathLst>
          </a:custGeom>
          <a:noFill/>
          <a:ln w="28575">
            <a:solidFill>
              <a:schemeClr val="bg1"/>
            </a:solidFill>
            <a:miter lim="800000"/>
            <a:headEnd/>
            <a:tailEnd/>
          </a:ln>
        </p:spPr>
        <p:txBody>
          <a:bodyPr rtlCol="0" anchor="ctr"/>
          <a:lstStyle/>
          <a:p>
            <a:pPr algn="ctr"/>
            <a:endParaRPr lang="en-US" dirty="0"/>
          </a:p>
        </p:txBody>
      </p:sp>
      <p:grpSp>
        <p:nvGrpSpPr>
          <p:cNvPr id="31825" name="Group 31824">
            <a:extLst>
              <a:ext uri="{FF2B5EF4-FFF2-40B4-BE49-F238E27FC236}">
                <a16:creationId xmlns:a16="http://schemas.microsoft.com/office/drawing/2014/main" id="{CB93F354-A1C3-0626-03F9-9D8F83876EED}"/>
              </a:ext>
            </a:extLst>
          </p:cNvPr>
          <p:cNvGrpSpPr/>
          <p:nvPr/>
        </p:nvGrpSpPr>
        <p:grpSpPr>
          <a:xfrm>
            <a:off x="1367576" y="3836555"/>
            <a:ext cx="57896" cy="1292421"/>
            <a:chOff x="1246445" y="1781122"/>
            <a:chExt cx="180497" cy="1292421"/>
          </a:xfrm>
        </p:grpSpPr>
        <p:cxnSp>
          <p:nvCxnSpPr>
            <p:cNvPr id="31826" name="Straight Connector 31825">
              <a:extLst>
                <a:ext uri="{FF2B5EF4-FFF2-40B4-BE49-F238E27FC236}">
                  <a16:creationId xmlns:a16="http://schemas.microsoft.com/office/drawing/2014/main" id="{A3504C61-43C7-094F-FDD1-55E7E4C1C650}"/>
                </a:ext>
              </a:extLst>
            </p:cNvPr>
            <p:cNvCxnSpPr>
              <a:cxnSpLocks/>
            </p:cNvCxnSpPr>
            <p:nvPr/>
          </p:nvCxnSpPr>
          <p:spPr bwMode="auto">
            <a:xfrm>
              <a:off x="1246445" y="1781122"/>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27" name="Straight Connector 31826">
              <a:extLst>
                <a:ext uri="{FF2B5EF4-FFF2-40B4-BE49-F238E27FC236}">
                  <a16:creationId xmlns:a16="http://schemas.microsoft.com/office/drawing/2014/main" id="{EECB360D-D7A6-7979-5C58-1D24B873C2F2}"/>
                </a:ext>
              </a:extLst>
            </p:cNvPr>
            <p:cNvCxnSpPr>
              <a:cxnSpLocks/>
            </p:cNvCxnSpPr>
            <p:nvPr/>
          </p:nvCxnSpPr>
          <p:spPr bwMode="auto">
            <a:xfrm>
              <a:off x="1246445" y="2039606"/>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A214FA65-9D27-1D96-65E6-5DAD99F69AA4}"/>
                </a:ext>
              </a:extLst>
            </p:cNvPr>
            <p:cNvCxnSpPr>
              <a:cxnSpLocks/>
            </p:cNvCxnSpPr>
            <p:nvPr/>
          </p:nvCxnSpPr>
          <p:spPr bwMode="auto">
            <a:xfrm>
              <a:off x="1246445" y="2298090"/>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5D3CD919-BBD8-464F-32FD-9B3431E2659F}"/>
                </a:ext>
              </a:extLst>
            </p:cNvPr>
            <p:cNvCxnSpPr>
              <a:cxnSpLocks/>
            </p:cNvCxnSpPr>
            <p:nvPr/>
          </p:nvCxnSpPr>
          <p:spPr bwMode="auto">
            <a:xfrm>
              <a:off x="1246445" y="2556574"/>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C5E0C5B7-DE3E-7600-EFFB-2E32D703F67F}"/>
                </a:ext>
              </a:extLst>
            </p:cNvPr>
            <p:cNvCxnSpPr>
              <a:cxnSpLocks/>
            </p:cNvCxnSpPr>
            <p:nvPr/>
          </p:nvCxnSpPr>
          <p:spPr bwMode="auto">
            <a:xfrm>
              <a:off x="1246445" y="2815058"/>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1473B3F9-9E8B-98E1-C799-896A2572DA35}"/>
                </a:ext>
              </a:extLst>
            </p:cNvPr>
            <p:cNvCxnSpPr>
              <a:cxnSpLocks/>
            </p:cNvCxnSpPr>
            <p:nvPr/>
          </p:nvCxnSpPr>
          <p:spPr bwMode="auto">
            <a:xfrm>
              <a:off x="1246445" y="3073543"/>
              <a:ext cx="18049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32" name="Group 31831">
            <a:extLst>
              <a:ext uri="{FF2B5EF4-FFF2-40B4-BE49-F238E27FC236}">
                <a16:creationId xmlns:a16="http://schemas.microsoft.com/office/drawing/2014/main" id="{149D6300-7526-2713-A54E-AFE09A66953B}"/>
              </a:ext>
            </a:extLst>
          </p:cNvPr>
          <p:cNvGrpSpPr/>
          <p:nvPr/>
        </p:nvGrpSpPr>
        <p:grpSpPr>
          <a:xfrm>
            <a:off x="1416956" y="5115353"/>
            <a:ext cx="4318281" cy="63003"/>
            <a:chOff x="1418426" y="3059920"/>
            <a:chExt cx="4318281" cy="127709"/>
          </a:xfrm>
        </p:grpSpPr>
        <p:cxnSp>
          <p:nvCxnSpPr>
            <p:cNvPr id="31833" name="Straight Connector 31832">
              <a:extLst>
                <a:ext uri="{FF2B5EF4-FFF2-40B4-BE49-F238E27FC236}">
                  <a16:creationId xmlns:a16="http://schemas.microsoft.com/office/drawing/2014/main" id="{211A49F6-0716-EF3A-493E-56DD47AB6DA2}"/>
                </a:ext>
              </a:extLst>
            </p:cNvPr>
            <p:cNvCxnSpPr>
              <a:cxnSpLocks/>
            </p:cNvCxnSpPr>
            <p:nvPr/>
          </p:nvCxnSpPr>
          <p:spPr bwMode="auto">
            <a:xfrm>
              <a:off x="14184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F80792CE-1C7F-7771-8390-9D9EC3D05C99}"/>
                </a:ext>
              </a:extLst>
            </p:cNvPr>
            <p:cNvCxnSpPr>
              <a:cxnSpLocks/>
            </p:cNvCxnSpPr>
            <p:nvPr/>
          </p:nvCxnSpPr>
          <p:spPr bwMode="auto">
            <a:xfrm>
              <a:off x="17506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719FA058-9290-6F82-5120-30F2BD7AC956}"/>
                </a:ext>
              </a:extLst>
            </p:cNvPr>
            <p:cNvCxnSpPr>
              <a:cxnSpLocks/>
            </p:cNvCxnSpPr>
            <p:nvPr/>
          </p:nvCxnSpPr>
          <p:spPr bwMode="auto">
            <a:xfrm>
              <a:off x="20827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336EC3FC-AC54-B071-EE8B-76F2D04C2FF0}"/>
                </a:ext>
              </a:extLst>
            </p:cNvPr>
            <p:cNvCxnSpPr>
              <a:cxnSpLocks/>
            </p:cNvCxnSpPr>
            <p:nvPr/>
          </p:nvCxnSpPr>
          <p:spPr bwMode="auto">
            <a:xfrm>
              <a:off x="24149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1B949F93-B0F4-5863-B594-786E37EF9B78}"/>
                </a:ext>
              </a:extLst>
            </p:cNvPr>
            <p:cNvCxnSpPr>
              <a:cxnSpLocks/>
            </p:cNvCxnSpPr>
            <p:nvPr/>
          </p:nvCxnSpPr>
          <p:spPr bwMode="auto">
            <a:xfrm>
              <a:off x="27471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2E24EA52-4222-79F7-9884-76E1527547C6}"/>
                </a:ext>
              </a:extLst>
            </p:cNvPr>
            <p:cNvCxnSpPr>
              <a:cxnSpLocks/>
            </p:cNvCxnSpPr>
            <p:nvPr/>
          </p:nvCxnSpPr>
          <p:spPr bwMode="auto">
            <a:xfrm>
              <a:off x="30793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39" name="Straight Connector 31838">
              <a:extLst>
                <a:ext uri="{FF2B5EF4-FFF2-40B4-BE49-F238E27FC236}">
                  <a16:creationId xmlns:a16="http://schemas.microsoft.com/office/drawing/2014/main" id="{FD8D2A8E-1B0D-2526-A198-DF34CA552D59}"/>
                </a:ext>
              </a:extLst>
            </p:cNvPr>
            <p:cNvCxnSpPr>
              <a:cxnSpLocks/>
            </p:cNvCxnSpPr>
            <p:nvPr/>
          </p:nvCxnSpPr>
          <p:spPr bwMode="auto">
            <a:xfrm>
              <a:off x="34114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40" name="Straight Connector 31839">
              <a:extLst>
                <a:ext uri="{FF2B5EF4-FFF2-40B4-BE49-F238E27FC236}">
                  <a16:creationId xmlns:a16="http://schemas.microsoft.com/office/drawing/2014/main" id="{F61BE519-E278-D46A-B321-23283F1302DA}"/>
                </a:ext>
              </a:extLst>
            </p:cNvPr>
            <p:cNvCxnSpPr>
              <a:cxnSpLocks/>
            </p:cNvCxnSpPr>
            <p:nvPr/>
          </p:nvCxnSpPr>
          <p:spPr bwMode="auto">
            <a:xfrm>
              <a:off x="37436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41" name="Straight Connector 31840">
              <a:extLst>
                <a:ext uri="{FF2B5EF4-FFF2-40B4-BE49-F238E27FC236}">
                  <a16:creationId xmlns:a16="http://schemas.microsoft.com/office/drawing/2014/main" id="{B0630636-E6B8-2CCF-5F94-B335794D6A2A}"/>
                </a:ext>
              </a:extLst>
            </p:cNvPr>
            <p:cNvCxnSpPr>
              <a:cxnSpLocks/>
            </p:cNvCxnSpPr>
            <p:nvPr/>
          </p:nvCxnSpPr>
          <p:spPr bwMode="auto">
            <a:xfrm>
              <a:off x="40758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42" name="Straight Connector 31841">
              <a:extLst>
                <a:ext uri="{FF2B5EF4-FFF2-40B4-BE49-F238E27FC236}">
                  <a16:creationId xmlns:a16="http://schemas.microsoft.com/office/drawing/2014/main" id="{B84C3ACA-FAB0-9B6F-701C-0AA5C735197D}"/>
                </a:ext>
              </a:extLst>
            </p:cNvPr>
            <p:cNvCxnSpPr>
              <a:cxnSpLocks/>
            </p:cNvCxnSpPr>
            <p:nvPr/>
          </p:nvCxnSpPr>
          <p:spPr bwMode="auto">
            <a:xfrm>
              <a:off x="44080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43" name="Straight Connector 31842">
              <a:extLst>
                <a:ext uri="{FF2B5EF4-FFF2-40B4-BE49-F238E27FC236}">
                  <a16:creationId xmlns:a16="http://schemas.microsoft.com/office/drawing/2014/main" id="{B9F2C117-9FC8-6A49-F12F-B31737A500CC}"/>
                </a:ext>
              </a:extLst>
            </p:cNvPr>
            <p:cNvCxnSpPr>
              <a:cxnSpLocks/>
            </p:cNvCxnSpPr>
            <p:nvPr/>
          </p:nvCxnSpPr>
          <p:spPr bwMode="auto">
            <a:xfrm>
              <a:off x="47401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C7361B2E-04A2-C379-4012-AECAFD5A8588}"/>
                </a:ext>
              </a:extLst>
            </p:cNvPr>
            <p:cNvCxnSpPr>
              <a:cxnSpLocks/>
            </p:cNvCxnSpPr>
            <p:nvPr/>
          </p:nvCxnSpPr>
          <p:spPr bwMode="auto">
            <a:xfrm>
              <a:off x="50723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45" name="Straight Connector 31844">
              <a:extLst>
                <a:ext uri="{FF2B5EF4-FFF2-40B4-BE49-F238E27FC236}">
                  <a16:creationId xmlns:a16="http://schemas.microsoft.com/office/drawing/2014/main" id="{9E7972DE-ECC1-52BF-6A47-B7B26BD0C975}"/>
                </a:ext>
              </a:extLst>
            </p:cNvPr>
            <p:cNvCxnSpPr>
              <a:cxnSpLocks/>
            </p:cNvCxnSpPr>
            <p:nvPr/>
          </p:nvCxnSpPr>
          <p:spPr bwMode="auto">
            <a:xfrm>
              <a:off x="54045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46" name="Straight Connector 31845">
              <a:extLst>
                <a:ext uri="{FF2B5EF4-FFF2-40B4-BE49-F238E27FC236}">
                  <a16:creationId xmlns:a16="http://schemas.microsoft.com/office/drawing/2014/main" id="{488743BF-0FAF-DC89-E52F-48B6E0B34BFA}"/>
                </a:ext>
              </a:extLst>
            </p:cNvPr>
            <p:cNvCxnSpPr>
              <a:cxnSpLocks/>
            </p:cNvCxnSpPr>
            <p:nvPr/>
          </p:nvCxnSpPr>
          <p:spPr bwMode="auto">
            <a:xfrm>
              <a:off x="5736707" y="3059920"/>
              <a:ext cx="0" cy="127709"/>
            </a:xfrm>
            <a:prstGeom prst="line">
              <a:avLst/>
            </a:prstGeom>
            <a:noFill/>
            <a:ln w="28575" cap="flat" cmpd="sng" algn="ctr">
              <a:solidFill>
                <a:schemeClr val="bg1"/>
              </a:solidFill>
              <a:prstDash val="solid"/>
              <a:round/>
              <a:headEnd type="none" w="med" len="med"/>
              <a:tailEnd type="none" w="med" len="med"/>
            </a:ln>
            <a:effectLst/>
          </p:spPr>
        </p:cxnSp>
      </p:grpSp>
      <p:sp>
        <p:nvSpPr>
          <p:cNvPr id="31847" name="TextBox 31846">
            <a:extLst>
              <a:ext uri="{FF2B5EF4-FFF2-40B4-BE49-F238E27FC236}">
                <a16:creationId xmlns:a16="http://schemas.microsoft.com/office/drawing/2014/main" id="{9FF93CE4-907B-64A3-D072-647A7EFF5F8F}"/>
              </a:ext>
            </a:extLst>
          </p:cNvPr>
          <p:cNvSpPr txBox="1"/>
          <p:nvPr/>
        </p:nvSpPr>
        <p:spPr bwMode="auto">
          <a:xfrm>
            <a:off x="1187079" y="4991048"/>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848" name="TextBox 31847">
            <a:extLst>
              <a:ext uri="{FF2B5EF4-FFF2-40B4-BE49-F238E27FC236}">
                <a16:creationId xmlns:a16="http://schemas.microsoft.com/office/drawing/2014/main" id="{1A4F94DD-807D-CB6A-3B84-616CEAEE20F9}"/>
              </a:ext>
            </a:extLst>
          </p:cNvPr>
          <p:cNvSpPr txBox="1"/>
          <p:nvPr/>
        </p:nvSpPr>
        <p:spPr bwMode="auto">
          <a:xfrm>
            <a:off x="1287544" y="5105135"/>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849" name="TextBox 31848">
            <a:extLst>
              <a:ext uri="{FF2B5EF4-FFF2-40B4-BE49-F238E27FC236}">
                <a16:creationId xmlns:a16="http://schemas.microsoft.com/office/drawing/2014/main" id="{00373D22-FC53-6534-7805-C049131F4125}"/>
              </a:ext>
            </a:extLst>
          </p:cNvPr>
          <p:cNvSpPr txBox="1"/>
          <p:nvPr/>
        </p:nvSpPr>
        <p:spPr bwMode="auto">
          <a:xfrm>
            <a:off x="1621292" y="5105135"/>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1850" name="TextBox 31849">
            <a:extLst>
              <a:ext uri="{FF2B5EF4-FFF2-40B4-BE49-F238E27FC236}">
                <a16:creationId xmlns:a16="http://schemas.microsoft.com/office/drawing/2014/main" id="{A055F2C2-6AB4-3992-67D5-D7E2888183CE}"/>
              </a:ext>
            </a:extLst>
          </p:cNvPr>
          <p:cNvSpPr txBox="1"/>
          <p:nvPr/>
        </p:nvSpPr>
        <p:spPr bwMode="auto">
          <a:xfrm>
            <a:off x="1953336" y="5105135"/>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1851" name="TextBox 31850">
            <a:extLst>
              <a:ext uri="{FF2B5EF4-FFF2-40B4-BE49-F238E27FC236}">
                <a16:creationId xmlns:a16="http://schemas.microsoft.com/office/drawing/2014/main" id="{DF347845-33FC-0F34-9C54-0AEC36C22798}"/>
              </a:ext>
            </a:extLst>
          </p:cNvPr>
          <p:cNvSpPr txBox="1"/>
          <p:nvPr/>
        </p:nvSpPr>
        <p:spPr bwMode="auto">
          <a:xfrm>
            <a:off x="2276867" y="5105135"/>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31852" name="TextBox 31851">
            <a:extLst>
              <a:ext uri="{FF2B5EF4-FFF2-40B4-BE49-F238E27FC236}">
                <a16:creationId xmlns:a16="http://schemas.microsoft.com/office/drawing/2014/main" id="{0BAEBD07-AF82-DF5F-CCAE-BB2C8197F36C}"/>
              </a:ext>
            </a:extLst>
          </p:cNvPr>
          <p:cNvSpPr txBox="1"/>
          <p:nvPr/>
        </p:nvSpPr>
        <p:spPr bwMode="auto">
          <a:xfrm>
            <a:off x="2581666"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1853" name="TextBox 31852">
            <a:extLst>
              <a:ext uri="{FF2B5EF4-FFF2-40B4-BE49-F238E27FC236}">
                <a16:creationId xmlns:a16="http://schemas.microsoft.com/office/drawing/2014/main" id="{2107508D-FBA3-7B92-A1CA-66DCC2FF48F7}"/>
              </a:ext>
            </a:extLst>
          </p:cNvPr>
          <p:cNvSpPr txBox="1"/>
          <p:nvPr/>
        </p:nvSpPr>
        <p:spPr bwMode="auto">
          <a:xfrm>
            <a:off x="2912008"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1854" name="TextBox 31853">
            <a:extLst>
              <a:ext uri="{FF2B5EF4-FFF2-40B4-BE49-F238E27FC236}">
                <a16:creationId xmlns:a16="http://schemas.microsoft.com/office/drawing/2014/main" id="{7BFD87DF-B42A-82A1-DF19-47AD09F31AA7}"/>
              </a:ext>
            </a:extLst>
          </p:cNvPr>
          <p:cNvSpPr txBox="1"/>
          <p:nvPr/>
        </p:nvSpPr>
        <p:spPr bwMode="auto">
          <a:xfrm>
            <a:off x="3238944"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1855" name="TextBox 31854">
            <a:extLst>
              <a:ext uri="{FF2B5EF4-FFF2-40B4-BE49-F238E27FC236}">
                <a16:creationId xmlns:a16="http://schemas.microsoft.com/office/drawing/2014/main" id="{4D8F95CF-33B6-3F4D-27A0-416D9FA649F8}"/>
              </a:ext>
            </a:extLst>
          </p:cNvPr>
          <p:cNvSpPr txBox="1"/>
          <p:nvPr/>
        </p:nvSpPr>
        <p:spPr bwMode="auto">
          <a:xfrm>
            <a:off x="3582909"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1856" name="TextBox 31855">
            <a:extLst>
              <a:ext uri="{FF2B5EF4-FFF2-40B4-BE49-F238E27FC236}">
                <a16:creationId xmlns:a16="http://schemas.microsoft.com/office/drawing/2014/main" id="{2FEBB266-7AA1-E413-25CE-B18C16DACCDB}"/>
              </a:ext>
            </a:extLst>
          </p:cNvPr>
          <p:cNvSpPr txBox="1"/>
          <p:nvPr/>
        </p:nvSpPr>
        <p:spPr bwMode="auto">
          <a:xfrm>
            <a:off x="3911547"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31857" name="TextBox 31856">
            <a:extLst>
              <a:ext uri="{FF2B5EF4-FFF2-40B4-BE49-F238E27FC236}">
                <a16:creationId xmlns:a16="http://schemas.microsoft.com/office/drawing/2014/main" id="{190CEB65-BE79-E4EE-A437-D99A227B2B27}"/>
              </a:ext>
            </a:extLst>
          </p:cNvPr>
          <p:cNvSpPr txBox="1"/>
          <p:nvPr/>
        </p:nvSpPr>
        <p:spPr bwMode="auto">
          <a:xfrm>
            <a:off x="4246998"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1858" name="TextBox 31857">
            <a:extLst>
              <a:ext uri="{FF2B5EF4-FFF2-40B4-BE49-F238E27FC236}">
                <a16:creationId xmlns:a16="http://schemas.microsoft.com/office/drawing/2014/main" id="{48690D3E-0D47-90C7-4030-2A403955A715}"/>
              </a:ext>
            </a:extLst>
          </p:cNvPr>
          <p:cNvSpPr txBox="1"/>
          <p:nvPr/>
        </p:nvSpPr>
        <p:spPr bwMode="auto">
          <a:xfrm>
            <a:off x="4573934"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1859" name="TextBox 31858">
            <a:extLst>
              <a:ext uri="{FF2B5EF4-FFF2-40B4-BE49-F238E27FC236}">
                <a16:creationId xmlns:a16="http://schemas.microsoft.com/office/drawing/2014/main" id="{0EB61C70-AAF4-1F2B-C2EF-29220130C4E3}"/>
              </a:ext>
            </a:extLst>
          </p:cNvPr>
          <p:cNvSpPr txBox="1"/>
          <p:nvPr/>
        </p:nvSpPr>
        <p:spPr bwMode="auto">
          <a:xfrm>
            <a:off x="4902573"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1860" name="TextBox 31859">
            <a:extLst>
              <a:ext uri="{FF2B5EF4-FFF2-40B4-BE49-F238E27FC236}">
                <a16:creationId xmlns:a16="http://schemas.microsoft.com/office/drawing/2014/main" id="{E9538E58-373B-94AA-923E-796EF6DB3DF2}"/>
              </a:ext>
            </a:extLst>
          </p:cNvPr>
          <p:cNvSpPr txBox="1"/>
          <p:nvPr/>
        </p:nvSpPr>
        <p:spPr bwMode="auto">
          <a:xfrm>
            <a:off x="5241429"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1861" name="TextBox 31860">
            <a:extLst>
              <a:ext uri="{FF2B5EF4-FFF2-40B4-BE49-F238E27FC236}">
                <a16:creationId xmlns:a16="http://schemas.microsoft.com/office/drawing/2014/main" id="{6D3EA5A1-0DFF-6825-4BF3-0E0A3AEB544A}"/>
              </a:ext>
            </a:extLst>
          </p:cNvPr>
          <p:cNvSpPr txBox="1"/>
          <p:nvPr/>
        </p:nvSpPr>
        <p:spPr bwMode="auto">
          <a:xfrm>
            <a:off x="5570068" y="5105135"/>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31862" name="TextBox 31861">
            <a:extLst>
              <a:ext uri="{FF2B5EF4-FFF2-40B4-BE49-F238E27FC236}">
                <a16:creationId xmlns:a16="http://schemas.microsoft.com/office/drawing/2014/main" id="{AD41B9B1-7ED8-D0D7-FEF8-219F9392BFDE}"/>
              </a:ext>
            </a:extLst>
          </p:cNvPr>
          <p:cNvSpPr txBox="1"/>
          <p:nvPr/>
        </p:nvSpPr>
        <p:spPr bwMode="auto">
          <a:xfrm>
            <a:off x="1105346" y="4733926"/>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1863" name="TextBox 31862">
            <a:extLst>
              <a:ext uri="{FF2B5EF4-FFF2-40B4-BE49-F238E27FC236}">
                <a16:creationId xmlns:a16="http://schemas.microsoft.com/office/drawing/2014/main" id="{4864CBB9-8176-75BE-A87F-5C9B60D4647F}"/>
              </a:ext>
            </a:extLst>
          </p:cNvPr>
          <p:cNvSpPr txBox="1"/>
          <p:nvPr/>
        </p:nvSpPr>
        <p:spPr bwMode="auto">
          <a:xfrm>
            <a:off x="1105346" y="4464885"/>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1864" name="TextBox 31863">
            <a:extLst>
              <a:ext uri="{FF2B5EF4-FFF2-40B4-BE49-F238E27FC236}">
                <a16:creationId xmlns:a16="http://schemas.microsoft.com/office/drawing/2014/main" id="{BBDC5BCE-1962-432A-FFE6-72E27AD23496}"/>
              </a:ext>
            </a:extLst>
          </p:cNvPr>
          <p:cNvSpPr txBox="1"/>
          <p:nvPr/>
        </p:nvSpPr>
        <p:spPr bwMode="auto">
          <a:xfrm>
            <a:off x="1105346" y="4216277"/>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1865" name="TextBox 31864">
            <a:extLst>
              <a:ext uri="{FF2B5EF4-FFF2-40B4-BE49-F238E27FC236}">
                <a16:creationId xmlns:a16="http://schemas.microsoft.com/office/drawing/2014/main" id="{64E4882E-E099-F042-09F6-64BB742F8426}"/>
              </a:ext>
            </a:extLst>
          </p:cNvPr>
          <p:cNvSpPr txBox="1"/>
          <p:nvPr/>
        </p:nvSpPr>
        <p:spPr bwMode="auto">
          <a:xfrm>
            <a:off x="1106816" y="3955982"/>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1866" name="TextBox 31865">
            <a:extLst>
              <a:ext uri="{FF2B5EF4-FFF2-40B4-BE49-F238E27FC236}">
                <a16:creationId xmlns:a16="http://schemas.microsoft.com/office/drawing/2014/main" id="{C7C562E2-A601-DAE6-2D09-E33DFAC4A9A8}"/>
              </a:ext>
            </a:extLst>
          </p:cNvPr>
          <p:cNvSpPr txBox="1"/>
          <p:nvPr/>
        </p:nvSpPr>
        <p:spPr bwMode="auto">
          <a:xfrm>
            <a:off x="1035531" y="3702033"/>
            <a:ext cx="4750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1867" name="Freeform: Shape 31866">
            <a:extLst>
              <a:ext uri="{FF2B5EF4-FFF2-40B4-BE49-F238E27FC236}">
                <a16:creationId xmlns:a16="http://schemas.microsoft.com/office/drawing/2014/main" id="{2692A7DA-7090-540F-AEAA-CC51C6A1B1C7}"/>
              </a:ext>
            </a:extLst>
          </p:cNvPr>
          <p:cNvSpPr/>
          <p:nvPr/>
        </p:nvSpPr>
        <p:spPr bwMode="auto">
          <a:xfrm>
            <a:off x="6983108" y="3839213"/>
            <a:ext cx="4321689" cy="1297529"/>
          </a:xfrm>
          <a:custGeom>
            <a:avLst/>
            <a:gdLst>
              <a:gd name="connsiteX0" fmla="*/ 0 w 4321689"/>
              <a:gd name="connsiteY0" fmla="*/ 0 h 1297529"/>
              <a:gd name="connsiteX1" fmla="*/ 0 w 4321689"/>
              <a:gd name="connsiteY1" fmla="*/ 1297529 h 1297529"/>
              <a:gd name="connsiteX2" fmla="*/ 4321689 w 4321689"/>
              <a:gd name="connsiteY2" fmla="*/ 1297529 h 1297529"/>
            </a:gdLst>
            <a:ahLst/>
            <a:cxnLst>
              <a:cxn ang="0">
                <a:pos x="connsiteX0" y="connsiteY0"/>
              </a:cxn>
              <a:cxn ang="0">
                <a:pos x="connsiteX1" y="connsiteY1"/>
              </a:cxn>
              <a:cxn ang="0">
                <a:pos x="connsiteX2" y="connsiteY2"/>
              </a:cxn>
            </a:cxnLst>
            <a:rect l="l" t="t" r="r" b="b"/>
            <a:pathLst>
              <a:path w="4321689" h="1297529">
                <a:moveTo>
                  <a:pt x="0" y="0"/>
                </a:moveTo>
                <a:lnTo>
                  <a:pt x="0" y="1297529"/>
                </a:lnTo>
                <a:lnTo>
                  <a:pt x="4321689" y="1297529"/>
                </a:lnTo>
              </a:path>
            </a:pathLst>
          </a:custGeom>
          <a:noFill/>
          <a:ln w="28575">
            <a:solidFill>
              <a:schemeClr val="bg1"/>
            </a:solidFill>
            <a:miter lim="800000"/>
            <a:headEnd/>
            <a:tailEnd/>
          </a:ln>
        </p:spPr>
        <p:txBody>
          <a:bodyPr rtlCol="0" anchor="ctr"/>
          <a:lstStyle/>
          <a:p>
            <a:pPr algn="ctr"/>
            <a:endParaRPr lang="en-US" dirty="0"/>
          </a:p>
        </p:txBody>
      </p:sp>
      <p:grpSp>
        <p:nvGrpSpPr>
          <p:cNvPr id="31868" name="Group 31867">
            <a:extLst>
              <a:ext uri="{FF2B5EF4-FFF2-40B4-BE49-F238E27FC236}">
                <a16:creationId xmlns:a16="http://schemas.microsoft.com/office/drawing/2014/main" id="{8D8D2F0C-8280-54A5-D6C2-CF4880C6DAA6}"/>
              </a:ext>
            </a:extLst>
          </p:cNvPr>
          <p:cNvGrpSpPr/>
          <p:nvPr/>
        </p:nvGrpSpPr>
        <p:grpSpPr>
          <a:xfrm>
            <a:off x="6931794" y="3834698"/>
            <a:ext cx="61429" cy="1292421"/>
            <a:chOff x="1246445" y="1781122"/>
            <a:chExt cx="180497" cy="1292421"/>
          </a:xfrm>
        </p:grpSpPr>
        <p:cxnSp>
          <p:nvCxnSpPr>
            <p:cNvPr id="31869" name="Straight Connector 31868">
              <a:extLst>
                <a:ext uri="{FF2B5EF4-FFF2-40B4-BE49-F238E27FC236}">
                  <a16:creationId xmlns:a16="http://schemas.microsoft.com/office/drawing/2014/main" id="{7AAD0AD4-7A7A-4DCD-47E1-6D63DAEAF3BE}"/>
                </a:ext>
              </a:extLst>
            </p:cNvPr>
            <p:cNvCxnSpPr>
              <a:cxnSpLocks/>
            </p:cNvCxnSpPr>
            <p:nvPr/>
          </p:nvCxnSpPr>
          <p:spPr bwMode="auto">
            <a:xfrm>
              <a:off x="1246445" y="1781122"/>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70" name="Straight Connector 31869">
              <a:extLst>
                <a:ext uri="{FF2B5EF4-FFF2-40B4-BE49-F238E27FC236}">
                  <a16:creationId xmlns:a16="http://schemas.microsoft.com/office/drawing/2014/main" id="{4EF363A5-7B67-B221-B428-44CB670D1D1E}"/>
                </a:ext>
              </a:extLst>
            </p:cNvPr>
            <p:cNvCxnSpPr>
              <a:cxnSpLocks/>
            </p:cNvCxnSpPr>
            <p:nvPr/>
          </p:nvCxnSpPr>
          <p:spPr bwMode="auto">
            <a:xfrm>
              <a:off x="1246445" y="2039606"/>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71" name="Straight Connector 31870">
              <a:extLst>
                <a:ext uri="{FF2B5EF4-FFF2-40B4-BE49-F238E27FC236}">
                  <a16:creationId xmlns:a16="http://schemas.microsoft.com/office/drawing/2014/main" id="{243C3A71-16F0-8B91-A468-50FD30D05D67}"/>
                </a:ext>
              </a:extLst>
            </p:cNvPr>
            <p:cNvCxnSpPr>
              <a:cxnSpLocks/>
            </p:cNvCxnSpPr>
            <p:nvPr/>
          </p:nvCxnSpPr>
          <p:spPr bwMode="auto">
            <a:xfrm>
              <a:off x="1246445" y="2298090"/>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5182E65C-6082-A5C1-EFC3-0A0382A16A85}"/>
                </a:ext>
              </a:extLst>
            </p:cNvPr>
            <p:cNvCxnSpPr>
              <a:cxnSpLocks/>
            </p:cNvCxnSpPr>
            <p:nvPr/>
          </p:nvCxnSpPr>
          <p:spPr bwMode="auto">
            <a:xfrm>
              <a:off x="1246445" y="2556574"/>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73" name="Straight Connector 31872">
              <a:extLst>
                <a:ext uri="{FF2B5EF4-FFF2-40B4-BE49-F238E27FC236}">
                  <a16:creationId xmlns:a16="http://schemas.microsoft.com/office/drawing/2014/main" id="{6D2122C2-000B-967C-25C1-6FF08F70EED4}"/>
                </a:ext>
              </a:extLst>
            </p:cNvPr>
            <p:cNvCxnSpPr>
              <a:cxnSpLocks/>
            </p:cNvCxnSpPr>
            <p:nvPr/>
          </p:nvCxnSpPr>
          <p:spPr bwMode="auto">
            <a:xfrm>
              <a:off x="1246445" y="2815058"/>
              <a:ext cx="180497" cy="0"/>
            </a:xfrm>
            <a:prstGeom prst="line">
              <a:avLst/>
            </a:prstGeom>
            <a:noFill/>
            <a:ln w="28575" cap="flat" cmpd="sng" algn="ctr">
              <a:solidFill>
                <a:schemeClr val="bg1"/>
              </a:solidFill>
              <a:prstDash val="solid"/>
              <a:round/>
              <a:headEnd type="none" w="med" len="med"/>
              <a:tailEnd type="none" w="med" len="med"/>
            </a:ln>
            <a:effectLst/>
          </p:spPr>
        </p:cxnSp>
        <p:cxnSp>
          <p:nvCxnSpPr>
            <p:cNvPr id="31874" name="Straight Connector 31873">
              <a:extLst>
                <a:ext uri="{FF2B5EF4-FFF2-40B4-BE49-F238E27FC236}">
                  <a16:creationId xmlns:a16="http://schemas.microsoft.com/office/drawing/2014/main" id="{EA70F360-B219-F4C8-8801-AA21D1A08085}"/>
                </a:ext>
              </a:extLst>
            </p:cNvPr>
            <p:cNvCxnSpPr>
              <a:cxnSpLocks/>
            </p:cNvCxnSpPr>
            <p:nvPr/>
          </p:nvCxnSpPr>
          <p:spPr bwMode="auto">
            <a:xfrm>
              <a:off x="1246445" y="3073543"/>
              <a:ext cx="18049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75" name="Group 31874">
            <a:extLst>
              <a:ext uri="{FF2B5EF4-FFF2-40B4-BE49-F238E27FC236}">
                <a16:creationId xmlns:a16="http://schemas.microsoft.com/office/drawing/2014/main" id="{56A4BAFC-31C0-B3BB-9734-883A9E724A56}"/>
              </a:ext>
            </a:extLst>
          </p:cNvPr>
          <p:cNvGrpSpPr/>
          <p:nvPr/>
        </p:nvGrpSpPr>
        <p:grpSpPr>
          <a:xfrm>
            <a:off x="6983107" y="5123120"/>
            <a:ext cx="4318281" cy="63003"/>
            <a:chOff x="1418426" y="3059920"/>
            <a:chExt cx="4318281" cy="127709"/>
          </a:xfrm>
        </p:grpSpPr>
        <p:cxnSp>
          <p:nvCxnSpPr>
            <p:cNvPr id="31876" name="Straight Connector 31875">
              <a:extLst>
                <a:ext uri="{FF2B5EF4-FFF2-40B4-BE49-F238E27FC236}">
                  <a16:creationId xmlns:a16="http://schemas.microsoft.com/office/drawing/2014/main" id="{429F1912-002D-7D0E-6823-852AC351A76F}"/>
                </a:ext>
              </a:extLst>
            </p:cNvPr>
            <p:cNvCxnSpPr>
              <a:cxnSpLocks/>
            </p:cNvCxnSpPr>
            <p:nvPr/>
          </p:nvCxnSpPr>
          <p:spPr bwMode="auto">
            <a:xfrm>
              <a:off x="14184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77" name="Straight Connector 31876">
              <a:extLst>
                <a:ext uri="{FF2B5EF4-FFF2-40B4-BE49-F238E27FC236}">
                  <a16:creationId xmlns:a16="http://schemas.microsoft.com/office/drawing/2014/main" id="{5511D8C2-C265-E1E8-F66F-A8FEE454F318}"/>
                </a:ext>
              </a:extLst>
            </p:cNvPr>
            <p:cNvCxnSpPr>
              <a:cxnSpLocks/>
            </p:cNvCxnSpPr>
            <p:nvPr/>
          </p:nvCxnSpPr>
          <p:spPr bwMode="auto">
            <a:xfrm>
              <a:off x="17506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78" name="Straight Connector 31877">
              <a:extLst>
                <a:ext uri="{FF2B5EF4-FFF2-40B4-BE49-F238E27FC236}">
                  <a16:creationId xmlns:a16="http://schemas.microsoft.com/office/drawing/2014/main" id="{CC6C657F-A00A-4199-AB98-69F714637BB5}"/>
                </a:ext>
              </a:extLst>
            </p:cNvPr>
            <p:cNvCxnSpPr>
              <a:cxnSpLocks/>
            </p:cNvCxnSpPr>
            <p:nvPr/>
          </p:nvCxnSpPr>
          <p:spPr bwMode="auto">
            <a:xfrm>
              <a:off x="20827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79" name="Straight Connector 31878">
              <a:extLst>
                <a:ext uri="{FF2B5EF4-FFF2-40B4-BE49-F238E27FC236}">
                  <a16:creationId xmlns:a16="http://schemas.microsoft.com/office/drawing/2014/main" id="{E8CA9E89-EBAD-C959-76C0-3D3C369E8CA6}"/>
                </a:ext>
              </a:extLst>
            </p:cNvPr>
            <p:cNvCxnSpPr>
              <a:cxnSpLocks/>
            </p:cNvCxnSpPr>
            <p:nvPr/>
          </p:nvCxnSpPr>
          <p:spPr bwMode="auto">
            <a:xfrm>
              <a:off x="24149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0" name="Straight Connector 31879">
              <a:extLst>
                <a:ext uri="{FF2B5EF4-FFF2-40B4-BE49-F238E27FC236}">
                  <a16:creationId xmlns:a16="http://schemas.microsoft.com/office/drawing/2014/main" id="{04A34651-07A2-8B4D-8B5C-ED4555D9D729}"/>
                </a:ext>
              </a:extLst>
            </p:cNvPr>
            <p:cNvCxnSpPr>
              <a:cxnSpLocks/>
            </p:cNvCxnSpPr>
            <p:nvPr/>
          </p:nvCxnSpPr>
          <p:spPr bwMode="auto">
            <a:xfrm>
              <a:off x="27471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1" name="Straight Connector 31880">
              <a:extLst>
                <a:ext uri="{FF2B5EF4-FFF2-40B4-BE49-F238E27FC236}">
                  <a16:creationId xmlns:a16="http://schemas.microsoft.com/office/drawing/2014/main" id="{5BB9BFB8-9217-B377-A99D-D4477E557A5F}"/>
                </a:ext>
              </a:extLst>
            </p:cNvPr>
            <p:cNvCxnSpPr>
              <a:cxnSpLocks/>
            </p:cNvCxnSpPr>
            <p:nvPr/>
          </p:nvCxnSpPr>
          <p:spPr bwMode="auto">
            <a:xfrm>
              <a:off x="30793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2" name="Straight Connector 31881">
              <a:extLst>
                <a:ext uri="{FF2B5EF4-FFF2-40B4-BE49-F238E27FC236}">
                  <a16:creationId xmlns:a16="http://schemas.microsoft.com/office/drawing/2014/main" id="{A8E23AD0-47FC-1BA9-8410-B98ADDF9B74D}"/>
                </a:ext>
              </a:extLst>
            </p:cNvPr>
            <p:cNvCxnSpPr>
              <a:cxnSpLocks/>
            </p:cNvCxnSpPr>
            <p:nvPr/>
          </p:nvCxnSpPr>
          <p:spPr bwMode="auto">
            <a:xfrm>
              <a:off x="34114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3" name="Straight Connector 31882">
              <a:extLst>
                <a:ext uri="{FF2B5EF4-FFF2-40B4-BE49-F238E27FC236}">
                  <a16:creationId xmlns:a16="http://schemas.microsoft.com/office/drawing/2014/main" id="{29D0135F-746F-4A77-5581-05590BF88A21}"/>
                </a:ext>
              </a:extLst>
            </p:cNvPr>
            <p:cNvCxnSpPr>
              <a:cxnSpLocks/>
            </p:cNvCxnSpPr>
            <p:nvPr/>
          </p:nvCxnSpPr>
          <p:spPr bwMode="auto">
            <a:xfrm>
              <a:off x="37436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4" name="Straight Connector 31883">
              <a:extLst>
                <a:ext uri="{FF2B5EF4-FFF2-40B4-BE49-F238E27FC236}">
                  <a16:creationId xmlns:a16="http://schemas.microsoft.com/office/drawing/2014/main" id="{74C8B440-237B-5187-2912-DA342A4F4641}"/>
                </a:ext>
              </a:extLst>
            </p:cNvPr>
            <p:cNvCxnSpPr>
              <a:cxnSpLocks/>
            </p:cNvCxnSpPr>
            <p:nvPr/>
          </p:nvCxnSpPr>
          <p:spPr bwMode="auto">
            <a:xfrm>
              <a:off x="40758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5" name="Straight Connector 31884">
              <a:extLst>
                <a:ext uri="{FF2B5EF4-FFF2-40B4-BE49-F238E27FC236}">
                  <a16:creationId xmlns:a16="http://schemas.microsoft.com/office/drawing/2014/main" id="{ECF0A7FE-3ABE-ED38-5CBB-6876894F798A}"/>
                </a:ext>
              </a:extLst>
            </p:cNvPr>
            <p:cNvCxnSpPr>
              <a:cxnSpLocks/>
            </p:cNvCxnSpPr>
            <p:nvPr/>
          </p:nvCxnSpPr>
          <p:spPr bwMode="auto">
            <a:xfrm>
              <a:off x="440800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6" name="Straight Connector 31885">
              <a:extLst>
                <a:ext uri="{FF2B5EF4-FFF2-40B4-BE49-F238E27FC236}">
                  <a16:creationId xmlns:a16="http://schemas.microsoft.com/office/drawing/2014/main" id="{0D03F8D5-BE21-3F14-F9F0-6154541527E5}"/>
                </a:ext>
              </a:extLst>
            </p:cNvPr>
            <p:cNvCxnSpPr>
              <a:cxnSpLocks/>
            </p:cNvCxnSpPr>
            <p:nvPr/>
          </p:nvCxnSpPr>
          <p:spPr bwMode="auto">
            <a:xfrm>
              <a:off x="474017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7" name="Straight Connector 31886">
              <a:extLst>
                <a:ext uri="{FF2B5EF4-FFF2-40B4-BE49-F238E27FC236}">
                  <a16:creationId xmlns:a16="http://schemas.microsoft.com/office/drawing/2014/main" id="{1FC611CD-4148-84FF-1728-93E2E92DD35C}"/>
                </a:ext>
              </a:extLst>
            </p:cNvPr>
            <p:cNvCxnSpPr>
              <a:cxnSpLocks/>
            </p:cNvCxnSpPr>
            <p:nvPr/>
          </p:nvCxnSpPr>
          <p:spPr bwMode="auto">
            <a:xfrm>
              <a:off x="5072351"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8" name="Straight Connector 31887">
              <a:extLst>
                <a:ext uri="{FF2B5EF4-FFF2-40B4-BE49-F238E27FC236}">
                  <a16:creationId xmlns:a16="http://schemas.microsoft.com/office/drawing/2014/main" id="{7E6BD159-4501-A170-42ED-A73092A0DC75}"/>
                </a:ext>
              </a:extLst>
            </p:cNvPr>
            <p:cNvCxnSpPr>
              <a:cxnSpLocks/>
            </p:cNvCxnSpPr>
            <p:nvPr/>
          </p:nvCxnSpPr>
          <p:spPr bwMode="auto">
            <a:xfrm>
              <a:off x="5404526" y="3080354"/>
              <a:ext cx="0" cy="107275"/>
            </a:xfrm>
            <a:prstGeom prst="line">
              <a:avLst/>
            </a:prstGeom>
            <a:noFill/>
            <a:ln w="28575" cap="flat" cmpd="sng" algn="ctr">
              <a:solidFill>
                <a:schemeClr val="bg1"/>
              </a:solidFill>
              <a:prstDash val="solid"/>
              <a:round/>
              <a:headEnd type="none" w="med" len="med"/>
              <a:tailEnd type="none" w="med" len="med"/>
            </a:ln>
            <a:effectLst/>
          </p:spPr>
        </p:cxnSp>
        <p:cxnSp>
          <p:nvCxnSpPr>
            <p:cNvPr id="31889" name="Straight Connector 31888">
              <a:extLst>
                <a:ext uri="{FF2B5EF4-FFF2-40B4-BE49-F238E27FC236}">
                  <a16:creationId xmlns:a16="http://schemas.microsoft.com/office/drawing/2014/main" id="{73592211-877F-04E9-AEF7-A05B89B3F82C}"/>
                </a:ext>
              </a:extLst>
            </p:cNvPr>
            <p:cNvCxnSpPr>
              <a:cxnSpLocks/>
            </p:cNvCxnSpPr>
            <p:nvPr/>
          </p:nvCxnSpPr>
          <p:spPr bwMode="auto">
            <a:xfrm>
              <a:off x="5736707" y="3059920"/>
              <a:ext cx="0" cy="127709"/>
            </a:xfrm>
            <a:prstGeom prst="line">
              <a:avLst/>
            </a:prstGeom>
            <a:noFill/>
            <a:ln w="28575" cap="flat" cmpd="sng" algn="ctr">
              <a:solidFill>
                <a:schemeClr val="bg1"/>
              </a:solidFill>
              <a:prstDash val="solid"/>
              <a:round/>
              <a:headEnd type="none" w="med" len="med"/>
              <a:tailEnd type="none" w="med" len="med"/>
            </a:ln>
            <a:effectLst/>
          </p:spPr>
        </p:cxnSp>
      </p:grpSp>
      <p:sp>
        <p:nvSpPr>
          <p:cNvPr id="31890" name="TextBox 31889">
            <a:extLst>
              <a:ext uri="{FF2B5EF4-FFF2-40B4-BE49-F238E27FC236}">
                <a16:creationId xmlns:a16="http://schemas.microsoft.com/office/drawing/2014/main" id="{9C33E966-8C38-5095-F598-00C01C9A33D3}"/>
              </a:ext>
            </a:extLst>
          </p:cNvPr>
          <p:cNvSpPr txBox="1"/>
          <p:nvPr/>
        </p:nvSpPr>
        <p:spPr bwMode="auto">
          <a:xfrm>
            <a:off x="6750295" y="4992673"/>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891" name="TextBox 31890">
            <a:extLst>
              <a:ext uri="{FF2B5EF4-FFF2-40B4-BE49-F238E27FC236}">
                <a16:creationId xmlns:a16="http://schemas.microsoft.com/office/drawing/2014/main" id="{A35346EE-E9FB-5B46-27F4-B6C8FE8C2928}"/>
              </a:ext>
            </a:extLst>
          </p:cNvPr>
          <p:cNvSpPr txBox="1"/>
          <p:nvPr/>
        </p:nvSpPr>
        <p:spPr bwMode="auto">
          <a:xfrm>
            <a:off x="6857176" y="5116385"/>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892" name="TextBox 31891">
            <a:extLst>
              <a:ext uri="{FF2B5EF4-FFF2-40B4-BE49-F238E27FC236}">
                <a16:creationId xmlns:a16="http://schemas.microsoft.com/office/drawing/2014/main" id="{FD998DFB-BA33-1B78-5B48-B487933536FE}"/>
              </a:ext>
            </a:extLst>
          </p:cNvPr>
          <p:cNvSpPr txBox="1"/>
          <p:nvPr/>
        </p:nvSpPr>
        <p:spPr bwMode="auto">
          <a:xfrm>
            <a:off x="7200206" y="51071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1893" name="TextBox 31892">
            <a:extLst>
              <a:ext uri="{FF2B5EF4-FFF2-40B4-BE49-F238E27FC236}">
                <a16:creationId xmlns:a16="http://schemas.microsoft.com/office/drawing/2014/main" id="{069E4AB1-078F-DA82-5F28-A865BA4E398F}"/>
              </a:ext>
            </a:extLst>
          </p:cNvPr>
          <p:cNvSpPr txBox="1"/>
          <p:nvPr/>
        </p:nvSpPr>
        <p:spPr bwMode="auto">
          <a:xfrm>
            <a:off x="7532250" y="51071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1894" name="TextBox 31893">
            <a:extLst>
              <a:ext uri="{FF2B5EF4-FFF2-40B4-BE49-F238E27FC236}">
                <a16:creationId xmlns:a16="http://schemas.microsoft.com/office/drawing/2014/main" id="{F4F79E62-D7B9-31D7-D2A0-AE421520D3D5}"/>
              </a:ext>
            </a:extLst>
          </p:cNvPr>
          <p:cNvSpPr txBox="1"/>
          <p:nvPr/>
        </p:nvSpPr>
        <p:spPr bwMode="auto">
          <a:xfrm>
            <a:off x="7855781" y="5107102"/>
            <a:ext cx="1975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31895" name="TextBox 31894">
            <a:extLst>
              <a:ext uri="{FF2B5EF4-FFF2-40B4-BE49-F238E27FC236}">
                <a16:creationId xmlns:a16="http://schemas.microsoft.com/office/drawing/2014/main" id="{E1764ECC-E338-5226-9EB7-CDC9FBF4F599}"/>
              </a:ext>
            </a:extLst>
          </p:cNvPr>
          <p:cNvSpPr txBox="1"/>
          <p:nvPr/>
        </p:nvSpPr>
        <p:spPr bwMode="auto">
          <a:xfrm>
            <a:off x="8160580" y="51071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1896" name="TextBox 31895">
            <a:extLst>
              <a:ext uri="{FF2B5EF4-FFF2-40B4-BE49-F238E27FC236}">
                <a16:creationId xmlns:a16="http://schemas.microsoft.com/office/drawing/2014/main" id="{9F031AD1-2E7E-C80D-712D-F23C0B411DC2}"/>
              </a:ext>
            </a:extLst>
          </p:cNvPr>
          <p:cNvSpPr txBox="1"/>
          <p:nvPr/>
        </p:nvSpPr>
        <p:spPr bwMode="auto">
          <a:xfrm>
            <a:off x="8490922" y="51071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1897" name="TextBox 31896">
            <a:extLst>
              <a:ext uri="{FF2B5EF4-FFF2-40B4-BE49-F238E27FC236}">
                <a16:creationId xmlns:a16="http://schemas.microsoft.com/office/drawing/2014/main" id="{9557E283-AACB-8952-8DAB-E229A6D85EE5}"/>
              </a:ext>
            </a:extLst>
          </p:cNvPr>
          <p:cNvSpPr txBox="1"/>
          <p:nvPr/>
        </p:nvSpPr>
        <p:spPr bwMode="auto">
          <a:xfrm>
            <a:off x="8817858" y="51071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1898" name="TextBox 31897">
            <a:extLst>
              <a:ext uri="{FF2B5EF4-FFF2-40B4-BE49-F238E27FC236}">
                <a16:creationId xmlns:a16="http://schemas.microsoft.com/office/drawing/2014/main" id="{9B939F80-28E0-1808-FDF3-21085838892C}"/>
              </a:ext>
            </a:extLst>
          </p:cNvPr>
          <p:cNvSpPr txBox="1"/>
          <p:nvPr/>
        </p:nvSpPr>
        <p:spPr bwMode="auto">
          <a:xfrm>
            <a:off x="9161823" y="51071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1899" name="TextBox 31898">
            <a:extLst>
              <a:ext uri="{FF2B5EF4-FFF2-40B4-BE49-F238E27FC236}">
                <a16:creationId xmlns:a16="http://schemas.microsoft.com/office/drawing/2014/main" id="{68FA0371-70AC-09FD-BCC5-3B9199927277}"/>
              </a:ext>
            </a:extLst>
          </p:cNvPr>
          <p:cNvSpPr txBox="1"/>
          <p:nvPr/>
        </p:nvSpPr>
        <p:spPr bwMode="auto">
          <a:xfrm>
            <a:off x="9490461" y="51071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31900" name="TextBox 31899">
            <a:extLst>
              <a:ext uri="{FF2B5EF4-FFF2-40B4-BE49-F238E27FC236}">
                <a16:creationId xmlns:a16="http://schemas.microsoft.com/office/drawing/2014/main" id="{C3A4852C-D7B1-EAFF-3300-9D2ECCA0526A}"/>
              </a:ext>
            </a:extLst>
          </p:cNvPr>
          <p:cNvSpPr txBox="1"/>
          <p:nvPr/>
        </p:nvSpPr>
        <p:spPr bwMode="auto">
          <a:xfrm>
            <a:off x="9825912" y="51071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31901" name="TextBox 31900">
            <a:extLst>
              <a:ext uri="{FF2B5EF4-FFF2-40B4-BE49-F238E27FC236}">
                <a16:creationId xmlns:a16="http://schemas.microsoft.com/office/drawing/2014/main" id="{45EB7D8B-85AA-E5F5-E770-3F5C0BD94C36}"/>
              </a:ext>
            </a:extLst>
          </p:cNvPr>
          <p:cNvSpPr txBox="1"/>
          <p:nvPr/>
        </p:nvSpPr>
        <p:spPr bwMode="auto">
          <a:xfrm>
            <a:off x="10152848" y="5107102"/>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1902" name="TextBox 31901">
            <a:extLst>
              <a:ext uri="{FF2B5EF4-FFF2-40B4-BE49-F238E27FC236}">
                <a16:creationId xmlns:a16="http://schemas.microsoft.com/office/drawing/2014/main" id="{649E10B2-112F-CB6E-C13A-D89B618B7603}"/>
              </a:ext>
            </a:extLst>
          </p:cNvPr>
          <p:cNvSpPr txBox="1"/>
          <p:nvPr/>
        </p:nvSpPr>
        <p:spPr bwMode="auto">
          <a:xfrm>
            <a:off x="10472203" y="5117547"/>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1903" name="TextBox 31902">
            <a:extLst>
              <a:ext uri="{FF2B5EF4-FFF2-40B4-BE49-F238E27FC236}">
                <a16:creationId xmlns:a16="http://schemas.microsoft.com/office/drawing/2014/main" id="{A1C9CDAF-6255-4ADA-9376-9DB4F9F684C3}"/>
              </a:ext>
            </a:extLst>
          </p:cNvPr>
          <p:cNvSpPr txBox="1"/>
          <p:nvPr/>
        </p:nvSpPr>
        <p:spPr bwMode="auto">
          <a:xfrm>
            <a:off x="10795975" y="5111743"/>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31904" name="TextBox 31903">
            <a:extLst>
              <a:ext uri="{FF2B5EF4-FFF2-40B4-BE49-F238E27FC236}">
                <a16:creationId xmlns:a16="http://schemas.microsoft.com/office/drawing/2014/main" id="{5351AABD-180C-2B65-CCB2-829C431B283A}"/>
              </a:ext>
            </a:extLst>
          </p:cNvPr>
          <p:cNvSpPr txBox="1"/>
          <p:nvPr/>
        </p:nvSpPr>
        <p:spPr bwMode="auto">
          <a:xfrm>
            <a:off x="11148982" y="5105941"/>
            <a:ext cx="3490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31905" name="TextBox 31904">
            <a:extLst>
              <a:ext uri="{FF2B5EF4-FFF2-40B4-BE49-F238E27FC236}">
                <a16:creationId xmlns:a16="http://schemas.microsoft.com/office/drawing/2014/main" id="{D78DBAC0-78A2-F930-4FC8-23FA30D95C8D}"/>
              </a:ext>
            </a:extLst>
          </p:cNvPr>
          <p:cNvSpPr txBox="1"/>
          <p:nvPr/>
        </p:nvSpPr>
        <p:spPr bwMode="auto">
          <a:xfrm>
            <a:off x="6678733" y="4735893"/>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1906" name="TextBox 31905">
            <a:extLst>
              <a:ext uri="{FF2B5EF4-FFF2-40B4-BE49-F238E27FC236}">
                <a16:creationId xmlns:a16="http://schemas.microsoft.com/office/drawing/2014/main" id="{E64BA644-DAAA-475B-6FFA-7FCF3369CEAB}"/>
              </a:ext>
            </a:extLst>
          </p:cNvPr>
          <p:cNvSpPr txBox="1"/>
          <p:nvPr/>
        </p:nvSpPr>
        <p:spPr bwMode="auto">
          <a:xfrm>
            <a:off x="6669823" y="4474873"/>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1907" name="TextBox 31906">
            <a:extLst>
              <a:ext uri="{FF2B5EF4-FFF2-40B4-BE49-F238E27FC236}">
                <a16:creationId xmlns:a16="http://schemas.microsoft.com/office/drawing/2014/main" id="{1B0C5865-540E-6499-0B1B-42A7FCEC02CA}"/>
              </a:ext>
            </a:extLst>
          </p:cNvPr>
          <p:cNvSpPr txBox="1"/>
          <p:nvPr/>
        </p:nvSpPr>
        <p:spPr bwMode="auto">
          <a:xfrm>
            <a:off x="6669823" y="4218244"/>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1908" name="TextBox 31907">
            <a:extLst>
              <a:ext uri="{FF2B5EF4-FFF2-40B4-BE49-F238E27FC236}">
                <a16:creationId xmlns:a16="http://schemas.microsoft.com/office/drawing/2014/main" id="{EC7B913E-5FE3-8B20-B12C-DD38C47AA062}"/>
              </a:ext>
            </a:extLst>
          </p:cNvPr>
          <p:cNvSpPr txBox="1"/>
          <p:nvPr/>
        </p:nvSpPr>
        <p:spPr bwMode="auto">
          <a:xfrm>
            <a:off x="6671426" y="3956210"/>
            <a:ext cx="3797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1909" name="TextBox 31908">
            <a:extLst>
              <a:ext uri="{FF2B5EF4-FFF2-40B4-BE49-F238E27FC236}">
                <a16:creationId xmlns:a16="http://schemas.microsoft.com/office/drawing/2014/main" id="{10A08EFF-D5A2-65F1-6AB2-CF7F59255F7C}"/>
              </a:ext>
            </a:extLst>
          </p:cNvPr>
          <p:cNvSpPr txBox="1"/>
          <p:nvPr/>
        </p:nvSpPr>
        <p:spPr bwMode="auto">
          <a:xfrm>
            <a:off x="6598118" y="3683495"/>
            <a:ext cx="4851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1910" name="Freeform: Shape 31909">
            <a:extLst>
              <a:ext uri="{FF2B5EF4-FFF2-40B4-BE49-F238E27FC236}">
                <a16:creationId xmlns:a16="http://schemas.microsoft.com/office/drawing/2014/main" id="{02A1C54F-86D8-395D-31C5-15ACE985AB44}"/>
              </a:ext>
            </a:extLst>
          </p:cNvPr>
          <p:cNvSpPr/>
          <p:nvPr/>
        </p:nvSpPr>
        <p:spPr bwMode="auto">
          <a:xfrm>
            <a:off x="1427747" y="1780674"/>
            <a:ext cx="3538889" cy="952901"/>
          </a:xfrm>
          <a:custGeom>
            <a:avLst/>
            <a:gdLst>
              <a:gd name="connsiteX0" fmla="*/ 3538889 w 3538889"/>
              <a:gd name="connsiteY0" fmla="*/ 952901 h 952901"/>
              <a:gd name="connsiteX1" fmla="*/ 2837849 w 3538889"/>
              <a:gd name="connsiteY1" fmla="*/ 952901 h 952901"/>
              <a:gd name="connsiteX2" fmla="*/ 2837849 w 3538889"/>
              <a:gd name="connsiteY2" fmla="*/ 869482 h 952901"/>
              <a:gd name="connsiteX3" fmla="*/ 2818598 w 3538889"/>
              <a:gd name="connsiteY3" fmla="*/ 869482 h 952901"/>
              <a:gd name="connsiteX4" fmla="*/ 2818598 w 3538889"/>
              <a:gd name="connsiteY4" fmla="*/ 810126 h 952901"/>
              <a:gd name="connsiteX5" fmla="*/ 2234666 w 3538889"/>
              <a:gd name="connsiteY5" fmla="*/ 810126 h 952901"/>
              <a:gd name="connsiteX6" fmla="*/ 2234666 w 3538889"/>
              <a:gd name="connsiteY6" fmla="*/ 757187 h 952901"/>
              <a:gd name="connsiteX7" fmla="*/ 2032535 w 3538889"/>
              <a:gd name="connsiteY7" fmla="*/ 757187 h 952901"/>
              <a:gd name="connsiteX8" fmla="*/ 2032535 w 3538889"/>
              <a:gd name="connsiteY8" fmla="*/ 709061 h 952901"/>
              <a:gd name="connsiteX9" fmla="*/ 1921845 w 3538889"/>
              <a:gd name="connsiteY9" fmla="*/ 709061 h 952901"/>
              <a:gd name="connsiteX10" fmla="*/ 1921845 w 3538889"/>
              <a:gd name="connsiteY10" fmla="*/ 664143 h 952901"/>
              <a:gd name="connsiteX11" fmla="*/ 1625066 w 3538889"/>
              <a:gd name="connsiteY11" fmla="*/ 664143 h 952901"/>
              <a:gd name="connsiteX12" fmla="*/ 1625066 w 3538889"/>
              <a:gd name="connsiteY12" fmla="*/ 616017 h 952901"/>
              <a:gd name="connsiteX13" fmla="*/ 1541647 w 3538889"/>
              <a:gd name="connsiteY13" fmla="*/ 616017 h 952901"/>
              <a:gd name="connsiteX14" fmla="*/ 1541647 w 3538889"/>
              <a:gd name="connsiteY14" fmla="*/ 580724 h 952901"/>
              <a:gd name="connsiteX15" fmla="*/ 1329891 w 3538889"/>
              <a:gd name="connsiteY15" fmla="*/ 580724 h 952901"/>
              <a:gd name="connsiteX16" fmla="*/ 1329891 w 3538889"/>
              <a:gd name="connsiteY16" fmla="*/ 550244 h 952901"/>
              <a:gd name="connsiteX17" fmla="*/ 1307432 w 3538889"/>
              <a:gd name="connsiteY17" fmla="*/ 550244 h 952901"/>
              <a:gd name="connsiteX18" fmla="*/ 1307432 w 3538889"/>
              <a:gd name="connsiteY18" fmla="*/ 500513 h 952901"/>
              <a:gd name="connsiteX19" fmla="*/ 1004236 w 3538889"/>
              <a:gd name="connsiteY19" fmla="*/ 500513 h 952901"/>
              <a:gd name="connsiteX20" fmla="*/ 1004236 w 3538889"/>
              <a:gd name="connsiteY20" fmla="*/ 417094 h 952901"/>
              <a:gd name="connsiteX21" fmla="*/ 976965 w 3538889"/>
              <a:gd name="connsiteY21" fmla="*/ 417094 h 952901"/>
              <a:gd name="connsiteX22" fmla="*/ 976965 w 3538889"/>
              <a:gd name="connsiteY22" fmla="*/ 385010 h 952901"/>
              <a:gd name="connsiteX23" fmla="*/ 733125 w 3538889"/>
              <a:gd name="connsiteY23" fmla="*/ 385010 h 952901"/>
              <a:gd name="connsiteX24" fmla="*/ 733125 w 3538889"/>
              <a:gd name="connsiteY24" fmla="*/ 346509 h 952901"/>
              <a:gd name="connsiteX25" fmla="*/ 712270 w 3538889"/>
              <a:gd name="connsiteY25" fmla="*/ 346509 h 952901"/>
              <a:gd name="connsiteX26" fmla="*/ 712270 w 3538889"/>
              <a:gd name="connsiteY26" fmla="*/ 311217 h 952901"/>
              <a:gd name="connsiteX27" fmla="*/ 704249 w 3538889"/>
              <a:gd name="connsiteY27" fmla="*/ 311217 h 952901"/>
              <a:gd name="connsiteX28" fmla="*/ 704249 w 3538889"/>
              <a:gd name="connsiteY28" fmla="*/ 231006 h 952901"/>
              <a:gd name="connsiteX29" fmla="*/ 691415 w 3538889"/>
              <a:gd name="connsiteY29" fmla="*/ 231006 h 952901"/>
              <a:gd name="connsiteX30" fmla="*/ 691415 w 3538889"/>
              <a:gd name="connsiteY30" fmla="*/ 115503 h 952901"/>
              <a:gd name="connsiteX31" fmla="*/ 402657 w 3538889"/>
              <a:gd name="connsiteY31" fmla="*/ 115503 h 952901"/>
              <a:gd name="connsiteX32" fmla="*/ 402657 w 3538889"/>
              <a:gd name="connsiteY32" fmla="*/ 68981 h 952901"/>
              <a:gd name="connsiteX33" fmla="*/ 389824 w 3538889"/>
              <a:gd name="connsiteY33" fmla="*/ 68981 h 952901"/>
              <a:gd name="connsiteX34" fmla="*/ 389824 w 3538889"/>
              <a:gd name="connsiteY34" fmla="*/ 33688 h 952901"/>
              <a:gd name="connsiteX35" fmla="*/ 306405 w 3538889"/>
              <a:gd name="connsiteY35" fmla="*/ 33688 h 952901"/>
              <a:gd name="connsiteX36" fmla="*/ 306405 w 3538889"/>
              <a:gd name="connsiteY36" fmla="*/ 0 h 952901"/>
              <a:gd name="connsiteX37" fmla="*/ 0 w 3538889"/>
              <a:gd name="connsiteY37" fmla="*/ 0 h 952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538889" h="952901">
                <a:moveTo>
                  <a:pt x="3538889" y="952901"/>
                </a:moveTo>
                <a:lnTo>
                  <a:pt x="2837849" y="952901"/>
                </a:lnTo>
                <a:lnTo>
                  <a:pt x="2837849" y="869482"/>
                </a:lnTo>
                <a:lnTo>
                  <a:pt x="2818598" y="869482"/>
                </a:lnTo>
                <a:lnTo>
                  <a:pt x="2818598" y="810126"/>
                </a:lnTo>
                <a:lnTo>
                  <a:pt x="2234666" y="810126"/>
                </a:lnTo>
                <a:lnTo>
                  <a:pt x="2234666" y="757187"/>
                </a:lnTo>
                <a:lnTo>
                  <a:pt x="2032535" y="757187"/>
                </a:lnTo>
                <a:lnTo>
                  <a:pt x="2032535" y="709061"/>
                </a:lnTo>
                <a:lnTo>
                  <a:pt x="1921845" y="709061"/>
                </a:lnTo>
                <a:lnTo>
                  <a:pt x="1921845" y="664143"/>
                </a:lnTo>
                <a:lnTo>
                  <a:pt x="1625066" y="664143"/>
                </a:lnTo>
                <a:lnTo>
                  <a:pt x="1625066" y="616017"/>
                </a:lnTo>
                <a:lnTo>
                  <a:pt x="1541647" y="616017"/>
                </a:lnTo>
                <a:lnTo>
                  <a:pt x="1541647" y="580724"/>
                </a:lnTo>
                <a:lnTo>
                  <a:pt x="1329891" y="580724"/>
                </a:lnTo>
                <a:lnTo>
                  <a:pt x="1329891" y="550244"/>
                </a:lnTo>
                <a:lnTo>
                  <a:pt x="1307432" y="550244"/>
                </a:lnTo>
                <a:lnTo>
                  <a:pt x="1307432" y="500513"/>
                </a:lnTo>
                <a:lnTo>
                  <a:pt x="1004236" y="500513"/>
                </a:lnTo>
                <a:lnTo>
                  <a:pt x="1004236" y="417094"/>
                </a:lnTo>
                <a:lnTo>
                  <a:pt x="976965" y="417094"/>
                </a:lnTo>
                <a:lnTo>
                  <a:pt x="976965" y="385010"/>
                </a:lnTo>
                <a:lnTo>
                  <a:pt x="733125" y="385010"/>
                </a:lnTo>
                <a:lnTo>
                  <a:pt x="733125" y="346509"/>
                </a:lnTo>
                <a:lnTo>
                  <a:pt x="712270" y="346509"/>
                </a:lnTo>
                <a:lnTo>
                  <a:pt x="712270" y="311217"/>
                </a:lnTo>
                <a:lnTo>
                  <a:pt x="704249" y="311217"/>
                </a:lnTo>
                <a:lnTo>
                  <a:pt x="704249" y="231006"/>
                </a:lnTo>
                <a:lnTo>
                  <a:pt x="691415" y="231006"/>
                </a:lnTo>
                <a:lnTo>
                  <a:pt x="691415" y="115503"/>
                </a:lnTo>
                <a:lnTo>
                  <a:pt x="402657" y="115503"/>
                </a:lnTo>
                <a:lnTo>
                  <a:pt x="402657" y="68981"/>
                </a:lnTo>
                <a:lnTo>
                  <a:pt x="389824" y="68981"/>
                </a:lnTo>
                <a:lnTo>
                  <a:pt x="389824" y="33688"/>
                </a:lnTo>
                <a:lnTo>
                  <a:pt x="306405" y="33688"/>
                </a:lnTo>
                <a:lnTo>
                  <a:pt x="306405"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1927" name="Group 31926">
            <a:extLst>
              <a:ext uri="{FF2B5EF4-FFF2-40B4-BE49-F238E27FC236}">
                <a16:creationId xmlns:a16="http://schemas.microsoft.com/office/drawing/2014/main" id="{5E1D4FD0-B758-E589-1177-D15A6F97C73C}"/>
              </a:ext>
            </a:extLst>
          </p:cNvPr>
          <p:cNvGrpSpPr/>
          <p:nvPr/>
        </p:nvGrpSpPr>
        <p:grpSpPr>
          <a:xfrm>
            <a:off x="2456442" y="2257208"/>
            <a:ext cx="2499053" cy="505570"/>
            <a:chOff x="2456442" y="2257208"/>
            <a:chExt cx="2499053" cy="505570"/>
          </a:xfrm>
        </p:grpSpPr>
        <p:cxnSp>
          <p:nvCxnSpPr>
            <p:cNvPr id="31912" name="Straight Connector 31911">
              <a:extLst>
                <a:ext uri="{FF2B5EF4-FFF2-40B4-BE49-F238E27FC236}">
                  <a16:creationId xmlns:a16="http://schemas.microsoft.com/office/drawing/2014/main" id="{848C3D39-776F-3842-AAE2-E7404FB50650}"/>
                </a:ext>
              </a:extLst>
            </p:cNvPr>
            <p:cNvCxnSpPr>
              <a:cxnSpLocks/>
            </p:cNvCxnSpPr>
            <p:nvPr/>
          </p:nvCxnSpPr>
          <p:spPr bwMode="auto">
            <a:xfrm>
              <a:off x="4592729" y="2709802"/>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14" name="Straight Connector 31913">
              <a:extLst>
                <a:ext uri="{FF2B5EF4-FFF2-40B4-BE49-F238E27FC236}">
                  <a16:creationId xmlns:a16="http://schemas.microsoft.com/office/drawing/2014/main" id="{092EBD93-71D9-7FB4-BD83-674C5290B4D6}"/>
                </a:ext>
              </a:extLst>
            </p:cNvPr>
            <p:cNvCxnSpPr>
              <a:cxnSpLocks/>
            </p:cNvCxnSpPr>
            <p:nvPr/>
          </p:nvCxnSpPr>
          <p:spPr bwMode="auto">
            <a:xfrm>
              <a:off x="4872577" y="2709802"/>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15" name="Straight Connector 31914">
              <a:extLst>
                <a:ext uri="{FF2B5EF4-FFF2-40B4-BE49-F238E27FC236}">
                  <a16:creationId xmlns:a16="http://schemas.microsoft.com/office/drawing/2014/main" id="{E0D925B4-BBAD-490B-4C99-AF1CCE8B7A9C}"/>
                </a:ext>
              </a:extLst>
            </p:cNvPr>
            <p:cNvCxnSpPr>
              <a:cxnSpLocks/>
            </p:cNvCxnSpPr>
            <p:nvPr/>
          </p:nvCxnSpPr>
          <p:spPr bwMode="auto">
            <a:xfrm>
              <a:off x="4911733" y="2709802"/>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16" name="Straight Connector 31915">
              <a:extLst>
                <a:ext uri="{FF2B5EF4-FFF2-40B4-BE49-F238E27FC236}">
                  <a16:creationId xmlns:a16="http://schemas.microsoft.com/office/drawing/2014/main" id="{DBEDE080-62FE-AC38-12F9-94073E38D5D2}"/>
                </a:ext>
              </a:extLst>
            </p:cNvPr>
            <p:cNvCxnSpPr>
              <a:cxnSpLocks/>
            </p:cNvCxnSpPr>
            <p:nvPr/>
          </p:nvCxnSpPr>
          <p:spPr bwMode="auto">
            <a:xfrm>
              <a:off x="4955495" y="2709802"/>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17" name="Straight Connector 31916">
              <a:extLst>
                <a:ext uri="{FF2B5EF4-FFF2-40B4-BE49-F238E27FC236}">
                  <a16:creationId xmlns:a16="http://schemas.microsoft.com/office/drawing/2014/main" id="{5D001B88-BC6F-C392-6DA2-F36D7B7E55BC}"/>
                </a:ext>
              </a:extLst>
            </p:cNvPr>
            <p:cNvCxnSpPr>
              <a:cxnSpLocks/>
            </p:cNvCxnSpPr>
            <p:nvPr/>
          </p:nvCxnSpPr>
          <p:spPr bwMode="auto">
            <a:xfrm>
              <a:off x="4256451" y="2624581"/>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18" name="Straight Connector 31917">
              <a:extLst>
                <a:ext uri="{FF2B5EF4-FFF2-40B4-BE49-F238E27FC236}">
                  <a16:creationId xmlns:a16="http://schemas.microsoft.com/office/drawing/2014/main" id="{352A455E-EEC0-976A-B5E4-E8A69FD082D6}"/>
                </a:ext>
              </a:extLst>
            </p:cNvPr>
            <p:cNvCxnSpPr>
              <a:cxnSpLocks/>
            </p:cNvCxnSpPr>
            <p:nvPr/>
          </p:nvCxnSpPr>
          <p:spPr bwMode="auto">
            <a:xfrm>
              <a:off x="3670268" y="2568151"/>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19" name="Straight Connector 31918">
              <a:extLst>
                <a:ext uri="{FF2B5EF4-FFF2-40B4-BE49-F238E27FC236}">
                  <a16:creationId xmlns:a16="http://schemas.microsoft.com/office/drawing/2014/main" id="{BB7F02A7-D7F7-2A32-1DCA-E754C9199F6F}"/>
                </a:ext>
              </a:extLst>
            </p:cNvPr>
            <p:cNvCxnSpPr>
              <a:cxnSpLocks/>
            </p:cNvCxnSpPr>
            <p:nvPr/>
          </p:nvCxnSpPr>
          <p:spPr bwMode="auto">
            <a:xfrm>
              <a:off x="3354719" y="2472565"/>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20" name="Straight Connector 31919">
              <a:extLst>
                <a:ext uri="{FF2B5EF4-FFF2-40B4-BE49-F238E27FC236}">
                  <a16:creationId xmlns:a16="http://schemas.microsoft.com/office/drawing/2014/main" id="{E5B7CC66-DACE-5EDC-1F4A-0A27DB2A1088}"/>
                </a:ext>
              </a:extLst>
            </p:cNvPr>
            <p:cNvCxnSpPr>
              <a:cxnSpLocks/>
            </p:cNvCxnSpPr>
            <p:nvPr/>
          </p:nvCxnSpPr>
          <p:spPr bwMode="auto">
            <a:xfrm>
              <a:off x="3049535" y="2432257"/>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21" name="Straight Connector 31920">
              <a:extLst>
                <a:ext uri="{FF2B5EF4-FFF2-40B4-BE49-F238E27FC236}">
                  <a16:creationId xmlns:a16="http://schemas.microsoft.com/office/drawing/2014/main" id="{C914575C-3E72-9D9C-B022-52CE84EC109A}"/>
                </a:ext>
              </a:extLst>
            </p:cNvPr>
            <p:cNvCxnSpPr>
              <a:cxnSpLocks/>
            </p:cNvCxnSpPr>
            <p:nvPr/>
          </p:nvCxnSpPr>
          <p:spPr bwMode="auto">
            <a:xfrm>
              <a:off x="2456442" y="2257208"/>
              <a:ext cx="0" cy="52976"/>
            </a:xfrm>
            <a:prstGeom prst="line">
              <a:avLst/>
            </a:prstGeom>
            <a:noFill/>
            <a:ln w="28575" cap="flat" cmpd="sng" algn="ctr">
              <a:solidFill>
                <a:schemeClr val="accent1"/>
              </a:solidFill>
              <a:prstDash val="solid"/>
              <a:round/>
              <a:headEnd type="none" w="med" len="med"/>
              <a:tailEnd type="none" w="med" len="med"/>
            </a:ln>
            <a:effectLst/>
          </p:spPr>
        </p:cxnSp>
        <p:cxnSp>
          <p:nvCxnSpPr>
            <p:cNvPr id="31922" name="Straight Connector 31921">
              <a:extLst>
                <a:ext uri="{FF2B5EF4-FFF2-40B4-BE49-F238E27FC236}">
                  <a16:creationId xmlns:a16="http://schemas.microsoft.com/office/drawing/2014/main" id="{D00093EE-7973-0BBE-1431-CD38B25E120E}"/>
                </a:ext>
              </a:extLst>
            </p:cNvPr>
            <p:cNvCxnSpPr>
              <a:cxnSpLocks/>
            </p:cNvCxnSpPr>
            <p:nvPr/>
          </p:nvCxnSpPr>
          <p:spPr bwMode="auto">
            <a:xfrm>
              <a:off x="3018441" y="2450683"/>
              <a:ext cx="55279" cy="0"/>
            </a:xfrm>
            <a:prstGeom prst="line">
              <a:avLst/>
            </a:prstGeom>
            <a:noFill/>
            <a:ln w="28575" cap="flat" cmpd="sng" algn="ctr">
              <a:solidFill>
                <a:schemeClr val="accent1"/>
              </a:solidFill>
              <a:prstDash val="solid"/>
              <a:round/>
              <a:headEnd type="none" w="med" len="med"/>
              <a:tailEnd type="none" w="med" len="med"/>
            </a:ln>
            <a:effectLst/>
          </p:spPr>
        </p:cxnSp>
        <p:cxnSp>
          <p:nvCxnSpPr>
            <p:cNvPr id="31925" name="Straight Connector 31924">
              <a:extLst>
                <a:ext uri="{FF2B5EF4-FFF2-40B4-BE49-F238E27FC236}">
                  <a16:creationId xmlns:a16="http://schemas.microsoft.com/office/drawing/2014/main" id="{ED6D8A4F-769E-EB86-1158-552F52AE6F19}"/>
                </a:ext>
              </a:extLst>
            </p:cNvPr>
            <p:cNvCxnSpPr>
              <a:cxnSpLocks/>
            </p:cNvCxnSpPr>
            <p:nvPr/>
          </p:nvCxnSpPr>
          <p:spPr bwMode="auto">
            <a:xfrm>
              <a:off x="3325928" y="2494445"/>
              <a:ext cx="55279" cy="0"/>
            </a:xfrm>
            <a:prstGeom prst="line">
              <a:avLst/>
            </a:prstGeom>
            <a:noFill/>
            <a:ln w="28575" cap="flat" cmpd="sng" algn="ctr">
              <a:solidFill>
                <a:schemeClr val="accent1"/>
              </a:solidFill>
              <a:prstDash val="solid"/>
              <a:round/>
              <a:headEnd type="none" w="med" len="med"/>
              <a:tailEnd type="none" w="med" len="med"/>
            </a:ln>
            <a:effectLst/>
          </p:spPr>
        </p:cxnSp>
        <p:cxnSp>
          <p:nvCxnSpPr>
            <p:cNvPr id="31926" name="Straight Connector 31925">
              <a:extLst>
                <a:ext uri="{FF2B5EF4-FFF2-40B4-BE49-F238E27FC236}">
                  <a16:creationId xmlns:a16="http://schemas.microsoft.com/office/drawing/2014/main" id="{1493E51A-6CDB-241E-B3D5-19D9D34A42D4}"/>
                </a:ext>
              </a:extLst>
            </p:cNvPr>
            <p:cNvCxnSpPr>
              <a:cxnSpLocks/>
            </p:cNvCxnSpPr>
            <p:nvPr/>
          </p:nvCxnSpPr>
          <p:spPr bwMode="auto">
            <a:xfrm>
              <a:off x="4226508" y="2653371"/>
              <a:ext cx="55279" cy="0"/>
            </a:xfrm>
            <a:prstGeom prst="line">
              <a:avLst/>
            </a:prstGeom>
            <a:noFill/>
            <a:ln w="28575" cap="flat" cmpd="sng" algn="ctr">
              <a:solidFill>
                <a:schemeClr val="accent1"/>
              </a:solidFill>
              <a:prstDash val="solid"/>
              <a:round/>
              <a:headEnd type="none" w="med" len="med"/>
              <a:tailEnd type="none" w="med" len="med"/>
            </a:ln>
            <a:effectLst/>
          </p:spPr>
        </p:cxnSp>
      </p:grpSp>
      <p:cxnSp>
        <p:nvCxnSpPr>
          <p:cNvPr id="31928" name="Straight Connector 31927">
            <a:extLst>
              <a:ext uri="{FF2B5EF4-FFF2-40B4-BE49-F238E27FC236}">
                <a16:creationId xmlns:a16="http://schemas.microsoft.com/office/drawing/2014/main" id="{AF364F94-91E7-F22B-5DA2-901E802083FE}"/>
              </a:ext>
            </a:extLst>
          </p:cNvPr>
          <p:cNvCxnSpPr>
            <a:cxnSpLocks/>
          </p:cNvCxnSpPr>
          <p:nvPr/>
        </p:nvCxnSpPr>
        <p:spPr bwMode="auto">
          <a:xfrm>
            <a:off x="3509650" y="2884564"/>
            <a:ext cx="0" cy="52976"/>
          </a:xfrm>
          <a:prstGeom prst="line">
            <a:avLst/>
          </a:prstGeom>
          <a:noFill/>
          <a:ln w="28575" cap="flat" cmpd="sng" algn="ctr">
            <a:solidFill>
              <a:schemeClr val="accent3"/>
            </a:solidFill>
            <a:prstDash val="solid"/>
            <a:round/>
            <a:headEnd type="none" w="med" len="med"/>
            <a:tailEnd type="none" w="med" len="med"/>
          </a:ln>
          <a:effectLst/>
        </p:spPr>
      </p:cxnSp>
      <p:cxnSp>
        <p:nvCxnSpPr>
          <p:cNvPr id="31929" name="Straight Connector 31928">
            <a:extLst>
              <a:ext uri="{FF2B5EF4-FFF2-40B4-BE49-F238E27FC236}">
                <a16:creationId xmlns:a16="http://schemas.microsoft.com/office/drawing/2014/main" id="{F6C3E231-CCBA-1B0A-9394-12068D68526F}"/>
              </a:ext>
            </a:extLst>
          </p:cNvPr>
          <p:cNvCxnSpPr>
            <a:cxnSpLocks/>
          </p:cNvCxnSpPr>
          <p:nvPr/>
        </p:nvCxnSpPr>
        <p:spPr bwMode="auto">
          <a:xfrm>
            <a:off x="1426790" y="1754696"/>
            <a:ext cx="0" cy="52976"/>
          </a:xfrm>
          <a:prstGeom prst="line">
            <a:avLst/>
          </a:prstGeom>
          <a:noFill/>
          <a:ln w="28575" cap="flat" cmpd="sng" algn="ctr">
            <a:solidFill>
              <a:schemeClr val="accent3"/>
            </a:solidFill>
            <a:prstDash val="solid"/>
            <a:round/>
            <a:headEnd type="none" w="med" len="med"/>
            <a:tailEnd type="none" w="med" len="med"/>
          </a:ln>
          <a:effectLst/>
        </p:spPr>
      </p:cxnSp>
      <p:sp>
        <p:nvSpPr>
          <p:cNvPr id="31930" name="Freeform: Shape 31929">
            <a:extLst>
              <a:ext uri="{FF2B5EF4-FFF2-40B4-BE49-F238E27FC236}">
                <a16:creationId xmlns:a16="http://schemas.microsoft.com/office/drawing/2014/main" id="{7C50A57D-6736-42FC-A81F-0C3EB1BE9F54}"/>
              </a:ext>
            </a:extLst>
          </p:cNvPr>
          <p:cNvSpPr/>
          <p:nvPr/>
        </p:nvSpPr>
        <p:spPr bwMode="auto">
          <a:xfrm>
            <a:off x="1435383" y="1774129"/>
            <a:ext cx="2100011" cy="1132012"/>
          </a:xfrm>
          <a:custGeom>
            <a:avLst/>
            <a:gdLst>
              <a:gd name="connsiteX0" fmla="*/ 2100011 w 2100011"/>
              <a:gd name="connsiteY0" fmla="*/ 1132012 h 1132012"/>
              <a:gd name="connsiteX1" fmla="*/ 1001230 w 2100011"/>
              <a:gd name="connsiteY1" fmla="*/ 1132012 h 1132012"/>
              <a:gd name="connsiteX2" fmla="*/ 1001230 w 2100011"/>
              <a:gd name="connsiteY2" fmla="*/ 656052 h 1132012"/>
              <a:gd name="connsiteX3" fmla="*/ 986223 w 2100011"/>
              <a:gd name="connsiteY3" fmla="*/ 656052 h 1132012"/>
              <a:gd name="connsiteX4" fmla="*/ 986223 w 2100011"/>
              <a:gd name="connsiteY4" fmla="*/ 480248 h 1132012"/>
              <a:gd name="connsiteX5" fmla="*/ 692500 w 2100011"/>
              <a:gd name="connsiteY5" fmla="*/ 480248 h 1132012"/>
              <a:gd name="connsiteX6" fmla="*/ 692500 w 2100011"/>
              <a:gd name="connsiteY6" fmla="*/ 324810 h 1132012"/>
              <a:gd name="connsiteX7" fmla="*/ 396633 w 2100011"/>
              <a:gd name="connsiteY7" fmla="*/ 324810 h 1132012"/>
              <a:gd name="connsiteX8" fmla="*/ 396633 w 2100011"/>
              <a:gd name="connsiteY8" fmla="*/ 156509 h 1132012"/>
              <a:gd name="connsiteX9" fmla="*/ 370905 w 2100011"/>
              <a:gd name="connsiteY9" fmla="*/ 156509 h 1132012"/>
              <a:gd name="connsiteX10" fmla="*/ 370905 w 2100011"/>
              <a:gd name="connsiteY10" fmla="*/ 0 h 1132012"/>
              <a:gd name="connsiteX11" fmla="*/ 0 w 2100011"/>
              <a:gd name="connsiteY11" fmla="*/ 0 h 113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00011" h="1132012">
                <a:moveTo>
                  <a:pt x="2100011" y="1132012"/>
                </a:moveTo>
                <a:lnTo>
                  <a:pt x="1001230" y="1132012"/>
                </a:lnTo>
                <a:lnTo>
                  <a:pt x="1001230" y="656052"/>
                </a:lnTo>
                <a:lnTo>
                  <a:pt x="986223" y="656052"/>
                </a:lnTo>
                <a:lnTo>
                  <a:pt x="986223" y="480248"/>
                </a:lnTo>
                <a:lnTo>
                  <a:pt x="692500" y="480248"/>
                </a:lnTo>
                <a:lnTo>
                  <a:pt x="692500" y="324810"/>
                </a:lnTo>
                <a:lnTo>
                  <a:pt x="396633" y="324810"/>
                </a:lnTo>
                <a:lnTo>
                  <a:pt x="396633" y="156509"/>
                </a:lnTo>
                <a:lnTo>
                  <a:pt x="370905" y="156509"/>
                </a:lnTo>
                <a:lnTo>
                  <a:pt x="370905"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31931" name="TextBox 31930">
            <a:extLst>
              <a:ext uri="{FF2B5EF4-FFF2-40B4-BE49-F238E27FC236}">
                <a16:creationId xmlns:a16="http://schemas.microsoft.com/office/drawing/2014/main" id="{B15A59CC-8732-89CA-2B54-D5B575AD82D0}"/>
              </a:ext>
            </a:extLst>
          </p:cNvPr>
          <p:cNvSpPr txBox="1"/>
          <p:nvPr/>
        </p:nvSpPr>
        <p:spPr bwMode="auto">
          <a:xfrm>
            <a:off x="495300" y="3194100"/>
            <a:ext cx="11762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a:t>
            </a:r>
          </a:p>
        </p:txBody>
      </p:sp>
      <p:sp>
        <p:nvSpPr>
          <p:cNvPr id="31932" name="TextBox 31931">
            <a:extLst>
              <a:ext uri="{FF2B5EF4-FFF2-40B4-BE49-F238E27FC236}">
                <a16:creationId xmlns:a16="http://schemas.microsoft.com/office/drawing/2014/main" id="{13C941AB-4085-8C98-8830-9AFA9A8014A0}"/>
              </a:ext>
            </a:extLst>
          </p:cNvPr>
          <p:cNvSpPr txBox="1"/>
          <p:nvPr/>
        </p:nvSpPr>
        <p:spPr bwMode="auto">
          <a:xfrm>
            <a:off x="1365626" y="2647375"/>
            <a:ext cx="1177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(95% Cl): 0.43 (0.18-1.02)</a:t>
            </a:r>
          </a:p>
        </p:txBody>
      </p:sp>
      <p:sp>
        <p:nvSpPr>
          <p:cNvPr id="31933" name="TextBox 31932">
            <a:extLst>
              <a:ext uri="{FF2B5EF4-FFF2-40B4-BE49-F238E27FC236}">
                <a16:creationId xmlns:a16="http://schemas.microsoft.com/office/drawing/2014/main" id="{47B71DD7-268F-B0EB-0A15-85BF24FA81FB}"/>
              </a:ext>
            </a:extLst>
          </p:cNvPr>
          <p:cNvSpPr txBox="1"/>
          <p:nvPr/>
        </p:nvSpPr>
        <p:spPr bwMode="auto">
          <a:xfrm>
            <a:off x="3665009" y="1802158"/>
            <a:ext cx="13937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Rucaparib (n = 33)</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Placebo (n = 9)</a:t>
            </a:r>
          </a:p>
        </p:txBody>
      </p:sp>
      <p:sp>
        <p:nvSpPr>
          <p:cNvPr id="31934" name="TextBox 31933">
            <a:extLst>
              <a:ext uri="{FF2B5EF4-FFF2-40B4-BE49-F238E27FC236}">
                <a16:creationId xmlns:a16="http://schemas.microsoft.com/office/drawing/2014/main" id="{DFE1F8E0-ACD7-4D92-F52C-0ADB4988E452}"/>
              </a:ext>
            </a:extLst>
          </p:cNvPr>
          <p:cNvSpPr txBox="1"/>
          <p:nvPr/>
        </p:nvSpPr>
        <p:spPr bwMode="auto">
          <a:xfrm>
            <a:off x="5074561" y="1808095"/>
            <a:ext cx="12334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400050" algn="l"/>
              </a:tabLst>
            </a:pPr>
            <a:r>
              <a:rPr lang="en-US" sz="1200" b="0" dirty="0">
                <a:solidFill>
                  <a:schemeClr val="accent1"/>
                </a:solidFill>
                <a:latin typeface="Calibri" panose="020F0502020204030204" pitchFamily="34" charset="0"/>
              </a:rPr>
              <a:t>14.8	9.1-25.6</a:t>
            </a:r>
          </a:p>
          <a:p>
            <a:pPr>
              <a:lnSpc>
                <a:spcPct val="100000"/>
              </a:lnSpc>
              <a:spcBef>
                <a:spcPts val="0"/>
              </a:spcBef>
              <a:spcAft>
                <a:spcPct val="0"/>
              </a:spcAft>
              <a:buClrTx/>
              <a:buFontTx/>
              <a:buNone/>
              <a:tabLst>
                <a:tab pos="400050" algn="l"/>
              </a:tabLst>
            </a:pPr>
            <a:r>
              <a:rPr lang="en-US" sz="1200" b="0" dirty="0">
                <a:solidFill>
                  <a:schemeClr val="accent3"/>
                </a:solidFill>
                <a:latin typeface="Calibri" panose="020F0502020204030204" pitchFamily="34" charset="0"/>
              </a:rPr>
              <a:t>9.1	3.5-9.2 </a:t>
            </a:r>
          </a:p>
        </p:txBody>
      </p:sp>
      <p:sp>
        <p:nvSpPr>
          <p:cNvPr id="31935" name="TextBox 31934">
            <a:extLst>
              <a:ext uri="{FF2B5EF4-FFF2-40B4-BE49-F238E27FC236}">
                <a16:creationId xmlns:a16="http://schemas.microsoft.com/office/drawing/2014/main" id="{E77082BB-975F-1696-9A69-4ED816123CAB}"/>
              </a:ext>
            </a:extLst>
          </p:cNvPr>
          <p:cNvSpPr txBox="1"/>
          <p:nvPr/>
        </p:nvSpPr>
        <p:spPr bwMode="auto">
          <a:xfrm>
            <a:off x="4910287" y="1557381"/>
            <a:ext cx="728354" cy="357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Median, Mo</a:t>
            </a:r>
          </a:p>
        </p:txBody>
      </p:sp>
      <p:sp>
        <p:nvSpPr>
          <p:cNvPr id="31936" name="TextBox 31935">
            <a:extLst>
              <a:ext uri="{FF2B5EF4-FFF2-40B4-BE49-F238E27FC236}">
                <a16:creationId xmlns:a16="http://schemas.microsoft.com/office/drawing/2014/main" id="{1ABE0112-5FB7-C1B5-7ED7-F7BE6E0093F6}"/>
              </a:ext>
            </a:extLst>
          </p:cNvPr>
          <p:cNvSpPr txBox="1"/>
          <p:nvPr/>
        </p:nvSpPr>
        <p:spPr bwMode="auto">
          <a:xfrm>
            <a:off x="5431625" y="1654706"/>
            <a:ext cx="7283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95% Cl</a:t>
            </a:r>
          </a:p>
        </p:txBody>
      </p:sp>
      <p:cxnSp>
        <p:nvCxnSpPr>
          <p:cNvPr id="31937" name="Straight Connector 31936">
            <a:extLst>
              <a:ext uri="{FF2B5EF4-FFF2-40B4-BE49-F238E27FC236}">
                <a16:creationId xmlns:a16="http://schemas.microsoft.com/office/drawing/2014/main" id="{B98D4C11-9AF3-EE18-111F-56B71DBD64A1}"/>
              </a:ext>
            </a:extLst>
          </p:cNvPr>
          <p:cNvCxnSpPr/>
          <p:nvPr/>
        </p:nvCxnSpPr>
        <p:spPr bwMode="auto">
          <a:xfrm>
            <a:off x="4461003" y="1865493"/>
            <a:ext cx="1668483" cy="0"/>
          </a:xfrm>
          <a:prstGeom prst="line">
            <a:avLst/>
          </a:prstGeom>
          <a:noFill/>
          <a:ln w="9525" cap="flat" cmpd="sng" algn="ctr">
            <a:solidFill>
              <a:schemeClr val="bg1"/>
            </a:solidFill>
            <a:prstDash val="solid"/>
            <a:round/>
            <a:headEnd type="none" w="med" len="med"/>
            <a:tailEnd type="none" w="med" len="med"/>
          </a:ln>
          <a:effectLst/>
        </p:spPr>
      </p:cxnSp>
      <p:grpSp>
        <p:nvGrpSpPr>
          <p:cNvPr id="31966" name="Group 31965">
            <a:extLst>
              <a:ext uri="{FF2B5EF4-FFF2-40B4-BE49-F238E27FC236}">
                <a16:creationId xmlns:a16="http://schemas.microsoft.com/office/drawing/2014/main" id="{456EB998-7910-27B7-809B-6E74FB1DC530}"/>
              </a:ext>
            </a:extLst>
          </p:cNvPr>
          <p:cNvGrpSpPr/>
          <p:nvPr/>
        </p:nvGrpSpPr>
        <p:grpSpPr>
          <a:xfrm>
            <a:off x="6981824" y="1756832"/>
            <a:ext cx="3816352" cy="891118"/>
            <a:chOff x="6981824" y="1756832"/>
            <a:chExt cx="3816352" cy="891118"/>
          </a:xfrm>
        </p:grpSpPr>
        <p:cxnSp>
          <p:nvCxnSpPr>
            <p:cNvPr id="31957" name="Straight Connector 31956">
              <a:extLst>
                <a:ext uri="{FF2B5EF4-FFF2-40B4-BE49-F238E27FC236}">
                  <a16:creationId xmlns:a16="http://schemas.microsoft.com/office/drawing/2014/main" id="{3552F4EE-A4D4-B4C3-9F71-B5C61745AE29}"/>
                </a:ext>
              </a:extLst>
            </p:cNvPr>
            <p:cNvCxnSpPr/>
            <p:nvPr/>
          </p:nvCxnSpPr>
          <p:spPr bwMode="auto">
            <a:xfrm>
              <a:off x="6981824" y="1756832"/>
              <a:ext cx="0" cy="51859"/>
            </a:xfrm>
            <a:prstGeom prst="line">
              <a:avLst/>
            </a:prstGeom>
            <a:noFill/>
            <a:ln w="28575" cap="flat" cmpd="sng" algn="ctr">
              <a:solidFill>
                <a:schemeClr val="accent1"/>
              </a:solidFill>
              <a:prstDash val="solid"/>
              <a:round/>
              <a:headEnd type="none" w="med" len="med"/>
              <a:tailEnd type="none" w="med" len="med"/>
            </a:ln>
            <a:effectLst/>
          </p:spPr>
        </p:cxnSp>
        <p:grpSp>
          <p:nvGrpSpPr>
            <p:cNvPr id="31962" name="Group 31961">
              <a:extLst>
                <a:ext uri="{FF2B5EF4-FFF2-40B4-BE49-F238E27FC236}">
                  <a16:creationId xmlns:a16="http://schemas.microsoft.com/office/drawing/2014/main" id="{B238627B-8319-24F6-798C-0E101DD0F278}"/>
                </a:ext>
              </a:extLst>
            </p:cNvPr>
            <p:cNvGrpSpPr/>
            <p:nvPr/>
          </p:nvGrpSpPr>
          <p:grpSpPr>
            <a:xfrm>
              <a:off x="7374466" y="1790698"/>
              <a:ext cx="3423710" cy="857252"/>
              <a:chOff x="7374466" y="1790698"/>
              <a:chExt cx="3423710" cy="857252"/>
            </a:xfrm>
          </p:grpSpPr>
          <p:cxnSp>
            <p:nvCxnSpPr>
              <p:cNvPr id="31940" name="Straight Connector 31939">
                <a:extLst>
                  <a:ext uri="{FF2B5EF4-FFF2-40B4-BE49-F238E27FC236}">
                    <a16:creationId xmlns:a16="http://schemas.microsoft.com/office/drawing/2014/main" id="{BDA26672-D0F1-2546-5C1A-0E89AAB67415}"/>
                  </a:ext>
                </a:extLst>
              </p:cNvPr>
              <p:cNvCxnSpPr/>
              <p:nvPr/>
            </p:nvCxnSpPr>
            <p:spPr bwMode="auto">
              <a:xfrm>
                <a:off x="10158942" y="2446866"/>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1" name="Straight Connector 31940">
                <a:extLst>
                  <a:ext uri="{FF2B5EF4-FFF2-40B4-BE49-F238E27FC236}">
                    <a16:creationId xmlns:a16="http://schemas.microsoft.com/office/drawing/2014/main" id="{F8A089FF-C600-DE2B-3C96-56ABA7CCBC41}"/>
                  </a:ext>
                </a:extLst>
              </p:cNvPr>
              <p:cNvCxnSpPr/>
              <p:nvPr/>
            </p:nvCxnSpPr>
            <p:spPr bwMode="auto">
              <a:xfrm>
                <a:off x="10133542" y="2446866"/>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2" name="Straight Connector 31941">
                <a:extLst>
                  <a:ext uri="{FF2B5EF4-FFF2-40B4-BE49-F238E27FC236}">
                    <a16:creationId xmlns:a16="http://schemas.microsoft.com/office/drawing/2014/main" id="{0D3AD951-8780-D037-CEEE-C8177F6735CE}"/>
                  </a:ext>
                </a:extLst>
              </p:cNvPr>
              <p:cNvCxnSpPr/>
              <p:nvPr/>
            </p:nvCxnSpPr>
            <p:spPr bwMode="auto">
              <a:xfrm>
                <a:off x="9857317" y="2446866"/>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3" name="Straight Connector 31942">
                <a:extLst>
                  <a:ext uri="{FF2B5EF4-FFF2-40B4-BE49-F238E27FC236}">
                    <a16:creationId xmlns:a16="http://schemas.microsoft.com/office/drawing/2014/main" id="{CDD9FE0F-7158-8C25-CD92-843E3D4B5DE0}"/>
                  </a:ext>
                </a:extLst>
              </p:cNvPr>
              <p:cNvCxnSpPr/>
              <p:nvPr/>
            </p:nvCxnSpPr>
            <p:spPr bwMode="auto">
              <a:xfrm>
                <a:off x="10440459" y="2596091"/>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4" name="Straight Connector 31943">
                <a:extLst>
                  <a:ext uri="{FF2B5EF4-FFF2-40B4-BE49-F238E27FC236}">
                    <a16:creationId xmlns:a16="http://schemas.microsoft.com/office/drawing/2014/main" id="{23A63944-4EA3-0B54-B196-6B7350C721E6}"/>
                  </a:ext>
                </a:extLst>
              </p:cNvPr>
              <p:cNvCxnSpPr/>
              <p:nvPr/>
            </p:nvCxnSpPr>
            <p:spPr bwMode="auto">
              <a:xfrm>
                <a:off x="10751609" y="2596091"/>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5" name="Straight Connector 31944">
                <a:extLst>
                  <a:ext uri="{FF2B5EF4-FFF2-40B4-BE49-F238E27FC236}">
                    <a16:creationId xmlns:a16="http://schemas.microsoft.com/office/drawing/2014/main" id="{DDA7B5CB-5DDA-7067-02DD-9DA290A5A4DC}"/>
                  </a:ext>
                </a:extLst>
              </p:cNvPr>
              <p:cNvCxnSpPr/>
              <p:nvPr/>
            </p:nvCxnSpPr>
            <p:spPr bwMode="auto">
              <a:xfrm>
                <a:off x="10788651" y="2596091"/>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6" name="Straight Connector 31945">
                <a:extLst>
                  <a:ext uri="{FF2B5EF4-FFF2-40B4-BE49-F238E27FC236}">
                    <a16:creationId xmlns:a16="http://schemas.microsoft.com/office/drawing/2014/main" id="{7153B4FD-B0DB-2335-6BF9-18D0B5141A46}"/>
                  </a:ext>
                </a:extLst>
              </p:cNvPr>
              <p:cNvCxnSpPr/>
              <p:nvPr/>
            </p:nvCxnSpPr>
            <p:spPr bwMode="auto">
              <a:xfrm>
                <a:off x="10798176" y="2596091"/>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7" name="Straight Connector 31946">
                <a:extLst>
                  <a:ext uri="{FF2B5EF4-FFF2-40B4-BE49-F238E27FC236}">
                    <a16:creationId xmlns:a16="http://schemas.microsoft.com/office/drawing/2014/main" id="{531457E2-435A-057C-CED0-447F7262005A}"/>
                  </a:ext>
                </a:extLst>
              </p:cNvPr>
              <p:cNvCxnSpPr/>
              <p:nvPr/>
            </p:nvCxnSpPr>
            <p:spPr bwMode="auto">
              <a:xfrm>
                <a:off x="9835092" y="2359024"/>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8" name="Straight Connector 31947">
                <a:extLst>
                  <a:ext uri="{FF2B5EF4-FFF2-40B4-BE49-F238E27FC236}">
                    <a16:creationId xmlns:a16="http://schemas.microsoft.com/office/drawing/2014/main" id="{52D14030-E4A9-28C6-709E-89068EC10D92}"/>
                  </a:ext>
                </a:extLst>
              </p:cNvPr>
              <p:cNvCxnSpPr/>
              <p:nvPr/>
            </p:nvCxnSpPr>
            <p:spPr bwMode="auto">
              <a:xfrm>
                <a:off x="9822392" y="2359024"/>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49" name="Straight Connector 31948">
                <a:extLst>
                  <a:ext uri="{FF2B5EF4-FFF2-40B4-BE49-F238E27FC236}">
                    <a16:creationId xmlns:a16="http://schemas.microsoft.com/office/drawing/2014/main" id="{4EFBCDEA-54B2-C8AE-6A73-D0853522482E}"/>
                  </a:ext>
                </a:extLst>
              </p:cNvPr>
              <p:cNvCxnSpPr/>
              <p:nvPr/>
            </p:nvCxnSpPr>
            <p:spPr bwMode="auto">
              <a:xfrm>
                <a:off x="9533467" y="2364315"/>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50" name="Straight Connector 31949">
                <a:extLst>
                  <a:ext uri="{FF2B5EF4-FFF2-40B4-BE49-F238E27FC236}">
                    <a16:creationId xmlns:a16="http://schemas.microsoft.com/office/drawing/2014/main" id="{4145ECB5-05E8-02D6-4337-26BCE0EAF92F}"/>
                  </a:ext>
                </a:extLst>
              </p:cNvPr>
              <p:cNvCxnSpPr/>
              <p:nvPr/>
            </p:nvCxnSpPr>
            <p:spPr bwMode="auto">
              <a:xfrm>
                <a:off x="9532409" y="2310340"/>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51" name="Straight Connector 31950">
                <a:extLst>
                  <a:ext uri="{FF2B5EF4-FFF2-40B4-BE49-F238E27FC236}">
                    <a16:creationId xmlns:a16="http://schemas.microsoft.com/office/drawing/2014/main" id="{29F0A384-ED50-B187-2551-ECD78018D743}"/>
                  </a:ext>
                </a:extLst>
              </p:cNvPr>
              <p:cNvCxnSpPr/>
              <p:nvPr/>
            </p:nvCxnSpPr>
            <p:spPr bwMode="auto">
              <a:xfrm>
                <a:off x="9513359" y="2310340"/>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52" name="Straight Connector 31951">
                <a:extLst>
                  <a:ext uri="{FF2B5EF4-FFF2-40B4-BE49-F238E27FC236}">
                    <a16:creationId xmlns:a16="http://schemas.microsoft.com/office/drawing/2014/main" id="{1762F8A7-3182-15DF-166B-86046CB23A8B}"/>
                  </a:ext>
                </a:extLst>
              </p:cNvPr>
              <p:cNvCxnSpPr/>
              <p:nvPr/>
            </p:nvCxnSpPr>
            <p:spPr bwMode="auto">
              <a:xfrm>
                <a:off x="9201150" y="2219323"/>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53" name="Straight Connector 31952">
                <a:extLst>
                  <a:ext uri="{FF2B5EF4-FFF2-40B4-BE49-F238E27FC236}">
                    <a16:creationId xmlns:a16="http://schemas.microsoft.com/office/drawing/2014/main" id="{B82BA66F-1A07-4BDA-F2E2-4289234A0A59}"/>
                  </a:ext>
                </a:extLst>
              </p:cNvPr>
              <p:cNvCxnSpPr/>
              <p:nvPr/>
            </p:nvCxnSpPr>
            <p:spPr bwMode="auto">
              <a:xfrm>
                <a:off x="9218083" y="2219323"/>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54" name="Straight Connector 31953">
                <a:extLst>
                  <a:ext uri="{FF2B5EF4-FFF2-40B4-BE49-F238E27FC236}">
                    <a16:creationId xmlns:a16="http://schemas.microsoft.com/office/drawing/2014/main" id="{B5826BC4-C42B-B450-9AF2-6AF7A851ECBD}"/>
                  </a:ext>
                </a:extLst>
              </p:cNvPr>
              <p:cNvCxnSpPr/>
              <p:nvPr/>
            </p:nvCxnSpPr>
            <p:spPr bwMode="auto">
              <a:xfrm>
                <a:off x="8932333" y="2219323"/>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55" name="Straight Connector 31954">
                <a:extLst>
                  <a:ext uri="{FF2B5EF4-FFF2-40B4-BE49-F238E27FC236}">
                    <a16:creationId xmlns:a16="http://schemas.microsoft.com/office/drawing/2014/main" id="{FEF3EA5D-D69F-7504-8B34-4107CD62C820}"/>
                  </a:ext>
                </a:extLst>
              </p:cNvPr>
              <p:cNvCxnSpPr/>
              <p:nvPr/>
            </p:nvCxnSpPr>
            <p:spPr bwMode="auto">
              <a:xfrm>
                <a:off x="8892116" y="2150531"/>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56" name="Straight Connector 31955">
                <a:extLst>
                  <a:ext uri="{FF2B5EF4-FFF2-40B4-BE49-F238E27FC236}">
                    <a16:creationId xmlns:a16="http://schemas.microsoft.com/office/drawing/2014/main" id="{5853D3A8-86C2-20A1-7AF8-FC03C9C89817}"/>
                  </a:ext>
                </a:extLst>
              </p:cNvPr>
              <p:cNvCxnSpPr/>
              <p:nvPr/>
            </p:nvCxnSpPr>
            <p:spPr bwMode="auto">
              <a:xfrm>
                <a:off x="7374466" y="1790698"/>
                <a:ext cx="0" cy="51859"/>
              </a:xfrm>
              <a:prstGeom prst="line">
                <a:avLst/>
              </a:prstGeom>
              <a:noFill/>
              <a:ln w="28575" cap="flat" cmpd="sng" algn="ctr">
                <a:solidFill>
                  <a:schemeClr val="accent1"/>
                </a:solidFill>
                <a:prstDash val="solid"/>
                <a:round/>
                <a:headEnd type="none" w="med" len="med"/>
                <a:tailEnd type="none" w="med" len="med"/>
              </a:ln>
              <a:effectLst/>
            </p:spPr>
          </p:cxnSp>
          <p:cxnSp>
            <p:nvCxnSpPr>
              <p:cNvPr id="31958" name="Straight Connector 31957">
                <a:extLst>
                  <a:ext uri="{FF2B5EF4-FFF2-40B4-BE49-F238E27FC236}">
                    <a16:creationId xmlns:a16="http://schemas.microsoft.com/office/drawing/2014/main" id="{9CBC706B-6D78-DB65-CCD7-C365918B8AF1}"/>
                  </a:ext>
                </a:extLst>
              </p:cNvPr>
              <p:cNvCxnSpPr>
                <a:cxnSpLocks/>
              </p:cNvCxnSpPr>
              <p:nvPr/>
            </p:nvCxnSpPr>
            <p:spPr bwMode="auto">
              <a:xfrm flipH="1">
                <a:off x="9507008" y="2389715"/>
                <a:ext cx="62441" cy="0"/>
              </a:xfrm>
              <a:prstGeom prst="line">
                <a:avLst/>
              </a:prstGeom>
              <a:noFill/>
              <a:ln w="28575" cap="flat" cmpd="sng" algn="ctr">
                <a:solidFill>
                  <a:schemeClr val="accent1"/>
                </a:solidFill>
                <a:prstDash val="solid"/>
                <a:round/>
                <a:headEnd type="none" w="med" len="med"/>
                <a:tailEnd type="none" w="med" len="med"/>
              </a:ln>
              <a:effectLst/>
            </p:spPr>
          </p:cxnSp>
          <p:cxnSp>
            <p:nvCxnSpPr>
              <p:cNvPr id="31961" name="Straight Connector 31960">
                <a:extLst>
                  <a:ext uri="{FF2B5EF4-FFF2-40B4-BE49-F238E27FC236}">
                    <a16:creationId xmlns:a16="http://schemas.microsoft.com/office/drawing/2014/main" id="{C44D15B9-5F9D-77E8-F8F1-0F4B1732042A}"/>
                  </a:ext>
                </a:extLst>
              </p:cNvPr>
              <p:cNvCxnSpPr>
                <a:cxnSpLocks/>
              </p:cNvCxnSpPr>
              <p:nvPr/>
            </p:nvCxnSpPr>
            <p:spPr bwMode="auto">
              <a:xfrm flipH="1">
                <a:off x="10411883" y="2623607"/>
                <a:ext cx="62441" cy="0"/>
              </a:xfrm>
              <a:prstGeom prst="line">
                <a:avLst/>
              </a:prstGeom>
              <a:noFill/>
              <a:ln w="28575" cap="flat" cmpd="sng" algn="ctr">
                <a:solidFill>
                  <a:schemeClr val="accent1"/>
                </a:solidFill>
                <a:prstDash val="solid"/>
                <a:round/>
                <a:headEnd type="none" w="med" len="med"/>
                <a:tailEnd type="none" w="med" len="med"/>
              </a:ln>
              <a:effectLst/>
            </p:spPr>
          </p:cxnSp>
        </p:grpSp>
      </p:grpSp>
      <p:cxnSp>
        <p:nvCxnSpPr>
          <p:cNvPr id="31963" name="Straight Connector 31962">
            <a:extLst>
              <a:ext uri="{FF2B5EF4-FFF2-40B4-BE49-F238E27FC236}">
                <a16:creationId xmlns:a16="http://schemas.microsoft.com/office/drawing/2014/main" id="{63FF82D5-87A2-8B05-4B12-D207CC9C3978}"/>
              </a:ext>
            </a:extLst>
          </p:cNvPr>
          <p:cNvCxnSpPr/>
          <p:nvPr/>
        </p:nvCxnSpPr>
        <p:spPr bwMode="auto">
          <a:xfrm>
            <a:off x="9314270" y="2402277"/>
            <a:ext cx="0" cy="51859"/>
          </a:xfrm>
          <a:prstGeom prst="line">
            <a:avLst/>
          </a:prstGeom>
          <a:noFill/>
          <a:ln w="28575" cap="flat" cmpd="sng" algn="ctr">
            <a:solidFill>
              <a:schemeClr val="accent3"/>
            </a:solidFill>
            <a:prstDash val="solid"/>
            <a:round/>
            <a:headEnd type="none" w="med" len="med"/>
            <a:tailEnd type="none" w="med" len="med"/>
          </a:ln>
          <a:effectLst/>
        </p:spPr>
      </p:cxnSp>
      <p:cxnSp>
        <p:nvCxnSpPr>
          <p:cNvPr id="31964" name="Straight Connector 31963">
            <a:extLst>
              <a:ext uri="{FF2B5EF4-FFF2-40B4-BE49-F238E27FC236}">
                <a16:creationId xmlns:a16="http://schemas.microsoft.com/office/drawing/2014/main" id="{0F5D7AE0-F4AD-633D-24BC-BDFC8F0F4580}"/>
              </a:ext>
            </a:extLst>
          </p:cNvPr>
          <p:cNvCxnSpPr/>
          <p:nvPr/>
        </p:nvCxnSpPr>
        <p:spPr bwMode="auto">
          <a:xfrm>
            <a:off x="9226827" y="2402277"/>
            <a:ext cx="0" cy="51859"/>
          </a:xfrm>
          <a:prstGeom prst="line">
            <a:avLst/>
          </a:prstGeom>
          <a:noFill/>
          <a:ln w="28575" cap="flat" cmpd="sng" algn="ctr">
            <a:solidFill>
              <a:schemeClr val="accent3"/>
            </a:solidFill>
            <a:prstDash val="solid"/>
            <a:round/>
            <a:headEnd type="none" w="med" len="med"/>
            <a:tailEnd type="none" w="med" len="med"/>
          </a:ln>
          <a:effectLst/>
        </p:spPr>
      </p:cxnSp>
      <p:sp>
        <p:nvSpPr>
          <p:cNvPr id="31965" name="Freeform: Shape 31964">
            <a:extLst>
              <a:ext uri="{FF2B5EF4-FFF2-40B4-BE49-F238E27FC236}">
                <a16:creationId xmlns:a16="http://schemas.microsoft.com/office/drawing/2014/main" id="{018010DA-9D15-B04E-8265-A36C349808FA}"/>
              </a:ext>
            </a:extLst>
          </p:cNvPr>
          <p:cNvSpPr/>
          <p:nvPr/>
        </p:nvSpPr>
        <p:spPr bwMode="auto">
          <a:xfrm>
            <a:off x="6989233" y="1778000"/>
            <a:ext cx="2341034" cy="647700"/>
          </a:xfrm>
          <a:custGeom>
            <a:avLst/>
            <a:gdLst>
              <a:gd name="connsiteX0" fmla="*/ 2341034 w 2341034"/>
              <a:gd name="connsiteY0" fmla="*/ 647700 h 647700"/>
              <a:gd name="connsiteX1" fmla="*/ 311150 w 2341034"/>
              <a:gd name="connsiteY1" fmla="*/ 647700 h 647700"/>
              <a:gd name="connsiteX2" fmla="*/ 311150 w 2341034"/>
              <a:gd name="connsiteY2" fmla="*/ 324908 h 647700"/>
              <a:gd name="connsiteX3" fmla="*/ 266700 w 2341034"/>
              <a:gd name="connsiteY3" fmla="*/ 324908 h 647700"/>
              <a:gd name="connsiteX4" fmla="*/ 266700 w 2341034"/>
              <a:gd name="connsiteY4" fmla="*/ 0 h 647700"/>
              <a:gd name="connsiteX5" fmla="*/ 0 w 2341034"/>
              <a:gd name="connsiteY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1034" h="647700">
                <a:moveTo>
                  <a:pt x="2341034" y="647700"/>
                </a:moveTo>
                <a:lnTo>
                  <a:pt x="311150" y="647700"/>
                </a:lnTo>
                <a:lnTo>
                  <a:pt x="311150" y="324908"/>
                </a:lnTo>
                <a:lnTo>
                  <a:pt x="266700" y="324908"/>
                </a:lnTo>
                <a:lnTo>
                  <a:pt x="266700"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31938" name="Freeform: Shape 31937">
            <a:extLst>
              <a:ext uri="{FF2B5EF4-FFF2-40B4-BE49-F238E27FC236}">
                <a16:creationId xmlns:a16="http://schemas.microsoft.com/office/drawing/2014/main" id="{52211B5A-A650-2EF1-109B-B41B780733AD}"/>
              </a:ext>
            </a:extLst>
          </p:cNvPr>
          <p:cNvSpPr/>
          <p:nvPr/>
        </p:nvSpPr>
        <p:spPr bwMode="auto">
          <a:xfrm>
            <a:off x="6987117" y="1778000"/>
            <a:ext cx="3817408" cy="844550"/>
          </a:xfrm>
          <a:custGeom>
            <a:avLst/>
            <a:gdLst>
              <a:gd name="connsiteX0" fmla="*/ 3817408 w 3817408"/>
              <a:gd name="connsiteY0" fmla="*/ 844550 h 844550"/>
              <a:gd name="connsiteX1" fmla="*/ 3448050 w 3817408"/>
              <a:gd name="connsiteY1" fmla="*/ 844550 h 844550"/>
              <a:gd name="connsiteX2" fmla="*/ 3448050 w 3817408"/>
              <a:gd name="connsiteY2" fmla="*/ 695325 h 844550"/>
              <a:gd name="connsiteX3" fmla="*/ 2856441 w 3817408"/>
              <a:gd name="connsiteY3" fmla="*/ 695325 h 844550"/>
              <a:gd name="connsiteX4" fmla="*/ 2856441 w 3817408"/>
              <a:gd name="connsiteY4" fmla="*/ 608542 h 844550"/>
              <a:gd name="connsiteX5" fmla="*/ 2548466 w 3817408"/>
              <a:gd name="connsiteY5" fmla="*/ 608542 h 844550"/>
              <a:gd name="connsiteX6" fmla="*/ 2548466 w 3817408"/>
              <a:gd name="connsiteY6" fmla="*/ 555625 h 844550"/>
              <a:gd name="connsiteX7" fmla="*/ 2468033 w 3817408"/>
              <a:gd name="connsiteY7" fmla="*/ 555625 h 844550"/>
              <a:gd name="connsiteX8" fmla="*/ 2468033 w 3817408"/>
              <a:gd name="connsiteY8" fmla="*/ 517525 h 844550"/>
              <a:gd name="connsiteX9" fmla="*/ 2241550 w 3817408"/>
              <a:gd name="connsiteY9" fmla="*/ 517525 h 844550"/>
              <a:gd name="connsiteX10" fmla="*/ 2241550 w 3817408"/>
              <a:gd name="connsiteY10" fmla="*/ 465667 h 844550"/>
              <a:gd name="connsiteX11" fmla="*/ 1927225 w 3817408"/>
              <a:gd name="connsiteY11" fmla="*/ 465667 h 844550"/>
              <a:gd name="connsiteX12" fmla="*/ 1927225 w 3817408"/>
              <a:gd name="connsiteY12" fmla="*/ 426508 h 844550"/>
              <a:gd name="connsiteX13" fmla="*/ 1912408 w 3817408"/>
              <a:gd name="connsiteY13" fmla="*/ 426508 h 844550"/>
              <a:gd name="connsiteX14" fmla="*/ 1912408 w 3817408"/>
              <a:gd name="connsiteY14" fmla="*/ 395817 h 844550"/>
              <a:gd name="connsiteX15" fmla="*/ 1722966 w 3817408"/>
              <a:gd name="connsiteY15" fmla="*/ 395817 h 844550"/>
              <a:gd name="connsiteX16" fmla="*/ 1722966 w 3817408"/>
              <a:gd name="connsiteY16" fmla="*/ 360892 h 844550"/>
              <a:gd name="connsiteX17" fmla="*/ 1537758 w 3817408"/>
              <a:gd name="connsiteY17" fmla="*/ 360892 h 844550"/>
              <a:gd name="connsiteX18" fmla="*/ 1537758 w 3817408"/>
              <a:gd name="connsiteY18" fmla="*/ 321733 h 844550"/>
              <a:gd name="connsiteX19" fmla="*/ 1454150 w 3817408"/>
              <a:gd name="connsiteY19" fmla="*/ 321733 h 844550"/>
              <a:gd name="connsiteX20" fmla="*/ 1454150 w 3817408"/>
              <a:gd name="connsiteY20" fmla="*/ 286808 h 844550"/>
              <a:gd name="connsiteX21" fmla="*/ 1120775 w 3817408"/>
              <a:gd name="connsiteY21" fmla="*/ 286808 h 844550"/>
              <a:gd name="connsiteX22" fmla="*/ 1120775 w 3817408"/>
              <a:gd name="connsiteY22" fmla="*/ 251883 h 844550"/>
              <a:gd name="connsiteX23" fmla="*/ 1063625 w 3817408"/>
              <a:gd name="connsiteY23" fmla="*/ 251883 h 844550"/>
              <a:gd name="connsiteX24" fmla="*/ 1063625 w 3817408"/>
              <a:gd name="connsiteY24" fmla="*/ 218017 h 844550"/>
              <a:gd name="connsiteX25" fmla="*/ 1042458 w 3817408"/>
              <a:gd name="connsiteY25" fmla="*/ 218017 h 844550"/>
              <a:gd name="connsiteX26" fmla="*/ 1042458 w 3817408"/>
              <a:gd name="connsiteY26" fmla="*/ 172508 h 844550"/>
              <a:gd name="connsiteX27" fmla="*/ 1020233 w 3817408"/>
              <a:gd name="connsiteY27" fmla="*/ 172508 h 844550"/>
              <a:gd name="connsiteX28" fmla="*/ 1020233 w 3817408"/>
              <a:gd name="connsiteY28" fmla="*/ 141817 h 844550"/>
              <a:gd name="connsiteX29" fmla="*/ 906991 w 3817408"/>
              <a:gd name="connsiteY29" fmla="*/ 141817 h 844550"/>
              <a:gd name="connsiteX30" fmla="*/ 906991 w 3817408"/>
              <a:gd name="connsiteY30" fmla="*/ 105833 h 844550"/>
              <a:gd name="connsiteX31" fmla="*/ 713316 w 3817408"/>
              <a:gd name="connsiteY31" fmla="*/ 105833 h 844550"/>
              <a:gd name="connsiteX32" fmla="*/ 713316 w 3817408"/>
              <a:gd name="connsiteY32" fmla="*/ 71967 h 844550"/>
              <a:gd name="connsiteX33" fmla="*/ 698500 w 3817408"/>
              <a:gd name="connsiteY33" fmla="*/ 71967 h 844550"/>
              <a:gd name="connsiteX34" fmla="*/ 698500 w 3817408"/>
              <a:gd name="connsiteY34" fmla="*/ 34925 h 844550"/>
              <a:gd name="connsiteX35" fmla="*/ 376766 w 3817408"/>
              <a:gd name="connsiteY35" fmla="*/ 34925 h 844550"/>
              <a:gd name="connsiteX36" fmla="*/ 376766 w 3817408"/>
              <a:gd name="connsiteY36" fmla="*/ 0 h 844550"/>
              <a:gd name="connsiteX37" fmla="*/ 0 w 3817408"/>
              <a:gd name="connsiteY37" fmla="*/ 0 h 84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17408" h="844550">
                <a:moveTo>
                  <a:pt x="3817408" y="844550"/>
                </a:moveTo>
                <a:lnTo>
                  <a:pt x="3448050" y="844550"/>
                </a:lnTo>
                <a:lnTo>
                  <a:pt x="3448050" y="695325"/>
                </a:lnTo>
                <a:lnTo>
                  <a:pt x="2856441" y="695325"/>
                </a:lnTo>
                <a:lnTo>
                  <a:pt x="2856441" y="608542"/>
                </a:lnTo>
                <a:lnTo>
                  <a:pt x="2548466" y="608542"/>
                </a:lnTo>
                <a:lnTo>
                  <a:pt x="2548466" y="555625"/>
                </a:lnTo>
                <a:lnTo>
                  <a:pt x="2468033" y="555625"/>
                </a:lnTo>
                <a:lnTo>
                  <a:pt x="2468033" y="517525"/>
                </a:lnTo>
                <a:lnTo>
                  <a:pt x="2241550" y="517525"/>
                </a:lnTo>
                <a:lnTo>
                  <a:pt x="2241550" y="465667"/>
                </a:lnTo>
                <a:lnTo>
                  <a:pt x="1927225" y="465667"/>
                </a:lnTo>
                <a:lnTo>
                  <a:pt x="1927225" y="426508"/>
                </a:lnTo>
                <a:lnTo>
                  <a:pt x="1912408" y="426508"/>
                </a:lnTo>
                <a:lnTo>
                  <a:pt x="1912408" y="395817"/>
                </a:lnTo>
                <a:lnTo>
                  <a:pt x="1722966" y="395817"/>
                </a:lnTo>
                <a:lnTo>
                  <a:pt x="1722966" y="360892"/>
                </a:lnTo>
                <a:lnTo>
                  <a:pt x="1537758" y="360892"/>
                </a:lnTo>
                <a:lnTo>
                  <a:pt x="1537758" y="321733"/>
                </a:lnTo>
                <a:lnTo>
                  <a:pt x="1454150" y="321733"/>
                </a:lnTo>
                <a:lnTo>
                  <a:pt x="1454150" y="286808"/>
                </a:lnTo>
                <a:lnTo>
                  <a:pt x="1120775" y="286808"/>
                </a:lnTo>
                <a:lnTo>
                  <a:pt x="1120775" y="251883"/>
                </a:lnTo>
                <a:lnTo>
                  <a:pt x="1063625" y="251883"/>
                </a:lnTo>
                <a:lnTo>
                  <a:pt x="1063625" y="218017"/>
                </a:lnTo>
                <a:lnTo>
                  <a:pt x="1042458" y="218017"/>
                </a:lnTo>
                <a:lnTo>
                  <a:pt x="1042458" y="172508"/>
                </a:lnTo>
                <a:lnTo>
                  <a:pt x="1020233" y="172508"/>
                </a:lnTo>
                <a:lnTo>
                  <a:pt x="1020233" y="141817"/>
                </a:lnTo>
                <a:lnTo>
                  <a:pt x="906991" y="141817"/>
                </a:lnTo>
                <a:lnTo>
                  <a:pt x="906991" y="105833"/>
                </a:lnTo>
                <a:lnTo>
                  <a:pt x="713316" y="105833"/>
                </a:lnTo>
                <a:lnTo>
                  <a:pt x="713316" y="71967"/>
                </a:lnTo>
                <a:lnTo>
                  <a:pt x="698500" y="71967"/>
                </a:lnTo>
                <a:lnTo>
                  <a:pt x="698500" y="34925"/>
                </a:lnTo>
                <a:lnTo>
                  <a:pt x="376766" y="34925"/>
                </a:lnTo>
                <a:lnTo>
                  <a:pt x="376766"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1967" name="TextBox 31966">
            <a:extLst>
              <a:ext uri="{FF2B5EF4-FFF2-40B4-BE49-F238E27FC236}">
                <a16:creationId xmlns:a16="http://schemas.microsoft.com/office/drawing/2014/main" id="{C7C2FD9D-9688-EC1B-CF6D-60CBBAED35B1}"/>
              </a:ext>
            </a:extLst>
          </p:cNvPr>
          <p:cNvSpPr txBox="1"/>
          <p:nvPr/>
        </p:nvSpPr>
        <p:spPr bwMode="auto">
          <a:xfrm>
            <a:off x="6970013" y="2622416"/>
            <a:ext cx="1177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(95% Cl): 0.41 (0.10-1.63)</a:t>
            </a:r>
          </a:p>
        </p:txBody>
      </p:sp>
      <p:sp>
        <p:nvSpPr>
          <p:cNvPr id="31968" name="TextBox 31967">
            <a:extLst>
              <a:ext uri="{FF2B5EF4-FFF2-40B4-BE49-F238E27FC236}">
                <a16:creationId xmlns:a16="http://schemas.microsoft.com/office/drawing/2014/main" id="{6AEA2DAD-A39A-67F9-22CA-D3EEFEFC0F22}"/>
              </a:ext>
            </a:extLst>
          </p:cNvPr>
          <p:cNvSpPr txBox="1"/>
          <p:nvPr/>
        </p:nvSpPr>
        <p:spPr bwMode="auto">
          <a:xfrm>
            <a:off x="9093200" y="1800037"/>
            <a:ext cx="14447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Rucaparib (n = 38)</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Placebo (n = 4)</a:t>
            </a:r>
          </a:p>
        </p:txBody>
      </p:sp>
      <p:sp>
        <p:nvSpPr>
          <p:cNvPr id="31969" name="TextBox 31968">
            <a:extLst>
              <a:ext uri="{FF2B5EF4-FFF2-40B4-BE49-F238E27FC236}">
                <a16:creationId xmlns:a16="http://schemas.microsoft.com/office/drawing/2014/main" id="{C96B60D5-90BB-8A7A-2955-21472E7FDFDC}"/>
              </a:ext>
            </a:extLst>
          </p:cNvPr>
          <p:cNvSpPr txBox="1"/>
          <p:nvPr/>
        </p:nvSpPr>
        <p:spPr bwMode="auto">
          <a:xfrm>
            <a:off x="10418016" y="1805826"/>
            <a:ext cx="13078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400050" algn="l"/>
              </a:tabLst>
            </a:pPr>
            <a:r>
              <a:rPr lang="en-US" sz="1200" b="0" dirty="0">
                <a:solidFill>
                  <a:schemeClr val="accent1"/>
                </a:solidFill>
                <a:latin typeface="Calibri" panose="020F0502020204030204" pitchFamily="34" charset="0"/>
              </a:rPr>
              <a:t>25.8	17.4-NR</a:t>
            </a:r>
          </a:p>
          <a:p>
            <a:pPr>
              <a:lnSpc>
                <a:spcPct val="100000"/>
              </a:lnSpc>
              <a:spcBef>
                <a:spcPts val="0"/>
              </a:spcBef>
              <a:spcAft>
                <a:spcPct val="0"/>
              </a:spcAft>
              <a:buClrTx/>
              <a:buFontTx/>
              <a:buNone/>
              <a:tabLst>
                <a:tab pos="400050" algn="l"/>
              </a:tabLst>
            </a:pPr>
            <a:r>
              <a:rPr lang="en-US" sz="1200" b="0" dirty="0">
                <a:solidFill>
                  <a:schemeClr val="accent3"/>
                </a:solidFill>
                <a:latin typeface="Calibri" panose="020F0502020204030204" pitchFamily="34" charset="0"/>
              </a:rPr>
              <a:t>NR	2.5-NR </a:t>
            </a:r>
          </a:p>
        </p:txBody>
      </p:sp>
      <p:sp>
        <p:nvSpPr>
          <p:cNvPr id="31970" name="TextBox 31969">
            <a:extLst>
              <a:ext uri="{FF2B5EF4-FFF2-40B4-BE49-F238E27FC236}">
                <a16:creationId xmlns:a16="http://schemas.microsoft.com/office/drawing/2014/main" id="{2DB9B750-CDC5-E83F-EED2-776CAFE4231F}"/>
              </a:ext>
            </a:extLst>
          </p:cNvPr>
          <p:cNvSpPr txBox="1"/>
          <p:nvPr/>
        </p:nvSpPr>
        <p:spPr bwMode="auto">
          <a:xfrm>
            <a:off x="10253742" y="1555112"/>
            <a:ext cx="728354" cy="357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Median, Mo</a:t>
            </a:r>
          </a:p>
        </p:txBody>
      </p:sp>
      <p:sp>
        <p:nvSpPr>
          <p:cNvPr id="32139" name="Freeform: Shape 32138">
            <a:extLst>
              <a:ext uri="{FF2B5EF4-FFF2-40B4-BE49-F238E27FC236}">
                <a16:creationId xmlns:a16="http://schemas.microsoft.com/office/drawing/2014/main" id="{8D203158-D406-194D-AF94-788E2E1E6A1F}"/>
              </a:ext>
            </a:extLst>
          </p:cNvPr>
          <p:cNvSpPr/>
          <p:nvPr/>
        </p:nvSpPr>
        <p:spPr bwMode="auto">
          <a:xfrm>
            <a:off x="6992408" y="3821642"/>
            <a:ext cx="2351617" cy="990600"/>
          </a:xfrm>
          <a:custGeom>
            <a:avLst/>
            <a:gdLst>
              <a:gd name="connsiteX0" fmla="*/ 2351617 w 2351617"/>
              <a:gd name="connsiteY0" fmla="*/ 990600 h 990600"/>
              <a:gd name="connsiteX1" fmla="*/ 2216150 w 2351617"/>
              <a:gd name="connsiteY1" fmla="*/ 990600 h 990600"/>
              <a:gd name="connsiteX2" fmla="*/ 2216150 w 2351617"/>
              <a:gd name="connsiteY2" fmla="*/ 830791 h 990600"/>
              <a:gd name="connsiteX3" fmla="*/ 1134534 w 2351617"/>
              <a:gd name="connsiteY3" fmla="*/ 830791 h 990600"/>
              <a:gd name="connsiteX4" fmla="*/ 1134534 w 2351617"/>
              <a:gd name="connsiteY4" fmla="*/ 717550 h 990600"/>
              <a:gd name="connsiteX5" fmla="*/ 688975 w 2351617"/>
              <a:gd name="connsiteY5" fmla="*/ 717550 h 990600"/>
              <a:gd name="connsiteX6" fmla="*/ 688975 w 2351617"/>
              <a:gd name="connsiteY6" fmla="*/ 596900 h 990600"/>
              <a:gd name="connsiteX7" fmla="*/ 385234 w 2351617"/>
              <a:gd name="connsiteY7" fmla="*/ 596900 h 990600"/>
              <a:gd name="connsiteX8" fmla="*/ 385234 w 2351617"/>
              <a:gd name="connsiteY8" fmla="*/ 369358 h 990600"/>
              <a:gd name="connsiteX9" fmla="*/ 288925 w 2351617"/>
              <a:gd name="connsiteY9" fmla="*/ 369358 h 990600"/>
              <a:gd name="connsiteX10" fmla="*/ 288925 w 2351617"/>
              <a:gd name="connsiteY10" fmla="*/ 242358 h 990600"/>
              <a:gd name="connsiteX11" fmla="*/ 273050 w 2351617"/>
              <a:gd name="connsiteY11" fmla="*/ 242358 h 990600"/>
              <a:gd name="connsiteX12" fmla="*/ 273050 w 2351617"/>
              <a:gd name="connsiteY12" fmla="*/ 121708 h 990600"/>
              <a:gd name="connsiteX13" fmla="*/ 249767 w 2351617"/>
              <a:gd name="connsiteY13" fmla="*/ 121708 h 990600"/>
              <a:gd name="connsiteX14" fmla="*/ 249767 w 2351617"/>
              <a:gd name="connsiteY14" fmla="*/ 9525 h 990600"/>
              <a:gd name="connsiteX15" fmla="*/ 2117 w 2351617"/>
              <a:gd name="connsiteY15" fmla="*/ 9525 h 990600"/>
              <a:gd name="connsiteX16" fmla="*/ 0 w 2351617"/>
              <a:gd name="connsiteY16"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51617" h="990600">
                <a:moveTo>
                  <a:pt x="2351617" y="990600"/>
                </a:moveTo>
                <a:lnTo>
                  <a:pt x="2216150" y="990600"/>
                </a:lnTo>
                <a:lnTo>
                  <a:pt x="2216150" y="830791"/>
                </a:lnTo>
                <a:lnTo>
                  <a:pt x="1134534" y="830791"/>
                </a:lnTo>
                <a:lnTo>
                  <a:pt x="1134534" y="717550"/>
                </a:lnTo>
                <a:lnTo>
                  <a:pt x="688975" y="717550"/>
                </a:lnTo>
                <a:lnTo>
                  <a:pt x="688975" y="596900"/>
                </a:lnTo>
                <a:lnTo>
                  <a:pt x="385234" y="596900"/>
                </a:lnTo>
                <a:lnTo>
                  <a:pt x="385234" y="369358"/>
                </a:lnTo>
                <a:lnTo>
                  <a:pt x="288925" y="369358"/>
                </a:lnTo>
                <a:lnTo>
                  <a:pt x="288925" y="242358"/>
                </a:lnTo>
                <a:lnTo>
                  <a:pt x="273050" y="242358"/>
                </a:lnTo>
                <a:lnTo>
                  <a:pt x="273050" y="121708"/>
                </a:lnTo>
                <a:lnTo>
                  <a:pt x="249767" y="121708"/>
                </a:lnTo>
                <a:lnTo>
                  <a:pt x="249767" y="9525"/>
                </a:lnTo>
                <a:lnTo>
                  <a:pt x="2117" y="9525"/>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31971" name="TextBox 31970">
            <a:extLst>
              <a:ext uri="{FF2B5EF4-FFF2-40B4-BE49-F238E27FC236}">
                <a16:creationId xmlns:a16="http://schemas.microsoft.com/office/drawing/2014/main" id="{B1B31749-71F7-44DD-F3DB-C62996760B6E}"/>
              </a:ext>
            </a:extLst>
          </p:cNvPr>
          <p:cNvSpPr txBox="1"/>
          <p:nvPr/>
        </p:nvSpPr>
        <p:spPr bwMode="auto">
          <a:xfrm>
            <a:off x="10775080" y="1652437"/>
            <a:ext cx="7283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95% Cl</a:t>
            </a:r>
          </a:p>
        </p:txBody>
      </p:sp>
      <p:cxnSp>
        <p:nvCxnSpPr>
          <p:cNvPr id="31972" name="Straight Connector 31971">
            <a:extLst>
              <a:ext uri="{FF2B5EF4-FFF2-40B4-BE49-F238E27FC236}">
                <a16:creationId xmlns:a16="http://schemas.microsoft.com/office/drawing/2014/main" id="{3885FF00-A0E3-C760-4373-D39029FBE955}"/>
              </a:ext>
            </a:extLst>
          </p:cNvPr>
          <p:cNvCxnSpPr/>
          <p:nvPr/>
        </p:nvCxnSpPr>
        <p:spPr bwMode="auto">
          <a:xfrm>
            <a:off x="9804458" y="1863224"/>
            <a:ext cx="1668483" cy="0"/>
          </a:xfrm>
          <a:prstGeom prst="line">
            <a:avLst/>
          </a:prstGeom>
          <a:noFill/>
          <a:ln w="9525" cap="flat" cmpd="sng" algn="ctr">
            <a:solidFill>
              <a:schemeClr val="bg1"/>
            </a:solidFill>
            <a:prstDash val="solid"/>
            <a:round/>
            <a:headEnd type="none" w="med" len="med"/>
            <a:tailEnd type="none" w="med" len="med"/>
          </a:ln>
          <a:effectLst/>
        </p:spPr>
      </p:cxnSp>
      <p:sp>
        <p:nvSpPr>
          <p:cNvPr id="31973" name="TextBox 31972">
            <a:extLst>
              <a:ext uri="{FF2B5EF4-FFF2-40B4-BE49-F238E27FC236}">
                <a16:creationId xmlns:a16="http://schemas.microsoft.com/office/drawing/2014/main" id="{7392F557-E24F-65FD-1A29-83384150B3B7}"/>
              </a:ext>
            </a:extLst>
          </p:cNvPr>
          <p:cNvSpPr txBox="1"/>
          <p:nvPr/>
        </p:nvSpPr>
        <p:spPr bwMode="auto">
          <a:xfrm>
            <a:off x="1385141" y="4690835"/>
            <a:ext cx="1177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(95% Cl): 0.37 (0.21-0.65)</a:t>
            </a:r>
          </a:p>
        </p:txBody>
      </p:sp>
      <p:grpSp>
        <p:nvGrpSpPr>
          <p:cNvPr id="32051" name="Group 32050">
            <a:extLst>
              <a:ext uri="{FF2B5EF4-FFF2-40B4-BE49-F238E27FC236}">
                <a16:creationId xmlns:a16="http://schemas.microsoft.com/office/drawing/2014/main" id="{F3D3A0B0-BE12-D9AB-5CCA-4F983BBEEE48}"/>
              </a:ext>
            </a:extLst>
          </p:cNvPr>
          <p:cNvGrpSpPr/>
          <p:nvPr/>
        </p:nvGrpSpPr>
        <p:grpSpPr>
          <a:xfrm>
            <a:off x="1997076" y="4001560"/>
            <a:ext cx="3716865" cy="910167"/>
            <a:chOff x="1997076" y="4003676"/>
            <a:chExt cx="3716865" cy="910167"/>
          </a:xfrm>
        </p:grpSpPr>
        <p:grpSp>
          <p:nvGrpSpPr>
            <p:cNvPr id="31979" name="Group 31978">
              <a:extLst>
                <a:ext uri="{FF2B5EF4-FFF2-40B4-BE49-F238E27FC236}">
                  <a16:creationId xmlns:a16="http://schemas.microsoft.com/office/drawing/2014/main" id="{A85C543E-9E00-D0AA-EFA4-184D270167B4}"/>
                </a:ext>
              </a:extLst>
            </p:cNvPr>
            <p:cNvGrpSpPr/>
            <p:nvPr/>
          </p:nvGrpSpPr>
          <p:grpSpPr>
            <a:xfrm>
              <a:off x="4493683" y="4728635"/>
              <a:ext cx="77258" cy="59267"/>
              <a:chOff x="4493683" y="4728635"/>
              <a:chExt cx="77258" cy="59267"/>
            </a:xfrm>
          </p:grpSpPr>
          <p:cxnSp>
            <p:nvCxnSpPr>
              <p:cNvPr id="31975" name="Straight Connector 31974">
                <a:extLst>
                  <a:ext uri="{FF2B5EF4-FFF2-40B4-BE49-F238E27FC236}">
                    <a16:creationId xmlns:a16="http://schemas.microsoft.com/office/drawing/2014/main" id="{EC0F37DD-4CAD-BED4-7967-3EB777E7D514}"/>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1976" name="Straight Connector 31975">
                <a:extLst>
                  <a:ext uri="{FF2B5EF4-FFF2-40B4-BE49-F238E27FC236}">
                    <a16:creationId xmlns:a16="http://schemas.microsoft.com/office/drawing/2014/main" id="{DD20BE66-E877-94B7-743F-2E1B6461E94A}"/>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80" name="Group 31979">
              <a:extLst>
                <a:ext uri="{FF2B5EF4-FFF2-40B4-BE49-F238E27FC236}">
                  <a16:creationId xmlns:a16="http://schemas.microsoft.com/office/drawing/2014/main" id="{93F48164-1330-99BD-066C-D5FA8797BF6F}"/>
                </a:ext>
              </a:extLst>
            </p:cNvPr>
            <p:cNvGrpSpPr/>
            <p:nvPr/>
          </p:nvGrpSpPr>
          <p:grpSpPr>
            <a:xfrm>
              <a:off x="4559299" y="4728635"/>
              <a:ext cx="77258" cy="59267"/>
              <a:chOff x="4493683" y="4728635"/>
              <a:chExt cx="77258" cy="59267"/>
            </a:xfrm>
          </p:grpSpPr>
          <p:cxnSp>
            <p:nvCxnSpPr>
              <p:cNvPr id="31981" name="Straight Connector 31980">
                <a:extLst>
                  <a:ext uri="{FF2B5EF4-FFF2-40B4-BE49-F238E27FC236}">
                    <a16:creationId xmlns:a16="http://schemas.microsoft.com/office/drawing/2014/main" id="{49DFA685-30AA-5E96-F65D-F8A07930C167}"/>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1982" name="Straight Connector 31981">
                <a:extLst>
                  <a:ext uri="{FF2B5EF4-FFF2-40B4-BE49-F238E27FC236}">
                    <a16:creationId xmlns:a16="http://schemas.microsoft.com/office/drawing/2014/main" id="{06696FE1-0FD9-B284-C8EE-BFF98FDEA6D1}"/>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83" name="Group 31982">
              <a:extLst>
                <a:ext uri="{FF2B5EF4-FFF2-40B4-BE49-F238E27FC236}">
                  <a16:creationId xmlns:a16="http://schemas.microsoft.com/office/drawing/2014/main" id="{EF3B2E16-B0ED-20AE-AB06-F080116B8190}"/>
                </a:ext>
              </a:extLst>
            </p:cNvPr>
            <p:cNvGrpSpPr/>
            <p:nvPr/>
          </p:nvGrpSpPr>
          <p:grpSpPr>
            <a:xfrm>
              <a:off x="4837641" y="4728635"/>
              <a:ext cx="77258" cy="59267"/>
              <a:chOff x="4493683" y="4728635"/>
              <a:chExt cx="77258" cy="59267"/>
            </a:xfrm>
          </p:grpSpPr>
          <p:cxnSp>
            <p:nvCxnSpPr>
              <p:cNvPr id="31984" name="Straight Connector 31983">
                <a:extLst>
                  <a:ext uri="{FF2B5EF4-FFF2-40B4-BE49-F238E27FC236}">
                    <a16:creationId xmlns:a16="http://schemas.microsoft.com/office/drawing/2014/main" id="{9F7661F2-C819-DF93-A86E-3881271B80E4}"/>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1985" name="Straight Connector 31984">
                <a:extLst>
                  <a:ext uri="{FF2B5EF4-FFF2-40B4-BE49-F238E27FC236}">
                    <a16:creationId xmlns:a16="http://schemas.microsoft.com/office/drawing/2014/main" id="{2846643F-A731-84EF-A021-6134475801B8}"/>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86" name="Group 31985">
              <a:extLst>
                <a:ext uri="{FF2B5EF4-FFF2-40B4-BE49-F238E27FC236}">
                  <a16:creationId xmlns:a16="http://schemas.microsoft.com/office/drawing/2014/main" id="{31ADD68B-1482-C0B9-D818-94A06D5F09F5}"/>
                </a:ext>
              </a:extLst>
            </p:cNvPr>
            <p:cNvGrpSpPr/>
            <p:nvPr/>
          </p:nvGrpSpPr>
          <p:grpSpPr>
            <a:xfrm>
              <a:off x="4852458" y="4728635"/>
              <a:ext cx="77258" cy="59267"/>
              <a:chOff x="4493683" y="4728635"/>
              <a:chExt cx="77258" cy="59267"/>
            </a:xfrm>
          </p:grpSpPr>
          <p:cxnSp>
            <p:nvCxnSpPr>
              <p:cNvPr id="31987" name="Straight Connector 31986">
                <a:extLst>
                  <a:ext uri="{FF2B5EF4-FFF2-40B4-BE49-F238E27FC236}">
                    <a16:creationId xmlns:a16="http://schemas.microsoft.com/office/drawing/2014/main" id="{4F9FD874-D84D-D784-EB5B-2D99D0FF213C}"/>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1988" name="Straight Connector 31987">
                <a:extLst>
                  <a:ext uri="{FF2B5EF4-FFF2-40B4-BE49-F238E27FC236}">
                    <a16:creationId xmlns:a16="http://schemas.microsoft.com/office/drawing/2014/main" id="{855CAE1D-2782-C5E7-3CA5-61483DF2475C}"/>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93" name="Group 31992">
              <a:extLst>
                <a:ext uri="{FF2B5EF4-FFF2-40B4-BE49-F238E27FC236}">
                  <a16:creationId xmlns:a16="http://schemas.microsoft.com/office/drawing/2014/main" id="{9ECA2D6B-40D3-4164-3CDD-BF072FD01507}"/>
                </a:ext>
              </a:extLst>
            </p:cNvPr>
            <p:cNvGrpSpPr/>
            <p:nvPr/>
          </p:nvGrpSpPr>
          <p:grpSpPr>
            <a:xfrm>
              <a:off x="4879974" y="4728635"/>
              <a:ext cx="77258" cy="59267"/>
              <a:chOff x="4493683" y="4728635"/>
              <a:chExt cx="77258" cy="59267"/>
            </a:xfrm>
          </p:grpSpPr>
          <p:cxnSp>
            <p:nvCxnSpPr>
              <p:cNvPr id="31994" name="Straight Connector 31993">
                <a:extLst>
                  <a:ext uri="{FF2B5EF4-FFF2-40B4-BE49-F238E27FC236}">
                    <a16:creationId xmlns:a16="http://schemas.microsoft.com/office/drawing/2014/main" id="{92EB1AD5-295E-A558-FDF9-96BAC538FBA9}"/>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1995" name="Straight Connector 31994">
                <a:extLst>
                  <a:ext uri="{FF2B5EF4-FFF2-40B4-BE49-F238E27FC236}">
                    <a16:creationId xmlns:a16="http://schemas.microsoft.com/office/drawing/2014/main" id="{CBDA12FE-7D1C-1779-2B46-7A0EA8E811A2}"/>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96" name="Group 31995">
              <a:extLst>
                <a:ext uri="{FF2B5EF4-FFF2-40B4-BE49-F238E27FC236}">
                  <a16:creationId xmlns:a16="http://schemas.microsoft.com/office/drawing/2014/main" id="{9E86D24B-B732-D995-96B3-FBF1015A7A0B}"/>
                </a:ext>
              </a:extLst>
            </p:cNvPr>
            <p:cNvGrpSpPr/>
            <p:nvPr/>
          </p:nvGrpSpPr>
          <p:grpSpPr>
            <a:xfrm>
              <a:off x="4924424" y="4728635"/>
              <a:ext cx="77258" cy="59267"/>
              <a:chOff x="4493683" y="4728635"/>
              <a:chExt cx="77258" cy="59267"/>
            </a:xfrm>
          </p:grpSpPr>
          <p:cxnSp>
            <p:nvCxnSpPr>
              <p:cNvPr id="31997" name="Straight Connector 31996">
                <a:extLst>
                  <a:ext uri="{FF2B5EF4-FFF2-40B4-BE49-F238E27FC236}">
                    <a16:creationId xmlns:a16="http://schemas.microsoft.com/office/drawing/2014/main" id="{66095048-0380-856F-F0EB-2A35E467C89E}"/>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1998" name="Straight Connector 31997">
                <a:extLst>
                  <a:ext uri="{FF2B5EF4-FFF2-40B4-BE49-F238E27FC236}">
                    <a16:creationId xmlns:a16="http://schemas.microsoft.com/office/drawing/2014/main" id="{30B3F407-C7AE-A030-EF24-109E0C841D78}"/>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99" name="Group 31998">
              <a:extLst>
                <a:ext uri="{FF2B5EF4-FFF2-40B4-BE49-F238E27FC236}">
                  <a16:creationId xmlns:a16="http://schemas.microsoft.com/office/drawing/2014/main" id="{8104E8AF-ECB5-4D54-20E9-E085FE5D2772}"/>
                </a:ext>
              </a:extLst>
            </p:cNvPr>
            <p:cNvGrpSpPr/>
            <p:nvPr/>
          </p:nvGrpSpPr>
          <p:grpSpPr>
            <a:xfrm>
              <a:off x="5180541" y="4854576"/>
              <a:ext cx="77258" cy="59267"/>
              <a:chOff x="4493683" y="4728635"/>
              <a:chExt cx="77258" cy="59267"/>
            </a:xfrm>
          </p:grpSpPr>
          <p:cxnSp>
            <p:nvCxnSpPr>
              <p:cNvPr id="32000" name="Straight Connector 31999">
                <a:extLst>
                  <a:ext uri="{FF2B5EF4-FFF2-40B4-BE49-F238E27FC236}">
                    <a16:creationId xmlns:a16="http://schemas.microsoft.com/office/drawing/2014/main" id="{6E08F88F-45C9-7473-FDD2-CA400B7CEEAE}"/>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01" name="Straight Connector 32000">
                <a:extLst>
                  <a:ext uri="{FF2B5EF4-FFF2-40B4-BE49-F238E27FC236}">
                    <a16:creationId xmlns:a16="http://schemas.microsoft.com/office/drawing/2014/main" id="{5628DEC8-442B-67D5-9CCC-D5901785CAB9}"/>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02" name="Group 32001">
              <a:extLst>
                <a:ext uri="{FF2B5EF4-FFF2-40B4-BE49-F238E27FC236}">
                  <a16:creationId xmlns:a16="http://schemas.microsoft.com/office/drawing/2014/main" id="{560614D0-B124-ED9C-B8B4-CD2FB725A7F4}"/>
                </a:ext>
              </a:extLst>
            </p:cNvPr>
            <p:cNvGrpSpPr/>
            <p:nvPr/>
          </p:nvGrpSpPr>
          <p:grpSpPr>
            <a:xfrm>
              <a:off x="5636683" y="4854576"/>
              <a:ext cx="77258" cy="59267"/>
              <a:chOff x="4493683" y="4728635"/>
              <a:chExt cx="77258" cy="59267"/>
            </a:xfrm>
          </p:grpSpPr>
          <p:cxnSp>
            <p:nvCxnSpPr>
              <p:cNvPr id="32003" name="Straight Connector 32002">
                <a:extLst>
                  <a:ext uri="{FF2B5EF4-FFF2-40B4-BE49-F238E27FC236}">
                    <a16:creationId xmlns:a16="http://schemas.microsoft.com/office/drawing/2014/main" id="{39BEDA38-365F-723E-D67F-5FCFD8DB746A}"/>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04" name="Straight Connector 32003">
                <a:extLst>
                  <a:ext uri="{FF2B5EF4-FFF2-40B4-BE49-F238E27FC236}">
                    <a16:creationId xmlns:a16="http://schemas.microsoft.com/office/drawing/2014/main" id="{F2150441-A664-F245-7BB0-D9E79086EDC2}"/>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05" name="Group 32004">
              <a:extLst>
                <a:ext uri="{FF2B5EF4-FFF2-40B4-BE49-F238E27FC236}">
                  <a16:creationId xmlns:a16="http://schemas.microsoft.com/office/drawing/2014/main" id="{C03FE2FC-0ECC-ADF0-827F-FDBB581CAB82}"/>
                </a:ext>
              </a:extLst>
            </p:cNvPr>
            <p:cNvGrpSpPr/>
            <p:nvPr/>
          </p:nvGrpSpPr>
          <p:grpSpPr>
            <a:xfrm>
              <a:off x="4250267" y="4727576"/>
              <a:ext cx="77258" cy="59267"/>
              <a:chOff x="4493683" y="4728635"/>
              <a:chExt cx="77258" cy="59267"/>
            </a:xfrm>
          </p:grpSpPr>
          <p:cxnSp>
            <p:nvCxnSpPr>
              <p:cNvPr id="32006" name="Straight Connector 32005">
                <a:extLst>
                  <a:ext uri="{FF2B5EF4-FFF2-40B4-BE49-F238E27FC236}">
                    <a16:creationId xmlns:a16="http://schemas.microsoft.com/office/drawing/2014/main" id="{9224FA31-0CB0-1B8B-50D6-597F8014FA24}"/>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07" name="Straight Connector 32006">
                <a:extLst>
                  <a:ext uri="{FF2B5EF4-FFF2-40B4-BE49-F238E27FC236}">
                    <a16:creationId xmlns:a16="http://schemas.microsoft.com/office/drawing/2014/main" id="{73B7B879-2343-E515-817A-857717E134A2}"/>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08" name="Group 32007">
              <a:extLst>
                <a:ext uri="{FF2B5EF4-FFF2-40B4-BE49-F238E27FC236}">
                  <a16:creationId xmlns:a16="http://schemas.microsoft.com/office/drawing/2014/main" id="{7830CBDB-5C61-D2C0-E8CB-30ADA4B3CE31}"/>
                </a:ext>
              </a:extLst>
            </p:cNvPr>
            <p:cNvGrpSpPr/>
            <p:nvPr/>
          </p:nvGrpSpPr>
          <p:grpSpPr>
            <a:xfrm>
              <a:off x="4242858" y="4727576"/>
              <a:ext cx="77258" cy="59267"/>
              <a:chOff x="4493683" y="4728635"/>
              <a:chExt cx="77258" cy="59267"/>
            </a:xfrm>
          </p:grpSpPr>
          <p:cxnSp>
            <p:nvCxnSpPr>
              <p:cNvPr id="32009" name="Straight Connector 32008">
                <a:extLst>
                  <a:ext uri="{FF2B5EF4-FFF2-40B4-BE49-F238E27FC236}">
                    <a16:creationId xmlns:a16="http://schemas.microsoft.com/office/drawing/2014/main" id="{ADD52E12-D167-C1F2-204C-81C8441A9127}"/>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10" name="Straight Connector 32009">
                <a:extLst>
                  <a:ext uri="{FF2B5EF4-FFF2-40B4-BE49-F238E27FC236}">
                    <a16:creationId xmlns:a16="http://schemas.microsoft.com/office/drawing/2014/main" id="{86085410-1CDF-B7BD-699B-A4B6D6CE9AF0}"/>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11" name="Group 32010">
              <a:extLst>
                <a:ext uri="{FF2B5EF4-FFF2-40B4-BE49-F238E27FC236}">
                  <a16:creationId xmlns:a16="http://schemas.microsoft.com/office/drawing/2014/main" id="{1DA28918-18C6-B85C-551E-A921405D7BB6}"/>
                </a:ext>
              </a:extLst>
            </p:cNvPr>
            <p:cNvGrpSpPr/>
            <p:nvPr/>
          </p:nvGrpSpPr>
          <p:grpSpPr>
            <a:xfrm>
              <a:off x="4225924" y="4694768"/>
              <a:ext cx="77258" cy="59267"/>
              <a:chOff x="4493683" y="4728635"/>
              <a:chExt cx="77258" cy="59267"/>
            </a:xfrm>
          </p:grpSpPr>
          <p:cxnSp>
            <p:nvCxnSpPr>
              <p:cNvPr id="32012" name="Straight Connector 32011">
                <a:extLst>
                  <a:ext uri="{FF2B5EF4-FFF2-40B4-BE49-F238E27FC236}">
                    <a16:creationId xmlns:a16="http://schemas.microsoft.com/office/drawing/2014/main" id="{6A704EA0-607B-F45E-7DF0-9CBC22BF90DB}"/>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13" name="Straight Connector 32012">
                <a:extLst>
                  <a:ext uri="{FF2B5EF4-FFF2-40B4-BE49-F238E27FC236}">
                    <a16:creationId xmlns:a16="http://schemas.microsoft.com/office/drawing/2014/main" id="{BAE255DB-2044-27D1-93BB-590008A434EA}"/>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14" name="Group 32013">
              <a:extLst>
                <a:ext uri="{FF2B5EF4-FFF2-40B4-BE49-F238E27FC236}">
                  <a16:creationId xmlns:a16="http://schemas.microsoft.com/office/drawing/2014/main" id="{0C12523F-A064-8733-72E8-19DB476C3689}"/>
                </a:ext>
              </a:extLst>
            </p:cNvPr>
            <p:cNvGrpSpPr/>
            <p:nvPr/>
          </p:nvGrpSpPr>
          <p:grpSpPr>
            <a:xfrm>
              <a:off x="4215341" y="4661959"/>
              <a:ext cx="77258" cy="59267"/>
              <a:chOff x="4493683" y="4728635"/>
              <a:chExt cx="77258" cy="59267"/>
            </a:xfrm>
          </p:grpSpPr>
          <p:cxnSp>
            <p:nvCxnSpPr>
              <p:cNvPr id="32015" name="Straight Connector 32014">
                <a:extLst>
                  <a:ext uri="{FF2B5EF4-FFF2-40B4-BE49-F238E27FC236}">
                    <a16:creationId xmlns:a16="http://schemas.microsoft.com/office/drawing/2014/main" id="{AF56CF89-3800-EACD-214F-85657E3B2ECE}"/>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16" name="Straight Connector 32015">
                <a:extLst>
                  <a:ext uri="{FF2B5EF4-FFF2-40B4-BE49-F238E27FC236}">
                    <a16:creationId xmlns:a16="http://schemas.microsoft.com/office/drawing/2014/main" id="{F4319E66-2158-4690-4924-DC7DD51DA566}"/>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17" name="Group 32016">
              <a:extLst>
                <a:ext uri="{FF2B5EF4-FFF2-40B4-BE49-F238E27FC236}">
                  <a16:creationId xmlns:a16="http://schemas.microsoft.com/office/drawing/2014/main" id="{32DA1394-E85B-0488-4241-93490EAFBE0C}"/>
                </a:ext>
              </a:extLst>
            </p:cNvPr>
            <p:cNvGrpSpPr/>
            <p:nvPr/>
          </p:nvGrpSpPr>
          <p:grpSpPr>
            <a:xfrm>
              <a:off x="3929591" y="4620684"/>
              <a:ext cx="77258" cy="59267"/>
              <a:chOff x="4493683" y="4728635"/>
              <a:chExt cx="77258" cy="59267"/>
            </a:xfrm>
          </p:grpSpPr>
          <p:cxnSp>
            <p:nvCxnSpPr>
              <p:cNvPr id="32018" name="Straight Connector 32017">
                <a:extLst>
                  <a:ext uri="{FF2B5EF4-FFF2-40B4-BE49-F238E27FC236}">
                    <a16:creationId xmlns:a16="http://schemas.microsoft.com/office/drawing/2014/main" id="{4A2529B4-BB3F-1B20-359F-90F89D9B560D}"/>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19" name="Straight Connector 32018">
                <a:extLst>
                  <a:ext uri="{FF2B5EF4-FFF2-40B4-BE49-F238E27FC236}">
                    <a16:creationId xmlns:a16="http://schemas.microsoft.com/office/drawing/2014/main" id="{C94F12CC-C411-0216-55BB-695FAB776BA7}"/>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20" name="Group 32019">
              <a:extLst>
                <a:ext uri="{FF2B5EF4-FFF2-40B4-BE49-F238E27FC236}">
                  <a16:creationId xmlns:a16="http://schemas.microsoft.com/office/drawing/2014/main" id="{FCC40F43-7EB9-195D-C0B9-9DFB5B6DAA26}"/>
                </a:ext>
              </a:extLst>
            </p:cNvPr>
            <p:cNvGrpSpPr/>
            <p:nvPr/>
          </p:nvGrpSpPr>
          <p:grpSpPr>
            <a:xfrm>
              <a:off x="3645958" y="4620684"/>
              <a:ext cx="77258" cy="59267"/>
              <a:chOff x="4493683" y="4728635"/>
              <a:chExt cx="77258" cy="59267"/>
            </a:xfrm>
          </p:grpSpPr>
          <p:cxnSp>
            <p:nvCxnSpPr>
              <p:cNvPr id="32021" name="Straight Connector 32020">
                <a:extLst>
                  <a:ext uri="{FF2B5EF4-FFF2-40B4-BE49-F238E27FC236}">
                    <a16:creationId xmlns:a16="http://schemas.microsoft.com/office/drawing/2014/main" id="{3B338294-C248-46F2-9754-73EF870CBA79}"/>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22" name="Straight Connector 32021">
                <a:extLst>
                  <a:ext uri="{FF2B5EF4-FFF2-40B4-BE49-F238E27FC236}">
                    <a16:creationId xmlns:a16="http://schemas.microsoft.com/office/drawing/2014/main" id="{F4B7F386-9DE6-1CE4-B44C-1055D547BB99}"/>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27" name="Group 32026">
              <a:extLst>
                <a:ext uri="{FF2B5EF4-FFF2-40B4-BE49-F238E27FC236}">
                  <a16:creationId xmlns:a16="http://schemas.microsoft.com/office/drawing/2014/main" id="{E4FA5DAB-2B3F-F979-865B-B1A4E4405131}"/>
                </a:ext>
              </a:extLst>
            </p:cNvPr>
            <p:cNvGrpSpPr/>
            <p:nvPr/>
          </p:nvGrpSpPr>
          <p:grpSpPr>
            <a:xfrm>
              <a:off x="3627967" y="4620684"/>
              <a:ext cx="77258" cy="59267"/>
              <a:chOff x="4493683" y="4728635"/>
              <a:chExt cx="77258" cy="59267"/>
            </a:xfrm>
          </p:grpSpPr>
          <p:cxnSp>
            <p:nvCxnSpPr>
              <p:cNvPr id="32028" name="Straight Connector 32027">
                <a:extLst>
                  <a:ext uri="{FF2B5EF4-FFF2-40B4-BE49-F238E27FC236}">
                    <a16:creationId xmlns:a16="http://schemas.microsoft.com/office/drawing/2014/main" id="{62378028-6F62-15EF-D4A8-2FB345D43654}"/>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29" name="Straight Connector 32028">
                <a:extLst>
                  <a:ext uri="{FF2B5EF4-FFF2-40B4-BE49-F238E27FC236}">
                    <a16:creationId xmlns:a16="http://schemas.microsoft.com/office/drawing/2014/main" id="{90EB9F70-FB6D-6312-8CDF-AD5255456477}"/>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30" name="Group 32029">
              <a:extLst>
                <a:ext uri="{FF2B5EF4-FFF2-40B4-BE49-F238E27FC236}">
                  <a16:creationId xmlns:a16="http://schemas.microsoft.com/office/drawing/2014/main" id="{BFB01AB7-B4B3-CDB7-4069-D308FFA4A8AF}"/>
                </a:ext>
              </a:extLst>
            </p:cNvPr>
            <p:cNvGrpSpPr/>
            <p:nvPr/>
          </p:nvGrpSpPr>
          <p:grpSpPr>
            <a:xfrm>
              <a:off x="3623734" y="4599517"/>
              <a:ext cx="77258" cy="59267"/>
              <a:chOff x="4493683" y="4728635"/>
              <a:chExt cx="77258" cy="59267"/>
            </a:xfrm>
          </p:grpSpPr>
          <p:cxnSp>
            <p:nvCxnSpPr>
              <p:cNvPr id="32031" name="Straight Connector 32030">
                <a:extLst>
                  <a:ext uri="{FF2B5EF4-FFF2-40B4-BE49-F238E27FC236}">
                    <a16:creationId xmlns:a16="http://schemas.microsoft.com/office/drawing/2014/main" id="{3B803138-3CF7-631E-168F-908A7017D75A}"/>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32" name="Straight Connector 32031">
                <a:extLst>
                  <a:ext uri="{FF2B5EF4-FFF2-40B4-BE49-F238E27FC236}">
                    <a16:creationId xmlns:a16="http://schemas.microsoft.com/office/drawing/2014/main" id="{3A31BF23-B0B6-1194-1440-BC67BB275A89}"/>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33" name="Group 32032">
              <a:extLst>
                <a:ext uri="{FF2B5EF4-FFF2-40B4-BE49-F238E27FC236}">
                  <a16:creationId xmlns:a16="http://schemas.microsoft.com/office/drawing/2014/main" id="{899D62D3-A14B-A957-147C-207D1F32D53E}"/>
                </a:ext>
              </a:extLst>
            </p:cNvPr>
            <p:cNvGrpSpPr/>
            <p:nvPr/>
          </p:nvGrpSpPr>
          <p:grpSpPr>
            <a:xfrm>
              <a:off x="3325284" y="4536017"/>
              <a:ext cx="77258" cy="59267"/>
              <a:chOff x="4493683" y="4728635"/>
              <a:chExt cx="77258" cy="59267"/>
            </a:xfrm>
          </p:grpSpPr>
          <p:cxnSp>
            <p:nvCxnSpPr>
              <p:cNvPr id="32034" name="Straight Connector 32033">
                <a:extLst>
                  <a:ext uri="{FF2B5EF4-FFF2-40B4-BE49-F238E27FC236}">
                    <a16:creationId xmlns:a16="http://schemas.microsoft.com/office/drawing/2014/main" id="{499FB017-C262-C3CF-AD3B-EC1522CE4C25}"/>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35" name="Straight Connector 32034">
                <a:extLst>
                  <a:ext uri="{FF2B5EF4-FFF2-40B4-BE49-F238E27FC236}">
                    <a16:creationId xmlns:a16="http://schemas.microsoft.com/office/drawing/2014/main" id="{B19539B7-F4C9-C2B9-46FB-6371BAFE8261}"/>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36" name="Group 32035">
              <a:extLst>
                <a:ext uri="{FF2B5EF4-FFF2-40B4-BE49-F238E27FC236}">
                  <a16:creationId xmlns:a16="http://schemas.microsoft.com/office/drawing/2014/main" id="{47946A24-36E4-6CC4-5465-5C368D7071A8}"/>
                </a:ext>
              </a:extLst>
            </p:cNvPr>
            <p:cNvGrpSpPr/>
            <p:nvPr/>
          </p:nvGrpSpPr>
          <p:grpSpPr>
            <a:xfrm>
              <a:off x="3020484" y="4508500"/>
              <a:ext cx="77258" cy="59267"/>
              <a:chOff x="4493683" y="4728635"/>
              <a:chExt cx="77258" cy="59267"/>
            </a:xfrm>
          </p:grpSpPr>
          <p:cxnSp>
            <p:nvCxnSpPr>
              <p:cNvPr id="32037" name="Straight Connector 32036">
                <a:extLst>
                  <a:ext uri="{FF2B5EF4-FFF2-40B4-BE49-F238E27FC236}">
                    <a16:creationId xmlns:a16="http://schemas.microsoft.com/office/drawing/2014/main" id="{A235F8B2-7C1D-AF16-9521-3DAB1E90BDFB}"/>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38" name="Straight Connector 32037">
                <a:extLst>
                  <a:ext uri="{FF2B5EF4-FFF2-40B4-BE49-F238E27FC236}">
                    <a16:creationId xmlns:a16="http://schemas.microsoft.com/office/drawing/2014/main" id="{4F14A83C-C912-F686-C3E5-A2B8FF24D7E1}"/>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39" name="Group 32038">
              <a:extLst>
                <a:ext uri="{FF2B5EF4-FFF2-40B4-BE49-F238E27FC236}">
                  <a16:creationId xmlns:a16="http://schemas.microsoft.com/office/drawing/2014/main" id="{7FB8D5C5-CFA7-5EC7-B7BA-2AD3B25E98A4}"/>
                </a:ext>
              </a:extLst>
            </p:cNvPr>
            <p:cNvGrpSpPr/>
            <p:nvPr/>
          </p:nvGrpSpPr>
          <p:grpSpPr>
            <a:xfrm>
              <a:off x="2422526" y="4348692"/>
              <a:ext cx="77258" cy="59267"/>
              <a:chOff x="4493683" y="4728635"/>
              <a:chExt cx="77258" cy="59267"/>
            </a:xfrm>
          </p:grpSpPr>
          <p:cxnSp>
            <p:nvCxnSpPr>
              <p:cNvPr id="32040" name="Straight Connector 32039">
                <a:extLst>
                  <a:ext uri="{FF2B5EF4-FFF2-40B4-BE49-F238E27FC236}">
                    <a16:creationId xmlns:a16="http://schemas.microsoft.com/office/drawing/2014/main" id="{BCAB82BE-C1CA-9363-3843-88C6D25858C9}"/>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41" name="Straight Connector 32040">
                <a:extLst>
                  <a:ext uri="{FF2B5EF4-FFF2-40B4-BE49-F238E27FC236}">
                    <a16:creationId xmlns:a16="http://schemas.microsoft.com/office/drawing/2014/main" id="{EB57AF81-D361-E03E-E5B6-9CF5E97AAED8}"/>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42" name="Group 32041">
              <a:extLst>
                <a:ext uri="{FF2B5EF4-FFF2-40B4-BE49-F238E27FC236}">
                  <a16:creationId xmlns:a16="http://schemas.microsoft.com/office/drawing/2014/main" id="{428DC296-3049-2DD2-A7D2-E5E384E8B7D6}"/>
                </a:ext>
              </a:extLst>
            </p:cNvPr>
            <p:cNvGrpSpPr/>
            <p:nvPr/>
          </p:nvGrpSpPr>
          <p:grpSpPr>
            <a:xfrm>
              <a:off x="2240492" y="4215342"/>
              <a:ext cx="77258" cy="59267"/>
              <a:chOff x="4493683" y="4728635"/>
              <a:chExt cx="77258" cy="59267"/>
            </a:xfrm>
          </p:grpSpPr>
          <p:cxnSp>
            <p:nvCxnSpPr>
              <p:cNvPr id="32043" name="Straight Connector 32042">
                <a:extLst>
                  <a:ext uri="{FF2B5EF4-FFF2-40B4-BE49-F238E27FC236}">
                    <a16:creationId xmlns:a16="http://schemas.microsoft.com/office/drawing/2014/main" id="{8AB0EDD1-F2EC-FEDA-F74F-154454AEFF5D}"/>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44" name="Straight Connector 32043">
                <a:extLst>
                  <a:ext uri="{FF2B5EF4-FFF2-40B4-BE49-F238E27FC236}">
                    <a16:creationId xmlns:a16="http://schemas.microsoft.com/office/drawing/2014/main" id="{59BC9ACA-2718-A823-A825-54FEC678FAD7}"/>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45" name="Group 32044">
              <a:extLst>
                <a:ext uri="{FF2B5EF4-FFF2-40B4-BE49-F238E27FC236}">
                  <a16:creationId xmlns:a16="http://schemas.microsoft.com/office/drawing/2014/main" id="{98053915-B843-7810-DFA2-BE827D2D70A2}"/>
                </a:ext>
              </a:extLst>
            </p:cNvPr>
            <p:cNvGrpSpPr/>
            <p:nvPr/>
          </p:nvGrpSpPr>
          <p:grpSpPr>
            <a:xfrm>
              <a:off x="1997076" y="4003676"/>
              <a:ext cx="77258" cy="59267"/>
              <a:chOff x="4493683" y="4728635"/>
              <a:chExt cx="77258" cy="59267"/>
            </a:xfrm>
          </p:grpSpPr>
          <p:cxnSp>
            <p:nvCxnSpPr>
              <p:cNvPr id="32046" name="Straight Connector 32045">
                <a:extLst>
                  <a:ext uri="{FF2B5EF4-FFF2-40B4-BE49-F238E27FC236}">
                    <a16:creationId xmlns:a16="http://schemas.microsoft.com/office/drawing/2014/main" id="{1FAF2300-7694-4F45-ADDA-C0E5838F2DF6}"/>
                  </a:ext>
                </a:extLst>
              </p:cNvPr>
              <p:cNvCxnSpPr/>
              <p:nvPr/>
            </p:nvCxnSpPr>
            <p:spPr bwMode="auto">
              <a:xfrm>
                <a:off x="4530725" y="4728635"/>
                <a:ext cx="0" cy="59267"/>
              </a:xfrm>
              <a:prstGeom prst="line">
                <a:avLst/>
              </a:prstGeom>
              <a:noFill/>
              <a:ln w="28575" cap="flat" cmpd="sng" algn="ctr">
                <a:solidFill>
                  <a:schemeClr val="accent1"/>
                </a:solidFill>
                <a:prstDash val="solid"/>
                <a:round/>
                <a:headEnd type="none" w="med" len="med"/>
                <a:tailEnd type="none" w="med" len="med"/>
              </a:ln>
              <a:effectLst/>
            </p:spPr>
          </p:cxnSp>
          <p:cxnSp>
            <p:nvCxnSpPr>
              <p:cNvPr id="32047" name="Straight Connector 32046">
                <a:extLst>
                  <a:ext uri="{FF2B5EF4-FFF2-40B4-BE49-F238E27FC236}">
                    <a16:creationId xmlns:a16="http://schemas.microsoft.com/office/drawing/2014/main" id="{9A28C39D-6F1A-D241-EAF9-F89E845216D7}"/>
                  </a:ext>
                </a:extLst>
              </p:cNvPr>
              <p:cNvCxnSpPr>
                <a:cxnSpLocks/>
              </p:cNvCxnSpPr>
              <p:nvPr/>
            </p:nvCxnSpPr>
            <p:spPr bwMode="auto">
              <a:xfrm>
                <a:off x="4493683" y="4756151"/>
                <a:ext cx="77258" cy="0"/>
              </a:xfrm>
              <a:prstGeom prst="line">
                <a:avLst/>
              </a:prstGeom>
              <a:noFill/>
              <a:ln w="28575" cap="flat" cmpd="sng" algn="ctr">
                <a:solidFill>
                  <a:schemeClr val="accent1"/>
                </a:solidFill>
                <a:prstDash val="solid"/>
                <a:round/>
                <a:headEnd type="none" w="med" len="med"/>
                <a:tailEnd type="none" w="med" len="med"/>
              </a:ln>
              <a:effectLst/>
            </p:spPr>
          </p:cxnSp>
        </p:grpSp>
      </p:grpSp>
      <p:sp>
        <p:nvSpPr>
          <p:cNvPr id="32052" name="Freeform: Shape 32051">
            <a:extLst>
              <a:ext uri="{FF2B5EF4-FFF2-40B4-BE49-F238E27FC236}">
                <a16:creationId xmlns:a16="http://schemas.microsoft.com/office/drawing/2014/main" id="{9329D512-CE7E-93E7-96ED-483AF0BCDE06}"/>
              </a:ext>
            </a:extLst>
          </p:cNvPr>
          <p:cNvSpPr/>
          <p:nvPr/>
        </p:nvSpPr>
        <p:spPr bwMode="auto">
          <a:xfrm>
            <a:off x="1430867" y="3827992"/>
            <a:ext cx="4262966" cy="1054100"/>
          </a:xfrm>
          <a:custGeom>
            <a:avLst/>
            <a:gdLst>
              <a:gd name="connsiteX0" fmla="*/ 4262966 w 4262966"/>
              <a:gd name="connsiteY0" fmla="*/ 1054100 h 1054100"/>
              <a:gd name="connsiteX1" fmla="*/ 3762375 w 4262966"/>
              <a:gd name="connsiteY1" fmla="*/ 1054100 h 1054100"/>
              <a:gd name="connsiteX2" fmla="*/ 3762375 w 4262966"/>
              <a:gd name="connsiteY2" fmla="*/ 924983 h 1054100"/>
              <a:gd name="connsiteX3" fmla="*/ 2840566 w 4262966"/>
              <a:gd name="connsiteY3" fmla="*/ 924983 h 1054100"/>
              <a:gd name="connsiteX4" fmla="*/ 2840566 w 4262966"/>
              <a:gd name="connsiteY4" fmla="*/ 904875 h 1054100"/>
              <a:gd name="connsiteX5" fmla="*/ 2828925 w 4262966"/>
              <a:gd name="connsiteY5" fmla="*/ 904875 h 1054100"/>
              <a:gd name="connsiteX6" fmla="*/ 2828925 w 4262966"/>
              <a:gd name="connsiteY6" fmla="*/ 867833 h 1054100"/>
              <a:gd name="connsiteX7" fmla="*/ 2807758 w 4262966"/>
              <a:gd name="connsiteY7" fmla="*/ 867833 h 1054100"/>
              <a:gd name="connsiteX8" fmla="*/ 2807758 w 4262966"/>
              <a:gd name="connsiteY8" fmla="*/ 844550 h 1054100"/>
              <a:gd name="connsiteX9" fmla="*/ 2646891 w 4262966"/>
              <a:gd name="connsiteY9" fmla="*/ 844550 h 1054100"/>
              <a:gd name="connsiteX10" fmla="*/ 2646891 w 4262966"/>
              <a:gd name="connsiteY10" fmla="*/ 819150 h 1054100"/>
              <a:gd name="connsiteX11" fmla="*/ 2241550 w 4262966"/>
              <a:gd name="connsiteY11" fmla="*/ 819150 h 1054100"/>
              <a:gd name="connsiteX12" fmla="*/ 2241550 w 4262966"/>
              <a:gd name="connsiteY12" fmla="*/ 799041 h 1054100"/>
              <a:gd name="connsiteX13" fmla="*/ 2171700 w 4262966"/>
              <a:gd name="connsiteY13" fmla="*/ 799041 h 1054100"/>
              <a:gd name="connsiteX14" fmla="*/ 2171700 w 4262966"/>
              <a:gd name="connsiteY14" fmla="*/ 778933 h 1054100"/>
              <a:gd name="connsiteX15" fmla="*/ 2032000 w 4262966"/>
              <a:gd name="connsiteY15" fmla="*/ 778933 h 1054100"/>
              <a:gd name="connsiteX16" fmla="*/ 2032000 w 4262966"/>
              <a:gd name="connsiteY16" fmla="*/ 758825 h 1054100"/>
              <a:gd name="connsiteX17" fmla="*/ 1961091 w 4262966"/>
              <a:gd name="connsiteY17" fmla="*/ 758825 h 1054100"/>
              <a:gd name="connsiteX18" fmla="*/ 1961091 w 4262966"/>
              <a:gd name="connsiteY18" fmla="*/ 735541 h 1054100"/>
              <a:gd name="connsiteX19" fmla="*/ 1928283 w 4262966"/>
              <a:gd name="connsiteY19" fmla="*/ 735541 h 1054100"/>
              <a:gd name="connsiteX20" fmla="*/ 1928283 w 4262966"/>
              <a:gd name="connsiteY20" fmla="*/ 703791 h 1054100"/>
              <a:gd name="connsiteX21" fmla="*/ 1623483 w 4262966"/>
              <a:gd name="connsiteY21" fmla="*/ 703791 h 1054100"/>
              <a:gd name="connsiteX22" fmla="*/ 1623483 w 4262966"/>
              <a:gd name="connsiteY22" fmla="*/ 680508 h 1054100"/>
              <a:gd name="connsiteX23" fmla="*/ 1545166 w 4262966"/>
              <a:gd name="connsiteY23" fmla="*/ 680508 h 1054100"/>
              <a:gd name="connsiteX24" fmla="*/ 1545166 w 4262966"/>
              <a:gd name="connsiteY24" fmla="*/ 665691 h 1054100"/>
              <a:gd name="connsiteX25" fmla="*/ 1344083 w 4262966"/>
              <a:gd name="connsiteY25" fmla="*/ 665691 h 1054100"/>
              <a:gd name="connsiteX26" fmla="*/ 1344083 w 4262966"/>
              <a:gd name="connsiteY26" fmla="*/ 645583 h 1054100"/>
              <a:gd name="connsiteX27" fmla="*/ 1321858 w 4262966"/>
              <a:gd name="connsiteY27" fmla="*/ 645583 h 1054100"/>
              <a:gd name="connsiteX28" fmla="*/ 1321858 w 4262966"/>
              <a:gd name="connsiteY28" fmla="*/ 628650 h 1054100"/>
              <a:gd name="connsiteX29" fmla="*/ 1304925 w 4262966"/>
              <a:gd name="connsiteY29" fmla="*/ 628650 h 1054100"/>
              <a:gd name="connsiteX30" fmla="*/ 1304925 w 4262966"/>
              <a:gd name="connsiteY30" fmla="*/ 602191 h 1054100"/>
              <a:gd name="connsiteX31" fmla="*/ 1299633 w 4262966"/>
              <a:gd name="connsiteY31" fmla="*/ 602191 h 1054100"/>
              <a:gd name="connsiteX32" fmla="*/ 1299633 w 4262966"/>
              <a:gd name="connsiteY32" fmla="*/ 589491 h 1054100"/>
              <a:gd name="connsiteX33" fmla="*/ 1220258 w 4262966"/>
              <a:gd name="connsiteY33" fmla="*/ 589491 h 1054100"/>
              <a:gd name="connsiteX34" fmla="*/ 1220258 w 4262966"/>
              <a:gd name="connsiteY34" fmla="*/ 577850 h 1054100"/>
              <a:gd name="connsiteX35" fmla="*/ 1162050 w 4262966"/>
              <a:gd name="connsiteY35" fmla="*/ 577850 h 1054100"/>
              <a:gd name="connsiteX36" fmla="*/ 1162050 w 4262966"/>
              <a:gd name="connsiteY36" fmla="*/ 549275 h 1054100"/>
              <a:gd name="connsiteX37" fmla="*/ 1024466 w 4262966"/>
              <a:gd name="connsiteY37" fmla="*/ 549275 h 1054100"/>
              <a:gd name="connsiteX38" fmla="*/ 1024466 w 4262966"/>
              <a:gd name="connsiteY38" fmla="*/ 534458 h 1054100"/>
              <a:gd name="connsiteX39" fmla="*/ 1018116 w 4262966"/>
              <a:gd name="connsiteY39" fmla="*/ 534458 h 1054100"/>
              <a:gd name="connsiteX40" fmla="*/ 1018116 w 4262966"/>
              <a:gd name="connsiteY40" fmla="*/ 505883 h 1054100"/>
              <a:gd name="connsiteX41" fmla="*/ 1012825 w 4262966"/>
              <a:gd name="connsiteY41" fmla="*/ 505883 h 1054100"/>
              <a:gd name="connsiteX42" fmla="*/ 1012825 w 4262966"/>
              <a:gd name="connsiteY42" fmla="*/ 484716 h 1054100"/>
              <a:gd name="connsiteX43" fmla="*/ 999066 w 4262966"/>
              <a:gd name="connsiteY43" fmla="*/ 484716 h 1054100"/>
              <a:gd name="connsiteX44" fmla="*/ 999066 w 4262966"/>
              <a:gd name="connsiteY44" fmla="*/ 446616 h 1054100"/>
              <a:gd name="connsiteX45" fmla="*/ 993774 w 4262966"/>
              <a:gd name="connsiteY45" fmla="*/ 451908 h 1054100"/>
              <a:gd name="connsiteX46" fmla="*/ 993774 w 4262966"/>
              <a:gd name="connsiteY46" fmla="*/ 412750 h 1054100"/>
              <a:gd name="connsiteX47" fmla="*/ 739775 w 4262966"/>
              <a:gd name="connsiteY47" fmla="*/ 412750 h 1054100"/>
              <a:gd name="connsiteX48" fmla="*/ 739775 w 4262966"/>
              <a:gd name="connsiteY48" fmla="*/ 394758 h 1054100"/>
              <a:gd name="connsiteX49" fmla="*/ 714375 w 4262966"/>
              <a:gd name="connsiteY49" fmla="*/ 394758 h 1054100"/>
              <a:gd name="connsiteX50" fmla="*/ 714375 w 4262966"/>
              <a:gd name="connsiteY50" fmla="*/ 357716 h 1054100"/>
              <a:gd name="connsiteX51" fmla="*/ 696383 w 4262966"/>
              <a:gd name="connsiteY51" fmla="*/ 357716 h 1054100"/>
              <a:gd name="connsiteX52" fmla="*/ 696383 w 4262966"/>
              <a:gd name="connsiteY52" fmla="*/ 261408 h 1054100"/>
              <a:gd name="connsiteX53" fmla="*/ 683683 w 4262966"/>
              <a:gd name="connsiteY53" fmla="*/ 261408 h 1054100"/>
              <a:gd name="connsiteX54" fmla="*/ 683683 w 4262966"/>
              <a:gd name="connsiteY54" fmla="*/ 239183 h 1054100"/>
              <a:gd name="connsiteX55" fmla="*/ 656166 w 4262966"/>
              <a:gd name="connsiteY55" fmla="*/ 239183 h 1054100"/>
              <a:gd name="connsiteX56" fmla="*/ 656166 w 4262966"/>
              <a:gd name="connsiteY56" fmla="*/ 224366 h 1054100"/>
              <a:gd name="connsiteX57" fmla="*/ 622300 w 4262966"/>
              <a:gd name="connsiteY57" fmla="*/ 224366 h 1054100"/>
              <a:gd name="connsiteX58" fmla="*/ 622300 w 4262966"/>
              <a:gd name="connsiteY58" fmla="*/ 207433 h 1054100"/>
              <a:gd name="connsiteX59" fmla="*/ 602191 w 4262966"/>
              <a:gd name="connsiteY59" fmla="*/ 207433 h 1054100"/>
              <a:gd name="connsiteX60" fmla="*/ 602191 w 4262966"/>
              <a:gd name="connsiteY60" fmla="*/ 190500 h 1054100"/>
              <a:gd name="connsiteX61" fmla="*/ 519641 w 4262966"/>
              <a:gd name="connsiteY61" fmla="*/ 190500 h 1054100"/>
              <a:gd name="connsiteX62" fmla="*/ 519641 w 4262966"/>
              <a:gd name="connsiteY62" fmla="*/ 167216 h 1054100"/>
              <a:gd name="connsiteX63" fmla="*/ 450850 w 4262966"/>
              <a:gd name="connsiteY63" fmla="*/ 167216 h 1054100"/>
              <a:gd name="connsiteX64" fmla="*/ 450850 w 4262966"/>
              <a:gd name="connsiteY64" fmla="*/ 155575 h 1054100"/>
              <a:gd name="connsiteX65" fmla="*/ 437091 w 4262966"/>
              <a:gd name="connsiteY65" fmla="*/ 155575 h 1054100"/>
              <a:gd name="connsiteX66" fmla="*/ 437091 w 4262966"/>
              <a:gd name="connsiteY66" fmla="*/ 138641 h 1054100"/>
              <a:gd name="connsiteX67" fmla="*/ 412750 w 4262966"/>
              <a:gd name="connsiteY67" fmla="*/ 138641 h 1054100"/>
              <a:gd name="connsiteX68" fmla="*/ 412750 w 4262966"/>
              <a:gd name="connsiteY68" fmla="*/ 118533 h 1054100"/>
              <a:gd name="connsiteX69" fmla="*/ 396875 w 4262966"/>
              <a:gd name="connsiteY69" fmla="*/ 118533 h 1054100"/>
              <a:gd name="connsiteX70" fmla="*/ 396875 w 4262966"/>
              <a:gd name="connsiteY70" fmla="*/ 83608 h 1054100"/>
              <a:gd name="connsiteX71" fmla="*/ 377825 w 4262966"/>
              <a:gd name="connsiteY71" fmla="*/ 83608 h 1054100"/>
              <a:gd name="connsiteX72" fmla="*/ 377825 w 4262966"/>
              <a:gd name="connsiteY72" fmla="*/ 67733 h 1054100"/>
              <a:gd name="connsiteX73" fmla="*/ 299508 w 4262966"/>
              <a:gd name="connsiteY73" fmla="*/ 67733 h 1054100"/>
              <a:gd name="connsiteX74" fmla="*/ 299508 w 4262966"/>
              <a:gd name="connsiteY74" fmla="*/ 26458 h 1054100"/>
              <a:gd name="connsiteX75" fmla="*/ 227541 w 4262966"/>
              <a:gd name="connsiteY75" fmla="*/ 26458 h 1054100"/>
              <a:gd name="connsiteX76" fmla="*/ 227541 w 4262966"/>
              <a:gd name="connsiteY76" fmla="*/ 12700 h 1054100"/>
              <a:gd name="connsiteX77" fmla="*/ 215900 w 4262966"/>
              <a:gd name="connsiteY77" fmla="*/ 12700 h 1054100"/>
              <a:gd name="connsiteX78" fmla="*/ 215900 w 4262966"/>
              <a:gd name="connsiteY78" fmla="*/ 0 h 1054100"/>
              <a:gd name="connsiteX79" fmla="*/ 0 w 4262966"/>
              <a:gd name="connsiteY79" fmla="*/ 0 h 105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262966" h="1054100">
                <a:moveTo>
                  <a:pt x="4262966" y="1054100"/>
                </a:moveTo>
                <a:lnTo>
                  <a:pt x="3762375" y="1054100"/>
                </a:lnTo>
                <a:lnTo>
                  <a:pt x="3762375" y="924983"/>
                </a:lnTo>
                <a:lnTo>
                  <a:pt x="2840566" y="924983"/>
                </a:lnTo>
                <a:lnTo>
                  <a:pt x="2840566" y="904875"/>
                </a:lnTo>
                <a:lnTo>
                  <a:pt x="2828925" y="904875"/>
                </a:lnTo>
                <a:lnTo>
                  <a:pt x="2828925" y="867833"/>
                </a:lnTo>
                <a:lnTo>
                  <a:pt x="2807758" y="867833"/>
                </a:lnTo>
                <a:lnTo>
                  <a:pt x="2807758" y="844550"/>
                </a:lnTo>
                <a:lnTo>
                  <a:pt x="2646891" y="844550"/>
                </a:lnTo>
                <a:lnTo>
                  <a:pt x="2646891" y="819150"/>
                </a:lnTo>
                <a:lnTo>
                  <a:pt x="2241550" y="819150"/>
                </a:lnTo>
                <a:lnTo>
                  <a:pt x="2241550" y="799041"/>
                </a:lnTo>
                <a:lnTo>
                  <a:pt x="2171700" y="799041"/>
                </a:lnTo>
                <a:lnTo>
                  <a:pt x="2171700" y="778933"/>
                </a:lnTo>
                <a:lnTo>
                  <a:pt x="2032000" y="778933"/>
                </a:lnTo>
                <a:lnTo>
                  <a:pt x="2032000" y="758825"/>
                </a:lnTo>
                <a:lnTo>
                  <a:pt x="1961091" y="758825"/>
                </a:lnTo>
                <a:lnTo>
                  <a:pt x="1961091" y="735541"/>
                </a:lnTo>
                <a:lnTo>
                  <a:pt x="1928283" y="735541"/>
                </a:lnTo>
                <a:lnTo>
                  <a:pt x="1928283" y="703791"/>
                </a:lnTo>
                <a:lnTo>
                  <a:pt x="1623483" y="703791"/>
                </a:lnTo>
                <a:lnTo>
                  <a:pt x="1623483" y="680508"/>
                </a:lnTo>
                <a:lnTo>
                  <a:pt x="1545166" y="680508"/>
                </a:lnTo>
                <a:lnTo>
                  <a:pt x="1545166" y="665691"/>
                </a:lnTo>
                <a:lnTo>
                  <a:pt x="1344083" y="665691"/>
                </a:lnTo>
                <a:lnTo>
                  <a:pt x="1344083" y="645583"/>
                </a:lnTo>
                <a:lnTo>
                  <a:pt x="1321858" y="645583"/>
                </a:lnTo>
                <a:lnTo>
                  <a:pt x="1321858" y="628650"/>
                </a:lnTo>
                <a:lnTo>
                  <a:pt x="1304925" y="628650"/>
                </a:lnTo>
                <a:lnTo>
                  <a:pt x="1304925" y="602191"/>
                </a:lnTo>
                <a:lnTo>
                  <a:pt x="1299633" y="602191"/>
                </a:lnTo>
                <a:lnTo>
                  <a:pt x="1299633" y="589491"/>
                </a:lnTo>
                <a:lnTo>
                  <a:pt x="1220258" y="589491"/>
                </a:lnTo>
                <a:lnTo>
                  <a:pt x="1220258" y="577850"/>
                </a:lnTo>
                <a:lnTo>
                  <a:pt x="1162050" y="577850"/>
                </a:lnTo>
                <a:lnTo>
                  <a:pt x="1162050" y="549275"/>
                </a:lnTo>
                <a:lnTo>
                  <a:pt x="1024466" y="549275"/>
                </a:lnTo>
                <a:lnTo>
                  <a:pt x="1024466" y="534458"/>
                </a:lnTo>
                <a:lnTo>
                  <a:pt x="1018116" y="534458"/>
                </a:lnTo>
                <a:lnTo>
                  <a:pt x="1018116" y="505883"/>
                </a:lnTo>
                <a:lnTo>
                  <a:pt x="1012825" y="505883"/>
                </a:lnTo>
                <a:lnTo>
                  <a:pt x="1012825" y="484716"/>
                </a:lnTo>
                <a:lnTo>
                  <a:pt x="999066" y="484716"/>
                </a:lnTo>
                <a:lnTo>
                  <a:pt x="999066" y="446616"/>
                </a:lnTo>
                <a:lnTo>
                  <a:pt x="993774" y="451908"/>
                </a:lnTo>
                <a:lnTo>
                  <a:pt x="993774" y="412750"/>
                </a:lnTo>
                <a:lnTo>
                  <a:pt x="739775" y="412750"/>
                </a:lnTo>
                <a:lnTo>
                  <a:pt x="739775" y="394758"/>
                </a:lnTo>
                <a:lnTo>
                  <a:pt x="714375" y="394758"/>
                </a:lnTo>
                <a:lnTo>
                  <a:pt x="714375" y="357716"/>
                </a:lnTo>
                <a:lnTo>
                  <a:pt x="696383" y="357716"/>
                </a:lnTo>
                <a:lnTo>
                  <a:pt x="696383" y="261408"/>
                </a:lnTo>
                <a:lnTo>
                  <a:pt x="683683" y="261408"/>
                </a:lnTo>
                <a:lnTo>
                  <a:pt x="683683" y="239183"/>
                </a:lnTo>
                <a:lnTo>
                  <a:pt x="656166" y="239183"/>
                </a:lnTo>
                <a:lnTo>
                  <a:pt x="656166" y="224366"/>
                </a:lnTo>
                <a:lnTo>
                  <a:pt x="622300" y="224366"/>
                </a:lnTo>
                <a:lnTo>
                  <a:pt x="622300" y="207433"/>
                </a:lnTo>
                <a:lnTo>
                  <a:pt x="602191" y="207433"/>
                </a:lnTo>
                <a:lnTo>
                  <a:pt x="602191" y="190500"/>
                </a:lnTo>
                <a:lnTo>
                  <a:pt x="519641" y="190500"/>
                </a:lnTo>
                <a:lnTo>
                  <a:pt x="519641" y="167216"/>
                </a:lnTo>
                <a:lnTo>
                  <a:pt x="450850" y="167216"/>
                </a:lnTo>
                <a:lnTo>
                  <a:pt x="450850" y="155575"/>
                </a:lnTo>
                <a:lnTo>
                  <a:pt x="437091" y="155575"/>
                </a:lnTo>
                <a:lnTo>
                  <a:pt x="437091" y="138641"/>
                </a:lnTo>
                <a:lnTo>
                  <a:pt x="412750" y="138641"/>
                </a:lnTo>
                <a:lnTo>
                  <a:pt x="412750" y="118533"/>
                </a:lnTo>
                <a:lnTo>
                  <a:pt x="396875" y="118533"/>
                </a:lnTo>
                <a:lnTo>
                  <a:pt x="396875" y="83608"/>
                </a:lnTo>
                <a:lnTo>
                  <a:pt x="377825" y="83608"/>
                </a:lnTo>
                <a:lnTo>
                  <a:pt x="377825" y="67733"/>
                </a:lnTo>
                <a:lnTo>
                  <a:pt x="299508" y="67733"/>
                </a:lnTo>
                <a:lnTo>
                  <a:pt x="299508" y="26458"/>
                </a:lnTo>
                <a:lnTo>
                  <a:pt x="227541" y="26458"/>
                </a:lnTo>
                <a:lnTo>
                  <a:pt x="227541" y="12700"/>
                </a:lnTo>
                <a:lnTo>
                  <a:pt x="215900" y="12700"/>
                </a:lnTo>
                <a:lnTo>
                  <a:pt x="215900"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2053" name="Freeform: Shape 32052">
            <a:extLst>
              <a:ext uri="{FF2B5EF4-FFF2-40B4-BE49-F238E27FC236}">
                <a16:creationId xmlns:a16="http://schemas.microsoft.com/office/drawing/2014/main" id="{E0E1C595-55F5-83A7-63C8-3B5CCE4F9292}"/>
              </a:ext>
            </a:extLst>
          </p:cNvPr>
          <p:cNvSpPr/>
          <p:nvPr/>
        </p:nvSpPr>
        <p:spPr bwMode="auto">
          <a:xfrm>
            <a:off x="1427692" y="3826933"/>
            <a:ext cx="2221441" cy="1287992"/>
          </a:xfrm>
          <a:custGeom>
            <a:avLst/>
            <a:gdLst>
              <a:gd name="connsiteX0" fmla="*/ 2221441 w 2221441"/>
              <a:gd name="connsiteY0" fmla="*/ 1287992 h 1287992"/>
              <a:gd name="connsiteX1" fmla="*/ 2221441 w 2221441"/>
              <a:gd name="connsiteY1" fmla="*/ 1154642 h 1287992"/>
              <a:gd name="connsiteX2" fmla="*/ 1918758 w 2221441"/>
              <a:gd name="connsiteY2" fmla="*/ 1154642 h 1287992"/>
              <a:gd name="connsiteX3" fmla="*/ 1918758 w 2221441"/>
              <a:gd name="connsiteY3" fmla="*/ 1078442 h 1287992"/>
              <a:gd name="connsiteX4" fmla="*/ 1022350 w 2221441"/>
              <a:gd name="connsiteY4" fmla="*/ 1078442 h 1287992"/>
              <a:gd name="connsiteX5" fmla="*/ 1022350 w 2221441"/>
              <a:gd name="connsiteY5" fmla="*/ 856192 h 1287992"/>
              <a:gd name="connsiteX6" fmla="*/ 1007533 w 2221441"/>
              <a:gd name="connsiteY6" fmla="*/ 856192 h 1287992"/>
              <a:gd name="connsiteX7" fmla="*/ 1007533 w 2221441"/>
              <a:gd name="connsiteY7" fmla="*/ 782109 h 1287992"/>
              <a:gd name="connsiteX8" fmla="*/ 1003300 w 2221441"/>
              <a:gd name="connsiteY8" fmla="*/ 782109 h 1287992"/>
              <a:gd name="connsiteX9" fmla="*/ 1003300 w 2221441"/>
              <a:gd name="connsiteY9" fmla="*/ 714375 h 1287992"/>
              <a:gd name="connsiteX10" fmla="*/ 712258 w 2221441"/>
              <a:gd name="connsiteY10" fmla="*/ 714375 h 1287992"/>
              <a:gd name="connsiteX11" fmla="*/ 712258 w 2221441"/>
              <a:gd name="connsiteY11" fmla="*/ 642409 h 1287992"/>
              <a:gd name="connsiteX12" fmla="*/ 703791 w 2221441"/>
              <a:gd name="connsiteY12" fmla="*/ 642409 h 1287992"/>
              <a:gd name="connsiteX13" fmla="*/ 703791 w 2221441"/>
              <a:gd name="connsiteY13" fmla="*/ 518584 h 1287992"/>
              <a:gd name="connsiteX14" fmla="*/ 449791 w 2221441"/>
              <a:gd name="connsiteY14" fmla="*/ 518584 h 1287992"/>
              <a:gd name="connsiteX15" fmla="*/ 449791 w 2221441"/>
              <a:gd name="connsiteY15" fmla="*/ 452967 h 1287992"/>
              <a:gd name="connsiteX16" fmla="*/ 438150 w 2221441"/>
              <a:gd name="connsiteY16" fmla="*/ 452967 h 1287992"/>
              <a:gd name="connsiteX17" fmla="*/ 438150 w 2221441"/>
              <a:gd name="connsiteY17" fmla="*/ 385234 h 1287992"/>
              <a:gd name="connsiteX18" fmla="*/ 420158 w 2221441"/>
              <a:gd name="connsiteY18" fmla="*/ 385234 h 1287992"/>
              <a:gd name="connsiteX19" fmla="*/ 420158 w 2221441"/>
              <a:gd name="connsiteY19" fmla="*/ 317500 h 1287992"/>
              <a:gd name="connsiteX20" fmla="*/ 408516 w 2221441"/>
              <a:gd name="connsiteY20" fmla="*/ 317500 h 1287992"/>
              <a:gd name="connsiteX21" fmla="*/ 408516 w 2221441"/>
              <a:gd name="connsiteY21" fmla="*/ 62442 h 1287992"/>
              <a:gd name="connsiteX22" fmla="*/ 191558 w 2221441"/>
              <a:gd name="connsiteY22" fmla="*/ 62442 h 1287992"/>
              <a:gd name="connsiteX23" fmla="*/ 191558 w 2221441"/>
              <a:gd name="connsiteY23" fmla="*/ 0 h 1287992"/>
              <a:gd name="connsiteX24" fmla="*/ 0 w 2221441"/>
              <a:gd name="connsiteY24" fmla="*/ 0 h 128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21441" h="1287992">
                <a:moveTo>
                  <a:pt x="2221441" y="1287992"/>
                </a:moveTo>
                <a:lnTo>
                  <a:pt x="2221441" y="1154642"/>
                </a:lnTo>
                <a:lnTo>
                  <a:pt x="1918758" y="1154642"/>
                </a:lnTo>
                <a:lnTo>
                  <a:pt x="1918758" y="1078442"/>
                </a:lnTo>
                <a:lnTo>
                  <a:pt x="1022350" y="1078442"/>
                </a:lnTo>
                <a:lnTo>
                  <a:pt x="1022350" y="856192"/>
                </a:lnTo>
                <a:lnTo>
                  <a:pt x="1007533" y="856192"/>
                </a:lnTo>
                <a:lnTo>
                  <a:pt x="1007533" y="782109"/>
                </a:lnTo>
                <a:lnTo>
                  <a:pt x="1003300" y="782109"/>
                </a:lnTo>
                <a:lnTo>
                  <a:pt x="1003300" y="714375"/>
                </a:lnTo>
                <a:lnTo>
                  <a:pt x="712258" y="714375"/>
                </a:lnTo>
                <a:lnTo>
                  <a:pt x="712258" y="642409"/>
                </a:lnTo>
                <a:lnTo>
                  <a:pt x="703791" y="642409"/>
                </a:lnTo>
                <a:lnTo>
                  <a:pt x="703791" y="518584"/>
                </a:lnTo>
                <a:lnTo>
                  <a:pt x="449791" y="518584"/>
                </a:lnTo>
                <a:lnTo>
                  <a:pt x="449791" y="452967"/>
                </a:lnTo>
                <a:lnTo>
                  <a:pt x="438150" y="452967"/>
                </a:lnTo>
                <a:lnTo>
                  <a:pt x="438150" y="385234"/>
                </a:lnTo>
                <a:lnTo>
                  <a:pt x="420158" y="385234"/>
                </a:lnTo>
                <a:lnTo>
                  <a:pt x="420158" y="317500"/>
                </a:lnTo>
                <a:lnTo>
                  <a:pt x="408516" y="317500"/>
                </a:lnTo>
                <a:lnTo>
                  <a:pt x="408516" y="62442"/>
                </a:lnTo>
                <a:lnTo>
                  <a:pt x="191558" y="62442"/>
                </a:lnTo>
                <a:lnTo>
                  <a:pt x="191558"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2057" name="Group 32056">
            <a:extLst>
              <a:ext uri="{FF2B5EF4-FFF2-40B4-BE49-F238E27FC236}">
                <a16:creationId xmlns:a16="http://schemas.microsoft.com/office/drawing/2014/main" id="{CC67C132-E3FC-A3AD-F1D5-296C443E2F7C}"/>
              </a:ext>
            </a:extLst>
          </p:cNvPr>
          <p:cNvGrpSpPr/>
          <p:nvPr/>
        </p:nvGrpSpPr>
        <p:grpSpPr>
          <a:xfrm>
            <a:off x="1439334" y="3800476"/>
            <a:ext cx="2088092" cy="1211325"/>
            <a:chOff x="1439334" y="3800476"/>
            <a:chExt cx="2088092" cy="1211325"/>
          </a:xfrm>
        </p:grpSpPr>
        <p:cxnSp>
          <p:nvCxnSpPr>
            <p:cNvPr id="32054" name="Straight Connector 32053">
              <a:extLst>
                <a:ext uri="{FF2B5EF4-FFF2-40B4-BE49-F238E27FC236}">
                  <a16:creationId xmlns:a16="http://schemas.microsoft.com/office/drawing/2014/main" id="{E07CE82D-2414-5DF5-CD1A-17AA31A6E2B1}"/>
                </a:ext>
              </a:extLst>
            </p:cNvPr>
            <p:cNvCxnSpPr/>
            <p:nvPr/>
          </p:nvCxnSpPr>
          <p:spPr bwMode="auto">
            <a:xfrm>
              <a:off x="1439334" y="3800476"/>
              <a:ext cx="0" cy="59267"/>
            </a:xfrm>
            <a:prstGeom prst="line">
              <a:avLst/>
            </a:prstGeom>
            <a:noFill/>
            <a:ln w="28575" cap="flat" cmpd="sng" algn="ctr">
              <a:solidFill>
                <a:schemeClr val="accent3"/>
              </a:solidFill>
              <a:prstDash val="solid"/>
              <a:round/>
              <a:headEnd type="none" w="med" len="med"/>
              <a:tailEnd type="none" w="med" len="med"/>
            </a:ln>
            <a:effectLst/>
          </p:spPr>
        </p:cxnSp>
        <p:cxnSp>
          <p:nvCxnSpPr>
            <p:cNvPr id="32055" name="Straight Connector 32054">
              <a:extLst>
                <a:ext uri="{FF2B5EF4-FFF2-40B4-BE49-F238E27FC236}">
                  <a16:creationId xmlns:a16="http://schemas.microsoft.com/office/drawing/2014/main" id="{303DA004-C482-825A-60DB-24927DBE619A}"/>
                </a:ext>
              </a:extLst>
            </p:cNvPr>
            <p:cNvCxnSpPr/>
            <p:nvPr/>
          </p:nvCxnSpPr>
          <p:spPr bwMode="auto">
            <a:xfrm>
              <a:off x="2278592" y="4510618"/>
              <a:ext cx="0" cy="59267"/>
            </a:xfrm>
            <a:prstGeom prst="line">
              <a:avLst/>
            </a:prstGeom>
            <a:noFill/>
            <a:ln w="28575" cap="flat" cmpd="sng" algn="ctr">
              <a:solidFill>
                <a:schemeClr val="accent3"/>
              </a:solidFill>
              <a:prstDash val="solid"/>
              <a:round/>
              <a:headEnd type="none" w="med" len="med"/>
              <a:tailEnd type="none" w="med" len="med"/>
            </a:ln>
            <a:effectLst/>
          </p:spPr>
        </p:cxnSp>
        <p:cxnSp>
          <p:nvCxnSpPr>
            <p:cNvPr id="32056" name="Straight Connector 32055">
              <a:extLst>
                <a:ext uri="{FF2B5EF4-FFF2-40B4-BE49-F238E27FC236}">
                  <a16:creationId xmlns:a16="http://schemas.microsoft.com/office/drawing/2014/main" id="{55D88F51-AE11-FAB3-E6C1-46BDA8877957}"/>
                </a:ext>
              </a:extLst>
            </p:cNvPr>
            <p:cNvCxnSpPr/>
            <p:nvPr/>
          </p:nvCxnSpPr>
          <p:spPr bwMode="auto">
            <a:xfrm>
              <a:off x="3527426" y="4952534"/>
              <a:ext cx="0" cy="59267"/>
            </a:xfrm>
            <a:prstGeom prst="line">
              <a:avLst/>
            </a:prstGeom>
            <a:noFill/>
            <a:ln w="28575" cap="flat" cmpd="sng" algn="ctr">
              <a:solidFill>
                <a:schemeClr val="accent3"/>
              </a:solidFill>
              <a:prstDash val="solid"/>
              <a:round/>
              <a:headEnd type="none" w="med" len="med"/>
              <a:tailEnd type="none" w="med" len="med"/>
            </a:ln>
            <a:effectLst/>
          </p:spPr>
        </p:cxnSp>
      </p:grpSp>
      <p:sp>
        <p:nvSpPr>
          <p:cNvPr id="32058" name="TextBox 32057">
            <a:extLst>
              <a:ext uri="{FF2B5EF4-FFF2-40B4-BE49-F238E27FC236}">
                <a16:creationId xmlns:a16="http://schemas.microsoft.com/office/drawing/2014/main" id="{10C91E0F-78FB-5AE8-7537-E30E7A23BFB1}"/>
              </a:ext>
            </a:extLst>
          </p:cNvPr>
          <p:cNvSpPr txBox="1"/>
          <p:nvPr/>
        </p:nvSpPr>
        <p:spPr bwMode="auto">
          <a:xfrm>
            <a:off x="3444096" y="3986927"/>
            <a:ext cx="14415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Rucaparib (n = 76)</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Placebo (n = 22)</a:t>
            </a:r>
          </a:p>
        </p:txBody>
      </p:sp>
      <p:sp>
        <p:nvSpPr>
          <p:cNvPr id="32059" name="TextBox 32058">
            <a:extLst>
              <a:ext uri="{FF2B5EF4-FFF2-40B4-BE49-F238E27FC236}">
                <a16:creationId xmlns:a16="http://schemas.microsoft.com/office/drawing/2014/main" id="{F805F471-FC5F-BD1A-11A0-FE4D870C5A3E}"/>
              </a:ext>
            </a:extLst>
          </p:cNvPr>
          <p:cNvSpPr txBox="1"/>
          <p:nvPr/>
        </p:nvSpPr>
        <p:spPr bwMode="auto">
          <a:xfrm>
            <a:off x="4901496" y="3992864"/>
            <a:ext cx="12334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400050" algn="l"/>
              </a:tabLst>
            </a:pPr>
            <a:r>
              <a:rPr lang="en-US" sz="1200" b="0" dirty="0">
                <a:solidFill>
                  <a:schemeClr val="accent1"/>
                </a:solidFill>
                <a:latin typeface="Calibri" panose="020F0502020204030204" pitchFamily="34" charset="0"/>
              </a:rPr>
              <a:t>12.2	9.2-19.7</a:t>
            </a:r>
          </a:p>
          <a:p>
            <a:pPr>
              <a:lnSpc>
                <a:spcPct val="100000"/>
              </a:lnSpc>
              <a:spcBef>
                <a:spcPts val="0"/>
              </a:spcBef>
              <a:spcAft>
                <a:spcPct val="0"/>
              </a:spcAft>
              <a:buClrTx/>
              <a:buFontTx/>
              <a:buNone/>
              <a:tabLst>
                <a:tab pos="400050" algn="l"/>
              </a:tabLst>
            </a:pPr>
            <a:r>
              <a:rPr lang="en-US" sz="1200" b="0" dirty="0">
                <a:solidFill>
                  <a:schemeClr val="accent3"/>
                </a:solidFill>
                <a:latin typeface="Calibri" panose="020F0502020204030204" pitchFamily="34" charset="0"/>
              </a:rPr>
              <a:t>6.4	3.7-9.2</a:t>
            </a:r>
          </a:p>
        </p:txBody>
      </p:sp>
      <p:sp>
        <p:nvSpPr>
          <p:cNvPr id="32060" name="TextBox 32059">
            <a:extLst>
              <a:ext uri="{FF2B5EF4-FFF2-40B4-BE49-F238E27FC236}">
                <a16:creationId xmlns:a16="http://schemas.microsoft.com/office/drawing/2014/main" id="{7447A181-818A-5363-6068-A84B77E15FAD}"/>
              </a:ext>
            </a:extLst>
          </p:cNvPr>
          <p:cNvSpPr txBox="1"/>
          <p:nvPr/>
        </p:nvSpPr>
        <p:spPr bwMode="auto">
          <a:xfrm>
            <a:off x="4737222" y="3742150"/>
            <a:ext cx="728354" cy="357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Median, Mo</a:t>
            </a:r>
          </a:p>
        </p:txBody>
      </p:sp>
      <p:sp>
        <p:nvSpPr>
          <p:cNvPr id="32061" name="TextBox 32060">
            <a:extLst>
              <a:ext uri="{FF2B5EF4-FFF2-40B4-BE49-F238E27FC236}">
                <a16:creationId xmlns:a16="http://schemas.microsoft.com/office/drawing/2014/main" id="{975AC5F2-8092-FA90-3C63-3833F252A564}"/>
              </a:ext>
            </a:extLst>
          </p:cNvPr>
          <p:cNvSpPr txBox="1"/>
          <p:nvPr/>
        </p:nvSpPr>
        <p:spPr bwMode="auto">
          <a:xfrm>
            <a:off x="5258560" y="3839475"/>
            <a:ext cx="7283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95% Cl</a:t>
            </a:r>
          </a:p>
        </p:txBody>
      </p:sp>
      <p:cxnSp>
        <p:nvCxnSpPr>
          <p:cNvPr id="32062" name="Straight Connector 32061">
            <a:extLst>
              <a:ext uri="{FF2B5EF4-FFF2-40B4-BE49-F238E27FC236}">
                <a16:creationId xmlns:a16="http://schemas.microsoft.com/office/drawing/2014/main" id="{3C5C2247-8133-F2A0-7023-3C4275C54A22}"/>
              </a:ext>
            </a:extLst>
          </p:cNvPr>
          <p:cNvCxnSpPr/>
          <p:nvPr/>
        </p:nvCxnSpPr>
        <p:spPr bwMode="auto">
          <a:xfrm>
            <a:off x="4287938" y="4050262"/>
            <a:ext cx="1668483" cy="0"/>
          </a:xfrm>
          <a:prstGeom prst="line">
            <a:avLst/>
          </a:prstGeom>
          <a:noFill/>
          <a:ln w="9525" cap="flat" cmpd="sng" algn="ctr">
            <a:solidFill>
              <a:schemeClr val="bg1"/>
            </a:solidFill>
            <a:prstDash val="solid"/>
            <a:round/>
            <a:headEnd type="none" w="med" len="med"/>
            <a:tailEnd type="none" w="med" len="med"/>
          </a:ln>
          <a:effectLst/>
        </p:spPr>
      </p:cxnSp>
      <p:sp>
        <p:nvSpPr>
          <p:cNvPr id="32132" name="Freeform: Shape 32131">
            <a:extLst>
              <a:ext uri="{FF2B5EF4-FFF2-40B4-BE49-F238E27FC236}">
                <a16:creationId xmlns:a16="http://schemas.microsoft.com/office/drawing/2014/main" id="{6F268859-ECC3-F872-805C-98E9C1971AD5}"/>
              </a:ext>
            </a:extLst>
          </p:cNvPr>
          <p:cNvSpPr/>
          <p:nvPr/>
        </p:nvSpPr>
        <p:spPr bwMode="auto">
          <a:xfrm>
            <a:off x="6989233" y="3831167"/>
            <a:ext cx="3831167" cy="953558"/>
          </a:xfrm>
          <a:custGeom>
            <a:avLst/>
            <a:gdLst>
              <a:gd name="connsiteX0" fmla="*/ 3831167 w 3831167"/>
              <a:gd name="connsiteY0" fmla="*/ 953558 h 953558"/>
              <a:gd name="connsiteX1" fmla="*/ 3448050 w 3831167"/>
              <a:gd name="connsiteY1" fmla="*/ 953558 h 953558"/>
              <a:gd name="connsiteX2" fmla="*/ 3448050 w 3831167"/>
              <a:gd name="connsiteY2" fmla="*/ 844550 h 953558"/>
              <a:gd name="connsiteX3" fmla="*/ 2863850 w 3831167"/>
              <a:gd name="connsiteY3" fmla="*/ 844550 h 953558"/>
              <a:gd name="connsiteX4" fmla="*/ 2863850 w 3831167"/>
              <a:gd name="connsiteY4" fmla="*/ 800100 h 953558"/>
              <a:gd name="connsiteX5" fmla="*/ 2550584 w 3831167"/>
              <a:gd name="connsiteY5" fmla="*/ 800100 h 953558"/>
              <a:gd name="connsiteX6" fmla="*/ 2550584 w 3831167"/>
              <a:gd name="connsiteY6" fmla="*/ 773641 h 953558"/>
              <a:gd name="connsiteX7" fmla="*/ 2472267 w 3831167"/>
              <a:gd name="connsiteY7" fmla="*/ 773641 h 953558"/>
              <a:gd name="connsiteX8" fmla="*/ 2472267 w 3831167"/>
              <a:gd name="connsiteY8" fmla="*/ 749300 h 953558"/>
              <a:gd name="connsiteX9" fmla="*/ 2368550 w 3831167"/>
              <a:gd name="connsiteY9" fmla="*/ 749300 h 953558"/>
              <a:gd name="connsiteX10" fmla="*/ 2368550 w 3831167"/>
              <a:gd name="connsiteY10" fmla="*/ 729191 h 953558"/>
              <a:gd name="connsiteX11" fmla="*/ 2243667 w 3831167"/>
              <a:gd name="connsiteY11" fmla="*/ 729191 h 953558"/>
              <a:gd name="connsiteX12" fmla="*/ 2243667 w 3831167"/>
              <a:gd name="connsiteY12" fmla="*/ 709083 h 953558"/>
              <a:gd name="connsiteX13" fmla="*/ 1922992 w 3831167"/>
              <a:gd name="connsiteY13" fmla="*/ 709083 h 953558"/>
              <a:gd name="connsiteX14" fmla="*/ 1922992 w 3831167"/>
              <a:gd name="connsiteY14" fmla="*/ 665691 h 953558"/>
              <a:gd name="connsiteX15" fmla="*/ 1754717 w 3831167"/>
              <a:gd name="connsiteY15" fmla="*/ 665691 h 953558"/>
              <a:gd name="connsiteX16" fmla="*/ 1754717 w 3831167"/>
              <a:gd name="connsiteY16" fmla="*/ 648758 h 953558"/>
              <a:gd name="connsiteX17" fmla="*/ 1725084 w 3831167"/>
              <a:gd name="connsiteY17" fmla="*/ 648758 h 953558"/>
              <a:gd name="connsiteX18" fmla="*/ 1725084 w 3831167"/>
              <a:gd name="connsiteY18" fmla="*/ 629708 h 953558"/>
              <a:gd name="connsiteX19" fmla="*/ 1679575 w 3831167"/>
              <a:gd name="connsiteY19" fmla="*/ 629708 h 953558"/>
              <a:gd name="connsiteX20" fmla="*/ 1679575 w 3831167"/>
              <a:gd name="connsiteY20" fmla="*/ 608541 h 953558"/>
              <a:gd name="connsiteX21" fmla="*/ 1627717 w 3831167"/>
              <a:gd name="connsiteY21" fmla="*/ 608541 h 953558"/>
              <a:gd name="connsiteX22" fmla="*/ 1627717 w 3831167"/>
              <a:gd name="connsiteY22" fmla="*/ 589491 h 953558"/>
              <a:gd name="connsiteX23" fmla="*/ 1535642 w 3831167"/>
              <a:gd name="connsiteY23" fmla="*/ 589491 h 953558"/>
              <a:gd name="connsiteX24" fmla="*/ 1535642 w 3831167"/>
              <a:gd name="connsiteY24" fmla="*/ 573616 h 953558"/>
              <a:gd name="connsiteX25" fmla="*/ 1458384 w 3831167"/>
              <a:gd name="connsiteY25" fmla="*/ 573616 h 953558"/>
              <a:gd name="connsiteX26" fmla="*/ 1458384 w 3831167"/>
              <a:gd name="connsiteY26" fmla="*/ 553508 h 953558"/>
              <a:gd name="connsiteX27" fmla="*/ 1323975 w 3831167"/>
              <a:gd name="connsiteY27" fmla="*/ 553508 h 953558"/>
              <a:gd name="connsiteX28" fmla="*/ 1323975 w 3831167"/>
              <a:gd name="connsiteY28" fmla="*/ 515408 h 953558"/>
              <a:gd name="connsiteX29" fmla="*/ 1141942 w 3831167"/>
              <a:gd name="connsiteY29" fmla="*/ 515408 h 953558"/>
              <a:gd name="connsiteX30" fmla="*/ 1141942 w 3831167"/>
              <a:gd name="connsiteY30" fmla="*/ 494241 h 953558"/>
              <a:gd name="connsiteX31" fmla="*/ 1117600 w 3831167"/>
              <a:gd name="connsiteY31" fmla="*/ 494241 h 953558"/>
              <a:gd name="connsiteX32" fmla="*/ 1117600 w 3831167"/>
              <a:gd name="connsiteY32" fmla="*/ 479425 h 953558"/>
              <a:gd name="connsiteX33" fmla="*/ 1067859 w 3831167"/>
              <a:gd name="connsiteY33" fmla="*/ 479425 h 953558"/>
              <a:gd name="connsiteX34" fmla="*/ 1067859 w 3831167"/>
              <a:gd name="connsiteY34" fmla="*/ 460375 h 953558"/>
              <a:gd name="connsiteX35" fmla="*/ 1045634 w 3831167"/>
              <a:gd name="connsiteY35" fmla="*/ 460375 h 953558"/>
              <a:gd name="connsiteX36" fmla="*/ 1045634 w 3831167"/>
              <a:gd name="connsiteY36" fmla="*/ 444500 h 953558"/>
              <a:gd name="connsiteX37" fmla="*/ 1039284 w 3831167"/>
              <a:gd name="connsiteY37" fmla="*/ 444500 h 953558"/>
              <a:gd name="connsiteX38" fmla="*/ 1039284 w 3831167"/>
              <a:gd name="connsiteY38" fmla="*/ 420158 h 953558"/>
              <a:gd name="connsiteX39" fmla="*/ 1017059 w 3831167"/>
              <a:gd name="connsiteY39" fmla="*/ 420158 h 953558"/>
              <a:gd name="connsiteX40" fmla="*/ 1017059 w 3831167"/>
              <a:gd name="connsiteY40" fmla="*/ 381000 h 953558"/>
              <a:gd name="connsiteX41" fmla="*/ 998009 w 3831167"/>
              <a:gd name="connsiteY41" fmla="*/ 381000 h 953558"/>
              <a:gd name="connsiteX42" fmla="*/ 998009 w 3831167"/>
              <a:gd name="connsiteY42" fmla="*/ 348191 h 953558"/>
              <a:gd name="connsiteX43" fmla="*/ 919692 w 3831167"/>
              <a:gd name="connsiteY43" fmla="*/ 348191 h 953558"/>
              <a:gd name="connsiteX44" fmla="*/ 919692 w 3831167"/>
              <a:gd name="connsiteY44" fmla="*/ 331258 h 953558"/>
              <a:gd name="connsiteX45" fmla="*/ 900642 w 3831167"/>
              <a:gd name="connsiteY45" fmla="*/ 331258 h 953558"/>
              <a:gd name="connsiteX46" fmla="*/ 900642 w 3831167"/>
              <a:gd name="connsiteY46" fmla="*/ 306916 h 953558"/>
              <a:gd name="connsiteX47" fmla="*/ 734484 w 3831167"/>
              <a:gd name="connsiteY47" fmla="*/ 306916 h 953558"/>
              <a:gd name="connsiteX48" fmla="*/ 734484 w 3831167"/>
              <a:gd name="connsiteY48" fmla="*/ 292100 h 953558"/>
              <a:gd name="connsiteX49" fmla="*/ 711200 w 3831167"/>
              <a:gd name="connsiteY49" fmla="*/ 292100 h 953558"/>
              <a:gd name="connsiteX50" fmla="*/ 711200 w 3831167"/>
              <a:gd name="connsiteY50" fmla="*/ 250825 h 953558"/>
              <a:gd name="connsiteX51" fmla="*/ 693209 w 3831167"/>
              <a:gd name="connsiteY51" fmla="*/ 250825 h 953558"/>
              <a:gd name="connsiteX52" fmla="*/ 693209 w 3831167"/>
              <a:gd name="connsiteY52" fmla="*/ 193675 h 953558"/>
              <a:gd name="connsiteX53" fmla="*/ 680509 w 3831167"/>
              <a:gd name="connsiteY53" fmla="*/ 193675 h 953558"/>
              <a:gd name="connsiteX54" fmla="*/ 680509 w 3831167"/>
              <a:gd name="connsiteY54" fmla="*/ 178858 h 953558"/>
              <a:gd name="connsiteX55" fmla="*/ 670984 w 3831167"/>
              <a:gd name="connsiteY55" fmla="*/ 178858 h 953558"/>
              <a:gd name="connsiteX56" fmla="*/ 670984 w 3831167"/>
              <a:gd name="connsiteY56" fmla="*/ 162983 h 953558"/>
              <a:gd name="connsiteX57" fmla="*/ 515409 w 3831167"/>
              <a:gd name="connsiteY57" fmla="*/ 162983 h 953558"/>
              <a:gd name="connsiteX58" fmla="*/ 515409 w 3831167"/>
              <a:gd name="connsiteY58" fmla="*/ 143933 h 953558"/>
              <a:gd name="connsiteX59" fmla="*/ 444500 w 3831167"/>
              <a:gd name="connsiteY59" fmla="*/ 143933 h 953558"/>
              <a:gd name="connsiteX60" fmla="*/ 444500 w 3831167"/>
              <a:gd name="connsiteY60" fmla="*/ 125941 h 953558"/>
              <a:gd name="connsiteX61" fmla="*/ 433917 w 3831167"/>
              <a:gd name="connsiteY61" fmla="*/ 125941 h 953558"/>
              <a:gd name="connsiteX62" fmla="*/ 433917 w 3831167"/>
              <a:gd name="connsiteY62" fmla="*/ 103716 h 953558"/>
              <a:gd name="connsiteX63" fmla="*/ 405342 w 3831167"/>
              <a:gd name="connsiteY63" fmla="*/ 103716 h 953558"/>
              <a:gd name="connsiteX64" fmla="*/ 405342 w 3831167"/>
              <a:gd name="connsiteY64" fmla="*/ 69850 h 953558"/>
              <a:gd name="connsiteX65" fmla="*/ 377825 w 3831167"/>
              <a:gd name="connsiteY65" fmla="*/ 69850 h 953558"/>
              <a:gd name="connsiteX66" fmla="*/ 377825 w 3831167"/>
              <a:gd name="connsiteY66" fmla="*/ 12700 h 953558"/>
              <a:gd name="connsiteX67" fmla="*/ 305859 w 3831167"/>
              <a:gd name="connsiteY67" fmla="*/ 12700 h 953558"/>
              <a:gd name="connsiteX68" fmla="*/ 305859 w 3831167"/>
              <a:gd name="connsiteY68" fmla="*/ 0 h 953558"/>
              <a:gd name="connsiteX69" fmla="*/ 0 w 3831167"/>
              <a:gd name="connsiteY69" fmla="*/ 0 h 95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831167" h="953558">
                <a:moveTo>
                  <a:pt x="3831167" y="953558"/>
                </a:moveTo>
                <a:lnTo>
                  <a:pt x="3448050" y="953558"/>
                </a:lnTo>
                <a:lnTo>
                  <a:pt x="3448050" y="844550"/>
                </a:lnTo>
                <a:lnTo>
                  <a:pt x="2863850" y="844550"/>
                </a:lnTo>
                <a:lnTo>
                  <a:pt x="2863850" y="800100"/>
                </a:lnTo>
                <a:lnTo>
                  <a:pt x="2550584" y="800100"/>
                </a:lnTo>
                <a:lnTo>
                  <a:pt x="2550584" y="773641"/>
                </a:lnTo>
                <a:lnTo>
                  <a:pt x="2472267" y="773641"/>
                </a:lnTo>
                <a:lnTo>
                  <a:pt x="2472267" y="749300"/>
                </a:lnTo>
                <a:lnTo>
                  <a:pt x="2368550" y="749300"/>
                </a:lnTo>
                <a:lnTo>
                  <a:pt x="2368550" y="729191"/>
                </a:lnTo>
                <a:lnTo>
                  <a:pt x="2243667" y="729191"/>
                </a:lnTo>
                <a:lnTo>
                  <a:pt x="2243667" y="709083"/>
                </a:lnTo>
                <a:lnTo>
                  <a:pt x="1922992" y="709083"/>
                </a:lnTo>
                <a:lnTo>
                  <a:pt x="1922992" y="665691"/>
                </a:lnTo>
                <a:lnTo>
                  <a:pt x="1754717" y="665691"/>
                </a:lnTo>
                <a:lnTo>
                  <a:pt x="1754717" y="648758"/>
                </a:lnTo>
                <a:lnTo>
                  <a:pt x="1725084" y="648758"/>
                </a:lnTo>
                <a:lnTo>
                  <a:pt x="1725084" y="629708"/>
                </a:lnTo>
                <a:lnTo>
                  <a:pt x="1679575" y="629708"/>
                </a:lnTo>
                <a:lnTo>
                  <a:pt x="1679575" y="608541"/>
                </a:lnTo>
                <a:lnTo>
                  <a:pt x="1627717" y="608541"/>
                </a:lnTo>
                <a:lnTo>
                  <a:pt x="1627717" y="589491"/>
                </a:lnTo>
                <a:lnTo>
                  <a:pt x="1535642" y="589491"/>
                </a:lnTo>
                <a:lnTo>
                  <a:pt x="1535642" y="573616"/>
                </a:lnTo>
                <a:lnTo>
                  <a:pt x="1458384" y="573616"/>
                </a:lnTo>
                <a:lnTo>
                  <a:pt x="1458384" y="553508"/>
                </a:lnTo>
                <a:lnTo>
                  <a:pt x="1323975" y="553508"/>
                </a:lnTo>
                <a:lnTo>
                  <a:pt x="1323975" y="515408"/>
                </a:lnTo>
                <a:lnTo>
                  <a:pt x="1141942" y="515408"/>
                </a:lnTo>
                <a:lnTo>
                  <a:pt x="1141942" y="494241"/>
                </a:lnTo>
                <a:lnTo>
                  <a:pt x="1117600" y="494241"/>
                </a:lnTo>
                <a:lnTo>
                  <a:pt x="1117600" y="479425"/>
                </a:lnTo>
                <a:lnTo>
                  <a:pt x="1067859" y="479425"/>
                </a:lnTo>
                <a:lnTo>
                  <a:pt x="1067859" y="460375"/>
                </a:lnTo>
                <a:lnTo>
                  <a:pt x="1045634" y="460375"/>
                </a:lnTo>
                <a:lnTo>
                  <a:pt x="1045634" y="444500"/>
                </a:lnTo>
                <a:lnTo>
                  <a:pt x="1039284" y="444500"/>
                </a:lnTo>
                <a:lnTo>
                  <a:pt x="1039284" y="420158"/>
                </a:lnTo>
                <a:lnTo>
                  <a:pt x="1017059" y="420158"/>
                </a:lnTo>
                <a:lnTo>
                  <a:pt x="1017059" y="381000"/>
                </a:lnTo>
                <a:lnTo>
                  <a:pt x="998009" y="381000"/>
                </a:lnTo>
                <a:lnTo>
                  <a:pt x="998009" y="348191"/>
                </a:lnTo>
                <a:lnTo>
                  <a:pt x="919692" y="348191"/>
                </a:lnTo>
                <a:lnTo>
                  <a:pt x="919692" y="331258"/>
                </a:lnTo>
                <a:lnTo>
                  <a:pt x="900642" y="331258"/>
                </a:lnTo>
                <a:lnTo>
                  <a:pt x="900642" y="306916"/>
                </a:lnTo>
                <a:lnTo>
                  <a:pt x="734484" y="306916"/>
                </a:lnTo>
                <a:lnTo>
                  <a:pt x="734484" y="292100"/>
                </a:lnTo>
                <a:lnTo>
                  <a:pt x="711200" y="292100"/>
                </a:lnTo>
                <a:lnTo>
                  <a:pt x="711200" y="250825"/>
                </a:lnTo>
                <a:lnTo>
                  <a:pt x="693209" y="250825"/>
                </a:lnTo>
                <a:lnTo>
                  <a:pt x="693209" y="193675"/>
                </a:lnTo>
                <a:lnTo>
                  <a:pt x="680509" y="193675"/>
                </a:lnTo>
                <a:lnTo>
                  <a:pt x="680509" y="178858"/>
                </a:lnTo>
                <a:lnTo>
                  <a:pt x="670984" y="178858"/>
                </a:lnTo>
                <a:lnTo>
                  <a:pt x="670984" y="162983"/>
                </a:lnTo>
                <a:lnTo>
                  <a:pt x="515409" y="162983"/>
                </a:lnTo>
                <a:lnTo>
                  <a:pt x="515409" y="143933"/>
                </a:lnTo>
                <a:lnTo>
                  <a:pt x="444500" y="143933"/>
                </a:lnTo>
                <a:lnTo>
                  <a:pt x="444500" y="125941"/>
                </a:lnTo>
                <a:lnTo>
                  <a:pt x="433917" y="125941"/>
                </a:lnTo>
                <a:lnTo>
                  <a:pt x="433917" y="103716"/>
                </a:lnTo>
                <a:lnTo>
                  <a:pt x="405342" y="103716"/>
                </a:lnTo>
                <a:lnTo>
                  <a:pt x="405342" y="69850"/>
                </a:lnTo>
                <a:lnTo>
                  <a:pt x="377825" y="69850"/>
                </a:lnTo>
                <a:lnTo>
                  <a:pt x="377825" y="12700"/>
                </a:lnTo>
                <a:lnTo>
                  <a:pt x="305859" y="12700"/>
                </a:lnTo>
                <a:lnTo>
                  <a:pt x="305859"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2135" name="Group 32134">
            <a:extLst>
              <a:ext uri="{FF2B5EF4-FFF2-40B4-BE49-F238E27FC236}">
                <a16:creationId xmlns:a16="http://schemas.microsoft.com/office/drawing/2014/main" id="{9EFC9A85-04A3-CA50-BCFE-E97B9CCB16CC}"/>
              </a:ext>
            </a:extLst>
          </p:cNvPr>
          <p:cNvGrpSpPr/>
          <p:nvPr/>
        </p:nvGrpSpPr>
        <p:grpSpPr>
          <a:xfrm>
            <a:off x="6987277" y="3801968"/>
            <a:ext cx="3848594" cy="1021014"/>
            <a:chOff x="6987277" y="3801968"/>
            <a:chExt cx="3848594" cy="1021014"/>
          </a:xfrm>
        </p:grpSpPr>
        <p:grpSp>
          <p:nvGrpSpPr>
            <p:cNvPr id="32131" name="Group 32130">
              <a:extLst>
                <a:ext uri="{FF2B5EF4-FFF2-40B4-BE49-F238E27FC236}">
                  <a16:creationId xmlns:a16="http://schemas.microsoft.com/office/drawing/2014/main" id="{16A8155D-0A63-590F-1EED-E8789905E606}"/>
                </a:ext>
              </a:extLst>
            </p:cNvPr>
            <p:cNvGrpSpPr/>
            <p:nvPr/>
          </p:nvGrpSpPr>
          <p:grpSpPr>
            <a:xfrm>
              <a:off x="7343877" y="3868745"/>
              <a:ext cx="3491994" cy="954237"/>
              <a:chOff x="7343877" y="3866092"/>
              <a:chExt cx="3491994" cy="954237"/>
            </a:xfrm>
          </p:grpSpPr>
          <p:cxnSp>
            <p:nvCxnSpPr>
              <p:cNvPr id="32066" name="Straight Connector 32065">
                <a:extLst>
                  <a:ext uri="{FF2B5EF4-FFF2-40B4-BE49-F238E27FC236}">
                    <a16:creationId xmlns:a16="http://schemas.microsoft.com/office/drawing/2014/main" id="{78AE8A24-8708-2601-C673-1A0F8DE2B3F8}"/>
                  </a:ext>
                </a:extLst>
              </p:cNvPr>
              <p:cNvCxnSpPr>
                <a:cxnSpLocks/>
              </p:cNvCxnSpPr>
              <p:nvPr/>
            </p:nvCxnSpPr>
            <p:spPr bwMode="auto">
              <a:xfrm flipH="1">
                <a:off x="7655983" y="4067175"/>
                <a:ext cx="56092" cy="0"/>
              </a:xfrm>
              <a:prstGeom prst="line">
                <a:avLst/>
              </a:prstGeom>
              <a:noFill/>
              <a:ln w="28575" cap="flat" cmpd="sng" algn="ctr">
                <a:solidFill>
                  <a:schemeClr val="accent1"/>
                </a:solidFill>
                <a:prstDash val="solid"/>
                <a:round/>
                <a:headEnd type="none" w="med" len="med"/>
                <a:tailEnd type="none" w="med" len="med"/>
              </a:ln>
              <a:effectLst/>
            </p:spPr>
          </p:cxnSp>
          <p:grpSp>
            <p:nvGrpSpPr>
              <p:cNvPr id="32071" name="Group 32070">
                <a:extLst>
                  <a:ext uri="{FF2B5EF4-FFF2-40B4-BE49-F238E27FC236}">
                    <a16:creationId xmlns:a16="http://schemas.microsoft.com/office/drawing/2014/main" id="{41D5902D-6C9A-88DE-D0FF-834CB9904066}"/>
                  </a:ext>
                </a:extLst>
              </p:cNvPr>
              <p:cNvGrpSpPr/>
              <p:nvPr/>
            </p:nvGrpSpPr>
            <p:grpSpPr>
              <a:xfrm>
                <a:off x="7343877" y="3866092"/>
                <a:ext cx="65316" cy="59562"/>
                <a:chOff x="8257116" y="4323292"/>
                <a:chExt cx="56092" cy="47625"/>
              </a:xfrm>
            </p:grpSpPr>
            <p:cxnSp>
              <p:nvCxnSpPr>
                <p:cNvPr id="32072" name="Straight Connector 32071">
                  <a:extLst>
                    <a:ext uri="{FF2B5EF4-FFF2-40B4-BE49-F238E27FC236}">
                      <a16:creationId xmlns:a16="http://schemas.microsoft.com/office/drawing/2014/main" id="{80DD805F-E0DE-94C9-946A-33C819042CE3}"/>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73" name="Straight Connector 32072">
                  <a:extLst>
                    <a:ext uri="{FF2B5EF4-FFF2-40B4-BE49-F238E27FC236}">
                      <a16:creationId xmlns:a16="http://schemas.microsoft.com/office/drawing/2014/main" id="{40864B14-7A2E-113F-D8D2-C18EDE771737}"/>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74" name="Group 32073">
                <a:extLst>
                  <a:ext uri="{FF2B5EF4-FFF2-40B4-BE49-F238E27FC236}">
                    <a16:creationId xmlns:a16="http://schemas.microsoft.com/office/drawing/2014/main" id="{1C83E9B5-9D24-FFD5-76EF-F4C0AE40A0BA}"/>
                  </a:ext>
                </a:extLst>
              </p:cNvPr>
              <p:cNvGrpSpPr/>
              <p:nvPr/>
            </p:nvGrpSpPr>
            <p:grpSpPr>
              <a:xfrm>
                <a:off x="8253635" y="4322132"/>
                <a:ext cx="65316" cy="59562"/>
                <a:chOff x="8257116" y="4323292"/>
                <a:chExt cx="56092" cy="47625"/>
              </a:xfrm>
            </p:grpSpPr>
            <p:cxnSp>
              <p:nvCxnSpPr>
                <p:cNvPr id="32075" name="Straight Connector 32074">
                  <a:extLst>
                    <a:ext uri="{FF2B5EF4-FFF2-40B4-BE49-F238E27FC236}">
                      <a16:creationId xmlns:a16="http://schemas.microsoft.com/office/drawing/2014/main" id="{6A41A02E-1D37-B0C6-E0A4-9BCF57D3B300}"/>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76" name="Straight Connector 32075">
                  <a:extLst>
                    <a:ext uri="{FF2B5EF4-FFF2-40B4-BE49-F238E27FC236}">
                      <a16:creationId xmlns:a16="http://schemas.microsoft.com/office/drawing/2014/main" id="{3B4C3630-C75F-7529-21B4-833892544049}"/>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77" name="Group 32076">
                <a:extLst>
                  <a:ext uri="{FF2B5EF4-FFF2-40B4-BE49-F238E27FC236}">
                    <a16:creationId xmlns:a16="http://schemas.microsoft.com/office/drawing/2014/main" id="{4716CE68-4CF6-125E-26DB-BF29CD48A372}"/>
                  </a:ext>
                </a:extLst>
              </p:cNvPr>
              <p:cNvGrpSpPr/>
              <p:nvPr/>
            </p:nvGrpSpPr>
            <p:grpSpPr>
              <a:xfrm>
                <a:off x="8864009" y="4466023"/>
                <a:ext cx="65316" cy="59562"/>
                <a:chOff x="8257116" y="4323292"/>
                <a:chExt cx="56092" cy="47625"/>
              </a:xfrm>
            </p:grpSpPr>
            <p:cxnSp>
              <p:nvCxnSpPr>
                <p:cNvPr id="32078" name="Straight Connector 32077">
                  <a:extLst>
                    <a:ext uri="{FF2B5EF4-FFF2-40B4-BE49-F238E27FC236}">
                      <a16:creationId xmlns:a16="http://schemas.microsoft.com/office/drawing/2014/main" id="{52601DBA-FB44-2D17-B40F-1ABBC9F265F7}"/>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79" name="Straight Connector 32078">
                  <a:extLst>
                    <a:ext uri="{FF2B5EF4-FFF2-40B4-BE49-F238E27FC236}">
                      <a16:creationId xmlns:a16="http://schemas.microsoft.com/office/drawing/2014/main" id="{219C8AB5-A202-4DF4-4136-65CEB30BAAB1}"/>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80" name="Group 32079">
                <a:extLst>
                  <a:ext uri="{FF2B5EF4-FFF2-40B4-BE49-F238E27FC236}">
                    <a16:creationId xmlns:a16="http://schemas.microsoft.com/office/drawing/2014/main" id="{3301650C-BDD8-FA3B-6747-EE66879A89BE}"/>
                  </a:ext>
                </a:extLst>
              </p:cNvPr>
              <p:cNvGrpSpPr/>
              <p:nvPr/>
            </p:nvGrpSpPr>
            <p:grpSpPr>
              <a:xfrm>
                <a:off x="8901142" y="4511279"/>
                <a:ext cx="65316" cy="59562"/>
                <a:chOff x="8257116" y="4323292"/>
                <a:chExt cx="56092" cy="47625"/>
              </a:xfrm>
            </p:grpSpPr>
            <p:cxnSp>
              <p:nvCxnSpPr>
                <p:cNvPr id="32081" name="Straight Connector 32080">
                  <a:extLst>
                    <a:ext uri="{FF2B5EF4-FFF2-40B4-BE49-F238E27FC236}">
                      <a16:creationId xmlns:a16="http://schemas.microsoft.com/office/drawing/2014/main" id="{31DBC777-3621-A5F1-7B4A-817E76913E1D}"/>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82" name="Straight Connector 32081">
                  <a:extLst>
                    <a:ext uri="{FF2B5EF4-FFF2-40B4-BE49-F238E27FC236}">
                      <a16:creationId xmlns:a16="http://schemas.microsoft.com/office/drawing/2014/main" id="{64DAD568-6385-668F-A779-C5344AAF065E}"/>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83" name="Group 32082">
                <a:extLst>
                  <a:ext uri="{FF2B5EF4-FFF2-40B4-BE49-F238E27FC236}">
                    <a16:creationId xmlns:a16="http://schemas.microsoft.com/office/drawing/2014/main" id="{42BC44B4-8614-8B37-0249-51CE27BCC798}"/>
                  </a:ext>
                </a:extLst>
              </p:cNvPr>
              <p:cNvGrpSpPr/>
              <p:nvPr/>
            </p:nvGrpSpPr>
            <p:grpSpPr>
              <a:xfrm>
                <a:off x="9179640" y="4511279"/>
                <a:ext cx="65316" cy="59562"/>
                <a:chOff x="8257116" y="4323292"/>
                <a:chExt cx="56092" cy="47625"/>
              </a:xfrm>
            </p:grpSpPr>
            <p:cxnSp>
              <p:nvCxnSpPr>
                <p:cNvPr id="32084" name="Straight Connector 32083">
                  <a:extLst>
                    <a:ext uri="{FF2B5EF4-FFF2-40B4-BE49-F238E27FC236}">
                      <a16:creationId xmlns:a16="http://schemas.microsoft.com/office/drawing/2014/main" id="{E4EBA419-184D-DD32-F88C-E8D98AF7A301}"/>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85" name="Straight Connector 32084">
                  <a:extLst>
                    <a:ext uri="{FF2B5EF4-FFF2-40B4-BE49-F238E27FC236}">
                      <a16:creationId xmlns:a16="http://schemas.microsoft.com/office/drawing/2014/main" id="{6C7D7968-75E5-D72B-E7C8-9E1121DEFD0F}"/>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86" name="Group 32085">
                <a:extLst>
                  <a:ext uri="{FF2B5EF4-FFF2-40B4-BE49-F238E27FC236}">
                    <a16:creationId xmlns:a16="http://schemas.microsoft.com/office/drawing/2014/main" id="{A66B6A3E-728C-905B-7AB5-71D784F53C52}"/>
                  </a:ext>
                </a:extLst>
              </p:cNvPr>
              <p:cNvGrpSpPr/>
              <p:nvPr/>
            </p:nvGrpSpPr>
            <p:grpSpPr>
              <a:xfrm>
                <a:off x="9193564" y="4511279"/>
                <a:ext cx="65316" cy="59562"/>
                <a:chOff x="8257116" y="4323292"/>
                <a:chExt cx="56092" cy="47625"/>
              </a:xfrm>
            </p:grpSpPr>
            <p:cxnSp>
              <p:nvCxnSpPr>
                <p:cNvPr id="32087" name="Straight Connector 32086">
                  <a:extLst>
                    <a:ext uri="{FF2B5EF4-FFF2-40B4-BE49-F238E27FC236}">
                      <a16:creationId xmlns:a16="http://schemas.microsoft.com/office/drawing/2014/main" id="{A825A9B7-BBFA-20EE-5880-F5B6EEAAB0CD}"/>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88" name="Straight Connector 32087">
                  <a:extLst>
                    <a:ext uri="{FF2B5EF4-FFF2-40B4-BE49-F238E27FC236}">
                      <a16:creationId xmlns:a16="http://schemas.microsoft.com/office/drawing/2014/main" id="{243CEF99-F384-2C95-F176-11357000D445}"/>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89" name="Group 32088">
                <a:extLst>
                  <a:ext uri="{FF2B5EF4-FFF2-40B4-BE49-F238E27FC236}">
                    <a16:creationId xmlns:a16="http://schemas.microsoft.com/office/drawing/2014/main" id="{1E795E79-799B-B855-24C9-6AD793FD931F}"/>
                  </a:ext>
                </a:extLst>
              </p:cNvPr>
              <p:cNvGrpSpPr/>
              <p:nvPr/>
            </p:nvGrpSpPr>
            <p:grpSpPr>
              <a:xfrm>
                <a:off x="9475542" y="4571620"/>
                <a:ext cx="65316" cy="59562"/>
                <a:chOff x="8257116" y="4323292"/>
                <a:chExt cx="56092" cy="47625"/>
              </a:xfrm>
            </p:grpSpPr>
            <p:cxnSp>
              <p:nvCxnSpPr>
                <p:cNvPr id="32090" name="Straight Connector 32089">
                  <a:extLst>
                    <a:ext uri="{FF2B5EF4-FFF2-40B4-BE49-F238E27FC236}">
                      <a16:creationId xmlns:a16="http://schemas.microsoft.com/office/drawing/2014/main" id="{B6AF2105-A8F6-ABA8-6439-F8A40764065D}"/>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91" name="Straight Connector 32090">
                  <a:extLst>
                    <a:ext uri="{FF2B5EF4-FFF2-40B4-BE49-F238E27FC236}">
                      <a16:creationId xmlns:a16="http://schemas.microsoft.com/office/drawing/2014/main" id="{F3A8E575-2D2F-EF7E-8FE9-4BD64D2A35A5}"/>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92" name="Group 32091">
                <a:extLst>
                  <a:ext uri="{FF2B5EF4-FFF2-40B4-BE49-F238E27FC236}">
                    <a16:creationId xmlns:a16="http://schemas.microsoft.com/office/drawing/2014/main" id="{F87518EB-0262-46F2-B086-4FB7B69B5116}"/>
                  </a:ext>
                </a:extLst>
              </p:cNvPr>
              <p:cNvGrpSpPr/>
              <p:nvPr/>
            </p:nvGrpSpPr>
            <p:grpSpPr>
              <a:xfrm>
                <a:off x="9499910" y="4571620"/>
                <a:ext cx="65316" cy="59562"/>
                <a:chOff x="8257116" y="4323292"/>
                <a:chExt cx="56092" cy="47625"/>
              </a:xfrm>
            </p:grpSpPr>
            <p:cxnSp>
              <p:nvCxnSpPr>
                <p:cNvPr id="32093" name="Straight Connector 32092">
                  <a:extLst>
                    <a:ext uri="{FF2B5EF4-FFF2-40B4-BE49-F238E27FC236}">
                      <a16:creationId xmlns:a16="http://schemas.microsoft.com/office/drawing/2014/main" id="{F719E158-91FE-6824-B2D1-BC7D69A7ED78}"/>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94" name="Straight Connector 32093">
                  <a:extLst>
                    <a:ext uri="{FF2B5EF4-FFF2-40B4-BE49-F238E27FC236}">
                      <a16:creationId xmlns:a16="http://schemas.microsoft.com/office/drawing/2014/main" id="{4ED309D6-B574-25CD-393F-DC05C9A1CD23}"/>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95" name="Group 32094">
                <a:extLst>
                  <a:ext uri="{FF2B5EF4-FFF2-40B4-BE49-F238E27FC236}">
                    <a16:creationId xmlns:a16="http://schemas.microsoft.com/office/drawing/2014/main" id="{48DFD1BC-476E-6960-B1C3-A3CF10C07CF1}"/>
                  </a:ext>
                </a:extLst>
              </p:cNvPr>
              <p:cNvGrpSpPr/>
              <p:nvPr/>
            </p:nvGrpSpPr>
            <p:grpSpPr>
              <a:xfrm>
                <a:off x="9504551" y="4600630"/>
                <a:ext cx="65316" cy="59562"/>
                <a:chOff x="8257116" y="4323292"/>
                <a:chExt cx="56092" cy="47625"/>
              </a:xfrm>
            </p:grpSpPr>
            <p:cxnSp>
              <p:nvCxnSpPr>
                <p:cNvPr id="32096" name="Straight Connector 32095">
                  <a:extLst>
                    <a:ext uri="{FF2B5EF4-FFF2-40B4-BE49-F238E27FC236}">
                      <a16:creationId xmlns:a16="http://schemas.microsoft.com/office/drawing/2014/main" id="{3AA4E8CA-DEA7-2DF0-84B7-B974BD73DE7A}"/>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097" name="Straight Connector 32096">
                  <a:extLst>
                    <a:ext uri="{FF2B5EF4-FFF2-40B4-BE49-F238E27FC236}">
                      <a16:creationId xmlns:a16="http://schemas.microsoft.com/office/drawing/2014/main" id="{9F0D4EFF-FBC8-6ADA-4EAA-ABF76E228338}"/>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98" name="Group 32097">
                <a:extLst>
                  <a:ext uri="{FF2B5EF4-FFF2-40B4-BE49-F238E27FC236}">
                    <a16:creationId xmlns:a16="http://schemas.microsoft.com/office/drawing/2014/main" id="{5FBD5FAB-89A0-9228-E102-4C451B7F0A40}"/>
                  </a:ext>
                </a:extLst>
              </p:cNvPr>
              <p:cNvGrpSpPr/>
              <p:nvPr/>
            </p:nvGrpSpPr>
            <p:grpSpPr>
              <a:xfrm>
                <a:off x="9510353" y="4600630"/>
                <a:ext cx="65316" cy="59562"/>
                <a:chOff x="8257116" y="4323292"/>
                <a:chExt cx="56092" cy="47625"/>
              </a:xfrm>
            </p:grpSpPr>
            <p:cxnSp>
              <p:nvCxnSpPr>
                <p:cNvPr id="32099" name="Straight Connector 32098">
                  <a:extLst>
                    <a:ext uri="{FF2B5EF4-FFF2-40B4-BE49-F238E27FC236}">
                      <a16:creationId xmlns:a16="http://schemas.microsoft.com/office/drawing/2014/main" id="{7EB70623-0270-7856-3FD2-3CE1860C3E77}"/>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00" name="Straight Connector 32099">
                  <a:extLst>
                    <a:ext uri="{FF2B5EF4-FFF2-40B4-BE49-F238E27FC236}">
                      <a16:creationId xmlns:a16="http://schemas.microsoft.com/office/drawing/2014/main" id="{1851F185-5CAF-D1E6-1839-02C5719F6E56}"/>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01" name="Group 32100">
                <a:extLst>
                  <a:ext uri="{FF2B5EF4-FFF2-40B4-BE49-F238E27FC236}">
                    <a16:creationId xmlns:a16="http://schemas.microsoft.com/office/drawing/2014/main" id="{1032B147-1357-1E51-20B7-BB0BFDFC2A4B}"/>
                  </a:ext>
                </a:extLst>
              </p:cNvPr>
              <p:cNvGrpSpPr/>
              <p:nvPr/>
            </p:nvGrpSpPr>
            <p:grpSpPr>
              <a:xfrm>
                <a:off x="9798134" y="4600630"/>
                <a:ext cx="65316" cy="59562"/>
                <a:chOff x="8257116" y="4323292"/>
                <a:chExt cx="56092" cy="47625"/>
              </a:xfrm>
            </p:grpSpPr>
            <p:cxnSp>
              <p:nvCxnSpPr>
                <p:cNvPr id="32102" name="Straight Connector 32101">
                  <a:extLst>
                    <a:ext uri="{FF2B5EF4-FFF2-40B4-BE49-F238E27FC236}">
                      <a16:creationId xmlns:a16="http://schemas.microsoft.com/office/drawing/2014/main" id="{61CB1402-F264-D7B4-1E41-AB3D4366DD8F}"/>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03" name="Straight Connector 32102">
                  <a:extLst>
                    <a:ext uri="{FF2B5EF4-FFF2-40B4-BE49-F238E27FC236}">
                      <a16:creationId xmlns:a16="http://schemas.microsoft.com/office/drawing/2014/main" id="{FF9DD9A2-4619-2E74-DD5F-B06BECBB1786}"/>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04" name="Group 32103">
                <a:extLst>
                  <a:ext uri="{FF2B5EF4-FFF2-40B4-BE49-F238E27FC236}">
                    <a16:creationId xmlns:a16="http://schemas.microsoft.com/office/drawing/2014/main" id="{984F9DF0-B0FB-3102-9020-4CA5E2848BB2}"/>
                  </a:ext>
                </a:extLst>
              </p:cNvPr>
              <p:cNvGrpSpPr/>
              <p:nvPr/>
            </p:nvGrpSpPr>
            <p:grpSpPr>
              <a:xfrm>
                <a:off x="9803936" y="4600630"/>
                <a:ext cx="65316" cy="59562"/>
                <a:chOff x="8257116" y="4323292"/>
                <a:chExt cx="56092" cy="47625"/>
              </a:xfrm>
            </p:grpSpPr>
            <p:cxnSp>
              <p:nvCxnSpPr>
                <p:cNvPr id="32105" name="Straight Connector 32104">
                  <a:extLst>
                    <a:ext uri="{FF2B5EF4-FFF2-40B4-BE49-F238E27FC236}">
                      <a16:creationId xmlns:a16="http://schemas.microsoft.com/office/drawing/2014/main" id="{664DD576-1D76-E29B-5079-8876610A08AE}"/>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06" name="Straight Connector 32105">
                  <a:extLst>
                    <a:ext uri="{FF2B5EF4-FFF2-40B4-BE49-F238E27FC236}">
                      <a16:creationId xmlns:a16="http://schemas.microsoft.com/office/drawing/2014/main" id="{49156244-17C9-DC87-7D43-AC14116F2EE5}"/>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07" name="Group 32106">
                <a:extLst>
                  <a:ext uri="{FF2B5EF4-FFF2-40B4-BE49-F238E27FC236}">
                    <a16:creationId xmlns:a16="http://schemas.microsoft.com/office/drawing/2014/main" id="{F349D2AC-B542-E87F-CAEA-209E6F23ECD9}"/>
                  </a:ext>
                </a:extLst>
              </p:cNvPr>
              <p:cNvGrpSpPr/>
              <p:nvPr/>
            </p:nvGrpSpPr>
            <p:grpSpPr>
              <a:xfrm>
                <a:off x="9819022" y="4650528"/>
                <a:ext cx="65316" cy="59562"/>
                <a:chOff x="8257116" y="4323292"/>
                <a:chExt cx="56092" cy="47625"/>
              </a:xfrm>
            </p:grpSpPr>
            <p:cxnSp>
              <p:nvCxnSpPr>
                <p:cNvPr id="32108" name="Straight Connector 32107">
                  <a:extLst>
                    <a:ext uri="{FF2B5EF4-FFF2-40B4-BE49-F238E27FC236}">
                      <a16:creationId xmlns:a16="http://schemas.microsoft.com/office/drawing/2014/main" id="{570F847F-12A4-7E51-9A5C-8786A35C369B}"/>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09" name="Straight Connector 32108">
                  <a:extLst>
                    <a:ext uri="{FF2B5EF4-FFF2-40B4-BE49-F238E27FC236}">
                      <a16:creationId xmlns:a16="http://schemas.microsoft.com/office/drawing/2014/main" id="{97EDCB36-44FE-5685-D308-CCE363B3B558}"/>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10" name="Group 32109">
                <a:extLst>
                  <a:ext uri="{FF2B5EF4-FFF2-40B4-BE49-F238E27FC236}">
                    <a16:creationId xmlns:a16="http://schemas.microsoft.com/office/drawing/2014/main" id="{E974C059-C15A-C354-F957-23777274AA70}"/>
                  </a:ext>
                </a:extLst>
              </p:cNvPr>
              <p:cNvGrpSpPr/>
              <p:nvPr/>
            </p:nvGrpSpPr>
            <p:grpSpPr>
              <a:xfrm>
                <a:off x="9829465" y="4650528"/>
                <a:ext cx="65316" cy="59562"/>
                <a:chOff x="8257116" y="4323292"/>
                <a:chExt cx="56092" cy="47625"/>
              </a:xfrm>
            </p:grpSpPr>
            <p:cxnSp>
              <p:nvCxnSpPr>
                <p:cNvPr id="32111" name="Straight Connector 32110">
                  <a:extLst>
                    <a:ext uri="{FF2B5EF4-FFF2-40B4-BE49-F238E27FC236}">
                      <a16:creationId xmlns:a16="http://schemas.microsoft.com/office/drawing/2014/main" id="{76EEE54D-A67A-C5DF-5DEA-AA32D78A5AE0}"/>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12" name="Straight Connector 32111">
                  <a:extLst>
                    <a:ext uri="{FF2B5EF4-FFF2-40B4-BE49-F238E27FC236}">
                      <a16:creationId xmlns:a16="http://schemas.microsoft.com/office/drawing/2014/main" id="{0BE2B494-5CF1-C4D4-B52B-9B417503D932}"/>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13" name="Group 32112">
                <a:extLst>
                  <a:ext uri="{FF2B5EF4-FFF2-40B4-BE49-F238E27FC236}">
                    <a16:creationId xmlns:a16="http://schemas.microsoft.com/office/drawing/2014/main" id="{F150DFB7-6137-26A4-3F83-D8F303BD1D50}"/>
                  </a:ext>
                </a:extLst>
              </p:cNvPr>
              <p:cNvGrpSpPr/>
              <p:nvPr/>
            </p:nvGrpSpPr>
            <p:grpSpPr>
              <a:xfrm>
                <a:off x="10101000" y="4650528"/>
                <a:ext cx="65316" cy="59562"/>
                <a:chOff x="8257116" y="4323292"/>
                <a:chExt cx="56092" cy="47625"/>
              </a:xfrm>
            </p:grpSpPr>
            <p:cxnSp>
              <p:nvCxnSpPr>
                <p:cNvPr id="32114" name="Straight Connector 32113">
                  <a:extLst>
                    <a:ext uri="{FF2B5EF4-FFF2-40B4-BE49-F238E27FC236}">
                      <a16:creationId xmlns:a16="http://schemas.microsoft.com/office/drawing/2014/main" id="{5814F209-8532-B843-6E8D-209551ADBE38}"/>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15" name="Straight Connector 32114">
                  <a:extLst>
                    <a:ext uri="{FF2B5EF4-FFF2-40B4-BE49-F238E27FC236}">
                      <a16:creationId xmlns:a16="http://schemas.microsoft.com/office/drawing/2014/main" id="{1FE13B8F-3560-7C54-EE8E-DEFEFAFB1635}"/>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16" name="Group 32115">
                <a:extLst>
                  <a:ext uri="{FF2B5EF4-FFF2-40B4-BE49-F238E27FC236}">
                    <a16:creationId xmlns:a16="http://schemas.microsoft.com/office/drawing/2014/main" id="{C8D8B736-21FB-A5AC-F84B-A69146FD97B2}"/>
                  </a:ext>
                </a:extLst>
              </p:cNvPr>
              <p:cNvGrpSpPr/>
              <p:nvPr/>
            </p:nvGrpSpPr>
            <p:grpSpPr>
              <a:xfrm>
                <a:off x="10136973" y="4650528"/>
                <a:ext cx="65316" cy="59562"/>
                <a:chOff x="8257116" y="4323292"/>
                <a:chExt cx="56092" cy="47625"/>
              </a:xfrm>
            </p:grpSpPr>
            <p:cxnSp>
              <p:nvCxnSpPr>
                <p:cNvPr id="32117" name="Straight Connector 32116">
                  <a:extLst>
                    <a:ext uri="{FF2B5EF4-FFF2-40B4-BE49-F238E27FC236}">
                      <a16:creationId xmlns:a16="http://schemas.microsoft.com/office/drawing/2014/main" id="{CC145E0E-597D-1031-034D-6AE839D17F69}"/>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18" name="Straight Connector 32117">
                  <a:extLst>
                    <a:ext uri="{FF2B5EF4-FFF2-40B4-BE49-F238E27FC236}">
                      <a16:creationId xmlns:a16="http://schemas.microsoft.com/office/drawing/2014/main" id="{4D56AAA0-085F-40C5-7052-279D53DE4936}"/>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19" name="Group 32118">
                <a:extLst>
                  <a:ext uri="{FF2B5EF4-FFF2-40B4-BE49-F238E27FC236}">
                    <a16:creationId xmlns:a16="http://schemas.microsoft.com/office/drawing/2014/main" id="{66F435FE-4354-863F-1068-40ED75FDB6DB}"/>
                  </a:ext>
                </a:extLst>
              </p:cNvPr>
              <p:cNvGrpSpPr/>
              <p:nvPr/>
            </p:nvGrpSpPr>
            <p:grpSpPr>
              <a:xfrm>
                <a:off x="10400385" y="4650528"/>
                <a:ext cx="65316" cy="59562"/>
                <a:chOff x="8257116" y="4323292"/>
                <a:chExt cx="56092" cy="47625"/>
              </a:xfrm>
            </p:grpSpPr>
            <p:cxnSp>
              <p:nvCxnSpPr>
                <p:cNvPr id="32120" name="Straight Connector 32119">
                  <a:extLst>
                    <a:ext uri="{FF2B5EF4-FFF2-40B4-BE49-F238E27FC236}">
                      <a16:creationId xmlns:a16="http://schemas.microsoft.com/office/drawing/2014/main" id="{18D6AFF6-0441-FC40-262F-B947C6D0AED2}"/>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21" name="Straight Connector 32120">
                  <a:extLst>
                    <a:ext uri="{FF2B5EF4-FFF2-40B4-BE49-F238E27FC236}">
                      <a16:creationId xmlns:a16="http://schemas.microsoft.com/office/drawing/2014/main" id="{EB255C63-7888-4A61-A6DD-D06C2CDFCC86}"/>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22" name="Group 32121">
                <a:extLst>
                  <a:ext uri="{FF2B5EF4-FFF2-40B4-BE49-F238E27FC236}">
                    <a16:creationId xmlns:a16="http://schemas.microsoft.com/office/drawing/2014/main" id="{AF7E6405-976B-AB50-FBFF-B76CF5B15276}"/>
                  </a:ext>
                </a:extLst>
              </p:cNvPr>
              <p:cNvGrpSpPr/>
              <p:nvPr/>
            </p:nvGrpSpPr>
            <p:grpSpPr>
              <a:xfrm>
                <a:off x="10413149" y="4760767"/>
                <a:ext cx="65316" cy="59562"/>
                <a:chOff x="8257116" y="4323292"/>
                <a:chExt cx="56092" cy="47625"/>
              </a:xfrm>
            </p:grpSpPr>
            <p:cxnSp>
              <p:nvCxnSpPr>
                <p:cNvPr id="32123" name="Straight Connector 32122">
                  <a:extLst>
                    <a:ext uri="{FF2B5EF4-FFF2-40B4-BE49-F238E27FC236}">
                      <a16:creationId xmlns:a16="http://schemas.microsoft.com/office/drawing/2014/main" id="{8BA6E845-6720-B5A8-3E53-AC1E81535E0E}"/>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24" name="Straight Connector 32123">
                  <a:extLst>
                    <a:ext uri="{FF2B5EF4-FFF2-40B4-BE49-F238E27FC236}">
                      <a16:creationId xmlns:a16="http://schemas.microsoft.com/office/drawing/2014/main" id="{B20F4B3B-7019-193E-EB68-0604325BF350}"/>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25" name="Group 32124">
                <a:extLst>
                  <a:ext uri="{FF2B5EF4-FFF2-40B4-BE49-F238E27FC236}">
                    <a16:creationId xmlns:a16="http://schemas.microsoft.com/office/drawing/2014/main" id="{1513ED0B-120F-B6AC-CD07-0DEE52D8997A}"/>
                  </a:ext>
                </a:extLst>
              </p:cNvPr>
              <p:cNvGrpSpPr/>
              <p:nvPr/>
            </p:nvGrpSpPr>
            <p:grpSpPr>
              <a:xfrm>
                <a:off x="10722978" y="4760767"/>
                <a:ext cx="65316" cy="59562"/>
                <a:chOff x="8257116" y="4323292"/>
                <a:chExt cx="56092" cy="47625"/>
              </a:xfrm>
            </p:grpSpPr>
            <p:cxnSp>
              <p:nvCxnSpPr>
                <p:cNvPr id="32126" name="Straight Connector 32125">
                  <a:extLst>
                    <a:ext uri="{FF2B5EF4-FFF2-40B4-BE49-F238E27FC236}">
                      <a16:creationId xmlns:a16="http://schemas.microsoft.com/office/drawing/2014/main" id="{F6E3D7FB-F0E3-1E70-6A3B-7C202FAC6F51}"/>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27" name="Straight Connector 32126">
                  <a:extLst>
                    <a:ext uri="{FF2B5EF4-FFF2-40B4-BE49-F238E27FC236}">
                      <a16:creationId xmlns:a16="http://schemas.microsoft.com/office/drawing/2014/main" id="{30E6D456-9EF0-39CA-E2EA-979953A318C4}"/>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28" name="Group 32127">
                <a:extLst>
                  <a:ext uri="{FF2B5EF4-FFF2-40B4-BE49-F238E27FC236}">
                    <a16:creationId xmlns:a16="http://schemas.microsoft.com/office/drawing/2014/main" id="{81FF2FE4-A948-1ACF-90B1-84539F9A64EF}"/>
                  </a:ext>
                </a:extLst>
              </p:cNvPr>
              <p:cNvGrpSpPr/>
              <p:nvPr/>
            </p:nvGrpSpPr>
            <p:grpSpPr>
              <a:xfrm>
                <a:off x="10770555" y="4760767"/>
                <a:ext cx="65316" cy="59562"/>
                <a:chOff x="8257116" y="4323292"/>
                <a:chExt cx="56092" cy="47625"/>
              </a:xfrm>
            </p:grpSpPr>
            <p:cxnSp>
              <p:nvCxnSpPr>
                <p:cNvPr id="32129" name="Straight Connector 32128">
                  <a:extLst>
                    <a:ext uri="{FF2B5EF4-FFF2-40B4-BE49-F238E27FC236}">
                      <a16:creationId xmlns:a16="http://schemas.microsoft.com/office/drawing/2014/main" id="{47E45B15-7891-6ED5-5D1E-7E1DF77AD723}"/>
                    </a:ext>
                  </a:extLst>
                </p:cNvPr>
                <p:cNvCxnSpPr>
                  <a:cxnSpLocks/>
                </p:cNvCxnSpPr>
                <p:nvPr/>
              </p:nvCxnSpPr>
              <p:spPr bwMode="auto">
                <a:xfrm>
                  <a:off x="8285692" y="4323292"/>
                  <a:ext cx="0" cy="47625"/>
                </a:xfrm>
                <a:prstGeom prst="line">
                  <a:avLst/>
                </a:prstGeom>
                <a:noFill/>
                <a:ln w="28575" cap="flat" cmpd="sng" algn="ctr">
                  <a:solidFill>
                    <a:schemeClr val="accent1"/>
                  </a:solidFill>
                  <a:prstDash val="solid"/>
                  <a:round/>
                  <a:headEnd type="none" w="med" len="med"/>
                  <a:tailEnd type="none" w="med" len="med"/>
                </a:ln>
                <a:effectLst/>
              </p:spPr>
            </p:cxnSp>
            <p:cxnSp>
              <p:nvCxnSpPr>
                <p:cNvPr id="32130" name="Straight Connector 32129">
                  <a:extLst>
                    <a:ext uri="{FF2B5EF4-FFF2-40B4-BE49-F238E27FC236}">
                      <a16:creationId xmlns:a16="http://schemas.microsoft.com/office/drawing/2014/main" id="{20573862-F27A-28F6-88E7-12FE541570FA}"/>
                    </a:ext>
                  </a:extLst>
                </p:cNvPr>
                <p:cNvCxnSpPr>
                  <a:cxnSpLocks/>
                </p:cNvCxnSpPr>
                <p:nvPr/>
              </p:nvCxnSpPr>
              <p:spPr bwMode="auto">
                <a:xfrm flipH="1">
                  <a:off x="8257116" y="4346575"/>
                  <a:ext cx="56092" cy="0"/>
                </a:xfrm>
                <a:prstGeom prst="line">
                  <a:avLst/>
                </a:prstGeom>
                <a:noFill/>
                <a:ln w="28575" cap="flat" cmpd="sng" algn="ctr">
                  <a:solidFill>
                    <a:schemeClr val="accent1"/>
                  </a:solidFill>
                  <a:prstDash val="solid"/>
                  <a:round/>
                  <a:headEnd type="none" w="med" len="med"/>
                  <a:tailEnd type="none" w="med" len="med"/>
                </a:ln>
                <a:effectLst/>
              </p:spPr>
            </p:cxnSp>
          </p:grpSp>
        </p:grpSp>
        <p:cxnSp>
          <p:nvCxnSpPr>
            <p:cNvPr id="32133" name="Straight Connector 32132">
              <a:extLst>
                <a:ext uri="{FF2B5EF4-FFF2-40B4-BE49-F238E27FC236}">
                  <a16:creationId xmlns:a16="http://schemas.microsoft.com/office/drawing/2014/main" id="{1B716AA5-ABFF-D43F-2E12-4B6762FB25CD}"/>
                </a:ext>
              </a:extLst>
            </p:cNvPr>
            <p:cNvCxnSpPr>
              <a:cxnSpLocks/>
            </p:cNvCxnSpPr>
            <p:nvPr/>
          </p:nvCxnSpPr>
          <p:spPr bwMode="auto">
            <a:xfrm>
              <a:off x="6987277" y="3801968"/>
              <a:ext cx="0" cy="5956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40" name="Group 32139">
            <a:extLst>
              <a:ext uri="{FF2B5EF4-FFF2-40B4-BE49-F238E27FC236}">
                <a16:creationId xmlns:a16="http://schemas.microsoft.com/office/drawing/2014/main" id="{A6957372-1C18-DDDE-6185-7185BC745C43}"/>
              </a:ext>
            </a:extLst>
          </p:cNvPr>
          <p:cNvGrpSpPr/>
          <p:nvPr/>
        </p:nvGrpSpPr>
        <p:grpSpPr>
          <a:xfrm>
            <a:off x="8771627" y="4623234"/>
            <a:ext cx="549275" cy="219370"/>
            <a:chOff x="8771627" y="4623234"/>
            <a:chExt cx="549275" cy="219370"/>
          </a:xfrm>
        </p:grpSpPr>
        <p:cxnSp>
          <p:nvCxnSpPr>
            <p:cNvPr id="32136" name="Straight Connector 32135">
              <a:extLst>
                <a:ext uri="{FF2B5EF4-FFF2-40B4-BE49-F238E27FC236}">
                  <a16:creationId xmlns:a16="http://schemas.microsoft.com/office/drawing/2014/main" id="{F62FCE2C-45BA-ACC5-958C-8A7D25D1E60F}"/>
                </a:ext>
              </a:extLst>
            </p:cNvPr>
            <p:cNvCxnSpPr>
              <a:cxnSpLocks/>
            </p:cNvCxnSpPr>
            <p:nvPr/>
          </p:nvCxnSpPr>
          <p:spPr bwMode="auto">
            <a:xfrm>
              <a:off x="8771627" y="4623234"/>
              <a:ext cx="0" cy="59562"/>
            </a:xfrm>
            <a:prstGeom prst="line">
              <a:avLst/>
            </a:prstGeom>
            <a:noFill/>
            <a:ln w="28575" cap="flat" cmpd="sng" algn="ctr">
              <a:solidFill>
                <a:schemeClr val="accent3"/>
              </a:solidFill>
              <a:prstDash val="solid"/>
              <a:round/>
              <a:headEnd type="none" w="med" len="med"/>
              <a:tailEnd type="none" w="med" len="med"/>
            </a:ln>
            <a:effectLst/>
          </p:spPr>
        </p:cxnSp>
        <p:cxnSp>
          <p:nvCxnSpPr>
            <p:cNvPr id="32137" name="Straight Connector 32136">
              <a:extLst>
                <a:ext uri="{FF2B5EF4-FFF2-40B4-BE49-F238E27FC236}">
                  <a16:creationId xmlns:a16="http://schemas.microsoft.com/office/drawing/2014/main" id="{DD3DFB50-9A02-9B13-0F55-89B8135F07D0}"/>
                </a:ext>
              </a:extLst>
            </p:cNvPr>
            <p:cNvCxnSpPr>
              <a:cxnSpLocks/>
            </p:cNvCxnSpPr>
            <p:nvPr/>
          </p:nvCxnSpPr>
          <p:spPr bwMode="auto">
            <a:xfrm>
              <a:off x="9230943" y="4783042"/>
              <a:ext cx="0" cy="59562"/>
            </a:xfrm>
            <a:prstGeom prst="line">
              <a:avLst/>
            </a:prstGeom>
            <a:noFill/>
            <a:ln w="28575" cap="flat" cmpd="sng" algn="ctr">
              <a:solidFill>
                <a:schemeClr val="accent3"/>
              </a:solidFill>
              <a:prstDash val="solid"/>
              <a:round/>
              <a:headEnd type="none" w="med" len="med"/>
              <a:tailEnd type="none" w="med" len="med"/>
            </a:ln>
            <a:effectLst/>
          </p:spPr>
        </p:cxnSp>
        <p:cxnSp>
          <p:nvCxnSpPr>
            <p:cNvPr id="32138" name="Straight Connector 32137">
              <a:extLst>
                <a:ext uri="{FF2B5EF4-FFF2-40B4-BE49-F238E27FC236}">
                  <a16:creationId xmlns:a16="http://schemas.microsoft.com/office/drawing/2014/main" id="{440000B0-2515-54C5-E7EF-387FF6445201}"/>
                </a:ext>
              </a:extLst>
            </p:cNvPr>
            <p:cNvCxnSpPr>
              <a:cxnSpLocks/>
            </p:cNvCxnSpPr>
            <p:nvPr/>
          </p:nvCxnSpPr>
          <p:spPr bwMode="auto">
            <a:xfrm>
              <a:off x="9320902" y="4783042"/>
              <a:ext cx="0" cy="59562"/>
            </a:xfrm>
            <a:prstGeom prst="line">
              <a:avLst/>
            </a:prstGeom>
            <a:noFill/>
            <a:ln w="28575" cap="flat" cmpd="sng" algn="ctr">
              <a:solidFill>
                <a:schemeClr val="accent3"/>
              </a:solidFill>
              <a:prstDash val="solid"/>
              <a:round/>
              <a:headEnd type="none" w="med" len="med"/>
              <a:tailEnd type="none" w="med" len="med"/>
            </a:ln>
            <a:effectLst/>
          </p:spPr>
        </p:cxnSp>
      </p:grpSp>
      <p:sp>
        <p:nvSpPr>
          <p:cNvPr id="32141" name="TextBox 32140">
            <a:extLst>
              <a:ext uri="{FF2B5EF4-FFF2-40B4-BE49-F238E27FC236}">
                <a16:creationId xmlns:a16="http://schemas.microsoft.com/office/drawing/2014/main" id="{09A6AD1B-751C-85D8-70D4-8D6EA0D2B709}"/>
              </a:ext>
            </a:extLst>
          </p:cNvPr>
          <p:cNvSpPr txBox="1"/>
          <p:nvPr/>
        </p:nvSpPr>
        <p:spPr bwMode="auto">
          <a:xfrm>
            <a:off x="9026894" y="4031317"/>
            <a:ext cx="13752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Rucaparib (n = 73)</a:t>
            </a:r>
          </a:p>
          <a:p>
            <a:pPr algn="r">
              <a:lnSpc>
                <a:spcPct val="100000"/>
              </a:lnSpc>
              <a:spcBef>
                <a:spcPts val="0"/>
              </a:spcBef>
              <a:spcAft>
                <a:spcPct val="0"/>
              </a:spcAft>
              <a:buClrTx/>
              <a:buFontTx/>
              <a:buNone/>
            </a:pPr>
            <a:r>
              <a:rPr lang="en-US" sz="1200" b="0" dirty="0">
                <a:solidFill>
                  <a:schemeClr val="accent3"/>
                </a:solidFill>
                <a:latin typeface="Calibri" panose="020F0502020204030204" pitchFamily="34" charset="0"/>
              </a:rPr>
              <a:t>Placebo (n = 11)</a:t>
            </a:r>
          </a:p>
        </p:txBody>
      </p:sp>
      <p:sp>
        <p:nvSpPr>
          <p:cNvPr id="32142" name="TextBox 32141">
            <a:extLst>
              <a:ext uri="{FF2B5EF4-FFF2-40B4-BE49-F238E27FC236}">
                <a16:creationId xmlns:a16="http://schemas.microsoft.com/office/drawing/2014/main" id="{97373E19-6558-2813-C44C-BA9657B322A7}"/>
              </a:ext>
            </a:extLst>
          </p:cNvPr>
          <p:cNvSpPr txBox="1"/>
          <p:nvPr/>
        </p:nvSpPr>
        <p:spPr bwMode="auto">
          <a:xfrm>
            <a:off x="10418016" y="4037254"/>
            <a:ext cx="13078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400050" algn="l"/>
              </a:tabLst>
            </a:pPr>
            <a:r>
              <a:rPr lang="en-US" sz="1200" b="0" dirty="0">
                <a:solidFill>
                  <a:schemeClr val="accent1"/>
                </a:solidFill>
                <a:latin typeface="Calibri" panose="020F0502020204030204" pitchFamily="34" charset="0"/>
              </a:rPr>
              <a:t>15.6	10.2-25.8</a:t>
            </a:r>
          </a:p>
          <a:p>
            <a:pPr>
              <a:lnSpc>
                <a:spcPct val="100000"/>
              </a:lnSpc>
              <a:spcBef>
                <a:spcPts val="0"/>
              </a:spcBef>
              <a:spcAft>
                <a:spcPct val="0"/>
              </a:spcAft>
              <a:buClrTx/>
              <a:buFontTx/>
              <a:buNone/>
              <a:tabLst>
                <a:tab pos="400050" algn="l"/>
              </a:tabLst>
            </a:pPr>
            <a:r>
              <a:rPr lang="en-US" sz="1200" b="0" dirty="0">
                <a:solidFill>
                  <a:schemeClr val="accent3"/>
                </a:solidFill>
                <a:latin typeface="Calibri" panose="020F0502020204030204" pitchFamily="34" charset="0"/>
              </a:rPr>
              <a:t>6.4	2.7-NR </a:t>
            </a:r>
          </a:p>
        </p:txBody>
      </p:sp>
      <p:sp>
        <p:nvSpPr>
          <p:cNvPr id="32143" name="TextBox 32142">
            <a:extLst>
              <a:ext uri="{FF2B5EF4-FFF2-40B4-BE49-F238E27FC236}">
                <a16:creationId xmlns:a16="http://schemas.microsoft.com/office/drawing/2014/main" id="{2AD384D3-FA93-57F4-EAAB-EE1F8431DA1A}"/>
              </a:ext>
            </a:extLst>
          </p:cNvPr>
          <p:cNvSpPr txBox="1"/>
          <p:nvPr/>
        </p:nvSpPr>
        <p:spPr bwMode="auto">
          <a:xfrm>
            <a:off x="10253742" y="3786540"/>
            <a:ext cx="728354" cy="357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Median, Mo</a:t>
            </a:r>
          </a:p>
        </p:txBody>
      </p:sp>
      <p:sp>
        <p:nvSpPr>
          <p:cNvPr id="32144" name="TextBox 32143">
            <a:extLst>
              <a:ext uri="{FF2B5EF4-FFF2-40B4-BE49-F238E27FC236}">
                <a16:creationId xmlns:a16="http://schemas.microsoft.com/office/drawing/2014/main" id="{EECE0515-0D2F-20D2-F92E-36DA59F26516}"/>
              </a:ext>
            </a:extLst>
          </p:cNvPr>
          <p:cNvSpPr txBox="1"/>
          <p:nvPr/>
        </p:nvSpPr>
        <p:spPr bwMode="auto">
          <a:xfrm>
            <a:off x="10775080" y="3883865"/>
            <a:ext cx="7283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tabLst>
                <a:tab pos="400050" algn="l"/>
              </a:tabLst>
            </a:pPr>
            <a:r>
              <a:rPr lang="en-US" sz="1200" dirty="0">
                <a:solidFill>
                  <a:schemeClr val="bg1"/>
                </a:solidFill>
                <a:latin typeface="Calibri" panose="020F0502020204030204" pitchFamily="34" charset="0"/>
              </a:rPr>
              <a:t>95% Cl</a:t>
            </a:r>
          </a:p>
        </p:txBody>
      </p:sp>
      <p:cxnSp>
        <p:nvCxnSpPr>
          <p:cNvPr id="32145" name="Straight Connector 32144">
            <a:extLst>
              <a:ext uri="{FF2B5EF4-FFF2-40B4-BE49-F238E27FC236}">
                <a16:creationId xmlns:a16="http://schemas.microsoft.com/office/drawing/2014/main" id="{D31790B9-B9B5-4DD1-EC3B-B4B7081CEE71}"/>
              </a:ext>
            </a:extLst>
          </p:cNvPr>
          <p:cNvCxnSpPr/>
          <p:nvPr/>
        </p:nvCxnSpPr>
        <p:spPr bwMode="auto">
          <a:xfrm>
            <a:off x="9804458" y="4094652"/>
            <a:ext cx="1668483" cy="0"/>
          </a:xfrm>
          <a:prstGeom prst="line">
            <a:avLst/>
          </a:prstGeom>
          <a:noFill/>
          <a:ln w="9525" cap="flat" cmpd="sng" algn="ctr">
            <a:solidFill>
              <a:schemeClr val="bg1"/>
            </a:solidFill>
            <a:prstDash val="solid"/>
            <a:round/>
            <a:headEnd type="none" w="med" len="med"/>
            <a:tailEnd type="none" w="med" len="med"/>
          </a:ln>
          <a:effectLst/>
        </p:spPr>
      </p:cxnSp>
      <p:sp>
        <p:nvSpPr>
          <p:cNvPr id="32146" name="TextBox 32145">
            <a:extLst>
              <a:ext uri="{FF2B5EF4-FFF2-40B4-BE49-F238E27FC236}">
                <a16:creationId xmlns:a16="http://schemas.microsoft.com/office/drawing/2014/main" id="{36177E01-FEB2-6C9E-DFEB-9CF610075C74}"/>
              </a:ext>
            </a:extLst>
          </p:cNvPr>
          <p:cNvSpPr txBox="1"/>
          <p:nvPr/>
        </p:nvSpPr>
        <p:spPr bwMode="auto">
          <a:xfrm>
            <a:off x="6970013" y="4665820"/>
            <a:ext cx="11774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HR (95% Cl): 0.48 (0.23-1.03)</a:t>
            </a:r>
          </a:p>
        </p:txBody>
      </p:sp>
      <p:sp>
        <p:nvSpPr>
          <p:cNvPr id="32147" name="TextBox 32146">
            <a:extLst>
              <a:ext uri="{FF2B5EF4-FFF2-40B4-BE49-F238E27FC236}">
                <a16:creationId xmlns:a16="http://schemas.microsoft.com/office/drawing/2014/main" id="{CA7177B5-6FDD-3B04-FD3C-7D203B15AD08}"/>
              </a:ext>
            </a:extLst>
          </p:cNvPr>
          <p:cNvSpPr txBox="1"/>
          <p:nvPr/>
        </p:nvSpPr>
        <p:spPr bwMode="auto">
          <a:xfrm>
            <a:off x="495300" y="5259898"/>
            <a:ext cx="11762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a:t>
            </a:r>
          </a:p>
        </p:txBody>
      </p:sp>
      <p:sp>
        <p:nvSpPr>
          <p:cNvPr id="32148" name="TextBox 32147">
            <a:extLst>
              <a:ext uri="{FF2B5EF4-FFF2-40B4-BE49-F238E27FC236}">
                <a16:creationId xmlns:a16="http://schemas.microsoft.com/office/drawing/2014/main" id="{87E3E145-88CD-B4DF-B95B-414306245C50}"/>
              </a:ext>
            </a:extLst>
          </p:cNvPr>
          <p:cNvSpPr txBox="1"/>
          <p:nvPr/>
        </p:nvSpPr>
        <p:spPr bwMode="auto">
          <a:xfrm>
            <a:off x="6051697" y="3194100"/>
            <a:ext cx="11762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a:t>
            </a:r>
          </a:p>
        </p:txBody>
      </p:sp>
      <p:sp>
        <p:nvSpPr>
          <p:cNvPr id="32149" name="TextBox 32148">
            <a:extLst>
              <a:ext uri="{FF2B5EF4-FFF2-40B4-BE49-F238E27FC236}">
                <a16:creationId xmlns:a16="http://schemas.microsoft.com/office/drawing/2014/main" id="{61FEE6BB-6BC8-3536-ECFB-BFE091985108}"/>
              </a:ext>
            </a:extLst>
          </p:cNvPr>
          <p:cNvSpPr txBox="1"/>
          <p:nvPr/>
        </p:nvSpPr>
        <p:spPr bwMode="auto">
          <a:xfrm>
            <a:off x="6100763" y="5259898"/>
            <a:ext cx="11762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a:t>
            </a:r>
          </a:p>
        </p:txBody>
      </p:sp>
      <p:sp>
        <p:nvSpPr>
          <p:cNvPr id="32150" name="TextBox 32149">
            <a:extLst>
              <a:ext uri="{FF2B5EF4-FFF2-40B4-BE49-F238E27FC236}">
                <a16:creationId xmlns:a16="http://schemas.microsoft.com/office/drawing/2014/main" id="{EDA23B2A-5047-44B7-F420-0BA6C2B37A39}"/>
              </a:ext>
            </a:extLst>
          </p:cNvPr>
          <p:cNvSpPr txBox="1"/>
          <p:nvPr/>
        </p:nvSpPr>
        <p:spPr bwMode="auto">
          <a:xfrm>
            <a:off x="574366" y="3369369"/>
            <a:ext cx="7696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900" b="0" dirty="0">
                <a:solidFill>
                  <a:schemeClr val="accent1"/>
                </a:solidFill>
                <a:latin typeface="Calibri" panose="020F0502020204030204" pitchFamily="34" charset="0"/>
              </a:rPr>
              <a:t>Rucaparib</a:t>
            </a:r>
          </a:p>
          <a:p>
            <a:pPr algn="r">
              <a:lnSpc>
                <a:spcPct val="100000"/>
              </a:lnSpc>
              <a:spcBef>
                <a:spcPts val="0"/>
              </a:spcBef>
              <a:spcAft>
                <a:spcPct val="0"/>
              </a:spcAft>
              <a:buClrTx/>
              <a:buFontTx/>
              <a:buNone/>
            </a:pPr>
            <a:r>
              <a:rPr lang="en-US" sz="900" b="0" dirty="0">
                <a:solidFill>
                  <a:schemeClr val="accent3"/>
                </a:solidFill>
                <a:latin typeface="Calibri" panose="020F0502020204030204" pitchFamily="34" charset="0"/>
              </a:rPr>
              <a:t>Placebo</a:t>
            </a:r>
          </a:p>
        </p:txBody>
      </p:sp>
      <p:sp>
        <p:nvSpPr>
          <p:cNvPr id="32151" name="TextBox 32150">
            <a:extLst>
              <a:ext uri="{FF2B5EF4-FFF2-40B4-BE49-F238E27FC236}">
                <a16:creationId xmlns:a16="http://schemas.microsoft.com/office/drawing/2014/main" id="{0CB00671-EE7C-0D6C-99ED-ADF89EB94333}"/>
              </a:ext>
            </a:extLst>
          </p:cNvPr>
          <p:cNvSpPr txBox="1"/>
          <p:nvPr/>
        </p:nvSpPr>
        <p:spPr bwMode="auto">
          <a:xfrm>
            <a:off x="1212844" y="3373994"/>
            <a:ext cx="47244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312738" algn="l"/>
                <a:tab pos="650875" algn="l"/>
                <a:tab pos="982663" algn="l"/>
                <a:tab pos="1311275" algn="l"/>
                <a:tab pos="1646238" algn="l"/>
                <a:tab pos="1984375" algn="l"/>
                <a:tab pos="2335213" algn="l"/>
                <a:tab pos="2682875" algn="l"/>
                <a:tab pos="3009900" algn="l"/>
                <a:tab pos="3344863" algn="l"/>
                <a:tab pos="3671888" algn="l"/>
                <a:tab pos="3879850" algn="l"/>
                <a:tab pos="4171950" algn="l"/>
              </a:tabLst>
            </a:pPr>
            <a:r>
              <a:rPr lang="en-US" sz="900" b="0" dirty="0">
                <a:solidFill>
                  <a:schemeClr val="accent1"/>
                </a:solidFill>
                <a:latin typeface="Calibri" panose="020F0502020204030204" pitchFamily="34" charset="0"/>
              </a:rPr>
              <a:t>33(0)	32(1)	30(3)	23(10)	18(14)	14(17)	12(18)	8(20)	8(20)	4(22)	3(22)	0(22)</a:t>
            </a:r>
          </a:p>
          <a:p>
            <a:pPr>
              <a:lnSpc>
                <a:spcPct val="100000"/>
              </a:lnSpc>
              <a:spcBef>
                <a:spcPts val="0"/>
              </a:spcBef>
              <a:spcAft>
                <a:spcPct val="0"/>
              </a:spcAft>
              <a:buClrTx/>
              <a:buFontTx/>
              <a:buNone/>
              <a:tabLst>
                <a:tab pos="354013" algn="l"/>
                <a:tab pos="682625" algn="l"/>
                <a:tab pos="1014413" algn="l"/>
                <a:tab pos="1362075" algn="l"/>
                <a:tab pos="1703388" algn="l"/>
                <a:tab pos="2028825" algn="l"/>
                <a:tab pos="2366963" algn="l"/>
                <a:tab pos="2571750" algn="l"/>
                <a:tab pos="2882900" algn="l"/>
                <a:tab pos="3217863" algn="l"/>
                <a:tab pos="3560763" algn="l"/>
                <a:tab pos="3879850" algn="l"/>
                <a:tab pos="4171950" algn="l"/>
              </a:tabLst>
            </a:pPr>
            <a:r>
              <a:rPr lang="en-US" sz="900" b="0" dirty="0">
                <a:solidFill>
                  <a:schemeClr val="accent3"/>
                </a:solidFill>
                <a:latin typeface="Calibri" panose="020F0502020204030204" pitchFamily="34" charset="0"/>
              </a:rPr>
              <a:t> 9(0)	8(0)	6(2)	5(3)	1(7)	1(7)	1(7)	0(7)</a:t>
            </a:r>
          </a:p>
        </p:txBody>
      </p:sp>
      <p:sp>
        <p:nvSpPr>
          <p:cNvPr id="32152" name="TextBox 32151">
            <a:extLst>
              <a:ext uri="{FF2B5EF4-FFF2-40B4-BE49-F238E27FC236}">
                <a16:creationId xmlns:a16="http://schemas.microsoft.com/office/drawing/2014/main" id="{662DA493-6F66-D5A7-AF4E-DA6DEB35C140}"/>
              </a:ext>
            </a:extLst>
          </p:cNvPr>
          <p:cNvSpPr txBox="1"/>
          <p:nvPr/>
        </p:nvSpPr>
        <p:spPr bwMode="auto">
          <a:xfrm>
            <a:off x="6147081" y="3369369"/>
            <a:ext cx="7696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900" b="0" dirty="0">
                <a:solidFill>
                  <a:schemeClr val="accent1"/>
                </a:solidFill>
                <a:latin typeface="Calibri" panose="020F0502020204030204" pitchFamily="34" charset="0"/>
              </a:rPr>
              <a:t>Rucaparib</a:t>
            </a:r>
          </a:p>
          <a:p>
            <a:pPr algn="r">
              <a:lnSpc>
                <a:spcPct val="100000"/>
              </a:lnSpc>
              <a:spcBef>
                <a:spcPts val="0"/>
              </a:spcBef>
              <a:spcAft>
                <a:spcPct val="0"/>
              </a:spcAft>
              <a:buClrTx/>
              <a:buFontTx/>
              <a:buNone/>
            </a:pPr>
            <a:r>
              <a:rPr lang="en-US" sz="900" b="0" dirty="0">
                <a:solidFill>
                  <a:schemeClr val="accent3"/>
                </a:solidFill>
                <a:latin typeface="Calibri" panose="020F0502020204030204" pitchFamily="34" charset="0"/>
              </a:rPr>
              <a:t>Placebo</a:t>
            </a:r>
          </a:p>
        </p:txBody>
      </p:sp>
      <p:sp>
        <p:nvSpPr>
          <p:cNvPr id="32153" name="TextBox 32152">
            <a:extLst>
              <a:ext uri="{FF2B5EF4-FFF2-40B4-BE49-F238E27FC236}">
                <a16:creationId xmlns:a16="http://schemas.microsoft.com/office/drawing/2014/main" id="{D1111B43-2A7E-731E-BD38-BE18C576592A}"/>
              </a:ext>
            </a:extLst>
          </p:cNvPr>
          <p:cNvSpPr txBox="1"/>
          <p:nvPr/>
        </p:nvSpPr>
        <p:spPr bwMode="auto">
          <a:xfrm>
            <a:off x="6785559" y="3375339"/>
            <a:ext cx="47244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312738" algn="l"/>
                <a:tab pos="650875" algn="l"/>
                <a:tab pos="982663" algn="l"/>
                <a:tab pos="1325563" algn="l"/>
                <a:tab pos="1631950" algn="l"/>
                <a:tab pos="1979613" algn="l"/>
                <a:tab pos="2297113" algn="l"/>
                <a:tab pos="2633663" algn="l"/>
                <a:tab pos="2987675" algn="l"/>
                <a:tab pos="3328988" algn="l"/>
                <a:tab pos="3662363" algn="l"/>
                <a:tab pos="4016375" algn="l"/>
              </a:tabLst>
            </a:pPr>
            <a:r>
              <a:rPr lang="en-US" sz="900" b="0" dirty="0">
                <a:solidFill>
                  <a:schemeClr val="accent1"/>
                </a:solidFill>
                <a:latin typeface="Calibri" panose="020F0502020204030204" pitchFamily="34" charset="0"/>
              </a:rPr>
              <a:t>38(0)	37(0)	35(1)	32(4)	28(8)	26(10)	21(13)	18(14)	11(16)	6(17)	4(17)	2(18)	0(18)</a:t>
            </a:r>
          </a:p>
          <a:p>
            <a:pPr>
              <a:lnSpc>
                <a:spcPct val="100000"/>
              </a:lnSpc>
              <a:spcBef>
                <a:spcPts val="0"/>
              </a:spcBef>
              <a:spcAft>
                <a:spcPct val="0"/>
              </a:spcAft>
              <a:buClrTx/>
              <a:buFontTx/>
              <a:buNone/>
              <a:tabLst>
                <a:tab pos="354013" algn="l"/>
                <a:tab pos="682625" algn="l"/>
                <a:tab pos="998538" algn="l"/>
                <a:tab pos="1338263" algn="l"/>
                <a:tab pos="1682750" algn="l"/>
                <a:tab pos="2022475" algn="l"/>
                <a:tab pos="2346325" algn="l"/>
                <a:tab pos="2681288" algn="l"/>
                <a:tab pos="2882900" algn="l"/>
                <a:tab pos="3217863" algn="l"/>
                <a:tab pos="3560763" algn="l"/>
                <a:tab pos="3879850" algn="l"/>
                <a:tab pos="4171950" algn="l"/>
              </a:tabLst>
            </a:pPr>
            <a:r>
              <a:rPr lang="en-US" sz="900" b="0" dirty="0">
                <a:solidFill>
                  <a:schemeClr val="accent3"/>
                </a:solidFill>
                <a:latin typeface="Calibri" panose="020F0502020204030204" pitchFamily="34" charset="0"/>
              </a:rPr>
              <a:t> 4(0)	2(2)	2(2)	2(2)	2(2)	2(2)	2(2)	1(2)	0(2)</a:t>
            </a:r>
          </a:p>
        </p:txBody>
      </p:sp>
      <p:sp>
        <p:nvSpPr>
          <p:cNvPr id="32154" name="TextBox 32153">
            <a:extLst>
              <a:ext uri="{FF2B5EF4-FFF2-40B4-BE49-F238E27FC236}">
                <a16:creationId xmlns:a16="http://schemas.microsoft.com/office/drawing/2014/main" id="{8C04696D-4970-1858-A442-F1113A2805F2}"/>
              </a:ext>
            </a:extLst>
          </p:cNvPr>
          <p:cNvSpPr txBox="1"/>
          <p:nvPr/>
        </p:nvSpPr>
        <p:spPr bwMode="auto">
          <a:xfrm>
            <a:off x="574366" y="5431394"/>
            <a:ext cx="7696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900" b="0" dirty="0">
                <a:solidFill>
                  <a:schemeClr val="accent1"/>
                </a:solidFill>
                <a:latin typeface="Calibri" panose="020F0502020204030204" pitchFamily="34" charset="0"/>
              </a:rPr>
              <a:t>Rucaparib</a:t>
            </a:r>
          </a:p>
          <a:p>
            <a:pPr algn="r">
              <a:lnSpc>
                <a:spcPct val="100000"/>
              </a:lnSpc>
              <a:spcBef>
                <a:spcPts val="0"/>
              </a:spcBef>
              <a:spcAft>
                <a:spcPct val="0"/>
              </a:spcAft>
              <a:buClrTx/>
              <a:buFontTx/>
              <a:buNone/>
            </a:pPr>
            <a:r>
              <a:rPr lang="en-US" sz="900" b="0" dirty="0">
                <a:solidFill>
                  <a:schemeClr val="accent3"/>
                </a:solidFill>
                <a:latin typeface="Calibri" panose="020F0502020204030204" pitchFamily="34" charset="0"/>
              </a:rPr>
              <a:t>Placebo</a:t>
            </a:r>
          </a:p>
        </p:txBody>
      </p:sp>
      <p:sp>
        <p:nvSpPr>
          <p:cNvPr id="32155" name="TextBox 32154">
            <a:extLst>
              <a:ext uri="{FF2B5EF4-FFF2-40B4-BE49-F238E27FC236}">
                <a16:creationId xmlns:a16="http://schemas.microsoft.com/office/drawing/2014/main" id="{96BBFAD6-11E2-7DBF-6E9C-170ED3F2885A}"/>
              </a:ext>
            </a:extLst>
          </p:cNvPr>
          <p:cNvSpPr txBox="1"/>
          <p:nvPr/>
        </p:nvSpPr>
        <p:spPr bwMode="auto">
          <a:xfrm>
            <a:off x="1214189" y="5431985"/>
            <a:ext cx="48058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338138" algn="l"/>
                <a:tab pos="650875" algn="l"/>
                <a:tab pos="977900" algn="l"/>
                <a:tab pos="1311275" algn="l"/>
                <a:tab pos="1646238" algn="l"/>
                <a:tab pos="1984375" algn="l"/>
                <a:tab pos="2316163" algn="l"/>
                <a:tab pos="2659063" algn="l"/>
                <a:tab pos="2994025" algn="l"/>
                <a:tab pos="3336925" algn="l"/>
                <a:tab pos="3671888" algn="l"/>
                <a:tab pos="4013200" algn="l"/>
                <a:tab pos="4333875" algn="l"/>
              </a:tabLst>
            </a:pPr>
            <a:r>
              <a:rPr lang="en-US" sz="900" b="0" dirty="0">
                <a:solidFill>
                  <a:schemeClr val="accent1"/>
                </a:solidFill>
                <a:latin typeface="Calibri" panose="020F0502020204030204" pitchFamily="34" charset="0"/>
              </a:rPr>
              <a:t>76(0)	72(4)	61(14)	50(24)	37(36)	32(40)	28(43)	20(46)	18(47)	10(50)	8(50)	3(50)	1(51)	0(51)</a:t>
            </a:r>
          </a:p>
          <a:p>
            <a:pPr>
              <a:lnSpc>
                <a:spcPct val="100000"/>
              </a:lnSpc>
              <a:spcBef>
                <a:spcPts val="0"/>
              </a:spcBef>
              <a:spcAft>
                <a:spcPct val="0"/>
              </a:spcAft>
              <a:buClrTx/>
              <a:buFontTx/>
              <a:buNone/>
              <a:tabLst>
                <a:tab pos="342900" algn="l"/>
                <a:tab pos="679450" algn="l"/>
                <a:tab pos="996950" algn="l"/>
                <a:tab pos="1328738" algn="l"/>
                <a:tab pos="1670050" algn="l"/>
                <a:tab pos="2009775" algn="l"/>
                <a:tab pos="2341563" algn="l"/>
                <a:tab pos="2571750" algn="l"/>
                <a:tab pos="2882900" algn="l"/>
                <a:tab pos="3217863" algn="l"/>
                <a:tab pos="3560763" algn="l"/>
                <a:tab pos="3879850" algn="l"/>
                <a:tab pos="4171950" algn="l"/>
              </a:tabLst>
            </a:pPr>
            <a:r>
              <a:rPr lang="en-US" sz="900" b="0" dirty="0">
                <a:solidFill>
                  <a:schemeClr val="accent3"/>
                </a:solidFill>
                <a:latin typeface="Calibri" panose="020F0502020204030204" pitchFamily="34" charset="0"/>
              </a:rPr>
              <a:t>22(0)	19(1)	12(8)	8(11)	3(16)	3(16)	2(17)	0(18)</a:t>
            </a:r>
          </a:p>
        </p:txBody>
      </p:sp>
      <p:sp>
        <p:nvSpPr>
          <p:cNvPr id="32156" name="TextBox 32155">
            <a:extLst>
              <a:ext uri="{FF2B5EF4-FFF2-40B4-BE49-F238E27FC236}">
                <a16:creationId xmlns:a16="http://schemas.microsoft.com/office/drawing/2014/main" id="{D73158BB-072C-C758-8171-2FA860DD7C5E}"/>
              </a:ext>
            </a:extLst>
          </p:cNvPr>
          <p:cNvSpPr txBox="1"/>
          <p:nvPr/>
        </p:nvSpPr>
        <p:spPr bwMode="auto">
          <a:xfrm>
            <a:off x="6123806" y="5424044"/>
            <a:ext cx="7696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ts val="0"/>
              </a:spcBef>
              <a:spcAft>
                <a:spcPct val="0"/>
              </a:spcAft>
              <a:buClrTx/>
              <a:buFontTx/>
              <a:buNone/>
            </a:pPr>
            <a:r>
              <a:rPr lang="en-US" sz="900" b="0" dirty="0">
                <a:solidFill>
                  <a:schemeClr val="accent1"/>
                </a:solidFill>
                <a:latin typeface="Calibri" panose="020F0502020204030204" pitchFamily="34" charset="0"/>
              </a:rPr>
              <a:t>Rucaparib</a:t>
            </a:r>
          </a:p>
          <a:p>
            <a:pPr algn="r">
              <a:lnSpc>
                <a:spcPct val="100000"/>
              </a:lnSpc>
              <a:spcBef>
                <a:spcPts val="0"/>
              </a:spcBef>
              <a:spcAft>
                <a:spcPct val="0"/>
              </a:spcAft>
              <a:buClrTx/>
              <a:buFontTx/>
              <a:buNone/>
            </a:pPr>
            <a:r>
              <a:rPr lang="en-US" sz="900" b="0" dirty="0">
                <a:solidFill>
                  <a:schemeClr val="accent3"/>
                </a:solidFill>
                <a:latin typeface="Calibri" panose="020F0502020204030204" pitchFamily="34" charset="0"/>
              </a:rPr>
              <a:t>Placebo</a:t>
            </a:r>
          </a:p>
        </p:txBody>
      </p:sp>
      <p:sp>
        <p:nvSpPr>
          <p:cNvPr id="32157" name="TextBox 32156">
            <a:extLst>
              <a:ext uri="{FF2B5EF4-FFF2-40B4-BE49-F238E27FC236}">
                <a16:creationId xmlns:a16="http://schemas.microsoft.com/office/drawing/2014/main" id="{BAE0FFAF-FBD2-9B5C-A0EB-06ED87FFDDAB}"/>
              </a:ext>
            </a:extLst>
          </p:cNvPr>
          <p:cNvSpPr txBox="1"/>
          <p:nvPr/>
        </p:nvSpPr>
        <p:spPr bwMode="auto">
          <a:xfrm>
            <a:off x="6763629" y="5427713"/>
            <a:ext cx="47415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ts val="0"/>
              </a:spcBef>
              <a:spcAft>
                <a:spcPct val="0"/>
              </a:spcAft>
              <a:buClrTx/>
              <a:buFontTx/>
              <a:buNone/>
              <a:tabLst>
                <a:tab pos="338138" algn="l"/>
                <a:tab pos="650875" algn="l"/>
                <a:tab pos="977900" algn="l"/>
                <a:tab pos="1311275" algn="l"/>
                <a:tab pos="1646238" algn="l"/>
                <a:tab pos="1984375" algn="l"/>
                <a:tab pos="2316163" algn="l"/>
                <a:tab pos="2659063" algn="l"/>
                <a:tab pos="2994025" algn="l"/>
                <a:tab pos="3336925" algn="l"/>
                <a:tab pos="3671888" algn="l"/>
                <a:tab pos="4013200" algn="l"/>
                <a:tab pos="4333875" algn="l"/>
              </a:tabLst>
            </a:pPr>
            <a:r>
              <a:rPr lang="en-US" sz="900" b="0" dirty="0">
                <a:solidFill>
                  <a:schemeClr val="accent1"/>
                </a:solidFill>
                <a:latin typeface="Calibri" panose="020F0502020204030204" pitchFamily="34" charset="0"/>
              </a:rPr>
              <a:t>73(0)	71(1)	62(9)	51(19)	39(30)	36(33)	29(38)	26(39)	17(42)	8(43)	5(43)	2(44)	0(44)</a:t>
            </a:r>
          </a:p>
          <a:p>
            <a:pPr>
              <a:lnSpc>
                <a:spcPct val="100000"/>
              </a:lnSpc>
              <a:spcBef>
                <a:spcPts val="0"/>
              </a:spcBef>
              <a:spcAft>
                <a:spcPct val="0"/>
              </a:spcAft>
              <a:buClrTx/>
              <a:buFontTx/>
              <a:buNone/>
              <a:tabLst>
                <a:tab pos="369888" algn="l"/>
                <a:tab pos="695325" algn="l"/>
                <a:tab pos="1027113" algn="l"/>
                <a:tab pos="1358900" algn="l"/>
                <a:tab pos="1687513" algn="l"/>
                <a:tab pos="2039938" algn="l"/>
                <a:tab pos="2370138" algn="l"/>
                <a:tab pos="2701925" algn="l"/>
                <a:tab pos="2882900" algn="l"/>
                <a:tab pos="3217863" algn="l"/>
                <a:tab pos="3560763" algn="l"/>
                <a:tab pos="3879850" algn="l"/>
                <a:tab pos="4171950" algn="l"/>
              </a:tabLst>
            </a:pPr>
            <a:r>
              <a:rPr lang="en-US" sz="900" b="0" dirty="0">
                <a:solidFill>
                  <a:schemeClr val="accent3"/>
                </a:solidFill>
                <a:latin typeface="Calibri" panose="020F0502020204030204" pitchFamily="34" charset="0"/>
              </a:rPr>
              <a:t>11(0)	8(3)	6(5)	5(6)	4(7)	4(7)	3(7)	1(8)	0(8)</a:t>
            </a:r>
          </a:p>
        </p:txBody>
      </p:sp>
    </p:spTree>
    <p:extLst>
      <p:ext uri="{BB962C8B-B14F-4D97-AF65-F5344CB8AC3E}">
        <p14:creationId xmlns:p14="http://schemas.microsoft.com/office/powerpoint/2010/main" val="60049927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Group 3">
            <a:extLst>
              <a:ext uri="{FF2B5EF4-FFF2-40B4-BE49-F238E27FC236}">
                <a16:creationId xmlns:a16="http://schemas.microsoft.com/office/drawing/2014/main" id="{B6E909B2-E24D-8FA8-712D-BF8948694F9D}"/>
              </a:ext>
            </a:extLst>
          </p:cNvPr>
          <p:cNvGraphicFramePr>
            <a:graphicFrameLocks/>
          </p:cNvGraphicFramePr>
          <p:nvPr>
            <p:extLst>
              <p:ext uri="{D42A27DB-BD31-4B8C-83A1-F6EECF244321}">
                <p14:modId xmlns:p14="http://schemas.microsoft.com/office/powerpoint/2010/main" val="2065822311"/>
              </p:ext>
            </p:extLst>
          </p:nvPr>
        </p:nvGraphicFramePr>
        <p:xfrm>
          <a:off x="659037" y="1081104"/>
          <a:ext cx="10881358" cy="4809745"/>
        </p:xfrm>
        <a:graphic>
          <a:graphicData uri="http://schemas.openxmlformats.org/drawingml/2006/table">
            <a:tbl>
              <a:tblPr/>
              <a:tblGrid>
                <a:gridCol w="2405592">
                  <a:extLst>
                    <a:ext uri="{9D8B030D-6E8A-4147-A177-3AD203B41FA5}">
                      <a16:colId xmlns:a16="http://schemas.microsoft.com/office/drawing/2014/main" val="20000"/>
                    </a:ext>
                  </a:extLst>
                </a:gridCol>
                <a:gridCol w="978147">
                  <a:extLst>
                    <a:ext uri="{9D8B030D-6E8A-4147-A177-3AD203B41FA5}">
                      <a16:colId xmlns:a16="http://schemas.microsoft.com/office/drawing/2014/main" val="20001"/>
                    </a:ext>
                  </a:extLst>
                </a:gridCol>
                <a:gridCol w="1031358">
                  <a:extLst>
                    <a:ext uri="{9D8B030D-6E8A-4147-A177-3AD203B41FA5}">
                      <a16:colId xmlns:a16="http://schemas.microsoft.com/office/drawing/2014/main" val="20002"/>
                    </a:ext>
                  </a:extLst>
                </a:gridCol>
                <a:gridCol w="1935126">
                  <a:extLst>
                    <a:ext uri="{9D8B030D-6E8A-4147-A177-3AD203B41FA5}">
                      <a16:colId xmlns:a16="http://schemas.microsoft.com/office/drawing/2014/main" val="20003"/>
                    </a:ext>
                  </a:extLst>
                </a:gridCol>
                <a:gridCol w="1498839">
                  <a:extLst>
                    <a:ext uri="{9D8B030D-6E8A-4147-A177-3AD203B41FA5}">
                      <a16:colId xmlns:a16="http://schemas.microsoft.com/office/drawing/2014/main" val="638259623"/>
                    </a:ext>
                  </a:extLst>
                </a:gridCol>
                <a:gridCol w="1516148">
                  <a:extLst>
                    <a:ext uri="{9D8B030D-6E8A-4147-A177-3AD203B41FA5}">
                      <a16:colId xmlns:a16="http://schemas.microsoft.com/office/drawing/2014/main" val="3443929804"/>
                    </a:ext>
                  </a:extLst>
                </a:gridCol>
                <a:gridCol w="1516148">
                  <a:extLst>
                    <a:ext uri="{9D8B030D-6E8A-4147-A177-3AD203B41FA5}">
                      <a16:colId xmlns:a16="http://schemas.microsoft.com/office/drawing/2014/main" val="3060921488"/>
                    </a:ext>
                  </a:extLst>
                </a:gridCol>
              </a:tblGrid>
              <a:tr h="45755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1"/>
                          </a:solidFill>
                          <a:effectLst/>
                          <a:latin typeface="Calibri" panose="020F0502020204030204" pitchFamily="34" charset="0"/>
                        </a:rPr>
                        <a:t>Rucaparib (n/N)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1"/>
                          </a:solidFill>
                          <a:effectLst/>
                          <a:latin typeface="Calibri" panose="020F0502020204030204" pitchFamily="34" charset="0"/>
                        </a:rPr>
                        <a:t>Placebo (n/N)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1"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1"/>
                          </a:solidFill>
                          <a:effectLst/>
                          <a:latin typeface="Calibri" panose="020F0502020204030204" pitchFamily="34" charset="0"/>
                        </a:rPr>
                        <a:t>Rucaparib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bg1"/>
                          </a:solidFill>
                          <a:effectLst/>
                          <a:latin typeface="Calibri" panose="020F0502020204030204" pitchFamily="34" charset="0"/>
                        </a:rPr>
                        <a:t>Placebo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745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ITT Population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230/427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78/111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0.52 (0.40-0.68)</a:t>
                      </a: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20.2 (15.2-24.7)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9.2 (8.3-12.2)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6405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FIGO Stage,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IV</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algn="ctr">
                        <a:spcBef>
                          <a:spcPts val="0"/>
                        </a:spcBef>
                        <a:spcAft>
                          <a:spcPts val="0"/>
                        </a:spcAft>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170/323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59/104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algn="ctr">
                        <a:spcBef>
                          <a:spcPts val="0"/>
                        </a:spcBef>
                        <a:spcAft>
                          <a:spcPts val="0"/>
                        </a:spcAft>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51/78</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27/33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0.64 (0.46-0.87)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0.40 (0.25-0.64)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20.3 (15.6-25.6)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17.5 (11.9-25.8)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10.4 (9.1-20.1)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6.4 (3.8-11.3)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6405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Timing of Surgery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Primary surgery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Interval debulking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94/209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136/218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algn="ctr">
                        <a:spcBef>
                          <a:spcPts val="0"/>
                        </a:spcBef>
                        <a:spcAft>
                          <a:spcPts val="0"/>
                        </a:spcAft>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33/54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45/57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marR="0" algn="ctr">
                        <a:spcBef>
                          <a:spcPts val="0"/>
                        </a:spcBef>
                        <a:spcAft>
                          <a:spcPts val="0"/>
                        </a:spcAft>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algn="ctr">
                        <a:spcBef>
                          <a:spcPts val="0"/>
                        </a:spcBef>
                        <a:spcAft>
                          <a:spcPts val="0"/>
                        </a:spcAft>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0.64 (0.43-0.95)</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0.44 (0.31-0.62)</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28.8 (20.2-NR)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14.5 (11.9-19.7)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18.4 (9.3-25.8)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8.3 (4.1-9.2)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655005">
                <a:tc>
                  <a:txBody>
                    <a:bodyPr/>
                    <a:lstStyle/>
                    <a:p>
                      <a:pPr marL="21273"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Cytoreductive surgery outcome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R0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Non-R0*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127/263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103/164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47/73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0.60 (0.43-0.84)</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0.41 (0.27-0.62)</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25.1 (18.6-31.3)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13.9 (10.3-17.8)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12.0 (9.1-20.1)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6.4 (3.7-9.2)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64211135"/>
                  </a:ext>
                </a:extLst>
              </a:tr>
              <a:tr h="860331">
                <a:tc>
                  <a:txBody>
                    <a:bodyPr/>
                    <a:lstStyle/>
                    <a:p>
                      <a:pPr marL="21273"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First-line CT response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Complete response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Partial response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No disease after surgery</a:t>
                      </a:r>
                      <a:r>
                        <a:rPr lang="en-US" sz="1200" b="0" kern="0" baseline="30000" dirty="0">
                          <a:solidFill>
                            <a:schemeClr val="bg1"/>
                          </a:solidFill>
                          <a:latin typeface="Calibri" panose="020F0502020204030204" pitchFamily="34" charset="0"/>
                          <a:cs typeface="Calibri" panose="020F0502020204030204" pitchFamily="34" charset="0"/>
                        </a:rPr>
                        <a:t>†</a:t>
                      </a: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44/73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51/76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107/224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8/11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18/22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42/64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0.48 (0.23-1.03)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0.37 (0.21-0.65)</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0.58 (0.40-0.82)</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15.6 (10.2-25.8)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2.2 (9.2-19.7)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25.4 (18.1-31.5)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6.4 (2.7-NR)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6.4 (3.7-9.2)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12.0 (9.1-20.1)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4342757"/>
                  </a:ext>
                </a:extLst>
              </a:tr>
              <a:tr h="640577">
                <a:tc>
                  <a:txBody>
                    <a:bodyPr/>
                    <a:lstStyle/>
                    <a:p>
                      <a:pPr marL="21273"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CA-125 at baseline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Normal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Above normal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187/371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43/56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68/100</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0.55 (0.42-0.72)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0.26 (0.13-0.55)</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 (18.1-26.8)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9.3 (6.3-12.1)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10.4 (9.1-17.1)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3.6 (2.1-6.1)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96245253"/>
                  </a:ext>
                </a:extLst>
              </a:tr>
              <a:tr h="640577">
                <a:tc>
                  <a:txBody>
                    <a:bodyPr/>
                    <a:lstStyle/>
                    <a:p>
                      <a:pPr marL="21273"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Disease free with normal CA-125</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Yes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No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132/270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98/157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44/69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34/42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0.61 (0.43-0.86)</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0.45 (0.30-0.67)</a:t>
                      </a:r>
                    </a:p>
                  </a:txBody>
                  <a:tcPr marT="9144" marB="914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25.1 (18.6-31.1)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12.2 (9.3-18.4)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6.0 (9.2-20.3)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2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6.4 (4.0-9.2)</a:t>
                      </a: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541382268"/>
                  </a:ext>
                </a:extLst>
              </a:tr>
            </a:tbl>
          </a:graphicData>
        </a:graphic>
      </p:graphicFrame>
      <p:sp>
        <p:nvSpPr>
          <p:cNvPr id="31761" name="Rectangle 31760">
            <a:extLst>
              <a:ext uri="{FF2B5EF4-FFF2-40B4-BE49-F238E27FC236}">
                <a16:creationId xmlns:a16="http://schemas.microsoft.com/office/drawing/2014/main" id="{58F1D82B-7990-6481-2D46-A7CD9850B15C}"/>
              </a:ext>
            </a:extLst>
          </p:cNvPr>
          <p:cNvSpPr/>
          <p:nvPr/>
        </p:nvSpPr>
        <p:spPr bwMode="auto">
          <a:xfrm>
            <a:off x="6158954" y="1468877"/>
            <a:ext cx="530258" cy="4406629"/>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Disease Risk Subgroups From ATHENA-MONO: </a:t>
            </a:r>
            <a:r>
              <a:rPr lang="en-US" dirty="0"/>
              <a:t>PFS in Subgroups</a:t>
            </a:r>
            <a:endParaRPr lang="en-US" altLang="en-US" dirty="0"/>
          </a:p>
        </p:txBody>
      </p:sp>
      <p:sp>
        <p:nvSpPr>
          <p:cNvPr id="10" name="TextBox 9">
            <a:extLst>
              <a:ext uri="{FF2B5EF4-FFF2-40B4-BE49-F238E27FC236}">
                <a16:creationId xmlns:a16="http://schemas.microsoft.com/office/drawing/2014/main" id="{CFF57249-0E02-F155-11F3-CD3C76E15580}"/>
              </a:ext>
            </a:extLst>
          </p:cNvPr>
          <p:cNvSpPr txBox="1"/>
          <p:nvPr/>
        </p:nvSpPr>
        <p:spPr>
          <a:xfrm>
            <a:off x="5908969" y="6121972"/>
            <a:ext cx="2742826" cy="276999"/>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tab pos="966788" algn="l"/>
              </a:tabLst>
              <a:defRPr/>
            </a:pPr>
            <a:r>
              <a:rPr kumimoji="0" lang="en-US"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Favors rucaparib     </a:t>
            </a:r>
            <a:r>
              <a:rPr lang="en-US" sz="1200" kern="0" dirty="0">
                <a:solidFill>
                  <a:schemeClr val="bg1"/>
                </a:solidFill>
                <a:latin typeface="Calibri" panose="020F0502020204030204" pitchFamily="34" charset="0"/>
                <a:cs typeface="Calibri" panose="020F0502020204030204" pitchFamily="34" charset="0"/>
              </a:rPr>
              <a:t>  </a:t>
            </a:r>
            <a:r>
              <a:rPr kumimoji="0" lang="en-US"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Favors placebo</a:t>
            </a:r>
          </a:p>
        </p:txBody>
      </p:sp>
      <p:cxnSp>
        <p:nvCxnSpPr>
          <p:cNvPr id="11" name="Straight Arrow Connector 10">
            <a:extLst>
              <a:ext uri="{FF2B5EF4-FFF2-40B4-BE49-F238E27FC236}">
                <a16:creationId xmlns:a16="http://schemas.microsoft.com/office/drawing/2014/main" id="{E0089DB6-CB74-7B54-7BEE-605889641A14}"/>
              </a:ext>
            </a:extLst>
          </p:cNvPr>
          <p:cNvCxnSpPr>
            <a:cxnSpLocks/>
          </p:cNvCxnSpPr>
          <p:nvPr/>
        </p:nvCxnSpPr>
        <p:spPr>
          <a:xfrm>
            <a:off x="7185657" y="6091193"/>
            <a:ext cx="397518" cy="0"/>
          </a:xfrm>
          <a:prstGeom prst="straightConnector1">
            <a:avLst/>
          </a:prstGeom>
          <a:noFill/>
          <a:ln w="19050" cap="flat" cmpd="sng" algn="ctr">
            <a:solidFill>
              <a:sysClr val="windowText" lastClr="000000"/>
            </a:solidFill>
            <a:prstDash val="solid"/>
            <a:miter lim="800000"/>
            <a:tailEnd type="triangle"/>
          </a:ln>
          <a:effectLst/>
        </p:spPr>
      </p:cxnSp>
      <p:cxnSp>
        <p:nvCxnSpPr>
          <p:cNvPr id="12" name="Straight Arrow Connector 11">
            <a:extLst>
              <a:ext uri="{FF2B5EF4-FFF2-40B4-BE49-F238E27FC236}">
                <a16:creationId xmlns:a16="http://schemas.microsoft.com/office/drawing/2014/main" id="{802C9E0D-4B84-88C9-134E-A576B647EF4D}"/>
              </a:ext>
            </a:extLst>
          </p:cNvPr>
          <p:cNvCxnSpPr>
            <a:cxnSpLocks/>
          </p:cNvCxnSpPr>
          <p:nvPr/>
        </p:nvCxnSpPr>
        <p:spPr>
          <a:xfrm flipH="1">
            <a:off x="6013601" y="6091193"/>
            <a:ext cx="975096" cy="0"/>
          </a:xfrm>
          <a:prstGeom prst="straightConnector1">
            <a:avLst/>
          </a:prstGeom>
          <a:noFill/>
          <a:ln w="19050" cap="flat" cmpd="sng" algn="ctr">
            <a:solidFill>
              <a:sysClr val="windowText" lastClr="000000"/>
            </a:solidFill>
            <a:prstDash val="solid"/>
            <a:miter lim="800000"/>
            <a:tailEnd type="triangle"/>
          </a:ln>
          <a:effectLst/>
        </p:spPr>
      </p:cxnSp>
      <p:sp>
        <p:nvSpPr>
          <p:cNvPr id="2" name="TextBox 1">
            <a:extLst>
              <a:ext uri="{FF2B5EF4-FFF2-40B4-BE49-F238E27FC236}">
                <a16:creationId xmlns:a16="http://schemas.microsoft.com/office/drawing/2014/main" id="{DE62E0FF-644A-9204-71A5-24B594C04BAA}"/>
              </a:ext>
            </a:extLst>
          </p:cNvPr>
          <p:cNvSpPr txBox="1"/>
          <p:nvPr/>
        </p:nvSpPr>
        <p:spPr>
          <a:xfrm>
            <a:off x="600846" y="5864195"/>
            <a:ext cx="4154034" cy="646331"/>
          </a:xfrm>
          <a:prstGeom prst="rect">
            <a:avLst/>
          </a:prstGeom>
          <a:noFill/>
        </p:spPr>
        <p:txBody>
          <a:bodyPr wrap="square" rtlCol="0" anchor="b">
            <a:spAutoFit/>
          </a:bodyPr>
          <a:lstStyle/>
          <a:p>
            <a:pPr lvl="0">
              <a:defRPr/>
            </a:pPr>
            <a:r>
              <a:rPr lang="en-US" sz="1200" b="0" kern="0" dirty="0">
                <a:solidFill>
                  <a:schemeClr val="bg1"/>
                </a:solidFill>
                <a:latin typeface="Calibri" panose="020F0502020204030204" pitchFamily="34" charset="0"/>
                <a:cs typeface="Calibri" panose="020F0502020204030204" pitchFamily="34" charset="0"/>
              </a:rPr>
              <a:t>*Includes microscopic residual (&lt;1 cm) and macroscopic residual (≥1 cm) disease. Surgical outcome of R0 and no disease on the screening scan.</a:t>
            </a:r>
          </a:p>
        </p:txBody>
      </p:sp>
      <p:sp>
        <p:nvSpPr>
          <p:cNvPr id="4" name="Text Box 15">
            <a:extLst>
              <a:ext uri="{FF2B5EF4-FFF2-40B4-BE49-F238E27FC236}">
                <a16:creationId xmlns:a16="http://schemas.microsoft.com/office/drawing/2014/main" id="{816D5823-4962-0B61-C509-9009C06F1C54}"/>
              </a:ext>
            </a:extLst>
          </p:cNvPr>
          <p:cNvSpPr txBox="1">
            <a:spLocks noChangeArrowheads="1"/>
          </p:cNvSpPr>
          <p:nvPr/>
        </p:nvSpPr>
        <p:spPr bwMode="auto">
          <a:xfrm>
            <a:off x="412751" y="6378046"/>
            <a:ext cx="7643854"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Kristeleit. ESMO Congress 2022. 527MO. Reproduced with permission.</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74BE3F02-C7C5-6E5F-255F-302B67DF94B3}"/>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828F803-97AD-D1C5-DBAD-189D15D949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10204CFC-89E7-25D1-4B5E-2D4D60C2F47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cxnSp>
        <p:nvCxnSpPr>
          <p:cNvPr id="8" name="Straight Connector 7">
            <a:extLst>
              <a:ext uri="{FF2B5EF4-FFF2-40B4-BE49-F238E27FC236}">
                <a16:creationId xmlns:a16="http://schemas.microsoft.com/office/drawing/2014/main" id="{65AFAE6C-8BF1-9CA5-C22C-32686F9B10AB}"/>
              </a:ext>
            </a:extLst>
          </p:cNvPr>
          <p:cNvCxnSpPr>
            <a:cxnSpLocks/>
          </p:cNvCxnSpPr>
          <p:nvPr/>
        </p:nvCxnSpPr>
        <p:spPr bwMode="auto">
          <a:xfrm>
            <a:off x="4716330" y="5883965"/>
            <a:ext cx="2710070" cy="0"/>
          </a:xfrm>
          <a:prstGeom prst="line">
            <a:avLst/>
          </a:prstGeom>
          <a:noFill/>
          <a:ln w="28575" cap="flat" cmpd="sng" algn="ctr">
            <a:solidFill>
              <a:schemeClr val="bg1"/>
            </a:solidFill>
            <a:prstDash val="solid"/>
            <a:round/>
            <a:headEnd type="none" w="med" len="med"/>
            <a:tailEnd type="none" w="med" len="med"/>
          </a:ln>
          <a:effectLst/>
        </p:spPr>
      </p:cxnSp>
      <p:grpSp>
        <p:nvGrpSpPr>
          <p:cNvPr id="31752" name="Group 31751">
            <a:extLst>
              <a:ext uri="{FF2B5EF4-FFF2-40B4-BE49-F238E27FC236}">
                <a16:creationId xmlns:a16="http://schemas.microsoft.com/office/drawing/2014/main" id="{79941F59-53F1-0A8A-30A0-AFAE09CCA79F}"/>
              </a:ext>
            </a:extLst>
          </p:cNvPr>
          <p:cNvGrpSpPr/>
          <p:nvPr/>
        </p:nvGrpSpPr>
        <p:grpSpPr>
          <a:xfrm>
            <a:off x="4727701" y="5891287"/>
            <a:ext cx="2698363" cy="67947"/>
            <a:chOff x="4669510" y="5891290"/>
            <a:chExt cx="2698363" cy="120790"/>
          </a:xfrm>
        </p:grpSpPr>
        <p:cxnSp>
          <p:nvCxnSpPr>
            <p:cNvPr id="15" name="Straight Connector 14">
              <a:extLst>
                <a:ext uri="{FF2B5EF4-FFF2-40B4-BE49-F238E27FC236}">
                  <a16:creationId xmlns:a16="http://schemas.microsoft.com/office/drawing/2014/main" id="{C1C5B265-3FB3-8FDE-8E2C-08D0EB5AA2B3}"/>
                </a:ext>
              </a:extLst>
            </p:cNvPr>
            <p:cNvCxnSpPr>
              <a:cxnSpLocks/>
            </p:cNvCxnSpPr>
            <p:nvPr/>
          </p:nvCxnSpPr>
          <p:spPr bwMode="auto">
            <a:xfrm>
              <a:off x="7037711" y="5891290"/>
              <a:ext cx="0" cy="12079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964DF8A2-E612-EA2E-0BCE-8DB86C27C064}"/>
                </a:ext>
              </a:extLst>
            </p:cNvPr>
            <p:cNvCxnSpPr>
              <a:cxnSpLocks/>
            </p:cNvCxnSpPr>
            <p:nvPr/>
          </p:nvCxnSpPr>
          <p:spPr bwMode="auto">
            <a:xfrm>
              <a:off x="5852931" y="5891290"/>
              <a:ext cx="0" cy="120769"/>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D51AC755-12B2-AA20-8805-EC2C516F9411}"/>
                </a:ext>
              </a:extLst>
            </p:cNvPr>
            <p:cNvCxnSpPr>
              <a:cxnSpLocks/>
            </p:cNvCxnSpPr>
            <p:nvPr/>
          </p:nvCxnSpPr>
          <p:spPr bwMode="auto">
            <a:xfrm>
              <a:off x="4669510" y="5891290"/>
              <a:ext cx="0" cy="10869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9FA7A3CC-8244-D9D6-8546-37EB8C40F34D}"/>
                </a:ext>
              </a:extLst>
            </p:cNvPr>
            <p:cNvCxnSpPr>
              <a:cxnSpLocks/>
            </p:cNvCxnSpPr>
            <p:nvPr/>
          </p:nvCxnSpPr>
          <p:spPr bwMode="auto">
            <a:xfrm>
              <a:off x="4998313"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133A044-54A6-31AE-DB72-5884E87D6172}"/>
                </a:ext>
              </a:extLst>
            </p:cNvPr>
            <p:cNvCxnSpPr>
              <a:cxnSpLocks/>
            </p:cNvCxnSpPr>
            <p:nvPr/>
          </p:nvCxnSpPr>
          <p:spPr bwMode="auto">
            <a:xfrm>
              <a:off x="5202117"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8851DD1-86AE-5B2B-738D-AF6E3A8AB61D}"/>
                </a:ext>
              </a:extLst>
            </p:cNvPr>
            <p:cNvCxnSpPr>
              <a:cxnSpLocks/>
            </p:cNvCxnSpPr>
            <p:nvPr/>
          </p:nvCxnSpPr>
          <p:spPr bwMode="auto">
            <a:xfrm>
              <a:off x="5339344"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7304CDB-DA2E-05CF-9432-02D855A5F097}"/>
                </a:ext>
              </a:extLst>
            </p:cNvPr>
            <p:cNvCxnSpPr>
              <a:cxnSpLocks/>
            </p:cNvCxnSpPr>
            <p:nvPr/>
          </p:nvCxnSpPr>
          <p:spPr bwMode="auto">
            <a:xfrm>
              <a:off x="5450757"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7547B26-A9B1-B612-A2D7-B6D850354666}"/>
                </a:ext>
              </a:extLst>
            </p:cNvPr>
            <p:cNvCxnSpPr>
              <a:cxnSpLocks/>
            </p:cNvCxnSpPr>
            <p:nvPr/>
          </p:nvCxnSpPr>
          <p:spPr bwMode="auto">
            <a:xfrm>
              <a:off x="5543148"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F35CEEE6-A118-6C14-3C17-1C17F3A39F36}"/>
                </a:ext>
              </a:extLst>
            </p:cNvPr>
            <p:cNvCxnSpPr>
              <a:cxnSpLocks/>
            </p:cNvCxnSpPr>
            <p:nvPr/>
          </p:nvCxnSpPr>
          <p:spPr bwMode="auto">
            <a:xfrm>
              <a:off x="5623311"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AD363922-58A2-6977-BA07-2AACEFC92B64}"/>
                </a:ext>
              </a:extLst>
            </p:cNvPr>
            <p:cNvCxnSpPr>
              <a:cxnSpLocks/>
            </p:cNvCxnSpPr>
            <p:nvPr/>
          </p:nvCxnSpPr>
          <p:spPr bwMode="auto">
            <a:xfrm>
              <a:off x="5693963"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C84BDE5-7491-9951-240B-FB9FACE96D5C}"/>
                </a:ext>
              </a:extLst>
            </p:cNvPr>
            <p:cNvCxnSpPr>
              <a:cxnSpLocks/>
            </p:cNvCxnSpPr>
            <p:nvPr/>
          </p:nvCxnSpPr>
          <p:spPr bwMode="auto">
            <a:xfrm>
              <a:off x="5752387"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762BD215-2A6D-466D-A11D-2258A8908857}"/>
                </a:ext>
              </a:extLst>
            </p:cNvPr>
            <p:cNvCxnSpPr>
              <a:cxnSpLocks/>
            </p:cNvCxnSpPr>
            <p:nvPr/>
          </p:nvCxnSpPr>
          <p:spPr bwMode="auto">
            <a:xfrm>
              <a:off x="5804017"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CDCBF8C-D7E9-7F28-C52A-55DA2AEB00C8}"/>
                </a:ext>
              </a:extLst>
            </p:cNvPr>
            <p:cNvCxnSpPr>
              <a:cxnSpLocks/>
            </p:cNvCxnSpPr>
            <p:nvPr/>
          </p:nvCxnSpPr>
          <p:spPr bwMode="auto">
            <a:xfrm>
              <a:off x="6185810"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CFDFB85C-7B22-E08F-53FE-74A630A882AA}"/>
                </a:ext>
              </a:extLst>
            </p:cNvPr>
            <p:cNvCxnSpPr>
              <a:cxnSpLocks/>
            </p:cNvCxnSpPr>
            <p:nvPr/>
          </p:nvCxnSpPr>
          <p:spPr bwMode="auto">
            <a:xfrm>
              <a:off x="6380103"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B26AD271-FDAB-F02E-0C02-EA514C0F1A9E}"/>
                </a:ext>
              </a:extLst>
            </p:cNvPr>
            <p:cNvCxnSpPr>
              <a:cxnSpLocks/>
            </p:cNvCxnSpPr>
            <p:nvPr/>
          </p:nvCxnSpPr>
          <p:spPr bwMode="auto">
            <a:xfrm>
              <a:off x="6526842"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E9154198-BE57-3985-DBD5-AF8047DFBA95}"/>
                </a:ext>
              </a:extLst>
            </p:cNvPr>
            <p:cNvCxnSpPr>
              <a:cxnSpLocks/>
            </p:cNvCxnSpPr>
            <p:nvPr/>
          </p:nvCxnSpPr>
          <p:spPr bwMode="auto">
            <a:xfrm>
              <a:off x="6636896"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C0FFFEE7-E6A4-F7A7-7E5E-E50DA9DFFCF5}"/>
                </a:ext>
              </a:extLst>
            </p:cNvPr>
            <p:cNvCxnSpPr>
              <a:cxnSpLocks/>
            </p:cNvCxnSpPr>
            <p:nvPr/>
          </p:nvCxnSpPr>
          <p:spPr bwMode="auto">
            <a:xfrm>
              <a:off x="6732005"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1747" name="Straight Connector 31746">
              <a:extLst>
                <a:ext uri="{FF2B5EF4-FFF2-40B4-BE49-F238E27FC236}">
                  <a16:creationId xmlns:a16="http://schemas.microsoft.com/office/drawing/2014/main" id="{37FF7A5A-B47B-8270-06B2-91B39B0C0726}"/>
                </a:ext>
              </a:extLst>
            </p:cNvPr>
            <p:cNvCxnSpPr>
              <a:cxnSpLocks/>
            </p:cNvCxnSpPr>
            <p:nvPr/>
          </p:nvCxnSpPr>
          <p:spPr bwMode="auto">
            <a:xfrm>
              <a:off x="6804016"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44263516-6845-3F58-C92C-F6AACB388375}"/>
                </a:ext>
              </a:extLst>
            </p:cNvPr>
            <p:cNvCxnSpPr>
              <a:cxnSpLocks/>
            </p:cNvCxnSpPr>
            <p:nvPr/>
          </p:nvCxnSpPr>
          <p:spPr bwMode="auto">
            <a:xfrm>
              <a:off x="6873309"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A48E6E3F-EB71-F997-3F71-44535FCFFFB9}"/>
                </a:ext>
              </a:extLst>
            </p:cNvPr>
            <p:cNvCxnSpPr>
              <a:cxnSpLocks/>
            </p:cNvCxnSpPr>
            <p:nvPr/>
          </p:nvCxnSpPr>
          <p:spPr bwMode="auto">
            <a:xfrm>
              <a:off x="6935809"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BFD1F844-531C-76AE-8F0D-AB0A2A4C1514}"/>
                </a:ext>
              </a:extLst>
            </p:cNvPr>
            <p:cNvCxnSpPr>
              <a:cxnSpLocks/>
            </p:cNvCxnSpPr>
            <p:nvPr/>
          </p:nvCxnSpPr>
          <p:spPr bwMode="auto">
            <a:xfrm>
              <a:off x="6988798" y="5891290"/>
              <a:ext cx="0" cy="81275"/>
            </a:xfrm>
            <a:prstGeom prst="line">
              <a:avLst/>
            </a:prstGeom>
            <a:noFill/>
            <a:ln w="28575" cap="flat" cmpd="sng" algn="ctr">
              <a:solidFill>
                <a:schemeClr val="bg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8F14567D-B60D-C998-81EE-0EF1D5FB49F8}"/>
                </a:ext>
              </a:extLst>
            </p:cNvPr>
            <p:cNvCxnSpPr>
              <a:cxnSpLocks/>
            </p:cNvCxnSpPr>
            <p:nvPr/>
          </p:nvCxnSpPr>
          <p:spPr bwMode="auto">
            <a:xfrm>
              <a:off x="7367873" y="5891290"/>
              <a:ext cx="0" cy="81275"/>
            </a:xfrm>
            <a:prstGeom prst="line">
              <a:avLst/>
            </a:prstGeom>
            <a:noFill/>
            <a:ln w="28575" cap="flat" cmpd="sng" algn="ctr">
              <a:solidFill>
                <a:schemeClr val="bg1"/>
              </a:solidFill>
              <a:prstDash val="solid"/>
              <a:round/>
              <a:headEnd type="none" w="med" len="med"/>
              <a:tailEnd type="none" w="med" len="med"/>
            </a:ln>
            <a:effectLst/>
          </p:spPr>
        </p:cxnSp>
      </p:grpSp>
      <p:sp>
        <p:nvSpPr>
          <p:cNvPr id="31756" name="TextBox 31755">
            <a:extLst>
              <a:ext uri="{FF2B5EF4-FFF2-40B4-BE49-F238E27FC236}">
                <a16:creationId xmlns:a16="http://schemas.microsoft.com/office/drawing/2014/main" id="{B838B844-4BC6-B593-ECF8-BDC1B13F74F7}"/>
              </a:ext>
            </a:extLst>
          </p:cNvPr>
          <p:cNvSpPr txBox="1"/>
          <p:nvPr/>
        </p:nvSpPr>
        <p:spPr bwMode="auto">
          <a:xfrm>
            <a:off x="4518778" y="5919823"/>
            <a:ext cx="51630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a:t>
            </a:r>
          </a:p>
        </p:txBody>
      </p:sp>
      <p:grpSp>
        <p:nvGrpSpPr>
          <p:cNvPr id="31832" name="Group 31831">
            <a:extLst>
              <a:ext uri="{FF2B5EF4-FFF2-40B4-BE49-F238E27FC236}">
                <a16:creationId xmlns:a16="http://schemas.microsoft.com/office/drawing/2014/main" id="{616AD0FC-A9F6-C780-007B-36175FABD403}"/>
              </a:ext>
            </a:extLst>
          </p:cNvPr>
          <p:cNvGrpSpPr/>
          <p:nvPr/>
        </p:nvGrpSpPr>
        <p:grpSpPr>
          <a:xfrm>
            <a:off x="6148026" y="1600200"/>
            <a:ext cx="556951" cy="83713"/>
            <a:chOff x="5803221" y="5695038"/>
            <a:chExt cx="827688" cy="83713"/>
          </a:xfrm>
        </p:grpSpPr>
        <p:cxnSp>
          <p:nvCxnSpPr>
            <p:cNvPr id="31833" name="Straight Connector 31832">
              <a:extLst>
                <a:ext uri="{FF2B5EF4-FFF2-40B4-BE49-F238E27FC236}">
                  <a16:creationId xmlns:a16="http://schemas.microsoft.com/office/drawing/2014/main" id="{74F317CF-6023-9BC7-5DFC-410DEA2997AA}"/>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47E072A9-0F71-094D-999C-4279B4E9205D}"/>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A11234EC-4E37-998B-B503-9FB1EEA403E4}"/>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grpSp>
        <p:nvGrpSpPr>
          <p:cNvPr id="31828" name="Group 31827">
            <a:extLst>
              <a:ext uri="{FF2B5EF4-FFF2-40B4-BE49-F238E27FC236}">
                <a16:creationId xmlns:a16="http://schemas.microsoft.com/office/drawing/2014/main" id="{98BD1406-4EBA-3B56-ABB8-2E04CE417F0D}"/>
              </a:ext>
            </a:extLst>
          </p:cNvPr>
          <p:cNvGrpSpPr/>
          <p:nvPr/>
        </p:nvGrpSpPr>
        <p:grpSpPr>
          <a:xfrm>
            <a:off x="6296133" y="2032286"/>
            <a:ext cx="658695" cy="83713"/>
            <a:chOff x="5803221" y="5695038"/>
            <a:chExt cx="827688" cy="83713"/>
          </a:xfrm>
        </p:grpSpPr>
        <p:cxnSp>
          <p:nvCxnSpPr>
            <p:cNvPr id="31829" name="Straight Connector 31828">
              <a:extLst>
                <a:ext uri="{FF2B5EF4-FFF2-40B4-BE49-F238E27FC236}">
                  <a16:creationId xmlns:a16="http://schemas.microsoft.com/office/drawing/2014/main" id="{6EFD4E1C-0E1E-6C56-4A4C-2DE3D81BD45A}"/>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B14E1262-22BF-3C45-92B2-19051982D8CF}"/>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5BD87BC1-DAC2-56D1-4BC7-F5E2763C9430}"/>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grpSp>
        <p:nvGrpSpPr>
          <p:cNvPr id="31804" name="Group 31803">
            <a:extLst>
              <a:ext uri="{FF2B5EF4-FFF2-40B4-BE49-F238E27FC236}">
                <a16:creationId xmlns:a16="http://schemas.microsoft.com/office/drawing/2014/main" id="{23E82337-5330-6F9A-F6AF-719304E83088}"/>
              </a:ext>
            </a:extLst>
          </p:cNvPr>
          <p:cNvGrpSpPr/>
          <p:nvPr/>
        </p:nvGrpSpPr>
        <p:grpSpPr>
          <a:xfrm>
            <a:off x="5577492" y="3975708"/>
            <a:ext cx="1552487" cy="83713"/>
            <a:chOff x="5803221" y="5695038"/>
            <a:chExt cx="827688" cy="83713"/>
          </a:xfrm>
        </p:grpSpPr>
        <p:cxnSp>
          <p:nvCxnSpPr>
            <p:cNvPr id="31805" name="Straight Connector 31804">
              <a:extLst>
                <a:ext uri="{FF2B5EF4-FFF2-40B4-BE49-F238E27FC236}">
                  <a16:creationId xmlns:a16="http://schemas.microsoft.com/office/drawing/2014/main" id="{DB94A918-F214-AC9B-9FA0-5F16B297AD58}"/>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DB1E6EC8-560F-4C69-8E4B-CB299F6D4B01}"/>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2B561414-9248-491F-2951-6F87971A639D}"/>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grpSp>
        <p:nvGrpSpPr>
          <p:cNvPr id="31808" name="Group 31807">
            <a:extLst>
              <a:ext uri="{FF2B5EF4-FFF2-40B4-BE49-F238E27FC236}">
                <a16:creationId xmlns:a16="http://schemas.microsoft.com/office/drawing/2014/main" id="{1BCBA5F8-666C-A823-429D-69A33838B88F}"/>
              </a:ext>
            </a:extLst>
          </p:cNvPr>
          <p:cNvGrpSpPr/>
          <p:nvPr/>
        </p:nvGrpSpPr>
        <p:grpSpPr>
          <a:xfrm>
            <a:off x="5752645" y="3544266"/>
            <a:ext cx="855741" cy="83713"/>
            <a:chOff x="5803221" y="5695038"/>
            <a:chExt cx="827688" cy="83713"/>
          </a:xfrm>
        </p:grpSpPr>
        <p:cxnSp>
          <p:nvCxnSpPr>
            <p:cNvPr id="31809" name="Straight Connector 31808">
              <a:extLst>
                <a:ext uri="{FF2B5EF4-FFF2-40B4-BE49-F238E27FC236}">
                  <a16:creationId xmlns:a16="http://schemas.microsoft.com/office/drawing/2014/main" id="{7D163DF2-C4BD-46F6-E345-2628B40E331A}"/>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10" name="Straight Connector 31809">
              <a:extLst>
                <a:ext uri="{FF2B5EF4-FFF2-40B4-BE49-F238E27FC236}">
                  <a16:creationId xmlns:a16="http://schemas.microsoft.com/office/drawing/2014/main" id="{3ABB118C-F868-8A42-415E-C341B987CE45}"/>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11" name="Straight Connector 31810">
              <a:extLst>
                <a:ext uri="{FF2B5EF4-FFF2-40B4-BE49-F238E27FC236}">
                  <a16:creationId xmlns:a16="http://schemas.microsoft.com/office/drawing/2014/main" id="{C2424D86-727E-9589-4D79-A1D9633869E4}"/>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grpSp>
        <p:nvGrpSpPr>
          <p:cNvPr id="31816" name="Group 31815">
            <a:extLst>
              <a:ext uri="{FF2B5EF4-FFF2-40B4-BE49-F238E27FC236}">
                <a16:creationId xmlns:a16="http://schemas.microsoft.com/office/drawing/2014/main" id="{C45B4F8F-C2EC-B6C4-787E-27D32448F25D}"/>
              </a:ext>
            </a:extLst>
          </p:cNvPr>
          <p:cNvGrpSpPr/>
          <p:nvPr/>
        </p:nvGrpSpPr>
        <p:grpSpPr>
          <a:xfrm>
            <a:off x="5891737" y="2893883"/>
            <a:ext cx="714073" cy="83713"/>
            <a:chOff x="5803221" y="5695038"/>
            <a:chExt cx="827688" cy="83713"/>
          </a:xfrm>
        </p:grpSpPr>
        <p:cxnSp>
          <p:nvCxnSpPr>
            <p:cNvPr id="31817" name="Straight Connector 31816">
              <a:extLst>
                <a:ext uri="{FF2B5EF4-FFF2-40B4-BE49-F238E27FC236}">
                  <a16:creationId xmlns:a16="http://schemas.microsoft.com/office/drawing/2014/main" id="{6C008BD7-9152-77C7-0893-BCDEFC86E297}"/>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18" name="Straight Connector 31817">
              <a:extLst>
                <a:ext uri="{FF2B5EF4-FFF2-40B4-BE49-F238E27FC236}">
                  <a16:creationId xmlns:a16="http://schemas.microsoft.com/office/drawing/2014/main" id="{82DA5568-6629-F542-874B-B89A9A88B262}"/>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19" name="Straight Connector 31818">
              <a:extLst>
                <a:ext uri="{FF2B5EF4-FFF2-40B4-BE49-F238E27FC236}">
                  <a16:creationId xmlns:a16="http://schemas.microsoft.com/office/drawing/2014/main" id="{3AC222AE-ABAA-C614-1F04-3366CE544B59}"/>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sp>
        <p:nvSpPr>
          <p:cNvPr id="31757" name="TextBox 31756">
            <a:extLst>
              <a:ext uri="{FF2B5EF4-FFF2-40B4-BE49-F238E27FC236}">
                <a16:creationId xmlns:a16="http://schemas.microsoft.com/office/drawing/2014/main" id="{6D62B4B0-32F0-743D-19B7-73CDB1CAC326}"/>
              </a:ext>
            </a:extLst>
          </p:cNvPr>
          <p:cNvSpPr txBox="1"/>
          <p:nvPr/>
        </p:nvSpPr>
        <p:spPr bwMode="auto">
          <a:xfrm>
            <a:off x="5683177" y="5919823"/>
            <a:ext cx="51630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a:t>
            </a:r>
          </a:p>
        </p:txBody>
      </p:sp>
      <p:grpSp>
        <p:nvGrpSpPr>
          <p:cNvPr id="31812" name="Group 31811">
            <a:extLst>
              <a:ext uri="{FF2B5EF4-FFF2-40B4-BE49-F238E27FC236}">
                <a16:creationId xmlns:a16="http://schemas.microsoft.com/office/drawing/2014/main" id="{9CB8A022-B5AF-FA40-8773-F154E912EF90}"/>
              </a:ext>
            </a:extLst>
          </p:cNvPr>
          <p:cNvGrpSpPr/>
          <p:nvPr/>
        </p:nvGrpSpPr>
        <p:grpSpPr>
          <a:xfrm>
            <a:off x="6222724" y="3327901"/>
            <a:ext cx="698619" cy="83713"/>
            <a:chOff x="5803221" y="5695038"/>
            <a:chExt cx="827688" cy="83713"/>
          </a:xfrm>
        </p:grpSpPr>
        <p:cxnSp>
          <p:nvCxnSpPr>
            <p:cNvPr id="31813" name="Straight Connector 31812">
              <a:extLst>
                <a:ext uri="{FF2B5EF4-FFF2-40B4-BE49-F238E27FC236}">
                  <a16:creationId xmlns:a16="http://schemas.microsoft.com/office/drawing/2014/main" id="{06BD6F8F-1D85-49E5-7C3A-09B119263B80}"/>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14" name="Straight Connector 31813">
              <a:extLst>
                <a:ext uri="{FF2B5EF4-FFF2-40B4-BE49-F238E27FC236}">
                  <a16:creationId xmlns:a16="http://schemas.microsoft.com/office/drawing/2014/main" id="{F3F15A06-C8A9-863B-CEB5-AAC7DE5F61BF}"/>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15" name="Straight Connector 31814">
              <a:extLst>
                <a:ext uri="{FF2B5EF4-FFF2-40B4-BE49-F238E27FC236}">
                  <a16:creationId xmlns:a16="http://schemas.microsoft.com/office/drawing/2014/main" id="{568B9F48-1BC3-E351-DA27-1FC90AD7FB38}"/>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grpSp>
        <p:nvGrpSpPr>
          <p:cNvPr id="31820" name="Group 31819">
            <a:extLst>
              <a:ext uri="{FF2B5EF4-FFF2-40B4-BE49-F238E27FC236}">
                <a16:creationId xmlns:a16="http://schemas.microsoft.com/office/drawing/2014/main" id="{8EAD7FA8-03AD-F13F-B3A5-94ED7FD4C29D}"/>
              </a:ext>
            </a:extLst>
          </p:cNvPr>
          <p:cNvGrpSpPr/>
          <p:nvPr/>
        </p:nvGrpSpPr>
        <p:grpSpPr>
          <a:xfrm>
            <a:off x="6226587" y="2682669"/>
            <a:ext cx="818393" cy="83713"/>
            <a:chOff x="5803221" y="5695038"/>
            <a:chExt cx="827688" cy="83713"/>
          </a:xfrm>
        </p:grpSpPr>
        <p:cxnSp>
          <p:nvCxnSpPr>
            <p:cNvPr id="31821" name="Straight Connector 31820">
              <a:extLst>
                <a:ext uri="{FF2B5EF4-FFF2-40B4-BE49-F238E27FC236}">
                  <a16:creationId xmlns:a16="http://schemas.microsoft.com/office/drawing/2014/main" id="{4762E043-DA6D-FE13-93DF-A48FAEC1E2F3}"/>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22" name="Straight Connector 31821">
              <a:extLst>
                <a:ext uri="{FF2B5EF4-FFF2-40B4-BE49-F238E27FC236}">
                  <a16:creationId xmlns:a16="http://schemas.microsoft.com/office/drawing/2014/main" id="{32B29100-C94E-E8C7-9E74-7F5384F57C8E}"/>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23" name="Straight Connector 31822">
              <a:extLst>
                <a:ext uri="{FF2B5EF4-FFF2-40B4-BE49-F238E27FC236}">
                  <a16:creationId xmlns:a16="http://schemas.microsoft.com/office/drawing/2014/main" id="{135FD5D8-5C91-F0C1-9446-FA9B0DF2E193}"/>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sp>
        <p:nvSpPr>
          <p:cNvPr id="31758" name="TextBox 31757">
            <a:extLst>
              <a:ext uri="{FF2B5EF4-FFF2-40B4-BE49-F238E27FC236}">
                <a16:creationId xmlns:a16="http://schemas.microsoft.com/office/drawing/2014/main" id="{E2DE6EBF-E228-520E-7526-E41E1EBD6D89}"/>
              </a:ext>
            </a:extLst>
          </p:cNvPr>
          <p:cNvSpPr txBox="1"/>
          <p:nvPr/>
        </p:nvSpPr>
        <p:spPr bwMode="auto">
          <a:xfrm>
            <a:off x="6965782" y="5919823"/>
            <a:ext cx="2540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a:t>
            </a:r>
          </a:p>
        </p:txBody>
      </p:sp>
      <p:cxnSp>
        <p:nvCxnSpPr>
          <p:cNvPr id="31760" name="Straight Connector 31759">
            <a:extLst>
              <a:ext uri="{FF2B5EF4-FFF2-40B4-BE49-F238E27FC236}">
                <a16:creationId xmlns:a16="http://schemas.microsoft.com/office/drawing/2014/main" id="{20368E24-9E44-CDCD-7BDE-43FE2A038C57}"/>
              </a:ext>
            </a:extLst>
          </p:cNvPr>
          <p:cNvCxnSpPr/>
          <p:nvPr/>
        </p:nvCxnSpPr>
        <p:spPr bwMode="auto">
          <a:xfrm>
            <a:off x="7094531" y="1415374"/>
            <a:ext cx="0" cy="4458511"/>
          </a:xfrm>
          <a:prstGeom prst="line">
            <a:avLst/>
          </a:prstGeom>
          <a:noFill/>
          <a:ln w="28575" cap="flat" cmpd="sng" algn="ctr">
            <a:solidFill>
              <a:schemeClr val="bg1"/>
            </a:solidFill>
            <a:prstDash val="dash"/>
            <a:round/>
            <a:headEnd type="none" w="med" len="med"/>
            <a:tailEnd type="none" w="med" len="med"/>
          </a:ln>
          <a:effectLst/>
        </p:spPr>
      </p:cxnSp>
      <p:grpSp>
        <p:nvGrpSpPr>
          <p:cNvPr id="31824" name="Group 31823">
            <a:extLst>
              <a:ext uri="{FF2B5EF4-FFF2-40B4-BE49-F238E27FC236}">
                <a16:creationId xmlns:a16="http://schemas.microsoft.com/office/drawing/2014/main" id="{7D70886C-3D09-871B-E03F-A1AE1409B673}"/>
              </a:ext>
            </a:extLst>
          </p:cNvPr>
          <p:cNvGrpSpPr/>
          <p:nvPr/>
        </p:nvGrpSpPr>
        <p:grpSpPr>
          <a:xfrm>
            <a:off x="5668932" y="2248651"/>
            <a:ext cx="975515" cy="83713"/>
            <a:chOff x="5803221" y="5695038"/>
            <a:chExt cx="827688" cy="83713"/>
          </a:xfrm>
        </p:grpSpPr>
        <p:cxnSp>
          <p:nvCxnSpPr>
            <p:cNvPr id="31825" name="Straight Connector 31824">
              <a:extLst>
                <a:ext uri="{FF2B5EF4-FFF2-40B4-BE49-F238E27FC236}">
                  <a16:creationId xmlns:a16="http://schemas.microsoft.com/office/drawing/2014/main" id="{F80F33F4-01B6-04BD-9804-7D13FE450E02}"/>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5D43C329-7F27-A38C-A3E9-093148600684}"/>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27" name="Straight Connector 31826">
              <a:extLst>
                <a:ext uri="{FF2B5EF4-FFF2-40B4-BE49-F238E27FC236}">
                  <a16:creationId xmlns:a16="http://schemas.microsoft.com/office/drawing/2014/main" id="{C410446D-073E-5B24-A6D0-73009F413CD8}"/>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grpSp>
        <p:nvGrpSpPr>
          <p:cNvPr id="31787" name="Group 31786">
            <a:extLst>
              <a:ext uri="{FF2B5EF4-FFF2-40B4-BE49-F238E27FC236}">
                <a16:creationId xmlns:a16="http://schemas.microsoft.com/office/drawing/2014/main" id="{25A17099-C3E7-2AAE-A1DC-DA913A3D89D9}"/>
              </a:ext>
            </a:extLst>
          </p:cNvPr>
          <p:cNvGrpSpPr/>
          <p:nvPr/>
        </p:nvGrpSpPr>
        <p:grpSpPr>
          <a:xfrm>
            <a:off x="4998527" y="5049806"/>
            <a:ext cx="1486221" cy="83713"/>
            <a:chOff x="5803221" y="5695038"/>
            <a:chExt cx="827688" cy="83713"/>
          </a:xfrm>
        </p:grpSpPr>
        <p:cxnSp>
          <p:nvCxnSpPr>
            <p:cNvPr id="31788" name="Straight Connector 31787">
              <a:extLst>
                <a:ext uri="{FF2B5EF4-FFF2-40B4-BE49-F238E27FC236}">
                  <a16:creationId xmlns:a16="http://schemas.microsoft.com/office/drawing/2014/main" id="{69631F70-5A97-3613-09DF-010480222230}"/>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361FC3B0-1C89-B9C1-8744-15D732DC5329}"/>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131B5A4F-5AC2-26EC-884A-A0C691E21B41}"/>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grpSp>
        <p:nvGrpSpPr>
          <p:cNvPr id="31800" name="Group 31799">
            <a:extLst>
              <a:ext uri="{FF2B5EF4-FFF2-40B4-BE49-F238E27FC236}">
                <a16:creationId xmlns:a16="http://schemas.microsoft.com/office/drawing/2014/main" id="{05E2EEE3-AB68-D314-20D6-9C689D97888B}"/>
              </a:ext>
            </a:extLst>
          </p:cNvPr>
          <p:cNvGrpSpPr/>
          <p:nvPr/>
        </p:nvGrpSpPr>
        <p:grpSpPr>
          <a:xfrm>
            <a:off x="5491828" y="4186921"/>
            <a:ext cx="1162922" cy="83713"/>
            <a:chOff x="5803221" y="5695038"/>
            <a:chExt cx="827688" cy="83713"/>
          </a:xfrm>
        </p:grpSpPr>
        <p:cxnSp>
          <p:nvCxnSpPr>
            <p:cNvPr id="31801" name="Straight Connector 31800">
              <a:extLst>
                <a:ext uri="{FF2B5EF4-FFF2-40B4-BE49-F238E27FC236}">
                  <a16:creationId xmlns:a16="http://schemas.microsoft.com/office/drawing/2014/main" id="{522F8573-0C9F-2E15-2C19-B1456EDAEB76}"/>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64BB2497-1DF7-580C-0FEF-6F31616C82BA}"/>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A196D6EF-C2A9-CA42-84A2-6E4276948FFA}"/>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sp>
        <p:nvSpPr>
          <p:cNvPr id="31762" name="Oval 31761">
            <a:extLst>
              <a:ext uri="{FF2B5EF4-FFF2-40B4-BE49-F238E27FC236}">
                <a16:creationId xmlns:a16="http://schemas.microsoft.com/office/drawing/2014/main" id="{974ED22B-088D-E507-0D3E-11C014782E1C}"/>
              </a:ext>
            </a:extLst>
          </p:cNvPr>
          <p:cNvSpPr/>
          <p:nvPr/>
        </p:nvSpPr>
        <p:spPr bwMode="auto">
          <a:xfrm>
            <a:off x="6386869" y="1610503"/>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3" name="Oval 31762">
            <a:extLst>
              <a:ext uri="{FF2B5EF4-FFF2-40B4-BE49-F238E27FC236}">
                <a16:creationId xmlns:a16="http://schemas.microsoft.com/office/drawing/2014/main" id="{D17790FC-1C7A-6919-B297-6EAA9DBCE4E0}"/>
              </a:ext>
            </a:extLst>
          </p:cNvPr>
          <p:cNvSpPr/>
          <p:nvPr/>
        </p:nvSpPr>
        <p:spPr bwMode="auto">
          <a:xfrm>
            <a:off x="6603234" y="2035506"/>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4" name="Oval 31763">
            <a:extLst>
              <a:ext uri="{FF2B5EF4-FFF2-40B4-BE49-F238E27FC236}">
                <a16:creationId xmlns:a16="http://schemas.microsoft.com/office/drawing/2014/main" id="{D86AAE5D-8EF7-932D-5434-B9B2702C24B2}"/>
              </a:ext>
            </a:extLst>
          </p:cNvPr>
          <p:cNvSpPr/>
          <p:nvPr/>
        </p:nvSpPr>
        <p:spPr bwMode="auto">
          <a:xfrm>
            <a:off x="6113837" y="2257023"/>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5" name="Oval 31764">
            <a:extLst>
              <a:ext uri="{FF2B5EF4-FFF2-40B4-BE49-F238E27FC236}">
                <a16:creationId xmlns:a16="http://schemas.microsoft.com/office/drawing/2014/main" id="{2ADBFC53-4B81-3209-1ED5-DE75EEC8CD5D}"/>
              </a:ext>
            </a:extLst>
          </p:cNvPr>
          <p:cNvSpPr/>
          <p:nvPr/>
        </p:nvSpPr>
        <p:spPr bwMode="auto">
          <a:xfrm>
            <a:off x="6604522" y="2683314"/>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6" name="Oval 31765">
            <a:extLst>
              <a:ext uri="{FF2B5EF4-FFF2-40B4-BE49-F238E27FC236}">
                <a16:creationId xmlns:a16="http://schemas.microsoft.com/office/drawing/2014/main" id="{A39D83D4-D711-F4C9-5C53-262AF1FDF48B}"/>
              </a:ext>
            </a:extLst>
          </p:cNvPr>
          <p:cNvSpPr/>
          <p:nvPr/>
        </p:nvSpPr>
        <p:spPr bwMode="auto">
          <a:xfrm>
            <a:off x="6213005" y="2902254"/>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1796" name="Group 31795">
            <a:extLst>
              <a:ext uri="{FF2B5EF4-FFF2-40B4-BE49-F238E27FC236}">
                <a16:creationId xmlns:a16="http://schemas.microsoft.com/office/drawing/2014/main" id="{56483ADC-AFA6-EDFC-7C0D-37DB2C5B3FCE}"/>
              </a:ext>
            </a:extLst>
          </p:cNvPr>
          <p:cNvGrpSpPr/>
          <p:nvPr/>
        </p:nvGrpSpPr>
        <p:grpSpPr>
          <a:xfrm>
            <a:off x="6158953" y="4404574"/>
            <a:ext cx="734055" cy="83713"/>
            <a:chOff x="5803221" y="5695038"/>
            <a:chExt cx="827688" cy="83713"/>
          </a:xfrm>
        </p:grpSpPr>
        <p:cxnSp>
          <p:nvCxnSpPr>
            <p:cNvPr id="31797" name="Straight Connector 31796">
              <a:extLst>
                <a:ext uri="{FF2B5EF4-FFF2-40B4-BE49-F238E27FC236}">
                  <a16:creationId xmlns:a16="http://schemas.microsoft.com/office/drawing/2014/main" id="{638D0DB4-DB37-55B2-F8DB-ECB8EDEBE4CC}"/>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579C2FF7-47BA-0D21-B4BA-EE9AA8FCFDF8}"/>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80C40038-BCDC-3C96-1BFD-ED83E7313D0E}"/>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sp>
        <p:nvSpPr>
          <p:cNvPr id="31767" name="Oval 31766">
            <a:extLst>
              <a:ext uri="{FF2B5EF4-FFF2-40B4-BE49-F238E27FC236}">
                <a16:creationId xmlns:a16="http://schemas.microsoft.com/office/drawing/2014/main" id="{90A52A5A-9FB3-4131-8187-1FAD3D9E03F8}"/>
              </a:ext>
            </a:extLst>
          </p:cNvPr>
          <p:cNvSpPr/>
          <p:nvPr/>
        </p:nvSpPr>
        <p:spPr bwMode="auto">
          <a:xfrm>
            <a:off x="6534977" y="3331121"/>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8" name="Oval 31767">
            <a:extLst>
              <a:ext uri="{FF2B5EF4-FFF2-40B4-BE49-F238E27FC236}">
                <a16:creationId xmlns:a16="http://schemas.microsoft.com/office/drawing/2014/main" id="{262D4D44-600F-4B07-7220-025751033CDE}"/>
              </a:ext>
            </a:extLst>
          </p:cNvPr>
          <p:cNvSpPr/>
          <p:nvPr/>
        </p:nvSpPr>
        <p:spPr bwMode="auto">
          <a:xfrm>
            <a:off x="6146035" y="3550062"/>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9" name="Oval 31768">
            <a:extLst>
              <a:ext uri="{FF2B5EF4-FFF2-40B4-BE49-F238E27FC236}">
                <a16:creationId xmlns:a16="http://schemas.microsoft.com/office/drawing/2014/main" id="{D0AC8DF9-96B2-D397-69E6-BED8520D0302}"/>
              </a:ext>
            </a:extLst>
          </p:cNvPr>
          <p:cNvSpPr/>
          <p:nvPr/>
        </p:nvSpPr>
        <p:spPr bwMode="auto">
          <a:xfrm>
            <a:off x="6300581" y="3981505"/>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1792" name="Group 31791">
            <a:extLst>
              <a:ext uri="{FF2B5EF4-FFF2-40B4-BE49-F238E27FC236}">
                <a16:creationId xmlns:a16="http://schemas.microsoft.com/office/drawing/2014/main" id="{F60B0415-7799-171C-E8A5-1AF146715CE9}"/>
              </a:ext>
            </a:extLst>
          </p:cNvPr>
          <p:cNvGrpSpPr/>
          <p:nvPr/>
        </p:nvGrpSpPr>
        <p:grpSpPr>
          <a:xfrm>
            <a:off x="6200126" y="4832153"/>
            <a:ext cx="561518" cy="83713"/>
            <a:chOff x="5803221" y="5695038"/>
            <a:chExt cx="827688" cy="83713"/>
          </a:xfrm>
        </p:grpSpPr>
        <p:cxnSp>
          <p:nvCxnSpPr>
            <p:cNvPr id="31793" name="Straight Connector 31792">
              <a:extLst>
                <a:ext uri="{FF2B5EF4-FFF2-40B4-BE49-F238E27FC236}">
                  <a16:creationId xmlns:a16="http://schemas.microsoft.com/office/drawing/2014/main" id="{BA88D367-888B-FD32-66E9-8ED025053E1B}"/>
                </a:ext>
              </a:extLst>
            </p:cNvPr>
            <p:cNvCxnSpPr>
              <a:cxnSpLocks/>
            </p:cNvCxnSpPr>
            <p:nvPr/>
          </p:nvCxnSpPr>
          <p:spPr bwMode="auto">
            <a:xfrm>
              <a:off x="5809660" y="5738826"/>
              <a:ext cx="821249" cy="0"/>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7423F645-F4E0-2BC8-FB5A-43675B53512F}"/>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A187AF08-D3FB-35B2-942A-BA6DB772E55A}"/>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sp>
        <p:nvSpPr>
          <p:cNvPr id="31770" name="Oval 31769">
            <a:extLst>
              <a:ext uri="{FF2B5EF4-FFF2-40B4-BE49-F238E27FC236}">
                <a16:creationId xmlns:a16="http://schemas.microsoft.com/office/drawing/2014/main" id="{CE717796-D951-C526-4E39-7CE1A732A50C}"/>
              </a:ext>
            </a:extLst>
          </p:cNvPr>
          <p:cNvSpPr/>
          <p:nvPr/>
        </p:nvSpPr>
        <p:spPr bwMode="auto">
          <a:xfrm>
            <a:off x="6039140" y="4195294"/>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1" name="Oval 31770">
            <a:extLst>
              <a:ext uri="{FF2B5EF4-FFF2-40B4-BE49-F238E27FC236}">
                <a16:creationId xmlns:a16="http://schemas.microsoft.com/office/drawing/2014/main" id="{17E05CC1-5E69-9FA1-420B-9C3997665DE1}"/>
              </a:ext>
            </a:extLst>
          </p:cNvPr>
          <p:cNvSpPr/>
          <p:nvPr/>
        </p:nvSpPr>
        <p:spPr bwMode="auto">
          <a:xfrm>
            <a:off x="6496340" y="4410371"/>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2" name="Oval 31771">
            <a:extLst>
              <a:ext uri="{FF2B5EF4-FFF2-40B4-BE49-F238E27FC236}">
                <a16:creationId xmlns:a16="http://schemas.microsoft.com/office/drawing/2014/main" id="{75DD0F8D-5E24-842F-FC59-FCA411D90D23}"/>
              </a:ext>
            </a:extLst>
          </p:cNvPr>
          <p:cNvSpPr/>
          <p:nvPr/>
        </p:nvSpPr>
        <p:spPr bwMode="auto">
          <a:xfrm>
            <a:off x="6443536" y="4837950"/>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1782" name="Group 31781">
            <a:extLst>
              <a:ext uri="{FF2B5EF4-FFF2-40B4-BE49-F238E27FC236}">
                <a16:creationId xmlns:a16="http://schemas.microsoft.com/office/drawing/2014/main" id="{EF20C9B4-D02C-FDDE-57B7-CF337CF0F17E}"/>
              </a:ext>
            </a:extLst>
          </p:cNvPr>
          <p:cNvGrpSpPr/>
          <p:nvPr/>
        </p:nvGrpSpPr>
        <p:grpSpPr>
          <a:xfrm>
            <a:off x="5861412" y="5695038"/>
            <a:ext cx="825536" cy="83713"/>
            <a:chOff x="5803221" y="5695038"/>
            <a:chExt cx="825536" cy="83713"/>
          </a:xfrm>
        </p:grpSpPr>
        <p:cxnSp>
          <p:nvCxnSpPr>
            <p:cNvPr id="31777" name="Straight Connector 31776">
              <a:extLst>
                <a:ext uri="{FF2B5EF4-FFF2-40B4-BE49-F238E27FC236}">
                  <a16:creationId xmlns:a16="http://schemas.microsoft.com/office/drawing/2014/main" id="{60B6CE73-1CF4-23F6-7457-7BACCEF7E857}"/>
                </a:ext>
              </a:extLst>
            </p:cNvPr>
            <p:cNvCxnSpPr/>
            <p:nvPr/>
          </p:nvCxnSpPr>
          <p:spPr bwMode="auto">
            <a:xfrm>
              <a:off x="5809660" y="5738826"/>
              <a:ext cx="807505" cy="0"/>
            </a:xfrm>
            <a:prstGeom prst="line">
              <a:avLst/>
            </a:prstGeom>
            <a:noFill/>
            <a:ln w="28575" cap="flat" cmpd="sng" algn="ctr">
              <a:solidFill>
                <a:schemeClr val="bg1"/>
              </a:solidFill>
              <a:prstDash val="solid"/>
              <a:round/>
              <a:headEnd type="none" w="med" len="med"/>
              <a:tailEnd type="none" w="med" len="med"/>
            </a:ln>
            <a:effectLst/>
          </p:spPr>
        </p:cxnSp>
        <p:cxnSp>
          <p:nvCxnSpPr>
            <p:cNvPr id="31779" name="Straight Connector 31778">
              <a:extLst>
                <a:ext uri="{FF2B5EF4-FFF2-40B4-BE49-F238E27FC236}">
                  <a16:creationId xmlns:a16="http://schemas.microsoft.com/office/drawing/2014/main" id="{5B018925-6627-1F78-5AFE-3805EFD9DF52}"/>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935F266D-E932-BDC7-4D48-BBC0C85D6D79}"/>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sp>
        <p:nvSpPr>
          <p:cNvPr id="31773" name="Oval 31772">
            <a:extLst>
              <a:ext uri="{FF2B5EF4-FFF2-40B4-BE49-F238E27FC236}">
                <a16:creationId xmlns:a16="http://schemas.microsoft.com/office/drawing/2014/main" id="{8D170B50-DF5F-50DA-92B1-4791A1A19506}"/>
              </a:ext>
            </a:extLst>
          </p:cNvPr>
          <p:cNvSpPr/>
          <p:nvPr/>
        </p:nvSpPr>
        <p:spPr bwMode="auto">
          <a:xfrm>
            <a:off x="5672092" y="5051739"/>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1783" name="Group 31782">
            <a:extLst>
              <a:ext uri="{FF2B5EF4-FFF2-40B4-BE49-F238E27FC236}">
                <a16:creationId xmlns:a16="http://schemas.microsoft.com/office/drawing/2014/main" id="{20FA08A7-E669-0D69-B255-7587C39EF9B0}"/>
              </a:ext>
            </a:extLst>
          </p:cNvPr>
          <p:cNvGrpSpPr/>
          <p:nvPr/>
        </p:nvGrpSpPr>
        <p:grpSpPr>
          <a:xfrm>
            <a:off x="6227172" y="5477385"/>
            <a:ext cx="712201" cy="83713"/>
            <a:chOff x="5803221" y="5695038"/>
            <a:chExt cx="825536" cy="83713"/>
          </a:xfrm>
        </p:grpSpPr>
        <p:cxnSp>
          <p:nvCxnSpPr>
            <p:cNvPr id="31784" name="Straight Connector 31783">
              <a:extLst>
                <a:ext uri="{FF2B5EF4-FFF2-40B4-BE49-F238E27FC236}">
                  <a16:creationId xmlns:a16="http://schemas.microsoft.com/office/drawing/2014/main" id="{3F0B89AD-3571-253A-D862-187886F672BA}"/>
                </a:ext>
              </a:extLst>
            </p:cNvPr>
            <p:cNvCxnSpPr/>
            <p:nvPr/>
          </p:nvCxnSpPr>
          <p:spPr bwMode="auto">
            <a:xfrm>
              <a:off x="5809660" y="5738826"/>
              <a:ext cx="807505" cy="0"/>
            </a:xfrm>
            <a:prstGeom prst="line">
              <a:avLst/>
            </a:prstGeom>
            <a:noFill/>
            <a:ln w="28575" cap="flat" cmpd="sng" algn="ctr">
              <a:solidFill>
                <a:schemeClr val="bg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0925628F-A30F-0FBD-7C92-A34826AA9BBF}"/>
                </a:ext>
              </a:extLst>
            </p:cNvPr>
            <p:cNvCxnSpPr>
              <a:cxnSpLocks/>
            </p:cNvCxnSpPr>
            <p:nvPr/>
          </p:nvCxnSpPr>
          <p:spPr bwMode="auto">
            <a:xfrm>
              <a:off x="5803221" y="5695038"/>
              <a:ext cx="0" cy="83713"/>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DC016AB1-4688-6DFC-848C-AA7B04B38E26}"/>
                </a:ext>
              </a:extLst>
            </p:cNvPr>
            <p:cNvCxnSpPr>
              <a:cxnSpLocks/>
            </p:cNvCxnSpPr>
            <p:nvPr/>
          </p:nvCxnSpPr>
          <p:spPr bwMode="auto">
            <a:xfrm>
              <a:off x="6628757" y="5695038"/>
              <a:ext cx="0" cy="83713"/>
            </a:xfrm>
            <a:prstGeom prst="line">
              <a:avLst/>
            </a:prstGeom>
            <a:noFill/>
            <a:ln w="28575" cap="flat" cmpd="sng" algn="ctr">
              <a:solidFill>
                <a:schemeClr val="bg1"/>
              </a:solidFill>
              <a:prstDash val="solid"/>
              <a:round/>
              <a:headEnd type="none" w="med" len="med"/>
              <a:tailEnd type="none" w="med" len="med"/>
            </a:ln>
            <a:effectLst/>
          </p:spPr>
        </p:cxnSp>
      </p:grpSp>
      <p:sp>
        <p:nvSpPr>
          <p:cNvPr id="31774" name="Oval 31773">
            <a:extLst>
              <a:ext uri="{FF2B5EF4-FFF2-40B4-BE49-F238E27FC236}">
                <a16:creationId xmlns:a16="http://schemas.microsoft.com/office/drawing/2014/main" id="{F84B6A67-9CE1-B2F7-AB35-7BB139AB206D}"/>
              </a:ext>
            </a:extLst>
          </p:cNvPr>
          <p:cNvSpPr/>
          <p:nvPr/>
        </p:nvSpPr>
        <p:spPr bwMode="auto">
          <a:xfrm>
            <a:off x="6551719" y="5489621"/>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5" name="Oval 31774">
            <a:extLst>
              <a:ext uri="{FF2B5EF4-FFF2-40B4-BE49-F238E27FC236}">
                <a16:creationId xmlns:a16="http://schemas.microsoft.com/office/drawing/2014/main" id="{AF062608-7D91-3890-D363-BC1696CB6720}"/>
              </a:ext>
            </a:extLst>
          </p:cNvPr>
          <p:cNvSpPr/>
          <p:nvPr/>
        </p:nvSpPr>
        <p:spPr bwMode="auto">
          <a:xfrm>
            <a:off x="6234899" y="5700834"/>
            <a:ext cx="71478" cy="7147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68090203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2">
            <a:extLst>
              <a:ext uri="{FF2B5EF4-FFF2-40B4-BE49-F238E27FC236}">
                <a16:creationId xmlns:a16="http://schemas.microsoft.com/office/drawing/2014/main" id="{7980F6AD-4D99-D7B7-E33C-90A824373188}"/>
              </a:ext>
            </a:extLst>
          </p:cNvPr>
          <p:cNvSpPr txBox="1">
            <a:spLocks/>
          </p:cNvSpPr>
          <p:nvPr/>
        </p:nvSpPr>
        <p:spPr bwMode="auto">
          <a:xfrm>
            <a:off x="600549" y="5510240"/>
            <a:ext cx="5561013" cy="107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2000" kern="0" dirty="0"/>
              <a:t>Primary endpoint: </a:t>
            </a:r>
            <a:r>
              <a:rPr lang="en-US" sz="2000" b="0" kern="0" dirty="0"/>
              <a:t>investigator-assessed PFS</a:t>
            </a:r>
          </a:p>
          <a:p>
            <a:pPr lvl="1">
              <a:spcBef>
                <a:spcPts val="600"/>
              </a:spcBef>
              <a:spcAft>
                <a:spcPts val="0"/>
              </a:spcAft>
            </a:pPr>
            <a:r>
              <a:rPr lang="en-US" sz="1800" b="0" kern="0" dirty="0"/>
              <a:t>Median PFS: 7.4 mo vs 5.7 mo (HR: 0.67; 95% CI: 0.52-0.86; </a:t>
            </a:r>
            <a:r>
              <a:rPr lang="en-US" sz="1800" b="0" i="1" kern="0" dirty="0"/>
              <a:t>P</a:t>
            </a:r>
            <a:r>
              <a:rPr lang="en-US" sz="1800" b="0" kern="0" dirty="0"/>
              <a:t> = .0017)</a:t>
            </a:r>
            <a:r>
              <a:rPr lang="en-US" sz="1800" b="0" kern="0" baseline="30000" dirty="0"/>
              <a:t>1,2</a:t>
            </a:r>
          </a:p>
        </p:txBody>
      </p:sp>
      <p:sp>
        <p:nvSpPr>
          <p:cNvPr id="2" name="Title 1">
            <a:extLst>
              <a:ext uri="{FF2B5EF4-FFF2-40B4-BE49-F238E27FC236}">
                <a16:creationId xmlns:a16="http://schemas.microsoft.com/office/drawing/2014/main" id="{963155B4-85B8-8B3C-52E8-C7D16DA3AB47}"/>
              </a:ext>
            </a:extLst>
          </p:cNvPr>
          <p:cNvSpPr>
            <a:spLocks noGrp="1"/>
          </p:cNvSpPr>
          <p:nvPr>
            <p:ph type="title"/>
          </p:nvPr>
        </p:nvSpPr>
        <p:spPr/>
        <p:txBody>
          <a:bodyPr/>
          <a:lstStyle/>
          <a:p>
            <a:r>
              <a:rPr lang="en-US" dirty="0"/>
              <a:t>ARIEL4: Rucaparib vs CT in Advanced/Relapsed OC</a:t>
            </a:r>
            <a:br>
              <a:rPr lang="en-US" dirty="0"/>
            </a:br>
            <a:r>
              <a:rPr lang="en-US" dirty="0"/>
              <a:t>With Deleterious </a:t>
            </a:r>
            <a:r>
              <a:rPr lang="en-US" i="1" dirty="0"/>
              <a:t>BRCA1/2</a:t>
            </a:r>
            <a:r>
              <a:rPr lang="en-US" dirty="0"/>
              <a:t> Mutation: Study Design </a:t>
            </a:r>
          </a:p>
        </p:txBody>
      </p:sp>
      <p:sp>
        <p:nvSpPr>
          <p:cNvPr id="3" name="Content Placeholder 2">
            <a:extLst>
              <a:ext uri="{FF2B5EF4-FFF2-40B4-BE49-F238E27FC236}">
                <a16:creationId xmlns:a16="http://schemas.microsoft.com/office/drawing/2014/main" id="{43D53B24-1D35-3221-1835-125EFC003EDC}"/>
              </a:ext>
            </a:extLst>
          </p:cNvPr>
          <p:cNvSpPr>
            <a:spLocks noGrp="1"/>
          </p:cNvSpPr>
          <p:nvPr>
            <p:ph idx="1"/>
          </p:nvPr>
        </p:nvSpPr>
        <p:spPr>
          <a:xfrm>
            <a:off x="604675" y="1487647"/>
            <a:ext cx="10877529" cy="461665"/>
          </a:xfrm>
        </p:spPr>
        <p:txBody>
          <a:bodyPr/>
          <a:lstStyle/>
          <a:p>
            <a:r>
              <a:rPr lang="en-US" sz="2000" dirty="0"/>
              <a:t>Multicenter, randomized phase III study of treatment with rucaparib vs CT in OC</a:t>
            </a:r>
            <a:r>
              <a:rPr lang="en-US" sz="2000" baseline="30000" dirty="0"/>
              <a:t>1-3</a:t>
            </a:r>
          </a:p>
        </p:txBody>
      </p:sp>
      <p:sp>
        <p:nvSpPr>
          <p:cNvPr id="4" name="Text Box 15">
            <a:extLst>
              <a:ext uri="{FF2B5EF4-FFF2-40B4-BE49-F238E27FC236}">
                <a16:creationId xmlns:a16="http://schemas.microsoft.com/office/drawing/2014/main" id="{D3A11C13-04EC-8043-6382-971CB66D744D}"/>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1. NCT02855944. 2. Kristeleit. Lancet Oncol. 2022;23:465. 3. Oza. ESMO 2022. Abstr 518O. </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886BFE1F-BB95-9760-4217-E2CB8B1A41A3}"/>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E33F6B4C-6BDF-923B-44DA-7228EB1147E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60B1E779-1457-A0E3-AFBB-A203DA566AA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22" name="Content Placeholder 2">
            <a:extLst>
              <a:ext uri="{FF2B5EF4-FFF2-40B4-BE49-F238E27FC236}">
                <a16:creationId xmlns:a16="http://schemas.microsoft.com/office/drawing/2014/main" id="{1C91C98C-4C59-F627-FE9B-C018568A9792}"/>
              </a:ext>
            </a:extLst>
          </p:cNvPr>
          <p:cNvSpPr txBox="1">
            <a:spLocks/>
          </p:cNvSpPr>
          <p:nvPr/>
        </p:nvSpPr>
        <p:spPr bwMode="auto">
          <a:xfrm>
            <a:off x="6100060" y="5485160"/>
            <a:ext cx="5561013" cy="107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2000" kern="0" dirty="0"/>
              <a:t>Prespecified secondary endpoint: </a:t>
            </a:r>
            <a:r>
              <a:rPr lang="en-US" sz="2000" b="0" kern="0" dirty="0"/>
              <a:t>OS in ITT</a:t>
            </a:r>
          </a:p>
          <a:p>
            <a:pPr>
              <a:spcBef>
                <a:spcPts val="600"/>
              </a:spcBef>
              <a:spcAft>
                <a:spcPts val="0"/>
              </a:spcAft>
            </a:pPr>
            <a:r>
              <a:rPr lang="en-US" sz="2000" kern="0" dirty="0"/>
              <a:t>Exploratory endpoints:</a:t>
            </a:r>
            <a:r>
              <a:rPr lang="en-US" sz="2000" b="0" kern="0" dirty="0"/>
              <a:t> OS in plt subgroups; PFS2 in ITT and by platinum status</a:t>
            </a:r>
            <a:endParaRPr lang="en-US" sz="1800" b="0" kern="0" dirty="0"/>
          </a:p>
        </p:txBody>
      </p:sp>
      <p:sp>
        <p:nvSpPr>
          <p:cNvPr id="34" name="TextBox 33">
            <a:extLst>
              <a:ext uri="{FF2B5EF4-FFF2-40B4-BE49-F238E27FC236}">
                <a16:creationId xmlns:a16="http://schemas.microsoft.com/office/drawing/2014/main" id="{BE95E3FB-2E2C-2851-6D77-892A2AF3BB4F}"/>
              </a:ext>
            </a:extLst>
          </p:cNvPr>
          <p:cNvSpPr txBox="1"/>
          <p:nvPr/>
        </p:nvSpPr>
        <p:spPr bwMode="auto">
          <a:xfrm>
            <a:off x="4315433" y="1894828"/>
            <a:ext cx="3456011" cy="684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300"/>
              </a:spcBef>
              <a:spcAft>
                <a:spcPct val="0"/>
              </a:spcAft>
              <a:buClrTx/>
              <a:buFontTx/>
              <a:buNone/>
            </a:pPr>
            <a:r>
              <a:rPr lang="en-US" b="0" dirty="0">
                <a:solidFill>
                  <a:schemeClr val="bg1"/>
                </a:solidFill>
                <a:latin typeface="Calibri" panose="020F0502020204030204" pitchFamily="34" charset="0"/>
              </a:rPr>
              <a:t>Platinum resistant status (interval):</a:t>
            </a:r>
          </a:p>
          <a:p>
            <a:pPr algn="l">
              <a:lnSpc>
                <a:spcPct val="100000"/>
              </a:lnSpc>
              <a:spcBef>
                <a:spcPts val="300"/>
              </a:spcBef>
              <a:spcAft>
                <a:spcPct val="0"/>
              </a:spcAft>
              <a:buClrTx/>
              <a:buFontTx/>
              <a:buNone/>
            </a:pPr>
            <a:r>
              <a:rPr lang="en-US" dirty="0">
                <a:solidFill>
                  <a:schemeClr val="bg1"/>
                </a:solidFill>
                <a:latin typeface="Calibri" panose="020F0502020204030204" pitchFamily="34" charset="0"/>
              </a:rPr>
              <a:t>R                    PS        FS  </a:t>
            </a:r>
          </a:p>
        </p:txBody>
      </p:sp>
      <p:cxnSp>
        <p:nvCxnSpPr>
          <p:cNvPr id="41" name="Straight Connector 40">
            <a:extLst>
              <a:ext uri="{FF2B5EF4-FFF2-40B4-BE49-F238E27FC236}">
                <a16:creationId xmlns:a16="http://schemas.microsoft.com/office/drawing/2014/main" id="{2A836B6B-B3E4-ACC0-93BE-BA58AAC87AC4}"/>
              </a:ext>
            </a:extLst>
          </p:cNvPr>
          <p:cNvCxnSpPr>
            <a:cxnSpLocks/>
          </p:cNvCxnSpPr>
          <p:nvPr/>
        </p:nvCxnSpPr>
        <p:spPr bwMode="auto">
          <a:xfrm>
            <a:off x="6197600" y="2579631"/>
            <a:ext cx="0" cy="2290380"/>
          </a:xfrm>
          <a:prstGeom prst="line">
            <a:avLst/>
          </a:prstGeom>
          <a:noFill/>
          <a:ln w="28575" cap="flat" cmpd="sng" algn="ctr">
            <a:solidFill>
              <a:schemeClr val="bg1"/>
            </a:solidFill>
            <a:prstDash val="sysDot"/>
            <a:round/>
            <a:headEnd type="none" w="med" len="med"/>
            <a:tailEnd type="none" w="med" len="med"/>
          </a:ln>
          <a:effectLst/>
        </p:spPr>
      </p:cxnSp>
      <p:sp>
        <p:nvSpPr>
          <p:cNvPr id="43" name="Rectangle 49">
            <a:extLst>
              <a:ext uri="{FF2B5EF4-FFF2-40B4-BE49-F238E27FC236}">
                <a16:creationId xmlns:a16="http://schemas.microsoft.com/office/drawing/2014/main" id="{6F940C5A-2BA4-285B-CC28-8FC6B6530D03}"/>
              </a:ext>
            </a:extLst>
          </p:cNvPr>
          <p:cNvSpPr>
            <a:spLocks noChangeArrowheads="1"/>
          </p:cNvSpPr>
          <p:nvPr/>
        </p:nvSpPr>
        <p:spPr bwMode="auto">
          <a:xfrm>
            <a:off x="4361302" y="2726907"/>
            <a:ext cx="4073254" cy="891687"/>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mn-lt"/>
                <a:ea typeface="Times New Roman" panose="02020603050405020304" pitchFamily="18" charset="0"/>
                <a:cs typeface="Arial" panose="020B0604020202020204" pitchFamily="34" charset="0"/>
              </a:rPr>
              <a:t>Rucaparib </a:t>
            </a:r>
            <a:r>
              <a:rPr kumimoji="0" lang="en-US" sz="1400" b="0" i="0" u="none" strike="noStrike" kern="1200" cap="none" spc="0" normalizeH="0" baseline="0" noProof="0" dirty="0">
                <a:ln>
                  <a:noFill/>
                </a:ln>
                <a:solidFill>
                  <a:prstClr val="white"/>
                </a:solidFill>
                <a:effectLst/>
                <a:uLnTx/>
                <a:uFillTx/>
                <a:latin typeface="+mn-lt"/>
                <a:ea typeface="Times New Roman" panose="02020603050405020304" pitchFamily="18" charset="0"/>
                <a:cs typeface="Arial" panose="020B0604020202020204" pitchFamily="34" charset="0"/>
              </a:rPr>
              <a:t>600 mg twice daily</a:t>
            </a:r>
            <a:r>
              <a:rPr lang="en-US" altLang="en-US" sz="1400" b="0" dirty="0">
                <a:solidFill>
                  <a:schemeClr val="tx1"/>
                </a:solidFill>
                <a:latin typeface="Calibri" panose="020F0502020204030204" pitchFamily="34" charset="0"/>
              </a:rPr>
              <a:t> </a:t>
            </a:r>
          </a:p>
        </p:txBody>
      </p:sp>
      <p:sp>
        <p:nvSpPr>
          <p:cNvPr id="44" name="Rectangle 50">
            <a:extLst>
              <a:ext uri="{FF2B5EF4-FFF2-40B4-BE49-F238E27FC236}">
                <a16:creationId xmlns:a16="http://schemas.microsoft.com/office/drawing/2014/main" id="{BAA59018-9A66-F018-35DA-DDAED2A2AC29}"/>
              </a:ext>
            </a:extLst>
          </p:cNvPr>
          <p:cNvSpPr>
            <a:spLocks noChangeArrowheads="1"/>
          </p:cNvSpPr>
          <p:nvPr/>
        </p:nvSpPr>
        <p:spPr bwMode="auto">
          <a:xfrm>
            <a:off x="4361302" y="3940936"/>
            <a:ext cx="1637030" cy="910950"/>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4050556"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prstClr val="white"/>
                </a:solidFill>
                <a:effectLst/>
                <a:uLnTx/>
                <a:uFillTx/>
                <a:latin typeface="+mn-lt"/>
                <a:ea typeface="+mn-ea"/>
                <a:cs typeface="Arial" panose="020B0604020202020204" pitchFamily="34" charset="0"/>
              </a:rPr>
              <a:t>Weekly paclitaxel </a:t>
            </a:r>
            <a:r>
              <a:rPr kumimoji="0" lang="en-GB" sz="1400" b="0" i="0" u="none" strike="noStrike" kern="0" cap="none" spc="0" normalizeH="0" baseline="0" noProof="0" dirty="0">
                <a:ln>
                  <a:noFill/>
                </a:ln>
                <a:solidFill>
                  <a:prstClr val="white"/>
                </a:solidFill>
                <a:effectLst/>
                <a:uLnTx/>
                <a:uFillTx/>
                <a:latin typeface="+mn-lt"/>
                <a:ea typeface="+mn-ea"/>
                <a:cs typeface="Arial" panose="020B0604020202020204" pitchFamily="34" charset="0"/>
              </a:rPr>
              <a:t>60-80 mg/m</a:t>
            </a:r>
            <a:r>
              <a:rPr kumimoji="0" lang="en-GB" sz="1400" b="0" i="0" u="none" strike="noStrike" kern="0" cap="none" spc="0" normalizeH="0" baseline="30000" noProof="0" dirty="0">
                <a:ln>
                  <a:noFill/>
                </a:ln>
                <a:solidFill>
                  <a:prstClr val="white"/>
                </a:solidFill>
                <a:effectLst/>
                <a:uLnTx/>
                <a:uFillTx/>
                <a:latin typeface="+mn-lt"/>
                <a:ea typeface="+mn-ea"/>
                <a:cs typeface="Arial" panose="020B0604020202020204" pitchFamily="34" charset="0"/>
              </a:rPr>
              <a:t>2</a:t>
            </a:r>
          </a:p>
        </p:txBody>
      </p:sp>
      <p:sp>
        <p:nvSpPr>
          <p:cNvPr id="45" name="Line 53">
            <a:extLst>
              <a:ext uri="{FF2B5EF4-FFF2-40B4-BE49-F238E27FC236}">
                <a16:creationId xmlns:a16="http://schemas.microsoft.com/office/drawing/2014/main" id="{A914CEF7-E207-829B-1F90-BF0683903919}"/>
              </a:ext>
            </a:extLst>
          </p:cNvPr>
          <p:cNvSpPr>
            <a:spLocks noChangeShapeType="1"/>
          </p:cNvSpPr>
          <p:nvPr/>
        </p:nvSpPr>
        <p:spPr bwMode="auto">
          <a:xfrm>
            <a:off x="3600101" y="3969790"/>
            <a:ext cx="761201" cy="23791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46" name="Line 54">
            <a:extLst>
              <a:ext uri="{FF2B5EF4-FFF2-40B4-BE49-F238E27FC236}">
                <a16:creationId xmlns:a16="http://schemas.microsoft.com/office/drawing/2014/main" id="{89CD3865-FC81-A9EF-FDDF-EC2D6E703F92}"/>
              </a:ext>
            </a:extLst>
          </p:cNvPr>
          <p:cNvSpPr>
            <a:spLocks noChangeShapeType="1"/>
          </p:cNvSpPr>
          <p:nvPr/>
        </p:nvSpPr>
        <p:spPr bwMode="auto">
          <a:xfrm flipV="1">
            <a:off x="3517065" y="3187503"/>
            <a:ext cx="785204" cy="21345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47" name="Text Box 45">
            <a:extLst>
              <a:ext uri="{FF2B5EF4-FFF2-40B4-BE49-F238E27FC236}">
                <a16:creationId xmlns:a16="http://schemas.microsoft.com/office/drawing/2014/main" id="{1FB1FED2-0B23-DAF5-3B36-0AA5C661EF66}"/>
              </a:ext>
            </a:extLst>
          </p:cNvPr>
          <p:cNvSpPr txBox="1">
            <a:spLocks noChangeArrowheads="1"/>
          </p:cNvSpPr>
          <p:nvPr/>
        </p:nvSpPr>
        <p:spPr bwMode="auto">
          <a:xfrm>
            <a:off x="645795" y="2332454"/>
            <a:ext cx="2990477"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a:t>
            </a:r>
            <a:r>
              <a:rPr lang="en-US" altLang="en-US" sz="1600" b="0" dirty="0">
                <a:solidFill>
                  <a:schemeClr val="bg1"/>
                </a:solidFill>
                <a:latin typeface="Calibri" panose="020F0502020204030204" pitchFamily="34" charset="0"/>
              </a:rPr>
              <a:t>relapsed, high-grade epithelial ovarian, fallopian tube or primary peritoneal cancer; ≥2 previous CT regimens, including ≥1 platinum-based regimen; deleterious germline </a:t>
            </a:r>
            <a:br>
              <a:rPr lang="en-US" altLang="en-US" sz="1600" b="0" dirty="0">
                <a:solidFill>
                  <a:schemeClr val="bg1"/>
                </a:solidFill>
                <a:latin typeface="Calibri" panose="020F0502020204030204" pitchFamily="34" charset="0"/>
              </a:rPr>
            </a:br>
            <a:r>
              <a:rPr lang="en-US" altLang="en-US" sz="1600" b="0" dirty="0">
                <a:solidFill>
                  <a:schemeClr val="bg1"/>
                </a:solidFill>
                <a:latin typeface="Calibri" panose="020F0502020204030204" pitchFamily="34" charset="0"/>
              </a:rPr>
              <a:t>or somatic BRCA mutation;</a:t>
            </a:r>
          </a:p>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no prior PARP inhibitor or single-agent paclitaxel treatment </a:t>
            </a:r>
            <a:br>
              <a:rPr lang="en-US"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(N = 349)</a:t>
            </a:r>
            <a:endParaRPr lang="en-US" altLang="en-US" sz="1600" b="0" dirty="0">
              <a:solidFill>
                <a:schemeClr val="bg1"/>
              </a:solidFill>
              <a:latin typeface="Calibri" panose="020F0502020204030204" pitchFamily="34" charset="0"/>
            </a:endParaRPr>
          </a:p>
        </p:txBody>
      </p:sp>
      <p:sp>
        <p:nvSpPr>
          <p:cNvPr id="48" name="Text Box 45">
            <a:extLst>
              <a:ext uri="{FF2B5EF4-FFF2-40B4-BE49-F238E27FC236}">
                <a16:creationId xmlns:a16="http://schemas.microsoft.com/office/drawing/2014/main" id="{6BD1F0FE-F6B4-6B41-A4F7-1C2F5ABC615E}"/>
              </a:ext>
            </a:extLst>
          </p:cNvPr>
          <p:cNvSpPr txBox="1">
            <a:spLocks noChangeArrowheads="1"/>
          </p:cNvSpPr>
          <p:nvPr/>
        </p:nvSpPr>
        <p:spPr bwMode="auto">
          <a:xfrm>
            <a:off x="9677400" y="3061536"/>
            <a:ext cx="206243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mn-lt"/>
                <a:ea typeface="+mn-ea"/>
                <a:cs typeface="Arial" panose="020B0604020202020204" pitchFamily="34" charset="0"/>
              </a:rPr>
              <a:t>Until radiologically confirmed disease progression, unacceptable toxicity, death or termination of study</a:t>
            </a:r>
          </a:p>
        </p:txBody>
      </p:sp>
      <p:cxnSp>
        <p:nvCxnSpPr>
          <p:cNvPr id="49" name="Straight Arrow Connector 48">
            <a:extLst>
              <a:ext uri="{FF2B5EF4-FFF2-40B4-BE49-F238E27FC236}">
                <a16:creationId xmlns:a16="http://schemas.microsoft.com/office/drawing/2014/main" id="{DC4C89F4-B1D7-1651-F22A-533413F68567}"/>
              </a:ext>
            </a:extLst>
          </p:cNvPr>
          <p:cNvCxnSpPr>
            <a:cxnSpLocks/>
          </p:cNvCxnSpPr>
          <p:nvPr/>
        </p:nvCxnSpPr>
        <p:spPr bwMode="auto">
          <a:xfrm>
            <a:off x="8434556" y="3773923"/>
            <a:ext cx="1242844" cy="9301"/>
          </a:xfrm>
          <a:prstGeom prst="straightConnector1">
            <a:avLst/>
          </a:prstGeom>
          <a:noFill/>
          <a:ln w="28575" cap="flat" cmpd="sng" algn="ctr">
            <a:solidFill>
              <a:schemeClr val="bg1"/>
            </a:solidFill>
            <a:prstDash val="solid"/>
            <a:round/>
            <a:headEnd type="none" w="med" len="med"/>
            <a:tailEnd type="triangle"/>
          </a:ln>
          <a:effectLst/>
        </p:spPr>
      </p:cxnSp>
      <p:sp>
        <p:nvSpPr>
          <p:cNvPr id="50" name="TextBox 49">
            <a:extLst>
              <a:ext uri="{FF2B5EF4-FFF2-40B4-BE49-F238E27FC236}">
                <a16:creationId xmlns:a16="http://schemas.microsoft.com/office/drawing/2014/main" id="{5B4AF90C-7B81-7737-E3E8-8D07C34B9682}"/>
              </a:ext>
            </a:extLst>
          </p:cNvPr>
          <p:cNvSpPr txBox="1"/>
          <p:nvPr/>
        </p:nvSpPr>
        <p:spPr bwMode="auto">
          <a:xfrm>
            <a:off x="3421860" y="3433740"/>
            <a:ext cx="761201" cy="371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i="1" dirty="0">
                <a:solidFill>
                  <a:schemeClr val="bg1"/>
                </a:solidFill>
                <a:latin typeface="Calibri" panose="020F0502020204030204" pitchFamily="34" charset="0"/>
              </a:rPr>
              <a:t>2:1</a:t>
            </a:r>
          </a:p>
        </p:txBody>
      </p:sp>
      <p:sp>
        <p:nvSpPr>
          <p:cNvPr id="51" name="Rectangle 50">
            <a:extLst>
              <a:ext uri="{FF2B5EF4-FFF2-40B4-BE49-F238E27FC236}">
                <a16:creationId xmlns:a16="http://schemas.microsoft.com/office/drawing/2014/main" id="{8D83C0B1-F0CB-A0B5-544E-015F4A67569B}"/>
              </a:ext>
            </a:extLst>
          </p:cNvPr>
          <p:cNvSpPr>
            <a:spLocks noChangeArrowheads="1"/>
          </p:cNvSpPr>
          <p:nvPr/>
        </p:nvSpPr>
        <p:spPr bwMode="auto">
          <a:xfrm>
            <a:off x="6193670" y="3935507"/>
            <a:ext cx="2240886" cy="916379"/>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defTabSz="4050556"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mn-lt"/>
                <a:ea typeface="+mn-ea"/>
                <a:cs typeface="Arial" panose="020B0604020202020204" pitchFamily="34" charset="0"/>
              </a:rPr>
              <a:t>Platinum-based CT</a:t>
            </a:r>
          </a:p>
          <a:p>
            <a:pPr marL="285750" indent="-285750" defTabSz="4050556" eaLnBrk="1" fontAlgn="auto" hangingPunct="1">
              <a:lnSpc>
                <a:spcPct val="100000"/>
              </a:lnSpc>
              <a:spcBef>
                <a:spcPts val="0"/>
              </a:spcBef>
              <a:spcAft>
                <a:spcPts val="0"/>
              </a:spcAft>
              <a:buClrTx/>
              <a:defRPr/>
            </a:pPr>
            <a:r>
              <a:rPr kumimoji="0" lang="en-US" sz="1400" b="1" i="0" u="none" strike="noStrike" kern="0" cap="none" spc="0" normalizeH="0" baseline="0" noProof="0" dirty="0">
                <a:ln>
                  <a:noFill/>
                </a:ln>
                <a:solidFill>
                  <a:prstClr val="white"/>
                </a:solidFill>
                <a:effectLst/>
                <a:uLnTx/>
                <a:uFillTx/>
                <a:latin typeface="+mn-lt"/>
                <a:ea typeface="+mn-ea"/>
                <a:cs typeface="Arial" panose="020B0604020202020204" pitchFamily="34" charset="0"/>
              </a:rPr>
              <a:t>Single-agent platinum or</a:t>
            </a:r>
          </a:p>
          <a:p>
            <a:pPr marL="285750" indent="-285750" defTabSz="4050556" eaLnBrk="1" fontAlgn="auto" hangingPunct="1">
              <a:lnSpc>
                <a:spcPct val="100000"/>
              </a:lnSpc>
              <a:spcBef>
                <a:spcPts val="0"/>
              </a:spcBef>
              <a:spcAft>
                <a:spcPts val="0"/>
              </a:spcAft>
              <a:buClrTx/>
              <a:defRPr/>
            </a:pPr>
            <a:r>
              <a:rPr kumimoji="0" lang="en-US" sz="1400" b="1" i="0" u="none" strike="noStrike" kern="0" cap="none" spc="0" normalizeH="0" baseline="0" noProof="0" dirty="0">
                <a:ln>
                  <a:noFill/>
                </a:ln>
                <a:solidFill>
                  <a:prstClr val="white"/>
                </a:solidFill>
                <a:effectLst/>
                <a:uLnTx/>
                <a:uFillTx/>
                <a:latin typeface="+mn-lt"/>
                <a:ea typeface="+mn-ea"/>
                <a:cs typeface="Arial" panose="020B0604020202020204" pitchFamily="34" charset="0"/>
              </a:rPr>
              <a:t>platinum-doublet</a:t>
            </a:r>
            <a:endParaRPr kumimoji="0" lang="en-GB" sz="1400" b="0" i="0" u="none" strike="noStrike" kern="0" cap="none" spc="0" normalizeH="0" baseline="30000" noProof="0" dirty="0">
              <a:ln>
                <a:noFill/>
              </a:ln>
              <a:solidFill>
                <a:prstClr val="white"/>
              </a:solidFill>
              <a:effectLst/>
              <a:uLnTx/>
              <a:uFillTx/>
              <a:latin typeface="+mn-lt"/>
              <a:ea typeface="+mn-ea"/>
              <a:cs typeface="Arial" panose="020B0604020202020204" pitchFamily="34" charset="0"/>
            </a:endParaRPr>
          </a:p>
        </p:txBody>
      </p:sp>
      <p:sp>
        <p:nvSpPr>
          <p:cNvPr id="52" name="Text Box 45">
            <a:extLst>
              <a:ext uri="{FF2B5EF4-FFF2-40B4-BE49-F238E27FC236}">
                <a16:creationId xmlns:a16="http://schemas.microsoft.com/office/drawing/2014/main" id="{12A86F39-5352-DCDE-C053-F45FC6053F6B}"/>
              </a:ext>
            </a:extLst>
          </p:cNvPr>
          <p:cNvSpPr txBox="1">
            <a:spLocks noChangeArrowheads="1"/>
          </p:cNvSpPr>
          <p:nvPr/>
        </p:nvSpPr>
        <p:spPr bwMode="auto">
          <a:xfrm>
            <a:off x="8434556" y="4454513"/>
            <a:ext cx="139553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mn-lt"/>
                <a:ea typeface="+mn-ea"/>
                <a:cs typeface="Arial" panose="020B0604020202020204" pitchFamily="34" charset="0"/>
              </a:rPr>
              <a:t>Optional crossover from CT to PARPi group</a:t>
            </a:r>
          </a:p>
        </p:txBody>
      </p:sp>
      <p:cxnSp>
        <p:nvCxnSpPr>
          <p:cNvPr id="53" name="Connector: Elbow 52">
            <a:extLst>
              <a:ext uri="{FF2B5EF4-FFF2-40B4-BE49-F238E27FC236}">
                <a16:creationId xmlns:a16="http://schemas.microsoft.com/office/drawing/2014/main" id="{97FF48C6-3D7A-7276-6055-A13B486003ED}"/>
              </a:ext>
            </a:extLst>
          </p:cNvPr>
          <p:cNvCxnSpPr>
            <a:stCxn id="51" idx="3"/>
            <a:endCxn id="43" idx="3"/>
          </p:cNvCxnSpPr>
          <p:nvPr/>
        </p:nvCxnSpPr>
        <p:spPr bwMode="auto">
          <a:xfrm flipV="1">
            <a:off x="8434556" y="3172751"/>
            <a:ext cx="12700" cy="1220946"/>
          </a:xfrm>
          <a:prstGeom prst="bentConnector3">
            <a:avLst>
              <a:gd name="adj1" fmla="val 4700000"/>
            </a:avLst>
          </a:prstGeom>
          <a:noFill/>
          <a:ln w="28575" cap="flat" cmpd="sng" algn="ctr">
            <a:solidFill>
              <a:schemeClr val="bg1"/>
            </a:solidFill>
            <a:prstDash val="solid"/>
            <a:round/>
            <a:headEnd type="none" w="med" len="med"/>
            <a:tailEnd type="triangle"/>
          </a:ln>
          <a:effectLst/>
        </p:spPr>
      </p:cxnSp>
      <p:sp>
        <p:nvSpPr>
          <p:cNvPr id="54" name="TextBox 53">
            <a:extLst>
              <a:ext uri="{FF2B5EF4-FFF2-40B4-BE49-F238E27FC236}">
                <a16:creationId xmlns:a16="http://schemas.microsoft.com/office/drawing/2014/main" id="{7E8B29A6-AA42-F13F-A57A-38AB7FCD6A61}"/>
              </a:ext>
            </a:extLst>
          </p:cNvPr>
          <p:cNvSpPr txBox="1"/>
          <p:nvPr/>
        </p:nvSpPr>
        <p:spPr bwMode="auto">
          <a:xfrm>
            <a:off x="5807864" y="3565044"/>
            <a:ext cx="386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or</a:t>
            </a:r>
          </a:p>
        </p:txBody>
      </p:sp>
      <p:sp>
        <p:nvSpPr>
          <p:cNvPr id="55" name="TextBox 54">
            <a:extLst>
              <a:ext uri="{FF2B5EF4-FFF2-40B4-BE49-F238E27FC236}">
                <a16:creationId xmlns:a16="http://schemas.microsoft.com/office/drawing/2014/main" id="{383CF548-DEFD-D43F-8F16-F751F7B694CF}"/>
              </a:ext>
            </a:extLst>
          </p:cNvPr>
          <p:cNvSpPr txBox="1"/>
          <p:nvPr/>
        </p:nvSpPr>
        <p:spPr bwMode="auto">
          <a:xfrm>
            <a:off x="4275554" y="2471841"/>
            <a:ext cx="5036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 mo</a:t>
            </a:r>
          </a:p>
        </p:txBody>
      </p:sp>
      <p:sp>
        <p:nvSpPr>
          <p:cNvPr id="56" name="TextBox 55">
            <a:extLst>
              <a:ext uri="{FF2B5EF4-FFF2-40B4-BE49-F238E27FC236}">
                <a16:creationId xmlns:a16="http://schemas.microsoft.com/office/drawing/2014/main" id="{DC6C323C-AB9B-FE60-7528-3E51E6DEAC60}"/>
              </a:ext>
            </a:extLst>
          </p:cNvPr>
          <p:cNvSpPr txBox="1"/>
          <p:nvPr/>
        </p:nvSpPr>
        <p:spPr bwMode="auto">
          <a:xfrm>
            <a:off x="5458379" y="2484381"/>
            <a:ext cx="5036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 mo</a:t>
            </a:r>
          </a:p>
        </p:txBody>
      </p:sp>
      <p:sp>
        <p:nvSpPr>
          <p:cNvPr id="57" name="TextBox 56">
            <a:extLst>
              <a:ext uri="{FF2B5EF4-FFF2-40B4-BE49-F238E27FC236}">
                <a16:creationId xmlns:a16="http://schemas.microsoft.com/office/drawing/2014/main" id="{46DB53F7-1CCE-BF53-4AC6-B28F4146CCBD}"/>
              </a:ext>
            </a:extLst>
          </p:cNvPr>
          <p:cNvSpPr txBox="1"/>
          <p:nvPr/>
        </p:nvSpPr>
        <p:spPr bwMode="auto">
          <a:xfrm>
            <a:off x="6229959" y="2492375"/>
            <a:ext cx="5822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 mo</a:t>
            </a:r>
          </a:p>
        </p:txBody>
      </p:sp>
      <p:cxnSp>
        <p:nvCxnSpPr>
          <p:cNvPr id="58" name="Straight Arrow Connector 57">
            <a:extLst>
              <a:ext uri="{FF2B5EF4-FFF2-40B4-BE49-F238E27FC236}">
                <a16:creationId xmlns:a16="http://schemas.microsoft.com/office/drawing/2014/main" id="{A37AB9FD-0035-1A06-A99A-ED66ABE928B1}"/>
              </a:ext>
            </a:extLst>
          </p:cNvPr>
          <p:cNvCxnSpPr>
            <a:cxnSpLocks/>
          </p:cNvCxnSpPr>
          <p:nvPr/>
        </p:nvCxnSpPr>
        <p:spPr bwMode="auto">
          <a:xfrm flipV="1">
            <a:off x="4363498" y="2490171"/>
            <a:ext cx="3979446" cy="30710"/>
          </a:xfrm>
          <a:prstGeom prst="straightConnector1">
            <a:avLst/>
          </a:prstGeom>
          <a:noFill/>
          <a:ln w="28575" cap="flat" cmpd="sng" algn="ctr">
            <a:solidFill>
              <a:schemeClr val="bg1"/>
            </a:solidFill>
            <a:prstDash val="solid"/>
            <a:round/>
            <a:headEnd type="none" w="med" len="med"/>
            <a:tailEnd type="triangle"/>
          </a:ln>
          <a:effectLst/>
        </p:spPr>
      </p:cxnSp>
      <p:sp>
        <p:nvSpPr>
          <p:cNvPr id="60" name="TextBox 59">
            <a:extLst>
              <a:ext uri="{FF2B5EF4-FFF2-40B4-BE49-F238E27FC236}">
                <a16:creationId xmlns:a16="http://schemas.microsoft.com/office/drawing/2014/main" id="{93DCF3FC-15A5-9B47-E77A-8B659F0BD8FA}"/>
              </a:ext>
            </a:extLst>
          </p:cNvPr>
          <p:cNvSpPr txBox="1"/>
          <p:nvPr/>
        </p:nvSpPr>
        <p:spPr bwMode="auto">
          <a:xfrm>
            <a:off x="8426744" y="2316756"/>
            <a:ext cx="14547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F/U 28 days after last treatment</a:t>
            </a:r>
          </a:p>
        </p:txBody>
      </p:sp>
      <p:sp>
        <p:nvSpPr>
          <p:cNvPr id="61" name="Rectangle 60">
            <a:extLst>
              <a:ext uri="{FF2B5EF4-FFF2-40B4-BE49-F238E27FC236}">
                <a16:creationId xmlns:a16="http://schemas.microsoft.com/office/drawing/2014/main" id="{5102E054-0D29-FBB9-79AC-917E33F4D15C}"/>
              </a:ext>
            </a:extLst>
          </p:cNvPr>
          <p:cNvSpPr>
            <a:spLocks/>
          </p:cNvSpPr>
          <p:nvPr/>
        </p:nvSpPr>
        <p:spPr bwMode="auto">
          <a:xfrm>
            <a:off x="6050086" y="5422392"/>
            <a:ext cx="5138613" cy="970028"/>
          </a:xfrm>
          <a:prstGeom prst="rect">
            <a:avLst/>
          </a:prstGeom>
          <a:no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TextBox 61">
            <a:extLst>
              <a:ext uri="{FF2B5EF4-FFF2-40B4-BE49-F238E27FC236}">
                <a16:creationId xmlns:a16="http://schemas.microsoft.com/office/drawing/2014/main" id="{4EFF716A-4877-058F-867D-164F6986CDFB}"/>
              </a:ext>
            </a:extLst>
          </p:cNvPr>
          <p:cNvSpPr txBox="1">
            <a:spLocks noGrp="1" noRot="1" noMove="1" noResize="1" noEditPoints="1" noAdjustHandles="1" noChangeArrowheads="1" noChangeShapeType="1"/>
          </p:cNvSpPr>
          <p:nvPr/>
        </p:nvSpPr>
        <p:spPr bwMode="auto">
          <a:xfrm>
            <a:off x="7314113" y="5110886"/>
            <a:ext cx="13692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i="1" dirty="0">
                <a:solidFill>
                  <a:schemeClr val="accent3"/>
                </a:solidFill>
                <a:latin typeface="Calibri" panose="020F0502020204030204" pitchFamily="34" charset="0"/>
              </a:rPr>
              <a:t>This Analysis</a:t>
            </a:r>
          </a:p>
        </p:txBody>
      </p:sp>
    </p:spTree>
    <p:extLst>
      <p:ext uri="{BB962C8B-B14F-4D97-AF65-F5344CB8AC3E}">
        <p14:creationId xmlns:p14="http://schemas.microsoft.com/office/powerpoint/2010/main" val="217246703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DADBC8-35DC-7DE1-F9D4-ED7D658FA75B}"/>
              </a:ext>
            </a:extLst>
          </p:cNvPr>
          <p:cNvSpPr>
            <a:spLocks noGrp="1"/>
          </p:cNvSpPr>
          <p:nvPr>
            <p:ph type="title"/>
          </p:nvPr>
        </p:nvSpPr>
        <p:spPr/>
        <p:txBody>
          <a:bodyPr/>
          <a:lstStyle/>
          <a:p>
            <a:r>
              <a:rPr lang="en-US" dirty="0"/>
              <a:t>ARIEL4 Final Results: Baseline Characteristics</a:t>
            </a:r>
          </a:p>
        </p:txBody>
      </p:sp>
      <p:sp>
        <p:nvSpPr>
          <p:cNvPr id="4" name="Text Box 15">
            <a:extLst>
              <a:ext uri="{FF2B5EF4-FFF2-40B4-BE49-F238E27FC236}">
                <a16:creationId xmlns:a16="http://schemas.microsoft.com/office/drawing/2014/main" id="{2BF6DE5D-9BFA-FD8F-D76D-D1A34D8635E2}"/>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Kristeleit. Lancet Oncol. 2022;23(4):465. NCT02855944. Oza. ESMO 2022. Abstr 518O.</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246E0A54-2444-0208-0520-1D85150D9D3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4FAC71F8-6E41-1D8A-EF14-5BDBA7D06C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FCBC600F-952F-62B0-CDC5-C2A6906545E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9" name="Table 8">
            <a:extLst>
              <a:ext uri="{FF2B5EF4-FFF2-40B4-BE49-F238E27FC236}">
                <a16:creationId xmlns:a16="http://schemas.microsoft.com/office/drawing/2014/main" id="{8411EE59-AEA9-082C-1B3D-00DB1A2B52C6}"/>
              </a:ext>
            </a:extLst>
          </p:cNvPr>
          <p:cNvGraphicFramePr>
            <a:graphicFrameLocks noGrp="1"/>
          </p:cNvGraphicFramePr>
          <p:nvPr>
            <p:extLst>
              <p:ext uri="{D42A27DB-BD31-4B8C-83A1-F6EECF244321}">
                <p14:modId xmlns:p14="http://schemas.microsoft.com/office/powerpoint/2010/main" val="2020980648"/>
              </p:ext>
            </p:extLst>
          </p:nvPr>
        </p:nvGraphicFramePr>
        <p:xfrm>
          <a:off x="713400" y="1052920"/>
          <a:ext cx="10754699" cy="4815840"/>
        </p:xfrm>
        <a:graphic>
          <a:graphicData uri="http://schemas.openxmlformats.org/drawingml/2006/table">
            <a:tbl>
              <a:tblPr firstRow="1" firstCol="1" bandRow="1"/>
              <a:tblGrid>
                <a:gridCol w="1896047">
                  <a:extLst>
                    <a:ext uri="{9D8B030D-6E8A-4147-A177-3AD203B41FA5}">
                      <a16:colId xmlns:a16="http://schemas.microsoft.com/office/drawing/2014/main" val="562063311"/>
                    </a:ext>
                  </a:extLst>
                </a:gridCol>
                <a:gridCol w="1494756">
                  <a:extLst>
                    <a:ext uri="{9D8B030D-6E8A-4147-A177-3AD203B41FA5}">
                      <a16:colId xmlns:a16="http://schemas.microsoft.com/office/drawing/2014/main" val="3777835826"/>
                    </a:ext>
                  </a:extLst>
                </a:gridCol>
                <a:gridCol w="1227316">
                  <a:extLst>
                    <a:ext uri="{9D8B030D-6E8A-4147-A177-3AD203B41FA5}">
                      <a16:colId xmlns:a16="http://schemas.microsoft.com/office/drawing/2014/main" val="2526343769"/>
                    </a:ext>
                  </a:extLst>
                </a:gridCol>
                <a:gridCol w="1227316">
                  <a:extLst>
                    <a:ext uri="{9D8B030D-6E8A-4147-A177-3AD203B41FA5}">
                      <a16:colId xmlns:a16="http://schemas.microsoft.com/office/drawing/2014/main" val="1355815675"/>
                    </a:ext>
                  </a:extLst>
                </a:gridCol>
                <a:gridCol w="1227316">
                  <a:extLst>
                    <a:ext uri="{9D8B030D-6E8A-4147-A177-3AD203B41FA5}">
                      <a16:colId xmlns:a16="http://schemas.microsoft.com/office/drawing/2014/main" val="588025781"/>
                    </a:ext>
                  </a:extLst>
                </a:gridCol>
                <a:gridCol w="1227316">
                  <a:extLst>
                    <a:ext uri="{9D8B030D-6E8A-4147-A177-3AD203B41FA5}">
                      <a16:colId xmlns:a16="http://schemas.microsoft.com/office/drawing/2014/main" val="787848751"/>
                    </a:ext>
                  </a:extLst>
                </a:gridCol>
                <a:gridCol w="1227316">
                  <a:extLst>
                    <a:ext uri="{9D8B030D-6E8A-4147-A177-3AD203B41FA5}">
                      <a16:colId xmlns:a16="http://schemas.microsoft.com/office/drawing/2014/main" val="1535410910"/>
                    </a:ext>
                  </a:extLst>
                </a:gridCol>
                <a:gridCol w="1227316">
                  <a:extLst>
                    <a:ext uri="{9D8B030D-6E8A-4147-A177-3AD203B41FA5}">
                      <a16:colId xmlns:a16="http://schemas.microsoft.com/office/drawing/2014/main" val="1234704105"/>
                    </a:ext>
                  </a:extLst>
                </a:gridCol>
              </a:tblGrid>
              <a:tr h="207296">
                <a:tc rowSpan="2"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a:lnSpc>
                          <a:spcPct val="100000"/>
                        </a:lnSpc>
                        <a:spcBef>
                          <a:spcPts val="0"/>
                        </a:spcBef>
                        <a:spcAft>
                          <a:spcPts val="0"/>
                        </a:spcAft>
                      </a:pPr>
                      <a:r>
                        <a:rPr lang="en-US" sz="1400" b="0" i="0" dirty="0">
                          <a:solidFill>
                            <a:schemeClr val="tx1"/>
                          </a:solidFill>
                          <a:effectLst/>
                          <a:latin typeface="+mn-lt"/>
                          <a:ea typeface="Calibri" panose="020F0502020204030204" pitchFamily="34" charset="0"/>
                          <a:cs typeface="Arial Narrow" panose="020B0604020202020204" pitchFamily="34" charset="0"/>
                        </a:rPr>
                        <a:t>Parameter</a:t>
                      </a:r>
                    </a:p>
                  </a:txBody>
                  <a:tcPr anchor="b">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hMerge="1">
                  <a:txBody>
                    <a:bodyPr/>
                    <a:lstStyle/>
                    <a:p>
                      <a:pPr marL="0" marR="0">
                        <a:lnSpc>
                          <a:spcPct val="100000"/>
                        </a:lnSpc>
                        <a:spcBef>
                          <a:spcPts val="0"/>
                        </a:spcBef>
                        <a:spcAft>
                          <a:spcPts val="0"/>
                        </a:spcAft>
                      </a:pPr>
                      <a:endParaRPr lang="en-US" sz="1400" b="0" i="0" dirty="0">
                        <a:solidFill>
                          <a:schemeClr val="tx1"/>
                        </a:solidFill>
                        <a:effectLst/>
                        <a:latin typeface="+mj-lt"/>
                        <a:ea typeface="Calibri" panose="020F0502020204030204" pitchFamily="34" charset="0"/>
                        <a:cs typeface="Arial Narrow" panose="020B0604020202020204" pitchFamily="34" charset="0"/>
                      </a:endParaRPr>
                    </a:p>
                  </a:txBody>
                  <a:tcPr anchor="b">
                    <a:lnL w="12700" cmpd="sng">
                      <a:noFill/>
                    </a:lnL>
                    <a:lnR w="12700" cmpd="sng">
                      <a:noFill/>
                    </a:lnR>
                    <a:lnT w="12700" cmpd="sng">
                      <a:noFill/>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algn="ctr">
                        <a:lnSpc>
                          <a:spcPct val="100000"/>
                        </a:lnSpc>
                        <a:spcBef>
                          <a:spcPts val="0"/>
                        </a:spcBef>
                        <a:spcAft>
                          <a:spcPts val="0"/>
                        </a:spcAft>
                      </a:pPr>
                      <a:r>
                        <a:rPr lang="en-US" sz="1400" b="1" i="0" kern="1200" dirty="0">
                          <a:solidFill>
                            <a:schemeClr val="tx1"/>
                          </a:solidFill>
                          <a:effectLst/>
                          <a:latin typeface="+mn-lt"/>
                          <a:cs typeface="Arial Narrow" panose="020B0604020202020204" pitchFamily="34" charset="0"/>
                        </a:rPr>
                        <a:t>Platinum Resistant</a:t>
                      </a:r>
                      <a:endParaRPr lang="en-US" sz="1400" b="1" i="0" dirty="0">
                        <a:solidFill>
                          <a:schemeClr val="tx1"/>
                        </a:solidFill>
                        <a:effectLst/>
                        <a:latin typeface="+mn-lt"/>
                        <a:ea typeface="Calibri" panose="020F0502020204030204" pitchFamily="34" charset="0"/>
                        <a:cs typeface="Arial Narrow" panose="020B0604020202020204" pitchFamily="34" charset="0"/>
                      </a:endParaRP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algn="ctr">
                        <a:lnSpc>
                          <a:spcPct val="100000"/>
                        </a:lnSpc>
                        <a:spcBef>
                          <a:spcPts val="0"/>
                        </a:spcBef>
                        <a:spcAft>
                          <a:spcPts val="0"/>
                        </a:spcAft>
                      </a:pPr>
                      <a:r>
                        <a:rPr lang="en-US" sz="1400" b="1" i="0" kern="1200" dirty="0">
                          <a:solidFill>
                            <a:schemeClr val="tx1"/>
                          </a:solidFill>
                          <a:effectLst/>
                          <a:latin typeface="+mn-lt"/>
                          <a:cs typeface="Arial Narrow" panose="020B0604020202020204" pitchFamily="34" charset="0"/>
                        </a:rPr>
                        <a:t>Partially Platinum Sensitive</a:t>
                      </a:r>
                      <a:endParaRPr lang="en-US" sz="1400" b="1" i="0" dirty="0">
                        <a:solidFill>
                          <a:schemeClr val="tx1"/>
                        </a:solidFill>
                        <a:effectLst/>
                        <a:latin typeface="+mn-lt"/>
                        <a:ea typeface="Calibri" panose="020F0502020204030204" pitchFamily="34" charset="0"/>
                        <a:cs typeface="Arial Narrow" panose="020B0604020202020204" pitchFamily="34" charset="0"/>
                      </a:endParaRP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algn="ctr">
                        <a:lnSpc>
                          <a:spcPct val="100000"/>
                        </a:lnSpc>
                        <a:spcBef>
                          <a:spcPts val="0"/>
                        </a:spcBef>
                        <a:spcAft>
                          <a:spcPts val="0"/>
                        </a:spcAft>
                      </a:pPr>
                      <a:r>
                        <a:rPr lang="en-US" sz="1400" b="1" i="0" dirty="0">
                          <a:solidFill>
                            <a:schemeClr val="tx1"/>
                          </a:solidFill>
                          <a:effectLst/>
                          <a:latin typeface="+mn-lt"/>
                          <a:ea typeface="Calibri" panose="020F0502020204030204" pitchFamily="34" charset="0"/>
                          <a:cs typeface="Arial Narrow" panose="020B0604020202020204" pitchFamily="34" charset="0"/>
                        </a:rPr>
                        <a:t>Fully </a:t>
                      </a:r>
                      <a:r>
                        <a:rPr lang="en-US" sz="1400" b="1" i="0" kern="1200" dirty="0">
                          <a:solidFill>
                            <a:schemeClr val="tx1"/>
                          </a:solidFill>
                          <a:effectLst/>
                          <a:latin typeface="+mn-lt"/>
                          <a:cs typeface="Arial Narrow" panose="020B0604020202020204" pitchFamily="34" charset="0"/>
                        </a:rPr>
                        <a:t>P</a:t>
                      </a:r>
                      <a:r>
                        <a:rPr lang="en-US" sz="1400" b="1" i="0" dirty="0">
                          <a:solidFill>
                            <a:schemeClr val="tx1"/>
                          </a:solidFill>
                          <a:effectLst/>
                          <a:latin typeface="+mn-lt"/>
                          <a:ea typeface="Calibri" panose="020F0502020204030204" pitchFamily="34" charset="0"/>
                          <a:cs typeface="Arial Narrow" panose="020B0604020202020204" pitchFamily="34" charset="0"/>
                        </a:rPr>
                        <a:t>latinum </a:t>
                      </a:r>
                      <a:r>
                        <a:rPr lang="en-US" sz="1400" b="1" i="0" kern="1200" dirty="0">
                          <a:solidFill>
                            <a:schemeClr val="tx1"/>
                          </a:solidFill>
                          <a:effectLst/>
                          <a:latin typeface="+mn-lt"/>
                          <a:cs typeface="Arial Narrow" panose="020B0604020202020204" pitchFamily="34" charset="0"/>
                        </a:rPr>
                        <a:t>S</a:t>
                      </a:r>
                      <a:r>
                        <a:rPr lang="en-US" sz="1400" b="1" i="0" dirty="0">
                          <a:solidFill>
                            <a:schemeClr val="tx1"/>
                          </a:solidFill>
                          <a:effectLst/>
                          <a:latin typeface="+mn-lt"/>
                          <a:ea typeface="Calibri" panose="020F0502020204030204" pitchFamily="34" charset="0"/>
                          <a:cs typeface="Arial Narrow" panose="020B0604020202020204" pitchFamily="34" charset="0"/>
                        </a:rPr>
                        <a:t>ensitive</a:t>
                      </a: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algn="ctr">
                        <a:lnSpc>
                          <a:spcPct val="107000"/>
                        </a:lnSpc>
                        <a:spcBef>
                          <a:spcPts val="0"/>
                        </a:spcBef>
                        <a:spcAft>
                          <a:spcPts val="0"/>
                        </a:spcAft>
                      </a:pPr>
                      <a:endParaRPr lang="en-US" sz="1000" dirty="0">
                        <a:effectLst/>
                        <a:latin typeface="+mn-lt"/>
                        <a:ea typeface="Calibri" panose="020F0502020204030204" pitchFamily="34" charset="0"/>
                        <a:cs typeface="Times New Roman" panose="02020603050405020304" pitchFamily="18" charset="0"/>
                      </a:endParaRPr>
                    </a:p>
                  </a:txBody>
                  <a:tcPr marL="60792" marR="60792" marT="0" marB="0" anchor="b">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2884782200"/>
                  </a:ext>
                </a:extLst>
              </a:tr>
              <a:tr h="352404">
                <a:tc gridSpan="2" vMerge="1">
                  <a:txBody>
                    <a:bodyPr/>
                    <a:lstStyle/>
                    <a:p>
                      <a:endParaRPr lang="en-US"/>
                    </a:p>
                  </a:txBody>
                  <a:tcPr/>
                </a:tc>
                <a:tc hMerge="1"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tx1"/>
                          </a:solidFill>
                          <a:effectLst/>
                          <a:latin typeface="+mn-lt"/>
                          <a:cs typeface="Arial Narrow" panose="020B0604020202020204" pitchFamily="34" charset="0"/>
                        </a:rPr>
                        <a:t>Rucaparib </a:t>
                      </a:r>
                      <a:br>
                        <a:rPr lang="en-US" sz="1400" b="0" i="0" dirty="0">
                          <a:solidFill>
                            <a:schemeClr val="tx1"/>
                          </a:solidFill>
                          <a:effectLst/>
                          <a:latin typeface="+mn-lt"/>
                          <a:cs typeface="Arial Narrow" panose="020B0604020202020204" pitchFamily="34" charset="0"/>
                        </a:rPr>
                      </a:br>
                      <a:r>
                        <a:rPr lang="en-US" sz="1400" b="0" i="0" dirty="0">
                          <a:solidFill>
                            <a:schemeClr val="tx1"/>
                          </a:solidFill>
                          <a:effectLst/>
                          <a:latin typeface="+mn-lt"/>
                          <a:cs typeface="Arial Narrow" panose="020B0604020202020204" pitchFamily="34" charset="0"/>
                        </a:rPr>
                        <a:t>(n = 120)</a:t>
                      </a:r>
                      <a:endParaRPr lang="en-US" sz="1400" b="0" i="0" dirty="0">
                        <a:solidFill>
                          <a:schemeClr val="tx1"/>
                        </a:solidFill>
                        <a:effectLst/>
                        <a:latin typeface="+mn-lt"/>
                        <a:ea typeface="Calibri" panose="020F0502020204030204" pitchFamily="34" charset="0"/>
                        <a:cs typeface="Arial Narrow" panose="020B0604020202020204" pitchFamily="34" charset="0"/>
                      </a:endParaRPr>
                    </a:p>
                  </a:txBody>
                  <a:tcPr>
                    <a:lnL w="12700" cap="flat" cmpd="sng" algn="ctr">
                      <a:no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tx1"/>
                          </a:solidFill>
                          <a:effectLst/>
                          <a:latin typeface="+mn-lt"/>
                          <a:cs typeface="Arial Narrow" panose="020B0604020202020204" pitchFamily="34" charset="0"/>
                        </a:rPr>
                        <a:t>CT</a:t>
                      </a:r>
                      <a:br>
                        <a:rPr lang="en-US" sz="1400" b="0" i="0" dirty="0">
                          <a:solidFill>
                            <a:schemeClr val="tx1"/>
                          </a:solidFill>
                          <a:effectLst/>
                          <a:latin typeface="+mn-lt"/>
                          <a:cs typeface="Arial Narrow" panose="020B0604020202020204" pitchFamily="34" charset="0"/>
                        </a:rPr>
                      </a:br>
                      <a:r>
                        <a:rPr lang="en-US" sz="1400" b="0" i="0" dirty="0">
                          <a:solidFill>
                            <a:schemeClr val="tx1"/>
                          </a:solidFill>
                          <a:effectLst/>
                          <a:latin typeface="+mn-lt"/>
                          <a:cs typeface="Arial Narrow" panose="020B0604020202020204" pitchFamily="34" charset="0"/>
                        </a:rPr>
                        <a:t>(n = 59)</a:t>
                      </a:r>
                      <a:endParaRPr lang="en-US" sz="1400" b="0" i="0" dirty="0">
                        <a:solidFill>
                          <a:schemeClr val="tx1"/>
                        </a:solidFill>
                        <a:effectLst/>
                        <a:latin typeface="+mn-lt"/>
                        <a:ea typeface="Calibri" panose="020F0502020204030204" pitchFamily="34" charset="0"/>
                        <a:cs typeface="Arial Narrow" panose="020B0604020202020204" pitchFamily="34" charset="0"/>
                      </a:endParaRPr>
                    </a:p>
                  </a:txBody>
                  <a:tcPr>
                    <a:lnL w="12700" cmpd="sng">
                      <a:noFill/>
                    </a:lnL>
                    <a:lnR w="12700" cmpd="sng">
                      <a:noFill/>
                    </a:lnR>
                    <a:lnT w="12700"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tx1"/>
                          </a:solidFill>
                          <a:effectLst/>
                          <a:latin typeface="+mn-lt"/>
                          <a:cs typeface="Arial Narrow" panose="020B0604020202020204" pitchFamily="34" charset="0"/>
                        </a:rPr>
                        <a:t>Rucaparib </a:t>
                      </a:r>
                      <a:br>
                        <a:rPr lang="en-US" sz="1400" b="0" i="0" dirty="0">
                          <a:solidFill>
                            <a:schemeClr val="tx1"/>
                          </a:solidFill>
                          <a:effectLst/>
                          <a:latin typeface="+mn-lt"/>
                          <a:cs typeface="Arial Narrow" panose="020B0604020202020204" pitchFamily="34" charset="0"/>
                        </a:rPr>
                      </a:br>
                      <a:r>
                        <a:rPr lang="en-US" sz="1400" b="0" i="0" dirty="0">
                          <a:solidFill>
                            <a:schemeClr val="tx1"/>
                          </a:solidFill>
                          <a:effectLst/>
                          <a:latin typeface="+mn-lt"/>
                          <a:cs typeface="Arial Narrow" panose="020B0604020202020204" pitchFamily="34" charset="0"/>
                        </a:rPr>
                        <a:t>(n = 65)</a:t>
                      </a:r>
                      <a:endParaRPr lang="en-US" sz="1400" b="0" i="0" dirty="0">
                        <a:solidFill>
                          <a:schemeClr val="tx1"/>
                        </a:solidFill>
                        <a:effectLst/>
                        <a:latin typeface="+mn-lt"/>
                        <a:ea typeface="Calibri" panose="020F0502020204030204" pitchFamily="34" charset="0"/>
                        <a:cs typeface="Arial Narrow" panose="020B0604020202020204" pitchFamily="34" charset="0"/>
                      </a:endParaRPr>
                    </a:p>
                  </a:txBody>
                  <a:tcPr>
                    <a:lnL w="12700" cmpd="sng">
                      <a:noFill/>
                    </a:lnL>
                    <a:lnR w="12700" cmpd="sng">
                      <a:noFill/>
                    </a:lnR>
                    <a:lnT w="12700"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tx1"/>
                          </a:solidFill>
                          <a:effectLst/>
                          <a:latin typeface="+mn-lt"/>
                          <a:cs typeface="Arial Narrow" panose="020B0604020202020204" pitchFamily="34" charset="0"/>
                        </a:rPr>
                        <a:t>CT</a:t>
                      </a:r>
                      <a:br>
                        <a:rPr lang="en-US" sz="1400" b="0" i="0" dirty="0">
                          <a:solidFill>
                            <a:schemeClr val="tx1"/>
                          </a:solidFill>
                          <a:effectLst/>
                          <a:latin typeface="+mn-lt"/>
                          <a:cs typeface="Arial Narrow" panose="020B0604020202020204" pitchFamily="34" charset="0"/>
                        </a:rPr>
                      </a:br>
                      <a:r>
                        <a:rPr lang="en-US" sz="1400" b="0" i="0" dirty="0">
                          <a:solidFill>
                            <a:schemeClr val="tx1"/>
                          </a:solidFill>
                          <a:effectLst/>
                          <a:latin typeface="+mn-lt"/>
                          <a:cs typeface="Arial Narrow" panose="020B0604020202020204" pitchFamily="34" charset="0"/>
                        </a:rPr>
                        <a:t>(n = 31)</a:t>
                      </a:r>
                      <a:endParaRPr lang="en-US" sz="1400" b="0" i="0" dirty="0">
                        <a:solidFill>
                          <a:schemeClr val="tx1"/>
                        </a:solidFill>
                        <a:effectLst/>
                        <a:latin typeface="+mn-lt"/>
                        <a:ea typeface="Calibri" panose="020F0502020204030204" pitchFamily="34" charset="0"/>
                        <a:cs typeface="Arial Narrow" panose="020B0604020202020204" pitchFamily="34" charset="0"/>
                      </a:endParaRPr>
                    </a:p>
                  </a:txBody>
                  <a:tcPr>
                    <a:lnL w="12700" cmpd="sng">
                      <a:noFill/>
                    </a:lnL>
                    <a:lnR w="12700" cmpd="sng">
                      <a:noFill/>
                    </a:lnR>
                    <a:lnT w="12700"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tx1"/>
                          </a:solidFill>
                          <a:effectLst/>
                          <a:latin typeface="+mn-lt"/>
                          <a:ea typeface="Calibri" panose="020F0502020204030204" pitchFamily="34" charset="0"/>
                          <a:cs typeface="Arial Narrow" panose="020B0604020202020204" pitchFamily="34" charset="0"/>
                        </a:rPr>
                        <a:t>Rucaparib </a:t>
                      </a:r>
                    </a:p>
                    <a:p>
                      <a:pPr marL="0" marR="0" algn="ctr">
                        <a:lnSpc>
                          <a:spcPct val="100000"/>
                        </a:lnSpc>
                        <a:spcBef>
                          <a:spcPts val="0"/>
                        </a:spcBef>
                        <a:spcAft>
                          <a:spcPts val="0"/>
                        </a:spcAft>
                      </a:pPr>
                      <a:r>
                        <a:rPr lang="en-US" sz="1400" b="0" i="0" dirty="0">
                          <a:solidFill>
                            <a:schemeClr val="tx1"/>
                          </a:solidFill>
                          <a:effectLst/>
                          <a:latin typeface="+mn-lt"/>
                          <a:ea typeface="Calibri" panose="020F0502020204030204" pitchFamily="34" charset="0"/>
                          <a:cs typeface="Arial Narrow" panose="020B0604020202020204" pitchFamily="34" charset="0"/>
                        </a:rPr>
                        <a:t>(n = 48)</a:t>
                      </a:r>
                    </a:p>
                  </a:txBody>
                  <a:tcPr>
                    <a:lnL w="12700" cmpd="sng">
                      <a:noFill/>
                    </a:lnL>
                    <a:lnR w="12700" cmpd="sng">
                      <a:noFill/>
                    </a:lnR>
                    <a:lnT w="12700"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tx1"/>
                          </a:solidFill>
                          <a:effectLst/>
                          <a:latin typeface="+mn-lt"/>
                          <a:ea typeface="Calibri" panose="020F0502020204030204" pitchFamily="34" charset="0"/>
                          <a:cs typeface="Arial Narrow" panose="020B0604020202020204" pitchFamily="34" charset="0"/>
                        </a:rPr>
                        <a:t>CT</a:t>
                      </a:r>
                      <a:br>
                        <a:rPr lang="en-US" sz="1400" b="0" i="0" dirty="0">
                          <a:solidFill>
                            <a:schemeClr val="tx1"/>
                          </a:solidFill>
                          <a:effectLst/>
                          <a:latin typeface="+mn-lt"/>
                          <a:ea typeface="Calibri" panose="020F0502020204030204" pitchFamily="34" charset="0"/>
                          <a:cs typeface="Arial Narrow" panose="020B0604020202020204" pitchFamily="34" charset="0"/>
                        </a:rPr>
                      </a:br>
                      <a:r>
                        <a:rPr lang="en-US" sz="1400" b="0" i="0" dirty="0">
                          <a:solidFill>
                            <a:schemeClr val="tx1"/>
                          </a:solidFill>
                          <a:effectLst/>
                          <a:latin typeface="+mn-lt"/>
                          <a:ea typeface="Calibri" panose="020F0502020204030204" pitchFamily="34" charset="0"/>
                          <a:cs typeface="Arial Narrow" panose="020B0604020202020204" pitchFamily="34" charset="0"/>
                        </a:rPr>
                        <a:t>(n = 26)</a:t>
                      </a:r>
                    </a:p>
                  </a:txBody>
                  <a:tcPr>
                    <a:lnL w="12700" cmpd="sng">
                      <a:noFill/>
                    </a:lnL>
                    <a:lnR w="12700" cmpd="sng">
                      <a:noFill/>
                    </a:lnR>
                    <a:lnT w="12700"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846550613"/>
                  </a:ext>
                </a:extLst>
              </a:tr>
              <a:tr h="207296">
                <a:tc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a:lnSpc>
                          <a:spcPct val="100000"/>
                        </a:lnSpc>
                        <a:spcBef>
                          <a:spcPts val="0"/>
                        </a:spcBef>
                        <a:spcAft>
                          <a:spcPts val="0"/>
                        </a:spcAft>
                      </a:pPr>
                      <a:r>
                        <a:rPr lang="en-US" sz="1400" b="1" i="0" kern="1200" dirty="0">
                          <a:solidFill>
                            <a:schemeClr val="bg1"/>
                          </a:solidFill>
                          <a:effectLst/>
                          <a:latin typeface="+mn-lt"/>
                          <a:cs typeface="Arial Narrow" panose="020B0604020202020204" pitchFamily="34" charset="0"/>
                        </a:rPr>
                        <a:t>Median age, y (range)</a:t>
                      </a:r>
                      <a:endParaRPr lang="en-US" sz="1400" b="1"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hMerge="1">
                  <a:txBody>
                    <a:bodyPr/>
                    <a:lstStyle/>
                    <a:p>
                      <a:pPr marL="0" marR="0">
                        <a:lnSpc>
                          <a:spcPct val="100000"/>
                        </a:lnSpc>
                        <a:spcBef>
                          <a:spcPts val="0"/>
                        </a:spcBef>
                        <a:spcAft>
                          <a:spcPts val="0"/>
                        </a:spcAft>
                      </a:pPr>
                      <a:endParaRPr lang="en-US" sz="1400" b="1"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56.0 (38-81)</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59.0 (42-85)</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58.0 (42-74)</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62.0 (45-73)</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60.0 (41-75)</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57.0 (38-77)</a:t>
                      </a:r>
                    </a:p>
                  </a:txBody>
                  <a:tcPr anchor="ctr">
                    <a:lnL w="12700" cmpd="sng">
                      <a:noFill/>
                    </a:lnL>
                    <a:lnR w="12700" cmpd="sng">
                      <a:noFill/>
                    </a:lnR>
                    <a:lnT w="285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03941420"/>
                  </a:ext>
                </a:extLst>
              </a:tr>
              <a:tr h="207296">
                <a:tc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a:lnSpc>
                          <a:spcPct val="100000"/>
                        </a:lnSpc>
                        <a:spcBef>
                          <a:spcPts val="0"/>
                        </a:spcBef>
                        <a:spcAft>
                          <a:spcPts val="0"/>
                        </a:spcAft>
                      </a:pPr>
                      <a:r>
                        <a:rPr lang="en-US" sz="1400" b="1" i="0" kern="1200" dirty="0">
                          <a:solidFill>
                            <a:schemeClr val="bg1"/>
                          </a:solidFill>
                          <a:effectLst/>
                          <a:latin typeface="+mn-lt"/>
                          <a:cs typeface="Arial Narrow" panose="020B0604020202020204" pitchFamily="34" charset="0"/>
                        </a:rPr>
                        <a:t>ECOG PS 0, n (%)</a:t>
                      </a:r>
                      <a:endParaRPr lang="en-US" sz="1400" b="1"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hMerge="1">
                  <a:txBody>
                    <a:bodyPr/>
                    <a:lstStyle/>
                    <a:p>
                      <a:pPr marL="0" marR="0">
                        <a:lnSpc>
                          <a:spcPct val="100000"/>
                        </a:lnSpc>
                        <a:spcBef>
                          <a:spcPts val="0"/>
                        </a:spcBef>
                        <a:spcAft>
                          <a:spcPts val="0"/>
                        </a:spcAft>
                      </a:pPr>
                      <a:endParaRPr lang="en-US" sz="1400" b="1"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64 (53.3)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37 (62.7)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31 (47.7)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17 (54.8)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30 (62.5)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18 (69.2)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39585783"/>
                  </a:ext>
                </a:extLst>
              </a:tr>
              <a:tr h="207296">
                <a:tc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a:lnSpc>
                          <a:spcPct val="100000"/>
                        </a:lnSpc>
                        <a:spcBef>
                          <a:spcPts val="0"/>
                        </a:spcBef>
                        <a:spcAft>
                          <a:spcPts val="0"/>
                        </a:spcAft>
                      </a:pPr>
                      <a:r>
                        <a:rPr lang="en-US" sz="1400" b="1" i="0" kern="1200" dirty="0">
                          <a:solidFill>
                            <a:schemeClr val="bg1"/>
                          </a:solidFill>
                          <a:effectLst/>
                          <a:latin typeface="+mn-lt"/>
                          <a:cs typeface="Arial Narrow" panose="020B0604020202020204" pitchFamily="34" charset="0"/>
                        </a:rPr>
                        <a:t>Median time since diagnosis, mo (range)</a:t>
                      </a:r>
                      <a:endParaRPr lang="en-US" sz="1400" b="1"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marL="0" marR="0">
                        <a:lnSpc>
                          <a:spcPct val="100000"/>
                        </a:lnSpc>
                        <a:spcBef>
                          <a:spcPts val="0"/>
                        </a:spcBef>
                        <a:spcAft>
                          <a:spcPts val="0"/>
                        </a:spcAft>
                      </a:pPr>
                      <a:endParaRPr lang="en-US" sz="1400" b="1"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pPr>
                      <a:r>
                        <a:rPr lang="en-GB" sz="1400" b="0" i="0" kern="1200" dirty="0">
                          <a:solidFill>
                            <a:schemeClr val="bg1"/>
                          </a:solidFill>
                          <a:effectLst/>
                          <a:latin typeface="+mn-lt"/>
                          <a:ea typeface="+mn-ea"/>
                          <a:cs typeface="Arial Narrow" panose="020B0604020202020204" pitchFamily="34" charset="0"/>
                        </a:rPr>
                        <a:t>36 (13</a:t>
                      </a:r>
                      <a:r>
                        <a:rPr lang="en-US" sz="1400" b="0" i="0" dirty="0">
                          <a:solidFill>
                            <a:schemeClr val="bg1"/>
                          </a:solidFill>
                          <a:effectLst/>
                          <a:latin typeface="+mn-lt"/>
                          <a:cs typeface="Arial Narrow" panose="020B0604020202020204" pitchFamily="34" charset="0"/>
                        </a:rPr>
                        <a:t>-</a:t>
                      </a:r>
                      <a:r>
                        <a:rPr lang="en-GB" sz="1400" b="0" i="0" kern="1200" dirty="0">
                          <a:solidFill>
                            <a:schemeClr val="bg1"/>
                          </a:solidFill>
                          <a:effectLst/>
                          <a:latin typeface="+mn-lt"/>
                          <a:ea typeface="+mn-ea"/>
                          <a:cs typeface="Arial Narrow" panose="020B0604020202020204" pitchFamily="34" charset="0"/>
                        </a:rPr>
                        <a:t>146)</a:t>
                      </a:r>
                      <a:endParaRPr lang="en-US" sz="1400" b="0" i="0" kern="1200" dirty="0">
                        <a:solidFill>
                          <a:schemeClr val="bg1"/>
                        </a:solidFill>
                        <a:effectLst/>
                        <a:latin typeface="+mn-lt"/>
                        <a:ea typeface="+mn-ea"/>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35 (14</a:t>
                      </a:r>
                      <a:r>
                        <a:rPr lang="en-US" sz="1400" b="0" i="0" dirty="0">
                          <a:solidFill>
                            <a:schemeClr val="bg1"/>
                          </a:solidFill>
                          <a:effectLst/>
                          <a:latin typeface="+mn-lt"/>
                          <a:cs typeface="Arial Narrow" panose="020B0604020202020204" pitchFamily="34" charset="0"/>
                        </a:rPr>
                        <a:t>-</a:t>
                      </a:r>
                      <a:r>
                        <a:rPr lang="en-US" sz="1400" b="0" i="0" kern="1200" dirty="0">
                          <a:solidFill>
                            <a:schemeClr val="bg1"/>
                          </a:solidFill>
                          <a:effectLst/>
                          <a:latin typeface="+mn-lt"/>
                          <a:ea typeface="+mn-ea"/>
                          <a:cs typeface="Arial Narrow" panose="020B0604020202020204" pitchFamily="34" charset="0"/>
                        </a:rPr>
                        <a:t>119)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41 (17</a:t>
                      </a:r>
                      <a:r>
                        <a:rPr lang="en-US" sz="1400" b="0" i="0" dirty="0">
                          <a:solidFill>
                            <a:schemeClr val="bg1"/>
                          </a:solidFill>
                          <a:effectLst/>
                          <a:latin typeface="+mn-lt"/>
                          <a:cs typeface="Arial Narrow" panose="020B0604020202020204" pitchFamily="34" charset="0"/>
                        </a:rPr>
                        <a:t>-</a:t>
                      </a:r>
                      <a:r>
                        <a:rPr lang="en-US" sz="1400" b="0" i="0" kern="1200" dirty="0">
                          <a:solidFill>
                            <a:schemeClr val="bg1"/>
                          </a:solidFill>
                          <a:effectLst/>
                          <a:latin typeface="+mn-lt"/>
                          <a:ea typeface="+mn-ea"/>
                          <a:cs typeface="Arial Narrow" panose="020B0604020202020204" pitchFamily="34" charset="0"/>
                        </a:rPr>
                        <a:t>169)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43 (16</a:t>
                      </a:r>
                      <a:r>
                        <a:rPr lang="en-US" sz="1400" b="0" i="0" dirty="0">
                          <a:solidFill>
                            <a:schemeClr val="bg1"/>
                          </a:solidFill>
                          <a:effectLst/>
                          <a:latin typeface="+mn-lt"/>
                          <a:cs typeface="Arial Narrow" panose="020B0604020202020204" pitchFamily="34" charset="0"/>
                        </a:rPr>
                        <a:t>-1</a:t>
                      </a:r>
                      <a:r>
                        <a:rPr lang="en-US" sz="1400" b="0" i="0" kern="1200" dirty="0">
                          <a:solidFill>
                            <a:schemeClr val="bg1"/>
                          </a:solidFill>
                          <a:effectLst/>
                          <a:latin typeface="+mn-lt"/>
                          <a:ea typeface="+mn-ea"/>
                          <a:cs typeface="Arial Narrow" panose="020B0604020202020204" pitchFamily="34" charset="0"/>
                        </a:rPr>
                        <a:t>11)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59 (29-185)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62 (24-140)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88507398"/>
                  </a:ext>
                </a:extLst>
              </a:tr>
              <a:tr h="207296">
                <a:tc rowSpan="3">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1" i="0" kern="1200" dirty="0">
                          <a:solidFill>
                            <a:schemeClr val="bg1"/>
                          </a:solidFill>
                          <a:effectLst/>
                          <a:latin typeface="+mn-lt"/>
                          <a:ea typeface="+mn-ea"/>
                          <a:cs typeface="Arial Narrow" panose="020B0604020202020204" pitchFamily="34" charset="0"/>
                        </a:rPr>
                        <a:t>Prior CT regimens, n (%)</a:t>
                      </a:r>
                      <a:endParaRPr lang="en-US" sz="1400" b="1" i="0" kern="120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rowSpan="3">
                  <a:txBody>
                    <a:bodyPr/>
                    <a:lstStyle/>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n-lt"/>
                          <a:cs typeface="Arial Narrow" panose="020B0604020202020204" pitchFamily="34" charset="0"/>
                        </a:rPr>
                        <a:t>2</a:t>
                      </a:r>
                    </a:p>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n-lt"/>
                        </a:rPr>
                        <a:t>3-5</a:t>
                      </a:r>
                    </a:p>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n-lt"/>
                        </a:rPr>
                        <a:t>≥6</a:t>
                      </a:r>
                      <a:endParaRPr lang="en-US" sz="1400" b="0" i="0" dirty="0">
                        <a:solidFill>
                          <a:schemeClr val="bg1"/>
                        </a:solidFill>
                        <a:effectLst/>
                        <a:latin typeface="+mn-lt"/>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63 (52.5)</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30 (50.8)</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37 (56.9)</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19 (61.3)</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34 (70.8)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19 (73.1)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35999447"/>
                  </a:ext>
                </a:extLst>
              </a:tr>
              <a:tr h="207296">
                <a:tc vMerge="1">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j-lt"/>
                          <a:cs typeface="Arial Narrow" panose="020B0604020202020204" pitchFamily="34" charset="0"/>
                        </a:rPr>
                        <a:t>3–5</a:t>
                      </a:r>
                      <a:endParaRPr lang="en-US" sz="1400" b="0"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49 (40.8)</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26 (</a:t>
                      </a:r>
                      <a:r>
                        <a:rPr lang="en-US" sz="1400" b="0" i="0" strike="noStrike" dirty="0">
                          <a:solidFill>
                            <a:schemeClr val="bg1"/>
                          </a:solidFill>
                          <a:effectLst/>
                          <a:latin typeface="+mn-lt"/>
                          <a:cs typeface="Arial Narrow" panose="020B0604020202020204" pitchFamily="34" charset="0"/>
                        </a:rPr>
                        <a:t>44.1</a:t>
                      </a:r>
                      <a:r>
                        <a:rPr lang="en-US" sz="1400" b="0" i="0" dirty="0">
                          <a:solidFill>
                            <a:schemeClr val="bg1"/>
                          </a:solidFill>
                          <a:effectLst/>
                          <a:latin typeface="+mn-lt"/>
                          <a:cs typeface="Arial Narrow" panose="020B0604020202020204" pitchFamily="34" charset="0"/>
                        </a:rPr>
                        <a:t>)</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28 (43.1)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11 (35.5)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11 (22.9)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7 (26.9)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12233831"/>
                  </a:ext>
                </a:extLst>
              </a:tr>
              <a:tr h="207296">
                <a:tc vMerge="1">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j-lt"/>
                          <a:cs typeface="Arial Narrow" panose="020B0604020202020204" pitchFamily="34" charset="0"/>
                        </a:rPr>
                        <a:t>≥6</a:t>
                      </a:r>
                      <a:endParaRPr lang="en-US" sz="1400" b="0"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8 (6.7)</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3 (5.1)</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1 (3.2)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GB" sz="1400" b="0" i="0" kern="1200" dirty="0">
                          <a:solidFill>
                            <a:schemeClr val="bg1"/>
                          </a:solidFill>
                          <a:effectLst/>
                          <a:latin typeface="+mn-lt"/>
                          <a:ea typeface="+mn-ea"/>
                          <a:cs typeface="Arial Narrow" panose="020B0604020202020204" pitchFamily="34" charset="0"/>
                        </a:rPr>
                        <a:t>3 (6.3)</a:t>
                      </a:r>
                      <a:endParaRPr lang="en-US" sz="1400" b="0" i="0" kern="120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46877192"/>
                  </a:ext>
                </a:extLst>
              </a:tr>
              <a:tr h="207296">
                <a:tc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a:lnSpc>
                          <a:spcPct val="100000"/>
                        </a:lnSpc>
                        <a:spcBef>
                          <a:spcPts val="0"/>
                        </a:spcBef>
                        <a:spcAft>
                          <a:spcPts val="0"/>
                        </a:spcAft>
                      </a:pPr>
                      <a:r>
                        <a:rPr lang="en-US" sz="1400" b="1" i="0" kern="1200" dirty="0">
                          <a:solidFill>
                            <a:schemeClr val="bg1"/>
                          </a:solidFill>
                          <a:effectLst/>
                          <a:latin typeface="+mn-lt"/>
                          <a:cs typeface="Arial Narrow" panose="020B0604020202020204" pitchFamily="34" charset="0"/>
                        </a:rPr>
                        <a:t>Median previous plt-based tx, n (range)</a:t>
                      </a:r>
                      <a:endParaRPr lang="en-US" sz="1400" b="1"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marL="0" marR="0">
                        <a:lnSpc>
                          <a:spcPct val="100000"/>
                        </a:lnSpc>
                        <a:spcBef>
                          <a:spcPts val="0"/>
                        </a:spcBef>
                        <a:spcAft>
                          <a:spcPts val="0"/>
                        </a:spcAft>
                      </a:pPr>
                      <a:endParaRPr lang="en-US" sz="1400" b="1"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2 (1-6)</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2 (1-5)</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GB" sz="1400" b="0" i="0" kern="1200" dirty="0">
                          <a:solidFill>
                            <a:schemeClr val="bg1"/>
                          </a:solidFill>
                          <a:effectLst/>
                          <a:latin typeface="+mn-lt"/>
                          <a:ea typeface="+mn-ea"/>
                          <a:cs typeface="Arial Narrow" panose="020B0604020202020204" pitchFamily="34" charset="0"/>
                        </a:rPr>
                        <a:t>2 (1-4)</a:t>
                      </a:r>
                      <a:endParaRPr lang="en-US" sz="1400" b="0" i="0" kern="1200" dirty="0">
                        <a:solidFill>
                          <a:schemeClr val="bg1"/>
                        </a:solidFill>
                        <a:effectLst/>
                        <a:latin typeface="+mn-lt"/>
                        <a:ea typeface="+mn-ea"/>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GB" sz="1400" b="0" i="0" kern="1200" dirty="0">
                          <a:solidFill>
                            <a:schemeClr val="bg1"/>
                          </a:solidFill>
                          <a:effectLst/>
                          <a:latin typeface="+mn-lt"/>
                          <a:ea typeface="+mn-ea"/>
                          <a:cs typeface="Arial Narrow" panose="020B0604020202020204" pitchFamily="34" charset="0"/>
                        </a:rPr>
                        <a:t>2 (1-4)</a:t>
                      </a:r>
                      <a:endParaRPr lang="en-US" sz="1400" b="0" i="0" kern="1200" dirty="0">
                        <a:solidFill>
                          <a:schemeClr val="bg1"/>
                        </a:solidFill>
                        <a:effectLst/>
                        <a:latin typeface="+mn-lt"/>
                        <a:ea typeface="+mn-ea"/>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2 (1-6)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2 (1-4)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78204821"/>
                  </a:ext>
                </a:extLst>
              </a:tr>
              <a:tr h="207296">
                <a:tc rowSpan="3">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1" i="0" kern="1200" dirty="0">
                          <a:solidFill>
                            <a:schemeClr val="bg1"/>
                          </a:solidFill>
                          <a:effectLst/>
                          <a:latin typeface="+mn-lt"/>
                          <a:cs typeface="Arial Narrow" panose="020B0604020202020204" pitchFamily="34" charset="0"/>
                        </a:rPr>
                        <a:t>Previous platinum-based regimens, n (%)</a:t>
                      </a:r>
                      <a:endParaRPr lang="en-US" sz="1400" b="1" i="0" dirty="0">
                        <a:solidFill>
                          <a:schemeClr val="bg1"/>
                        </a:solidFill>
                        <a:effectLst/>
                        <a:latin typeface="+mn-lt"/>
                        <a:ea typeface="Calibri" panose="020F0502020204030204" pitchFamily="34" charset="0"/>
                        <a:cs typeface="Arial Narrow" panose="020B0604020202020204" pitchFamily="34" charset="0"/>
                      </a:endParaRPr>
                    </a:p>
                    <a:p>
                      <a:pPr marL="501015" marR="0" indent="-285750">
                        <a:lnSpc>
                          <a:spcPct val="100000"/>
                        </a:lnSpc>
                        <a:spcBef>
                          <a:spcPts val="0"/>
                        </a:spcBef>
                        <a:spcAft>
                          <a:spcPts val="0"/>
                        </a:spcAft>
                        <a:buFont typeface="Wingdings" panose="05000000000000000000" pitchFamily="2" charset="2"/>
                        <a:buChar char="§"/>
                      </a:pPr>
                      <a:endParaRPr lang="en-US" sz="1400" b="0" i="0" dirty="0">
                        <a:solidFill>
                          <a:schemeClr val="bg1"/>
                        </a:solidFill>
                        <a:effectLst/>
                        <a:latin typeface="+mn-lt"/>
                      </a:endParaRPr>
                    </a:p>
                  </a:txBody>
                  <a:tcPr anchor="ctr">
                    <a:lnL w="12700" cmpd="sng">
                      <a:noFill/>
                    </a:lnL>
                    <a:lnR w="12700" cmpd="sng">
                      <a:noFill/>
                      <a:prstDash val="solid"/>
                    </a:lnR>
                    <a:lnT w="12700" cmpd="sng">
                      <a:noFill/>
                    </a:lnT>
                    <a:lnB w="12700" cmpd="sng">
                      <a:noFill/>
                    </a:lnB>
                    <a:lnTlToBr w="12700" cmpd="sng">
                      <a:noFill/>
                      <a:prstDash val="solid"/>
                    </a:lnTlToBr>
                    <a:lnBlToTr w="12700" cmpd="sng">
                      <a:noFill/>
                      <a:prstDash val="solid"/>
                    </a:lnBlToTr>
                    <a:solidFill>
                      <a:schemeClr val="tx1">
                        <a:lumMod val="95000"/>
                      </a:schemeClr>
                    </a:solidFill>
                  </a:tcPr>
                </a:tc>
                <a:tc rowSpan="3">
                  <a:txBody>
                    <a:bodyPr/>
                    <a:lstStyle/>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n-lt"/>
                          <a:cs typeface="Arial Narrow" panose="020B0604020202020204" pitchFamily="34" charset="0"/>
                        </a:rPr>
                        <a:t>1</a:t>
                      </a:r>
                    </a:p>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n-lt"/>
                        </a:rPr>
                        <a:t>2</a:t>
                      </a:r>
                    </a:p>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n-lt"/>
                        </a:rPr>
                        <a:t>≥3</a:t>
                      </a:r>
                      <a:endParaRPr lang="en-US" sz="1400" b="0" i="0" dirty="0">
                        <a:solidFill>
                          <a:schemeClr val="bg1"/>
                        </a:solidFill>
                        <a:effectLst/>
                        <a:latin typeface="+mn-lt"/>
                      </a:endParaRPr>
                    </a:p>
                  </a:txBody>
                  <a:tcPr anchor="ctr">
                    <a:lnL w="12700" cmpd="sng">
                      <a:noFill/>
                      <a:prstDash val="solid"/>
                    </a:lnL>
                    <a:lnR w="12700" cmpd="sng">
                      <a:noFill/>
                      <a:prstDash val="soli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2 (1.7)</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1 (1.7)</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9 (13.8)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4 (12.9)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1 (2.1)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1 (3.8)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82983072"/>
                  </a:ext>
                </a:extLst>
              </a:tr>
              <a:tr h="207296">
                <a:tc vMerge="1">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j-lt"/>
                          <a:cs typeface="Arial Narrow" panose="020B0604020202020204" pitchFamily="34" charset="0"/>
                        </a:rPr>
                        <a:t>2</a:t>
                      </a:r>
                      <a:endParaRPr lang="en-US" sz="1400" b="0"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80 (66.7)</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36 (61.0)</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40 (61.5)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18 (58.1)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36 (75.0)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20 (76.9)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51188494"/>
                  </a:ext>
                </a:extLst>
              </a:tr>
              <a:tr h="207296">
                <a:tc vMerge="1">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j-lt"/>
                          <a:cs typeface="Arial Narrow" panose="020B0604020202020204" pitchFamily="34" charset="0"/>
                        </a:rPr>
                        <a:t>≥3</a:t>
                      </a:r>
                      <a:endParaRPr lang="en-US" sz="1400" b="0"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38 (31.7)</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22 (</a:t>
                      </a:r>
                      <a:r>
                        <a:rPr lang="en-US" sz="1400" b="0" i="0" strike="noStrike" dirty="0">
                          <a:solidFill>
                            <a:schemeClr val="bg1"/>
                          </a:solidFill>
                          <a:effectLst/>
                          <a:latin typeface="+mn-lt"/>
                          <a:cs typeface="Arial Narrow" panose="020B0604020202020204" pitchFamily="34" charset="0"/>
                        </a:rPr>
                        <a:t>37.3</a:t>
                      </a:r>
                      <a:r>
                        <a:rPr lang="en-US" sz="1400" b="0" i="0" dirty="0">
                          <a:solidFill>
                            <a:schemeClr val="bg1"/>
                          </a:solidFill>
                          <a:effectLst/>
                          <a:latin typeface="+mn-lt"/>
                          <a:cs typeface="Arial Narrow" panose="020B0604020202020204" pitchFamily="34" charset="0"/>
                        </a:rPr>
                        <a:t>)</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16 (24.6)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9 (29.0)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11 (22.9)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5 (19.2)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57679633"/>
                  </a:ext>
                </a:extLst>
              </a:tr>
              <a:tr h="207296">
                <a:tc row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400" b="1" i="0" kern="1200" dirty="0">
                          <a:solidFill>
                            <a:schemeClr val="bg1"/>
                          </a:solidFill>
                          <a:effectLst/>
                          <a:latin typeface="+mn-lt"/>
                          <a:cs typeface="Arial Narrow" panose="020B0604020202020204" pitchFamily="34" charset="0"/>
                        </a:rPr>
                        <a:t>Previous nonplatinum tx immediately before randomization, n (%)</a:t>
                      </a:r>
                      <a:endParaRPr lang="en-US" sz="1400" b="1" i="0" dirty="0">
                        <a:solidFill>
                          <a:schemeClr val="bg1"/>
                        </a:solidFill>
                        <a:effectLst/>
                        <a:latin typeface="+mn-lt"/>
                        <a:ea typeface="Calibri" panose="020F0502020204030204" pitchFamily="34" charset="0"/>
                        <a:cs typeface="Arial Narrow" panose="020B0604020202020204" pitchFamily="34" charset="0"/>
                      </a:endParaRPr>
                    </a:p>
                    <a:p>
                      <a:pPr marL="501015" marR="0" indent="-285750">
                        <a:lnSpc>
                          <a:spcPct val="100000"/>
                        </a:lnSpc>
                        <a:spcBef>
                          <a:spcPts val="0"/>
                        </a:spcBef>
                        <a:spcAft>
                          <a:spcPts val="0"/>
                        </a:spcAft>
                        <a:buFont typeface="Wingdings" panose="05000000000000000000" pitchFamily="2" charset="2"/>
                        <a:buChar char="§"/>
                      </a:pPr>
                      <a:endParaRPr lang="en-US" sz="1400" b="0" i="0" dirty="0">
                        <a:solidFill>
                          <a:schemeClr val="bg1"/>
                        </a:solidFill>
                        <a:effectLst/>
                        <a:latin typeface="+mn-lt"/>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rowSpan="2">
                  <a:txBody>
                    <a:bodyPr/>
                    <a:lstStyle/>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n-lt"/>
                          <a:cs typeface="Arial Narrow" panose="020B0604020202020204" pitchFamily="34" charset="0"/>
                        </a:rPr>
                        <a:t>0</a:t>
                      </a:r>
                    </a:p>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n-lt"/>
                        </a:rPr>
                        <a:t>≥1</a:t>
                      </a:r>
                      <a:endParaRPr lang="en-US" sz="1400" b="0" i="0" dirty="0">
                        <a:solidFill>
                          <a:schemeClr val="bg1"/>
                        </a:solidFill>
                        <a:effectLst/>
                        <a:latin typeface="+mn-lt"/>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95 (79.2)</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47 (79.7)</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GB" sz="1400" b="0" i="0" kern="1200" dirty="0">
                          <a:solidFill>
                            <a:schemeClr val="bg1"/>
                          </a:solidFill>
                          <a:effectLst/>
                          <a:latin typeface="+mn-lt"/>
                          <a:ea typeface="+mn-ea"/>
                          <a:cs typeface="Arial Narrow" panose="020B0604020202020204" pitchFamily="34" charset="0"/>
                        </a:rPr>
                        <a:t>42 (64.6)</a:t>
                      </a:r>
                      <a:endParaRPr lang="en-US" sz="1400" b="0" i="0" kern="1200" dirty="0">
                        <a:solidFill>
                          <a:schemeClr val="bg1"/>
                        </a:solidFill>
                        <a:effectLst/>
                        <a:latin typeface="+mn-lt"/>
                        <a:ea typeface="+mn-ea"/>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23 (74.2)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GB" sz="1400" b="0" i="0" kern="1200" dirty="0">
                          <a:solidFill>
                            <a:schemeClr val="bg1"/>
                          </a:solidFill>
                          <a:effectLst/>
                          <a:latin typeface="+mn-lt"/>
                          <a:ea typeface="+mn-ea"/>
                          <a:cs typeface="Arial Narrow" panose="020B0604020202020204" pitchFamily="34" charset="0"/>
                        </a:rPr>
                        <a:t>42 (87.5)</a:t>
                      </a:r>
                      <a:endParaRPr lang="en-US" sz="1400" b="0" i="0" kern="120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23 (88.5)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36218299"/>
                  </a:ext>
                </a:extLst>
              </a:tr>
              <a:tr h="435322">
                <a:tc vMerge="1">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501015" marR="0" indent="-285750">
                        <a:lnSpc>
                          <a:spcPct val="100000"/>
                        </a:lnSpc>
                        <a:spcBef>
                          <a:spcPts val="0"/>
                        </a:spcBef>
                        <a:spcAft>
                          <a:spcPts val="0"/>
                        </a:spcAft>
                        <a:buFont typeface="Wingdings" panose="05000000000000000000" pitchFamily="2" charset="2"/>
                        <a:buChar char="§"/>
                      </a:pPr>
                      <a:r>
                        <a:rPr lang="en-US" sz="1400" b="0" i="0" kern="1200" dirty="0">
                          <a:solidFill>
                            <a:schemeClr val="bg1"/>
                          </a:solidFill>
                          <a:effectLst/>
                          <a:latin typeface="+mj-lt"/>
                          <a:cs typeface="Arial Narrow" panose="020B0604020202020204" pitchFamily="34" charset="0"/>
                        </a:rPr>
                        <a:t>≥1</a:t>
                      </a:r>
                      <a:endParaRPr lang="en-US" sz="1400" b="0"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vMerge="1">
                  <a:txBody>
                    <a:bodyPr/>
                    <a:lstStyle/>
                    <a:p>
                      <a:pPr marL="501015" marR="0" indent="-285750">
                        <a:lnSpc>
                          <a:spcPct val="100000"/>
                        </a:lnSpc>
                        <a:spcBef>
                          <a:spcPts val="0"/>
                        </a:spcBef>
                        <a:spcAft>
                          <a:spcPts val="0"/>
                        </a:spcAft>
                        <a:buFont typeface="Wingdings" panose="05000000000000000000" pitchFamily="2" charset="2"/>
                        <a:buChar char="§"/>
                      </a:pPr>
                      <a:endParaRPr lang="en-US" sz="1400" b="0" i="0" dirty="0">
                        <a:solidFill>
                          <a:schemeClr val="bg1"/>
                        </a:solidFill>
                        <a:effectLst/>
                        <a:latin typeface="+mj-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25 (20.8)</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cs typeface="Arial Narrow" panose="020B0604020202020204" pitchFamily="34" charset="0"/>
                        </a:rPr>
                        <a:t>12 (20.3)</a:t>
                      </a:r>
                      <a:endParaRPr lang="en-US" sz="1400" b="0" i="0" dirty="0">
                        <a:solidFill>
                          <a:schemeClr val="bg1"/>
                        </a:solidFill>
                        <a:effectLst/>
                        <a:latin typeface="+mn-lt"/>
                        <a:ea typeface="Calibri" panose="020F0502020204030204" pitchFamily="34" charset="0"/>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mn-ea"/>
                          <a:cs typeface="Arial Narrow" panose="020B0604020202020204" pitchFamily="34" charset="0"/>
                        </a:rPr>
                        <a:t>23 (35.4)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GB" sz="1400" b="0" i="0" kern="1200" dirty="0">
                          <a:solidFill>
                            <a:schemeClr val="bg1"/>
                          </a:solidFill>
                          <a:effectLst/>
                          <a:latin typeface="+mn-lt"/>
                          <a:ea typeface="+mn-ea"/>
                          <a:cs typeface="Arial Narrow" panose="020B0604020202020204" pitchFamily="34" charset="0"/>
                        </a:rPr>
                        <a:t>8 (25.8)</a:t>
                      </a:r>
                      <a:endParaRPr lang="en-US" sz="1400" b="0" i="0" kern="1200" dirty="0">
                        <a:solidFill>
                          <a:schemeClr val="bg1"/>
                        </a:solidFill>
                        <a:effectLst/>
                        <a:latin typeface="+mn-lt"/>
                        <a:ea typeface="+mn-ea"/>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kern="1200" dirty="0">
                          <a:solidFill>
                            <a:schemeClr val="bg1"/>
                          </a:solidFill>
                          <a:effectLst/>
                          <a:latin typeface="+mn-lt"/>
                          <a:ea typeface="Calibri" panose="020F0502020204030204" pitchFamily="34" charset="0"/>
                          <a:cs typeface="Arial Narrow" panose="020B0604020202020204" pitchFamily="34" charset="0"/>
                        </a:rPr>
                        <a:t>6 (12.5)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0" i="0" dirty="0">
                          <a:solidFill>
                            <a:schemeClr val="bg1"/>
                          </a:solidFill>
                          <a:effectLst/>
                          <a:latin typeface="+mn-lt"/>
                          <a:ea typeface="Calibri" panose="020F0502020204030204" pitchFamily="34" charset="0"/>
                          <a:cs typeface="Arial Narrow" panose="020B0604020202020204" pitchFamily="34" charset="0"/>
                        </a:rPr>
                        <a:t>3 (11.5)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652194207"/>
                  </a:ext>
                </a:extLst>
              </a:tr>
            </a:tbl>
          </a:graphicData>
        </a:graphic>
      </p:graphicFrame>
      <p:sp>
        <p:nvSpPr>
          <p:cNvPr id="10" name="TextBox 9">
            <a:extLst>
              <a:ext uri="{FF2B5EF4-FFF2-40B4-BE49-F238E27FC236}">
                <a16:creationId xmlns:a16="http://schemas.microsoft.com/office/drawing/2014/main" id="{D849CB18-3647-92A4-1BFB-9FCB9EE7BDF7}"/>
              </a:ext>
            </a:extLst>
          </p:cNvPr>
          <p:cNvSpPr txBox="1"/>
          <p:nvPr/>
        </p:nvSpPr>
        <p:spPr bwMode="auto">
          <a:xfrm>
            <a:off x="767831" y="5846445"/>
            <a:ext cx="105563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Following progression, 49% of patients in the CT arm crossed over the rucaparib arm; 51% had plt resistant disease, 31% had partially plt-sensitive, and 18% had fully-sensitive disease</a:t>
            </a:r>
          </a:p>
        </p:txBody>
      </p:sp>
      <p:sp>
        <p:nvSpPr>
          <p:cNvPr id="11" name="TextBox 10">
            <a:extLst>
              <a:ext uri="{FF2B5EF4-FFF2-40B4-BE49-F238E27FC236}">
                <a16:creationId xmlns:a16="http://schemas.microsoft.com/office/drawing/2014/main" id="{F006D1C8-0A7F-DE00-E3FE-8449FBD9E878}"/>
              </a:ext>
            </a:extLst>
          </p:cNvPr>
          <p:cNvSpPr txBox="1"/>
          <p:nvPr/>
        </p:nvSpPr>
        <p:spPr bwMode="auto">
          <a:xfrm>
            <a:off x="6412120" y="6415924"/>
            <a:ext cx="28135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pPr>
            <a:r>
              <a:rPr lang="en-US" sz="1400" b="0" dirty="0">
                <a:solidFill>
                  <a:schemeClr val="bg1"/>
                </a:solidFill>
                <a:latin typeface="Calibri" panose="020F0502020204030204" pitchFamily="34" charset="0"/>
              </a:rPr>
              <a:t>Data cutoff: April 10, 2022</a:t>
            </a:r>
          </a:p>
        </p:txBody>
      </p:sp>
    </p:spTree>
    <p:extLst>
      <p:ext uri="{BB962C8B-B14F-4D97-AF65-F5344CB8AC3E}">
        <p14:creationId xmlns:p14="http://schemas.microsoft.com/office/powerpoint/2010/main" val="248977674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CF304-959D-5254-9C5F-C6C637EC4991}"/>
              </a:ext>
            </a:extLst>
          </p:cNvPr>
          <p:cNvSpPr>
            <a:spLocks noGrp="1"/>
          </p:cNvSpPr>
          <p:nvPr>
            <p:ph type="title"/>
          </p:nvPr>
        </p:nvSpPr>
        <p:spPr/>
        <p:txBody>
          <a:bodyPr/>
          <a:lstStyle/>
          <a:p>
            <a:r>
              <a:rPr lang="en-US" dirty="0"/>
              <a:t>ARIEL4 Final Results: </a:t>
            </a:r>
            <a:r>
              <a:rPr lang="en-GB" dirty="0"/>
              <a:t>Crossover and Subsequent Treatments	</a:t>
            </a:r>
            <a:endParaRPr lang="en-US" dirty="0"/>
          </a:p>
        </p:txBody>
      </p:sp>
      <p:sp>
        <p:nvSpPr>
          <p:cNvPr id="4" name="Text Box 15">
            <a:extLst>
              <a:ext uri="{FF2B5EF4-FFF2-40B4-BE49-F238E27FC236}">
                <a16:creationId xmlns:a16="http://schemas.microsoft.com/office/drawing/2014/main" id="{0B0382F4-1EB0-89A5-A7BE-5E962EE8047B}"/>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Oza. ESMO 2022. Abstr 518O.</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905C2A43-1D9F-C257-54EB-D599ABE064C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C15C320-B115-29F6-F3E0-B2D4C013C27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902A16AD-C45F-C1E2-1C1C-EADA59860A8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15" name="Table 8">
            <a:extLst>
              <a:ext uri="{FF2B5EF4-FFF2-40B4-BE49-F238E27FC236}">
                <a16:creationId xmlns:a16="http://schemas.microsoft.com/office/drawing/2014/main" id="{F3A8D4F5-57B8-1975-31B2-B0B9701F9466}"/>
              </a:ext>
            </a:extLst>
          </p:cNvPr>
          <p:cNvGraphicFramePr>
            <a:graphicFrameLocks/>
          </p:cNvGraphicFramePr>
          <p:nvPr>
            <p:extLst>
              <p:ext uri="{D42A27DB-BD31-4B8C-83A1-F6EECF244321}">
                <p14:modId xmlns:p14="http://schemas.microsoft.com/office/powerpoint/2010/main" val="1810515037"/>
              </p:ext>
            </p:extLst>
          </p:nvPr>
        </p:nvGraphicFramePr>
        <p:xfrm>
          <a:off x="738003" y="1420726"/>
          <a:ext cx="10744200" cy="4757890"/>
        </p:xfrm>
        <a:graphic>
          <a:graphicData uri="http://schemas.openxmlformats.org/drawingml/2006/table">
            <a:tbl>
              <a:tblPr firstRow="1" bandRow="1"/>
              <a:tblGrid>
                <a:gridCol w="3320132">
                  <a:extLst>
                    <a:ext uri="{9D8B030D-6E8A-4147-A177-3AD203B41FA5}">
                      <a16:colId xmlns:a16="http://schemas.microsoft.com/office/drawing/2014/main" val="1480263997"/>
                    </a:ext>
                  </a:extLst>
                </a:gridCol>
                <a:gridCol w="1233112">
                  <a:extLst>
                    <a:ext uri="{9D8B030D-6E8A-4147-A177-3AD203B41FA5}">
                      <a16:colId xmlns:a16="http://schemas.microsoft.com/office/drawing/2014/main" val="157972864"/>
                    </a:ext>
                  </a:extLst>
                </a:gridCol>
                <a:gridCol w="1314156">
                  <a:extLst>
                    <a:ext uri="{9D8B030D-6E8A-4147-A177-3AD203B41FA5}">
                      <a16:colId xmlns:a16="http://schemas.microsoft.com/office/drawing/2014/main" val="1649539541"/>
                    </a:ext>
                  </a:extLst>
                </a:gridCol>
                <a:gridCol w="1152068">
                  <a:extLst>
                    <a:ext uri="{9D8B030D-6E8A-4147-A177-3AD203B41FA5}">
                      <a16:colId xmlns:a16="http://schemas.microsoft.com/office/drawing/2014/main" val="450907517"/>
                    </a:ext>
                  </a:extLst>
                </a:gridCol>
                <a:gridCol w="1299032">
                  <a:extLst>
                    <a:ext uri="{9D8B030D-6E8A-4147-A177-3AD203B41FA5}">
                      <a16:colId xmlns:a16="http://schemas.microsoft.com/office/drawing/2014/main" val="1490096082"/>
                    </a:ext>
                  </a:extLst>
                </a:gridCol>
                <a:gridCol w="1167192">
                  <a:extLst>
                    <a:ext uri="{9D8B030D-6E8A-4147-A177-3AD203B41FA5}">
                      <a16:colId xmlns:a16="http://schemas.microsoft.com/office/drawing/2014/main" val="3884445433"/>
                    </a:ext>
                  </a:extLst>
                </a:gridCol>
                <a:gridCol w="1258508">
                  <a:extLst>
                    <a:ext uri="{9D8B030D-6E8A-4147-A177-3AD203B41FA5}">
                      <a16:colId xmlns:a16="http://schemas.microsoft.com/office/drawing/2014/main" val="755099614"/>
                    </a:ext>
                  </a:extLst>
                </a:gridCol>
              </a:tblGrid>
              <a:tr h="342490">
                <a:tc rowSpan="2">
                  <a:txBody>
                    <a:bodyPr/>
                    <a:lstStyle>
                      <a:lvl1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9pPr>
                    </a:lstStyle>
                    <a:p>
                      <a:r>
                        <a:rPr lang="en-GB" sz="1400" b="1" i="0" dirty="0">
                          <a:solidFill>
                            <a:schemeClr val="tx1"/>
                          </a:solidFill>
                          <a:latin typeface="+mn-lt"/>
                          <a:cs typeface="Arial Narrow" panose="020B0604020202020204" pitchFamily="34" charset="0"/>
                        </a:rPr>
                        <a:t>Parameter</a:t>
                      </a:r>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lvl1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9pPr>
                    </a:lstStyle>
                    <a:p>
                      <a:pPr algn="ctr"/>
                      <a:r>
                        <a:rPr lang="en-GB" sz="1400" b="1" i="0" dirty="0">
                          <a:solidFill>
                            <a:schemeClr val="tx1"/>
                          </a:solidFill>
                          <a:latin typeface="+mn-lt"/>
                          <a:cs typeface="Arial Narrow" panose="020B0604020202020204" pitchFamily="34" charset="0"/>
                        </a:rPr>
                        <a:t>Platinum </a:t>
                      </a:r>
                      <a:r>
                        <a:rPr lang="en-US" sz="1400" b="1" i="0" kern="1200" dirty="0">
                          <a:solidFill>
                            <a:schemeClr val="tx1"/>
                          </a:solidFill>
                          <a:effectLst/>
                          <a:latin typeface="+mn-lt"/>
                          <a:cs typeface="Arial Narrow" panose="020B0604020202020204" pitchFamily="34" charset="0"/>
                        </a:rPr>
                        <a:t>R</a:t>
                      </a:r>
                      <a:r>
                        <a:rPr lang="en-GB" sz="1400" b="1" i="0" dirty="0">
                          <a:solidFill>
                            <a:schemeClr val="tx1"/>
                          </a:solidFill>
                          <a:latin typeface="+mn-lt"/>
                          <a:cs typeface="Arial Narrow" panose="020B0604020202020204" pitchFamily="34" charset="0"/>
                        </a:rPr>
                        <a:t>esistant</a:t>
                      </a:r>
                    </a:p>
                  </a:txBody>
                  <a:tcPr anchor="ctr">
                    <a:lnL w="12700" cmpd="sng">
                      <a:noFill/>
                    </a:lnL>
                    <a:lnR w="12700" cmpd="sng">
                      <a:noFill/>
                    </a:lnR>
                    <a:lnT w="381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GB" sz="1200" b="0" dirty="0">
                        <a:solidFill>
                          <a:schemeClr val="bg1"/>
                        </a:solidFill>
                      </a:endParaRPr>
                    </a:p>
                  </a:txBody>
                  <a:tcPr anchor="ctr">
                    <a:lnT w="38100" cap="flat" cmpd="sng" algn="ctr">
                      <a:no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0B299"/>
                    </a:solidFill>
                  </a:tcPr>
                </a:tc>
                <a:tc gridSpan="2">
                  <a:txBody>
                    <a:bodyPr/>
                    <a:lstStyle>
                      <a:lvl1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9pPr>
                    </a:lstStyle>
                    <a:p>
                      <a:pPr algn="ctr"/>
                      <a:r>
                        <a:rPr lang="en-GB" sz="1400" b="1" i="0" dirty="0">
                          <a:solidFill>
                            <a:schemeClr val="tx1"/>
                          </a:solidFill>
                          <a:latin typeface="+mn-lt"/>
                          <a:cs typeface="Arial Narrow" panose="020B0604020202020204" pitchFamily="34" charset="0"/>
                        </a:rPr>
                        <a:t>Partially </a:t>
                      </a:r>
                      <a:r>
                        <a:rPr lang="en-US" sz="1400" b="1" i="0" kern="1200" dirty="0">
                          <a:solidFill>
                            <a:schemeClr val="tx1"/>
                          </a:solidFill>
                          <a:effectLst/>
                          <a:latin typeface="+mn-lt"/>
                          <a:cs typeface="Arial Narrow" panose="020B0604020202020204" pitchFamily="34" charset="0"/>
                        </a:rPr>
                        <a:t>P</a:t>
                      </a:r>
                      <a:r>
                        <a:rPr lang="en-GB" sz="1400" b="1" i="0" dirty="0">
                          <a:solidFill>
                            <a:schemeClr val="tx1"/>
                          </a:solidFill>
                          <a:latin typeface="+mn-lt"/>
                          <a:cs typeface="Arial Narrow" panose="020B0604020202020204" pitchFamily="34" charset="0"/>
                        </a:rPr>
                        <a:t>latinum </a:t>
                      </a:r>
                      <a:r>
                        <a:rPr lang="en-US" sz="1400" b="1" i="0" kern="1200" dirty="0">
                          <a:solidFill>
                            <a:schemeClr val="tx1"/>
                          </a:solidFill>
                          <a:effectLst/>
                          <a:latin typeface="+mn-lt"/>
                          <a:cs typeface="Arial Narrow" panose="020B0604020202020204" pitchFamily="34" charset="0"/>
                        </a:rPr>
                        <a:t>S</a:t>
                      </a:r>
                      <a:r>
                        <a:rPr lang="en-GB" sz="1400" b="1" i="0" dirty="0">
                          <a:solidFill>
                            <a:schemeClr val="tx1"/>
                          </a:solidFill>
                          <a:latin typeface="+mn-lt"/>
                          <a:cs typeface="Arial Narrow" panose="020B0604020202020204" pitchFamily="34" charset="0"/>
                        </a:rPr>
                        <a:t>ensitive</a:t>
                      </a:r>
                    </a:p>
                  </a:txBody>
                  <a:tcPr anchor="ctr">
                    <a:lnL w="12700" cmpd="sng">
                      <a:noFill/>
                    </a:lnL>
                    <a:lnR w="12700" cmpd="sng">
                      <a:noFill/>
                    </a:lnR>
                    <a:lnT w="381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GB" sz="1200" b="0" dirty="0">
                        <a:solidFill>
                          <a:schemeClr val="bg1"/>
                        </a:solidFill>
                      </a:endParaRPr>
                    </a:p>
                  </a:txBody>
                  <a:tcPr anchor="ctr">
                    <a:lnT w="38100" cap="flat" cmpd="sng" algn="ctr">
                      <a:no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0B299"/>
                    </a:solidFill>
                  </a:tcPr>
                </a:tc>
                <a:tc gridSpan="2">
                  <a:txBody>
                    <a:bodyPr/>
                    <a:lstStyle>
                      <a:lvl1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1" i="0" u="none" strike="noStrike" cap="none">
                          <a:solidFill>
                            <a:schemeClr val="lt1"/>
                          </a:solidFill>
                          <a:latin typeface="Arial" panose="020B0604020202020204"/>
                          <a:sym typeface="Arial"/>
                        </a:defRPr>
                      </a:lvl9pPr>
                    </a:lstStyle>
                    <a:p>
                      <a:pPr algn="ctr"/>
                      <a:r>
                        <a:rPr lang="en-GB" sz="1400" b="1" i="0" dirty="0">
                          <a:solidFill>
                            <a:schemeClr val="tx1"/>
                          </a:solidFill>
                          <a:latin typeface="+mn-lt"/>
                          <a:cs typeface="Arial Narrow" panose="020B0604020202020204" pitchFamily="34" charset="0"/>
                        </a:rPr>
                        <a:t>Fully </a:t>
                      </a:r>
                      <a:r>
                        <a:rPr lang="en-US" sz="1400" b="1" i="0" kern="1200" dirty="0">
                          <a:solidFill>
                            <a:schemeClr val="tx1"/>
                          </a:solidFill>
                          <a:effectLst/>
                          <a:latin typeface="+mn-lt"/>
                          <a:cs typeface="Arial Narrow" panose="020B0604020202020204" pitchFamily="34" charset="0"/>
                        </a:rPr>
                        <a:t>P</a:t>
                      </a:r>
                      <a:r>
                        <a:rPr lang="en-GB" sz="1400" b="1" i="0" dirty="0">
                          <a:solidFill>
                            <a:schemeClr val="tx1"/>
                          </a:solidFill>
                          <a:latin typeface="+mn-lt"/>
                          <a:cs typeface="Arial Narrow" panose="020B0604020202020204" pitchFamily="34" charset="0"/>
                        </a:rPr>
                        <a:t>latinum </a:t>
                      </a:r>
                      <a:r>
                        <a:rPr lang="en-US" sz="1400" b="1" i="0" kern="1200" dirty="0">
                          <a:solidFill>
                            <a:schemeClr val="tx1"/>
                          </a:solidFill>
                          <a:effectLst/>
                          <a:latin typeface="+mn-lt"/>
                          <a:cs typeface="Arial Narrow" panose="020B0604020202020204" pitchFamily="34" charset="0"/>
                        </a:rPr>
                        <a:t>S</a:t>
                      </a:r>
                      <a:r>
                        <a:rPr lang="en-GB" sz="1400" b="1" i="0" dirty="0">
                          <a:solidFill>
                            <a:schemeClr val="tx1"/>
                          </a:solidFill>
                          <a:latin typeface="+mn-lt"/>
                          <a:cs typeface="Arial Narrow" panose="020B0604020202020204" pitchFamily="34" charset="0"/>
                        </a:rPr>
                        <a:t>ensitive</a:t>
                      </a:r>
                    </a:p>
                  </a:txBody>
                  <a:tcPr anchor="ctr">
                    <a:lnL w="12700" cmpd="sng">
                      <a:noFill/>
                    </a:lnL>
                    <a:lnR w="12700" cmpd="sng">
                      <a:noFill/>
                    </a:lnR>
                    <a:lnT w="381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GB" sz="1200" b="0" dirty="0">
                        <a:solidFill>
                          <a:schemeClr val="bg1"/>
                        </a:solidFill>
                      </a:endParaRPr>
                    </a:p>
                  </a:txBody>
                  <a:tcPr anchor="ctr">
                    <a:lnT w="38100" cap="flat" cmpd="sng" algn="ctr">
                      <a:no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00B299"/>
                    </a:solidFill>
                  </a:tcPr>
                </a:tc>
                <a:extLst>
                  <a:ext uri="{0D108BD9-81ED-4DB2-BD59-A6C34878D82A}">
                    <a16:rowId xmlns:a16="http://schemas.microsoft.com/office/drawing/2014/main" val="3827762606"/>
                  </a:ext>
                </a:extLst>
              </a:tr>
              <a:tr h="448143">
                <a:tc vMerge="1">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endParaRPr lang="en-GB" sz="1400" b="1" i="0" dirty="0">
                        <a:solidFill>
                          <a:schemeClr val="tx1"/>
                        </a:solidFill>
                        <a:latin typeface="+mn-lt"/>
                        <a:cs typeface="Arial Narrow" panose="020B0604020202020204" pitchFamily="34" charset="0"/>
                      </a:endParaRPr>
                    </a:p>
                  </a:txBody>
                  <a:tcP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tx1"/>
                          </a:solidFill>
                          <a:latin typeface="+mn-lt"/>
                          <a:cs typeface="Arial Narrow" panose="020B0604020202020204" pitchFamily="34" charset="0"/>
                        </a:rPr>
                        <a:t>Rucaparib </a:t>
                      </a:r>
                    </a:p>
                    <a:p>
                      <a:pPr algn="ctr"/>
                      <a:r>
                        <a:rPr lang="en-GB" sz="1400" b="0" i="0" dirty="0">
                          <a:solidFill>
                            <a:schemeClr val="tx1"/>
                          </a:solidFill>
                          <a:latin typeface="+mn-lt"/>
                          <a:cs typeface="Arial Narrow" panose="020B0604020202020204" pitchFamily="34" charset="0"/>
                        </a:rPr>
                        <a:t>(n = 120)</a:t>
                      </a:r>
                    </a:p>
                  </a:txBody>
                  <a:tcPr anchor="ctr">
                    <a:lnL w="12700" cmpd="sng">
                      <a:noFill/>
                    </a:lnL>
                    <a:lnR w="12700" cmpd="sng">
                      <a:noFill/>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tx1"/>
                          </a:solidFill>
                          <a:latin typeface="+mn-lt"/>
                          <a:cs typeface="Arial Narrow" panose="020B0604020202020204" pitchFamily="34" charset="0"/>
                        </a:rPr>
                        <a:t>CT</a:t>
                      </a:r>
                    </a:p>
                    <a:p>
                      <a:pPr algn="ctr"/>
                      <a:r>
                        <a:rPr lang="en-GB" sz="1400" b="0" i="0" dirty="0">
                          <a:solidFill>
                            <a:schemeClr val="tx1"/>
                          </a:solidFill>
                          <a:latin typeface="+mn-lt"/>
                          <a:cs typeface="Arial Narrow" panose="020B0604020202020204" pitchFamily="34" charset="0"/>
                        </a:rPr>
                        <a:t> (n = 59)</a:t>
                      </a:r>
                    </a:p>
                  </a:txBody>
                  <a:tcPr anchor="ctr">
                    <a:lnL w="12700" cmpd="sng">
                      <a:noFill/>
                    </a:lnL>
                    <a:lnR w="12700" cmpd="sng">
                      <a:noFill/>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tx1"/>
                          </a:solidFill>
                          <a:latin typeface="+mn-lt"/>
                          <a:cs typeface="Arial Narrow" panose="020B0604020202020204" pitchFamily="34" charset="0"/>
                        </a:rPr>
                        <a:t>Rucaparib </a:t>
                      </a:r>
                      <a:br>
                        <a:rPr lang="en-GB" sz="1400" b="0" i="0" dirty="0">
                          <a:solidFill>
                            <a:schemeClr val="tx1"/>
                          </a:solidFill>
                          <a:latin typeface="+mn-lt"/>
                          <a:cs typeface="Arial Narrow" panose="020B0604020202020204" pitchFamily="34" charset="0"/>
                        </a:rPr>
                      </a:br>
                      <a:r>
                        <a:rPr lang="en-GB" sz="1400" b="0" i="0" dirty="0">
                          <a:solidFill>
                            <a:schemeClr val="tx1"/>
                          </a:solidFill>
                          <a:latin typeface="+mn-lt"/>
                          <a:cs typeface="Arial Narrow" panose="020B0604020202020204" pitchFamily="34" charset="0"/>
                        </a:rPr>
                        <a:t>(n = 65)</a:t>
                      </a:r>
                    </a:p>
                  </a:txBody>
                  <a:tcPr anchor="ctr">
                    <a:lnL w="12700" cmpd="sng">
                      <a:noFill/>
                    </a:lnL>
                    <a:lnR w="12700" cmpd="sng">
                      <a:noFill/>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tx1"/>
                          </a:solidFill>
                          <a:latin typeface="+mn-lt"/>
                          <a:cs typeface="Arial Narrow" panose="020B0604020202020204" pitchFamily="34" charset="0"/>
                        </a:rPr>
                        <a:t>CT</a:t>
                      </a:r>
                    </a:p>
                    <a:p>
                      <a:pPr algn="ctr"/>
                      <a:r>
                        <a:rPr lang="en-GB" sz="1400" b="0" i="0" dirty="0">
                          <a:solidFill>
                            <a:schemeClr val="tx1"/>
                          </a:solidFill>
                          <a:latin typeface="+mn-lt"/>
                          <a:cs typeface="Arial Narrow" panose="020B0604020202020204" pitchFamily="34" charset="0"/>
                        </a:rPr>
                        <a:t> (n = 31)</a:t>
                      </a:r>
                    </a:p>
                  </a:txBody>
                  <a:tcPr anchor="ctr">
                    <a:lnL w="12700" cmpd="sng">
                      <a:noFill/>
                    </a:lnL>
                    <a:lnR w="12700" cmpd="sng">
                      <a:noFill/>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tx1"/>
                          </a:solidFill>
                          <a:latin typeface="+mn-lt"/>
                          <a:cs typeface="Arial Narrow" panose="020B0604020202020204" pitchFamily="34" charset="0"/>
                        </a:rPr>
                        <a:t>Rucaparib </a:t>
                      </a:r>
                      <a:br>
                        <a:rPr lang="en-GB" sz="1400" b="0" i="0" dirty="0">
                          <a:solidFill>
                            <a:schemeClr val="tx1"/>
                          </a:solidFill>
                          <a:latin typeface="+mn-lt"/>
                          <a:cs typeface="Arial Narrow" panose="020B0604020202020204" pitchFamily="34" charset="0"/>
                        </a:rPr>
                      </a:br>
                      <a:r>
                        <a:rPr lang="en-GB" sz="1400" b="0" i="0" dirty="0">
                          <a:solidFill>
                            <a:schemeClr val="tx1"/>
                          </a:solidFill>
                          <a:latin typeface="+mn-lt"/>
                          <a:cs typeface="Arial Narrow" panose="020B0604020202020204" pitchFamily="34" charset="0"/>
                        </a:rPr>
                        <a:t>(n = 48)</a:t>
                      </a:r>
                    </a:p>
                  </a:txBody>
                  <a:tcPr anchor="ctr">
                    <a:lnL w="12700" cmpd="sng">
                      <a:noFill/>
                    </a:lnL>
                    <a:lnR w="12700" cmpd="sng">
                      <a:noFill/>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tx1"/>
                          </a:solidFill>
                          <a:latin typeface="+mn-lt"/>
                          <a:cs typeface="Arial Narrow" panose="020B0604020202020204" pitchFamily="34" charset="0"/>
                        </a:rPr>
                        <a:t>CT</a:t>
                      </a:r>
                    </a:p>
                    <a:p>
                      <a:pPr algn="ctr"/>
                      <a:r>
                        <a:rPr lang="en-GB" sz="1400" b="0" i="0" dirty="0">
                          <a:solidFill>
                            <a:schemeClr val="tx1"/>
                          </a:solidFill>
                          <a:latin typeface="+mn-lt"/>
                          <a:cs typeface="Arial Narrow" panose="020B0604020202020204" pitchFamily="34" charset="0"/>
                        </a:rPr>
                        <a:t>(n=  26)</a:t>
                      </a:r>
                    </a:p>
                  </a:txBody>
                  <a:tcPr anchor="ctr">
                    <a:lnL w="12700" cmpd="sng">
                      <a:noFill/>
                    </a:lnL>
                    <a:lnR w="12700" cmpd="sng">
                      <a:noFill/>
                    </a:lnR>
                    <a:lnT w="12700" cap="flat" cmpd="sng" algn="ctr">
                      <a:solidFill>
                        <a:schemeClr val="tx1"/>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06744637"/>
                  </a:ext>
                </a:extLst>
              </a:tr>
              <a:tr h="448143">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r>
                        <a:rPr lang="en-GB" sz="1400" b="1" i="0" dirty="0">
                          <a:solidFill>
                            <a:schemeClr val="bg1"/>
                          </a:solidFill>
                          <a:latin typeface="+mn-lt"/>
                          <a:cs typeface="Arial Narrow" panose="020B0604020202020204" pitchFamily="34" charset="0"/>
                        </a:rPr>
                        <a:t>Median duration of randomi</a:t>
                      </a:r>
                      <a:r>
                        <a:rPr lang="en-GB" sz="1400" b="1" i="0" strike="noStrike" dirty="0">
                          <a:solidFill>
                            <a:schemeClr val="bg1"/>
                          </a:solidFill>
                          <a:latin typeface="+mn-lt"/>
                          <a:cs typeface="Arial Narrow" panose="020B0604020202020204" pitchFamily="34" charset="0"/>
                        </a:rPr>
                        <a:t>s</a:t>
                      </a:r>
                      <a:r>
                        <a:rPr lang="en-GB" sz="1400" b="1" i="0" dirty="0">
                          <a:solidFill>
                            <a:schemeClr val="bg1"/>
                          </a:solidFill>
                          <a:latin typeface="+mn-lt"/>
                          <a:cs typeface="Arial Narrow" panose="020B0604020202020204" pitchFamily="34" charset="0"/>
                        </a:rPr>
                        <a:t>ed treatment, mo (range)</a:t>
                      </a:r>
                      <a:r>
                        <a:rPr lang="en-GB" sz="1400" b="1" i="0" baseline="30000" dirty="0">
                          <a:solidFill>
                            <a:schemeClr val="bg1"/>
                          </a:solidFill>
                          <a:latin typeface="+mn-lt"/>
                          <a:cs typeface="Arial Narrow" panose="020B0604020202020204" pitchFamily="34" charset="0"/>
                        </a:rPr>
                        <a:t>*</a:t>
                      </a: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u="none" strike="noStrike" kern="1200" baseline="0" dirty="0">
                          <a:solidFill>
                            <a:schemeClr val="bg1"/>
                          </a:solidFill>
                          <a:latin typeface="+mn-lt"/>
                          <a:ea typeface="+mn-ea"/>
                          <a:cs typeface="Arial Narrow" panose="020B0604020202020204" pitchFamily="34" charset="0"/>
                        </a:rPr>
                        <a:t>5.6 (0-44)</a:t>
                      </a:r>
                      <a:endParaRPr lang="en-GB" sz="1400" b="0" i="0" dirty="0">
                        <a:solidFill>
                          <a:schemeClr val="bg1"/>
                        </a:solidFill>
                        <a:latin typeface="+mn-lt"/>
                        <a:cs typeface="Arial Narrow" panose="020B060402020202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bg1"/>
                          </a:solidFill>
                          <a:latin typeface="+mn-lt"/>
                          <a:cs typeface="Arial Narrow" panose="020B0604020202020204" pitchFamily="34" charset="0"/>
                        </a:rPr>
                        <a:t>4.4 (</a:t>
                      </a:r>
                      <a:r>
                        <a:rPr lang="en-GB" sz="1400" b="0" i="0" u="none" strike="noStrike" kern="1200" baseline="0" dirty="0">
                          <a:solidFill>
                            <a:schemeClr val="bg1"/>
                          </a:solidFill>
                          <a:latin typeface="+mn-lt"/>
                          <a:ea typeface="+mn-ea"/>
                          <a:cs typeface="Arial Narrow" panose="020B0604020202020204" pitchFamily="34" charset="0"/>
                        </a:rPr>
                        <a:t>0-25)</a:t>
                      </a:r>
                      <a:endParaRPr lang="en-GB" sz="1400" b="0" i="0" dirty="0">
                        <a:solidFill>
                          <a:schemeClr val="bg1"/>
                        </a:solidFill>
                        <a:latin typeface="+mn-lt"/>
                        <a:cs typeface="Arial Narrow" panose="020B060402020202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u="none" strike="noStrike" kern="1200" baseline="0" dirty="0">
                          <a:solidFill>
                            <a:schemeClr val="bg1"/>
                          </a:solidFill>
                          <a:latin typeface="+mn-lt"/>
                          <a:ea typeface="+mn-ea"/>
                          <a:cs typeface="Arial Narrow" panose="020B0604020202020204" pitchFamily="34" charset="0"/>
                        </a:rPr>
                        <a:t>7.6 (0-60)</a:t>
                      </a:r>
                      <a:endParaRPr lang="en-GB" sz="1400" b="0" i="0" dirty="0">
                        <a:solidFill>
                          <a:schemeClr val="bg1"/>
                        </a:solidFill>
                        <a:latin typeface="+mn-lt"/>
                        <a:cs typeface="Arial Narrow" panose="020B060402020202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u="none" strike="noStrike" kern="1200" baseline="0" dirty="0">
                          <a:solidFill>
                            <a:schemeClr val="bg1"/>
                          </a:solidFill>
                          <a:latin typeface="+mn-lt"/>
                          <a:ea typeface="+mn-ea"/>
                          <a:cs typeface="Arial Narrow" panose="020B0604020202020204" pitchFamily="34" charset="0"/>
                        </a:rPr>
                        <a:t>4.5 (0-11)</a:t>
                      </a:r>
                      <a:endParaRPr lang="en-GB" sz="1400" b="0" i="0" dirty="0">
                        <a:solidFill>
                          <a:schemeClr val="bg1"/>
                        </a:solidFill>
                        <a:latin typeface="+mn-lt"/>
                        <a:cs typeface="Arial Narrow" panose="020B060402020202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u="none" strike="noStrike" kern="1200" baseline="0" dirty="0">
                          <a:solidFill>
                            <a:schemeClr val="bg1"/>
                          </a:solidFill>
                          <a:latin typeface="+mn-lt"/>
                          <a:ea typeface="+mn-ea"/>
                          <a:cs typeface="Arial Narrow" panose="020B0604020202020204" pitchFamily="34" charset="0"/>
                        </a:rPr>
                        <a:t>13.7 (0-53)</a:t>
                      </a:r>
                      <a:endParaRPr lang="en-GB" sz="1400" b="0" i="0" dirty="0">
                        <a:solidFill>
                          <a:schemeClr val="bg1"/>
                        </a:solidFill>
                        <a:latin typeface="+mn-lt"/>
                        <a:cs typeface="Arial Narrow" panose="020B060402020202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u="none" strike="noStrike" kern="1200" baseline="0" dirty="0">
                          <a:solidFill>
                            <a:schemeClr val="bg1"/>
                          </a:solidFill>
                          <a:latin typeface="+mn-lt"/>
                          <a:ea typeface="+mn-ea"/>
                          <a:cs typeface="Arial Narrow" panose="020B0604020202020204" pitchFamily="34" charset="0"/>
                        </a:rPr>
                        <a:t>3.4 (1-8)</a:t>
                      </a:r>
                      <a:endParaRPr lang="en-GB" sz="1400" b="0" i="0" dirty="0">
                        <a:solidFill>
                          <a:schemeClr val="bg1"/>
                        </a:solidFill>
                        <a:latin typeface="+mn-lt"/>
                        <a:cs typeface="Arial Narrow" panose="020B060402020202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97708784"/>
                  </a:ext>
                </a:extLst>
              </a:tr>
              <a:tr h="817201">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indent="0">
                        <a:spcAft>
                          <a:spcPts val="0"/>
                        </a:spcAft>
                        <a:tabLst/>
                      </a:pPr>
                      <a:r>
                        <a:rPr lang="en-GB" sz="1400" b="1" i="0" dirty="0">
                          <a:solidFill>
                            <a:schemeClr val="bg1"/>
                          </a:solidFill>
                          <a:latin typeface="+mn-lt"/>
                          <a:cs typeface="Arial Narrow" panose="020B0604020202020204" pitchFamily="34" charset="0"/>
                        </a:rPr>
                        <a:t>Subsequent anticancer treatment reported, n (%)</a:t>
                      </a:r>
                    </a:p>
                    <a:p>
                      <a:pPr marL="0" marR="0" lvl="0" indent="45085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schemeClr val="bg1"/>
                          </a:solidFill>
                          <a:effectLst/>
                          <a:uLnTx/>
                          <a:uFillTx/>
                          <a:latin typeface="+mn-lt"/>
                          <a:ea typeface="+mn-ea"/>
                          <a:cs typeface="Arial Narrow" panose="020B0604020202020204" pitchFamily="34" charset="0"/>
                        </a:rPr>
                        <a:t>Yes</a:t>
                      </a:r>
                    </a:p>
                    <a:p>
                      <a:pPr marL="0" marR="0" lvl="0" indent="45085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schemeClr val="bg1"/>
                          </a:solidFill>
                          <a:effectLst/>
                          <a:uLnTx/>
                          <a:uFillTx/>
                          <a:latin typeface="+mn-lt"/>
                          <a:ea typeface="+mn-ea"/>
                          <a:cs typeface="Arial Narrow" panose="020B0604020202020204" pitchFamily="34" charset="0"/>
                        </a:rPr>
                        <a:t>No</a:t>
                      </a:r>
                      <a:endParaRPr lang="en-GB" sz="1400" b="0" i="0" dirty="0">
                        <a:solidFill>
                          <a:schemeClr val="bg1"/>
                        </a:solidFill>
                        <a:latin typeface="+mn-lt"/>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endParaRPr lang="en-GB" sz="1400" b="0" i="0" dirty="0">
                        <a:solidFill>
                          <a:schemeClr val="bg1"/>
                        </a:solidFill>
                        <a:latin typeface="+mn-lt"/>
                        <a:cs typeface="Arial Narrow" panose="020B0604020202020204" pitchFamily="34" charset="0"/>
                      </a:endParaRPr>
                    </a:p>
                    <a:p>
                      <a:pPr algn="ctr"/>
                      <a:endParaRPr lang="en-GB" sz="1400" b="0" i="0" dirty="0">
                        <a:solidFill>
                          <a:schemeClr val="bg1"/>
                        </a:solidFill>
                        <a:latin typeface="+mn-lt"/>
                        <a:cs typeface="Arial Narrow" panose="020B0604020202020204" pitchFamily="34" charset="0"/>
                      </a:endParaRPr>
                    </a:p>
                    <a:p>
                      <a:pPr algn="ctr"/>
                      <a:r>
                        <a:rPr lang="en-GB" sz="1400" b="0" i="0" dirty="0">
                          <a:solidFill>
                            <a:schemeClr val="bg1"/>
                          </a:solidFill>
                          <a:latin typeface="+mn-lt"/>
                          <a:cs typeface="Arial Narrow" panose="020B0604020202020204" pitchFamily="34" charset="0"/>
                        </a:rPr>
                        <a:t>69 (57.5)</a:t>
                      </a:r>
                    </a:p>
                    <a:p>
                      <a:pPr algn="ctr"/>
                      <a:r>
                        <a:rPr lang="en-GB" sz="1400" b="0" i="0" dirty="0">
                          <a:solidFill>
                            <a:schemeClr val="bg1"/>
                          </a:solidFill>
                          <a:latin typeface="+mn-lt"/>
                          <a:cs typeface="Arial Narrow" panose="020B0604020202020204" pitchFamily="34" charset="0"/>
                        </a:rPr>
                        <a:t>51 (42.5)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400" b="0" i="0" kern="1200" dirty="0">
                        <a:solidFill>
                          <a:schemeClr val="bg1"/>
                        </a:solidFill>
                        <a:latin typeface="+mn-lt"/>
                        <a:ea typeface="+mn-ea"/>
                        <a:cs typeface="Arial Narrow"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400" b="0" i="0" kern="1200" dirty="0">
                        <a:solidFill>
                          <a:schemeClr val="bg1"/>
                        </a:solidFill>
                        <a:latin typeface="+mn-lt"/>
                        <a:ea typeface="+mn-ea"/>
                        <a:cs typeface="Arial Narrow"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45 (76.3)</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14 (23.7)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endParaRPr lang="en-GB" sz="1400" b="0" i="0" dirty="0">
                        <a:solidFill>
                          <a:schemeClr val="bg1"/>
                        </a:solidFill>
                        <a:latin typeface="+mn-lt"/>
                        <a:cs typeface="Arial Narrow" panose="020B0604020202020204" pitchFamily="34" charset="0"/>
                      </a:endParaRPr>
                    </a:p>
                    <a:p>
                      <a:pPr algn="ctr"/>
                      <a:endParaRPr lang="en-GB" sz="1400" b="0" i="0" dirty="0">
                        <a:solidFill>
                          <a:schemeClr val="bg1"/>
                        </a:solidFill>
                        <a:latin typeface="+mn-lt"/>
                        <a:cs typeface="Arial Narrow" panose="020B0604020202020204" pitchFamily="34" charset="0"/>
                      </a:endParaRPr>
                    </a:p>
                    <a:p>
                      <a:pPr algn="ctr"/>
                      <a:r>
                        <a:rPr lang="en-GB" sz="1400" b="0" i="0" dirty="0">
                          <a:solidFill>
                            <a:schemeClr val="bg1"/>
                          </a:solidFill>
                          <a:latin typeface="+mn-lt"/>
                          <a:cs typeface="Arial Narrow" panose="020B0604020202020204" pitchFamily="34" charset="0"/>
                        </a:rPr>
                        <a:t>40 (61.5)</a:t>
                      </a:r>
                    </a:p>
                    <a:p>
                      <a:pPr algn="ctr"/>
                      <a:r>
                        <a:rPr lang="en-GB" sz="1400" b="0" i="0" dirty="0">
                          <a:solidFill>
                            <a:schemeClr val="bg1"/>
                          </a:solidFill>
                          <a:latin typeface="+mn-lt"/>
                          <a:cs typeface="Arial Narrow" panose="020B0604020202020204" pitchFamily="34" charset="0"/>
                        </a:rPr>
                        <a:t>25 (38.</a:t>
                      </a:r>
                      <a:r>
                        <a:rPr lang="en-GB" sz="1400" b="0" i="0" strike="noStrike" dirty="0">
                          <a:solidFill>
                            <a:schemeClr val="bg1"/>
                          </a:solidFill>
                          <a:latin typeface="+mn-lt"/>
                          <a:cs typeface="Arial Narrow" panose="020B0604020202020204" pitchFamily="34" charset="0"/>
                        </a:rPr>
                        <a:t>5</a:t>
                      </a:r>
                      <a:r>
                        <a:rPr lang="en-GB" sz="1400" b="0" i="0" dirty="0">
                          <a:solidFill>
                            <a:schemeClr val="bg1"/>
                          </a:solidFill>
                          <a:latin typeface="+mn-lt"/>
                          <a:cs typeface="Arial Narrow" panose="020B060402020202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400" b="0" i="0" kern="1200" dirty="0">
                        <a:solidFill>
                          <a:schemeClr val="bg1"/>
                        </a:solidFill>
                        <a:latin typeface="+mn-lt"/>
                        <a:ea typeface="+mn-ea"/>
                        <a:cs typeface="Arial Narrow"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400" b="0" i="0" kern="1200" dirty="0">
                        <a:solidFill>
                          <a:schemeClr val="bg1"/>
                        </a:solidFill>
                        <a:latin typeface="+mn-lt"/>
                        <a:ea typeface="+mn-ea"/>
                        <a:cs typeface="Arial Narrow"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26 (83.9)</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5 (16.</a:t>
                      </a:r>
                      <a:r>
                        <a:rPr lang="en-GB" sz="1400" b="0" i="0" strike="noStrike" kern="1200" dirty="0">
                          <a:solidFill>
                            <a:schemeClr val="bg1"/>
                          </a:solidFill>
                          <a:latin typeface="+mn-lt"/>
                          <a:ea typeface="+mn-ea"/>
                          <a:cs typeface="Arial Narrow" panose="020B0604020202020204" pitchFamily="34" charset="0"/>
                        </a:rPr>
                        <a:t>1</a:t>
                      </a:r>
                      <a:r>
                        <a:rPr lang="en-GB" sz="1400" b="0" i="0" kern="1200" dirty="0">
                          <a:solidFill>
                            <a:schemeClr val="bg1"/>
                          </a:solidFill>
                          <a:latin typeface="+mn-lt"/>
                          <a:ea typeface="+mn-ea"/>
                          <a:cs typeface="Arial Narrow" panose="020B060402020202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endParaRPr lang="en-GB" sz="1400" b="0" i="0" dirty="0">
                        <a:solidFill>
                          <a:schemeClr val="bg1"/>
                        </a:solidFill>
                        <a:latin typeface="+mn-lt"/>
                        <a:cs typeface="Arial Narrow" panose="020B0604020202020204" pitchFamily="34" charset="0"/>
                      </a:endParaRPr>
                    </a:p>
                    <a:p>
                      <a:pPr algn="ctr"/>
                      <a:endParaRPr lang="en-GB" sz="1400" b="0" i="0" dirty="0">
                        <a:solidFill>
                          <a:schemeClr val="bg1"/>
                        </a:solidFill>
                        <a:latin typeface="+mn-lt"/>
                        <a:cs typeface="Arial Narrow" panose="020B0604020202020204" pitchFamily="34" charset="0"/>
                      </a:endParaRPr>
                    </a:p>
                    <a:p>
                      <a:pPr algn="ctr"/>
                      <a:r>
                        <a:rPr lang="en-GB" sz="1400" b="0" i="0" dirty="0">
                          <a:solidFill>
                            <a:schemeClr val="bg1"/>
                          </a:solidFill>
                          <a:latin typeface="+mn-lt"/>
                          <a:cs typeface="Arial Narrow" panose="020B0604020202020204" pitchFamily="34" charset="0"/>
                        </a:rPr>
                        <a:t>26 (54.2)</a:t>
                      </a:r>
                    </a:p>
                    <a:p>
                      <a:pPr algn="ctr"/>
                      <a:r>
                        <a:rPr lang="en-GB" sz="1400" b="0" i="0" dirty="0">
                          <a:solidFill>
                            <a:schemeClr val="bg1"/>
                          </a:solidFill>
                          <a:latin typeface="+mn-lt"/>
                          <a:cs typeface="Arial Narrow" panose="020B0604020202020204" pitchFamily="34" charset="0"/>
                        </a:rPr>
                        <a:t>22 (45.8)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spcAft>
                          <a:spcPts val="0"/>
                        </a:spcAft>
                      </a:pPr>
                      <a:endParaRPr lang="en-GB" sz="1400" b="0" i="0" kern="1200" dirty="0">
                        <a:solidFill>
                          <a:schemeClr val="bg1"/>
                        </a:solidFill>
                        <a:latin typeface="+mn-lt"/>
                        <a:ea typeface="+mn-ea"/>
                        <a:cs typeface="Arial Narrow" panose="020B0604020202020204" pitchFamily="34" charset="0"/>
                      </a:endParaRPr>
                    </a:p>
                    <a:p>
                      <a:pPr algn="ctr">
                        <a:spcAft>
                          <a:spcPts val="0"/>
                        </a:spcAft>
                      </a:pPr>
                      <a:endParaRPr lang="en-GB" sz="1400" b="0" i="0" kern="1200" dirty="0">
                        <a:solidFill>
                          <a:schemeClr val="bg1"/>
                        </a:solidFill>
                        <a:latin typeface="+mn-lt"/>
                        <a:ea typeface="+mn-ea"/>
                        <a:cs typeface="Arial Narrow" panose="020B0604020202020204" pitchFamily="34" charset="0"/>
                      </a:endParaRPr>
                    </a:p>
                    <a:p>
                      <a:pPr algn="ctr">
                        <a:spcAft>
                          <a:spcPts val="0"/>
                        </a:spcAft>
                      </a:pPr>
                      <a:r>
                        <a:rPr lang="en-GB" sz="1400" b="0" i="0" kern="1200" dirty="0">
                          <a:solidFill>
                            <a:schemeClr val="bg1"/>
                          </a:solidFill>
                          <a:latin typeface="+mn-lt"/>
                          <a:ea typeface="+mn-ea"/>
                          <a:cs typeface="Arial Narrow" panose="020B0604020202020204" pitchFamily="34" charset="0"/>
                        </a:rPr>
                        <a:t>22 (84.6)</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i="0" dirty="0">
                          <a:solidFill>
                            <a:schemeClr val="bg1"/>
                          </a:solidFill>
                          <a:latin typeface="+mn-lt"/>
                          <a:cs typeface="Arial Narrow" panose="020B0604020202020204" pitchFamily="34" charset="0"/>
                        </a:rPr>
                        <a:t>4 (15.</a:t>
                      </a:r>
                      <a:r>
                        <a:rPr lang="en-US" sz="1400" b="0" i="0" strike="noStrike" dirty="0">
                          <a:solidFill>
                            <a:schemeClr val="bg1"/>
                          </a:solidFill>
                          <a:latin typeface="+mn-lt"/>
                          <a:cs typeface="Arial Narrow" panose="020B0604020202020204" pitchFamily="34" charset="0"/>
                        </a:rPr>
                        <a:t>4</a:t>
                      </a:r>
                      <a:r>
                        <a:rPr lang="en-US" sz="1400" b="0" i="0" dirty="0">
                          <a:solidFill>
                            <a:schemeClr val="bg1"/>
                          </a:solidFill>
                          <a:latin typeface="+mn-lt"/>
                          <a:cs typeface="Arial Narrow" panose="020B0604020202020204" pitchFamily="34" charset="0"/>
                        </a:rPr>
                        <a:t>)</a:t>
                      </a:r>
                      <a:endParaRPr lang="en-GB" sz="1400" b="0" i="0" kern="1200" dirty="0">
                        <a:solidFill>
                          <a:schemeClr val="bg1"/>
                        </a:solidFill>
                        <a:latin typeface="+mn-lt"/>
                        <a:ea typeface="+mn-ea"/>
                        <a:cs typeface="Arial Narrow" panose="020B0604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68755852"/>
                  </a:ext>
                </a:extLst>
              </a:tr>
              <a:tr h="1186260">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indent="0">
                        <a:spcAft>
                          <a:spcPts val="0"/>
                        </a:spcAft>
                        <a:tabLst/>
                      </a:pPr>
                      <a:r>
                        <a:rPr lang="en-GB" sz="1400" b="1" i="0" dirty="0">
                          <a:solidFill>
                            <a:schemeClr val="bg1"/>
                          </a:solidFill>
                          <a:latin typeface="+mn-lt"/>
                          <a:cs typeface="Arial Narrow" panose="020B0604020202020204" pitchFamily="34" charset="0"/>
                        </a:rPr>
                        <a:t>Type of first subsequent treatment, n (%)</a:t>
                      </a:r>
                    </a:p>
                    <a:p>
                      <a:pPr marL="0" indent="450850">
                        <a:spcAft>
                          <a:spcPts val="0"/>
                        </a:spcAft>
                        <a:tabLst/>
                      </a:pPr>
                      <a:r>
                        <a:rPr lang="en-GB" sz="1400" b="0" i="0" dirty="0">
                          <a:solidFill>
                            <a:schemeClr val="bg1"/>
                          </a:solidFill>
                          <a:latin typeface="+mn-lt"/>
                          <a:cs typeface="Arial Narrow" panose="020B0604020202020204" pitchFamily="34" charset="0"/>
                        </a:rPr>
                        <a:t>Crossover rucaparib</a:t>
                      </a:r>
                    </a:p>
                    <a:p>
                      <a:pPr marL="0" indent="450850">
                        <a:spcAft>
                          <a:spcPts val="0"/>
                        </a:spcAft>
                        <a:tabLst/>
                      </a:pPr>
                      <a:r>
                        <a:rPr lang="en-GB" sz="1400" b="0" i="0" dirty="0">
                          <a:solidFill>
                            <a:schemeClr val="bg1"/>
                          </a:solidFill>
                          <a:latin typeface="+mn-lt"/>
                          <a:cs typeface="Arial Narrow" panose="020B0604020202020204" pitchFamily="34" charset="0"/>
                        </a:rPr>
                        <a:t>Other PARPi</a:t>
                      </a:r>
                    </a:p>
                    <a:p>
                      <a:pPr marL="0" indent="450850">
                        <a:spcAft>
                          <a:spcPts val="0"/>
                        </a:spcAft>
                        <a:tabLst/>
                      </a:pPr>
                      <a:r>
                        <a:rPr lang="en-GB" sz="1400" b="0" i="0" dirty="0">
                          <a:solidFill>
                            <a:schemeClr val="bg1"/>
                          </a:solidFill>
                          <a:latin typeface="+mn-lt"/>
                          <a:cs typeface="Arial Narrow" panose="020B0604020202020204" pitchFamily="34" charset="0"/>
                        </a:rPr>
                        <a:t>Platinum-based chemotherapy</a:t>
                      </a:r>
                    </a:p>
                    <a:p>
                      <a:pPr marL="0" indent="450850">
                        <a:spcAft>
                          <a:spcPts val="0"/>
                        </a:spcAft>
                        <a:tabLst/>
                      </a:pPr>
                      <a:r>
                        <a:rPr lang="en-GB" sz="1400" b="0" i="0" dirty="0">
                          <a:solidFill>
                            <a:schemeClr val="bg1"/>
                          </a:solidFill>
                          <a:latin typeface="+mn-lt"/>
                          <a:cs typeface="Arial Narrow" panose="020B0604020202020204" pitchFamily="34" charset="0"/>
                        </a:rPr>
                        <a:t>Nonplatinum-based chemotherapy</a:t>
                      </a:r>
                    </a:p>
                    <a:p>
                      <a:pPr marL="0" indent="450850">
                        <a:spcAft>
                          <a:spcPts val="0"/>
                        </a:spcAft>
                        <a:tabLst/>
                      </a:pPr>
                      <a:r>
                        <a:rPr lang="en-GB" sz="1400" b="0" i="0" dirty="0">
                          <a:solidFill>
                            <a:schemeClr val="bg1"/>
                          </a:solidFill>
                          <a:latin typeface="+mn-lt"/>
                          <a:cs typeface="Arial Narrow" panose="020B0604020202020204" pitchFamily="34" charset="0"/>
                        </a:rPr>
                        <a:t>Other</a:t>
                      </a:r>
                      <a:r>
                        <a:rPr lang="en-GB" sz="1400" b="0" i="0" baseline="30000" dirty="0">
                          <a:solidFill>
                            <a:schemeClr val="bg1"/>
                          </a:solidFill>
                          <a:latin typeface="+mn-lt"/>
                          <a:cs typeface="Arial Narrow" panose="020B060402020202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endParaRPr lang="en-GB" sz="1400" b="0" i="0" dirty="0">
                        <a:solidFill>
                          <a:schemeClr val="bg1"/>
                        </a:solidFill>
                        <a:latin typeface="+mn-lt"/>
                        <a:cs typeface="Arial Narrow" panose="020B0604020202020204" pitchFamily="34" charset="0"/>
                      </a:endParaRPr>
                    </a:p>
                    <a:p>
                      <a:pPr algn="ctr"/>
                      <a:r>
                        <a:rPr lang="en-GB" sz="1400" b="0" i="0" dirty="0">
                          <a:solidFill>
                            <a:schemeClr val="bg1"/>
                          </a:solidFill>
                          <a:latin typeface="+mn-lt"/>
                          <a:cs typeface="Arial Narrow" panose="020B0604020202020204" pitchFamily="34" charset="0"/>
                        </a:rPr>
                        <a:t>NA</a:t>
                      </a:r>
                    </a:p>
                    <a:p>
                      <a:pPr algn="ctr"/>
                      <a:r>
                        <a:rPr lang="en-GB" sz="1400" b="0" i="0" dirty="0">
                          <a:solidFill>
                            <a:schemeClr val="bg1"/>
                          </a:solidFill>
                          <a:latin typeface="+mn-lt"/>
                          <a:cs typeface="Arial Narrow" panose="020B0604020202020204" pitchFamily="34" charset="0"/>
                        </a:rPr>
                        <a:t>1 (1.4)</a:t>
                      </a:r>
                    </a:p>
                    <a:p>
                      <a:pPr algn="ctr"/>
                      <a:r>
                        <a:rPr lang="en-GB" sz="1400" b="0" i="0" dirty="0">
                          <a:solidFill>
                            <a:schemeClr val="bg1"/>
                          </a:solidFill>
                          <a:latin typeface="+mn-lt"/>
                          <a:cs typeface="Arial Narrow" panose="020B0604020202020204" pitchFamily="34" charset="0"/>
                        </a:rPr>
                        <a:t>29 (42.0)</a:t>
                      </a:r>
                    </a:p>
                    <a:p>
                      <a:pPr algn="ctr"/>
                      <a:r>
                        <a:rPr lang="en-GB" sz="1400" b="0" i="0" dirty="0">
                          <a:solidFill>
                            <a:schemeClr val="bg1"/>
                          </a:solidFill>
                          <a:latin typeface="+mn-lt"/>
                          <a:cs typeface="Arial Narrow" panose="020B0604020202020204" pitchFamily="34" charset="0"/>
                        </a:rPr>
                        <a:t>36 (52.2)</a:t>
                      </a:r>
                    </a:p>
                    <a:p>
                      <a:pPr algn="ctr"/>
                      <a:r>
                        <a:rPr lang="en-GB" sz="1400" b="0" i="0" dirty="0">
                          <a:solidFill>
                            <a:schemeClr val="bg1"/>
                          </a:solidFill>
                          <a:latin typeface="+mn-lt"/>
                          <a:cs typeface="Arial Narrow" panose="020B0604020202020204" pitchFamily="34" charset="0"/>
                        </a:rPr>
                        <a:t>3 (4.3)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400" b="0" i="0" kern="1200" dirty="0">
                        <a:solidFill>
                          <a:schemeClr val="bg1"/>
                        </a:solidFill>
                        <a:latin typeface="+mn-lt"/>
                        <a:ea typeface="+mn-ea"/>
                        <a:cs typeface="Arial Narrow"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41 (91.1)</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1 (2.2)</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2 (4.4)</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1 (2.2)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endParaRPr lang="en-GB" sz="1400" b="0" i="0" dirty="0">
                        <a:solidFill>
                          <a:schemeClr val="bg1"/>
                        </a:solidFill>
                        <a:latin typeface="+mn-lt"/>
                        <a:cs typeface="Arial Narrow" panose="020B0604020202020204" pitchFamily="34" charset="0"/>
                      </a:endParaRPr>
                    </a:p>
                    <a:p>
                      <a:pPr algn="ctr"/>
                      <a:r>
                        <a:rPr lang="en-GB" sz="1400" b="0" i="0" dirty="0">
                          <a:solidFill>
                            <a:schemeClr val="bg1"/>
                          </a:solidFill>
                          <a:latin typeface="+mn-lt"/>
                          <a:cs typeface="Arial Narrow" panose="020B0604020202020204" pitchFamily="34" charset="0"/>
                        </a:rPr>
                        <a:t>NA</a:t>
                      </a:r>
                    </a:p>
                    <a:p>
                      <a:pPr algn="ctr"/>
                      <a:r>
                        <a:rPr lang="en-GB" sz="1400" b="0" i="0" dirty="0">
                          <a:solidFill>
                            <a:schemeClr val="bg1"/>
                          </a:solidFill>
                          <a:latin typeface="+mn-lt"/>
                          <a:cs typeface="Arial Narrow" panose="020B0604020202020204" pitchFamily="34" charset="0"/>
                        </a:rPr>
                        <a:t>0</a:t>
                      </a:r>
                    </a:p>
                    <a:p>
                      <a:pPr algn="ctr"/>
                      <a:r>
                        <a:rPr lang="en-GB" sz="1400" b="0" i="0" dirty="0">
                          <a:solidFill>
                            <a:schemeClr val="bg1"/>
                          </a:solidFill>
                          <a:latin typeface="+mn-lt"/>
                          <a:cs typeface="Arial Narrow" panose="020B0604020202020204" pitchFamily="34" charset="0"/>
                        </a:rPr>
                        <a:t>27 (67.5)</a:t>
                      </a:r>
                    </a:p>
                    <a:p>
                      <a:pPr algn="ctr"/>
                      <a:r>
                        <a:rPr lang="en-GB" sz="1400" b="0" i="0" dirty="0">
                          <a:solidFill>
                            <a:schemeClr val="bg1"/>
                          </a:solidFill>
                          <a:latin typeface="+mn-lt"/>
                          <a:cs typeface="Arial Narrow" panose="020B0604020202020204" pitchFamily="34" charset="0"/>
                        </a:rPr>
                        <a:t>11 (27.5)</a:t>
                      </a:r>
                    </a:p>
                    <a:p>
                      <a:pPr algn="ctr"/>
                      <a:r>
                        <a:rPr lang="en-GB" sz="1400" b="0" i="0" dirty="0">
                          <a:solidFill>
                            <a:schemeClr val="bg1"/>
                          </a:solidFill>
                          <a:latin typeface="+mn-lt"/>
                          <a:cs typeface="Arial Narrow" panose="020B0604020202020204" pitchFamily="34" charset="0"/>
                        </a:rPr>
                        <a:t>2 (5.0)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400" b="0" i="0" kern="1200" dirty="0">
                        <a:solidFill>
                          <a:schemeClr val="bg1"/>
                        </a:solidFill>
                        <a:latin typeface="+mn-lt"/>
                        <a:ea typeface="+mn-ea"/>
                        <a:cs typeface="Arial Narrow"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25 (96.2)</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1 (3.8)</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endParaRPr lang="en-GB" sz="1400" b="0" i="0" dirty="0">
                        <a:solidFill>
                          <a:schemeClr val="bg1"/>
                        </a:solidFill>
                        <a:latin typeface="+mn-lt"/>
                        <a:cs typeface="Arial Narrow" panose="020B0604020202020204" pitchFamily="34" charset="0"/>
                      </a:endParaRPr>
                    </a:p>
                    <a:p>
                      <a:pPr algn="ctr"/>
                      <a:r>
                        <a:rPr lang="en-GB" sz="1400" b="0" i="0" dirty="0">
                          <a:solidFill>
                            <a:schemeClr val="bg1"/>
                          </a:solidFill>
                          <a:latin typeface="+mn-lt"/>
                          <a:cs typeface="Arial Narrow" panose="020B0604020202020204" pitchFamily="34" charset="0"/>
                        </a:rPr>
                        <a:t>NA</a:t>
                      </a:r>
                    </a:p>
                    <a:p>
                      <a:pPr algn="ctr"/>
                      <a:r>
                        <a:rPr lang="en-GB" sz="1400" b="0" i="0" dirty="0">
                          <a:solidFill>
                            <a:schemeClr val="bg1"/>
                          </a:solidFill>
                          <a:latin typeface="+mn-lt"/>
                          <a:cs typeface="Arial Narrow" panose="020B0604020202020204" pitchFamily="34" charset="0"/>
                        </a:rPr>
                        <a:t>1 (3.8)</a:t>
                      </a:r>
                    </a:p>
                    <a:p>
                      <a:pPr algn="ctr"/>
                      <a:r>
                        <a:rPr lang="en-GB" sz="1400" b="0" i="0" dirty="0">
                          <a:solidFill>
                            <a:schemeClr val="bg1"/>
                          </a:solidFill>
                          <a:latin typeface="+mn-lt"/>
                          <a:cs typeface="Arial Narrow" panose="020B0604020202020204" pitchFamily="34" charset="0"/>
                        </a:rPr>
                        <a:t>20 (76.9)</a:t>
                      </a:r>
                    </a:p>
                    <a:p>
                      <a:pPr algn="ctr"/>
                      <a:r>
                        <a:rPr lang="en-GB" sz="1400" b="0" i="0" dirty="0">
                          <a:solidFill>
                            <a:schemeClr val="bg1"/>
                          </a:solidFill>
                          <a:latin typeface="+mn-lt"/>
                          <a:cs typeface="Arial Narrow" panose="020B0604020202020204" pitchFamily="34" charset="0"/>
                        </a:rPr>
                        <a:t>5 (19.2)</a:t>
                      </a:r>
                    </a:p>
                    <a:p>
                      <a:pPr algn="ctr"/>
                      <a:r>
                        <a:rPr lang="en-GB" sz="1400" b="0" i="0" dirty="0">
                          <a:solidFill>
                            <a:schemeClr val="bg1"/>
                          </a:solidFill>
                          <a:latin typeface="+mn-lt"/>
                          <a:cs typeface="Arial Narrow" panose="020B0604020202020204" pitchFamily="34" charset="0"/>
                        </a:rPr>
                        <a:t>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spcAft>
                          <a:spcPts val="0"/>
                        </a:spcAft>
                      </a:pPr>
                      <a:endParaRPr lang="en-GB" sz="1400" b="0" i="0" kern="1200" dirty="0">
                        <a:solidFill>
                          <a:schemeClr val="bg1"/>
                        </a:solidFill>
                        <a:latin typeface="+mn-lt"/>
                        <a:ea typeface="+mn-ea"/>
                        <a:cs typeface="Arial Narrow" panose="020B0604020202020204" pitchFamily="34" charset="0"/>
                      </a:endParaRPr>
                    </a:p>
                    <a:p>
                      <a:pPr algn="ctr">
                        <a:spcAft>
                          <a:spcPts val="0"/>
                        </a:spcAft>
                      </a:pPr>
                      <a:r>
                        <a:rPr lang="en-GB" sz="1400" b="0" i="0" kern="1200" dirty="0">
                          <a:solidFill>
                            <a:schemeClr val="bg1"/>
                          </a:solidFill>
                          <a:latin typeface="+mn-lt"/>
                          <a:ea typeface="+mn-ea"/>
                          <a:cs typeface="Arial Narrow" panose="020B0604020202020204" pitchFamily="34" charset="0"/>
                        </a:rPr>
                        <a:t>14 (63.6)</a:t>
                      </a:r>
                    </a:p>
                    <a:p>
                      <a:pPr algn="ctr">
                        <a:spcAft>
                          <a:spcPts val="0"/>
                        </a:spcAft>
                      </a:pPr>
                      <a:r>
                        <a:rPr lang="en-GB" sz="1400" b="0" i="0" kern="1200" dirty="0">
                          <a:solidFill>
                            <a:schemeClr val="bg1"/>
                          </a:solidFill>
                          <a:latin typeface="+mn-lt"/>
                          <a:ea typeface="+mn-ea"/>
                          <a:cs typeface="Arial Narrow" panose="020B0604020202020204" pitchFamily="34" charset="0"/>
                        </a:rPr>
                        <a:t>4 (18.2)</a:t>
                      </a:r>
                    </a:p>
                    <a:p>
                      <a:pPr algn="ctr">
                        <a:spcAft>
                          <a:spcPts val="0"/>
                        </a:spcAft>
                      </a:pPr>
                      <a:r>
                        <a:rPr lang="en-GB" sz="1400" b="0" i="0" kern="1200" dirty="0">
                          <a:solidFill>
                            <a:schemeClr val="bg1"/>
                          </a:solidFill>
                          <a:latin typeface="+mn-lt"/>
                          <a:ea typeface="+mn-ea"/>
                          <a:cs typeface="Arial Narrow" panose="020B0604020202020204" pitchFamily="34" charset="0"/>
                        </a:rPr>
                        <a:t>2 (9.1)</a:t>
                      </a:r>
                    </a:p>
                    <a:p>
                      <a:pPr algn="ctr">
                        <a:spcAft>
                          <a:spcPts val="0"/>
                        </a:spcAft>
                      </a:pPr>
                      <a:r>
                        <a:rPr lang="en-GB" sz="1400" b="0" i="0" kern="1200" dirty="0">
                          <a:solidFill>
                            <a:schemeClr val="bg1"/>
                          </a:solidFill>
                          <a:latin typeface="+mn-lt"/>
                          <a:ea typeface="+mn-ea"/>
                          <a:cs typeface="Arial Narrow" panose="020B0604020202020204" pitchFamily="34" charset="0"/>
                        </a:rPr>
                        <a:t>1 (4.5)</a:t>
                      </a:r>
                    </a:p>
                    <a:p>
                      <a:pPr algn="ctr">
                        <a:spcAft>
                          <a:spcPts val="0"/>
                        </a:spcAft>
                      </a:pPr>
                      <a:r>
                        <a:rPr lang="en-GB" sz="1400" b="0" i="0" kern="1200" dirty="0">
                          <a:solidFill>
                            <a:schemeClr val="bg1"/>
                          </a:solidFill>
                          <a:latin typeface="+mn-lt"/>
                          <a:ea typeface="+mn-ea"/>
                          <a:cs typeface="Arial Narrow" panose="020B0604020202020204" pitchFamily="34" charset="0"/>
                        </a:rPr>
                        <a:t>1 (4.5)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678998128"/>
                  </a:ext>
                </a:extLst>
              </a:tr>
              <a:tr h="470872">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spcBef>
                          <a:spcPts val="300"/>
                        </a:spcBef>
                      </a:pPr>
                      <a:r>
                        <a:rPr lang="en-GB" sz="1400" b="1" i="0" dirty="0">
                          <a:solidFill>
                            <a:schemeClr val="bg1"/>
                          </a:solidFill>
                          <a:latin typeface="+mn-lt"/>
                          <a:cs typeface="Arial Narrow" panose="020B0604020202020204" pitchFamily="34" charset="0"/>
                        </a:rPr>
                        <a:t>Median duration of crossover rucaparib, mo (range)</a:t>
                      </a:r>
                    </a:p>
                  </a:txBody>
                  <a:tcPr marT="7200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bg1"/>
                          </a:solidFill>
                          <a:latin typeface="+mn-lt"/>
                          <a:cs typeface="Arial Narrow" panose="020B0604020202020204" pitchFamily="34" charset="0"/>
                        </a:rPr>
                        <a:t>NA</a:t>
                      </a:r>
                    </a:p>
                  </a:txBody>
                  <a:tcPr marT="7200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spcAft>
                          <a:spcPts val="0"/>
                        </a:spcAft>
                      </a:pPr>
                      <a:r>
                        <a:rPr lang="en-GB" sz="1400" b="0" i="0" dirty="0">
                          <a:solidFill>
                            <a:schemeClr val="bg1"/>
                          </a:solidFill>
                          <a:latin typeface="+mn-lt"/>
                          <a:cs typeface="Arial Narrow" panose="020B0604020202020204" pitchFamily="34" charset="0"/>
                        </a:rPr>
                        <a:t>9.4 (2-39)</a:t>
                      </a:r>
                    </a:p>
                  </a:txBody>
                  <a:tcPr marT="7200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bg1"/>
                          </a:solidFill>
                          <a:latin typeface="+mn-lt"/>
                          <a:cs typeface="Arial Narrow" panose="020B0604020202020204" pitchFamily="34" charset="0"/>
                        </a:rPr>
                        <a:t>NA</a:t>
                      </a:r>
                    </a:p>
                  </a:txBody>
                  <a:tcPr marT="7200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spcAft>
                          <a:spcPts val="0"/>
                        </a:spcAft>
                      </a:pPr>
                      <a:r>
                        <a:rPr lang="en-GB" sz="1400" b="0" i="0" dirty="0">
                          <a:solidFill>
                            <a:schemeClr val="bg1"/>
                          </a:solidFill>
                          <a:latin typeface="+mn-lt"/>
                          <a:cs typeface="Arial Narrow" panose="020B0604020202020204" pitchFamily="34" charset="0"/>
                        </a:rPr>
                        <a:t>9.7 (0-36)</a:t>
                      </a:r>
                    </a:p>
                  </a:txBody>
                  <a:tcPr marT="7200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bg1"/>
                          </a:solidFill>
                          <a:latin typeface="+mn-lt"/>
                          <a:cs typeface="Arial Narrow" panose="020B0604020202020204" pitchFamily="34" charset="0"/>
                        </a:rPr>
                        <a:t>NA</a:t>
                      </a:r>
                    </a:p>
                  </a:txBody>
                  <a:tcPr marT="7200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spcAft>
                          <a:spcPts val="0"/>
                        </a:spcAft>
                      </a:pPr>
                      <a:r>
                        <a:rPr lang="en-GB" sz="1400" b="0" i="0" dirty="0">
                          <a:solidFill>
                            <a:schemeClr val="bg1"/>
                          </a:solidFill>
                          <a:latin typeface="+mn-lt"/>
                          <a:cs typeface="Arial Narrow" panose="020B0604020202020204" pitchFamily="34" charset="0"/>
                        </a:rPr>
                        <a:t>9.9 (1-37)</a:t>
                      </a:r>
                    </a:p>
                  </a:txBody>
                  <a:tcPr marT="7200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600249664"/>
                  </a:ext>
                </a:extLst>
              </a:tr>
              <a:tr h="448143">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indent="450850">
                        <a:spcAft>
                          <a:spcPts val="0"/>
                        </a:spcAft>
                        <a:tabLst/>
                      </a:pPr>
                      <a:r>
                        <a:rPr lang="en-GB" sz="1400" b="0" i="0" dirty="0">
                          <a:solidFill>
                            <a:schemeClr val="bg1"/>
                          </a:solidFill>
                          <a:latin typeface="+mn-lt"/>
                          <a:cs typeface="Arial Narrow" panose="020B0604020202020204" pitchFamily="34" charset="0"/>
                        </a:rPr>
                        <a:t>&lt;6 months, n (%)</a:t>
                      </a:r>
                    </a:p>
                    <a:p>
                      <a:pPr marL="0" indent="450850">
                        <a:spcAft>
                          <a:spcPts val="0"/>
                        </a:spcAft>
                        <a:tabLst/>
                      </a:pPr>
                      <a:r>
                        <a:rPr lang="en-GB" sz="1400" b="0" i="0" dirty="0">
                          <a:solidFill>
                            <a:schemeClr val="bg1"/>
                          </a:solidFill>
                          <a:latin typeface="+mn-lt"/>
                          <a:cs typeface="Arial Narrow" panose="020B0604020202020204" pitchFamily="34" charset="0"/>
                        </a:rPr>
                        <a:t>≥6 months, n (%)</a:t>
                      </a: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bg1"/>
                          </a:solidFill>
                          <a:latin typeface="+mn-lt"/>
                          <a:cs typeface="Arial Narrow" panose="020B0604020202020204" pitchFamily="34" charset="0"/>
                        </a:rPr>
                        <a:t>NA</a:t>
                      </a: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14 (34.1)</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27 (65.9)</a:t>
                      </a: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bg1"/>
                          </a:solidFill>
                          <a:latin typeface="+mn-lt"/>
                          <a:cs typeface="Arial Narrow" panose="020B0604020202020204" pitchFamily="34" charset="0"/>
                        </a:rPr>
                        <a:t>NA</a:t>
                      </a: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7 (28.0)</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18 (72.0)</a:t>
                      </a: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algn="ctr"/>
                      <a:r>
                        <a:rPr lang="en-GB" sz="1400" b="0" i="0" dirty="0">
                          <a:solidFill>
                            <a:schemeClr val="bg1"/>
                          </a:solidFill>
                          <a:latin typeface="+mn-lt"/>
                          <a:cs typeface="Arial Narrow" panose="020B0604020202020204" pitchFamily="34" charset="0"/>
                        </a:rPr>
                        <a:t>NA</a:t>
                      </a: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1pPr>
                      <a:lvl2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2pPr>
                      <a:lvl3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3pPr>
                      <a:lvl4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4pPr>
                      <a:lvl5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5pPr>
                      <a:lvl6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6pPr>
                      <a:lvl7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7pPr>
                      <a:lvl8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8pPr>
                      <a:lvl9pPr marR="0" algn="l" rtl="0">
                        <a:lnSpc>
                          <a:spcPct val="100000"/>
                        </a:lnSpc>
                        <a:spcBef>
                          <a:spcPts val="0"/>
                        </a:spcBef>
                        <a:spcAft>
                          <a:spcPts val="0"/>
                        </a:spcAft>
                        <a:buClr>
                          <a:srgbClr val="000000"/>
                        </a:buClr>
                        <a:buFont typeface="Arial"/>
                        <a:defRPr sz="1867" b="0" i="0" u="none" strike="noStrike" cap="none">
                          <a:solidFill>
                            <a:schemeClr val="dk1"/>
                          </a:solidFill>
                          <a:latin typeface="Arial" panose="020B0604020202020204"/>
                          <a:sym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400" b="0" i="0" kern="1200" dirty="0">
                          <a:solidFill>
                            <a:schemeClr val="bg1"/>
                          </a:solidFill>
                          <a:latin typeface="+mn-lt"/>
                          <a:ea typeface="+mn-ea"/>
                          <a:cs typeface="Arial Narrow" panose="020B0604020202020204" pitchFamily="34" charset="0"/>
                        </a:rPr>
                        <a:t>2 (14.3)</a:t>
                      </a:r>
                    </a:p>
                    <a:p>
                      <a:pPr algn="ctr">
                        <a:spcAft>
                          <a:spcPts val="0"/>
                        </a:spcAft>
                      </a:pPr>
                      <a:r>
                        <a:rPr lang="en-GB" sz="1400" b="0" i="0" kern="1200" dirty="0">
                          <a:solidFill>
                            <a:schemeClr val="bg1"/>
                          </a:solidFill>
                          <a:latin typeface="+mn-lt"/>
                          <a:ea typeface="+mn-ea"/>
                          <a:cs typeface="Arial Narrow" panose="020B0604020202020204" pitchFamily="34" charset="0"/>
                        </a:rPr>
                        <a:t>12 (85.7)</a:t>
                      </a: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89462495"/>
                  </a:ext>
                </a:extLst>
              </a:tr>
            </a:tbl>
          </a:graphicData>
        </a:graphic>
      </p:graphicFrame>
      <p:sp>
        <p:nvSpPr>
          <p:cNvPr id="16" name="TextBox 15">
            <a:extLst>
              <a:ext uri="{FF2B5EF4-FFF2-40B4-BE49-F238E27FC236}">
                <a16:creationId xmlns:a16="http://schemas.microsoft.com/office/drawing/2014/main" id="{CC2A7B8A-A416-F2A9-3BE1-E66D846AF049}"/>
              </a:ext>
            </a:extLst>
          </p:cNvPr>
          <p:cNvSpPr txBox="1"/>
          <p:nvPr/>
        </p:nvSpPr>
        <p:spPr>
          <a:xfrm>
            <a:off x="2525815" y="6209008"/>
            <a:ext cx="6867096" cy="461665"/>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baseline="30000" dirty="0">
                <a:solidFill>
                  <a:srgbClr val="000000"/>
                </a:solidFill>
                <a:latin typeface="+mn-lt"/>
                <a:cs typeface="+mn-cs"/>
              </a:rPr>
              <a:t>*</a:t>
            </a:r>
            <a:r>
              <a:rPr kumimoji="0" lang="en-US" sz="1200" b="0" i="0" u="none" strike="noStrike" kern="1200" cap="none" spc="0" normalizeH="0" baseline="0" noProof="0" dirty="0">
                <a:ln>
                  <a:noFill/>
                </a:ln>
                <a:solidFill>
                  <a:srgbClr val="000000"/>
                </a:solidFill>
                <a:effectLst/>
                <a:uLnTx/>
                <a:uFillTx/>
                <a:latin typeface="+mn-lt"/>
                <a:ea typeface="+mn-ea"/>
                <a:cs typeface="+mn-cs"/>
              </a:rPr>
              <a:t>Excludes patients who did not receive randomly allocated treatment. </a:t>
            </a:r>
            <a:r>
              <a:rPr kumimoji="0" lang="en-US" sz="1200" b="0" i="0" u="none" strike="noStrike" kern="1200" cap="none" spc="0" normalizeH="0" baseline="30000" noProof="0" dirty="0">
                <a:ln>
                  <a:noFill/>
                </a:ln>
                <a:solidFill>
                  <a:srgbClr val="000000"/>
                </a:solidFill>
                <a:effectLst/>
                <a:uLnTx/>
                <a:uFillTx/>
                <a:latin typeface="+mn-lt"/>
                <a:ea typeface="+mn-ea"/>
                <a:cs typeface="+mn-cs"/>
              </a:rPr>
              <a:t>†</a:t>
            </a:r>
            <a:r>
              <a:rPr kumimoji="0" lang="en-US" sz="1200" b="0" i="0" u="none" strike="noStrike" kern="1200" cap="none" spc="0" normalizeH="0" baseline="0" noProof="0" dirty="0">
                <a:ln>
                  <a:noFill/>
                </a:ln>
                <a:solidFill>
                  <a:srgbClr val="000000"/>
                </a:solidFill>
                <a:effectLst/>
                <a:uLnTx/>
                <a:uFillTx/>
                <a:latin typeface="+mn-lt"/>
                <a:ea typeface="+mn-ea"/>
                <a:cs typeface="+mn-cs"/>
              </a:rPr>
              <a:t>Other treatments included monoclonal antibodies (excluding bevacizumab), hormonal therapies, investigational drugs.</a:t>
            </a:r>
          </a:p>
        </p:txBody>
      </p:sp>
    </p:spTree>
    <p:extLst>
      <p:ext uri="{BB962C8B-B14F-4D97-AF65-F5344CB8AC3E}">
        <p14:creationId xmlns:p14="http://schemas.microsoft.com/office/powerpoint/2010/main" val="101156043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CF304-959D-5254-9C5F-C6C637EC4991}"/>
              </a:ext>
            </a:extLst>
          </p:cNvPr>
          <p:cNvSpPr>
            <a:spLocks noGrp="1"/>
          </p:cNvSpPr>
          <p:nvPr>
            <p:ph type="title"/>
          </p:nvPr>
        </p:nvSpPr>
        <p:spPr/>
        <p:txBody>
          <a:bodyPr/>
          <a:lstStyle/>
          <a:p>
            <a:r>
              <a:rPr lang="en-US" dirty="0"/>
              <a:t>ARIEL4 Final Results: OS in ITT Population</a:t>
            </a:r>
            <a:r>
              <a:rPr lang="en-GB" dirty="0"/>
              <a:t> 	</a:t>
            </a:r>
            <a:endParaRPr lang="en-US" dirty="0"/>
          </a:p>
        </p:txBody>
      </p:sp>
      <p:sp>
        <p:nvSpPr>
          <p:cNvPr id="4" name="Text Box 15">
            <a:extLst>
              <a:ext uri="{FF2B5EF4-FFF2-40B4-BE49-F238E27FC236}">
                <a16:creationId xmlns:a16="http://schemas.microsoft.com/office/drawing/2014/main" id="{0B0382F4-1EB0-89A5-A7BE-5E962EE8047B}"/>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Oza. ESMO 2022. Abstr 518O. Reproduced with permission.</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905C2A43-1D9F-C257-54EB-D599ABE064C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C15C320-B115-29F6-F3E0-B2D4C013C27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902A16AD-C45F-C1E2-1C1C-EADA59860A8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pSp>
        <p:nvGrpSpPr>
          <p:cNvPr id="287" name="Group 286">
            <a:extLst>
              <a:ext uri="{FF2B5EF4-FFF2-40B4-BE49-F238E27FC236}">
                <a16:creationId xmlns:a16="http://schemas.microsoft.com/office/drawing/2014/main" id="{7016EA01-9D89-7375-A7A2-524C6BB2A2ED}"/>
              </a:ext>
            </a:extLst>
          </p:cNvPr>
          <p:cNvGrpSpPr/>
          <p:nvPr/>
        </p:nvGrpSpPr>
        <p:grpSpPr>
          <a:xfrm>
            <a:off x="2755856" y="1545489"/>
            <a:ext cx="6278045" cy="4101371"/>
            <a:chOff x="2971756" y="1241332"/>
            <a:chExt cx="6278045" cy="4101371"/>
          </a:xfrm>
        </p:grpSpPr>
        <p:sp>
          <p:nvSpPr>
            <p:cNvPr id="288" name="Freeform 7">
              <a:extLst>
                <a:ext uri="{FF2B5EF4-FFF2-40B4-BE49-F238E27FC236}">
                  <a16:creationId xmlns:a16="http://schemas.microsoft.com/office/drawing/2014/main" id="{9A1910F5-AFDA-54DD-FAA1-9D5E81356ACC}"/>
                </a:ext>
              </a:extLst>
            </p:cNvPr>
            <p:cNvSpPr/>
            <p:nvPr/>
          </p:nvSpPr>
          <p:spPr>
            <a:xfrm>
              <a:off x="3672289" y="1332790"/>
              <a:ext cx="5501378" cy="343955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Arial"/>
                <a:ea typeface="+mn-ea"/>
                <a:cs typeface="+mn-cs"/>
              </a:endParaRPr>
            </a:p>
          </p:txBody>
        </p:sp>
        <p:cxnSp>
          <p:nvCxnSpPr>
            <p:cNvPr id="289" name="Straight Connector 288">
              <a:extLst>
                <a:ext uri="{FF2B5EF4-FFF2-40B4-BE49-F238E27FC236}">
                  <a16:creationId xmlns:a16="http://schemas.microsoft.com/office/drawing/2014/main" id="{46D2750E-09DA-8612-813B-A07A0FA0E968}"/>
                </a:ext>
              </a:extLst>
            </p:cNvPr>
            <p:cNvCxnSpPr/>
            <p:nvPr/>
          </p:nvCxnSpPr>
          <p:spPr>
            <a:xfrm>
              <a:off x="3601397" y="1340232"/>
              <a:ext cx="74259" cy="0"/>
            </a:xfrm>
            <a:prstGeom prst="line">
              <a:avLst/>
            </a:prstGeom>
            <a:noFill/>
            <a:ln w="28575" cap="flat" cmpd="sng" algn="ctr">
              <a:solidFill>
                <a:srgbClr val="000000"/>
              </a:solidFill>
              <a:prstDash val="solid"/>
            </a:ln>
            <a:effectLst/>
          </p:spPr>
        </p:cxnSp>
        <p:sp>
          <p:nvSpPr>
            <p:cNvPr id="290" name="TextBox 289">
              <a:extLst>
                <a:ext uri="{FF2B5EF4-FFF2-40B4-BE49-F238E27FC236}">
                  <a16:creationId xmlns:a16="http://schemas.microsoft.com/office/drawing/2014/main" id="{C21F1FE3-D13C-0EC6-6083-8EC5FCF484D6}"/>
                </a:ext>
              </a:extLst>
            </p:cNvPr>
            <p:cNvSpPr txBox="1"/>
            <p:nvPr/>
          </p:nvSpPr>
          <p:spPr>
            <a:xfrm>
              <a:off x="3297101" y="1241332"/>
              <a:ext cx="235642"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100</a:t>
              </a:r>
            </a:p>
          </p:txBody>
        </p:sp>
        <p:cxnSp>
          <p:nvCxnSpPr>
            <p:cNvPr id="291" name="Straight Connector 290">
              <a:extLst>
                <a:ext uri="{FF2B5EF4-FFF2-40B4-BE49-F238E27FC236}">
                  <a16:creationId xmlns:a16="http://schemas.microsoft.com/office/drawing/2014/main" id="{AA34F94A-8249-5414-E039-22D20AAF042E}"/>
                </a:ext>
              </a:extLst>
            </p:cNvPr>
            <p:cNvCxnSpPr/>
            <p:nvPr/>
          </p:nvCxnSpPr>
          <p:spPr>
            <a:xfrm>
              <a:off x="3601397" y="1683444"/>
              <a:ext cx="74259" cy="0"/>
            </a:xfrm>
            <a:prstGeom prst="line">
              <a:avLst/>
            </a:prstGeom>
            <a:noFill/>
            <a:ln w="28575" cap="flat" cmpd="sng" algn="ctr">
              <a:solidFill>
                <a:srgbClr val="000000"/>
              </a:solidFill>
              <a:prstDash val="solid"/>
            </a:ln>
            <a:effectLst/>
          </p:spPr>
        </p:cxnSp>
        <p:sp>
          <p:nvSpPr>
            <p:cNvPr id="292" name="TextBox 291">
              <a:extLst>
                <a:ext uri="{FF2B5EF4-FFF2-40B4-BE49-F238E27FC236}">
                  <a16:creationId xmlns:a16="http://schemas.microsoft.com/office/drawing/2014/main" id="{95DF7973-E3F1-515C-6AC9-F1FBCE2C8C6C}"/>
                </a:ext>
              </a:extLst>
            </p:cNvPr>
            <p:cNvSpPr txBox="1"/>
            <p:nvPr/>
          </p:nvSpPr>
          <p:spPr>
            <a:xfrm>
              <a:off x="3375648" y="1584544"/>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90</a:t>
              </a:r>
            </a:p>
          </p:txBody>
        </p:sp>
        <p:cxnSp>
          <p:nvCxnSpPr>
            <p:cNvPr id="293" name="Straight Connector 292">
              <a:extLst>
                <a:ext uri="{FF2B5EF4-FFF2-40B4-BE49-F238E27FC236}">
                  <a16:creationId xmlns:a16="http://schemas.microsoft.com/office/drawing/2014/main" id="{575470B2-8AEE-0A3E-496A-CF0C0C821567}"/>
                </a:ext>
              </a:extLst>
            </p:cNvPr>
            <p:cNvCxnSpPr/>
            <p:nvPr/>
          </p:nvCxnSpPr>
          <p:spPr>
            <a:xfrm>
              <a:off x="3601397" y="2026656"/>
              <a:ext cx="74259" cy="0"/>
            </a:xfrm>
            <a:prstGeom prst="line">
              <a:avLst/>
            </a:prstGeom>
            <a:noFill/>
            <a:ln w="28575" cap="flat" cmpd="sng" algn="ctr">
              <a:solidFill>
                <a:srgbClr val="000000"/>
              </a:solidFill>
              <a:prstDash val="solid"/>
            </a:ln>
            <a:effectLst/>
          </p:spPr>
        </p:cxnSp>
        <p:sp>
          <p:nvSpPr>
            <p:cNvPr id="294" name="TextBox 293">
              <a:extLst>
                <a:ext uri="{FF2B5EF4-FFF2-40B4-BE49-F238E27FC236}">
                  <a16:creationId xmlns:a16="http://schemas.microsoft.com/office/drawing/2014/main" id="{94A2A5DC-712F-D3B6-A85C-2E41BFFF08F1}"/>
                </a:ext>
              </a:extLst>
            </p:cNvPr>
            <p:cNvSpPr txBox="1"/>
            <p:nvPr/>
          </p:nvSpPr>
          <p:spPr>
            <a:xfrm>
              <a:off x="3375648" y="1927756"/>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80</a:t>
              </a:r>
            </a:p>
          </p:txBody>
        </p:sp>
        <p:cxnSp>
          <p:nvCxnSpPr>
            <p:cNvPr id="295" name="Straight Connector 294">
              <a:extLst>
                <a:ext uri="{FF2B5EF4-FFF2-40B4-BE49-F238E27FC236}">
                  <a16:creationId xmlns:a16="http://schemas.microsoft.com/office/drawing/2014/main" id="{AE6E9D0A-2C30-A066-900A-6EAD70767F5B}"/>
                </a:ext>
              </a:extLst>
            </p:cNvPr>
            <p:cNvCxnSpPr/>
            <p:nvPr/>
          </p:nvCxnSpPr>
          <p:spPr>
            <a:xfrm>
              <a:off x="3601397" y="2369868"/>
              <a:ext cx="74259" cy="0"/>
            </a:xfrm>
            <a:prstGeom prst="line">
              <a:avLst/>
            </a:prstGeom>
            <a:noFill/>
            <a:ln w="28575" cap="flat" cmpd="sng" algn="ctr">
              <a:solidFill>
                <a:srgbClr val="000000"/>
              </a:solidFill>
              <a:prstDash val="solid"/>
            </a:ln>
            <a:effectLst/>
          </p:spPr>
        </p:cxnSp>
        <p:sp>
          <p:nvSpPr>
            <p:cNvPr id="296" name="TextBox 295">
              <a:extLst>
                <a:ext uri="{FF2B5EF4-FFF2-40B4-BE49-F238E27FC236}">
                  <a16:creationId xmlns:a16="http://schemas.microsoft.com/office/drawing/2014/main" id="{478A4870-853D-40C1-6E4D-389A53118F19}"/>
                </a:ext>
              </a:extLst>
            </p:cNvPr>
            <p:cNvSpPr txBox="1"/>
            <p:nvPr/>
          </p:nvSpPr>
          <p:spPr>
            <a:xfrm>
              <a:off x="3375648" y="2270968"/>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70</a:t>
              </a:r>
            </a:p>
          </p:txBody>
        </p:sp>
        <p:cxnSp>
          <p:nvCxnSpPr>
            <p:cNvPr id="297" name="Straight Connector 296">
              <a:extLst>
                <a:ext uri="{FF2B5EF4-FFF2-40B4-BE49-F238E27FC236}">
                  <a16:creationId xmlns:a16="http://schemas.microsoft.com/office/drawing/2014/main" id="{DD30720D-936D-95BC-2A49-D937229DD979}"/>
                </a:ext>
              </a:extLst>
            </p:cNvPr>
            <p:cNvCxnSpPr/>
            <p:nvPr/>
          </p:nvCxnSpPr>
          <p:spPr>
            <a:xfrm>
              <a:off x="3601397" y="2713078"/>
              <a:ext cx="74259" cy="0"/>
            </a:xfrm>
            <a:prstGeom prst="line">
              <a:avLst/>
            </a:prstGeom>
            <a:noFill/>
            <a:ln w="28575" cap="flat" cmpd="sng" algn="ctr">
              <a:solidFill>
                <a:srgbClr val="000000"/>
              </a:solidFill>
              <a:prstDash val="solid"/>
            </a:ln>
            <a:effectLst/>
          </p:spPr>
        </p:cxnSp>
        <p:sp>
          <p:nvSpPr>
            <p:cNvPr id="298" name="TextBox 297">
              <a:extLst>
                <a:ext uri="{FF2B5EF4-FFF2-40B4-BE49-F238E27FC236}">
                  <a16:creationId xmlns:a16="http://schemas.microsoft.com/office/drawing/2014/main" id="{13518413-1594-B6C6-50D9-D43F9229817B}"/>
                </a:ext>
              </a:extLst>
            </p:cNvPr>
            <p:cNvSpPr txBox="1"/>
            <p:nvPr/>
          </p:nvSpPr>
          <p:spPr>
            <a:xfrm>
              <a:off x="3375648" y="2614178"/>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60</a:t>
              </a:r>
            </a:p>
          </p:txBody>
        </p:sp>
        <p:cxnSp>
          <p:nvCxnSpPr>
            <p:cNvPr id="299" name="Straight Connector 298">
              <a:extLst>
                <a:ext uri="{FF2B5EF4-FFF2-40B4-BE49-F238E27FC236}">
                  <a16:creationId xmlns:a16="http://schemas.microsoft.com/office/drawing/2014/main" id="{29314D46-E9D2-B29F-541C-80328AB128BD}"/>
                </a:ext>
              </a:extLst>
            </p:cNvPr>
            <p:cNvCxnSpPr/>
            <p:nvPr/>
          </p:nvCxnSpPr>
          <p:spPr>
            <a:xfrm>
              <a:off x="3601397" y="3056289"/>
              <a:ext cx="74259" cy="0"/>
            </a:xfrm>
            <a:prstGeom prst="line">
              <a:avLst/>
            </a:prstGeom>
            <a:noFill/>
            <a:ln w="28575" cap="flat" cmpd="sng" algn="ctr">
              <a:solidFill>
                <a:srgbClr val="000000"/>
              </a:solidFill>
              <a:prstDash val="solid"/>
            </a:ln>
            <a:effectLst/>
          </p:spPr>
        </p:cxnSp>
        <p:sp>
          <p:nvSpPr>
            <p:cNvPr id="300" name="TextBox 299">
              <a:extLst>
                <a:ext uri="{FF2B5EF4-FFF2-40B4-BE49-F238E27FC236}">
                  <a16:creationId xmlns:a16="http://schemas.microsoft.com/office/drawing/2014/main" id="{F0DF2E4B-C91A-F66A-53CC-FE2CAF2F076B}"/>
                </a:ext>
              </a:extLst>
            </p:cNvPr>
            <p:cNvSpPr txBox="1"/>
            <p:nvPr/>
          </p:nvSpPr>
          <p:spPr>
            <a:xfrm>
              <a:off x="3375648" y="2957389"/>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50</a:t>
              </a:r>
            </a:p>
          </p:txBody>
        </p:sp>
        <p:cxnSp>
          <p:nvCxnSpPr>
            <p:cNvPr id="301" name="Straight Connector 300">
              <a:extLst>
                <a:ext uri="{FF2B5EF4-FFF2-40B4-BE49-F238E27FC236}">
                  <a16:creationId xmlns:a16="http://schemas.microsoft.com/office/drawing/2014/main" id="{5C081A11-E5B3-02A1-50B9-2C52CBAA8A36}"/>
                </a:ext>
              </a:extLst>
            </p:cNvPr>
            <p:cNvCxnSpPr/>
            <p:nvPr/>
          </p:nvCxnSpPr>
          <p:spPr>
            <a:xfrm>
              <a:off x="3601397" y="3742710"/>
              <a:ext cx="74259" cy="0"/>
            </a:xfrm>
            <a:prstGeom prst="line">
              <a:avLst/>
            </a:prstGeom>
            <a:noFill/>
            <a:ln w="28575" cap="flat" cmpd="sng" algn="ctr">
              <a:solidFill>
                <a:srgbClr val="000000"/>
              </a:solidFill>
              <a:prstDash val="solid"/>
            </a:ln>
            <a:effectLst/>
          </p:spPr>
        </p:cxnSp>
        <p:sp>
          <p:nvSpPr>
            <p:cNvPr id="302" name="TextBox 301">
              <a:extLst>
                <a:ext uri="{FF2B5EF4-FFF2-40B4-BE49-F238E27FC236}">
                  <a16:creationId xmlns:a16="http://schemas.microsoft.com/office/drawing/2014/main" id="{57275E55-C6B7-77F1-BFE7-329749AEE3D3}"/>
                </a:ext>
              </a:extLst>
            </p:cNvPr>
            <p:cNvSpPr txBox="1"/>
            <p:nvPr/>
          </p:nvSpPr>
          <p:spPr>
            <a:xfrm>
              <a:off x="3375648" y="3643810"/>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30</a:t>
              </a:r>
            </a:p>
          </p:txBody>
        </p:sp>
        <p:cxnSp>
          <p:nvCxnSpPr>
            <p:cNvPr id="303" name="Straight Connector 302">
              <a:extLst>
                <a:ext uri="{FF2B5EF4-FFF2-40B4-BE49-F238E27FC236}">
                  <a16:creationId xmlns:a16="http://schemas.microsoft.com/office/drawing/2014/main" id="{241CFA9C-4780-B076-2027-C9D43703B84B}"/>
                </a:ext>
              </a:extLst>
            </p:cNvPr>
            <p:cNvCxnSpPr/>
            <p:nvPr/>
          </p:nvCxnSpPr>
          <p:spPr>
            <a:xfrm>
              <a:off x="3601397" y="3399500"/>
              <a:ext cx="74259" cy="0"/>
            </a:xfrm>
            <a:prstGeom prst="line">
              <a:avLst/>
            </a:prstGeom>
            <a:noFill/>
            <a:ln w="28575" cap="flat" cmpd="sng" algn="ctr">
              <a:solidFill>
                <a:srgbClr val="000000"/>
              </a:solidFill>
              <a:prstDash val="solid"/>
            </a:ln>
            <a:effectLst/>
          </p:spPr>
        </p:cxnSp>
        <p:sp>
          <p:nvSpPr>
            <p:cNvPr id="304" name="TextBox 303">
              <a:extLst>
                <a:ext uri="{FF2B5EF4-FFF2-40B4-BE49-F238E27FC236}">
                  <a16:creationId xmlns:a16="http://schemas.microsoft.com/office/drawing/2014/main" id="{C7FC186F-51FB-EAD1-F2B5-ED20080A98D6}"/>
                </a:ext>
              </a:extLst>
            </p:cNvPr>
            <p:cNvSpPr txBox="1"/>
            <p:nvPr/>
          </p:nvSpPr>
          <p:spPr>
            <a:xfrm>
              <a:off x="3375648" y="3300600"/>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40</a:t>
              </a:r>
            </a:p>
          </p:txBody>
        </p:sp>
        <p:cxnSp>
          <p:nvCxnSpPr>
            <p:cNvPr id="305" name="Straight Connector 304">
              <a:extLst>
                <a:ext uri="{FF2B5EF4-FFF2-40B4-BE49-F238E27FC236}">
                  <a16:creationId xmlns:a16="http://schemas.microsoft.com/office/drawing/2014/main" id="{C3EBAA22-1DC2-CEAE-45D7-2B574BD9C35F}"/>
                </a:ext>
              </a:extLst>
            </p:cNvPr>
            <p:cNvCxnSpPr/>
            <p:nvPr/>
          </p:nvCxnSpPr>
          <p:spPr>
            <a:xfrm>
              <a:off x="3601397" y="4085921"/>
              <a:ext cx="74259" cy="0"/>
            </a:xfrm>
            <a:prstGeom prst="line">
              <a:avLst/>
            </a:prstGeom>
            <a:noFill/>
            <a:ln w="28575" cap="flat" cmpd="sng" algn="ctr">
              <a:solidFill>
                <a:srgbClr val="000000"/>
              </a:solidFill>
              <a:prstDash val="solid"/>
            </a:ln>
            <a:effectLst/>
          </p:spPr>
        </p:cxnSp>
        <p:sp>
          <p:nvSpPr>
            <p:cNvPr id="306" name="TextBox 305">
              <a:extLst>
                <a:ext uri="{FF2B5EF4-FFF2-40B4-BE49-F238E27FC236}">
                  <a16:creationId xmlns:a16="http://schemas.microsoft.com/office/drawing/2014/main" id="{D3EE0C95-3554-6377-F302-17F68047C170}"/>
                </a:ext>
              </a:extLst>
            </p:cNvPr>
            <p:cNvSpPr txBox="1"/>
            <p:nvPr/>
          </p:nvSpPr>
          <p:spPr>
            <a:xfrm>
              <a:off x="3375648" y="3987021"/>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20</a:t>
              </a:r>
            </a:p>
          </p:txBody>
        </p:sp>
        <p:cxnSp>
          <p:nvCxnSpPr>
            <p:cNvPr id="307" name="Straight Connector 306">
              <a:extLst>
                <a:ext uri="{FF2B5EF4-FFF2-40B4-BE49-F238E27FC236}">
                  <a16:creationId xmlns:a16="http://schemas.microsoft.com/office/drawing/2014/main" id="{19657E89-990E-FDBC-9104-75EDDD8A5345}"/>
                </a:ext>
              </a:extLst>
            </p:cNvPr>
            <p:cNvCxnSpPr/>
            <p:nvPr/>
          </p:nvCxnSpPr>
          <p:spPr>
            <a:xfrm>
              <a:off x="3601397" y="4429132"/>
              <a:ext cx="74259" cy="0"/>
            </a:xfrm>
            <a:prstGeom prst="line">
              <a:avLst/>
            </a:prstGeom>
            <a:noFill/>
            <a:ln w="28575" cap="flat" cmpd="sng" algn="ctr">
              <a:solidFill>
                <a:srgbClr val="000000"/>
              </a:solidFill>
              <a:prstDash val="solid"/>
            </a:ln>
            <a:effectLst/>
          </p:spPr>
        </p:cxnSp>
        <p:sp>
          <p:nvSpPr>
            <p:cNvPr id="308" name="TextBox 307">
              <a:extLst>
                <a:ext uri="{FF2B5EF4-FFF2-40B4-BE49-F238E27FC236}">
                  <a16:creationId xmlns:a16="http://schemas.microsoft.com/office/drawing/2014/main" id="{BEC00DF0-2721-2E41-47F2-11E92CE4E685}"/>
                </a:ext>
              </a:extLst>
            </p:cNvPr>
            <p:cNvSpPr txBox="1"/>
            <p:nvPr/>
          </p:nvSpPr>
          <p:spPr>
            <a:xfrm>
              <a:off x="3375648" y="4330232"/>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a:t>
              </a:r>
            </a:p>
          </p:txBody>
        </p:sp>
        <p:cxnSp>
          <p:nvCxnSpPr>
            <p:cNvPr id="309" name="Straight Connector 308">
              <a:extLst>
                <a:ext uri="{FF2B5EF4-FFF2-40B4-BE49-F238E27FC236}">
                  <a16:creationId xmlns:a16="http://schemas.microsoft.com/office/drawing/2014/main" id="{99F0F907-47B9-A23A-3253-A423A907BB70}"/>
                </a:ext>
              </a:extLst>
            </p:cNvPr>
            <p:cNvCxnSpPr>
              <a:cxnSpLocks/>
            </p:cNvCxnSpPr>
            <p:nvPr/>
          </p:nvCxnSpPr>
          <p:spPr>
            <a:xfrm>
              <a:off x="3601397" y="4772345"/>
              <a:ext cx="74259" cy="0"/>
            </a:xfrm>
            <a:prstGeom prst="line">
              <a:avLst/>
            </a:prstGeom>
            <a:noFill/>
            <a:ln w="28575" cap="flat" cmpd="sng" algn="ctr">
              <a:solidFill>
                <a:srgbClr val="000000"/>
              </a:solidFill>
              <a:prstDash val="solid"/>
            </a:ln>
            <a:effectLst/>
          </p:spPr>
        </p:cxnSp>
        <p:sp>
          <p:nvSpPr>
            <p:cNvPr id="310" name="TextBox 309">
              <a:extLst>
                <a:ext uri="{FF2B5EF4-FFF2-40B4-BE49-F238E27FC236}">
                  <a16:creationId xmlns:a16="http://schemas.microsoft.com/office/drawing/2014/main" id="{F39E3777-FB84-28FB-E836-10528AC144B7}"/>
                </a:ext>
              </a:extLst>
            </p:cNvPr>
            <p:cNvSpPr txBox="1"/>
            <p:nvPr/>
          </p:nvSpPr>
          <p:spPr>
            <a:xfrm>
              <a:off x="3454193" y="4673445"/>
              <a:ext cx="78548"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0</a:t>
              </a:r>
            </a:p>
          </p:txBody>
        </p:sp>
        <p:sp>
          <p:nvSpPr>
            <p:cNvPr id="311" name="TextBox 310">
              <a:extLst>
                <a:ext uri="{FF2B5EF4-FFF2-40B4-BE49-F238E27FC236}">
                  <a16:creationId xmlns:a16="http://schemas.microsoft.com/office/drawing/2014/main" id="{1C94C52C-2A46-9949-4205-4CBFB90E6ADB}"/>
                </a:ext>
              </a:extLst>
            </p:cNvPr>
            <p:cNvSpPr txBox="1"/>
            <p:nvPr/>
          </p:nvSpPr>
          <p:spPr>
            <a:xfrm rot="16200000">
              <a:off x="1375089" y="2929457"/>
              <a:ext cx="3439555" cy="246221"/>
            </a:xfrm>
            <a:prstGeom prst="rect">
              <a:avLst/>
            </a:prstGeom>
            <a:no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body)"/>
                </a:rPr>
                <a:t>OS (%)</a:t>
              </a:r>
            </a:p>
          </p:txBody>
        </p:sp>
        <p:cxnSp>
          <p:nvCxnSpPr>
            <p:cNvPr id="312" name="Straight Connector 311">
              <a:extLst>
                <a:ext uri="{FF2B5EF4-FFF2-40B4-BE49-F238E27FC236}">
                  <a16:creationId xmlns:a16="http://schemas.microsoft.com/office/drawing/2014/main" id="{EA838EDE-45DA-F0E1-4E86-D1689DE36ABA}"/>
                </a:ext>
              </a:extLst>
            </p:cNvPr>
            <p:cNvCxnSpPr>
              <a:cxnSpLocks/>
            </p:cNvCxnSpPr>
            <p:nvPr/>
          </p:nvCxnSpPr>
          <p:spPr>
            <a:xfrm rot="5400000">
              <a:off x="3635713" y="4808921"/>
              <a:ext cx="73152" cy="0"/>
            </a:xfrm>
            <a:prstGeom prst="line">
              <a:avLst/>
            </a:prstGeom>
            <a:noFill/>
            <a:ln w="28575" cap="flat" cmpd="sng" algn="ctr">
              <a:solidFill>
                <a:schemeClr val="bg1"/>
              </a:solidFill>
              <a:prstDash val="solid"/>
            </a:ln>
            <a:effectLst/>
          </p:spPr>
        </p:cxnSp>
        <p:sp>
          <p:nvSpPr>
            <p:cNvPr id="313" name="TextBox 312">
              <a:extLst>
                <a:ext uri="{FF2B5EF4-FFF2-40B4-BE49-F238E27FC236}">
                  <a16:creationId xmlns:a16="http://schemas.microsoft.com/office/drawing/2014/main" id="{7D00E48F-8741-359A-0606-B45374372DB0}"/>
                </a:ext>
              </a:extLst>
            </p:cNvPr>
            <p:cNvSpPr txBox="1"/>
            <p:nvPr/>
          </p:nvSpPr>
          <p:spPr>
            <a:xfrm>
              <a:off x="3640770" y="4877996"/>
              <a:ext cx="78548"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0</a:t>
              </a:r>
            </a:p>
          </p:txBody>
        </p:sp>
        <p:cxnSp>
          <p:nvCxnSpPr>
            <p:cNvPr id="314" name="Straight Connector 313">
              <a:extLst>
                <a:ext uri="{FF2B5EF4-FFF2-40B4-BE49-F238E27FC236}">
                  <a16:creationId xmlns:a16="http://schemas.microsoft.com/office/drawing/2014/main" id="{96031A48-2216-C710-B0DB-EB3FFE70D5A1}"/>
                </a:ext>
              </a:extLst>
            </p:cNvPr>
            <p:cNvCxnSpPr>
              <a:cxnSpLocks/>
            </p:cNvCxnSpPr>
            <p:nvPr/>
          </p:nvCxnSpPr>
          <p:spPr>
            <a:xfrm rot="5400000">
              <a:off x="4087275" y="4808921"/>
              <a:ext cx="73152" cy="0"/>
            </a:xfrm>
            <a:prstGeom prst="line">
              <a:avLst/>
            </a:prstGeom>
            <a:noFill/>
            <a:ln w="28575" cap="flat" cmpd="sng" algn="ctr">
              <a:solidFill>
                <a:schemeClr val="bg1"/>
              </a:solidFill>
              <a:prstDash val="solid"/>
            </a:ln>
            <a:effectLst/>
          </p:spPr>
        </p:cxnSp>
        <p:sp>
          <p:nvSpPr>
            <p:cNvPr id="315" name="TextBox 314">
              <a:extLst>
                <a:ext uri="{FF2B5EF4-FFF2-40B4-BE49-F238E27FC236}">
                  <a16:creationId xmlns:a16="http://schemas.microsoft.com/office/drawing/2014/main" id="{C23324C4-18B8-1F70-7590-125A26BFC79F}"/>
                </a:ext>
              </a:extLst>
            </p:cNvPr>
            <p:cNvSpPr txBox="1"/>
            <p:nvPr/>
          </p:nvSpPr>
          <p:spPr>
            <a:xfrm>
              <a:off x="4092331" y="4877996"/>
              <a:ext cx="78548"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a:t>
              </a:r>
            </a:p>
          </p:txBody>
        </p:sp>
        <p:cxnSp>
          <p:nvCxnSpPr>
            <p:cNvPr id="316" name="Straight Connector 315">
              <a:extLst>
                <a:ext uri="{FF2B5EF4-FFF2-40B4-BE49-F238E27FC236}">
                  <a16:creationId xmlns:a16="http://schemas.microsoft.com/office/drawing/2014/main" id="{35E532E7-6938-9389-461F-79C8BA0D86F6}"/>
                </a:ext>
              </a:extLst>
            </p:cNvPr>
            <p:cNvCxnSpPr>
              <a:cxnSpLocks/>
            </p:cNvCxnSpPr>
            <p:nvPr/>
          </p:nvCxnSpPr>
          <p:spPr>
            <a:xfrm rot="5400000">
              <a:off x="4549986" y="4808921"/>
              <a:ext cx="73152" cy="0"/>
            </a:xfrm>
            <a:prstGeom prst="line">
              <a:avLst/>
            </a:prstGeom>
            <a:noFill/>
            <a:ln w="28575" cap="flat" cmpd="sng" algn="ctr">
              <a:solidFill>
                <a:schemeClr val="bg1"/>
              </a:solidFill>
              <a:prstDash val="solid"/>
            </a:ln>
            <a:effectLst/>
          </p:spPr>
        </p:cxnSp>
        <p:sp>
          <p:nvSpPr>
            <p:cNvPr id="317" name="TextBox 316">
              <a:extLst>
                <a:ext uri="{FF2B5EF4-FFF2-40B4-BE49-F238E27FC236}">
                  <a16:creationId xmlns:a16="http://schemas.microsoft.com/office/drawing/2014/main" id="{BEFE128F-542C-A635-68FB-7E41586D71F6}"/>
                </a:ext>
              </a:extLst>
            </p:cNvPr>
            <p:cNvSpPr txBox="1"/>
            <p:nvPr/>
          </p:nvSpPr>
          <p:spPr>
            <a:xfrm>
              <a:off x="4515768"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a:t>
              </a:r>
            </a:p>
          </p:txBody>
        </p:sp>
        <p:cxnSp>
          <p:nvCxnSpPr>
            <p:cNvPr id="318" name="Straight Connector 317">
              <a:extLst>
                <a:ext uri="{FF2B5EF4-FFF2-40B4-BE49-F238E27FC236}">
                  <a16:creationId xmlns:a16="http://schemas.microsoft.com/office/drawing/2014/main" id="{BEE734A7-70AA-018C-5436-42FD49C847C4}"/>
                </a:ext>
              </a:extLst>
            </p:cNvPr>
            <p:cNvCxnSpPr>
              <a:cxnSpLocks/>
            </p:cNvCxnSpPr>
            <p:nvPr/>
          </p:nvCxnSpPr>
          <p:spPr>
            <a:xfrm rot="5400000">
              <a:off x="5001547" y="4808921"/>
              <a:ext cx="73152" cy="0"/>
            </a:xfrm>
            <a:prstGeom prst="line">
              <a:avLst/>
            </a:prstGeom>
            <a:noFill/>
            <a:ln w="28575" cap="flat" cmpd="sng" algn="ctr">
              <a:solidFill>
                <a:schemeClr val="bg1"/>
              </a:solidFill>
              <a:prstDash val="solid"/>
            </a:ln>
            <a:effectLst/>
          </p:spPr>
        </p:cxnSp>
        <p:sp>
          <p:nvSpPr>
            <p:cNvPr id="319" name="TextBox 318">
              <a:extLst>
                <a:ext uri="{FF2B5EF4-FFF2-40B4-BE49-F238E27FC236}">
                  <a16:creationId xmlns:a16="http://schemas.microsoft.com/office/drawing/2014/main" id="{226F0C51-4ABC-B428-D0FA-C35B41F83E24}"/>
                </a:ext>
              </a:extLst>
            </p:cNvPr>
            <p:cNvSpPr txBox="1"/>
            <p:nvPr/>
          </p:nvSpPr>
          <p:spPr>
            <a:xfrm>
              <a:off x="4967331"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15</a:t>
              </a:r>
            </a:p>
          </p:txBody>
        </p:sp>
        <p:cxnSp>
          <p:nvCxnSpPr>
            <p:cNvPr id="320" name="Straight Connector 319">
              <a:extLst>
                <a:ext uri="{FF2B5EF4-FFF2-40B4-BE49-F238E27FC236}">
                  <a16:creationId xmlns:a16="http://schemas.microsoft.com/office/drawing/2014/main" id="{C39D9C34-BF6E-DBD8-95F9-470EDF1E4273}"/>
                </a:ext>
              </a:extLst>
            </p:cNvPr>
            <p:cNvCxnSpPr>
              <a:cxnSpLocks/>
            </p:cNvCxnSpPr>
            <p:nvPr/>
          </p:nvCxnSpPr>
          <p:spPr>
            <a:xfrm rot="5400000">
              <a:off x="5469833" y="4808921"/>
              <a:ext cx="73152" cy="0"/>
            </a:xfrm>
            <a:prstGeom prst="line">
              <a:avLst/>
            </a:prstGeom>
            <a:noFill/>
            <a:ln w="28575" cap="flat" cmpd="sng" algn="ctr">
              <a:solidFill>
                <a:schemeClr val="bg1"/>
              </a:solidFill>
              <a:prstDash val="solid"/>
            </a:ln>
            <a:effectLst/>
          </p:spPr>
        </p:cxnSp>
        <p:sp>
          <p:nvSpPr>
            <p:cNvPr id="321" name="TextBox 320">
              <a:extLst>
                <a:ext uri="{FF2B5EF4-FFF2-40B4-BE49-F238E27FC236}">
                  <a16:creationId xmlns:a16="http://schemas.microsoft.com/office/drawing/2014/main" id="{6F544572-1C60-9CD8-D90A-B4880190BF26}"/>
                </a:ext>
              </a:extLst>
            </p:cNvPr>
            <p:cNvSpPr txBox="1"/>
            <p:nvPr/>
          </p:nvSpPr>
          <p:spPr>
            <a:xfrm>
              <a:off x="5435616"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20</a:t>
              </a:r>
            </a:p>
          </p:txBody>
        </p:sp>
        <p:cxnSp>
          <p:nvCxnSpPr>
            <p:cNvPr id="322" name="Straight Connector 321">
              <a:extLst>
                <a:ext uri="{FF2B5EF4-FFF2-40B4-BE49-F238E27FC236}">
                  <a16:creationId xmlns:a16="http://schemas.microsoft.com/office/drawing/2014/main" id="{BBE3A163-431A-DC13-08F7-AE8CF7FE4185}"/>
                </a:ext>
              </a:extLst>
            </p:cNvPr>
            <p:cNvCxnSpPr>
              <a:cxnSpLocks/>
            </p:cNvCxnSpPr>
            <p:nvPr/>
          </p:nvCxnSpPr>
          <p:spPr>
            <a:xfrm rot="5400000">
              <a:off x="5921395" y="4808921"/>
              <a:ext cx="73152" cy="0"/>
            </a:xfrm>
            <a:prstGeom prst="line">
              <a:avLst/>
            </a:prstGeom>
            <a:noFill/>
            <a:ln w="28575" cap="flat" cmpd="sng" algn="ctr">
              <a:solidFill>
                <a:srgbClr val="000000"/>
              </a:solidFill>
              <a:prstDash val="solid"/>
            </a:ln>
            <a:effectLst/>
          </p:spPr>
        </p:cxnSp>
        <p:sp>
          <p:nvSpPr>
            <p:cNvPr id="323" name="TextBox 322">
              <a:extLst>
                <a:ext uri="{FF2B5EF4-FFF2-40B4-BE49-F238E27FC236}">
                  <a16:creationId xmlns:a16="http://schemas.microsoft.com/office/drawing/2014/main" id="{F2C5F8EA-FB70-9B26-CE95-BD05A5B26363}"/>
                </a:ext>
              </a:extLst>
            </p:cNvPr>
            <p:cNvSpPr txBox="1"/>
            <p:nvPr/>
          </p:nvSpPr>
          <p:spPr>
            <a:xfrm>
              <a:off x="5887179"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25</a:t>
              </a:r>
            </a:p>
          </p:txBody>
        </p:sp>
        <p:cxnSp>
          <p:nvCxnSpPr>
            <p:cNvPr id="324" name="Straight Connector 323">
              <a:extLst>
                <a:ext uri="{FF2B5EF4-FFF2-40B4-BE49-F238E27FC236}">
                  <a16:creationId xmlns:a16="http://schemas.microsoft.com/office/drawing/2014/main" id="{9EF7CCF7-65A3-2EAF-1AAE-9B12F0AB0011}"/>
                </a:ext>
              </a:extLst>
            </p:cNvPr>
            <p:cNvCxnSpPr>
              <a:cxnSpLocks/>
            </p:cNvCxnSpPr>
            <p:nvPr/>
          </p:nvCxnSpPr>
          <p:spPr>
            <a:xfrm rot="5400000">
              <a:off x="6384106" y="4808921"/>
              <a:ext cx="73152" cy="0"/>
            </a:xfrm>
            <a:prstGeom prst="line">
              <a:avLst/>
            </a:prstGeom>
            <a:noFill/>
            <a:ln w="28575" cap="flat" cmpd="sng" algn="ctr">
              <a:solidFill>
                <a:srgbClr val="000000"/>
              </a:solidFill>
              <a:prstDash val="solid"/>
            </a:ln>
            <a:effectLst/>
          </p:spPr>
        </p:cxnSp>
        <p:sp>
          <p:nvSpPr>
            <p:cNvPr id="325" name="TextBox 324">
              <a:extLst>
                <a:ext uri="{FF2B5EF4-FFF2-40B4-BE49-F238E27FC236}">
                  <a16:creationId xmlns:a16="http://schemas.microsoft.com/office/drawing/2014/main" id="{B77E5ECA-57CA-E081-C02D-2BBE0727A29B}"/>
                </a:ext>
              </a:extLst>
            </p:cNvPr>
            <p:cNvSpPr txBox="1"/>
            <p:nvPr/>
          </p:nvSpPr>
          <p:spPr>
            <a:xfrm>
              <a:off x="6349890"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30</a:t>
              </a:r>
            </a:p>
          </p:txBody>
        </p:sp>
        <p:cxnSp>
          <p:nvCxnSpPr>
            <p:cNvPr id="326" name="Straight Connector 325">
              <a:extLst>
                <a:ext uri="{FF2B5EF4-FFF2-40B4-BE49-F238E27FC236}">
                  <a16:creationId xmlns:a16="http://schemas.microsoft.com/office/drawing/2014/main" id="{47CD8138-31C9-2391-FABD-6FD6D34FECA0}"/>
                </a:ext>
              </a:extLst>
            </p:cNvPr>
            <p:cNvCxnSpPr>
              <a:cxnSpLocks/>
            </p:cNvCxnSpPr>
            <p:nvPr/>
          </p:nvCxnSpPr>
          <p:spPr>
            <a:xfrm rot="5400000">
              <a:off x="6835668" y="4808921"/>
              <a:ext cx="73152" cy="0"/>
            </a:xfrm>
            <a:prstGeom prst="line">
              <a:avLst/>
            </a:prstGeom>
            <a:noFill/>
            <a:ln w="28575" cap="flat" cmpd="sng" algn="ctr">
              <a:solidFill>
                <a:srgbClr val="000000"/>
              </a:solidFill>
              <a:prstDash val="solid"/>
            </a:ln>
            <a:effectLst/>
          </p:spPr>
        </p:cxnSp>
        <p:sp>
          <p:nvSpPr>
            <p:cNvPr id="327" name="TextBox 326">
              <a:extLst>
                <a:ext uri="{FF2B5EF4-FFF2-40B4-BE49-F238E27FC236}">
                  <a16:creationId xmlns:a16="http://schemas.microsoft.com/office/drawing/2014/main" id="{3975DA1B-C5AB-A755-D446-2A592038243A}"/>
                </a:ext>
              </a:extLst>
            </p:cNvPr>
            <p:cNvSpPr txBox="1"/>
            <p:nvPr/>
          </p:nvSpPr>
          <p:spPr>
            <a:xfrm>
              <a:off x="6801450"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35</a:t>
              </a:r>
            </a:p>
          </p:txBody>
        </p:sp>
        <p:cxnSp>
          <p:nvCxnSpPr>
            <p:cNvPr id="328" name="Straight Connector 327">
              <a:extLst>
                <a:ext uri="{FF2B5EF4-FFF2-40B4-BE49-F238E27FC236}">
                  <a16:creationId xmlns:a16="http://schemas.microsoft.com/office/drawing/2014/main" id="{D0852B8B-1528-56FF-F44D-5C42C916D1BB}"/>
                </a:ext>
              </a:extLst>
            </p:cNvPr>
            <p:cNvCxnSpPr>
              <a:cxnSpLocks/>
            </p:cNvCxnSpPr>
            <p:nvPr/>
          </p:nvCxnSpPr>
          <p:spPr>
            <a:xfrm rot="5400000">
              <a:off x="7298379" y="4808921"/>
              <a:ext cx="73152" cy="0"/>
            </a:xfrm>
            <a:prstGeom prst="line">
              <a:avLst/>
            </a:prstGeom>
            <a:noFill/>
            <a:ln w="28575" cap="flat" cmpd="sng" algn="ctr">
              <a:solidFill>
                <a:srgbClr val="000000"/>
              </a:solidFill>
              <a:prstDash val="solid"/>
            </a:ln>
            <a:effectLst/>
          </p:spPr>
        </p:cxnSp>
        <p:sp>
          <p:nvSpPr>
            <p:cNvPr id="329" name="TextBox 328">
              <a:extLst>
                <a:ext uri="{FF2B5EF4-FFF2-40B4-BE49-F238E27FC236}">
                  <a16:creationId xmlns:a16="http://schemas.microsoft.com/office/drawing/2014/main" id="{FA2C8F32-2351-C0CC-D2AA-F91E44B897B8}"/>
                </a:ext>
              </a:extLst>
            </p:cNvPr>
            <p:cNvSpPr txBox="1"/>
            <p:nvPr/>
          </p:nvSpPr>
          <p:spPr>
            <a:xfrm>
              <a:off x="7264161"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40</a:t>
              </a:r>
            </a:p>
          </p:txBody>
        </p:sp>
        <p:cxnSp>
          <p:nvCxnSpPr>
            <p:cNvPr id="330" name="Straight Connector 329">
              <a:extLst>
                <a:ext uri="{FF2B5EF4-FFF2-40B4-BE49-F238E27FC236}">
                  <a16:creationId xmlns:a16="http://schemas.microsoft.com/office/drawing/2014/main" id="{320F4ACF-9D3F-573C-DAFF-31AA025CC343}"/>
                </a:ext>
              </a:extLst>
            </p:cNvPr>
            <p:cNvCxnSpPr>
              <a:cxnSpLocks/>
            </p:cNvCxnSpPr>
            <p:nvPr/>
          </p:nvCxnSpPr>
          <p:spPr>
            <a:xfrm rot="5400000">
              <a:off x="7749940" y="4808921"/>
              <a:ext cx="73152" cy="0"/>
            </a:xfrm>
            <a:prstGeom prst="line">
              <a:avLst/>
            </a:prstGeom>
            <a:noFill/>
            <a:ln w="28575" cap="flat" cmpd="sng" algn="ctr">
              <a:solidFill>
                <a:srgbClr val="000000"/>
              </a:solidFill>
              <a:prstDash val="solid"/>
            </a:ln>
            <a:effectLst/>
          </p:spPr>
        </p:cxnSp>
        <p:sp>
          <p:nvSpPr>
            <p:cNvPr id="331" name="TextBox 330">
              <a:extLst>
                <a:ext uri="{FF2B5EF4-FFF2-40B4-BE49-F238E27FC236}">
                  <a16:creationId xmlns:a16="http://schemas.microsoft.com/office/drawing/2014/main" id="{36F3AE79-97CE-AB96-297D-AE109F44C12E}"/>
                </a:ext>
              </a:extLst>
            </p:cNvPr>
            <p:cNvSpPr txBox="1"/>
            <p:nvPr/>
          </p:nvSpPr>
          <p:spPr>
            <a:xfrm>
              <a:off x="7715723"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45</a:t>
              </a:r>
            </a:p>
          </p:txBody>
        </p:sp>
        <p:cxnSp>
          <p:nvCxnSpPr>
            <p:cNvPr id="332" name="Straight Connector 331">
              <a:extLst>
                <a:ext uri="{FF2B5EF4-FFF2-40B4-BE49-F238E27FC236}">
                  <a16:creationId xmlns:a16="http://schemas.microsoft.com/office/drawing/2014/main" id="{92C1A4D7-BD7D-A8BA-7C19-9E5487A1B68A}"/>
                </a:ext>
              </a:extLst>
            </p:cNvPr>
            <p:cNvCxnSpPr>
              <a:cxnSpLocks/>
            </p:cNvCxnSpPr>
            <p:nvPr/>
          </p:nvCxnSpPr>
          <p:spPr>
            <a:xfrm rot="5400000">
              <a:off x="8218227" y="4808921"/>
              <a:ext cx="73152" cy="0"/>
            </a:xfrm>
            <a:prstGeom prst="line">
              <a:avLst/>
            </a:prstGeom>
            <a:noFill/>
            <a:ln w="28575" cap="flat" cmpd="sng" algn="ctr">
              <a:solidFill>
                <a:srgbClr val="000000"/>
              </a:solidFill>
              <a:prstDash val="solid"/>
            </a:ln>
            <a:effectLst/>
          </p:spPr>
        </p:cxnSp>
        <p:sp>
          <p:nvSpPr>
            <p:cNvPr id="333" name="TextBox 332">
              <a:extLst>
                <a:ext uri="{FF2B5EF4-FFF2-40B4-BE49-F238E27FC236}">
                  <a16:creationId xmlns:a16="http://schemas.microsoft.com/office/drawing/2014/main" id="{40FF75B4-F3DD-EA48-AB24-C83B9B05B757}"/>
                </a:ext>
              </a:extLst>
            </p:cNvPr>
            <p:cNvSpPr txBox="1"/>
            <p:nvPr/>
          </p:nvSpPr>
          <p:spPr>
            <a:xfrm>
              <a:off x="8184009"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50</a:t>
              </a:r>
            </a:p>
          </p:txBody>
        </p:sp>
        <p:cxnSp>
          <p:nvCxnSpPr>
            <p:cNvPr id="334" name="Straight Connector 333">
              <a:extLst>
                <a:ext uri="{FF2B5EF4-FFF2-40B4-BE49-F238E27FC236}">
                  <a16:creationId xmlns:a16="http://schemas.microsoft.com/office/drawing/2014/main" id="{A08192D8-6B08-1537-B073-E45512BE4B5C}"/>
                </a:ext>
              </a:extLst>
            </p:cNvPr>
            <p:cNvCxnSpPr>
              <a:cxnSpLocks/>
            </p:cNvCxnSpPr>
            <p:nvPr/>
          </p:nvCxnSpPr>
          <p:spPr>
            <a:xfrm rot="5400000">
              <a:off x="8669788" y="4808921"/>
              <a:ext cx="73152" cy="0"/>
            </a:xfrm>
            <a:prstGeom prst="line">
              <a:avLst/>
            </a:prstGeom>
            <a:noFill/>
            <a:ln w="28575" cap="flat" cmpd="sng" algn="ctr">
              <a:solidFill>
                <a:srgbClr val="000000"/>
              </a:solidFill>
              <a:prstDash val="solid"/>
            </a:ln>
            <a:effectLst/>
          </p:spPr>
        </p:cxnSp>
        <p:sp>
          <p:nvSpPr>
            <p:cNvPr id="335" name="TextBox 334">
              <a:extLst>
                <a:ext uri="{FF2B5EF4-FFF2-40B4-BE49-F238E27FC236}">
                  <a16:creationId xmlns:a16="http://schemas.microsoft.com/office/drawing/2014/main" id="{DAA862BB-E145-3291-A5D3-AF2FE9699D61}"/>
                </a:ext>
              </a:extLst>
            </p:cNvPr>
            <p:cNvSpPr txBox="1"/>
            <p:nvPr/>
          </p:nvSpPr>
          <p:spPr>
            <a:xfrm>
              <a:off x="8635570"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55</a:t>
              </a:r>
            </a:p>
          </p:txBody>
        </p:sp>
        <p:cxnSp>
          <p:nvCxnSpPr>
            <p:cNvPr id="336" name="Straight Connector 335">
              <a:extLst>
                <a:ext uri="{FF2B5EF4-FFF2-40B4-BE49-F238E27FC236}">
                  <a16:creationId xmlns:a16="http://schemas.microsoft.com/office/drawing/2014/main" id="{89D3CDA8-EC65-C125-CC65-6992E355DD88}"/>
                </a:ext>
              </a:extLst>
            </p:cNvPr>
            <p:cNvCxnSpPr>
              <a:cxnSpLocks/>
            </p:cNvCxnSpPr>
            <p:nvPr/>
          </p:nvCxnSpPr>
          <p:spPr>
            <a:xfrm rot="5400000">
              <a:off x="9126924" y="4808921"/>
              <a:ext cx="73152" cy="0"/>
            </a:xfrm>
            <a:prstGeom prst="line">
              <a:avLst/>
            </a:prstGeom>
            <a:noFill/>
            <a:ln w="28575" cap="flat" cmpd="sng" algn="ctr">
              <a:solidFill>
                <a:srgbClr val="000000"/>
              </a:solidFill>
              <a:prstDash val="solid"/>
            </a:ln>
            <a:effectLst/>
          </p:spPr>
        </p:cxnSp>
        <p:sp>
          <p:nvSpPr>
            <p:cNvPr id="337" name="TextBox 336">
              <a:extLst>
                <a:ext uri="{FF2B5EF4-FFF2-40B4-BE49-F238E27FC236}">
                  <a16:creationId xmlns:a16="http://schemas.microsoft.com/office/drawing/2014/main" id="{D597C30D-6EF8-76FB-1844-C2619BDA1725}"/>
                </a:ext>
              </a:extLst>
            </p:cNvPr>
            <p:cNvSpPr txBox="1"/>
            <p:nvPr/>
          </p:nvSpPr>
          <p:spPr>
            <a:xfrm>
              <a:off x="9092707" y="4877996"/>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60</a:t>
              </a:r>
            </a:p>
          </p:txBody>
        </p:sp>
        <p:sp>
          <p:nvSpPr>
            <p:cNvPr id="338" name="TextBox 337">
              <a:extLst>
                <a:ext uri="{FF2B5EF4-FFF2-40B4-BE49-F238E27FC236}">
                  <a16:creationId xmlns:a16="http://schemas.microsoft.com/office/drawing/2014/main" id="{2BB6FDB2-CFD2-52CD-2067-C5C6D8F2CE3E}"/>
                </a:ext>
              </a:extLst>
            </p:cNvPr>
            <p:cNvSpPr txBox="1"/>
            <p:nvPr/>
          </p:nvSpPr>
          <p:spPr>
            <a:xfrm>
              <a:off x="3672289" y="5096482"/>
              <a:ext cx="5491211" cy="246221"/>
            </a:xfrm>
            <a:prstGeom prst="rect">
              <a:avLst/>
            </a:prstGeom>
            <a:no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body)"/>
                </a:rPr>
                <a:t>Mo</a:t>
              </a:r>
            </a:p>
          </p:txBody>
        </p:sp>
      </p:grpSp>
      <p:grpSp>
        <p:nvGrpSpPr>
          <p:cNvPr id="339" name="Group 338">
            <a:extLst>
              <a:ext uri="{FF2B5EF4-FFF2-40B4-BE49-F238E27FC236}">
                <a16:creationId xmlns:a16="http://schemas.microsoft.com/office/drawing/2014/main" id="{C5D3659D-89BE-395C-E383-B5A026A70102}"/>
              </a:ext>
            </a:extLst>
          </p:cNvPr>
          <p:cNvGrpSpPr/>
          <p:nvPr/>
        </p:nvGrpSpPr>
        <p:grpSpPr>
          <a:xfrm>
            <a:off x="2519114" y="5496826"/>
            <a:ext cx="6578659" cy="470825"/>
            <a:chOff x="2735014" y="5192669"/>
            <a:chExt cx="6578659" cy="470825"/>
          </a:xfrm>
        </p:grpSpPr>
        <p:sp>
          <p:nvSpPr>
            <p:cNvPr id="340" name="TextBox 339">
              <a:extLst>
                <a:ext uri="{FF2B5EF4-FFF2-40B4-BE49-F238E27FC236}">
                  <a16:creationId xmlns:a16="http://schemas.microsoft.com/office/drawing/2014/main" id="{F5D4D0A4-9A62-C997-CB48-D6B959E8E661}"/>
                </a:ext>
              </a:extLst>
            </p:cNvPr>
            <p:cNvSpPr txBox="1"/>
            <p:nvPr/>
          </p:nvSpPr>
          <p:spPr>
            <a:xfrm>
              <a:off x="3516538" y="5369917"/>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233 (0)</a:t>
              </a:r>
            </a:p>
          </p:txBody>
        </p:sp>
        <p:sp>
          <p:nvSpPr>
            <p:cNvPr id="341" name="TextBox 340">
              <a:extLst>
                <a:ext uri="{FF2B5EF4-FFF2-40B4-BE49-F238E27FC236}">
                  <a16:creationId xmlns:a16="http://schemas.microsoft.com/office/drawing/2014/main" id="{39A1A19E-BC57-D5C7-AC90-99FB955E9B53}"/>
                </a:ext>
              </a:extLst>
            </p:cNvPr>
            <p:cNvSpPr txBox="1"/>
            <p:nvPr/>
          </p:nvSpPr>
          <p:spPr>
            <a:xfrm>
              <a:off x="3939244" y="5369917"/>
              <a:ext cx="384722"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200 (27)</a:t>
              </a:r>
            </a:p>
          </p:txBody>
        </p:sp>
        <p:sp>
          <p:nvSpPr>
            <p:cNvPr id="342" name="TextBox 341">
              <a:extLst>
                <a:ext uri="{FF2B5EF4-FFF2-40B4-BE49-F238E27FC236}">
                  <a16:creationId xmlns:a16="http://schemas.microsoft.com/office/drawing/2014/main" id="{6C932650-6FA0-3EC5-AC22-8144333AE6F1}"/>
                </a:ext>
              </a:extLst>
            </p:cNvPr>
            <p:cNvSpPr txBox="1"/>
            <p:nvPr/>
          </p:nvSpPr>
          <p:spPr>
            <a:xfrm>
              <a:off x="4401955" y="5369917"/>
              <a:ext cx="384722"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169 (56)</a:t>
              </a:r>
            </a:p>
          </p:txBody>
        </p:sp>
        <p:sp>
          <p:nvSpPr>
            <p:cNvPr id="343" name="TextBox 342">
              <a:extLst>
                <a:ext uri="{FF2B5EF4-FFF2-40B4-BE49-F238E27FC236}">
                  <a16:creationId xmlns:a16="http://schemas.microsoft.com/office/drawing/2014/main" id="{48B59559-ED9C-0130-2743-F6D4C3ADD12A}"/>
                </a:ext>
              </a:extLst>
            </p:cNvPr>
            <p:cNvSpPr txBox="1"/>
            <p:nvPr/>
          </p:nvSpPr>
          <p:spPr>
            <a:xfrm>
              <a:off x="4853515" y="5369917"/>
              <a:ext cx="384722"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129 (95)</a:t>
              </a:r>
            </a:p>
          </p:txBody>
        </p:sp>
        <p:sp>
          <p:nvSpPr>
            <p:cNvPr id="344" name="TextBox 343">
              <a:extLst>
                <a:ext uri="{FF2B5EF4-FFF2-40B4-BE49-F238E27FC236}">
                  <a16:creationId xmlns:a16="http://schemas.microsoft.com/office/drawing/2014/main" id="{6D6C2D99-C735-B2AC-1627-0CEF72EF732F}"/>
                </a:ext>
              </a:extLst>
            </p:cNvPr>
            <p:cNvSpPr txBox="1"/>
            <p:nvPr/>
          </p:nvSpPr>
          <p:spPr>
            <a:xfrm>
              <a:off x="5292954" y="5369917"/>
              <a:ext cx="442430"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102 (114)</a:t>
              </a:r>
            </a:p>
          </p:txBody>
        </p:sp>
        <p:sp>
          <p:nvSpPr>
            <p:cNvPr id="345" name="TextBox 344">
              <a:extLst>
                <a:ext uri="{FF2B5EF4-FFF2-40B4-BE49-F238E27FC236}">
                  <a16:creationId xmlns:a16="http://schemas.microsoft.com/office/drawing/2014/main" id="{F6FB2CE0-EACA-9792-4075-0708F4E5C5BB}"/>
                </a:ext>
              </a:extLst>
            </p:cNvPr>
            <p:cNvSpPr txBox="1"/>
            <p:nvPr/>
          </p:nvSpPr>
          <p:spPr>
            <a:xfrm>
              <a:off x="5773373" y="5369917"/>
              <a:ext cx="384722"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76 (131)</a:t>
              </a:r>
            </a:p>
          </p:txBody>
        </p:sp>
        <p:sp>
          <p:nvSpPr>
            <p:cNvPr id="346" name="TextBox 345">
              <a:extLst>
                <a:ext uri="{FF2B5EF4-FFF2-40B4-BE49-F238E27FC236}">
                  <a16:creationId xmlns:a16="http://schemas.microsoft.com/office/drawing/2014/main" id="{AB547A94-2DD7-2C47-932C-C4BF0BDE0C6F}"/>
                </a:ext>
              </a:extLst>
            </p:cNvPr>
            <p:cNvSpPr txBox="1"/>
            <p:nvPr/>
          </p:nvSpPr>
          <p:spPr>
            <a:xfrm>
              <a:off x="6236079" y="5369917"/>
              <a:ext cx="384722"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49 (146)</a:t>
              </a:r>
            </a:p>
          </p:txBody>
        </p:sp>
        <p:sp>
          <p:nvSpPr>
            <p:cNvPr id="347" name="TextBox 346">
              <a:extLst>
                <a:ext uri="{FF2B5EF4-FFF2-40B4-BE49-F238E27FC236}">
                  <a16:creationId xmlns:a16="http://schemas.microsoft.com/office/drawing/2014/main" id="{B73A0E71-4338-EE79-E161-60FBE11F4AE0}"/>
                </a:ext>
              </a:extLst>
            </p:cNvPr>
            <p:cNvSpPr txBox="1"/>
            <p:nvPr/>
          </p:nvSpPr>
          <p:spPr>
            <a:xfrm>
              <a:off x="6687638" y="5369917"/>
              <a:ext cx="384722"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39 (150)</a:t>
              </a:r>
            </a:p>
          </p:txBody>
        </p:sp>
        <p:sp>
          <p:nvSpPr>
            <p:cNvPr id="348" name="TextBox 347">
              <a:extLst>
                <a:ext uri="{FF2B5EF4-FFF2-40B4-BE49-F238E27FC236}">
                  <a16:creationId xmlns:a16="http://schemas.microsoft.com/office/drawing/2014/main" id="{EAFAD873-7FCD-2629-5CA4-5C1EDDD2E671}"/>
                </a:ext>
              </a:extLst>
            </p:cNvPr>
            <p:cNvSpPr txBox="1"/>
            <p:nvPr/>
          </p:nvSpPr>
          <p:spPr>
            <a:xfrm>
              <a:off x="7150351" y="5369917"/>
              <a:ext cx="384722"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28 (158)</a:t>
              </a:r>
            </a:p>
          </p:txBody>
        </p:sp>
        <p:sp>
          <p:nvSpPr>
            <p:cNvPr id="349" name="TextBox 348">
              <a:extLst>
                <a:ext uri="{FF2B5EF4-FFF2-40B4-BE49-F238E27FC236}">
                  <a16:creationId xmlns:a16="http://schemas.microsoft.com/office/drawing/2014/main" id="{B3DA6FF5-BB08-4AD7-1CB3-FFEAEFA36D1D}"/>
                </a:ext>
              </a:extLst>
            </p:cNvPr>
            <p:cNvSpPr txBox="1"/>
            <p:nvPr/>
          </p:nvSpPr>
          <p:spPr>
            <a:xfrm>
              <a:off x="7601909" y="5369917"/>
              <a:ext cx="384722"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15 (163)</a:t>
              </a:r>
            </a:p>
          </p:txBody>
        </p:sp>
        <p:sp>
          <p:nvSpPr>
            <p:cNvPr id="350" name="TextBox 349">
              <a:extLst>
                <a:ext uri="{FF2B5EF4-FFF2-40B4-BE49-F238E27FC236}">
                  <a16:creationId xmlns:a16="http://schemas.microsoft.com/office/drawing/2014/main" id="{C0E4E21C-806E-2EF3-42D5-428DB42F2A7E}"/>
                </a:ext>
              </a:extLst>
            </p:cNvPr>
            <p:cNvSpPr txBox="1"/>
            <p:nvPr/>
          </p:nvSpPr>
          <p:spPr>
            <a:xfrm>
              <a:off x="8099049" y="5369917"/>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5 (167)</a:t>
              </a:r>
            </a:p>
          </p:txBody>
        </p:sp>
        <p:sp>
          <p:nvSpPr>
            <p:cNvPr id="351" name="TextBox 350">
              <a:extLst>
                <a:ext uri="{FF2B5EF4-FFF2-40B4-BE49-F238E27FC236}">
                  <a16:creationId xmlns:a16="http://schemas.microsoft.com/office/drawing/2014/main" id="{1622A0DD-C3B3-9A3C-9969-E563E871D6FA}"/>
                </a:ext>
              </a:extLst>
            </p:cNvPr>
            <p:cNvSpPr txBox="1"/>
            <p:nvPr/>
          </p:nvSpPr>
          <p:spPr>
            <a:xfrm>
              <a:off x="2743764" y="5371958"/>
              <a:ext cx="469680" cy="138499"/>
            </a:xfrm>
            <a:prstGeom prst="rect">
              <a:avLst/>
            </a:prstGeom>
            <a:noFill/>
          </p:spPr>
          <p:txBody>
            <a:bodyPr wrap="none" lIns="0" tIns="0" rIns="0" bIns="0" rtlCol="0">
              <a:spAutoFit/>
            </a:bodyPr>
            <a:lstStyle/>
            <a:p>
              <a:pPr eaLnBrk="1" fontAlgn="auto" hangingPunct="1">
                <a:spcBef>
                  <a:spcPts val="0"/>
                </a:spcBef>
                <a:spcAft>
                  <a:spcPts val="0"/>
                </a:spcAft>
                <a:defRPr/>
              </a:pPr>
              <a:r>
                <a:rPr lang="en-US" sz="900" b="0" dirty="0">
                  <a:solidFill>
                    <a:schemeClr val="accent1"/>
                  </a:solidFill>
                  <a:latin typeface="Calibri (body)"/>
                </a:rPr>
                <a:t>Rucaparib</a:t>
              </a:r>
            </a:p>
          </p:txBody>
        </p:sp>
        <p:sp>
          <p:nvSpPr>
            <p:cNvPr id="352" name="TextBox 351">
              <a:extLst>
                <a:ext uri="{FF2B5EF4-FFF2-40B4-BE49-F238E27FC236}">
                  <a16:creationId xmlns:a16="http://schemas.microsoft.com/office/drawing/2014/main" id="{8A6D7518-3A7F-50DA-7900-67D56BFF163F}"/>
                </a:ext>
              </a:extLst>
            </p:cNvPr>
            <p:cNvSpPr txBox="1"/>
            <p:nvPr/>
          </p:nvSpPr>
          <p:spPr>
            <a:xfrm>
              <a:off x="2735014" y="5192669"/>
              <a:ext cx="831959" cy="161583"/>
            </a:xfrm>
            <a:prstGeom prst="rect">
              <a:avLst/>
            </a:prstGeom>
            <a:noFill/>
          </p:spPr>
          <p:txBody>
            <a:bodyPr wrap="none" lIns="0" tIns="0" rIns="0" bIns="0" rtlCol="0">
              <a:spAutoFit/>
            </a:bodyPr>
            <a:lstStyle/>
            <a:p>
              <a:pPr eaLnBrk="1" fontAlgn="auto" hangingPunct="1">
                <a:spcBef>
                  <a:spcPts val="0"/>
                </a:spcBef>
                <a:spcAft>
                  <a:spcPts val="0"/>
                </a:spcAft>
                <a:defRPr/>
              </a:pPr>
              <a:r>
                <a:rPr lang="en-US" sz="1050" dirty="0">
                  <a:solidFill>
                    <a:srgbClr val="000000"/>
                  </a:solidFill>
                  <a:latin typeface="Calibri (body)"/>
                </a:rPr>
                <a:t>Patients at risk</a:t>
              </a:r>
            </a:p>
          </p:txBody>
        </p:sp>
        <p:sp>
          <p:nvSpPr>
            <p:cNvPr id="353" name="TextBox 352">
              <a:extLst>
                <a:ext uri="{FF2B5EF4-FFF2-40B4-BE49-F238E27FC236}">
                  <a16:creationId xmlns:a16="http://schemas.microsoft.com/office/drawing/2014/main" id="{D7EB56E1-6BD6-7562-E41F-0A4A30014053}"/>
                </a:ext>
              </a:extLst>
            </p:cNvPr>
            <p:cNvSpPr txBox="1"/>
            <p:nvPr/>
          </p:nvSpPr>
          <p:spPr>
            <a:xfrm>
              <a:off x="3516538"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116 (0)</a:t>
              </a:r>
            </a:p>
          </p:txBody>
        </p:sp>
        <p:sp>
          <p:nvSpPr>
            <p:cNvPr id="354" name="TextBox 353">
              <a:extLst>
                <a:ext uri="{FF2B5EF4-FFF2-40B4-BE49-F238E27FC236}">
                  <a16:creationId xmlns:a16="http://schemas.microsoft.com/office/drawing/2014/main" id="{C1607BB3-7696-0C13-45F6-190E4DAFC26E}"/>
                </a:ext>
              </a:extLst>
            </p:cNvPr>
            <p:cNvSpPr txBox="1"/>
            <p:nvPr/>
          </p:nvSpPr>
          <p:spPr>
            <a:xfrm>
              <a:off x="3968098"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103 (9)</a:t>
              </a:r>
            </a:p>
          </p:txBody>
        </p:sp>
        <p:sp>
          <p:nvSpPr>
            <p:cNvPr id="355" name="TextBox 354">
              <a:extLst>
                <a:ext uri="{FF2B5EF4-FFF2-40B4-BE49-F238E27FC236}">
                  <a16:creationId xmlns:a16="http://schemas.microsoft.com/office/drawing/2014/main" id="{C99D7542-92F9-2035-EB8B-0CF39495E9A3}"/>
                </a:ext>
              </a:extLst>
            </p:cNvPr>
            <p:cNvSpPr txBox="1"/>
            <p:nvPr/>
          </p:nvSpPr>
          <p:spPr>
            <a:xfrm>
              <a:off x="4430809"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87 (23)</a:t>
              </a:r>
            </a:p>
          </p:txBody>
        </p:sp>
        <p:sp>
          <p:nvSpPr>
            <p:cNvPr id="356" name="TextBox 355">
              <a:extLst>
                <a:ext uri="{FF2B5EF4-FFF2-40B4-BE49-F238E27FC236}">
                  <a16:creationId xmlns:a16="http://schemas.microsoft.com/office/drawing/2014/main" id="{B037A6FD-8490-B911-7C74-317BB41DC662}"/>
                </a:ext>
              </a:extLst>
            </p:cNvPr>
            <p:cNvSpPr txBox="1"/>
            <p:nvPr/>
          </p:nvSpPr>
          <p:spPr>
            <a:xfrm>
              <a:off x="4882374"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77 (33)</a:t>
              </a:r>
            </a:p>
          </p:txBody>
        </p:sp>
        <p:sp>
          <p:nvSpPr>
            <p:cNvPr id="357" name="TextBox 356">
              <a:extLst>
                <a:ext uri="{FF2B5EF4-FFF2-40B4-BE49-F238E27FC236}">
                  <a16:creationId xmlns:a16="http://schemas.microsoft.com/office/drawing/2014/main" id="{DCDFA56E-408A-7980-9857-6E355F10C5A7}"/>
                </a:ext>
              </a:extLst>
            </p:cNvPr>
            <p:cNvSpPr txBox="1"/>
            <p:nvPr/>
          </p:nvSpPr>
          <p:spPr>
            <a:xfrm>
              <a:off x="5350662"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65 (42)</a:t>
              </a:r>
            </a:p>
          </p:txBody>
        </p:sp>
        <p:sp>
          <p:nvSpPr>
            <p:cNvPr id="358" name="TextBox 357">
              <a:extLst>
                <a:ext uri="{FF2B5EF4-FFF2-40B4-BE49-F238E27FC236}">
                  <a16:creationId xmlns:a16="http://schemas.microsoft.com/office/drawing/2014/main" id="{B69FE2DB-F9BE-D7C4-8510-1E853E12EC6E}"/>
                </a:ext>
              </a:extLst>
            </p:cNvPr>
            <p:cNvSpPr txBox="1"/>
            <p:nvPr/>
          </p:nvSpPr>
          <p:spPr>
            <a:xfrm>
              <a:off x="5802220"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50 (52)</a:t>
              </a:r>
            </a:p>
          </p:txBody>
        </p:sp>
        <p:sp>
          <p:nvSpPr>
            <p:cNvPr id="359" name="TextBox 358">
              <a:extLst>
                <a:ext uri="{FF2B5EF4-FFF2-40B4-BE49-F238E27FC236}">
                  <a16:creationId xmlns:a16="http://schemas.microsoft.com/office/drawing/2014/main" id="{1F53E642-DE2A-423E-DB0A-55273AEB0F86}"/>
                </a:ext>
              </a:extLst>
            </p:cNvPr>
            <p:cNvSpPr txBox="1"/>
            <p:nvPr/>
          </p:nvSpPr>
          <p:spPr>
            <a:xfrm>
              <a:off x="6264931"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32 (66)</a:t>
              </a:r>
            </a:p>
          </p:txBody>
        </p:sp>
        <p:sp>
          <p:nvSpPr>
            <p:cNvPr id="360" name="TextBox 359">
              <a:extLst>
                <a:ext uri="{FF2B5EF4-FFF2-40B4-BE49-F238E27FC236}">
                  <a16:creationId xmlns:a16="http://schemas.microsoft.com/office/drawing/2014/main" id="{10E2220E-D012-3B02-231D-74B55E8D1010}"/>
                </a:ext>
              </a:extLst>
            </p:cNvPr>
            <p:cNvSpPr txBox="1"/>
            <p:nvPr/>
          </p:nvSpPr>
          <p:spPr>
            <a:xfrm>
              <a:off x="6716491"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29 (68)</a:t>
              </a:r>
            </a:p>
          </p:txBody>
        </p:sp>
        <p:sp>
          <p:nvSpPr>
            <p:cNvPr id="361" name="TextBox 360">
              <a:extLst>
                <a:ext uri="{FF2B5EF4-FFF2-40B4-BE49-F238E27FC236}">
                  <a16:creationId xmlns:a16="http://schemas.microsoft.com/office/drawing/2014/main" id="{01D7D6A7-D840-9961-59E8-643881F5D4D5}"/>
                </a:ext>
              </a:extLst>
            </p:cNvPr>
            <p:cNvSpPr txBox="1"/>
            <p:nvPr/>
          </p:nvSpPr>
          <p:spPr>
            <a:xfrm>
              <a:off x="7179204"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19 (73)</a:t>
              </a:r>
            </a:p>
          </p:txBody>
        </p:sp>
        <p:sp>
          <p:nvSpPr>
            <p:cNvPr id="362" name="TextBox 361">
              <a:extLst>
                <a:ext uri="{FF2B5EF4-FFF2-40B4-BE49-F238E27FC236}">
                  <a16:creationId xmlns:a16="http://schemas.microsoft.com/office/drawing/2014/main" id="{08EF5CA3-0960-1536-92E3-8DD68ECB61E6}"/>
                </a:ext>
              </a:extLst>
            </p:cNvPr>
            <p:cNvSpPr txBox="1"/>
            <p:nvPr/>
          </p:nvSpPr>
          <p:spPr>
            <a:xfrm>
              <a:off x="7630762" y="5524995"/>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12 (74)</a:t>
              </a:r>
            </a:p>
          </p:txBody>
        </p:sp>
        <p:sp>
          <p:nvSpPr>
            <p:cNvPr id="363" name="TextBox 362">
              <a:extLst>
                <a:ext uri="{FF2B5EF4-FFF2-40B4-BE49-F238E27FC236}">
                  <a16:creationId xmlns:a16="http://schemas.microsoft.com/office/drawing/2014/main" id="{09F50430-58C5-1A22-B80B-FFC480B206D1}"/>
                </a:ext>
              </a:extLst>
            </p:cNvPr>
            <p:cNvSpPr txBox="1"/>
            <p:nvPr/>
          </p:nvSpPr>
          <p:spPr>
            <a:xfrm>
              <a:off x="8127900" y="5524995"/>
              <a:ext cx="269306"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2 (76)</a:t>
              </a:r>
            </a:p>
          </p:txBody>
        </p:sp>
        <p:sp>
          <p:nvSpPr>
            <p:cNvPr id="364" name="TextBox 363">
              <a:extLst>
                <a:ext uri="{FF2B5EF4-FFF2-40B4-BE49-F238E27FC236}">
                  <a16:creationId xmlns:a16="http://schemas.microsoft.com/office/drawing/2014/main" id="{42434D88-56A4-3A98-DEF8-934D243FB7DD}"/>
                </a:ext>
              </a:extLst>
            </p:cNvPr>
            <p:cNvSpPr txBox="1"/>
            <p:nvPr/>
          </p:nvSpPr>
          <p:spPr>
            <a:xfrm>
              <a:off x="8579466" y="5524995"/>
              <a:ext cx="269306"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3"/>
                  </a:solidFill>
                  <a:latin typeface="Calibri (body)"/>
                </a:rPr>
                <a:t>0 (77)</a:t>
              </a:r>
            </a:p>
          </p:txBody>
        </p:sp>
        <p:sp>
          <p:nvSpPr>
            <p:cNvPr id="365" name="TextBox 364">
              <a:extLst>
                <a:ext uri="{FF2B5EF4-FFF2-40B4-BE49-F238E27FC236}">
                  <a16:creationId xmlns:a16="http://schemas.microsoft.com/office/drawing/2014/main" id="{5A9FB474-1A7E-4590-36B4-3554F904E68D}"/>
                </a:ext>
              </a:extLst>
            </p:cNvPr>
            <p:cNvSpPr txBox="1"/>
            <p:nvPr/>
          </p:nvSpPr>
          <p:spPr>
            <a:xfrm>
              <a:off x="2743764" y="5524995"/>
              <a:ext cx="698909" cy="138499"/>
            </a:xfrm>
            <a:prstGeom prst="rect">
              <a:avLst/>
            </a:prstGeom>
            <a:noFill/>
          </p:spPr>
          <p:txBody>
            <a:bodyPr wrap="none" lIns="0" tIns="0" rIns="0" bIns="0" rtlCol="0">
              <a:spAutoFit/>
            </a:bodyPr>
            <a:lstStyle/>
            <a:p>
              <a:pPr eaLnBrk="1" fontAlgn="auto" hangingPunct="1">
                <a:spcBef>
                  <a:spcPts val="0"/>
                </a:spcBef>
                <a:spcAft>
                  <a:spcPts val="0"/>
                </a:spcAft>
                <a:defRPr/>
              </a:pPr>
              <a:r>
                <a:rPr lang="en-US" sz="900" b="0" dirty="0">
                  <a:solidFill>
                    <a:schemeClr val="accent3"/>
                  </a:solidFill>
                  <a:latin typeface="Calibri (body)"/>
                </a:rPr>
                <a:t>Chemotherapy</a:t>
              </a:r>
            </a:p>
          </p:txBody>
        </p:sp>
        <p:sp>
          <p:nvSpPr>
            <p:cNvPr id="366" name="TextBox 365">
              <a:extLst>
                <a:ext uri="{FF2B5EF4-FFF2-40B4-BE49-F238E27FC236}">
                  <a16:creationId xmlns:a16="http://schemas.microsoft.com/office/drawing/2014/main" id="{F25BBF29-94D2-7AD1-4603-EFB6F7F7EA98}"/>
                </a:ext>
              </a:extLst>
            </p:cNvPr>
            <p:cNvSpPr txBox="1"/>
            <p:nvPr/>
          </p:nvSpPr>
          <p:spPr>
            <a:xfrm>
              <a:off x="8542855" y="5369917"/>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1 (167)</a:t>
              </a:r>
            </a:p>
          </p:txBody>
        </p:sp>
        <p:sp>
          <p:nvSpPr>
            <p:cNvPr id="367" name="TextBox 366">
              <a:extLst>
                <a:ext uri="{FF2B5EF4-FFF2-40B4-BE49-F238E27FC236}">
                  <a16:creationId xmlns:a16="http://schemas.microsoft.com/office/drawing/2014/main" id="{C1B11913-6132-5727-8234-F24E12C0FD21}"/>
                </a:ext>
              </a:extLst>
            </p:cNvPr>
            <p:cNvSpPr txBox="1"/>
            <p:nvPr/>
          </p:nvSpPr>
          <p:spPr>
            <a:xfrm>
              <a:off x="8986659" y="5369917"/>
              <a:ext cx="327014" cy="138499"/>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900" b="0" dirty="0">
                  <a:solidFill>
                    <a:schemeClr val="accent1"/>
                  </a:solidFill>
                  <a:latin typeface="Calibri (body)"/>
                </a:rPr>
                <a:t>0 (167)</a:t>
              </a:r>
            </a:p>
          </p:txBody>
        </p:sp>
      </p:grpSp>
      <p:grpSp>
        <p:nvGrpSpPr>
          <p:cNvPr id="368" name="Group 367">
            <a:extLst>
              <a:ext uri="{FF2B5EF4-FFF2-40B4-BE49-F238E27FC236}">
                <a16:creationId xmlns:a16="http://schemas.microsoft.com/office/drawing/2014/main" id="{A8AB683B-AB9C-6B4F-C792-58223ED3D4A7}"/>
              </a:ext>
            </a:extLst>
          </p:cNvPr>
          <p:cNvGrpSpPr/>
          <p:nvPr/>
        </p:nvGrpSpPr>
        <p:grpSpPr>
          <a:xfrm>
            <a:off x="5842621" y="1488574"/>
            <a:ext cx="3152926" cy="836532"/>
            <a:chOff x="7154125" y="2646098"/>
            <a:chExt cx="2748651" cy="996218"/>
          </a:xfrm>
        </p:grpSpPr>
        <p:sp>
          <p:nvSpPr>
            <p:cNvPr id="369" name="TextBox 368">
              <a:extLst>
                <a:ext uri="{FF2B5EF4-FFF2-40B4-BE49-F238E27FC236}">
                  <a16:creationId xmlns:a16="http://schemas.microsoft.com/office/drawing/2014/main" id="{5ABBBE37-CC2E-7DC0-1EAC-81B9D0FCED0B}"/>
                </a:ext>
              </a:extLst>
            </p:cNvPr>
            <p:cNvSpPr txBox="1"/>
            <p:nvPr/>
          </p:nvSpPr>
          <p:spPr>
            <a:xfrm>
              <a:off x="8570048" y="2646098"/>
              <a:ext cx="624946" cy="466254"/>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Median,</a:t>
              </a:r>
              <a:br>
                <a:rPr kumimoji="0" lang="en-US" sz="1200" i="0" u="none" strike="noStrike" kern="0" cap="none" spc="0" normalizeH="0" baseline="0" noProof="0" dirty="0">
                  <a:ln>
                    <a:noFill/>
                  </a:ln>
                  <a:solidFill>
                    <a:srgbClr val="000000"/>
                  </a:solidFill>
                  <a:effectLst/>
                  <a:uLnTx/>
                  <a:uFillTx/>
                  <a:latin typeface="Calibri (body)"/>
                </a:rPr>
              </a:br>
              <a:r>
                <a:rPr kumimoji="0" lang="en-US" sz="1200" i="0" u="none" strike="noStrike" kern="0" cap="none" spc="0" normalizeH="0" baseline="0" noProof="0" dirty="0">
                  <a:ln>
                    <a:noFill/>
                  </a:ln>
                  <a:solidFill>
                    <a:srgbClr val="000000"/>
                  </a:solidFill>
                  <a:effectLst/>
                  <a:uLnTx/>
                  <a:uFillTx/>
                  <a:latin typeface="Calibri (body)"/>
                </a:rPr>
                <a:t>mo</a:t>
              </a:r>
            </a:p>
          </p:txBody>
        </p:sp>
        <p:sp>
          <p:nvSpPr>
            <p:cNvPr id="370" name="TextBox 369">
              <a:extLst>
                <a:ext uri="{FF2B5EF4-FFF2-40B4-BE49-F238E27FC236}">
                  <a16:creationId xmlns:a16="http://schemas.microsoft.com/office/drawing/2014/main" id="{8A2F7A95-87D6-624A-5005-5EAA4B330EF8}"/>
                </a:ext>
              </a:extLst>
            </p:cNvPr>
            <p:cNvSpPr txBox="1"/>
            <p:nvPr/>
          </p:nvSpPr>
          <p:spPr>
            <a:xfrm>
              <a:off x="9298087" y="2815699"/>
              <a:ext cx="529919" cy="290321"/>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95% CI</a:t>
              </a:r>
            </a:p>
          </p:txBody>
        </p:sp>
        <p:sp>
          <p:nvSpPr>
            <p:cNvPr id="371" name="TextBox 370">
              <a:extLst>
                <a:ext uri="{FF2B5EF4-FFF2-40B4-BE49-F238E27FC236}">
                  <a16:creationId xmlns:a16="http://schemas.microsoft.com/office/drawing/2014/main" id="{9D35B7A5-6020-B250-6E92-B6B40DD71C89}"/>
                </a:ext>
              </a:extLst>
            </p:cNvPr>
            <p:cNvSpPr txBox="1"/>
            <p:nvPr/>
          </p:nvSpPr>
          <p:spPr>
            <a:xfrm>
              <a:off x="8682542" y="3117467"/>
              <a:ext cx="399954" cy="290321"/>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accent1"/>
                  </a:solidFill>
                  <a:effectLst/>
                  <a:uLnTx/>
                  <a:uFillTx/>
                  <a:latin typeface="Calibri (body)"/>
                </a:rPr>
                <a:t>19.4</a:t>
              </a:r>
            </a:p>
          </p:txBody>
        </p:sp>
        <p:sp>
          <p:nvSpPr>
            <p:cNvPr id="372" name="TextBox 371">
              <a:extLst>
                <a:ext uri="{FF2B5EF4-FFF2-40B4-BE49-F238E27FC236}">
                  <a16:creationId xmlns:a16="http://schemas.microsoft.com/office/drawing/2014/main" id="{80DC18F5-7562-91E8-2A02-93351A3BCD12}"/>
                </a:ext>
              </a:extLst>
            </p:cNvPr>
            <p:cNvSpPr txBox="1"/>
            <p:nvPr/>
          </p:nvSpPr>
          <p:spPr>
            <a:xfrm>
              <a:off x="9223325" y="3117467"/>
              <a:ext cx="679447" cy="290321"/>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accent1"/>
                  </a:solidFill>
                  <a:effectLst/>
                  <a:uLnTx/>
                  <a:uFillTx/>
                  <a:latin typeface="Calibri (body)"/>
                </a:rPr>
                <a:t>15.2-23.6</a:t>
              </a:r>
            </a:p>
          </p:txBody>
        </p:sp>
        <p:sp>
          <p:nvSpPr>
            <p:cNvPr id="373" name="TextBox 372">
              <a:extLst>
                <a:ext uri="{FF2B5EF4-FFF2-40B4-BE49-F238E27FC236}">
                  <a16:creationId xmlns:a16="http://schemas.microsoft.com/office/drawing/2014/main" id="{E8A206CE-A0D1-72EE-CF6C-53879F149F26}"/>
                </a:ext>
              </a:extLst>
            </p:cNvPr>
            <p:cNvSpPr txBox="1"/>
            <p:nvPr/>
          </p:nvSpPr>
          <p:spPr>
            <a:xfrm>
              <a:off x="7418247" y="3117467"/>
              <a:ext cx="1221662" cy="290321"/>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accent1"/>
                  </a:solidFill>
                  <a:effectLst/>
                  <a:uLnTx/>
                  <a:uFillTx/>
                  <a:latin typeface="Calibri (body)"/>
                </a:rPr>
                <a:t>Rucaparib (n = 233)</a:t>
              </a:r>
            </a:p>
          </p:txBody>
        </p:sp>
        <p:sp>
          <p:nvSpPr>
            <p:cNvPr id="374" name="TextBox 373">
              <a:extLst>
                <a:ext uri="{FF2B5EF4-FFF2-40B4-BE49-F238E27FC236}">
                  <a16:creationId xmlns:a16="http://schemas.microsoft.com/office/drawing/2014/main" id="{6AB57C9D-A05C-0C68-392C-313DC8DB505D}"/>
                </a:ext>
              </a:extLst>
            </p:cNvPr>
            <p:cNvSpPr txBox="1"/>
            <p:nvPr/>
          </p:nvSpPr>
          <p:spPr>
            <a:xfrm>
              <a:off x="8682545" y="3351992"/>
              <a:ext cx="399954" cy="290321"/>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accent3"/>
                  </a:solidFill>
                  <a:effectLst/>
                  <a:uLnTx/>
                  <a:uFillTx/>
                  <a:latin typeface="Calibri (body)"/>
                </a:rPr>
                <a:t>25.4</a:t>
              </a:r>
            </a:p>
          </p:txBody>
        </p:sp>
        <p:sp>
          <p:nvSpPr>
            <p:cNvPr id="375" name="TextBox 374">
              <a:extLst>
                <a:ext uri="{FF2B5EF4-FFF2-40B4-BE49-F238E27FC236}">
                  <a16:creationId xmlns:a16="http://schemas.microsoft.com/office/drawing/2014/main" id="{1EDF89EF-D7F4-A1D9-E8B3-A6DE853E72B4}"/>
                </a:ext>
              </a:extLst>
            </p:cNvPr>
            <p:cNvSpPr txBox="1"/>
            <p:nvPr/>
          </p:nvSpPr>
          <p:spPr>
            <a:xfrm>
              <a:off x="9223329" y="3351995"/>
              <a:ext cx="679447" cy="290321"/>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accent3"/>
                  </a:solidFill>
                  <a:effectLst/>
                  <a:uLnTx/>
                  <a:uFillTx/>
                  <a:latin typeface="Calibri (body)"/>
                </a:rPr>
                <a:t>21.4-27.6</a:t>
              </a:r>
            </a:p>
          </p:txBody>
        </p:sp>
        <p:sp>
          <p:nvSpPr>
            <p:cNvPr id="376" name="TextBox 375">
              <a:extLst>
                <a:ext uri="{FF2B5EF4-FFF2-40B4-BE49-F238E27FC236}">
                  <a16:creationId xmlns:a16="http://schemas.microsoft.com/office/drawing/2014/main" id="{E52F1E92-4627-479C-EDDA-6107F5D633A3}"/>
                </a:ext>
              </a:extLst>
            </p:cNvPr>
            <p:cNvSpPr txBox="1"/>
            <p:nvPr/>
          </p:nvSpPr>
          <p:spPr>
            <a:xfrm>
              <a:off x="7154125" y="3351992"/>
              <a:ext cx="1485783" cy="290321"/>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accent3"/>
                  </a:solidFill>
                  <a:effectLst/>
                  <a:uLnTx/>
                  <a:uFillTx/>
                  <a:latin typeface="Calibri (body)"/>
                </a:rPr>
                <a:t>Chemotherapy (n = 116)</a:t>
              </a:r>
            </a:p>
          </p:txBody>
        </p:sp>
        <p:cxnSp>
          <p:nvCxnSpPr>
            <p:cNvPr id="377" name="Straight Connector 376">
              <a:extLst>
                <a:ext uri="{FF2B5EF4-FFF2-40B4-BE49-F238E27FC236}">
                  <a16:creationId xmlns:a16="http://schemas.microsoft.com/office/drawing/2014/main" id="{63005277-AF49-93BE-87DC-4CAAAB944683}"/>
                </a:ext>
              </a:extLst>
            </p:cNvPr>
            <p:cNvCxnSpPr>
              <a:cxnSpLocks/>
            </p:cNvCxnSpPr>
            <p:nvPr/>
          </p:nvCxnSpPr>
          <p:spPr>
            <a:xfrm>
              <a:off x="7350858" y="3092188"/>
              <a:ext cx="2514244" cy="0"/>
            </a:xfrm>
            <a:prstGeom prst="line">
              <a:avLst/>
            </a:prstGeom>
            <a:noFill/>
            <a:ln w="12700" cap="flat" cmpd="sng" algn="ctr">
              <a:solidFill>
                <a:srgbClr val="000000"/>
              </a:solidFill>
              <a:prstDash val="solid"/>
            </a:ln>
            <a:effectLst/>
          </p:spPr>
        </p:cxnSp>
      </p:grpSp>
      <p:sp>
        <p:nvSpPr>
          <p:cNvPr id="378" name="TextBox 377">
            <a:extLst>
              <a:ext uri="{FF2B5EF4-FFF2-40B4-BE49-F238E27FC236}">
                <a16:creationId xmlns:a16="http://schemas.microsoft.com/office/drawing/2014/main" id="{E0BB6138-4735-EAB8-A2CB-DAEF6043966B}"/>
              </a:ext>
            </a:extLst>
          </p:cNvPr>
          <p:cNvSpPr txBox="1"/>
          <p:nvPr/>
        </p:nvSpPr>
        <p:spPr>
          <a:xfrm>
            <a:off x="6043304" y="2283323"/>
            <a:ext cx="2884043" cy="461665"/>
          </a:xfrm>
          <a:prstGeom prst="rect">
            <a:avLst/>
          </a:prstGeom>
          <a:noFill/>
        </p:spPr>
        <p:txBody>
          <a:bodyPr wrap="square" rtlCol="0">
            <a:spAutoFit/>
          </a:bodyPr>
          <a:lstStyle/>
          <a:p>
            <a:pPr algn="ctr" eaLnBrk="1" fontAlgn="auto" hangingPunct="1">
              <a:spcBef>
                <a:spcPts val="0"/>
              </a:spcBef>
              <a:spcAft>
                <a:spcPts val="0"/>
              </a:spcAft>
              <a:defRPr/>
            </a:pPr>
            <a:r>
              <a:rPr lang="en-GB" sz="1200" b="0" dirty="0">
                <a:solidFill>
                  <a:srgbClr val="000000"/>
                </a:solidFill>
                <a:latin typeface="Calibri (body)"/>
              </a:rPr>
              <a:t>HR: 1.313</a:t>
            </a:r>
          </a:p>
          <a:p>
            <a:pPr algn="ctr" eaLnBrk="1" fontAlgn="auto" hangingPunct="1">
              <a:spcBef>
                <a:spcPts val="0"/>
              </a:spcBef>
              <a:spcAft>
                <a:spcPts val="0"/>
              </a:spcAft>
              <a:defRPr/>
            </a:pPr>
            <a:r>
              <a:rPr lang="en-GB" sz="1200" b="0" dirty="0">
                <a:solidFill>
                  <a:srgbClr val="000000"/>
                </a:solidFill>
                <a:latin typeface="Calibri (body)"/>
              </a:rPr>
              <a:t>95% CI: 0.999-1.725</a:t>
            </a:r>
            <a:endParaRPr lang="en-US" sz="1200" b="0" dirty="0">
              <a:solidFill>
                <a:srgbClr val="000000"/>
              </a:solidFill>
              <a:latin typeface="Calibri (body)"/>
            </a:endParaRPr>
          </a:p>
        </p:txBody>
      </p:sp>
      <p:grpSp>
        <p:nvGrpSpPr>
          <p:cNvPr id="379" name="Group 78">
            <a:extLst>
              <a:ext uri="{FF2B5EF4-FFF2-40B4-BE49-F238E27FC236}">
                <a16:creationId xmlns:a16="http://schemas.microsoft.com/office/drawing/2014/main" id="{F2774D6C-A606-97DA-CA5C-6ECA358CAA57}"/>
              </a:ext>
            </a:extLst>
          </p:cNvPr>
          <p:cNvGrpSpPr>
            <a:grpSpLocks noChangeAspect="1"/>
          </p:cNvGrpSpPr>
          <p:nvPr/>
        </p:nvGrpSpPr>
        <p:grpSpPr bwMode="auto">
          <a:xfrm>
            <a:off x="3463925" y="1639246"/>
            <a:ext cx="5377504" cy="3020892"/>
            <a:chOff x="2318" y="841"/>
            <a:chExt cx="3400" cy="1910"/>
          </a:xfrm>
        </p:grpSpPr>
        <p:sp>
          <p:nvSpPr>
            <p:cNvPr id="380" name="Freeform 79">
              <a:extLst>
                <a:ext uri="{FF2B5EF4-FFF2-40B4-BE49-F238E27FC236}">
                  <a16:creationId xmlns:a16="http://schemas.microsoft.com/office/drawing/2014/main" id="{A498573F-EF0E-F092-D923-BCFF59E01C71}"/>
                </a:ext>
              </a:extLst>
            </p:cNvPr>
            <p:cNvSpPr>
              <a:spLocks/>
            </p:cNvSpPr>
            <p:nvPr/>
          </p:nvSpPr>
          <p:spPr bwMode="auto">
            <a:xfrm>
              <a:off x="5700" y="271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1" name="Freeform 80">
              <a:extLst>
                <a:ext uri="{FF2B5EF4-FFF2-40B4-BE49-F238E27FC236}">
                  <a16:creationId xmlns:a16="http://schemas.microsoft.com/office/drawing/2014/main" id="{170308D6-C861-114C-74E2-BBC982579CF0}"/>
                </a:ext>
              </a:extLst>
            </p:cNvPr>
            <p:cNvSpPr>
              <a:spLocks/>
            </p:cNvSpPr>
            <p:nvPr/>
          </p:nvSpPr>
          <p:spPr bwMode="auto">
            <a:xfrm>
              <a:off x="5681" y="273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2" name="Freeform 81">
              <a:extLst>
                <a:ext uri="{FF2B5EF4-FFF2-40B4-BE49-F238E27FC236}">
                  <a16:creationId xmlns:a16="http://schemas.microsoft.com/office/drawing/2014/main" id="{0DADE75F-E718-2F2D-1620-AE079B713C6B}"/>
                </a:ext>
              </a:extLst>
            </p:cNvPr>
            <p:cNvSpPr>
              <a:spLocks/>
            </p:cNvSpPr>
            <p:nvPr/>
          </p:nvSpPr>
          <p:spPr bwMode="auto">
            <a:xfrm>
              <a:off x="5393" y="271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3" name="Freeform 82">
              <a:extLst>
                <a:ext uri="{FF2B5EF4-FFF2-40B4-BE49-F238E27FC236}">
                  <a16:creationId xmlns:a16="http://schemas.microsoft.com/office/drawing/2014/main" id="{B301C776-496C-BD7E-B83F-E5483E4C5117}"/>
                </a:ext>
              </a:extLst>
            </p:cNvPr>
            <p:cNvSpPr>
              <a:spLocks/>
            </p:cNvSpPr>
            <p:nvPr/>
          </p:nvSpPr>
          <p:spPr bwMode="auto">
            <a:xfrm>
              <a:off x="5374" y="273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4" name="Freeform 83">
              <a:extLst>
                <a:ext uri="{FF2B5EF4-FFF2-40B4-BE49-F238E27FC236}">
                  <a16:creationId xmlns:a16="http://schemas.microsoft.com/office/drawing/2014/main" id="{AE3D0BA8-1E9D-EB29-EC21-CAE4CB3729AC}"/>
                </a:ext>
              </a:extLst>
            </p:cNvPr>
            <p:cNvSpPr>
              <a:spLocks/>
            </p:cNvSpPr>
            <p:nvPr/>
          </p:nvSpPr>
          <p:spPr bwMode="auto">
            <a:xfrm>
              <a:off x="5353" y="271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5" name="Freeform 84">
              <a:extLst>
                <a:ext uri="{FF2B5EF4-FFF2-40B4-BE49-F238E27FC236}">
                  <a16:creationId xmlns:a16="http://schemas.microsoft.com/office/drawing/2014/main" id="{EEED6BB0-BDA0-E133-03EC-DB75189FAAEF}"/>
                </a:ext>
              </a:extLst>
            </p:cNvPr>
            <p:cNvSpPr>
              <a:spLocks/>
            </p:cNvSpPr>
            <p:nvPr/>
          </p:nvSpPr>
          <p:spPr bwMode="auto">
            <a:xfrm>
              <a:off x="5335" y="273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6" name="Freeform 85">
              <a:extLst>
                <a:ext uri="{FF2B5EF4-FFF2-40B4-BE49-F238E27FC236}">
                  <a16:creationId xmlns:a16="http://schemas.microsoft.com/office/drawing/2014/main" id="{246943D6-0CB2-B0E0-6D22-86B50C199E44}"/>
                </a:ext>
              </a:extLst>
            </p:cNvPr>
            <p:cNvSpPr>
              <a:spLocks/>
            </p:cNvSpPr>
            <p:nvPr/>
          </p:nvSpPr>
          <p:spPr bwMode="auto">
            <a:xfrm>
              <a:off x="5296" y="271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7" name="Freeform 86">
              <a:extLst>
                <a:ext uri="{FF2B5EF4-FFF2-40B4-BE49-F238E27FC236}">
                  <a16:creationId xmlns:a16="http://schemas.microsoft.com/office/drawing/2014/main" id="{A0E82F2D-3403-F8DF-FC3D-5BAE63EAF54B}"/>
                </a:ext>
              </a:extLst>
            </p:cNvPr>
            <p:cNvSpPr>
              <a:spLocks/>
            </p:cNvSpPr>
            <p:nvPr/>
          </p:nvSpPr>
          <p:spPr bwMode="auto">
            <a:xfrm>
              <a:off x="5277" y="273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8" name="Freeform 87">
              <a:extLst>
                <a:ext uri="{FF2B5EF4-FFF2-40B4-BE49-F238E27FC236}">
                  <a16:creationId xmlns:a16="http://schemas.microsoft.com/office/drawing/2014/main" id="{4C905664-41FA-EF68-88DF-F9F9CB02CE83}"/>
                </a:ext>
              </a:extLst>
            </p:cNvPr>
            <p:cNvSpPr>
              <a:spLocks/>
            </p:cNvSpPr>
            <p:nvPr/>
          </p:nvSpPr>
          <p:spPr bwMode="auto">
            <a:xfrm>
              <a:off x="5192" y="271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89" name="Freeform 88">
              <a:extLst>
                <a:ext uri="{FF2B5EF4-FFF2-40B4-BE49-F238E27FC236}">
                  <a16:creationId xmlns:a16="http://schemas.microsoft.com/office/drawing/2014/main" id="{F04D5B87-D7CA-19C8-6859-68E0A41CC05F}"/>
                </a:ext>
              </a:extLst>
            </p:cNvPr>
            <p:cNvSpPr>
              <a:spLocks/>
            </p:cNvSpPr>
            <p:nvPr/>
          </p:nvSpPr>
          <p:spPr bwMode="auto">
            <a:xfrm>
              <a:off x="5174" y="2732"/>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0" name="Freeform 89">
              <a:extLst>
                <a:ext uri="{FF2B5EF4-FFF2-40B4-BE49-F238E27FC236}">
                  <a16:creationId xmlns:a16="http://schemas.microsoft.com/office/drawing/2014/main" id="{F520FCC3-20BA-ED4F-30EB-5E19ADBD0428}"/>
                </a:ext>
              </a:extLst>
            </p:cNvPr>
            <p:cNvSpPr>
              <a:spLocks/>
            </p:cNvSpPr>
            <p:nvPr/>
          </p:nvSpPr>
          <p:spPr bwMode="auto">
            <a:xfrm>
              <a:off x="5161" y="271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1" name="Freeform 90">
              <a:extLst>
                <a:ext uri="{FF2B5EF4-FFF2-40B4-BE49-F238E27FC236}">
                  <a16:creationId xmlns:a16="http://schemas.microsoft.com/office/drawing/2014/main" id="{A8D15E16-6C5C-94FE-71EB-5637BC51B2F4}"/>
                </a:ext>
              </a:extLst>
            </p:cNvPr>
            <p:cNvSpPr>
              <a:spLocks/>
            </p:cNvSpPr>
            <p:nvPr/>
          </p:nvSpPr>
          <p:spPr bwMode="auto">
            <a:xfrm>
              <a:off x="5142" y="273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2" name="Freeform 91">
              <a:extLst>
                <a:ext uri="{FF2B5EF4-FFF2-40B4-BE49-F238E27FC236}">
                  <a16:creationId xmlns:a16="http://schemas.microsoft.com/office/drawing/2014/main" id="{29C5B3D4-22BA-CF5A-C8ED-27F686C16527}"/>
                </a:ext>
              </a:extLst>
            </p:cNvPr>
            <p:cNvSpPr>
              <a:spLocks/>
            </p:cNvSpPr>
            <p:nvPr/>
          </p:nvSpPr>
          <p:spPr bwMode="auto">
            <a:xfrm>
              <a:off x="5137" y="26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3" name="Freeform 92">
              <a:extLst>
                <a:ext uri="{FF2B5EF4-FFF2-40B4-BE49-F238E27FC236}">
                  <a16:creationId xmlns:a16="http://schemas.microsoft.com/office/drawing/2014/main" id="{1634CDE4-30D5-ADA6-B909-00D064519154}"/>
                </a:ext>
              </a:extLst>
            </p:cNvPr>
            <p:cNvSpPr>
              <a:spLocks/>
            </p:cNvSpPr>
            <p:nvPr/>
          </p:nvSpPr>
          <p:spPr bwMode="auto">
            <a:xfrm>
              <a:off x="5118" y="269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4" name="Freeform 93">
              <a:extLst>
                <a:ext uri="{FF2B5EF4-FFF2-40B4-BE49-F238E27FC236}">
                  <a16:creationId xmlns:a16="http://schemas.microsoft.com/office/drawing/2014/main" id="{73A20E72-3260-7D57-FEA7-2FF6AC3160C1}"/>
                </a:ext>
              </a:extLst>
            </p:cNvPr>
            <p:cNvSpPr>
              <a:spLocks/>
            </p:cNvSpPr>
            <p:nvPr/>
          </p:nvSpPr>
          <p:spPr bwMode="auto">
            <a:xfrm>
              <a:off x="5087" y="26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5" name="Freeform 94">
              <a:extLst>
                <a:ext uri="{FF2B5EF4-FFF2-40B4-BE49-F238E27FC236}">
                  <a16:creationId xmlns:a16="http://schemas.microsoft.com/office/drawing/2014/main" id="{1488C36A-EBD4-1AC3-6DAF-CC12D5ACBF80}"/>
                </a:ext>
              </a:extLst>
            </p:cNvPr>
            <p:cNvSpPr>
              <a:spLocks/>
            </p:cNvSpPr>
            <p:nvPr/>
          </p:nvSpPr>
          <p:spPr bwMode="auto">
            <a:xfrm>
              <a:off x="5069" y="269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6" name="Freeform 95">
              <a:extLst>
                <a:ext uri="{FF2B5EF4-FFF2-40B4-BE49-F238E27FC236}">
                  <a16:creationId xmlns:a16="http://schemas.microsoft.com/office/drawing/2014/main" id="{1C17EC0A-CC45-1066-A7DC-312F844E304C}"/>
                </a:ext>
              </a:extLst>
            </p:cNvPr>
            <p:cNvSpPr>
              <a:spLocks/>
            </p:cNvSpPr>
            <p:nvPr/>
          </p:nvSpPr>
          <p:spPr bwMode="auto">
            <a:xfrm>
              <a:off x="4951" y="265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7" name="Freeform 96">
              <a:extLst>
                <a:ext uri="{FF2B5EF4-FFF2-40B4-BE49-F238E27FC236}">
                  <a16:creationId xmlns:a16="http://schemas.microsoft.com/office/drawing/2014/main" id="{7BB33982-0756-06F2-5D9E-9E6E085FB144}"/>
                </a:ext>
              </a:extLst>
            </p:cNvPr>
            <p:cNvSpPr>
              <a:spLocks/>
            </p:cNvSpPr>
            <p:nvPr/>
          </p:nvSpPr>
          <p:spPr bwMode="auto">
            <a:xfrm>
              <a:off x="4933" y="267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8" name="Freeform 97">
              <a:extLst>
                <a:ext uri="{FF2B5EF4-FFF2-40B4-BE49-F238E27FC236}">
                  <a16:creationId xmlns:a16="http://schemas.microsoft.com/office/drawing/2014/main" id="{C2C45C78-14D9-9122-FF9E-69CA1B652C5C}"/>
                </a:ext>
              </a:extLst>
            </p:cNvPr>
            <p:cNvSpPr>
              <a:spLocks/>
            </p:cNvSpPr>
            <p:nvPr/>
          </p:nvSpPr>
          <p:spPr bwMode="auto">
            <a:xfrm>
              <a:off x="4881" y="259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399" name="Freeform 98">
              <a:extLst>
                <a:ext uri="{FF2B5EF4-FFF2-40B4-BE49-F238E27FC236}">
                  <a16:creationId xmlns:a16="http://schemas.microsoft.com/office/drawing/2014/main" id="{1CE05FF5-7E8D-284C-2D08-F8789BAF1880}"/>
                </a:ext>
              </a:extLst>
            </p:cNvPr>
            <p:cNvSpPr>
              <a:spLocks/>
            </p:cNvSpPr>
            <p:nvPr/>
          </p:nvSpPr>
          <p:spPr bwMode="auto">
            <a:xfrm>
              <a:off x="4863" y="26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0" name="Freeform 99">
              <a:extLst>
                <a:ext uri="{FF2B5EF4-FFF2-40B4-BE49-F238E27FC236}">
                  <a16:creationId xmlns:a16="http://schemas.microsoft.com/office/drawing/2014/main" id="{37D4D51E-B17D-5D71-2CB7-DEA453705ACC}"/>
                </a:ext>
              </a:extLst>
            </p:cNvPr>
            <p:cNvSpPr>
              <a:spLocks/>
            </p:cNvSpPr>
            <p:nvPr/>
          </p:nvSpPr>
          <p:spPr bwMode="auto">
            <a:xfrm>
              <a:off x="4839" y="259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1" name="Freeform 100">
              <a:extLst>
                <a:ext uri="{FF2B5EF4-FFF2-40B4-BE49-F238E27FC236}">
                  <a16:creationId xmlns:a16="http://schemas.microsoft.com/office/drawing/2014/main" id="{3089FC9B-9F04-78C8-63DE-3DAF8AC6D19C}"/>
                </a:ext>
              </a:extLst>
            </p:cNvPr>
            <p:cNvSpPr>
              <a:spLocks/>
            </p:cNvSpPr>
            <p:nvPr/>
          </p:nvSpPr>
          <p:spPr bwMode="auto">
            <a:xfrm>
              <a:off x="4820" y="2616"/>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2" name="Freeform 101">
              <a:extLst>
                <a:ext uri="{FF2B5EF4-FFF2-40B4-BE49-F238E27FC236}">
                  <a16:creationId xmlns:a16="http://schemas.microsoft.com/office/drawing/2014/main" id="{704343F6-A074-66DC-A57B-F109C7E33ADD}"/>
                </a:ext>
              </a:extLst>
            </p:cNvPr>
            <p:cNvSpPr>
              <a:spLocks/>
            </p:cNvSpPr>
            <p:nvPr/>
          </p:nvSpPr>
          <p:spPr bwMode="auto">
            <a:xfrm>
              <a:off x="4812" y="259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3" name="Freeform 102">
              <a:extLst>
                <a:ext uri="{FF2B5EF4-FFF2-40B4-BE49-F238E27FC236}">
                  <a16:creationId xmlns:a16="http://schemas.microsoft.com/office/drawing/2014/main" id="{EE923AA9-2ECD-95D6-4344-A36571700040}"/>
                </a:ext>
              </a:extLst>
            </p:cNvPr>
            <p:cNvSpPr>
              <a:spLocks/>
            </p:cNvSpPr>
            <p:nvPr/>
          </p:nvSpPr>
          <p:spPr bwMode="auto">
            <a:xfrm>
              <a:off x="4794" y="26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4" name="Freeform 103">
              <a:extLst>
                <a:ext uri="{FF2B5EF4-FFF2-40B4-BE49-F238E27FC236}">
                  <a16:creationId xmlns:a16="http://schemas.microsoft.com/office/drawing/2014/main" id="{A34D4851-FCD6-9B71-A280-46E53FD4C553}"/>
                </a:ext>
              </a:extLst>
            </p:cNvPr>
            <p:cNvSpPr>
              <a:spLocks/>
            </p:cNvSpPr>
            <p:nvPr/>
          </p:nvSpPr>
          <p:spPr bwMode="auto">
            <a:xfrm>
              <a:off x="4760" y="257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5" name="Freeform 104">
              <a:extLst>
                <a:ext uri="{FF2B5EF4-FFF2-40B4-BE49-F238E27FC236}">
                  <a16:creationId xmlns:a16="http://schemas.microsoft.com/office/drawing/2014/main" id="{FE453253-4EE8-3339-8BDC-BA80CF67DB67}"/>
                </a:ext>
              </a:extLst>
            </p:cNvPr>
            <p:cNvSpPr>
              <a:spLocks/>
            </p:cNvSpPr>
            <p:nvPr/>
          </p:nvSpPr>
          <p:spPr bwMode="auto">
            <a:xfrm>
              <a:off x="4741" y="259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6" name="Freeform 105">
              <a:extLst>
                <a:ext uri="{FF2B5EF4-FFF2-40B4-BE49-F238E27FC236}">
                  <a16:creationId xmlns:a16="http://schemas.microsoft.com/office/drawing/2014/main" id="{6BF82666-5ED3-22B7-277C-C5BDA3E9F400}"/>
                </a:ext>
              </a:extLst>
            </p:cNvPr>
            <p:cNvSpPr>
              <a:spLocks/>
            </p:cNvSpPr>
            <p:nvPr/>
          </p:nvSpPr>
          <p:spPr bwMode="auto">
            <a:xfrm>
              <a:off x="4749" y="257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7" name="Freeform 106">
              <a:extLst>
                <a:ext uri="{FF2B5EF4-FFF2-40B4-BE49-F238E27FC236}">
                  <a16:creationId xmlns:a16="http://schemas.microsoft.com/office/drawing/2014/main" id="{1A7951DC-A8D9-276C-B408-4D6A17E28561}"/>
                </a:ext>
              </a:extLst>
            </p:cNvPr>
            <p:cNvSpPr>
              <a:spLocks/>
            </p:cNvSpPr>
            <p:nvPr/>
          </p:nvSpPr>
          <p:spPr bwMode="auto">
            <a:xfrm>
              <a:off x="4731" y="259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8" name="Freeform 107">
              <a:extLst>
                <a:ext uri="{FF2B5EF4-FFF2-40B4-BE49-F238E27FC236}">
                  <a16:creationId xmlns:a16="http://schemas.microsoft.com/office/drawing/2014/main" id="{A6068A6D-D654-CBAD-B143-2FE7C7460CA4}"/>
                </a:ext>
              </a:extLst>
            </p:cNvPr>
            <p:cNvSpPr>
              <a:spLocks/>
            </p:cNvSpPr>
            <p:nvPr/>
          </p:nvSpPr>
          <p:spPr bwMode="auto">
            <a:xfrm>
              <a:off x="4735" y="255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09" name="Freeform 108">
              <a:extLst>
                <a:ext uri="{FF2B5EF4-FFF2-40B4-BE49-F238E27FC236}">
                  <a16:creationId xmlns:a16="http://schemas.microsoft.com/office/drawing/2014/main" id="{0BA9C017-CE1E-17CF-4155-99AE4869EE5B}"/>
                </a:ext>
              </a:extLst>
            </p:cNvPr>
            <p:cNvSpPr>
              <a:spLocks/>
            </p:cNvSpPr>
            <p:nvPr/>
          </p:nvSpPr>
          <p:spPr bwMode="auto">
            <a:xfrm>
              <a:off x="4717" y="257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0" name="Freeform 109">
              <a:extLst>
                <a:ext uri="{FF2B5EF4-FFF2-40B4-BE49-F238E27FC236}">
                  <a16:creationId xmlns:a16="http://schemas.microsoft.com/office/drawing/2014/main" id="{57B9C318-D4CE-476D-3B45-81AD9F237265}"/>
                </a:ext>
              </a:extLst>
            </p:cNvPr>
            <p:cNvSpPr>
              <a:spLocks/>
            </p:cNvSpPr>
            <p:nvPr/>
          </p:nvSpPr>
          <p:spPr bwMode="auto">
            <a:xfrm>
              <a:off x="4695" y="255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1" name="Freeform 110">
              <a:extLst>
                <a:ext uri="{FF2B5EF4-FFF2-40B4-BE49-F238E27FC236}">
                  <a16:creationId xmlns:a16="http://schemas.microsoft.com/office/drawing/2014/main" id="{F525421B-F38F-3D7D-8698-620C5F3BD0F9}"/>
                </a:ext>
              </a:extLst>
            </p:cNvPr>
            <p:cNvSpPr>
              <a:spLocks/>
            </p:cNvSpPr>
            <p:nvPr/>
          </p:nvSpPr>
          <p:spPr bwMode="auto">
            <a:xfrm>
              <a:off x="4677" y="2572"/>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2" name="Freeform 111">
              <a:extLst>
                <a:ext uri="{FF2B5EF4-FFF2-40B4-BE49-F238E27FC236}">
                  <a16:creationId xmlns:a16="http://schemas.microsoft.com/office/drawing/2014/main" id="{5AEA0CD1-7515-A198-A5D7-C3FDDBB2A81E}"/>
                </a:ext>
              </a:extLst>
            </p:cNvPr>
            <p:cNvSpPr>
              <a:spLocks/>
            </p:cNvSpPr>
            <p:nvPr/>
          </p:nvSpPr>
          <p:spPr bwMode="auto">
            <a:xfrm>
              <a:off x="4627" y="251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3" name="Freeform 112">
              <a:extLst>
                <a:ext uri="{FF2B5EF4-FFF2-40B4-BE49-F238E27FC236}">
                  <a16:creationId xmlns:a16="http://schemas.microsoft.com/office/drawing/2014/main" id="{6CA0C87B-63C5-6AB3-F442-18DC4E2D2846}"/>
                </a:ext>
              </a:extLst>
            </p:cNvPr>
            <p:cNvSpPr>
              <a:spLocks/>
            </p:cNvSpPr>
            <p:nvPr/>
          </p:nvSpPr>
          <p:spPr bwMode="auto">
            <a:xfrm>
              <a:off x="4609" y="2537"/>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4" name="Freeform 113">
              <a:extLst>
                <a:ext uri="{FF2B5EF4-FFF2-40B4-BE49-F238E27FC236}">
                  <a16:creationId xmlns:a16="http://schemas.microsoft.com/office/drawing/2014/main" id="{193EC843-BC16-1CF8-82F4-ECF31BB915BB}"/>
                </a:ext>
              </a:extLst>
            </p:cNvPr>
            <p:cNvSpPr>
              <a:spLocks/>
            </p:cNvSpPr>
            <p:nvPr/>
          </p:nvSpPr>
          <p:spPr bwMode="auto">
            <a:xfrm>
              <a:off x="4418" y="239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5" name="Freeform 114">
              <a:extLst>
                <a:ext uri="{FF2B5EF4-FFF2-40B4-BE49-F238E27FC236}">
                  <a16:creationId xmlns:a16="http://schemas.microsoft.com/office/drawing/2014/main" id="{9710A7AB-8854-ED99-1B9B-6613BD1817AC}"/>
                </a:ext>
              </a:extLst>
            </p:cNvPr>
            <p:cNvSpPr>
              <a:spLocks/>
            </p:cNvSpPr>
            <p:nvPr/>
          </p:nvSpPr>
          <p:spPr bwMode="auto">
            <a:xfrm>
              <a:off x="4400" y="241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6" name="Freeform 115">
              <a:extLst>
                <a:ext uri="{FF2B5EF4-FFF2-40B4-BE49-F238E27FC236}">
                  <a16:creationId xmlns:a16="http://schemas.microsoft.com/office/drawing/2014/main" id="{1856D140-B0DB-7AB3-D65E-01C251995349}"/>
                </a:ext>
              </a:extLst>
            </p:cNvPr>
            <p:cNvSpPr>
              <a:spLocks/>
            </p:cNvSpPr>
            <p:nvPr/>
          </p:nvSpPr>
          <p:spPr bwMode="auto">
            <a:xfrm>
              <a:off x="4371" y="237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7" name="Freeform 116">
              <a:extLst>
                <a:ext uri="{FF2B5EF4-FFF2-40B4-BE49-F238E27FC236}">
                  <a16:creationId xmlns:a16="http://schemas.microsoft.com/office/drawing/2014/main" id="{390B400B-436D-F522-8219-330ADB28D335}"/>
                </a:ext>
              </a:extLst>
            </p:cNvPr>
            <p:cNvSpPr>
              <a:spLocks/>
            </p:cNvSpPr>
            <p:nvPr/>
          </p:nvSpPr>
          <p:spPr bwMode="auto">
            <a:xfrm>
              <a:off x="4353" y="239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8" name="Freeform 117">
              <a:extLst>
                <a:ext uri="{FF2B5EF4-FFF2-40B4-BE49-F238E27FC236}">
                  <a16:creationId xmlns:a16="http://schemas.microsoft.com/office/drawing/2014/main" id="{75371EFD-34E9-1E9F-DA4D-B9266DB6257B}"/>
                </a:ext>
              </a:extLst>
            </p:cNvPr>
            <p:cNvSpPr>
              <a:spLocks/>
            </p:cNvSpPr>
            <p:nvPr/>
          </p:nvSpPr>
          <p:spPr bwMode="auto">
            <a:xfrm>
              <a:off x="4346" y="235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19" name="Freeform 118">
              <a:extLst>
                <a:ext uri="{FF2B5EF4-FFF2-40B4-BE49-F238E27FC236}">
                  <a16:creationId xmlns:a16="http://schemas.microsoft.com/office/drawing/2014/main" id="{364A8F74-631E-9978-4537-947B07FBBC58}"/>
                </a:ext>
              </a:extLst>
            </p:cNvPr>
            <p:cNvSpPr>
              <a:spLocks/>
            </p:cNvSpPr>
            <p:nvPr/>
          </p:nvSpPr>
          <p:spPr bwMode="auto">
            <a:xfrm>
              <a:off x="4327" y="237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0" name="Freeform 119">
              <a:extLst>
                <a:ext uri="{FF2B5EF4-FFF2-40B4-BE49-F238E27FC236}">
                  <a16:creationId xmlns:a16="http://schemas.microsoft.com/office/drawing/2014/main" id="{2A52B7D8-EE9F-D2EE-3F2B-5A6616FCD4C3}"/>
                </a:ext>
              </a:extLst>
            </p:cNvPr>
            <p:cNvSpPr>
              <a:spLocks/>
            </p:cNvSpPr>
            <p:nvPr/>
          </p:nvSpPr>
          <p:spPr bwMode="auto">
            <a:xfrm>
              <a:off x="4334" y="235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1" name="Freeform 120">
              <a:extLst>
                <a:ext uri="{FF2B5EF4-FFF2-40B4-BE49-F238E27FC236}">
                  <a16:creationId xmlns:a16="http://schemas.microsoft.com/office/drawing/2014/main" id="{E2966BC8-5173-F540-3CD3-2F22D8951D1E}"/>
                </a:ext>
              </a:extLst>
            </p:cNvPr>
            <p:cNvSpPr>
              <a:spLocks/>
            </p:cNvSpPr>
            <p:nvPr/>
          </p:nvSpPr>
          <p:spPr bwMode="auto">
            <a:xfrm>
              <a:off x="4315" y="2378"/>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2" name="Freeform 121">
              <a:extLst>
                <a:ext uri="{FF2B5EF4-FFF2-40B4-BE49-F238E27FC236}">
                  <a16:creationId xmlns:a16="http://schemas.microsoft.com/office/drawing/2014/main" id="{2412F429-BA1B-CBDA-2CAF-55FBB2B3006D}"/>
                </a:ext>
              </a:extLst>
            </p:cNvPr>
            <p:cNvSpPr>
              <a:spLocks/>
            </p:cNvSpPr>
            <p:nvPr/>
          </p:nvSpPr>
          <p:spPr bwMode="auto">
            <a:xfrm>
              <a:off x="4303" y="234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3" name="Freeform 122">
              <a:extLst>
                <a:ext uri="{FF2B5EF4-FFF2-40B4-BE49-F238E27FC236}">
                  <a16:creationId xmlns:a16="http://schemas.microsoft.com/office/drawing/2014/main" id="{C3E8A06A-1A01-8A4F-88F9-5C7932367FBF}"/>
                </a:ext>
              </a:extLst>
            </p:cNvPr>
            <p:cNvSpPr>
              <a:spLocks/>
            </p:cNvSpPr>
            <p:nvPr/>
          </p:nvSpPr>
          <p:spPr bwMode="auto">
            <a:xfrm>
              <a:off x="4285" y="236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4" name="Freeform 123">
              <a:extLst>
                <a:ext uri="{FF2B5EF4-FFF2-40B4-BE49-F238E27FC236}">
                  <a16:creationId xmlns:a16="http://schemas.microsoft.com/office/drawing/2014/main" id="{C86FF97A-05AC-6642-9B92-E4B005EC6088}"/>
                </a:ext>
              </a:extLst>
            </p:cNvPr>
            <p:cNvSpPr>
              <a:spLocks/>
            </p:cNvSpPr>
            <p:nvPr/>
          </p:nvSpPr>
          <p:spPr bwMode="auto">
            <a:xfrm>
              <a:off x="4260" y="234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5" name="Freeform 124">
              <a:extLst>
                <a:ext uri="{FF2B5EF4-FFF2-40B4-BE49-F238E27FC236}">
                  <a16:creationId xmlns:a16="http://schemas.microsoft.com/office/drawing/2014/main" id="{A0222D58-4BDE-3BD1-E027-2E46473939FF}"/>
                </a:ext>
              </a:extLst>
            </p:cNvPr>
            <p:cNvSpPr>
              <a:spLocks/>
            </p:cNvSpPr>
            <p:nvPr/>
          </p:nvSpPr>
          <p:spPr bwMode="auto">
            <a:xfrm>
              <a:off x="4242" y="236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6" name="Freeform 125">
              <a:extLst>
                <a:ext uri="{FF2B5EF4-FFF2-40B4-BE49-F238E27FC236}">
                  <a16:creationId xmlns:a16="http://schemas.microsoft.com/office/drawing/2014/main" id="{8CC77406-C1E8-12D0-8B67-2652C8F46274}"/>
                </a:ext>
              </a:extLst>
            </p:cNvPr>
            <p:cNvSpPr>
              <a:spLocks/>
            </p:cNvSpPr>
            <p:nvPr/>
          </p:nvSpPr>
          <p:spPr bwMode="auto">
            <a:xfrm>
              <a:off x="4232" y="234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7" name="Freeform 126">
              <a:extLst>
                <a:ext uri="{FF2B5EF4-FFF2-40B4-BE49-F238E27FC236}">
                  <a16:creationId xmlns:a16="http://schemas.microsoft.com/office/drawing/2014/main" id="{32D32EA6-EE80-2274-F257-FFA93CCFC56D}"/>
                </a:ext>
              </a:extLst>
            </p:cNvPr>
            <p:cNvSpPr>
              <a:spLocks/>
            </p:cNvSpPr>
            <p:nvPr/>
          </p:nvSpPr>
          <p:spPr bwMode="auto">
            <a:xfrm>
              <a:off x="4214" y="236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8" name="Freeform 127">
              <a:extLst>
                <a:ext uri="{FF2B5EF4-FFF2-40B4-BE49-F238E27FC236}">
                  <a16:creationId xmlns:a16="http://schemas.microsoft.com/office/drawing/2014/main" id="{90925E51-8E55-FE53-6914-ABCD7E9486B4}"/>
                </a:ext>
              </a:extLst>
            </p:cNvPr>
            <p:cNvSpPr>
              <a:spLocks/>
            </p:cNvSpPr>
            <p:nvPr/>
          </p:nvSpPr>
          <p:spPr bwMode="auto">
            <a:xfrm>
              <a:off x="4178" y="231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29" name="Freeform 128">
              <a:extLst>
                <a:ext uri="{FF2B5EF4-FFF2-40B4-BE49-F238E27FC236}">
                  <a16:creationId xmlns:a16="http://schemas.microsoft.com/office/drawing/2014/main" id="{8E55A9CF-9847-AEEF-60B0-45CB38D218AD}"/>
                </a:ext>
              </a:extLst>
            </p:cNvPr>
            <p:cNvSpPr>
              <a:spLocks/>
            </p:cNvSpPr>
            <p:nvPr/>
          </p:nvSpPr>
          <p:spPr bwMode="auto">
            <a:xfrm>
              <a:off x="4159" y="233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0" name="Freeform 129">
              <a:extLst>
                <a:ext uri="{FF2B5EF4-FFF2-40B4-BE49-F238E27FC236}">
                  <a16:creationId xmlns:a16="http://schemas.microsoft.com/office/drawing/2014/main" id="{3C44FE9E-2416-A85A-DC28-E1BFF32821CB}"/>
                </a:ext>
              </a:extLst>
            </p:cNvPr>
            <p:cNvSpPr>
              <a:spLocks/>
            </p:cNvSpPr>
            <p:nvPr/>
          </p:nvSpPr>
          <p:spPr bwMode="auto">
            <a:xfrm>
              <a:off x="4033" y="230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1" name="Freeform 130">
              <a:extLst>
                <a:ext uri="{FF2B5EF4-FFF2-40B4-BE49-F238E27FC236}">
                  <a16:creationId xmlns:a16="http://schemas.microsoft.com/office/drawing/2014/main" id="{19CADD56-7AD3-B7E7-3F9E-C55F06F4FADD}"/>
                </a:ext>
              </a:extLst>
            </p:cNvPr>
            <p:cNvSpPr>
              <a:spLocks/>
            </p:cNvSpPr>
            <p:nvPr/>
          </p:nvSpPr>
          <p:spPr bwMode="auto">
            <a:xfrm>
              <a:off x="4015" y="231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2" name="Freeform 131">
              <a:extLst>
                <a:ext uri="{FF2B5EF4-FFF2-40B4-BE49-F238E27FC236}">
                  <a16:creationId xmlns:a16="http://schemas.microsoft.com/office/drawing/2014/main" id="{3C605328-DA1B-E71D-C8F9-A4089FD5E7DD}"/>
                </a:ext>
              </a:extLst>
            </p:cNvPr>
            <p:cNvSpPr>
              <a:spLocks/>
            </p:cNvSpPr>
            <p:nvPr/>
          </p:nvSpPr>
          <p:spPr bwMode="auto">
            <a:xfrm>
              <a:off x="4020" y="228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3" name="Freeform 132">
              <a:extLst>
                <a:ext uri="{FF2B5EF4-FFF2-40B4-BE49-F238E27FC236}">
                  <a16:creationId xmlns:a16="http://schemas.microsoft.com/office/drawing/2014/main" id="{BEB98658-775F-B39E-EC37-38275E757AF1}"/>
                </a:ext>
              </a:extLst>
            </p:cNvPr>
            <p:cNvSpPr>
              <a:spLocks/>
            </p:cNvSpPr>
            <p:nvPr/>
          </p:nvSpPr>
          <p:spPr bwMode="auto">
            <a:xfrm>
              <a:off x="4002" y="230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4" name="Freeform 133">
              <a:extLst>
                <a:ext uri="{FF2B5EF4-FFF2-40B4-BE49-F238E27FC236}">
                  <a16:creationId xmlns:a16="http://schemas.microsoft.com/office/drawing/2014/main" id="{8C89114E-CC7D-1DE2-11C5-500E81E115FD}"/>
                </a:ext>
              </a:extLst>
            </p:cNvPr>
            <p:cNvSpPr>
              <a:spLocks/>
            </p:cNvSpPr>
            <p:nvPr/>
          </p:nvSpPr>
          <p:spPr bwMode="auto">
            <a:xfrm>
              <a:off x="3997" y="2258"/>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5" name="Freeform 134">
              <a:extLst>
                <a:ext uri="{FF2B5EF4-FFF2-40B4-BE49-F238E27FC236}">
                  <a16:creationId xmlns:a16="http://schemas.microsoft.com/office/drawing/2014/main" id="{A8464D34-52EB-6698-2A41-B52C6E974244}"/>
                </a:ext>
              </a:extLst>
            </p:cNvPr>
            <p:cNvSpPr>
              <a:spLocks/>
            </p:cNvSpPr>
            <p:nvPr/>
          </p:nvSpPr>
          <p:spPr bwMode="auto">
            <a:xfrm>
              <a:off x="3978" y="227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6" name="Freeform 135">
              <a:extLst>
                <a:ext uri="{FF2B5EF4-FFF2-40B4-BE49-F238E27FC236}">
                  <a16:creationId xmlns:a16="http://schemas.microsoft.com/office/drawing/2014/main" id="{F6A70679-9F5A-7B52-BC9B-3BCE5F530096}"/>
                </a:ext>
              </a:extLst>
            </p:cNvPr>
            <p:cNvSpPr>
              <a:spLocks/>
            </p:cNvSpPr>
            <p:nvPr/>
          </p:nvSpPr>
          <p:spPr bwMode="auto">
            <a:xfrm>
              <a:off x="3984" y="2258"/>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7" name="Freeform 136">
              <a:extLst>
                <a:ext uri="{FF2B5EF4-FFF2-40B4-BE49-F238E27FC236}">
                  <a16:creationId xmlns:a16="http://schemas.microsoft.com/office/drawing/2014/main" id="{03353CE5-4F23-DE6C-9DC8-6A907B12FCFE}"/>
                </a:ext>
              </a:extLst>
            </p:cNvPr>
            <p:cNvSpPr>
              <a:spLocks/>
            </p:cNvSpPr>
            <p:nvPr/>
          </p:nvSpPr>
          <p:spPr bwMode="auto">
            <a:xfrm>
              <a:off x="3965" y="227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8" name="Freeform 137">
              <a:extLst>
                <a:ext uri="{FF2B5EF4-FFF2-40B4-BE49-F238E27FC236}">
                  <a16:creationId xmlns:a16="http://schemas.microsoft.com/office/drawing/2014/main" id="{A9D4185C-BC07-1094-0F37-41E88A337AF4}"/>
                </a:ext>
              </a:extLst>
            </p:cNvPr>
            <p:cNvSpPr>
              <a:spLocks/>
            </p:cNvSpPr>
            <p:nvPr/>
          </p:nvSpPr>
          <p:spPr bwMode="auto">
            <a:xfrm>
              <a:off x="3963" y="2234"/>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39" name="Freeform 138">
              <a:extLst>
                <a:ext uri="{FF2B5EF4-FFF2-40B4-BE49-F238E27FC236}">
                  <a16:creationId xmlns:a16="http://schemas.microsoft.com/office/drawing/2014/main" id="{4A83135E-AC0D-79F0-0C6B-74B56FB54CAB}"/>
                </a:ext>
              </a:extLst>
            </p:cNvPr>
            <p:cNvSpPr>
              <a:spLocks/>
            </p:cNvSpPr>
            <p:nvPr/>
          </p:nvSpPr>
          <p:spPr bwMode="auto">
            <a:xfrm>
              <a:off x="3945" y="2252"/>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0" name="Freeform 139">
              <a:extLst>
                <a:ext uri="{FF2B5EF4-FFF2-40B4-BE49-F238E27FC236}">
                  <a16:creationId xmlns:a16="http://schemas.microsoft.com/office/drawing/2014/main" id="{F6B558BD-1E01-443E-A3A0-7263D67DE2CE}"/>
                </a:ext>
              </a:extLst>
            </p:cNvPr>
            <p:cNvSpPr>
              <a:spLocks/>
            </p:cNvSpPr>
            <p:nvPr/>
          </p:nvSpPr>
          <p:spPr bwMode="auto">
            <a:xfrm>
              <a:off x="3911" y="217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1" name="Freeform 140">
              <a:extLst>
                <a:ext uri="{FF2B5EF4-FFF2-40B4-BE49-F238E27FC236}">
                  <a16:creationId xmlns:a16="http://schemas.microsoft.com/office/drawing/2014/main" id="{9B88BB0B-6676-0D66-652F-672D96BF4D0F}"/>
                </a:ext>
              </a:extLst>
            </p:cNvPr>
            <p:cNvSpPr>
              <a:spLocks/>
            </p:cNvSpPr>
            <p:nvPr/>
          </p:nvSpPr>
          <p:spPr bwMode="auto">
            <a:xfrm>
              <a:off x="3892" y="2191"/>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2" name="Freeform 141">
              <a:extLst>
                <a:ext uri="{FF2B5EF4-FFF2-40B4-BE49-F238E27FC236}">
                  <a16:creationId xmlns:a16="http://schemas.microsoft.com/office/drawing/2014/main" id="{7897F664-5A9D-D24D-8090-D6990F3714CE}"/>
                </a:ext>
              </a:extLst>
            </p:cNvPr>
            <p:cNvSpPr>
              <a:spLocks/>
            </p:cNvSpPr>
            <p:nvPr/>
          </p:nvSpPr>
          <p:spPr bwMode="auto">
            <a:xfrm>
              <a:off x="3868" y="217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3" name="Freeform 142">
              <a:extLst>
                <a:ext uri="{FF2B5EF4-FFF2-40B4-BE49-F238E27FC236}">
                  <a16:creationId xmlns:a16="http://schemas.microsoft.com/office/drawing/2014/main" id="{3D6AE6CD-9694-EA5F-7ECF-7F99B8822F99}"/>
                </a:ext>
              </a:extLst>
            </p:cNvPr>
            <p:cNvSpPr>
              <a:spLocks/>
            </p:cNvSpPr>
            <p:nvPr/>
          </p:nvSpPr>
          <p:spPr bwMode="auto">
            <a:xfrm>
              <a:off x="3850" y="219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4" name="Freeform 143">
              <a:extLst>
                <a:ext uri="{FF2B5EF4-FFF2-40B4-BE49-F238E27FC236}">
                  <a16:creationId xmlns:a16="http://schemas.microsoft.com/office/drawing/2014/main" id="{279306CD-F389-D687-AEF1-83C30C700AA9}"/>
                </a:ext>
              </a:extLst>
            </p:cNvPr>
            <p:cNvSpPr>
              <a:spLocks/>
            </p:cNvSpPr>
            <p:nvPr/>
          </p:nvSpPr>
          <p:spPr bwMode="auto">
            <a:xfrm>
              <a:off x="3856" y="217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5" name="Freeform 144">
              <a:extLst>
                <a:ext uri="{FF2B5EF4-FFF2-40B4-BE49-F238E27FC236}">
                  <a16:creationId xmlns:a16="http://schemas.microsoft.com/office/drawing/2014/main" id="{E3D29047-452D-01DA-C7B9-48616D7D2690}"/>
                </a:ext>
              </a:extLst>
            </p:cNvPr>
            <p:cNvSpPr>
              <a:spLocks/>
            </p:cNvSpPr>
            <p:nvPr/>
          </p:nvSpPr>
          <p:spPr bwMode="auto">
            <a:xfrm>
              <a:off x="3838" y="219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6" name="Freeform 145">
              <a:extLst>
                <a:ext uri="{FF2B5EF4-FFF2-40B4-BE49-F238E27FC236}">
                  <a16:creationId xmlns:a16="http://schemas.microsoft.com/office/drawing/2014/main" id="{3CBDCD5B-D2AC-2E44-8F82-390E90D06555}"/>
                </a:ext>
              </a:extLst>
            </p:cNvPr>
            <p:cNvSpPr>
              <a:spLocks/>
            </p:cNvSpPr>
            <p:nvPr/>
          </p:nvSpPr>
          <p:spPr bwMode="auto">
            <a:xfrm>
              <a:off x="3834" y="217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7" name="Freeform 146">
              <a:extLst>
                <a:ext uri="{FF2B5EF4-FFF2-40B4-BE49-F238E27FC236}">
                  <a16:creationId xmlns:a16="http://schemas.microsoft.com/office/drawing/2014/main" id="{10A35E49-8F52-F542-AEE9-3DFA975E1B9F}"/>
                </a:ext>
              </a:extLst>
            </p:cNvPr>
            <p:cNvSpPr>
              <a:spLocks/>
            </p:cNvSpPr>
            <p:nvPr/>
          </p:nvSpPr>
          <p:spPr bwMode="auto">
            <a:xfrm>
              <a:off x="3816" y="219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8" name="Freeform 147">
              <a:extLst>
                <a:ext uri="{FF2B5EF4-FFF2-40B4-BE49-F238E27FC236}">
                  <a16:creationId xmlns:a16="http://schemas.microsoft.com/office/drawing/2014/main" id="{6CC4F1DD-B6BE-2191-A42F-97C3FCBD9B19}"/>
                </a:ext>
              </a:extLst>
            </p:cNvPr>
            <p:cNvSpPr>
              <a:spLocks/>
            </p:cNvSpPr>
            <p:nvPr/>
          </p:nvSpPr>
          <p:spPr bwMode="auto">
            <a:xfrm>
              <a:off x="3787" y="212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49" name="Freeform 148">
              <a:extLst>
                <a:ext uri="{FF2B5EF4-FFF2-40B4-BE49-F238E27FC236}">
                  <a16:creationId xmlns:a16="http://schemas.microsoft.com/office/drawing/2014/main" id="{911977D4-47CB-7FFC-A3D3-FB38C57EEB3F}"/>
                </a:ext>
              </a:extLst>
            </p:cNvPr>
            <p:cNvSpPr>
              <a:spLocks/>
            </p:cNvSpPr>
            <p:nvPr/>
          </p:nvSpPr>
          <p:spPr bwMode="auto">
            <a:xfrm>
              <a:off x="3768" y="214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0" name="Freeform 149">
              <a:extLst>
                <a:ext uri="{FF2B5EF4-FFF2-40B4-BE49-F238E27FC236}">
                  <a16:creationId xmlns:a16="http://schemas.microsoft.com/office/drawing/2014/main" id="{07E3BF0E-87D3-F1DA-97A6-F366CDF5489A}"/>
                </a:ext>
              </a:extLst>
            </p:cNvPr>
            <p:cNvSpPr>
              <a:spLocks/>
            </p:cNvSpPr>
            <p:nvPr/>
          </p:nvSpPr>
          <p:spPr bwMode="auto">
            <a:xfrm>
              <a:off x="3718" y="2079"/>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1" name="Freeform 150">
              <a:extLst>
                <a:ext uri="{FF2B5EF4-FFF2-40B4-BE49-F238E27FC236}">
                  <a16:creationId xmlns:a16="http://schemas.microsoft.com/office/drawing/2014/main" id="{320EACB6-835C-D512-9205-BF8B21E4BD73}"/>
                </a:ext>
              </a:extLst>
            </p:cNvPr>
            <p:cNvSpPr>
              <a:spLocks/>
            </p:cNvSpPr>
            <p:nvPr/>
          </p:nvSpPr>
          <p:spPr bwMode="auto">
            <a:xfrm>
              <a:off x="3699" y="2097"/>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2" name="Freeform 151">
              <a:extLst>
                <a:ext uri="{FF2B5EF4-FFF2-40B4-BE49-F238E27FC236}">
                  <a16:creationId xmlns:a16="http://schemas.microsoft.com/office/drawing/2014/main" id="{E4432B95-AC8D-1D13-2ED1-95290F415041}"/>
                </a:ext>
              </a:extLst>
            </p:cNvPr>
            <p:cNvSpPr>
              <a:spLocks/>
            </p:cNvSpPr>
            <p:nvPr/>
          </p:nvSpPr>
          <p:spPr bwMode="auto">
            <a:xfrm>
              <a:off x="3702" y="2079"/>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3" name="Freeform 152">
              <a:extLst>
                <a:ext uri="{FF2B5EF4-FFF2-40B4-BE49-F238E27FC236}">
                  <a16:creationId xmlns:a16="http://schemas.microsoft.com/office/drawing/2014/main" id="{361862CF-9AC6-FCDF-176A-52C6CEB1569F}"/>
                </a:ext>
              </a:extLst>
            </p:cNvPr>
            <p:cNvSpPr>
              <a:spLocks/>
            </p:cNvSpPr>
            <p:nvPr/>
          </p:nvSpPr>
          <p:spPr bwMode="auto">
            <a:xfrm>
              <a:off x="3684" y="209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4" name="Freeform 153">
              <a:extLst>
                <a:ext uri="{FF2B5EF4-FFF2-40B4-BE49-F238E27FC236}">
                  <a16:creationId xmlns:a16="http://schemas.microsoft.com/office/drawing/2014/main" id="{58612DF9-1D5D-095F-87F8-241672581B5C}"/>
                </a:ext>
              </a:extLst>
            </p:cNvPr>
            <p:cNvSpPr>
              <a:spLocks/>
            </p:cNvSpPr>
            <p:nvPr/>
          </p:nvSpPr>
          <p:spPr bwMode="auto">
            <a:xfrm>
              <a:off x="3675" y="20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5" name="Freeform 154">
              <a:extLst>
                <a:ext uri="{FF2B5EF4-FFF2-40B4-BE49-F238E27FC236}">
                  <a16:creationId xmlns:a16="http://schemas.microsoft.com/office/drawing/2014/main" id="{75E32618-C436-1599-2F3A-F699FEBDD9C7}"/>
                </a:ext>
              </a:extLst>
            </p:cNvPr>
            <p:cNvSpPr>
              <a:spLocks/>
            </p:cNvSpPr>
            <p:nvPr/>
          </p:nvSpPr>
          <p:spPr bwMode="auto">
            <a:xfrm>
              <a:off x="3657" y="206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6" name="Freeform 155">
              <a:extLst>
                <a:ext uri="{FF2B5EF4-FFF2-40B4-BE49-F238E27FC236}">
                  <a16:creationId xmlns:a16="http://schemas.microsoft.com/office/drawing/2014/main" id="{402418BF-BFBE-436B-5F60-2276DAE7E104}"/>
                </a:ext>
              </a:extLst>
            </p:cNvPr>
            <p:cNvSpPr>
              <a:spLocks/>
            </p:cNvSpPr>
            <p:nvPr/>
          </p:nvSpPr>
          <p:spPr bwMode="auto">
            <a:xfrm>
              <a:off x="3645" y="202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7" name="Freeform 156">
              <a:extLst>
                <a:ext uri="{FF2B5EF4-FFF2-40B4-BE49-F238E27FC236}">
                  <a16:creationId xmlns:a16="http://schemas.microsoft.com/office/drawing/2014/main" id="{47708FA4-B06B-1E18-4E5C-3C3B33C7922D}"/>
                </a:ext>
              </a:extLst>
            </p:cNvPr>
            <p:cNvSpPr>
              <a:spLocks/>
            </p:cNvSpPr>
            <p:nvPr/>
          </p:nvSpPr>
          <p:spPr bwMode="auto">
            <a:xfrm>
              <a:off x="3626" y="204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8" name="Freeform 157">
              <a:extLst>
                <a:ext uri="{FF2B5EF4-FFF2-40B4-BE49-F238E27FC236}">
                  <a16:creationId xmlns:a16="http://schemas.microsoft.com/office/drawing/2014/main" id="{A92293B8-8FA3-AB19-ECCD-94FEC00571D5}"/>
                </a:ext>
              </a:extLst>
            </p:cNvPr>
            <p:cNvSpPr>
              <a:spLocks/>
            </p:cNvSpPr>
            <p:nvPr/>
          </p:nvSpPr>
          <p:spPr bwMode="auto">
            <a:xfrm>
              <a:off x="3634" y="201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59" name="Freeform 158">
              <a:extLst>
                <a:ext uri="{FF2B5EF4-FFF2-40B4-BE49-F238E27FC236}">
                  <a16:creationId xmlns:a16="http://schemas.microsoft.com/office/drawing/2014/main" id="{77FE1C26-6111-8A85-6F45-2226EEEB1FD9}"/>
                </a:ext>
              </a:extLst>
            </p:cNvPr>
            <p:cNvSpPr>
              <a:spLocks/>
            </p:cNvSpPr>
            <p:nvPr/>
          </p:nvSpPr>
          <p:spPr bwMode="auto">
            <a:xfrm>
              <a:off x="3615" y="203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0" name="Freeform 159">
              <a:extLst>
                <a:ext uri="{FF2B5EF4-FFF2-40B4-BE49-F238E27FC236}">
                  <a16:creationId xmlns:a16="http://schemas.microsoft.com/office/drawing/2014/main" id="{34B789F2-37A0-6751-8F48-290624466C30}"/>
                </a:ext>
              </a:extLst>
            </p:cNvPr>
            <p:cNvSpPr>
              <a:spLocks/>
            </p:cNvSpPr>
            <p:nvPr/>
          </p:nvSpPr>
          <p:spPr bwMode="auto">
            <a:xfrm>
              <a:off x="3549" y="197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1" name="Freeform 160">
              <a:extLst>
                <a:ext uri="{FF2B5EF4-FFF2-40B4-BE49-F238E27FC236}">
                  <a16:creationId xmlns:a16="http://schemas.microsoft.com/office/drawing/2014/main" id="{5A65E2D0-C8F7-217B-5E78-4FF5609D10C0}"/>
                </a:ext>
              </a:extLst>
            </p:cNvPr>
            <p:cNvSpPr>
              <a:spLocks/>
            </p:cNvSpPr>
            <p:nvPr/>
          </p:nvSpPr>
          <p:spPr bwMode="auto">
            <a:xfrm>
              <a:off x="3531" y="199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2" name="Freeform 161">
              <a:extLst>
                <a:ext uri="{FF2B5EF4-FFF2-40B4-BE49-F238E27FC236}">
                  <a16:creationId xmlns:a16="http://schemas.microsoft.com/office/drawing/2014/main" id="{4A9BB54A-23D7-CDCD-A130-98AD9226FBEB}"/>
                </a:ext>
              </a:extLst>
            </p:cNvPr>
            <p:cNvSpPr>
              <a:spLocks/>
            </p:cNvSpPr>
            <p:nvPr/>
          </p:nvSpPr>
          <p:spPr bwMode="auto">
            <a:xfrm>
              <a:off x="3467" y="1927"/>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3" name="Freeform 162">
              <a:extLst>
                <a:ext uri="{FF2B5EF4-FFF2-40B4-BE49-F238E27FC236}">
                  <a16:creationId xmlns:a16="http://schemas.microsoft.com/office/drawing/2014/main" id="{6EF5580B-0E44-25D9-7829-73452A0DE8F0}"/>
                </a:ext>
              </a:extLst>
            </p:cNvPr>
            <p:cNvSpPr>
              <a:spLocks/>
            </p:cNvSpPr>
            <p:nvPr/>
          </p:nvSpPr>
          <p:spPr bwMode="auto">
            <a:xfrm>
              <a:off x="3449" y="194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4" name="Freeform 163">
              <a:extLst>
                <a:ext uri="{FF2B5EF4-FFF2-40B4-BE49-F238E27FC236}">
                  <a16:creationId xmlns:a16="http://schemas.microsoft.com/office/drawing/2014/main" id="{698293E8-F9DA-654F-6E27-BD88ADF0C7DD}"/>
                </a:ext>
              </a:extLst>
            </p:cNvPr>
            <p:cNvSpPr>
              <a:spLocks/>
            </p:cNvSpPr>
            <p:nvPr/>
          </p:nvSpPr>
          <p:spPr bwMode="auto">
            <a:xfrm>
              <a:off x="3449" y="1919"/>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5" name="Freeform 164">
              <a:extLst>
                <a:ext uri="{FF2B5EF4-FFF2-40B4-BE49-F238E27FC236}">
                  <a16:creationId xmlns:a16="http://schemas.microsoft.com/office/drawing/2014/main" id="{9511510D-65DA-F0B5-3425-ADA6B42ED665}"/>
                </a:ext>
              </a:extLst>
            </p:cNvPr>
            <p:cNvSpPr>
              <a:spLocks/>
            </p:cNvSpPr>
            <p:nvPr/>
          </p:nvSpPr>
          <p:spPr bwMode="auto">
            <a:xfrm>
              <a:off x="3430" y="193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6" name="Freeform 165">
              <a:extLst>
                <a:ext uri="{FF2B5EF4-FFF2-40B4-BE49-F238E27FC236}">
                  <a16:creationId xmlns:a16="http://schemas.microsoft.com/office/drawing/2014/main" id="{1554674A-308A-3E6F-9CF6-4E5495506471}"/>
                </a:ext>
              </a:extLst>
            </p:cNvPr>
            <p:cNvSpPr>
              <a:spLocks/>
            </p:cNvSpPr>
            <p:nvPr/>
          </p:nvSpPr>
          <p:spPr bwMode="auto">
            <a:xfrm>
              <a:off x="3406" y="187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7" name="Freeform 166">
              <a:extLst>
                <a:ext uri="{FF2B5EF4-FFF2-40B4-BE49-F238E27FC236}">
                  <a16:creationId xmlns:a16="http://schemas.microsoft.com/office/drawing/2014/main" id="{2061FC50-F951-62DB-0D85-50A38619A68D}"/>
                </a:ext>
              </a:extLst>
            </p:cNvPr>
            <p:cNvSpPr>
              <a:spLocks/>
            </p:cNvSpPr>
            <p:nvPr/>
          </p:nvSpPr>
          <p:spPr bwMode="auto">
            <a:xfrm>
              <a:off x="3388" y="189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8" name="Freeform 167">
              <a:extLst>
                <a:ext uri="{FF2B5EF4-FFF2-40B4-BE49-F238E27FC236}">
                  <a16:creationId xmlns:a16="http://schemas.microsoft.com/office/drawing/2014/main" id="{DAECEB86-3DF8-1E15-E443-588A8B05A3EE}"/>
                </a:ext>
              </a:extLst>
            </p:cNvPr>
            <p:cNvSpPr>
              <a:spLocks/>
            </p:cNvSpPr>
            <p:nvPr/>
          </p:nvSpPr>
          <p:spPr bwMode="auto">
            <a:xfrm>
              <a:off x="3345" y="1826"/>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69" name="Freeform 168">
              <a:extLst>
                <a:ext uri="{FF2B5EF4-FFF2-40B4-BE49-F238E27FC236}">
                  <a16:creationId xmlns:a16="http://schemas.microsoft.com/office/drawing/2014/main" id="{9FE298D8-5F9A-E45A-F655-5C9D6965CA42}"/>
                </a:ext>
              </a:extLst>
            </p:cNvPr>
            <p:cNvSpPr>
              <a:spLocks/>
            </p:cNvSpPr>
            <p:nvPr/>
          </p:nvSpPr>
          <p:spPr bwMode="auto">
            <a:xfrm>
              <a:off x="3327" y="184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0" name="Freeform 169">
              <a:extLst>
                <a:ext uri="{FF2B5EF4-FFF2-40B4-BE49-F238E27FC236}">
                  <a16:creationId xmlns:a16="http://schemas.microsoft.com/office/drawing/2014/main" id="{3B24A1CD-3EFD-4B2D-036C-02C0678999B3}"/>
                </a:ext>
              </a:extLst>
            </p:cNvPr>
            <p:cNvSpPr>
              <a:spLocks/>
            </p:cNvSpPr>
            <p:nvPr/>
          </p:nvSpPr>
          <p:spPr bwMode="auto">
            <a:xfrm>
              <a:off x="3328" y="1826"/>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1" name="Freeform 170">
              <a:extLst>
                <a:ext uri="{FF2B5EF4-FFF2-40B4-BE49-F238E27FC236}">
                  <a16:creationId xmlns:a16="http://schemas.microsoft.com/office/drawing/2014/main" id="{98D10686-F0D1-0030-AE27-928D0CD39038}"/>
                </a:ext>
              </a:extLst>
            </p:cNvPr>
            <p:cNvSpPr>
              <a:spLocks/>
            </p:cNvSpPr>
            <p:nvPr/>
          </p:nvSpPr>
          <p:spPr bwMode="auto">
            <a:xfrm>
              <a:off x="3310" y="184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2" name="Freeform 171">
              <a:extLst>
                <a:ext uri="{FF2B5EF4-FFF2-40B4-BE49-F238E27FC236}">
                  <a16:creationId xmlns:a16="http://schemas.microsoft.com/office/drawing/2014/main" id="{83875C27-A5D4-1F0D-34ED-BFE0B2383486}"/>
                </a:ext>
              </a:extLst>
            </p:cNvPr>
            <p:cNvSpPr>
              <a:spLocks/>
            </p:cNvSpPr>
            <p:nvPr/>
          </p:nvSpPr>
          <p:spPr bwMode="auto">
            <a:xfrm>
              <a:off x="3295" y="181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3" name="Freeform 172">
              <a:extLst>
                <a:ext uri="{FF2B5EF4-FFF2-40B4-BE49-F238E27FC236}">
                  <a16:creationId xmlns:a16="http://schemas.microsoft.com/office/drawing/2014/main" id="{9EC1626F-E530-1065-552C-281BF0446094}"/>
                </a:ext>
              </a:extLst>
            </p:cNvPr>
            <p:cNvSpPr>
              <a:spLocks/>
            </p:cNvSpPr>
            <p:nvPr/>
          </p:nvSpPr>
          <p:spPr bwMode="auto">
            <a:xfrm>
              <a:off x="3277" y="183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4" name="Freeform 173">
              <a:extLst>
                <a:ext uri="{FF2B5EF4-FFF2-40B4-BE49-F238E27FC236}">
                  <a16:creationId xmlns:a16="http://schemas.microsoft.com/office/drawing/2014/main" id="{536B225A-88A3-B722-DD42-32B7D2D9C413}"/>
                </a:ext>
              </a:extLst>
            </p:cNvPr>
            <p:cNvSpPr>
              <a:spLocks/>
            </p:cNvSpPr>
            <p:nvPr/>
          </p:nvSpPr>
          <p:spPr bwMode="auto">
            <a:xfrm>
              <a:off x="3240" y="177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5" name="Freeform 174">
              <a:extLst>
                <a:ext uri="{FF2B5EF4-FFF2-40B4-BE49-F238E27FC236}">
                  <a16:creationId xmlns:a16="http://schemas.microsoft.com/office/drawing/2014/main" id="{0F859458-9956-891B-617C-DF95D587D253}"/>
                </a:ext>
              </a:extLst>
            </p:cNvPr>
            <p:cNvSpPr>
              <a:spLocks/>
            </p:cNvSpPr>
            <p:nvPr/>
          </p:nvSpPr>
          <p:spPr bwMode="auto">
            <a:xfrm>
              <a:off x="3221" y="179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6" name="Freeform 175">
              <a:extLst>
                <a:ext uri="{FF2B5EF4-FFF2-40B4-BE49-F238E27FC236}">
                  <a16:creationId xmlns:a16="http://schemas.microsoft.com/office/drawing/2014/main" id="{74FD651A-96D3-FC07-10AD-3571F41E6CAB}"/>
                </a:ext>
              </a:extLst>
            </p:cNvPr>
            <p:cNvSpPr>
              <a:spLocks/>
            </p:cNvSpPr>
            <p:nvPr/>
          </p:nvSpPr>
          <p:spPr bwMode="auto">
            <a:xfrm>
              <a:off x="3078" y="162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7" name="Freeform 176">
              <a:extLst>
                <a:ext uri="{FF2B5EF4-FFF2-40B4-BE49-F238E27FC236}">
                  <a16:creationId xmlns:a16="http://schemas.microsoft.com/office/drawing/2014/main" id="{7E29565B-1232-844C-0B7B-B720AFB7CD39}"/>
                </a:ext>
              </a:extLst>
            </p:cNvPr>
            <p:cNvSpPr>
              <a:spLocks/>
            </p:cNvSpPr>
            <p:nvPr/>
          </p:nvSpPr>
          <p:spPr bwMode="auto">
            <a:xfrm>
              <a:off x="3060" y="1640"/>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8" name="Freeform 177">
              <a:extLst>
                <a:ext uri="{FF2B5EF4-FFF2-40B4-BE49-F238E27FC236}">
                  <a16:creationId xmlns:a16="http://schemas.microsoft.com/office/drawing/2014/main" id="{0B3B48D5-9025-2E4F-6940-79FFCDD75BEF}"/>
                </a:ext>
              </a:extLst>
            </p:cNvPr>
            <p:cNvSpPr>
              <a:spLocks/>
            </p:cNvSpPr>
            <p:nvPr/>
          </p:nvSpPr>
          <p:spPr bwMode="auto">
            <a:xfrm>
              <a:off x="2753" y="123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79" name="Freeform 178">
              <a:extLst>
                <a:ext uri="{FF2B5EF4-FFF2-40B4-BE49-F238E27FC236}">
                  <a16:creationId xmlns:a16="http://schemas.microsoft.com/office/drawing/2014/main" id="{155097C5-7462-4EEA-8E59-8CC2BD02314E}"/>
                </a:ext>
              </a:extLst>
            </p:cNvPr>
            <p:cNvSpPr>
              <a:spLocks/>
            </p:cNvSpPr>
            <p:nvPr/>
          </p:nvSpPr>
          <p:spPr bwMode="auto">
            <a:xfrm>
              <a:off x="2735" y="1250"/>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0" name="Freeform 179">
              <a:extLst>
                <a:ext uri="{FF2B5EF4-FFF2-40B4-BE49-F238E27FC236}">
                  <a16:creationId xmlns:a16="http://schemas.microsoft.com/office/drawing/2014/main" id="{D5458746-1E55-2E04-A428-3A22F10EA6C4}"/>
                </a:ext>
              </a:extLst>
            </p:cNvPr>
            <p:cNvSpPr>
              <a:spLocks/>
            </p:cNvSpPr>
            <p:nvPr/>
          </p:nvSpPr>
          <p:spPr bwMode="auto">
            <a:xfrm>
              <a:off x="2637" y="111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1" name="Freeform 180">
              <a:extLst>
                <a:ext uri="{FF2B5EF4-FFF2-40B4-BE49-F238E27FC236}">
                  <a16:creationId xmlns:a16="http://schemas.microsoft.com/office/drawing/2014/main" id="{636F5153-DD30-786E-B993-47AA5DA2424D}"/>
                </a:ext>
              </a:extLst>
            </p:cNvPr>
            <p:cNvSpPr>
              <a:spLocks/>
            </p:cNvSpPr>
            <p:nvPr/>
          </p:nvSpPr>
          <p:spPr bwMode="auto">
            <a:xfrm>
              <a:off x="2619" y="113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2" name="Freeform 181">
              <a:extLst>
                <a:ext uri="{FF2B5EF4-FFF2-40B4-BE49-F238E27FC236}">
                  <a16:creationId xmlns:a16="http://schemas.microsoft.com/office/drawing/2014/main" id="{680EFF62-4A3C-AED1-8E36-6D2C18DCB7DF}"/>
                </a:ext>
              </a:extLst>
            </p:cNvPr>
            <p:cNvSpPr>
              <a:spLocks/>
            </p:cNvSpPr>
            <p:nvPr/>
          </p:nvSpPr>
          <p:spPr bwMode="auto">
            <a:xfrm>
              <a:off x="2457" y="91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3" name="Freeform 182">
              <a:extLst>
                <a:ext uri="{FF2B5EF4-FFF2-40B4-BE49-F238E27FC236}">
                  <a16:creationId xmlns:a16="http://schemas.microsoft.com/office/drawing/2014/main" id="{93DDAC12-D7F0-53E8-0B51-FCEE71D1684D}"/>
                </a:ext>
              </a:extLst>
            </p:cNvPr>
            <p:cNvSpPr>
              <a:spLocks/>
            </p:cNvSpPr>
            <p:nvPr/>
          </p:nvSpPr>
          <p:spPr bwMode="auto">
            <a:xfrm>
              <a:off x="2439" y="93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4" name="Freeform 183">
              <a:extLst>
                <a:ext uri="{FF2B5EF4-FFF2-40B4-BE49-F238E27FC236}">
                  <a16:creationId xmlns:a16="http://schemas.microsoft.com/office/drawing/2014/main" id="{5CD96B02-A5DC-1F56-0DB0-C55F5F8714A2}"/>
                </a:ext>
              </a:extLst>
            </p:cNvPr>
            <p:cNvSpPr>
              <a:spLocks/>
            </p:cNvSpPr>
            <p:nvPr/>
          </p:nvSpPr>
          <p:spPr bwMode="auto">
            <a:xfrm>
              <a:off x="2435" y="88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5" name="Freeform 184">
              <a:extLst>
                <a:ext uri="{FF2B5EF4-FFF2-40B4-BE49-F238E27FC236}">
                  <a16:creationId xmlns:a16="http://schemas.microsoft.com/office/drawing/2014/main" id="{F0D5B8C1-62E9-9116-3402-DA00DAEB4A0E}"/>
                </a:ext>
              </a:extLst>
            </p:cNvPr>
            <p:cNvSpPr>
              <a:spLocks/>
            </p:cNvSpPr>
            <p:nvPr/>
          </p:nvSpPr>
          <p:spPr bwMode="auto">
            <a:xfrm>
              <a:off x="2417" y="906"/>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6" name="Freeform 185">
              <a:extLst>
                <a:ext uri="{FF2B5EF4-FFF2-40B4-BE49-F238E27FC236}">
                  <a16:creationId xmlns:a16="http://schemas.microsoft.com/office/drawing/2014/main" id="{3FD0F923-392D-347F-46D6-AAFED28F4A59}"/>
                </a:ext>
              </a:extLst>
            </p:cNvPr>
            <p:cNvSpPr>
              <a:spLocks/>
            </p:cNvSpPr>
            <p:nvPr/>
          </p:nvSpPr>
          <p:spPr bwMode="auto">
            <a:xfrm>
              <a:off x="2370" y="84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7" name="Freeform 186">
              <a:extLst>
                <a:ext uri="{FF2B5EF4-FFF2-40B4-BE49-F238E27FC236}">
                  <a16:creationId xmlns:a16="http://schemas.microsoft.com/office/drawing/2014/main" id="{8E2B2EB0-756A-384F-1520-8536C0A36A34}"/>
                </a:ext>
              </a:extLst>
            </p:cNvPr>
            <p:cNvSpPr>
              <a:spLocks/>
            </p:cNvSpPr>
            <p:nvPr/>
          </p:nvSpPr>
          <p:spPr bwMode="auto">
            <a:xfrm>
              <a:off x="2352" y="86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8" name="Freeform 187">
              <a:extLst>
                <a:ext uri="{FF2B5EF4-FFF2-40B4-BE49-F238E27FC236}">
                  <a16:creationId xmlns:a16="http://schemas.microsoft.com/office/drawing/2014/main" id="{C3114810-A0A9-F2A6-88F4-5D99E262BE9A}"/>
                </a:ext>
              </a:extLst>
            </p:cNvPr>
            <p:cNvSpPr>
              <a:spLocks/>
            </p:cNvSpPr>
            <p:nvPr/>
          </p:nvSpPr>
          <p:spPr bwMode="auto">
            <a:xfrm>
              <a:off x="2352" y="84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89" name="Freeform 188">
              <a:extLst>
                <a:ext uri="{FF2B5EF4-FFF2-40B4-BE49-F238E27FC236}">
                  <a16:creationId xmlns:a16="http://schemas.microsoft.com/office/drawing/2014/main" id="{98716C79-1A1F-2195-A44A-506B477572D2}"/>
                </a:ext>
              </a:extLst>
            </p:cNvPr>
            <p:cNvSpPr>
              <a:spLocks/>
            </p:cNvSpPr>
            <p:nvPr/>
          </p:nvSpPr>
          <p:spPr bwMode="auto">
            <a:xfrm>
              <a:off x="2334" y="85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90" name="Freeform 189">
              <a:extLst>
                <a:ext uri="{FF2B5EF4-FFF2-40B4-BE49-F238E27FC236}">
                  <a16:creationId xmlns:a16="http://schemas.microsoft.com/office/drawing/2014/main" id="{57AA8254-24D7-266B-AEA9-8CE1BE26BDA5}"/>
                </a:ext>
              </a:extLst>
            </p:cNvPr>
            <p:cNvSpPr>
              <a:spLocks/>
            </p:cNvSpPr>
            <p:nvPr/>
          </p:nvSpPr>
          <p:spPr bwMode="auto">
            <a:xfrm>
              <a:off x="2341" y="84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91" name="Freeform 190">
              <a:extLst>
                <a:ext uri="{FF2B5EF4-FFF2-40B4-BE49-F238E27FC236}">
                  <a16:creationId xmlns:a16="http://schemas.microsoft.com/office/drawing/2014/main" id="{5E65B4CE-9D90-A493-663B-53EFB3B7E515}"/>
                </a:ext>
              </a:extLst>
            </p:cNvPr>
            <p:cNvSpPr>
              <a:spLocks/>
            </p:cNvSpPr>
            <p:nvPr/>
          </p:nvSpPr>
          <p:spPr bwMode="auto">
            <a:xfrm>
              <a:off x="2323" y="85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92" name="Freeform 191">
              <a:extLst>
                <a:ext uri="{FF2B5EF4-FFF2-40B4-BE49-F238E27FC236}">
                  <a16:creationId xmlns:a16="http://schemas.microsoft.com/office/drawing/2014/main" id="{C0D39826-B7A8-17C0-F73D-36FCC5A2016D}"/>
                </a:ext>
              </a:extLst>
            </p:cNvPr>
            <p:cNvSpPr>
              <a:spLocks/>
            </p:cNvSpPr>
            <p:nvPr/>
          </p:nvSpPr>
          <p:spPr bwMode="auto">
            <a:xfrm>
              <a:off x="2318" y="841"/>
              <a:ext cx="3382" cy="1891"/>
            </a:xfrm>
            <a:custGeom>
              <a:avLst/>
              <a:gdLst>
                <a:gd name="T0" fmla="*/ 88 w 5626"/>
                <a:gd name="T1" fmla="*/ 30 h 3136"/>
                <a:gd name="T2" fmla="*/ 113 w 5626"/>
                <a:gd name="T3" fmla="*/ 78 h 3136"/>
                <a:gd name="T4" fmla="*/ 214 w 5626"/>
                <a:gd name="T5" fmla="*/ 121 h 3136"/>
                <a:gd name="T6" fmla="*/ 277 w 5626"/>
                <a:gd name="T7" fmla="*/ 203 h 3136"/>
                <a:gd name="T8" fmla="*/ 380 w 5626"/>
                <a:gd name="T9" fmla="*/ 238 h 3136"/>
                <a:gd name="T10" fmla="*/ 392 w 5626"/>
                <a:gd name="T11" fmla="*/ 295 h 3136"/>
                <a:gd name="T12" fmla="*/ 424 w 5626"/>
                <a:gd name="T13" fmla="*/ 329 h 3136"/>
                <a:gd name="T14" fmla="*/ 458 w 5626"/>
                <a:gd name="T15" fmla="*/ 409 h 3136"/>
                <a:gd name="T16" fmla="*/ 516 w 5626"/>
                <a:gd name="T17" fmla="*/ 437 h 3136"/>
                <a:gd name="T18" fmla="*/ 569 w 5626"/>
                <a:gd name="T19" fmla="*/ 552 h 3136"/>
                <a:gd name="T20" fmla="*/ 613 w 5626"/>
                <a:gd name="T21" fmla="*/ 589 h 3136"/>
                <a:gd name="T22" fmla="*/ 631 w 5626"/>
                <a:gd name="T23" fmla="*/ 630 h 3136"/>
                <a:gd name="T24" fmla="*/ 694 w 5626"/>
                <a:gd name="T25" fmla="*/ 664 h 3136"/>
                <a:gd name="T26" fmla="*/ 740 w 5626"/>
                <a:gd name="T27" fmla="*/ 714 h 3136"/>
                <a:gd name="T28" fmla="*/ 808 w 5626"/>
                <a:gd name="T29" fmla="*/ 743 h 3136"/>
                <a:gd name="T30" fmla="*/ 826 w 5626"/>
                <a:gd name="T31" fmla="*/ 807 h 3136"/>
                <a:gd name="T32" fmla="*/ 907 w 5626"/>
                <a:gd name="T33" fmla="*/ 840 h 3136"/>
                <a:gd name="T34" fmla="*/ 969 w 5626"/>
                <a:gd name="T35" fmla="*/ 907 h 3136"/>
                <a:gd name="T36" fmla="*/ 1005 w 5626"/>
                <a:gd name="T37" fmla="*/ 933 h 3136"/>
                <a:gd name="T38" fmla="*/ 1019 w 5626"/>
                <a:gd name="T39" fmla="*/ 995 h 3136"/>
                <a:gd name="T40" fmla="*/ 1053 w 5626"/>
                <a:gd name="T41" fmla="*/ 1035 h 3136"/>
                <a:gd name="T42" fmla="*/ 1087 w 5626"/>
                <a:gd name="T43" fmla="*/ 1084 h 3136"/>
                <a:gd name="T44" fmla="*/ 1112 w 5626"/>
                <a:gd name="T45" fmla="*/ 1126 h 3136"/>
                <a:gd name="T46" fmla="*/ 1127 w 5626"/>
                <a:gd name="T47" fmla="*/ 1194 h 3136"/>
                <a:gd name="T48" fmla="*/ 1184 w 5626"/>
                <a:gd name="T49" fmla="*/ 1226 h 3136"/>
                <a:gd name="T50" fmla="*/ 1235 w 5626"/>
                <a:gd name="T51" fmla="*/ 1307 h 3136"/>
                <a:gd name="T52" fmla="*/ 1327 w 5626"/>
                <a:gd name="T53" fmla="*/ 1338 h 3136"/>
                <a:gd name="T54" fmla="*/ 1337 w 5626"/>
                <a:gd name="T55" fmla="*/ 1419 h 3136"/>
                <a:gd name="T56" fmla="*/ 1400 w 5626"/>
                <a:gd name="T57" fmla="*/ 1453 h 3136"/>
                <a:gd name="T58" fmla="*/ 1431 w 5626"/>
                <a:gd name="T59" fmla="*/ 1515 h 3136"/>
                <a:gd name="T60" fmla="*/ 1461 w 5626"/>
                <a:gd name="T61" fmla="*/ 1554 h 3136"/>
                <a:gd name="T62" fmla="*/ 1578 w 5626"/>
                <a:gd name="T63" fmla="*/ 1615 h 3136"/>
                <a:gd name="T64" fmla="*/ 1668 w 5626"/>
                <a:gd name="T65" fmla="*/ 1649 h 3136"/>
                <a:gd name="T66" fmla="*/ 1743 w 5626"/>
                <a:gd name="T67" fmla="*/ 1716 h 3136"/>
                <a:gd name="T68" fmla="*/ 1812 w 5626"/>
                <a:gd name="T69" fmla="*/ 1745 h 3136"/>
                <a:gd name="T70" fmla="*/ 1834 w 5626"/>
                <a:gd name="T71" fmla="*/ 1800 h 3136"/>
                <a:gd name="T72" fmla="*/ 1925 w 5626"/>
                <a:gd name="T73" fmla="*/ 1832 h 3136"/>
                <a:gd name="T74" fmla="*/ 1998 w 5626"/>
                <a:gd name="T75" fmla="*/ 1903 h 3136"/>
                <a:gd name="T76" fmla="*/ 2090 w 5626"/>
                <a:gd name="T77" fmla="*/ 1938 h 3136"/>
                <a:gd name="T78" fmla="*/ 2221 w 5626"/>
                <a:gd name="T79" fmla="*/ 2009 h 3136"/>
                <a:gd name="T80" fmla="*/ 2303 w 5626"/>
                <a:gd name="T81" fmla="*/ 2049 h 3136"/>
                <a:gd name="T82" fmla="*/ 2391 w 5626"/>
                <a:gd name="T83" fmla="*/ 2144 h 3136"/>
                <a:gd name="T84" fmla="*/ 2474 w 5626"/>
                <a:gd name="T85" fmla="*/ 2180 h 3136"/>
                <a:gd name="T86" fmla="*/ 2520 w 5626"/>
                <a:gd name="T87" fmla="*/ 2240 h 3136"/>
                <a:gd name="T88" fmla="*/ 2688 w 5626"/>
                <a:gd name="T89" fmla="*/ 2280 h 3136"/>
                <a:gd name="T90" fmla="*/ 2707 w 5626"/>
                <a:gd name="T91" fmla="*/ 2340 h 3136"/>
                <a:gd name="T92" fmla="*/ 2823 w 5626"/>
                <a:gd name="T93" fmla="*/ 2381 h 3136"/>
                <a:gd name="T94" fmla="*/ 2916 w 5626"/>
                <a:gd name="T95" fmla="*/ 2476 h 3136"/>
                <a:gd name="T96" fmla="*/ 3304 w 5626"/>
                <a:gd name="T97" fmla="*/ 2523 h 3136"/>
                <a:gd name="T98" fmla="*/ 3483 w 5626"/>
                <a:gd name="T99" fmla="*/ 2606 h 3136"/>
                <a:gd name="T100" fmla="*/ 3690 w 5626"/>
                <a:gd name="T101" fmla="*/ 2667 h 3136"/>
                <a:gd name="T102" fmla="*/ 3757 w 5626"/>
                <a:gd name="T103" fmla="*/ 2752 h 3136"/>
                <a:gd name="T104" fmla="*/ 3880 w 5626"/>
                <a:gd name="T105" fmla="*/ 2812 h 3136"/>
                <a:gd name="T106" fmla="*/ 4046 w 5626"/>
                <a:gd name="T107" fmla="*/ 2906 h 3136"/>
                <a:gd name="T108" fmla="*/ 4381 w 5626"/>
                <a:gd name="T109" fmla="*/ 2984 h 3136"/>
                <a:gd name="T110" fmla="*/ 4705 w 5626"/>
                <a:gd name="T111" fmla="*/ 3136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26" h="3136">
                  <a:moveTo>
                    <a:pt x="0" y="0"/>
                  </a:moveTo>
                  <a:lnTo>
                    <a:pt x="0" y="0"/>
                  </a:lnTo>
                  <a:lnTo>
                    <a:pt x="26" y="0"/>
                  </a:lnTo>
                  <a:lnTo>
                    <a:pt x="26" y="30"/>
                  </a:lnTo>
                  <a:lnTo>
                    <a:pt x="88" y="30"/>
                  </a:lnTo>
                  <a:lnTo>
                    <a:pt x="88" y="44"/>
                  </a:lnTo>
                  <a:lnTo>
                    <a:pt x="102" y="44"/>
                  </a:lnTo>
                  <a:lnTo>
                    <a:pt x="102" y="62"/>
                  </a:lnTo>
                  <a:lnTo>
                    <a:pt x="113" y="62"/>
                  </a:lnTo>
                  <a:lnTo>
                    <a:pt x="113" y="78"/>
                  </a:lnTo>
                  <a:lnTo>
                    <a:pt x="122" y="78"/>
                  </a:lnTo>
                  <a:lnTo>
                    <a:pt x="122" y="93"/>
                  </a:lnTo>
                  <a:lnTo>
                    <a:pt x="194" y="93"/>
                  </a:lnTo>
                  <a:lnTo>
                    <a:pt x="194" y="121"/>
                  </a:lnTo>
                  <a:lnTo>
                    <a:pt x="214" y="121"/>
                  </a:lnTo>
                  <a:lnTo>
                    <a:pt x="214" y="153"/>
                  </a:lnTo>
                  <a:lnTo>
                    <a:pt x="270" y="153"/>
                  </a:lnTo>
                  <a:lnTo>
                    <a:pt x="270" y="184"/>
                  </a:lnTo>
                  <a:lnTo>
                    <a:pt x="277" y="184"/>
                  </a:lnTo>
                  <a:lnTo>
                    <a:pt x="277" y="203"/>
                  </a:lnTo>
                  <a:lnTo>
                    <a:pt x="341" y="203"/>
                  </a:lnTo>
                  <a:lnTo>
                    <a:pt x="341" y="218"/>
                  </a:lnTo>
                  <a:lnTo>
                    <a:pt x="351" y="218"/>
                  </a:lnTo>
                  <a:lnTo>
                    <a:pt x="351" y="238"/>
                  </a:lnTo>
                  <a:lnTo>
                    <a:pt x="380" y="238"/>
                  </a:lnTo>
                  <a:lnTo>
                    <a:pt x="380" y="252"/>
                  </a:lnTo>
                  <a:lnTo>
                    <a:pt x="388" y="252"/>
                  </a:lnTo>
                  <a:lnTo>
                    <a:pt x="388" y="270"/>
                  </a:lnTo>
                  <a:lnTo>
                    <a:pt x="392" y="270"/>
                  </a:lnTo>
                  <a:lnTo>
                    <a:pt x="392" y="295"/>
                  </a:lnTo>
                  <a:lnTo>
                    <a:pt x="401" y="295"/>
                  </a:lnTo>
                  <a:lnTo>
                    <a:pt x="401" y="315"/>
                  </a:lnTo>
                  <a:lnTo>
                    <a:pt x="407" y="315"/>
                  </a:lnTo>
                  <a:lnTo>
                    <a:pt x="407" y="329"/>
                  </a:lnTo>
                  <a:lnTo>
                    <a:pt x="424" y="329"/>
                  </a:lnTo>
                  <a:lnTo>
                    <a:pt x="424" y="345"/>
                  </a:lnTo>
                  <a:lnTo>
                    <a:pt x="442" y="345"/>
                  </a:lnTo>
                  <a:lnTo>
                    <a:pt x="442" y="380"/>
                  </a:lnTo>
                  <a:lnTo>
                    <a:pt x="458" y="380"/>
                  </a:lnTo>
                  <a:lnTo>
                    <a:pt x="458" y="409"/>
                  </a:lnTo>
                  <a:lnTo>
                    <a:pt x="472" y="409"/>
                  </a:lnTo>
                  <a:lnTo>
                    <a:pt x="472" y="422"/>
                  </a:lnTo>
                  <a:lnTo>
                    <a:pt x="481" y="422"/>
                  </a:lnTo>
                  <a:lnTo>
                    <a:pt x="481" y="437"/>
                  </a:lnTo>
                  <a:lnTo>
                    <a:pt x="516" y="437"/>
                  </a:lnTo>
                  <a:lnTo>
                    <a:pt x="516" y="459"/>
                  </a:lnTo>
                  <a:lnTo>
                    <a:pt x="531" y="459"/>
                  </a:lnTo>
                  <a:lnTo>
                    <a:pt x="531" y="522"/>
                  </a:lnTo>
                  <a:lnTo>
                    <a:pt x="569" y="522"/>
                  </a:lnTo>
                  <a:lnTo>
                    <a:pt x="569" y="552"/>
                  </a:lnTo>
                  <a:lnTo>
                    <a:pt x="601" y="552"/>
                  </a:lnTo>
                  <a:lnTo>
                    <a:pt x="601" y="565"/>
                  </a:lnTo>
                  <a:lnTo>
                    <a:pt x="607" y="565"/>
                  </a:lnTo>
                  <a:lnTo>
                    <a:pt x="607" y="589"/>
                  </a:lnTo>
                  <a:lnTo>
                    <a:pt x="613" y="589"/>
                  </a:lnTo>
                  <a:lnTo>
                    <a:pt x="613" y="604"/>
                  </a:lnTo>
                  <a:lnTo>
                    <a:pt x="617" y="604"/>
                  </a:lnTo>
                  <a:lnTo>
                    <a:pt x="617" y="617"/>
                  </a:lnTo>
                  <a:lnTo>
                    <a:pt x="631" y="617"/>
                  </a:lnTo>
                  <a:lnTo>
                    <a:pt x="631" y="630"/>
                  </a:lnTo>
                  <a:lnTo>
                    <a:pt x="673" y="630"/>
                  </a:lnTo>
                  <a:lnTo>
                    <a:pt x="673" y="651"/>
                  </a:lnTo>
                  <a:lnTo>
                    <a:pt x="687" y="651"/>
                  </a:lnTo>
                  <a:lnTo>
                    <a:pt x="687" y="664"/>
                  </a:lnTo>
                  <a:lnTo>
                    <a:pt x="694" y="664"/>
                  </a:lnTo>
                  <a:lnTo>
                    <a:pt x="694" y="679"/>
                  </a:lnTo>
                  <a:lnTo>
                    <a:pt x="736" y="679"/>
                  </a:lnTo>
                  <a:lnTo>
                    <a:pt x="736" y="696"/>
                  </a:lnTo>
                  <a:lnTo>
                    <a:pt x="740" y="696"/>
                  </a:lnTo>
                  <a:lnTo>
                    <a:pt x="740" y="714"/>
                  </a:lnTo>
                  <a:lnTo>
                    <a:pt x="749" y="714"/>
                  </a:lnTo>
                  <a:lnTo>
                    <a:pt x="749" y="728"/>
                  </a:lnTo>
                  <a:lnTo>
                    <a:pt x="776" y="728"/>
                  </a:lnTo>
                  <a:lnTo>
                    <a:pt x="776" y="743"/>
                  </a:lnTo>
                  <a:lnTo>
                    <a:pt x="808" y="743"/>
                  </a:lnTo>
                  <a:lnTo>
                    <a:pt x="808" y="755"/>
                  </a:lnTo>
                  <a:lnTo>
                    <a:pt x="815" y="755"/>
                  </a:lnTo>
                  <a:lnTo>
                    <a:pt x="815" y="793"/>
                  </a:lnTo>
                  <a:lnTo>
                    <a:pt x="826" y="793"/>
                  </a:lnTo>
                  <a:lnTo>
                    <a:pt x="826" y="807"/>
                  </a:lnTo>
                  <a:lnTo>
                    <a:pt x="868" y="807"/>
                  </a:lnTo>
                  <a:lnTo>
                    <a:pt x="868" y="825"/>
                  </a:lnTo>
                  <a:lnTo>
                    <a:pt x="899" y="825"/>
                  </a:lnTo>
                  <a:lnTo>
                    <a:pt x="899" y="840"/>
                  </a:lnTo>
                  <a:lnTo>
                    <a:pt x="907" y="840"/>
                  </a:lnTo>
                  <a:lnTo>
                    <a:pt x="907" y="855"/>
                  </a:lnTo>
                  <a:lnTo>
                    <a:pt x="943" y="855"/>
                  </a:lnTo>
                  <a:lnTo>
                    <a:pt x="943" y="886"/>
                  </a:lnTo>
                  <a:lnTo>
                    <a:pt x="969" y="886"/>
                  </a:lnTo>
                  <a:lnTo>
                    <a:pt x="969" y="907"/>
                  </a:lnTo>
                  <a:lnTo>
                    <a:pt x="978" y="907"/>
                  </a:lnTo>
                  <a:lnTo>
                    <a:pt x="978" y="921"/>
                  </a:lnTo>
                  <a:lnTo>
                    <a:pt x="984" y="921"/>
                  </a:lnTo>
                  <a:lnTo>
                    <a:pt x="984" y="933"/>
                  </a:lnTo>
                  <a:lnTo>
                    <a:pt x="1005" y="933"/>
                  </a:lnTo>
                  <a:lnTo>
                    <a:pt x="1005" y="957"/>
                  </a:lnTo>
                  <a:lnTo>
                    <a:pt x="1010" y="957"/>
                  </a:lnTo>
                  <a:lnTo>
                    <a:pt x="1010" y="986"/>
                  </a:lnTo>
                  <a:lnTo>
                    <a:pt x="1019" y="986"/>
                  </a:lnTo>
                  <a:lnTo>
                    <a:pt x="1019" y="995"/>
                  </a:lnTo>
                  <a:lnTo>
                    <a:pt x="1029" y="995"/>
                  </a:lnTo>
                  <a:lnTo>
                    <a:pt x="1029" y="1017"/>
                  </a:lnTo>
                  <a:lnTo>
                    <a:pt x="1039" y="1017"/>
                  </a:lnTo>
                  <a:lnTo>
                    <a:pt x="1039" y="1035"/>
                  </a:lnTo>
                  <a:lnTo>
                    <a:pt x="1053" y="1035"/>
                  </a:lnTo>
                  <a:lnTo>
                    <a:pt x="1053" y="1048"/>
                  </a:lnTo>
                  <a:lnTo>
                    <a:pt x="1066" y="1048"/>
                  </a:lnTo>
                  <a:lnTo>
                    <a:pt x="1066" y="1063"/>
                  </a:lnTo>
                  <a:lnTo>
                    <a:pt x="1087" y="1063"/>
                  </a:lnTo>
                  <a:lnTo>
                    <a:pt x="1087" y="1084"/>
                  </a:lnTo>
                  <a:lnTo>
                    <a:pt x="1093" y="1084"/>
                  </a:lnTo>
                  <a:lnTo>
                    <a:pt x="1093" y="1111"/>
                  </a:lnTo>
                  <a:lnTo>
                    <a:pt x="1106" y="1111"/>
                  </a:lnTo>
                  <a:lnTo>
                    <a:pt x="1106" y="1126"/>
                  </a:lnTo>
                  <a:lnTo>
                    <a:pt x="1112" y="1126"/>
                  </a:lnTo>
                  <a:lnTo>
                    <a:pt x="1112" y="1147"/>
                  </a:lnTo>
                  <a:lnTo>
                    <a:pt x="1124" y="1147"/>
                  </a:lnTo>
                  <a:lnTo>
                    <a:pt x="1124" y="1180"/>
                  </a:lnTo>
                  <a:lnTo>
                    <a:pt x="1127" y="1180"/>
                  </a:lnTo>
                  <a:lnTo>
                    <a:pt x="1127" y="1194"/>
                  </a:lnTo>
                  <a:lnTo>
                    <a:pt x="1169" y="1194"/>
                  </a:lnTo>
                  <a:lnTo>
                    <a:pt x="1169" y="1212"/>
                  </a:lnTo>
                  <a:lnTo>
                    <a:pt x="1179" y="1212"/>
                  </a:lnTo>
                  <a:lnTo>
                    <a:pt x="1179" y="1226"/>
                  </a:lnTo>
                  <a:lnTo>
                    <a:pt x="1184" y="1226"/>
                  </a:lnTo>
                  <a:lnTo>
                    <a:pt x="1184" y="1262"/>
                  </a:lnTo>
                  <a:lnTo>
                    <a:pt x="1196" y="1262"/>
                  </a:lnTo>
                  <a:lnTo>
                    <a:pt x="1196" y="1278"/>
                  </a:lnTo>
                  <a:lnTo>
                    <a:pt x="1235" y="1278"/>
                  </a:lnTo>
                  <a:lnTo>
                    <a:pt x="1235" y="1307"/>
                  </a:lnTo>
                  <a:lnTo>
                    <a:pt x="1242" y="1307"/>
                  </a:lnTo>
                  <a:lnTo>
                    <a:pt x="1242" y="1325"/>
                  </a:lnTo>
                  <a:lnTo>
                    <a:pt x="1288" y="1325"/>
                  </a:lnTo>
                  <a:lnTo>
                    <a:pt x="1288" y="1338"/>
                  </a:lnTo>
                  <a:lnTo>
                    <a:pt x="1327" y="1338"/>
                  </a:lnTo>
                  <a:lnTo>
                    <a:pt x="1327" y="1377"/>
                  </a:lnTo>
                  <a:lnTo>
                    <a:pt x="1334" y="1377"/>
                  </a:lnTo>
                  <a:lnTo>
                    <a:pt x="1334" y="1404"/>
                  </a:lnTo>
                  <a:lnTo>
                    <a:pt x="1337" y="1404"/>
                  </a:lnTo>
                  <a:lnTo>
                    <a:pt x="1337" y="1419"/>
                  </a:lnTo>
                  <a:lnTo>
                    <a:pt x="1355" y="1419"/>
                  </a:lnTo>
                  <a:lnTo>
                    <a:pt x="1355" y="1438"/>
                  </a:lnTo>
                  <a:lnTo>
                    <a:pt x="1362" y="1438"/>
                  </a:lnTo>
                  <a:lnTo>
                    <a:pt x="1362" y="1453"/>
                  </a:lnTo>
                  <a:lnTo>
                    <a:pt x="1400" y="1453"/>
                  </a:lnTo>
                  <a:lnTo>
                    <a:pt x="1400" y="1487"/>
                  </a:lnTo>
                  <a:lnTo>
                    <a:pt x="1408" y="1487"/>
                  </a:lnTo>
                  <a:lnTo>
                    <a:pt x="1408" y="1504"/>
                  </a:lnTo>
                  <a:lnTo>
                    <a:pt x="1431" y="1504"/>
                  </a:lnTo>
                  <a:lnTo>
                    <a:pt x="1431" y="1515"/>
                  </a:lnTo>
                  <a:lnTo>
                    <a:pt x="1447" y="1515"/>
                  </a:lnTo>
                  <a:lnTo>
                    <a:pt x="1447" y="1533"/>
                  </a:lnTo>
                  <a:lnTo>
                    <a:pt x="1455" y="1533"/>
                  </a:lnTo>
                  <a:lnTo>
                    <a:pt x="1455" y="1554"/>
                  </a:lnTo>
                  <a:lnTo>
                    <a:pt x="1461" y="1554"/>
                  </a:lnTo>
                  <a:lnTo>
                    <a:pt x="1461" y="1567"/>
                  </a:lnTo>
                  <a:lnTo>
                    <a:pt x="1475" y="1567"/>
                  </a:lnTo>
                  <a:lnTo>
                    <a:pt x="1475" y="1581"/>
                  </a:lnTo>
                  <a:lnTo>
                    <a:pt x="1578" y="1581"/>
                  </a:lnTo>
                  <a:lnTo>
                    <a:pt x="1578" y="1615"/>
                  </a:lnTo>
                  <a:lnTo>
                    <a:pt x="1611" y="1615"/>
                  </a:lnTo>
                  <a:lnTo>
                    <a:pt x="1611" y="1630"/>
                  </a:lnTo>
                  <a:lnTo>
                    <a:pt x="1626" y="1630"/>
                  </a:lnTo>
                  <a:lnTo>
                    <a:pt x="1626" y="1649"/>
                  </a:lnTo>
                  <a:lnTo>
                    <a:pt x="1668" y="1649"/>
                  </a:lnTo>
                  <a:lnTo>
                    <a:pt x="1668" y="1664"/>
                  </a:lnTo>
                  <a:lnTo>
                    <a:pt x="1713" y="1664"/>
                  </a:lnTo>
                  <a:lnTo>
                    <a:pt x="1713" y="1695"/>
                  </a:lnTo>
                  <a:lnTo>
                    <a:pt x="1743" y="1695"/>
                  </a:lnTo>
                  <a:lnTo>
                    <a:pt x="1743" y="1716"/>
                  </a:lnTo>
                  <a:lnTo>
                    <a:pt x="1790" y="1716"/>
                  </a:lnTo>
                  <a:lnTo>
                    <a:pt x="1790" y="1732"/>
                  </a:lnTo>
                  <a:lnTo>
                    <a:pt x="1801" y="1732"/>
                  </a:lnTo>
                  <a:lnTo>
                    <a:pt x="1801" y="1745"/>
                  </a:lnTo>
                  <a:lnTo>
                    <a:pt x="1812" y="1745"/>
                  </a:lnTo>
                  <a:lnTo>
                    <a:pt x="1812" y="1765"/>
                  </a:lnTo>
                  <a:lnTo>
                    <a:pt x="1826" y="1765"/>
                  </a:lnTo>
                  <a:lnTo>
                    <a:pt x="1826" y="1784"/>
                  </a:lnTo>
                  <a:lnTo>
                    <a:pt x="1834" y="1784"/>
                  </a:lnTo>
                  <a:lnTo>
                    <a:pt x="1834" y="1800"/>
                  </a:lnTo>
                  <a:lnTo>
                    <a:pt x="1861" y="1800"/>
                  </a:lnTo>
                  <a:lnTo>
                    <a:pt x="1861" y="1816"/>
                  </a:lnTo>
                  <a:lnTo>
                    <a:pt x="1882" y="1816"/>
                  </a:lnTo>
                  <a:lnTo>
                    <a:pt x="1882" y="1832"/>
                  </a:lnTo>
                  <a:lnTo>
                    <a:pt x="1925" y="1832"/>
                  </a:lnTo>
                  <a:lnTo>
                    <a:pt x="1925" y="1850"/>
                  </a:lnTo>
                  <a:lnTo>
                    <a:pt x="1986" y="1850"/>
                  </a:lnTo>
                  <a:lnTo>
                    <a:pt x="1986" y="1888"/>
                  </a:lnTo>
                  <a:lnTo>
                    <a:pt x="1998" y="1888"/>
                  </a:lnTo>
                  <a:lnTo>
                    <a:pt x="1998" y="1903"/>
                  </a:lnTo>
                  <a:lnTo>
                    <a:pt x="2023" y="1903"/>
                  </a:lnTo>
                  <a:lnTo>
                    <a:pt x="2023" y="1917"/>
                  </a:lnTo>
                  <a:lnTo>
                    <a:pt x="2047" y="1917"/>
                  </a:lnTo>
                  <a:lnTo>
                    <a:pt x="2047" y="1938"/>
                  </a:lnTo>
                  <a:lnTo>
                    <a:pt x="2090" y="1938"/>
                  </a:lnTo>
                  <a:lnTo>
                    <a:pt x="2090" y="1973"/>
                  </a:lnTo>
                  <a:lnTo>
                    <a:pt x="2206" y="1973"/>
                  </a:lnTo>
                  <a:lnTo>
                    <a:pt x="2206" y="1992"/>
                  </a:lnTo>
                  <a:lnTo>
                    <a:pt x="2221" y="1992"/>
                  </a:lnTo>
                  <a:lnTo>
                    <a:pt x="2221" y="2009"/>
                  </a:lnTo>
                  <a:lnTo>
                    <a:pt x="2245" y="2009"/>
                  </a:lnTo>
                  <a:lnTo>
                    <a:pt x="2245" y="2027"/>
                  </a:lnTo>
                  <a:lnTo>
                    <a:pt x="2262" y="2027"/>
                  </a:lnTo>
                  <a:lnTo>
                    <a:pt x="2262" y="2049"/>
                  </a:lnTo>
                  <a:lnTo>
                    <a:pt x="2303" y="2049"/>
                  </a:lnTo>
                  <a:lnTo>
                    <a:pt x="2303" y="2083"/>
                  </a:lnTo>
                  <a:lnTo>
                    <a:pt x="2355" y="2083"/>
                  </a:lnTo>
                  <a:lnTo>
                    <a:pt x="2355" y="2105"/>
                  </a:lnTo>
                  <a:lnTo>
                    <a:pt x="2391" y="2105"/>
                  </a:lnTo>
                  <a:lnTo>
                    <a:pt x="2391" y="2144"/>
                  </a:lnTo>
                  <a:lnTo>
                    <a:pt x="2426" y="2144"/>
                  </a:lnTo>
                  <a:lnTo>
                    <a:pt x="2426" y="2158"/>
                  </a:lnTo>
                  <a:lnTo>
                    <a:pt x="2471" y="2158"/>
                  </a:lnTo>
                  <a:lnTo>
                    <a:pt x="2471" y="2180"/>
                  </a:lnTo>
                  <a:lnTo>
                    <a:pt x="2474" y="2180"/>
                  </a:lnTo>
                  <a:lnTo>
                    <a:pt x="2474" y="2200"/>
                  </a:lnTo>
                  <a:lnTo>
                    <a:pt x="2479" y="2200"/>
                  </a:lnTo>
                  <a:lnTo>
                    <a:pt x="2479" y="2222"/>
                  </a:lnTo>
                  <a:lnTo>
                    <a:pt x="2520" y="2222"/>
                  </a:lnTo>
                  <a:lnTo>
                    <a:pt x="2520" y="2240"/>
                  </a:lnTo>
                  <a:lnTo>
                    <a:pt x="2649" y="2240"/>
                  </a:lnTo>
                  <a:lnTo>
                    <a:pt x="2649" y="2259"/>
                  </a:lnTo>
                  <a:lnTo>
                    <a:pt x="2670" y="2259"/>
                  </a:lnTo>
                  <a:lnTo>
                    <a:pt x="2670" y="2280"/>
                  </a:lnTo>
                  <a:lnTo>
                    <a:pt x="2688" y="2280"/>
                  </a:lnTo>
                  <a:lnTo>
                    <a:pt x="2688" y="2301"/>
                  </a:lnTo>
                  <a:lnTo>
                    <a:pt x="2694" y="2301"/>
                  </a:lnTo>
                  <a:lnTo>
                    <a:pt x="2694" y="2323"/>
                  </a:lnTo>
                  <a:lnTo>
                    <a:pt x="2707" y="2323"/>
                  </a:lnTo>
                  <a:lnTo>
                    <a:pt x="2707" y="2340"/>
                  </a:lnTo>
                  <a:lnTo>
                    <a:pt x="2751" y="2340"/>
                  </a:lnTo>
                  <a:lnTo>
                    <a:pt x="2751" y="2363"/>
                  </a:lnTo>
                  <a:lnTo>
                    <a:pt x="2770" y="2363"/>
                  </a:lnTo>
                  <a:lnTo>
                    <a:pt x="2770" y="2381"/>
                  </a:lnTo>
                  <a:lnTo>
                    <a:pt x="2823" y="2381"/>
                  </a:lnTo>
                  <a:lnTo>
                    <a:pt x="2823" y="2406"/>
                  </a:lnTo>
                  <a:lnTo>
                    <a:pt x="2832" y="2406"/>
                  </a:lnTo>
                  <a:lnTo>
                    <a:pt x="2832" y="2452"/>
                  </a:lnTo>
                  <a:lnTo>
                    <a:pt x="2916" y="2452"/>
                  </a:lnTo>
                  <a:lnTo>
                    <a:pt x="2916" y="2476"/>
                  </a:lnTo>
                  <a:lnTo>
                    <a:pt x="3139" y="2476"/>
                  </a:lnTo>
                  <a:lnTo>
                    <a:pt x="3139" y="2496"/>
                  </a:lnTo>
                  <a:lnTo>
                    <a:pt x="3160" y="2496"/>
                  </a:lnTo>
                  <a:lnTo>
                    <a:pt x="3160" y="2523"/>
                  </a:lnTo>
                  <a:lnTo>
                    <a:pt x="3304" y="2523"/>
                  </a:lnTo>
                  <a:lnTo>
                    <a:pt x="3304" y="2548"/>
                  </a:lnTo>
                  <a:lnTo>
                    <a:pt x="3401" y="2548"/>
                  </a:lnTo>
                  <a:lnTo>
                    <a:pt x="3401" y="2576"/>
                  </a:lnTo>
                  <a:lnTo>
                    <a:pt x="3483" y="2576"/>
                  </a:lnTo>
                  <a:lnTo>
                    <a:pt x="3483" y="2606"/>
                  </a:lnTo>
                  <a:lnTo>
                    <a:pt x="3586" y="2606"/>
                  </a:lnTo>
                  <a:lnTo>
                    <a:pt x="3586" y="2634"/>
                  </a:lnTo>
                  <a:lnTo>
                    <a:pt x="3653" y="2634"/>
                  </a:lnTo>
                  <a:lnTo>
                    <a:pt x="3653" y="2667"/>
                  </a:lnTo>
                  <a:lnTo>
                    <a:pt x="3690" y="2667"/>
                  </a:lnTo>
                  <a:lnTo>
                    <a:pt x="3690" y="2691"/>
                  </a:lnTo>
                  <a:lnTo>
                    <a:pt x="3746" y="2691"/>
                  </a:lnTo>
                  <a:lnTo>
                    <a:pt x="3746" y="2724"/>
                  </a:lnTo>
                  <a:lnTo>
                    <a:pt x="3757" y="2724"/>
                  </a:lnTo>
                  <a:lnTo>
                    <a:pt x="3757" y="2752"/>
                  </a:lnTo>
                  <a:lnTo>
                    <a:pt x="3804" y="2752"/>
                  </a:lnTo>
                  <a:lnTo>
                    <a:pt x="3804" y="2781"/>
                  </a:lnTo>
                  <a:lnTo>
                    <a:pt x="3843" y="2781"/>
                  </a:lnTo>
                  <a:lnTo>
                    <a:pt x="3843" y="2812"/>
                  </a:lnTo>
                  <a:lnTo>
                    <a:pt x="3880" y="2812"/>
                  </a:lnTo>
                  <a:lnTo>
                    <a:pt x="3880" y="2843"/>
                  </a:lnTo>
                  <a:lnTo>
                    <a:pt x="3916" y="2843"/>
                  </a:lnTo>
                  <a:lnTo>
                    <a:pt x="3916" y="2871"/>
                  </a:lnTo>
                  <a:lnTo>
                    <a:pt x="4046" y="2871"/>
                  </a:lnTo>
                  <a:lnTo>
                    <a:pt x="4046" y="2906"/>
                  </a:lnTo>
                  <a:lnTo>
                    <a:pt x="4093" y="2906"/>
                  </a:lnTo>
                  <a:lnTo>
                    <a:pt x="4093" y="2943"/>
                  </a:lnTo>
                  <a:lnTo>
                    <a:pt x="4332" y="2943"/>
                  </a:lnTo>
                  <a:lnTo>
                    <a:pt x="4332" y="2984"/>
                  </a:lnTo>
                  <a:lnTo>
                    <a:pt x="4381" y="2984"/>
                  </a:lnTo>
                  <a:lnTo>
                    <a:pt x="4381" y="3032"/>
                  </a:lnTo>
                  <a:lnTo>
                    <a:pt x="4528" y="3032"/>
                  </a:lnTo>
                  <a:lnTo>
                    <a:pt x="4528" y="3080"/>
                  </a:lnTo>
                  <a:lnTo>
                    <a:pt x="4705" y="3080"/>
                  </a:lnTo>
                  <a:lnTo>
                    <a:pt x="4705" y="3136"/>
                  </a:lnTo>
                  <a:lnTo>
                    <a:pt x="5626" y="313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grpSp>
      <p:grpSp>
        <p:nvGrpSpPr>
          <p:cNvPr id="493" name="Group 4">
            <a:extLst>
              <a:ext uri="{FF2B5EF4-FFF2-40B4-BE49-F238E27FC236}">
                <a16:creationId xmlns:a16="http://schemas.microsoft.com/office/drawing/2014/main" id="{4FD5C2A3-2B30-1C1A-AE35-60D8BDBE5203}"/>
              </a:ext>
            </a:extLst>
          </p:cNvPr>
          <p:cNvGrpSpPr>
            <a:grpSpLocks noChangeAspect="1"/>
          </p:cNvGrpSpPr>
          <p:nvPr/>
        </p:nvGrpSpPr>
        <p:grpSpPr bwMode="auto">
          <a:xfrm>
            <a:off x="3426541" y="1612258"/>
            <a:ext cx="4877271" cy="3475038"/>
            <a:chOff x="2292" y="824"/>
            <a:chExt cx="3087" cy="2189"/>
          </a:xfrm>
        </p:grpSpPr>
        <p:sp>
          <p:nvSpPr>
            <p:cNvPr id="494" name="Freeform 5">
              <a:extLst>
                <a:ext uri="{FF2B5EF4-FFF2-40B4-BE49-F238E27FC236}">
                  <a16:creationId xmlns:a16="http://schemas.microsoft.com/office/drawing/2014/main" id="{27EC37F2-FF30-8832-D886-378A763EB067}"/>
                </a:ext>
              </a:extLst>
            </p:cNvPr>
            <p:cNvSpPr>
              <a:spLocks/>
            </p:cNvSpPr>
            <p:nvPr/>
          </p:nvSpPr>
          <p:spPr bwMode="auto">
            <a:xfrm>
              <a:off x="2313" y="842"/>
              <a:ext cx="3066" cy="2171"/>
            </a:xfrm>
            <a:custGeom>
              <a:avLst/>
              <a:gdLst>
                <a:gd name="T0" fmla="*/ 26 w 5091"/>
                <a:gd name="T1" fmla="*/ 0 h 3606"/>
                <a:gd name="T2" fmla="*/ 63 w 5091"/>
                <a:gd name="T3" fmla="*/ 46 h 3606"/>
                <a:gd name="T4" fmla="*/ 113 w 5091"/>
                <a:gd name="T5" fmla="*/ 59 h 3606"/>
                <a:gd name="T6" fmla="*/ 122 w 5091"/>
                <a:gd name="T7" fmla="*/ 103 h 3606"/>
                <a:gd name="T8" fmla="*/ 152 w 5091"/>
                <a:gd name="T9" fmla="*/ 128 h 3606"/>
                <a:gd name="T10" fmla="*/ 171 w 5091"/>
                <a:gd name="T11" fmla="*/ 159 h 3606"/>
                <a:gd name="T12" fmla="*/ 315 w 5091"/>
                <a:gd name="T13" fmla="*/ 190 h 3606"/>
                <a:gd name="T14" fmla="*/ 439 w 5091"/>
                <a:gd name="T15" fmla="*/ 247 h 3606"/>
                <a:gd name="T16" fmla="*/ 524 w 5091"/>
                <a:gd name="T17" fmla="*/ 290 h 3606"/>
                <a:gd name="T18" fmla="*/ 547 w 5091"/>
                <a:gd name="T19" fmla="*/ 351 h 3606"/>
                <a:gd name="T20" fmla="*/ 623 w 5091"/>
                <a:gd name="T21" fmla="*/ 375 h 3606"/>
                <a:gd name="T22" fmla="*/ 651 w 5091"/>
                <a:gd name="T23" fmla="*/ 444 h 3606"/>
                <a:gd name="T24" fmla="*/ 687 w 5091"/>
                <a:gd name="T25" fmla="*/ 471 h 3606"/>
                <a:gd name="T26" fmla="*/ 743 w 5091"/>
                <a:gd name="T27" fmla="*/ 541 h 3606"/>
                <a:gd name="T28" fmla="*/ 798 w 5091"/>
                <a:gd name="T29" fmla="*/ 569 h 3606"/>
                <a:gd name="T30" fmla="*/ 843 w 5091"/>
                <a:gd name="T31" fmla="*/ 706 h 3606"/>
                <a:gd name="T32" fmla="*/ 1059 w 5091"/>
                <a:gd name="T33" fmla="*/ 734 h 3606"/>
                <a:gd name="T34" fmla="*/ 1134 w 5091"/>
                <a:gd name="T35" fmla="*/ 806 h 3606"/>
                <a:gd name="T36" fmla="*/ 1171 w 5091"/>
                <a:gd name="T37" fmla="*/ 837 h 3606"/>
                <a:gd name="T38" fmla="*/ 1344 w 5091"/>
                <a:gd name="T39" fmla="*/ 995 h 3606"/>
                <a:gd name="T40" fmla="*/ 1390 w 5091"/>
                <a:gd name="T41" fmla="*/ 1014 h 3606"/>
                <a:gd name="T42" fmla="*/ 1409 w 5091"/>
                <a:gd name="T43" fmla="*/ 1067 h 3606"/>
                <a:gd name="T44" fmla="*/ 1497 w 5091"/>
                <a:gd name="T45" fmla="*/ 1099 h 3606"/>
                <a:gd name="T46" fmla="*/ 1554 w 5091"/>
                <a:gd name="T47" fmla="*/ 1198 h 3606"/>
                <a:gd name="T48" fmla="*/ 1720 w 5091"/>
                <a:gd name="T49" fmla="*/ 1262 h 3606"/>
                <a:gd name="T50" fmla="*/ 1758 w 5091"/>
                <a:gd name="T51" fmla="*/ 1364 h 3606"/>
                <a:gd name="T52" fmla="*/ 1997 w 5091"/>
                <a:gd name="T53" fmla="*/ 1397 h 3606"/>
                <a:gd name="T54" fmla="*/ 2058 w 5091"/>
                <a:gd name="T55" fmla="*/ 1508 h 3606"/>
                <a:gd name="T56" fmla="*/ 2147 w 5091"/>
                <a:gd name="T57" fmla="*/ 1542 h 3606"/>
                <a:gd name="T58" fmla="*/ 2207 w 5091"/>
                <a:gd name="T59" fmla="*/ 1634 h 3606"/>
                <a:gd name="T60" fmla="*/ 2256 w 5091"/>
                <a:gd name="T61" fmla="*/ 1648 h 3606"/>
                <a:gd name="T62" fmla="*/ 2386 w 5091"/>
                <a:gd name="T63" fmla="*/ 1758 h 3606"/>
                <a:gd name="T64" fmla="*/ 2436 w 5091"/>
                <a:gd name="T65" fmla="*/ 1791 h 3606"/>
                <a:gd name="T66" fmla="*/ 2485 w 5091"/>
                <a:gd name="T67" fmla="*/ 1906 h 3606"/>
                <a:gd name="T68" fmla="*/ 2534 w 5091"/>
                <a:gd name="T69" fmla="*/ 1999 h 3606"/>
                <a:gd name="T70" fmla="*/ 2600 w 5091"/>
                <a:gd name="T71" fmla="*/ 2066 h 3606"/>
                <a:gd name="T72" fmla="*/ 2671 w 5091"/>
                <a:gd name="T73" fmla="*/ 2129 h 3606"/>
                <a:gd name="T74" fmla="*/ 2773 w 5091"/>
                <a:gd name="T75" fmla="*/ 2221 h 3606"/>
                <a:gd name="T76" fmla="*/ 3200 w 5091"/>
                <a:gd name="T77" fmla="*/ 2265 h 3606"/>
                <a:gd name="T78" fmla="*/ 3259 w 5091"/>
                <a:gd name="T79" fmla="*/ 2346 h 3606"/>
                <a:gd name="T80" fmla="*/ 3643 w 5091"/>
                <a:gd name="T81" fmla="*/ 2396 h 3606"/>
                <a:gd name="T82" fmla="*/ 3656 w 5091"/>
                <a:gd name="T83" fmla="*/ 2487 h 3606"/>
                <a:gd name="T84" fmla="*/ 3741 w 5091"/>
                <a:gd name="T85" fmla="*/ 2544 h 3606"/>
                <a:gd name="T86" fmla="*/ 3978 w 5091"/>
                <a:gd name="T87" fmla="*/ 2659 h 3606"/>
                <a:gd name="T88" fmla="*/ 4539 w 5091"/>
                <a:gd name="T89" fmla="*/ 2753 h 3606"/>
                <a:gd name="T90" fmla="*/ 5091 w 5091"/>
                <a:gd name="T91" fmla="*/ 3606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91" h="3606">
                  <a:moveTo>
                    <a:pt x="0" y="0"/>
                  </a:moveTo>
                  <a:lnTo>
                    <a:pt x="0" y="0"/>
                  </a:lnTo>
                  <a:lnTo>
                    <a:pt x="26" y="0"/>
                  </a:lnTo>
                  <a:lnTo>
                    <a:pt x="26" y="30"/>
                  </a:lnTo>
                  <a:lnTo>
                    <a:pt x="63" y="30"/>
                  </a:lnTo>
                  <a:lnTo>
                    <a:pt x="63" y="46"/>
                  </a:lnTo>
                  <a:lnTo>
                    <a:pt x="80" y="46"/>
                  </a:lnTo>
                  <a:lnTo>
                    <a:pt x="80" y="59"/>
                  </a:lnTo>
                  <a:lnTo>
                    <a:pt x="113" y="59"/>
                  </a:lnTo>
                  <a:lnTo>
                    <a:pt x="113" y="78"/>
                  </a:lnTo>
                  <a:lnTo>
                    <a:pt x="122" y="78"/>
                  </a:lnTo>
                  <a:lnTo>
                    <a:pt x="122" y="103"/>
                  </a:lnTo>
                  <a:lnTo>
                    <a:pt x="130" y="103"/>
                  </a:lnTo>
                  <a:lnTo>
                    <a:pt x="130" y="128"/>
                  </a:lnTo>
                  <a:lnTo>
                    <a:pt x="152" y="128"/>
                  </a:lnTo>
                  <a:lnTo>
                    <a:pt x="152" y="143"/>
                  </a:lnTo>
                  <a:lnTo>
                    <a:pt x="171" y="143"/>
                  </a:lnTo>
                  <a:lnTo>
                    <a:pt x="171" y="159"/>
                  </a:lnTo>
                  <a:lnTo>
                    <a:pt x="195" y="159"/>
                  </a:lnTo>
                  <a:lnTo>
                    <a:pt x="195" y="190"/>
                  </a:lnTo>
                  <a:lnTo>
                    <a:pt x="315" y="190"/>
                  </a:lnTo>
                  <a:lnTo>
                    <a:pt x="315" y="218"/>
                  </a:lnTo>
                  <a:lnTo>
                    <a:pt x="439" y="218"/>
                  </a:lnTo>
                  <a:lnTo>
                    <a:pt x="439" y="247"/>
                  </a:lnTo>
                  <a:lnTo>
                    <a:pt x="472" y="247"/>
                  </a:lnTo>
                  <a:lnTo>
                    <a:pt x="472" y="290"/>
                  </a:lnTo>
                  <a:lnTo>
                    <a:pt x="524" y="290"/>
                  </a:lnTo>
                  <a:lnTo>
                    <a:pt x="524" y="305"/>
                  </a:lnTo>
                  <a:lnTo>
                    <a:pt x="547" y="305"/>
                  </a:lnTo>
                  <a:lnTo>
                    <a:pt x="547" y="351"/>
                  </a:lnTo>
                  <a:lnTo>
                    <a:pt x="609" y="351"/>
                  </a:lnTo>
                  <a:lnTo>
                    <a:pt x="609" y="375"/>
                  </a:lnTo>
                  <a:lnTo>
                    <a:pt x="623" y="375"/>
                  </a:lnTo>
                  <a:lnTo>
                    <a:pt x="623" y="434"/>
                  </a:lnTo>
                  <a:lnTo>
                    <a:pt x="651" y="434"/>
                  </a:lnTo>
                  <a:lnTo>
                    <a:pt x="651" y="444"/>
                  </a:lnTo>
                  <a:lnTo>
                    <a:pt x="665" y="444"/>
                  </a:lnTo>
                  <a:lnTo>
                    <a:pt x="665" y="471"/>
                  </a:lnTo>
                  <a:lnTo>
                    <a:pt x="687" y="471"/>
                  </a:lnTo>
                  <a:lnTo>
                    <a:pt x="687" y="480"/>
                  </a:lnTo>
                  <a:lnTo>
                    <a:pt x="743" y="480"/>
                  </a:lnTo>
                  <a:lnTo>
                    <a:pt x="743" y="541"/>
                  </a:lnTo>
                  <a:lnTo>
                    <a:pt x="787" y="541"/>
                  </a:lnTo>
                  <a:lnTo>
                    <a:pt x="787" y="569"/>
                  </a:lnTo>
                  <a:lnTo>
                    <a:pt x="798" y="569"/>
                  </a:lnTo>
                  <a:lnTo>
                    <a:pt x="798" y="639"/>
                  </a:lnTo>
                  <a:lnTo>
                    <a:pt x="843" y="639"/>
                  </a:lnTo>
                  <a:lnTo>
                    <a:pt x="843" y="706"/>
                  </a:lnTo>
                  <a:lnTo>
                    <a:pt x="859" y="706"/>
                  </a:lnTo>
                  <a:lnTo>
                    <a:pt x="859" y="734"/>
                  </a:lnTo>
                  <a:lnTo>
                    <a:pt x="1059" y="734"/>
                  </a:lnTo>
                  <a:lnTo>
                    <a:pt x="1059" y="767"/>
                  </a:lnTo>
                  <a:lnTo>
                    <a:pt x="1134" y="767"/>
                  </a:lnTo>
                  <a:lnTo>
                    <a:pt x="1134" y="806"/>
                  </a:lnTo>
                  <a:lnTo>
                    <a:pt x="1144" y="806"/>
                  </a:lnTo>
                  <a:lnTo>
                    <a:pt x="1144" y="837"/>
                  </a:lnTo>
                  <a:lnTo>
                    <a:pt x="1171" y="837"/>
                  </a:lnTo>
                  <a:lnTo>
                    <a:pt x="1171" y="939"/>
                  </a:lnTo>
                  <a:lnTo>
                    <a:pt x="1344" y="939"/>
                  </a:lnTo>
                  <a:lnTo>
                    <a:pt x="1344" y="995"/>
                  </a:lnTo>
                  <a:lnTo>
                    <a:pt x="1376" y="995"/>
                  </a:lnTo>
                  <a:lnTo>
                    <a:pt x="1376" y="1014"/>
                  </a:lnTo>
                  <a:lnTo>
                    <a:pt x="1390" y="1014"/>
                  </a:lnTo>
                  <a:lnTo>
                    <a:pt x="1390" y="1030"/>
                  </a:lnTo>
                  <a:lnTo>
                    <a:pt x="1409" y="1030"/>
                  </a:lnTo>
                  <a:lnTo>
                    <a:pt x="1409" y="1067"/>
                  </a:lnTo>
                  <a:lnTo>
                    <a:pt x="1475" y="1067"/>
                  </a:lnTo>
                  <a:lnTo>
                    <a:pt x="1475" y="1099"/>
                  </a:lnTo>
                  <a:lnTo>
                    <a:pt x="1497" y="1099"/>
                  </a:lnTo>
                  <a:lnTo>
                    <a:pt x="1497" y="1167"/>
                  </a:lnTo>
                  <a:lnTo>
                    <a:pt x="1554" y="1167"/>
                  </a:lnTo>
                  <a:lnTo>
                    <a:pt x="1554" y="1198"/>
                  </a:lnTo>
                  <a:lnTo>
                    <a:pt x="1683" y="1198"/>
                  </a:lnTo>
                  <a:lnTo>
                    <a:pt x="1683" y="1262"/>
                  </a:lnTo>
                  <a:lnTo>
                    <a:pt x="1720" y="1262"/>
                  </a:lnTo>
                  <a:lnTo>
                    <a:pt x="1720" y="1287"/>
                  </a:lnTo>
                  <a:lnTo>
                    <a:pt x="1758" y="1287"/>
                  </a:lnTo>
                  <a:lnTo>
                    <a:pt x="1758" y="1364"/>
                  </a:lnTo>
                  <a:lnTo>
                    <a:pt x="1981" y="1364"/>
                  </a:lnTo>
                  <a:lnTo>
                    <a:pt x="1981" y="1397"/>
                  </a:lnTo>
                  <a:lnTo>
                    <a:pt x="1997" y="1397"/>
                  </a:lnTo>
                  <a:lnTo>
                    <a:pt x="1997" y="1438"/>
                  </a:lnTo>
                  <a:lnTo>
                    <a:pt x="2058" y="1438"/>
                  </a:lnTo>
                  <a:lnTo>
                    <a:pt x="2058" y="1508"/>
                  </a:lnTo>
                  <a:lnTo>
                    <a:pt x="2101" y="1508"/>
                  </a:lnTo>
                  <a:lnTo>
                    <a:pt x="2101" y="1542"/>
                  </a:lnTo>
                  <a:lnTo>
                    <a:pt x="2147" y="1542"/>
                  </a:lnTo>
                  <a:lnTo>
                    <a:pt x="2147" y="1582"/>
                  </a:lnTo>
                  <a:lnTo>
                    <a:pt x="2207" y="1582"/>
                  </a:lnTo>
                  <a:lnTo>
                    <a:pt x="2207" y="1634"/>
                  </a:lnTo>
                  <a:lnTo>
                    <a:pt x="2223" y="1634"/>
                  </a:lnTo>
                  <a:lnTo>
                    <a:pt x="2223" y="1648"/>
                  </a:lnTo>
                  <a:lnTo>
                    <a:pt x="2256" y="1648"/>
                  </a:lnTo>
                  <a:lnTo>
                    <a:pt x="2256" y="1722"/>
                  </a:lnTo>
                  <a:lnTo>
                    <a:pt x="2386" y="1722"/>
                  </a:lnTo>
                  <a:lnTo>
                    <a:pt x="2386" y="1758"/>
                  </a:lnTo>
                  <a:lnTo>
                    <a:pt x="2412" y="1758"/>
                  </a:lnTo>
                  <a:lnTo>
                    <a:pt x="2412" y="1791"/>
                  </a:lnTo>
                  <a:lnTo>
                    <a:pt x="2436" y="1791"/>
                  </a:lnTo>
                  <a:lnTo>
                    <a:pt x="2436" y="1836"/>
                  </a:lnTo>
                  <a:lnTo>
                    <a:pt x="2485" y="1836"/>
                  </a:lnTo>
                  <a:lnTo>
                    <a:pt x="2485" y="1906"/>
                  </a:lnTo>
                  <a:lnTo>
                    <a:pt x="2518" y="1906"/>
                  </a:lnTo>
                  <a:lnTo>
                    <a:pt x="2518" y="1999"/>
                  </a:lnTo>
                  <a:lnTo>
                    <a:pt x="2534" y="1999"/>
                  </a:lnTo>
                  <a:lnTo>
                    <a:pt x="2534" y="2023"/>
                  </a:lnTo>
                  <a:lnTo>
                    <a:pt x="2600" y="2023"/>
                  </a:lnTo>
                  <a:lnTo>
                    <a:pt x="2600" y="2066"/>
                  </a:lnTo>
                  <a:lnTo>
                    <a:pt x="2653" y="2066"/>
                  </a:lnTo>
                  <a:lnTo>
                    <a:pt x="2653" y="2129"/>
                  </a:lnTo>
                  <a:lnTo>
                    <a:pt x="2671" y="2129"/>
                  </a:lnTo>
                  <a:lnTo>
                    <a:pt x="2671" y="2183"/>
                  </a:lnTo>
                  <a:lnTo>
                    <a:pt x="2773" y="2183"/>
                  </a:lnTo>
                  <a:lnTo>
                    <a:pt x="2773" y="2221"/>
                  </a:lnTo>
                  <a:lnTo>
                    <a:pt x="2795" y="2221"/>
                  </a:lnTo>
                  <a:lnTo>
                    <a:pt x="2795" y="2265"/>
                  </a:lnTo>
                  <a:lnTo>
                    <a:pt x="3200" y="2265"/>
                  </a:lnTo>
                  <a:lnTo>
                    <a:pt x="3200" y="2304"/>
                  </a:lnTo>
                  <a:lnTo>
                    <a:pt x="3259" y="2304"/>
                  </a:lnTo>
                  <a:lnTo>
                    <a:pt x="3259" y="2346"/>
                  </a:lnTo>
                  <a:lnTo>
                    <a:pt x="3377" y="2346"/>
                  </a:lnTo>
                  <a:lnTo>
                    <a:pt x="3377" y="2396"/>
                  </a:lnTo>
                  <a:lnTo>
                    <a:pt x="3643" y="2396"/>
                  </a:lnTo>
                  <a:lnTo>
                    <a:pt x="3643" y="2442"/>
                  </a:lnTo>
                  <a:lnTo>
                    <a:pt x="3656" y="2442"/>
                  </a:lnTo>
                  <a:lnTo>
                    <a:pt x="3656" y="2487"/>
                  </a:lnTo>
                  <a:lnTo>
                    <a:pt x="3705" y="2487"/>
                  </a:lnTo>
                  <a:lnTo>
                    <a:pt x="3705" y="2544"/>
                  </a:lnTo>
                  <a:lnTo>
                    <a:pt x="3741" y="2544"/>
                  </a:lnTo>
                  <a:lnTo>
                    <a:pt x="3741" y="2595"/>
                  </a:lnTo>
                  <a:lnTo>
                    <a:pt x="3978" y="2595"/>
                  </a:lnTo>
                  <a:lnTo>
                    <a:pt x="3978" y="2659"/>
                  </a:lnTo>
                  <a:lnTo>
                    <a:pt x="4476" y="2659"/>
                  </a:lnTo>
                  <a:lnTo>
                    <a:pt x="4476" y="2753"/>
                  </a:lnTo>
                  <a:lnTo>
                    <a:pt x="4539" y="2753"/>
                  </a:lnTo>
                  <a:lnTo>
                    <a:pt x="4539" y="2860"/>
                  </a:lnTo>
                  <a:lnTo>
                    <a:pt x="5091" y="2860"/>
                  </a:lnTo>
                  <a:lnTo>
                    <a:pt x="5091" y="3606"/>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95" name="Freeform 6">
              <a:extLst>
                <a:ext uri="{FF2B5EF4-FFF2-40B4-BE49-F238E27FC236}">
                  <a16:creationId xmlns:a16="http://schemas.microsoft.com/office/drawing/2014/main" id="{1D110B17-773C-FF1F-E883-D28E1B6D2056}"/>
                </a:ext>
              </a:extLst>
            </p:cNvPr>
            <p:cNvSpPr>
              <a:spLocks/>
            </p:cNvSpPr>
            <p:nvPr/>
          </p:nvSpPr>
          <p:spPr bwMode="auto">
            <a:xfrm>
              <a:off x="5296" y="25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96" name="Freeform 7">
              <a:extLst>
                <a:ext uri="{FF2B5EF4-FFF2-40B4-BE49-F238E27FC236}">
                  <a16:creationId xmlns:a16="http://schemas.microsoft.com/office/drawing/2014/main" id="{297EFD49-CBB9-60BA-95EE-4E8C588D3BED}"/>
                </a:ext>
              </a:extLst>
            </p:cNvPr>
            <p:cNvSpPr>
              <a:spLocks/>
            </p:cNvSpPr>
            <p:nvPr/>
          </p:nvSpPr>
          <p:spPr bwMode="auto">
            <a:xfrm>
              <a:off x="5278" y="256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97" name="Freeform 8">
              <a:extLst>
                <a:ext uri="{FF2B5EF4-FFF2-40B4-BE49-F238E27FC236}">
                  <a16:creationId xmlns:a16="http://schemas.microsoft.com/office/drawing/2014/main" id="{4DF20C5A-85FB-A5A3-CD53-27D79B0B949B}"/>
                </a:ext>
              </a:extLst>
            </p:cNvPr>
            <p:cNvSpPr>
              <a:spLocks/>
            </p:cNvSpPr>
            <p:nvPr/>
          </p:nvSpPr>
          <p:spPr bwMode="auto">
            <a:xfrm>
              <a:off x="5174" y="25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98" name="Freeform 9">
              <a:extLst>
                <a:ext uri="{FF2B5EF4-FFF2-40B4-BE49-F238E27FC236}">
                  <a16:creationId xmlns:a16="http://schemas.microsoft.com/office/drawing/2014/main" id="{7792F66E-4CB2-365E-1A35-CE40D0A733A7}"/>
                </a:ext>
              </a:extLst>
            </p:cNvPr>
            <p:cNvSpPr>
              <a:spLocks/>
            </p:cNvSpPr>
            <p:nvPr/>
          </p:nvSpPr>
          <p:spPr bwMode="auto">
            <a:xfrm>
              <a:off x="5156" y="256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499" name="Freeform 10">
              <a:extLst>
                <a:ext uri="{FF2B5EF4-FFF2-40B4-BE49-F238E27FC236}">
                  <a16:creationId xmlns:a16="http://schemas.microsoft.com/office/drawing/2014/main" id="{1C9BA69A-3327-B4E7-C949-B9951DD41957}"/>
                </a:ext>
              </a:extLst>
            </p:cNvPr>
            <p:cNvSpPr>
              <a:spLocks/>
            </p:cNvSpPr>
            <p:nvPr/>
          </p:nvSpPr>
          <p:spPr bwMode="auto">
            <a:xfrm>
              <a:off x="5137" y="25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0" name="Freeform 11">
              <a:extLst>
                <a:ext uri="{FF2B5EF4-FFF2-40B4-BE49-F238E27FC236}">
                  <a16:creationId xmlns:a16="http://schemas.microsoft.com/office/drawing/2014/main" id="{8622C07F-6BBB-3403-113A-A7FF7CEE97F5}"/>
                </a:ext>
              </a:extLst>
            </p:cNvPr>
            <p:cNvSpPr>
              <a:spLocks/>
            </p:cNvSpPr>
            <p:nvPr/>
          </p:nvSpPr>
          <p:spPr bwMode="auto">
            <a:xfrm>
              <a:off x="5119" y="256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1" name="Freeform 12">
              <a:extLst>
                <a:ext uri="{FF2B5EF4-FFF2-40B4-BE49-F238E27FC236}">
                  <a16:creationId xmlns:a16="http://schemas.microsoft.com/office/drawing/2014/main" id="{CEE33CDD-89C9-9180-DCF0-851ED0A30A1B}"/>
                </a:ext>
              </a:extLst>
            </p:cNvPr>
            <p:cNvSpPr>
              <a:spLocks/>
            </p:cNvSpPr>
            <p:nvPr/>
          </p:nvSpPr>
          <p:spPr bwMode="auto">
            <a:xfrm>
              <a:off x="5119" y="25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2" name="Freeform 13">
              <a:extLst>
                <a:ext uri="{FF2B5EF4-FFF2-40B4-BE49-F238E27FC236}">
                  <a16:creationId xmlns:a16="http://schemas.microsoft.com/office/drawing/2014/main" id="{28564573-0CA0-1DA8-3AB5-1F647F1887D3}"/>
                </a:ext>
              </a:extLst>
            </p:cNvPr>
            <p:cNvSpPr>
              <a:spLocks/>
            </p:cNvSpPr>
            <p:nvPr/>
          </p:nvSpPr>
          <p:spPr bwMode="auto">
            <a:xfrm>
              <a:off x="5100" y="256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3" name="Freeform 14">
              <a:extLst>
                <a:ext uri="{FF2B5EF4-FFF2-40B4-BE49-F238E27FC236}">
                  <a16:creationId xmlns:a16="http://schemas.microsoft.com/office/drawing/2014/main" id="{3CCE897C-DEA8-D6AF-25BA-31AF893A7C98}"/>
                </a:ext>
              </a:extLst>
            </p:cNvPr>
            <p:cNvSpPr>
              <a:spLocks/>
            </p:cNvSpPr>
            <p:nvPr/>
          </p:nvSpPr>
          <p:spPr bwMode="auto">
            <a:xfrm>
              <a:off x="5047" y="25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4" name="Freeform 15">
              <a:extLst>
                <a:ext uri="{FF2B5EF4-FFF2-40B4-BE49-F238E27FC236}">
                  <a16:creationId xmlns:a16="http://schemas.microsoft.com/office/drawing/2014/main" id="{436C8C9B-D36F-823A-48BE-C47D20FB48B5}"/>
                </a:ext>
              </a:extLst>
            </p:cNvPr>
            <p:cNvSpPr>
              <a:spLocks/>
            </p:cNvSpPr>
            <p:nvPr/>
          </p:nvSpPr>
          <p:spPr bwMode="auto">
            <a:xfrm>
              <a:off x="5029" y="256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5" name="Freeform 16">
              <a:extLst>
                <a:ext uri="{FF2B5EF4-FFF2-40B4-BE49-F238E27FC236}">
                  <a16:creationId xmlns:a16="http://schemas.microsoft.com/office/drawing/2014/main" id="{517DD506-1018-3854-AB9D-A2CC8FB88AE6}"/>
                </a:ext>
              </a:extLst>
            </p:cNvPr>
            <p:cNvSpPr>
              <a:spLocks/>
            </p:cNvSpPr>
            <p:nvPr/>
          </p:nvSpPr>
          <p:spPr bwMode="auto">
            <a:xfrm>
              <a:off x="5007" y="248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6" name="Freeform 17">
              <a:extLst>
                <a:ext uri="{FF2B5EF4-FFF2-40B4-BE49-F238E27FC236}">
                  <a16:creationId xmlns:a16="http://schemas.microsoft.com/office/drawing/2014/main" id="{F6B0EDFB-D536-55EB-FAD2-585CD3781825}"/>
                </a:ext>
              </a:extLst>
            </p:cNvPr>
            <p:cNvSpPr>
              <a:spLocks/>
            </p:cNvSpPr>
            <p:nvPr/>
          </p:nvSpPr>
          <p:spPr bwMode="auto">
            <a:xfrm>
              <a:off x="4989" y="250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7" name="Freeform 18">
              <a:extLst>
                <a:ext uri="{FF2B5EF4-FFF2-40B4-BE49-F238E27FC236}">
                  <a16:creationId xmlns:a16="http://schemas.microsoft.com/office/drawing/2014/main" id="{807CF7F2-E7E8-B587-7784-53AF81E87B2C}"/>
                </a:ext>
              </a:extLst>
            </p:cNvPr>
            <p:cNvSpPr>
              <a:spLocks/>
            </p:cNvSpPr>
            <p:nvPr/>
          </p:nvSpPr>
          <p:spPr bwMode="auto">
            <a:xfrm>
              <a:off x="5007" y="242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8" name="Freeform 19">
              <a:extLst>
                <a:ext uri="{FF2B5EF4-FFF2-40B4-BE49-F238E27FC236}">
                  <a16:creationId xmlns:a16="http://schemas.microsoft.com/office/drawing/2014/main" id="{0B116230-9D3B-1EB8-D38C-83A88BDCEA73}"/>
                </a:ext>
              </a:extLst>
            </p:cNvPr>
            <p:cNvSpPr>
              <a:spLocks/>
            </p:cNvSpPr>
            <p:nvPr/>
          </p:nvSpPr>
          <p:spPr bwMode="auto">
            <a:xfrm>
              <a:off x="4989" y="244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09" name="Freeform 20">
              <a:extLst>
                <a:ext uri="{FF2B5EF4-FFF2-40B4-BE49-F238E27FC236}">
                  <a16:creationId xmlns:a16="http://schemas.microsoft.com/office/drawing/2014/main" id="{9CD441A9-1AD6-9666-4C44-8084E6B88E8D}"/>
                </a:ext>
              </a:extLst>
            </p:cNvPr>
            <p:cNvSpPr>
              <a:spLocks/>
            </p:cNvSpPr>
            <p:nvPr/>
          </p:nvSpPr>
          <p:spPr bwMode="auto">
            <a:xfrm>
              <a:off x="4922" y="242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0" name="Freeform 21">
              <a:extLst>
                <a:ext uri="{FF2B5EF4-FFF2-40B4-BE49-F238E27FC236}">
                  <a16:creationId xmlns:a16="http://schemas.microsoft.com/office/drawing/2014/main" id="{910C3612-2EEA-FA39-0BE2-AA539BD5A0D5}"/>
                </a:ext>
              </a:extLst>
            </p:cNvPr>
            <p:cNvSpPr>
              <a:spLocks/>
            </p:cNvSpPr>
            <p:nvPr/>
          </p:nvSpPr>
          <p:spPr bwMode="auto">
            <a:xfrm>
              <a:off x="4903" y="244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1" name="Freeform 22">
              <a:extLst>
                <a:ext uri="{FF2B5EF4-FFF2-40B4-BE49-F238E27FC236}">
                  <a16:creationId xmlns:a16="http://schemas.microsoft.com/office/drawing/2014/main" id="{28995959-2361-6103-760C-0E62B33E440F}"/>
                </a:ext>
              </a:extLst>
            </p:cNvPr>
            <p:cNvSpPr>
              <a:spLocks/>
            </p:cNvSpPr>
            <p:nvPr/>
          </p:nvSpPr>
          <p:spPr bwMode="auto">
            <a:xfrm>
              <a:off x="4912" y="242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2" name="Freeform 23">
              <a:extLst>
                <a:ext uri="{FF2B5EF4-FFF2-40B4-BE49-F238E27FC236}">
                  <a16:creationId xmlns:a16="http://schemas.microsoft.com/office/drawing/2014/main" id="{3A2526CF-E5EE-3EB0-0EA0-027433E1C104}"/>
                </a:ext>
              </a:extLst>
            </p:cNvPr>
            <p:cNvSpPr>
              <a:spLocks/>
            </p:cNvSpPr>
            <p:nvPr/>
          </p:nvSpPr>
          <p:spPr bwMode="auto">
            <a:xfrm>
              <a:off x="4893" y="244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3" name="Freeform 24">
              <a:extLst>
                <a:ext uri="{FF2B5EF4-FFF2-40B4-BE49-F238E27FC236}">
                  <a16:creationId xmlns:a16="http://schemas.microsoft.com/office/drawing/2014/main" id="{E4C53A9A-00E4-1610-BC26-2161FC7CE6DD}"/>
                </a:ext>
              </a:extLst>
            </p:cNvPr>
            <p:cNvSpPr>
              <a:spLocks/>
            </p:cNvSpPr>
            <p:nvPr/>
          </p:nvSpPr>
          <p:spPr bwMode="auto">
            <a:xfrm>
              <a:off x="4846" y="242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4" name="Freeform 25">
              <a:extLst>
                <a:ext uri="{FF2B5EF4-FFF2-40B4-BE49-F238E27FC236}">
                  <a16:creationId xmlns:a16="http://schemas.microsoft.com/office/drawing/2014/main" id="{33905A8B-0DAC-B280-86FE-162A59549D26}"/>
                </a:ext>
              </a:extLst>
            </p:cNvPr>
            <p:cNvSpPr>
              <a:spLocks/>
            </p:cNvSpPr>
            <p:nvPr/>
          </p:nvSpPr>
          <p:spPr bwMode="auto">
            <a:xfrm>
              <a:off x="4828" y="244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5" name="Freeform 26">
              <a:extLst>
                <a:ext uri="{FF2B5EF4-FFF2-40B4-BE49-F238E27FC236}">
                  <a16:creationId xmlns:a16="http://schemas.microsoft.com/office/drawing/2014/main" id="{0031B720-1E16-ADBE-639F-6C9B3C69D6D3}"/>
                </a:ext>
              </a:extLst>
            </p:cNvPr>
            <p:cNvSpPr>
              <a:spLocks/>
            </p:cNvSpPr>
            <p:nvPr/>
          </p:nvSpPr>
          <p:spPr bwMode="auto">
            <a:xfrm>
              <a:off x="4772" y="242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6" name="Freeform 27">
              <a:extLst>
                <a:ext uri="{FF2B5EF4-FFF2-40B4-BE49-F238E27FC236}">
                  <a16:creationId xmlns:a16="http://schemas.microsoft.com/office/drawing/2014/main" id="{2FA2BDC1-FDDF-2DB5-53A2-4FD0067DF6C6}"/>
                </a:ext>
              </a:extLst>
            </p:cNvPr>
            <p:cNvSpPr>
              <a:spLocks/>
            </p:cNvSpPr>
            <p:nvPr/>
          </p:nvSpPr>
          <p:spPr bwMode="auto">
            <a:xfrm>
              <a:off x="4753" y="244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7" name="Freeform 28">
              <a:extLst>
                <a:ext uri="{FF2B5EF4-FFF2-40B4-BE49-F238E27FC236}">
                  <a16:creationId xmlns:a16="http://schemas.microsoft.com/office/drawing/2014/main" id="{1170E017-42B2-0604-25A1-3F6935557C3E}"/>
                </a:ext>
              </a:extLst>
            </p:cNvPr>
            <p:cNvSpPr>
              <a:spLocks/>
            </p:cNvSpPr>
            <p:nvPr/>
          </p:nvSpPr>
          <p:spPr bwMode="auto">
            <a:xfrm>
              <a:off x="4682" y="238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8" name="Freeform 29">
              <a:extLst>
                <a:ext uri="{FF2B5EF4-FFF2-40B4-BE49-F238E27FC236}">
                  <a16:creationId xmlns:a16="http://schemas.microsoft.com/office/drawing/2014/main" id="{DF3BCE18-41C7-B530-4FF0-472647F5E3B9}"/>
                </a:ext>
              </a:extLst>
            </p:cNvPr>
            <p:cNvSpPr>
              <a:spLocks/>
            </p:cNvSpPr>
            <p:nvPr/>
          </p:nvSpPr>
          <p:spPr bwMode="auto">
            <a:xfrm>
              <a:off x="4664" y="240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19" name="Freeform 30">
              <a:extLst>
                <a:ext uri="{FF2B5EF4-FFF2-40B4-BE49-F238E27FC236}">
                  <a16:creationId xmlns:a16="http://schemas.microsoft.com/office/drawing/2014/main" id="{E0ABEB9C-DFFC-AD09-9363-EF6FC806721C}"/>
                </a:ext>
              </a:extLst>
            </p:cNvPr>
            <p:cNvSpPr>
              <a:spLocks/>
            </p:cNvSpPr>
            <p:nvPr/>
          </p:nvSpPr>
          <p:spPr bwMode="auto">
            <a:xfrm>
              <a:off x="4678" y="238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0" name="Freeform 31">
              <a:extLst>
                <a:ext uri="{FF2B5EF4-FFF2-40B4-BE49-F238E27FC236}">
                  <a16:creationId xmlns:a16="http://schemas.microsoft.com/office/drawing/2014/main" id="{6F12FEF9-3E34-16E1-9EAE-92C8B3780EE6}"/>
                </a:ext>
              </a:extLst>
            </p:cNvPr>
            <p:cNvSpPr>
              <a:spLocks/>
            </p:cNvSpPr>
            <p:nvPr/>
          </p:nvSpPr>
          <p:spPr bwMode="auto">
            <a:xfrm>
              <a:off x="4660" y="240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1" name="Freeform 32">
              <a:extLst>
                <a:ext uri="{FF2B5EF4-FFF2-40B4-BE49-F238E27FC236}">
                  <a16:creationId xmlns:a16="http://schemas.microsoft.com/office/drawing/2014/main" id="{9DAE7B94-732B-7E6D-D047-303EE74ED18C}"/>
                </a:ext>
              </a:extLst>
            </p:cNvPr>
            <p:cNvSpPr>
              <a:spLocks/>
            </p:cNvSpPr>
            <p:nvPr/>
          </p:nvSpPr>
          <p:spPr bwMode="auto">
            <a:xfrm>
              <a:off x="4643" y="238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2" name="Freeform 33">
              <a:extLst>
                <a:ext uri="{FF2B5EF4-FFF2-40B4-BE49-F238E27FC236}">
                  <a16:creationId xmlns:a16="http://schemas.microsoft.com/office/drawing/2014/main" id="{57D2FC76-824E-3733-5383-8A868EC12889}"/>
                </a:ext>
              </a:extLst>
            </p:cNvPr>
            <p:cNvSpPr>
              <a:spLocks/>
            </p:cNvSpPr>
            <p:nvPr/>
          </p:nvSpPr>
          <p:spPr bwMode="auto">
            <a:xfrm>
              <a:off x="4625" y="240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3" name="Freeform 34">
              <a:extLst>
                <a:ext uri="{FF2B5EF4-FFF2-40B4-BE49-F238E27FC236}">
                  <a16:creationId xmlns:a16="http://schemas.microsoft.com/office/drawing/2014/main" id="{61BCBEBC-034D-C38D-331C-048A281F3AE1}"/>
                </a:ext>
              </a:extLst>
            </p:cNvPr>
            <p:cNvSpPr>
              <a:spLocks/>
            </p:cNvSpPr>
            <p:nvPr/>
          </p:nvSpPr>
          <p:spPr bwMode="auto">
            <a:xfrm>
              <a:off x="4535" y="23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4" name="Freeform 35">
              <a:extLst>
                <a:ext uri="{FF2B5EF4-FFF2-40B4-BE49-F238E27FC236}">
                  <a16:creationId xmlns:a16="http://schemas.microsoft.com/office/drawing/2014/main" id="{310315D3-A215-CD5D-B89C-BF03FED8BB91}"/>
                </a:ext>
              </a:extLst>
            </p:cNvPr>
            <p:cNvSpPr>
              <a:spLocks/>
            </p:cNvSpPr>
            <p:nvPr/>
          </p:nvSpPr>
          <p:spPr bwMode="auto">
            <a:xfrm>
              <a:off x="4517" y="23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5" name="Freeform 36">
              <a:extLst>
                <a:ext uri="{FF2B5EF4-FFF2-40B4-BE49-F238E27FC236}">
                  <a16:creationId xmlns:a16="http://schemas.microsoft.com/office/drawing/2014/main" id="{0F3E0865-09E1-DA88-15D0-2A6F339E0E4E}"/>
                </a:ext>
              </a:extLst>
            </p:cNvPr>
            <p:cNvSpPr>
              <a:spLocks/>
            </p:cNvSpPr>
            <p:nvPr/>
          </p:nvSpPr>
          <p:spPr bwMode="auto">
            <a:xfrm>
              <a:off x="4480" y="2265"/>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6" name="Freeform 37">
              <a:extLst>
                <a:ext uri="{FF2B5EF4-FFF2-40B4-BE49-F238E27FC236}">
                  <a16:creationId xmlns:a16="http://schemas.microsoft.com/office/drawing/2014/main" id="{FAEC908E-7A50-0C5C-7766-29E3332361E0}"/>
                </a:ext>
              </a:extLst>
            </p:cNvPr>
            <p:cNvSpPr>
              <a:spLocks/>
            </p:cNvSpPr>
            <p:nvPr/>
          </p:nvSpPr>
          <p:spPr bwMode="auto">
            <a:xfrm>
              <a:off x="4462" y="228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7" name="Freeform 38">
              <a:extLst>
                <a:ext uri="{FF2B5EF4-FFF2-40B4-BE49-F238E27FC236}">
                  <a16:creationId xmlns:a16="http://schemas.microsoft.com/office/drawing/2014/main" id="{0E7FDCB4-E28C-6F28-5762-BD00242510A5}"/>
                </a:ext>
              </a:extLst>
            </p:cNvPr>
            <p:cNvSpPr>
              <a:spLocks/>
            </p:cNvSpPr>
            <p:nvPr/>
          </p:nvSpPr>
          <p:spPr bwMode="auto">
            <a:xfrm>
              <a:off x="4357" y="2265"/>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8" name="Freeform 39">
              <a:extLst>
                <a:ext uri="{FF2B5EF4-FFF2-40B4-BE49-F238E27FC236}">
                  <a16:creationId xmlns:a16="http://schemas.microsoft.com/office/drawing/2014/main" id="{8BA062FC-580B-8C94-0F9D-3C172B6ACAA5}"/>
                </a:ext>
              </a:extLst>
            </p:cNvPr>
            <p:cNvSpPr>
              <a:spLocks/>
            </p:cNvSpPr>
            <p:nvPr/>
          </p:nvSpPr>
          <p:spPr bwMode="auto">
            <a:xfrm>
              <a:off x="4339" y="228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29" name="Freeform 40">
              <a:extLst>
                <a:ext uri="{FF2B5EF4-FFF2-40B4-BE49-F238E27FC236}">
                  <a16:creationId xmlns:a16="http://schemas.microsoft.com/office/drawing/2014/main" id="{D4D5A151-4A50-4DCE-19CA-00B309545311}"/>
                </a:ext>
              </a:extLst>
            </p:cNvPr>
            <p:cNvSpPr>
              <a:spLocks/>
            </p:cNvSpPr>
            <p:nvPr/>
          </p:nvSpPr>
          <p:spPr bwMode="auto">
            <a:xfrm>
              <a:off x="4054" y="2187"/>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0" name="Freeform 41">
              <a:extLst>
                <a:ext uri="{FF2B5EF4-FFF2-40B4-BE49-F238E27FC236}">
                  <a16:creationId xmlns:a16="http://schemas.microsoft.com/office/drawing/2014/main" id="{666111F3-B832-8163-D001-09FEBD7B5090}"/>
                </a:ext>
              </a:extLst>
            </p:cNvPr>
            <p:cNvSpPr>
              <a:spLocks/>
            </p:cNvSpPr>
            <p:nvPr/>
          </p:nvSpPr>
          <p:spPr bwMode="auto">
            <a:xfrm>
              <a:off x="4035" y="2205"/>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1" name="Freeform 42">
              <a:extLst>
                <a:ext uri="{FF2B5EF4-FFF2-40B4-BE49-F238E27FC236}">
                  <a16:creationId xmlns:a16="http://schemas.microsoft.com/office/drawing/2014/main" id="{C25D3218-3101-8BA4-50D7-B600B45C9D8A}"/>
                </a:ext>
              </a:extLst>
            </p:cNvPr>
            <p:cNvSpPr>
              <a:spLocks/>
            </p:cNvSpPr>
            <p:nvPr/>
          </p:nvSpPr>
          <p:spPr bwMode="auto">
            <a:xfrm>
              <a:off x="4037" y="2187"/>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2" name="Freeform 43">
              <a:extLst>
                <a:ext uri="{FF2B5EF4-FFF2-40B4-BE49-F238E27FC236}">
                  <a16:creationId xmlns:a16="http://schemas.microsoft.com/office/drawing/2014/main" id="{EA57F6AA-9580-AE6C-BDFE-D70D72922A40}"/>
                </a:ext>
              </a:extLst>
            </p:cNvPr>
            <p:cNvSpPr>
              <a:spLocks/>
            </p:cNvSpPr>
            <p:nvPr/>
          </p:nvSpPr>
          <p:spPr bwMode="auto">
            <a:xfrm>
              <a:off x="4018" y="220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3" name="Freeform 44">
              <a:extLst>
                <a:ext uri="{FF2B5EF4-FFF2-40B4-BE49-F238E27FC236}">
                  <a16:creationId xmlns:a16="http://schemas.microsoft.com/office/drawing/2014/main" id="{9860690E-1542-60AC-994E-61E72945692C}"/>
                </a:ext>
              </a:extLst>
            </p:cNvPr>
            <p:cNvSpPr>
              <a:spLocks/>
            </p:cNvSpPr>
            <p:nvPr/>
          </p:nvSpPr>
          <p:spPr bwMode="auto">
            <a:xfrm>
              <a:off x="3995" y="2160"/>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4" name="Freeform 45">
              <a:extLst>
                <a:ext uri="{FF2B5EF4-FFF2-40B4-BE49-F238E27FC236}">
                  <a16:creationId xmlns:a16="http://schemas.microsoft.com/office/drawing/2014/main" id="{FD97E906-40CF-791A-9273-F78A5D12CCDC}"/>
                </a:ext>
              </a:extLst>
            </p:cNvPr>
            <p:cNvSpPr>
              <a:spLocks/>
            </p:cNvSpPr>
            <p:nvPr/>
          </p:nvSpPr>
          <p:spPr bwMode="auto">
            <a:xfrm>
              <a:off x="3976" y="2179"/>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5" name="Freeform 46">
              <a:extLst>
                <a:ext uri="{FF2B5EF4-FFF2-40B4-BE49-F238E27FC236}">
                  <a16:creationId xmlns:a16="http://schemas.microsoft.com/office/drawing/2014/main" id="{CBEEBA4E-9F75-241F-3686-FEDB286446AF}"/>
                </a:ext>
              </a:extLst>
            </p:cNvPr>
            <p:cNvSpPr>
              <a:spLocks/>
            </p:cNvSpPr>
            <p:nvPr/>
          </p:nvSpPr>
          <p:spPr bwMode="auto">
            <a:xfrm>
              <a:off x="3983" y="2160"/>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6" name="Freeform 47">
              <a:extLst>
                <a:ext uri="{FF2B5EF4-FFF2-40B4-BE49-F238E27FC236}">
                  <a16:creationId xmlns:a16="http://schemas.microsoft.com/office/drawing/2014/main" id="{0860EF5E-4486-A472-6F45-3704AFA3E74C}"/>
                </a:ext>
              </a:extLst>
            </p:cNvPr>
            <p:cNvSpPr>
              <a:spLocks/>
            </p:cNvSpPr>
            <p:nvPr/>
          </p:nvSpPr>
          <p:spPr bwMode="auto">
            <a:xfrm>
              <a:off x="3964" y="217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7" name="Freeform 48">
              <a:extLst>
                <a:ext uri="{FF2B5EF4-FFF2-40B4-BE49-F238E27FC236}">
                  <a16:creationId xmlns:a16="http://schemas.microsoft.com/office/drawing/2014/main" id="{8C00C2A1-7531-1BBC-B9BE-6138079C292E}"/>
                </a:ext>
              </a:extLst>
            </p:cNvPr>
            <p:cNvSpPr>
              <a:spLocks/>
            </p:cNvSpPr>
            <p:nvPr/>
          </p:nvSpPr>
          <p:spPr bwMode="auto">
            <a:xfrm>
              <a:off x="3750" y="186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8" name="Freeform 49">
              <a:extLst>
                <a:ext uri="{FF2B5EF4-FFF2-40B4-BE49-F238E27FC236}">
                  <a16:creationId xmlns:a16="http://schemas.microsoft.com/office/drawing/2014/main" id="{827AC499-EEDF-8D1B-49FD-B08AAF649CB2}"/>
                </a:ext>
              </a:extLst>
            </p:cNvPr>
            <p:cNvSpPr>
              <a:spLocks/>
            </p:cNvSpPr>
            <p:nvPr/>
          </p:nvSpPr>
          <p:spPr bwMode="auto">
            <a:xfrm>
              <a:off x="3731" y="187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39" name="Freeform 50">
              <a:extLst>
                <a:ext uri="{FF2B5EF4-FFF2-40B4-BE49-F238E27FC236}">
                  <a16:creationId xmlns:a16="http://schemas.microsoft.com/office/drawing/2014/main" id="{FF9AB1A6-D442-3D39-DC13-73DF8ABF9D9E}"/>
                </a:ext>
              </a:extLst>
            </p:cNvPr>
            <p:cNvSpPr>
              <a:spLocks/>
            </p:cNvSpPr>
            <p:nvPr/>
          </p:nvSpPr>
          <p:spPr bwMode="auto">
            <a:xfrm>
              <a:off x="3765" y="188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0" name="Freeform 51">
              <a:extLst>
                <a:ext uri="{FF2B5EF4-FFF2-40B4-BE49-F238E27FC236}">
                  <a16:creationId xmlns:a16="http://schemas.microsoft.com/office/drawing/2014/main" id="{0D7251BB-0FC2-82A4-7942-D5B9891D9606}"/>
                </a:ext>
              </a:extLst>
            </p:cNvPr>
            <p:cNvSpPr>
              <a:spLocks/>
            </p:cNvSpPr>
            <p:nvPr/>
          </p:nvSpPr>
          <p:spPr bwMode="auto">
            <a:xfrm>
              <a:off x="3747" y="190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1" name="Freeform 52">
              <a:extLst>
                <a:ext uri="{FF2B5EF4-FFF2-40B4-BE49-F238E27FC236}">
                  <a16:creationId xmlns:a16="http://schemas.microsoft.com/office/drawing/2014/main" id="{BDC296F3-B6D0-74E9-F0F5-328178A9CFA6}"/>
                </a:ext>
              </a:extLst>
            </p:cNvPr>
            <p:cNvSpPr>
              <a:spLocks/>
            </p:cNvSpPr>
            <p:nvPr/>
          </p:nvSpPr>
          <p:spPr bwMode="auto">
            <a:xfrm>
              <a:off x="3688" y="186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2" name="Freeform 53">
              <a:extLst>
                <a:ext uri="{FF2B5EF4-FFF2-40B4-BE49-F238E27FC236}">
                  <a16:creationId xmlns:a16="http://schemas.microsoft.com/office/drawing/2014/main" id="{226B4C8D-BF05-FF80-B93F-836B265CDE6B}"/>
                </a:ext>
              </a:extLst>
            </p:cNvPr>
            <p:cNvSpPr>
              <a:spLocks/>
            </p:cNvSpPr>
            <p:nvPr/>
          </p:nvSpPr>
          <p:spPr bwMode="auto">
            <a:xfrm>
              <a:off x="3670" y="187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3" name="Freeform 54">
              <a:extLst>
                <a:ext uri="{FF2B5EF4-FFF2-40B4-BE49-F238E27FC236}">
                  <a16:creationId xmlns:a16="http://schemas.microsoft.com/office/drawing/2014/main" id="{47B5ADAD-BB38-A4E3-DF00-12F12855A404}"/>
                </a:ext>
              </a:extLst>
            </p:cNvPr>
            <p:cNvSpPr>
              <a:spLocks/>
            </p:cNvSpPr>
            <p:nvPr/>
          </p:nvSpPr>
          <p:spPr bwMode="auto">
            <a:xfrm>
              <a:off x="3606" y="177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4" name="Freeform 55">
              <a:extLst>
                <a:ext uri="{FF2B5EF4-FFF2-40B4-BE49-F238E27FC236}">
                  <a16:creationId xmlns:a16="http://schemas.microsoft.com/office/drawing/2014/main" id="{051C143F-82F3-877A-117A-B7FDC4242753}"/>
                </a:ext>
              </a:extLst>
            </p:cNvPr>
            <p:cNvSpPr>
              <a:spLocks/>
            </p:cNvSpPr>
            <p:nvPr/>
          </p:nvSpPr>
          <p:spPr bwMode="auto">
            <a:xfrm>
              <a:off x="3587" y="179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5" name="Freeform 56">
              <a:extLst>
                <a:ext uri="{FF2B5EF4-FFF2-40B4-BE49-F238E27FC236}">
                  <a16:creationId xmlns:a16="http://schemas.microsoft.com/office/drawing/2014/main" id="{F9D894A5-5069-9720-97F9-32CB18CE4BC7}"/>
                </a:ext>
              </a:extLst>
            </p:cNvPr>
            <p:cNvSpPr>
              <a:spLocks/>
            </p:cNvSpPr>
            <p:nvPr/>
          </p:nvSpPr>
          <p:spPr bwMode="auto">
            <a:xfrm>
              <a:off x="3552" y="1710"/>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6" name="Freeform 57">
              <a:extLst>
                <a:ext uri="{FF2B5EF4-FFF2-40B4-BE49-F238E27FC236}">
                  <a16:creationId xmlns:a16="http://schemas.microsoft.com/office/drawing/2014/main" id="{7BA9225E-9063-B8AC-9EBC-9EB7B1268870}"/>
                </a:ext>
              </a:extLst>
            </p:cNvPr>
            <p:cNvSpPr>
              <a:spLocks/>
            </p:cNvSpPr>
            <p:nvPr/>
          </p:nvSpPr>
          <p:spPr bwMode="auto">
            <a:xfrm>
              <a:off x="3534" y="172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7" name="Freeform 58">
              <a:extLst>
                <a:ext uri="{FF2B5EF4-FFF2-40B4-BE49-F238E27FC236}">
                  <a16:creationId xmlns:a16="http://schemas.microsoft.com/office/drawing/2014/main" id="{E6CA957C-FAAF-8F12-5E2F-6866FE52D178}"/>
                </a:ext>
              </a:extLst>
            </p:cNvPr>
            <p:cNvSpPr>
              <a:spLocks/>
            </p:cNvSpPr>
            <p:nvPr/>
          </p:nvSpPr>
          <p:spPr bwMode="auto">
            <a:xfrm>
              <a:off x="3473" y="1645"/>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8" name="Freeform 59">
              <a:extLst>
                <a:ext uri="{FF2B5EF4-FFF2-40B4-BE49-F238E27FC236}">
                  <a16:creationId xmlns:a16="http://schemas.microsoft.com/office/drawing/2014/main" id="{36F32DBB-5F26-00FE-AC07-3A8B783A0867}"/>
                </a:ext>
              </a:extLst>
            </p:cNvPr>
            <p:cNvSpPr>
              <a:spLocks/>
            </p:cNvSpPr>
            <p:nvPr/>
          </p:nvSpPr>
          <p:spPr bwMode="auto">
            <a:xfrm>
              <a:off x="3455" y="166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49" name="Freeform 60">
              <a:extLst>
                <a:ext uri="{FF2B5EF4-FFF2-40B4-BE49-F238E27FC236}">
                  <a16:creationId xmlns:a16="http://schemas.microsoft.com/office/drawing/2014/main" id="{4C8AD8ED-AF9B-C574-CD13-5820DC7F79C9}"/>
                </a:ext>
              </a:extLst>
            </p:cNvPr>
            <p:cNvSpPr>
              <a:spLocks/>
            </p:cNvSpPr>
            <p:nvPr/>
          </p:nvSpPr>
          <p:spPr bwMode="auto">
            <a:xfrm>
              <a:off x="3404" y="1645"/>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0" name="Freeform 61">
              <a:extLst>
                <a:ext uri="{FF2B5EF4-FFF2-40B4-BE49-F238E27FC236}">
                  <a16:creationId xmlns:a16="http://schemas.microsoft.com/office/drawing/2014/main" id="{DE71ECC7-A487-927A-EDD6-A2C8FBB1F18E}"/>
                </a:ext>
              </a:extLst>
            </p:cNvPr>
            <p:cNvSpPr>
              <a:spLocks/>
            </p:cNvSpPr>
            <p:nvPr/>
          </p:nvSpPr>
          <p:spPr bwMode="auto">
            <a:xfrm>
              <a:off x="3385" y="166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1" name="Freeform 62">
              <a:extLst>
                <a:ext uri="{FF2B5EF4-FFF2-40B4-BE49-F238E27FC236}">
                  <a16:creationId xmlns:a16="http://schemas.microsoft.com/office/drawing/2014/main" id="{001FBA72-1EF0-9E8A-DD13-507765A5B2C8}"/>
                </a:ext>
              </a:extLst>
            </p:cNvPr>
            <p:cNvSpPr>
              <a:spLocks/>
            </p:cNvSpPr>
            <p:nvPr/>
          </p:nvSpPr>
          <p:spPr bwMode="auto">
            <a:xfrm>
              <a:off x="3348" y="158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2" name="Freeform 63">
              <a:extLst>
                <a:ext uri="{FF2B5EF4-FFF2-40B4-BE49-F238E27FC236}">
                  <a16:creationId xmlns:a16="http://schemas.microsoft.com/office/drawing/2014/main" id="{1331543F-CC6F-A760-0108-817D2851F2B6}"/>
                </a:ext>
              </a:extLst>
            </p:cNvPr>
            <p:cNvSpPr>
              <a:spLocks/>
            </p:cNvSpPr>
            <p:nvPr/>
          </p:nvSpPr>
          <p:spPr bwMode="auto">
            <a:xfrm>
              <a:off x="3329" y="160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3" name="Freeform 64">
              <a:extLst>
                <a:ext uri="{FF2B5EF4-FFF2-40B4-BE49-F238E27FC236}">
                  <a16:creationId xmlns:a16="http://schemas.microsoft.com/office/drawing/2014/main" id="{72117999-950E-591F-6AD5-BE5A540B86FE}"/>
                </a:ext>
              </a:extLst>
            </p:cNvPr>
            <p:cNvSpPr>
              <a:spLocks/>
            </p:cNvSpPr>
            <p:nvPr/>
          </p:nvSpPr>
          <p:spPr bwMode="auto">
            <a:xfrm>
              <a:off x="3258" y="1546"/>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4" name="Freeform 65">
              <a:extLst>
                <a:ext uri="{FF2B5EF4-FFF2-40B4-BE49-F238E27FC236}">
                  <a16:creationId xmlns:a16="http://schemas.microsoft.com/office/drawing/2014/main" id="{8D40B54C-F15E-7C51-3C9E-EDFE2CE7CE44}"/>
                </a:ext>
              </a:extLst>
            </p:cNvPr>
            <p:cNvSpPr>
              <a:spLocks/>
            </p:cNvSpPr>
            <p:nvPr/>
          </p:nvSpPr>
          <p:spPr bwMode="auto">
            <a:xfrm>
              <a:off x="3240" y="156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5" name="Freeform 66">
              <a:extLst>
                <a:ext uri="{FF2B5EF4-FFF2-40B4-BE49-F238E27FC236}">
                  <a16:creationId xmlns:a16="http://schemas.microsoft.com/office/drawing/2014/main" id="{E9E20071-D866-7893-ED73-534665444EC2}"/>
                </a:ext>
              </a:extLst>
            </p:cNvPr>
            <p:cNvSpPr>
              <a:spLocks/>
            </p:cNvSpPr>
            <p:nvPr/>
          </p:nvSpPr>
          <p:spPr bwMode="auto">
            <a:xfrm>
              <a:off x="2856" y="126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6" name="Freeform 67">
              <a:extLst>
                <a:ext uri="{FF2B5EF4-FFF2-40B4-BE49-F238E27FC236}">
                  <a16:creationId xmlns:a16="http://schemas.microsoft.com/office/drawing/2014/main" id="{F30C31AE-C0C4-8EA6-1E0C-0ADA1BA04141}"/>
                </a:ext>
              </a:extLst>
            </p:cNvPr>
            <p:cNvSpPr>
              <a:spLocks/>
            </p:cNvSpPr>
            <p:nvPr/>
          </p:nvSpPr>
          <p:spPr bwMode="auto">
            <a:xfrm>
              <a:off x="2838" y="128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7" name="Freeform 68">
              <a:extLst>
                <a:ext uri="{FF2B5EF4-FFF2-40B4-BE49-F238E27FC236}">
                  <a16:creationId xmlns:a16="http://schemas.microsoft.com/office/drawing/2014/main" id="{FB27C0CA-0502-758A-2904-518BFD76E2FC}"/>
                </a:ext>
              </a:extLst>
            </p:cNvPr>
            <p:cNvSpPr>
              <a:spLocks/>
            </p:cNvSpPr>
            <p:nvPr/>
          </p:nvSpPr>
          <p:spPr bwMode="auto">
            <a:xfrm>
              <a:off x="2431" y="93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8" name="Freeform 69">
              <a:extLst>
                <a:ext uri="{FF2B5EF4-FFF2-40B4-BE49-F238E27FC236}">
                  <a16:creationId xmlns:a16="http://schemas.microsoft.com/office/drawing/2014/main" id="{BEDDBB19-B3A9-8335-6B9F-5A1F98DAD621}"/>
                </a:ext>
              </a:extLst>
            </p:cNvPr>
            <p:cNvSpPr>
              <a:spLocks/>
            </p:cNvSpPr>
            <p:nvPr/>
          </p:nvSpPr>
          <p:spPr bwMode="auto">
            <a:xfrm>
              <a:off x="2412" y="95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59" name="Freeform 70">
              <a:extLst>
                <a:ext uri="{FF2B5EF4-FFF2-40B4-BE49-F238E27FC236}">
                  <a16:creationId xmlns:a16="http://schemas.microsoft.com/office/drawing/2014/main" id="{1D42B14F-F223-EDA8-88F3-A49CA8F0553C}"/>
                </a:ext>
              </a:extLst>
            </p:cNvPr>
            <p:cNvSpPr>
              <a:spLocks/>
            </p:cNvSpPr>
            <p:nvPr/>
          </p:nvSpPr>
          <p:spPr bwMode="auto">
            <a:xfrm>
              <a:off x="2310" y="824"/>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60" name="Freeform 71">
              <a:extLst>
                <a:ext uri="{FF2B5EF4-FFF2-40B4-BE49-F238E27FC236}">
                  <a16:creationId xmlns:a16="http://schemas.microsoft.com/office/drawing/2014/main" id="{6A8DBC12-5152-E3CB-E50C-75C69B21F025}"/>
                </a:ext>
              </a:extLst>
            </p:cNvPr>
            <p:cNvSpPr>
              <a:spLocks/>
            </p:cNvSpPr>
            <p:nvPr/>
          </p:nvSpPr>
          <p:spPr bwMode="auto">
            <a:xfrm>
              <a:off x="2292" y="84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61" name="Freeform 72">
              <a:extLst>
                <a:ext uri="{FF2B5EF4-FFF2-40B4-BE49-F238E27FC236}">
                  <a16:creationId xmlns:a16="http://schemas.microsoft.com/office/drawing/2014/main" id="{CC5D1120-EE58-E9E3-7AF3-13A7A29EC4DC}"/>
                </a:ext>
              </a:extLst>
            </p:cNvPr>
            <p:cNvSpPr>
              <a:spLocks/>
            </p:cNvSpPr>
            <p:nvPr/>
          </p:nvSpPr>
          <p:spPr bwMode="auto">
            <a:xfrm>
              <a:off x="2316" y="824"/>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62" name="Freeform 73">
              <a:extLst>
                <a:ext uri="{FF2B5EF4-FFF2-40B4-BE49-F238E27FC236}">
                  <a16:creationId xmlns:a16="http://schemas.microsoft.com/office/drawing/2014/main" id="{8E8801F8-CFAA-12CC-DCB5-B4469D57BD30}"/>
                </a:ext>
              </a:extLst>
            </p:cNvPr>
            <p:cNvSpPr>
              <a:spLocks/>
            </p:cNvSpPr>
            <p:nvPr/>
          </p:nvSpPr>
          <p:spPr bwMode="auto">
            <a:xfrm>
              <a:off x="2297" y="84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63" name="Freeform 74">
              <a:extLst>
                <a:ext uri="{FF2B5EF4-FFF2-40B4-BE49-F238E27FC236}">
                  <a16:creationId xmlns:a16="http://schemas.microsoft.com/office/drawing/2014/main" id="{0463CFD0-AACF-523E-B29D-BF584EFF6B89}"/>
                </a:ext>
              </a:extLst>
            </p:cNvPr>
            <p:cNvSpPr>
              <a:spLocks/>
            </p:cNvSpPr>
            <p:nvPr/>
          </p:nvSpPr>
          <p:spPr bwMode="auto">
            <a:xfrm>
              <a:off x="2850" y="126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sp>
          <p:nvSpPr>
            <p:cNvPr id="564" name="Freeform 75">
              <a:extLst>
                <a:ext uri="{FF2B5EF4-FFF2-40B4-BE49-F238E27FC236}">
                  <a16:creationId xmlns:a16="http://schemas.microsoft.com/office/drawing/2014/main" id="{F7F3E39D-A4A3-BD15-84F7-AC8C69AED201}"/>
                </a:ext>
              </a:extLst>
            </p:cNvPr>
            <p:cNvSpPr>
              <a:spLocks/>
            </p:cNvSpPr>
            <p:nvPr/>
          </p:nvSpPr>
          <p:spPr bwMode="auto">
            <a:xfrm>
              <a:off x="2831" y="128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Arial"/>
              </a:endParaRPr>
            </a:p>
          </p:txBody>
        </p:sp>
      </p:grpSp>
    </p:spTree>
    <p:extLst>
      <p:ext uri="{BB962C8B-B14F-4D97-AF65-F5344CB8AC3E}">
        <p14:creationId xmlns:p14="http://schemas.microsoft.com/office/powerpoint/2010/main" val="312090707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CF304-959D-5254-9C5F-C6C637EC4991}"/>
              </a:ext>
            </a:extLst>
          </p:cNvPr>
          <p:cNvSpPr>
            <a:spLocks noGrp="1"/>
          </p:cNvSpPr>
          <p:nvPr>
            <p:ph type="title"/>
          </p:nvPr>
        </p:nvSpPr>
        <p:spPr/>
        <p:txBody>
          <a:bodyPr/>
          <a:lstStyle/>
          <a:p>
            <a:r>
              <a:rPr lang="en-US" dirty="0">
                <a:latin typeface="Calibri (body)"/>
              </a:rPr>
              <a:t>ARIEL4 Final Results: OS in Subgroups by Platinum Status </a:t>
            </a:r>
            <a:r>
              <a:rPr lang="en-GB" dirty="0">
                <a:latin typeface="Calibri (body)"/>
              </a:rPr>
              <a:t> 	</a:t>
            </a:r>
            <a:endParaRPr lang="en-US" dirty="0">
              <a:latin typeface="Calibri (body)"/>
            </a:endParaRPr>
          </a:p>
        </p:txBody>
      </p:sp>
      <p:sp>
        <p:nvSpPr>
          <p:cNvPr id="4" name="Text Box 15">
            <a:extLst>
              <a:ext uri="{FF2B5EF4-FFF2-40B4-BE49-F238E27FC236}">
                <a16:creationId xmlns:a16="http://schemas.microsoft.com/office/drawing/2014/main" id="{0B0382F4-1EB0-89A5-A7BE-5E962EE8047B}"/>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body)"/>
              </a:rPr>
              <a:t>Oza. ESMO 2022. Abstr 518O. Reproduced with permission.</a:t>
            </a:r>
            <a:endParaRPr lang="en-US" altLang="en-US" sz="1200" b="0" dirty="0">
              <a:solidFill>
                <a:schemeClr val="bg2"/>
              </a:solidFill>
              <a:latin typeface="Calibri (body)"/>
            </a:endParaRPr>
          </a:p>
        </p:txBody>
      </p:sp>
      <p:grpSp>
        <p:nvGrpSpPr>
          <p:cNvPr id="5" name="Group 4">
            <a:extLst>
              <a:ext uri="{FF2B5EF4-FFF2-40B4-BE49-F238E27FC236}">
                <a16:creationId xmlns:a16="http://schemas.microsoft.com/office/drawing/2014/main" id="{905C2A43-1D9F-C257-54EB-D599ABE064C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C15C320-B115-29F6-F3E0-B2D4C013C27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902A16AD-C45F-C1E2-1C1C-EADA59860A8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body)"/>
                </a:rPr>
                <a:t>Slide credit: </a:t>
              </a:r>
              <a:r>
                <a:rPr lang="en-US" altLang="en-US" sz="1400" b="0" dirty="0">
                  <a:solidFill>
                    <a:schemeClr val="bg2"/>
                  </a:solidFill>
                  <a:latin typeface="Calibri (body)"/>
                  <a:hlinkClick r:id="rId4"/>
                </a:rPr>
                <a:t>clinicaloptions.com</a:t>
              </a:r>
              <a:endParaRPr lang="en-US" altLang="en-US" sz="1400" b="0" dirty="0">
                <a:solidFill>
                  <a:schemeClr val="bg2"/>
                </a:solidFill>
                <a:latin typeface="Calibri (body)"/>
              </a:endParaRPr>
            </a:p>
          </p:txBody>
        </p:sp>
      </p:grpSp>
      <p:grpSp>
        <p:nvGrpSpPr>
          <p:cNvPr id="496" name="Group 495">
            <a:extLst>
              <a:ext uri="{FF2B5EF4-FFF2-40B4-BE49-F238E27FC236}">
                <a16:creationId xmlns:a16="http://schemas.microsoft.com/office/drawing/2014/main" id="{21A74044-30CB-DB8F-2215-E053D7EFE767}"/>
              </a:ext>
            </a:extLst>
          </p:cNvPr>
          <p:cNvGrpSpPr/>
          <p:nvPr/>
        </p:nvGrpSpPr>
        <p:grpSpPr>
          <a:xfrm>
            <a:off x="4092672" y="4999982"/>
            <a:ext cx="3794995" cy="347391"/>
            <a:chOff x="4092672" y="4999982"/>
            <a:chExt cx="3794995" cy="347391"/>
          </a:xfrm>
        </p:grpSpPr>
        <p:sp>
          <p:nvSpPr>
            <p:cNvPr id="497" name="TextBox 496">
              <a:extLst>
                <a:ext uri="{FF2B5EF4-FFF2-40B4-BE49-F238E27FC236}">
                  <a16:creationId xmlns:a16="http://schemas.microsoft.com/office/drawing/2014/main" id="{B7346288-44CE-D1BC-4356-31B1E09DE9F8}"/>
                </a:ext>
              </a:extLst>
            </p:cNvPr>
            <p:cNvSpPr txBox="1"/>
            <p:nvPr/>
          </p:nvSpPr>
          <p:spPr>
            <a:xfrm>
              <a:off x="4579979"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65 (0)</a:t>
              </a:r>
            </a:p>
          </p:txBody>
        </p:sp>
        <p:sp>
          <p:nvSpPr>
            <p:cNvPr id="498" name="TextBox 497">
              <a:extLst>
                <a:ext uri="{FF2B5EF4-FFF2-40B4-BE49-F238E27FC236}">
                  <a16:creationId xmlns:a16="http://schemas.microsoft.com/office/drawing/2014/main" id="{9CD81A31-FA21-5E75-A8F3-FF1B1AB245F2}"/>
                </a:ext>
              </a:extLst>
            </p:cNvPr>
            <p:cNvSpPr txBox="1"/>
            <p:nvPr/>
          </p:nvSpPr>
          <p:spPr>
            <a:xfrm>
              <a:off x="4837153"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57 (8)</a:t>
              </a:r>
            </a:p>
          </p:txBody>
        </p:sp>
        <p:sp>
          <p:nvSpPr>
            <p:cNvPr id="499" name="TextBox 498">
              <a:extLst>
                <a:ext uri="{FF2B5EF4-FFF2-40B4-BE49-F238E27FC236}">
                  <a16:creationId xmlns:a16="http://schemas.microsoft.com/office/drawing/2014/main" id="{78D21202-A415-572B-B83A-8023C80C0CE1}"/>
                </a:ext>
              </a:extLst>
            </p:cNvPr>
            <p:cNvSpPr txBox="1"/>
            <p:nvPr/>
          </p:nvSpPr>
          <p:spPr>
            <a:xfrm>
              <a:off x="508144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50 (15)</a:t>
              </a:r>
            </a:p>
          </p:txBody>
        </p:sp>
        <p:sp>
          <p:nvSpPr>
            <p:cNvPr id="500" name="TextBox 499">
              <a:extLst>
                <a:ext uri="{FF2B5EF4-FFF2-40B4-BE49-F238E27FC236}">
                  <a16:creationId xmlns:a16="http://schemas.microsoft.com/office/drawing/2014/main" id="{F07D259E-CFC5-209E-9F48-93B2D6636E01}"/>
                </a:ext>
              </a:extLst>
            </p:cNvPr>
            <p:cNvSpPr txBox="1"/>
            <p:nvPr/>
          </p:nvSpPr>
          <p:spPr>
            <a:xfrm>
              <a:off x="533861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38 (26)</a:t>
              </a:r>
            </a:p>
          </p:txBody>
        </p:sp>
        <p:sp>
          <p:nvSpPr>
            <p:cNvPr id="501" name="TextBox 500">
              <a:extLst>
                <a:ext uri="{FF2B5EF4-FFF2-40B4-BE49-F238E27FC236}">
                  <a16:creationId xmlns:a16="http://schemas.microsoft.com/office/drawing/2014/main" id="{C94ED86D-25F8-AD16-85D4-1D33D2109F5A}"/>
                </a:ext>
              </a:extLst>
            </p:cNvPr>
            <p:cNvSpPr txBox="1"/>
            <p:nvPr/>
          </p:nvSpPr>
          <p:spPr>
            <a:xfrm>
              <a:off x="560531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33 (30)</a:t>
              </a:r>
            </a:p>
          </p:txBody>
        </p:sp>
        <p:sp>
          <p:nvSpPr>
            <p:cNvPr id="502" name="TextBox 501">
              <a:extLst>
                <a:ext uri="{FF2B5EF4-FFF2-40B4-BE49-F238E27FC236}">
                  <a16:creationId xmlns:a16="http://schemas.microsoft.com/office/drawing/2014/main" id="{BB0997C3-A865-3700-1651-E7C3F0F2CCF9}"/>
                </a:ext>
              </a:extLst>
            </p:cNvPr>
            <p:cNvSpPr txBox="1"/>
            <p:nvPr/>
          </p:nvSpPr>
          <p:spPr>
            <a:xfrm>
              <a:off x="5862492"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28 (33)</a:t>
              </a:r>
            </a:p>
          </p:txBody>
        </p:sp>
        <p:sp>
          <p:nvSpPr>
            <p:cNvPr id="503" name="TextBox 502">
              <a:extLst>
                <a:ext uri="{FF2B5EF4-FFF2-40B4-BE49-F238E27FC236}">
                  <a16:creationId xmlns:a16="http://schemas.microsoft.com/office/drawing/2014/main" id="{8C299F2A-298D-DB3E-462F-3E7CD2E4AA08}"/>
                </a:ext>
              </a:extLst>
            </p:cNvPr>
            <p:cNvSpPr txBox="1"/>
            <p:nvPr/>
          </p:nvSpPr>
          <p:spPr>
            <a:xfrm>
              <a:off x="612601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16 (38)</a:t>
              </a:r>
            </a:p>
          </p:txBody>
        </p:sp>
        <p:sp>
          <p:nvSpPr>
            <p:cNvPr id="504" name="TextBox 503">
              <a:extLst>
                <a:ext uri="{FF2B5EF4-FFF2-40B4-BE49-F238E27FC236}">
                  <a16:creationId xmlns:a16="http://schemas.microsoft.com/office/drawing/2014/main" id="{3F31604F-C7E1-2162-BB76-B91572BF2DB4}"/>
                </a:ext>
              </a:extLst>
            </p:cNvPr>
            <p:cNvSpPr txBox="1"/>
            <p:nvPr/>
          </p:nvSpPr>
          <p:spPr>
            <a:xfrm>
              <a:off x="6383192"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13 (39)</a:t>
              </a:r>
            </a:p>
          </p:txBody>
        </p:sp>
        <p:sp>
          <p:nvSpPr>
            <p:cNvPr id="505" name="TextBox 504">
              <a:extLst>
                <a:ext uri="{FF2B5EF4-FFF2-40B4-BE49-F238E27FC236}">
                  <a16:creationId xmlns:a16="http://schemas.microsoft.com/office/drawing/2014/main" id="{99A2EAB5-D6C2-2612-4E05-101EA54B6FBB}"/>
                </a:ext>
              </a:extLst>
            </p:cNvPr>
            <p:cNvSpPr txBox="1"/>
            <p:nvPr/>
          </p:nvSpPr>
          <p:spPr>
            <a:xfrm>
              <a:off x="6665953"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9 (42)</a:t>
              </a:r>
            </a:p>
          </p:txBody>
        </p:sp>
        <p:sp>
          <p:nvSpPr>
            <p:cNvPr id="506" name="TextBox 505">
              <a:extLst>
                <a:ext uri="{FF2B5EF4-FFF2-40B4-BE49-F238E27FC236}">
                  <a16:creationId xmlns:a16="http://schemas.microsoft.com/office/drawing/2014/main" id="{F62BEDC6-46C5-D9EC-9F42-676E59589D1B}"/>
                </a:ext>
              </a:extLst>
            </p:cNvPr>
            <p:cNvSpPr txBox="1"/>
            <p:nvPr/>
          </p:nvSpPr>
          <p:spPr>
            <a:xfrm>
              <a:off x="692312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6 (43)</a:t>
              </a:r>
            </a:p>
          </p:txBody>
        </p:sp>
        <p:sp>
          <p:nvSpPr>
            <p:cNvPr id="507" name="TextBox 506">
              <a:extLst>
                <a:ext uri="{FF2B5EF4-FFF2-40B4-BE49-F238E27FC236}">
                  <a16:creationId xmlns:a16="http://schemas.microsoft.com/office/drawing/2014/main" id="{DB9E3107-A41E-6F9E-B546-1D4DB566277E}"/>
                </a:ext>
              </a:extLst>
            </p:cNvPr>
            <p:cNvSpPr txBox="1"/>
            <p:nvPr/>
          </p:nvSpPr>
          <p:spPr>
            <a:xfrm>
              <a:off x="718982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 (45)</a:t>
              </a:r>
            </a:p>
          </p:txBody>
        </p:sp>
        <p:sp>
          <p:nvSpPr>
            <p:cNvPr id="508" name="TextBox 507">
              <a:extLst>
                <a:ext uri="{FF2B5EF4-FFF2-40B4-BE49-F238E27FC236}">
                  <a16:creationId xmlns:a16="http://schemas.microsoft.com/office/drawing/2014/main" id="{A615A66C-6614-89E0-E293-5E3E06990EE2}"/>
                </a:ext>
              </a:extLst>
            </p:cNvPr>
            <p:cNvSpPr txBox="1"/>
            <p:nvPr/>
          </p:nvSpPr>
          <p:spPr>
            <a:xfrm>
              <a:off x="7447002"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 (45)</a:t>
              </a:r>
            </a:p>
          </p:txBody>
        </p:sp>
        <p:sp>
          <p:nvSpPr>
            <p:cNvPr id="509" name="TextBox 508">
              <a:extLst>
                <a:ext uri="{FF2B5EF4-FFF2-40B4-BE49-F238E27FC236}">
                  <a16:creationId xmlns:a16="http://schemas.microsoft.com/office/drawing/2014/main" id="{6AAF3806-52F5-CFE9-38EF-151F5E6DA8E1}"/>
                </a:ext>
              </a:extLst>
            </p:cNvPr>
            <p:cNvSpPr txBox="1"/>
            <p:nvPr/>
          </p:nvSpPr>
          <p:spPr>
            <a:xfrm>
              <a:off x="4137314" y="5135978"/>
              <a:ext cx="312586"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1"/>
                  </a:solidFill>
                  <a:latin typeface="Calibri (body)"/>
                </a:rPr>
                <a:t>Rucaparib</a:t>
              </a:r>
            </a:p>
          </p:txBody>
        </p:sp>
        <p:sp>
          <p:nvSpPr>
            <p:cNvPr id="510" name="TextBox 509">
              <a:extLst>
                <a:ext uri="{FF2B5EF4-FFF2-40B4-BE49-F238E27FC236}">
                  <a16:creationId xmlns:a16="http://schemas.microsoft.com/office/drawing/2014/main" id="{6F3C8CC3-9B44-294C-4B29-BF7103C321A0}"/>
                </a:ext>
              </a:extLst>
            </p:cNvPr>
            <p:cNvSpPr txBox="1"/>
            <p:nvPr/>
          </p:nvSpPr>
          <p:spPr>
            <a:xfrm>
              <a:off x="4137314" y="4999982"/>
              <a:ext cx="655629" cy="123111"/>
            </a:xfrm>
            <a:prstGeom prst="rect">
              <a:avLst/>
            </a:prstGeom>
            <a:noFill/>
          </p:spPr>
          <p:txBody>
            <a:bodyPr wrap="none" lIns="0" tIns="0" rIns="0" bIns="0" rtlCol="0">
              <a:spAutoFit/>
            </a:bodyPr>
            <a:lstStyle/>
            <a:p>
              <a:pPr eaLnBrk="1" fontAlgn="auto" hangingPunct="1">
                <a:spcBef>
                  <a:spcPts val="0"/>
                </a:spcBef>
                <a:spcAft>
                  <a:spcPts val="0"/>
                </a:spcAft>
                <a:defRPr/>
              </a:pPr>
              <a:r>
                <a:rPr lang="en-US" sz="800" dirty="0">
                  <a:solidFill>
                    <a:srgbClr val="000000"/>
                  </a:solidFill>
                  <a:latin typeface="Calibri (body)"/>
                </a:rPr>
                <a:t>Patients at Risk</a:t>
              </a:r>
            </a:p>
          </p:txBody>
        </p:sp>
        <p:sp>
          <p:nvSpPr>
            <p:cNvPr id="511" name="TextBox 510">
              <a:extLst>
                <a:ext uri="{FF2B5EF4-FFF2-40B4-BE49-F238E27FC236}">
                  <a16:creationId xmlns:a16="http://schemas.microsoft.com/office/drawing/2014/main" id="{0EB23E31-120C-B37F-7093-4CEBE4898606}"/>
                </a:ext>
              </a:extLst>
            </p:cNvPr>
            <p:cNvSpPr txBox="1"/>
            <p:nvPr/>
          </p:nvSpPr>
          <p:spPr>
            <a:xfrm>
              <a:off x="4584597"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31 (0)</a:t>
              </a:r>
            </a:p>
          </p:txBody>
        </p:sp>
        <p:sp>
          <p:nvSpPr>
            <p:cNvPr id="512" name="TextBox 511">
              <a:extLst>
                <a:ext uri="{FF2B5EF4-FFF2-40B4-BE49-F238E27FC236}">
                  <a16:creationId xmlns:a16="http://schemas.microsoft.com/office/drawing/2014/main" id="{D1958786-6EAA-9A86-837F-7866E78B0028}"/>
                </a:ext>
              </a:extLst>
            </p:cNvPr>
            <p:cNvSpPr txBox="1"/>
            <p:nvPr/>
          </p:nvSpPr>
          <p:spPr>
            <a:xfrm>
              <a:off x="4841771"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28 (2)</a:t>
              </a:r>
            </a:p>
          </p:txBody>
        </p:sp>
        <p:sp>
          <p:nvSpPr>
            <p:cNvPr id="513" name="TextBox 512">
              <a:extLst>
                <a:ext uri="{FF2B5EF4-FFF2-40B4-BE49-F238E27FC236}">
                  <a16:creationId xmlns:a16="http://schemas.microsoft.com/office/drawing/2014/main" id="{A7B4A239-F2D4-FFBF-BB50-656F238E1863}"/>
                </a:ext>
              </a:extLst>
            </p:cNvPr>
            <p:cNvSpPr txBox="1"/>
            <p:nvPr/>
          </p:nvSpPr>
          <p:spPr>
            <a:xfrm>
              <a:off x="5105295"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24 (6)</a:t>
              </a:r>
            </a:p>
          </p:txBody>
        </p:sp>
        <p:sp>
          <p:nvSpPr>
            <p:cNvPr id="514" name="TextBox 513">
              <a:extLst>
                <a:ext uri="{FF2B5EF4-FFF2-40B4-BE49-F238E27FC236}">
                  <a16:creationId xmlns:a16="http://schemas.microsoft.com/office/drawing/2014/main" id="{493829FC-A245-CFA3-C028-7B3C3DD7DAA6}"/>
                </a:ext>
              </a:extLst>
            </p:cNvPr>
            <p:cNvSpPr txBox="1"/>
            <p:nvPr/>
          </p:nvSpPr>
          <p:spPr>
            <a:xfrm>
              <a:off x="5362470"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22 (8)</a:t>
              </a:r>
            </a:p>
          </p:txBody>
        </p:sp>
        <p:sp>
          <p:nvSpPr>
            <p:cNvPr id="515" name="TextBox 514">
              <a:extLst>
                <a:ext uri="{FF2B5EF4-FFF2-40B4-BE49-F238E27FC236}">
                  <a16:creationId xmlns:a16="http://schemas.microsoft.com/office/drawing/2014/main" id="{274EC29C-EA5D-7137-4B51-06570D8003F5}"/>
                </a:ext>
              </a:extLst>
            </p:cNvPr>
            <p:cNvSpPr txBox="1"/>
            <p:nvPr/>
          </p:nvSpPr>
          <p:spPr>
            <a:xfrm>
              <a:off x="5609934"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17 (12)</a:t>
              </a:r>
            </a:p>
          </p:txBody>
        </p:sp>
        <p:sp>
          <p:nvSpPr>
            <p:cNvPr id="516" name="TextBox 515">
              <a:extLst>
                <a:ext uri="{FF2B5EF4-FFF2-40B4-BE49-F238E27FC236}">
                  <a16:creationId xmlns:a16="http://schemas.microsoft.com/office/drawing/2014/main" id="{84D42666-3F41-9B68-E0F0-7A022DADE6F9}"/>
                </a:ext>
              </a:extLst>
            </p:cNvPr>
            <p:cNvSpPr txBox="1"/>
            <p:nvPr/>
          </p:nvSpPr>
          <p:spPr>
            <a:xfrm>
              <a:off x="5862492"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14 (15)</a:t>
              </a:r>
            </a:p>
          </p:txBody>
        </p:sp>
        <p:sp>
          <p:nvSpPr>
            <p:cNvPr id="517" name="TextBox 516">
              <a:extLst>
                <a:ext uri="{FF2B5EF4-FFF2-40B4-BE49-F238E27FC236}">
                  <a16:creationId xmlns:a16="http://schemas.microsoft.com/office/drawing/2014/main" id="{52A9B927-FC5D-3790-E946-E43406728C2B}"/>
                </a:ext>
              </a:extLst>
            </p:cNvPr>
            <p:cNvSpPr txBox="1"/>
            <p:nvPr/>
          </p:nvSpPr>
          <p:spPr>
            <a:xfrm>
              <a:off x="614525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8 (21)</a:t>
              </a:r>
            </a:p>
          </p:txBody>
        </p:sp>
        <p:sp>
          <p:nvSpPr>
            <p:cNvPr id="518" name="TextBox 517">
              <a:extLst>
                <a:ext uri="{FF2B5EF4-FFF2-40B4-BE49-F238E27FC236}">
                  <a16:creationId xmlns:a16="http://schemas.microsoft.com/office/drawing/2014/main" id="{CF412A56-2E66-5F0C-65AA-23C8CF1FC4CC}"/>
                </a:ext>
              </a:extLst>
            </p:cNvPr>
            <p:cNvSpPr txBox="1"/>
            <p:nvPr/>
          </p:nvSpPr>
          <p:spPr>
            <a:xfrm>
              <a:off x="640242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8 (21)</a:t>
              </a:r>
            </a:p>
          </p:txBody>
        </p:sp>
        <p:sp>
          <p:nvSpPr>
            <p:cNvPr id="519" name="TextBox 518">
              <a:extLst>
                <a:ext uri="{FF2B5EF4-FFF2-40B4-BE49-F238E27FC236}">
                  <a16:creationId xmlns:a16="http://schemas.microsoft.com/office/drawing/2014/main" id="{02C9E81D-520D-4A4C-422C-2BF65634B349}"/>
                </a:ext>
              </a:extLst>
            </p:cNvPr>
            <p:cNvSpPr txBox="1"/>
            <p:nvPr/>
          </p:nvSpPr>
          <p:spPr>
            <a:xfrm>
              <a:off x="666595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6 (21)</a:t>
              </a:r>
            </a:p>
          </p:txBody>
        </p:sp>
        <p:sp>
          <p:nvSpPr>
            <p:cNvPr id="520" name="TextBox 519">
              <a:extLst>
                <a:ext uri="{FF2B5EF4-FFF2-40B4-BE49-F238E27FC236}">
                  <a16:creationId xmlns:a16="http://schemas.microsoft.com/office/drawing/2014/main" id="{D30E255E-D235-A8C0-A084-99C8F21DE180}"/>
                </a:ext>
              </a:extLst>
            </p:cNvPr>
            <p:cNvSpPr txBox="1"/>
            <p:nvPr/>
          </p:nvSpPr>
          <p:spPr>
            <a:xfrm>
              <a:off x="692312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 (22)</a:t>
              </a:r>
            </a:p>
          </p:txBody>
        </p:sp>
        <p:sp>
          <p:nvSpPr>
            <p:cNvPr id="521" name="TextBox 520">
              <a:extLst>
                <a:ext uri="{FF2B5EF4-FFF2-40B4-BE49-F238E27FC236}">
                  <a16:creationId xmlns:a16="http://schemas.microsoft.com/office/drawing/2014/main" id="{E28D0B91-F476-1ABB-507C-F5FB88307D51}"/>
                </a:ext>
              </a:extLst>
            </p:cNvPr>
            <p:cNvSpPr txBox="1"/>
            <p:nvPr/>
          </p:nvSpPr>
          <p:spPr>
            <a:xfrm>
              <a:off x="7189827"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0 (22)</a:t>
              </a:r>
            </a:p>
          </p:txBody>
        </p:sp>
        <p:sp>
          <p:nvSpPr>
            <p:cNvPr id="522" name="TextBox 521">
              <a:extLst>
                <a:ext uri="{FF2B5EF4-FFF2-40B4-BE49-F238E27FC236}">
                  <a16:creationId xmlns:a16="http://schemas.microsoft.com/office/drawing/2014/main" id="{A0C21BF5-B8A5-426D-583E-3DD90B42BD3B}"/>
                </a:ext>
              </a:extLst>
            </p:cNvPr>
            <p:cNvSpPr txBox="1"/>
            <p:nvPr/>
          </p:nvSpPr>
          <p:spPr>
            <a:xfrm>
              <a:off x="4092672" y="5255040"/>
              <a:ext cx="464871"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3"/>
                  </a:solidFill>
                  <a:latin typeface="Calibri (body)"/>
                </a:rPr>
                <a:t>Chemotherapy</a:t>
              </a:r>
            </a:p>
          </p:txBody>
        </p:sp>
        <p:sp>
          <p:nvSpPr>
            <p:cNvPr id="523" name="TextBox 522">
              <a:extLst>
                <a:ext uri="{FF2B5EF4-FFF2-40B4-BE49-F238E27FC236}">
                  <a16:creationId xmlns:a16="http://schemas.microsoft.com/office/drawing/2014/main" id="{7CD4AB06-ED8B-8F08-A170-E5AFD1092FE4}"/>
                </a:ext>
              </a:extLst>
            </p:cNvPr>
            <p:cNvSpPr txBox="1"/>
            <p:nvPr/>
          </p:nvSpPr>
          <p:spPr>
            <a:xfrm>
              <a:off x="7706527" y="5137926"/>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0 (45)</a:t>
              </a:r>
            </a:p>
          </p:txBody>
        </p:sp>
      </p:grpSp>
      <p:grpSp>
        <p:nvGrpSpPr>
          <p:cNvPr id="524" name="Group 523">
            <a:extLst>
              <a:ext uri="{FF2B5EF4-FFF2-40B4-BE49-F238E27FC236}">
                <a16:creationId xmlns:a16="http://schemas.microsoft.com/office/drawing/2014/main" id="{0D7A69C5-9C04-DE94-C30E-76E5E1047F81}"/>
              </a:ext>
            </a:extLst>
          </p:cNvPr>
          <p:cNvGrpSpPr/>
          <p:nvPr/>
        </p:nvGrpSpPr>
        <p:grpSpPr>
          <a:xfrm>
            <a:off x="4152248" y="1898914"/>
            <a:ext cx="3711397" cy="3168329"/>
            <a:chOff x="259322" y="1785100"/>
            <a:chExt cx="3711397" cy="3168329"/>
          </a:xfrm>
        </p:grpSpPr>
        <p:sp>
          <p:nvSpPr>
            <p:cNvPr id="525" name="Freeform 1518">
              <a:extLst>
                <a:ext uri="{FF2B5EF4-FFF2-40B4-BE49-F238E27FC236}">
                  <a16:creationId xmlns:a16="http://schemas.microsoft.com/office/drawing/2014/main" id="{7E820A19-9915-64F0-DC89-6902B571512A}"/>
                </a:ext>
              </a:extLst>
            </p:cNvPr>
            <p:cNvSpPr/>
            <p:nvPr/>
          </p:nvSpPr>
          <p:spPr>
            <a:xfrm>
              <a:off x="773205" y="1856254"/>
              <a:ext cx="3133165" cy="267596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cxnSp>
          <p:nvCxnSpPr>
            <p:cNvPr id="526" name="Straight Connector 525">
              <a:extLst>
                <a:ext uri="{FF2B5EF4-FFF2-40B4-BE49-F238E27FC236}">
                  <a16:creationId xmlns:a16="http://schemas.microsoft.com/office/drawing/2014/main" id="{1B1E2DD2-3872-EBA3-354A-17547D5AF131}"/>
                </a:ext>
              </a:extLst>
            </p:cNvPr>
            <p:cNvCxnSpPr/>
            <p:nvPr/>
          </p:nvCxnSpPr>
          <p:spPr>
            <a:xfrm>
              <a:off x="732830" y="1862044"/>
              <a:ext cx="42292" cy="0"/>
            </a:xfrm>
            <a:prstGeom prst="line">
              <a:avLst/>
            </a:prstGeom>
            <a:noFill/>
            <a:ln w="28575" cap="flat" cmpd="sng" algn="ctr">
              <a:solidFill>
                <a:srgbClr val="000000"/>
              </a:solidFill>
              <a:prstDash val="solid"/>
            </a:ln>
            <a:effectLst/>
          </p:spPr>
        </p:cxnSp>
        <p:sp>
          <p:nvSpPr>
            <p:cNvPr id="527" name="TextBox 526">
              <a:extLst>
                <a:ext uri="{FF2B5EF4-FFF2-40B4-BE49-F238E27FC236}">
                  <a16:creationId xmlns:a16="http://schemas.microsoft.com/office/drawing/2014/main" id="{E3EA1520-30DF-4CBE-A8E9-1DEB529635ED}"/>
                </a:ext>
              </a:extLst>
            </p:cNvPr>
            <p:cNvSpPr txBox="1"/>
            <p:nvPr/>
          </p:nvSpPr>
          <p:spPr>
            <a:xfrm>
              <a:off x="496560" y="1785100"/>
              <a:ext cx="197170"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100</a:t>
              </a:r>
            </a:p>
          </p:txBody>
        </p:sp>
        <p:cxnSp>
          <p:nvCxnSpPr>
            <p:cNvPr id="528" name="Straight Connector 527">
              <a:extLst>
                <a:ext uri="{FF2B5EF4-FFF2-40B4-BE49-F238E27FC236}">
                  <a16:creationId xmlns:a16="http://schemas.microsoft.com/office/drawing/2014/main" id="{9390CC35-AD2A-ED63-E6FB-36043C20A41E}"/>
                </a:ext>
              </a:extLst>
            </p:cNvPr>
            <p:cNvCxnSpPr/>
            <p:nvPr/>
          </p:nvCxnSpPr>
          <p:spPr>
            <a:xfrm>
              <a:off x="732830" y="2129062"/>
              <a:ext cx="42292" cy="0"/>
            </a:xfrm>
            <a:prstGeom prst="line">
              <a:avLst/>
            </a:prstGeom>
            <a:noFill/>
            <a:ln w="28575" cap="flat" cmpd="sng" algn="ctr">
              <a:solidFill>
                <a:srgbClr val="000000"/>
              </a:solidFill>
              <a:prstDash val="solid"/>
            </a:ln>
            <a:effectLst/>
          </p:spPr>
        </p:cxnSp>
        <p:sp>
          <p:nvSpPr>
            <p:cNvPr id="529" name="TextBox 528">
              <a:extLst>
                <a:ext uri="{FF2B5EF4-FFF2-40B4-BE49-F238E27FC236}">
                  <a16:creationId xmlns:a16="http://schemas.microsoft.com/office/drawing/2014/main" id="{D2307E00-1B20-CB20-560B-49E7E7E04EF2}"/>
                </a:ext>
              </a:extLst>
            </p:cNvPr>
            <p:cNvSpPr txBox="1"/>
            <p:nvPr/>
          </p:nvSpPr>
          <p:spPr>
            <a:xfrm>
              <a:off x="562284" y="205211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90</a:t>
              </a:r>
            </a:p>
          </p:txBody>
        </p:sp>
        <p:cxnSp>
          <p:nvCxnSpPr>
            <p:cNvPr id="530" name="Straight Connector 529">
              <a:extLst>
                <a:ext uri="{FF2B5EF4-FFF2-40B4-BE49-F238E27FC236}">
                  <a16:creationId xmlns:a16="http://schemas.microsoft.com/office/drawing/2014/main" id="{8BDA2A10-A055-F13F-B85F-006FB013A6C5}"/>
                </a:ext>
              </a:extLst>
            </p:cNvPr>
            <p:cNvCxnSpPr/>
            <p:nvPr/>
          </p:nvCxnSpPr>
          <p:spPr>
            <a:xfrm>
              <a:off x="732830" y="2396080"/>
              <a:ext cx="42292" cy="0"/>
            </a:xfrm>
            <a:prstGeom prst="line">
              <a:avLst/>
            </a:prstGeom>
            <a:noFill/>
            <a:ln w="28575" cap="flat" cmpd="sng" algn="ctr">
              <a:solidFill>
                <a:srgbClr val="000000"/>
              </a:solidFill>
              <a:prstDash val="solid"/>
            </a:ln>
            <a:effectLst/>
          </p:spPr>
        </p:cxnSp>
        <p:sp>
          <p:nvSpPr>
            <p:cNvPr id="531" name="TextBox 530">
              <a:extLst>
                <a:ext uri="{FF2B5EF4-FFF2-40B4-BE49-F238E27FC236}">
                  <a16:creationId xmlns:a16="http://schemas.microsoft.com/office/drawing/2014/main" id="{7C3FE853-1C08-5D2D-ED5F-9DD13FB0A08E}"/>
                </a:ext>
              </a:extLst>
            </p:cNvPr>
            <p:cNvSpPr txBox="1"/>
            <p:nvPr/>
          </p:nvSpPr>
          <p:spPr>
            <a:xfrm>
              <a:off x="562284" y="231913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80</a:t>
              </a:r>
            </a:p>
          </p:txBody>
        </p:sp>
        <p:cxnSp>
          <p:nvCxnSpPr>
            <p:cNvPr id="532" name="Straight Connector 531">
              <a:extLst>
                <a:ext uri="{FF2B5EF4-FFF2-40B4-BE49-F238E27FC236}">
                  <a16:creationId xmlns:a16="http://schemas.microsoft.com/office/drawing/2014/main" id="{A728B0A4-13B1-2F92-4D37-AADCE7CE9538}"/>
                </a:ext>
              </a:extLst>
            </p:cNvPr>
            <p:cNvCxnSpPr/>
            <p:nvPr/>
          </p:nvCxnSpPr>
          <p:spPr>
            <a:xfrm>
              <a:off x="732830" y="2663098"/>
              <a:ext cx="42292" cy="0"/>
            </a:xfrm>
            <a:prstGeom prst="line">
              <a:avLst/>
            </a:prstGeom>
            <a:noFill/>
            <a:ln w="28575" cap="flat" cmpd="sng" algn="ctr">
              <a:solidFill>
                <a:srgbClr val="000000"/>
              </a:solidFill>
              <a:prstDash val="solid"/>
            </a:ln>
            <a:effectLst/>
          </p:spPr>
        </p:cxnSp>
        <p:sp>
          <p:nvSpPr>
            <p:cNvPr id="533" name="TextBox 532">
              <a:extLst>
                <a:ext uri="{FF2B5EF4-FFF2-40B4-BE49-F238E27FC236}">
                  <a16:creationId xmlns:a16="http://schemas.microsoft.com/office/drawing/2014/main" id="{27E729E0-A404-8FDF-7AF7-3C84D567F21D}"/>
                </a:ext>
              </a:extLst>
            </p:cNvPr>
            <p:cNvSpPr txBox="1"/>
            <p:nvPr/>
          </p:nvSpPr>
          <p:spPr>
            <a:xfrm>
              <a:off x="562284" y="2586154"/>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70</a:t>
              </a:r>
            </a:p>
          </p:txBody>
        </p:sp>
        <p:cxnSp>
          <p:nvCxnSpPr>
            <p:cNvPr id="534" name="Straight Connector 533">
              <a:extLst>
                <a:ext uri="{FF2B5EF4-FFF2-40B4-BE49-F238E27FC236}">
                  <a16:creationId xmlns:a16="http://schemas.microsoft.com/office/drawing/2014/main" id="{5F21AB3E-FDCE-0D25-AD36-BFC6BDEAA045}"/>
                </a:ext>
              </a:extLst>
            </p:cNvPr>
            <p:cNvCxnSpPr/>
            <p:nvPr/>
          </p:nvCxnSpPr>
          <p:spPr>
            <a:xfrm>
              <a:off x="732830" y="2930115"/>
              <a:ext cx="42292" cy="0"/>
            </a:xfrm>
            <a:prstGeom prst="line">
              <a:avLst/>
            </a:prstGeom>
            <a:noFill/>
            <a:ln w="28575" cap="flat" cmpd="sng" algn="ctr">
              <a:solidFill>
                <a:srgbClr val="000000"/>
              </a:solidFill>
              <a:prstDash val="solid"/>
            </a:ln>
            <a:effectLst/>
          </p:spPr>
        </p:cxnSp>
        <p:sp>
          <p:nvSpPr>
            <p:cNvPr id="535" name="TextBox 534">
              <a:extLst>
                <a:ext uri="{FF2B5EF4-FFF2-40B4-BE49-F238E27FC236}">
                  <a16:creationId xmlns:a16="http://schemas.microsoft.com/office/drawing/2014/main" id="{8304DFC2-1404-0876-5D32-BCC71178B4F1}"/>
                </a:ext>
              </a:extLst>
            </p:cNvPr>
            <p:cNvSpPr txBox="1"/>
            <p:nvPr/>
          </p:nvSpPr>
          <p:spPr>
            <a:xfrm>
              <a:off x="562284" y="2853171"/>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cxnSp>
          <p:nvCxnSpPr>
            <p:cNvPr id="536" name="Straight Connector 535">
              <a:extLst>
                <a:ext uri="{FF2B5EF4-FFF2-40B4-BE49-F238E27FC236}">
                  <a16:creationId xmlns:a16="http://schemas.microsoft.com/office/drawing/2014/main" id="{C9FAF68E-1E14-EC56-289E-70A903E4BA17}"/>
                </a:ext>
              </a:extLst>
            </p:cNvPr>
            <p:cNvCxnSpPr/>
            <p:nvPr/>
          </p:nvCxnSpPr>
          <p:spPr>
            <a:xfrm>
              <a:off x="732830" y="3197132"/>
              <a:ext cx="42292" cy="0"/>
            </a:xfrm>
            <a:prstGeom prst="line">
              <a:avLst/>
            </a:prstGeom>
            <a:noFill/>
            <a:ln w="28575" cap="flat" cmpd="sng" algn="ctr">
              <a:solidFill>
                <a:srgbClr val="000000"/>
              </a:solidFill>
              <a:prstDash val="solid"/>
            </a:ln>
            <a:effectLst/>
          </p:spPr>
        </p:cxnSp>
        <p:sp>
          <p:nvSpPr>
            <p:cNvPr id="537" name="TextBox 536">
              <a:extLst>
                <a:ext uri="{FF2B5EF4-FFF2-40B4-BE49-F238E27FC236}">
                  <a16:creationId xmlns:a16="http://schemas.microsoft.com/office/drawing/2014/main" id="{68DD797B-55E3-65AE-3CEC-0DBE5A7E32EE}"/>
                </a:ext>
              </a:extLst>
            </p:cNvPr>
            <p:cNvSpPr txBox="1"/>
            <p:nvPr/>
          </p:nvSpPr>
          <p:spPr>
            <a:xfrm>
              <a:off x="562284" y="312018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538" name="Straight Connector 537">
              <a:extLst>
                <a:ext uri="{FF2B5EF4-FFF2-40B4-BE49-F238E27FC236}">
                  <a16:creationId xmlns:a16="http://schemas.microsoft.com/office/drawing/2014/main" id="{5DE018AF-6BA6-17E2-8833-A9AA071C84D8}"/>
                </a:ext>
              </a:extLst>
            </p:cNvPr>
            <p:cNvCxnSpPr/>
            <p:nvPr/>
          </p:nvCxnSpPr>
          <p:spPr>
            <a:xfrm>
              <a:off x="732830" y="3731166"/>
              <a:ext cx="42292" cy="0"/>
            </a:xfrm>
            <a:prstGeom prst="line">
              <a:avLst/>
            </a:prstGeom>
            <a:noFill/>
            <a:ln w="28575" cap="flat" cmpd="sng" algn="ctr">
              <a:solidFill>
                <a:srgbClr val="000000"/>
              </a:solidFill>
              <a:prstDash val="solid"/>
            </a:ln>
            <a:effectLst/>
          </p:spPr>
        </p:cxnSp>
        <p:sp>
          <p:nvSpPr>
            <p:cNvPr id="539" name="TextBox 538">
              <a:extLst>
                <a:ext uri="{FF2B5EF4-FFF2-40B4-BE49-F238E27FC236}">
                  <a16:creationId xmlns:a16="http://schemas.microsoft.com/office/drawing/2014/main" id="{CCE29ED1-BCCB-F6D6-121C-6E2739CF4974}"/>
                </a:ext>
              </a:extLst>
            </p:cNvPr>
            <p:cNvSpPr txBox="1"/>
            <p:nvPr/>
          </p:nvSpPr>
          <p:spPr>
            <a:xfrm>
              <a:off x="562284" y="3654222"/>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540" name="Straight Connector 539">
              <a:extLst>
                <a:ext uri="{FF2B5EF4-FFF2-40B4-BE49-F238E27FC236}">
                  <a16:creationId xmlns:a16="http://schemas.microsoft.com/office/drawing/2014/main" id="{33C964C2-6DE4-F5F2-E7D9-0FC6E7271A68}"/>
                </a:ext>
              </a:extLst>
            </p:cNvPr>
            <p:cNvCxnSpPr/>
            <p:nvPr/>
          </p:nvCxnSpPr>
          <p:spPr>
            <a:xfrm>
              <a:off x="732830" y="3464149"/>
              <a:ext cx="42292" cy="0"/>
            </a:xfrm>
            <a:prstGeom prst="line">
              <a:avLst/>
            </a:prstGeom>
            <a:noFill/>
            <a:ln w="28575" cap="flat" cmpd="sng" algn="ctr">
              <a:solidFill>
                <a:srgbClr val="000000"/>
              </a:solidFill>
              <a:prstDash val="solid"/>
            </a:ln>
            <a:effectLst/>
          </p:spPr>
        </p:cxnSp>
        <p:sp>
          <p:nvSpPr>
            <p:cNvPr id="541" name="TextBox 540">
              <a:extLst>
                <a:ext uri="{FF2B5EF4-FFF2-40B4-BE49-F238E27FC236}">
                  <a16:creationId xmlns:a16="http://schemas.microsoft.com/office/drawing/2014/main" id="{FF988ECD-925A-FB4D-3EA2-D5E9E0D1294C}"/>
                </a:ext>
              </a:extLst>
            </p:cNvPr>
            <p:cNvSpPr txBox="1"/>
            <p:nvPr/>
          </p:nvSpPr>
          <p:spPr>
            <a:xfrm>
              <a:off x="562284" y="3387205"/>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542" name="Straight Connector 541">
              <a:extLst>
                <a:ext uri="{FF2B5EF4-FFF2-40B4-BE49-F238E27FC236}">
                  <a16:creationId xmlns:a16="http://schemas.microsoft.com/office/drawing/2014/main" id="{CB302E4A-5ECD-4C19-5CF7-CF200875E9CC}"/>
                </a:ext>
              </a:extLst>
            </p:cNvPr>
            <p:cNvCxnSpPr/>
            <p:nvPr/>
          </p:nvCxnSpPr>
          <p:spPr>
            <a:xfrm>
              <a:off x="732830" y="3998183"/>
              <a:ext cx="42292" cy="0"/>
            </a:xfrm>
            <a:prstGeom prst="line">
              <a:avLst/>
            </a:prstGeom>
            <a:noFill/>
            <a:ln w="28575" cap="flat" cmpd="sng" algn="ctr">
              <a:solidFill>
                <a:srgbClr val="000000"/>
              </a:solidFill>
              <a:prstDash val="solid"/>
            </a:ln>
            <a:effectLst/>
          </p:spPr>
        </p:cxnSp>
        <p:sp>
          <p:nvSpPr>
            <p:cNvPr id="543" name="TextBox 542">
              <a:extLst>
                <a:ext uri="{FF2B5EF4-FFF2-40B4-BE49-F238E27FC236}">
                  <a16:creationId xmlns:a16="http://schemas.microsoft.com/office/drawing/2014/main" id="{0E18C08B-9DCC-F2A1-598D-27137F779789}"/>
                </a:ext>
              </a:extLst>
            </p:cNvPr>
            <p:cNvSpPr txBox="1"/>
            <p:nvPr/>
          </p:nvSpPr>
          <p:spPr>
            <a:xfrm>
              <a:off x="562284" y="3921239"/>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544" name="Straight Connector 543">
              <a:extLst>
                <a:ext uri="{FF2B5EF4-FFF2-40B4-BE49-F238E27FC236}">
                  <a16:creationId xmlns:a16="http://schemas.microsoft.com/office/drawing/2014/main" id="{E976AC9B-B3C8-F0F0-0075-448A33C95467}"/>
                </a:ext>
              </a:extLst>
            </p:cNvPr>
            <p:cNvCxnSpPr/>
            <p:nvPr/>
          </p:nvCxnSpPr>
          <p:spPr>
            <a:xfrm>
              <a:off x="732830" y="4265200"/>
              <a:ext cx="42292" cy="0"/>
            </a:xfrm>
            <a:prstGeom prst="line">
              <a:avLst/>
            </a:prstGeom>
            <a:noFill/>
            <a:ln w="28575" cap="flat" cmpd="sng" algn="ctr">
              <a:solidFill>
                <a:srgbClr val="000000"/>
              </a:solidFill>
              <a:prstDash val="solid"/>
            </a:ln>
            <a:effectLst/>
          </p:spPr>
        </p:cxnSp>
        <p:sp>
          <p:nvSpPr>
            <p:cNvPr id="545" name="TextBox 544">
              <a:extLst>
                <a:ext uri="{FF2B5EF4-FFF2-40B4-BE49-F238E27FC236}">
                  <a16:creationId xmlns:a16="http://schemas.microsoft.com/office/drawing/2014/main" id="{291FE9BF-8E6C-78A5-2454-06923C224112}"/>
                </a:ext>
              </a:extLst>
            </p:cNvPr>
            <p:cNvSpPr txBox="1"/>
            <p:nvPr/>
          </p:nvSpPr>
          <p:spPr>
            <a:xfrm>
              <a:off x="562284" y="418825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546" name="Straight Connector 545">
              <a:extLst>
                <a:ext uri="{FF2B5EF4-FFF2-40B4-BE49-F238E27FC236}">
                  <a16:creationId xmlns:a16="http://schemas.microsoft.com/office/drawing/2014/main" id="{30925562-8F42-2572-D36C-47A4AA933A01}"/>
                </a:ext>
              </a:extLst>
            </p:cNvPr>
            <p:cNvCxnSpPr>
              <a:cxnSpLocks/>
            </p:cNvCxnSpPr>
            <p:nvPr/>
          </p:nvCxnSpPr>
          <p:spPr>
            <a:xfrm>
              <a:off x="732830" y="4532219"/>
              <a:ext cx="42292" cy="0"/>
            </a:xfrm>
            <a:prstGeom prst="line">
              <a:avLst/>
            </a:prstGeom>
            <a:noFill/>
            <a:ln w="28575" cap="flat" cmpd="sng" algn="ctr">
              <a:solidFill>
                <a:srgbClr val="000000"/>
              </a:solidFill>
              <a:prstDash val="solid"/>
            </a:ln>
            <a:effectLst/>
          </p:spPr>
        </p:cxnSp>
        <p:sp>
          <p:nvSpPr>
            <p:cNvPr id="547" name="TextBox 546">
              <a:extLst>
                <a:ext uri="{FF2B5EF4-FFF2-40B4-BE49-F238E27FC236}">
                  <a16:creationId xmlns:a16="http://schemas.microsoft.com/office/drawing/2014/main" id="{D4000530-A5CA-2CD5-E1E2-9D76EB8B326B}"/>
                </a:ext>
              </a:extLst>
            </p:cNvPr>
            <p:cNvSpPr txBox="1"/>
            <p:nvPr/>
          </p:nvSpPr>
          <p:spPr>
            <a:xfrm>
              <a:off x="628007" y="4455275"/>
              <a:ext cx="65723"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sp>
          <p:nvSpPr>
            <p:cNvPr id="548" name="TextBox 547">
              <a:extLst>
                <a:ext uri="{FF2B5EF4-FFF2-40B4-BE49-F238E27FC236}">
                  <a16:creationId xmlns:a16="http://schemas.microsoft.com/office/drawing/2014/main" id="{959C3059-8B53-8C33-FEF2-598A39FCDA09}"/>
                </a:ext>
              </a:extLst>
            </p:cNvPr>
            <p:cNvSpPr txBox="1"/>
            <p:nvPr/>
          </p:nvSpPr>
          <p:spPr>
            <a:xfrm rot="16200000">
              <a:off x="-986328" y="3101904"/>
              <a:ext cx="2675965" cy="184666"/>
            </a:xfrm>
            <a:prstGeom prst="rect">
              <a:avLst/>
            </a:prstGeom>
            <a:noFill/>
            <a:ln w="28575">
              <a:solidFill>
                <a:schemeClr val="tx1"/>
              </a:solid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OS (%)</a:t>
              </a:r>
            </a:p>
          </p:txBody>
        </p:sp>
        <p:cxnSp>
          <p:nvCxnSpPr>
            <p:cNvPr id="549" name="Straight Connector 548">
              <a:extLst>
                <a:ext uri="{FF2B5EF4-FFF2-40B4-BE49-F238E27FC236}">
                  <a16:creationId xmlns:a16="http://schemas.microsoft.com/office/drawing/2014/main" id="{43FA2346-F493-F308-9921-7717876CB1EA}"/>
                </a:ext>
              </a:extLst>
            </p:cNvPr>
            <p:cNvCxnSpPr>
              <a:cxnSpLocks/>
            </p:cNvCxnSpPr>
            <p:nvPr/>
          </p:nvCxnSpPr>
          <p:spPr>
            <a:xfrm rot="5400000">
              <a:off x="752059" y="4553365"/>
              <a:ext cx="42292" cy="0"/>
            </a:xfrm>
            <a:prstGeom prst="line">
              <a:avLst/>
            </a:prstGeom>
            <a:noFill/>
            <a:ln w="28575" cap="flat" cmpd="sng" algn="ctr">
              <a:solidFill>
                <a:srgbClr val="000000"/>
              </a:solidFill>
              <a:prstDash val="solid"/>
            </a:ln>
            <a:effectLst/>
          </p:spPr>
        </p:cxnSp>
        <p:sp>
          <p:nvSpPr>
            <p:cNvPr id="550" name="TextBox 549">
              <a:extLst>
                <a:ext uri="{FF2B5EF4-FFF2-40B4-BE49-F238E27FC236}">
                  <a16:creationId xmlns:a16="http://schemas.microsoft.com/office/drawing/2014/main" id="{EEBE9723-7C7D-0C15-D086-7BD844F970FB}"/>
                </a:ext>
              </a:extLst>
            </p:cNvPr>
            <p:cNvSpPr txBox="1"/>
            <p:nvPr/>
          </p:nvSpPr>
          <p:spPr>
            <a:xfrm>
              <a:off x="744759"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cxnSp>
          <p:nvCxnSpPr>
            <p:cNvPr id="551" name="Straight Connector 550">
              <a:extLst>
                <a:ext uri="{FF2B5EF4-FFF2-40B4-BE49-F238E27FC236}">
                  <a16:creationId xmlns:a16="http://schemas.microsoft.com/office/drawing/2014/main" id="{91976637-0F2D-7468-2A92-E57A28B30577}"/>
                </a:ext>
              </a:extLst>
            </p:cNvPr>
            <p:cNvCxnSpPr>
              <a:cxnSpLocks/>
            </p:cNvCxnSpPr>
            <p:nvPr/>
          </p:nvCxnSpPr>
          <p:spPr>
            <a:xfrm rot="5400000">
              <a:off x="1009234" y="4553365"/>
              <a:ext cx="42292" cy="0"/>
            </a:xfrm>
            <a:prstGeom prst="line">
              <a:avLst/>
            </a:prstGeom>
            <a:noFill/>
            <a:ln w="28575" cap="flat" cmpd="sng" algn="ctr">
              <a:solidFill>
                <a:srgbClr val="000000"/>
              </a:solidFill>
              <a:prstDash val="solid"/>
            </a:ln>
            <a:effectLst/>
          </p:spPr>
        </p:cxnSp>
        <p:sp>
          <p:nvSpPr>
            <p:cNvPr id="552" name="TextBox 551">
              <a:extLst>
                <a:ext uri="{FF2B5EF4-FFF2-40B4-BE49-F238E27FC236}">
                  <a16:creationId xmlns:a16="http://schemas.microsoft.com/office/drawing/2014/main" id="{DFD7B754-0409-2731-E063-3D6F92874629}"/>
                </a:ext>
              </a:extLst>
            </p:cNvPr>
            <p:cNvSpPr txBox="1"/>
            <p:nvPr/>
          </p:nvSpPr>
          <p:spPr>
            <a:xfrm>
              <a:off x="1001934"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a:t>
              </a:r>
            </a:p>
          </p:txBody>
        </p:sp>
        <p:cxnSp>
          <p:nvCxnSpPr>
            <p:cNvPr id="553" name="Straight Connector 552">
              <a:extLst>
                <a:ext uri="{FF2B5EF4-FFF2-40B4-BE49-F238E27FC236}">
                  <a16:creationId xmlns:a16="http://schemas.microsoft.com/office/drawing/2014/main" id="{C60AC04A-12F2-D30C-3043-04ECE9651503}"/>
                </a:ext>
              </a:extLst>
            </p:cNvPr>
            <p:cNvCxnSpPr>
              <a:cxnSpLocks/>
            </p:cNvCxnSpPr>
            <p:nvPr/>
          </p:nvCxnSpPr>
          <p:spPr>
            <a:xfrm rot="5400000">
              <a:off x="1272759" y="4553365"/>
              <a:ext cx="42292" cy="0"/>
            </a:xfrm>
            <a:prstGeom prst="line">
              <a:avLst/>
            </a:prstGeom>
            <a:noFill/>
            <a:ln w="28575" cap="flat" cmpd="sng" algn="ctr">
              <a:solidFill>
                <a:srgbClr val="000000"/>
              </a:solidFill>
              <a:prstDash val="solid"/>
            </a:ln>
            <a:effectLst/>
          </p:spPr>
        </p:cxnSp>
        <p:sp>
          <p:nvSpPr>
            <p:cNvPr id="554" name="TextBox 553">
              <a:extLst>
                <a:ext uri="{FF2B5EF4-FFF2-40B4-BE49-F238E27FC236}">
                  <a16:creationId xmlns:a16="http://schemas.microsoft.com/office/drawing/2014/main" id="{83EE5725-7B08-1795-BB3D-360BCD4EBCC8}"/>
                </a:ext>
              </a:extLst>
            </p:cNvPr>
            <p:cNvSpPr txBox="1"/>
            <p:nvPr/>
          </p:nvSpPr>
          <p:spPr>
            <a:xfrm>
              <a:off x="123259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555" name="Straight Connector 554">
              <a:extLst>
                <a:ext uri="{FF2B5EF4-FFF2-40B4-BE49-F238E27FC236}">
                  <a16:creationId xmlns:a16="http://schemas.microsoft.com/office/drawing/2014/main" id="{B51DA262-8E1B-B007-4444-F6EBDEF79672}"/>
                </a:ext>
              </a:extLst>
            </p:cNvPr>
            <p:cNvCxnSpPr>
              <a:cxnSpLocks/>
            </p:cNvCxnSpPr>
            <p:nvPr/>
          </p:nvCxnSpPr>
          <p:spPr>
            <a:xfrm rot="5400000">
              <a:off x="1529934" y="4553365"/>
              <a:ext cx="42292" cy="0"/>
            </a:xfrm>
            <a:prstGeom prst="line">
              <a:avLst/>
            </a:prstGeom>
            <a:noFill/>
            <a:ln w="28575" cap="flat" cmpd="sng" algn="ctr">
              <a:solidFill>
                <a:srgbClr val="000000"/>
              </a:solidFill>
              <a:prstDash val="solid"/>
            </a:ln>
            <a:effectLst/>
          </p:spPr>
        </p:cxnSp>
        <p:sp>
          <p:nvSpPr>
            <p:cNvPr id="556" name="TextBox 555">
              <a:extLst>
                <a:ext uri="{FF2B5EF4-FFF2-40B4-BE49-F238E27FC236}">
                  <a16:creationId xmlns:a16="http://schemas.microsoft.com/office/drawing/2014/main" id="{273EC73A-ECAF-BD0B-E963-BFBF8C0317AC}"/>
                </a:ext>
              </a:extLst>
            </p:cNvPr>
            <p:cNvSpPr txBox="1"/>
            <p:nvPr/>
          </p:nvSpPr>
          <p:spPr>
            <a:xfrm>
              <a:off x="14897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15</a:t>
              </a:r>
            </a:p>
          </p:txBody>
        </p:sp>
        <p:cxnSp>
          <p:nvCxnSpPr>
            <p:cNvPr id="557" name="Straight Connector 556">
              <a:extLst>
                <a:ext uri="{FF2B5EF4-FFF2-40B4-BE49-F238E27FC236}">
                  <a16:creationId xmlns:a16="http://schemas.microsoft.com/office/drawing/2014/main" id="{690AB7DF-74F5-50D2-75FB-72109DEA37BD}"/>
                </a:ext>
              </a:extLst>
            </p:cNvPr>
            <p:cNvCxnSpPr>
              <a:cxnSpLocks/>
            </p:cNvCxnSpPr>
            <p:nvPr/>
          </p:nvCxnSpPr>
          <p:spPr>
            <a:xfrm rot="5400000">
              <a:off x="1796634" y="4553365"/>
              <a:ext cx="42292" cy="0"/>
            </a:xfrm>
            <a:prstGeom prst="line">
              <a:avLst/>
            </a:prstGeom>
            <a:noFill/>
            <a:ln w="28575" cap="flat" cmpd="sng" algn="ctr">
              <a:solidFill>
                <a:srgbClr val="000000"/>
              </a:solidFill>
              <a:prstDash val="solid"/>
            </a:ln>
            <a:effectLst/>
          </p:spPr>
        </p:cxnSp>
        <p:sp>
          <p:nvSpPr>
            <p:cNvPr id="558" name="TextBox 557">
              <a:extLst>
                <a:ext uri="{FF2B5EF4-FFF2-40B4-BE49-F238E27FC236}">
                  <a16:creationId xmlns:a16="http://schemas.microsoft.com/office/drawing/2014/main" id="{755D2E73-9010-802A-8482-8B1F5AFE5E99}"/>
                </a:ext>
              </a:extLst>
            </p:cNvPr>
            <p:cNvSpPr txBox="1"/>
            <p:nvPr/>
          </p:nvSpPr>
          <p:spPr>
            <a:xfrm>
              <a:off x="17564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559" name="Straight Connector 558">
              <a:extLst>
                <a:ext uri="{FF2B5EF4-FFF2-40B4-BE49-F238E27FC236}">
                  <a16:creationId xmlns:a16="http://schemas.microsoft.com/office/drawing/2014/main" id="{8FF63490-F3F6-EAA3-1DCA-56EA09BD068E}"/>
                </a:ext>
              </a:extLst>
            </p:cNvPr>
            <p:cNvCxnSpPr>
              <a:cxnSpLocks/>
            </p:cNvCxnSpPr>
            <p:nvPr/>
          </p:nvCxnSpPr>
          <p:spPr>
            <a:xfrm rot="5400000">
              <a:off x="2053809" y="4553365"/>
              <a:ext cx="42292" cy="0"/>
            </a:xfrm>
            <a:prstGeom prst="line">
              <a:avLst/>
            </a:prstGeom>
            <a:noFill/>
            <a:ln w="28575" cap="flat" cmpd="sng" algn="ctr">
              <a:solidFill>
                <a:srgbClr val="000000"/>
              </a:solidFill>
              <a:prstDash val="solid"/>
            </a:ln>
            <a:effectLst/>
          </p:spPr>
        </p:cxnSp>
        <p:sp>
          <p:nvSpPr>
            <p:cNvPr id="560" name="TextBox 559">
              <a:extLst>
                <a:ext uri="{FF2B5EF4-FFF2-40B4-BE49-F238E27FC236}">
                  <a16:creationId xmlns:a16="http://schemas.microsoft.com/office/drawing/2014/main" id="{5BCE674A-17D0-06B4-32D0-563A5CDC2752}"/>
                </a:ext>
              </a:extLst>
            </p:cNvPr>
            <p:cNvSpPr txBox="1"/>
            <p:nvPr/>
          </p:nvSpPr>
          <p:spPr>
            <a:xfrm>
              <a:off x="20136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25</a:t>
              </a:r>
            </a:p>
          </p:txBody>
        </p:sp>
        <p:cxnSp>
          <p:nvCxnSpPr>
            <p:cNvPr id="561" name="Straight Connector 560">
              <a:extLst>
                <a:ext uri="{FF2B5EF4-FFF2-40B4-BE49-F238E27FC236}">
                  <a16:creationId xmlns:a16="http://schemas.microsoft.com/office/drawing/2014/main" id="{1D906189-8523-5A2B-956B-2BED612B0771}"/>
                </a:ext>
              </a:extLst>
            </p:cNvPr>
            <p:cNvCxnSpPr>
              <a:cxnSpLocks/>
            </p:cNvCxnSpPr>
            <p:nvPr/>
          </p:nvCxnSpPr>
          <p:spPr>
            <a:xfrm rot="5400000">
              <a:off x="2317334" y="4553365"/>
              <a:ext cx="42292" cy="0"/>
            </a:xfrm>
            <a:prstGeom prst="line">
              <a:avLst/>
            </a:prstGeom>
            <a:noFill/>
            <a:ln w="28575" cap="flat" cmpd="sng" algn="ctr">
              <a:solidFill>
                <a:srgbClr val="000000"/>
              </a:solidFill>
              <a:prstDash val="solid"/>
            </a:ln>
            <a:effectLst/>
          </p:spPr>
        </p:cxnSp>
        <p:sp>
          <p:nvSpPr>
            <p:cNvPr id="562" name="TextBox 561">
              <a:extLst>
                <a:ext uri="{FF2B5EF4-FFF2-40B4-BE49-F238E27FC236}">
                  <a16:creationId xmlns:a16="http://schemas.microsoft.com/office/drawing/2014/main" id="{3394134C-C607-22DA-FD20-4B169CFD0196}"/>
                </a:ext>
              </a:extLst>
            </p:cNvPr>
            <p:cNvSpPr txBox="1"/>
            <p:nvPr/>
          </p:nvSpPr>
          <p:spPr>
            <a:xfrm>
              <a:off x="22771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563" name="Straight Connector 562">
              <a:extLst>
                <a:ext uri="{FF2B5EF4-FFF2-40B4-BE49-F238E27FC236}">
                  <a16:creationId xmlns:a16="http://schemas.microsoft.com/office/drawing/2014/main" id="{86B28335-7F70-4810-C7E3-271144A71F20}"/>
                </a:ext>
              </a:extLst>
            </p:cNvPr>
            <p:cNvCxnSpPr>
              <a:cxnSpLocks/>
            </p:cNvCxnSpPr>
            <p:nvPr/>
          </p:nvCxnSpPr>
          <p:spPr>
            <a:xfrm rot="5400000">
              <a:off x="2574509" y="4553365"/>
              <a:ext cx="42292" cy="0"/>
            </a:xfrm>
            <a:prstGeom prst="line">
              <a:avLst/>
            </a:prstGeom>
            <a:noFill/>
            <a:ln w="28575" cap="flat" cmpd="sng" algn="ctr">
              <a:solidFill>
                <a:srgbClr val="000000"/>
              </a:solidFill>
              <a:prstDash val="solid"/>
            </a:ln>
            <a:effectLst/>
          </p:spPr>
        </p:cxnSp>
        <p:sp>
          <p:nvSpPr>
            <p:cNvPr id="564" name="TextBox 563">
              <a:extLst>
                <a:ext uri="{FF2B5EF4-FFF2-40B4-BE49-F238E27FC236}">
                  <a16:creationId xmlns:a16="http://schemas.microsoft.com/office/drawing/2014/main" id="{48C3A904-5CA7-6C26-D616-3E45915670F1}"/>
                </a:ext>
              </a:extLst>
            </p:cNvPr>
            <p:cNvSpPr txBox="1"/>
            <p:nvPr/>
          </p:nvSpPr>
          <p:spPr>
            <a:xfrm>
              <a:off x="25343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35</a:t>
              </a:r>
            </a:p>
          </p:txBody>
        </p:sp>
        <p:cxnSp>
          <p:nvCxnSpPr>
            <p:cNvPr id="565" name="Straight Connector 564">
              <a:extLst>
                <a:ext uri="{FF2B5EF4-FFF2-40B4-BE49-F238E27FC236}">
                  <a16:creationId xmlns:a16="http://schemas.microsoft.com/office/drawing/2014/main" id="{1C609B8B-4FF9-406D-D517-A87D917EA660}"/>
                </a:ext>
              </a:extLst>
            </p:cNvPr>
            <p:cNvCxnSpPr>
              <a:cxnSpLocks/>
            </p:cNvCxnSpPr>
            <p:nvPr/>
          </p:nvCxnSpPr>
          <p:spPr>
            <a:xfrm rot="5400000">
              <a:off x="2838034" y="4553365"/>
              <a:ext cx="42292" cy="0"/>
            </a:xfrm>
            <a:prstGeom prst="line">
              <a:avLst/>
            </a:prstGeom>
            <a:noFill/>
            <a:ln w="28575" cap="flat" cmpd="sng" algn="ctr">
              <a:solidFill>
                <a:srgbClr val="000000"/>
              </a:solidFill>
              <a:prstDash val="solid"/>
            </a:ln>
            <a:effectLst/>
          </p:spPr>
        </p:cxnSp>
        <p:sp>
          <p:nvSpPr>
            <p:cNvPr id="566" name="TextBox 565">
              <a:extLst>
                <a:ext uri="{FF2B5EF4-FFF2-40B4-BE49-F238E27FC236}">
                  <a16:creationId xmlns:a16="http://schemas.microsoft.com/office/drawing/2014/main" id="{97B47559-2239-243D-D43D-4AC868EDA5D4}"/>
                </a:ext>
              </a:extLst>
            </p:cNvPr>
            <p:cNvSpPr txBox="1"/>
            <p:nvPr/>
          </p:nvSpPr>
          <p:spPr>
            <a:xfrm>
              <a:off x="27978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567" name="Straight Connector 566">
              <a:extLst>
                <a:ext uri="{FF2B5EF4-FFF2-40B4-BE49-F238E27FC236}">
                  <a16:creationId xmlns:a16="http://schemas.microsoft.com/office/drawing/2014/main" id="{ABD09CBA-44C4-AA69-958E-B6F038BA6D44}"/>
                </a:ext>
              </a:extLst>
            </p:cNvPr>
            <p:cNvCxnSpPr>
              <a:cxnSpLocks/>
            </p:cNvCxnSpPr>
            <p:nvPr/>
          </p:nvCxnSpPr>
          <p:spPr>
            <a:xfrm rot="5400000">
              <a:off x="3095209" y="4553365"/>
              <a:ext cx="42292" cy="0"/>
            </a:xfrm>
            <a:prstGeom prst="line">
              <a:avLst/>
            </a:prstGeom>
            <a:noFill/>
            <a:ln w="28575" cap="flat" cmpd="sng" algn="ctr">
              <a:solidFill>
                <a:srgbClr val="000000"/>
              </a:solidFill>
              <a:prstDash val="solid"/>
            </a:ln>
            <a:effectLst/>
          </p:spPr>
        </p:cxnSp>
        <p:sp>
          <p:nvSpPr>
            <p:cNvPr id="568" name="TextBox 567">
              <a:extLst>
                <a:ext uri="{FF2B5EF4-FFF2-40B4-BE49-F238E27FC236}">
                  <a16:creationId xmlns:a16="http://schemas.microsoft.com/office/drawing/2014/main" id="{45F6DB91-7BCB-B75E-2A28-1625ADD11619}"/>
                </a:ext>
              </a:extLst>
            </p:cNvPr>
            <p:cNvSpPr txBox="1"/>
            <p:nvPr/>
          </p:nvSpPr>
          <p:spPr>
            <a:xfrm>
              <a:off x="30550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45</a:t>
              </a:r>
            </a:p>
          </p:txBody>
        </p:sp>
        <p:cxnSp>
          <p:nvCxnSpPr>
            <p:cNvPr id="569" name="Straight Connector 568">
              <a:extLst>
                <a:ext uri="{FF2B5EF4-FFF2-40B4-BE49-F238E27FC236}">
                  <a16:creationId xmlns:a16="http://schemas.microsoft.com/office/drawing/2014/main" id="{1594C539-43CA-D57C-2B72-9F10276BB934}"/>
                </a:ext>
              </a:extLst>
            </p:cNvPr>
            <p:cNvCxnSpPr>
              <a:cxnSpLocks/>
            </p:cNvCxnSpPr>
            <p:nvPr/>
          </p:nvCxnSpPr>
          <p:spPr>
            <a:xfrm rot="5400000">
              <a:off x="3361909" y="4553365"/>
              <a:ext cx="42292" cy="0"/>
            </a:xfrm>
            <a:prstGeom prst="line">
              <a:avLst/>
            </a:prstGeom>
            <a:noFill/>
            <a:ln w="28575" cap="flat" cmpd="sng" algn="ctr">
              <a:solidFill>
                <a:srgbClr val="000000"/>
              </a:solidFill>
              <a:prstDash val="solid"/>
            </a:ln>
            <a:effectLst/>
          </p:spPr>
        </p:cxnSp>
        <p:sp>
          <p:nvSpPr>
            <p:cNvPr id="570" name="TextBox 569">
              <a:extLst>
                <a:ext uri="{FF2B5EF4-FFF2-40B4-BE49-F238E27FC236}">
                  <a16:creationId xmlns:a16="http://schemas.microsoft.com/office/drawing/2014/main" id="{C045ECD8-811C-A069-D3DE-1D56715CC371}"/>
                </a:ext>
              </a:extLst>
            </p:cNvPr>
            <p:cNvSpPr txBox="1"/>
            <p:nvPr/>
          </p:nvSpPr>
          <p:spPr>
            <a:xfrm>
              <a:off x="33217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571" name="Straight Connector 570">
              <a:extLst>
                <a:ext uri="{FF2B5EF4-FFF2-40B4-BE49-F238E27FC236}">
                  <a16:creationId xmlns:a16="http://schemas.microsoft.com/office/drawing/2014/main" id="{3166466E-1F43-ED2F-1092-9E7F2A276636}"/>
                </a:ext>
              </a:extLst>
            </p:cNvPr>
            <p:cNvCxnSpPr>
              <a:cxnSpLocks/>
            </p:cNvCxnSpPr>
            <p:nvPr/>
          </p:nvCxnSpPr>
          <p:spPr>
            <a:xfrm rot="5400000">
              <a:off x="3619084" y="4553365"/>
              <a:ext cx="42292" cy="0"/>
            </a:xfrm>
            <a:prstGeom prst="line">
              <a:avLst/>
            </a:prstGeom>
            <a:noFill/>
            <a:ln w="28575" cap="flat" cmpd="sng" algn="ctr">
              <a:solidFill>
                <a:srgbClr val="000000"/>
              </a:solidFill>
              <a:prstDash val="solid"/>
            </a:ln>
            <a:effectLst/>
          </p:spPr>
        </p:cxnSp>
        <p:sp>
          <p:nvSpPr>
            <p:cNvPr id="572" name="TextBox 571">
              <a:extLst>
                <a:ext uri="{FF2B5EF4-FFF2-40B4-BE49-F238E27FC236}">
                  <a16:creationId xmlns:a16="http://schemas.microsoft.com/office/drawing/2014/main" id="{F7827B21-A5E1-98CB-A070-2298579263D0}"/>
                </a:ext>
              </a:extLst>
            </p:cNvPr>
            <p:cNvSpPr txBox="1"/>
            <p:nvPr/>
          </p:nvSpPr>
          <p:spPr>
            <a:xfrm>
              <a:off x="357892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55</a:t>
              </a:r>
            </a:p>
          </p:txBody>
        </p:sp>
        <p:cxnSp>
          <p:nvCxnSpPr>
            <p:cNvPr id="573" name="Straight Connector 572">
              <a:extLst>
                <a:ext uri="{FF2B5EF4-FFF2-40B4-BE49-F238E27FC236}">
                  <a16:creationId xmlns:a16="http://schemas.microsoft.com/office/drawing/2014/main" id="{C216E56B-70F6-3117-03F8-D1F525685A1E}"/>
                </a:ext>
              </a:extLst>
            </p:cNvPr>
            <p:cNvCxnSpPr>
              <a:cxnSpLocks/>
            </p:cNvCxnSpPr>
            <p:nvPr/>
          </p:nvCxnSpPr>
          <p:spPr>
            <a:xfrm rot="5400000">
              <a:off x="3879434" y="4553365"/>
              <a:ext cx="42292" cy="0"/>
            </a:xfrm>
            <a:prstGeom prst="line">
              <a:avLst/>
            </a:prstGeom>
            <a:noFill/>
            <a:ln w="28575" cap="flat" cmpd="sng" algn="ctr">
              <a:solidFill>
                <a:srgbClr val="000000"/>
              </a:solidFill>
              <a:prstDash val="solid"/>
            </a:ln>
            <a:effectLst/>
          </p:spPr>
        </p:cxnSp>
        <p:sp>
          <p:nvSpPr>
            <p:cNvPr id="574" name="TextBox 573">
              <a:extLst>
                <a:ext uri="{FF2B5EF4-FFF2-40B4-BE49-F238E27FC236}">
                  <a16:creationId xmlns:a16="http://schemas.microsoft.com/office/drawing/2014/main" id="{21DC255B-2F78-B073-BBD7-16EBC80C1D8A}"/>
                </a:ext>
              </a:extLst>
            </p:cNvPr>
            <p:cNvSpPr txBox="1"/>
            <p:nvPr/>
          </p:nvSpPr>
          <p:spPr>
            <a:xfrm>
              <a:off x="38392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sp>
          <p:nvSpPr>
            <p:cNvPr id="575" name="TextBox 574">
              <a:extLst>
                <a:ext uri="{FF2B5EF4-FFF2-40B4-BE49-F238E27FC236}">
                  <a16:creationId xmlns:a16="http://schemas.microsoft.com/office/drawing/2014/main" id="{A4CD8A97-A282-17F6-E7F4-7C4A52A0939A}"/>
                </a:ext>
              </a:extLst>
            </p:cNvPr>
            <p:cNvSpPr txBox="1"/>
            <p:nvPr/>
          </p:nvSpPr>
          <p:spPr>
            <a:xfrm>
              <a:off x="773205" y="4768763"/>
              <a:ext cx="3127375" cy="184666"/>
            </a:xfrm>
            <a:prstGeom prst="rect">
              <a:avLst/>
            </a:prstGeom>
            <a:noFill/>
            <a:ln w="28575">
              <a:no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Mo</a:t>
              </a:r>
            </a:p>
          </p:txBody>
        </p:sp>
      </p:grpSp>
      <p:grpSp>
        <p:nvGrpSpPr>
          <p:cNvPr id="576" name="Group 575">
            <a:extLst>
              <a:ext uri="{FF2B5EF4-FFF2-40B4-BE49-F238E27FC236}">
                <a16:creationId xmlns:a16="http://schemas.microsoft.com/office/drawing/2014/main" id="{F6B5D27A-4060-3E0F-B38A-8BE8E34FDB66}"/>
              </a:ext>
            </a:extLst>
          </p:cNvPr>
          <p:cNvGrpSpPr/>
          <p:nvPr/>
        </p:nvGrpSpPr>
        <p:grpSpPr>
          <a:xfrm>
            <a:off x="8092234" y="1898914"/>
            <a:ext cx="3711397" cy="3168329"/>
            <a:chOff x="259322" y="1785100"/>
            <a:chExt cx="3711397" cy="3168329"/>
          </a:xfrm>
        </p:grpSpPr>
        <p:sp>
          <p:nvSpPr>
            <p:cNvPr id="577" name="Freeform 1570">
              <a:extLst>
                <a:ext uri="{FF2B5EF4-FFF2-40B4-BE49-F238E27FC236}">
                  <a16:creationId xmlns:a16="http://schemas.microsoft.com/office/drawing/2014/main" id="{86294C28-925B-3689-D8E3-EB02309A3EE8}"/>
                </a:ext>
              </a:extLst>
            </p:cNvPr>
            <p:cNvSpPr/>
            <p:nvPr/>
          </p:nvSpPr>
          <p:spPr>
            <a:xfrm>
              <a:off x="773205" y="1856254"/>
              <a:ext cx="3133165" cy="267596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cxnSp>
          <p:nvCxnSpPr>
            <p:cNvPr id="578" name="Straight Connector 577">
              <a:extLst>
                <a:ext uri="{FF2B5EF4-FFF2-40B4-BE49-F238E27FC236}">
                  <a16:creationId xmlns:a16="http://schemas.microsoft.com/office/drawing/2014/main" id="{7D6AA3D7-E1FA-37B9-9F5B-E106D889BEE5}"/>
                </a:ext>
              </a:extLst>
            </p:cNvPr>
            <p:cNvCxnSpPr/>
            <p:nvPr/>
          </p:nvCxnSpPr>
          <p:spPr>
            <a:xfrm>
              <a:off x="732830" y="1862044"/>
              <a:ext cx="42292" cy="0"/>
            </a:xfrm>
            <a:prstGeom prst="line">
              <a:avLst/>
            </a:prstGeom>
            <a:noFill/>
            <a:ln w="28575" cap="flat" cmpd="sng" algn="ctr">
              <a:solidFill>
                <a:srgbClr val="000000"/>
              </a:solidFill>
              <a:prstDash val="solid"/>
            </a:ln>
            <a:effectLst/>
          </p:spPr>
        </p:cxnSp>
        <p:sp>
          <p:nvSpPr>
            <p:cNvPr id="579" name="TextBox 578">
              <a:extLst>
                <a:ext uri="{FF2B5EF4-FFF2-40B4-BE49-F238E27FC236}">
                  <a16:creationId xmlns:a16="http://schemas.microsoft.com/office/drawing/2014/main" id="{912F7C21-7F94-1483-04C7-B2128DAE488B}"/>
                </a:ext>
              </a:extLst>
            </p:cNvPr>
            <p:cNvSpPr txBox="1"/>
            <p:nvPr/>
          </p:nvSpPr>
          <p:spPr>
            <a:xfrm>
              <a:off x="496560" y="1785100"/>
              <a:ext cx="197170"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100</a:t>
              </a:r>
            </a:p>
          </p:txBody>
        </p:sp>
        <p:cxnSp>
          <p:nvCxnSpPr>
            <p:cNvPr id="580" name="Straight Connector 579">
              <a:extLst>
                <a:ext uri="{FF2B5EF4-FFF2-40B4-BE49-F238E27FC236}">
                  <a16:creationId xmlns:a16="http://schemas.microsoft.com/office/drawing/2014/main" id="{D1369AC1-938E-C77E-75C1-F048F71B7580}"/>
                </a:ext>
              </a:extLst>
            </p:cNvPr>
            <p:cNvCxnSpPr/>
            <p:nvPr/>
          </p:nvCxnSpPr>
          <p:spPr>
            <a:xfrm>
              <a:off x="732830" y="2129062"/>
              <a:ext cx="42292" cy="0"/>
            </a:xfrm>
            <a:prstGeom prst="line">
              <a:avLst/>
            </a:prstGeom>
            <a:noFill/>
            <a:ln w="28575" cap="flat" cmpd="sng" algn="ctr">
              <a:solidFill>
                <a:srgbClr val="000000"/>
              </a:solidFill>
              <a:prstDash val="solid"/>
            </a:ln>
            <a:effectLst/>
          </p:spPr>
        </p:cxnSp>
        <p:sp>
          <p:nvSpPr>
            <p:cNvPr id="581" name="TextBox 580">
              <a:extLst>
                <a:ext uri="{FF2B5EF4-FFF2-40B4-BE49-F238E27FC236}">
                  <a16:creationId xmlns:a16="http://schemas.microsoft.com/office/drawing/2014/main" id="{64850D2C-FC94-14BD-8CA5-0608EC271B74}"/>
                </a:ext>
              </a:extLst>
            </p:cNvPr>
            <p:cNvSpPr txBox="1"/>
            <p:nvPr/>
          </p:nvSpPr>
          <p:spPr>
            <a:xfrm>
              <a:off x="562284" y="205211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90</a:t>
              </a:r>
            </a:p>
          </p:txBody>
        </p:sp>
        <p:cxnSp>
          <p:nvCxnSpPr>
            <p:cNvPr id="582" name="Straight Connector 581">
              <a:extLst>
                <a:ext uri="{FF2B5EF4-FFF2-40B4-BE49-F238E27FC236}">
                  <a16:creationId xmlns:a16="http://schemas.microsoft.com/office/drawing/2014/main" id="{3B23A393-DD4F-71F2-71AA-AD8A87CCC526}"/>
                </a:ext>
              </a:extLst>
            </p:cNvPr>
            <p:cNvCxnSpPr/>
            <p:nvPr/>
          </p:nvCxnSpPr>
          <p:spPr>
            <a:xfrm>
              <a:off x="732830" y="2396080"/>
              <a:ext cx="42292" cy="0"/>
            </a:xfrm>
            <a:prstGeom prst="line">
              <a:avLst/>
            </a:prstGeom>
            <a:noFill/>
            <a:ln w="28575" cap="flat" cmpd="sng" algn="ctr">
              <a:solidFill>
                <a:srgbClr val="000000"/>
              </a:solidFill>
              <a:prstDash val="solid"/>
            </a:ln>
            <a:effectLst/>
          </p:spPr>
        </p:cxnSp>
        <p:sp>
          <p:nvSpPr>
            <p:cNvPr id="583" name="TextBox 582">
              <a:extLst>
                <a:ext uri="{FF2B5EF4-FFF2-40B4-BE49-F238E27FC236}">
                  <a16:creationId xmlns:a16="http://schemas.microsoft.com/office/drawing/2014/main" id="{2A85BC0D-14C7-F6A7-4341-FF6923B67366}"/>
                </a:ext>
              </a:extLst>
            </p:cNvPr>
            <p:cNvSpPr txBox="1"/>
            <p:nvPr/>
          </p:nvSpPr>
          <p:spPr>
            <a:xfrm>
              <a:off x="562284" y="231913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80</a:t>
              </a:r>
            </a:p>
          </p:txBody>
        </p:sp>
        <p:cxnSp>
          <p:nvCxnSpPr>
            <p:cNvPr id="584" name="Straight Connector 583">
              <a:extLst>
                <a:ext uri="{FF2B5EF4-FFF2-40B4-BE49-F238E27FC236}">
                  <a16:creationId xmlns:a16="http://schemas.microsoft.com/office/drawing/2014/main" id="{84089BF2-83ED-4116-3927-9B64668E2D75}"/>
                </a:ext>
              </a:extLst>
            </p:cNvPr>
            <p:cNvCxnSpPr/>
            <p:nvPr/>
          </p:nvCxnSpPr>
          <p:spPr>
            <a:xfrm>
              <a:off x="732830" y="2663098"/>
              <a:ext cx="42292" cy="0"/>
            </a:xfrm>
            <a:prstGeom prst="line">
              <a:avLst/>
            </a:prstGeom>
            <a:noFill/>
            <a:ln w="28575" cap="flat" cmpd="sng" algn="ctr">
              <a:solidFill>
                <a:srgbClr val="000000"/>
              </a:solidFill>
              <a:prstDash val="solid"/>
            </a:ln>
            <a:effectLst/>
          </p:spPr>
        </p:cxnSp>
        <p:sp>
          <p:nvSpPr>
            <p:cNvPr id="585" name="TextBox 584">
              <a:extLst>
                <a:ext uri="{FF2B5EF4-FFF2-40B4-BE49-F238E27FC236}">
                  <a16:creationId xmlns:a16="http://schemas.microsoft.com/office/drawing/2014/main" id="{AE84490F-7A61-6DC2-CE3C-CC55AE80A8A8}"/>
                </a:ext>
              </a:extLst>
            </p:cNvPr>
            <p:cNvSpPr txBox="1"/>
            <p:nvPr/>
          </p:nvSpPr>
          <p:spPr>
            <a:xfrm>
              <a:off x="562284" y="2586154"/>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70</a:t>
              </a:r>
            </a:p>
          </p:txBody>
        </p:sp>
        <p:cxnSp>
          <p:nvCxnSpPr>
            <p:cNvPr id="586" name="Straight Connector 585">
              <a:extLst>
                <a:ext uri="{FF2B5EF4-FFF2-40B4-BE49-F238E27FC236}">
                  <a16:creationId xmlns:a16="http://schemas.microsoft.com/office/drawing/2014/main" id="{59C62FBE-A9E1-C8F7-BDC4-30EBDCA70093}"/>
                </a:ext>
              </a:extLst>
            </p:cNvPr>
            <p:cNvCxnSpPr/>
            <p:nvPr/>
          </p:nvCxnSpPr>
          <p:spPr>
            <a:xfrm>
              <a:off x="732830" y="2930115"/>
              <a:ext cx="42292" cy="0"/>
            </a:xfrm>
            <a:prstGeom prst="line">
              <a:avLst/>
            </a:prstGeom>
            <a:noFill/>
            <a:ln w="28575" cap="flat" cmpd="sng" algn="ctr">
              <a:solidFill>
                <a:srgbClr val="000000"/>
              </a:solidFill>
              <a:prstDash val="solid"/>
            </a:ln>
            <a:effectLst/>
          </p:spPr>
        </p:cxnSp>
        <p:sp>
          <p:nvSpPr>
            <p:cNvPr id="587" name="TextBox 586">
              <a:extLst>
                <a:ext uri="{FF2B5EF4-FFF2-40B4-BE49-F238E27FC236}">
                  <a16:creationId xmlns:a16="http://schemas.microsoft.com/office/drawing/2014/main" id="{BBB58CB5-D2C5-F9F7-7A3B-B8519C8A5315}"/>
                </a:ext>
              </a:extLst>
            </p:cNvPr>
            <p:cNvSpPr txBox="1"/>
            <p:nvPr/>
          </p:nvSpPr>
          <p:spPr>
            <a:xfrm>
              <a:off x="562284" y="2853171"/>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cxnSp>
          <p:nvCxnSpPr>
            <p:cNvPr id="588" name="Straight Connector 587">
              <a:extLst>
                <a:ext uri="{FF2B5EF4-FFF2-40B4-BE49-F238E27FC236}">
                  <a16:creationId xmlns:a16="http://schemas.microsoft.com/office/drawing/2014/main" id="{C5969FC4-E46E-D278-104A-EB15A2E572F1}"/>
                </a:ext>
              </a:extLst>
            </p:cNvPr>
            <p:cNvCxnSpPr/>
            <p:nvPr/>
          </p:nvCxnSpPr>
          <p:spPr>
            <a:xfrm>
              <a:off x="732830" y="3197132"/>
              <a:ext cx="42292" cy="0"/>
            </a:xfrm>
            <a:prstGeom prst="line">
              <a:avLst/>
            </a:prstGeom>
            <a:noFill/>
            <a:ln w="28575" cap="flat" cmpd="sng" algn="ctr">
              <a:solidFill>
                <a:srgbClr val="000000"/>
              </a:solidFill>
              <a:prstDash val="solid"/>
            </a:ln>
            <a:effectLst/>
          </p:spPr>
        </p:cxnSp>
        <p:sp>
          <p:nvSpPr>
            <p:cNvPr id="589" name="TextBox 588">
              <a:extLst>
                <a:ext uri="{FF2B5EF4-FFF2-40B4-BE49-F238E27FC236}">
                  <a16:creationId xmlns:a16="http://schemas.microsoft.com/office/drawing/2014/main" id="{C5FDBB2A-65EF-D4B0-AE99-80EEA832F999}"/>
                </a:ext>
              </a:extLst>
            </p:cNvPr>
            <p:cNvSpPr txBox="1"/>
            <p:nvPr/>
          </p:nvSpPr>
          <p:spPr>
            <a:xfrm>
              <a:off x="562284" y="312018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590" name="Straight Connector 589">
              <a:extLst>
                <a:ext uri="{FF2B5EF4-FFF2-40B4-BE49-F238E27FC236}">
                  <a16:creationId xmlns:a16="http://schemas.microsoft.com/office/drawing/2014/main" id="{73E1BF1F-1403-3BFE-C583-F83F4CE8A174}"/>
                </a:ext>
              </a:extLst>
            </p:cNvPr>
            <p:cNvCxnSpPr/>
            <p:nvPr/>
          </p:nvCxnSpPr>
          <p:spPr>
            <a:xfrm>
              <a:off x="732830" y="3731166"/>
              <a:ext cx="42292" cy="0"/>
            </a:xfrm>
            <a:prstGeom prst="line">
              <a:avLst/>
            </a:prstGeom>
            <a:noFill/>
            <a:ln w="28575" cap="flat" cmpd="sng" algn="ctr">
              <a:solidFill>
                <a:srgbClr val="000000"/>
              </a:solidFill>
              <a:prstDash val="solid"/>
            </a:ln>
            <a:effectLst/>
          </p:spPr>
        </p:cxnSp>
        <p:sp>
          <p:nvSpPr>
            <p:cNvPr id="591" name="TextBox 590">
              <a:extLst>
                <a:ext uri="{FF2B5EF4-FFF2-40B4-BE49-F238E27FC236}">
                  <a16:creationId xmlns:a16="http://schemas.microsoft.com/office/drawing/2014/main" id="{EFC59E43-EDEC-2A82-A48F-1891BE57509E}"/>
                </a:ext>
              </a:extLst>
            </p:cNvPr>
            <p:cNvSpPr txBox="1"/>
            <p:nvPr/>
          </p:nvSpPr>
          <p:spPr>
            <a:xfrm>
              <a:off x="562284" y="3654222"/>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592" name="Straight Connector 591">
              <a:extLst>
                <a:ext uri="{FF2B5EF4-FFF2-40B4-BE49-F238E27FC236}">
                  <a16:creationId xmlns:a16="http://schemas.microsoft.com/office/drawing/2014/main" id="{3BCAFEAF-44CD-91C7-9724-C5E152A85E3D}"/>
                </a:ext>
              </a:extLst>
            </p:cNvPr>
            <p:cNvCxnSpPr/>
            <p:nvPr/>
          </p:nvCxnSpPr>
          <p:spPr>
            <a:xfrm>
              <a:off x="732830" y="3464149"/>
              <a:ext cx="42292" cy="0"/>
            </a:xfrm>
            <a:prstGeom prst="line">
              <a:avLst/>
            </a:prstGeom>
            <a:noFill/>
            <a:ln w="28575" cap="flat" cmpd="sng" algn="ctr">
              <a:solidFill>
                <a:srgbClr val="000000"/>
              </a:solidFill>
              <a:prstDash val="solid"/>
            </a:ln>
            <a:effectLst/>
          </p:spPr>
        </p:cxnSp>
        <p:sp>
          <p:nvSpPr>
            <p:cNvPr id="593" name="TextBox 592">
              <a:extLst>
                <a:ext uri="{FF2B5EF4-FFF2-40B4-BE49-F238E27FC236}">
                  <a16:creationId xmlns:a16="http://schemas.microsoft.com/office/drawing/2014/main" id="{9FB36E50-D92D-5CA5-A0B0-E24AE5562DC1}"/>
                </a:ext>
              </a:extLst>
            </p:cNvPr>
            <p:cNvSpPr txBox="1"/>
            <p:nvPr/>
          </p:nvSpPr>
          <p:spPr>
            <a:xfrm>
              <a:off x="562284" y="3387205"/>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594" name="Straight Connector 593">
              <a:extLst>
                <a:ext uri="{FF2B5EF4-FFF2-40B4-BE49-F238E27FC236}">
                  <a16:creationId xmlns:a16="http://schemas.microsoft.com/office/drawing/2014/main" id="{63302CD3-D371-63D1-9C25-39AF040AD0FA}"/>
                </a:ext>
              </a:extLst>
            </p:cNvPr>
            <p:cNvCxnSpPr/>
            <p:nvPr/>
          </p:nvCxnSpPr>
          <p:spPr>
            <a:xfrm>
              <a:off x="732830" y="3998183"/>
              <a:ext cx="42292" cy="0"/>
            </a:xfrm>
            <a:prstGeom prst="line">
              <a:avLst/>
            </a:prstGeom>
            <a:noFill/>
            <a:ln w="28575" cap="flat" cmpd="sng" algn="ctr">
              <a:solidFill>
                <a:srgbClr val="000000"/>
              </a:solidFill>
              <a:prstDash val="solid"/>
            </a:ln>
            <a:effectLst/>
          </p:spPr>
        </p:cxnSp>
        <p:sp>
          <p:nvSpPr>
            <p:cNvPr id="595" name="TextBox 594">
              <a:extLst>
                <a:ext uri="{FF2B5EF4-FFF2-40B4-BE49-F238E27FC236}">
                  <a16:creationId xmlns:a16="http://schemas.microsoft.com/office/drawing/2014/main" id="{B72BC903-2A4E-F66B-2233-5E3F879AC804}"/>
                </a:ext>
              </a:extLst>
            </p:cNvPr>
            <p:cNvSpPr txBox="1"/>
            <p:nvPr/>
          </p:nvSpPr>
          <p:spPr>
            <a:xfrm>
              <a:off x="562284" y="3921239"/>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596" name="Straight Connector 595">
              <a:extLst>
                <a:ext uri="{FF2B5EF4-FFF2-40B4-BE49-F238E27FC236}">
                  <a16:creationId xmlns:a16="http://schemas.microsoft.com/office/drawing/2014/main" id="{38F16E02-334B-5D02-6FBB-8C793CC77760}"/>
                </a:ext>
              </a:extLst>
            </p:cNvPr>
            <p:cNvCxnSpPr/>
            <p:nvPr/>
          </p:nvCxnSpPr>
          <p:spPr>
            <a:xfrm>
              <a:off x="732830" y="4265200"/>
              <a:ext cx="42292" cy="0"/>
            </a:xfrm>
            <a:prstGeom prst="line">
              <a:avLst/>
            </a:prstGeom>
            <a:noFill/>
            <a:ln w="28575" cap="flat" cmpd="sng" algn="ctr">
              <a:solidFill>
                <a:srgbClr val="000000"/>
              </a:solidFill>
              <a:prstDash val="solid"/>
            </a:ln>
            <a:effectLst/>
          </p:spPr>
        </p:cxnSp>
        <p:sp>
          <p:nvSpPr>
            <p:cNvPr id="597" name="TextBox 596">
              <a:extLst>
                <a:ext uri="{FF2B5EF4-FFF2-40B4-BE49-F238E27FC236}">
                  <a16:creationId xmlns:a16="http://schemas.microsoft.com/office/drawing/2014/main" id="{13787439-A4D5-6E0A-CAA1-C859743BDD70}"/>
                </a:ext>
              </a:extLst>
            </p:cNvPr>
            <p:cNvSpPr txBox="1"/>
            <p:nvPr/>
          </p:nvSpPr>
          <p:spPr>
            <a:xfrm>
              <a:off x="562284" y="418825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598" name="Straight Connector 597">
              <a:extLst>
                <a:ext uri="{FF2B5EF4-FFF2-40B4-BE49-F238E27FC236}">
                  <a16:creationId xmlns:a16="http://schemas.microsoft.com/office/drawing/2014/main" id="{F2EA88BC-6094-1B2C-9781-50FE21179E43}"/>
                </a:ext>
              </a:extLst>
            </p:cNvPr>
            <p:cNvCxnSpPr>
              <a:cxnSpLocks/>
            </p:cNvCxnSpPr>
            <p:nvPr/>
          </p:nvCxnSpPr>
          <p:spPr>
            <a:xfrm>
              <a:off x="732830" y="4532219"/>
              <a:ext cx="42292" cy="0"/>
            </a:xfrm>
            <a:prstGeom prst="line">
              <a:avLst/>
            </a:prstGeom>
            <a:noFill/>
            <a:ln w="28575" cap="flat" cmpd="sng" algn="ctr">
              <a:solidFill>
                <a:srgbClr val="000000"/>
              </a:solidFill>
              <a:prstDash val="solid"/>
            </a:ln>
            <a:effectLst/>
          </p:spPr>
        </p:cxnSp>
        <p:sp>
          <p:nvSpPr>
            <p:cNvPr id="599" name="TextBox 598">
              <a:extLst>
                <a:ext uri="{FF2B5EF4-FFF2-40B4-BE49-F238E27FC236}">
                  <a16:creationId xmlns:a16="http://schemas.microsoft.com/office/drawing/2014/main" id="{FBE06F5A-FE1F-CC47-14FE-E1980BEBFCB6}"/>
                </a:ext>
              </a:extLst>
            </p:cNvPr>
            <p:cNvSpPr txBox="1"/>
            <p:nvPr/>
          </p:nvSpPr>
          <p:spPr>
            <a:xfrm>
              <a:off x="628007" y="4455275"/>
              <a:ext cx="65723"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sp>
          <p:nvSpPr>
            <p:cNvPr id="600" name="TextBox 599">
              <a:extLst>
                <a:ext uri="{FF2B5EF4-FFF2-40B4-BE49-F238E27FC236}">
                  <a16:creationId xmlns:a16="http://schemas.microsoft.com/office/drawing/2014/main" id="{956E1A99-2248-6A97-8043-A82145B20561}"/>
                </a:ext>
              </a:extLst>
            </p:cNvPr>
            <p:cNvSpPr txBox="1"/>
            <p:nvPr/>
          </p:nvSpPr>
          <p:spPr>
            <a:xfrm rot="16200000">
              <a:off x="-986328" y="3101904"/>
              <a:ext cx="2675965" cy="184666"/>
            </a:xfrm>
            <a:prstGeom prst="rect">
              <a:avLst/>
            </a:prstGeom>
            <a:noFill/>
            <a:ln w="28575">
              <a:solidFill>
                <a:schemeClr val="tx1"/>
              </a:solid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OS (%)</a:t>
              </a:r>
            </a:p>
          </p:txBody>
        </p:sp>
        <p:cxnSp>
          <p:nvCxnSpPr>
            <p:cNvPr id="601" name="Straight Connector 600">
              <a:extLst>
                <a:ext uri="{FF2B5EF4-FFF2-40B4-BE49-F238E27FC236}">
                  <a16:creationId xmlns:a16="http://schemas.microsoft.com/office/drawing/2014/main" id="{7B0149F7-7C0E-CC48-45E7-144E884C6E0E}"/>
                </a:ext>
              </a:extLst>
            </p:cNvPr>
            <p:cNvCxnSpPr>
              <a:cxnSpLocks/>
            </p:cNvCxnSpPr>
            <p:nvPr/>
          </p:nvCxnSpPr>
          <p:spPr>
            <a:xfrm rot="5400000">
              <a:off x="752059" y="4553365"/>
              <a:ext cx="42292" cy="0"/>
            </a:xfrm>
            <a:prstGeom prst="line">
              <a:avLst/>
            </a:prstGeom>
            <a:noFill/>
            <a:ln w="28575" cap="flat" cmpd="sng" algn="ctr">
              <a:solidFill>
                <a:srgbClr val="000000"/>
              </a:solidFill>
              <a:prstDash val="solid"/>
            </a:ln>
            <a:effectLst/>
          </p:spPr>
        </p:cxnSp>
        <p:sp>
          <p:nvSpPr>
            <p:cNvPr id="602" name="TextBox 601">
              <a:extLst>
                <a:ext uri="{FF2B5EF4-FFF2-40B4-BE49-F238E27FC236}">
                  <a16:creationId xmlns:a16="http://schemas.microsoft.com/office/drawing/2014/main" id="{9A1603B3-660B-8B91-C8CA-B5121BBEE452}"/>
                </a:ext>
              </a:extLst>
            </p:cNvPr>
            <p:cNvSpPr txBox="1"/>
            <p:nvPr/>
          </p:nvSpPr>
          <p:spPr>
            <a:xfrm>
              <a:off x="744759"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cxnSp>
          <p:nvCxnSpPr>
            <p:cNvPr id="603" name="Straight Connector 602">
              <a:extLst>
                <a:ext uri="{FF2B5EF4-FFF2-40B4-BE49-F238E27FC236}">
                  <a16:creationId xmlns:a16="http://schemas.microsoft.com/office/drawing/2014/main" id="{6837A7D8-3165-A0CE-2A34-0F9B0B5960B4}"/>
                </a:ext>
              </a:extLst>
            </p:cNvPr>
            <p:cNvCxnSpPr>
              <a:cxnSpLocks/>
            </p:cNvCxnSpPr>
            <p:nvPr/>
          </p:nvCxnSpPr>
          <p:spPr>
            <a:xfrm rot="5400000">
              <a:off x="1009234" y="4553365"/>
              <a:ext cx="42292" cy="0"/>
            </a:xfrm>
            <a:prstGeom prst="line">
              <a:avLst/>
            </a:prstGeom>
            <a:noFill/>
            <a:ln w="28575" cap="flat" cmpd="sng" algn="ctr">
              <a:solidFill>
                <a:srgbClr val="000000"/>
              </a:solidFill>
              <a:prstDash val="solid"/>
            </a:ln>
            <a:effectLst/>
          </p:spPr>
        </p:cxnSp>
        <p:sp>
          <p:nvSpPr>
            <p:cNvPr id="604" name="TextBox 603">
              <a:extLst>
                <a:ext uri="{FF2B5EF4-FFF2-40B4-BE49-F238E27FC236}">
                  <a16:creationId xmlns:a16="http://schemas.microsoft.com/office/drawing/2014/main" id="{E4D0DA7B-D0CC-938F-EB86-F7AB731FA402}"/>
                </a:ext>
              </a:extLst>
            </p:cNvPr>
            <p:cNvSpPr txBox="1"/>
            <p:nvPr/>
          </p:nvSpPr>
          <p:spPr>
            <a:xfrm>
              <a:off x="1001934"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a:t>
              </a:r>
            </a:p>
          </p:txBody>
        </p:sp>
        <p:cxnSp>
          <p:nvCxnSpPr>
            <p:cNvPr id="605" name="Straight Connector 604">
              <a:extLst>
                <a:ext uri="{FF2B5EF4-FFF2-40B4-BE49-F238E27FC236}">
                  <a16:creationId xmlns:a16="http://schemas.microsoft.com/office/drawing/2014/main" id="{23D60A8E-89FA-73BB-1A42-0C6FE09A4317}"/>
                </a:ext>
              </a:extLst>
            </p:cNvPr>
            <p:cNvCxnSpPr>
              <a:cxnSpLocks/>
            </p:cNvCxnSpPr>
            <p:nvPr/>
          </p:nvCxnSpPr>
          <p:spPr>
            <a:xfrm rot="5400000">
              <a:off x="1272759" y="4553365"/>
              <a:ext cx="42292" cy="0"/>
            </a:xfrm>
            <a:prstGeom prst="line">
              <a:avLst/>
            </a:prstGeom>
            <a:noFill/>
            <a:ln w="28575" cap="flat" cmpd="sng" algn="ctr">
              <a:solidFill>
                <a:srgbClr val="000000"/>
              </a:solidFill>
              <a:prstDash val="solid"/>
            </a:ln>
            <a:effectLst/>
          </p:spPr>
        </p:cxnSp>
        <p:sp>
          <p:nvSpPr>
            <p:cNvPr id="606" name="TextBox 605">
              <a:extLst>
                <a:ext uri="{FF2B5EF4-FFF2-40B4-BE49-F238E27FC236}">
                  <a16:creationId xmlns:a16="http://schemas.microsoft.com/office/drawing/2014/main" id="{EE250D1F-3CED-5340-852A-1650990788D2}"/>
                </a:ext>
              </a:extLst>
            </p:cNvPr>
            <p:cNvSpPr txBox="1"/>
            <p:nvPr/>
          </p:nvSpPr>
          <p:spPr>
            <a:xfrm>
              <a:off x="123259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607" name="Straight Connector 606">
              <a:extLst>
                <a:ext uri="{FF2B5EF4-FFF2-40B4-BE49-F238E27FC236}">
                  <a16:creationId xmlns:a16="http://schemas.microsoft.com/office/drawing/2014/main" id="{E5A3CE6C-D0D6-B27E-EF24-D0B22C2C03F2}"/>
                </a:ext>
              </a:extLst>
            </p:cNvPr>
            <p:cNvCxnSpPr>
              <a:cxnSpLocks/>
            </p:cNvCxnSpPr>
            <p:nvPr/>
          </p:nvCxnSpPr>
          <p:spPr>
            <a:xfrm rot="5400000">
              <a:off x="1529934" y="4553365"/>
              <a:ext cx="42292" cy="0"/>
            </a:xfrm>
            <a:prstGeom prst="line">
              <a:avLst/>
            </a:prstGeom>
            <a:noFill/>
            <a:ln w="28575" cap="flat" cmpd="sng" algn="ctr">
              <a:solidFill>
                <a:srgbClr val="000000"/>
              </a:solidFill>
              <a:prstDash val="solid"/>
            </a:ln>
            <a:effectLst/>
          </p:spPr>
        </p:cxnSp>
        <p:sp>
          <p:nvSpPr>
            <p:cNvPr id="608" name="TextBox 607">
              <a:extLst>
                <a:ext uri="{FF2B5EF4-FFF2-40B4-BE49-F238E27FC236}">
                  <a16:creationId xmlns:a16="http://schemas.microsoft.com/office/drawing/2014/main" id="{4E795D84-B972-AC22-647C-2D452FE5CC0D}"/>
                </a:ext>
              </a:extLst>
            </p:cNvPr>
            <p:cNvSpPr txBox="1"/>
            <p:nvPr/>
          </p:nvSpPr>
          <p:spPr>
            <a:xfrm>
              <a:off x="14897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15</a:t>
              </a:r>
            </a:p>
          </p:txBody>
        </p:sp>
        <p:cxnSp>
          <p:nvCxnSpPr>
            <p:cNvPr id="609" name="Straight Connector 608">
              <a:extLst>
                <a:ext uri="{FF2B5EF4-FFF2-40B4-BE49-F238E27FC236}">
                  <a16:creationId xmlns:a16="http://schemas.microsoft.com/office/drawing/2014/main" id="{CCFF4585-0CC8-AD7E-A1CF-92B80C573B5A}"/>
                </a:ext>
              </a:extLst>
            </p:cNvPr>
            <p:cNvCxnSpPr>
              <a:cxnSpLocks/>
            </p:cNvCxnSpPr>
            <p:nvPr/>
          </p:nvCxnSpPr>
          <p:spPr>
            <a:xfrm rot="5400000">
              <a:off x="1796634" y="4553365"/>
              <a:ext cx="42292" cy="0"/>
            </a:xfrm>
            <a:prstGeom prst="line">
              <a:avLst/>
            </a:prstGeom>
            <a:noFill/>
            <a:ln w="28575" cap="flat" cmpd="sng" algn="ctr">
              <a:solidFill>
                <a:srgbClr val="000000"/>
              </a:solidFill>
              <a:prstDash val="solid"/>
            </a:ln>
            <a:effectLst/>
          </p:spPr>
        </p:cxnSp>
        <p:sp>
          <p:nvSpPr>
            <p:cNvPr id="610" name="TextBox 609">
              <a:extLst>
                <a:ext uri="{FF2B5EF4-FFF2-40B4-BE49-F238E27FC236}">
                  <a16:creationId xmlns:a16="http://schemas.microsoft.com/office/drawing/2014/main" id="{A6332ABB-573F-BBDA-98D9-046DBEB6DC07}"/>
                </a:ext>
              </a:extLst>
            </p:cNvPr>
            <p:cNvSpPr txBox="1"/>
            <p:nvPr/>
          </p:nvSpPr>
          <p:spPr>
            <a:xfrm>
              <a:off x="17564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611" name="Straight Connector 610">
              <a:extLst>
                <a:ext uri="{FF2B5EF4-FFF2-40B4-BE49-F238E27FC236}">
                  <a16:creationId xmlns:a16="http://schemas.microsoft.com/office/drawing/2014/main" id="{18CF3F61-31B9-ED2B-535F-07881A19285F}"/>
                </a:ext>
              </a:extLst>
            </p:cNvPr>
            <p:cNvCxnSpPr>
              <a:cxnSpLocks/>
            </p:cNvCxnSpPr>
            <p:nvPr/>
          </p:nvCxnSpPr>
          <p:spPr>
            <a:xfrm rot="5400000">
              <a:off x="2053809" y="4553365"/>
              <a:ext cx="42292" cy="0"/>
            </a:xfrm>
            <a:prstGeom prst="line">
              <a:avLst/>
            </a:prstGeom>
            <a:noFill/>
            <a:ln w="28575" cap="flat" cmpd="sng" algn="ctr">
              <a:solidFill>
                <a:srgbClr val="000000"/>
              </a:solidFill>
              <a:prstDash val="solid"/>
            </a:ln>
            <a:effectLst/>
          </p:spPr>
        </p:cxnSp>
        <p:sp>
          <p:nvSpPr>
            <p:cNvPr id="612" name="TextBox 611">
              <a:extLst>
                <a:ext uri="{FF2B5EF4-FFF2-40B4-BE49-F238E27FC236}">
                  <a16:creationId xmlns:a16="http://schemas.microsoft.com/office/drawing/2014/main" id="{742618E8-E967-A03C-0C45-2CBE0424F9C4}"/>
                </a:ext>
              </a:extLst>
            </p:cNvPr>
            <p:cNvSpPr txBox="1"/>
            <p:nvPr/>
          </p:nvSpPr>
          <p:spPr>
            <a:xfrm>
              <a:off x="20136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25</a:t>
              </a:r>
            </a:p>
          </p:txBody>
        </p:sp>
        <p:cxnSp>
          <p:nvCxnSpPr>
            <p:cNvPr id="613" name="Straight Connector 612">
              <a:extLst>
                <a:ext uri="{FF2B5EF4-FFF2-40B4-BE49-F238E27FC236}">
                  <a16:creationId xmlns:a16="http://schemas.microsoft.com/office/drawing/2014/main" id="{FA6C80E9-BABE-D386-831A-1405D72C8269}"/>
                </a:ext>
              </a:extLst>
            </p:cNvPr>
            <p:cNvCxnSpPr>
              <a:cxnSpLocks/>
            </p:cNvCxnSpPr>
            <p:nvPr/>
          </p:nvCxnSpPr>
          <p:spPr>
            <a:xfrm rot="5400000">
              <a:off x="2317334" y="4553365"/>
              <a:ext cx="42292" cy="0"/>
            </a:xfrm>
            <a:prstGeom prst="line">
              <a:avLst/>
            </a:prstGeom>
            <a:noFill/>
            <a:ln w="28575" cap="flat" cmpd="sng" algn="ctr">
              <a:solidFill>
                <a:srgbClr val="000000"/>
              </a:solidFill>
              <a:prstDash val="solid"/>
            </a:ln>
            <a:effectLst/>
          </p:spPr>
        </p:cxnSp>
        <p:sp>
          <p:nvSpPr>
            <p:cNvPr id="614" name="TextBox 613">
              <a:extLst>
                <a:ext uri="{FF2B5EF4-FFF2-40B4-BE49-F238E27FC236}">
                  <a16:creationId xmlns:a16="http://schemas.microsoft.com/office/drawing/2014/main" id="{96FFD828-31CD-1B53-F644-382E95ADD279}"/>
                </a:ext>
              </a:extLst>
            </p:cNvPr>
            <p:cNvSpPr txBox="1"/>
            <p:nvPr/>
          </p:nvSpPr>
          <p:spPr>
            <a:xfrm>
              <a:off x="22771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615" name="Straight Connector 614">
              <a:extLst>
                <a:ext uri="{FF2B5EF4-FFF2-40B4-BE49-F238E27FC236}">
                  <a16:creationId xmlns:a16="http://schemas.microsoft.com/office/drawing/2014/main" id="{BF91453E-BA53-DFE0-EC48-B47DE2A58359}"/>
                </a:ext>
              </a:extLst>
            </p:cNvPr>
            <p:cNvCxnSpPr>
              <a:cxnSpLocks/>
            </p:cNvCxnSpPr>
            <p:nvPr/>
          </p:nvCxnSpPr>
          <p:spPr>
            <a:xfrm rot="5400000">
              <a:off x="2574509" y="4553365"/>
              <a:ext cx="42292" cy="0"/>
            </a:xfrm>
            <a:prstGeom prst="line">
              <a:avLst/>
            </a:prstGeom>
            <a:noFill/>
            <a:ln w="28575" cap="flat" cmpd="sng" algn="ctr">
              <a:solidFill>
                <a:srgbClr val="000000"/>
              </a:solidFill>
              <a:prstDash val="solid"/>
            </a:ln>
            <a:effectLst/>
          </p:spPr>
        </p:cxnSp>
        <p:sp>
          <p:nvSpPr>
            <p:cNvPr id="616" name="TextBox 615">
              <a:extLst>
                <a:ext uri="{FF2B5EF4-FFF2-40B4-BE49-F238E27FC236}">
                  <a16:creationId xmlns:a16="http://schemas.microsoft.com/office/drawing/2014/main" id="{F0B6F063-8202-270F-D75E-463A16C3E8B5}"/>
                </a:ext>
              </a:extLst>
            </p:cNvPr>
            <p:cNvSpPr txBox="1"/>
            <p:nvPr/>
          </p:nvSpPr>
          <p:spPr>
            <a:xfrm>
              <a:off x="25343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35</a:t>
              </a:r>
            </a:p>
          </p:txBody>
        </p:sp>
        <p:cxnSp>
          <p:nvCxnSpPr>
            <p:cNvPr id="617" name="Straight Connector 616">
              <a:extLst>
                <a:ext uri="{FF2B5EF4-FFF2-40B4-BE49-F238E27FC236}">
                  <a16:creationId xmlns:a16="http://schemas.microsoft.com/office/drawing/2014/main" id="{05422EE4-2AB6-07AC-D564-37EE8AFC7550}"/>
                </a:ext>
              </a:extLst>
            </p:cNvPr>
            <p:cNvCxnSpPr>
              <a:cxnSpLocks/>
            </p:cNvCxnSpPr>
            <p:nvPr/>
          </p:nvCxnSpPr>
          <p:spPr>
            <a:xfrm rot="5400000">
              <a:off x="2838034" y="4553365"/>
              <a:ext cx="42292" cy="0"/>
            </a:xfrm>
            <a:prstGeom prst="line">
              <a:avLst/>
            </a:prstGeom>
            <a:noFill/>
            <a:ln w="28575" cap="flat" cmpd="sng" algn="ctr">
              <a:solidFill>
                <a:srgbClr val="000000"/>
              </a:solidFill>
              <a:prstDash val="solid"/>
            </a:ln>
            <a:effectLst/>
          </p:spPr>
        </p:cxnSp>
        <p:sp>
          <p:nvSpPr>
            <p:cNvPr id="618" name="TextBox 617">
              <a:extLst>
                <a:ext uri="{FF2B5EF4-FFF2-40B4-BE49-F238E27FC236}">
                  <a16:creationId xmlns:a16="http://schemas.microsoft.com/office/drawing/2014/main" id="{21A1697A-81A1-EEF6-0FD9-4DA5A2CA043C}"/>
                </a:ext>
              </a:extLst>
            </p:cNvPr>
            <p:cNvSpPr txBox="1"/>
            <p:nvPr/>
          </p:nvSpPr>
          <p:spPr>
            <a:xfrm>
              <a:off x="27978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619" name="Straight Connector 618">
              <a:extLst>
                <a:ext uri="{FF2B5EF4-FFF2-40B4-BE49-F238E27FC236}">
                  <a16:creationId xmlns:a16="http://schemas.microsoft.com/office/drawing/2014/main" id="{90BBE66B-C563-CE71-2454-1AD81DC9E5FC}"/>
                </a:ext>
              </a:extLst>
            </p:cNvPr>
            <p:cNvCxnSpPr>
              <a:cxnSpLocks/>
            </p:cNvCxnSpPr>
            <p:nvPr/>
          </p:nvCxnSpPr>
          <p:spPr>
            <a:xfrm rot="5400000">
              <a:off x="3095209" y="4553365"/>
              <a:ext cx="42292" cy="0"/>
            </a:xfrm>
            <a:prstGeom prst="line">
              <a:avLst/>
            </a:prstGeom>
            <a:noFill/>
            <a:ln w="28575" cap="flat" cmpd="sng" algn="ctr">
              <a:solidFill>
                <a:srgbClr val="000000"/>
              </a:solidFill>
              <a:prstDash val="solid"/>
            </a:ln>
            <a:effectLst/>
          </p:spPr>
        </p:cxnSp>
        <p:sp>
          <p:nvSpPr>
            <p:cNvPr id="620" name="TextBox 619">
              <a:extLst>
                <a:ext uri="{FF2B5EF4-FFF2-40B4-BE49-F238E27FC236}">
                  <a16:creationId xmlns:a16="http://schemas.microsoft.com/office/drawing/2014/main" id="{CD3C35B4-451E-CBAF-8BA4-2261FEE2B146}"/>
                </a:ext>
              </a:extLst>
            </p:cNvPr>
            <p:cNvSpPr txBox="1"/>
            <p:nvPr/>
          </p:nvSpPr>
          <p:spPr>
            <a:xfrm>
              <a:off x="30550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45</a:t>
              </a:r>
            </a:p>
          </p:txBody>
        </p:sp>
        <p:cxnSp>
          <p:nvCxnSpPr>
            <p:cNvPr id="621" name="Straight Connector 620">
              <a:extLst>
                <a:ext uri="{FF2B5EF4-FFF2-40B4-BE49-F238E27FC236}">
                  <a16:creationId xmlns:a16="http://schemas.microsoft.com/office/drawing/2014/main" id="{E121E7D5-5E36-4B91-9289-52F9CBD26E08}"/>
                </a:ext>
              </a:extLst>
            </p:cNvPr>
            <p:cNvCxnSpPr>
              <a:cxnSpLocks/>
            </p:cNvCxnSpPr>
            <p:nvPr/>
          </p:nvCxnSpPr>
          <p:spPr>
            <a:xfrm rot="5400000">
              <a:off x="3361909" y="4553365"/>
              <a:ext cx="42292" cy="0"/>
            </a:xfrm>
            <a:prstGeom prst="line">
              <a:avLst/>
            </a:prstGeom>
            <a:noFill/>
            <a:ln w="28575" cap="flat" cmpd="sng" algn="ctr">
              <a:solidFill>
                <a:srgbClr val="000000"/>
              </a:solidFill>
              <a:prstDash val="solid"/>
            </a:ln>
            <a:effectLst/>
          </p:spPr>
        </p:cxnSp>
        <p:sp>
          <p:nvSpPr>
            <p:cNvPr id="622" name="TextBox 621">
              <a:extLst>
                <a:ext uri="{FF2B5EF4-FFF2-40B4-BE49-F238E27FC236}">
                  <a16:creationId xmlns:a16="http://schemas.microsoft.com/office/drawing/2014/main" id="{7CCA12DD-6375-F66C-2878-FDC62D030209}"/>
                </a:ext>
              </a:extLst>
            </p:cNvPr>
            <p:cNvSpPr txBox="1"/>
            <p:nvPr/>
          </p:nvSpPr>
          <p:spPr>
            <a:xfrm>
              <a:off x="33217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623" name="Straight Connector 622">
              <a:extLst>
                <a:ext uri="{FF2B5EF4-FFF2-40B4-BE49-F238E27FC236}">
                  <a16:creationId xmlns:a16="http://schemas.microsoft.com/office/drawing/2014/main" id="{BB5E3551-B830-7637-C46F-7B92E0B415E7}"/>
                </a:ext>
              </a:extLst>
            </p:cNvPr>
            <p:cNvCxnSpPr>
              <a:cxnSpLocks/>
            </p:cNvCxnSpPr>
            <p:nvPr/>
          </p:nvCxnSpPr>
          <p:spPr>
            <a:xfrm rot="5400000">
              <a:off x="3619084" y="4553365"/>
              <a:ext cx="42292" cy="0"/>
            </a:xfrm>
            <a:prstGeom prst="line">
              <a:avLst/>
            </a:prstGeom>
            <a:noFill/>
            <a:ln w="28575" cap="flat" cmpd="sng" algn="ctr">
              <a:solidFill>
                <a:srgbClr val="000000"/>
              </a:solidFill>
              <a:prstDash val="solid"/>
            </a:ln>
            <a:effectLst/>
          </p:spPr>
        </p:cxnSp>
        <p:sp>
          <p:nvSpPr>
            <p:cNvPr id="624" name="TextBox 623">
              <a:extLst>
                <a:ext uri="{FF2B5EF4-FFF2-40B4-BE49-F238E27FC236}">
                  <a16:creationId xmlns:a16="http://schemas.microsoft.com/office/drawing/2014/main" id="{BCD5A892-3845-1483-F545-431FCC9854A4}"/>
                </a:ext>
              </a:extLst>
            </p:cNvPr>
            <p:cNvSpPr txBox="1"/>
            <p:nvPr/>
          </p:nvSpPr>
          <p:spPr>
            <a:xfrm>
              <a:off x="357892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55</a:t>
              </a:r>
            </a:p>
          </p:txBody>
        </p:sp>
        <p:cxnSp>
          <p:nvCxnSpPr>
            <p:cNvPr id="625" name="Straight Connector 624">
              <a:extLst>
                <a:ext uri="{FF2B5EF4-FFF2-40B4-BE49-F238E27FC236}">
                  <a16:creationId xmlns:a16="http://schemas.microsoft.com/office/drawing/2014/main" id="{8769BBA1-C1D5-EAFB-343B-0355448755AA}"/>
                </a:ext>
              </a:extLst>
            </p:cNvPr>
            <p:cNvCxnSpPr>
              <a:cxnSpLocks/>
            </p:cNvCxnSpPr>
            <p:nvPr/>
          </p:nvCxnSpPr>
          <p:spPr>
            <a:xfrm rot="5400000">
              <a:off x="3879434" y="4553365"/>
              <a:ext cx="42292" cy="0"/>
            </a:xfrm>
            <a:prstGeom prst="line">
              <a:avLst/>
            </a:prstGeom>
            <a:noFill/>
            <a:ln w="28575" cap="flat" cmpd="sng" algn="ctr">
              <a:solidFill>
                <a:srgbClr val="000000"/>
              </a:solidFill>
              <a:prstDash val="solid"/>
            </a:ln>
            <a:effectLst/>
          </p:spPr>
        </p:cxnSp>
        <p:sp>
          <p:nvSpPr>
            <p:cNvPr id="626" name="TextBox 625">
              <a:extLst>
                <a:ext uri="{FF2B5EF4-FFF2-40B4-BE49-F238E27FC236}">
                  <a16:creationId xmlns:a16="http://schemas.microsoft.com/office/drawing/2014/main" id="{6C36DA67-5CAA-2A12-02DD-2F06364032FB}"/>
                </a:ext>
              </a:extLst>
            </p:cNvPr>
            <p:cNvSpPr txBox="1"/>
            <p:nvPr/>
          </p:nvSpPr>
          <p:spPr>
            <a:xfrm>
              <a:off x="38392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sp>
          <p:nvSpPr>
            <p:cNvPr id="627" name="TextBox 626">
              <a:extLst>
                <a:ext uri="{FF2B5EF4-FFF2-40B4-BE49-F238E27FC236}">
                  <a16:creationId xmlns:a16="http://schemas.microsoft.com/office/drawing/2014/main" id="{DA30E95E-BADC-EE1F-0CC2-99936B2F035B}"/>
                </a:ext>
              </a:extLst>
            </p:cNvPr>
            <p:cNvSpPr txBox="1"/>
            <p:nvPr/>
          </p:nvSpPr>
          <p:spPr>
            <a:xfrm>
              <a:off x="773205" y="4768763"/>
              <a:ext cx="3127375" cy="184666"/>
            </a:xfrm>
            <a:prstGeom prst="rect">
              <a:avLst/>
            </a:prstGeom>
            <a:noFill/>
            <a:ln w="28575">
              <a:solidFill>
                <a:schemeClr val="tx1"/>
              </a:solid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Mo</a:t>
              </a:r>
            </a:p>
          </p:txBody>
        </p:sp>
      </p:grpSp>
      <p:grpSp>
        <p:nvGrpSpPr>
          <p:cNvPr id="628" name="Group 627">
            <a:extLst>
              <a:ext uri="{FF2B5EF4-FFF2-40B4-BE49-F238E27FC236}">
                <a16:creationId xmlns:a16="http://schemas.microsoft.com/office/drawing/2014/main" id="{B75DC2D2-F98F-EBFF-9C77-86176E3D37DE}"/>
              </a:ext>
            </a:extLst>
          </p:cNvPr>
          <p:cNvGrpSpPr/>
          <p:nvPr/>
        </p:nvGrpSpPr>
        <p:grpSpPr>
          <a:xfrm>
            <a:off x="259322" y="1898914"/>
            <a:ext cx="3711397" cy="3168329"/>
            <a:chOff x="259322" y="1785100"/>
            <a:chExt cx="3711397" cy="3168329"/>
          </a:xfrm>
        </p:grpSpPr>
        <p:sp>
          <p:nvSpPr>
            <p:cNvPr id="629" name="Freeform 1623">
              <a:extLst>
                <a:ext uri="{FF2B5EF4-FFF2-40B4-BE49-F238E27FC236}">
                  <a16:creationId xmlns:a16="http://schemas.microsoft.com/office/drawing/2014/main" id="{9966AB3B-4419-F771-D303-05838B61521F}"/>
                </a:ext>
              </a:extLst>
            </p:cNvPr>
            <p:cNvSpPr/>
            <p:nvPr/>
          </p:nvSpPr>
          <p:spPr>
            <a:xfrm>
              <a:off x="773205" y="1856254"/>
              <a:ext cx="3133165" cy="267596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cxnSp>
          <p:nvCxnSpPr>
            <p:cNvPr id="630" name="Straight Connector 629">
              <a:extLst>
                <a:ext uri="{FF2B5EF4-FFF2-40B4-BE49-F238E27FC236}">
                  <a16:creationId xmlns:a16="http://schemas.microsoft.com/office/drawing/2014/main" id="{AF0EEBEC-D4D8-C682-57D8-85AB93BBEEBE}"/>
                </a:ext>
              </a:extLst>
            </p:cNvPr>
            <p:cNvCxnSpPr/>
            <p:nvPr/>
          </p:nvCxnSpPr>
          <p:spPr>
            <a:xfrm>
              <a:off x="732830" y="1862044"/>
              <a:ext cx="42292" cy="0"/>
            </a:xfrm>
            <a:prstGeom prst="line">
              <a:avLst/>
            </a:prstGeom>
            <a:noFill/>
            <a:ln w="28575" cap="flat" cmpd="sng" algn="ctr">
              <a:solidFill>
                <a:srgbClr val="000000"/>
              </a:solidFill>
              <a:prstDash val="solid"/>
            </a:ln>
            <a:effectLst/>
          </p:spPr>
        </p:cxnSp>
        <p:sp>
          <p:nvSpPr>
            <p:cNvPr id="631" name="TextBox 630">
              <a:extLst>
                <a:ext uri="{FF2B5EF4-FFF2-40B4-BE49-F238E27FC236}">
                  <a16:creationId xmlns:a16="http://schemas.microsoft.com/office/drawing/2014/main" id="{5F3C86B6-BF22-7ACD-DBF1-B0C86AA69058}"/>
                </a:ext>
              </a:extLst>
            </p:cNvPr>
            <p:cNvSpPr txBox="1"/>
            <p:nvPr/>
          </p:nvSpPr>
          <p:spPr>
            <a:xfrm>
              <a:off x="496560" y="1785100"/>
              <a:ext cx="197170"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100</a:t>
              </a:r>
            </a:p>
          </p:txBody>
        </p:sp>
        <p:cxnSp>
          <p:nvCxnSpPr>
            <p:cNvPr id="632" name="Straight Connector 631">
              <a:extLst>
                <a:ext uri="{FF2B5EF4-FFF2-40B4-BE49-F238E27FC236}">
                  <a16:creationId xmlns:a16="http://schemas.microsoft.com/office/drawing/2014/main" id="{85BAC1B9-DD17-C773-4E58-334ED1D43E84}"/>
                </a:ext>
              </a:extLst>
            </p:cNvPr>
            <p:cNvCxnSpPr/>
            <p:nvPr/>
          </p:nvCxnSpPr>
          <p:spPr>
            <a:xfrm>
              <a:off x="732830" y="2129062"/>
              <a:ext cx="42292" cy="0"/>
            </a:xfrm>
            <a:prstGeom prst="line">
              <a:avLst/>
            </a:prstGeom>
            <a:noFill/>
            <a:ln w="28575" cap="flat" cmpd="sng" algn="ctr">
              <a:solidFill>
                <a:srgbClr val="000000"/>
              </a:solidFill>
              <a:prstDash val="solid"/>
            </a:ln>
            <a:effectLst/>
          </p:spPr>
        </p:cxnSp>
        <p:sp>
          <p:nvSpPr>
            <p:cNvPr id="633" name="TextBox 632">
              <a:extLst>
                <a:ext uri="{FF2B5EF4-FFF2-40B4-BE49-F238E27FC236}">
                  <a16:creationId xmlns:a16="http://schemas.microsoft.com/office/drawing/2014/main" id="{9FDE70A5-990B-6C8E-CBCF-0E8B8092495B}"/>
                </a:ext>
              </a:extLst>
            </p:cNvPr>
            <p:cNvSpPr txBox="1"/>
            <p:nvPr/>
          </p:nvSpPr>
          <p:spPr>
            <a:xfrm>
              <a:off x="562284" y="205211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90</a:t>
              </a:r>
            </a:p>
          </p:txBody>
        </p:sp>
        <p:cxnSp>
          <p:nvCxnSpPr>
            <p:cNvPr id="634" name="Straight Connector 633">
              <a:extLst>
                <a:ext uri="{FF2B5EF4-FFF2-40B4-BE49-F238E27FC236}">
                  <a16:creationId xmlns:a16="http://schemas.microsoft.com/office/drawing/2014/main" id="{2A94EC6E-67FB-7084-DCB2-A53A9A4CEAD7}"/>
                </a:ext>
              </a:extLst>
            </p:cNvPr>
            <p:cNvCxnSpPr/>
            <p:nvPr/>
          </p:nvCxnSpPr>
          <p:spPr>
            <a:xfrm>
              <a:off x="732830" y="2396080"/>
              <a:ext cx="42292" cy="0"/>
            </a:xfrm>
            <a:prstGeom prst="line">
              <a:avLst/>
            </a:prstGeom>
            <a:noFill/>
            <a:ln w="28575" cap="flat" cmpd="sng" algn="ctr">
              <a:solidFill>
                <a:srgbClr val="000000"/>
              </a:solidFill>
              <a:prstDash val="solid"/>
            </a:ln>
            <a:effectLst/>
          </p:spPr>
        </p:cxnSp>
        <p:sp>
          <p:nvSpPr>
            <p:cNvPr id="635" name="TextBox 634">
              <a:extLst>
                <a:ext uri="{FF2B5EF4-FFF2-40B4-BE49-F238E27FC236}">
                  <a16:creationId xmlns:a16="http://schemas.microsoft.com/office/drawing/2014/main" id="{EF251059-713B-FC0F-A8B6-16DB586B44AB}"/>
                </a:ext>
              </a:extLst>
            </p:cNvPr>
            <p:cNvSpPr txBox="1"/>
            <p:nvPr/>
          </p:nvSpPr>
          <p:spPr>
            <a:xfrm>
              <a:off x="562284" y="231913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80</a:t>
              </a:r>
            </a:p>
          </p:txBody>
        </p:sp>
        <p:cxnSp>
          <p:nvCxnSpPr>
            <p:cNvPr id="636" name="Straight Connector 635">
              <a:extLst>
                <a:ext uri="{FF2B5EF4-FFF2-40B4-BE49-F238E27FC236}">
                  <a16:creationId xmlns:a16="http://schemas.microsoft.com/office/drawing/2014/main" id="{BF09AF2F-E276-60B2-992C-3FF35D2F9915}"/>
                </a:ext>
              </a:extLst>
            </p:cNvPr>
            <p:cNvCxnSpPr/>
            <p:nvPr/>
          </p:nvCxnSpPr>
          <p:spPr>
            <a:xfrm>
              <a:off x="732830" y="2663098"/>
              <a:ext cx="42292" cy="0"/>
            </a:xfrm>
            <a:prstGeom prst="line">
              <a:avLst/>
            </a:prstGeom>
            <a:noFill/>
            <a:ln w="28575" cap="flat" cmpd="sng" algn="ctr">
              <a:solidFill>
                <a:srgbClr val="000000"/>
              </a:solidFill>
              <a:prstDash val="solid"/>
            </a:ln>
            <a:effectLst/>
          </p:spPr>
        </p:cxnSp>
        <p:sp>
          <p:nvSpPr>
            <p:cNvPr id="637" name="TextBox 636">
              <a:extLst>
                <a:ext uri="{FF2B5EF4-FFF2-40B4-BE49-F238E27FC236}">
                  <a16:creationId xmlns:a16="http://schemas.microsoft.com/office/drawing/2014/main" id="{BB991BD7-4CE9-74E2-C350-C40C5A9E367E}"/>
                </a:ext>
              </a:extLst>
            </p:cNvPr>
            <p:cNvSpPr txBox="1"/>
            <p:nvPr/>
          </p:nvSpPr>
          <p:spPr>
            <a:xfrm>
              <a:off x="562284" y="2586154"/>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70</a:t>
              </a:r>
            </a:p>
          </p:txBody>
        </p:sp>
        <p:cxnSp>
          <p:nvCxnSpPr>
            <p:cNvPr id="638" name="Straight Connector 637">
              <a:extLst>
                <a:ext uri="{FF2B5EF4-FFF2-40B4-BE49-F238E27FC236}">
                  <a16:creationId xmlns:a16="http://schemas.microsoft.com/office/drawing/2014/main" id="{FF567B17-374C-1A0E-B1B4-2BCD592EB06A}"/>
                </a:ext>
              </a:extLst>
            </p:cNvPr>
            <p:cNvCxnSpPr/>
            <p:nvPr/>
          </p:nvCxnSpPr>
          <p:spPr>
            <a:xfrm>
              <a:off x="732830" y="2930115"/>
              <a:ext cx="42292" cy="0"/>
            </a:xfrm>
            <a:prstGeom prst="line">
              <a:avLst/>
            </a:prstGeom>
            <a:noFill/>
            <a:ln w="28575" cap="flat" cmpd="sng" algn="ctr">
              <a:solidFill>
                <a:srgbClr val="000000"/>
              </a:solidFill>
              <a:prstDash val="solid"/>
            </a:ln>
            <a:effectLst/>
          </p:spPr>
        </p:cxnSp>
        <p:sp>
          <p:nvSpPr>
            <p:cNvPr id="639" name="TextBox 638">
              <a:extLst>
                <a:ext uri="{FF2B5EF4-FFF2-40B4-BE49-F238E27FC236}">
                  <a16:creationId xmlns:a16="http://schemas.microsoft.com/office/drawing/2014/main" id="{29016805-5C68-3A87-06BE-7E1FE70DFB21}"/>
                </a:ext>
              </a:extLst>
            </p:cNvPr>
            <p:cNvSpPr txBox="1"/>
            <p:nvPr/>
          </p:nvSpPr>
          <p:spPr>
            <a:xfrm>
              <a:off x="562284" y="2853171"/>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cxnSp>
          <p:nvCxnSpPr>
            <p:cNvPr id="640" name="Straight Connector 639">
              <a:extLst>
                <a:ext uri="{FF2B5EF4-FFF2-40B4-BE49-F238E27FC236}">
                  <a16:creationId xmlns:a16="http://schemas.microsoft.com/office/drawing/2014/main" id="{960232B7-5A80-7D93-D156-F736B44C7BEB}"/>
                </a:ext>
              </a:extLst>
            </p:cNvPr>
            <p:cNvCxnSpPr/>
            <p:nvPr/>
          </p:nvCxnSpPr>
          <p:spPr>
            <a:xfrm>
              <a:off x="732830" y="3197132"/>
              <a:ext cx="42292" cy="0"/>
            </a:xfrm>
            <a:prstGeom prst="line">
              <a:avLst/>
            </a:prstGeom>
            <a:noFill/>
            <a:ln w="28575" cap="flat" cmpd="sng" algn="ctr">
              <a:solidFill>
                <a:srgbClr val="000000"/>
              </a:solidFill>
              <a:prstDash val="solid"/>
            </a:ln>
            <a:effectLst/>
          </p:spPr>
        </p:cxnSp>
        <p:sp>
          <p:nvSpPr>
            <p:cNvPr id="641" name="TextBox 640">
              <a:extLst>
                <a:ext uri="{FF2B5EF4-FFF2-40B4-BE49-F238E27FC236}">
                  <a16:creationId xmlns:a16="http://schemas.microsoft.com/office/drawing/2014/main" id="{914EC41B-4123-8164-3861-A5ADD51B2172}"/>
                </a:ext>
              </a:extLst>
            </p:cNvPr>
            <p:cNvSpPr txBox="1"/>
            <p:nvPr/>
          </p:nvSpPr>
          <p:spPr>
            <a:xfrm>
              <a:off x="562284" y="312018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642" name="Straight Connector 641">
              <a:extLst>
                <a:ext uri="{FF2B5EF4-FFF2-40B4-BE49-F238E27FC236}">
                  <a16:creationId xmlns:a16="http://schemas.microsoft.com/office/drawing/2014/main" id="{0C982063-716B-614F-D215-63F875380EAD}"/>
                </a:ext>
              </a:extLst>
            </p:cNvPr>
            <p:cNvCxnSpPr/>
            <p:nvPr/>
          </p:nvCxnSpPr>
          <p:spPr>
            <a:xfrm>
              <a:off x="732830" y="3731166"/>
              <a:ext cx="42292" cy="0"/>
            </a:xfrm>
            <a:prstGeom prst="line">
              <a:avLst/>
            </a:prstGeom>
            <a:noFill/>
            <a:ln w="28575" cap="flat" cmpd="sng" algn="ctr">
              <a:solidFill>
                <a:srgbClr val="000000"/>
              </a:solidFill>
              <a:prstDash val="solid"/>
            </a:ln>
            <a:effectLst/>
          </p:spPr>
        </p:cxnSp>
        <p:sp>
          <p:nvSpPr>
            <p:cNvPr id="643" name="TextBox 642">
              <a:extLst>
                <a:ext uri="{FF2B5EF4-FFF2-40B4-BE49-F238E27FC236}">
                  <a16:creationId xmlns:a16="http://schemas.microsoft.com/office/drawing/2014/main" id="{D22AAD63-C878-DA18-51AA-695C1E030A04}"/>
                </a:ext>
              </a:extLst>
            </p:cNvPr>
            <p:cNvSpPr txBox="1"/>
            <p:nvPr/>
          </p:nvSpPr>
          <p:spPr>
            <a:xfrm>
              <a:off x="562284" y="3654222"/>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644" name="Straight Connector 643">
              <a:extLst>
                <a:ext uri="{FF2B5EF4-FFF2-40B4-BE49-F238E27FC236}">
                  <a16:creationId xmlns:a16="http://schemas.microsoft.com/office/drawing/2014/main" id="{B13FF422-9F7C-5498-1566-E5B7C10AAEBC}"/>
                </a:ext>
              </a:extLst>
            </p:cNvPr>
            <p:cNvCxnSpPr/>
            <p:nvPr/>
          </p:nvCxnSpPr>
          <p:spPr>
            <a:xfrm>
              <a:off x="732830" y="3464149"/>
              <a:ext cx="42292" cy="0"/>
            </a:xfrm>
            <a:prstGeom prst="line">
              <a:avLst/>
            </a:prstGeom>
            <a:noFill/>
            <a:ln w="28575" cap="flat" cmpd="sng" algn="ctr">
              <a:solidFill>
                <a:srgbClr val="000000"/>
              </a:solidFill>
              <a:prstDash val="solid"/>
            </a:ln>
            <a:effectLst/>
          </p:spPr>
        </p:cxnSp>
        <p:sp>
          <p:nvSpPr>
            <p:cNvPr id="645" name="TextBox 644">
              <a:extLst>
                <a:ext uri="{FF2B5EF4-FFF2-40B4-BE49-F238E27FC236}">
                  <a16:creationId xmlns:a16="http://schemas.microsoft.com/office/drawing/2014/main" id="{6D7A39CB-FFE1-21E4-ACB7-ACD948E500E5}"/>
                </a:ext>
              </a:extLst>
            </p:cNvPr>
            <p:cNvSpPr txBox="1"/>
            <p:nvPr/>
          </p:nvSpPr>
          <p:spPr>
            <a:xfrm>
              <a:off x="562284" y="3387205"/>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646" name="Straight Connector 645">
              <a:extLst>
                <a:ext uri="{FF2B5EF4-FFF2-40B4-BE49-F238E27FC236}">
                  <a16:creationId xmlns:a16="http://schemas.microsoft.com/office/drawing/2014/main" id="{5FE1434A-CF46-2039-A26B-F0A4FF9DA092}"/>
                </a:ext>
              </a:extLst>
            </p:cNvPr>
            <p:cNvCxnSpPr/>
            <p:nvPr/>
          </p:nvCxnSpPr>
          <p:spPr>
            <a:xfrm>
              <a:off x="732830" y="3998183"/>
              <a:ext cx="42292" cy="0"/>
            </a:xfrm>
            <a:prstGeom prst="line">
              <a:avLst/>
            </a:prstGeom>
            <a:noFill/>
            <a:ln w="28575" cap="flat" cmpd="sng" algn="ctr">
              <a:solidFill>
                <a:srgbClr val="000000"/>
              </a:solidFill>
              <a:prstDash val="solid"/>
            </a:ln>
            <a:effectLst/>
          </p:spPr>
        </p:cxnSp>
        <p:sp>
          <p:nvSpPr>
            <p:cNvPr id="647" name="TextBox 646">
              <a:extLst>
                <a:ext uri="{FF2B5EF4-FFF2-40B4-BE49-F238E27FC236}">
                  <a16:creationId xmlns:a16="http://schemas.microsoft.com/office/drawing/2014/main" id="{27AB921B-E6A6-E79D-85DA-3CB365A8D9FB}"/>
                </a:ext>
              </a:extLst>
            </p:cNvPr>
            <p:cNvSpPr txBox="1"/>
            <p:nvPr/>
          </p:nvSpPr>
          <p:spPr>
            <a:xfrm>
              <a:off x="562284" y="3921239"/>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648" name="Straight Connector 647">
              <a:extLst>
                <a:ext uri="{FF2B5EF4-FFF2-40B4-BE49-F238E27FC236}">
                  <a16:creationId xmlns:a16="http://schemas.microsoft.com/office/drawing/2014/main" id="{635B2490-D49A-2A28-C974-C0A3CAFFC75D}"/>
                </a:ext>
              </a:extLst>
            </p:cNvPr>
            <p:cNvCxnSpPr/>
            <p:nvPr/>
          </p:nvCxnSpPr>
          <p:spPr>
            <a:xfrm>
              <a:off x="732830" y="4265200"/>
              <a:ext cx="42292" cy="0"/>
            </a:xfrm>
            <a:prstGeom prst="line">
              <a:avLst/>
            </a:prstGeom>
            <a:noFill/>
            <a:ln w="28575" cap="flat" cmpd="sng" algn="ctr">
              <a:solidFill>
                <a:srgbClr val="000000"/>
              </a:solidFill>
              <a:prstDash val="solid"/>
            </a:ln>
            <a:effectLst/>
          </p:spPr>
        </p:cxnSp>
        <p:sp>
          <p:nvSpPr>
            <p:cNvPr id="649" name="TextBox 648">
              <a:extLst>
                <a:ext uri="{FF2B5EF4-FFF2-40B4-BE49-F238E27FC236}">
                  <a16:creationId xmlns:a16="http://schemas.microsoft.com/office/drawing/2014/main" id="{E1E5B161-4049-1A43-8C86-08A6D2670FC4}"/>
                </a:ext>
              </a:extLst>
            </p:cNvPr>
            <p:cNvSpPr txBox="1"/>
            <p:nvPr/>
          </p:nvSpPr>
          <p:spPr>
            <a:xfrm>
              <a:off x="562284" y="418825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650" name="Straight Connector 649">
              <a:extLst>
                <a:ext uri="{FF2B5EF4-FFF2-40B4-BE49-F238E27FC236}">
                  <a16:creationId xmlns:a16="http://schemas.microsoft.com/office/drawing/2014/main" id="{FDC728F8-B0F4-F081-FDA3-00F0F6F0BBB9}"/>
                </a:ext>
              </a:extLst>
            </p:cNvPr>
            <p:cNvCxnSpPr>
              <a:cxnSpLocks/>
            </p:cNvCxnSpPr>
            <p:nvPr/>
          </p:nvCxnSpPr>
          <p:spPr>
            <a:xfrm>
              <a:off x="732830" y="4532219"/>
              <a:ext cx="42292" cy="0"/>
            </a:xfrm>
            <a:prstGeom prst="line">
              <a:avLst/>
            </a:prstGeom>
            <a:noFill/>
            <a:ln w="28575" cap="flat" cmpd="sng" algn="ctr">
              <a:solidFill>
                <a:srgbClr val="000000"/>
              </a:solidFill>
              <a:prstDash val="solid"/>
            </a:ln>
            <a:effectLst/>
          </p:spPr>
        </p:cxnSp>
        <p:sp>
          <p:nvSpPr>
            <p:cNvPr id="651" name="TextBox 650">
              <a:extLst>
                <a:ext uri="{FF2B5EF4-FFF2-40B4-BE49-F238E27FC236}">
                  <a16:creationId xmlns:a16="http://schemas.microsoft.com/office/drawing/2014/main" id="{746A0941-AE05-F440-77AB-54D0D374D780}"/>
                </a:ext>
              </a:extLst>
            </p:cNvPr>
            <p:cNvSpPr txBox="1"/>
            <p:nvPr/>
          </p:nvSpPr>
          <p:spPr>
            <a:xfrm>
              <a:off x="628007" y="4455275"/>
              <a:ext cx="65723"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sp>
          <p:nvSpPr>
            <p:cNvPr id="652" name="TextBox 651">
              <a:extLst>
                <a:ext uri="{FF2B5EF4-FFF2-40B4-BE49-F238E27FC236}">
                  <a16:creationId xmlns:a16="http://schemas.microsoft.com/office/drawing/2014/main" id="{B69AB25D-502F-100F-9E93-8EAE94236FFF}"/>
                </a:ext>
              </a:extLst>
            </p:cNvPr>
            <p:cNvSpPr txBox="1"/>
            <p:nvPr/>
          </p:nvSpPr>
          <p:spPr>
            <a:xfrm rot="16200000">
              <a:off x="-986328" y="3101904"/>
              <a:ext cx="2675965" cy="184666"/>
            </a:xfrm>
            <a:prstGeom prst="rect">
              <a:avLst/>
            </a:prstGeom>
            <a:noFill/>
            <a:ln w="28575">
              <a:solidFill>
                <a:schemeClr val="tx1"/>
              </a:solid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OS (%)</a:t>
              </a:r>
            </a:p>
          </p:txBody>
        </p:sp>
        <p:cxnSp>
          <p:nvCxnSpPr>
            <p:cNvPr id="653" name="Straight Connector 652">
              <a:extLst>
                <a:ext uri="{FF2B5EF4-FFF2-40B4-BE49-F238E27FC236}">
                  <a16:creationId xmlns:a16="http://schemas.microsoft.com/office/drawing/2014/main" id="{F7153169-2D76-8240-EA83-0FE8BCAD2112}"/>
                </a:ext>
              </a:extLst>
            </p:cNvPr>
            <p:cNvCxnSpPr>
              <a:cxnSpLocks/>
            </p:cNvCxnSpPr>
            <p:nvPr/>
          </p:nvCxnSpPr>
          <p:spPr>
            <a:xfrm rot="5400000">
              <a:off x="752059" y="4553365"/>
              <a:ext cx="42292" cy="0"/>
            </a:xfrm>
            <a:prstGeom prst="line">
              <a:avLst/>
            </a:prstGeom>
            <a:noFill/>
            <a:ln w="28575" cap="flat" cmpd="sng" algn="ctr">
              <a:solidFill>
                <a:srgbClr val="000000"/>
              </a:solidFill>
              <a:prstDash val="solid"/>
            </a:ln>
            <a:effectLst/>
          </p:spPr>
        </p:cxnSp>
        <p:sp>
          <p:nvSpPr>
            <p:cNvPr id="654" name="TextBox 653">
              <a:extLst>
                <a:ext uri="{FF2B5EF4-FFF2-40B4-BE49-F238E27FC236}">
                  <a16:creationId xmlns:a16="http://schemas.microsoft.com/office/drawing/2014/main" id="{860F5A9B-F324-FC41-8717-FC92C2BA1B4A}"/>
                </a:ext>
              </a:extLst>
            </p:cNvPr>
            <p:cNvSpPr txBox="1"/>
            <p:nvPr/>
          </p:nvSpPr>
          <p:spPr>
            <a:xfrm>
              <a:off x="744759"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cxnSp>
          <p:nvCxnSpPr>
            <p:cNvPr id="655" name="Straight Connector 654">
              <a:extLst>
                <a:ext uri="{FF2B5EF4-FFF2-40B4-BE49-F238E27FC236}">
                  <a16:creationId xmlns:a16="http://schemas.microsoft.com/office/drawing/2014/main" id="{3D789E31-864D-254A-28C7-EF11D10EF73A}"/>
                </a:ext>
              </a:extLst>
            </p:cNvPr>
            <p:cNvCxnSpPr>
              <a:cxnSpLocks/>
            </p:cNvCxnSpPr>
            <p:nvPr/>
          </p:nvCxnSpPr>
          <p:spPr>
            <a:xfrm rot="5400000">
              <a:off x="1009234" y="4553365"/>
              <a:ext cx="42292" cy="0"/>
            </a:xfrm>
            <a:prstGeom prst="line">
              <a:avLst/>
            </a:prstGeom>
            <a:noFill/>
            <a:ln w="28575" cap="flat" cmpd="sng" algn="ctr">
              <a:solidFill>
                <a:srgbClr val="000000"/>
              </a:solidFill>
              <a:prstDash val="solid"/>
            </a:ln>
            <a:effectLst/>
          </p:spPr>
        </p:cxnSp>
        <p:sp>
          <p:nvSpPr>
            <p:cNvPr id="656" name="TextBox 655">
              <a:extLst>
                <a:ext uri="{FF2B5EF4-FFF2-40B4-BE49-F238E27FC236}">
                  <a16:creationId xmlns:a16="http://schemas.microsoft.com/office/drawing/2014/main" id="{685EFE7A-8185-CC11-32ED-DAD19340E9AB}"/>
                </a:ext>
              </a:extLst>
            </p:cNvPr>
            <p:cNvSpPr txBox="1"/>
            <p:nvPr/>
          </p:nvSpPr>
          <p:spPr>
            <a:xfrm>
              <a:off x="1001934"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a:t>
              </a:r>
            </a:p>
          </p:txBody>
        </p:sp>
        <p:cxnSp>
          <p:nvCxnSpPr>
            <p:cNvPr id="657" name="Straight Connector 656">
              <a:extLst>
                <a:ext uri="{FF2B5EF4-FFF2-40B4-BE49-F238E27FC236}">
                  <a16:creationId xmlns:a16="http://schemas.microsoft.com/office/drawing/2014/main" id="{6B9B0A22-C496-8E42-1779-0C285E6FCE4A}"/>
                </a:ext>
              </a:extLst>
            </p:cNvPr>
            <p:cNvCxnSpPr>
              <a:cxnSpLocks/>
            </p:cNvCxnSpPr>
            <p:nvPr/>
          </p:nvCxnSpPr>
          <p:spPr>
            <a:xfrm rot="5400000">
              <a:off x="1272759" y="4553365"/>
              <a:ext cx="42292" cy="0"/>
            </a:xfrm>
            <a:prstGeom prst="line">
              <a:avLst/>
            </a:prstGeom>
            <a:noFill/>
            <a:ln w="28575" cap="flat" cmpd="sng" algn="ctr">
              <a:solidFill>
                <a:srgbClr val="000000"/>
              </a:solidFill>
              <a:prstDash val="solid"/>
            </a:ln>
            <a:effectLst/>
          </p:spPr>
        </p:cxnSp>
        <p:sp>
          <p:nvSpPr>
            <p:cNvPr id="658" name="TextBox 657">
              <a:extLst>
                <a:ext uri="{FF2B5EF4-FFF2-40B4-BE49-F238E27FC236}">
                  <a16:creationId xmlns:a16="http://schemas.microsoft.com/office/drawing/2014/main" id="{FB39A946-7522-83B1-400E-AAC82AD9D610}"/>
                </a:ext>
              </a:extLst>
            </p:cNvPr>
            <p:cNvSpPr txBox="1"/>
            <p:nvPr/>
          </p:nvSpPr>
          <p:spPr>
            <a:xfrm>
              <a:off x="123259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659" name="Straight Connector 658">
              <a:extLst>
                <a:ext uri="{FF2B5EF4-FFF2-40B4-BE49-F238E27FC236}">
                  <a16:creationId xmlns:a16="http://schemas.microsoft.com/office/drawing/2014/main" id="{D9914ADC-071D-E9B9-59EF-FFD4F9682FB1}"/>
                </a:ext>
              </a:extLst>
            </p:cNvPr>
            <p:cNvCxnSpPr>
              <a:cxnSpLocks/>
            </p:cNvCxnSpPr>
            <p:nvPr/>
          </p:nvCxnSpPr>
          <p:spPr>
            <a:xfrm rot="5400000">
              <a:off x="1529934" y="4553365"/>
              <a:ext cx="42292" cy="0"/>
            </a:xfrm>
            <a:prstGeom prst="line">
              <a:avLst/>
            </a:prstGeom>
            <a:noFill/>
            <a:ln w="28575" cap="flat" cmpd="sng" algn="ctr">
              <a:solidFill>
                <a:srgbClr val="000000"/>
              </a:solidFill>
              <a:prstDash val="solid"/>
            </a:ln>
            <a:effectLst/>
          </p:spPr>
        </p:cxnSp>
        <p:sp>
          <p:nvSpPr>
            <p:cNvPr id="660" name="TextBox 659">
              <a:extLst>
                <a:ext uri="{FF2B5EF4-FFF2-40B4-BE49-F238E27FC236}">
                  <a16:creationId xmlns:a16="http://schemas.microsoft.com/office/drawing/2014/main" id="{48BE89AE-7DE8-0B10-A30B-687A0C9C350C}"/>
                </a:ext>
              </a:extLst>
            </p:cNvPr>
            <p:cNvSpPr txBox="1"/>
            <p:nvPr/>
          </p:nvSpPr>
          <p:spPr>
            <a:xfrm>
              <a:off x="14897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15</a:t>
              </a:r>
            </a:p>
          </p:txBody>
        </p:sp>
        <p:cxnSp>
          <p:nvCxnSpPr>
            <p:cNvPr id="661" name="Straight Connector 660">
              <a:extLst>
                <a:ext uri="{FF2B5EF4-FFF2-40B4-BE49-F238E27FC236}">
                  <a16:creationId xmlns:a16="http://schemas.microsoft.com/office/drawing/2014/main" id="{85C92C62-CCE1-0718-4004-97C34BBF82C4}"/>
                </a:ext>
              </a:extLst>
            </p:cNvPr>
            <p:cNvCxnSpPr>
              <a:cxnSpLocks/>
            </p:cNvCxnSpPr>
            <p:nvPr/>
          </p:nvCxnSpPr>
          <p:spPr>
            <a:xfrm rot="5400000">
              <a:off x="1796634" y="4553365"/>
              <a:ext cx="42292" cy="0"/>
            </a:xfrm>
            <a:prstGeom prst="line">
              <a:avLst/>
            </a:prstGeom>
            <a:noFill/>
            <a:ln w="28575" cap="flat" cmpd="sng" algn="ctr">
              <a:solidFill>
                <a:srgbClr val="000000"/>
              </a:solidFill>
              <a:prstDash val="solid"/>
            </a:ln>
            <a:effectLst/>
          </p:spPr>
        </p:cxnSp>
        <p:sp>
          <p:nvSpPr>
            <p:cNvPr id="662" name="TextBox 661">
              <a:extLst>
                <a:ext uri="{FF2B5EF4-FFF2-40B4-BE49-F238E27FC236}">
                  <a16:creationId xmlns:a16="http://schemas.microsoft.com/office/drawing/2014/main" id="{69313494-EA4B-8DDA-D0FB-A5156BCADB26}"/>
                </a:ext>
              </a:extLst>
            </p:cNvPr>
            <p:cNvSpPr txBox="1"/>
            <p:nvPr/>
          </p:nvSpPr>
          <p:spPr>
            <a:xfrm>
              <a:off x="17564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663" name="Straight Connector 662">
              <a:extLst>
                <a:ext uri="{FF2B5EF4-FFF2-40B4-BE49-F238E27FC236}">
                  <a16:creationId xmlns:a16="http://schemas.microsoft.com/office/drawing/2014/main" id="{0C013B9C-AA2F-CE5E-576D-C01251950614}"/>
                </a:ext>
              </a:extLst>
            </p:cNvPr>
            <p:cNvCxnSpPr>
              <a:cxnSpLocks/>
            </p:cNvCxnSpPr>
            <p:nvPr/>
          </p:nvCxnSpPr>
          <p:spPr>
            <a:xfrm rot="5400000">
              <a:off x="2053809" y="4553365"/>
              <a:ext cx="42292" cy="0"/>
            </a:xfrm>
            <a:prstGeom prst="line">
              <a:avLst/>
            </a:prstGeom>
            <a:noFill/>
            <a:ln w="28575" cap="flat" cmpd="sng" algn="ctr">
              <a:solidFill>
                <a:srgbClr val="000000"/>
              </a:solidFill>
              <a:prstDash val="solid"/>
            </a:ln>
            <a:effectLst/>
          </p:spPr>
        </p:cxnSp>
        <p:sp>
          <p:nvSpPr>
            <p:cNvPr id="664" name="TextBox 663">
              <a:extLst>
                <a:ext uri="{FF2B5EF4-FFF2-40B4-BE49-F238E27FC236}">
                  <a16:creationId xmlns:a16="http://schemas.microsoft.com/office/drawing/2014/main" id="{7DD59BAA-96C4-846D-553B-D7B7C36C86E2}"/>
                </a:ext>
              </a:extLst>
            </p:cNvPr>
            <p:cNvSpPr txBox="1"/>
            <p:nvPr/>
          </p:nvSpPr>
          <p:spPr>
            <a:xfrm>
              <a:off x="20136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25</a:t>
              </a:r>
            </a:p>
          </p:txBody>
        </p:sp>
        <p:cxnSp>
          <p:nvCxnSpPr>
            <p:cNvPr id="665" name="Straight Connector 664">
              <a:extLst>
                <a:ext uri="{FF2B5EF4-FFF2-40B4-BE49-F238E27FC236}">
                  <a16:creationId xmlns:a16="http://schemas.microsoft.com/office/drawing/2014/main" id="{71EC0AC0-82D9-E0D4-D39C-ED2CE001CD92}"/>
                </a:ext>
              </a:extLst>
            </p:cNvPr>
            <p:cNvCxnSpPr>
              <a:cxnSpLocks/>
            </p:cNvCxnSpPr>
            <p:nvPr/>
          </p:nvCxnSpPr>
          <p:spPr>
            <a:xfrm rot="5400000">
              <a:off x="2317334" y="4553365"/>
              <a:ext cx="42292" cy="0"/>
            </a:xfrm>
            <a:prstGeom prst="line">
              <a:avLst/>
            </a:prstGeom>
            <a:noFill/>
            <a:ln w="28575" cap="flat" cmpd="sng" algn="ctr">
              <a:solidFill>
                <a:srgbClr val="000000"/>
              </a:solidFill>
              <a:prstDash val="solid"/>
            </a:ln>
            <a:effectLst/>
          </p:spPr>
        </p:cxnSp>
        <p:sp>
          <p:nvSpPr>
            <p:cNvPr id="666" name="TextBox 665">
              <a:extLst>
                <a:ext uri="{FF2B5EF4-FFF2-40B4-BE49-F238E27FC236}">
                  <a16:creationId xmlns:a16="http://schemas.microsoft.com/office/drawing/2014/main" id="{9D93B365-79CD-F0BC-5BB3-0984F6A4D8F2}"/>
                </a:ext>
              </a:extLst>
            </p:cNvPr>
            <p:cNvSpPr txBox="1"/>
            <p:nvPr/>
          </p:nvSpPr>
          <p:spPr>
            <a:xfrm>
              <a:off x="22771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667" name="Straight Connector 666">
              <a:extLst>
                <a:ext uri="{FF2B5EF4-FFF2-40B4-BE49-F238E27FC236}">
                  <a16:creationId xmlns:a16="http://schemas.microsoft.com/office/drawing/2014/main" id="{C6F3A700-4929-E7FA-CE9C-A2965A22A82F}"/>
                </a:ext>
              </a:extLst>
            </p:cNvPr>
            <p:cNvCxnSpPr>
              <a:cxnSpLocks/>
            </p:cNvCxnSpPr>
            <p:nvPr/>
          </p:nvCxnSpPr>
          <p:spPr>
            <a:xfrm rot="5400000">
              <a:off x="2574509" y="4553365"/>
              <a:ext cx="42292" cy="0"/>
            </a:xfrm>
            <a:prstGeom prst="line">
              <a:avLst/>
            </a:prstGeom>
            <a:noFill/>
            <a:ln w="28575" cap="flat" cmpd="sng" algn="ctr">
              <a:solidFill>
                <a:srgbClr val="000000"/>
              </a:solidFill>
              <a:prstDash val="solid"/>
            </a:ln>
            <a:effectLst/>
          </p:spPr>
        </p:cxnSp>
        <p:sp>
          <p:nvSpPr>
            <p:cNvPr id="668" name="TextBox 667">
              <a:extLst>
                <a:ext uri="{FF2B5EF4-FFF2-40B4-BE49-F238E27FC236}">
                  <a16:creationId xmlns:a16="http://schemas.microsoft.com/office/drawing/2014/main" id="{F4D1E857-8C96-3A2A-1212-D18053755D2E}"/>
                </a:ext>
              </a:extLst>
            </p:cNvPr>
            <p:cNvSpPr txBox="1"/>
            <p:nvPr/>
          </p:nvSpPr>
          <p:spPr>
            <a:xfrm>
              <a:off x="25343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35</a:t>
              </a:r>
            </a:p>
          </p:txBody>
        </p:sp>
        <p:cxnSp>
          <p:nvCxnSpPr>
            <p:cNvPr id="669" name="Straight Connector 668">
              <a:extLst>
                <a:ext uri="{FF2B5EF4-FFF2-40B4-BE49-F238E27FC236}">
                  <a16:creationId xmlns:a16="http://schemas.microsoft.com/office/drawing/2014/main" id="{FBBEFA84-439E-6ACD-274B-17C8683FA2FF}"/>
                </a:ext>
              </a:extLst>
            </p:cNvPr>
            <p:cNvCxnSpPr>
              <a:cxnSpLocks/>
            </p:cNvCxnSpPr>
            <p:nvPr/>
          </p:nvCxnSpPr>
          <p:spPr>
            <a:xfrm rot="5400000">
              <a:off x="2838034" y="4553365"/>
              <a:ext cx="42292" cy="0"/>
            </a:xfrm>
            <a:prstGeom prst="line">
              <a:avLst/>
            </a:prstGeom>
            <a:noFill/>
            <a:ln w="28575" cap="flat" cmpd="sng" algn="ctr">
              <a:solidFill>
                <a:srgbClr val="000000"/>
              </a:solidFill>
              <a:prstDash val="solid"/>
            </a:ln>
            <a:effectLst/>
          </p:spPr>
        </p:cxnSp>
        <p:sp>
          <p:nvSpPr>
            <p:cNvPr id="670" name="TextBox 669">
              <a:extLst>
                <a:ext uri="{FF2B5EF4-FFF2-40B4-BE49-F238E27FC236}">
                  <a16:creationId xmlns:a16="http://schemas.microsoft.com/office/drawing/2014/main" id="{F60F4020-B790-6504-F63B-1919CD95F269}"/>
                </a:ext>
              </a:extLst>
            </p:cNvPr>
            <p:cNvSpPr txBox="1"/>
            <p:nvPr/>
          </p:nvSpPr>
          <p:spPr>
            <a:xfrm>
              <a:off x="27978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671" name="Straight Connector 670">
              <a:extLst>
                <a:ext uri="{FF2B5EF4-FFF2-40B4-BE49-F238E27FC236}">
                  <a16:creationId xmlns:a16="http://schemas.microsoft.com/office/drawing/2014/main" id="{97A82964-6C2A-71FA-E28A-D4207CBBF9BD}"/>
                </a:ext>
              </a:extLst>
            </p:cNvPr>
            <p:cNvCxnSpPr>
              <a:cxnSpLocks/>
            </p:cNvCxnSpPr>
            <p:nvPr/>
          </p:nvCxnSpPr>
          <p:spPr>
            <a:xfrm rot="5400000">
              <a:off x="3095209" y="4553365"/>
              <a:ext cx="42292" cy="0"/>
            </a:xfrm>
            <a:prstGeom prst="line">
              <a:avLst/>
            </a:prstGeom>
            <a:noFill/>
            <a:ln w="28575" cap="flat" cmpd="sng" algn="ctr">
              <a:solidFill>
                <a:srgbClr val="000000"/>
              </a:solidFill>
              <a:prstDash val="solid"/>
            </a:ln>
            <a:effectLst/>
          </p:spPr>
        </p:cxnSp>
        <p:sp>
          <p:nvSpPr>
            <p:cNvPr id="672" name="TextBox 671">
              <a:extLst>
                <a:ext uri="{FF2B5EF4-FFF2-40B4-BE49-F238E27FC236}">
                  <a16:creationId xmlns:a16="http://schemas.microsoft.com/office/drawing/2014/main" id="{C3E64CA6-0CDE-6858-BF46-D3FC6B5807FB}"/>
                </a:ext>
              </a:extLst>
            </p:cNvPr>
            <p:cNvSpPr txBox="1"/>
            <p:nvPr/>
          </p:nvSpPr>
          <p:spPr>
            <a:xfrm>
              <a:off x="30550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45</a:t>
              </a:r>
            </a:p>
          </p:txBody>
        </p:sp>
        <p:cxnSp>
          <p:nvCxnSpPr>
            <p:cNvPr id="673" name="Straight Connector 672">
              <a:extLst>
                <a:ext uri="{FF2B5EF4-FFF2-40B4-BE49-F238E27FC236}">
                  <a16:creationId xmlns:a16="http://schemas.microsoft.com/office/drawing/2014/main" id="{2C27A91C-B2C2-A612-7190-962F01C5C3DA}"/>
                </a:ext>
              </a:extLst>
            </p:cNvPr>
            <p:cNvCxnSpPr>
              <a:cxnSpLocks/>
            </p:cNvCxnSpPr>
            <p:nvPr/>
          </p:nvCxnSpPr>
          <p:spPr>
            <a:xfrm rot="5400000">
              <a:off x="3361909" y="4553365"/>
              <a:ext cx="42292" cy="0"/>
            </a:xfrm>
            <a:prstGeom prst="line">
              <a:avLst/>
            </a:prstGeom>
            <a:noFill/>
            <a:ln w="28575" cap="flat" cmpd="sng" algn="ctr">
              <a:solidFill>
                <a:srgbClr val="000000"/>
              </a:solidFill>
              <a:prstDash val="solid"/>
            </a:ln>
            <a:effectLst/>
          </p:spPr>
        </p:cxnSp>
        <p:sp>
          <p:nvSpPr>
            <p:cNvPr id="674" name="TextBox 673">
              <a:extLst>
                <a:ext uri="{FF2B5EF4-FFF2-40B4-BE49-F238E27FC236}">
                  <a16:creationId xmlns:a16="http://schemas.microsoft.com/office/drawing/2014/main" id="{EB764339-773D-9070-B381-C33CAC8B6259}"/>
                </a:ext>
              </a:extLst>
            </p:cNvPr>
            <p:cNvSpPr txBox="1"/>
            <p:nvPr/>
          </p:nvSpPr>
          <p:spPr>
            <a:xfrm>
              <a:off x="33217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675" name="Straight Connector 674">
              <a:extLst>
                <a:ext uri="{FF2B5EF4-FFF2-40B4-BE49-F238E27FC236}">
                  <a16:creationId xmlns:a16="http://schemas.microsoft.com/office/drawing/2014/main" id="{651C4B77-11BF-CBCC-92D4-ED6671FCA820}"/>
                </a:ext>
              </a:extLst>
            </p:cNvPr>
            <p:cNvCxnSpPr>
              <a:cxnSpLocks/>
            </p:cNvCxnSpPr>
            <p:nvPr/>
          </p:nvCxnSpPr>
          <p:spPr>
            <a:xfrm rot="5400000">
              <a:off x="3619084" y="4553365"/>
              <a:ext cx="42292" cy="0"/>
            </a:xfrm>
            <a:prstGeom prst="line">
              <a:avLst/>
            </a:prstGeom>
            <a:noFill/>
            <a:ln w="28575" cap="flat" cmpd="sng" algn="ctr">
              <a:solidFill>
                <a:srgbClr val="000000"/>
              </a:solidFill>
              <a:prstDash val="solid"/>
            </a:ln>
            <a:effectLst/>
          </p:spPr>
        </p:cxnSp>
        <p:sp>
          <p:nvSpPr>
            <p:cNvPr id="676" name="TextBox 675">
              <a:extLst>
                <a:ext uri="{FF2B5EF4-FFF2-40B4-BE49-F238E27FC236}">
                  <a16:creationId xmlns:a16="http://schemas.microsoft.com/office/drawing/2014/main" id="{F84538D9-5CA9-D99D-7D3D-7492DCA148AD}"/>
                </a:ext>
              </a:extLst>
            </p:cNvPr>
            <p:cNvSpPr txBox="1"/>
            <p:nvPr/>
          </p:nvSpPr>
          <p:spPr>
            <a:xfrm>
              <a:off x="357892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55</a:t>
              </a:r>
            </a:p>
          </p:txBody>
        </p:sp>
        <p:cxnSp>
          <p:nvCxnSpPr>
            <p:cNvPr id="677" name="Straight Connector 676">
              <a:extLst>
                <a:ext uri="{FF2B5EF4-FFF2-40B4-BE49-F238E27FC236}">
                  <a16:creationId xmlns:a16="http://schemas.microsoft.com/office/drawing/2014/main" id="{61C0F1E2-DA8C-4E86-1085-84CAC8A30A24}"/>
                </a:ext>
              </a:extLst>
            </p:cNvPr>
            <p:cNvCxnSpPr>
              <a:cxnSpLocks/>
            </p:cNvCxnSpPr>
            <p:nvPr/>
          </p:nvCxnSpPr>
          <p:spPr>
            <a:xfrm rot="5400000">
              <a:off x="3879434" y="4553365"/>
              <a:ext cx="42292" cy="0"/>
            </a:xfrm>
            <a:prstGeom prst="line">
              <a:avLst/>
            </a:prstGeom>
            <a:noFill/>
            <a:ln w="28575" cap="flat" cmpd="sng" algn="ctr">
              <a:solidFill>
                <a:srgbClr val="000000"/>
              </a:solidFill>
              <a:prstDash val="solid"/>
            </a:ln>
            <a:effectLst/>
          </p:spPr>
        </p:cxnSp>
        <p:sp>
          <p:nvSpPr>
            <p:cNvPr id="678" name="TextBox 677">
              <a:extLst>
                <a:ext uri="{FF2B5EF4-FFF2-40B4-BE49-F238E27FC236}">
                  <a16:creationId xmlns:a16="http://schemas.microsoft.com/office/drawing/2014/main" id="{FC3E0D19-8AAA-AA17-F5C6-DB1524ED0700}"/>
                </a:ext>
              </a:extLst>
            </p:cNvPr>
            <p:cNvSpPr txBox="1"/>
            <p:nvPr/>
          </p:nvSpPr>
          <p:spPr>
            <a:xfrm>
              <a:off x="38392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sp>
          <p:nvSpPr>
            <p:cNvPr id="679" name="TextBox 678">
              <a:extLst>
                <a:ext uri="{FF2B5EF4-FFF2-40B4-BE49-F238E27FC236}">
                  <a16:creationId xmlns:a16="http://schemas.microsoft.com/office/drawing/2014/main" id="{E6E5D53B-925C-2256-FDE6-BAC220C2BDA2}"/>
                </a:ext>
              </a:extLst>
            </p:cNvPr>
            <p:cNvSpPr txBox="1"/>
            <p:nvPr/>
          </p:nvSpPr>
          <p:spPr>
            <a:xfrm>
              <a:off x="773205" y="4768763"/>
              <a:ext cx="3127375" cy="184666"/>
            </a:xfrm>
            <a:prstGeom prst="rect">
              <a:avLst/>
            </a:prstGeom>
            <a:noFill/>
            <a:ln w="28575">
              <a:solidFill>
                <a:schemeClr val="tx1"/>
              </a:solid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Mo</a:t>
              </a:r>
            </a:p>
          </p:txBody>
        </p:sp>
      </p:grpSp>
      <p:grpSp>
        <p:nvGrpSpPr>
          <p:cNvPr id="680" name="Group 679">
            <a:extLst>
              <a:ext uri="{FF2B5EF4-FFF2-40B4-BE49-F238E27FC236}">
                <a16:creationId xmlns:a16="http://schemas.microsoft.com/office/drawing/2014/main" id="{08F9A2DD-1BE0-7F77-88D1-CBCAB98177FA}"/>
              </a:ext>
            </a:extLst>
          </p:cNvPr>
          <p:cNvGrpSpPr/>
          <p:nvPr/>
        </p:nvGrpSpPr>
        <p:grpSpPr>
          <a:xfrm>
            <a:off x="193588" y="5001521"/>
            <a:ext cx="3541628" cy="345852"/>
            <a:chOff x="193588" y="5001521"/>
            <a:chExt cx="3541628" cy="345852"/>
          </a:xfrm>
        </p:grpSpPr>
        <p:sp>
          <p:nvSpPr>
            <p:cNvPr id="681" name="TextBox 680">
              <a:extLst>
                <a:ext uri="{FF2B5EF4-FFF2-40B4-BE49-F238E27FC236}">
                  <a16:creationId xmlns:a16="http://schemas.microsoft.com/office/drawing/2014/main" id="{5BA99B8B-2F4C-42F7-0A70-42871A92380B}"/>
                </a:ext>
              </a:extLst>
            </p:cNvPr>
            <p:cNvSpPr txBox="1"/>
            <p:nvPr/>
          </p:nvSpPr>
          <p:spPr>
            <a:xfrm>
              <a:off x="676633" y="5134390"/>
              <a:ext cx="201979"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120(0)</a:t>
              </a:r>
            </a:p>
          </p:txBody>
        </p:sp>
        <p:sp>
          <p:nvSpPr>
            <p:cNvPr id="682" name="TextBox 681">
              <a:extLst>
                <a:ext uri="{FF2B5EF4-FFF2-40B4-BE49-F238E27FC236}">
                  <a16:creationId xmlns:a16="http://schemas.microsoft.com/office/drawing/2014/main" id="{6E1605D8-B970-B235-73F9-351A39385D92}"/>
                </a:ext>
              </a:extLst>
            </p:cNvPr>
            <p:cNvSpPr txBox="1"/>
            <p:nvPr/>
          </p:nvSpPr>
          <p:spPr>
            <a:xfrm>
              <a:off x="924990"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98 (17)</a:t>
              </a:r>
            </a:p>
          </p:txBody>
        </p:sp>
        <p:sp>
          <p:nvSpPr>
            <p:cNvPr id="683" name="TextBox 682">
              <a:extLst>
                <a:ext uri="{FF2B5EF4-FFF2-40B4-BE49-F238E27FC236}">
                  <a16:creationId xmlns:a16="http://schemas.microsoft.com/office/drawing/2014/main" id="{6DD7BC6E-EA26-6960-0051-AADC504A8977}"/>
                </a:ext>
              </a:extLst>
            </p:cNvPr>
            <p:cNvSpPr txBox="1"/>
            <p:nvPr/>
          </p:nvSpPr>
          <p:spPr>
            <a:xfrm>
              <a:off x="1188514"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78 (35)</a:t>
              </a:r>
            </a:p>
          </p:txBody>
        </p:sp>
        <p:sp>
          <p:nvSpPr>
            <p:cNvPr id="684" name="TextBox 683">
              <a:extLst>
                <a:ext uri="{FF2B5EF4-FFF2-40B4-BE49-F238E27FC236}">
                  <a16:creationId xmlns:a16="http://schemas.microsoft.com/office/drawing/2014/main" id="{CAC1A2D6-C539-5E9B-45A9-68AD25AD75AA}"/>
                </a:ext>
              </a:extLst>
            </p:cNvPr>
            <p:cNvSpPr txBox="1"/>
            <p:nvPr/>
          </p:nvSpPr>
          <p:spPr>
            <a:xfrm>
              <a:off x="144569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52 (61)</a:t>
              </a:r>
            </a:p>
          </p:txBody>
        </p:sp>
        <p:sp>
          <p:nvSpPr>
            <p:cNvPr id="685" name="TextBox 684">
              <a:extLst>
                <a:ext uri="{FF2B5EF4-FFF2-40B4-BE49-F238E27FC236}">
                  <a16:creationId xmlns:a16="http://schemas.microsoft.com/office/drawing/2014/main" id="{9E99F8D9-717F-F2E0-2A50-86FB573B9094}"/>
                </a:ext>
              </a:extLst>
            </p:cNvPr>
            <p:cNvSpPr txBox="1"/>
            <p:nvPr/>
          </p:nvSpPr>
          <p:spPr>
            <a:xfrm>
              <a:off x="171239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35 (73)</a:t>
              </a:r>
            </a:p>
          </p:txBody>
        </p:sp>
        <p:sp>
          <p:nvSpPr>
            <p:cNvPr id="686" name="TextBox 685">
              <a:extLst>
                <a:ext uri="{FF2B5EF4-FFF2-40B4-BE49-F238E27FC236}">
                  <a16:creationId xmlns:a16="http://schemas.microsoft.com/office/drawing/2014/main" id="{1F488CEA-D1C4-B781-AA91-9A8557E6E75A}"/>
                </a:ext>
              </a:extLst>
            </p:cNvPr>
            <p:cNvSpPr txBox="1"/>
            <p:nvPr/>
          </p:nvSpPr>
          <p:spPr>
            <a:xfrm>
              <a:off x="196956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18 (84)</a:t>
              </a:r>
            </a:p>
          </p:txBody>
        </p:sp>
        <p:sp>
          <p:nvSpPr>
            <p:cNvPr id="687" name="TextBox 686">
              <a:extLst>
                <a:ext uri="{FF2B5EF4-FFF2-40B4-BE49-F238E27FC236}">
                  <a16:creationId xmlns:a16="http://schemas.microsoft.com/office/drawing/2014/main" id="{66AB4819-DFAC-B974-55E7-44D2B805701F}"/>
                </a:ext>
              </a:extLst>
            </p:cNvPr>
            <p:cNvSpPr txBox="1"/>
            <p:nvPr/>
          </p:nvSpPr>
          <p:spPr>
            <a:xfrm>
              <a:off x="223309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13 (89)</a:t>
              </a:r>
            </a:p>
          </p:txBody>
        </p:sp>
        <p:sp>
          <p:nvSpPr>
            <p:cNvPr id="688" name="TextBox 687">
              <a:extLst>
                <a:ext uri="{FF2B5EF4-FFF2-40B4-BE49-F238E27FC236}">
                  <a16:creationId xmlns:a16="http://schemas.microsoft.com/office/drawing/2014/main" id="{B2E1B409-09E5-55D8-4FE4-601806F2712D}"/>
                </a:ext>
              </a:extLst>
            </p:cNvPr>
            <p:cNvSpPr txBox="1"/>
            <p:nvPr/>
          </p:nvSpPr>
          <p:spPr>
            <a:xfrm>
              <a:off x="2509502"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9 (90)</a:t>
              </a:r>
            </a:p>
          </p:txBody>
        </p:sp>
        <p:sp>
          <p:nvSpPr>
            <p:cNvPr id="689" name="TextBox 688">
              <a:extLst>
                <a:ext uri="{FF2B5EF4-FFF2-40B4-BE49-F238E27FC236}">
                  <a16:creationId xmlns:a16="http://schemas.microsoft.com/office/drawing/2014/main" id="{8A870DB2-0CA2-C0EF-0E26-0F7B9A1D366E}"/>
                </a:ext>
              </a:extLst>
            </p:cNvPr>
            <p:cNvSpPr txBox="1"/>
            <p:nvPr/>
          </p:nvSpPr>
          <p:spPr>
            <a:xfrm>
              <a:off x="2773027"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8 (91)</a:t>
              </a:r>
            </a:p>
          </p:txBody>
        </p:sp>
        <p:sp>
          <p:nvSpPr>
            <p:cNvPr id="690" name="TextBox 689">
              <a:extLst>
                <a:ext uri="{FF2B5EF4-FFF2-40B4-BE49-F238E27FC236}">
                  <a16:creationId xmlns:a16="http://schemas.microsoft.com/office/drawing/2014/main" id="{CDCE9251-09F5-748B-411F-FE1DE92A3CAF}"/>
                </a:ext>
              </a:extLst>
            </p:cNvPr>
            <p:cNvSpPr txBox="1"/>
            <p:nvPr/>
          </p:nvSpPr>
          <p:spPr>
            <a:xfrm>
              <a:off x="3030202"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 (93)</a:t>
              </a:r>
            </a:p>
          </p:txBody>
        </p:sp>
        <p:sp>
          <p:nvSpPr>
            <p:cNvPr id="691" name="TextBox 690">
              <a:extLst>
                <a:ext uri="{FF2B5EF4-FFF2-40B4-BE49-F238E27FC236}">
                  <a16:creationId xmlns:a16="http://schemas.microsoft.com/office/drawing/2014/main" id="{CF98D948-65CB-B321-81F5-6E4B93D616D4}"/>
                </a:ext>
              </a:extLst>
            </p:cNvPr>
            <p:cNvSpPr txBox="1"/>
            <p:nvPr/>
          </p:nvSpPr>
          <p:spPr>
            <a:xfrm>
              <a:off x="3296902"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0 (95)</a:t>
              </a:r>
            </a:p>
          </p:txBody>
        </p:sp>
        <p:sp>
          <p:nvSpPr>
            <p:cNvPr id="692" name="TextBox 691">
              <a:extLst>
                <a:ext uri="{FF2B5EF4-FFF2-40B4-BE49-F238E27FC236}">
                  <a16:creationId xmlns:a16="http://schemas.microsoft.com/office/drawing/2014/main" id="{C31AF7AE-D123-F1D3-7C60-4B996600C89A}"/>
                </a:ext>
              </a:extLst>
            </p:cNvPr>
            <p:cNvSpPr txBox="1"/>
            <p:nvPr/>
          </p:nvSpPr>
          <p:spPr>
            <a:xfrm>
              <a:off x="244388" y="5135978"/>
              <a:ext cx="312586"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1"/>
                  </a:solidFill>
                  <a:latin typeface="Calibri (body)"/>
                </a:rPr>
                <a:t>Rucaparib</a:t>
              </a:r>
            </a:p>
          </p:txBody>
        </p:sp>
        <p:sp>
          <p:nvSpPr>
            <p:cNvPr id="693" name="TextBox 692">
              <a:extLst>
                <a:ext uri="{FF2B5EF4-FFF2-40B4-BE49-F238E27FC236}">
                  <a16:creationId xmlns:a16="http://schemas.microsoft.com/office/drawing/2014/main" id="{7447CA7B-2F64-0CDB-8F5E-983E3EFA0A69}"/>
                </a:ext>
              </a:extLst>
            </p:cNvPr>
            <p:cNvSpPr txBox="1"/>
            <p:nvPr/>
          </p:nvSpPr>
          <p:spPr>
            <a:xfrm>
              <a:off x="244388" y="5001521"/>
              <a:ext cx="655629" cy="123111"/>
            </a:xfrm>
            <a:prstGeom prst="rect">
              <a:avLst/>
            </a:prstGeom>
            <a:noFill/>
          </p:spPr>
          <p:txBody>
            <a:bodyPr wrap="none" lIns="0" tIns="0" rIns="0" bIns="0" rtlCol="0">
              <a:spAutoFit/>
            </a:bodyPr>
            <a:lstStyle/>
            <a:p>
              <a:pPr eaLnBrk="1" fontAlgn="auto" hangingPunct="1">
                <a:spcBef>
                  <a:spcPts val="0"/>
                </a:spcBef>
                <a:spcAft>
                  <a:spcPts val="0"/>
                </a:spcAft>
                <a:defRPr/>
              </a:pPr>
              <a:r>
                <a:rPr lang="en-US" sz="800" dirty="0">
                  <a:solidFill>
                    <a:srgbClr val="000000"/>
                  </a:solidFill>
                  <a:latin typeface="Calibri (body)"/>
                </a:rPr>
                <a:t>Patients at Risk</a:t>
              </a:r>
            </a:p>
          </p:txBody>
        </p:sp>
        <p:sp>
          <p:nvSpPr>
            <p:cNvPr id="694" name="TextBox 693">
              <a:extLst>
                <a:ext uri="{FF2B5EF4-FFF2-40B4-BE49-F238E27FC236}">
                  <a16:creationId xmlns:a16="http://schemas.microsoft.com/office/drawing/2014/main" id="{C90C825B-9158-3060-868A-005DBCB24DC8}"/>
                </a:ext>
              </a:extLst>
            </p:cNvPr>
            <p:cNvSpPr txBox="1"/>
            <p:nvPr/>
          </p:nvSpPr>
          <p:spPr>
            <a:xfrm>
              <a:off x="68705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59 (0)</a:t>
              </a:r>
            </a:p>
          </p:txBody>
        </p:sp>
        <p:sp>
          <p:nvSpPr>
            <p:cNvPr id="695" name="TextBox 694">
              <a:extLst>
                <a:ext uri="{FF2B5EF4-FFF2-40B4-BE49-F238E27FC236}">
                  <a16:creationId xmlns:a16="http://schemas.microsoft.com/office/drawing/2014/main" id="{D230734F-357B-5EC5-C94D-8994C32C4117}"/>
                </a:ext>
              </a:extLst>
            </p:cNvPr>
            <p:cNvSpPr txBox="1"/>
            <p:nvPr/>
          </p:nvSpPr>
          <p:spPr>
            <a:xfrm>
              <a:off x="944227"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51 (6)</a:t>
              </a:r>
            </a:p>
          </p:txBody>
        </p:sp>
        <p:sp>
          <p:nvSpPr>
            <p:cNvPr id="696" name="TextBox 695">
              <a:extLst>
                <a:ext uri="{FF2B5EF4-FFF2-40B4-BE49-F238E27FC236}">
                  <a16:creationId xmlns:a16="http://schemas.microsoft.com/office/drawing/2014/main" id="{85D8D051-4577-9D80-A8AB-6B0CEA7EEF45}"/>
                </a:ext>
              </a:extLst>
            </p:cNvPr>
            <p:cNvSpPr txBox="1"/>
            <p:nvPr/>
          </p:nvSpPr>
          <p:spPr>
            <a:xfrm>
              <a:off x="1188515"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41 (14)</a:t>
              </a:r>
            </a:p>
          </p:txBody>
        </p:sp>
        <p:sp>
          <p:nvSpPr>
            <p:cNvPr id="697" name="TextBox 696">
              <a:extLst>
                <a:ext uri="{FF2B5EF4-FFF2-40B4-BE49-F238E27FC236}">
                  <a16:creationId xmlns:a16="http://schemas.microsoft.com/office/drawing/2014/main" id="{319746E5-5EB5-F0C7-9EA9-01EA7B5E5C28}"/>
                </a:ext>
              </a:extLst>
            </p:cNvPr>
            <p:cNvSpPr txBox="1"/>
            <p:nvPr/>
          </p:nvSpPr>
          <p:spPr>
            <a:xfrm>
              <a:off x="1445691"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35 (20)</a:t>
              </a:r>
            </a:p>
          </p:txBody>
        </p:sp>
        <p:sp>
          <p:nvSpPr>
            <p:cNvPr id="698" name="TextBox 697">
              <a:extLst>
                <a:ext uri="{FF2B5EF4-FFF2-40B4-BE49-F238E27FC236}">
                  <a16:creationId xmlns:a16="http://schemas.microsoft.com/office/drawing/2014/main" id="{3CD77526-1D09-1D62-63B9-261946180F3A}"/>
                </a:ext>
              </a:extLst>
            </p:cNvPr>
            <p:cNvSpPr txBox="1"/>
            <p:nvPr/>
          </p:nvSpPr>
          <p:spPr>
            <a:xfrm>
              <a:off x="1712391"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30 (24)</a:t>
              </a:r>
            </a:p>
          </p:txBody>
        </p:sp>
        <p:sp>
          <p:nvSpPr>
            <p:cNvPr id="699" name="TextBox 698">
              <a:extLst>
                <a:ext uri="{FF2B5EF4-FFF2-40B4-BE49-F238E27FC236}">
                  <a16:creationId xmlns:a16="http://schemas.microsoft.com/office/drawing/2014/main" id="{D71C8E04-2424-9FA9-670E-BE83F981C47F}"/>
                </a:ext>
              </a:extLst>
            </p:cNvPr>
            <p:cNvSpPr txBox="1"/>
            <p:nvPr/>
          </p:nvSpPr>
          <p:spPr>
            <a:xfrm>
              <a:off x="1969566"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22 (30)</a:t>
              </a:r>
            </a:p>
          </p:txBody>
        </p:sp>
        <p:sp>
          <p:nvSpPr>
            <p:cNvPr id="700" name="TextBox 699">
              <a:extLst>
                <a:ext uri="{FF2B5EF4-FFF2-40B4-BE49-F238E27FC236}">
                  <a16:creationId xmlns:a16="http://schemas.microsoft.com/office/drawing/2014/main" id="{E1C0D12F-8C69-43AC-84C6-B0820E61C290}"/>
                </a:ext>
              </a:extLst>
            </p:cNvPr>
            <p:cNvSpPr txBox="1"/>
            <p:nvPr/>
          </p:nvSpPr>
          <p:spPr>
            <a:xfrm>
              <a:off x="2233091"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13 (38)</a:t>
              </a:r>
            </a:p>
          </p:txBody>
        </p:sp>
        <p:sp>
          <p:nvSpPr>
            <p:cNvPr id="701" name="TextBox 700">
              <a:extLst>
                <a:ext uri="{FF2B5EF4-FFF2-40B4-BE49-F238E27FC236}">
                  <a16:creationId xmlns:a16="http://schemas.microsoft.com/office/drawing/2014/main" id="{A7802722-FC74-6D7C-BD2D-11206C2161EF}"/>
                </a:ext>
              </a:extLst>
            </p:cNvPr>
            <p:cNvSpPr txBox="1"/>
            <p:nvPr/>
          </p:nvSpPr>
          <p:spPr>
            <a:xfrm>
              <a:off x="2490266"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12 (39)</a:t>
              </a:r>
            </a:p>
          </p:txBody>
        </p:sp>
        <p:sp>
          <p:nvSpPr>
            <p:cNvPr id="702" name="TextBox 701">
              <a:extLst>
                <a:ext uri="{FF2B5EF4-FFF2-40B4-BE49-F238E27FC236}">
                  <a16:creationId xmlns:a16="http://schemas.microsoft.com/office/drawing/2014/main" id="{D0AE74AD-6C34-F4AF-CCC2-87D08E20541F}"/>
                </a:ext>
              </a:extLst>
            </p:cNvPr>
            <p:cNvSpPr txBox="1"/>
            <p:nvPr/>
          </p:nvSpPr>
          <p:spPr>
            <a:xfrm>
              <a:off x="2773027"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7 (43)</a:t>
              </a:r>
            </a:p>
          </p:txBody>
        </p:sp>
        <p:sp>
          <p:nvSpPr>
            <p:cNvPr id="703" name="TextBox 702">
              <a:extLst>
                <a:ext uri="{FF2B5EF4-FFF2-40B4-BE49-F238E27FC236}">
                  <a16:creationId xmlns:a16="http://schemas.microsoft.com/office/drawing/2014/main" id="{C488C47D-F0A0-946F-2DDA-E765ED2C88A1}"/>
                </a:ext>
              </a:extLst>
            </p:cNvPr>
            <p:cNvSpPr txBox="1"/>
            <p:nvPr/>
          </p:nvSpPr>
          <p:spPr>
            <a:xfrm>
              <a:off x="303020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5 (43)</a:t>
              </a:r>
            </a:p>
          </p:txBody>
        </p:sp>
        <p:sp>
          <p:nvSpPr>
            <p:cNvPr id="704" name="TextBox 703">
              <a:extLst>
                <a:ext uri="{FF2B5EF4-FFF2-40B4-BE49-F238E27FC236}">
                  <a16:creationId xmlns:a16="http://schemas.microsoft.com/office/drawing/2014/main" id="{1F397D8B-34E1-00AC-40AC-AFB58DBF4872}"/>
                </a:ext>
              </a:extLst>
            </p:cNvPr>
            <p:cNvSpPr txBox="1"/>
            <p:nvPr/>
          </p:nvSpPr>
          <p:spPr>
            <a:xfrm>
              <a:off x="3296901"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 (44)</a:t>
              </a:r>
            </a:p>
          </p:txBody>
        </p:sp>
        <p:sp>
          <p:nvSpPr>
            <p:cNvPr id="705" name="TextBox 704">
              <a:extLst>
                <a:ext uri="{FF2B5EF4-FFF2-40B4-BE49-F238E27FC236}">
                  <a16:creationId xmlns:a16="http://schemas.microsoft.com/office/drawing/2014/main" id="{64E3F8B7-F635-7818-7190-F123F7D82B84}"/>
                </a:ext>
              </a:extLst>
            </p:cNvPr>
            <p:cNvSpPr txBox="1"/>
            <p:nvPr/>
          </p:nvSpPr>
          <p:spPr>
            <a:xfrm>
              <a:off x="3554076"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0 (44)</a:t>
              </a:r>
            </a:p>
          </p:txBody>
        </p:sp>
        <p:sp>
          <p:nvSpPr>
            <p:cNvPr id="706" name="TextBox 705">
              <a:extLst>
                <a:ext uri="{FF2B5EF4-FFF2-40B4-BE49-F238E27FC236}">
                  <a16:creationId xmlns:a16="http://schemas.microsoft.com/office/drawing/2014/main" id="{BDA606B9-141E-BBFA-3AEE-2903B12463A3}"/>
                </a:ext>
              </a:extLst>
            </p:cNvPr>
            <p:cNvSpPr txBox="1"/>
            <p:nvPr/>
          </p:nvSpPr>
          <p:spPr>
            <a:xfrm>
              <a:off x="193588" y="5248096"/>
              <a:ext cx="464871"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3"/>
                  </a:solidFill>
                  <a:latin typeface="Calibri (body)"/>
                </a:rPr>
                <a:t>Chemotherapy</a:t>
              </a:r>
            </a:p>
          </p:txBody>
        </p:sp>
      </p:grpSp>
      <p:sp>
        <p:nvSpPr>
          <p:cNvPr id="707" name="TextBox 706">
            <a:extLst>
              <a:ext uri="{FF2B5EF4-FFF2-40B4-BE49-F238E27FC236}">
                <a16:creationId xmlns:a16="http://schemas.microsoft.com/office/drawing/2014/main" id="{491FD2A7-383D-D62C-A156-66F78D928D44}"/>
              </a:ext>
            </a:extLst>
          </p:cNvPr>
          <p:cNvSpPr txBox="1"/>
          <p:nvPr/>
        </p:nvSpPr>
        <p:spPr>
          <a:xfrm>
            <a:off x="378701" y="1433574"/>
            <a:ext cx="3837051" cy="341632"/>
          </a:xfrm>
          <a:prstGeom prst="rect">
            <a:avLst/>
          </a:prstGeom>
          <a:noFill/>
        </p:spPr>
        <p:txBody>
          <a:bodyPr wrap="square" rtlCol="0">
            <a:spAutoFit/>
          </a:bodyPr>
          <a:lstStyle/>
          <a:p>
            <a:pPr algn="ctr" eaLnBrk="1" fontAlgn="auto" hangingPunct="1">
              <a:lnSpc>
                <a:spcPct val="90000"/>
              </a:lnSpc>
              <a:spcBef>
                <a:spcPts val="1000"/>
              </a:spcBef>
              <a:spcAft>
                <a:spcPts val="0"/>
              </a:spcAft>
              <a:defRPr/>
            </a:pPr>
            <a:r>
              <a:rPr lang="en-US" dirty="0">
                <a:solidFill>
                  <a:srgbClr val="000000"/>
                </a:solidFill>
                <a:latin typeface="Calibri (body)"/>
                <a:cs typeface="Arial Narrow" panose="020B0604020202020204" pitchFamily="34" charset="0"/>
              </a:rPr>
              <a:t>Platinum Resistant</a:t>
            </a:r>
          </a:p>
        </p:txBody>
      </p:sp>
      <p:sp>
        <p:nvSpPr>
          <p:cNvPr id="708" name="TextBox 707">
            <a:extLst>
              <a:ext uri="{FF2B5EF4-FFF2-40B4-BE49-F238E27FC236}">
                <a16:creationId xmlns:a16="http://schemas.microsoft.com/office/drawing/2014/main" id="{BF2DCD52-E829-07E9-F81E-77A647094BA6}"/>
              </a:ext>
            </a:extLst>
          </p:cNvPr>
          <p:cNvSpPr txBox="1"/>
          <p:nvPr/>
        </p:nvSpPr>
        <p:spPr>
          <a:xfrm>
            <a:off x="4343300" y="1433574"/>
            <a:ext cx="3722286" cy="341632"/>
          </a:xfrm>
          <a:prstGeom prst="rect">
            <a:avLst/>
          </a:prstGeom>
          <a:noFill/>
        </p:spPr>
        <p:txBody>
          <a:bodyPr wrap="square" rtlCol="0">
            <a:spAutoFit/>
          </a:bodyPr>
          <a:lstStyle/>
          <a:p>
            <a:pPr algn="ctr" eaLnBrk="1" fontAlgn="auto" hangingPunct="1">
              <a:lnSpc>
                <a:spcPct val="90000"/>
              </a:lnSpc>
              <a:spcBef>
                <a:spcPts val="1000"/>
              </a:spcBef>
              <a:spcAft>
                <a:spcPts val="0"/>
              </a:spcAft>
              <a:defRPr/>
            </a:pPr>
            <a:r>
              <a:rPr lang="en-US" dirty="0">
                <a:solidFill>
                  <a:srgbClr val="000000"/>
                </a:solidFill>
                <a:latin typeface="Calibri (body)"/>
                <a:cs typeface="Arial Narrow" panose="020B0604020202020204" pitchFamily="34" charset="0"/>
              </a:rPr>
              <a:t>Partially Platinum Sensitive</a:t>
            </a:r>
          </a:p>
        </p:txBody>
      </p:sp>
      <p:sp>
        <p:nvSpPr>
          <p:cNvPr id="709" name="TextBox 708">
            <a:extLst>
              <a:ext uri="{FF2B5EF4-FFF2-40B4-BE49-F238E27FC236}">
                <a16:creationId xmlns:a16="http://schemas.microsoft.com/office/drawing/2014/main" id="{71522D22-2653-56D2-543B-536C49DE9EF3}"/>
              </a:ext>
            </a:extLst>
          </p:cNvPr>
          <p:cNvSpPr txBox="1"/>
          <p:nvPr/>
        </p:nvSpPr>
        <p:spPr>
          <a:xfrm>
            <a:off x="8016791" y="1433574"/>
            <a:ext cx="3985379" cy="341632"/>
          </a:xfrm>
          <a:prstGeom prst="rect">
            <a:avLst/>
          </a:prstGeom>
          <a:noFill/>
        </p:spPr>
        <p:txBody>
          <a:bodyPr wrap="square" rtlCol="0">
            <a:spAutoFit/>
          </a:bodyPr>
          <a:lstStyle/>
          <a:p>
            <a:pPr algn="ctr" eaLnBrk="1" fontAlgn="auto" hangingPunct="1">
              <a:lnSpc>
                <a:spcPct val="90000"/>
              </a:lnSpc>
              <a:spcBef>
                <a:spcPts val="1000"/>
              </a:spcBef>
              <a:spcAft>
                <a:spcPts val="0"/>
              </a:spcAft>
              <a:defRPr/>
            </a:pPr>
            <a:r>
              <a:rPr lang="en-US" dirty="0">
                <a:solidFill>
                  <a:srgbClr val="000000"/>
                </a:solidFill>
                <a:latin typeface="Calibri (body)"/>
                <a:cs typeface="Arial Narrow" panose="020B0604020202020204" pitchFamily="34" charset="0"/>
              </a:rPr>
              <a:t>Fully Platinum Sensitive</a:t>
            </a:r>
          </a:p>
        </p:txBody>
      </p:sp>
      <p:grpSp>
        <p:nvGrpSpPr>
          <p:cNvPr id="710" name="Group 709">
            <a:extLst>
              <a:ext uri="{FF2B5EF4-FFF2-40B4-BE49-F238E27FC236}">
                <a16:creationId xmlns:a16="http://schemas.microsoft.com/office/drawing/2014/main" id="{2832AC3D-DA9A-7561-0A7A-BCA1AE53969F}"/>
              </a:ext>
            </a:extLst>
          </p:cNvPr>
          <p:cNvGrpSpPr/>
          <p:nvPr/>
        </p:nvGrpSpPr>
        <p:grpSpPr>
          <a:xfrm>
            <a:off x="1758072" y="1854633"/>
            <a:ext cx="2331576" cy="667045"/>
            <a:chOff x="1758072" y="1854633"/>
            <a:chExt cx="2331576" cy="667045"/>
          </a:xfrm>
        </p:grpSpPr>
        <p:sp>
          <p:nvSpPr>
            <p:cNvPr id="711" name="TextBox 710">
              <a:extLst>
                <a:ext uri="{FF2B5EF4-FFF2-40B4-BE49-F238E27FC236}">
                  <a16:creationId xmlns:a16="http://schemas.microsoft.com/office/drawing/2014/main" id="{8A981408-386D-AA3A-6CA9-A80702BBC370}"/>
                </a:ext>
              </a:extLst>
            </p:cNvPr>
            <p:cNvSpPr txBox="1"/>
            <p:nvPr/>
          </p:nvSpPr>
          <p:spPr>
            <a:xfrm>
              <a:off x="2932173" y="1854633"/>
              <a:ext cx="595035" cy="313932"/>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Median,</a:t>
              </a:r>
              <a:br>
                <a:rPr kumimoji="0" lang="en-US" sz="900" i="0" u="none" strike="noStrike" kern="0" cap="none" spc="0" normalizeH="0" baseline="0" noProof="0" dirty="0">
                  <a:ln>
                    <a:noFill/>
                  </a:ln>
                  <a:solidFill>
                    <a:srgbClr val="000000"/>
                  </a:solidFill>
                  <a:effectLst/>
                  <a:uLnTx/>
                  <a:uFillTx/>
                  <a:latin typeface="Calibri (body)"/>
                </a:rPr>
              </a:br>
              <a:r>
                <a:rPr kumimoji="0" lang="en-US" sz="900" i="0" u="none" strike="noStrike" kern="0" cap="none" spc="0" normalizeH="0" baseline="0" noProof="0" dirty="0">
                  <a:ln>
                    <a:noFill/>
                  </a:ln>
                  <a:solidFill>
                    <a:srgbClr val="000000"/>
                  </a:solidFill>
                  <a:effectLst/>
                  <a:uLnTx/>
                  <a:uFillTx/>
                  <a:latin typeface="Calibri (body)"/>
                </a:rPr>
                <a:t>mo</a:t>
              </a:r>
            </a:p>
          </p:txBody>
        </p:sp>
        <p:sp>
          <p:nvSpPr>
            <p:cNvPr id="712" name="TextBox 711">
              <a:extLst>
                <a:ext uri="{FF2B5EF4-FFF2-40B4-BE49-F238E27FC236}">
                  <a16:creationId xmlns:a16="http://schemas.microsoft.com/office/drawing/2014/main" id="{79DDEDDF-D5AF-737C-6C1B-6DDD2D61E3C8}"/>
                </a:ext>
              </a:extLst>
            </p:cNvPr>
            <p:cNvSpPr txBox="1"/>
            <p:nvPr/>
          </p:nvSpPr>
          <p:spPr>
            <a:xfrm>
              <a:off x="3517856" y="1965432"/>
              <a:ext cx="49725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95% CI</a:t>
              </a:r>
            </a:p>
          </p:txBody>
        </p:sp>
        <p:sp>
          <p:nvSpPr>
            <p:cNvPr id="713" name="TextBox 712">
              <a:extLst>
                <a:ext uri="{FF2B5EF4-FFF2-40B4-BE49-F238E27FC236}">
                  <a16:creationId xmlns:a16="http://schemas.microsoft.com/office/drawing/2014/main" id="{29E7C699-D868-913E-C603-F737AE586822}"/>
                </a:ext>
              </a:extLst>
            </p:cNvPr>
            <p:cNvSpPr txBox="1"/>
            <p:nvPr/>
          </p:nvSpPr>
          <p:spPr>
            <a:xfrm>
              <a:off x="3036369" y="2162573"/>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14.2</a:t>
              </a:r>
            </a:p>
          </p:txBody>
        </p:sp>
        <p:sp>
          <p:nvSpPr>
            <p:cNvPr id="714" name="TextBox 713">
              <a:extLst>
                <a:ext uri="{FF2B5EF4-FFF2-40B4-BE49-F238E27FC236}">
                  <a16:creationId xmlns:a16="http://schemas.microsoft.com/office/drawing/2014/main" id="{E97F7E67-5554-F2BE-BEAE-48B65E56D230}"/>
                </a:ext>
              </a:extLst>
            </p:cNvPr>
            <p:cNvSpPr txBox="1"/>
            <p:nvPr/>
          </p:nvSpPr>
          <p:spPr>
            <a:xfrm>
              <a:off x="3443316" y="2162574"/>
              <a:ext cx="646331"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11.8-17.4</a:t>
              </a:r>
            </a:p>
          </p:txBody>
        </p:sp>
        <p:sp>
          <p:nvSpPr>
            <p:cNvPr id="715" name="TextBox 714">
              <a:extLst>
                <a:ext uri="{FF2B5EF4-FFF2-40B4-BE49-F238E27FC236}">
                  <a16:creationId xmlns:a16="http://schemas.microsoft.com/office/drawing/2014/main" id="{06F90FA2-B5D4-1C6A-484C-F2E71F827993}"/>
                </a:ext>
              </a:extLst>
            </p:cNvPr>
            <p:cNvSpPr txBox="1"/>
            <p:nvPr/>
          </p:nvSpPr>
          <p:spPr>
            <a:xfrm>
              <a:off x="1968068" y="2162574"/>
              <a:ext cx="1093569"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Rucaparib (n = 120)</a:t>
              </a:r>
            </a:p>
          </p:txBody>
        </p:sp>
        <p:sp>
          <p:nvSpPr>
            <p:cNvPr id="716" name="TextBox 715">
              <a:extLst>
                <a:ext uri="{FF2B5EF4-FFF2-40B4-BE49-F238E27FC236}">
                  <a16:creationId xmlns:a16="http://schemas.microsoft.com/office/drawing/2014/main" id="{62EB6B18-DE1D-6754-E64D-69997B0012C0}"/>
                </a:ext>
              </a:extLst>
            </p:cNvPr>
            <p:cNvSpPr txBox="1"/>
            <p:nvPr/>
          </p:nvSpPr>
          <p:spPr>
            <a:xfrm>
              <a:off x="3036370" y="2315787"/>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22.2</a:t>
              </a:r>
            </a:p>
          </p:txBody>
        </p:sp>
        <p:sp>
          <p:nvSpPr>
            <p:cNvPr id="717" name="TextBox 716">
              <a:extLst>
                <a:ext uri="{FF2B5EF4-FFF2-40B4-BE49-F238E27FC236}">
                  <a16:creationId xmlns:a16="http://schemas.microsoft.com/office/drawing/2014/main" id="{BD64CE5B-4851-E459-595E-5E072E0D97B7}"/>
                </a:ext>
              </a:extLst>
            </p:cNvPr>
            <p:cNvSpPr txBox="1"/>
            <p:nvPr/>
          </p:nvSpPr>
          <p:spPr>
            <a:xfrm>
              <a:off x="3443317" y="2315788"/>
              <a:ext cx="646331"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15.4-26.2</a:t>
              </a:r>
            </a:p>
          </p:txBody>
        </p:sp>
        <p:sp>
          <p:nvSpPr>
            <p:cNvPr id="718" name="TextBox 717">
              <a:extLst>
                <a:ext uri="{FF2B5EF4-FFF2-40B4-BE49-F238E27FC236}">
                  <a16:creationId xmlns:a16="http://schemas.microsoft.com/office/drawing/2014/main" id="{1ACA331C-4933-C4C8-671C-0D9559654EFA}"/>
                </a:ext>
              </a:extLst>
            </p:cNvPr>
            <p:cNvSpPr txBox="1"/>
            <p:nvPr/>
          </p:nvSpPr>
          <p:spPr>
            <a:xfrm>
              <a:off x="1758072" y="2315787"/>
              <a:ext cx="1303562"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Chemotherapy</a:t>
              </a:r>
              <a:r>
                <a:rPr kumimoji="0" lang="en-US" sz="900" b="0" i="0" u="none" strike="noStrike" kern="0" cap="none" spc="0" normalizeH="0" baseline="30000" noProof="0" dirty="0">
                  <a:ln>
                    <a:noFill/>
                  </a:ln>
                  <a:solidFill>
                    <a:schemeClr val="accent3"/>
                  </a:solidFill>
                  <a:effectLst/>
                  <a:uLnTx/>
                  <a:uFillTx/>
                  <a:latin typeface="Calibri (body)"/>
                </a:rPr>
                <a:t>*</a:t>
              </a:r>
              <a:r>
                <a:rPr kumimoji="0" lang="en-US" sz="900" b="0" i="0" u="none" strike="noStrike" kern="0" cap="none" spc="0" normalizeH="0" baseline="0" noProof="0" dirty="0">
                  <a:ln>
                    <a:noFill/>
                  </a:ln>
                  <a:solidFill>
                    <a:schemeClr val="accent3"/>
                  </a:solidFill>
                  <a:effectLst/>
                  <a:uLnTx/>
                  <a:uFillTx/>
                  <a:latin typeface="Calibri (body)"/>
                </a:rPr>
                <a:t> (n = 59)</a:t>
              </a:r>
            </a:p>
          </p:txBody>
        </p:sp>
        <p:cxnSp>
          <p:nvCxnSpPr>
            <p:cNvPr id="719" name="Straight Connector 718">
              <a:extLst>
                <a:ext uri="{FF2B5EF4-FFF2-40B4-BE49-F238E27FC236}">
                  <a16:creationId xmlns:a16="http://schemas.microsoft.com/office/drawing/2014/main" id="{8AFBDAB7-1F54-AA0D-44D2-D5005D684BC9}"/>
                </a:ext>
              </a:extLst>
            </p:cNvPr>
            <p:cNvCxnSpPr>
              <a:cxnSpLocks/>
            </p:cNvCxnSpPr>
            <p:nvPr/>
          </p:nvCxnSpPr>
          <p:spPr>
            <a:xfrm>
              <a:off x="1789041" y="2146059"/>
              <a:ext cx="2258928" cy="0"/>
            </a:xfrm>
            <a:prstGeom prst="line">
              <a:avLst/>
            </a:prstGeom>
            <a:noFill/>
            <a:ln w="12700" cap="flat" cmpd="sng" algn="ctr">
              <a:solidFill>
                <a:srgbClr val="000000"/>
              </a:solidFill>
              <a:prstDash val="solid"/>
            </a:ln>
            <a:effectLst/>
          </p:spPr>
        </p:cxnSp>
      </p:grpSp>
      <p:grpSp>
        <p:nvGrpSpPr>
          <p:cNvPr id="720" name="Group 719">
            <a:extLst>
              <a:ext uri="{FF2B5EF4-FFF2-40B4-BE49-F238E27FC236}">
                <a16:creationId xmlns:a16="http://schemas.microsoft.com/office/drawing/2014/main" id="{36968E1C-467F-D0F5-7601-9DEA9FEC37F6}"/>
              </a:ext>
            </a:extLst>
          </p:cNvPr>
          <p:cNvGrpSpPr/>
          <p:nvPr/>
        </p:nvGrpSpPr>
        <p:grpSpPr>
          <a:xfrm>
            <a:off x="5651004" y="1854633"/>
            <a:ext cx="2331576" cy="667045"/>
            <a:chOff x="5651004" y="1854633"/>
            <a:chExt cx="2331576" cy="667045"/>
          </a:xfrm>
        </p:grpSpPr>
        <p:sp>
          <p:nvSpPr>
            <p:cNvPr id="721" name="TextBox 720">
              <a:extLst>
                <a:ext uri="{FF2B5EF4-FFF2-40B4-BE49-F238E27FC236}">
                  <a16:creationId xmlns:a16="http://schemas.microsoft.com/office/drawing/2014/main" id="{ECFE77E1-B221-40F0-C439-EBB25DD932F9}"/>
                </a:ext>
              </a:extLst>
            </p:cNvPr>
            <p:cNvSpPr txBox="1"/>
            <p:nvPr/>
          </p:nvSpPr>
          <p:spPr>
            <a:xfrm>
              <a:off x="6825105" y="1854633"/>
              <a:ext cx="595035" cy="313932"/>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Median,</a:t>
              </a:r>
              <a:br>
                <a:rPr kumimoji="0" lang="en-US" sz="900" i="0" u="none" strike="noStrike" kern="0" cap="none" spc="0" normalizeH="0" baseline="0" noProof="0" dirty="0">
                  <a:ln>
                    <a:noFill/>
                  </a:ln>
                  <a:solidFill>
                    <a:srgbClr val="000000"/>
                  </a:solidFill>
                  <a:effectLst/>
                  <a:uLnTx/>
                  <a:uFillTx/>
                  <a:latin typeface="Calibri (body)"/>
                </a:rPr>
              </a:br>
              <a:r>
                <a:rPr kumimoji="0" lang="en-US" sz="900" i="0" u="none" strike="noStrike" kern="0" cap="none" spc="0" normalizeH="0" baseline="0" noProof="0" dirty="0">
                  <a:ln>
                    <a:noFill/>
                  </a:ln>
                  <a:solidFill>
                    <a:srgbClr val="000000"/>
                  </a:solidFill>
                  <a:effectLst/>
                  <a:uLnTx/>
                  <a:uFillTx/>
                  <a:latin typeface="Calibri (body)"/>
                </a:rPr>
                <a:t>mo</a:t>
              </a:r>
            </a:p>
          </p:txBody>
        </p:sp>
        <p:sp>
          <p:nvSpPr>
            <p:cNvPr id="722" name="TextBox 721">
              <a:extLst>
                <a:ext uri="{FF2B5EF4-FFF2-40B4-BE49-F238E27FC236}">
                  <a16:creationId xmlns:a16="http://schemas.microsoft.com/office/drawing/2014/main" id="{4706C91A-FF5E-0917-4D85-9E07FE36C691}"/>
                </a:ext>
              </a:extLst>
            </p:cNvPr>
            <p:cNvSpPr txBox="1"/>
            <p:nvPr/>
          </p:nvSpPr>
          <p:spPr>
            <a:xfrm>
              <a:off x="7410788" y="1965432"/>
              <a:ext cx="49725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95% CI</a:t>
              </a:r>
            </a:p>
          </p:txBody>
        </p:sp>
        <p:sp>
          <p:nvSpPr>
            <p:cNvPr id="723" name="TextBox 722">
              <a:extLst>
                <a:ext uri="{FF2B5EF4-FFF2-40B4-BE49-F238E27FC236}">
                  <a16:creationId xmlns:a16="http://schemas.microsoft.com/office/drawing/2014/main" id="{D7A7F7A5-ADFA-86DA-3403-D001B52DB1E8}"/>
                </a:ext>
              </a:extLst>
            </p:cNvPr>
            <p:cNvSpPr txBox="1"/>
            <p:nvPr/>
          </p:nvSpPr>
          <p:spPr>
            <a:xfrm>
              <a:off x="6929301" y="2162573"/>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21.1</a:t>
              </a:r>
            </a:p>
          </p:txBody>
        </p:sp>
        <p:sp>
          <p:nvSpPr>
            <p:cNvPr id="724" name="TextBox 723">
              <a:extLst>
                <a:ext uri="{FF2B5EF4-FFF2-40B4-BE49-F238E27FC236}">
                  <a16:creationId xmlns:a16="http://schemas.microsoft.com/office/drawing/2014/main" id="{21587A1E-5C9D-289E-FAAE-24A60045F079}"/>
                </a:ext>
              </a:extLst>
            </p:cNvPr>
            <p:cNvSpPr txBox="1"/>
            <p:nvPr/>
          </p:nvSpPr>
          <p:spPr>
            <a:xfrm>
              <a:off x="7336248" y="2162574"/>
              <a:ext cx="646331"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13.9-30.4</a:t>
              </a:r>
            </a:p>
          </p:txBody>
        </p:sp>
        <p:sp>
          <p:nvSpPr>
            <p:cNvPr id="725" name="TextBox 724">
              <a:extLst>
                <a:ext uri="{FF2B5EF4-FFF2-40B4-BE49-F238E27FC236}">
                  <a16:creationId xmlns:a16="http://schemas.microsoft.com/office/drawing/2014/main" id="{114946B1-5177-DDE5-B5FD-CD981CF0F95B}"/>
                </a:ext>
              </a:extLst>
            </p:cNvPr>
            <p:cNvSpPr txBox="1"/>
            <p:nvPr/>
          </p:nvSpPr>
          <p:spPr>
            <a:xfrm>
              <a:off x="5918709" y="2162574"/>
              <a:ext cx="1035860"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Rucaparib (n = 65)</a:t>
              </a:r>
            </a:p>
          </p:txBody>
        </p:sp>
        <p:sp>
          <p:nvSpPr>
            <p:cNvPr id="726" name="TextBox 725">
              <a:extLst>
                <a:ext uri="{FF2B5EF4-FFF2-40B4-BE49-F238E27FC236}">
                  <a16:creationId xmlns:a16="http://schemas.microsoft.com/office/drawing/2014/main" id="{DA19BFC5-38DD-534D-3CA7-798A3831E172}"/>
                </a:ext>
              </a:extLst>
            </p:cNvPr>
            <p:cNvSpPr txBox="1"/>
            <p:nvPr/>
          </p:nvSpPr>
          <p:spPr>
            <a:xfrm>
              <a:off x="6929302" y="2315787"/>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23.2</a:t>
              </a:r>
            </a:p>
          </p:txBody>
        </p:sp>
        <p:sp>
          <p:nvSpPr>
            <p:cNvPr id="727" name="TextBox 726">
              <a:extLst>
                <a:ext uri="{FF2B5EF4-FFF2-40B4-BE49-F238E27FC236}">
                  <a16:creationId xmlns:a16="http://schemas.microsoft.com/office/drawing/2014/main" id="{1141125C-FB82-606A-1CAA-6EB0B905D399}"/>
                </a:ext>
              </a:extLst>
            </p:cNvPr>
            <p:cNvSpPr txBox="1"/>
            <p:nvPr/>
          </p:nvSpPr>
          <p:spPr>
            <a:xfrm>
              <a:off x="7336249" y="2315788"/>
              <a:ext cx="646331"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15.6-27.6</a:t>
              </a:r>
            </a:p>
          </p:txBody>
        </p:sp>
        <p:sp>
          <p:nvSpPr>
            <p:cNvPr id="728" name="TextBox 727">
              <a:extLst>
                <a:ext uri="{FF2B5EF4-FFF2-40B4-BE49-F238E27FC236}">
                  <a16:creationId xmlns:a16="http://schemas.microsoft.com/office/drawing/2014/main" id="{63B58F5F-FD70-ABC5-6CD4-34C94DF4B3C5}"/>
                </a:ext>
              </a:extLst>
            </p:cNvPr>
            <p:cNvSpPr txBox="1"/>
            <p:nvPr/>
          </p:nvSpPr>
          <p:spPr>
            <a:xfrm>
              <a:off x="5651004" y="2315787"/>
              <a:ext cx="1303562"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Chemotherapy</a:t>
              </a:r>
              <a:r>
                <a:rPr kumimoji="0" lang="en-US" sz="900" b="0" i="0" u="none" strike="noStrike" kern="0" cap="none" spc="0" normalizeH="0" baseline="30000" noProof="0" dirty="0">
                  <a:ln>
                    <a:noFill/>
                  </a:ln>
                  <a:solidFill>
                    <a:schemeClr val="accent3"/>
                  </a:solidFill>
                  <a:effectLst/>
                  <a:uLnTx/>
                  <a:uFillTx/>
                  <a:latin typeface="Calibri (body)"/>
                </a:rPr>
                <a:t>*</a:t>
              </a:r>
              <a:r>
                <a:rPr kumimoji="0" lang="en-US" sz="900" b="0" i="0" u="none" strike="noStrike" kern="0" cap="none" spc="0" normalizeH="0" baseline="0" noProof="0" dirty="0">
                  <a:ln>
                    <a:noFill/>
                  </a:ln>
                  <a:solidFill>
                    <a:schemeClr val="accent3"/>
                  </a:solidFill>
                  <a:effectLst/>
                  <a:uLnTx/>
                  <a:uFillTx/>
                  <a:latin typeface="Calibri (body)"/>
                </a:rPr>
                <a:t> (n = 31)</a:t>
              </a:r>
            </a:p>
          </p:txBody>
        </p:sp>
        <p:cxnSp>
          <p:nvCxnSpPr>
            <p:cNvPr id="729" name="Straight Connector 728">
              <a:extLst>
                <a:ext uri="{FF2B5EF4-FFF2-40B4-BE49-F238E27FC236}">
                  <a16:creationId xmlns:a16="http://schemas.microsoft.com/office/drawing/2014/main" id="{1C1844D1-8B11-6B13-CE81-2458F9ADB714}"/>
                </a:ext>
              </a:extLst>
            </p:cNvPr>
            <p:cNvCxnSpPr>
              <a:cxnSpLocks/>
            </p:cNvCxnSpPr>
            <p:nvPr/>
          </p:nvCxnSpPr>
          <p:spPr>
            <a:xfrm>
              <a:off x="5681973" y="2146059"/>
              <a:ext cx="2258928" cy="0"/>
            </a:xfrm>
            <a:prstGeom prst="line">
              <a:avLst/>
            </a:prstGeom>
            <a:noFill/>
            <a:ln w="12700" cap="flat" cmpd="sng" algn="ctr">
              <a:solidFill>
                <a:srgbClr val="000000"/>
              </a:solidFill>
              <a:prstDash val="solid"/>
            </a:ln>
            <a:effectLst/>
          </p:spPr>
        </p:cxnSp>
      </p:grpSp>
      <p:grpSp>
        <p:nvGrpSpPr>
          <p:cNvPr id="730" name="Group 729">
            <a:extLst>
              <a:ext uri="{FF2B5EF4-FFF2-40B4-BE49-F238E27FC236}">
                <a16:creationId xmlns:a16="http://schemas.microsoft.com/office/drawing/2014/main" id="{5B6AAD00-124F-C61B-F42F-21D4CF49E137}"/>
              </a:ext>
            </a:extLst>
          </p:cNvPr>
          <p:cNvGrpSpPr/>
          <p:nvPr/>
        </p:nvGrpSpPr>
        <p:grpSpPr>
          <a:xfrm>
            <a:off x="9590989" y="1854633"/>
            <a:ext cx="2331576" cy="667045"/>
            <a:chOff x="9590989" y="1854633"/>
            <a:chExt cx="2331576" cy="667045"/>
          </a:xfrm>
        </p:grpSpPr>
        <p:sp>
          <p:nvSpPr>
            <p:cNvPr id="731" name="TextBox 730">
              <a:extLst>
                <a:ext uri="{FF2B5EF4-FFF2-40B4-BE49-F238E27FC236}">
                  <a16:creationId xmlns:a16="http://schemas.microsoft.com/office/drawing/2014/main" id="{07934C10-57CE-FFE3-32B2-2B04EEA51C8D}"/>
                </a:ext>
              </a:extLst>
            </p:cNvPr>
            <p:cNvSpPr txBox="1"/>
            <p:nvPr/>
          </p:nvSpPr>
          <p:spPr>
            <a:xfrm>
              <a:off x="10765090" y="1854633"/>
              <a:ext cx="595035" cy="313932"/>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Median,</a:t>
              </a:r>
              <a:br>
                <a:rPr kumimoji="0" lang="en-US" sz="900" i="0" u="none" strike="noStrike" kern="0" cap="none" spc="0" normalizeH="0" baseline="0" noProof="0" dirty="0">
                  <a:ln>
                    <a:noFill/>
                  </a:ln>
                  <a:solidFill>
                    <a:srgbClr val="000000"/>
                  </a:solidFill>
                  <a:effectLst/>
                  <a:uLnTx/>
                  <a:uFillTx/>
                  <a:latin typeface="Calibri (body)"/>
                </a:rPr>
              </a:br>
              <a:r>
                <a:rPr kumimoji="0" lang="en-US" sz="900" i="0" u="none" strike="noStrike" kern="0" cap="none" spc="0" normalizeH="0" baseline="0" noProof="0" dirty="0">
                  <a:ln>
                    <a:noFill/>
                  </a:ln>
                  <a:solidFill>
                    <a:srgbClr val="000000"/>
                  </a:solidFill>
                  <a:effectLst/>
                  <a:uLnTx/>
                  <a:uFillTx/>
                  <a:latin typeface="Calibri (body)"/>
                </a:rPr>
                <a:t>mo</a:t>
              </a:r>
            </a:p>
          </p:txBody>
        </p:sp>
        <p:sp>
          <p:nvSpPr>
            <p:cNvPr id="732" name="TextBox 731">
              <a:extLst>
                <a:ext uri="{FF2B5EF4-FFF2-40B4-BE49-F238E27FC236}">
                  <a16:creationId xmlns:a16="http://schemas.microsoft.com/office/drawing/2014/main" id="{6136324A-E24F-84D4-42E7-31CB6BA89365}"/>
                </a:ext>
              </a:extLst>
            </p:cNvPr>
            <p:cNvSpPr txBox="1"/>
            <p:nvPr/>
          </p:nvSpPr>
          <p:spPr>
            <a:xfrm>
              <a:off x="11350773" y="1965432"/>
              <a:ext cx="49725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95% CI</a:t>
              </a:r>
            </a:p>
          </p:txBody>
        </p:sp>
        <p:sp>
          <p:nvSpPr>
            <p:cNvPr id="733" name="TextBox 732">
              <a:extLst>
                <a:ext uri="{FF2B5EF4-FFF2-40B4-BE49-F238E27FC236}">
                  <a16:creationId xmlns:a16="http://schemas.microsoft.com/office/drawing/2014/main" id="{417757C2-1EFE-B574-4096-5ADB09BBC396}"/>
                </a:ext>
              </a:extLst>
            </p:cNvPr>
            <p:cNvSpPr txBox="1"/>
            <p:nvPr/>
          </p:nvSpPr>
          <p:spPr>
            <a:xfrm>
              <a:off x="10869286" y="2162573"/>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36.3</a:t>
              </a:r>
            </a:p>
          </p:txBody>
        </p:sp>
        <p:sp>
          <p:nvSpPr>
            <p:cNvPr id="734" name="TextBox 733">
              <a:extLst>
                <a:ext uri="{FF2B5EF4-FFF2-40B4-BE49-F238E27FC236}">
                  <a16:creationId xmlns:a16="http://schemas.microsoft.com/office/drawing/2014/main" id="{131B23C3-E47D-EA85-D13F-EE18AFFBE60D}"/>
                </a:ext>
              </a:extLst>
            </p:cNvPr>
            <p:cNvSpPr txBox="1"/>
            <p:nvPr/>
          </p:nvSpPr>
          <p:spPr>
            <a:xfrm>
              <a:off x="11276233" y="2162574"/>
              <a:ext cx="646331"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28.1-40.7</a:t>
              </a:r>
            </a:p>
          </p:txBody>
        </p:sp>
        <p:sp>
          <p:nvSpPr>
            <p:cNvPr id="735" name="TextBox 734">
              <a:extLst>
                <a:ext uri="{FF2B5EF4-FFF2-40B4-BE49-F238E27FC236}">
                  <a16:creationId xmlns:a16="http://schemas.microsoft.com/office/drawing/2014/main" id="{AD5D8220-7340-04D7-D407-1D1DB2790269}"/>
                </a:ext>
              </a:extLst>
            </p:cNvPr>
            <p:cNvSpPr txBox="1"/>
            <p:nvPr/>
          </p:nvSpPr>
          <p:spPr>
            <a:xfrm>
              <a:off x="9858694" y="2162574"/>
              <a:ext cx="1035860"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Rucaparib (n = 48)</a:t>
              </a:r>
            </a:p>
          </p:txBody>
        </p:sp>
        <p:sp>
          <p:nvSpPr>
            <p:cNvPr id="736" name="TextBox 735">
              <a:extLst>
                <a:ext uri="{FF2B5EF4-FFF2-40B4-BE49-F238E27FC236}">
                  <a16:creationId xmlns:a16="http://schemas.microsoft.com/office/drawing/2014/main" id="{019F7A77-FCA9-4314-E503-BE6A7591338A}"/>
                </a:ext>
              </a:extLst>
            </p:cNvPr>
            <p:cNvSpPr txBox="1"/>
            <p:nvPr/>
          </p:nvSpPr>
          <p:spPr>
            <a:xfrm>
              <a:off x="10869287" y="2315787"/>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47.2</a:t>
              </a:r>
            </a:p>
          </p:txBody>
        </p:sp>
        <p:sp>
          <p:nvSpPr>
            <p:cNvPr id="737" name="TextBox 736">
              <a:extLst>
                <a:ext uri="{FF2B5EF4-FFF2-40B4-BE49-F238E27FC236}">
                  <a16:creationId xmlns:a16="http://schemas.microsoft.com/office/drawing/2014/main" id="{E18241C5-C2FC-115D-1F9F-23330451C85D}"/>
                </a:ext>
              </a:extLst>
            </p:cNvPr>
            <p:cNvSpPr txBox="1"/>
            <p:nvPr/>
          </p:nvSpPr>
          <p:spPr>
            <a:xfrm>
              <a:off x="11276234" y="2315788"/>
              <a:ext cx="646331"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22.9-53.0</a:t>
              </a:r>
            </a:p>
          </p:txBody>
        </p:sp>
        <p:sp>
          <p:nvSpPr>
            <p:cNvPr id="738" name="TextBox 737">
              <a:extLst>
                <a:ext uri="{FF2B5EF4-FFF2-40B4-BE49-F238E27FC236}">
                  <a16:creationId xmlns:a16="http://schemas.microsoft.com/office/drawing/2014/main" id="{BCB213BB-1A2D-2657-C94F-7DC9B0CD1471}"/>
                </a:ext>
              </a:extLst>
            </p:cNvPr>
            <p:cNvSpPr txBox="1"/>
            <p:nvPr/>
          </p:nvSpPr>
          <p:spPr>
            <a:xfrm>
              <a:off x="9590989" y="2315787"/>
              <a:ext cx="1303562"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Chemotherapy</a:t>
              </a:r>
              <a:r>
                <a:rPr lang="en-US" sz="900" b="0" kern="0" baseline="30000" dirty="0">
                  <a:solidFill>
                    <a:schemeClr val="accent3"/>
                  </a:solidFill>
                  <a:latin typeface="Calibri (body)"/>
                </a:rPr>
                <a:t>†</a:t>
              </a:r>
              <a:r>
                <a:rPr kumimoji="0" lang="en-US" sz="900" b="0" i="0" u="none" strike="noStrike" kern="0" cap="none" spc="0" normalizeH="0" baseline="0" noProof="0" dirty="0">
                  <a:ln>
                    <a:noFill/>
                  </a:ln>
                  <a:solidFill>
                    <a:schemeClr val="accent3"/>
                  </a:solidFill>
                  <a:effectLst/>
                  <a:uLnTx/>
                  <a:uFillTx/>
                  <a:latin typeface="Calibri (body)"/>
                </a:rPr>
                <a:t> (n = 26)</a:t>
              </a:r>
            </a:p>
          </p:txBody>
        </p:sp>
        <p:cxnSp>
          <p:nvCxnSpPr>
            <p:cNvPr id="739" name="Straight Connector 738">
              <a:extLst>
                <a:ext uri="{FF2B5EF4-FFF2-40B4-BE49-F238E27FC236}">
                  <a16:creationId xmlns:a16="http://schemas.microsoft.com/office/drawing/2014/main" id="{F629BADD-4C3B-8D6E-F927-16AA53CB1B62}"/>
                </a:ext>
              </a:extLst>
            </p:cNvPr>
            <p:cNvCxnSpPr>
              <a:cxnSpLocks/>
            </p:cNvCxnSpPr>
            <p:nvPr/>
          </p:nvCxnSpPr>
          <p:spPr>
            <a:xfrm>
              <a:off x="9621958" y="2146059"/>
              <a:ext cx="2258928" cy="0"/>
            </a:xfrm>
            <a:prstGeom prst="line">
              <a:avLst/>
            </a:prstGeom>
            <a:noFill/>
            <a:ln w="12700" cap="flat" cmpd="sng" algn="ctr">
              <a:solidFill>
                <a:srgbClr val="000000"/>
              </a:solidFill>
              <a:prstDash val="solid"/>
            </a:ln>
            <a:effectLst/>
          </p:spPr>
        </p:cxnSp>
      </p:grpSp>
      <p:sp>
        <p:nvSpPr>
          <p:cNvPr id="740" name="TextBox 739">
            <a:extLst>
              <a:ext uri="{FF2B5EF4-FFF2-40B4-BE49-F238E27FC236}">
                <a16:creationId xmlns:a16="http://schemas.microsoft.com/office/drawing/2014/main" id="{AF94AE24-4D9B-10D6-726C-1838C29CE1F8}"/>
              </a:ext>
            </a:extLst>
          </p:cNvPr>
          <p:cNvSpPr txBox="1"/>
          <p:nvPr/>
        </p:nvSpPr>
        <p:spPr>
          <a:xfrm>
            <a:off x="10535850" y="2477975"/>
            <a:ext cx="1130438" cy="369332"/>
          </a:xfrm>
          <a:prstGeom prst="rect">
            <a:avLst/>
          </a:prstGeom>
          <a:noFill/>
        </p:spPr>
        <p:txBody>
          <a:bodyPr wrap="none" rtlCol="0">
            <a:spAutoFit/>
          </a:bodyPr>
          <a:lstStyle/>
          <a:p>
            <a:pPr algn="ctr" eaLnBrk="1" fontAlgn="auto" hangingPunct="1">
              <a:spcBef>
                <a:spcPts val="0"/>
              </a:spcBef>
              <a:spcAft>
                <a:spcPts val="0"/>
              </a:spcAft>
              <a:defRPr/>
            </a:pPr>
            <a:r>
              <a:rPr lang="en-GB" sz="900" b="0" dirty="0">
                <a:solidFill>
                  <a:srgbClr val="000000"/>
                </a:solidFill>
                <a:latin typeface="Calibri (body)"/>
              </a:rPr>
              <a:t>HR: </a:t>
            </a:r>
            <a:r>
              <a:rPr lang="en-US" sz="900" b="0" dirty="0">
                <a:solidFill>
                  <a:srgbClr val="000000"/>
                </a:solidFill>
                <a:latin typeface="Calibri (body)"/>
              </a:rPr>
              <a:t>1.243</a:t>
            </a:r>
            <a:endParaRPr lang="en-GB" sz="900" b="0" dirty="0">
              <a:solidFill>
                <a:srgbClr val="000000"/>
              </a:solidFill>
              <a:latin typeface="Calibri (body)"/>
            </a:endParaRPr>
          </a:p>
          <a:p>
            <a:pPr algn="ctr" eaLnBrk="1" fontAlgn="auto" hangingPunct="1">
              <a:spcBef>
                <a:spcPts val="0"/>
              </a:spcBef>
              <a:spcAft>
                <a:spcPts val="0"/>
              </a:spcAft>
              <a:defRPr/>
            </a:pPr>
            <a:r>
              <a:rPr lang="en-GB" sz="900" b="0" dirty="0">
                <a:solidFill>
                  <a:srgbClr val="000000"/>
                </a:solidFill>
                <a:latin typeface="Calibri (body)"/>
              </a:rPr>
              <a:t>95% CI: </a:t>
            </a:r>
            <a:r>
              <a:rPr lang="en-US" sz="900" b="0" dirty="0">
                <a:solidFill>
                  <a:srgbClr val="000000"/>
                </a:solidFill>
                <a:latin typeface="Calibri (body)"/>
              </a:rPr>
              <a:t>0.619-2.498</a:t>
            </a:r>
          </a:p>
        </p:txBody>
      </p:sp>
      <p:sp>
        <p:nvSpPr>
          <p:cNvPr id="741" name="TextBox 740">
            <a:extLst>
              <a:ext uri="{FF2B5EF4-FFF2-40B4-BE49-F238E27FC236}">
                <a16:creationId xmlns:a16="http://schemas.microsoft.com/office/drawing/2014/main" id="{EE21A7FD-F4E5-8FFD-964F-B255C4C4E0B4}"/>
              </a:ext>
            </a:extLst>
          </p:cNvPr>
          <p:cNvSpPr txBox="1"/>
          <p:nvPr/>
        </p:nvSpPr>
        <p:spPr>
          <a:xfrm>
            <a:off x="2773784" y="2472947"/>
            <a:ext cx="1130438" cy="369332"/>
          </a:xfrm>
          <a:prstGeom prst="rect">
            <a:avLst/>
          </a:prstGeom>
          <a:noFill/>
        </p:spPr>
        <p:txBody>
          <a:bodyPr wrap="none" rtlCol="0">
            <a:spAutoFit/>
          </a:bodyPr>
          <a:lstStyle/>
          <a:p>
            <a:pPr algn="ctr" eaLnBrk="1" fontAlgn="auto" hangingPunct="1">
              <a:spcBef>
                <a:spcPts val="0"/>
              </a:spcBef>
              <a:spcAft>
                <a:spcPts val="0"/>
              </a:spcAft>
              <a:defRPr/>
            </a:pPr>
            <a:r>
              <a:rPr lang="en-GB" sz="900" b="0" dirty="0">
                <a:solidFill>
                  <a:srgbClr val="000000"/>
                </a:solidFill>
                <a:latin typeface="Calibri (body)"/>
              </a:rPr>
              <a:t>HR: </a:t>
            </a:r>
            <a:r>
              <a:rPr lang="en-US" sz="900" b="0" dirty="0">
                <a:solidFill>
                  <a:srgbClr val="000000"/>
                </a:solidFill>
                <a:latin typeface="Calibri (body)"/>
              </a:rPr>
              <a:t>1.511</a:t>
            </a:r>
            <a:endParaRPr lang="en-GB" sz="900" b="0" dirty="0">
              <a:solidFill>
                <a:srgbClr val="000000"/>
              </a:solidFill>
              <a:latin typeface="Calibri (body)"/>
            </a:endParaRPr>
          </a:p>
          <a:p>
            <a:pPr algn="ctr" eaLnBrk="1" fontAlgn="auto" hangingPunct="1">
              <a:spcBef>
                <a:spcPts val="0"/>
              </a:spcBef>
              <a:spcAft>
                <a:spcPts val="0"/>
              </a:spcAft>
              <a:defRPr/>
            </a:pPr>
            <a:r>
              <a:rPr lang="en-GB" sz="900" b="0" dirty="0">
                <a:solidFill>
                  <a:srgbClr val="000000"/>
                </a:solidFill>
                <a:latin typeface="Calibri (body)"/>
              </a:rPr>
              <a:t>95% CI: 1.053-2.170</a:t>
            </a:r>
            <a:endParaRPr lang="en-US" sz="900" b="0" dirty="0">
              <a:solidFill>
                <a:srgbClr val="000000"/>
              </a:solidFill>
              <a:latin typeface="Calibri (body)"/>
            </a:endParaRPr>
          </a:p>
        </p:txBody>
      </p:sp>
      <p:sp>
        <p:nvSpPr>
          <p:cNvPr id="742" name="TextBox 741">
            <a:extLst>
              <a:ext uri="{FF2B5EF4-FFF2-40B4-BE49-F238E27FC236}">
                <a16:creationId xmlns:a16="http://schemas.microsoft.com/office/drawing/2014/main" id="{AE042141-9597-DF4A-C922-E1F7ED25E2E6}"/>
              </a:ext>
            </a:extLst>
          </p:cNvPr>
          <p:cNvSpPr txBox="1"/>
          <p:nvPr/>
        </p:nvSpPr>
        <p:spPr>
          <a:xfrm>
            <a:off x="6609784" y="2471484"/>
            <a:ext cx="1130438" cy="369332"/>
          </a:xfrm>
          <a:prstGeom prst="rect">
            <a:avLst/>
          </a:prstGeom>
          <a:noFill/>
        </p:spPr>
        <p:txBody>
          <a:bodyPr wrap="none" rtlCol="0">
            <a:spAutoFit/>
          </a:bodyPr>
          <a:lstStyle/>
          <a:p>
            <a:pPr algn="ctr" eaLnBrk="1" fontAlgn="auto" hangingPunct="1">
              <a:spcBef>
                <a:spcPts val="0"/>
              </a:spcBef>
              <a:spcAft>
                <a:spcPts val="0"/>
              </a:spcAft>
              <a:defRPr/>
            </a:pPr>
            <a:r>
              <a:rPr lang="en-GB" sz="900" b="0" dirty="0">
                <a:solidFill>
                  <a:srgbClr val="000000"/>
                </a:solidFill>
                <a:latin typeface="Calibri (body)"/>
              </a:rPr>
              <a:t>HR: 0.972</a:t>
            </a:r>
          </a:p>
          <a:p>
            <a:pPr algn="ctr" eaLnBrk="1" fontAlgn="auto" hangingPunct="1">
              <a:spcBef>
                <a:spcPts val="0"/>
              </a:spcBef>
              <a:spcAft>
                <a:spcPts val="0"/>
              </a:spcAft>
              <a:defRPr/>
            </a:pPr>
            <a:r>
              <a:rPr lang="en-GB" sz="900" b="0" dirty="0">
                <a:solidFill>
                  <a:srgbClr val="000000"/>
                </a:solidFill>
                <a:latin typeface="Calibri (body)"/>
              </a:rPr>
              <a:t>95% CI: 0.583-1.621</a:t>
            </a:r>
            <a:endParaRPr lang="en-US" sz="900" b="0" dirty="0">
              <a:solidFill>
                <a:srgbClr val="000000"/>
              </a:solidFill>
              <a:latin typeface="Calibri (body)"/>
            </a:endParaRPr>
          </a:p>
        </p:txBody>
      </p:sp>
      <p:grpSp>
        <p:nvGrpSpPr>
          <p:cNvPr id="743" name="Group 742">
            <a:extLst>
              <a:ext uri="{FF2B5EF4-FFF2-40B4-BE49-F238E27FC236}">
                <a16:creationId xmlns:a16="http://schemas.microsoft.com/office/drawing/2014/main" id="{1002D5B7-D20A-097E-4E59-619EF3D5EF5B}"/>
              </a:ext>
            </a:extLst>
          </p:cNvPr>
          <p:cNvGrpSpPr/>
          <p:nvPr/>
        </p:nvGrpSpPr>
        <p:grpSpPr>
          <a:xfrm>
            <a:off x="8023421" y="4990746"/>
            <a:ext cx="3544904" cy="356627"/>
            <a:chOff x="8023421" y="4990746"/>
            <a:chExt cx="3544904" cy="356627"/>
          </a:xfrm>
        </p:grpSpPr>
        <p:sp>
          <p:nvSpPr>
            <p:cNvPr id="744" name="TextBox 743">
              <a:extLst>
                <a:ext uri="{FF2B5EF4-FFF2-40B4-BE49-F238E27FC236}">
                  <a16:creationId xmlns:a16="http://schemas.microsoft.com/office/drawing/2014/main" id="{42A8B057-8F84-6FDE-3072-CBF0C40832E7}"/>
                </a:ext>
              </a:extLst>
            </p:cNvPr>
            <p:cNvSpPr txBox="1"/>
            <p:nvPr/>
          </p:nvSpPr>
          <p:spPr>
            <a:xfrm>
              <a:off x="8519965"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48 (0)</a:t>
              </a:r>
            </a:p>
          </p:txBody>
        </p:sp>
        <p:sp>
          <p:nvSpPr>
            <p:cNvPr id="745" name="TextBox 744">
              <a:extLst>
                <a:ext uri="{FF2B5EF4-FFF2-40B4-BE49-F238E27FC236}">
                  <a16:creationId xmlns:a16="http://schemas.microsoft.com/office/drawing/2014/main" id="{4D1B014E-B3B2-22D0-AB85-763EE58CE3B1}"/>
                </a:ext>
              </a:extLst>
            </p:cNvPr>
            <p:cNvSpPr txBox="1"/>
            <p:nvPr/>
          </p:nvSpPr>
          <p:spPr>
            <a:xfrm>
              <a:off x="877713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45 (2)</a:t>
              </a:r>
            </a:p>
          </p:txBody>
        </p:sp>
        <p:sp>
          <p:nvSpPr>
            <p:cNvPr id="746" name="TextBox 745">
              <a:extLst>
                <a:ext uri="{FF2B5EF4-FFF2-40B4-BE49-F238E27FC236}">
                  <a16:creationId xmlns:a16="http://schemas.microsoft.com/office/drawing/2014/main" id="{07883C77-1B64-E6A6-58AE-B432400812E3}"/>
                </a:ext>
              </a:extLst>
            </p:cNvPr>
            <p:cNvSpPr txBox="1"/>
            <p:nvPr/>
          </p:nvSpPr>
          <p:spPr>
            <a:xfrm>
              <a:off x="9040663"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41 (6)</a:t>
              </a:r>
            </a:p>
          </p:txBody>
        </p:sp>
        <p:sp>
          <p:nvSpPr>
            <p:cNvPr id="747" name="TextBox 746">
              <a:extLst>
                <a:ext uri="{FF2B5EF4-FFF2-40B4-BE49-F238E27FC236}">
                  <a16:creationId xmlns:a16="http://schemas.microsoft.com/office/drawing/2014/main" id="{6C41273C-CA67-E9F6-69B9-E11E719EAE90}"/>
                </a:ext>
              </a:extLst>
            </p:cNvPr>
            <p:cNvSpPr txBox="1"/>
            <p:nvPr/>
          </p:nvSpPr>
          <p:spPr>
            <a:xfrm>
              <a:off x="9297837"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39 (8)</a:t>
              </a:r>
            </a:p>
          </p:txBody>
        </p:sp>
        <p:sp>
          <p:nvSpPr>
            <p:cNvPr id="748" name="TextBox 747">
              <a:extLst>
                <a:ext uri="{FF2B5EF4-FFF2-40B4-BE49-F238E27FC236}">
                  <a16:creationId xmlns:a16="http://schemas.microsoft.com/office/drawing/2014/main" id="{6E0487EF-13B1-9FFD-D1EC-032ACB57D0B7}"/>
                </a:ext>
              </a:extLst>
            </p:cNvPr>
            <p:cNvSpPr txBox="1"/>
            <p:nvPr/>
          </p:nvSpPr>
          <p:spPr>
            <a:xfrm>
              <a:off x="954530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34 (11)</a:t>
              </a:r>
            </a:p>
          </p:txBody>
        </p:sp>
        <p:sp>
          <p:nvSpPr>
            <p:cNvPr id="749" name="TextBox 748">
              <a:extLst>
                <a:ext uri="{FF2B5EF4-FFF2-40B4-BE49-F238E27FC236}">
                  <a16:creationId xmlns:a16="http://schemas.microsoft.com/office/drawing/2014/main" id="{0797378A-727E-E340-FB85-A3697DDEE09A}"/>
                </a:ext>
              </a:extLst>
            </p:cNvPr>
            <p:cNvSpPr txBox="1"/>
            <p:nvPr/>
          </p:nvSpPr>
          <p:spPr>
            <a:xfrm>
              <a:off x="9802477"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30 (14)</a:t>
              </a:r>
            </a:p>
          </p:txBody>
        </p:sp>
        <p:sp>
          <p:nvSpPr>
            <p:cNvPr id="750" name="TextBox 749">
              <a:extLst>
                <a:ext uri="{FF2B5EF4-FFF2-40B4-BE49-F238E27FC236}">
                  <a16:creationId xmlns:a16="http://schemas.microsoft.com/office/drawing/2014/main" id="{40E7F34D-303B-61FB-233C-6EA0B7C14CB1}"/>
                </a:ext>
              </a:extLst>
            </p:cNvPr>
            <p:cNvSpPr txBox="1"/>
            <p:nvPr/>
          </p:nvSpPr>
          <p:spPr>
            <a:xfrm>
              <a:off x="1006600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20 (19)</a:t>
              </a:r>
            </a:p>
          </p:txBody>
        </p:sp>
        <p:sp>
          <p:nvSpPr>
            <p:cNvPr id="751" name="TextBox 750">
              <a:extLst>
                <a:ext uri="{FF2B5EF4-FFF2-40B4-BE49-F238E27FC236}">
                  <a16:creationId xmlns:a16="http://schemas.microsoft.com/office/drawing/2014/main" id="{14244085-8FBE-65CE-BD03-080EADBD861C}"/>
                </a:ext>
              </a:extLst>
            </p:cNvPr>
            <p:cNvSpPr txBox="1"/>
            <p:nvPr/>
          </p:nvSpPr>
          <p:spPr>
            <a:xfrm>
              <a:off x="10323177"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17 (21)</a:t>
              </a:r>
            </a:p>
          </p:txBody>
        </p:sp>
        <p:sp>
          <p:nvSpPr>
            <p:cNvPr id="752" name="TextBox 751">
              <a:extLst>
                <a:ext uri="{FF2B5EF4-FFF2-40B4-BE49-F238E27FC236}">
                  <a16:creationId xmlns:a16="http://schemas.microsoft.com/office/drawing/2014/main" id="{28A106E2-D0F3-532F-2904-CB3921760D31}"/>
                </a:ext>
              </a:extLst>
            </p:cNvPr>
            <p:cNvSpPr txBox="1"/>
            <p:nvPr/>
          </p:nvSpPr>
          <p:spPr>
            <a:xfrm>
              <a:off x="10586702"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11 (25)</a:t>
              </a:r>
            </a:p>
          </p:txBody>
        </p:sp>
        <p:sp>
          <p:nvSpPr>
            <p:cNvPr id="753" name="TextBox 752">
              <a:extLst>
                <a:ext uri="{FF2B5EF4-FFF2-40B4-BE49-F238E27FC236}">
                  <a16:creationId xmlns:a16="http://schemas.microsoft.com/office/drawing/2014/main" id="{7E781E33-ABA8-E94D-A17F-BB3912D8D936}"/>
                </a:ext>
              </a:extLst>
            </p:cNvPr>
            <p:cNvSpPr txBox="1"/>
            <p:nvPr/>
          </p:nvSpPr>
          <p:spPr>
            <a:xfrm>
              <a:off x="10863113"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6 (27)</a:t>
              </a:r>
            </a:p>
          </p:txBody>
        </p:sp>
        <p:sp>
          <p:nvSpPr>
            <p:cNvPr id="754" name="TextBox 753">
              <a:extLst>
                <a:ext uri="{FF2B5EF4-FFF2-40B4-BE49-F238E27FC236}">
                  <a16:creationId xmlns:a16="http://schemas.microsoft.com/office/drawing/2014/main" id="{F290619C-EBAC-A52D-C4F5-0248009E44ED}"/>
                </a:ext>
              </a:extLst>
            </p:cNvPr>
            <p:cNvSpPr txBox="1"/>
            <p:nvPr/>
          </p:nvSpPr>
          <p:spPr>
            <a:xfrm>
              <a:off x="11129814"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 (27)</a:t>
              </a:r>
            </a:p>
          </p:txBody>
        </p:sp>
        <p:sp>
          <p:nvSpPr>
            <p:cNvPr id="755" name="TextBox 754">
              <a:extLst>
                <a:ext uri="{FF2B5EF4-FFF2-40B4-BE49-F238E27FC236}">
                  <a16:creationId xmlns:a16="http://schemas.microsoft.com/office/drawing/2014/main" id="{775A8725-E7AF-5BB0-BD0E-18A460BED89C}"/>
                </a:ext>
              </a:extLst>
            </p:cNvPr>
            <p:cNvSpPr txBox="1"/>
            <p:nvPr/>
          </p:nvSpPr>
          <p:spPr>
            <a:xfrm>
              <a:off x="1138698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0 (27)</a:t>
              </a:r>
            </a:p>
          </p:txBody>
        </p:sp>
        <p:sp>
          <p:nvSpPr>
            <p:cNvPr id="756" name="TextBox 755">
              <a:extLst>
                <a:ext uri="{FF2B5EF4-FFF2-40B4-BE49-F238E27FC236}">
                  <a16:creationId xmlns:a16="http://schemas.microsoft.com/office/drawing/2014/main" id="{C15C9C22-1433-04FB-1DEE-C01D1DFB4558}"/>
                </a:ext>
              </a:extLst>
            </p:cNvPr>
            <p:cNvSpPr txBox="1"/>
            <p:nvPr/>
          </p:nvSpPr>
          <p:spPr>
            <a:xfrm>
              <a:off x="8077300" y="5135978"/>
              <a:ext cx="312586"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1"/>
                  </a:solidFill>
                  <a:latin typeface="Calibri (body)"/>
                </a:rPr>
                <a:t>Rucaparib</a:t>
              </a:r>
            </a:p>
          </p:txBody>
        </p:sp>
        <p:sp>
          <p:nvSpPr>
            <p:cNvPr id="757" name="TextBox 756">
              <a:extLst>
                <a:ext uri="{FF2B5EF4-FFF2-40B4-BE49-F238E27FC236}">
                  <a16:creationId xmlns:a16="http://schemas.microsoft.com/office/drawing/2014/main" id="{7B947640-BC26-8B1B-69BF-A3BC4A2EB4E3}"/>
                </a:ext>
              </a:extLst>
            </p:cNvPr>
            <p:cNvSpPr txBox="1"/>
            <p:nvPr/>
          </p:nvSpPr>
          <p:spPr>
            <a:xfrm>
              <a:off x="8077300" y="4990746"/>
              <a:ext cx="655629" cy="123111"/>
            </a:xfrm>
            <a:prstGeom prst="rect">
              <a:avLst/>
            </a:prstGeom>
            <a:noFill/>
          </p:spPr>
          <p:txBody>
            <a:bodyPr wrap="none" lIns="0" tIns="0" rIns="0" bIns="0" rtlCol="0">
              <a:spAutoFit/>
            </a:bodyPr>
            <a:lstStyle/>
            <a:p>
              <a:pPr eaLnBrk="1" fontAlgn="auto" hangingPunct="1">
                <a:spcBef>
                  <a:spcPts val="0"/>
                </a:spcBef>
                <a:spcAft>
                  <a:spcPts val="0"/>
                </a:spcAft>
                <a:defRPr/>
              </a:pPr>
              <a:r>
                <a:rPr lang="en-US" sz="800" dirty="0">
                  <a:solidFill>
                    <a:srgbClr val="000000"/>
                  </a:solidFill>
                  <a:latin typeface="Calibri (body)"/>
                </a:rPr>
                <a:t>Patients at Risk</a:t>
              </a:r>
            </a:p>
          </p:txBody>
        </p:sp>
        <p:sp>
          <p:nvSpPr>
            <p:cNvPr id="758" name="TextBox 757">
              <a:extLst>
                <a:ext uri="{FF2B5EF4-FFF2-40B4-BE49-F238E27FC236}">
                  <a16:creationId xmlns:a16="http://schemas.microsoft.com/office/drawing/2014/main" id="{4CD9B306-8D9A-5D99-E2AA-3F8CD19A77EA}"/>
                </a:ext>
              </a:extLst>
            </p:cNvPr>
            <p:cNvSpPr txBox="1"/>
            <p:nvPr/>
          </p:nvSpPr>
          <p:spPr>
            <a:xfrm>
              <a:off x="8519965"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26 (0)</a:t>
              </a:r>
            </a:p>
          </p:txBody>
        </p:sp>
        <p:sp>
          <p:nvSpPr>
            <p:cNvPr id="759" name="TextBox 758">
              <a:extLst>
                <a:ext uri="{FF2B5EF4-FFF2-40B4-BE49-F238E27FC236}">
                  <a16:creationId xmlns:a16="http://schemas.microsoft.com/office/drawing/2014/main" id="{3232007D-2340-983D-1250-B3474BB65A13}"/>
                </a:ext>
              </a:extLst>
            </p:cNvPr>
            <p:cNvSpPr txBox="1"/>
            <p:nvPr/>
          </p:nvSpPr>
          <p:spPr>
            <a:xfrm>
              <a:off x="877713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24 (1)</a:t>
              </a:r>
            </a:p>
          </p:txBody>
        </p:sp>
        <p:sp>
          <p:nvSpPr>
            <p:cNvPr id="760" name="TextBox 759">
              <a:extLst>
                <a:ext uri="{FF2B5EF4-FFF2-40B4-BE49-F238E27FC236}">
                  <a16:creationId xmlns:a16="http://schemas.microsoft.com/office/drawing/2014/main" id="{6FCB1D92-0001-6411-BB84-A1E62354832C}"/>
                </a:ext>
              </a:extLst>
            </p:cNvPr>
            <p:cNvSpPr txBox="1"/>
            <p:nvPr/>
          </p:nvSpPr>
          <p:spPr>
            <a:xfrm>
              <a:off x="904066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22 (3)</a:t>
              </a:r>
            </a:p>
          </p:txBody>
        </p:sp>
        <p:sp>
          <p:nvSpPr>
            <p:cNvPr id="761" name="TextBox 760">
              <a:extLst>
                <a:ext uri="{FF2B5EF4-FFF2-40B4-BE49-F238E27FC236}">
                  <a16:creationId xmlns:a16="http://schemas.microsoft.com/office/drawing/2014/main" id="{AC5306F8-0E0F-9B16-42FB-69BA2BDEC480}"/>
                </a:ext>
              </a:extLst>
            </p:cNvPr>
            <p:cNvSpPr txBox="1"/>
            <p:nvPr/>
          </p:nvSpPr>
          <p:spPr>
            <a:xfrm>
              <a:off x="9297839"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20 (5)</a:t>
              </a:r>
            </a:p>
          </p:txBody>
        </p:sp>
        <p:sp>
          <p:nvSpPr>
            <p:cNvPr id="762" name="TextBox 761">
              <a:extLst>
                <a:ext uri="{FF2B5EF4-FFF2-40B4-BE49-F238E27FC236}">
                  <a16:creationId xmlns:a16="http://schemas.microsoft.com/office/drawing/2014/main" id="{916EDF00-A17A-F66F-4E64-3834F797F220}"/>
                </a:ext>
              </a:extLst>
            </p:cNvPr>
            <p:cNvSpPr txBox="1"/>
            <p:nvPr/>
          </p:nvSpPr>
          <p:spPr>
            <a:xfrm>
              <a:off x="9564539"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18 (6)</a:t>
              </a:r>
            </a:p>
          </p:txBody>
        </p:sp>
        <p:sp>
          <p:nvSpPr>
            <p:cNvPr id="763" name="TextBox 762">
              <a:extLst>
                <a:ext uri="{FF2B5EF4-FFF2-40B4-BE49-F238E27FC236}">
                  <a16:creationId xmlns:a16="http://schemas.microsoft.com/office/drawing/2014/main" id="{9F6A0F97-C614-DA42-30E6-3AD30BCA3C66}"/>
                </a:ext>
              </a:extLst>
            </p:cNvPr>
            <p:cNvSpPr txBox="1"/>
            <p:nvPr/>
          </p:nvSpPr>
          <p:spPr>
            <a:xfrm>
              <a:off x="9821714"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14 (7)</a:t>
              </a:r>
            </a:p>
          </p:txBody>
        </p:sp>
        <p:sp>
          <p:nvSpPr>
            <p:cNvPr id="764" name="TextBox 763">
              <a:extLst>
                <a:ext uri="{FF2B5EF4-FFF2-40B4-BE49-F238E27FC236}">
                  <a16:creationId xmlns:a16="http://schemas.microsoft.com/office/drawing/2014/main" id="{614ACD15-C2A7-98DD-BA4F-7C97F6768C45}"/>
                </a:ext>
              </a:extLst>
            </p:cNvPr>
            <p:cNvSpPr txBox="1"/>
            <p:nvPr/>
          </p:nvSpPr>
          <p:spPr>
            <a:xfrm>
              <a:off x="1008523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11 (7)</a:t>
              </a:r>
            </a:p>
          </p:txBody>
        </p:sp>
        <p:sp>
          <p:nvSpPr>
            <p:cNvPr id="765" name="TextBox 764">
              <a:extLst>
                <a:ext uri="{FF2B5EF4-FFF2-40B4-BE49-F238E27FC236}">
                  <a16:creationId xmlns:a16="http://schemas.microsoft.com/office/drawing/2014/main" id="{88EE7AE8-4B92-778E-08B0-5160DA4E6334}"/>
                </a:ext>
              </a:extLst>
            </p:cNvPr>
            <p:cNvSpPr txBox="1"/>
            <p:nvPr/>
          </p:nvSpPr>
          <p:spPr>
            <a:xfrm>
              <a:off x="10361649" y="5255040"/>
              <a:ext cx="142668"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9 (8)</a:t>
              </a:r>
            </a:p>
          </p:txBody>
        </p:sp>
        <p:sp>
          <p:nvSpPr>
            <p:cNvPr id="766" name="TextBox 765">
              <a:extLst>
                <a:ext uri="{FF2B5EF4-FFF2-40B4-BE49-F238E27FC236}">
                  <a16:creationId xmlns:a16="http://schemas.microsoft.com/office/drawing/2014/main" id="{4F352295-7767-29EB-DC92-163FD58CBAAB}"/>
                </a:ext>
              </a:extLst>
            </p:cNvPr>
            <p:cNvSpPr txBox="1"/>
            <p:nvPr/>
          </p:nvSpPr>
          <p:spPr>
            <a:xfrm>
              <a:off x="10625174" y="5255040"/>
              <a:ext cx="142668"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6 (9)</a:t>
              </a:r>
            </a:p>
          </p:txBody>
        </p:sp>
        <p:sp>
          <p:nvSpPr>
            <p:cNvPr id="767" name="TextBox 766">
              <a:extLst>
                <a:ext uri="{FF2B5EF4-FFF2-40B4-BE49-F238E27FC236}">
                  <a16:creationId xmlns:a16="http://schemas.microsoft.com/office/drawing/2014/main" id="{91053F0A-9803-A800-AC5E-F31DFA4CC5DA}"/>
                </a:ext>
              </a:extLst>
            </p:cNvPr>
            <p:cNvSpPr txBox="1"/>
            <p:nvPr/>
          </p:nvSpPr>
          <p:spPr>
            <a:xfrm>
              <a:off x="10882349" y="5255040"/>
              <a:ext cx="142668"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4 (9)</a:t>
              </a:r>
            </a:p>
          </p:txBody>
        </p:sp>
        <p:sp>
          <p:nvSpPr>
            <p:cNvPr id="768" name="TextBox 767">
              <a:extLst>
                <a:ext uri="{FF2B5EF4-FFF2-40B4-BE49-F238E27FC236}">
                  <a16:creationId xmlns:a16="http://schemas.microsoft.com/office/drawing/2014/main" id="{D492A079-90A1-37A6-848B-FD954B105073}"/>
                </a:ext>
              </a:extLst>
            </p:cNvPr>
            <p:cNvSpPr txBox="1"/>
            <p:nvPr/>
          </p:nvSpPr>
          <p:spPr>
            <a:xfrm>
              <a:off x="1112981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 (10)</a:t>
              </a:r>
            </a:p>
          </p:txBody>
        </p:sp>
        <p:sp>
          <p:nvSpPr>
            <p:cNvPr id="769" name="TextBox 768">
              <a:extLst>
                <a:ext uri="{FF2B5EF4-FFF2-40B4-BE49-F238E27FC236}">
                  <a16:creationId xmlns:a16="http://schemas.microsoft.com/office/drawing/2014/main" id="{8F629078-D7B0-029F-BB75-20059A2332D0}"/>
                </a:ext>
              </a:extLst>
            </p:cNvPr>
            <p:cNvSpPr txBox="1"/>
            <p:nvPr/>
          </p:nvSpPr>
          <p:spPr>
            <a:xfrm>
              <a:off x="8023421" y="5255040"/>
              <a:ext cx="464871"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3"/>
                  </a:solidFill>
                  <a:latin typeface="Calibri (body)"/>
                </a:rPr>
                <a:t>Chemotherapy</a:t>
              </a:r>
            </a:p>
          </p:txBody>
        </p:sp>
        <p:sp>
          <p:nvSpPr>
            <p:cNvPr id="770" name="TextBox 769">
              <a:extLst>
                <a:ext uri="{FF2B5EF4-FFF2-40B4-BE49-F238E27FC236}">
                  <a16:creationId xmlns:a16="http://schemas.microsoft.com/office/drawing/2014/main" id="{C3B25C7E-40E3-A967-5643-8B5D99E19F2B}"/>
                </a:ext>
              </a:extLst>
            </p:cNvPr>
            <p:cNvSpPr txBox="1"/>
            <p:nvPr/>
          </p:nvSpPr>
          <p:spPr>
            <a:xfrm>
              <a:off x="11387185" y="5253904"/>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0 (11)</a:t>
              </a:r>
            </a:p>
          </p:txBody>
        </p:sp>
      </p:grpSp>
      <p:grpSp>
        <p:nvGrpSpPr>
          <p:cNvPr id="771" name="Group 4">
            <a:extLst>
              <a:ext uri="{FF2B5EF4-FFF2-40B4-BE49-F238E27FC236}">
                <a16:creationId xmlns:a16="http://schemas.microsoft.com/office/drawing/2014/main" id="{49A96EAD-C385-ADC6-7421-04233B135C1B}"/>
              </a:ext>
            </a:extLst>
          </p:cNvPr>
          <p:cNvGrpSpPr>
            <a:grpSpLocks noChangeAspect="1"/>
          </p:cNvGrpSpPr>
          <p:nvPr/>
        </p:nvGrpSpPr>
        <p:grpSpPr bwMode="auto">
          <a:xfrm>
            <a:off x="4675188" y="1963738"/>
            <a:ext cx="3073400" cy="2319338"/>
            <a:chOff x="2947" y="1239"/>
            <a:chExt cx="1936" cy="1461"/>
          </a:xfrm>
        </p:grpSpPr>
        <p:sp>
          <p:nvSpPr>
            <p:cNvPr id="772" name="Freeform 5">
              <a:extLst>
                <a:ext uri="{FF2B5EF4-FFF2-40B4-BE49-F238E27FC236}">
                  <a16:creationId xmlns:a16="http://schemas.microsoft.com/office/drawing/2014/main" id="{35D26E56-5A3C-EAB3-5012-505CE9F35BE3}"/>
                </a:ext>
              </a:extLst>
            </p:cNvPr>
            <p:cNvSpPr>
              <a:spLocks/>
            </p:cNvSpPr>
            <p:nvPr/>
          </p:nvSpPr>
          <p:spPr bwMode="auto">
            <a:xfrm>
              <a:off x="2947" y="1239"/>
              <a:ext cx="1918" cy="1442"/>
            </a:xfrm>
            <a:custGeom>
              <a:avLst/>
              <a:gdLst>
                <a:gd name="T0" fmla="*/ 0 w 3189"/>
                <a:gd name="T1" fmla="*/ 0 h 2386"/>
                <a:gd name="T2" fmla="*/ 10 w 3189"/>
                <a:gd name="T3" fmla="*/ 47 h 2386"/>
                <a:gd name="T4" fmla="*/ 22 w 3189"/>
                <a:gd name="T5" fmla="*/ 87 h 2386"/>
                <a:gd name="T6" fmla="*/ 69 w 3189"/>
                <a:gd name="T7" fmla="*/ 131 h 2386"/>
                <a:gd name="T8" fmla="*/ 107 w 3189"/>
                <a:gd name="T9" fmla="*/ 174 h 2386"/>
                <a:gd name="T10" fmla="*/ 113 w 3189"/>
                <a:gd name="T11" fmla="*/ 217 h 2386"/>
                <a:gd name="T12" fmla="*/ 216 w 3189"/>
                <a:gd name="T13" fmla="*/ 258 h 2386"/>
                <a:gd name="T14" fmla="*/ 227 w 3189"/>
                <a:gd name="T15" fmla="*/ 302 h 2386"/>
                <a:gd name="T16" fmla="*/ 263 w 3189"/>
                <a:gd name="T17" fmla="*/ 345 h 2386"/>
                <a:gd name="T18" fmla="*/ 274 w 3189"/>
                <a:gd name="T19" fmla="*/ 386 h 2386"/>
                <a:gd name="T20" fmla="*/ 293 w 3189"/>
                <a:gd name="T21" fmla="*/ 430 h 2386"/>
                <a:gd name="T22" fmla="*/ 457 w 3189"/>
                <a:gd name="T23" fmla="*/ 471 h 2386"/>
                <a:gd name="T24" fmla="*/ 461 w 3189"/>
                <a:gd name="T25" fmla="*/ 520 h 2386"/>
                <a:gd name="T26" fmla="*/ 489 w 3189"/>
                <a:gd name="T27" fmla="*/ 561 h 2386"/>
                <a:gd name="T28" fmla="*/ 533 w 3189"/>
                <a:gd name="T29" fmla="*/ 646 h 2386"/>
                <a:gd name="T30" fmla="*/ 557 w 3189"/>
                <a:gd name="T31" fmla="*/ 693 h 2386"/>
                <a:gd name="T32" fmla="*/ 572 w 3189"/>
                <a:gd name="T33" fmla="*/ 736 h 2386"/>
                <a:gd name="T34" fmla="*/ 582 w 3189"/>
                <a:gd name="T35" fmla="*/ 774 h 2386"/>
                <a:gd name="T36" fmla="*/ 616 w 3189"/>
                <a:gd name="T37" fmla="*/ 824 h 2386"/>
                <a:gd name="T38" fmla="*/ 619 w 3189"/>
                <a:gd name="T39" fmla="*/ 866 h 2386"/>
                <a:gd name="T40" fmla="*/ 630 w 3189"/>
                <a:gd name="T41" fmla="*/ 907 h 2386"/>
                <a:gd name="T42" fmla="*/ 636 w 3189"/>
                <a:gd name="T43" fmla="*/ 949 h 2386"/>
                <a:gd name="T44" fmla="*/ 666 w 3189"/>
                <a:gd name="T45" fmla="*/ 991 h 2386"/>
                <a:gd name="T46" fmla="*/ 731 w 3189"/>
                <a:gd name="T47" fmla="*/ 1034 h 2386"/>
                <a:gd name="T48" fmla="*/ 755 w 3189"/>
                <a:gd name="T49" fmla="*/ 1083 h 2386"/>
                <a:gd name="T50" fmla="*/ 810 w 3189"/>
                <a:gd name="T51" fmla="*/ 1122 h 2386"/>
                <a:gd name="T52" fmla="*/ 895 w 3189"/>
                <a:gd name="T53" fmla="*/ 1168 h 2386"/>
                <a:gd name="T54" fmla="*/ 922 w 3189"/>
                <a:gd name="T55" fmla="*/ 1212 h 2386"/>
                <a:gd name="T56" fmla="*/ 1013 w 3189"/>
                <a:gd name="T57" fmla="*/ 1256 h 2386"/>
                <a:gd name="T58" fmla="*/ 1056 w 3189"/>
                <a:gd name="T59" fmla="*/ 1300 h 2386"/>
                <a:gd name="T60" fmla="*/ 1128 w 3189"/>
                <a:gd name="T61" fmla="*/ 1343 h 2386"/>
                <a:gd name="T62" fmla="*/ 1132 w 3189"/>
                <a:gd name="T63" fmla="*/ 1395 h 2386"/>
                <a:gd name="T64" fmla="*/ 1146 w 3189"/>
                <a:gd name="T65" fmla="*/ 1439 h 2386"/>
                <a:gd name="T66" fmla="*/ 1401 w 3189"/>
                <a:gd name="T67" fmla="*/ 1534 h 2386"/>
                <a:gd name="T68" fmla="*/ 1427 w 3189"/>
                <a:gd name="T69" fmla="*/ 1588 h 2386"/>
                <a:gd name="T70" fmla="*/ 1501 w 3189"/>
                <a:gd name="T71" fmla="*/ 1638 h 2386"/>
                <a:gd name="T72" fmla="*/ 1565 w 3189"/>
                <a:gd name="T73" fmla="*/ 1699 h 2386"/>
                <a:gd name="T74" fmla="*/ 1652 w 3189"/>
                <a:gd name="T75" fmla="*/ 1767 h 2386"/>
                <a:gd name="T76" fmla="*/ 2070 w 3189"/>
                <a:gd name="T77" fmla="*/ 1853 h 2386"/>
                <a:gd name="T78" fmla="*/ 2089 w 3189"/>
                <a:gd name="T79" fmla="*/ 1937 h 2386"/>
                <a:gd name="T80" fmla="*/ 2123 w 3189"/>
                <a:gd name="T81" fmla="*/ 2025 h 2386"/>
                <a:gd name="T82" fmla="*/ 2319 w 3189"/>
                <a:gd name="T83" fmla="*/ 2137 h 2386"/>
                <a:gd name="T84" fmla="*/ 2482 w 3189"/>
                <a:gd name="T85" fmla="*/ 2247 h 2386"/>
                <a:gd name="T86" fmla="*/ 2665 w 3189"/>
                <a:gd name="T87" fmla="*/ 2386 h 2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89" h="2386">
                  <a:moveTo>
                    <a:pt x="0" y="0"/>
                  </a:moveTo>
                  <a:lnTo>
                    <a:pt x="0" y="0"/>
                  </a:lnTo>
                  <a:lnTo>
                    <a:pt x="10" y="0"/>
                  </a:lnTo>
                  <a:lnTo>
                    <a:pt x="10" y="47"/>
                  </a:lnTo>
                  <a:lnTo>
                    <a:pt x="22" y="47"/>
                  </a:lnTo>
                  <a:lnTo>
                    <a:pt x="22" y="87"/>
                  </a:lnTo>
                  <a:lnTo>
                    <a:pt x="69" y="87"/>
                  </a:lnTo>
                  <a:lnTo>
                    <a:pt x="69" y="131"/>
                  </a:lnTo>
                  <a:lnTo>
                    <a:pt x="107" y="131"/>
                  </a:lnTo>
                  <a:lnTo>
                    <a:pt x="107" y="174"/>
                  </a:lnTo>
                  <a:lnTo>
                    <a:pt x="113" y="174"/>
                  </a:lnTo>
                  <a:lnTo>
                    <a:pt x="113" y="217"/>
                  </a:lnTo>
                  <a:lnTo>
                    <a:pt x="216" y="217"/>
                  </a:lnTo>
                  <a:lnTo>
                    <a:pt x="216" y="258"/>
                  </a:lnTo>
                  <a:lnTo>
                    <a:pt x="227" y="258"/>
                  </a:lnTo>
                  <a:lnTo>
                    <a:pt x="227" y="302"/>
                  </a:lnTo>
                  <a:lnTo>
                    <a:pt x="263" y="302"/>
                  </a:lnTo>
                  <a:lnTo>
                    <a:pt x="263" y="345"/>
                  </a:lnTo>
                  <a:lnTo>
                    <a:pt x="274" y="345"/>
                  </a:lnTo>
                  <a:lnTo>
                    <a:pt x="274" y="386"/>
                  </a:lnTo>
                  <a:lnTo>
                    <a:pt x="293" y="386"/>
                  </a:lnTo>
                  <a:lnTo>
                    <a:pt x="293" y="430"/>
                  </a:lnTo>
                  <a:lnTo>
                    <a:pt x="457" y="430"/>
                  </a:lnTo>
                  <a:lnTo>
                    <a:pt x="457" y="471"/>
                  </a:lnTo>
                  <a:lnTo>
                    <a:pt x="461" y="471"/>
                  </a:lnTo>
                  <a:lnTo>
                    <a:pt x="461" y="520"/>
                  </a:lnTo>
                  <a:lnTo>
                    <a:pt x="489" y="520"/>
                  </a:lnTo>
                  <a:lnTo>
                    <a:pt x="489" y="561"/>
                  </a:lnTo>
                  <a:lnTo>
                    <a:pt x="533" y="561"/>
                  </a:lnTo>
                  <a:lnTo>
                    <a:pt x="533" y="646"/>
                  </a:lnTo>
                  <a:lnTo>
                    <a:pt x="557" y="646"/>
                  </a:lnTo>
                  <a:lnTo>
                    <a:pt x="557" y="693"/>
                  </a:lnTo>
                  <a:lnTo>
                    <a:pt x="572" y="693"/>
                  </a:lnTo>
                  <a:lnTo>
                    <a:pt x="572" y="736"/>
                  </a:lnTo>
                  <a:lnTo>
                    <a:pt x="582" y="736"/>
                  </a:lnTo>
                  <a:lnTo>
                    <a:pt x="582" y="774"/>
                  </a:lnTo>
                  <a:lnTo>
                    <a:pt x="616" y="774"/>
                  </a:lnTo>
                  <a:lnTo>
                    <a:pt x="616" y="824"/>
                  </a:lnTo>
                  <a:lnTo>
                    <a:pt x="619" y="824"/>
                  </a:lnTo>
                  <a:lnTo>
                    <a:pt x="619" y="866"/>
                  </a:lnTo>
                  <a:lnTo>
                    <a:pt x="630" y="866"/>
                  </a:lnTo>
                  <a:lnTo>
                    <a:pt x="630" y="907"/>
                  </a:lnTo>
                  <a:lnTo>
                    <a:pt x="636" y="907"/>
                  </a:lnTo>
                  <a:lnTo>
                    <a:pt x="636" y="949"/>
                  </a:lnTo>
                  <a:lnTo>
                    <a:pt x="666" y="949"/>
                  </a:lnTo>
                  <a:lnTo>
                    <a:pt x="666" y="991"/>
                  </a:lnTo>
                  <a:lnTo>
                    <a:pt x="731" y="991"/>
                  </a:lnTo>
                  <a:lnTo>
                    <a:pt x="731" y="1034"/>
                  </a:lnTo>
                  <a:lnTo>
                    <a:pt x="755" y="1034"/>
                  </a:lnTo>
                  <a:lnTo>
                    <a:pt x="755" y="1083"/>
                  </a:lnTo>
                  <a:lnTo>
                    <a:pt x="810" y="1083"/>
                  </a:lnTo>
                  <a:lnTo>
                    <a:pt x="810" y="1122"/>
                  </a:lnTo>
                  <a:lnTo>
                    <a:pt x="895" y="1122"/>
                  </a:lnTo>
                  <a:lnTo>
                    <a:pt x="895" y="1168"/>
                  </a:lnTo>
                  <a:lnTo>
                    <a:pt x="922" y="1168"/>
                  </a:lnTo>
                  <a:lnTo>
                    <a:pt x="922" y="1212"/>
                  </a:lnTo>
                  <a:lnTo>
                    <a:pt x="1013" y="1212"/>
                  </a:lnTo>
                  <a:lnTo>
                    <a:pt x="1013" y="1256"/>
                  </a:lnTo>
                  <a:lnTo>
                    <a:pt x="1056" y="1256"/>
                  </a:lnTo>
                  <a:lnTo>
                    <a:pt x="1056" y="1300"/>
                  </a:lnTo>
                  <a:lnTo>
                    <a:pt x="1128" y="1300"/>
                  </a:lnTo>
                  <a:lnTo>
                    <a:pt x="1128" y="1343"/>
                  </a:lnTo>
                  <a:lnTo>
                    <a:pt x="1132" y="1343"/>
                  </a:lnTo>
                  <a:lnTo>
                    <a:pt x="1132" y="1395"/>
                  </a:lnTo>
                  <a:lnTo>
                    <a:pt x="1146" y="1395"/>
                  </a:lnTo>
                  <a:lnTo>
                    <a:pt x="1146" y="1439"/>
                  </a:lnTo>
                  <a:lnTo>
                    <a:pt x="1401" y="1439"/>
                  </a:lnTo>
                  <a:lnTo>
                    <a:pt x="1401" y="1534"/>
                  </a:lnTo>
                  <a:lnTo>
                    <a:pt x="1427" y="1534"/>
                  </a:lnTo>
                  <a:lnTo>
                    <a:pt x="1427" y="1588"/>
                  </a:lnTo>
                  <a:lnTo>
                    <a:pt x="1501" y="1588"/>
                  </a:lnTo>
                  <a:lnTo>
                    <a:pt x="1501" y="1638"/>
                  </a:lnTo>
                  <a:lnTo>
                    <a:pt x="1565" y="1638"/>
                  </a:lnTo>
                  <a:lnTo>
                    <a:pt x="1565" y="1699"/>
                  </a:lnTo>
                  <a:lnTo>
                    <a:pt x="1652" y="1699"/>
                  </a:lnTo>
                  <a:lnTo>
                    <a:pt x="1652" y="1767"/>
                  </a:lnTo>
                  <a:lnTo>
                    <a:pt x="2070" y="1767"/>
                  </a:lnTo>
                  <a:lnTo>
                    <a:pt x="2070" y="1853"/>
                  </a:lnTo>
                  <a:lnTo>
                    <a:pt x="2089" y="1853"/>
                  </a:lnTo>
                  <a:lnTo>
                    <a:pt x="2089" y="1937"/>
                  </a:lnTo>
                  <a:lnTo>
                    <a:pt x="2123" y="1937"/>
                  </a:lnTo>
                  <a:lnTo>
                    <a:pt x="2123" y="2025"/>
                  </a:lnTo>
                  <a:lnTo>
                    <a:pt x="2319" y="2025"/>
                  </a:lnTo>
                  <a:lnTo>
                    <a:pt x="2319" y="2137"/>
                  </a:lnTo>
                  <a:lnTo>
                    <a:pt x="2482" y="2137"/>
                  </a:lnTo>
                  <a:lnTo>
                    <a:pt x="2482" y="2247"/>
                  </a:lnTo>
                  <a:lnTo>
                    <a:pt x="2665" y="2247"/>
                  </a:lnTo>
                  <a:lnTo>
                    <a:pt x="2665" y="2386"/>
                  </a:lnTo>
                  <a:lnTo>
                    <a:pt x="3189" y="2386"/>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73" name="Freeform 6">
              <a:extLst>
                <a:ext uri="{FF2B5EF4-FFF2-40B4-BE49-F238E27FC236}">
                  <a16:creationId xmlns:a16="http://schemas.microsoft.com/office/drawing/2014/main" id="{550EC25B-8900-3324-CE16-C2CF708FBC8F}"/>
                </a:ext>
              </a:extLst>
            </p:cNvPr>
            <p:cNvSpPr>
              <a:spLocks/>
            </p:cNvSpPr>
            <p:nvPr/>
          </p:nvSpPr>
          <p:spPr bwMode="auto">
            <a:xfrm>
              <a:off x="4865" y="2662"/>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74" name="Freeform 7">
              <a:extLst>
                <a:ext uri="{FF2B5EF4-FFF2-40B4-BE49-F238E27FC236}">
                  <a16:creationId xmlns:a16="http://schemas.microsoft.com/office/drawing/2014/main" id="{D839EAAC-32B1-A162-ACBF-47C766DA3097}"/>
                </a:ext>
              </a:extLst>
            </p:cNvPr>
            <p:cNvSpPr>
              <a:spLocks/>
            </p:cNvSpPr>
            <p:nvPr/>
          </p:nvSpPr>
          <p:spPr bwMode="auto">
            <a:xfrm>
              <a:off x="4847" y="268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75" name="Freeform 8">
              <a:extLst>
                <a:ext uri="{FF2B5EF4-FFF2-40B4-BE49-F238E27FC236}">
                  <a16:creationId xmlns:a16="http://schemas.microsoft.com/office/drawing/2014/main" id="{4CFCAA3A-DEB9-4A20-D39F-C8E316CFF468}"/>
                </a:ext>
              </a:extLst>
            </p:cNvPr>
            <p:cNvSpPr>
              <a:spLocks/>
            </p:cNvSpPr>
            <p:nvPr/>
          </p:nvSpPr>
          <p:spPr bwMode="auto">
            <a:xfrm>
              <a:off x="4577" y="2662"/>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76" name="Freeform 9">
              <a:extLst>
                <a:ext uri="{FF2B5EF4-FFF2-40B4-BE49-F238E27FC236}">
                  <a16:creationId xmlns:a16="http://schemas.microsoft.com/office/drawing/2014/main" id="{689808C5-778B-1F0E-D055-41BC18E01160}"/>
                </a:ext>
              </a:extLst>
            </p:cNvPr>
            <p:cNvSpPr>
              <a:spLocks/>
            </p:cNvSpPr>
            <p:nvPr/>
          </p:nvSpPr>
          <p:spPr bwMode="auto">
            <a:xfrm>
              <a:off x="4559" y="268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77" name="Freeform 10">
              <a:extLst>
                <a:ext uri="{FF2B5EF4-FFF2-40B4-BE49-F238E27FC236}">
                  <a16:creationId xmlns:a16="http://schemas.microsoft.com/office/drawing/2014/main" id="{D8A04DDB-E53D-4B25-4D11-0E8FD6615AEA}"/>
                </a:ext>
              </a:extLst>
            </p:cNvPr>
            <p:cNvSpPr>
              <a:spLocks/>
            </p:cNvSpPr>
            <p:nvPr/>
          </p:nvSpPr>
          <p:spPr bwMode="auto">
            <a:xfrm>
              <a:off x="4559" y="2662"/>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78" name="Freeform 11">
              <a:extLst>
                <a:ext uri="{FF2B5EF4-FFF2-40B4-BE49-F238E27FC236}">
                  <a16:creationId xmlns:a16="http://schemas.microsoft.com/office/drawing/2014/main" id="{5735EA2A-4D6B-D984-47C3-2CB23BFDA3FD}"/>
                </a:ext>
              </a:extLst>
            </p:cNvPr>
            <p:cNvSpPr>
              <a:spLocks/>
            </p:cNvSpPr>
            <p:nvPr/>
          </p:nvSpPr>
          <p:spPr bwMode="auto">
            <a:xfrm>
              <a:off x="4540" y="268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79" name="Freeform 12">
              <a:extLst>
                <a:ext uri="{FF2B5EF4-FFF2-40B4-BE49-F238E27FC236}">
                  <a16:creationId xmlns:a16="http://schemas.microsoft.com/office/drawing/2014/main" id="{DB147296-E65F-D831-EF2C-555F5BFC3EB9}"/>
                </a:ext>
              </a:extLst>
            </p:cNvPr>
            <p:cNvSpPr>
              <a:spLocks/>
            </p:cNvSpPr>
            <p:nvPr/>
          </p:nvSpPr>
          <p:spPr bwMode="auto">
            <a:xfrm>
              <a:off x="4439" y="257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0" name="Freeform 13">
              <a:extLst>
                <a:ext uri="{FF2B5EF4-FFF2-40B4-BE49-F238E27FC236}">
                  <a16:creationId xmlns:a16="http://schemas.microsoft.com/office/drawing/2014/main" id="{4A0E5FD3-8C9D-3F55-8EB7-F2A70F52F72B}"/>
                </a:ext>
              </a:extLst>
            </p:cNvPr>
            <p:cNvSpPr>
              <a:spLocks/>
            </p:cNvSpPr>
            <p:nvPr/>
          </p:nvSpPr>
          <p:spPr bwMode="auto">
            <a:xfrm>
              <a:off x="4421" y="259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1" name="Freeform 14">
              <a:extLst>
                <a:ext uri="{FF2B5EF4-FFF2-40B4-BE49-F238E27FC236}">
                  <a16:creationId xmlns:a16="http://schemas.microsoft.com/office/drawing/2014/main" id="{0EB5A773-3678-3D81-2F2E-62437A899CAD}"/>
                </a:ext>
              </a:extLst>
            </p:cNvPr>
            <p:cNvSpPr>
              <a:spLocks/>
            </p:cNvSpPr>
            <p:nvPr/>
          </p:nvSpPr>
          <p:spPr bwMode="auto">
            <a:xfrm>
              <a:off x="4317" y="24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2" name="Freeform 15">
              <a:extLst>
                <a:ext uri="{FF2B5EF4-FFF2-40B4-BE49-F238E27FC236}">
                  <a16:creationId xmlns:a16="http://schemas.microsoft.com/office/drawing/2014/main" id="{10795811-EEBC-868F-D669-8C15A272547C}"/>
                </a:ext>
              </a:extLst>
            </p:cNvPr>
            <p:cNvSpPr>
              <a:spLocks/>
            </p:cNvSpPr>
            <p:nvPr/>
          </p:nvSpPr>
          <p:spPr bwMode="auto">
            <a:xfrm>
              <a:off x="4299" y="246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3" name="Freeform 16">
              <a:extLst>
                <a:ext uri="{FF2B5EF4-FFF2-40B4-BE49-F238E27FC236}">
                  <a16:creationId xmlns:a16="http://schemas.microsoft.com/office/drawing/2014/main" id="{D388E2A3-C633-FC03-BAF9-D1CCAFF9087E}"/>
                </a:ext>
              </a:extLst>
            </p:cNvPr>
            <p:cNvSpPr>
              <a:spLocks/>
            </p:cNvSpPr>
            <p:nvPr/>
          </p:nvSpPr>
          <p:spPr bwMode="auto">
            <a:xfrm>
              <a:off x="4293" y="24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4" name="Freeform 17">
              <a:extLst>
                <a:ext uri="{FF2B5EF4-FFF2-40B4-BE49-F238E27FC236}">
                  <a16:creationId xmlns:a16="http://schemas.microsoft.com/office/drawing/2014/main" id="{8468B49A-40FD-619A-8B51-6AA727BEC59F}"/>
                </a:ext>
              </a:extLst>
            </p:cNvPr>
            <p:cNvSpPr>
              <a:spLocks/>
            </p:cNvSpPr>
            <p:nvPr/>
          </p:nvSpPr>
          <p:spPr bwMode="auto">
            <a:xfrm>
              <a:off x="4275" y="246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5" name="Freeform 18">
              <a:extLst>
                <a:ext uri="{FF2B5EF4-FFF2-40B4-BE49-F238E27FC236}">
                  <a16:creationId xmlns:a16="http://schemas.microsoft.com/office/drawing/2014/main" id="{C3EAFC19-228E-BDF3-136B-3F7DD6E82AFF}"/>
                </a:ext>
              </a:extLst>
            </p:cNvPr>
            <p:cNvSpPr>
              <a:spLocks/>
            </p:cNvSpPr>
            <p:nvPr/>
          </p:nvSpPr>
          <p:spPr bwMode="auto">
            <a:xfrm>
              <a:off x="4137" y="228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6" name="Freeform 19">
              <a:extLst>
                <a:ext uri="{FF2B5EF4-FFF2-40B4-BE49-F238E27FC236}">
                  <a16:creationId xmlns:a16="http://schemas.microsoft.com/office/drawing/2014/main" id="{23ED2DC3-793B-5AA9-EE7D-7E081506A31D}"/>
                </a:ext>
              </a:extLst>
            </p:cNvPr>
            <p:cNvSpPr>
              <a:spLocks/>
            </p:cNvSpPr>
            <p:nvPr/>
          </p:nvSpPr>
          <p:spPr bwMode="auto">
            <a:xfrm>
              <a:off x="4119" y="230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7" name="Freeform 20">
              <a:extLst>
                <a:ext uri="{FF2B5EF4-FFF2-40B4-BE49-F238E27FC236}">
                  <a16:creationId xmlns:a16="http://schemas.microsoft.com/office/drawing/2014/main" id="{036E5A07-B364-FF83-4756-1E9A40F1FFB8}"/>
                </a:ext>
              </a:extLst>
            </p:cNvPr>
            <p:cNvSpPr>
              <a:spLocks/>
            </p:cNvSpPr>
            <p:nvPr/>
          </p:nvSpPr>
          <p:spPr bwMode="auto">
            <a:xfrm>
              <a:off x="4090" y="228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8" name="Freeform 21">
              <a:extLst>
                <a:ext uri="{FF2B5EF4-FFF2-40B4-BE49-F238E27FC236}">
                  <a16:creationId xmlns:a16="http://schemas.microsoft.com/office/drawing/2014/main" id="{79EDC648-AEF3-69C1-55D9-5C6F326F9538}"/>
                </a:ext>
              </a:extLst>
            </p:cNvPr>
            <p:cNvSpPr>
              <a:spLocks/>
            </p:cNvSpPr>
            <p:nvPr/>
          </p:nvSpPr>
          <p:spPr bwMode="auto">
            <a:xfrm>
              <a:off x="4072" y="230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89" name="Freeform 22">
              <a:extLst>
                <a:ext uri="{FF2B5EF4-FFF2-40B4-BE49-F238E27FC236}">
                  <a16:creationId xmlns:a16="http://schemas.microsoft.com/office/drawing/2014/main" id="{7B5F7593-7787-3FCC-B9F6-0FEFAB9F7FD9}"/>
                </a:ext>
              </a:extLst>
            </p:cNvPr>
            <p:cNvSpPr>
              <a:spLocks/>
            </p:cNvSpPr>
            <p:nvPr/>
          </p:nvSpPr>
          <p:spPr bwMode="auto">
            <a:xfrm>
              <a:off x="4048" y="228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0" name="Freeform 23">
              <a:extLst>
                <a:ext uri="{FF2B5EF4-FFF2-40B4-BE49-F238E27FC236}">
                  <a16:creationId xmlns:a16="http://schemas.microsoft.com/office/drawing/2014/main" id="{AF2D3BA2-BA9F-B5B8-679A-C057C49102B4}"/>
                </a:ext>
              </a:extLst>
            </p:cNvPr>
            <p:cNvSpPr>
              <a:spLocks/>
            </p:cNvSpPr>
            <p:nvPr/>
          </p:nvSpPr>
          <p:spPr bwMode="auto">
            <a:xfrm>
              <a:off x="4030" y="230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1" name="Freeform 24">
              <a:extLst>
                <a:ext uri="{FF2B5EF4-FFF2-40B4-BE49-F238E27FC236}">
                  <a16:creationId xmlns:a16="http://schemas.microsoft.com/office/drawing/2014/main" id="{09D5694F-30B3-66AB-3ECC-220DAF12688A}"/>
                </a:ext>
              </a:extLst>
            </p:cNvPr>
            <p:cNvSpPr>
              <a:spLocks/>
            </p:cNvSpPr>
            <p:nvPr/>
          </p:nvSpPr>
          <p:spPr bwMode="auto">
            <a:xfrm>
              <a:off x="3921" y="2247"/>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2" name="Freeform 25">
              <a:extLst>
                <a:ext uri="{FF2B5EF4-FFF2-40B4-BE49-F238E27FC236}">
                  <a16:creationId xmlns:a16="http://schemas.microsoft.com/office/drawing/2014/main" id="{C1A79EF5-E632-9AF6-F726-F45B6A3ACE41}"/>
                </a:ext>
              </a:extLst>
            </p:cNvPr>
            <p:cNvSpPr>
              <a:spLocks/>
            </p:cNvSpPr>
            <p:nvPr/>
          </p:nvSpPr>
          <p:spPr bwMode="auto">
            <a:xfrm>
              <a:off x="3902" y="226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3" name="Freeform 26">
              <a:extLst>
                <a:ext uri="{FF2B5EF4-FFF2-40B4-BE49-F238E27FC236}">
                  <a16:creationId xmlns:a16="http://schemas.microsoft.com/office/drawing/2014/main" id="{524903E5-0123-A3E7-B089-612683E1D599}"/>
                </a:ext>
              </a:extLst>
            </p:cNvPr>
            <p:cNvSpPr>
              <a:spLocks/>
            </p:cNvSpPr>
            <p:nvPr/>
          </p:nvSpPr>
          <p:spPr bwMode="auto">
            <a:xfrm>
              <a:off x="3914" y="2247"/>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4" name="Freeform 27">
              <a:extLst>
                <a:ext uri="{FF2B5EF4-FFF2-40B4-BE49-F238E27FC236}">
                  <a16:creationId xmlns:a16="http://schemas.microsoft.com/office/drawing/2014/main" id="{C06A9361-97F3-455B-F485-F8FD921BDAB0}"/>
                </a:ext>
              </a:extLst>
            </p:cNvPr>
            <p:cNvSpPr>
              <a:spLocks/>
            </p:cNvSpPr>
            <p:nvPr/>
          </p:nvSpPr>
          <p:spPr bwMode="auto">
            <a:xfrm>
              <a:off x="3895" y="2266"/>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5" name="Freeform 28">
              <a:extLst>
                <a:ext uri="{FF2B5EF4-FFF2-40B4-BE49-F238E27FC236}">
                  <a16:creationId xmlns:a16="http://schemas.microsoft.com/office/drawing/2014/main" id="{49CADEF3-4125-78AA-9C5E-B7D14A508F23}"/>
                </a:ext>
              </a:extLst>
            </p:cNvPr>
            <p:cNvSpPr>
              <a:spLocks/>
            </p:cNvSpPr>
            <p:nvPr/>
          </p:nvSpPr>
          <p:spPr bwMode="auto">
            <a:xfrm>
              <a:off x="3890" y="2247"/>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6" name="Freeform 29">
              <a:extLst>
                <a:ext uri="{FF2B5EF4-FFF2-40B4-BE49-F238E27FC236}">
                  <a16:creationId xmlns:a16="http://schemas.microsoft.com/office/drawing/2014/main" id="{228F5F8D-EE2C-451E-73AB-AD3231272087}"/>
                </a:ext>
              </a:extLst>
            </p:cNvPr>
            <p:cNvSpPr>
              <a:spLocks/>
            </p:cNvSpPr>
            <p:nvPr/>
          </p:nvSpPr>
          <p:spPr bwMode="auto">
            <a:xfrm>
              <a:off x="3872" y="226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7" name="Freeform 30">
              <a:extLst>
                <a:ext uri="{FF2B5EF4-FFF2-40B4-BE49-F238E27FC236}">
                  <a16:creationId xmlns:a16="http://schemas.microsoft.com/office/drawing/2014/main" id="{9130961D-4907-D0BC-AC94-9A997EFF8CE1}"/>
                </a:ext>
              </a:extLst>
            </p:cNvPr>
            <p:cNvSpPr>
              <a:spLocks/>
            </p:cNvSpPr>
            <p:nvPr/>
          </p:nvSpPr>
          <p:spPr bwMode="auto">
            <a:xfrm>
              <a:off x="3879" y="221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8" name="Freeform 31">
              <a:extLst>
                <a:ext uri="{FF2B5EF4-FFF2-40B4-BE49-F238E27FC236}">
                  <a16:creationId xmlns:a16="http://schemas.microsoft.com/office/drawing/2014/main" id="{B643FC11-A287-AFC9-9818-AC04BB0D027B}"/>
                </a:ext>
              </a:extLst>
            </p:cNvPr>
            <p:cNvSpPr>
              <a:spLocks/>
            </p:cNvSpPr>
            <p:nvPr/>
          </p:nvSpPr>
          <p:spPr bwMode="auto">
            <a:xfrm>
              <a:off x="3861" y="222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799" name="Freeform 32">
              <a:extLst>
                <a:ext uri="{FF2B5EF4-FFF2-40B4-BE49-F238E27FC236}">
                  <a16:creationId xmlns:a16="http://schemas.microsoft.com/office/drawing/2014/main" id="{8B597564-9C8B-E8F0-84B1-4DC5E2DF920B}"/>
                </a:ext>
              </a:extLst>
            </p:cNvPr>
            <p:cNvSpPr>
              <a:spLocks/>
            </p:cNvSpPr>
            <p:nvPr/>
          </p:nvSpPr>
          <p:spPr bwMode="auto">
            <a:xfrm>
              <a:off x="3826" y="21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0" name="Freeform 33">
              <a:extLst>
                <a:ext uri="{FF2B5EF4-FFF2-40B4-BE49-F238E27FC236}">
                  <a16:creationId xmlns:a16="http://schemas.microsoft.com/office/drawing/2014/main" id="{2C9881EA-A1F5-366F-5876-84B43AEE5068}"/>
                </a:ext>
              </a:extLst>
            </p:cNvPr>
            <p:cNvSpPr>
              <a:spLocks/>
            </p:cNvSpPr>
            <p:nvPr/>
          </p:nvSpPr>
          <p:spPr bwMode="auto">
            <a:xfrm>
              <a:off x="3808" y="219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1" name="Freeform 34">
              <a:extLst>
                <a:ext uri="{FF2B5EF4-FFF2-40B4-BE49-F238E27FC236}">
                  <a16:creationId xmlns:a16="http://schemas.microsoft.com/office/drawing/2014/main" id="{B2ADA6CE-8233-74AA-F2F1-58A58C4E32D6}"/>
                </a:ext>
              </a:extLst>
            </p:cNvPr>
            <p:cNvSpPr>
              <a:spLocks/>
            </p:cNvSpPr>
            <p:nvPr/>
          </p:nvSpPr>
          <p:spPr bwMode="auto">
            <a:xfrm>
              <a:off x="3692" y="209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2" name="Freeform 35">
              <a:extLst>
                <a:ext uri="{FF2B5EF4-FFF2-40B4-BE49-F238E27FC236}">
                  <a16:creationId xmlns:a16="http://schemas.microsoft.com/office/drawing/2014/main" id="{EA80D995-7C77-D0C0-3939-82FDA1CBAF45}"/>
                </a:ext>
              </a:extLst>
            </p:cNvPr>
            <p:cNvSpPr>
              <a:spLocks/>
            </p:cNvSpPr>
            <p:nvPr/>
          </p:nvSpPr>
          <p:spPr bwMode="auto">
            <a:xfrm>
              <a:off x="3673" y="210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3" name="Freeform 36">
              <a:extLst>
                <a:ext uri="{FF2B5EF4-FFF2-40B4-BE49-F238E27FC236}">
                  <a16:creationId xmlns:a16="http://schemas.microsoft.com/office/drawing/2014/main" id="{F8886CB8-1F5A-0593-AED9-1A1D7473E2EB}"/>
                </a:ext>
              </a:extLst>
            </p:cNvPr>
            <p:cNvSpPr>
              <a:spLocks/>
            </p:cNvSpPr>
            <p:nvPr/>
          </p:nvSpPr>
          <p:spPr bwMode="auto">
            <a:xfrm>
              <a:off x="3644" y="209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4" name="Freeform 37">
              <a:extLst>
                <a:ext uri="{FF2B5EF4-FFF2-40B4-BE49-F238E27FC236}">
                  <a16:creationId xmlns:a16="http://schemas.microsoft.com/office/drawing/2014/main" id="{7116CA05-04FE-1FE5-05B4-71B43A136633}"/>
                </a:ext>
              </a:extLst>
            </p:cNvPr>
            <p:cNvSpPr>
              <a:spLocks/>
            </p:cNvSpPr>
            <p:nvPr/>
          </p:nvSpPr>
          <p:spPr bwMode="auto">
            <a:xfrm>
              <a:off x="3626" y="210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5" name="Freeform 38">
              <a:extLst>
                <a:ext uri="{FF2B5EF4-FFF2-40B4-BE49-F238E27FC236}">
                  <a16:creationId xmlns:a16="http://schemas.microsoft.com/office/drawing/2014/main" id="{6ED59F4C-1CDA-699F-DFC8-5B3A1C63821C}"/>
                </a:ext>
              </a:extLst>
            </p:cNvPr>
            <p:cNvSpPr>
              <a:spLocks/>
            </p:cNvSpPr>
            <p:nvPr/>
          </p:nvSpPr>
          <p:spPr bwMode="auto">
            <a:xfrm>
              <a:off x="3597" y="20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6" name="Freeform 39">
              <a:extLst>
                <a:ext uri="{FF2B5EF4-FFF2-40B4-BE49-F238E27FC236}">
                  <a16:creationId xmlns:a16="http://schemas.microsoft.com/office/drawing/2014/main" id="{94766567-5A45-6868-66E9-629D108BB221}"/>
                </a:ext>
              </a:extLst>
            </p:cNvPr>
            <p:cNvSpPr>
              <a:spLocks/>
            </p:cNvSpPr>
            <p:nvPr/>
          </p:nvSpPr>
          <p:spPr bwMode="auto">
            <a:xfrm>
              <a:off x="3579" y="202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7" name="Freeform 40">
              <a:extLst>
                <a:ext uri="{FF2B5EF4-FFF2-40B4-BE49-F238E27FC236}">
                  <a16:creationId xmlns:a16="http://schemas.microsoft.com/office/drawing/2014/main" id="{E8220C2A-B846-7DD4-82A4-804AB17B7EBD}"/>
                </a:ext>
              </a:extLst>
            </p:cNvPr>
            <p:cNvSpPr>
              <a:spLocks/>
            </p:cNvSpPr>
            <p:nvPr/>
          </p:nvSpPr>
          <p:spPr bwMode="auto">
            <a:xfrm>
              <a:off x="3379" y="181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8" name="Freeform 41">
              <a:extLst>
                <a:ext uri="{FF2B5EF4-FFF2-40B4-BE49-F238E27FC236}">
                  <a16:creationId xmlns:a16="http://schemas.microsoft.com/office/drawing/2014/main" id="{C9B7B769-A81B-36D7-D97E-2443738FE584}"/>
                </a:ext>
              </a:extLst>
            </p:cNvPr>
            <p:cNvSpPr>
              <a:spLocks/>
            </p:cNvSpPr>
            <p:nvPr/>
          </p:nvSpPr>
          <p:spPr bwMode="auto">
            <a:xfrm>
              <a:off x="3360" y="18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09" name="Freeform 42">
              <a:extLst>
                <a:ext uri="{FF2B5EF4-FFF2-40B4-BE49-F238E27FC236}">
                  <a16:creationId xmlns:a16="http://schemas.microsoft.com/office/drawing/2014/main" id="{1D636124-D1BE-5750-F46B-1E9324041747}"/>
                </a:ext>
              </a:extLst>
            </p:cNvPr>
            <p:cNvSpPr>
              <a:spLocks/>
            </p:cNvSpPr>
            <p:nvPr/>
          </p:nvSpPr>
          <p:spPr bwMode="auto">
            <a:xfrm>
              <a:off x="3818" y="21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10" name="Freeform 43">
              <a:extLst>
                <a:ext uri="{FF2B5EF4-FFF2-40B4-BE49-F238E27FC236}">
                  <a16:creationId xmlns:a16="http://schemas.microsoft.com/office/drawing/2014/main" id="{65593926-A3BC-AB23-658C-BD813A937F11}"/>
                </a:ext>
              </a:extLst>
            </p:cNvPr>
            <p:cNvSpPr>
              <a:spLocks/>
            </p:cNvSpPr>
            <p:nvPr/>
          </p:nvSpPr>
          <p:spPr bwMode="auto">
            <a:xfrm>
              <a:off x="3799" y="219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11" name="Freeform 44">
              <a:extLst>
                <a:ext uri="{FF2B5EF4-FFF2-40B4-BE49-F238E27FC236}">
                  <a16:creationId xmlns:a16="http://schemas.microsoft.com/office/drawing/2014/main" id="{6CD9FCC9-4723-46C0-C1AA-A0634B59653F}"/>
                </a:ext>
              </a:extLst>
            </p:cNvPr>
            <p:cNvSpPr>
              <a:spLocks/>
            </p:cNvSpPr>
            <p:nvPr/>
          </p:nvSpPr>
          <p:spPr bwMode="auto">
            <a:xfrm>
              <a:off x="3805" y="21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12" name="Freeform 45">
              <a:extLst>
                <a:ext uri="{FF2B5EF4-FFF2-40B4-BE49-F238E27FC236}">
                  <a16:creationId xmlns:a16="http://schemas.microsoft.com/office/drawing/2014/main" id="{A911AF8D-FC44-2CE9-F4A2-B87C91FB344A}"/>
                </a:ext>
              </a:extLst>
            </p:cNvPr>
            <p:cNvSpPr>
              <a:spLocks/>
            </p:cNvSpPr>
            <p:nvPr/>
          </p:nvSpPr>
          <p:spPr bwMode="auto">
            <a:xfrm>
              <a:off x="3787" y="219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813" name="Group 48">
            <a:extLst>
              <a:ext uri="{FF2B5EF4-FFF2-40B4-BE49-F238E27FC236}">
                <a16:creationId xmlns:a16="http://schemas.microsoft.com/office/drawing/2014/main" id="{98FB66D4-FA36-0DEE-8A9D-6A0A20167DE0}"/>
              </a:ext>
            </a:extLst>
          </p:cNvPr>
          <p:cNvGrpSpPr>
            <a:grpSpLocks noChangeAspect="1"/>
          </p:cNvGrpSpPr>
          <p:nvPr/>
        </p:nvGrpSpPr>
        <p:grpSpPr bwMode="auto">
          <a:xfrm>
            <a:off x="4640264" y="1943100"/>
            <a:ext cx="2601913" cy="2174875"/>
            <a:chOff x="2927" y="1224"/>
            <a:chExt cx="1639" cy="1370"/>
          </a:xfrm>
        </p:grpSpPr>
        <p:sp>
          <p:nvSpPr>
            <p:cNvPr id="814" name="Freeform 49">
              <a:extLst>
                <a:ext uri="{FF2B5EF4-FFF2-40B4-BE49-F238E27FC236}">
                  <a16:creationId xmlns:a16="http://schemas.microsoft.com/office/drawing/2014/main" id="{84C5C314-6441-D05A-6F58-880B6AD6946B}"/>
                </a:ext>
              </a:extLst>
            </p:cNvPr>
            <p:cNvSpPr>
              <a:spLocks/>
            </p:cNvSpPr>
            <p:nvPr/>
          </p:nvSpPr>
          <p:spPr bwMode="auto">
            <a:xfrm>
              <a:off x="2944" y="1243"/>
              <a:ext cx="1604" cy="1332"/>
            </a:xfrm>
            <a:custGeom>
              <a:avLst/>
              <a:gdLst>
                <a:gd name="T0" fmla="*/ 0 w 2659"/>
                <a:gd name="T1" fmla="*/ 0 h 2210"/>
                <a:gd name="T2" fmla="*/ 0 w 2659"/>
                <a:gd name="T3" fmla="*/ 0 h 2210"/>
                <a:gd name="T4" fmla="*/ 9 w 2659"/>
                <a:gd name="T5" fmla="*/ 0 h 2210"/>
                <a:gd name="T6" fmla="*/ 9 w 2659"/>
                <a:gd name="T7" fmla="*/ 96 h 2210"/>
                <a:gd name="T8" fmla="*/ 263 w 2659"/>
                <a:gd name="T9" fmla="*/ 96 h 2210"/>
                <a:gd name="T10" fmla="*/ 263 w 2659"/>
                <a:gd name="T11" fmla="*/ 184 h 2210"/>
                <a:gd name="T12" fmla="*/ 301 w 2659"/>
                <a:gd name="T13" fmla="*/ 184 h 2210"/>
                <a:gd name="T14" fmla="*/ 301 w 2659"/>
                <a:gd name="T15" fmla="*/ 281 h 2210"/>
                <a:gd name="T16" fmla="*/ 345 w 2659"/>
                <a:gd name="T17" fmla="*/ 281 h 2210"/>
                <a:gd name="T18" fmla="*/ 345 w 2659"/>
                <a:gd name="T19" fmla="*/ 377 h 2210"/>
                <a:gd name="T20" fmla="*/ 427 w 2659"/>
                <a:gd name="T21" fmla="*/ 377 h 2210"/>
                <a:gd name="T22" fmla="*/ 427 w 2659"/>
                <a:gd name="T23" fmla="*/ 460 h 2210"/>
                <a:gd name="T24" fmla="*/ 448 w 2659"/>
                <a:gd name="T25" fmla="*/ 460 h 2210"/>
                <a:gd name="T26" fmla="*/ 448 w 2659"/>
                <a:gd name="T27" fmla="*/ 562 h 2210"/>
                <a:gd name="T28" fmla="*/ 603 w 2659"/>
                <a:gd name="T29" fmla="*/ 562 h 2210"/>
                <a:gd name="T30" fmla="*/ 603 w 2659"/>
                <a:gd name="T31" fmla="*/ 658 h 2210"/>
                <a:gd name="T32" fmla="*/ 663 w 2659"/>
                <a:gd name="T33" fmla="*/ 658 h 2210"/>
                <a:gd name="T34" fmla="*/ 663 w 2659"/>
                <a:gd name="T35" fmla="*/ 745 h 2210"/>
                <a:gd name="T36" fmla="*/ 847 w 2659"/>
                <a:gd name="T37" fmla="*/ 745 h 2210"/>
                <a:gd name="T38" fmla="*/ 847 w 2659"/>
                <a:gd name="T39" fmla="*/ 935 h 2210"/>
                <a:gd name="T40" fmla="*/ 1002 w 2659"/>
                <a:gd name="T41" fmla="*/ 935 h 2210"/>
                <a:gd name="T42" fmla="*/ 1002 w 2659"/>
                <a:gd name="T43" fmla="*/ 1131 h 2210"/>
                <a:gd name="T44" fmla="*/ 1134 w 2659"/>
                <a:gd name="T45" fmla="*/ 1131 h 2210"/>
                <a:gd name="T46" fmla="*/ 1134 w 2659"/>
                <a:gd name="T47" fmla="*/ 1232 h 2210"/>
                <a:gd name="T48" fmla="*/ 1195 w 2659"/>
                <a:gd name="T49" fmla="*/ 1232 h 2210"/>
                <a:gd name="T50" fmla="*/ 1195 w 2659"/>
                <a:gd name="T51" fmla="*/ 1326 h 2210"/>
                <a:gd name="T52" fmla="*/ 1264 w 2659"/>
                <a:gd name="T53" fmla="*/ 1326 h 2210"/>
                <a:gd name="T54" fmla="*/ 1264 w 2659"/>
                <a:gd name="T55" fmla="*/ 1424 h 2210"/>
                <a:gd name="T56" fmla="*/ 1382 w 2659"/>
                <a:gd name="T57" fmla="*/ 1424 h 2210"/>
                <a:gd name="T58" fmla="*/ 1382 w 2659"/>
                <a:gd name="T59" fmla="*/ 1527 h 2210"/>
                <a:gd name="T60" fmla="*/ 1410 w 2659"/>
                <a:gd name="T61" fmla="*/ 1527 h 2210"/>
                <a:gd name="T62" fmla="*/ 1410 w 2659"/>
                <a:gd name="T63" fmla="*/ 1720 h 2210"/>
                <a:gd name="T64" fmla="*/ 1476 w 2659"/>
                <a:gd name="T65" fmla="*/ 1720 h 2210"/>
                <a:gd name="T66" fmla="*/ 1476 w 2659"/>
                <a:gd name="T67" fmla="*/ 1819 h 2210"/>
                <a:gd name="T68" fmla="*/ 1503 w 2659"/>
                <a:gd name="T69" fmla="*/ 1819 h 2210"/>
                <a:gd name="T70" fmla="*/ 1503 w 2659"/>
                <a:gd name="T71" fmla="*/ 1911 h 2210"/>
                <a:gd name="T72" fmla="*/ 1511 w 2659"/>
                <a:gd name="T73" fmla="*/ 1911 h 2210"/>
                <a:gd name="T74" fmla="*/ 1511 w 2659"/>
                <a:gd name="T75" fmla="*/ 2017 h 2210"/>
                <a:gd name="T76" fmla="*/ 2254 w 2659"/>
                <a:gd name="T77" fmla="*/ 2017 h 2210"/>
                <a:gd name="T78" fmla="*/ 2254 w 2659"/>
                <a:gd name="T79" fmla="*/ 2210 h 2210"/>
                <a:gd name="T80" fmla="*/ 2659 w 2659"/>
                <a:gd name="T81" fmla="*/ 2210 h 2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59" h="2210">
                  <a:moveTo>
                    <a:pt x="0" y="0"/>
                  </a:moveTo>
                  <a:lnTo>
                    <a:pt x="0" y="0"/>
                  </a:lnTo>
                  <a:lnTo>
                    <a:pt x="9" y="0"/>
                  </a:lnTo>
                  <a:lnTo>
                    <a:pt x="9" y="96"/>
                  </a:lnTo>
                  <a:lnTo>
                    <a:pt x="263" y="96"/>
                  </a:lnTo>
                  <a:lnTo>
                    <a:pt x="263" y="184"/>
                  </a:lnTo>
                  <a:lnTo>
                    <a:pt x="301" y="184"/>
                  </a:lnTo>
                  <a:lnTo>
                    <a:pt x="301" y="281"/>
                  </a:lnTo>
                  <a:lnTo>
                    <a:pt x="345" y="281"/>
                  </a:lnTo>
                  <a:lnTo>
                    <a:pt x="345" y="377"/>
                  </a:lnTo>
                  <a:lnTo>
                    <a:pt x="427" y="377"/>
                  </a:lnTo>
                  <a:lnTo>
                    <a:pt x="427" y="460"/>
                  </a:lnTo>
                  <a:lnTo>
                    <a:pt x="448" y="460"/>
                  </a:lnTo>
                  <a:lnTo>
                    <a:pt x="448" y="562"/>
                  </a:lnTo>
                  <a:lnTo>
                    <a:pt x="603" y="562"/>
                  </a:lnTo>
                  <a:lnTo>
                    <a:pt x="603" y="658"/>
                  </a:lnTo>
                  <a:lnTo>
                    <a:pt x="663" y="658"/>
                  </a:lnTo>
                  <a:lnTo>
                    <a:pt x="663" y="745"/>
                  </a:lnTo>
                  <a:lnTo>
                    <a:pt x="847" y="745"/>
                  </a:lnTo>
                  <a:lnTo>
                    <a:pt x="847" y="935"/>
                  </a:lnTo>
                  <a:lnTo>
                    <a:pt x="1002" y="935"/>
                  </a:lnTo>
                  <a:lnTo>
                    <a:pt x="1002" y="1131"/>
                  </a:lnTo>
                  <a:lnTo>
                    <a:pt x="1134" y="1131"/>
                  </a:lnTo>
                  <a:lnTo>
                    <a:pt x="1134" y="1232"/>
                  </a:lnTo>
                  <a:lnTo>
                    <a:pt x="1195" y="1232"/>
                  </a:lnTo>
                  <a:lnTo>
                    <a:pt x="1195" y="1326"/>
                  </a:lnTo>
                  <a:lnTo>
                    <a:pt x="1264" y="1326"/>
                  </a:lnTo>
                  <a:lnTo>
                    <a:pt x="1264" y="1424"/>
                  </a:lnTo>
                  <a:lnTo>
                    <a:pt x="1382" y="1424"/>
                  </a:lnTo>
                  <a:lnTo>
                    <a:pt x="1382" y="1527"/>
                  </a:lnTo>
                  <a:lnTo>
                    <a:pt x="1410" y="1527"/>
                  </a:lnTo>
                  <a:lnTo>
                    <a:pt x="1410" y="1720"/>
                  </a:lnTo>
                  <a:lnTo>
                    <a:pt x="1476" y="1720"/>
                  </a:lnTo>
                  <a:lnTo>
                    <a:pt x="1476" y="1819"/>
                  </a:lnTo>
                  <a:lnTo>
                    <a:pt x="1503" y="1819"/>
                  </a:lnTo>
                  <a:lnTo>
                    <a:pt x="1503" y="1911"/>
                  </a:lnTo>
                  <a:lnTo>
                    <a:pt x="1511" y="1911"/>
                  </a:lnTo>
                  <a:lnTo>
                    <a:pt x="1511" y="2017"/>
                  </a:lnTo>
                  <a:lnTo>
                    <a:pt x="2254" y="2017"/>
                  </a:lnTo>
                  <a:lnTo>
                    <a:pt x="2254" y="2210"/>
                  </a:lnTo>
                  <a:lnTo>
                    <a:pt x="2659" y="221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15" name="Freeform 50">
              <a:extLst>
                <a:ext uri="{FF2B5EF4-FFF2-40B4-BE49-F238E27FC236}">
                  <a16:creationId xmlns:a16="http://schemas.microsoft.com/office/drawing/2014/main" id="{0F08DFB7-49FB-2A61-1C12-2E43F0CB6DA6}"/>
                </a:ext>
              </a:extLst>
            </p:cNvPr>
            <p:cNvSpPr>
              <a:spLocks/>
            </p:cNvSpPr>
            <p:nvPr/>
          </p:nvSpPr>
          <p:spPr bwMode="auto">
            <a:xfrm>
              <a:off x="4548" y="2556"/>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16" name="Freeform 51">
              <a:extLst>
                <a:ext uri="{FF2B5EF4-FFF2-40B4-BE49-F238E27FC236}">
                  <a16:creationId xmlns:a16="http://schemas.microsoft.com/office/drawing/2014/main" id="{086FEDB5-701C-C126-26B9-499D58E040A3}"/>
                </a:ext>
              </a:extLst>
            </p:cNvPr>
            <p:cNvSpPr>
              <a:spLocks/>
            </p:cNvSpPr>
            <p:nvPr/>
          </p:nvSpPr>
          <p:spPr bwMode="auto">
            <a:xfrm>
              <a:off x="4529" y="257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17" name="Freeform 52">
              <a:extLst>
                <a:ext uri="{FF2B5EF4-FFF2-40B4-BE49-F238E27FC236}">
                  <a16:creationId xmlns:a16="http://schemas.microsoft.com/office/drawing/2014/main" id="{C69C1ABC-9849-6D6D-7E0E-C7AEA5121079}"/>
                </a:ext>
              </a:extLst>
            </p:cNvPr>
            <p:cNvSpPr>
              <a:spLocks/>
            </p:cNvSpPr>
            <p:nvPr/>
          </p:nvSpPr>
          <p:spPr bwMode="auto">
            <a:xfrm>
              <a:off x="4475" y="2556"/>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18" name="Freeform 53">
              <a:extLst>
                <a:ext uri="{FF2B5EF4-FFF2-40B4-BE49-F238E27FC236}">
                  <a16:creationId xmlns:a16="http://schemas.microsoft.com/office/drawing/2014/main" id="{BBB363CB-A09D-01EA-9CE2-0689017F1557}"/>
                </a:ext>
              </a:extLst>
            </p:cNvPr>
            <p:cNvSpPr>
              <a:spLocks/>
            </p:cNvSpPr>
            <p:nvPr/>
          </p:nvSpPr>
          <p:spPr bwMode="auto">
            <a:xfrm>
              <a:off x="4456" y="257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19" name="Freeform 54">
              <a:extLst>
                <a:ext uri="{FF2B5EF4-FFF2-40B4-BE49-F238E27FC236}">
                  <a16:creationId xmlns:a16="http://schemas.microsoft.com/office/drawing/2014/main" id="{2F3BDC77-766E-59B6-E8E0-FDA95EABF52A}"/>
                </a:ext>
              </a:extLst>
            </p:cNvPr>
            <p:cNvSpPr>
              <a:spLocks/>
            </p:cNvSpPr>
            <p:nvPr/>
          </p:nvSpPr>
          <p:spPr bwMode="auto">
            <a:xfrm>
              <a:off x="4426" y="2556"/>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0" name="Freeform 55">
              <a:extLst>
                <a:ext uri="{FF2B5EF4-FFF2-40B4-BE49-F238E27FC236}">
                  <a16:creationId xmlns:a16="http://schemas.microsoft.com/office/drawing/2014/main" id="{570AF173-B2C9-EBB4-9637-171734C72B99}"/>
                </a:ext>
              </a:extLst>
            </p:cNvPr>
            <p:cNvSpPr>
              <a:spLocks/>
            </p:cNvSpPr>
            <p:nvPr/>
          </p:nvSpPr>
          <p:spPr bwMode="auto">
            <a:xfrm>
              <a:off x="4407" y="257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1" name="Freeform 56">
              <a:extLst>
                <a:ext uri="{FF2B5EF4-FFF2-40B4-BE49-F238E27FC236}">
                  <a16:creationId xmlns:a16="http://schemas.microsoft.com/office/drawing/2014/main" id="{311BD3D4-D5E0-F99D-B919-52A2932DCA78}"/>
                </a:ext>
              </a:extLst>
            </p:cNvPr>
            <p:cNvSpPr>
              <a:spLocks/>
            </p:cNvSpPr>
            <p:nvPr/>
          </p:nvSpPr>
          <p:spPr bwMode="auto">
            <a:xfrm>
              <a:off x="4286" y="244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2" name="Freeform 57">
              <a:extLst>
                <a:ext uri="{FF2B5EF4-FFF2-40B4-BE49-F238E27FC236}">
                  <a16:creationId xmlns:a16="http://schemas.microsoft.com/office/drawing/2014/main" id="{41740BA1-6F60-F2D0-E6EC-106249318462}"/>
                </a:ext>
              </a:extLst>
            </p:cNvPr>
            <p:cNvSpPr>
              <a:spLocks/>
            </p:cNvSpPr>
            <p:nvPr/>
          </p:nvSpPr>
          <p:spPr bwMode="auto">
            <a:xfrm>
              <a:off x="4268" y="245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3" name="Freeform 58">
              <a:extLst>
                <a:ext uri="{FF2B5EF4-FFF2-40B4-BE49-F238E27FC236}">
                  <a16:creationId xmlns:a16="http://schemas.microsoft.com/office/drawing/2014/main" id="{52D70FA7-5820-828C-BD8E-487C3BFAF258}"/>
                </a:ext>
              </a:extLst>
            </p:cNvPr>
            <p:cNvSpPr>
              <a:spLocks/>
            </p:cNvSpPr>
            <p:nvPr/>
          </p:nvSpPr>
          <p:spPr bwMode="auto">
            <a:xfrm>
              <a:off x="4268" y="244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4" name="Freeform 59">
              <a:extLst>
                <a:ext uri="{FF2B5EF4-FFF2-40B4-BE49-F238E27FC236}">
                  <a16:creationId xmlns:a16="http://schemas.microsoft.com/office/drawing/2014/main" id="{732309FF-8F08-ADC3-9158-2886ACF572CF}"/>
                </a:ext>
              </a:extLst>
            </p:cNvPr>
            <p:cNvSpPr>
              <a:spLocks/>
            </p:cNvSpPr>
            <p:nvPr/>
          </p:nvSpPr>
          <p:spPr bwMode="auto">
            <a:xfrm>
              <a:off x="4249" y="245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5" name="Freeform 60">
              <a:extLst>
                <a:ext uri="{FF2B5EF4-FFF2-40B4-BE49-F238E27FC236}">
                  <a16:creationId xmlns:a16="http://schemas.microsoft.com/office/drawing/2014/main" id="{48D3A42C-2E24-FFD3-6B35-7E26EDFCB68A}"/>
                </a:ext>
              </a:extLst>
            </p:cNvPr>
            <p:cNvSpPr>
              <a:spLocks/>
            </p:cNvSpPr>
            <p:nvPr/>
          </p:nvSpPr>
          <p:spPr bwMode="auto">
            <a:xfrm>
              <a:off x="4206" y="244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6" name="Freeform 61">
              <a:extLst>
                <a:ext uri="{FF2B5EF4-FFF2-40B4-BE49-F238E27FC236}">
                  <a16:creationId xmlns:a16="http://schemas.microsoft.com/office/drawing/2014/main" id="{113B5D1E-990D-FA2C-565D-2492470D33A8}"/>
                </a:ext>
              </a:extLst>
            </p:cNvPr>
            <p:cNvSpPr>
              <a:spLocks/>
            </p:cNvSpPr>
            <p:nvPr/>
          </p:nvSpPr>
          <p:spPr bwMode="auto">
            <a:xfrm>
              <a:off x="4188" y="245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7" name="Freeform 62">
              <a:extLst>
                <a:ext uri="{FF2B5EF4-FFF2-40B4-BE49-F238E27FC236}">
                  <a16:creationId xmlns:a16="http://schemas.microsoft.com/office/drawing/2014/main" id="{DE2B4A6E-A257-13EF-85FD-76CCEA7C7D0E}"/>
                </a:ext>
              </a:extLst>
            </p:cNvPr>
            <p:cNvSpPr>
              <a:spLocks/>
            </p:cNvSpPr>
            <p:nvPr/>
          </p:nvSpPr>
          <p:spPr bwMode="auto">
            <a:xfrm>
              <a:off x="4105" y="244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8" name="Freeform 63">
              <a:extLst>
                <a:ext uri="{FF2B5EF4-FFF2-40B4-BE49-F238E27FC236}">
                  <a16:creationId xmlns:a16="http://schemas.microsoft.com/office/drawing/2014/main" id="{03C69D04-5EE5-EC1D-6232-15483F85E323}"/>
                </a:ext>
              </a:extLst>
            </p:cNvPr>
            <p:cNvSpPr>
              <a:spLocks/>
            </p:cNvSpPr>
            <p:nvPr/>
          </p:nvSpPr>
          <p:spPr bwMode="auto">
            <a:xfrm>
              <a:off x="4086" y="245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29" name="Freeform 64">
              <a:extLst>
                <a:ext uri="{FF2B5EF4-FFF2-40B4-BE49-F238E27FC236}">
                  <a16:creationId xmlns:a16="http://schemas.microsoft.com/office/drawing/2014/main" id="{D94BE2DD-9229-CB69-FB65-3478F4653C00}"/>
                </a:ext>
              </a:extLst>
            </p:cNvPr>
            <p:cNvSpPr>
              <a:spLocks/>
            </p:cNvSpPr>
            <p:nvPr/>
          </p:nvSpPr>
          <p:spPr bwMode="auto">
            <a:xfrm>
              <a:off x="3532" y="1788"/>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30" name="Freeform 65">
              <a:extLst>
                <a:ext uri="{FF2B5EF4-FFF2-40B4-BE49-F238E27FC236}">
                  <a16:creationId xmlns:a16="http://schemas.microsoft.com/office/drawing/2014/main" id="{9BA7D4BF-05DA-DBFF-CA4B-EC3996F84FEC}"/>
                </a:ext>
              </a:extLst>
            </p:cNvPr>
            <p:cNvSpPr>
              <a:spLocks/>
            </p:cNvSpPr>
            <p:nvPr/>
          </p:nvSpPr>
          <p:spPr bwMode="auto">
            <a:xfrm>
              <a:off x="3514" y="180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31" name="Freeform 66">
              <a:extLst>
                <a:ext uri="{FF2B5EF4-FFF2-40B4-BE49-F238E27FC236}">
                  <a16:creationId xmlns:a16="http://schemas.microsoft.com/office/drawing/2014/main" id="{E37B542A-0751-13D0-83E9-51D0143EC614}"/>
                </a:ext>
              </a:extLst>
            </p:cNvPr>
            <p:cNvSpPr>
              <a:spLocks/>
            </p:cNvSpPr>
            <p:nvPr/>
          </p:nvSpPr>
          <p:spPr bwMode="auto">
            <a:xfrm>
              <a:off x="2945" y="1224"/>
              <a:ext cx="0" cy="37"/>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832" name="Freeform 67">
              <a:extLst>
                <a:ext uri="{FF2B5EF4-FFF2-40B4-BE49-F238E27FC236}">
                  <a16:creationId xmlns:a16="http://schemas.microsoft.com/office/drawing/2014/main" id="{F7131189-B841-11DF-BDD5-BFDA6DCFB2A7}"/>
                </a:ext>
              </a:extLst>
            </p:cNvPr>
            <p:cNvSpPr>
              <a:spLocks/>
            </p:cNvSpPr>
            <p:nvPr/>
          </p:nvSpPr>
          <p:spPr bwMode="auto">
            <a:xfrm>
              <a:off x="2927" y="124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grpSp>
      <p:grpSp>
        <p:nvGrpSpPr>
          <p:cNvPr id="833" name="Group 70">
            <a:extLst>
              <a:ext uri="{FF2B5EF4-FFF2-40B4-BE49-F238E27FC236}">
                <a16:creationId xmlns:a16="http://schemas.microsoft.com/office/drawing/2014/main" id="{5F437282-C56C-420D-F6BD-CD6F9ED9A01B}"/>
              </a:ext>
            </a:extLst>
          </p:cNvPr>
          <p:cNvGrpSpPr>
            <a:grpSpLocks noChangeAspect="1"/>
          </p:cNvGrpSpPr>
          <p:nvPr/>
        </p:nvGrpSpPr>
        <p:grpSpPr bwMode="auto">
          <a:xfrm>
            <a:off x="8596313" y="1941513"/>
            <a:ext cx="2816225" cy="1925638"/>
            <a:chOff x="5421" y="1221"/>
            <a:chExt cx="1774" cy="1213"/>
          </a:xfrm>
        </p:grpSpPr>
        <p:sp>
          <p:nvSpPr>
            <p:cNvPr id="834" name="Freeform 71">
              <a:extLst>
                <a:ext uri="{FF2B5EF4-FFF2-40B4-BE49-F238E27FC236}">
                  <a16:creationId xmlns:a16="http://schemas.microsoft.com/office/drawing/2014/main" id="{ED5BC69D-9302-77B4-7122-A2F500F96D2F}"/>
                </a:ext>
              </a:extLst>
            </p:cNvPr>
            <p:cNvSpPr>
              <a:spLocks/>
            </p:cNvSpPr>
            <p:nvPr/>
          </p:nvSpPr>
          <p:spPr bwMode="auto">
            <a:xfrm>
              <a:off x="5421" y="1239"/>
              <a:ext cx="1756" cy="1177"/>
            </a:xfrm>
            <a:custGeom>
              <a:avLst/>
              <a:gdLst>
                <a:gd name="T0" fmla="*/ 0 w 2917"/>
                <a:gd name="T1" fmla="*/ 0 h 1953"/>
                <a:gd name="T2" fmla="*/ 0 w 2917"/>
                <a:gd name="T3" fmla="*/ 0 h 1953"/>
                <a:gd name="T4" fmla="*/ 153 w 2917"/>
                <a:gd name="T5" fmla="*/ 0 h 1953"/>
                <a:gd name="T6" fmla="*/ 153 w 2917"/>
                <a:gd name="T7" fmla="*/ 54 h 1953"/>
                <a:gd name="T8" fmla="*/ 217 w 2917"/>
                <a:gd name="T9" fmla="*/ 54 h 1953"/>
                <a:gd name="T10" fmla="*/ 217 w 2917"/>
                <a:gd name="T11" fmla="*/ 118 h 1953"/>
                <a:gd name="T12" fmla="*/ 302 w 2917"/>
                <a:gd name="T13" fmla="*/ 118 h 1953"/>
                <a:gd name="T14" fmla="*/ 302 w 2917"/>
                <a:gd name="T15" fmla="*/ 176 h 1953"/>
                <a:gd name="T16" fmla="*/ 322 w 2917"/>
                <a:gd name="T17" fmla="*/ 176 h 1953"/>
                <a:gd name="T18" fmla="*/ 322 w 2917"/>
                <a:gd name="T19" fmla="*/ 236 h 1953"/>
                <a:gd name="T20" fmla="*/ 393 w 2917"/>
                <a:gd name="T21" fmla="*/ 236 h 1953"/>
                <a:gd name="T22" fmla="*/ 393 w 2917"/>
                <a:gd name="T23" fmla="*/ 296 h 1953"/>
                <a:gd name="T24" fmla="*/ 441 w 2917"/>
                <a:gd name="T25" fmla="*/ 296 h 1953"/>
                <a:gd name="T26" fmla="*/ 441 w 2917"/>
                <a:gd name="T27" fmla="*/ 356 h 1953"/>
                <a:gd name="T28" fmla="*/ 673 w 2917"/>
                <a:gd name="T29" fmla="*/ 356 h 1953"/>
                <a:gd name="T30" fmla="*/ 673 w 2917"/>
                <a:gd name="T31" fmla="*/ 415 h 1953"/>
                <a:gd name="T32" fmla="*/ 708 w 2917"/>
                <a:gd name="T33" fmla="*/ 415 h 1953"/>
                <a:gd name="T34" fmla="*/ 708 w 2917"/>
                <a:gd name="T35" fmla="*/ 478 h 1953"/>
                <a:gd name="T36" fmla="*/ 834 w 2917"/>
                <a:gd name="T37" fmla="*/ 478 h 1953"/>
                <a:gd name="T38" fmla="*/ 834 w 2917"/>
                <a:gd name="T39" fmla="*/ 534 h 1953"/>
                <a:gd name="T40" fmla="*/ 995 w 2917"/>
                <a:gd name="T41" fmla="*/ 534 h 1953"/>
                <a:gd name="T42" fmla="*/ 995 w 2917"/>
                <a:gd name="T43" fmla="*/ 598 h 1953"/>
                <a:gd name="T44" fmla="*/ 1041 w 2917"/>
                <a:gd name="T45" fmla="*/ 598 h 1953"/>
                <a:gd name="T46" fmla="*/ 1041 w 2917"/>
                <a:gd name="T47" fmla="*/ 659 h 1953"/>
                <a:gd name="T48" fmla="*/ 1263 w 2917"/>
                <a:gd name="T49" fmla="*/ 659 h 1953"/>
                <a:gd name="T50" fmla="*/ 1263 w 2917"/>
                <a:gd name="T51" fmla="*/ 726 h 1953"/>
                <a:gd name="T52" fmla="*/ 1279 w 2917"/>
                <a:gd name="T53" fmla="*/ 726 h 1953"/>
                <a:gd name="T54" fmla="*/ 1279 w 2917"/>
                <a:gd name="T55" fmla="*/ 788 h 1953"/>
                <a:gd name="T56" fmla="*/ 1341 w 2917"/>
                <a:gd name="T57" fmla="*/ 788 h 1953"/>
                <a:gd name="T58" fmla="*/ 1341 w 2917"/>
                <a:gd name="T59" fmla="*/ 857 h 1953"/>
                <a:gd name="T60" fmla="*/ 1531 w 2917"/>
                <a:gd name="T61" fmla="*/ 857 h 1953"/>
                <a:gd name="T62" fmla="*/ 1531 w 2917"/>
                <a:gd name="T63" fmla="*/ 928 h 1953"/>
                <a:gd name="T64" fmla="*/ 1535 w 2917"/>
                <a:gd name="T65" fmla="*/ 928 h 1953"/>
                <a:gd name="T66" fmla="*/ 1535 w 2917"/>
                <a:gd name="T67" fmla="*/ 994 h 1953"/>
                <a:gd name="T68" fmla="*/ 1608 w 2917"/>
                <a:gd name="T69" fmla="*/ 994 h 1953"/>
                <a:gd name="T70" fmla="*/ 1608 w 2917"/>
                <a:gd name="T71" fmla="*/ 1069 h 1953"/>
                <a:gd name="T72" fmla="*/ 1612 w 2917"/>
                <a:gd name="T73" fmla="*/ 1069 h 1953"/>
                <a:gd name="T74" fmla="*/ 1612 w 2917"/>
                <a:gd name="T75" fmla="*/ 1147 h 1953"/>
                <a:gd name="T76" fmla="*/ 1624 w 2917"/>
                <a:gd name="T77" fmla="*/ 1147 h 1953"/>
                <a:gd name="T78" fmla="*/ 1624 w 2917"/>
                <a:gd name="T79" fmla="*/ 1219 h 1953"/>
                <a:gd name="T80" fmla="*/ 1788 w 2917"/>
                <a:gd name="T81" fmla="*/ 1219 h 1953"/>
                <a:gd name="T82" fmla="*/ 1788 w 2917"/>
                <a:gd name="T83" fmla="*/ 1298 h 1953"/>
                <a:gd name="T84" fmla="*/ 1883 w 2917"/>
                <a:gd name="T85" fmla="*/ 1298 h 1953"/>
                <a:gd name="T86" fmla="*/ 1883 w 2917"/>
                <a:gd name="T87" fmla="*/ 1382 h 1953"/>
                <a:gd name="T88" fmla="*/ 1984 w 2917"/>
                <a:gd name="T89" fmla="*/ 1382 h 1953"/>
                <a:gd name="T90" fmla="*/ 1984 w 2917"/>
                <a:gd name="T91" fmla="*/ 1477 h 1953"/>
                <a:gd name="T92" fmla="*/ 2045 w 2917"/>
                <a:gd name="T93" fmla="*/ 1477 h 1953"/>
                <a:gd name="T94" fmla="*/ 2045 w 2917"/>
                <a:gd name="T95" fmla="*/ 1569 h 1953"/>
                <a:gd name="T96" fmla="*/ 2139 w 2917"/>
                <a:gd name="T97" fmla="*/ 1569 h 1953"/>
                <a:gd name="T98" fmla="*/ 2139 w 2917"/>
                <a:gd name="T99" fmla="*/ 1666 h 1953"/>
                <a:gd name="T100" fmla="*/ 2168 w 2917"/>
                <a:gd name="T101" fmla="*/ 1666 h 1953"/>
                <a:gd name="T102" fmla="*/ 2168 w 2917"/>
                <a:gd name="T103" fmla="*/ 1761 h 1953"/>
                <a:gd name="T104" fmla="*/ 2229 w 2917"/>
                <a:gd name="T105" fmla="*/ 1761 h 1953"/>
                <a:gd name="T106" fmla="*/ 2229 w 2917"/>
                <a:gd name="T107" fmla="*/ 1855 h 1953"/>
                <a:gd name="T108" fmla="*/ 2292 w 2917"/>
                <a:gd name="T109" fmla="*/ 1855 h 1953"/>
                <a:gd name="T110" fmla="*/ 2292 w 2917"/>
                <a:gd name="T111" fmla="*/ 1953 h 1953"/>
                <a:gd name="T112" fmla="*/ 2917 w 2917"/>
                <a:gd name="T113" fmla="*/ 195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17" h="1953">
                  <a:moveTo>
                    <a:pt x="0" y="0"/>
                  </a:moveTo>
                  <a:lnTo>
                    <a:pt x="0" y="0"/>
                  </a:lnTo>
                  <a:lnTo>
                    <a:pt x="153" y="0"/>
                  </a:lnTo>
                  <a:lnTo>
                    <a:pt x="153" y="54"/>
                  </a:lnTo>
                  <a:lnTo>
                    <a:pt x="217" y="54"/>
                  </a:lnTo>
                  <a:lnTo>
                    <a:pt x="217" y="118"/>
                  </a:lnTo>
                  <a:lnTo>
                    <a:pt x="302" y="118"/>
                  </a:lnTo>
                  <a:lnTo>
                    <a:pt x="302" y="176"/>
                  </a:lnTo>
                  <a:lnTo>
                    <a:pt x="322" y="176"/>
                  </a:lnTo>
                  <a:lnTo>
                    <a:pt x="322" y="236"/>
                  </a:lnTo>
                  <a:lnTo>
                    <a:pt x="393" y="236"/>
                  </a:lnTo>
                  <a:lnTo>
                    <a:pt x="393" y="296"/>
                  </a:lnTo>
                  <a:lnTo>
                    <a:pt x="441" y="296"/>
                  </a:lnTo>
                  <a:lnTo>
                    <a:pt x="441" y="356"/>
                  </a:lnTo>
                  <a:lnTo>
                    <a:pt x="673" y="356"/>
                  </a:lnTo>
                  <a:lnTo>
                    <a:pt x="673" y="415"/>
                  </a:lnTo>
                  <a:lnTo>
                    <a:pt x="708" y="415"/>
                  </a:lnTo>
                  <a:lnTo>
                    <a:pt x="708" y="478"/>
                  </a:lnTo>
                  <a:lnTo>
                    <a:pt x="834" y="478"/>
                  </a:lnTo>
                  <a:lnTo>
                    <a:pt x="834" y="534"/>
                  </a:lnTo>
                  <a:lnTo>
                    <a:pt x="995" y="534"/>
                  </a:lnTo>
                  <a:lnTo>
                    <a:pt x="995" y="598"/>
                  </a:lnTo>
                  <a:lnTo>
                    <a:pt x="1041" y="598"/>
                  </a:lnTo>
                  <a:lnTo>
                    <a:pt x="1041" y="659"/>
                  </a:lnTo>
                  <a:lnTo>
                    <a:pt x="1263" y="659"/>
                  </a:lnTo>
                  <a:lnTo>
                    <a:pt x="1263" y="726"/>
                  </a:lnTo>
                  <a:lnTo>
                    <a:pt x="1279" y="726"/>
                  </a:lnTo>
                  <a:lnTo>
                    <a:pt x="1279" y="788"/>
                  </a:lnTo>
                  <a:lnTo>
                    <a:pt x="1341" y="788"/>
                  </a:lnTo>
                  <a:lnTo>
                    <a:pt x="1341" y="857"/>
                  </a:lnTo>
                  <a:lnTo>
                    <a:pt x="1531" y="857"/>
                  </a:lnTo>
                  <a:lnTo>
                    <a:pt x="1531" y="928"/>
                  </a:lnTo>
                  <a:lnTo>
                    <a:pt x="1535" y="928"/>
                  </a:lnTo>
                  <a:lnTo>
                    <a:pt x="1535" y="994"/>
                  </a:lnTo>
                  <a:lnTo>
                    <a:pt x="1608" y="994"/>
                  </a:lnTo>
                  <a:lnTo>
                    <a:pt x="1608" y="1069"/>
                  </a:lnTo>
                  <a:lnTo>
                    <a:pt x="1612" y="1069"/>
                  </a:lnTo>
                  <a:lnTo>
                    <a:pt x="1612" y="1147"/>
                  </a:lnTo>
                  <a:lnTo>
                    <a:pt x="1624" y="1147"/>
                  </a:lnTo>
                  <a:lnTo>
                    <a:pt x="1624" y="1219"/>
                  </a:lnTo>
                  <a:lnTo>
                    <a:pt x="1788" y="1219"/>
                  </a:lnTo>
                  <a:lnTo>
                    <a:pt x="1788" y="1298"/>
                  </a:lnTo>
                  <a:lnTo>
                    <a:pt x="1883" y="1298"/>
                  </a:lnTo>
                  <a:lnTo>
                    <a:pt x="1883" y="1382"/>
                  </a:lnTo>
                  <a:lnTo>
                    <a:pt x="1984" y="1382"/>
                  </a:lnTo>
                  <a:lnTo>
                    <a:pt x="1984" y="1477"/>
                  </a:lnTo>
                  <a:lnTo>
                    <a:pt x="2045" y="1477"/>
                  </a:lnTo>
                  <a:lnTo>
                    <a:pt x="2045" y="1569"/>
                  </a:lnTo>
                  <a:lnTo>
                    <a:pt x="2139" y="1569"/>
                  </a:lnTo>
                  <a:lnTo>
                    <a:pt x="2139" y="1666"/>
                  </a:lnTo>
                  <a:lnTo>
                    <a:pt x="2168" y="1666"/>
                  </a:lnTo>
                  <a:lnTo>
                    <a:pt x="2168" y="1761"/>
                  </a:lnTo>
                  <a:lnTo>
                    <a:pt x="2229" y="1761"/>
                  </a:lnTo>
                  <a:lnTo>
                    <a:pt x="2229" y="1855"/>
                  </a:lnTo>
                  <a:lnTo>
                    <a:pt x="2292" y="1855"/>
                  </a:lnTo>
                  <a:lnTo>
                    <a:pt x="2292" y="1953"/>
                  </a:lnTo>
                  <a:lnTo>
                    <a:pt x="2917" y="1953"/>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35" name="Freeform 72">
              <a:extLst>
                <a:ext uri="{FF2B5EF4-FFF2-40B4-BE49-F238E27FC236}">
                  <a16:creationId xmlns:a16="http://schemas.microsoft.com/office/drawing/2014/main" id="{DBC43BEF-4378-9AD2-7609-7942DCBA9E0A}"/>
                </a:ext>
              </a:extLst>
            </p:cNvPr>
            <p:cNvSpPr>
              <a:spLocks/>
            </p:cNvSpPr>
            <p:nvPr/>
          </p:nvSpPr>
          <p:spPr bwMode="auto">
            <a:xfrm>
              <a:off x="7176"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36" name="Freeform 73">
              <a:extLst>
                <a:ext uri="{FF2B5EF4-FFF2-40B4-BE49-F238E27FC236}">
                  <a16:creationId xmlns:a16="http://schemas.microsoft.com/office/drawing/2014/main" id="{660AB905-35B5-98B9-CE8C-D5FC565921AB}"/>
                </a:ext>
              </a:extLst>
            </p:cNvPr>
            <p:cNvSpPr>
              <a:spLocks/>
            </p:cNvSpPr>
            <p:nvPr/>
          </p:nvSpPr>
          <p:spPr bwMode="auto">
            <a:xfrm>
              <a:off x="7158" y="24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37" name="Freeform 74">
              <a:extLst>
                <a:ext uri="{FF2B5EF4-FFF2-40B4-BE49-F238E27FC236}">
                  <a16:creationId xmlns:a16="http://schemas.microsoft.com/office/drawing/2014/main" id="{BE9593CF-2AE9-E1BA-1271-03B33563C9AB}"/>
                </a:ext>
              </a:extLst>
            </p:cNvPr>
            <p:cNvSpPr>
              <a:spLocks/>
            </p:cNvSpPr>
            <p:nvPr/>
          </p:nvSpPr>
          <p:spPr bwMode="auto">
            <a:xfrm>
              <a:off x="7153"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38" name="Freeform 75">
              <a:extLst>
                <a:ext uri="{FF2B5EF4-FFF2-40B4-BE49-F238E27FC236}">
                  <a16:creationId xmlns:a16="http://schemas.microsoft.com/office/drawing/2014/main" id="{740D4053-D251-35CD-7CD4-7CD0FC46E1A3}"/>
                </a:ext>
              </a:extLst>
            </p:cNvPr>
            <p:cNvSpPr>
              <a:spLocks/>
            </p:cNvSpPr>
            <p:nvPr/>
          </p:nvSpPr>
          <p:spPr bwMode="auto">
            <a:xfrm>
              <a:off x="7134" y="24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39" name="Freeform 76">
              <a:extLst>
                <a:ext uri="{FF2B5EF4-FFF2-40B4-BE49-F238E27FC236}">
                  <a16:creationId xmlns:a16="http://schemas.microsoft.com/office/drawing/2014/main" id="{40118633-F9D5-9E79-E1B7-7DB2261D2259}"/>
                </a:ext>
              </a:extLst>
            </p:cNvPr>
            <p:cNvSpPr>
              <a:spLocks/>
            </p:cNvSpPr>
            <p:nvPr/>
          </p:nvSpPr>
          <p:spPr bwMode="auto">
            <a:xfrm>
              <a:off x="7120"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0" name="Freeform 77">
              <a:extLst>
                <a:ext uri="{FF2B5EF4-FFF2-40B4-BE49-F238E27FC236}">
                  <a16:creationId xmlns:a16="http://schemas.microsoft.com/office/drawing/2014/main" id="{467F8D1E-05FE-714A-E43D-9FC30FD4C183}"/>
                </a:ext>
              </a:extLst>
            </p:cNvPr>
            <p:cNvSpPr>
              <a:spLocks/>
            </p:cNvSpPr>
            <p:nvPr/>
          </p:nvSpPr>
          <p:spPr bwMode="auto">
            <a:xfrm>
              <a:off x="7101" y="24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1" name="Freeform 78">
              <a:extLst>
                <a:ext uri="{FF2B5EF4-FFF2-40B4-BE49-F238E27FC236}">
                  <a16:creationId xmlns:a16="http://schemas.microsoft.com/office/drawing/2014/main" id="{4D48C5EE-8AEA-8915-BC07-3AF099953964}"/>
                </a:ext>
              </a:extLst>
            </p:cNvPr>
            <p:cNvSpPr>
              <a:spLocks/>
            </p:cNvSpPr>
            <p:nvPr/>
          </p:nvSpPr>
          <p:spPr bwMode="auto">
            <a:xfrm>
              <a:off x="7062"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2" name="Freeform 79">
              <a:extLst>
                <a:ext uri="{FF2B5EF4-FFF2-40B4-BE49-F238E27FC236}">
                  <a16:creationId xmlns:a16="http://schemas.microsoft.com/office/drawing/2014/main" id="{E5E3CE28-2588-95DE-44CC-64A7DBB40969}"/>
                </a:ext>
              </a:extLst>
            </p:cNvPr>
            <p:cNvSpPr>
              <a:spLocks/>
            </p:cNvSpPr>
            <p:nvPr/>
          </p:nvSpPr>
          <p:spPr bwMode="auto">
            <a:xfrm>
              <a:off x="7043" y="24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3" name="Freeform 80">
              <a:extLst>
                <a:ext uri="{FF2B5EF4-FFF2-40B4-BE49-F238E27FC236}">
                  <a16:creationId xmlns:a16="http://schemas.microsoft.com/office/drawing/2014/main" id="{19ADE627-AEE3-A1F1-3AF9-212026DC7BEA}"/>
                </a:ext>
              </a:extLst>
            </p:cNvPr>
            <p:cNvSpPr>
              <a:spLocks/>
            </p:cNvSpPr>
            <p:nvPr/>
          </p:nvSpPr>
          <p:spPr bwMode="auto">
            <a:xfrm>
              <a:off x="7029"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4" name="Freeform 81">
              <a:extLst>
                <a:ext uri="{FF2B5EF4-FFF2-40B4-BE49-F238E27FC236}">
                  <a16:creationId xmlns:a16="http://schemas.microsoft.com/office/drawing/2014/main" id="{9CD33AC3-A351-2E54-E0CE-B56EF677F31F}"/>
                </a:ext>
              </a:extLst>
            </p:cNvPr>
            <p:cNvSpPr>
              <a:spLocks/>
            </p:cNvSpPr>
            <p:nvPr/>
          </p:nvSpPr>
          <p:spPr bwMode="auto">
            <a:xfrm>
              <a:off x="7011" y="24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5" name="Freeform 82">
              <a:extLst>
                <a:ext uri="{FF2B5EF4-FFF2-40B4-BE49-F238E27FC236}">
                  <a16:creationId xmlns:a16="http://schemas.microsoft.com/office/drawing/2014/main" id="{5DABEE1A-BA17-4BBC-CECA-BADD628802F1}"/>
                </a:ext>
              </a:extLst>
            </p:cNvPr>
            <p:cNvSpPr>
              <a:spLocks/>
            </p:cNvSpPr>
            <p:nvPr/>
          </p:nvSpPr>
          <p:spPr bwMode="auto">
            <a:xfrm>
              <a:off x="6844"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6" name="Freeform 83">
              <a:extLst>
                <a:ext uri="{FF2B5EF4-FFF2-40B4-BE49-F238E27FC236}">
                  <a16:creationId xmlns:a16="http://schemas.microsoft.com/office/drawing/2014/main" id="{CED5EAE9-61AB-FF77-CD9D-D432C91BAF06}"/>
                </a:ext>
              </a:extLst>
            </p:cNvPr>
            <p:cNvSpPr>
              <a:spLocks/>
            </p:cNvSpPr>
            <p:nvPr/>
          </p:nvSpPr>
          <p:spPr bwMode="auto">
            <a:xfrm>
              <a:off x="6826" y="2416"/>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7" name="Freeform 84">
              <a:extLst>
                <a:ext uri="{FF2B5EF4-FFF2-40B4-BE49-F238E27FC236}">
                  <a16:creationId xmlns:a16="http://schemas.microsoft.com/office/drawing/2014/main" id="{2CA4B689-8951-5685-F13A-A883C85FBE2E}"/>
                </a:ext>
              </a:extLst>
            </p:cNvPr>
            <p:cNvSpPr>
              <a:spLocks/>
            </p:cNvSpPr>
            <p:nvPr/>
          </p:nvSpPr>
          <p:spPr bwMode="auto">
            <a:xfrm>
              <a:off x="6811"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8" name="Freeform 85">
              <a:extLst>
                <a:ext uri="{FF2B5EF4-FFF2-40B4-BE49-F238E27FC236}">
                  <a16:creationId xmlns:a16="http://schemas.microsoft.com/office/drawing/2014/main" id="{5FF12443-0274-D266-4CE7-52D00F6CBD7E}"/>
                </a:ext>
              </a:extLst>
            </p:cNvPr>
            <p:cNvSpPr>
              <a:spLocks/>
            </p:cNvSpPr>
            <p:nvPr/>
          </p:nvSpPr>
          <p:spPr bwMode="auto">
            <a:xfrm>
              <a:off x="6792" y="24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49" name="Freeform 86">
              <a:extLst>
                <a:ext uri="{FF2B5EF4-FFF2-40B4-BE49-F238E27FC236}">
                  <a16:creationId xmlns:a16="http://schemas.microsoft.com/office/drawing/2014/main" id="{1E145466-7C89-9C83-77D2-8016F577B175}"/>
                </a:ext>
              </a:extLst>
            </p:cNvPr>
            <p:cNvSpPr>
              <a:spLocks/>
            </p:cNvSpPr>
            <p:nvPr/>
          </p:nvSpPr>
          <p:spPr bwMode="auto">
            <a:xfrm>
              <a:off x="6815"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0" name="Freeform 87">
              <a:extLst>
                <a:ext uri="{FF2B5EF4-FFF2-40B4-BE49-F238E27FC236}">
                  <a16:creationId xmlns:a16="http://schemas.microsoft.com/office/drawing/2014/main" id="{3341C33D-A8D6-3220-E774-93D7D0BB6605}"/>
                </a:ext>
              </a:extLst>
            </p:cNvPr>
            <p:cNvSpPr>
              <a:spLocks/>
            </p:cNvSpPr>
            <p:nvPr/>
          </p:nvSpPr>
          <p:spPr bwMode="auto">
            <a:xfrm>
              <a:off x="6797" y="2416"/>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1" name="Freeform 88">
              <a:extLst>
                <a:ext uri="{FF2B5EF4-FFF2-40B4-BE49-F238E27FC236}">
                  <a16:creationId xmlns:a16="http://schemas.microsoft.com/office/drawing/2014/main" id="{3435C0D3-B15C-EE5D-3899-83A1A662AD42}"/>
                </a:ext>
              </a:extLst>
            </p:cNvPr>
            <p:cNvSpPr>
              <a:spLocks/>
            </p:cNvSpPr>
            <p:nvPr/>
          </p:nvSpPr>
          <p:spPr bwMode="auto">
            <a:xfrm>
              <a:off x="6591" y="205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2" name="Freeform 89">
              <a:extLst>
                <a:ext uri="{FF2B5EF4-FFF2-40B4-BE49-F238E27FC236}">
                  <a16:creationId xmlns:a16="http://schemas.microsoft.com/office/drawing/2014/main" id="{D9A10549-8E9E-3D93-97C2-ED2825F5F609}"/>
                </a:ext>
              </a:extLst>
            </p:cNvPr>
            <p:cNvSpPr>
              <a:spLocks/>
            </p:cNvSpPr>
            <p:nvPr/>
          </p:nvSpPr>
          <p:spPr bwMode="auto">
            <a:xfrm>
              <a:off x="6573" y="207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3" name="Freeform 90">
              <a:extLst>
                <a:ext uri="{FF2B5EF4-FFF2-40B4-BE49-F238E27FC236}">
                  <a16:creationId xmlns:a16="http://schemas.microsoft.com/office/drawing/2014/main" id="{F9812478-BE7F-7365-F9A5-A770C10E7ADD}"/>
                </a:ext>
              </a:extLst>
            </p:cNvPr>
            <p:cNvSpPr>
              <a:spLocks/>
            </p:cNvSpPr>
            <p:nvPr/>
          </p:nvSpPr>
          <p:spPr bwMode="auto">
            <a:xfrm>
              <a:off x="6577" y="205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4" name="Freeform 91">
              <a:extLst>
                <a:ext uri="{FF2B5EF4-FFF2-40B4-BE49-F238E27FC236}">
                  <a16:creationId xmlns:a16="http://schemas.microsoft.com/office/drawing/2014/main" id="{A4839F74-7F94-C11C-6AA6-188F84344C35}"/>
                </a:ext>
              </a:extLst>
            </p:cNvPr>
            <p:cNvSpPr>
              <a:spLocks/>
            </p:cNvSpPr>
            <p:nvPr/>
          </p:nvSpPr>
          <p:spPr bwMode="auto">
            <a:xfrm>
              <a:off x="6559" y="207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5" name="Freeform 92">
              <a:extLst>
                <a:ext uri="{FF2B5EF4-FFF2-40B4-BE49-F238E27FC236}">
                  <a16:creationId xmlns:a16="http://schemas.microsoft.com/office/drawing/2014/main" id="{CBA482AB-8139-C092-3CB4-7EDB62AEFA38}"/>
                </a:ext>
              </a:extLst>
            </p:cNvPr>
            <p:cNvSpPr>
              <a:spLocks/>
            </p:cNvSpPr>
            <p:nvPr/>
          </p:nvSpPr>
          <p:spPr bwMode="auto">
            <a:xfrm>
              <a:off x="6555" y="200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6" name="Freeform 93">
              <a:extLst>
                <a:ext uri="{FF2B5EF4-FFF2-40B4-BE49-F238E27FC236}">
                  <a16:creationId xmlns:a16="http://schemas.microsoft.com/office/drawing/2014/main" id="{DB0879A3-966D-0283-B08D-5208C5E92D62}"/>
                </a:ext>
              </a:extLst>
            </p:cNvPr>
            <p:cNvSpPr>
              <a:spLocks/>
            </p:cNvSpPr>
            <p:nvPr/>
          </p:nvSpPr>
          <p:spPr bwMode="auto">
            <a:xfrm>
              <a:off x="6537" y="202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7" name="Freeform 94">
              <a:extLst>
                <a:ext uri="{FF2B5EF4-FFF2-40B4-BE49-F238E27FC236}">
                  <a16:creationId xmlns:a16="http://schemas.microsoft.com/office/drawing/2014/main" id="{282317DB-DDE3-95D4-3392-0735F8117246}"/>
                </a:ext>
              </a:extLst>
            </p:cNvPr>
            <p:cNvSpPr>
              <a:spLocks/>
            </p:cNvSpPr>
            <p:nvPr/>
          </p:nvSpPr>
          <p:spPr bwMode="auto">
            <a:xfrm>
              <a:off x="6399" y="195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8" name="Freeform 95">
              <a:extLst>
                <a:ext uri="{FF2B5EF4-FFF2-40B4-BE49-F238E27FC236}">
                  <a16:creationId xmlns:a16="http://schemas.microsoft.com/office/drawing/2014/main" id="{449BB074-BEE7-CEEF-A9D9-D60571521B23}"/>
                </a:ext>
              </a:extLst>
            </p:cNvPr>
            <p:cNvSpPr>
              <a:spLocks/>
            </p:cNvSpPr>
            <p:nvPr/>
          </p:nvSpPr>
          <p:spPr bwMode="auto">
            <a:xfrm>
              <a:off x="6380" y="1973"/>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59" name="Freeform 96">
              <a:extLst>
                <a:ext uri="{FF2B5EF4-FFF2-40B4-BE49-F238E27FC236}">
                  <a16:creationId xmlns:a16="http://schemas.microsoft.com/office/drawing/2014/main" id="{80D2F981-4B1B-601A-A705-7CAC26FF6330}"/>
                </a:ext>
              </a:extLst>
            </p:cNvPr>
            <p:cNvSpPr>
              <a:spLocks/>
            </p:cNvSpPr>
            <p:nvPr/>
          </p:nvSpPr>
          <p:spPr bwMode="auto">
            <a:xfrm>
              <a:off x="6379" y="18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0" name="Freeform 97">
              <a:extLst>
                <a:ext uri="{FF2B5EF4-FFF2-40B4-BE49-F238E27FC236}">
                  <a16:creationId xmlns:a16="http://schemas.microsoft.com/office/drawing/2014/main" id="{4FC62F01-BE33-AA42-F590-3642037369CE}"/>
                </a:ext>
              </a:extLst>
            </p:cNvPr>
            <p:cNvSpPr>
              <a:spLocks/>
            </p:cNvSpPr>
            <p:nvPr/>
          </p:nvSpPr>
          <p:spPr bwMode="auto">
            <a:xfrm>
              <a:off x="6361" y="183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1" name="Freeform 98">
              <a:extLst>
                <a:ext uri="{FF2B5EF4-FFF2-40B4-BE49-F238E27FC236}">
                  <a16:creationId xmlns:a16="http://schemas.microsoft.com/office/drawing/2014/main" id="{F7AE8B75-E749-8C1F-E14E-0867A1C6AB76}"/>
                </a:ext>
              </a:extLst>
            </p:cNvPr>
            <p:cNvSpPr>
              <a:spLocks/>
            </p:cNvSpPr>
            <p:nvPr/>
          </p:nvSpPr>
          <p:spPr bwMode="auto">
            <a:xfrm>
              <a:off x="6372" y="18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2" name="Freeform 99">
              <a:extLst>
                <a:ext uri="{FF2B5EF4-FFF2-40B4-BE49-F238E27FC236}">
                  <a16:creationId xmlns:a16="http://schemas.microsoft.com/office/drawing/2014/main" id="{DED7F799-3079-FCA8-037D-7B591CC0B35C}"/>
                </a:ext>
              </a:extLst>
            </p:cNvPr>
            <p:cNvSpPr>
              <a:spLocks/>
            </p:cNvSpPr>
            <p:nvPr/>
          </p:nvSpPr>
          <p:spPr bwMode="auto">
            <a:xfrm>
              <a:off x="6354" y="183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3" name="Freeform 100">
              <a:extLst>
                <a:ext uri="{FF2B5EF4-FFF2-40B4-BE49-F238E27FC236}">
                  <a16:creationId xmlns:a16="http://schemas.microsoft.com/office/drawing/2014/main" id="{F1D06C51-846C-5E52-9BCF-953F0BCC6ADC}"/>
                </a:ext>
              </a:extLst>
            </p:cNvPr>
            <p:cNvSpPr>
              <a:spLocks/>
            </p:cNvSpPr>
            <p:nvPr/>
          </p:nvSpPr>
          <p:spPr bwMode="auto">
            <a:xfrm>
              <a:off x="6328" y="173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4" name="Freeform 101">
              <a:extLst>
                <a:ext uri="{FF2B5EF4-FFF2-40B4-BE49-F238E27FC236}">
                  <a16:creationId xmlns:a16="http://schemas.microsoft.com/office/drawing/2014/main" id="{9FD751E5-14BC-AF50-AFC1-92277976344C}"/>
                </a:ext>
              </a:extLst>
            </p:cNvPr>
            <p:cNvSpPr>
              <a:spLocks/>
            </p:cNvSpPr>
            <p:nvPr/>
          </p:nvSpPr>
          <p:spPr bwMode="auto">
            <a:xfrm>
              <a:off x="6310" y="175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5" name="Freeform 102">
              <a:extLst>
                <a:ext uri="{FF2B5EF4-FFF2-40B4-BE49-F238E27FC236}">
                  <a16:creationId xmlns:a16="http://schemas.microsoft.com/office/drawing/2014/main" id="{2F62C8CE-239C-B870-6C19-F995587BBF3D}"/>
                </a:ext>
              </a:extLst>
            </p:cNvPr>
            <p:cNvSpPr>
              <a:spLocks/>
            </p:cNvSpPr>
            <p:nvPr/>
          </p:nvSpPr>
          <p:spPr bwMode="auto">
            <a:xfrm>
              <a:off x="6258" y="173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6" name="Freeform 103">
              <a:extLst>
                <a:ext uri="{FF2B5EF4-FFF2-40B4-BE49-F238E27FC236}">
                  <a16:creationId xmlns:a16="http://schemas.microsoft.com/office/drawing/2014/main" id="{6D00154F-01AC-E3AF-D7EF-9968B3DB4AE1}"/>
                </a:ext>
              </a:extLst>
            </p:cNvPr>
            <p:cNvSpPr>
              <a:spLocks/>
            </p:cNvSpPr>
            <p:nvPr/>
          </p:nvSpPr>
          <p:spPr bwMode="auto">
            <a:xfrm>
              <a:off x="6240" y="175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7" name="Freeform 104">
              <a:extLst>
                <a:ext uri="{FF2B5EF4-FFF2-40B4-BE49-F238E27FC236}">
                  <a16:creationId xmlns:a16="http://schemas.microsoft.com/office/drawing/2014/main" id="{09875464-3765-B87F-006C-3A836EFA1EEC}"/>
                </a:ext>
              </a:extLst>
            </p:cNvPr>
            <p:cNvSpPr>
              <a:spLocks/>
            </p:cNvSpPr>
            <p:nvPr/>
          </p:nvSpPr>
          <p:spPr bwMode="auto">
            <a:xfrm>
              <a:off x="6177" y="1618"/>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8" name="Freeform 105">
              <a:extLst>
                <a:ext uri="{FF2B5EF4-FFF2-40B4-BE49-F238E27FC236}">
                  <a16:creationId xmlns:a16="http://schemas.microsoft.com/office/drawing/2014/main" id="{119D5853-F1C5-365F-0EF2-8AFA704BF615}"/>
                </a:ext>
              </a:extLst>
            </p:cNvPr>
            <p:cNvSpPr>
              <a:spLocks/>
            </p:cNvSpPr>
            <p:nvPr/>
          </p:nvSpPr>
          <p:spPr bwMode="auto">
            <a:xfrm>
              <a:off x="6158" y="163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69" name="Freeform 106">
              <a:extLst>
                <a:ext uri="{FF2B5EF4-FFF2-40B4-BE49-F238E27FC236}">
                  <a16:creationId xmlns:a16="http://schemas.microsoft.com/office/drawing/2014/main" id="{0BF273E6-A984-EBAD-187F-182D05FC95EA}"/>
                </a:ext>
              </a:extLst>
            </p:cNvPr>
            <p:cNvSpPr>
              <a:spLocks/>
            </p:cNvSpPr>
            <p:nvPr/>
          </p:nvSpPr>
          <p:spPr bwMode="auto">
            <a:xfrm>
              <a:off x="5997" y="154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70" name="Freeform 107">
              <a:extLst>
                <a:ext uri="{FF2B5EF4-FFF2-40B4-BE49-F238E27FC236}">
                  <a16:creationId xmlns:a16="http://schemas.microsoft.com/office/drawing/2014/main" id="{C125828B-7FFB-6229-397D-80E91B838D76}"/>
                </a:ext>
              </a:extLst>
            </p:cNvPr>
            <p:cNvSpPr>
              <a:spLocks/>
            </p:cNvSpPr>
            <p:nvPr/>
          </p:nvSpPr>
          <p:spPr bwMode="auto">
            <a:xfrm>
              <a:off x="5978" y="156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71" name="Freeform 108">
              <a:extLst>
                <a:ext uri="{FF2B5EF4-FFF2-40B4-BE49-F238E27FC236}">
                  <a16:creationId xmlns:a16="http://schemas.microsoft.com/office/drawing/2014/main" id="{598315A6-D13C-F8CA-6C8B-42DC0ACEEE4D}"/>
                </a:ext>
              </a:extLst>
            </p:cNvPr>
            <p:cNvSpPr>
              <a:spLocks/>
            </p:cNvSpPr>
            <p:nvPr/>
          </p:nvSpPr>
          <p:spPr bwMode="auto">
            <a:xfrm>
              <a:off x="5978" y="154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72" name="Freeform 109">
              <a:extLst>
                <a:ext uri="{FF2B5EF4-FFF2-40B4-BE49-F238E27FC236}">
                  <a16:creationId xmlns:a16="http://schemas.microsoft.com/office/drawing/2014/main" id="{DBD09D22-5517-F79F-EA06-08CC5629A0C1}"/>
                </a:ext>
              </a:extLst>
            </p:cNvPr>
            <p:cNvSpPr>
              <a:spLocks/>
            </p:cNvSpPr>
            <p:nvPr/>
          </p:nvSpPr>
          <p:spPr bwMode="auto">
            <a:xfrm>
              <a:off x="5960" y="156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73" name="Freeform 110">
              <a:extLst>
                <a:ext uri="{FF2B5EF4-FFF2-40B4-BE49-F238E27FC236}">
                  <a16:creationId xmlns:a16="http://schemas.microsoft.com/office/drawing/2014/main" id="{5605BD26-3A64-1E25-4E2E-166A88DEE994}"/>
                </a:ext>
              </a:extLst>
            </p:cNvPr>
            <p:cNvSpPr>
              <a:spLocks/>
            </p:cNvSpPr>
            <p:nvPr/>
          </p:nvSpPr>
          <p:spPr bwMode="auto">
            <a:xfrm>
              <a:off x="5499" y="1221"/>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74" name="Freeform 111">
              <a:extLst>
                <a:ext uri="{FF2B5EF4-FFF2-40B4-BE49-F238E27FC236}">
                  <a16:creationId xmlns:a16="http://schemas.microsoft.com/office/drawing/2014/main" id="{FDBF61BC-06A4-58D0-5FE4-8E47969CB54D}"/>
                </a:ext>
              </a:extLst>
            </p:cNvPr>
            <p:cNvSpPr>
              <a:spLocks/>
            </p:cNvSpPr>
            <p:nvPr/>
          </p:nvSpPr>
          <p:spPr bwMode="auto">
            <a:xfrm>
              <a:off x="5480" y="123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75" name="Freeform 112">
              <a:extLst>
                <a:ext uri="{FF2B5EF4-FFF2-40B4-BE49-F238E27FC236}">
                  <a16:creationId xmlns:a16="http://schemas.microsoft.com/office/drawing/2014/main" id="{05C47BDF-DC0D-2235-9818-CB02BB038395}"/>
                </a:ext>
              </a:extLst>
            </p:cNvPr>
            <p:cNvSpPr>
              <a:spLocks/>
            </p:cNvSpPr>
            <p:nvPr/>
          </p:nvSpPr>
          <p:spPr bwMode="auto">
            <a:xfrm>
              <a:off x="7167" y="239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76" name="Freeform 113">
              <a:extLst>
                <a:ext uri="{FF2B5EF4-FFF2-40B4-BE49-F238E27FC236}">
                  <a16:creationId xmlns:a16="http://schemas.microsoft.com/office/drawing/2014/main" id="{7F33E7B8-9B4F-1C5B-8A93-D469681507B3}"/>
                </a:ext>
              </a:extLst>
            </p:cNvPr>
            <p:cNvSpPr>
              <a:spLocks/>
            </p:cNvSpPr>
            <p:nvPr/>
          </p:nvSpPr>
          <p:spPr bwMode="auto">
            <a:xfrm>
              <a:off x="7149" y="241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877" name="Group 116">
            <a:extLst>
              <a:ext uri="{FF2B5EF4-FFF2-40B4-BE49-F238E27FC236}">
                <a16:creationId xmlns:a16="http://schemas.microsoft.com/office/drawing/2014/main" id="{CDCF2AEE-D308-240F-2215-19965EE40FD9}"/>
              </a:ext>
            </a:extLst>
          </p:cNvPr>
          <p:cNvGrpSpPr>
            <a:grpSpLocks noChangeAspect="1"/>
          </p:cNvGrpSpPr>
          <p:nvPr/>
        </p:nvGrpSpPr>
        <p:grpSpPr bwMode="auto">
          <a:xfrm>
            <a:off x="8577265" y="1943101"/>
            <a:ext cx="2798763" cy="2700338"/>
            <a:chOff x="5405" y="1222"/>
            <a:chExt cx="1763" cy="1701"/>
          </a:xfrm>
        </p:grpSpPr>
        <p:sp>
          <p:nvSpPr>
            <p:cNvPr id="878" name="Freeform 117">
              <a:extLst>
                <a:ext uri="{FF2B5EF4-FFF2-40B4-BE49-F238E27FC236}">
                  <a16:creationId xmlns:a16="http://schemas.microsoft.com/office/drawing/2014/main" id="{F3F2C0BF-677F-6303-941B-EB49C1700898}"/>
                </a:ext>
              </a:extLst>
            </p:cNvPr>
            <p:cNvSpPr>
              <a:spLocks/>
            </p:cNvSpPr>
            <p:nvPr/>
          </p:nvSpPr>
          <p:spPr bwMode="auto">
            <a:xfrm>
              <a:off x="7019" y="228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79" name="Freeform 118">
              <a:extLst>
                <a:ext uri="{FF2B5EF4-FFF2-40B4-BE49-F238E27FC236}">
                  <a16:creationId xmlns:a16="http://schemas.microsoft.com/office/drawing/2014/main" id="{DDEC559F-ABC5-30FD-95C2-58022F9D7C2F}"/>
                </a:ext>
              </a:extLst>
            </p:cNvPr>
            <p:cNvSpPr>
              <a:spLocks/>
            </p:cNvSpPr>
            <p:nvPr/>
          </p:nvSpPr>
          <p:spPr bwMode="auto">
            <a:xfrm>
              <a:off x="7000" y="2306"/>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0" name="Freeform 119">
              <a:extLst>
                <a:ext uri="{FF2B5EF4-FFF2-40B4-BE49-F238E27FC236}">
                  <a16:creationId xmlns:a16="http://schemas.microsoft.com/office/drawing/2014/main" id="{EF78B7BB-6B04-AE23-335C-B388DAA172BE}"/>
                </a:ext>
              </a:extLst>
            </p:cNvPr>
            <p:cNvSpPr>
              <a:spLocks/>
            </p:cNvSpPr>
            <p:nvPr/>
          </p:nvSpPr>
          <p:spPr bwMode="auto">
            <a:xfrm>
              <a:off x="6958" y="1980"/>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1" name="Freeform 120">
              <a:extLst>
                <a:ext uri="{FF2B5EF4-FFF2-40B4-BE49-F238E27FC236}">
                  <a16:creationId xmlns:a16="http://schemas.microsoft.com/office/drawing/2014/main" id="{C2FAD9D4-7469-2C6C-11FF-8A06BD617C5C}"/>
                </a:ext>
              </a:extLst>
            </p:cNvPr>
            <p:cNvSpPr>
              <a:spLocks/>
            </p:cNvSpPr>
            <p:nvPr/>
          </p:nvSpPr>
          <p:spPr bwMode="auto">
            <a:xfrm>
              <a:off x="6939" y="1998"/>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2" name="Freeform 121">
              <a:extLst>
                <a:ext uri="{FF2B5EF4-FFF2-40B4-BE49-F238E27FC236}">
                  <a16:creationId xmlns:a16="http://schemas.microsoft.com/office/drawing/2014/main" id="{6CC44550-189C-77B3-8DC6-78B7E22F5E4C}"/>
                </a:ext>
              </a:extLst>
            </p:cNvPr>
            <p:cNvSpPr>
              <a:spLocks/>
            </p:cNvSpPr>
            <p:nvPr/>
          </p:nvSpPr>
          <p:spPr bwMode="auto">
            <a:xfrm>
              <a:off x="6901" y="1980"/>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3" name="Freeform 122">
              <a:extLst>
                <a:ext uri="{FF2B5EF4-FFF2-40B4-BE49-F238E27FC236}">
                  <a16:creationId xmlns:a16="http://schemas.microsoft.com/office/drawing/2014/main" id="{AAF83A6C-8EB4-8468-BD7A-C4F187F5428F}"/>
                </a:ext>
              </a:extLst>
            </p:cNvPr>
            <p:cNvSpPr>
              <a:spLocks/>
            </p:cNvSpPr>
            <p:nvPr/>
          </p:nvSpPr>
          <p:spPr bwMode="auto">
            <a:xfrm>
              <a:off x="6882" y="1998"/>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4" name="Freeform 123">
              <a:extLst>
                <a:ext uri="{FF2B5EF4-FFF2-40B4-BE49-F238E27FC236}">
                  <a16:creationId xmlns:a16="http://schemas.microsoft.com/office/drawing/2014/main" id="{25F7325A-4E7F-D8C9-44F9-D30A30B447F3}"/>
                </a:ext>
              </a:extLst>
            </p:cNvPr>
            <p:cNvSpPr>
              <a:spLocks/>
            </p:cNvSpPr>
            <p:nvPr/>
          </p:nvSpPr>
          <p:spPr bwMode="auto">
            <a:xfrm>
              <a:off x="6772" y="1980"/>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5" name="Freeform 124">
              <a:extLst>
                <a:ext uri="{FF2B5EF4-FFF2-40B4-BE49-F238E27FC236}">
                  <a16:creationId xmlns:a16="http://schemas.microsoft.com/office/drawing/2014/main" id="{BFA8029B-7BDE-80D0-AB9C-03D698F06644}"/>
                </a:ext>
              </a:extLst>
            </p:cNvPr>
            <p:cNvSpPr>
              <a:spLocks/>
            </p:cNvSpPr>
            <p:nvPr/>
          </p:nvSpPr>
          <p:spPr bwMode="auto">
            <a:xfrm>
              <a:off x="6753" y="1998"/>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6" name="Freeform 125">
              <a:extLst>
                <a:ext uri="{FF2B5EF4-FFF2-40B4-BE49-F238E27FC236}">
                  <a16:creationId xmlns:a16="http://schemas.microsoft.com/office/drawing/2014/main" id="{18D79D00-45C0-8603-B713-6C60144FB68B}"/>
                </a:ext>
              </a:extLst>
            </p:cNvPr>
            <p:cNvSpPr>
              <a:spLocks/>
            </p:cNvSpPr>
            <p:nvPr/>
          </p:nvSpPr>
          <p:spPr bwMode="auto">
            <a:xfrm>
              <a:off x="6656" y="182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7" name="Freeform 126">
              <a:extLst>
                <a:ext uri="{FF2B5EF4-FFF2-40B4-BE49-F238E27FC236}">
                  <a16:creationId xmlns:a16="http://schemas.microsoft.com/office/drawing/2014/main" id="{190D2B88-300D-84F0-B193-A2F8FEBFAD83}"/>
                </a:ext>
              </a:extLst>
            </p:cNvPr>
            <p:cNvSpPr>
              <a:spLocks/>
            </p:cNvSpPr>
            <p:nvPr/>
          </p:nvSpPr>
          <p:spPr bwMode="auto">
            <a:xfrm>
              <a:off x="6638" y="184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8" name="Freeform 127">
              <a:extLst>
                <a:ext uri="{FF2B5EF4-FFF2-40B4-BE49-F238E27FC236}">
                  <a16:creationId xmlns:a16="http://schemas.microsoft.com/office/drawing/2014/main" id="{FC835EAD-17F7-DD75-0756-86360478CBFF}"/>
                </a:ext>
              </a:extLst>
            </p:cNvPr>
            <p:cNvSpPr>
              <a:spLocks/>
            </p:cNvSpPr>
            <p:nvPr/>
          </p:nvSpPr>
          <p:spPr bwMode="auto">
            <a:xfrm>
              <a:off x="6584" y="182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89" name="Freeform 128">
              <a:extLst>
                <a:ext uri="{FF2B5EF4-FFF2-40B4-BE49-F238E27FC236}">
                  <a16:creationId xmlns:a16="http://schemas.microsoft.com/office/drawing/2014/main" id="{41F1A21F-D68B-3732-1419-8A570AFC660F}"/>
                </a:ext>
              </a:extLst>
            </p:cNvPr>
            <p:cNvSpPr>
              <a:spLocks/>
            </p:cNvSpPr>
            <p:nvPr/>
          </p:nvSpPr>
          <p:spPr bwMode="auto">
            <a:xfrm>
              <a:off x="6566" y="1845"/>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0" name="Freeform 129">
              <a:extLst>
                <a:ext uri="{FF2B5EF4-FFF2-40B4-BE49-F238E27FC236}">
                  <a16:creationId xmlns:a16="http://schemas.microsoft.com/office/drawing/2014/main" id="{1A669101-52D0-CE4C-D2F8-9C5BCDC3D09D}"/>
                </a:ext>
              </a:extLst>
            </p:cNvPr>
            <p:cNvSpPr>
              <a:spLocks/>
            </p:cNvSpPr>
            <p:nvPr/>
          </p:nvSpPr>
          <p:spPr bwMode="auto">
            <a:xfrm>
              <a:off x="6414" y="17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1" name="Freeform 130">
              <a:extLst>
                <a:ext uri="{FF2B5EF4-FFF2-40B4-BE49-F238E27FC236}">
                  <a16:creationId xmlns:a16="http://schemas.microsoft.com/office/drawing/2014/main" id="{F407C6BC-7894-EF53-352C-EFABE73DEB3E}"/>
                </a:ext>
              </a:extLst>
            </p:cNvPr>
            <p:cNvSpPr>
              <a:spLocks/>
            </p:cNvSpPr>
            <p:nvPr/>
          </p:nvSpPr>
          <p:spPr bwMode="auto">
            <a:xfrm>
              <a:off x="6395" y="172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2" name="Freeform 131">
              <a:extLst>
                <a:ext uri="{FF2B5EF4-FFF2-40B4-BE49-F238E27FC236}">
                  <a16:creationId xmlns:a16="http://schemas.microsoft.com/office/drawing/2014/main" id="{75B59E74-D11F-213E-900F-85666A991D79}"/>
                </a:ext>
              </a:extLst>
            </p:cNvPr>
            <p:cNvSpPr>
              <a:spLocks/>
            </p:cNvSpPr>
            <p:nvPr/>
          </p:nvSpPr>
          <p:spPr bwMode="auto">
            <a:xfrm>
              <a:off x="6403" y="17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3" name="Freeform 132">
              <a:extLst>
                <a:ext uri="{FF2B5EF4-FFF2-40B4-BE49-F238E27FC236}">
                  <a16:creationId xmlns:a16="http://schemas.microsoft.com/office/drawing/2014/main" id="{F28E6BA7-D202-0F24-E518-CC4D07EEDAB9}"/>
                </a:ext>
              </a:extLst>
            </p:cNvPr>
            <p:cNvSpPr>
              <a:spLocks/>
            </p:cNvSpPr>
            <p:nvPr/>
          </p:nvSpPr>
          <p:spPr bwMode="auto">
            <a:xfrm>
              <a:off x="6385" y="172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4" name="Freeform 133">
              <a:extLst>
                <a:ext uri="{FF2B5EF4-FFF2-40B4-BE49-F238E27FC236}">
                  <a16:creationId xmlns:a16="http://schemas.microsoft.com/office/drawing/2014/main" id="{1E7020CE-E2F7-9303-519D-D0B764EB5763}"/>
                </a:ext>
              </a:extLst>
            </p:cNvPr>
            <p:cNvSpPr>
              <a:spLocks/>
            </p:cNvSpPr>
            <p:nvPr/>
          </p:nvSpPr>
          <p:spPr bwMode="auto">
            <a:xfrm>
              <a:off x="6380" y="17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5" name="Freeform 134">
              <a:extLst>
                <a:ext uri="{FF2B5EF4-FFF2-40B4-BE49-F238E27FC236}">
                  <a16:creationId xmlns:a16="http://schemas.microsoft.com/office/drawing/2014/main" id="{3A57486D-3431-3808-023D-2F1F354157FC}"/>
                </a:ext>
              </a:extLst>
            </p:cNvPr>
            <p:cNvSpPr>
              <a:spLocks/>
            </p:cNvSpPr>
            <p:nvPr/>
          </p:nvSpPr>
          <p:spPr bwMode="auto">
            <a:xfrm>
              <a:off x="6362" y="172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6" name="Freeform 135">
              <a:extLst>
                <a:ext uri="{FF2B5EF4-FFF2-40B4-BE49-F238E27FC236}">
                  <a16:creationId xmlns:a16="http://schemas.microsoft.com/office/drawing/2014/main" id="{9BF83461-F0B5-AA19-2CD8-7973593C6067}"/>
                </a:ext>
              </a:extLst>
            </p:cNvPr>
            <p:cNvSpPr>
              <a:spLocks/>
            </p:cNvSpPr>
            <p:nvPr/>
          </p:nvSpPr>
          <p:spPr bwMode="auto">
            <a:xfrm>
              <a:off x="6373" y="17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7" name="Freeform 136">
              <a:extLst>
                <a:ext uri="{FF2B5EF4-FFF2-40B4-BE49-F238E27FC236}">
                  <a16:creationId xmlns:a16="http://schemas.microsoft.com/office/drawing/2014/main" id="{B2A871A4-0186-6CA6-B661-911068473666}"/>
                </a:ext>
              </a:extLst>
            </p:cNvPr>
            <p:cNvSpPr>
              <a:spLocks/>
            </p:cNvSpPr>
            <p:nvPr/>
          </p:nvSpPr>
          <p:spPr bwMode="auto">
            <a:xfrm>
              <a:off x="6354" y="172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8" name="Freeform 137">
              <a:extLst>
                <a:ext uri="{FF2B5EF4-FFF2-40B4-BE49-F238E27FC236}">
                  <a16:creationId xmlns:a16="http://schemas.microsoft.com/office/drawing/2014/main" id="{F887DC16-393E-6F7D-F121-BF964FC54C82}"/>
                </a:ext>
              </a:extLst>
            </p:cNvPr>
            <p:cNvSpPr>
              <a:spLocks/>
            </p:cNvSpPr>
            <p:nvPr/>
          </p:nvSpPr>
          <p:spPr bwMode="auto">
            <a:xfrm>
              <a:off x="6241" y="17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899" name="Freeform 138">
              <a:extLst>
                <a:ext uri="{FF2B5EF4-FFF2-40B4-BE49-F238E27FC236}">
                  <a16:creationId xmlns:a16="http://schemas.microsoft.com/office/drawing/2014/main" id="{3EBE3660-9A5E-FD7C-1F1A-6B81BAD79ED6}"/>
                </a:ext>
              </a:extLst>
            </p:cNvPr>
            <p:cNvSpPr>
              <a:spLocks/>
            </p:cNvSpPr>
            <p:nvPr/>
          </p:nvSpPr>
          <p:spPr bwMode="auto">
            <a:xfrm>
              <a:off x="6223" y="172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0" name="Freeform 139">
              <a:extLst>
                <a:ext uri="{FF2B5EF4-FFF2-40B4-BE49-F238E27FC236}">
                  <a16:creationId xmlns:a16="http://schemas.microsoft.com/office/drawing/2014/main" id="{D6D3A473-1F7C-D58A-90B4-10D63CB481F0}"/>
                </a:ext>
              </a:extLst>
            </p:cNvPr>
            <p:cNvSpPr>
              <a:spLocks/>
            </p:cNvSpPr>
            <p:nvPr/>
          </p:nvSpPr>
          <p:spPr bwMode="auto">
            <a:xfrm>
              <a:off x="6157" y="162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1" name="Freeform 140">
              <a:extLst>
                <a:ext uri="{FF2B5EF4-FFF2-40B4-BE49-F238E27FC236}">
                  <a16:creationId xmlns:a16="http://schemas.microsoft.com/office/drawing/2014/main" id="{FCCC6D53-7EF9-75E3-838F-AF3DD7AED829}"/>
                </a:ext>
              </a:extLst>
            </p:cNvPr>
            <p:cNvSpPr>
              <a:spLocks/>
            </p:cNvSpPr>
            <p:nvPr/>
          </p:nvSpPr>
          <p:spPr bwMode="auto">
            <a:xfrm>
              <a:off x="6138" y="1643"/>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2" name="Freeform 141">
              <a:extLst>
                <a:ext uri="{FF2B5EF4-FFF2-40B4-BE49-F238E27FC236}">
                  <a16:creationId xmlns:a16="http://schemas.microsoft.com/office/drawing/2014/main" id="{B2D74EFA-E218-F0EF-69A2-C791BA8BE2F4}"/>
                </a:ext>
              </a:extLst>
            </p:cNvPr>
            <p:cNvSpPr>
              <a:spLocks/>
            </p:cNvSpPr>
            <p:nvPr/>
          </p:nvSpPr>
          <p:spPr bwMode="auto">
            <a:xfrm>
              <a:off x="6128" y="162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3" name="Freeform 142">
              <a:extLst>
                <a:ext uri="{FF2B5EF4-FFF2-40B4-BE49-F238E27FC236}">
                  <a16:creationId xmlns:a16="http://schemas.microsoft.com/office/drawing/2014/main" id="{AD7444C3-9657-980A-2B4F-17CC2B9E3567}"/>
                </a:ext>
              </a:extLst>
            </p:cNvPr>
            <p:cNvSpPr>
              <a:spLocks/>
            </p:cNvSpPr>
            <p:nvPr/>
          </p:nvSpPr>
          <p:spPr bwMode="auto">
            <a:xfrm>
              <a:off x="6109" y="164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4" name="Freeform 143">
              <a:extLst>
                <a:ext uri="{FF2B5EF4-FFF2-40B4-BE49-F238E27FC236}">
                  <a16:creationId xmlns:a16="http://schemas.microsoft.com/office/drawing/2014/main" id="{DBCFBB9B-07D8-4799-416A-C63939D143FE}"/>
                </a:ext>
              </a:extLst>
            </p:cNvPr>
            <p:cNvSpPr>
              <a:spLocks/>
            </p:cNvSpPr>
            <p:nvPr/>
          </p:nvSpPr>
          <p:spPr bwMode="auto">
            <a:xfrm>
              <a:off x="6042" y="162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5" name="Freeform 144">
              <a:extLst>
                <a:ext uri="{FF2B5EF4-FFF2-40B4-BE49-F238E27FC236}">
                  <a16:creationId xmlns:a16="http://schemas.microsoft.com/office/drawing/2014/main" id="{3EEE42C1-260B-E3EB-DA83-3B65754F3A97}"/>
                </a:ext>
              </a:extLst>
            </p:cNvPr>
            <p:cNvSpPr>
              <a:spLocks/>
            </p:cNvSpPr>
            <p:nvPr/>
          </p:nvSpPr>
          <p:spPr bwMode="auto">
            <a:xfrm>
              <a:off x="6024" y="164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6" name="Freeform 145">
              <a:extLst>
                <a:ext uri="{FF2B5EF4-FFF2-40B4-BE49-F238E27FC236}">
                  <a16:creationId xmlns:a16="http://schemas.microsoft.com/office/drawing/2014/main" id="{A6911D3E-B1E7-A1E8-6A8A-5C06EDAFA92A}"/>
                </a:ext>
              </a:extLst>
            </p:cNvPr>
            <p:cNvSpPr>
              <a:spLocks/>
            </p:cNvSpPr>
            <p:nvPr/>
          </p:nvSpPr>
          <p:spPr bwMode="auto">
            <a:xfrm>
              <a:off x="5423" y="1222"/>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7" name="Freeform 146">
              <a:extLst>
                <a:ext uri="{FF2B5EF4-FFF2-40B4-BE49-F238E27FC236}">
                  <a16:creationId xmlns:a16="http://schemas.microsoft.com/office/drawing/2014/main" id="{D5EAFE41-CEBD-8EEE-EB6F-97CFD20649B9}"/>
                </a:ext>
              </a:extLst>
            </p:cNvPr>
            <p:cNvSpPr>
              <a:spLocks/>
            </p:cNvSpPr>
            <p:nvPr/>
          </p:nvSpPr>
          <p:spPr bwMode="auto">
            <a:xfrm>
              <a:off x="5405" y="124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08" name="Freeform 147">
              <a:extLst>
                <a:ext uri="{FF2B5EF4-FFF2-40B4-BE49-F238E27FC236}">
                  <a16:creationId xmlns:a16="http://schemas.microsoft.com/office/drawing/2014/main" id="{7C617CF4-5530-0C2A-EB7E-CE302AD9ADE9}"/>
                </a:ext>
              </a:extLst>
            </p:cNvPr>
            <p:cNvSpPr>
              <a:spLocks/>
            </p:cNvSpPr>
            <p:nvPr/>
          </p:nvSpPr>
          <p:spPr bwMode="auto">
            <a:xfrm>
              <a:off x="5423" y="1240"/>
              <a:ext cx="1745" cy="1683"/>
            </a:xfrm>
            <a:custGeom>
              <a:avLst/>
              <a:gdLst>
                <a:gd name="T0" fmla="*/ 0 w 2902"/>
                <a:gd name="T1" fmla="*/ 0 h 2801"/>
                <a:gd name="T2" fmla="*/ 0 w 2902"/>
                <a:gd name="T3" fmla="*/ 0 h 2801"/>
                <a:gd name="T4" fmla="*/ 248 w 2902"/>
                <a:gd name="T5" fmla="*/ 0 h 2801"/>
                <a:gd name="T6" fmla="*/ 248 w 2902"/>
                <a:gd name="T7" fmla="*/ 109 h 2801"/>
                <a:gd name="T8" fmla="*/ 353 w 2902"/>
                <a:gd name="T9" fmla="*/ 109 h 2801"/>
                <a:gd name="T10" fmla="*/ 353 w 2902"/>
                <a:gd name="T11" fmla="*/ 220 h 2801"/>
                <a:gd name="T12" fmla="*/ 459 w 2902"/>
                <a:gd name="T13" fmla="*/ 220 h 2801"/>
                <a:gd name="T14" fmla="*/ 459 w 2902"/>
                <a:gd name="T15" fmla="*/ 338 h 2801"/>
                <a:gd name="T16" fmla="*/ 668 w 2902"/>
                <a:gd name="T17" fmla="*/ 338 h 2801"/>
                <a:gd name="T18" fmla="*/ 668 w 2902"/>
                <a:gd name="T19" fmla="*/ 446 h 2801"/>
                <a:gd name="T20" fmla="*/ 766 w 2902"/>
                <a:gd name="T21" fmla="*/ 446 h 2801"/>
                <a:gd name="T22" fmla="*/ 766 w 2902"/>
                <a:gd name="T23" fmla="*/ 561 h 2801"/>
                <a:gd name="T24" fmla="*/ 987 w 2902"/>
                <a:gd name="T25" fmla="*/ 561 h 2801"/>
                <a:gd name="T26" fmla="*/ 987 w 2902"/>
                <a:gd name="T27" fmla="*/ 671 h 2801"/>
                <a:gd name="T28" fmla="*/ 1253 w 2902"/>
                <a:gd name="T29" fmla="*/ 671 h 2801"/>
                <a:gd name="T30" fmla="*/ 1253 w 2902"/>
                <a:gd name="T31" fmla="*/ 804 h 2801"/>
                <a:gd name="T32" fmla="*/ 1857 w 2902"/>
                <a:gd name="T33" fmla="*/ 804 h 2801"/>
                <a:gd name="T34" fmla="*/ 1857 w 2902"/>
                <a:gd name="T35" fmla="*/ 1006 h 2801"/>
                <a:gd name="T36" fmla="*/ 2110 w 2902"/>
                <a:gd name="T37" fmla="*/ 1006 h 2801"/>
                <a:gd name="T38" fmla="*/ 2110 w 2902"/>
                <a:gd name="T39" fmla="*/ 1261 h 2801"/>
                <a:gd name="T40" fmla="*/ 2587 w 2902"/>
                <a:gd name="T41" fmla="*/ 1261 h 2801"/>
                <a:gd name="T42" fmla="*/ 2587 w 2902"/>
                <a:gd name="T43" fmla="*/ 1774 h 2801"/>
                <a:gd name="T44" fmla="*/ 2902 w 2902"/>
                <a:gd name="T45" fmla="*/ 1774 h 2801"/>
                <a:gd name="T46" fmla="*/ 2902 w 2902"/>
                <a:gd name="T47" fmla="*/ 2801 h 2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02" h="2801">
                  <a:moveTo>
                    <a:pt x="0" y="0"/>
                  </a:moveTo>
                  <a:lnTo>
                    <a:pt x="0" y="0"/>
                  </a:lnTo>
                  <a:lnTo>
                    <a:pt x="248" y="0"/>
                  </a:lnTo>
                  <a:lnTo>
                    <a:pt x="248" y="109"/>
                  </a:lnTo>
                  <a:lnTo>
                    <a:pt x="353" y="109"/>
                  </a:lnTo>
                  <a:lnTo>
                    <a:pt x="353" y="220"/>
                  </a:lnTo>
                  <a:lnTo>
                    <a:pt x="459" y="220"/>
                  </a:lnTo>
                  <a:lnTo>
                    <a:pt x="459" y="338"/>
                  </a:lnTo>
                  <a:lnTo>
                    <a:pt x="668" y="338"/>
                  </a:lnTo>
                  <a:lnTo>
                    <a:pt x="668" y="446"/>
                  </a:lnTo>
                  <a:lnTo>
                    <a:pt x="766" y="446"/>
                  </a:lnTo>
                  <a:lnTo>
                    <a:pt x="766" y="561"/>
                  </a:lnTo>
                  <a:lnTo>
                    <a:pt x="987" y="561"/>
                  </a:lnTo>
                  <a:lnTo>
                    <a:pt x="987" y="671"/>
                  </a:lnTo>
                  <a:lnTo>
                    <a:pt x="1253" y="671"/>
                  </a:lnTo>
                  <a:lnTo>
                    <a:pt x="1253" y="804"/>
                  </a:lnTo>
                  <a:lnTo>
                    <a:pt x="1857" y="804"/>
                  </a:lnTo>
                  <a:lnTo>
                    <a:pt x="1857" y="1006"/>
                  </a:lnTo>
                  <a:lnTo>
                    <a:pt x="2110" y="1006"/>
                  </a:lnTo>
                  <a:lnTo>
                    <a:pt x="2110" y="1261"/>
                  </a:lnTo>
                  <a:lnTo>
                    <a:pt x="2587" y="1261"/>
                  </a:lnTo>
                  <a:lnTo>
                    <a:pt x="2587" y="1774"/>
                  </a:lnTo>
                  <a:lnTo>
                    <a:pt x="2902" y="1774"/>
                  </a:lnTo>
                  <a:lnTo>
                    <a:pt x="2902" y="280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909" name="Group 34">
            <a:extLst>
              <a:ext uri="{FF2B5EF4-FFF2-40B4-BE49-F238E27FC236}">
                <a16:creationId xmlns:a16="http://schemas.microsoft.com/office/drawing/2014/main" id="{422BB18D-236A-F01B-E07F-A5C64982DD1E}"/>
              </a:ext>
            </a:extLst>
          </p:cNvPr>
          <p:cNvGrpSpPr>
            <a:grpSpLocks noChangeAspect="1"/>
          </p:cNvGrpSpPr>
          <p:nvPr/>
        </p:nvGrpSpPr>
        <p:grpSpPr bwMode="auto">
          <a:xfrm>
            <a:off x="781581" y="1949980"/>
            <a:ext cx="2523596" cy="2640013"/>
            <a:chOff x="491" y="1233"/>
            <a:chExt cx="1602" cy="1663"/>
          </a:xfrm>
        </p:grpSpPr>
        <p:sp>
          <p:nvSpPr>
            <p:cNvPr id="910" name="Freeform 35">
              <a:extLst>
                <a:ext uri="{FF2B5EF4-FFF2-40B4-BE49-F238E27FC236}">
                  <a16:creationId xmlns:a16="http://schemas.microsoft.com/office/drawing/2014/main" id="{ACCFF019-6A33-8B29-643F-C6F77785DAE2}"/>
                </a:ext>
              </a:extLst>
            </p:cNvPr>
            <p:cNvSpPr>
              <a:spLocks/>
            </p:cNvSpPr>
            <p:nvPr/>
          </p:nvSpPr>
          <p:spPr bwMode="auto">
            <a:xfrm>
              <a:off x="493" y="1251"/>
              <a:ext cx="1583" cy="1626"/>
            </a:xfrm>
            <a:custGeom>
              <a:avLst/>
              <a:gdLst>
                <a:gd name="T0" fmla="*/ 54 w 2614"/>
                <a:gd name="T1" fmla="*/ 0 h 2705"/>
                <a:gd name="T2" fmla="*/ 65 w 2614"/>
                <a:gd name="T3" fmla="*/ 70 h 2705"/>
                <a:gd name="T4" fmla="*/ 156 w 2614"/>
                <a:gd name="T5" fmla="*/ 118 h 2705"/>
                <a:gd name="T6" fmla="*/ 195 w 2614"/>
                <a:gd name="T7" fmla="*/ 191 h 2705"/>
                <a:gd name="T8" fmla="*/ 225 w 2614"/>
                <a:gd name="T9" fmla="*/ 214 h 2705"/>
                <a:gd name="T10" fmla="*/ 231 w 2614"/>
                <a:gd name="T11" fmla="*/ 292 h 2705"/>
                <a:gd name="T12" fmla="*/ 252 w 2614"/>
                <a:gd name="T13" fmla="*/ 309 h 2705"/>
                <a:gd name="T14" fmla="*/ 262 w 2614"/>
                <a:gd name="T15" fmla="*/ 411 h 2705"/>
                <a:gd name="T16" fmla="*/ 324 w 2614"/>
                <a:gd name="T17" fmla="*/ 481 h 2705"/>
                <a:gd name="T18" fmla="*/ 342 w 2614"/>
                <a:gd name="T19" fmla="*/ 559 h 2705"/>
                <a:gd name="T20" fmla="*/ 362 w 2614"/>
                <a:gd name="T21" fmla="*/ 606 h 2705"/>
                <a:gd name="T22" fmla="*/ 382 w 2614"/>
                <a:gd name="T23" fmla="*/ 661 h 2705"/>
                <a:gd name="T24" fmla="*/ 416 w 2614"/>
                <a:gd name="T25" fmla="*/ 681 h 2705"/>
                <a:gd name="T26" fmla="*/ 422 w 2614"/>
                <a:gd name="T27" fmla="*/ 750 h 2705"/>
                <a:gd name="T28" fmla="*/ 469 w 2614"/>
                <a:gd name="T29" fmla="*/ 780 h 2705"/>
                <a:gd name="T30" fmla="*/ 509 w 2614"/>
                <a:gd name="T31" fmla="*/ 832 h 2705"/>
                <a:gd name="T32" fmla="*/ 550 w 2614"/>
                <a:gd name="T33" fmla="*/ 855 h 2705"/>
                <a:gd name="T34" fmla="*/ 558 w 2614"/>
                <a:gd name="T35" fmla="*/ 907 h 2705"/>
                <a:gd name="T36" fmla="*/ 575 w 2614"/>
                <a:gd name="T37" fmla="*/ 930 h 2705"/>
                <a:gd name="T38" fmla="*/ 581 w 2614"/>
                <a:gd name="T39" fmla="*/ 982 h 2705"/>
                <a:gd name="T40" fmla="*/ 600 w 2614"/>
                <a:gd name="T41" fmla="*/ 1001 h 2705"/>
                <a:gd name="T42" fmla="*/ 605 w 2614"/>
                <a:gd name="T43" fmla="*/ 1052 h 2705"/>
                <a:gd name="T44" fmla="*/ 627 w 2614"/>
                <a:gd name="T45" fmla="*/ 1079 h 2705"/>
                <a:gd name="T46" fmla="*/ 639 w 2614"/>
                <a:gd name="T47" fmla="*/ 1152 h 2705"/>
                <a:gd name="T48" fmla="*/ 675 w 2614"/>
                <a:gd name="T49" fmla="*/ 1181 h 2705"/>
                <a:gd name="T50" fmla="*/ 679 w 2614"/>
                <a:gd name="T51" fmla="*/ 1227 h 2705"/>
                <a:gd name="T52" fmla="*/ 751 w 2614"/>
                <a:gd name="T53" fmla="*/ 1279 h 2705"/>
                <a:gd name="T54" fmla="*/ 758 w 2614"/>
                <a:gd name="T55" fmla="*/ 1354 h 2705"/>
                <a:gd name="T56" fmla="*/ 770 w 2614"/>
                <a:gd name="T57" fmla="*/ 1377 h 2705"/>
                <a:gd name="T58" fmla="*/ 773 w 2614"/>
                <a:gd name="T59" fmla="*/ 1426 h 2705"/>
                <a:gd name="T60" fmla="*/ 820 w 2614"/>
                <a:gd name="T61" fmla="*/ 1502 h 2705"/>
                <a:gd name="T62" fmla="*/ 826 w 2614"/>
                <a:gd name="T63" fmla="*/ 1575 h 2705"/>
                <a:gd name="T64" fmla="*/ 914 w 2614"/>
                <a:gd name="T65" fmla="*/ 1601 h 2705"/>
                <a:gd name="T66" fmla="*/ 951 w 2614"/>
                <a:gd name="T67" fmla="*/ 1649 h 2705"/>
                <a:gd name="T68" fmla="*/ 1023 w 2614"/>
                <a:gd name="T69" fmla="*/ 1705 h 2705"/>
                <a:gd name="T70" fmla="*/ 1040 w 2614"/>
                <a:gd name="T71" fmla="*/ 1785 h 2705"/>
                <a:gd name="T72" fmla="*/ 1094 w 2614"/>
                <a:gd name="T73" fmla="*/ 1814 h 2705"/>
                <a:gd name="T74" fmla="*/ 1130 w 2614"/>
                <a:gd name="T75" fmla="*/ 1870 h 2705"/>
                <a:gd name="T76" fmla="*/ 1185 w 2614"/>
                <a:gd name="T77" fmla="*/ 1899 h 2705"/>
                <a:gd name="T78" fmla="*/ 1251 w 2614"/>
                <a:gd name="T79" fmla="*/ 1981 h 2705"/>
                <a:gd name="T80" fmla="*/ 1303 w 2614"/>
                <a:gd name="T81" fmla="*/ 2013 h 2705"/>
                <a:gd name="T82" fmla="*/ 1359 w 2614"/>
                <a:gd name="T83" fmla="*/ 2150 h 2705"/>
                <a:gd name="T84" fmla="*/ 1402 w 2614"/>
                <a:gd name="T85" fmla="*/ 2189 h 2705"/>
                <a:gd name="T86" fmla="*/ 1515 w 2614"/>
                <a:gd name="T87" fmla="*/ 2258 h 2705"/>
                <a:gd name="T88" fmla="*/ 1561 w 2614"/>
                <a:gd name="T89" fmla="*/ 2298 h 2705"/>
                <a:gd name="T90" fmla="*/ 1791 w 2614"/>
                <a:gd name="T91" fmla="*/ 2370 h 2705"/>
                <a:gd name="T92" fmla="*/ 2178 w 2614"/>
                <a:gd name="T93" fmla="*/ 2416 h 2705"/>
                <a:gd name="T94" fmla="*/ 2200 w 2614"/>
                <a:gd name="T95" fmla="*/ 2516 h 2705"/>
                <a:gd name="T96" fmla="*/ 2565 w 2614"/>
                <a:gd name="T97" fmla="*/ 2611 h 2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14" h="2705">
                  <a:moveTo>
                    <a:pt x="0" y="0"/>
                  </a:moveTo>
                  <a:lnTo>
                    <a:pt x="0" y="0"/>
                  </a:lnTo>
                  <a:lnTo>
                    <a:pt x="54" y="0"/>
                  </a:lnTo>
                  <a:lnTo>
                    <a:pt x="54" y="51"/>
                  </a:lnTo>
                  <a:lnTo>
                    <a:pt x="65" y="51"/>
                  </a:lnTo>
                  <a:lnTo>
                    <a:pt x="65" y="70"/>
                  </a:lnTo>
                  <a:lnTo>
                    <a:pt x="123" y="70"/>
                  </a:lnTo>
                  <a:lnTo>
                    <a:pt x="123" y="118"/>
                  </a:lnTo>
                  <a:lnTo>
                    <a:pt x="156" y="118"/>
                  </a:lnTo>
                  <a:lnTo>
                    <a:pt x="156" y="169"/>
                  </a:lnTo>
                  <a:lnTo>
                    <a:pt x="195" y="169"/>
                  </a:lnTo>
                  <a:lnTo>
                    <a:pt x="195" y="191"/>
                  </a:lnTo>
                  <a:lnTo>
                    <a:pt x="202" y="191"/>
                  </a:lnTo>
                  <a:lnTo>
                    <a:pt x="202" y="214"/>
                  </a:lnTo>
                  <a:lnTo>
                    <a:pt x="225" y="214"/>
                  </a:lnTo>
                  <a:lnTo>
                    <a:pt x="225" y="261"/>
                  </a:lnTo>
                  <a:lnTo>
                    <a:pt x="231" y="261"/>
                  </a:lnTo>
                  <a:lnTo>
                    <a:pt x="231" y="292"/>
                  </a:lnTo>
                  <a:lnTo>
                    <a:pt x="242" y="292"/>
                  </a:lnTo>
                  <a:lnTo>
                    <a:pt x="242" y="309"/>
                  </a:lnTo>
                  <a:lnTo>
                    <a:pt x="252" y="309"/>
                  </a:lnTo>
                  <a:lnTo>
                    <a:pt x="252" y="361"/>
                  </a:lnTo>
                  <a:lnTo>
                    <a:pt x="262" y="361"/>
                  </a:lnTo>
                  <a:lnTo>
                    <a:pt x="262" y="411"/>
                  </a:lnTo>
                  <a:lnTo>
                    <a:pt x="301" y="411"/>
                  </a:lnTo>
                  <a:lnTo>
                    <a:pt x="301" y="481"/>
                  </a:lnTo>
                  <a:lnTo>
                    <a:pt x="324" y="481"/>
                  </a:lnTo>
                  <a:lnTo>
                    <a:pt x="324" y="507"/>
                  </a:lnTo>
                  <a:lnTo>
                    <a:pt x="342" y="507"/>
                  </a:lnTo>
                  <a:lnTo>
                    <a:pt x="342" y="559"/>
                  </a:lnTo>
                  <a:lnTo>
                    <a:pt x="348" y="559"/>
                  </a:lnTo>
                  <a:lnTo>
                    <a:pt x="348" y="606"/>
                  </a:lnTo>
                  <a:lnTo>
                    <a:pt x="362" y="606"/>
                  </a:lnTo>
                  <a:lnTo>
                    <a:pt x="362" y="632"/>
                  </a:lnTo>
                  <a:lnTo>
                    <a:pt x="382" y="632"/>
                  </a:lnTo>
                  <a:lnTo>
                    <a:pt x="382" y="661"/>
                  </a:lnTo>
                  <a:lnTo>
                    <a:pt x="393" y="661"/>
                  </a:lnTo>
                  <a:lnTo>
                    <a:pt x="393" y="681"/>
                  </a:lnTo>
                  <a:lnTo>
                    <a:pt x="416" y="681"/>
                  </a:lnTo>
                  <a:lnTo>
                    <a:pt x="416" y="710"/>
                  </a:lnTo>
                  <a:lnTo>
                    <a:pt x="422" y="710"/>
                  </a:lnTo>
                  <a:lnTo>
                    <a:pt x="422" y="750"/>
                  </a:lnTo>
                  <a:lnTo>
                    <a:pt x="464" y="750"/>
                  </a:lnTo>
                  <a:lnTo>
                    <a:pt x="464" y="780"/>
                  </a:lnTo>
                  <a:lnTo>
                    <a:pt x="469" y="780"/>
                  </a:lnTo>
                  <a:lnTo>
                    <a:pt x="469" y="804"/>
                  </a:lnTo>
                  <a:lnTo>
                    <a:pt x="509" y="804"/>
                  </a:lnTo>
                  <a:lnTo>
                    <a:pt x="509" y="832"/>
                  </a:lnTo>
                  <a:lnTo>
                    <a:pt x="518" y="832"/>
                  </a:lnTo>
                  <a:lnTo>
                    <a:pt x="518" y="855"/>
                  </a:lnTo>
                  <a:lnTo>
                    <a:pt x="550" y="855"/>
                  </a:lnTo>
                  <a:lnTo>
                    <a:pt x="550" y="883"/>
                  </a:lnTo>
                  <a:lnTo>
                    <a:pt x="558" y="883"/>
                  </a:lnTo>
                  <a:lnTo>
                    <a:pt x="558" y="907"/>
                  </a:lnTo>
                  <a:lnTo>
                    <a:pt x="572" y="907"/>
                  </a:lnTo>
                  <a:lnTo>
                    <a:pt x="572" y="930"/>
                  </a:lnTo>
                  <a:lnTo>
                    <a:pt x="575" y="930"/>
                  </a:lnTo>
                  <a:lnTo>
                    <a:pt x="575" y="958"/>
                  </a:lnTo>
                  <a:lnTo>
                    <a:pt x="581" y="958"/>
                  </a:lnTo>
                  <a:lnTo>
                    <a:pt x="581" y="982"/>
                  </a:lnTo>
                  <a:lnTo>
                    <a:pt x="590" y="982"/>
                  </a:lnTo>
                  <a:lnTo>
                    <a:pt x="590" y="1001"/>
                  </a:lnTo>
                  <a:lnTo>
                    <a:pt x="600" y="1001"/>
                  </a:lnTo>
                  <a:lnTo>
                    <a:pt x="600" y="1030"/>
                  </a:lnTo>
                  <a:lnTo>
                    <a:pt x="605" y="1030"/>
                  </a:lnTo>
                  <a:lnTo>
                    <a:pt x="605" y="1052"/>
                  </a:lnTo>
                  <a:lnTo>
                    <a:pt x="624" y="1052"/>
                  </a:lnTo>
                  <a:lnTo>
                    <a:pt x="624" y="1079"/>
                  </a:lnTo>
                  <a:lnTo>
                    <a:pt x="627" y="1079"/>
                  </a:lnTo>
                  <a:lnTo>
                    <a:pt x="627" y="1101"/>
                  </a:lnTo>
                  <a:lnTo>
                    <a:pt x="639" y="1101"/>
                  </a:lnTo>
                  <a:lnTo>
                    <a:pt x="639" y="1152"/>
                  </a:lnTo>
                  <a:lnTo>
                    <a:pt x="666" y="1152"/>
                  </a:lnTo>
                  <a:lnTo>
                    <a:pt x="666" y="1181"/>
                  </a:lnTo>
                  <a:lnTo>
                    <a:pt x="675" y="1181"/>
                  </a:lnTo>
                  <a:lnTo>
                    <a:pt x="675" y="1203"/>
                  </a:lnTo>
                  <a:lnTo>
                    <a:pt x="679" y="1203"/>
                  </a:lnTo>
                  <a:lnTo>
                    <a:pt x="679" y="1227"/>
                  </a:lnTo>
                  <a:lnTo>
                    <a:pt x="703" y="1227"/>
                  </a:lnTo>
                  <a:lnTo>
                    <a:pt x="703" y="1279"/>
                  </a:lnTo>
                  <a:lnTo>
                    <a:pt x="751" y="1279"/>
                  </a:lnTo>
                  <a:lnTo>
                    <a:pt x="751" y="1328"/>
                  </a:lnTo>
                  <a:lnTo>
                    <a:pt x="758" y="1328"/>
                  </a:lnTo>
                  <a:lnTo>
                    <a:pt x="758" y="1354"/>
                  </a:lnTo>
                  <a:lnTo>
                    <a:pt x="762" y="1354"/>
                  </a:lnTo>
                  <a:lnTo>
                    <a:pt x="762" y="1377"/>
                  </a:lnTo>
                  <a:lnTo>
                    <a:pt x="770" y="1377"/>
                  </a:lnTo>
                  <a:lnTo>
                    <a:pt x="770" y="1401"/>
                  </a:lnTo>
                  <a:lnTo>
                    <a:pt x="773" y="1401"/>
                  </a:lnTo>
                  <a:lnTo>
                    <a:pt x="773" y="1426"/>
                  </a:lnTo>
                  <a:lnTo>
                    <a:pt x="795" y="1426"/>
                  </a:lnTo>
                  <a:lnTo>
                    <a:pt x="795" y="1502"/>
                  </a:lnTo>
                  <a:lnTo>
                    <a:pt x="820" y="1502"/>
                  </a:lnTo>
                  <a:lnTo>
                    <a:pt x="820" y="1521"/>
                  </a:lnTo>
                  <a:lnTo>
                    <a:pt x="826" y="1521"/>
                  </a:lnTo>
                  <a:lnTo>
                    <a:pt x="826" y="1575"/>
                  </a:lnTo>
                  <a:lnTo>
                    <a:pt x="896" y="1575"/>
                  </a:lnTo>
                  <a:lnTo>
                    <a:pt x="896" y="1601"/>
                  </a:lnTo>
                  <a:lnTo>
                    <a:pt x="914" y="1601"/>
                  </a:lnTo>
                  <a:lnTo>
                    <a:pt x="914" y="1626"/>
                  </a:lnTo>
                  <a:lnTo>
                    <a:pt x="951" y="1626"/>
                  </a:lnTo>
                  <a:lnTo>
                    <a:pt x="951" y="1649"/>
                  </a:lnTo>
                  <a:lnTo>
                    <a:pt x="972" y="1649"/>
                  </a:lnTo>
                  <a:lnTo>
                    <a:pt x="972" y="1705"/>
                  </a:lnTo>
                  <a:lnTo>
                    <a:pt x="1023" y="1705"/>
                  </a:lnTo>
                  <a:lnTo>
                    <a:pt x="1023" y="1762"/>
                  </a:lnTo>
                  <a:lnTo>
                    <a:pt x="1040" y="1762"/>
                  </a:lnTo>
                  <a:lnTo>
                    <a:pt x="1040" y="1785"/>
                  </a:lnTo>
                  <a:lnTo>
                    <a:pt x="1066" y="1785"/>
                  </a:lnTo>
                  <a:lnTo>
                    <a:pt x="1066" y="1814"/>
                  </a:lnTo>
                  <a:lnTo>
                    <a:pt x="1094" y="1814"/>
                  </a:lnTo>
                  <a:lnTo>
                    <a:pt x="1094" y="1840"/>
                  </a:lnTo>
                  <a:lnTo>
                    <a:pt x="1130" y="1840"/>
                  </a:lnTo>
                  <a:lnTo>
                    <a:pt x="1130" y="1870"/>
                  </a:lnTo>
                  <a:lnTo>
                    <a:pt x="1163" y="1870"/>
                  </a:lnTo>
                  <a:lnTo>
                    <a:pt x="1163" y="1899"/>
                  </a:lnTo>
                  <a:lnTo>
                    <a:pt x="1185" y="1899"/>
                  </a:lnTo>
                  <a:lnTo>
                    <a:pt x="1185" y="1957"/>
                  </a:lnTo>
                  <a:lnTo>
                    <a:pt x="1251" y="1957"/>
                  </a:lnTo>
                  <a:lnTo>
                    <a:pt x="1251" y="1981"/>
                  </a:lnTo>
                  <a:lnTo>
                    <a:pt x="1281" y="1981"/>
                  </a:lnTo>
                  <a:lnTo>
                    <a:pt x="1281" y="2013"/>
                  </a:lnTo>
                  <a:lnTo>
                    <a:pt x="1303" y="2013"/>
                  </a:lnTo>
                  <a:lnTo>
                    <a:pt x="1303" y="2079"/>
                  </a:lnTo>
                  <a:lnTo>
                    <a:pt x="1359" y="2079"/>
                  </a:lnTo>
                  <a:lnTo>
                    <a:pt x="1359" y="2150"/>
                  </a:lnTo>
                  <a:lnTo>
                    <a:pt x="1377" y="2150"/>
                  </a:lnTo>
                  <a:lnTo>
                    <a:pt x="1377" y="2189"/>
                  </a:lnTo>
                  <a:lnTo>
                    <a:pt x="1402" y="2189"/>
                  </a:lnTo>
                  <a:lnTo>
                    <a:pt x="1402" y="2225"/>
                  </a:lnTo>
                  <a:lnTo>
                    <a:pt x="1515" y="2225"/>
                  </a:lnTo>
                  <a:lnTo>
                    <a:pt x="1515" y="2258"/>
                  </a:lnTo>
                  <a:lnTo>
                    <a:pt x="1537" y="2258"/>
                  </a:lnTo>
                  <a:lnTo>
                    <a:pt x="1537" y="2298"/>
                  </a:lnTo>
                  <a:lnTo>
                    <a:pt x="1561" y="2298"/>
                  </a:lnTo>
                  <a:lnTo>
                    <a:pt x="1561" y="2331"/>
                  </a:lnTo>
                  <a:lnTo>
                    <a:pt x="1791" y="2331"/>
                  </a:lnTo>
                  <a:lnTo>
                    <a:pt x="1791" y="2370"/>
                  </a:lnTo>
                  <a:lnTo>
                    <a:pt x="1927" y="2370"/>
                  </a:lnTo>
                  <a:lnTo>
                    <a:pt x="1927" y="2416"/>
                  </a:lnTo>
                  <a:lnTo>
                    <a:pt x="2178" y="2416"/>
                  </a:lnTo>
                  <a:lnTo>
                    <a:pt x="2178" y="2460"/>
                  </a:lnTo>
                  <a:lnTo>
                    <a:pt x="2200" y="2460"/>
                  </a:lnTo>
                  <a:lnTo>
                    <a:pt x="2200" y="2516"/>
                  </a:lnTo>
                  <a:lnTo>
                    <a:pt x="2457" y="2516"/>
                  </a:lnTo>
                  <a:lnTo>
                    <a:pt x="2457" y="2611"/>
                  </a:lnTo>
                  <a:lnTo>
                    <a:pt x="2565" y="2611"/>
                  </a:lnTo>
                  <a:lnTo>
                    <a:pt x="2565" y="2705"/>
                  </a:lnTo>
                  <a:lnTo>
                    <a:pt x="2614" y="2705"/>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1" name="Freeform 36">
              <a:extLst>
                <a:ext uri="{FF2B5EF4-FFF2-40B4-BE49-F238E27FC236}">
                  <a16:creationId xmlns:a16="http://schemas.microsoft.com/office/drawing/2014/main" id="{DEBDEA50-C6D2-7BF8-8055-0E668A09F36C}"/>
                </a:ext>
              </a:extLst>
            </p:cNvPr>
            <p:cNvSpPr>
              <a:spLocks/>
            </p:cNvSpPr>
            <p:nvPr/>
          </p:nvSpPr>
          <p:spPr bwMode="auto">
            <a:xfrm>
              <a:off x="2075" y="285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2" name="Freeform 37">
              <a:extLst>
                <a:ext uri="{FF2B5EF4-FFF2-40B4-BE49-F238E27FC236}">
                  <a16:creationId xmlns:a16="http://schemas.microsoft.com/office/drawing/2014/main" id="{1FA4675D-616D-C78A-9574-7727B1DC43C6}"/>
                </a:ext>
              </a:extLst>
            </p:cNvPr>
            <p:cNvSpPr>
              <a:spLocks/>
            </p:cNvSpPr>
            <p:nvPr/>
          </p:nvSpPr>
          <p:spPr bwMode="auto">
            <a:xfrm>
              <a:off x="2056" y="287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3" name="Freeform 38">
              <a:extLst>
                <a:ext uri="{FF2B5EF4-FFF2-40B4-BE49-F238E27FC236}">
                  <a16:creationId xmlns:a16="http://schemas.microsoft.com/office/drawing/2014/main" id="{D234C978-38BB-6F52-3DD0-149DA3B47759}"/>
                </a:ext>
              </a:extLst>
            </p:cNvPr>
            <p:cNvSpPr>
              <a:spLocks/>
            </p:cNvSpPr>
            <p:nvPr/>
          </p:nvSpPr>
          <p:spPr bwMode="auto">
            <a:xfrm>
              <a:off x="1957" y="27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4" name="Freeform 39">
              <a:extLst>
                <a:ext uri="{FF2B5EF4-FFF2-40B4-BE49-F238E27FC236}">
                  <a16:creationId xmlns:a16="http://schemas.microsoft.com/office/drawing/2014/main" id="{7F3D7EEA-FE49-939A-3EFC-D7FE2C12D5E4}"/>
                </a:ext>
              </a:extLst>
            </p:cNvPr>
            <p:cNvSpPr>
              <a:spLocks/>
            </p:cNvSpPr>
            <p:nvPr/>
          </p:nvSpPr>
          <p:spPr bwMode="auto">
            <a:xfrm>
              <a:off x="1939" y="276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5" name="Freeform 40">
              <a:extLst>
                <a:ext uri="{FF2B5EF4-FFF2-40B4-BE49-F238E27FC236}">
                  <a16:creationId xmlns:a16="http://schemas.microsoft.com/office/drawing/2014/main" id="{E327C75D-9564-A0B3-C95E-6951C5D19F68}"/>
                </a:ext>
              </a:extLst>
            </p:cNvPr>
            <p:cNvSpPr>
              <a:spLocks/>
            </p:cNvSpPr>
            <p:nvPr/>
          </p:nvSpPr>
          <p:spPr bwMode="auto">
            <a:xfrm>
              <a:off x="1933" y="274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6" name="Freeform 41">
              <a:extLst>
                <a:ext uri="{FF2B5EF4-FFF2-40B4-BE49-F238E27FC236}">
                  <a16:creationId xmlns:a16="http://schemas.microsoft.com/office/drawing/2014/main" id="{564BED09-4596-2C4A-0499-A1371010C64F}"/>
                </a:ext>
              </a:extLst>
            </p:cNvPr>
            <p:cNvSpPr>
              <a:spLocks/>
            </p:cNvSpPr>
            <p:nvPr/>
          </p:nvSpPr>
          <p:spPr bwMode="auto">
            <a:xfrm>
              <a:off x="1915" y="276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7" name="Freeform 42">
              <a:extLst>
                <a:ext uri="{FF2B5EF4-FFF2-40B4-BE49-F238E27FC236}">
                  <a16:creationId xmlns:a16="http://schemas.microsoft.com/office/drawing/2014/main" id="{0606D566-CB78-5822-CA86-5DC88893D8A4}"/>
                </a:ext>
              </a:extLst>
            </p:cNvPr>
            <p:cNvSpPr>
              <a:spLocks/>
            </p:cNvSpPr>
            <p:nvPr/>
          </p:nvSpPr>
          <p:spPr bwMode="auto">
            <a:xfrm>
              <a:off x="1812" y="271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8" name="Freeform 43">
              <a:extLst>
                <a:ext uri="{FF2B5EF4-FFF2-40B4-BE49-F238E27FC236}">
                  <a16:creationId xmlns:a16="http://schemas.microsoft.com/office/drawing/2014/main" id="{A34660A9-303A-B271-9936-082CB353DDDD}"/>
                </a:ext>
              </a:extLst>
            </p:cNvPr>
            <p:cNvSpPr>
              <a:spLocks/>
            </p:cNvSpPr>
            <p:nvPr/>
          </p:nvSpPr>
          <p:spPr bwMode="auto">
            <a:xfrm>
              <a:off x="1794" y="273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19" name="Freeform 44">
              <a:extLst>
                <a:ext uri="{FF2B5EF4-FFF2-40B4-BE49-F238E27FC236}">
                  <a16:creationId xmlns:a16="http://schemas.microsoft.com/office/drawing/2014/main" id="{CBBD536C-14A4-150C-858D-2C1A24142C88}"/>
                </a:ext>
              </a:extLst>
            </p:cNvPr>
            <p:cNvSpPr>
              <a:spLocks/>
            </p:cNvSpPr>
            <p:nvPr/>
          </p:nvSpPr>
          <p:spPr bwMode="auto">
            <a:xfrm>
              <a:off x="1643" y="265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0" name="Freeform 45">
              <a:extLst>
                <a:ext uri="{FF2B5EF4-FFF2-40B4-BE49-F238E27FC236}">
                  <a16:creationId xmlns:a16="http://schemas.microsoft.com/office/drawing/2014/main" id="{048BABE7-9318-DBEA-E85C-68578E8D6F36}"/>
                </a:ext>
              </a:extLst>
            </p:cNvPr>
            <p:cNvSpPr>
              <a:spLocks/>
            </p:cNvSpPr>
            <p:nvPr/>
          </p:nvSpPr>
          <p:spPr bwMode="auto">
            <a:xfrm>
              <a:off x="1624" y="267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1" name="Freeform 46">
              <a:extLst>
                <a:ext uri="{FF2B5EF4-FFF2-40B4-BE49-F238E27FC236}">
                  <a16:creationId xmlns:a16="http://schemas.microsoft.com/office/drawing/2014/main" id="{B7799208-909D-AA41-AD3F-93CECC6FFA94}"/>
                </a:ext>
              </a:extLst>
            </p:cNvPr>
            <p:cNvSpPr>
              <a:spLocks/>
            </p:cNvSpPr>
            <p:nvPr/>
          </p:nvSpPr>
          <p:spPr bwMode="auto">
            <a:xfrm>
              <a:off x="1586" y="265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2" name="Freeform 47">
              <a:extLst>
                <a:ext uri="{FF2B5EF4-FFF2-40B4-BE49-F238E27FC236}">
                  <a16:creationId xmlns:a16="http://schemas.microsoft.com/office/drawing/2014/main" id="{A3849D96-FB66-FB3B-0090-84C41E8E3CA7}"/>
                </a:ext>
              </a:extLst>
            </p:cNvPr>
            <p:cNvSpPr>
              <a:spLocks/>
            </p:cNvSpPr>
            <p:nvPr/>
          </p:nvSpPr>
          <p:spPr bwMode="auto">
            <a:xfrm>
              <a:off x="1568" y="2676"/>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3" name="Freeform 48">
              <a:extLst>
                <a:ext uri="{FF2B5EF4-FFF2-40B4-BE49-F238E27FC236}">
                  <a16:creationId xmlns:a16="http://schemas.microsoft.com/office/drawing/2014/main" id="{F2DE56AA-9B44-A8CF-666F-F65BA438B356}"/>
                </a:ext>
              </a:extLst>
            </p:cNvPr>
            <p:cNvSpPr>
              <a:spLocks/>
            </p:cNvSpPr>
            <p:nvPr/>
          </p:nvSpPr>
          <p:spPr bwMode="auto">
            <a:xfrm>
              <a:off x="1555" y="263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4" name="Freeform 49">
              <a:extLst>
                <a:ext uri="{FF2B5EF4-FFF2-40B4-BE49-F238E27FC236}">
                  <a16:creationId xmlns:a16="http://schemas.microsoft.com/office/drawing/2014/main" id="{685219DF-4932-6BED-F521-BD3C2CC256FB}"/>
                </a:ext>
              </a:extLst>
            </p:cNvPr>
            <p:cNvSpPr>
              <a:spLocks/>
            </p:cNvSpPr>
            <p:nvPr/>
          </p:nvSpPr>
          <p:spPr bwMode="auto">
            <a:xfrm>
              <a:off x="1537" y="265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5" name="Freeform 50">
              <a:extLst>
                <a:ext uri="{FF2B5EF4-FFF2-40B4-BE49-F238E27FC236}">
                  <a16:creationId xmlns:a16="http://schemas.microsoft.com/office/drawing/2014/main" id="{173A3099-39C8-8669-0A4A-BA03AB81825F}"/>
                </a:ext>
              </a:extLst>
            </p:cNvPr>
            <p:cNvSpPr>
              <a:spLocks/>
            </p:cNvSpPr>
            <p:nvPr/>
          </p:nvSpPr>
          <p:spPr bwMode="auto">
            <a:xfrm>
              <a:off x="1295" y="248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6" name="Freeform 51">
              <a:extLst>
                <a:ext uri="{FF2B5EF4-FFF2-40B4-BE49-F238E27FC236}">
                  <a16:creationId xmlns:a16="http://schemas.microsoft.com/office/drawing/2014/main" id="{39ECB869-0EC2-25B5-AC56-9B960C558C0D}"/>
                </a:ext>
              </a:extLst>
            </p:cNvPr>
            <p:cNvSpPr>
              <a:spLocks/>
            </p:cNvSpPr>
            <p:nvPr/>
          </p:nvSpPr>
          <p:spPr bwMode="auto">
            <a:xfrm>
              <a:off x="1276" y="250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7" name="Freeform 52">
              <a:extLst>
                <a:ext uri="{FF2B5EF4-FFF2-40B4-BE49-F238E27FC236}">
                  <a16:creationId xmlns:a16="http://schemas.microsoft.com/office/drawing/2014/main" id="{271A6EC2-8679-B488-6A6A-32E1EFD86F3E}"/>
                </a:ext>
              </a:extLst>
            </p:cNvPr>
            <p:cNvSpPr>
              <a:spLocks/>
            </p:cNvSpPr>
            <p:nvPr/>
          </p:nvSpPr>
          <p:spPr bwMode="auto">
            <a:xfrm>
              <a:off x="1282" y="248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8" name="Freeform 53">
              <a:extLst>
                <a:ext uri="{FF2B5EF4-FFF2-40B4-BE49-F238E27FC236}">
                  <a16:creationId xmlns:a16="http://schemas.microsoft.com/office/drawing/2014/main" id="{F9EB8046-BFAD-C6F7-6F6A-CAF7736E1FF2}"/>
                </a:ext>
              </a:extLst>
            </p:cNvPr>
            <p:cNvSpPr>
              <a:spLocks/>
            </p:cNvSpPr>
            <p:nvPr/>
          </p:nvSpPr>
          <p:spPr bwMode="auto">
            <a:xfrm>
              <a:off x="1264" y="250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29" name="Freeform 54">
              <a:extLst>
                <a:ext uri="{FF2B5EF4-FFF2-40B4-BE49-F238E27FC236}">
                  <a16:creationId xmlns:a16="http://schemas.microsoft.com/office/drawing/2014/main" id="{0AABF839-35AD-C2E3-7FD1-98C56E81E6C9}"/>
                </a:ext>
              </a:extLst>
            </p:cNvPr>
            <p:cNvSpPr>
              <a:spLocks/>
            </p:cNvSpPr>
            <p:nvPr/>
          </p:nvSpPr>
          <p:spPr bwMode="auto">
            <a:xfrm>
              <a:off x="1270" y="242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0" name="Freeform 55">
              <a:extLst>
                <a:ext uri="{FF2B5EF4-FFF2-40B4-BE49-F238E27FC236}">
                  <a16:creationId xmlns:a16="http://schemas.microsoft.com/office/drawing/2014/main" id="{979191F9-91EB-8EB8-3DFF-5A90462ACDF2}"/>
                </a:ext>
              </a:extLst>
            </p:cNvPr>
            <p:cNvSpPr>
              <a:spLocks/>
            </p:cNvSpPr>
            <p:nvPr/>
          </p:nvSpPr>
          <p:spPr bwMode="auto">
            <a:xfrm>
              <a:off x="1251" y="244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1" name="Freeform 56">
              <a:extLst>
                <a:ext uri="{FF2B5EF4-FFF2-40B4-BE49-F238E27FC236}">
                  <a16:creationId xmlns:a16="http://schemas.microsoft.com/office/drawing/2014/main" id="{1765CEDD-5E03-A448-C71C-3509958F094A}"/>
                </a:ext>
              </a:extLst>
            </p:cNvPr>
            <p:cNvSpPr>
              <a:spLocks/>
            </p:cNvSpPr>
            <p:nvPr/>
          </p:nvSpPr>
          <p:spPr bwMode="auto">
            <a:xfrm>
              <a:off x="1251" y="242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2" name="Freeform 57">
              <a:extLst>
                <a:ext uri="{FF2B5EF4-FFF2-40B4-BE49-F238E27FC236}">
                  <a16:creationId xmlns:a16="http://schemas.microsoft.com/office/drawing/2014/main" id="{D08498D9-18D1-126E-E8E0-F0BF1C0CD2F1}"/>
                </a:ext>
              </a:extLst>
            </p:cNvPr>
            <p:cNvSpPr>
              <a:spLocks/>
            </p:cNvSpPr>
            <p:nvPr/>
          </p:nvSpPr>
          <p:spPr bwMode="auto">
            <a:xfrm>
              <a:off x="1232" y="2442"/>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3" name="Freeform 58">
              <a:extLst>
                <a:ext uri="{FF2B5EF4-FFF2-40B4-BE49-F238E27FC236}">
                  <a16:creationId xmlns:a16="http://schemas.microsoft.com/office/drawing/2014/main" id="{F3CD0B68-7C61-B7F0-2611-A264401EE490}"/>
                </a:ext>
              </a:extLst>
            </p:cNvPr>
            <p:cNvSpPr>
              <a:spLocks/>
            </p:cNvSpPr>
            <p:nvPr/>
          </p:nvSpPr>
          <p:spPr bwMode="auto">
            <a:xfrm>
              <a:off x="1246" y="240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4" name="Freeform 59">
              <a:extLst>
                <a:ext uri="{FF2B5EF4-FFF2-40B4-BE49-F238E27FC236}">
                  <a16:creationId xmlns:a16="http://schemas.microsoft.com/office/drawing/2014/main" id="{AADE7801-3159-53E1-51DF-31594BC39447}"/>
                </a:ext>
              </a:extLst>
            </p:cNvPr>
            <p:cNvSpPr>
              <a:spLocks/>
            </p:cNvSpPr>
            <p:nvPr/>
          </p:nvSpPr>
          <p:spPr bwMode="auto">
            <a:xfrm>
              <a:off x="1228" y="242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5" name="Freeform 60">
              <a:extLst>
                <a:ext uri="{FF2B5EF4-FFF2-40B4-BE49-F238E27FC236}">
                  <a16:creationId xmlns:a16="http://schemas.microsoft.com/office/drawing/2014/main" id="{646B20CB-0750-EA78-0259-C9DAAA6E2248}"/>
                </a:ext>
              </a:extLst>
            </p:cNvPr>
            <p:cNvSpPr>
              <a:spLocks/>
            </p:cNvSpPr>
            <p:nvPr/>
          </p:nvSpPr>
          <p:spPr bwMode="auto">
            <a:xfrm>
              <a:off x="1139" y="23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6" name="Freeform 61">
              <a:extLst>
                <a:ext uri="{FF2B5EF4-FFF2-40B4-BE49-F238E27FC236}">
                  <a16:creationId xmlns:a16="http://schemas.microsoft.com/office/drawing/2014/main" id="{DAFB40E2-19F6-F94C-11C6-F8B6E43D19ED}"/>
                </a:ext>
              </a:extLst>
            </p:cNvPr>
            <p:cNvSpPr>
              <a:spLocks/>
            </p:cNvSpPr>
            <p:nvPr/>
          </p:nvSpPr>
          <p:spPr bwMode="auto">
            <a:xfrm>
              <a:off x="1121" y="232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7" name="Freeform 62">
              <a:extLst>
                <a:ext uri="{FF2B5EF4-FFF2-40B4-BE49-F238E27FC236}">
                  <a16:creationId xmlns:a16="http://schemas.microsoft.com/office/drawing/2014/main" id="{76D1ED41-A413-2D2D-D501-537025203886}"/>
                </a:ext>
              </a:extLst>
            </p:cNvPr>
            <p:cNvSpPr>
              <a:spLocks/>
            </p:cNvSpPr>
            <p:nvPr/>
          </p:nvSpPr>
          <p:spPr bwMode="auto">
            <a:xfrm>
              <a:off x="1114" y="227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8" name="Freeform 63">
              <a:extLst>
                <a:ext uri="{FF2B5EF4-FFF2-40B4-BE49-F238E27FC236}">
                  <a16:creationId xmlns:a16="http://schemas.microsoft.com/office/drawing/2014/main" id="{0706FF7F-3A89-4042-C653-7FF1AC119977}"/>
                </a:ext>
              </a:extLst>
            </p:cNvPr>
            <p:cNvSpPr>
              <a:spLocks/>
            </p:cNvSpPr>
            <p:nvPr/>
          </p:nvSpPr>
          <p:spPr bwMode="auto">
            <a:xfrm>
              <a:off x="1095" y="229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39" name="Freeform 64">
              <a:extLst>
                <a:ext uri="{FF2B5EF4-FFF2-40B4-BE49-F238E27FC236}">
                  <a16:creationId xmlns:a16="http://schemas.microsoft.com/office/drawing/2014/main" id="{8C1D2223-69E0-D535-AAC3-6C6748157174}"/>
                </a:ext>
              </a:extLst>
            </p:cNvPr>
            <p:cNvSpPr>
              <a:spLocks/>
            </p:cNvSpPr>
            <p:nvPr/>
          </p:nvSpPr>
          <p:spPr bwMode="auto">
            <a:xfrm>
              <a:off x="1082" y="222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0" name="Freeform 65">
              <a:extLst>
                <a:ext uri="{FF2B5EF4-FFF2-40B4-BE49-F238E27FC236}">
                  <a16:creationId xmlns:a16="http://schemas.microsoft.com/office/drawing/2014/main" id="{D15ACB62-2499-4FFD-E4C3-DC794A786708}"/>
                </a:ext>
              </a:extLst>
            </p:cNvPr>
            <p:cNvSpPr>
              <a:spLocks/>
            </p:cNvSpPr>
            <p:nvPr/>
          </p:nvSpPr>
          <p:spPr bwMode="auto">
            <a:xfrm>
              <a:off x="1064" y="224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1" name="Freeform 66">
              <a:extLst>
                <a:ext uri="{FF2B5EF4-FFF2-40B4-BE49-F238E27FC236}">
                  <a16:creationId xmlns:a16="http://schemas.microsoft.com/office/drawing/2014/main" id="{7BB56A8A-4D23-4DFB-83A5-D6E710E308E0}"/>
                </a:ext>
              </a:extLst>
            </p:cNvPr>
            <p:cNvSpPr>
              <a:spLocks/>
            </p:cNvSpPr>
            <p:nvPr/>
          </p:nvSpPr>
          <p:spPr bwMode="auto">
            <a:xfrm>
              <a:off x="1020" y="21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2" name="Freeform 67">
              <a:extLst>
                <a:ext uri="{FF2B5EF4-FFF2-40B4-BE49-F238E27FC236}">
                  <a16:creationId xmlns:a16="http://schemas.microsoft.com/office/drawing/2014/main" id="{EB98178A-A328-D3AA-A912-5CE6D387EAFA}"/>
                </a:ext>
              </a:extLst>
            </p:cNvPr>
            <p:cNvSpPr>
              <a:spLocks/>
            </p:cNvSpPr>
            <p:nvPr/>
          </p:nvSpPr>
          <p:spPr bwMode="auto">
            <a:xfrm>
              <a:off x="1001" y="219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3" name="Freeform 68">
              <a:extLst>
                <a:ext uri="{FF2B5EF4-FFF2-40B4-BE49-F238E27FC236}">
                  <a16:creationId xmlns:a16="http://schemas.microsoft.com/office/drawing/2014/main" id="{FD712A36-26AE-5A06-35B4-EDDF4215D8F0}"/>
                </a:ext>
              </a:extLst>
            </p:cNvPr>
            <p:cNvSpPr>
              <a:spLocks/>
            </p:cNvSpPr>
            <p:nvPr/>
          </p:nvSpPr>
          <p:spPr bwMode="auto">
            <a:xfrm>
              <a:off x="744" y="164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4" name="Freeform 69">
              <a:extLst>
                <a:ext uri="{FF2B5EF4-FFF2-40B4-BE49-F238E27FC236}">
                  <a16:creationId xmlns:a16="http://schemas.microsoft.com/office/drawing/2014/main" id="{5B547606-2A54-C7A7-AEF2-8352A2904D47}"/>
                </a:ext>
              </a:extLst>
            </p:cNvPr>
            <p:cNvSpPr>
              <a:spLocks/>
            </p:cNvSpPr>
            <p:nvPr/>
          </p:nvSpPr>
          <p:spPr bwMode="auto">
            <a:xfrm>
              <a:off x="725" y="1660"/>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5" name="Freeform 70">
              <a:extLst>
                <a:ext uri="{FF2B5EF4-FFF2-40B4-BE49-F238E27FC236}">
                  <a16:creationId xmlns:a16="http://schemas.microsoft.com/office/drawing/2014/main" id="{045609A5-5CAF-31FC-3018-90D8340170F9}"/>
                </a:ext>
              </a:extLst>
            </p:cNvPr>
            <p:cNvSpPr>
              <a:spLocks/>
            </p:cNvSpPr>
            <p:nvPr/>
          </p:nvSpPr>
          <p:spPr bwMode="auto">
            <a:xfrm>
              <a:off x="676" y="150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6" name="Freeform 71">
              <a:extLst>
                <a:ext uri="{FF2B5EF4-FFF2-40B4-BE49-F238E27FC236}">
                  <a16:creationId xmlns:a16="http://schemas.microsoft.com/office/drawing/2014/main" id="{8F887456-FEAB-31A8-12DE-917D9892EB58}"/>
                </a:ext>
              </a:extLst>
            </p:cNvPr>
            <p:cNvSpPr>
              <a:spLocks/>
            </p:cNvSpPr>
            <p:nvPr/>
          </p:nvSpPr>
          <p:spPr bwMode="auto">
            <a:xfrm>
              <a:off x="657" y="152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7" name="Freeform 72">
              <a:extLst>
                <a:ext uri="{FF2B5EF4-FFF2-40B4-BE49-F238E27FC236}">
                  <a16:creationId xmlns:a16="http://schemas.microsoft.com/office/drawing/2014/main" id="{353095C7-B19B-5BB1-1D72-CA5E16A4EEE8}"/>
                </a:ext>
              </a:extLst>
            </p:cNvPr>
            <p:cNvSpPr>
              <a:spLocks/>
            </p:cNvSpPr>
            <p:nvPr/>
          </p:nvSpPr>
          <p:spPr bwMode="auto">
            <a:xfrm>
              <a:off x="561" y="127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8" name="Freeform 73">
              <a:extLst>
                <a:ext uri="{FF2B5EF4-FFF2-40B4-BE49-F238E27FC236}">
                  <a16:creationId xmlns:a16="http://schemas.microsoft.com/office/drawing/2014/main" id="{09AD95DE-5B62-0B5E-552D-570E47972B2B}"/>
                </a:ext>
              </a:extLst>
            </p:cNvPr>
            <p:cNvSpPr>
              <a:spLocks/>
            </p:cNvSpPr>
            <p:nvPr/>
          </p:nvSpPr>
          <p:spPr bwMode="auto">
            <a:xfrm>
              <a:off x="543" y="1293"/>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49" name="Freeform 74">
              <a:extLst>
                <a:ext uri="{FF2B5EF4-FFF2-40B4-BE49-F238E27FC236}">
                  <a16:creationId xmlns:a16="http://schemas.microsoft.com/office/drawing/2014/main" id="{6F921982-262C-80D6-DE49-08950EDC04F3}"/>
                </a:ext>
              </a:extLst>
            </p:cNvPr>
            <p:cNvSpPr>
              <a:spLocks/>
            </p:cNvSpPr>
            <p:nvPr/>
          </p:nvSpPr>
          <p:spPr bwMode="auto">
            <a:xfrm>
              <a:off x="526" y="1244"/>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50" name="Freeform 75">
              <a:extLst>
                <a:ext uri="{FF2B5EF4-FFF2-40B4-BE49-F238E27FC236}">
                  <a16:creationId xmlns:a16="http://schemas.microsoft.com/office/drawing/2014/main" id="{63D25100-D9D8-2D71-6DB9-D09BB53E5D70}"/>
                </a:ext>
              </a:extLst>
            </p:cNvPr>
            <p:cNvSpPr>
              <a:spLocks/>
            </p:cNvSpPr>
            <p:nvPr/>
          </p:nvSpPr>
          <p:spPr bwMode="auto">
            <a:xfrm>
              <a:off x="508" y="126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51" name="Freeform 76">
              <a:extLst>
                <a:ext uri="{FF2B5EF4-FFF2-40B4-BE49-F238E27FC236}">
                  <a16:creationId xmlns:a16="http://schemas.microsoft.com/office/drawing/2014/main" id="{52A98A6D-5E95-89F8-6738-2E4BDC9DB87E}"/>
                </a:ext>
              </a:extLst>
            </p:cNvPr>
            <p:cNvSpPr>
              <a:spLocks/>
            </p:cNvSpPr>
            <p:nvPr/>
          </p:nvSpPr>
          <p:spPr bwMode="auto">
            <a:xfrm>
              <a:off x="509" y="1233"/>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52" name="Freeform 77">
              <a:extLst>
                <a:ext uri="{FF2B5EF4-FFF2-40B4-BE49-F238E27FC236}">
                  <a16:creationId xmlns:a16="http://schemas.microsoft.com/office/drawing/2014/main" id="{F6D3C0E0-F805-E60C-9979-BC0EFD41D451}"/>
                </a:ext>
              </a:extLst>
            </p:cNvPr>
            <p:cNvSpPr>
              <a:spLocks/>
            </p:cNvSpPr>
            <p:nvPr/>
          </p:nvSpPr>
          <p:spPr bwMode="auto">
            <a:xfrm>
              <a:off x="491" y="125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53" name="Freeform 78">
              <a:extLst>
                <a:ext uri="{FF2B5EF4-FFF2-40B4-BE49-F238E27FC236}">
                  <a16:creationId xmlns:a16="http://schemas.microsoft.com/office/drawing/2014/main" id="{CC936FA8-3E43-0FFE-990D-BF4CF4405F90}"/>
                </a:ext>
              </a:extLst>
            </p:cNvPr>
            <p:cNvSpPr>
              <a:spLocks/>
            </p:cNvSpPr>
            <p:nvPr/>
          </p:nvSpPr>
          <p:spPr bwMode="auto">
            <a:xfrm>
              <a:off x="516" y="1233"/>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54" name="Freeform 79">
              <a:extLst>
                <a:ext uri="{FF2B5EF4-FFF2-40B4-BE49-F238E27FC236}">
                  <a16:creationId xmlns:a16="http://schemas.microsoft.com/office/drawing/2014/main" id="{F8CAAB74-C57C-B8F7-B249-7DE49F5EC5DD}"/>
                </a:ext>
              </a:extLst>
            </p:cNvPr>
            <p:cNvSpPr>
              <a:spLocks/>
            </p:cNvSpPr>
            <p:nvPr/>
          </p:nvSpPr>
          <p:spPr bwMode="auto">
            <a:xfrm>
              <a:off x="498" y="125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55" name="Freeform 80">
              <a:extLst>
                <a:ext uri="{FF2B5EF4-FFF2-40B4-BE49-F238E27FC236}">
                  <a16:creationId xmlns:a16="http://schemas.microsoft.com/office/drawing/2014/main" id="{AD70C0AC-28FB-4C69-CC84-EE246E5DA740}"/>
                </a:ext>
              </a:extLst>
            </p:cNvPr>
            <p:cNvSpPr>
              <a:spLocks/>
            </p:cNvSpPr>
            <p:nvPr/>
          </p:nvSpPr>
          <p:spPr bwMode="auto">
            <a:xfrm>
              <a:off x="1069" y="222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956" name="Freeform 81">
              <a:extLst>
                <a:ext uri="{FF2B5EF4-FFF2-40B4-BE49-F238E27FC236}">
                  <a16:creationId xmlns:a16="http://schemas.microsoft.com/office/drawing/2014/main" id="{B0689A74-533D-48B3-3213-BEFD72E6C6F1}"/>
                </a:ext>
              </a:extLst>
            </p:cNvPr>
            <p:cNvSpPr>
              <a:spLocks/>
            </p:cNvSpPr>
            <p:nvPr/>
          </p:nvSpPr>
          <p:spPr bwMode="auto">
            <a:xfrm>
              <a:off x="1051" y="224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957" name="Group 4">
            <a:extLst>
              <a:ext uri="{FF2B5EF4-FFF2-40B4-BE49-F238E27FC236}">
                <a16:creationId xmlns:a16="http://schemas.microsoft.com/office/drawing/2014/main" id="{3E2CBAC9-042E-8757-EC21-551156C556E8}"/>
              </a:ext>
            </a:extLst>
          </p:cNvPr>
          <p:cNvGrpSpPr>
            <a:grpSpLocks noChangeAspect="1"/>
          </p:cNvGrpSpPr>
          <p:nvPr/>
        </p:nvGrpSpPr>
        <p:grpSpPr bwMode="auto">
          <a:xfrm>
            <a:off x="752476" y="1945218"/>
            <a:ext cx="2740025" cy="2370138"/>
            <a:chOff x="484" y="1230"/>
            <a:chExt cx="1726" cy="1493"/>
          </a:xfrm>
        </p:grpSpPr>
        <p:sp>
          <p:nvSpPr>
            <p:cNvPr id="958" name="Freeform 5">
              <a:extLst>
                <a:ext uri="{FF2B5EF4-FFF2-40B4-BE49-F238E27FC236}">
                  <a16:creationId xmlns:a16="http://schemas.microsoft.com/office/drawing/2014/main" id="{BB1601BB-FA7E-526E-52B6-87B393F40B85}"/>
                </a:ext>
              </a:extLst>
            </p:cNvPr>
            <p:cNvSpPr>
              <a:spLocks/>
            </p:cNvSpPr>
            <p:nvPr/>
          </p:nvSpPr>
          <p:spPr bwMode="auto">
            <a:xfrm>
              <a:off x="502" y="1248"/>
              <a:ext cx="1690" cy="1456"/>
            </a:xfrm>
            <a:custGeom>
              <a:avLst/>
              <a:gdLst>
                <a:gd name="T0" fmla="*/ 0 w 2810"/>
                <a:gd name="T1" fmla="*/ 0 h 2424"/>
                <a:gd name="T2" fmla="*/ 51 w 2810"/>
                <a:gd name="T3" fmla="*/ 47 h 2424"/>
                <a:gd name="T4" fmla="*/ 68 w 2810"/>
                <a:gd name="T5" fmla="*/ 140 h 2424"/>
                <a:gd name="T6" fmla="*/ 79 w 2810"/>
                <a:gd name="T7" fmla="*/ 151 h 2424"/>
                <a:gd name="T8" fmla="*/ 90 w 2810"/>
                <a:gd name="T9" fmla="*/ 199 h 2424"/>
                <a:gd name="T10" fmla="*/ 111 w 2810"/>
                <a:gd name="T11" fmla="*/ 240 h 2424"/>
                <a:gd name="T12" fmla="*/ 184 w 2810"/>
                <a:gd name="T13" fmla="*/ 287 h 2424"/>
                <a:gd name="T14" fmla="*/ 312 w 2810"/>
                <a:gd name="T15" fmla="*/ 337 h 2424"/>
                <a:gd name="T16" fmla="*/ 357 w 2810"/>
                <a:gd name="T17" fmla="*/ 385 h 2424"/>
                <a:gd name="T18" fmla="*/ 380 w 2810"/>
                <a:gd name="T19" fmla="*/ 433 h 2424"/>
                <a:gd name="T20" fmla="*/ 421 w 2810"/>
                <a:gd name="T21" fmla="*/ 486 h 2424"/>
                <a:gd name="T22" fmla="*/ 457 w 2810"/>
                <a:gd name="T23" fmla="*/ 538 h 2424"/>
                <a:gd name="T24" fmla="*/ 479 w 2810"/>
                <a:gd name="T25" fmla="*/ 632 h 2424"/>
                <a:gd name="T26" fmla="*/ 493 w 2810"/>
                <a:gd name="T27" fmla="*/ 662 h 2424"/>
                <a:gd name="T28" fmla="*/ 510 w 2810"/>
                <a:gd name="T29" fmla="*/ 681 h 2424"/>
                <a:gd name="T30" fmla="*/ 639 w 2810"/>
                <a:gd name="T31" fmla="*/ 731 h 2424"/>
                <a:gd name="T32" fmla="*/ 648 w 2810"/>
                <a:gd name="T33" fmla="*/ 788 h 2424"/>
                <a:gd name="T34" fmla="*/ 664 w 2810"/>
                <a:gd name="T35" fmla="*/ 834 h 2424"/>
                <a:gd name="T36" fmla="*/ 768 w 2810"/>
                <a:gd name="T37" fmla="*/ 893 h 2424"/>
                <a:gd name="T38" fmla="*/ 782 w 2810"/>
                <a:gd name="T39" fmla="*/ 938 h 2424"/>
                <a:gd name="T40" fmla="*/ 805 w 2810"/>
                <a:gd name="T41" fmla="*/ 991 h 2424"/>
                <a:gd name="T42" fmla="*/ 840 w 2810"/>
                <a:gd name="T43" fmla="*/ 1042 h 2424"/>
                <a:gd name="T44" fmla="*/ 868 w 2810"/>
                <a:gd name="T45" fmla="*/ 1054 h 2424"/>
                <a:gd name="T46" fmla="*/ 889 w 2810"/>
                <a:gd name="T47" fmla="*/ 1093 h 2424"/>
                <a:gd name="T48" fmla="*/ 950 w 2810"/>
                <a:gd name="T49" fmla="*/ 1151 h 2424"/>
                <a:gd name="T50" fmla="*/ 958 w 2810"/>
                <a:gd name="T51" fmla="*/ 1201 h 2424"/>
                <a:gd name="T52" fmla="*/ 1120 w 2810"/>
                <a:gd name="T53" fmla="*/ 1254 h 2424"/>
                <a:gd name="T54" fmla="*/ 1161 w 2810"/>
                <a:gd name="T55" fmla="*/ 1312 h 2424"/>
                <a:gd name="T56" fmla="*/ 1185 w 2810"/>
                <a:gd name="T57" fmla="*/ 1366 h 2424"/>
                <a:gd name="T58" fmla="*/ 1207 w 2810"/>
                <a:gd name="T59" fmla="*/ 1422 h 2424"/>
                <a:gd name="T60" fmla="*/ 1279 w 2810"/>
                <a:gd name="T61" fmla="*/ 1473 h 2424"/>
                <a:gd name="T62" fmla="*/ 1285 w 2810"/>
                <a:gd name="T63" fmla="*/ 1529 h 2424"/>
                <a:gd name="T64" fmla="*/ 1362 w 2810"/>
                <a:gd name="T65" fmla="*/ 1650 h 2424"/>
                <a:gd name="T66" fmla="*/ 1428 w 2810"/>
                <a:gd name="T67" fmla="*/ 1773 h 2424"/>
                <a:gd name="T68" fmla="*/ 1442 w 2810"/>
                <a:gd name="T69" fmla="*/ 1830 h 2424"/>
                <a:gd name="T70" fmla="*/ 1502 w 2810"/>
                <a:gd name="T71" fmla="*/ 1891 h 2424"/>
                <a:gd name="T72" fmla="*/ 1557 w 2810"/>
                <a:gd name="T73" fmla="*/ 1952 h 2424"/>
                <a:gd name="T74" fmla="*/ 1585 w 2810"/>
                <a:gd name="T75" fmla="*/ 2010 h 2424"/>
                <a:gd name="T76" fmla="*/ 1816 w 2810"/>
                <a:gd name="T77" fmla="*/ 2072 h 2424"/>
                <a:gd name="T78" fmla="*/ 1914 w 2810"/>
                <a:gd name="T79" fmla="*/ 2131 h 2424"/>
                <a:gd name="T80" fmla="*/ 2068 w 2810"/>
                <a:gd name="T81" fmla="*/ 2265 h 2424"/>
                <a:gd name="T82" fmla="*/ 2120 w 2810"/>
                <a:gd name="T83" fmla="*/ 2332 h 2424"/>
                <a:gd name="T84" fmla="*/ 2539 w 2810"/>
                <a:gd name="T85" fmla="*/ 2424 h 2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10" h="2424">
                  <a:moveTo>
                    <a:pt x="0" y="0"/>
                  </a:moveTo>
                  <a:lnTo>
                    <a:pt x="0" y="0"/>
                  </a:lnTo>
                  <a:lnTo>
                    <a:pt x="51" y="0"/>
                  </a:lnTo>
                  <a:lnTo>
                    <a:pt x="51" y="47"/>
                  </a:lnTo>
                  <a:lnTo>
                    <a:pt x="68" y="47"/>
                  </a:lnTo>
                  <a:lnTo>
                    <a:pt x="68" y="140"/>
                  </a:lnTo>
                  <a:lnTo>
                    <a:pt x="79" y="140"/>
                  </a:lnTo>
                  <a:lnTo>
                    <a:pt x="79" y="151"/>
                  </a:lnTo>
                  <a:lnTo>
                    <a:pt x="90" y="151"/>
                  </a:lnTo>
                  <a:lnTo>
                    <a:pt x="90" y="199"/>
                  </a:lnTo>
                  <a:lnTo>
                    <a:pt x="111" y="199"/>
                  </a:lnTo>
                  <a:lnTo>
                    <a:pt x="111" y="240"/>
                  </a:lnTo>
                  <a:lnTo>
                    <a:pt x="184" y="240"/>
                  </a:lnTo>
                  <a:lnTo>
                    <a:pt x="184" y="287"/>
                  </a:lnTo>
                  <a:lnTo>
                    <a:pt x="312" y="287"/>
                  </a:lnTo>
                  <a:lnTo>
                    <a:pt x="312" y="337"/>
                  </a:lnTo>
                  <a:lnTo>
                    <a:pt x="357" y="337"/>
                  </a:lnTo>
                  <a:lnTo>
                    <a:pt x="357" y="385"/>
                  </a:lnTo>
                  <a:lnTo>
                    <a:pt x="380" y="385"/>
                  </a:lnTo>
                  <a:lnTo>
                    <a:pt x="380" y="433"/>
                  </a:lnTo>
                  <a:lnTo>
                    <a:pt x="421" y="433"/>
                  </a:lnTo>
                  <a:lnTo>
                    <a:pt x="421" y="486"/>
                  </a:lnTo>
                  <a:lnTo>
                    <a:pt x="457" y="486"/>
                  </a:lnTo>
                  <a:lnTo>
                    <a:pt x="457" y="538"/>
                  </a:lnTo>
                  <a:lnTo>
                    <a:pt x="479" y="538"/>
                  </a:lnTo>
                  <a:lnTo>
                    <a:pt x="479" y="632"/>
                  </a:lnTo>
                  <a:lnTo>
                    <a:pt x="493" y="632"/>
                  </a:lnTo>
                  <a:lnTo>
                    <a:pt x="493" y="662"/>
                  </a:lnTo>
                  <a:lnTo>
                    <a:pt x="510" y="662"/>
                  </a:lnTo>
                  <a:lnTo>
                    <a:pt x="510" y="681"/>
                  </a:lnTo>
                  <a:lnTo>
                    <a:pt x="639" y="681"/>
                  </a:lnTo>
                  <a:lnTo>
                    <a:pt x="639" y="731"/>
                  </a:lnTo>
                  <a:lnTo>
                    <a:pt x="648" y="731"/>
                  </a:lnTo>
                  <a:lnTo>
                    <a:pt x="648" y="788"/>
                  </a:lnTo>
                  <a:lnTo>
                    <a:pt x="664" y="788"/>
                  </a:lnTo>
                  <a:lnTo>
                    <a:pt x="664" y="834"/>
                  </a:lnTo>
                  <a:lnTo>
                    <a:pt x="768" y="834"/>
                  </a:lnTo>
                  <a:lnTo>
                    <a:pt x="768" y="893"/>
                  </a:lnTo>
                  <a:lnTo>
                    <a:pt x="782" y="893"/>
                  </a:lnTo>
                  <a:lnTo>
                    <a:pt x="782" y="938"/>
                  </a:lnTo>
                  <a:lnTo>
                    <a:pt x="805" y="938"/>
                  </a:lnTo>
                  <a:lnTo>
                    <a:pt x="805" y="991"/>
                  </a:lnTo>
                  <a:lnTo>
                    <a:pt x="840" y="991"/>
                  </a:lnTo>
                  <a:lnTo>
                    <a:pt x="840" y="1042"/>
                  </a:lnTo>
                  <a:lnTo>
                    <a:pt x="868" y="1042"/>
                  </a:lnTo>
                  <a:lnTo>
                    <a:pt x="868" y="1054"/>
                  </a:lnTo>
                  <a:lnTo>
                    <a:pt x="889" y="1054"/>
                  </a:lnTo>
                  <a:lnTo>
                    <a:pt x="889" y="1093"/>
                  </a:lnTo>
                  <a:lnTo>
                    <a:pt x="950" y="1093"/>
                  </a:lnTo>
                  <a:lnTo>
                    <a:pt x="950" y="1151"/>
                  </a:lnTo>
                  <a:lnTo>
                    <a:pt x="958" y="1151"/>
                  </a:lnTo>
                  <a:lnTo>
                    <a:pt x="958" y="1201"/>
                  </a:lnTo>
                  <a:lnTo>
                    <a:pt x="1120" y="1201"/>
                  </a:lnTo>
                  <a:lnTo>
                    <a:pt x="1120" y="1254"/>
                  </a:lnTo>
                  <a:lnTo>
                    <a:pt x="1161" y="1254"/>
                  </a:lnTo>
                  <a:lnTo>
                    <a:pt x="1161" y="1312"/>
                  </a:lnTo>
                  <a:lnTo>
                    <a:pt x="1185" y="1312"/>
                  </a:lnTo>
                  <a:lnTo>
                    <a:pt x="1185" y="1366"/>
                  </a:lnTo>
                  <a:lnTo>
                    <a:pt x="1207" y="1366"/>
                  </a:lnTo>
                  <a:lnTo>
                    <a:pt x="1207" y="1422"/>
                  </a:lnTo>
                  <a:lnTo>
                    <a:pt x="1279" y="1422"/>
                  </a:lnTo>
                  <a:lnTo>
                    <a:pt x="1279" y="1473"/>
                  </a:lnTo>
                  <a:lnTo>
                    <a:pt x="1285" y="1473"/>
                  </a:lnTo>
                  <a:lnTo>
                    <a:pt x="1285" y="1529"/>
                  </a:lnTo>
                  <a:lnTo>
                    <a:pt x="1362" y="1529"/>
                  </a:lnTo>
                  <a:lnTo>
                    <a:pt x="1362" y="1650"/>
                  </a:lnTo>
                  <a:lnTo>
                    <a:pt x="1428" y="1650"/>
                  </a:lnTo>
                  <a:lnTo>
                    <a:pt x="1428" y="1773"/>
                  </a:lnTo>
                  <a:lnTo>
                    <a:pt x="1442" y="1773"/>
                  </a:lnTo>
                  <a:lnTo>
                    <a:pt x="1442" y="1830"/>
                  </a:lnTo>
                  <a:lnTo>
                    <a:pt x="1502" y="1830"/>
                  </a:lnTo>
                  <a:lnTo>
                    <a:pt x="1502" y="1891"/>
                  </a:lnTo>
                  <a:lnTo>
                    <a:pt x="1557" y="1891"/>
                  </a:lnTo>
                  <a:lnTo>
                    <a:pt x="1557" y="1952"/>
                  </a:lnTo>
                  <a:lnTo>
                    <a:pt x="1585" y="1952"/>
                  </a:lnTo>
                  <a:lnTo>
                    <a:pt x="1585" y="2010"/>
                  </a:lnTo>
                  <a:lnTo>
                    <a:pt x="1816" y="2010"/>
                  </a:lnTo>
                  <a:lnTo>
                    <a:pt x="1816" y="2072"/>
                  </a:lnTo>
                  <a:lnTo>
                    <a:pt x="1914" y="2072"/>
                  </a:lnTo>
                  <a:lnTo>
                    <a:pt x="1914" y="2131"/>
                  </a:lnTo>
                  <a:lnTo>
                    <a:pt x="2068" y="2131"/>
                  </a:lnTo>
                  <a:lnTo>
                    <a:pt x="2068" y="2265"/>
                  </a:lnTo>
                  <a:lnTo>
                    <a:pt x="2120" y="2265"/>
                  </a:lnTo>
                  <a:lnTo>
                    <a:pt x="2120" y="2332"/>
                  </a:lnTo>
                  <a:lnTo>
                    <a:pt x="2539" y="2332"/>
                  </a:lnTo>
                  <a:lnTo>
                    <a:pt x="2539" y="2424"/>
                  </a:lnTo>
                  <a:lnTo>
                    <a:pt x="2810" y="2424"/>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59" name="Freeform 6">
              <a:extLst>
                <a:ext uri="{FF2B5EF4-FFF2-40B4-BE49-F238E27FC236}">
                  <a16:creationId xmlns:a16="http://schemas.microsoft.com/office/drawing/2014/main" id="{A5D5E6D6-2A0D-5360-B89F-7EDEFEA4D403}"/>
                </a:ext>
              </a:extLst>
            </p:cNvPr>
            <p:cNvSpPr>
              <a:spLocks/>
            </p:cNvSpPr>
            <p:nvPr/>
          </p:nvSpPr>
          <p:spPr bwMode="auto">
            <a:xfrm>
              <a:off x="2192" y="2686"/>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0" name="Freeform 7">
              <a:extLst>
                <a:ext uri="{FF2B5EF4-FFF2-40B4-BE49-F238E27FC236}">
                  <a16:creationId xmlns:a16="http://schemas.microsoft.com/office/drawing/2014/main" id="{E5FD52BB-DED7-2538-18DB-DEABAF4A15D3}"/>
                </a:ext>
              </a:extLst>
            </p:cNvPr>
            <p:cNvSpPr>
              <a:spLocks/>
            </p:cNvSpPr>
            <p:nvPr/>
          </p:nvSpPr>
          <p:spPr bwMode="auto">
            <a:xfrm>
              <a:off x="2173" y="270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1" name="Freeform 8">
              <a:extLst>
                <a:ext uri="{FF2B5EF4-FFF2-40B4-BE49-F238E27FC236}">
                  <a16:creationId xmlns:a16="http://schemas.microsoft.com/office/drawing/2014/main" id="{D5DE4B6F-A319-27F8-7C1B-EE67C551CF7D}"/>
                </a:ext>
              </a:extLst>
            </p:cNvPr>
            <p:cNvSpPr>
              <a:spLocks/>
            </p:cNvSpPr>
            <p:nvPr/>
          </p:nvSpPr>
          <p:spPr bwMode="auto">
            <a:xfrm>
              <a:off x="2121" y="2686"/>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2" name="Freeform 9">
              <a:extLst>
                <a:ext uri="{FF2B5EF4-FFF2-40B4-BE49-F238E27FC236}">
                  <a16:creationId xmlns:a16="http://schemas.microsoft.com/office/drawing/2014/main" id="{5A6DC512-EEDD-D15A-C247-4DEF7B5ACFEA}"/>
                </a:ext>
              </a:extLst>
            </p:cNvPr>
            <p:cNvSpPr>
              <a:spLocks/>
            </p:cNvSpPr>
            <p:nvPr/>
          </p:nvSpPr>
          <p:spPr bwMode="auto">
            <a:xfrm>
              <a:off x="2103" y="270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3" name="Freeform 10">
              <a:extLst>
                <a:ext uri="{FF2B5EF4-FFF2-40B4-BE49-F238E27FC236}">
                  <a16:creationId xmlns:a16="http://schemas.microsoft.com/office/drawing/2014/main" id="{418F501C-7125-3124-3576-FE3CAEE871E7}"/>
                </a:ext>
              </a:extLst>
            </p:cNvPr>
            <p:cNvSpPr>
              <a:spLocks/>
            </p:cNvSpPr>
            <p:nvPr/>
          </p:nvSpPr>
          <p:spPr bwMode="auto">
            <a:xfrm>
              <a:off x="2050" y="2686"/>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4" name="Freeform 11">
              <a:extLst>
                <a:ext uri="{FF2B5EF4-FFF2-40B4-BE49-F238E27FC236}">
                  <a16:creationId xmlns:a16="http://schemas.microsoft.com/office/drawing/2014/main" id="{7BACCB6C-4582-F4D4-FB21-A5F71DD81880}"/>
                </a:ext>
              </a:extLst>
            </p:cNvPr>
            <p:cNvSpPr>
              <a:spLocks/>
            </p:cNvSpPr>
            <p:nvPr/>
          </p:nvSpPr>
          <p:spPr bwMode="auto">
            <a:xfrm>
              <a:off x="2031" y="2704"/>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5" name="Freeform 12">
              <a:extLst>
                <a:ext uri="{FF2B5EF4-FFF2-40B4-BE49-F238E27FC236}">
                  <a16:creationId xmlns:a16="http://schemas.microsoft.com/office/drawing/2014/main" id="{3736E02D-9901-2B15-084B-09EC092AB48D}"/>
                </a:ext>
              </a:extLst>
            </p:cNvPr>
            <p:cNvSpPr>
              <a:spLocks/>
            </p:cNvSpPr>
            <p:nvPr/>
          </p:nvSpPr>
          <p:spPr bwMode="auto">
            <a:xfrm>
              <a:off x="1935" y="26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6" name="Freeform 13">
              <a:extLst>
                <a:ext uri="{FF2B5EF4-FFF2-40B4-BE49-F238E27FC236}">
                  <a16:creationId xmlns:a16="http://schemas.microsoft.com/office/drawing/2014/main" id="{11ADFA0E-5F24-B0CA-4287-846D38CC5765}"/>
                </a:ext>
              </a:extLst>
            </p:cNvPr>
            <p:cNvSpPr>
              <a:spLocks/>
            </p:cNvSpPr>
            <p:nvPr/>
          </p:nvSpPr>
          <p:spPr bwMode="auto">
            <a:xfrm>
              <a:off x="1917" y="264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7" name="Freeform 14">
              <a:extLst>
                <a:ext uri="{FF2B5EF4-FFF2-40B4-BE49-F238E27FC236}">
                  <a16:creationId xmlns:a16="http://schemas.microsoft.com/office/drawing/2014/main" id="{7E71190E-546A-13F8-125D-BBE53408FDA9}"/>
                </a:ext>
              </a:extLst>
            </p:cNvPr>
            <p:cNvSpPr>
              <a:spLocks/>
            </p:cNvSpPr>
            <p:nvPr/>
          </p:nvSpPr>
          <p:spPr bwMode="auto">
            <a:xfrm>
              <a:off x="1894" y="26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8" name="Freeform 15">
              <a:extLst>
                <a:ext uri="{FF2B5EF4-FFF2-40B4-BE49-F238E27FC236}">
                  <a16:creationId xmlns:a16="http://schemas.microsoft.com/office/drawing/2014/main" id="{F368009B-1AEF-31FF-12E0-AF4043AAF632}"/>
                </a:ext>
              </a:extLst>
            </p:cNvPr>
            <p:cNvSpPr>
              <a:spLocks/>
            </p:cNvSpPr>
            <p:nvPr/>
          </p:nvSpPr>
          <p:spPr bwMode="auto">
            <a:xfrm>
              <a:off x="1876" y="264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69" name="Freeform 16">
              <a:extLst>
                <a:ext uri="{FF2B5EF4-FFF2-40B4-BE49-F238E27FC236}">
                  <a16:creationId xmlns:a16="http://schemas.microsoft.com/office/drawing/2014/main" id="{34BBB349-8A66-70BE-7B74-FCEF46648758}"/>
                </a:ext>
              </a:extLst>
            </p:cNvPr>
            <p:cNvSpPr>
              <a:spLocks/>
            </p:cNvSpPr>
            <p:nvPr/>
          </p:nvSpPr>
          <p:spPr bwMode="auto">
            <a:xfrm>
              <a:off x="1658" y="251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0" name="Freeform 17">
              <a:extLst>
                <a:ext uri="{FF2B5EF4-FFF2-40B4-BE49-F238E27FC236}">
                  <a16:creationId xmlns:a16="http://schemas.microsoft.com/office/drawing/2014/main" id="{0E551CD3-E87A-2E73-884E-0C16A2135B8C}"/>
                </a:ext>
              </a:extLst>
            </p:cNvPr>
            <p:cNvSpPr>
              <a:spLocks/>
            </p:cNvSpPr>
            <p:nvPr/>
          </p:nvSpPr>
          <p:spPr bwMode="auto">
            <a:xfrm>
              <a:off x="1639" y="252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1" name="Freeform 18">
              <a:extLst>
                <a:ext uri="{FF2B5EF4-FFF2-40B4-BE49-F238E27FC236}">
                  <a16:creationId xmlns:a16="http://schemas.microsoft.com/office/drawing/2014/main" id="{10D38CAF-449C-7453-DC3C-290CF8B7DA11}"/>
                </a:ext>
              </a:extLst>
            </p:cNvPr>
            <p:cNvSpPr>
              <a:spLocks/>
            </p:cNvSpPr>
            <p:nvPr/>
          </p:nvSpPr>
          <p:spPr bwMode="auto">
            <a:xfrm>
              <a:off x="1322" y="218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2" name="Freeform 19">
              <a:extLst>
                <a:ext uri="{FF2B5EF4-FFF2-40B4-BE49-F238E27FC236}">
                  <a16:creationId xmlns:a16="http://schemas.microsoft.com/office/drawing/2014/main" id="{4EBD2EAE-DCDB-F278-AAA8-91449C94617C}"/>
                </a:ext>
              </a:extLst>
            </p:cNvPr>
            <p:cNvSpPr>
              <a:spLocks/>
            </p:cNvSpPr>
            <p:nvPr/>
          </p:nvSpPr>
          <p:spPr bwMode="auto">
            <a:xfrm>
              <a:off x="1304" y="220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3" name="Freeform 20">
              <a:extLst>
                <a:ext uri="{FF2B5EF4-FFF2-40B4-BE49-F238E27FC236}">
                  <a16:creationId xmlns:a16="http://schemas.microsoft.com/office/drawing/2014/main" id="{DB7A3FD3-3706-F60B-5C9F-AF3652463F70}"/>
                </a:ext>
              </a:extLst>
            </p:cNvPr>
            <p:cNvSpPr>
              <a:spLocks/>
            </p:cNvSpPr>
            <p:nvPr/>
          </p:nvSpPr>
          <p:spPr bwMode="auto">
            <a:xfrm>
              <a:off x="1280" y="2149"/>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4" name="Freeform 21">
              <a:extLst>
                <a:ext uri="{FF2B5EF4-FFF2-40B4-BE49-F238E27FC236}">
                  <a16:creationId xmlns:a16="http://schemas.microsoft.com/office/drawing/2014/main" id="{9D42EB27-657C-A1D6-9122-B7C9D30111B8}"/>
                </a:ext>
              </a:extLst>
            </p:cNvPr>
            <p:cNvSpPr>
              <a:spLocks/>
            </p:cNvSpPr>
            <p:nvPr/>
          </p:nvSpPr>
          <p:spPr bwMode="auto">
            <a:xfrm>
              <a:off x="1262" y="216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5" name="Freeform 22">
              <a:extLst>
                <a:ext uri="{FF2B5EF4-FFF2-40B4-BE49-F238E27FC236}">
                  <a16:creationId xmlns:a16="http://schemas.microsoft.com/office/drawing/2014/main" id="{B54D23B9-935A-4F69-47A8-B3F1DA690A01}"/>
                </a:ext>
              </a:extLst>
            </p:cNvPr>
            <p:cNvSpPr>
              <a:spLocks/>
            </p:cNvSpPr>
            <p:nvPr/>
          </p:nvSpPr>
          <p:spPr bwMode="auto">
            <a:xfrm>
              <a:off x="1158" y="195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6" name="Freeform 23">
              <a:extLst>
                <a:ext uri="{FF2B5EF4-FFF2-40B4-BE49-F238E27FC236}">
                  <a16:creationId xmlns:a16="http://schemas.microsoft.com/office/drawing/2014/main" id="{17243036-5E14-2E40-84F3-075A44E58E23}"/>
                </a:ext>
              </a:extLst>
            </p:cNvPr>
            <p:cNvSpPr>
              <a:spLocks/>
            </p:cNvSpPr>
            <p:nvPr/>
          </p:nvSpPr>
          <p:spPr bwMode="auto">
            <a:xfrm>
              <a:off x="1139" y="1970"/>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7" name="Freeform 24">
              <a:extLst>
                <a:ext uri="{FF2B5EF4-FFF2-40B4-BE49-F238E27FC236}">
                  <a16:creationId xmlns:a16="http://schemas.microsoft.com/office/drawing/2014/main" id="{30E1363B-475A-5D3D-CDF3-6CDC6D2AB694}"/>
                </a:ext>
              </a:extLst>
            </p:cNvPr>
            <p:cNvSpPr>
              <a:spLocks/>
            </p:cNvSpPr>
            <p:nvPr/>
          </p:nvSpPr>
          <p:spPr bwMode="auto">
            <a:xfrm>
              <a:off x="1037" y="1887"/>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8" name="Freeform 25">
              <a:extLst>
                <a:ext uri="{FF2B5EF4-FFF2-40B4-BE49-F238E27FC236}">
                  <a16:creationId xmlns:a16="http://schemas.microsoft.com/office/drawing/2014/main" id="{1D0D6331-321B-AC45-2002-72B9B7002873}"/>
                </a:ext>
              </a:extLst>
            </p:cNvPr>
            <p:cNvSpPr>
              <a:spLocks/>
            </p:cNvSpPr>
            <p:nvPr/>
          </p:nvSpPr>
          <p:spPr bwMode="auto">
            <a:xfrm>
              <a:off x="1019" y="190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79" name="Freeform 26">
              <a:extLst>
                <a:ext uri="{FF2B5EF4-FFF2-40B4-BE49-F238E27FC236}">
                  <a16:creationId xmlns:a16="http://schemas.microsoft.com/office/drawing/2014/main" id="{3DC9C53C-EC55-5593-41FC-11F429F3732C}"/>
                </a:ext>
              </a:extLst>
            </p:cNvPr>
            <p:cNvSpPr>
              <a:spLocks/>
            </p:cNvSpPr>
            <p:nvPr/>
          </p:nvSpPr>
          <p:spPr bwMode="auto">
            <a:xfrm>
              <a:off x="808" y="163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80" name="Freeform 27">
              <a:extLst>
                <a:ext uri="{FF2B5EF4-FFF2-40B4-BE49-F238E27FC236}">
                  <a16:creationId xmlns:a16="http://schemas.microsoft.com/office/drawing/2014/main" id="{A4E16C5F-D076-C176-626B-A3FBFBA4A4A2}"/>
                </a:ext>
              </a:extLst>
            </p:cNvPr>
            <p:cNvSpPr>
              <a:spLocks/>
            </p:cNvSpPr>
            <p:nvPr/>
          </p:nvSpPr>
          <p:spPr bwMode="auto">
            <a:xfrm>
              <a:off x="790" y="165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81" name="Freeform 28">
              <a:extLst>
                <a:ext uri="{FF2B5EF4-FFF2-40B4-BE49-F238E27FC236}">
                  <a16:creationId xmlns:a16="http://schemas.microsoft.com/office/drawing/2014/main" id="{895B5B2A-E7C2-C495-0D70-D31192E7E049}"/>
                </a:ext>
              </a:extLst>
            </p:cNvPr>
            <p:cNvSpPr>
              <a:spLocks/>
            </p:cNvSpPr>
            <p:nvPr/>
          </p:nvSpPr>
          <p:spPr bwMode="auto">
            <a:xfrm>
              <a:off x="569" y="137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82" name="Freeform 29">
              <a:extLst>
                <a:ext uri="{FF2B5EF4-FFF2-40B4-BE49-F238E27FC236}">
                  <a16:creationId xmlns:a16="http://schemas.microsoft.com/office/drawing/2014/main" id="{D4158C52-7446-8F7E-3FA0-143AAB8DF4A6}"/>
                </a:ext>
              </a:extLst>
            </p:cNvPr>
            <p:cNvSpPr>
              <a:spLocks/>
            </p:cNvSpPr>
            <p:nvPr/>
          </p:nvSpPr>
          <p:spPr bwMode="auto">
            <a:xfrm>
              <a:off x="550" y="139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83" name="Freeform 30">
              <a:extLst>
                <a:ext uri="{FF2B5EF4-FFF2-40B4-BE49-F238E27FC236}">
                  <a16:creationId xmlns:a16="http://schemas.microsoft.com/office/drawing/2014/main" id="{0171CE3B-E42A-B4EE-C096-DE03F9D4AF6C}"/>
                </a:ext>
              </a:extLst>
            </p:cNvPr>
            <p:cNvSpPr>
              <a:spLocks/>
            </p:cNvSpPr>
            <p:nvPr/>
          </p:nvSpPr>
          <p:spPr bwMode="auto">
            <a:xfrm>
              <a:off x="502" y="1230"/>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984" name="Freeform 31">
              <a:extLst>
                <a:ext uri="{FF2B5EF4-FFF2-40B4-BE49-F238E27FC236}">
                  <a16:creationId xmlns:a16="http://schemas.microsoft.com/office/drawing/2014/main" id="{683AC8AB-D6E0-6045-CA3E-DBDABEE26337}"/>
                </a:ext>
              </a:extLst>
            </p:cNvPr>
            <p:cNvSpPr>
              <a:spLocks/>
            </p:cNvSpPr>
            <p:nvPr/>
          </p:nvSpPr>
          <p:spPr bwMode="auto">
            <a:xfrm>
              <a:off x="484" y="124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grpSp>
      <p:sp>
        <p:nvSpPr>
          <p:cNvPr id="985" name="TextBox 984">
            <a:extLst>
              <a:ext uri="{FF2B5EF4-FFF2-40B4-BE49-F238E27FC236}">
                <a16:creationId xmlns:a16="http://schemas.microsoft.com/office/drawing/2014/main" id="{C5D126E7-976D-FC08-98B5-D3E4284306D6}"/>
              </a:ext>
            </a:extLst>
          </p:cNvPr>
          <p:cNvSpPr txBox="1"/>
          <p:nvPr/>
        </p:nvSpPr>
        <p:spPr>
          <a:xfrm>
            <a:off x="3268353" y="5605680"/>
            <a:ext cx="7022452" cy="64633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cs typeface="+mn-cs"/>
              </a:rPr>
              <a:t>*Weekly paclitaxel. </a:t>
            </a:r>
            <a:r>
              <a:rPr kumimoji="0" lang="en-US" sz="1200" b="0" i="0" u="none" strike="noStrike" kern="0" cap="none" spc="0" normalizeH="0" noProof="0" dirty="0">
                <a:ln>
                  <a:noFill/>
                </a:ln>
                <a:solidFill>
                  <a:srgbClr val="000000"/>
                </a:solidFill>
                <a:effectLst/>
                <a:uLnTx/>
                <a:uFillTx/>
                <a:latin typeface="Calibri (body)"/>
                <a:cs typeface="+mn-cs"/>
              </a:rPr>
              <a:t>†</a:t>
            </a:r>
            <a:r>
              <a:rPr kumimoji="0" lang="en-US" sz="1200" b="0" i="0" u="none" strike="noStrike" kern="0" cap="none" spc="0" normalizeH="0" baseline="0" noProof="0" dirty="0">
                <a:ln>
                  <a:noFill/>
                </a:ln>
                <a:solidFill>
                  <a:srgbClr val="000000"/>
                </a:solidFill>
                <a:effectLst/>
                <a:uLnTx/>
                <a:uFillTx/>
                <a:latin typeface="Calibri (body)"/>
                <a:cs typeface="+mn-cs"/>
              </a:rPr>
              <a:t>Weekly paclitaxel for patients with partially platinum-sensitive disease; single-agent platinum or platinum doublet for patients with fully platinum-sensitive disease. </a:t>
            </a:r>
            <a:br>
              <a:rPr kumimoji="0" lang="en-US" sz="1200" b="0" i="0" u="none" strike="noStrike" kern="0" cap="none" spc="0" normalizeH="0" baseline="0" noProof="0" dirty="0">
                <a:ln>
                  <a:noFill/>
                </a:ln>
                <a:solidFill>
                  <a:srgbClr val="000000"/>
                </a:solidFill>
                <a:effectLst/>
                <a:uLnTx/>
                <a:uFillTx/>
                <a:latin typeface="Calibri (body)"/>
                <a:cs typeface="+mn-cs"/>
              </a:rPr>
            </a:br>
            <a:endParaRPr kumimoji="0" lang="en-US" sz="1200" b="0" i="0" u="none" strike="noStrike" kern="0" cap="none" spc="0" normalizeH="0" baseline="0" noProof="0" dirty="0">
              <a:ln>
                <a:noFill/>
              </a:ln>
              <a:solidFill>
                <a:srgbClr val="000000"/>
              </a:solidFill>
              <a:effectLst/>
              <a:uLnTx/>
              <a:uFillTx/>
              <a:latin typeface="Calibri (body)"/>
              <a:cs typeface="+mn-cs"/>
            </a:endParaRPr>
          </a:p>
        </p:txBody>
      </p:sp>
    </p:spTree>
    <p:extLst>
      <p:ext uri="{BB962C8B-B14F-4D97-AF65-F5344CB8AC3E}">
        <p14:creationId xmlns:p14="http://schemas.microsoft.com/office/powerpoint/2010/main" val="340619365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CF304-959D-5254-9C5F-C6C637EC4991}"/>
              </a:ext>
            </a:extLst>
          </p:cNvPr>
          <p:cNvSpPr>
            <a:spLocks noGrp="1"/>
          </p:cNvSpPr>
          <p:nvPr>
            <p:ph type="title"/>
          </p:nvPr>
        </p:nvSpPr>
        <p:spPr/>
        <p:txBody>
          <a:bodyPr/>
          <a:lstStyle/>
          <a:p>
            <a:r>
              <a:rPr lang="en-US" dirty="0">
                <a:latin typeface="Calibri (body)"/>
              </a:rPr>
              <a:t>ARIEL4 Final Results: OS in ITT Population—Adjusted for Crossover </a:t>
            </a:r>
            <a:r>
              <a:rPr lang="en-GB" dirty="0">
                <a:latin typeface="Calibri (body)"/>
              </a:rPr>
              <a:t> 	</a:t>
            </a:r>
            <a:endParaRPr lang="en-US" dirty="0">
              <a:latin typeface="Calibri (body)"/>
            </a:endParaRPr>
          </a:p>
        </p:txBody>
      </p:sp>
      <p:sp>
        <p:nvSpPr>
          <p:cNvPr id="4" name="Text Box 15">
            <a:extLst>
              <a:ext uri="{FF2B5EF4-FFF2-40B4-BE49-F238E27FC236}">
                <a16:creationId xmlns:a16="http://schemas.microsoft.com/office/drawing/2014/main" id="{0B0382F4-1EB0-89A5-A7BE-5E962EE8047B}"/>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body)"/>
              </a:rPr>
              <a:t>Oza. ESMO 2022. Abstr 518O. Reproduced with permission.</a:t>
            </a:r>
            <a:endParaRPr lang="en-US" altLang="en-US" sz="1200" b="0" dirty="0">
              <a:solidFill>
                <a:schemeClr val="bg2"/>
              </a:solidFill>
              <a:latin typeface="Calibri (body)"/>
            </a:endParaRPr>
          </a:p>
        </p:txBody>
      </p:sp>
      <p:grpSp>
        <p:nvGrpSpPr>
          <p:cNvPr id="5" name="Group 4">
            <a:extLst>
              <a:ext uri="{FF2B5EF4-FFF2-40B4-BE49-F238E27FC236}">
                <a16:creationId xmlns:a16="http://schemas.microsoft.com/office/drawing/2014/main" id="{905C2A43-1D9F-C257-54EB-D599ABE064C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C15C320-B115-29F6-F3E0-B2D4C013C27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902A16AD-C45F-C1E2-1C1C-EADA59860A8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body)"/>
                </a:rPr>
                <a:t>Slide credit: </a:t>
              </a:r>
              <a:r>
                <a:rPr lang="en-US" altLang="en-US" sz="1400" b="0" dirty="0">
                  <a:solidFill>
                    <a:schemeClr val="bg2"/>
                  </a:solidFill>
                  <a:latin typeface="Calibri (body)"/>
                  <a:hlinkClick r:id="rId4"/>
                </a:rPr>
                <a:t>clinicaloptions.com</a:t>
              </a:r>
              <a:endParaRPr lang="en-US" altLang="en-US" sz="1400" b="0" dirty="0">
                <a:solidFill>
                  <a:schemeClr val="bg2"/>
                </a:solidFill>
                <a:latin typeface="Calibri (body)"/>
              </a:endParaRPr>
            </a:p>
          </p:txBody>
        </p:sp>
      </p:grpSp>
      <p:sp>
        <p:nvSpPr>
          <p:cNvPr id="549" name="Content Placeholder 2">
            <a:extLst>
              <a:ext uri="{FF2B5EF4-FFF2-40B4-BE49-F238E27FC236}">
                <a16:creationId xmlns:a16="http://schemas.microsoft.com/office/drawing/2014/main" id="{6DB101C4-68A2-EEB2-5F07-7F673702E92A}"/>
              </a:ext>
            </a:extLst>
          </p:cNvPr>
          <p:cNvSpPr txBox="1">
            <a:spLocks/>
          </p:cNvSpPr>
          <p:nvPr/>
        </p:nvSpPr>
        <p:spPr bwMode="auto">
          <a:xfrm>
            <a:off x="602735" y="5802721"/>
            <a:ext cx="11213200" cy="476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b="0" kern="0" dirty="0">
                <a:latin typeface="Calibri (body)"/>
              </a:rPr>
              <a:t>Time adjustments for OS covariate analyses showed no difference (HR: 0.91; </a:t>
            </a:r>
            <a:r>
              <a:rPr lang="en-US" sz="1800" b="0" i="1" kern="0" dirty="0">
                <a:latin typeface="Calibri (body)"/>
              </a:rPr>
              <a:t>P </a:t>
            </a:r>
            <a:r>
              <a:rPr lang="en-US" sz="1800" b="0" kern="0" dirty="0">
                <a:latin typeface="Calibri (body)"/>
              </a:rPr>
              <a:t>= .673) between treatment arms </a:t>
            </a:r>
          </a:p>
        </p:txBody>
      </p:sp>
      <p:grpSp>
        <p:nvGrpSpPr>
          <p:cNvPr id="1092" name="Group 1091">
            <a:extLst>
              <a:ext uri="{FF2B5EF4-FFF2-40B4-BE49-F238E27FC236}">
                <a16:creationId xmlns:a16="http://schemas.microsoft.com/office/drawing/2014/main" id="{39B8328D-6997-1384-0C16-362F9481BDB3}"/>
              </a:ext>
            </a:extLst>
          </p:cNvPr>
          <p:cNvGrpSpPr/>
          <p:nvPr/>
        </p:nvGrpSpPr>
        <p:grpSpPr>
          <a:xfrm>
            <a:off x="2184946" y="2236371"/>
            <a:ext cx="3726786" cy="3199107"/>
            <a:chOff x="243933" y="1785100"/>
            <a:chExt cx="3726786" cy="3199107"/>
          </a:xfrm>
        </p:grpSpPr>
        <p:sp>
          <p:nvSpPr>
            <p:cNvPr id="1093" name="Freeform 88">
              <a:extLst>
                <a:ext uri="{FF2B5EF4-FFF2-40B4-BE49-F238E27FC236}">
                  <a16:creationId xmlns:a16="http://schemas.microsoft.com/office/drawing/2014/main" id="{A75CDD69-93C9-2F77-E274-563A091EF512}"/>
                </a:ext>
              </a:extLst>
            </p:cNvPr>
            <p:cNvSpPr/>
            <p:nvPr/>
          </p:nvSpPr>
          <p:spPr>
            <a:xfrm>
              <a:off x="773205" y="1856254"/>
              <a:ext cx="3133165" cy="267596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cxnSp>
          <p:nvCxnSpPr>
            <p:cNvPr id="1094" name="Straight Connector 1093">
              <a:extLst>
                <a:ext uri="{FF2B5EF4-FFF2-40B4-BE49-F238E27FC236}">
                  <a16:creationId xmlns:a16="http://schemas.microsoft.com/office/drawing/2014/main" id="{1B0369E5-52F9-6553-62DF-314119E89755}"/>
                </a:ext>
              </a:extLst>
            </p:cNvPr>
            <p:cNvCxnSpPr/>
            <p:nvPr/>
          </p:nvCxnSpPr>
          <p:spPr>
            <a:xfrm>
              <a:off x="732830" y="1862044"/>
              <a:ext cx="42292" cy="0"/>
            </a:xfrm>
            <a:prstGeom prst="line">
              <a:avLst/>
            </a:prstGeom>
            <a:noFill/>
            <a:ln w="28575" cap="flat" cmpd="sng" algn="ctr">
              <a:solidFill>
                <a:srgbClr val="000000"/>
              </a:solidFill>
              <a:prstDash val="solid"/>
            </a:ln>
            <a:effectLst/>
          </p:spPr>
        </p:cxnSp>
        <p:sp>
          <p:nvSpPr>
            <p:cNvPr id="1095" name="TextBox 1094">
              <a:extLst>
                <a:ext uri="{FF2B5EF4-FFF2-40B4-BE49-F238E27FC236}">
                  <a16:creationId xmlns:a16="http://schemas.microsoft.com/office/drawing/2014/main" id="{700AA3E3-A260-9F99-ABDC-0F087EFC9778}"/>
                </a:ext>
              </a:extLst>
            </p:cNvPr>
            <p:cNvSpPr txBox="1"/>
            <p:nvPr/>
          </p:nvSpPr>
          <p:spPr>
            <a:xfrm>
              <a:off x="496560" y="1785100"/>
              <a:ext cx="197170"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100</a:t>
              </a:r>
            </a:p>
          </p:txBody>
        </p:sp>
        <p:cxnSp>
          <p:nvCxnSpPr>
            <p:cNvPr id="1096" name="Straight Connector 1095">
              <a:extLst>
                <a:ext uri="{FF2B5EF4-FFF2-40B4-BE49-F238E27FC236}">
                  <a16:creationId xmlns:a16="http://schemas.microsoft.com/office/drawing/2014/main" id="{38CE9493-A2DB-ABE6-5054-8EDADC561026}"/>
                </a:ext>
              </a:extLst>
            </p:cNvPr>
            <p:cNvCxnSpPr/>
            <p:nvPr/>
          </p:nvCxnSpPr>
          <p:spPr>
            <a:xfrm>
              <a:off x="732830" y="2129062"/>
              <a:ext cx="42292" cy="0"/>
            </a:xfrm>
            <a:prstGeom prst="line">
              <a:avLst/>
            </a:prstGeom>
            <a:noFill/>
            <a:ln w="28575" cap="flat" cmpd="sng" algn="ctr">
              <a:solidFill>
                <a:srgbClr val="000000"/>
              </a:solidFill>
              <a:prstDash val="solid"/>
            </a:ln>
            <a:effectLst/>
          </p:spPr>
        </p:cxnSp>
        <p:sp>
          <p:nvSpPr>
            <p:cNvPr id="1097" name="TextBox 1096">
              <a:extLst>
                <a:ext uri="{FF2B5EF4-FFF2-40B4-BE49-F238E27FC236}">
                  <a16:creationId xmlns:a16="http://schemas.microsoft.com/office/drawing/2014/main" id="{AD746DF0-7FEA-6851-9805-1186CCE5DF68}"/>
                </a:ext>
              </a:extLst>
            </p:cNvPr>
            <p:cNvSpPr txBox="1"/>
            <p:nvPr/>
          </p:nvSpPr>
          <p:spPr>
            <a:xfrm>
              <a:off x="562284" y="205211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90</a:t>
              </a:r>
            </a:p>
          </p:txBody>
        </p:sp>
        <p:cxnSp>
          <p:nvCxnSpPr>
            <p:cNvPr id="1098" name="Straight Connector 1097">
              <a:extLst>
                <a:ext uri="{FF2B5EF4-FFF2-40B4-BE49-F238E27FC236}">
                  <a16:creationId xmlns:a16="http://schemas.microsoft.com/office/drawing/2014/main" id="{EAF716F8-006F-30C1-DD24-C01C426D8127}"/>
                </a:ext>
              </a:extLst>
            </p:cNvPr>
            <p:cNvCxnSpPr/>
            <p:nvPr/>
          </p:nvCxnSpPr>
          <p:spPr>
            <a:xfrm>
              <a:off x="732830" y="2396080"/>
              <a:ext cx="42292" cy="0"/>
            </a:xfrm>
            <a:prstGeom prst="line">
              <a:avLst/>
            </a:prstGeom>
            <a:noFill/>
            <a:ln w="28575" cap="flat" cmpd="sng" algn="ctr">
              <a:solidFill>
                <a:srgbClr val="000000"/>
              </a:solidFill>
              <a:prstDash val="solid"/>
            </a:ln>
            <a:effectLst/>
          </p:spPr>
        </p:cxnSp>
        <p:sp>
          <p:nvSpPr>
            <p:cNvPr id="1099" name="TextBox 1098">
              <a:extLst>
                <a:ext uri="{FF2B5EF4-FFF2-40B4-BE49-F238E27FC236}">
                  <a16:creationId xmlns:a16="http://schemas.microsoft.com/office/drawing/2014/main" id="{79D1D0D4-4332-6ED0-510F-56743F67EB09}"/>
                </a:ext>
              </a:extLst>
            </p:cNvPr>
            <p:cNvSpPr txBox="1"/>
            <p:nvPr/>
          </p:nvSpPr>
          <p:spPr>
            <a:xfrm>
              <a:off x="562284" y="231913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80</a:t>
              </a:r>
            </a:p>
          </p:txBody>
        </p:sp>
        <p:cxnSp>
          <p:nvCxnSpPr>
            <p:cNvPr id="1100" name="Straight Connector 1099">
              <a:extLst>
                <a:ext uri="{FF2B5EF4-FFF2-40B4-BE49-F238E27FC236}">
                  <a16:creationId xmlns:a16="http://schemas.microsoft.com/office/drawing/2014/main" id="{56B7F3CB-E56A-FF30-9E38-E9D90D4EDA34}"/>
                </a:ext>
              </a:extLst>
            </p:cNvPr>
            <p:cNvCxnSpPr/>
            <p:nvPr/>
          </p:nvCxnSpPr>
          <p:spPr>
            <a:xfrm>
              <a:off x="732830" y="2663098"/>
              <a:ext cx="42292" cy="0"/>
            </a:xfrm>
            <a:prstGeom prst="line">
              <a:avLst/>
            </a:prstGeom>
            <a:noFill/>
            <a:ln w="28575" cap="flat" cmpd="sng" algn="ctr">
              <a:solidFill>
                <a:srgbClr val="000000"/>
              </a:solidFill>
              <a:prstDash val="solid"/>
            </a:ln>
            <a:effectLst/>
          </p:spPr>
        </p:cxnSp>
        <p:sp>
          <p:nvSpPr>
            <p:cNvPr id="1101" name="TextBox 1100">
              <a:extLst>
                <a:ext uri="{FF2B5EF4-FFF2-40B4-BE49-F238E27FC236}">
                  <a16:creationId xmlns:a16="http://schemas.microsoft.com/office/drawing/2014/main" id="{1AE68678-2520-B5CA-E5BC-DA9790D892C9}"/>
                </a:ext>
              </a:extLst>
            </p:cNvPr>
            <p:cNvSpPr txBox="1"/>
            <p:nvPr/>
          </p:nvSpPr>
          <p:spPr>
            <a:xfrm>
              <a:off x="562284" y="2586154"/>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70</a:t>
              </a:r>
            </a:p>
          </p:txBody>
        </p:sp>
        <p:cxnSp>
          <p:nvCxnSpPr>
            <p:cNvPr id="1102" name="Straight Connector 1101">
              <a:extLst>
                <a:ext uri="{FF2B5EF4-FFF2-40B4-BE49-F238E27FC236}">
                  <a16:creationId xmlns:a16="http://schemas.microsoft.com/office/drawing/2014/main" id="{4C10187A-A4D8-4E0F-FB3C-254D84FCB088}"/>
                </a:ext>
              </a:extLst>
            </p:cNvPr>
            <p:cNvCxnSpPr/>
            <p:nvPr/>
          </p:nvCxnSpPr>
          <p:spPr>
            <a:xfrm>
              <a:off x="732830" y="2930115"/>
              <a:ext cx="42292" cy="0"/>
            </a:xfrm>
            <a:prstGeom prst="line">
              <a:avLst/>
            </a:prstGeom>
            <a:noFill/>
            <a:ln w="28575" cap="flat" cmpd="sng" algn="ctr">
              <a:solidFill>
                <a:srgbClr val="000000"/>
              </a:solidFill>
              <a:prstDash val="solid"/>
            </a:ln>
            <a:effectLst/>
          </p:spPr>
        </p:cxnSp>
        <p:sp>
          <p:nvSpPr>
            <p:cNvPr id="1103" name="TextBox 1102">
              <a:extLst>
                <a:ext uri="{FF2B5EF4-FFF2-40B4-BE49-F238E27FC236}">
                  <a16:creationId xmlns:a16="http://schemas.microsoft.com/office/drawing/2014/main" id="{D5496B73-86B2-787A-A3AC-2C809BD2242A}"/>
                </a:ext>
              </a:extLst>
            </p:cNvPr>
            <p:cNvSpPr txBox="1"/>
            <p:nvPr/>
          </p:nvSpPr>
          <p:spPr>
            <a:xfrm>
              <a:off x="562284" y="2853171"/>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cxnSp>
          <p:nvCxnSpPr>
            <p:cNvPr id="1104" name="Straight Connector 1103">
              <a:extLst>
                <a:ext uri="{FF2B5EF4-FFF2-40B4-BE49-F238E27FC236}">
                  <a16:creationId xmlns:a16="http://schemas.microsoft.com/office/drawing/2014/main" id="{4D7DD45A-A691-FAD7-E95F-369E814E664B}"/>
                </a:ext>
              </a:extLst>
            </p:cNvPr>
            <p:cNvCxnSpPr/>
            <p:nvPr/>
          </p:nvCxnSpPr>
          <p:spPr>
            <a:xfrm>
              <a:off x="732830" y="3197132"/>
              <a:ext cx="42292" cy="0"/>
            </a:xfrm>
            <a:prstGeom prst="line">
              <a:avLst/>
            </a:prstGeom>
            <a:noFill/>
            <a:ln w="28575" cap="flat" cmpd="sng" algn="ctr">
              <a:solidFill>
                <a:srgbClr val="000000"/>
              </a:solidFill>
              <a:prstDash val="solid"/>
            </a:ln>
            <a:effectLst/>
          </p:spPr>
        </p:cxnSp>
        <p:sp>
          <p:nvSpPr>
            <p:cNvPr id="1105" name="TextBox 1104">
              <a:extLst>
                <a:ext uri="{FF2B5EF4-FFF2-40B4-BE49-F238E27FC236}">
                  <a16:creationId xmlns:a16="http://schemas.microsoft.com/office/drawing/2014/main" id="{D4F26933-ED04-19BD-5561-2DF8755016A3}"/>
                </a:ext>
              </a:extLst>
            </p:cNvPr>
            <p:cNvSpPr txBox="1"/>
            <p:nvPr/>
          </p:nvSpPr>
          <p:spPr>
            <a:xfrm>
              <a:off x="562284" y="312018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1106" name="Straight Connector 1105">
              <a:extLst>
                <a:ext uri="{FF2B5EF4-FFF2-40B4-BE49-F238E27FC236}">
                  <a16:creationId xmlns:a16="http://schemas.microsoft.com/office/drawing/2014/main" id="{BDA1BC20-232E-46FC-F898-C192A8EDD718}"/>
                </a:ext>
              </a:extLst>
            </p:cNvPr>
            <p:cNvCxnSpPr/>
            <p:nvPr/>
          </p:nvCxnSpPr>
          <p:spPr>
            <a:xfrm>
              <a:off x="732830" y="3731166"/>
              <a:ext cx="42292" cy="0"/>
            </a:xfrm>
            <a:prstGeom prst="line">
              <a:avLst/>
            </a:prstGeom>
            <a:noFill/>
            <a:ln w="28575" cap="flat" cmpd="sng" algn="ctr">
              <a:solidFill>
                <a:srgbClr val="000000"/>
              </a:solidFill>
              <a:prstDash val="solid"/>
            </a:ln>
            <a:effectLst/>
          </p:spPr>
        </p:cxnSp>
        <p:sp>
          <p:nvSpPr>
            <p:cNvPr id="1107" name="TextBox 1106">
              <a:extLst>
                <a:ext uri="{FF2B5EF4-FFF2-40B4-BE49-F238E27FC236}">
                  <a16:creationId xmlns:a16="http://schemas.microsoft.com/office/drawing/2014/main" id="{D2ACCCC8-ADDB-186D-72C1-ED4A2A15873C}"/>
                </a:ext>
              </a:extLst>
            </p:cNvPr>
            <p:cNvSpPr txBox="1"/>
            <p:nvPr/>
          </p:nvSpPr>
          <p:spPr>
            <a:xfrm>
              <a:off x="562284" y="3654222"/>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1108" name="Straight Connector 1107">
              <a:extLst>
                <a:ext uri="{FF2B5EF4-FFF2-40B4-BE49-F238E27FC236}">
                  <a16:creationId xmlns:a16="http://schemas.microsoft.com/office/drawing/2014/main" id="{DD5AF7EC-1D31-EC5D-4274-F2D20FD1AD02}"/>
                </a:ext>
              </a:extLst>
            </p:cNvPr>
            <p:cNvCxnSpPr/>
            <p:nvPr/>
          </p:nvCxnSpPr>
          <p:spPr>
            <a:xfrm>
              <a:off x="732830" y="3464149"/>
              <a:ext cx="42292" cy="0"/>
            </a:xfrm>
            <a:prstGeom prst="line">
              <a:avLst/>
            </a:prstGeom>
            <a:noFill/>
            <a:ln w="28575" cap="flat" cmpd="sng" algn="ctr">
              <a:solidFill>
                <a:srgbClr val="000000"/>
              </a:solidFill>
              <a:prstDash val="solid"/>
            </a:ln>
            <a:effectLst/>
          </p:spPr>
        </p:cxnSp>
        <p:sp>
          <p:nvSpPr>
            <p:cNvPr id="1109" name="TextBox 1108">
              <a:extLst>
                <a:ext uri="{FF2B5EF4-FFF2-40B4-BE49-F238E27FC236}">
                  <a16:creationId xmlns:a16="http://schemas.microsoft.com/office/drawing/2014/main" id="{60C32A86-F357-46EC-BFC9-7FCC46A3A3B5}"/>
                </a:ext>
              </a:extLst>
            </p:cNvPr>
            <p:cNvSpPr txBox="1"/>
            <p:nvPr/>
          </p:nvSpPr>
          <p:spPr>
            <a:xfrm>
              <a:off x="562284" y="3387205"/>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1110" name="Straight Connector 1109">
              <a:extLst>
                <a:ext uri="{FF2B5EF4-FFF2-40B4-BE49-F238E27FC236}">
                  <a16:creationId xmlns:a16="http://schemas.microsoft.com/office/drawing/2014/main" id="{C20C4D1A-BDCA-3CB8-1C34-A6D17C9C57E5}"/>
                </a:ext>
              </a:extLst>
            </p:cNvPr>
            <p:cNvCxnSpPr/>
            <p:nvPr/>
          </p:nvCxnSpPr>
          <p:spPr>
            <a:xfrm>
              <a:off x="732830" y="3998183"/>
              <a:ext cx="42292" cy="0"/>
            </a:xfrm>
            <a:prstGeom prst="line">
              <a:avLst/>
            </a:prstGeom>
            <a:noFill/>
            <a:ln w="28575" cap="flat" cmpd="sng" algn="ctr">
              <a:solidFill>
                <a:srgbClr val="000000"/>
              </a:solidFill>
              <a:prstDash val="solid"/>
            </a:ln>
            <a:effectLst/>
          </p:spPr>
        </p:cxnSp>
        <p:sp>
          <p:nvSpPr>
            <p:cNvPr id="1111" name="TextBox 1110">
              <a:extLst>
                <a:ext uri="{FF2B5EF4-FFF2-40B4-BE49-F238E27FC236}">
                  <a16:creationId xmlns:a16="http://schemas.microsoft.com/office/drawing/2014/main" id="{D6F57F3F-B8D9-5310-74B8-B224437AE72D}"/>
                </a:ext>
              </a:extLst>
            </p:cNvPr>
            <p:cNvSpPr txBox="1"/>
            <p:nvPr/>
          </p:nvSpPr>
          <p:spPr>
            <a:xfrm>
              <a:off x="562284" y="3921239"/>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1112" name="Straight Connector 1111">
              <a:extLst>
                <a:ext uri="{FF2B5EF4-FFF2-40B4-BE49-F238E27FC236}">
                  <a16:creationId xmlns:a16="http://schemas.microsoft.com/office/drawing/2014/main" id="{2F94FFBC-2A62-517B-076C-4CA221C83108}"/>
                </a:ext>
              </a:extLst>
            </p:cNvPr>
            <p:cNvCxnSpPr/>
            <p:nvPr/>
          </p:nvCxnSpPr>
          <p:spPr>
            <a:xfrm>
              <a:off x="732830" y="4265200"/>
              <a:ext cx="42292" cy="0"/>
            </a:xfrm>
            <a:prstGeom prst="line">
              <a:avLst/>
            </a:prstGeom>
            <a:noFill/>
            <a:ln w="28575" cap="flat" cmpd="sng" algn="ctr">
              <a:solidFill>
                <a:srgbClr val="000000"/>
              </a:solidFill>
              <a:prstDash val="solid"/>
            </a:ln>
            <a:effectLst/>
          </p:spPr>
        </p:cxnSp>
        <p:sp>
          <p:nvSpPr>
            <p:cNvPr id="1113" name="TextBox 1112">
              <a:extLst>
                <a:ext uri="{FF2B5EF4-FFF2-40B4-BE49-F238E27FC236}">
                  <a16:creationId xmlns:a16="http://schemas.microsoft.com/office/drawing/2014/main" id="{46562C92-ECEE-24A8-36BE-619DF65FDD00}"/>
                </a:ext>
              </a:extLst>
            </p:cNvPr>
            <p:cNvSpPr txBox="1"/>
            <p:nvPr/>
          </p:nvSpPr>
          <p:spPr>
            <a:xfrm>
              <a:off x="562284" y="418825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1114" name="Straight Connector 1113">
              <a:extLst>
                <a:ext uri="{FF2B5EF4-FFF2-40B4-BE49-F238E27FC236}">
                  <a16:creationId xmlns:a16="http://schemas.microsoft.com/office/drawing/2014/main" id="{11807ABE-A9DF-183F-DFD3-586C7FAD5548}"/>
                </a:ext>
              </a:extLst>
            </p:cNvPr>
            <p:cNvCxnSpPr>
              <a:cxnSpLocks/>
            </p:cNvCxnSpPr>
            <p:nvPr/>
          </p:nvCxnSpPr>
          <p:spPr>
            <a:xfrm>
              <a:off x="732830" y="4532219"/>
              <a:ext cx="42292" cy="0"/>
            </a:xfrm>
            <a:prstGeom prst="line">
              <a:avLst/>
            </a:prstGeom>
            <a:noFill/>
            <a:ln w="28575" cap="flat" cmpd="sng" algn="ctr">
              <a:solidFill>
                <a:srgbClr val="000000"/>
              </a:solidFill>
              <a:prstDash val="solid"/>
            </a:ln>
            <a:effectLst/>
          </p:spPr>
        </p:cxnSp>
        <p:sp>
          <p:nvSpPr>
            <p:cNvPr id="1115" name="TextBox 1114">
              <a:extLst>
                <a:ext uri="{FF2B5EF4-FFF2-40B4-BE49-F238E27FC236}">
                  <a16:creationId xmlns:a16="http://schemas.microsoft.com/office/drawing/2014/main" id="{BB636D81-7F8E-83AB-C336-332E9D0A13FC}"/>
                </a:ext>
              </a:extLst>
            </p:cNvPr>
            <p:cNvSpPr txBox="1"/>
            <p:nvPr/>
          </p:nvSpPr>
          <p:spPr>
            <a:xfrm>
              <a:off x="628007" y="4455275"/>
              <a:ext cx="65723"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sp>
          <p:nvSpPr>
            <p:cNvPr id="1116" name="TextBox 1115">
              <a:extLst>
                <a:ext uri="{FF2B5EF4-FFF2-40B4-BE49-F238E27FC236}">
                  <a16:creationId xmlns:a16="http://schemas.microsoft.com/office/drawing/2014/main" id="{450458E8-4EAE-B03D-5AE4-1752DB72B479}"/>
                </a:ext>
              </a:extLst>
            </p:cNvPr>
            <p:cNvSpPr txBox="1"/>
            <p:nvPr/>
          </p:nvSpPr>
          <p:spPr>
            <a:xfrm rot="16200000">
              <a:off x="-986328" y="3086515"/>
              <a:ext cx="2675965" cy="215444"/>
            </a:xfrm>
            <a:prstGeom prst="rect">
              <a:avLst/>
            </a:prstGeom>
            <a:noFill/>
            <a:ln w="28575">
              <a:no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rgbClr val="000000"/>
                  </a:solidFill>
                  <a:effectLst/>
                  <a:uLnTx/>
                  <a:uFillTx/>
                  <a:latin typeface="Calibri (body)"/>
                </a:rPr>
                <a:t>OS (%)</a:t>
              </a:r>
            </a:p>
          </p:txBody>
        </p:sp>
        <p:cxnSp>
          <p:nvCxnSpPr>
            <p:cNvPr id="1117" name="Straight Connector 1116">
              <a:extLst>
                <a:ext uri="{FF2B5EF4-FFF2-40B4-BE49-F238E27FC236}">
                  <a16:creationId xmlns:a16="http://schemas.microsoft.com/office/drawing/2014/main" id="{B15F7473-F4CD-6D97-8EB2-B5DAA8E94916}"/>
                </a:ext>
              </a:extLst>
            </p:cNvPr>
            <p:cNvCxnSpPr>
              <a:cxnSpLocks/>
            </p:cNvCxnSpPr>
            <p:nvPr/>
          </p:nvCxnSpPr>
          <p:spPr>
            <a:xfrm rot="5400000">
              <a:off x="752059" y="4553365"/>
              <a:ext cx="42292" cy="0"/>
            </a:xfrm>
            <a:prstGeom prst="line">
              <a:avLst/>
            </a:prstGeom>
            <a:noFill/>
            <a:ln w="28575" cap="flat" cmpd="sng" algn="ctr">
              <a:solidFill>
                <a:srgbClr val="000000"/>
              </a:solidFill>
              <a:prstDash val="solid"/>
            </a:ln>
            <a:effectLst/>
          </p:spPr>
        </p:cxnSp>
        <p:sp>
          <p:nvSpPr>
            <p:cNvPr id="1118" name="TextBox 1117">
              <a:extLst>
                <a:ext uri="{FF2B5EF4-FFF2-40B4-BE49-F238E27FC236}">
                  <a16:creationId xmlns:a16="http://schemas.microsoft.com/office/drawing/2014/main" id="{2D23100D-DE44-7830-8505-C60590423412}"/>
                </a:ext>
              </a:extLst>
            </p:cNvPr>
            <p:cNvSpPr txBox="1"/>
            <p:nvPr/>
          </p:nvSpPr>
          <p:spPr>
            <a:xfrm>
              <a:off x="744759"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cxnSp>
          <p:nvCxnSpPr>
            <p:cNvPr id="1119" name="Straight Connector 1118">
              <a:extLst>
                <a:ext uri="{FF2B5EF4-FFF2-40B4-BE49-F238E27FC236}">
                  <a16:creationId xmlns:a16="http://schemas.microsoft.com/office/drawing/2014/main" id="{909D2A47-C8DD-79F3-2B50-0F7FD3A440FC}"/>
                </a:ext>
              </a:extLst>
            </p:cNvPr>
            <p:cNvCxnSpPr>
              <a:cxnSpLocks/>
            </p:cNvCxnSpPr>
            <p:nvPr/>
          </p:nvCxnSpPr>
          <p:spPr>
            <a:xfrm rot="5400000">
              <a:off x="1009234" y="4553365"/>
              <a:ext cx="42292" cy="0"/>
            </a:xfrm>
            <a:prstGeom prst="line">
              <a:avLst/>
            </a:prstGeom>
            <a:noFill/>
            <a:ln w="28575" cap="flat" cmpd="sng" algn="ctr">
              <a:solidFill>
                <a:srgbClr val="000000"/>
              </a:solidFill>
              <a:prstDash val="solid"/>
            </a:ln>
            <a:effectLst/>
          </p:spPr>
        </p:cxnSp>
        <p:sp>
          <p:nvSpPr>
            <p:cNvPr id="1120" name="TextBox 1119">
              <a:extLst>
                <a:ext uri="{FF2B5EF4-FFF2-40B4-BE49-F238E27FC236}">
                  <a16:creationId xmlns:a16="http://schemas.microsoft.com/office/drawing/2014/main" id="{C817406F-E2C0-42C5-7299-A35C7A5728A6}"/>
                </a:ext>
              </a:extLst>
            </p:cNvPr>
            <p:cNvSpPr txBox="1"/>
            <p:nvPr/>
          </p:nvSpPr>
          <p:spPr>
            <a:xfrm>
              <a:off x="1001934"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a:t>
              </a:r>
            </a:p>
          </p:txBody>
        </p:sp>
        <p:cxnSp>
          <p:nvCxnSpPr>
            <p:cNvPr id="1121" name="Straight Connector 1120">
              <a:extLst>
                <a:ext uri="{FF2B5EF4-FFF2-40B4-BE49-F238E27FC236}">
                  <a16:creationId xmlns:a16="http://schemas.microsoft.com/office/drawing/2014/main" id="{81FF4119-CDDC-2A72-E59A-8520FD13724E}"/>
                </a:ext>
              </a:extLst>
            </p:cNvPr>
            <p:cNvCxnSpPr>
              <a:cxnSpLocks/>
            </p:cNvCxnSpPr>
            <p:nvPr/>
          </p:nvCxnSpPr>
          <p:spPr>
            <a:xfrm rot="5400000">
              <a:off x="1272759" y="4553365"/>
              <a:ext cx="42292" cy="0"/>
            </a:xfrm>
            <a:prstGeom prst="line">
              <a:avLst/>
            </a:prstGeom>
            <a:noFill/>
            <a:ln w="28575" cap="flat" cmpd="sng" algn="ctr">
              <a:solidFill>
                <a:srgbClr val="000000"/>
              </a:solidFill>
              <a:prstDash val="solid"/>
            </a:ln>
            <a:effectLst/>
          </p:spPr>
        </p:cxnSp>
        <p:sp>
          <p:nvSpPr>
            <p:cNvPr id="1122" name="TextBox 1121">
              <a:extLst>
                <a:ext uri="{FF2B5EF4-FFF2-40B4-BE49-F238E27FC236}">
                  <a16:creationId xmlns:a16="http://schemas.microsoft.com/office/drawing/2014/main" id="{E12EB1DB-CC34-3B8B-647E-AF20B6EEE3AF}"/>
                </a:ext>
              </a:extLst>
            </p:cNvPr>
            <p:cNvSpPr txBox="1"/>
            <p:nvPr/>
          </p:nvSpPr>
          <p:spPr>
            <a:xfrm>
              <a:off x="123259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1123" name="Straight Connector 1122">
              <a:extLst>
                <a:ext uri="{FF2B5EF4-FFF2-40B4-BE49-F238E27FC236}">
                  <a16:creationId xmlns:a16="http://schemas.microsoft.com/office/drawing/2014/main" id="{BE948288-C0FC-0400-3448-DD9BB9987BCA}"/>
                </a:ext>
              </a:extLst>
            </p:cNvPr>
            <p:cNvCxnSpPr>
              <a:cxnSpLocks/>
            </p:cNvCxnSpPr>
            <p:nvPr/>
          </p:nvCxnSpPr>
          <p:spPr>
            <a:xfrm rot="5400000">
              <a:off x="1529934" y="4553365"/>
              <a:ext cx="42292" cy="0"/>
            </a:xfrm>
            <a:prstGeom prst="line">
              <a:avLst/>
            </a:prstGeom>
            <a:noFill/>
            <a:ln w="28575" cap="flat" cmpd="sng" algn="ctr">
              <a:solidFill>
                <a:srgbClr val="000000"/>
              </a:solidFill>
              <a:prstDash val="solid"/>
            </a:ln>
            <a:effectLst/>
          </p:spPr>
        </p:cxnSp>
        <p:sp>
          <p:nvSpPr>
            <p:cNvPr id="1124" name="TextBox 1123">
              <a:extLst>
                <a:ext uri="{FF2B5EF4-FFF2-40B4-BE49-F238E27FC236}">
                  <a16:creationId xmlns:a16="http://schemas.microsoft.com/office/drawing/2014/main" id="{EA692AB0-FEA6-1F08-F7A5-3E55C3DF0A2D}"/>
                </a:ext>
              </a:extLst>
            </p:cNvPr>
            <p:cNvSpPr txBox="1"/>
            <p:nvPr/>
          </p:nvSpPr>
          <p:spPr>
            <a:xfrm>
              <a:off x="14897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15</a:t>
              </a:r>
            </a:p>
          </p:txBody>
        </p:sp>
        <p:cxnSp>
          <p:nvCxnSpPr>
            <p:cNvPr id="1125" name="Straight Connector 1124">
              <a:extLst>
                <a:ext uri="{FF2B5EF4-FFF2-40B4-BE49-F238E27FC236}">
                  <a16:creationId xmlns:a16="http://schemas.microsoft.com/office/drawing/2014/main" id="{69FAC348-0F1D-DB60-CE75-DA0971E02B14}"/>
                </a:ext>
              </a:extLst>
            </p:cNvPr>
            <p:cNvCxnSpPr>
              <a:cxnSpLocks/>
            </p:cNvCxnSpPr>
            <p:nvPr/>
          </p:nvCxnSpPr>
          <p:spPr>
            <a:xfrm rot="5400000">
              <a:off x="1796634" y="4553365"/>
              <a:ext cx="42292" cy="0"/>
            </a:xfrm>
            <a:prstGeom prst="line">
              <a:avLst/>
            </a:prstGeom>
            <a:noFill/>
            <a:ln w="28575" cap="flat" cmpd="sng" algn="ctr">
              <a:solidFill>
                <a:srgbClr val="000000"/>
              </a:solidFill>
              <a:prstDash val="solid"/>
            </a:ln>
            <a:effectLst/>
          </p:spPr>
        </p:cxnSp>
        <p:sp>
          <p:nvSpPr>
            <p:cNvPr id="1126" name="TextBox 1125">
              <a:extLst>
                <a:ext uri="{FF2B5EF4-FFF2-40B4-BE49-F238E27FC236}">
                  <a16:creationId xmlns:a16="http://schemas.microsoft.com/office/drawing/2014/main" id="{3CFC7DBF-7ACB-F919-CCE0-C2BA1D6714DA}"/>
                </a:ext>
              </a:extLst>
            </p:cNvPr>
            <p:cNvSpPr txBox="1"/>
            <p:nvPr/>
          </p:nvSpPr>
          <p:spPr>
            <a:xfrm>
              <a:off x="17564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1127" name="Straight Connector 1126">
              <a:extLst>
                <a:ext uri="{FF2B5EF4-FFF2-40B4-BE49-F238E27FC236}">
                  <a16:creationId xmlns:a16="http://schemas.microsoft.com/office/drawing/2014/main" id="{3D5322D0-2C1E-C374-86E8-FEE8CDF9CDFF}"/>
                </a:ext>
              </a:extLst>
            </p:cNvPr>
            <p:cNvCxnSpPr>
              <a:cxnSpLocks/>
            </p:cNvCxnSpPr>
            <p:nvPr/>
          </p:nvCxnSpPr>
          <p:spPr>
            <a:xfrm rot="5400000">
              <a:off x="2053809" y="4553365"/>
              <a:ext cx="42292" cy="0"/>
            </a:xfrm>
            <a:prstGeom prst="line">
              <a:avLst/>
            </a:prstGeom>
            <a:noFill/>
            <a:ln w="28575" cap="flat" cmpd="sng" algn="ctr">
              <a:solidFill>
                <a:srgbClr val="000000"/>
              </a:solidFill>
              <a:prstDash val="solid"/>
            </a:ln>
            <a:effectLst/>
          </p:spPr>
        </p:cxnSp>
        <p:sp>
          <p:nvSpPr>
            <p:cNvPr id="1128" name="TextBox 1127">
              <a:extLst>
                <a:ext uri="{FF2B5EF4-FFF2-40B4-BE49-F238E27FC236}">
                  <a16:creationId xmlns:a16="http://schemas.microsoft.com/office/drawing/2014/main" id="{45722CDE-378A-7FF9-AB90-EB6FC16FDB52}"/>
                </a:ext>
              </a:extLst>
            </p:cNvPr>
            <p:cNvSpPr txBox="1"/>
            <p:nvPr/>
          </p:nvSpPr>
          <p:spPr>
            <a:xfrm>
              <a:off x="20136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25</a:t>
              </a:r>
            </a:p>
          </p:txBody>
        </p:sp>
        <p:cxnSp>
          <p:nvCxnSpPr>
            <p:cNvPr id="1129" name="Straight Connector 1128">
              <a:extLst>
                <a:ext uri="{FF2B5EF4-FFF2-40B4-BE49-F238E27FC236}">
                  <a16:creationId xmlns:a16="http://schemas.microsoft.com/office/drawing/2014/main" id="{942B4C74-308A-7708-D844-F016BB9F052E}"/>
                </a:ext>
              </a:extLst>
            </p:cNvPr>
            <p:cNvCxnSpPr>
              <a:cxnSpLocks/>
            </p:cNvCxnSpPr>
            <p:nvPr/>
          </p:nvCxnSpPr>
          <p:spPr>
            <a:xfrm rot="5400000">
              <a:off x="2317334" y="4553365"/>
              <a:ext cx="42292" cy="0"/>
            </a:xfrm>
            <a:prstGeom prst="line">
              <a:avLst/>
            </a:prstGeom>
            <a:noFill/>
            <a:ln w="28575" cap="flat" cmpd="sng" algn="ctr">
              <a:solidFill>
                <a:srgbClr val="000000"/>
              </a:solidFill>
              <a:prstDash val="solid"/>
            </a:ln>
            <a:effectLst/>
          </p:spPr>
        </p:cxnSp>
        <p:sp>
          <p:nvSpPr>
            <p:cNvPr id="1130" name="TextBox 1129">
              <a:extLst>
                <a:ext uri="{FF2B5EF4-FFF2-40B4-BE49-F238E27FC236}">
                  <a16:creationId xmlns:a16="http://schemas.microsoft.com/office/drawing/2014/main" id="{B4C8748E-78D2-7302-F9CB-1AEA6DF6E4D5}"/>
                </a:ext>
              </a:extLst>
            </p:cNvPr>
            <p:cNvSpPr txBox="1"/>
            <p:nvPr/>
          </p:nvSpPr>
          <p:spPr>
            <a:xfrm>
              <a:off x="22771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1131" name="Straight Connector 1130">
              <a:extLst>
                <a:ext uri="{FF2B5EF4-FFF2-40B4-BE49-F238E27FC236}">
                  <a16:creationId xmlns:a16="http://schemas.microsoft.com/office/drawing/2014/main" id="{2CE8FF94-86EE-2083-1FF6-C06594286712}"/>
                </a:ext>
              </a:extLst>
            </p:cNvPr>
            <p:cNvCxnSpPr>
              <a:cxnSpLocks/>
            </p:cNvCxnSpPr>
            <p:nvPr/>
          </p:nvCxnSpPr>
          <p:spPr>
            <a:xfrm rot="5400000">
              <a:off x="2574509" y="4553365"/>
              <a:ext cx="42292" cy="0"/>
            </a:xfrm>
            <a:prstGeom prst="line">
              <a:avLst/>
            </a:prstGeom>
            <a:noFill/>
            <a:ln w="28575" cap="flat" cmpd="sng" algn="ctr">
              <a:solidFill>
                <a:srgbClr val="000000"/>
              </a:solidFill>
              <a:prstDash val="solid"/>
            </a:ln>
            <a:effectLst/>
          </p:spPr>
        </p:cxnSp>
        <p:sp>
          <p:nvSpPr>
            <p:cNvPr id="1132" name="TextBox 1131">
              <a:extLst>
                <a:ext uri="{FF2B5EF4-FFF2-40B4-BE49-F238E27FC236}">
                  <a16:creationId xmlns:a16="http://schemas.microsoft.com/office/drawing/2014/main" id="{9C2AF746-6EA3-905D-B951-155D46561E11}"/>
                </a:ext>
              </a:extLst>
            </p:cNvPr>
            <p:cNvSpPr txBox="1"/>
            <p:nvPr/>
          </p:nvSpPr>
          <p:spPr>
            <a:xfrm>
              <a:off x="25343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35</a:t>
              </a:r>
            </a:p>
          </p:txBody>
        </p:sp>
        <p:cxnSp>
          <p:nvCxnSpPr>
            <p:cNvPr id="1133" name="Straight Connector 1132">
              <a:extLst>
                <a:ext uri="{FF2B5EF4-FFF2-40B4-BE49-F238E27FC236}">
                  <a16:creationId xmlns:a16="http://schemas.microsoft.com/office/drawing/2014/main" id="{8B5FB297-DE38-2C44-E0F2-7072A6A723DC}"/>
                </a:ext>
              </a:extLst>
            </p:cNvPr>
            <p:cNvCxnSpPr>
              <a:cxnSpLocks/>
            </p:cNvCxnSpPr>
            <p:nvPr/>
          </p:nvCxnSpPr>
          <p:spPr>
            <a:xfrm rot="5400000">
              <a:off x="2838034" y="4553365"/>
              <a:ext cx="42292" cy="0"/>
            </a:xfrm>
            <a:prstGeom prst="line">
              <a:avLst/>
            </a:prstGeom>
            <a:noFill/>
            <a:ln w="28575" cap="flat" cmpd="sng" algn="ctr">
              <a:solidFill>
                <a:srgbClr val="000000"/>
              </a:solidFill>
              <a:prstDash val="solid"/>
            </a:ln>
            <a:effectLst/>
          </p:spPr>
        </p:cxnSp>
        <p:sp>
          <p:nvSpPr>
            <p:cNvPr id="1134" name="TextBox 1133">
              <a:extLst>
                <a:ext uri="{FF2B5EF4-FFF2-40B4-BE49-F238E27FC236}">
                  <a16:creationId xmlns:a16="http://schemas.microsoft.com/office/drawing/2014/main" id="{A7022837-F580-C3F4-B561-32501CEAE1D3}"/>
                </a:ext>
              </a:extLst>
            </p:cNvPr>
            <p:cNvSpPr txBox="1"/>
            <p:nvPr/>
          </p:nvSpPr>
          <p:spPr>
            <a:xfrm>
              <a:off x="27978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1135" name="Straight Connector 1134">
              <a:extLst>
                <a:ext uri="{FF2B5EF4-FFF2-40B4-BE49-F238E27FC236}">
                  <a16:creationId xmlns:a16="http://schemas.microsoft.com/office/drawing/2014/main" id="{E413136F-491F-207B-00EE-AD04AEEBB4CE}"/>
                </a:ext>
              </a:extLst>
            </p:cNvPr>
            <p:cNvCxnSpPr>
              <a:cxnSpLocks/>
            </p:cNvCxnSpPr>
            <p:nvPr/>
          </p:nvCxnSpPr>
          <p:spPr>
            <a:xfrm rot="5400000">
              <a:off x="3095209" y="4553365"/>
              <a:ext cx="42292" cy="0"/>
            </a:xfrm>
            <a:prstGeom prst="line">
              <a:avLst/>
            </a:prstGeom>
            <a:noFill/>
            <a:ln w="28575" cap="flat" cmpd="sng" algn="ctr">
              <a:solidFill>
                <a:srgbClr val="000000"/>
              </a:solidFill>
              <a:prstDash val="solid"/>
            </a:ln>
            <a:effectLst/>
          </p:spPr>
        </p:cxnSp>
        <p:sp>
          <p:nvSpPr>
            <p:cNvPr id="1136" name="TextBox 1135">
              <a:extLst>
                <a:ext uri="{FF2B5EF4-FFF2-40B4-BE49-F238E27FC236}">
                  <a16:creationId xmlns:a16="http://schemas.microsoft.com/office/drawing/2014/main" id="{6190B4F4-E091-A9E4-9D6A-461CBE42E974}"/>
                </a:ext>
              </a:extLst>
            </p:cNvPr>
            <p:cNvSpPr txBox="1"/>
            <p:nvPr/>
          </p:nvSpPr>
          <p:spPr>
            <a:xfrm>
              <a:off x="30550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45</a:t>
              </a:r>
            </a:p>
          </p:txBody>
        </p:sp>
        <p:cxnSp>
          <p:nvCxnSpPr>
            <p:cNvPr id="1137" name="Straight Connector 1136">
              <a:extLst>
                <a:ext uri="{FF2B5EF4-FFF2-40B4-BE49-F238E27FC236}">
                  <a16:creationId xmlns:a16="http://schemas.microsoft.com/office/drawing/2014/main" id="{88F8F20E-E787-A064-BD25-3EEB2C7F4BB3}"/>
                </a:ext>
              </a:extLst>
            </p:cNvPr>
            <p:cNvCxnSpPr>
              <a:cxnSpLocks/>
            </p:cNvCxnSpPr>
            <p:nvPr/>
          </p:nvCxnSpPr>
          <p:spPr>
            <a:xfrm rot="5400000">
              <a:off x="3361909" y="4553365"/>
              <a:ext cx="42292" cy="0"/>
            </a:xfrm>
            <a:prstGeom prst="line">
              <a:avLst/>
            </a:prstGeom>
            <a:noFill/>
            <a:ln w="28575" cap="flat" cmpd="sng" algn="ctr">
              <a:solidFill>
                <a:srgbClr val="000000"/>
              </a:solidFill>
              <a:prstDash val="solid"/>
            </a:ln>
            <a:effectLst/>
          </p:spPr>
        </p:cxnSp>
        <p:sp>
          <p:nvSpPr>
            <p:cNvPr id="1138" name="TextBox 1137">
              <a:extLst>
                <a:ext uri="{FF2B5EF4-FFF2-40B4-BE49-F238E27FC236}">
                  <a16:creationId xmlns:a16="http://schemas.microsoft.com/office/drawing/2014/main" id="{FEE1466E-63C7-42F1-1501-48DCBFD4099C}"/>
                </a:ext>
              </a:extLst>
            </p:cNvPr>
            <p:cNvSpPr txBox="1"/>
            <p:nvPr/>
          </p:nvSpPr>
          <p:spPr>
            <a:xfrm>
              <a:off x="33217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1139" name="Straight Connector 1138">
              <a:extLst>
                <a:ext uri="{FF2B5EF4-FFF2-40B4-BE49-F238E27FC236}">
                  <a16:creationId xmlns:a16="http://schemas.microsoft.com/office/drawing/2014/main" id="{50AC2B52-EAED-78BD-4947-E98557E6FFC3}"/>
                </a:ext>
              </a:extLst>
            </p:cNvPr>
            <p:cNvCxnSpPr>
              <a:cxnSpLocks/>
            </p:cNvCxnSpPr>
            <p:nvPr/>
          </p:nvCxnSpPr>
          <p:spPr>
            <a:xfrm rot="5400000">
              <a:off x="3619084" y="4553365"/>
              <a:ext cx="42292" cy="0"/>
            </a:xfrm>
            <a:prstGeom prst="line">
              <a:avLst/>
            </a:prstGeom>
            <a:noFill/>
            <a:ln w="28575" cap="flat" cmpd="sng" algn="ctr">
              <a:solidFill>
                <a:srgbClr val="000000"/>
              </a:solidFill>
              <a:prstDash val="solid"/>
            </a:ln>
            <a:effectLst/>
          </p:spPr>
        </p:cxnSp>
        <p:sp>
          <p:nvSpPr>
            <p:cNvPr id="1140" name="TextBox 1139">
              <a:extLst>
                <a:ext uri="{FF2B5EF4-FFF2-40B4-BE49-F238E27FC236}">
                  <a16:creationId xmlns:a16="http://schemas.microsoft.com/office/drawing/2014/main" id="{7CE8BBCD-0D4E-B26E-F7DF-3A32D661E68E}"/>
                </a:ext>
              </a:extLst>
            </p:cNvPr>
            <p:cNvSpPr txBox="1"/>
            <p:nvPr/>
          </p:nvSpPr>
          <p:spPr>
            <a:xfrm>
              <a:off x="357892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55</a:t>
              </a:r>
            </a:p>
          </p:txBody>
        </p:sp>
        <p:cxnSp>
          <p:nvCxnSpPr>
            <p:cNvPr id="1141" name="Straight Connector 1140">
              <a:extLst>
                <a:ext uri="{FF2B5EF4-FFF2-40B4-BE49-F238E27FC236}">
                  <a16:creationId xmlns:a16="http://schemas.microsoft.com/office/drawing/2014/main" id="{EC5E7280-8AF1-6167-EF90-25B893CD0A0C}"/>
                </a:ext>
              </a:extLst>
            </p:cNvPr>
            <p:cNvCxnSpPr>
              <a:cxnSpLocks/>
            </p:cNvCxnSpPr>
            <p:nvPr/>
          </p:nvCxnSpPr>
          <p:spPr>
            <a:xfrm rot="5400000">
              <a:off x="3879434" y="4553365"/>
              <a:ext cx="42292" cy="0"/>
            </a:xfrm>
            <a:prstGeom prst="line">
              <a:avLst/>
            </a:prstGeom>
            <a:noFill/>
            <a:ln w="28575" cap="flat" cmpd="sng" algn="ctr">
              <a:solidFill>
                <a:srgbClr val="000000"/>
              </a:solidFill>
              <a:prstDash val="solid"/>
            </a:ln>
            <a:effectLst/>
          </p:spPr>
        </p:cxnSp>
        <p:sp>
          <p:nvSpPr>
            <p:cNvPr id="1142" name="TextBox 1141">
              <a:extLst>
                <a:ext uri="{FF2B5EF4-FFF2-40B4-BE49-F238E27FC236}">
                  <a16:creationId xmlns:a16="http://schemas.microsoft.com/office/drawing/2014/main" id="{C8E0993F-29E6-3E84-5B3D-1717490CD5CB}"/>
                </a:ext>
              </a:extLst>
            </p:cNvPr>
            <p:cNvSpPr txBox="1"/>
            <p:nvPr/>
          </p:nvSpPr>
          <p:spPr>
            <a:xfrm>
              <a:off x="38392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sp>
          <p:nvSpPr>
            <p:cNvPr id="1143" name="TextBox 1142">
              <a:extLst>
                <a:ext uri="{FF2B5EF4-FFF2-40B4-BE49-F238E27FC236}">
                  <a16:creationId xmlns:a16="http://schemas.microsoft.com/office/drawing/2014/main" id="{67B76CF5-5DB9-B2D4-8F2E-3682E4D67D42}"/>
                </a:ext>
              </a:extLst>
            </p:cNvPr>
            <p:cNvSpPr txBox="1"/>
            <p:nvPr/>
          </p:nvSpPr>
          <p:spPr>
            <a:xfrm>
              <a:off x="773205" y="4768763"/>
              <a:ext cx="3127375" cy="215444"/>
            </a:xfrm>
            <a:prstGeom prst="rect">
              <a:avLst/>
            </a:prstGeom>
            <a:noFill/>
            <a:ln w="28575">
              <a:no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rgbClr val="000000"/>
                  </a:solidFill>
                  <a:effectLst/>
                  <a:uLnTx/>
                  <a:uFillTx/>
                  <a:latin typeface="Calibri (body)"/>
                </a:rPr>
                <a:t>Mo</a:t>
              </a:r>
              <a:endParaRPr kumimoji="0" lang="en-US" sz="1000" i="0" u="none" strike="noStrike" kern="0" cap="none" spc="0" normalizeH="0" baseline="0" noProof="0" dirty="0">
                <a:ln>
                  <a:noFill/>
                </a:ln>
                <a:solidFill>
                  <a:srgbClr val="000000"/>
                </a:solidFill>
                <a:effectLst/>
                <a:uLnTx/>
                <a:uFillTx/>
                <a:latin typeface="Calibri (body)"/>
              </a:endParaRPr>
            </a:p>
          </p:txBody>
        </p:sp>
      </p:grpSp>
      <p:sp>
        <p:nvSpPr>
          <p:cNvPr id="1144" name="TextBox 1143">
            <a:extLst>
              <a:ext uri="{FF2B5EF4-FFF2-40B4-BE49-F238E27FC236}">
                <a16:creationId xmlns:a16="http://schemas.microsoft.com/office/drawing/2014/main" id="{5B6733E0-BDE6-3B1D-120B-7A9909B8657C}"/>
              </a:ext>
            </a:extLst>
          </p:cNvPr>
          <p:cNvSpPr txBox="1"/>
          <p:nvPr/>
        </p:nvSpPr>
        <p:spPr>
          <a:xfrm>
            <a:off x="2319714" y="1521732"/>
            <a:ext cx="3837051" cy="590931"/>
          </a:xfrm>
          <a:prstGeom prst="rect">
            <a:avLst/>
          </a:prstGeom>
          <a:noFill/>
        </p:spPr>
        <p:txBody>
          <a:bodyPr wrap="square" rtlCol="0">
            <a:spAutoFit/>
          </a:bodyPr>
          <a:lstStyle/>
          <a:p>
            <a:pPr algn="ctr" eaLnBrk="1" fontAlgn="auto" hangingPunct="1">
              <a:lnSpc>
                <a:spcPct val="90000"/>
              </a:lnSpc>
              <a:spcBef>
                <a:spcPts val="1000"/>
              </a:spcBef>
              <a:spcAft>
                <a:spcPts val="0"/>
              </a:spcAft>
              <a:defRPr/>
            </a:pPr>
            <a:r>
              <a:rPr lang="en-US" dirty="0">
                <a:solidFill>
                  <a:srgbClr val="000000"/>
                </a:solidFill>
                <a:latin typeface="Calibri (body)"/>
                <a:cs typeface="Arial Narrow" panose="020B0604020202020204" pitchFamily="34" charset="0"/>
              </a:rPr>
              <a:t>Excluding Patients Who Crossed Over From Chemotherapy to Rucaparib</a:t>
            </a:r>
          </a:p>
        </p:txBody>
      </p:sp>
      <p:sp>
        <p:nvSpPr>
          <p:cNvPr id="1145" name="TextBox 1144">
            <a:extLst>
              <a:ext uri="{FF2B5EF4-FFF2-40B4-BE49-F238E27FC236}">
                <a16:creationId xmlns:a16="http://schemas.microsoft.com/office/drawing/2014/main" id="{B4DC8D67-EA76-4FDA-C5C9-19C6F9832527}"/>
              </a:ext>
            </a:extLst>
          </p:cNvPr>
          <p:cNvSpPr txBox="1"/>
          <p:nvPr/>
        </p:nvSpPr>
        <p:spPr>
          <a:xfrm>
            <a:off x="6284313" y="1521732"/>
            <a:ext cx="3722286" cy="590931"/>
          </a:xfrm>
          <a:prstGeom prst="rect">
            <a:avLst/>
          </a:prstGeom>
          <a:noFill/>
        </p:spPr>
        <p:txBody>
          <a:bodyPr wrap="square" rtlCol="0">
            <a:spAutoFit/>
          </a:bodyPr>
          <a:lstStyle/>
          <a:p>
            <a:pPr algn="ctr" eaLnBrk="1" fontAlgn="auto" hangingPunct="1">
              <a:lnSpc>
                <a:spcPct val="90000"/>
              </a:lnSpc>
              <a:spcBef>
                <a:spcPts val="1000"/>
              </a:spcBef>
              <a:spcAft>
                <a:spcPts val="0"/>
              </a:spcAft>
              <a:defRPr/>
            </a:pPr>
            <a:r>
              <a:rPr lang="en-US" dirty="0">
                <a:solidFill>
                  <a:srgbClr val="000000"/>
                </a:solidFill>
                <a:latin typeface="Calibri (body)"/>
                <a:cs typeface="Arial Narrow" panose="020B0604020202020204" pitchFamily="34" charset="0"/>
              </a:rPr>
              <a:t>Censoring Data at Crossover From Chemotherapy to Rucaparib</a:t>
            </a:r>
          </a:p>
        </p:txBody>
      </p:sp>
      <p:grpSp>
        <p:nvGrpSpPr>
          <p:cNvPr id="1146" name="Group 1145">
            <a:extLst>
              <a:ext uri="{FF2B5EF4-FFF2-40B4-BE49-F238E27FC236}">
                <a16:creationId xmlns:a16="http://schemas.microsoft.com/office/drawing/2014/main" id="{63EE8DFE-7904-3909-0628-36DD00E9341D}"/>
              </a:ext>
            </a:extLst>
          </p:cNvPr>
          <p:cNvGrpSpPr/>
          <p:nvPr/>
        </p:nvGrpSpPr>
        <p:grpSpPr>
          <a:xfrm>
            <a:off x="3730056" y="2192090"/>
            <a:ext cx="2289388" cy="667045"/>
            <a:chOff x="3730056" y="1854633"/>
            <a:chExt cx="2289388" cy="667045"/>
          </a:xfrm>
        </p:grpSpPr>
        <p:sp>
          <p:nvSpPr>
            <p:cNvPr id="1147" name="TextBox 1146">
              <a:extLst>
                <a:ext uri="{FF2B5EF4-FFF2-40B4-BE49-F238E27FC236}">
                  <a16:creationId xmlns:a16="http://schemas.microsoft.com/office/drawing/2014/main" id="{1CE7BD03-8677-6C42-0436-5F87DE2F50A3}"/>
                </a:ext>
              </a:extLst>
            </p:cNvPr>
            <p:cNvSpPr txBox="1"/>
            <p:nvPr/>
          </p:nvSpPr>
          <p:spPr>
            <a:xfrm>
              <a:off x="4857158" y="1854633"/>
              <a:ext cx="627095" cy="341632"/>
            </a:xfrm>
            <a:prstGeom prst="rect">
              <a:avLst/>
            </a:prstGeom>
            <a:noFill/>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000" i="0" u="none" strike="noStrike" kern="0" cap="none" spc="0" normalizeH="0" baseline="0" noProof="0" dirty="0">
                  <a:ln>
                    <a:noFill/>
                  </a:ln>
                  <a:solidFill>
                    <a:srgbClr val="000000"/>
                  </a:solidFill>
                  <a:effectLst/>
                  <a:uLnTx/>
                  <a:uFillTx/>
                  <a:latin typeface="Calibri (body)"/>
                </a:rPr>
                <a:t>Median,</a:t>
              </a:r>
              <a:br>
                <a:rPr kumimoji="0" lang="en-US" sz="1000" i="0" u="none" strike="noStrike" kern="0" cap="none" spc="0" normalizeH="0" baseline="0" noProof="0" dirty="0">
                  <a:ln>
                    <a:noFill/>
                  </a:ln>
                  <a:solidFill>
                    <a:srgbClr val="000000"/>
                  </a:solidFill>
                  <a:effectLst/>
                  <a:uLnTx/>
                  <a:uFillTx/>
                  <a:latin typeface="Calibri (body)"/>
                </a:rPr>
              </a:br>
              <a:r>
                <a:rPr kumimoji="0" lang="en-US" sz="1000" i="0" u="none" strike="noStrike" kern="0" cap="none" spc="0" normalizeH="0" baseline="0" noProof="0" dirty="0">
                  <a:ln>
                    <a:noFill/>
                  </a:ln>
                  <a:solidFill>
                    <a:srgbClr val="000000"/>
                  </a:solidFill>
                  <a:effectLst/>
                  <a:uLnTx/>
                  <a:uFillTx/>
                  <a:latin typeface="Calibri (body)"/>
                </a:rPr>
                <a:t>Mo</a:t>
              </a:r>
            </a:p>
          </p:txBody>
        </p:sp>
        <p:sp>
          <p:nvSpPr>
            <p:cNvPr id="1148" name="TextBox 1147">
              <a:extLst>
                <a:ext uri="{FF2B5EF4-FFF2-40B4-BE49-F238E27FC236}">
                  <a16:creationId xmlns:a16="http://schemas.microsoft.com/office/drawing/2014/main" id="{43DF057C-B82A-88D9-0E86-279A9C69BD84}"/>
                </a:ext>
              </a:extLst>
            </p:cNvPr>
            <p:cNvSpPr txBox="1"/>
            <p:nvPr/>
          </p:nvSpPr>
          <p:spPr>
            <a:xfrm>
              <a:off x="5438032" y="1965432"/>
              <a:ext cx="538930" cy="218521"/>
            </a:xfrm>
            <a:prstGeom prst="rect">
              <a:avLst/>
            </a:prstGeom>
            <a:noFill/>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000" i="0" u="none" strike="noStrike" kern="0" cap="none" spc="0" normalizeH="0" baseline="0" noProof="0" dirty="0">
                  <a:ln>
                    <a:noFill/>
                  </a:ln>
                  <a:solidFill>
                    <a:srgbClr val="000000"/>
                  </a:solidFill>
                  <a:effectLst/>
                  <a:uLnTx/>
                  <a:uFillTx/>
                  <a:latin typeface="Calibri (body)"/>
                </a:rPr>
                <a:t>95% CI</a:t>
              </a:r>
            </a:p>
          </p:txBody>
        </p:sp>
        <p:sp>
          <p:nvSpPr>
            <p:cNvPr id="1149" name="TextBox 1148">
              <a:extLst>
                <a:ext uri="{FF2B5EF4-FFF2-40B4-BE49-F238E27FC236}">
                  <a16:creationId xmlns:a16="http://schemas.microsoft.com/office/drawing/2014/main" id="{C4455ECA-83EA-FC81-995E-3949446CBE22}"/>
                </a:ext>
              </a:extLst>
            </p:cNvPr>
            <p:cNvSpPr txBox="1"/>
            <p:nvPr/>
          </p:nvSpPr>
          <p:spPr>
            <a:xfrm>
              <a:off x="4977383" y="2162573"/>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19.4</a:t>
              </a:r>
            </a:p>
          </p:txBody>
        </p:sp>
        <p:sp>
          <p:nvSpPr>
            <p:cNvPr id="1150" name="TextBox 1149">
              <a:extLst>
                <a:ext uri="{FF2B5EF4-FFF2-40B4-BE49-F238E27FC236}">
                  <a16:creationId xmlns:a16="http://schemas.microsoft.com/office/drawing/2014/main" id="{22773412-9A2B-21CE-EEAE-31F547AB3690}"/>
                </a:ext>
              </a:extLst>
            </p:cNvPr>
            <p:cNvSpPr txBox="1"/>
            <p:nvPr/>
          </p:nvSpPr>
          <p:spPr>
            <a:xfrm>
              <a:off x="5395554" y="2162574"/>
              <a:ext cx="623890"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15.2-23.6</a:t>
              </a:r>
            </a:p>
          </p:txBody>
        </p:sp>
        <p:sp>
          <p:nvSpPr>
            <p:cNvPr id="1151" name="TextBox 1150">
              <a:extLst>
                <a:ext uri="{FF2B5EF4-FFF2-40B4-BE49-F238E27FC236}">
                  <a16:creationId xmlns:a16="http://schemas.microsoft.com/office/drawing/2014/main" id="{FB41831D-7839-BAB2-A46A-320FF328A173}"/>
                </a:ext>
              </a:extLst>
            </p:cNvPr>
            <p:cNvSpPr txBox="1"/>
            <p:nvPr/>
          </p:nvSpPr>
          <p:spPr>
            <a:xfrm>
              <a:off x="3909084" y="2162574"/>
              <a:ext cx="1093569"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Rucaparib (n = 233)</a:t>
              </a:r>
            </a:p>
          </p:txBody>
        </p:sp>
        <p:sp>
          <p:nvSpPr>
            <p:cNvPr id="1152" name="TextBox 1151">
              <a:extLst>
                <a:ext uri="{FF2B5EF4-FFF2-40B4-BE49-F238E27FC236}">
                  <a16:creationId xmlns:a16="http://schemas.microsoft.com/office/drawing/2014/main" id="{16D2B6B2-DBEA-DFCF-837E-34D29232D4CA}"/>
                </a:ext>
              </a:extLst>
            </p:cNvPr>
            <p:cNvSpPr txBox="1"/>
            <p:nvPr/>
          </p:nvSpPr>
          <p:spPr>
            <a:xfrm>
              <a:off x="5006240" y="2315787"/>
              <a:ext cx="328936"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9.1</a:t>
              </a:r>
            </a:p>
          </p:txBody>
        </p:sp>
        <p:sp>
          <p:nvSpPr>
            <p:cNvPr id="1153" name="TextBox 1152">
              <a:extLst>
                <a:ext uri="{FF2B5EF4-FFF2-40B4-BE49-F238E27FC236}">
                  <a16:creationId xmlns:a16="http://schemas.microsoft.com/office/drawing/2014/main" id="{8E7B393F-6337-C98A-2438-A452D1BFAC54}"/>
                </a:ext>
              </a:extLst>
            </p:cNvPr>
            <p:cNvSpPr txBox="1"/>
            <p:nvPr/>
          </p:nvSpPr>
          <p:spPr>
            <a:xfrm>
              <a:off x="5424407" y="2315788"/>
              <a:ext cx="56618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7.0-18.1</a:t>
              </a:r>
            </a:p>
          </p:txBody>
        </p:sp>
        <p:sp>
          <p:nvSpPr>
            <p:cNvPr id="1154" name="TextBox 1153">
              <a:extLst>
                <a:ext uri="{FF2B5EF4-FFF2-40B4-BE49-F238E27FC236}">
                  <a16:creationId xmlns:a16="http://schemas.microsoft.com/office/drawing/2014/main" id="{D689F557-14F3-C3D7-8D98-2EE8E2F960EF}"/>
                </a:ext>
              </a:extLst>
            </p:cNvPr>
            <p:cNvSpPr txBox="1"/>
            <p:nvPr/>
          </p:nvSpPr>
          <p:spPr>
            <a:xfrm>
              <a:off x="3737559" y="2315787"/>
              <a:ext cx="1265090"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Chemotherapy (n = 36)</a:t>
              </a:r>
            </a:p>
          </p:txBody>
        </p:sp>
        <p:cxnSp>
          <p:nvCxnSpPr>
            <p:cNvPr id="1155" name="Straight Connector 1154">
              <a:extLst>
                <a:ext uri="{FF2B5EF4-FFF2-40B4-BE49-F238E27FC236}">
                  <a16:creationId xmlns:a16="http://schemas.microsoft.com/office/drawing/2014/main" id="{BCB94C89-09E3-2F60-2349-1A2C06136AB0}"/>
                </a:ext>
              </a:extLst>
            </p:cNvPr>
            <p:cNvCxnSpPr>
              <a:cxnSpLocks/>
            </p:cNvCxnSpPr>
            <p:nvPr/>
          </p:nvCxnSpPr>
          <p:spPr>
            <a:xfrm>
              <a:off x="3730056" y="2146059"/>
              <a:ext cx="2258929" cy="0"/>
            </a:xfrm>
            <a:prstGeom prst="line">
              <a:avLst/>
            </a:prstGeom>
            <a:noFill/>
            <a:ln w="12700" cap="flat" cmpd="sng" algn="ctr">
              <a:solidFill>
                <a:srgbClr val="000000"/>
              </a:solidFill>
              <a:prstDash val="solid"/>
            </a:ln>
            <a:effectLst/>
          </p:spPr>
        </p:cxnSp>
      </p:grpSp>
      <p:grpSp>
        <p:nvGrpSpPr>
          <p:cNvPr id="1156" name="Group 1155">
            <a:extLst>
              <a:ext uri="{FF2B5EF4-FFF2-40B4-BE49-F238E27FC236}">
                <a16:creationId xmlns:a16="http://schemas.microsoft.com/office/drawing/2014/main" id="{4F7665A1-8FFB-B521-2715-7644B5E57FF9}"/>
              </a:ext>
            </a:extLst>
          </p:cNvPr>
          <p:cNvGrpSpPr/>
          <p:nvPr/>
        </p:nvGrpSpPr>
        <p:grpSpPr>
          <a:xfrm>
            <a:off x="7572781" y="2483516"/>
            <a:ext cx="2339593" cy="375619"/>
            <a:chOff x="7572781" y="2146059"/>
            <a:chExt cx="2339593" cy="375619"/>
          </a:xfrm>
        </p:grpSpPr>
        <p:sp>
          <p:nvSpPr>
            <p:cNvPr id="1159" name="TextBox 1158">
              <a:extLst>
                <a:ext uri="{FF2B5EF4-FFF2-40B4-BE49-F238E27FC236}">
                  <a16:creationId xmlns:a16="http://schemas.microsoft.com/office/drawing/2014/main" id="{012C72C5-AB2D-D798-9C12-87975C6C9727}"/>
                </a:ext>
              </a:extLst>
            </p:cNvPr>
            <p:cNvSpPr txBox="1"/>
            <p:nvPr/>
          </p:nvSpPr>
          <p:spPr>
            <a:xfrm>
              <a:off x="8870314" y="2162573"/>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39567E"/>
                  </a:solidFill>
                  <a:effectLst/>
                  <a:uLnTx/>
                  <a:uFillTx/>
                  <a:latin typeface="Calibri (body)"/>
                </a:rPr>
                <a:t>19.4</a:t>
              </a:r>
            </a:p>
          </p:txBody>
        </p:sp>
        <p:sp>
          <p:nvSpPr>
            <p:cNvPr id="1160" name="TextBox 1159">
              <a:extLst>
                <a:ext uri="{FF2B5EF4-FFF2-40B4-BE49-F238E27FC236}">
                  <a16:creationId xmlns:a16="http://schemas.microsoft.com/office/drawing/2014/main" id="{4BEE69C1-5B17-AA3F-BD6F-B28AF110EB73}"/>
                </a:ext>
              </a:extLst>
            </p:cNvPr>
            <p:cNvSpPr txBox="1"/>
            <p:nvPr/>
          </p:nvSpPr>
          <p:spPr>
            <a:xfrm>
              <a:off x="9288483" y="2162574"/>
              <a:ext cx="623890"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39567E"/>
                  </a:solidFill>
                  <a:effectLst/>
                  <a:uLnTx/>
                  <a:uFillTx/>
                  <a:latin typeface="Calibri (body)"/>
                </a:rPr>
                <a:t>15.2-23.6</a:t>
              </a:r>
            </a:p>
          </p:txBody>
        </p:sp>
        <p:sp>
          <p:nvSpPr>
            <p:cNvPr id="1161" name="TextBox 1160">
              <a:extLst>
                <a:ext uri="{FF2B5EF4-FFF2-40B4-BE49-F238E27FC236}">
                  <a16:creationId xmlns:a16="http://schemas.microsoft.com/office/drawing/2014/main" id="{F43D57D3-C11B-D220-559A-2E6E00F89858}"/>
                </a:ext>
              </a:extLst>
            </p:cNvPr>
            <p:cNvSpPr txBox="1"/>
            <p:nvPr/>
          </p:nvSpPr>
          <p:spPr>
            <a:xfrm>
              <a:off x="7802013" y="2162574"/>
              <a:ext cx="1093569"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Rucaparib (n = 233)</a:t>
              </a:r>
            </a:p>
          </p:txBody>
        </p:sp>
        <p:sp>
          <p:nvSpPr>
            <p:cNvPr id="1162" name="TextBox 1161">
              <a:extLst>
                <a:ext uri="{FF2B5EF4-FFF2-40B4-BE49-F238E27FC236}">
                  <a16:creationId xmlns:a16="http://schemas.microsoft.com/office/drawing/2014/main" id="{D76CE684-D9B3-01B9-6B51-69EF43C81E3D}"/>
                </a:ext>
              </a:extLst>
            </p:cNvPr>
            <p:cNvSpPr txBox="1"/>
            <p:nvPr/>
          </p:nvSpPr>
          <p:spPr>
            <a:xfrm>
              <a:off x="8870315" y="2315787"/>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C9A50D"/>
                  </a:solidFill>
                  <a:effectLst/>
                  <a:uLnTx/>
                  <a:uFillTx/>
                  <a:latin typeface="Calibri (body)"/>
                </a:rPr>
                <a:t>26.2</a:t>
              </a:r>
            </a:p>
          </p:txBody>
        </p:sp>
        <p:sp>
          <p:nvSpPr>
            <p:cNvPr id="1163" name="TextBox 1162">
              <a:extLst>
                <a:ext uri="{FF2B5EF4-FFF2-40B4-BE49-F238E27FC236}">
                  <a16:creationId xmlns:a16="http://schemas.microsoft.com/office/drawing/2014/main" id="{FB0DEFBB-8C90-6A8B-D99D-87E10C4C266A}"/>
                </a:ext>
              </a:extLst>
            </p:cNvPr>
            <p:cNvSpPr txBox="1"/>
            <p:nvPr/>
          </p:nvSpPr>
          <p:spPr>
            <a:xfrm>
              <a:off x="9288484" y="2315788"/>
              <a:ext cx="623890"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rgbClr val="C9A50D"/>
                  </a:solidFill>
                  <a:effectLst/>
                  <a:uLnTx/>
                  <a:uFillTx/>
                  <a:latin typeface="Calibri (body)"/>
                </a:rPr>
                <a:t>14.8-38.6</a:t>
              </a:r>
            </a:p>
          </p:txBody>
        </p:sp>
        <p:sp>
          <p:nvSpPr>
            <p:cNvPr id="1164" name="TextBox 1163">
              <a:extLst>
                <a:ext uri="{FF2B5EF4-FFF2-40B4-BE49-F238E27FC236}">
                  <a16:creationId xmlns:a16="http://schemas.microsoft.com/office/drawing/2014/main" id="{26E29410-2378-DF08-9D3D-55F3D91C69B7}"/>
                </a:ext>
              </a:extLst>
            </p:cNvPr>
            <p:cNvSpPr txBox="1"/>
            <p:nvPr/>
          </p:nvSpPr>
          <p:spPr>
            <a:xfrm>
              <a:off x="7572781" y="2315787"/>
              <a:ext cx="1322798"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Chemotherapy (n = 116)</a:t>
              </a:r>
            </a:p>
          </p:txBody>
        </p:sp>
        <p:cxnSp>
          <p:nvCxnSpPr>
            <p:cNvPr id="1165" name="Straight Connector 1164">
              <a:extLst>
                <a:ext uri="{FF2B5EF4-FFF2-40B4-BE49-F238E27FC236}">
                  <a16:creationId xmlns:a16="http://schemas.microsoft.com/office/drawing/2014/main" id="{99F30A9E-8646-DDB9-E8ED-1C8C25007FF5}"/>
                </a:ext>
              </a:extLst>
            </p:cNvPr>
            <p:cNvCxnSpPr>
              <a:cxnSpLocks/>
            </p:cNvCxnSpPr>
            <p:nvPr/>
          </p:nvCxnSpPr>
          <p:spPr>
            <a:xfrm>
              <a:off x="7622986" y="2146059"/>
              <a:ext cx="2258928" cy="0"/>
            </a:xfrm>
            <a:prstGeom prst="line">
              <a:avLst/>
            </a:prstGeom>
            <a:noFill/>
            <a:ln w="12700" cap="flat" cmpd="sng" algn="ctr">
              <a:solidFill>
                <a:srgbClr val="000000"/>
              </a:solidFill>
              <a:prstDash val="solid"/>
            </a:ln>
            <a:effectLst/>
          </p:spPr>
        </p:cxnSp>
      </p:grpSp>
      <p:sp>
        <p:nvSpPr>
          <p:cNvPr id="1166" name="TextBox 1165">
            <a:extLst>
              <a:ext uri="{FF2B5EF4-FFF2-40B4-BE49-F238E27FC236}">
                <a16:creationId xmlns:a16="http://schemas.microsoft.com/office/drawing/2014/main" id="{ECD9C393-6EBF-05FD-EF40-9D1BA040B3FA}"/>
              </a:ext>
            </a:extLst>
          </p:cNvPr>
          <p:cNvSpPr txBox="1"/>
          <p:nvPr/>
        </p:nvSpPr>
        <p:spPr>
          <a:xfrm>
            <a:off x="4726018" y="2810404"/>
            <a:ext cx="1107996" cy="369332"/>
          </a:xfrm>
          <a:prstGeom prst="rect">
            <a:avLst/>
          </a:prstGeom>
          <a:noFill/>
        </p:spPr>
        <p:txBody>
          <a:bodyPr wrap="none" rtlCol="0">
            <a:spAutoFit/>
          </a:bodyPr>
          <a:lstStyle/>
          <a:p>
            <a:pPr algn="ctr" eaLnBrk="1" fontAlgn="auto" hangingPunct="1">
              <a:spcBef>
                <a:spcPts val="0"/>
              </a:spcBef>
              <a:spcAft>
                <a:spcPts val="0"/>
              </a:spcAft>
              <a:defRPr/>
            </a:pPr>
            <a:r>
              <a:rPr lang="en-GB" sz="900" b="0" dirty="0">
                <a:solidFill>
                  <a:srgbClr val="000000"/>
                </a:solidFill>
                <a:latin typeface="Calibri (body)"/>
              </a:rPr>
              <a:t>HR: 0.423</a:t>
            </a:r>
          </a:p>
          <a:p>
            <a:pPr algn="ctr" eaLnBrk="1" fontAlgn="auto" hangingPunct="1">
              <a:spcBef>
                <a:spcPts val="0"/>
              </a:spcBef>
              <a:spcAft>
                <a:spcPts val="0"/>
              </a:spcAft>
              <a:defRPr/>
            </a:pPr>
            <a:r>
              <a:rPr lang="en-GB" sz="900" b="0" dirty="0">
                <a:solidFill>
                  <a:srgbClr val="000000"/>
                </a:solidFill>
                <a:latin typeface="Calibri (body)"/>
              </a:rPr>
              <a:t>95% CI: 0.276-0.650</a:t>
            </a:r>
            <a:endParaRPr lang="en-US" sz="900" b="0" dirty="0">
              <a:solidFill>
                <a:srgbClr val="000000"/>
              </a:solidFill>
              <a:latin typeface="Calibri (body)"/>
            </a:endParaRPr>
          </a:p>
        </p:txBody>
      </p:sp>
      <p:sp>
        <p:nvSpPr>
          <p:cNvPr id="1167" name="TextBox 1166">
            <a:extLst>
              <a:ext uri="{FF2B5EF4-FFF2-40B4-BE49-F238E27FC236}">
                <a16:creationId xmlns:a16="http://schemas.microsoft.com/office/drawing/2014/main" id="{B2AEC0CA-B56E-59C7-3EE2-9E7FB90B7C86}"/>
              </a:ext>
            </a:extLst>
          </p:cNvPr>
          <p:cNvSpPr txBox="1"/>
          <p:nvPr/>
        </p:nvSpPr>
        <p:spPr>
          <a:xfrm>
            <a:off x="8562016" y="2808941"/>
            <a:ext cx="1107996" cy="369332"/>
          </a:xfrm>
          <a:prstGeom prst="rect">
            <a:avLst/>
          </a:prstGeom>
          <a:noFill/>
        </p:spPr>
        <p:txBody>
          <a:bodyPr wrap="none" rtlCol="0">
            <a:spAutoFit/>
          </a:bodyPr>
          <a:lstStyle/>
          <a:p>
            <a:pPr algn="ctr" eaLnBrk="1" fontAlgn="auto" hangingPunct="1">
              <a:spcBef>
                <a:spcPts val="0"/>
              </a:spcBef>
              <a:spcAft>
                <a:spcPts val="0"/>
              </a:spcAft>
              <a:defRPr/>
            </a:pPr>
            <a:r>
              <a:rPr lang="en-GB" sz="900" b="0" dirty="0">
                <a:solidFill>
                  <a:srgbClr val="000000"/>
                </a:solidFill>
                <a:latin typeface="Calibri (body)"/>
              </a:rPr>
              <a:t>HR: </a:t>
            </a:r>
            <a:r>
              <a:rPr lang="en-US" sz="900" b="0" dirty="0">
                <a:solidFill>
                  <a:srgbClr val="000000"/>
                </a:solidFill>
                <a:latin typeface="Calibri (body)"/>
              </a:rPr>
              <a:t>1.059</a:t>
            </a:r>
            <a:endParaRPr lang="en-GB" sz="900" b="0" dirty="0">
              <a:solidFill>
                <a:srgbClr val="000000"/>
              </a:solidFill>
              <a:latin typeface="Calibri (body)"/>
            </a:endParaRPr>
          </a:p>
          <a:p>
            <a:pPr algn="ctr" eaLnBrk="1" fontAlgn="auto" hangingPunct="1">
              <a:spcBef>
                <a:spcPts val="0"/>
              </a:spcBef>
              <a:spcAft>
                <a:spcPts val="0"/>
              </a:spcAft>
              <a:defRPr/>
            </a:pPr>
            <a:r>
              <a:rPr lang="en-GB" sz="900" b="0" dirty="0">
                <a:solidFill>
                  <a:srgbClr val="000000"/>
                </a:solidFill>
                <a:latin typeface="Calibri (body)"/>
              </a:rPr>
              <a:t>95% CI: </a:t>
            </a:r>
            <a:r>
              <a:rPr lang="en-US" sz="900" b="0" dirty="0">
                <a:solidFill>
                  <a:srgbClr val="000000"/>
                </a:solidFill>
                <a:latin typeface="Calibri (body)"/>
              </a:rPr>
              <a:t>0.688-1.630</a:t>
            </a:r>
          </a:p>
        </p:txBody>
      </p:sp>
      <p:grpSp>
        <p:nvGrpSpPr>
          <p:cNvPr id="1168" name="Group 1167">
            <a:extLst>
              <a:ext uri="{FF2B5EF4-FFF2-40B4-BE49-F238E27FC236}">
                <a16:creationId xmlns:a16="http://schemas.microsoft.com/office/drawing/2014/main" id="{1A3F7EF3-CEC0-6109-E265-60C4ABF3A98B}"/>
              </a:ext>
            </a:extLst>
          </p:cNvPr>
          <p:cNvGrpSpPr/>
          <p:nvPr/>
        </p:nvGrpSpPr>
        <p:grpSpPr>
          <a:xfrm>
            <a:off x="2123187" y="5302418"/>
            <a:ext cx="3831160" cy="382412"/>
            <a:chOff x="2123187" y="4964961"/>
            <a:chExt cx="3831160" cy="382412"/>
          </a:xfrm>
        </p:grpSpPr>
        <p:sp>
          <p:nvSpPr>
            <p:cNvPr id="1169" name="TextBox 1168">
              <a:extLst>
                <a:ext uri="{FF2B5EF4-FFF2-40B4-BE49-F238E27FC236}">
                  <a16:creationId xmlns:a16="http://schemas.microsoft.com/office/drawing/2014/main" id="{DAF25AE9-3566-B4C0-ECE0-077629829B06}"/>
                </a:ext>
              </a:extLst>
            </p:cNvPr>
            <p:cNvSpPr txBox="1"/>
            <p:nvPr/>
          </p:nvSpPr>
          <p:spPr>
            <a:xfrm>
              <a:off x="2608829"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233 (0)</a:t>
              </a:r>
            </a:p>
          </p:txBody>
        </p:sp>
        <p:sp>
          <p:nvSpPr>
            <p:cNvPr id="1170" name="TextBox 1169">
              <a:extLst>
                <a:ext uri="{FF2B5EF4-FFF2-40B4-BE49-F238E27FC236}">
                  <a16:creationId xmlns:a16="http://schemas.microsoft.com/office/drawing/2014/main" id="{6F7B3CB4-E731-E8C5-57C1-1D477F92A9D8}"/>
                </a:ext>
              </a:extLst>
            </p:cNvPr>
            <p:cNvSpPr txBox="1"/>
            <p:nvPr/>
          </p:nvSpPr>
          <p:spPr>
            <a:xfrm>
              <a:off x="2839533" y="5134390"/>
              <a:ext cx="258084"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200 (27)</a:t>
              </a:r>
            </a:p>
          </p:txBody>
        </p:sp>
        <p:sp>
          <p:nvSpPr>
            <p:cNvPr id="1171" name="TextBox 1170">
              <a:extLst>
                <a:ext uri="{FF2B5EF4-FFF2-40B4-BE49-F238E27FC236}">
                  <a16:creationId xmlns:a16="http://schemas.microsoft.com/office/drawing/2014/main" id="{D31527F9-28B5-8128-A689-EB9A9D9BEFAE}"/>
                </a:ext>
              </a:extLst>
            </p:cNvPr>
            <p:cNvSpPr txBox="1"/>
            <p:nvPr/>
          </p:nvSpPr>
          <p:spPr>
            <a:xfrm>
              <a:off x="3100162" y="5134390"/>
              <a:ext cx="258084"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169 (56)</a:t>
              </a:r>
            </a:p>
          </p:txBody>
        </p:sp>
        <p:sp>
          <p:nvSpPr>
            <p:cNvPr id="1172" name="TextBox 1171">
              <a:extLst>
                <a:ext uri="{FF2B5EF4-FFF2-40B4-BE49-F238E27FC236}">
                  <a16:creationId xmlns:a16="http://schemas.microsoft.com/office/drawing/2014/main" id="{A9EAC9F4-6A07-887C-29E7-41FE2CFFCE25}"/>
                </a:ext>
              </a:extLst>
            </p:cNvPr>
            <p:cNvSpPr txBox="1"/>
            <p:nvPr/>
          </p:nvSpPr>
          <p:spPr>
            <a:xfrm>
              <a:off x="3355893" y="5134390"/>
              <a:ext cx="258084"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129 (95)</a:t>
              </a:r>
            </a:p>
          </p:txBody>
        </p:sp>
        <p:sp>
          <p:nvSpPr>
            <p:cNvPr id="1173" name="TextBox 1172">
              <a:extLst>
                <a:ext uri="{FF2B5EF4-FFF2-40B4-BE49-F238E27FC236}">
                  <a16:creationId xmlns:a16="http://schemas.microsoft.com/office/drawing/2014/main" id="{1DB2D8CD-9052-7FDB-F9B9-BD86B344BEF4}"/>
                </a:ext>
              </a:extLst>
            </p:cNvPr>
            <p:cNvSpPr txBox="1"/>
            <p:nvPr/>
          </p:nvSpPr>
          <p:spPr>
            <a:xfrm>
              <a:off x="3604805" y="5134390"/>
              <a:ext cx="296556"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102 (114)</a:t>
              </a:r>
            </a:p>
          </p:txBody>
        </p:sp>
        <p:sp>
          <p:nvSpPr>
            <p:cNvPr id="1174" name="TextBox 1173">
              <a:extLst>
                <a:ext uri="{FF2B5EF4-FFF2-40B4-BE49-F238E27FC236}">
                  <a16:creationId xmlns:a16="http://schemas.microsoft.com/office/drawing/2014/main" id="{A5D3B42B-CA9F-F478-82C1-FF72E77FED3A}"/>
                </a:ext>
              </a:extLst>
            </p:cNvPr>
            <p:cNvSpPr txBox="1"/>
            <p:nvPr/>
          </p:nvSpPr>
          <p:spPr>
            <a:xfrm>
              <a:off x="3902918" y="5134390"/>
              <a:ext cx="258084"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76 (131)</a:t>
              </a:r>
            </a:p>
          </p:txBody>
        </p:sp>
        <p:sp>
          <p:nvSpPr>
            <p:cNvPr id="1175" name="TextBox 1174">
              <a:extLst>
                <a:ext uri="{FF2B5EF4-FFF2-40B4-BE49-F238E27FC236}">
                  <a16:creationId xmlns:a16="http://schemas.microsoft.com/office/drawing/2014/main" id="{1BA44502-C4C1-7F4D-B86A-D791578B2E5A}"/>
                </a:ext>
              </a:extLst>
            </p:cNvPr>
            <p:cNvSpPr txBox="1"/>
            <p:nvPr/>
          </p:nvSpPr>
          <p:spPr>
            <a:xfrm>
              <a:off x="4154868" y="5134390"/>
              <a:ext cx="258084"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49 (146)</a:t>
              </a:r>
            </a:p>
          </p:txBody>
        </p:sp>
        <p:sp>
          <p:nvSpPr>
            <p:cNvPr id="1176" name="TextBox 1175">
              <a:extLst>
                <a:ext uri="{FF2B5EF4-FFF2-40B4-BE49-F238E27FC236}">
                  <a16:creationId xmlns:a16="http://schemas.microsoft.com/office/drawing/2014/main" id="{E4B9E9DD-D313-8834-6EA0-F3F01D4CBADB}"/>
                </a:ext>
              </a:extLst>
            </p:cNvPr>
            <p:cNvSpPr txBox="1"/>
            <p:nvPr/>
          </p:nvSpPr>
          <p:spPr>
            <a:xfrm>
              <a:off x="4425065" y="5134390"/>
              <a:ext cx="258084"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39 (150)</a:t>
              </a:r>
            </a:p>
          </p:txBody>
        </p:sp>
        <p:sp>
          <p:nvSpPr>
            <p:cNvPr id="1177" name="TextBox 1176">
              <a:extLst>
                <a:ext uri="{FF2B5EF4-FFF2-40B4-BE49-F238E27FC236}">
                  <a16:creationId xmlns:a16="http://schemas.microsoft.com/office/drawing/2014/main" id="{25969659-95A1-FC6F-4A94-B19306ADDD57}"/>
                </a:ext>
              </a:extLst>
            </p:cNvPr>
            <p:cNvSpPr txBox="1"/>
            <p:nvPr/>
          </p:nvSpPr>
          <p:spPr>
            <a:xfrm>
              <a:off x="4684249" y="5134390"/>
              <a:ext cx="258084"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28 (158)</a:t>
              </a:r>
            </a:p>
          </p:txBody>
        </p:sp>
        <p:sp>
          <p:nvSpPr>
            <p:cNvPr id="1178" name="TextBox 1177">
              <a:extLst>
                <a:ext uri="{FF2B5EF4-FFF2-40B4-BE49-F238E27FC236}">
                  <a16:creationId xmlns:a16="http://schemas.microsoft.com/office/drawing/2014/main" id="{DCCA097B-6B49-564B-E5DF-DD308F485F01}"/>
                </a:ext>
              </a:extLst>
            </p:cNvPr>
            <p:cNvSpPr txBox="1"/>
            <p:nvPr/>
          </p:nvSpPr>
          <p:spPr>
            <a:xfrm>
              <a:off x="4944318" y="5134390"/>
              <a:ext cx="258084"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15 (163)</a:t>
              </a:r>
            </a:p>
          </p:txBody>
        </p:sp>
        <p:sp>
          <p:nvSpPr>
            <p:cNvPr id="1179" name="TextBox 1178">
              <a:extLst>
                <a:ext uri="{FF2B5EF4-FFF2-40B4-BE49-F238E27FC236}">
                  <a16:creationId xmlns:a16="http://schemas.microsoft.com/office/drawing/2014/main" id="{6BB38355-414D-5F5F-041E-4D222824455A}"/>
                </a:ext>
              </a:extLst>
            </p:cNvPr>
            <p:cNvSpPr txBox="1"/>
            <p:nvPr/>
          </p:nvSpPr>
          <p:spPr>
            <a:xfrm>
              <a:off x="5218679"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5 (167)</a:t>
              </a:r>
            </a:p>
          </p:txBody>
        </p:sp>
        <p:sp>
          <p:nvSpPr>
            <p:cNvPr id="1180" name="TextBox 1179">
              <a:extLst>
                <a:ext uri="{FF2B5EF4-FFF2-40B4-BE49-F238E27FC236}">
                  <a16:creationId xmlns:a16="http://schemas.microsoft.com/office/drawing/2014/main" id="{AB4912D9-EABE-E0FA-E78E-229887C7096B}"/>
                </a:ext>
              </a:extLst>
            </p:cNvPr>
            <p:cNvSpPr txBox="1"/>
            <p:nvPr/>
          </p:nvSpPr>
          <p:spPr>
            <a:xfrm>
              <a:off x="2185401" y="5135978"/>
              <a:ext cx="312586"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1"/>
                  </a:solidFill>
                  <a:latin typeface="Calibri (body)"/>
                </a:rPr>
                <a:t>Rucaparib</a:t>
              </a:r>
            </a:p>
          </p:txBody>
        </p:sp>
        <p:sp>
          <p:nvSpPr>
            <p:cNvPr id="1181" name="TextBox 1180">
              <a:extLst>
                <a:ext uri="{FF2B5EF4-FFF2-40B4-BE49-F238E27FC236}">
                  <a16:creationId xmlns:a16="http://schemas.microsoft.com/office/drawing/2014/main" id="{65C46960-18C2-D90E-C531-70CC1E42A941}"/>
                </a:ext>
              </a:extLst>
            </p:cNvPr>
            <p:cNvSpPr txBox="1"/>
            <p:nvPr/>
          </p:nvSpPr>
          <p:spPr>
            <a:xfrm>
              <a:off x="2185401" y="4964961"/>
              <a:ext cx="740587" cy="138499"/>
            </a:xfrm>
            <a:prstGeom prst="rect">
              <a:avLst/>
            </a:prstGeom>
            <a:noFill/>
            <a:ln>
              <a:noFill/>
            </a:ln>
          </p:spPr>
          <p:txBody>
            <a:bodyPr wrap="none" lIns="0" tIns="0" rIns="0" bIns="0" rtlCol="0">
              <a:spAutoFit/>
            </a:bodyPr>
            <a:lstStyle/>
            <a:p>
              <a:pPr eaLnBrk="1" fontAlgn="auto" hangingPunct="1">
                <a:spcBef>
                  <a:spcPts val="0"/>
                </a:spcBef>
                <a:spcAft>
                  <a:spcPts val="0"/>
                </a:spcAft>
                <a:defRPr/>
              </a:pPr>
              <a:r>
                <a:rPr lang="en-US" sz="900" dirty="0">
                  <a:solidFill>
                    <a:srgbClr val="000000"/>
                  </a:solidFill>
                  <a:latin typeface="Calibri (body)"/>
                </a:rPr>
                <a:t>Patients at Risk</a:t>
              </a:r>
            </a:p>
          </p:txBody>
        </p:sp>
        <p:sp>
          <p:nvSpPr>
            <p:cNvPr id="1182" name="TextBox 1181">
              <a:extLst>
                <a:ext uri="{FF2B5EF4-FFF2-40B4-BE49-F238E27FC236}">
                  <a16:creationId xmlns:a16="http://schemas.microsoft.com/office/drawing/2014/main" id="{91322B34-93A9-E391-C8CB-66739E7954EB}"/>
                </a:ext>
              </a:extLst>
            </p:cNvPr>
            <p:cNvSpPr txBox="1"/>
            <p:nvPr/>
          </p:nvSpPr>
          <p:spPr>
            <a:xfrm>
              <a:off x="2628066"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36 (0)</a:t>
              </a:r>
            </a:p>
          </p:txBody>
        </p:sp>
        <p:sp>
          <p:nvSpPr>
            <p:cNvPr id="1183" name="TextBox 1182">
              <a:extLst>
                <a:ext uri="{FF2B5EF4-FFF2-40B4-BE49-F238E27FC236}">
                  <a16:creationId xmlns:a16="http://schemas.microsoft.com/office/drawing/2014/main" id="{07248BD8-041B-9A69-EDA3-1CA92F6889B5}"/>
                </a:ext>
              </a:extLst>
            </p:cNvPr>
            <p:cNvSpPr txBox="1"/>
            <p:nvPr/>
          </p:nvSpPr>
          <p:spPr>
            <a:xfrm>
              <a:off x="2885240"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24 (8)</a:t>
              </a:r>
            </a:p>
          </p:txBody>
        </p:sp>
        <p:sp>
          <p:nvSpPr>
            <p:cNvPr id="1184" name="TextBox 1183">
              <a:extLst>
                <a:ext uri="{FF2B5EF4-FFF2-40B4-BE49-F238E27FC236}">
                  <a16:creationId xmlns:a16="http://schemas.microsoft.com/office/drawing/2014/main" id="{51F721F6-D055-0B07-0A41-089B6B83F5D0}"/>
                </a:ext>
              </a:extLst>
            </p:cNvPr>
            <p:cNvSpPr txBox="1"/>
            <p:nvPr/>
          </p:nvSpPr>
          <p:spPr>
            <a:xfrm>
              <a:off x="3129528"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15 (17)</a:t>
              </a:r>
            </a:p>
          </p:txBody>
        </p:sp>
        <p:sp>
          <p:nvSpPr>
            <p:cNvPr id="1185" name="TextBox 1184">
              <a:extLst>
                <a:ext uri="{FF2B5EF4-FFF2-40B4-BE49-F238E27FC236}">
                  <a16:creationId xmlns:a16="http://schemas.microsoft.com/office/drawing/2014/main" id="{5AC158AA-37C8-2630-371B-20218A540734}"/>
                </a:ext>
              </a:extLst>
            </p:cNvPr>
            <p:cNvSpPr txBox="1"/>
            <p:nvPr/>
          </p:nvSpPr>
          <p:spPr>
            <a:xfrm>
              <a:off x="3386704"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11 (21)</a:t>
              </a:r>
            </a:p>
          </p:txBody>
        </p:sp>
        <p:sp>
          <p:nvSpPr>
            <p:cNvPr id="1186" name="TextBox 1185">
              <a:extLst>
                <a:ext uri="{FF2B5EF4-FFF2-40B4-BE49-F238E27FC236}">
                  <a16:creationId xmlns:a16="http://schemas.microsoft.com/office/drawing/2014/main" id="{70894666-2AC6-3ADE-C93E-67717BE4979A}"/>
                </a:ext>
              </a:extLst>
            </p:cNvPr>
            <p:cNvSpPr txBox="1"/>
            <p:nvPr/>
          </p:nvSpPr>
          <p:spPr>
            <a:xfrm>
              <a:off x="3672640"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9 (22)</a:t>
              </a:r>
            </a:p>
          </p:txBody>
        </p:sp>
        <p:sp>
          <p:nvSpPr>
            <p:cNvPr id="1187" name="TextBox 1186">
              <a:extLst>
                <a:ext uri="{FF2B5EF4-FFF2-40B4-BE49-F238E27FC236}">
                  <a16:creationId xmlns:a16="http://schemas.microsoft.com/office/drawing/2014/main" id="{2D2C1A1D-195C-248C-AA62-B4CF04F992E9}"/>
                </a:ext>
              </a:extLst>
            </p:cNvPr>
            <p:cNvSpPr txBox="1"/>
            <p:nvPr/>
          </p:nvSpPr>
          <p:spPr>
            <a:xfrm>
              <a:off x="3929815"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8 (22)</a:t>
              </a:r>
            </a:p>
          </p:txBody>
        </p:sp>
        <p:sp>
          <p:nvSpPr>
            <p:cNvPr id="1188" name="TextBox 1187">
              <a:extLst>
                <a:ext uri="{FF2B5EF4-FFF2-40B4-BE49-F238E27FC236}">
                  <a16:creationId xmlns:a16="http://schemas.microsoft.com/office/drawing/2014/main" id="{EFE5C84B-E206-107F-27C2-EFA9DCC2D3F0}"/>
                </a:ext>
              </a:extLst>
            </p:cNvPr>
            <p:cNvSpPr txBox="1"/>
            <p:nvPr/>
          </p:nvSpPr>
          <p:spPr>
            <a:xfrm>
              <a:off x="4193340"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 (24)</a:t>
              </a:r>
            </a:p>
          </p:txBody>
        </p:sp>
        <p:sp>
          <p:nvSpPr>
            <p:cNvPr id="1189" name="TextBox 1188">
              <a:extLst>
                <a:ext uri="{FF2B5EF4-FFF2-40B4-BE49-F238E27FC236}">
                  <a16:creationId xmlns:a16="http://schemas.microsoft.com/office/drawing/2014/main" id="{73EAB8EB-DAA8-84FF-9E01-332BD0BD68C3}"/>
                </a:ext>
              </a:extLst>
            </p:cNvPr>
            <p:cNvSpPr txBox="1"/>
            <p:nvPr/>
          </p:nvSpPr>
          <p:spPr>
            <a:xfrm>
              <a:off x="4450515"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 (25)</a:t>
              </a:r>
            </a:p>
          </p:txBody>
        </p:sp>
        <p:sp>
          <p:nvSpPr>
            <p:cNvPr id="1190" name="TextBox 1189">
              <a:extLst>
                <a:ext uri="{FF2B5EF4-FFF2-40B4-BE49-F238E27FC236}">
                  <a16:creationId xmlns:a16="http://schemas.microsoft.com/office/drawing/2014/main" id="{CBB11681-B09E-077E-503E-DC8993E7E104}"/>
                </a:ext>
              </a:extLst>
            </p:cNvPr>
            <p:cNvSpPr txBox="1"/>
            <p:nvPr/>
          </p:nvSpPr>
          <p:spPr>
            <a:xfrm>
              <a:off x="4714040"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0 (26)</a:t>
              </a:r>
            </a:p>
          </p:txBody>
        </p:sp>
        <p:sp>
          <p:nvSpPr>
            <p:cNvPr id="1191" name="TextBox 1190">
              <a:extLst>
                <a:ext uri="{FF2B5EF4-FFF2-40B4-BE49-F238E27FC236}">
                  <a16:creationId xmlns:a16="http://schemas.microsoft.com/office/drawing/2014/main" id="{9AF41FF6-90A5-0EC3-D702-EF5739EE8D65}"/>
                </a:ext>
              </a:extLst>
            </p:cNvPr>
            <p:cNvSpPr txBox="1"/>
            <p:nvPr/>
          </p:nvSpPr>
          <p:spPr>
            <a:xfrm>
              <a:off x="2123187" y="5255040"/>
              <a:ext cx="464871"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3"/>
                  </a:solidFill>
                  <a:latin typeface="Calibri (body)"/>
                </a:rPr>
                <a:t>Chemotherapy</a:t>
              </a:r>
            </a:p>
          </p:txBody>
        </p:sp>
        <p:sp>
          <p:nvSpPr>
            <p:cNvPr id="1192" name="TextBox 1191">
              <a:extLst>
                <a:ext uri="{FF2B5EF4-FFF2-40B4-BE49-F238E27FC236}">
                  <a16:creationId xmlns:a16="http://schemas.microsoft.com/office/drawing/2014/main" id="{42358001-8EBE-AA0B-A005-1F0F1FC3824B}"/>
                </a:ext>
              </a:extLst>
            </p:cNvPr>
            <p:cNvSpPr txBox="1"/>
            <p:nvPr/>
          </p:nvSpPr>
          <p:spPr>
            <a:xfrm>
              <a:off x="5478122" y="5135207"/>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 (167)</a:t>
              </a:r>
            </a:p>
          </p:txBody>
        </p:sp>
        <p:sp>
          <p:nvSpPr>
            <p:cNvPr id="1193" name="TextBox 1192">
              <a:extLst>
                <a:ext uri="{FF2B5EF4-FFF2-40B4-BE49-F238E27FC236}">
                  <a16:creationId xmlns:a16="http://schemas.microsoft.com/office/drawing/2014/main" id="{7B9E8252-232E-1576-4819-0379947F92BE}"/>
                </a:ext>
              </a:extLst>
            </p:cNvPr>
            <p:cNvSpPr txBox="1"/>
            <p:nvPr/>
          </p:nvSpPr>
          <p:spPr>
            <a:xfrm>
              <a:off x="5734735" y="5131068"/>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0 (167)</a:t>
              </a:r>
            </a:p>
          </p:txBody>
        </p:sp>
      </p:grpSp>
      <p:grpSp>
        <p:nvGrpSpPr>
          <p:cNvPr id="1194" name="Group 4">
            <a:extLst>
              <a:ext uri="{FF2B5EF4-FFF2-40B4-BE49-F238E27FC236}">
                <a16:creationId xmlns:a16="http://schemas.microsoft.com/office/drawing/2014/main" id="{FDD019F7-C291-7411-BB09-18C10B51DDBE}"/>
              </a:ext>
            </a:extLst>
          </p:cNvPr>
          <p:cNvGrpSpPr>
            <a:grpSpLocks noChangeAspect="1"/>
          </p:cNvGrpSpPr>
          <p:nvPr/>
        </p:nvGrpSpPr>
        <p:grpSpPr bwMode="auto">
          <a:xfrm>
            <a:off x="2708721" y="2308188"/>
            <a:ext cx="3090710" cy="2368483"/>
            <a:chOff x="481" y="1244"/>
            <a:chExt cx="1960" cy="1494"/>
          </a:xfrm>
        </p:grpSpPr>
        <p:sp>
          <p:nvSpPr>
            <p:cNvPr id="1195" name="Freeform 5">
              <a:extLst>
                <a:ext uri="{FF2B5EF4-FFF2-40B4-BE49-F238E27FC236}">
                  <a16:creationId xmlns:a16="http://schemas.microsoft.com/office/drawing/2014/main" id="{04B7FCDB-B530-162A-0526-F67B58B653DB}"/>
                </a:ext>
              </a:extLst>
            </p:cNvPr>
            <p:cNvSpPr>
              <a:spLocks/>
            </p:cNvSpPr>
            <p:nvPr/>
          </p:nvSpPr>
          <p:spPr bwMode="auto">
            <a:xfrm>
              <a:off x="2423" y="2701"/>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6" name="Freeform 6">
              <a:extLst>
                <a:ext uri="{FF2B5EF4-FFF2-40B4-BE49-F238E27FC236}">
                  <a16:creationId xmlns:a16="http://schemas.microsoft.com/office/drawing/2014/main" id="{DF8D66A5-B09A-A740-2A5B-4109AF6343BD}"/>
                </a:ext>
              </a:extLst>
            </p:cNvPr>
            <p:cNvSpPr>
              <a:spLocks/>
            </p:cNvSpPr>
            <p:nvPr/>
          </p:nvSpPr>
          <p:spPr bwMode="auto">
            <a:xfrm>
              <a:off x="2404" y="271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7" name="Freeform 7">
              <a:extLst>
                <a:ext uri="{FF2B5EF4-FFF2-40B4-BE49-F238E27FC236}">
                  <a16:creationId xmlns:a16="http://schemas.microsoft.com/office/drawing/2014/main" id="{5412BB12-37AB-4D4B-52FF-4D61B453FFDE}"/>
                </a:ext>
              </a:extLst>
            </p:cNvPr>
            <p:cNvSpPr>
              <a:spLocks/>
            </p:cNvSpPr>
            <p:nvPr/>
          </p:nvSpPr>
          <p:spPr bwMode="auto">
            <a:xfrm>
              <a:off x="2247" y="2701"/>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8" name="Freeform 8">
              <a:extLst>
                <a:ext uri="{FF2B5EF4-FFF2-40B4-BE49-F238E27FC236}">
                  <a16:creationId xmlns:a16="http://schemas.microsoft.com/office/drawing/2014/main" id="{0F3B598D-B113-B2C2-080E-B5F055B134DA}"/>
                </a:ext>
              </a:extLst>
            </p:cNvPr>
            <p:cNvSpPr>
              <a:spLocks/>
            </p:cNvSpPr>
            <p:nvPr/>
          </p:nvSpPr>
          <p:spPr bwMode="auto">
            <a:xfrm>
              <a:off x="2228" y="271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9" name="Freeform 9">
              <a:extLst>
                <a:ext uri="{FF2B5EF4-FFF2-40B4-BE49-F238E27FC236}">
                  <a16:creationId xmlns:a16="http://schemas.microsoft.com/office/drawing/2014/main" id="{AAFC31A3-4133-DC39-6501-F427DB398274}"/>
                </a:ext>
              </a:extLst>
            </p:cNvPr>
            <p:cNvSpPr>
              <a:spLocks/>
            </p:cNvSpPr>
            <p:nvPr/>
          </p:nvSpPr>
          <p:spPr bwMode="auto">
            <a:xfrm>
              <a:off x="2238" y="2701"/>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0" name="Freeform 10">
              <a:extLst>
                <a:ext uri="{FF2B5EF4-FFF2-40B4-BE49-F238E27FC236}">
                  <a16:creationId xmlns:a16="http://schemas.microsoft.com/office/drawing/2014/main" id="{40DBC456-13F4-22C3-3F15-840A6561AB1A}"/>
                </a:ext>
              </a:extLst>
            </p:cNvPr>
            <p:cNvSpPr>
              <a:spLocks/>
            </p:cNvSpPr>
            <p:nvPr/>
          </p:nvSpPr>
          <p:spPr bwMode="auto">
            <a:xfrm>
              <a:off x="2220" y="271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1" name="Freeform 11">
              <a:extLst>
                <a:ext uri="{FF2B5EF4-FFF2-40B4-BE49-F238E27FC236}">
                  <a16:creationId xmlns:a16="http://schemas.microsoft.com/office/drawing/2014/main" id="{2348F360-F93A-ADC7-74AC-453861CBF78C}"/>
                </a:ext>
              </a:extLst>
            </p:cNvPr>
            <p:cNvSpPr>
              <a:spLocks/>
            </p:cNvSpPr>
            <p:nvPr/>
          </p:nvSpPr>
          <p:spPr bwMode="auto">
            <a:xfrm>
              <a:off x="2225" y="2701"/>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2" name="Freeform 12">
              <a:extLst>
                <a:ext uri="{FF2B5EF4-FFF2-40B4-BE49-F238E27FC236}">
                  <a16:creationId xmlns:a16="http://schemas.microsoft.com/office/drawing/2014/main" id="{C0560EEE-3367-BDA1-E98E-CEE5CE31225D}"/>
                </a:ext>
              </a:extLst>
            </p:cNvPr>
            <p:cNvSpPr>
              <a:spLocks/>
            </p:cNvSpPr>
            <p:nvPr/>
          </p:nvSpPr>
          <p:spPr bwMode="auto">
            <a:xfrm>
              <a:off x="2206" y="271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3" name="Freeform 13">
              <a:extLst>
                <a:ext uri="{FF2B5EF4-FFF2-40B4-BE49-F238E27FC236}">
                  <a16:creationId xmlns:a16="http://schemas.microsoft.com/office/drawing/2014/main" id="{5639DBD4-B4B2-D3EC-2E8B-EF790717A662}"/>
                </a:ext>
              </a:extLst>
            </p:cNvPr>
            <p:cNvSpPr>
              <a:spLocks/>
            </p:cNvSpPr>
            <p:nvPr/>
          </p:nvSpPr>
          <p:spPr bwMode="auto">
            <a:xfrm>
              <a:off x="2190" y="2701"/>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4" name="Freeform 14">
              <a:extLst>
                <a:ext uri="{FF2B5EF4-FFF2-40B4-BE49-F238E27FC236}">
                  <a16:creationId xmlns:a16="http://schemas.microsoft.com/office/drawing/2014/main" id="{22E445D9-3D05-92CE-D4D6-C8EDBA15CC54}"/>
                </a:ext>
              </a:extLst>
            </p:cNvPr>
            <p:cNvSpPr>
              <a:spLocks/>
            </p:cNvSpPr>
            <p:nvPr/>
          </p:nvSpPr>
          <p:spPr bwMode="auto">
            <a:xfrm>
              <a:off x="2172" y="271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5" name="Freeform 15">
              <a:extLst>
                <a:ext uri="{FF2B5EF4-FFF2-40B4-BE49-F238E27FC236}">
                  <a16:creationId xmlns:a16="http://schemas.microsoft.com/office/drawing/2014/main" id="{C8C5027A-F81E-F845-C7C3-274BA61FE6DC}"/>
                </a:ext>
              </a:extLst>
            </p:cNvPr>
            <p:cNvSpPr>
              <a:spLocks/>
            </p:cNvSpPr>
            <p:nvPr/>
          </p:nvSpPr>
          <p:spPr bwMode="auto">
            <a:xfrm>
              <a:off x="2132" y="2701"/>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6" name="Freeform 16">
              <a:extLst>
                <a:ext uri="{FF2B5EF4-FFF2-40B4-BE49-F238E27FC236}">
                  <a16:creationId xmlns:a16="http://schemas.microsoft.com/office/drawing/2014/main" id="{356BCC32-E780-B3AF-C384-D4DFC02EF187}"/>
                </a:ext>
              </a:extLst>
            </p:cNvPr>
            <p:cNvSpPr>
              <a:spLocks/>
            </p:cNvSpPr>
            <p:nvPr/>
          </p:nvSpPr>
          <p:spPr bwMode="auto">
            <a:xfrm>
              <a:off x="2114" y="271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7" name="Freeform 17">
              <a:extLst>
                <a:ext uri="{FF2B5EF4-FFF2-40B4-BE49-F238E27FC236}">
                  <a16:creationId xmlns:a16="http://schemas.microsoft.com/office/drawing/2014/main" id="{7D1D7798-005F-C749-2F7D-27AB546FEF20}"/>
                </a:ext>
              </a:extLst>
            </p:cNvPr>
            <p:cNvSpPr>
              <a:spLocks/>
            </p:cNvSpPr>
            <p:nvPr/>
          </p:nvSpPr>
          <p:spPr bwMode="auto">
            <a:xfrm>
              <a:off x="2114" y="2701"/>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8" name="Freeform 18">
              <a:extLst>
                <a:ext uri="{FF2B5EF4-FFF2-40B4-BE49-F238E27FC236}">
                  <a16:creationId xmlns:a16="http://schemas.microsoft.com/office/drawing/2014/main" id="{34D41A98-FEC3-02F0-C933-31BF0D16FB9E}"/>
                </a:ext>
              </a:extLst>
            </p:cNvPr>
            <p:cNvSpPr>
              <a:spLocks/>
            </p:cNvSpPr>
            <p:nvPr/>
          </p:nvSpPr>
          <p:spPr bwMode="auto">
            <a:xfrm>
              <a:off x="2095" y="271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9" name="Freeform 19">
              <a:extLst>
                <a:ext uri="{FF2B5EF4-FFF2-40B4-BE49-F238E27FC236}">
                  <a16:creationId xmlns:a16="http://schemas.microsoft.com/office/drawing/2014/main" id="{B0B59527-BC36-58D1-2242-451F017B9253}"/>
                </a:ext>
              </a:extLst>
            </p:cNvPr>
            <p:cNvSpPr>
              <a:spLocks/>
            </p:cNvSpPr>
            <p:nvPr/>
          </p:nvSpPr>
          <p:spPr bwMode="auto">
            <a:xfrm>
              <a:off x="2101" y="267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0" name="Freeform 20">
              <a:extLst>
                <a:ext uri="{FF2B5EF4-FFF2-40B4-BE49-F238E27FC236}">
                  <a16:creationId xmlns:a16="http://schemas.microsoft.com/office/drawing/2014/main" id="{BD31A8B4-82A3-D820-1626-7711FBA89926}"/>
                </a:ext>
              </a:extLst>
            </p:cNvPr>
            <p:cNvSpPr>
              <a:spLocks/>
            </p:cNvSpPr>
            <p:nvPr/>
          </p:nvSpPr>
          <p:spPr bwMode="auto">
            <a:xfrm>
              <a:off x="2083" y="269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1" name="Freeform 21">
              <a:extLst>
                <a:ext uri="{FF2B5EF4-FFF2-40B4-BE49-F238E27FC236}">
                  <a16:creationId xmlns:a16="http://schemas.microsoft.com/office/drawing/2014/main" id="{EFC27CD3-D25B-3C58-5E03-CDA8163AD344}"/>
                </a:ext>
              </a:extLst>
            </p:cNvPr>
            <p:cNvSpPr>
              <a:spLocks/>
            </p:cNvSpPr>
            <p:nvPr/>
          </p:nvSpPr>
          <p:spPr bwMode="auto">
            <a:xfrm>
              <a:off x="2073" y="267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2" name="Freeform 22">
              <a:extLst>
                <a:ext uri="{FF2B5EF4-FFF2-40B4-BE49-F238E27FC236}">
                  <a16:creationId xmlns:a16="http://schemas.microsoft.com/office/drawing/2014/main" id="{8DC9DA45-3C67-BABC-4A03-5BCB8B4D588B}"/>
                </a:ext>
              </a:extLst>
            </p:cNvPr>
            <p:cNvSpPr>
              <a:spLocks/>
            </p:cNvSpPr>
            <p:nvPr/>
          </p:nvSpPr>
          <p:spPr bwMode="auto">
            <a:xfrm>
              <a:off x="2054" y="269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3" name="Freeform 23">
              <a:extLst>
                <a:ext uri="{FF2B5EF4-FFF2-40B4-BE49-F238E27FC236}">
                  <a16:creationId xmlns:a16="http://schemas.microsoft.com/office/drawing/2014/main" id="{2D0B911D-89F2-4C9A-0CDA-8E86E9397B69}"/>
                </a:ext>
              </a:extLst>
            </p:cNvPr>
            <p:cNvSpPr>
              <a:spLocks/>
            </p:cNvSpPr>
            <p:nvPr/>
          </p:nvSpPr>
          <p:spPr bwMode="auto">
            <a:xfrm>
              <a:off x="1994" y="265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4" name="Freeform 24">
              <a:extLst>
                <a:ext uri="{FF2B5EF4-FFF2-40B4-BE49-F238E27FC236}">
                  <a16:creationId xmlns:a16="http://schemas.microsoft.com/office/drawing/2014/main" id="{846BA862-B4DB-592D-61E6-4EC00A2C0557}"/>
                </a:ext>
              </a:extLst>
            </p:cNvPr>
            <p:cNvSpPr>
              <a:spLocks/>
            </p:cNvSpPr>
            <p:nvPr/>
          </p:nvSpPr>
          <p:spPr bwMode="auto">
            <a:xfrm>
              <a:off x="1975" y="266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5" name="Freeform 25">
              <a:extLst>
                <a:ext uri="{FF2B5EF4-FFF2-40B4-BE49-F238E27FC236}">
                  <a16:creationId xmlns:a16="http://schemas.microsoft.com/office/drawing/2014/main" id="{7DBFFF53-E481-B4DB-7CDD-97E40CAA1146}"/>
                </a:ext>
              </a:extLst>
            </p:cNvPr>
            <p:cNvSpPr>
              <a:spLocks/>
            </p:cNvSpPr>
            <p:nvPr/>
          </p:nvSpPr>
          <p:spPr bwMode="auto">
            <a:xfrm>
              <a:off x="1954" y="261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6" name="Freeform 26">
              <a:extLst>
                <a:ext uri="{FF2B5EF4-FFF2-40B4-BE49-F238E27FC236}">
                  <a16:creationId xmlns:a16="http://schemas.microsoft.com/office/drawing/2014/main" id="{A522EA23-2278-AB07-C640-CDE2FE494C1B}"/>
                </a:ext>
              </a:extLst>
            </p:cNvPr>
            <p:cNvSpPr>
              <a:spLocks/>
            </p:cNvSpPr>
            <p:nvPr/>
          </p:nvSpPr>
          <p:spPr bwMode="auto">
            <a:xfrm>
              <a:off x="1936" y="262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7" name="Freeform 27">
              <a:extLst>
                <a:ext uri="{FF2B5EF4-FFF2-40B4-BE49-F238E27FC236}">
                  <a16:creationId xmlns:a16="http://schemas.microsoft.com/office/drawing/2014/main" id="{75CBA100-B973-6AFB-69E4-84B131DD0F22}"/>
                </a:ext>
              </a:extLst>
            </p:cNvPr>
            <p:cNvSpPr>
              <a:spLocks/>
            </p:cNvSpPr>
            <p:nvPr/>
          </p:nvSpPr>
          <p:spPr bwMode="auto">
            <a:xfrm>
              <a:off x="1929" y="261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8" name="Freeform 28">
              <a:extLst>
                <a:ext uri="{FF2B5EF4-FFF2-40B4-BE49-F238E27FC236}">
                  <a16:creationId xmlns:a16="http://schemas.microsoft.com/office/drawing/2014/main" id="{0CC9E886-59C7-DD19-DDB3-5A93F499969D}"/>
                </a:ext>
              </a:extLst>
            </p:cNvPr>
            <p:cNvSpPr>
              <a:spLocks/>
            </p:cNvSpPr>
            <p:nvPr/>
          </p:nvSpPr>
          <p:spPr bwMode="auto">
            <a:xfrm>
              <a:off x="1910" y="262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9" name="Freeform 29">
              <a:extLst>
                <a:ext uri="{FF2B5EF4-FFF2-40B4-BE49-F238E27FC236}">
                  <a16:creationId xmlns:a16="http://schemas.microsoft.com/office/drawing/2014/main" id="{E4F4877D-DFDF-C189-00C2-C68482DA0710}"/>
                </a:ext>
              </a:extLst>
            </p:cNvPr>
            <p:cNvSpPr>
              <a:spLocks/>
            </p:cNvSpPr>
            <p:nvPr/>
          </p:nvSpPr>
          <p:spPr bwMode="auto">
            <a:xfrm>
              <a:off x="1914" y="261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0" name="Freeform 30">
              <a:extLst>
                <a:ext uri="{FF2B5EF4-FFF2-40B4-BE49-F238E27FC236}">
                  <a16:creationId xmlns:a16="http://schemas.microsoft.com/office/drawing/2014/main" id="{B623662A-EC32-21FB-9177-2B01AC5DFE7B}"/>
                </a:ext>
              </a:extLst>
            </p:cNvPr>
            <p:cNvSpPr>
              <a:spLocks/>
            </p:cNvSpPr>
            <p:nvPr/>
          </p:nvSpPr>
          <p:spPr bwMode="auto">
            <a:xfrm>
              <a:off x="1896" y="262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1" name="Freeform 31">
              <a:extLst>
                <a:ext uri="{FF2B5EF4-FFF2-40B4-BE49-F238E27FC236}">
                  <a16:creationId xmlns:a16="http://schemas.microsoft.com/office/drawing/2014/main" id="{858C60F7-C930-4E6D-A176-BD31BDE4AB6F}"/>
                </a:ext>
              </a:extLst>
            </p:cNvPr>
            <p:cNvSpPr>
              <a:spLocks/>
            </p:cNvSpPr>
            <p:nvPr/>
          </p:nvSpPr>
          <p:spPr bwMode="auto">
            <a:xfrm>
              <a:off x="1885" y="2593"/>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2" name="Freeform 32">
              <a:extLst>
                <a:ext uri="{FF2B5EF4-FFF2-40B4-BE49-F238E27FC236}">
                  <a16:creationId xmlns:a16="http://schemas.microsoft.com/office/drawing/2014/main" id="{6AA59BFF-9F26-4857-12DE-FE4BC27406B5}"/>
                </a:ext>
              </a:extLst>
            </p:cNvPr>
            <p:cNvSpPr>
              <a:spLocks/>
            </p:cNvSpPr>
            <p:nvPr/>
          </p:nvSpPr>
          <p:spPr bwMode="auto">
            <a:xfrm>
              <a:off x="1867" y="261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3" name="Freeform 33">
              <a:extLst>
                <a:ext uri="{FF2B5EF4-FFF2-40B4-BE49-F238E27FC236}">
                  <a16:creationId xmlns:a16="http://schemas.microsoft.com/office/drawing/2014/main" id="{64788AE4-CA2D-5EB6-36D0-8D316915C46D}"/>
                </a:ext>
              </a:extLst>
            </p:cNvPr>
            <p:cNvSpPr>
              <a:spLocks/>
            </p:cNvSpPr>
            <p:nvPr/>
          </p:nvSpPr>
          <p:spPr bwMode="auto">
            <a:xfrm>
              <a:off x="1879" y="2593"/>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4" name="Freeform 34">
              <a:extLst>
                <a:ext uri="{FF2B5EF4-FFF2-40B4-BE49-F238E27FC236}">
                  <a16:creationId xmlns:a16="http://schemas.microsoft.com/office/drawing/2014/main" id="{2A77782A-7BAB-9837-5101-A5DFD2E0D214}"/>
                </a:ext>
              </a:extLst>
            </p:cNvPr>
            <p:cNvSpPr>
              <a:spLocks/>
            </p:cNvSpPr>
            <p:nvPr/>
          </p:nvSpPr>
          <p:spPr bwMode="auto">
            <a:xfrm>
              <a:off x="1861" y="261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5" name="Freeform 35">
              <a:extLst>
                <a:ext uri="{FF2B5EF4-FFF2-40B4-BE49-F238E27FC236}">
                  <a16:creationId xmlns:a16="http://schemas.microsoft.com/office/drawing/2014/main" id="{FA5BF611-45BA-D4DE-0CBD-568DCD44BF0F}"/>
                </a:ext>
              </a:extLst>
            </p:cNvPr>
            <p:cNvSpPr>
              <a:spLocks/>
            </p:cNvSpPr>
            <p:nvPr/>
          </p:nvSpPr>
          <p:spPr bwMode="auto">
            <a:xfrm>
              <a:off x="1870" y="2578"/>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6" name="Freeform 36">
              <a:extLst>
                <a:ext uri="{FF2B5EF4-FFF2-40B4-BE49-F238E27FC236}">
                  <a16:creationId xmlns:a16="http://schemas.microsoft.com/office/drawing/2014/main" id="{09CBD2C1-BEA6-7075-FFBD-C04D40260757}"/>
                </a:ext>
              </a:extLst>
            </p:cNvPr>
            <p:cNvSpPr>
              <a:spLocks/>
            </p:cNvSpPr>
            <p:nvPr/>
          </p:nvSpPr>
          <p:spPr bwMode="auto">
            <a:xfrm>
              <a:off x="1852" y="259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7" name="Freeform 37">
              <a:extLst>
                <a:ext uri="{FF2B5EF4-FFF2-40B4-BE49-F238E27FC236}">
                  <a16:creationId xmlns:a16="http://schemas.microsoft.com/office/drawing/2014/main" id="{FDC3FD6D-12F6-6E14-E73F-2742C62D3412}"/>
                </a:ext>
              </a:extLst>
            </p:cNvPr>
            <p:cNvSpPr>
              <a:spLocks/>
            </p:cNvSpPr>
            <p:nvPr/>
          </p:nvSpPr>
          <p:spPr bwMode="auto">
            <a:xfrm>
              <a:off x="1848" y="2578"/>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8" name="Freeform 38">
              <a:extLst>
                <a:ext uri="{FF2B5EF4-FFF2-40B4-BE49-F238E27FC236}">
                  <a16:creationId xmlns:a16="http://schemas.microsoft.com/office/drawing/2014/main" id="{5C833242-AF5F-A4E4-12C3-B2516D29F2F4}"/>
                </a:ext>
              </a:extLst>
            </p:cNvPr>
            <p:cNvSpPr>
              <a:spLocks/>
            </p:cNvSpPr>
            <p:nvPr/>
          </p:nvSpPr>
          <p:spPr bwMode="auto">
            <a:xfrm>
              <a:off x="1830" y="259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9" name="Freeform 39">
              <a:extLst>
                <a:ext uri="{FF2B5EF4-FFF2-40B4-BE49-F238E27FC236}">
                  <a16:creationId xmlns:a16="http://schemas.microsoft.com/office/drawing/2014/main" id="{5CE36A61-9D8E-4D71-EE83-4EADA462511E}"/>
                </a:ext>
              </a:extLst>
            </p:cNvPr>
            <p:cNvSpPr>
              <a:spLocks/>
            </p:cNvSpPr>
            <p:nvPr/>
          </p:nvSpPr>
          <p:spPr bwMode="auto">
            <a:xfrm>
              <a:off x="1808" y="255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0" name="Freeform 40">
              <a:extLst>
                <a:ext uri="{FF2B5EF4-FFF2-40B4-BE49-F238E27FC236}">
                  <a16:creationId xmlns:a16="http://schemas.microsoft.com/office/drawing/2014/main" id="{F028998B-F505-C6BD-03A6-67428435D8A5}"/>
                </a:ext>
              </a:extLst>
            </p:cNvPr>
            <p:cNvSpPr>
              <a:spLocks/>
            </p:cNvSpPr>
            <p:nvPr/>
          </p:nvSpPr>
          <p:spPr bwMode="auto">
            <a:xfrm>
              <a:off x="1789" y="2569"/>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1" name="Freeform 41">
              <a:extLst>
                <a:ext uri="{FF2B5EF4-FFF2-40B4-BE49-F238E27FC236}">
                  <a16:creationId xmlns:a16="http://schemas.microsoft.com/office/drawing/2014/main" id="{DD4B17AC-214C-70B0-12B6-C90E983BAE2C}"/>
                </a:ext>
              </a:extLst>
            </p:cNvPr>
            <p:cNvSpPr>
              <a:spLocks/>
            </p:cNvSpPr>
            <p:nvPr/>
          </p:nvSpPr>
          <p:spPr bwMode="auto">
            <a:xfrm>
              <a:off x="1688" y="245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2" name="Freeform 42">
              <a:extLst>
                <a:ext uri="{FF2B5EF4-FFF2-40B4-BE49-F238E27FC236}">
                  <a16:creationId xmlns:a16="http://schemas.microsoft.com/office/drawing/2014/main" id="{E061D8E2-A210-5500-A51D-2DBCBF47B2F6}"/>
                </a:ext>
              </a:extLst>
            </p:cNvPr>
            <p:cNvSpPr>
              <a:spLocks/>
            </p:cNvSpPr>
            <p:nvPr/>
          </p:nvSpPr>
          <p:spPr bwMode="auto">
            <a:xfrm>
              <a:off x="1670" y="247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3" name="Freeform 43">
              <a:extLst>
                <a:ext uri="{FF2B5EF4-FFF2-40B4-BE49-F238E27FC236}">
                  <a16:creationId xmlns:a16="http://schemas.microsoft.com/office/drawing/2014/main" id="{740FB62B-1283-E1D4-7D2F-6E29A8FA88E4}"/>
                </a:ext>
              </a:extLst>
            </p:cNvPr>
            <p:cNvSpPr>
              <a:spLocks/>
            </p:cNvSpPr>
            <p:nvPr/>
          </p:nvSpPr>
          <p:spPr bwMode="auto">
            <a:xfrm>
              <a:off x="1662" y="243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4" name="Freeform 44">
              <a:extLst>
                <a:ext uri="{FF2B5EF4-FFF2-40B4-BE49-F238E27FC236}">
                  <a16:creationId xmlns:a16="http://schemas.microsoft.com/office/drawing/2014/main" id="{A99F0471-7708-24E9-60DE-17B25548CBAB}"/>
                </a:ext>
              </a:extLst>
            </p:cNvPr>
            <p:cNvSpPr>
              <a:spLocks/>
            </p:cNvSpPr>
            <p:nvPr/>
          </p:nvSpPr>
          <p:spPr bwMode="auto">
            <a:xfrm>
              <a:off x="1643" y="245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5" name="Freeform 45">
              <a:extLst>
                <a:ext uri="{FF2B5EF4-FFF2-40B4-BE49-F238E27FC236}">
                  <a16:creationId xmlns:a16="http://schemas.microsoft.com/office/drawing/2014/main" id="{DB597970-F173-A39A-10F5-E7DC570AFB48}"/>
                </a:ext>
              </a:extLst>
            </p:cNvPr>
            <p:cNvSpPr>
              <a:spLocks/>
            </p:cNvSpPr>
            <p:nvPr/>
          </p:nvSpPr>
          <p:spPr bwMode="auto">
            <a:xfrm>
              <a:off x="1648" y="242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6" name="Freeform 46">
              <a:extLst>
                <a:ext uri="{FF2B5EF4-FFF2-40B4-BE49-F238E27FC236}">
                  <a16:creationId xmlns:a16="http://schemas.microsoft.com/office/drawing/2014/main" id="{A4A0274E-7268-00C2-184F-0F60153F4587}"/>
                </a:ext>
              </a:extLst>
            </p:cNvPr>
            <p:cNvSpPr>
              <a:spLocks/>
            </p:cNvSpPr>
            <p:nvPr/>
          </p:nvSpPr>
          <p:spPr bwMode="auto">
            <a:xfrm>
              <a:off x="1629" y="244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7" name="Freeform 47">
              <a:extLst>
                <a:ext uri="{FF2B5EF4-FFF2-40B4-BE49-F238E27FC236}">
                  <a16:creationId xmlns:a16="http://schemas.microsoft.com/office/drawing/2014/main" id="{2005E9E4-B5C5-195B-083A-02E513D61F3B}"/>
                </a:ext>
              </a:extLst>
            </p:cNvPr>
            <p:cNvSpPr>
              <a:spLocks/>
            </p:cNvSpPr>
            <p:nvPr/>
          </p:nvSpPr>
          <p:spPr bwMode="auto">
            <a:xfrm>
              <a:off x="1640" y="242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8" name="Freeform 48">
              <a:extLst>
                <a:ext uri="{FF2B5EF4-FFF2-40B4-BE49-F238E27FC236}">
                  <a16:creationId xmlns:a16="http://schemas.microsoft.com/office/drawing/2014/main" id="{9A9B75B8-A9E5-BB1B-7AF7-3ECF3805CDCB}"/>
                </a:ext>
              </a:extLst>
            </p:cNvPr>
            <p:cNvSpPr>
              <a:spLocks/>
            </p:cNvSpPr>
            <p:nvPr/>
          </p:nvSpPr>
          <p:spPr bwMode="auto">
            <a:xfrm>
              <a:off x="1622" y="244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9" name="Freeform 49">
              <a:extLst>
                <a:ext uri="{FF2B5EF4-FFF2-40B4-BE49-F238E27FC236}">
                  <a16:creationId xmlns:a16="http://schemas.microsoft.com/office/drawing/2014/main" id="{2EA3799C-1EEA-CC2A-B769-2BA045749387}"/>
                </a:ext>
              </a:extLst>
            </p:cNvPr>
            <p:cNvSpPr>
              <a:spLocks/>
            </p:cNvSpPr>
            <p:nvPr/>
          </p:nvSpPr>
          <p:spPr bwMode="auto">
            <a:xfrm>
              <a:off x="1624" y="241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0" name="Freeform 50">
              <a:extLst>
                <a:ext uri="{FF2B5EF4-FFF2-40B4-BE49-F238E27FC236}">
                  <a16:creationId xmlns:a16="http://schemas.microsoft.com/office/drawing/2014/main" id="{224ED869-390A-BC2B-FBF8-E2827111F8C4}"/>
                </a:ext>
              </a:extLst>
            </p:cNvPr>
            <p:cNvSpPr>
              <a:spLocks/>
            </p:cNvSpPr>
            <p:nvPr/>
          </p:nvSpPr>
          <p:spPr bwMode="auto">
            <a:xfrm>
              <a:off x="1605" y="243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1" name="Freeform 51">
              <a:extLst>
                <a:ext uri="{FF2B5EF4-FFF2-40B4-BE49-F238E27FC236}">
                  <a16:creationId xmlns:a16="http://schemas.microsoft.com/office/drawing/2014/main" id="{E8F918D9-3718-7E97-6979-1FBD6FEA0ED0}"/>
                </a:ext>
              </a:extLst>
            </p:cNvPr>
            <p:cNvSpPr>
              <a:spLocks/>
            </p:cNvSpPr>
            <p:nvPr/>
          </p:nvSpPr>
          <p:spPr bwMode="auto">
            <a:xfrm>
              <a:off x="1599" y="241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2" name="Freeform 52">
              <a:extLst>
                <a:ext uri="{FF2B5EF4-FFF2-40B4-BE49-F238E27FC236}">
                  <a16:creationId xmlns:a16="http://schemas.microsoft.com/office/drawing/2014/main" id="{45CA68AF-4FEF-AC8E-4C1C-541D7F56A165}"/>
                </a:ext>
              </a:extLst>
            </p:cNvPr>
            <p:cNvSpPr>
              <a:spLocks/>
            </p:cNvSpPr>
            <p:nvPr/>
          </p:nvSpPr>
          <p:spPr bwMode="auto">
            <a:xfrm>
              <a:off x="1581" y="243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3" name="Freeform 53">
              <a:extLst>
                <a:ext uri="{FF2B5EF4-FFF2-40B4-BE49-F238E27FC236}">
                  <a16:creationId xmlns:a16="http://schemas.microsoft.com/office/drawing/2014/main" id="{6B64EF51-DB43-1278-3DFB-D844A97581AE}"/>
                </a:ext>
              </a:extLst>
            </p:cNvPr>
            <p:cNvSpPr>
              <a:spLocks/>
            </p:cNvSpPr>
            <p:nvPr/>
          </p:nvSpPr>
          <p:spPr bwMode="auto">
            <a:xfrm>
              <a:off x="1583" y="241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4" name="Freeform 54">
              <a:extLst>
                <a:ext uri="{FF2B5EF4-FFF2-40B4-BE49-F238E27FC236}">
                  <a16:creationId xmlns:a16="http://schemas.microsoft.com/office/drawing/2014/main" id="{45BF3D5E-8CA8-B2C0-A6A3-7201CA05A3EA}"/>
                </a:ext>
              </a:extLst>
            </p:cNvPr>
            <p:cNvSpPr>
              <a:spLocks/>
            </p:cNvSpPr>
            <p:nvPr/>
          </p:nvSpPr>
          <p:spPr bwMode="auto">
            <a:xfrm>
              <a:off x="1564" y="243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5" name="Freeform 55">
              <a:extLst>
                <a:ext uri="{FF2B5EF4-FFF2-40B4-BE49-F238E27FC236}">
                  <a16:creationId xmlns:a16="http://schemas.microsoft.com/office/drawing/2014/main" id="{273D1A47-7899-276C-8CE0-739205E54E6C}"/>
                </a:ext>
              </a:extLst>
            </p:cNvPr>
            <p:cNvSpPr>
              <a:spLocks/>
            </p:cNvSpPr>
            <p:nvPr/>
          </p:nvSpPr>
          <p:spPr bwMode="auto">
            <a:xfrm>
              <a:off x="1551" y="239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6" name="Freeform 56">
              <a:extLst>
                <a:ext uri="{FF2B5EF4-FFF2-40B4-BE49-F238E27FC236}">
                  <a16:creationId xmlns:a16="http://schemas.microsoft.com/office/drawing/2014/main" id="{19C16AE2-054C-BB28-F2EA-E6539565C06F}"/>
                </a:ext>
              </a:extLst>
            </p:cNvPr>
            <p:cNvSpPr>
              <a:spLocks/>
            </p:cNvSpPr>
            <p:nvPr/>
          </p:nvSpPr>
          <p:spPr bwMode="auto">
            <a:xfrm>
              <a:off x="1532" y="241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7" name="Freeform 57">
              <a:extLst>
                <a:ext uri="{FF2B5EF4-FFF2-40B4-BE49-F238E27FC236}">
                  <a16:creationId xmlns:a16="http://schemas.microsoft.com/office/drawing/2014/main" id="{C16619E8-C785-F83B-A375-AB9376081744}"/>
                </a:ext>
              </a:extLst>
            </p:cNvPr>
            <p:cNvSpPr>
              <a:spLocks/>
            </p:cNvSpPr>
            <p:nvPr/>
          </p:nvSpPr>
          <p:spPr bwMode="auto">
            <a:xfrm>
              <a:off x="1469" y="237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8" name="Freeform 58">
              <a:extLst>
                <a:ext uri="{FF2B5EF4-FFF2-40B4-BE49-F238E27FC236}">
                  <a16:creationId xmlns:a16="http://schemas.microsoft.com/office/drawing/2014/main" id="{11AF7BF7-AE34-B580-0BE6-96BC9A6C7F64}"/>
                </a:ext>
              </a:extLst>
            </p:cNvPr>
            <p:cNvSpPr>
              <a:spLocks/>
            </p:cNvSpPr>
            <p:nvPr/>
          </p:nvSpPr>
          <p:spPr bwMode="auto">
            <a:xfrm>
              <a:off x="1450" y="239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49" name="Freeform 59">
              <a:extLst>
                <a:ext uri="{FF2B5EF4-FFF2-40B4-BE49-F238E27FC236}">
                  <a16:creationId xmlns:a16="http://schemas.microsoft.com/office/drawing/2014/main" id="{0EF00511-EC12-8BB9-8BB9-49E2D49B9FFF}"/>
                </a:ext>
              </a:extLst>
            </p:cNvPr>
            <p:cNvSpPr>
              <a:spLocks/>
            </p:cNvSpPr>
            <p:nvPr/>
          </p:nvSpPr>
          <p:spPr bwMode="auto">
            <a:xfrm>
              <a:off x="1461" y="237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0" name="Freeform 60">
              <a:extLst>
                <a:ext uri="{FF2B5EF4-FFF2-40B4-BE49-F238E27FC236}">
                  <a16:creationId xmlns:a16="http://schemas.microsoft.com/office/drawing/2014/main" id="{A9A1CEF4-BDD5-EB54-3871-25BB999B8E31}"/>
                </a:ext>
              </a:extLst>
            </p:cNvPr>
            <p:cNvSpPr>
              <a:spLocks/>
            </p:cNvSpPr>
            <p:nvPr/>
          </p:nvSpPr>
          <p:spPr bwMode="auto">
            <a:xfrm>
              <a:off x="1443" y="238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1" name="Freeform 61">
              <a:extLst>
                <a:ext uri="{FF2B5EF4-FFF2-40B4-BE49-F238E27FC236}">
                  <a16:creationId xmlns:a16="http://schemas.microsoft.com/office/drawing/2014/main" id="{E2EF0077-CD84-0932-7994-53396B9CB80F}"/>
                </a:ext>
              </a:extLst>
            </p:cNvPr>
            <p:cNvSpPr>
              <a:spLocks/>
            </p:cNvSpPr>
            <p:nvPr/>
          </p:nvSpPr>
          <p:spPr bwMode="auto">
            <a:xfrm>
              <a:off x="1448" y="2348"/>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2" name="Freeform 62">
              <a:extLst>
                <a:ext uri="{FF2B5EF4-FFF2-40B4-BE49-F238E27FC236}">
                  <a16:creationId xmlns:a16="http://schemas.microsoft.com/office/drawing/2014/main" id="{848AA299-0E20-79F6-013E-DE302ED910DA}"/>
                </a:ext>
              </a:extLst>
            </p:cNvPr>
            <p:cNvSpPr>
              <a:spLocks/>
            </p:cNvSpPr>
            <p:nvPr/>
          </p:nvSpPr>
          <p:spPr bwMode="auto">
            <a:xfrm>
              <a:off x="1430" y="236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3" name="Freeform 63">
              <a:extLst>
                <a:ext uri="{FF2B5EF4-FFF2-40B4-BE49-F238E27FC236}">
                  <a16:creationId xmlns:a16="http://schemas.microsoft.com/office/drawing/2014/main" id="{AB234393-AE63-329F-8D9F-F16D4AB62AF7}"/>
                </a:ext>
              </a:extLst>
            </p:cNvPr>
            <p:cNvSpPr>
              <a:spLocks/>
            </p:cNvSpPr>
            <p:nvPr/>
          </p:nvSpPr>
          <p:spPr bwMode="auto">
            <a:xfrm>
              <a:off x="1440" y="2348"/>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4" name="Freeform 64">
              <a:extLst>
                <a:ext uri="{FF2B5EF4-FFF2-40B4-BE49-F238E27FC236}">
                  <a16:creationId xmlns:a16="http://schemas.microsoft.com/office/drawing/2014/main" id="{B222225F-B702-F6A3-EA06-92412102D06F}"/>
                </a:ext>
              </a:extLst>
            </p:cNvPr>
            <p:cNvSpPr>
              <a:spLocks/>
            </p:cNvSpPr>
            <p:nvPr/>
          </p:nvSpPr>
          <p:spPr bwMode="auto">
            <a:xfrm>
              <a:off x="1422" y="236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5" name="Freeform 65">
              <a:extLst>
                <a:ext uri="{FF2B5EF4-FFF2-40B4-BE49-F238E27FC236}">
                  <a16:creationId xmlns:a16="http://schemas.microsoft.com/office/drawing/2014/main" id="{17105C32-FDCA-1872-84A2-639BDA4E92D8}"/>
                </a:ext>
              </a:extLst>
            </p:cNvPr>
            <p:cNvSpPr>
              <a:spLocks/>
            </p:cNvSpPr>
            <p:nvPr/>
          </p:nvSpPr>
          <p:spPr bwMode="auto">
            <a:xfrm>
              <a:off x="1430" y="23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6" name="Freeform 66">
              <a:extLst>
                <a:ext uri="{FF2B5EF4-FFF2-40B4-BE49-F238E27FC236}">
                  <a16:creationId xmlns:a16="http://schemas.microsoft.com/office/drawing/2014/main" id="{4C71446F-82FA-5748-E729-D22C6C399438}"/>
                </a:ext>
              </a:extLst>
            </p:cNvPr>
            <p:cNvSpPr>
              <a:spLocks/>
            </p:cNvSpPr>
            <p:nvPr/>
          </p:nvSpPr>
          <p:spPr bwMode="auto">
            <a:xfrm>
              <a:off x="1411" y="234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7" name="Freeform 67">
              <a:extLst>
                <a:ext uri="{FF2B5EF4-FFF2-40B4-BE49-F238E27FC236}">
                  <a16:creationId xmlns:a16="http://schemas.microsoft.com/office/drawing/2014/main" id="{A5C8E67C-AA95-2EE6-CEB0-9ED961FC8748}"/>
                </a:ext>
              </a:extLst>
            </p:cNvPr>
            <p:cNvSpPr>
              <a:spLocks/>
            </p:cNvSpPr>
            <p:nvPr/>
          </p:nvSpPr>
          <p:spPr bwMode="auto">
            <a:xfrm>
              <a:off x="1398" y="228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8" name="Freeform 68">
              <a:extLst>
                <a:ext uri="{FF2B5EF4-FFF2-40B4-BE49-F238E27FC236}">
                  <a16:creationId xmlns:a16="http://schemas.microsoft.com/office/drawing/2014/main" id="{8D3098CA-EC6A-CA37-8757-09D11BE4289D}"/>
                </a:ext>
              </a:extLst>
            </p:cNvPr>
            <p:cNvSpPr>
              <a:spLocks/>
            </p:cNvSpPr>
            <p:nvPr/>
          </p:nvSpPr>
          <p:spPr bwMode="auto">
            <a:xfrm>
              <a:off x="1380" y="230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59" name="Freeform 69">
              <a:extLst>
                <a:ext uri="{FF2B5EF4-FFF2-40B4-BE49-F238E27FC236}">
                  <a16:creationId xmlns:a16="http://schemas.microsoft.com/office/drawing/2014/main" id="{099B178B-961B-57EC-D873-C1969A8C79A1}"/>
                </a:ext>
              </a:extLst>
            </p:cNvPr>
            <p:cNvSpPr>
              <a:spLocks/>
            </p:cNvSpPr>
            <p:nvPr/>
          </p:nvSpPr>
          <p:spPr bwMode="auto">
            <a:xfrm>
              <a:off x="1374" y="228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0" name="Freeform 70">
              <a:extLst>
                <a:ext uri="{FF2B5EF4-FFF2-40B4-BE49-F238E27FC236}">
                  <a16:creationId xmlns:a16="http://schemas.microsoft.com/office/drawing/2014/main" id="{6AF780B1-A0AF-395D-CCDB-E9547EE23C75}"/>
                </a:ext>
              </a:extLst>
            </p:cNvPr>
            <p:cNvSpPr>
              <a:spLocks/>
            </p:cNvSpPr>
            <p:nvPr/>
          </p:nvSpPr>
          <p:spPr bwMode="auto">
            <a:xfrm>
              <a:off x="1356" y="2300"/>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1" name="Freeform 71">
              <a:extLst>
                <a:ext uri="{FF2B5EF4-FFF2-40B4-BE49-F238E27FC236}">
                  <a16:creationId xmlns:a16="http://schemas.microsoft.com/office/drawing/2014/main" id="{4532E5F7-72C2-724A-166A-80F1D2169B3B}"/>
                </a:ext>
              </a:extLst>
            </p:cNvPr>
            <p:cNvSpPr>
              <a:spLocks/>
            </p:cNvSpPr>
            <p:nvPr/>
          </p:nvSpPr>
          <p:spPr bwMode="auto">
            <a:xfrm>
              <a:off x="1367" y="228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2" name="Freeform 72">
              <a:extLst>
                <a:ext uri="{FF2B5EF4-FFF2-40B4-BE49-F238E27FC236}">
                  <a16:creationId xmlns:a16="http://schemas.microsoft.com/office/drawing/2014/main" id="{91A83AD2-3E83-6F09-E98A-CCAEDDCEAFF9}"/>
                </a:ext>
              </a:extLst>
            </p:cNvPr>
            <p:cNvSpPr>
              <a:spLocks/>
            </p:cNvSpPr>
            <p:nvPr/>
          </p:nvSpPr>
          <p:spPr bwMode="auto">
            <a:xfrm>
              <a:off x="1348" y="230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3" name="Freeform 73">
              <a:extLst>
                <a:ext uri="{FF2B5EF4-FFF2-40B4-BE49-F238E27FC236}">
                  <a16:creationId xmlns:a16="http://schemas.microsoft.com/office/drawing/2014/main" id="{4600298F-B779-89A9-4626-F5658B1FA30D}"/>
                </a:ext>
              </a:extLst>
            </p:cNvPr>
            <p:cNvSpPr>
              <a:spLocks/>
            </p:cNvSpPr>
            <p:nvPr/>
          </p:nvSpPr>
          <p:spPr bwMode="auto">
            <a:xfrm>
              <a:off x="1356" y="228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4" name="Freeform 74">
              <a:extLst>
                <a:ext uri="{FF2B5EF4-FFF2-40B4-BE49-F238E27FC236}">
                  <a16:creationId xmlns:a16="http://schemas.microsoft.com/office/drawing/2014/main" id="{12A31D44-314A-1163-93AE-1BE5CACF6312}"/>
                </a:ext>
              </a:extLst>
            </p:cNvPr>
            <p:cNvSpPr>
              <a:spLocks/>
            </p:cNvSpPr>
            <p:nvPr/>
          </p:nvSpPr>
          <p:spPr bwMode="auto">
            <a:xfrm>
              <a:off x="1337" y="230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5" name="Freeform 75">
              <a:extLst>
                <a:ext uri="{FF2B5EF4-FFF2-40B4-BE49-F238E27FC236}">
                  <a16:creationId xmlns:a16="http://schemas.microsoft.com/office/drawing/2014/main" id="{B7DB7821-23F0-5A09-0F37-E3804A185C65}"/>
                </a:ext>
              </a:extLst>
            </p:cNvPr>
            <p:cNvSpPr>
              <a:spLocks/>
            </p:cNvSpPr>
            <p:nvPr/>
          </p:nvSpPr>
          <p:spPr bwMode="auto">
            <a:xfrm>
              <a:off x="1327" y="224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6" name="Freeform 76">
              <a:extLst>
                <a:ext uri="{FF2B5EF4-FFF2-40B4-BE49-F238E27FC236}">
                  <a16:creationId xmlns:a16="http://schemas.microsoft.com/office/drawing/2014/main" id="{A2C70C65-6187-8ACC-068D-572A7AE00394}"/>
                </a:ext>
              </a:extLst>
            </p:cNvPr>
            <p:cNvSpPr>
              <a:spLocks/>
            </p:cNvSpPr>
            <p:nvPr/>
          </p:nvSpPr>
          <p:spPr bwMode="auto">
            <a:xfrm>
              <a:off x="1309" y="226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7" name="Freeform 77">
              <a:extLst>
                <a:ext uri="{FF2B5EF4-FFF2-40B4-BE49-F238E27FC236}">
                  <a16:creationId xmlns:a16="http://schemas.microsoft.com/office/drawing/2014/main" id="{834E2F07-8EEC-FBCA-AD33-80F08BE3E689}"/>
                </a:ext>
              </a:extLst>
            </p:cNvPr>
            <p:cNvSpPr>
              <a:spLocks/>
            </p:cNvSpPr>
            <p:nvPr/>
          </p:nvSpPr>
          <p:spPr bwMode="auto">
            <a:xfrm>
              <a:off x="1289" y="221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8" name="Freeform 78">
              <a:extLst>
                <a:ext uri="{FF2B5EF4-FFF2-40B4-BE49-F238E27FC236}">
                  <a16:creationId xmlns:a16="http://schemas.microsoft.com/office/drawing/2014/main" id="{2A16EE7A-1454-9837-92C1-9FBFCCC45D3C}"/>
                </a:ext>
              </a:extLst>
            </p:cNvPr>
            <p:cNvSpPr>
              <a:spLocks/>
            </p:cNvSpPr>
            <p:nvPr/>
          </p:nvSpPr>
          <p:spPr bwMode="auto">
            <a:xfrm>
              <a:off x="1270" y="222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69" name="Freeform 79">
              <a:extLst>
                <a:ext uri="{FF2B5EF4-FFF2-40B4-BE49-F238E27FC236}">
                  <a16:creationId xmlns:a16="http://schemas.microsoft.com/office/drawing/2014/main" id="{24192F5F-D0CC-77E2-EA06-3D1EFE96EAE0}"/>
                </a:ext>
              </a:extLst>
            </p:cNvPr>
            <p:cNvSpPr>
              <a:spLocks/>
            </p:cNvSpPr>
            <p:nvPr/>
          </p:nvSpPr>
          <p:spPr bwMode="auto">
            <a:xfrm>
              <a:off x="1279" y="221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0" name="Freeform 80">
              <a:extLst>
                <a:ext uri="{FF2B5EF4-FFF2-40B4-BE49-F238E27FC236}">
                  <a16:creationId xmlns:a16="http://schemas.microsoft.com/office/drawing/2014/main" id="{FB64DFC2-946C-F735-AB7C-F7FF74F26E9D}"/>
                </a:ext>
              </a:extLst>
            </p:cNvPr>
            <p:cNvSpPr>
              <a:spLocks/>
            </p:cNvSpPr>
            <p:nvPr/>
          </p:nvSpPr>
          <p:spPr bwMode="auto">
            <a:xfrm>
              <a:off x="1260" y="2229"/>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1" name="Freeform 81">
              <a:extLst>
                <a:ext uri="{FF2B5EF4-FFF2-40B4-BE49-F238E27FC236}">
                  <a16:creationId xmlns:a16="http://schemas.microsoft.com/office/drawing/2014/main" id="{5F57AE1C-0B29-A7AD-6D8E-B84097D93500}"/>
                </a:ext>
              </a:extLst>
            </p:cNvPr>
            <p:cNvSpPr>
              <a:spLocks/>
            </p:cNvSpPr>
            <p:nvPr/>
          </p:nvSpPr>
          <p:spPr bwMode="auto">
            <a:xfrm>
              <a:off x="1264" y="21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2" name="Freeform 82">
              <a:extLst>
                <a:ext uri="{FF2B5EF4-FFF2-40B4-BE49-F238E27FC236}">
                  <a16:creationId xmlns:a16="http://schemas.microsoft.com/office/drawing/2014/main" id="{1B2807F9-7593-B741-90B2-77A055A4D95C}"/>
                </a:ext>
              </a:extLst>
            </p:cNvPr>
            <p:cNvSpPr>
              <a:spLocks/>
            </p:cNvSpPr>
            <p:nvPr/>
          </p:nvSpPr>
          <p:spPr bwMode="auto">
            <a:xfrm>
              <a:off x="1246" y="219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3" name="Freeform 83">
              <a:extLst>
                <a:ext uri="{FF2B5EF4-FFF2-40B4-BE49-F238E27FC236}">
                  <a16:creationId xmlns:a16="http://schemas.microsoft.com/office/drawing/2014/main" id="{B0B54870-9B8D-6EE8-37A4-24707848EC10}"/>
                </a:ext>
              </a:extLst>
            </p:cNvPr>
            <p:cNvSpPr>
              <a:spLocks/>
            </p:cNvSpPr>
            <p:nvPr/>
          </p:nvSpPr>
          <p:spPr bwMode="auto">
            <a:xfrm>
              <a:off x="1246" y="216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4" name="Freeform 84">
              <a:extLst>
                <a:ext uri="{FF2B5EF4-FFF2-40B4-BE49-F238E27FC236}">
                  <a16:creationId xmlns:a16="http://schemas.microsoft.com/office/drawing/2014/main" id="{DB47E0DA-F7FD-BBCF-368D-4DFFD7CE02A6}"/>
                </a:ext>
              </a:extLst>
            </p:cNvPr>
            <p:cNvSpPr>
              <a:spLocks/>
            </p:cNvSpPr>
            <p:nvPr/>
          </p:nvSpPr>
          <p:spPr bwMode="auto">
            <a:xfrm>
              <a:off x="1228" y="2180"/>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5" name="Freeform 85">
              <a:extLst>
                <a:ext uri="{FF2B5EF4-FFF2-40B4-BE49-F238E27FC236}">
                  <a16:creationId xmlns:a16="http://schemas.microsoft.com/office/drawing/2014/main" id="{E4221046-47A9-E261-9783-4D4CA6D68107}"/>
                </a:ext>
              </a:extLst>
            </p:cNvPr>
            <p:cNvSpPr>
              <a:spLocks/>
            </p:cNvSpPr>
            <p:nvPr/>
          </p:nvSpPr>
          <p:spPr bwMode="auto">
            <a:xfrm>
              <a:off x="1240" y="215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6" name="Freeform 86">
              <a:extLst>
                <a:ext uri="{FF2B5EF4-FFF2-40B4-BE49-F238E27FC236}">
                  <a16:creationId xmlns:a16="http://schemas.microsoft.com/office/drawing/2014/main" id="{24E7F16B-7972-9AC7-9EED-129D0ABA8E02}"/>
                </a:ext>
              </a:extLst>
            </p:cNvPr>
            <p:cNvSpPr>
              <a:spLocks/>
            </p:cNvSpPr>
            <p:nvPr/>
          </p:nvSpPr>
          <p:spPr bwMode="auto">
            <a:xfrm>
              <a:off x="1221" y="217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7" name="Freeform 87">
              <a:extLst>
                <a:ext uri="{FF2B5EF4-FFF2-40B4-BE49-F238E27FC236}">
                  <a16:creationId xmlns:a16="http://schemas.microsoft.com/office/drawing/2014/main" id="{0D841457-E670-AF72-0329-609C9A6CAE5A}"/>
                </a:ext>
              </a:extLst>
            </p:cNvPr>
            <p:cNvSpPr>
              <a:spLocks/>
            </p:cNvSpPr>
            <p:nvPr/>
          </p:nvSpPr>
          <p:spPr bwMode="auto">
            <a:xfrm>
              <a:off x="1192" y="21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8" name="Freeform 88">
              <a:extLst>
                <a:ext uri="{FF2B5EF4-FFF2-40B4-BE49-F238E27FC236}">
                  <a16:creationId xmlns:a16="http://schemas.microsoft.com/office/drawing/2014/main" id="{7E552D59-60FB-8488-BF1F-CC187B58FAA2}"/>
                </a:ext>
              </a:extLst>
            </p:cNvPr>
            <p:cNvSpPr>
              <a:spLocks/>
            </p:cNvSpPr>
            <p:nvPr/>
          </p:nvSpPr>
          <p:spPr bwMode="auto">
            <a:xfrm>
              <a:off x="1173" y="2150"/>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79" name="Freeform 89">
              <a:extLst>
                <a:ext uri="{FF2B5EF4-FFF2-40B4-BE49-F238E27FC236}">
                  <a16:creationId xmlns:a16="http://schemas.microsoft.com/office/drawing/2014/main" id="{A910F69C-97E6-21EE-3A9C-BA07E3D6D096}"/>
                </a:ext>
              </a:extLst>
            </p:cNvPr>
            <p:cNvSpPr>
              <a:spLocks/>
            </p:cNvSpPr>
            <p:nvPr/>
          </p:nvSpPr>
          <p:spPr bwMode="auto">
            <a:xfrm>
              <a:off x="1145" y="209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0" name="Freeform 90">
              <a:extLst>
                <a:ext uri="{FF2B5EF4-FFF2-40B4-BE49-F238E27FC236}">
                  <a16:creationId xmlns:a16="http://schemas.microsoft.com/office/drawing/2014/main" id="{676D932F-5127-2688-3512-21922E3EDADD}"/>
                </a:ext>
              </a:extLst>
            </p:cNvPr>
            <p:cNvSpPr>
              <a:spLocks/>
            </p:cNvSpPr>
            <p:nvPr/>
          </p:nvSpPr>
          <p:spPr bwMode="auto">
            <a:xfrm>
              <a:off x="1126" y="210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1" name="Freeform 91">
              <a:extLst>
                <a:ext uri="{FF2B5EF4-FFF2-40B4-BE49-F238E27FC236}">
                  <a16:creationId xmlns:a16="http://schemas.microsoft.com/office/drawing/2014/main" id="{21A805CD-A2FB-346D-1FE7-C58AE446523B}"/>
                </a:ext>
              </a:extLst>
            </p:cNvPr>
            <p:cNvSpPr>
              <a:spLocks/>
            </p:cNvSpPr>
            <p:nvPr/>
          </p:nvSpPr>
          <p:spPr bwMode="auto">
            <a:xfrm>
              <a:off x="1134" y="2082"/>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2" name="Freeform 92">
              <a:extLst>
                <a:ext uri="{FF2B5EF4-FFF2-40B4-BE49-F238E27FC236}">
                  <a16:creationId xmlns:a16="http://schemas.microsoft.com/office/drawing/2014/main" id="{AB9F507D-4F9A-C270-C976-F99C8364F2AA}"/>
                </a:ext>
              </a:extLst>
            </p:cNvPr>
            <p:cNvSpPr>
              <a:spLocks/>
            </p:cNvSpPr>
            <p:nvPr/>
          </p:nvSpPr>
          <p:spPr bwMode="auto">
            <a:xfrm>
              <a:off x="1115" y="210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3" name="Freeform 93">
              <a:extLst>
                <a:ext uri="{FF2B5EF4-FFF2-40B4-BE49-F238E27FC236}">
                  <a16:creationId xmlns:a16="http://schemas.microsoft.com/office/drawing/2014/main" id="{FED4F43C-F883-0350-A9F2-59E840273C00}"/>
                </a:ext>
              </a:extLst>
            </p:cNvPr>
            <p:cNvSpPr>
              <a:spLocks/>
            </p:cNvSpPr>
            <p:nvPr/>
          </p:nvSpPr>
          <p:spPr bwMode="auto">
            <a:xfrm>
              <a:off x="1111" y="205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4" name="Freeform 94">
              <a:extLst>
                <a:ext uri="{FF2B5EF4-FFF2-40B4-BE49-F238E27FC236}">
                  <a16:creationId xmlns:a16="http://schemas.microsoft.com/office/drawing/2014/main" id="{FA411925-8FBF-EB15-77D1-31C6DB54502F}"/>
                </a:ext>
              </a:extLst>
            </p:cNvPr>
            <p:cNvSpPr>
              <a:spLocks/>
            </p:cNvSpPr>
            <p:nvPr/>
          </p:nvSpPr>
          <p:spPr bwMode="auto">
            <a:xfrm>
              <a:off x="1092" y="206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5" name="Freeform 95">
              <a:extLst>
                <a:ext uri="{FF2B5EF4-FFF2-40B4-BE49-F238E27FC236}">
                  <a16:creationId xmlns:a16="http://schemas.microsoft.com/office/drawing/2014/main" id="{6C9FFDFE-D5EB-4689-59B7-C7F75AAE935C}"/>
                </a:ext>
              </a:extLst>
            </p:cNvPr>
            <p:cNvSpPr>
              <a:spLocks/>
            </p:cNvSpPr>
            <p:nvPr/>
          </p:nvSpPr>
          <p:spPr bwMode="auto">
            <a:xfrm>
              <a:off x="1076" y="201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6" name="Freeform 96">
              <a:extLst>
                <a:ext uri="{FF2B5EF4-FFF2-40B4-BE49-F238E27FC236}">
                  <a16:creationId xmlns:a16="http://schemas.microsoft.com/office/drawing/2014/main" id="{52F83068-9166-587F-49A3-6F117628EBCB}"/>
                </a:ext>
              </a:extLst>
            </p:cNvPr>
            <p:cNvSpPr>
              <a:spLocks/>
            </p:cNvSpPr>
            <p:nvPr/>
          </p:nvSpPr>
          <p:spPr bwMode="auto">
            <a:xfrm>
              <a:off x="1057" y="202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7" name="Freeform 97">
              <a:extLst>
                <a:ext uri="{FF2B5EF4-FFF2-40B4-BE49-F238E27FC236}">
                  <a16:creationId xmlns:a16="http://schemas.microsoft.com/office/drawing/2014/main" id="{EE814B9E-E3F3-DF09-488D-372501A26D00}"/>
                </a:ext>
              </a:extLst>
            </p:cNvPr>
            <p:cNvSpPr>
              <a:spLocks/>
            </p:cNvSpPr>
            <p:nvPr/>
          </p:nvSpPr>
          <p:spPr bwMode="auto">
            <a:xfrm>
              <a:off x="1065" y="201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8" name="Freeform 98">
              <a:extLst>
                <a:ext uri="{FF2B5EF4-FFF2-40B4-BE49-F238E27FC236}">
                  <a16:creationId xmlns:a16="http://schemas.microsoft.com/office/drawing/2014/main" id="{44CF7D72-BDA4-6F30-9445-0EEED95526DD}"/>
                </a:ext>
              </a:extLst>
            </p:cNvPr>
            <p:cNvSpPr>
              <a:spLocks/>
            </p:cNvSpPr>
            <p:nvPr/>
          </p:nvSpPr>
          <p:spPr bwMode="auto">
            <a:xfrm>
              <a:off x="1047" y="202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89" name="Freeform 99">
              <a:extLst>
                <a:ext uri="{FF2B5EF4-FFF2-40B4-BE49-F238E27FC236}">
                  <a16:creationId xmlns:a16="http://schemas.microsoft.com/office/drawing/2014/main" id="{0F4A222B-3932-4281-14B6-554154F809DE}"/>
                </a:ext>
              </a:extLst>
            </p:cNvPr>
            <p:cNvSpPr>
              <a:spLocks/>
            </p:cNvSpPr>
            <p:nvPr/>
          </p:nvSpPr>
          <p:spPr bwMode="auto">
            <a:xfrm>
              <a:off x="1047" y="200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0" name="Freeform 100">
              <a:extLst>
                <a:ext uri="{FF2B5EF4-FFF2-40B4-BE49-F238E27FC236}">
                  <a16:creationId xmlns:a16="http://schemas.microsoft.com/office/drawing/2014/main" id="{CEFEAC0E-94D5-1B61-8566-EF17AB510B04}"/>
                </a:ext>
              </a:extLst>
            </p:cNvPr>
            <p:cNvSpPr>
              <a:spLocks/>
            </p:cNvSpPr>
            <p:nvPr/>
          </p:nvSpPr>
          <p:spPr bwMode="auto">
            <a:xfrm>
              <a:off x="1028" y="202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1" name="Freeform 101">
              <a:extLst>
                <a:ext uri="{FF2B5EF4-FFF2-40B4-BE49-F238E27FC236}">
                  <a16:creationId xmlns:a16="http://schemas.microsoft.com/office/drawing/2014/main" id="{B35EC509-54E8-E3CF-8A15-AA9FC351F71A}"/>
                </a:ext>
              </a:extLst>
            </p:cNvPr>
            <p:cNvSpPr>
              <a:spLocks/>
            </p:cNvSpPr>
            <p:nvPr/>
          </p:nvSpPr>
          <p:spPr bwMode="auto">
            <a:xfrm>
              <a:off x="1014" y="197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2" name="Freeform 102">
              <a:extLst>
                <a:ext uri="{FF2B5EF4-FFF2-40B4-BE49-F238E27FC236}">
                  <a16:creationId xmlns:a16="http://schemas.microsoft.com/office/drawing/2014/main" id="{8573F91B-588F-41AF-B7CE-BCB9BC8E86A0}"/>
                </a:ext>
              </a:extLst>
            </p:cNvPr>
            <p:cNvSpPr>
              <a:spLocks/>
            </p:cNvSpPr>
            <p:nvPr/>
          </p:nvSpPr>
          <p:spPr bwMode="auto">
            <a:xfrm>
              <a:off x="995" y="1990"/>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3" name="Freeform 103">
              <a:extLst>
                <a:ext uri="{FF2B5EF4-FFF2-40B4-BE49-F238E27FC236}">
                  <a16:creationId xmlns:a16="http://schemas.microsoft.com/office/drawing/2014/main" id="{4CE30C4E-BD9A-A4FD-A6DC-C3F7920E45ED}"/>
                </a:ext>
              </a:extLst>
            </p:cNvPr>
            <p:cNvSpPr>
              <a:spLocks/>
            </p:cNvSpPr>
            <p:nvPr/>
          </p:nvSpPr>
          <p:spPr bwMode="auto">
            <a:xfrm>
              <a:off x="920" y="185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4" name="Freeform 104">
              <a:extLst>
                <a:ext uri="{FF2B5EF4-FFF2-40B4-BE49-F238E27FC236}">
                  <a16:creationId xmlns:a16="http://schemas.microsoft.com/office/drawing/2014/main" id="{AF6E9771-F307-CE74-F119-E938E9E77EA9}"/>
                </a:ext>
              </a:extLst>
            </p:cNvPr>
            <p:cNvSpPr>
              <a:spLocks/>
            </p:cNvSpPr>
            <p:nvPr/>
          </p:nvSpPr>
          <p:spPr bwMode="auto">
            <a:xfrm>
              <a:off x="902" y="186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5" name="Freeform 105">
              <a:extLst>
                <a:ext uri="{FF2B5EF4-FFF2-40B4-BE49-F238E27FC236}">
                  <a16:creationId xmlns:a16="http://schemas.microsoft.com/office/drawing/2014/main" id="{1D85F998-64A4-A3CB-BD30-3136E77FA655}"/>
                </a:ext>
              </a:extLst>
            </p:cNvPr>
            <p:cNvSpPr>
              <a:spLocks/>
            </p:cNvSpPr>
            <p:nvPr/>
          </p:nvSpPr>
          <p:spPr bwMode="auto">
            <a:xfrm>
              <a:off x="738" y="154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6" name="Freeform 106">
              <a:extLst>
                <a:ext uri="{FF2B5EF4-FFF2-40B4-BE49-F238E27FC236}">
                  <a16:creationId xmlns:a16="http://schemas.microsoft.com/office/drawing/2014/main" id="{FAA5A53A-01E2-6B1B-CC3E-CE7DBEA3E4AC}"/>
                </a:ext>
              </a:extLst>
            </p:cNvPr>
            <p:cNvSpPr>
              <a:spLocks/>
            </p:cNvSpPr>
            <p:nvPr/>
          </p:nvSpPr>
          <p:spPr bwMode="auto">
            <a:xfrm>
              <a:off x="719" y="156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7" name="Freeform 107">
              <a:extLst>
                <a:ext uri="{FF2B5EF4-FFF2-40B4-BE49-F238E27FC236}">
                  <a16:creationId xmlns:a16="http://schemas.microsoft.com/office/drawing/2014/main" id="{D3B984FD-6351-6543-FB53-046E67B20C66}"/>
                </a:ext>
              </a:extLst>
            </p:cNvPr>
            <p:cNvSpPr>
              <a:spLocks/>
            </p:cNvSpPr>
            <p:nvPr/>
          </p:nvSpPr>
          <p:spPr bwMode="auto">
            <a:xfrm>
              <a:off x="670" y="1458"/>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8" name="Freeform 108">
              <a:extLst>
                <a:ext uri="{FF2B5EF4-FFF2-40B4-BE49-F238E27FC236}">
                  <a16:creationId xmlns:a16="http://schemas.microsoft.com/office/drawing/2014/main" id="{25488E81-D617-EFD4-8CDA-E35202F389DC}"/>
                </a:ext>
              </a:extLst>
            </p:cNvPr>
            <p:cNvSpPr>
              <a:spLocks/>
            </p:cNvSpPr>
            <p:nvPr/>
          </p:nvSpPr>
          <p:spPr bwMode="auto">
            <a:xfrm>
              <a:off x="652" y="147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99" name="Freeform 109">
              <a:extLst>
                <a:ext uri="{FF2B5EF4-FFF2-40B4-BE49-F238E27FC236}">
                  <a16:creationId xmlns:a16="http://schemas.microsoft.com/office/drawing/2014/main" id="{27A00DB0-85C9-6CFD-2719-A0414F53A28D}"/>
                </a:ext>
              </a:extLst>
            </p:cNvPr>
            <p:cNvSpPr>
              <a:spLocks/>
            </p:cNvSpPr>
            <p:nvPr/>
          </p:nvSpPr>
          <p:spPr bwMode="auto">
            <a:xfrm>
              <a:off x="566" y="130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0" name="Freeform 110">
              <a:extLst>
                <a:ext uri="{FF2B5EF4-FFF2-40B4-BE49-F238E27FC236}">
                  <a16:creationId xmlns:a16="http://schemas.microsoft.com/office/drawing/2014/main" id="{C1C1E98A-4A8D-2FE7-D144-45DDF5F69AB6}"/>
                </a:ext>
              </a:extLst>
            </p:cNvPr>
            <p:cNvSpPr>
              <a:spLocks/>
            </p:cNvSpPr>
            <p:nvPr/>
          </p:nvSpPr>
          <p:spPr bwMode="auto">
            <a:xfrm>
              <a:off x="547" y="132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1" name="Freeform 111">
              <a:extLst>
                <a:ext uri="{FF2B5EF4-FFF2-40B4-BE49-F238E27FC236}">
                  <a16:creationId xmlns:a16="http://schemas.microsoft.com/office/drawing/2014/main" id="{4784346C-3646-63FB-E0E5-C2A5BC84B6FB}"/>
                </a:ext>
              </a:extLst>
            </p:cNvPr>
            <p:cNvSpPr>
              <a:spLocks/>
            </p:cNvSpPr>
            <p:nvPr/>
          </p:nvSpPr>
          <p:spPr bwMode="auto">
            <a:xfrm>
              <a:off x="555" y="128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2" name="Freeform 112">
              <a:extLst>
                <a:ext uri="{FF2B5EF4-FFF2-40B4-BE49-F238E27FC236}">
                  <a16:creationId xmlns:a16="http://schemas.microsoft.com/office/drawing/2014/main" id="{B7EBE0C5-EC02-0986-FF61-B91628FAC014}"/>
                </a:ext>
              </a:extLst>
            </p:cNvPr>
            <p:cNvSpPr>
              <a:spLocks/>
            </p:cNvSpPr>
            <p:nvPr/>
          </p:nvSpPr>
          <p:spPr bwMode="auto">
            <a:xfrm>
              <a:off x="536" y="129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3" name="Freeform 113">
              <a:extLst>
                <a:ext uri="{FF2B5EF4-FFF2-40B4-BE49-F238E27FC236}">
                  <a16:creationId xmlns:a16="http://schemas.microsoft.com/office/drawing/2014/main" id="{3824771C-1DB4-C7E1-6A7D-FE63C6636285}"/>
                </a:ext>
              </a:extLst>
            </p:cNvPr>
            <p:cNvSpPr>
              <a:spLocks/>
            </p:cNvSpPr>
            <p:nvPr/>
          </p:nvSpPr>
          <p:spPr bwMode="auto">
            <a:xfrm>
              <a:off x="518" y="124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4" name="Freeform 114">
              <a:extLst>
                <a:ext uri="{FF2B5EF4-FFF2-40B4-BE49-F238E27FC236}">
                  <a16:creationId xmlns:a16="http://schemas.microsoft.com/office/drawing/2014/main" id="{4741476C-4ADC-B068-613E-943FD8A8068F}"/>
                </a:ext>
              </a:extLst>
            </p:cNvPr>
            <p:cNvSpPr>
              <a:spLocks/>
            </p:cNvSpPr>
            <p:nvPr/>
          </p:nvSpPr>
          <p:spPr bwMode="auto">
            <a:xfrm>
              <a:off x="499" y="126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5" name="Freeform 115">
              <a:extLst>
                <a:ext uri="{FF2B5EF4-FFF2-40B4-BE49-F238E27FC236}">
                  <a16:creationId xmlns:a16="http://schemas.microsoft.com/office/drawing/2014/main" id="{FC9E9672-3FBE-6035-65FA-C3C66847CDDF}"/>
                </a:ext>
              </a:extLst>
            </p:cNvPr>
            <p:cNvSpPr>
              <a:spLocks/>
            </p:cNvSpPr>
            <p:nvPr/>
          </p:nvSpPr>
          <p:spPr bwMode="auto">
            <a:xfrm>
              <a:off x="508" y="124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6" name="Freeform 116">
              <a:extLst>
                <a:ext uri="{FF2B5EF4-FFF2-40B4-BE49-F238E27FC236}">
                  <a16:creationId xmlns:a16="http://schemas.microsoft.com/office/drawing/2014/main" id="{3DB0ADAB-71B7-5EAB-E95A-0A9EA9F952CB}"/>
                </a:ext>
              </a:extLst>
            </p:cNvPr>
            <p:cNvSpPr>
              <a:spLocks/>
            </p:cNvSpPr>
            <p:nvPr/>
          </p:nvSpPr>
          <p:spPr bwMode="auto">
            <a:xfrm>
              <a:off x="489" y="126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7" name="Freeform 117">
              <a:extLst>
                <a:ext uri="{FF2B5EF4-FFF2-40B4-BE49-F238E27FC236}">
                  <a16:creationId xmlns:a16="http://schemas.microsoft.com/office/drawing/2014/main" id="{ABF62226-86A0-8CE0-6199-6AB284D17DC1}"/>
                </a:ext>
              </a:extLst>
            </p:cNvPr>
            <p:cNvSpPr>
              <a:spLocks/>
            </p:cNvSpPr>
            <p:nvPr/>
          </p:nvSpPr>
          <p:spPr bwMode="auto">
            <a:xfrm>
              <a:off x="499" y="124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8" name="Freeform 118">
              <a:extLst>
                <a:ext uri="{FF2B5EF4-FFF2-40B4-BE49-F238E27FC236}">
                  <a16:creationId xmlns:a16="http://schemas.microsoft.com/office/drawing/2014/main" id="{E17E80BB-BE69-0CBC-3FEB-2B45A7A95B9B}"/>
                </a:ext>
              </a:extLst>
            </p:cNvPr>
            <p:cNvSpPr>
              <a:spLocks/>
            </p:cNvSpPr>
            <p:nvPr/>
          </p:nvSpPr>
          <p:spPr bwMode="auto">
            <a:xfrm>
              <a:off x="481" y="126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09" name="Freeform 119">
              <a:extLst>
                <a:ext uri="{FF2B5EF4-FFF2-40B4-BE49-F238E27FC236}">
                  <a16:creationId xmlns:a16="http://schemas.microsoft.com/office/drawing/2014/main" id="{84201F09-73F5-1306-604C-87E39DC6F1B4}"/>
                </a:ext>
              </a:extLst>
            </p:cNvPr>
            <p:cNvSpPr>
              <a:spLocks/>
            </p:cNvSpPr>
            <p:nvPr/>
          </p:nvSpPr>
          <p:spPr bwMode="auto">
            <a:xfrm>
              <a:off x="488" y="1246"/>
              <a:ext cx="1937" cy="1473"/>
            </a:xfrm>
            <a:custGeom>
              <a:avLst/>
              <a:gdLst>
                <a:gd name="T0" fmla="*/ 10 w 3208"/>
                <a:gd name="T1" fmla="*/ 27 h 2441"/>
                <a:gd name="T2" fmla="*/ 61 w 3208"/>
                <a:gd name="T3" fmla="*/ 65 h 2441"/>
                <a:gd name="T4" fmla="*/ 112 w 3208"/>
                <a:gd name="T5" fmla="*/ 113 h 2441"/>
                <a:gd name="T6" fmla="*/ 152 w 3208"/>
                <a:gd name="T7" fmla="*/ 159 h 2441"/>
                <a:gd name="T8" fmla="*/ 220 w 3208"/>
                <a:gd name="T9" fmla="*/ 239 h 2441"/>
                <a:gd name="T10" fmla="*/ 240 w 3208"/>
                <a:gd name="T11" fmla="*/ 274 h 2441"/>
                <a:gd name="T12" fmla="*/ 261 w 3208"/>
                <a:gd name="T13" fmla="*/ 320 h 2441"/>
                <a:gd name="T14" fmla="*/ 276 w 3208"/>
                <a:gd name="T15" fmla="*/ 348 h 2441"/>
                <a:gd name="T16" fmla="*/ 325 w 3208"/>
                <a:gd name="T17" fmla="*/ 432 h 2441"/>
                <a:gd name="T18" fmla="*/ 359 w 3208"/>
                <a:gd name="T19" fmla="*/ 492 h 2441"/>
                <a:gd name="T20" fmla="*/ 395 w 3208"/>
                <a:gd name="T21" fmla="*/ 529 h 2441"/>
                <a:gd name="T22" fmla="*/ 429 w 3208"/>
                <a:gd name="T23" fmla="*/ 572 h 2441"/>
                <a:gd name="T24" fmla="*/ 461 w 3208"/>
                <a:gd name="T25" fmla="*/ 622 h 2441"/>
                <a:gd name="T26" fmla="*/ 494 w 3208"/>
                <a:gd name="T27" fmla="*/ 646 h 2441"/>
                <a:gd name="T28" fmla="*/ 535 w 3208"/>
                <a:gd name="T29" fmla="*/ 689 h 2441"/>
                <a:gd name="T30" fmla="*/ 560 w 3208"/>
                <a:gd name="T31" fmla="*/ 732 h 2441"/>
                <a:gd name="T32" fmla="*/ 583 w 3208"/>
                <a:gd name="T33" fmla="*/ 779 h 2441"/>
                <a:gd name="T34" fmla="*/ 596 w 3208"/>
                <a:gd name="T35" fmla="*/ 814 h 2441"/>
                <a:gd name="T36" fmla="*/ 618 w 3208"/>
                <a:gd name="T37" fmla="*/ 869 h 2441"/>
                <a:gd name="T38" fmla="*/ 640 w 3208"/>
                <a:gd name="T39" fmla="*/ 934 h 2441"/>
                <a:gd name="T40" fmla="*/ 676 w 3208"/>
                <a:gd name="T41" fmla="*/ 989 h 2441"/>
                <a:gd name="T42" fmla="*/ 705 w 3208"/>
                <a:gd name="T43" fmla="*/ 1032 h 2441"/>
                <a:gd name="T44" fmla="*/ 754 w 3208"/>
                <a:gd name="T45" fmla="*/ 1073 h 2441"/>
                <a:gd name="T46" fmla="*/ 771 w 3208"/>
                <a:gd name="T47" fmla="*/ 1120 h 2441"/>
                <a:gd name="T48" fmla="*/ 797 w 3208"/>
                <a:gd name="T49" fmla="*/ 1173 h 2441"/>
                <a:gd name="T50" fmla="*/ 828 w 3208"/>
                <a:gd name="T51" fmla="*/ 1221 h 2441"/>
                <a:gd name="T52" fmla="*/ 897 w 3208"/>
                <a:gd name="T53" fmla="*/ 1264 h 2441"/>
                <a:gd name="T54" fmla="*/ 954 w 3208"/>
                <a:gd name="T55" fmla="*/ 1297 h 2441"/>
                <a:gd name="T56" fmla="*/ 993 w 3208"/>
                <a:gd name="T57" fmla="*/ 1337 h 2441"/>
                <a:gd name="T58" fmla="*/ 1034 w 3208"/>
                <a:gd name="T59" fmla="*/ 1387 h 2441"/>
                <a:gd name="T60" fmla="*/ 1067 w 3208"/>
                <a:gd name="T61" fmla="*/ 1423 h 2441"/>
                <a:gd name="T62" fmla="*/ 1131 w 3208"/>
                <a:gd name="T63" fmla="*/ 1467 h 2441"/>
                <a:gd name="T64" fmla="*/ 1150 w 3208"/>
                <a:gd name="T65" fmla="*/ 1496 h 2441"/>
                <a:gd name="T66" fmla="*/ 1190 w 3208"/>
                <a:gd name="T67" fmla="*/ 1536 h 2441"/>
                <a:gd name="T68" fmla="*/ 1270 w 3208"/>
                <a:gd name="T69" fmla="*/ 1578 h 2441"/>
                <a:gd name="T70" fmla="*/ 1310 w 3208"/>
                <a:gd name="T71" fmla="*/ 1628 h 2441"/>
                <a:gd name="T72" fmla="*/ 1360 w 3208"/>
                <a:gd name="T73" fmla="*/ 1670 h 2441"/>
                <a:gd name="T74" fmla="*/ 1409 w 3208"/>
                <a:gd name="T75" fmla="*/ 1730 h 2441"/>
                <a:gd name="T76" fmla="*/ 1522 w 3208"/>
                <a:gd name="T77" fmla="*/ 1777 h 2441"/>
                <a:gd name="T78" fmla="*/ 1541 w 3208"/>
                <a:gd name="T79" fmla="*/ 1826 h 2441"/>
                <a:gd name="T80" fmla="*/ 1611 w 3208"/>
                <a:gd name="T81" fmla="*/ 1904 h 2441"/>
                <a:gd name="T82" fmla="*/ 1790 w 3208"/>
                <a:gd name="T83" fmla="*/ 1947 h 2441"/>
                <a:gd name="T84" fmla="*/ 1883 w 3208"/>
                <a:gd name="T85" fmla="*/ 1981 h 2441"/>
                <a:gd name="T86" fmla="*/ 1989 w 3208"/>
                <a:gd name="T87" fmla="*/ 2026 h 2441"/>
                <a:gd name="T88" fmla="*/ 2081 w 3208"/>
                <a:gd name="T89" fmla="*/ 2073 h 2441"/>
                <a:gd name="T90" fmla="*/ 2134 w 3208"/>
                <a:gd name="T91" fmla="*/ 2119 h 2441"/>
                <a:gd name="T92" fmla="*/ 2165 w 3208"/>
                <a:gd name="T93" fmla="*/ 2167 h 2441"/>
                <a:gd name="T94" fmla="*/ 2211 w 3208"/>
                <a:gd name="T95" fmla="*/ 2216 h 2441"/>
                <a:gd name="T96" fmla="*/ 2292 w 3208"/>
                <a:gd name="T97" fmla="*/ 2260 h 2441"/>
                <a:gd name="T98" fmla="*/ 2468 w 3208"/>
                <a:gd name="T99" fmla="*/ 2326 h 2441"/>
                <a:gd name="T100" fmla="*/ 2577 w 3208"/>
                <a:gd name="T101" fmla="*/ 2393 h 2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8" h="2441">
                  <a:moveTo>
                    <a:pt x="0" y="0"/>
                  </a:moveTo>
                  <a:lnTo>
                    <a:pt x="0" y="0"/>
                  </a:lnTo>
                  <a:lnTo>
                    <a:pt x="10" y="0"/>
                  </a:lnTo>
                  <a:lnTo>
                    <a:pt x="10" y="27"/>
                  </a:lnTo>
                  <a:lnTo>
                    <a:pt x="49" y="27"/>
                  </a:lnTo>
                  <a:lnTo>
                    <a:pt x="49" y="40"/>
                  </a:lnTo>
                  <a:lnTo>
                    <a:pt x="61" y="40"/>
                  </a:lnTo>
                  <a:lnTo>
                    <a:pt x="61" y="65"/>
                  </a:lnTo>
                  <a:lnTo>
                    <a:pt x="72" y="65"/>
                  </a:lnTo>
                  <a:lnTo>
                    <a:pt x="72" y="77"/>
                  </a:lnTo>
                  <a:lnTo>
                    <a:pt x="112" y="77"/>
                  </a:lnTo>
                  <a:lnTo>
                    <a:pt x="112" y="113"/>
                  </a:lnTo>
                  <a:lnTo>
                    <a:pt x="128" y="113"/>
                  </a:lnTo>
                  <a:lnTo>
                    <a:pt x="128" y="126"/>
                  </a:lnTo>
                  <a:lnTo>
                    <a:pt x="152" y="126"/>
                  </a:lnTo>
                  <a:lnTo>
                    <a:pt x="152" y="159"/>
                  </a:lnTo>
                  <a:lnTo>
                    <a:pt x="198" y="159"/>
                  </a:lnTo>
                  <a:lnTo>
                    <a:pt x="198" y="190"/>
                  </a:lnTo>
                  <a:lnTo>
                    <a:pt x="220" y="190"/>
                  </a:lnTo>
                  <a:lnTo>
                    <a:pt x="220" y="239"/>
                  </a:lnTo>
                  <a:lnTo>
                    <a:pt x="229" y="239"/>
                  </a:lnTo>
                  <a:lnTo>
                    <a:pt x="229" y="258"/>
                  </a:lnTo>
                  <a:lnTo>
                    <a:pt x="240" y="258"/>
                  </a:lnTo>
                  <a:lnTo>
                    <a:pt x="240" y="274"/>
                  </a:lnTo>
                  <a:lnTo>
                    <a:pt x="254" y="274"/>
                  </a:lnTo>
                  <a:lnTo>
                    <a:pt x="254" y="302"/>
                  </a:lnTo>
                  <a:lnTo>
                    <a:pt x="261" y="302"/>
                  </a:lnTo>
                  <a:lnTo>
                    <a:pt x="261" y="320"/>
                  </a:lnTo>
                  <a:lnTo>
                    <a:pt x="268" y="320"/>
                  </a:lnTo>
                  <a:lnTo>
                    <a:pt x="268" y="337"/>
                  </a:lnTo>
                  <a:lnTo>
                    <a:pt x="276" y="337"/>
                  </a:lnTo>
                  <a:lnTo>
                    <a:pt x="276" y="348"/>
                  </a:lnTo>
                  <a:lnTo>
                    <a:pt x="302" y="348"/>
                  </a:lnTo>
                  <a:lnTo>
                    <a:pt x="302" y="412"/>
                  </a:lnTo>
                  <a:lnTo>
                    <a:pt x="325" y="412"/>
                  </a:lnTo>
                  <a:lnTo>
                    <a:pt x="325" y="432"/>
                  </a:lnTo>
                  <a:lnTo>
                    <a:pt x="343" y="432"/>
                  </a:lnTo>
                  <a:lnTo>
                    <a:pt x="343" y="477"/>
                  </a:lnTo>
                  <a:lnTo>
                    <a:pt x="359" y="477"/>
                  </a:lnTo>
                  <a:lnTo>
                    <a:pt x="359" y="492"/>
                  </a:lnTo>
                  <a:lnTo>
                    <a:pt x="385" y="492"/>
                  </a:lnTo>
                  <a:lnTo>
                    <a:pt x="385" y="512"/>
                  </a:lnTo>
                  <a:lnTo>
                    <a:pt x="395" y="512"/>
                  </a:lnTo>
                  <a:lnTo>
                    <a:pt x="395" y="529"/>
                  </a:lnTo>
                  <a:lnTo>
                    <a:pt x="420" y="529"/>
                  </a:lnTo>
                  <a:lnTo>
                    <a:pt x="420" y="560"/>
                  </a:lnTo>
                  <a:lnTo>
                    <a:pt x="429" y="560"/>
                  </a:lnTo>
                  <a:lnTo>
                    <a:pt x="429" y="572"/>
                  </a:lnTo>
                  <a:lnTo>
                    <a:pt x="442" y="572"/>
                  </a:lnTo>
                  <a:lnTo>
                    <a:pt x="442" y="580"/>
                  </a:lnTo>
                  <a:lnTo>
                    <a:pt x="461" y="580"/>
                  </a:lnTo>
                  <a:lnTo>
                    <a:pt x="461" y="622"/>
                  </a:lnTo>
                  <a:lnTo>
                    <a:pt x="471" y="622"/>
                  </a:lnTo>
                  <a:lnTo>
                    <a:pt x="471" y="630"/>
                  </a:lnTo>
                  <a:lnTo>
                    <a:pt x="494" y="630"/>
                  </a:lnTo>
                  <a:lnTo>
                    <a:pt x="494" y="646"/>
                  </a:lnTo>
                  <a:lnTo>
                    <a:pt x="513" y="646"/>
                  </a:lnTo>
                  <a:lnTo>
                    <a:pt x="513" y="667"/>
                  </a:lnTo>
                  <a:lnTo>
                    <a:pt x="535" y="667"/>
                  </a:lnTo>
                  <a:lnTo>
                    <a:pt x="535" y="689"/>
                  </a:lnTo>
                  <a:lnTo>
                    <a:pt x="554" y="689"/>
                  </a:lnTo>
                  <a:lnTo>
                    <a:pt x="554" y="714"/>
                  </a:lnTo>
                  <a:lnTo>
                    <a:pt x="560" y="714"/>
                  </a:lnTo>
                  <a:lnTo>
                    <a:pt x="560" y="732"/>
                  </a:lnTo>
                  <a:lnTo>
                    <a:pt x="574" y="732"/>
                  </a:lnTo>
                  <a:lnTo>
                    <a:pt x="574" y="768"/>
                  </a:lnTo>
                  <a:lnTo>
                    <a:pt x="583" y="768"/>
                  </a:lnTo>
                  <a:lnTo>
                    <a:pt x="583" y="779"/>
                  </a:lnTo>
                  <a:lnTo>
                    <a:pt x="587" y="779"/>
                  </a:lnTo>
                  <a:lnTo>
                    <a:pt x="587" y="801"/>
                  </a:lnTo>
                  <a:lnTo>
                    <a:pt x="596" y="801"/>
                  </a:lnTo>
                  <a:lnTo>
                    <a:pt x="596" y="814"/>
                  </a:lnTo>
                  <a:lnTo>
                    <a:pt x="606" y="814"/>
                  </a:lnTo>
                  <a:lnTo>
                    <a:pt x="606" y="829"/>
                  </a:lnTo>
                  <a:lnTo>
                    <a:pt x="618" y="829"/>
                  </a:lnTo>
                  <a:lnTo>
                    <a:pt x="618" y="869"/>
                  </a:lnTo>
                  <a:lnTo>
                    <a:pt x="629" y="869"/>
                  </a:lnTo>
                  <a:lnTo>
                    <a:pt x="629" y="896"/>
                  </a:lnTo>
                  <a:lnTo>
                    <a:pt x="640" y="896"/>
                  </a:lnTo>
                  <a:lnTo>
                    <a:pt x="640" y="934"/>
                  </a:lnTo>
                  <a:lnTo>
                    <a:pt x="667" y="934"/>
                  </a:lnTo>
                  <a:lnTo>
                    <a:pt x="667" y="949"/>
                  </a:lnTo>
                  <a:lnTo>
                    <a:pt x="676" y="949"/>
                  </a:lnTo>
                  <a:lnTo>
                    <a:pt x="676" y="989"/>
                  </a:lnTo>
                  <a:lnTo>
                    <a:pt x="687" y="989"/>
                  </a:lnTo>
                  <a:lnTo>
                    <a:pt x="687" y="1001"/>
                  </a:lnTo>
                  <a:lnTo>
                    <a:pt x="705" y="1001"/>
                  </a:lnTo>
                  <a:lnTo>
                    <a:pt x="705" y="1032"/>
                  </a:lnTo>
                  <a:lnTo>
                    <a:pt x="733" y="1032"/>
                  </a:lnTo>
                  <a:lnTo>
                    <a:pt x="733" y="1043"/>
                  </a:lnTo>
                  <a:lnTo>
                    <a:pt x="754" y="1043"/>
                  </a:lnTo>
                  <a:lnTo>
                    <a:pt x="754" y="1073"/>
                  </a:lnTo>
                  <a:lnTo>
                    <a:pt x="760" y="1073"/>
                  </a:lnTo>
                  <a:lnTo>
                    <a:pt x="760" y="1101"/>
                  </a:lnTo>
                  <a:lnTo>
                    <a:pt x="771" y="1101"/>
                  </a:lnTo>
                  <a:lnTo>
                    <a:pt x="771" y="1120"/>
                  </a:lnTo>
                  <a:lnTo>
                    <a:pt x="775" y="1120"/>
                  </a:lnTo>
                  <a:lnTo>
                    <a:pt x="775" y="1134"/>
                  </a:lnTo>
                  <a:lnTo>
                    <a:pt x="797" y="1134"/>
                  </a:lnTo>
                  <a:lnTo>
                    <a:pt x="797" y="1173"/>
                  </a:lnTo>
                  <a:lnTo>
                    <a:pt x="818" y="1173"/>
                  </a:lnTo>
                  <a:lnTo>
                    <a:pt x="818" y="1188"/>
                  </a:lnTo>
                  <a:lnTo>
                    <a:pt x="828" y="1188"/>
                  </a:lnTo>
                  <a:lnTo>
                    <a:pt x="828" y="1221"/>
                  </a:lnTo>
                  <a:lnTo>
                    <a:pt x="837" y="1221"/>
                  </a:lnTo>
                  <a:lnTo>
                    <a:pt x="837" y="1233"/>
                  </a:lnTo>
                  <a:lnTo>
                    <a:pt x="897" y="1233"/>
                  </a:lnTo>
                  <a:lnTo>
                    <a:pt x="897" y="1264"/>
                  </a:lnTo>
                  <a:lnTo>
                    <a:pt x="925" y="1264"/>
                  </a:lnTo>
                  <a:lnTo>
                    <a:pt x="925" y="1287"/>
                  </a:lnTo>
                  <a:lnTo>
                    <a:pt x="954" y="1287"/>
                  </a:lnTo>
                  <a:lnTo>
                    <a:pt x="954" y="1297"/>
                  </a:lnTo>
                  <a:lnTo>
                    <a:pt x="974" y="1297"/>
                  </a:lnTo>
                  <a:lnTo>
                    <a:pt x="974" y="1321"/>
                  </a:lnTo>
                  <a:lnTo>
                    <a:pt x="993" y="1321"/>
                  </a:lnTo>
                  <a:lnTo>
                    <a:pt x="993" y="1337"/>
                  </a:lnTo>
                  <a:lnTo>
                    <a:pt x="1021" y="1337"/>
                  </a:lnTo>
                  <a:lnTo>
                    <a:pt x="1021" y="1362"/>
                  </a:lnTo>
                  <a:lnTo>
                    <a:pt x="1034" y="1362"/>
                  </a:lnTo>
                  <a:lnTo>
                    <a:pt x="1034" y="1387"/>
                  </a:lnTo>
                  <a:lnTo>
                    <a:pt x="1043" y="1387"/>
                  </a:lnTo>
                  <a:lnTo>
                    <a:pt x="1043" y="1408"/>
                  </a:lnTo>
                  <a:lnTo>
                    <a:pt x="1067" y="1408"/>
                  </a:lnTo>
                  <a:lnTo>
                    <a:pt x="1067" y="1423"/>
                  </a:lnTo>
                  <a:lnTo>
                    <a:pt x="1087" y="1423"/>
                  </a:lnTo>
                  <a:lnTo>
                    <a:pt x="1087" y="1439"/>
                  </a:lnTo>
                  <a:lnTo>
                    <a:pt x="1131" y="1439"/>
                  </a:lnTo>
                  <a:lnTo>
                    <a:pt x="1131" y="1467"/>
                  </a:lnTo>
                  <a:lnTo>
                    <a:pt x="1137" y="1467"/>
                  </a:lnTo>
                  <a:lnTo>
                    <a:pt x="1137" y="1485"/>
                  </a:lnTo>
                  <a:lnTo>
                    <a:pt x="1150" y="1485"/>
                  </a:lnTo>
                  <a:lnTo>
                    <a:pt x="1150" y="1496"/>
                  </a:lnTo>
                  <a:lnTo>
                    <a:pt x="1167" y="1496"/>
                  </a:lnTo>
                  <a:lnTo>
                    <a:pt x="1167" y="1509"/>
                  </a:lnTo>
                  <a:lnTo>
                    <a:pt x="1190" y="1509"/>
                  </a:lnTo>
                  <a:lnTo>
                    <a:pt x="1190" y="1536"/>
                  </a:lnTo>
                  <a:lnTo>
                    <a:pt x="1246" y="1536"/>
                  </a:lnTo>
                  <a:lnTo>
                    <a:pt x="1246" y="1549"/>
                  </a:lnTo>
                  <a:lnTo>
                    <a:pt x="1270" y="1549"/>
                  </a:lnTo>
                  <a:lnTo>
                    <a:pt x="1270" y="1578"/>
                  </a:lnTo>
                  <a:lnTo>
                    <a:pt x="1287" y="1578"/>
                  </a:lnTo>
                  <a:lnTo>
                    <a:pt x="1287" y="1594"/>
                  </a:lnTo>
                  <a:lnTo>
                    <a:pt x="1310" y="1594"/>
                  </a:lnTo>
                  <a:lnTo>
                    <a:pt x="1310" y="1628"/>
                  </a:lnTo>
                  <a:lnTo>
                    <a:pt x="1344" y="1628"/>
                  </a:lnTo>
                  <a:lnTo>
                    <a:pt x="1344" y="1639"/>
                  </a:lnTo>
                  <a:lnTo>
                    <a:pt x="1360" y="1639"/>
                  </a:lnTo>
                  <a:lnTo>
                    <a:pt x="1360" y="1670"/>
                  </a:lnTo>
                  <a:lnTo>
                    <a:pt x="1379" y="1670"/>
                  </a:lnTo>
                  <a:lnTo>
                    <a:pt x="1379" y="1684"/>
                  </a:lnTo>
                  <a:lnTo>
                    <a:pt x="1409" y="1684"/>
                  </a:lnTo>
                  <a:lnTo>
                    <a:pt x="1409" y="1730"/>
                  </a:lnTo>
                  <a:lnTo>
                    <a:pt x="1433" y="1730"/>
                  </a:lnTo>
                  <a:lnTo>
                    <a:pt x="1433" y="1747"/>
                  </a:lnTo>
                  <a:lnTo>
                    <a:pt x="1522" y="1747"/>
                  </a:lnTo>
                  <a:lnTo>
                    <a:pt x="1522" y="1777"/>
                  </a:lnTo>
                  <a:lnTo>
                    <a:pt x="1533" y="1777"/>
                  </a:lnTo>
                  <a:lnTo>
                    <a:pt x="1533" y="1806"/>
                  </a:lnTo>
                  <a:lnTo>
                    <a:pt x="1541" y="1806"/>
                  </a:lnTo>
                  <a:lnTo>
                    <a:pt x="1541" y="1826"/>
                  </a:lnTo>
                  <a:lnTo>
                    <a:pt x="1576" y="1826"/>
                  </a:lnTo>
                  <a:lnTo>
                    <a:pt x="1576" y="1857"/>
                  </a:lnTo>
                  <a:lnTo>
                    <a:pt x="1611" y="1857"/>
                  </a:lnTo>
                  <a:lnTo>
                    <a:pt x="1611" y="1904"/>
                  </a:lnTo>
                  <a:lnTo>
                    <a:pt x="1659" y="1904"/>
                  </a:lnTo>
                  <a:lnTo>
                    <a:pt x="1659" y="1928"/>
                  </a:lnTo>
                  <a:lnTo>
                    <a:pt x="1790" y="1928"/>
                  </a:lnTo>
                  <a:lnTo>
                    <a:pt x="1790" y="1947"/>
                  </a:lnTo>
                  <a:lnTo>
                    <a:pt x="1799" y="1947"/>
                  </a:lnTo>
                  <a:lnTo>
                    <a:pt x="1799" y="1966"/>
                  </a:lnTo>
                  <a:lnTo>
                    <a:pt x="1883" y="1966"/>
                  </a:lnTo>
                  <a:lnTo>
                    <a:pt x="1883" y="1981"/>
                  </a:lnTo>
                  <a:lnTo>
                    <a:pt x="1940" y="1981"/>
                  </a:lnTo>
                  <a:lnTo>
                    <a:pt x="1940" y="2006"/>
                  </a:lnTo>
                  <a:lnTo>
                    <a:pt x="1989" y="2006"/>
                  </a:lnTo>
                  <a:lnTo>
                    <a:pt x="1989" y="2026"/>
                  </a:lnTo>
                  <a:lnTo>
                    <a:pt x="2040" y="2026"/>
                  </a:lnTo>
                  <a:lnTo>
                    <a:pt x="2040" y="2047"/>
                  </a:lnTo>
                  <a:lnTo>
                    <a:pt x="2081" y="2047"/>
                  </a:lnTo>
                  <a:lnTo>
                    <a:pt x="2081" y="2073"/>
                  </a:lnTo>
                  <a:lnTo>
                    <a:pt x="2101" y="2073"/>
                  </a:lnTo>
                  <a:lnTo>
                    <a:pt x="2101" y="2094"/>
                  </a:lnTo>
                  <a:lnTo>
                    <a:pt x="2134" y="2094"/>
                  </a:lnTo>
                  <a:lnTo>
                    <a:pt x="2134" y="2119"/>
                  </a:lnTo>
                  <a:lnTo>
                    <a:pt x="2138" y="2119"/>
                  </a:lnTo>
                  <a:lnTo>
                    <a:pt x="2138" y="2145"/>
                  </a:lnTo>
                  <a:lnTo>
                    <a:pt x="2165" y="2145"/>
                  </a:lnTo>
                  <a:lnTo>
                    <a:pt x="2165" y="2167"/>
                  </a:lnTo>
                  <a:lnTo>
                    <a:pt x="2185" y="2167"/>
                  </a:lnTo>
                  <a:lnTo>
                    <a:pt x="2185" y="2194"/>
                  </a:lnTo>
                  <a:lnTo>
                    <a:pt x="2211" y="2194"/>
                  </a:lnTo>
                  <a:lnTo>
                    <a:pt x="2211" y="2216"/>
                  </a:lnTo>
                  <a:lnTo>
                    <a:pt x="2227" y="2216"/>
                  </a:lnTo>
                  <a:lnTo>
                    <a:pt x="2227" y="2237"/>
                  </a:lnTo>
                  <a:lnTo>
                    <a:pt x="2292" y="2237"/>
                  </a:lnTo>
                  <a:lnTo>
                    <a:pt x="2292" y="2260"/>
                  </a:lnTo>
                  <a:lnTo>
                    <a:pt x="2331" y="2260"/>
                  </a:lnTo>
                  <a:lnTo>
                    <a:pt x="2331" y="2294"/>
                  </a:lnTo>
                  <a:lnTo>
                    <a:pt x="2468" y="2294"/>
                  </a:lnTo>
                  <a:lnTo>
                    <a:pt x="2468" y="2326"/>
                  </a:lnTo>
                  <a:lnTo>
                    <a:pt x="2495" y="2326"/>
                  </a:lnTo>
                  <a:lnTo>
                    <a:pt x="2495" y="2359"/>
                  </a:lnTo>
                  <a:lnTo>
                    <a:pt x="2577" y="2359"/>
                  </a:lnTo>
                  <a:lnTo>
                    <a:pt x="2577" y="2393"/>
                  </a:lnTo>
                  <a:lnTo>
                    <a:pt x="2679" y="2393"/>
                  </a:lnTo>
                  <a:lnTo>
                    <a:pt x="2679" y="2441"/>
                  </a:lnTo>
                  <a:lnTo>
                    <a:pt x="3208" y="244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1310" name="Group 122">
            <a:extLst>
              <a:ext uri="{FF2B5EF4-FFF2-40B4-BE49-F238E27FC236}">
                <a16:creationId xmlns:a16="http://schemas.microsoft.com/office/drawing/2014/main" id="{A2C480CB-6AFE-7D6C-0A5B-933CA92E7BEF}"/>
              </a:ext>
            </a:extLst>
          </p:cNvPr>
          <p:cNvGrpSpPr>
            <a:grpSpLocks noChangeAspect="1"/>
          </p:cNvGrpSpPr>
          <p:nvPr/>
        </p:nvGrpSpPr>
        <p:grpSpPr bwMode="auto">
          <a:xfrm>
            <a:off x="2687138" y="2286565"/>
            <a:ext cx="2042189" cy="2701876"/>
            <a:chOff x="470" y="1220"/>
            <a:chExt cx="1294" cy="1712"/>
          </a:xfrm>
        </p:grpSpPr>
        <p:sp>
          <p:nvSpPr>
            <p:cNvPr id="1311" name="Freeform 123">
              <a:extLst>
                <a:ext uri="{FF2B5EF4-FFF2-40B4-BE49-F238E27FC236}">
                  <a16:creationId xmlns:a16="http://schemas.microsoft.com/office/drawing/2014/main" id="{1A792C93-B7CE-6EFA-F1B7-E3632C2368DE}"/>
                </a:ext>
              </a:extLst>
            </p:cNvPr>
            <p:cNvSpPr>
              <a:spLocks/>
            </p:cNvSpPr>
            <p:nvPr/>
          </p:nvSpPr>
          <p:spPr bwMode="auto">
            <a:xfrm>
              <a:off x="488" y="1238"/>
              <a:ext cx="1276" cy="1694"/>
            </a:xfrm>
            <a:custGeom>
              <a:avLst/>
              <a:gdLst>
                <a:gd name="T0" fmla="*/ 0 w 2111"/>
                <a:gd name="T1" fmla="*/ 0 h 2806"/>
                <a:gd name="T2" fmla="*/ 0 w 2111"/>
                <a:gd name="T3" fmla="*/ 0 h 2806"/>
                <a:gd name="T4" fmla="*/ 0 w 2111"/>
                <a:gd name="T5" fmla="*/ 38 h 2806"/>
                <a:gd name="T6" fmla="*/ 13 w 2111"/>
                <a:gd name="T7" fmla="*/ 38 h 2806"/>
                <a:gd name="T8" fmla="*/ 13 w 2111"/>
                <a:gd name="T9" fmla="*/ 92 h 2806"/>
                <a:gd name="T10" fmla="*/ 33 w 2111"/>
                <a:gd name="T11" fmla="*/ 92 h 2806"/>
                <a:gd name="T12" fmla="*/ 33 w 2111"/>
                <a:gd name="T13" fmla="*/ 172 h 2806"/>
                <a:gd name="T14" fmla="*/ 66 w 2111"/>
                <a:gd name="T15" fmla="*/ 172 h 2806"/>
                <a:gd name="T16" fmla="*/ 66 w 2111"/>
                <a:gd name="T17" fmla="*/ 354 h 2806"/>
                <a:gd name="T18" fmla="*/ 88 w 2111"/>
                <a:gd name="T19" fmla="*/ 354 h 2806"/>
                <a:gd name="T20" fmla="*/ 88 w 2111"/>
                <a:gd name="T21" fmla="*/ 432 h 2806"/>
                <a:gd name="T22" fmla="*/ 110 w 2111"/>
                <a:gd name="T23" fmla="*/ 432 h 2806"/>
                <a:gd name="T24" fmla="*/ 110 w 2111"/>
                <a:gd name="T25" fmla="*/ 513 h 2806"/>
                <a:gd name="T26" fmla="*/ 182 w 2111"/>
                <a:gd name="T27" fmla="*/ 513 h 2806"/>
                <a:gd name="T28" fmla="*/ 182 w 2111"/>
                <a:gd name="T29" fmla="*/ 600 h 2806"/>
                <a:gd name="T30" fmla="*/ 265 w 2111"/>
                <a:gd name="T31" fmla="*/ 600 h 2806"/>
                <a:gd name="T32" fmla="*/ 265 w 2111"/>
                <a:gd name="T33" fmla="*/ 684 h 2806"/>
                <a:gd name="T34" fmla="*/ 353 w 2111"/>
                <a:gd name="T35" fmla="*/ 684 h 2806"/>
                <a:gd name="T36" fmla="*/ 353 w 2111"/>
                <a:gd name="T37" fmla="*/ 863 h 2806"/>
                <a:gd name="T38" fmla="*/ 380 w 2111"/>
                <a:gd name="T39" fmla="*/ 863 h 2806"/>
                <a:gd name="T40" fmla="*/ 380 w 2111"/>
                <a:gd name="T41" fmla="*/ 954 h 2806"/>
                <a:gd name="T42" fmla="*/ 422 w 2111"/>
                <a:gd name="T43" fmla="*/ 954 h 2806"/>
                <a:gd name="T44" fmla="*/ 422 w 2111"/>
                <a:gd name="T45" fmla="*/ 1045 h 2806"/>
                <a:gd name="T46" fmla="*/ 449 w 2111"/>
                <a:gd name="T47" fmla="*/ 1045 h 2806"/>
                <a:gd name="T48" fmla="*/ 449 w 2111"/>
                <a:gd name="T49" fmla="*/ 1128 h 2806"/>
                <a:gd name="T50" fmla="*/ 457 w 2111"/>
                <a:gd name="T51" fmla="*/ 1128 h 2806"/>
                <a:gd name="T52" fmla="*/ 457 w 2111"/>
                <a:gd name="T53" fmla="*/ 1305 h 2806"/>
                <a:gd name="T54" fmla="*/ 481 w 2111"/>
                <a:gd name="T55" fmla="*/ 1305 h 2806"/>
                <a:gd name="T56" fmla="*/ 481 w 2111"/>
                <a:gd name="T57" fmla="*/ 1406 h 2806"/>
                <a:gd name="T58" fmla="*/ 494 w 2111"/>
                <a:gd name="T59" fmla="*/ 1406 h 2806"/>
                <a:gd name="T60" fmla="*/ 494 w 2111"/>
                <a:gd name="T61" fmla="*/ 1482 h 2806"/>
                <a:gd name="T62" fmla="*/ 604 w 2111"/>
                <a:gd name="T63" fmla="*/ 1482 h 2806"/>
                <a:gd name="T64" fmla="*/ 604 w 2111"/>
                <a:gd name="T65" fmla="*/ 1572 h 2806"/>
                <a:gd name="T66" fmla="*/ 667 w 2111"/>
                <a:gd name="T67" fmla="*/ 1572 h 2806"/>
                <a:gd name="T68" fmla="*/ 667 w 2111"/>
                <a:gd name="T69" fmla="*/ 1657 h 2806"/>
                <a:gd name="T70" fmla="*/ 767 w 2111"/>
                <a:gd name="T71" fmla="*/ 1657 h 2806"/>
                <a:gd name="T72" fmla="*/ 767 w 2111"/>
                <a:gd name="T73" fmla="*/ 1750 h 2806"/>
                <a:gd name="T74" fmla="*/ 807 w 2111"/>
                <a:gd name="T75" fmla="*/ 1750 h 2806"/>
                <a:gd name="T76" fmla="*/ 807 w 2111"/>
                <a:gd name="T77" fmla="*/ 1834 h 2806"/>
                <a:gd name="T78" fmla="*/ 983 w 2111"/>
                <a:gd name="T79" fmla="*/ 1834 h 2806"/>
                <a:gd name="T80" fmla="*/ 983 w 2111"/>
                <a:gd name="T81" fmla="*/ 1935 h 2806"/>
                <a:gd name="T82" fmla="*/ 1416 w 2111"/>
                <a:gd name="T83" fmla="*/ 1935 h 2806"/>
                <a:gd name="T84" fmla="*/ 1416 w 2111"/>
                <a:gd name="T85" fmla="*/ 2048 h 2806"/>
                <a:gd name="T86" fmla="*/ 1435 w 2111"/>
                <a:gd name="T87" fmla="*/ 2048 h 2806"/>
                <a:gd name="T88" fmla="*/ 1435 w 2111"/>
                <a:gd name="T89" fmla="*/ 2157 h 2806"/>
                <a:gd name="T90" fmla="*/ 1854 w 2111"/>
                <a:gd name="T91" fmla="*/ 2157 h 2806"/>
                <a:gd name="T92" fmla="*/ 1854 w 2111"/>
                <a:gd name="T93" fmla="*/ 2476 h 2806"/>
                <a:gd name="T94" fmla="*/ 2111 w 2111"/>
                <a:gd name="T95" fmla="*/ 2476 h 2806"/>
                <a:gd name="T96" fmla="*/ 2111 w 2111"/>
                <a:gd name="T97"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1" h="2806">
                  <a:moveTo>
                    <a:pt x="0" y="0"/>
                  </a:moveTo>
                  <a:lnTo>
                    <a:pt x="0" y="0"/>
                  </a:lnTo>
                  <a:lnTo>
                    <a:pt x="0" y="38"/>
                  </a:lnTo>
                  <a:lnTo>
                    <a:pt x="13" y="38"/>
                  </a:lnTo>
                  <a:lnTo>
                    <a:pt x="13" y="92"/>
                  </a:lnTo>
                  <a:lnTo>
                    <a:pt x="33" y="92"/>
                  </a:lnTo>
                  <a:lnTo>
                    <a:pt x="33" y="172"/>
                  </a:lnTo>
                  <a:lnTo>
                    <a:pt x="66" y="172"/>
                  </a:lnTo>
                  <a:lnTo>
                    <a:pt x="66" y="354"/>
                  </a:lnTo>
                  <a:lnTo>
                    <a:pt x="88" y="354"/>
                  </a:lnTo>
                  <a:lnTo>
                    <a:pt x="88" y="432"/>
                  </a:lnTo>
                  <a:lnTo>
                    <a:pt x="110" y="432"/>
                  </a:lnTo>
                  <a:lnTo>
                    <a:pt x="110" y="513"/>
                  </a:lnTo>
                  <a:lnTo>
                    <a:pt x="182" y="513"/>
                  </a:lnTo>
                  <a:lnTo>
                    <a:pt x="182" y="600"/>
                  </a:lnTo>
                  <a:lnTo>
                    <a:pt x="265" y="600"/>
                  </a:lnTo>
                  <a:lnTo>
                    <a:pt x="265" y="684"/>
                  </a:lnTo>
                  <a:lnTo>
                    <a:pt x="353" y="684"/>
                  </a:lnTo>
                  <a:lnTo>
                    <a:pt x="353" y="863"/>
                  </a:lnTo>
                  <a:lnTo>
                    <a:pt x="380" y="863"/>
                  </a:lnTo>
                  <a:lnTo>
                    <a:pt x="380" y="954"/>
                  </a:lnTo>
                  <a:lnTo>
                    <a:pt x="422" y="954"/>
                  </a:lnTo>
                  <a:lnTo>
                    <a:pt x="422" y="1045"/>
                  </a:lnTo>
                  <a:lnTo>
                    <a:pt x="449" y="1045"/>
                  </a:lnTo>
                  <a:lnTo>
                    <a:pt x="449" y="1128"/>
                  </a:lnTo>
                  <a:lnTo>
                    <a:pt x="457" y="1128"/>
                  </a:lnTo>
                  <a:lnTo>
                    <a:pt x="457" y="1305"/>
                  </a:lnTo>
                  <a:lnTo>
                    <a:pt x="481" y="1305"/>
                  </a:lnTo>
                  <a:lnTo>
                    <a:pt x="481" y="1406"/>
                  </a:lnTo>
                  <a:lnTo>
                    <a:pt x="494" y="1406"/>
                  </a:lnTo>
                  <a:lnTo>
                    <a:pt x="494" y="1482"/>
                  </a:lnTo>
                  <a:lnTo>
                    <a:pt x="604" y="1482"/>
                  </a:lnTo>
                  <a:lnTo>
                    <a:pt x="604" y="1572"/>
                  </a:lnTo>
                  <a:lnTo>
                    <a:pt x="667" y="1572"/>
                  </a:lnTo>
                  <a:lnTo>
                    <a:pt x="667" y="1657"/>
                  </a:lnTo>
                  <a:lnTo>
                    <a:pt x="767" y="1657"/>
                  </a:lnTo>
                  <a:lnTo>
                    <a:pt x="767" y="1750"/>
                  </a:lnTo>
                  <a:lnTo>
                    <a:pt x="807" y="1750"/>
                  </a:lnTo>
                  <a:lnTo>
                    <a:pt x="807" y="1834"/>
                  </a:lnTo>
                  <a:lnTo>
                    <a:pt x="983" y="1834"/>
                  </a:lnTo>
                  <a:lnTo>
                    <a:pt x="983" y="1935"/>
                  </a:lnTo>
                  <a:lnTo>
                    <a:pt x="1416" y="1935"/>
                  </a:lnTo>
                  <a:lnTo>
                    <a:pt x="1416" y="2048"/>
                  </a:lnTo>
                  <a:lnTo>
                    <a:pt x="1435" y="2048"/>
                  </a:lnTo>
                  <a:lnTo>
                    <a:pt x="1435" y="2157"/>
                  </a:lnTo>
                  <a:lnTo>
                    <a:pt x="1854" y="2157"/>
                  </a:lnTo>
                  <a:lnTo>
                    <a:pt x="1854" y="2476"/>
                  </a:lnTo>
                  <a:lnTo>
                    <a:pt x="2111" y="2476"/>
                  </a:lnTo>
                  <a:lnTo>
                    <a:pt x="2111" y="2806"/>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12" name="Freeform 124">
              <a:extLst>
                <a:ext uri="{FF2B5EF4-FFF2-40B4-BE49-F238E27FC236}">
                  <a16:creationId xmlns:a16="http://schemas.microsoft.com/office/drawing/2014/main" id="{57E9B8F3-343B-A6D8-1C11-25D07937F601}"/>
                </a:ext>
              </a:extLst>
            </p:cNvPr>
            <p:cNvSpPr>
              <a:spLocks/>
            </p:cNvSpPr>
            <p:nvPr/>
          </p:nvSpPr>
          <p:spPr bwMode="auto">
            <a:xfrm>
              <a:off x="1483" y="252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13" name="Freeform 125">
              <a:extLst>
                <a:ext uri="{FF2B5EF4-FFF2-40B4-BE49-F238E27FC236}">
                  <a16:creationId xmlns:a16="http://schemas.microsoft.com/office/drawing/2014/main" id="{C042E67E-EF43-0D59-0E78-89B47E2A3E71}"/>
                </a:ext>
              </a:extLst>
            </p:cNvPr>
            <p:cNvSpPr>
              <a:spLocks/>
            </p:cNvSpPr>
            <p:nvPr/>
          </p:nvSpPr>
          <p:spPr bwMode="auto">
            <a:xfrm>
              <a:off x="1465" y="2540"/>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14" name="Freeform 126">
              <a:extLst>
                <a:ext uri="{FF2B5EF4-FFF2-40B4-BE49-F238E27FC236}">
                  <a16:creationId xmlns:a16="http://schemas.microsoft.com/office/drawing/2014/main" id="{3FCED837-E52E-6C49-2DB1-721FCFC370BD}"/>
                </a:ext>
              </a:extLst>
            </p:cNvPr>
            <p:cNvSpPr>
              <a:spLocks/>
            </p:cNvSpPr>
            <p:nvPr/>
          </p:nvSpPr>
          <p:spPr bwMode="auto">
            <a:xfrm>
              <a:off x="1473" y="252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15" name="Freeform 127">
              <a:extLst>
                <a:ext uri="{FF2B5EF4-FFF2-40B4-BE49-F238E27FC236}">
                  <a16:creationId xmlns:a16="http://schemas.microsoft.com/office/drawing/2014/main" id="{C7AADB64-E610-CE7E-50D8-B4A679FE09E4}"/>
                </a:ext>
              </a:extLst>
            </p:cNvPr>
            <p:cNvSpPr>
              <a:spLocks/>
            </p:cNvSpPr>
            <p:nvPr/>
          </p:nvSpPr>
          <p:spPr bwMode="auto">
            <a:xfrm>
              <a:off x="1455" y="254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16" name="Freeform 128">
              <a:extLst>
                <a:ext uri="{FF2B5EF4-FFF2-40B4-BE49-F238E27FC236}">
                  <a16:creationId xmlns:a16="http://schemas.microsoft.com/office/drawing/2014/main" id="{86131EF0-3637-5A1D-DD76-A068A9BCCE47}"/>
                </a:ext>
              </a:extLst>
            </p:cNvPr>
            <p:cNvSpPr>
              <a:spLocks/>
            </p:cNvSpPr>
            <p:nvPr/>
          </p:nvSpPr>
          <p:spPr bwMode="auto">
            <a:xfrm>
              <a:off x="1450" y="252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17" name="Freeform 129">
              <a:extLst>
                <a:ext uri="{FF2B5EF4-FFF2-40B4-BE49-F238E27FC236}">
                  <a16:creationId xmlns:a16="http://schemas.microsoft.com/office/drawing/2014/main" id="{899667B6-1C16-B56D-D517-B9AEEA4171AB}"/>
                </a:ext>
              </a:extLst>
            </p:cNvPr>
            <p:cNvSpPr>
              <a:spLocks/>
            </p:cNvSpPr>
            <p:nvPr/>
          </p:nvSpPr>
          <p:spPr bwMode="auto">
            <a:xfrm>
              <a:off x="1431" y="254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18" name="Freeform 130">
              <a:extLst>
                <a:ext uri="{FF2B5EF4-FFF2-40B4-BE49-F238E27FC236}">
                  <a16:creationId xmlns:a16="http://schemas.microsoft.com/office/drawing/2014/main" id="{5EB90249-24DB-251B-23EA-3FCADA493E42}"/>
                </a:ext>
              </a:extLst>
            </p:cNvPr>
            <p:cNvSpPr>
              <a:spLocks/>
            </p:cNvSpPr>
            <p:nvPr/>
          </p:nvSpPr>
          <p:spPr bwMode="auto">
            <a:xfrm>
              <a:off x="1196" y="2388"/>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19" name="Freeform 131">
              <a:extLst>
                <a:ext uri="{FF2B5EF4-FFF2-40B4-BE49-F238E27FC236}">
                  <a16:creationId xmlns:a16="http://schemas.microsoft.com/office/drawing/2014/main" id="{D40E67CE-BA3E-0477-4964-1578B5188634}"/>
                </a:ext>
              </a:extLst>
            </p:cNvPr>
            <p:cNvSpPr>
              <a:spLocks/>
            </p:cNvSpPr>
            <p:nvPr/>
          </p:nvSpPr>
          <p:spPr bwMode="auto">
            <a:xfrm>
              <a:off x="1178" y="240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20" name="Freeform 132">
              <a:extLst>
                <a:ext uri="{FF2B5EF4-FFF2-40B4-BE49-F238E27FC236}">
                  <a16:creationId xmlns:a16="http://schemas.microsoft.com/office/drawing/2014/main" id="{62C06B93-CC8C-770B-E124-80F8A562B804}"/>
                </a:ext>
              </a:extLst>
            </p:cNvPr>
            <p:cNvSpPr>
              <a:spLocks/>
            </p:cNvSpPr>
            <p:nvPr/>
          </p:nvSpPr>
          <p:spPr bwMode="auto">
            <a:xfrm>
              <a:off x="1029" y="232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21" name="Freeform 133">
              <a:extLst>
                <a:ext uri="{FF2B5EF4-FFF2-40B4-BE49-F238E27FC236}">
                  <a16:creationId xmlns:a16="http://schemas.microsoft.com/office/drawing/2014/main" id="{C6E6D84E-45EE-E67A-B3E0-FF9191E64D78}"/>
                </a:ext>
              </a:extLst>
            </p:cNvPr>
            <p:cNvSpPr>
              <a:spLocks/>
            </p:cNvSpPr>
            <p:nvPr/>
          </p:nvSpPr>
          <p:spPr bwMode="auto">
            <a:xfrm>
              <a:off x="1010" y="2345"/>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22" name="Freeform 134">
              <a:extLst>
                <a:ext uri="{FF2B5EF4-FFF2-40B4-BE49-F238E27FC236}">
                  <a16:creationId xmlns:a16="http://schemas.microsoft.com/office/drawing/2014/main" id="{2C99E8E5-6763-F563-9B94-4FF945BDD3AD}"/>
                </a:ext>
              </a:extLst>
            </p:cNvPr>
            <p:cNvSpPr>
              <a:spLocks/>
            </p:cNvSpPr>
            <p:nvPr/>
          </p:nvSpPr>
          <p:spPr bwMode="auto">
            <a:xfrm>
              <a:off x="555" y="152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23" name="Freeform 135">
              <a:extLst>
                <a:ext uri="{FF2B5EF4-FFF2-40B4-BE49-F238E27FC236}">
                  <a16:creationId xmlns:a16="http://schemas.microsoft.com/office/drawing/2014/main" id="{4EE0C4EB-13B3-99E1-FE14-3DE20377C015}"/>
                </a:ext>
              </a:extLst>
            </p:cNvPr>
            <p:cNvSpPr>
              <a:spLocks/>
            </p:cNvSpPr>
            <p:nvPr/>
          </p:nvSpPr>
          <p:spPr bwMode="auto">
            <a:xfrm>
              <a:off x="537" y="1547"/>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24" name="Freeform 136">
              <a:extLst>
                <a:ext uri="{FF2B5EF4-FFF2-40B4-BE49-F238E27FC236}">
                  <a16:creationId xmlns:a16="http://schemas.microsoft.com/office/drawing/2014/main" id="{2F5E4071-0943-EFB8-4923-593035EC9FE9}"/>
                </a:ext>
              </a:extLst>
            </p:cNvPr>
            <p:cNvSpPr>
              <a:spLocks/>
            </p:cNvSpPr>
            <p:nvPr/>
          </p:nvSpPr>
          <p:spPr bwMode="auto">
            <a:xfrm>
              <a:off x="488" y="1220"/>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25" name="Freeform 137">
              <a:extLst>
                <a:ext uri="{FF2B5EF4-FFF2-40B4-BE49-F238E27FC236}">
                  <a16:creationId xmlns:a16="http://schemas.microsoft.com/office/drawing/2014/main" id="{3F68B994-B851-5A5D-712F-8C0168801E61}"/>
                </a:ext>
              </a:extLst>
            </p:cNvPr>
            <p:cNvSpPr>
              <a:spLocks/>
            </p:cNvSpPr>
            <p:nvPr/>
          </p:nvSpPr>
          <p:spPr bwMode="auto">
            <a:xfrm>
              <a:off x="470" y="12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26" name="Freeform 138">
              <a:extLst>
                <a:ext uri="{FF2B5EF4-FFF2-40B4-BE49-F238E27FC236}">
                  <a16:creationId xmlns:a16="http://schemas.microsoft.com/office/drawing/2014/main" id="{4F1C88C1-04AC-4368-DF88-1732893CF1DE}"/>
                </a:ext>
              </a:extLst>
            </p:cNvPr>
            <p:cNvSpPr>
              <a:spLocks/>
            </p:cNvSpPr>
            <p:nvPr/>
          </p:nvSpPr>
          <p:spPr bwMode="auto">
            <a:xfrm>
              <a:off x="1442" y="252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sp>
          <p:nvSpPr>
            <p:cNvPr id="1327" name="Freeform 139">
              <a:extLst>
                <a:ext uri="{FF2B5EF4-FFF2-40B4-BE49-F238E27FC236}">
                  <a16:creationId xmlns:a16="http://schemas.microsoft.com/office/drawing/2014/main" id="{0C0750CD-4AD7-B184-98CE-559E7EB2292C}"/>
                </a:ext>
              </a:extLst>
            </p:cNvPr>
            <p:cNvSpPr>
              <a:spLocks/>
            </p:cNvSpPr>
            <p:nvPr/>
          </p:nvSpPr>
          <p:spPr bwMode="auto">
            <a:xfrm>
              <a:off x="1423" y="254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C9A50D"/>
                </a:solidFill>
                <a:latin typeface="Calibri (body)"/>
              </a:endParaRPr>
            </a:p>
          </p:txBody>
        </p:sp>
      </p:grpSp>
      <p:grpSp>
        <p:nvGrpSpPr>
          <p:cNvPr id="1328" name="Group 1327">
            <a:extLst>
              <a:ext uri="{FF2B5EF4-FFF2-40B4-BE49-F238E27FC236}">
                <a16:creationId xmlns:a16="http://schemas.microsoft.com/office/drawing/2014/main" id="{C3C14753-BE7B-3027-0B38-2CBBE7FB89D5}"/>
              </a:ext>
            </a:extLst>
          </p:cNvPr>
          <p:cNvGrpSpPr/>
          <p:nvPr/>
        </p:nvGrpSpPr>
        <p:grpSpPr>
          <a:xfrm>
            <a:off x="7622984" y="2184297"/>
            <a:ext cx="2289389" cy="674838"/>
            <a:chOff x="6691931" y="2634169"/>
            <a:chExt cx="3504397" cy="1032985"/>
          </a:xfrm>
        </p:grpSpPr>
        <p:sp>
          <p:nvSpPr>
            <p:cNvPr id="1335" name="TextBox 1334">
              <a:extLst>
                <a:ext uri="{FF2B5EF4-FFF2-40B4-BE49-F238E27FC236}">
                  <a16:creationId xmlns:a16="http://schemas.microsoft.com/office/drawing/2014/main" id="{F87BAA95-0EA8-3655-930E-C179CAC327CB}"/>
                </a:ext>
              </a:extLst>
            </p:cNvPr>
            <p:cNvSpPr txBox="1"/>
            <p:nvPr/>
          </p:nvSpPr>
          <p:spPr>
            <a:xfrm>
              <a:off x="9241331" y="3351995"/>
              <a:ext cx="954997" cy="315159"/>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14.8-38.6</a:t>
              </a:r>
            </a:p>
          </p:txBody>
        </p:sp>
        <p:sp>
          <p:nvSpPr>
            <p:cNvPr id="1329" name="TextBox 1328">
              <a:extLst>
                <a:ext uri="{FF2B5EF4-FFF2-40B4-BE49-F238E27FC236}">
                  <a16:creationId xmlns:a16="http://schemas.microsoft.com/office/drawing/2014/main" id="{8629BFC5-4738-0A63-2AF4-E29740DD88F0}"/>
                </a:ext>
              </a:extLst>
            </p:cNvPr>
            <p:cNvSpPr txBox="1"/>
            <p:nvPr/>
          </p:nvSpPr>
          <p:spPr>
            <a:xfrm>
              <a:off x="8413222" y="2634169"/>
              <a:ext cx="959903" cy="522941"/>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000" i="0" u="none" strike="noStrike" kern="0" cap="none" spc="0" normalizeH="0" baseline="0" noProof="0" dirty="0">
                  <a:ln>
                    <a:noFill/>
                  </a:ln>
                  <a:solidFill>
                    <a:srgbClr val="000000"/>
                  </a:solidFill>
                  <a:effectLst/>
                  <a:uLnTx/>
                  <a:uFillTx/>
                  <a:latin typeface="Calibri (body)"/>
                </a:rPr>
                <a:t>Median,</a:t>
              </a:r>
              <a:br>
                <a:rPr kumimoji="0" lang="en-US" sz="1000" i="0" u="none" strike="noStrike" kern="0" cap="none" spc="0" normalizeH="0" baseline="0" noProof="0" dirty="0">
                  <a:ln>
                    <a:noFill/>
                  </a:ln>
                  <a:solidFill>
                    <a:srgbClr val="000000"/>
                  </a:solidFill>
                  <a:effectLst/>
                  <a:uLnTx/>
                  <a:uFillTx/>
                  <a:latin typeface="Calibri (body)"/>
                </a:rPr>
              </a:br>
              <a:r>
                <a:rPr kumimoji="0" lang="en-US" sz="1000" i="0" u="none" strike="noStrike" kern="0" cap="none" spc="0" normalizeH="0" baseline="0" noProof="0" dirty="0">
                  <a:ln>
                    <a:noFill/>
                  </a:ln>
                  <a:solidFill>
                    <a:srgbClr val="000000"/>
                  </a:solidFill>
                  <a:effectLst/>
                  <a:uLnTx/>
                  <a:uFillTx/>
                  <a:latin typeface="Calibri (body)"/>
                </a:rPr>
                <a:t>Mo</a:t>
              </a:r>
            </a:p>
          </p:txBody>
        </p:sp>
        <p:sp>
          <p:nvSpPr>
            <p:cNvPr id="1330" name="TextBox 1329">
              <a:extLst>
                <a:ext uri="{FF2B5EF4-FFF2-40B4-BE49-F238E27FC236}">
                  <a16:creationId xmlns:a16="http://schemas.microsoft.com/office/drawing/2014/main" id="{2DCEB792-6FE4-A21B-2A69-C946BD73B209}"/>
                </a:ext>
              </a:extLst>
            </p:cNvPr>
            <p:cNvSpPr txBox="1"/>
            <p:nvPr/>
          </p:nvSpPr>
          <p:spPr>
            <a:xfrm>
              <a:off x="9270563" y="2803771"/>
              <a:ext cx="824948" cy="334493"/>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000" i="0" u="none" strike="noStrike" kern="0" cap="none" spc="0" normalizeH="0" baseline="0" noProof="0" dirty="0">
                  <a:ln>
                    <a:noFill/>
                  </a:ln>
                  <a:solidFill>
                    <a:srgbClr val="000000"/>
                  </a:solidFill>
                  <a:effectLst/>
                  <a:uLnTx/>
                  <a:uFillTx/>
                  <a:latin typeface="Calibri (body)"/>
                </a:rPr>
                <a:t>95% CI</a:t>
              </a:r>
            </a:p>
          </p:txBody>
        </p:sp>
        <p:sp>
          <p:nvSpPr>
            <p:cNvPr id="1331" name="TextBox 1330">
              <a:extLst>
                <a:ext uri="{FF2B5EF4-FFF2-40B4-BE49-F238E27FC236}">
                  <a16:creationId xmlns:a16="http://schemas.microsoft.com/office/drawing/2014/main" id="{3AEFD320-EAA3-58CF-4416-3DFB65A8929A}"/>
                </a:ext>
              </a:extLst>
            </p:cNvPr>
            <p:cNvSpPr txBox="1"/>
            <p:nvPr/>
          </p:nvSpPr>
          <p:spPr>
            <a:xfrm>
              <a:off x="8601233" y="3117467"/>
              <a:ext cx="591841" cy="315159"/>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19.4</a:t>
              </a:r>
            </a:p>
          </p:txBody>
        </p:sp>
        <p:sp>
          <p:nvSpPr>
            <p:cNvPr id="1334" name="TextBox 1333">
              <a:extLst>
                <a:ext uri="{FF2B5EF4-FFF2-40B4-BE49-F238E27FC236}">
                  <a16:creationId xmlns:a16="http://schemas.microsoft.com/office/drawing/2014/main" id="{AB588FB1-17B3-3B55-0CD9-D7B677F84E35}"/>
                </a:ext>
              </a:extLst>
            </p:cNvPr>
            <p:cNvSpPr txBox="1"/>
            <p:nvPr/>
          </p:nvSpPr>
          <p:spPr>
            <a:xfrm>
              <a:off x="8601235" y="3351994"/>
              <a:ext cx="591841" cy="315159"/>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26.2</a:t>
              </a:r>
            </a:p>
          </p:txBody>
        </p:sp>
        <p:cxnSp>
          <p:nvCxnSpPr>
            <p:cNvPr id="1337" name="Straight Connector 1336">
              <a:extLst>
                <a:ext uri="{FF2B5EF4-FFF2-40B4-BE49-F238E27FC236}">
                  <a16:creationId xmlns:a16="http://schemas.microsoft.com/office/drawing/2014/main" id="{200E84AE-BEC7-7B72-C929-3B5BDB74D9D4}"/>
                </a:ext>
              </a:extLst>
            </p:cNvPr>
            <p:cNvCxnSpPr>
              <a:cxnSpLocks/>
            </p:cNvCxnSpPr>
            <p:nvPr/>
          </p:nvCxnSpPr>
          <p:spPr>
            <a:xfrm>
              <a:off x="6691931" y="3092188"/>
              <a:ext cx="3457772" cy="0"/>
            </a:xfrm>
            <a:prstGeom prst="line">
              <a:avLst/>
            </a:prstGeom>
            <a:noFill/>
            <a:ln w="12700" cap="flat" cmpd="sng" algn="ctr">
              <a:solidFill>
                <a:srgbClr val="000000"/>
              </a:solidFill>
              <a:prstDash val="solid"/>
            </a:ln>
            <a:effectLst/>
          </p:spPr>
        </p:cxnSp>
      </p:grpSp>
      <p:grpSp>
        <p:nvGrpSpPr>
          <p:cNvPr id="1339" name="Group 4">
            <a:extLst>
              <a:ext uri="{FF2B5EF4-FFF2-40B4-BE49-F238E27FC236}">
                <a16:creationId xmlns:a16="http://schemas.microsoft.com/office/drawing/2014/main" id="{9C80C314-7FF8-9BB6-1314-013070B04C6F}"/>
              </a:ext>
            </a:extLst>
          </p:cNvPr>
          <p:cNvGrpSpPr>
            <a:grpSpLocks noChangeAspect="1"/>
          </p:cNvGrpSpPr>
          <p:nvPr/>
        </p:nvGrpSpPr>
        <p:grpSpPr bwMode="auto">
          <a:xfrm>
            <a:off x="6597625" y="2283733"/>
            <a:ext cx="2028298" cy="2701120"/>
            <a:chOff x="2924" y="1224"/>
            <a:chExt cx="1839" cy="1714"/>
          </a:xfrm>
        </p:grpSpPr>
        <p:sp>
          <p:nvSpPr>
            <p:cNvPr id="1340" name="Freeform 5">
              <a:extLst>
                <a:ext uri="{FF2B5EF4-FFF2-40B4-BE49-F238E27FC236}">
                  <a16:creationId xmlns:a16="http://schemas.microsoft.com/office/drawing/2014/main" id="{0323FC12-1BB0-E191-9040-8A9251069E41}"/>
                </a:ext>
              </a:extLst>
            </p:cNvPr>
            <p:cNvSpPr>
              <a:spLocks/>
            </p:cNvSpPr>
            <p:nvPr/>
          </p:nvSpPr>
          <p:spPr bwMode="auto">
            <a:xfrm>
              <a:off x="2942" y="1242"/>
              <a:ext cx="1821" cy="1696"/>
            </a:xfrm>
            <a:custGeom>
              <a:avLst/>
              <a:gdLst>
                <a:gd name="T0" fmla="*/ 0 w 3014"/>
                <a:gd name="T1" fmla="*/ 0 h 2808"/>
                <a:gd name="T2" fmla="*/ 0 w 3014"/>
                <a:gd name="T3" fmla="*/ 0 h 2808"/>
                <a:gd name="T4" fmla="*/ 23 w 3014"/>
                <a:gd name="T5" fmla="*/ 0 h 2808"/>
                <a:gd name="T6" fmla="*/ 23 w 3014"/>
                <a:gd name="T7" fmla="*/ 25 h 2808"/>
                <a:gd name="T8" fmla="*/ 46 w 3014"/>
                <a:gd name="T9" fmla="*/ 25 h 2808"/>
                <a:gd name="T10" fmla="*/ 46 w 3014"/>
                <a:gd name="T11" fmla="*/ 45 h 2808"/>
                <a:gd name="T12" fmla="*/ 94 w 3014"/>
                <a:gd name="T13" fmla="*/ 45 h 2808"/>
                <a:gd name="T14" fmla="*/ 94 w 3014"/>
                <a:gd name="T15" fmla="*/ 93 h 2808"/>
                <a:gd name="T16" fmla="*/ 128 w 3014"/>
                <a:gd name="T17" fmla="*/ 93 h 2808"/>
                <a:gd name="T18" fmla="*/ 128 w 3014"/>
                <a:gd name="T19" fmla="*/ 123 h 2808"/>
                <a:gd name="T20" fmla="*/ 163 w 3014"/>
                <a:gd name="T21" fmla="*/ 123 h 2808"/>
                <a:gd name="T22" fmla="*/ 163 w 3014"/>
                <a:gd name="T23" fmla="*/ 148 h 2808"/>
                <a:gd name="T24" fmla="*/ 264 w 3014"/>
                <a:gd name="T25" fmla="*/ 148 h 2808"/>
                <a:gd name="T26" fmla="*/ 264 w 3014"/>
                <a:gd name="T27" fmla="*/ 159 h 2808"/>
                <a:gd name="T28" fmla="*/ 278 w 3014"/>
                <a:gd name="T29" fmla="*/ 159 h 2808"/>
                <a:gd name="T30" fmla="*/ 278 w 3014"/>
                <a:gd name="T31" fmla="*/ 180 h 2808"/>
                <a:gd name="T32" fmla="*/ 373 w 3014"/>
                <a:gd name="T33" fmla="*/ 180 h 2808"/>
                <a:gd name="T34" fmla="*/ 373 w 3014"/>
                <a:gd name="T35" fmla="*/ 212 h 2808"/>
                <a:gd name="T36" fmla="*/ 501 w 3014"/>
                <a:gd name="T37" fmla="*/ 212 h 2808"/>
                <a:gd name="T38" fmla="*/ 501 w 3014"/>
                <a:gd name="T39" fmla="*/ 268 h 2808"/>
                <a:gd name="T40" fmla="*/ 510 w 3014"/>
                <a:gd name="T41" fmla="*/ 268 h 2808"/>
                <a:gd name="T42" fmla="*/ 510 w 3014"/>
                <a:gd name="T43" fmla="*/ 300 h 2808"/>
                <a:gd name="T44" fmla="*/ 545 w 3014"/>
                <a:gd name="T45" fmla="*/ 300 h 2808"/>
                <a:gd name="T46" fmla="*/ 545 w 3014"/>
                <a:gd name="T47" fmla="*/ 334 h 2808"/>
                <a:gd name="T48" fmla="*/ 574 w 3014"/>
                <a:gd name="T49" fmla="*/ 334 h 2808"/>
                <a:gd name="T50" fmla="*/ 574 w 3014"/>
                <a:gd name="T51" fmla="*/ 346 h 2808"/>
                <a:gd name="T52" fmla="*/ 615 w 3014"/>
                <a:gd name="T53" fmla="*/ 346 h 2808"/>
                <a:gd name="T54" fmla="*/ 615 w 3014"/>
                <a:gd name="T55" fmla="*/ 389 h 2808"/>
                <a:gd name="T56" fmla="*/ 636 w 3014"/>
                <a:gd name="T57" fmla="*/ 389 h 2808"/>
                <a:gd name="T58" fmla="*/ 636 w 3014"/>
                <a:gd name="T59" fmla="*/ 432 h 2808"/>
                <a:gd name="T60" fmla="*/ 650 w 3014"/>
                <a:gd name="T61" fmla="*/ 432 h 2808"/>
                <a:gd name="T62" fmla="*/ 650 w 3014"/>
                <a:gd name="T63" fmla="*/ 495 h 2808"/>
                <a:gd name="T64" fmla="*/ 658 w 3014"/>
                <a:gd name="T65" fmla="*/ 495 h 2808"/>
                <a:gd name="T66" fmla="*/ 658 w 3014"/>
                <a:gd name="T67" fmla="*/ 545 h 2808"/>
                <a:gd name="T68" fmla="*/ 685 w 3014"/>
                <a:gd name="T69" fmla="*/ 545 h 2808"/>
                <a:gd name="T70" fmla="*/ 685 w 3014"/>
                <a:gd name="T71" fmla="*/ 629 h 2808"/>
                <a:gd name="T72" fmla="*/ 707 w 3014"/>
                <a:gd name="T73" fmla="*/ 629 h 2808"/>
                <a:gd name="T74" fmla="*/ 707 w 3014"/>
                <a:gd name="T75" fmla="*/ 656 h 2808"/>
                <a:gd name="T76" fmla="*/ 859 w 3014"/>
                <a:gd name="T77" fmla="*/ 656 h 2808"/>
                <a:gd name="T78" fmla="*/ 859 w 3014"/>
                <a:gd name="T79" fmla="*/ 734 h 2808"/>
                <a:gd name="T80" fmla="*/ 956 w 3014"/>
                <a:gd name="T81" fmla="*/ 734 h 2808"/>
                <a:gd name="T82" fmla="*/ 956 w 3014"/>
                <a:gd name="T83" fmla="*/ 811 h 2808"/>
                <a:gd name="T84" fmla="*/ 1094 w 3014"/>
                <a:gd name="T85" fmla="*/ 811 h 2808"/>
                <a:gd name="T86" fmla="*/ 1094 w 3014"/>
                <a:gd name="T87" fmla="*/ 909 h 2808"/>
                <a:gd name="T88" fmla="*/ 1150 w 3014"/>
                <a:gd name="T89" fmla="*/ 909 h 2808"/>
                <a:gd name="T90" fmla="*/ 1150 w 3014"/>
                <a:gd name="T91" fmla="*/ 1003 h 2808"/>
                <a:gd name="T92" fmla="*/ 1409 w 3014"/>
                <a:gd name="T93" fmla="*/ 1003 h 2808"/>
                <a:gd name="T94" fmla="*/ 1409 w 3014"/>
                <a:gd name="T95" fmla="*/ 1130 h 2808"/>
                <a:gd name="T96" fmla="*/ 2019 w 3014"/>
                <a:gd name="T97" fmla="*/ 1130 h 2808"/>
                <a:gd name="T98" fmla="*/ 2019 w 3014"/>
                <a:gd name="T99" fmla="*/ 1320 h 2808"/>
                <a:gd name="T100" fmla="*/ 2046 w 3014"/>
                <a:gd name="T101" fmla="*/ 1320 h 2808"/>
                <a:gd name="T102" fmla="*/ 2046 w 3014"/>
                <a:gd name="T103" fmla="*/ 1503 h 2808"/>
                <a:gd name="T104" fmla="*/ 2653 w 3014"/>
                <a:gd name="T105" fmla="*/ 1503 h 2808"/>
                <a:gd name="T106" fmla="*/ 2653 w 3014"/>
                <a:gd name="T107" fmla="*/ 2162 h 2808"/>
                <a:gd name="T108" fmla="*/ 3014 w 3014"/>
                <a:gd name="T109" fmla="*/ 2162 h 2808"/>
                <a:gd name="T110" fmla="*/ 3014 w 3014"/>
                <a:gd name="T111" fmla="*/ 2808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14" h="2808">
                  <a:moveTo>
                    <a:pt x="0" y="0"/>
                  </a:moveTo>
                  <a:lnTo>
                    <a:pt x="0" y="0"/>
                  </a:lnTo>
                  <a:lnTo>
                    <a:pt x="23" y="0"/>
                  </a:lnTo>
                  <a:lnTo>
                    <a:pt x="23" y="25"/>
                  </a:lnTo>
                  <a:lnTo>
                    <a:pt x="46" y="25"/>
                  </a:lnTo>
                  <a:lnTo>
                    <a:pt x="46" y="45"/>
                  </a:lnTo>
                  <a:lnTo>
                    <a:pt x="94" y="45"/>
                  </a:lnTo>
                  <a:lnTo>
                    <a:pt x="94" y="93"/>
                  </a:lnTo>
                  <a:lnTo>
                    <a:pt x="128" y="93"/>
                  </a:lnTo>
                  <a:lnTo>
                    <a:pt x="128" y="123"/>
                  </a:lnTo>
                  <a:lnTo>
                    <a:pt x="163" y="123"/>
                  </a:lnTo>
                  <a:lnTo>
                    <a:pt x="163" y="148"/>
                  </a:lnTo>
                  <a:lnTo>
                    <a:pt x="264" y="148"/>
                  </a:lnTo>
                  <a:lnTo>
                    <a:pt x="264" y="159"/>
                  </a:lnTo>
                  <a:lnTo>
                    <a:pt x="278" y="159"/>
                  </a:lnTo>
                  <a:lnTo>
                    <a:pt x="278" y="180"/>
                  </a:lnTo>
                  <a:lnTo>
                    <a:pt x="373" y="180"/>
                  </a:lnTo>
                  <a:lnTo>
                    <a:pt x="373" y="212"/>
                  </a:lnTo>
                  <a:lnTo>
                    <a:pt x="501" y="212"/>
                  </a:lnTo>
                  <a:lnTo>
                    <a:pt x="501" y="268"/>
                  </a:lnTo>
                  <a:lnTo>
                    <a:pt x="510" y="268"/>
                  </a:lnTo>
                  <a:lnTo>
                    <a:pt x="510" y="300"/>
                  </a:lnTo>
                  <a:lnTo>
                    <a:pt x="545" y="300"/>
                  </a:lnTo>
                  <a:lnTo>
                    <a:pt x="545" y="334"/>
                  </a:lnTo>
                  <a:lnTo>
                    <a:pt x="574" y="334"/>
                  </a:lnTo>
                  <a:lnTo>
                    <a:pt x="574" y="346"/>
                  </a:lnTo>
                  <a:lnTo>
                    <a:pt x="615" y="346"/>
                  </a:lnTo>
                  <a:lnTo>
                    <a:pt x="615" y="389"/>
                  </a:lnTo>
                  <a:lnTo>
                    <a:pt x="636" y="389"/>
                  </a:lnTo>
                  <a:lnTo>
                    <a:pt x="636" y="432"/>
                  </a:lnTo>
                  <a:lnTo>
                    <a:pt x="650" y="432"/>
                  </a:lnTo>
                  <a:lnTo>
                    <a:pt x="650" y="495"/>
                  </a:lnTo>
                  <a:lnTo>
                    <a:pt x="658" y="495"/>
                  </a:lnTo>
                  <a:lnTo>
                    <a:pt x="658" y="545"/>
                  </a:lnTo>
                  <a:lnTo>
                    <a:pt x="685" y="545"/>
                  </a:lnTo>
                  <a:lnTo>
                    <a:pt x="685" y="629"/>
                  </a:lnTo>
                  <a:lnTo>
                    <a:pt x="707" y="629"/>
                  </a:lnTo>
                  <a:lnTo>
                    <a:pt x="707" y="656"/>
                  </a:lnTo>
                  <a:lnTo>
                    <a:pt x="859" y="656"/>
                  </a:lnTo>
                  <a:lnTo>
                    <a:pt x="859" y="734"/>
                  </a:lnTo>
                  <a:lnTo>
                    <a:pt x="956" y="734"/>
                  </a:lnTo>
                  <a:lnTo>
                    <a:pt x="956" y="811"/>
                  </a:lnTo>
                  <a:lnTo>
                    <a:pt x="1094" y="811"/>
                  </a:lnTo>
                  <a:lnTo>
                    <a:pt x="1094" y="909"/>
                  </a:lnTo>
                  <a:lnTo>
                    <a:pt x="1150" y="909"/>
                  </a:lnTo>
                  <a:lnTo>
                    <a:pt x="1150" y="1003"/>
                  </a:lnTo>
                  <a:lnTo>
                    <a:pt x="1409" y="1003"/>
                  </a:lnTo>
                  <a:lnTo>
                    <a:pt x="1409" y="1130"/>
                  </a:lnTo>
                  <a:lnTo>
                    <a:pt x="2019" y="1130"/>
                  </a:lnTo>
                  <a:lnTo>
                    <a:pt x="2019" y="1320"/>
                  </a:lnTo>
                  <a:lnTo>
                    <a:pt x="2046" y="1320"/>
                  </a:lnTo>
                  <a:lnTo>
                    <a:pt x="2046" y="1503"/>
                  </a:lnTo>
                  <a:lnTo>
                    <a:pt x="2653" y="1503"/>
                  </a:lnTo>
                  <a:lnTo>
                    <a:pt x="2653" y="2162"/>
                  </a:lnTo>
                  <a:lnTo>
                    <a:pt x="3014" y="2162"/>
                  </a:lnTo>
                  <a:lnTo>
                    <a:pt x="3014" y="280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1" name="Freeform 6">
              <a:extLst>
                <a:ext uri="{FF2B5EF4-FFF2-40B4-BE49-F238E27FC236}">
                  <a16:creationId xmlns:a16="http://schemas.microsoft.com/office/drawing/2014/main" id="{268C5CEA-9852-0FB3-093F-41EAD38102ED}"/>
                </a:ext>
              </a:extLst>
            </p:cNvPr>
            <p:cNvSpPr>
              <a:spLocks/>
            </p:cNvSpPr>
            <p:nvPr/>
          </p:nvSpPr>
          <p:spPr bwMode="auto">
            <a:xfrm>
              <a:off x="4362" y="2132"/>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2" name="Freeform 7">
              <a:extLst>
                <a:ext uri="{FF2B5EF4-FFF2-40B4-BE49-F238E27FC236}">
                  <a16:creationId xmlns:a16="http://schemas.microsoft.com/office/drawing/2014/main" id="{9240CBAC-9F67-6F89-F443-EB38CBD835E9}"/>
                </a:ext>
              </a:extLst>
            </p:cNvPr>
            <p:cNvSpPr>
              <a:spLocks/>
            </p:cNvSpPr>
            <p:nvPr/>
          </p:nvSpPr>
          <p:spPr bwMode="auto">
            <a:xfrm>
              <a:off x="4344" y="215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3" name="Freeform 8">
              <a:extLst>
                <a:ext uri="{FF2B5EF4-FFF2-40B4-BE49-F238E27FC236}">
                  <a16:creationId xmlns:a16="http://schemas.microsoft.com/office/drawing/2014/main" id="{2D65F439-3AE0-9D42-01DE-C312159468AA}"/>
                </a:ext>
              </a:extLst>
            </p:cNvPr>
            <p:cNvSpPr>
              <a:spLocks/>
            </p:cNvSpPr>
            <p:nvPr/>
          </p:nvSpPr>
          <p:spPr bwMode="auto">
            <a:xfrm>
              <a:off x="4349" y="2132"/>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4" name="Freeform 9">
              <a:extLst>
                <a:ext uri="{FF2B5EF4-FFF2-40B4-BE49-F238E27FC236}">
                  <a16:creationId xmlns:a16="http://schemas.microsoft.com/office/drawing/2014/main" id="{79038D92-5563-866B-2A12-2D52938858C0}"/>
                </a:ext>
              </a:extLst>
            </p:cNvPr>
            <p:cNvSpPr>
              <a:spLocks/>
            </p:cNvSpPr>
            <p:nvPr/>
          </p:nvSpPr>
          <p:spPr bwMode="auto">
            <a:xfrm>
              <a:off x="4331" y="2150"/>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5" name="Freeform 10">
              <a:extLst>
                <a:ext uri="{FF2B5EF4-FFF2-40B4-BE49-F238E27FC236}">
                  <a16:creationId xmlns:a16="http://schemas.microsoft.com/office/drawing/2014/main" id="{4D601FE5-9C1A-2374-B0DD-0A2B9AA72327}"/>
                </a:ext>
              </a:extLst>
            </p:cNvPr>
            <p:cNvSpPr>
              <a:spLocks/>
            </p:cNvSpPr>
            <p:nvPr/>
          </p:nvSpPr>
          <p:spPr bwMode="auto">
            <a:xfrm>
              <a:off x="4312" y="2132"/>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6" name="Freeform 11">
              <a:extLst>
                <a:ext uri="{FF2B5EF4-FFF2-40B4-BE49-F238E27FC236}">
                  <a16:creationId xmlns:a16="http://schemas.microsoft.com/office/drawing/2014/main" id="{7F1782D0-A5CE-43EB-6A41-16BE98E12F3B}"/>
                </a:ext>
              </a:extLst>
            </p:cNvPr>
            <p:cNvSpPr>
              <a:spLocks/>
            </p:cNvSpPr>
            <p:nvPr/>
          </p:nvSpPr>
          <p:spPr bwMode="auto">
            <a:xfrm>
              <a:off x="4294" y="215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7" name="Freeform 12">
              <a:extLst>
                <a:ext uri="{FF2B5EF4-FFF2-40B4-BE49-F238E27FC236}">
                  <a16:creationId xmlns:a16="http://schemas.microsoft.com/office/drawing/2014/main" id="{68326A89-6B6B-24E6-7301-C93072C6C918}"/>
                </a:ext>
              </a:extLst>
            </p:cNvPr>
            <p:cNvSpPr>
              <a:spLocks/>
            </p:cNvSpPr>
            <p:nvPr/>
          </p:nvSpPr>
          <p:spPr bwMode="auto">
            <a:xfrm>
              <a:off x="4303" y="2132"/>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8" name="Freeform 13">
              <a:extLst>
                <a:ext uri="{FF2B5EF4-FFF2-40B4-BE49-F238E27FC236}">
                  <a16:creationId xmlns:a16="http://schemas.microsoft.com/office/drawing/2014/main" id="{42214357-6F47-E662-A5E4-5723FA0E5651}"/>
                </a:ext>
              </a:extLst>
            </p:cNvPr>
            <p:cNvSpPr>
              <a:spLocks/>
            </p:cNvSpPr>
            <p:nvPr/>
          </p:nvSpPr>
          <p:spPr bwMode="auto">
            <a:xfrm>
              <a:off x="4285" y="215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49" name="Freeform 14">
              <a:extLst>
                <a:ext uri="{FF2B5EF4-FFF2-40B4-BE49-F238E27FC236}">
                  <a16:creationId xmlns:a16="http://schemas.microsoft.com/office/drawing/2014/main" id="{B3970F9E-89FC-E42C-70FD-655A86FF0B26}"/>
                </a:ext>
              </a:extLst>
            </p:cNvPr>
            <p:cNvSpPr>
              <a:spLocks/>
            </p:cNvSpPr>
            <p:nvPr/>
          </p:nvSpPr>
          <p:spPr bwMode="auto">
            <a:xfrm>
              <a:off x="4128" y="19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0" name="Freeform 15">
              <a:extLst>
                <a:ext uri="{FF2B5EF4-FFF2-40B4-BE49-F238E27FC236}">
                  <a16:creationId xmlns:a16="http://schemas.microsoft.com/office/drawing/2014/main" id="{3C303561-B461-3B8B-475D-65A9ECEB78CE}"/>
                </a:ext>
              </a:extLst>
            </p:cNvPr>
            <p:cNvSpPr>
              <a:spLocks/>
            </p:cNvSpPr>
            <p:nvPr/>
          </p:nvSpPr>
          <p:spPr bwMode="auto">
            <a:xfrm>
              <a:off x="4109" y="192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1" name="Freeform 16">
              <a:extLst>
                <a:ext uri="{FF2B5EF4-FFF2-40B4-BE49-F238E27FC236}">
                  <a16:creationId xmlns:a16="http://schemas.microsoft.com/office/drawing/2014/main" id="{7B397358-F279-BB44-5514-B5061A475AE7}"/>
                </a:ext>
              </a:extLst>
            </p:cNvPr>
            <p:cNvSpPr>
              <a:spLocks/>
            </p:cNvSpPr>
            <p:nvPr/>
          </p:nvSpPr>
          <p:spPr bwMode="auto">
            <a:xfrm>
              <a:off x="3900" y="19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2" name="Freeform 17">
              <a:extLst>
                <a:ext uri="{FF2B5EF4-FFF2-40B4-BE49-F238E27FC236}">
                  <a16:creationId xmlns:a16="http://schemas.microsoft.com/office/drawing/2014/main" id="{E1C6E109-F9A0-F6F2-A259-BD95106233E5}"/>
                </a:ext>
              </a:extLst>
            </p:cNvPr>
            <p:cNvSpPr>
              <a:spLocks/>
            </p:cNvSpPr>
            <p:nvPr/>
          </p:nvSpPr>
          <p:spPr bwMode="auto">
            <a:xfrm>
              <a:off x="3882" y="192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3" name="Freeform 18">
              <a:extLst>
                <a:ext uri="{FF2B5EF4-FFF2-40B4-BE49-F238E27FC236}">
                  <a16:creationId xmlns:a16="http://schemas.microsoft.com/office/drawing/2014/main" id="{40FBB89C-99CB-5E91-1E8B-341EFB63475E}"/>
                </a:ext>
              </a:extLst>
            </p:cNvPr>
            <p:cNvSpPr>
              <a:spLocks/>
            </p:cNvSpPr>
            <p:nvPr/>
          </p:nvSpPr>
          <p:spPr bwMode="auto">
            <a:xfrm>
              <a:off x="3879" y="19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4" name="Freeform 19">
              <a:extLst>
                <a:ext uri="{FF2B5EF4-FFF2-40B4-BE49-F238E27FC236}">
                  <a16:creationId xmlns:a16="http://schemas.microsoft.com/office/drawing/2014/main" id="{5637BE35-1F16-8DBB-860A-E65D7ED838C7}"/>
                </a:ext>
              </a:extLst>
            </p:cNvPr>
            <p:cNvSpPr>
              <a:spLocks/>
            </p:cNvSpPr>
            <p:nvPr/>
          </p:nvSpPr>
          <p:spPr bwMode="auto">
            <a:xfrm>
              <a:off x="3860" y="192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5" name="Freeform 20">
              <a:extLst>
                <a:ext uri="{FF2B5EF4-FFF2-40B4-BE49-F238E27FC236}">
                  <a16:creationId xmlns:a16="http://schemas.microsoft.com/office/drawing/2014/main" id="{72A92078-CAF6-F048-A0C8-D1CB3B18610A}"/>
                </a:ext>
              </a:extLst>
            </p:cNvPr>
            <p:cNvSpPr>
              <a:spLocks/>
            </p:cNvSpPr>
            <p:nvPr/>
          </p:nvSpPr>
          <p:spPr bwMode="auto">
            <a:xfrm>
              <a:off x="3793" y="19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6" name="Freeform 21">
              <a:extLst>
                <a:ext uri="{FF2B5EF4-FFF2-40B4-BE49-F238E27FC236}">
                  <a16:creationId xmlns:a16="http://schemas.microsoft.com/office/drawing/2014/main" id="{F7AAA541-AC3F-9C7F-5E41-DD9B373763D8}"/>
                </a:ext>
              </a:extLst>
            </p:cNvPr>
            <p:cNvSpPr>
              <a:spLocks/>
            </p:cNvSpPr>
            <p:nvPr/>
          </p:nvSpPr>
          <p:spPr bwMode="auto">
            <a:xfrm>
              <a:off x="3775" y="192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7" name="Freeform 22">
              <a:extLst>
                <a:ext uri="{FF2B5EF4-FFF2-40B4-BE49-F238E27FC236}">
                  <a16:creationId xmlns:a16="http://schemas.microsoft.com/office/drawing/2014/main" id="{3DD630E3-029D-8F3E-6250-664882045C1C}"/>
                </a:ext>
              </a:extLst>
            </p:cNvPr>
            <p:cNvSpPr>
              <a:spLocks/>
            </p:cNvSpPr>
            <p:nvPr/>
          </p:nvSpPr>
          <p:spPr bwMode="auto">
            <a:xfrm>
              <a:off x="3755" y="1830"/>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8" name="Freeform 23">
              <a:extLst>
                <a:ext uri="{FF2B5EF4-FFF2-40B4-BE49-F238E27FC236}">
                  <a16:creationId xmlns:a16="http://schemas.microsoft.com/office/drawing/2014/main" id="{91C64F51-233F-C048-9BA3-66FC46636CAE}"/>
                </a:ext>
              </a:extLst>
            </p:cNvPr>
            <p:cNvSpPr>
              <a:spLocks/>
            </p:cNvSpPr>
            <p:nvPr/>
          </p:nvSpPr>
          <p:spPr bwMode="auto">
            <a:xfrm>
              <a:off x="3736" y="184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59" name="Freeform 24">
              <a:extLst>
                <a:ext uri="{FF2B5EF4-FFF2-40B4-BE49-F238E27FC236}">
                  <a16:creationId xmlns:a16="http://schemas.microsoft.com/office/drawing/2014/main" id="{9EFA4AEE-596B-4CDE-A382-307FC313FC54}"/>
                </a:ext>
              </a:extLst>
            </p:cNvPr>
            <p:cNvSpPr>
              <a:spLocks/>
            </p:cNvSpPr>
            <p:nvPr/>
          </p:nvSpPr>
          <p:spPr bwMode="auto">
            <a:xfrm>
              <a:off x="3712" y="1830"/>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0" name="Freeform 25">
              <a:extLst>
                <a:ext uri="{FF2B5EF4-FFF2-40B4-BE49-F238E27FC236}">
                  <a16:creationId xmlns:a16="http://schemas.microsoft.com/office/drawing/2014/main" id="{D11D5060-1C8F-73F3-6C32-4BE508249FF1}"/>
                </a:ext>
              </a:extLst>
            </p:cNvPr>
            <p:cNvSpPr>
              <a:spLocks/>
            </p:cNvSpPr>
            <p:nvPr/>
          </p:nvSpPr>
          <p:spPr bwMode="auto">
            <a:xfrm>
              <a:off x="3694" y="184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1" name="Freeform 26">
              <a:extLst>
                <a:ext uri="{FF2B5EF4-FFF2-40B4-BE49-F238E27FC236}">
                  <a16:creationId xmlns:a16="http://schemas.microsoft.com/office/drawing/2014/main" id="{B3817594-7CF1-DC9F-6C07-CC89913ABD8F}"/>
                </a:ext>
              </a:extLst>
            </p:cNvPr>
            <p:cNvSpPr>
              <a:spLocks/>
            </p:cNvSpPr>
            <p:nvPr/>
          </p:nvSpPr>
          <p:spPr bwMode="auto">
            <a:xfrm>
              <a:off x="3694" y="1830"/>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2" name="Freeform 27">
              <a:extLst>
                <a:ext uri="{FF2B5EF4-FFF2-40B4-BE49-F238E27FC236}">
                  <a16:creationId xmlns:a16="http://schemas.microsoft.com/office/drawing/2014/main" id="{168325FD-2583-AF7B-77AE-0DB6EA8764C2}"/>
                </a:ext>
              </a:extLst>
            </p:cNvPr>
            <p:cNvSpPr>
              <a:spLocks/>
            </p:cNvSpPr>
            <p:nvPr/>
          </p:nvSpPr>
          <p:spPr bwMode="auto">
            <a:xfrm>
              <a:off x="3675" y="184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3" name="Freeform 28">
              <a:extLst>
                <a:ext uri="{FF2B5EF4-FFF2-40B4-BE49-F238E27FC236}">
                  <a16:creationId xmlns:a16="http://schemas.microsoft.com/office/drawing/2014/main" id="{71FD659C-AAE9-05B0-58D8-12C5EAD48F56}"/>
                </a:ext>
              </a:extLst>
            </p:cNvPr>
            <p:cNvSpPr>
              <a:spLocks/>
            </p:cNvSpPr>
            <p:nvPr/>
          </p:nvSpPr>
          <p:spPr bwMode="auto">
            <a:xfrm>
              <a:off x="3578" y="1714"/>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4" name="Freeform 29">
              <a:extLst>
                <a:ext uri="{FF2B5EF4-FFF2-40B4-BE49-F238E27FC236}">
                  <a16:creationId xmlns:a16="http://schemas.microsoft.com/office/drawing/2014/main" id="{AD0949FC-4D5B-739B-807F-14AC2F6979DA}"/>
                </a:ext>
              </a:extLst>
            </p:cNvPr>
            <p:cNvSpPr>
              <a:spLocks/>
            </p:cNvSpPr>
            <p:nvPr/>
          </p:nvSpPr>
          <p:spPr bwMode="auto">
            <a:xfrm>
              <a:off x="3559" y="173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5" name="Freeform 30">
              <a:extLst>
                <a:ext uri="{FF2B5EF4-FFF2-40B4-BE49-F238E27FC236}">
                  <a16:creationId xmlns:a16="http://schemas.microsoft.com/office/drawing/2014/main" id="{D4CBE678-0EA1-A6F6-7D76-357F13957300}"/>
                </a:ext>
              </a:extLst>
            </p:cNvPr>
            <p:cNvSpPr>
              <a:spLocks/>
            </p:cNvSpPr>
            <p:nvPr/>
          </p:nvSpPr>
          <p:spPr bwMode="auto">
            <a:xfrm>
              <a:off x="3525" y="1714"/>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6" name="Freeform 31">
              <a:extLst>
                <a:ext uri="{FF2B5EF4-FFF2-40B4-BE49-F238E27FC236}">
                  <a16:creationId xmlns:a16="http://schemas.microsoft.com/office/drawing/2014/main" id="{6E69B0AD-8583-85EF-397B-9C4BD190C91A}"/>
                </a:ext>
              </a:extLst>
            </p:cNvPr>
            <p:cNvSpPr>
              <a:spLocks/>
            </p:cNvSpPr>
            <p:nvPr/>
          </p:nvSpPr>
          <p:spPr bwMode="auto">
            <a:xfrm>
              <a:off x="3506" y="173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7" name="Freeform 32">
              <a:extLst>
                <a:ext uri="{FF2B5EF4-FFF2-40B4-BE49-F238E27FC236}">
                  <a16:creationId xmlns:a16="http://schemas.microsoft.com/office/drawing/2014/main" id="{B2897882-4FC7-43AB-0EC6-F35B3ABAD123}"/>
                </a:ext>
              </a:extLst>
            </p:cNvPr>
            <p:cNvSpPr>
              <a:spLocks/>
            </p:cNvSpPr>
            <p:nvPr/>
          </p:nvSpPr>
          <p:spPr bwMode="auto">
            <a:xfrm>
              <a:off x="3497" y="1667"/>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8" name="Freeform 33">
              <a:extLst>
                <a:ext uri="{FF2B5EF4-FFF2-40B4-BE49-F238E27FC236}">
                  <a16:creationId xmlns:a16="http://schemas.microsoft.com/office/drawing/2014/main" id="{B7E9CCD5-262D-0EEC-F049-6626F878AD10}"/>
                </a:ext>
              </a:extLst>
            </p:cNvPr>
            <p:cNvSpPr>
              <a:spLocks/>
            </p:cNvSpPr>
            <p:nvPr/>
          </p:nvSpPr>
          <p:spPr bwMode="auto">
            <a:xfrm>
              <a:off x="3479" y="168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69" name="Freeform 34">
              <a:extLst>
                <a:ext uri="{FF2B5EF4-FFF2-40B4-BE49-F238E27FC236}">
                  <a16:creationId xmlns:a16="http://schemas.microsoft.com/office/drawing/2014/main" id="{060493EF-D0D6-367C-E164-83FA2D401321}"/>
                </a:ext>
              </a:extLst>
            </p:cNvPr>
            <p:cNvSpPr>
              <a:spLocks/>
            </p:cNvSpPr>
            <p:nvPr/>
          </p:nvSpPr>
          <p:spPr bwMode="auto">
            <a:xfrm>
              <a:off x="3471" y="1667"/>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0" name="Freeform 35">
              <a:extLst>
                <a:ext uri="{FF2B5EF4-FFF2-40B4-BE49-F238E27FC236}">
                  <a16:creationId xmlns:a16="http://schemas.microsoft.com/office/drawing/2014/main" id="{4F60E336-52CB-53C0-71B0-CACBFCC78A16}"/>
                </a:ext>
              </a:extLst>
            </p:cNvPr>
            <p:cNvSpPr>
              <a:spLocks/>
            </p:cNvSpPr>
            <p:nvPr/>
          </p:nvSpPr>
          <p:spPr bwMode="auto">
            <a:xfrm>
              <a:off x="3452" y="168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1" name="Freeform 36">
              <a:extLst>
                <a:ext uri="{FF2B5EF4-FFF2-40B4-BE49-F238E27FC236}">
                  <a16:creationId xmlns:a16="http://schemas.microsoft.com/office/drawing/2014/main" id="{4DACC4D1-0AA4-EC34-420A-C0D81F7B3474}"/>
                </a:ext>
              </a:extLst>
            </p:cNvPr>
            <p:cNvSpPr>
              <a:spLocks/>
            </p:cNvSpPr>
            <p:nvPr/>
          </p:nvSpPr>
          <p:spPr bwMode="auto">
            <a:xfrm>
              <a:off x="3452" y="16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2" name="Freeform 37">
              <a:extLst>
                <a:ext uri="{FF2B5EF4-FFF2-40B4-BE49-F238E27FC236}">
                  <a16:creationId xmlns:a16="http://schemas.microsoft.com/office/drawing/2014/main" id="{DCF88BD7-EFB0-18CB-7F8A-830ECB4F9B97}"/>
                </a:ext>
              </a:extLst>
            </p:cNvPr>
            <p:cNvSpPr>
              <a:spLocks/>
            </p:cNvSpPr>
            <p:nvPr/>
          </p:nvSpPr>
          <p:spPr bwMode="auto">
            <a:xfrm>
              <a:off x="3434" y="16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3" name="Freeform 38">
              <a:extLst>
                <a:ext uri="{FF2B5EF4-FFF2-40B4-BE49-F238E27FC236}">
                  <a16:creationId xmlns:a16="http://schemas.microsoft.com/office/drawing/2014/main" id="{001E0C12-891D-8B10-06CB-DF90CBADFD35}"/>
                </a:ext>
              </a:extLst>
            </p:cNvPr>
            <p:cNvSpPr>
              <a:spLocks/>
            </p:cNvSpPr>
            <p:nvPr/>
          </p:nvSpPr>
          <p:spPr bwMode="auto">
            <a:xfrm>
              <a:off x="3434" y="16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4" name="Freeform 39">
              <a:extLst>
                <a:ext uri="{FF2B5EF4-FFF2-40B4-BE49-F238E27FC236}">
                  <a16:creationId xmlns:a16="http://schemas.microsoft.com/office/drawing/2014/main" id="{F0A61D29-CD4D-60D7-5028-414BC63C7243}"/>
                </a:ext>
              </a:extLst>
            </p:cNvPr>
            <p:cNvSpPr>
              <a:spLocks/>
            </p:cNvSpPr>
            <p:nvPr/>
          </p:nvSpPr>
          <p:spPr bwMode="auto">
            <a:xfrm>
              <a:off x="3415" y="16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5" name="Freeform 40">
              <a:extLst>
                <a:ext uri="{FF2B5EF4-FFF2-40B4-BE49-F238E27FC236}">
                  <a16:creationId xmlns:a16="http://schemas.microsoft.com/office/drawing/2014/main" id="{12DB8557-6FDE-1C80-93C2-3D35FB9D77CE}"/>
                </a:ext>
              </a:extLst>
            </p:cNvPr>
            <p:cNvSpPr>
              <a:spLocks/>
            </p:cNvSpPr>
            <p:nvPr/>
          </p:nvSpPr>
          <p:spPr bwMode="auto">
            <a:xfrm>
              <a:off x="3430" y="16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6" name="Freeform 41">
              <a:extLst>
                <a:ext uri="{FF2B5EF4-FFF2-40B4-BE49-F238E27FC236}">
                  <a16:creationId xmlns:a16="http://schemas.microsoft.com/office/drawing/2014/main" id="{DF93AC44-CA8B-B6F4-B62D-75F5A5ED4F17}"/>
                </a:ext>
              </a:extLst>
            </p:cNvPr>
            <p:cNvSpPr>
              <a:spLocks/>
            </p:cNvSpPr>
            <p:nvPr/>
          </p:nvSpPr>
          <p:spPr bwMode="auto">
            <a:xfrm>
              <a:off x="3412" y="163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7" name="Freeform 42">
              <a:extLst>
                <a:ext uri="{FF2B5EF4-FFF2-40B4-BE49-F238E27FC236}">
                  <a16:creationId xmlns:a16="http://schemas.microsoft.com/office/drawing/2014/main" id="{13C8B7F1-E79C-F7F4-DBF9-F1B3B5363B49}"/>
                </a:ext>
              </a:extLst>
            </p:cNvPr>
            <p:cNvSpPr>
              <a:spLocks/>
            </p:cNvSpPr>
            <p:nvPr/>
          </p:nvSpPr>
          <p:spPr bwMode="auto">
            <a:xfrm>
              <a:off x="3412" y="16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8" name="Freeform 43">
              <a:extLst>
                <a:ext uri="{FF2B5EF4-FFF2-40B4-BE49-F238E27FC236}">
                  <a16:creationId xmlns:a16="http://schemas.microsoft.com/office/drawing/2014/main" id="{7A8113E9-E85E-9B82-9A39-47F493A3AD0B}"/>
                </a:ext>
              </a:extLst>
            </p:cNvPr>
            <p:cNvSpPr>
              <a:spLocks/>
            </p:cNvSpPr>
            <p:nvPr/>
          </p:nvSpPr>
          <p:spPr bwMode="auto">
            <a:xfrm>
              <a:off x="3393" y="16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79" name="Freeform 44">
              <a:extLst>
                <a:ext uri="{FF2B5EF4-FFF2-40B4-BE49-F238E27FC236}">
                  <a16:creationId xmlns:a16="http://schemas.microsoft.com/office/drawing/2014/main" id="{3E43D176-B937-118A-85DD-38915721D757}"/>
                </a:ext>
              </a:extLst>
            </p:cNvPr>
            <p:cNvSpPr>
              <a:spLocks/>
            </p:cNvSpPr>
            <p:nvPr/>
          </p:nvSpPr>
          <p:spPr bwMode="auto">
            <a:xfrm>
              <a:off x="3401" y="16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0" name="Freeform 45">
              <a:extLst>
                <a:ext uri="{FF2B5EF4-FFF2-40B4-BE49-F238E27FC236}">
                  <a16:creationId xmlns:a16="http://schemas.microsoft.com/office/drawing/2014/main" id="{AFE293F8-601E-6250-EB52-EFC100C92D68}"/>
                </a:ext>
              </a:extLst>
            </p:cNvPr>
            <p:cNvSpPr>
              <a:spLocks/>
            </p:cNvSpPr>
            <p:nvPr/>
          </p:nvSpPr>
          <p:spPr bwMode="auto">
            <a:xfrm>
              <a:off x="3382" y="16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1" name="Freeform 46">
              <a:extLst>
                <a:ext uri="{FF2B5EF4-FFF2-40B4-BE49-F238E27FC236}">
                  <a16:creationId xmlns:a16="http://schemas.microsoft.com/office/drawing/2014/main" id="{11B119C9-72D7-1754-92B2-3D0B33278FA0}"/>
                </a:ext>
              </a:extLst>
            </p:cNvPr>
            <p:cNvSpPr>
              <a:spLocks/>
            </p:cNvSpPr>
            <p:nvPr/>
          </p:nvSpPr>
          <p:spPr bwMode="auto">
            <a:xfrm>
              <a:off x="3389" y="16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2" name="Freeform 47">
              <a:extLst>
                <a:ext uri="{FF2B5EF4-FFF2-40B4-BE49-F238E27FC236}">
                  <a16:creationId xmlns:a16="http://schemas.microsoft.com/office/drawing/2014/main" id="{AA6FFB84-4F06-E924-CD46-43D39831A648}"/>
                </a:ext>
              </a:extLst>
            </p:cNvPr>
            <p:cNvSpPr>
              <a:spLocks/>
            </p:cNvSpPr>
            <p:nvPr/>
          </p:nvSpPr>
          <p:spPr bwMode="auto">
            <a:xfrm>
              <a:off x="3371" y="163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3" name="Freeform 48">
              <a:extLst>
                <a:ext uri="{FF2B5EF4-FFF2-40B4-BE49-F238E27FC236}">
                  <a16:creationId xmlns:a16="http://schemas.microsoft.com/office/drawing/2014/main" id="{12F5A6B7-9F87-5ED3-2099-A697E9681649}"/>
                </a:ext>
              </a:extLst>
            </p:cNvPr>
            <p:cNvSpPr>
              <a:spLocks/>
            </p:cNvSpPr>
            <p:nvPr/>
          </p:nvSpPr>
          <p:spPr bwMode="auto">
            <a:xfrm>
              <a:off x="3356" y="1586"/>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4" name="Freeform 49">
              <a:extLst>
                <a:ext uri="{FF2B5EF4-FFF2-40B4-BE49-F238E27FC236}">
                  <a16:creationId xmlns:a16="http://schemas.microsoft.com/office/drawing/2014/main" id="{F9BFEB42-45C8-28F8-F271-543921E9CA55}"/>
                </a:ext>
              </a:extLst>
            </p:cNvPr>
            <p:cNvSpPr>
              <a:spLocks/>
            </p:cNvSpPr>
            <p:nvPr/>
          </p:nvSpPr>
          <p:spPr bwMode="auto">
            <a:xfrm>
              <a:off x="3337" y="160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5" name="Freeform 50">
              <a:extLst>
                <a:ext uri="{FF2B5EF4-FFF2-40B4-BE49-F238E27FC236}">
                  <a16:creationId xmlns:a16="http://schemas.microsoft.com/office/drawing/2014/main" id="{2BD5292E-F561-1E76-594A-BCA7BE7077B1}"/>
                </a:ext>
              </a:extLst>
            </p:cNvPr>
            <p:cNvSpPr>
              <a:spLocks/>
            </p:cNvSpPr>
            <p:nvPr/>
          </p:nvSpPr>
          <p:spPr bwMode="auto">
            <a:xfrm>
              <a:off x="3324" y="1458"/>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6" name="Freeform 51">
              <a:extLst>
                <a:ext uri="{FF2B5EF4-FFF2-40B4-BE49-F238E27FC236}">
                  <a16:creationId xmlns:a16="http://schemas.microsoft.com/office/drawing/2014/main" id="{82F4B2D4-32EE-2EEF-88DC-A155C6016134}"/>
                </a:ext>
              </a:extLst>
            </p:cNvPr>
            <p:cNvSpPr>
              <a:spLocks/>
            </p:cNvSpPr>
            <p:nvPr/>
          </p:nvSpPr>
          <p:spPr bwMode="auto">
            <a:xfrm>
              <a:off x="3305" y="1476"/>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7" name="Freeform 52">
              <a:extLst>
                <a:ext uri="{FF2B5EF4-FFF2-40B4-BE49-F238E27FC236}">
                  <a16:creationId xmlns:a16="http://schemas.microsoft.com/office/drawing/2014/main" id="{4F8CC2C1-5512-5B0D-AD92-02659138A222}"/>
                </a:ext>
              </a:extLst>
            </p:cNvPr>
            <p:cNvSpPr>
              <a:spLocks/>
            </p:cNvSpPr>
            <p:nvPr/>
          </p:nvSpPr>
          <p:spPr bwMode="auto">
            <a:xfrm>
              <a:off x="3313" y="1458"/>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8" name="Freeform 53">
              <a:extLst>
                <a:ext uri="{FF2B5EF4-FFF2-40B4-BE49-F238E27FC236}">
                  <a16:creationId xmlns:a16="http://schemas.microsoft.com/office/drawing/2014/main" id="{CBAC2863-7E06-E0A9-EB50-B9B6D894909A}"/>
                </a:ext>
              </a:extLst>
            </p:cNvPr>
            <p:cNvSpPr>
              <a:spLocks/>
            </p:cNvSpPr>
            <p:nvPr/>
          </p:nvSpPr>
          <p:spPr bwMode="auto">
            <a:xfrm>
              <a:off x="3295" y="147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89" name="Freeform 54">
              <a:extLst>
                <a:ext uri="{FF2B5EF4-FFF2-40B4-BE49-F238E27FC236}">
                  <a16:creationId xmlns:a16="http://schemas.microsoft.com/office/drawing/2014/main" id="{1DEB0117-D48B-CE55-17B2-594ABB0D1199}"/>
                </a:ext>
              </a:extLst>
            </p:cNvPr>
            <p:cNvSpPr>
              <a:spLocks/>
            </p:cNvSpPr>
            <p:nvPr/>
          </p:nvSpPr>
          <p:spPr bwMode="auto">
            <a:xfrm>
              <a:off x="3302" y="1432"/>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0" name="Freeform 55">
              <a:extLst>
                <a:ext uri="{FF2B5EF4-FFF2-40B4-BE49-F238E27FC236}">
                  <a16:creationId xmlns:a16="http://schemas.microsoft.com/office/drawing/2014/main" id="{28C6F4C6-2A20-E9B4-BAB1-3B51239B9DA3}"/>
                </a:ext>
              </a:extLst>
            </p:cNvPr>
            <p:cNvSpPr>
              <a:spLocks/>
            </p:cNvSpPr>
            <p:nvPr/>
          </p:nvSpPr>
          <p:spPr bwMode="auto">
            <a:xfrm>
              <a:off x="3284" y="1450"/>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1" name="Freeform 56">
              <a:extLst>
                <a:ext uri="{FF2B5EF4-FFF2-40B4-BE49-F238E27FC236}">
                  <a16:creationId xmlns:a16="http://schemas.microsoft.com/office/drawing/2014/main" id="{356381EB-999B-AD76-D2C3-C81C225FF43E}"/>
                </a:ext>
              </a:extLst>
            </p:cNvPr>
            <p:cNvSpPr>
              <a:spLocks/>
            </p:cNvSpPr>
            <p:nvPr/>
          </p:nvSpPr>
          <p:spPr bwMode="auto">
            <a:xfrm>
              <a:off x="3289" y="1432"/>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2" name="Freeform 57">
              <a:extLst>
                <a:ext uri="{FF2B5EF4-FFF2-40B4-BE49-F238E27FC236}">
                  <a16:creationId xmlns:a16="http://schemas.microsoft.com/office/drawing/2014/main" id="{0578A2C1-4DB2-3358-6229-9A499C430FC2}"/>
                </a:ext>
              </a:extLst>
            </p:cNvPr>
            <p:cNvSpPr>
              <a:spLocks/>
            </p:cNvSpPr>
            <p:nvPr/>
          </p:nvSpPr>
          <p:spPr bwMode="auto">
            <a:xfrm>
              <a:off x="3270" y="1450"/>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3" name="Freeform 58">
              <a:extLst>
                <a:ext uri="{FF2B5EF4-FFF2-40B4-BE49-F238E27FC236}">
                  <a16:creationId xmlns:a16="http://schemas.microsoft.com/office/drawing/2014/main" id="{1DFB052F-3199-9DE8-E689-2DF1E0CAD2B1}"/>
                </a:ext>
              </a:extLst>
            </p:cNvPr>
            <p:cNvSpPr>
              <a:spLocks/>
            </p:cNvSpPr>
            <p:nvPr/>
          </p:nvSpPr>
          <p:spPr bwMode="auto">
            <a:xfrm>
              <a:off x="3258" y="14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4" name="Freeform 59">
              <a:extLst>
                <a:ext uri="{FF2B5EF4-FFF2-40B4-BE49-F238E27FC236}">
                  <a16:creationId xmlns:a16="http://schemas.microsoft.com/office/drawing/2014/main" id="{FD171C06-69F6-3F64-74F7-777ED1F32FF6}"/>
                </a:ext>
              </a:extLst>
            </p:cNvPr>
            <p:cNvSpPr>
              <a:spLocks/>
            </p:cNvSpPr>
            <p:nvPr/>
          </p:nvSpPr>
          <p:spPr bwMode="auto">
            <a:xfrm>
              <a:off x="3240" y="142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5" name="Freeform 60">
              <a:extLst>
                <a:ext uri="{FF2B5EF4-FFF2-40B4-BE49-F238E27FC236}">
                  <a16:creationId xmlns:a16="http://schemas.microsoft.com/office/drawing/2014/main" id="{6F3BE4E9-7034-8F37-3E1C-1219A8315D25}"/>
                </a:ext>
              </a:extLst>
            </p:cNvPr>
            <p:cNvSpPr>
              <a:spLocks/>
            </p:cNvSpPr>
            <p:nvPr/>
          </p:nvSpPr>
          <p:spPr bwMode="auto">
            <a:xfrm>
              <a:off x="3245" y="135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6" name="Freeform 61">
              <a:extLst>
                <a:ext uri="{FF2B5EF4-FFF2-40B4-BE49-F238E27FC236}">
                  <a16:creationId xmlns:a16="http://schemas.microsoft.com/office/drawing/2014/main" id="{C3294EC9-7A62-00FD-2A51-D3D3BE5D7CC8}"/>
                </a:ext>
              </a:extLst>
            </p:cNvPr>
            <p:cNvSpPr>
              <a:spLocks/>
            </p:cNvSpPr>
            <p:nvPr/>
          </p:nvSpPr>
          <p:spPr bwMode="auto">
            <a:xfrm>
              <a:off x="3227" y="137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7" name="Freeform 62">
              <a:extLst>
                <a:ext uri="{FF2B5EF4-FFF2-40B4-BE49-F238E27FC236}">
                  <a16:creationId xmlns:a16="http://schemas.microsoft.com/office/drawing/2014/main" id="{14534CDD-9042-F9A1-7B67-199AEF8FB96C}"/>
                </a:ext>
              </a:extLst>
            </p:cNvPr>
            <p:cNvSpPr>
              <a:spLocks/>
            </p:cNvSpPr>
            <p:nvPr/>
          </p:nvSpPr>
          <p:spPr bwMode="auto">
            <a:xfrm>
              <a:off x="3232" y="135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8" name="Freeform 63">
              <a:extLst>
                <a:ext uri="{FF2B5EF4-FFF2-40B4-BE49-F238E27FC236}">
                  <a16:creationId xmlns:a16="http://schemas.microsoft.com/office/drawing/2014/main" id="{2B0B0067-592E-29AE-4E0C-F9055935DEC8}"/>
                </a:ext>
              </a:extLst>
            </p:cNvPr>
            <p:cNvSpPr>
              <a:spLocks/>
            </p:cNvSpPr>
            <p:nvPr/>
          </p:nvSpPr>
          <p:spPr bwMode="auto">
            <a:xfrm>
              <a:off x="3213" y="1370"/>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399" name="Freeform 64">
              <a:extLst>
                <a:ext uri="{FF2B5EF4-FFF2-40B4-BE49-F238E27FC236}">
                  <a16:creationId xmlns:a16="http://schemas.microsoft.com/office/drawing/2014/main" id="{1BF9FDC8-EEB3-FF5F-FEA0-9C94B296A5A6}"/>
                </a:ext>
              </a:extLst>
            </p:cNvPr>
            <p:cNvSpPr>
              <a:spLocks/>
            </p:cNvSpPr>
            <p:nvPr/>
          </p:nvSpPr>
          <p:spPr bwMode="auto">
            <a:xfrm>
              <a:off x="3221" y="135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0" name="Freeform 65">
              <a:extLst>
                <a:ext uri="{FF2B5EF4-FFF2-40B4-BE49-F238E27FC236}">
                  <a16:creationId xmlns:a16="http://schemas.microsoft.com/office/drawing/2014/main" id="{B8D742FB-30BF-45D3-1DE7-E3A4BFE879CB}"/>
                </a:ext>
              </a:extLst>
            </p:cNvPr>
            <p:cNvSpPr>
              <a:spLocks/>
            </p:cNvSpPr>
            <p:nvPr/>
          </p:nvSpPr>
          <p:spPr bwMode="auto">
            <a:xfrm>
              <a:off x="3203" y="137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1" name="Freeform 66">
              <a:extLst>
                <a:ext uri="{FF2B5EF4-FFF2-40B4-BE49-F238E27FC236}">
                  <a16:creationId xmlns:a16="http://schemas.microsoft.com/office/drawing/2014/main" id="{529F2202-E51E-36D5-FACA-1A19AC363244}"/>
                </a:ext>
              </a:extLst>
            </p:cNvPr>
            <p:cNvSpPr>
              <a:spLocks/>
            </p:cNvSpPr>
            <p:nvPr/>
          </p:nvSpPr>
          <p:spPr bwMode="auto">
            <a:xfrm>
              <a:off x="3208" y="1352"/>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2" name="Freeform 67">
              <a:extLst>
                <a:ext uri="{FF2B5EF4-FFF2-40B4-BE49-F238E27FC236}">
                  <a16:creationId xmlns:a16="http://schemas.microsoft.com/office/drawing/2014/main" id="{717A933C-5CD2-E745-21C5-8ADC869382F2}"/>
                </a:ext>
              </a:extLst>
            </p:cNvPr>
            <p:cNvSpPr>
              <a:spLocks/>
            </p:cNvSpPr>
            <p:nvPr/>
          </p:nvSpPr>
          <p:spPr bwMode="auto">
            <a:xfrm>
              <a:off x="3190" y="137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3" name="Freeform 68">
              <a:extLst>
                <a:ext uri="{FF2B5EF4-FFF2-40B4-BE49-F238E27FC236}">
                  <a16:creationId xmlns:a16="http://schemas.microsoft.com/office/drawing/2014/main" id="{756C48DF-C205-293F-644A-4307C1F8209C}"/>
                </a:ext>
              </a:extLst>
            </p:cNvPr>
            <p:cNvSpPr>
              <a:spLocks/>
            </p:cNvSpPr>
            <p:nvPr/>
          </p:nvSpPr>
          <p:spPr bwMode="auto">
            <a:xfrm>
              <a:off x="3166" y="13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4" name="Freeform 69">
              <a:extLst>
                <a:ext uri="{FF2B5EF4-FFF2-40B4-BE49-F238E27FC236}">
                  <a16:creationId xmlns:a16="http://schemas.microsoft.com/office/drawing/2014/main" id="{F7C7BC4B-1CFC-5D04-CA47-783177A894BF}"/>
                </a:ext>
              </a:extLst>
            </p:cNvPr>
            <p:cNvSpPr>
              <a:spLocks/>
            </p:cNvSpPr>
            <p:nvPr/>
          </p:nvSpPr>
          <p:spPr bwMode="auto">
            <a:xfrm>
              <a:off x="3148" y="135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5" name="Freeform 70">
              <a:extLst>
                <a:ext uri="{FF2B5EF4-FFF2-40B4-BE49-F238E27FC236}">
                  <a16:creationId xmlns:a16="http://schemas.microsoft.com/office/drawing/2014/main" id="{532263C0-2E1E-1461-B2C8-9E3D64279D95}"/>
                </a:ext>
              </a:extLst>
            </p:cNvPr>
            <p:cNvSpPr>
              <a:spLocks/>
            </p:cNvSpPr>
            <p:nvPr/>
          </p:nvSpPr>
          <p:spPr bwMode="auto">
            <a:xfrm>
              <a:off x="3148" y="13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6" name="Freeform 71">
              <a:extLst>
                <a:ext uri="{FF2B5EF4-FFF2-40B4-BE49-F238E27FC236}">
                  <a16:creationId xmlns:a16="http://schemas.microsoft.com/office/drawing/2014/main" id="{BBC41AE4-78E4-539D-57F1-2FC971031570}"/>
                </a:ext>
              </a:extLst>
            </p:cNvPr>
            <p:cNvSpPr>
              <a:spLocks/>
            </p:cNvSpPr>
            <p:nvPr/>
          </p:nvSpPr>
          <p:spPr bwMode="auto">
            <a:xfrm>
              <a:off x="3129" y="135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7" name="Freeform 72">
              <a:extLst>
                <a:ext uri="{FF2B5EF4-FFF2-40B4-BE49-F238E27FC236}">
                  <a16:creationId xmlns:a16="http://schemas.microsoft.com/office/drawing/2014/main" id="{FBB4CA79-D147-5950-D6EF-7F3982030145}"/>
                </a:ext>
              </a:extLst>
            </p:cNvPr>
            <p:cNvSpPr>
              <a:spLocks/>
            </p:cNvSpPr>
            <p:nvPr/>
          </p:nvSpPr>
          <p:spPr bwMode="auto">
            <a:xfrm>
              <a:off x="3138" y="13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8" name="Freeform 73">
              <a:extLst>
                <a:ext uri="{FF2B5EF4-FFF2-40B4-BE49-F238E27FC236}">
                  <a16:creationId xmlns:a16="http://schemas.microsoft.com/office/drawing/2014/main" id="{1EB2FAED-CC85-6034-A624-ED4C013998BF}"/>
                </a:ext>
              </a:extLst>
            </p:cNvPr>
            <p:cNvSpPr>
              <a:spLocks/>
            </p:cNvSpPr>
            <p:nvPr/>
          </p:nvSpPr>
          <p:spPr bwMode="auto">
            <a:xfrm>
              <a:off x="3119" y="135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09" name="Freeform 74">
              <a:extLst>
                <a:ext uri="{FF2B5EF4-FFF2-40B4-BE49-F238E27FC236}">
                  <a16:creationId xmlns:a16="http://schemas.microsoft.com/office/drawing/2014/main" id="{E5E61EA9-BCE9-66E2-C0BC-FC4A43D2DE6B}"/>
                </a:ext>
              </a:extLst>
            </p:cNvPr>
            <p:cNvSpPr>
              <a:spLocks/>
            </p:cNvSpPr>
            <p:nvPr/>
          </p:nvSpPr>
          <p:spPr bwMode="auto">
            <a:xfrm>
              <a:off x="3127" y="13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0" name="Freeform 75">
              <a:extLst>
                <a:ext uri="{FF2B5EF4-FFF2-40B4-BE49-F238E27FC236}">
                  <a16:creationId xmlns:a16="http://schemas.microsoft.com/office/drawing/2014/main" id="{0A2A6DB6-9743-4369-A4F6-E59D743778F1}"/>
                </a:ext>
              </a:extLst>
            </p:cNvPr>
            <p:cNvSpPr>
              <a:spLocks/>
            </p:cNvSpPr>
            <p:nvPr/>
          </p:nvSpPr>
          <p:spPr bwMode="auto">
            <a:xfrm>
              <a:off x="3109" y="135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1" name="Freeform 76">
              <a:extLst>
                <a:ext uri="{FF2B5EF4-FFF2-40B4-BE49-F238E27FC236}">
                  <a16:creationId xmlns:a16="http://schemas.microsoft.com/office/drawing/2014/main" id="{EEE7C74E-D950-FE15-1925-D388C3FCABE0}"/>
                </a:ext>
              </a:extLst>
            </p:cNvPr>
            <p:cNvSpPr>
              <a:spLocks/>
            </p:cNvSpPr>
            <p:nvPr/>
          </p:nvSpPr>
          <p:spPr bwMode="auto">
            <a:xfrm>
              <a:off x="3119" y="13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2" name="Freeform 77">
              <a:extLst>
                <a:ext uri="{FF2B5EF4-FFF2-40B4-BE49-F238E27FC236}">
                  <a16:creationId xmlns:a16="http://schemas.microsoft.com/office/drawing/2014/main" id="{2E6A3E1C-E077-54D7-84CE-B96C6F007976}"/>
                </a:ext>
              </a:extLst>
            </p:cNvPr>
            <p:cNvSpPr>
              <a:spLocks/>
            </p:cNvSpPr>
            <p:nvPr/>
          </p:nvSpPr>
          <p:spPr bwMode="auto">
            <a:xfrm>
              <a:off x="3101" y="135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3" name="Freeform 78">
              <a:extLst>
                <a:ext uri="{FF2B5EF4-FFF2-40B4-BE49-F238E27FC236}">
                  <a16:creationId xmlns:a16="http://schemas.microsoft.com/office/drawing/2014/main" id="{1F3445BD-C05E-CF5D-402E-676EF86E0777}"/>
                </a:ext>
              </a:extLst>
            </p:cNvPr>
            <p:cNvSpPr>
              <a:spLocks/>
            </p:cNvSpPr>
            <p:nvPr/>
          </p:nvSpPr>
          <p:spPr bwMode="auto">
            <a:xfrm>
              <a:off x="3092" y="131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4" name="Freeform 79">
              <a:extLst>
                <a:ext uri="{FF2B5EF4-FFF2-40B4-BE49-F238E27FC236}">
                  <a16:creationId xmlns:a16="http://schemas.microsoft.com/office/drawing/2014/main" id="{20DD17E1-9552-77CE-1743-70A3F45F0375}"/>
                </a:ext>
              </a:extLst>
            </p:cNvPr>
            <p:cNvSpPr>
              <a:spLocks/>
            </p:cNvSpPr>
            <p:nvPr/>
          </p:nvSpPr>
          <p:spPr bwMode="auto">
            <a:xfrm>
              <a:off x="3074" y="133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5" name="Freeform 80">
              <a:extLst>
                <a:ext uri="{FF2B5EF4-FFF2-40B4-BE49-F238E27FC236}">
                  <a16:creationId xmlns:a16="http://schemas.microsoft.com/office/drawing/2014/main" id="{FD46DED2-A7EE-DA42-A856-900090FE7C93}"/>
                </a:ext>
              </a:extLst>
            </p:cNvPr>
            <p:cNvSpPr>
              <a:spLocks/>
            </p:cNvSpPr>
            <p:nvPr/>
          </p:nvSpPr>
          <p:spPr bwMode="auto">
            <a:xfrm>
              <a:off x="3079" y="131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6" name="Freeform 81">
              <a:extLst>
                <a:ext uri="{FF2B5EF4-FFF2-40B4-BE49-F238E27FC236}">
                  <a16:creationId xmlns:a16="http://schemas.microsoft.com/office/drawing/2014/main" id="{76DE6249-E6AF-1788-4124-DC712C8DCE03}"/>
                </a:ext>
              </a:extLst>
            </p:cNvPr>
            <p:cNvSpPr>
              <a:spLocks/>
            </p:cNvSpPr>
            <p:nvPr/>
          </p:nvSpPr>
          <p:spPr bwMode="auto">
            <a:xfrm>
              <a:off x="3061" y="133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7" name="Freeform 82">
              <a:extLst>
                <a:ext uri="{FF2B5EF4-FFF2-40B4-BE49-F238E27FC236}">
                  <a16:creationId xmlns:a16="http://schemas.microsoft.com/office/drawing/2014/main" id="{D67A5191-7067-A420-626E-EB254CAE1E41}"/>
                </a:ext>
              </a:extLst>
            </p:cNvPr>
            <p:cNvSpPr>
              <a:spLocks/>
            </p:cNvSpPr>
            <p:nvPr/>
          </p:nvSpPr>
          <p:spPr bwMode="auto">
            <a:xfrm>
              <a:off x="3064" y="131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8" name="Freeform 83">
              <a:extLst>
                <a:ext uri="{FF2B5EF4-FFF2-40B4-BE49-F238E27FC236}">
                  <a16:creationId xmlns:a16="http://schemas.microsoft.com/office/drawing/2014/main" id="{6BD06FF1-D2B4-DF18-5934-CD8D990A52E3}"/>
                </a:ext>
              </a:extLst>
            </p:cNvPr>
            <p:cNvSpPr>
              <a:spLocks/>
            </p:cNvSpPr>
            <p:nvPr/>
          </p:nvSpPr>
          <p:spPr bwMode="auto">
            <a:xfrm>
              <a:off x="3045" y="133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19" name="Freeform 84">
              <a:extLst>
                <a:ext uri="{FF2B5EF4-FFF2-40B4-BE49-F238E27FC236}">
                  <a16:creationId xmlns:a16="http://schemas.microsoft.com/office/drawing/2014/main" id="{25E2A756-5DA2-4B4E-FFD4-E8D0F473E81D}"/>
                </a:ext>
              </a:extLst>
            </p:cNvPr>
            <p:cNvSpPr>
              <a:spLocks/>
            </p:cNvSpPr>
            <p:nvPr/>
          </p:nvSpPr>
          <p:spPr bwMode="auto">
            <a:xfrm>
              <a:off x="3061" y="131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20" name="Freeform 85">
              <a:extLst>
                <a:ext uri="{FF2B5EF4-FFF2-40B4-BE49-F238E27FC236}">
                  <a16:creationId xmlns:a16="http://schemas.microsoft.com/office/drawing/2014/main" id="{610E27BE-60ED-8735-3F7B-5B59B941B103}"/>
                </a:ext>
              </a:extLst>
            </p:cNvPr>
            <p:cNvSpPr>
              <a:spLocks/>
            </p:cNvSpPr>
            <p:nvPr/>
          </p:nvSpPr>
          <p:spPr bwMode="auto">
            <a:xfrm>
              <a:off x="3042" y="133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21" name="Freeform 86">
              <a:extLst>
                <a:ext uri="{FF2B5EF4-FFF2-40B4-BE49-F238E27FC236}">
                  <a16:creationId xmlns:a16="http://schemas.microsoft.com/office/drawing/2014/main" id="{3281DEE9-F320-904C-5381-9F71F24610D0}"/>
                </a:ext>
              </a:extLst>
            </p:cNvPr>
            <p:cNvSpPr>
              <a:spLocks/>
            </p:cNvSpPr>
            <p:nvPr/>
          </p:nvSpPr>
          <p:spPr bwMode="auto">
            <a:xfrm>
              <a:off x="3051" y="131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22" name="Freeform 87">
              <a:extLst>
                <a:ext uri="{FF2B5EF4-FFF2-40B4-BE49-F238E27FC236}">
                  <a16:creationId xmlns:a16="http://schemas.microsoft.com/office/drawing/2014/main" id="{7EDB21E0-F816-EAD9-E476-C3B854846136}"/>
                </a:ext>
              </a:extLst>
            </p:cNvPr>
            <p:cNvSpPr>
              <a:spLocks/>
            </p:cNvSpPr>
            <p:nvPr/>
          </p:nvSpPr>
          <p:spPr bwMode="auto">
            <a:xfrm>
              <a:off x="3032" y="133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23" name="Freeform 88">
              <a:extLst>
                <a:ext uri="{FF2B5EF4-FFF2-40B4-BE49-F238E27FC236}">
                  <a16:creationId xmlns:a16="http://schemas.microsoft.com/office/drawing/2014/main" id="{F1381A08-5F69-9713-DA23-2C56AE957323}"/>
                </a:ext>
              </a:extLst>
            </p:cNvPr>
            <p:cNvSpPr>
              <a:spLocks/>
            </p:cNvSpPr>
            <p:nvPr/>
          </p:nvSpPr>
          <p:spPr bwMode="auto">
            <a:xfrm>
              <a:off x="3039" y="131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24" name="Freeform 89">
              <a:extLst>
                <a:ext uri="{FF2B5EF4-FFF2-40B4-BE49-F238E27FC236}">
                  <a16:creationId xmlns:a16="http://schemas.microsoft.com/office/drawing/2014/main" id="{F927DAF6-4AD8-E964-D077-09E0D76E3BB8}"/>
                </a:ext>
              </a:extLst>
            </p:cNvPr>
            <p:cNvSpPr>
              <a:spLocks/>
            </p:cNvSpPr>
            <p:nvPr/>
          </p:nvSpPr>
          <p:spPr bwMode="auto">
            <a:xfrm>
              <a:off x="3021" y="133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25" name="Freeform 90">
              <a:extLst>
                <a:ext uri="{FF2B5EF4-FFF2-40B4-BE49-F238E27FC236}">
                  <a16:creationId xmlns:a16="http://schemas.microsoft.com/office/drawing/2014/main" id="{431B9AA5-8E17-E93B-D558-84545E2AD7ED}"/>
                </a:ext>
              </a:extLst>
            </p:cNvPr>
            <p:cNvSpPr>
              <a:spLocks/>
            </p:cNvSpPr>
            <p:nvPr/>
          </p:nvSpPr>
          <p:spPr bwMode="auto">
            <a:xfrm>
              <a:off x="2942" y="1224"/>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426" name="Freeform 91">
              <a:extLst>
                <a:ext uri="{FF2B5EF4-FFF2-40B4-BE49-F238E27FC236}">
                  <a16:creationId xmlns:a16="http://schemas.microsoft.com/office/drawing/2014/main" id="{E058C2E6-FB4D-14EA-E3AE-EDAD10CE4DD1}"/>
                </a:ext>
              </a:extLst>
            </p:cNvPr>
            <p:cNvSpPr>
              <a:spLocks/>
            </p:cNvSpPr>
            <p:nvPr/>
          </p:nvSpPr>
          <p:spPr bwMode="auto">
            <a:xfrm>
              <a:off x="2924" y="124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1427" name="Group 1426">
            <a:extLst>
              <a:ext uri="{FF2B5EF4-FFF2-40B4-BE49-F238E27FC236}">
                <a16:creationId xmlns:a16="http://schemas.microsoft.com/office/drawing/2014/main" id="{64E94750-1BF2-E90B-0F7F-E065466E0D28}"/>
              </a:ext>
            </a:extLst>
          </p:cNvPr>
          <p:cNvGrpSpPr/>
          <p:nvPr/>
        </p:nvGrpSpPr>
        <p:grpSpPr>
          <a:xfrm>
            <a:off x="6027627" y="2236371"/>
            <a:ext cx="3822116" cy="3448459"/>
            <a:chOff x="4079440" y="1898914"/>
            <a:chExt cx="3822116" cy="3448459"/>
          </a:xfrm>
        </p:grpSpPr>
        <p:grpSp>
          <p:nvGrpSpPr>
            <p:cNvPr id="1428" name="Group 1427">
              <a:extLst>
                <a:ext uri="{FF2B5EF4-FFF2-40B4-BE49-F238E27FC236}">
                  <a16:creationId xmlns:a16="http://schemas.microsoft.com/office/drawing/2014/main" id="{F7DE64AA-0B04-6C7E-39D8-822F30ED1D0C}"/>
                </a:ext>
              </a:extLst>
            </p:cNvPr>
            <p:cNvGrpSpPr/>
            <p:nvPr/>
          </p:nvGrpSpPr>
          <p:grpSpPr>
            <a:xfrm>
              <a:off x="4079440" y="4972754"/>
              <a:ext cx="3822116" cy="374619"/>
              <a:chOff x="186514" y="4940502"/>
              <a:chExt cx="3822116" cy="374619"/>
            </a:xfrm>
          </p:grpSpPr>
          <p:sp>
            <p:nvSpPr>
              <p:cNvPr id="1481" name="TextBox 1480">
                <a:extLst>
                  <a:ext uri="{FF2B5EF4-FFF2-40B4-BE49-F238E27FC236}">
                    <a16:creationId xmlns:a16="http://schemas.microsoft.com/office/drawing/2014/main" id="{B5D00765-B645-AB77-2ABE-E71C65D9F943}"/>
                  </a:ext>
                </a:extLst>
              </p:cNvPr>
              <p:cNvSpPr txBox="1"/>
              <p:nvPr/>
            </p:nvSpPr>
            <p:spPr>
              <a:xfrm>
                <a:off x="664641" y="5102138"/>
                <a:ext cx="219612"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233 (0)</a:t>
                </a:r>
              </a:p>
            </p:txBody>
          </p:sp>
          <p:sp>
            <p:nvSpPr>
              <p:cNvPr id="1482" name="TextBox 1481">
                <a:extLst>
                  <a:ext uri="{FF2B5EF4-FFF2-40B4-BE49-F238E27FC236}">
                    <a16:creationId xmlns:a16="http://schemas.microsoft.com/office/drawing/2014/main" id="{AA27B5E6-0167-3148-5A4B-EA57A5768B1F}"/>
                  </a:ext>
                </a:extLst>
              </p:cNvPr>
              <p:cNvSpPr txBox="1"/>
              <p:nvPr/>
            </p:nvSpPr>
            <p:spPr>
              <a:xfrm>
                <a:off x="886652" y="5102138"/>
                <a:ext cx="258084"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200 (27)</a:t>
                </a:r>
              </a:p>
            </p:txBody>
          </p:sp>
          <p:sp>
            <p:nvSpPr>
              <p:cNvPr id="1483" name="TextBox 1482">
                <a:extLst>
                  <a:ext uri="{FF2B5EF4-FFF2-40B4-BE49-F238E27FC236}">
                    <a16:creationId xmlns:a16="http://schemas.microsoft.com/office/drawing/2014/main" id="{13EEE577-3421-AFA3-FD3F-2F949C1DD29F}"/>
                  </a:ext>
                </a:extLst>
              </p:cNvPr>
              <p:cNvSpPr txBox="1"/>
              <p:nvPr/>
            </p:nvSpPr>
            <p:spPr>
              <a:xfrm>
                <a:off x="1147189" y="5102138"/>
                <a:ext cx="258084"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169 (56)</a:t>
                </a:r>
              </a:p>
            </p:txBody>
          </p:sp>
          <p:sp>
            <p:nvSpPr>
              <p:cNvPr id="1484" name="TextBox 1483">
                <a:extLst>
                  <a:ext uri="{FF2B5EF4-FFF2-40B4-BE49-F238E27FC236}">
                    <a16:creationId xmlns:a16="http://schemas.microsoft.com/office/drawing/2014/main" id="{5872B107-64A9-4A9A-C300-C7A97CD6E0D8}"/>
                  </a:ext>
                </a:extLst>
              </p:cNvPr>
              <p:cNvSpPr txBox="1"/>
              <p:nvPr/>
            </p:nvSpPr>
            <p:spPr>
              <a:xfrm>
                <a:off x="1400236" y="5102138"/>
                <a:ext cx="258084"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129 (95)</a:t>
                </a:r>
              </a:p>
            </p:txBody>
          </p:sp>
          <p:sp>
            <p:nvSpPr>
              <p:cNvPr id="1485" name="TextBox 1484">
                <a:extLst>
                  <a:ext uri="{FF2B5EF4-FFF2-40B4-BE49-F238E27FC236}">
                    <a16:creationId xmlns:a16="http://schemas.microsoft.com/office/drawing/2014/main" id="{FFA8430E-0080-BCEE-2113-365A70C99CE7}"/>
                  </a:ext>
                </a:extLst>
              </p:cNvPr>
              <p:cNvSpPr txBox="1"/>
              <p:nvPr/>
            </p:nvSpPr>
            <p:spPr>
              <a:xfrm>
                <a:off x="1653530" y="5102138"/>
                <a:ext cx="296556"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102 (114)</a:t>
                </a:r>
              </a:p>
            </p:txBody>
          </p:sp>
          <p:sp>
            <p:nvSpPr>
              <p:cNvPr id="1486" name="TextBox 1485">
                <a:extLst>
                  <a:ext uri="{FF2B5EF4-FFF2-40B4-BE49-F238E27FC236}">
                    <a16:creationId xmlns:a16="http://schemas.microsoft.com/office/drawing/2014/main" id="{A8772C0F-FBC6-D507-184C-8E9CF4CBBBF3}"/>
                  </a:ext>
                </a:extLst>
              </p:cNvPr>
              <p:cNvSpPr txBox="1"/>
              <p:nvPr/>
            </p:nvSpPr>
            <p:spPr>
              <a:xfrm>
                <a:off x="1949290" y="5102138"/>
                <a:ext cx="258084"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76 (131)</a:t>
                </a:r>
              </a:p>
            </p:txBody>
          </p:sp>
          <p:sp>
            <p:nvSpPr>
              <p:cNvPr id="1487" name="TextBox 1486">
                <a:extLst>
                  <a:ext uri="{FF2B5EF4-FFF2-40B4-BE49-F238E27FC236}">
                    <a16:creationId xmlns:a16="http://schemas.microsoft.com/office/drawing/2014/main" id="{3E235344-D31D-8924-1ECD-6C53126A3095}"/>
                  </a:ext>
                </a:extLst>
              </p:cNvPr>
              <p:cNvSpPr txBox="1"/>
              <p:nvPr/>
            </p:nvSpPr>
            <p:spPr>
              <a:xfrm>
                <a:off x="2201356" y="5102138"/>
                <a:ext cx="258084"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49 (146)</a:t>
                </a:r>
              </a:p>
            </p:txBody>
          </p:sp>
          <p:sp>
            <p:nvSpPr>
              <p:cNvPr id="1488" name="TextBox 1487">
                <a:extLst>
                  <a:ext uri="{FF2B5EF4-FFF2-40B4-BE49-F238E27FC236}">
                    <a16:creationId xmlns:a16="http://schemas.microsoft.com/office/drawing/2014/main" id="{444D7015-DF22-6832-C190-7E73ADCF7EDE}"/>
                  </a:ext>
                </a:extLst>
              </p:cNvPr>
              <p:cNvSpPr txBox="1"/>
              <p:nvPr/>
            </p:nvSpPr>
            <p:spPr>
              <a:xfrm>
                <a:off x="2457543" y="5102138"/>
                <a:ext cx="258084"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39 (150)</a:t>
                </a:r>
              </a:p>
            </p:txBody>
          </p:sp>
          <p:sp>
            <p:nvSpPr>
              <p:cNvPr id="1489" name="TextBox 1488">
                <a:extLst>
                  <a:ext uri="{FF2B5EF4-FFF2-40B4-BE49-F238E27FC236}">
                    <a16:creationId xmlns:a16="http://schemas.microsoft.com/office/drawing/2014/main" id="{2B01C317-8172-937A-8B1D-B668DF8C8D54}"/>
                  </a:ext>
                </a:extLst>
              </p:cNvPr>
              <p:cNvSpPr txBox="1"/>
              <p:nvPr/>
            </p:nvSpPr>
            <p:spPr>
              <a:xfrm>
                <a:off x="2721440" y="5102138"/>
                <a:ext cx="258084"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28 (158)</a:t>
                </a:r>
              </a:p>
            </p:txBody>
          </p:sp>
          <p:sp>
            <p:nvSpPr>
              <p:cNvPr id="1490" name="TextBox 1489">
                <a:extLst>
                  <a:ext uri="{FF2B5EF4-FFF2-40B4-BE49-F238E27FC236}">
                    <a16:creationId xmlns:a16="http://schemas.microsoft.com/office/drawing/2014/main" id="{DBEBD002-FD12-6F83-F00A-9068838BE031}"/>
                  </a:ext>
                </a:extLst>
              </p:cNvPr>
              <p:cNvSpPr txBox="1"/>
              <p:nvPr/>
            </p:nvSpPr>
            <p:spPr>
              <a:xfrm>
                <a:off x="2981425" y="5102138"/>
                <a:ext cx="258084"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15 (163)</a:t>
                </a:r>
              </a:p>
            </p:txBody>
          </p:sp>
          <p:sp>
            <p:nvSpPr>
              <p:cNvPr id="1491" name="TextBox 1490">
                <a:extLst>
                  <a:ext uri="{FF2B5EF4-FFF2-40B4-BE49-F238E27FC236}">
                    <a16:creationId xmlns:a16="http://schemas.microsoft.com/office/drawing/2014/main" id="{17D5A5C6-8473-D3FE-D815-3F279727DB85}"/>
                  </a:ext>
                </a:extLst>
              </p:cNvPr>
              <p:cNvSpPr txBox="1"/>
              <p:nvPr/>
            </p:nvSpPr>
            <p:spPr>
              <a:xfrm>
                <a:off x="244388" y="5103726"/>
                <a:ext cx="312586" cy="92333"/>
              </a:xfrm>
              <a:prstGeom prst="rect">
                <a:avLst/>
              </a:prstGeom>
              <a:noFill/>
              <a:ln w="28575">
                <a:solidFill>
                  <a:schemeClr val="tx1"/>
                </a:solidFill>
              </a:ln>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Rucaparib</a:t>
                </a:r>
              </a:p>
            </p:txBody>
          </p:sp>
          <p:sp>
            <p:nvSpPr>
              <p:cNvPr id="1492" name="TextBox 1491">
                <a:extLst>
                  <a:ext uri="{FF2B5EF4-FFF2-40B4-BE49-F238E27FC236}">
                    <a16:creationId xmlns:a16="http://schemas.microsoft.com/office/drawing/2014/main" id="{774F0763-E38E-B2F6-327E-5F1843994467}"/>
                  </a:ext>
                </a:extLst>
              </p:cNvPr>
              <p:cNvSpPr txBox="1"/>
              <p:nvPr/>
            </p:nvSpPr>
            <p:spPr>
              <a:xfrm>
                <a:off x="244388" y="4940502"/>
                <a:ext cx="740587" cy="138499"/>
              </a:xfrm>
              <a:prstGeom prst="rect">
                <a:avLst/>
              </a:prstGeom>
              <a:noFill/>
              <a:ln w="28575">
                <a:noFill/>
              </a:ln>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Patients at Risk</a:t>
                </a:r>
              </a:p>
            </p:txBody>
          </p:sp>
          <p:sp>
            <p:nvSpPr>
              <p:cNvPr id="1493" name="TextBox 1492">
                <a:extLst>
                  <a:ext uri="{FF2B5EF4-FFF2-40B4-BE49-F238E27FC236}">
                    <a16:creationId xmlns:a16="http://schemas.microsoft.com/office/drawing/2014/main" id="{8D83A8A9-2431-85B9-FA3A-77484F53B3AE}"/>
                  </a:ext>
                </a:extLst>
              </p:cNvPr>
              <p:cNvSpPr txBox="1"/>
              <p:nvPr/>
            </p:nvSpPr>
            <p:spPr>
              <a:xfrm>
                <a:off x="664643" y="5222788"/>
                <a:ext cx="219612"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116 (0)</a:t>
                </a:r>
              </a:p>
            </p:txBody>
          </p:sp>
          <p:sp>
            <p:nvSpPr>
              <p:cNvPr id="1494" name="TextBox 1493">
                <a:extLst>
                  <a:ext uri="{FF2B5EF4-FFF2-40B4-BE49-F238E27FC236}">
                    <a16:creationId xmlns:a16="http://schemas.microsoft.com/office/drawing/2014/main" id="{F79CB2DA-6383-67C3-6A7F-947FB2873BF7}"/>
                  </a:ext>
                </a:extLst>
              </p:cNvPr>
              <p:cNvSpPr txBox="1"/>
              <p:nvPr/>
            </p:nvSpPr>
            <p:spPr>
              <a:xfrm>
                <a:off x="935250" y="5222788"/>
                <a:ext cx="181140"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75 (8)</a:t>
                </a:r>
              </a:p>
            </p:txBody>
          </p:sp>
          <p:sp>
            <p:nvSpPr>
              <p:cNvPr id="1495" name="TextBox 1494">
                <a:extLst>
                  <a:ext uri="{FF2B5EF4-FFF2-40B4-BE49-F238E27FC236}">
                    <a16:creationId xmlns:a16="http://schemas.microsoft.com/office/drawing/2014/main" id="{38874048-66F4-325D-0D61-015FF22D721F}"/>
                  </a:ext>
                </a:extLst>
              </p:cNvPr>
              <p:cNvSpPr txBox="1"/>
              <p:nvPr/>
            </p:nvSpPr>
            <p:spPr>
              <a:xfrm>
                <a:off x="1179446" y="5222788"/>
                <a:ext cx="219612"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34 (17)</a:t>
                </a:r>
              </a:p>
            </p:txBody>
          </p:sp>
          <p:sp>
            <p:nvSpPr>
              <p:cNvPr id="1496" name="TextBox 1495">
                <a:extLst>
                  <a:ext uri="{FF2B5EF4-FFF2-40B4-BE49-F238E27FC236}">
                    <a16:creationId xmlns:a16="http://schemas.microsoft.com/office/drawing/2014/main" id="{B10607E8-E536-DA15-D722-FD642383B5A6}"/>
                  </a:ext>
                </a:extLst>
              </p:cNvPr>
              <p:cNvSpPr txBox="1"/>
              <p:nvPr/>
            </p:nvSpPr>
            <p:spPr>
              <a:xfrm>
                <a:off x="1432492" y="5222788"/>
                <a:ext cx="219612"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19 (21)</a:t>
                </a:r>
              </a:p>
            </p:txBody>
          </p:sp>
          <p:sp>
            <p:nvSpPr>
              <p:cNvPr id="1497" name="TextBox 1496">
                <a:extLst>
                  <a:ext uri="{FF2B5EF4-FFF2-40B4-BE49-F238E27FC236}">
                    <a16:creationId xmlns:a16="http://schemas.microsoft.com/office/drawing/2014/main" id="{2FDC2D0B-E6C2-FE46-B74E-93BC476CFF3D}"/>
                  </a:ext>
                </a:extLst>
              </p:cNvPr>
              <p:cNvSpPr txBox="1"/>
              <p:nvPr/>
            </p:nvSpPr>
            <p:spPr>
              <a:xfrm>
                <a:off x="1693448" y="5222788"/>
                <a:ext cx="219612"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12 (22)</a:t>
                </a:r>
              </a:p>
            </p:txBody>
          </p:sp>
          <p:sp>
            <p:nvSpPr>
              <p:cNvPr id="1498" name="TextBox 1497">
                <a:extLst>
                  <a:ext uri="{FF2B5EF4-FFF2-40B4-BE49-F238E27FC236}">
                    <a16:creationId xmlns:a16="http://schemas.microsoft.com/office/drawing/2014/main" id="{160A6843-5BDB-26AD-42E3-A28635977864}"/>
                  </a:ext>
                </a:extLst>
              </p:cNvPr>
              <p:cNvSpPr txBox="1"/>
              <p:nvPr/>
            </p:nvSpPr>
            <p:spPr>
              <a:xfrm>
                <a:off x="1956952" y="5222788"/>
                <a:ext cx="219612"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10 (22)</a:t>
                </a:r>
              </a:p>
            </p:txBody>
          </p:sp>
          <p:sp>
            <p:nvSpPr>
              <p:cNvPr id="1499" name="TextBox 1498">
                <a:extLst>
                  <a:ext uri="{FF2B5EF4-FFF2-40B4-BE49-F238E27FC236}">
                    <a16:creationId xmlns:a16="http://schemas.microsoft.com/office/drawing/2014/main" id="{0AD72387-C850-FF61-266C-66A681E2E6A0}"/>
                  </a:ext>
                </a:extLst>
              </p:cNvPr>
              <p:cNvSpPr txBox="1"/>
              <p:nvPr/>
            </p:nvSpPr>
            <p:spPr>
              <a:xfrm>
                <a:off x="2247060" y="5222788"/>
                <a:ext cx="181140"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4 (24)</a:t>
                </a:r>
              </a:p>
            </p:txBody>
          </p:sp>
          <p:sp>
            <p:nvSpPr>
              <p:cNvPr id="1500" name="TextBox 1499">
                <a:extLst>
                  <a:ext uri="{FF2B5EF4-FFF2-40B4-BE49-F238E27FC236}">
                    <a16:creationId xmlns:a16="http://schemas.microsoft.com/office/drawing/2014/main" id="{EBEF9096-4AED-4453-6DB5-B313E5E396EA}"/>
                  </a:ext>
                </a:extLst>
              </p:cNvPr>
              <p:cNvSpPr txBox="1"/>
              <p:nvPr/>
            </p:nvSpPr>
            <p:spPr>
              <a:xfrm>
                <a:off x="2496013" y="5222788"/>
                <a:ext cx="181140"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1 (25)</a:t>
                </a:r>
              </a:p>
            </p:txBody>
          </p:sp>
          <p:sp>
            <p:nvSpPr>
              <p:cNvPr id="1501" name="TextBox 1500">
                <a:extLst>
                  <a:ext uri="{FF2B5EF4-FFF2-40B4-BE49-F238E27FC236}">
                    <a16:creationId xmlns:a16="http://schemas.microsoft.com/office/drawing/2014/main" id="{13D36A30-FF75-931F-C5F1-F938F70EC90A}"/>
                  </a:ext>
                </a:extLst>
              </p:cNvPr>
              <p:cNvSpPr txBox="1"/>
              <p:nvPr/>
            </p:nvSpPr>
            <p:spPr>
              <a:xfrm>
                <a:off x="2759909" y="5222788"/>
                <a:ext cx="181140" cy="92333"/>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0 (26)</a:t>
                </a:r>
              </a:p>
            </p:txBody>
          </p:sp>
          <p:sp>
            <p:nvSpPr>
              <p:cNvPr id="1502" name="TextBox 1501">
                <a:extLst>
                  <a:ext uri="{FF2B5EF4-FFF2-40B4-BE49-F238E27FC236}">
                    <a16:creationId xmlns:a16="http://schemas.microsoft.com/office/drawing/2014/main" id="{30AB9809-A678-513A-4651-15CAFA48A002}"/>
                  </a:ext>
                </a:extLst>
              </p:cNvPr>
              <p:cNvSpPr txBox="1"/>
              <p:nvPr/>
            </p:nvSpPr>
            <p:spPr>
              <a:xfrm>
                <a:off x="186514" y="5222788"/>
                <a:ext cx="464871" cy="92333"/>
              </a:xfrm>
              <a:prstGeom prst="rect">
                <a:avLst/>
              </a:prstGeom>
              <a:noFill/>
              <a:ln w="28575">
                <a:solidFill>
                  <a:schemeClr val="tx1"/>
                </a:solidFill>
              </a:ln>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3"/>
                    </a:solidFill>
                    <a:effectLst/>
                    <a:uLnTx/>
                    <a:uFillTx/>
                    <a:latin typeface="Calibri (body)"/>
                  </a:rPr>
                  <a:t>Chemotherapy</a:t>
                </a:r>
              </a:p>
            </p:txBody>
          </p:sp>
          <p:sp>
            <p:nvSpPr>
              <p:cNvPr id="1503" name="TextBox 1502">
                <a:extLst>
                  <a:ext uri="{FF2B5EF4-FFF2-40B4-BE49-F238E27FC236}">
                    <a16:creationId xmlns:a16="http://schemas.microsoft.com/office/drawing/2014/main" id="{FAC30610-3ADD-A0D6-C86B-00A38B0D24B2}"/>
                  </a:ext>
                </a:extLst>
              </p:cNvPr>
              <p:cNvSpPr txBox="1"/>
              <p:nvPr/>
            </p:nvSpPr>
            <p:spPr>
              <a:xfrm>
                <a:off x="3269653" y="5102138"/>
                <a:ext cx="219612"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5 (167)</a:t>
                </a:r>
              </a:p>
            </p:txBody>
          </p:sp>
          <p:sp>
            <p:nvSpPr>
              <p:cNvPr id="1504" name="TextBox 1503">
                <a:extLst>
                  <a:ext uri="{FF2B5EF4-FFF2-40B4-BE49-F238E27FC236}">
                    <a16:creationId xmlns:a16="http://schemas.microsoft.com/office/drawing/2014/main" id="{7C9C5955-B9A1-7476-4ECD-839CB276A553}"/>
                  </a:ext>
                </a:extLst>
              </p:cNvPr>
              <p:cNvSpPr txBox="1"/>
              <p:nvPr/>
            </p:nvSpPr>
            <p:spPr>
              <a:xfrm>
                <a:off x="3533488" y="5102138"/>
                <a:ext cx="219612"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1 (167)</a:t>
                </a:r>
              </a:p>
            </p:txBody>
          </p:sp>
          <p:sp>
            <p:nvSpPr>
              <p:cNvPr id="1505" name="TextBox 1504">
                <a:extLst>
                  <a:ext uri="{FF2B5EF4-FFF2-40B4-BE49-F238E27FC236}">
                    <a16:creationId xmlns:a16="http://schemas.microsoft.com/office/drawing/2014/main" id="{D7E4EDE8-E292-7ECB-020D-C97BEA79A483}"/>
                  </a:ext>
                </a:extLst>
              </p:cNvPr>
              <p:cNvSpPr txBox="1"/>
              <p:nvPr/>
            </p:nvSpPr>
            <p:spPr>
              <a:xfrm>
                <a:off x="3789018" y="5102138"/>
                <a:ext cx="219612" cy="92333"/>
              </a:xfrm>
              <a:prstGeom prst="rect">
                <a:avLst/>
              </a:prstGeom>
              <a:noFill/>
              <a:ln w="28575">
                <a:no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600" b="0" i="0" u="none" strike="noStrike" kern="0" cap="none" spc="0" normalizeH="0" baseline="0" noProof="0" dirty="0">
                    <a:ln>
                      <a:noFill/>
                    </a:ln>
                    <a:solidFill>
                      <a:schemeClr val="accent1"/>
                    </a:solidFill>
                    <a:effectLst/>
                    <a:uLnTx/>
                    <a:uFillTx/>
                    <a:latin typeface="Calibri (body)"/>
                  </a:rPr>
                  <a:t>0 (167)</a:t>
                </a:r>
              </a:p>
            </p:txBody>
          </p:sp>
        </p:grpSp>
        <p:grpSp>
          <p:nvGrpSpPr>
            <p:cNvPr id="1429" name="Group 1428">
              <a:extLst>
                <a:ext uri="{FF2B5EF4-FFF2-40B4-BE49-F238E27FC236}">
                  <a16:creationId xmlns:a16="http://schemas.microsoft.com/office/drawing/2014/main" id="{682AF416-30C7-EDB7-9CFE-967703C29EDF}"/>
                </a:ext>
              </a:extLst>
            </p:cNvPr>
            <p:cNvGrpSpPr/>
            <p:nvPr/>
          </p:nvGrpSpPr>
          <p:grpSpPr>
            <a:xfrm>
              <a:off x="4133446" y="1898914"/>
              <a:ext cx="3726786" cy="3154946"/>
              <a:chOff x="243933" y="1785100"/>
              <a:chExt cx="3726786" cy="3154946"/>
            </a:xfrm>
          </p:grpSpPr>
          <p:sp>
            <p:nvSpPr>
              <p:cNvPr id="1430" name="Freeform 618">
                <a:extLst>
                  <a:ext uri="{FF2B5EF4-FFF2-40B4-BE49-F238E27FC236}">
                    <a16:creationId xmlns:a16="http://schemas.microsoft.com/office/drawing/2014/main" id="{D310373C-A9C3-B6D9-7FE4-D3B3212BAD33}"/>
                  </a:ext>
                </a:extLst>
              </p:cNvPr>
              <p:cNvSpPr/>
              <p:nvPr/>
            </p:nvSpPr>
            <p:spPr>
              <a:xfrm>
                <a:off x="773205" y="1856254"/>
                <a:ext cx="3133165" cy="267596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cxnSp>
            <p:nvCxnSpPr>
              <p:cNvPr id="1431" name="Straight Connector 1430">
                <a:extLst>
                  <a:ext uri="{FF2B5EF4-FFF2-40B4-BE49-F238E27FC236}">
                    <a16:creationId xmlns:a16="http://schemas.microsoft.com/office/drawing/2014/main" id="{6332E780-B3AD-4DC6-A0A8-4B6854C0C1CE}"/>
                  </a:ext>
                </a:extLst>
              </p:cNvPr>
              <p:cNvCxnSpPr/>
              <p:nvPr/>
            </p:nvCxnSpPr>
            <p:spPr>
              <a:xfrm>
                <a:off x="732830" y="1862044"/>
                <a:ext cx="42292" cy="0"/>
              </a:xfrm>
              <a:prstGeom prst="line">
                <a:avLst/>
              </a:prstGeom>
              <a:noFill/>
              <a:ln w="28575" cap="flat" cmpd="sng" algn="ctr">
                <a:solidFill>
                  <a:srgbClr val="000000"/>
                </a:solidFill>
                <a:prstDash val="solid"/>
              </a:ln>
              <a:effectLst/>
            </p:spPr>
          </p:cxnSp>
          <p:sp>
            <p:nvSpPr>
              <p:cNvPr id="1432" name="TextBox 1431">
                <a:extLst>
                  <a:ext uri="{FF2B5EF4-FFF2-40B4-BE49-F238E27FC236}">
                    <a16:creationId xmlns:a16="http://schemas.microsoft.com/office/drawing/2014/main" id="{2F985D15-4CCB-17F1-5E96-C7326CA72B76}"/>
                  </a:ext>
                </a:extLst>
              </p:cNvPr>
              <p:cNvSpPr txBox="1"/>
              <p:nvPr/>
            </p:nvSpPr>
            <p:spPr>
              <a:xfrm>
                <a:off x="496560" y="1785100"/>
                <a:ext cx="197170"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100</a:t>
                </a:r>
              </a:p>
            </p:txBody>
          </p:sp>
          <p:cxnSp>
            <p:nvCxnSpPr>
              <p:cNvPr id="1433" name="Straight Connector 1432">
                <a:extLst>
                  <a:ext uri="{FF2B5EF4-FFF2-40B4-BE49-F238E27FC236}">
                    <a16:creationId xmlns:a16="http://schemas.microsoft.com/office/drawing/2014/main" id="{A646E64F-98B2-A583-72AD-521A297EC35C}"/>
                  </a:ext>
                </a:extLst>
              </p:cNvPr>
              <p:cNvCxnSpPr/>
              <p:nvPr/>
            </p:nvCxnSpPr>
            <p:spPr>
              <a:xfrm>
                <a:off x="732830" y="2129062"/>
                <a:ext cx="42292" cy="0"/>
              </a:xfrm>
              <a:prstGeom prst="line">
                <a:avLst/>
              </a:prstGeom>
              <a:noFill/>
              <a:ln w="28575" cap="flat" cmpd="sng" algn="ctr">
                <a:solidFill>
                  <a:srgbClr val="000000"/>
                </a:solidFill>
                <a:prstDash val="solid"/>
              </a:ln>
              <a:effectLst/>
            </p:spPr>
          </p:cxnSp>
          <p:sp>
            <p:nvSpPr>
              <p:cNvPr id="1434" name="TextBox 1433">
                <a:extLst>
                  <a:ext uri="{FF2B5EF4-FFF2-40B4-BE49-F238E27FC236}">
                    <a16:creationId xmlns:a16="http://schemas.microsoft.com/office/drawing/2014/main" id="{83343E52-3FDB-5435-36F2-84FAE4F6382B}"/>
                  </a:ext>
                </a:extLst>
              </p:cNvPr>
              <p:cNvSpPr txBox="1"/>
              <p:nvPr/>
            </p:nvSpPr>
            <p:spPr>
              <a:xfrm>
                <a:off x="562284" y="205211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90</a:t>
                </a:r>
              </a:p>
            </p:txBody>
          </p:sp>
          <p:cxnSp>
            <p:nvCxnSpPr>
              <p:cNvPr id="1435" name="Straight Connector 1434">
                <a:extLst>
                  <a:ext uri="{FF2B5EF4-FFF2-40B4-BE49-F238E27FC236}">
                    <a16:creationId xmlns:a16="http://schemas.microsoft.com/office/drawing/2014/main" id="{BF2F9A1E-EBFE-998F-07BE-24622A9383FA}"/>
                  </a:ext>
                </a:extLst>
              </p:cNvPr>
              <p:cNvCxnSpPr/>
              <p:nvPr/>
            </p:nvCxnSpPr>
            <p:spPr>
              <a:xfrm>
                <a:off x="732830" y="2396080"/>
                <a:ext cx="42292" cy="0"/>
              </a:xfrm>
              <a:prstGeom prst="line">
                <a:avLst/>
              </a:prstGeom>
              <a:noFill/>
              <a:ln w="28575" cap="flat" cmpd="sng" algn="ctr">
                <a:solidFill>
                  <a:srgbClr val="000000"/>
                </a:solidFill>
                <a:prstDash val="solid"/>
              </a:ln>
              <a:effectLst/>
            </p:spPr>
          </p:cxnSp>
          <p:sp>
            <p:nvSpPr>
              <p:cNvPr id="1436" name="TextBox 1435">
                <a:extLst>
                  <a:ext uri="{FF2B5EF4-FFF2-40B4-BE49-F238E27FC236}">
                    <a16:creationId xmlns:a16="http://schemas.microsoft.com/office/drawing/2014/main" id="{B1915E32-58D3-522D-38B0-B793D0A1E300}"/>
                  </a:ext>
                </a:extLst>
              </p:cNvPr>
              <p:cNvSpPr txBox="1"/>
              <p:nvPr/>
            </p:nvSpPr>
            <p:spPr>
              <a:xfrm>
                <a:off x="562284" y="231913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80</a:t>
                </a:r>
              </a:p>
            </p:txBody>
          </p:sp>
          <p:cxnSp>
            <p:nvCxnSpPr>
              <p:cNvPr id="1437" name="Straight Connector 1436">
                <a:extLst>
                  <a:ext uri="{FF2B5EF4-FFF2-40B4-BE49-F238E27FC236}">
                    <a16:creationId xmlns:a16="http://schemas.microsoft.com/office/drawing/2014/main" id="{C916CBA8-0D1C-032F-4E82-F06477ECB70E}"/>
                  </a:ext>
                </a:extLst>
              </p:cNvPr>
              <p:cNvCxnSpPr/>
              <p:nvPr/>
            </p:nvCxnSpPr>
            <p:spPr>
              <a:xfrm>
                <a:off x="732830" y="2663098"/>
                <a:ext cx="42292" cy="0"/>
              </a:xfrm>
              <a:prstGeom prst="line">
                <a:avLst/>
              </a:prstGeom>
              <a:noFill/>
              <a:ln w="28575" cap="flat" cmpd="sng" algn="ctr">
                <a:solidFill>
                  <a:srgbClr val="000000"/>
                </a:solidFill>
                <a:prstDash val="solid"/>
              </a:ln>
              <a:effectLst/>
            </p:spPr>
          </p:cxnSp>
          <p:sp>
            <p:nvSpPr>
              <p:cNvPr id="1438" name="TextBox 1437">
                <a:extLst>
                  <a:ext uri="{FF2B5EF4-FFF2-40B4-BE49-F238E27FC236}">
                    <a16:creationId xmlns:a16="http://schemas.microsoft.com/office/drawing/2014/main" id="{E5188AF9-BEB5-6891-183F-318D5E513537}"/>
                  </a:ext>
                </a:extLst>
              </p:cNvPr>
              <p:cNvSpPr txBox="1"/>
              <p:nvPr/>
            </p:nvSpPr>
            <p:spPr>
              <a:xfrm>
                <a:off x="562284" y="2586154"/>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70</a:t>
                </a:r>
              </a:p>
            </p:txBody>
          </p:sp>
          <p:cxnSp>
            <p:nvCxnSpPr>
              <p:cNvPr id="1439" name="Straight Connector 1438">
                <a:extLst>
                  <a:ext uri="{FF2B5EF4-FFF2-40B4-BE49-F238E27FC236}">
                    <a16:creationId xmlns:a16="http://schemas.microsoft.com/office/drawing/2014/main" id="{5531CD8E-EF97-31F7-79F2-2C060021ECBE}"/>
                  </a:ext>
                </a:extLst>
              </p:cNvPr>
              <p:cNvCxnSpPr/>
              <p:nvPr/>
            </p:nvCxnSpPr>
            <p:spPr>
              <a:xfrm>
                <a:off x="732830" y="2930115"/>
                <a:ext cx="42292" cy="0"/>
              </a:xfrm>
              <a:prstGeom prst="line">
                <a:avLst/>
              </a:prstGeom>
              <a:noFill/>
              <a:ln w="28575" cap="flat" cmpd="sng" algn="ctr">
                <a:solidFill>
                  <a:srgbClr val="000000"/>
                </a:solidFill>
                <a:prstDash val="solid"/>
              </a:ln>
              <a:effectLst/>
            </p:spPr>
          </p:cxnSp>
          <p:sp>
            <p:nvSpPr>
              <p:cNvPr id="1440" name="TextBox 1439">
                <a:extLst>
                  <a:ext uri="{FF2B5EF4-FFF2-40B4-BE49-F238E27FC236}">
                    <a16:creationId xmlns:a16="http://schemas.microsoft.com/office/drawing/2014/main" id="{C11B951A-29CC-2728-9D76-70E5DC1C841C}"/>
                  </a:ext>
                </a:extLst>
              </p:cNvPr>
              <p:cNvSpPr txBox="1"/>
              <p:nvPr/>
            </p:nvSpPr>
            <p:spPr>
              <a:xfrm>
                <a:off x="562284" y="2853171"/>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cxnSp>
            <p:nvCxnSpPr>
              <p:cNvPr id="1441" name="Straight Connector 1440">
                <a:extLst>
                  <a:ext uri="{FF2B5EF4-FFF2-40B4-BE49-F238E27FC236}">
                    <a16:creationId xmlns:a16="http://schemas.microsoft.com/office/drawing/2014/main" id="{205756A1-AB24-C013-FB62-8EBC0713BDEA}"/>
                  </a:ext>
                </a:extLst>
              </p:cNvPr>
              <p:cNvCxnSpPr/>
              <p:nvPr/>
            </p:nvCxnSpPr>
            <p:spPr>
              <a:xfrm>
                <a:off x="732830" y="3197132"/>
                <a:ext cx="42292" cy="0"/>
              </a:xfrm>
              <a:prstGeom prst="line">
                <a:avLst/>
              </a:prstGeom>
              <a:noFill/>
              <a:ln w="28575" cap="flat" cmpd="sng" algn="ctr">
                <a:solidFill>
                  <a:srgbClr val="000000"/>
                </a:solidFill>
                <a:prstDash val="solid"/>
              </a:ln>
              <a:effectLst/>
            </p:spPr>
          </p:cxnSp>
          <p:sp>
            <p:nvSpPr>
              <p:cNvPr id="1442" name="TextBox 1441">
                <a:extLst>
                  <a:ext uri="{FF2B5EF4-FFF2-40B4-BE49-F238E27FC236}">
                    <a16:creationId xmlns:a16="http://schemas.microsoft.com/office/drawing/2014/main" id="{8A809E1A-FE37-90BC-5088-D46BB8873AB4}"/>
                  </a:ext>
                </a:extLst>
              </p:cNvPr>
              <p:cNvSpPr txBox="1"/>
              <p:nvPr/>
            </p:nvSpPr>
            <p:spPr>
              <a:xfrm>
                <a:off x="562284" y="3120188"/>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1443" name="Straight Connector 1442">
                <a:extLst>
                  <a:ext uri="{FF2B5EF4-FFF2-40B4-BE49-F238E27FC236}">
                    <a16:creationId xmlns:a16="http://schemas.microsoft.com/office/drawing/2014/main" id="{73D2B6B5-839E-AEA3-EC06-8FDE707EE690}"/>
                  </a:ext>
                </a:extLst>
              </p:cNvPr>
              <p:cNvCxnSpPr/>
              <p:nvPr/>
            </p:nvCxnSpPr>
            <p:spPr>
              <a:xfrm>
                <a:off x="732830" y="3731166"/>
                <a:ext cx="42292" cy="0"/>
              </a:xfrm>
              <a:prstGeom prst="line">
                <a:avLst/>
              </a:prstGeom>
              <a:noFill/>
              <a:ln w="28575" cap="flat" cmpd="sng" algn="ctr">
                <a:solidFill>
                  <a:srgbClr val="000000"/>
                </a:solidFill>
                <a:prstDash val="solid"/>
              </a:ln>
              <a:effectLst/>
            </p:spPr>
          </p:cxnSp>
          <p:sp>
            <p:nvSpPr>
              <p:cNvPr id="1444" name="TextBox 1443">
                <a:extLst>
                  <a:ext uri="{FF2B5EF4-FFF2-40B4-BE49-F238E27FC236}">
                    <a16:creationId xmlns:a16="http://schemas.microsoft.com/office/drawing/2014/main" id="{08CC31E5-D4D1-9614-5338-FA05B8B868D8}"/>
                  </a:ext>
                </a:extLst>
              </p:cNvPr>
              <p:cNvSpPr txBox="1"/>
              <p:nvPr/>
            </p:nvSpPr>
            <p:spPr>
              <a:xfrm>
                <a:off x="562284" y="3654222"/>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1445" name="Straight Connector 1444">
                <a:extLst>
                  <a:ext uri="{FF2B5EF4-FFF2-40B4-BE49-F238E27FC236}">
                    <a16:creationId xmlns:a16="http://schemas.microsoft.com/office/drawing/2014/main" id="{BFBD1EFD-54A2-D986-C0D8-D3419360B376}"/>
                  </a:ext>
                </a:extLst>
              </p:cNvPr>
              <p:cNvCxnSpPr/>
              <p:nvPr/>
            </p:nvCxnSpPr>
            <p:spPr>
              <a:xfrm>
                <a:off x="732830" y="3464149"/>
                <a:ext cx="42292" cy="0"/>
              </a:xfrm>
              <a:prstGeom prst="line">
                <a:avLst/>
              </a:prstGeom>
              <a:noFill/>
              <a:ln w="28575" cap="flat" cmpd="sng" algn="ctr">
                <a:solidFill>
                  <a:srgbClr val="000000"/>
                </a:solidFill>
                <a:prstDash val="solid"/>
              </a:ln>
              <a:effectLst/>
            </p:spPr>
          </p:cxnSp>
          <p:sp>
            <p:nvSpPr>
              <p:cNvPr id="1446" name="TextBox 1445">
                <a:extLst>
                  <a:ext uri="{FF2B5EF4-FFF2-40B4-BE49-F238E27FC236}">
                    <a16:creationId xmlns:a16="http://schemas.microsoft.com/office/drawing/2014/main" id="{B20B7812-41FD-17E5-349F-F1CD01113B60}"/>
                  </a:ext>
                </a:extLst>
              </p:cNvPr>
              <p:cNvSpPr txBox="1"/>
              <p:nvPr/>
            </p:nvSpPr>
            <p:spPr>
              <a:xfrm>
                <a:off x="562284" y="3387205"/>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1447" name="Straight Connector 1446">
                <a:extLst>
                  <a:ext uri="{FF2B5EF4-FFF2-40B4-BE49-F238E27FC236}">
                    <a16:creationId xmlns:a16="http://schemas.microsoft.com/office/drawing/2014/main" id="{A6158097-0D39-3F00-ED79-715106583DA3}"/>
                  </a:ext>
                </a:extLst>
              </p:cNvPr>
              <p:cNvCxnSpPr/>
              <p:nvPr/>
            </p:nvCxnSpPr>
            <p:spPr>
              <a:xfrm>
                <a:off x="732830" y="3998183"/>
                <a:ext cx="42292" cy="0"/>
              </a:xfrm>
              <a:prstGeom prst="line">
                <a:avLst/>
              </a:prstGeom>
              <a:noFill/>
              <a:ln w="28575" cap="flat" cmpd="sng" algn="ctr">
                <a:solidFill>
                  <a:srgbClr val="000000"/>
                </a:solidFill>
                <a:prstDash val="solid"/>
              </a:ln>
              <a:effectLst/>
            </p:spPr>
          </p:cxnSp>
          <p:sp>
            <p:nvSpPr>
              <p:cNvPr id="1448" name="TextBox 1447">
                <a:extLst>
                  <a:ext uri="{FF2B5EF4-FFF2-40B4-BE49-F238E27FC236}">
                    <a16:creationId xmlns:a16="http://schemas.microsoft.com/office/drawing/2014/main" id="{238D2023-52FE-AB94-4286-CB5AFD43CB03}"/>
                  </a:ext>
                </a:extLst>
              </p:cNvPr>
              <p:cNvSpPr txBox="1"/>
              <p:nvPr/>
            </p:nvSpPr>
            <p:spPr>
              <a:xfrm>
                <a:off x="562284" y="3921239"/>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1449" name="Straight Connector 1448">
                <a:extLst>
                  <a:ext uri="{FF2B5EF4-FFF2-40B4-BE49-F238E27FC236}">
                    <a16:creationId xmlns:a16="http://schemas.microsoft.com/office/drawing/2014/main" id="{34D58C37-3B7F-5C66-C23F-816DC2C85D66}"/>
                  </a:ext>
                </a:extLst>
              </p:cNvPr>
              <p:cNvCxnSpPr/>
              <p:nvPr/>
            </p:nvCxnSpPr>
            <p:spPr>
              <a:xfrm>
                <a:off x="732830" y="4265200"/>
                <a:ext cx="42292" cy="0"/>
              </a:xfrm>
              <a:prstGeom prst="line">
                <a:avLst/>
              </a:prstGeom>
              <a:noFill/>
              <a:ln w="28575" cap="flat" cmpd="sng" algn="ctr">
                <a:solidFill>
                  <a:srgbClr val="000000"/>
                </a:solidFill>
                <a:prstDash val="solid"/>
              </a:ln>
              <a:effectLst/>
            </p:spPr>
          </p:cxnSp>
          <p:sp>
            <p:nvSpPr>
              <p:cNvPr id="1450" name="TextBox 1449">
                <a:extLst>
                  <a:ext uri="{FF2B5EF4-FFF2-40B4-BE49-F238E27FC236}">
                    <a16:creationId xmlns:a16="http://schemas.microsoft.com/office/drawing/2014/main" id="{29B616C4-3267-8D18-AB2A-0A0018FF12E1}"/>
                  </a:ext>
                </a:extLst>
              </p:cNvPr>
              <p:cNvSpPr txBox="1"/>
              <p:nvPr/>
            </p:nvSpPr>
            <p:spPr>
              <a:xfrm>
                <a:off x="562284" y="4188256"/>
                <a:ext cx="131446"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1451" name="Straight Connector 1450">
                <a:extLst>
                  <a:ext uri="{FF2B5EF4-FFF2-40B4-BE49-F238E27FC236}">
                    <a16:creationId xmlns:a16="http://schemas.microsoft.com/office/drawing/2014/main" id="{5658634C-1A43-A9EE-58ED-62A7621757AD}"/>
                  </a:ext>
                </a:extLst>
              </p:cNvPr>
              <p:cNvCxnSpPr>
                <a:cxnSpLocks/>
              </p:cNvCxnSpPr>
              <p:nvPr/>
            </p:nvCxnSpPr>
            <p:spPr>
              <a:xfrm>
                <a:off x="732830" y="4532219"/>
                <a:ext cx="42292" cy="0"/>
              </a:xfrm>
              <a:prstGeom prst="line">
                <a:avLst/>
              </a:prstGeom>
              <a:noFill/>
              <a:ln w="28575" cap="flat" cmpd="sng" algn="ctr">
                <a:solidFill>
                  <a:srgbClr val="000000"/>
                </a:solidFill>
                <a:prstDash val="solid"/>
              </a:ln>
              <a:effectLst/>
            </p:spPr>
          </p:cxnSp>
          <p:sp>
            <p:nvSpPr>
              <p:cNvPr id="1452" name="TextBox 1451">
                <a:extLst>
                  <a:ext uri="{FF2B5EF4-FFF2-40B4-BE49-F238E27FC236}">
                    <a16:creationId xmlns:a16="http://schemas.microsoft.com/office/drawing/2014/main" id="{E1A3C68D-4ADC-61DB-9879-67A6D8C8BE76}"/>
                  </a:ext>
                </a:extLst>
              </p:cNvPr>
              <p:cNvSpPr txBox="1"/>
              <p:nvPr/>
            </p:nvSpPr>
            <p:spPr>
              <a:xfrm>
                <a:off x="628007" y="4455275"/>
                <a:ext cx="65723" cy="153888"/>
              </a:xfrm>
              <a:prstGeom prst="rect">
                <a:avLst/>
              </a:prstGeom>
              <a:noFill/>
              <a:ln w="28575">
                <a:solidFill>
                  <a:schemeClr val="tx1"/>
                </a:solidFill>
              </a:ln>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sp>
            <p:nvSpPr>
              <p:cNvPr id="1453" name="TextBox 1452">
                <a:extLst>
                  <a:ext uri="{FF2B5EF4-FFF2-40B4-BE49-F238E27FC236}">
                    <a16:creationId xmlns:a16="http://schemas.microsoft.com/office/drawing/2014/main" id="{64D1AAF0-47B7-894D-1ED1-CE4354942C47}"/>
                  </a:ext>
                </a:extLst>
              </p:cNvPr>
              <p:cNvSpPr txBox="1"/>
              <p:nvPr/>
            </p:nvSpPr>
            <p:spPr>
              <a:xfrm rot="16200000">
                <a:off x="-986328" y="3086515"/>
                <a:ext cx="2675965" cy="215444"/>
              </a:xfrm>
              <a:prstGeom prst="rect">
                <a:avLst/>
              </a:prstGeom>
              <a:noFill/>
              <a:ln w="28575">
                <a:no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rgbClr val="000000"/>
                    </a:solidFill>
                    <a:effectLst/>
                    <a:uLnTx/>
                    <a:uFillTx/>
                    <a:latin typeface="Calibri (body)"/>
                  </a:rPr>
                  <a:t>OS (%)</a:t>
                </a:r>
              </a:p>
            </p:txBody>
          </p:sp>
          <p:cxnSp>
            <p:nvCxnSpPr>
              <p:cNvPr id="1454" name="Straight Connector 1453">
                <a:extLst>
                  <a:ext uri="{FF2B5EF4-FFF2-40B4-BE49-F238E27FC236}">
                    <a16:creationId xmlns:a16="http://schemas.microsoft.com/office/drawing/2014/main" id="{CF02007D-B114-20DD-3E37-5C5C52E749C1}"/>
                  </a:ext>
                </a:extLst>
              </p:cNvPr>
              <p:cNvCxnSpPr>
                <a:cxnSpLocks/>
              </p:cNvCxnSpPr>
              <p:nvPr/>
            </p:nvCxnSpPr>
            <p:spPr>
              <a:xfrm rot="5400000">
                <a:off x="752059" y="4553365"/>
                <a:ext cx="42292" cy="0"/>
              </a:xfrm>
              <a:prstGeom prst="line">
                <a:avLst/>
              </a:prstGeom>
              <a:noFill/>
              <a:ln w="28575" cap="flat" cmpd="sng" algn="ctr">
                <a:solidFill>
                  <a:srgbClr val="000000"/>
                </a:solidFill>
                <a:prstDash val="solid"/>
              </a:ln>
              <a:effectLst/>
            </p:spPr>
          </p:cxnSp>
          <p:sp>
            <p:nvSpPr>
              <p:cNvPr id="1455" name="TextBox 1454">
                <a:extLst>
                  <a:ext uri="{FF2B5EF4-FFF2-40B4-BE49-F238E27FC236}">
                    <a16:creationId xmlns:a16="http://schemas.microsoft.com/office/drawing/2014/main" id="{56288D85-4904-E4A5-6261-D9AAE6E8319A}"/>
                  </a:ext>
                </a:extLst>
              </p:cNvPr>
              <p:cNvSpPr txBox="1"/>
              <p:nvPr/>
            </p:nvSpPr>
            <p:spPr>
              <a:xfrm>
                <a:off x="744759"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0</a:t>
                </a:r>
              </a:p>
            </p:txBody>
          </p:sp>
          <p:cxnSp>
            <p:nvCxnSpPr>
              <p:cNvPr id="1456" name="Straight Connector 1455">
                <a:extLst>
                  <a:ext uri="{FF2B5EF4-FFF2-40B4-BE49-F238E27FC236}">
                    <a16:creationId xmlns:a16="http://schemas.microsoft.com/office/drawing/2014/main" id="{8E81982A-3D7B-84CE-68E9-E0669569D7DC}"/>
                  </a:ext>
                </a:extLst>
              </p:cNvPr>
              <p:cNvCxnSpPr>
                <a:cxnSpLocks/>
              </p:cNvCxnSpPr>
              <p:nvPr/>
            </p:nvCxnSpPr>
            <p:spPr>
              <a:xfrm rot="5400000">
                <a:off x="1009234" y="4553365"/>
                <a:ext cx="42292" cy="0"/>
              </a:xfrm>
              <a:prstGeom prst="line">
                <a:avLst/>
              </a:prstGeom>
              <a:noFill/>
              <a:ln w="28575" cap="flat" cmpd="sng" algn="ctr">
                <a:solidFill>
                  <a:srgbClr val="000000"/>
                </a:solidFill>
                <a:prstDash val="solid"/>
              </a:ln>
              <a:effectLst/>
            </p:spPr>
          </p:cxnSp>
          <p:sp>
            <p:nvSpPr>
              <p:cNvPr id="1457" name="TextBox 1456">
                <a:extLst>
                  <a:ext uri="{FF2B5EF4-FFF2-40B4-BE49-F238E27FC236}">
                    <a16:creationId xmlns:a16="http://schemas.microsoft.com/office/drawing/2014/main" id="{A00EA110-9F35-0EC1-DED2-85F6598FFDF2}"/>
                  </a:ext>
                </a:extLst>
              </p:cNvPr>
              <p:cNvSpPr txBox="1"/>
              <p:nvPr/>
            </p:nvSpPr>
            <p:spPr>
              <a:xfrm>
                <a:off x="1001934" y="4590963"/>
                <a:ext cx="65723"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a:t>
                </a:r>
              </a:p>
            </p:txBody>
          </p:sp>
          <p:cxnSp>
            <p:nvCxnSpPr>
              <p:cNvPr id="1458" name="Straight Connector 1457">
                <a:extLst>
                  <a:ext uri="{FF2B5EF4-FFF2-40B4-BE49-F238E27FC236}">
                    <a16:creationId xmlns:a16="http://schemas.microsoft.com/office/drawing/2014/main" id="{D8D0E099-6C8B-2373-4B97-826AEFA4D821}"/>
                  </a:ext>
                </a:extLst>
              </p:cNvPr>
              <p:cNvCxnSpPr>
                <a:cxnSpLocks/>
              </p:cNvCxnSpPr>
              <p:nvPr/>
            </p:nvCxnSpPr>
            <p:spPr>
              <a:xfrm rot="5400000">
                <a:off x="1272759" y="4553365"/>
                <a:ext cx="42292" cy="0"/>
              </a:xfrm>
              <a:prstGeom prst="line">
                <a:avLst/>
              </a:prstGeom>
              <a:noFill/>
              <a:ln w="28575" cap="flat" cmpd="sng" algn="ctr">
                <a:solidFill>
                  <a:srgbClr val="000000"/>
                </a:solidFill>
                <a:prstDash val="solid"/>
              </a:ln>
              <a:effectLst/>
            </p:spPr>
          </p:cxnSp>
          <p:sp>
            <p:nvSpPr>
              <p:cNvPr id="1459" name="TextBox 1458">
                <a:extLst>
                  <a:ext uri="{FF2B5EF4-FFF2-40B4-BE49-F238E27FC236}">
                    <a16:creationId xmlns:a16="http://schemas.microsoft.com/office/drawing/2014/main" id="{5BE919D2-2CBD-6007-F689-EA5319B663F9}"/>
                  </a:ext>
                </a:extLst>
              </p:cNvPr>
              <p:cNvSpPr txBox="1"/>
              <p:nvPr/>
            </p:nvSpPr>
            <p:spPr>
              <a:xfrm>
                <a:off x="123259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10</a:t>
                </a:r>
              </a:p>
            </p:txBody>
          </p:sp>
          <p:cxnSp>
            <p:nvCxnSpPr>
              <p:cNvPr id="1460" name="Straight Connector 1459">
                <a:extLst>
                  <a:ext uri="{FF2B5EF4-FFF2-40B4-BE49-F238E27FC236}">
                    <a16:creationId xmlns:a16="http://schemas.microsoft.com/office/drawing/2014/main" id="{0FA890D0-404C-42F7-76CE-6DB53A76ACF4}"/>
                  </a:ext>
                </a:extLst>
              </p:cNvPr>
              <p:cNvCxnSpPr>
                <a:cxnSpLocks/>
              </p:cNvCxnSpPr>
              <p:nvPr/>
            </p:nvCxnSpPr>
            <p:spPr>
              <a:xfrm rot="5400000">
                <a:off x="1529934" y="4553365"/>
                <a:ext cx="42292" cy="0"/>
              </a:xfrm>
              <a:prstGeom prst="line">
                <a:avLst/>
              </a:prstGeom>
              <a:noFill/>
              <a:ln w="28575" cap="flat" cmpd="sng" algn="ctr">
                <a:solidFill>
                  <a:srgbClr val="000000"/>
                </a:solidFill>
                <a:prstDash val="solid"/>
              </a:ln>
              <a:effectLst/>
            </p:spPr>
          </p:cxnSp>
          <p:sp>
            <p:nvSpPr>
              <p:cNvPr id="1461" name="TextBox 1460">
                <a:extLst>
                  <a:ext uri="{FF2B5EF4-FFF2-40B4-BE49-F238E27FC236}">
                    <a16:creationId xmlns:a16="http://schemas.microsoft.com/office/drawing/2014/main" id="{6010858B-A781-07EC-A2D2-01FC9D6A4F4C}"/>
                  </a:ext>
                </a:extLst>
              </p:cNvPr>
              <p:cNvSpPr txBox="1"/>
              <p:nvPr/>
            </p:nvSpPr>
            <p:spPr>
              <a:xfrm>
                <a:off x="14897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15</a:t>
                </a:r>
              </a:p>
            </p:txBody>
          </p:sp>
          <p:cxnSp>
            <p:nvCxnSpPr>
              <p:cNvPr id="1462" name="Straight Connector 1461">
                <a:extLst>
                  <a:ext uri="{FF2B5EF4-FFF2-40B4-BE49-F238E27FC236}">
                    <a16:creationId xmlns:a16="http://schemas.microsoft.com/office/drawing/2014/main" id="{1B442170-005A-E8D7-0EF2-D230E9259ACC}"/>
                  </a:ext>
                </a:extLst>
              </p:cNvPr>
              <p:cNvCxnSpPr>
                <a:cxnSpLocks/>
              </p:cNvCxnSpPr>
              <p:nvPr/>
            </p:nvCxnSpPr>
            <p:spPr>
              <a:xfrm rot="5400000">
                <a:off x="1796634" y="4553365"/>
                <a:ext cx="42292" cy="0"/>
              </a:xfrm>
              <a:prstGeom prst="line">
                <a:avLst/>
              </a:prstGeom>
              <a:noFill/>
              <a:ln w="28575" cap="flat" cmpd="sng" algn="ctr">
                <a:solidFill>
                  <a:srgbClr val="000000"/>
                </a:solidFill>
                <a:prstDash val="solid"/>
              </a:ln>
              <a:effectLst/>
            </p:spPr>
          </p:cxnSp>
          <p:sp>
            <p:nvSpPr>
              <p:cNvPr id="1463" name="TextBox 1462">
                <a:extLst>
                  <a:ext uri="{FF2B5EF4-FFF2-40B4-BE49-F238E27FC236}">
                    <a16:creationId xmlns:a16="http://schemas.microsoft.com/office/drawing/2014/main" id="{EEB6E04D-B349-2498-2773-0058B07A2D15}"/>
                  </a:ext>
                </a:extLst>
              </p:cNvPr>
              <p:cNvSpPr txBox="1"/>
              <p:nvPr/>
            </p:nvSpPr>
            <p:spPr>
              <a:xfrm>
                <a:off x="17564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20</a:t>
                </a:r>
              </a:p>
            </p:txBody>
          </p:sp>
          <p:cxnSp>
            <p:nvCxnSpPr>
              <p:cNvPr id="1464" name="Straight Connector 1463">
                <a:extLst>
                  <a:ext uri="{FF2B5EF4-FFF2-40B4-BE49-F238E27FC236}">
                    <a16:creationId xmlns:a16="http://schemas.microsoft.com/office/drawing/2014/main" id="{1A0ACA47-4D3A-15FF-8DAF-45B6561F7CD8}"/>
                  </a:ext>
                </a:extLst>
              </p:cNvPr>
              <p:cNvCxnSpPr>
                <a:cxnSpLocks/>
              </p:cNvCxnSpPr>
              <p:nvPr/>
            </p:nvCxnSpPr>
            <p:spPr>
              <a:xfrm rot="5400000">
                <a:off x="2053809" y="4553365"/>
                <a:ext cx="42292" cy="0"/>
              </a:xfrm>
              <a:prstGeom prst="line">
                <a:avLst/>
              </a:prstGeom>
              <a:noFill/>
              <a:ln w="28575" cap="flat" cmpd="sng" algn="ctr">
                <a:solidFill>
                  <a:srgbClr val="000000"/>
                </a:solidFill>
                <a:prstDash val="solid"/>
              </a:ln>
              <a:effectLst/>
            </p:spPr>
          </p:cxnSp>
          <p:sp>
            <p:nvSpPr>
              <p:cNvPr id="1465" name="TextBox 1464">
                <a:extLst>
                  <a:ext uri="{FF2B5EF4-FFF2-40B4-BE49-F238E27FC236}">
                    <a16:creationId xmlns:a16="http://schemas.microsoft.com/office/drawing/2014/main" id="{0708F970-7DEB-CC40-E8DA-310B79B56680}"/>
                  </a:ext>
                </a:extLst>
              </p:cNvPr>
              <p:cNvSpPr txBox="1"/>
              <p:nvPr/>
            </p:nvSpPr>
            <p:spPr>
              <a:xfrm>
                <a:off x="20136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25</a:t>
                </a:r>
              </a:p>
            </p:txBody>
          </p:sp>
          <p:cxnSp>
            <p:nvCxnSpPr>
              <p:cNvPr id="1466" name="Straight Connector 1465">
                <a:extLst>
                  <a:ext uri="{FF2B5EF4-FFF2-40B4-BE49-F238E27FC236}">
                    <a16:creationId xmlns:a16="http://schemas.microsoft.com/office/drawing/2014/main" id="{8EEBDEE9-CACA-A41E-58BA-F4C597550D94}"/>
                  </a:ext>
                </a:extLst>
              </p:cNvPr>
              <p:cNvCxnSpPr>
                <a:cxnSpLocks/>
              </p:cNvCxnSpPr>
              <p:nvPr/>
            </p:nvCxnSpPr>
            <p:spPr>
              <a:xfrm rot="5400000">
                <a:off x="2317334" y="4553365"/>
                <a:ext cx="42292" cy="0"/>
              </a:xfrm>
              <a:prstGeom prst="line">
                <a:avLst/>
              </a:prstGeom>
              <a:noFill/>
              <a:ln w="28575" cap="flat" cmpd="sng" algn="ctr">
                <a:solidFill>
                  <a:srgbClr val="000000"/>
                </a:solidFill>
                <a:prstDash val="solid"/>
              </a:ln>
              <a:effectLst/>
            </p:spPr>
          </p:cxnSp>
          <p:sp>
            <p:nvSpPr>
              <p:cNvPr id="1467" name="TextBox 1466">
                <a:extLst>
                  <a:ext uri="{FF2B5EF4-FFF2-40B4-BE49-F238E27FC236}">
                    <a16:creationId xmlns:a16="http://schemas.microsoft.com/office/drawing/2014/main" id="{D9F8EE47-CD78-46B6-1EEF-427DDCD87228}"/>
                  </a:ext>
                </a:extLst>
              </p:cNvPr>
              <p:cNvSpPr txBox="1"/>
              <p:nvPr/>
            </p:nvSpPr>
            <p:spPr>
              <a:xfrm>
                <a:off x="22771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30</a:t>
                </a:r>
              </a:p>
            </p:txBody>
          </p:sp>
          <p:cxnSp>
            <p:nvCxnSpPr>
              <p:cNvPr id="1468" name="Straight Connector 1467">
                <a:extLst>
                  <a:ext uri="{FF2B5EF4-FFF2-40B4-BE49-F238E27FC236}">
                    <a16:creationId xmlns:a16="http://schemas.microsoft.com/office/drawing/2014/main" id="{F5449EB1-7554-BC65-60EB-4EDA6C9A55F3}"/>
                  </a:ext>
                </a:extLst>
              </p:cNvPr>
              <p:cNvCxnSpPr>
                <a:cxnSpLocks/>
              </p:cNvCxnSpPr>
              <p:nvPr/>
            </p:nvCxnSpPr>
            <p:spPr>
              <a:xfrm rot="5400000">
                <a:off x="2574509" y="4553365"/>
                <a:ext cx="42292" cy="0"/>
              </a:xfrm>
              <a:prstGeom prst="line">
                <a:avLst/>
              </a:prstGeom>
              <a:noFill/>
              <a:ln w="28575" cap="flat" cmpd="sng" algn="ctr">
                <a:solidFill>
                  <a:srgbClr val="000000"/>
                </a:solidFill>
                <a:prstDash val="solid"/>
              </a:ln>
              <a:effectLst/>
            </p:spPr>
          </p:cxnSp>
          <p:sp>
            <p:nvSpPr>
              <p:cNvPr id="1469" name="TextBox 1468">
                <a:extLst>
                  <a:ext uri="{FF2B5EF4-FFF2-40B4-BE49-F238E27FC236}">
                    <a16:creationId xmlns:a16="http://schemas.microsoft.com/office/drawing/2014/main" id="{2CE628C7-6AA9-DD93-FDB2-40C6DA398217}"/>
                  </a:ext>
                </a:extLst>
              </p:cNvPr>
              <p:cNvSpPr txBox="1"/>
              <p:nvPr/>
            </p:nvSpPr>
            <p:spPr>
              <a:xfrm>
                <a:off x="25343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35</a:t>
                </a:r>
              </a:p>
            </p:txBody>
          </p:sp>
          <p:cxnSp>
            <p:nvCxnSpPr>
              <p:cNvPr id="1470" name="Straight Connector 1469">
                <a:extLst>
                  <a:ext uri="{FF2B5EF4-FFF2-40B4-BE49-F238E27FC236}">
                    <a16:creationId xmlns:a16="http://schemas.microsoft.com/office/drawing/2014/main" id="{FDCF85A2-BDF6-FDAF-0C73-77EC43FEBE69}"/>
                  </a:ext>
                </a:extLst>
              </p:cNvPr>
              <p:cNvCxnSpPr>
                <a:cxnSpLocks/>
              </p:cNvCxnSpPr>
              <p:nvPr/>
            </p:nvCxnSpPr>
            <p:spPr>
              <a:xfrm rot="5400000">
                <a:off x="2838034" y="4553365"/>
                <a:ext cx="42292" cy="0"/>
              </a:xfrm>
              <a:prstGeom prst="line">
                <a:avLst/>
              </a:prstGeom>
              <a:noFill/>
              <a:ln w="28575" cap="flat" cmpd="sng" algn="ctr">
                <a:solidFill>
                  <a:srgbClr val="000000"/>
                </a:solidFill>
                <a:prstDash val="solid"/>
              </a:ln>
              <a:effectLst/>
            </p:spPr>
          </p:cxnSp>
          <p:sp>
            <p:nvSpPr>
              <p:cNvPr id="1471" name="TextBox 1470">
                <a:extLst>
                  <a:ext uri="{FF2B5EF4-FFF2-40B4-BE49-F238E27FC236}">
                    <a16:creationId xmlns:a16="http://schemas.microsoft.com/office/drawing/2014/main" id="{9E214B6A-3F7C-6CEC-3022-54F1336841B4}"/>
                  </a:ext>
                </a:extLst>
              </p:cNvPr>
              <p:cNvSpPr txBox="1"/>
              <p:nvPr/>
            </p:nvSpPr>
            <p:spPr>
              <a:xfrm>
                <a:off x="27978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40</a:t>
                </a:r>
              </a:p>
            </p:txBody>
          </p:sp>
          <p:cxnSp>
            <p:nvCxnSpPr>
              <p:cNvPr id="1472" name="Straight Connector 1471">
                <a:extLst>
                  <a:ext uri="{FF2B5EF4-FFF2-40B4-BE49-F238E27FC236}">
                    <a16:creationId xmlns:a16="http://schemas.microsoft.com/office/drawing/2014/main" id="{6B718380-DB0B-A96C-787C-A962506E1850}"/>
                  </a:ext>
                </a:extLst>
              </p:cNvPr>
              <p:cNvCxnSpPr>
                <a:cxnSpLocks/>
              </p:cNvCxnSpPr>
              <p:nvPr/>
            </p:nvCxnSpPr>
            <p:spPr>
              <a:xfrm rot="5400000">
                <a:off x="3095209" y="4553365"/>
                <a:ext cx="42292" cy="0"/>
              </a:xfrm>
              <a:prstGeom prst="line">
                <a:avLst/>
              </a:prstGeom>
              <a:noFill/>
              <a:ln w="28575" cap="flat" cmpd="sng" algn="ctr">
                <a:solidFill>
                  <a:srgbClr val="000000"/>
                </a:solidFill>
                <a:prstDash val="solid"/>
              </a:ln>
              <a:effectLst/>
            </p:spPr>
          </p:cxnSp>
          <p:sp>
            <p:nvSpPr>
              <p:cNvPr id="1473" name="TextBox 1472">
                <a:extLst>
                  <a:ext uri="{FF2B5EF4-FFF2-40B4-BE49-F238E27FC236}">
                    <a16:creationId xmlns:a16="http://schemas.microsoft.com/office/drawing/2014/main" id="{E22FFFC0-C26E-7455-E173-E9A33BAAC2CE}"/>
                  </a:ext>
                </a:extLst>
              </p:cNvPr>
              <p:cNvSpPr txBox="1"/>
              <p:nvPr/>
            </p:nvSpPr>
            <p:spPr>
              <a:xfrm>
                <a:off x="30550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45</a:t>
                </a:r>
              </a:p>
            </p:txBody>
          </p:sp>
          <p:cxnSp>
            <p:nvCxnSpPr>
              <p:cNvPr id="1474" name="Straight Connector 1473">
                <a:extLst>
                  <a:ext uri="{FF2B5EF4-FFF2-40B4-BE49-F238E27FC236}">
                    <a16:creationId xmlns:a16="http://schemas.microsoft.com/office/drawing/2014/main" id="{D3325820-C1BE-B6BF-1217-B20DE9A8EE14}"/>
                  </a:ext>
                </a:extLst>
              </p:cNvPr>
              <p:cNvCxnSpPr>
                <a:cxnSpLocks/>
              </p:cNvCxnSpPr>
              <p:nvPr/>
            </p:nvCxnSpPr>
            <p:spPr>
              <a:xfrm rot="5400000">
                <a:off x="3361909" y="4553365"/>
                <a:ext cx="42292" cy="0"/>
              </a:xfrm>
              <a:prstGeom prst="line">
                <a:avLst/>
              </a:prstGeom>
              <a:noFill/>
              <a:ln w="28575" cap="flat" cmpd="sng" algn="ctr">
                <a:solidFill>
                  <a:srgbClr val="000000"/>
                </a:solidFill>
                <a:prstDash val="solid"/>
              </a:ln>
              <a:effectLst/>
            </p:spPr>
          </p:cxnSp>
          <p:sp>
            <p:nvSpPr>
              <p:cNvPr id="1475" name="TextBox 1474">
                <a:extLst>
                  <a:ext uri="{FF2B5EF4-FFF2-40B4-BE49-F238E27FC236}">
                    <a16:creationId xmlns:a16="http://schemas.microsoft.com/office/drawing/2014/main" id="{29B3F7EF-8A65-E70C-2840-AC903CEE40BE}"/>
                  </a:ext>
                </a:extLst>
              </p:cNvPr>
              <p:cNvSpPr txBox="1"/>
              <p:nvPr/>
            </p:nvSpPr>
            <p:spPr>
              <a:xfrm>
                <a:off x="3321748"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50</a:t>
                </a:r>
              </a:p>
            </p:txBody>
          </p:sp>
          <p:cxnSp>
            <p:nvCxnSpPr>
              <p:cNvPr id="1476" name="Straight Connector 1475">
                <a:extLst>
                  <a:ext uri="{FF2B5EF4-FFF2-40B4-BE49-F238E27FC236}">
                    <a16:creationId xmlns:a16="http://schemas.microsoft.com/office/drawing/2014/main" id="{0B9A38D9-A6D7-9096-99CD-68AE96173BD1}"/>
                  </a:ext>
                </a:extLst>
              </p:cNvPr>
              <p:cNvCxnSpPr>
                <a:cxnSpLocks/>
              </p:cNvCxnSpPr>
              <p:nvPr/>
            </p:nvCxnSpPr>
            <p:spPr>
              <a:xfrm rot="5400000">
                <a:off x="3619084" y="4553365"/>
                <a:ext cx="42292" cy="0"/>
              </a:xfrm>
              <a:prstGeom prst="line">
                <a:avLst/>
              </a:prstGeom>
              <a:noFill/>
              <a:ln w="28575" cap="flat" cmpd="sng" algn="ctr">
                <a:solidFill>
                  <a:srgbClr val="000000"/>
                </a:solidFill>
                <a:prstDash val="solid"/>
              </a:ln>
              <a:effectLst/>
            </p:spPr>
          </p:cxnSp>
          <p:sp>
            <p:nvSpPr>
              <p:cNvPr id="1477" name="TextBox 1476">
                <a:extLst>
                  <a:ext uri="{FF2B5EF4-FFF2-40B4-BE49-F238E27FC236}">
                    <a16:creationId xmlns:a16="http://schemas.microsoft.com/office/drawing/2014/main" id="{1A27DD52-86A6-2A22-51E3-0F4EE92B0023}"/>
                  </a:ext>
                </a:extLst>
              </p:cNvPr>
              <p:cNvSpPr txBox="1"/>
              <p:nvPr/>
            </p:nvSpPr>
            <p:spPr>
              <a:xfrm>
                <a:off x="357892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55</a:t>
                </a:r>
              </a:p>
            </p:txBody>
          </p:sp>
          <p:cxnSp>
            <p:nvCxnSpPr>
              <p:cNvPr id="1478" name="Straight Connector 1477">
                <a:extLst>
                  <a:ext uri="{FF2B5EF4-FFF2-40B4-BE49-F238E27FC236}">
                    <a16:creationId xmlns:a16="http://schemas.microsoft.com/office/drawing/2014/main" id="{8939705D-460D-149F-91F6-F840342E825E}"/>
                  </a:ext>
                </a:extLst>
              </p:cNvPr>
              <p:cNvCxnSpPr>
                <a:cxnSpLocks/>
              </p:cNvCxnSpPr>
              <p:nvPr/>
            </p:nvCxnSpPr>
            <p:spPr>
              <a:xfrm rot="5400000">
                <a:off x="3879434" y="4553365"/>
                <a:ext cx="42292" cy="0"/>
              </a:xfrm>
              <a:prstGeom prst="line">
                <a:avLst/>
              </a:prstGeom>
              <a:noFill/>
              <a:ln w="28575" cap="flat" cmpd="sng" algn="ctr">
                <a:solidFill>
                  <a:srgbClr val="000000"/>
                </a:solidFill>
                <a:prstDash val="solid"/>
              </a:ln>
              <a:effectLst/>
            </p:spPr>
          </p:cxnSp>
          <p:sp>
            <p:nvSpPr>
              <p:cNvPr id="1479" name="TextBox 1478">
                <a:extLst>
                  <a:ext uri="{FF2B5EF4-FFF2-40B4-BE49-F238E27FC236}">
                    <a16:creationId xmlns:a16="http://schemas.microsoft.com/office/drawing/2014/main" id="{276103D0-AA74-CE36-3DFA-6A22269A562F}"/>
                  </a:ext>
                </a:extLst>
              </p:cNvPr>
              <p:cNvSpPr txBox="1"/>
              <p:nvPr/>
            </p:nvSpPr>
            <p:spPr>
              <a:xfrm>
                <a:off x="3839273" y="4590963"/>
                <a:ext cx="131446" cy="153888"/>
              </a:xfrm>
              <a:prstGeom prst="rect">
                <a:avLst/>
              </a:prstGeom>
              <a:noFill/>
              <a:ln w="28575">
                <a:solidFill>
                  <a:schemeClr val="tx1"/>
                </a:solidFill>
              </a:ln>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Calibri (body)"/>
                  </a:rPr>
                  <a:t>60</a:t>
                </a:r>
              </a:p>
            </p:txBody>
          </p:sp>
          <p:sp>
            <p:nvSpPr>
              <p:cNvPr id="1480" name="TextBox 1479">
                <a:extLst>
                  <a:ext uri="{FF2B5EF4-FFF2-40B4-BE49-F238E27FC236}">
                    <a16:creationId xmlns:a16="http://schemas.microsoft.com/office/drawing/2014/main" id="{43F8DD1B-BDE5-62DD-5D97-6034F75A1128}"/>
                  </a:ext>
                </a:extLst>
              </p:cNvPr>
              <p:cNvSpPr txBox="1"/>
              <p:nvPr/>
            </p:nvSpPr>
            <p:spPr>
              <a:xfrm>
                <a:off x="773205" y="4724602"/>
                <a:ext cx="3127375" cy="215444"/>
              </a:xfrm>
              <a:prstGeom prst="rect">
                <a:avLst/>
              </a:prstGeom>
              <a:noFill/>
              <a:ln w="28575">
                <a:noFill/>
              </a:ln>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rgbClr val="000000"/>
                    </a:solidFill>
                    <a:effectLst/>
                    <a:uLnTx/>
                    <a:uFillTx/>
                    <a:latin typeface="Calibri (body)"/>
                  </a:rPr>
                  <a:t>Mo</a:t>
                </a:r>
                <a:endParaRPr kumimoji="0" lang="en-US" sz="1000" i="0" u="none" strike="noStrike" kern="0" cap="none" spc="0" normalizeH="0" baseline="0" noProof="0" dirty="0">
                  <a:ln>
                    <a:noFill/>
                  </a:ln>
                  <a:solidFill>
                    <a:srgbClr val="000000"/>
                  </a:solidFill>
                  <a:effectLst/>
                  <a:uLnTx/>
                  <a:uFillTx/>
                  <a:latin typeface="Calibri (body)"/>
                </a:endParaRPr>
              </a:p>
            </p:txBody>
          </p:sp>
        </p:grpSp>
      </p:grpSp>
      <p:grpSp>
        <p:nvGrpSpPr>
          <p:cNvPr id="1506" name="Group 1505">
            <a:extLst>
              <a:ext uri="{FF2B5EF4-FFF2-40B4-BE49-F238E27FC236}">
                <a16:creationId xmlns:a16="http://schemas.microsoft.com/office/drawing/2014/main" id="{2C4D0D81-645C-5273-2458-B541C2F5DE87}"/>
              </a:ext>
            </a:extLst>
          </p:cNvPr>
          <p:cNvGrpSpPr/>
          <p:nvPr/>
        </p:nvGrpSpPr>
        <p:grpSpPr>
          <a:xfrm>
            <a:off x="6610956" y="2304370"/>
            <a:ext cx="3074471" cy="2370118"/>
            <a:chOff x="6610956" y="1966913"/>
            <a:chExt cx="3074471" cy="2370118"/>
          </a:xfrm>
        </p:grpSpPr>
        <p:grpSp>
          <p:nvGrpSpPr>
            <p:cNvPr id="1507" name="Group 94">
              <a:extLst>
                <a:ext uri="{FF2B5EF4-FFF2-40B4-BE49-F238E27FC236}">
                  <a16:creationId xmlns:a16="http://schemas.microsoft.com/office/drawing/2014/main" id="{B8C1AF3F-AA34-FE05-95CF-ACDD70B40DCB}"/>
                </a:ext>
              </a:extLst>
            </p:cNvPr>
            <p:cNvGrpSpPr>
              <a:grpSpLocks noChangeAspect="1"/>
            </p:cNvGrpSpPr>
            <p:nvPr/>
          </p:nvGrpSpPr>
          <p:grpSpPr bwMode="auto">
            <a:xfrm>
              <a:off x="6610956" y="1966913"/>
              <a:ext cx="2298747" cy="2217738"/>
              <a:chOff x="2940" y="1239"/>
              <a:chExt cx="2069" cy="1397"/>
            </a:xfrm>
          </p:grpSpPr>
          <p:sp>
            <p:nvSpPr>
              <p:cNvPr id="1539" name="Freeform 95">
                <a:extLst>
                  <a:ext uri="{FF2B5EF4-FFF2-40B4-BE49-F238E27FC236}">
                    <a16:creationId xmlns:a16="http://schemas.microsoft.com/office/drawing/2014/main" id="{50A338F5-1A24-276F-097E-994981EF4D54}"/>
                  </a:ext>
                </a:extLst>
              </p:cNvPr>
              <p:cNvSpPr>
                <a:spLocks/>
              </p:cNvSpPr>
              <p:nvPr/>
            </p:nvSpPr>
            <p:spPr bwMode="auto">
              <a:xfrm>
                <a:off x="4991" y="259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0" name="Freeform 96">
                <a:extLst>
                  <a:ext uri="{FF2B5EF4-FFF2-40B4-BE49-F238E27FC236}">
                    <a16:creationId xmlns:a16="http://schemas.microsoft.com/office/drawing/2014/main" id="{1790B22A-20C7-CB58-233F-37187FDFB6D8}"/>
                  </a:ext>
                </a:extLst>
              </p:cNvPr>
              <p:cNvSpPr>
                <a:spLocks/>
              </p:cNvSpPr>
              <p:nvPr/>
            </p:nvSpPr>
            <p:spPr bwMode="auto">
              <a:xfrm>
                <a:off x="4973" y="261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1" name="Freeform 97">
                <a:extLst>
                  <a:ext uri="{FF2B5EF4-FFF2-40B4-BE49-F238E27FC236}">
                    <a16:creationId xmlns:a16="http://schemas.microsoft.com/office/drawing/2014/main" id="{4C309516-59F5-4C11-742D-DF9A0B5DFBEF}"/>
                  </a:ext>
                </a:extLst>
              </p:cNvPr>
              <p:cNvSpPr>
                <a:spLocks/>
              </p:cNvSpPr>
              <p:nvPr/>
            </p:nvSpPr>
            <p:spPr bwMode="auto">
              <a:xfrm>
                <a:off x="4967" y="259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2" name="Freeform 98">
                <a:extLst>
                  <a:ext uri="{FF2B5EF4-FFF2-40B4-BE49-F238E27FC236}">
                    <a16:creationId xmlns:a16="http://schemas.microsoft.com/office/drawing/2014/main" id="{901AEE46-9449-32E2-44CE-C087BC0CCEC9}"/>
                  </a:ext>
                </a:extLst>
              </p:cNvPr>
              <p:cNvSpPr>
                <a:spLocks/>
              </p:cNvSpPr>
              <p:nvPr/>
            </p:nvSpPr>
            <p:spPr bwMode="auto">
              <a:xfrm>
                <a:off x="4949" y="261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3" name="Freeform 99">
                <a:extLst>
                  <a:ext uri="{FF2B5EF4-FFF2-40B4-BE49-F238E27FC236}">
                    <a16:creationId xmlns:a16="http://schemas.microsoft.com/office/drawing/2014/main" id="{87435D8C-266A-14B8-67D5-7C8CFFF3AC9B}"/>
                  </a:ext>
                </a:extLst>
              </p:cNvPr>
              <p:cNvSpPr>
                <a:spLocks/>
              </p:cNvSpPr>
              <p:nvPr/>
            </p:nvSpPr>
            <p:spPr bwMode="auto">
              <a:xfrm>
                <a:off x="4925" y="258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4" name="Freeform 100">
                <a:extLst>
                  <a:ext uri="{FF2B5EF4-FFF2-40B4-BE49-F238E27FC236}">
                    <a16:creationId xmlns:a16="http://schemas.microsoft.com/office/drawing/2014/main" id="{D8FADACD-ADE0-3D79-9C71-BB3C72BAF2D0}"/>
                  </a:ext>
                </a:extLst>
              </p:cNvPr>
              <p:cNvSpPr>
                <a:spLocks/>
              </p:cNvSpPr>
              <p:nvPr/>
            </p:nvSpPr>
            <p:spPr bwMode="auto">
              <a:xfrm>
                <a:off x="4907" y="2601"/>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5" name="Freeform 101">
                <a:extLst>
                  <a:ext uri="{FF2B5EF4-FFF2-40B4-BE49-F238E27FC236}">
                    <a16:creationId xmlns:a16="http://schemas.microsoft.com/office/drawing/2014/main" id="{06A13A5F-9B5E-AC52-5356-571D39700EE6}"/>
                  </a:ext>
                </a:extLst>
              </p:cNvPr>
              <p:cNvSpPr>
                <a:spLocks/>
              </p:cNvSpPr>
              <p:nvPr/>
            </p:nvSpPr>
            <p:spPr bwMode="auto">
              <a:xfrm>
                <a:off x="4915" y="258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6" name="Freeform 102">
                <a:extLst>
                  <a:ext uri="{FF2B5EF4-FFF2-40B4-BE49-F238E27FC236}">
                    <a16:creationId xmlns:a16="http://schemas.microsoft.com/office/drawing/2014/main" id="{7AF64CEF-5F26-FC22-2B99-4F7EDF34E593}"/>
                  </a:ext>
                </a:extLst>
              </p:cNvPr>
              <p:cNvSpPr>
                <a:spLocks/>
              </p:cNvSpPr>
              <p:nvPr/>
            </p:nvSpPr>
            <p:spPr bwMode="auto">
              <a:xfrm>
                <a:off x="4897" y="260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7" name="Freeform 103">
                <a:extLst>
                  <a:ext uri="{FF2B5EF4-FFF2-40B4-BE49-F238E27FC236}">
                    <a16:creationId xmlns:a16="http://schemas.microsoft.com/office/drawing/2014/main" id="{719FC5F3-0BA3-8E73-6D05-BEBDA02758B9}"/>
                  </a:ext>
                </a:extLst>
              </p:cNvPr>
              <p:cNvSpPr>
                <a:spLocks/>
              </p:cNvSpPr>
              <p:nvPr/>
            </p:nvSpPr>
            <p:spPr bwMode="auto">
              <a:xfrm>
                <a:off x="4906" y="2566"/>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8" name="Freeform 104">
                <a:extLst>
                  <a:ext uri="{FF2B5EF4-FFF2-40B4-BE49-F238E27FC236}">
                    <a16:creationId xmlns:a16="http://schemas.microsoft.com/office/drawing/2014/main" id="{CFF5293D-FB2A-4272-3AB4-CA2D70ECC212}"/>
                  </a:ext>
                </a:extLst>
              </p:cNvPr>
              <p:cNvSpPr>
                <a:spLocks/>
              </p:cNvSpPr>
              <p:nvPr/>
            </p:nvSpPr>
            <p:spPr bwMode="auto">
              <a:xfrm>
                <a:off x="4887" y="2585"/>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49" name="Freeform 105">
                <a:extLst>
                  <a:ext uri="{FF2B5EF4-FFF2-40B4-BE49-F238E27FC236}">
                    <a16:creationId xmlns:a16="http://schemas.microsoft.com/office/drawing/2014/main" id="{673D0414-3240-E1D0-85D7-2F54D4671278}"/>
                  </a:ext>
                </a:extLst>
              </p:cNvPr>
              <p:cNvSpPr>
                <a:spLocks/>
              </p:cNvSpPr>
              <p:nvPr/>
            </p:nvSpPr>
            <p:spPr bwMode="auto">
              <a:xfrm>
                <a:off x="4872" y="2566"/>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0" name="Freeform 106">
                <a:extLst>
                  <a:ext uri="{FF2B5EF4-FFF2-40B4-BE49-F238E27FC236}">
                    <a16:creationId xmlns:a16="http://schemas.microsoft.com/office/drawing/2014/main" id="{95B9CFBB-C7EA-5646-0D75-A402B1C5B1AA}"/>
                  </a:ext>
                </a:extLst>
              </p:cNvPr>
              <p:cNvSpPr>
                <a:spLocks/>
              </p:cNvSpPr>
              <p:nvPr/>
            </p:nvSpPr>
            <p:spPr bwMode="auto">
              <a:xfrm>
                <a:off x="4853" y="258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1" name="Freeform 107">
                <a:extLst>
                  <a:ext uri="{FF2B5EF4-FFF2-40B4-BE49-F238E27FC236}">
                    <a16:creationId xmlns:a16="http://schemas.microsoft.com/office/drawing/2014/main" id="{151F0897-3CD9-D910-CD62-35CF883465D9}"/>
                  </a:ext>
                </a:extLst>
              </p:cNvPr>
              <p:cNvSpPr>
                <a:spLocks/>
              </p:cNvSpPr>
              <p:nvPr/>
            </p:nvSpPr>
            <p:spPr bwMode="auto">
              <a:xfrm>
                <a:off x="4818" y="2540"/>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2" name="Freeform 108">
                <a:extLst>
                  <a:ext uri="{FF2B5EF4-FFF2-40B4-BE49-F238E27FC236}">
                    <a16:creationId xmlns:a16="http://schemas.microsoft.com/office/drawing/2014/main" id="{CF787717-4C94-81A2-23F5-1C5E708E53FB}"/>
                  </a:ext>
                </a:extLst>
              </p:cNvPr>
              <p:cNvSpPr>
                <a:spLocks/>
              </p:cNvSpPr>
              <p:nvPr/>
            </p:nvSpPr>
            <p:spPr bwMode="auto">
              <a:xfrm>
                <a:off x="4800" y="255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3" name="Freeform 109">
                <a:extLst>
                  <a:ext uri="{FF2B5EF4-FFF2-40B4-BE49-F238E27FC236}">
                    <a16:creationId xmlns:a16="http://schemas.microsoft.com/office/drawing/2014/main" id="{5117F3E8-2BBE-5F89-2AA3-B36EA0997D42}"/>
                  </a:ext>
                </a:extLst>
              </p:cNvPr>
              <p:cNvSpPr>
                <a:spLocks/>
              </p:cNvSpPr>
              <p:nvPr/>
            </p:nvSpPr>
            <p:spPr bwMode="auto">
              <a:xfrm>
                <a:off x="4648" y="244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4" name="Freeform 110">
                <a:extLst>
                  <a:ext uri="{FF2B5EF4-FFF2-40B4-BE49-F238E27FC236}">
                    <a16:creationId xmlns:a16="http://schemas.microsoft.com/office/drawing/2014/main" id="{AC68E769-C5D4-B143-DE01-04ACD1BC2E0A}"/>
                  </a:ext>
                </a:extLst>
              </p:cNvPr>
              <p:cNvSpPr>
                <a:spLocks/>
              </p:cNvSpPr>
              <p:nvPr/>
            </p:nvSpPr>
            <p:spPr bwMode="auto">
              <a:xfrm>
                <a:off x="4630" y="2459"/>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5" name="Freeform 111">
                <a:extLst>
                  <a:ext uri="{FF2B5EF4-FFF2-40B4-BE49-F238E27FC236}">
                    <a16:creationId xmlns:a16="http://schemas.microsoft.com/office/drawing/2014/main" id="{43245290-B304-E315-9943-1CC90FD2EE58}"/>
                  </a:ext>
                </a:extLst>
              </p:cNvPr>
              <p:cNvSpPr>
                <a:spLocks/>
              </p:cNvSpPr>
              <p:nvPr/>
            </p:nvSpPr>
            <p:spPr bwMode="auto">
              <a:xfrm>
                <a:off x="4608" y="242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6" name="Freeform 112">
                <a:extLst>
                  <a:ext uri="{FF2B5EF4-FFF2-40B4-BE49-F238E27FC236}">
                    <a16:creationId xmlns:a16="http://schemas.microsoft.com/office/drawing/2014/main" id="{D2AC9F90-41BF-347F-7C49-D3B87B623DC4}"/>
                  </a:ext>
                </a:extLst>
              </p:cNvPr>
              <p:cNvSpPr>
                <a:spLocks/>
              </p:cNvSpPr>
              <p:nvPr/>
            </p:nvSpPr>
            <p:spPr bwMode="auto">
              <a:xfrm>
                <a:off x="4590" y="244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7" name="Freeform 113">
                <a:extLst>
                  <a:ext uri="{FF2B5EF4-FFF2-40B4-BE49-F238E27FC236}">
                    <a16:creationId xmlns:a16="http://schemas.microsoft.com/office/drawing/2014/main" id="{8869B212-D3F7-E5F8-3C0E-94636DEE91AF}"/>
                  </a:ext>
                </a:extLst>
              </p:cNvPr>
              <p:cNvSpPr>
                <a:spLocks/>
              </p:cNvSpPr>
              <p:nvPr/>
            </p:nvSpPr>
            <p:spPr bwMode="auto">
              <a:xfrm>
                <a:off x="4590" y="241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8" name="Freeform 114">
                <a:extLst>
                  <a:ext uri="{FF2B5EF4-FFF2-40B4-BE49-F238E27FC236}">
                    <a16:creationId xmlns:a16="http://schemas.microsoft.com/office/drawing/2014/main" id="{27944E3F-AFB8-0B24-EFC0-8CFFE2591604}"/>
                  </a:ext>
                </a:extLst>
              </p:cNvPr>
              <p:cNvSpPr>
                <a:spLocks/>
              </p:cNvSpPr>
              <p:nvPr/>
            </p:nvSpPr>
            <p:spPr bwMode="auto">
              <a:xfrm>
                <a:off x="4572" y="243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59" name="Freeform 115">
                <a:extLst>
                  <a:ext uri="{FF2B5EF4-FFF2-40B4-BE49-F238E27FC236}">
                    <a16:creationId xmlns:a16="http://schemas.microsoft.com/office/drawing/2014/main" id="{8D99AB95-88D0-3836-4C46-FF39E2112FE5}"/>
                  </a:ext>
                </a:extLst>
              </p:cNvPr>
              <p:cNvSpPr>
                <a:spLocks/>
              </p:cNvSpPr>
              <p:nvPr/>
            </p:nvSpPr>
            <p:spPr bwMode="auto">
              <a:xfrm>
                <a:off x="4579" y="241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0" name="Freeform 116">
                <a:extLst>
                  <a:ext uri="{FF2B5EF4-FFF2-40B4-BE49-F238E27FC236}">
                    <a16:creationId xmlns:a16="http://schemas.microsoft.com/office/drawing/2014/main" id="{5D4DED96-08D3-71AC-45EF-36A41023CBC9}"/>
                  </a:ext>
                </a:extLst>
              </p:cNvPr>
              <p:cNvSpPr>
                <a:spLocks/>
              </p:cNvSpPr>
              <p:nvPr/>
            </p:nvSpPr>
            <p:spPr bwMode="auto">
              <a:xfrm>
                <a:off x="4560" y="243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1" name="Freeform 117">
                <a:extLst>
                  <a:ext uri="{FF2B5EF4-FFF2-40B4-BE49-F238E27FC236}">
                    <a16:creationId xmlns:a16="http://schemas.microsoft.com/office/drawing/2014/main" id="{8112ACA0-0233-5751-4F80-F6F407B31A6B}"/>
                  </a:ext>
                </a:extLst>
              </p:cNvPr>
              <p:cNvSpPr>
                <a:spLocks/>
              </p:cNvSpPr>
              <p:nvPr/>
            </p:nvSpPr>
            <p:spPr bwMode="auto">
              <a:xfrm>
                <a:off x="4553" y="24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2" name="Freeform 118">
                <a:extLst>
                  <a:ext uri="{FF2B5EF4-FFF2-40B4-BE49-F238E27FC236}">
                    <a16:creationId xmlns:a16="http://schemas.microsoft.com/office/drawing/2014/main" id="{2AEB9386-D808-EE54-3657-71268375115D}"/>
                  </a:ext>
                </a:extLst>
              </p:cNvPr>
              <p:cNvSpPr>
                <a:spLocks/>
              </p:cNvSpPr>
              <p:nvPr/>
            </p:nvSpPr>
            <p:spPr bwMode="auto">
              <a:xfrm>
                <a:off x="4535" y="242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3" name="Freeform 119">
                <a:extLst>
                  <a:ext uri="{FF2B5EF4-FFF2-40B4-BE49-F238E27FC236}">
                    <a16:creationId xmlns:a16="http://schemas.microsoft.com/office/drawing/2014/main" id="{4C65059B-603F-D922-2602-67F69C74057C}"/>
                  </a:ext>
                </a:extLst>
              </p:cNvPr>
              <p:cNvSpPr>
                <a:spLocks/>
              </p:cNvSpPr>
              <p:nvPr/>
            </p:nvSpPr>
            <p:spPr bwMode="auto">
              <a:xfrm>
                <a:off x="4520" y="24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4" name="Freeform 120">
                <a:extLst>
                  <a:ext uri="{FF2B5EF4-FFF2-40B4-BE49-F238E27FC236}">
                    <a16:creationId xmlns:a16="http://schemas.microsoft.com/office/drawing/2014/main" id="{FBE1BE0A-DA99-8ADB-DD5C-C5E25E6FA4BD}"/>
                  </a:ext>
                </a:extLst>
              </p:cNvPr>
              <p:cNvSpPr>
                <a:spLocks/>
              </p:cNvSpPr>
              <p:nvPr/>
            </p:nvSpPr>
            <p:spPr bwMode="auto">
              <a:xfrm>
                <a:off x="4501" y="242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5" name="Freeform 121">
                <a:extLst>
                  <a:ext uri="{FF2B5EF4-FFF2-40B4-BE49-F238E27FC236}">
                    <a16:creationId xmlns:a16="http://schemas.microsoft.com/office/drawing/2014/main" id="{DDAC7707-431F-5D67-4086-39D6F15F1F2F}"/>
                  </a:ext>
                </a:extLst>
              </p:cNvPr>
              <p:cNvSpPr>
                <a:spLocks/>
              </p:cNvSpPr>
              <p:nvPr/>
            </p:nvSpPr>
            <p:spPr bwMode="auto">
              <a:xfrm>
                <a:off x="4495" y="240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6" name="Freeform 122">
                <a:extLst>
                  <a:ext uri="{FF2B5EF4-FFF2-40B4-BE49-F238E27FC236}">
                    <a16:creationId xmlns:a16="http://schemas.microsoft.com/office/drawing/2014/main" id="{425817A0-1C9F-E59B-91CD-8896AE6E7358}"/>
                  </a:ext>
                </a:extLst>
              </p:cNvPr>
              <p:cNvSpPr>
                <a:spLocks/>
              </p:cNvSpPr>
              <p:nvPr/>
            </p:nvSpPr>
            <p:spPr bwMode="auto">
              <a:xfrm>
                <a:off x="4477" y="242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7" name="Freeform 123">
                <a:extLst>
                  <a:ext uri="{FF2B5EF4-FFF2-40B4-BE49-F238E27FC236}">
                    <a16:creationId xmlns:a16="http://schemas.microsoft.com/office/drawing/2014/main" id="{E4D2D4D5-1F3E-7BA4-A693-11D580C022B4}"/>
                  </a:ext>
                </a:extLst>
              </p:cNvPr>
              <p:cNvSpPr>
                <a:spLocks/>
              </p:cNvSpPr>
              <p:nvPr/>
            </p:nvSpPr>
            <p:spPr bwMode="auto">
              <a:xfrm>
                <a:off x="4453" y="23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8" name="Freeform 124">
                <a:extLst>
                  <a:ext uri="{FF2B5EF4-FFF2-40B4-BE49-F238E27FC236}">
                    <a16:creationId xmlns:a16="http://schemas.microsoft.com/office/drawing/2014/main" id="{20F3AFC8-064F-9FA1-B052-5C715F408097}"/>
                  </a:ext>
                </a:extLst>
              </p:cNvPr>
              <p:cNvSpPr>
                <a:spLocks/>
              </p:cNvSpPr>
              <p:nvPr/>
            </p:nvSpPr>
            <p:spPr bwMode="auto">
              <a:xfrm>
                <a:off x="4434" y="239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69" name="Freeform 125">
                <a:extLst>
                  <a:ext uri="{FF2B5EF4-FFF2-40B4-BE49-F238E27FC236}">
                    <a16:creationId xmlns:a16="http://schemas.microsoft.com/office/drawing/2014/main" id="{8A40D0D9-60BF-502B-7B56-F791E2399F7D}"/>
                  </a:ext>
                </a:extLst>
              </p:cNvPr>
              <p:cNvSpPr>
                <a:spLocks/>
              </p:cNvSpPr>
              <p:nvPr/>
            </p:nvSpPr>
            <p:spPr bwMode="auto">
              <a:xfrm>
                <a:off x="4335" y="238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0" name="Freeform 126">
                <a:extLst>
                  <a:ext uri="{FF2B5EF4-FFF2-40B4-BE49-F238E27FC236}">
                    <a16:creationId xmlns:a16="http://schemas.microsoft.com/office/drawing/2014/main" id="{6F005E86-590C-DB3E-9967-EC9074806C04}"/>
                  </a:ext>
                </a:extLst>
              </p:cNvPr>
              <p:cNvSpPr>
                <a:spLocks/>
              </p:cNvSpPr>
              <p:nvPr/>
            </p:nvSpPr>
            <p:spPr bwMode="auto">
              <a:xfrm>
                <a:off x="4317" y="239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1" name="Freeform 127">
                <a:extLst>
                  <a:ext uri="{FF2B5EF4-FFF2-40B4-BE49-F238E27FC236}">
                    <a16:creationId xmlns:a16="http://schemas.microsoft.com/office/drawing/2014/main" id="{5F8B93F8-B502-A21D-C47A-2D99ECBFBF30}"/>
                  </a:ext>
                </a:extLst>
              </p:cNvPr>
              <p:cNvSpPr>
                <a:spLocks/>
              </p:cNvSpPr>
              <p:nvPr/>
            </p:nvSpPr>
            <p:spPr bwMode="auto">
              <a:xfrm>
                <a:off x="4323" y="2367"/>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2" name="Freeform 128">
                <a:extLst>
                  <a:ext uri="{FF2B5EF4-FFF2-40B4-BE49-F238E27FC236}">
                    <a16:creationId xmlns:a16="http://schemas.microsoft.com/office/drawing/2014/main" id="{60D0F562-7C83-464C-611A-4DEF77B70151}"/>
                  </a:ext>
                </a:extLst>
              </p:cNvPr>
              <p:cNvSpPr>
                <a:spLocks/>
              </p:cNvSpPr>
              <p:nvPr/>
            </p:nvSpPr>
            <p:spPr bwMode="auto">
              <a:xfrm>
                <a:off x="4305" y="238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3" name="Freeform 129">
                <a:extLst>
                  <a:ext uri="{FF2B5EF4-FFF2-40B4-BE49-F238E27FC236}">
                    <a16:creationId xmlns:a16="http://schemas.microsoft.com/office/drawing/2014/main" id="{B265078A-271D-CD25-D69B-10B34B9DF454}"/>
                  </a:ext>
                </a:extLst>
              </p:cNvPr>
              <p:cNvSpPr>
                <a:spLocks/>
              </p:cNvSpPr>
              <p:nvPr/>
            </p:nvSpPr>
            <p:spPr bwMode="auto">
              <a:xfrm>
                <a:off x="4312" y="234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4" name="Freeform 130">
                <a:extLst>
                  <a:ext uri="{FF2B5EF4-FFF2-40B4-BE49-F238E27FC236}">
                    <a16:creationId xmlns:a16="http://schemas.microsoft.com/office/drawing/2014/main" id="{CAFD2540-FD16-2650-5EC8-71E378D41B4A}"/>
                  </a:ext>
                </a:extLst>
              </p:cNvPr>
              <p:cNvSpPr>
                <a:spLocks/>
              </p:cNvSpPr>
              <p:nvPr/>
            </p:nvSpPr>
            <p:spPr bwMode="auto">
              <a:xfrm>
                <a:off x="4293" y="236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5" name="Freeform 131">
                <a:extLst>
                  <a:ext uri="{FF2B5EF4-FFF2-40B4-BE49-F238E27FC236}">
                    <a16:creationId xmlns:a16="http://schemas.microsoft.com/office/drawing/2014/main" id="{61F50042-7CE0-2FB3-03D0-5C0D5585EC08}"/>
                  </a:ext>
                </a:extLst>
              </p:cNvPr>
              <p:cNvSpPr>
                <a:spLocks/>
              </p:cNvSpPr>
              <p:nvPr/>
            </p:nvSpPr>
            <p:spPr bwMode="auto">
              <a:xfrm>
                <a:off x="4303" y="234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6" name="Freeform 132">
                <a:extLst>
                  <a:ext uri="{FF2B5EF4-FFF2-40B4-BE49-F238E27FC236}">
                    <a16:creationId xmlns:a16="http://schemas.microsoft.com/office/drawing/2014/main" id="{8A47E1FB-83F1-367F-D5F9-17C5E5370C41}"/>
                  </a:ext>
                </a:extLst>
              </p:cNvPr>
              <p:cNvSpPr>
                <a:spLocks/>
              </p:cNvSpPr>
              <p:nvPr/>
            </p:nvSpPr>
            <p:spPr bwMode="auto">
              <a:xfrm>
                <a:off x="4284" y="2364"/>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7" name="Freeform 133">
                <a:extLst>
                  <a:ext uri="{FF2B5EF4-FFF2-40B4-BE49-F238E27FC236}">
                    <a16:creationId xmlns:a16="http://schemas.microsoft.com/office/drawing/2014/main" id="{2760921D-8E63-B906-ADCB-626F5DDD3906}"/>
                  </a:ext>
                </a:extLst>
              </p:cNvPr>
              <p:cNvSpPr>
                <a:spLocks/>
              </p:cNvSpPr>
              <p:nvPr/>
            </p:nvSpPr>
            <p:spPr bwMode="auto">
              <a:xfrm>
                <a:off x="4293" y="234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8" name="Freeform 134">
                <a:extLst>
                  <a:ext uri="{FF2B5EF4-FFF2-40B4-BE49-F238E27FC236}">
                    <a16:creationId xmlns:a16="http://schemas.microsoft.com/office/drawing/2014/main" id="{9E033CB8-B346-8E8F-34C8-F7E856D72FD3}"/>
                  </a:ext>
                </a:extLst>
              </p:cNvPr>
              <p:cNvSpPr>
                <a:spLocks/>
              </p:cNvSpPr>
              <p:nvPr/>
            </p:nvSpPr>
            <p:spPr bwMode="auto">
              <a:xfrm>
                <a:off x="4275" y="236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79" name="Freeform 135">
                <a:extLst>
                  <a:ext uri="{FF2B5EF4-FFF2-40B4-BE49-F238E27FC236}">
                    <a16:creationId xmlns:a16="http://schemas.microsoft.com/office/drawing/2014/main" id="{EBFB96FF-08DE-D850-225F-654C1B491AFE}"/>
                  </a:ext>
                </a:extLst>
              </p:cNvPr>
              <p:cNvSpPr>
                <a:spLocks/>
              </p:cNvSpPr>
              <p:nvPr/>
            </p:nvSpPr>
            <p:spPr bwMode="auto">
              <a:xfrm>
                <a:off x="4278" y="232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0" name="Freeform 136">
                <a:extLst>
                  <a:ext uri="{FF2B5EF4-FFF2-40B4-BE49-F238E27FC236}">
                    <a16:creationId xmlns:a16="http://schemas.microsoft.com/office/drawing/2014/main" id="{0C66721D-D119-792C-5880-577894CFE95F}"/>
                  </a:ext>
                </a:extLst>
              </p:cNvPr>
              <p:cNvSpPr>
                <a:spLocks/>
              </p:cNvSpPr>
              <p:nvPr/>
            </p:nvSpPr>
            <p:spPr bwMode="auto">
              <a:xfrm>
                <a:off x="4259" y="234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1" name="Freeform 137">
                <a:extLst>
                  <a:ext uri="{FF2B5EF4-FFF2-40B4-BE49-F238E27FC236}">
                    <a16:creationId xmlns:a16="http://schemas.microsoft.com/office/drawing/2014/main" id="{D7C7E8F4-3059-4F2F-B906-CB4CCA7A7B2A}"/>
                  </a:ext>
                </a:extLst>
              </p:cNvPr>
              <p:cNvSpPr>
                <a:spLocks/>
              </p:cNvSpPr>
              <p:nvPr/>
            </p:nvSpPr>
            <p:spPr bwMode="auto">
              <a:xfrm>
                <a:off x="4233" y="2279"/>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2" name="Freeform 138">
                <a:extLst>
                  <a:ext uri="{FF2B5EF4-FFF2-40B4-BE49-F238E27FC236}">
                    <a16:creationId xmlns:a16="http://schemas.microsoft.com/office/drawing/2014/main" id="{F05005EF-3502-FB40-8CC6-5817184DE24D}"/>
                  </a:ext>
                </a:extLst>
              </p:cNvPr>
              <p:cNvSpPr>
                <a:spLocks/>
              </p:cNvSpPr>
              <p:nvPr/>
            </p:nvSpPr>
            <p:spPr bwMode="auto">
              <a:xfrm>
                <a:off x="4215" y="2297"/>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3" name="Freeform 139">
                <a:extLst>
                  <a:ext uri="{FF2B5EF4-FFF2-40B4-BE49-F238E27FC236}">
                    <a16:creationId xmlns:a16="http://schemas.microsoft.com/office/drawing/2014/main" id="{22144595-814B-CD01-ED70-C3D5CA33794A}"/>
                  </a:ext>
                </a:extLst>
              </p:cNvPr>
              <p:cNvSpPr>
                <a:spLocks/>
              </p:cNvSpPr>
              <p:nvPr/>
            </p:nvSpPr>
            <p:spPr bwMode="auto">
              <a:xfrm>
                <a:off x="4201" y="2279"/>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4" name="Freeform 140">
                <a:extLst>
                  <a:ext uri="{FF2B5EF4-FFF2-40B4-BE49-F238E27FC236}">
                    <a16:creationId xmlns:a16="http://schemas.microsoft.com/office/drawing/2014/main" id="{0CD4FB67-A359-4020-0A28-E096EC8243F6}"/>
                  </a:ext>
                </a:extLst>
              </p:cNvPr>
              <p:cNvSpPr>
                <a:spLocks/>
              </p:cNvSpPr>
              <p:nvPr/>
            </p:nvSpPr>
            <p:spPr bwMode="auto">
              <a:xfrm>
                <a:off x="4182" y="229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5" name="Freeform 141">
                <a:extLst>
                  <a:ext uri="{FF2B5EF4-FFF2-40B4-BE49-F238E27FC236}">
                    <a16:creationId xmlns:a16="http://schemas.microsoft.com/office/drawing/2014/main" id="{358769C2-DC56-35F8-AF8A-17CEDE029B82}"/>
                  </a:ext>
                </a:extLst>
              </p:cNvPr>
              <p:cNvSpPr>
                <a:spLocks/>
              </p:cNvSpPr>
              <p:nvPr/>
            </p:nvSpPr>
            <p:spPr bwMode="auto">
              <a:xfrm>
                <a:off x="4171" y="2279"/>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6" name="Freeform 142">
                <a:extLst>
                  <a:ext uri="{FF2B5EF4-FFF2-40B4-BE49-F238E27FC236}">
                    <a16:creationId xmlns:a16="http://schemas.microsoft.com/office/drawing/2014/main" id="{A962DB2A-DB62-C3B8-5741-9405B8E2E166}"/>
                  </a:ext>
                </a:extLst>
              </p:cNvPr>
              <p:cNvSpPr>
                <a:spLocks/>
              </p:cNvSpPr>
              <p:nvPr/>
            </p:nvSpPr>
            <p:spPr bwMode="auto">
              <a:xfrm>
                <a:off x="4153" y="2297"/>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7" name="Freeform 143">
                <a:extLst>
                  <a:ext uri="{FF2B5EF4-FFF2-40B4-BE49-F238E27FC236}">
                    <a16:creationId xmlns:a16="http://schemas.microsoft.com/office/drawing/2014/main" id="{D9238996-1C41-C054-32AF-DE6B691ADBD7}"/>
                  </a:ext>
                </a:extLst>
              </p:cNvPr>
              <p:cNvSpPr>
                <a:spLocks/>
              </p:cNvSpPr>
              <p:nvPr/>
            </p:nvSpPr>
            <p:spPr bwMode="auto">
              <a:xfrm>
                <a:off x="4132" y="2240"/>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8" name="Freeform 144">
                <a:extLst>
                  <a:ext uri="{FF2B5EF4-FFF2-40B4-BE49-F238E27FC236}">
                    <a16:creationId xmlns:a16="http://schemas.microsoft.com/office/drawing/2014/main" id="{5D9EECEC-8AB1-D0C2-13F0-9B6A3FAA1CF5}"/>
                  </a:ext>
                </a:extLst>
              </p:cNvPr>
              <p:cNvSpPr>
                <a:spLocks/>
              </p:cNvSpPr>
              <p:nvPr/>
            </p:nvSpPr>
            <p:spPr bwMode="auto">
              <a:xfrm>
                <a:off x="4114" y="225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89" name="Freeform 145">
                <a:extLst>
                  <a:ext uri="{FF2B5EF4-FFF2-40B4-BE49-F238E27FC236}">
                    <a16:creationId xmlns:a16="http://schemas.microsoft.com/office/drawing/2014/main" id="{A3D5F779-CF0A-097A-ACFD-94152FB8892E}"/>
                  </a:ext>
                </a:extLst>
              </p:cNvPr>
              <p:cNvSpPr>
                <a:spLocks/>
              </p:cNvSpPr>
              <p:nvPr/>
            </p:nvSpPr>
            <p:spPr bwMode="auto">
              <a:xfrm>
                <a:off x="4081" y="22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0" name="Freeform 146">
                <a:extLst>
                  <a:ext uri="{FF2B5EF4-FFF2-40B4-BE49-F238E27FC236}">
                    <a16:creationId xmlns:a16="http://schemas.microsoft.com/office/drawing/2014/main" id="{416A8E9E-D117-25B0-AAEC-366CCE9344E4}"/>
                  </a:ext>
                </a:extLst>
              </p:cNvPr>
              <p:cNvSpPr>
                <a:spLocks/>
              </p:cNvSpPr>
              <p:nvPr/>
            </p:nvSpPr>
            <p:spPr bwMode="auto">
              <a:xfrm>
                <a:off x="4063" y="222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1" name="Freeform 147">
                <a:extLst>
                  <a:ext uri="{FF2B5EF4-FFF2-40B4-BE49-F238E27FC236}">
                    <a16:creationId xmlns:a16="http://schemas.microsoft.com/office/drawing/2014/main" id="{E3DEDA47-B137-635D-DEA4-40A015F9CCD0}"/>
                  </a:ext>
                </a:extLst>
              </p:cNvPr>
              <p:cNvSpPr>
                <a:spLocks/>
              </p:cNvSpPr>
              <p:nvPr/>
            </p:nvSpPr>
            <p:spPr bwMode="auto">
              <a:xfrm>
                <a:off x="4042" y="2179"/>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2" name="Freeform 148">
                <a:extLst>
                  <a:ext uri="{FF2B5EF4-FFF2-40B4-BE49-F238E27FC236}">
                    <a16:creationId xmlns:a16="http://schemas.microsoft.com/office/drawing/2014/main" id="{490BAEFA-9774-DE25-A32F-F9D673046B99}"/>
                  </a:ext>
                </a:extLst>
              </p:cNvPr>
              <p:cNvSpPr>
                <a:spLocks/>
              </p:cNvSpPr>
              <p:nvPr/>
            </p:nvSpPr>
            <p:spPr bwMode="auto">
              <a:xfrm>
                <a:off x="4024" y="2197"/>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3" name="Freeform 149">
                <a:extLst>
                  <a:ext uri="{FF2B5EF4-FFF2-40B4-BE49-F238E27FC236}">
                    <a16:creationId xmlns:a16="http://schemas.microsoft.com/office/drawing/2014/main" id="{7BF3A3FF-5FAD-B42A-110D-315DD0B2B7AC}"/>
                  </a:ext>
                </a:extLst>
              </p:cNvPr>
              <p:cNvSpPr>
                <a:spLocks/>
              </p:cNvSpPr>
              <p:nvPr/>
            </p:nvSpPr>
            <p:spPr bwMode="auto">
              <a:xfrm>
                <a:off x="4019" y="2161"/>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4" name="Freeform 150">
                <a:extLst>
                  <a:ext uri="{FF2B5EF4-FFF2-40B4-BE49-F238E27FC236}">
                    <a16:creationId xmlns:a16="http://schemas.microsoft.com/office/drawing/2014/main" id="{79AC9ED1-2A79-E486-2242-4CDF43A1291B}"/>
                  </a:ext>
                </a:extLst>
              </p:cNvPr>
              <p:cNvSpPr>
                <a:spLocks/>
              </p:cNvSpPr>
              <p:nvPr/>
            </p:nvSpPr>
            <p:spPr bwMode="auto">
              <a:xfrm>
                <a:off x="4001" y="217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5" name="Freeform 151">
                <a:extLst>
                  <a:ext uri="{FF2B5EF4-FFF2-40B4-BE49-F238E27FC236}">
                    <a16:creationId xmlns:a16="http://schemas.microsoft.com/office/drawing/2014/main" id="{7723DBED-46FF-AB3C-BB94-B89821A87638}"/>
                  </a:ext>
                </a:extLst>
              </p:cNvPr>
              <p:cNvSpPr>
                <a:spLocks/>
              </p:cNvSpPr>
              <p:nvPr/>
            </p:nvSpPr>
            <p:spPr bwMode="auto">
              <a:xfrm>
                <a:off x="4010" y="2152"/>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6" name="Freeform 152">
                <a:extLst>
                  <a:ext uri="{FF2B5EF4-FFF2-40B4-BE49-F238E27FC236}">
                    <a16:creationId xmlns:a16="http://schemas.microsoft.com/office/drawing/2014/main" id="{DAE335A7-BB9A-1947-54E6-90294406CC63}"/>
                  </a:ext>
                </a:extLst>
              </p:cNvPr>
              <p:cNvSpPr>
                <a:spLocks/>
              </p:cNvSpPr>
              <p:nvPr/>
            </p:nvSpPr>
            <p:spPr bwMode="auto">
              <a:xfrm>
                <a:off x="3992" y="217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7" name="Freeform 154">
                <a:extLst>
                  <a:ext uri="{FF2B5EF4-FFF2-40B4-BE49-F238E27FC236}">
                    <a16:creationId xmlns:a16="http://schemas.microsoft.com/office/drawing/2014/main" id="{51A14BA6-AD1F-95F5-546C-E1FE8795B90C}"/>
                  </a:ext>
                </a:extLst>
              </p:cNvPr>
              <p:cNvSpPr>
                <a:spLocks/>
              </p:cNvSpPr>
              <p:nvPr/>
            </p:nvSpPr>
            <p:spPr bwMode="auto">
              <a:xfrm>
                <a:off x="3959" y="2170"/>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8" name="Freeform 155">
                <a:extLst>
                  <a:ext uri="{FF2B5EF4-FFF2-40B4-BE49-F238E27FC236}">
                    <a16:creationId xmlns:a16="http://schemas.microsoft.com/office/drawing/2014/main" id="{7158F1FE-C798-E2C4-C9BB-181A223924B8}"/>
                  </a:ext>
                </a:extLst>
              </p:cNvPr>
              <p:cNvSpPr>
                <a:spLocks/>
              </p:cNvSpPr>
              <p:nvPr/>
            </p:nvSpPr>
            <p:spPr bwMode="auto">
              <a:xfrm>
                <a:off x="3947" y="213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99" name="Freeform 156">
                <a:extLst>
                  <a:ext uri="{FF2B5EF4-FFF2-40B4-BE49-F238E27FC236}">
                    <a16:creationId xmlns:a16="http://schemas.microsoft.com/office/drawing/2014/main" id="{81020E1E-0FDC-8112-C411-5E75D0556722}"/>
                  </a:ext>
                </a:extLst>
              </p:cNvPr>
              <p:cNvSpPr>
                <a:spLocks/>
              </p:cNvSpPr>
              <p:nvPr/>
            </p:nvSpPr>
            <p:spPr bwMode="auto">
              <a:xfrm>
                <a:off x="3929" y="2150"/>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0" name="Freeform 157">
                <a:extLst>
                  <a:ext uri="{FF2B5EF4-FFF2-40B4-BE49-F238E27FC236}">
                    <a16:creationId xmlns:a16="http://schemas.microsoft.com/office/drawing/2014/main" id="{254250A3-9F32-1295-2796-7780D1A3BD9E}"/>
                  </a:ext>
                </a:extLst>
              </p:cNvPr>
              <p:cNvSpPr>
                <a:spLocks/>
              </p:cNvSpPr>
              <p:nvPr/>
            </p:nvSpPr>
            <p:spPr bwMode="auto">
              <a:xfrm>
                <a:off x="3941" y="212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1" name="Freeform 158">
                <a:extLst>
                  <a:ext uri="{FF2B5EF4-FFF2-40B4-BE49-F238E27FC236}">
                    <a16:creationId xmlns:a16="http://schemas.microsoft.com/office/drawing/2014/main" id="{49552639-8A8E-E434-C79D-E75AF2107682}"/>
                  </a:ext>
                </a:extLst>
              </p:cNvPr>
              <p:cNvSpPr>
                <a:spLocks/>
              </p:cNvSpPr>
              <p:nvPr/>
            </p:nvSpPr>
            <p:spPr bwMode="auto">
              <a:xfrm>
                <a:off x="3923" y="2146"/>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2" name="Freeform 159">
                <a:extLst>
                  <a:ext uri="{FF2B5EF4-FFF2-40B4-BE49-F238E27FC236}">
                    <a16:creationId xmlns:a16="http://schemas.microsoft.com/office/drawing/2014/main" id="{E79814F5-0F94-BB58-8E59-C399E6658276}"/>
                  </a:ext>
                </a:extLst>
              </p:cNvPr>
              <p:cNvSpPr>
                <a:spLocks/>
              </p:cNvSpPr>
              <p:nvPr/>
            </p:nvSpPr>
            <p:spPr bwMode="auto">
              <a:xfrm>
                <a:off x="3889" y="2093"/>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3" name="Freeform 160">
                <a:extLst>
                  <a:ext uri="{FF2B5EF4-FFF2-40B4-BE49-F238E27FC236}">
                    <a16:creationId xmlns:a16="http://schemas.microsoft.com/office/drawing/2014/main" id="{12E73576-E856-6452-264E-5271C7E969B8}"/>
                  </a:ext>
                </a:extLst>
              </p:cNvPr>
              <p:cNvSpPr>
                <a:spLocks/>
              </p:cNvSpPr>
              <p:nvPr/>
            </p:nvSpPr>
            <p:spPr bwMode="auto">
              <a:xfrm>
                <a:off x="3871" y="2111"/>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4" name="Freeform 161">
                <a:extLst>
                  <a:ext uri="{FF2B5EF4-FFF2-40B4-BE49-F238E27FC236}">
                    <a16:creationId xmlns:a16="http://schemas.microsoft.com/office/drawing/2014/main" id="{9E22643D-7D4C-19C9-266A-416D28159202}"/>
                  </a:ext>
                </a:extLst>
              </p:cNvPr>
              <p:cNvSpPr>
                <a:spLocks/>
              </p:cNvSpPr>
              <p:nvPr/>
            </p:nvSpPr>
            <p:spPr bwMode="auto">
              <a:xfrm>
                <a:off x="3877" y="2085"/>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5" name="Freeform 162">
                <a:extLst>
                  <a:ext uri="{FF2B5EF4-FFF2-40B4-BE49-F238E27FC236}">
                    <a16:creationId xmlns:a16="http://schemas.microsoft.com/office/drawing/2014/main" id="{F0B550E4-67CA-26A4-783F-B5A7D353C614}"/>
                  </a:ext>
                </a:extLst>
              </p:cNvPr>
              <p:cNvSpPr>
                <a:spLocks/>
              </p:cNvSpPr>
              <p:nvPr/>
            </p:nvSpPr>
            <p:spPr bwMode="auto">
              <a:xfrm>
                <a:off x="3859" y="2104"/>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6" name="Freeform 164">
                <a:extLst>
                  <a:ext uri="{FF2B5EF4-FFF2-40B4-BE49-F238E27FC236}">
                    <a16:creationId xmlns:a16="http://schemas.microsoft.com/office/drawing/2014/main" id="{5B9363D9-6370-64BA-87DD-2B7DE503C1AE}"/>
                  </a:ext>
                </a:extLst>
              </p:cNvPr>
              <p:cNvSpPr>
                <a:spLocks/>
              </p:cNvSpPr>
              <p:nvPr/>
            </p:nvSpPr>
            <p:spPr bwMode="auto">
              <a:xfrm>
                <a:off x="3831" y="209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7" name="Freeform 165">
                <a:extLst>
                  <a:ext uri="{FF2B5EF4-FFF2-40B4-BE49-F238E27FC236}">
                    <a16:creationId xmlns:a16="http://schemas.microsoft.com/office/drawing/2014/main" id="{B16D7CFA-73B2-A540-40B6-3F0CD76CA963}"/>
                  </a:ext>
                </a:extLst>
              </p:cNvPr>
              <p:cNvSpPr>
                <a:spLocks/>
              </p:cNvSpPr>
              <p:nvPr/>
            </p:nvSpPr>
            <p:spPr bwMode="auto">
              <a:xfrm>
                <a:off x="3825" y="204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8" name="Freeform 166">
                <a:extLst>
                  <a:ext uri="{FF2B5EF4-FFF2-40B4-BE49-F238E27FC236}">
                    <a16:creationId xmlns:a16="http://schemas.microsoft.com/office/drawing/2014/main" id="{33A49374-BDD3-04CB-0373-AAB6640D9352}"/>
                  </a:ext>
                </a:extLst>
              </p:cNvPr>
              <p:cNvSpPr>
                <a:spLocks/>
              </p:cNvSpPr>
              <p:nvPr/>
            </p:nvSpPr>
            <p:spPr bwMode="auto">
              <a:xfrm>
                <a:off x="3806" y="206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09" name="Freeform 167">
                <a:extLst>
                  <a:ext uri="{FF2B5EF4-FFF2-40B4-BE49-F238E27FC236}">
                    <a16:creationId xmlns:a16="http://schemas.microsoft.com/office/drawing/2014/main" id="{6C71AB31-1D37-23A4-4C14-2F14BBC821E2}"/>
                  </a:ext>
                </a:extLst>
              </p:cNvPr>
              <p:cNvSpPr>
                <a:spLocks/>
              </p:cNvSpPr>
              <p:nvPr/>
            </p:nvSpPr>
            <p:spPr bwMode="auto">
              <a:xfrm>
                <a:off x="3776" y="200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0" name="Freeform 168">
                <a:extLst>
                  <a:ext uri="{FF2B5EF4-FFF2-40B4-BE49-F238E27FC236}">
                    <a16:creationId xmlns:a16="http://schemas.microsoft.com/office/drawing/2014/main" id="{EFE51464-33B7-017D-8E27-BEDB0AEDF3AB}"/>
                  </a:ext>
                </a:extLst>
              </p:cNvPr>
              <p:cNvSpPr>
                <a:spLocks/>
              </p:cNvSpPr>
              <p:nvPr/>
            </p:nvSpPr>
            <p:spPr bwMode="auto">
              <a:xfrm>
                <a:off x="3758" y="202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1" name="Freeform 169">
                <a:extLst>
                  <a:ext uri="{FF2B5EF4-FFF2-40B4-BE49-F238E27FC236}">
                    <a16:creationId xmlns:a16="http://schemas.microsoft.com/office/drawing/2014/main" id="{F79AE75F-59CB-1FA9-1A29-8C3A60ABA827}"/>
                  </a:ext>
                </a:extLst>
              </p:cNvPr>
              <p:cNvSpPr>
                <a:spLocks/>
              </p:cNvSpPr>
              <p:nvPr/>
            </p:nvSpPr>
            <p:spPr bwMode="auto">
              <a:xfrm>
                <a:off x="3761" y="200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2" name="Freeform 170">
                <a:extLst>
                  <a:ext uri="{FF2B5EF4-FFF2-40B4-BE49-F238E27FC236}">
                    <a16:creationId xmlns:a16="http://schemas.microsoft.com/office/drawing/2014/main" id="{8A4029A2-E4C6-DFA3-79FE-E7D2D57B8C61}"/>
                  </a:ext>
                </a:extLst>
              </p:cNvPr>
              <p:cNvSpPr>
                <a:spLocks/>
              </p:cNvSpPr>
              <p:nvPr/>
            </p:nvSpPr>
            <p:spPr bwMode="auto">
              <a:xfrm>
                <a:off x="3743" y="202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3" name="Freeform 171">
                <a:extLst>
                  <a:ext uri="{FF2B5EF4-FFF2-40B4-BE49-F238E27FC236}">
                    <a16:creationId xmlns:a16="http://schemas.microsoft.com/office/drawing/2014/main" id="{B8174025-44ED-A9E2-410B-237C1289D548}"/>
                  </a:ext>
                </a:extLst>
              </p:cNvPr>
              <p:cNvSpPr>
                <a:spLocks/>
              </p:cNvSpPr>
              <p:nvPr/>
            </p:nvSpPr>
            <p:spPr bwMode="auto">
              <a:xfrm>
                <a:off x="3735" y="199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4" name="Freeform 172">
                <a:extLst>
                  <a:ext uri="{FF2B5EF4-FFF2-40B4-BE49-F238E27FC236}">
                    <a16:creationId xmlns:a16="http://schemas.microsoft.com/office/drawing/2014/main" id="{87BCF13A-466B-E1E2-9E33-C8AD8EBCB2F3}"/>
                  </a:ext>
                </a:extLst>
              </p:cNvPr>
              <p:cNvSpPr>
                <a:spLocks/>
              </p:cNvSpPr>
              <p:nvPr/>
            </p:nvSpPr>
            <p:spPr bwMode="auto">
              <a:xfrm>
                <a:off x="3717" y="201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5" name="Freeform 173">
                <a:extLst>
                  <a:ext uri="{FF2B5EF4-FFF2-40B4-BE49-F238E27FC236}">
                    <a16:creationId xmlns:a16="http://schemas.microsoft.com/office/drawing/2014/main" id="{BB2108D4-C38B-A725-29BE-B5A8CE6174AE}"/>
                  </a:ext>
                </a:extLst>
              </p:cNvPr>
              <p:cNvSpPr>
                <a:spLocks/>
              </p:cNvSpPr>
              <p:nvPr/>
            </p:nvSpPr>
            <p:spPr bwMode="auto">
              <a:xfrm>
                <a:off x="3689" y="1966"/>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6" name="Freeform 174">
                <a:extLst>
                  <a:ext uri="{FF2B5EF4-FFF2-40B4-BE49-F238E27FC236}">
                    <a16:creationId xmlns:a16="http://schemas.microsoft.com/office/drawing/2014/main" id="{AB8D1A49-830C-3ACE-0A79-935B65170CBB}"/>
                  </a:ext>
                </a:extLst>
              </p:cNvPr>
              <p:cNvSpPr>
                <a:spLocks/>
              </p:cNvSpPr>
              <p:nvPr/>
            </p:nvSpPr>
            <p:spPr bwMode="auto">
              <a:xfrm>
                <a:off x="3670" y="198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7" name="Freeform 175">
                <a:extLst>
                  <a:ext uri="{FF2B5EF4-FFF2-40B4-BE49-F238E27FC236}">
                    <a16:creationId xmlns:a16="http://schemas.microsoft.com/office/drawing/2014/main" id="{AE78354F-1944-B392-4648-9BAB62EB5A32}"/>
                  </a:ext>
                </a:extLst>
              </p:cNvPr>
              <p:cNvSpPr>
                <a:spLocks/>
              </p:cNvSpPr>
              <p:nvPr/>
            </p:nvSpPr>
            <p:spPr bwMode="auto">
              <a:xfrm>
                <a:off x="3559" y="184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8" name="Freeform 176">
                <a:extLst>
                  <a:ext uri="{FF2B5EF4-FFF2-40B4-BE49-F238E27FC236}">
                    <a16:creationId xmlns:a16="http://schemas.microsoft.com/office/drawing/2014/main" id="{3622DC5F-6DE1-3EB9-A377-6067D6F14D97}"/>
                  </a:ext>
                </a:extLst>
              </p:cNvPr>
              <p:cNvSpPr>
                <a:spLocks/>
              </p:cNvSpPr>
              <p:nvPr/>
            </p:nvSpPr>
            <p:spPr bwMode="auto">
              <a:xfrm>
                <a:off x="3541" y="1864"/>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19" name="Freeform 177">
                <a:extLst>
                  <a:ext uri="{FF2B5EF4-FFF2-40B4-BE49-F238E27FC236}">
                    <a16:creationId xmlns:a16="http://schemas.microsoft.com/office/drawing/2014/main" id="{5BF07696-9F0E-C58E-F57C-9F26AD04BA62}"/>
                  </a:ext>
                </a:extLst>
              </p:cNvPr>
              <p:cNvSpPr>
                <a:spLocks/>
              </p:cNvSpPr>
              <p:nvPr/>
            </p:nvSpPr>
            <p:spPr bwMode="auto">
              <a:xfrm>
                <a:off x="3294" y="154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0" name="Freeform 178">
                <a:extLst>
                  <a:ext uri="{FF2B5EF4-FFF2-40B4-BE49-F238E27FC236}">
                    <a16:creationId xmlns:a16="http://schemas.microsoft.com/office/drawing/2014/main" id="{579DCABA-2AD4-E99F-13BE-B23BC7E8F11F}"/>
                  </a:ext>
                </a:extLst>
              </p:cNvPr>
              <p:cNvSpPr>
                <a:spLocks/>
              </p:cNvSpPr>
              <p:nvPr/>
            </p:nvSpPr>
            <p:spPr bwMode="auto">
              <a:xfrm>
                <a:off x="3276" y="156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1" name="Freeform 179">
                <a:extLst>
                  <a:ext uri="{FF2B5EF4-FFF2-40B4-BE49-F238E27FC236}">
                    <a16:creationId xmlns:a16="http://schemas.microsoft.com/office/drawing/2014/main" id="{39F694BB-85DF-AC96-1E8A-5D4774EC0B87}"/>
                  </a:ext>
                </a:extLst>
              </p:cNvPr>
              <p:cNvSpPr>
                <a:spLocks/>
              </p:cNvSpPr>
              <p:nvPr/>
            </p:nvSpPr>
            <p:spPr bwMode="auto">
              <a:xfrm>
                <a:off x="3200" y="145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2" name="Freeform 180">
                <a:extLst>
                  <a:ext uri="{FF2B5EF4-FFF2-40B4-BE49-F238E27FC236}">
                    <a16:creationId xmlns:a16="http://schemas.microsoft.com/office/drawing/2014/main" id="{E4A53878-523A-75FF-E6FF-0CC1E5B1ED32}"/>
                  </a:ext>
                </a:extLst>
              </p:cNvPr>
              <p:cNvSpPr>
                <a:spLocks/>
              </p:cNvSpPr>
              <p:nvPr/>
            </p:nvSpPr>
            <p:spPr bwMode="auto">
              <a:xfrm>
                <a:off x="3181" y="147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3" name="Freeform 181">
                <a:extLst>
                  <a:ext uri="{FF2B5EF4-FFF2-40B4-BE49-F238E27FC236}">
                    <a16:creationId xmlns:a16="http://schemas.microsoft.com/office/drawing/2014/main" id="{CAA2540A-5CC9-1A2C-D191-0DF0972A189D}"/>
                  </a:ext>
                </a:extLst>
              </p:cNvPr>
              <p:cNvSpPr>
                <a:spLocks/>
              </p:cNvSpPr>
              <p:nvPr/>
            </p:nvSpPr>
            <p:spPr bwMode="auto">
              <a:xfrm>
                <a:off x="3098" y="13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4" name="Freeform 182">
                <a:extLst>
                  <a:ext uri="{FF2B5EF4-FFF2-40B4-BE49-F238E27FC236}">
                    <a16:creationId xmlns:a16="http://schemas.microsoft.com/office/drawing/2014/main" id="{DDC0EB92-379D-650C-79DD-E061561B6281}"/>
                  </a:ext>
                </a:extLst>
              </p:cNvPr>
              <p:cNvSpPr>
                <a:spLocks/>
              </p:cNvSpPr>
              <p:nvPr/>
            </p:nvSpPr>
            <p:spPr bwMode="auto">
              <a:xfrm>
                <a:off x="3080" y="13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5" name="Freeform 183">
                <a:extLst>
                  <a:ext uri="{FF2B5EF4-FFF2-40B4-BE49-F238E27FC236}">
                    <a16:creationId xmlns:a16="http://schemas.microsoft.com/office/drawing/2014/main" id="{228E6159-B63D-D89A-3975-F3200C7F2C45}"/>
                  </a:ext>
                </a:extLst>
              </p:cNvPr>
              <p:cNvSpPr>
                <a:spLocks/>
              </p:cNvSpPr>
              <p:nvPr/>
            </p:nvSpPr>
            <p:spPr bwMode="auto">
              <a:xfrm>
                <a:off x="3035" y="127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6" name="Freeform 184">
                <a:extLst>
                  <a:ext uri="{FF2B5EF4-FFF2-40B4-BE49-F238E27FC236}">
                    <a16:creationId xmlns:a16="http://schemas.microsoft.com/office/drawing/2014/main" id="{2F7BE99B-0087-8AAA-EE29-FB35E8CD5396}"/>
                  </a:ext>
                </a:extLst>
              </p:cNvPr>
              <p:cNvSpPr>
                <a:spLocks/>
              </p:cNvSpPr>
              <p:nvPr/>
            </p:nvSpPr>
            <p:spPr bwMode="auto">
              <a:xfrm>
                <a:off x="3016" y="1291"/>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7" name="Freeform 185">
                <a:extLst>
                  <a:ext uri="{FF2B5EF4-FFF2-40B4-BE49-F238E27FC236}">
                    <a16:creationId xmlns:a16="http://schemas.microsoft.com/office/drawing/2014/main" id="{3D541EA4-5ADB-8F4D-02D8-B8EFB5008D05}"/>
                  </a:ext>
                </a:extLst>
              </p:cNvPr>
              <p:cNvSpPr>
                <a:spLocks/>
              </p:cNvSpPr>
              <p:nvPr/>
            </p:nvSpPr>
            <p:spPr bwMode="auto">
              <a:xfrm>
                <a:off x="2983" y="1248"/>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8" name="Freeform 186">
                <a:extLst>
                  <a:ext uri="{FF2B5EF4-FFF2-40B4-BE49-F238E27FC236}">
                    <a16:creationId xmlns:a16="http://schemas.microsoft.com/office/drawing/2014/main" id="{DB5EFF31-B9C6-02A1-77A9-278AF0967061}"/>
                  </a:ext>
                </a:extLst>
              </p:cNvPr>
              <p:cNvSpPr>
                <a:spLocks/>
              </p:cNvSpPr>
              <p:nvPr/>
            </p:nvSpPr>
            <p:spPr bwMode="auto">
              <a:xfrm>
                <a:off x="2965" y="1266"/>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29" name="Freeform 187">
                <a:extLst>
                  <a:ext uri="{FF2B5EF4-FFF2-40B4-BE49-F238E27FC236}">
                    <a16:creationId xmlns:a16="http://schemas.microsoft.com/office/drawing/2014/main" id="{A17FD87F-CDC0-D6EC-BFBC-8714CD19E2F5}"/>
                  </a:ext>
                </a:extLst>
              </p:cNvPr>
              <p:cNvSpPr>
                <a:spLocks/>
              </p:cNvSpPr>
              <p:nvPr/>
            </p:nvSpPr>
            <p:spPr bwMode="auto">
              <a:xfrm>
                <a:off x="2960" y="1239"/>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30" name="Freeform 188">
                <a:extLst>
                  <a:ext uri="{FF2B5EF4-FFF2-40B4-BE49-F238E27FC236}">
                    <a16:creationId xmlns:a16="http://schemas.microsoft.com/office/drawing/2014/main" id="{F5754FC7-FB66-FDB0-95D6-F5E77657E6E6}"/>
                  </a:ext>
                </a:extLst>
              </p:cNvPr>
              <p:cNvSpPr>
                <a:spLocks/>
              </p:cNvSpPr>
              <p:nvPr/>
            </p:nvSpPr>
            <p:spPr bwMode="auto">
              <a:xfrm>
                <a:off x="2942" y="1257"/>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31" name="Freeform 189">
                <a:extLst>
                  <a:ext uri="{FF2B5EF4-FFF2-40B4-BE49-F238E27FC236}">
                    <a16:creationId xmlns:a16="http://schemas.microsoft.com/office/drawing/2014/main" id="{AD017EDE-4AE6-2C84-DAB4-AA46C463E4C3}"/>
                  </a:ext>
                </a:extLst>
              </p:cNvPr>
              <p:cNvSpPr>
                <a:spLocks/>
              </p:cNvSpPr>
              <p:nvPr/>
            </p:nvSpPr>
            <p:spPr bwMode="auto">
              <a:xfrm>
                <a:off x="2940" y="1243"/>
                <a:ext cx="2051" cy="1375"/>
              </a:xfrm>
              <a:custGeom>
                <a:avLst/>
                <a:gdLst>
                  <a:gd name="T0" fmla="*/ 30 w 3414"/>
                  <a:gd name="T1" fmla="*/ 24 h 2283"/>
                  <a:gd name="T2" fmla="*/ 87 w 3414"/>
                  <a:gd name="T3" fmla="*/ 59 h 2283"/>
                  <a:gd name="T4" fmla="*/ 158 w 3414"/>
                  <a:gd name="T5" fmla="*/ 92 h 2283"/>
                  <a:gd name="T6" fmla="*/ 221 w 3414"/>
                  <a:gd name="T7" fmla="*/ 158 h 2283"/>
                  <a:gd name="T8" fmla="*/ 306 w 3414"/>
                  <a:gd name="T9" fmla="*/ 208 h 2283"/>
                  <a:gd name="T10" fmla="*/ 331 w 3414"/>
                  <a:gd name="T11" fmla="*/ 256 h 2283"/>
                  <a:gd name="T12" fmla="*/ 358 w 3414"/>
                  <a:gd name="T13" fmla="*/ 289 h 2283"/>
                  <a:gd name="T14" fmla="*/ 377 w 3414"/>
                  <a:gd name="T15" fmla="*/ 322 h 2283"/>
                  <a:gd name="T16" fmla="*/ 394 w 3414"/>
                  <a:gd name="T17" fmla="*/ 346 h 2283"/>
                  <a:gd name="T18" fmla="*/ 431 w 3414"/>
                  <a:gd name="T19" fmla="*/ 400 h 2283"/>
                  <a:gd name="T20" fmla="*/ 487 w 3414"/>
                  <a:gd name="T21" fmla="*/ 447 h 2283"/>
                  <a:gd name="T22" fmla="*/ 513 w 3414"/>
                  <a:gd name="T23" fmla="*/ 490 h 2283"/>
                  <a:gd name="T24" fmla="*/ 562 w 3414"/>
                  <a:gd name="T25" fmla="*/ 530 h 2283"/>
                  <a:gd name="T26" fmla="*/ 607 w 3414"/>
                  <a:gd name="T27" fmla="*/ 569 h 2283"/>
                  <a:gd name="T28" fmla="*/ 660 w 3414"/>
                  <a:gd name="T29" fmla="*/ 622 h 2283"/>
                  <a:gd name="T30" fmla="*/ 739 w 3414"/>
                  <a:gd name="T31" fmla="*/ 666 h 2283"/>
                  <a:gd name="T32" fmla="*/ 788 w 3414"/>
                  <a:gd name="T33" fmla="*/ 710 h 2283"/>
                  <a:gd name="T34" fmla="*/ 819 w 3414"/>
                  <a:gd name="T35" fmla="*/ 769 h 2283"/>
                  <a:gd name="T36" fmla="*/ 840 w 3414"/>
                  <a:gd name="T37" fmla="*/ 791 h 2283"/>
                  <a:gd name="T38" fmla="*/ 863 w 3414"/>
                  <a:gd name="T39" fmla="*/ 825 h 2283"/>
                  <a:gd name="T40" fmla="*/ 884 w 3414"/>
                  <a:gd name="T41" fmla="*/ 844 h 2283"/>
                  <a:gd name="T42" fmla="*/ 899 w 3414"/>
                  <a:gd name="T43" fmla="*/ 879 h 2283"/>
                  <a:gd name="T44" fmla="*/ 913 w 3414"/>
                  <a:gd name="T45" fmla="*/ 930 h 2283"/>
                  <a:gd name="T46" fmla="*/ 961 w 3414"/>
                  <a:gd name="T47" fmla="*/ 968 h 2283"/>
                  <a:gd name="T48" fmla="*/ 974 w 3414"/>
                  <a:gd name="T49" fmla="*/ 994 h 2283"/>
                  <a:gd name="T50" fmla="*/ 1045 w 3414"/>
                  <a:gd name="T51" fmla="*/ 1042 h 2283"/>
                  <a:gd name="T52" fmla="*/ 1086 w 3414"/>
                  <a:gd name="T53" fmla="*/ 1107 h 2283"/>
                  <a:gd name="T54" fmla="*/ 1137 w 3414"/>
                  <a:gd name="T55" fmla="*/ 1168 h 2283"/>
                  <a:gd name="T56" fmla="*/ 1183 w 3414"/>
                  <a:gd name="T57" fmla="*/ 1211 h 2283"/>
                  <a:gd name="T58" fmla="*/ 1198 w 3414"/>
                  <a:gd name="T59" fmla="*/ 1232 h 2283"/>
                  <a:gd name="T60" fmla="*/ 1314 w 3414"/>
                  <a:gd name="T61" fmla="*/ 1288 h 2283"/>
                  <a:gd name="T62" fmla="*/ 1393 w 3414"/>
                  <a:gd name="T63" fmla="*/ 1327 h 2283"/>
                  <a:gd name="T64" fmla="*/ 1455 w 3414"/>
                  <a:gd name="T65" fmla="*/ 1360 h 2283"/>
                  <a:gd name="T66" fmla="*/ 1489 w 3414"/>
                  <a:gd name="T67" fmla="*/ 1401 h 2283"/>
                  <a:gd name="T68" fmla="*/ 1534 w 3414"/>
                  <a:gd name="T69" fmla="*/ 1429 h 2283"/>
                  <a:gd name="T70" fmla="*/ 1617 w 3414"/>
                  <a:gd name="T71" fmla="*/ 1472 h 2283"/>
                  <a:gd name="T72" fmla="*/ 1649 w 3414"/>
                  <a:gd name="T73" fmla="*/ 1498 h 2283"/>
                  <a:gd name="T74" fmla="*/ 1699 w 3414"/>
                  <a:gd name="T75" fmla="*/ 1539 h 2283"/>
                  <a:gd name="T76" fmla="*/ 1810 w 3414"/>
                  <a:gd name="T77" fmla="*/ 1565 h 2283"/>
                  <a:gd name="T78" fmla="*/ 1875 w 3414"/>
                  <a:gd name="T79" fmla="*/ 1630 h 2283"/>
                  <a:gd name="T80" fmla="*/ 1944 w 3414"/>
                  <a:gd name="T81" fmla="*/ 1675 h 2283"/>
                  <a:gd name="T82" fmla="*/ 2009 w 3414"/>
                  <a:gd name="T83" fmla="*/ 1719 h 2283"/>
                  <a:gd name="T84" fmla="*/ 2047 w 3414"/>
                  <a:gd name="T85" fmla="*/ 1751 h 2283"/>
                  <a:gd name="T86" fmla="*/ 2193 w 3414"/>
                  <a:gd name="T87" fmla="*/ 1818 h 2283"/>
                  <a:gd name="T88" fmla="*/ 2238 w 3414"/>
                  <a:gd name="T89" fmla="*/ 1845 h 2283"/>
                  <a:gd name="T90" fmla="*/ 2303 w 3414"/>
                  <a:gd name="T91" fmla="*/ 1921 h 2283"/>
                  <a:gd name="T92" fmla="*/ 2573 w 3414"/>
                  <a:gd name="T93" fmla="*/ 1960 h 2283"/>
                  <a:gd name="T94" fmla="*/ 2766 w 3414"/>
                  <a:gd name="T95" fmla="*/ 1995 h 2283"/>
                  <a:gd name="T96" fmla="*/ 2918 w 3414"/>
                  <a:gd name="T97" fmla="*/ 2046 h 2283"/>
                  <a:gd name="T98" fmla="*/ 3002 w 3414"/>
                  <a:gd name="T99" fmla="*/ 2091 h 2283"/>
                  <a:gd name="T100" fmla="*/ 3058 w 3414"/>
                  <a:gd name="T101" fmla="*/ 2137 h 2283"/>
                  <a:gd name="T102" fmla="*/ 3128 w 3414"/>
                  <a:gd name="T103" fmla="*/ 2187 h 2283"/>
                  <a:gd name="T104" fmla="*/ 3183 w 3414"/>
                  <a:gd name="T105" fmla="*/ 2229 h 2283"/>
                  <a:gd name="T106" fmla="*/ 3329 w 3414"/>
                  <a:gd name="T107" fmla="*/ 2283 h 2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14" h="2283">
                    <a:moveTo>
                      <a:pt x="0" y="0"/>
                    </a:moveTo>
                    <a:lnTo>
                      <a:pt x="0" y="0"/>
                    </a:lnTo>
                    <a:lnTo>
                      <a:pt x="30" y="0"/>
                    </a:lnTo>
                    <a:lnTo>
                      <a:pt x="30" y="24"/>
                    </a:lnTo>
                    <a:lnTo>
                      <a:pt x="46" y="24"/>
                    </a:lnTo>
                    <a:lnTo>
                      <a:pt x="46" y="37"/>
                    </a:lnTo>
                    <a:lnTo>
                      <a:pt x="87" y="37"/>
                    </a:lnTo>
                    <a:lnTo>
                      <a:pt x="87" y="59"/>
                    </a:lnTo>
                    <a:lnTo>
                      <a:pt x="96" y="59"/>
                    </a:lnTo>
                    <a:lnTo>
                      <a:pt x="96" y="73"/>
                    </a:lnTo>
                    <a:lnTo>
                      <a:pt x="158" y="73"/>
                    </a:lnTo>
                    <a:lnTo>
                      <a:pt x="158" y="92"/>
                    </a:lnTo>
                    <a:lnTo>
                      <a:pt x="184" y="92"/>
                    </a:lnTo>
                    <a:lnTo>
                      <a:pt x="184" y="125"/>
                    </a:lnTo>
                    <a:lnTo>
                      <a:pt x="221" y="125"/>
                    </a:lnTo>
                    <a:lnTo>
                      <a:pt x="221" y="158"/>
                    </a:lnTo>
                    <a:lnTo>
                      <a:pt x="276" y="158"/>
                    </a:lnTo>
                    <a:lnTo>
                      <a:pt x="276" y="179"/>
                    </a:lnTo>
                    <a:lnTo>
                      <a:pt x="306" y="179"/>
                    </a:lnTo>
                    <a:lnTo>
                      <a:pt x="306" y="208"/>
                    </a:lnTo>
                    <a:lnTo>
                      <a:pt x="319" y="208"/>
                    </a:lnTo>
                    <a:lnTo>
                      <a:pt x="319" y="238"/>
                    </a:lnTo>
                    <a:lnTo>
                      <a:pt x="331" y="238"/>
                    </a:lnTo>
                    <a:lnTo>
                      <a:pt x="331" y="256"/>
                    </a:lnTo>
                    <a:lnTo>
                      <a:pt x="346" y="256"/>
                    </a:lnTo>
                    <a:lnTo>
                      <a:pt x="346" y="268"/>
                    </a:lnTo>
                    <a:lnTo>
                      <a:pt x="358" y="268"/>
                    </a:lnTo>
                    <a:lnTo>
                      <a:pt x="358" y="289"/>
                    </a:lnTo>
                    <a:lnTo>
                      <a:pt x="371" y="289"/>
                    </a:lnTo>
                    <a:lnTo>
                      <a:pt x="371" y="314"/>
                    </a:lnTo>
                    <a:lnTo>
                      <a:pt x="377" y="314"/>
                    </a:lnTo>
                    <a:lnTo>
                      <a:pt x="377" y="322"/>
                    </a:lnTo>
                    <a:lnTo>
                      <a:pt x="385" y="322"/>
                    </a:lnTo>
                    <a:lnTo>
                      <a:pt x="385" y="334"/>
                    </a:lnTo>
                    <a:lnTo>
                      <a:pt x="394" y="334"/>
                    </a:lnTo>
                    <a:lnTo>
                      <a:pt x="394" y="346"/>
                    </a:lnTo>
                    <a:lnTo>
                      <a:pt x="422" y="346"/>
                    </a:lnTo>
                    <a:lnTo>
                      <a:pt x="422" y="354"/>
                    </a:lnTo>
                    <a:lnTo>
                      <a:pt x="431" y="354"/>
                    </a:lnTo>
                    <a:lnTo>
                      <a:pt x="431" y="400"/>
                    </a:lnTo>
                    <a:lnTo>
                      <a:pt x="461" y="400"/>
                    </a:lnTo>
                    <a:lnTo>
                      <a:pt x="461" y="433"/>
                    </a:lnTo>
                    <a:lnTo>
                      <a:pt x="487" y="433"/>
                    </a:lnTo>
                    <a:lnTo>
                      <a:pt x="487" y="447"/>
                    </a:lnTo>
                    <a:lnTo>
                      <a:pt x="495" y="447"/>
                    </a:lnTo>
                    <a:lnTo>
                      <a:pt x="495" y="478"/>
                    </a:lnTo>
                    <a:lnTo>
                      <a:pt x="513" y="478"/>
                    </a:lnTo>
                    <a:lnTo>
                      <a:pt x="513" y="490"/>
                    </a:lnTo>
                    <a:lnTo>
                      <a:pt x="548" y="490"/>
                    </a:lnTo>
                    <a:lnTo>
                      <a:pt x="548" y="504"/>
                    </a:lnTo>
                    <a:lnTo>
                      <a:pt x="562" y="504"/>
                    </a:lnTo>
                    <a:lnTo>
                      <a:pt x="562" y="530"/>
                    </a:lnTo>
                    <a:lnTo>
                      <a:pt x="601" y="530"/>
                    </a:lnTo>
                    <a:lnTo>
                      <a:pt x="601" y="551"/>
                    </a:lnTo>
                    <a:lnTo>
                      <a:pt x="607" y="551"/>
                    </a:lnTo>
                    <a:lnTo>
                      <a:pt x="607" y="569"/>
                    </a:lnTo>
                    <a:lnTo>
                      <a:pt x="630" y="569"/>
                    </a:lnTo>
                    <a:lnTo>
                      <a:pt x="630" y="580"/>
                    </a:lnTo>
                    <a:lnTo>
                      <a:pt x="660" y="580"/>
                    </a:lnTo>
                    <a:lnTo>
                      <a:pt x="660" y="622"/>
                    </a:lnTo>
                    <a:lnTo>
                      <a:pt x="706" y="622"/>
                    </a:lnTo>
                    <a:lnTo>
                      <a:pt x="706" y="644"/>
                    </a:lnTo>
                    <a:lnTo>
                      <a:pt x="739" y="644"/>
                    </a:lnTo>
                    <a:lnTo>
                      <a:pt x="739" y="666"/>
                    </a:lnTo>
                    <a:lnTo>
                      <a:pt x="763" y="666"/>
                    </a:lnTo>
                    <a:lnTo>
                      <a:pt x="763" y="689"/>
                    </a:lnTo>
                    <a:lnTo>
                      <a:pt x="788" y="689"/>
                    </a:lnTo>
                    <a:lnTo>
                      <a:pt x="788" y="710"/>
                    </a:lnTo>
                    <a:lnTo>
                      <a:pt x="799" y="710"/>
                    </a:lnTo>
                    <a:lnTo>
                      <a:pt x="799" y="735"/>
                    </a:lnTo>
                    <a:lnTo>
                      <a:pt x="819" y="735"/>
                    </a:lnTo>
                    <a:lnTo>
                      <a:pt x="819" y="769"/>
                    </a:lnTo>
                    <a:lnTo>
                      <a:pt x="830" y="769"/>
                    </a:lnTo>
                    <a:lnTo>
                      <a:pt x="830" y="780"/>
                    </a:lnTo>
                    <a:lnTo>
                      <a:pt x="840" y="780"/>
                    </a:lnTo>
                    <a:lnTo>
                      <a:pt x="840" y="791"/>
                    </a:lnTo>
                    <a:lnTo>
                      <a:pt x="848" y="791"/>
                    </a:lnTo>
                    <a:lnTo>
                      <a:pt x="848" y="805"/>
                    </a:lnTo>
                    <a:lnTo>
                      <a:pt x="863" y="805"/>
                    </a:lnTo>
                    <a:lnTo>
                      <a:pt x="863" y="825"/>
                    </a:lnTo>
                    <a:lnTo>
                      <a:pt x="870" y="825"/>
                    </a:lnTo>
                    <a:lnTo>
                      <a:pt x="870" y="832"/>
                    </a:lnTo>
                    <a:lnTo>
                      <a:pt x="884" y="832"/>
                    </a:lnTo>
                    <a:lnTo>
                      <a:pt x="884" y="844"/>
                    </a:lnTo>
                    <a:lnTo>
                      <a:pt x="888" y="844"/>
                    </a:lnTo>
                    <a:lnTo>
                      <a:pt x="888" y="864"/>
                    </a:lnTo>
                    <a:lnTo>
                      <a:pt x="899" y="864"/>
                    </a:lnTo>
                    <a:lnTo>
                      <a:pt x="899" y="879"/>
                    </a:lnTo>
                    <a:lnTo>
                      <a:pt x="906" y="879"/>
                    </a:lnTo>
                    <a:lnTo>
                      <a:pt x="906" y="901"/>
                    </a:lnTo>
                    <a:lnTo>
                      <a:pt x="913" y="901"/>
                    </a:lnTo>
                    <a:lnTo>
                      <a:pt x="913" y="930"/>
                    </a:lnTo>
                    <a:lnTo>
                      <a:pt x="950" y="930"/>
                    </a:lnTo>
                    <a:lnTo>
                      <a:pt x="950" y="952"/>
                    </a:lnTo>
                    <a:lnTo>
                      <a:pt x="961" y="952"/>
                    </a:lnTo>
                    <a:lnTo>
                      <a:pt x="961" y="968"/>
                    </a:lnTo>
                    <a:lnTo>
                      <a:pt x="969" y="968"/>
                    </a:lnTo>
                    <a:lnTo>
                      <a:pt x="969" y="980"/>
                    </a:lnTo>
                    <a:lnTo>
                      <a:pt x="974" y="980"/>
                    </a:lnTo>
                    <a:lnTo>
                      <a:pt x="974" y="994"/>
                    </a:lnTo>
                    <a:lnTo>
                      <a:pt x="1009" y="994"/>
                    </a:lnTo>
                    <a:lnTo>
                      <a:pt x="1009" y="1033"/>
                    </a:lnTo>
                    <a:lnTo>
                      <a:pt x="1045" y="1033"/>
                    </a:lnTo>
                    <a:lnTo>
                      <a:pt x="1045" y="1042"/>
                    </a:lnTo>
                    <a:lnTo>
                      <a:pt x="1078" y="1042"/>
                    </a:lnTo>
                    <a:lnTo>
                      <a:pt x="1078" y="1068"/>
                    </a:lnTo>
                    <a:lnTo>
                      <a:pt x="1086" y="1068"/>
                    </a:lnTo>
                    <a:lnTo>
                      <a:pt x="1086" y="1107"/>
                    </a:lnTo>
                    <a:lnTo>
                      <a:pt x="1105" y="1107"/>
                    </a:lnTo>
                    <a:lnTo>
                      <a:pt x="1105" y="1131"/>
                    </a:lnTo>
                    <a:lnTo>
                      <a:pt x="1137" y="1131"/>
                    </a:lnTo>
                    <a:lnTo>
                      <a:pt x="1137" y="1168"/>
                    </a:lnTo>
                    <a:lnTo>
                      <a:pt x="1170" y="1168"/>
                    </a:lnTo>
                    <a:lnTo>
                      <a:pt x="1170" y="1187"/>
                    </a:lnTo>
                    <a:lnTo>
                      <a:pt x="1183" y="1187"/>
                    </a:lnTo>
                    <a:lnTo>
                      <a:pt x="1183" y="1211"/>
                    </a:lnTo>
                    <a:lnTo>
                      <a:pt x="1192" y="1211"/>
                    </a:lnTo>
                    <a:lnTo>
                      <a:pt x="1192" y="1222"/>
                    </a:lnTo>
                    <a:lnTo>
                      <a:pt x="1198" y="1222"/>
                    </a:lnTo>
                    <a:lnTo>
                      <a:pt x="1198" y="1232"/>
                    </a:lnTo>
                    <a:lnTo>
                      <a:pt x="1282" y="1232"/>
                    </a:lnTo>
                    <a:lnTo>
                      <a:pt x="1282" y="1261"/>
                    </a:lnTo>
                    <a:lnTo>
                      <a:pt x="1314" y="1261"/>
                    </a:lnTo>
                    <a:lnTo>
                      <a:pt x="1314" y="1288"/>
                    </a:lnTo>
                    <a:lnTo>
                      <a:pt x="1366" y="1288"/>
                    </a:lnTo>
                    <a:lnTo>
                      <a:pt x="1366" y="1300"/>
                    </a:lnTo>
                    <a:lnTo>
                      <a:pt x="1393" y="1300"/>
                    </a:lnTo>
                    <a:lnTo>
                      <a:pt x="1393" y="1327"/>
                    </a:lnTo>
                    <a:lnTo>
                      <a:pt x="1421" y="1327"/>
                    </a:lnTo>
                    <a:lnTo>
                      <a:pt x="1421" y="1338"/>
                    </a:lnTo>
                    <a:lnTo>
                      <a:pt x="1455" y="1338"/>
                    </a:lnTo>
                    <a:lnTo>
                      <a:pt x="1455" y="1360"/>
                    </a:lnTo>
                    <a:lnTo>
                      <a:pt x="1481" y="1360"/>
                    </a:lnTo>
                    <a:lnTo>
                      <a:pt x="1481" y="1383"/>
                    </a:lnTo>
                    <a:lnTo>
                      <a:pt x="1489" y="1383"/>
                    </a:lnTo>
                    <a:lnTo>
                      <a:pt x="1489" y="1401"/>
                    </a:lnTo>
                    <a:lnTo>
                      <a:pt x="1500" y="1401"/>
                    </a:lnTo>
                    <a:lnTo>
                      <a:pt x="1500" y="1417"/>
                    </a:lnTo>
                    <a:lnTo>
                      <a:pt x="1534" y="1417"/>
                    </a:lnTo>
                    <a:lnTo>
                      <a:pt x="1534" y="1429"/>
                    </a:lnTo>
                    <a:lnTo>
                      <a:pt x="1582" y="1429"/>
                    </a:lnTo>
                    <a:lnTo>
                      <a:pt x="1582" y="1442"/>
                    </a:lnTo>
                    <a:lnTo>
                      <a:pt x="1617" y="1442"/>
                    </a:lnTo>
                    <a:lnTo>
                      <a:pt x="1617" y="1472"/>
                    </a:lnTo>
                    <a:lnTo>
                      <a:pt x="1624" y="1472"/>
                    </a:lnTo>
                    <a:lnTo>
                      <a:pt x="1624" y="1488"/>
                    </a:lnTo>
                    <a:lnTo>
                      <a:pt x="1649" y="1488"/>
                    </a:lnTo>
                    <a:lnTo>
                      <a:pt x="1649" y="1498"/>
                    </a:lnTo>
                    <a:lnTo>
                      <a:pt x="1673" y="1498"/>
                    </a:lnTo>
                    <a:lnTo>
                      <a:pt x="1673" y="1506"/>
                    </a:lnTo>
                    <a:lnTo>
                      <a:pt x="1699" y="1506"/>
                    </a:lnTo>
                    <a:lnTo>
                      <a:pt x="1699" y="1539"/>
                    </a:lnTo>
                    <a:lnTo>
                      <a:pt x="1781" y="1539"/>
                    </a:lnTo>
                    <a:lnTo>
                      <a:pt x="1781" y="1552"/>
                    </a:lnTo>
                    <a:lnTo>
                      <a:pt x="1810" y="1552"/>
                    </a:lnTo>
                    <a:lnTo>
                      <a:pt x="1810" y="1565"/>
                    </a:lnTo>
                    <a:lnTo>
                      <a:pt x="1835" y="1565"/>
                    </a:lnTo>
                    <a:lnTo>
                      <a:pt x="1835" y="1596"/>
                    </a:lnTo>
                    <a:lnTo>
                      <a:pt x="1875" y="1596"/>
                    </a:lnTo>
                    <a:lnTo>
                      <a:pt x="1875" y="1630"/>
                    </a:lnTo>
                    <a:lnTo>
                      <a:pt x="1918" y="1630"/>
                    </a:lnTo>
                    <a:lnTo>
                      <a:pt x="1918" y="1643"/>
                    </a:lnTo>
                    <a:lnTo>
                      <a:pt x="1944" y="1643"/>
                    </a:lnTo>
                    <a:lnTo>
                      <a:pt x="1944" y="1675"/>
                    </a:lnTo>
                    <a:lnTo>
                      <a:pt x="1971" y="1675"/>
                    </a:lnTo>
                    <a:lnTo>
                      <a:pt x="1971" y="1686"/>
                    </a:lnTo>
                    <a:lnTo>
                      <a:pt x="2009" y="1686"/>
                    </a:lnTo>
                    <a:lnTo>
                      <a:pt x="2009" y="1719"/>
                    </a:lnTo>
                    <a:lnTo>
                      <a:pt x="2015" y="1719"/>
                    </a:lnTo>
                    <a:lnTo>
                      <a:pt x="2015" y="1737"/>
                    </a:lnTo>
                    <a:lnTo>
                      <a:pt x="2047" y="1737"/>
                    </a:lnTo>
                    <a:lnTo>
                      <a:pt x="2047" y="1751"/>
                    </a:lnTo>
                    <a:lnTo>
                      <a:pt x="2167" y="1751"/>
                    </a:lnTo>
                    <a:lnTo>
                      <a:pt x="2167" y="1784"/>
                    </a:lnTo>
                    <a:lnTo>
                      <a:pt x="2193" y="1784"/>
                    </a:lnTo>
                    <a:lnTo>
                      <a:pt x="2193" y="1818"/>
                    </a:lnTo>
                    <a:lnTo>
                      <a:pt x="2205" y="1818"/>
                    </a:lnTo>
                    <a:lnTo>
                      <a:pt x="2205" y="1831"/>
                    </a:lnTo>
                    <a:lnTo>
                      <a:pt x="2238" y="1831"/>
                    </a:lnTo>
                    <a:lnTo>
                      <a:pt x="2238" y="1845"/>
                    </a:lnTo>
                    <a:lnTo>
                      <a:pt x="2253" y="1845"/>
                    </a:lnTo>
                    <a:lnTo>
                      <a:pt x="2253" y="1862"/>
                    </a:lnTo>
                    <a:lnTo>
                      <a:pt x="2303" y="1862"/>
                    </a:lnTo>
                    <a:lnTo>
                      <a:pt x="2303" y="1921"/>
                    </a:lnTo>
                    <a:lnTo>
                      <a:pt x="2555" y="1921"/>
                    </a:lnTo>
                    <a:lnTo>
                      <a:pt x="2555" y="1938"/>
                    </a:lnTo>
                    <a:lnTo>
                      <a:pt x="2573" y="1938"/>
                    </a:lnTo>
                    <a:lnTo>
                      <a:pt x="2573" y="1960"/>
                    </a:lnTo>
                    <a:lnTo>
                      <a:pt x="2694" y="1960"/>
                    </a:lnTo>
                    <a:lnTo>
                      <a:pt x="2694" y="1980"/>
                    </a:lnTo>
                    <a:lnTo>
                      <a:pt x="2766" y="1980"/>
                    </a:lnTo>
                    <a:lnTo>
                      <a:pt x="2766" y="1995"/>
                    </a:lnTo>
                    <a:lnTo>
                      <a:pt x="2842" y="1995"/>
                    </a:lnTo>
                    <a:lnTo>
                      <a:pt x="2842" y="2019"/>
                    </a:lnTo>
                    <a:lnTo>
                      <a:pt x="2918" y="2019"/>
                    </a:lnTo>
                    <a:lnTo>
                      <a:pt x="2918" y="2046"/>
                    </a:lnTo>
                    <a:lnTo>
                      <a:pt x="2974" y="2046"/>
                    </a:lnTo>
                    <a:lnTo>
                      <a:pt x="2974" y="2072"/>
                    </a:lnTo>
                    <a:lnTo>
                      <a:pt x="3002" y="2072"/>
                    </a:lnTo>
                    <a:lnTo>
                      <a:pt x="3002" y="2091"/>
                    </a:lnTo>
                    <a:lnTo>
                      <a:pt x="3051" y="2091"/>
                    </a:lnTo>
                    <a:lnTo>
                      <a:pt x="3051" y="2115"/>
                    </a:lnTo>
                    <a:lnTo>
                      <a:pt x="3058" y="2115"/>
                    </a:lnTo>
                    <a:lnTo>
                      <a:pt x="3058" y="2137"/>
                    </a:lnTo>
                    <a:lnTo>
                      <a:pt x="3095" y="2137"/>
                    </a:lnTo>
                    <a:lnTo>
                      <a:pt x="3095" y="2159"/>
                    </a:lnTo>
                    <a:lnTo>
                      <a:pt x="3128" y="2159"/>
                    </a:lnTo>
                    <a:lnTo>
                      <a:pt x="3128" y="2187"/>
                    </a:lnTo>
                    <a:lnTo>
                      <a:pt x="3157" y="2187"/>
                    </a:lnTo>
                    <a:lnTo>
                      <a:pt x="3157" y="2208"/>
                    </a:lnTo>
                    <a:lnTo>
                      <a:pt x="3183" y="2208"/>
                    </a:lnTo>
                    <a:lnTo>
                      <a:pt x="3183" y="2229"/>
                    </a:lnTo>
                    <a:lnTo>
                      <a:pt x="3271" y="2229"/>
                    </a:lnTo>
                    <a:lnTo>
                      <a:pt x="3271" y="2256"/>
                    </a:lnTo>
                    <a:lnTo>
                      <a:pt x="3329" y="2256"/>
                    </a:lnTo>
                    <a:lnTo>
                      <a:pt x="3329" y="2283"/>
                    </a:lnTo>
                    <a:lnTo>
                      <a:pt x="3414" y="2283"/>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32" name="Freeform 163">
                <a:extLst>
                  <a:ext uri="{FF2B5EF4-FFF2-40B4-BE49-F238E27FC236}">
                    <a16:creationId xmlns:a16="http://schemas.microsoft.com/office/drawing/2014/main" id="{3B8CF37F-573B-DC8D-D564-C985A3FC34E8}"/>
                  </a:ext>
                </a:extLst>
              </p:cNvPr>
              <p:cNvSpPr>
                <a:spLocks/>
              </p:cNvSpPr>
              <p:nvPr/>
            </p:nvSpPr>
            <p:spPr bwMode="auto">
              <a:xfrm>
                <a:off x="3863" y="2075"/>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633" name="Freeform 145">
                <a:extLst>
                  <a:ext uri="{FF2B5EF4-FFF2-40B4-BE49-F238E27FC236}">
                    <a16:creationId xmlns:a16="http://schemas.microsoft.com/office/drawing/2014/main" id="{B7ED7E51-CD7B-F689-5D67-C0BB28C7E93A}"/>
                  </a:ext>
                </a:extLst>
              </p:cNvPr>
              <p:cNvSpPr>
                <a:spLocks/>
              </p:cNvSpPr>
              <p:nvPr/>
            </p:nvSpPr>
            <p:spPr bwMode="auto">
              <a:xfrm>
                <a:off x="4070" y="22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sp>
          <p:nvSpPr>
            <p:cNvPr id="1508" name="Freeform 696">
              <a:extLst>
                <a:ext uri="{FF2B5EF4-FFF2-40B4-BE49-F238E27FC236}">
                  <a16:creationId xmlns:a16="http://schemas.microsoft.com/office/drawing/2014/main" id="{9808245F-8A0C-2352-3F6F-572C62884F94}"/>
                </a:ext>
              </a:extLst>
            </p:cNvPr>
            <p:cNvSpPr/>
            <p:nvPr/>
          </p:nvSpPr>
          <p:spPr>
            <a:xfrm>
              <a:off x="8905875" y="4156075"/>
              <a:ext cx="758825" cy="149225"/>
            </a:xfrm>
            <a:custGeom>
              <a:avLst/>
              <a:gdLst>
                <a:gd name="connsiteX0" fmla="*/ 0 w 758825"/>
                <a:gd name="connsiteY0" fmla="*/ 0 h 149225"/>
                <a:gd name="connsiteX1" fmla="*/ 53975 w 758825"/>
                <a:gd name="connsiteY1" fmla="*/ 0 h 149225"/>
                <a:gd name="connsiteX2" fmla="*/ 53975 w 758825"/>
                <a:gd name="connsiteY2" fmla="*/ 34925 h 149225"/>
                <a:gd name="connsiteX3" fmla="*/ 82550 w 758825"/>
                <a:gd name="connsiteY3" fmla="*/ 34925 h 149225"/>
                <a:gd name="connsiteX4" fmla="*/ 82550 w 758825"/>
                <a:gd name="connsiteY4" fmla="*/ 73025 h 149225"/>
                <a:gd name="connsiteX5" fmla="*/ 158750 w 758825"/>
                <a:gd name="connsiteY5" fmla="*/ 73025 h 149225"/>
                <a:gd name="connsiteX6" fmla="*/ 158750 w 758825"/>
                <a:gd name="connsiteY6" fmla="*/ 104775 h 149225"/>
                <a:gd name="connsiteX7" fmla="*/ 254000 w 758825"/>
                <a:gd name="connsiteY7" fmla="*/ 104775 h 149225"/>
                <a:gd name="connsiteX8" fmla="*/ 254000 w 758825"/>
                <a:gd name="connsiteY8" fmla="*/ 149225 h 149225"/>
                <a:gd name="connsiteX9" fmla="*/ 758825 w 758825"/>
                <a:gd name="connsiteY9" fmla="*/ 149225 h 14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8825" h="149225">
                  <a:moveTo>
                    <a:pt x="0" y="0"/>
                  </a:moveTo>
                  <a:lnTo>
                    <a:pt x="53975" y="0"/>
                  </a:lnTo>
                  <a:lnTo>
                    <a:pt x="53975" y="34925"/>
                  </a:lnTo>
                  <a:lnTo>
                    <a:pt x="82550" y="34925"/>
                  </a:lnTo>
                  <a:lnTo>
                    <a:pt x="82550" y="73025"/>
                  </a:lnTo>
                  <a:lnTo>
                    <a:pt x="158750" y="73025"/>
                  </a:lnTo>
                  <a:lnTo>
                    <a:pt x="158750" y="104775"/>
                  </a:lnTo>
                  <a:lnTo>
                    <a:pt x="254000" y="104775"/>
                  </a:lnTo>
                  <a:lnTo>
                    <a:pt x="254000" y="149225"/>
                  </a:lnTo>
                  <a:lnTo>
                    <a:pt x="758825" y="149225"/>
                  </a:lnTo>
                </a:path>
              </a:pathLst>
            </a:custGeom>
            <a:noFill/>
            <a:ln w="28575" cap="flat" cmpd="sng" algn="ctr">
              <a:solidFill>
                <a:schemeClr val="accen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grpSp>
          <p:nvGrpSpPr>
            <p:cNvPr id="1509" name="Group 1508">
              <a:extLst>
                <a:ext uri="{FF2B5EF4-FFF2-40B4-BE49-F238E27FC236}">
                  <a16:creationId xmlns:a16="http://schemas.microsoft.com/office/drawing/2014/main" id="{4A023113-B7AD-DFCC-FF7D-5EC19BA4C0F4}"/>
                </a:ext>
              </a:extLst>
            </p:cNvPr>
            <p:cNvGrpSpPr/>
            <p:nvPr/>
          </p:nvGrpSpPr>
          <p:grpSpPr>
            <a:xfrm>
              <a:off x="8901368" y="4127481"/>
              <a:ext cx="41109" cy="60325"/>
              <a:chOff x="8888780" y="4225926"/>
              <a:chExt cx="41109" cy="60325"/>
            </a:xfrm>
          </p:grpSpPr>
          <p:sp>
            <p:nvSpPr>
              <p:cNvPr id="1537" name="Freeform 105">
                <a:extLst>
                  <a:ext uri="{FF2B5EF4-FFF2-40B4-BE49-F238E27FC236}">
                    <a16:creationId xmlns:a16="http://schemas.microsoft.com/office/drawing/2014/main" id="{2F8B8F75-5E8C-2C6A-E1B4-50BC54CD22D5}"/>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38" name="Freeform 106">
                <a:extLst>
                  <a:ext uri="{FF2B5EF4-FFF2-40B4-BE49-F238E27FC236}">
                    <a16:creationId xmlns:a16="http://schemas.microsoft.com/office/drawing/2014/main" id="{B51E0FFE-B639-724E-F6E9-1ADA4AC5966A}"/>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0" name="Group 1509">
              <a:extLst>
                <a:ext uri="{FF2B5EF4-FFF2-40B4-BE49-F238E27FC236}">
                  <a16:creationId xmlns:a16="http://schemas.microsoft.com/office/drawing/2014/main" id="{9EA6A9CF-D2FF-4BFC-FE4F-03B330AB1D37}"/>
                </a:ext>
              </a:extLst>
            </p:cNvPr>
            <p:cNvGrpSpPr/>
            <p:nvPr/>
          </p:nvGrpSpPr>
          <p:grpSpPr>
            <a:xfrm>
              <a:off x="9091868" y="4232256"/>
              <a:ext cx="41109" cy="60325"/>
              <a:chOff x="8888780" y="4225926"/>
              <a:chExt cx="41109" cy="60325"/>
            </a:xfrm>
          </p:grpSpPr>
          <p:sp>
            <p:nvSpPr>
              <p:cNvPr id="1535" name="Freeform 105">
                <a:extLst>
                  <a:ext uri="{FF2B5EF4-FFF2-40B4-BE49-F238E27FC236}">
                    <a16:creationId xmlns:a16="http://schemas.microsoft.com/office/drawing/2014/main" id="{3F6389C5-FC73-A7E3-3373-2DA4D51B403F}"/>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36" name="Freeform 106">
                <a:extLst>
                  <a:ext uri="{FF2B5EF4-FFF2-40B4-BE49-F238E27FC236}">
                    <a16:creationId xmlns:a16="http://schemas.microsoft.com/office/drawing/2014/main" id="{81DD8FE6-3C57-13AE-1CC4-0D4211B10E6E}"/>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1" name="Group 1510">
              <a:extLst>
                <a:ext uri="{FF2B5EF4-FFF2-40B4-BE49-F238E27FC236}">
                  <a16:creationId xmlns:a16="http://schemas.microsoft.com/office/drawing/2014/main" id="{C28686C9-419A-AA08-F843-3C3531B6C0C2}"/>
                </a:ext>
              </a:extLst>
            </p:cNvPr>
            <p:cNvGrpSpPr/>
            <p:nvPr/>
          </p:nvGrpSpPr>
          <p:grpSpPr>
            <a:xfrm>
              <a:off x="9139493" y="4232256"/>
              <a:ext cx="41109" cy="60325"/>
              <a:chOff x="8888780" y="4225926"/>
              <a:chExt cx="41109" cy="60325"/>
            </a:xfrm>
          </p:grpSpPr>
          <p:sp>
            <p:nvSpPr>
              <p:cNvPr id="1533" name="Freeform 105">
                <a:extLst>
                  <a:ext uri="{FF2B5EF4-FFF2-40B4-BE49-F238E27FC236}">
                    <a16:creationId xmlns:a16="http://schemas.microsoft.com/office/drawing/2014/main" id="{93B8EC91-7299-3876-4CF8-665544C32517}"/>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34" name="Freeform 106">
                <a:extLst>
                  <a:ext uri="{FF2B5EF4-FFF2-40B4-BE49-F238E27FC236}">
                    <a16:creationId xmlns:a16="http://schemas.microsoft.com/office/drawing/2014/main" id="{5CDEA3CB-50CE-C156-FC50-E67D4A48EA8A}"/>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2" name="Group 1511">
              <a:extLst>
                <a:ext uri="{FF2B5EF4-FFF2-40B4-BE49-F238E27FC236}">
                  <a16:creationId xmlns:a16="http://schemas.microsoft.com/office/drawing/2014/main" id="{19228840-71AE-627C-8726-20BCD620AFAD}"/>
                </a:ext>
              </a:extLst>
            </p:cNvPr>
            <p:cNvGrpSpPr/>
            <p:nvPr/>
          </p:nvGrpSpPr>
          <p:grpSpPr>
            <a:xfrm>
              <a:off x="9158543" y="4276706"/>
              <a:ext cx="41109" cy="60325"/>
              <a:chOff x="8888780" y="4225926"/>
              <a:chExt cx="41109" cy="60325"/>
            </a:xfrm>
          </p:grpSpPr>
          <p:sp>
            <p:nvSpPr>
              <p:cNvPr id="1531" name="Freeform 105">
                <a:extLst>
                  <a:ext uri="{FF2B5EF4-FFF2-40B4-BE49-F238E27FC236}">
                    <a16:creationId xmlns:a16="http://schemas.microsoft.com/office/drawing/2014/main" id="{5E9B5CFB-D7A9-7A92-9099-6388DF2E453D}"/>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32" name="Freeform 106">
                <a:extLst>
                  <a:ext uri="{FF2B5EF4-FFF2-40B4-BE49-F238E27FC236}">
                    <a16:creationId xmlns:a16="http://schemas.microsoft.com/office/drawing/2014/main" id="{31F5CE7B-5B72-F2F9-9016-946C50E5645B}"/>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3" name="Group 1512">
              <a:extLst>
                <a:ext uri="{FF2B5EF4-FFF2-40B4-BE49-F238E27FC236}">
                  <a16:creationId xmlns:a16="http://schemas.microsoft.com/office/drawing/2014/main" id="{0E010A9E-7F4B-BB3C-65F8-D51C3FEA9B71}"/>
                </a:ext>
              </a:extLst>
            </p:cNvPr>
            <p:cNvGrpSpPr/>
            <p:nvPr/>
          </p:nvGrpSpPr>
          <p:grpSpPr>
            <a:xfrm>
              <a:off x="9187118" y="4276706"/>
              <a:ext cx="41109" cy="60325"/>
              <a:chOff x="8888780" y="4225926"/>
              <a:chExt cx="41109" cy="60325"/>
            </a:xfrm>
          </p:grpSpPr>
          <p:sp>
            <p:nvSpPr>
              <p:cNvPr id="1529" name="Freeform 105">
                <a:extLst>
                  <a:ext uri="{FF2B5EF4-FFF2-40B4-BE49-F238E27FC236}">
                    <a16:creationId xmlns:a16="http://schemas.microsoft.com/office/drawing/2014/main" id="{AE94CECD-DA57-0FEB-F7BB-48F25CED90F6}"/>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30" name="Freeform 106">
                <a:extLst>
                  <a:ext uri="{FF2B5EF4-FFF2-40B4-BE49-F238E27FC236}">
                    <a16:creationId xmlns:a16="http://schemas.microsoft.com/office/drawing/2014/main" id="{68A113E9-ED3E-35D4-A3C1-4B72D465D9DD}"/>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4" name="Group 1513">
              <a:extLst>
                <a:ext uri="{FF2B5EF4-FFF2-40B4-BE49-F238E27FC236}">
                  <a16:creationId xmlns:a16="http://schemas.microsoft.com/office/drawing/2014/main" id="{A449AA1E-D4D8-7EC0-DD8C-336E4F0BD562}"/>
                </a:ext>
              </a:extLst>
            </p:cNvPr>
            <p:cNvGrpSpPr/>
            <p:nvPr/>
          </p:nvGrpSpPr>
          <p:grpSpPr>
            <a:xfrm>
              <a:off x="9279193" y="4276706"/>
              <a:ext cx="41109" cy="60325"/>
              <a:chOff x="8888780" y="4225926"/>
              <a:chExt cx="41109" cy="60325"/>
            </a:xfrm>
          </p:grpSpPr>
          <p:sp>
            <p:nvSpPr>
              <p:cNvPr id="1527" name="Freeform 105">
                <a:extLst>
                  <a:ext uri="{FF2B5EF4-FFF2-40B4-BE49-F238E27FC236}">
                    <a16:creationId xmlns:a16="http://schemas.microsoft.com/office/drawing/2014/main" id="{54BC7980-2F16-781F-04BB-034041514924}"/>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28" name="Freeform 106">
                <a:extLst>
                  <a:ext uri="{FF2B5EF4-FFF2-40B4-BE49-F238E27FC236}">
                    <a16:creationId xmlns:a16="http://schemas.microsoft.com/office/drawing/2014/main" id="{325FFBC0-3B92-B2D9-2780-C5A4049C2E76}"/>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5" name="Group 1514">
              <a:extLst>
                <a:ext uri="{FF2B5EF4-FFF2-40B4-BE49-F238E27FC236}">
                  <a16:creationId xmlns:a16="http://schemas.microsoft.com/office/drawing/2014/main" id="{8FCF1838-B4EC-269C-127A-AFF58DDE6D4C}"/>
                </a:ext>
              </a:extLst>
            </p:cNvPr>
            <p:cNvGrpSpPr/>
            <p:nvPr/>
          </p:nvGrpSpPr>
          <p:grpSpPr>
            <a:xfrm>
              <a:off x="9329993" y="4276706"/>
              <a:ext cx="41109" cy="60325"/>
              <a:chOff x="8888780" y="4225926"/>
              <a:chExt cx="41109" cy="60325"/>
            </a:xfrm>
          </p:grpSpPr>
          <p:sp>
            <p:nvSpPr>
              <p:cNvPr id="1525" name="Freeform 105">
                <a:extLst>
                  <a:ext uri="{FF2B5EF4-FFF2-40B4-BE49-F238E27FC236}">
                    <a16:creationId xmlns:a16="http://schemas.microsoft.com/office/drawing/2014/main" id="{31F88C74-06FF-422A-6B7B-C014B44296F9}"/>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26" name="Freeform 106">
                <a:extLst>
                  <a:ext uri="{FF2B5EF4-FFF2-40B4-BE49-F238E27FC236}">
                    <a16:creationId xmlns:a16="http://schemas.microsoft.com/office/drawing/2014/main" id="{B5EBFC47-1778-0E91-4AE0-74545EFD9FAD}"/>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6" name="Group 1515">
              <a:extLst>
                <a:ext uri="{FF2B5EF4-FFF2-40B4-BE49-F238E27FC236}">
                  <a16:creationId xmlns:a16="http://schemas.microsoft.com/office/drawing/2014/main" id="{09F24C35-BC6C-3D66-99D9-73F1296569FD}"/>
                </a:ext>
              </a:extLst>
            </p:cNvPr>
            <p:cNvGrpSpPr/>
            <p:nvPr/>
          </p:nvGrpSpPr>
          <p:grpSpPr>
            <a:xfrm>
              <a:off x="9355393" y="4276706"/>
              <a:ext cx="41109" cy="60325"/>
              <a:chOff x="8888780" y="4225926"/>
              <a:chExt cx="41109" cy="60325"/>
            </a:xfrm>
          </p:grpSpPr>
          <p:sp>
            <p:nvSpPr>
              <p:cNvPr id="1523" name="Freeform 105">
                <a:extLst>
                  <a:ext uri="{FF2B5EF4-FFF2-40B4-BE49-F238E27FC236}">
                    <a16:creationId xmlns:a16="http://schemas.microsoft.com/office/drawing/2014/main" id="{EFB711FD-7834-9785-70A1-764962B15412}"/>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24" name="Freeform 106">
                <a:extLst>
                  <a:ext uri="{FF2B5EF4-FFF2-40B4-BE49-F238E27FC236}">
                    <a16:creationId xmlns:a16="http://schemas.microsoft.com/office/drawing/2014/main" id="{2006636A-C011-6032-DBBC-32D85AAB0712}"/>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7" name="Group 1516">
              <a:extLst>
                <a:ext uri="{FF2B5EF4-FFF2-40B4-BE49-F238E27FC236}">
                  <a16:creationId xmlns:a16="http://schemas.microsoft.com/office/drawing/2014/main" id="{28940ABA-C2B9-639E-A952-03C688E46E30}"/>
                </a:ext>
              </a:extLst>
            </p:cNvPr>
            <p:cNvGrpSpPr/>
            <p:nvPr/>
          </p:nvGrpSpPr>
          <p:grpSpPr>
            <a:xfrm>
              <a:off x="9368093" y="4276706"/>
              <a:ext cx="41109" cy="60325"/>
              <a:chOff x="8888780" y="4225926"/>
              <a:chExt cx="41109" cy="60325"/>
            </a:xfrm>
          </p:grpSpPr>
          <p:sp>
            <p:nvSpPr>
              <p:cNvPr id="1521" name="Freeform 105">
                <a:extLst>
                  <a:ext uri="{FF2B5EF4-FFF2-40B4-BE49-F238E27FC236}">
                    <a16:creationId xmlns:a16="http://schemas.microsoft.com/office/drawing/2014/main" id="{E5B71BE0-FA7A-2BD7-7C14-D6BF9E55BB81}"/>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22" name="Freeform 106">
                <a:extLst>
                  <a:ext uri="{FF2B5EF4-FFF2-40B4-BE49-F238E27FC236}">
                    <a16:creationId xmlns:a16="http://schemas.microsoft.com/office/drawing/2014/main" id="{95CE090A-4BD7-C147-C7F5-E9B05DE870E6}"/>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nvGrpSpPr>
            <p:cNvPr id="1518" name="Group 1517">
              <a:extLst>
                <a:ext uri="{FF2B5EF4-FFF2-40B4-BE49-F238E27FC236}">
                  <a16:creationId xmlns:a16="http://schemas.microsoft.com/office/drawing/2014/main" id="{DA4D44A9-B29E-6747-5DCE-7DC512722866}"/>
                </a:ext>
              </a:extLst>
            </p:cNvPr>
            <p:cNvGrpSpPr/>
            <p:nvPr/>
          </p:nvGrpSpPr>
          <p:grpSpPr>
            <a:xfrm>
              <a:off x="9644318" y="4276706"/>
              <a:ext cx="41109" cy="60325"/>
              <a:chOff x="8888780" y="4225926"/>
              <a:chExt cx="41109" cy="60325"/>
            </a:xfrm>
          </p:grpSpPr>
          <p:sp>
            <p:nvSpPr>
              <p:cNvPr id="1519" name="Freeform 105">
                <a:extLst>
                  <a:ext uri="{FF2B5EF4-FFF2-40B4-BE49-F238E27FC236}">
                    <a16:creationId xmlns:a16="http://schemas.microsoft.com/office/drawing/2014/main" id="{45D2739E-1020-CE65-CC09-53B904BF75D2}"/>
                  </a:ext>
                </a:extLst>
              </p:cNvPr>
              <p:cNvSpPr>
                <a:spLocks/>
              </p:cNvSpPr>
              <p:nvPr/>
            </p:nvSpPr>
            <p:spPr bwMode="auto">
              <a:xfrm>
                <a:off x="8909890" y="4225926"/>
                <a:ext cx="0" cy="60325"/>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sp>
            <p:nvSpPr>
              <p:cNvPr id="1520" name="Freeform 106">
                <a:extLst>
                  <a:ext uri="{FF2B5EF4-FFF2-40B4-BE49-F238E27FC236}">
                    <a16:creationId xmlns:a16="http://schemas.microsoft.com/office/drawing/2014/main" id="{2293CF7C-7ECE-7E43-1E9A-0AEFD048A96D}"/>
                  </a:ext>
                </a:extLst>
              </p:cNvPr>
              <p:cNvSpPr>
                <a:spLocks/>
              </p:cNvSpPr>
              <p:nvPr/>
            </p:nvSpPr>
            <p:spPr bwMode="auto">
              <a:xfrm>
                <a:off x="8888780" y="4256088"/>
                <a:ext cx="41109"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000000"/>
                  </a:solidFill>
                  <a:effectLst/>
                  <a:uLnTx/>
                  <a:uFillTx/>
                  <a:latin typeface="Calibri (body)"/>
                </a:endParaRPr>
              </a:p>
            </p:txBody>
          </p:sp>
        </p:grpSp>
      </p:grpSp>
    </p:spTree>
    <p:extLst>
      <p:ext uri="{BB962C8B-B14F-4D97-AF65-F5344CB8AC3E}">
        <p14:creationId xmlns:p14="http://schemas.microsoft.com/office/powerpoint/2010/main" val="152186864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CF304-959D-5254-9C5F-C6C637EC4991}"/>
              </a:ext>
            </a:extLst>
          </p:cNvPr>
          <p:cNvSpPr>
            <a:spLocks noGrp="1"/>
          </p:cNvSpPr>
          <p:nvPr>
            <p:ph type="title"/>
          </p:nvPr>
        </p:nvSpPr>
        <p:spPr>
          <a:xfrm>
            <a:off x="609759" y="238127"/>
            <a:ext cx="11271654" cy="1103313"/>
          </a:xfrm>
        </p:spPr>
        <p:txBody>
          <a:bodyPr/>
          <a:lstStyle/>
          <a:p>
            <a:r>
              <a:rPr lang="en-US" dirty="0">
                <a:latin typeface="Calibri (body)"/>
              </a:rPr>
              <a:t>ARIEL4 Final Results: PFS2 Subgroups by Platinum Status</a:t>
            </a:r>
            <a:r>
              <a:rPr lang="en-GB" dirty="0">
                <a:latin typeface="Calibri (body)"/>
              </a:rPr>
              <a:t> 	</a:t>
            </a:r>
            <a:endParaRPr lang="en-US" dirty="0">
              <a:latin typeface="Calibri (body)"/>
            </a:endParaRPr>
          </a:p>
        </p:txBody>
      </p:sp>
      <p:sp>
        <p:nvSpPr>
          <p:cNvPr id="4" name="Text Box 15">
            <a:extLst>
              <a:ext uri="{FF2B5EF4-FFF2-40B4-BE49-F238E27FC236}">
                <a16:creationId xmlns:a16="http://schemas.microsoft.com/office/drawing/2014/main" id="{0B0382F4-1EB0-89A5-A7BE-5E962EE8047B}"/>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body)"/>
              </a:rPr>
              <a:t>Oza. ESMO 2022. Abstr 518O. Reproduced with permission.</a:t>
            </a:r>
            <a:endParaRPr lang="en-US" altLang="en-US" sz="1200" b="0" dirty="0">
              <a:solidFill>
                <a:schemeClr val="bg2"/>
              </a:solidFill>
              <a:latin typeface="Calibri (body)"/>
            </a:endParaRPr>
          </a:p>
        </p:txBody>
      </p:sp>
      <p:grpSp>
        <p:nvGrpSpPr>
          <p:cNvPr id="5" name="Group 4">
            <a:extLst>
              <a:ext uri="{FF2B5EF4-FFF2-40B4-BE49-F238E27FC236}">
                <a16:creationId xmlns:a16="http://schemas.microsoft.com/office/drawing/2014/main" id="{905C2A43-1D9F-C257-54EB-D599ABE064C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C15C320-B115-29F6-F3E0-B2D4C013C27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902A16AD-C45F-C1E2-1C1C-EADA59860A8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body)"/>
                </a:rPr>
                <a:t>Slide credit: </a:t>
              </a:r>
              <a:r>
                <a:rPr lang="en-US" altLang="en-US" sz="1400" b="0" dirty="0">
                  <a:solidFill>
                    <a:schemeClr val="bg2"/>
                  </a:solidFill>
                  <a:latin typeface="Calibri (body)"/>
                  <a:hlinkClick r:id="rId4"/>
                </a:rPr>
                <a:t>clinicaloptions.com</a:t>
              </a:r>
              <a:endParaRPr lang="en-US" altLang="en-US" sz="1400" b="0" dirty="0">
                <a:solidFill>
                  <a:schemeClr val="bg2"/>
                </a:solidFill>
                <a:latin typeface="Calibri (body)"/>
              </a:endParaRPr>
            </a:p>
          </p:txBody>
        </p:sp>
      </p:grpSp>
      <p:grpSp>
        <p:nvGrpSpPr>
          <p:cNvPr id="824" name="Group 823">
            <a:extLst>
              <a:ext uri="{FF2B5EF4-FFF2-40B4-BE49-F238E27FC236}">
                <a16:creationId xmlns:a16="http://schemas.microsoft.com/office/drawing/2014/main" id="{E50AC255-314B-53EB-CD38-6B1C0C2860A8}"/>
              </a:ext>
            </a:extLst>
          </p:cNvPr>
          <p:cNvGrpSpPr/>
          <p:nvPr/>
        </p:nvGrpSpPr>
        <p:grpSpPr>
          <a:xfrm>
            <a:off x="4086514" y="5073796"/>
            <a:ext cx="3800817" cy="362785"/>
            <a:chOff x="4086514" y="4984588"/>
            <a:chExt cx="3800817" cy="362785"/>
          </a:xfrm>
        </p:grpSpPr>
        <p:sp>
          <p:nvSpPr>
            <p:cNvPr id="825" name="TextBox 824">
              <a:extLst>
                <a:ext uri="{FF2B5EF4-FFF2-40B4-BE49-F238E27FC236}">
                  <a16:creationId xmlns:a16="http://schemas.microsoft.com/office/drawing/2014/main" id="{901E4077-3005-6D03-36BB-71CB0FB71B58}"/>
                </a:ext>
              </a:extLst>
            </p:cNvPr>
            <p:cNvSpPr txBox="1"/>
            <p:nvPr/>
          </p:nvSpPr>
          <p:spPr>
            <a:xfrm>
              <a:off x="4579979"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65 (0)</a:t>
              </a:r>
            </a:p>
          </p:txBody>
        </p:sp>
        <p:sp>
          <p:nvSpPr>
            <p:cNvPr id="826" name="TextBox 825">
              <a:extLst>
                <a:ext uri="{FF2B5EF4-FFF2-40B4-BE49-F238E27FC236}">
                  <a16:creationId xmlns:a16="http://schemas.microsoft.com/office/drawing/2014/main" id="{69936FC5-D0DF-B54C-195E-284D3340B327}"/>
                </a:ext>
              </a:extLst>
            </p:cNvPr>
            <p:cNvSpPr txBox="1"/>
            <p:nvPr/>
          </p:nvSpPr>
          <p:spPr>
            <a:xfrm>
              <a:off x="4817917"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55 (10)</a:t>
              </a:r>
            </a:p>
          </p:txBody>
        </p:sp>
        <p:sp>
          <p:nvSpPr>
            <p:cNvPr id="827" name="TextBox 826">
              <a:extLst>
                <a:ext uri="{FF2B5EF4-FFF2-40B4-BE49-F238E27FC236}">
                  <a16:creationId xmlns:a16="http://schemas.microsoft.com/office/drawing/2014/main" id="{F426CDAE-8164-E9D5-D9F6-E6964C548458}"/>
                </a:ext>
              </a:extLst>
            </p:cNvPr>
            <p:cNvSpPr txBox="1"/>
            <p:nvPr/>
          </p:nvSpPr>
          <p:spPr>
            <a:xfrm>
              <a:off x="508144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47 (18)</a:t>
              </a:r>
            </a:p>
          </p:txBody>
        </p:sp>
        <p:sp>
          <p:nvSpPr>
            <p:cNvPr id="828" name="TextBox 827">
              <a:extLst>
                <a:ext uri="{FF2B5EF4-FFF2-40B4-BE49-F238E27FC236}">
                  <a16:creationId xmlns:a16="http://schemas.microsoft.com/office/drawing/2014/main" id="{C9FAC332-0795-2DE1-55BC-EFFDFA7A9C1E}"/>
                </a:ext>
              </a:extLst>
            </p:cNvPr>
            <p:cNvSpPr txBox="1"/>
            <p:nvPr/>
          </p:nvSpPr>
          <p:spPr>
            <a:xfrm>
              <a:off x="533861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34 (30)</a:t>
              </a:r>
            </a:p>
          </p:txBody>
        </p:sp>
        <p:sp>
          <p:nvSpPr>
            <p:cNvPr id="829" name="TextBox 828">
              <a:extLst>
                <a:ext uri="{FF2B5EF4-FFF2-40B4-BE49-F238E27FC236}">
                  <a16:creationId xmlns:a16="http://schemas.microsoft.com/office/drawing/2014/main" id="{577EE0A2-0493-6496-132E-F73D1B543946}"/>
                </a:ext>
              </a:extLst>
            </p:cNvPr>
            <p:cNvSpPr txBox="1"/>
            <p:nvPr/>
          </p:nvSpPr>
          <p:spPr>
            <a:xfrm>
              <a:off x="560531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25 (38)</a:t>
              </a:r>
            </a:p>
          </p:txBody>
        </p:sp>
        <p:sp>
          <p:nvSpPr>
            <p:cNvPr id="830" name="TextBox 829">
              <a:extLst>
                <a:ext uri="{FF2B5EF4-FFF2-40B4-BE49-F238E27FC236}">
                  <a16:creationId xmlns:a16="http://schemas.microsoft.com/office/drawing/2014/main" id="{D0770779-C3C6-3199-B1A0-2291FECE26EE}"/>
                </a:ext>
              </a:extLst>
            </p:cNvPr>
            <p:cNvSpPr txBox="1"/>
            <p:nvPr/>
          </p:nvSpPr>
          <p:spPr>
            <a:xfrm>
              <a:off x="5862492"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18 (43)</a:t>
              </a:r>
            </a:p>
          </p:txBody>
        </p:sp>
        <p:sp>
          <p:nvSpPr>
            <p:cNvPr id="831" name="TextBox 830">
              <a:extLst>
                <a:ext uri="{FF2B5EF4-FFF2-40B4-BE49-F238E27FC236}">
                  <a16:creationId xmlns:a16="http://schemas.microsoft.com/office/drawing/2014/main" id="{8B0600DD-133F-707A-BE3C-33BF27A1D88A}"/>
                </a:ext>
              </a:extLst>
            </p:cNvPr>
            <p:cNvSpPr txBox="1"/>
            <p:nvPr/>
          </p:nvSpPr>
          <p:spPr>
            <a:xfrm>
              <a:off x="612601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12 (44)</a:t>
              </a:r>
            </a:p>
          </p:txBody>
        </p:sp>
        <p:sp>
          <p:nvSpPr>
            <p:cNvPr id="832" name="TextBox 831">
              <a:extLst>
                <a:ext uri="{FF2B5EF4-FFF2-40B4-BE49-F238E27FC236}">
                  <a16:creationId xmlns:a16="http://schemas.microsoft.com/office/drawing/2014/main" id="{06BAEDD6-DA47-4888-B1A2-4654FEB3BEBE}"/>
                </a:ext>
              </a:extLst>
            </p:cNvPr>
            <p:cNvSpPr txBox="1"/>
            <p:nvPr/>
          </p:nvSpPr>
          <p:spPr>
            <a:xfrm>
              <a:off x="640242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6 (48)</a:t>
              </a:r>
            </a:p>
          </p:txBody>
        </p:sp>
        <p:sp>
          <p:nvSpPr>
            <p:cNvPr id="833" name="TextBox 832">
              <a:extLst>
                <a:ext uri="{FF2B5EF4-FFF2-40B4-BE49-F238E27FC236}">
                  <a16:creationId xmlns:a16="http://schemas.microsoft.com/office/drawing/2014/main" id="{71108333-62D2-47C7-D429-E541B4094AE0}"/>
                </a:ext>
              </a:extLst>
            </p:cNvPr>
            <p:cNvSpPr txBox="1"/>
            <p:nvPr/>
          </p:nvSpPr>
          <p:spPr>
            <a:xfrm>
              <a:off x="6665953"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 (51)</a:t>
              </a:r>
            </a:p>
          </p:txBody>
        </p:sp>
        <p:sp>
          <p:nvSpPr>
            <p:cNvPr id="834" name="TextBox 833">
              <a:extLst>
                <a:ext uri="{FF2B5EF4-FFF2-40B4-BE49-F238E27FC236}">
                  <a16:creationId xmlns:a16="http://schemas.microsoft.com/office/drawing/2014/main" id="{71892564-1D4E-A3EA-5F14-50504967DDAB}"/>
                </a:ext>
              </a:extLst>
            </p:cNvPr>
            <p:cNvSpPr txBox="1"/>
            <p:nvPr/>
          </p:nvSpPr>
          <p:spPr>
            <a:xfrm>
              <a:off x="692312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 (51)</a:t>
              </a:r>
            </a:p>
          </p:txBody>
        </p:sp>
        <p:sp>
          <p:nvSpPr>
            <p:cNvPr id="835" name="TextBox 834">
              <a:extLst>
                <a:ext uri="{FF2B5EF4-FFF2-40B4-BE49-F238E27FC236}">
                  <a16:creationId xmlns:a16="http://schemas.microsoft.com/office/drawing/2014/main" id="{5BD1AB52-763F-6529-292D-820A5A144B46}"/>
                </a:ext>
              </a:extLst>
            </p:cNvPr>
            <p:cNvSpPr txBox="1"/>
            <p:nvPr/>
          </p:nvSpPr>
          <p:spPr>
            <a:xfrm>
              <a:off x="718982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 (51)</a:t>
              </a:r>
            </a:p>
          </p:txBody>
        </p:sp>
        <p:sp>
          <p:nvSpPr>
            <p:cNvPr id="836" name="TextBox 835">
              <a:extLst>
                <a:ext uri="{FF2B5EF4-FFF2-40B4-BE49-F238E27FC236}">
                  <a16:creationId xmlns:a16="http://schemas.microsoft.com/office/drawing/2014/main" id="{7317A50C-D58C-9749-A192-13D7BC607EFC}"/>
                </a:ext>
              </a:extLst>
            </p:cNvPr>
            <p:cNvSpPr txBox="1"/>
            <p:nvPr/>
          </p:nvSpPr>
          <p:spPr>
            <a:xfrm>
              <a:off x="7447002"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 (51)</a:t>
              </a:r>
            </a:p>
          </p:txBody>
        </p:sp>
        <p:sp>
          <p:nvSpPr>
            <p:cNvPr id="837" name="TextBox 836">
              <a:extLst>
                <a:ext uri="{FF2B5EF4-FFF2-40B4-BE49-F238E27FC236}">
                  <a16:creationId xmlns:a16="http://schemas.microsoft.com/office/drawing/2014/main" id="{D1670968-9E83-1B6C-6A13-569761161709}"/>
                </a:ext>
              </a:extLst>
            </p:cNvPr>
            <p:cNvSpPr txBox="1"/>
            <p:nvPr/>
          </p:nvSpPr>
          <p:spPr>
            <a:xfrm>
              <a:off x="4137314" y="5135978"/>
              <a:ext cx="312586"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1"/>
                  </a:solidFill>
                  <a:latin typeface="Calibri (body)"/>
                </a:rPr>
                <a:t>Rucaparib</a:t>
              </a:r>
            </a:p>
          </p:txBody>
        </p:sp>
        <p:sp>
          <p:nvSpPr>
            <p:cNvPr id="838" name="TextBox 837">
              <a:extLst>
                <a:ext uri="{FF2B5EF4-FFF2-40B4-BE49-F238E27FC236}">
                  <a16:creationId xmlns:a16="http://schemas.microsoft.com/office/drawing/2014/main" id="{115D62C5-62F8-8B18-C14C-150D0ABF1654}"/>
                </a:ext>
              </a:extLst>
            </p:cNvPr>
            <p:cNvSpPr txBox="1"/>
            <p:nvPr/>
          </p:nvSpPr>
          <p:spPr>
            <a:xfrm>
              <a:off x="4108066" y="4984588"/>
              <a:ext cx="740587" cy="138499"/>
            </a:xfrm>
            <a:prstGeom prst="rect">
              <a:avLst/>
            </a:prstGeom>
            <a:noFill/>
          </p:spPr>
          <p:txBody>
            <a:bodyPr wrap="none" lIns="0" tIns="0" rIns="0" bIns="0" rtlCol="0">
              <a:spAutoFit/>
            </a:bodyPr>
            <a:lstStyle/>
            <a:p>
              <a:pPr eaLnBrk="1" fontAlgn="auto" hangingPunct="1">
                <a:spcBef>
                  <a:spcPts val="0"/>
                </a:spcBef>
                <a:spcAft>
                  <a:spcPts val="0"/>
                </a:spcAft>
                <a:defRPr/>
              </a:pPr>
              <a:r>
                <a:rPr lang="en-US" sz="900" dirty="0">
                  <a:solidFill>
                    <a:srgbClr val="000000"/>
                  </a:solidFill>
                  <a:latin typeface="Calibri (body)"/>
                </a:rPr>
                <a:t>Patients at Risk</a:t>
              </a:r>
            </a:p>
          </p:txBody>
        </p:sp>
        <p:sp>
          <p:nvSpPr>
            <p:cNvPr id="839" name="TextBox 838">
              <a:extLst>
                <a:ext uri="{FF2B5EF4-FFF2-40B4-BE49-F238E27FC236}">
                  <a16:creationId xmlns:a16="http://schemas.microsoft.com/office/drawing/2014/main" id="{414B0368-D729-9D0E-6188-3D6E1DA8CD9D}"/>
                </a:ext>
              </a:extLst>
            </p:cNvPr>
            <p:cNvSpPr txBox="1"/>
            <p:nvPr/>
          </p:nvSpPr>
          <p:spPr>
            <a:xfrm>
              <a:off x="4579979"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31 (0)</a:t>
              </a:r>
            </a:p>
          </p:txBody>
        </p:sp>
        <p:sp>
          <p:nvSpPr>
            <p:cNvPr id="840" name="TextBox 839">
              <a:extLst>
                <a:ext uri="{FF2B5EF4-FFF2-40B4-BE49-F238E27FC236}">
                  <a16:creationId xmlns:a16="http://schemas.microsoft.com/office/drawing/2014/main" id="{49B09763-32D5-A22F-959F-DC0CD4059802}"/>
                </a:ext>
              </a:extLst>
            </p:cNvPr>
            <p:cNvSpPr txBox="1"/>
            <p:nvPr/>
          </p:nvSpPr>
          <p:spPr>
            <a:xfrm>
              <a:off x="483715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26 (4)</a:t>
              </a:r>
            </a:p>
          </p:txBody>
        </p:sp>
        <p:sp>
          <p:nvSpPr>
            <p:cNvPr id="841" name="TextBox 840">
              <a:extLst>
                <a:ext uri="{FF2B5EF4-FFF2-40B4-BE49-F238E27FC236}">
                  <a16:creationId xmlns:a16="http://schemas.microsoft.com/office/drawing/2014/main" id="{C586BF20-C292-7EBD-6DB9-44C54D945296}"/>
                </a:ext>
              </a:extLst>
            </p:cNvPr>
            <p:cNvSpPr txBox="1"/>
            <p:nvPr/>
          </p:nvSpPr>
          <p:spPr>
            <a:xfrm>
              <a:off x="5081441"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19 (11)</a:t>
              </a:r>
            </a:p>
          </p:txBody>
        </p:sp>
        <p:sp>
          <p:nvSpPr>
            <p:cNvPr id="842" name="TextBox 841">
              <a:extLst>
                <a:ext uri="{FF2B5EF4-FFF2-40B4-BE49-F238E27FC236}">
                  <a16:creationId xmlns:a16="http://schemas.microsoft.com/office/drawing/2014/main" id="{9B4E14B2-76C8-E52C-92FD-453B6BE98CFB}"/>
                </a:ext>
              </a:extLst>
            </p:cNvPr>
            <p:cNvSpPr txBox="1"/>
            <p:nvPr/>
          </p:nvSpPr>
          <p:spPr>
            <a:xfrm>
              <a:off x="535785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9 (21)</a:t>
              </a:r>
            </a:p>
          </p:txBody>
        </p:sp>
        <p:sp>
          <p:nvSpPr>
            <p:cNvPr id="843" name="TextBox 842">
              <a:extLst>
                <a:ext uri="{FF2B5EF4-FFF2-40B4-BE49-F238E27FC236}">
                  <a16:creationId xmlns:a16="http://schemas.microsoft.com/office/drawing/2014/main" id="{7A6C37F4-E546-2F52-FB8B-65C504D616B9}"/>
                </a:ext>
              </a:extLst>
            </p:cNvPr>
            <p:cNvSpPr txBox="1"/>
            <p:nvPr/>
          </p:nvSpPr>
          <p:spPr>
            <a:xfrm>
              <a:off x="562455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6 (24)</a:t>
              </a:r>
            </a:p>
          </p:txBody>
        </p:sp>
        <p:sp>
          <p:nvSpPr>
            <p:cNvPr id="844" name="TextBox 843">
              <a:extLst>
                <a:ext uri="{FF2B5EF4-FFF2-40B4-BE49-F238E27FC236}">
                  <a16:creationId xmlns:a16="http://schemas.microsoft.com/office/drawing/2014/main" id="{33406A07-B904-294F-148B-DC37CCB29342}"/>
                </a:ext>
              </a:extLst>
            </p:cNvPr>
            <p:cNvSpPr txBox="1"/>
            <p:nvPr/>
          </p:nvSpPr>
          <p:spPr>
            <a:xfrm>
              <a:off x="588172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4 (26)</a:t>
              </a:r>
            </a:p>
          </p:txBody>
        </p:sp>
        <p:sp>
          <p:nvSpPr>
            <p:cNvPr id="845" name="TextBox 844">
              <a:extLst>
                <a:ext uri="{FF2B5EF4-FFF2-40B4-BE49-F238E27FC236}">
                  <a16:creationId xmlns:a16="http://schemas.microsoft.com/office/drawing/2014/main" id="{F41669A7-22AF-E2E7-4377-9DA27AFE6F3B}"/>
                </a:ext>
              </a:extLst>
            </p:cNvPr>
            <p:cNvSpPr txBox="1"/>
            <p:nvPr/>
          </p:nvSpPr>
          <p:spPr>
            <a:xfrm>
              <a:off x="614525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 (27)</a:t>
              </a:r>
            </a:p>
          </p:txBody>
        </p:sp>
        <p:sp>
          <p:nvSpPr>
            <p:cNvPr id="846" name="TextBox 845">
              <a:extLst>
                <a:ext uri="{FF2B5EF4-FFF2-40B4-BE49-F238E27FC236}">
                  <a16:creationId xmlns:a16="http://schemas.microsoft.com/office/drawing/2014/main" id="{3FE06C92-1542-BC45-9F32-0151AD41F6F8}"/>
                </a:ext>
              </a:extLst>
            </p:cNvPr>
            <p:cNvSpPr txBox="1"/>
            <p:nvPr/>
          </p:nvSpPr>
          <p:spPr>
            <a:xfrm>
              <a:off x="640242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 (27)</a:t>
              </a:r>
            </a:p>
          </p:txBody>
        </p:sp>
        <p:sp>
          <p:nvSpPr>
            <p:cNvPr id="847" name="TextBox 846">
              <a:extLst>
                <a:ext uri="{FF2B5EF4-FFF2-40B4-BE49-F238E27FC236}">
                  <a16:creationId xmlns:a16="http://schemas.microsoft.com/office/drawing/2014/main" id="{400E4627-6A2D-0EF1-1875-D52A0C3D570B}"/>
                </a:ext>
              </a:extLst>
            </p:cNvPr>
            <p:cNvSpPr txBox="1"/>
            <p:nvPr/>
          </p:nvSpPr>
          <p:spPr>
            <a:xfrm>
              <a:off x="666595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 (27)</a:t>
              </a:r>
            </a:p>
          </p:txBody>
        </p:sp>
        <p:sp>
          <p:nvSpPr>
            <p:cNvPr id="848" name="TextBox 847">
              <a:extLst>
                <a:ext uri="{FF2B5EF4-FFF2-40B4-BE49-F238E27FC236}">
                  <a16:creationId xmlns:a16="http://schemas.microsoft.com/office/drawing/2014/main" id="{C6EF8F53-CEA7-4954-59F9-CD339F744A1D}"/>
                </a:ext>
              </a:extLst>
            </p:cNvPr>
            <p:cNvSpPr txBox="1"/>
            <p:nvPr/>
          </p:nvSpPr>
          <p:spPr>
            <a:xfrm>
              <a:off x="692312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 (28)</a:t>
              </a:r>
            </a:p>
          </p:txBody>
        </p:sp>
        <p:sp>
          <p:nvSpPr>
            <p:cNvPr id="849" name="TextBox 848">
              <a:extLst>
                <a:ext uri="{FF2B5EF4-FFF2-40B4-BE49-F238E27FC236}">
                  <a16:creationId xmlns:a16="http://schemas.microsoft.com/office/drawing/2014/main" id="{A9D95153-6E0E-23D0-BCC2-158CDE8EBDA0}"/>
                </a:ext>
              </a:extLst>
            </p:cNvPr>
            <p:cNvSpPr txBox="1"/>
            <p:nvPr/>
          </p:nvSpPr>
          <p:spPr>
            <a:xfrm>
              <a:off x="7189827"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0 (29)</a:t>
              </a:r>
            </a:p>
          </p:txBody>
        </p:sp>
        <p:sp>
          <p:nvSpPr>
            <p:cNvPr id="850" name="TextBox 849">
              <a:extLst>
                <a:ext uri="{FF2B5EF4-FFF2-40B4-BE49-F238E27FC236}">
                  <a16:creationId xmlns:a16="http://schemas.microsoft.com/office/drawing/2014/main" id="{AEE81C34-FB47-0D53-302B-E1A998058E61}"/>
                </a:ext>
              </a:extLst>
            </p:cNvPr>
            <p:cNvSpPr txBox="1"/>
            <p:nvPr/>
          </p:nvSpPr>
          <p:spPr>
            <a:xfrm>
              <a:off x="4086514" y="5255040"/>
              <a:ext cx="464871"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3"/>
                  </a:solidFill>
                  <a:latin typeface="Calibri (body)"/>
                </a:rPr>
                <a:t>Chemotherapy</a:t>
              </a:r>
            </a:p>
          </p:txBody>
        </p:sp>
        <p:sp>
          <p:nvSpPr>
            <p:cNvPr id="851" name="TextBox 850">
              <a:extLst>
                <a:ext uri="{FF2B5EF4-FFF2-40B4-BE49-F238E27FC236}">
                  <a16:creationId xmlns:a16="http://schemas.microsoft.com/office/drawing/2014/main" id="{458FF000-A9CD-8707-B594-307532EAE056}"/>
                </a:ext>
              </a:extLst>
            </p:cNvPr>
            <p:cNvSpPr txBox="1"/>
            <p:nvPr/>
          </p:nvSpPr>
          <p:spPr>
            <a:xfrm>
              <a:off x="7706191"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0 (51)</a:t>
              </a:r>
            </a:p>
          </p:txBody>
        </p:sp>
      </p:grpSp>
      <p:grpSp>
        <p:nvGrpSpPr>
          <p:cNvPr id="852" name="Group 851">
            <a:extLst>
              <a:ext uri="{FF2B5EF4-FFF2-40B4-BE49-F238E27FC236}">
                <a16:creationId xmlns:a16="http://schemas.microsoft.com/office/drawing/2014/main" id="{E8D1016E-40B1-41FB-C8AF-544E21C35D06}"/>
              </a:ext>
            </a:extLst>
          </p:cNvPr>
          <p:cNvGrpSpPr/>
          <p:nvPr/>
        </p:nvGrpSpPr>
        <p:grpSpPr>
          <a:xfrm>
            <a:off x="8032657" y="5073796"/>
            <a:ext cx="3535471" cy="364400"/>
            <a:chOff x="8032657" y="4984588"/>
            <a:chExt cx="3535471" cy="364400"/>
          </a:xfrm>
        </p:grpSpPr>
        <p:sp>
          <p:nvSpPr>
            <p:cNvPr id="853" name="TextBox 852">
              <a:extLst>
                <a:ext uri="{FF2B5EF4-FFF2-40B4-BE49-F238E27FC236}">
                  <a16:creationId xmlns:a16="http://schemas.microsoft.com/office/drawing/2014/main" id="{906AB342-2713-67B7-523C-389531A37992}"/>
                </a:ext>
              </a:extLst>
            </p:cNvPr>
            <p:cNvSpPr txBox="1"/>
            <p:nvPr/>
          </p:nvSpPr>
          <p:spPr>
            <a:xfrm>
              <a:off x="8519965"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48 (0)</a:t>
              </a:r>
            </a:p>
          </p:txBody>
        </p:sp>
        <p:sp>
          <p:nvSpPr>
            <p:cNvPr id="854" name="TextBox 853">
              <a:extLst>
                <a:ext uri="{FF2B5EF4-FFF2-40B4-BE49-F238E27FC236}">
                  <a16:creationId xmlns:a16="http://schemas.microsoft.com/office/drawing/2014/main" id="{48CFFD63-9CD0-885E-7BCF-502FCBCAD4FE}"/>
                </a:ext>
              </a:extLst>
            </p:cNvPr>
            <p:cNvSpPr txBox="1"/>
            <p:nvPr/>
          </p:nvSpPr>
          <p:spPr>
            <a:xfrm>
              <a:off x="877713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45 (2)</a:t>
              </a:r>
            </a:p>
          </p:txBody>
        </p:sp>
        <p:sp>
          <p:nvSpPr>
            <p:cNvPr id="855" name="TextBox 854">
              <a:extLst>
                <a:ext uri="{FF2B5EF4-FFF2-40B4-BE49-F238E27FC236}">
                  <a16:creationId xmlns:a16="http://schemas.microsoft.com/office/drawing/2014/main" id="{D5B0D36F-6D05-DFFD-B0EB-72B4F6CFD7EC}"/>
                </a:ext>
              </a:extLst>
            </p:cNvPr>
            <p:cNvSpPr txBox="1"/>
            <p:nvPr/>
          </p:nvSpPr>
          <p:spPr>
            <a:xfrm>
              <a:off x="9040663"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40 (7)</a:t>
              </a:r>
            </a:p>
          </p:txBody>
        </p:sp>
        <p:sp>
          <p:nvSpPr>
            <p:cNvPr id="856" name="TextBox 855">
              <a:extLst>
                <a:ext uri="{FF2B5EF4-FFF2-40B4-BE49-F238E27FC236}">
                  <a16:creationId xmlns:a16="http://schemas.microsoft.com/office/drawing/2014/main" id="{3936AFF1-8B29-76B0-ADBC-C1DD9A624B82}"/>
                </a:ext>
              </a:extLst>
            </p:cNvPr>
            <p:cNvSpPr txBox="1"/>
            <p:nvPr/>
          </p:nvSpPr>
          <p:spPr>
            <a:xfrm>
              <a:off x="927860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35 (12)</a:t>
              </a:r>
            </a:p>
          </p:txBody>
        </p:sp>
        <p:sp>
          <p:nvSpPr>
            <p:cNvPr id="857" name="TextBox 856">
              <a:extLst>
                <a:ext uri="{FF2B5EF4-FFF2-40B4-BE49-F238E27FC236}">
                  <a16:creationId xmlns:a16="http://schemas.microsoft.com/office/drawing/2014/main" id="{8F68906C-2B8C-C39B-F2A6-62F89FEDC7EE}"/>
                </a:ext>
              </a:extLst>
            </p:cNvPr>
            <p:cNvSpPr txBox="1"/>
            <p:nvPr/>
          </p:nvSpPr>
          <p:spPr>
            <a:xfrm>
              <a:off x="954530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27 (18)</a:t>
              </a:r>
            </a:p>
          </p:txBody>
        </p:sp>
        <p:sp>
          <p:nvSpPr>
            <p:cNvPr id="858" name="TextBox 857">
              <a:extLst>
                <a:ext uri="{FF2B5EF4-FFF2-40B4-BE49-F238E27FC236}">
                  <a16:creationId xmlns:a16="http://schemas.microsoft.com/office/drawing/2014/main" id="{9D79C660-79EF-85C0-5A9E-7500F0AAEE18}"/>
                </a:ext>
              </a:extLst>
            </p:cNvPr>
            <p:cNvSpPr txBox="1"/>
            <p:nvPr/>
          </p:nvSpPr>
          <p:spPr>
            <a:xfrm>
              <a:off x="9802477"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22 (22)</a:t>
              </a:r>
            </a:p>
          </p:txBody>
        </p:sp>
        <p:sp>
          <p:nvSpPr>
            <p:cNvPr id="859" name="TextBox 858">
              <a:extLst>
                <a:ext uri="{FF2B5EF4-FFF2-40B4-BE49-F238E27FC236}">
                  <a16:creationId xmlns:a16="http://schemas.microsoft.com/office/drawing/2014/main" id="{28F4EF32-6FC5-9376-6063-40C52DAAC342}"/>
                </a:ext>
              </a:extLst>
            </p:cNvPr>
            <p:cNvSpPr txBox="1"/>
            <p:nvPr/>
          </p:nvSpPr>
          <p:spPr>
            <a:xfrm>
              <a:off x="1006600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13 (27)</a:t>
              </a:r>
            </a:p>
          </p:txBody>
        </p:sp>
        <p:sp>
          <p:nvSpPr>
            <p:cNvPr id="860" name="TextBox 859">
              <a:extLst>
                <a:ext uri="{FF2B5EF4-FFF2-40B4-BE49-F238E27FC236}">
                  <a16:creationId xmlns:a16="http://schemas.microsoft.com/office/drawing/2014/main" id="{FC613473-A88B-6D84-65BF-7989CBC0BBEA}"/>
                </a:ext>
              </a:extLst>
            </p:cNvPr>
            <p:cNvSpPr txBox="1"/>
            <p:nvPr/>
          </p:nvSpPr>
          <p:spPr>
            <a:xfrm>
              <a:off x="10323177"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10 (29)</a:t>
              </a:r>
            </a:p>
          </p:txBody>
        </p:sp>
        <p:sp>
          <p:nvSpPr>
            <p:cNvPr id="861" name="TextBox 860">
              <a:extLst>
                <a:ext uri="{FF2B5EF4-FFF2-40B4-BE49-F238E27FC236}">
                  <a16:creationId xmlns:a16="http://schemas.microsoft.com/office/drawing/2014/main" id="{D23C6FB1-DE8A-359E-F129-898E61254A38}"/>
                </a:ext>
              </a:extLst>
            </p:cNvPr>
            <p:cNvSpPr txBox="1"/>
            <p:nvPr/>
          </p:nvSpPr>
          <p:spPr>
            <a:xfrm>
              <a:off x="1060593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8 (30)</a:t>
              </a:r>
            </a:p>
          </p:txBody>
        </p:sp>
        <p:sp>
          <p:nvSpPr>
            <p:cNvPr id="862" name="TextBox 861">
              <a:extLst>
                <a:ext uri="{FF2B5EF4-FFF2-40B4-BE49-F238E27FC236}">
                  <a16:creationId xmlns:a16="http://schemas.microsoft.com/office/drawing/2014/main" id="{648355CB-FF27-368E-F6DF-05B9E2BDE9F8}"/>
                </a:ext>
              </a:extLst>
            </p:cNvPr>
            <p:cNvSpPr txBox="1"/>
            <p:nvPr/>
          </p:nvSpPr>
          <p:spPr>
            <a:xfrm>
              <a:off x="10863113"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5 (31)</a:t>
              </a:r>
            </a:p>
          </p:txBody>
        </p:sp>
        <p:sp>
          <p:nvSpPr>
            <p:cNvPr id="863" name="TextBox 862">
              <a:extLst>
                <a:ext uri="{FF2B5EF4-FFF2-40B4-BE49-F238E27FC236}">
                  <a16:creationId xmlns:a16="http://schemas.microsoft.com/office/drawing/2014/main" id="{5003CAF7-58E1-C6BA-0A74-1D18DDCED912}"/>
                </a:ext>
              </a:extLst>
            </p:cNvPr>
            <p:cNvSpPr txBox="1"/>
            <p:nvPr/>
          </p:nvSpPr>
          <p:spPr>
            <a:xfrm>
              <a:off x="11129814"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 (32)</a:t>
              </a:r>
            </a:p>
          </p:txBody>
        </p:sp>
        <p:sp>
          <p:nvSpPr>
            <p:cNvPr id="864" name="TextBox 863">
              <a:extLst>
                <a:ext uri="{FF2B5EF4-FFF2-40B4-BE49-F238E27FC236}">
                  <a16:creationId xmlns:a16="http://schemas.microsoft.com/office/drawing/2014/main" id="{DF623427-3C3F-D75C-656D-051D10B35EF9}"/>
                </a:ext>
              </a:extLst>
            </p:cNvPr>
            <p:cNvSpPr txBox="1"/>
            <p:nvPr/>
          </p:nvSpPr>
          <p:spPr>
            <a:xfrm>
              <a:off x="11386988"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0 (32)</a:t>
              </a:r>
            </a:p>
          </p:txBody>
        </p:sp>
        <p:sp>
          <p:nvSpPr>
            <p:cNvPr id="865" name="TextBox 864">
              <a:extLst>
                <a:ext uri="{FF2B5EF4-FFF2-40B4-BE49-F238E27FC236}">
                  <a16:creationId xmlns:a16="http://schemas.microsoft.com/office/drawing/2014/main" id="{918A6947-2F5B-9B45-6A19-5DC6E198805B}"/>
                </a:ext>
              </a:extLst>
            </p:cNvPr>
            <p:cNvSpPr txBox="1"/>
            <p:nvPr/>
          </p:nvSpPr>
          <p:spPr>
            <a:xfrm>
              <a:off x="8077300" y="5135978"/>
              <a:ext cx="312586"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1"/>
                  </a:solidFill>
                  <a:latin typeface="Calibri (body)"/>
                </a:rPr>
                <a:t>Rucaparib</a:t>
              </a:r>
            </a:p>
          </p:txBody>
        </p:sp>
        <p:sp>
          <p:nvSpPr>
            <p:cNvPr id="866" name="TextBox 865">
              <a:extLst>
                <a:ext uri="{FF2B5EF4-FFF2-40B4-BE49-F238E27FC236}">
                  <a16:creationId xmlns:a16="http://schemas.microsoft.com/office/drawing/2014/main" id="{B9437B44-F670-03FE-1BEA-74B0B29D6E1D}"/>
                </a:ext>
              </a:extLst>
            </p:cNvPr>
            <p:cNvSpPr txBox="1"/>
            <p:nvPr/>
          </p:nvSpPr>
          <p:spPr>
            <a:xfrm>
              <a:off x="8077300" y="4984588"/>
              <a:ext cx="740587" cy="138499"/>
            </a:xfrm>
            <a:prstGeom prst="rect">
              <a:avLst/>
            </a:prstGeom>
            <a:noFill/>
          </p:spPr>
          <p:txBody>
            <a:bodyPr wrap="none" lIns="0" tIns="0" rIns="0" bIns="0" rtlCol="0">
              <a:spAutoFit/>
            </a:bodyPr>
            <a:lstStyle/>
            <a:p>
              <a:pPr eaLnBrk="1" fontAlgn="auto" hangingPunct="1">
                <a:spcBef>
                  <a:spcPts val="0"/>
                </a:spcBef>
                <a:spcAft>
                  <a:spcPts val="0"/>
                </a:spcAft>
                <a:defRPr/>
              </a:pPr>
              <a:r>
                <a:rPr lang="en-US" sz="900" dirty="0">
                  <a:solidFill>
                    <a:srgbClr val="000000"/>
                  </a:solidFill>
                  <a:latin typeface="Calibri (body)"/>
                </a:rPr>
                <a:t>Patients at Risk</a:t>
              </a:r>
            </a:p>
          </p:txBody>
        </p:sp>
        <p:sp>
          <p:nvSpPr>
            <p:cNvPr id="867" name="TextBox 866">
              <a:extLst>
                <a:ext uri="{FF2B5EF4-FFF2-40B4-BE49-F238E27FC236}">
                  <a16:creationId xmlns:a16="http://schemas.microsoft.com/office/drawing/2014/main" id="{20A23E03-DA0C-841D-5D91-2505763FE5D7}"/>
                </a:ext>
              </a:extLst>
            </p:cNvPr>
            <p:cNvSpPr txBox="1"/>
            <p:nvPr/>
          </p:nvSpPr>
          <p:spPr>
            <a:xfrm>
              <a:off x="8519965"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26 (0)</a:t>
              </a:r>
            </a:p>
          </p:txBody>
        </p:sp>
        <p:sp>
          <p:nvSpPr>
            <p:cNvPr id="868" name="TextBox 867">
              <a:extLst>
                <a:ext uri="{FF2B5EF4-FFF2-40B4-BE49-F238E27FC236}">
                  <a16:creationId xmlns:a16="http://schemas.microsoft.com/office/drawing/2014/main" id="{B9966739-6A1D-9DCC-EFF6-CF9553A78B00}"/>
                </a:ext>
              </a:extLst>
            </p:cNvPr>
            <p:cNvSpPr txBox="1"/>
            <p:nvPr/>
          </p:nvSpPr>
          <p:spPr>
            <a:xfrm>
              <a:off x="877713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23 (2)</a:t>
              </a:r>
            </a:p>
          </p:txBody>
        </p:sp>
        <p:sp>
          <p:nvSpPr>
            <p:cNvPr id="869" name="TextBox 868">
              <a:extLst>
                <a:ext uri="{FF2B5EF4-FFF2-40B4-BE49-F238E27FC236}">
                  <a16:creationId xmlns:a16="http://schemas.microsoft.com/office/drawing/2014/main" id="{BFC1EEF4-2D99-1182-E1B1-7F95B1F6BDC8}"/>
                </a:ext>
              </a:extLst>
            </p:cNvPr>
            <p:cNvSpPr txBox="1"/>
            <p:nvPr/>
          </p:nvSpPr>
          <p:spPr>
            <a:xfrm>
              <a:off x="904066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20 (5)</a:t>
              </a:r>
            </a:p>
          </p:txBody>
        </p:sp>
        <p:sp>
          <p:nvSpPr>
            <p:cNvPr id="870" name="TextBox 869">
              <a:extLst>
                <a:ext uri="{FF2B5EF4-FFF2-40B4-BE49-F238E27FC236}">
                  <a16:creationId xmlns:a16="http://schemas.microsoft.com/office/drawing/2014/main" id="{F9A4796C-6E03-378F-177C-BE8B5CB17F93}"/>
                </a:ext>
              </a:extLst>
            </p:cNvPr>
            <p:cNvSpPr txBox="1"/>
            <p:nvPr/>
          </p:nvSpPr>
          <p:spPr>
            <a:xfrm>
              <a:off x="9297839"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16 (9)</a:t>
              </a:r>
            </a:p>
          </p:txBody>
        </p:sp>
        <p:sp>
          <p:nvSpPr>
            <p:cNvPr id="871" name="TextBox 870">
              <a:extLst>
                <a:ext uri="{FF2B5EF4-FFF2-40B4-BE49-F238E27FC236}">
                  <a16:creationId xmlns:a16="http://schemas.microsoft.com/office/drawing/2014/main" id="{CACEE43B-DA25-99A6-146A-B893A04FB547}"/>
                </a:ext>
              </a:extLst>
            </p:cNvPr>
            <p:cNvSpPr txBox="1"/>
            <p:nvPr/>
          </p:nvSpPr>
          <p:spPr>
            <a:xfrm>
              <a:off x="9545303"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13 (11)</a:t>
              </a:r>
            </a:p>
          </p:txBody>
        </p:sp>
        <p:sp>
          <p:nvSpPr>
            <p:cNvPr id="872" name="TextBox 871">
              <a:extLst>
                <a:ext uri="{FF2B5EF4-FFF2-40B4-BE49-F238E27FC236}">
                  <a16:creationId xmlns:a16="http://schemas.microsoft.com/office/drawing/2014/main" id="{24BFB6AA-884B-F0D5-10EA-9109BEA14A03}"/>
                </a:ext>
              </a:extLst>
            </p:cNvPr>
            <p:cNvSpPr txBox="1"/>
            <p:nvPr/>
          </p:nvSpPr>
          <p:spPr>
            <a:xfrm>
              <a:off x="9821714"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9 (14)</a:t>
              </a:r>
            </a:p>
          </p:txBody>
        </p:sp>
        <p:sp>
          <p:nvSpPr>
            <p:cNvPr id="873" name="TextBox 872">
              <a:extLst>
                <a:ext uri="{FF2B5EF4-FFF2-40B4-BE49-F238E27FC236}">
                  <a16:creationId xmlns:a16="http://schemas.microsoft.com/office/drawing/2014/main" id="{18B693FB-BA1A-F279-0A55-2595F493BCB0}"/>
                </a:ext>
              </a:extLst>
            </p:cNvPr>
            <p:cNvSpPr txBox="1"/>
            <p:nvPr/>
          </p:nvSpPr>
          <p:spPr>
            <a:xfrm>
              <a:off x="1008523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6 (15)</a:t>
              </a:r>
            </a:p>
          </p:txBody>
        </p:sp>
        <p:sp>
          <p:nvSpPr>
            <p:cNvPr id="874" name="TextBox 873">
              <a:extLst>
                <a:ext uri="{FF2B5EF4-FFF2-40B4-BE49-F238E27FC236}">
                  <a16:creationId xmlns:a16="http://schemas.microsoft.com/office/drawing/2014/main" id="{9C03C28C-65CA-5E0E-C07E-A475F1AD8586}"/>
                </a:ext>
              </a:extLst>
            </p:cNvPr>
            <p:cNvSpPr txBox="1"/>
            <p:nvPr/>
          </p:nvSpPr>
          <p:spPr>
            <a:xfrm>
              <a:off x="1034241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5 (15)</a:t>
              </a:r>
            </a:p>
          </p:txBody>
        </p:sp>
        <p:sp>
          <p:nvSpPr>
            <p:cNvPr id="875" name="TextBox 874">
              <a:extLst>
                <a:ext uri="{FF2B5EF4-FFF2-40B4-BE49-F238E27FC236}">
                  <a16:creationId xmlns:a16="http://schemas.microsoft.com/office/drawing/2014/main" id="{7D60E26A-ACA3-9802-2615-DD64DE9D4886}"/>
                </a:ext>
              </a:extLst>
            </p:cNvPr>
            <p:cNvSpPr txBox="1"/>
            <p:nvPr/>
          </p:nvSpPr>
          <p:spPr>
            <a:xfrm>
              <a:off x="10605938"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 (17)</a:t>
              </a:r>
            </a:p>
          </p:txBody>
        </p:sp>
        <p:sp>
          <p:nvSpPr>
            <p:cNvPr id="876" name="TextBox 875">
              <a:extLst>
                <a:ext uri="{FF2B5EF4-FFF2-40B4-BE49-F238E27FC236}">
                  <a16:creationId xmlns:a16="http://schemas.microsoft.com/office/drawing/2014/main" id="{96E67A1E-8B2A-8679-8BA8-7B088AB207B4}"/>
                </a:ext>
              </a:extLst>
            </p:cNvPr>
            <p:cNvSpPr txBox="1"/>
            <p:nvPr/>
          </p:nvSpPr>
          <p:spPr>
            <a:xfrm>
              <a:off x="1086311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 (17)</a:t>
              </a:r>
            </a:p>
          </p:txBody>
        </p:sp>
        <p:sp>
          <p:nvSpPr>
            <p:cNvPr id="877" name="TextBox 876">
              <a:extLst>
                <a:ext uri="{FF2B5EF4-FFF2-40B4-BE49-F238E27FC236}">
                  <a16:creationId xmlns:a16="http://schemas.microsoft.com/office/drawing/2014/main" id="{27AEA8E5-C9FC-E886-8AEF-9BCF25D2F064}"/>
                </a:ext>
              </a:extLst>
            </p:cNvPr>
            <p:cNvSpPr txBox="1"/>
            <p:nvPr/>
          </p:nvSpPr>
          <p:spPr>
            <a:xfrm>
              <a:off x="1112981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 (17)</a:t>
              </a:r>
            </a:p>
          </p:txBody>
        </p:sp>
        <p:sp>
          <p:nvSpPr>
            <p:cNvPr id="878" name="TextBox 877">
              <a:extLst>
                <a:ext uri="{FF2B5EF4-FFF2-40B4-BE49-F238E27FC236}">
                  <a16:creationId xmlns:a16="http://schemas.microsoft.com/office/drawing/2014/main" id="{7EA19539-2365-7A46-8B6A-1AC4A7953DEB}"/>
                </a:ext>
              </a:extLst>
            </p:cNvPr>
            <p:cNvSpPr txBox="1"/>
            <p:nvPr/>
          </p:nvSpPr>
          <p:spPr>
            <a:xfrm>
              <a:off x="8032657" y="5255040"/>
              <a:ext cx="464871"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3"/>
                  </a:solidFill>
                  <a:latin typeface="Calibri (body)"/>
                </a:rPr>
                <a:t>Chemotherapy</a:t>
              </a:r>
            </a:p>
          </p:txBody>
        </p:sp>
        <p:sp>
          <p:nvSpPr>
            <p:cNvPr id="879" name="TextBox 878">
              <a:extLst>
                <a:ext uri="{FF2B5EF4-FFF2-40B4-BE49-F238E27FC236}">
                  <a16:creationId xmlns:a16="http://schemas.microsoft.com/office/drawing/2014/main" id="{39DA905A-F82E-597A-2F4E-618A40B55AFF}"/>
                </a:ext>
              </a:extLst>
            </p:cNvPr>
            <p:cNvSpPr txBox="1"/>
            <p:nvPr/>
          </p:nvSpPr>
          <p:spPr>
            <a:xfrm>
              <a:off x="11382572" y="5256655"/>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0 (18)</a:t>
              </a:r>
            </a:p>
          </p:txBody>
        </p:sp>
      </p:grpSp>
      <p:grpSp>
        <p:nvGrpSpPr>
          <p:cNvPr id="880" name="Group 879">
            <a:extLst>
              <a:ext uri="{FF2B5EF4-FFF2-40B4-BE49-F238E27FC236}">
                <a16:creationId xmlns:a16="http://schemas.microsoft.com/office/drawing/2014/main" id="{BF02A20C-54D1-A266-9AC9-FDBEA864040C}"/>
              </a:ext>
            </a:extLst>
          </p:cNvPr>
          <p:cNvGrpSpPr/>
          <p:nvPr/>
        </p:nvGrpSpPr>
        <p:grpSpPr>
          <a:xfrm>
            <a:off x="4152248" y="1988122"/>
            <a:ext cx="3724221" cy="3168329"/>
            <a:chOff x="259322" y="1785100"/>
            <a:chExt cx="3724221" cy="3168329"/>
          </a:xfrm>
        </p:grpSpPr>
        <p:sp>
          <p:nvSpPr>
            <p:cNvPr id="881" name="Freeform 71">
              <a:extLst>
                <a:ext uri="{FF2B5EF4-FFF2-40B4-BE49-F238E27FC236}">
                  <a16:creationId xmlns:a16="http://schemas.microsoft.com/office/drawing/2014/main" id="{04F8E947-EBE0-4849-2288-628EB98D0707}"/>
                </a:ext>
              </a:extLst>
            </p:cNvPr>
            <p:cNvSpPr/>
            <p:nvPr/>
          </p:nvSpPr>
          <p:spPr>
            <a:xfrm>
              <a:off x="773205" y="1856254"/>
              <a:ext cx="3133165" cy="267596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cxnSp>
          <p:nvCxnSpPr>
            <p:cNvPr id="882" name="Straight Connector 881">
              <a:extLst>
                <a:ext uri="{FF2B5EF4-FFF2-40B4-BE49-F238E27FC236}">
                  <a16:creationId xmlns:a16="http://schemas.microsoft.com/office/drawing/2014/main" id="{20E0BE20-533B-A804-4FD2-6B6ED065DB7B}"/>
                </a:ext>
              </a:extLst>
            </p:cNvPr>
            <p:cNvCxnSpPr/>
            <p:nvPr/>
          </p:nvCxnSpPr>
          <p:spPr>
            <a:xfrm>
              <a:off x="732830" y="1862044"/>
              <a:ext cx="42292" cy="0"/>
            </a:xfrm>
            <a:prstGeom prst="line">
              <a:avLst/>
            </a:prstGeom>
            <a:noFill/>
            <a:ln w="12700" cap="flat" cmpd="sng" algn="ctr">
              <a:solidFill>
                <a:srgbClr val="000000"/>
              </a:solidFill>
              <a:prstDash val="solid"/>
            </a:ln>
            <a:effectLst/>
          </p:spPr>
        </p:cxnSp>
        <p:sp>
          <p:nvSpPr>
            <p:cNvPr id="883" name="TextBox 882">
              <a:extLst>
                <a:ext uri="{FF2B5EF4-FFF2-40B4-BE49-F238E27FC236}">
                  <a16:creationId xmlns:a16="http://schemas.microsoft.com/office/drawing/2014/main" id="{D315BCC4-7484-1820-D210-3C294B773B41}"/>
                </a:ext>
              </a:extLst>
            </p:cNvPr>
            <p:cNvSpPr txBox="1"/>
            <p:nvPr/>
          </p:nvSpPr>
          <p:spPr>
            <a:xfrm>
              <a:off x="458088" y="1785100"/>
              <a:ext cx="235642"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100</a:t>
              </a:r>
            </a:p>
          </p:txBody>
        </p:sp>
        <p:cxnSp>
          <p:nvCxnSpPr>
            <p:cNvPr id="884" name="Straight Connector 883">
              <a:extLst>
                <a:ext uri="{FF2B5EF4-FFF2-40B4-BE49-F238E27FC236}">
                  <a16:creationId xmlns:a16="http://schemas.microsoft.com/office/drawing/2014/main" id="{6DEC0F74-BAC9-C8C6-C1C6-7C043F264DE0}"/>
                </a:ext>
              </a:extLst>
            </p:cNvPr>
            <p:cNvCxnSpPr/>
            <p:nvPr/>
          </p:nvCxnSpPr>
          <p:spPr>
            <a:xfrm>
              <a:off x="732830" y="2129062"/>
              <a:ext cx="42292" cy="0"/>
            </a:xfrm>
            <a:prstGeom prst="line">
              <a:avLst/>
            </a:prstGeom>
            <a:noFill/>
            <a:ln w="28575" cap="flat" cmpd="sng" algn="ctr">
              <a:solidFill>
                <a:schemeClr val="bg1"/>
              </a:solidFill>
              <a:prstDash val="solid"/>
            </a:ln>
            <a:effectLst/>
          </p:spPr>
        </p:cxnSp>
        <p:sp>
          <p:nvSpPr>
            <p:cNvPr id="885" name="TextBox 884">
              <a:extLst>
                <a:ext uri="{FF2B5EF4-FFF2-40B4-BE49-F238E27FC236}">
                  <a16:creationId xmlns:a16="http://schemas.microsoft.com/office/drawing/2014/main" id="{FAB33DC1-82CE-9BA0-9F0D-8A83EA9B72F9}"/>
                </a:ext>
              </a:extLst>
            </p:cNvPr>
            <p:cNvSpPr txBox="1"/>
            <p:nvPr/>
          </p:nvSpPr>
          <p:spPr>
            <a:xfrm>
              <a:off x="536636" y="2052118"/>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90</a:t>
              </a:r>
            </a:p>
          </p:txBody>
        </p:sp>
        <p:cxnSp>
          <p:nvCxnSpPr>
            <p:cNvPr id="886" name="Straight Connector 885">
              <a:extLst>
                <a:ext uri="{FF2B5EF4-FFF2-40B4-BE49-F238E27FC236}">
                  <a16:creationId xmlns:a16="http://schemas.microsoft.com/office/drawing/2014/main" id="{19104AB5-EA57-6CB8-04D2-60BDD3D8106F}"/>
                </a:ext>
              </a:extLst>
            </p:cNvPr>
            <p:cNvCxnSpPr/>
            <p:nvPr/>
          </p:nvCxnSpPr>
          <p:spPr>
            <a:xfrm>
              <a:off x="732830" y="2396080"/>
              <a:ext cx="42292" cy="0"/>
            </a:xfrm>
            <a:prstGeom prst="line">
              <a:avLst/>
            </a:prstGeom>
            <a:noFill/>
            <a:ln w="28575" cap="flat" cmpd="sng" algn="ctr">
              <a:solidFill>
                <a:schemeClr val="bg1"/>
              </a:solidFill>
              <a:prstDash val="solid"/>
            </a:ln>
            <a:effectLst/>
          </p:spPr>
        </p:cxnSp>
        <p:sp>
          <p:nvSpPr>
            <p:cNvPr id="887" name="TextBox 886">
              <a:extLst>
                <a:ext uri="{FF2B5EF4-FFF2-40B4-BE49-F238E27FC236}">
                  <a16:creationId xmlns:a16="http://schemas.microsoft.com/office/drawing/2014/main" id="{1AD70D4D-9411-AC87-7810-D14722D4B216}"/>
                </a:ext>
              </a:extLst>
            </p:cNvPr>
            <p:cNvSpPr txBox="1"/>
            <p:nvPr/>
          </p:nvSpPr>
          <p:spPr>
            <a:xfrm>
              <a:off x="536636" y="2319136"/>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80</a:t>
              </a:r>
            </a:p>
          </p:txBody>
        </p:sp>
        <p:cxnSp>
          <p:nvCxnSpPr>
            <p:cNvPr id="888" name="Straight Connector 887">
              <a:extLst>
                <a:ext uri="{FF2B5EF4-FFF2-40B4-BE49-F238E27FC236}">
                  <a16:creationId xmlns:a16="http://schemas.microsoft.com/office/drawing/2014/main" id="{2F2CC54C-B29A-E768-2094-0B182959464D}"/>
                </a:ext>
              </a:extLst>
            </p:cNvPr>
            <p:cNvCxnSpPr/>
            <p:nvPr/>
          </p:nvCxnSpPr>
          <p:spPr>
            <a:xfrm>
              <a:off x="732830" y="2663098"/>
              <a:ext cx="42292" cy="0"/>
            </a:xfrm>
            <a:prstGeom prst="line">
              <a:avLst/>
            </a:prstGeom>
            <a:noFill/>
            <a:ln w="28575" cap="flat" cmpd="sng" algn="ctr">
              <a:solidFill>
                <a:schemeClr val="bg1"/>
              </a:solidFill>
              <a:prstDash val="solid"/>
            </a:ln>
            <a:effectLst/>
          </p:spPr>
        </p:cxnSp>
        <p:sp>
          <p:nvSpPr>
            <p:cNvPr id="889" name="TextBox 888">
              <a:extLst>
                <a:ext uri="{FF2B5EF4-FFF2-40B4-BE49-F238E27FC236}">
                  <a16:creationId xmlns:a16="http://schemas.microsoft.com/office/drawing/2014/main" id="{6C99945B-8CDF-C5E2-A8E6-74052B098B5F}"/>
                </a:ext>
              </a:extLst>
            </p:cNvPr>
            <p:cNvSpPr txBox="1"/>
            <p:nvPr/>
          </p:nvSpPr>
          <p:spPr>
            <a:xfrm>
              <a:off x="536636" y="2586154"/>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70</a:t>
              </a:r>
            </a:p>
          </p:txBody>
        </p:sp>
        <p:cxnSp>
          <p:nvCxnSpPr>
            <p:cNvPr id="890" name="Straight Connector 889">
              <a:extLst>
                <a:ext uri="{FF2B5EF4-FFF2-40B4-BE49-F238E27FC236}">
                  <a16:creationId xmlns:a16="http://schemas.microsoft.com/office/drawing/2014/main" id="{ADADEECC-0E47-20F7-371A-0B6FF819F40D}"/>
                </a:ext>
              </a:extLst>
            </p:cNvPr>
            <p:cNvCxnSpPr/>
            <p:nvPr/>
          </p:nvCxnSpPr>
          <p:spPr>
            <a:xfrm>
              <a:off x="732830" y="2930115"/>
              <a:ext cx="42292" cy="0"/>
            </a:xfrm>
            <a:prstGeom prst="line">
              <a:avLst/>
            </a:prstGeom>
            <a:noFill/>
            <a:ln w="28575" cap="flat" cmpd="sng" algn="ctr">
              <a:solidFill>
                <a:schemeClr val="bg1"/>
              </a:solidFill>
              <a:prstDash val="solid"/>
            </a:ln>
            <a:effectLst/>
          </p:spPr>
        </p:cxnSp>
        <p:sp>
          <p:nvSpPr>
            <p:cNvPr id="891" name="TextBox 890">
              <a:extLst>
                <a:ext uri="{FF2B5EF4-FFF2-40B4-BE49-F238E27FC236}">
                  <a16:creationId xmlns:a16="http://schemas.microsoft.com/office/drawing/2014/main" id="{5CE779D3-1B87-D63F-0C8F-48D31A2A307C}"/>
                </a:ext>
              </a:extLst>
            </p:cNvPr>
            <p:cNvSpPr txBox="1"/>
            <p:nvPr/>
          </p:nvSpPr>
          <p:spPr>
            <a:xfrm>
              <a:off x="536636" y="2853171"/>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60</a:t>
              </a:r>
            </a:p>
          </p:txBody>
        </p:sp>
        <p:cxnSp>
          <p:nvCxnSpPr>
            <p:cNvPr id="892" name="Straight Connector 891">
              <a:extLst>
                <a:ext uri="{FF2B5EF4-FFF2-40B4-BE49-F238E27FC236}">
                  <a16:creationId xmlns:a16="http://schemas.microsoft.com/office/drawing/2014/main" id="{CCE47FFC-0F30-9753-4563-DA42D411DC09}"/>
                </a:ext>
              </a:extLst>
            </p:cNvPr>
            <p:cNvCxnSpPr/>
            <p:nvPr/>
          </p:nvCxnSpPr>
          <p:spPr>
            <a:xfrm>
              <a:off x="732830" y="3197132"/>
              <a:ext cx="42292" cy="0"/>
            </a:xfrm>
            <a:prstGeom prst="line">
              <a:avLst/>
            </a:prstGeom>
            <a:noFill/>
            <a:ln w="28575" cap="flat" cmpd="sng" algn="ctr">
              <a:solidFill>
                <a:schemeClr val="bg1"/>
              </a:solidFill>
              <a:prstDash val="solid"/>
            </a:ln>
            <a:effectLst/>
          </p:spPr>
        </p:cxnSp>
        <p:sp>
          <p:nvSpPr>
            <p:cNvPr id="893" name="TextBox 892">
              <a:extLst>
                <a:ext uri="{FF2B5EF4-FFF2-40B4-BE49-F238E27FC236}">
                  <a16:creationId xmlns:a16="http://schemas.microsoft.com/office/drawing/2014/main" id="{37D3C1F6-04B5-B62D-EDEE-B977B29DDAD3}"/>
                </a:ext>
              </a:extLst>
            </p:cNvPr>
            <p:cNvSpPr txBox="1"/>
            <p:nvPr/>
          </p:nvSpPr>
          <p:spPr>
            <a:xfrm>
              <a:off x="536636" y="3120188"/>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50</a:t>
              </a:r>
            </a:p>
          </p:txBody>
        </p:sp>
        <p:cxnSp>
          <p:nvCxnSpPr>
            <p:cNvPr id="894" name="Straight Connector 893">
              <a:extLst>
                <a:ext uri="{FF2B5EF4-FFF2-40B4-BE49-F238E27FC236}">
                  <a16:creationId xmlns:a16="http://schemas.microsoft.com/office/drawing/2014/main" id="{E8086AD8-56D9-E0EA-CA1B-EC8CE7A75F50}"/>
                </a:ext>
              </a:extLst>
            </p:cNvPr>
            <p:cNvCxnSpPr/>
            <p:nvPr/>
          </p:nvCxnSpPr>
          <p:spPr>
            <a:xfrm>
              <a:off x="732830" y="3731166"/>
              <a:ext cx="42292" cy="0"/>
            </a:xfrm>
            <a:prstGeom prst="line">
              <a:avLst/>
            </a:prstGeom>
            <a:noFill/>
            <a:ln w="28575" cap="flat" cmpd="sng" algn="ctr">
              <a:solidFill>
                <a:schemeClr val="bg1"/>
              </a:solidFill>
              <a:prstDash val="solid"/>
            </a:ln>
            <a:effectLst/>
          </p:spPr>
        </p:cxnSp>
        <p:sp>
          <p:nvSpPr>
            <p:cNvPr id="895" name="TextBox 894">
              <a:extLst>
                <a:ext uri="{FF2B5EF4-FFF2-40B4-BE49-F238E27FC236}">
                  <a16:creationId xmlns:a16="http://schemas.microsoft.com/office/drawing/2014/main" id="{2BE4CE3A-67D1-B6BE-3EDA-F831EF7B05EE}"/>
                </a:ext>
              </a:extLst>
            </p:cNvPr>
            <p:cNvSpPr txBox="1"/>
            <p:nvPr/>
          </p:nvSpPr>
          <p:spPr>
            <a:xfrm>
              <a:off x="536636" y="3654222"/>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30</a:t>
              </a:r>
            </a:p>
          </p:txBody>
        </p:sp>
        <p:cxnSp>
          <p:nvCxnSpPr>
            <p:cNvPr id="896" name="Straight Connector 895">
              <a:extLst>
                <a:ext uri="{FF2B5EF4-FFF2-40B4-BE49-F238E27FC236}">
                  <a16:creationId xmlns:a16="http://schemas.microsoft.com/office/drawing/2014/main" id="{51742DC2-8707-5180-107E-42D6D3D3A9D9}"/>
                </a:ext>
              </a:extLst>
            </p:cNvPr>
            <p:cNvCxnSpPr/>
            <p:nvPr/>
          </p:nvCxnSpPr>
          <p:spPr>
            <a:xfrm>
              <a:off x="732830" y="3464149"/>
              <a:ext cx="42292" cy="0"/>
            </a:xfrm>
            <a:prstGeom prst="line">
              <a:avLst/>
            </a:prstGeom>
            <a:noFill/>
            <a:ln w="28575" cap="flat" cmpd="sng" algn="ctr">
              <a:solidFill>
                <a:schemeClr val="bg1"/>
              </a:solidFill>
              <a:prstDash val="solid"/>
            </a:ln>
            <a:effectLst/>
          </p:spPr>
        </p:cxnSp>
        <p:sp>
          <p:nvSpPr>
            <p:cNvPr id="897" name="TextBox 896">
              <a:extLst>
                <a:ext uri="{FF2B5EF4-FFF2-40B4-BE49-F238E27FC236}">
                  <a16:creationId xmlns:a16="http://schemas.microsoft.com/office/drawing/2014/main" id="{156614A0-0712-6192-2F13-2AA2A4FAFF66}"/>
                </a:ext>
              </a:extLst>
            </p:cNvPr>
            <p:cNvSpPr txBox="1"/>
            <p:nvPr/>
          </p:nvSpPr>
          <p:spPr>
            <a:xfrm>
              <a:off x="536636" y="3387205"/>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40</a:t>
              </a:r>
            </a:p>
          </p:txBody>
        </p:sp>
        <p:cxnSp>
          <p:nvCxnSpPr>
            <p:cNvPr id="898" name="Straight Connector 897">
              <a:extLst>
                <a:ext uri="{FF2B5EF4-FFF2-40B4-BE49-F238E27FC236}">
                  <a16:creationId xmlns:a16="http://schemas.microsoft.com/office/drawing/2014/main" id="{C4B63758-9E9C-C70A-D3FE-A0FBA000A122}"/>
                </a:ext>
              </a:extLst>
            </p:cNvPr>
            <p:cNvCxnSpPr/>
            <p:nvPr/>
          </p:nvCxnSpPr>
          <p:spPr>
            <a:xfrm>
              <a:off x="732830" y="3998183"/>
              <a:ext cx="42292" cy="0"/>
            </a:xfrm>
            <a:prstGeom prst="line">
              <a:avLst/>
            </a:prstGeom>
            <a:noFill/>
            <a:ln w="28575" cap="flat" cmpd="sng" algn="ctr">
              <a:solidFill>
                <a:schemeClr val="bg1"/>
              </a:solidFill>
              <a:prstDash val="solid"/>
            </a:ln>
            <a:effectLst/>
          </p:spPr>
        </p:cxnSp>
        <p:sp>
          <p:nvSpPr>
            <p:cNvPr id="899" name="TextBox 898">
              <a:extLst>
                <a:ext uri="{FF2B5EF4-FFF2-40B4-BE49-F238E27FC236}">
                  <a16:creationId xmlns:a16="http://schemas.microsoft.com/office/drawing/2014/main" id="{0CE79544-D3ED-F960-07DC-8436BEC01EC9}"/>
                </a:ext>
              </a:extLst>
            </p:cNvPr>
            <p:cNvSpPr txBox="1"/>
            <p:nvPr/>
          </p:nvSpPr>
          <p:spPr>
            <a:xfrm>
              <a:off x="536636" y="3921239"/>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20</a:t>
              </a:r>
            </a:p>
          </p:txBody>
        </p:sp>
        <p:cxnSp>
          <p:nvCxnSpPr>
            <p:cNvPr id="900" name="Straight Connector 899">
              <a:extLst>
                <a:ext uri="{FF2B5EF4-FFF2-40B4-BE49-F238E27FC236}">
                  <a16:creationId xmlns:a16="http://schemas.microsoft.com/office/drawing/2014/main" id="{F4011940-0ED8-70D6-2844-78936A4A8AA4}"/>
                </a:ext>
              </a:extLst>
            </p:cNvPr>
            <p:cNvCxnSpPr/>
            <p:nvPr/>
          </p:nvCxnSpPr>
          <p:spPr>
            <a:xfrm>
              <a:off x="732830" y="4265200"/>
              <a:ext cx="42292" cy="0"/>
            </a:xfrm>
            <a:prstGeom prst="line">
              <a:avLst/>
            </a:prstGeom>
            <a:noFill/>
            <a:ln w="28575" cap="flat" cmpd="sng" algn="ctr">
              <a:solidFill>
                <a:schemeClr val="bg1"/>
              </a:solidFill>
              <a:prstDash val="solid"/>
            </a:ln>
            <a:effectLst/>
          </p:spPr>
        </p:cxnSp>
        <p:sp>
          <p:nvSpPr>
            <p:cNvPr id="901" name="TextBox 900">
              <a:extLst>
                <a:ext uri="{FF2B5EF4-FFF2-40B4-BE49-F238E27FC236}">
                  <a16:creationId xmlns:a16="http://schemas.microsoft.com/office/drawing/2014/main" id="{8B823F2C-1788-2739-2CF6-3FEE95A190A3}"/>
                </a:ext>
              </a:extLst>
            </p:cNvPr>
            <p:cNvSpPr txBox="1"/>
            <p:nvPr/>
          </p:nvSpPr>
          <p:spPr>
            <a:xfrm>
              <a:off x="536636" y="4188256"/>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a:t>
              </a:r>
            </a:p>
          </p:txBody>
        </p:sp>
        <p:cxnSp>
          <p:nvCxnSpPr>
            <p:cNvPr id="902" name="Straight Connector 901">
              <a:extLst>
                <a:ext uri="{FF2B5EF4-FFF2-40B4-BE49-F238E27FC236}">
                  <a16:creationId xmlns:a16="http://schemas.microsoft.com/office/drawing/2014/main" id="{C0C2209C-BDAD-B633-E0D5-FEE4CBF4CD74}"/>
                </a:ext>
              </a:extLst>
            </p:cNvPr>
            <p:cNvCxnSpPr>
              <a:cxnSpLocks/>
            </p:cNvCxnSpPr>
            <p:nvPr/>
          </p:nvCxnSpPr>
          <p:spPr>
            <a:xfrm>
              <a:off x="732830" y="4532219"/>
              <a:ext cx="42292" cy="0"/>
            </a:xfrm>
            <a:prstGeom prst="line">
              <a:avLst/>
            </a:prstGeom>
            <a:noFill/>
            <a:ln w="28575" cap="flat" cmpd="sng" algn="ctr">
              <a:solidFill>
                <a:schemeClr val="bg1"/>
              </a:solidFill>
              <a:prstDash val="solid"/>
            </a:ln>
            <a:effectLst/>
          </p:spPr>
        </p:cxnSp>
        <p:sp>
          <p:nvSpPr>
            <p:cNvPr id="903" name="TextBox 902">
              <a:extLst>
                <a:ext uri="{FF2B5EF4-FFF2-40B4-BE49-F238E27FC236}">
                  <a16:creationId xmlns:a16="http://schemas.microsoft.com/office/drawing/2014/main" id="{419D481D-ED77-EA12-0A8B-74191E809C45}"/>
                </a:ext>
              </a:extLst>
            </p:cNvPr>
            <p:cNvSpPr txBox="1"/>
            <p:nvPr/>
          </p:nvSpPr>
          <p:spPr>
            <a:xfrm>
              <a:off x="615182" y="4455275"/>
              <a:ext cx="78548"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0</a:t>
              </a:r>
            </a:p>
          </p:txBody>
        </p:sp>
        <p:sp>
          <p:nvSpPr>
            <p:cNvPr id="904" name="TextBox 903">
              <a:extLst>
                <a:ext uri="{FF2B5EF4-FFF2-40B4-BE49-F238E27FC236}">
                  <a16:creationId xmlns:a16="http://schemas.microsoft.com/office/drawing/2014/main" id="{269C6AFF-D1F8-6239-2988-041343AB69DF}"/>
                </a:ext>
              </a:extLst>
            </p:cNvPr>
            <p:cNvSpPr txBox="1"/>
            <p:nvPr/>
          </p:nvSpPr>
          <p:spPr>
            <a:xfrm rot="16200000">
              <a:off x="-986328" y="3101904"/>
              <a:ext cx="2675965" cy="184666"/>
            </a:xfrm>
            <a:prstGeom prst="rect">
              <a:avLst/>
            </a:prstGeom>
            <a:no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PFS2 (%)</a:t>
              </a:r>
            </a:p>
          </p:txBody>
        </p:sp>
        <p:cxnSp>
          <p:nvCxnSpPr>
            <p:cNvPr id="905" name="Straight Connector 904">
              <a:extLst>
                <a:ext uri="{FF2B5EF4-FFF2-40B4-BE49-F238E27FC236}">
                  <a16:creationId xmlns:a16="http://schemas.microsoft.com/office/drawing/2014/main" id="{C26DE709-3FC6-F4A0-4A6D-B56D0EA9DADA}"/>
                </a:ext>
              </a:extLst>
            </p:cNvPr>
            <p:cNvCxnSpPr>
              <a:cxnSpLocks/>
            </p:cNvCxnSpPr>
            <p:nvPr/>
          </p:nvCxnSpPr>
          <p:spPr>
            <a:xfrm rot="5400000">
              <a:off x="752059" y="4553365"/>
              <a:ext cx="42292" cy="0"/>
            </a:xfrm>
            <a:prstGeom prst="line">
              <a:avLst/>
            </a:prstGeom>
            <a:noFill/>
            <a:ln w="28575" cap="flat" cmpd="sng" algn="ctr">
              <a:solidFill>
                <a:srgbClr val="000000"/>
              </a:solidFill>
              <a:prstDash val="solid"/>
            </a:ln>
            <a:effectLst/>
          </p:spPr>
        </p:cxnSp>
        <p:sp>
          <p:nvSpPr>
            <p:cNvPr id="906" name="TextBox 905">
              <a:extLst>
                <a:ext uri="{FF2B5EF4-FFF2-40B4-BE49-F238E27FC236}">
                  <a16:creationId xmlns:a16="http://schemas.microsoft.com/office/drawing/2014/main" id="{89EB7A77-1BE4-7152-09E4-DADBE644A983}"/>
                </a:ext>
              </a:extLst>
            </p:cNvPr>
            <p:cNvSpPr txBox="1"/>
            <p:nvPr/>
          </p:nvSpPr>
          <p:spPr>
            <a:xfrm>
              <a:off x="738347" y="4590963"/>
              <a:ext cx="78548"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0</a:t>
              </a:r>
            </a:p>
          </p:txBody>
        </p:sp>
        <p:cxnSp>
          <p:nvCxnSpPr>
            <p:cNvPr id="907" name="Straight Connector 906">
              <a:extLst>
                <a:ext uri="{FF2B5EF4-FFF2-40B4-BE49-F238E27FC236}">
                  <a16:creationId xmlns:a16="http://schemas.microsoft.com/office/drawing/2014/main" id="{50EAC5A1-6165-1470-9C3C-5F1559217933}"/>
                </a:ext>
              </a:extLst>
            </p:cNvPr>
            <p:cNvCxnSpPr>
              <a:cxnSpLocks/>
            </p:cNvCxnSpPr>
            <p:nvPr/>
          </p:nvCxnSpPr>
          <p:spPr>
            <a:xfrm rot="5400000">
              <a:off x="1009234" y="4553365"/>
              <a:ext cx="42292" cy="0"/>
            </a:xfrm>
            <a:prstGeom prst="line">
              <a:avLst/>
            </a:prstGeom>
            <a:noFill/>
            <a:ln w="28575" cap="flat" cmpd="sng" algn="ctr">
              <a:solidFill>
                <a:srgbClr val="000000"/>
              </a:solidFill>
              <a:prstDash val="solid"/>
            </a:ln>
            <a:effectLst/>
          </p:spPr>
        </p:cxnSp>
        <p:sp>
          <p:nvSpPr>
            <p:cNvPr id="908" name="TextBox 907">
              <a:extLst>
                <a:ext uri="{FF2B5EF4-FFF2-40B4-BE49-F238E27FC236}">
                  <a16:creationId xmlns:a16="http://schemas.microsoft.com/office/drawing/2014/main" id="{B94E0CF8-25B6-9EF9-B00E-23C2C7BC3A97}"/>
                </a:ext>
              </a:extLst>
            </p:cNvPr>
            <p:cNvSpPr txBox="1"/>
            <p:nvPr/>
          </p:nvSpPr>
          <p:spPr>
            <a:xfrm>
              <a:off x="995522" y="4590963"/>
              <a:ext cx="78548"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a:t>
              </a:r>
            </a:p>
          </p:txBody>
        </p:sp>
        <p:cxnSp>
          <p:nvCxnSpPr>
            <p:cNvPr id="909" name="Straight Connector 908">
              <a:extLst>
                <a:ext uri="{FF2B5EF4-FFF2-40B4-BE49-F238E27FC236}">
                  <a16:creationId xmlns:a16="http://schemas.microsoft.com/office/drawing/2014/main" id="{6ACB9D5B-92A0-2BA1-1858-85D803A8DB6F}"/>
                </a:ext>
              </a:extLst>
            </p:cNvPr>
            <p:cNvCxnSpPr>
              <a:cxnSpLocks/>
            </p:cNvCxnSpPr>
            <p:nvPr/>
          </p:nvCxnSpPr>
          <p:spPr>
            <a:xfrm rot="5400000">
              <a:off x="1272759" y="4553365"/>
              <a:ext cx="42292" cy="0"/>
            </a:xfrm>
            <a:prstGeom prst="line">
              <a:avLst/>
            </a:prstGeom>
            <a:noFill/>
            <a:ln w="28575" cap="flat" cmpd="sng" algn="ctr">
              <a:solidFill>
                <a:srgbClr val="000000"/>
              </a:solidFill>
              <a:prstDash val="solid"/>
            </a:ln>
            <a:effectLst/>
          </p:spPr>
        </p:cxnSp>
        <p:sp>
          <p:nvSpPr>
            <p:cNvPr id="910" name="TextBox 909">
              <a:extLst>
                <a:ext uri="{FF2B5EF4-FFF2-40B4-BE49-F238E27FC236}">
                  <a16:creationId xmlns:a16="http://schemas.microsoft.com/office/drawing/2014/main" id="{C9B85AB4-09AD-5786-DEFA-5E476818F1B4}"/>
                </a:ext>
              </a:extLst>
            </p:cNvPr>
            <p:cNvSpPr txBox="1"/>
            <p:nvPr/>
          </p:nvSpPr>
          <p:spPr>
            <a:xfrm>
              <a:off x="121977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a:t>
              </a:r>
            </a:p>
          </p:txBody>
        </p:sp>
        <p:cxnSp>
          <p:nvCxnSpPr>
            <p:cNvPr id="911" name="Straight Connector 910">
              <a:extLst>
                <a:ext uri="{FF2B5EF4-FFF2-40B4-BE49-F238E27FC236}">
                  <a16:creationId xmlns:a16="http://schemas.microsoft.com/office/drawing/2014/main" id="{7CD7CAA6-88C7-2907-5C3E-EB491B141B95}"/>
                </a:ext>
              </a:extLst>
            </p:cNvPr>
            <p:cNvCxnSpPr>
              <a:cxnSpLocks/>
            </p:cNvCxnSpPr>
            <p:nvPr/>
          </p:nvCxnSpPr>
          <p:spPr>
            <a:xfrm rot="5400000">
              <a:off x="1529934" y="4553365"/>
              <a:ext cx="42292" cy="0"/>
            </a:xfrm>
            <a:prstGeom prst="line">
              <a:avLst/>
            </a:prstGeom>
            <a:noFill/>
            <a:ln w="28575" cap="flat" cmpd="sng" algn="ctr">
              <a:solidFill>
                <a:srgbClr val="000000"/>
              </a:solidFill>
              <a:prstDash val="solid"/>
            </a:ln>
            <a:effectLst/>
          </p:spPr>
        </p:cxnSp>
        <p:sp>
          <p:nvSpPr>
            <p:cNvPr id="912" name="TextBox 911">
              <a:extLst>
                <a:ext uri="{FF2B5EF4-FFF2-40B4-BE49-F238E27FC236}">
                  <a16:creationId xmlns:a16="http://schemas.microsoft.com/office/drawing/2014/main" id="{FA584024-5FD1-0C93-1CC9-617EC55C9A4F}"/>
                </a:ext>
              </a:extLst>
            </p:cNvPr>
            <p:cNvSpPr txBox="1"/>
            <p:nvPr/>
          </p:nvSpPr>
          <p:spPr>
            <a:xfrm>
              <a:off x="14769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15</a:t>
              </a:r>
            </a:p>
          </p:txBody>
        </p:sp>
        <p:cxnSp>
          <p:nvCxnSpPr>
            <p:cNvPr id="913" name="Straight Connector 912">
              <a:extLst>
                <a:ext uri="{FF2B5EF4-FFF2-40B4-BE49-F238E27FC236}">
                  <a16:creationId xmlns:a16="http://schemas.microsoft.com/office/drawing/2014/main" id="{96DE2898-051C-072A-3183-AD7EB13A4A79}"/>
                </a:ext>
              </a:extLst>
            </p:cNvPr>
            <p:cNvCxnSpPr>
              <a:cxnSpLocks/>
            </p:cNvCxnSpPr>
            <p:nvPr/>
          </p:nvCxnSpPr>
          <p:spPr>
            <a:xfrm rot="5400000">
              <a:off x="1796634" y="4553365"/>
              <a:ext cx="42292" cy="0"/>
            </a:xfrm>
            <a:prstGeom prst="line">
              <a:avLst/>
            </a:prstGeom>
            <a:noFill/>
            <a:ln w="28575" cap="flat" cmpd="sng" algn="ctr">
              <a:solidFill>
                <a:srgbClr val="000000"/>
              </a:solidFill>
              <a:prstDash val="solid"/>
            </a:ln>
            <a:effectLst/>
          </p:spPr>
        </p:cxnSp>
        <p:sp>
          <p:nvSpPr>
            <p:cNvPr id="914" name="TextBox 913">
              <a:extLst>
                <a:ext uri="{FF2B5EF4-FFF2-40B4-BE49-F238E27FC236}">
                  <a16:creationId xmlns:a16="http://schemas.microsoft.com/office/drawing/2014/main" id="{6B0B2366-79A3-94FD-7C14-B4F1484AEF72}"/>
                </a:ext>
              </a:extLst>
            </p:cNvPr>
            <p:cNvSpPr txBox="1"/>
            <p:nvPr/>
          </p:nvSpPr>
          <p:spPr>
            <a:xfrm>
              <a:off x="17436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20</a:t>
              </a:r>
            </a:p>
          </p:txBody>
        </p:sp>
        <p:cxnSp>
          <p:nvCxnSpPr>
            <p:cNvPr id="915" name="Straight Connector 914">
              <a:extLst>
                <a:ext uri="{FF2B5EF4-FFF2-40B4-BE49-F238E27FC236}">
                  <a16:creationId xmlns:a16="http://schemas.microsoft.com/office/drawing/2014/main" id="{9DADC0F2-9645-307A-974A-25308BD27F0C}"/>
                </a:ext>
              </a:extLst>
            </p:cNvPr>
            <p:cNvCxnSpPr>
              <a:cxnSpLocks/>
            </p:cNvCxnSpPr>
            <p:nvPr/>
          </p:nvCxnSpPr>
          <p:spPr>
            <a:xfrm rot="5400000">
              <a:off x="2053809" y="4553365"/>
              <a:ext cx="42292" cy="0"/>
            </a:xfrm>
            <a:prstGeom prst="line">
              <a:avLst/>
            </a:prstGeom>
            <a:noFill/>
            <a:ln w="28575" cap="flat" cmpd="sng" algn="ctr">
              <a:solidFill>
                <a:srgbClr val="000000"/>
              </a:solidFill>
              <a:prstDash val="solid"/>
            </a:ln>
            <a:effectLst/>
          </p:spPr>
        </p:cxnSp>
        <p:sp>
          <p:nvSpPr>
            <p:cNvPr id="916" name="TextBox 915">
              <a:extLst>
                <a:ext uri="{FF2B5EF4-FFF2-40B4-BE49-F238E27FC236}">
                  <a16:creationId xmlns:a16="http://schemas.microsoft.com/office/drawing/2014/main" id="{3211AB71-AB06-6589-FDF0-550EE0A39557}"/>
                </a:ext>
              </a:extLst>
            </p:cNvPr>
            <p:cNvSpPr txBox="1"/>
            <p:nvPr/>
          </p:nvSpPr>
          <p:spPr>
            <a:xfrm>
              <a:off x="20008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25</a:t>
              </a:r>
            </a:p>
          </p:txBody>
        </p:sp>
        <p:cxnSp>
          <p:nvCxnSpPr>
            <p:cNvPr id="917" name="Straight Connector 916">
              <a:extLst>
                <a:ext uri="{FF2B5EF4-FFF2-40B4-BE49-F238E27FC236}">
                  <a16:creationId xmlns:a16="http://schemas.microsoft.com/office/drawing/2014/main" id="{98268CBC-8818-896C-4204-4473AA22DCEF}"/>
                </a:ext>
              </a:extLst>
            </p:cNvPr>
            <p:cNvCxnSpPr>
              <a:cxnSpLocks/>
            </p:cNvCxnSpPr>
            <p:nvPr/>
          </p:nvCxnSpPr>
          <p:spPr>
            <a:xfrm rot="5400000">
              <a:off x="2317334" y="4553365"/>
              <a:ext cx="42292" cy="0"/>
            </a:xfrm>
            <a:prstGeom prst="line">
              <a:avLst/>
            </a:prstGeom>
            <a:noFill/>
            <a:ln w="28575" cap="flat" cmpd="sng" algn="ctr">
              <a:solidFill>
                <a:srgbClr val="000000"/>
              </a:solidFill>
              <a:prstDash val="solid"/>
            </a:ln>
            <a:effectLst/>
          </p:spPr>
        </p:cxnSp>
        <p:sp>
          <p:nvSpPr>
            <p:cNvPr id="918" name="TextBox 917">
              <a:extLst>
                <a:ext uri="{FF2B5EF4-FFF2-40B4-BE49-F238E27FC236}">
                  <a16:creationId xmlns:a16="http://schemas.microsoft.com/office/drawing/2014/main" id="{1A4F3D19-3138-CEE4-9CCF-68179C254529}"/>
                </a:ext>
              </a:extLst>
            </p:cNvPr>
            <p:cNvSpPr txBox="1"/>
            <p:nvPr/>
          </p:nvSpPr>
          <p:spPr>
            <a:xfrm>
              <a:off x="22643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30</a:t>
              </a:r>
            </a:p>
          </p:txBody>
        </p:sp>
        <p:cxnSp>
          <p:nvCxnSpPr>
            <p:cNvPr id="919" name="Straight Connector 918">
              <a:extLst>
                <a:ext uri="{FF2B5EF4-FFF2-40B4-BE49-F238E27FC236}">
                  <a16:creationId xmlns:a16="http://schemas.microsoft.com/office/drawing/2014/main" id="{80FC0693-250D-8E04-6B64-6752238C7F61}"/>
                </a:ext>
              </a:extLst>
            </p:cNvPr>
            <p:cNvCxnSpPr>
              <a:cxnSpLocks/>
            </p:cNvCxnSpPr>
            <p:nvPr/>
          </p:nvCxnSpPr>
          <p:spPr>
            <a:xfrm rot="5400000">
              <a:off x="2574509" y="4553365"/>
              <a:ext cx="42292" cy="0"/>
            </a:xfrm>
            <a:prstGeom prst="line">
              <a:avLst/>
            </a:prstGeom>
            <a:noFill/>
            <a:ln w="28575" cap="flat" cmpd="sng" algn="ctr">
              <a:solidFill>
                <a:srgbClr val="000000"/>
              </a:solidFill>
              <a:prstDash val="solid"/>
            </a:ln>
            <a:effectLst/>
          </p:spPr>
        </p:cxnSp>
        <p:sp>
          <p:nvSpPr>
            <p:cNvPr id="920" name="TextBox 919">
              <a:extLst>
                <a:ext uri="{FF2B5EF4-FFF2-40B4-BE49-F238E27FC236}">
                  <a16:creationId xmlns:a16="http://schemas.microsoft.com/office/drawing/2014/main" id="{592F4BBF-457E-9A0E-53B1-10C4D875F938}"/>
                </a:ext>
              </a:extLst>
            </p:cNvPr>
            <p:cNvSpPr txBox="1"/>
            <p:nvPr/>
          </p:nvSpPr>
          <p:spPr>
            <a:xfrm>
              <a:off x="25215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35</a:t>
              </a:r>
            </a:p>
          </p:txBody>
        </p:sp>
        <p:cxnSp>
          <p:nvCxnSpPr>
            <p:cNvPr id="921" name="Straight Connector 920">
              <a:extLst>
                <a:ext uri="{FF2B5EF4-FFF2-40B4-BE49-F238E27FC236}">
                  <a16:creationId xmlns:a16="http://schemas.microsoft.com/office/drawing/2014/main" id="{84F7751A-12B6-157B-299A-780108E252F8}"/>
                </a:ext>
              </a:extLst>
            </p:cNvPr>
            <p:cNvCxnSpPr>
              <a:cxnSpLocks/>
            </p:cNvCxnSpPr>
            <p:nvPr/>
          </p:nvCxnSpPr>
          <p:spPr>
            <a:xfrm rot="5400000">
              <a:off x="2838034" y="4553365"/>
              <a:ext cx="42292" cy="0"/>
            </a:xfrm>
            <a:prstGeom prst="line">
              <a:avLst/>
            </a:prstGeom>
            <a:noFill/>
            <a:ln w="28575" cap="flat" cmpd="sng" algn="ctr">
              <a:solidFill>
                <a:srgbClr val="000000"/>
              </a:solidFill>
              <a:prstDash val="solid"/>
            </a:ln>
            <a:effectLst/>
          </p:spPr>
        </p:cxnSp>
        <p:sp>
          <p:nvSpPr>
            <p:cNvPr id="922" name="TextBox 921">
              <a:extLst>
                <a:ext uri="{FF2B5EF4-FFF2-40B4-BE49-F238E27FC236}">
                  <a16:creationId xmlns:a16="http://schemas.microsoft.com/office/drawing/2014/main" id="{6E8D2099-0DE0-894E-9865-B988009F42B1}"/>
                </a:ext>
              </a:extLst>
            </p:cNvPr>
            <p:cNvSpPr txBox="1"/>
            <p:nvPr/>
          </p:nvSpPr>
          <p:spPr>
            <a:xfrm>
              <a:off x="27850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40</a:t>
              </a:r>
            </a:p>
          </p:txBody>
        </p:sp>
        <p:cxnSp>
          <p:nvCxnSpPr>
            <p:cNvPr id="923" name="Straight Connector 922">
              <a:extLst>
                <a:ext uri="{FF2B5EF4-FFF2-40B4-BE49-F238E27FC236}">
                  <a16:creationId xmlns:a16="http://schemas.microsoft.com/office/drawing/2014/main" id="{5936DF33-3B38-073C-80D6-0BACCCA127A5}"/>
                </a:ext>
              </a:extLst>
            </p:cNvPr>
            <p:cNvCxnSpPr>
              <a:cxnSpLocks/>
            </p:cNvCxnSpPr>
            <p:nvPr/>
          </p:nvCxnSpPr>
          <p:spPr>
            <a:xfrm rot="5400000">
              <a:off x="3095209" y="4553365"/>
              <a:ext cx="42292" cy="0"/>
            </a:xfrm>
            <a:prstGeom prst="line">
              <a:avLst/>
            </a:prstGeom>
            <a:noFill/>
            <a:ln w="28575" cap="flat" cmpd="sng" algn="ctr">
              <a:solidFill>
                <a:srgbClr val="000000"/>
              </a:solidFill>
              <a:prstDash val="solid"/>
            </a:ln>
            <a:effectLst/>
          </p:spPr>
        </p:cxnSp>
        <p:sp>
          <p:nvSpPr>
            <p:cNvPr id="924" name="TextBox 923">
              <a:extLst>
                <a:ext uri="{FF2B5EF4-FFF2-40B4-BE49-F238E27FC236}">
                  <a16:creationId xmlns:a16="http://schemas.microsoft.com/office/drawing/2014/main" id="{D87582EE-5CEC-AFE9-0591-2ACDC7EFA94C}"/>
                </a:ext>
              </a:extLst>
            </p:cNvPr>
            <p:cNvSpPr txBox="1"/>
            <p:nvPr/>
          </p:nvSpPr>
          <p:spPr>
            <a:xfrm>
              <a:off x="30422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45</a:t>
              </a:r>
            </a:p>
          </p:txBody>
        </p:sp>
        <p:cxnSp>
          <p:nvCxnSpPr>
            <p:cNvPr id="925" name="Straight Connector 924">
              <a:extLst>
                <a:ext uri="{FF2B5EF4-FFF2-40B4-BE49-F238E27FC236}">
                  <a16:creationId xmlns:a16="http://schemas.microsoft.com/office/drawing/2014/main" id="{954D3B84-3D32-E2AD-88FF-30BA6FF6FEBD}"/>
                </a:ext>
              </a:extLst>
            </p:cNvPr>
            <p:cNvCxnSpPr>
              <a:cxnSpLocks/>
            </p:cNvCxnSpPr>
            <p:nvPr/>
          </p:nvCxnSpPr>
          <p:spPr>
            <a:xfrm rot="5400000">
              <a:off x="3361909" y="4553365"/>
              <a:ext cx="42292" cy="0"/>
            </a:xfrm>
            <a:prstGeom prst="line">
              <a:avLst/>
            </a:prstGeom>
            <a:noFill/>
            <a:ln w="28575" cap="flat" cmpd="sng" algn="ctr">
              <a:solidFill>
                <a:srgbClr val="000000"/>
              </a:solidFill>
              <a:prstDash val="solid"/>
            </a:ln>
            <a:effectLst/>
          </p:spPr>
        </p:cxnSp>
        <p:sp>
          <p:nvSpPr>
            <p:cNvPr id="926" name="TextBox 925">
              <a:extLst>
                <a:ext uri="{FF2B5EF4-FFF2-40B4-BE49-F238E27FC236}">
                  <a16:creationId xmlns:a16="http://schemas.microsoft.com/office/drawing/2014/main" id="{44992EA9-27D9-3FA2-30BE-67317D5516DA}"/>
                </a:ext>
              </a:extLst>
            </p:cNvPr>
            <p:cNvSpPr txBox="1"/>
            <p:nvPr/>
          </p:nvSpPr>
          <p:spPr>
            <a:xfrm>
              <a:off x="33089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50</a:t>
              </a:r>
            </a:p>
          </p:txBody>
        </p:sp>
        <p:cxnSp>
          <p:nvCxnSpPr>
            <p:cNvPr id="927" name="Straight Connector 926">
              <a:extLst>
                <a:ext uri="{FF2B5EF4-FFF2-40B4-BE49-F238E27FC236}">
                  <a16:creationId xmlns:a16="http://schemas.microsoft.com/office/drawing/2014/main" id="{75B43FA7-E3E3-31CE-B705-1C00C25AEB26}"/>
                </a:ext>
              </a:extLst>
            </p:cNvPr>
            <p:cNvCxnSpPr>
              <a:cxnSpLocks/>
            </p:cNvCxnSpPr>
            <p:nvPr/>
          </p:nvCxnSpPr>
          <p:spPr>
            <a:xfrm rot="5400000">
              <a:off x="3619084" y="4553365"/>
              <a:ext cx="42292" cy="0"/>
            </a:xfrm>
            <a:prstGeom prst="line">
              <a:avLst/>
            </a:prstGeom>
            <a:noFill/>
            <a:ln w="28575" cap="flat" cmpd="sng" algn="ctr">
              <a:solidFill>
                <a:srgbClr val="000000"/>
              </a:solidFill>
              <a:prstDash val="solid"/>
            </a:ln>
            <a:effectLst/>
          </p:spPr>
        </p:cxnSp>
        <p:sp>
          <p:nvSpPr>
            <p:cNvPr id="928" name="TextBox 927">
              <a:extLst>
                <a:ext uri="{FF2B5EF4-FFF2-40B4-BE49-F238E27FC236}">
                  <a16:creationId xmlns:a16="http://schemas.microsoft.com/office/drawing/2014/main" id="{FCD4A83F-9C93-A74E-9635-52FD33E1228C}"/>
                </a:ext>
              </a:extLst>
            </p:cNvPr>
            <p:cNvSpPr txBox="1"/>
            <p:nvPr/>
          </p:nvSpPr>
          <p:spPr>
            <a:xfrm>
              <a:off x="356609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55</a:t>
              </a:r>
            </a:p>
          </p:txBody>
        </p:sp>
        <p:cxnSp>
          <p:nvCxnSpPr>
            <p:cNvPr id="929" name="Straight Connector 928">
              <a:extLst>
                <a:ext uri="{FF2B5EF4-FFF2-40B4-BE49-F238E27FC236}">
                  <a16:creationId xmlns:a16="http://schemas.microsoft.com/office/drawing/2014/main" id="{E83340F2-5043-5E25-558F-644F53576266}"/>
                </a:ext>
              </a:extLst>
            </p:cNvPr>
            <p:cNvCxnSpPr>
              <a:cxnSpLocks/>
            </p:cNvCxnSpPr>
            <p:nvPr/>
          </p:nvCxnSpPr>
          <p:spPr>
            <a:xfrm rot="5400000">
              <a:off x="3879434" y="4553365"/>
              <a:ext cx="42292" cy="0"/>
            </a:xfrm>
            <a:prstGeom prst="line">
              <a:avLst/>
            </a:prstGeom>
            <a:noFill/>
            <a:ln w="28575" cap="flat" cmpd="sng" algn="ctr">
              <a:solidFill>
                <a:srgbClr val="000000"/>
              </a:solidFill>
              <a:prstDash val="solid"/>
            </a:ln>
            <a:effectLst/>
          </p:spPr>
        </p:cxnSp>
        <p:sp>
          <p:nvSpPr>
            <p:cNvPr id="930" name="TextBox 929">
              <a:extLst>
                <a:ext uri="{FF2B5EF4-FFF2-40B4-BE49-F238E27FC236}">
                  <a16:creationId xmlns:a16="http://schemas.microsoft.com/office/drawing/2014/main" id="{4B949FB3-B008-4382-97F4-7841B1963FC1}"/>
                </a:ext>
              </a:extLst>
            </p:cNvPr>
            <p:cNvSpPr txBox="1"/>
            <p:nvPr/>
          </p:nvSpPr>
          <p:spPr>
            <a:xfrm>
              <a:off x="38264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60</a:t>
              </a:r>
            </a:p>
          </p:txBody>
        </p:sp>
        <p:sp>
          <p:nvSpPr>
            <p:cNvPr id="931" name="TextBox 930">
              <a:extLst>
                <a:ext uri="{FF2B5EF4-FFF2-40B4-BE49-F238E27FC236}">
                  <a16:creationId xmlns:a16="http://schemas.microsoft.com/office/drawing/2014/main" id="{B7D45BD5-BE0B-8719-9696-75CAE41D9620}"/>
                </a:ext>
              </a:extLst>
            </p:cNvPr>
            <p:cNvSpPr txBox="1"/>
            <p:nvPr/>
          </p:nvSpPr>
          <p:spPr>
            <a:xfrm>
              <a:off x="773205" y="4768763"/>
              <a:ext cx="3127375" cy="184666"/>
            </a:xfrm>
            <a:prstGeom prst="rect">
              <a:avLst/>
            </a:prstGeom>
            <a:no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Mo</a:t>
              </a:r>
            </a:p>
          </p:txBody>
        </p:sp>
      </p:grpSp>
      <p:grpSp>
        <p:nvGrpSpPr>
          <p:cNvPr id="932" name="Group 931">
            <a:extLst>
              <a:ext uri="{FF2B5EF4-FFF2-40B4-BE49-F238E27FC236}">
                <a16:creationId xmlns:a16="http://schemas.microsoft.com/office/drawing/2014/main" id="{32F3347A-2687-50EB-6658-D35B2F1C0A65}"/>
              </a:ext>
            </a:extLst>
          </p:cNvPr>
          <p:cNvGrpSpPr/>
          <p:nvPr/>
        </p:nvGrpSpPr>
        <p:grpSpPr>
          <a:xfrm>
            <a:off x="8092234" y="1988122"/>
            <a:ext cx="3724221" cy="3157553"/>
            <a:chOff x="259322" y="1785100"/>
            <a:chExt cx="3724221" cy="3157553"/>
          </a:xfrm>
        </p:grpSpPr>
        <p:sp>
          <p:nvSpPr>
            <p:cNvPr id="933" name="Freeform 2106">
              <a:extLst>
                <a:ext uri="{FF2B5EF4-FFF2-40B4-BE49-F238E27FC236}">
                  <a16:creationId xmlns:a16="http://schemas.microsoft.com/office/drawing/2014/main" id="{E513EA68-9414-19A7-8252-F0C3ACE63EF0}"/>
                </a:ext>
              </a:extLst>
            </p:cNvPr>
            <p:cNvSpPr/>
            <p:nvPr/>
          </p:nvSpPr>
          <p:spPr>
            <a:xfrm>
              <a:off x="773205" y="1856254"/>
              <a:ext cx="3133165" cy="267596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cxnSp>
          <p:nvCxnSpPr>
            <p:cNvPr id="934" name="Straight Connector 933">
              <a:extLst>
                <a:ext uri="{FF2B5EF4-FFF2-40B4-BE49-F238E27FC236}">
                  <a16:creationId xmlns:a16="http://schemas.microsoft.com/office/drawing/2014/main" id="{08190C2E-C2AA-ED0E-0193-31B06C9601CD}"/>
                </a:ext>
              </a:extLst>
            </p:cNvPr>
            <p:cNvCxnSpPr/>
            <p:nvPr/>
          </p:nvCxnSpPr>
          <p:spPr>
            <a:xfrm>
              <a:off x="732830" y="1862044"/>
              <a:ext cx="42292" cy="0"/>
            </a:xfrm>
            <a:prstGeom prst="line">
              <a:avLst/>
            </a:prstGeom>
            <a:noFill/>
            <a:ln w="28575" cap="flat" cmpd="sng" algn="ctr">
              <a:solidFill>
                <a:srgbClr val="000000"/>
              </a:solidFill>
              <a:prstDash val="solid"/>
            </a:ln>
            <a:effectLst/>
          </p:spPr>
        </p:cxnSp>
        <p:sp>
          <p:nvSpPr>
            <p:cNvPr id="935" name="TextBox 934">
              <a:extLst>
                <a:ext uri="{FF2B5EF4-FFF2-40B4-BE49-F238E27FC236}">
                  <a16:creationId xmlns:a16="http://schemas.microsoft.com/office/drawing/2014/main" id="{238D5A2F-FC51-21BB-B139-C6EA3DFB9B5D}"/>
                </a:ext>
              </a:extLst>
            </p:cNvPr>
            <p:cNvSpPr txBox="1"/>
            <p:nvPr/>
          </p:nvSpPr>
          <p:spPr>
            <a:xfrm>
              <a:off x="458088" y="1785100"/>
              <a:ext cx="235642"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100</a:t>
              </a:r>
            </a:p>
          </p:txBody>
        </p:sp>
        <p:cxnSp>
          <p:nvCxnSpPr>
            <p:cNvPr id="936" name="Straight Connector 935">
              <a:extLst>
                <a:ext uri="{FF2B5EF4-FFF2-40B4-BE49-F238E27FC236}">
                  <a16:creationId xmlns:a16="http://schemas.microsoft.com/office/drawing/2014/main" id="{245DA0A4-A02D-031F-DEA9-4C689BA00923}"/>
                </a:ext>
              </a:extLst>
            </p:cNvPr>
            <p:cNvCxnSpPr/>
            <p:nvPr/>
          </p:nvCxnSpPr>
          <p:spPr>
            <a:xfrm>
              <a:off x="732830" y="2129062"/>
              <a:ext cx="42292" cy="0"/>
            </a:xfrm>
            <a:prstGeom prst="line">
              <a:avLst/>
            </a:prstGeom>
            <a:noFill/>
            <a:ln w="28575" cap="flat" cmpd="sng" algn="ctr">
              <a:solidFill>
                <a:srgbClr val="000000"/>
              </a:solidFill>
              <a:prstDash val="solid"/>
            </a:ln>
            <a:effectLst/>
          </p:spPr>
        </p:cxnSp>
        <p:sp>
          <p:nvSpPr>
            <p:cNvPr id="937" name="TextBox 936">
              <a:extLst>
                <a:ext uri="{FF2B5EF4-FFF2-40B4-BE49-F238E27FC236}">
                  <a16:creationId xmlns:a16="http://schemas.microsoft.com/office/drawing/2014/main" id="{9CF87269-1104-DEA5-F7E2-770869818273}"/>
                </a:ext>
              </a:extLst>
            </p:cNvPr>
            <p:cNvSpPr txBox="1"/>
            <p:nvPr/>
          </p:nvSpPr>
          <p:spPr>
            <a:xfrm>
              <a:off x="536636" y="2052118"/>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90</a:t>
              </a:r>
            </a:p>
          </p:txBody>
        </p:sp>
        <p:cxnSp>
          <p:nvCxnSpPr>
            <p:cNvPr id="938" name="Straight Connector 937">
              <a:extLst>
                <a:ext uri="{FF2B5EF4-FFF2-40B4-BE49-F238E27FC236}">
                  <a16:creationId xmlns:a16="http://schemas.microsoft.com/office/drawing/2014/main" id="{2AEEB698-187E-0571-910F-3FD9B26776F2}"/>
                </a:ext>
              </a:extLst>
            </p:cNvPr>
            <p:cNvCxnSpPr/>
            <p:nvPr/>
          </p:nvCxnSpPr>
          <p:spPr>
            <a:xfrm>
              <a:off x="732830" y="2396080"/>
              <a:ext cx="42292" cy="0"/>
            </a:xfrm>
            <a:prstGeom prst="line">
              <a:avLst/>
            </a:prstGeom>
            <a:noFill/>
            <a:ln w="28575" cap="flat" cmpd="sng" algn="ctr">
              <a:solidFill>
                <a:srgbClr val="000000"/>
              </a:solidFill>
              <a:prstDash val="solid"/>
            </a:ln>
            <a:effectLst/>
          </p:spPr>
        </p:cxnSp>
        <p:sp>
          <p:nvSpPr>
            <p:cNvPr id="939" name="TextBox 938">
              <a:extLst>
                <a:ext uri="{FF2B5EF4-FFF2-40B4-BE49-F238E27FC236}">
                  <a16:creationId xmlns:a16="http://schemas.microsoft.com/office/drawing/2014/main" id="{E657E971-1487-B881-FAB0-4C114772D229}"/>
                </a:ext>
              </a:extLst>
            </p:cNvPr>
            <p:cNvSpPr txBox="1"/>
            <p:nvPr/>
          </p:nvSpPr>
          <p:spPr>
            <a:xfrm>
              <a:off x="536636" y="2319136"/>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80</a:t>
              </a:r>
            </a:p>
          </p:txBody>
        </p:sp>
        <p:cxnSp>
          <p:nvCxnSpPr>
            <p:cNvPr id="940" name="Straight Connector 939">
              <a:extLst>
                <a:ext uri="{FF2B5EF4-FFF2-40B4-BE49-F238E27FC236}">
                  <a16:creationId xmlns:a16="http://schemas.microsoft.com/office/drawing/2014/main" id="{801C76DA-B6CB-59F9-8F80-20F601E82CE7}"/>
                </a:ext>
              </a:extLst>
            </p:cNvPr>
            <p:cNvCxnSpPr/>
            <p:nvPr/>
          </p:nvCxnSpPr>
          <p:spPr>
            <a:xfrm>
              <a:off x="732830" y="2663098"/>
              <a:ext cx="42292" cy="0"/>
            </a:xfrm>
            <a:prstGeom prst="line">
              <a:avLst/>
            </a:prstGeom>
            <a:noFill/>
            <a:ln w="28575" cap="flat" cmpd="sng" algn="ctr">
              <a:solidFill>
                <a:srgbClr val="000000"/>
              </a:solidFill>
              <a:prstDash val="solid"/>
            </a:ln>
            <a:effectLst/>
          </p:spPr>
        </p:cxnSp>
        <p:sp>
          <p:nvSpPr>
            <p:cNvPr id="941" name="TextBox 940">
              <a:extLst>
                <a:ext uri="{FF2B5EF4-FFF2-40B4-BE49-F238E27FC236}">
                  <a16:creationId xmlns:a16="http://schemas.microsoft.com/office/drawing/2014/main" id="{4916F4BA-85F7-2D9B-A6B2-3B235DFF553E}"/>
                </a:ext>
              </a:extLst>
            </p:cNvPr>
            <p:cNvSpPr txBox="1"/>
            <p:nvPr/>
          </p:nvSpPr>
          <p:spPr>
            <a:xfrm>
              <a:off x="536636" y="2586154"/>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70</a:t>
              </a:r>
            </a:p>
          </p:txBody>
        </p:sp>
        <p:cxnSp>
          <p:nvCxnSpPr>
            <p:cNvPr id="942" name="Straight Connector 941">
              <a:extLst>
                <a:ext uri="{FF2B5EF4-FFF2-40B4-BE49-F238E27FC236}">
                  <a16:creationId xmlns:a16="http://schemas.microsoft.com/office/drawing/2014/main" id="{0DAFC835-24E0-8186-91B5-4684475BC3B2}"/>
                </a:ext>
              </a:extLst>
            </p:cNvPr>
            <p:cNvCxnSpPr/>
            <p:nvPr/>
          </p:nvCxnSpPr>
          <p:spPr>
            <a:xfrm>
              <a:off x="732830" y="2930115"/>
              <a:ext cx="42292" cy="0"/>
            </a:xfrm>
            <a:prstGeom prst="line">
              <a:avLst/>
            </a:prstGeom>
            <a:noFill/>
            <a:ln w="28575" cap="flat" cmpd="sng" algn="ctr">
              <a:solidFill>
                <a:srgbClr val="000000"/>
              </a:solidFill>
              <a:prstDash val="solid"/>
            </a:ln>
            <a:effectLst/>
          </p:spPr>
        </p:cxnSp>
        <p:sp>
          <p:nvSpPr>
            <p:cNvPr id="943" name="TextBox 942">
              <a:extLst>
                <a:ext uri="{FF2B5EF4-FFF2-40B4-BE49-F238E27FC236}">
                  <a16:creationId xmlns:a16="http://schemas.microsoft.com/office/drawing/2014/main" id="{F9382C04-C675-BD11-57EC-F2B0E3689E94}"/>
                </a:ext>
              </a:extLst>
            </p:cNvPr>
            <p:cNvSpPr txBox="1"/>
            <p:nvPr/>
          </p:nvSpPr>
          <p:spPr>
            <a:xfrm>
              <a:off x="536636" y="2853171"/>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60</a:t>
              </a:r>
            </a:p>
          </p:txBody>
        </p:sp>
        <p:cxnSp>
          <p:nvCxnSpPr>
            <p:cNvPr id="944" name="Straight Connector 943">
              <a:extLst>
                <a:ext uri="{FF2B5EF4-FFF2-40B4-BE49-F238E27FC236}">
                  <a16:creationId xmlns:a16="http://schemas.microsoft.com/office/drawing/2014/main" id="{26BEC9E6-4E55-142B-8B2F-163613ACF941}"/>
                </a:ext>
              </a:extLst>
            </p:cNvPr>
            <p:cNvCxnSpPr/>
            <p:nvPr/>
          </p:nvCxnSpPr>
          <p:spPr>
            <a:xfrm>
              <a:off x="732830" y="3197132"/>
              <a:ext cx="42292" cy="0"/>
            </a:xfrm>
            <a:prstGeom prst="line">
              <a:avLst/>
            </a:prstGeom>
            <a:noFill/>
            <a:ln w="28575" cap="flat" cmpd="sng" algn="ctr">
              <a:solidFill>
                <a:srgbClr val="000000"/>
              </a:solidFill>
              <a:prstDash val="solid"/>
            </a:ln>
            <a:effectLst/>
          </p:spPr>
        </p:cxnSp>
        <p:sp>
          <p:nvSpPr>
            <p:cNvPr id="945" name="TextBox 944">
              <a:extLst>
                <a:ext uri="{FF2B5EF4-FFF2-40B4-BE49-F238E27FC236}">
                  <a16:creationId xmlns:a16="http://schemas.microsoft.com/office/drawing/2014/main" id="{4D44C602-A9B6-4F15-21DE-70FA593FB59B}"/>
                </a:ext>
              </a:extLst>
            </p:cNvPr>
            <p:cNvSpPr txBox="1"/>
            <p:nvPr/>
          </p:nvSpPr>
          <p:spPr>
            <a:xfrm>
              <a:off x="536636" y="3120188"/>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50</a:t>
              </a:r>
            </a:p>
          </p:txBody>
        </p:sp>
        <p:cxnSp>
          <p:nvCxnSpPr>
            <p:cNvPr id="946" name="Straight Connector 945">
              <a:extLst>
                <a:ext uri="{FF2B5EF4-FFF2-40B4-BE49-F238E27FC236}">
                  <a16:creationId xmlns:a16="http://schemas.microsoft.com/office/drawing/2014/main" id="{38F8C6EF-C9E1-8CF1-E832-8E48A88510F4}"/>
                </a:ext>
              </a:extLst>
            </p:cNvPr>
            <p:cNvCxnSpPr/>
            <p:nvPr/>
          </p:nvCxnSpPr>
          <p:spPr>
            <a:xfrm>
              <a:off x="732830" y="3731166"/>
              <a:ext cx="42292" cy="0"/>
            </a:xfrm>
            <a:prstGeom prst="line">
              <a:avLst/>
            </a:prstGeom>
            <a:noFill/>
            <a:ln w="28575" cap="flat" cmpd="sng" algn="ctr">
              <a:solidFill>
                <a:srgbClr val="000000"/>
              </a:solidFill>
              <a:prstDash val="solid"/>
            </a:ln>
            <a:effectLst/>
          </p:spPr>
        </p:cxnSp>
        <p:sp>
          <p:nvSpPr>
            <p:cNvPr id="947" name="TextBox 946">
              <a:extLst>
                <a:ext uri="{FF2B5EF4-FFF2-40B4-BE49-F238E27FC236}">
                  <a16:creationId xmlns:a16="http://schemas.microsoft.com/office/drawing/2014/main" id="{591534E7-2A88-521B-6541-A28FA852863A}"/>
                </a:ext>
              </a:extLst>
            </p:cNvPr>
            <p:cNvSpPr txBox="1"/>
            <p:nvPr/>
          </p:nvSpPr>
          <p:spPr>
            <a:xfrm>
              <a:off x="536636" y="3654222"/>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30</a:t>
              </a:r>
            </a:p>
          </p:txBody>
        </p:sp>
        <p:cxnSp>
          <p:nvCxnSpPr>
            <p:cNvPr id="948" name="Straight Connector 947">
              <a:extLst>
                <a:ext uri="{FF2B5EF4-FFF2-40B4-BE49-F238E27FC236}">
                  <a16:creationId xmlns:a16="http://schemas.microsoft.com/office/drawing/2014/main" id="{FA5921B4-08AC-880A-9007-BA8765421351}"/>
                </a:ext>
              </a:extLst>
            </p:cNvPr>
            <p:cNvCxnSpPr/>
            <p:nvPr/>
          </p:nvCxnSpPr>
          <p:spPr>
            <a:xfrm>
              <a:off x="732830" y="3464149"/>
              <a:ext cx="42292" cy="0"/>
            </a:xfrm>
            <a:prstGeom prst="line">
              <a:avLst/>
            </a:prstGeom>
            <a:noFill/>
            <a:ln w="28575" cap="flat" cmpd="sng" algn="ctr">
              <a:solidFill>
                <a:srgbClr val="000000"/>
              </a:solidFill>
              <a:prstDash val="solid"/>
            </a:ln>
            <a:effectLst/>
          </p:spPr>
        </p:cxnSp>
        <p:sp>
          <p:nvSpPr>
            <p:cNvPr id="949" name="TextBox 948">
              <a:extLst>
                <a:ext uri="{FF2B5EF4-FFF2-40B4-BE49-F238E27FC236}">
                  <a16:creationId xmlns:a16="http://schemas.microsoft.com/office/drawing/2014/main" id="{D0D00378-0F24-760A-FDB1-E0848EFBED93}"/>
                </a:ext>
              </a:extLst>
            </p:cNvPr>
            <p:cNvSpPr txBox="1"/>
            <p:nvPr/>
          </p:nvSpPr>
          <p:spPr>
            <a:xfrm>
              <a:off x="536636" y="3387205"/>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40</a:t>
              </a:r>
            </a:p>
          </p:txBody>
        </p:sp>
        <p:cxnSp>
          <p:nvCxnSpPr>
            <p:cNvPr id="950" name="Straight Connector 949">
              <a:extLst>
                <a:ext uri="{FF2B5EF4-FFF2-40B4-BE49-F238E27FC236}">
                  <a16:creationId xmlns:a16="http://schemas.microsoft.com/office/drawing/2014/main" id="{4A460BC5-2BF6-19B3-3E1E-84F539DB71CF}"/>
                </a:ext>
              </a:extLst>
            </p:cNvPr>
            <p:cNvCxnSpPr/>
            <p:nvPr/>
          </p:nvCxnSpPr>
          <p:spPr>
            <a:xfrm>
              <a:off x="732830" y="3998183"/>
              <a:ext cx="42292" cy="0"/>
            </a:xfrm>
            <a:prstGeom prst="line">
              <a:avLst/>
            </a:prstGeom>
            <a:noFill/>
            <a:ln w="28575" cap="flat" cmpd="sng" algn="ctr">
              <a:solidFill>
                <a:srgbClr val="000000"/>
              </a:solidFill>
              <a:prstDash val="solid"/>
            </a:ln>
            <a:effectLst/>
          </p:spPr>
        </p:cxnSp>
        <p:sp>
          <p:nvSpPr>
            <p:cNvPr id="951" name="TextBox 950">
              <a:extLst>
                <a:ext uri="{FF2B5EF4-FFF2-40B4-BE49-F238E27FC236}">
                  <a16:creationId xmlns:a16="http://schemas.microsoft.com/office/drawing/2014/main" id="{2B8637AC-18A0-A654-CCB1-6B5E80BC0969}"/>
                </a:ext>
              </a:extLst>
            </p:cNvPr>
            <p:cNvSpPr txBox="1"/>
            <p:nvPr/>
          </p:nvSpPr>
          <p:spPr>
            <a:xfrm>
              <a:off x="536636" y="3921239"/>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20</a:t>
              </a:r>
            </a:p>
          </p:txBody>
        </p:sp>
        <p:cxnSp>
          <p:nvCxnSpPr>
            <p:cNvPr id="952" name="Straight Connector 951">
              <a:extLst>
                <a:ext uri="{FF2B5EF4-FFF2-40B4-BE49-F238E27FC236}">
                  <a16:creationId xmlns:a16="http://schemas.microsoft.com/office/drawing/2014/main" id="{65357DFB-33CE-3927-2A4F-86E9462B3BC9}"/>
                </a:ext>
              </a:extLst>
            </p:cNvPr>
            <p:cNvCxnSpPr/>
            <p:nvPr/>
          </p:nvCxnSpPr>
          <p:spPr>
            <a:xfrm>
              <a:off x="732830" y="4265200"/>
              <a:ext cx="42292" cy="0"/>
            </a:xfrm>
            <a:prstGeom prst="line">
              <a:avLst/>
            </a:prstGeom>
            <a:noFill/>
            <a:ln w="28575" cap="flat" cmpd="sng" algn="ctr">
              <a:solidFill>
                <a:srgbClr val="000000"/>
              </a:solidFill>
              <a:prstDash val="solid"/>
            </a:ln>
            <a:effectLst/>
          </p:spPr>
        </p:cxnSp>
        <p:sp>
          <p:nvSpPr>
            <p:cNvPr id="953" name="TextBox 952">
              <a:extLst>
                <a:ext uri="{FF2B5EF4-FFF2-40B4-BE49-F238E27FC236}">
                  <a16:creationId xmlns:a16="http://schemas.microsoft.com/office/drawing/2014/main" id="{7E7AC9C1-9F5A-3860-4917-70C4B435038E}"/>
                </a:ext>
              </a:extLst>
            </p:cNvPr>
            <p:cNvSpPr txBox="1"/>
            <p:nvPr/>
          </p:nvSpPr>
          <p:spPr>
            <a:xfrm>
              <a:off x="536636" y="4188256"/>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a:t>
              </a:r>
            </a:p>
          </p:txBody>
        </p:sp>
        <p:cxnSp>
          <p:nvCxnSpPr>
            <p:cNvPr id="954" name="Straight Connector 953">
              <a:extLst>
                <a:ext uri="{FF2B5EF4-FFF2-40B4-BE49-F238E27FC236}">
                  <a16:creationId xmlns:a16="http://schemas.microsoft.com/office/drawing/2014/main" id="{95911C01-C0F1-DACA-9EBC-AC45118391D8}"/>
                </a:ext>
              </a:extLst>
            </p:cNvPr>
            <p:cNvCxnSpPr>
              <a:cxnSpLocks/>
            </p:cNvCxnSpPr>
            <p:nvPr/>
          </p:nvCxnSpPr>
          <p:spPr>
            <a:xfrm>
              <a:off x="732830" y="4532219"/>
              <a:ext cx="42292" cy="0"/>
            </a:xfrm>
            <a:prstGeom prst="line">
              <a:avLst/>
            </a:prstGeom>
            <a:noFill/>
            <a:ln w="28575" cap="flat" cmpd="sng" algn="ctr">
              <a:solidFill>
                <a:srgbClr val="000000"/>
              </a:solidFill>
              <a:prstDash val="solid"/>
            </a:ln>
            <a:effectLst/>
          </p:spPr>
        </p:cxnSp>
        <p:sp>
          <p:nvSpPr>
            <p:cNvPr id="955" name="TextBox 954">
              <a:extLst>
                <a:ext uri="{FF2B5EF4-FFF2-40B4-BE49-F238E27FC236}">
                  <a16:creationId xmlns:a16="http://schemas.microsoft.com/office/drawing/2014/main" id="{A2AE9EAD-19E8-9292-07C4-06248053F4E7}"/>
                </a:ext>
              </a:extLst>
            </p:cNvPr>
            <p:cNvSpPr txBox="1"/>
            <p:nvPr/>
          </p:nvSpPr>
          <p:spPr>
            <a:xfrm>
              <a:off x="615182" y="4455275"/>
              <a:ext cx="78548"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0</a:t>
              </a:r>
            </a:p>
          </p:txBody>
        </p:sp>
        <p:sp>
          <p:nvSpPr>
            <p:cNvPr id="956" name="TextBox 955">
              <a:extLst>
                <a:ext uri="{FF2B5EF4-FFF2-40B4-BE49-F238E27FC236}">
                  <a16:creationId xmlns:a16="http://schemas.microsoft.com/office/drawing/2014/main" id="{F42C00E8-FD29-3339-40B8-579D7D961C62}"/>
                </a:ext>
              </a:extLst>
            </p:cNvPr>
            <p:cNvSpPr txBox="1"/>
            <p:nvPr/>
          </p:nvSpPr>
          <p:spPr>
            <a:xfrm rot="16200000">
              <a:off x="-986328" y="3101904"/>
              <a:ext cx="2675965" cy="184666"/>
            </a:xfrm>
            <a:prstGeom prst="rect">
              <a:avLst/>
            </a:prstGeom>
            <a:no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PFS2 (%)</a:t>
              </a:r>
            </a:p>
          </p:txBody>
        </p:sp>
        <p:cxnSp>
          <p:nvCxnSpPr>
            <p:cNvPr id="957" name="Straight Connector 956">
              <a:extLst>
                <a:ext uri="{FF2B5EF4-FFF2-40B4-BE49-F238E27FC236}">
                  <a16:creationId xmlns:a16="http://schemas.microsoft.com/office/drawing/2014/main" id="{5F5181BA-BA2C-6B7F-47FB-3718A46FEFC5}"/>
                </a:ext>
              </a:extLst>
            </p:cNvPr>
            <p:cNvCxnSpPr>
              <a:cxnSpLocks/>
            </p:cNvCxnSpPr>
            <p:nvPr/>
          </p:nvCxnSpPr>
          <p:spPr>
            <a:xfrm rot="5400000">
              <a:off x="752059" y="4553365"/>
              <a:ext cx="42292" cy="0"/>
            </a:xfrm>
            <a:prstGeom prst="line">
              <a:avLst/>
            </a:prstGeom>
            <a:noFill/>
            <a:ln w="28575" cap="flat" cmpd="sng" algn="ctr">
              <a:solidFill>
                <a:srgbClr val="000000"/>
              </a:solidFill>
              <a:prstDash val="solid"/>
            </a:ln>
            <a:effectLst/>
          </p:spPr>
        </p:cxnSp>
        <p:sp>
          <p:nvSpPr>
            <p:cNvPr id="958" name="TextBox 957">
              <a:extLst>
                <a:ext uri="{FF2B5EF4-FFF2-40B4-BE49-F238E27FC236}">
                  <a16:creationId xmlns:a16="http://schemas.microsoft.com/office/drawing/2014/main" id="{1147816C-5CF9-CB90-7220-689CFAF60C35}"/>
                </a:ext>
              </a:extLst>
            </p:cNvPr>
            <p:cNvSpPr txBox="1"/>
            <p:nvPr/>
          </p:nvSpPr>
          <p:spPr>
            <a:xfrm>
              <a:off x="738347" y="4590963"/>
              <a:ext cx="78548"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0</a:t>
              </a:r>
            </a:p>
          </p:txBody>
        </p:sp>
        <p:cxnSp>
          <p:nvCxnSpPr>
            <p:cNvPr id="959" name="Straight Connector 958">
              <a:extLst>
                <a:ext uri="{FF2B5EF4-FFF2-40B4-BE49-F238E27FC236}">
                  <a16:creationId xmlns:a16="http://schemas.microsoft.com/office/drawing/2014/main" id="{BD679FD6-2044-BEA9-20DF-E761BD3E65CC}"/>
                </a:ext>
              </a:extLst>
            </p:cNvPr>
            <p:cNvCxnSpPr>
              <a:cxnSpLocks/>
            </p:cNvCxnSpPr>
            <p:nvPr/>
          </p:nvCxnSpPr>
          <p:spPr>
            <a:xfrm rot="5400000">
              <a:off x="1009234" y="4553365"/>
              <a:ext cx="42292" cy="0"/>
            </a:xfrm>
            <a:prstGeom prst="line">
              <a:avLst/>
            </a:prstGeom>
            <a:noFill/>
            <a:ln w="28575" cap="flat" cmpd="sng" algn="ctr">
              <a:solidFill>
                <a:srgbClr val="000000"/>
              </a:solidFill>
              <a:prstDash val="solid"/>
            </a:ln>
            <a:effectLst/>
          </p:spPr>
        </p:cxnSp>
        <p:sp>
          <p:nvSpPr>
            <p:cNvPr id="960" name="TextBox 959">
              <a:extLst>
                <a:ext uri="{FF2B5EF4-FFF2-40B4-BE49-F238E27FC236}">
                  <a16:creationId xmlns:a16="http://schemas.microsoft.com/office/drawing/2014/main" id="{EA5E8698-493A-CCD9-47B8-A55ECB4AD210}"/>
                </a:ext>
              </a:extLst>
            </p:cNvPr>
            <p:cNvSpPr txBox="1"/>
            <p:nvPr/>
          </p:nvSpPr>
          <p:spPr>
            <a:xfrm>
              <a:off x="995522" y="4590963"/>
              <a:ext cx="78548"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a:t>
              </a:r>
            </a:p>
          </p:txBody>
        </p:sp>
        <p:cxnSp>
          <p:nvCxnSpPr>
            <p:cNvPr id="961" name="Straight Connector 960">
              <a:extLst>
                <a:ext uri="{FF2B5EF4-FFF2-40B4-BE49-F238E27FC236}">
                  <a16:creationId xmlns:a16="http://schemas.microsoft.com/office/drawing/2014/main" id="{7027120E-DF7D-7804-3449-716E77446D38}"/>
                </a:ext>
              </a:extLst>
            </p:cNvPr>
            <p:cNvCxnSpPr>
              <a:cxnSpLocks/>
            </p:cNvCxnSpPr>
            <p:nvPr/>
          </p:nvCxnSpPr>
          <p:spPr>
            <a:xfrm rot="5400000">
              <a:off x="1272759" y="4553365"/>
              <a:ext cx="42292" cy="0"/>
            </a:xfrm>
            <a:prstGeom prst="line">
              <a:avLst/>
            </a:prstGeom>
            <a:noFill/>
            <a:ln w="28575" cap="flat" cmpd="sng" algn="ctr">
              <a:solidFill>
                <a:srgbClr val="000000"/>
              </a:solidFill>
              <a:prstDash val="solid"/>
            </a:ln>
            <a:effectLst/>
          </p:spPr>
        </p:cxnSp>
        <p:sp>
          <p:nvSpPr>
            <p:cNvPr id="962" name="TextBox 961">
              <a:extLst>
                <a:ext uri="{FF2B5EF4-FFF2-40B4-BE49-F238E27FC236}">
                  <a16:creationId xmlns:a16="http://schemas.microsoft.com/office/drawing/2014/main" id="{2D000539-25EB-747D-A380-6FC7F1AE3E9E}"/>
                </a:ext>
              </a:extLst>
            </p:cNvPr>
            <p:cNvSpPr txBox="1"/>
            <p:nvPr/>
          </p:nvSpPr>
          <p:spPr>
            <a:xfrm>
              <a:off x="121977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a:t>
              </a:r>
            </a:p>
          </p:txBody>
        </p:sp>
        <p:cxnSp>
          <p:nvCxnSpPr>
            <p:cNvPr id="963" name="Straight Connector 962">
              <a:extLst>
                <a:ext uri="{FF2B5EF4-FFF2-40B4-BE49-F238E27FC236}">
                  <a16:creationId xmlns:a16="http://schemas.microsoft.com/office/drawing/2014/main" id="{91D25803-8BD0-7C6C-817E-CF338065B963}"/>
                </a:ext>
              </a:extLst>
            </p:cNvPr>
            <p:cNvCxnSpPr>
              <a:cxnSpLocks/>
            </p:cNvCxnSpPr>
            <p:nvPr/>
          </p:nvCxnSpPr>
          <p:spPr>
            <a:xfrm rot="5400000">
              <a:off x="1529934" y="4553365"/>
              <a:ext cx="42292" cy="0"/>
            </a:xfrm>
            <a:prstGeom prst="line">
              <a:avLst/>
            </a:prstGeom>
            <a:noFill/>
            <a:ln w="28575" cap="flat" cmpd="sng" algn="ctr">
              <a:solidFill>
                <a:srgbClr val="000000"/>
              </a:solidFill>
              <a:prstDash val="solid"/>
            </a:ln>
            <a:effectLst/>
          </p:spPr>
        </p:cxnSp>
        <p:sp>
          <p:nvSpPr>
            <p:cNvPr id="964" name="TextBox 963">
              <a:extLst>
                <a:ext uri="{FF2B5EF4-FFF2-40B4-BE49-F238E27FC236}">
                  <a16:creationId xmlns:a16="http://schemas.microsoft.com/office/drawing/2014/main" id="{C49C7283-B55B-E074-B27E-ABC54977D853}"/>
                </a:ext>
              </a:extLst>
            </p:cNvPr>
            <p:cNvSpPr txBox="1"/>
            <p:nvPr/>
          </p:nvSpPr>
          <p:spPr>
            <a:xfrm>
              <a:off x="14769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15</a:t>
              </a:r>
            </a:p>
          </p:txBody>
        </p:sp>
        <p:cxnSp>
          <p:nvCxnSpPr>
            <p:cNvPr id="965" name="Straight Connector 964">
              <a:extLst>
                <a:ext uri="{FF2B5EF4-FFF2-40B4-BE49-F238E27FC236}">
                  <a16:creationId xmlns:a16="http://schemas.microsoft.com/office/drawing/2014/main" id="{3440094E-34BD-5B5B-D8CC-8790B2829007}"/>
                </a:ext>
              </a:extLst>
            </p:cNvPr>
            <p:cNvCxnSpPr>
              <a:cxnSpLocks/>
            </p:cNvCxnSpPr>
            <p:nvPr/>
          </p:nvCxnSpPr>
          <p:spPr>
            <a:xfrm rot="5400000">
              <a:off x="1796634" y="4553365"/>
              <a:ext cx="42292" cy="0"/>
            </a:xfrm>
            <a:prstGeom prst="line">
              <a:avLst/>
            </a:prstGeom>
            <a:noFill/>
            <a:ln w="28575" cap="flat" cmpd="sng" algn="ctr">
              <a:solidFill>
                <a:srgbClr val="000000"/>
              </a:solidFill>
              <a:prstDash val="solid"/>
            </a:ln>
            <a:effectLst/>
          </p:spPr>
        </p:cxnSp>
        <p:sp>
          <p:nvSpPr>
            <p:cNvPr id="966" name="TextBox 965">
              <a:extLst>
                <a:ext uri="{FF2B5EF4-FFF2-40B4-BE49-F238E27FC236}">
                  <a16:creationId xmlns:a16="http://schemas.microsoft.com/office/drawing/2014/main" id="{F5394A7D-458D-BC7B-32B7-52149881813E}"/>
                </a:ext>
              </a:extLst>
            </p:cNvPr>
            <p:cNvSpPr txBox="1"/>
            <p:nvPr/>
          </p:nvSpPr>
          <p:spPr>
            <a:xfrm>
              <a:off x="17436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20</a:t>
              </a:r>
            </a:p>
          </p:txBody>
        </p:sp>
        <p:cxnSp>
          <p:nvCxnSpPr>
            <p:cNvPr id="967" name="Straight Connector 966">
              <a:extLst>
                <a:ext uri="{FF2B5EF4-FFF2-40B4-BE49-F238E27FC236}">
                  <a16:creationId xmlns:a16="http://schemas.microsoft.com/office/drawing/2014/main" id="{E2B79FC1-7F48-2796-D162-8591A7560FAE}"/>
                </a:ext>
              </a:extLst>
            </p:cNvPr>
            <p:cNvCxnSpPr>
              <a:cxnSpLocks/>
            </p:cNvCxnSpPr>
            <p:nvPr/>
          </p:nvCxnSpPr>
          <p:spPr>
            <a:xfrm rot="5400000">
              <a:off x="2053809" y="4553365"/>
              <a:ext cx="42292" cy="0"/>
            </a:xfrm>
            <a:prstGeom prst="line">
              <a:avLst/>
            </a:prstGeom>
            <a:noFill/>
            <a:ln w="28575" cap="flat" cmpd="sng" algn="ctr">
              <a:solidFill>
                <a:srgbClr val="000000"/>
              </a:solidFill>
              <a:prstDash val="solid"/>
            </a:ln>
            <a:effectLst/>
          </p:spPr>
        </p:cxnSp>
        <p:sp>
          <p:nvSpPr>
            <p:cNvPr id="968" name="TextBox 967">
              <a:extLst>
                <a:ext uri="{FF2B5EF4-FFF2-40B4-BE49-F238E27FC236}">
                  <a16:creationId xmlns:a16="http://schemas.microsoft.com/office/drawing/2014/main" id="{70CCFFEA-D3B2-7A9A-5A8C-86A969C900AE}"/>
                </a:ext>
              </a:extLst>
            </p:cNvPr>
            <p:cNvSpPr txBox="1"/>
            <p:nvPr/>
          </p:nvSpPr>
          <p:spPr>
            <a:xfrm>
              <a:off x="20008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25</a:t>
              </a:r>
            </a:p>
          </p:txBody>
        </p:sp>
        <p:cxnSp>
          <p:nvCxnSpPr>
            <p:cNvPr id="969" name="Straight Connector 968">
              <a:extLst>
                <a:ext uri="{FF2B5EF4-FFF2-40B4-BE49-F238E27FC236}">
                  <a16:creationId xmlns:a16="http://schemas.microsoft.com/office/drawing/2014/main" id="{5D30C6D5-1AC6-B73E-25AE-5F242A91B7EE}"/>
                </a:ext>
              </a:extLst>
            </p:cNvPr>
            <p:cNvCxnSpPr>
              <a:cxnSpLocks/>
            </p:cNvCxnSpPr>
            <p:nvPr/>
          </p:nvCxnSpPr>
          <p:spPr>
            <a:xfrm rot="5400000">
              <a:off x="2317334" y="4553365"/>
              <a:ext cx="42292" cy="0"/>
            </a:xfrm>
            <a:prstGeom prst="line">
              <a:avLst/>
            </a:prstGeom>
            <a:noFill/>
            <a:ln w="28575" cap="flat" cmpd="sng" algn="ctr">
              <a:solidFill>
                <a:srgbClr val="000000"/>
              </a:solidFill>
              <a:prstDash val="solid"/>
            </a:ln>
            <a:effectLst/>
          </p:spPr>
        </p:cxnSp>
        <p:sp>
          <p:nvSpPr>
            <p:cNvPr id="970" name="TextBox 969">
              <a:extLst>
                <a:ext uri="{FF2B5EF4-FFF2-40B4-BE49-F238E27FC236}">
                  <a16:creationId xmlns:a16="http://schemas.microsoft.com/office/drawing/2014/main" id="{EBB9B298-9402-60D7-820D-4BF0611AAEE2}"/>
                </a:ext>
              </a:extLst>
            </p:cNvPr>
            <p:cNvSpPr txBox="1"/>
            <p:nvPr/>
          </p:nvSpPr>
          <p:spPr>
            <a:xfrm>
              <a:off x="22643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30</a:t>
              </a:r>
            </a:p>
          </p:txBody>
        </p:sp>
        <p:cxnSp>
          <p:nvCxnSpPr>
            <p:cNvPr id="971" name="Straight Connector 970">
              <a:extLst>
                <a:ext uri="{FF2B5EF4-FFF2-40B4-BE49-F238E27FC236}">
                  <a16:creationId xmlns:a16="http://schemas.microsoft.com/office/drawing/2014/main" id="{C5326F61-41EE-6088-68E0-2EA890128A79}"/>
                </a:ext>
              </a:extLst>
            </p:cNvPr>
            <p:cNvCxnSpPr>
              <a:cxnSpLocks/>
            </p:cNvCxnSpPr>
            <p:nvPr/>
          </p:nvCxnSpPr>
          <p:spPr>
            <a:xfrm rot="5400000">
              <a:off x="2574509" y="4553365"/>
              <a:ext cx="42292" cy="0"/>
            </a:xfrm>
            <a:prstGeom prst="line">
              <a:avLst/>
            </a:prstGeom>
            <a:noFill/>
            <a:ln w="28575" cap="flat" cmpd="sng" algn="ctr">
              <a:solidFill>
                <a:srgbClr val="000000"/>
              </a:solidFill>
              <a:prstDash val="solid"/>
            </a:ln>
            <a:effectLst/>
          </p:spPr>
        </p:cxnSp>
        <p:sp>
          <p:nvSpPr>
            <p:cNvPr id="972" name="TextBox 971">
              <a:extLst>
                <a:ext uri="{FF2B5EF4-FFF2-40B4-BE49-F238E27FC236}">
                  <a16:creationId xmlns:a16="http://schemas.microsoft.com/office/drawing/2014/main" id="{9B270434-F172-A06D-9FD7-1DBFA96B4F21}"/>
                </a:ext>
              </a:extLst>
            </p:cNvPr>
            <p:cNvSpPr txBox="1"/>
            <p:nvPr/>
          </p:nvSpPr>
          <p:spPr>
            <a:xfrm>
              <a:off x="25215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35</a:t>
              </a:r>
            </a:p>
          </p:txBody>
        </p:sp>
        <p:cxnSp>
          <p:nvCxnSpPr>
            <p:cNvPr id="973" name="Straight Connector 972">
              <a:extLst>
                <a:ext uri="{FF2B5EF4-FFF2-40B4-BE49-F238E27FC236}">
                  <a16:creationId xmlns:a16="http://schemas.microsoft.com/office/drawing/2014/main" id="{E7F66FC8-283F-BA20-B7FF-F88D6EBD4218}"/>
                </a:ext>
              </a:extLst>
            </p:cNvPr>
            <p:cNvCxnSpPr>
              <a:cxnSpLocks/>
            </p:cNvCxnSpPr>
            <p:nvPr/>
          </p:nvCxnSpPr>
          <p:spPr>
            <a:xfrm rot="5400000">
              <a:off x="2838034" y="4553365"/>
              <a:ext cx="42292" cy="0"/>
            </a:xfrm>
            <a:prstGeom prst="line">
              <a:avLst/>
            </a:prstGeom>
            <a:noFill/>
            <a:ln w="28575" cap="flat" cmpd="sng" algn="ctr">
              <a:solidFill>
                <a:srgbClr val="000000"/>
              </a:solidFill>
              <a:prstDash val="solid"/>
            </a:ln>
            <a:effectLst/>
          </p:spPr>
        </p:cxnSp>
        <p:sp>
          <p:nvSpPr>
            <p:cNvPr id="974" name="TextBox 973">
              <a:extLst>
                <a:ext uri="{FF2B5EF4-FFF2-40B4-BE49-F238E27FC236}">
                  <a16:creationId xmlns:a16="http://schemas.microsoft.com/office/drawing/2014/main" id="{902176C8-7188-EF75-4C6A-604917934436}"/>
                </a:ext>
              </a:extLst>
            </p:cNvPr>
            <p:cNvSpPr txBox="1"/>
            <p:nvPr/>
          </p:nvSpPr>
          <p:spPr>
            <a:xfrm>
              <a:off x="27850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40</a:t>
              </a:r>
            </a:p>
          </p:txBody>
        </p:sp>
        <p:cxnSp>
          <p:nvCxnSpPr>
            <p:cNvPr id="975" name="Straight Connector 974">
              <a:extLst>
                <a:ext uri="{FF2B5EF4-FFF2-40B4-BE49-F238E27FC236}">
                  <a16:creationId xmlns:a16="http://schemas.microsoft.com/office/drawing/2014/main" id="{65491B98-E652-C1A5-4FCA-1EFAB70FAA37}"/>
                </a:ext>
              </a:extLst>
            </p:cNvPr>
            <p:cNvCxnSpPr>
              <a:cxnSpLocks/>
            </p:cNvCxnSpPr>
            <p:nvPr/>
          </p:nvCxnSpPr>
          <p:spPr>
            <a:xfrm rot="5400000">
              <a:off x="3095209" y="4553365"/>
              <a:ext cx="42292" cy="0"/>
            </a:xfrm>
            <a:prstGeom prst="line">
              <a:avLst/>
            </a:prstGeom>
            <a:noFill/>
            <a:ln w="28575" cap="flat" cmpd="sng" algn="ctr">
              <a:solidFill>
                <a:srgbClr val="000000"/>
              </a:solidFill>
              <a:prstDash val="solid"/>
            </a:ln>
            <a:effectLst/>
          </p:spPr>
        </p:cxnSp>
        <p:sp>
          <p:nvSpPr>
            <p:cNvPr id="976" name="TextBox 975">
              <a:extLst>
                <a:ext uri="{FF2B5EF4-FFF2-40B4-BE49-F238E27FC236}">
                  <a16:creationId xmlns:a16="http://schemas.microsoft.com/office/drawing/2014/main" id="{9BC65674-BC02-2AA6-BEC1-3A43D04E17D2}"/>
                </a:ext>
              </a:extLst>
            </p:cNvPr>
            <p:cNvSpPr txBox="1"/>
            <p:nvPr/>
          </p:nvSpPr>
          <p:spPr>
            <a:xfrm>
              <a:off x="30422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45</a:t>
              </a:r>
            </a:p>
          </p:txBody>
        </p:sp>
        <p:cxnSp>
          <p:nvCxnSpPr>
            <p:cNvPr id="977" name="Straight Connector 976">
              <a:extLst>
                <a:ext uri="{FF2B5EF4-FFF2-40B4-BE49-F238E27FC236}">
                  <a16:creationId xmlns:a16="http://schemas.microsoft.com/office/drawing/2014/main" id="{ACF8873D-3D15-035D-29E9-0F82C90D33D3}"/>
                </a:ext>
              </a:extLst>
            </p:cNvPr>
            <p:cNvCxnSpPr>
              <a:cxnSpLocks/>
            </p:cNvCxnSpPr>
            <p:nvPr/>
          </p:nvCxnSpPr>
          <p:spPr>
            <a:xfrm rot="5400000">
              <a:off x="3361909" y="4553365"/>
              <a:ext cx="42292" cy="0"/>
            </a:xfrm>
            <a:prstGeom prst="line">
              <a:avLst/>
            </a:prstGeom>
            <a:noFill/>
            <a:ln w="28575" cap="flat" cmpd="sng" algn="ctr">
              <a:solidFill>
                <a:srgbClr val="000000"/>
              </a:solidFill>
              <a:prstDash val="solid"/>
            </a:ln>
            <a:effectLst/>
          </p:spPr>
        </p:cxnSp>
        <p:sp>
          <p:nvSpPr>
            <p:cNvPr id="978" name="TextBox 977">
              <a:extLst>
                <a:ext uri="{FF2B5EF4-FFF2-40B4-BE49-F238E27FC236}">
                  <a16:creationId xmlns:a16="http://schemas.microsoft.com/office/drawing/2014/main" id="{AD072FDC-A8B8-E62D-086E-86817AB2E865}"/>
                </a:ext>
              </a:extLst>
            </p:cNvPr>
            <p:cNvSpPr txBox="1"/>
            <p:nvPr/>
          </p:nvSpPr>
          <p:spPr>
            <a:xfrm>
              <a:off x="33089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50</a:t>
              </a:r>
            </a:p>
          </p:txBody>
        </p:sp>
        <p:cxnSp>
          <p:nvCxnSpPr>
            <p:cNvPr id="979" name="Straight Connector 978">
              <a:extLst>
                <a:ext uri="{FF2B5EF4-FFF2-40B4-BE49-F238E27FC236}">
                  <a16:creationId xmlns:a16="http://schemas.microsoft.com/office/drawing/2014/main" id="{F2474DA6-0E5E-3F75-2AF0-3F791481C70C}"/>
                </a:ext>
              </a:extLst>
            </p:cNvPr>
            <p:cNvCxnSpPr>
              <a:cxnSpLocks/>
            </p:cNvCxnSpPr>
            <p:nvPr/>
          </p:nvCxnSpPr>
          <p:spPr>
            <a:xfrm rot="5400000">
              <a:off x="3619084" y="4553365"/>
              <a:ext cx="42292" cy="0"/>
            </a:xfrm>
            <a:prstGeom prst="line">
              <a:avLst/>
            </a:prstGeom>
            <a:noFill/>
            <a:ln w="28575" cap="flat" cmpd="sng" algn="ctr">
              <a:solidFill>
                <a:srgbClr val="000000"/>
              </a:solidFill>
              <a:prstDash val="solid"/>
            </a:ln>
            <a:effectLst/>
          </p:spPr>
        </p:cxnSp>
        <p:sp>
          <p:nvSpPr>
            <p:cNvPr id="980" name="TextBox 979">
              <a:extLst>
                <a:ext uri="{FF2B5EF4-FFF2-40B4-BE49-F238E27FC236}">
                  <a16:creationId xmlns:a16="http://schemas.microsoft.com/office/drawing/2014/main" id="{6153B7E2-CF9B-E117-99B3-270FFF7E0C45}"/>
                </a:ext>
              </a:extLst>
            </p:cNvPr>
            <p:cNvSpPr txBox="1"/>
            <p:nvPr/>
          </p:nvSpPr>
          <p:spPr>
            <a:xfrm>
              <a:off x="356609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55</a:t>
              </a:r>
            </a:p>
          </p:txBody>
        </p:sp>
        <p:cxnSp>
          <p:nvCxnSpPr>
            <p:cNvPr id="981" name="Straight Connector 980">
              <a:extLst>
                <a:ext uri="{FF2B5EF4-FFF2-40B4-BE49-F238E27FC236}">
                  <a16:creationId xmlns:a16="http://schemas.microsoft.com/office/drawing/2014/main" id="{DD121C12-B2A8-2DD9-AE1B-17D86AA4DAFF}"/>
                </a:ext>
              </a:extLst>
            </p:cNvPr>
            <p:cNvCxnSpPr>
              <a:cxnSpLocks/>
            </p:cNvCxnSpPr>
            <p:nvPr/>
          </p:nvCxnSpPr>
          <p:spPr>
            <a:xfrm rot="5400000">
              <a:off x="3879434" y="4553365"/>
              <a:ext cx="42292" cy="0"/>
            </a:xfrm>
            <a:prstGeom prst="line">
              <a:avLst/>
            </a:prstGeom>
            <a:noFill/>
            <a:ln w="28575" cap="flat" cmpd="sng" algn="ctr">
              <a:solidFill>
                <a:srgbClr val="000000"/>
              </a:solidFill>
              <a:prstDash val="solid"/>
            </a:ln>
            <a:effectLst/>
          </p:spPr>
        </p:cxnSp>
        <p:sp>
          <p:nvSpPr>
            <p:cNvPr id="982" name="TextBox 981">
              <a:extLst>
                <a:ext uri="{FF2B5EF4-FFF2-40B4-BE49-F238E27FC236}">
                  <a16:creationId xmlns:a16="http://schemas.microsoft.com/office/drawing/2014/main" id="{DF368253-DCD0-7654-A735-3512A8DDA882}"/>
                </a:ext>
              </a:extLst>
            </p:cNvPr>
            <p:cNvSpPr txBox="1"/>
            <p:nvPr/>
          </p:nvSpPr>
          <p:spPr>
            <a:xfrm>
              <a:off x="38264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60</a:t>
              </a:r>
            </a:p>
          </p:txBody>
        </p:sp>
        <p:sp>
          <p:nvSpPr>
            <p:cNvPr id="983" name="TextBox 982">
              <a:extLst>
                <a:ext uri="{FF2B5EF4-FFF2-40B4-BE49-F238E27FC236}">
                  <a16:creationId xmlns:a16="http://schemas.microsoft.com/office/drawing/2014/main" id="{0334915E-3F15-4D27-DE70-D929B6202133}"/>
                </a:ext>
              </a:extLst>
            </p:cNvPr>
            <p:cNvSpPr txBox="1"/>
            <p:nvPr/>
          </p:nvSpPr>
          <p:spPr>
            <a:xfrm>
              <a:off x="773205" y="4757987"/>
              <a:ext cx="3127375" cy="184666"/>
            </a:xfrm>
            <a:prstGeom prst="rect">
              <a:avLst/>
            </a:prstGeom>
            <a:no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Mo</a:t>
              </a:r>
            </a:p>
          </p:txBody>
        </p:sp>
      </p:grpSp>
      <p:grpSp>
        <p:nvGrpSpPr>
          <p:cNvPr id="984" name="Group 983">
            <a:extLst>
              <a:ext uri="{FF2B5EF4-FFF2-40B4-BE49-F238E27FC236}">
                <a16:creationId xmlns:a16="http://schemas.microsoft.com/office/drawing/2014/main" id="{3096E578-7D38-D126-9118-84A6273CDF85}"/>
              </a:ext>
            </a:extLst>
          </p:cNvPr>
          <p:cNvGrpSpPr/>
          <p:nvPr/>
        </p:nvGrpSpPr>
        <p:grpSpPr>
          <a:xfrm>
            <a:off x="259322" y="1988122"/>
            <a:ext cx="3724221" cy="3168329"/>
            <a:chOff x="259322" y="1785100"/>
            <a:chExt cx="3724221" cy="3168329"/>
          </a:xfrm>
        </p:grpSpPr>
        <p:sp>
          <p:nvSpPr>
            <p:cNvPr id="985" name="Freeform 2158">
              <a:extLst>
                <a:ext uri="{FF2B5EF4-FFF2-40B4-BE49-F238E27FC236}">
                  <a16:creationId xmlns:a16="http://schemas.microsoft.com/office/drawing/2014/main" id="{DA51773A-D737-8ACD-0B1D-31F7E86519AD}"/>
                </a:ext>
              </a:extLst>
            </p:cNvPr>
            <p:cNvSpPr/>
            <p:nvPr/>
          </p:nvSpPr>
          <p:spPr>
            <a:xfrm>
              <a:off x="773205" y="1856254"/>
              <a:ext cx="3133165" cy="2675965"/>
            </a:xfrm>
            <a:custGeom>
              <a:avLst/>
              <a:gdLst>
                <a:gd name="connsiteX0" fmla="*/ 0 w 3260912"/>
                <a:gd name="connsiteY0" fmla="*/ 0 h 2675965"/>
                <a:gd name="connsiteX1" fmla="*/ 0 w 3260912"/>
                <a:gd name="connsiteY1" fmla="*/ 2675965 h 2675965"/>
                <a:gd name="connsiteX2" fmla="*/ 3260912 w 3260912"/>
                <a:gd name="connsiteY2" fmla="*/ 2675965 h 2675965"/>
              </a:gdLst>
              <a:ahLst/>
              <a:cxnLst>
                <a:cxn ang="0">
                  <a:pos x="connsiteX0" y="connsiteY0"/>
                </a:cxn>
                <a:cxn ang="0">
                  <a:pos x="connsiteX1" y="connsiteY1"/>
                </a:cxn>
                <a:cxn ang="0">
                  <a:pos x="connsiteX2" y="connsiteY2"/>
                </a:cxn>
              </a:cxnLst>
              <a:rect l="l" t="t" r="r" b="b"/>
              <a:pathLst>
                <a:path w="3260912" h="2675965">
                  <a:moveTo>
                    <a:pt x="0" y="0"/>
                  </a:moveTo>
                  <a:lnTo>
                    <a:pt x="0" y="2675965"/>
                  </a:lnTo>
                  <a:lnTo>
                    <a:pt x="3260912" y="2675965"/>
                  </a:lnTo>
                </a:path>
              </a:pathLst>
            </a:custGeom>
            <a:noFill/>
            <a:ln w="28575" cap="flat" cmpd="sng" algn="ctr">
              <a:solidFill>
                <a:srgbClr val="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body)"/>
                <a:cs typeface="+mn-cs"/>
              </a:endParaRPr>
            </a:p>
          </p:txBody>
        </p:sp>
        <p:cxnSp>
          <p:nvCxnSpPr>
            <p:cNvPr id="986" name="Straight Connector 985">
              <a:extLst>
                <a:ext uri="{FF2B5EF4-FFF2-40B4-BE49-F238E27FC236}">
                  <a16:creationId xmlns:a16="http://schemas.microsoft.com/office/drawing/2014/main" id="{D12D6C35-58DE-05CF-51EA-8C1433B0EF71}"/>
                </a:ext>
              </a:extLst>
            </p:cNvPr>
            <p:cNvCxnSpPr/>
            <p:nvPr/>
          </p:nvCxnSpPr>
          <p:spPr>
            <a:xfrm>
              <a:off x="732830" y="1862044"/>
              <a:ext cx="42292" cy="0"/>
            </a:xfrm>
            <a:prstGeom prst="line">
              <a:avLst/>
            </a:prstGeom>
            <a:noFill/>
            <a:ln w="12700" cap="flat" cmpd="sng" algn="ctr">
              <a:solidFill>
                <a:srgbClr val="000000"/>
              </a:solidFill>
              <a:prstDash val="solid"/>
            </a:ln>
            <a:effectLst/>
          </p:spPr>
        </p:cxnSp>
        <p:sp>
          <p:nvSpPr>
            <p:cNvPr id="987" name="TextBox 986">
              <a:extLst>
                <a:ext uri="{FF2B5EF4-FFF2-40B4-BE49-F238E27FC236}">
                  <a16:creationId xmlns:a16="http://schemas.microsoft.com/office/drawing/2014/main" id="{A52BEA7F-F832-9A0D-F8BF-91FCBD5EECCE}"/>
                </a:ext>
              </a:extLst>
            </p:cNvPr>
            <p:cNvSpPr txBox="1"/>
            <p:nvPr/>
          </p:nvSpPr>
          <p:spPr>
            <a:xfrm>
              <a:off x="458088" y="1785100"/>
              <a:ext cx="235642"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100</a:t>
              </a:r>
            </a:p>
          </p:txBody>
        </p:sp>
        <p:cxnSp>
          <p:nvCxnSpPr>
            <p:cNvPr id="988" name="Straight Connector 987">
              <a:extLst>
                <a:ext uri="{FF2B5EF4-FFF2-40B4-BE49-F238E27FC236}">
                  <a16:creationId xmlns:a16="http://schemas.microsoft.com/office/drawing/2014/main" id="{E88BC038-5F96-4729-BBC8-BA90D1C68047}"/>
                </a:ext>
              </a:extLst>
            </p:cNvPr>
            <p:cNvCxnSpPr/>
            <p:nvPr/>
          </p:nvCxnSpPr>
          <p:spPr>
            <a:xfrm>
              <a:off x="732830" y="2129062"/>
              <a:ext cx="42292" cy="0"/>
            </a:xfrm>
            <a:prstGeom prst="line">
              <a:avLst/>
            </a:prstGeom>
            <a:noFill/>
            <a:ln w="28575" cap="flat" cmpd="sng" algn="ctr">
              <a:solidFill>
                <a:srgbClr val="000000"/>
              </a:solidFill>
              <a:prstDash val="solid"/>
            </a:ln>
            <a:effectLst/>
          </p:spPr>
        </p:cxnSp>
        <p:sp>
          <p:nvSpPr>
            <p:cNvPr id="989" name="TextBox 988">
              <a:extLst>
                <a:ext uri="{FF2B5EF4-FFF2-40B4-BE49-F238E27FC236}">
                  <a16:creationId xmlns:a16="http://schemas.microsoft.com/office/drawing/2014/main" id="{11092F4A-1BB5-15EB-0C81-547AF91DE0CE}"/>
                </a:ext>
              </a:extLst>
            </p:cNvPr>
            <p:cNvSpPr txBox="1"/>
            <p:nvPr/>
          </p:nvSpPr>
          <p:spPr>
            <a:xfrm>
              <a:off x="536636" y="2052118"/>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90</a:t>
              </a:r>
            </a:p>
          </p:txBody>
        </p:sp>
        <p:cxnSp>
          <p:nvCxnSpPr>
            <p:cNvPr id="990" name="Straight Connector 989">
              <a:extLst>
                <a:ext uri="{FF2B5EF4-FFF2-40B4-BE49-F238E27FC236}">
                  <a16:creationId xmlns:a16="http://schemas.microsoft.com/office/drawing/2014/main" id="{84CC87EA-A2C8-2265-A79A-399AD4F78AA1}"/>
                </a:ext>
              </a:extLst>
            </p:cNvPr>
            <p:cNvCxnSpPr/>
            <p:nvPr/>
          </p:nvCxnSpPr>
          <p:spPr>
            <a:xfrm>
              <a:off x="732830" y="2396080"/>
              <a:ext cx="42292" cy="0"/>
            </a:xfrm>
            <a:prstGeom prst="line">
              <a:avLst/>
            </a:prstGeom>
            <a:noFill/>
            <a:ln w="28575" cap="flat" cmpd="sng" algn="ctr">
              <a:solidFill>
                <a:srgbClr val="000000"/>
              </a:solidFill>
              <a:prstDash val="solid"/>
            </a:ln>
            <a:effectLst/>
          </p:spPr>
        </p:cxnSp>
        <p:sp>
          <p:nvSpPr>
            <p:cNvPr id="991" name="TextBox 990">
              <a:extLst>
                <a:ext uri="{FF2B5EF4-FFF2-40B4-BE49-F238E27FC236}">
                  <a16:creationId xmlns:a16="http://schemas.microsoft.com/office/drawing/2014/main" id="{10432015-BAC3-2D3C-E011-858FB21F2108}"/>
                </a:ext>
              </a:extLst>
            </p:cNvPr>
            <p:cNvSpPr txBox="1"/>
            <p:nvPr/>
          </p:nvSpPr>
          <p:spPr>
            <a:xfrm>
              <a:off x="536636" y="2319136"/>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80</a:t>
              </a:r>
            </a:p>
          </p:txBody>
        </p:sp>
        <p:cxnSp>
          <p:nvCxnSpPr>
            <p:cNvPr id="992" name="Straight Connector 991">
              <a:extLst>
                <a:ext uri="{FF2B5EF4-FFF2-40B4-BE49-F238E27FC236}">
                  <a16:creationId xmlns:a16="http://schemas.microsoft.com/office/drawing/2014/main" id="{B35931E2-E507-1052-3F92-C1C1AD9B8916}"/>
                </a:ext>
              </a:extLst>
            </p:cNvPr>
            <p:cNvCxnSpPr/>
            <p:nvPr/>
          </p:nvCxnSpPr>
          <p:spPr>
            <a:xfrm>
              <a:off x="732830" y="2663098"/>
              <a:ext cx="42292" cy="0"/>
            </a:xfrm>
            <a:prstGeom prst="line">
              <a:avLst/>
            </a:prstGeom>
            <a:noFill/>
            <a:ln w="28575" cap="flat" cmpd="sng" algn="ctr">
              <a:solidFill>
                <a:srgbClr val="000000"/>
              </a:solidFill>
              <a:prstDash val="solid"/>
            </a:ln>
            <a:effectLst/>
          </p:spPr>
        </p:cxnSp>
        <p:sp>
          <p:nvSpPr>
            <p:cNvPr id="993" name="TextBox 992">
              <a:extLst>
                <a:ext uri="{FF2B5EF4-FFF2-40B4-BE49-F238E27FC236}">
                  <a16:creationId xmlns:a16="http://schemas.microsoft.com/office/drawing/2014/main" id="{3A52624E-AC26-89E2-84D1-3D267693D19C}"/>
                </a:ext>
              </a:extLst>
            </p:cNvPr>
            <p:cNvSpPr txBox="1"/>
            <p:nvPr/>
          </p:nvSpPr>
          <p:spPr>
            <a:xfrm>
              <a:off x="536636" y="2586154"/>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70</a:t>
              </a:r>
            </a:p>
          </p:txBody>
        </p:sp>
        <p:cxnSp>
          <p:nvCxnSpPr>
            <p:cNvPr id="994" name="Straight Connector 993">
              <a:extLst>
                <a:ext uri="{FF2B5EF4-FFF2-40B4-BE49-F238E27FC236}">
                  <a16:creationId xmlns:a16="http://schemas.microsoft.com/office/drawing/2014/main" id="{D3B01647-E26D-552B-4D13-9EDA70DCDEBE}"/>
                </a:ext>
              </a:extLst>
            </p:cNvPr>
            <p:cNvCxnSpPr/>
            <p:nvPr/>
          </p:nvCxnSpPr>
          <p:spPr>
            <a:xfrm>
              <a:off x="732830" y="2930115"/>
              <a:ext cx="42292" cy="0"/>
            </a:xfrm>
            <a:prstGeom prst="line">
              <a:avLst/>
            </a:prstGeom>
            <a:noFill/>
            <a:ln w="28575" cap="flat" cmpd="sng" algn="ctr">
              <a:solidFill>
                <a:srgbClr val="000000"/>
              </a:solidFill>
              <a:prstDash val="solid"/>
            </a:ln>
            <a:effectLst/>
          </p:spPr>
        </p:cxnSp>
        <p:sp>
          <p:nvSpPr>
            <p:cNvPr id="995" name="TextBox 994">
              <a:extLst>
                <a:ext uri="{FF2B5EF4-FFF2-40B4-BE49-F238E27FC236}">
                  <a16:creationId xmlns:a16="http://schemas.microsoft.com/office/drawing/2014/main" id="{2EF5044D-3DE2-0A8A-1A18-FDD6E3E9420B}"/>
                </a:ext>
              </a:extLst>
            </p:cNvPr>
            <p:cNvSpPr txBox="1"/>
            <p:nvPr/>
          </p:nvSpPr>
          <p:spPr>
            <a:xfrm>
              <a:off x="536636" y="2853171"/>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60</a:t>
              </a:r>
            </a:p>
          </p:txBody>
        </p:sp>
        <p:cxnSp>
          <p:nvCxnSpPr>
            <p:cNvPr id="996" name="Straight Connector 995">
              <a:extLst>
                <a:ext uri="{FF2B5EF4-FFF2-40B4-BE49-F238E27FC236}">
                  <a16:creationId xmlns:a16="http://schemas.microsoft.com/office/drawing/2014/main" id="{DE1DCA00-28D0-3293-616A-7E0330F57BBA}"/>
                </a:ext>
              </a:extLst>
            </p:cNvPr>
            <p:cNvCxnSpPr/>
            <p:nvPr/>
          </p:nvCxnSpPr>
          <p:spPr>
            <a:xfrm>
              <a:off x="732830" y="3197132"/>
              <a:ext cx="42292" cy="0"/>
            </a:xfrm>
            <a:prstGeom prst="line">
              <a:avLst/>
            </a:prstGeom>
            <a:noFill/>
            <a:ln w="28575" cap="flat" cmpd="sng" algn="ctr">
              <a:solidFill>
                <a:srgbClr val="000000"/>
              </a:solidFill>
              <a:prstDash val="solid"/>
            </a:ln>
            <a:effectLst/>
          </p:spPr>
        </p:cxnSp>
        <p:sp>
          <p:nvSpPr>
            <p:cNvPr id="997" name="TextBox 996">
              <a:extLst>
                <a:ext uri="{FF2B5EF4-FFF2-40B4-BE49-F238E27FC236}">
                  <a16:creationId xmlns:a16="http://schemas.microsoft.com/office/drawing/2014/main" id="{72463DCD-2BF0-2007-DDB1-EF54A11C59D3}"/>
                </a:ext>
              </a:extLst>
            </p:cNvPr>
            <p:cNvSpPr txBox="1"/>
            <p:nvPr/>
          </p:nvSpPr>
          <p:spPr>
            <a:xfrm>
              <a:off x="536636" y="3120188"/>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50</a:t>
              </a:r>
            </a:p>
          </p:txBody>
        </p:sp>
        <p:cxnSp>
          <p:nvCxnSpPr>
            <p:cNvPr id="998" name="Straight Connector 997">
              <a:extLst>
                <a:ext uri="{FF2B5EF4-FFF2-40B4-BE49-F238E27FC236}">
                  <a16:creationId xmlns:a16="http://schemas.microsoft.com/office/drawing/2014/main" id="{F3055D54-3833-58D4-A090-3B7EA268CECA}"/>
                </a:ext>
              </a:extLst>
            </p:cNvPr>
            <p:cNvCxnSpPr/>
            <p:nvPr/>
          </p:nvCxnSpPr>
          <p:spPr>
            <a:xfrm>
              <a:off x="732830" y="3731166"/>
              <a:ext cx="42292" cy="0"/>
            </a:xfrm>
            <a:prstGeom prst="line">
              <a:avLst/>
            </a:prstGeom>
            <a:noFill/>
            <a:ln w="28575" cap="flat" cmpd="sng" algn="ctr">
              <a:solidFill>
                <a:srgbClr val="000000"/>
              </a:solidFill>
              <a:prstDash val="solid"/>
            </a:ln>
            <a:effectLst/>
          </p:spPr>
        </p:cxnSp>
        <p:sp>
          <p:nvSpPr>
            <p:cNvPr id="999" name="TextBox 998">
              <a:extLst>
                <a:ext uri="{FF2B5EF4-FFF2-40B4-BE49-F238E27FC236}">
                  <a16:creationId xmlns:a16="http://schemas.microsoft.com/office/drawing/2014/main" id="{B8EC69C2-542F-8C8B-6A21-296BC5471E58}"/>
                </a:ext>
              </a:extLst>
            </p:cNvPr>
            <p:cNvSpPr txBox="1"/>
            <p:nvPr/>
          </p:nvSpPr>
          <p:spPr>
            <a:xfrm>
              <a:off x="536636" y="3654222"/>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30</a:t>
              </a:r>
            </a:p>
          </p:txBody>
        </p:sp>
        <p:cxnSp>
          <p:nvCxnSpPr>
            <p:cNvPr id="1000" name="Straight Connector 999">
              <a:extLst>
                <a:ext uri="{FF2B5EF4-FFF2-40B4-BE49-F238E27FC236}">
                  <a16:creationId xmlns:a16="http://schemas.microsoft.com/office/drawing/2014/main" id="{68C29430-599B-34B0-53F6-88EE569EDBC6}"/>
                </a:ext>
              </a:extLst>
            </p:cNvPr>
            <p:cNvCxnSpPr/>
            <p:nvPr/>
          </p:nvCxnSpPr>
          <p:spPr>
            <a:xfrm>
              <a:off x="732830" y="3464149"/>
              <a:ext cx="42292" cy="0"/>
            </a:xfrm>
            <a:prstGeom prst="line">
              <a:avLst/>
            </a:prstGeom>
            <a:noFill/>
            <a:ln w="28575" cap="flat" cmpd="sng" algn="ctr">
              <a:solidFill>
                <a:srgbClr val="000000"/>
              </a:solidFill>
              <a:prstDash val="solid"/>
            </a:ln>
            <a:effectLst/>
          </p:spPr>
        </p:cxnSp>
        <p:sp>
          <p:nvSpPr>
            <p:cNvPr id="1001" name="TextBox 1000">
              <a:extLst>
                <a:ext uri="{FF2B5EF4-FFF2-40B4-BE49-F238E27FC236}">
                  <a16:creationId xmlns:a16="http://schemas.microsoft.com/office/drawing/2014/main" id="{F7E8C433-ACB3-D55E-B03B-7F0116DDD983}"/>
                </a:ext>
              </a:extLst>
            </p:cNvPr>
            <p:cNvSpPr txBox="1"/>
            <p:nvPr/>
          </p:nvSpPr>
          <p:spPr>
            <a:xfrm>
              <a:off x="536636" y="3387205"/>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40</a:t>
              </a:r>
            </a:p>
          </p:txBody>
        </p:sp>
        <p:cxnSp>
          <p:nvCxnSpPr>
            <p:cNvPr id="1002" name="Straight Connector 1001">
              <a:extLst>
                <a:ext uri="{FF2B5EF4-FFF2-40B4-BE49-F238E27FC236}">
                  <a16:creationId xmlns:a16="http://schemas.microsoft.com/office/drawing/2014/main" id="{6B7A9C15-F25C-0843-DF2D-B3A469E2119C}"/>
                </a:ext>
              </a:extLst>
            </p:cNvPr>
            <p:cNvCxnSpPr/>
            <p:nvPr/>
          </p:nvCxnSpPr>
          <p:spPr>
            <a:xfrm>
              <a:off x="732830" y="3998183"/>
              <a:ext cx="42292" cy="0"/>
            </a:xfrm>
            <a:prstGeom prst="line">
              <a:avLst/>
            </a:prstGeom>
            <a:noFill/>
            <a:ln w="28575" cap="flat" cmpd="sng" algn="ctr">
              <a:solidFill>
                <a:srgbClr val="000000"/>
              </a:solidFill>
              <a:prstDash val="solid"/>
            </a:ln>
            <a:effectLst/>
          </p:spPr>
        </p:cxnSp>
        <p:sp>
          <p:nvSpPr>
            <p:cNvPr id="1003" name="TextBox 1002">
              <a:extLst>
                <a:ext uri="{FF2B5EF4-FFF2-40B4-BE49-F238E27FC236}">
                  <a16:creationId xmlns:a16="http://schemas.microsoft.com/office/drawing/2014/main" id="{7BBCC2A4-A855-E27D-8F12-36463384E8BB}"/>
                </a:ext>
              </a:extLst>
            </p:cNvPr>
            <p:cNvSpPr txBox="1"/>
            <p:nvPr/>
          </p:nvSpPr>
          <p:spPr>
            <a:xfrm>
              <a:off x="536636" y="3921239"/>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20</a:t>
              </a:r>
            </a:p>
          </p:txBody>
        </p:sp>
        <p:cxnSp>
          <p:nvCxnSpPr>
            <p:cNvPr id="1004" name="Straight Connector 1003">
              <a:extLst>
                <a:ext uri="{FF2B5EF4-FFF2-40B4-BE49-F238E27FC236}">
                  <a16:creationId xmlns:a16="http://schemas.microsoft.com/office/drawing/2014/main" id="{05664FDF-44AE-9E7E-6521-7C429FC35D77}"/>
                </a:ext>
              </a:extLst>
            </p:cNvPr>
            <p:cNvCxnSpPr/>
            <p:nvPr/>
          </p:nvCxnSpPr>
          <p:spPr>
            <a:xfrm>
              <a:off x="732830" y="4265200"/>
              <a:ext cx="42292" cy="0"/>
            </a:xfrm>
            <a:prstGeom prst="line">
              <a:avLst/>
            </a:prstGeom>
            <a:noFill/>
            <a:ln w="28575" cap="flat" cmpd="sng" algn="ctr">
              <a:solidFill>
                <a:srgbClr val="000000"/>
              </a:solidFill>
              <a:prstDash val="solid"/>
            </a:ln>
            <a:effectLst/>
          </p:spPr>
        </p:cxnSp>
        <p:sp>
          <p:nvSpPr>
            <p:cNvPr id="1005" name="TextBox 1004">
              <a:extLst>
                <a:ext uri="{FF2B5EF4-FFF2-40B4-BE49-F238E27FC236}">
                  <a16:creationId xmlns:a16="http://schemas.microsoft.com/office/drawing/2014/main" id="{B3E120C3-3595-78F2-5D08-00460C6B86F9}"/>
                </a:ext>
              </a:extLst>
            </p:cNvPr>
            <p:cNvSpPr txBox="1"/>
            <p:nvPr/>
          </p:nvSpPr>
          <p:spPr>
            <a:xfrm>
              <a:off x="536636" y="4188256"/>
              <a:ext cx="157094"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a:t>
              </a:r>
            </a:p>
          </p:txBody>
        </p:sp>
        <p:cxnSp>
          <p:nvCxnSpPr>
            <p:cNvPr id="1006" name="Straight Connector 1005">
              <a:extLst>
                <a:ext uri="{FF2B5EF4-FFF2-40B4-BE49-F238E27FC236}">
                  <a16:creationId xmlns:a16="http://schemas.microsoft.com/office/drawing/2014/main" id="{D43F5BEB-27D1-F713-DFFE-8845324074D7}"/>
                </a:ext>
              </a:extLst>
            </p:cNvPr>
            <p:cNvCxnSpPr>
              <a:cxnSpLocks/>
            </p:cNvCxnSpPr>
            <p:nvPr/>
          </p:nvCxnSpPr>
          <p:spPr>
            <a:xfrm>
              <a:off x="732830" y="4532219"/>
              <a:ext cx="42292" cy="0"/>
            </a:xfrm>
            <a:prstGeom prst="line">
              <a:avLst/>
            </a:prstGeom>
            <a:noFill/>
            <a:ln w="28575" cap="flat" cmpd="sng" algn="ctr">
              <a:solidFill>
                <a:srgbClr val="000000"/>
              </a:solidFill>
              <a:prstDash val="solid"/>
            </a:ln>
            <a:effectLst/>
          </p:spPr>
        </p:cxnSp>
        <p:sp>
          <p:nvSpPr>
            <p:cNvPr id="1007" name="TextBox 1006">
              <a:extLst>
                <a:ext uri="{FF2B5EF4-FFF2-40B4-BE49-F238E27FC236}">
                  <a16:creationId xmlns:a16="http://schemas.microsoft.com/office/drawing/2014/main" id="{89BBC455-B85B-4F8D-681D-B22E951D1674}"/>
                </a:ext>
              </a:extLst>
            </p:cNvPr>
            <p:cNvSpPr txBox="1"/>
            <p:nvPr/>
          </p:nvSpPr>
          <p:spPr>
            <a:xfrm>
              <a:off x="615182" y="4455275"/>
              <a:ext cx="78548" cy="184666"/>
            </a:xfrm>
            <a:prstGeom prst="rect">
              <a:avLst/>
            </a:prstGeom>
            <a:noFill/>
          </p:spPr>
          <p:txBody>
            <a:bodyPr wrap="none" lIns="0" tIns="0" rIns="0" bIns="0"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0</a:t>
              </a:r>
            </a:p>
          </p:txBody>
        </p:sp>
        <p:sp>
          <p:nvSpPr>
            <p:cNvPr id="1008" name="TextBox 1007">
              <a:extLst>
                <a:ext uri="{FF2B5EF4-FFF2-40B4-BE49-F238E27FC236}">
                  <a16:creationId xmlns:a16="http://schemas.microsoft.com/office/drawing/2014/main" id="{7B9D0C6A-2F23-D03A-1D7C-54023471CB0F}"/>
                </a:ext>
              </a:extLst>
            </p:cNvPr>
            <p:cNvSpPr txBox="1"/>
            <p:nvPr/>
          </p:nvSpPr>
          <p:spPr>
            <a:xfrm rot="16200000">
              <a:off x="-986328" y="3101904"/>
              <a:ext cx="2675965" cy="184666"/>
            </a:xfrm>
            <a:prstGeom prst="rect">
              <a:avLst/>
            </a:prstGeom>
            <a:no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PFS2 (%)</a:t>
              </a:r>
            </a:p>
          </p:txBody>
        </p:sp>
        <p:cxnSp>
          <p:nvCxnSpPr>
            <p:cNvPr id="1009" name="Straight Connector 1008">
              <a:extLst>
                <a:ext uri="{FF2B5EF4-FFF2-40B4-BE49-F238E27FC236}">
                  <a16:creationId xmlns:a16="http://schemas.microsoft.com/office/drawing/2014/main" id="{DCE618A4-625F-E053-D325-ECB6A337F995}"/>
                </a:ext>
              </a:extLst>
            </p:cNvPr>
            <p:cNvCxnSpPr>
              <a:cxnSpLocks/>
            </p:cNvCxnSpPr>
            <p:nvPr/>
          </p:nvCxnSpPr>
          <p:spPr>
            <a:xfrm rot="5400000">
              <a:off x="752059" y="4553365"/>
              <a:ext cx="42292" cy="0"/>
            </a:xfrm>
            <a:prstGeom prst="line">
              <a:avLst/>
            </a:prstGeom>
            <a:noFill/>
            <a:ln w="28575" cap="flat" cmpd="sng" algn="ctr">
              <a:solidFill>
                <a:srgbClr val="000000"/>
              </a:solidFill>
              <a:prstDash val="solid"/>
            </a:ln>
            <a:effectLst/>
          </p:spPr>
        </p:cxnSp>
        <p:sp>
          <p:nvSpPr>
            <p:cNvPr id="1010" name="TextBox 1009">
              <a:extLst>
                <a:ext uri="{FF2B5EF4-FFF2-40B4-BE49-F238E27FC236}">
                  <a16:creationId xmlns:a16="http://schemas.microsoft.com/office/drawing/2014/main" id="{34F77BCF-007C-502A-057C-E913BEDE904A}"/>
                </a:ext>
              </a:extLst>
            </p:cNvPr>
            <p:cNvSpPr txBox="1"/>
            <p:nvPr/>
          </p:nvSpPr>
          <p:spPr>
            <a:xfrm>
              <a:off x="738347" y="4590963"/>
              <a:ext cx="78548"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0</a:t>
              </a:r>
            </a:p>
          </p:txBody>
        </p:sp>
        <p:cxnSp>
          <p:nvCxnSpPr>
            <p:cNvPr id="1011" name="Straight Connector 1010">
              <a:extLst>
                <a:ext uri="{FF2B5EF4-FFF2-40B4-BE49-F238E27FC236}">
                  <a16:creationId xmlns:a16="http://schemas.microsoft.com/office/drawing/2014/main" id="{A9AF4CA0-7F67-B122-DD2F-55B80F528721}"/>
                </a:ext>
              </a:extLst>
            </p:cNvPr>
            <p:cNvCxnSpPr>
              <a:cxnSpLocks/>
            </p:cNvCxnSpPr>
            <p:nvPr/>
          </p:nvCxnSpPr>
          <p:spPr>
            <a:xfrm rot="5400000">
              <a:off x="1009234" y="4553365"/>
              <a:ext cx="42292" cy="0"/>
            </a:xfrm>
            <a:prstGeom prst="line">
              <a:avLst/>
            </a:prstGeom>
            <a:noFill/>
            <a:ln w="28575" cap="flat" cmpd="sng" algn="ctr">
              <a:solidFill>
                <a:srgbClr val="000000"/>
              </a:solidFill>
              <a:prstDash val="solid"/>
            </a:ln>
            <a:effectLst/>
          </p:spPr>
        </p:cxnSp>
        <p:sp>
          <p:nvSpPr>
            <p:cNvPr id="1012" name="TextBox 1011">
              <a:extLst>
                <a:ext uri="{FF2B5EF4-FFF2-40B4-BE49-F238E27FC236}">
                  <a16:creationId xmlns:a16="http://schemas.microsoft.com/office/drawing/2014/main" id="{AFD8DC17-BECC-53C5-35D4-A16F25741AAE}"/>
                </a:ext>
              </a:extLst>
            </p:cNvPr>
            <p:cNvSpPr txBox="1"/>
            <p:nvPr/>
          </p:nvSpPr>
          <p:spPr>
            <a:xfrm>
              <a:off x="995522" y="4590963"/>
              <a:ext cx="78548"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a:t>
              </a:r>
            </a:p>
          </p:txBody>
        </p:sp>
        <p:cxnSp>
          <p:nvCxnSpPr>
            <p:cNvPr id="1013" name="Straight Connector 1012">
              <a:extLst>
                <a:ext uri="{FF2B5EF4-FFF2-40B4-BE49-F238E27FC236}">
                  <a16:creationId xmlns:a16="http://schemas.microsoft.com/office/drawing/2014/main" id="{6BED1300-43E3-A29A-EFEC-5E72D8114C2F}"/>
                </a:ext>
              </a:extLst>
            </p:cNvPr>
            <p:cNvCxnSpPr>
              <a:cxnSpLocks/>
            </p:cNvCxnSpPr>
            <p:nvPr/>
          </p:nvCxnSpPr>
          <p:spPr>
            <a:xfrm rot="5400000">
              <a:off x="1272759" y="4553365"/>
              <a:ext cx="42292" cy="0"/>
            </a:xfrm>
            <a:prstGeom prst="line">
              <a:avLst/>
            </a:prstGeom>
            <a:noFill/>
            <a:ln w="28575" cap="flat" cmpd="sng" algn="ctr">
              <a:solidFill>
                <a:srgbClr val="000000"/>
              </a:solidFill>
              <a:prstDash val="solid"/>
            </a:ln>
            <a:effectLst/>
          </p:spPr>
        </p:cxnSp>
        <p:sp>
          <p:nvSpPr>
            <p:cNvPr id="1014" name="TextBox 1013">
              <a:extLst>
                <a:ext uri="{FF2B5EF4-FFF2-40B4-BE49-F238E27FC236}">
                  <a16:creationId xmlns:a16="http://schemas.microsoft.com/office/drawing/2014/main" id="{6802D6BB-8306-FF9D-AD1D-FB29D85974D4}"/>
                </a:ext>
              </a:extLst>
            </p:cNvPr>
            <p:cNvSpPr txBox="1"/>
            <p:nvPr/>
          </p:nvSpPr>
          <p:spPr>
            <a:xfrm>
              <a:off x="121977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10</a:t>
              </a:r>
            </a:p>
          </p:txBody>
        </p:sp>
        <p:cxnSp>
          <p:nvCxnSpPr>
            <p:cNvPr id="1015" name="Straight Connector 1014">
              <a:extLst>
                <a:ext uri="{FF2B5EF4-FFF2-40B4-BE49-F238E27FC236}">
                  <a16:creationId xmlns:a16="http://schemas.microsoft.com/office/drawing/2014/main" id="{BAAC2EDC-547C-D342-5AFA-EC0A8FBC6AEE}"/>
                </a:ext>
              </a:extLst>
            </p:cNvPr>
            <p:cNvCxnSpPr>
              <a:cxnSpLocks/>
            </p:cNvCxnSpPr>
            <p:nvPr/>
          </p:nvCxnSpPr>
          <p:spPr>
            <a:xfrm rot="5400000">
              <a:off x="1529934" y="4553365"/>
              <a:ext cx="42292" cy="0"/>
            </a:xfrm>
            <a:prstGeom prst="line">
              <a:avLst/>
            </a:prstGeom>
            <a:noFill/>
            <a:ln w="28575" cap="flat" cmpd="sng" algn="ctr">
              <a:solidFill>
                <a:srgbClr val="000000"/>
              </a:solidFill>
              <a:prstDash val="solid"/>
            </a:ln>
            <a:effectLst/>
          </p:spPr>
        </p:cxnSp>
        <p:sp>
          <p:nvSpPr>
            <p:cNvPr id="1016" name="TextBox 1015">
              <a:extLst>
                <a:ext uri="{FF2B5EF4-FFF2-40B4-BE49-F238E27FC236}">
                  <a16:creationId xmlns:a16="http://schemas.microsoft.com/office/drawing/2014/main" id="{D3497FDF-ACD7-034F-2046-DB3289967DD4}"/>
                </a:ext>
              </a:extLst>
            </p:cNvPr>
            <p:cNvSpPr txBox="1"/>
            <p:nvPr/>
          </p:nvSpPr>
          <p:spPr>
            <a:xfrm>
              <a:off x="14769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15</a:t>
              </a:r>
            </a:p>
          </p:txBody>
        </p:sp>
        <p:cxnSp>
          <p:nvCxnSpPr>
            <p:cNvPr id="1017" name="Straight Connector 1016">
              <a:extLst>
                <a:ext uri="{FF2B5EF4-FFF2-40B4-BE49-F238E27FC236}">
                  <a16:creationId xmlns:a16="http://schemas.microsoft.com/office/drawing/2014/main" id="{960E234B-B4E3-999C-3098-F23A3CCEA74B}"/>
                </a:ext>
              </a:extLst>
            </p:cNvPr>
            <p:cNvCxnSpPr>
              <a:cxnSpLocks/>
            </p:cNvCxnSpPr>
            <p:nvPr/>
          </p:nvCxnSpPr>
          <p:spPr>
            <a:xfrm rot="5400000">
              <a:off x="1796634" y="4553365"/>
              <a:ext cx="42292" cy="0"/>
            </a:xfrm>
            <a:prstGeom prst="line">
              <a:avLst/>
            </a:prstGeom>
            <a:noFill/>
            <a:ln w="28575" cap="flat" cmpd="sng" algn="ctr">
              <a:solidFill>
                <a:srgbClr val="000000"/>
              </a:solidFill>
              <a:prstDash val="solid"/>
            </a:ln>
            <a:effectLst/>
          </p:spPr>
        </p:cxnSp>
        <p:sp>
          <p:nvSpPr>
            <p:cNvPr id="1018" name="TextBox 1017">
              <a:extLst>
                <a:ext uri="{FF2B5EF4-FFF2-40B4-BE49-F238E27FC236}">
                  <a16:creationId xmlns:a16="http://schemas.microsoft.com/office/drawing/2014/main" id="{16D2E5BF-4AF4-5FD5-2F76-70A72DBDFA7F}"/>
                </a:ext>
              </a:extLst>
            </p:cNvPr>
            <p:cNvSpPr txBox="1"/>
            <p:nvPr/>
          </p:nvSpPr>
          <p:spPr>
            <a:xfrm>
              <a:off x="17436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20</a:t>
              </a:r>
            </a:p>
          </p:txBody>
        </p:sp>
        <p:cxnSp>
          <p:nvCxnSpPr>
            <p:cNvPr id="1019" name="Straight Connector 1018">
              <a:extLst>
                <a:ext uri="{FF2B5EF4-FFF2-40B4-BE49-F238E27FC236}">
                  <a16:creationId xmlns:a16="http://schemas.microsoft.com/office/drawing/2014/main" id="{76EC59C7-D12A-5DB2-0B88-152555118BD4}"/>
                </a:ext>
              </a:extLst>
            </p:cNvPr>
            <p:cNvCxnSpPr>
              <a:cxnSpLocks/>
            </p:cNvCxnSpPr>
            <p:nvPr/>
          </p:nvCxnSpPr>
          <p:spPr>
            <a:xfrm rot="5400000">
              <a:off x="2053809" y="4553365"/>
              <a:ext cx="42292" cy="0"/>
            </a:xfrm>
            <a:prstGeom prst="line">
              <a:avLst/>
            </a:prstGeom>
            <a:noFill/>
            <a:ln w="28575" cap="flat" cmpd="sng" algn="ctr">
              <a:solidFill>
                <a:srgbClr val="000000"/>
              </a:solidFill>
              <a:prstDash val="solid"/>
            </a:ln>
            <a:effectLst/>
          </p:spPr>
        </p:cxnSp>
        <p:sp>
          <p:nvSpPr>
            <p:cNvPr id="1020" name="TextBox 1019">
              <a:extLst>
                <a:ext uri="{FF2B5EF4-FFF2-40B4-BE49-F238E27FC236}">
                  <a16:creationId xmlns:a16="http://schemas.microsoft.com/office/drawing/2014/main" id="{D864DB28-CB76-47E1-889C-F86863C31E14}"/>
                </a:ext>
              </a:extLst>
            </p:cNvPr>
            <p:cNvSpPr txBox="1"/>
            <p:nvPr/>
          </p:nvSpPr>
          <p:spPr>
            <a:xfrm>
              <a:off x="20008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25</a:t>
              </a:r>
            </a:p>
          </p:txBody>
        </p:sp>
        <p:cxnSp>
          <p:nvCxnSpPr>
            <p:cNvPr id="1021" name="Straight Connector 1020">
              <a:extLst>
                <a:ext uri="{FF2B5EF4-FFF2-40B4-BE49-F238E27FC236}">
                  <a16:creationId xmlns:a16="http://schemas.microsoft.com/office/drawing/2014/main" id="{D08D2CD6-C79F-B802-6CD9-067C17D9CE49}"/>
                </a:ext>
              </a:extLst>
            </p:cNvPr>
            <p:cNvCxnSpPr>
              <a:cxnSpLocks/>
            </p:cNvCxnSpPr>
            <p:nvPr/>
          </p:nvCxnSpPr>
          <p:spPr>
            <a:xfrm rot="5400000">
              <a:off x="2317334" y="4553365"/>
              <a:ext cx="42292" cy="0"/>
            </a:xfrm>
            <a:prstGeom prst="line">
              <a:avLst/>
            </a:prstGeom>
            <a:noFill/>
            <a:ln w="28575" cap="flat" cmpd="sng" algn="ctr">
              <a:solidFill>
                <a:srgbClr val="000000"/>
              </a:solidFill>
              <a:prstDash val="solid"/>
            </a:ln>
            <a:effectLst/>
          </p:spPr>
        </p:cxnSp>
        <p:sp>
          <p:nvSpPr>
            <p:cNvPr id="1022" name="TextBox 1021">
              <a:extLst>
                <a:ext uri="{FF2B5EF4-FFF2-40B4-BE49-F238E27FC236}">
                  <a16:creationId xmlns:a16="http://schemas.microsoft.com/office/drawing/2014/main" id="{4AB0EC08-C42E-6A25-FB8D-653145C4EC25}"/>
                </a:ext>
              </a:extLst>
            </p:cNvPr>
            <p:cNvSpPr txBox="1"/>
            <p:nvPr/>
          </p:nvSpPr>
          <p:spPr>
            <a:xfrm>
              <a:off x="22643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30</a:t>
              </a:r>
            </a:p>
          </p:txBody>
        </p:sp>
        <p:cxnSp>
          <p:nvCxnSpPr>
            <p:cNvPr id="1023" name="Straight Connector 1022">
              <a:extLst>
                <a:ext uri="{FF2B5EF4-FFF2-40B4-BE49-F238E27FC236}">
                  <a16:creationId xmlns:a16="http://schemas.microsoft.com/office/drawing/2014/main" id="{C9DA05A7-D981-5B52-72D5-BB19B7FF3D4F}"/>
                </a:ext>
              </a:extLst>
            </p:cNvPr>
            <p:cNvCxnSpPr>
              <a:cxnSpLocks/>
            </p:cNvCxnSpPr>
            <p:nvPr/>
          </p:nvCxnSpPr>
          <p:spPr>
            <a:xfrm rot="5400000">
              <a:off x="2574509" y="4553365"/>
              <a:ext cx="42292" cy="0"/>
            </a:xfrm>
            <a:prstGeom prst="line">
              <a:avLst/>
            </a:prstGeom>
            <a:noFill/>
            <a:ln w="28575" cap="flat" cmpd="sng" algn="ctr">
              <a:solidFill>
                <a:srgbClr val="000000"/>
              </a:solidFill>
              <a:prstDash val="solid"/>
            </a:ln>
            <a:effectLst/>
          </p:spPr>
        </p:cxnSp>
        <p:sp>
          <p:nvSpPr>
            <p:cNvPr id="1024" name="TextBox 1023">
              <a:extLst>
                <a:ext uri="{FF2B5EF4-FFF2-40B4-BE49-F238E27FC236}">
                  <a16:creationId xmlns:a16="http://schemas.microsoft.com/office/drawing/2014/main" id="{84B91E32-B548-1412-9AD0-DFF52B1E7CF6}"/>
                </a:ext>
              </a:extLst>
            </p:cNvPr>
            <p:cNvSpPr txBox="1"/>
            <p:nvPr/>
          </p:nvSpPr>
          <p:spPr>
            <a:xfrm>
              <a:off x="25215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35</a:t>
              </a:r>
            </a:p>
          </p:txBody>
        </p:sp>
        <p:cxnSp>
          <p:nvCxnSpPr>
            <p:cNvPr id="1025" name="Straight Connector 1024">
              <a:extLst>
                <a:ext uri="{FF2B5EF4-FFF2-40B4-BE49-F238E27FC236}">
                  <a16:creationId xmlns:a16="http://schemas.microsoft.com/office/drawing/2014/main" id="{A78B4114-77B1-394E-9343-0ADC553D14E5}"/>
                </a:ext>
              </a:extLst>
            </p:cNvPr>
            <p:cNvCxnSpPr>
              <a:cxnSpLocks/>
            </p:cNvCxnSpPr>
            <p:nvPr/>
          </p:nvCxnSpPr>
          <p:spPr>
            <a:xfrm rot="5400000">
              <a:off x="2838034" y="4553365"/>
              <a:ext cx="42292" cy="0"/>
            </a:xfrm>
            <a:prstGeom prst="line">
              <a:avLst/>
            </a:prstGeom>
            <a:noFill/>
            <a:ln w="28575" cap="flat" cmpd="sng" algn="ctr">
              <a:solidFill>
                <a:srgbClr val="000000"/>
              </a:solidFill>
              <a:prstDash val="solid"/>
            </a:ln>
            <a:effectLst/>
          </p:spPr>
        </p:cxnSp>
        <p:sp>
          <p:nvSpPr>
            <p:cNvPr id="1026" name="TextBox 1025">
              <a:extLst>
                <a:ext uri="{FF2B5EF4-FFF2-40B4-BE49-F238E27FC236}">
                  <a16:creationId xmlns:a16="http://schemas.microsoft.com/office/drawing/2014/main" id="{6DB728A1-C420-D6FB-0BC8-6154E24449EB}"/>
                </a:ext>
              </a:extLst>
            </p:cNvPr>
            <p:cNvSpPr txBox="1"/>
            <p:nvPr/>
          </p:nvSpPr>
          <p:spPr>
            <a:xfrm>
              <a:off x="27850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40</a:t>
              </a:r>
            </a:p>
          </p:txBody>
        </p:sp>
        <p:cxnSp>
          <p:nvCxnSpPr>
            <p:cNvPr id="1027" name="Straight Connector 1026">
              <a:extLst>
                <a:ext uri="{FF2B5EF4-FFF2-40B4-BE49-F238E27FC236}">
                  <a16:creationId xmlns:a16="http://schemas.microsoft.com/office/drawing/2014/main" id="{9833FC4C-1EEE-FE0A-E215-C66987155214}"/>
                </a:ext>
              </a:extLst>
            </p:cNvPr>
            <p:cNvCxnSpPr>
              <a:cxnSpLocks/>
            </p:cNvCxnSpPr>
            <p:nvPr/>
          </p:nvCxnSpPr>
          <p:spPr>
            <a:xfrm rot="5400000">
              <a:off x="3095209" y="4553365"/>
              <a:ext cx="42292" cy="0"/>
            </a:xfrm>
            <a:prstGeom prst="line">
              <a:avLst/>
            </a:prstGeom>
            <a:noFill/>
            <a:ln w="28575" cap="flat" cmpd="sng" algn="ctr">
              <a:solidFill>
                <a:srgbClr val="000000"/>
              </a:solidFill>
              <a:prstDash val="solid"/>
            </a:ln>
            <a:effectLst/>
          </p:spPr>
        </p:cxnSp>
        <p:sp>
          <p:nvSpPr>
            <p:cNvPr id="1028" name="TextBox 1027">
              <a:extLst>
                <a:ext uri="{FF2B5EF4-FFF2-40B4-BE49-F238E27FC236}">
                  <a16:creationId xmlns:a16="http://schemas.microsoft.com/office/drawing/2014/main" id="{E4641E57-07CD-0B65-C2AC-18551E1ABCDD}"/>
                </a:ext>
              </a:extLst>
            </p:cNvPr>
            <p:cNvSpPr txBox="1"/>
            <p:nvPr/>
          </p:nvSpPr>
          <p:spPr>
            <a:xfrm>
              <a:off x="30422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45</a:t>
              </a:r>
            </a:p>
          </p:txBody>
        </p:sp>
        <p:cxnSp>
          <p:nvCxnSpPr>
            <p:cNvPr id="1029" name="Straight Connector 1028">
              <a:extLst>
                <a:ext uri="{FF2B5EF4-FFF2-40B4-BE49-F238E27FC236}">
                  <a16:creationId xmlns:a16="http://schemas.microsoft.com/office/drawing/2014/main" id="{2D354F38-4000-A2CB-6179-00866BA93556}"/>
                </a:ext>
              </a:extLst>
            </p:cNvPr>
            <p:cNvCxnSpPr>
              <a:cxnSpLocks/>
            </p:cNvCxnSpPr>
            <p:nvPr/>
          </p:nvCxnSpPr>
          <p:spPr>
            <a:xfrm rot="5400000">
              <a:off x="3361909" y="4553365"/>
              <a:ext cx="42292" cy="0"/>
            </a:xfrm>
            <a:prstGeom prst="line">
              <a:avLst/>
            </a:prstGeom>
            <a:noFill/>
            <a:ln w="28575" cap="flat" cmpd="sng" algn="ctr">
              <a:solidFill>
                <a:srgbClr val="000000"/>
              </a:solidFill>
              <a:prstDash val="solid"/>
            </a:ln>
            <a:effectLst/>
          </p:spPr>
        </p:cxnSp>
        <p:sp>
          <p:nvSpPr>
            <p:cNvPr id="1030" name="TextBox 1029">
              <a:extLst>
                <a:ext uri="{FF2B5EF4-FFF2-40B4-BE49-F238E27FC236}">
                  <a16:creationId xmlns:a16="http://schemas.microsoft.com/office/drawing/2014/main" id="{8112973B-1AD2-C315-824D-256D309E2BDC}"/>
                </a:ext>
              </a:extLst>
            </p:cNvPr>
            <p:cNvSpPr txBox="1"/>
            <p:nvPr/>
          </p:nvSpPr>
          <p:spPr>
            <a:xfrm>
              <a:off x="3308924"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50</a:t>
              </a:r>
            </a:p>
          </p:txBody>
        </p:sp>
        <p:cxnSp>
          <p:nvCxnSpPr>
            <p:cNvPr id="1031" name="Straight Connector 1030">
              <a:extLst>
                <a:ext uri="{FF2B5EF4-FFF2-40B4-BE49-F238E27FC236}">
                  <a16:creationId xmlns:a16="http://schemas.microsoft.com/office/drawing/2014/main" id="{483BFFD3-A38A-5CC8-E555-CCC992DFBBF3}"/>
                </a:ext>
              </a:extLst>
            </p:cNvPr>
            <p:cNvCxnSpPr>
              <a:cxnSpLocks/>
            </p:cNvCxnSpPr>
            <p:nvPr/>
          </p:nvCxnSpPr>
          <p:spPr>
            <a:xfrm rot="5400000">
              <a:off x="3619084" y="4553365"/>
              <a:ext cx="42292" cy="0"/>
            </a:xfrm>
            <a:prstGeom prst="line">
              <a:avLst/>
            </a:prstGeom>
            <a:noFill/>
            <a:ln w="28575" cap="flat" cmpd="sng" algn="ctr">
              <a:solidFill>
                <a:srgbClr val="000000"/>
              </a:solidFill>
              <a:prstDash val="solid"/>
            </a:ln>
            <a:effectLst/>
          </p:spPr>
        </p:cxnSp>
        <p:sp>
          <p:nvSpPr>
            <p:cNvPr id="1032" name="TextBox 1031">
              <a:extLst>
                <a:ext uri="{FF2B5EF4-FFF2-40B4-BE49-F238E27FC236}">
                  <a16:creationId xmlns:a16="http://schemas.microsoft.com/office/drawing/2014/main" id="{2E59BE24-93A7-0EF1-33B3-D705EE9C8A97}"/>
                </a:ext>
              </a:extLst>
            </p:cNvPr>
            <p:cNvSpPr txBox="1"/>
            <p:nvPr/>
          </p:nvSpPr>
          <p:spPr>
            <a:xfrm>
              <a:off x="356609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55</a:t>
              </a:r>
            </a:p>
          </p:txBody>
        </p:sp>
        <p:cxnSp>
          <p:nvCxnSpPr>
            <p:cNvPr id="1033" name="Straight Connector 1032">
              <a:extLst>
                <a:ext uri="{FF2B5EF4-FFF2-40B4-BE49-F238E27FC236}">
                  <a16:creationId xmlns:a16="http://schemas.microsoft.com/office/drawing/2014/main" id="{DFF52D72-09A5-81E0-FFF9-07A3F9EBD17D}"/>
                </a:ext>
              </a:extLst>
            </p:cNvPr>
            <p:cNvCxnSpPr>
              <a:cxnSpLocks/>
            </p:cNvCxnSpPr>
            <p:nvPr/>
          </p:nvCxnSpPr>
          <p:spPr>
            <a:xfrm rot="5400000">
              <a:off x="3879434" y="4553365"/>
              <a:ext cx="42292" cy="0"/>
            </a:xfrm>
            <a:prstGeom prst="line">
              <a:avLst/>
            </a:prstGeom>
            <a:noFill/>
            <a:ln w="28575" cap="flat" cmpd="sng" algn="ctr">
              <a:solidFill>
                <a:srgbClr val="000000"/>
              </a:solidFill>
              <a:prstDash val="solid"/>
            </a:ln>
            <a:effectLst/>
          </p:spPr>
        </p:cxnSp>
        <p:sp>
          <p:nvSpPr>
            <p:cNvPr id="1034" name="TextBox 1033">
              <a:extLst>
                <a:ext uri="{FF2B5EF4-FFF2-40B4-BE49-F238E27FC236}">
                  <a16:creationId xmlns:a16="http://schemas.microsoft.com/office/drawing/2014/main" id="{E1ADD5C7-3033-5549-74A4-F4E8A94D62C3}"/>
                </a:ext>
              </a:extLst>
            </p:cNvPr>
            <p:cNvSpPr txBox="1"/>
            <p:nvPr/>
          </p:nvSpPr>
          <p:spPr>
            <a:xfrm>
              <a:off x="3826449" y="4590963"/>
              <a:ext cx="157094" cy="184666"/>
            </a:xfrm>
            <a:prstGeom prst="rect">
              <a:avLst/>
            </a:prstGeom>
            <a:noFill/>
          </p:spPr>
          <p:txBody>
            <a:bodyPr wrap="non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body)"/>
                </a:rPr>
                <a:t>60</a:t>
              </a:r>
            </a:p>
          </p:txBody>
        </p:sp>
        <p:sp>
          <p:nvSpPr>
            <p:cNvPr id="1035" name="TextBox 1034">
              <a:extLst>
                <a:ext uri="{FF2B5EF4-FFF2-40B4-BE49-F238E27FC236}">
                  <a16:creationId xmlns:a16="http://schemas.microsoft.com/office/drawing/2014/main" id="{99D1676F-1636-DD9A-25EC-AC39BEC92CEC}"/>
                </a:ext>
              </a:extLst>
            </p:cNvPr>
            <p:cNvSpPr txBox="1"/>
            <p:nvPr/>
          </p:nvSpPr>
          <p:spPr>
            <a:xfrm>
              <a:off x="773205" y="4768763"/>
              <a:ext cx="3127375" cy="184666"/>
            </a:xfrm>
            <a:prstGeom prst="rect">
              <a:avLst/>
            </a:prstGeom>
            <a:noFill/>
          </p:spPr>
          <p:txBody>
            <a:bodyPr wrap="square" lIns="0" tIns="0" rIns="0" bIns="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body)"/>
                </a:rPr>
                <a:t>Mo</a:t>
              </a:r>
            </a:p>
          </p:txBody>
        </p:sp>
      </p:grpSp>
      <p:grpSp>
        <p:nvGrpSpPr>
          <p:cNvPr id="1036" name="Group 1035">
            <a:extLst>
              <a:ext uri="{FF2B5EF4-FFF2-40B4-BE49-F238E27FC236}">
                <a16:creationId xmlns:a16="http://schemas.microsoft.com/office/drawing/2014/main" id="{7D860410-EF79-1F93-17DC-614F663B9B00}"/>
              </a:ext>
            </a:extLst>
          </p:cNvPr>
          <p:cNvGrpSpPr/>
          <p:nvPr/>
        </p:nvGrpSpPr>
        <p:grpSpPr>
          <a:xfrm>
            <a:off x="181273" y="5066098"/>
            <a:ext cx="3316005" cy="370483"/>
            <a:chOff x="181273" y="4976890"/>
            <a:chExt cx="3316005" cy="370483"/>
          </a:xfrm>
        </p:grpSpPr>
        <p:sp>
          <p:nvSpPr>
            <p:cNvPr id="1037" name="TextBox 1036">
              <a:extLst>
                <a:ext uri="{FF2B5EF4-FFF2-40B4-BE49-F238E27FC236}">
                  <a16:creationId xmlns:a16="http://schemas.microsoft.com/office/drawing/2014/main" id="{AC86FEC8-1073-447B-727F-B706E0ADFF56}"/>
                </a:ext>
              </a:extLst>
            </p:cNvPr>
            <p:cNvSpPr txBox="1"/>
            <p:nvPr/>
          </p:nvSpPr>
          <p:spPr>
            <a:xfrm>
              <a:off x="66781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120 (0)</a:t>
              </a:r>
            </a:p>
          </p:txBody>
        </p:sp>
        <p:sp>
          <p:nvSpPr>
            <p:cNvPr id="1038" name="TextBox 1037">
              <a:extLst>
                <a:ext uri="{FF2B5EF4-FFF2-40B4-BE49-F238E27FC236}">
                  <a16:creationId xmlns:a16="http://schemas.microsoft.com/office/drawing/2014/main" id="{E86F0D74-81E3-AB9E-E8B6-C52BB7F97C9B}"/>
                </a:ext>
              </a:extLst>
            </p:cNvPr>
            <p:cNvSpPr txBox="1"/>
            <p:nvPr/>
          </p:nvSpPr>
          <p:spPr>
            <a:xfrm>
              <a:off x="924990"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97 (18)</a:t>
              </a:r>
            </a:p>
          </p:txBody>
        </p:sp>
        <p:sp>
          <p:nvSpPr>
            <p:cNvPr id="1039" name="TextBox 1038">
              <a:extLst>
                <a:ext uri="{FF2B5EF4-FFF2-40B4-BE49-F238E27FC236}">
                  <a16:creationId xmlns:a16="http://schemas.microsoft.com/office/drawing/2014/main" id="{F6CFC1F8-C0E8-656D-D3A3-F52DD709C8D9}"/>
                </a:ext>
              </a:extLst>
            </p:cNvPr>
            <p:cNvSpPr txBox="1"/>
            <p:nvPr/>
          </p:nvSpPr>
          <p:spPr>
            <a:xfrm>
              <a:off x="1188514"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66 (47)</a:t>
              </a:r>
            </a:p>
          </p:txBody>
        </p:sp>
        <p:sp>
          <p:nvSpPr>
            <p:cNvPr id="1040" name="TextBox 1039">
              <a:extLst>
                <a:ext uri="{FF2B5EF4-FFF2-40B4-BE49-F238E27FC236}">
                  <a16:creationId xmlns:a16="http://schemas.microsoft.com/office/drawing/2014/main" id="{98E317ED-E11C-7879-8103-138FC57B5C08}"/>
                </a:ext>
              </a:extLst>
            </p:cNvPr>
            <p:cNvSpPr txBox="1"/>
            <p:nvPr/>
          </p:nvSpPr>
          <p:spPr>
            <a:xfrm>
              <a:off x="144569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40 (73)</a:t>
              </a:r>
            </a:p>
          </p:txBody>
        </p:sp>
        <p:sp>
          <p:nvSpPr>
            <p:cNvPr id="1041" name="TextBox 1040">
              <a:extLst>
                <a:ext uri="{FF2B5EF4-FFF2-40B4-BE49-F238E27FC236}">
                  <a16:creationId xmlns:a16="http://schemas.microsoft.com/office/drawing/2014/main" id="{2A657065-6D51-6525-48AE-936E897D76EC}"/>
                </a:ext>
              </a:extLst>
            </p:cNvPr>
            <p:cNvSpPr txBox="1"/>
            <p:nvPr/>
          </p:nvSpPr>
          <p:spPr>
            <a:xfrm>
              <a:off x="171239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22 (87)</a:t>
              </a:r>
            </a:p>
          </p:txBody>
        </p:sp>
        <p:sp>
          <p:nvSpPr>
            <p:cNvPr id="1042" name="TextBox 1041">
              <a:extLst>
                <a:ext uri="{FF2B5EF4-FFF2-40B4-BE49-F238E27FC236}">
                  <a16:creationId xmlns:a16="http://schemas.microsoft.com/office/drawing/2014/main" id="{AA947968-3B28-D1B7-EF34-6073D16484B3}"/>
                </a:ext>
              </a:extLst>
            </p:cNvPr>
            <p:cNvSpPr txBox="1"/>
            <p:nvPr/>
          </p:nvSpPr>
          <p:spPr>
            <a:xfrm>
              <a:off x="196956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10 (95)</a:t>
              </a:r>
            </a:p>
          </p:txBody>
        </p:sp>
        <p:sp>
          <p:nvSpPr>
            <p:cNvPr id="1043" name="TextBox 1042">
              <a:extLst>
                <a:ext uri="{FF2B5EF4-FFF2-40B4-BE49-F238E27FC236}">
                  <a16:creationId xmlns:a16="http://schemas.microsoft.com/office/drawing/2014/main" id="{A2293350-44B9-5AF0-389B-16435AAB9C5F}"/>
                </a:ext>
              </a:extLst>
            </p:cNvPr>
            <p:cNvSpPr txBox="1"/>
            <p:nvPr/>
          </p:nvSpPr>
          <p:spPr>
            <a:xfrm>
              <a:off x="2252327" y="513439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6 (99)</a:t>
              </a:r>
            </a:p>
          </p:txBody>
        </p:sp>
        <p:sp>
          <p:nvSpPr>
            <p:cNvPr id="1044" name="TextBox 1043">
              <a:extLst>
                <a:ext uri="{FF2B5EF4-FFF2-40B4-BE49-F238E27FC236}">
                  <a16:creationId xmlns:a16="http://schemas.microsoft.com/office/drawing/2014/main" id="{4594CCC0-5A45-701D-8BDF-BD9C1E2B14D7}"/>
                </a:ext>
              </a:extLst>
            </p:cNvPr>
            <p:cNvSpPr txBox="1"/>
            <p:nvPr/>
          </p:nvSpPr>
          <p:spPr>
            <a:xfrm>
              <a:off x="249026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 (100)</a:t>
              </a:r>
            </a:p>
          </p:txBody>
        </p:sp>
        <p:sp>
          <p:nvSpPr>
            <p:cNvPr id="1045" name="TextBox 1044">
              <a:extLst>
                <a:ext uri="{FF2B5EF4-FFF2-40B4-BE49-F238E27FC236}">
                  <a16:creationId xmlns:a16="http://schemas.microsoft.com/office/drawing/2014/main" id="{1D0690B8-F300-8514-9F2D-BACC4DDDBF03}"/>
                </a:ext>
              </a:extLst>
            </p:cNvPr>
            <p:cNvSpPr txBox="1"/>
            <p:nvPr/>
          </p:nvSpPr>
          <p:spPr>
            <a:xfrm>
              <a:off x="2753791"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4 (100)</a:t>
              </a:r>
            </a:p>
          </p:txBody>
        </p:sp>
        <p:sp>
          <p:nvSpPr>
            <p:cNvPr id="1046" name="TextBox 1045">
              <a:extLst>
                <a:ext uri="{FF2B5EF4-FFF2-40B4-BE49-F238E27FC236}">
                  <a16:creationId xmlns:a16="http://schemas.microsoft.com/office/drawing/2014/main" id="{39C9ADD5-0B22-1FA0-BB15-5D6A40DB97C9}"/>
                </a:ext>
              </a:extLst>
            </p:cNvPr>
            <p:cNvSpPr txBox="1"/>
            <p:nvPr/>
          </p:nvSpPr>
          <p:spPr>
            <a:xfrm>
              <a:off x="301096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1 (101)</a:t>
              </a:r>
            </a:p>
          </p:txBody>
        </p:sp>
        <p:sp>
          <p:nvSpPr>
            <p:cNvPr id="1047" name="TextBox 1046">
              <a:extLst>
                <a:ext uri="{FF2B5EF4-FFF2-40B4-BE49-F238E27FC236}">
                  <a16:creationId xmlns:a16="http://schemas.microsoft.com/office/drawing/2014/main" id="{51E95F50-3F8D-E9F2-0B96-E62B4B7EB392}"/>
                </a:ext>
              </a:extLst>
            </p:cNvPr>
            <p:cNvSpPr txBox="1"/>
            <p:nvPr/>
          </p:nvSpPr>
          <p:spPr>
            <a:xfrm>
              <a:off x="3277666" y="513439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1"/>
                  </a:solidFill>
                  <a:latin typeface="Calibri (body)"/>
                </a:rPr>
                <a:t>0 (101)</a:t>
              </a:r>
            </a:p>
          </p:txBody>
        </p:sp>
        <p:sp>
          <p:nvSpPr>
            <p:cNvPr id="1048" name="TextBox 1047">
              <a:extLst>
                <a:ext uri="{FF2B5EF4-FFF2-40B4-BE49-F238E27FC236}">
                  <a16:creationId xmlns:a16="http://schemas.microsoft.com/office/drawing/2014/main" id="{39B50C9E-7A88-7B33-0E57-129C9859FC4D}"/>
                </a:ext>
              </a:extLst>
            </p:cNvPr>
            <p:cNvSpPr txBox="1"/>
            <p:nvPr/>
          </p:nvSpPr>
          <p:spPr>
            <a:xfrm>
              <a:off x="244388" y="5135978"/>
              <a:ext cx="312586"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1"/>
                  </a:solidFill>
                  <a:latin typeface="Calibri (body)"/>
                </a:rPr>
                <a:t>Rucaparib</a:t>
              </a:r>
            </a:p>
          </p:txBody>
        </p:sp>
        <p:sp>
          <p:nvSpPr>
            <p:cNvPr id="1049" name="TextBox 1048">
              <a:extLst>
                <a:ext uri="{FF2B5EF4-FFF2-40B4-BE49-F238E27FC236}">
                  <a16:creationId xmlns:a16="http://schemas.microsoft.com/office/drawing/2014/main" id="{D3FFF248-3451-81E6-D69F-B7A9E65125F2}"/>
                </a:ext>
              </a:extLst>
            </p:cNvPr>
            <p:cNvSpPr txBox="1"/>
            <p:nvPr/>
          </p:nvSpPr>
          <p:spPr>
            <a:xfrm>
              <a:off x="244388" y="4976890"/>
              <a:ext cx="740587" cy="138499"/>
            </a:xfrm>
            <a:prstGeom prst="rect">
              <a:avLst/>
            </a:prstGeom>
            <a:noFill/>
          </p:spPr>
          <p:txBody>
            <a:bodyPr wrap="none" lIns="0" tIns="0" rIns="0" bIns="0" rtlCol="0">
              <a:spAutoFit/>
            </a:bodyPr>
            <a:lstStyle/>
            <a:p>
              <a:pPr eaLnBrk="1" fontAlgn="auto" hangingPunct="1">
                <a:spcBef>
                  <a:spcPts val="0"/>
                </a:spcBef>
                <a:spcAft>
                  <a:spcPts val="0"/>
                </a:spcAft>
                <a:defRPr/>
              </a:pPr>
              <a:r>
                <a:rPr lang="en-US" sz="900" dirty="0">
                  <a:solidFill>
                    <a:srgbClr val="000000"/>
                  </a:solidFill>
                  <a:latin typeface="Calibri (body)"/>
                </a:rPr>
                <a:t>Patients at Risk</a:t>
              </a:r>
            </a:p>
          </p:txBody>
        </p:sp>
        <p:sp>
          <p:nvSpPr>
            <p:cNvPr id="1050" name="TextBox 1049">
              <a:extLst>
                <a:ext uri="{FF2B5EF4-FFF2-40B4-BE49-F238E27FC236}">
                  <a16:creationId xmlns:a16="http://schemas.microsoft.com/office/drawing/2014/main" id="{2E71169E-1397-4AE2-EAD4-743B27821D30}"/>
                </a:ext>
              </a:extLst>
            </p:cNvPr>
            <p:cNvSpPr txBox="1"/>
            <p:nvPr/>
          </p:nvSpPr>
          <p:spPr>
            <a:xfrm>
              <a:off x="687053"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59 (0)</a:t>
              </a:r>
            </a:p>
          </p:txBody>
        </p:sp>
        <p:sp>
          <p:nvSpPr>
            <p:cNvPr id="1051" name="TextBox 1050">
              <a:extLst>
                <a:ext uri="{FF2B5EF4-FFF2-40B4-BE49-F238E27FC236}">
                  <a16:creationId xmlns:a16="http://schemas.microsoft.com/office/drawing/2014/main" id="{47165201-2B08-9EDE-26EA-58846AE09C03}"/>
                </a:ext>
              </a:extLst>
            </p:cNvPr>
            <p:cNvSpPr txBox="1"/>
            <p:nvPr/>
          </p:nvSpPr>
          <p:spPr>
            <a:xfrm>
              <a:off x="944227"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49 (8)</a:t>
              </a:r>
            </a:p>
          </p:txBody>
        </p:sp>
        <p:sp>
          <p:nvSpPr>
            <p:cNvPr id="1052" name="TextBox 1051">
              <a:extLst>
                <a:ext uri="{FF2B5EF4-FFF2-40B4-BE49-F238E27FC236}">
                  <a16:creationId xmlns:a16="http://schemas.microsoft.com/office/drawing/2014/main" id="{12DAF975-2C26-73D6-5420-9CE915E12810}"/>
                </a:ext>
              </a:extLst>
            </p:cNvPr>
            <p:cNvSpPr txBox="1"/>
            <p:nvPr/>
          </p:nvSpPr>
          <p:spPr>
            <a:xfrm>
              <a:off x="1188515"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33 (24)</a:t>
              </a:r>
            </a:p>
          </p:txBody>
        </p:sp>
        <p:sp>
          <p:nvSpPr>
            <p:cNvPr id="1053" name="TextBox 1052">
              <a:extLst>
                <a:ext uri="{FF2B5EF4-FFF2-40B4-BE49-F238E27FC236}">
                  <a16:creationId xmlns:a16="http://schemas.microsoft.com/office/drawing/2014/main" id="{47DC9BDB-3D2C-A781-3DF6-ED5CB357DD17}"/>
                </a:ext>
              </a:extLst>
            </p:cNvPr>
            <p:cNvSpPr txBox="1"/>
            <p:nvPr/>
          </p:nvSpPr>
          <p:spPr>
            <a:xfrm>
              <a:off x="1445691"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21 (36)</a:t>
              </a:r>
            </a:p>
          </p:txBody>
        </p:sp>
        <p:sp>
          <p:nvSpPr>
            <p:cNvPr id="1054" name="TextBox 1053">
              <a:extLst>
                <a:ext uri="{FF2B5EF4-FFF2-40B4-BE49-F238E27FC236}">
                  <a16:creationId xmlns:a16="http://schemas.microsoft.com/office/drawing/2014/main" id="{00A01519-7E43-8D5C-D3E0-951B6623EE1D}"/>
                </a:ext>
              </a:extLst>
            </p:cNvPr>
            <p:cNvSpPr txBox="1"/>
            <p:nvPr/>
          </p:nvSpPr>
          <p:spPr>
            <a:xfrm>
              <a:off x="1712391" y="5255040"/>
              <a:ext cx="219612"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13 (43)</a:t>
              </a:r>
            </a:p>
          </p:txBody>
        </p:sp>
        <p:sp>
          <p:nvSpPr>
            <p:cNvPr id="1055" name="TextBox 1054">
              <a:extLst>
                <a:ext uri="{FF2B5EF4-FFF2-40B4-BE49-F238E27FC236}">
                  <a16:creationId xmlns:a16="http://schemas.microsoft.com/office/drawing/2014/main" id="{B11AC282-FAFD-BA7B-8090-089740B45347}"/>
                </a:ext>
              </a:extLst>
            </p:cNvPr>
            <p:cNvSpPr txBox="1"/>
            <p:nvPr/>
          </p:nvSpPr>
          <p:spPr>
            <a:xfrm>
              <a:off x="198880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6 (50)</a:t>
              </a:r>
            </a:p>
          </p:txBody>
        </p:sp>
        <p:sp>
          <p:nvSpPr>
            <p:cNvPr id="1056" name="TextBox 1055">
              <a:extLst>
                <a:ext uri="{FF2B5EF4-FFF2-40B4-BE49-F238E27FC236}">
                  <a16:creationId xmlns:a16="http://schemas.microsoft.com/office/drawing/2014/main" id="{0C905C7C-C32E-0DF8-C74C-31D7CB25583B}"/>
                </a:ext>
              </a:extLst>
            </p:cNvPr>
            <p:cNvSpPr txBox="1"/>
            <p:nvPr/>
          </p:nvSpPr>
          <p:spPr>
            <a:xfrm>
              <a:off x="2252327"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4 (52)</a:t>
              </a:r>
            </a:p>
          </p:txBody>
        </p:sp>
        <p:sp>
          <p:nvSpPr>
            <p:cNvPr id="1057" name="TextBox 1056">
              <a:extLst>
                <a:ext uri="{FF2B5EF4-FFF2-40B4-BE49-F238E27FC236}">
                  <a16:creationId xmlns:a16="http://schemas.microsoft.com/office/drawing/2014/main" id="{D3C470D0-D8F6-6BC0-6BFA-E27E640DFEFB}"/>
                </a:ext>
              </a:extLst>
            </p:cNvPr>
            <p:cNvSpPr txBox="1"/>
            <p:nvPr/>
          </p:nvSpPr>
          <p:spPr>
            <a:xfrm>
              <a:off x="250950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3 (53)</a:t>
              </a:r>
            </a:p>
          </p:txBody>
        </p:sp>
        <p:sp>
          <p:nvSpPr>
            <p:cNvPr id="1058" name="TextBox 1057">
              <a:extLst>
                <a:ext uri="{FF2B5EF4-FFF2-40B4-BE49-F238E27FC236}">
                  <a16:creationId xmlns:a16="http://schemas.microsoft.com/office/drawing/2014/main" id="{28DDA89C-3BF0-F88F-EA5C-9B80AF0BDC49}"/>
                </a:ext>
              </a:extLst>
            </p:cNvPr>
            <p:cNvSpPr txBox="1"/>
            <p:nvPr/>
          </p:nvSpPr>
          <p:spPr>
            <a:xfrm>
              <a:off x="2773027"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2 (53)</a:t>
              </a:r>
            </a:p>
          </p:txBody>
        </p:sp>
        <p:sp>
          <p:nvSpPr>
            <p:cNvPr id="1059" name="TextBox 1058">
              <a:extLst>
                <a:ext uri="{FF2B5EF4-FFF2-40B4-BE49-F238E27FC236}">
                  <a16:creationId xmlns:a16="http://schemas.microsoft.com/office/drawing/2014/main" id="{78619F93-724F-0A00-C907-72BAA2B5A2FF}"/>
                </a:ext>
              </a:extLst>
            </p:cNvPr>
            <p:cNvSpPr txBox="1"/>
            <p:nvPr/>
          </p:nvSpPr>
          <p:spPr>
            <a:xfrm>
              <a:off x="3030202"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1 (54)</a:t>
              </a:r>
            </a:p>
          </p:txBody>
        </p:sp>
        <p:sp>
          <p:nvSpPr>
            <p:cNvPr id="1060" name="TextBox 1059">
              <a:extLst>
                <a:ext uri="{FF2B5EF4-FFF2-40B4-BE49-F238E27FC236}">
                  <a16:creationId xmlns:a16="http://schemas.microsoft.com/office/drawing/2014/main" id="{6F7654C8-7FA4-D064-9C47-82D376A5C39C}"/>
                </a:ext>
              </a:extLst>
            </p:cNvPr>
            <p:cNvSpPr txBox="1"/>
            <p:nvPr/>
          </p:nvSpPr>
          <p:spPr>
            <a:xfrm>
              <a:off x="3296901" y="5255040"/>
              <a:ext cx="181140" cy="92333"/>
            </a:xfrm>
            <a:prstGeom prst="rect">
              <a:avLst/>
            </a:prstGeom>
            <a:noFill/>
          </p:spPr>
          <p:txBody>
            <a:bodyPr wrap="none" lIns="0" tIns="0" rIns="0" bIns="0" rtlCol="0">
              <a:spAutoFit/>
            </a:bodyPr>
            <a:lstStyle/>
            <a:p>
              <a:pPr algn="ctr" eaLnBrk="1" fontAlgn="auto" hangingPunct="1">
                <a:spcBef>
                  <a:spcPts val="0"/>
                </a:spcBef>
                <a:spcAft>
                  <a:spcPts val="0"/>
                </a:spcAft>
                <a:defRPr/>
              </a:pPr>
              <a:r>
                <a:rPr lang="en-US" sz="600" b="0" dirty="0">
                  <a:solidFill>
                    <a:schemeClr val="accent3"/>
                  </a:solidFill>
                  <a:latin typeface="Calibri (body)"/>
                </a:rPr>
                <a:t>0 (55)</a:t>
              </a:r>
            </a:p>
          </p:txBody>
        </p:sp>
        <p:sp>
          <p:nvSpPr>
            <p:cNvPr id="1061" name="TextBox 1060">
              <a:extLst>
                <a:ext uri="{FF2B5EF4-FFF2-40B4-BE49-F238E27FC236}">
                  <a16:creationId xmlns:a16="http://schemas.microsoft.com/office/drawing/2014/main" id="{EA5982E5-2509-1C20-E5CF-66666208A024}"/>
                </a:ext>
              </a:extLst>
            </p:cNvPr>
            <p:cNvSpPr txBox="1"/>
            <p:nvPr/>
          </p:nvSpPr>
          <p:spPr>
            <a:xfrm>
              <a:off x="181273" y="5255040"/>
              <a:ext cx="464871" cy="92333"/>
            </a:xfrm>
            <a:prstGeom prst="rect">
              <a:avLst/>
            </a:prstGeom>
            <a:noFill/>
          </p:spPr>
          <p:txBody>
            <a:bodyPr wrap="none" lIns="0" tIns="0" rIns="0" bIns="0" rtlCol="0">
              <a:spAutoFit/>
            </a:bodyPr>
            <a:lstStyle/>
            <a:p>
              <a:pPr eaLnBrk="1" fontAlgn="auto" hangingPunct="1">
                <a:spcBef>
                  <a:spcPts val="0"/>
                </a:spcBef>
                <a:spcAft>
                  <a:spcPts val="0"/>
                </a:spcAft>
                <a:defRPr/>
              </a:pPr>
              <a:r>
                <a:rPr lang="en-US" sz="600" b="0" dirty="0">
                  <a:solidFill>
                    <a:schemeClr val="accent3"/>
                  </a:solidFill>
                  <a:latin typeface="Calibri (body)"/>
                </a:rPr>
                <a:t>Chemotherapy</a:t>
              </a:r>
            </a:p>
          </p:txBody>
        </p:sp>
      </p:grpSp>
      <p:grpSp>
        <p:nvGrpSpPr>
          <p:cNvPr id="1062" name="Group 1061">
            <a:extLst>
              <a:ext uri="{FF2B5EF4-FFF2-40B4-BE49-F238E27FC236}">
                <a16:creationId xmlns:a16="http://schemas.microsoft.com/office/drawing/2014/main" id="{39C835D6-E933-8F1A-656D-820269178E3E}"/>
              </a:ext>
            </a:extLst>
          </p:cNvPr>
          <p:cNvGrpSpPr/>
          <p:nvPr/>
        </p:nvGrpSpPr>
        <p:grpSpPr>
          <a:xfrm>
            <a:off x="1758071" y="1943841"/>
            <a:ext cx="2291502" cy="667045"/>
            <a:chOff x="1758071" y="1854633"/>
            <a:chExt cx="2291502" cy="667045"/>
          </a:xfrm>
        </p:grpSpPr>
        <p:sp>
          <p:nvSpPr>
            <p:cNvPr id="1063" name="TextBox 1062">
              <a:extLst>
                <a:ext uri="{FF2B5EF4-FFF2-40B4-BE49-F238E27FC236}">
                  <a16:creationId xmlns:a16="http://schemas.microsoft.com/office/drawing/2014/main" id="{E606F309-AB32-1D51-EE3E-A22F7EFADC69}"/>
                </a:ext>
              </a:extLst>
            </p:cNvPr>
            <p:cNvSpPr txBox="1"/>
            <p:nvPr/>
          </p:nvSpPr>
          <p:spPr>
            <a:xfrm>
              <a:off x="2932171" y="1854633"/>
              <a:ext cx="595035" cy="313932"/>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Median,</a:t>
              </a:r>
              <a:br>
                <a:rPr kumimoji="0" lang="en-US" sz="900" i="0" u="none" strike="noStrike" kern="0" cap="none" spc="0" normalizeH="0" baseline="0" noProof="0" dirty="0">
                  <a:ln>
                    <a:noFill/>
                  </a:ln>
                  <a:solidFill>
                    <a:srgbClr val="000000"/>
                  </a:solidFill>
                  <a:effectLst/>
                  <a:uLnTx/>
                  <a:uFillTx/>
                  <a:latin typeface="Calibri (body)"/>
                </a:rPr>
              </a:br>
              <a:r>
                <a:rPr kumimoji="0" lang="en-US" sz="900" i="0" u="none" strike="noStrike" kern="0" cap="none" spc="0" normalizeH="0" baseline="0" noProof="0" dirty="0">
                  <a:ln>
                    <a:noFill/>
                  </a:ln>
                  <a:solidFill>
                    <a:srgbClr val="000000"/>
                  </a:solidFill>
                  <a:effectLst/>
                  <a:uLnTx/>
                  <a:uFillTx/>
                  <a:latin typeface="Calibri (body)"/>
                </a:rPr>
                <a:t>Mo</a:t>
              </a:r>
            </a:p>
          </p:txBody>
        </p:sp>
        <p:sp>
          <p:nvSpPr>
            <p:cNvPr id="1064" name="TextBox 1063">
              <a:extLst>
                <a:ext uri="{FF2B5EF4-FFF2-40B4-BE49-F238E27FC236}">
                  <a16:creationId xmlns:a16="http://schemas.microsoft.com/office/drawing/2014/main" id="{BA14ED10-2C41-7379-3655-71C8081CF87E}"/>
                </a:ext>
              </a:extLst>
            </p:cNvPr>
            <p:cNvSpPr txBox="1"/>
            <p:nvPr/>
          </p:nvSpPr>
          <p:spPr>
            <a:xfrm>
              <a:off x="3517854" y="1965432"/>
              <a:ext cx="49725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95% CI</a:t>
              </a:r>
            </a:p>
          </p:txBody>
        </p:sp>
        <p:sp>
          <p:nvSpPr>
            <p:cNvPr id="1065" name="TextBox 1064">
              <a:extLst>
                <a:ext uri="{FF2B5EF4-FFF2-40B4-BE49-F238E27FC236}">
                  <a16:creationId xmlns:a16="http://schemas.microsoft.com/office/drawing/2014/main" id="{82B261B6-28B2-98AA-F509-EFDE027531A0}"/>
                </a:ext>
              </a:extLst>
            </p:cNvPr>
            <p:cNvSpPr txBox="1"/>
            <p:nvPr/>
          </p:nvSpPr>
          <p:spPr>
            <a:xfrm>
              <a:off x="3036368" y="2162573"/>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11.8</a:t>
              </a:r>
            </a:p>
          </p:txBody>
        </p:sp>
        <p:sp>
          <p:nvSpPr>
            <p:cNvPr id="1066" name="TextBox 1065">
              <a:extLst>
                <a:ext uri="{FF2B5EF4-FFF2-40B4-BE49-F238E27FC236}">
                  <a16:creationId xmlns:a16="http://schemas.microsoft.com/office/drawing/2014/main" id="{3702B947-ED1A-193C-6273-DD6B04F511B9}"/>
                </a:ext>
              </a:extLst>
            </p:cNvPr>
            <p:cNvSpPr txBox="1"/>
            <p:nvPr/>
          </p:nvSpPr>
          <p:spPr>
            <a:xfrm>
              <a:off x="3483390" y="2162574"/>
              <a:ext cx="56618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9.5-13.8</a:t>
              </a:r>
            </a:p>
          </p:txBody>
        </p:sp>
        <p:sp>
          <p:nvSpPr>
            <p:cNvPr id="1067" name="TextBox 1066">
              <a:extLst>
                <a:ext uri="{FF2B5EF4-FFF2-40B4-BE49-F238E27FC236}">
                  <a16:creationId xmlns:a16="http://schemas.microsoft.com/office/drawing/2014/main" id="{857DC0C4-AD28-06C2-4480-5409864D4A77}"/>
                </a:ext>
              </a:extLst>
            </p:cNvPr>
            <p:cNvSpPr txBox="1"/>
            <p:nvPr/>
          </p:nvSpPr>
          <p:spPr>
            <a:xfrm>
              <a:off x="1968066" y="2162574"/>
              <a:ext cx="1093569"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Rucaparib (n = 120)</a:t>
              </a:r>
            </a:p>
          </p:txBody>
        </p:sp>
        <p:sp>
          <p:nvSpPr>
            <p:cNvPr id="1068" name="TextBox 1067">
              <a:extLst>
                <a:ext uri="{FF2B5EF4-FFF2-40B4-BE49-F238E27FC236}">
                  <a16:creationId xmlns:a16="http://schemas.microsoft.com/office/drawing/2014/main" id="{86012FD7-C2B0-AE46-7EA7-62F8E9FB9855}"/>
                </a:ext>
              </a:extLst>
            </p:cNvPr>
            <p:cNvSpPr txBox="1"/>
            <p:nvPr/>
          </p:nvSpPr>
          <p:spPr>
            <a:xfrm>
              <a:off x="3036369" y="2315787"/>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11.5</a:t>
              </a:r>
            </a:p>
          </p:txBody>
        </p:sp>
        <p:sp>
          <p:nvSpPr>
            <p:cNvPr id="1069" name="TextBox 1068">
              <a:extLst>
                <a:ext uri="{FF2B5EF4-FFF2-40B4-BE49-F238E27FC236}">
                  <a16:creationId xmlns:a16="http://schemas.microsoft.com/office/drawing/2014/main" id="{5CE39E37-DF1D-2AA3-E969-420584990FCE}"/>
                </a:ext>
              </a:extLst>
            </p:cNvPr>
            <p:cNvSpPr txBox="1"/>
            <p:nvPr/>
          </p:nvSpPr>
          <p:spPr>
            <a:xfrm>
              <a:off x="3483391" y="2315788"/>
              <a:ext cx="56618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8.8-14.8</a:t>
              </a:r>
            </a:p>
          </p:txBody>
        </p:sp>
        <p:sp>
          <p:nvSpPr>
            <p:cNvPr id="1070" name="TextBox 1069">
              <a:extLst>
                <a:ext uri="{FF2B5EF4-FFF2-40B4-BE49-F238E27FC236}">
                  <a16:creationId xmlns:a16="http://schemas.microsoft.com/office/drawing/2014/main" id="{A055DFE0-4EF9-E4E8-ABDD-3878155F7ED3}"/>
                </a:ext>
              </a:extLst>
            </p:cNvPr>
            <p:cNvSpPr txBox="1"/>
            <p:nvPr/>
          </p:nvSpPr>
          <p:spPr>
            <a:xfrm>
              <a:off x="1758071" y="2315787"/>
              <a:ext cx="1303562"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Chemotherapy</a:t>
              </a:r>
              <a:r>
                <a:rPr kumimoji="0" lang="en-US" sz="900" b="0" i="0" u="none" strike="noStrike" kern="0" cap="none" spc="0" normalizeH="0" baseline="30000" noProof="0" dirty="0">
                  <a:ln>
                    <a:noFill/>
                  </a:ln>
                  <a:solidFill>
                    <a:schemeClr val="accent3"/>
                  </a:solidFill>
                  <a:effectLst/>
                  <a:uLnTx/>
                  <a:uFillTx/>
                  <a:latin typeface="Calibri (body)"/>
                </a:rPr>
                <a:t>*</a:t>
              </a:r>
              <a:r>
                <a:rPr kumimoji="0" lang="en-US" sz="900" b="0" i="0" u="none" strike="noStrike" kern="0" cap="none" spc="0" normalizeH="0" baseline="0" noProof="0" dirty="0">
                  <a:ln>
                    <a:noFill/>
                  </a:ln>
                  <a:solidFill>
                    <a:schemeClr val="accent3"/>
                  </a:solidFill>
                  <a:effectLst/>
                  <a:uLnTx/>
                  <a:uFillTx/>
                  <a:latin typeface="Calibri (body)"/>
                </a:rPr>
                <a:t> (n = 59)</a:t>
              </a:r>
            </a:p>
          </p:txBody>
        </p:sp>
        <p:cxnSp>
          <p:nvCxnSpPr>
            <p:cNvPr id="1071" name="Straight Connector 1070">
              <a:extLst>
                <a:ext uri="{FF2B5EF4-FFF2-40B4-BE49-F238E27FC236}">
                  <a16:creationId xmlns:a16="http://schemas.microsoft.com/office/drawing/2014/main" id="{0A5BB5C6-5D6B-C9C2-8433-AAD473304E7B}"/>
                </a:ext>
              </a:extLst>
            </p:cNvPr>
            <p:cNvCxnSpPr>
              <a:cxnSpLocks/>
            </p:cNvCxnSpPr>
            <p:nvPr/>
          </p:nvCxnSpPr>
          <p:spPr>
            <a:xfrm>
              <a:off x="1789040" y="2146059"/>
              <a:ext cx="2258928" cy="0"/>
            </a:xfrm>
            <a:prstGeom prst="line">
              <a:avLst/>
            </a:prstGeom>
            <a:noFill/>
            <a:ln w="12700" cap="flat" cmpd="sng" algn="ctr">
              <a:solidFill>
                <a:srgbClr val="000000"/>
              </a:solidFill>
              <a:prstDash val="solid"/>
            </a:ln>
            <a:effectLst/>
          </p:spPr>
        </p:cxnSp>
      </p:grpSp>
      <p:grpSp>
        <p:nvGrpSpPr>
          <p:cNvPr id="1072" name="Group 1071">
            <a:extLst>
              <a:ext uri="{FF2B5EF4-FFF2-40B4-BE49-F238E27FC236}">
                <a16:creationId xmlns:a16="http://schemas.microsoft.com/office/drawing/2014/main" id="{C66112D4-0CD6-D435-DC18-F9A4FD11535A}"/>
              </a:ext>
            </a:extLst>
          </p:cNvPr>
          <p:cNvGrpSpPr/>
          <p:nvPr/>
        </p:nvGrpSpPr>
        <p:grpSpPr>
          <a:xfrm>
            <a:off x="5651006" y="1943841"/>
            <a:ext cx="2320354" cy="667045"/>
            <a:chOff x="5651006" y="1854633"/>
            <a:chExt cx="2320354" cy="667045"/>
          </a:xfrm>
        </p:grpSpPr>
        <p:sp>
          <p:nvSpPr>
            <p:cNvPr id="1073" name="TextBox 1072">
              <a:extLst>
                <a:ext uri="{FF2B5EF4-FFF2-40B4-BE49-F238E27FC236}">
                  <a16:creationId xmlns:a16="http://schemas.microsoft.com/office/drawing/2014/main" id="{F48535AF-9369-905B-AC8B-84DB17CA5E65}"/>
                </a:ext>
              </a:extLst>
            </p:cNvPr>
            <p:cNvSpPr txBox="1"/>
            <p:nvPr/>
          </p:nvSpPr>
          <p:spPr>
            <a:xfrm>
              <a:off x="6825106" y="1854633"/>
              <a:ext cx="595035" cy="313932"/>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Median,</a:t>
              </a:r>
              <a:br>
                <a:rPr kumimoji="0" lang="en-US" sz="900" i="0" u="none" strike="noStrike" kern="0" cap="none" spc="0" normalizeH="0" baseline="0" noProof="0" dirty="0">
                  <a:ln>
                    <a:noFill/>
                  </a:ln>
                  <a:solidFill>
                    <a:srgbClr val="000000"/>
                  </a:solidFill>
                  <a:effectLst/>
                  <a:uLnTx/>
                  <a:uFillTx/>
                  <a:latin typeface="Calibri (body)"/>
                </a:rPr>
              </a:br>
              <a:r>
                <a:rPr kumimoji="0" lang="en-US" sz="900" i="0" u="none" strike="noStrike" kern="0" cap="none" spc="0" normalizeH="0" baseline="0" noProof="0" dirty="0">
                  <a:ln>
                    <a:noFill/>
                  </a:ln>
                  <a:solidFill>
                    <a:srgbClr val="000000"/>
                  </a:solidFill>
                  <a:effectLst/>
                  <a:uLnTx/>
                  <a:uFillTx/>
                  <a:latin typeface="Calibri (body)"/>
                </a:rPr>
                <a:t>Mo</a:t>
              </a:r>
            </a:p>
          </p:txBody>
        </p:sp>
        <p:sp>
          <p:nvSpPr>
            <p:cNvPr id="1074" name="TextBox 1073">
              <a:extLst>
                <a:ext uri="{FF2B5EF4-FFF2-40B4-BE49-F238E27FC236}">
                  <a16:creationId xmlns:a16="http://schemas.microsoft.com/office/drawing/2014/main" id="{2CBCC7D0-F738-58C8-00D8-959FC8E72378}"/>
                </a:ext>
              </a:extLst>
            </p:cNvPr>
            <p:cNvSpPr txBox="1"/>
            <p:nvPr/>
          </p:nvSpPr>
          <p:spPr>
            <a:xfrm>
              <a:off x="7410789" y="1965432"/>
              <a:ext cx="49725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95% CI</a:t>
              </a:r>
            </a:p>
          </p:txBody>
        </p:sp>
        <p:sp>
          <p:nvSpPr>
            <p:cNvPr id="1075" name="TextBox 1074">
              <a:extLst>
                <a:ext uri="{FF2B5EF4-FFF2-40B4-BE49-F238E27FC236}">
                  <a16:creationId xmlns:a16="http://schemas.microsoft.com/office/drawing/2014/main" id="{A81B20A0-DD61-69BD-992D-8D0279A5B503}"/>
                </a:ext>
              </a:extLst>
            </p:cNvPr>
            <p:cNvSpPr txBox="1"/>
            <p:nvPr/>
          </p:nvSpPr>
          <p:spPr>
            <a:xfrm>
              <a:off x="6929302" y="2162573"/>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16.5</a:t>
              </a:r>
            </a:p>
          </p:txBody>
        </p:sp>
        <p:sp>
          <p:nvSpPr>
            <p:cNvPr id="1076" name="TextBox 1075">
              <a:extLst>
                <a:ext uri="{FF2B5EF4-FFF2-40B4-BE49-F238E27FC236}">
                  <a16:creationId xmlns:a16="http://schemas.microsoft.com/office/drawing/2014/main" id="{87FDF41E-F2FE-E861-06F0-4DC878C2EC30}"/>
                </a:ext>
              </a:extLst>
            </p:cNvPr>
            <p:cNvSpPr txBox="1"/>
            <p:nvPr/>
          </p:nvSpPr>
          <p:spPr>
            <a:xfrm>
              <a:off x="7347470" y="2162574"/>
              <a:ext cx="623890"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11.4-20.8</a:t>
              </a:r>
            </a:p>
          </p:txBody>
        </p:sp>
        <p:sp>
          <p:nvSpPr>
            <p:cNvPr id="1077" name="TextBox 1076">
              <a:extLst>
                <a:ext uri="{FF2B5EF4-FFF2-40B4-BE49-F238E27FC236}">
                  <a16:creationId xmlns:a16="http://schemas.microsoft.com/office/drawing/2014/main" id="{BF73D610-519A-D060-2A69-326582209E3C}"/>
                </a:ext>
              </a:extLst>
            </p:cNvPr>
            <p:cNvSpPr txBox="1"/>
            <p:nvPr/>
          </p:nvSpPr>
          <p:spPr>
            <a:xfrm>
              <a:off x="5918710" y="2162574"/>
              <a:ext cx="1035860"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Rucaparib (n = 65)</a:t>
              </a:r>
            </a:p>
          </p:txBody>
        </p:sp>
        <p:sp>
          <p:nvSpPr>
            <p:cNvPr id="1078" name="TextBox 1077">
              <a:extLst>
                <a:ext uri="{FF2B5EF4-FFF2-40B4-BE49-F238E27FC236}">
                  <a16:creationId xmlns:a16="http://schemas.microsoft.com/office/drawing/2014/main" id="{35EE6DD0-40E2-CB4C-8878-0D2D7F82688F}"/>
                </a:ext>
              </a:extLst>
            </p:cNvPr>
            <p:cNvSpPr txBox="1"/>
            <p:nvPr/>
          </p:nvSpPr>
          <p:spPr>
            <a:xfrm>
              <a:off x="6929303" y="2315787"/>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13.3</a:t>
              </a:r>
            </a:p>
          </p:txBody>
        </p:sp>
        <p:sp>
          <p:nvSpPr>
            <p:cNvPr id="1079" name="TextBox 1078">
              <a:extLst>
                <a:ext uri="{FF2B5EF4-FFF2-40B4-BE49-F238E27FC236}">
                  <a16:creationId xmlns:a16="http://schemas.microsoft.com/office/drawing/2014/main" id="{1319D755-2B58-0809-6140-4657FE3F5F47}"/>
                </a:ext>
              </a:extLst>
            </p:cNvPr>
            <p:cNvSpPr txBox="1"/>
            <p:nvPr/>
          </p:nvSpPr>
          <p:spPr>
            <a:xfrm>
              <a:off x="7376326" y="2315788"/>
              <a:ext cx="56618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8.2-14.9</a:t>
              </a:r>
            </a:p>
          </p:txBody>
        </p:sp>
        <p:sp>
          <p:nvSpPr>
            <p:cNvPr id="1080" name="TextBox 1079">
              <a:extLst>
                <a:ext uri="{FF2B5EF4-FFF2-40B4-BE49-F238E27FC236}">
                  <a16:creationId xmlns:a16="http://schemas.microsoft.com/office/drawing/2014/main" id="{BF1073B3-308E-5259-CA55-6A1D70E30867}"/>
                </a:ext>
              </a:extLst>
            </p:cNvPr>
            <p:cNvSpPr txBox="1"/>
            <p:nvPr/>
          </p:nvSpPr>
          <p:spPr>
            <a:xfrm>
              <a:off x="5651006" y="2315787"/>
              <a:ext cx="1303562"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Chemotherapy</a:t>
              </a:r>
              <a:r>
                <a:rPr kumimoji="0" lang="en-US" sz="900" b="0" i="0" u="none" strike="noStrike" kern="0" cap="none" spc="0" normalizeH="0" baseline="30000" noProof="0" dirty="0">
                  <a:ln>
                    <a:noFill/>
                  </a:ln>
                  <a:solidFill>
                    <a:schemeClr val="accent3"/>
                  </a:solidFill>
                  <a:effectLst/>
                  <a:uLnTx/>
                  <a:uFillTx/>
                  <a:latin typeface="Calibri (body)"/>
                </a:rPr>
                <a:t>*</a:t>
              </a:r>
              <a:r>
                <a:rPr kumimoji="0" lang="en-US" sz="900" b="0" i="0" u="none" strike="noStrike" kern="0" cap="none" spc="0" normalizeH="0" baseline="0" noProof="0" dirty="0">
                  <a:ln>
                    <a:noFill/>
                  </a:ln>
                  <a:solidFill>
                    <a:schemeClr val="accent3"/>
                  </a:solidFill>
                  <a:effectLst/>
                  <a:uLnTx/>
                  <a:uFillTx/>
                  <a:latin typeface="Calibri (body)"/>
                </a:rPr>
                <a:t> (n = 31)</a:t>
              </a:r>
            </a:p>
          </p:txBody>
        </p:sp>
        <p:cxnSp>
          <p:nvCxnSpPr>
            <p:cNvPr id="1081" name="Straight Connector 1080">
              <a:extLst>
                <a:ext uri="{FF2B5EF4-FFF2-40B4-BE49-F238E27FC236}">
                  <a16:creationId xmlns:a16="http://schemas.microsoft.com/office/drawing/2014/main" id="{B352129B-0241-B9BC-1C13-99F830C13782}"/>
                </a:ext>
              </a:extLst>
            </p:cNvPr>
            <p:cNvCxnSpPr>
              <a:cxnSpLocks/>
            </p:cNvCxnSpPr>
            <p:nvPr/>
          </p:nvCxnSpPr>
          <p:spPr>
            <a:xfrm>
              <a:off x="5681974" y="2146059"/>
              <a:ext cx="2258928" cy="0"/>
            </a:xfrm>
            <a:prstGeom prst="line">
              <a:avLst/>
            </a:prstGeom>
            <a:noFill/>
            <a:ln w="12700" cap="flat" cmpd="sng" algn="ctr">
              <a:solidFill>
                <a:srgbClr val="000000"/>
              </a:solidFill>
              <a:prstDash val="solid"/>
            </a:ln>
            <a:effectLst/>
          </p:spPr>
        </p:cxnSp>
      </p:grpSp>
      <p:grpSp>
        <p:nvGrpSpPr>
          <p:cNvPr id="1082" name="Group 1081">
            <a:extLst>
              <a:ext uri="{FF2B5EF4-FFF2-40B4-BE49-F238E27FC236}">
                <a16:creationId xmlns:a16="http://schemas.microsoft.com/office/drawing/2014/main" id="{A95A40B9-0DF9-644A-8B4E-689C3157131D}"/>
              </a:ext>
            </a:extLst>
          </p:cNvPr>
          <p:cNvGrpSpPr/>
          <p:nvPr/>
        </p:nvGrpSpPr>
        <p:grpSpPr>
          <a:xfrm>
            <a:off x="9590991" y="1943841"/>
            <a:ext cx="2320356" cy="667045"/>
            <a:chOff x="9590991" y="1854633"/>
            <a:chExt cx="2320356" cy="667045"/>
          </a:xfrm>
        </p:grpSpPr>
        <p:sp>
          <p:nvSpPr>
            <p:cNvPr id="1083" name="TextBox 1082">
              <a:extLst>
                <a:ext uri="{FF2B5EF4-FFF2-40B4-BE49-F238E27FC236}">
                  <a16:creationId xmlns:a16="http://schemas.microsoft.com/office/drawing/2014/main" id="{513B33B6-1155-23C5-6563-5E4A0A1FFD18}"/>
                </a:ext>
              </a:extLst>
            </p:cNvPr>
            <p:cNvSpPr txBox="1"/>
            <p:nvPr/>
          </p:nvSpPr>
          <p:spPr>
            <a:xfrm>
              <a:off x="10765091" y="1854633"/>
              <a:ext cx="595035" cy="313932"/>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Median,</a:t>
              </a:r>
              <a:br>
                <a:rPr kumimoji="0" lang="en-US" sz="900" i="0" u="none" strike="noStrike" kern="0" cap="none" spc="0" normalizeH="0" baseline="0" noProof="0" dirty="0">
                  <a:ln>
                    <a:noFill/>
                  </a:ln>
                  <a:solidFill>
                    <a:srgbClr val="000000"/>
                  </a:solidFill>
                  <a:effectLst/>
                  <a:uLnTx/>
                  <a:uFillTx/>
                  <a:latin typeface="Calibri (body)"/>
                </a:rPr>
              </a:br>
              <a:r>
                <a:rPr kumimoji="0" lang="en-US" sz="900" i="0" u="none" strike="noStrike" kern="0" cap="none" spc="0" normalizeH="0" baseline="0" noProof="0" dirty="0">
                  <a:ln>
                    <a:noFill/>
                  </a:ln>
                  <a:solidFill>
                    <a:srgbClr val="000000"/>
                  </a:solidFill>
                  <a:effectLst/>
                  <a:uLnTx/>
                  <a:uFillTx/>
                  <a:latin typeface="Calibri (body)"/>
                </a:rPr>
                <a:t>Mo</a:t>
              </a:r>
            </a:p>
          </p:txBody>
        </p:sp>
        <p:sp>
          <p:nvSpPr>
            <p:cNvPr id="1084" name="TextBox 1083">
              <a:extLst>
                <a:ext uri="{FF2B5EF4-FFF2-40B4-BE49-F238E27FC236}">
                  <a16:creationId xmlns:a16="http://schemas.microsoft.com/office/drawing/2014/main" id="{BD4F959B-7DF7-0A71-B0F7-151FD2A67C9E}"/>
                </a:ext>
              </a:extLst>
            </p:cNvPr>
            <p:cNvSpPr txBox="1"/>
            <p:nvPr/>
          </p:nvSpPr>
          <p:spPr>
            <a:xfrm>
              <a:off x="11350774" y="1965432"/>
              <a:ext cx="497252"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i="0" u="none" strike="noStrike" kern="0" cap="none" spc="0" normalizeH="0" baseline="0" noProof="0" dirty="0">
                  <a:ln>
                    <a:noFill/>
                  </a:ln>
                  <a:solidFill>
                    <a:srgbClr val="000000"/>
                  </a:solidFill>
                  <a:effectLst/>
                  <a:uLnTx/>
                  <a:uFillTx/>
                  <a:latin typeface="Calibri (body)"/>
                </a:rPr>
                <a:t>95% CI</a:t>
              </a:r>
            </a:p>
          </p:txBody>
        </p:sp>
        <p:sp>
          <p:nvSpPr>
            <p:cNvPr id="1085" name="TextBox 1084">
              <a:extLst>
                <a:ext uri="{FF2B5EF4-FFF2-40B4-BE49-F238E27FC236}">
                  <a16:creationId xmlns:a16="http://schemas.microsoft.com/office/drawing/2014/main" id="{2D13FDE6-9930-152E-0FC9-73B9137BCC13}"/>
                </a:ext>
              </a:extLst>
            </p:cNvPr>
            <p:cNvSpPr txBox="1"/>
            <p:nvPr/>
          </p:nvSpPr>
          <p:spPr>
            <a:xfrm>
              <a:off x="10869287" y="2162573"/>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26.9</a:t>
              </a:r>
            </a:p>
          </p:txBody>
        </p:sp>
        <p:sp>
          <p:nvSpPr>
            <p:cNvPr id="1086" name="TextBox 1085">
              <a:extLst>
                <a:ext uri="{FF2B5EF4-FFF2-40B4-BE49-F238E27FC236}">
                  <a16:creationId xmlns:a16="http://schemas.microsoft.com/office/drawing/2014/main" id="{79CD540F-7186-E063-06D7-986358E502FF}"/>
                </a:ext>
              </a:extLst>
            </p:cNvPr>
            <p:cNvSpPr txBox="1"/>
            <p:nvPr/>
          </p:nvSpPr>
          <p:spPr>
            <a:xfrm>
              <a:off x="11287456" y="2162574"/>
              <a:ext cx="623890"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18.9-34.4</a:t>
              </a:r>
            </a:p>
          </p:txBody>
        </p:sp>
        <p:sp>
          <p:nvSpPr>
            <p:cNvPr id="1087" name="TextBox 1086">
              <a:extLst>
                <a:ext uri="{FF2B5EF4-FFF2-40B4-BE49-F238E27FC236}">
                  <a16:creationId xmlns:a16="http://schemas.microsoft.com/office/drawing/2014/main" id="{C284006C-574A-E191-E699-C92FCF521527}"/>
                </a:ext>
              </a:extLst>
            </p:cNvPr>
            <p:cNvSpPr txBox="1"/>
            <p:nvPr/>
          </p:nvSpPr>
          <p:spPr>
            <a:xfrm>
              <a:off x="9858695" y="2162574"/>
              <a:ext cx="1035860"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1"/>
                  </a:solidFill>
                  <a:effectLst/>
                  <a:uLnTx/>
                  <a:uFillTx/>
                  <a:latin typeface="Calibri (body)"/>
                </a:rPr>
                <a:t>Rucaparib (n = 48)</a:t>
              </a:r>
            </a:p>
          </p:txBody>
        </p:sp>
        <p:sp>
          <p:nvSpPr>
            <p:cNvPr id="1088" name="TextBox 1087">
              <a:extLst>
                <a:ext uri="{FF2B5EF4-FFF2-40B4-BE49-F238E27FC236}">
                  <a16:creationId xmlns:a16="http://schemas.microsoft.com/office/drawing/2014/main" id="{79C0FE16-F855-394A-4DD2-BC1B1A67969E}"/>
                </a:ext>
              </a:extLst>
            </p:cNvPr>
            <p:cNvSpPr txBox="1"/>
            <p:nvPr/>
          </p:nvSpPr>
          <p:spPr>
            <a:xfrm>
              <a:off x="10869288" y="2315787"/>
              <a:ext cx="386644"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24.4</a:t>
              </a:r>
            </a:p>
          </p:txBody>
        </p:sp>
        <p:sp>
          <p:nvSpPr>
            <p:cNvPr id="1089" name="TextBox 1088">
              <a:extLst>
                <a:ext uri="{FF2B5EF4-FFF2-40B4-BE49-F238E27FC236}">
                  <a16:creationId xmlns:a16="http://schemas.microsoft.com/office/drawing/2014/main" id="{DBD91765-0B07-9FE1-BDEC-4B2FD18448A3}"/>
                </a:ext>
              </a:extLst>
            </p:cNvPr>
            <p:cNvSpPr txBox="1"/>
            <p:nvPr/>
          </p:nvSpPr>
          <p:spPr>
            <a:xfrm>
              <a:off x="11287457" y="2315788"/>
              <a:ext cx="623890" cy="205890"/>
            </a:xfrm>
            <a:prstGeom prst="rect">
              <a:avLst/>
            </a:prstGeom>
            <a:noFill/>
          </p:spPr>
          <p:txBody>
            <a:bodyPr wrap="non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14.1-37.9</a:t>
              </a:r>
            </a:p>
          </p:txBody>
        </p:sp>
        <p:sp>
          <p:nvSpPr>
            <p:cNvPr id="1090" name="TextBox 1089">
              <a:extLst>
                <a:ext uri="{FF2B5EF4-FFF2-40B4-BE49-F238E27FC236}">
                  <a16:creationId xmlns:a16="http://schemas.microsoft.com/office/drawing/2014/main" id="{F6DE8683-4A12-34F3-6F7C-98D6D2FDC41C}"/>
                </a:ext>
              </a:extLst>
            </p:cNvPr>
            <p:cNvSpPr txBox="1"/>
            <p:nvPr/>
          </p:nvSpPr>
          <p:spPr>
            <a:xfrm>
              <a:off x="9590991" y="2315787"/>
              <a:ext cx="1303562" cy="205890"/>
            </a:xfrm>
            <a:prstGeom prst="rect">
              <a:avLst/>
            </a:prstGeom>
            <a:noFill/>
          </p:spPr>
          <p:txBody>
            <a:bodyPr wrap="none" rtlCol="0">
              <a:spAutoFit/>
            </a:bodyPr>
            <a:lstStyle/>
            <a:p>
              <a:pPr marL="0" marR="0" lvl="0" indent="0" algn="r" defTabSz="914400" eaLnBrk="1" fontAlgn="auto" latinLnBrk="0" hangingPunct="1">
                <a:lnSpc>
                  <a:spcPct val="8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accent3"/>
                  </a:solidFill>
                  <a:effectLst/>
                  <a:uLnTx/>
                  <a:uFillTx/>
                  <a:latin typeface="Calibri (body)"/>
                </a:rPr>
                <a:t>Chemotherapy</a:t>
              </a:r>
              <a:r>
                <a:rPr lang="en-US" sz="900" b="0" kern="0" baseline="30000" dirty="0">
                  <a:solidFill>
                    <a:schemeClr val="accent3"/>
                  </a:solidFill>
                  <a:latin typeface="Calibri (body)"/>
                </a:rPr>
                <a:t>†</a:t>
              </a:r>
              <a:r>
                <a:rPr kumimoji="0" lang="en-US" sz="900" b="0" i="0" u="none" strike="noStrike" kern="0" cap="none" spc="0" normalizeH="0" baseline="0" noProof="0" dirty="0">
                  <a:ln>
                    <a:noFill/>
                  </a:ln>
                  <a:solidFill>
                    <a:schemeClr val="accent3"/>
                  </a:solidFill>
                  <a:effectLst/>
                  <a:uLnTx/>
                  <a:uFillTx/>
                  <a:latin typeface="Calibri (body)"/>
                </a:rPr>
                <a:t> (n=  26)</a:t>
              </a:r>
            </a:p>
          </p:txBody>
        </p:sp>
        <p:cxnSp>
          <p:nvCxnSpPr>
            <p:cNvPr id="1091" name="Straight Connector 1090">
              <a:extLst>
                <a:ext uri="{FF2B5EF4-FFF2-40B4-BE49-F238E27FC236}">
                  <a16:creationId xmlns:a16="http://schemas.microsoft.com/office/drawing/2014/main" id="{69315CF8-D717-475D-2DB3-8739C9A8DA15}"/>
                </a:ext>
              </a:extLst>
            </p:cNvPr>
            <p:cNvCxnSpPr>
              <a:cxnSpLocks/>
            </p:cNvCxnSpPr>
            <p:nvPr/>
          </p:nvCxnSpPr>
          <p:spPr>
            <a:xfrm>
              <a:off x="9621959" y="2146059"/>
              <a:ext cx="2258929" cy="0"/>
            </a:xfrm>
            <a:prstGeom prst="line">
              <a:avLst/>
            </a:prstGeom>
            <a:noFill/>
            <a:ln w="12700" cap="flat" cmpd="sng" algn="ctr">
              <a:solidFill>
                <a:srgbClr val="000000"/>
              </a:solidFill>
              <a:prstDash val="solid"/>
            </a:ln>
            <a:effectLst/>
          </p:spPr>
        </p:cxnSp>
      </p:grpSp>
      <p:sp>
        <p:nvSpPr>
          <p:cNvPr id="1092" name="TextBox 1091">
            <a:extLst>
              <a:ext uri="{FF2B5EF4-FFF2-40B4-BE49-F238E27FC236}">
                <a16:creationId xmlns:a16="http://schemas.microsoft.com/office/drawing/2014/main" id="{9E5766DF-FC8B-CA7B-A224-0E982ADE3787}"/>
              </a:ext>
            </a:extLst>
          </p:cNvPr>
          <p:cNvSpPr txBox="1"/>
          <p:nvPr/>
        </p:nvSpPr>
        <p:spPr>
          <a:xfrm>
            <a:off x="378701" y="1522782"/>
            <a:ext cx="3837051" cy="341632"/>
          </a:xfrm>
          <a:prstGeom prst="rect">
            <a:avLst/>
          </a:prstGeom>
          <a:noFill/>
        </p:spPr>
        <p:txBody>
          <a:bodyPr wrap="square" rtlCol="0">
            <a:spAutoFit/>
          </a:bodyPr>
          <a:lstStyle/>
          <a:p>
            <a:pPr algn="ctr" eaLnBrk="1" fontAlgn="auto" hangingPunct="1">
              <a:lnSpc>
                <a:spcPct val="90000"/>
              </a:lnSpc>
              <a:spcBef>
                <a:spcPts val="1000"/>
              </a:spcBef>
              <a:spcAft>
                <a:spcPts val="0"/>
              </a:spcAft>
              <a:defRPr/>
            </a:pPr>
            <a:r>
              <a:rPr lang="en-US" dirty="0">
                <a:solidFill>
                  <a:srgbClr val="000000"/>
                </a:solidFill>
                <a:latin typeface="Calibri (body)"/>
                <a:cs typeface="Arial Narrow" panose="020B0604020202020204" pitchFamily="34" charset="0"/>
              </a:rPr>
              <a:t>Platinum Resistant</a:t>
            </a:r>
          </a:p>
        </p:txBody>
      </p:sp>
      <p:sp>
        <p:nvSpPr>
          <p:cNvPr id="1093" name="TextBox 1092">
            <a:extLst>
              <a:ext uri="{FF2B5EF4-FFF2-40B4-BE49-F238E27FC236}">
                <a16:creationId xmlns:a16="http://schemas.microsoft.com/office/drawing/2014/main" id="{96F6208C-082C-D3D0-F98E-E50896036385}"/>
              </a:ext>
            </a:extLst>
          </p:cNvPr>
          <p:cNvSpPr txBox="1"/>
          <p:nvPr/>
        </p:nvSpPr>
        <p:spPr>
          <a:xfrm>
            <a:off x="4343300" y="1522782"/>
            <a:ext cx="3722286" cy="341632"/>
          </a:xfrm>
          <a:prstGeom prst="rect">
            <a:avLst/>
          </a:prstGeom>
          <a:noFill/>
        </p:spPr>
        <p:txBody>
          <a:bodyPr wrap="square" rtlCol="0">
            <a:spAutoFit/>
          </a:bodyPr>
          <a:lstStyle/>
          <a:p>
            <a:pPr algn="ctr" eaLnBrk="1" fontAlgn="auto" hangingPunct="1">
              <a:lnSpc>
                <a:spcPct val="90000"/>
              </a:lnSpc>
              <a:spcBef>
                <a:spcPts val="1000"/>
              </a:spcBef>
              <a:spcAft>
                <a:spcPts val="0"/>
              </a:spcAft>
              <a:defRPr/>
            </a:pPr>
            <a:r>
              <a:rPr lang="en-US" dirty="0">
                <a:solidFill>
                  <a:srgbClr val="000000"/>
                </a:solidFill>
                <a:latin typeface="Calibri (body)"/>
                <a:cs typeface="Arial Narrow" panose="020B0604020202020204" pitchFamily="34" charset="0"/>
              </a:rPr>
              <a:t>Partially Platinum Sensitive</a:t>
            </a:r>
          </a:p>
        </p:txBody>
      </p:sp>
      <p:sp>
        <p:nvSpPr>
          <p:cNvPr id="1094" name="TextBox 1093">
            <a:extLst>
              <a:ext uri="{FF2B5EF4-FFF2-40B4-BE49-F238E27FC236}">
                <a16:creationId xmlns:a16="http://schemas.microsoft.com/office/drawing/2014/main" id="{20FD1BB7-E8A1-1114-C900-E93937432518}"/>
              </a:ext>
            </a:extLst>
          </p:cNvPr>
          <p:cNvSpPr txBox="1"/>
          <p:nvPr/>
        </p:nvSpPr>
        <p:spPr>
          <a:xfrm>
            <a:off x="8021409" y="1518592"/>
            <a:ext cx="4251251" cy="341632"/>
          </a:xfrm>
          <a:prstGeom prst="rect">
            <a:avLst/>
          </a:prstGeom>
          <a:noFill/>
        </p:spPr>
        <p:txBody>
          <a:bodyPr wrap="square" rtlCol="0">
            <a:spAutoFit/>
          </a:bodyPr>
          <a:lstStyle/>
          <a:p>
            <a:pPr algn="ctr" eaLnBrk="1" fontAlgn="auto" hangingPunct="1">
              <a:lnSpc>
                <a:spcPct val="90000"/>
              </a:lnSpc>
              <a:spcBef>
                <a:spcPts val="1000"/>
              </a:spcBef>
              <a:spcAft>
                <a:spcPts val="0"/>
              </a:spcAft>
              <a:defRPr/>
            </a:pPr>
            <a:r>
              <a:rPr lang="en-US" dirty="0">
                <a:solidFill>
                  <a:srgbClr val="000000"/>
                </a:solidFill>
                <a:latin typeface="Calibri (body)"/>
                <a:cs typeface="Arial Narrow" panose="020B0604020202020204" pitchFamily="34" charset="0"/>
              </a:rPr>
              <a:t>Fully Platinum Sensitive</a:t>
            </a:r>
          </a:p>
        </p:txBody>
      </p:sp>
      <p:sp>
        <p:nvSpPr>
          <p:cNvPr id="1095" name="TextBox 1094">
            <a:extLst>
              <a:ext uri="{FF2B5EF4-FFF2-40B4-BE49-F238E27FC236}">
                <a16:creationId xmlns:a16="http://schemas.microsoft.com/office/drawing/2014/main" id="{6E348A8F-33F0-63D8-EA86-A700D823DF67}"/>
              </a:ext>
            </a:extLst>
          </p:cNvPr>
          <p:cNvSpPr txBox="1"/>
          <p:nvPr/>
        </p:nvSpPr>
        <p:spPr>
          <a:xfrm>
            <a:off x="10547072" y="2567183"/>
            <a:ext cx="1107996" cy="369332"/>
          </a:xfrm>
          <a:prstGeom prst="rect">
            <a:avLst/>
          </a:prstGeom>
          <a:noFill/>
        </p:spPr>
        <p:txBody>
          <a:bodyPr wrap="none" rtlCol="0">
            <a:spAutoFit/>
          </a:bodyPr>
          <a:lstStyle/>
          <a:p>
            <a:pPr algn="ctr" eaLnBrk="1" fontAlgn="auto" hangingPunct="1">
              <a:spcBef>
                <a:spcPts val="0"/>
              </a:spcBef>
              <a:spcAft>
                <a:spcPts val="0"/>
              </a:spcAft>
              <a:defRPr/>
            </a:pPr>
            <a:r>
              <a:rPr lang="en-GB" sz="900" b="0" dirty="0">
                <a:solidFill>
                  <a:srgbClr val="000000"/>
                </a:solidFill>
                <a:latin typeface="Calibri (body)"/>
              </a:rPr>
              <a:t>HR: </a:t>
            </a:r>
            <a:r>
              <a:rPr lang="en-US" sz="900" b="0" dirty="0">
                <a:solidFill>
                  <a:srgbClr val="000000"/>
                </a:solidFill>
                <a:latin typeface="Calibri (body)"/>
              </a:rPr>
              <a:t>0.886</a:t>
            </a:r>
            <a:endParaRPr lang="en-GB" sz="900" b="0" dirty="0">
              <a:solidFill>
                <a:srgbClr val="000000"/>
              </a:solidFill>
              <a:latin typeface="Calibri (body)"/>
            </a:endParaRPr>
          </a:p>
          <a:p>
            <a:pPr algn="ctr" eaLnBrk="1" fontAlgn="auto" hangingPunct="1">
              <a:spcBef>
                <a:spcPts val="0"/>
              </a:spcBef>
              <a:spcAft>
                <a:spcPts val="0"/>
              </a:spcAft>
              <a:defRPr/>
            </a:pPr>
            <a:r>
              <a:rPr lang="en-GB" sz="900" b="0" dirty="0">
                <a:solidFill>
                  <a:srgbClr val="000000"/>
                </a:solidFill>
                <a:latin typeface="Calibri (body)"/>
              </a:rPr>
              <a:t>95% CI: 0.492-1.596</a:t>
            </a:r>
            <a:endParaRPr lang="en-US" sz="900" b="0" dirty="0">
              <a:solidFill>
                <a:srgbClr val="000000"/>
              </a:solidFill>
              <a:latin typeface="Calibri (body)"/>
            </a:endParaRPr>
          </a:p>
        </p:txBody>
      </p:sp>
      <p:sp>
        <p:nvSpPr>
          <p:cNvPr id="1096" name="TextBox 1095">
            <a:extLst>
              <a:ext uri="{FF2B5EF4-FFF2-40B4-BE49-F238E27FC236}">
                <a16:creationId xmlns:a16="http://schemas.microsoft.com/office/drawing/2014/main" id="{7A621154-2455-717B-70D1-B5EFE630D97D}"/>
              </a:ext>
            </a:extLst>
          </p:cNvPr>
          <p:cNvSpPr txBox="1"/>
          <p:nvPr/>
        </p:nvSpPr>
        <p:spPr>
          <a:xfrm>
            <a:off x="2785005" y="2562155"/>
            <a:ext cx="1107996" cy="369332"/>
          </a:xfrm>
          <a:prstGeom prst="rect">
            <a:avLst/>
          </a:prstGeom>
          <a:noFill/>
        </p:spPr>
        <p:txBody>
          <a:bodyPr wrap="none" rtlCol="0">
            <a:spAutoFit/>
          </a:bodyPr>
          <a:lstStyle/>
          <a:p>
            <a:pPr algn="ctr" eaLnBrk="1" fontAlgn="auto" hangingPunct="1">
              <a:spcBef>
                <a:spcPts val="0"/>
              </a:spcBef>
              <a:spcAft>
                <a:spcPts val="0"/>
              </a:spcAft>
              <a:defRPr/>
            </a:pPr>
            <a:r>
              <a:rPr lang="en-GB" sz="900" b="0" dirty="0">
                <a:solidFill>
                  <a:srgbClr val="000000"/>
                </a:solidFill>
                <a:latin typeface="Calibri (body)"/>
              </a:rPr>
              <a:t>HR: 0.968</a:t>
            </a:r>
          </a:p>
          <a:p>
            <a:pPr algn="ctr" eaLnBrk="1" fontAlgn="auto" hangingPunct="1">
              <a:spcBef>
                <a:spcPts val="0"/>
              </a:spcBef>
              <a:spcAft>
                <a:spcPts val="0"/>
              </a:spcAft>
              <a:defRPr/>
            </a:pPr>
            <a:r>
              <a:rPr lang="en-GB" sz="900" b="0" dirty="0">
                <a:solidFill>
                  <a:srgbClr val="000000"/>
                </a:solidFill>
                <a:latin typeface="Calibri (body)"/>
              </a:rPr>
              <a:t>95% CI: 0.697-1.344</a:t>
            </a:r>
            <a:endParaRPr lang="en-US" sz="900" b="0" dirty="0">
              <a:solidFill>
                <a:srgbClr val="000000"/>
              </a:solidFill>
              <a:latin typeface="Calibri (body)"/>
            </a:endParaRPr>
          </a:p>
        </p:txBody>
      </p:sp>
      <p:sp>
        <p:nvSpPr>
          <p:cNvPr id="1097" name="TextBox 1096">
            <a:extLst>
              <a:ext uri="{FF2B5EF4-FFF2-40B4-BE49-F238E27FC236}">
                <a16:creationId xmlns:a16="http://schemas.microsoft.com/office/drawing/2014/main" id="{4B7EEAC4-DEE2-199D-0514-CE0CAF842D45}"/>
              </a:ext>
            </a:extLst>
          </p:cNvPr>
          <p:cNvSpPr txBox="1"/>
          <p:nvPr/>
        </p:nvSpPr>
        <p:spPr>
          <a:xfrm>
            <a:off x="6621005" y="2560692"/>
            <a:ext cx="1107996" cy="369332"/>
          </a:xfrm>
          <a:prstGeom prst="rect">
            <a:avLst/>
          </a:prstGeom>
          <a:noFill/>
        </p:spPr>
        <p:txBody>
          <a:bodyPr wrap="none" rtlCol="0">
            <a:spAutoFit/>
          </a:bodyPr>
          <a:lstStyle/>
          <a:p>
            <a:pPr algn="ctr" eaLnBrk="1" fontAlgn="auto" hangingPunct="1">
              <a:spcBef>
                <a:spcPts val="0"/>
              </a:spcBef>
              <a:spcAft>
                <a:spcPts val="0"/>
              </a:spcAft>
              <a:defRPr/>
            </a:pPr>
            <a:r>
              <a:rPr lang="en-GB" sz="900" b="0" dirty="0">
                <a:solidFill>
                  <a:srgbClr val="000000"/>
                </a:solidFill>
                <a:latin typeface="Calibri (body)"/>
              </a:rPr>
              <a:t>HR: </a:t>
            </a:r>
            <a:r>
              <a:rPr lang="en-US" sz="900" b="0" dirty="0">
                <a:solidFill>
                  <a:srgbClr val="000000"/>
                </a:solidFill>
                <a:latin typeface="Calibri (body)"/>
              </a:rPr>
              <a:t>0.650</a:t>
            </a:r>
            <a:endParaRPr lang="en-GB" sz="900" b="0" dirty="0">
              <a:solidFill>
                <a:srgbClr val="000000"/>
              </a:solidFill>
              <a:latin typeface="Calibri (body)"/>
            </a:endParaRPr>
          </a:p>
          <a:p>
            <a:pPr algn="ctr" eaLnBrk="1" fontAlgn="auto" hangingPunct="1">
              <a:spcBef>
                <a:spcPts val="0"/>
              </a:spcBef>
              <a:spcAft>
                <a:spcPts val="0"/>
              </a:spcAft>
              <a:defRPr/>
            </a:pPr>
            <a:r>
              <a:rPr lang="en-GB" sz="900" b="0" dirty="0">
                <a:solidFill>
                  <a:srgbClr val="000000"/>
                </a:solidFill>
                <a:latin typeface="Calibri (body)"/>
              </a:rPr>
              <a:t>95% CI: </a:t>
            </a:r>
            <a:r>
              <a:rPr lang="en-US" sz="900" b="0" dirty="0">
                <a:solidFill>
                  <a:srgbClr val="000000"/>
                </a:solidFill>
                <a:latin typeface="Calibri (body)"/>
              </a:rPr>
              <a:t>0.410-1.030</a:t>
            </a:r>
          </a:p>
        </p:txBody>
      </p:sp>
      <p:grpSp>
        <p:nvGrpSpPr>
          <p:cNvPr id="1098" name="Group 4">
            <a:extLst>
              <a:ext uri="{FF2B5EF4-FFF2-40B4-BE49-F238E27FC236}">
                <a16:creationId xmlns:a16="http://schemas.microsoft.com/office/drawing/2014/main" id="{A6C8DC1B-13B6-5A5A-1DD1-5D102C713DF8}"/>
              </a:ext>
            </a:extLst>
          </p:cNvPr>
          <p:cNvGrpSpPr>
            <a:grpSpLocks noChangeAspect="1"/>
          </p:cNvGrpSpPr>
          <p:nvPr/>
        </p:nvGrpSpPr>
        <p:grpSpPr bwMode="auto">
          <a:xfrm>
            <a:off x="4634213" y="2036771"/>
            <a:ext cx="2470150" cy="2703513"/>
            <a:chOff x="2915" y="1231"/>
            <a:chExt cx="1556" cy="1703"/>
          </a:xfrm>
        </p:grpSpPr>
        <p:sp>
          <p:nvSpPr>
            <p:cNvPr id="1099" name="Freeform 5">
              <a:extLst>
                <a:ext uri="{FF2B5EF4-FFF2-40B4-BE49-F238E27FC236}">
                  <a16:creationId xmlns:a16="http://schemas.microsoft.com/office/drawing/2014/main" id="{A3D8938F-02F1-CA7B-39A6-072A35D04975}"/>
                </a:ext>
              </a:extLst>
            </p:cNvPr>
            <p:cNvSpPr>
              <a:spLocks/>
            </p:cNvSpPr>
            <p:nvPr/>
          </p:nvSpPr>
          <p:spPr bwMode="auto">
            <a:xfrm>
              <a:off x="2933" y="1249"/>
              <a:ext cx="1538" cy="1685"/>
            </a:xfrm>
            <a:custGeom>
              <a:avLst/>
              <a:gdLst>
                <a:gd name="T0" fmla="*/ 0 w 2549"/>
                <a:gd name="T1" fmla="*/ 0 h 2795"/>
                <a:gd name="T2" fmla="*/ 0 w 2549"/>
                <a:gd name="T3" fmla="*/ 0 h 2795"/>
                <a:gd name="T4" fmla="*/ 0 w 2549"/>
                <a:gd name="T5" fmla="*/ 33 h 2795"/>
                <a:gd name="T6" fmla="*/ 15 w 2549"/>
                <a:gd name="T7" fmla="*/ 33 h 2795"/>
                <a:gd name="T8" fmla="*/ 15 w 2549"/>
                <a:gd name="T9" fmla="*/ 95 h 2795"/>
                <a:gd name="T10" fmla="*/ 163 w 2549"/>
                <a:gd name="T11" fmla="*/ 95 h 2795"/>
                <a:gd name="T12" fmla="*/ 163 w 2549"/>
                <a:gd name="T13" fmla="*/ 189 h 2795"/>
                <a:gd name="T14" fmla="*/ 203 w 2549"/>
                <a:gd name="T15" fmla="*/ 189 h 2795"/>
                <a:gd name="T16" fmla="*/ 203 w 2549"/>
                <a:gd name="T17" fmla="*/ 277 h 2795"/>
                <a:gd name="T18" fmla="*/ 265 w 2549"/>
                <a:gd name="T19" fmla="*/ 277 h 2795"/>
                <a:gd name="T20" fmla="*/ 265 w 2549"/>
                <a:gd name="T21" fmla="*/ 371 h 2795"/>
                <a:gd name="T22" fmla="*/ 346 w 2549"/>
                <a:gd name="T23" fmla="*/ 371 h 2795"/>
                <a:gd name="T24" fmla="*/ 346 w 2549"/>
                <a:gd name="T25" fmla="*/ 463 h 2795"/>
                <a:gd name="T26" fmla="*/ 404 w 2549"/>
                <a:gd name="T27" fmla="*/ 463 h 2795"/>
                <a:gd name="T28" fmla="*/ 404 w 2549"/>
                <a:gd name="T29" fmla="*/ 561 h 2795"/>
                <a:gd name="T30" fmla="*/ 415 w 2549"/>
                <a:gd name="T31" fmla="*/ 561 h 2795"/>
                <a:gd name="T32" fmla="*/ 415 w 2549"/>
                <a:gd name="T33" fmla="*/ 643 h 2795"/>
                <a:gd name="T34" fmla="*/ 424 w 2549"/>
                <a:gd name="T35" fmla="*/ 643 h 2795"/>
                <a:gd name="T36" fmla="*/ 424 w 2549"/>
                <a:gd name="T37" fmla="*/ 748 h 2795"/>
                <a:gd name="T38" fmla="*/ 435 w 2549"/>
                <a:gd name="T39" fmla="*/ 748 h 2795"/>
                <a:gd name="T40" fmla="*/ 435 w 2549"/>
                <a:gd name="T41" fmla="*/ 835 h 2795"/>
                <a:gd name="T42" fmla="*/ 449 w 2549"/>
                <a:gd name="T43" fmla="*/ 835 h 2795"/>
                <a:gd name="T44" fmla="*/ 449 w 2549"/>
                <a:gd name="T45" fmla="*/ 931 h 2795"/>
                <a:gd name="T46" fmla="*/ 504 w 2549"/>
                <a:gd name="T47" fmla="*/ 931 h 2795"/>
                <a:gd name="T48" fmla="*/ 504 w 2549"/>
                <a:gd name="T49" fmla="*/ 1027 h 2795"/>
                <a:gd name="T50" fmla="*/ 604 w 2549"/>
                <a:gd name="T51" fmla="*/ 1027 h 2795"/>
                <a:gd name="T52" fmla="*/ 604 w 2549"/>
                <a:gd name="T53" fmla="*/ 1202 h 2795"/>
                <a:gd name="T54" fmla="*/ 615 w 2549"/>
                <a:gd name="T55" fmla="*/ 1202 h 2795"/>
                <a:gd name="T56" fmla="*/ 615 w 2549"/>
                <a:gd name="T57" fmla="*/ 1304 h 2795"/>
                <a:gd name="T58" fmla="*/ 723 w 2549"/>
                <a:gd name="T59" fmla="*/ 1304 h 2795"/>
                <a:gd name="T60" fmla="*/ 723 w 2549"/>
                <a:gd name="T61" fmla="*/ 1410 h 2795"/>
                <a:gd name="T62" fmla="*/ 734 w 2549"/>
                <a:gd name="T63" fmla="*/ 1410 h 2795"/>
                <a:gd name="T64" fmla="*/ 734 w 2549"/>
                <a:gd name="T65" fmla="*/ 1577 h 2795"/>
                <a:gd name="T66" fmla="*/ 745 w 2549"/>
                <a:gd name="T67" fmla="*/ 1577 h 2795"/>
                <a:gd name="T68" fmla="*/ 745 w 2549"/>
                <a:gd name="T69" fmla="*/ 1678 h 2795"/>
                <a:gd name="T70" fmla="*/ 763 w 2549"/>
                <a:gd name="T71" fmla="*/ 1678 h 2795"/>
                <a:gd name="T72" fmla="*/ 763 w 2549"/>
                <a:gd name="T73" fmla="*/ 1768 h 2795"/>
                <a:gd name="T74" fmla="*/ 781 w 2549"/>
                <a:gd name="T75" fmla="*/ 1768 h 2795"/>
                <a:gd name="T76" fmla="*/ 781 w 2549"/>
                <a:gd name="T77" fmla="*/ 1861 h 2795"/>
                <a:gd name="T78" fmla="*/ 819 w 2549"/>
                <a:gd name="T79" fmla="*/ 1861 h 2795"/>
                <a:gd name="T80" fmla="*/ 819 w 2549"/>
                <a:gd name="T81" fmla="*/ 1954 h 2795"/>
                <a:gd name="T82" fmla="*/ 888 w 2549"/>
                <a:gd name="T83" fmla="*/ 1954 h 2795"/>
                <a:gd name="T84" fmla="*/ 888 w 2549"/>
                <a:gd name="T85" fmla="*/ 2047 h 2795"/>
                <a:gd name="T86" fmla="*/ 928 w 2549"/>
                <a:gd name="T87" fmla="*/ 2047 h 2795"/>
                <a:gd name="T88" fmla="*/ 928 w 2549"/>
                <a:gd name="T89" fmla="*/ 2139 h 2795"/>
                <a:gd name="T90" fmla="*/ 1084 w 2549"/>
                <a:gd name="T91" fmla="*/ 2139 h 2795"/>
                <a:gd name="T92" fmla="*/ 1084 w 2549"/>
                <a:gd name="T93" fmla="*/ 2231 h 2795"/>
                <a:gd name="T94" fmla="*/ 1117 w 2549"/>
                <a:gd name="T95" fmla="*/ 2231 h 2795"/>
                <a:gd name="T96" fmla="*/ 1117 w 2549"/>
                <a:gd name="T97" fmla="*/ 2328 h 2795"/>
                <a:gd name="T98" fmla="*/ 1328 w 2549"/>
                <a:gd name="T99" fmla="*/ 2328 h 2795"/>
                <a:gd name="T100" fmla="*/ 1328 w 2549"/>
                <a:gd name="T101" fmla="*/ 2422 h 2795"/>
                <a:gd name="T102" fmla="*/ 1409 w 2549"/>
                <a:gd name="T103" fmla="*/ 2422 h 2795"/>
                <a:gd name="T104" fmla="*/ 1409 w 2549"/>
                <a:gd name="T105" fmla="*/ 2516 h 2795"/>
                <a:gd name="T106" fmla="*/ 2371 w 2549"/>
                <a:gd name="T107" fmla="*/ 2516 h 2795"/>
                <a:gd name="T108" fmla="*/ 2371 w 2549"/>
                <a:gd name="T109" fmla="*/ 2654 h 2795"/>
                <a:gd name="T110" fmla="*/ 2549 w 2549"/>
                <a:gd name="T111" fmla="*/ 2654 h 2795"/>
                <a:gd name="T112" fmla="*/ 2549 w 2549"/>
                <a:gd name="T113" fmla="*/ 2795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49" h="2795">
                  <a:moveTo>
                    <a:pt x="0" y="0"/>
                  </a:moveTo>
                  <a:lnTo>
                    <a:pt x="0" y="0"/>
                  </a:lnTo>
                  <a:lnTo>
                    <a:pt x="0" y="33"/>
                  </a:lnTo>
                  <a:lnTo>
                    <a:pt x="15" y="33"/>
                  </a:lnTo>
                  <a:lnTo>
                    <a:pt x="15" y="95"/>
                  </a:lnTo>
                  <a:lnTo>
                    <a:pt x="163" y="95"/>
                  </a:lnTo>
                  <a:lnTo>
                    <a:pt x="163" y="189"/>
                  </a:lnTo>
                  <a:lnTo>
                    <a:pt x="203" y="189"/>
                  </a:lnTo>
                  <a:lnTo>
                    <a:pt x="203" y="277"/>
                  </a:lnTo>
                  <a:lnTo>
                    <a:pt x="265" y="277"/>
                  </a:lnTo>
                  <a:lnTo>
                    <a:pt x="265" y="371"/>
                  </a:lnTo>
                  <a:lnTo>
                    <a:pt x="346" y="371"/>
                  </a:lnTo>
                  <a:lnTo>
                    <a:pt x="346" y="463"/>
                  </a:lnTo>
                  <a:lnTo>
                    <a:pt x="404" y="463"/>
                  </a:lnTo>
                  <a:lnTo>
                    <a:pt x="404" y="561"/>
                  </a:lnTo>
                  <a:lnTo>
                    <a:pt x="415" y="561"/>
                  </a:lnTo>
                  <a:lnTo>
                    <a:pt x="415" y="643"/>
                  </a:lnTo>
                  <a:lnTo>
                    <a:pt x="424" y="643"/>
                  </a:lnTo>
                  <a:lnTo>
                    <a:pt x="424" y="748"/>
                  </a:lnTo>
                  <a:lnTo>
                    <a:pt x="435" y="748"/>
                  </a:lnTo>
                  <a:lnTo>
                    <a:pt x="435" y="835"/>
                  </a:lnTo>
                  <a:lnTo>
                    <a:pt x="449" y="835"/>
                  </a:lnTo>
                  <a:lnTo>
                    <a:pt x="449" y="931"/>
                  </a:lnTo>
                  <a:lnTo>
                    <a:pt x="504" y="931"/>
                  </a:lnTo>
                  <a:lnTo>
                    <a:pt x="504" y="1027"/>
                  </a:lnTo>
                  <a:lnTo>
                    <a:pt x="604" y="1027"/>
                  </a:lnTo>
                  <a:lnTo>
                    <a:pt x="604" y="1202"/>
                  </a:lnTo>
                  <a:lnTo>
                    <a:pt x="615" y="1202"/>
                  </a:lnTo>
                  <a:lnTo>
                    <a:pt x="615" y="1304"/>
                  </a:lnTo>
                  <a:lnTo>
                    <a:pt x="723" y="1304"/>
                  </a:lnTo>
                  <a:lnTo>
                    <a:pt x="723" y="1410"/>
                  </a:lnTo>
                  <a:lnTo>
                    <a:pt x="734" y="1410"/>
                  </a:lnTo>
                  <a:lnTo>
                    <a:pt x="734" y="1577"/>
                  </a:lnTo>
                  <a:lnTo>
                    <a:pt x="745" y="1577"/>
                  </a:lnTo>
                  <a:lnTo>
                    <a:pt x="745" y="1678"/>
                  </a:lnTo>
                  <a:lnTo>
                    <a:pt x="763" y="1678"/>
                  </a:lnTo>
                  <a:lnTo>
                    <a:pt x="763" y="1768"/>
                  </a:lnTo>
                  <a:lnTo>
                    <a:pt x="781" y="1768"/>
                  </a:lnTo>
                  <a:lnTo>
                    <a:pt x="781" y="1861"/>
                  </a:lnTo>
                  <a:lnTo>
                    <a:pt x="819" y="1861"/>
                  </a:lnTo>
                  <a:lnTo>
                    <a:pt x="819" y="1954"/>
                  </a:lnTo>
                  <a:lnTo>
                    <a:pt x="888" y="1954"/>
                  </a:lnTo>
                  <a:lnTo>
                    <a:pt x="888" y="2047"/>
                  </a:lnTo>
                  <a:lnTo>
                    <a:pt x="928" y="2047"/>
                  </a:lnTo>
                  <a:lnTo>
                    <a:pt x="928" y="2139"/>
                  </a:lnTo>
                  <a:lnTo>
                    <a:pt x="1084" y="2139"/>
                  </a:lnTo>
                  <a:lnTo>
                    <a:pt x="1084" y="2231"/>
                  </a:lnTo>
                  <a:lnTo>
                    <a:pt x="1117" y="2231"/>
                  </a:lnTo>
                  <a:lnTo>
                    <a:pt x="1117" y="2328"/>
                  </a:lnTo>
                  <a:lnTo>
                    <a:pt x="1328" y="2328"/>
                  </a:lnTo>
                  <a:lnTo>
                    <a:pt x="1328" y="2422"/>
                  </a:lnTo>
                  <a:lnTo>
                    <a:pt x="1409" y="2422"/>
                  </a:lnTo>
                  <a:lnTo>
                    <a:pt x="1409" y="2516"/>
                  </a:lnTo>
                  <a:lnTo>
                    <a:pt x="2371" y="2516"/>
                  </a:lnTo>
                  <a:lnTo>
                    <a:pt x="2371" y="2654"/>
                  </a:lnTo>
                  <a:lnTo>
                    <a:pt x="2549" y="2654"/>
                  </a:lnTo>
                  <a:lnTo>
                    <a:pt x="2549" y="2795"/>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chemeClr val="accent3"/>
                </a:solidFill>
                <a:latin typeface="Calibri (body)"/>
              </a:endParaRPr>
            </a:p>
          </p:txBody>
        </p:sp>
        <p:sp>
          <p:nvSpPr>
            <p:cNvPr id="1100" name="Freeform 6">
              <a:extLst>
                <a:ext uri="{FF2B5EF4-FFF2-40B4-BE49-F238E27FC236}">
                  <a16:creationId xmlns:a16="http://schemas.microsoft.com/office/drawing/2014/main" id="{0C1DB97B-E1A1-B289-F8B8-C758DB755072}"/>
                </a:ext>
              </a:extLst>
            </p:cNvPr>
            <p:cNvSpPr>
              <a:spLocks/>
            </p:cNvSpPr>
            <p:nvPr/>
          </p:nvSpPr>
          <p:spPr bwMode="auto">
            <a:xfrm>
              <a:off x="4201" y="274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chemeClr val="accent3"/>
                </a:solidFill>
                <a:latin typeface="Calibri (body)"/>
              </a:endParaRPr>
            </a:p>
          </p:txBody>
        </p:sp>
        <p:sp>
          <p:nvSpPr>
            <p:cNvPr id="1101" name="Freeform 7">
              <a:extLst>
                <a:ext uri="{FF2B5EF4-FFF2-40B4-BE49-F238E27FC236}">
                  <a16:creationId xmlns:a16="http://schemas.microsoft.com/office/drawing/2014/main" id="{6BA53E08-E1B0-5117-C17E-EE19CECDC313}"/>
                </a:ext>
              </a:extLst>
            </p:cNvPr>
            <p:cNvSpPr>
              <a:spLocks/>
            </p:cNvSpPr>
            <p:nvPr/>
          </p:nvSpPr>
          <p:spPr bwMode="auto">
            <a:xfrm>
              <a:off x="4182" y="276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chemeClr val="accent3"/>
                </a:solidFill>
                <a:latin typeface="Calibri (body)"/>
              </a:endParaRPr>
            </a:p>
          </p:txBody>
        </p:sp>
        <p:sp>
          <p:nvSpPr>
            <p:cNvPr id="1102" name="Freeform 8">
              <a:extLst>
                <a:ext uri="{FF2B5EF4-FFF2-40B4-BE49-F238E27FC236}">
                  <a16:creationId xmlns:a16="http://schemas.microsoft.com/office/drawing/2014/main" id="{EC07A070-9402-0729-FE99-1A123E490B41}"/>
                </a:ext>
              </a:extLst>
            </p:cNvPr>
            <p:cNvSpPr>
              <a:spLocks/>
            </p:cNvSpPr>
            <p:nvPr/>
          </p:nvSpPr>
          <p:spPr bwMode="auto">
            <a:xfrm>
              <a:off x="2933" y="1231"/>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chemeClr val="accent3"/>
                </a:solidFill>
                <a:latin typeface="Calibri (body)"/>
              </a:endParaRPr>
            </a:p>
          </p:txBody>
        </p:sp>
        <p:sp>
          <p:nvSpPr>
            <p:cNvPr id="1103" name="Freeform 9">
              <a:extLst>
                <a:ext uri="{FF2B5EF4-FFF2-40B4-BE49-F238E27FC236}">
                  <a16:creationId xmlns:a16="http://schemas.microsoft.com/office/drawing/2014/main" id="{D0CFED49-053C-349C-2EAD-1133D6625192}"/>
                </a:ext>
              </a:extLst>
            </p:cNvPr>
            <p:cNvSpPr>
              <a:spLocks/>
            </p:cNvSpPr>
            <p:nvPr/>
          </p:nvSpPr>
          <p:spPr bwMode="auto">
            <a:xfrm>
              <a:off x="2915" y="124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chemeClr val="accent3"/>
                </a:solidFill>
                <a:latin typeface="Calibri (body)"/>
              </a:endParaRPr>
            </a:p>
          </p:txBody>
        </p:sp>
      </p:grpSp>
      <p:grpSp>
        <p:nvGrpSpPr>
          <p:cNvPr id="1104" name="Group 12">
            <a:extLst>
              <a:ext uri="{FF2B5EF4-FFF2-40B4-BE49-F238E27FC236}">
                <a16:creationId xmlns:a16="http://schemas.microsoft.com/office/drawing/2014/main" id="{EE901E6F-24F4-E0E9-445D-69376E7F4090}"/>
              </a:ext>
            </a:extLst>
          </p:cNvPr>
          <p:cNvGrpSpPr>
            <a:grpSpLocks noChangeAspect="1"/>
          </p:cNvGrpSpPr>
          <p:nvPr/>
        </p:nvGrpSpPr>
        <p:grpSpPr bwMode="auto">
          <a:xfrm>
            <a:off x="4665815" y="2073583"/>
            <a:ext cx="3084904" cy="2422525"/>
            <a:chOff x="2937" y="1250"/>
            <a:chExt cx="1951" cy="1526"/>
          </a:xfrm>
        </p:grpSpPr>
        <p:sp>
          <p:nvSpPr>
            <p:cNvPr id="1105" name="Freeform 13">
              <a:extLst>
                <a:ext uri="{FF2B5EF4-FFF2-40B4-BE49-F238E27FC236}">
                  <a16:creationId xmlns:a16="http://schemas.microsoft.com/office/drawing/2014/main" id="{D7598777-ADCC-536B-3BC5-68252D673A26}"/>
                </a:ext>
              </a:extLst>
            </p:cNvPr>
            <p:cNvSpPr>
              <a:spLocks/>
            </p:cNvSpPr>
            <p:nvPr/>
          </p:nvSpPr>
          <p:spPr bwMode="auto">
            <a:xfrm>
              <a:off x="4870" y="273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06" name="Freeform 14">
              <a:extLst>
                <a:ext uri="{FF2B5EF4-FFF2-40B4-BE49-F238E27FC236}">
                  <a16:creationId xmlns:a16="http://schemas.microsoft.com/office/drawing/2014/main" id="{B24283D3-4DB5-8CAD-CE76-ABBCA60BD38E}"/>
                </a:ext>
              </a:extLst>
            </p:cNvPr>
            <p:cNvSpPr>
              <a:spLocks/>
            </p:cNvSpPr>
            <p:nvPr/>
          </p:nvSpPr>
          <p:spPr bwMode="auto">
            <a:xfrm>
              <a:off x="4851" y="275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07" name="Freeform 15">
              <a:extLst>
                <a:ext uri="{FF2B5EF4-FFF2-40B4-BE49-F238E27FC236}">
                  <a16:creationId xmlns:a16="http://schemas.microsoft.com/office/drawing/2014/main" id="{B58CE581-BD87-3A90-1DA3-A2EA83ADA2D8}"/>
                </a:ext>
              </a:extLst>
            </p:cNvPr>
            <p:cNvSpPr>
              <a:spLocks/>
            </p:cNvSpPr>
            <p:nvPr/>
          </p:nvSpPr>
          <p:spPr bwMode="auto">
            <a:xfrm>
              <a:off x="4440" y="273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08" name="Freeform 16">
              <a:extLst>
                <a:ext uri="{FF2B5EF4-FFF2-40B4-BE49-F238E27FC236}">
                  <a16:creationId xmlns:a16="http://schemas.microsoft.com/office/drawing/2014/main" id="{D12666FC-0002-F1B0-9596-AF6B9AF871A8}"/>
                </a:ext>
              </a:extLst>
            </p:cNvPr>
            <p:cNvSpPr>
              <a:spLocks/>
            </p:cNvSpPr>
            <p:nvPr/>
          </p:nvSpPr>
          <p:spPr bwMode="auto">
            <a:xfrm>
              <a:off x="4422" y="275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09" name="Freeform 17">
              <a:extLst>
                <a:ext uri="{FF2B5EF4-FFF2-40B4-BE49-F238E27FC236}">
                  <a16:creationId xmlns:a16="http://schemas.microsoft.com/office/drawing/2014/main" id="{E1F3BFCC-7784-AC74-1BC1-7FF3C37F8CED}"/>
                </a:ext>
              </a:extLst>
            </p:cNvPr>
            <p:cNvSpPr>
              <a:spLocks/>
            </p:cNvSpPr>
            <p:nvPr/>
          </p:nvSpPr>
          <p:spPr bwMode="auto">
            <a:xfrm>
              <a:off x="4317" y="273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0" name="Freeform 18">
              <a:extLst>
                <a:ext uri="{FF2B5EF4-FFF2-40B4-BE49-F238E27FC236}">
                  <a16:creationId xmlns:a16="http://schemas.microsoft.com/office/drawing/2014/main" id="{3C9CC34C-5A87-3E3E-C44B-3824657B0876}"/>
                </a:ext>
              </a:extLst>
            </p:cNvPr>
            <p:cNvSpPr>
              <a:spLocks/>
            </p:cNvSpPr>
            <p:nvPr/>
          </p:nvSpPr>
          <p:spPr bwMode="auto">
            <a:xfrm>
              <a:off x="4298" y="275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1" name="Freeform 19">
              <a:extLst>
                <a:ext uri="{FF2B5EF4-FFF2-40B4-BE49-F238E27FC236}">
                  <a16:creationId xmlns:a16="http://schemas.microsoft.com/office/drawing/2014/main" id="{8868D0DF-48BD-449D-0DA7-7AEA2623619E}"/>
                </a:ext>
              </a:extLst>
            </p:cNvPr>
            <p:cNvSpPr>
              <a:spLocks/>
            </p:cNvSpPr>
            <p:nvPr/>
          </p:nvSpPr>
          <p:spPr bwMode="auto">
            <a:xfrm>
              <a:off x="4089" y="256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2" name="Freeform 20">
              <a:extLst>
                <a:ext uri="{FF2B5EF4-FFF2-40B4-BE49-F238E27FC236}">
                  <a16:creationId xmlns:a16="http://schemas.microsoft.com/office/drawing/2014/main" id="{5EC12F0A-3ACB-E519-BEF7-E30947B973B4}"/>
                </a:ext>
              </a:extLst>
            </p:cNvPr>
            <p:cNvSpPr>
              <a:spLocks/>
            </p:cNvSpPr>
            <p:nvPr/>
          </p:nvSpPr>
          <p:spPr bwMode="auto">
            <a:xfrm>
              <a:off x="4071" y="2587"/>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3" name="Freeform 21">
              <a:extLst>
                <a:ext uri="{FF2B5EF4-FFF2-40B4-BE49-F238E27FC236}">
                  <a16:creationId xmlns:a16="http://schemas.microsoft.com/office/drawing/2014/main" id="{5ACA22A8-9128-627E-21C4-086DBE73A2AF}"/>
                </a:ext>
              </a:extLst>
            </p:cNvPr>
            <p:cNvSpPr>
              <a:spLocks/>
            </p:cNvSpPr>
            <p:nvPr/>
          </p:nvSpPr>
          <p:spPr bwMode="auto">
            <a:xfrm>
              <a:off x="4046" y="256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4" name="Freeform 22">
              <a:extLst>
                <a:ext uri="{FF2B5EF4-FFF2-40B4-BE49-F238E27FC236}">
                  <a16:creationId xmlns:a16="http://schemas.microsoft.com/office/drawing/2014/main" id="{E9C435DE-AD4D-F300-FB5E-1D33E0ACE830}"/>
                </a:ext>
              </a:extLst>
            </p:cNvPr>
            <p:cNvSpPr>
              <a:spLocks/>
            </p:cNvSpPr>
            <p:nvPr/>
          </p:nvSpPr>
          <p:spPr bwMode="auto">
            <a:xfrm>
              <a:off x="4028" y="258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5" name="Freeform 23">
              <a:extLst>
                <a:ext uri="{FF2B5EF4-FFF2-40B4-BE49-F238E27FC236}">
                  <a16:creationId xmlns:a16="http://schemas.microsoft.com/office/drawing/2014/main" id="{23812B9A-80A6-51F9-3699-A96A6B21632A}"/>
                </a:ext>
              </a:extLst>
            </p:cNvPr>
            <p:cNvSpPr>
              <a:spLocks/>
            </p:cNvSpPr>
            <p:nvPr/>
          </p:nvSpPr>
          <p:spPr bwMode="auto">
            <a:xfrm>
              <a:off x="3911" y="239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6" name="Freeform 24">
              <a:extLst>
                <a:ext uri="{FF2B5EF4-FFF2-40B4-BE49-F238E27FC236}">
                  <a16:creationId xmlns:a16="http://schemas.microsoft.com/office/drawing/2014/main" id="{29CBA05F-8672-5220-78D4-A28AEEA18056}"/>
                </a:ext>
              </a:extLst>
            </p:cNvPr>
            <p:cNvSpPr>
              <a:spLocks/>
            </p:cNvSpPr>
            <p:nvPr/>
          </p:nvSpPr>
          <p:spPr bwMode="auto">
            <a:xfrm>
              <a:off x="3893" y="241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7" name="Freeform 25">
              <a:extLst>
                <a:ext uri="{FF2B5EF4-FFF2-40B4-BE49-F238E27FC236}">
                  <a16:creationId xmlns:a16="http://schemas.microsoft.com/office/drawing/2014/main" id="{0FE392FF-7581-9353-54F8-911C4CB45F71}"/>
                </a:ext>
              </a:extLst>
            </p:cNvPr>
            <p:cNvSpPr>
              <a:spLocks/>
            </p:cNvSpPr>
            <p:nvPr/>
          </p:nvSpPr>
          <p:spPr bwMode="auto">
            <a:xfrm>
              <a:off x="3918" y="239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8" name="Freeform 26">
              <a:extLst>
                <a:ext uri="{FF2B5EF4-FFF2-40B4-BE49-F238E27FC236}">
                  <a16:creationId xmlns:a16="http://schemas.microsoft.com/office/drawing/2014/main" id="{3A5486DD-2898-8191-30EE-622646846CF6}"/>
                </a:ext>
              </a:extLst>
            </p:cNvPr>
            <p:cNvSpPr>
              <a:spLocks/>
            </p:cNvSpPr>
            <p:nvPr/>
          </p:nvSpPr>
          <p:spPr bwMode="auto">
            <a:xfrm>
              <a:off x="3900" y="241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19" name="Freeform 27">
              <a:extLst>
                <a:ext uri="{FF2B5EF4-FFF2-40B4-BE49-F238E27FC236}">
                  <a16:creationId xmlns:a16="http://schemas.microsoft.com/office/drawing/2014/main" id="{BDD32898-B755-9C38-060A-4E702E5424DF}"/>
                </a:ext>
              </a:extLst>
            </p:cNvPr>
            <p:cNvSpPr>
              <a:spLocks/>
            </p:cNvSpPr>
            <p:nvPr/>
          </p:nvSpPr>
          <p:spPr bwMode="auto">
            <a:xfrm>
              <a:off x="3876" y="239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0" name="Freeform 28">
              <a:extLst>
                <a:ext uri="{FF2B5EF4-FFF2-40B4-BE49-F238E27FC236}">
                  <a16:creationId xmlns:a16="http://schemas.microsoft.com/office/drawing/2014/main" id="{04D8B337-9A85-29A7-BD00-D4FDB2CF2352}"/>
                </a:ext>
              </a:extLst>
            </p:cNvPr>
            <p:cNvSpPr>
              <a:spLocks/>
            </p:cNvSpPr>
            <p:nvPr/>
          </p:nvSpPr>
          <p:spPr bwMode="auto">
            <a:xfrm>
              <a:off x="3858" y="241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1" name="Freeform 29">
              <a:extLst>
                <a:ext uri="{FF2B5EF4-FFF2-40B4-BE49-F238E27FC236}">
                  <a16:creationId xmlns:a16="http://schemas.microsoft.com/office/drawing/2014/main" id="{0AB7FCA0-CDB9-606B-FB60-8FAA2E1F5BC8}"/>
                </a:ext>
              </a:extLst>
            </p:cNvPr>
            <p:cNvSpPr>
              <a:spLocks/>
            </p:cNvSpPr>
            <p:nvPr/>
          </p:nvSpPr>
          <p:spPr bwMode="auto">
            <a:xfrm>
              <a:off x="3822" y="239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2" name="Freeform 30">
              <a:extLst>
                <a:ext uri="{FF2B5EF4-FFF2-40B4-BE49-F238E27FC236}">
                  <a16:creationId xmlns:a16="http://schemas.microsoft.com/office/drawing/2014/main" id="{FFF9F8AB-2DE9-D5C7-72FA-217929399C6D}"/>
                </a:ext>
              </a:extLst>
            </p:cNvPr>
            <p:cNvSpPr>
              <a:spLocks/>
            </p:cNvSpPr>
            <p:nvPr/>
          </p:nvSpPr>
          <p:spPr bwMode="auto">
            <a:xfrm>
              <a:off x="3803" y="241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3" name="Freeform 31">
              <a:extLst>
                <a:ext uri="{FF2B5EF4-FFF2-40B4-BE49-F238E27FC236}">
                  <a16:creationId xmlns:a16="http://schemas.microsoft.com/office/drawing/2014/main" id="{3F09B9E5-5DFC-B0CF-0D62-2C352C200A3B}"/>
                </a:ext>
              </a:extLst>
            </p:cNvPr>
            <p:cNvSpPr>
              <a:spLocks/>
            </p:cNvSpPr>
            <p:nvPr/>
          </p:nvSpPr>
          <p:spPr bwMode="auto">
            <a:xfrm>
              <a:off x="3802" y="239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4" name="Freeform 32">
              <a:extLst>
                <a:ext uri="{FF2B5EF4-FFF2-40B4-BE49-F238E27FC236}">
                  <a16:creationId xmlns:a16="http://schemas.microsoft.com/office/drawing/2014/main" id="{58CA0994-49A9-A5E9-E63B-67A598AFAE7B}"/>
                </a:ext>
              </a:extLst>
            </p:cNvPr>
            <p:cNvSpPr>
              <a:spLocks/>
            </p:cNvSpPr>
            <p:nvPr/>
          </p:nvSpPr>
          <p:spPr bwMode="auto">
            <a:xfrm>
              <a:off x="3784" y="241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5" name="Freeform 33">
              <a:extLst>
                <a:ext uri="{FF2B5EF4-FFF2-40B4-BE49-F238E27FC236}">
                  <a16:creationId xmlns:a16="http://schemas.microsoft.com/office/drawing/2014/main" id="{118D732E-CF96-F25C-4644-644A2FF9D289}"/>
                </a:ext>
              </a:extLst>
            </p:cNvPr>
            <p:cNvSpPr>
              <a:spLocks/>
            </p:cNvSpPr>
            <p:nvPr/>
          </p:nvSpPr>
          <p:spPr bwMode="auto">
            <a:xfrm>
              <a:off x="3688" y="2305"/>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6" name="Freeform 34">
              <a:extLst>
                <a:ext uri="{FF2B5EF4-FFF2-40B4-BE49-F238E27FC236}">
                  <a16:creationId xmlns:a16="http://schemas.microsoft.com/office/drawing/2014/main" id="{98D6CFF1-EC3C-A511-90A7-F6FE66ED6C81}"/>
                </a:ext>
              </a:extLst>
            </p:cNvPr>
            <p:cNvSpPr>
              <a:spLocks/>
            </p:cNvSpPr>
            <p:nvPr/>
          </p:nvSpPr>
          <p:spPr bwMode="auto">
            <a:xfrm>
              <a:off x="3669" y="232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7" name="Freeform 35">
              <a:extLst>
                <a:ext uri="{FF2B5EF4-FFF2-40B4-BE49-F238E27FC236}">
                  <a16:creationId xmlns:a16="http://schemas.microsoft.com/office/drawing/2014/main" id="{E9B88619-A52C-3EBA-9EC9-9A46C5A62997}"/>
                </a:ext>
              </a:extLst>
            </p:cNvPr>
            <p:cNvSpPr>
              <a:spLocks/>
            </p:cNvSpPr>
            <p:nvPr/>
          </p:nvSpPr>
          <p:spPr bwMode="auto">
            <a:xfrm>
              <a:off x="3640" y="2276"/>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8" name="Freeform 36">
              <a:extLst>
                <a:ext uri="{FF2B5EF4-FFF2-40B4-BE49-F238E27FC236}">
                  <a16:creationId xmlns:a16="http://schemas.microsoft.com/office/drawing/2014/main" id="{174F2A1C-F704-D300-32E9-3DC70F5D264B}"/>
                </a:ext>
              </a:extLst>
            </p:cNvPr>
            <p:cNvSpPr>
              <a:spLocks/>
            </p:cNvSpPr>
            <p:nvPr/>
          </p:nvSpPr>
          <p:spPr bwMode="auto">
            <a:xfrm>
              <a:off x="3621" y="229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29" name="Freeform 37">
              <a:extLst>
                <a:ext uri="{FF2B5EF4-FFF2-40B4-BE49-F238E27FC236}">
                  <a16:creationId xmlns:a16="http://schemas.microsoft.com/office/drawing/2014/main" id="{E0EA99D2-999D-A7F8-ABDA-0F20181BF633}"/>
                </a:ext>
              </a:extLst>
            </p:cNvPr>
            <p:cNvSpPr>
              <a:spLocks/>
            </p:cNvSpPr>
            <p:nvPr/>
          </p:nvSpPr>
          <p:spPr bwMode="auto">
            <a:xfrm>
              <a:off x="3594" y="222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30" name="Freeform 38">
              <a:extLst>
                <a:ext uri="{FF2B5EF4-FFF2-40B4-BE49-F238E27FC236}">
                  <a16:creationId xmlns:a16="http://schemas.microsoft.com/office/drawing/2014/main" id="{C339B7E5-914C-FF48-A975-75357F557936}"/>
                </a:ext>
              </a:extLst>
            </p:cNvPr>
            <p:cNvSpPr>
              <a:spLocks/>
            </p:cNvSpPr>
            <p:nvPr/>
          </p:nvSpPr>
          <p:spPr bwMode="auto">
            <a:xfrm>
              <a:off x="3575" y="223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31" name="Freeform 39">
              <a:extLst>
                <a:ext uri="{FF2B5EF4-FFF2-40B4-BE49-F238E27FC236}">
                  <a16:creationId xmlns:a16="http://schemas.microsoft.com/office/drawing/2014/main" id="{40FE5189-6BB7-DD88-7668-CC3C61B21CCA}"/>
                </a:ext>
              </a:extLst>
            </p:cNvPr>
            <p:cNvSpPr>
              <a:spLocks/>
            </p:cNvSpPr>
            <p:nvPr/>
          </p:nvSpPr>
          <p:spPr bwMode="auto">
            <a:xfrm>
              <a:off x="3373" y="192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32" name="Freeform 40">
              <a:extLst>
                <a:ext uri="{FF2B5EF4-FFF2-40B4-BE49-F238E27FC236}">
                  <a16:creationId xmlns:a16="http://schemas.microsoft.com/office/drawing/2014/main" id="{D87120D6-49A2-FA62-C3F1-8C4A0EFD017B}"/>
                </a:ext>
              </a:extLst>
            </p:cNvPr>
            <p:cNvSpPr>
              <a:spLocks/>
            </p:cNvSpPr>
            <p:nvPr/>
          </p:nvSpPr>
          <p:spPr bwMode="auto">
            <a:xfrm>
              <a:off x="3354" y="194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33" name="Freeform 41">
              <a:extLst>
                <a:ext uri="{FF2B5EF4-FFF2-40B4-BE49-F238E27FC236}">
                  <a16:creationId xmlns:a16="http://schemas.microsoft.com/office/drawing/2014/main" id="{963E4C1C-1655-8F9E-6551-8F68FB10D906}"/>
                </a:ext>
              </a:extLst>
            </p:cNvPr>
            <p:cNvSpPr>
              <a:spLocks/>
            </p:cNvSpPr>
            <p:nvPr/>
          </p:nvSpPr>
          <p:spPr bwMode="auto">
            <a:xfrm>
              <a:off x="2937" y="1250"/>
              <a:ext cx="1931" cy="1507"/>
            </a:xfrm>
            <a:custGeom>
              <a:avLst/>
              <a:gdLst>
                <a:gd name="T0" fmla="*/ 0 w 3202"/>
                <a:gd name="T1" fmla="*/ 0 h 2503"/>
                <a:gd name="T2" fmla="*/ 14 w 3202"/>
                <a:gd name="T3" fmla="*/ 42 h 2503"/>
                <a:gd name="T4" fmla="*/ 25 w 3202"/>
                <a:gd name="T5" fmla="*/ 81 h 2503"/>
                <a:gd name="T6" fmla="*/ 72 w 3202"/>
                <a:gd name="T7" fmla="*/ 128 h 2503"/>
                <a:gd name="T8" fmla="*/ 108 w 3202"/>
                <a:gd name="T9" fmla="*/ 169 h 2503"/>
                <a:gd name="T10" fmla="*/ 116 w 3202"/>
                <a:gd name="T11" fmla="*/ 212 h 2503"/>
                <a:gd name="T12" fmla="*/ 213 w 3202"/>
                <a:gd name="T13" fmla="*/ 255 h 2503"/>
                <a:gd name="T14" fmla="*/ 220 w 3202"/>
                <a:gd name="T15" fmla="*/ 299 h 2503"/>
                <a:gd name="T16" fmla="*/ 231 w 3202"/>
                <a:gd name="T17" fmla="*/ 340 h 2503"/>
                <a:gd name="T18" fmla="*/ 241 w 3202"/>
                <a:gd name="T19" fmla="*/ 383 h 2503"/>
                <a:gd name="T20" fmla="*/ 269 w 3202"/>
                <a:gd name="T21" fmla="*/ 424 h 2503"/>
                <a:gd name="T22" fmla="*/ 295 w 3202"/>
                <a:gd name="T23" fmla="*/ 468 h 2503"/>
                <a:gd name="T24" fmla="*/ 322 w 3202"/>
                <a:gd name="T25" fmla="*/ 513 h 2503"/>
                <a:gd name="T26" fmla="*/ 400 w 3202"/>
                <a:gd name="T27" fmla="*/ 558 h 2503"/>
                <a:gd name="T28" fmla="*/ 461 w 3202"/>
                <a:gd name="T29" fmla="*/ 599 h 2503"/>
                <a:gd name="T30" fmla="*/ 468 w 3202"/>
                <a:gd name="T31" fmla="*/ 640 h 2503"/>
                <a:gd name="T32" fmla="*/ 495 w 3202"/>
                <a:gd name="T33" fmla="*/ 684 h 2503"/>
                <a:gd name="T34" fmla="*/ 538 w 3202"/>
                <a:gd name="T35" fmla="*/ 770 h 2503"/>
                <a:gd name="T36" fmla="*/ 553 w 3202"/>
                <a:gd name="T37" fmla="*/ 814 h 2503"/>
                <a:gd name="T38" fmla="*/ 563 w 3202"/>
                <a:gd name="T39" fmla="*/ 857 h 2503"/>
                <a:gd name="T40" fmla="*/ 576 w 3202"/>
                <a:gd name="T41" fmla="*/ 900 h 2503"/>
                <a:gd name="T42" fmla="*/ 588 w 3202"/>
                <a:gd name="T43" fmla="*/ 943 h 2503"/>
                <a:gd name="T44" fmla="*/ 596 w 3202"/>
                <a:gd name="T45" fmla="*/ 987 h 2503"/>
                <a:gd name="T46" fmla="*/ 609 w 3202"/>
                <a:gd name="T47" fmla="*/ 1027 h 2503"/>
                <a:gd name="T48" fmla="*/ 622 w 3202"/>
                <a:gd name="T49" fmla="*/ 1112 h 2503"/>
                <a:gd name="T50" fmla="*/ 672 w 3202"/>
                <a:gd name="T51" fmla="*/ 1155 h 2503"/>
                <a:gd name="T52" fmla="*/ 800 w 3202"/>
                <a:gd name="T53" fmla="*/ 1201 h 2503"/>
                <a:gd name="T54" fmla="*/ 807 w 3202"/>
                <a:gd name="T55" fmla="*/ 1251 h 2503"/>
                <a:gd name="T56" fmla="*/ 819 w 3202"/>
                <a:gd name="T57" fmla="*/ 1289 h 2503"/>
                <a:gd name="T58" fmla="*/ 831 w 3202"/>
                <a:gd name="T59" fmla="*/ 1337 h 2503"/>
                <a:gd name="T60" fmla="*/ 858 w 3202"/>
                <a:gd name="T61" fmla="*/ 1377 h 2503"/>
                <a:gd name="T62" fmla="*/ 897 w 3202"/>
                <a:gd name="T63" fmla="*/ 1422 h 2503"/>
                <a:gd name="T64" fmla="*/ 915 w 3202"/>
                <a:gd name="T65" fmla="*/ 1464 h 2503"/>
                <a:gd name="T66" fmla="*/ 944 w 3202"/>
                <a:gd name="T67" fmla="*/ 1512 h 2503"/>
                <a:gd name="T68" fmla="*/ 971 w 3202"/>
                <a:gd name="T69" fmla="*/ 1558 h 2503"/>
                <a:gd name="T70" fmla="*/ 976 w 3202"/>
                <a:gd name="T71" fmla="*/ 1597 h 2503"/>
                <a:gd name="T72" fmla="*/ 1062 w 3202"/>
                <a:gd name="T73" fmla="*/ 1641 h 2503"/>
                <a:gd name="T74" fmla="*/ 1091 w 3202"/>
                <a:gd name="T75" fmla="*/ 1686 h 2503"/>
                <a:gd name="T76" fmla="*/ 1135 w 3202"/>
                <a:gd name="T77" fmla="*/ 1734 h 2503"/>
                <a:gd name="T78" fmla="*/ 1191 w 3202"/>
                <a:gd name="T79" fmla="*/ 1783 h 2503"/>
                <a:gd name="T80" fmla="*/ 1272 w 3202"/>
                <a:gd name="T81" fmla="*/ 1884 h 2503"/>
                <a:gd name="T82" fmla="*/ 1411 w 3202"/>
                <a:gd name="T83" fmla="*/ 1935 h 2503"/>
                <a:gd name="T84" fmla="*/ 1661 w 3202"/>
                <a:gd name="T85" fmla="*/ 2008 h 2503"/>
                <a:gd name="T86" fmla="*/ 1672 w 3202"/>
                <a:gd name="T87" fmla="*/ 2076 h 2503"/>
                <a:gd name="T88" fmla="*/ 1715 w 3202"/>
                <a:gd name="T89" fmla="*/ 2148 h 2503"/>
                <a:gd name="T90" fmla="*/ 1738 w 3202"/>
                <a:gd name="T91" fmla="*/ 2221 h 2503"/>
                <a:gd name="T92" fmla="*/ 1990 w 3202"/>
                <a:gd name="T93" fmla="*/ 2316 h 2503"/>
                <a:gd name="T94" fmla="*/ 2080 w 3202"/>
                <a:gd name="T95" fmla="*/ 2408 h 2503"/>
                <a:gd name="T96" fmla="*/ 2134 w 3202"/>
                <a:gd name="T97" fmla="*/ 2503 h 2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02" h="2503">
                  <a:moveTo>
                    <a:pt x="0" y="0"/>
                  </a:moveTo>
                  <a:lnTo>
                    <a:pt x="0" y="0"/>
                  </a:lnTo>
                  <a:lnTo>
                    <a:pt x="14" y="0"/>
                  </a:lnTo>
                  <a:lnTo>
                    <a:pt x="14" y="42"/>
                  </a:lnTo>
                  <a:lnTo>
                    <a:pt x="25" y="42"/>
                  </a:lnTo>
                  <a:lnTo>
                    <a:pt x="25" y="81"/>
                  </a:lnTo>
                  <a:lnTo>
                    <a:pt x="72" y="81"/>
                  </a:lnTo>
                  <a:lnTo>
                    <a:pt x="72" y="128"/>
                  </a:lnTo>
                  <a:lnTo>
                    <a:pt x="108" y="128"/>
                  </a:lnTo>
                  <a:lnTo>
                    <a:pt x="108" y="169"/>
                  </a:lnTo>
                  <a:lnTo>
                    <a:pt x="116" y="169"/>
                  </a:lnTo>
                  <a:lnTo>
                    <a:pt x="116" y="212"/>
                  </a:lnTo>
                  <a:lnTo>
                    <a:pt x="213" y="212"/>
                  </a:lnTo>
                  <a:lnTo>
                    <a:pt x="213" y="255"/>
                  </a:lnTo>
                  <a:lnTo>
                    <a:pt x="220" y="255"/>
                  </a:lnTo>
                  <a:lnTo>
                    <a:pt x="220" y="299"/>
                  </a:lnTo>
                  <a:lnTo>
                    <a:pt x="231" y="299"/>
                  </a:lnTo>
                  <a:lnTo>
                    <a:pt x="231" y="340"/>
                  </a:lnTo>
                  <a:lnTo>
                    <a:pt x="241" y="340"/>
                  </a:lnTo>
                  <a:lnTo>
                    <a:pt x="241" y="383"/>
                  </a:lnTo>
                  <a:lnTo>
                    <a:pt x="269" y="383"/>
                  </a:lnTo>
                  <a:lnTo>
                    <a:pt x="269" y="424"/>
                  </a:lnTo>
                  <a:lnTo>
                    <a:pt x="295" y="424"/>
                  </a:lnTo>
                  <a:lnTo>
                    <a:pt x="295" y="468"/>
                  </a:lnTo>
                  <a:lnTo>
                    <a:pt x="322" y="468"/>
                  </a:lnTo>
                  <a:lnTo>
                    <a:pt x="322" y="513"/>
                  </a:lnTo>
                  <a:lnTo>
                    <a:pt x="400" y="513"/>
                  </a:lnTo>
                  <a:lnTo>
                    <a:pt x="400" y="558"/>
                  </a:lnTo>
                  <a:lnTo>
                    <a:pt x="461" y="558"/>
                  </a:lnTo>
                  <a:lnTo>
                    <a:pt x="461" y="599"/>
                  </a:lnTo>
                  <a:lnTo>
                    <a:pt x="468" y="599"/>
                  </a:lnTo>
                  <a:lnTo>
                    <a:pt x="468" y="640"/>
                  </a:lnTo>
                  <a:lnTo>
                    <a:pt x="495" y="640"/>
                  </a:lnTo>
                  <a:lnTo>
                    <a:pt x="495" y="684"/>
                  </a:lnTo>
                  <a:lnTo>
                    <a:pt x="538" y="684"/>
                  </a:lnTo>
                  <a:lnTo>
                    <a:pt x="538" y="770"/>
                  </a:lnTo>
                  <a:lnTo>
                    <a:pt x="553" y="770"/>
                  </a:lnTo>
                  <a:lnTo>
                    <a:pt x="553" y="814"/>
                  </a:lnTo>
                  <a:lnTo>
                    <a:pt x="563" y="814"/>
                  </a:lnTo>
                  <a:lnTo>
                    <a:pt x="563" y="857"/>
                  </a:lnTo>
                  <a:lnTo>
                    <a:pt x="576" y="857"/>
                  </a:lnTo>
                  <a:lnTo>
                    <a:pt x="576" y="900"/>
                  </a:lnTo>
                  <a:lnTo>
                    <a:pt x="588" y="900"/>
                  </a:lnTo>
                  <a:lnTo>
                    <a:pt x="588" y="943"/>
                  </a:lnTo>
                  <a:lnTo>
                    <a:pt x="596" y="943"/>
                  </a:lnTo>
                  <a:lnTo>
                    <a:pt x="596" y="987"/>
                  </a:lnTo>
                  <a:lnTo>
                    <a:pt x="609" y="987"/>
                  </a:lnTo>
                  <a:lnTo>
                    <a:pt x="609" y="1027"/>
                  </a:lnTo>
                  <a:lnTo>
                    <a:pt x="622" y="1027"/>
                  </a:lnTo>
                  <a:lnTo>
                    <a:pt x="622" y="1112"/>
                  </a:lnTo>
                  <a:lnTo>
                    <a:pt x="672" y="1112"/>
                  </a:lnTo>
                  <a:lnTo>
                    <a:pt x="672" y="1155"/>
                  </a:lnTo>
                  <a:lnTo>
                    <a:pt x="800" y="1155"/>
                  </a:lnTo>
                  <a:lnTo>
                    <a:pt x="800" y="1201"/>
                  </a:lnTo>
                  <a:lnTo>
                    <a:pt x="807" y="1201"/>
                  </a:lnTo>
                  <a:lnTo>
                    <a:pt x="807" y="1251"/>
                  </a:lnTo>
                  <a:lnTo>
                    <a:pt x="819" y="1251"/>
                  </a:lnTo>
                  <a:lnTo>
                    <a:pt x="819" y="1289"/>
                  </a:lnTo>
                  <a:lnTo>
                    <a:pt x="831" y="1289"/>
                  </a:lnTo>
                  <a:lnTo>
                    <a:pt x="831" y="1337"/>
                  </a:lnTo>
                  <a:lnTo>
                    <a:pt x="858" y="1337"/>
                  </a:lnTo>
                  <a:lnTo>
                    <a:pt x="858" y="1377"/>
                  </a:lnTo>
                  <a:lnTo>
                    <a:pt x="897" y="1377"/>
                  </a:lnTo>
                  <a:lnTo>
                    <a:pt x="897" y="1422"/>
                  </a:lnTo>
                  <a:lnTo>
                    <a:pt x="915" y="1422"/>
                  </a:lnTo>
                  <a:lnTo>
                    <a:pt x="915" y="1464"/>
                  </a:lnTo>
                  <a:lnTo>
                    <a:pt x="944" y="1464"/>
                  </a:lnTo>
                  <a:lnTo>
                    <a:pt x="944" y="1512"/>
                  </a:lnTo>
                  <a:lnTo>
                    <a:pt x="971" y="1512"/>
                  </a:lnTo>
                  <a:lnTo>
                    <a:pt x="971" y="1558"/>
                  </a:lnTo>
                  <a:lnTo>
                    <a:pt x="976" y="1558"/>
                  </a:lnTo>
                  <a:lnTo>
                    <a:pt x="976" y="1597"/>
                  </a:lnTo>
                  <a:lnTo>
                    <a:pt x="1062" y="1597"/>
                  </a:lnTo>
                  <a:lnTo>
                    <a:pt x="1062" y="1641"/>
                  </a:lnTo>
                  <a:lnTo>
                    <a:pt x="1091" y="1641"/>
                  </a:lnTo>
                  <a:lnTo>
                    <a:pt x="1091" y="1686"/>
                  </a:lnTo>
                  <a:lnTo>
                    <a:pt x="1135" y="1686"/>
                  </a:lnTo>
                  <a:lnTo>
                    <a:pt x="1135" y="1734"/>
                  </a:lnTo>
                  <a:lnTo>
                    <a:pt x="1191" y="1734"/>
                  </a:lnTo>
                  <a:lnTo>
                    <a:pt x="1191" y="1783"/>
                  </a:lnTo>
                  <a:lnTo>
                    <a:pt x="1272" y="1783"/>
                  </a:lnTo>
                  <a:lnTo>
                    <a:pt x="1272" y="1884"/>
                  </a:lnTo>
                  <a:lnTo>
                    <a:pt x="1411" y="1884"/>
                  </a:lnTo>
                  <a:lnTo>
                    <a:pt x="1411" y="1935"/>
                  </a:lnTo>
                  <a:lnTo>
                    <a:pt x="1661" y="1935"/>
                  </a:lnTo>
                  <a:lnTo>
                    <a:pt x="1661" y="2008"/>
                  </a:lnTo>
                  <a:lnTo>
                    <a:pt x="1672" y="2008"/>
                  </a:lnTo>
                  <a:lnTo>
                    <a:pt x="1672" y="2076"/>
                  </a:lnTo>
                  <a:lnTo>
                    <a:pt x="1715" y="2076"/>
                  </a:lnTo>
                  <a:lnTo>
                    <a:pt x="1715" y="2148"/>
                  </a:lnTo>
                  <a:lnTo>
                    <a:pt x="1738" y="2148"/>
                  </a:lnTo>
                  <a:lnTo>
                    <a:pt x="1738" y="2221"/>
                  </a:lnTo>
                  <a:lnTo>
                    <a:pt x="1990" y="2221"/>
                  </a:lnTo>
                  <a:lnTo>
                    <a:pt x="1990" y="2316"/>
                  </a:lnTo>
                  <a:lnTo>
                    <a:pt x="2080" y="2316"/>
                  </a:lnTo>
                  <a:lnTo>
                    <a:pt x="2080" y="2408"/>
                  </a:lnTo>
                  <a:lnTo>
                    <a:pt x="2134" y="2408"/>
                  </a:lnTo>
                  <a:lnTo>
                    <a:pt x="2134" y="2503"/>
                  </a:lnTo>
                  <a:lnTo>
                    <a:pt x="3202" y="2503"/>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1134" name="Group 44">
            <a:extLst>
              <a:ext uri="{FF2B5EF4-FFF2-40B4-BE49-F238E27FC236}">
                <a16:creationId xmlns:a16="http://schemas.microsoft.com/office/drawing/2014/main" id="{E72F516D-32A2-C368-5D87-FC91E3F64DB6}"/>
              </a:ext>
            </a:extLst>
          </p:cNvPr>
          <p:cNvGrpSpPr>
            <a:grpSpLocks noChangeAspect="1"/>
          </p:cNvGrpSpPr>
          <p:nvPr/>
        </p:nvGrpSpPr>
        <p:grpSpPr bwMode="auto">
          <a:xfrm>
            <a:off x="8577115" y="2036922"/>
            <a:ext cx="2792010" cy="2705006"/>
            <a:chOff x="5405" y="1229"/>
            <a:chExt cx="1765" cy="1710"/>
          </a:xfrm>
        </p:grpSpPr>
        <p:sp>
          <p:nvSpPr>
            <p:cNvPr id="1135" name="Freeform 45">
              <a:extLst>
                <a:ext uri="{FF2B5EF4-FFF2-40B4-BE49-F238E27FC236}">
                  <a16:creationId xmlns:a16="http://schemas.microsoft.com/office/drawing/2014/main" id="{DA4D081A-91C7-D931-4378-73E89606EDD7}"/>
                </a:ext>
              </a:extLst>
            </p:cNvPr>
            <p:cNvSpPr>
              <a:spLocks/>
            </p:cNvSpPr>
            <p:nvPr/>
          </p:nvSpPr>
          <p:spPr bwMode="auto">
            <a:xfrm>
              <a:off x="5423" y="1247"/>
              <a:ext cx="1747" cy="1692"/>
            </a:xfrm>
            <a:custGeom>
              <a:avLst/>
              <a:gdLst>
                <a:gd name="T0" fmla="*/ 0 w 2895"/>
                <a:gd name="T1" fmla="*/ 0 h 2811"/>
                <a:gd name="T2" fmla="*/ 0 w 2895"/>
                <a:gd name="T3" fmla="*/ 0 h 2811"/>
                <a:gd name="T4" fmla="*/ 187 w 2895"/>
                <a:gd name="T5" fmla="*/ 0 h 2811"/>
                <a:gd name="T6" fmla="*/ 187 w 2895"/>
                <a:gd name="T7" fmla="*/ 110 h 2811"/>
                <a:gd name="T8" fmla="*/ 204 w 2895"/>
                <a:gd name="T9" fmla="*/ 110 h 2811"/>
                <a:gd name="T10" fmla="*/ 204 w 2895"/>
                <a:gd name="T11" fmla="*/ 220 h 2811"/>
                <a:gd name="T12" fmla="*/ 350 w 2895"/>
                <a:gd name="T13" fmla="*/ 220 h 2811"/>
                <a:gd name="T14" fmla="*/ 350 w 2895"/>
                <a:gd name="T15" fmla="*/ 340 h 2811"/>
                <a:gd name="T16" fmla="*/ 457 w 2895"/>
                <a:gd name="T17" fmla="*/ 340 h 2811"/>
                <a:gd name="T18" fmla="*/ 457 w 2895"/>
                <a:gd name="T19" fmla="*/ 447 h 2811"/>
                <a:gd name="T20" fmla="*/ 514 w 2895"/>
                <a:gd name="T21" fmla="*/ 447 h 2811"/>
                <a:gd name="T22" fmla="*/ 514 w 2895"/>
                <a:gd name="T23" fmla="*/ 566 h 2811"/>
                <a:gd name="T24" fmla="*/ 640 w 2895"/>
                <a:gd name="T25" fmla="*/ 566 h 2811"/>
                <a:gd name="T26" fmla="*/ 640 w 2895"/>
                <a:gd name="T27" fmla="*/ 675 h 2811"/>
                <a:gd name="T28" fmla="*/ 667 w 2895"/>
                <a:gd name="T29" fmla="*/ 675 h 2811"/>
                <a:gd name="T30" fmla="*/ 667 w 2895"/>
                <a:gd name="T31" fmla="*/ 788 h 2811"/>
                <a:gd name="T32" fmla="*/ 764 w 2895"/>
                <a:gd name="T33" fmla="*/ 788 h 2811"/>
                <a:gd name="T34" fmla="*/ 764 w 2895"/>
                <a:gd name="T35" fmla="*/ 901 h 2811"/>
                <a:gd name="T36" fmla="*/ 814 w 2895"/>
                <a:gd name="T37" fmla="*/ 901 h 2811"/>
                <a:gd name="T38" fmla="*/ 814 w 2895"/>
                <a:gd name="T39" fmla="*/ 1014 h 2811"/>
                <a:gd name="T40" fmla="*/ 967 w 2895"/>
                <a:gd name="T41" fmla="*/ 1014 h 2811"/>
                <a:gd name="T42" fmla="*/ 967 w 2895"/>
                <a:gd name="T43" fmla="*/ 1123 h 2811"/>
                <a:gd name="T44" fmla="*/ 1050 w 2895"/>
                <a:gd name="T45" fmla="*/ 1123 h 2811"/>
                <a:gd name="T46" fmla="*/ 1050 w 2895"/>
                <a:gd name="T47" fmla="*/ 1246 h 2811"/>
                <a:gd name="T48" fmla="*/ 1220 w 2895"/>
                <a:gd name="T49" fmla="*/ 1246 h 2811"/>
                <a:gd name="T50" fmla="*/ 1220 w 2895"/>
                <a:gd name="T51" fmla="*/ 1374 h 2811"/>
                <a:gd name="T52" fmla="*/ 1329 w 2895"/>
                <a:gd name="T53" fmla="*/ 1374 h 2811"/>
                <a:gd name="T54" fmla="*/ 1329 w 2895"/>
                <a:gd name="T55" fmla="*/ 1514 h 2811"/>
                <a:gd name="T56" fmla="*/ 1343 w 2895"/>
                <a:gd name="T57" fmla="*/ 1514 h 2811"/>
                <a:gd name="T58" fmla="*/ 1343 w 2895"/>
                <a:gd name="T59" fmla="*/ 1636 h 2811"/>
                <a:gd name="T60" fmla="*/ 1530 w 2895"/>
                <a:gd name="T61" fmla="*/ 1636 h 2811"/>
                <a:gd name="T62" fmla="*/ 1530 w 2895"/>
                <a:gd name="T63" fmla="*/ 1768 h 2811"/>
                <a:gd name="T64" fmla="*/ 2072 w 2895"/>
                <a:gd name="T65" fmla="*/ 1768 h 2811"/>
                <a:gd name="T66" fmla="*/ 2072 w 2895"/>
                <a:gd name="T67" fmla="*/ 2028 h 2811"/>
                <a:gd name="T68" fmla="*/ 2105 w 2895"/>
                <a:gd name="T69" fmla="*/ 2028 h 2811"/>
                <a:gd name="T70" fmla="*/ 2105 w 2895"/>
                <a:gd name="T71" fmla="*/ 2290 h 2811"/>
                <a:gd name="T72" fmla="*/ 2895 w 2895"/>
                <a:gd name="T73" fmla="*/ 2290 h 2811"/>
                <a:gd name="T74" fmla="*/ 2895 w 2895"/>
                <a:gd name="T75" fmla="*/ 2811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5" h="2811">
                  <a:moveTo>
                    <a:pt x="0" y="0"/>
                  </a:moveTo>
                  <a:lnTo>
                    <a:pt x="0" y="0"/>
                  </a:lnTo>
                  <a:lnTo>
                    <a:pt x="187" y="0"/>
                  </a:lnTo>
                  <a:lnTo>
                    <a:pt x="187" y="110"/>
                  </a:lnTo>
                  <a:lnTo>
                    <a:pt x="204" y="110"/>
                  </a:lnTo>
                  <a:lnTo>
                    <a:pt x="204" y="220"/>
                  </a:lnTo>
                  <a:lnTo>
                    <a:pt x="350" y="220"/>
                  </a:lnTo>
                  <a:lnTo>
                    <a:pt x="350" y="340"/>
                  </a:lnTo>
                  <a:lnTo>
                    <a:pt x="457" y="340"/>
                  </a:lnTo>
                  <a:lnTo>
                    <a:pt x="457" y="447"/>
                  </a:lnTo>
                  <a:lnTo>
                    <a:pt x="514" y="447"/>
                  </a:lnTo>
                  <a:lnTo>
                    <a:pt x="514" y="566"/>
                  </a:lnTo>
                  <a:lnTo>
                    <a:pt x="640" y="566"/>
                  </a:lnTo>
                  <a:lnTo>
                    <a:pt x="640" y="675"/>
                  </a:lnTo>
                  <a:lnTo>
                    <a:pt x="667" y="675"/>
                  </a:lnTo>
                  <a:lnTo>
                    <a:pt x="667" y="788"/>
                  </a:lnTo>
                  <a:lnTo>
                    <a:pt x="764" y="788"/>
                  </a:lnTo>
                  <a:lnTo>
                    <a:pt x="764" y="901"/>
                  </a:lnTo>
                  <a:lnTo>
                    <a:pt x="814" y="901"/>
                  </a:lnTo>
                  <a:lnTo>
                    <a:pt x="814" y="1014"/>
                  </a:lnTo>
                  <a:lnTo>
                    <a:pt x="967" y="1014"/>
                  </a:lnTo>
                  <a:lnTo>
                    <a:pt x="967" y="1123"/>
                  </a:lnTo>
                  <a:lnTo>
                    <a:pt x="1050" y="1123"/>
                  </a:lnTo>
                  <a:lnTo>
                    <a:pt x="1050" y="1246"/>
                  </a:lnTo>
                  <a:lnTo>
                    <a:pt x="1220" y="1246"/>
                  </a:lnTo>
                  <a:lnTo>
                    <a:pt x="1220" y="1374"/>
                  </a:lnTo>
                  <a:lnTo>
                    <a:pt x="1329" y="1374"/>
                  </a:lnTo>
                  <a:lnTo>
                    <a:pt x="1329" y="1514"/>
                  </a:lnTo>
                  <a:lnTo>
                    <a:pt x="1343" y="1514"/>
                  </a:lnTo>
                  <a:lnTo>
                    <a:pt x="1343" y="1636"/>
                  </a:lnTo>
                  <a:lnTo>
                    <a:pt x="1530" y="1636"/>
                  </a:lnTo>
                  <a:lnTo>
                    <a:pt x="1530" y="1768"/>
                  </a:lnTo>
                  <a:lnTo>
                    <a:pt x="2072" y="1768"/>
                  </a:lnTo>
                  <a:lnTo>
                    <a:pt x="2072" y="2028"/>
                  </a:lnTo>
                  <a:lnTo>
                    <a:pt x="2105" y="2028"/>
                  </a:lnTo>
                  <a:lnTo>
                    <a:pt x="2105" y="2290"/>
                  </a:lnTo>
                  <a:lnTo>
                    <a:pt x="2895" y="2290"/>
                  </a:lnTo>
                  <a:lnTo>
                    <a:pt x="2895" y="281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36" name="Freeform 46">
              <a:extLst>
                <a:ext uri="{FF2B5EF4-FFF2-40B4-BE49-F238E27FC236}">
                  <a16:creationId xmlns:a16="http://schemas.microsoft.com/office/drawing/2014/main" id="{5D1C335F-A0DB-7F1B-4601-4C890CDBD02A}"/>
                </a:ext>
              </a:extLst>
            </p:cNvPr>
            <p:cNvSpPr>
              <a:spLocks/>
            </p:cNvSpPr>
            <p:nvPr/>
          </p:nvSpPr>
          <p:spPr bwMode="auto">
            <a:xfrm>
              <a:off x="6959" y="260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37" name="Freeform 47">
              <a:extLst>
                <a:ext uri="{FF2B5EF4-FFF2-40B4-BE49-F238E27FC236}">
                  <a16:creationId xmlns:a16="http://schemas.microsoft.com/office/drawing/2014/main" id="{FF1FC404-C486-1ABB-C97A-192DED271072}"/>
                </a:ext>
              </a:extLst>
            </p:cNvPr>
            <p:cNvSpPr>
              <a:spLocks/>
            </p:cNvSpPr>
            <p:nvPr/>
          </p:nvSpPr>
          <p:spPr bwMode="auto">
            <a:xfrm>
              <a:off x="6940" y="262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38" name="Freeform 48">
              <a:extLst>
                <a:ext uri="{FF2B5EF4-FFF2-40B4-BE49-F238E27FC236}">
                  <a16:creationId xmlns:a16="http://schemas.microsoft.com/office/drawing/2014/main" id="{4239FD9C-343C-3265-BE04-DC7FFAE8F9FF}"/>
                </a:ext>
              </a:extLst>
            </p:cNvPr>
            <p:cNvSpPr>
              <a:spLocks/>
            </p:cNvSpPr>
            <p:nvPr/>
          </p:nvSpPr>
          <p:spPr bwMode="auto">
            <a:xfrm>
              <a:off x="6656" y="229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39" name="Freeform 49">
              <a:extLst>
                <a:ext uri="{FF2B5EF4-FFF2-40B4-BE49-F238E27FC236}">
                  <a16:creationId xmlns:a16="http://schemas.microsoft.com/office/drawing/2014/main" id="{5CAF7A82-F894-0EDD-BFB2-836503877039}"/>
                </a:ext>
              </a:extLst>
            </p:cNvPr>
            <p:cNvSpPr>
              <a:spLocks/>
            </p:cNvSpPr>
            <p:nvPr/>
          </p:nvSpPr>
          <p:spPr bwMode="auto">
            <a:xfrm>
              <a:off x="6638" y="2312"/>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0" name="Freeform 50">
              <a:extLst>
                <a:ext uri="{FF2B5EF4-FFF2-40B4-BE49-F238E27FC236}">
                  <a16:creationId xmlns:a16="http://schemas.microsoft.com/office/drawing/2014/main" id="{950D1092-A04F-7AF6-277F-F8A5010F0A11}"/>
                </a:ext>
              </a:extLst>
            </p:cNvPr>
            <p:cNvSpPr>
              <a:spLocks/>
            </p:cNvSpPr>
            <p:nvPr/>
          </p:nvSpPr>
          <p:spPr bwMode="auto">
            <a:xfrm>
              <a:off x="6414" y="229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1" name="Freeform 51">
              <a:extLst>
                <a:ext uri="{FF2B5EF4-FFF2-40B4-BE49-F238E27FC236}">
                  <a16:creationId xmlns:a16="http://schemas.microsoft.com/office/drawing/2014/main" id="{E2899D14-1462-B656-1F3D-C9D6E0833A62}"/>
                </a:ext>
              </a:extLst>
            </p:cNvPr>
            <p:cNvSpPr>
              <a:spLocks/>
            </p:cNvSpPr>
            <p:nvPr/>
          </p:nvSpPr>
          <p:spPr bwMode="auto">
            <a:xfrm>
              <a:off x="6395" y="231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2" name="Freeform 52">
              <a:extLst>
                <a:ext uri="{FF2B5EF4-FFF2-40B4-BE49-F238E27FC236}">
                  <a16:creationId xmlns:a16="http://schemas.microsoft.com/office/drawing/2014/main" id="{CFE5E2B5-8F9A-0C23-0982-43BC39046533}"/>
                </a:ext>
              </a:extLst>
            </p:cNvPr>
            <p:cNvSpPr>
              <a:spLocks/>
            </p:cNvSpPr>
            <p:nvPr/>
          </p:nvSpPr>
          <p:spPr bwMode="auto">
            <a:xfrm>
              <a:off x="6402" y="229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3" name="Freeform 53">
              <a:extLst>
                <a:ext uri="{FF2B5EF4-FFF2-40B4-BE49-F238E27FC236}">
                  <a16:creationId xmlns:a16="http://schemas.microsoft.com/office/drawing/2014/main" id="{1E626F1A-DA13-7807-CC47-CC9449D85FC2}"/>
                </a:ext>
              </a:extLst>
            </p:cNvPr>
            <p:cNvSpPr>
              <a:spLocks/>
            </p:cNvSpPr>
            <p:nvPr/>
          </p:nvSpPr>
          <p:spPr bwMode="auto">
            <a:xfrm>
              <a:off x="6384" y="2312"/>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4" name="Freeform 54">
              <a:extLst>
                <a:ext uri="{FF2B5EF4-FFF2-40B4-BE49-F238E27FC236}">
                  <a16:creationId xmlns:a16="http://schemas.microsoft.com/office/drawing/2014/main" id="{1DB22919-A369-CB29-E845-6809A141D9F4}"/>
                </a:ext>
              </a:extLst>
            </p:cNvPr>
            <p:cNvSpPr>
              <a:spLocks/>
            </p:cNvSpPr>
            <p:nvPr/>
          </p:nvSpPr>
          <p:spPr bwMode="auto">
            <a:xfrm>
              <a:off x="6373" y="2293"/>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5" name="Freeform 55">
              <a:extLst>
                <a:ext uri="{FF2B5EF4-FFF2-40B4-BE49-F238E27FC236}">
                  <a16:creationId xmlns:a16="http://schemas.microsoft.com/office/drawing/2014/main" id="{0CFB7438-A002-5B67-BB5A-07F507AA41A2}"/>
                </a:ext>
              </a:extLst>
            </p:cNvPr>
            <p:cNvSpPr>
              <a:spLocks/>
            </p:cNvSpPr>
            <p:nvPr/>
          </p:nvSpPr>
          <p:spPr bwMode="auto">
            <a:xfrm>
              <a:off x="6355" y="2312"/>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6" name="Freeform 56">
              <a:extLst>
                <a:ext uri="{FF2B5EF4-FFF2-40B4-BE49-F238E27FC236}">
                  <a16:creationId xmlns:a16="http://schemas.microsoft.com/office/drawing/2014/main" id="{39805CD6-5440-E030-0CC1-173E5B952832}"/>
                </a:ext>
              </a:extLst>
            </p:cNvPr>
            <p:cNvSpPr>
              <a:spLocks/>
            </p:cNvSpPr>
            <p:nvPr/>
          </p:nvSpPr>
          <p:spPr bwMode="auto">
            <a:xfrm>
              <a:off x="6128" y="197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7" name="Freeform 57">
              <a:extLst>
                <a:ext uri="{FF2B5EF4-FFF2-40B4-BE49-F238E27FC236}">
                  <a16:creationId xmlns:a16="http://schemas.microsoft.com/office/drawing/2014/main" id="{06F4DE6D-3136-AC56-A539-5300D7DF0D39}"/>
                </a:ext>
              </a:extLst>
            </p:cNvPr>
            <p:cNvSpPr>
              <a:spLocks/>
            </p:cNvSpPr>
            <p:nvPr/>
          </p:nvSpPr>
          <p:spPr bwMode="auto">
            <a:xfrm>
              <a:off x="6110" y="199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8" name="Freeform 58">
              <a:extLst>
                <a:ext uri="{FF2B5EF4-FFF2-40B4-BE49-F238E27FC236}">
                  <a16:creationId xmlns:a16="http://schemas.microsoft.com/office/drawing/2014/main" id="{99CE94D8-3E60-E4FA-3050-926EE9197206}"/>
                </a:ext>
              </a:extLst>
            </p:cNvPr>
            <p:cNvSpPr>
              <a:spLocks/>
            </p:cNvSpPr>
            <p:nvPr/>
          </p:nvSpPr>
          <p:spPr bwMode="auto">
            <a:xfrm>
              <a:off x="6042" y="1905"/>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49" name="Freeform 59">
              <a:extLst>
                <a:ext uri="{FF2B5EF4-FFF2-40B4-BE49-F238E27FC236}">
                  <a16:creationId xmlns:a16="http://schemas.microsoft.com/office/drawing/2014/main" id="{844C1F63-BAE5-DBF7-91CC-793D791CFCEB}"/>
                </a:ext>
              </a:extLst>
            </p:cNvPr>
            <p:cNvSpPr>
              <a:spLocks/>
            </p:cNvSpPr>
            <p:nvPr/>
          </p:nvSpPr>
          <p:spPr bwMode="auto">
            <a:xfrm>
              <a:off x="6024" y="192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50" name="Freeform 60">
              <a:extLst>
                <a:ext uri="{FF2B5EF4-FFF2-40B4-BE49-F238E27FC236}">
                  <a16:creationId xmlns:a16="http://schemas.microsoft.com/office/drawing/2014/main" id="{C1214927-5D8E-4E4B-2AA3-9EBEC5CB092B}"/>
                </a:ext>
              </a:extLst>
            </p:cNvPr>
            <p:cNvSpPr>
              <a:spLocks/>
            </p:cNvSpPr>
            <p:nvPr/>
          </p:nvSpPr>
          <p:spPr bwMode="auto">
            <a:xfrm>
              <a:off x="5423" y="1229"/>
              <a:ext cx="0" cy="37"/>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51" name="Freeform 61">
              <a:extLst>
                <a:ext uri="{FF2B5EF4-FFF2-40B4-BE49-F238E27FC236}">
                  <a16:creationId xmlns:a16="http://schemas.microsoft.com/office/drawing/2014/main" id="{4E9B87A7-94E7-9121-466E-F880BC7F882E}"/>
                </a:ext>
              </a:extLst>
            </p:cNvPr>
            <p:cNvSpPr>
              <a:spLocks/>
            </p:cNvSpPr>
            <p:nvPr/>
          </p:nvSpPr>
          <p:spPr bwMode="auto">
            <a:xfrm>
              <a:off x="5405" y="124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1152" name="Group 64">
            <a:extLst>
              <a:ext uri="{FF2B5EF4-FFF2-40B4-BE49-F238E27FC236}">
                <a16:creationId xmlns:a16="http://schemas.microsoft.com/office/drawing/2014/main" id="{3CE24F3F-19A5-F0E9-9F16-803D2E7C17AC}"/>
              </a:ext>
            </a:extLst>
          </p:cNvPr>
          <p:cNvGrpSpPr>
            <a:grpSpLocks noChangeAspect="1"/>
          </p:cNvGrpSpPr>
          <p:nvPr/>
        </p:nvGrpSpPr>
        <p:grpSpPr bwMode="auto">
          <a:xfrm>
            <a:off x="8610600" y="2037521"/>
            <a:ext cx="2758528" cy="2186984"/>
            <a:chOff x="5424" y="1221"/>
            <a:chExt cx="1752" cy="1389"/>
          </a:xfrm>
        </p:grpSpPr>
        <p:sp>
          <p:nvSpPr>
            <p:cNvPr id="1153" name="Freeform 65">
              <a:extLst>
                <a:ext uri="{FF2B5EF4-FFF2-40B4-BE49-F238E27FC236}">
                  <a16:creationId xmlns:a16="http://schemas.microsoft.com/office/drawing/2014/main" id="{628EE5CA-01F8-70AB-C876-9D104F6C844D}"/>
                </a:ext>
              </a:extLst>
            </p:cNvPr>
            <p:cNvSpPr>
              <a:spLocks/>
            </p:cNvSpPr>
            <p:nvPr/>
          </p:nvSpPr>
          <p:spPr bwMode="auto">
            <a:xfrm>
              <a:off x="7157" y="257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54" name="Freeform 66">
              <a:extLst>
                <a:ext uri="{FF2B5EF4-FFF2-40B4-BE49-F238E27FC236}">
                  <a16:creationId xmlns:a16="http://schemas.microsoft.com/office/drawing/2014/main" id="{11DF685D-C4F7-CACE-09E8-15A35C5260B2}"/>
                </a:ext>
              </a:extLst>
            </p:cNvPr>
            <p:cNvSpPr>
              <a:spLocks/>
            </p:cNvSpPr>
            <p:nvPr/>
          </p:nvSpPr>
          <p:spPr bwMode="auto">
            <a:xfrm>
              <a:off x="7139" y="259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55" name="Freeform 67">
              <a:extLst>
                <a:ext uri="{FF2B5EF4-FFF2-40B4-BE49-F238E27FC236}">
                  <a16:creationId xmlns:a16="http://schemas.microsoft.com/office/drawing/2014/main" id="{69231A98-62EC-D43D-B166-368BEA01BFF0}"/>
                </a:ext>
              </a:extLst>
            </p:cNvPr>
            <p:cNvSpPr>
              <a:spLocks/>
            </p:cNvSpPr>
            <p:nvPr/>
          </p:nvSpPr>
          <p:spPr bwMode="auto">
            <a:xfrm>
              <a:off x="7124" y="257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56" name="Freeform 68">
              <a:extLst>
                <a:ext uri="{FF2B5EF4-FFF2-40B4-BE49-F238E27FC236}">
                  <a16:creationId xmlns:a16="http://schemas.microsoft.com/office/drawing/2014/main" id="{3C0D3409-6025-479B-AE8A-0858A95A85E7}"/>
                </a:ext>
              </a:extLst>
            </p:cNvPr>
            <p:cNvSpPr>
              <a:spLocks/>
            </p:cNvSpPr>
            <p:nvPr/>
          </p:nvSpPr>
          <p:spPr bwMode="auto">
            <a:xfrm>
              <a:off x="7105" y="259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57" name="Freeform 69">
              <a:extLst>
                <a:ext uri="{FF2B5EF4-FFF2-40B4-BE49-F238E27FC236}">
                  <a16:creationId xmlns:a16="http://schemas.microsoft.com/office/drawing/2014/main" id="{F8E62B78-BA97-05EE-F3AD-4595F09CE650}"/>
                </a:ext>
              </a:extLst>
            </p:cNvPr>
            <p:cNvSpPr>
              <a:spLocks/>
            </p:cNvSpPr>
            <p:nvPr/>
          </p:nvSpPr>
          <p:spPr bwMode="auto">
            <a:xfrm>
              <a:off x="7066" y="257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58" name="Freeform 70">
              <a:extLst>
                <a:ext uri="{FF2B5EF4-FFF2-40B4-BE49-F238E27FC236}">
                  <a16:creationId xmlns:a16="http://schemas.microsoft.com/office/drawing/2014/main" id="{7CEF8C85-CE62-F89F-93A9-940BECBA3FA1}"/>
                </a:ext>
              </a:extLst>
            </p:cNvPr>
            <p:cNvSpPr>
              <a:spLocks/>
            </p:cNvSpPr>
            <p:nvPr/>
          </p:nvSpPr>
          <p:spPr bwMode="auto">
            <a:xfrm>
              <a:off x="7048" y="259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59" name="Freeform 71">
              <a:extLst>
                <a:ext uri="{FF2B5EF4-FFF2-40B4-BE49-F238E27FC236}">
                  <a16:creationId xmlns:a16="http://schemas.microsoft.com/office/drawing/2014/main" id="{F5CFF12A-9FD2-1203-134D-361169B4904E}"/>
                </a:ext>
              </a:extLst>
            </p:cNvPr>
            <p:cNvSpPr>
              <a:spLocks/>
            </p:cNvSpPr>
            <p:nvPr/>
          </p:nvSpPr>
          <p:spPr bwMode="auto">
            <a:xfrm>
              <a:off x="7033" y="2573"/>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0" name="Freeform 72">
              <a:extLst>
                <a:ext uri="{FF2B5EF4-FFF2-40B4-BE49-F238E27FC236}">
                  <a16:creationId xmlns:a16="http://schemas.microsoft.com/office/drawing/2014/main" id="{83466E56-8929-8AEA-51DF-E442F9E15EDD}"/>
                </a:ext>
              </a:extLst>
            </p:cNvPr>
            <p:cNvSpPr>
              <a:spLocks/>
            </p:cNvSpPr>
            <p:nvPr/>
          </p:nvSpPr>
          <p:spPr bwMode="auto">
            <a:xfrm>
              <a:off x="7015" y="2592"/>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1" name="Freeform 73">
              <a:extLst>
                <a:ext uri="{FF2B5EF4-FFF2-40B4-BE49-F238E27FC236}">
                  <a16:creationId xmlns:a16="http://schemas.microsoft.com/office/drawing/2014/main" id="{EF55687F-DBA8-B031-3B86-FE04D24BDA38}"/>
                </a:ext>
              </a:extLst>
            </p:cNvPr>
            <p:cNvSpPr>
              <a:spLocks/>
            </p:cNvSpPr>
            <p:nvPr/>
          </p:nvSpPr>
          <p:spPr bwMode="auto">
            <a:xfrm>
              <a:off x="6848" y="248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2" name="Freeform 74">
              <a:extLst>
                <a:ext uri="{FF2B5EF4-FFF2-40B4-BE49-F238E27FC236}">
                  <a16:creationId xmlns:a16="http://schemas.microsoft.com/office/drawing/2014/main" id="{B2505FA4-7408-41F1-B125-42CA9422E866}"/>
                </a:ext>
              </a:extLst>
            </p:cNvPr>
            <p:cNvSpPr>
              <a:spLocks/>
            </p:cNvSpPr>
            <p:nvPr/>
          </p:nvSpPr>
          <p:spPr bwMode="auto">
            <a:xfrm>
              <a:off x="6829" y="2508"/>
              <a:ext cx="38"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3" name="Freeform 75">
              <a:extLst>
                <a:ext uri="{FF2B5EF4-FFF2-40B4-BE49-F238E27FC236}">
                  <a16:creationId xmlns:a16="http://schemas.microsoft.com/office/drawing/2014/main" id="{D4EFF1FF-9646-FF43-D37E-976109A3D2A1}"/>
                </a:ext>
              </a:extLst>
            </p:cNvPr>
            <p:cNvSpPr>
              <a:spLocks/>
            </p:cNvSpPr>
            <p:nvPr/>
          </p:nvSpPr>
          <p:spPr bwMode="auto">
            <a:xfrm>
              <a:off x="6818" y="248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4" name="Freeform 76">
              <a:extLst>
                <a:ext uri="{FF2B5EF4-FFF2-40B4-BE49-F238E27FC236}">
                  <a16:creationId xmlns:a16="http://schemas.microsoft.com/office/drawing/2014/main" id="{C4F9AA11-D655-E4FE-36DF-67C31FF6C173}"/>
                </a:ext>
              </a:extLst>
            </p:cNvPr>
            <p:cNvSpPr>
              <a:spLocks/>
            </p:cNvSpPr>
            <p:nvPr/>
          </p:nvSpPr>
          <p:spPr bwMode="auto">
            <a:xfrm>
              <a:off x="6800" y="250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5" name="Freeform 77">
              <a:extLst>
                <a:ext uri="{FF2B5EF4-FFF2-40B4-BE49-F238E27FC236}">
                  <a16:creationId xmlns:a16="http://schemas.microsoft.com/office/drawing/2014/main" id="{F0623DB6-2255-831A-0DE3-F09120D51E12}"/>
                </a:ext>
              </a:extLst>
            </p:cNvPr>
            <p:cNvSpPr>
              <a:spLocks/>
            </p:cNvSpPr>
            <p:nvPr/>
          </p:nvSpPr>
          <p:spPr bwMode="auto">
            <a:xfrm>
              <a:off x="6582" y="236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6" name="Freeform 78">
              <a:extLst>
                <a:ext uri="{FF2B5EF4-FFF2-40B4-BE49-F238E27FC236}">
                  <a16:creationId xmlns:a16="http://schemas.microsoft.com/office/drawing/2014/main" id="{8F028365-34C0-7C35-A01B-D13DAD4759D6}"/>
                </a:ext>
              </a:extLst>
            </p:cNvPr>
            <p:cNvSpPr>
              <a:spLocks/>
            </p:cNvSpPr>
            <p:nvPr/>
          </p:nvSpPr>
          <p:spPr bwMode="auto">
            <a:xfrm>
              <a:off x="6564" y="238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7" name="Freeform 79">
              <a:extLst>
                <a:ext uri="{FF2B5EF4-FFF2-40B4-BE49-F238E27FC236}">
                  <a16:creationId xmlns:a16="http://schemas.microsoft.com/office/drawing/2014/main" id="{5EA9C9CB-FEA1-B447-8220-D7C32BA70899}"/>
                </a:ext>
              </a:extLst>
            </p:cNvPr>
            <p:cNvSpPr>
              <a:spLocks/>
            </p:cNvSpPr>
            <p:nvPr/>
          </p:nvSpPr>
          <p:spPr bwMode="auto">
            <a:xfrm>
              <a:off x="6557" y="2310"/>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8" name="Freeform 80">
              <a:extLst>
                <a:ext uri="{FF2B5EF4-FFF2-40B4-BE49-F238E27FC236}">
                  <a16:creationId xmlns:a16="http://schemas.microsoft.com/office/drawing/2014/main" id="{A2D5CCC0-735E-16AC-E0D0-F50967DF5C2D}"/>
                </a:ext>
              </a:extLst>
            </p:cNvPr>
            <p:cNvSpPr>
              <a:spLocks/>
            </p:cNvSpPr>
            <p:nvPr/>
          </p:nvSpPr>
          <p:spPr bwMode="auto">
            <a:xfrm>
              <a:off x="6539" y="2328"/>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69" name="Freeform 81">
              <a:extLst>
                <a:ext uri="{FF2B5EF4-FFF2-40B4-BE49-F238E27FC236}">
                  <a16:creationId xmlns:a16="http://schemas.microsoft.com/office/drawing/2014/main" id="{B4ADFBCC-DB7F-2F71-4F73-826FA87E475C}"/>
                </a:ext>
              </a:extLst>
            </p:cNvPr>
            <p:cNvSpPr>
              <a:spLocks/>
            </p:cNvSpPr>
            <p:nvPr/>
          </p:nvSpPr>
          <p:spPr bwMode="auto">
            <a:xfrm>
              <a:off x="6374" y="220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0" name="Freeform 82">
              <a:extLst>
                <a:ext uri="{FF2B5EF4-FFF2-40B4-BE49-F238E27FC236}">
                  <a16:creationId xmlns:a16="http://schemas.microsoft.com/office/drawing/2014/main" id="{8457B7FC-1E20-2114-21B5-ADEBAC9A1CF2}"/>
                </a:ext>
              </a:extLst>
            </p:cNvPr>
            <p:cNvSpPr>
              <a:spLocks/>
            </p:cNvSpPr>
            <p:nvPr/>
          </p:nvSpPr>
          <p:spPr bwMode="auto">
            <a:xfrm>
              <a:off x="6356" y="222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1" name="Freeform 83">
              <a:extLst>
                <a:ext uri="{FF2B5EF4-FFF2-40B4-BE49-F238E27FC236}">
                  <a16:creationId xmlns:a16="http://schemas.microsoft.com/office/drawing/2014/main" id="{C0E27D9F-8ACD-8E06-4B87-44AA5CC45A95}"/>
                </a:ext>
              </a:extLst>
            </p:cNvPr>
            <p:cNvSpPr>
              <a:spLocks/>
            </p:cNvSpPr>
            <p:nvPr/>
          </p:nvSpPr>
          <p:spPr bwMode="auto">
            <a:xfrm>
              <a:off x="6382" y="2207"/>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2" name="Freeform 84">
              <a:extLst>
                <a:ext uri="{FF2B5EF4-FFF2-40B4-BE49-F238E27FC236}">
                  <a16:creationId xmlns:a16="http://schemas.microsoft.com/office/drawing/2014/main" id="{5356CE0D-3B24-3AAE-B031-05E1BE4AB173}"/>
                </a:ext>
              </a:extLst>
            </p:cNvPr>
            <p:cNvSpPr>
              <a:spLocks/>
            </p:cNvSpPr>
            <p:nvPr/>
          </p:nvSpPr>
          <p:spPr bwMode="auto">
            <a:xfrm>
              <a:off x="6363" y="2226"/>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3" name="Freeform 85">
              <a:extLst>
                <a:ext uri="{FF2B5EF4-FFF2-40B4-BE49-F238E27FC236}">
                  <a16:creationId xmlns:a16="http://schemas.microsoft.com/office/drawing/2014/main" id="{4B66BFCD-A557-AC3A-9022-8EB42B76CD36}"/>
                </a:ext>
              </a:extLst>
            </p:cNvPr>
            <p:cNvSpPr>
              <a:spLocks/>
            </p:cNvSpPr>
            <p:nvPr/>
          </p:nvSpPr>
          <p:spPr bwMode="auto">
            <a:xfrm>
              <a:off x="6330" y="2166"/>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4" name="Freeform 86">
              <a:extLst>
                <a:ext uri="{FF2B5EF4-FFF2-40B4-BE49-F238E27FC236}">
                  <a16:creationId xmlns:a16="http://schemas.microsoft.com/office/drawing/2014/main" id="{D482BB8C-A3F3-08C2-A074-E1631C4454EF}"/>
                </a:ext>
              </a:extLst>
            </p:cNvPr>
            <p:cNvSpPr>
              <a:spLocks/>
            </p:cNvSpPr>
            <p:nvPr/>
          </p:nvSpPr>
          <p:spPr bwMode="auto">
            <a:xfrm>
              <a:off x="6312" y="2184"/>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5" name="Freeform 87">
              <a:extLst>
                <a:ext uri="{FF2B5EF4-FFF2-40B4-BE49-F238E27FC236}">
                  <a16:creationId xmlns:a16="http://schemas.microsoft.com/office/drawing/2014/main" id="{EE94C549-BF4B-8DC3-198D-612CD26E215C}"/>
                </a:ext>
              </a:extLst>
            </p:cNvPr>
            <p:cNvSpPr>
              <a:spLocks/>
            </p:cNvSpPr>
            <p:nvPr/>
          </p:nvSpPr>
          <p:spPr bwMode="auto">
            <a:xfrm>
              <a:off x="6263" y="204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6" name="Freeform 88">
              <a:extLst>
                <a:ext uri="{FF2B5EF4-FFF2-40B4-BE49-F238E27FC236}">
                  <a16:creationId xmlns:a16="http://schemas.microsoft.com/office/drawing/2014/main" id="{5EDA2686-6FC4-1CD3-324B-D9BFFE4597E6}"/>
                </a:ext>
              </a:extLst>
            </p:cNvPr>
            <p:cNvSpPr>
              <a:spLocks/>
            </p:cNvSpPr>
            <p:nvPr/>
          </p:nvSpPr>
          <p:spPr bwMode="auto">
            <a:xfrm>
              <a:off x="6245" y="205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7" name="Freeform 89">
              <a:extLst>
                <a:ext uri="{FF2B5EF4-FFF2-40B4-BE49-F238E27FC236}">
                  <a16:creationId xmlns:a16="http://schemas.microsoft.com/office/drawing/2014/main" id="{A3FB3FDD-52E1-0B2C-60FB-3B261739DA37}"/>
                </a:ext>
              </a:extLst>
            </p:cNvPr>
            <p:cNvSpPr>
              <a:spLocks/>
            </p:cNvSpPr>
            <p:nvPr/>
          </p:nvSpPr>
          <p:spPr bwMode="auto">
            <a:xfrm>
              <a:off x="6179" y="1957"/>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8" name="Freeform 90">
              <a:extLst>
                <a:ext uri="{FF2B5EF4-FFF2-40B4-BE49-F238E27FC236}">
                  <a16:creationId xmlns:a16="http://schemas.microsoft.com/office/drawing/2014/main" id="{EF922802-64E9-CEE5-DBD5-CA44452BAE3A}"/>
                </a:ext>
              </a:extLst>
            </p:cNvPr>
            <p:cNvSpPr>
              <a:spLocks/>
            </p:cNvSpPr>
            <p:nvPr/>
          </p:nvSpPr>
          <p:spPr bwMode="auto">
            <a:xfrm>
              <a:off x="6161" y="197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79" name="Freeform 91">
              <a:extLst>
                <a:ext uri="{FF2B5EF4-FFF2-40B4-BE49-F238E27FC236}">
                  <a16:creationId xmlns:a16="http://schemas.microsoft.com/office/drawing/2014/main" id="{D2FF7110-F131-7032-F0C5-34C82E196DD8}"/>
                </a:ext>
              </a:extLst>
            </p:cNvPr>
            <p:cNvSpPr>
              <a:spLocks/>
            </p:cNvSpPr>
            <p:nvPr/>
          </p:nvSpPr>
          <p:spPr bwMode="auto">
            <a:xfrm>
              <a:off x="5981" y="168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80" name="Freeform 92">
              <a:extLst>
                <a:ext uri="{FF2B5EF4-FFF2-40B4-BE49-F238E27FC236}">
                  <a16:creationId xmlns:a16="http://schemas.microsoft.com/office/drawing/2014/main" id="{E365F416-6195-36E6-55D6-50A45CB17BAE}"/>
                </a:ext>
              </a:extLst>
            </p:cNvPr>
            <p:cNvSpPr>
              <a:spLocks/>
            </p:cNvSpPr>
            <p:nvPr/>
          </p:nvSpPr>
          <p:spPr bwMode="auto">
            <a:xfrm>
              <a:off x="5963" y="170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81" name="Freeform 93">
              <a:extLst>
                <a:ext uri="{FF2B5EF4-FFF2-40B4-BE49-F238E27FC236}">
                  <a16:creationId xmlns:a16="http://schemas.microsoft.com/office/drawing/2014/main" id="{785A640A-C29F-C511-6CF8-77C0878A238B}"/>
                </a:ext>
              </a:extLst>
            </p:cNvPr>
            <p:cNvSpPr>
              <a:spLocks/>
            </p:cNvSpPr>
            <p:nvPr/>
          </p:nvSpPr>
          <p:spPr bwMode="auto">
            <a:xfrm>
              <a:off x="5501" y="1221"/>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82" name="Freeform 94">
              <a:extLst>
                <a:ext uri="{FF2B5EF4-FFF2-40B4-BE49-F238E27FC236}">
                  <a16:creationId xmlns:a16="http://schemas.microsoft.com/office/drawing/2014/main" id="{898E0C2E-9674-C61B-4DE4-35F987238981}"/>
                </a:ext>
              </a:extLst>
            </p:cNvPr>
            <p:cNvSpPr>
              <a:spLocks/>
            </p:cNvSpPr>
            <p:nvPr/>
          </p:nvSpPr>
          <p:spPr bwMode="auto">
            <a:xfrm>
              <a:off x="5482" y="123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83" name="Freeform 95">
              <a:extLst>
                <a:ext uri="{FF2B5EF4-FFF2-40B4-BE49-F238E27FC236}">
                  <a16:creationId xmlns:a16="http://schemas.microsoft.com/office/drawing/2014/main" id="{E4E96CFB-FF67-25A2-EE67-E335B329AD3B}"/>
                </a:ext>
              </a:extLst>
            </p:cNvPr>
            <p:cNvSpPr>
              <a:spLocks/>
            </p:cNvSpPr>
            <p:nvPr/>
          </p:nvSpPr>
          <p:spPr bwMode="auto">
            <a:xfrm>
              <a:off x="5999" y="1689"/>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84" name="Freeform 96">
              <a:extLst>
                <a:ext uri="{FF2B5EF4-FFF2-40B4-BE49-F238E27FC236}">
                  <a16:creationId xmlns:a16="http://schemas.microsoft.com/office/drawing/2014/main" id="{7E0299B5-9B67-127F-DC7E-6E6FD603D98F}"/>
                </a:ext>
              </a:extLst>
            </p:cNvPr>
            <p:cNvSpPr>
              <a:spLocks/>
            </p:cNvSpPr>
            <p:nvPr/>
          </p:nvSpPr>
          <p:spPr bwMode="auto">
            <a:xfrm>
              <a:off x="5981" y="1708"/>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85" name="Freeform 97">
              <a:extLst>
                <a:ext uri="{FF2B5EF4-FFF2-40B4-BE49-F238E27FC236}">
                  <a16:creationId xmlns:a16="http://schemas.microsoft.com/office/drawing/2014/main" id="{AF7CCD2B-9FD4-3458-F3A4-7B4FA452DF3A}"/>
                </a:ext>
              </a:extLst>
            </p:cNvPr>
            <p:cNvSpPr>
              <a:spLocks/>
            </p:cNvSpPr>
            <p:nvPr/>
          </p:nvSpPr>
          <p:spPr bwMode="auto">
            <a:xfrm>
              <a:off x="5424" y="1239"/>
              <a:ext cx="1733" cy="1353"/>
            </a:xfrm>
            <a:custGeom>
              <a:avLst/>
              <a:gdLst>
                <a:gd name="T0" fmla="*/ 0 w 2870"/>
                <a:gd name="T1" fmla="*/ 0 h 2241"/>
                <a:gd name="T2" fmla="*/ 0 w 2870"/>
                <a:gd name="T3" fmla="*/ 0 h 2241"/>
                <a:gd name="T4" fmla="*/ 149 w 2870"/>
                <a:gd name="T5" fmla="*/ 0 h 2241"/>
                <a:gd name="T6" fmla="*/ 149 w 2870"/>
                <a:gd name="T7" fmla="*/ 57 h 2241"/>
                <a:gd name="T8" fmla="*/ 217 w 2870"/>
                <a:gd name="T9" fmla="*/ 57 h 2241"/>
                <a:gd name="T10" fmla="*/ 217 w 2870"/>
                <a:gd name="T11" fmla="*/ 122 h 2241"/>
                <a:gd name="T12" fmla="*/ 302 w 2870"/>
                <a:gd name="T13" fmla="*/ 122 h 2241"/>
                <a:gd name="T14" fmla="*/ 302 w 2870"/>
                <a:gd name="T15" fmla="*/ 178 h 2241"/>
                <a:gd name="T16" fmla="*/ 320 w 2870"/>
                <a:gd name="T17" fmla="*/ 178 h 2241"/>
                <a:gd name="T18" fmla="*/ 320 w 2870"/>
                <a:gd name="T19" fmla="*/ 242 h 2241"/>
                <a:gd name="T20" fmla="*/ 391 w 2870"/>
                <a:gd name="T21" fmla="*/ 242 h 2241"/>
                <a:gd name="T22" fmla="*/ 391 w 2870"/>
                <a:gd name="T23" fmla="*/ 301 h 2241"/>
                <a:gd name="T24" fmla="*/ 438 w 2870"/>
                <a:gd name="T25" fmla="*/ 301 h 2241"/>
                <a:gd name="T26" fmla="*/ 438 w 2870"/>
                <a:gd name="T27" fmla="*/ 422 h 2241"/>
                <a:gd name="T28" fmla="*/ 560 w 2870"/>
                <a:gd name="T29" fmla="*/ 422 h 2241"/>
                <a:gd name="T30" fmla="*/ 560 w 2870"/>
                <a:gd name="T31" fmla="*/ 482 h 2241"/>
                <a:gd name="T32" fmla="*/ 622 w 2870"/>
                <a:gd name="T33" fmla="*/ 482 h 2241"/>
                <a:gd name="T34" fmla="*/ 622 w 2870"/>
                <a:gd name="T35" fmla="*/ 537 h 2241"/>
                <a:gd name="T36" fmla="*/ 704 w 2870"/>
                <a:gd name="T37" fmla="*/ 537 h 2241"/>
                <a:gd name="T38" fmla="*/ 704 w 2870"/>
                <a:gd name="T39" fmla="*/ 598 h 2241"/>
                <a:gd name="T40" fmla="*/ 758 w 2870"/>
                <a:gd name="T41" fmla="*/ 598 h 2241"/>
                <a:gd name="T42" fmla="*/ 758 w 2870"/>
                <a:gd name="T43" fmla="*/ 656 h 2241"/>
                <a:gd name="T44" fmla="*/ 764 w 2870"/>
                <a:gd name="T45" fmla="*/ 656 h 2241"/>
                <a:gd name="T46" fmla="*/ 764 w 2870"/>
                <a:gd name="T47" fmla="*/ 717 h 2241"/>
                <a:gd name="T48" fmla="*/ 833 w 2870"/>
                <a:gd name="T49" fmla="*/ 717 h 2241"/>
                <a:gd name="T50" fmla="*/ 833 w 2870"/>
                <a:gd name="T51" fmla="*/ 776 h 2241"/>
                <a:gd name="T52" fmla="*/ 977 w 2870"/>
                <a:gd name="T53" fmla="*/ 776 h 2241"/>
                <a:gd name="T54" fmla="*/ 977 w 2870"/>
                <a:gd name="T55" fmla="*/ 844 h 2241"/>
                <a:gd name="T56" fmla="*/ 990 w 2870"/>
                <a:gd name="T57" fmla="*/ 844 h 2241"/>
                <a:gd name="T58" fmla="*/ 990 w 2870"/>
                <a:gd name="T59" fmla="*/ 912 h 2241"/>
                <a:gd name="T60" fmla="*/ 995 w 2870"/>
                <a:gd name="T61" fmla="*/ 912 h 2241"/>
                <a:gd name="T62" fmla="*/ 995 w 2870"/>
                <a:gd name="T63" fmla="*/ 965 h 2241"/>
                <a:gd name="T64" fmla="*/ 1029 w 2870"/>
                <a:gd name="T65" fmla="*/ 965 h 2241"/>
                <a:gd name="T66" fmla="*/ 1029 w 2870"/>
                <a:gd name="T67" fmla="*/ 1034 h 2241"/>
                <a:gd name="T68" fmla="*/ 1039 w 2870"/>
                <a:gd name="T69" fmla="*/ 1034 h 2241"/>
                <a:gd name="T70" fmla="*/ 1039 w 2870"/>
                <a:gd name="T71" fmla="*/ 1096 h 2241"/>
                <a:gd name="T72" fmla="*/ 1204 w 2870"/>
                <a:gd name="T73" fmla="*/ 1096 h 2241"/>
                <a:gd name="T74" fmla="*/ 1204 w 2870"/>
                <a:gd name="T75" fmla="*/ 1158 h 2241"/>
                <a:gd name="T76" fmla="*/ 1231 w 2870"/>
                <a:gd name="T77" fmla="*/ 1158 h 2241"/>
                <a:gd name="T78" fmla="*/ 1231 w 2870"/>
                <a:gd name="T79" fmla="*/ 1220 h 2241"/>
                <a:gd name="T80" fmla="*/ 1258 w 2870"/>
                <a:gd name="T81" fmla="*/ 1220 h 2241"/>
                <a:gd name="T82" fmla="*/ 1258 w 2870"/>
                <a:gd name="T83" fmla="*/ 1290 h 2241"/>
                <a:gd name="T84" fmla="*/ 1275 w 2870"/>
                <a:gd name="T85" fmla="*/ 1290 h 2241"/>
                <a:gd name="T86" fmla="*/ 1275 w 2870"/>
                <a:gd name="T87" fmla="*/ 1357 h 2241"/>
                <a:gd name="T88" fmla="*/ 1466 w 2870"/>
                <a:gd name="T89" fmla="*/ 1357 h 2241"/>
                <a:gd name="T90" fmla="*/ 1466 w 2870"/>
                <a:gd name="T91" fmla="*/ 1495 h 2241"/>
                <a:gd name="T92" fmla="*/ 1502 w 2870"/>
                <a:gd name="T93" fmla="*/ 1495 h 2241"/>
                <a:gd name="T94" fmla="*/ 1502 w 2870"/>
                <a:gd name="T95" fmla="*/ 1565 h 2241"/>
                <a:gd name="T96" fmla="*/ 1532 w 2870"/>
                <a:gd name="T97" fmla="*/ 1565 h 2241"/>
                <a:gd name="T98" fmla="*/ 1532 w 2870"/>
                <a:gd name="T99" fmla="*/ 1635 h 2241"/>
                <a:gd name="T100" fmla="*/ 1604 w 2870"/>
                <a:gd name="T101" fmla="*/ 1635 h 2241"/>
                <a:gd name="T102" fmla="*/ 1604 w 2870"/>
                <a:gd name="T103" fmla="*/ 1722 h 2241"/>
                <a:gd name="T104" fmla="*/ 1783 w 2870"/>
                <a:gd name="T105" fmla="*/ 1722 h 2241"/>
                <a:gd name="T106" fmla="*/ 1783 w 2870"/>
                <a:gd name="T107" fmla="*/ 1805 h 2241"/>
                <a:gd name="T108" fmla="*/ 1878 w 2870"/>
                <a:gd name="T109" fmla="*/ 1805 h 2241"/>
                <a:gd name="T110" fmla="*/ 1878 w 2870"/>
                <a:gd name="T111" fmla="*/ 1897 h 2241"/>
                <a:gd name="T112" fmla="*/ 1979 w 2870"/>
                <a:gd name="T113" fmla="*/ 1897 h 2241"/>
                <a:gd name="T114" fmla="*/ 1979 w 2870"/>
                <a:gd name="T115" fmla="*/ 1997 h 2241"/>
                <a:gd name="T116" fmla="*/ 2222 w 2870"/>
                <a:gd name="T117" fmla="*/ 1997 h 2241"/>
                <a:gd name="T118" fmla="*/ 2222 w 2870"/>
                <a:gd name="T119" fmla="*/ 2102 h 2241"/>
                <a:gd name="T120" fmla="*/ 2591 w 2870"/>
                <a:gd name="T121" fmla="*/ 2102 h 2241"/>
                <a:gd name="T122" fmla="*/ 2591 w 2870"/>
                <a:gd name="T123" fmla="*/ 2241 h 2241"/>
                <a:gd name="T124" fmla="*/ 2870 w 2870"/>
                <a:gd name="T125" fmla="*/ 2241 h 2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70" h="2241">
                  <a:moveTo>
                    <a:pt x="0" y="0"/>
                  </a:moveTo>
                  <a:lnTo>
                    <a:pt x="0" y="0"/>
                  </a:lnTo>
                  <a:lnTo>
                    <a:pt x="149" y="0"/>
                  </a:lnTo>
                  <a:lnTo>
                    <a:pt x="149" y="57"/>
                  </a:lnTo>
                  <a:lnTo>
                    <a:pt x="217" y="57"/>
                  </a:lnTo>
                  <a:lnTo>
                    <a:pt x="217" y="122"/>
                  </a:lnTo>
                  <a:lnTo>
                    <a:pt x="302" y="122"/>
                  </a:lnTo>
                  <a:lnTo>
                    <a:pt x="302" y="178"/>
                  </a:lnTo>
                  <a:lnTo>
                    <a:pt x="320" y="178"/>
                  </a:lnTo>
                  <a:lnTo>
                    <a:pt x="320" y="242"/>
                  </a:lnTo>
                  <a:lnTo>
                    <a:pt x="391" y="242"/>
                  </a:lnTo>
                  <a:lnTo>
                    <a:pt x="391" y="301"/>
                  </a:lnTo>
                  <a:lnTo>
                    <a:pt x="438" y="301"/>
                  </a:lnTo>
                  <a:lnTo>
                    <a:pt x="438" y="422"/>
                  </a:lnTo>
                  <a:lnTo>
                    <a:pt x="560" y="422"/>
                  </a:lnTo>
                  <a:lnTo>
                    <a:pt x="560" y="482"/>
                  </a:lnTo>
                  <a:lnTo>
                    <a:pt x="622" y="482"/>
                  </a:lnTo>
                  <a:lnTo>
                    <a:pt x="622" y="537"/>
                  </a:lnTo>
                  <a:lnTo>
                    <a:pt x="704" y="537"/>
                  </a:lnTo>
                  <a:lnTo>
                    <a:pt x="704" y="598"/>
                  </a:lnTo>
                  <a:lnTo>
                    <a:pt x="758" y="598"/>
                  </a:lnTo>
                  <a:lnTo>
                    <a:pt x="758" y="656"/>
                  </a:lnTo>
                  <a:lnTo>
                    <a:pt x="764" y="656"/>
                  </a:lnTo>
                  <a:lnTo>
                    <a:pt x="764" y="717"/>
                  </a:lnTo>
                  <a:lnTo>
                    <a:pt x="833" y="717"/>
                  </a:lnTo>
                  <a:lnTo>
                    <a:pt x="833" y="776"/>
                  </a:lnTo>
                  <a:lnTo>
                    <a:pt x="977" y="776"/>
                  </a:lnTo>
                  <a:lnTo>
                    <a:pt x="977" y="844"/>
                  </a:lnTo>
                  <a:lnTo>
                    <a:pt x="990" y="844"/>
                  </a:lnTo>
                  <a:lnTo>
                    <a:pt x="990" y="912"/>
                  </a:lnTo>
                  <a:lnTo>
                    <a:pt x="995" y="912"/>
                  </a:lnTo>
                  <a:lnTo>
                    <a:pt x="995" y="965"/>
                  </a:lnTo>
                  <a:lnTo>
                    <a:pt x="1029" y="965"/>
                  </a:lnTo>
                  <a:lnTo>
                    <a:pt x="1029" y="1034"/>
                  </a:lnTo>
                  <a:lnTo>
                    <a:pt x="1039" y="1034"/>
                  </a:lnTo>
                  <a:lnTo>
                    <a:pt x="1039" y="1096"/>
                  </a:lnTo>
                  <a:lnTo>
                    <a:pt x="1204" y="1096"/>
                  </a:lnTo>
                  <a:lnTo>
                    <a:pt x="1204" y="1158"/>
                  </a:lnTo>
                  <a:lnTo>
                    <a:pt x="1231" y="1158"/>
                  </a:lnTo>
                  <a:lnTo>
                    <a:pt x="1231" y="1220"/>
                  </a:lnTo>
                  <a:lnTo>
                    <a:pt x="1258" y="1220"/>
                  </a:lnTo>
                  <a:lnTo>
                    <a:pt x="1258" y="1290"/>
                  </a:lnTo>
                  <a:lnTo>
                    <a:pt x="1275" y="1290"/>
                  </a:lnTo>
                  <a:lnTo>
                    <a:pt x="1275" y="1357"/>
                  </a:lnTo>
                  <a:lnTo>
                    <a:pt x="1466" y="1357"/>
                  </a:lnTo>
                  <a:lnTo>
                    <a:pt x="1466" y="1495"/>
                  </a:lnTo>
                  <a:lnTo>
                    <a:pt x="1502" y="1495"/>
                  </a:lnTo>
                  <a:lnTo>
                    <a:pt x="1502" y="1565"/>
                  </a:lnTo>
                  <a:lnTo>
                    <a:pt x="1532" y="1565"/>
                  </a:lnTo>
                  <a:lnTo>
                    <a:pt x="1532" y="1635"/>
                  </a:lnTo>
                  <a:lnTo>
                    <a:pt x="1604" y="1635"/>
                  </a:lnTo>
                  <a:lnTo>
                    <a:pt x="1604" y="1722"/>
                  </a:lnTo>
                  <a:lnTo>
                    <a:pt x="1783" y="1722"/>
                  </a:lnTo>
                  <a:lnTo>
                    <a:pt x="1783" y="1805"/>
                  </a:lnTo>
                  <a:lnTo>
                    <a:pt x="1878" y="1805"/>
                  </a:lnTo>
                  <a:lnTo>
                    <a:pt x="1878" y="1897"/>
                  </a:lnTo>
                  <a:lnTo>
                    <a:pt x="1979" y="1897"/>
                  </a:lnTo>
                  <a:lnTo>
                    <a:pt x="1979" y="1997"/>
                  </a:lnTo>
                  <a:lnTo>
                    <a:pt x="2222" y="1997"/>
                  </a:lnTo>
                  <a:lnTo>
                    <a:pt x="2222" y="2102"/>
                  </a:lnTo>
                  <a:lnTo>
                    <a:pt x="2591" y="2102"/>
                  </a:lnTo>
                  <a:lnTo>
                    <a:pt x="2591" y="2241"/>
                  </a:lnTo>
                  <a:lnTo>
                    <a:pt x="2870" y="224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1186" name="Group 4">
            <a:extLst>
              <a:ext uri="{FF2B5EF4-FFF2-40B4-BE49-F238E27FC236}">
                <a16:creationId xmlns:a16="http://schemas.microsoft.com/office/drawing/2014/main" id="{B712E6DF-D49E-84E2-CE51-0BB5BBA68CBD}"/>
              </a:ext>
            </a:extLst>
          </p:cNvPr>
          <p:cNvGrpSpPr>
            <a:grpSpLocks noChangeAspect="1"/>
          </p:cNvGrpSpPr>
          <p:nvPr/>
        </p:nvGrpSpPr>
        <p:grpSpPr bwMode="auto">
          <a:xfrm>
            <a:off x="771525" y="2038173"/>
            <a:ext cx="2536125" cy="2605574"/>
            <a:chOff x="486" y="1234"/>
            <a:chExt cx="1598" cy="1650"/>
          </a:xfrm>
        </p:grpSpPr>
        <p:sp>
          <p:nvSpPr>
            <p:cNvPr id="1187" name="Freeform 5">
              <a:extLst>
                <a:ext uri="{FF2B5EF4-FFF2-40B4-BE49-F238E27FC236}">
                  <a16:creationId xmlns:a16="http://schemas.microsoft.com/office/drawing/2014/main" id="{66436F71-55BD-DE45-4AF8-9F0C478DB780}"/>
                </a:ext>
              </a:extLst>
            </p:cNvPr>
            <p:cNvSpPr>
              <a:spLocks/>
            </p:cNvSpPr>
            <p:nvPr/>
          </p:nvSpPr>
          <p:spPr bwMode="auto">
            <a:xfrm>
              <a:off x="489" y="1252"/>
              <a:ext cx="1576" cy="1613"/>
            </a:xfrm>
            <a:custGeom>
              <a:avLst/>
              <a:gdLst>
                <a:gd name="T0" fmla="*/ 51 w 2622"/>
                <a:gd name="T1" fmla="*/ 0 h 2672"/>
                <a:gd name="T2" fmla="*/ 64 w 2622"/>
                <a:gd name="T3" fmla="*/ 71 h 2672"/>
                <a:gd name="T4" fmla="*/ 155 w 2622"/>
                <a:gd name="T5" fmla="*/ 119 h 2672"/>
                <a:gd name="T6" fmla="*/ 160 w 2622"/>
                <a:gd name="T7" fmla="*/ 167 h 2672"/>
                <a:gd name="T8" fmla="*/ 203 w 2622"/>
                <a:gd name="T9" fmla="*/ 218 h 2672"/>
                <a:gd name="T10" fmla="*/ 229 w 2622"/>
                <a:gd name="T11" fmla="*/ 262 h 2672"/>
                <a:gd name="T12" fmla="*/ 243 w 2622"/>
                <a:gd name="T13" fmla="*/ 293 h 2672"/>
                <a:gd name="T14" fmla="*/ 253 w 2622"/>
                <a:gd name="T15" fmla="*/ 389 h 2672"/>
                <a:gd name="T16" fmla="*/ 306 w 2622"/>
                <a:gd name="T17" fmla="*/ 438 h 2672"/>
                <a:gd name="T18" fmla="*/ 328 w 2622"/>
                <a:gd name="T19" fmla="*/ 561 h 2672"/>
                <a:gd name="T20" fmla="*/ 346 w 2622"/>
                <a:gd name="T21" fmla="*/ 583 h 2672"/>
                <a:gd name="T22" fmla="*/ 351 w 2622"/>
                <a:gd name="T23" fmla="*/ 732 h 2672"/>
                <a:gd name="T24" fmla="*/ 376 w 2622"/>
                <a:gd name="T25" fmla="*/ 756 h 2672"/>
                <a:gd name="T26" fmla="*/ 386 w 2622"/>
                <a:gd name="T27" fmla="*/ 804 h 2672"/>
                <a:gd name="T28" fmla="*/ 401 w 2622"/>
                <a:gd name="T29" fmla="*/ 834 h 2672"/>
                <a:gd name="T30" fmla="*/ 416 w 2622"/>
                <a:gd name="T31" fmla="*/ 930 h 2672"/>
                <a:gd name="T32" fmla="*/ 445 w 2622"/>
                <a:gd name="T33" fmla="*/ 977 h 2672"/>
                <a:gd name="T34" fmla="*/ 457 w 2622"/>
                <a:gd name="T35" fmla="*/ 1030 h 2672"/>
                <a:gd name="T36" fmla="*/ 509 w 2622"/>
                <a:gd name="T37" fmla="*/ 1079 h 2672"/>
                <a:gd name="T38" fmla="*/ 518 w 2622"/>
                <a:gd name="T39" fmla="*/ 1157 h 2672"/>
                <a:gd name="T40" fmla="*/ 574 w 2622"/>
                <a:gd name="T41" fmla="*/ 1228 h 2672"/>
                <a:gd name="T42" fmla="*/ 587 w 2622"/>
                <a:gd name="T43" fmla="*/ 1280 h 2672"/>
                <a:gd name="T44" fmla="*/ 626 w 2622"/>
                <a:gd name="T45" fmla="*/ 1327 h 2672"/>
                <a:gd name="T46" fmla="*/ 633 w 2622"/>
                <a:gd name="T47" fmla="*/ 1375 h 2672"/>
                <a:gd name="T48" fmla="*/ 657 w 2622"/>
                <a:gd name="T49" fmla="*/ 1403 h 2672"/>
                <a:gd name="T50" fmla="*/ 663 w 2622"/>
                <a:gd name="T51" fmla="*/ 1487 h 2672"/>
                <a:gd name="T52" fmla="*/ 677 w 2622"/>
                <a:gd name="T53" fmla="*/ 1503 h 2672"/>
                <a:gd name="T54" fmla="*/ 707 w 2622"/>
                <a:gd name="T55" fmla="*/ 1578 h 2672"/>
                <a:gd name="T56" fmla="*/ 733 w 2622"/>
                <a:gd name="T57" fmla="*/ 1604 h 2672"/>
                <a:gd name="T58" fmla="*/ 751 w 2622"/>
                <a:gd name="T59" fmla="*/ 1654 h 2672"/>
                <a:gd name="T60" fmla="*/ 771 w 2622"/>
                <a:gd name="T61" fmla="*/ 1676 h 2672"/>
                <a:gd name="T62" fmla="*/ 785 w 2622"/>
                <a:gd name="T63" fmla="*/ 1725 h 2672"/>
                <a:gd name="T64" fmla="*/ 831 w 2622"/>
                <a:gd name="T65" fmla="*/ 1798 h 2672"/>
                <a:gd name="T66" fmla="*/ 844 w 2622"/>
                <a:gd name="T67" fmla="*/ 1873 h 2672"/>
                <a:gd name="T68" fmla="*/ 916 w 2622"/>
                <a:gd name="T69" fmla="*/ 1910 h 2672"/>
                <a:gd name="T70" fmla="*/ 940 w 2622"/>
                <a:gd name="T71" fmla="*/ 1954 h 2672"/>
                <a:gd name="T72" fmla="*/ 975 w 2622"/>
                <a:gd name="T73" fmla="*/ 1982 h 2672"/>
                <a:gd name="T74" fmla="*/ 1023 w 2622"/>
                <a:gd name="T75" fmla="*/ 2061 h 2672"/>
                <a:gd name="T76" fmla="*/ 1051 w 2622"/>
                <a:gd name="T77" fmla="*/ 2088 h 2672"/>
                <a:gd name="T78" fmla="*/ 1062 w 2622"/>
                <a:gd name="T79" fmla="*/ 2142 h 2672"/>
                <a:gd name="T80" fmla="*/ 1096 w 2622"/>
                <a:gd name="T81" fmla="*/ 2173 h 2672"/>
                <a:gd name="T82" fmla="*/ 1105 w 2622"/>
                <a:gd name="T83" fmla="*/ 2253 h 2672"/>
                <a:gd name="T84" fmla="*/ 1198 w 2622"/>
                <a:gd name="T85" fmla="*/ 2284 h 2672"/>
                <a:gd name="T86" fmla="*/ 1250 w 2622"/>
                <a:gd name="T87" fmla="*/ 2346 h 2672"/>
                <a:gd name="T88" fmla="*/ 1348 w 2622"/>
                <a:gd name="T89" fmla="*/ 2380 h 2672"/>
                <a:gd name="T90" fmla="*/ 1381 w 2622"/>
                <a:gd name="T91" fmla="*/ 2453 h 2672"/>
                <a:gd name="T92" fmla="*/ 1541 w 2622"/>
                <a:gd name="T93" fmla="*/ 2493 h 2672"/>
                <a:gd name="T94" fmla="*/ 1600 w 2622"/>
                <a:gd name="T95" fmla="*/ 2565 h 2672"/>
                <a:gd name="T96" fmla="*/ 2208 w 2622"/>
                <a:gd name="T97" fmla="*/ 2604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22" h="2672">
                  <a:moveTo>
                    <a:pt x="0" y="0"/>
                  </a:moveTo>
                  <a:lnTo>
                    <a:pt x="0" y="0"/>
                  </a:lnTo>
                  <a:lnTo>
                    <a:pt x="51" y="0"/>
                  </a:lnTo>
                  <a:lnTo>
                    <a:pt x="51" y="48"/>
                  </a:lnTo>
                  <a:lnTo>
                    <a:pt x="64" y="48"/>
                  </a:lnTo>
                  <a:lnTo>
                    <a:pt x="64" y="71"/>
                  </a:lnTo>
                  <a:lnTo>
                    <a:pt x="125" y="71"/>
                  </a:lnTo>
                  <a:lnTo>
                    <a:pt x="125" y="119"/>
                  </a:lnTo>
                  <a:lnTo>
                    <a:pt x="155" y="119"/>
                  </a:lnTo>
                  <a:lnTo>
                    <a:pt x="155" y="142"/>
                  </a:lnTo>
                  <a:lnTo>
                    <a:pt x="160" y="142"/>
                  </a:lnTo>
                  <a:lnTo>
                    <a:pt x="160" y="167"/>
                  </a:lnTo>
                  <a:lnTo>
                    <a:pt x="197" y="167"/>
                  </a:lnTo>
                  <a:lnTo>
                    <a:pt x="197" y="218"/>
                  </a:lnTo>
                  <a:lnTo>
                    <a:pt x="203" y="218"/>
                  </a:lnTo>
                  <a:lnTo>
                    <a:pt x="203" y="240"/>
                  </a:lnTo>
                  <a:lnTo>
                    <a:pt x="229" y="240"/>
                  </a:lnTo>
                  <a:lnTo>
                    <a:pt x="229" y="262"/>
                  </a:lnTo>
                  <a:lnTo>
                    <a:pt x="233" y="262"/>
                  </a:lnTo>
                  <a:lnTo>
                    <a:pt x="233" y="293"/>
                  </a:lnTo>
                  <a:lnTo>
                    <a:pt x="243" y="293"/>
                  </a:lnTo>
                  <a:lnTo>
                    <a:pt x="243" y="310"/>
                  </a:lnTo>
                  <a:lnTo>
                    <a:pt x="253" y="310"/>
                  </a:lnTo>
                  <a:lnTo>
                    <a:pt x="253" y="389"/>
                  </a:lnTo>
                  <a:lnTo>
                    <a:pt x="263" y="389"/>
                  </a:lnTo>
                  <a:lnTo>
                    <a:pt x="263" y="438"/>
                  </a:lnTo>
                  <a:lnTo>
                    <a:pt x="306" y="438"/>
                  </a:lnTo>
                  <a:lnTo>
                    <a:pt x="306" y="511"/>
                  </a:lnTo>
                  <a:lnTo>
                    <a:pt x="328" y="511"/>
                  </a:lnTo>
                  <a:lnTo>
                    <a:pt x="328" y="561"/>
                  </a:lnTo>
                  <a:lnTo>
                    <a:pt x="334" y="561"/>
                  </a:lnTo>
                  <a:lnTo>
                    <a:pt x="334" y="583"/>
                  </a:lnTo>
                  <a:lnTo>
                    <a:pt x="346" y="583"/>
                  </a:lnTo>
                  <a:lnTo>
                    <a:pt x="346" y="659"/>
                  </a:lnTo>
                  <a:lnTo>
                    <a:pt x="351" y="659"/>
                  </a:lnTo>
                  <a:lnTo>
                    <a:pt x="351" y="732"/>
                  </a:lnTo>
                  <a:lnTo>
                    <a:pt x="366" y="732"/>
                  </a:lnTo>
                  <a:lnTo>
                    <a:pt x="366" y="756"/>
                  </a:lnTo>
                  <a:lnTo>
                    <a:pt x="376" y="756"/>
                  </a:lnTo>
                  <a:lnTo>
                    <a:pt x="376" y="781"/>
                  </a:lnTo>
                  <a:lnTo>
                    <a:pt x="386" y="781"/>
                  </a:lnTo>
                  <a:lnTo>
                    <a:pt x="386" y="804"/>
                  </a:lnTo>
                  <a:lnTo>
                    <a:pt x="396" y="804"/>
                  </a:lnTo>
                  <a:lnTo>
                    <a:pt x="396" y="834"/>
                  </a:lnTo>
                  <a:lnTo>
                    <a:pt x="401" y="834"/>
                  </a:lnTo>
                  <a:lnTo>
                    <a:pt x="401" y="878"/>
                  </a:lnTo>
                  <a:lnTo>
                    <a:pt x="416" y="878"/>
                  </a:lnTo>
                  <a:lnTo>
                    <a:pt x="416" y="930"/>
                  </a:lnTo>
                  <a:lnTo>
                    <a:pt x="427" y="930"/>
                  </a:lnTo>
                  <a:lnTo>
                    <a:pt x="427" y="977"/>
                  </a:lnTo>
                  <a:lnTo>
                    <a:pt x="445" y="977"/>
                  </a:lnTo>
                  <a:lnTo>
                    <a:pt x="445" y="1003"/>
                  </a:lnTo>
                  <a:lnTo>
                    <a:pt x="457" y="1003"/>
                  </a:lnTo>
                  <a:lnTo>
                    <a:pt x="457" y="1030"/>
                  </a:lnTo>
                  <a:lnTo>
                    <a:pt x="467" y="1030"/>
                  </a:lnTo>
                  <a:lnTo>
                    <a:pt x="467" y="1079"/>
                  </a:lnTo>
                  <a:lnTo>
                    <a:pt x="509" y="1079"/>
                  </a:lnTo>
                  <a:lnTo>
                    <a:pt x="509" y="1125"/>
                  </a:lnTo>
                  <a:lnTo>
                    <a:pt x="518" y="1125"/>
                  </a:lnTo>
                  <a:lnTo>
                    <a:pt x="518" y="1157"/>
                  </a:lnTo>
                  <a:lnTo>
                    <a:pt x="559" y="1157"/>
                  </a:lnTo>
                  <a:lnTo>
                    <a:pt x="559" y="1228"/>
                  </a:lnTo>
                  <a:lnTo>
                    <a:pt x="574" y="1228"/>
                  </a:lnTo>
                  <a:lnTo>
                    <a:pt x="574" y="1254"/>
                  </a:lnTo>
                  <a:lnTo>
                    <a:pt x="587" y="1254"/>
                  </a:lnTo>
                  <a:lnTo>
                    <a:pt x="587" y="1280"/>
                  </a:lnTo>
                  <a:lnTo>
                    <a:pt x="595" y="1280"/>
                  </a:lnTo>
                  <a:lnTo>
                    <a:pt x="595" y="1327"/>
                  </a:lnTo>
                  <a:lnTo>
                    <a:pt x="626" y="1327"/>
                  </a:lnTo>
                  <a:lnTo>
                    <a:pt x="626" y="1354"/>
                  </a:lnTo>
                  <a:lnTo>
                    <a:pt x="633" y="1354"/>
                  </a:lnTo>
                  <a:lnTo>
                    <a:pt x="633" y="1375"/>
                  </a:lnTo>
                  <a:lnTo>
                    <a:pt x="642" y="1375"/>
                  </a:lnTo>
                  <a:lnTo>
                    <a:pt x="642" y="1403"/>
                  </a:lnTo>
                  <a:lnTo>
                    <a:pt x="657" y="1403"/>
                  </a:lnTo>
                  <a:lnTo>
                    <a:pt x="657" y="1454"/>
                  </a:lnTo>
                  <a:lnTo>
                    <a:pt x="663" y="1454"/>
                  </a:lnTo>
                  <a:lnTo>
                    <a:pt x="663" y="1487"/>
                  </a:lnTo>
                  <a:lnTo>
                    <a:pt x="669" y="1487"/>
                  </a:lnTo>
                  <a:lnTo>
                    <a:pt x="669" y="1503"/>
                  </a:lnTo>
                  <a:lnTo>
                    <a:pt x="677" y="1503"/>
                  </a:lnTo>
                  <a:lnTo>
                    <a:pt x="677" y="1530"/>
                  </a:lnTo>
                  <a:lnTo>
                    <a:pt x="707" y="1530"/>
                  </a:lnTo>
                  <a:lnTo>
                    <a:pt x="707" y="1578"/>
                  </a:lnTo>
                  <a:lnTo>
                    <a:pt x="713" y="1578"/>
                  </a:lnTo>
                  <a:lnTo>
                    <a:pt x="713" y="1604"/>
                  </a:lnTo>
                  <a:lnTo>
                    <a:pt x="733" y="1604"/>
                  </a:lnTo>
                  <a:lnTo>
                    <a:pt x="733" y="1622"/>
                  </a:lnTo>
                  <a:lnTo>
                    <a:pt x="751" y="1622"/>
                  </a:lnTo>
                  <a:lnTo>
                    <a:pt x="751" y="1654"/>
                  </a:lnTo>
                  <a:lnTo>
                    <a:pt x="764" y="1654"/>
                  </a:lnTo>
                  <a:lnTo>
                    <a:pt x="764" y="1676"/>
                  </a:lnTo>
                  <a:lnTo>
                    <a:pt x="771" y="1676"/>
                  </a:lnTo>
                  <a:lnTo>
                    <a:pt x="771" y="1701"/>
                  </a:lnTo>
                  <a:lnTo>
                    <a:pt x="785" y="1701"/>
                  </a:lnTo>
                  <a:lnTo>
                    <a:pt x="785" y="1725"/>
                  </a:lnTo>
                  <a:lnTo>
                    <a:pt x="798" y="1725"/>
                  </a:lnTo>
                  <a:lnTo>
                    <a:pt x="798" y="1798"/>
                  </a:lnTo>
                  <a:lnTo>
                    <a:pt x="831" y="1798"/>
                  </a:lnTo>
                  <a:lnTo>
                    <a:pt x="831" y="1854"/>
                  </a:lnTo>
                  <a:lnTo>
                    <a:pt x="844" y="1854"/>
                  </a:lnTo>
                  <a:lnTo>
                    <a:pt x="844" y="1873"/>
                  </a:lnTo>
                  <a:lnTo>
                    <a:pt x="900" y="1873"/>
                  </a:lnTo>
                  <a:lnTo>
                    <a:pt x="900" y="1910"/>
                  </a:lnTo>
                  <a:lnTo>
                    <a:pt x="916" y="1910"/>
                  </a:lnTo>
                  <a:lnTo>
                    <a:pt x="916" y="1927"/>
                  </a:lnTo>
                  <a:lnTo>
                    <a:pt x="940" y="1927"/>
                  </a:lnTo>
                  <a:lnTo>
                    <a:pt x="940" y="1954"/>
                  </a:lnTo>
                  <a:lnTo>
                    <a:pt x="954" y="1954"/>
                  </a:lnTo>
                  <a:lnTo>
                    <a:pt x="954" y="1982"/>
                  </a:lnTo>
                  <a:lnTo>
                    <a:pt x="975" y="1982"/>
                  </a:lnTo>
                  <a:lnTo>
                    <a:pt x="975" y="2036"/>
                  </a:lnTo>
                  <a:lnTo>
                    <a:pt x="1023" y="2036"/>
                  </a:lnTo>
                  <a:lnTo>
                    <a:pt x="1023" y="2061"/>
                  </a:lnTo>
                  <a:lnTo>
                    <a:pt x="1034" y="2061"/>
                  </a:lnTo>
                  <a:lnTo>
                    <a:pt x="1034" y="2088"/>
                  </a:lnTo>
                  <a:lnTo>
                    <a:pt x="1051" y="2088"/>
                  </a:lnTo>
                  <a:lnTo>
                    <a:pt x="1051" y="2116"/>
                  </a:lnTo>
                  <a:lnTo>
                    <a:pt x="1062" y="2116"/>
                  </a:lnTo>
                  <a:lnTo>
                    <a:pt x="1062" y="2142"/>
                  </a:lnTo>
                  <a:lnTo>
                    <a:pt x="1071" y="2142"/>
                  </a:lnTo>
                  <a:lnTo>
                    <a:pt x="1071" y="2173"/>
                  </a:lnTo>
                  <a:lnTo>
                    <a:pt x="1096" y="2173"/>
                  </a:lnTo>
                  <a:lnTo>
                    <a:pt x="1096" y="2197"/>
                  </a:lnTo>
                  <a:lnTo>
                    <a:pt x="1105" y="2197"/>
                  </a:lnTo>
                  <a:lnTo>
                    <a:pt x="1105" y="2253"/>
                  </a:lnTo>
                  <a:lnTo>
                    <a:pt x="1189" y="2253"/>
                  </a:lnTo>
                  <a:lnTo>
                    <a:pt x="1189" y="2284"/>
                  </a:lnTo>
                  <a:lnTo>
                    <a:pt x="1198" y="2284"/>
                  </a:lnTo>
                  <a:lnTo>
                    <a:pt x="1198" y="2314"/>
                  </a:lnTo>
                  <a:lnTo>
                    <a:pt x="1250" y="2314"/>
                  </a:lnTo>
                  <a:lnTo>
                    <a:pt x="1250" y="2346"/>
                  </a:lnTo>
                  <a:lnTo>
                    <a:pt x="1310" y="2346"/>
                  </a:lnTo>
                  <a:lnTo>
                    <a:pt x="1310" y="2380"/>
                  </a:lnTo>
                  <a:lnTo>
                    <a:pt x="1348" y="2380"/>
                  </a:lnTo>
                  <a:lnTo>
                    <a:pt x="1348" y="2415"/>
                  </a:lnTo>
                  <a:lnTo>
                    <a:pt x="1381" y="2415"/>
                  </a:lnTo>
                  <a:lnTo>
                    <a:pt x="1381" y="2453"/>
                  </a:lnTo>
                  <a:lnTo>
                    <a:pt x="1407" y="2453"/>
                  </a:lnTo>
                  <a:lnTo>
                    <a:pt x="1407" y="2493"/>
                  </a:lnTo>
                  <a:lnTo>
                    <a:pt x="1541" y="2493"/>
                  </a:lnTo>
                  <a:lnTo>
                    <a:pt x="1541" y="2535"/>
                  </a:lnTo>
                  <a:lnTo>
                    <a:pt x="1600" y="2535"/>
                  </a:lnTo>
                  <a:lnTo>
                    <a:pt x="1600" y="2565"/>
                  </a:lnTo>
                  <a:lnTo>
                    <a:pt x="1671" y="2565"/>
                  </a:lnTo>
                  <a:lnTo>
                    <a:pt x="1671" y="2604"/>
                  </a:lnTo>
                  <a:lnTo>
                    <a:pt x="2208" y="2604"/>
                  </a:lnTo>
                  <a:lnTo>
                    <a:pt x="2208" y="2672"/>
                  </a:lnTo>
                  <a:lnTo>
                    <a:pt x="2622" y="267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88" name="Freeform 6">
              <a:extLst>
                <a:ext uri="{FF2B5EF4-FFF2-40B4-BE49-F238E27FC236}">
                  <a16:creationId xmlns:a16="http://schemas.microsoft.com/office/drawing/2014/main" id="{91462AD7-5174-9AFA-6BE8-82E2A6046AD5}"/>
                </a:ext>
              </a:extLst>
            </p:cNvPr>
            <p:cNvSpPr>
              <a:spLocks/>
            </p:cNvSpPr>
            <p:nvPr/>
          </p:nvSpPr>
          <p:spPr bwMode="auto">
            <a:xfrm>
              <a:off x="2065" y="2846"/>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89" name="Freeform 7">
              <a:extLst>
                <a:ext uri="{FF2B5EF4-FFF2-40B4-BE49-F238E27FC236}">
                  <a16:creationId xmlns:a16="http://schemas.microsoft.com/office/drawing/2014/main" id="{E124682A-0347-24EC-0791-B9A2E232FC2C}"/>
                </a:ext>
              </a:extLst>
            </p:cNvPr>
            <p:cNvSpPr>
              <a:spLocks/>
            </p:cNvSpPr>
            <p:nvPr/>
          </p:nvSpPr>
          <p:spPr bwMode="auto">
            <a:xfrm>
              <a:off x="2047" y="286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0" name="Freeform 8">
              <a:extLst>
                <a:ext uri="{FF2B5EF4-FFF2-40B4-BE49-F238E27FC236}">
                  <a16:creationId xmlns:a16="http://schemas.microsoft.com/office/drawing/2014/main" id="{952CE185-FFE1-3CF8-0E84-D3C78FA07AB2}"/>
                </a:ext>
              </a:extLst>
            </p:cNvPr>
            <p:cNvSpPr>
              <a:spLocks/>
            </p:cNvSpPr>
            <p:nvPr/>
          </p:nvSpPr>
          <p:spPr bwMode="auto">
            <a:xfrm>
              <a:off x="1923" y="2846"/>
              <a:ext cx="0" cy="38"/>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1" name="Freeform 9">
              <a:extLst>
                <a:ext uri="{FF2B5EF4-FFF2-40B4-BE49-F238E27FC236}">
                  <a16:creationId xmlns:a16="http://schemas.microsoft.com/office/drawing/2014/main" id="{EE197CDA-1E42-A569-FF36-CA6C88D53DB7}"/>
                </a:ext>
              </a:extLst>
            </p:cNvPr>
            <p:cNvSpPr>
              <a:spLocks/>
            </p:cNvSpPr>
            <p:nvPr/>
          </p:nvSpPr>
          <p:spPr bwMode="auto">
            <a:xfrm>
              <a:off x="1904" y="286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2" name="Freeform 10">
              <a:extLst>
                <a:ext uri="{FF2B5EF4-FFF2-40B4-BE49-F238E27FC236}">
                  <a16:creationId xmlns:a16="http://schemas.microsoft.com/office/drawing/2014/main" id="{9EBA580B-E9D0-66DB-9080-4D37096FD1AB}"/>
                </a:ext>
              </a:extLst>
            </p:cNvPr>
            <p:cNvSpPr>
              <a:spLocks/>
            </p:cNvSpPr>
            <p:nvPr/>
          </p:nvSpPr>
          <p:spPr bwMode="auto">
            <a:xfrm>
              <a:off x="1803" y="28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3" name="Freeform 11">
              <a:extLst>
                <a:ext uri="{FF2B5EF4-FFF2-40B4-BE49-F238E27FC236}">
                  <a16:creationId xmlns:a16="http://schemas.microsoft.com/office/drawing/2014/main" id="{C8193AB9-AE36-EA81-17D4-3057CA3CA7A7}"/>
                </a:ext>
              </a:extLst>
            </p:cNvPr>
            <p:cNvSpPr>
              <a:spLocks/>
            </p:cNvSpPr>
            <p:nvPr/>
          </p:nvSpPr>
          <p:spPr bwMode="auto">
            <a:xfrm>
              <a:off x="1785" y="282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4" name="Freeform 12">
              <a:extLst>
                <a:ext uri="{FF2B5EF4-FFF2-40B4-BE49-F238E27FC236}">
                  <a16:creationId xmlns:a16="http://schemas.microsoft.com/office/drawing/2014/main" id="{8E3C8547-6588-AAA7-03D2-FD2A9EE73F11}"/>
                </a:ext>
              </a:extLst>
            </p:cNvPr>
            <p:cNvSpPr>
              <a:spLocks/>
            </p:cNvSpPr>
            <p:nvPr/>
          </p:nvSpPr>
          <p:spPr bwMode="auto">
            <a:xfrm>
              <a:off x="1547" y="280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5" name="Freeform 13">
              <a:extLst>
                <a:ext uri="{FF2B5EF4-FFF2-40B4-BE49-F238E27FC236}">
                  <a16:creationId xmlns:a16="http://schemas.microsoft.com/office/drawing/2014/main" id="{300DCADC-5686-4807-CBC3-136E0A287B92}"/>
                </a:ext>
              </a:extLst>
            </p:cNvPr>
            <p:cNvSpPr>
              <a:spLocks/>
            </p:cNvSpPr>
            <p:nvPr/>
          </p:nvSpPr>
          <p:spPr bwMode="auto">
            <a:xfrm>
              <a:off x="1529" y="2825"/>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6" name="Freeform 14">
              <a:extLst>
                <a:ext uri="{FF2B5EF4-FFF2-40B4-BE49-F238E27FC236}">
                  <a16:creationId xmlns:a16="http://schemas.microsoft.com/office/drawing/2014/main" id="{01E1EB18-CE0C-3EBC-8C80-C94EAD15067F}"/>
                </a:ext>
              </a:extLst>
            </p:cNvPr>
            <p:cNvSpPr>
              <a:spLocks/>
            </p:cNvSpPr>
            <p:nvPr/>
          </p:nvSpPr>
          <p:spPr bwMode="auto">
            <a:xfrm>
              <a:off x="1287" y="2671"/>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7" name="Freeform 15">
              <a:extLst>
                <a:ext uri="{FF2B5EF4-FFF2-40B4-BE49-F238E27FC236}">
                  <a16:creationId xmlns:a16="http://schemas.microsoft.com/office/drawing/2014/main" id="{6A1BA356-96DF-D2A7-DE0C-C2E8D48EB6AD}"/>
                </a:ext>
              </a:extLst>
            </p:cNvPr>
            <p:cNvSpPr>
              <a:spLocks/>
            </p:cNvSpPr>
            <p:nvPr/>
          </p:nvSpPr>
          <p:spPr bwMode="auto">
            <a:xfrm>
              <a:off x="1268" y="268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8" name="Freeform 16">
              <a:extLst>
                <a:ext uri="{FF2B5EF4-FFF2-40B4-BE49-F238E27FC236}">
                  <a16:creationId xmlns:a16="http://schemas.microsoft.com/office/drawing/2014/main" id="{92556D40-D1FE-78A3-BFC8-3C661A9655E1}"/>
                </a:ext>
              </a:extLst>
            </p:cNvPr>
            <p:cNvSpPr>
              <a:spLocks/>
            </p:cNvSpPr>
            <p:nvPr/>
          </p:nvSpPr>
          <p:spPr bwMode="auto">
            <a:xfrm>
              <a:off x="1239" y="263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199" name="Freeform 17">
              <a:extLst>
                <a:ext uri="{FF2B5EF4-FFF2-40B4-BE49-F238E27FC236}">
                  <a16:creationId xmlns:a16="http://schemas.microsoft.com/office/drawing/2014/main" id="{DEE9BB0D-8EB9-481E-4B62-16A60885C8C1}"/>
                </a:ext>
              </a:extLst>
            </p:cNvPr>
            <p:cNvSpPr>
              <a:spLocks/>
            </p:cNvSpPr>
            <p:nvPr/>
          </p:nvSpPr>
          <p:spPr bwMode="auto">
            <a:xfrm>
              <a:off x="1221" y="264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0" name="Freeform 18">
              <a:extLst>
                <a:ext uri="{FF2B5EF4-FFF2-40B4-BE49-F238E27FC236}">
                  <a16:creationId xmlns:a16="http://schemas.microsoft.com/office/drawing/2014/main" id="{D034102A-C05E-E982-E7C0-879001FC20AB}"/>
                </a:ext>
              </a:extLst>
            </p:cNvPr>
            <p:cNvSpPr>
              <a:spLocks/>
            </p:cNvSpPr>
            <p:nvPr/>
          </p:nvSpPr>
          <p:spPr bwMode="auto">
            <a:xfrm>
              <a:off x="1242" y="2649"/>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1" name="Freeform 19">
              <a:extLst>
                <a:ext uri="{FF2B5EF4-FFF2-40B4-BE49-F238E27FC236}">
                  <a16:creationId xmlns:a16="http://schemas.microsoft.com/office/drawing/2014/main" id="{7C4386EF-5FF5-514C-EE3C-F3A7926821DA}"/>
                </a:ext>
              </a:extLst>
            </p:cNvPr>
            <p:cNvSpPr>
              <a:spLocks/>
            </p:cNvSpPr>
            <p:nvPr/>
          </p:nvSpPr>
          <p:spPr bwMode="auto">
            <a:xfrm>
              <a:off x="1223" y="266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2" name="Freeform 20">
              <a:extLst>
                <a:ext uri="{FF2B5EF4-FFF2-40B4-BE49-F238E27FC236}">
                  <a16:creationId xmlns:a16="http://schemas.microsoft.com/office/drawing/2014/main" id="{759148EA-7EF2-740C-DC99-82F04F2ACE3E}"/>
                </a:ext>
              </a:extLst>
            </p:cNvPr>
            <p:cNvSpPr>
              <a:spLocks/>
            </p:cNvSpPr>
            <p:nvPr/>
          </p:nvSpPr>
          <p:spPr bwMode="auto">
            <a:xfrm>
              <a:off x="1133" y="252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3" name="Freeform 21">
              <a:extLst>
                <a:ext uri="{FF2B5EF4-FFF2-40B4-BE49-F238E27FC236}">
                  <a16:creationId xmlns:a16="http://schemas.microsoft.com/office/drawing/2014/main" id="{0F13FE42-11BE-63D0-282C-4C00509DD826}"/>
                </a:ext>
              </a:extLst>
            </p:cNvPr>
            <p:cNvSpPr>
              <a:spLocks/>
            </p:cNvSpPr>
            <p:nvPr/>
          </p:nvSpPr>
          <p:spPr bwMode="auto">
            <a:xfrm>
              <a:off x="1115" y="2546"/>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4" name="Freeform 22">
              <a:extLst>
                <a:ext uri="{FF2B5EF4-FFF2-40B4-BE49-F238E27FC236}">
                  <a16:creationId xmlns:a16="http://schemas.microsoft.com/office/drawing/2014/main" id="{CD1331AC-9B40-79D4-27E2-0380055C246A}"/>
                </a:ext>
              </a:extLst>
            </p:cNvPr>
            <p:cNvSpPr>
              <a:spLocks/>
            </p:cNvSpPr>
            <p:nvPr/>
          </p:nvSpPr>
          <p:spPr bwMode="auto">
            <a:xfrm>
              <a:off x="1075" y="243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5" name="Freeform 23">
              <a:extLst>
                <a:ext uri="{FF2B5EF4-FFF2-40B4-BE49-F238E27FC236}">
                  <a16:creationId xmlns:a16="http://schemas.microsoft.com/office/drawing/2014/main" id="{BF638C21-A86D-5939-9B0D-B73036D96BF7}"/>
                </a:ext>
              </a:extLst>
            </p:cNvPr>
            <p:cNvSpPr>
              <a:spLocks/>
            </p:cNvSpPr>
            <p:nvPr/>
          </p:nvSpPr>
          <p:spPr bwMode="auto">
            <a:xfrm>
              <a:off x="1057" y="244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6" name="Freeform 24">
              <a:extLst>
                <a:ext uri="{FF2B5EF4-FFF2-40B4-BE49-F238E27FC236}">
                  <a16:creationId xmlns:a16="http://schemas.microsoft.com/office/drawing/2014/main" id="{D432E24D-DCDF-9806-B039-A8253B4DFC37}"/>
                </a:ext>
              </a:extLst>
            </p:cNvPr>
            <p:cNvSpPr>
              <a:spLocks/>
            </p:cNvSpPr>
            <p:nvPr/>
          </p:nvSpPr>
          <p:spPr bwMode="auto">
            <a:xfrm>
              <a:off x="1014" y="236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7" name="Freeform 25">
              <a:extLst>
                <a:ext uri="{FF2B5EF4-FFF2-40B4-BE49-F238E27FC236}">
                  <a16:creationId xmlns:a16="http://schemas.microsoft.com/office/drawing/2014/main" id="{9CF17346-D607-B8AB-07F1-4A5EAAE547C1}"/>
                </a:ext>
              </a:extLst>
            </p:cNvPr>
            <p:cNvSpPr>
              <a:spLocks/>
            </p:cNvSpPr>
            <p:nvPr/>
          </p:nvSpPr>
          <p:spPr bwMode="auto">
            <a:xfrm>
              <a:off x="996" y="2382"/>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8" name="Freeform 26">
              <a:extLst>
                <a:ext uri="{FF2B5EF4-FFF2-40B4-BE49-F238E27FC236}">
                  <a16:creationId xmlns:a16="http://schemas.microsoft.com/office/drawing/2014/main" id="{B7933EE2-DBAE-F3D4-D173-E5675EB6F062}"/>
                </a:ext>
              </a:extLst>
            </p:cNvPr>
            <p:cNvSpPr>
              <a:spLocks/>
            </p:cNvSpPr>
            <p:nvPr/>
          </p:nvSpPr>
          <p:spPr bwMode="auto">
            <a:xfrm>
              <a:off x="739" y="1778"/>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09" name="Freeform 27">
              <a:extLst>
                <a:ext uri="{FF2B5EF4-FFF2-40B4-BE49-F238E27FC236}">
                  <a16:creationId xmlns:a16="http://schemas.microsoft.com/office/drawing/2014/main" id="{7BB2A740-D6D6-0BC0-23D5-0446A38424E6}"/>
                </a:ext>
              </a:extLst>
            </p:cNvPr>
            <p:cNvSpPr>
              <a:spLocks/>
            </p:cNvSpPr>
            <p:nvPr/>
          </p:nvSpPr>
          <p:spPr bwMode="auto">
            <a:xfrm>
              <a:off x="721" y="1797"/>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0" name="Freeform 28">
              <a:extLst>
                <a:ext uri="{FF2B5EF4-FFF2-40B4-BE49-F238E27FC236}">
                  <a16:creationId xmlns:a16="http://schemas.microsoft.com/office/drawing/2014/main" id="{F668FB8F-ACFC-ED4F-E4DE-4177B70EEE0B}"/>
                </a:ext>
              </a:extLst>
            </p:cNvPr>
            <p:cNvSpPr>
              <a:spLocks/>
            </p:cNvSpPr>
            <p:nvPr/>
          </p:nvSpPr>
          <p:spPr bwMode="auto">
            <a:xfrm>
              <a:off x="673" y="152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1" name="Freeform 29">
              <a:extLst>
                <a:ext uri="{FF2B5EF4-FFF2-40B4-BE49-F238E27FC236}">
                  <a16:creationId xmlns:a16="http://schemas.microsoft.com/office/drawing/2014/main" id="{E4193042-6E69-7EC3-522C-7294405B67B4}"/>
                </a:ext>
              </a:extLst>
            </p:cNvPr>
            <p:cNvSpPr>
              <a:spLocks/>
            </p:cNvSpPr>
            <p:nvPr/>
          </p:nvSpPr>
          <p:spPr bwMode="auto">
            <a:xfrm>
              <a:off x="655" y="154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2" name="Freeform 30">
              <a:extLst>
                <a:ext uri="{FF2B5EF4-FFF2-40B4-BE49-F238E27FC236}">
                  <a16:creationId xmlns:a16="http://schemas.microsoft.com/office/drawing/2014/main" id="{05B5D6F6-AD81-8A9C-4787-157C954DB845}"/>
                </a:ext>
              </a:extLst>
            </p:cNvPr>
            <p:cNvSpPr>
              <a:spLocks/>
            </p:cNvSpPr>
            <p:nvPr/>
          </p:nvSpPr>
          <p:spPr bwMode="auto">
            <a:xfrm>
              <a:off x="557" y="1276"/>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3" name="Freeform 31">
              <a:extLst>
                <a:ext uri="{FF2B5EF4-FFF2-40B4-BE49-F238E27FC236}">
                  <a16:creationId xmlns:a16="http://schemas.microsoft.com/office/drawing/2014/main" id="{53DA7AA2-B257-6AAB-18F9-B377FE7646BB}"/>
                </a:ext>
              </a:extLst>
            </p:cNvPr>
            <p:cNvSpPr>
              <a:spLocks/>
            </p:cNvSpPr>
            <p:nvPr/>
          </p:nvSpPr>
          <p:spPr bwMode="auto">
            <a:xfrm>
              <a:off x="539" y="1295"/>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4" name="Freeform 32">
              <a:extLst>
                <a:ext uri="{FF2B5EF4-FFF2-40B4-BE49-F238E27FC236}">
                  <a16:creationId xmlns:a16="http://schemas.microsoft.com/office/drawing/2014/main" id="{00EF089B-C8C1-AC74-C128-2C0FC7FB2302}"/>
                </a:ext>
              </a:extLst>
            </p:cNvPr>
            <p:cNvSpPr>
              <a:spLocks/>
            </p:cNvSpPr>
            <p:nvPr/>
          </p:nvSpPr>
          <p:spPr bwMode="auto">
            <a:xfrm>
              <a:off x="520" y="1246"/>
              <a:ext cx="0" cy="37"/>
            </a:xfrm>
            <a:custGeom>
              <a:avLst/>
              <a:gdLst>
                <a:gd name="T0" fmla="*/ 0 h 62"/>
                <a:gd name="T1" fmla="*/ 0 h 62"/>
                <a:gd name="T2" fmla="*/ 62 h 62"/>
              </a:gdLst>
              <a:ahLst/>
              <a:cxnLst>
                <a:cxn ang="0">
                  <a:pos x="0" y="T0"/>
                </a:cxn>
                <a:cxn ang="0">
                  <a:pos x="0" y="T1"/>
                </a:cxn>
                <a:cxn ang="0">
                  <a:pos x="0" y="T2"/>
                </a:cxn>
              </a:cxnLst>
              <a:rect l="0" t="0" r="r" b="b"/>
              <a:pathLst>
                <a:path h="62">
                  <a:moveTo>
                    <a:pt x="0" y="0"/>
                  </a:moveTo>
                  <a:lnTo>
                    <a:pt x="0" y="0"/>
                  </a:lnTo>
                  <a:lnTo>
                    <a:pt x="0" y="62"/>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5" name="Freeform 33">
              <a:extLst>
                <a:ext uri="{FF2B5EF4-FFF2-40B4-BE49-F238E27FC236}">
                  <a16:creationId xmlns:a16="http://schemas.microsoft.com/office/drawing/2014/main" id="{D2B88720-D6C1-4271-1AC1-64ACBA6511FD}"/>
                </a:ext>
              </a:extLst>
            </p:cNvPr>
            <p:cNvSpPr>
              <a:spLocks/>
            </p:cNvSpPr>
            <p:nvPr/>
          </p:nvSpPr>
          <p:spPr bwMode="auto">
            <a:xfrm>
              <a:off x="502" y="1265"/>
              <a:ext cx="37" cy="0"/>
            </a:xfrm>
            <a:custGeom>
              <a:avLst/>
              <a:gdLst>
                <a:gd name="T0" fmla="*/ 62 w 62"/>
                <a:gd name="T1" fmla="*/ 62 w 62"/>
                <a:gd name="T2" fmla="*/ 0 w 62"/>
              </a:gdLst>
              <a:ahLst/>
              <a:cxnLst>
                <a:cxn ang="0">
                  <a:pos x="T0" y="0"/>
                </a:cxn>
                <a:cxn ang="0">
                  <a:pos x="T1" y="0"/>
                </a:cxn>
                <a:cxn ang="0">
                  <a:pos x="T2" y="0"/>
                </a:cxn>
              </a:cxnLst>
              <a:rect l="0" t="0" r="r" b="b"/>
              <a:pathLst>
                <a:path w="62">
                  <a:moveTo>
                    <a:pt x="62" y="0"/>
                  </a:moveTo>
                  <a:lnTo>
                    <a:pt x="62"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6" name="Freeform 34">
              <a:extLst>
                <a:ext uri="{FF2B5EF4-FFF2-40B4-BE49-F238E27FC236}">
                  <a16:creationId xmlns:a16="http://schemas.microsoft.com/office/drawing/2014/main" id="{5DA3D353-D68E-B066-869B-713F6F4ABE2D}"/>
                </a:ext>
              </a:extLst>
            </p:cNvPr>
            <p:cNvSpPr>
              <a:spLocks/>
            </p:cNvSpPr>
            <p:nvPr/>
          </p:nvSpPr>
          <p:spPr bwMode="auto">
            <a:xfrm>
              <a:off x="504" y="1234"/>
              <a:ext cx="0" cy="37"/>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7" name="Freeform 35">
              <a:extLst>
                <a:ext uri="{FF2B5EF4-FFF2-40B4-BE49-F238E27FC236}">
                  <a16:creationId xmlns:a16="http://schemas.microsoft.com/office/drawing/2014/main" id="{1205C999-B3F1-A1D9-2DEC-4342DCD08C7C}"/>
                </a:ext>
              </a:extLst>
            </p:cNvPr>
            <p:cNvSpPr>
              <a:spLocks/>
            </p:cNvSpPr>
            <p:nvPr/>
          </p:nvSpPr>
          <p:spPr bwMode="auto">
            <a:xfrm>
              <a:off x="486" y="125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8" name="Freeform 36">
              <a:extLst>
                <a:ext uri="{FF2B5EF4-FFF2-40B4-BE49-F238E27FC236}">
                  <a16:creationId xmlns:a16="http://schemas.microsoft.com/office/drawing/2014/main" id="{4092E439-0687-5FBD-131F-032FB6AF2197}"/>
                </a:ext>
              </a:extLst>
            </p:cNvPr>
            <p:cNvSpPr>
              <a:spLocks/>
            </p:cNvSpPr>
            <p:nvPr/>
          </p:nvSpPr>
          <p:spPr bwMode="auto">
            <a:xfrm>
              <a:off x="512" y="1234"/>
              <a:ext cx="0" cy="37"/>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19" name="Freeform 37">
              <a:extLst>
                <a:ext uri="{FF2B5EF4-FFF2-40B4-BE49-F238E27FC236}">
                  <a16:creationId xmlns:a16="http://schemas.microsoft.com/office/drawing/2014/main" id="{226A4275-C26D-A946-9C33-37E6B320C021}"/>
                </a:ext>
              </a:extLst>
            </p:cNvPr>
            <p:cNvSpPr>
              <a:spLocks/>
            </p:cNvSpPr>
            <p:nvPr/>
          </p:nvSpPr>
          <p:spPr bwMode="auto">
            <a:xfrm>
              <a:off x="493" y="125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0" name="Freeform 38">
              <a:extLst>
                <a:ext uri="{FF2B5EF4-FFF2-40B4-BE49-F238E27FC236}">
                  <a16:creationId xmlns:a16="http://schemas.microsoft.com/office/drawing/2014/main" id="{B2343289-BD4A-13F2-7606-158E2D6D09AD}"/>
                </a:ext>
              </a:extLst>
            </p:cNvPr>
            <p:cNvSpPr>
              <a:spLocks/>
            </p:cNvSpPr>
            <p:nvPr/>
          </p:nvSpPr>
          <p:spPr bwMode="auto">
            <a:xfrm>
              <a:off x="1064" y="243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1" name="Freeform 39">
              <a:extLst>
                <a:ext uri="{FF2B5EF4-FFF2-40B4-BE49-F238E27FC236}">
                  <a16:creationId xmlns:a16="http://schemas.microsoft.com/office/drawing/2014/main" id="{5D228D6A-9500-1049-48F8-BE9FAF9B03A2}"/>
                </a:ext>
              </a:extLst>
            </p:cNvPr>
            <p:cNvSpPr>
              <a:spLocks/>
            </p:cNvSpPr>
            <p:nvPr/>
          </p:nvSpPr>
          <p:spPr bwMode="auto">
            <a:xfrm>
              <a:off x="1045" y="2449"/>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grpSp>
        <p:nvGrpSpPr>
          <p:cNvPr id="1222" name="Group 42">
            <a:extLst>
              <a:ext uri="{FF2B5EF4-FFF2-40B4-BE49-F238E27FC236}">
                <a16:creationId xmlns:a16="http://schemas.microsoft.com/office/drawing/2014/main" id="{8DD3B73B-7F40-B469-BEA7-BB5E8B44F2B4}"/>
              </a:ext>
            </a:extLst>
          </p:cNvPr>
          <p:cNvGrpSpPr>
            <a:grpSpLocks noChangeAspect="1"/>
          </p:cNvGrpSpPr>
          <p:nvPr/>
        </p:nvGrpSpPr>
        <p:grpSpPr bwMode="auto">
          <a:xfrm>
            <a:off x="745963" y="2035613"/>
            <a:ext cx="2468563" cy="2700338"/>
            <a:chOff x="472" y="1245"/>
            <a:chExt cx="1555" cy="1701"/>
          </a:xfrm>
        </p:grpSpPr>
        <p:sp>
          <p:nvSpPr>
            <p:cNvPr id="1223" name="Freeform 43">
              <a:extLst>
                <a:ext uri="{FF2B5EF4-FFF2-40B4-BE49-F238E27FC236}">
                  <a16:creationId xmlns:a16="http://schemas.microsoft.com/office/drawing/2014/main" id="{86D30778-89E3-C06A-24BE-33DFE229FA88}"/>
                </a:ext>
              </a:extLst>
            </p:cNvPr>
            <p:cNvSpPr>
              <a:spLocks/>
            </p:cNvSpPr>
            <p:nvPr/>
          </p:nvSpPr>
          <p:spPr bwMode="auto">
            <a:xfrm>
              <a:off x="1655" y="2833"/>
              <a:ext cx="0" cy="36"/>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4" name="Freeform 44">
              <a:extLst>
                <a:ext uri="{FF2B5EF4-FFF2-40B4-BE49-F238E27FC236}">
                  <a16:creationId xmlns:a16="http://schemas.microsoft.com/office/drawing/2014/main" id="{A13D329D-6F9D-D34F-D0A0-F1EC3B7FA4C8}"/>
                </a:ext>
              </a:extLst>
            </p:cNvPr>
            <p:cNvSpPr>
              <a:spLocks/>
            </p:cNvSpPr>
            <p:nvPr/>
          </p:nvSpPr>
          <p:spPr bwMode="auto">
            <a:xfrm>
              <a:off x="1637" y="2851"/>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5" name="Freeform 45">
              <a:extLst>
                <a:ext uri="{FF2B5EF4-FFF2-40B4-BE49-F238E27FC236}">
                  <a16:creationId xmlns:a16="http://schemas.microsoft.com/office/drawing/2014/main" id="{FD7C7FEF-121A-4582-C7BA-C15CC28CD37C}"/>
                </a:ext>
              </a:extLst>
            </p:cNvPr>
            <p:cNvSpPr>
              <a:spLocks/>
            </p:cNvSpPr>
            <p:nvPr/>
          </p:nvSpPr>
          <p:spPr bwMode="auto">
            <a:xfrm>
              <a:off x="1030" y="2394"/>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6" name="Freeform 46">
              <a:extLst>
                <a:ext uri="{FF2B5EF4-FFF2-40B4-BE49-F238E27FC236}">
                  <a16:creationId xmlns:a16="http://schemas.microsoft.com/office/drawing/2014/main" id="{AFC06827-5626-F902-FA47-0E1379FF43C0}"/>
                </a:ext>
              </a:extLst>
            </p:cNvPr>
            <p:cNvSpPr>
              <a:spLocks/>
            </p:cNvSpPr>
            <p:nvPr/>
          </p:nvSpPr>
          <p:spPr bwMode="auto">
            <a:xfrm>
              <a:off x="1011" y="2412"/>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7" name="Freeform 47">
              <a:extLst>
                <a:ext uri="{FF2B5EF4-FFF2-40B4-BE49-F238E27FC236}">
                  <a16:creationId xmlns:a16="http://schemas.microsoft.com/office/drawing/2014/main" id="{55589F4F-6A32-F919-A566-84CBDA7B31FE}"/>
                </a:ext>
              </a:extLst>
            </p:cNvPr>
            <p:cNvSpPr>
              <a:spLocks/>
            </p:cNvSpPr>
            <p:nvPr/>
          </p:nvSpPr>
          <p:spPr bwMode="auto">
            <a:xfrm>
              <a:off x="558" y="1390"/>
              <a:ext cx="0" cy="37"/>
            </a:xfrm>
            <a:custGeom>
              <a:avLst/>
              <a:gdLst>
                <a:gd name="T0" fmla="*/ 0 h 61"/>
                <a:gd name="T1" fmla="*/ 0 h 61"/>
                <a:gd name="T2" fmla="*/ 61 h 61"/>
              </a:gdLst>
              <a:ahLst/>
              <a:cxnLst>
                <a:cxn ang="0">
                  <a:pos x="0" y="T0"/>
                </a:cxn>
                <a:cxn ang="0">
                  <a:pos x="0" y="T1"/>
                </a:cxn>
                <a:cxn ang="0">
                  <a:pos x="0" y="T2"/>
                </a:cxn>
              </a:cxnLst>
              <a:rect l="0" t="0" r="r" b="b"/>
              <a:pathLst>
                <a:path h="61">
                  <a:moveTo>
                    <a:pt x="0" y="0"/>
                  </a:moveTo>
                  <a:lnTo>
                    <a:pt x="0" y="0"/>
                  </a:lnTo>
                  <a:lnTo>
                    <a:pt x="0" y="61"/>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8" name="Freeform 48">
              <a:extLst>
                <a:ext uri="{FF2B5EF4-FFF2-40B4-BE49-F238E27FC236}">
                  <a16:creationId xmlns:a16="http://schemas.microsoft.com/office/drawing/2014/main" id="{744EF066-F7B3-2B35-1070-C5D365FF7B61}"/>
                </a:ext>
              </a:extLst>
            </p:cNvPr>
            <p:cNvSpPr>
              <a:spLocks/>
            </p:cNvSpPr>
            <p:nvPr/>
          </p:nvSpPr>
          <p:spPr bwMode="auto">
            <a:xfrm>
              <a:off x="540" y="1408"/>
              <a:ext cx="36"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29" name="Freeform 49">
              <a:extLst>
                <a:ext uri="{FF2B5EF4-FFF2-40B4-BE49-F238E27FC236}">
                  <a16:creationId xmlns:a16="http://schemas.microsoft.com/office/drawing/2014/main" id="{4FAFF747-3668-AFB4-787A-DAC4F39D2E4A}"/>
                </a:ext>
              </a:extLst>
            </p:cNvPr>
            <p:cNvSpPr>
              <a:spLocks/>
            </p:cNvSpPr>
            <p:nvPr/>
          </p:nvSpPr>
          <p:spPr bwMode="auto">
            <a:xfrm>
              <a:off x="490" y="1245"/>
              <a:ext cx="0" cy="36"/>
            </a:xfrm>
            <a:custGeom>
              <a:avLst/>
              <a:gdLst>
                <a:gd name="T0" fmla="*/ 0 h 60"/>
                <a:gd name="T1" fmla="*/ 0 h 60"/>
                <a:gd name="T2" fmla="*/ 60 h 60"/>
              </a:gdLst>
              <a:ahLst/>
              <a:cxnLst>
                <a:cxn ang="0">
                  <a:pos x="0" y="T0"/>
                </a:cxn>
                <a:cxn ang="0">
                  <a:pos x="0" y="T1"/>
                </a:cxn>
                <a:cxn ang="0">
                  <a:pos x="0" y="T2"/>
                </a:cxn>
              </a:cxnLst>
              <a:rect l="0" t="0" r="r" b="b"/>
              <a:pathLst>
                <a:path h="60">
                  <a:moveTo>
                    <a:pt x="0" y="0"/>
                  </a:moveTo>
                  <a:lnTo>
                    <a:pt x="0" y="0"/>
                  </a:lnTo>
                  <a:lnTo>
                    <a:pt x="0" y="6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0" name="Freeform 50">
              <a:extLst>
                <a:ext uri="{FF2B5EF4-FFF2-40B4-BE49-F238E27FC236}">
                  <a16:creationId xmlns:a16="http://schemas.microsoft.com/office/drawing/2014/main" id="{EDF7BF49-CEAC-678C-AEE3-912B644FB6DC}"/>
                </a:ext>
              </a:extLst>
            </p:cNvPr>
            <p:cNvSpPr>
              <a:spLocks/>
            </p:cNvSpPr>
            <p:nvPr/>
          </p:nvSpPr>
          <p:spPr bwMode="auto">
            <a:xfrm>
              <a:off x="472" y="1263"/>
              <a:ext cx="37" cy="0"/>
            </a:xfrm>
            <a:custGeom>
              <a:avLst/>
              <a:gdLst>
                <a:gd name="T0" fmla="*/ 61 w 61"/>
                <a:gd name="T1" fmla="*/ 61 w 61"/>
                <a:gd name="T2" fmla="*/ 0 w 61"/>
              </a:gdLst>
              <a:ahLst/>
              <a:cxnLst>
                <a:cxn ang="0">
                  <a:pos x="T0" y="0"/>
                </a:cxn>
                <a:cxn ang="0">
                  <a:pos x="T1" y="0"/>
                </a:cxn>
                <a:cxn ang="0">
                  <a:pos x="T2" y="0"/>
                </a:cxn>
              </a:cxnLst>
              <a:rect l="0" t="0" r="r" b="b"/>
              <a:pathLst>
                <a:path w="61">
                  <a:moveTo>
                    <a:pt x="61" y="0"/>
                  </a:moveTo>
                  <a:lnTo>
                    <a:pt x="61"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sp>
          <p:nvSpPr>
            <p:cNvPr id="1231" name="Freeform 51">
              <a:extLst>
                <a:ext uri="{FF2B5EF4-FFF2-40B4-BE49-F238E27FC236}">
                  <a16:creationId xmlns:a16="http://schemas.microsoft.com/office/drawing/2014/main" id="{6A154885-C449-F443-88D2-40DA21948751}"/>
                </a:ext>
              </a:extLst>
            </p:cNvPr>
            <p:cNvSpPr>
              <a:spLocks/>
            </p:cNvSpPr>
            <p:nvPr/>
          </p:nvSpPr>
          <p:spPr bwMode="auto">
            <a:xfrm>
              <a:off x="490" y="1263"/>
              <a:ext cx="1537" cy="1683"/>
            </a:xfrm>
            <a:custGeom>
              <a:avLst/>
              <a:gdLst>
                <a:gd name="T0" fmla="*/ 0 w 2547"/>
                <a:gd name="T1" fmla="*/ 0 h 2799"/>
                <a:gd name="T2" fmla="*/ 52 w 2547"/>
                <a:gd name="T3" fmla="*/ 48 h 2799"/>
                <a:gd name="T4" fmla="*/ 64 w 2547"/>
                <a:gd name="T5" fmla="*/ 70 h 2799"/>
                <a:gd name="T6" fmla="*/ 69 w 2547"/>
                <a:gd name="T7" fmla="*/ 143 h 2799"/>
                <a:gd name="T8" fmla="*/ 82 w 2547"/>
                <a:gd name="T9" fmla="*/ 150 h 2799"/>
                <a:gd name="T10" fmla="*/ 92 w 2547"/>
                <a:gd name="T11" fmla="*/ 191 h 2799"/>
                <a:gd name="T12" fmla="*/ 113 w 2547"/>
                <a:gd name="T13" fmla="*/ 241 h 2799"/>
                <a:gd name="T14" fmla="*/ 184 w 2547"/>
                <a:gd name="T15" fmla="*/ 288 h 2799"/>
                <a:gd name="T16" fmla="*/ 227 w 2547"/>
                <a:gd name="T17" fmla="*/ 339 h 2799"/>
                <a:gd name="T18" fmla="*/ 260 w 2547"/>
                <a:gd name="T19" fmla="*/ 386 h 2799"/>
                <a:gd name="T20" fmla="*/ 275 w 2547"/>
                <a:gd name="T21" fmla="*/ 437 h 2799"/>
                <a:gd name="T22" fmla="*/ 326 w 2547"/>
                <a:gd name="T23" fmla="*/ 552 h 2799"/>
                <a:gd name="T24" fmla="*/ 339 w 2547"/>
                <a:gd name="T25" fmla="*/ 582 h 2799"/>
                <a:gd name="T26" fmla="*/ 345 w 2547"/>
                <a:gd name="T27" fmla="*/ 681 h 2799"/>
                <a:gd name="T28" fmla="*/ 355 w 2547"/>
                <a:gd name="T29" fmla="*/ 701 h 2799"/>
                <a:gd name="T30" fmla="*/ 372 w 2547"/>
                <a:gd name="T31" fmla="*/ 733 h 2799"/>
                <a:gd name="T32" fmla="*/ 426 w 2547"/>
                <a:gd name="T33" fmla="*/ 787 h 2799"/>
                <a:gd name="T34" fmla="*/ 433 w 2547"/>
                <a:gd name="T35" fmla="*/ 833 h 2799"/>
                <a:gd name="T36" fmla="*/ 443 w 2547"/>
                <a:gd name="T37" fmla="*/ 882 h 2799"/>
                <a:gd name="T38" fmla="*/ 456 w 2547"/>
                <a:gd name="T39" fmla="*/ 926 h 2799"/>
                <a:gd name="T40" fmla="*/ 461 w 2547"/>
                <a:gd name="T41" fmla="*/ 973 h 2799"/>
                <a:gd name="T42" fmla="*/ 483 w 2547"/>
                <a:gd name="T43" fmla="*/ 1079 h 2799"/>
                <a:gd name="T44" fmla="*/ 494 w 2547"/>
                <a:gd name="T45" fmla="*/ 1103 h 2799"/>
                <a:gd name="T46" fmla="*/ 500 w 2547"/>
                <a:gd name="T47" fmla="*/ 1133 h 2799"/>
                <a:gd name="T48" fmla="*/ 512 w 2547"/>
                <a:gd name="T49" fmla="*/ 1169 h 2799"/>
                <a:gd name="T50" fmla="*/ 545 w 2547"/>
                <a:gd name="T51" fmla="*/ 1223 h 2799"/>
                <a:gd name="T52" fmla="*/ 614 w 2547"/>
                <a:gd name="T53" fmla="*/ 1283 h 2799"/>
                <a:gd name="T54" fmla="*/ 621 w 2547"/>
                <a:gd name="T55" fmla="*/ 1365 h 2799"/>
                <a:gd name="T56" fmla="*/ 631 w 2547"/>
                <a:gd name="T57" fmla="*/ 1422 h 2799"/>
                <a:gd name="T58" fmla="*/ 689 w 2547"/>
                <a:gd name="T59" fmla="*/ 1474 h 2799"/>
                <a:gd name="T60" fmla="*/ 704 w 2547"/>
                <a:gd name="T61" fmla="*/ 1518 h 2799"/>
                <a:gd name="T62" fmla="*/ 736 w 2547"/>
                <a:gd name="T63" fmla="*/ 1588 h 2799"/>
                <a:gd name="T64" fmla="*/ 760 w 2547"/>
                <a:gd name="T65" fmla="*/ 1627 h 2799"/>
                <a:gd name="T66" fmla="*/ 767 w 2547"/>
                <a:gd name="T67" fmla="*/ 1701 h 2799"/>
                <a:gd name="T68" fmla="*/ 785 w 2547"/>
                <a:gd name="T69" fmla="*/ 1725 h 2799"/>
                <a:gd name="T70" fmla="*/ 806 w 2547"/>
                <a:gd name="T71" fmla="*/ 1770 h 2799"/>
                <a:gd name="T72" fmla="*/ 831 w 2547"/>
                <a:gd name="T73" fmla="*/ 1820 h 2799"/>
                <a:gd name="T74" fmla="*/ 864 w 2547"/>
                <a:gd name="T75" fmla="*/ 1857 h 2799"/>
                <a:gd name="T76" fmla="*/ 873 w 2547"/>
                <a:gd name="T77" fmla="*/ 1913 h 2799"/>
                <a:gd name="T78" fmla="*/ 916 w 2547"/>
                <a:gd name="T79" fmla="*/ 1964 h 2799"/>
                <a:gd name="T80" fmla="*/ 975 w 2547"/>
                <a:gd name="T81" fmla="*/ 2016 h 2799"/>
                <a:gd name="T82" fmla="*/ 1008 w 2547"/>
                <a:gd name="T83" fmla="*/ 2072 h 2799"/>
                <a:gd name="T84" fmla="*/ 1046 w 2547"/>
                <a:gd name="T85" fmla="*/ 2123 h 2799"/>
                <a:gd name="T86" fmla="*/ 1144 w 2547"/>
                <a:gd name="T87" fmla="*/ 2172 h 2799"/>
                <a:gd name="T88" fmla="*/ 1185 w 2547"/>
                <a:gd name="T89" fmla="*/ 2230 h 2799"/>
                <a:gd name="T90" fmla="*/ 1210 w 2547"/>
                <a:gd name="T91" fmla="*/ 2274 h 2799"/>
                <a:gd name="T92" fmla="*/ 1216 w 2547"/>
                <a:gd name="T93" fmla="*/ 2313 h 2799"/>
                <a:gd name="T94" fmla="*/ 1249 w 2547"/>
                <a:gd name="T95" fmla="*/ 2380 h 2799"/>
                <a:gd name="T96" fmla="*/ 1267 w 2547"/>
                <a:gd name="T97" fmla="*/ 2433 h 2799"/>
                <a:gd name="T98" fmla="*/ 1320 w 2547"/>
                <a:gd name="T99" fmla="*/ 2482 h 2799"/>
                <a:gd name="T100" fmla="*/ 1408 w 2547"/>
                <a:gd name="T101" fmla="*/ 2537 h 2799"/>
                <a:gd name="T102" fmla="*/ 1434 w 2547"/>
                <a:gd name="T103" fmla="*/ 2592 h 2799"/>
                <a:gd name="T104" fmla="*/ 1650 w 2547"/>
                <a:gd name="T105" fmla="*/ 2641 h 2799"/>
                <a:gd name="T106" fmla="*/ 2358 w 2547"/>
                <a:gd name="T107" fmla="*/ 2721 h 2799"/>
                <a:gd name="T108" fmla="*/ 2547 w 2547"/>
                <a:gd name="T109" fmla="*/ 2799 h 2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7" h="2799">
                  <a:moveTo>
                    <a:pt x="0" y="0"/>
                  </a:moveTo>
                  <a:lnTo>
                    <a:pt x="0" y="0"/>
                  </a:lnTo>
                  <a:lnTo>
                    <a:pt x="52" y="0"/>
                  </a:lnTo>
                  <a:lnTo>
                    <a:pt x="52" y="48"/>
                  </a:lnTo>
                  <a:lnTo>
                    <a:pt x="64" y="48"/>
                  </a:lnTo>
                  <a:lnTo>
                    <a:pt x="64" y="70"/>
                  </a:lnTo>
                  <a:lnTo>
                    <a:pt x="69" y="70"/>
                  </a:lnTo>
                  <a:lnTo>
                    <a:pt x="69" y="143"/>
                  </a:lnTo>
                  <a:lnTo>
                    <a:pt x="82" y="143"/>
                  </a:lnTo>
                  <a:lnTo>
                    <a:pt x="82" y="150"/>
                  </a:lnTo>
                  <a:lnTo>
                    <a:pt x="92" y="150"/>
                  </a:lnTo>
                  <a:lnTo>
                    <a:pt x="92" y="191"/>
                  </a:lnTo>
                  <a:lnTo>
                    <a:pt x="113" y="191"/>
                  </a:lnTo>
                  <a:lnTo>
                    <a:pt x="113" y="241"/>
                  </a:lnTo>
                  <a:lnTo>
                    <a:pt x="184" y="241"/>
                  </a:lnTo>
                  <a:lnTo>
                    <a:pt x="184" y="288"/>
                  </a:lnTo>
                  <a:lnTo>
                    <a:pt x="227" y="288"/>
                  </a:lnTo>
                  <a:lnTo>
                    <a:pt x="227" y="339"/>
                  </a:lnTo>
                  <a:lnTo>
                    <a:pt x="260" y="339"/>
                  </a:lnTo>
                  <a:lnTo>
                    <a:pt x="260" y="386"/>
                  </a:lnTo>
                  <a:lnTo>
                    <a:pt x="275" y="386"/>
                  </a:lnTo>
                  <a:lnTo>
                    <a:pt x="275" y="437"/>
                  </a:lnTo>
                  <a:lnTo>
                    <a:pt x="326" y="437"/>
                  </a:lnTo>
                  <a:lnTo>
                    <a:pt x="326" y="552"/>
                  </a:lnTo>
                  <a:lnTo>
                    <a:pt x="339" y="552"/>
                  </a:lnTo>
                  <a:lnTo>
                    <a:pt x="339" y="582"/>
                  </a:lnTo>
                  <a:lnTo>
                    <a:pt x="345" y="582"/>
                  </a:lnTo>
                  <a:lnTo>
                    <a:pt x="345" y="681"/>
                  </a:lnTo>
                  <a:lnTo>
                    <a:pt x="355" y="681"/>
                  </a:lnTo>
                  <a:lnTo>
                    <a:pt x="355" y="701"/>
                  </a:lnTo>
                  <a:lnTo>
                    <a:pt x="372" y="701"/>
                  </a:lnTo>
                  <a:lnTo>
                    <a:pt x="372" y="733"/>
                  </a:lnTo>
                  <a:lnTo>
                    <a:pt x="426" y="733"/>
                  </a:lnTo>
                  <a:lnTo>
                    <a:pt x="426" y="787"/>
                  </a:lnTo>
                  <a:lnTo>
                    <a:pt x="433" y="787"/>
                  </a:lnTo>
                  <a:lnTo>
                    <a:pt x="433" y="833"/>
                  </a:lnTo>
                  <a:lnTo>
                    <a:pt x="443" y="833"/>
                  </a:lnTo>
                  <a:lnTo>
                    <a:pt x="443" y="882"/>
                  </a:lnTo>
                  <a:lnTo>
                    <a:pt x="456" y="882"/>
                  </a:lnTo>
                  <a:lnTo>
                    <a:pt x="456" y="926"/>
                  </a:lnTo>
                  <a:lnTo>
                    <a:pt x="461" y="926"/>
                  </a:lnTo>
                  <a:lnTo>
                    <a:pt x="461" y="973"/>
                  </a:lnTo>
                  <a:lnTo>
                    <a:pt x="483" y="973"/>
                  </a:lnTo>
                  <a:lnTo>
                    <a:pt x="483" y="1079"/>
                  </a:lnTo>
                  <a:lnTo>
                    <a:pt x="494" y="1079"/>
                  </a:lnTo>
                  <a:lnTo>
                    <a:pt x="494" y="1103"/>
                  </a:lnTo>
                  <a:lnTo>
                    <a:pt x="500" y="1103"/>
                  </a:lnTo>
                  <a:lnTo>
                    <a:pt x="500" y="1133"/>
                  </a:lnTo>
                  <a:lnTo>
                    <a:pt x="512" y="1133"/>
                  </a:lnTo>
                  <a:lnTo>
                    <a:pt x="512" y="1169"/>
                  </a:lnTo>
                  <a:lnTo>
                    <a:pt x="545" y="1169"/>
                  </a:lnTo>
                  <a:lnTo>
                    <a:pt x="545" y="1223"/>
                  </a:lnTo>
                  <a:lnTo>
                    <a:pt x="614" y="1223"/>
                  </a:lnTo>
                  <a:lnTo>
                    <a:pt x="614" y="1283"/>
                  </a:lnTo>
                  <a:lnTo>
                    <a:pt x="621" y="1283"/>
                  </a:lnTo>
                  <a:lnTo>
                    <a:pt x="621" y="1365"/>
                  </a:lnTo>
                  <a:lnTo>
                    <a:pt x="631" y="1365"/>
                  </a:lnTo>
                  <a:lnTo>
                    <a:pt x="631" y="1422"/>
                  </a:lnTo>
                  <a:lnTo>
                    <a:pt x="689" y="1422"/>
                  </a:lnTo>
                  <a:lnTo>
                    <a:pt x="689" y="1474"/>
                  </a:lnTo>
                  <a:lnTo>
                    <a:pt x="704" y="1474"/>
                  </a:lnTo>
                  <a:lnTo>
                    <a:pt x="704" y="1518"/>
                  </a:lnTo>
                  <a:lnTo>
                    <a:pt x="736" y="1518"/>
                  </a:lnTo>
                  <a:lnTo>
                    <a:pt x="736" y="1588"/>
                  </a:lnTo>
                  <a:lnTo>
                    <a:pt x="760" y="1588"/>
                  </a:lnTo>
                  <a:lnTo>
                    <a:pt x="760" y="1627"/>
                  </a:lnTo>
                  <a:lnTo>
                    <a:pt x="767" y="1627"/>
                  </a:lnTo>
                  <a:lnTo>
                    <a:pt x="767" y="1701"/>
                  </a:lnTo>
                  <a:lnTo>
                    <a:pt x="785" y="1701"/>
                  </a:lnTo>
                  <a:lnTo>
                    <a:pt x="785" y="1725"/>
                  </a:lnTo>
                  <a:lnTo>
                    <a:pt x="806" y="1725"/>
                  </a:lnTo>
                  <a:lnTo>
                    <a:pt x="806" y="1770"/>
                  </a:lnTo>
                  <a:lnTo>
                    <a:pt x="831" y="1770"/>
                  </a:lnTo>
                  <a:lnTo>
                    <a:pt x="831" y="1820"/>
                  </a:lnTo>
                  <a:lnTo>
                    <a:pt x="864" y="1820"/>
                  </a:lnTo>
                  <a:lnTo>
                    <a:pt x="864" y="1857"/>
                  </a:lnTo>
                  <a:lnTo>
                    <a:pt x="873" y="1857"/>
                  </a:lnTo>
                  <a:lnTo>
                    <a:pt x="873" y="1913"/>
                  </a:lnTo>
                  <a:lnTo>
                    <a:pt x="916" y="1913"/>
                  </a:lnTo>
                  <a:lnTo>
                    <a:pt x="916" y="1964"/>
                  </a:lnTo>
                  <a:lnTo>
                    <a:pt x="975" y="1964"/>
                  </a:lnTo>
                  <a:lnTo>
                    <a:pt x="975" y="2016"/>
                  </a:lnTo>
                  <a:lnTo>
                    <a:pt x="1008" y="2016"/>
                  </a:lnTo>
                  <a:lnTo>
                    <a:pt x="1008" y="2072"/>
                  </a:lnTo>
                  <a:lnTo>
                    <a:pt x="1046" y="2072"/>
                  </a:lnTo>
                  <a:lnTo>
                    <a:pt x="1046" y="2123"/>
                  </a:lnTo>
                  <a:lnTo>
                    <a:pt x="1144" y="2123"/>
                  </a:lnTo>
                  <a:lnTo>
                    <a:pt x="1144" y="2172"/>
                  </a:lnTo>
                  <a:lnTo>
                    <a:pt x="1185" y="2172"/>
                  </a:lnTo>
                  <a:lnTo>
                    <a:pt x="1185" y="2230"/>
                  </a:lnTo>
                  <a:lnTo>
                    <a:pt x="1210" y="2230"/>
                  </a:lnTo>
                  <a:lnTo>
                    <a:pt x="1210" y="2274"/>
                  </a:lnTo>
                  <a:lnTo>
                    <a:pt x="1216" y="2274"/>
                  </a:lnTo>
                  <a:lnTo>
                    <a:pt x="1216" y="2313"/>
                  </a:lnTo>
                  <a:lnTo>
                    <a:pt x="1249" y="2313"/>
                  </a:lnTo>
                  <a:lnTo>
                    <a:pt x="1249" y="2380"/>
                  </a:lnTo>
                  <a:lnTo>
                    <a:pt x="1267" y="2380"/>
                  </a:lnTo>
                  <a:lnTo>
                    <a:pt x="1267" y="2433"/>
                  </a:lnTo>
                  <a:lnTo>
                    <a:pt x="1320" y="2433"/>
                  </a:lnTo>
                  <a:lnTo>
                    <a:pt x="1320" y="2482"/>
                  </a:lnTo>
                  <a:lnTo>
                    <a:pt x="1408" y="2482"/>
                  </a:lnTo>
                  <a:lnTo>
                    <a:pt x="1408" y="2537"/>
                  </a:lnTo>
                  <a:lnTo>
                    <a:pt x="1434" y="2537"/>
                  </a:lnTo>
                  <a:lnTo>
                    <a:pt x="1434" y="2592"/>
                  </a:lnTo>
                  <a:lnTo>
                    <a:pt x="1650" y="2592"/>
                  </a:lnTo>
                  <a:lnTo>
                    <a:pt x="1650" y="2641"/>
                  </a:lnTo>
                  <a:lnTo>
                    <a:pt x="2358" y="2641"/>
                  </a:lnTo>
                  <a:lnTo>
                    <a:pt x="2358" y="2721"/>
                  </a:lnTo>
                  <a:lnTo>
                    <a:pt x="2547" y="2721"/>
                  </a:lnTo>
                  <a:lnTo>
                    <a:pt x="2547" y="2799"/>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eaLnBrk="1" fontAlgn="auto" hangingPunct="1">
                <a:spcBef>
                  <a:spcPts val="0"/>
                </a:spcBef>
                <a:spcAft>
                  <a:spcPts val="0"/>
                </a:spcAft>
                <a:defRPr/>
              </a:pPr>
              <a:endParaRPr lang="en-GB" b="0" dirty="0">
                <a:solidFill>
                  <a:srgbClr val="000000"/>
                </a:solidFill>
                <a:latin typeface="Calibri (body)"/>
              </a:endParaRPr>
            </a:p>
          </p:txBody>
        </p:sp>
      </p:grpSp>
      <p:sp>
        <p:nvSpPr>
          <p:cNvPr id="1232" name="TextBox 1231">
            <a:extLst>
              <a:ext uri="{FF2B5EF4-FFF2-40B4-BE49-F238E27FC236}">
                <a16:creationId xmlns:a16="http://schemas.microsoft.com/office/drawing/2014/main" id="{8E529651-41DC-9DD2-D8DD-62B689994455}"/>
              </a:ext>
            </a:extLst>
          </p:cNvPr>
          <p:cNvSpPr txBox="1"/>
          <p:nvPr/>
        </p:nvSpPr>
        <p:spPr>
          <a:xfrm>
            <a:off x="4276775" y="5742494"/>
            <a:ext cx="4270700" cy="276999"/>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body)"/>
                <a:cs typeface="+mn-cs"/>
              </a:rPr>
              <a:t>*Weekly paclitaxel. </a:t>
            </a:r>
            <a:r>
              <a:rPr lang="en-US" sz="1200" b="0" baseline="30000" dirty="0">
                <a:solidFill>
                  <a:srgbClr val="000000"/>
                </a:solidFill>
                <a:latin typeface="Calibri (body)"/>
                <a:cs typeface="+mn-cs"/>
              </a:rPr>
              <a:t>†</a:t>
            </a:r>
            <a:r>
              <a:rPr kumimoji="0" lang="en-US" sz="1200" b="0" i="0" u="none" strike="noStrike" kern="1200" cap="none" spc="0" normalizeH="0" baseline="0" noProof="0" dirty="0">
                <a:ln>
                  <a:noFill/>
                </a:ln>
                <a:solidFill>
                  <a:srgbClr val="000000"/>
                </a:solidFill>
                <a:effectLst/>
                <a:uLnTx/>
                <a:uFillTx/>
                <a:latin typeface="Calibri (body)"/>
                <a:cs typeface="+mn-cs"/>
              </a:rPr>
              <a:t>Single-agent platinum or platinum doublet. </a:t>
            </a:r>
          </a:p>
        </p:txBody>
      </p:sp>
    </p:spTree>
    <p:extLst>
      <p:ext uri="{BB962C8B-B14F-4D97-AF65-F5344CB8AC3E}">
        <p14:creationId xmlns:p14="http://schemas.microsoft.com/office/powerpoint/2010/main" val="65767319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5" name="Straight Connector 64">
            <a:extLst>
              <a:ext uri="{FF2B5EF4-FFF2-40B4-BE49-F238E27FC236}">
                <a16:creationId xmlns:a16="http://schemas.microsoft.com/office/drawing/2014/main" id="{D714DFE0-C7C9-479D-F151-F50828A5E5B8}"/>
              </a:ext>
            </a:extLst>
          </p:cNvPr>
          <p:cNvCxnSpPr/>
          <p:nvPr/>
        </p:nvCxnSpPr>
        <p:spPr bwMode="auto">
          <a:xfrm>
            <a:off x="2460170" y="1862966"/>
            <a:ext cx="0" cy="2848429"/>
          </a:xfrm>
          <a:prstGeom prst="line">
            <a:avLst/>
          </a:prstGeom>
          <a:noFill/>
          <a:ln w="28575" cap="flat" cmpd="sng" algn="ctr">
            <a:solidFill>
              <a:schemeClr val="bg1"/>
            </a:solidFill>
            <a:prstDash val="dash"/>
            <a:round/>
            <a:headEnd type="none" w="med" len="med"/>
            <a:tailEnd type="none" w="med" len="med"/>
          </a:ln>
          <a:effectLst/>
        </p:spPr>
      </p:cxnSp>
      <p:sp>
        <p:nvSpPr>
          <p:cNvPr id="2" name="Title 1">
            <a:extLst>
              <a:ext uri="{FF2B5EF4-FFF2-40B4-BE49-F238E27FC236}">
                <a16:creationId xmlns:a16="http://schemas.microsoft.com/office/drawing/2014/main" id="{DAACF304-959D-5254-9C5F-C6C637EC4991}"/>
              </a:ext>
            </a:extLst>
          </p:cNvPr>
          <p:cNvSpPr>
            <a:spLocks noGrp="1"/>
          </p:cNvSpPr>
          <p:nvPr>
            <p:ph type="title"/>
          </p:nvPr>
        </p:nvSpPr>
        <p:spPr/>
        <p:txBody>
          <a:bodyPr/>
          <a:lstStyle/>
          <a:p>
            <a:r>
              <a:rPr lang="en-US" dirty="0"/>
              <a:t>ARIEL4 Final Results: PFS During First Subsequent Anticancer Treatment (Platinum Status Subgroups)  </a:t>
            </a:r>
            <a:r>
              <a:rPr lang="en-GB" dirty="0"/>
              <a:t> 	</a:t>
            </a:r>
            <a:endParaRPr lang="en-US" dirty="0"/>
          </a:p>
        </p:txBody>
      </p:sp>
      <p:sp>
        <p:nvSpPr>
          <p:cNvPr id="4" name="Text Box 15">
            <a:extLst>
              <a:ext uri="{FF2B5EF4-FFF2-40B4-BE49-F238E27FC236}">
                <a16:creationId xmlns:a16="http://schemas.microsoft.com/office/drawing/2014/main" id="{0B0382F4-1EB0-89A5-A7BE-5E962EE8047B}"/>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Oza. ESMO 2022. Abstr 518O. Reproduced with permission.</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905C2A43-1D9F-C257-54EB-D599ABE064C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C15C320-B115-29F6-F3E0-B2D4C013C27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902A16AD-C45F-C1E2-1C1C-EADA59860A8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99" name="Rectangle 98">
            <a:extLst>
              <a:ext uri="{FF2B5EF4-FFF2-40B4-BE49-F238E27FC236}">
                <a16:creationId xmlns:a16="http://schemas.microsoft.com/office/drawing/2014/main" id="{2D0103A1-9036-166D-FAA6-E5CFDB949805}"/>
              </a:ext>
            </a:extLst>
          </p:cNvPr>
          <p:cNvSpPr/>
          <p:nvPr/>
        </p:nvSpPr>
        <p:spPr bwMode="auto">
          <a:xfrm>
            <a:off x="6340938" y="3690819"/>
            <a:ext cx="620633" cy="101632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Rectangle 99">
            <a:extLst>
              <a:ext uri="{FF2B5EF4-FFF2-40B4-BE49-F238E27FC236}">
                <a16:creationId xmlns:a16="http://schemas.microsoft.com/office/drawing/2014/main" id="{DD65CABB-B419-13B1-9920-9BEA62B35C09}"/>
              </a:ext>
            </a:extLst>
          </p:cNvPr>
          <p:cNvSpPr/>
          <p:nvPr/>
        </p:nvSpPr>
        <p:spPr bwMode="auto">
          <a:xfrm>
            <a:off x="7145002" y="3314079"/>
            <a:ext cx="620633" cy="139306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 name="TextBox 29">
            <a:extLst>
              <a:ext uri="{FF2B5EF4-FFF2-40B4-BE49-F238E27FC236}">
                <a16:creationId xmlns:a16="http://schemas.microsoft.com/office/drawing/2014/main" id="{B835C172-5AF5-C4DA-861A-0DDF13B1EA06}"/>
              </a:ext>
            </a:extLst>
          </p:cNvPr>
          <p:cNvSpPr txBox="1"/>
          <p:nvPr/>
        </p:nvSpPr>
        <p:spPr>
          <a:xfrm>
            <a:off x="3864338" y="5925959"/>
            <a:ext cx="5638838" cy="461665"/>
          </a:xfrm>
          <a:prstGeom prst="rect">
            <a:avLst/>
          </a:prstGeom>
          <a:noFill/>
        </p:spPr>
        <p:txBody>
          <a:bodyPr wrap="square" rtlCol="0" anchor="b">
            <a:spAutoFit/>
          </a:bodyPr>
          <a:lstStyle/>
          <a:p>
            <a:pPr eaLnBrk="1" fontAlgn="auto" hangingPunct="1">
              <a:spcBef>
                <a:spcPts val="0"/>
              </a:spcBef>
              <a:spcAft>
                <a:spcPts val="0"/>
              </a:spcAft>
              <a:defRPr/>
            </a:pPr>
            <a:r>
              <a:rPr lang="en-US" sz="1200" b="0" dirty="0">
                <a:solidFill>
                  <a:srgbClr val="000000"/>
                </a:solidFill>
                <a:latin typeface="+mn-lt"/>
              </a:rPr>
              <a:t>Data cutoff for PFS: 30 September 2022.</a:t>
            </a:r>
          </a:p>
          <a:p>
            <a:pPr eaLnBrk="1" fontAlgn="auto" hangingPunct="1">
              <a:spcBef>
                <a:spcPts val="0"/>
              </a:spcBef>
              <a:spcAft>
                <a:spcPts val="0"/>
              </a:spcAft>
              <a:defRPr/>
            </a:pPr>
            <a:r>
              <a:rPr lang="en-US" sz="1200" b="0" dirty="0">
                <a:solidFill>
                  <a:srgbClr val="000000"/>
                </a:solidFill>
                <a:latin typeface="+mn-lt"/>
              </a:rPr>
              <a:t>Data cutoff for 1st subsequent treatment or crossover rucaparib: April 10, 2022. </a:t>
            </a:r>
          </a:p>
        </p:txBody>
      </p:sp>
      <p:sp>
        <p:nvSpPr>
          <p:cNvPr id="31" name="TextBox 30">
            <a:extLst>
              <a:ext uri="{FF2B5EF4-FFF2-40B4-BE49-F238E27FC236}">
                <a16:creationId xmlns:a16="http://schemas.microsoft.com/office/drawing/2014/main" id="{443F6381-5B19-CC92-2156-70A4C858857E}"/>
              </a:ext>
            </a:extLst>
          </p:cNvPr>
          <p:cNvSpPr txBox="1"/>
          <p:nvPr/>
        </p:nvSpPr>
        <p:spPr>
          <a:xfrm>
            <a:off x="977084" y="2026922"/>
            <a:ext cx="3097399" cy="874085"/>
          </a:xfrm>
          <a:prstGeom prst="rect">
            <a:avLst/>
          </a:prstGeom>
          <a:solidFill>
            <a:srgbClr val="FFFFFF"/>
          </a:solidFill>
          <a:ln w="28575">
            <a:solidFill>
              <a:srgbClr val="C00000"/>
            </a:solidFill>
          </a:ln>
        </p:spPr>
        <p:txBody>
          <a:bodyPr wrap="square">
            <a:spAutoFit/>
          </a:bodyPr>
          <a:lstStyle/>
          <a:p>
            <a:pPr marL="0" marR="0" lvl="0" indent="0" defTabSz="914400" eaLnBrk="1" fontAlgn="auto" latinLnBrk="0" hangingPunct="1">
              <a:lnSpc>
                <a:spcPct val="107000"/>
              </a:lnSpc>
              <a:spcBef>
                <a:spcPts val="0"/>
              </a:spcBef>
              <a:spcAft>
                <a:spcPts val="800"/>
              </a:spcAft>
              <a:buClrTx/>
              <a:buSzTx/>
              <a:buFontTx/>
              <a:buNone/>
              <a:tabLst>
                <a:tab pos="457200" algn="l"/>
              </a:tabLst>
              <a:defRPr/>
            </a:pPr>
            <a:r>
              <a:rPr kumimoji="0" lang="en-US" sz="1200" b="0" i="0" u="none" strike="noStrike" kern="0" cap="none" spc="0" normalizeH="0" baseline="0" noProof="0" dirty="0">
                <a:ln>
                  <a:noFill/>
                </a:ln>
                <a:solidFill>
                  <a:srgbClr val="000000"/>
                </a:solidFill>
                <a:effectLst/>
                <a:uLnTx/>
                <a:uFillTx/>
                <a:latin typeface="Calibri (body)"/>
              </a:rPr>
              <a:t>Translational analyses</a:t>
            </a:r>
            <a:r>
              <a:rPr kumimoji="0" lang="en-US" sz="1200" b="0" i="0" u="none" strike="noStrike" kern="0" cap="none" spc="0" normalizeH="0" noProof="0" dirty="0">
                <a:ln>
                  <a:noFill/>
                </a:ln>
                <a:solidFill>
                  <a:srgbClr val="000000"/>
                </a:solidFill>
                <a:effectLst/>
                <a:uLnTx/>
                <a:uFillTx/>
                <a:latin typeface="Calibri (body)"/>
              </a:rPr>
              <a:t> </a:t>
            </a:r>
            <a:r>
              <a:rPr kumimoji="0" lang="en-US" sz="1200" b="0" i="0" u="none" strike="noStrike" kern="0" cap="none" spc="0" normalizeH="0" baseline="0" noProof="0" dirty="0">
                <a:ln>
                  <a:noFill/>
                </a:ln>
                <a:solidFill>
                  <a:srgbClr val="000000"/>
                </a:solidFill>
                <a:effectLst/>
                <a:uLnTx/>
                <a:uFillTx/>
                <a:latin typeface="Calibri (body)"/>
              </a:rPr>
              <a:t>identified a reduction in </a:t>
            </a:r>
            <a:r>
              <a:rPr kumimoji="0" lang="en-US" sz="1200" b="0" i="1" u="none" strike="noStrike" kern="0" cap="none" spc="0" normalizeH="0" baseline="0" noProof="0" dirty="0">
                <a:ln>
                  <a:noFill/>
                </a:ln>
                <a:solidFill>
                  <a:srgbClr val="000000"/>
                </a:solidFill>
                <a:effectLst/>
                <a:uLnTx/>
                <a:uFillTx/>
                <a:latin typeface="Calibri (body)"/>
              </a:rPr>
              <a:t>BRCA</a:t>
            </a:r>
            <a:r>
              <a:rPr kumimoji="0" lang="en-US" sz="1200" b="0" i="0" u="none" strike="noStrike" kern="0" cap="none" spc="0" normalizeH="0" baseline="0" noProof="0" dirty="0">
                <a:ln>
                  <a:noFill/>
                </a:ln>
                <a:solidFill>
                  <a:srgbClr val="000000"/>
                </a:solidFill>
                <a:effectLst/>
                <a:uLnTx/>
                <a:uFillTx/>
                <a:latin typeface="Calibri (body)"/>
              </a:rPr>
              <a:t> reversion mutations in 3 of 4 paclitaxel-treated trial participants with pre-/post-treatment plasma samples available</a:t>
            </a:r>
            <a:endParaRPr kumimoji="0" lang="en-US" sz="1200" b="0" i="0" u="none" strike="noStrike" kern="0" cap="none" spc="0" normalizeH="0" baseline="0" noProof="0" dirty="0">
              <a:ln>
                <a:noFill/>
              </a:ln>
              <a:solidFill>
                <a:srgbClr val="000000"/>
              </a:solidFill>
              <a:effectLst/>
              <a:uLnTx/>
              <a:uFillTx/>
              <a:latin typeface="Calibri (body)"/>
              <a:ea typeface="Calibri" panose="020F0502020204030204" pitchFamily="34" charset="0"/>
              <a:cs typeface="Times New Roman" panose="02020603050405020304" pitchFamily="18" charset="0"/>
            </a:endParaRPr>
          </a:p>
        </p:txBody>
      </p:sp>
      <p:cxnSp>
        <p:nvCxnSpPr>
          <p:cNvPr id="32" name="Straight Arrow Connector 31">
            <a:extLst>
              <a:ext uri="{FF2B5EF4-FFF2-40B4-BE49-F238E27FC236}">
                <a16:creationId xmlns:a16="http://schemas.microsoft.com/office/drawing/2014/main" id="{1C2C6E45-1EA8-10D7-5856-89D6D85987A0}"/>
              </a:ext>
            </a:extLst>
          </p:cNvPr>
          <p:cNvCxnSpPr>
            <a:cxnSpLocks/>
          </p:cNvCxnSpPr>
          <p:nvPr/>
        </p:nvCxnSpPr>
        <p:spPr>
          <a:xfrm>
            <a:off x="3124136" y="2897235"/>
            <a:ext cx="349314" cy="335531"/>
          </a:xfrm>
          <a:prstGeom prst="straightConnector1">
            <a:avLst/>
          </a:prstGeom>
          <a:noFill/>
          <a:ln w="28575" cap="flat" cmpd="sng" algn="ctr">
            <a:solidFill>
              <a:srgbClr val="C00000"/>
            </a:solidFill>
            <a:prstDash val="solid"/>
            <a:tailEnd type="triangle"/>
          </a:ln>
          <a:effectLst/>
        </p:spPr>
      </p:cxnSp>
      <p:sp>
        <p:nvSpPr>
          <p:cNvPr id="33" name="TextBox 32">
            <a:extLst>
              <a:ext uri="{FF2B5EF4-FFF2-40B4-BE49-F238E27FC236}">
                <a16:creationId xmlns:a16="http://schemas.microsoft.com/office/drawing/2014/main" id="{DF9FC568-5DA9-B633-6D3B-EFA5BF960538}"/>
              </a:ext>
            </a:extLst>
          </p:cNvPr>
          <p:cNvSpPr txBox="1"/>
          <p:nvPr/>
        </p:nvSpPr>
        <p:spPr bwMode="auto">
          <a:xfrm>
            <a:off x="609759" y="5531238"/>
            <a:ext cx="1111792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1600" b="0" dirty="0">
                <a:solidFill>
                  <a:srgbClr val="000000"/>
                </a:solidFill>
                <a:latin typeface="+mn-lt"/>
              </a:rPr>
              <a:t>PFS events during first subsequent treatment after </a:t>
            </a:r>
            <a:r>
              <a:rPr lang="en-GB" sz="1600" b="0" dirty="0">
                <a:solidFill>
                  <a:srgbClr val="000000"/>
                </a:solidFill>
                <a:latin typeface="+mn-lt"/>
              </a:rPr>
              <a:t>randomised</a:t>
            </a:r>
            <a:r>
              <a:rPr lang="en-US" sz="1600" b="0" dirty="0">
                <a:solidFill>
                  <a:srgbClr val="000000"/>
                </a:solidFill>
                <a:latin typeface="+mn-lt"/>
              </a:rPr>
              <a:t> rucaparib were reported by investigator and included non-radiological progression</a:t>
            </a:r>
            <a:endParaRPr lang="en-US" sz="1600" b="0" dirty="0">
              <a:solidFill>
                <a:schemeClr val="bg1"/>
              </a:solidFill>
              <a:latin typeface="+mn-lt"/>
            </a:endParaRPr>
          </a:p>
        </p:txBody>
      </p:sp>
      <p:sp>
        <p:nvSpPr>
          <p:cNvPr id="3" name="TextBox 2">
            <a:extLst>
              <a:ext uri="{FF2B5EF4-FFF2-40B4-BE49-F238E27FC236}">
                <a16:creationId xmlns:a16="http://schemas.microsoft.com/office/drawing/2014/main" id="{724DEBC3-A27D-1417-E3BF-B7BA83B9B8FE}"/>
              </a:ext>
            </a:extLst>
          </p:cNvPr>
          <p:cNvSpPr txBox="1"/>
          <p:nvPr/>
        </p:nvSpPr>
        <p:spPr bwMode="auto">
          <a:xfrm rot="16200000">
            <a:off x="-500849" y="3194545"/>
            <a:ext cx="1899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Median PFS (Mo)</a:t>
            </a:r>
          </a:p>
        </p:txBody>
      </p:sp>
      <p:grpSp>
        <p:nvGrpSpPr>
          <p:cNvPr id="19" name="Group 18">
            <a:extLst>
              <a:ext uri="{FF2B5EF4-FFF2-40B4-BE49-F238E27FC236}">
                <a16:creationId xmlns:a16="http://schemas.microsoft.com/office/drawing/2014/main" id="{71742E92-6206-AFD0-7584-7879448F1E21}"/>
              </a:ext>
            </a:extLst>
          </p:cNvPr>
          <p:cNvGrpSpPr/>
          <p:nvPr/>
        </p:nvGrpSpPr>
        <p:grpSpPr>
          <a:xfrm>
            <a:off x="778412" y="2087380"/>
            <a:ext cx="80304" cy="2623627"/>
            <a:chOff x="670560" y="2379785"/>
            <a:chExt cx="188156" cy="2623627"/>
          </a:xfrm>
        </p:grpSpPr>
        <p:cxnSp>
          <p:nvCxnSpPr>
            <p:cNvPr id="10" name="Straight Connector 9">
              <a:extLst>
                <a:ext uri="{FF2B5EF4-FFF2-40B4-BE49-F238E27FC236}">
                  <a16:creationId xmlns:a16="http://schemas.microsoft.com/office/drawing/2014/main" id="{DF1DD6B5-75F7-C296-472D-5A89C414312E}"/>
                </a:ext>
              </a:extLst>
            </p:cNvPr>
            <p:cNvCxnSpPr>
              <a:cxnSpLocks/>
            </p:cNvCxnSpPr>
            <p:nvPr/>
          </p:nvCxnSpPr>
          <p:spPr bwMode="auto">
            <a:xfrm>
              <a:off x="670560" y="2379785"/>
              <a:ext cx="188156"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38C1278A-5FF5-C905-CEDF-BBF6A130890A}"/>
                </a:ext>
              </a:extLst>
            </p:cNvPr>
            <p:cNvCxnSpPr>
              <a:cxnSpLocks/>
            </p:cNvCxnSpPr>
            <p:nvPr/>
          </p:nvCxnSpPr>
          <p:spPr bwMode="auto">
            <a:xfrm>
              <a:off x="670560" y="2754589"/>
              <a:ext cx="188156"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5AF0583C-419B-DD44-1CBF-D6F95D63D62E}"/>
                </a:ext>
              </a:extLst>
            </p:cNvPr>
            <p:cNvCxnSpPr>
              <a:cxnSpLocks/>
            </p:cNvCxnSpPr>
            <p:nvPr/>
          </p:nvCxnSpPr>
          <p:spPr bwMode="auto">
            <a:xfrm>
              <a:off x="670560" y="3129393"/>
              <a:ext cx="188156"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D99D961C-5ADD-8AF7-044B-B1327A3023D5}"/>
                </a:ext>
              </a:extLst>
            </p:cNvPr>
            <p:cNvCxnSpPr>
              <a:cxnSpLocks/>
            </p:cNvCxnSpPr>
            <p:nvPr/>
          </p:nvCxnSpPr>
          <p:spPr bwMode="auto">
            <a:xfrm>
              <a:off x="670560" y="3504197"/>
              <a:ext cx="188156"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3A729068-5BA4-B67B-ABEE-31FBFC101021}"/>
                </a:ext>
              </a:extLst>
            </p:cNvPr>
            <p:cNvCxnSpPr>
              <a:cxnSpLocks/>
            </p:cNvCxnSpPr>
            <p:nvPr/>
          </p:nvCxnSpPr>
          <p:spPr bwMode="auto">
            <a:xfrm>
              <a:off x="670560" y="3879001"/>
              <a:ext cx="188156"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D06CBCF7-C971-BE8F-1E20-CC6B073B2BAD}"/>
                </a:ext>
              </a:extLst>
            </p:cNvPr>
            <p:cNvCxnSpPr>
              <a:cxnSpLocks/>
            </p:cNvCxnSpPr>
            <p:nvPr/>
          </p:nvCxnSpPr>
          <p:spPr bwMode="auto">
            <a:xfrm>
              <a:off x="670560" y="4253805"/>
              <a:ext cx="188156"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78DAED4E-A675-CEF4-3270-B8307C4D9777}"/>
                </a:ext>
              </a:extLst>
            </p:cNvPr>
            <p:cNvCxnSpPr>
              <a:cxnSpLocks/>
            </p:cNvCxnSpPr>
            <p:nvPr/>
          </p:nvCxnSpPr>
          <p:spPr bwMode="auto">
            <a:xfrm>
              <a:off x="670560" y="4628609"/>
              <a:ext cx="188156"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4A656D85-B592-D0B9-B9B5-081584EC0D78}"/>
                </a:ext>
              </a:extLst>
            </p:cNvPr>
            <p:cNvCxnSpPr>
              <a:cxnSpLocks/>
            </p:cNvCxnSpPr>
            <p:nvPr/>
          </p:nvCxnSpPr>
          <p:spPr bwMode="auto">
            <a:xfrm>
              <a:off x="670560" y="5003412"/>
              <a:ext cx="18815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C1840E07-36F7-20FE-858A-A956BA4EB46B}"/>
              </a:ext>
            </a:extLst>
          </p:cNvPr>
          <p:cNvGrpSpPr/>
          <p:nvPr/>
        </p:nvGrpSpPr>
        <p:grpSpPr>
          <a:xfrm>
            <a:off x="846406" y="4699282"/>
            <a:ext cx="3235570" cy="72682"/>
            <a:chOff x="846406" y="4991686"/>
            <a:chExt cx="3235570" cy="208671"/>
          </a:xfrm>
        </p:grpSpPr>
        <p:cxnSp>
          <p:nvCxnSpPr>
            <p:cNvPr id="35" name="Straight Connector 34">
              <a:extLst>
                <a:ext uri="{FF2B5EF4-FFF2-40B4-BE49-F238E27FC236}">
                  <a16:creationId xmlns:a16="http://schemas.microsoft.com/office/drawing/2014/main" id="{F0489761-E78C-02F8-52E5-142A99341749}"/>
                </a:ext>
              </a:extLst>
            </p:cNvPr>
            <p:cNvCxnSpPr>
              <a:cxnSpLocks/>
            </p:cNvCxnSpPr>
            <p:nvPr/>
          </p:nvCxnSpPr>
          <p:spPr bwMode="auto">
            <a:xfrm>
              <a:off x="846406" y="5010442"/>
              <a:ext cx="0" cy="189915"/>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36671732-0CC6-7DB8-1C2D-EDCC96B0CF4E}"/>
                </a:ext>
              </a:extLst>
            </p:cNvPr>
            <p:cNvCxnSpPr>
              <a:cxnSpLocks/>
            </p:cNvCxnSpPr>
            <p:nvPr/>
          </p:nvCxnSpPr>
          <p:spPr bwMode="auto">
            <a:xfrm>
              <a:off x="1655299" y="5010442"/>
              <a:ext cx="0" cy="189915"/>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41446CB1-D7E7-1089-9A7E-39CF9B00AA77}"/>
                </a:ext>
              </a:extLst>
            </p:cNvPr>
            <p:cNvCxnSpPr>
              <a:cxnSpLocks/>
            </p:cNvCxnSpPr>
            <p:nvPr/>
          </p:nvCxnSpPr>
          <p:spPr bwMode="auto">
            <a:xfrm>
              <a:off x="2464192" y="5010442"/>
              <a:ext cx="0" cy="189915"/>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F1DAA0DC-1ED2-A594-DD17-0DC2A214D39B}"/>
                </a:ext>
              </a:extLst>
            </p:cNvPr>
            <p:cNvCxnSpPr>
              <a:cxnSpLocks/>
            </p:cNvCxnSpPr>
            <p:nvPr/>
          </p:nvCxnSpPr>
          <p:spPr bwMode="auto">
            <a:xfrm>
              <a:off x="3273084" y="5010442"/>
              <a:ext cx="0" cy="189915"/>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0B82BAF-6040-B20D-2163-57A8CF6F1817}"/>
                </a:ext>
              </a:extLst>
            </p:cNvPr>
            <p:cNvCxnSpPr>
              <a:cxnSpLocks/>
            </p:cNvCxnSpPr>
            <p:nvPr/>
          </p:nvCxnSpPr>
          <p:spPr bwMode="auto">
            <a:xfrm>
              <a:off x="4081976" y="4991686"/>
              <a:ext cx="0" cy="208671"/>
            </a:xfrm>
            <a:prstGeom prst="line">
              <a:avLst/>
            </a:prstGeom>
            <a:noFill/>
            <a:ln w="28575" cap="flat" cmpd="sng" algn="ctr">
              <a:solidFill>
                <a:schemeClr val="bg1"/>
              </a:solidFill>
              <a:prstDash val="solid"/>
              <a:round/>
              <a:headEnd type="none" w="med" len="med"/>
              <a:tailEnd type="none" w="med" len="med"/>
            </a:ln>
            <a:effectLst/>
          </p:spPr>
        </p:cxnSp>
      </p:grpSp>
      <p:sp>
        <p:nvSpPr>
          <p:cNvPr id="43" name="TextBox 42">
            <a:extLst>
              <a:ext uri="{FF2B5EF4-FFF2-40B4-BE49-F238E27FC236}">
                <a16:creationId xmlns:a16="http://schemas.microsoft.com/office/drawing/2014/main" id="{DEE5E115-D498-6F49-79FC-C6F7FF1BB93F}"/>
              </a:ext>
            </a:extLst>
          </p:cNvPr>
          <p:cNvSpPr txBox="1"/>
          <p:nvPr/>
        </p:nvSpPr>
        <p:spPr bwMode="auto">
          <a:xfrm>
            <a:off x="559704" y="4530469"/>
            <a:ext cx="3188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4" name="TextBox 43">
            <a:extLst>
              <a:ext uri="{FF2B5EF4-FFF2-40B4-BE49-F238E27FC236}">
                <a16:creationId xmlns:a16="http://schemas.microsoft.com/office/drawing/2014/main" id="{2588A8C2-CDE2-C717-2232-9168E4188346}"/>
              </a:ext>
            </a:extLst>
          </p:cNvPr>
          <p:cNvSpPr txBox="1"/>
          <p:nvPr/>
        </p:nvSpPr>
        <p:spPr bwMode="auto">
          <a:xfrm>
            <a:off x="559704" y="4152986"/>
            <a:ext cx="3188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45" name="TextBox 44">
            <a:extLst>
              <a:ext uri="{FF2B5EF4-FFF2-40B4-BE49-F238E27FC236}">
                <a16:creationId xmlns:a16="http://schemas.microsoft.com/office/drawing/2014/main" id="{9896A53F-7D08-137C-DA32-7B2BB9F29491}"/>
              </a:ext>
            </a:extLst>
          </p:cNvPr>
          <p:cNvSpPr txBox="1"/>
          <p:nvPr/>
        </p:nvSpPr>
        <p:spPr bwMode="auto">
          <a:xfrm>
            <a:off x="559704" y="3787226"/>
            <a:ext cx="3188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a:t>
            </a:r>
          </a:p>
        </p:txBody>
      </p:sp>
      <p:sp>
        <p:nvSpPr>
          <p:cNvPr id="46" name="TextBox 45">
            <a:extLst>
              <a:ext uri="{FF2B5EF4-FFF2-40B4-BE49-F238E27FC236}">
                <a16:creationId xmlns:a16="http://schemas.microsoft.com/office/drawing/2014/main" id="{D031B108-E118-0673-E7BC-C52AB8FEB3E2}"/>
              </a:ext>
            </a:extLst>
          </p:cNvPr>
          <p:cNvSpPr txBox="1"/>
          <p:nvPr/>
        </p:nvSpPr>
        <p:spPr bwMode="auto">
          <a:xfrm>
            <a:off x="559704" y="3414432"/>
            <a:ext cx="3188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47" name="TextBox 46">
            <a:extLst>
              <a:ext uri="{FF2B5EF4-FFF2-40B4-BE49-F238E27FC236}">
                <a16:creationId xmlns:a16="http://schemas.microsoft.com/office/drawing/2014/main" id="{D3C18105-037D-71D2-D7B8-459F0ABE046C}"/>
              </a:ext>
            </a:extLst>
          </p:cNvPr>
          <p:cNvSpPr txBox="1"/>
          <p:nvPr/>
        </p:nvSpPr>
        <p:spPr bwMode="auto">
          <a:xfrm>
            <a:off x="559704" y="3048673"/>
            <a:ext cx="3188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a:t>
            </a:r>
          </a:p>
        </p:txBody>
      </p:sp>
      <p:sp>
        <p:nvSpPr>
          <p:cNvPr id="48" name="TextBox 47">
            <a:extLst>
              <a:ext uri="{FF2B5EF4-FFF2-40B4-BE49-F238E27FC236}">
                <a16:creationId xmlns:a16="http://schemas.microsoft.com/office/drawing/2014/main" id="{582ED6B4-A103-FA0A-8B0E-AFAA3E83F4FF}"/>
              </a:ext>
            </a:extLst>
          </p:cNvPr>
          <p:cNvSpPr txBox="1"/>
          <p:nvPr/>
        </p:nvSpPr>
        <p:spPr bwMode="auto">
          <a:xfrm>
            <a:off x="466579" y="2666500"/>
            <a:ext cx="4330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49" name="TextBox 48">
            <a:extLst>
              <a:ext uri="{FF2B5EF4-FFF2-40B4-BE49-F238E27FC236}">
                <a16:creationId xmlns:a16="http://schemas.microsoft.com/office/drawing/2014/main" id="{B97B8EDA-2D1D-5514-0496-C58D510CB92D}"/>
              </a:ext>
            </a:extLst>
          </p:cNvPr>
          <p:cNvSpPr txBox="1"/>
          <p:nvPr/>
        </p:nvSpPr>
        <p:spPr bwMode="auto">
          <a:xfrm>
            <a:off x="466579" y="2289017"/>
            <a:ext cx="4330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50" name="TextBox 49">
            <a:extLst>
              <a:ext uri="{FF2B5EF4-FFF2-40B4-BE49-F238E27FC236}">
                <a16:creationId xmlns:a16="http://schemas.microsoft.com/office/drawing/2014/main" id="{58A32401-774B-630F-5907-A21A2C68F3A9}"/>
              </a:ext>
            </a:extLst>
          </p:cNvPr>
          <p:cNvSpPr txBox="1"/>
          <p:nvPr/>
        </p:nvSpPr>
        <p:spPr bwMode="auto">
          <a:xfrm>
            <a:off x="466579" y="1909189"/>
            <a:ext cx="43309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14</a:t>
            </a:r>
          </a:p>
        </p:txBody>
      </p:sp>
      <p:sp>
        <p:nvSpPr>
          <p:cNvPr id="51" name="TextBox 50">
            <a:extLst>
              <a:ext uri="{FF2B5EF4-FFF2-40B4-BE49-F238E27FC236}">
                <a16:creationId xmlns:a16="http://schemas.microsoft.com/office/drawing/2014/main" id="{E7A48E76-6145-BFFE-8C32-4DA001CB7941}"/>
              </a:ext>
            </a:extLst>
          </p:cNvPr>
          <p:cNvSpPr txBox="1"/>
          <p:nvPr/>
        </p:nvSpPr>
        <p:spPr bwMode="auto">
          <a:xfrm>
            <a:off x="742585" y="4740412"/>
            <a:ext cx="1004154" cy="480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Randomized rucaparib</a:t>
            </a:r>
          </a:p>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(n = 120)</a:t>
            </a:r>
          </a:p>
        </p:txBody>
      </p:sp>
      <p:sp>
        <p:nvSpPr>
          <p:cNvPr id="52" name="Rectangle 51">
            <a:extLst>
              <a:ext uri="{FF2B5EF4-FFF2-40B4-BE49-F238E27FC236}">
                <a16:creationId xmlns:a16="http://schemas.microsoft.com/office/drawing/2014/main" id="{F7AEB265-456A-52F6-C045-62E847220208}"/>
              </a:ext>
            </a:extLst>
          </p:cNvPr>
          <p:cNvSpPr/>
          <p:nvPr/>
        </p:nvSpPr>
        <p:spPr bwMode="auto">
          <a:xfrm>
            <a:off x="936467" y="3663099"/>
            <a:ext cx="620633" cy="1044044"/>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A9DA0CA0-6C1E-24BE-513F-5FEC3E53B2CB}"/>
              </a:ext>
            </a:extLst>
          </p:cNvPr>
          <p:cNvSpPr/>
          <p:nvPr/>
        </p:nvSpPr>
        <p:spPr bwMode="auto">
          <a:xfrm>
            <a:off x="1748807" y="3679613"/>
            <a:ext cx="620633" cy="102752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9D5127EF-050E-177E-690C-48B5DF01A121}"/>
              </a:ext>
            </a:extLst>
          </p:cNvPr>
          <p:cNvSpPr/>
          <p:nvPr/>
        </p:nvSpPr>
        <p:spPr bwMode="auto">
          <a:xfrm>
            <a:off x="2558389" y="3925143"/>
            <a:ext cx="620633" cy="78199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18E3D319-9943-FC43-40F4-266EECB51752}"/>
              </a:ext>
            </a:extLst>
          </p:cNvPr>
          <p:cNvSpPr/>
          <p:nvPr/>
        </p:nvSpPr>
        <p:spPr bwMode="auto">
          <a:xfrm>
            <a:off x="3362453" y="3387227"/>
            <a:ext cx="620633" cy="131991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TextBox 55">
            <a:extLst>
              <a:ext uri="{FF2B5EF4-FFF2-40B4-BE49-F238E27FC236}">
                <a16:creationId xmlns:a16="http://schemas.microsoft.com/office/drawing/2014/main" id="{F4315ABF-E453-0C97-221B-736FC5861D44}"/>
              </a:ext>
            </a:extLst>
          </p:cNvPr>
          <p:cNvSpPr txBox="1"/>
          <p:nvPr/>
        </p:nvSpPr>
        <p:spPr bwMode="auto">
          <a:xfrm>
            <a:off x="1532858" y="4740412"/>
            <a:ext cx="1004154" cy="480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Randomized Chemotherapy</a:t>
            </a:r>
          </a:p>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(n = 59)</a:t>
            </a:r>
          </a:p>
        </p:txBody>
      </p:sp>
      <p:sp>
        <p:nvSpPr>
          <p:cNvPr id="57" name="TextBox 56">
            <a:extLst>
              <a:ext uri="{FF2B5EF4-FFF2-40B4-BE49-F238E27FC236}">
                <a16:creationId xmlns:a16="http://schemas.microsoft.com/office/drawing/2014/main" id="{AF4AF33A-B314-657F-74CD-9AF8E20FE907}"/>
              </a:ext>
            </a:extLst>
          </p:cNvPr>
          <p:cNvSpPr txBox="1"/>
          <p:nvPr/>
        </p:nvSpPr>
        <p:spPr bwMode="auto">
          <a:xfrm>
            <a:off x="2350716" y="4740412"/>
            <a:ext cx="1066906" cy="736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1</a:t>
            </a:r>
            <a:r>
              <a:rPr lang="en-US" sz="1050" b="0" baseline="30000" dirty="0">
                <a:solidFill>
                  <a:schemeClr val="bg1"/>
                </a:solidFill>
                <a:latin typeface="Calibri" panose="020F0502020204030204" pitchFamily="34" charset="0"/>
              </a:rPr>
              <a:t>st</a:t>
            </a:r>
            <a:r>
              <a:rPr lang="en-US" sz="1050" b="0" dirty="0">
                <a:solidFill>
                  <a:schemeClr val="bg1"/>
                </a:solidFill>
                <a:latin typeface="Calibri" panose="020F0502020204030204" pitchFamily="34" charset="0"/>
              </a:rPr>
              <a:t> subsequent treatment after randomized rucaparib </a:t>
            </a:r>
          </a:p>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(n = 69)</a:t>
            </a:r>
          </a:p>
        </p:txBody>
      </p:sp>
      <p:sp>
        <p:nvSpPr>
          <p:cNvPr id="58" name="TextBox 57">
            <a:extLst>
              <a:ext uri="{FF2B5EF4-FFF2-40B4-BE49-F238E27FC236}">
                <a16:creationId xmlns:a16="http://schemas.microsoft.com/office/drawing/2014/main" id="{A2CC870F-5E27-F0AE-FAC7-7D0201C6F4BC}"/>
              </a:ext>
            </a:extLst>
          </p:cNvPr>
          <p:cNvSpPr txBox="1"/>
          <p:nvPr/>
        </p:nvSpPr>
        <p:spPr bwMode="auto">
          <a:xfrm>
            <a:off x="3182364" y="4740412"/>
            <a:ext cx="1004154" cy="480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Crossover rucaparib</a:t>
            </a:r>
          </a:p>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(n = 41)</a:t>
            </a:r>
          </a:p>
        </p:txBody>
      </p:sp>
      <p:sp>
        <p:nvSpPr>
          <p:cNvPr id="8" name="Freeform: Shape 7">
            <a:extLst>
              <a:ext uri="{FF2B5EF4-FFF2-40B4-BE49-F238E27FC236}">
                <a16:creationId xmlns:a16="http://schemas.microsoft.com/office/drawing/2014/main" id="{00B64465-9BE2-45B7-BB42-CBDF98555908}"/>
              </a:ext>
            </a:extLst>
          </p:cNvPr>
          <p:cNvSpPr/>
          <p:nvPr/>
        </p:nvSpPr>
        <p:spPr bwMode="auto">
          <a:xfrm>
            <a:off x="846407" y="2099104"/>
            <a:ext cx="3235569" cy="2611902"/>
          </a:xfrm>
          <a:custGeom>
            <a:avLst/>
            <a:gdLst>
              <a:gd name="connsiteX0" fmla="*/ 0 w 3235569"/>
              <a:gd name="connsiteY0" fmla="*/ 0 h 2611902"/>
              <a:gd name="connsiteX1" fmla="*/ 0 w 3235569"/>
              <a:gd name="connsiteY1" fmla="*/ 2611902 h 2611902"/>
              <a:gd name="connsiteX2" fmla="*/ 3235569 w 3235569"/>
              <a:gd name="connsiteY2" fmla="*/ 2611902 h 2611902"/>
            </a:gdLst>
            <a:ahLst/>
            <a:cxnLst>
              <a:cxn ang="0">
                <a:pos x="connsiteX0" y="connsiteY0"/>
              </a:cxn>
              <a:cxn ang="0">
                <a:pos x="connsiteX1" y="connsiteY1"/>
              </a:cxn>
              <a:cxn ang="0">
                <a:pos x="connsiteX2" y="connsiteY2"/>
              </a:cxn>
            </a:cxnLst>
            <a:rect l="l" t="t" r="r" b="b"/>
            <a:pathLst>
              <a:path w="3235569" h="2611902">
                <a:moveTo>
                  <a:pt x="0" y="0"/>
                </a:moveTo>
                <a:lnTo>
                  <a:pt x="0" y="2611902"/>
                </a:lnTo>
                <a:lnTo>
                  <a:pt x="3235569" y="2611902"/>
                </a:lnTo>
              </a:path>
            </a:pathLst>
          </a:custGeom>
          <a:noFill/>
          <a:ln w="28575">
            <a:solidFill>
              <a:schemeClr val="bg1"/>
            </a:solidFill>
            <a:miter lim="800000"/>
            <a:headEnd/>
            <a:tailEnd/>
          </a:ln>
        </p:spPr>
        <p:txBody>
          <a:bodyPr rtlCol="0" anchor="ctr"/>
          <a:lstStyle/>
          <a:p>
            <a:pPr algn="ctr"/>
            <a:endParaRPr lang="en-US" dirty="0"/>
          </a:p>
        </p:txBody>
      </p:sp>
      <p:sp>
        <p:nvSpPr>
          <p:cNvPr id="59" name="TextBox 58">
            <a:extLst>
              <a:ext uri="{FF2B5EF4-FFF2-40B4-BE49-F238E27FC236}">
                <a16:creationId xmlns:a16="http://schemas.microsoft.com/office/drawing/2014/main" id="{56F2E56E-9E61-3F28-BEDD-FDEE3645E698}"/>
              </a:ext>
            </a:extLst>
          </p:cNvPr>
          <p:cNvSpPr txBox="1"/>
          <p:nvPr/>
        </p:nvSpPr>
        <p:spPr bwMode="auto">
          <a:xfrm>
            <a:off x="1025867" y="3341060"/>
            <a:ext cx="6181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5.6</a:t>
            </a:r>
          </a:p>
        </p:txBody>
      </p:sp>
      <p:sp>
        <p:nvSpPr>
          <p:cNvPr id="60" name="TextBox 59">
            <a:extLst>
              <a:ext uri="{FF2B5EF4-FFF2-40B4-BE49-F238E27FC236}">
                <a16:creationId xmlns:a16="http://schemas.microsoft.com/office/drawing/2014/main" id="{BA45FEB0-411C-CD08-4714-7DFF76662ED4}"/>
              </a:ext>
            </a:extLst>
          </p:cNvPr>
          <p:cNvSpPr txBox="1"/>
          <p:nvPr/>
        </p:nvSpPr>
        <p:spPr bwMode="auto">
          <a:xfrm>
            <a:off x="1845104" y="3341060"/>
            <a:ext cx="513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5.6</a:t>
            </a:r>
          </a:p>
        </p:txBody>
      </p:sp>
      <p:sp>
        <p:nvSpPr>
          <p:cNvPr id="61" name="TextBox 60">
            <a:extLst>
              <a:ext uri="{FF2B5EF4-FFF2-40B4-BE49-F238E27FC236}">
                <a16:creationId xmlns:a16="http://schemas.microsoft.com/office/drawing/2014/main" id="{9D9A3558-0A86-4BDD-097E-B341D3F95C16}"/>
              </a:ext>
            </a:extLst>
          </p:cNvPr>
          <p:cNvSpPr txBox="1"/>
          <p:nvPr/>
        </p:nvSpPr>
        <p:spPr bwMode="auto">
          <a:xfrm>
            <a:off x="2645031" y="3608623"/>
            <a:ext cx="513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62" name="TextBox 61">
            <a:extLst>
              <a:ext uri="{FF2B5EF4-FFF2-40B4-BE49-F238E27FC236}">
                <a16:creationId xmlns:a16="http://schemas.microsoft.com/office/drawing/2014/main" id="{18AAE564-098F-2E59-683C-4444B6604CF4}"/>
              </a:ext>
            </a:extLst>
          </p:cNvPr>
          <p:cNvSpPr txBox="1"/>
          <p:nvPr/>
        </p:nvSpPr>
        <p:spPr bwMode="auto">
          <a:xfrm>
            <a:off x="3451854" y="3026606"/>
            <a:ext cx="5133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7.3</a:t>
            </a:r>
          </a:p>
        </p:txBody>
      </p:sp>
      <p:sp>
        <p:nvSpPr>
          <p:cNvPr id="63" name="TextBox 62">
            <a:extLst>
              <a:ext uri="{FF2B5EF4-FFF2-40B4-BE49-F238E27FC236}">
                <a16:creationId xmlns:a16="http://schemas.microsoft.com/office/drawing/2014/main" id="{3C5DC36C-D465-6D9F-50B0-7063A03A669E}"/>
              </a:ext>
            </a:extLst>
          </p:cNvPr>
          <p:cNvSpPr txBox="1"/>
          <p:nvPr/>
        </p:nvSpPr>
        <p:spPr bwMode="auto">
          <a:xfrm>
            <a:off x="1407885" y="1478277"/>
            <a:ext cx="19920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Platinum Resistant</a:t>
            </a:r>
          </a:p>
        </p:txBody>
      </p:sp>
      <p:grpSp>
        <p:nvGrpSpPr>
          <p:cNvPr id="76" name="Group 75">
            <a:extLst>
              <a:ext uri="{FF2B5EF4-FFF2-40B4-BE49-F238E27FC236}">
                <a16:creationId xmlns:a16="http://schemas.microsoft.com/office/drawing/2014/main" id="{7CDD1B99-B9FE-5CE6-9101-6E24E030374D}"/>
              </a:ext>
            </a:extLst>
          </p:cNvPr>
          <p:cNvGrpSpPr/>
          <p:nvPr/>
        </p:nvGrpSpPr>
        <p:grpSpPr>
          <a:xfrm>
            <a:off x="4560641" y="2095074"/>
            <a:ext cx="83377" cy="2620991"/>
            <a:chOff x="4364679" y="2387479"/>
            <a:chExt cx="279339" cy="2620991"/>
          </a:xfrm>
        </p:grpSpPr>
        <p:cxnSp>
          <p:nvCxnSpPr>
            <p:cNvPr id="68" name="Straight Connector 67">
              <a:extLst>
                <a:ext uri="{FF2B5EF4-FFF2-40B4-BE49-F238E27FC236}">
                  <a16:creationId xmlns:a16="http://schemas.microsoft.com/office/drawing/2014/main" id="{88EE65C6-6DC2-E03C-973D-2F27FA1582D6}"/>
                </a:ext>
              </a:extLst>
            </p:cNvPr>
            <p:cNvCxnSpPr/>
            <p:nvPr/>
          </p:nvCxnSpPr>
          <p:spPr bwMode="auto">
            <a:xfrm>
              <a:off x="4364679" y="2387479"/>
              <a:ext cx="279339"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636BB88C-7D7D-D9CB-E31B-E0B76A748261}"/>
                </a:ext>
              </a:extLst>
            </p:cNvPr>
            <p:cNvCxnSpPr/>
            <p:nvPr/>
          </p:nvCxnSpPr>
          <p:spPr bwMode="auto">
            <a:xfrm>
              <a:off x="4364679" y="2761906"/>
              <a:ext cx="279339"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82562D82-30EA-B756-9E5E-356A8B78FA25}"/>
                </a:ext>
              </a:extLst>
            </p:cNvPr>
            <p:cNvCxnSpPr/>
            <p:nvPr/>
          </p:nvCxnSpPr>
          <p:spPr bwMode="auto">
            <a:xfrm>
              <a:off x="4364679" y="3136333"/>
              <a:ext cx="279339"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DFEEEC4F-B831-B044-5DA8-3302CA698FEE}"/>
                </a:ext>
              </a:extLst>
            </p:cNvPr>
            <p:cNvCxnSpPr/>
            <p:nvPr/>
          </p:nvCxnSpPr>
          <p:spPr bwMode="auto">
            <a:xfrm>
              <a:off x="4364679" y="3510760"/>
              <a:ext cx="279339"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7ACE5EF9-B570-36B7-D267-6762A6B051D2}"/>
                </a:ext>
              </a:extLst>
            </p:cNvPr>
            <p:cNvCxnSpPr/>
            <p:nvPr/>
          </p:nvCxnSpPr>
          <p:spPr bwMode="auto">
            <a:xfrm>
              <a:off x="4364679" y="3885187"/>
              <a:ext cx="279339"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9ECAB5CB-E3BF-189B-5E6F-952FC1528806}"/>
                </a:ext>
              </a:extLst>
            </p:cNvPr>
            <p:cNvCxnSpPr/>
            <p:nvPr/>
          </p:nvCxnSpPr>
          <p:spPr bwMode="auto">
            <a:xfrm>
              <a:off x="4364679" y="4259614"/>
              <a:ext cx="279339"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F972E061-3EF3-4510-EC16-E60498A67ADE}"/>
                </a:ext>
              </a:extLst>
            </p:cNvPr>
            <p:cNvCxnSpPr/>
            <p:nvPr/>
          </p:nvCxnSpPr>
          <p:spPr bwMode="auto">
            <a:xfrm>
              <a:off x="4364679" y="4634041"/>
              <a:ext cx="279339"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32AE2EC0-FC2A-00B7-45E6-08876C0BF318}"/>
                </a:ext>
              </a:extLst>
            </p:cNvPr>
            <p:cNvCxnSpPr/>
            <p:nvPr/>
          </p:nvCxnSpPr>
          <p:spPr bwMode="auto">
            <a:xfrm>
              <a:off x="4364679" y="5008470"/>
              <a:ext cx="279339" cy="0"/>
            </a:xfrm>
            <a:prstGeom prst="line">
              <a:avLst/>
            </a:prstGeom>
            <a:noFill/>
            <a:ln w="28575" cap="flat" cmpd="sng" algn="ctr">
              <a:solidFill>
                <a:schemeClr val="bg1"/>
              </a:solidFill>
              <a:prstDash val="solid"/>
              <a:round/>
              <a:headEnd type="none" w="med" len="med"/>
              <a:tailEnd type="none" w="med" len="med"/>
            </a:ln>
            <a:effectLst/>
          </p:spPr>
        </p:cxnSp>
      </p:grpSp>
      <p:grpSp>
        <p:nvGrpSpPr>
          <p:cNvPr id="84" name="Group 83">
            <a:extLst>
              <a:ext uri="{FF2B5EF4-FFF2-40B4-BE49-F238E27FC236}">
                <a16:creationId xmlns:a16="http://schemas.microsoft.com/office/drawing/2014/main" id="{72AE430A-B1E8-AA66-0DEC-34FE62D1D664}"/>
              </a:ext>
            </a:extLst>
          </p:cNvPr>
          <p:cNvGrpSpPr/>
          <p:nvPr/>
        </p:nvGrpSpPr>
        <p:grpSpPr>
          <a:xfrm>
            <a:off x="4630688" y="4701771"/>
            <a:ext cx="3225958" cy="85193"/>
            <a:chOff x="4630688" y="4994176"/>
            <a:chExt cx="3225958" cy="403244"/>
          </a:xfrm>
        </p:grpSpPr>
        <p:cxnSp>
          <p:nvCxnSpPr>
            <p:cNvPr id="78" name="Straight Connector 77">
              <a:extLst>
                <a:ext uri="{FF2B5EF4-FFF2-40B4-BE49-F238E27FC236}">
                  <a16:creationId xmlns:a16="http://schemas.microsoft.com/office/drawing/2014/main" id="{E77077FC-9451-29F6-B437-E9026F2E3F9A}"/>
                </a:ext>
              </a:extLst>
            </p:cNvPr>
            <p:cNvCxnSpPr/>
            <p:nvPr/>
          </p:nvCxnSpPr>
          <p:spPr bwMode="auto">
            <a:xfrm>
              <a:off x="4630688" y="5020680"/>
              <a:ext cx="0" cy="37674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81B602CE-DE5B-E1B0-B315-06B32DD46249}"/>
                </a:ext>
              </a:extLst>
            </p:cNvPr>
            <p:cNvCxnSpPr/>
            <p:nvPr/>
          </p:nvCxnSpPr>
          <p:spPr bwMode="auto">
            <a:xfrm>
              <a:off x="5437178" y="5020680"/>
              <a:ext cx="0" cy="37674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610C2801-957A-51E5-2E0E-0799EE77EDFC}"/>
                </a:ext>
              </a:extLst>
            </p:cNvPr>
            <p:cNvCxnSpPr/>
            <p:nvPr/>
          </p:nvCxnSpPr>
          <p:spPr bwMode="auto">
            <a:xfrm>
              <a:off x="6243668" y="5020680"/>
              <a:ext cx="0" cy="37674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5E401B98-CEC8-5D15-8D6C-76C157B6A85E}"/>
                </a:ext>
              </a:extLst>
            </p:cNvPr>
            <p:cNvCxnSpPr/>
            <p:nvPr/>
          </p:nvCxnSpPr>
          <p:spPr bwMode="auto">
            <a:xfrm>
              <a:off x="7050158" y="5020680"/>
              <a:ext cx="0" cy="37674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710148D7-7A66-87EF-A13F-5298B36ED9A2}"/>
                </a:ext>
              </a:extLst>
            </p:cNvPr>
            <p:cNvCxnSpPr>
              <a:cxnSpLocks/>
            </p:cNvCxnSpPr>
            <p:nvPr/>
          </p:nvCxnSpPr>
          <p:spPr bwMode="auto">
            <a:xfrm>
              <a:off x="7856646" y="4994176"/>
              <a:ext cx="0" cy="403244"/>
            </a:xfrm>
            <a:prstGeom prst="line">
              <a:avLst/>
            </a:prstGeom>
            <a:noFill/>
            <a:ln w="28575" cap="flat" cmpd="sng" algn="ctr">
              <a:solidFill>
                <a:schemeClr val="bg1"/>
              </a:solidFill>
              <a:prstDash val="solid"/>
              <a:round/>
              <a:headEnd type="none" w="med" len="med"/>
              <a:tailEnd type="none" w="med" len="med"/>
            </a:ln>
            <a:effectLst/>
          </p:spPr>
        </p:cxnSp>
      </p:grpSp>
      <p:sp>
        <p:nvSpPr>
          <p:cNvPr id="85" name="TextBox 84">
            <a:extLst>
              <a:ext uri="{FF2B5EF4-FFF2-40B4-BE49-F238E27FC236}">
                <a16:creationId xmlns:a16="http://schemas.microsoft.com/office/drawing/2014/main" id="{36DCC68A-285E-25FE-B159-4438861C8D72}"/>
              </a:ext>
            </a:extLst>
          </p:cNvPr>
          <p:cNvSpPr txBox="1"/>
          <p:nvPr/>
        </p:nvSpPr>
        <p:spPr bwMode="auto">
          <a:xfrm>
            <a:off x="4346039" y="4541828"/>
            <a:ext cx="3188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86" name="TextBox 85">
            <a:extLst>
              <a:ext uri="{FF2B5EF4-FFF2-40B4-BE49-F238E27FC236}">
                <a16:creationId xmlns:a16="http://schemas.microsoft.com/office/drawing/2014/main" id="{45E49EA4-4369-157C-FE0E-F2FD485CC551}"/>
              </a:ext>
            </a:extLst>
          </p:cNvPr>
          <p:cNvSpPr txBox="1"/>
          <p:nvPr/>
        </p:nvSpPr>
        <p:spPr bwMode="auto">
          <a:xfrm>
            <a:off x="4346039" y="4165088"/>
            <a:ext cx="3188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88" name="TextBox 87">
            <a:extLst>
              <a:ext uri="{FF2B5EF4-FFF2-40B4-BE49-F238E27FC236}">
                <a16:creationId xmlns:a16="http://schemas.microsoft.com/office/drawing/2014/main" id="{798DE46F-A90D-38BC-B9E9-A110ED8CC0CF}"/>
              </a:ext>
            </a:extLst>
          </p:cNvPr>
          <p:cNvSpPr txBox="1"/>
          <p:nvPr/>
        </p:nvSpPr>
        <p:spPr bwMode="auto">
          <a:xfrm>
            <a:off x="4346039" y="3795920"/>
            <a:ext cx="2581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a:t>
            </a:r>
          </a:p>
        </p:txBody>
      </p:sp>
      <p:sp>
        <p:nvSpPr>
          <p:cNvPr id="89" name="TextBox 88">
            <a:extLst>
              <a:ext uri="{FF2B5EF4-FFF2-40B4-BE49-F238E27FC236}">
                <a16:creationId xmlns:a16="http://schemas.microsoft.com/office/drawing/2014/main" id="{414D2B47-4AD7-9A67-74F9-07A96C68DF3E}"/>
              </a:ext>
            </a:extLst>
          </p:cNvPr>
          <p:cNvSpPr txBox="1"/>
          <p:nvPr/>
        </p:nvSpPr>
        <p:spPr bwMode="auto">
          <a:xfrm>
            <a:off x="4346039" y="3413500"/>
            <a:ext cx="2581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90" name="TextBox 89">
            <a:extLst>
              <a:ext uri="{FF2B5EF4-FFF2-40B4-BE49-F238E27FC236}">
                <a16:creationId xmlns:a16="http://schemas.microsoft.com/office/drawing/2014/main" id="{66FEFE02-75D1-CC4F-0CDE-D62BA4269701}"/>
              </a:ext>
            </a:extLst>
          </p:cNvPr>
          <p:cNvSpPr txBox="1"/>
          <p:nvPr/>
        </p:nvSpPr>
        <p:spPr bwMode="auto">
          <a:xfrm>
            <a:off x="4346039" y="3042439"/>
            <a:ext cx="2581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a:t>
            </a:r>
          </a:p>
        </p:txBody>
      </p:sp>
      <p:sp>
        <p:nvSpPr>
          <p:cNvPr id="91" name="TextBox 90">
            <a:extLst>
              <a:ext uri="{FF2B5EF4-FFF2-40B4-BE49-F238E27FC236}">
                <a16:creationId xmlns:a16="http://schemas.microsoft.com/office/drawing/2014/main" id="{50AE6C7C-5042-0E05-4C3B-2DCBA300C50C}"/>
              </a:ext>
            </a:extLst>
          </p:cNvPr>
          <p:cNvSpPr txBox="1"/>
          <p:nvPr/>
        </p:nvSpPr>
        <p:spPr bwMode="auto">
          <a:xfrm>
            <a:off x="4239893" y="2665699"/>
            <a:ext cx="4146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92" name="TextBox 91">
            <a:extLst>
              <a:ext uri="{FF2B5EF4-FFF2-40B4-BE49-F238E27FC236}">
                <a16:creationId xmlns:a16="http://schemas.microsoft.com/office/drawing/2014/main" id="{C53C0920-08B8-9648-A7C8-7C0C9EE076A0}"/>
              </a:ext>
            </a:extLst>
          </p:cNvPr>
          <p:cNvSpPr txBox="1"/>
          <p:nvPr/>
        </p:nvSpPr>
        <p:spPr bwMode="auto">
          <a:xfrm>
            <a:off x="4242590" y="2298424"/>
            <a:ext cx="4146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93" name="TextBox 92">
            <a:extLst>
              <a:ext uri="{FF2B5EF4-FFF2-40B4-BE49-F238E27FC236}">
                <a16:creationId xmlns:a16="http://schemas.microsoft.com/office/drawing/2014/main" id="{6611EA72-578F-DECB-53BF-28AD10B545FB}"/>
              </a:ext>
            </a:extLst>
          </p:cNvPr>
          <p:cNvSpPr txBox="1"/>
          <p:nvPr/>
        </p:nvSpPr>
        <p:spPr bwMode="auto">
          <a:xfrm>
            <a:off x="4242590" y="1914111"/>
            <a:ext cx="4146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14</a:t>
            </a:r>
          </a:p>
        </p:txBody>
      </p:sp>
      <p:sp>
        <p:nvSpPr>
          <p:cNvPr id="94" name="TextBox 93">
            <a:extLst>
              <a:ext uri="{FF2B5EF4-FFF2-40B4-BE49-F238E27FC236}">
                <a16:creationId xmlns:a16="http://schemas.microsoft.com/office/drawing/2014/main" id="{470F064B-80B8-3270-505D-720B302358DB}"/>
              </a:ext>
            </a:extLst>
          </p:cNvPr>
          <p:cNvSpPr txBox="1"/>
          <p:nvPr/>
        </p:nvSpPr>
        <p:spPr bwMode="auto">
          <a:xfrm>
            <a:off x="4879954" y="1478277"/>
            <a:ext cx="2868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Partially Platinum Sensitive</a:t>
            </a:r>
          </a:p>
        </p:txBody>
      </p:sp>
      <p:sp>
        <p:nvSpPr>
          <p:cNvPr id="95" name="TextBox 94">
            <a:extLst>
              <a:ext uri="{FF2B5EF4-FFF2-40B4-BE49-F238E27FC236}">
                <a16:creationId xmlns:a16="http://schemas.microsoft.com/office/drawing/2014/main" id="{8E9794BB-73B2-6502-E587-AD018BC328E3}"/>
              </a:ext>
            </a:extLst>
          </p:cNvPr>
          <p:cNvSpPr txBox="1"/>
          <p:nvPr/>
        </p:nvSpPr>
        <p:spPr bwMode="auto">
          <a:xfrm>
            <a:off x="4542173" y="4740412"/>
            <a:ext cx="1004154" cy="480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Randomized rucaparib</a:t>
            </a:r>
          </a:p>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(n = 65)</a:t>
            </a:r>
          </a:p>
        </p:txBody>
      </p:sp>
      <p:sp>
        <p:nvSpPr>
          <p:cNvPr id="96" name="TextBox 95">
            <a:extLst>
              <a:ext uri="{FF2B5EF4-FFF2-40B4-BE49-F238E27FC236}">
                <a16:creationId xmlns:a16="http://schemas.microsoft.com/office/drawing/2014/main" id="{02B51166-C0AA-6DD6-06E7-3A3E349C8BBB}"/>
              </a:ext>
            </a:extLst>
          </p:cNvPr>
          <p:cNvSpPr txBox="1"/>
          <p:nvPr/>
        </p:nvSpPr>
        <p:spPr bwMode="auto">
          <a:xfrm>
            <a:off x="5332446" y="4740412"/>
            <a:ext cx="1004154" cy="480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Randomized Chemotherapy</a:t>
            </a:r>
          </a:p>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(n = 31)</a:t>
            </a:r>
          </a:p>
        </p:txBody>
      </p:sp>
      <p:sp>
        <p:nvSpPr>
          <p:cNvPr id="97" name="TextBox 96">
            <a:extLst>
              <a:ext uri="{FF2B5EF4-FFF2-40B4-BE49-F238E27FC236}">
                <a16:creationId xmlns:a16="http://schemas.microsoft.com/office/drawing/2014/main" id="{C7192FEA-03B7-CF23-921E-96011095A614}"/>
              </a:ext>
            </a:extLst>
          </p:cNvPr>
          <p:cNvSpPr txBox="1"/>
          <p:nvPr/>
        </p:nvSpPr>
        <p:spPr bwMode="auto">
          <a:xfrm>
            <a:off x="6150304" y="4740412"/>
            <a:ext cx="1066906" cy="736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1</a:t>
            </a:r>
            <a:r>
              <a:rPr lang="en-US" sz="1050" b="0" baseline="30000" dirty="0">
                <a:solidFill>
                  <a:schemeClr val="bg1"/>
                </a:solidFill>
                <a:latin typeface="Calibri" panose="020F0502020204030204" pitchFamily="34" charset="0"/>
              </a:rPr>
              <a:t>st</a:t>
            </a:r>
            <a:r>
              <a:rPr lang="en-US" sz="1050" b="0" dirty="0">
                <a:solidFill>
                  <a:schemeClr val="bg1"/>
                </a:solidFill>
                <a:latin typeface="Calibri" panose="020F0502020204030204" pitchFamily="34" charset="0"/>
              </a:rPr>
              <a:t> subsequent treatment after randomized rucaparib </a:t>
            </a:r>
          </a:p>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(n = 40)</a:t>
            </a:r>
          </a:p>
        </p:txBody>
      </p:sp>
      <p:sp>
        <p:nvSpPr>
          <p:cNvPr id="98" name="TextBox 97">
            <a:extLst>
              <a:ext uri="{FF2B5EF4-FFF2-40B4-BE49-F238E27FC236}">
                <a16:creationId xmlns:a16="http://schemas.microsoft.com/office/drawing/2014/main" id="{57B7A4D1-DDB0-E9F6-71D9-498847296131}"/>
              </a:ext>
            </a:extLst>
          </p:cNvPr>
          <p:cNvSpPr txBox="1"/>
          <p:nvPr/>
        </p:nvSpPr>
        <p:spPr bwMode="auto">
          <a:xfrm>
            <a:off x="6981952" y="4740412"/>
            <a:ext cx="1004154" cy="480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Crossover rucaparib</a:t>
            </a:r>
          </a:p>
          <a:p>
            <a:pPr algn="ctr">
              <a:lnSpc>
                <a:spcPts val="1000"/>
              </a:lnSpc>
              <a:spcBef>
                <a:spcPts val="0"/>
              </a:spcBef>
              <a:spcAft>
                <a:spcPct val="0"/>
              </a:spcAft>
              <a:buClrTx/>
              <a:buFontTx/>
              <a:buNone/>
            </a:pPr>
            <a:r>
              <a:rPr lang="en-US" sz="1050" b="0" dirty="0">
                <a:solidFill>
                  <a:schemeClr val="bg1"/>
                </a:solidFill>
                <a:latin typeface="Calibri" panose="020F0502020204030204" pitchFamily="34" charset="0"/>
              </a:rPr>
              <a:t>(n = 25)</a:t>
            </a:r>
          </a:p>
        </p:txBody>
      </p:sp>
      <p:sp>
        <p:nvSpPr>
          <p:cNvPr id="101" name="Rectangle 100">
            <a:extLst>
              <a:ext uri="{FF2B5EF4-FFF2-40B4-BE49-F238E27FC236}">
                <a16:creationId xmlns:a16="http://schemas.microsoft.com/office/drawing/2014/main" id="{B03B56E9-5FBE-C177-EF40-4A6DDB893B61}"/>
              </a:ext>
            </a:extLst>
          </p:cNvPr>
          <p:cNvSpPr/>
          <p:nvPr/>
        </p:nvSpPr>
        <p:spPr bwMode="auto">
          <a:xfrm>
            <a:off x="4718493" y="3314079"/>
            <a:ext cx="620633" cy="1393063"/>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Rectangle 101">
            <a:extLst>
              <a:ext uri="{FF2B5EF4-FFF2-40B4-BE49-F238E27FC236}">
                <a16:creationId xmlns:a16="http://schemas.microsoft.com/office/drawing/2014/main" id="{304AB0CF-0CCB-082C-86D9-ADAB76133AC4}"/>
              </a:ext>
            </a:extLst>
          </p:cNvPr>
          <p:cNvSpPr/>
          <p:nvPr/>
        </p:nvSpPr>
        <p:spPr bwMode="auto">
          <a:xfrm>
            <a:off x="5522557" y="3690819"/>
            <a:ext cx="620633" cy="1016323"/>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TextBox 102">
            <a:extLst>
              <a:ext uri="{FF2B5EF4-FFF2-40B4-BE49-F238E27FC236}">
                <a16:creationId xmlns:a16="http://schemas.microsoft.com/office/drawing/2014/main" id="{4B00A704-9757-EC5E-85CB-08B0745969FD}"/>
              </a:ext>
            </a:extLst>
          </p:cNvPr>
          <p:cNvSpPr txBox="1"/>
          <p:nvPr/>
        </p:nvSpPr>
        <p:spPr bwMode="auto">
          <a:xfrm>
            <a:off x="4807972" y="2991324"/>
            <a:ext cx="4777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104" name="TextBox 103">
            <a:extLst>
              <a:ext uri="{FF2B5EF4-FFF2-40B4-BE49-F238E27FC236}">
                <a16:creationId xmlns:a16="http://schemas.microsoft.com/office/drawing/2014/main" id="{D6C13972-E08E-4B1B-61B6-4F7CD03B1AF9}"/>
              </a:ext>
            </a:extLst>
          </p:cNvPr>
          <p:cNvSpPr txBox="1"/>
          <p:nvPr/>
        </p:nvSpPr>
        <p:spPr bwMode="auto">
          <a:xfrm>
            <a:off x="5623010" y="3368064"/>
            <a:ext cx="4777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5.5</a:t>
            </a:r>
          </a:p>
        </p:txBody>
      </p:sp>
      <p:sp>
        <p:nvSpPr>
          <p:cNvPr id="105" name="TextBox 104">
            <a:extLst>
              <a:ext uri="{FF2B5EF4-FFF2-40B4-BE49-F238E27FC236}">
                <a16:creationId xmlns:a16="http://schemas.microsoft.com/office/drawing/2014/main" id="{78878995-F018-BFE3-E6B6-FD739F3FEE33}"/>
              </a:ext>
            </a:extLst>
          </p:cNvPr>
          <p:cNvSpPr txBox="1"/>
          <p:nvPr/>
        </p:nvSpPr>
        <p:spPr bwMode="auto">
          <a:xfrm>
            <a:off x="6431393" y="3368064"/>
            <a:ext cx="4777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5.5</a:t>
            </a:r>
          </a:p>
        </p:txBody>
      </p:sp>
      <p:sp>
        <p:nvSpPr>
          <p:cNvPr id="106" name="TextBox 105">
            <a:extLst>
              <a:ext uri="{FF2B5EF4-FFF2-40B4-BE49-F238E27FC236}">
                <a16:creationId xmlns:a16="http://schemas.microsoft.com/office/drawing/2014/main" id="{3065D639-9155-AAE7-762A-8B089DBE2ABD}"/>
              </a:ext>
            </a:extLst>
          </p:cNvPr>
          <p:cNvSpPr txBox="1"/>
          <p:nvPr/>
        </p:nvSpPr>
        <p:spPr bwMode="auto">
          <a:xfrm>
            <a:off x="7230310" y="2995109"/>
            <a:ext cx="4777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cxnSp>
        <p:nvCxnSpPr>
          <p:cNvPr id="107" name="Straight Connector 106">
            <a:extLst>
              <a:ext uri="{FF2B5EF4-FFF2-40B4-BE49-F238E27FC236}">
                <a16:creationId xmlns:a16="http://schemas.microsoft.com/office/drawing/2014/main" id="{0CB51C47-AB2F-098C-70E0-0225B4D5282D}"/>
              </a:ext>
            </a:extLst>
          </p:cNvPr>
          <p:cNvCxnSpPr>
            <a:cxnSpLocks/>
          </p:cNvCxnSpPr>
          <p:nvPr/>
        </p:nvCxnSpPr>
        <p:spPr bwMode="auto">
          <a:xfrm>
            <a:off x="6242213" y="2045657"/>
            <a:ext cx="0" cy="2665738"/>
          </a:xfrm>
          <a:prstGeom prst="line">
            <a:avLst/>
          </a:prstGeom>
          <a:noFill/>
          <a:ln w="28575" cap="flat" cmpd="sng" algn="ctr">
            <a:solidFill>
              <a:schemeClr val="bg1"/>
            </a:solidFill>
            <a:prstDash val="dash"/>
            <a:round/>
            <a:headEnd type="none" w="med" len="med"/>
            <a:tailEnd type="none" w="med" len="med"/>
          </a:ln>
          <a:effectLst/>
        </p:spPr>
      </p:cxnSp>
      <p:grpSp>
        <p:nvGrpSpPr>
          <p:cNvPr id="119" name="Group 118">
            <a:extLst>
              <a:ext uri="{FF2B5EF4-FFF2-40B4-BE49-F238E27FC236}">
                <a16:creationId xmlns:a16="http://schemas.microsoft.com/office/drawing/2014/main" id="{D5245A3B-B1AC-EFA0-54DF-1964784B465E}"/>
              </a:ext>
            </a:extLst>
          </p:cNvPr>
          <p:cNvGrpSpPr/>
          <p:nvPr/>
        </p:nvGrpSpPr>
        <p:grpSpPr>
          <a:xfrm>
            <a:off x="8345510" y="2095815"/>
            <a:ext cx="82954" cy="2752492"/>
            <a:chOff x="8142249" y="2388220"/>
            <a:chExt cx="286215" cy="2752492"/>
          </a:xfrm>
        </p:grpSpPr>
        <p:cxnSp>
          <p:nvCxnSpPr>
            <p:cNvPr id="111" name="Straight Connector 110">
              <a:extLst>
                <a:ext uri="{FF2B5EF4-FFF2-40B4-BE49-F238E27FC236}">
                  <a16:creationId xmlns:a16="http://schemas.microsoft.com/office/drawing/2014/main" id="{D7BDDF71-CCE9-25D5-5949-DF3BC01C8038}"/>
                </a:ext>
              </a:extLst>
            </p:cNvPr>
            <p:cNvCxnSpPr/>
            <p:nvPr/>
          </p:nvCxnSpPr>
          <p:spPr bwMode="auto">
            <a:xfrm>
              <a:off x="8142249" y="2388220"/>
              <a:ext cx="286215"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5080B63D-9967-F401-A439-E424621AD778}"/>
                </a:ext>
              </a:extLst>
            </p:cNvPr>
            <p:cNvCxnSpPr/>
            <p:nvPr/>
          </p:nvCxnSpPr>
          <p:spPr bwMode="auto">
            <a:xfrm>
              <a:off x="8142249" y="2781433"/>
              <a:ext cx="286215"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B03F8615-FC9A-43CD-9399-79B05FCA0175}"/>
                </a:ext>
              </a:extLst>
            </p:cNvPr>
            <p:cNvCxnSpPr/>
            <p:nvPr/>
          </p:nvCxnSpPr>
          <p:spPr bwMode="auto">
            <a:xfrm>
              <a:off x="8142249" y="3174646"/>
              <a:ext cx="286215"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ABF6D919-214F-56F7-F60F-B13727C1D6F4}"/>
                </a:ext>
              </a:extLst>
            </p:cNvPr>
            <p:cNvCxnSpPr/>
            <p:nvPr/>
          </p:nvCxnSpPr>
          <p:spPr bwMode="auto">
            <a:xfrm>
              <a:off x="8142249" y="3567859"/>
              <a:ext cx="286215" cy="0"/>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CFFD8782-F104-1103-A155-ABF5A0D18FD2}"/>
                </a:ext>
              </a:extLst>
            </p:cNvPr>
            <p:cNvCxnSpPr/>
            <p:nvPr/>
          </p:nvCxnSpPr>
          <p:spPr bwMode="auto">
            <a:xfrm>
              <a:off x="8142249" y="3961072"/>
              <a:ext cx="286215" cy="0"/>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FBFB8B84-62DE-2B98-8F13-BEFE01298751}"/>
                </a:ext>
              </a:extLst>
            </p:cNvPr>
            <p:cNvCxnSpPr/>
            <p:nvPr/>
          </p:nvCxnSpPr>
          <p:spPr bwMode="auto">
            <a:xfrm>
              <a:off x="8142249" y="4354285"/>
              <a:ext cx="286215" cy="0"/>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867B4AF0-B0D4-F891-F7A5-8197FE9E5000}"/>
                </a:ext>
              </a:extLst>
            </p:cNvPr>
            <p:cNvCxnSpPr/>
            <p:nvPr/>
          </p:nvCxnSpPr>
          <p:spPr bwMode="auto">
            <a:xfrm>
              <a:off x="8142249" y="4747498"/>
              <a:ext cx="286215" cy="0"/>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ED4EC2D8-223A-85CD-3334-11B43A77AA2A}"/>
                </a:ext>
              </a:extLst>
            </p:cNvPr>
            <p:cNvCxnSpPr/>
            <p:nvPr/>
          </p:nvCxnSpPr>
          <p:spPr bwMode="auto">
            <a:xfrm>
              <a:off x="8142249" y="5140712"/>
              <a:ext cx="286215"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9EEFC111-16B3-1879-840F-65A19B9C7607}"/>
              </a:ext>
            </a:extLst>
          </p:cNvPr>
          <p:cNvGrpSpPr/>
          <p:nvPr/>
        </p:nvGrpSpPr>
        <p:grpSpPr>
          <a:xfrm>
            <a:off x="8416045" y="4856751"/>
            <a:ext cx="3435512" cy="53465"/>
            <a:chOff x="8416045" y="5149156"/>
            <a:chExt cx="3435512" cy="364663"/>
          </a:xfrm>
        </p:grpSpPr>
        <p:cxnSp>
          <p:nvCxnSpPr>
            <p:cNvPr id="121" name="Straight Connector 120">
              <a:extLst>
                <a:ext uri="{FF2B5EF4-FFF2-40B4-BE49-F238E27FC236}">
                  <a16:creationId xmlns:a16="http://schemas.microsoft.com/office/drawing/2014/main" id="{194CDA42-634C-66DD-50C5-79114EAA02C1}"/>
                </a:ext>
              </a:extLst>
            </p:cNvPr>
            <p:cNvCxnSpPr/>
            <p:nvPr/>
          </p:nvCxnSpPr>
          <p:spPr bwMode="auto">
            <a:xfrm>
              <a:off x="8416045" y="5149156"/>
              <a:ext cx="0" cy="364663"/>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CDE55D14-D887-2406-1445-7399C3CB5522}"/>
                </a:ext>
              </a:extLst>
            </p:cNvPr>
            <p:cNvCxnSpPr/>
            <p:nvPr/>
          </p:nvCxnSpPr>
          <p:spPr bwMode="auto">
            <a:xfrm>
              <a:off x="9274923" y="5149156"/>
              <a:ext cx="0" cy="364663"/>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59C24BBC-1F5D-E00F-C57B-0B2647B22206}"/>
                </a:ext>
              </a:extLst>
            </p:cNvPr>
            <p:cNvCxnSpPr/>
            <p:nvPr/>
          </p:nvCxnSpPr>
          <p:spPr bwMode="auto">
            <a:xfrm>
              <a:off x="10133801" y="5149156"/>
              <a:ext cx="0" cy="364663"/>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3EDE1B03-814A-DCF1-0C1E-AD8300E272A1}"/>
                </a:ext>
              </a:extLst>
            </p:cNvPr>
            <p:cNvCxnSpPr/>
            <p:nvPr/>
          </p:nvCxnSpPr>
          <p:spPr bwMode="auto">
            <a:xfrm>
              <a:off x="10992679" y="5149156"/>
              <a:ext cx="0" cy="364663"/>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110E236F-12D6-9B12-55BE-1DE3C5935E9F}"/>
                </a:ext>
              </a:extLst>
            </p:cNvPr>
            <p:cNvCxnSpPr/>
            <p:nvPr/>
          </p:nvCxnSpPr>
          <p:spPr bwMode="auto">
            <a:xfrm>
              <a:off x="11851557" y="5149156"/>
              <a:ext cx="0" cy="364663"/>
            </a:xfrm>
            <a:prstGeom prst="line">
              <a:avLst/>
            </a:prstGeom>
            <a:noFill/>
            <a:ln w="28575" cap="flat" cmpd="sng" algn="ctr">
              <a:solidFill>
                <a:schemeClr val="bg1"/>
              </a:solidFill>
              <a:prstDash val="solid"/>
              <a:round/>
              <a:headEnd type="none" w="med" len="med"/>
              <a:tailEnd type="none" w="med" len="med"/>
            </a:ln>
            <a:effectLst/>
          </p:spPr>
        </p:cxnSp>
      </p:grpSp>
      <p:sp>
        <p:nvSpPr>
          <p:cNvPr id="127" name="TextBox 126">
            <a:extLst>
              <a:ext uri="{FF2B5EF4-FFF2-40B4-BE49-F238E27FC236}">
                <a16:creationId xmlns:a16="http://schemas.microsoft.com/office/drawing/2014/main" id="{304940B0-1AEA-3F84-20FE-8B764297616F}"/>
              </a:ext>
            </a:extLst>
          </p:cNvPr>
          <p:cNvSpPr txBox="1"/>
          <p:nvPr/>
        </p:nvSpPr>
        <p:spPr bwMode="auto">
          <a:xfrm>
            <a:off x="8124885" y="4675704"/>
            <a:ext cx="3188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28" name="TextBox 127">
            <a:extLst>
              <a:ext uri="{FF2B5EF4-FFF2-40B4-BE49-F238E27FC236}">
                <a16:creationId xmlns:a16="http://schemas.microsoft.com/office/drawing/2014/main" id="{7A28D60D-AF52-00F7-0B0F-DB3A8D00CF3F}"/>
              </a:ext>
            </a:extLst>
          </p:cNvPr>
          <p:cNvSpPr txBox="1"/>
          <p:nvPr/>
        </p:nvSpPr>
        <p:spPr bwMode="auto">
          <a:xfrm>
            <a:off x="8124885" y="4281653"/>
            <a:ext cx="2537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129" name="TextBox 128">
            <a:extLst>
              <a:ext uri="{FF2B5EF4-FFF2-40B4-BE49-F238E27FC236}">
                <a16:creationId xmlns:a16="http://schemas.microsoft.com/office/drawing/2014/main" id="{FDA8E10E-C47B-BA4A-D57D-C25E84EAB2C9}"/>
              </a:ext>
            </a:extLst>
          </p:cNvPr>
          <p:cNvSpPr txBox="1"/>
          <p:nvPr/>
        </p:nvSpPr>
        <p:spPr bwMode="auto">
          <a:xfrm>
            <a:off x="8124885" y="3880024"/>
            <a:ext cx="2537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a:t>
            </a:r>
          </a:p>
        </p:txBody>
      </p:sp>
      <p:sp>
        <p:nvSpPr>
          <p:cNvPr id="130" name="TextBox 129">
            <a:extLst>
              <a:ext uri="{FF2B5EF4-FFF2-40B4-BE49-F238E27FC236}">
                <a16:creationId xmlns:a16="http://schemas.microsoft.com/office/drawing/2014/main" id="{936B04FA-D1ED-4888-2BB9-630B9534C837}"/>
              </a:ext>
            </a:extLst>
          </p:cNvPr>
          <p:cNvSpPr txBox="1"/>
          <p:nvPr/>
        </p:nvSpPr>
        <p:spPr bwMode="auto">
          <a:xfrm>
            <a:off x="8124885" y="3493551"/>
            <a:ext cx="2537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131" name="TextBox 130">
            <a:extLst>
              <a:ext uri="{FF2B5EF4-FFF2-40B4-BE49-F238E27FC236}">
                <a16:creationId xmlns:a16="http://schemas.microsoft.com/office/drawing/2014/main" id="{A0C0CF2B-3274-46FF-86F9-9193957EC799}"/>
              </a:ext>
            </a:extLst>
          </p:cNvPr>
          <p:cNvSpPr txBox="1"/>
          <p:nvPr/>
        </p:nvSpPr>
        <p:spPr bwMode="auto">
          <a:xfrm>
            <a:off x="8124885" y="3119708"/>
            <a:ext cx="2537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a:t>
            </a:r>
          </a:p>
        </p:txBody>
      </p:sp>
      <p:sp>
        <p:nvSpPr>
          <p:cNvPr id="132" name="TextBox 131">
            <a:extLst>
              <a:ext uri="{FF2B5EF4-FFF2-40B4-BE49-F238E27FC236}">
                <a16:creationId xmlns:a16="http://schemas.microsoft.com/office/drawing/2014/main" id="{9E863FED-FBAD-AAD7-39EC-2067E542AA3E}"/>
              </a:ext>
            </a:extLst>
          </p:cNvPr>
          <p:cNvSpPr txBox="1"/>
          <p:nvPr/>
        </p:nvSpPr>
        <p:spPr bwMode="auto">
          <a:xfrm>
            <a:off x="8030049" y="2707975"/>
            <a:ext cx="3965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133" name="TextBox 132">
            <a:extLst>
              <a:ext uri="{FF2B5EF4-FFF2-40B4-BE49-F238E27FC236}">
                <a16:creationId xmlns:a16="http://schemas.microsoft.com/office/drawing/2014/main" id="{325CA26E-DD9C-271D-832E-B735866A864B}"/>
              </a:ext>
            </a:extLst>
          </p:cNvPr>
          <p:cNvSpPr txBox="1"/>
          <p:nvPr/>
        </p:nvSpPr>
        <p:spPr bwMode="auto">
          <a:xfrm>
            <a:off x="8030049" y="2316450"/>
            <a:ext cx="3965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134" name="TextBox 133">
            <a:extLst>
              <a:ext uri="{FF2B5EF4-FFF2-40B4-BE49-F238E27FC236}">
                <a16:creationId xmlns:a16="http://schemas.microsoft.com/office/drawing/2014/main" id="{0C37F104-D8B3-8D9A-341C-68EBE7208292}"/>
              </a:ext>
            </a:extLst>
          </p:cNvPr>
          <p:cNvSpPr txBox="1"/>
          <p:nvPr/>
        </p:nvSpPr>
        <p:spPr bwMode="auto">
          <a:xfrm>
            <a:off x="8030049" y="1917347"/>
            <a:ext cx="3965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14</a:t>
            </a:r>
          </a:p>
        </p:txBody>
      </p:sp>
      <p:sp>
        <p:nvSpPr>
          <p:cNvPr id="135" name="TextBox 134">
            <a:extLst>
              <a:ext uri="{FF2B5EF4-FFF2-40B4-BE49-F238E27FC236}">
                <a16:creationId xmlns:a16="http://schemas.microsoft.com/office/drawing/2014/main" id="{FD8C1B21-0429-C837-B316-D73D43122358}"/>
              </a:ext>
            </a:extLst>
          </p:cNvPr>
          <p:cNvSpPr txBox="1"/>
          <p:nvPr/>
        </p:nvSpPr>
        <p:spPr bwMode="auto">
          <a:xfrm>
            <a:off x="8855826" y="1478277"/>
            <a:ext cx="2868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Fully Platinum Sensitive</a:t>
            </a:r>
          </a:p>
        </p:txBody>
      </p:sp>
      <p:sp>
        <p:nvSpPr>
          <p:cNvPr id="136" name="TextBox 135">
            <a:extLst>
              <a:ext uri="{FF2B5EF4-FFF2-40B4-BE49-F238E27FC236}">
                <a16:creationId xmlns:a16="http://schemas.microsoft.com/office/drawing/2014/main" id="{08CD3AEE-FE2D-26A5-3AD5-CB0D89A0D157}"/>
              </a:ext>
            </a:extLst>
          </p:cNvPr>
          <p:cNvSpPr txBox="1"/>
          <p:nvPr/>
        </p:nvSpPr>
        <p:spPr bwMode="auto">
          <a:xfrm>
            <a:off x="8354512" y="4881430"/>
            <a:ext cx="1004154" cy="480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100" b="0" dirty="0">
                <a:solidFill>
                  <a:schemeClr val="bg1"/>
                </a:solidFill>
                <a:latin typeface="Calibri" panose="020F0502020204030204" pitchFamily="34" charset="0"/>
              </a:rPr>
              <a:t>Randomized rucaparib</a:t>
            </a:r>
          </a:p>
          <a:p>
            <a:pPr algn="ctr">
              <a:lnSpc>
                <a:spcPts val="1000"/>
              </a:lnSpc>
              <a:spcBef>
                <a:spcPts val="0"/>
              </a:spcBef>
              <a:spcAft>
                <a:spcPct val="0"/>
              </a:spcAft>
              <a:buClrTx/>
              <a:buFontTx/>
              <a:buNone/>
            </a:pPr>
            <a:r>
              <a:rPr lang="en-US" sz="1100" b="0" dirty="0">
                <a:solidFill>
                  <a:schemeClr val="bg1"/>
                </a:solidFill>
                <a:latin typeface="Calibri" panose="020F0502020204030204" pitchFamily="34" charset="0"/>
              </a:rPr>
              <a:t>(n = 48)</a:t>
            </a:r>
          </a:p>
        </p:txBody>
      </p:sp>
      <p:sp>
        <p:nvSpPr>
          <p:cNvPr id="137" name="TextBox 136">
            <a:extLst>
              <a:ext uri="{FF2B5EF4-FFF2-40B4-BE49-F238E27FC236}">
                <a16:creationId xmlns:a16="http://schemas.microsoft.com/office/drawing/2014/main" id="{F83DF98C-E9F8-D8F2-728C-AE511653E101}"/>
              </a:ext>
            </a:extLst>
          </p:cNvPr>
          <p:cNvSpPr txBox="1"/>
          <p:nvPr/>
        </p:nvSpPr>
        <p:spPr bwMode="auto">
          <a:xfrm>
            <a:off x="9134115" y="4881430"/>
            <a:ext cx="1044480" cy="482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100" b="0" dirty="0">
                <a:solidFill>
                  <a:schemeClr val="bg1"/>
                </a:solidFill>
                <a:latin typeface="Calibri" panose="020F0502020204030204" pitchFamily="34" charset="0"/>
              </a:rPr>
              <a:t>Randomized Chemotherapy</a:t>
            </a:r>
          </a:p>
          <a:p>
            <a:pPr algn="ctr">
              <a:lnSpc>
                <a:spcPts val="1000"/>
              </a:lnSpc>
              <a:spcBef>
                <a:spcPts val="0"/>
              </a:spcBef>
              <a:spcAft>
                <a:spcPct val="0"/>
              </a:spcAft>
              <a:buClrTx/>
              <a:buFontTx/>
              <a:buNone/>
            </a:pPr>
            <a:r>
              <a:rPr lang="en-US" sz="1100" b="0" dirty="0">
                <a:solidFill>
                  <a:schemeClr val="bg1"/>
                </a:solidFill>
                <a:latin typeface="Calibri" panose="020F0502020204030204" pitchFamily="34" charset="0"/>
              </a:rPr>
              <a:t>(n = 26)</a:t>
            </a:r>
          </a:p>
        </p:txBody>
      </p:sp>
      <p:sp>
        <p:nvSpPr>
          <p:cNvPr id="138" name="TextBox 137">
            <a:extLst>
              <a:ext uri="{FF2B5EF4-FFF2-40B4-BE49-F238E27FC236}">
                <a16:creationId xmlns:a16="http://schemas.microsoft.com/office/drawing/2014/main" id="{DBDA2330-E8B6-CB44-C99E-58D715F4FAAB}"/>
              </a:ext>
            </a:extLst>
          </p:cNvPr>
          <p:cNvSpPr txBox="1"/>
          <p:nvPr/>
        </p:nvSpPr>
        <p:spPr bwMode="auto">
          <a:xfrm>
            <a:off x="10020306" y="4878135"/>
            <a:ext cx="1109011" cy="738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100" b="0" dirty="0">
                <a:solidFill>
                  <a:schemeClr val="bg1"/>
                </a:solidFill>
                <a:latin typeface="Calibri" panose="020F0502020204030204" pitchFamily="34" charset="0"/>
              </a:rPr>
              <a:t>1</a:t>
            </a:r>
            <a:r>
              <a:rPr lang="en-US" sz="1100" b="0" baseline="30000" dirty="0">
                <a:solidFill>
                  <a:schemeClr val="bg1"/>
                </a:solidFill>
                <a:latin typeface="Calibri" panose="020F0502020204030204" pitchFamily="34" charset="0"/>
              </a:rPr>
              <a:t>st</a:t>
            </a:r>
            <a:r>
              <a:rPr lang="en-US" sz="1100" b="0" dirty="0">
                <a:solidFill>
                  <a:schemeClr val="bg1"/>
                </a:solidFill>
                <a:latin typeface="Calibri" panose="020F0502020204030204" pitchFamily="34" charset="0"/>
              </a:rPr>
              <a:t> subsequent treatment after randomized rucaparib </a:t>
            </a:r>
          </a:p>
          <a:p>
            <a:pPr algn="ctr">
              <a:lnSpc>
                <a:spcPts val="1000"/>
              </a:lnSpc>
              <a:spcBef>
                <a:spcPts val="0"/>
              </a:spcBef>
              <a:spcAft>
                <a:spcPct val="0"/>
              </a:spcAft>
              <a:buClrTx/>
              <a:buFontTx/>
              <a:buNone/>
            </a:pPr>
            <a:r>
              <a:rPr lang="en-US" sz="1100" b="0" dirty="0">
                <a:solidFill>
                  <a:schemeClr val="bg1"/>
                </a:solidFill>
                <a:latin typeface="Calibri" panose="020F0502020204030204" pitchFamily="34" charset="0"/>
              </a:rPr>
              <a:t>(n = 26)</a:t>
            </a:r>
          </a:p>
        </p:txBody>
      </p:sp>
      <p:sp>
        <p:nvSpPr>
          <p:cNvPr id="139" name="TextBox 138">
            <a:extLst>
              <a:ext uri="{FF2B5EF4-FFF2-40B4-BE49-F238E27FC236}">
                <a16:creationId xmlns:a16="http://schemas.microsoft.com/office/drawing/2014/main" id="{66BFE35C-F712-1368-6772-075C72301D97}"/>
              </a:ext>
            </a:extLst>
          </p:cNvPr>
          <p:cNvSpPr txBox="1"/>
          <p:nvPr/>
        </p:nvSpPr>
        <p:spPr bwMode="auto">
          <a:xfrm>
            <a:off x="10944219" y="4874841"/>
            <a:ext cx="1004154" cy="480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000"/>
              </a:lnSpc>
              <a:spcBef>
                <a:spcPts val="0"/>
              </a:spcBef>
              <a:spcAft>
                <a:spcPct val="0"/>
              </a:spcAft>
              <a:buClrTx/>
              <a:buFontTx/>
              <a:buNone/>
            </a:pPr>
            <a:r>
              <a:rPr lang="en-US" sz="1100" b="0" dirty="0">
                <a:solidFill>
                  <a:schemeClr val="bg1"/>
                </a:solidFill>
                <a:latin typeface="Calibri" panose="020F0502020204030204" pitchFamily="34" charset="0"/>
              </a:rPr>
              <a:t>Crossover rucaparib</a:t>
            </a:r>
          </a:p>
          <a:p>
            <a:pPr algn="ctr">
              <a:lnSpc>
                <a:spcPts val="1000"/>
              </a:lnSpc>
              <a:spcBef>
                <a:spcPts val="0"/>
              </a:spcBef>
              <a:spcAft>
                <a:spcPct val="0"/>
              </a:spcAft>
              <a:buClrTx/>
              <a:buFontTx/>
              <a:buNone/>
            </a:pPr>
            <a:r>
              <a:rPr lang="en-US" sz="1100" b="0" dirty="0">
                <a:solidFill>
                  <a:schemeClr val="bg1"/>
                </a:solidFill>
                <a:latin typeface="Calibri" panose="020F0502020204030204" pitchFamily="34" charset="0"/>
              </a:rPr>
              <a:t>(n = 14)</a:t>
            </a:r>
          </a:p>
        </p:txBody>
      </p:sp>
      <p:cxnSp>
        <p:nvCxnSpPr>
          <p:cNvPr id="140" name="Straight Connector 139">
            <a:extLst>
              <a:ext uri="{FF2B5EF4-FFF2-40B4-BE49-F238E27FC236}">
                <a16:creationId xmlns:a16="http://schemas.microsoft.com/office/drawing/2014/main" id="{9BAA7A91-5A2F-2558-A14A-9CB3FB27F65F}"/>
              </a:ext>
            </a:extLst>
          </p:cNvPr>
          <p:cNvCxnSpPr>
            <a:cxnSpLocks/>
          </p:cNvCxnSpPr>
          <p:nvPr/>
        </p:nvCxnSpPr>
        <p:spPr bwMode="auto">
          <a:xfrm>
            <a:off x="10137178" y="2045657"/>
            <a:ext cx="0" cy="2743736"/>
          </a:xfrm>
          <a:prstGeom prst="line">
            <a:avLst/>
          </a:prstGeom>
          <a:noFill/>
          <a:ln w="28575" cap="flat" cmpd="sng" algn="ctr">
            <a:solidFill>
              <a:schemeClr val="bg1"/>
            </a:solidFill>
            <a:prstDash val="dash"/>
            <a:round/>
            <a:headEnd type="none" w="med" len="med"/>
            <a:tailEnd type="none" w="med" len="med"/>
          </a:ln>
          <a:effectLst/>
        </p:spPr>
      </p:cxnSp>
      <p:sp>
        <p:nvSpPr>
          <p:cNvPr id="142" name="Rectangle 141">
            <a:extLst>
              <a:ext uri="{FF2B5EF4-FFF2-40B4-BE49-F238E27FC236}">
                <a16:creationId xmlns:a16="http://schemas.microsoft.com/office/drawing/2014/main" id="{FF14DBDB-3F05-5D67-E256-F8D2188374EC}"/>
              </a:ext>
            </a:extLst>
          </p:cNvPr>
          <p:cNvSpPr/>
          <p:nvPr/>
        </p:nvSpPr>
        <p:spPr bwMode="auto">
          <a:xfrm>
            <a:off x="10240657" y="3474238"/>
            <a:ext cx="645971" cy="137046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Freeform: Shape 65">
            <a:extLst>
              <a:ext uri="{FF2B5EF4-FFF2-40B4-BE49-F238E27FC236}">
                <a16:creationId xmlns:a16="http://schemas.microsoft.com/office/drawing/2014/main" id="{EDF877DF-4835-959F-A33E-86E828808040}"/>
              </a:ext>
            </a:extLst>
          </p:cNvPr>
          <p:cNvSpPr/>
          <p:nvPr/>
        </p:nvSpPr>
        <p:spPr bwMode="auto">
          <a:xfrm>
            <a:off x="4630923" y="2097255"/>
            <a:ext cx="3223315" cy="2618807"/>
          </a:xfrm>
          <a:custGeom>
            <a:avLst/>
            <a:gdLst>
              <a:gd name="connsiteX0" fmla="*/ 0 w 3223315"/>
              <a:gd name="connsiteY0" fmla="*/ 0 h 2618807"/>
              <a:gd name="connsiteX1" fmla="*/ 0 w 3223315"/>
              <a:gd name="connsiteY1" fmla="*/ 2618807 h 2618807"/>
              <a:gd name="connsiteX2" fmla="*/ 3223315 w 3223315"/>
              <a:gd name="connsiteY2" fmla="*/ 2618807 h 2618807"/>
            </a:gdLst>
            <a:ahLst/>
            <a:cxnLst>
              <a:cxn ang="0">
                <a:pos x="connsiteX0" y="connsiteY0"/>
              </a:cxn>
              <a:cxn ang="0">
                <a:pos x="connsiteX1" y="connsiteY1"/>
              </a:cxn>
              <a:cxn ang="0">
                <a:pos x="connsiteX2" y="connsiteY2"/>
              </a:cxn>
            </a:cxnLst>
            <a:rect l="l" t="t" r="r" b="b"/>
            <a:pathLst>
              <a:path w="3223315" h="2618807">
                <a:moveTo>
                  <a:pt x="0" y="0"/>
                </a:moveTo>
                <a:lnTo>
                  <a:pt x="0" y="2618807"/>
                </a:lnTo>
                <a:lnTo>
                  <a:pt x="3223315" y="2618807"/>
                </a:lnTo>
              </a:path>
            </a:pathLst>
          </a:custGeom>
          <a:noFill/>
          <a:ln w="28575">
            <a:solidFill>
              <a:schemeClr val="bg1"/>
            </a:solidFill>
            <a:miter lim="800000"/>
            <a:headEnd/>
            <a:tailEnd/>
          </a:ln>
        </p:spPr>
        <p:txBody>
          <a:bodyPr rtlCol="0" anchor="ctr"/>
          <a:lstStyle/>
          <a:p>
            <a:pPr algn="ctr"/>
            <a:endParaRPr lang="en-US" dirty="0"/>
          </a:p>
        </p:txBody>
      </p:sp>
      <p:sp>
        <p:nvSpPr>
          <p:cNvPr id="144" name="Rectangle 143">
            <a:extLst>
              <a:ext uri="{FF2B5EF4-FFF2-40B4-BE49-F238E27FC236}">
                <a16:creationId xmlns:a16="http://schemas.microsoft.com/office/drawing/2014/main" id="{BDA60C53-E0A8-17BB-E5E4-31C8CC03BD0A}"/>
              </a:ext>
            </a:extLst>
          </p:cNvPr>
          <p:cNvSpPr/>
          <p:nvPr/>
        </p:nvSpPr>
        <p:spPr bwMode="auto">
          <a:xfrm>
            <a:off x="11100536" y="3137764"/>
            <a:ext cx="645971" cy="170694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Rectangle 144">
            <a:extLst>
              <a:ext uri="{FF2B5EF4-FFF2-40B4-BE49-F238E27FC236}">
                <a16:creationId xmlns:a16="http://schemas.microsoft.com/office/drawing/2014/main" id="{897BF817-FEA9-80DD-BCCC-0648AB88A743}"/>
              </a:ext>
            </a:extLst>
          </p:cNvPr>
          <p:cNvSpPr/>
          <p:nvPr/>
        </p:nvSpPr>
        <p:spPr bwMode="auto">
          <a:xfrm>
            <a:off x="8525573" y="2312156"/>
            <a:ext cx="645971" cy="2532552"/>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Rectangle 145">
            <a:extLst>
              <a:ext uri="{FF2B5EF4-FFF2-40B4-BE49-F238E27FC236}">
                <a16:creationId xmlns:a16="http://schemas.microsoft.com/office/drawing/2014/main" id="{BE98C7E4-4DEF-E441-7750-FAD227ED5CBF}"/>
              </a:ext>
            </a:extLst>
          </p:cNvPr>
          <p:cNvSpPr/>
          <p:nvPr/>
        </p:nvSpPr>
        <p:spPr bwMode="auto">
          <a:xfrm>
            <a:off x="9383894" y="2960180"/>
            <a:ext cx="645971" cy="1884528"/>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TextBox 146">
            <a:extLst>
              <a:ext uri="{FF2B5EF4-FFF2-40B4-BE49-F238E27FC236}">
                <a16:creationId xmlns:a16="http://schemas.microsoft.com/office/drawing/2014/main" id="{A0CEC157-2030-CFC8-E37B-3DD682F787C4}"/>
              </a:ext>
            </a:extLst>
          </p:cNvPr>
          <p:cNvSpPr txBox="1"/>
          <p:nvPr/>
        </p:nvSpPr>
        <p:spPr bwMode="auto">
          <a:xfrm>
            <a:off x="8578377" y="1992119"/>
            <a:ext cx="58431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12.9</a:t>
            </a:r>
          </a:p>
        </p:txBody>
      </p:sp>
      <p:sp>
        <p:nvSpPr>
          <p:cNvPr id="148" name="TextBox 147">
            <a:extLst>
              <a:ext uri="{FF2B5EF4-FFF2-40B4-BE49-F238E27FC236}">
                <a16:creationId xmlns:a16="http://schemas.microsoft.com/office/drawing/2014/main" id="{A95747A3-A77C-9BEE-6E16-9D809EA41155}"/>
              </a:ext>
            </a:extLst>
          </p:cNvPr>
          <p:cNvSpPr txBox="1"/>
          <p:nvPr/>
        </p:nvSpPr>
        <p:spPr bwMode="auto">
          <a:xfrm>
            <a:off x="9474084" y="2640144"/>
            <a:ext cx="58431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9.6</a:t>
            </a:r>
          </a:p>
        </p:txBody>
      </p:sp>
      <p:sp>
        <p:nvSpPr>
          <p:cNvPr id="149" name="TextBox 148">
            <a:extLst>
              <a:ext uri="{FF2B5EF4-FFF2-40B4-BE49-F238E27FC236}">
                <a16:creationId xmlns:a16="http://schemas.microsoft.com/office/drawing/2014/main" id="{4C694D8D-35EB-75EE-043E-A128C5665A3C}"/>
              </a:ext>
            </a:extLst>
          </p:cNvPr>
          <p:cNvSpPr txBox="1"/>
          <p:nvPr/>
        </p:nvSpPr>
        <p:spPr bwMode="auto">
          <a:xfrm>
            <a:off x="10343309" y="3161991"/>
            <a:ext cx="58431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7.0</a:t>
            </a:r>
          </a:p>
        </p:txBody>
      </p:sp>
      <p:sp>
        <p:nvSpPr>
          <p:cNvPr id="150" name="TextBox 149">
            <a:extLst>
              <a:ext uri="{FF2B5EF4-FFF2-40B4-BE49-F238E27FC236}">
                <a16:creationId xmlns:a16="http://schemas.microsoft.com/office/drawing/2014/main" id="{2DC63AE3-3E80-6740-43FB-CFDA16642A82}"/>
              </a:ext>
            </a:extLst>
          </p:cNvPr>
          <p:cNvSpPr txBox="1"/>
          <p:nvPr/>
        </p:nvSpPr>
        <p:spPr bwMode="auto">
          <a:xfrm>
            <a:off x="11210977" y="2820843"/>
            <a:ext cx="58431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8.7</a:t>
            </a:r>
          </a:p>
        </p:txBody>
      </p:sp>
      <p:sp>
        <p:nvSpPr>
          <p:cNvPr id="109" name="Freeform: Shape 108">
            <a:extLst>
              <a:ext uri="{FF2B5EF4-FFF2-40B4-BE49-F238E27FC236}">
                <a16:creationId xmlns:a16="http://schemas.microsoft.com/office/drawing/2014/main" id="{D7F0537E-7D67-629E-E4DF-5D6B0A1ED3AA}"/>
              </a:ext>
            </a:extLst>
          </p:cNvPr>
          <p:cNvSpPr/>
          <p:nvPr/>
        </p:nvSpPr>
        <p:spPr bwMode="auto">
          <a:xfrm>
            <a:off x="8415624" y="2094467"/>
            <a:ext cx="3447995" cy="2753680"/>
          </a:xfrm>
          <a:custGeom>
            <a:avLst/>
            <a:gdLst>
              <a:gd name="connsiteX0" fmla="*/ 0 w 3447995"/>
              <a:gd name="connsiteY0" fmla="*/ 0 h 2753680"/>
              <a:gd name="connsiteX1" fmla="*/ 0 w 3447995"/>
              <a:gd name="connsiteY1" fmla="*/ 2753680 h 2753680"/>
              <a:gd name="connsiteX2" fmla="*/ 3447995 w 3447995"/>
              <a:gd name="connsiteY2" fmla="*/ 2753680 h 2753680"/>
            </a:gdLst>
            <a:ahLst/>
            <a:cxnLst>
              <a:cxn ang="0">
                <a:pos x="connsiteX0" y="connsiteY0"/>
              </a:cxn>
              <a:cxn ang="0">
                <a:pos x="connsiteX1" y="connsiteY1"/>
              </a:cxn>
              <a:cxn ang="0">
                <a:pos x="connsiteX2" y="connsiteY2"/>
              </a:cxn>
            </a:cxnLst>
            <a:rect l="l" t="t" r="r" b="b"/>
            <a:pathLst>
              <a:path w="3447995" h="2753680">
                <a:moveTo>
                  <a:pt x="0" y="0"/>
                </a:moveTo>
                <a:lnTo>
                  <a:pt x="0" y="2753680"/>
                </a:lnTo>
                <a:lnTo>
                  <a:pt x="3447995" y="2753680"/>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588007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CF304-959D-5254-9C5F-C6C637EC4991}"/>
              </a:ext>
            </a:extLst>
          </p:cNvPr>
          <p:cNvSpPr>
            <a:spLocks noGrp="1"/>
          </p:cNvSpPr>
          <p:nvPr>
            <p:ph type="title"/>
          </p:nvPr>
        </p:nvSpPr>
        <p:spPr/>
        <p:txBody>
          <a:bodyPr/>
          <a:lstStyle/>
          <a:p>
            <a:r>
              <a:rPr lang="en-US" dirty="0"/>
              <a:t>ARIEL4 Final Results: </a:t>
            </a:r>
            <a:r>
              <a:rPr lang="en-GB" dirty="0"/>
              <a:t> Safety Summary	</a:t>
            </a:r>
            <a:endParaRPr lang="en-US" dirty="0"/>
          </a:p>
        </p:txBody>
      </p:sp>
      <p:sp>
        <p:nvSpPr>
          <p:cNvPr id="4" name="Text Box 15">
            <a:extLst>
              <a:ext uri="{FF2B5EF4-FFF2-40B4-BE49-F238E27FC236}">
                <a16:creationId xmlns:a16="http://schemas.microsoft.com/office/drawing/2014/main" id="{0B0382F4-1EB0-89A5-A7BE-5E962EE8047B}"/>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Oza. ESMO 2022. Abstr 518O. Reproduced with permission.</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905C2A43-1D9F-C257-54EB-D599ABE064C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C15C320-B115-29F6-F3E0-B2D4C013C27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902A16AD-C45F-C1E2-1C1C-EADA59860A8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24" name="TextBox 23">
            <a:extLst>
              <a:ext uri="{FF2B5EF4-FFF2-40B4-BE49-F238E27FC236}">
                <a16:creationId xmlns:a16="http://schemas.microsoft.com/office/drawing/2014/main" id="{70A8548B-E863-97CE-DAD6-EE5666F9092C}"/>
              </a:ext>
            </a:extLst>
          </p:cNvPr>
          <p:cNvSpPr txBox="1"/>
          <p:nvPr/>
        </p:nvSpPr>
        <p:spPr>
          <a:xfrm>
            <a:off x="5338762" y="1771264"/>
            <a:ext cx="1637723" cy="307777"/>
          </a:xfrm>
          <a:prstGeom prst="rect">
            <a:avLst/>
          </a:prstGeom>
          <a:noFill/>
        </p:spPr>
        <p:txBody>
          <a:bodyPr wrap="square" rtlCol="0">
            <a:spAutoFit/>
          </a:bodyPr>
          <a:lstStyle/>
          <a:p>
            <a:pPr algn="r" eaLnBrk="1" fontAlgn="auto" hangingPunct="1">
              <a:spcBef>
                <a:spcPts val="0"/>
              </a:spcBef>
              <a:spcAft>
                <a:spcPts val="0"/>
              </a:spcAft>
              <a:defRPr/>
            </a:pPr>
            <a:r>
              <a:rPr lang="en-US" sz="1400" dirty="0">
                <a:solidFill>
                  <a:srgbClr val="000000"/>
                </a:solidFill>
                <a:latin typeface="Calibri (body)"/>
              </a:rPr>
              <a:t>Rucaparib (n = 232)</a:t>
            </a:r>
            <a:endParaRPr lang="en-US" sz="1400" baseline="30000" dirty="0">
              <a:solidFill>
                <a:srgbClr val="000000"/>
              </a:solidFill>
              <a:latin typeface="Calibri (body)"/>
            </a:endParaRPr>
          </a:p>
        </p:txBody>
      </p:sp>
      <p:sp>
        <p:nvSpPr>
          <p:cNvPr id="25" name="TextBox 24">
            <a:extLst>
              <a:ext uri="{FF2B5EF4-FFF2-40B4-BE49-F238E27FC236}">
                <a16:creationId xmlns:a16="http://schemas.microsoft.com/office/drawing/2014/main" id="{4124311B-46FE-8A70-87C4-DA449180B188}"/>
              </a:ext>
            </a:extLst>
          </p:cNvPr>
          <p:cNvSpPr txBox="1"/>
          <p:nvPr/>
        </p:nvSpPr>
        <p:spPr>
          <a:xfrm>
            <a:off x="6920130" y="1771264"/>
            <a:ext cx="2002078" cy="307777"/>
          </a:xfrm>
          <a:prstGeom prst="rect">
            <a:avLst/>
          </a:prstGeom>
          <a:noFill/>
        </p:spPr>
        <p:txBody>
          <a:bodyPr wrap="square" rtlCol="0">
            <a:spAutoFit/>
          </a:bodyPr>
          <a:lstStyle/>
          <a:p>
            <a:pPr eaLnBrk="1" fontAlgn="auto" hangingPunct="1">
              <a:spcBef>
                <a:spcPts val="0"/>
              </a:spcBef>
              <a:spcAft>
                <a:spcPts val="0"/>
              </a:spcAft>
              <a:defRPr/>
            </a:pPr>
            <a:r>
              <a:rPr lang="en-US" sz="1400" dirty="0">
                <a:solidFill>
                  <a:srgbClr val="000000"/>
                </a:solidFill>
                <a:latin typeface="Calibri (body)"/>
              </a:rPr>
              <a:t>Chemotherapy (n = 113)</a:t>
            </a:r>
            <a:endParaRPr lang="en-US" sz="1400" baseline="30000" dirty="0">
              <a:solidFill>
                <a:srgbClr val="000000"/>
              </a:solidFill>
              <a:latin typeface="Calibri (body)"/>
            </a:endParaRPr>
          </a:p>
        </p:txBody>
      </p:sp>
      <p:sp>
        <p:nvSpPr>
          <p:cNvPr id="32" name="TextBox 31">
            <a:extLst>
              <a:ext uri="{FF2B5EF4-FFF2-40B4-BE49-F238E27FC236}">
                <a16:creationId xmlns:a16="http://schemas.microsoft.com/office/drawing/2014/main" id="{DA6A4F6E-DA98-7956-64C0-61A1F649BA19}"/>
              </a:ext>
            </a:extLst>
          </p:cNvPr>
          <p:cNvSpPr txBox="1"/>
          <p:nvPr/>
        </p:nvSpPr>
        <p:spPr>
          <a:xfrm>
            <a:off x="3895882" y="1473386"/>
            <a:ext cx="6129494" cy="338554"/>
          </a:xfrm>
          <a:prstGeom prst="rect">
            <a:avLst/>
          </a:prstGeom>
          <a:noFill/>
        </p:spPr>
        <p:txBody>
          <a:bodyPr wrap="square">
            <a:spAutoFit/>
          </a:bodyPr>
          <a:lstStyle/>
          <a:p>
            <a:pPr algn="ctr" eaLnBrk="1" fontAlgn="auto" hangingPunct="1">
              <a:spcBef>
                <a:spcPts val="0"/>
              </a:spcBef>
              <a:spcAft>
                <a:spcPts val="0"/>
              </a:spcAft>
              <a:defRPr/>
            </a:pPr>
            <a:r>
              <a:rPr lang="en-GB" sz="1600" kern="0" dirty="0">
                <a:solidFill>
                  <a:srgbClr val="000000"/>
                </a:solidFill>
                <a:latin typeface="Calibri (body)"/>
              </a:rPr>
              <a:t>Most Common TEAEs (≥25% in Either </a:t>
            </a:r>
            <a:r>
              <a:rPr lang="en-GB" sz="1600" kern="0" dirty="0">
                <a:solidFill>
                  <a:srgbClr val="000000"/>
                </a:solidFill>
                <a:latin typeface="Calibri (body)"/>
                <a:ea typeface="Calibri" panose="020F0502020204030204" pitchFamily="34" charset="0"/>
              </a:rPr>
              <a:t>Group</a:t>
            </a:r>
            <a:r>
              <a:rPr lang="en-GB" sz="1600" kern="0" dirty="0">
                <a:solidFill>
                  <a:srgbClr val="000000"/>
                </a:solidFill>
                <a:latin typeface="Calibri (body)"/>
              </a:rPr>
              <a:t>)</a:t>
            </a:r>
          </a:p>
        </p:txBody>
      </p:sp>
      <p:sp>
        <p:nvSpPr>
          <p:cNvPr id="33" name="TextBox 32">
            <a:extLst>
              <a:ext uri="{FF2B5EF4-FFF2-40B4-BE49-F238E27FC236}">
                <a16:creationId xmlns:a16="http://schemas.microsoft.com/office/drawing/2014/main" id="{1293D110-07C1-18C9-55E9-AB7189C6DC49}"/>
              </a:ext>
            </a:extLst>
          </p:cNvPr>
          <p:cNvSpPr txBox="1"/>
          <p:nvPr/>
        </p:nvSpPr>
        <p:spPr>
          <a:xfrm>
            <a:off x="6748998" y="3964324"/>
            <a:ext cx="263214" cy="261610"/>
          </a:xfrm>
          <a:prstGeom prst="rect">
            <a:avLst/>
          </a:prstGeom>
          <a:noFill/>
        </p:spPr>
        <p:txBody>
          <a:bodyPr wrap="none" rtlCol="0">
            <a:spAutoFit/>
          </a:bodyPr>
          <a:lstStyle/>
          <a:p>
            <a:pPr eaLnBrk="1" fontAlgn="auto" hangingPunct="1">
              <a:spcBef>
                <a:spcPts val="0"/>
              </a:spcBef>
              <a:spcAft>
                <a:spcPts val="0"/>
              </a:spcAft>
              <a:defRPr/>
            </a:pPr>
            <a:r>
              <a:rPr lang="en-GB" sz="1100" b="0" dirty="0">
                <a:solidFill>
                  <a:srgbClr val="FFFFFF"/>
                </a:solidFill>
                <a:latin typeface="Arial"/>
              </a:rPr>
              <a:t>0</a:t>
            </a:r>
          </a:p>
        </p:txBody>
      </p:sp>
      <p:sp>
        <p:nvSpPr>
          <p:cNvPr id="34" name="TextBox 33">
            <a:extLst>
              <a:ext uri="{FF2B5EF4-FFF2-40B4-BE49-F238E27FC236}">
                <a16:creationId xmlns:a16="http://schemas.microsoft.com/office/drawing/2014/main" id="{87A778AB-BF49-3952-C913-A360A778C25D}"/>
              </a:ext>
            </a:extLst>
          </p:cNvPr>
          <p:cNvSpPr txBox="1"/>
          <p:nvPr/>
        </p:nvSpPr>
        <p:spPr>
          <a:xfrm>
            <a:off x="6748998" y="4205084"/>
            <a:ext cx="263214" cy="261610"/>
          </a:xfrm>
          <a:prstGeom prst="rect">
            <a:avLst/>
          </a:prstGeom>
          <a:noFill/>
        </p:spPr>
        <p:txBody>
          <a:bodyPr wrap="none" rtlCol="0">
            <a:spAutoFit/>
          </a:bodyPr>
          <a:lstStyle/>
          <a:p>
            <a:pPr eaLnBrk="1" fontAlgn="auto" hangingPunct="1">
              <a:spcBef>
                <a:spcPts val="0"/>
              </a:spcBef>
              <a:spcAft>
                <a:spcPts val="0"/>
              </a:spcAft>
              <a:defRPr/>
            </a:pPr>
            <a:r>
              <a:rPr lang="en-GB" sz="1100" b="0" dirty="0">
                <a:solidFill>
                  <a:srgbClr val="FFFFFF"/>
                </a:solidFill>
                <a:latin typeface="Arial"/>
              </a:rPr>
              <a:t>0</a:t>
            </a:r>
          </a:p>
        </p:txBody>
      </p:sp>
      <p:sp>
        <p:nvSpPr>
          <p:cNvPr id="35" name="Rectangle 34">
            <a:extLst>
              <a:ext uri="{FF2B5EF4-FFF2-40B4-BE49-F238E27FC236}">
                <a16:creationId xmlns:a16="http://schemas.microsoft.com/office/drawing/2014/main" id="{8AA99D0A-0DFC-0915-CB53-D79CB842B498}"/>
              </a:ext>
            </a:extLst>
          </p:cNvPr>
          <p:cNvSpPr/>
          <p:nvPr/>
        </p:nvSpPr>
        <p:spPr>
          <a:xfrm>
            <a:off x="9876817" y="4367060"/>
            <a:ext cx="704922" cy="399645"/>
          </a:xfrm>
          <a:prstGeom prst="rect">
            <a:avLst/>
          </a:prstGeom>
          <a:solidFill>
            <a:srgbClr val="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36" name="Rectangle 35">
            <a:extLst>
              <a:ext uri="{FF2B5EF4-FFF2-40B4-BE49-F238E27FC236}">
                <a16:creationId xmlns:a16="http://schemas.microsoft.com/office/drawing/2014/main" id="{1C340C17-0FC4-8DED-CE3F-CC6FFE0D47BC}"/>
              </a:ext>
            </a:extLst>
          </p:cNvPr>
          <p:cNvSpPr/>
          <p:nvPr/>
        </p:nvSpPr>
        <p:spPr>
          <a:xfrm>
            <a:off x="9741228" y="4343416"/>
            <a:ext cx="704922" cy="137160"/>
          </a:xfrm>
          <a:prstGeom prst="rect">
            <a:avLst/>
          </a:prstGeom>
          <a:solidFill>
            <a:srgbClr val="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37" name="Rectangle 36">
            <a:extLst>
              <a:ext uri="{FF2B5EF4-FFF2-40B4-BE49-F238E27FC236}">
                <a16:creationId xmlns:a16="http://schemas.microsoft.com/office/drawing/2014/main" id="{95BFC426-2C09-DD3A-5CDF-C41BA760FB7F}"/>
              </a:ext>
            </a:extLst>
          </p:cNvPr>
          <p:cNvSpPr/>
          <p:nvPr/>
        </p:nvSpPr>
        <p:spPr>
          <a:xfrm>
            <a:off x="3356954" y="4437498"/>
            <a:ext cx="704922" cy="399645"/>
          </a:xfrm>
          <a:prstGeom prst="rect">
            <a:avLst/>
          </a:prstGeom>
          <a:solidFill>
            <a:srgbClr val="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38" name="Rectangle 37">
            <a:extLst>
              <a:ext uri="{FF2B5EF4-FFF2-40B4-BE49-F238E27FC236}">
                <a16:creationId xmlns:a16="http://schemas.microsoft.com/office/drawing/2014/main" id="{D3DBEF48-7AC3-560F-122A-5BE3A039F3D2}"/>
              </a:ext>
            </a:extLst>
          </p:cNvPr>
          <p:cNvSpPr/>
          <p:nvPr/>
        </p:nvSpPr>
        <p:spPr>
          <a:xfrm>
            <a:off x="3726653" y="4409092"/>
            <a:ext cx="449665" cy="137160"/>
          </a:xfrm>
          <a:prstGeom prst="rect">
            <a:avLst/>
          </a:prstGeom>
          <a:solidFill>
            <a:srgbClr val="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39" name="Content Placeholder 2">
            <a:extLst>
              <a:ext uri="{FF2B5EF4-FFF2-40B4-BE49-F238E27FC236}">
                <a16:creationId xmlns:a16="http://schemas.microsoft.com/office/drawing/2014/main" id="{41EF6A19-439F-8FB3-7F95-AF002B342770}"/>
              </a:ext>
            </a:extLst>
          </p:cNvPr>
          <p:cNvSpPr txBox="1">
            <a:spLocks/>
          </p:cNvSpPr>
          <p:nvPr/>
        </p:nvSpPr>
        <p:spPr bwMode="auto">
          <a:xfrm>
            <a:off x="602401" y="5156576"/>
            <a:ext cx="10879802" cy="856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0" kern="0" dirty="0"/>
              <a:t>A total of 7 (3.0%) cases of MDS/AML were reported in patients initially randomised to rucaparib with 4 reported during the long-term follow-up</a:t>
            </a:r>
          </a:p>
          <a:p>
            <a:pPr lvl="1"/>
            <a:r>
              <a:rPr lang="en-US" sz="1800" b="0" kern="0" dirty="0"/>
              <a:t>No cases were reported among patients initially randomised to chemotherapy</a:t>
            </a:r>
          </a:p>
        </p:txBody>
      </p:sp>
      <p:sp>
        <p:nvSpPr>
          <p:cNvPr id="3" name="TextBox 2">
            <a:extLst>
              <a:ext uri="{FF2B5EF4-FFF2-40B4-BE49-F238E27FC236}">
                <a16:creationId xmlns:a16="http://schemas.microsoft.com/office/drawing/2014/main" id="{CEB64DFA-2AC4-5BCE-EE90-DFCA65FDAF9D}"/>
              </a:ext>
            </a:extLst>
          </p:cNvPr>
          <p:cNvSpPr txBox="1"/>
          <p:nvPr/>
        </p:nvSpPr>
        <p:spPr bwMode="auto">
          <a:xfrm>
            <a:off x="319087" y="2008539"/>
            <a:ext cx="3583839" cy="2528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Any TEAE</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Anemia/hemoglobin decreased</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Nausea</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Asthenia/fatigue</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ALT/AST elevation</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Vomiting</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Thrombocytopenia/platelet count decreased</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Neutropenia/decreased ANC</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Alopecia</a:t>
            </a:r>
          </a:p>
          <a:p>
            <a:pPr algn="r">
              <a:lnSpc>
                <a:spcPts val="1900"/>
              </a:lnSpc>
              <a:spcBef>
                <a:spcPts val="0"/>
              </a:spcBef>
              <a:spcAft>
                <a:spcPct val="0"/>
              </a:spcAft>
              <a:buClrTx/>
              <a:buFontTx/>
              <a:buNone/>
            </a:pPr>
            <a:r>
              <a:rPr lang="en-US" sz="1400" b="0" dirty="0">
                <a:solidFill>
                  <a:schemeClr val="bg1"/>
                </a:solidFill>
                <a:latin typeface="Calibri" panose="020F0502020204030204" pitchFamily="34" charset="0"/>
              </a:rPr>
              <a:t>Neuropathy</a:t>
            </a:r>
          </a:p>
        </p:txBody>
      </p:sp>
      <p:sp>
        <p:nvSpPr>
          <p:cNvPr id="8" name="TextBox 7">
            <a:extLst>
              <a:ext uri="{FF2B5EF4-FFF2-40B4-BE49-F238E27FC236}">
                <a16:creationId xmlns:a16="http://schemas.microsoft.com/office/drawing/2014/main" id="{2BE52DD8-9126-FE2F-FADB-BA5F1BF8C044}"/>
              </a:ext>
            </a:extLst>
          </p:cNvPr>
          <p:cNvSpPr txBox="1"/>
          <p:nvPr/>
        </p:nvSpPr>
        <p:spPr bwMode="auto">
          <a:xfrm>
            <a:off x="6209001" y="4689222"/>
            <a:ext cx="16191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Incidence (%)</a:t>
            </a:r>
          </a:p>
        </p:txBody>
      </p:sp>
      <p:cxnSp>
        <p:nvCxnSpPr>
          <p:cNvPr id="10" name="Straight Connector 9">
            <a:extLst>
              <a:ext uri="{FF2B5EF4-FFF2-40B4-BE49-F238E27FC236}">
                <a16:creationId xmlns:a16="http://schemas.microsoft.com/office/drawing/2014/main" id="{FED8C762-F4DC-58D6-EFD2-5C5DBD42AB3D}"/>
              </a:ext>
            </a:extLst>
          </p:cNvPr>
          <p:cNvCxnSpPr>
            <a:cxnSpLocks/>
          </p:cNvCxnSpPr>
          <p:nvPr/>
        </p:nvCxnSpPr>
        <p:spPr bwMode="auto">
          <a:xfrm>
            <a:off x="4181997" y="4449287"/>
            <a:ext cx="5560183" cy="0"/>
          </a:xfrm>
          <a:prstGeom prst="line">
            <a:avLst/>
          </a:prstGeom>
          <a:noFill/>
          <a:ln w="28575" cap="flat" cmpd="sng" algn="ctr">
            <a:solidFill>
              <a:schemeClr val="bg1"/>
            </a:solidFill>
            <a:prstDash val="solid"/>
            <a:round/>
            <a:headEnd type="none" w="med" len="med"/>
            <a:tailEnd type="none" w="med" len="med"/>
          </a:ln>
          <a:effectLst/>
        </p:spPr>
      </p:cxnSp>
      <p:sp>
        <p:nvSpPr>
          <p:cNvPr id="42" name="TextBox 41">
            <a:extLst>
              <a:ext uri="{FF2B5EF4-FFF2-40B4-BE49-F238E27FC236}">
                <a16:creationId xmlns:a16="http://schemas.microsoft.com/office/drawing/2014/main" id="{064D62D7-7B7D-6BF4-215C-3AE0F4079FF1}"/>
              </a:ext>
            </a:extLst>
          </p:cNvPr>
          <p:cNvSpPr txBox="1"/>
          <p:nvPr/>
        </p:nvSpPr>
        <p:spPr bwMode="auto">
          <a:xfrm>
            <a:off x="3918481" y="4446651"/>
            <a:ext cx="5850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43" name="TextBox 42">
            <a:extLst>
              <a:ext uri="{FF2B5EF4-FFF2-40B4-BE49-F238E27FC236}">
                <a16:creationId xmlns:a16="http://schemas.microsoft.com/office/drawing/2014/main" id="{D25C9886-8B50-A231-9F02-52C73616A7D5}"/>
              </a:ext>
            </a:extLst>
          </p:cNvPr>
          <p:cNvSpPr txBox="1"/>
          <p:nvPr/>
        </p:nvSpPr>
        <p:spPr bwMode="auto">
          <a:xfrm>
            <a:off x="4535108" y="4446651"/>
            <a:ext cx="5850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44" name="TextBox 43">
            <a:extLst>
              <a:ext uri="{FF2B5EF4-FFF2-40B4-BE49-F238E27FC236}">
                <a16:creationId xmlns:a16="http://schemas.microsoft.com/office/drawing/2014/main" id="{8270A962-546D-CE54-A21E-59A11FC68FEC}"/>
              </a:ext>
            </a:extLst>
          </p:cNvPr>
          <p:cNvSpPr txBox="1"/>
          <p:nvPr/>
        </p:nvSpPr>
        <p:spPr bwMode="auto">
          <a:xfrm>
            <a:off x="5093762" y="4446651"/>
            <a:ext cx="4348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45" name="TextBox 44">
            <a:extLst>
              <a:ext uri="{FF2B5EF4-FFF2-40B4-BE49-F238E27FC236}">
                <a16:creationId xmlns:a16="http://schemas.microsoft.com/office/drawing/2014/main" id="{E2B7EC85-3A89-0A32-B05F-327480053CA3}"/>
              </a:ext>
            </a:extLst>
          </p:cNvPr>
          <p:cNvSpPr txBox="1"/>
          <p:nvPr/>
        </p:nvSpPr>
        <p:spPr bwMode="auto">
          <a:xfrm>
            <a:off x="5665962" y="4446651"/>
            <a:ext cx="4348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46" name="TextBox 45">
            <a:extLst>
              <a:ext uri="{FF2B5EF4-FFF2-40B4-BE49-F238E27FC236}">
                <a16:creationId xmlns:a16="http://schemas.microsoft.com/office/drawing/2014/main" id="{A66B7105-73D8-9D96-809D-6D0CB2BF0828}"/>
              </a:ext>
            </a:extLst>
          </p:cNvPr>
          <p:cNvSpPr txBox="1"/>
          <p:nvPr/>
        </p:nvSpPr>
        <p:spPr bwMode="auto">
          <a:xfrm>
            <a:off x="6216711" y="4446651"/>
            <a:ext cx="4348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47" name="TextBox 46">
            <a:extLst>
              <a:ext uri="{FF2B5EF4-FFF2-40B4-BE49-F238E27FC236}">
                <a16:creationId xmlns:a16="http://schemas.microsoft.com/office/drawing/2014/main" id="{697427A0-76A7-3C4F-0ABB-94E92B3A21C3}"/>
              </a:ext>
            </a:extLst>
          </p:cNvPr>
          <p:cNvSpPr txBox="1"/>
          <p:nvPr/>
        </p:nvSpPr>
        <p:spPr bwMode="auto">
          <a:xfrm>
            <a:off x="6822798" y="4454556"/>
            <a:ext cx="3079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8" name="TextBox 47">
            <a:extLst>
              <a:ext uri="{FF2B5EF4-FFF2-40B4-BE49-F238E27FC236}">
                <a16:creationId xmlns:a16="http://schemas.microsoft.com/office/drawing/2014/main" id="{0CCEB0A9-DC93-339E-10BA-61FB449EA24F}"/>
              </a:ext>
            </a:extLst>
          </p:cNvPr>
          <p:cNvSpPr txBox="1"/>
          <p:nvPr/>
        </p:nvSpPr>
        <p:spPr bwMode="auto">
          <a:xfrm>
            <a:off x="7315572" y="4446651"/>
            <a:ext cx="4348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49" name="TextBox 48">
            <a:extLst>
              <a:ext uri="{FF2B5EF4-FFF2-40B4-BE49-F238E27FC236}">
                <a16:creationId xmlns:a16="http://schemas.microsoft.com/office/drawing/2014/main" id="{A23505EE-6F26-D25F-D5B2-60FD0894D387}"/>
              </a:ext>
            </a:extLst>
          </p:cNvPr>
          <p:cNvSpPr txBox="1"/>
          <p:nvPr/>
        </p:nvSpPr>
        <p:spPr bwMode="auto">
          <a:xfrm>
            <a:off x="7876860" y="4446651"/>
            <a:ext cx="4348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50" name="TextBox 49">
            <a:extLst>
              <a:ext uri="{FF2B5EF4-FFF2-40B4-BE49-F238E27FC236}">
                <a16:creationId xmlns:a16="http://schemas.microsoft.com/office/drawing/2014/main" id="{42F5AB37-42D3-64A6-66ED-011345CDD595}"/>
              </a:ext>
            </a:extLst>
          </p:cNvPr>
          <p:cNvSpPr txBox="1"/>
          <p:nvPr/>
        </p:nvSpPr>
        <p:spPr bwMode="auto">
          <a:xfrm>
            <a:off x="8429872" y="4446651"/>
            <a:ext cx="4348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51" name="TextBox 50">
            <a:extLst>
              <a:ext uri="{FF2B5EF4-FFF2-40B4-BE49-F238E27FC236}">
                <a16:creationId xmlns:a16="http://schemas.microsoft.com/office/drawing/2014/main" id="{FEFBC109-08C1-B083-400D-7AB3328708E4}"/>
              </a:ext>
            </a:extLst>
          </p:cNvPr>
          <p:cNvSpPr txBox="1"/>
          <p:nvPr/>
        </p:nvSpPr>
        <p:spPr bwMode="auto">
          <a:xfrm>
            <a:off x="8996431" y="4446651"/>
            <a:ext cx="44270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52" name="TextBox 51">
            <a:extLst>
              <a:ext uri="{FF2B5EF4-FFF2-40B4-BE49-F238E27FC236}">
                <a16:creationId xmlns:a16="http://schemas.microsoft.com/office/drawing/2014/main" id="{FBF4747E-4017-C870-E232-9CF8FBD049B7}"/>
              </a:ext>
            </a:extLst>
          </p:cNvPr>
          <p:cNvSpPr txBox="1"/>
          <p:nvPr/>
        </p:nvSpPr>
        <p:spPr bwMode="auto">
          <a:xfrm>
            <a:off x="9510287" y="4446651"/>
            <a:ext cx="5850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grpSp>
        <p:nvGrpSpPr>
          <p:cNvPr id="76" name="Group 75">
            <a:extLst>
              <a:ext uri="{FF2B5EF4-FFF2-40B4-BE49-F238E27FC236}">
                <a16:creationId xmlns:a16="http://schemas.microsoft.com/office/drawing/2014/main" id="{713152B4-08F3-1F13-7C82-6FE715B98779}"/>
              </a:ext>
            </a:extLst>
          </p:cNvPr>
          <p:cNvGrpSpPr/>
          <p:nvPr/>
        </p:nvGrpSpPr>
        <p:grpSpPr>
          <a:xfrm>
            <a:off x="4218890" y="2119806"/>
            <a:ext cx="2727389" cy="147569"/>
            <a:chOff x="4218890" y="2015896"/>
            <a:chExt cx="2727389" cy="147569"/>
          </a:xfrm>
        </p:grpSpPr>
        <p:sp>
          <p:nvSpPr>
            <p:cNvPr id="54" name="Rectangle 53">
              <a:extLst>
                <a:ext uri="{FF2B5EF4-FFF2-40B4-BE49-F238E27FC236}">
                  <a16:creationId xmlns:a16="http://schemas.microsoft.com/office/drawing/2014/main" id="{1A7ED709-0ECB-46CE-925A-EC7B27BBE639}"/>
                </a:ext>
              </a:extLst>
            </p:cNvPr>
            <p:cNvSpPr/>
            <p:nvPr/>
          </p:nvSpPr>
          <p:spPr bwMode="auto">
            <a:xfrm>
              <a:off x="4218890" y="2015896"/>
              <a:ext cx="977644" cy="147569"/>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44C8AA0B-1DB9-CB01-60BB-C0FC4057F810}"/>
                </a:ext>
              </a:extLst>
            </p:cNvPr>
            <p:cNvSpPr/>
            <p:nvPr/>
          </p:nvSpPr>
          <p:spPr bwMode="auto">
            <a:xfrm>
              <a:off x="5191262" y="2015896"/>
              <a:ext cx="1755017" cy="1475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77" name="Group 76">
            <a:extLst>
              <a:ext uri="{FF2B5EF4-FFF2-40B4-BE49-F238E27FC236}">
                <a16:creationId xmlns:a16="http://schemas.microsoft.com/office/drawing/2014/main" id="{CA06ACDD-7C2F-8294-8664-870D923FEBD7}"/>
              </a:ext>
            </a:extLst>
          </p:cNvPr>
          <p:cNvGrpSpPr/>
          <p:nvPr/>
        </p:nvGrpSpPr>
        <p:grpSpPr>
          <a:xfrm>
            <a:off x="5391533" y="2362240"/>
            <a:ext cx="1554747" cy="147569"/>
            <a:chOff x="5391533" y="2258330"/>
            <a:chExt cx="1554747" cy="147569"/>
          </a:xfrm>
          <a:solidFill>
            <a:schemeClr val="accent2"/>
          </a:solidFill>
        </p:grpSpPr>
        <p:sp>
          <p:nvSpPr>
            <p:cNvPr id="56" name="Rectangle 55">
              <a:extLst>
                <a:ext uri="{FF2B5EF4-FFF2-40B4-BE49-F238E27FC236}">
                  <a16:creationId xmlns:a16="http://schemas.microsoft.com/office/drawing/2014/main" id="{03BBABDD-BE08-51F1-62A6-4871E2F64E3A}"/>
                </a:ext>
              </a:extLst>
            </p:cNvPr>
            <p:cNvSpPr/>
            <p:nvPr/>
          </p:nvSpPr>
          <p:spPr bwMode="auto">
            <a:xfrm>
              <a:off x="5391533" y="2258330"/>
              <a:ext cx="866969" cy="147569"/>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127212E6-AF13-5B96-BEA1-5B140806D2B0}"/>
                </a:ext>
              </a:extLst>
            </p:cNvPr>
            <p:cNvSpPr/>
            <p:nvPr/>
          </p:nvSpPr>
          <p:spPr bwMode="auto">
            <a:xfrm>
              <a:off x="6261138" y="2258330"/>
              <a:ext cx="685142" cy="1475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78" name="Group 77">
            <a:extLst>
              <a:ext uri="{FF2B5EF4-FFF2-40B4-BE49-F238E27FC236}">
                <a16:creationId xmlns:a16="http://schemas.microsoft.com/office/drawing/2014/main" id="{0B575FBC-2B16-038E-A4D9-B102CCFCF2FF}"/>
              </a:ext>
            </a:extLst>
          </p:cNvPr>
          <p:cNvGrpSpPr/>
          <p:nvPr/>
        </p:nvGrpSpPr>
        <p:grpSpPr>
          <a:xfrm>
            <a:off x="5424029" y="2602039"/>
            <a:ext cx="1522251" cy="147569"/>
            <a:chOff x="5424029" y="2498129"/>
            <a:chExt cx="1522251" cy="147569"/>
          </a:xfrm>
          <a:solidFill>
            <a:schemeClr val="accent2"/>
          </a:solidFill>
        </p:grpSpPr>
        <p:sp>
          <p:nvSpPr>
            <p:cNvPr id="58" name="Rectangle 57">
              <a:extLst>
                <a:ext uri="{FF2B5EF4-FFF2-40B4-BE49-F238E27FC236}">
                  <a16:creationId xmlns:a16="http://schemas.microsoft.com/office/drawing/2014/main" id="{AC172B1C-90BA-1110-3B3B-78F46C154E95}"/>
                </a:ext>
              </a:extLst>
            </p:cNvPr>
            <p:cNvSpPr/>
            <p:nvPr/>
          </p:nvSpPr>
          <p:spPr bwMode="auto">
            <a:xfrm>
              <a:off x="5424029" y="2498129"/>
              <a:ext cx="1452212" cy="147569"/>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FD3D1E6E-87F4-ADE2-35D9-CCDFEBBFADA1}"/>
                </a:ext>
              </a:extLst>
            </p:cNvPr>
            <p:cNvSpPr/>
            <p:nvPr/>
          </p:nvSpPr>
          <p:spPr bwMode="auto">
            <a:xfrm>
              <a:off x="6872710" y="2498129"/>
              <a:ext cx="73570" cy="1475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79" name="Group 78">
            <a:extLst>
              <a:ext uri="{FF2B5EF4-FFF2-40B4-BE49-F238E27FC236}">
                <a16:creationId xmlns:a16="http://schemas.microsoft.com/office/drawing/2014/main" id="{EE8DC56F-4D39-4B91-F9A5-11657D1C7425}"/>
              </a:ext>
            </a:extLst>
          </p:cNvPr>
          <p:cNvGrpSpPr/>
          <p:nvPr/>
        </p:nvGrpSpPr>
        <p:grpSpPr>
          <a:xfrm>
            <a:off x="5480515" y="2836229"/>
            <a:ext cx="1465765" cy="147569"/>
            <a:chOff x="5480515" y="2732319"/>
            <a:chExt cx="1465765" cy="147569"/>
          </a:xfrm>
          <a:solidFill>
            <a:schemeClr val="accent2"/>
          </a:solidFill>
        </p:grpSpPr>
        <p:sp>
          <p:nvSpPr>
            <p:cNvPr id="60" name="Rectangle 59">
              <a:extLst>
                <a:ext uri="{FF2B5EF4-FFF2-40B4-BE49-F238E27FC236}">
                  <a16:creationId xmlns:a16="http://schemas.microsoft.com/office/drawing/2014/main" id="{CBAB6CDB-C63B-EA1C-D275-9219F0B480F0}"/>
                </a:ext>
              </a:extLst>
            </p:cNvPr>
            <p:cNvSpPr/>
            <p:nvPr/>
          </p:nvSpPr>
          <p:spPr bwMode="auto">
            <a:xfrm>
              <a:off x="5480515" y="2732319"/>
              <a:ext cx="1238029" cy="147569"/>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CEB31035-A30D-3243-D40B-509BF8657C65}"/>
                </a:ext>
              </a:extLst>
            </p:cNvPr>
            <p:cNvSpPr/>
            <p:nvPr/>
          </p:nvSpPr>
          <p:spPr bwMode="auto">
            <a:xfrm>
              <a:off x="6716192" y="2732319"/>
              <a:ext cx="230088" cy="1475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0" name="Group 79">
            <a:extLst>
              <a:ext uri="{FF2B5EF4-FFF2-40B4-BE49-F238E27FC236}">
                <a16:creationId xmlns:a16="http://schemas.microsoft.com/office/drawing/2014/main" id="{0566C12E-571B-CE4C-A4F1-32EC2BF71EBD}"/>
              </a:ext>
            </a:extLst>
          </p:cNvPr>
          <p:cNvGrpSpPr/>
          <p:nvPr/>
        </p:nvGrpSpPr>
        <p:grpSpPr>
          <a:xfrm>
            <a:off x="5957133" y="3069243"/>
            <a:ext cx="989147" cy="147569"/>
            <a:chOff x="5957133" y="2965333"/>
            <a:chExt cx="989147" cy="147569"/>
          </a:xfrm>
          <a:solidFill>
            <a:schemeClr val="accent2"/>
          </a:solidFill>
        </p:grpSpPr>
        <p:sp>
          <p:nvSpPr>
            <p:cNvPr id="62" name="Rectangle 61">
              <a:extLst>
                <a:ext uri="{FF2B5EF4-FFF2-40B4-BE49-F238E27FC236}">
                  <a16:creationId xmlns:a16="http://schemas.microsoft.com/office/drawing/2014/main" id="{340BDCE8-9BF5-2DB6-5FB6-30EFFD47576A}"/>
                </a:ext>
              </a:extLst>
            </p:cNvPr>
            <p:cNvSpPr/>
            <p:nvPr/>
          </p:nvSpPr>
          <p:spPr bwMode="auto">
            <a:xfrm>
              <a:off x="5957133" y="2965333"/>
              <a:ext cx="783771" cy="147569"/>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FEF1A74B-7464-2A9E-511A-BBCAEFF5BC75}"/>
                </a:ext>
              </a:extLst>
            </p:cNvPr>
            <p:cNvSpPr/>
            <p:nvPr/>
          </p:nvSpPr>
          <p:spPr bwMode="auto">
            <a:xfrm>
              <a:off x="6730314" y="2965333"/>
              <a:ext cx="215966" cy="1475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1" name="Group 80">
            <a:extLst>
              <a:ext uri="{FF2B5EF4-FFF2-40B4-BE49-F238E27FC236}">
                <a16:creationId xmlns:a16="http://schemas.microsoft.com/office/drawing/2014/main" id="{7AEE96E9-AEBC-8F04-4077-EF710A5C4061}"/>
              </a:ext>
            </a:extLst>
          </p:cNvPr>
          <p:cNvGrpSpPr/>
          <p:nvPr/>
        </p:nvGrpSpPr>
        <p:grpSpPr>
          <a:xfrm>
            <a:off x="5978318" y="3312847"/>
            <a:ext cx="967961" cy="147569"/>
            <a:chOff x="5978318" y="3208937"/>
            <a:chExt cx="967961" cy="147569"/>
          </a:xfrm>
          <a:solidFill>
            <a:schemeClr val="accent2"/>
          </a:solidFill>
        </p:grpSpPr>
        <p:sp>
          <p:nvSpPr>
            <p:cNvPr id="64" name="Rectangle 63">
              <a:extLst>
                <a:ext uri="{FF2B5EF4-FFF2-40B4-BE49-F238E27FC236}">
                  <a16:creationId xmlns:a16="http://schemas.microsoft.com/office/drawing/2014/main" id="{723079AC-3914-71EF-99BF-B08DA7CCCC77}"/>
                </a:ext>
              </a:extLst>
            </p:cNvPr>
            <p:cNvSpPr/>
            <p:nvPr/>
          </p:nvSpPr>
          <p:spPr bwMode="auto">
            <a:xfrm>
              <a:off x="5978318" y="3208937"/>
              <a:ext cx="869678" cy="147569"/>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878F65F6-EA33-3F4C-5905-FC634152B10F}"/>
                </a:ext>
              </a:extLst>
            </p:cNvPr>
            <p:cNvSpPr/>
            <p:nvPr/>
          </p:nvSpPr>
          <p:spPr bwMode="auto">
            <a:xfrm>
              <a:off x="6839758" y="3208937"/>
              <a:ext cx="106521" cy="1475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2" name="Group 81">
            <a:extLst>
              <a:ext uri="{FF2B5EF4-FFF2-40B4-BE49-F238E27FC236}">
                <a16:creationId xmlns:a16="http://schemas.microsoft.com/office/drawing/2014/main" id="{FBDFC254-FED6-D822-B94F-B7EEC7B92C5D}"/>
              </a:ext>
            </a:extLst>
          </p:cNvPr>
          <p:cNvGrpSpPr/>
          <p:nvPr/>
        </p:nvGrpSpPr>
        <p:grpSpPr>
          <a:xfrm>
            <a:off x="6271348" y="3548214"/>
            <a:ext cx="674931" cy="147569"/>
            <a:chOff x="6271348" y="3444304"/>
            <a:chExt cx="674931" cy="147569"/>
          </a:xfrm>
          <a:solidFill>
            <a:schemeClr val="accent2"/>
          </a:solidFill>
        </p:grpSpPr>
        <p:sp>
          <p:nvSpPr>
            <p:cNvPr id="66" name="Rectangle 65">
              <a:extLst>
                <a:ext uri="{FF2B5EF4-FFF2-40B4-BE49-F238E27FC236}">
                  <a16:creationId xmlns:a16="http://schemas.microsoft.com/office/drawing/2014/main" id="{67C80A4C-5C57-141A-8029-FF160BBE05ED}"/>
                </a:ext>
              </a:extLst>
            </p:cNvPr>
            <p:cNvSpPr/>
            <p:nvPr/>
          </p:nvSpPr>
          <p:spPr bwMode="auto">
            <a:xfrm>
              <a:off x="6271348" y="3444304"/>
              <a:ext cx="449551" cy="147569"/>
            </a:xfrm>
            <a:prstGeom prst="rect">
              <a:avLst/>
            </a:prstGeom>
            <a:grp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17037BE5-7793-963A-45E7-C44F668092A9}"/>
                </a:ext>
              </a:extLst>
            </p:cNvPr>
            <p:cNvSpPr/>
            <p:nvPr/>
          </p:nvSpPr>
          <p:spPr bwMode="auto">
            <a:xfrm>
              <a:off x="6719722" y="3444304"/>
              <a:ext cx="226557" cy="1475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3" name="Group 82">
            <a:extLst>
              <a:ext uri="{FF2B5EF4-FFF2-40B4-BE49-F238E27FC236}">
                <a16:creationId xmlns:a16="http://schemas.microsoft.com/office/drawing/2014/main" id="{AEBCE6CE-A184-F99E-2623-0AD225E065D7}"/>
              </a:ext>
            </a:extLst>
          </p:cNvPr>
          <p:cNvGrpSpPr/>
          <p:nvPr/>
        </p:nvGrpSpPr>
        <p:grpSpPr>
          <a:xfrm>
            <a:off x="6310184" y="3785935"/>
            <a:ext cx="636096" cy="147569"/>
            <a:chOff x="6310184" y="3682025"/>
            <a:chExt cx="636096" cy="147569"/>
          </a:xfrm>
        </p:grpSpPr>
        <p:sp>
          <p:nvSpPr>
            <p:cNvPr id="68" name="Rectangle 67">
              <a:extLst>
                <a:ext uri="{FF2B5EF4-FFF2-40B4-BE49-F238E27FC236}">
                  <a16:creationId xmlns:a16="http://schemas.microsoft.com/office/drawing/2014/main" id="{E03836C7-F3D7-ED66-CA1F-CC7EEF11AF0C}"/>
                </a:ext>
              </a:extLst>
            </p:cNvPr>
            <p:cNvSpPr/>
            <p:nvPr/>
          </p:nvSpPr>
          <p:spPr bwMode="auto">
            <a:xfrm>
              <a:off x="6310184" y="3682025"/>
              <a:ext cx="363641" cy="147569"/>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34CF6D23-3068-9718-43C2-19DE9495006C}"/>
                </a:ext>
              </a:extLst>
            </p:cNvPr>
            <p:cNvSpPr/>
            <p:nvPr/>
          </p:nvSpPr>
          <p:spPr bwMode="auto">
            <a:xfrm>
              <a:off x="6667942" y="3682025"/>
              <a:ext cx="278338" cy="1475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70" name="Rectangle 69">
            <a:extLst>
              <a:ext uri="{FF2B5EF4-FFF2-40B4-BE49-F238E27FC236}">
                <a16:creationId xmlns:a16="http://schemas.microsoft.com/office/drawing/2014/main" id="{8D2B5E2C-6364-85A3-96A9-7D3A5B3B40D1}"/>
              </a:ext>
            </a:extLst>
          </p:cNvPr>
          <p:cNvSpPr/>
          <p:nvPr/>
        </p:nvSpPr>
        <p:spPr bwMode="auto">
          <a:xfrm>
            <a:off x="6813869" y="4023655"/>
            <a:ext cx="136512" cy="147569"/>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A4704FCE-32A1-16C3-0B83-1CA5FC1DF1C5}"/>
              </a:ext>
            </a:extLst>
          </p:cNvPr>
          <p:cNvSpPr/>
          <p:nvPr/>
        </p:nvSpPr>
        <p:spPr bwMode="auto">
          <a:xfrm>
            <a:off x="6826814" y="4257845"/>
            <a:ext cx="123566" cy="147569"/>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TextBox 71">
            <a:extLst>
              <a:ext uri="{FF2B5EF4-FFF2-40B4-BE49-F238E27FC236}">
                <a16:creationId xmlns:a16="http://schemas.microsoft.com/office/drawing/2014/main" id="{AE42583F-F8D4-0361-A69E-C98F7EB25716}"/>
              </a:ext>
            </a:extLst>
          </p:cNvPr>
          <p:cNvSpPr txBox="1"/>
          <p:nvPr/>
        </p:nvSpPr>
        <p:spPr bwMode="auto">
          <a:xfrm>
            <a:off x="4809721" y="2052747"/>
            <a:ext cx="5425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63.4</a:t>
            </a:r>
          </a:p>
        </p:txBody>
      </p:sp>
      <p:sp>
        <p:nvSpPr>
          <p:cNvPr id="73" name="TextBox 72">
            <a:extLst>
              <a:ext uri="{FF2B5EF4-FFF2-40B4-BE49-F238E27FC236}">
                <a16:creationId xmlns:a16="http://schemas.microsoft.com/office/drawing/2014/main" id="{97906918-C191-4B55-54C2-0F4A7F630482}"/>
              </a:ext>
            </a:extLst>
          </p:cNvPr>
          <p:cNvSpPr txBox="1"/>
          <p:nvPr/>
        </p:nvSpPr>
        <p:spPr bwMode="auto">
          <a:xfrm>
            <a:off x="3818827" y="2052747"/>
            <a:ext cx="4660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98.7</a:t>
            </a:r>
          </a:p>
        </p:txBody>
      </p:sp>
      <p:sp>
        <p:nvSpPr>
          <p:cNvPr id="74" name="TextBox 73">
            <a:extLst>
              <a:ext uri="{FF2B5EF4-FFF2-40B4-BE49-F238E27FC236}">
                <a16:creationId xmlns:a16="http://schemas.microsoft.com/office/drawing/2014/main" id="{0FDF866E-D3E0-8C00-BC3C-3F5370AE4544}"/>
              </a:ext>
            </a:extLst>
          </p:cNvPr>
          <p:cNvSpPr txBox="1"/>
          <p:nvPr/>
        </p:nvSpPr>
        <p:spPr bwMode="auto">
          <a:xfrm>
            <a:off x="5848865" y="2290467"/>
            <a:ext cx="5425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25.0</a:t>
            </a:r>
          </a:p>
        </p:txBody>
      </p:sp>
      <p:sp>
        <p:nvSpPr>
          <p:cNvPr id="75" name="TextBox 74">
            <a:extLst>
              <a:ext uri="{FF2B5EF4-FFF2-40B4-BE49-F238E27FC236}">
                <a16:creationId xmlns:a16="http://schemas.microsoft.com/office/drawing/2014/main" id="{D56AA1F1-5516-91B8-5C37-AF328F3046E6}"/>
              </a:ext>
            </a:extLst>
          </p:cNvPr>
          <p:cNvSpPr txBox="1"/>
          <p:nvPr/>
        </p:nvSpPr>
        <p:spPr bwMode="auto">
          <a:xfrm>
            <a:off x="4937995" y="2290467"/>
            <a:ext cx="5425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56.9</a:t>
            </a:r>
          </a:p>
        </p:txBody>
      </p:sp>
      <p:sp>
        <p:nvSpPr>
          <p:cNvPr id="84" name="TextBox 83">
            <a:extLst>
              <a:ext uri="{FF2B5EF4-FFF2-40B4-BE49-F238E27FC236}">
                <a16:creationId xmlns:a16="http://schemas.microsoft.com/office/drawing/2014/main" id="{ED0518BB-042E-854C-3FF4-1F986E514A8B}"/>
              </a:ext>
            </a:extLst>
          </p:cNvPr>
          <p:cNvSpPr txBox="1"/>
          <p:nvPr/>
        </p:nvSpPr>
        <p:spPr bwMode="auto">
          <a:xfrm>
            <a:off x="6533820" y="2529364"/>
            <a:ext cx="5425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3.0</a:t>
            </a:r>
          </a:p>
        </p:txBody>
      </p:sp>
      <p:sp>
        <p:nvSpPr>
          <p:cNvPr id="85" name="TextBox 84">
            <a:extLst>
              <a:ext uri="{FF2B5EF4-FFF2-40B4-BE49-F238E27FC236}">
                <a16:creationId xmlns:a16="http://schemas.microsoft.com/office/drawing/2014/main" id="{63D6DFCB-889D-FF1C-E2FD-F8C0A573BC32}"/>
              </a:ext>
            </a:extLst>
          </p:cNvPr>
          <p:cNvSpPr txBox="1"/>
          <p:nvPr/>
        </p:nvSpPr>
        <p:spPr bwMode="auto">
          <a:xfrm>
            <a:off x="4995662" y="2529364"/>
            <a:ext cx="5425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55.2</a:t>
            </a:r>
          </a:p>
        </p:txBody>
      </p:sp>
      <p:sp>
        <p:nvSpPr>
          <p:cNvPr id="86" name="TextBox 85">
            <a:extLst>
              <a:ext uri="{FF2B5EF4-FFF2-40B4-BE49-F238E27FC236}">
                <a16:creationId xmlns:a16="http://schemas.microsoft.com/office/drawing/2014/main" id="{6B7C3416-0641-682C-5101-2772CEC7F626}"/>
              </a:ext>
            </a:extLst>
          </p:cNvPr>
          <p:cNvSpPr txBox="1"/>
          <p:nvPr/>
        </p:nvSpPr>
        <p:spPr bwMode="auto">
          <a:xfrm>
            <a:off x="6383148" y="2763554"/>
            <a:ext cx="3834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8.6</a:t>
            </a:r>
          </a:p>
        </p:txBody>
      </p:sp>
      <p:sp>
        <p:nvSpPr>
          <p:cNvPr id="87" name="TextBox 86">
            <a:extLst>
              <a:ext uri="{FF2B5EF4-FFF2-40B4-BE49-F238E27FC236}">
                <a16:creationId xmlns:a16="http://schemas.microsoft.com/office/drawing/2014/main" id="{1EC45984-802F-D5D9-6793-D4DCB7F2FB9E}"/>
              </a:ext>
            </a:extLst>
          </p:cNvPr>
          <p:cNvSpPr txBox="1"/>
          <p:nvPr/>
        </p:nvSpPr>
        <p:spPr bwMode="auto">
          <a:xfrm>
            <a:off x="5040380" y="2763554"/>
            <a:ext cx="5425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53.4</a:t>
            </a:r>
          </a:p>
        </p:txBody>
      </p:sp>
      <p:sp>
        <p:nvSpPr>
          <p:cNvPr id="88" name="TextBox 87">
            <a:extLst>
              <a:ext uri="{FF2B5EF4-FFF2-40B4-BE49-F238E27FC236}">
                <a16:creationId xmlns:a16="http://schemas.microsoft.com/office/drawing/2014/main" id="{C3F236D1-E3FF-6AD7-5508-2C61F221D071}"/>
              </a:ext>
            </a:extLst>
          </p:cNvPr>
          <p:cNvSpPr txBox="1"/>
          <p:nvPr/>
        </p:nvSpPr>
        <p:spPr bwMode="auto">
          <a:xfrm>
            <a:off x="6409038" y="3003629"/>
            <a:ext cx="3871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8.2</a:t>
            </a:r>
          </a:p>
        </p:txBody>
      </p:sp>
      <p:sp>
        <p:nvSpPr>
          <p:cNvPr id="89" name="TextBox 88">
            <a:extLst>
              <a:ext uri="{FF2B5EF4-FFF2-40B4-BE49-F238E27FC236}">
                <a16:creationId xmlns:a16="http://schemas.microsoft.com/office/drawing/2014/main" id="{D98C442E-0B76-E6AA-26F2-2F3477BFC58F}"/>
              </a:ext>
            </a:extLst>
          </p:cNvPr>
          <p:cNvSpPr txBox="1"/>
          <p:nvPr/>
        </p:nvSpPr>
        <p:spPr bwMode="auto">
          <a:xfrm>
            <a:off x="5520527" y="3003629"/>
            <a:ext cx="4566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36.2</a:t>
            </a:r>
          </a:p>
        </p:txBody>
      </p:sp>
      <p:sp>
        <p:nvSpPr>
          <p:cNvPr id="90" name="TextBox 89">
            <a:extLst>
              <a:ext uri="{FF2B5EF4-FFF2-40B4-BE49-F238E27FC236}">
                <a16:creationId xmlns:a16="http://schemas.microsoft.com/office/drawing/2014/main" id="{077A56FD-8EE2-8DA4-00B5-201BE53898F2}"/>
              </a:ext>
            </a:extLst>
          </p:cNvPr>
          <p:cNvSpPr txBox="1"/>
          <p:nvPr/>
        </p:nvSpPr>
        <p:spPr bwMode="auto">
          <a:xfrm>
            <a:off x="6496123" y="3240173"/>
            <a:ext cx="3871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4.3</a:t>
            </a:r>
          </a:p>
        </p:txBody>
      </p:sp>
      <p:sp>
        <p:nvSpPr>
          <p:cNvPr id="91" name="TextBox 90">
            <a:extLst>
              <a:ext uri="{FF2B5EF4-FFF2-40B4-BE49-F238E27FC236}">
                <a16:creationId xmlns:a16="http://schemas.microsoft.com/office/drawing/2014/main" id="{A834C88D-58A5-39C1-918F-519DFF51EB97}"/>
              </a:ext>
            </a:extLst>
          </p:cNvPr>
          <p:cNvSpPr txBox="1"/>
          <p:nvPr/>
        </p:nvSpPr>
        <p:spPr bwMode="auto">
          <a:xfrm>
            <a:off x="5538180" y="3240173"/>
            <a:ext cx="4766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35.3</a:t>
            </a:r>
          </a:p>
        </p:txBody>
      </p:sp>
      <p:sp>
        <p:nvSpPr>
          <p:cNvPr id="92" name="TextBox 91">
            <a:extLst>
              <a:ext uri="{FF2B5EF4-FFF2-40B4-BE49-F238E27FC236}">
                <a16:creationId xmlns:a16="http://schemas.microsoft.com/office/drawing/2014/main" id="{60DFB723-5F18-9E8D-50EA-2E38B4C870B2}"/>
              </a:ext>
            </a:extLst>
          </p:cNvPr>
          <p:cNvSpPr txBox="1"/>
          <p:nvPr/>
        </p:nvSpPr>
        <p:spPr bwMode="auto">
          <a:xfrm>
            <a:off x="6407860" y="3477893"/>
            <a:ext cx="3871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8.6</a:t>
            </a:r>
          </a:p>
        </p:txBody>
      </p:sp>
      <p:sp>
        <p:nvSpPr>
          <p:cNvPr id="93" name="TextBox 92">
            <a:extLst>
              <a:ext uri="{FF2B5EF4-FFF2-40B4-BE49-F238E27FC236}">
                <a16:creationId xmlns:a16="http://schemas.microsoft.com/office/drawing/2014/main" id="{7474E2AF-4E56-7D98-96C6-EDDBEC776E73}"/>
              </a:ext>
            </a:extLst>
          </p:cNvPr>
          <p:cNvSpPr txBox="1"/>
          <p:nvPr/>
        </p:nvSpPr>
        <p:spPr bwMode="auto">
          <a:xfrm>
            <a:off x="5828857" y="3477893"/>
            <a:ext cx="4707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25.0</a:t>
            </a:r>
          </a:p>
        </p:txBody>
      </p:sp>
      <p:sp>
        <p:nvSpPr>
          <p:cNvPr id="94" name="TextBox 93">
            <a:extLst>
              <a:ext uri="{FF2B5EF4-FFF2-40B4-BE49-F238E27FC236}">
                <a16:creationId xmlns:a16="http://schemas.microsoft.com/office/drawing/2014/main" id="{CF363779-BD03-000B-D171-ED573523E75F}"/>
              </a:ext>
            </a:extLst>
          </p:cNvPr>
          <p:cNvSpPr txBox="1"/>
          <p:nvPr/>
        </p:nvSpPr>
        <p:spPr bwMode="auto">
          <a:xfrm>
            <a:off x="6259669" y="3720311"/>
            <a:ext cx="4660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10.3</a:t>
            </a:r>
          </a:p>
        </p:txBody>
      </p:sp>
      <p:sp>
        <p:nvSpPr>
          <p:cNvPr id="95" name="TextBox 94">
            <a:extLst>
              <a:ext uri="{FF2B5EF4-FFF2-40B4-BE49-F238E27FC236}">
                <a16:creationId xmlns:a16="http://schemas.microsoft.com/office/drawing/2014/main" id="{F31F4D94-70F3-BE5F-90D1-EE97F97F9EB4}"/>
              </a:ext>
            </a:extLst>
          </p:cNvPr>
          <p:cNvSpPr txBox="1"/>
          <p:nvPr/>
        </p:nvSpPr>
        <p:spPr bwMode="auto">
          <a:xfrm>
            <a:off x="5919393" y="3717967"/>
            <a:ext cx="4660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23.3</a:t>
            </a:r>
          </a:p>
        </p:txBody>
      </p:sp>
      <p:sp>
        <p:nvSpPr>
          <p:cNvPr id="96" name="TextBox 95">
            <a:extLst>
              <a:ext uri="{FF2B5EF4-FFF2-40B4-BE49-F238E27FC236}">
                <a16:creationId xmlns:a16="http://schemas.microsoft.com/office/drawing/2014/main" id="{5AB6FD06-6DFF-F424-92FD-99D532F9D1E3}"/>
              </a:ext>
            </a:extLst>
          </p:cNvPr>
          <p:cNvSpPr txBox="1"/>
          <p:nvPr/>
        </p:nvSpPr>
        <p:spPr bwMode="auto">
          <a:xfrm>
            <a:off x="6753849" y="3958040"/>
            <a:ext cx="1859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0</a:t>
            </a:r>
          </a:p>
        </p:txBody>
      </p:sp>
      <p:sp>
        <p:nvSpPr>
          <p:cNvPr id="97" name="TextBox 96">
            <a:extLst>
              <a:ext uri="{FF2B5EF4-FFF2-40B4-BE49-F238E27FC236}">
                <a16:creationId xmlns:a16="http://schemas.microsoft.com/office/drawing/2014/main" id="{88905BC3-CF26-A7D3-0AB8-BEA7C22A0D13}"/>
              </a:ext>
            </a:extLst>
          </p:cNvPr>
          <p:cNvSpPr txBox="1"/>
          <p:nvPr/>
        </p:nvSpPr>
        <p:spPr bwMode="auto">
          <a:xfrm>
            <a:off x="6757380" y="4187523"/>
            <a:ext cx="1859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0</a:t>
            </a:r>
          </a:p>
        </p:txBody>
      </p:sp>
      <p:sp>
        <p:nvSpPr>
          <p:cNvPr id="98" name="TextBox 97">
            <a:extLst>
              <a:ext uri="{FF2B5EF4-FFF2-40B4-BE49-F238E27FC236}">
                <a16:creationId xmlns:a16="http://schemas.microsoft.com/office/drawing/2014/main" id="{7A6BEE12-BF38-CD0C-A507-F22EB4001462}"/>
              </a:ext>
            </a:extLst>
          </p:cNvPr>
          <p:cNvSpPr txBox="1"/>
          <p:nvPr/>
        </p:nvSpPr>
        <p:spPr bwMode="auto">
          <a:xfrm>
            <a:off x="6450226" y="3958040"/>
            <a:ext cx="3777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5.2</a:t>
            </a:r>
          </a:p>
        </p:txBody>
      </p:sp>
      <p:sp>
        <p:nvSpPr>
          <p:cNvPr id="99" name="TextBox 98">
            <a:extLst>
              <a:ext uri="{FF2B5EF4-FFF2-40B4-BE49-F238E27FC236}">
                <a16:creationId xmlns:a16="http://schemas.microsoft.com/office/drawing/2014/main" id="{6CB2B226-0B88-489B-A02C-6D7D8049C13E}"/>
              </a:ext>
            </a:extLst>
          </p:cNvPr>
          <p:cNvSpPr txBox="1"/>
          <p:nvPr/>
        </p:nvSpPr>
        <p:spPr bwMode="auto">
          <a:xfrm>
            <a:off x="6454934" y="4194583"/>
            <a:ext cx="4071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4.7</a:t>
            </a:r>
          </a:p>
        </p:txBody>
      </p:sp>
      <p:grpSp>
        <p:nvGrpSpPr>
          <p:cNvPr id="100" name="Group 99">
            <a:extLst>
              <a:ext uri="{FF2B5EF4-FFF2-40B4-BE49-F238E27FC236}">
                <a16:creationId xmlns:a16="http://schemas.microsoft.com/office/drawing/2014/main" id="{741C065E-B68C-34AA-8411-247E9438D751}"/>
              </a:ext>
            </a:extLst>
          </p:cNvPr>
          <p:cNvGrpSpPr/>
          <p:nvPr/>
        </p:nvGrpSpPr>
        <p:grpSpPr>
          <a:xfrm>
            <a:off x="6965620" y="2119806"/>
            <a:ext cx="2675004" cy="147569"/>
            <a:chOff x="4218889" y="2015896"/>
            <a:chExt cx="2675004" cy="147569"/>
          </a:xfrm>
        </p:grpSpPr>
        <p:sp>
          <p:nvSpPr>
            <p:cNvPr id="101" name="Rectangle 100">
              <a:extLst>
                <a:ext uri="{FF2B5EF4-FFF2-40B4-BE49-F238E27FC236}">
                  <a16:creationId xmlns:a16="http://schemas.microsoft.com/office/drawing/2014/main" id="{DC0399E6-CA74-D3FE-EE75-C77C36DA1338}"/>
                </a:ext>
              </a:extLst>
            </p:cNvPr>
            <p:cNvSpPr/>
            <p:nvPr/>
          </p:nvSpPr>
          <p:spPr bwMode="auto">
            <a:xfrm>
              <a:off x="4218889" y="2015896"/>
              <a:ext cx="1100399" cy="14756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Rectangle 101">
              <a:extLst>
                <a:ext uri="{FF2B5EF4-FFF2-40B4-BE49-F238E27FC236}">
                  <a16:creationId xmlns:a16="http://schemas.microsoft.com/office/drawing/2014/main" id="{0A456230-22D5-0D7F-CC81-E5957B73D7F3}"/>
                </a:ext>
              </a:extLst>
            </p:cNvPr>
            <p:cNvSpPr/>
            <p:nvPr/>
          </p:nvSpPr>
          <p:spPr bwMode="auto">
            <a:xfrm>
              <a:off x="5318112" y="2015896"/>
              <a:ext cx="1575781"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3" name="Group 102">
            <a:extLst>
              <a:ext uri="{FF2B5EF4-FFF2-40B4-BE49-F238E27FC236}">
                <a16:creationId xmlns:a16="http://schemas.microsoft.com/office/drawing/2014/main" id="{DB9825E6-1D1B-948B-8676-4E5ACCA2E140}"/>
              </a:ext>
            </a:extLst>
          </p:cNvPr>
          <p:cNvGrpSpPr/>
          <p:nvPr/>
        </p:nvGrpSpPr>
        <p:grpSpPr>
          <a:xfrm>
            <a:off x="6959796" y="2362240"/>
            <a:ext cx="907944" cy="147569"/>
            <a:chOff x="5391533" y="2258330"/>
            <a:chExt cx="1554746" cy="147569"/>
          </a:xfrm>
        </p:grpSpPr>
        <p:sp>
          <p:nvSpPr>
            <p:cNvPr id="104" name="Rectangle 103">
              <a:extLst>
                <a:ext uri="{FF2B5EF4-FFF2-40B4-BE49-F238E27FC236}">
                  <a16:creationId xmlns:a16="http://schemas.microsoft.com/office/drawing/2014/main" id="{F9B0A670-8413-DA02-09F1-958FFF8ED2BE}"/>
                </a:ext>
              </a:extLst>
            </p:cNvPr>
            <p:cNvSpPr/>
            <p:nvPr/>
          </p:nvSpPr>
          <p:spPr bwMode="auto">
            <a:xfrm>
              <a:off x="5391533" y="2258330"/>
              <a:ext cx="251898" cy="14756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Rectangle 104">
              <a:extLst>
                <a:ext uri="{FF2B5EF4-FFF2-40B4-BE49-F238E27FC236}">
                  <a16:creationId xmlns:a16="http://schemas.microsoft.com/office/drawing/2014/main" id="{65AD3AE9-AF63-38CC-3158-4FDA771457FE}"/>
                </a:ext>
              </a:extLst>
            </p:cNvPr>
            <p:cNvSpPr/>
            <p:nvPr/>
          </p:nvSpPr>
          <p:spPr bwMode="auto">
            <a:xfrm>
              <a:off x="5639402" y="2258330"/>
              <a:ext cx="1306877"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7" name="Rectangle 106">
            <a:extLst>
              <a:ext uri="{FF2B5EF4-FFF2-40B4-BE49-F238E27FC236}">
                <a16:creationId xmlns:a16="http://schemas.microsoft.com/office/drawing/2014/main" id="{2B729AA8-72C2-31B1-7A8D-4370E35DDD84}"/>
              </a:ext>
            </a:extLst>
          </p:cNvPr>
          <p:cNvSpPr/>
          <p:nvPr/>
        </p:nvSpPr>
        <p:spPr bwMode="auto">
          <a:xfrm>
            <a:off x="6970387" y="2602039"/>
            <a:ext cx="923815"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09" name="Group 108">
            <a:extLst>
              <a:ext uri="{FF2B5EF4-FFF2-40B4-BE49-F238E27FC236}">
                <a16:creationId xmlns:a16="http://schemas.microsoft.com/office/drawing/2014/main" id="{18537FA1-B946-9713-7B60-B7F66F25563C}"/>
              </a:ext>
            </a:extLst>
          </p:cNvPr>
          <p:cNvGrpSpPr/>
          <p:nvPr/>
        </p:nvGrpSpPr>
        <p:grpSpPr>
          <a:xfrm>
            <a:off x="6969210" y="2836229"/>
            <a:ext cx="1341021" cy="147569"/>
            <a:chOff x="5480515" y="2732319"/>
            <a:chExt cx="1341021" cy="147569"/>
          </a:xfrm>
        </p:grpSpPr>
        <p:sp>
          <p:nvSpPr>
            <p:cNvPr id="110" name="Rectangle 109">
              <a:extLst>
                <a:ext uri="{FF2B5EF4-FFF2-40B4-BE49-F238E27FC236}">
                  <a16:creationId xmlns:a16="http://schemas.microsoft.com/office/drawing/2014/main" id="{AF322E48-DA69-11C7-A862-7058C2C93D2D}"/>
                </a:ext>
              </a:extLst>
            </p:cNvPr>
            <p:cNvSpPr/>
            <p:nvPr/>
          </p:nvSpPr>
          <p:spPr bwMode="auto">
            <a:xfrm>
              <a:off x="5480515" y="2732319"/>
              <a:ext cx="87087" cy="14756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DAB45004-E2AC-F304-D02A-F203DC42B205}"/>
                </a:ext>
              </a:extLst>
            </p:cNvPr>
            <p:cNvSpPr/>
            <p:nvPr/>
          </p:nvSpPr>
          <p:spPr bwMode="auto">
            <a:xfrm>
              <a:off x="5567602" y="2732319"/>
              <a:ext cx="1253934"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13" name="Rectangle 112">
            <a:extLst>
              <a:ext uri="{FF2B5EF4-FFF2-40B4-BE49-F238E27FC236}">
                <a16:creationId xmlns:a16="http://schemas.microsoft.com/office/drawing/2014/main" id="{0C89F137-2E0F-14FD-9DA3-10C4D353FE9B}"/>
              </a:ext>
            </a:extLst>
          </p:cNvPr>
          <p:cNvSpPr/>
          <p:nvPr/>
        </p:nvSpPr>
        <p:spPr bwMode="auto">
          <a:xfrm>
            <a:off x="6963327" y="3069243"/>
            <a:ext cx="313038"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Rectangle 115">
            <a:extLst>
              <a:ext uri="{FF2B5EF4-FFF2-40B4-BE49-F238E27FC236}">
                <a16:creationId xmlns:a16="http://schemas.microsoft.com/office/drawing/2014/main" id="{81102320-2F3D-FEA9-E164-0AA42FD3C2DA}"/>
              </a:ext>
            </a:extLst>
          </p:cNvPr>
          <p:cNvSpPr/>
          <p:nvPr/>
        </p:nvSpPr>
        <p:spPr bwMode="auto">
          <a:xfrm>
            <a:off x="6963328" y="3312847"/>
            <a:ext cx="510745"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Rectangle 118">
            <a:extLst>
              <a:ext uri="{FF2B5EF4-FFF2-40B4-BE49-F238E27FC236}">
                <a16:creationId xmlns:a16="http://schemas.microsoft.com/office/drawing/2014/main" id="{038413BF-C8A5-454C-5539-E62F53B16D3C}"/>
              </a:ext>
            </a:extLst>
          </p:cNvPr>
          <p:cNvSpPr/>
          <p:nvPr/>
        </p:nvSpPr>
        <p:spPr bwMode="auto">
          <a:xfrm>
            <a:off x="6966858" y="3548214"/>
            <a:ext cx="386002"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21" name="Group 120">
            <a:extLst>
              <a:ext uri="{FF2B5EF4-FFF2-40B4-BE49-F238E27FC236}">
                <a16:creationId xmlns:a16="http://schemas.microsoft.com/office/drawing/2014/main" id="{C1673130-A140-9AE8-59AC-DA6BD13ADA5D}"/>
              </a:ext>
            </a:extLst>
          </p:cNvPr>
          <p:cNvGrpSpPr/>
          <p:nvPr/>
        </p:nvGrpSpPr>
        <p:grpSpPr>
          <a:xfrm>
            <a:off x="6964504" y="3785935"/>
            <a:ext cx="827920" cy="147569"/>
            <a:chOff x="6310184" y="3682025"/>
            <a:chExt cx="827920" cy="147569"/>
          </a:xfrm>
        </p:grpSpPr>
        <p:sp>
          <p:nvSpPr>
            <p:cNvPr id="122" name="Rectangle 121">
              <a:extLst>
                <a:ext uri="{FF2B5EF4-FFF2-40B4-BE49-F238E27FC236}">
                  <a16:creationId xmlns:a16="http://schemas.microsoft.com/office/drawing/2014/main" id="{04FB5A44-9D5B-0414-8A6C-52497B601F8D}"/>
                </a:ext>
              </a:extLst>
            </p:cNvPr>
            <p:cNvSpPr/>
            <p:nvPr/>
          </p:nvSpPr>
          <p:spPr bwMode="auto">
            <a:xfrm>
              <a:off x="6310184" y="3682025"/>
              <a:ext cx="434251" cy="14756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Rectangle 122">
              <a:extLst>
                <a:ext uri="{FF2B5EF4-FFF2-40B4-BE49-F238E27FC236}">
                  <a16:creationId xmlns:a16="http://schemas.microsoft.com/office/drawing/2014/main" id="{9AE65783-C14D-E9CE-6F12-6DAAD7137B9C}"/>
                </a:ext>
              </a:extLst>
            </p:cNvPr>
            <p:cNvSpPr/>
            <p:nvPr/>
          </p:nvSpPr>
          <p:spPr bwMode="auto">
            <a:xfrm>
              <a:off x="6744435" y="3682025"/>
              <a:ext cx="393669"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24" name="Rectangle 123">
            <a:extLst>
              <a:ext uri="{FF2B5EF4-FFF2-40B4-BE49-F238E27FC236}">
                <a16:creationId xmlns:a16="http://schemas.microsoft.com/office/drawing/2014/main" id="{A2178FDB-623A-960D-5A30-9F9742CDAF76}"/>
              </a:ext>
            </a:extLst>
          </p:cNvPr>
          <p:cNvSpPr/>
          <p:nvPr/>
        </p:nvSpPr>
        <p:spPr bwMode="auto">
          <a:xfrm>
            <a:off x="6962151" y="4023655"/>
            <a:ext cx="980302"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Rectangle 124">
            <a:extLst>
              <a:ext uri="{FF2B5EF4-FFF2-40B4-BE49-F238E27FC236}">
                <a16:creationId xmlns:a16="http://schemas.microsoft.com/office/drawing/2014/main" id="{1B76E137-2626-A4E4-26F9-D4D91C55FEB5}"/>
              </a:ext>
            </a:extLst>
          </p:cNvPr>
          <p:cNvSpPr/>
          <p:nvPr/>
        </p:nvSpPr>
        <p:spPr bwMode="auto">
          <a:xfrm>
            <a:off x="6962150" y="4257845"/>
            <a:ext cx="1027376" cy="147569"/>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TextBox 127">
            <a:extLst>
              <a:ext uri="{FF2B5EF4-FFF2-40B4-BE49-F238E27FC236}">
                <a16:creationId xmlns:a16="http://schemas.microsoft.com/office/drawing/2014/main" id="{7F412828-02A7-3656-AA39-67AD898FA9DB}"/>
              </a:ext>
            </a:extLst>
          </p:cNvPr>
          <p:cNvSpPr txBox="1"/>
          <p:nvPr/>
        </p:nvSpPr>
        <p:spPr bwMode="auto">
          <a:xfrm>
            <a:off x="6903307" y="3958040"/>
            <a:ext cx="1859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0</a:t>
            </a:r>
          </a:p>
        </p:txBody>
      </p:sp>
      <p:sp>
        <p:nvSpPr>
          <p:cNvPr id="129" name="TextBox 128">
            <a:extLst>
              <a:ext uri="{FF2B5EF4-FFF2-40B4-BE49-F238E27FC236}">
                <a16:creationId xmlns:a16="http://schemas.microsoft.com/office/drawing/2014/main" id="{1C68CC98-BC69-7EB7-F783-D5808E189964}"/>
              </a:ext>
            </a:extLst>
          </p:cNvPr>
          <p:cNvSpPr txBox="1"/>
          <p:nvPr/>
        </p:nvSpPr>
        <p:spPr bwMode="auto">
          <a:xfrm>
            <a:off x="6906838" y="4187523"/>
            <a:ext cx="18594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0</a:t>
            </a:r>
          </a:p>
        </p:txBody>
      </p:sp>
      <p:sp>
        <p:nvSpPr>
          <p:cNvPr id="130" name="TextBox 129">
            <a:extLst>
              <a:ext uri="{FF2B5EF4-FFF2-40B4-BE49-F238E27FC236}">
                <a16:creationId xmlns:a16="http://schemas.microsoft.com/office/drawing/2014/main" id="{3FBBF037-4446-D1E2-B8BD-86EB3CEA13E8}"/>
              </a:ext>
            </a:extLst>
          </p:cNvPr>
          <p:cNvSpPr txBox="1"/>
          <p:nvPr/>
        </p:nvSpPr>
        <p:spPr bwMode="auto">
          <a:xfrm>
            <a:off x="7997764" y="2051570"/>
            <a:ext cx="4589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39.8</a:t>
            </a:r>
          </a:p>
        </p:txBody>
      </p:sp>
      <p:sp>
        <p:nvSpPr>
          <p:cNvPr id="131" name="TextBox 130">
            <a:extLst>
              <a:ext uri="{FF2B5EF4-FFF2-40B4-BE49-F238E27FC236}">
                <a16:creationId xmlns:a16="http://schemas.microsoft.com/office/drawing/2014/main" id="{D96BF6F5-8FA7-ED8A-4AB8-3FAE6448C128}"/>
              </a:ext>
            </a:extLst>
          </p:cNvPr>
          <p:cNvSpPr txBox="1"/>
          <p:nvPr/>
        </p:nvSpPr>
        <p:spPr bwMode="auto">
          <a:xfrm>
            <a:off x="9627679" y="2051570"/>
            <a:ext cx="4589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96.5</a:t>
            </a:r>
          </a:p>
        </p:txBody>
      </p:sp>
      <p:sp>
        <p:nvSpPr>
          <p:cNvPr id="132" name="TextBox 131">
            <a:extLst>
              <a:ext uri="{FF2B5EF4-FFF2-40B4-BE49-F238E27FC236}">
                <a16:creationId xmlns:a16="http://schemas.microsoft.com/office/drawing/2014/main" id="{74B4FD19-397F-595D-A517-56CAFFD5A273}"/>
              </a:ext>
            </a:extLst>
          </p:cNvPr>
          <p:cNvSpPr txBox="1"/>
          <p:nvPr/>
        </p:nvSpPr>
        <p:spPr bwMode="auto">
          <a:xfrm>
            <a:off x="7099612" y="2290467"/>
            <a:ext cx="3871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5.3</a:t>
            </a:r>
          </a:p>
        </p:txBody>
      </p:sp>
      <p:sp>
        <p:nvSpPr>
          <p:cNvPr id="133" name="TextBox 132">
            <a:extLst>
              <a:ext uri="{FF2B5EF4-FFF2-40B4-BE49-F238E27FC236}">
                <a16:creationId xmlns:a16="http://schemas.microsoft.com/office/drawing/2014/main" id="{8BBBBC44-01D1-C515-1890-25F1E0E8611B}"/>
              </a:ext>
            </a:extLst>
          </p:cNvPr>
          <p:cNvSpPr txBox="1"/>
          <p:nvPr/>
        </p:nvSpPr>
        <p:spPr bwMode="auto">
          <a:xfrm>
            <a:off x="7847128" y="2290467"/>
            <a:ext cx="4672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32.7</a:t>
            </a:r>
          </a:p>
        </p:txBody>
      </p:sp>
      <p:sp>
        <p:nvSpPr>
          <p:cNvPr id="134" name="TextBox 133">
            <a:extLst>
              <a:ext uri="{FF2B5EF4-FFF2-40B4-BE49-F238E27FC236}">
                <a16:creationId xmlns:a16="http://schemas.microsoft.com/office/drawing/2014/main" id="{D7FF38C8-8A0C-58B9-BFED-C47AB4DD05A5}"/>
              </a:ext>
            </a:extLst>
          </p:cNvPr>
          <p:cNvSpPr txBox="1"/>
          <p:nvPr/>
        </p:nvSpPr>
        <p:spPr bwMode="auto">
          <a:xfrm>
            <a:off x="6924493" y="2529364"/>
            <a:ext cx="1812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0</a:t>
            </a:r>
          </a:p>
        </p:txBody>
      </p:sp>
      <p:sp>
        <p:nvSpPr>
          <p:cNvPr id="135" name="TextBox 134">
            <a:extLst>
              <a:ext uri="{FF2B5EF4-FFF2-40B4-BE49-F238E27FC236}">
                <a16:creationId xmlns:a16="http://schemas.microsoft.com/office/drawing/2014/main" id="{187916AD-CE89-F868-FDBC-36B3B8941352}"/>
              </a:ext>
            </a:extLst>
          </p:cNvPr>
          <p:cNvSpPr txBox="1"/>
          <p:nvPr/>
        </p:nvSpPr>
        <p:spPr bwMode="auto">
          <a:xfrm>
            <a:off x="7878905" y="2529364"/>
            <a:ext cx="5566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33.6</a:t>
            </a:r>
          </a:p>
        </p:txBody>
      </p:sp>
      <p:sp>
        <p:nvSpPr>
          <p:cNvPr id="136" name="TextBox 135">
            <a:extLst>
              <a:ext uri="{FF2B5EF4-FFF2-40B4-BE49-F238E27FC236}">
                <a16:creationId xmlns:a16="http://schemas.microsoft.com/office/drawing/2014/main" id="{7289DDE0-D87C-AE13-5175-BD4C99DA6714}"/>
              </a:ext>
            </a:extLst>
          </p:cNvPr>
          <p:cNvSpPr txBox="1"/>
          <p:nvPr/>
        </p:nvSpPr>
        <p:spPr bwMode="auto">
          <a:xfrm>
            <a:off x="6999782" y="2763554"/>
            <a:ext cx="3895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3.5</a:t>
            </a:r>
          </a:p>
        </p:txBody>
      </p:sp>
      <p:sp>
        <p:nvSpPr>
          <p:cNvPr id="137" name="TextBox 136">
            <a:extLst>
              <a:ext uri="{FF2B5EF4-FFF2-40B4-BE49-F238E27FC236}">
                <a16:creationId xmlns:a16="http://schemas.microsoft.com/office/drawing/2014/main" id="{261AECC3-AE29-6C00-6409-588C60B6C886}"/>
              </a:ext>
            </a:extLst>
          </p:cNvPr>
          <p:cNvSpPr txBox="1"/>
          <p:nvPr/>
        </p:nvSpPr>
        <p:spPr bwMode="auto">
          <a:xfrm>
            <a:off x="8299034" y="2763554"/>
            <a:ext cx="4742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48.7</a:t>
            </a:r>
          </a:p>
        </p:txBody>
      </p:sp>
      <p:sp>
        <p:nvSpPr>
          <p:cNvPr id="138" name="TextBox 137">
            <a:extLst>
              <a:ext uri="{FF2B5EF4-FFF2-40B4-BE49-F238E27FC236}">
                <a16:creationId xmlns:a16="http://schemas.microsoft.com/office/drawing/2014/main" id="{C87DE21C-3797-82FD-77C2-35455BDFE983}"/>
              </a:ext>
            </a:extLst>
          </p:cNvPr>
          <p:cNvSpPr txBox="1"/>
          <p:nvPr/>
        </p:nvSpPr>
        <p:spPr bwMode="auto">
          <a:xfrm>
            <a:off x="6937437" y="3003629"/>
            <a:ext cx="2483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0</a:t>
            </a:r>
          </a:p>
        </p:txBody>
      </p:sp>
      <p:sp>
        <p:nvSpPr>
          <p:cNvPr id="139" name="TextBox 138">
            <a:extLst>
              <a:ext uri="{FF2B5EF4-FFF2-40B4-BE49-F238E27FC236}">
                <a16:creationId xmlns:a16="http://schemas.microsoft.com/office/drawing/2014/main" id="{40840BE3-1514-1B52-2384-6FDE1C4BD26C}"/>
              </a:ext>
            </a:extLst>
          </p:cNvPr>
          <p:cNvSpPr txBox="1"/>
          <p:nvPr/>
        </p:nvSpPr>
        <p:spPr bwMode="auto">
          <a:xfrm>
            <a:off x="7269305" y="3003629"/>
            <a:ext cx="5036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11.5</a:t>
            </a:r>
          </a:p>
        </p:txBody>
      </p:sp>
      <p:sp>
        <p:nvSpPr>
          <p:cNvPr id="140" name="TextBox 139">
            <a:extLst>
              <a:ext uri="{FF2B5EF4-FFF2-40B4-BE49-F238E27FC236}">
                <a16:creationId xmlns:a16="http://schemas.microsoft.com/office/drawing/2014/main" id="{F4E2E679-9F25-395A-089E-DC59F4174573}"/>
              </a:ext>
            </a:extLst>
          </p:cNvPr>
          <p:cNvSpPr txBox="1"/>
          <p:nvPr/>
        </p:nvSpPr>
        <p:spPr bwMode="auto">
          <a:xfrm>
            <a:off x="6949204" y="3240173"/>
            <a:ext cx="18005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0</a:t>
            </a:r>
          </a:p>
        </p:txBody>
      </p:sp>
      <p:sp>
        <p:nvSpPr>
          <p:cNvPr id="141" name="TextBox 140">
            <a:extLst>
              <a:ext uri="{FF2B5EF4-FFF2-40B4-BE49-F238E27FC236}">
                <a16:creationId xmlns:a16="http://schemas.microsoft.com/office/drawing/2014/main" id="{AEC077EB-E98B-21F8-B37D-8ADBAAF14FB9}"/>
              </a:ext>
            </a:extLst>
          </p:cNvPr>
          <p:cNvSpPr txBox="1"/>
          <p:nvPr/>
        </p:nvSpPr>
        <p:spPr bwMode="auto">
          <a:xfrm>
            <a:off x="7464656" y="3240173"/>
            <a:ext cx="4742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18.6</a:t>
            </a:r>
          </a:p>
        </p:txBody>
      </p:sp>
      <p:sp>
        <p:nvSpPr>
          <p:cNvPr id="142" name="TextBox 141">
            <a:extLst>
              <a:ext uri="{FF2B5EF4-FFF2-40B4-BE49-F238E27FC236}">
                <a16:creationId xmlns:a16="http://schemas.microsoft.com/office/drawing/2014/main" id="{0DF95824-8E77-128B-3B86-2CA4A79D9CE4}"/>
              </a:ext>
            </a:extLst>
          </p:cNvPr>
          <p:cNvSpPr txBox="1"/>
          <p:nvPr/>
        </p:nvSpPr>
        <p:spPr bwMode="auto">
          <a:xfrm>
            <a:off x="6953910" y="3477893"/>
            <a:ext cx="16711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0</a:t>
            </a:r>
          </a:p>
        </p:txBody>
      </p:sp>
      <p:sp>
        <p:nvSpPr>
          <p:cNvPr id="143" name="TextBox 142">
            <a:extLst>
              <a:ext uri="{FF2B5EF4-FFF2-40B4-BE49-F238E27FC236}">
                <a16:creationId xmlns:a16="http://schemas.microsoft.com/office/drawing/2014/main" id="{C459EB2B-5FD2-FF42-1B1C-1A17705ED27B}"/>
              </a:ext>
            </a:extLst>
          </p:cNvPr>
          <p:cNvSpPr txBox="1"/>
          <p:nvPr/>
        </p:nvSpPr>
        <p:spPr bwMode="auto">
          <a:xfrm>
            <a:off x="7344619" y="3477893"/>
            <a:ext cx="4707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14.2</a:t>
            </a:r>
          </a:p>
        </p:txBody>
      </p:sp>
      <p:sp>
        <p:nvSpPr>
          <p:cNvPr id="144" name="TextBox 143">
            <a:extLst>
              <a:ext uri="{FF2B5EF4-FFF2-40B4-BE49-F238E27FC236}">
                <a16:creationId xmlns:a16="http://schemas.microsoft.com/office/drawing/2014/main" id="{69C3C124-8D73-5F2A-9633-618F1B35693D}"/>
              </a:ext>
            </a:extLst>
          </p:cNvPr>
          <p:cNvSpPr txBox="1"/>
          <p:nvPr/>
        </p:nvSpPr>
        <p:spPr bwMode="auto">
          <a:xfrm>
            <a:off x="7319010" y="3743367"/>
            <a:ext cx="4660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latin typeface="Calibri" panose="020F0502020204030204" pitchFamily="34" charset="0"/>
              </a:rPr>
              <a:t>15.9</a:t>
            </a:r>
          </a:p>
        </p:txBody>
      </p:sp>
      <p:sp>
        <p:nvSpPr>
          <p:cNvPr id="145" name="TextBox 144">
            <a:extLst>
              <a:ext uri="{FF2B5EF4-FFF2-40B4-BE49-F238E27FC236}">
                <a16:creationId xmlns:a16="http://schemas.microsoft.com/office/drawing/2014/main" id="{AAFFAED9-3F9B-C762-8335-3AD41F042D5F}"/>
              </a:ext>
            </a:extLst>
          </p:cNvPr>
          <p:cNvSpPr txBox="1"/>
          <p:nvPr/>
        </p:nvSpPr>
        <p:spPr bwMode="auto">
          <a:xfrm>
            <a:off x="7782402" y="3717967"/>
            <a:ext cx="4660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30.1</a:t>
            </a:r>
          </a:p>
        </p:txBody>
      </p:sp>
      <p:sp>
        <p:nvSpPr>
          <p:cNvPr id="146" name="TextBox 145">
            <a:extLst>
              <a:ext uri="{FF2B5EF4-FFF2-40B4-BE49-F238E27FC236}">
                <a16:creationId xmlns:a16="http://schemas.microsoft.com/office/drawing/2014/main" id="{7C331BD0-EE19-EE96-3B43-EEA45D25F6F6}"/>
              </a:ext>
            </a:extLst>
          </p:cNvPr>
          <p:cNvSpPr txBox="1"/>
          <p:nvPr/>
        </p:nvSpPr>
        <p:spPr bwMode="auto">
          <a:xfrm>
            <a:off x="7930685" y="3958040"/>
            <a:ext cx="4719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35.4</a:t>
            </a:r>
          </a:p>
        </p:txBody>
      </p:sp>
      <p:sp>
        <p:nvSpPr>
          <p:cNvPr id="147" name="TextBox 146">
            <a:extLst>
              <a:ext uri="{FF2B5EF4-FFF2-40B4-BE49-F238E27FC236}">
                <a16:creationId xmlns:a16="http://schemas.microsoft.com/office/drawing/2014/main" id="{846FEA05-5594-06FD-8BE3-2A042209D47D}"/>
              </a:ext>
            </a:extLst>
          </p:cNvPr>
          <p:cNvSpPr txBox="1"/>
          <p:nvPr/>
        </p:nvSpPr>
        <p:spPr bwMode="auto">
          <a:xfrm>
            <a:off x="7980111" y="4194583"/>
            <a:ext cx="469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37.2</a:t>
            </a:r>
          </a:p>
        </p:txBody>
      </p:sp>
      <p:grpSp>
        <p:nvGrpSpPr>
          <p:cNvPr id="41" name="Group 40">
            <a:extLst>
              <a:ext uri="{FF2B5EF4-FFF2-40B4-BE49-F238E27FC236}">
                <a16:creationId xmlns:a16="http://schemas.microsoft.com/office/drawing/2014/main" id="{1CCFBF67-B81E-DD8C-C590-48389593A27E}"/>
              </a:ext>
            </a:extLst>
          </p:cNvPr>
          <p:cNvGrpSpPr/>
          <p:nvPr/>
        </p:nvGrpSpPr>
        <p:grpSpPr>
          <a:xfrm>
            <a:off x="4179362" y="2059198"/>
            <a:ext cx="5557550" cy="2463875"/>
            <a:chOff x="4179362" y="-3158682"/>
            <a:chExt cx="5557550" cy="7764942"/>
          </a:xfrm>
        </p:grpSpPr>
        <p:cxnSp>
          <p:nvCxnSpPr>
            <p:cNvPr id="13" name="Straight Connector 12">
              <a:extLst>
                <a:ext uri="{FF2B5EF4-FFF2-40B4-BE49-F238E27FC236}">
                  <a16:creationId xmlns:a16="http://schemas.microsoft.com/office/drawing/2014/main" id="{6643F535-EDDC-C713-553F-356454ADEAD6}"/>
                </a:ext>
              </a:extLst>
            </p:cNvPr>
            <p:cNvCxnSpPr/>
            <p:nvPr/>
          </p:nvCxnSpPr>
          <p:spPr bwMode="auto">
            <a:xfrm>
              <a:off x="4179362"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B4938947-89C1-7A17-B0B1-97D88605FBED}"/>
                </a:ext>
              </a:extLst>
            </p:cNvPr>
            <p:cNvCxnSpPr/>
            <p:nvPr/>
          </p:nvCxnSpPr>
          <p:spPr bwMode="auto">
            <a:xfrm>
              <a:off x="4735117"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287C2D17-90CD-9C3B-E697-18EDF69645A7}"/>
                </a:ext>
              </a:extLst>
            </p:cNvPr>
            <p:cNvCxnSpPr/>
            <p:nvPr/>
          </p:nvCxnSpPr>
          <p:spPr bwMode="auto">
            <a:xfrm>
              <a:off x="5290872"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B14D197A-02DE-4942-CBA5-491024F7CEF1}"/>
                </a:ext>
              </a:extLst>
            </p:cNvPr>
            <p:cNvCxnSpPr/>
            <p:nvPr/>
          </p:nvCxnSpPr>
          <p:spPr bwMode="auto">
            <a:xfrm>
              <a:off x="5846627"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C34FB38C-5F48-4EE9-64AD-8ADF7BFFEA75}"/>
                </a:ext>
              </a:extLst>
            </p:cNvPr>
            <p:cNvCxnSpPr/>
            <p:nvPr/>
          </p:nvCxnSpPr>
          <p:spPr bwMode="auto">
            <a:xfrm>
              <a:off x="6402382"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BE18FED-F85F-8F9F-CC12-749758C20837}"/>
                </a:ext>
              </a:extLst>
            </p:cNvPr>
            <p:cNvCxnSpPr/>
            <p:nvPr/>
          </p:nvCxnSpPr>
          <p:spPr bwMode="auto">
            <a:xfrm>
              <a:off x="7513892"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B8E16EA-2B48-3B51-0733-C80AB6BA73E8}"/>
                </a:ext>
              </a:extLst>
            </p:cNvPr>
            <p:cNvCxnSpPr/>
            <p:nvPr/>
          </p:nvCxnSpPr>
          <p:spPr bwMode="auto">
            <a:xfrm>
              <a:off x="8069647"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0F6EDF73-38FA-76F1-946A-6051BD37F900}"/>
                </a:ext>
              </a:extLst>
            </p:cNvPr>
            <p:cNvCxnSpPr/>
            <p:nvPr/>
          </p:nvCxnSpPr>
          <p:spPr bwMode="auto">
            <a:xfrm>
              <a:off x="8625402"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8CEFA0F1-6426-A1E2-D905-9ED09C6247B5}"/>
                </a:ext>
              </a:extLst>
            </p:cNvPr>
            <p:cNvCxnSpPr/>
            <p:nvPr/>
          </p:nvCxnSpPr>
          <p:spPr bwMode="auto">
            <a:xfrm>
              <a:off x="9181157"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A78074D-37D6-111D-0EFB-84CFE7146986}"/>
                </a:ext>
              </a:extLst>
            </p:cNvPr>
            <p:cNvCxnSpPr/>
            <p:nvPr/>
          </p:nvCxnSpPr>
          <p:spPr bwMode="auto">
            <a:xfrm>
              <a:off x="9736912" y="4332201"/>
              <a:ext cx="0" cy="274056"/>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A71455A3-41C3-3DAE-B721-2DABE8B2466E}"/>
                </a:ext>
              </a:extLst>
            </p:cNvPr>
            <p:cNvCxnSpPr>
              <a:cxnSpLocks/>
            </p:cNvCxnSpPr>
            <p:nvPr/>
          </p:nvCxnSpPr>
          <p:spPr bwMode="auto">
            <a:xfrm>
              <a:off x="6958137" y="-3158682"/>
              <a:ext cx="0" cy="7764942"/>
            </a:xfrm>
            <a:prstGeom prst="line">
              <a:avLst/>
            </a:prstGeom>
            <a:noFill/>
            <a:ln w="28575" cap="flat" cmpd="sng" algn="ctr">
              <a:solidFill>
                <a:schemeClr val="bg1"/>
              </a:solidFill>
              <a:prstDash val="solid"/>
              <a:round/>
              <a:headEnd type="none" w="med" len="med"/>
              <a:tailEnd type="none" w="med" len="med"/>
            </a:ln>
            <a:effectLst/>
          </p:spPr>
        </p:cxnSp>
      </p:grpSp>
      <p:sp>
        <p:nvSpPr>
          <p:cNvPr id="148" name="Rectangle 147">
            <a:extLst>
              <a:ext uri="{FF2B5EF4-FFF2-40B4-BE49-F238E27FC236}">
                <a16:creationId xmlns:a16="http://schemas.microsoft.com/office/drawing/2014/main" id="{B0D4EB21-9EF3-51FE-F80B-030B2A4DE043}"/>
              </a:ext>
            </a:extLst>
          </p:cNvPr>
          <p:cNvSpPr/>
          <p:nvPr/>
        </p:nvSpPr>
        <p:spPr bwMode="auto">
          <a:xfrm>
            <a:off x="9154362" y="3317655"/>
            <a:ext cx="124600" cy="124600"/>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Rectangle 148">
            <a:extLst>
              <a:ext uri="{FF2B5EF4-FFF2-40B4-BE49-F238E27FC236}">
                <a16:creationId xmlns:a16="http://schemas.microsoft.com/office/drawing/2014/main" id="{773C821A-6B02-C2EB-7E95-4EFCF4A558E0}"/>
              </a:ext>
            </a:extLst>
          </p:cNvPr>
          <p:cNvSpPr/>
          <p:nvPr/>
        </p:nvSpPr>
        <p:spPr bwMode="auto">
          <a:xfrm>
            <a:off x="9313126" y="3317655"/>
            <a:ext cx="124600" cy="124600"/>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Rectangle 149">
            <a:extLst>
              <a:ext uri="{FF2B5EF4-FFF2-40B4-BE49-F238E27FC236}">
                <a16:creationId xmlns:a16="http://schemas.microsoft.com/office/drawing/2014/main" id="{FB6EF2DF-F333-21A4-2978-007929D81600}"/>
              </a:ext>
            </a:extLst>
          </p:cNvPr>
          <p:cNvSpPr/>
          <p:nvPr/>
        </p:nvSpPr>
        <p:spPr bwMode="auto">
          <a:xfrm>
            <a:off x="9154362" y="3536709"/>
            <a:ext cx="124600" cy="12460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Rectangle 150">
            <a:extLst>
              <a:ext uri="{FF2B5EF4-FFF2-40B4-BE49-F238E27FC236}">
                <a16:creationId xmlns:a16="http://schemas.microsoft.com/office/drawing/2014/main" id="{DDCCF929-AEF4-AFBC-D405-AF30C3EB5572}"/>
              </a:ext>
            </a:extLst>
          </p:cNvPr>
          <p:cNvSpPr/>
          <p:nvPr/>
        </p:nvSpPr>
        <p:spPr bwMode="auto">
          <a:xfrm>
            <a:off x="9313126" y="3536709"/>
            <a:ext cx="124600" cy="12460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TextBox 151">
            <a:extLst>
              <a:ext uri="{FF2B5EF4-FFF2-40B4-BE49-F238E27FC236}">
                <a16:creationId xmlns:a16="http://schemas.microsoft.com/office/drawing/2014/main" id="{B5614EE9-0B0C-9005-FF63-4637F27D61A5}"/>
              </a:ext>
            </a:extLst>
          </p:cNvPr>
          <p:cNvSpPr txBox="1"/>
          <p:nvPr/>
        </p:nvSpPr>
        <p:spPr bwMode="auto">
          <a:xfrm>
            <a:off x="9405570" y="3195065"/>
            <a:ext cx="111002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Any grade</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Grade ≥3</a:t>
            </a:r>
          </a:p>
        </p:txBody>
      </p:sp>
    </p:spTree>
    <p:extLst>
      <p:ext uri="{BB962C8B-B14F-4D97-AF65-F5344CB8AC3E}">
        <p14:creationId xmlns:p14="http://schemas.microsoft.com/office/powerpoint/2010/main" val="396774996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1146645" cy="1103313"/>
          </a:xfrm>
        </p:spPr>
        <p:txBody>
          <a:bodyPr/>
          <a:lstStyle/>
          <a:p>
            <a:r>
              <a:rPr lang="en-US" altLang="en-US" sz="3400" dirty="0"/>
              <a:t>Maintenance Rucaparib vs Placebo Following Response to</a:t>
            </a:r>
            <a:br>
              <a:rPr lang="en-US" altLang="en-US" sz="3400" dirty="0"/>
            </a:br>
            <a:r>
              <a:rPr lang="en-US" altLang="en-US" sz="3400" dirty="0"/>
              <a:t>Platinum-Based CT for Recurrent OC (</a:t>
            </a:r>
            <a:r>
              <a:rPr lang="en-US" sz="3400" dirty="0"/>
              <a:t>ARIEL3): Study Design</a:t>
            </a:r>
            <a:endParaRPr lang="en-US" altLang="en-US" sz="3400" dirty="0"/>
          </a:p>
        </p:txBody>
      </p:sp>
      <p:sp>
        <p:nvSpPr>
          <p:cNvPr id="5" name="TextBox 4">
            <a:extLst>
              <a:ext uri="{FF2B5EF4-FFF2-40B4-BE49-F238E27FC236}">
                <a16:creationId xmlns:a16="http://schemas.microsoft.com/office/drawing/2014/main" id="{E66E87F6-C181-0BB3-BB0C-2660D5355728}"/>
              </a:ext>
            </a:extLst>
          </p:cNvPr>
          <p:cNvSpPr txBox="1"/>
          <p:nvPr/>
        </p:nvSpPr>
        <p:spPr>
          <a:xfrm>
            <a:off x="9603854" y="2685607"/>
            <a:ext cx="2152550" cy="1778253"/>
          </a:xfrm>
          <a:prstGeom prst="rect">
            <a:avLst/>
          </a:prstGeom>
          <a:ln w="12700">
            <a:noFill/>
          </a:ln>
          <a:effectLst/>
        </p:spPr>
        <p:style>
          <a:lnRef idx="2">
            <a:schemeClr val="accent1"/>
          </a:lnRef>
          <a:fillRef idx="1">
            <a:schemeClr val="lt1"/>
          </a:fillRef>
          <a:effectRef idx="0">
            <a:schemeClr val="accent1"/>
          </a:effectRef>
          <a:fontRef idx="minor">
            <a:schemeClr val="dk1"/>
          </a:fontRef>
        </p:style>
        <p:txBody>
          <a:bodyPr wrap="square" lIns="68553" tIns="34277" rIns="68553" bIns="34277" rtlCol="0" anchor="ctr">
            <a:noAutofit/>
          </a:bodyPr>
          <a:lstStyle/>
          <a:p>
            <a:pPr marL="0" marR="0" lvl="0" indent="0" algn="ctr" defTabSz="914400" rtl="0" eaLnBrk="0" fontAlgn="base" latinLnBrk="0" hangingPunct="0">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Treatment until PD, death, or withdrawal</a:t>
            </a:r>
          </a:p>
        </p:txBody>
      </p:sp>
      <p:sp>
        <p:nvSpPr>
          <p:cNvPr id="8" name="Content Placeholder 3">
            <a:extLst>
              <a:ext uri="{FF2B5EF4-FFF2-40B4-BE49-F238E27FC236}">
                <a16:creationId xmlns:a16="http://schemas.microsoft.com/office/drawing/2014/main" id="{968216BA-9F02-34B3-60EB-AE1EFEB3EDAD}"/>
              </a:ext>
            </a:extLst>
          </p:cNvPr>
          <p:cNvSpPr>
            <a:spLocks noGrp="1"/>
          </p:cNvSpPr>
          <p:nvPr>
            <p:ph idx="1"/>
          </p:nvPr>
        </p:nvSpPr>
        <p:spPr>
          <a:xfrm>
            <a:off x="604675" y="1513047"/>
            <a:ext cx="10310975" cy="4650686"/>
          </a:xfrm>
        </p:spPr>
        <p:txBody>
          <a:bodyPr/>
          <a:lstStyle/>
          <a:p>
            <a:r>
              <a:rPr lang="en-US" altLang="en-US" sz="2400" dirty="0"/>
              <a:t>R</a:t>
            </a:r>
            <a:r>
              <a:rPr lang="en-US" sz="2400" dirty="0">
                <a:cs typeface="Calibri" panose="020F0502020204030204" pitchFamily="34" charset="0"/>
              </a:rPr>
              <a:t>andomized, double-blind phase III trial </a:t>
            </a:r>
          </a:p>
          <a:p>
            <a:endParaRPr lang="en-US" sz="2400" dirty="0">
              <a:cs typeface="Calibri" panose="020F0502020204030204" pitchFamily="34" charset="0"/>
            </a:endParaRPr>
          </a:p>
          <a:p>
            <a:endParaRPr lang="en-US" dirty="0">
              <a:cs typeface="Calibri" panose="020F0502020204030204" pitchFamily="34" charset="0"/>
            </a:endParaRPr>
          </a:p>
          <a:p>
            <a:endParaRPr lang="en-US" dirty="0">
              <a:cs typeface="Calibri" panose="020F0502020204030204" pitchFamily="34" charset="0"/>
            </a:endParaRPr>
          </a:p>
          <a:p>
            <a:endParaRPr lang="en-US" dirty="0">
              <a:cs typeface="Calibri" panose="020F0502020204030204" pitchFamily="34" charset="0"/>
            </a:endParaRPr>
          </a:p>
          <a:p>
            <a:pPr marL="0" indent="0">
              <a:buNone/>
            </a:pPr>
            <a:endParaRPr lang="en-US" dirty="0">
              <a:cs typeface="Calibri" panose="020F0502020204030204" pitchFamily="34" charset="0"/>
            </a:endParaRPr>
          </a:p>
          <a:p>
            <a:r>
              <a:rPr lang="en-US" sz="2000" b="1" dirty="0">
                <a:cs typeface="Calibri" panose="020F0502020204030204" pitchFamily="34" charset="0"/>
              </a:rPr>
              <a:t>Primary endpoint: </a:t>
            </a:r>
            <a:r>
              <a:rPr lang="en-US" sz="2000" dirty="0">
                <a:cs typeface="Calibri" panose="020F0502020204030204" pitchFamily="34" charset="0"/>
              </a:rPr>
              <a:t>investigator-assessed</a:t>
            </a:r>
            <a:r>
              <a:rPr lang="en-US" sz="2000" b="1" dirty="0">
                <a:cs typeface="Calibri" panose="020F0502020204030204" pitchFamily="34" charset="0"/>
              </a:rPr>
              <a:t> </a:t>
            </a:r>
            <a:r>
              <a:rPr lang="en-US" sz="2000" dirty="0">
                <a:cs typeface="Calibri" panose="020F0502020204030204" pitchFamily="34" charset="0"/>
              </a:rPr>
              <a:t>PFS</a:t>
            </a:r>
          </a:p>
          <a:p>
            <a:r>
              <a:rPr lang="en-US" sz="2000" b="1" dirty="0">
                <a:cs typeface="Calibri" panose="020F0502020204030204" pitchFamily="34" charset="0"/>
              </a:rPr>
              <a:t>Secondary endpoints: </a:t>
            </a:r>
            <a:r>
              <a:rPr lang="en-US" sz="2000" dirty="0">
                <a:cs typeface="Calibri" panose="020F0502020204030204" pitchFamily="34" charset="0"/>
              </a:rPr>
              <a:t>PFS by BICR</a:t>
            </a:r>
          </a:p>
        </p:txBody>
      </p:sp>
      <p:sp>
        <p:nvSpPr>
          <p:cNvPr id="9" name="Rectangle 8">
            <a:extLst>
              <a:ext uri="{FF2B5EF4-FFF2-40B4-BE49-F238E27FC236}">
                <a16:creationId xmlns:a16="http://schemas.microsoft.com/office/drawing/2014/main" id="{55B3C694-A320-DDDB-8880-9EADCA4F54A6}"/>
              </a:ext>
            </a:extLst>
          </p:cNvPr>
          <p:cNvSpPr>
            <a:spLocks noChangeArrowheads="1"/>
          </p:cNvSpPr>
          <p:nvPr/>
        </p:nvSpPr>
        <p:spPr bwMode="auto">
          <a:xfrm>
            <a:off x="495303" y="3059986"/>
            <a:ext cx="3763396" cy="1665478"/>
          </a:xfrm>
          <a:prstGeom prst="rect">
            <a:avLst/>
          </a:prstGeom>
          <a:noFill/>
          <a:ln>
            <a:noFill/>
            <a:headEnd/>
            <a:tailEnd/>
          </a:ln>
          <a:effectLst/>
        </p:spPr>
        <p:style>
          <a:lnRef idx="2">
            <a:schemeClr val="accent6">
              <a:shade val="50000"/>
            </a:schemeClr>
          </a:lnRef>
          <a:fillRef idx="1">
            <a:schemeClr val="accent6"/>
          </a:fillRef>
          <a:effectRef idx="0">
            <a:schemeClr val="accent6"/>
          </a:effectRef>
          <a:fontRef idx="minor">
            <a:schemeClr val="lt1"/>
          </a:fontRef>
        </p:style>
        <p:txBody>
          <a:bodyPr lIns="91440" tIns="34277" rIns="91440" bIns="34277" anchor="ctr"/>
          <a:lstStyle>
            <a:lvl1pPr marL="228600" indent="-228600">
              <a:defRPr>
                <a:solidFill>
                  <a:schemeClr val="tx1"/>
                </a:solidFill>
                <a:latin typeface="Arial Narrow" pitchFamily="34" charset="0"/>
              </a:defRPr>
            </a:lvl1pPr>
            <a:lvl2pPr marL="742950" indent="-285750">
              <a:defRPr>
                <a:solidFill>
                  <a:schemeClr val="tx1"/>
                </a:solidFill>
                <a:latin typeface="Arial Narrow" pitchFamily="34" charset="0"/>
              </a:defRPr>
            </a:lvl2pPr>
            <a:lvl3pPr marL="1143000" indent="-228600">
              <a:defRPr>
                <a:solidFill>
                  <a:schemeClr val="tx1"/>
                </a:solidFill>
                <a:latin typeface="Arial Narrow" pitchFamily="34" charset="0"/>
              </a:defRPr>
            </a:lvl3pPr>
            <a:lvl4pPr marL="1600200" indent="-228600">
              <a:defRPr>
                <a:solidFill>
                  <a:schemeClr val="tx1"/>
                </a:solidFill>
                <a:latin typeface="Arial Narrow" pitchFamily="34" charset="0"/>
              </a:defRPr>
            </a:lvl4pPr>
            <a:lvl5pPr marL="2057400" indent="-228600">
              <a:defRPr>
                <a:solidFill>
                  <a:schemeClr val="tx1"/>
                </a:solidFill>
                <a:latin typeface="Arial Narrow" pitchFamily="34" charset="0"/>
              </a:defRPr>
            </a:lvl5pPr>
            <a:lvl6pPr marL="2514600" indent="-228600" fontAlgn="base">
              <a:spcBef>
                <a:spcPct val="0"/>
              </a:spcBef>
              <a:spcAft>
                <a:spcPct val="0"/>
              </a:spcAft>
              <a:defRPr>
                <a:solidFill>
                  <a:schemeClr val="tx1"/>
                </a:solidFill>
                <a:latin typeface="Arial Narrow" pitchFamily="34" charset="0"/>
              </a:defRPr>
            </a:lvl6pPr>
            <a:lvl7pPr marL="2971800" indent="-228600" fontAlgn="base">
              <a:spcBef>
                <a:spcPct val="0"/>
              </a:spcBef>
              <a:spcAft>
                <a:spcPct val="0"/>
              </a:spcAft>
              <a:defRPr>
                <a:solidFill>
                  <a:schemeClr val="tx1"/>
                </a:solidFill>
                <a:latin typeface="Arial Narrow" pitchFamily="34" charset="0"/>
              </a:defRPr>
            </a:lvl7pPr>
            <a:lvl8pPr marL="3429000" indent="-228600" fontAlgn="base">
              <a:spcBef>
                <a:spcPct val="0"/>
              </a:spcBef>
              <a:spcAft>
                <a:spcPct val="0"/>
              </a:spcAft>
              <a:defRPr>
                <a:solidFill>
                  <a:schemeClr val="tx1"/>
                </a:solidFill>
                <a:latin typeface="Arial Narrow" pitchFamily="34" charset="0"/>
              </a:defRPr>
            </a:lvl8pPr>
            <a:lvl9pPr marL="3886200" indent="-228600" fontAlgn="base">
              <a:spcBef>
                <a:spcPct val="0"/>
              </a:spcBef>
              <a:spcAft>
                <a:spcPct val="0"/>
              </a:spcAft>
              <a:defRPr>
                <a:solidFill>
                  <a:schemeClr val="tx1"/>
                </a:solidFill>
                <a:latin typeface="Arial Narrow"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with high-grade serous or endometrioid epithelial ovarian, fallopian tube, or primary peritoneal cancers; sensitive to platinum; responding to </a:t>
            </a:r>
            <a:b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most recent platinum; normal CA-125;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 size restriction; ECOG PS ≤1; </a:t>
            </a:r>
            <a:b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 prior PARP inhibitors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564)</a:t>
            </a:r>
          </a:p>
        </p:txBody>
      </p:sp>
      <p:cxnSp>
        <p:nvCxnSpPr>
          <p:cNvPr id="10" name="Straight Arrow Connector 9">
            <a:extLst>
              <a:ext uri="{FF2B5EF4-FFF2-40B4-BE49-F238E27FC236}">
                <a16:creationId xmlns:a16="http://schemas.microsoft.com/office/drawing/2014/main" id="{3B871A63-A195-3212-DF75-6ED331F936B6}"/>
              </a:ext>
            </a:extLst>
          </p:cNvPr>
          <p:cNvCxnSpPr/>
          <p:nvPr/>
        </p:nvCxnSpPr>
        <p:spPr bwMode="auto">
          <a:xfrm>
            <a:off x="9011398" y="4327529"/>
            <a:ext cx="0" cy="0"/>
          </a:xfrm>
          <a:prstGeom prst="straightConnector1">
            <a:avLst/>
          </a:prstGeom>
          <a:solidFill>
            <a:schemeClr val="accent1"/>
          </a:solidFill>
          <a:ln w="19050" cap="flat" cmpd="sng" algn="ctr">
            <a:solidFill>
              <a:schemeClr val="tx1"/>
            </a:solidFill>
            <a:prstDash val="solid"/>
            <a:round/>
            <a:headEnd type="none" w="med" len="med"/>
            <a:tailEnd type="triangle" w="med" len="med"/>
          </a:ln>
          <a:effectLst>
            <a:outerShdw blurRad="63500" dist="38099" dir="2700000" algn="ctr" rotWithShape="0">
              <a:schemeClr val="bg2">
                <a:alpha val="74998"/>
              </a:schemeClr>
            </a:outerShdw>
          </a:effectLst>
        </p:spPr>
      </p:cxnSp>
      <p:cxnSp>
        <p:nvCxnSpPr>
          <p:cNvPr id="11" name="Straight Arrow Connector 10">
            <a:extLst>
              <a:ext uri="{FF2B5EF4-FFF2-40B4-BE49-F238E27FC236}">
                <a16:creationId xmlns:a16="http://schemas.microsoft.com/office/drawing/2014/main" id="{DC49B528-1BCF-9848-D2BF-944CCEBA1B22}"/>
              </a:ext>
            </a:extLst>
          </p:cNvPr>
          <p:cNvCxnSpPr>
            <a:cxnSpLocks/>
          </p:cNvCxnSpPr>
          <p:nvPr/>
        </p:nvCxnSpPr>
        <p:spPr bwMode="auto">
          <a:xfrm>
            <a:off x="9195486" y="3675782"/>
            <a:ext cx="518894" cy="0"/>
          </a:xfrm>
          <a:prstGeom prst="straightConnector1">
            <a:avLst/>
          </a:prstGeom>
          <a:solidFill>
            <a:schemeClr val="accent1"/>
          </a:solidFill>
          <a:ln w="25400" cap="flat" cmpd="sng" algn="ctr">
            <a:solidFill>
              <a:schemeClr val="bg1"/>
            </a:solidFill>
            <a:prstDash val="solid"/>
            <a:round/>
            <a:headEnd type="none" w="med" len="med"/>
            <a:tailEnd type="triangle" w="med" len="med"/>
          </a:ln>
          <a:effectLst/>
        </p:spPr>
      </p:cxnSp>
      <p:sp>
        <p:nvSpPr>
          <p:cNvPr id="12" name="Text Box 11">
            <a:extLst>
              <a:ext uri="{FF2B5EF4-FFF2-40B4-BE49-F238E27FC236}">
                <a16:creationId xmlns:a16="http://schemas.microsoft.com/office/drawing/2014/main" id="{91AB710B-4798-4868-362A-75DCFECF30F1}"/>
              </a:ext>
            </a:extLst>
          </p:cNvPr>
          <p:cNvSpPr txBox="1">
            <a:spLocks noChangeArrowheads="1"/>
          </p:cNvSpPr>
          <p:nvPr/>
        </p:nvSpPr>
        <p:spPr bwMode="auto">
          <a:xfrm>
            <a:off x="414339" y="63678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pt-BR" altLang="en-US" sz="1200" b="0" dirty="0">
                <a:solidFill>
                  <a:srgbClr val="455560"/>
                </a:solidFill>
                <a:latin typeface="Calibri" panose="020F0502020204030204" pitchFamily="34" charset="0"/>
                <a:ea typeface="MS PGothic" pitchFamily="34" charset="-128"/>
              </a:rPr>
              <a:t>NCT01968213. </a:t>
            </a:r>
            <a:r>
              <a:rPr lang="pt-BR" altLang="en-US" sz="1200" b="0" dirty="0">
                <a:solidFill>
                  <a:schemeClr val="bg2"/>
                </a:solidFill>
                <a:latin typeface="+mn-lt"/>
                <a:ea typeface="MS PGothic" pitchFamily="34" charset="-128"/>
              </a:rPr>
              <a:t>Coleman. ESGO 2022. Abstr RA-</a:t>
            </a:r>
            <a:r>
              <a:rPr lang="en-US" sz="1200" b="0" i="0" dirty="0">
                <a:solidFill>
                  <a:schemeClr val="bg2"/>
                </a:solidFill>
                <a:effectLst/>
                <a:latin typeface="+mn-lt"/>
              </a:rPr>
              <a:t>249</a:t>
            </a:r>
            <a:r>
              <a:rPr lang="pt-BR" altLang="en-US" sz="1200" b="0" dirty="0">
                <a:solidFill>
                  <a:schemeClr val="bg2"/>
                </a:solidFill>
                <a:latin typeface="+mn-lt"/>
                <a:ea typeface="MS PGothic" pitchFamily="34" charset="-128"/>
              </a:rPr>
              <a:t>.</a:t>
            </a:r>
            <a:endParaRPr kumimoji="0" lang="en-US" altLang="en-US" sz="1200" b="0" i="0" u="none" strike="noStrike" kern="1200" cap="none" spc="0" normalizeH="0" baseline="0" noProof="0" dirty="0">
              <a:ln>
                <a:noFill/>
              </a:ln>
              <a:solidFill>
                <a:schemeClr val="bg2"/>
              </a:solidFill>
              <a:effectLst/>
              <a:uLnTx/>
              <a:uFillTx/>
              <a:latin typeface="+mn-lt"/>
              <a:ea typeface="+mn-ea"/>
              <a:cs typeface="Arial" panose="020B0604020202020204" pitchFamily="34" charset="0"/>
            </a:endParaRPr>
          </a:p>
        </p:txBody>
      </p:sp>
      <p:sp>
        <p:nvSpPr>
          <p:cNvPr id="16" name="Rectangle 49">
            <a:extLst>
              <a:ext uri="{FF2B5EF4-FFF2-40B4-BE49-F238E27FC236}">
                <a16:creationId xmlns:a16="http://schemas.microsoft.com/office/drawing/2014/main" id="{1313277F-3850-8CC2-6822-57F7CC74AEB7}"/>
              </a:ext>
            </a:extLst>
          </p:cNvPr>
          <p:cNvSpPr>
            <a:spLocks noChangeArrowheads="1"/>
          </p:cNvSpPr>
          <p:nvPr/>
        </p:nvSpPr>
        <p:spPr bwMode="auto">
          <a:xfrm>
            <a:off x="5109549" y="2747049"/>
            <a:ext cx="4360894" cy="825121"/>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Rucaparib </a:t>
            </a:r>
            <a:r>
              <a:rPr kumimoji="0" lang="en-US" altLang="en-US" sz="2000" b="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600 mg BID </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(n = 375)</a:t>
            </a:r>
            <a:endParaRPr kumimoji="0" lang="en-US" altLang="en-US" sz="20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17" name="Rectangle 50">
            <a:extLst>
              <a:ext uri="{FF2B5EF4-FFF2-40B4-BE49-F238E27FC236}">
                <a16:creationId xmlns:a16="http://schemas.microsoft.com/office/drawing/2014/main" id="{9C702246-94E3-44DC-A081-219DD8FF194F}"/>
              </a:ext>
            </a:extLst>
          </p:cNvPr>
          <p:cNvSpPr>
            <a:spLocks noChangeArrowheads="1"/>
          </p:cNvSpPr>
          <p:nvPr/>
        </p:nvSpPr>
        <p:spPr bwMode="auto">
          <a:xfrm>
            <a:off x="5108075" y="3777842"/>
            <a:ext cx="4360894" cy="82512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Placebo</a:t>
            </a:r>
            <a:r>
              <a:rPr kumimoji="0" lang="en-US" altLang="en-US" sz="2000" b="1"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 </a:t>
            </a:r>
            <a:r>
              <a:rPr kumimoji="0" lang="en-US" altLang="en-US" sz="2000" b="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BID</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 (n = 189)</a:t>
            </a:r>
            <a:endParaRPr kumimoji="0" lang="en-US" altLang="en-US" sz="20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18" name="Line 53">
            <a:extLst>
              <a:ext uri="{FF2B5EF4-FFF2-40B4-BE49-F238E27FC236}">
                <a16:creationId xmlns:a16="http://schemas.microsoft.com/office/drawing/2014/main" id="{80D8DF19-39DE-236A-36FB-025302BDA851}"/>
              </a:ext>
            </a:extLst>
          </p:cNvPr>
          <p:cNvSpPr>
            <a:spLocks noChangeShapeType="1"/>
          </p:cNvSpPr>
          <p:nvPr/>
        </p:nvSpPr>
        <p:spPr bwMode="auto">
          <a:xfrm>
            <a:off x="4355040" y="3920981"/>
            <a:ext cx="622300" cy="35083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19" name="Line 54">
            <a:extLst>
              <a:ext uri="{FF2B5EF4-FFF2-40B4-BE49-F238E27FC236}">
                <a16:creationId xmlns:a16="http://schemas.microsoft.com/office/drawing/2014/main" id="{3D377A38-08FD-AAD7-C4B6-D8F06C801E8A}"/>
              </a:ext>
            </a:extLst>
          </p:cNvPr>
          <p:cNvSpPr>
            <a:spLocks noChangeShapeType="1"/>
          </p:cNvSpPr>
          <p:nvPr/>
        </p:nvSpPr>
        <p:spPr bwMode="auto">
          <a:xfrm flipV="1">
            <a:off x="4372950" y="3274131"/>
            <a:ext cx="622300" cy="34766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20" name="Straight Arrow Connector 19">
            <a:extLst>
              <a:ext uri="{FF2B5EF4-FFF2-40B4-BE49-F238E27FC236}">
                <a16:creationId xmlns:a16="http://schemas.microsoft.com/office/drawing/2014/main" id="{3D3E55D3-12DE-1AD5-62E1-57AE0B7C09CC}"/>
              </a:ext>
            </a:extLst>
          </p:cNvPr>
          <p:cNvCxnSpPr/>
          <p:nvPr/>
        </p:nvCxnSpPr>
        <p:spPr bwMode="auto">
          <a:xfrm>
            <a:off x="4611691" y="2685607"/>
            <a:ext cx="0" cy="414670"/>
          </a:xfrm>
          <a:prstGeom prst="straightConnector1">
            <a:avLst/>
          </a:prstGeom>
          <a:noFill/>
          <a:ln w="28575" cap="flat" cmpd="sng" algn="ctr">
            <a:solidFill>
              <a:schemeClr val="bg1"/>
            </a:solidFill>
            <a:prstDash val="sysDash"/>
            <a:round/>
            <a:headEnd type="none" w="med" len="med"/>
            <a:tailEnd type="triangle"/>
          </a:ln>
          <a:effectLst/>
        </p:spPr>
      </p:cxnSp>
      <p:sp>
        <p:nvSpPr>
          <p:cNvPr id="21" name="Text Box 30">
            <a:extLst>
              <a:ext uri="{FF2B5EF4-FFF2-40B4-BE49-F238E27FC236}">
                <a16:creationId xmlns:a16="http://schemas.microsoft.com/office/drawing/2014/main" id="{EDB30433-D1E7-104E-8712-0B7D3E5F90C8}"/>
              </a:ext>
            </a:extLst>
          </p:cNvPr>
          <p:cNvSpPr txBox="1">
            <a:spLocks noChangeArrowheads="1"/>
          </p:cNvSpPr>
          <p:nvPr/>
        </p:nvSpPr>
        <p:spPr bwMode="auto">
          <a:xfrm>
            <a:off x="1724023" y="1933460"/>
            <a:ext cx="5959635" cy="73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35000"/>
              </a:spcBef>
              <a:spcAft>
                <a:spcPct val="25000"/>
              </a:spcAft>
              <a:buClr>
                <a:srgbClr val="8B3D9A"/>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Stratified by: HRR status by NGS mutation analysis (</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BRCA1</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 or 2, non-</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BRCA</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 </a:t>
            </a:r>
            <a:b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b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HRR gene, none of the above), response to recent platinum (CR, PR), progression-free interval after penultimate platinum (6 to ≤12 mo, &gt;12 mo)</a:t>
            </a:r>
            <a:endPar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22" name="TextBox 21">
            <a:extLst>
              <a:ext uri="{FF2B5EF4-FFF2-40B4-BE49-F238E27FC236}">
                <a16:creationId xmlns:a16="http://schemas.microsoft.com/office/drawing/2014/main" id="{9D579DF4-3691-5FB5-2A71-3C3329E18031}"/>
              </a:ext>
            </a:extLst>
          </p:cNvPr>
          <p:cNvSpPr txBox="1"/>
          <p:nvPr/>
        </p:nvSpPr>
        <p:spPr bwMode="auto">
          <a:xfrm>
            <a:off x="4427003" y="3572170"/>
            <a:ext cx="698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 name="Rectangle 1">
            <a:extLst>
              <a:ext uri="{FF2B5EF4-FFF2-40B4-BE49-F238E27FC236}">
                <a16:creationId xmlns:a16="http://schemas.microsoft.com/office/drawing/2014/main" id="{8B4FE9F8-D8F2-D1EA-28F6-766F03575D97}"/>
              </a:ext>
            </a:extLst>
          </p:cNvPr>
          <p:cNvSpPr/>
          <p:nvPr/>
        </p:nvSpPr>
        <p:spPr bwMode="auto">
          <a:xfrm>
            <a:off x="6283524" y="5012217"/>
            <a:ext cx="4143012" cy="1391235"/>
          </a:xfrm>
          <a:prstGeom prst="rect">
            <a:avLst/>
          </a:prstGeom>
          <a:solidFill>
            <a:schemeClr val="tx1"/>
          </a:solidFill>
          <a:ln w="0">
            <a:solidFill>
              <a:schemeClr val="accent3"/>
            </a:solidFill>
            <a:miter lim="800000"/>
            <a:headEnd/>
            <a:tailEnd/>
          </a:ln>
        </p:spPr>
        <p:txBody>
          <a:bodyPr rtlCol="0" anchor="t"/>
          <a:lstStyle/>
          <a:p>
            <a:pPr marL="285750" indent="-285750" eaLnBrk="1" hangingPunct="1">
              <a:spcBef>
                <a:spcPts val="0"/>
              </a:spcBef>
              <a:spcAft>
                <a:spcPts val="0"/>
              </a:spcAft>
              <a:buClr>
                <a:schemeClr val="bg1"/>
              </a:buClr>
              <a:buFont typeface="Wingdings" panose="05000000000000000000" pitchFamily="2" charset="2"/>
              <a:buChar char="§"/>
            </a:pPr>
            <a:r>
              <a:rPr lang="en-US" dirty="0">
                <a:solidFill>
                  <a:schemeClr val="bg1"/>
                </a:solidFill>
                <a:latin typeface="Calibri" panose="020F0502020204030204" pitchFamily="34" charset="0"/>
              </a:rPr>
              <a:t>Final analysis: </a:t>
            </a:r>
            <a:r>
              <a:rPr lang="en-US" b="0" dirty="0">
                <a:solidFill>
                  <a:schemeClr val="bg1"/>
                </a:solidFill>
                <a:latin typeface="Calibri" panose="020F0502020204030204" pitchFamily="34" charset="0"/>
              </a:rPr>
              <a:t>70% data maturity</a:t>
            </a:r>
          </a:p>
          <a:p>
            <a:pPr marL="742950" lvl="1" indent="-285750" eaLnBrk="1" hangingPunct="1">
              <a:spcBef>
                <a:spcPts val="0"/>
              </a:spcBef>
              <a:spcAft>
                <a:spcPts val="0"/>
              </a:spcAft>
              <a:buClr>
                <a:schemeClr val="bg1"/>
              </a:buClr>
              <a:buFont typeface="Wingdings" panose="05000000000000000000" pitchFamily="2" charset="2"/>
              <a:buChar char="§"/>
            </a:pPr>
            <a:r>
              <a:rPr lang="en-US" sz="1400" dirty="0">
                <a:solidFill>
                  <a:schemeClr val="bg1"/>
                </a:solidFill>
                <a:latin typeface="Calibri" panose="020F0502020204030204" pitchFamily="34" charset="0"/>
              </a:rPr>
              <a:t>OS </a:t>
            </a:r>
          </a:p>
          <a:p>
            <a:pPr marL="742950" lvl="1" indent="-285750" eaLnBrk="1" hangingPunct="1">
              <a:spcBef>
                <a:spcPts val="0"/>
              </a:spcBef>
              <a:spcAft>
                <a:spcPts val="0"/>
              </a:spcAft>
              <a:buClr>
                <a:schemeClr val="bg1"/>
              </a:buClr>
              <a:buFont typeface="Wingdings" panose="05000000000000000000" pitchFamily="2" charset="2"/>
              <a:buChar char="§"/>
            </a:pPr>
            <a:r>
              <a:rPr lang="en-US" sz="1400" b="0" dirty="0">
                <a:solidFill>
                  <a:schemeClr val="bg1"/>
                </a:solidFill>
                <a:latin typeface="Calibri" panose="020F0502020204030204" pitchFamily="34" charset="0"/>
              </a:rPr>
              <a:t>PFS2</a:t>
            </a:r>
          </a:p>
          <a:p>
            <a:pPr marL="742950" lvl="1" indent="-285750" eaLnBrk="1" hangingPunct="1">
              <a:spcBef>
                <a:spcPts val="0"/>
              </a:spcBef>
              <a:spcAft>
                <a:spcPts val="0"/>
              </a:spcAft>
              <a:buClr>
                <a:schemeClr val="bg1"/>
              </a:buClr>
              <a:buFont typeface="Wingdings" panose="05000000000000000000" pitchFamily="2" charset="2"/>
              <a:buChar char="§"/>
            </a:pPr>
            <a:r>
              <a:rPr lang="en-US" sz="1400" b="0" dirty="0">
                <a:solidFill>
                  <a:schemeClr val="bg1"/>
                </a:solidFill>
                <a:latin typeface="Calibri" panose="020F0502020204030204" pitchFamily="34" charset="0"/>
              </a:rPr>
              <a:t>CFI TFST</a:t>
            </a:r>
          </a:p>
          <a:p>
            <a:pPr marL="742950" lvl="1" indent="-285750" eaLnBrk="1" hangingPunct="1">
              <a:spcBef>
                <a:spcPts val="0"/>
              </a:spcBef>
              <a:spcAft>
                <a:spcPts val="0"/>
              </a:spcAft>
              <a:buClr>
                <a:schemeClr val="bg1"/>
              </a:buClr>
              <a:buFont typeface="Wingdings" panose="05000000000000000000" pitchFamily="2" charset="2"/>
              <a:buChar char="§"/>
            </a:pPr>
            <a:r>
              <a:rPr lang="en-US" sz="1400" b="0" dirty="0">
                <a:solidFill>
                  <a:schemeClr val="bg1"/>
                </a:solidFill>
                <a:latin typeface="Calibri" panose="020F0502020204030204" pitchFamily="34" charset="0"/>
              </a:rPr>
              <a:t>TSST</a:t>
            </a:r>
          </a:p>
          <a:p>
            <a:pPr marL="742950" lvl="1" indent="-285750" eaLnBrk="1" hangingPunct="1">
              <a:spcBef>
                <a:spcPts val="0"/>
              </a:spcBef>
              <a:spcAft>
                <a:spcPts val="0"/>
              </a:spcAft>
              <a:buClr>
                <a:schemeClr val="bg1"/>
              </a:buClr>
              <a:buFont typeface="Wingdings" panose="05000000000000000000" pitchFamily="2" charset="2"/>
              <a:buChar char="§"/>
            </a:pPr>
            <a:r>
              <a:rPr lang="en-US" sz="1400" b="0" dirty="0">
                <a:solidFill>
                  <a:schemeClr val="bg1"/>
                </a:solidFill>
                <a:latin typeface="Calibri" panose="020F0502020204030204" pitchFamily="34" charset="0"/>
              </a:rPr>
              <a:t>Safety</a:t>
            </a:r>
          </a:p>
        </p:txBody>
      </p:sp>
      <p:sp>
        <p:nvSpPr>
          <p:cNvPr id="3" name="TextBox 2">
            <a:extLst>
              <a:ext uri="{FF2B5EF4-FFF2-40B4-BE49-F238E27FC236}">
                <a16:creationId xmlns:a16="http://schemas.microsoft.com/office/drawing/2014/main" id="{C794CD93-46CC-3F8E-49EA-06DE8894E671}"/>
              </a:ext>
            </a:extLst>
          </p:cNvPr>
          <p:cNvSpPr txBox="1"/>
          <p:nvPr/>
        </p:nvSpPr>
        <p:spPr bwMode="auto">
          <a:xfrm flipH="1">
            <a:off x="7569238" y="4713999"/>
            <a:ext cx="291447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i="1" dirty="0">
                <a:solidFill>
                  <a:schemeClr val="accent3"/>
                </a:solidFill>
                <a:latin typeface="Calibri" panose="020F0502020204030204" pitchFamily="34" charset="0"/>
              </a:rPr>
              <a:t>This Report</a:t>
            </a:r>
          </a:p>
        </p:txBody>
      </p:sp>
      <p:sp>
        <p:nvSpPr>
          <p:cNvPr id="13" name="TextBox 12">
            <a:extLst>
              <a:ext uri="{FF2B5EF4-FFF2-40B4-BE49-F238E27FC236}">
                <a16:creationId xmlns:a16="http://schemas.microsoft.com/office/drawing/2014/main" id="{40CBB6EC-C7E1-5DC3-5393-A7795985FB31}"/>
              </a:ext>
            </a:extLst>
          </p:cNvPr>
          <p:cNvSpPr txBox="1"/>
          <p:nvPr/>
        </p:nvSpPr>
        <p:spPr bwMode="auto">
          <a:xfrm>
            <a:off x="4750130" y="6403452"/>
            <a:ext cx="20758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Data cutoff: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April 4, 2022.</a:t>
            </a:r>
            <a:endParaRPr lang="en-US" sz="1400" b="0" dirty="0">
              <a:solidFill>
                <a:schemeClr val="bg1"/>
              </a:solidFill>
              <a:latin typeface="Calibri" panose="020F0502020204030204" pitchFamily="34" charset="0"/>
            </a:endParaRPr>
          </a:p>
        </p:txBody>
      </p:sp>
      <p:sp>
        <p:nvSpPr>
          <p:cNvPr id="4" name="Explosion: 8 Points 11">
            <a:extLst>
              <a:ext uri="{FF2B5EF4-FFF2-40B4-BE49-F238E27FC236}">
                <a16:creationId xmlns:a16="http://schemas.microsoft.com/office/drawing/2014/main" id="{0E550C11-DE86-EEB4-4B92-8ACEE347372C}"/>
              </a:ext>
            </a:extLst>
          </p:cNvPr>
          <p:cNvSpPr/>
          <p:nvPr/>
        </p:nvSpPr>
        <p:spPr bwMode="auto">
          <a:xfrm rot="354158">
            <a:off x="10807639" y="1238659"/>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6" name="Rectangle 5">
            <a:extLst>
              <a:ext uri="{FF2B5EF4-FFF2-40B4-BE49-F238E27FC236}">
                <a16:creationId xmlns:a16="http://schemas.microsoft.com/office/drawing/2014/main" id="{C0694E09-5A1E-64FE-3B95-9EB584BAEF5F}"/>
              </a:ext>
            </a:extLst>
          </p:cNvPr>
          <p:cNvSpPr/>
          <p:nvPr/>
        </p:nvSpPr>
        <p:spPr>
          <a:xfrm>
            <a:off x="11029423" y="1461313"/>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338928461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Freeform: Shape 37">
            <a:extLst>
              <a:ext uri="{FF2B5EF4-FFF2-40B4-BE49-F238E27FC236}">
                <a16:creationId xmlns:a16="http://schemas.microsoft.com/office/drawing/2014/main" id="{2E1BB37B-8AC0-C579-79A9-0C6EDA2DC7BD}"/>
              </a:ext>
            </a:extLst>
          </p:cNvPr>
          <p:cNvSpPr/>
          <p:nvPr/>
        </p:nvSpPr>
        <p:spPr bwMode="auto">
          <a:xfrm>
            <a:off x="1200839" y="2489812"/>
            <a:ext cx="9738910" cy="2291508"/>
          </a:xfrm>
          <a:custGeom>
            <a:avLst/>
            <a:gdLst>
              <a:gd name="connsiteX0" fmla="*/ 0 w 9738910"/>
              <a:gd name="connsiteY0" fmla="*/ 683046 h 2291508"/>
              <a:gd name="connsiteX1" fmla="*/ 3437262 w 9738910"/>
              <a:gd name="connsiteY1" fmla="*/ 683046 h 2291508"/>
              <a:gd name="connsiteX2" fmla="*/ 3437262 w 9738910"/>
              <a:gd name="connsiteY2" fmla="*/ 0 h 2291508"/>
              <a:gd name="connsiteX3" fmla="*/ 9738910 w 9738910"/>
              <a:gd name="connsiteY3" fmla="*/ 0 h 2291508"/>
              <a:gd name="connsiteX4" fmla="*/ 9738910 w 9738910"/>
              <a:gd name="connsiteY4" fmla="*/ 2291508 h 2291508"/>
              <a:gd name="connsiteX5" fmla="*/ 0 w 9738910"/>
              <a:gd name="connsiteY5" fmla="*/ 2291508 h 2291508"/>
              <a:gd name="connsiteX6" fmla="*/ 0 w 9738910"/>
              <a:gd name="connsiteY6" fmla="*/ 683046 h 2291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8910" h="2291508">
                <a:moveTo>
                  <a:pt x="0" y="683046"/>
                </a:moveTo>
                <a:lnTo>
                  <a:pt x="3437262" y="683046"/>
                </a:lnTo>
                <a:lnTo>
                  <a:pt x="3437262" y="0"/>
                </a:lnTo>
                <a:lnTo>
                  <a:pt x="9738910" y="0"/>
                </a:lnTo>
                <a:lnTo>
                  <a:pt x="9738910" y="2291508"/>
                </a:lnTo>
                <a:lnTo>
                  <a:pt x="0" y="2291508"/>
                </a:lnTo>
                <a:lnTo>
                  <a:pt x="0" y="683046"/>
                </a:lnTo>
                <a:close/>
              </a:path>
            </a:pathLst>
          </a:cu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noFill/>
        </p:spPr>
        <p:txBody>
          <a:bodyPr/>
          <a:lstStyle/>
          <a:p>
            <a:r>
              <a:rPr lang="en-US" dirty="0"/>
              <a:t>ARIEL3: Step-down Analysis</a:t>
            </a:r>
            <a:endParaRPr lang="en-US" altLang="en-US" dirty="0"/>
          </a:p>
        </p:txBody>
      </p:sp>
      <p:sp>
        <p:nvSpPr>
          <p:cNvPr id="2" name="Content Placeholder 2">
            <a:extLst>
              <a:ext uri="{FF2B5EF4-FFF2-40B4-BE49-F238E27FC236}">
                <a16:creationId xmlns:a16="http://schemas.microsoft.com/office/drawing/2014/main" id="{EF4D3B98-6E8A-FD10-8054-ECB9E50632E9}"/>
              </a:ext>
            </a:extLst>
          </p:cNvPr>
          <p:cNvSpPr>
            <a:spLocks noGrp="1"/>
          </p:cNvSpPr>
          <p:nvPr>
            <p:ph idx="1"/>
          </p:nvPr>
        </p:nvSpPr>
        <p:spPr>
          <a:xfrm>
            <a:off x="605959" y="5060419"/>
            <a:ext cx="10877529" cy="1103314"/>
          </a:xfrm>
        </p:spPr>
        <p:txBody>
          <a:bodyPr/>
          <a:lstStyle/>
          <a:p>
            <a:r>
              <a:rPr lang="en-US" sz="2400" i="1" dirty="0"/>
              <a:t>BRCA</a:t>
            </a:r>
            <a:r>
              <a:rPr lang="en-US" sz="2400" dirty="0"/>
              <a:t> mutant cohort- no statistical significance observed in the first secondary endpoint of time to worsening in the FOSI-18 DRS-P subscale </a:t>
            </a:r>
          </a:p>
          <a:p>
            <a:pPr lvl="1"/>
            <a:r>
              <a:rPr lang="en-US" sz="2200" dirty="0"/>
              <a:t>No statistical significance of subsequent endpoints can be claimed</a:t>
            </a:r>
          </a:p>
        </p:txBody>
      </p:sp>
      <p:sp>
        <p:nvSpPr>
          <p:cNvPr id="6" name="Text Box 11">
            <a:extLst>
              <a:ext uri="{FF2B5EF4-FFF2-40B4-BE49-F238E27FC236}">
                <a16:creationId xmlns:a16="http://schemas.microsoft.com/office/drawing/2014/main" id="{FB546CCF-6EC7-573D-3123-E8374A20EE3F}"/>
              </a:ext>
            </a:extLst>
          </p:cNvPr>
          <p:cNvSpPr txBox="1">
            <a:spLocks noChangeArrowheads="1"/>
          </p:cNvSpPr>
          <p:nvPr/>
        </p:nvSpPr>
        <p:spPr bwMode="auto">
          <a:xfrm>
            <a:off x="414339" y="63678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Coleman. Lancet. 2017;390:1949-1961. </a:t>
            </a:r>
            <a:r>
              <a:rPr lang="pt-BR" altLang="en-US" sz="1200" b="0" dirty="0">
                <a:solidFill>
                  <a:schemeClr val="bg2"/>
                </a:solidFill>
                <a:latin typeface="+mn-lt"/>
                <a:ea typeface="MS PGothic" pitchFamily="34" charset="-128"/>
              </a:rPr>
              <a:t>Coleman. ESGO 2022. Abstr RA-</a:t>
            </a:r>
            <a:r>
              <a:rPr lang="en-US" sz="1200" b="0" i="0" dirty="0">
                <a:solidFill>
                  <a:schemeClr val="bg2"/>
                </a:solidFill>
                <a:effectLst/>
                <a:latin typeface="+mn-lt"/>
              </a:rPr>
              <a:t>249</a:t>
            </a:r>
            <a:r>
              <a:rPr lang="pt-BR" altLang="en-US" sz="1200" b="0" dirty="0">
                <a:solidFill>
                  <a:schemeClr val="bg2"/>
                </a:solidFill>
                <a:latin typeface="+mn-lt"/>
                <a:ea typeface="MS PGothic" pitchFamily="34" charset="-128"/>
              </a:rPr>
              <a:t>.</a:t>
            </a:r>
            <a:endParaRPr kumimoji="0" lang="en-US" altLang="en-US" sz="1200" b="0" i="0" u="none" strike="noStrike" kern="1200" cap="none" spc="0" normalizeH="0" baseline="0" noProof="0" dirty="0">
              <a:ln>
                <a:noFill/>
              </a:ln>
              <a:solidFill>
                <a:schemeClr val="bg2"/>
              </a:solidFill>
              <a:effectLst/>
              <a:uLnTx/>
              <a:uFillTx/>
              <a:latin typeface="+mn-lt"/>
              <a:ea typeface="+mn-ea"/>
              <a:cs typeface="Arial" panose="020B0604020202020204" pitchFamily="34" charset="0"/>
            </a:endParaRPr>
          </a:p>
        </p:txBody>
      </p:sp>
      <p:sp>
        <p:nvSpPr>
          <p:cNvPr id="7" name="TextBox 6">
            <a:extLst>
              <a:ext uri="{FF2B5EF4-FFF2-40B4-BE49-F238E27FC236}">
                <a16:creationId xmlns:a16="http://schemas.microsoft.com/office/drawing/2014/main" id="{E691268B-7F2A-086A-FDB5-5F16A4484466}"/>
              </a:ext>
            </a:extLst>
          </p:cNvPr>
          <p:cNvSpPr txBox="1"/>
          <p:nvPr/>
        </p:nvSpPr>
        <p:spPr bwMode="auto">
          <a:xfrm>
            <a:off x="1142140" y="4763317"/>
            <a:ext cx="73723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*Includes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BRCA</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-mutant and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BRCA</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-wild-type/LOH-high groups.</a:t>
            </a:r>
          </a:p>
        </p:txBody>
      </p:sp>
      <p:sp>
        <p:nvSpPr>
          <p:cNvPr id="4" name="TextBox 3">
            <a:extLst>
              <a:ext uri="{FF2B5EF4-FFF2-40B4-BE49-F238E27FC236}">
                <a16:creationId xmlns:a16="http://schemas.microsoft.com/office/drawing/2014/main" id="{92E74440-4F76-D30D-750D-633331B7719B}"/>
              </a:ext>
            </a:extLst>
          </p:cNvPr>
          <p:cNvSpPr txBox="1"/>
          <p:nvPr/>
        </p:nvSpPr>
        <p:spPr bwMode="auto">
          <a:xfrm>
            <a:off x="1380034" y="1350707"/>
            <a:ext cx="24787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rPr>
              <a:t>BRCA mutant</a:t>
            </a:r>
          </a:p>
        </p:txBody>
      </p:sp>
      <p:sp>
        <p:nvSpPr>
          <p:cNvPr id="5" name="TextBox 4">
            <a:extLst>
              <a:ext uri="{FF2B5EF4-FFF2-40B4-BE49-F238E27FC236}">
                <a16:creationId xmlns:a16="http://schemas.microsoft.com/office/drawing/2014/main" id="{EF4B93BA-F377-17A3-5EAD-761E80BCE6B3}"/>
              </a:ext>
            </a:extLst>
          </p:cNvPr>
          <p:cNvSpPr txBox="1"/>
          <p:nvPr/>
        </p:nvSpPr>
        <p:spPr bwMode="auto">
          <a:xfrm>
            <a:off x="1208015" y="1826160"/>
            <a:ext cx="2842352" cy="400110"/>
          </a:xfrm>
          <a:prstGeom prst="rect">
            <a:avLst/>
          </a:prstGeom>
          <a:solidFill>
            <a:schemeClr val="accent1">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Investigator-assessed PFS</a:t>
            </a:r>
          </a:p>
        </p:txBody>
      </p:sp>
      <p:sp>
        <p:nvSpPr>
          <p:cNvPr id="8" name="TextBox 7">
            <a:extLst>
              <a:ext uri="{FF2B5EF4-FFF2-40B4-BE49-F238E27FC236}">
                <a16:creationId xmlns:a16="http://schemas.microsoft.com/office/drawing/2014/main" id="{316E3C71-BC2F-9F78-9334-32C07936EEFF}"/>
              </a:ext>
            </a:extLst>
          </p:cNvPr>
          <p:cNvSpPr txBox="1"/>
          <p:nvPr/>
        </p:nvSpPr>
        <p:spPr bwMode="auto">
          <a:xfrm>
            <a:off x="1208015" y="2608358"/>
            <a:ext cx="2842352" cy="400110"/>
          </a:xfrm>
          <a:prstGeom prst="rect">
            <a:avLst/>
          </a:prstGeom>
          <a:solidFill>
            <a:schemeClr val="accent3">
              <a:lumMod val="40000"/>
              <a:lumOff val="6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FOSI-18 DRS-P</a:t>
            </a:r>
          </a:p>
        </p:txBody>
      </p:sp>
      <p:sp>
        <p:nvSpPr>
          <p:cNvPr id="9" name="TextBox 8">
            <a:extLst>
              <a:ext uri="{FF2B5EF4-FFF2-40B4-BE49-F238E27FC236}">
                <a16:creationId xmlns:a16="http://schemas.microsoft.com/office/drawing/2014/main" id="{536D3A01-8B41-FB7E-9169-6051D5BB17B7}"/>
              </a:ext>
            </a:extLst>
          </p:cNvPr>
          <p:cNvSpPr txBox="1"/>
          <p:nvPr/>
        </p:nvSpPr>
        <p:spPr bwMode="auto">
          <a:xfrm>
            <a:off x="1208015" y="3390556"/>
            <a:ext cx="2842352" cy="400110"/>
          </a:xfrm>
          <a:prstGeom prst="rect">
            <a:avLst/>
          </a:prstGeom>
          <a:solidFill>
            <a:schemeClr val="accent4">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FOSI-18 Total score</a:t>
            </a:r>
          </a:p>
        </p:txBody>
      </p:sp>
      <p:sp>
        <p:nvSpPr>
          <p:cNvPr id="10" name="TextBox 9">
            <a:extLst>
              <a:ext uri="{FF2B5EF4-FFF2-40B4-BE49-F238E27FC236}">
                <a16:creationId xmlns:a16="http://schemas.microsoft.com/office/drawing/2014/main" id="{F9523C21-847F-A7F7-641E-1937BAB05818}"/>
              </a:ext>
            </a:extLst>
          </p:cNvPr>
          <p:cNvSpPr txBox="1"/>
          <p:nvPr/>
        </p:nvSpPr>
        <p:spPr bwMode="auto">
          <a:xfrm>
            <a:off x="1208015" y="4150721"/>
            <a:ext cx="2842352" cy="400110"/>
          </a:xfrm>
          <a:prstGeom prst="rect">
            <a:avLst/>
          </a:prstGeom>
          <a:solidFill>
            <a:schemeClr val="accent6">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Final OS</a:t>
            </a:r>
          </a:p>
        </p:txBody>
      </p:sp>
      <p:sp>
        <p:nvSpPr>
          <p:cNvPr id="11" name="TextBox 10">
            <a:extLst>
              <a:ext uri="{FF2B5EF4-FFF2-40B4-BE49-F238E27FC236}">
                <a16:creationId xmlns:a16="http://schemas.microsoft.com/office/drawing/2014/main" id="{A1249844-762E-B2CD-12F5-4A8C8889AF0B}"/>
              </a:ext>
            </a:extLst>
          </p:cNvPr>
          <p:cNvSpPr txBox="1"/>
          <p:nvPr/>
        </p:nvSpPr>
        <p:spPr bwMode="auto">
          <a:xfrm>
            <a:off x="4828315" y="1350707"/>
            <a:ext cx="24787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rPr>
              <a:t>HRD*</a:t>
            </a:r>
          </a:p>
        </p:txBody>
      </p:sp>
      <p:sp>
        <p:nvSpPr>
          <p:cNvPr id="12" name="TextBox 11">
            <a:extLst>
              <a:ext uri="{FF2B5EF4-FFF2-40B4-BE49-F238E27FC236}">
                <a16:creationId xmlns:a16="http://schemas.microsoft.com/office/drawing/2014/main" id="{FE49EB59-76A4-E5F4-7373-4104046647BD}"/>
              </a:ext>
            </a:extLst>
          </p:cNvPr>
          <p:cNvSpPr txBox="1"/>
          <p:nvPr/>
        </p:nvSpPr>
        <p:spPr bwMode="auto">
          <a:xfrm>
            <a:off x="4656296" y="1826160"/>
            <a:ext cx="2842352" cy="400110"/>
          </a:xfrm>
          <a:prstGeom prst="rect">
            <a:avLst/>
          </a:prstGeom>
          <a:solidFill>
            <a:schemeClr val="accent1">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Investigator-assessed PFS</a:t>
            </a:r>
          </a:p>
        </p:txBody>
      </p:sp>
      <p:sp>
        <p:nvSpPr>
          <p:cNvPr id="13" name="TextBox 12">
            <a:extLst>
              <a:ext uri="{FF2B5EF4-FFF2-40B4-BE49-F238E27FC236}">
                <a16:creationId xmlns:a16="http://schemas.microsoft.com/office/drawing/2014/main" id="{7FE4901B-10FD-5CFD-CCE6-277288D21212}"/>
              </a:ext>
            </a:extLst>
          </p:cNvPr>
          <p:cNvSpPr txBox="1"/>
          <p:nvPr/>
        </p:nvSpPr>
        <p:spPr bwMode="auto">
          <a:xfrm>
            <a:off x="4656296" y="2608358"/>
            <a:ext cx="2842352" cy="400110"/>
          </a:xfrm>
          <a:prstGeom prst="rect">
            <a:avLst/>
          </a:prstGeom>
          <a:solidFill>
            <a:schemeClr val="accent3">
              <a:lumMod val="40000"/>
              <a:lumOff val="6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FOSI-18 DRS-P</a:t>
            </a:r>
          </a:p>
        </p:txBody>
      </p:sp>
      <p:sp>
        <p:nvSpPr>
          <p:cNvPr id="14" name="TextBox 13">
            <a:extLst>
              <a:ext uri="{FF2B5EF4-FFF2-40B4-BE49-F238E27FC236}">
                <a16:creationId xmlns:a16="http://schemas.microsoft.com/office/drawing/2014/main" id="{4BBBAA8D-A836-A017-9E13-21B732B9FB86}"/>
              </a:ext>
            </a:extLst>
          </p:cNvPr>
          <p:cNvSpPr txBox="1"/>
          <p:nvPr/>
        </p:nvSpPr>
        <p:spPr bwMode="auto">
          <a:xfrm>
            <a:off x="4656296" y="3390556"/>
            <a:ext cx="2842352" cy="400110"/>
          </a:xfrm>
          <a:prstGeom prst="rect">
            <a:avLst/>
          </a:prstGeom>
          <a:solidFill>
            <a:schemeClr val="accent4">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FOSI-18 Total score</a:t>
            </a:r>
          </a:p>
        </p:txBody>
      </p:sp>
      <p:sp>
        <p:nvSpPr>
          <p:cNvPr id="15" name="TextBox 14">
            <a:extLst>
              <a:ext uri="{FF2B5EF4-FFF2-40B4-BE49-F238E27FC236}">
                <a16:creationId xmlns:a16="http://schemas.microsoft.com/office/drawing/2014/main" id="{B6BB2C25-4C38-BEDA-7E2F-9BE9C7F05CCA}"/>
              </a:ext>
            </a:extLst>
          </p:cNvPr>
          <p:cNvSpPr txBox="1"/>
          <p:nvPr/>
        </p:nvSpPr>
        <p:spPr bwMode="auto">
          <a:xfrm>
            <a:off x="4656296" y="4150721"/>
            <a:ext cx="2842352" cy="400110"/>
          </a:xfrm>
          <a:prstGeom prst="rect">
            <a:avLst/>
          </a:prstGeom>
          <a:solidFill>
            <a:schemeClr val="accent6">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Final OS</a:t>
            </a:r>
          </a:p>
        </p:txBody>
      </p:sp>
      <p:sp>
        <p:nvSpPr>
          <p:cNvPr id="16" name="TextBox 15">
            <a:extLst>
              <a:ext uri="{FF2B5EF4-FFF2-40B4-BE49-F238E27FC236}">
                <a16:creationId xmlns:a16="http://schemas.microsoft.com/office/drawing/2014/main" id="{DE1BCF76-48E0-C12F-3F41-E4C4C510C333}"/>
              </a:ext>
            </a:extLst>
          </p:cNvPr>
          <p:cNvSpPr txBox="1"/>
          <p:nvPr/>
        </p:nvSpPr>
        <p:spPr bwMode="auto">
          <a:xfrm>
            <a:off x="8276595" y="1350707"/>
            <a:ext cx="24787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rPr>
              <a:t>ITT</a:t>
            </a:r>
          </a:p>
        </p:txBody>
      </p:sp>
      <p:sp>
        <p:nvSpPr>
          <p:cNvPr id="17" name="TextBox 16">
            <a:extLst>
              <a:ext uri="{FF2B5EF4-FFF2-40B4-BE49-F238E27FC236}">
                <a16:creationId xmlns:a16="http://schemas.microsoft.com/office/drawing/2014/main" id="{E974C0BA-B67A-0DF5-58CC-44CB0C3ED5B2}"/>
              </a:ext>
            </a:extLst>
          </p:cNvPr>
          <p:cNvSpPr txBox="1"/>
          <p:nvPr/>
        </p:nvSpPr>
        <p:spPr bwMode="auto">
          <a:xfrm>
            <a:off x="8104576" y="1826160"/>
            <a:ext cx="2842352" cy="400110"/>
          </a:xfrm>
          <a:prstGeom prst="rect">
            <a:avLst/>
          </a:prstGeom>
          <a:solidFill>
            <a:schemeClr val="accent1">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Investigator-assessed PFS</a:t>
            </a:r>
          </a:p>
        </p:txBody>
      </p:sp>
      <p:sp>
        <p:nvSpPr>
          <p:cNvPr id="18" name="TextBox 17">
            <a:extLst>
              <a:ext uri="{FF2B5EF4-FFF2-40B4-BE49-F238E27FC236}">
                <a16:creationId xmlns:a16="http://schemas.microsoft.com/office/drawing/2014/main" id="{377A1871-6CEC-D936-DD18-D82DE2903BFD}"/>
              </a:ext>
            </a:extLst>
          </p:cNvPr>
          <p:cNvSpPr txBox="1"/>
          <p:nvPr/>
        </p:nvSpPr>
        <p:spPr bwMode="auto">
          <a:xfrm>
            <a:off x="8104576" y="2608358"/>
            <a:ext cx="2842352" cy="400110"/>
          </a:xfrm>
          <a:prstGeom prst="rect">
            <a:avLst/>
          </a:prstGeom>
          <a:solidFill>
            <a:schemeClr val="accent3">
              <a:lumMod val="40000"/>
              <a:lumOff val="6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FOSI-18 DRS-P</a:t>
            </a:r>
          </a:p>
        </p:txBody>
      </p:sp>
      <p:sp>
        <p:nvSpPr>
          <p:cNvPr id="19" name="TextBox 18">
            <a:extLst>
              <a:ext uri="{FF2B5EF4-FFF2-40B4-BE49-F238E27FC236}">
                <a16:creationId xmlns:a16="http://schemas.microsoft.com/office/drawing/2014/main" id="{C73D9414-977E-BDA5-A3DE-167418F3167C}"/>
              </a:ext>
            </a:extLst>
          </p:cNvPr>
          <p:cNvSpPr txBox="1"/>
          <p:nvPr/>
        </p:nvSpPr>
        <p:spPr bwMode="auto">
          <a:xfrm>
            <a:off x="8104576" y="3390556"/>
            <a:ext cx="2842352" cy="400110"/>
          </a:xfrm>
          <a:prstGeom prst="rect">
            <a:avLst/>
          </a:prstGeom>
          <a:solidFill>
            <a:schemeClr val="accent4">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FOSI-18 Total score</a:t>
            </a:r>
          </a:p>
        </p:txBody>
      </p:sp>
      <p:sp>
        <p:nvSpPr>
          <p:cNvPr id="20" name="TextBox 19">
            <a:extLst>
              <a:ext uri="{FF2B5EF4-FFF2-40B4-BE49-F238E27FC236}">
                <a16:creationId xmlns:a16="http://schemas.microsoft.com/office/drawing/2014/main" id="{D81818A2-55B6-81F5-DB5D-0745DF9F4643}"/>
              </a:ext>
            </a:extLst>
          </p:cNvPr>
          <p:cNvSpPr txBox="1"/>
          <p:nvPr/>
        </p:nvSpPr>
        <p:spPr bwMode="auto">
          <a:xfrm>
            <a:off x="8104576" y="4150721"/>
            <a:ext cx="2842352" cy="400110"/>
          </a:xfrm>
          <a:prstGeom prst="rect">
            <a:avLst/>
          </a:prstGeom>
          <a:solidFill>
            <a:schemeClr val="accent6">
              <a:lumMod val="20000"/>
              <a:lumOff val="80000"/>
            </a:schemeClr>
          </a:solidFill>
          <a:ln>
            <a:noFill/>
          </a:ln>
        </p:spPr>
        <p:txBody>
          <a:bodyPr wrap="square" rtlCol="0">
            <a:spAutoFit/>
          </a:bodyPr>
          <a:lstStyle/>
          <a:p>
            <a:pPr algn="ctr">
              <a:lnSpc>
                <a:spcPct val="100000"/>
              </a:lnSpc>
              <a:spcBef>
                <a:spcPct val="50000"/>
              </a:spcBef>
              <a:spcAft>
                <a:spcPct val="0"/>
              </a:spcAft>
              <a:buClrTx/>
              <a:buFontTx/>
              <a:buNone/>
            </a:pPr>
            <a:r>
              <a:rPr lang="en-US" sz="2000" b="0" dirty="0">
                <a:solidFill>
                  <a:schemeClr val="bg1"/>
                </a:solidFill>
                <a:latin typeface="Calibri" panose="020F0502020204030204" pitchFamily="34" charset="0"/>
              </a:rPr>
              <a:t>Final OS</a:t>
            </a:r>
          </a:p>
        </p:txBody>
      </p:sp>
      <p:cxnSp>
        <p:nvCxnSpPr>
          <p:cNvPr id="22" name="Straight Connector 21">
            <a:extLst>
              <a:ext uri="{FF2B5EF4-FFF2-40B4-BE49-F238E27FC236}">
                <a16:creationId xmlns:a16="http://schemas.microsoft.com/office/drawing/2014/main" id="{A0A5ACB2-B52D-E2A5-A9EC-110191F2FBBB}"/>
              </a:ext>
            </a:extLst>
          </p:cNvPr>
          <p:cNvCxnSpPr/>
          <p:nvPr/>
        </p:nvCxnSpPr>
        <p:spPr bwMode="auto">
          <a:xfrm>
            <a:off x="4011457" y="2013124"/>
            <a:ext cx="644839" cy="0"/>
          </a:xfrm>
          <a:prstGeom prst="line">
            <a:avLst/>
          </a:prstGeom>
          <a:noFill/>
          <a:ln w="28575" cap="flat" cmpd="sng" algn="ctr">
            <a:solidFill>
              <a:schemeClr val="bg1"/>
            </a:solidFill>
            <a:prstDash val="solid"/>
            <a:round/>
            <a:headEnd type="none" w="med" len="med"/>
            <a:tailEnd type="triangle" w="med" len="med"/>
          </a:ln>
          <a:effectLst/>
        </p:spPr>
      </p:cxnSp>
      <p:cxnSp>
        <p:nvCxnSpPr>
          <p:cNvPr id="23" name="Straight Connector 22">
            <a:extLst>
              <a:ext uri="{FF2B5EF4-FFF2-40B4-BE49-F238E27FC236}">
                <a16:creationId xmlns:a16="http://schemas.microsoft.com/office/drawing/2014/main" id="{F20C1876-A0A6-AF7E-C70E-841EDA2F03BE}"/>
              </a:ext>
            </a:extLst>
          </p:cNvPr>
          <p:cNvCxnSpPr/>
          <p:nvPr/>
        </p:nvCxnSpPr>
        <p:spPr bwMode="auto">
          <a:xfrm>
            <a:off x="7492787" y="2013124"/>
            <a:ext cx="644839" cy="0"/>
          </a:xfrm>
          <a:prstGeom prst="line">
            <a:avLst/>
          </a:prstGeom>
          <a:noFill/>
          <a:ln w="28575" cap="flat" cmpd="sng" algn="ctr">
            <a:solidFill>
              <a:schemeClr val="bg1"/>
            </a:solidFill>
            <a:prstDash val="solid"/>
            <a:round/>
            <a:headEnd type="none" w="med" len="med"/>
            <a:tailEnd type="triangle" w="med" len="med"/>
          </a:ln>
          <a:effectLst/>
        </p:spPr>
      </p:cxnSp>
      <p:sp>
        <p:nvSpPr>
          <p:cNvPr id="24" name="Freeform: Shape 23">
            <a:extLst>
              <a:ext uri="{FF2B5EF4-FFF2-40B4-BE49-F238E27FC236}">
                <a16:creationId xmlns:a16="http://schemas.microsoft.com/office/drawing/2014/main" id="{ADFB3D06-4013-470D-3496-07A1B9B2E136}"/>
              </a:ext>
            </a:extLst>
          </p:cNvPr>
          <p:cNvSpPr/>
          <p:nvPr/>
        </p:nvSpPr>
        <p:spPr bwMode="auto">
          <a:xfrm>
            <a:off x="2577947" y="2126255"/>
            <a:ext cx="7028761" cy="506776"/>
          </a:xfrm>
          <a:custGeom>
            <a:avLst/>
            <a:gdLst>
              <a:gd name="connsiteX0" fmla="*/ 7028761 w 7028761"/>
              <a:gd name="connsiteY0" fmla="*/ 0 h 506776"/>
              <a:gd name="connsiteX1" fmla="*/ 7028761 w 7028761"/>
              <a:gd name="connsiteY1" fmla="*/ 253388 h 506776"/>
              <a:gd name="connsiteX2" fmla="*/ 0 w 7028761"/>
              <a:gd name="connsiteY2" fmla="*/ 253388 h 506776"/>
              <a:gd name="connsiteX3" fmla="*/ 0 w 7028761"/>
              <a:gd name="connsiteY3" fmla="*/ 506776 h 506776"/>
            </a:gdLst>
            <a:ahLst/>
            <a:cxnLst>
              <a:cxn ang="0">
                <a:pos x="connsiteX0" y="connsiteY0"/>
              </a:cxn>
              <a:cxn ang="0">
                <a:pos x="connsiteX1" y="connsiteY1"/>
              </a:cxn>
              <a:cxn ang="0">
                <a:pos x="connsiteX2" y="connsiteY2"/>
              </a:cxn>
              <a:cxn ang="0">
                <a:pos x="connsiteX3" y="connsiteY3"/>
              </a:cxn>
            </a:cxnLst>
            <a:rect l="l" t="t" r="r" b="b"/>
            <a:pathLst>
              <a:path w="7028761" h="506776">
                <a:moveTo>
                  <a:pt x="7028761" y="0"/>
                </a:moveTo>
                <a:lnTo>
                  <a:pt x="7028761" y="253388"/>
                </a:lnTo>
                <a:lnTo>
                  <a:pt x="0" y="253388"/>
                </a:lnTo>
                <a:lnTo>
                  <a:pt x="0" y="506776"/>
                </a:lnTo>
              </a:path>
            </a:pathLst>
          </a:custGeom>
          <a:noFill/>
          <a:ln w="28575">
            <a:solidFill>
              <a:schemeClr val="bg1"/>
            </a:solidFill>
            <a:miter lim="800000"/>
            <a:headEnd type="none" w="med" len="med"/>
            <a:tailEnd type="triangle" w="med" len="med"/>
          </a:ln>
        </p:spPr>
        <p:txBody>
          <a:bodyPr rtlCol="0" anchor="ctr"/>
          <a:lstStyle/>
          <a:p>
            <a:pPr algn="ctr"/>
            <a:endParaRPr lang="en-US" dirty="0"/>
          </a:p>
        </p:txBody>
      </p:sp>
      <p:sp>
        <p:nvSpPr>
          <p:cNvPr id="25" name="Freeform: Shape 24">
            <a:extLst>
              <a:ext uri="{FF2B5EF4-FFF2-40B4-BE49-F238E27FC236}">
                <a16:creationId xmlns:a16="http://schemas.microsoft.com/office/drawing/2014/main" id="{B088950A-5A6C-4065-6B50-D3C18A85C0B2}"/>
              </a:ext>
            </a:extLst>
          </p:cNvPr>
          <p:cNvSpPr/>
          <p:nvPr/>
        </p:nvSpPr>
        <p:spPr bwMode="auto">
          <a:xfrm>
            <a:off x="2577947" y="2897435"/>
            <a:ext cx="7028761" cy="506776"/>
          </a:xfrm>
          <a:custGeom>
            <a:avLst/>
            <a:gdLst>
              <a:gd name="connsiteX0" fmla="*/ 7028761 w 7028761"/>
              <a:gd name="connsiteY0" fmla="*/ 0 h 506776"/>
              <a:gd name="connsiteX1" fmla="*/ 7028761 w 7028761"/>
              <a:gd name="connsiteY1" fmla="*/ 253388 h 506776"/>
              <a:gd name="connsiteX2" fmla="*/ 0 w 7028761"/>
              <a:gd name="connsiteY2" fmla="*/ 253388 h 506776"/>
              <a:gd name="connsiteX3" fmla="*/ 0 w 7028761"/>
              <a:gd name="connsiteY3" fmla="*/ 506776 h 506776"/>
            </a:gdLst>
            <a:ahLst/>
            <a:cxnLst>
              <a:cxn ang="0">
                <a:pos x="connsiteX0" y="connsiteY0"/>
              </a:cxn>
              <a:cxn ang="0">
                <a:pos x="connsiteX1" y="connsiteY1"/>
              </a:cxn>
              <a:cxn ang="0">
                <a:pos x="connsiteX2" y="connsiteY2"/>
              </a:cxn>
              <a:cxn ang="0">
                <a:pos x="connsiteX3" y="connsiteY3"/>
              </a:cxn>
            </a:cxnLst>
            <a:rect l="l" t="t" r="r" b="b"/>
            <a:pathLst>
              <a:path w="7028761" h="506776">
                <a:moveTo>
                  <a:pt x="7028761" y="0"/>
                </a:moveTo>
                <a:lnTo>
                  <a:pt x="7028761" y="253388"/>
                </a:lnTo>
                <a:lnTo>
                  <a:pt x="0" y="253388"/>
                </a:lnTo>
                <a:lnTo>
                  <a:pt x="0" y="506776"/>
                </a:lnTo>
              </a:path>
            </a:pathLst>
          </a:custGeom>
          <a:noFill/>
          <a:ln w="28575">
            <a:solidFill>
              <a:schemeClr val="bg1"/>
            </a:solidFill>
            <a:miter lim="800000"/>
            <a:headEnd type="none" w="med" len="med"/>
            <a:tailEnd type="triangle" w="med" len="med"/>
          </a:ln>
        </p:spPr>
        <p:txBody>
          <a:bodyPr rtlCol="0" anchor="ctr"/>
          <a:lstStyle/>
          <a:p>
            <a:pPr algn="ctr"/>
            <a:endParaRPr lang="en-US" dirty="0"/>
          </a:p>
        </p:txBody>
      </p:sp>
      <p:sp>
        <p:nvSpPr>
          <p:cNvPr id="26" name="Freeform: Shape 25">
            <a:extLst>
              <a:ext uri="{FF2B5EF4-FFF2-40B4-BE49-F238E27FC236}">
                <a16:creationId xmlns:a16="http://schemas.microsoft.com/office/drawing/2014/main" id="{8564F616-0155-7884-9893-2FE8754A6517}"/>
              </a:ext>
            </a:extLst>
          </p:cNvPr>
          <p:cNvSpPr/>
          <p:nvPr/>
        </p:nvSpPr>
        <p:spPr bwMode="auto">
          <a:xfrm>
            <a:off x="2577947" y="3668617"/>
            <a:ext cx="7028761" cy="506776"/>
          </a:xfrm>
          <a:custGeom>
            <a:avLst/>
            <a:gdLst>
              <a:gd name="connsiteX0" fmla="*/ 7028761 w 7028761"/>
              <a:gd name="connsiteY0" fmla="*/ 0 h 506776"/>
              <a:gd name="connsiteX1" fmla="*/ 7028761 w 7028761"/>
              <a:gd name="connsiteY1" fmla="*/ 253388 h 506776"/>
              <a:gd name="connsiteX2" fmla="*/ 0 w 7028761"/>
              <a:gd name="connsiteY2" fmla="*/ 253388 h 506776"/>
              <a:gd name="connsiteX3" fmla="*/ 0 w 7028761"/>
              <a:gd name="connsiteY3" fmla="*/ 506776 h 506776"/>
            </a:gdLst>
            <a:ahLst/>
            <a:cxnLst>
              <a:cxn ang="0">
                <a:pos x="connsiteX0" y="connsiteY0"/>
              </a:cxn>
              <a:cxn ang="0">
                <a:pos x="connsiteX1" y="connsiteY1"/>
              </a:cxn>
              <a:cxn ang="0">
                <a:pos x="connsiteX2" y="connsiteY2"/>
              </a:cxn>
              <a:cxn ang="0">
                <a:pos x="connsiteX3" y="connsiteY3"/>
              </a:cxn>
            </a:cxnLst>
            <a:rect l="l" t="t" r="r" b="b"/>
            <a:pathLst>
              <a:path w="7028761" h="506776">
                <a:moveTo>
                  <a:pt x="7028761" y="0"/>
                </a:moveTo>
                <a:lnTo>
                  <a:pt x="7028761" y="253388"/>
                </a:lnTo>
                <a:lnTo>
                  <a:pt x="0" y="253388"/>
                </a:lnTo>
                <a:lnTo>
                  <a:pt x="0" y="506776"/>
                </a:lnTo>
              </a:path>
            </a:pathLst>
          </a:custGeom>
          <a:noFill/>
          <a:ln w="28575">
            <a:solidFill>
              <a:schemeClr val="bg1"/>
            </a:solidFill>
            <a:miter lim="800000"/>
            <a:headEnd type="none" w="med" len="med"/>
            <a:tailEnd type="triangle" w="med" len="med"/>
          </a:ln>
        </p:spPr>
        <p:txBody>
          <a:bodyPr rtlCol="0" anchor="ctr"/>
          <a:lstStyle/>
          <a:p>
            <a:pPr algn="ctr"/>
            <a:endParaRPr lang="en-US" dirty="0"/>
          </a:p>
        </p:txBody>
      </p:sp>
      <p:cxnSp>
        <p:nvCxnSpPr>
          <p:cNvPr id="27" name="Straight Connector 26">
            <a:extLst>
              <a:ext uri="{FF2B5EF4-FFF2-40B4-BE49-F238E27FC236}">
                <a16:creationId xmlns:a16="http://schemas.microsoft.com/office/drawing/2014/main" id="{EE081CF9-F476-24E0-B991-450A71A717CF}"/>
              </a:ext>
            </a:extLst>
          </p:cNvPr>
          <p:cNvCxnSpPr/>
          <p:nvPr/>
        </p:nvCxnSpPr>
        <p:spPr bwMode="auto">
          <a:xfrm>
            <a:off x="3689037" y="2784305"/>
            <a:ext cx="644839" cy="0"/>
          </a:xfrm>
          <a:prstGeom prst="line">
            <a:avLst/>
          </a:prstGeom>
          <a:noFill/>
          <a:ln w="28575" cap="flat" cmpd="sng" algn="ctr">
            <a:solidFill>
              <a:schemeClr val="bg1"/>
            </a:solidFill>
            <a:prstDash val="solid"/>
            <a:round/>
            <a:headEnd type="none" w="med" len="med"/>
            <a:tailEnd type="triangle" w="med" len="med"/>
          </a:ln>
          <a:effectLst/>
        </p:spPr>
      </p:cxnSp>
      <p:cxnSp>
        <p:nvCxnSpPr>
          <p:cNvPr id="28" name="Straight Connector 27">
            <a:extLst>
              <a:ext uri="{FF2B5EF4-FFF2-40B4-BE49-F238E27FC236}">
                <a16:creationId xmlns:a16="http://schemas.microsoft.com/office/drawing/2014/main" id="{0F7A5C3B-3BB5-7E45-9E3C-32F1EC205676}"/>
              </a:ext>
            </a:extLst>
          </p:cNvPr>
          <p:cNvCxnSpPr/>
          <p:nvPr/>
        </p:nvCxnSpPr>
        <p:spPr bwMode="auto">
          <a:xfrm>
            <a:off x="7492787" y="2784305"/>
            <a:ext cx="644839" cy="0"/>
          </a:xfrm>
          <a:prstGeom prst="line">
            <a:avLst/>
          </a:prstGeom>
          <a:noFill/>
          <a:ln w="28575" cap="flat" cmpd="sng" algn="ctr">
            <a:solidFill>
              <a:schemeClr val="bg1"/>
            </a:solidFill>
            <a:prstDash val="solid"/>
            <a:round/>
            <a:headEnd type="none" w="med" len="med"/>
            <a:tailEnd type="triangle" w="med" len="med"/>
          </a:ln>
          <a:effectLst/>
        </p:spPr>
      </p:cxnSp>
      <p:cxnSp>
        <p:nvCxnSpPr>
          <p:cNvPr id="29" name="Straight Connector 28">
            <a:extLst>
              <a:ext uri="{FF2B5EF4-FFF2-40B4-BE49-F238E27FC236}">
                <a16:creationId xmlns:a16="http://schemas.microsoft.com/office/drawing/2014/main" id="{225214F9-8926-9C65-7E15-6AD476BBE250}"/>
              </a:ext>
            </a:extLst>
          </p:cNvPr>
          <p:cNvCxnSpPr/>
          <p:nvPr/>
        </p:nvCxnSpPr>
        <p:spPr bwMode="auto">
          <a:xfrm>
            <a:off x="4011457" y="3577520"/>
            <a:ext cx="644839" cy="0"/>
          </a:xfrm>
          <a:prstGeom prst="line">
            <a:avLst/>
          </a:prstGeom>
          <a:noFill/>
          <a:ln w="28575" cap="flat" cmpd="sng" algn="ctr">
            <a:solidFill>
              <a:schemeClr val="bg1"/>
            </a:solidFill>
            <a:prstDash val="solid"/>
            <a:round/>
            <a:headEnd type="none" w="med" len="med"/>
            <a:tailEnd type="triangle" w="med" len="med"/>
          </a:ln>
          <a:effectLst/>
        </p:spPr>
      </p:cxnSp>
      <p:cxnSp>
        <p:nvCxnSpPr>
          <p:cNvPr id="30" name="Straight Connector 29">
            <a:extLst>
              <a:ext uri="{FF2B5EF4-FFF2-40B4-BE49-F238E27FC236}">
                <a16:creationId xmlns:a16="http://schemas.microsoft.com/office/drawing/2014/main" id="{5A78B365-FA38-4C17-C1D9-5A3EF5CF7C99}"/>
              </a:ext>
            </a:extLst>
          </p:cNvPr>
          <p:cNvCxnSpPr/>
          <p:nvPr/>
        </p:nvCxnSpPr>
        <p:spPr bwMode="auto">
          <a:xfrm>
            <a:off x="7492787" y="3577520"/>
            <a:ext cx="644839" cy="0"/>
          </a:xfrm>
          <a:prstGeom prst="line">
            <a:avLst/>
          </a:prstGeom>
          <a:noFill/>
          <a:ln w="28575" cap="flat" cmpd="sng" algn="ctr">
            <a:solidFill>
              <a:schemeClr val="bg1"/>
            </a:solidFill>
            <a:prstDash val="solid"/>
            <a:round/>
            <a:headEnd type="none" w="med" len="med"/>
            <a:tailEnd type="triangle" w="med" len="med"/>
          </a:ln>
          <a:effectLst/>
        </p:spPr>
      </p:cxnSp>
      <p:pic>
        <p:nvPicPr>
          <p:cNvPr id="32" name="Picture 31">
            <a:extLst>
              <a:ext uri="{FF2B5EF4-FFF2-40B4-BE49-F238E27FC236}">
                <a16:creationId xmlns:a16="http://schemas.microsoft.com/office/drawing/2014/main" id="{593E4BC1-9AF5-E00A-2C85-35E7FC84DBFD}"/>
              </a:ext>
            </a:extLst>
          </p:cNvPr>
          <p:cNvPicPr>
            <a:picLocks noChangeAspect="1"/>
          </p:cNvPicPr>
          <p:nvPr/>
        </p:nvPicPr>
        <p:blipFill>
          <a:blip r:embed="rId3"/>
          <a:stretch>
            <a:fillRect/>
          </a:stretch>
        </p:blipFill>
        <p:spPr>
          <a:xfrm>
            <a:off x="4313939" y="2625026"/>
            <a:ext cx="342356" cy="342356"/>
          </a:xfrm>
          <a:prstGeom prst="rect">
            <a:avLst/>
          </a:prstGeom>
        </p:spPr>
      </p:pic>
      <p:sp>
        <p:nvSpPr>
          <p:cNvPr id="33" name="Rectangle 32">
            <a:extLst>
              <a:ext uri="{FF2B5EF4-FFF2-40B4-BE49-F238E27FC236}">
                <a16:creationId xmlns:a16="http://schemas.microsoft.com/office/drawing/2014/main" id="{5E436085-F538-67CB-23BD-675EDE9A1E5F}"/>
              </a:ext>
            </a:extLst>
          </p:cNvPr>
          <p:cNvSpPr/>
          <p:nvPr/>
        </p:nvSpPr>
        <p:spPr bwMode="auto">
          <a:xfrm>
            <a:off x="1048659" y="4065076"/>
            <a:ext cx="10023293" cy="566655"/>
          </a:xfrm>
          <a:prstGeom prst="rect">
            <a:avLst/>
          </a:prstGeom>
          <a:noFill/>
          <a:ln w="3810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Rectangle 34">
            <a:extLst>
              <a:ext uri="{FF2B5EF4-FFF2-40B4-BE49-F238E27FC236}">
                <a16:creationId xmlns:a16="http://schemas.microsoft.com/office/drawing/2014/main" id="{0DD3789D-3773-A2A6-6803-3037AF7A7507}"/>
              </a:ext>
            </a:extLst>
          </p:cNvPr>
          <p:cNvSpPr/>
          <p:nvPr/>
        </p:nvSpPr>
        <p:spPr bwMode="auto">
          <a:xfrm>
            <a:off x="4634261" y="1341440"/>
            <a:ext cx="2842352" cy="3366394"/>
          </a:xfrm>
          <a:prstGeom prst="rect">
            <a:avLst/>
          </a:prstGeom>
          <a:noFill/>
          <a:ln w="19050">
            <a:solidFill>
              <a:schemeClr val="bg1"/>
            </a:solidFill>
            <a:prstDash val="sysDash"/>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 name="Rectangle 35">
            <a:extLst>
              <a:ext uri="{FF2B5EF4-FFF2-40B4-BE49-F238E27FC236}">
                <a16:creationId xmlns:a16="http://schemas.microsoft.com/office/drawing/2014/main" id="{53A9EB48-5517-BBF3-43FC-E922A1E06D27}"/>
              </a:ext>
            </a:extLst>
          </p:cNvPr>
          <p:cNvSpPr/>
          <p:nvPr/>
        </p:nvSpPr>
        <p:spPr bwMode="auto">
          <a:xfrm>
            <a:off x="8104575" y="1341440"/>
            <a:ext cx="2842352" cy="3366394"/>
          </a:xfrm>
          <a:prstGeom prst="rect">
            <a:avLst/>
          </a:prstGeom>
          <a:noFill/>
          <a:ln w="19050">
            <a:solidFill>
              <a:schemeClr val="bg1"/>
            </a:solidFill>
            <a:prstDash val="sysDash"/>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 name="Rectangle 33">
            <a:extLst>
              <a:ext uri="{FF2B5EF4-FFF2-40B4-BE49-F238E27FC236}">
                <a16:creationId xmlns:a16="http://schemas.microsoft.com/office/drawing/2014/main" id="{3815EECC-7FDF-9797-D69A-06C3B1A4BA85}"/>
              </a:ext>
            </a:extLst>
          </p:cNvPr>
          <p:cNvSpPr/>
          <p:nvPr/>
        </p:nvSpPr>
        <p:spPr bwMode="auto">
          <a:xfrm>
            <a:off x="1208015" y="1341440"/>
            <a:ext cx="2842352" cy="3366394"/>
          </a:xfrm>
          <a:prstGeom prst="rect">
            <a:avLst/>
          </a:prstGeom>
          <a:noFill/>
          <a:ln w="19050">
            <a:solidFill>
              <a:schemeClr val="bg1"/>
            </a:solidFill>
            <a:prstDash val="sysDash"/>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130675288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ARIEL3: </a:t>
            </a:r>
            <a:r>
              <a:rPr lang="en-US" dirty="0"/>
              <a:t>Patient Disposition</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lang="pt-BR" altLang="en-US" sz="1200" b="0" dirty="0">
                <a:solidFill>
                  <a:schemeClr val="bg2"/>
                </a:solidFill>
                <a:latin typeface="+mn-lt"/>
                <a:ea typeface="MS PGothic" pitchFamily="34" charset="-128"/>
              </a:rPr>
              <a:t>Coleman. ESGO 2022. Abstr RA-</a:t>
            </a:r>
            <a:r>
              <a:rPr lang="en-US" sz="1200" b="0" i="0" dirty="0">
                <a:solidFill>
                  <a:schemeClr val="bg2"/>
                </a:solidFill>
                <a:effectLst/>
                <a:latin typeface="+mn-lt"/>
              </a:rPr>
              <a:t>249</a:t>
            </a:r>
            <a:r>
              <a:rPr lang="pt-BR" altLang="en-US" sz="1200" b="0" dirty="0">
                <a:solidFill>
                  <a:schemeClr val="bg2"/>
                </a:solidFill>
                <a:latin typeface="+mn-lt"/>
                <a:ea typeface="MS PGothic" pitchFamily="34" charset="-128"/>
              </a:rPr>
              <a:t>.</a:t>
            </a:r>
            <a:endParaRPr kumimoji="0" lang="en-US" altLang="en-US" sz="1200" b="0" i="0" u="none" strike="noStrike" kern="1200" cap="none" spc="0" normalizeH="0" baseline="0" noProof="0" dirty="0">
              <a:ln>
                <a:noFill/>
              </a:ln>
              <a:solidFill>
                <a:schemeClr val="bg2"/>
              </a:solidFill>
              <a:effectLst/>
              <a:uLnTx/>
              <a:uFillTx/>
              <a:latin typeface="+mn-lt"/>
              <a:ea typeface="+mn-ea"/>
              <a:cs typeface="Arial" panose="020B0604020202020204" pitchFamily="34" charset="0"/>
            </a:endParaRPr>
          </a:p>
        </p:txBody>
      </p:sp>
      <p:graphicFrame>
        <p:nvGraphicFramePr>
          <p:cNvPr id="5" name="Group 3">
            <a:extLst>
              <a:ext uri="{FF2B5EF4-FFF2-40B4-BE49-F238E27FC236}">
                <a16:creationId xmlns:a16="http://schemas.microsoft.com/office/drawing/2014/main" id="{E154FAEC-1791-C911-7574-6B56A6C9BD30}"/>
              </a:ext>
            </a:extLst>
          </p:cNvPr>
          <p:cNvGraphicFramePr>
            <a:graphicFrameLocks/>
          </p:cNvGraphicFramePr>
          <p:nvPr>
            <p:extLst>
              <p:ext uri="{D42A27DB-BD31-4B8C-83A1-F6EECF244321}">
                <p14:modId xmlns:p14="http://schemas.microsoft.com/office/powerpoint/2010/main" val="3425739231"/>
              </p:ext>
            </p:extLst>
          </p:nvPr>
        </p:nvGraphicFramePr>
        <p:xfrm>
          <a:off x="719138" y="1600200"/>
          <a:ext cx="7546975" cy="3474800"/>
        </p:xfrm>
        <a:graphic>
          <a:graphicData uri="http://schemas.openxmlformats.org/drawingml/2006/table">
            <a:tbl>
              <a:tblPr/>
              <a:tblGrid>
                <a:gridCol w="3170622">
                  <a:extLst>
                    <a:ext uri="{9D8B030D-6E8A-4147-A177-3AD203B41FA5}">
                      <a16:colId xmlns:a16="http://schemas.microsoft.com/office/drawing/2014/main" val="20000"/>
                    </a:ext>
                  </a:extLst>
                </a:gridCol>
                <a:gridCol w="2299904">
                  <a:extLst>
                    <a:ext uri="{9D8B030D-6E8A-4147-A177-3AD203B41FA5}">
                      <a16:colId xmlns:a16="http://schemas.microsoft.com/office/drawing/2014/main" val="20001"/>
                    </a:ext>
                  </a:extLst>
                </a:gridCol>
                <a:gridCol w="2076449">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Rucaparib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1" i="0" u="none" strike="noStrike" cap="none" normalizeH="0" baseline="0" dirty="0">
                          <a:ln>
                            <a:noFill/>
                          </a:ln>
                          <a:solidFill>
                            <a:schemeClr val="tx1"/>
                          </a:solidFill>
                          <a:effectLst/>
                          <a:latin typeface="Calibri" panose="020F0502020204030204" pitchFamily="34" charset="0"/>
                        </a:rPr>
                        <a:t>Placebo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Randomized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375 (100)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189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Treated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372 (99.2)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189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Ongoing</a:t>
                      </a:r>
                      <a:r>
                        <a:rPr kumimoji="0" lang="en-US" sz="1800" b="0" i="0" u="none" strike="noStrike" cap="none" normalizeH="0" baseline="3000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 (4.0)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47821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Discontinued</a:t>
                      </a:r>
                      <a:r>
                        <a:rPr lang="en-US" sz="1800" kern="1200" baseline="30000" dirty="0">
                          <a:solidFill>
                            <a:schemeClr val="bg1"/>
                          </a:solidFill>
                          <a:effectLst/>
                          <a:latin typeface="+mn-lt"/>
                          <a:ea typeface="+mn-ea"/>
                          <a:cs typeface="+mn-cs"/>
                        </a:rPr>
                        <a:t>†</a:t>
                      </a:r>
                      <a:r>
                        <a:rPr lang="en-US" sz="1800" dirty="0">
                          <a:solidFill>
                            <a:schemeClr val="bg1"/>
                          </a:solidFill>
                          <a:effectLst/>
                        </a:rPr>
                        <a:t> </a:t>
                      </a:r>
                      <a:endParaRPr kumimoji="0" lang="en-US" sz="1800" b="0" i="0" u="none" strike="noStrike" cap="none" normalizeH="0" baseline="0" dirty="0">
                        <a:ln>
                          <a:noFill/>
                        </a:ln>
                        <a:solidFill>
                          <a:schemeClr val="bg1"/>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Disease progression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Clinical progression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Withdrew consent</a:t>
                      </a:r>
                      <a:r>
                        <a:rPr lang="en-US" sz="1800" kern="1200" baseline="30000" dirty="0">
                          <a:solidFill>
                            <a:schemeClr val="bg1"/>
                          </a:solidFill>
                          <a:effectLst/>
                          <a:latin typeface="+mn-lt"/>
                          <a:ea typeface="+mn-ea"/>
                          <a:cs typeface="+mn-cs"/>
                        </a:rPr>
                        <a:t>‡</a:t>
                      </a:r>
                      <a:r>
                        <a:rPr lang="en-US" sz="1800" dirty="0">
                          <a:solidFill>
                            <a:schemeClr val="bg1"/>
                          </a:solidFill>
                          <a:effectLst/>
                        </a:rPr>
                        <a:t> </a:t>
                      </a:r>
                      <a:endParaRPr kumimoji="0" lang="en-US" sz="1800" b="0" i="0" u="none" strike="noStrike" cap="none" normalizeH="0" baseline="0" dirty="0">
                        <a:ln>
                          <a:noFill/>
                        </a:ln>
                        <a:solidFill>
                          <a:schemeClr val="bg1"/>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Investigator decision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Other</a:t>
                      </a:r>
                      <a:r>
                        <a:rPr lang="en-US" sz="1800" kern="1200" baseline="30000" dirty="0">
                          <a:solidFill>
                            <a:schemeClr val="bg1"/>
                          </a:solidFill>
                          <a:effectLst/>
                          <a:latin typeface="+mn-lt"/>
                          <a:ea typeface="+mn-ea"/>
                          <a:cs typeface="+mn-cs"/>
                        </a:rPr>
                        <a:t>§</a:t>
                      </a:r>
                      <a:r>
                        <a:rPr lang="en-US" baseline="30000" dirty="0">
                          <a:solidFill>
                            <a:schemeClr val="bg1"/>
                          </a:solidFill>
                          <a:effectLst/>
                        </a:rPr>
                        <a:t> </a:t>
                      </a:r>
                      <a:endParaRPr kumimoji="0" lang="en-US" sz="1800" b="0" i="0" u="none" strike="noStrike" cap="none" normalizeH="0" baseline="3000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360 (96.0)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250 (69.4)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65 (18.1)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 (5.0)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189 (100)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174 (92.1)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bl>
          </a:graphicData>
        </a:graphic>
      </p:graphicFrame>
      <p:sp>
        <p:nvSpPr>
          <p:cNvPr id="2" name="TextBox 1">
            <a:extLst>
              <a:ext uri="{FF2B5EF4-FFF2-40B4-BE49-F238E27FC236}">
                <a16:creationId xmlns:a16="http://schemas.microsoft.com/office/drawing/2014/main" id="{79FDE4E3-0C5A-CAFB-C88C-99BA3FFB71AC}"/>
              </a:ext>
            </a:extLst>
          </p:cNvPr>
          <p:cNvSpPr txBox="1"/>
          <p:nvPr/>
        </p:nvSpPr>
        <p:spPr bwMode="auto">
          <a:xfrm>
            <a:off x="719138" y="5119491"/>
            <a:ext cx="10328276" cy="127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All patients remaining on treatment after the data cutoff date transitioned to receiving rucaparib via other access mechanisms. </a:t>
            </a:r>
            <a:r>
              <a:rPr kumimoji="0" lang="en-US" sz="1400" b="1"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Percentages in subcategories are based on the number of patients who discontinued study drug.</a:t>
            </a: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 </a:t>
            </a:r>
            <a:r>
              <a:rPr kumimoji="0" lang="en-US" sz="1400" b="0"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Includes categories of patient withdrew consent and withdrew consent for treatment only. </a:t>
            </a:r>
            <a:r>
              <a:rPr kumimoji="0" lang="en-US" sz="1400" b="1"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Includes categories of pregnancy, study terminated by sponsor, unknown, noncompliance, and other.</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a:spcBef>
                <a:spcPct val="50000"/>
              </a:spcBef>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Data cutoff date: April 4, 2022</a:t>
            </a:r>
          </a:p>
        </p:txBody>
      </p:sp>
      <p:sp>
        <p:nvSpPr>
          <p:cNvPr id="3" name="TextBox 2">
            <a:extLst>
              <a:ext uri="{FF2B5EF4-FFF2-40B4-BE49-F238E27FC236}">
                <a16:creationId xmlns:a16="http://schemas.microsoft.com/office/drawing/2014/main" id="{D06D9E8D-794A-9C3B-B5AF-37844D9F16F9}"/>
              </a:ext>
            </a:extLst>
          </p:cNvPr>
          <p:cNvSpPr txBox="1"/>
          <p:nvPr/>
        </p:nvSpPr>
        <p:spPr bwMode="auto">
          <a:xfrm>
            <a:off x="8480968" y="1509572"/>
            <a:ext cx="268605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duration of follow-up was 6.4 </a:t>
            </a:r>
            <a:r>
              <a:rPr lang="en-US" sz="2000" b="0" dirty="0">
                <a:solidFill>
                  <a:srgbClr val="000000"/>
                </a:solidFill>
                <a:latin typeface="Calibri" panose="020F0502020204030204" pitchFamily="34" charset="0"/>
              </a:rPr>
              <a:t>y</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 for both rucaparib and placebo</a:t>
            </a:r>
          </a:p>
        </p:txBody>
      </p:sp>
    </p:spTree>
    <p:extLst>
      <p:ext uri="{BB962C8B-B14F-4D97-AF65-F5344CB8AC3E}">
        <p14:creationId xmlns:p14="http://schemas.microsoft.com/office/powerpoint/2010/main" val="332083868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ARIEL3: </a:t>
            </a:r>
            <a:r>
              <a:rPr lang="en-US" dirty="0"/>
              <a:t>Summary of Subsequent Therapy</a:t>
            </a:r>
            <a:endParaRPr lang="en-US" altLang="en-US" dirty="0"/>
          </a:p>
        </p:txBody>
      </p:sp>
      <p:graphicFrame>
        <p:nvGraphicFramePr>
          <p:cNvPr id="5" name="Group 3">
            <a:extLst>
              <a:ext uri="{FF2B5EF4-FFF2-40B4-BE49-F238E27FC236}">
                <a16:creationId xmlns:a16="http://schemas.microsoft.com/office/drawing/2014/main" id="{E154FAEC-1791-C911-7574-6B56A6C9BD30}"/>
              </a:ext>
            </a:extLst>
          </p:cNvPr>
          <p:cNvGraphicFramePr>
            <a:graphicFrameLocks/>
          </p:cNvGraphicFramePr>
          <p:nvPr>
            <p:extLst>
              <p:ext uri="{D42A27DB-BD31-4B8C-83A1-F6EECF244321}">
                <p14:modId xmlns:p14="http://schemas.microsoft.com/office/powerpoint/2010/main" val="2218148674"/>
              </p:ext>
            </p:extLst>
          </p:nvPr>
        </p:nvGraphicFramePr>
        <p:xfrm>
          <a:off x="510639" y="1208867"/>
          <a:ext cx="11262259" cy="4583415"/>
        </p:xfrm>
        <a:graphic>
          <a:graphicData uri="http://schemas.openxmlformats.org/drawingml/2006/table">
            <a:tbl>
              <a:tblPr/>
              <a:tblGrid>
                <a:gridCol w="4656547">
                  <a:extLst>
                    <a:ext uri="{9D8B030D-6E8A-4147-A177-3AD203B41FA5}">
                      <a16:colId xmlns:a16="http://schemas.microsoft.com/office/drawing/2014/main" val="20000"/>
                    </a:ext>
                  </a:extLst>
                </a:gridCol>
                <a:gridCol w="1204816">
                  <a:extLst>
                    <a:ext uri="{9D8B030D-6E8A-4147-A177-3AD203B41FA5}">
                      <a16:colId xmlns:a16="http://schemas.microsoft.com/office/drawing/2014/main" val="20001"/>
                    </a:ext>
                  </a:extLst>
                </a:gridCol>
                <a:gridCol w="1080179">
                  <a:extLst>
                    <a:ext uri="{9D8B030D-6E8A-4147-A177-3AD203B41FA5}">
                      <a16:colId xmlns:a16="http://schemas.microsoft.com/office/drawing/2014/main" val="1642263984"/>
                    </a:ext>
                  </a:extLst>
                </a:gridCol>
                <a:gridCol w="1088550">
                  <a:extLst>
                    <a:ext uri="{9D8B030D-6E8A-4147-A177-3AD203B41FA5}">
                      <a16:colId xmlns:a16="http://schemas.microsoft.com/office/drawing/2014/main" val="20002"/>
                    </a:ext>
                  </a:extLst>
                </a:gridCol>
                <a:gridCol w="1077389">
                  <a:extLst>
                    <a:ext uri="{9D8B030D-6E8A-4147-A177-3AD203B41FA5}">
                      <a16:colId xmlns:a16="http://schemas.microsoft.com/office/drawing/2014/main" val="2070312282"/>
                    </a:ext>
                  </a:extLst>
                </a:gridCol>
                <a:gridCol w="1077389">
                  <a:extLst>
                    <a:ext uri="{9D8B030D-6E8A-4147-A177-3AD203B41FA5}">
                      <a16:colId xmlns:a16="http://schemas.microsoft.com/office/drawing/2014/main" val="3724907990"/>
                    </a:ext>
                  </a:extLst>
                </a:gridCol>
                <a:gridCol w="1077389">
                  <a:extLst>
                    <a:ext uri="{9D8B030D-6E8A-4147-A177-3AD203B41FA5}">
                      <a16:colId xmlns:a16="http://schemas.microsoft.com/office/drawing/2014/main" val="3145333590"/>
                    </a:ext>
                  </a:extLst>
                </a:gridCol>
              </a:tblGrid>
              <a:tr h="308811">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mn-lt"/>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tx1"/>
                          </a:solidFill>
                          <a:effectLst/>
                          <a:latin typeface="+mn-lt"/>
                        </a:rPr>
                        <a:t>BRCA</a:t>
                      </a:r>
                      <a:r>
                        <a:rPr kumimoji="0" lang="en-US" sz="1400" b="1" i="0" u="none" strike="noStrike" cap="none" normalizeH="0" baseline="0" dirty="0">
                          <a:ln>
                            <a:noFill/>
                          </a:ln>
                          <a:solidFill>
                            <a:schemeClr val="tx1"/>
                          </a:solidFill>
                          <a:effectLst/>
                          <a:latin typeface="+mn-lt"/>
                        </a:rPr>
                        <a:t> Mutant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HRD*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mn-lt"/>
                        </a:rPr>
                        <a:t>ITT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52496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Rucaparib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(n = 130)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(n = 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Rucaparib (n = 236)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mn-lt"/>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mn-lt"/>
                        </a:rPr>
                        <a:t>(n = 118)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mn-lt"/>
                        </a:rPr>
                        <a:t>Rucaparib (n = 375)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mn-lt"/>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mn-lt"/>
                        </a:rPr>
                        <a:t>(n = 189)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4005476141"/>
                  </a:ext>
                </a:extLst>
              </a:tr>
              <a:tr h="3088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Patients without subsequent anticancer therapy,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n (%)</a:t>
                      </a:r>
                      <a:endParaRPr kumimoji="0" lang="en-US" sz="1400" b="0" i="0" u="none" strike="noStrike" cap="none" normalizeH="0" baseline="0" dirty="0">
                        <a:ln>
                          <a:noFill/>
                        </a:ln>
                        <a:solidFill>
                          <a:schemeClr val="bg2">
                            <a:lumMod val="10000"/>
                          </a:schemeClr>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36 (27.7)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6 (9.1)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56 (23.7)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13 (11.0)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82 (21.9)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21 (11.1)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9572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Disposition of patients,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n (%)</a:t>
                      </a:r>
                      <a:r>
                        <a:rPr lang="en-US" sz="1400" kern="1200" baseline="30000" dirty="0">
                          <a:solidFill>
                            <a:schemeClr val="bg1"/>
                          </a:solidFill>
                          <a:effectLst/>
                          <a:latin typeface="+mn-lt"/>
                          <a:ea typeface="+mn-ea"/>
                          <a:cs typeface="+mn-cs"/>
                        </a:rPr>
                        <a:t>†</a:t>
                      </a:r>
                      <a:endParaRPr kumimoji="0" lang="en-US" sz="1400" b="0" i="0" u="none" strike="noStrike" cap="none" normalizeH="0" baseline="0" dirty="0">
                        <a:ln>
                          <a:noFill/>
                        </a:ln>
                        <a:solidFill>
                          <a:schemeClr val="bg2">
                            <a:lumMod val="10000"/>
                          </a:schemeClr>
                        </a:solidFill>
                        <a:effectLst/>
                        <a:latin typeface="+mn-lt"/>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mn-lt"/>
                        </a:rPr>
                        <a:t>Ongoing</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lang="en-GB" altLang="en-US" sz="1400" b="0" dirty="0">
                          <a:solidFill>
                            <a:schemeClr val="bg1"/>
                          </a:solidFill>
                          <a:latin typeface="+mn-lt"/>
                        </a:rPr>
                        <a:t>Died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GB" sz="1400" b="0" i="0" u="none" strike="noStrike" cap="none" normalizeH="0" baseline="0" dirty="0">
                          <a:ln>
                            <a:noFill/>
                          </a:ln>
                          <a:solidFill>
                            <a:schemeClr val="bg1"/>
                          </a:solidFill>
                          <a:effectLst/>
                          <a:latin typeface="+mn-lt"/>
                        </a:rPr>
                        <a:t>Other</a:t>
                      </a:r>
                      <a:r>
                        <a:rPr lang="en-US" sz="1400" kern="1200" baseline="30000" dirty="0">
                          <a:solidFill>
                            <a:schemeClr val="bg1"/>
                          </a:solidFill>
                          <a:effectLst/>
                          <a:latin typeface="+mn-lt"/>
                          <a:ea typeface="+mn-ea"/>
                          <a:cs typeface="+mn-cs"/>
                        </a:rPr>
                        <a:t>‡</a:t>
                      </a:r>
                      <a:r>
                        <a:rPr lang="en-US" sz="1400" dirty="0">
                          <a:solidFill>
                            <a:schemeClr val="bg1"/>
                          </a:solidFill>
                          <a:effectLst/>
                          <a:latin typeface="+mn-lt"/>
                        </a:rPr>
                        <a:t> </a:t>
                      </a:r>
                      <a:endParaRPr kumimoji="0" lang="en-US" sz="1400" b="0" i="0" u="none" strike="noStrike" cap="none" normalizeH="0" baseline="0" dirty="0">
                        <a:ln>
                          <a:noFill/>
                        </a:ln>
                        <a:solidFill>
                          <a:schemeClr val="bg2">
                            <a:lumMod val="10000"/>
                          </a:schemeClr>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7 (19.4)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11 (30.6)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18 (50.0)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 (33.3)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4 (66.7)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14 (25.0)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15 (26.8)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27 (48.2)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5 (38.5)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8 (61.5)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15 (18.3)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26 (31.7)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41 (50.0)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8 (38.1)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13 (61.9)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978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Patients with ≥1 subsequent anticancer therapy,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n (%)</a:t>
                      </a:r>
                      <a:endParaRPr kumimoji="0" lang="en-US" sz="1400" b="0" i="0" u="none" strike="noStrike" cap="none" normalizeH="0" baseline="0" dirty="0">
                        <a:ln>
                          <a:noFill/>
                        </a:ln>
                        <a:solidFill>
                          <a:schemeClr val="bg2">
                            <a:lumMod val="10000"/>
                          </a:schemeClr>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94 (72.3)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60 (90.9)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180 (76.3)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105 (89.0)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293 (78.1)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168 (88.9)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17343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No. subsequent regimens,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n (%)</a:t>
                      </a:r>
                      <a:r>
                        <a:rPr lang="en-US" sz="1400" kern="1200" baseline="30000" dirty="0">
                          <a:solidFill>
                            <a:schemeClr val="bg1"/>
                          </a:solidFill>
                          <a:effectLst/>
                          <a:latin typeface="+mn-lt"/>
                          <a:ea typeface="+mn-ea"/>
                          <a:cs typeface="+mn-cs"/>
                        </a:rPr>
                        <a:t>§</a:t>
                      </a:r>
                      <a:r>
                        <a:rPr lang="en-US" sz="1400" baseline="30000" dirty="0">
                          <a:solidFill>
                            <a:schemeClr val="bg1"/>
                          </a:solidFill>
                          <a:effectLst/>
                          <a:latin typeface="+mn-lt"/>
                        </a:rPr>
                        <a:t>  </a:t>
                      </a:r>
                      <a:endParaRPr kumimoji="0" lang="en-US" sz="1400" b="0" i="0" u="none" strike="noStrike" cap="none" normalizeH="0" baseline="0" dirty="0">
                        <a:ln>
                          <a:noFill/>
                        </a:ln>
                        <a:solidFill>
                          <a:schemeClr val="bg2">
                            <a:lumMod val="10000"/>
                          </a:schemeClr>
                        </a:solidFill>
                        <a:effectLst/>
                        <a:latin typeface="+mn-lt"/>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mn-lt"/>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mn-lt"/>
                        </a:rPr>
                        <a:t>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mn-lt"/>
                        </a:rPr>
                        <a:t>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mn-lt"/>
                        </a:rPr>
                        <a:t>≥4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21 (22.3)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29 (30.9)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17 (18.1)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27 (28.7)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14 (23.3)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10 (16.7)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8 (13.3)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28 (46.7)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36 (20.0)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47 (26.1)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34 (18.9)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63 (35.0)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20 (19.0)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20 (19.0)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18 (17.1)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47 (44.8)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56 (19.1)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76 (25.9)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60 (20.5)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101 (34.5)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34 (20.2)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37 (22.0)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29 (17.3)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68 (40.5)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38730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Median No of subsequent therapies, n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mn-lt"/>
                        </a:rPr>
                        <a:t>3 (1-10)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r h="52496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Patients with subsequent PARP inhibitor containing regimen,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n (%)</a:t>
                      </a:r>
                      <a:r>
                        <a:rPr lang="en-US" sz="1400" kern="1200" baseline="30000" dirty="0">
                          <a:solidFill>
                            <a:schemeClr val="bg1"/>
                          </a:solidFill>
                          <a:effectLst/>
                          <a:latin typeface="+mn-lt"/>
                          <a:ea typeface="+mn-ea"/>
                          <a:cs typeface="+mn-cs"/>
                        </a:rPr>
                        <a:t>§</a:t>
                      </a:r>
                      <a:r>
                        <a:rPr lang="en-US" sz="1400" baseline="30000" dirty="0">
                          <a:solidFill>
                            <a:schemeClr val="bg1"/>
                          </a:solidFill>
                          <a:effectLst/>
                          <a:latin typeface="+mn-lt"/>
                        </a:rPr>
                        <a:t> </a:t>
                      </a:r>
                      <a:endParaRPr kumimoji="0" lang="en-US" sz="1400" b="0" i="0" u="none" strike="noStrike" cap="none" normalizeH="0" baseline="0" dirty="0">
                        <a:ln>
                          <a:noFill/>
                        </a:ln>
                        <a:solidFill>
                          <a:schemeClr val="bg2">
                            <a:lumMod val="10000"/>
                          </a:schemeClr>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32 (34.0)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43 (71.7)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49 (27.2)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62 (59.0)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61 (20.8)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77 (45.8)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51289499"/>
                  </a:ext>
                </a:extLst>
              </a:tr>
            </a:tbl>
          </a:graphicData>
        </a:graphic>
      </p:graphicFrame>
      <p:sp>
        <p:nvSpPr>
          <p:cNvPr id="7" name="Text Box 15">
            <a:extLst>
              <a:ext uri="{FF2B5EF4-FFF2-40B4-BE49-F238E27FC236}">
                <a16:creationId xmlns:a16="http://schemas.microsoft.com/office/drawing/2014/main" id="{881058C8-8F39-5136-144D-F4BF86AF460B}"/>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lang="pt-BR" altLang="en-US" sz="1200" b="0" dirty="0">
                <a:solidFill>
                  <a:schemeClr val="bg2"/>
                </a:solidFill>
                <a:latin typeface="+mn-lt"/>
                <a:ea typeface="MS PGothic" pitchFamily="34" charset="-128"/>
              </a:rPr>
              <a:t>Coleman. ESGO 2022. Abstr RA-</a:t>
            </a:r>
            <a:r>
              <a:rPr lang="en-US" sz="1200" b="0" i="0" dirty="0">
                <a:solidFill>
                  <a:schemeClr val="bg2"/>
                </a:solidFill>
                <a:effectLst/>
                <a:latin typeface="+mn-lt"/>
              </a:rPr>
              <a:t>249</a:t>
            </a:r>
            <a:r>
              <a:rPr lang="pt-BR" altLang="en-US" sz="1200" b="0" dirty="0">
                <a:solidFill>
                  <a:schemeClr val="bg2"/>
                </a:solidFill>
                <a:latin typeface="+mn-lt"/>
                <a:ea typeface="MS PGothic" pitchFamily="34" charset="-128"/>
              </a:rPr>
              <a:t>.</a:t>
            </a:r>
            <a:endParaRPr kumimoji="0" lang="en-US" altLang="en-US" sz="1200" b="0" i="0" u="none" strike="noStrike" kern="1200" cap="none" spc="0" normalizeH="0" baseline="0" noProof="0" dirty="0">
              <a:ln>
                <a:noFill/>
              </a:ln>
              <a:solidFill>
                <a:schemeClr val="bg2"/>
              </a:solidFill>
              <a:effectLst/>
              <a:uLnTx/>
              <a:uFillTx/>
              <a:latin typeface="+mn-lt"/>
              <a:ea typeface="+mn-ea"/>
              <a:cs typeface="Arial" panose="020B0604020202020204" pitchFamily="34" charset="0"/>
            </a:endParaRPr>
          </a:p>
        </p:txBody>
      </p:sp>
      <p:sp>
        <p:nvSpPr>
          <p:cNvPr id="8" name="TextBox 7">
            <a:extLst>
              <a:ext uri="{FF2B5EF4-FFF2-40B4-BE49-F238E27FC236}">
                <a16:creationId xmlns:a16="http://schemas.microsoft.com/office/drawing/2014/main" id="{07558DA5-425D-DE39-0893-68ED00020429}"/>
              </a:ext>
            </a:extLst>
          </p:cNvPr>
          <p:cNvSpPr txBox="1"/>
          <p:nvPr/>
        </p:nvSpPr>
        <p:spPr bwMode="auto">
          <a:xfrm>
            <a:off x="609759" y="5775190"/>
            <a:ext cx="1053835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30000" noProof="0" dirty="0">
                <a:ln>
                  <a:noFill/>
                </a:ln>
                <a:solidFill>
                  <a:srgbClr val="000000"/>
                </a:solidFill>
                <a:effectLst/>
                <a:uLnTx/>
                <a:uFillTx/>
                <a:latin typeface="+mn-lt"/>
                <a:ea typeface="+mn-ea"/>
                <a:cs typeface="Arial" panose="020B0604020202020204" pitchFamily="34" charset="0"/>
              </a:rPr>
              <a:t>*</a:t>
            </a:r>
            <a:r>
              <a:rPr kumimoji="0" 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Includes </a:t>
            </a:r>
            <a:r>
              <a:rPr kumimoji="0" lang="en-US" sz="1200" b="0" i="1" u="none" strike="noStrike" kern="1200" cap="none" spc="0" normalizeH="0" baseline="0" noProof="0" dirty="0">
                <a:ln>
                  <a:noFill/>
                </a:ln>
                <a:solidFill>
                  <a:srgbClr val="000000"/>
                </a:solidFill>
                <a:effectLst/>
                <a:uLnTx/>
                <a:uFillTx/>
                <a:latin typeface="+mn-lt"/>
                <a:ea typeface="+mn-ea"/>
                <a:cs typeface="Arial" panose="020B0604020202020204" pitchFamily="34" charset="0"/>
              </a:rPr>
              <a:t>BRCA</a:t>
            </a:r>
            <a:r>
              <a:rPr kumimoji="0" 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-mutant and wild-type/LOH-high groups. </a:t>
            </a:r>
            <a:r>
              <a:rPr kumimoji="0" lang="en-US" sz="1200" b="1" i="0" u="none" strike="noStrike" kern="1200" cap="none" spc="0" normalizeH="0" baseline="30000" noProof="0" dirty="0">
                <a:ln>
                  <a:noFill/>
                </a:ln>
                <a:solidFill>
                  <a:srgbClr val="000000"/>
                </a:solidFill>
                <a:effectLst/>
                <a:uLnTx/>
                <a:uFillTx/>
                <a:latin typeface="+mn-lt"/>
                <a:ea typeface="+mn-ea"/>
                <a:cs typeface="Arial" panose="020B0604020202020204" pitchFamily="34" charset="0"/>
              </a:rPr>
              <a:t>†</a:t>
            </a:r>
            <a:r>
              <a:rPr lang="en-US" sz="1200" b="0" dirty="0">
                <a:solidFill>
                  <a:srgbClr val="000000"/>
                </a:solidFill>
                <a:latin typeface="+mn-lt"/>
              </a:rPr>
              <a:t>Percentage</a:t>
            </a:r>
            <a:r>
              <a:rPr kumimoji="0" 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 based on number of patients without subsequent treatment reported. </a:t>
            </a:r>
            <a:r>
              <a:rPr kumimoji="0" lang="en-US" sz="1200" b="1" i="0" u="none" strike="noStrike" kern="1200" cap="none" spc="0" normalizeH="0" baseline="30000" noProof="0" dirty="0">
                <a:ln>
                  <a:noFill/>
                </a:ln>
                <a:solidFill>
                  <a:srgbClr val="000000"/>
                </a:solidFill>
                <a:effectLst/>
                <a:uLnTx/>
                <a:uFillTx/>
                <a:latin typeface="+mn-lt"/>
                <a:ea typeface="+mn-ea"/>
                <a:cs typeface="Arial" panose="020B0604020202020204" pitchFamily="34" charset="0"/>
              </a:rPr>
              <a:t>‡</a:t>
            </a:r>
            <a:r>
              <a:rPr kumimoji="0" 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Includes withdrew consent, missing subsequent treatment data, discontinued on study but rolled over to receive treatment through rucaparib access programs or others. </a:t>
            </a:r>
            <a:r>
              <a:rPr kumimoji="0" lang="en-US" sz="1200" b="1" i="0" u="none" strike="noStrike" kern="1200" cap="none" spc="0" normalizeH="0" baseline="30000" noProof="0" dirty="0">
                <a:ln>
                  <a:noFill/>
                </a:ln>
                <a:solidFill>
                  <a:srgbClr val="000000"/>
                </a:solidFill>
                <a:effectLst/>
                <a:uLnTx/>
                <a:uFillTx/>
                <a:latin typeface="+mn-lt"/>
                <a:ea typeface="+mn-ea"/>
                <a:cs typeface="Arial" panose="020B0604020202020204" pitchFamily="34" charset="0"/>
              </a:rPr>
              <a:t>§</a:t>
            </a:r>
            <a:r>
              <a:rPr lang="en-US" sz="1200" b="0" dirty="0">
                <a:solidFill>
                  <a:srgbClr val="000000"/>
                </a:solidFill>
                <a:latin typeface="+mn-lt"/>
              </a:rPr>
              <a:t>Percentage</a:t>
            </a:r>
            <a:r>
              <a:rPr kumimoji="0" 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 based on number of patients with subsequent treatment reported.</a:t>
            </a:r>
            <a:r>
              <a:rPr kumimoji="0" lang="en-US" sz="1200" b="1" i="0" u="none" strike="noStrike" kern="1200" cap="none" spc="0" normalizeH="0" baseline="30000" noProof="0" dirty="0">
                <a:ln>
                  <a:noFill/>
                </a:ln>
                <a:solidFill>
                  <a:srgbClr val="000000"/>
                </a:solidFill>
                <a:effectLst/>
                <a:uLnTx/>
                <a:uFillTx/>
                <a:latin typeface="+mn-lt"/>
                <a:ea typeface="+mn-ea"/>
                <a:cs typeface="Arial" panose="020B0604020202020204" pitchFamily="34" charset="0"/>
              </a:rPr>
              <a:t> </a:t>
            </a:r>
          </a:p>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                                                                                                                            Data cutoff: April 4, 2022.</a:t>
            </a:r>
          </a:p>
        </p:txBody>
      </p:sp>
    </p:spTree>
    <p:extLst>
      <p:ext uri="{BB962C8B-B14F-4D97-AF65-F5344CB8AC3E}">
        <p14:creationId xmlns:p14="http://schemas.microsoft.com/office/powerpoint/2010/main" val="22846716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ARIEL3: </a:t>
            </a:r>
            <a:r>
              <a:rPr lang="en-US" dirty="0"/>
              <a:t>Subsequent PARP Inhibitors in Patients Treated With Placebo</a:t>
            </a:r>
            <a:endParaRPr lang="en-US" altLang="en-US" dirty="0"/>
          </a:p>
        </p:txBody>
      </p:sp>
      <p:graphicFrame>
        <p:nvGraphicFramePr>
          <p:cNvPr id="5" name="Group 3">
            <a:extLst>
              <a:ext uri="{FF2B5EF4-FFF2-40B4-BE49-F238E27FC236}">
                <a16:creationId xmlns:a16="http://schemas.microsoft.com/office/drawing/2014/main" id="{E154FAEC-1791-C911-7574-6B56A6C9BD30}"/>
              </a:ext>
            </a:extLst>
          </p:cNvPr>
          <p:cNvGraphicFramePr>
            <a:graphicFrameLocks/>
          </p:cNvGraphicFramePr>
          <p:nvPr>
            <p:extLst>
              <p:ext uri="{D42A27DB-BD31-4B8C-83A1-F6EECF244321}">
                <p14:modId xmlns:p14="http://schemas.microsoft.com/office/powerpoint/2010/main" val="1625947300"/>
              </p:ext>
            </p:extLst>
          </p:nvPr>
        </p:nvGraphicFramePr>
        <p:xfrm>
          <a:off x="495300" y="1600200"/>
          <a:ext cx="11277601" cy="2987136"/>
        </p:xfrm>
        <a:graphic>
          <a:graphicData uri="http://schemas.openxmlformats.org/drawingml/2006/table">
            <a:tbl>
              <a:tblPr/>
              <a:tblGrid>
                <a:gridCol w="5438620">
                  <a:extLst>
                    <a:ext uri="{9D8B030D-6E8A-4147-A177-3AD203B41FA5}">
                      <a16:colId xmlns:a16="http://schemas.microsoft.com/office/drawing/2014/main" val="20000"/>
                    </a:ext>
                  </a:extLst>
                </a:gridCol>
                <a:gridCol w="1946327">
                  <a:extLst>
                    <a:ext uri="{9D8B030D-6E8A-4147-A177-3AD203B41FA5}">
                      <a16:colId xmlns:a16="http://schemas.microsoft.com/office/drawing/2014/main" val="20001"/>
                    </a:ext>
                  </a:extLst>
                </a:gridCol>
                <a:gridCol w="1946327">
                  <a:extLst>
                    <a:ext uri="{9D8B030D-6E8A-4147-A177-3AD203B41FA5}">
                      <a16:colId xmlns:a16="http://schemas.microsoft.com/office/drawing/2014/main" val="1642263984"/>
                    </a:ext>
                  </a:extLst>
                </a:gridCol>
                <a:gridCol w="1946327">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BRCA </a:t>
                      </a:r>
                      <a:r>
                        <a:rPr kumimoji="0" lang="en-US" sz="1600" b="1" i="0" u="none" strike="noStrike" cap="none" normalizeH="0" baseline="0" dirty="0">
                          <a:ln>
                            <a:noFill/>
                          </a:ln>
                          <a:solidFill>
                            <a:schemeClr val="tx1"/>
                          </a:solidFill>
                          <a:effectLst/>
                          <a:latin typeface="Calibri" panose="020F0502020204030204" pitchFamily="34" charset="0"/>
                        </a:rPr>
                        <a:t>Mutant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 (n = 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Non-Nested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BRCA</a:t>
                      </a:r>
                      <a:r>
                        <a:rPr kumimoji="0" lang="en-US" sz="1600" b="1" i="0" u="none" strike="noStrike" cap="none" normalizeH="0" baseline="0" dirty="0">
                          <a:ln>
                            <a:noFill/>
                          </a:ln>
                          <a:solidFill>
                            <a:schemeClr val="tx1"/>
                          </a:solidFill>
                          <a:effectLst/>
                          <a:latin typeface="Calibri" panose="020F0502020204030204" pitchFamily="34" charset="0"/>
                        </a:rPr>
                        <a:t> Wild-Type/LOH high</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 (n = 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Non-Nested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BRCA</a:t>
                      </a:r>
                      <a:r>
                        <a:rPr kumimoji="0" lang="en-US" sz="1600" b="1" i="0" u="none" strike="noStrike" cap="none" normalizeH="0" baseline="0" dirty="0">
                          <a:ln>
                            <a:noFill/>
                          </a:ln>
                          <a:solidFill>
                            <a:schemeClr val="tx1"/>
                          </a:solidFill>
                          <a:effectLst/>
                          <a:latin typeface="Calibri" panose="020F0502020204030204" pitchFamily="34" charset="0"/>
                        </a:rPr>
                        <a:t> Wild-Type/LOH low</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 (n =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least 1 subsequent treatment for ovarian cancer,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60 (90.9)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 (86.5)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 (90.7)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subsequent PARP inhibitor containing regimen,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 (71.7)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(42.2)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(20.4)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time to start of first PARP inhibitor,*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14.1 (11.6-16.7)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21.0 (15.8-28.1)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22.8 (8.8-31.8)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first subsequent PARP inhibitor duration,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13.8 (8.6-17.0)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9.2 (4.0-42.9)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 (1.5-20.5)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total subsequent PARP inhibitor duration,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16.5 (11.0-19.7)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9.2 (4.0-45.1)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 (1.5-20.5)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bl>
          </a:graphicData>
        </a:graphic>
      </p:graphicFrame>
      <p:sp>
        <p:nvSpPr>
          <p:cNvPr id="7" name="Text Box 15">
            <a:extLst>
              <a:ext uri="{FF2B5EF4-FFF2-40B4-BE49-F238E27FC236}">
                <a16:creationId xmlns:a16="http://schemas.microsoft.com/office/drawing/2014/main" id="{881058C8-8F39-5136-144D-F4BF86AF460B}"/>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lang="pt-BR" altLang="en-US" sz="1200" b="0" dirty="0">
                <a:solidFill>
                  <a:schemeClr val="bg2"/>
                </a:solidFill>
                <a:latin typeface="+mn-lt"/>
                <a:ea typeface="MS PGothic" pitchFamily="34" charset="-128"/>
              </a:rPr>
              <a:t>Coleman. ESGO 2022. Abstr RA-</a:t>
            </a:r>
            <a:r>
              <a:rPr lang="en-US" sz="1200" b="0" i="0" dirty="0">
                <a:solidFill>
                  <a:schemeClr val="bg2"/>
                </a:solidFill>
                <a:effectLst/>
                <a:latin typeface="+mn-lt"/>
              </a:rPr>
              <a:t>249</a:t>
            </a:r>
            <a:r>
              <a:rPr lang="pt-BR" altLang="en-US" sz="1200" b="0" dirty="0">
                <a:solidFill>
                  <a:schemeClr val="bg2"/>
                </a:solidFill>
                <a:latin typeface="+mn-lt"/>
                <a:ea typeface="MS PGothic" pitchFamily="34" charset="-128"/>
              </a:rPr>
              <a:t>.</a:t>
            </a:r>
            <a:endParaRPr kumimoji="0" lang="en-US" altLang="en-US" sz="1200" b="0" i="0" u="none" strike="noStrike" kern="1200" cap="none" spc="0" normalizeH="0" baseline="0" noProof="0" dirty="0">
              <a:ln>
                <a:noFill/>
              </a:ln>
              <a:solidFill>
                <a:schemeClr val="bg2"/>
              </a:solidFill>
              <a:effectLst/>
              <a:uLnTx/>
              <a:uFillTx/>
              <a:latin typeface="+mn-lt"/>
              <a:ea typeface="+mn-ea"/>
              <a:cs typeface="Arial" panose="020B0604020202020204" pitchFamily="34" charset="0"/>
            </a:endParaRPr>
          </a:p>
        </p:txBody>
      </p:sp>
      <p:sp>
        <p:nvSpPr>
          <p:cNvPr id="8" name="TextBox 7">
            <a:extLst>
              <a:ext uri="{FF2B5EF4-FFF2-40B4-BE49-F238E27FC236}">
                <a16:creationId xmlns:a16="http://schemas.microsoft.com/office/drawing/2014/main" id="{07558DA5-425D-DE39-0893-68ED00020429}"/>
              </a:ext>
            </a:extLst>
          </p:cNvPr>
          <p:cNvSpPr txBox="1"/>
          <p:nvPr/>
        </p:nvSpPr>
        <p:spPr bwMode="auto">
          <a:xfrm>
            <a:off x="495300" y="4692207"/>
            <a:ext cx="1134060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From date of randomization.</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p>
        </p:txBody>
      </p:sp>
    </p:spTree>
    <p:extLst>
      <p:ext uri="{BB962C8B-B14F-4D97-AF65-F5344CB8AC3E}">
        <p14:creationId xmlns:p14="http://schemas.microsoft.com/office/powerpoint/2010/main" val="3725777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71" name="Freeform 367">
            <a:extLst>
              <a:ext uri="{FF2B5EF4-FFF2-40B4-BE49-F238E27FC236}">
                <a16:creationId xmlns:a16="http://schemas.microsoft.com/office/drawing/2014/main" id="{300F5442-F857-DAA7-4ED5-C822E9E42674}"/>
              </a:ext>
            </a:extLst>
          </p:cNvPr>
          <p:cNvSpPr>
            <a:spLocks/>
          </p:cNvSpPr>
          <p:nvPr/>
        </p:nvSpPr>
        <p:spPr bwMode="auto">
          <a:xfrm>
            <a:off x="8439078" y="1957786"/>
            <a:ext cx="2451100" cy="2456380"/>
          </a:xfrm>
          <a:custGeom>
            <a:avLst/>
            <a:gdLst>
              <a:gd name="T0" fmla="*/ 87 w 1544"/>
              <a:gd name="T1" fmla="*/ 0 h 1542"/>
              <a:gd name="T2" fmla="*/ 150 w 1544"/>
              <a:gd name="T3" fmla="*/ 18 h 1542"/>
              <a:gd name="T4" fmla="*/ 189 w 1544"/>
              <a:gd name="T5" fmla="*/ 61 h 1542"/>
              <a:gd name="T6" fmla="*/ 231 w 1544"/>
              <a:gd name="T7" fmla="*/ 73 h 1542"/>
              <a:gd name="T8" fmla="*/ 254 w 1544"/>
              <a:gd name="T9" fmla="*/ 118 h 1542"/>
              <a:gd name="T10" fmla="*/ 284 w 1544"/>
              <a:gd name="T11" fmla="*/ 148 h 1542"/>
              <a:gd name="T12" fmla="*/ 298 w 1544"/>
              <a:gd name="T13" fmla="*/ 183 h 1542"/>
              <a:gd name="T14" fmla="*/ 329 w 1544"/>
              <a:gd name="T15" fmla="*/ 197 h 1542"/>
              <a:gd name="T16" fmla="*/ 353 w 1544"/>
              <a:gd name="T17" fmla="*/ 254 h 1542"/>
              <a:gd name="T18" fmla="*/ 383 w 1544"/>
              <a:gd name="T19" fmla="*/ 268 h 1542"/>
              <a:gd name="T20" fmla="*/ 402 w 1544"/>
              <a:gd name="T21" fmla="*/ 321 h 1542"/>
              <a:gd name="T22" fmla="*/ 428 w 1544"/>
              <a:gd name="T23" fmla="*/ 345 h 1542"/>
              <a:gd name="T24" fmla="*/ 442 w 1544"/>
              <a:gd name="T25" fmla="*/ 373 h 1542"/>
              <a:gd name="T26" fmla="*/ 477 w 1544"/>
              <a:gd name="T27" fmla="*/ 396 h 1542"/>
              <a:gd name="T28" fmla="*/ 503 w 1544"/>
              <a:gd name="T29" fmla="*/ 430 h 1542"/>
              <a:gd name="T30" fmla="*/ 590 w 1544"/>
              <a:gd name="T31" fmla="*/ 442 h 1542"/>
              <a:gd name="T32" fmla="*/ 611 w 1544"/>
              <a:gd name="T33" fmla="*/ 505 h 1542"/>
              <a:gd name="T34" fmla="*/ 672 w 1544"/>
              <a:gd name="T35" fmla="*/ 519 h 1542"/>
              <a:gd name="T36" fmla="*/ 692 w 1544"/>
              <a:gd name="T37" fmla="*/ 568 h 1542"/>
              <a:gd name="T38" fmla="*/ 726 w 1544"/>
              <a:gd name="T39" fmla="*/ 584 h 1542"/>
              <a:gd name="T40" fmla="*/ 743 w 1544"/>
              <a:gd name="T41" fmla="*/ 637 h 1542"/>
              <a:gd name="T42" fmla="*/ 781 w 1544"/>
              <a:gd name="T43" fmla="*/ 651 h 1542"/>
              <a:gd name="T44" fmla="*/ 822 w 1544"/>
              <a:gd name="T45" fmla="*/ 686 h 1542"/>
              <a:gd name="T46" fmla="*/ 832 w 1544"/>
              <a:gd name="T47" fmla="*/ 773 h 1542"/>
              <a:gd name="T48" fmla="*/ 891 w 1544"/>
              <a:gd name="T49" fmla="*/ 791 h 1542"/>
              <a:gd name="T50" fmla="*/ 913 w 1544"/>
              <a:gd name="T51" fmla="*/ 826 h 1542"/>
              <a:gd name="T52" fmla="*/ 941 w 1544"/>
              <a:gd name="T53" fmla="*/ 844 h 1542"/>
              <a:gd name="T54" fmla="*/ 956 w 1544"/>
              <a:gd name="T55" fmla="*/ 889 h 1542"/>
              <a:gd name="T56" fmla="*/ 1000 w 1544"/>
              <a:gd name="T57" fmla="*/ 917 h 1542"/>
              <a:gd name="T58" fmla="*/ 1039 w 1544"/>
              <a:gd name="T59" fmla="*/ 962 h 1542"/>
              <a:gd name="T60" fmla="*/ 1116 w 1544"/>
              <a:gd name="T61" fmla="*/ 982 h 1542"/>
              <a:gd name="T62" fmla="*/ 1159 w 1544"/>
              <a:gd name="T63" fmla="*/ 1029 h 1542"/>
              <a:gd name="T64" fmla="*/ 1288 w 1544"/>
              <a:gd name="T65" fmla="*/ 1043 h 1542"/>
              <a:gd name="T66" fmla="*/ 1339 w 1544"/>
              <a:gd name="T67" fmla="*/ 1110 h 1542"/>
              <a:gd name="T68" fmla="*/ 1544 w 1544"/>
              <a:gd name="T69" fmla="*/ 1122 h 1542"/>
              <a:gd name="T70" fmla="*/ 1520 w 1544"/>
              <a:gd name="T71" fmla="*/ 1493 h 1542"/>
              <a:gd name="T72" fmla="*/ 1372 w 1544"/>
              <a:gd name="T73" fmla="*/ 1471 h 1542"/>
              <a:gd name="T74" fmla="*/ 1345 w 1544"/>
              <a:gd name="T75" fmla="*/ 1388 h 1542"/>
              <a:gd name="T76" fmla="*/ 1266 w 1544"/>
              <a:gd name="T77" fmla="*/ 1369 h 1542"/>
              <a:gd name="T78" fmla="*/ 1205 w 1544"/>
              <a:gd name="T79" fmla="*/ 1355 h 1542"/>
              <a:gd name="T80" fmla="*/ 1104 w 1544"/>
              <a:gd name="T81" fmla="*/ 1305 h 1542"/>
              <a:gd name="T82" fmla="*/ 1002 w 1544"/>
              <a:gd name="T83" fmla="*/ 1262 h 1542"/>
              <a:gd name="T84" fmla="*/ 974 w 1544"/>
              <a:gd name="T85" fmla="*/ 1203 h 1542"/>
              <a:gd name="T86" fmla="*/ 925 w 1544"/>
              <a:gd name="T87" fmla="*/ 1173 h 1542"/>
              <a:gd name="T88" fmla="*/ 875 w 1544"/>
              <a:gd name="T89" fmla="*/ 1087 h 1542"/>
              <a:gd name="T90" fmla="*/ 828 w 1544"/>
              <a:gd name="T91" fmla="*/ 1016 h 1542"/>
              <a:gd name="T92" fmla="*/ 771 w 1544"/>
              <a:gd name="T93" fmla="*/ 943 h 1542"/>
              <a:gd name="T94" fmla="*/ 698 w 1544"/>
              <a:gd name="T95" fmla="*/ 874 h 1542"/>
              <a:gd name="T96" fmla="*/ 586 w 1544"/>
              <a:gd name="T97" fmla="*/ 785 h 1542"/>
              <a:gd name="T98" fmla="*/ 501 w 1544"/>
              <a:gd name="T99" fmla="*/ 741 h 1542"/>
              <a:gd name="T100" fmla="*/ 452 w 1544"/>
              <a:gd name="T101" fmla="*/ 661 h 1542"/>
              <a:gd name="T102" fmla="*/ 377 w 1544"/>
              <a:gd name="T103" fmla="*/ 619 h 1542"/>
              <a:gd name="T104" fmla="*/ 345 w 1544"/>
              <a:gd name="T105" fmla="*/ 513 h 1542"/>
              <a:gd name="T106" fmla="*/ 282 w 1544"/>
              <a:gd name="T107" fmla="*/ 485 h 1542"/>
              <a:gd name="T108" fmla="*/ 250 w 1544"/>
              <a:gd name="T109" fmla="*/ 430 h 1542"/>
              <a:gd name="T110" fmla="*/ 0 w 1544"/>
              <a:gd name="T111" fmla="*/ 414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4" h="1542">
                <a:moveTo>
                  <a:pt x="0" y="414"/>
                </a:moveTo>
                <a:lnTo>
                  <a:pt x="0" y="0"/>
                </a:lnTo>
                <a:lnTo>
                  <a:pt x="87" y="0"/>
                </a:lnTo>
                <a:lnTo>
                  <a:pt x="87" y="18"/>
                </a:lnTo>
                <a:lnTo>
                  <a:pt x="122" y="18"/>
                </a:lnTo>
                <a:lnTo>
                  <a:pt x="150" y="18"/>
                </a:lnTo>
                <a:lnTo>
                  <a:pt x="150" y="49"/>
                </a:lnTo>
                <a:lnTo>
                  <a:pt x="189" y="49"/>
                </a:lnTo>
                <a:lnTo>
                  <a:pt x="189" y="61"/>
                </a:lnTo>
                <a:lnTo>
                  <a:pt x="207" y="61"/>
                </a:lnTo>
                <a:lnTo>
                  <a:pt x="207" y="73"/>
                </a:lnTo>
                <a:lnTo>
                  <a:pt x="231" y="73"/>
                </a:lnTo>
                <a:lnTo>
                  <a:pt x="231" y="91"/>
                </a:lnTo>
                <a:lnTo>
                  <a:pt x="254" y="91"/>
                </a:lnTo>
                <a:lnTo>
                  <a:pt x="254" y="118"/>
                </a:lnTo>
                <a:lnTo>
                  <a:pt x="270" y="118"/>
                </a:lnTo>
                <a:lnTo>
                  <a:pt x="270" y="148"/>
                </a:lnTo>
                <a:lnTo>
                  <a:pt x="284" y="148"/>
                </a:lnTo>
                <a:lnTo>
                  <a:pt x="284" y="168"/>
                </a:lnTo>
                <a:lnTo>
                  <a:pt x="298" y="168"/>
                </a:lnTo>
                <a:lnTo>
                  <a:pt x="298" y="183"/>
                </a:lnTo>
                <a:lnTo>
                  <a:pt x="317" y="183"/>
                </a:lnTo>
                <a:lnTo>
                  <a:pt x="317" y="197"/>
                </a:lnTo>
                <a:lnTo>
                  <a:pt x="329" y="197"/>
                </a:lnTo>
                <a:lnTo>
                  <a:pt x="329" y="229"/>
                </a:lnTo>
                <a:lnTo>
                  <a:pt x="353" y="229"/>
                </a:lnTo>
                <a:lnTo>
                  <a:pt x="353" y="254"/>
                </a:lnTo>
                <a:lnTo>
                  <a:pt x="365" y="254"/>
                </a:lnTo>
                <a:lnTo>
                  <a:pt x="365" y="268"/>
                </a:lnTo>
                <a:lnTo>
                  <a:pt x="383" y="268"/>
                </a:lnTo>
                <a:lnTo>
                  <a:pt x="383" y="300"/>
                </a:lnTo>
                <a:lnTo>
                  <a:pt x="402" y="300"/>
                </a:lnTo>
                <a:lnTo>
                  <a:pt x="402" y="321"/>
                </a:lnTo>
                <a:lnTo>
                  <a:pt x="416" y="321"/>
                </a:lnTo>
                <a:lnTo>
                  <a:pt x="416" y="345"/>
                </a:lnTo>
                <a:lnTo>
                  <a:pt x="428" y="345"/>
                </a:lnTo>
                <a:lnTo>
                  <a:pt x="428" y="361"/>
                </a:lnTo>
                <a:lnTo>
                  <a:pt x="442" y="361"/>
                </a:lnTo>
                <a:lnTo>
                  <a:pt x="442" y="373"/>
                </a:lnTo>
                <a:lnTo>
                  <a:pt x="463" y="373"/>
                </a:lnTo>
                <a:lnTo>
                  <a:pt x="463" y="396"/>
                </a:lnTo>
                <a:lnTo>
                  <a:pt x="477" y="396"/>
                </a:lnTo>
                <a:lnTo>
                  <a:pt x="477" y="414"/>
                </a:lnTo>
                <a:lnTo>
                  <a:pt x="503" y="414"/>
                </a:lnTo>
                <a:lnTo>
                  <a:pt x="503" y="430"/>
                </a:lnTo>
                <a:lnTo>
                  <a:pt x="521" y="430"/>
                </a:lnTo>
                <a:lnTo>
                  <a:pt x="521" y="442"/>
                </a:lnTo>
                <a:lnTo>
                  <a:pt x="590" y="442"/>
                </a:lnTo>
                <a:lnTo>
                  <a:pt x="590" y="473"/>
                </a:lnTo>
                <a:lnTo>
                  <a:pt x="611" y="473"/>
                </a:lnTo>
                <a:lnTo>
                  <a:pt x="611" y="505"/>
                </a:lnTo>
                <a:lnTo>
                  <a:pt x="639" y="505"/>
                </a:lnTo>
                <a:lnTo>
                  <a:pt x="639" y="519"/>
                </a:lnTo>
                <a:lnTo>
                  <a:pt x="672" y="519"/>
                </a:lnTo>
                <a:lnTo>
                  <a:pt x="672" y="538"/>
                </a:lnTo>
                <a:lnTo>
                  <a:pt x="692" y="538"/>
                </a:lnTo>
                <a:lnTo>
                  <a:pt x="692" y="568"/>
                </a:lnTo>
                <a:lnTo>
                  <a:pt x="714" y="568"/>
                </a:lnTo>
                <a:lnTo>
                  <a:pt x="714" y="584"/>
                </a:lnTo>
                <a:lnTo>
                  <a:pt x="726" y="584"/>
                </a:lnTo>
                <a:lnTo>
                  <a:pt x="726" y="609"/>
                </a:lnTo>
                <a:lnTo>
                  <a:pt x="743" y="625"/>
                </a:lnTo>
                <a:lnTo>
                  <a:pt x="743" y="637"/>
                </a:lnTo>
                <a:lnTo>
                  <a:pt x="761" y="637"/>
                </a:lnTo>
                <a:lnTo>
                  <a:pt x="761" y="651"/>
                </a:lnTo>
                <a:lnTo>
                  <a:pt x="781" y="651"/>
                </a:lnTo>
                <a:lnTo>
                  <a:pt x="781" y="672"/>
                </a:lnTo>
                <a:lnTo>
                  <a:pt x="797" y="686"/>
                </a:lnTo>
                <a:lnTo>
                  <a:pt x="822" y="686"/>
                </a:lnTo>
                <a:lnTo>
                  <a:pt x="822" y="741"/>
                </a:lnTo>
                <a:lnTo>
                  <a:pt x="832" y="753"/>
                </a:lnTo>
                <a:lnTo>
                  <a:pt x="832" y="773"/>
                </a:lnTo>
                <a:lnTo>
                  <a:pt x="868" y="773"/>
                </a:lnTo>
                <a:lnTo>
                  <a:pt x="868" y="791"/>
                </a:lnTo>
                <a:lnTo>
                  <a:pt x="891" y="791"/>
                </a:lnTo>
                <a:lnTo>
                  <a:pt x="891" y="814"/>
                </a:lnTo>
                <a:lnTo>
                  <a:pt x="913" y="814"/>
                </a:lnTo>
                <a:lnTo>
                  <a:pt x="913" y="826"/>
                </a:lnTo>
                <a:lnTo>
                  <a:pt x="929" y="826"/>
                </a:lnTo>
                <a:lnTo>
                  <a:pt x="929" y="844"/>
                </a:lnTo>
                <a:lnTo>
                  <a:pt x="941" y="844"/>
                </a:lnTo>
                <a:lnTo>
                  <a:pt x="941" y="872"/>
                </a:lnTo>
                <a:lnTo>
                  <a:pt x="956" y="872"/>
                </a:lnTo>
                <a:lnTo>
                  <a:pt x="956" y="889"/>
                </a:lnTo>
                <a:lnTo>
                  <a:pt x="978" y="889"/>
                </a:lnTo>
                <a:lnTo>
                  <a:pt x="978" y="917"/>
                </a:lnTo>
                <a:lnTo>
                  <a:pt x="1000" y="917"/>
                </a:lnTo>
                <a:lnTo>
                  <a:pt x="1000" y="937"/>
                </a:lnTo>
                <a:lnTo>
                  <a:pt x="1039" y="937"/>
                </a:lnTo>
                <a:lnTo>
                  <a:pt x="1039" y="962"/>
                </a:lnTo>
                <a:lnTo>
                  <a:pt x="1096" y="962"/>
                </a:lnTo>
                <a:lnTo>
                  <a:pt x="1096" y="982"/>
                </a:lnTo>
                <a:lnTo>
                  <a:pt x="1116" y="982"/>
                </a:lnTo>
                <a:lnTo>
                  <a:pt x="1116" y="1002"/>
                </a:lnTo>
                <a:lnTo>
                  <a:pt x="1159" y="1002"/>
                </a:lnTo>
                <a:lnTo>
                  <a:pt x="1159" y="1029"/>
                </a:lnTo>
                <a:lnTo>
                  <a:pt x="1215" y="1029"/>
                </a:lnTo>
                <a:lnTo>
                  <a:pt x="1232" y="1043"/>
                </a:lnTo>
                <a:lnTo>
                  <a:pt x="1288" y="1043"/>
                </a:lnTo>
                <a:lnTo>
                  <a:pt x="1288" y="1059"/>
                </a:lnTo>
                <a:lnTo>
                  <a:pt x="1339" y="1059"/>
                </a:lnTo>
                <a:lnTo>
                  <a:pt x="1339" y="1110"/>
                </a:lnTo>
                <a:lnTo>
                  <a:pt x="1414" y="1110"/>
                </a:lnTo>
                <a:lnTo>
                  <a:pt x="1414" y="1122"/>
                </a:lnTo>
                <a:lnTo>
                  <a:pt x="1544" y="1122"/>
                </a:lnTo>
                <a:lnTo>
                  <a:pt x="1544" y="1542"/>
                </a:lnTo>
                <a:lnTo>
                  <a:pt x="1520" y="1542"/>
                </a:lnTo>
                <a:lnTo>
                  <a:pt x="1520" y="1493"/>
                </a:lnTo>
                <a:lnTo>
                  <a:pt x="1422" y="1493"/>
                </a:lnTo>
                <a:lnTo>
                  <a:pt x="1400" y="1471"/>
                </a:lnTo>
                <a:lnTo>
                  <a:pt x="1372" y="1471"/>
                </a:lnTo>
                <a:lnTo>
                  <a:pt x="1372" y="1426"/>
                </a:lnTo>
                <a:lnTo>
                  <a:pt x="1347" y="1406"/>
                </a:lnTo>
                <a:lnTo>
                  <a:pt x="1345" y="1388"/>
                </a:lnTo>
                <a:lnTo>
                  <a:pt x="1327" y="1388"/>
                </a:lnTo>
                <a:lnTo>
                  <a:pt x="1313" y="1369"/>
                </a:lnTo>
                <a:lnTo>
                  <a:pt x="1266" y="1369"/>
                </a:lnTo>
                <a:lnTo>
                  <a:pt x="1256" y="1355"/>
                </a:lnTo>
                <a:lnTo>
                  <a:pt x="1215" y="1355"/>
                </a:lnTo>
                <a:lnTo>
                  <a:pt x="1205" y="1355"/>
                </a:lnTo>
                <a:lnTo>
                  <a:pt x="1159" y="1335"/>
                </a:lnTo>
                <a:lnTo>
                  <a:pt x="1126" y="1315"/>
                </a:lnTo>
                <a:lnTo>
                  <a:pt x="1104" y="1305"/>
                </a:lnTo>
                <a:lnTo>
                  <a:pt x="1090" y="1284"/>
                </a:lnTo>
                <a:lnTo>
                  <a:pt x="1067" y="1262"/>
                </a:lnTo>
                <a:lnTo>
                  <a:pt x="1002" y="1262"/>
                </a:lnTo>
                <a:lnTo>
                  <a:pt x="1002" y="1234"/>
                </a:lnTo>
                <a:lnTo>
                  <a:pt x="974" y="1234"/>
                </a:lnTo>
                <a:lnTo>
                  <a:pt x="974" y="1203"/>
                </a:lnTo>
                <a:lnTo>
                  <a:pt x="954" y="1203"/>
                </a:lnTo>
                <a:lnTo>
                  <a:pt x="954" y="1173"/>
                </a:lnTo>
                <a:lnTo>
                  <a:pt x="925" y="1173"/>
                </a:lnTo>
                <a:lnTo>
                  <a:pt x="897" y="1146"/>
                </a:lnTo>
                <a:lnTo>
                  <a:pt x="897" y="1110"/>
                </a:lnTo>
                <a:lnTo>
                  <a:pt x="875" y="1087"/>
                </a:lnTo>
                <a:lnTo>
                  <a:pt x="842" y="1055"/>
                </a:lnTo>
                <a:lnTo>
                  <a:pt x="828" y="1041"/>
                </a:lnTo>
                <a:lnTo>
                  <a:pt x="828" y="1016"/>
                </a:lnTo>
                <a:lnTo>
                  <a:pt x="812" y="1000"/>
                </a:lnTo>
                <a:lnTo>
                  <a:pt x="812" y="982"/>
                </a:lnTo>
                <a:lnTo>
                  <a:pt x="771" y="943"/>
                </a:lnTo>
                <a:lnTo>
                  <a:pt x="753" y="925"/>
                </a:lnTo>
                <a:lnTo>
                  <a:pt x="712" y="903"/>
                </a:lnTo>
                <a:lnTo>
                  <a:pt x="698" y="874"/>
                </a:lnTo>
                <a:lnTo>
                  <a:pt x="666" y="844"/>
                </a:lnTo>
                <a:lnTo>
                  <a:pt x="633" y="785"/>
                </a:lnTo>
                <a:lnTo>
                  <a:pt x="586" y="785"/>
                </a:lnTo>
                <a:lnTo>
                  <a:pt x="546" y="785"/>
                </a:lnTo>
                <a:lnTo>
                  <a:pt x="546" y="741"/>
                </a:lnTo>
                <a:lnTo>
                  <a:pt x="501" y="741"/>
                </a:lnTo>
                <a:lnTo>
                  <a:pt x="501" y="694"/>
                </a:lnTo>
                <a:lnTo>
                  <a:pt x="452" y="694"/>
                </a:lnTo>
                <a:lnTo>
                  <a:pt x="452" y="661"/>
                </a:lnTo>
                <a:lnTo>
                  <a:pt x="402" y="661"/>
                </a:lnTo>
                <a:lnTo>
                  <a:pt x="402" y="619"/>
                </a:lnTo>
                <a:lnTo>
                  <a:pt x="377" y="619"/>
                </a:lnTo>
                <a:lnTo>
                  <a:pt x="377" y="562"/>
                </a:lnTo>
                <a:lnTo>
                  <a:pt x="345" y="562"/>
                </a:lnTo>
                <a:lnTo>
                  <a:pt x="345" y="513"/>
                </a:lnTo>
                <a:lnTo>
                  <a:pt x="312" y="513"/>
                </a:lnTo>
                <a:lnTo>
                  <a:pt x="312" y="485"/>
                </a:lnTo>
                <a:lnTo>
                  <a:pt x="282" y="485"/>
                </a:lnTo>
                <a:lnTo>
                  <a:pt x="282" y="454"/>
                </a:lnTo>
                <a:lnTo>
                  <a:pt x="250" y="454"/>
                </a:lnTo>
                <a:lnTo>
                  <a:pt x="250" y="430"/>
                </a:lnTo>
                <a:lnTo>
                  <a:pt x="221" y="430"/>
                </a:lnTo>
                <a:lnTo>
                  <a:pt x="221" y="412"/>
                </a:lnTo>
                <a:lnTo>
                  <a:pt x="0" y="414"/>
                </a:lnTo>
                <a:close/>
              </a:path>
            </a:pathLst>
          </a:custGeom>
          <a:solidFill>
            <a:srgbClr val="ED9077">
              <a:alpha val="40000"/>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2262" name="Freeform 363">
            <a:extLst>
              <a:ext uri="{FF2B5EF4-FFF2-40B4-BE49-F238E27FC236}">
                <a16:creationId xmlns:a16="http://schemas.microsoft.com/office/drawing/2014/main" id="{F82177C3-7A29-D15C-B472-7BD29E71CB24}"/>
              </a:ext>
            </a:extLst>
          </p:cNvPr>
          <p:cNvSpPr>
            <a:spLocks/>
          </p:cNvSpPr>
          <p:nvPr/>
        </p:nvSpPr>
        <p:spPr bwMode="auto">
          <a:xfrm>
            <a:off x="8421784" y="2011319"/>
            <a:ext cx="2725738" cy="2357437"/>
          </a:xfrm>
          <a:custGeom>
            <a:avLst/>
            <a:gdLst>
              <a:gd name="T0" fmla="*/ 152 w 1717"/>
              <a:gd name="T1" fmla="*/ 0 h 1485"/>
              <a:gd name="T2" fmla="*/ 178 w 1717"/>
              <a:gd name="T3" fmla="*/ 22 h 1485"/>
              <a:gd name="T4" fmla="*/ 230 w 1717"/>
              <a:gd name="T5" fmla="*/ 42 h 1485"/>
              <a:gd name="T6" fmla="*/ 272 w 1717"/>
              <a:gd name="T7" fmla="*/ 82 h 1485"/>
              <a:gd name="T8" fmla="*/ 294 w 1717"/>
              <a:gd name="T9" fmla="*/ 122 h 1485"/>
              <a:gd name="T10" fmla="*/ 330 w 1717"/>
              <a:gd name="T11" fmla="*/ 156 h 1485"/>
              <a:gd name="T12" fmla="*/ 362 w 1717"/>
              <a:gd name="T13" fmla="*/ 194 h 1485"/>
              <a:gd name="T14" fmla="*/ 392 w 1717"/>
              <a:gd name="T15" fmla="*/ 240 h 1485"/>
              <a:gd name="T16" fmla="*/ 416 w 1717"/>
              <a:gd name="T17" fmla="*/ 314 h 1485"/>
              <a:gd name="T18" fmla="*/ 448 w 1717"/>
              <a:gd name="T19" fmla="*/ 356 h 1485"/>
              <a:gd name="T20" fmla="*/ 494 w 1717"/>
              <a:gd name="T21" fmla="*/ 388 h 1485"/>
              <a:gd name="T22" fmla="*/ 518 w 1717"/>
              <a:gd name="T23" fmla="*/ 438 h 1485"/>
              <a:gd name="T24" fmla="*/ 546 w 1717"/>
              <a:gd name="T25" fmla="*/ 480 h 1485"/>
              <a:gd name="T26" fmla="*/ 564 w 1717"/>
              <a:gd name="T27" fmla="*/ 546 h 1485"/>
              <a:gd name="T28" fmla="*/ 594 w 1717"/>
              <a:gd name="T29" fmla="*/ 582 h 1485"/>
              <a:gd name="T30" fmla="*/ 634 w 1717"/>
              <a:gd name="T31" fmla="*/ 646 h 1485"/>
              <a:gd name="T32" fmla="*/ 674 w 1717"/>
              <a:gd name="T33" fmla="*/ 708 h 1485"/>
              <a:gd name="T34" fmla="*/ 710 w 1717"/>
              <a:gd name="T35" fmla="*/ 753 h 1485"/>
              <a:gd name="T36" fmla="*/ 748 w 1717"/>
              <a:gd name="T37" fmla="*/ 797 h 1485"/>
              <a:gd name="T38" fmla="*/ 786 w 1717"/>
              <a:gd name="T39" fmla="*/ 823 h 1485"/>
              <a:gd name="T40" fmla="*/ 842 w 1717"/>
              <a:gd name="T41" fmla="*/ 893 h 1485"/>
              <a:gd name="T42" fmla="*/ 917 w 1717"/>
              <a:gd name="T43" fmla="*/ 929 h 1485"/>
              <a:gd name="T44" fmla="*/ 963 w 1717"/>
              <a:gd name="T45" fmla="*/ 957 h 1485"/>
              <a:gd name="T46" fmla="*/ 1025 w 1717"/>
              <a:gd name="T47" fmla="*/ 997 h 1485"/>
              <a:gd name="T48" fmla="*/ 1143 w 1717"/>
              <a:gd name="T49" fmla="*/ 1029 h 1485"/>
              <a:gd name="T50" fmla="*/ 1219 w 1717"/>
              <a:gd name="T51" fmla="*/ 1061 h 1485"/>
              <a:gd name="T52" fmla="*/ 1285 w 1717"/>
              <a:gd name="T53" fmla="*/ 1089 h 1485"/>
              <a:gd name="T54" fmla="*/ 1391 w 1717"/>
              <a:gd name="T55" fmla="*/ 1121 h 1485"/>
              <a:gd name="T56" fmla="*/ 1717 w 1717"/>
              <a:gd name="T57" fmla="*/ 1485 h 1485"/>
              <a:gd name="T58" fmla="*/ 1503 w 1717"/>
              <a:gd name="T59" fmla="*/ 1383 h 1485"/>
              <a:gd name="T60" fmla="*/ 1389 w 1717"/>
              <a:gd name="T61" fmla="*/ 1359 h 1485"/>
              <a:gd name="T62" fmla="*/ 1341 w 1717"/>
              <a:gd name="T63" fmla="*/ 1321 h 1485"/>
              <a:gd name="T64" fmla="*/ 1211 w 1717"/>
              <a:gd name="T65" fmla="*/ 1301 h 1485"/>
              <a:gd name="T66" fmla="*/ 1143 w 1717"/>
              <a:gd name="T67" fmla="*/ 1269 h 1485"/>
              <a:gd name="T68" fmla="*/ 1045 w 1717"/>
              <a:gd name="T69" fmla="*/ 1227 h 1485"/>
              <a:gd name="T70" fmla="*/ 957 w 1717"/>
              <a:gd name="T71" fmla="*/ 1191 h 1485"/>
              <a:gd name="T72" fmla="*/ 901 w 1717"/>
              <a:gd name="T73" fmla="*/ 1141 h 1485"/>
              <a:gd name="T74" fmla="*/ 859 w 1717"/>
              <a:gd name="T75" fmla="*/ 1063 h 1485"/>
              <a:gd name="T76" fmla="*/ 780 w 1717"/>
              <a:gd name="T77" fmla="*/ 1033 h 1485"/>
              <a:gd name="T78" fmla="*/ 742 w 1717"/>
              <a:gd name="T79" fmla="*/ 997 h 1485"/>
              <a:gd name="T80" fmla="*/ 700 w 1717"/>
              <a:gd name="T81" fmla="*/ 955 h 1485"/>
              <a:gd name="T82" fmla="*/ 672 w 1717"/>
              <a:gd name="T83" fmla="*/ 891 h 1485"/>
              <a:gd name="T84" fmla="*/ 632 w 1717"/>
              <a:gd name="T85" fmla="*/ 859 h 1485"/>
              <a:gd name="T86" fmla="*/ 600 w 1717"/>
              <a:gd name="T87" fmla="*/ 793 h 1485"/>
              <a:gd name="T88" fmla="*/ 566 w 1717"/>
              <a:gd name="T89" fmla="*/ 730 h 1485"/>
              <a:gd name="T90" fmla="*/ 544 w 1717"/>
              <a:gd name="T91" fmla="*/ 654 h 1485"/>
              <a:gd name="T92" fmla="*/ 494 w 1717"/>
              <a:gd name="T93" fmla="*/ 600 h 1485"/>
              <a:gd name="T94" fmla="*/ 456 w 1717"/>
              <a:gd name="T95" fmla="*/ 562 h 1485"/>
              <a:gd name="T96" fmla="*/ 428 w 1717"/>
              <a:gd name="T97" fmla="*/ 510 h 1485"/>
              <a:gd name="T98" fmla="*/ 390 w 1717"/>
              <a:gd name="T99" fmla="*/ 466 h 1485"/>
              <a:gd name="T100" fmla="*/ 358 w 1717"/>
              <a:gd name="T101" fmla="*/ 410 h 1485"/>
              <a:gd name="T102" fmla="*/ 308 w 1717"/>
              <a:gd name="T103" fmla="*/ 378 h 1485"/>
              <a:gd name="T104" fmla="*/ 270 w 1717"/>
              <a:gd name="T105" fmla="*/ 318 h 1485"/>
              <a:gd name="T106" fmla="*/ 0 w 1717"/>
              <a:gd name="T107" fmla="*/ 294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17" h="1485">
                <a:moveTo>
                  <a:pt x="0" y="294"/>
                </a:moveTo>
                <a:lnTo>
                  <a:pt x="0" y="0"/>
                </a:lnTo>
                <a:lnTo>
                  <a:pt x="94" y="0"/>
                </a:lnTo>
                <a:lnTo>
                  <a:pt x="152" y="0"/>
                </a:lnTo>
                <a:lnTo>
                  <a:pt x="152" y="8"/>
                </a:lnTo>
                <a:lnTo>
                  <a:pt x="164" y="8"/>
                </a:lnTo>
                <a:lnTo>
                  <a:pt x="164" y="22"/>
                </a:lnTo>
                <a:lnTo>
                  <a:pt x="178" y="22"/>
                </a:lnTo>
                <a:lnTo>
                  <a:pt x="178" y="34"/>
                </a:lnTo>
                <a:lnTo>
                  <a:pt x="206" y="34"/>
                </a:lnTo>
                <a:lnTo>
                  <a:pt x="206" y="42"/>
                </a:lnTo>
                <a:lnTo>
                  <a:pt x="230" y="42"/>
                </a:lnTo>
                <a:lnTo>
                  <a:pt x="230" y="60"/>
                </a:lnTo>
                <a:lnTo>
                  <a:pt x="258" y="60"/>
                </a:lnTo>
                <a:lnTo>
                  <a:pt x="258" y="82"/>
                </a:lnTo>
                <a:lnTo>
                  <a:pt x="272" y="82"/>
                </a:lnTo>
                <a:lnTo>
                  <a:pt x="272" y="98"/>
                </a:lnTo>
                <a:lnTo>
                  <a:pt x="282" y="98"/>
                </a:lnTo>
                <a:lnTo>
                  <a:pt x="282" y="122"/>
                </a:lnTo>
                <a:lnTo>
                  <a:pt x="294" y="122"/>
                </a:lnTo>
                <a:lnTo>
                  <a:pt x="294" y="134"/>
                </a:lnTo>
                <a:lnTo>
                  <a:pt x="312" y="134"/>
                </a:lnTo>
                <a:lnTo>
                  <a:pt x="312" y="156"/>
                </a:lnTo>
                <a:lnTo>
                  <a:pt x="330" y="156"/>
                </a:lnTo>
                <a:lnTo>
                  <a:pt x="330" y="174"/>
                </a:lnTo>
                <a:lnTo>
                  <a:pt x="350" y="174"/>
                </a:lnTo>
                <a:lnTo>
                  <a:pt x="350" y="194"/>
                </a:lnTo>
                <a:lnTo>
                  <a:pt x="362" y="194"/>
                </a:lnTo>
                <a:lnTo>
                  <a:pt x="362" y="218"/>
                </a:lnTo>
                <a:lnTo>
                  <a:pt x="376" y="218"/>
                </a:lnTo>
                <a:lnTo>
                  <a:pt x="376" y="240"/>
                </a:lnTo>
                <a:lnTo>
                  <a:pt x="392" y="240"/>
                </a:lnTo>
                <a:lnTo>
                  <a:pt x="392" y="266"/>
                </a:lnTo>
                <a:lnTo>
                  <a:pt x="416" y="266"/>
                </a:lnTo>
                <a:lnTo>
                  <a:pt x="416" y="294"/>
                </a:lnTo>
                <a:lnTo>
                  <a:pt x="416" y="314"/>
                </a:lnTo>
                <a:lnTo>
                  <a:pt x="432" y="314"/>
                </a:lnTo>
                <a:lnTo>
                  <a:pt x="432" y="342"/>
                </a:lnTo>
                <a:lnTo>
                  <a:pt x="448" y="342"/>
                </a:lnTo>
                <a:lnTo>
                  <a:pt x="448" y="356"/>
                </a:lnTo>
                <a:lnTo>
                  <a:pt x="448" y="372"/>
                </a:lnTo>
                <a:lnTo>
                  <a:pt x="482" y="372"/>
                </a:lnTo>
                <a:lnTo>
                  <a:pt x="482" y="388"/>
                </a:lnTo>
                <a:lnTo>
                  <a:pt x="494" y="388"/>
                </a:lnTo>
                <a:lnTo>
                  <a:pt x="494" y="410"/>
                </a:lnTo>
                <a:lnTo>
                  <a:pt x="510" y="410"/>
                </a:lnTo>
                <a:lnTo>
                  <a:pt x="510" y="438"/>
                </a:lnTo>
                <a:lnTo>
                  <a:pt x="518" y="438"/>
                </a:lnTo>
                <a:lnTo>
                  <a:pt x="518" y="456"/>
                </a:lnTo>
                <a:lnTo>
                  <a:pt x="534" y="456"/>
                </a:lnTo>
                <a:lnTo>
                  <a:pt x="534" y="480"/>
                </a:lnTo>
                <a:lnTo>
                  <a:pt x="546" y="480"/>
                </a:lnTo>
                <a:lnTo>
                  <a:pt x="546" y="504"/>
                </a:lnTo>
                <a:lnTo>
                  <a:pt x="546" y="526"/>
                </a:lnTo>
                <a:lnTo>
                  <a:pt x="564" y="526"/>
                </a:lnTo>
                <a:lnTo>
                  <a:pt x="564" y="546"/>
                </a:lnTo>
                <a:lnTo>
                  <a:pt x="578" y="546"/>
                </a:lnTo>
                <a:lnTo>
                  <a:pt x="578" y="560"/>
                </a:lnTo>
                <a:lnTo>
                  <a:pt x="594" y="560"/>
                </a:lnTo>
                <a:lnTo>
                  <a:pt x="594" y="582"/>
                </a:lnTo>
                <a:lnTo>
                  <a:pt x="610" y="582"/>
                </a:lnTo>
                <a:lnTo>
                  <a:pt x="610" y="632"/>
                </a:lnTo>
                <a:lnTo>
                  <a:pt x="634" y="632"/>
                </a:lnTo>
                <a:lnTo>
                  <a:pt x="634" y="646"/>
                </a:lnTo>
                <a:lnTo>
                  <a:pt x="656" y="646"/>
                </a:lnTo>
                <a:lnTo>
                  <a:pt x="656" y="680"/>
                </a:lnTo>
                <a:lnTo>
                  <a:pt x="674" y="680"/>
                </a:lnTo>
                <a:lnTo>
                  <a:pt x="674" y="708"/>
                </a:lnTo>
                <a:lnTo>
                  <a:pt x="690" y="708"/>
                </a:lnTo>
                <a:lnTo>
                  <a:pt x="690" y="732"/>
                </a:lnTo>
                <a:lnTo>
                  <a:pt x="710" y="732"/>
                </a:lnTo>
                <a:lnTo>
                  <a:pt x="710" y="753"/>
                </a:lnTo>
                <a:lnTo>
                  <a:pt x="722" y="753"/>
                </a:lnTo>
                <a:lnTo>
                  <a:pt x="722" y="773"/>
                </a:lnTo>
                <a:lnTo>
                  <a:pt x="748" y="773"/>
                </a:lnTo>
                <a:lnTo>
                  <a:pt x="748" y="797"/>
                </a:lnTo>
                <a:lnTo>
                  <a:pt x="770" y="797"/>
                </a:lnTo>
                <a:lnTo>
                  <a:pt x="770" y="813"/>
                </a:lnTo>
                <a:lnTo>
                  <a:pt x="786" y="813"/>
                </a:lnTo>
                <a:lnTo>
                  <a:pt x="786" y="823"/>
                </a:lnTo>
                <a:lnTo>
                  <a:pt x="814" y="823"/>
                </a:lnTo>
                <a:lnTo>
                  <a:pt x="814" y="843"/>
                </a:lnTo>
                <a:lnTo>
                  <a:pt x="842" y="843"/>
                </a:lnTo>
                <a:lnTo>
                  <a:pt x="842" y="893"/>
                </a:lnTo>
                <a:lnTo>
                  <a:pt x="893" y="893"/>
                </a:lnTo>
                <a:lnTo>
                  <a:pt x="893" y="917"/>
                </a:lnTo>
                <a:lnTo>
                  <a:pt x="917" y="917"/>
                </a:lnTo>
                <a:lnTo>
                  <a:pt x="917" y="929"/>
                </a:lnTo>
                <a:lnTo>
                  <a:pt x="939" y="929"/>
                </a:lnTo>
                <a:lnTo>
                  <a:pt x="939" y="941"/>
                </a:lnTo>
                <a:lnTo>
                  <a:pt x="963" y="941"/>
                </a:lnTo>
                <a:lnTo>
                  <a:pt x="963" y="957"/>
                </a:lnTo>
                <a:lnTo>
                  <a:pt x="999" y="957"/>
                </a:lnTo>
                <a:lnTo>
                  <a:pt x="999" y="973"/>
                </a:lnTo>
                <a:lnTo>
                  <a:pt x="1025" y="973"/>
                </a:lnTo>
                <a:lnTo>
                  <a:pt x="1025" y="997"/>
                </a:lnTo>
                <a:lnTo>
                  <a:pt x="1113" y="997"/>
                </a:lnTo>
                <a:lnTo>
                  <a:pt x="1113" y="1015"/>
                </a:lnTo>
                <a:lnTo>
                  <a:pt x="1143" y="1015"/>
                </a:lnTo>
                <a:lnTo>
                  <a:pt x="1143" y="1029"/>
                </a:lnTo>
                <a:lnTo>
                  <a:pt x="1181" y="1029"/>
                </a:lnTo>
                <a:lnTo>
                  <a:pt x="1181" y="1047"/>
                </a:lnTo>
                <a:lnTo>
                  <a:pt x="1219" y="1047"/>
                </a:lnTo>
                <a:lnTo>
                  <a:pt x="1219" y="1061"/>
                </a:lnTo>
                <a:lnTo>
                  <a:pt x="1245" y="1061"/>
                </a:lnTo>
                <a:lnTo>
                  <a:pt x="1245" y="1077"/>
                </a:lnTo>
                <a:lnTo>
                  <a:pt x="1285" y="1077"/>
                </a:lnTo>
                <a:lnTo>
                  <a:pt x="1285" y="1089"/>
                </a:lnTo>
                <a:lnTo>
                  <a:pt x="1377" y="1089"/>
                </a:lnTo>
                <a:lnTo>
                  <a:pt x="1377" y="1103"/>
                </a:lnTo>
                <a:lnTo>
                  <a:pt x="1391" y="1103"/>
                </a:lnTo>
                <a:lnTo>
                  <a:pt x="1391" y="1121"/>
                </a:lnTo>
                <a:lnTo>
                  <a:pt x="1449" y="1121"/>
                </a:lnTo>
                <a:lnTo>
                  <a:pt x="1449" y="1135"/>
                </a:lnTo>
                <a:lnTo>
                  <a:pt x="1717" y="1135"/>
                </a:lnTo>
                <a:lnTo>
                  <a:pt x="1717" y="1485"/>
                </a:lnTo>
                <a:lnTo>
                  <a:pt x="1663" y="1485"/>
                </a:lnTo>
                <a:lnTo>
                  <a:pt x="1663" y="1397"/>
                </a:lnTo>
                <a:lnTo>
                  <a:pt x="1517" y="1397"/>
                </a:lnTo>
                <a:lnTo>
                  <a:pt x="1503" y="1383"/>
                </a:lnTo>
                <a:lnTo>
                  <a:pt x="1465" y="1383"/>
                </a:lnTo>
                <a:lnTo>
                  <a:pt x="1405" y="1383"/>
                </a:lnTo>
                <a:lnTo>
                  <a:pt x="1405" y="1359"/>
                </a:lnTo>
                <a:lnTo>
                  <a:pt x="1389" y="1359"/>
                </a:lnTo>
                <a:lnTo>
                  <a:pt x="1389" y="1339"/>
                </a:lnTo>
                <a:lnTo>
                  <a:pt x="1373" y="1339"/>
                </a:lnTo>
                <a:lnTo>
                  <a:pt x="1373" y="1321"/>
                </a:lnTo>
                <a:lnTo>
                  <a:pt x="1341" y="1321"/>
                </a:lnTo>
                <a:lnTo>
                  <a:pt x="1333" y="1315"/>
                </a:lnTo>
                <a:lnTo>
                  <a:pt x="1285" y="1315"/>
                </a:lnTo>
                <a:lnTo>
                  <a:pt x="1285" y="1301"/>
                </a:lnTo>
                <a:lnTo>
                  <a:pt x="1211" y="1301"/>
                </a:lnTo>
                <a:lnTo>
                  <a:pt x="1211" y="1285"/>
                </a:lnTo>
                <a:lnTo>
                  <a:pt x="1185" y="1285"/>
                </a:lnTo>
                <a:lnTo>
                  <a:pt x="1185" y="1269"/>
                </a:lnTo>
                <a:lnTo>
                  <a:pt x="1143" y="1269"/>
                </a:lnTo>
                <a:lnTo>
                  <a:pt x="1143" y="1253"/>
                </a:lnTo>
                <a:lnTo>
                  <a:pt x="1107" y="1253"/>
                </a:lnTo>
                <a:lnTo>
                  <a:pt x="1107" y="1227"/>
                </a:lnTo>
                <a:lnTo>
                  <a:pt x="1045" y="1227"/>
                </a:lnTo>
                <a:lnTo>
                  <a:pt x="1045" y="1211"/>
                </a:lnTo>
                <a:lnTo>
                  <a:pt x="1009" y="1211"/>
                </a:lnTo>
                <a:lnTo>
                  <a:pt x="1009" y="1191"/>
                </a:lnTo>
                <a:lnTo>
                  <a:pt x="957" y="1191"/>
                </a:lnTo>
                <a:lnTo>
                  <a:pt x="957" y="1165"/>
                </a:lnTo>
                <a:lnTo>
                  <a:pt x="923" y="1165"/>
                </a:lnTo>
                <a:lnTo>
                  <a:pt x="923" y="1141"/>
                </a:lnTo>
                <a:lnTo>
                  <a:pt x="901" y="1141"/>
                </a:lnTo>
                <a:lnTo>
                  <a:pt x="871" y="1141"/>
                </a:lnTo>
                <a:lnTo>
                  <a:pt x="871" y="1109"/>
                </a:lnTo>
                <a:lnTo>
                  <a:pt x="859" y="1109"/>
                </a:lnTo>
                <a:lnTo>
                  <a:pt x="859" y="1063"/>
                </a:lnTo>
                <a:lnTo>
                  <a:pt x="826" y="1063"/>
                </a:lnTo>
                <a:lnTo>
                  <a:pt x="816" y="1053"/>
                </a:lnTo>
                <a:lnTo>
                  <a:pt x="780" y="1053"/>
                </a:lnTo>
                <a:lnTo>
                  <a:pt x="780" y="1033"/>
                </a:lnTo>
                <a:lnTo>
                  <a:pt x="760" y="1033"/>
                </a:lnTo>
                <a:lnTo>
                  <a:pt x="760" y="1017"/>
                </a:lnTo>
                <a:lnTo>
                  <a:pt x="742" y="1017"/>
                </a:lnTo>
                <a:lnTo>
                  <a:pt x="742" y="997"/>
                </a:lnTo>
                <a:lnTo>
                  <a:pt x="722" y="997"/>
                </a:lnTo>
                <a:lnTo>
                  <a:pt x="722" y="977"/>
                </a:lnTo>
                <a:lnTo>
                  <a:pt x="700" y="977"/>
                </a:lnTo>
                <a:lnTo>
                  <a:pt x="700" y="955"/>
                </a:lnTo>
                <a:lnTo>
                  <a:pt x="682" y="955"/>
                </a:lnTo>
                <a:lnTo>
                  <a:pt x="682" y="923"/>
                </a:lnTo>
                <a:lnTo>
                  <a:pt x="672" y="913"/>
                </a:lnTo>
                <a:lnTo>
                  <a:pt x="672" y="891"/>
                </a:lnTo>
                <a:lnTo>
                  <a:pt x="648" y="891"/>
                </a:lnTo>
                <a:lnTo>
                  <a:pt x="648" y="873"/>
                </a:lnTo>
                <a:lnTo>
                  <a:pt x="632" y="873"/>
                </a:lnTo>
                <a:lnTo>
                  <a:pt x="632" y="859"/>
                </a:lnTo>
                <a:lnTo>
                  <a:pt x="616" y="859"/>
                </a:lnTo>
                <a:lnTo>
                  <a:pt x="616" y="833"/>
                </a:lnTo>
                <a:lnTo>
                  <a:pt x="600" y="817"/>
                </a:lnTo>
                <a:lnTo>
                  <a:pt x="600" y="793"/>
                </a:lnTo>
                <a:lnTo>
                  <a:pt x="582" y="793"/>
                </a:lnTo>
                <a:lnTo>
                  <a:pt x="582" y="767"/>
                </a:lnTo>
                <a:lnTo>
                  <a:pt x="566" y="767"/>
                </a:lnTo>
                <a:lnTo>
                  <a:pt x="566" y="730"/>
                </a:lnTo>
                <a:lnTo>
                  <a:pt x="558" y="720"/>
                </a:lnTo>
                <a:lnTo>
                  <a:pt x="558" y="686"/>
                </a:lnTo>
                <a:lnTo>
                  <a:pt x="544" y="672"/>
                </a:lnTo>
                <a:lnTo>
                  <a:pt x="544" y="654"/>
                </a:lnTo>
                <a:lnTo>
                  <a:pt x="528" y="638"/>
                </a:lnTo>
                <a:lnTo>
                  <a:pt x="512" y="638"/>
                </a:lnTo>
                <a:lnTo>
                  <a:pt x="494" y="620"/>
                </a:lnTo>
                <a:lnTo>
                  <a:pt x="494" y="600"/>
                </a:lnTo>
                <a:lnTo>
                  <a:pt x="482" y="588"/>
                </a:lnTo>
                <a:lnTo>
                  <a:pt x="466" y="588"/>
                </a:lnTo>
                <a:lnTo>
                  <a:pt x="466" y="572"/>
                </a:lnTo>
                <a:lnTo>
                  <a:pt x="456" y="562"/>
                </a:lnTo>
                <a:lnTo>
                  <a:pt x="444" y="562"/>
                </a:lnTo>
                <a:lnTo>
                  <a:pt x="428" y="546"/>
                </a:lnTo>
                <a:lnTo>
                  <a:pt x="428" y="522"/>
                </a:lnTo>
                <a:lnTo>
                  <a:pt x="428" y="510"/>
                </a:lnTo>
                <a:lnTo>
                  <a:pt x="416" y="498"/>
                </a:lnTo>
                <a:lnTo>
                  <a:pt x="416" y="476"/>
                </a:lnTo>
                <a:lnTo>
                  <a:pt x="404" y="466"/>
                </a:lnTo>
                <a:lnTo>
                  <a:pt x="390" y="466"/>
                </a:lnTo>
                <a:lnTo>
                  <a:pt x="390" y="440"/>
                </a:lnTo>
                <a:lnTo>
                  <a:pt x="374" y="440"/>
                </a:lnTo>
                <a:lnTo>
                  <a:pt x="358" y="424"/>
                </a:lnTo>
                <a:lnTo>
                  <a:pt x="358" y="410"/>
                </a:lnTo>
                <a:lnTo>
                  <a:pt x="348" y="400"/>
                </a:lnTo>
                <a:lnTo>
                  <a:pt x="330" y="400"/>
                </a:lnTo>
                <a:lnTo>
                  <a:pt x="330" y="378"/>
                </a:lnTo>
                <a:lnTo>
                  <a:pt x="308" y="378"/>
                </a:lnTo>
                <a:lnTo>
                  <a:pt x="308" y="362"/>
                </a:lnTo>
                <a:lnTo>
                  <a:pt x="288" y="362"/>
                </a:lnTo>
                <a:lnTo>
                  <a:pt x="288" y="336"/>
                </a:lnTo>
                <a:lnTo>
                  <a:pt x="270" y="318"/>
                </a:lnTo>
                <a:lnTo>
                  <a:pt x="270" y="304"/>
                </a:lnTo>
                <a:lnTo>
                  <a:pt x="240" y="304"/>
                </a:lnTo>
                <a:lnTo>
                  <a:pt x="228" y="292"/>
                </a:lnTo>
                <a:lnTo>
                  <a:pt x="0" y="294"/>
                </a:lnTo>
                <a:close/>
              </a:path>
            </a:pathLst>
          </a:custGeom>
          <a:solidFill>
            <a:srgbClr val="15C6FD">
              <a:alpha val="40000"/>
            </a:srgbClr>
          </a:solidFill>
          <a:ln>
            <a:noFill/>
          </a:ln>
        </p:spPr>
        <p:txBody>
          <a:bodyPr vert="horz" wrap="square" lIns="91440" tIns="45720" rIns="91440" bIns="45720" numCol="1" anchor="t" anchorCtr="0" compatLnSpc="1">
            <a:prstTxWarp prst="textNoShape">
              <a:avLst/>
            </a:prstTxWarp>
          </a:bodyPr>
          <a:lstStyle/>
          <a:p>
            <a:endParaRPr lang="en-US" dirty="0"/>
          </a:p>
        </p:txBody>
      </p:sp>
      <p:graphicFrame>
        <p:nvGraphicFramePr>
          <p:cNvPr id="31887" name="Table 31887">
            <a:extLst>
              <a:ext uri="{FF2B5EF4-FFF2-40B4-BE49-F238E27FC236}">
                <a16:creationId xmlns:a16="http://schemas.microsoft.com/office/drawing/2014/main" id="{6C26EC1F-A9C6-6BDD-1EBF-1F2AF402EF7C}"/>
              </a:ext>
            </a:extLst>
          </p:cNvPr>
          <p:cNvGraphicFramePr>
            <a:graphicFrameLocks noGrp="1"/>
          </p:cNvGraphicFramePr>
          <p:nvPr>
            <p:extLst>
              <p:ext uri="{D42A27DB-BD31-4B8C-83A1-F6EECF244321}">
                <p14:modId xmlns:p14="http://schemas.microsoft.com/office/powerpoint/2010/main" val="2790763951"/>
              </p:ext>
            </p:extLst>
          </p:nvPr>
        </p:nvGraphicFramePr>
        <p:xfrm>
          <a:off x="519833" y="4999159"/>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130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123 (2)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110 (13)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96 (27)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84 (37)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65 (55)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57 (63)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50 (69)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43 (76)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35 (78)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15 (82)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4 (82)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(82)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60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50 (4)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56 (6)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43 (14)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45 (17)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41 (20)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30 (21)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22 (30)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20 (41)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11 (46)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 (43)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 (45)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(43)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sp>
        <p:nvSpPr>
          <p:cNvPr id="32213" name="Freeform 317">
            <a:extLst>
              <a:ext uri="{FF2B5EF4-FFF2-40B4-BE49-F238E27FC236}">
                <a16:creationId xmlns:a16="http://schemas.microsoft.com/office/drawing/2014/main" id="{07CBDFAD-36EE-31A9-E92A-BAC92A0E7E52}"/>
              </a:ext>
            </a:extLst>
          </p:cNvPr>
          <p:cNvSpPr>
            <a:spLocks/>
          </p:cNvSpPr>
          <p:nvPr/>
        </p:nvSpPr>
        <p:spPr bwMode="auto">
          <a:xfrm>
            <a:off x="8382097" y="1989094"/>
            <a:ext cx="2874963" cy="2214562"/>
          </a:xfrm>
          <a:custGeom>
            <a:avLst/>
            <a:gdLst>
              <a:gd name="T0" fmla="*/ 1582 w 1811"/>
              <a:gd name="T1" fmla="*/ 1364 h 1395"/>
              <a:gd name="T2" fmla="*/ 1461 w 1811"/>
              <a:gd name="T3" fmla="*/ 1332 h 1395"/>
              <a:gd name="T4" fmla="*/ 1402 w 1811"/>
              <a:gd name="T5" fmla="*/ 1265 h 1395"/>
              <a:gd name="T6" fmla="*/ 1368 w 1811"/>
              <a:gd name="T7" fmla="*/ 1247 h 1395"/>
              <a:gd name="T8" fmla="*/ 1323 w 1811"/>
              <a:gd name="T9" fmla="*/ 1219 h 1395"/>
              <a:gd name="T10" fmla="*/ 1238 w 1811"/>
              <a:gd name="T11" fmla="*/ 1198 h 1395"/>
              <a:gd name="T12" fmla="*/ 1180 w 1811"/>
              <a:gd name="T13" fmla="*/ 1188 h 1395"/>
              <a:gd name="T14" fmla="*/ 1149 w 1811"/>
              <a:gd name="T15" fmla="*/ 1148 h 1395"/>
              <a:gd name="T16" fmla="*/ 1084 w 1811"/>
              <a:gd name="T17" fmla="*/ 1127 h 1395"/>
              <a:gd name="T18" fmla="*/ 1046 w 1811"/>
              <a:gd name="T19" fmla="*/ 1097 h 1395"/>
              <a:gd name="T20" fmla="*/ 1024 w 1811"/>
              <a:gd name="T21" fmla="*/ 1061 h 1395"/>
              <a:gd name="T22" fmla="*/ 1002 w 1811"/>
              <a:gd name="T23" fmla="*/ 1028 h 1395"/>
              <a:gd name="T24" fmla="*/ 973 w 1811"/>
              <a:gd name="T25" fmla="*/ 1010 h 1395"/>
              <a:gd name="T26" fmla="*/ 945 w 1811"/>
              <a:gd name="T27" fmla="*/ 974 h 1395"/>
              <a:gd name="T28" fmla="*/ 904 w 1811"/>
              <a:gd name="T29" fmla="*/ 951 h 1395"/>
              <a:gd name="T30" fmla="*/ 886 w 1811"/>
              <a:gd name="T31" fmla="*/ 911 h 1395"/>
              <a:gd name="T32" fmla="*/ 842 w 1811"/>
              <a:gd name="T33" fmla="*/ 862 h 1395"/>
              <a:gd name="T34" fmla="*/ 834 w 1811"/>
              <a:gd name="T35" fmla="*/ 805 h 1395"/>
              <a:gd name="T36" fmla="*/ 805 w 1811"/>
              <a:gd name="T37" fmla="*/ 789 h 1395"/>
              <a:gd name="T38" fmla="*/ 797 w 1811"/>
              <a:gd name="T39" fmla="*/ 767 h 1395"/>
              <a:gd name="T40" fmla="*/ 757 w 1811"/>
              <a:gd name="T41" fmla="*/ 747 h 1395"/>
              <a:gd name="T42" fmla="*/ 741 w 1811"/>
              <a:gd name="T43" fmla="*/ 688 h 1395"/>
              <a:gd name="T44" fmla="*/ 688 w 1811"/>
              <a:gd name="T45" fmla="*/ 672 h 1395"/>
              <a:gd name="T46" fmla="*/ 682 w 1811"/>
              <a:gd name="T47" fmla="*/ 644 h 1395"/>
              <a:gd name="T48" fmla="*/ 629 w 1811"/>
              <a:gd name="T49" fmla="*/ 631 h 1395"/>
              <a:gd name="T50" fmla="*/ 603 w 1811"/>
              <a:gd name="T51" fmla="*/ 601 h 1395"/>
              <a:gd name="T52" fmla="*/ 565 w 1811"/>
              <a:gd name="T53" fmla="*/ 581 h 1395"/>
              <a:gd name="T54" fmla="*/ 530 w 1811"/>
              <a:gd name="T55" fmla="*/ 548 h 1395"/>
              <a:gd name="T56" fmla="*/ 502 w 1811"/>
              <a:gd name="T57" fmla="*/ 520 h 1395"/>
              <a:gd name="T58" fmla="*/ 484 w 1811"/>
              <a:gd name="T59" fmla="*/ 490 h 1395"/>
              <a:gd name="T60" fmla="*/ 441 w 1811"/>
              <a:gd name="T61" fmla="*/ 473 h 1395"/>
              <a:gd name="T62" fmla="*/ 425 w 1811"/>
              <a:gd name="T63" fmla="*/ 419 h 1395"/>
              <a:gd name="T64" fmla="*/ 397 w 1811"/>
              <a:gd name="T65" fmla="*/ 390 h 1395"/>
              <a:gd name="T66" fmla="*/ 385 w 1811"/>
              <a:gd name="T67" fmla="*/ 346 h 1395"/>
              <a:gd name="T68" fmla="*/ 346 w 1811"/>
              <a:gd name="T69" fmla="*/ 330 h 1395"/>
              <a:gd name="T70" fmla="*/ 324 w 1811"/>
              <a:gd name="T71" fmla="*/ 267 h 1395"/>
              <a:gd name="T72" fmla="*/ 304 w 1811"/>
              <a:gd name="T73" fmla="*/ 241 h 1395"/>
              <a:gd name="T74" fmla="*/ 275 w 1811"/>
              <a:gd name="T75" fmla="*/ 206 h 1395"/>
              <a:gd name="T76" fmla="*/ 257 w 1811"/>
              <a:gd name="T77" fmla="*/ 154 h 1395"/>
              <a:gd name="T78" fmla="*/ 188 w 1811"/>
              <a:gd name="T79" fmla="*/ 131 h 1395"/>
              <a:gd name="T80" fmla="*/ 178 w 1811"/>
              <a:gd name="T81" fmla="*/ 95 h 1395"/>
              <a:gd name="T82" fmla="*/ 144 w 1811"/>
              <a:gd name="T83" fmla="*/ 83 h 1395"/>
              <a:gd name="T84" fmla="*/ 128 w 1811"/>
              <a:gd name="T85" fmla="*/ 42 h 1395"/>
              <a:gd name="T86" fmla="*/ 93 w 1811"/>
              <a:gd name="T87" fmla="*/ 18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11" h="1395">
                <a:moveTo>
                  <a:pt x="1811" y="1395"/>
                </a:moveTo>
                <a:lnTo>
                  <a:pt x="1582" y="1395"/>
                </a:lnTo>
                <a:lnTo>
                  <a:pt x="1582" y="1364"/>
                </a:lnTo>
                <a:lnTo>
                  <a:pt x="1556" y="1364"/>
                </a:lnTo>
                <a:lnTo>
                  <a:pt x="1556" y="1332"/>
                </a:lnTo>
                <a:lnTo>
                  <a:pt x="1461" y="1332"/>
                </a:lnTo>
                <a:lnTo>
                  <a:pt x="1461" y="1298"/>
                </a:lnTo>
                <a:lnTo>
                  <a:pt x="1402" y="1298"/>
                </a:lnTo>
                <a:lnTo>
                  <a:pt x="1402" y="1265"/>
                </a:lnTo>
                <a:lnTo>
                  <a:pt x="1384" y="1265"/>
                </a:lnTo>
                <a:lnTo>
                  <a:pt x="1384" y="1247"/>
                </a:lnTo>
                <a:lnTo>
                  <a:pt x="1368" y="1247"/>
                </a:lnTo>
                <a:lnTo>
                  <a:pt x="1368" y="1235"/>
                </a:lnTo>
                <a:lnTo>
                  <a:pt x="1323" y="1235"/>
                </a:lnTo>
                <a:lnTo>
                  <a:pt x="1323" y="1219"/>
                </a:lnTo>
                <a:lnTo>
                  <a:pt x="1293" y="1219"/>
                </a:lnTo>
                <a:lnTo>
                  <a:pt x="1293" y="1198"/>
                </a:lnTo>
                <a:lnTo>
                  <a:pt x="1238" y="1198"/>
                </a:lnTo>
                <a:lnTo>
                  <a:pt x="1238" y="1188"/>
                </a:lnTo>
                <a:lnTo>
                  <a:pt x="1224" y="1188"/>
                </a:lnTo>
                <a:lnTo>
                  <a:pt x="1180" y="1188"/>
                </a:lnTo>
                <a:lnTo>
                  <a:pt x="1180" y="1162"/>
                </a:lnTo>
                <a:lnTo>
                  <a:pt x="1149" y="1162"/>
                </a:lnTo>
                <a:lnTo>
                  <a:pt x="1149" y="1148"/>
                </a:lnTo>
                <a:lnTo>
                  <a:pt x="1133" y="1148"/>
                </a:lnTo>
                <a:lnTo>
                  <a:pt x="1133" y="1127"/>
                </a:lnTo>
                <a:lnTo>
                  <a:pt x="1084" y="1127"/>
                </a:lnTo>
                <a:lnTo>
                  <a:pt x="1084" y="1107"/>
                </a:lnTo>
                <a:lnTo>
                  <a:pt x="1046" y="1107"/>
                </a:lnTo>
                <a:lnTo>
                  <a:pt x="1046" y="1097"/>
                </a:lnTo>
                <a:lnTo>
                  <a:pt x="1024" y="1097"/>
                </a:lnTo>
                <a:lnTo>
                  <a:pt x="1024" y="1075"/>
                </a:lnTo>
                <a:lnTo>
                  <a:pt x="1024" y="1061"/>
                </a:lnTo>
                <a:lnTo>
                  <a:pt x="1002" y="1061"/>
                </a:lnTo>
                <a:lnTo>
                  <a:pt x="1002" y="1046"/>
                </a:lnTo>
                <a:lnTo>
                  <a:pt x="1002" y="1028"/>
                </a:lnTo>
                <a:lnTo>
                  <a:pt x="983" y="1028"/>
                </a:lnTo>
                <a:lnTo>
                  <a:pt x="983" y="1010"/>
                </a:lnTo>
                <a:lnTo>
                  <a:pt x="973" y="1010"/>
                </a:lnTo>
                <a:lnTo>
                  <a:pt x="973" y="996"/>
                </a:lnTo>
                <a:lnTo>
                  <a:pt x="945" y="996"/>
                </a:lnTo>
                <a:lnTo>
                  <a:pt x="945" y="974"/>
                </a:lnTo>
                <a:lnTo>
                  <a:pt x="919" y="974"/>
                </a:lnTo>
                <a:lnTo>
                  <a:pt x="919" y="951"/>
                </a:lnTo>
                <a:lnTo>
                  <a:pt x="904" y="951"/>
                </a:lnTo>
                <a:lnTo>
                  <a:pt x="904" y="929"/>
                </a:lnTo>
                <a:lnTo>
                  <a:pt x="886" y="929"/>
                </a:lnTo>
                <a:lnTo>
                  <a:pt x="886" y="911"/>
                </a:lnTo>
                <a:lnTo>
                  <a:pt x="868" y="911"/>
                </a:lnTo>
                <a:lnTo>
                  <a:pt x="868" y="862"/>
                </a:lnTo>
                <a:lnTo>
                  <a:pt x="842" y="862"/>
                </a:lnTo>
                <a:lnTo>
                  <a:pt x="842" y="830"/>
                </a:lnTo>
                <a:lnTo>
                  <a:pt x="834" y="830"/>
                </a:lnTo>
                <a:lnTo>
                  <a:pt x="834" y="805"/>
                </a:lnTo>
                <a:lnTo>
                  <a:pt x="815" y="805"/>
                </a:lnTo>
                <a:lnTo>
                  <a:pt x="815" y="789"/>
                </a:lnTo>
                <a:lnTo>
                  <a:pt x="805" y="789"/>
                </a:lnTo>
                <a:lnTo>
                  <a:pt x="805" y="779"/>
                </a:lnTo>
                <a:lnTo>
                  <a:pt x="797" y="779"/>
                </a:lnTo>
                <a:lnTo>
                  <a:pt x="797" y="767"/>
                </a:lnTo>
                <a:lnTo>
                  <a:pt x="783" y="767"/>
                </a:lnTo>
                <a:lnTo>
                  <a:pt x="783" y="747"/>
                </a:lnTo>
                <a:lnTo>
                  <a:pt x="757" y="747"/>
                </a:lnTo>
                <a:lnTo>
                  <a:pt x="757" y="716"/>
                </a:lnTo>
                <a:lnTo>
                  <a:pt x="741" y="716"/>
                </a:lnTo>
                <a:lnTo>
                  <a:pt x="741" y="688"/>
                </a:lnTo>
                <a:lnTo>
                  <a:pt x="700" y="688"/>
                </a:lnTo>
                <a:lnTo>
                  <a:pt x="700" y="672"/>
                </a:lnTo>
                <a:lnTo>
                  <a:pt x="688" y="672"/>
                </a:lnTo>
                <a:lnTo>
                  <a:pt x="688" y="654"/>
                </a:lnTo>
                <a:lnTo>
                  <a:pt x="682" y="654"/>
                </a:lnTo>
                <a:lnTo>
                  <a:pt x="682" y="644"/>
                </a:lnTo>
                <a:lnTo>
                  <a:pt x="670" y="644"/>
                </a:lnTo>
                <a:lnTo>
                  <a:pt x="670" y="631"/>
                </a:lnTo>
                <a:lnTo>
                  <a:pt x="629" y="631"/>
                </a:lnTo>
                <a:lnTo>
                  <a:pt x="629" y="611"/>
                </a:lnTo>
                <a:lnTo>
                  <a:pt x="603" y="611"/>
                </a:lnTo>
                <a:lnTo>
                  <a:pt x="603" y="601"/>
                </a:lnTo>
                <a:lnTo>
                  <a:pt x="581" y="601"/>
                </a:lnTo>
                <a:lnTo>
                  <a:pt x="581" y="581"/>
                </a:lnTo>
                <a:lnTo>
                  <a:pt x="565" y="581"/>
                </a:lnTo>
                <a:lnTo>
                  <a:pt x="565" y="567"/>
                </a:lnTo>
                <a:lnTo>
                  <a:pt x="530" y="567"/>
                </a:lnTo>
                <a:lnTo>
                  <a:pt x="530" y="548"/>
                </a:lnTo>
                <a:lnTo>
                  <a:pt x="522" y="548"/>
                </a:lnTo>
                <a:lnTo>
                  <a:pt x="522" y="520"/>
                </a:lnTo>
                <a:lnTo>
                  <a:pt x="502" y="520"/>
                </a:lnTo>
                <a:lnTo>
                  <a:pt x="502" y="508"/>
                </a:lnTo>
                <a:lnTo>
                  <a:pt x="484" y="508"/>
                </a:lnTo>
                <a:lnTo>
                  <a:pt x="484" y="490"/>
                </a:lnTo>
                <a:lnTo>
                  <a:pt x="455" y="490"/>
                </a:lnTo>
                <a:lnTo>
                  <a:pt x="455" y="473"/>
                </a:lnTo>
                <a:lnTo>
                  <a:pt x="441" y="473"/>
                </a:lnTo>
                <a:lnTo>
                  <a:pt x="441" y="457"/>
                </a:lnTo>
                <a:lnTo>
                  <a:pt x="425" y="457"/>
                </a:lnTo>
                <a:lnTo>
                  <a:pt x="425" y="419"/>
                </a:lnTo>
                <a:lnTo>
                  <a:pt x="415" y="419"/>
                </a:lnTo>
                <a:lnTo>
                  <a:pt x="415" y="390"/>
                </a:lnTo>
                <a:lnTo>
                  <a:pt x="397" y="390"/>
                </a:lnTo>
                <a:lnTo>
                  <a:pt x="397" y="368"/>
                </a:lnTo>
                <a:lnTo>
                  <a:pt x="385" y="368"/>
                </a:lnTo>
                <a:lnTo>
                  <a:pt x="385" y="346"/>
                </a:lnTo>
                <a:lnTo>
                  <a:pt x="376" y="346"/>
                </a:lnTo>
                <a:lnTo>
                  <a:pt x="376" y="330"/>
                </a:lnTo>
                <a:lnTo>
                  <a:pt x="346" y="330"/>
                </a:lnTo>
                <a:lnTo>
                  <a:pt x="346" y="285"/>
                </a:lnTo>
                <a:lnTo>
                  <a:pt x="324" y="285"/>
                </a:lnTo>
                <a:lnTo>
                  <a:pt x="324" y="267"/>
                </a:lnTo>
                <a:lnTo>
                  <a:pt x="316" y="267"/>
                </a:lnTo>
                <a:lnTo>
                  <a:pt x="316" y="241"/>
                </a:lnTo>
                <a:lnTo>
                  <a:pt x="304" y="241"/>
                </a:lnTo>
                <a:lnTo>
                  <a:pt x="304" y="220"/>
                </a:lnTo>
                <a:lnTo>
                  <a:pt x="275" y="220"/>
                </a:lnTo>
                <a:lnTo>
                  <a:pt x="275" y="206"/>
                </a:lnTo>
                <a:lnTo>
                  <a:pt x="275" y="178"/>
                </a:lnTo>
                <a:lnTo>
                  <a:pt x="257" y="178"/>
                </a:lnTo>
                <a:lnTo>
                  <a:pt x="257" y="154"/>
                </a:lnTo>
                <a:lnTo>
                  <a:pt x="257" y="131"/>
                </a:lnTo>
                <a:lnTo>
                  <a:pt x="229" y="131"/>
                </a:lnTo>
                <a:lnTo>
                  <a:pt x="188" y="131"/>
                </a:lnTo>
                <a:lnTo>
                  <a:pt x="188" y="109"/>
                </a:lnTo>
                <a:lnTo>
                  <a:pt x="178" y="109"/>
                </a:lnTo>
                <a:lnTo>
                  <a:pt x="178" y="95"/>
                </a:lnTo>
                <a:lnTo>
                  <a:pt x="166" y="95"/>
                </a:lnTo>
                <a:lnTo>
                  <a:pt x="166" y="83"/>
                </a:lnTo>
                <a:lnTo>
                  <a:pt x="144" y="83"/>
                </a:lnTo>
                <a:lnTo>
                  <a:pt x="144" y="56"/>
                </a:lnTo>
                <a:lnTo>
                  <a:pt x="128" y="56"/>
                </a:lnTo>
                <a:lnTo>
                  <a:pt x="128" y="42"/>
                </a:lnTo>
                <a:lnTo>
                  <a:pt x="111" y="42"/>
                </a:lnTo>
                <a:lnTo>
                  <a:pt x="111" y="18"/>
                </a:lnTo>
                <a:lnTo>
                  <a:pt x="93" y="18"/>
                </a:lnTo>
                <a:lnTo>
                  <a:pt x="75" y="0"/>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16" name="Line 320">
            <a:extLst>
              <a:ext uri="{FF2B5EF4-FFF2-40B4-BE49-F238E27FC236}">
                <a16:creationId xmlns:a16="http://schemas.microsoft.com/office/drawing/2014/main" id="{17CD066D-E3A3-56D4-70B8-D9F444682D78}"/>
              </a:ext>
            </a:extLst>
          </p:cNvPr>
          <p:cNvSpPr>
            <a:spLocks noChangeShapeType="1"/>
          </p:cNvSpPr>
          <p:nvPr/>
        </p:nvSpPr>
        <p:spPr bwMode="auto">
          <a:xfrm>
            <a:off x="8520209" y="1989094"/>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17" name="Line 321">
            <a:extLst>
              <a:ext uri="{FF2B5EF4-FFF2-40B4-BE49-F238E27FC236}">
                <a16:creationId xmlns:a16="http://schemas.microsoft.com/office/drawing/2014/main" id="{8E054389-64C6-8504-BEC3-236E7865FFFB}"/>
              </a:ext>
            </a:extLst>
          </p:cNvPr>
          <p:cNvSpPr>
            <a:spLocks noChangeShapeType="1"/>
          </p:cNvSpPr>
          <p:nvPr/>
        </p:nvSpPr>
        <p:spPr bwMode="auto">
          <a:xfrm>
            <a:off x="8488459" y="2020844"/>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18" name="Line 322">
            <a:extLst>
              <a:ext uri="{FF2B5EF4-FFF2-40B4-BE49-F238E27FC236}">
                <a16:creationId xmlns:a16="http://schemas.microsoft.com/office/drawing/2014/main" id="{30239D5E-175F-05E4-5A00-300FAD6497F9}"/>
              </a:ext>
            </a:extLst>
          </p:cNvPr>
          <p:cNvSpPr>
            <a:spLocks noChangeShapeType="1"/>
          </p:cNvSpPr>
          <p:nvPr/>
        </p:nvSpPr>
        <p:spPr bwMode="auto">
          <a:xfrm>
            <a:off x="8567834" y="2020844"/>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19" name="Line 323">
            <a:extLst>
              <a:ext uri="{FF2B5EF4-FFF2-40B4-BE49-F238E27FC236}">
                <a16:creationId xmlns:a16="http://schemas.microsoft.com/office/drawing/2014/main" id="{2C0C4DF7-66F7-13AF-523B-BE66B831ED2B}"/>
              </a:ext>
            </a:extLst>
          </p:cNvPr>
          <p:cNvSpPr>
            <a:spLocks noChangeShapeType="1"/>
          </p:cNvSpPr>
          <p:nvPr/>
        </p:nvSpPr>
        <p:spPr bwMode="auto">
          <a:xfrm>
            <a:off x="8536084" y="2052594"/>
            <a:ext cx="65088"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0" name="Line 324">
            <a:extLst>
              <a:ext uri="{FF2B5EF4-FFF2-40B4-BE49-F238E27FC236}">
                <a16:creationId xmlns:a16="http://schemas.microsoft.com/office/drawing/2014/main" id="{A78C7C0E-6EAF-65B6-8803-233EB2CE4CE4}"/>
              </a:ext>
            </a:extLst>
          </p:cNvPr>
          <p:cNvSpPr>
            <a:spLocks noChangeShapeType="1"/>
          </p:cNvSpPr>
          <p:nvPr/>
        </p:nvSpPr>
        <p:spPr bwMode="auto">
          <a:xfrm>
            <a:off x="8693247" y="2165306"/>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1" name="Line 325">
            <a:extLst>
              <a:ext uri="{FF2B5EF4-FFF2-40B4-BE49-F238E27FC236}">
                <a16:creationId xmlns:a16="http://schemas.microsoft.com/office/drawing/2014/main" id="{37D96C9C-E191-3D0D-45ED-0DFF143F81F5}"/>
              </a:ext>
            </a:extLst>
          </p:cNvPr>
          <p:cNvSpPr>
            <a:spLocks noChangeShapeType="1"/>
          </p:cNvSpPr>
          <p:nvPr/>
        </p:nvSpPr>
        <p:spPr bwMode="auto">
          <a:xfrm>
            <a:off x="8661497" y="2197056"/>
            <a:ext cx="619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2" name="Line 326">
            <a:extLst>
              <a:ext uri="{FF2B5EF4-FFF2-40B4-BE49-F238E27FC236}">
                <a16:creationId xmlns:a16="http://schemas.microsoft.com/office/drawing/2014/main" id="{D014765C-B10D-A573-6B0A-64BBEE501EA5}"/>
              </a:ext>
            </a:extLst>
          </p:cNvPr>
          <p:cNvSpPr>
            <a:spLocks noChangeShapeType="1"/>
          </p:cNvSpPr>
          <p:nvPr/>
        </p:nvSpPr>
        <p:spPr bwMode="auto">
          <a:xfrm>
            <a:off x="8947247" y="2476456"/>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3" name="Line 327">
            <a:extLst>
              <a:ext uri="{FF2B5EF4-FFF2-40B4-BE49-F238E27FC236}">
                <a16:creationId xmlns:a16="http://schemas.microsoft.com/office/drawing/2014/main" id="{A12B6076-75A2-ABFA-0F9C-F1195ACA04A9}"/>
              </a:ext>
            </a:extLst>
          </p:cNvPr>
          <p:cNvSpPr>
            <a:spLocks noChangeShapeType="1"/>
          </p:cNvSpPr>
          <p:nvPr/>
        </p:nvSpPr>
        <p:spPr bwMode="auto">
          <a:xfrm>
            <a:off x="8915497" y="2509794"/>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4" name="Line 328">
            <a:extLst>
              <a:ext uri="{FF2B5EF4-FFF2-40B4-BE49-F238E27FC236}">
                <a16:creationId xmlns:a16="http://schemas.microsoft.com/office/drawing/2014/main" id="{A5277679-50D0-3F1E-81E8-71DAD6E4B2D0}"/>
              </a:ext>
            </a:extLst>
          </p:cNvPr>
          <p:cNvSpPr>
            <a:spLocks noChangeShapeType="1"/>
          </p:cNvSpPr>
          <p:nvPr/>
        </p:nvSpPr>
        <p:spPr bwMode="auto">
          <a:xfrm>
            <a:off x="9236172" y="2849519"/>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5" name="Line 329">
            <a:extLst>
              <a:ext uri="{FF2B5EF4-FFF2-40B4-BE49-F238E27FC236}">
                <a16:creationId xmlns:a16="http://schemas.microsoft.com/office/drawing/2014/main" id="{3C726BDF-165A-3D96-EEA1-3AC2B1CC79E5}"/>
              </a:ext>
            </a:extLst>
          </p:cNvPr>
          <p:cNvSpPr>
            <a:spLocks noChangeShapeType="1"/>
          </p:cNvSpPr>
          <p:nvPr/>
        </p:nvSpPr>
        <p:spPr bwMode="auto">
          <a:xfrm>
            <a:off x="9204422" y="2882856"/>
            <a:ext cx="65088"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6" name="Line 330">
            <a:extLst>
              <a:ext uri="{FF2B5EF4-FFF2-40B4-BE49-F238E27FC236}">
                <a16:creationId xmlns:a16="http://schemas.microsoft.com/office/drawing/2014/main" id="{D33B27F6-B1D3-642C-DC3B-6772FB6EE0A4}"/>
              </a:ext>
            </a:extLst>
          </p:cNvPr>
          <p:cNvSpPr>
            <a:spLocks noChangeShapeType="1"/>
          </p:cNvSpPr>
          <p:nvPr/>
        </p:nvSpPr>
        <p:spPr bwMode="auto">
          <a:xfrm>
            <a:off x="10252172" y="3821069"/>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7" name="Line 331">
            <a:extLst>
              <a:ext uri="{FF2B5EF4-FFF2-40B4-BE49-F238E27FC236}">
                <a16:creationId xmlns:a16="http://schemas.microsoft.com/office/drawing/2014/main" id="{84DD2A35-98E1-38CE-A464-58C0754F9E1F}"/>
              </a:ext>
            </a:extLst>
          </p:cNvPr>
          <p:cNvSpPr>
            <a:spLocks noChangeShapeType="1"/>
          </p:cNvSpPr>
          <p:nvPr/>
        </p:nvSpPr>
        <p:spPr bwMode="auto">
          <a:xfrm>
            <a:off x="10218834" y="3852819"/>
            <a:ext cx="65088"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8" name="Line 332">
            <a:extLst>
              <a:ext uri="{FF2B5EF4-FFF2-40B4-BE49-F238E27FC236}">
                <a16:creationId xmlns:a16="http://schemas.microsoft.com/office/drawing/2014/main" id="{DFFA6922-8F12-1AC9-19D8-B1523469737A}"/>
              </a:ext>
            </a:extLst>
          </p:cNvPr>
          <p:cNvSpPr>
            <a:spLocks noChangeShapeType="1"/>
          </p:cNvSpPr>
          <p:nvPr/>
        </p:nvSpPr>
        <p:spPr bwMode="auto">
          <a:xfrm>
            <a:off x="10576022" y="3956006"/>
            <a:ext cx="0" cy="60325"/>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29" name="Line 333">
            <a:extLst>
              <a:ext uri="{FF2B5EF4-FFF2-40B4-BE49-F238E27FC236}">
                <a16:creationId xmlns:a16="http://schemas.microsoft.com/office/drawing/2014/main" id="{A70C4C63-6662-7E95-DD11-5F6418BB9FFE}"/>
              </a:ext>
            </a:extLst>
          </p:cNvPr>
          <p:cNvSpPr>
            <a:spLocks noChangeShapeType="1"/>
          </p:cNvSpPr>
          <p:nvPr/>
        </p:nvSpPr>
        <p:spPr bwMode="auto">
          <a:xfrm>
            <a:off x="10544272" y="3987756"/>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0" name="Line 334">
            <a:extLst>
              <a:ext uri="{FF2B5EF4-FFF2-40B4-BE49-F238E27FC236}">
                <a16:creationId xmlns:a16="http://schemas.microsoft.com/office/drawing/2014/main" id="{464A794C-FF3D-507B-9A05-B2B02DAAB488}"/>
              </a:ext>
            </a:extLst>
          </p:cNvPr>
          <p:cNvSpPr>
            <a:spLocks noChangeShapeType="1"/>
          </p:cNvSpPr>
          <p:nvPr/>
        </p:nvSpPr>
        <p:spPr bwMode="auto">
          <a:xfrm>
            <a:off x="10607772" y="4013156"/>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1" name="Line 335">
            <a:extLst>
              <a:ext uri="{FF2B5EF4-FFF2-40B4-BE49-F238E27FC236}">
                <a16:creationId xmlns:a16="http://schemas.microsoft.com/office/drawing/2014/main" id="{7E08EC86-8610-5B1C-C50C-40920CBFB058}"/>
              </a:ext>
            </a:extLst>
          </p:cNvPr>
          <p:cNvSpPr>
            <a:spLocks noChangeShapeType="1"/>
          </p:cNvSpPr>
          <p:nvPr/>
        </p:nvSpPr>
        <p:spPr bwMode="auto">
          <a:xfrm>
            <a:off x="10576022" y="4044906"/>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2" name="Line 336">
            <a:extLst>
              <a:ext uri="{FF2B5EF4-FFF2-40B4-BE49-F238E27FC236}">
                <a16:creationId xmlns:a16="http://schemas.microsoft.com/office/drawing/2014/main" id="{9EB45544-4380-AC68-E01D-6D80F0F890B6}"/>
              </a:ext>
            </a:extLst>
          </p:cNvPr>
          <p:cNvSpPr>
            <a:spLocks noChangeShapeType="1"/>
          </p:cNvSpPr>
          <p:nvPr/>
        </p:nvSpPr>
        <p:spPr bwMode="auto">
          <a:xfrm>
            <a:off x="10626822" y="4029031"/>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3" name="Line 337">
            <a:extLst>
              <a:ext uri="{FF2B5EF4-FFF2-40B4-BE49-F238E27FC236}">
                <a16:creationId xmlns:a16="http://schemas.microsoft.com/office/drawing/2014/main" id="{D1689F62-396D-281E-416D-393B226B9F46}"/>
              </a:ext>
            </a:extLst>
          </p:cNvPr>
          <p:cNvSpPr>
            <a:spLocks noChangeShapeType="1"/>
          </p:cNvSpPr>
          <p:nvPr/>
        </p:nvSpPr>
        <p:spPr bwMode="auto">
          <a:xfrm>
            <a:off x="10595072" y="4062369"/>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4" name="Line 338">
            <a:extLst>
              <a:ext uri="{FF2B5EF4-FFF2-40B4-BE49-F238E27FC236}">
                <a16:creationId xmlns:a16="http://schemas.microsoft.com/office/drawing/2014/main" id="{5A6BE9C6-29E0-25CB-CE41-B5CE86BF1F9E}"/>
              </a:ext>
            </a:extLst>
          </p:cNvPr>
          <p:cNvSpPr>
            <a:spLocks noChangeShapeType="1"/>
          </p:cNvSpPr>
          <p:nvPr/>
        </p:nvSpPr>
        <p:spPr bwMode="auto">
          <a:xfrm>
            <a:off x="10688734" y="4029031"/>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5" name="Line 339">
            <a:extLst>
              <a:ext uri="{FF2B5EF4-FFF2-40B4-BE49-F238E27FC236}">
                <a16:creationId xmlns:a16="http://schemas.microsoft.com/office/drawing/2014/main" id="{EE47D20D-65CE-C59C-B405-98C2B50C8DF8}"/>
              </a:ext>
            </a:extLst>
          </p:cNvPr>
          <p:cNvSpPr>
            <a:spLocks noChangeShapeType="1"/>
          </p:cNvSpPr>
          <p:nvPr/>
        </p:nvSpPr>
        <p:spPr bwMode="auto">
          <a:xfrm>
            <a:off x="10655397" y="4062369"/>
            <a:ext cx="65088"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6" name="Line 340">
            <a:extLst>
              <a:ext uri="{FF2B5EF4-FFF2-40B4-BE49-F238E27FC236}">
                <a16:creationId xmlns:a16="http://schemas.microsoft.com/office/drawing/2014/main" id="{B22D2CE5-3540-7D17-3231-0647D1BAF602}"/>
              </a:ext>
            </a:extLst>
          </p:cNvPr>
          <p:cNvSpPr>
            <a:spLocks noChangeShapeType="1"/>
          </p:cNvSpPr>
          <p:nvPr/>
        </p:nvSpPr>
        <p:spPr bwMode="auto">
          <a:xfrm>
            <a:off x="10745884" y="4071894"/>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7" name="Line 341">
            <a:extLst>
              <a:ext uri="{FF2B5EF4-FFF2-40B4-BE49-F238E27FC236}">
                <a16:creationId xmlns:a16="http://schemas.microsoft.com/office/drawing/2014/main" id="{7954B74B-D50F-B318-DE46-8CA948AEB154}"/>
              </a:ext>
            </a:extLst>
          </p:cNvPr>
          <p:cNvSpPr>
            <a:spLocks noChangeShapeType="1"/>
          </p:cNvSpPr>
          <p:nvPr/>
        </p:nvSpPr>
        <p:spPr bwMode="auto">
          <a:xfrm>
            <a:off x="10714134" y="4103644"/>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8" name="Line 342">
            <a:extLst>
              <a:ext uri="{FF2B5EF4-FFF2-40B4-BE49-F238E27FC236}">
                <a16:creationId xmlns:a16="http://schemas.microsoft.com/office/drawing/2014/main" id="{86F2CDD5-B5DC-C78A-F011-557963BA9BDC}"/>
              </a:ext>
            </a:extLst>
          </p:cNvPr>
          <p:cNvSpPr>
            <a:spLocks noChangeShapeType="1"/>
          </p:cNvSpPr>
          <p:nvPr/>
        </p:nvSpPr>
        <p:spPr bwMode="auto">
          <a:xfrm>
            <a:off x="10777634" y="4071894"/>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39" name="Line 343">
            <a:extLst>
              <a:ext uri="{FF2B5EF4-FFF2-40B4-BE49-F238E27FC236}">
                <a16:creationId xmlns:a16="http://schemas.microsoft.com/office/drawing/2014/main" id="{D4E1DD46-ED3A-289E-FF1C-77C1BC878E9F}"/>
              </a:ext>
            </a:extLst>
          </p:cNvPr>
          <p:cNvSpPr>
            <a:spLocks noChangeShapeType="1"/>
          </p:cNvSpPr>
          <p:nvPr/>
        </p:nvSpPr>
        <p:spPr bwMode="auto">
          <a:xfrm>
            <a:off x="10745884" y="4103644"/>
            <a:ext cx="65088"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0" name="Line 344">
            <a:extLst>
              <a:ext uri="{FF2B5EF4-FFF2-40B4-BE49-F238E27FC236}">
                <a16:creationId xmlns:a16="http://schemas.microsoft.com/office/drawing/2014/main" id="{D5320603-B06F-42BA-680E-8959C0BDB294}"/>
              </a:ext>
            </a:extLst>
          </p:cNvPr>
          <p:cNvSpPr>
            <a:spLocks noChangeShapeType="1"/>
          </p:cNvSpPr>
          <p:nvPr/>
        </p:nvSpPr>
        <p:spPr bwMode="auto">
          <a:xfrm>
            <a:off x="10810972" y="4071894"/>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1" name="Line 345">
            <a:extLst>
              <a:ext uri="{FF2B5EF4-FFF2-40B4-BE49-F238E27FC236}">
                <a16:creationId xmlns:a16="http://schemas.microsoft.com/office/drawing/2014/main" id="{75A1730D-1C36-4DD9-AC8F-B78A72B4ED30}"/>
              </a:ext>
            </a:extLst>
          </p:cNvPr>
          <p:cNvSpPr>
            <a:spLocks noChangeShapeType="1"/>
          </p:cNvSpPr>
          <p:nvPr/>
        </p:nvSpPr>
        <p:spPr bwMode="auto">
          <a:xfrm>
            <a:off x="10777634" y="4103644"/>
            <a:ext cx="65088"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2" name="Line 346">
            <a:extLst>
              <a:ext uri="{FF2B5EF4-FFF2-40B4-BE49-F238E27FC236}">
                <a16:creationId xmlns:a16="http://schemas.microsoft.com/office/drawing/2014/main" id="{918340A1-83CA-1B22-AE9E-E0560AC1CA9B}"/>
              </a:ext>
            </a:extLst>
          </p:cNvPr>
          <p:cNvSpPr>
            <a:spLocks noChangeShapeType="1"/>
          </p:cNvSpPr>
          <p:nvPr/>
        </p:nvSpPr>
        <p:spPr bwMode="auto">
          <a:xfrm>
            <a:off x="10868122" y="4125869"/>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3" name="Line 347">
            <a:extLst>
              <a:ext uri="{FF2B5EF4-FFF2-40B4-BE49-F238E27FC236}">
                <a16:creationId xmlns:a16="http://schemas.microsoft.com/office/drawing/2014/main" id="{7A5FA983-E758-530C-B237-CA835F6C942B}"/>
              </a:ext>
            </a:extLst>
          </p:cNvPr>
          <p:cNvSpPr>
            <a:spLocks noChangeShapeType="1"/>
          </p:cNvSpPr>
          <p:nvPr/>
        </p:nvSpPr>
        <p:spPr bwMode="auto">
          <a:xfrm>
            <a:off x="10836372" y="4157619"/>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4" name="Line 348">
            <a:extLst>
              <a:ext uri="{FF2B5EF4-FFF2-40B4-BE49-F238E27FC236}">
                <a16:creationId xmlns:a16="http://schemas.microsoft.com/office/drawing/2014/main" id="{DBDBEEAA-4B38-C344-3B48-18A3F126A097}"/>
              </a:ext>
            </a:extLst>
          </p:cNvPr>
          <p:cNvSpPr>
            <a:spLocks noChangeShapeType="1"/>
          </p:cNvSpPr>
          <p:nvPr/>
        </p:nvSpPr>
        <p:spPr bwMode="auto">
          <a:xfrm>
            <a:off x="10934797" y="4173494"/>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5" name="Line 349">
            <a:extLst>
              <a:ext uri="{FF2B5EF4-FFF2-40B4-BE49-F238E27FC236}">
                <a16:creationId xmlns:a16="http://schemas.microsoft.com/office/drawing/2014/main" id="{3973AD56-E645-1E95-967A-EF9C4B1506AE}"/>
              </a:ext>
            </a:extLst>
          </p:cNvPr>
          <p:cNvSpPr>
            <a:spLocks noChangeShapeType="1"/>
          </p:cNvSpPr>
          <p:nvPr/>
        </p:nvSpPr>
        <p:spPr bwMode="auto">
          <a:xfrm>
            <a:off x="10903047" y="4206831"/>
            <a:ext cx="619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6" name="Line 350">
            <a:extLst>
              <a:ext uri="{FF2B5EF4-FFF2-40B4-BE49-F238E27FC236}">
                <a16:creationId xmlns:a16="http://schemas.microsoft.com/office/drawing/2014/main" id="{EC6E5FB4-1354-7693-8644-CDAAFB7543FA}"/>
              </a:ext>
            </a:extLst>
          </p:cNvPr>
          <p:cNvSpPr>
            <a:spLocks noChangeShapeType="1"/>
          </p:cNvSpPr>
          <p:nvPr/>
        </p:nvSpPr>
        <p:spPr bwMode="auto">
          <a:xfrm>
            <a:off x="10993534" y="4173494"/>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7" name="Line 351">
            <a:extLst>
              <a:ext uri="{FF2B5EF4-FFF2-40B4-BE49-F238E27FC236}">
                <a16:creationId xmlns:a16="http://schemas.microsoft.com/office/drawing/2014/main" id="{F956A6C4-9B2C-E92E-BCFA-F2BB79218C72}"/>
              </a:ext>
            </a:extLst>
          </p:cNvPr>
          <p:cNvSpPr>
            <a:spLocks noChangeShapeType="1"/>
          </p:cNvSpPr>
          <p:nvPr/>
        </p:nvSpPr>
        <p:spPr bwMode="auto">
          <a:xfrm>
            <a:off x="10961784" y="4206831"/>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8" name="Line 352">
            <a:extLst>
              <a:ext uri="{FF2B5EF4-FFF2-40B4-BE49-F238E27FC236}">
                <a16:creationId xmlns:a16="http://schemas.microsoft.com/office/drawing/2014/main" id="{00633BEF-3C92-22A4-9A04-EDC003DBCB11}"/>
              </a:ext>
            </a:extLst>
          </p:cNvPr>
          <p:cNvSpPr>
            <a:spLocks noChangeShapeType="1"/>
          </p:cNvSpPr>
          <p:nvPr/>
        </p:nvSpPr>
        <p:spPr bwMode="auto">
          <a:xfrm>
            <a:off x="11037984" y="4173494"/>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49" name="Line 353">
            <a:extLst>
              <a:ext uri="{FF2B5EF4-FFF2-40B4-BE49-F238E27FC236}">
                <a16:creationId xmlns:a16="http://schemas.microsoft.com/office/drawing/2014/main" id="{0215E9B8-DBE9-32CB-C203-9621809B7EE3}"/>
              </a:ext>
            </a:extLst>
          </p:cNvPr>
          <p:cNvSpPr>
            <a:spLocks noChangeShapeType="1"/>
          </p:cNvSpPr>
          <p:nvPr/>
        </p:nvSpPr>
        <p:spPr bwMode="auto">
          <a:xfrm>
            <a:off x="11006234" y="4206831"/>
            <a:ext cx="60325"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50" name="Line 354">
            <a:extLst>
              <a:ext uri="{FF2B5EF4-FFF2-40B4-BE49-F238E27FC236}">
                <a16:creationId xmlns:a16="http://schemas.microsoft.com/office/drawing/2014/main" id="{3522259E-8FCA-367A-179E-2E6321E93598}"/>
              </a:ext>
            </a:extLst>
          </p:cNvPr>
          <p:cNvSpPr>
            <a:spLocks noChangeShapeType="1"/>
          </p:cNvSpPr>
          <p:nvPr/>
        </p:nvSpPr>
        <p:spPr bwMode="auto">
          <a:xfrm>
            <a:off x="11198322" y="4173494"/>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51" name="Line 355">
            <a:extLst>
              <a:ext uri="{FF2B5EF4-FFF2-40B4-BE49-F238E27FC236}">
                <a16:creationId xmlns:a16="http://schemas.microsoft.com/office/drawing/2014/main" id="{22AAA0AF-FB11-5ABC-4A2F-FBB8A218A995}"/>
              </a:ext>
            </a:extLst>
          </p:cNvPr>
          <p:cNvSpPr>
            <a:spLocks noChangeShapeType="1"/>
          </p:cNvSpPr>
          <p:nvPr/>
        </p:nvSpPr>
        <p:spPr bwMode="auto">
          <a:xfrm>
            <a:off x="11166572" y="4206831"/>
            <a:ext cx="65088"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52" name="Line 356">
            <a:extLst>
              <a:ext uri="{FF2B5EF4-FFF2-40B4-BE49-F238E27FC236}">
                <a16:creationId xmlns:a16="http://schemas.microsoft.com/office/drawing/2014/main" id="{9CA80066-8930-27DA-CA23-E87E872CABD0}"/>
              </a:ext>
            </a:extLst>
          </p:cNvPr>
          <p:cNvSpPr>
            <a:spLocks noChangeShapeType="1"/>
          </p:cNvSpPr>
          <p:nvPr/>
        </p:nvSpPr>
        <p:spPr bwMode="auto">
          <a:xfrm>
            <a:off x="11217372" y="4173494"/>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53" name="Line 357">
            <a:extLst>
              <a:ext uri="{FF2B5EF4-FFF2-40B4-BE49-F238E27FC236}">
                <a16:creationId xmlns:a16="http://schemas.microsoft.com/office/drawing/2014/main" id="{5A7A78E2-258D-BC6D-0259-5AC013E9963A}"/>
              </a:ext>
            </a:extLst>
          </p:cNvPr>
          <p:cNvSpPr>
            <a:spLocks noChangeShapeType="1"/>
          </p:cNvSpPr>
          <p:nvPr/>
        </p:nvSpPr>
        <p:spPr bwMode="auto">
          <a:xfrm>
            <a:off x="11185622" y="4206831"/>
            <a:ext cx="619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54" name="Line 358">
            <a:extLst>
              <a:ext uri="{FF2B5EF4-FFF2-40B4-BE49-F238E27FC236}">
                <a16:creationId xmlns:a16="http://schemas.microsoft.com/office/drawing/2014/main" id="{5AFBDFA2-A4B1-266D-C5A3-E3D2D324DD29}"/>
              </a:ext>
            </a:extLst>
          </p:cNvPr>
          <p:cNvSpPr>
            <a:spLocks noChangeShapeType="1"/>
          </p:cNvSpPr>
          <p:nvPr/>
        </p:nvSpPr>
        <p:spPr bwMode="auto">
          <a:xfrm>
            <a:off x="11247534" y="4173494"/>
            <a:ext cx="0" cy="6508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55" name="Line 359">
            <a:extLst>
              <a:ext uri="{FF2B5EF4-FFF2-40B4-BE49-F238E27FC236}">
                <a16:creationId xmlns:a16="http://schemas.microsoft.com/office/drawing/2014/main" id="{CE51E1D6-FD1E-9452-C05A-BEE37B5451DA}"/>
              </a:ext>
            </a:extLst>
          </p:cNvPr>
          <p:cNvSpPr>
            <a:spLocks noChangeShapeType="1"/>
          </p:cNvSpPr>
          <p:nvPr/>
        </p:nvSpPr>
        <p:spPr bwMode="auto">
          <a:xfrm>
            <a:off x="11217372" y="4206831"/>
            <a:ext cx="619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7" name="Freeform 241">
            <a:extLst>
              <a:ext uri="{FF2B5EF4-FFF2-40B4-BE49-F238E27FC236}">
                <a16:creationId xmlns:a16="http://schemas.microsoft.com/office/drawing/2014/main" id="{B0AADD5D-61B4-EF9B-DBF6-CB9A36B433F6}"/>
              </a:ext>
            </a:extLst>
          </p:cNvPr>
          <p:cNvSpPr>
            <a:spLocks/>
          </p:cNvSpPr>
          <p:nvPr/>
        </p:nvSpPr>
        <p:spPr bwMode="auto">
          <a:xfrm>
            <a:off x="4736355" y="1974807"/>
            <a:ext cx="2439987" cy="2457920"/>
          </a:xfrm>
          <a:custGeom>
            <a:avLst/>
            <a:gdLst>
              <a:gd name="T0" fmla="*/ 164 w 1522"/>
              <a:gd name="T1" fmla="*/ 24 h 1552"/>
              <a:gd name="T2" fmla="*/ 237 w 1522"/>
              <a:gd name="T3" fmla="*/ 36 h 1552"/>
              <a:gd name="T4" fmla="*/ 261 w 1522"/>
              <a:gd name="T5" fmla="*/ 71 h 1552"/>
              <a:gd name="T6" fmla="*/ 299 w 1522"/>
              <a:gd name="T7" fmla="*/ 83 h 1552"/>
              <a:gd name="T8" fmla="*/ 323 w 1522"/>
              <a:gd name="T9" fmla="*/ 127 h 1552"/>
              <a:gd name="T10" fmla="*/ 357 w 1522"/>
              <a:gd name="T11" fmla="*/ 148 h 1552"/>
              <a:gd name="T12" fmla="*/ 371 w 1522"/>
              <a:gd name="T13" fmla="*/ 190 h 1552"/>
              <a:gd name="T14" fmla="*/ 403 w 1522"/>
              <a:gd name="T15" fmla="*/ 212 h 1552"/>
              <a:gd name="T16" fmla="*/ 441 w 1522"/>
              <a:gd name="T17" fmla="*/ 228 h 1552"/>
              <a:gd name="T18" fmla="*/ 449 w 1522"/>
              <a:gd name="T19" fmla="*/ 283 h 1552"/>
              <a:gd name="T20" fmla="*/ 549 w 1522"/>
              <a:gd name="T21" fmla="*/ 315 h 1552"/>
              <a:gd name="T22" fmla="*/ 618 w 1522"/>
              <a:gd name="T23" fmla="*/ 350 h 1552"/>
              <a:gd name="T24" fmla="*/ 658 w 1522"/>
              <a:gd name="T25" fmla="*/ 364 h 1552"/>
              <a:gd name="T26" fmla="*/ 696 w 1522"/>
              <a:gd name="T27" fmla="*/ 398 h 1552"/>
              <a:gd name="T28" fmla="*/ 750 w 1522"/>
              <a:gd name="T29" fmla="*/ 424 h 1552"/>
              <a:gd name="T30" fmla="*/ 772 w 1522"/>
              <a:gd name="T31" fmla="*/ 477 h 1552"/>
              <a:gd name="T32" fmla="*/ 806 w 1522"/>
              <a:gd name="T33" fmla="*/ 534 h 1552"/>
              <a:gd name="T34" fmla="*/ 822 w 1522"/>
              <a:gd name="T35" fmla="*/ 598 h 1552"/>
              <a:gd name="T36" fmla="*/ 870 w 1522"/>
              <a:gd name="T37" fmla="*/ 610 h 1552"/>
              <a:gd name="T38" fmla="*/ 890 w 1522"/>
              <a:gd name="T39" fmla="*/ 669 h 1552"/>
              <a:gd name="T40" fmla="*/ 918 w 1522"/>
              <a:gd name="T41" fmla="*/ 691 h 1552"/>
              <a:gd name="T42" fmla="*/ 937 w 1522"/>
              <a:gd name="T43" fmla="*/ 740 h 1552"/>
              <a:gd name="T44" fmla="*/ 1019 w 1522"/>
              <a:gd name="T45" fmla="*/ 788 h 1552"/>
              <a:gd name="T46" fmla="*/ 1071 w 1522"/>
              <a:gd name="T47" fmla="*/ 843 h 1552"/>
              <a:gd name="T48" fmla="*/ 1117 w 1522"/>
              <a:gd name="T49" fmla="*/ 879 h 1552"/>
              <a:gd name="T50" fmla="*/ 1199 w 1522"/>
              <a:gd name="T51" fmla="*/ 907 h 1552"/>
              <a:gd name="T52" fmla="*/ 1299 w 1522"/>
              <a:gd name="T53" fmla="*/ 952 h 1552"/>
              <a:gd name="T54" fmla="*/ 1402 w 1522"/>
              <a:gd name="T55" fmla="*/ 998 h 1552"/>
              <a:gd name="T56" fmla="*/ 1522 w 1522"/>
              <a:gd name="T57" fmla="*/ 1027 h 1552"/>
              <a:gd name="T58" fmla="*/ 1500 w 1522"/>
              <a:gd name="T59" fmla="*/ 1493 h 1552"/>
              <a:gd name="T60" fmla="*/ 1352 w 1522"/>
              <a:gd name="T61" fmla="*/ 1433 h 1552"/>
              <a:gd name="T62" fmla="*/ 1332 w 1522"/>
              <a:gd name="T63" fmla="*/ 1352 h 1552"/>
              <a:gd name="T64" fmla="*/ 1215 w 1522"/>
              <a:gd name="T65" fmla="*/ 1332 h 1552"/>
              <a:gd name="T66" fmla="*/ 1113 w 1522"/>
              <a:gd name="T67" fmla="*/ 1295 h 1552"/>
              <a:gd name="T68" fmla="*/ 1081 w 1522"/>
              <a:gd name="T69" fmla="*/ 1239 h 1552"/>
              <a:gd name="T70" fmla="*/ 1013 w 1522"/>
              <a:gd name="T71" fmla="*/ 1221 h 1552"/>
              <a:gd name="T72" fmla="*/ 989 w 1522"/>
              <a:gd name="T73" fmla="*/ 1150 h 1552"/>
              <a:gd name="T74" fmla="*/ 935 w 1522"/>
              <a:gd name="T75" fmla="*/ 1118 h 1552"/>
              <a:gd name="T76" fmla="*/ 902 w 1522"/>
              <a:gd name="T77" fmla="*/ 1053 h 1552"/>
              <a:gd name="T78" fmla="*/ 846 w 1522"/>
              <a:gd name="T79" fmla="*/ 1012 h 1552"/>
              <a:gd name="T80" fmla="*/ 816 w 1522"/>
              <a:gd name="T81" fmla="*/ 944 h 1552"/>
              <a:gd name="T82" fmla="*/ 776 w 1522"/>
              <a:gd name="T83" fmla="*/ 897 h 1552"/>
              <a:gd name="T84" fmla="*/ 744 w 1522"/>
              <a:gd name="T85" fmla="*/ 818 h 1552"/>
              <a:gd name="T86" fmla="*/ 686 w 1522"/>
              <a:gd name="T87" fmla="*/ 776 h 1552"/>
              <a:gd name="T88" fmla="*/ 556 w 1522"/>
              <a:gd name="T89" fmla="*/ 732 h 1552"/>
              <a:gd name="T90" fmla="*/ 519 w 1522"/>
              <a:gd name="T91" fmla="*/ 691 h 1552"/>
              <a:gd name="T92" fmla="*/ 449 w 1522"/>
              <a:gd name="T93" fmla="*/ 663 h 1552"/>
              <a:gd name="T94" fmla="*/ 399 w 1522"/>
              <a:gd name="T95" fmla="*/ 610 h 1552"/>
              <a:gd name="T96" fmla="*/ 339 w 1522"/>
              <a:gd name="T97" fmla="*/ 574 h 1552"/>
              <a:gd name="T98" fmla="*/ 317 w 1522"/>
              <a:gd name="T99" fmla="*/ 519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22" h="1552">
                <a:moveTo>
                  <a:pt x="0" y="0"/>
                </a:moveTo>
                <a:lnTo>
                  <a:pt x="164" y="0"/>
                </a:lnTo>
                <a:lnTo>
                  <a:pt x="164" y="24"/>
                </a:lnTo>
                <a:lnTo>
                  <a:pt x="209" y="24"/>
                </a:lnTo>
                <a:lnTo>
                  <a:pt x="209" y="36"/>
                </a:lnTo>
                <a:lnTo>
                  <a:pt x="237" y="36"/>
                </a:lnTo>
                <a:lnTo>
                  <a:pt x="237" y="47"/>
                </a:lnTo>
                <a:lnTo>
                  <a:pt x="261" y="47"/>
                </a:lnTo>
                <a:lnTo>
                  <a:pt x="261" y="71"/>
                </a:lnTo>
                <a:lnTo>
                  <a:pt x="285" y="71"/>
                </a:lnTo>
                <a:lnTo>
                  <a:pt x="285" y="83"/>
                </a:lnTo>
                <a:lnTo>
                  <a:pt x="299" y="83"/>
                </a:lnTo>
                <a:lnTo>
                  <a:pt x="299" y="105"/>
                </a:lnTo>
                <a:lnTo>
                  <a:pt x="323" y="105"/>
                </a:lnTo>
                <a:lnTo>
                  <a:pt x="323" y="127"/>
                </a:lnTo>
                <a:lnTo>
                  <a:pt x="339" y="127"/>
                </a:lnTo>
                <a:lnTo>
                  <a:pt x="339" y="148"/>
                </a:lnTo>
                <a:lnTo>
                  <a:pt x="357" y="148"/>
                </a:lnTo>
                <a:lnTo>
                  <a:pt x="357" y="170"/>
                </a:lnTo>
                <a:lnTo>
                  <a:pt x="371" y="170"/>
                </a:lnTo>
                <a:lnTo>
                  <a:pt x="371" y="190"/>
                </a:lnTo>
                <a:lnTo>
                  <a:pt x="387" y="190"/>
                </a:lnTo>
                <a:lnTo>
                  <a:pt x="387" y="212"/>
                </a:lnTo>
                <a:lnTo>
                  <a:pt x="403" y="212"/>
                </a:lnTo>
                <a:lnTo>
                  <a:pt x="403" y="228"/>
                </a:lnTo>
                <a:lnTo>
                  <a:pt x="421" y="228"/>
                </a:lnTo>
                <a:lnTo>
                  <a:pt x="441" y="228"/>
                </a:lnTo>
                <a:lnTo>
                  <a:pt x="441" y="241"/>
                </a:lnTo>
                <a:lnTo>
                  <a:pt x="449" y="241"/>
                </a:lnTo>
                <a:lnTo>
                  <a:pt x="449" y="283"/>
                </a:lnTo>
                <a:lnTo>
                  <a:pt x="507" y="283"/>
                </a:lnTo>
                <a:lnTo>
                  <a:pt x="507" y="315"/>
                </a:lnTo>
                <a:lnTo>
                  <a:pt x="549" y="315"/>
                </a:lnTo>
                <a:lnTo>
                  <a:pt x="549" y="329"/>
                </a:lnTo>
                <a:lnTo>
                  <a:pt x="618" y="329"/>
                </a:lnTo>
                <a:lnTo>
                  <a:pt x="618" y="350"/>
                </a:lnTo>
                <a:lnTo>
                  <a:pt x="636" y="350"/>
                </a:lnTo>
                <a:lnTo>
                  <a:pt x="636" y="364"/>
                </a:lnTo>
                <a:lnTo>
                  <a:pt x="658" y="364"/>
                </a:lnTo>
                <a:lnTo>
                  <a:pt x="658" y="372"/>
                </a:lnTo>
                <a:lnTo>
                  <a:pt x="696" y="372"/>
                </a:lnTo>
                <a:lnTo>
                  <a:pt x="696" y="398"/>
                </a:lnTo>
                <a:lnTo>
                  <a:pt x="718" y="398"/>
                </a:lnTo>
                <a:lnTo>
                  <a:pt x="718" y="424"/>
                </a:lnTo>
                <a:lnTo>
                  <a:pt x="750" y="424"/>
                </a:lnTo>
                <a:lnTo>
                  <a:pt x="750" y="451"/>
                </a:lnTo>
                <a:lnTo>
                  <a:pt x="772" y="451"/>
                </a:lnTo>
                <a:lnTo>
                  <a:pt x="772" y="477"/>
                </a:lnTo>
                <a:lnTo>
                  <a:pt x="788" y="477"/>
                </a:lnTo>
                <a:lnTo>
                  <a:pt x="788" y="534"/>
                </a:lnTo>
                <a:lnTo>
                  <a:pt x="806" y="534"/>
                </a:lnTo>
                <a:lnTo>
                  <a:pt x="806" y="558"/>
                </a:lnTo>
                <a:lnTo>
                  <a:pt x="822" y="558"/>
                </a:lnTo>
                <a:lnTo>
                  <a:pt x="822" y="598"/>
                </a:lnTo>
                <a:lnTo>
                  <a:pt x="840" y="598"/>
                </a:lnTo>
                <a:lnTo>
                  <a:pt x="840" y="610"/>
                </a:lnTo>
                <a:lnTo>
                  <a:pt x="870" y="610"/>
                </a:lnTo>
                <a:lnTo>
                  <a:pt x="870" y="635"/>
                </a:lnTo>
                <a:lnTo>
                  <a:pt x="890" y="635"/>
                </a:lnTo>
                <a:lnTo>
                  <a:pt x="890" y="669"/>
                </a:lnTo>
                <a:lnTo>
                  <a:pt x="904" y="669"/>
                </a:lnTo>
                <a:lnTo>
                  <a:pt x="904" y="691"/>
                </a:lnTo>
                <a:lnTo>
                  <a:pt x="918" y="691"/>
                </a:lnTo>
                <a:lnTo>
                  <a:pt x="918" y="713"/>
                </a:lnTo>
                <a:lnTo>
                  <a:pt x="937" y="713"/>
                </a:lnTo>
                <a:lnTo>
                  <a:pt x="937" y="740"/>
                </a:lnTo>
                <a:lnTo>
                  <a:pt x="959" y="740"/>
                </a:lnTo>
                <a:lnTo>
                  <a:pt x="959" y="788"/>
                </a:lnTo>
                <a:lnTo>
                  <a:pt x="1019" y="788"/>
                </a:lnTo>
                <a:lnTo>
                  <a:pt x="1019" y="823"/>
                </a:lnTo>
                <a:lnTo>
                  <a:pt x="1071" y="823"/>
                </a:lnTo>
                <a:lnTo>
                  <a:pt x="1071" y="843"/>
                </a:lnTo>
                <a:lnTo>
                  <a:pt x="1093" y="843"/>
                </a:lnTo>
                <a:lnTo>
                  <a:pt x="1093" y="879"/>
                </a:lnTo>
                <a:lnTo>
                  <a:pt x="1117" y="879"/>
                </a:lnTo>
                <a:lnTo>
                  <a:pt x="1117" y="907"/>
                </a:lnTo>
                <a:lnTo>
                  <a:pt x="1155" y="907"/>
                </a:lnTo>
                <a:lnTo>
                  <a:pt x="1199" y="907"/>
                </a:lnTo>
                <a:lnTo>
                  <a:pt x="1199" y="922"/>
                </a:lnTo>
                <a:lnTo>
                  <a:pt x="1299" y="922"/>
                </a:lnTo>
                <a:lnTo>
                  <a:pt x="1299" y="952"/>
                </a:lnTo>
                <a:lnTo>
                  <a:pt x="1318" y="952"/>
                </a:lnTo>
                <a:lnTo>
                  <a:pt x="1318" y="998"/>
                </a:lnTo>
                <a:lnTo>
                  <a:pt x="1402" y="998"/>
                </a:lnTo>
                <a:lnTo>
                  <a:pt x="1402" y="1027"/>
                </a:lnTo>
                <a:lnTo>
                  <a:pt x="1512" y="1027"/>
                </a:lnTo>
                <a:lnTo>
                  <a:pt x="1522" y="1027"/>
                </a:lnTo>
                <a:lnTo>
                  <a:pt x="1522" y="1552"/>
                </a:lnTo>
                <a:lnTo>
                  <a:pt x="1500" y="1552"/>
                </a:lnTo>
                <a:lnTo>
                  <a:pt x="1500" y="1493"/>
                </a:lnTo>
                <a:lnTo>
                  <a:pt x="1406" y="1493"/>
                </a:lnTo>
                <a:lnTo>
                  <a:pt x="1406" y="1433"/>
                </a:lnTo>
                <a:lnTo>
                  <a:pt x="1352" y="1433"/>
                </a:lnTo>
                <a:lnTo>
                  <a:pt x="1352" y="1392"/>
                </a:lnTo>
                <a:lnTo>
                  <a:pt x="1332" y="1392"/>
                </a:lnTo>
                <a:lnTo>
                  <a:pt x="1332" y="1352"/>
                </a:lnTo>
                <a:lnTo>
                  <a:pt x="1312" y="1352"/>
                </a:lnTo>
                <a:lnTo>
                  <a:pt x="1312" y="1332"/>
                </a:lnTo>
                <a:lnTo>
                  <a:pt x="1215" y="1332"/>
                </a:lnTo>
                <a:lnTo>
                  <a:pt x="1215" y="1318"/>
                </a:lnTo>
                <a:lnTo>
                  <a:pt x="1135" y="1318"/>
                </a:lnTo>
                <a:lnTo>
                  <a:pt x="1113" y="1295"/>
                </a:lnTo>
                <a:lnTo>
                  <a:pt x="1099" y="1281"/>
                </a:lnTo>
                <a:lnTo>
                  <a:pt x="1099" y="1257"/>
                </a:lnTo>
                <a:lnTo>
                  <a:pt x="1081" y="1239"/>
                </a:lnTo>
                <a:lnTo>
                  <a:pt x="1045" y="1239"/>
                </a:lnTo>
                <a:lnTo>
                  <a:pt x="1045" y="1221"/>
                </a:lnTo>
                <a:lnTo>
                  <a:pt x="1013" y="1221"/>
                </a:lnTo>
                <a:lnTo>
                  <a:pt x="1013" y="1190"/>
                </a:lnTo>
                <a:lnTo>
                  <a:pt x="989" y="1190"/>
                </a:lnTo>
                <a:lnTo>
                  <a:pt x="989" y="1150"/>
                </a:lnTo>
                <a:lnTo>
                  <a:pt x="967" y="1150"/>
                </a:lnTo>
                <a:lnTo>
                  <a:pt x="967" y="1118"/>
                </a:lnTo>
                <a:lnTo>
                  <a:pt x="935" y="1118"/>
                </a:lnTo>
                <a:lnTo>
                  <a:pt x="935" y="1089"/>
                </a:lnTo>
                <a:lnTo>
                  <a:pt x="902" y="1089"/>
                </a:lnTo>
                <a:lnTo>
                  <a:pt x="902" y="1053"/>
                </a:lnTo>
                <a:lnTo>
                  <a:pt x="882" y="1031"/>
                </a:lnTo>
                <a:lnTo>
                  <a:pt x="864" y="1012"/>
                </a:lnTo>
                <a:lnTo>
                  <a:pt x="846" y="1012"/>
                </a:lnTo>
                <a:lnTo>
                  <a:pt x="846" y="974"/>
                </a:lnTo>
                <a:lnTo>
                  <a:pt x="816" y="974"/>
                </a:lnTo>
                <a:lnTo>
                  <a:pt x="816" y="944"/>
                </a:lnTo>
                <a:lnTo>
                  <a:pt x="802" y="930"/>
                </a:lnTo>
                <a:lnTo>
                  <a:pt x="802" y="899"/>
                </a:lnTo>
                <a:lnTo>
                  <a:pt x="776" y="897"/>
                </a:lnTo>
                <a:lnTo>
                  <a:pt x="774" y="843"/>
                </a:lnTo>
                <a:lnTo>
                  <a:pt x="744" y="841"/>
                </a:lnTo>
                <a:lnTo>
                  <a:pt x="744" y="818"/>
                </a:lnTo>
                <a:lnTo>
                  <a:pt x="712" y="818"/>
                </a:lnTo>
                <a:lnTo>
                  <a:pt x="712" y="776"/>
                </a:lnTo>
                <a:lnTo>
                  <a:pt x="686" y="776"/>
                </a:lnTo>
                <a:lnTo>
                  <a:pt x="686" y="750"/>
                </a:lnTo>
                <a:lnTo>
                  <a:pt x="670" y="732"/>
                </a:lnTo>
                <a:lnTo>
                  <a:pt x="556" y="732"/>
                </a:lnTo>
                <a:lnTo>
                  <a:pt x="556" y="709"/>
                </a:lnTo>
                <a:lnTo>
                  <a:pt x="519" y="709"/>
                </a:lnTo>
                <a:lnTo>
                  <a:pt x="519" y="691"/>
                </a:lnTo>
                <a:lnTo>
                  <a:pt x="479" y="691"/>
                </a:lnTo>
                <a:lnTo>
                  <a:pt x="479" y="663"/>
                </a:lnTo>
                <a:lnTo>
                  <a:pt x="449" y="663"/>
                </a:lnTo>
                <a:lnTo>
                  <a:pt x="439" y="653"/>
                </a:lnTo>
                <a:lnTo>
                  <a:pt x="401" y="653"/>
                </a:lnTo>
                <a:lnTo>
                  <a:pt x="399" y="610"/>
                </a:lnTo>
                <a:lnTo>
                  <a:pt x="369" y="606"/>
                </a:lnTo>
                <a:lnTo>
                  <a:pt x="367" y="574"/>
                </a:lnTo>
                <a:lnTo>
                  <a:pt x="339" y="574"/>
                </a:lnTo>
                <a:lnTo>
                  <a:pt x="339" y="544"/>
                </a:lnTo>
                <a:lnTo>
                  <a:pt x="317" y="544"/>
                </a:lnTo>
                <a:lnTo>
                  <a:pt x="317" y="519"/>
                </a:lnTo>
                <a:lnTo>
                  <a:pt x="0" y="519"/>
                </a:lnTo>
                <a:lnTo>
                  <a:pt x="0" y="0"/>
                </a:lnTo>
                <a:close/>
              </a:path>
            </a:pathLst>
          </a:custGeom>
          <a:solidFill>
            <a:srgbClr val="ED9077">
              <a:alpha val="40000"/>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2042" name="Freeform 237">
            <a:extLst>
              <a:ext uri="{FF2B5EF4-FFF2-40B4-BE49-F238E27FC236}">
                <a16:creationId xmlns:a16="http://schemas.microsoft.com/office/drawing/2014/main" id="{1DF0C94A-D83E-549C-A56B-7C66AA3CE5F3}"/>
              </a:ext>
            </a:extLst>
          </p:cNvPr>
          <p:cNvSpPr>
            <a:spLocks/>
          </p:cNvSpPr>
          <p:nvPr/>
        </p:nvSpPr>
        <p:spPr bwMode="auto">
          <a:xfrm>
            <a:off x="4834034" y="2008144"/>
            <a:ext cx="2586038" cy="2128837"/>
          </a:xfrm>
          <a:custGeom>
            <a:avLst/>
            <a:gdLst>
              <a:gd name="T0" fmla="*/ 99 w 1629"/>
              <a:gd name="T1" fmla="*/ 8 h 1341"/>
              <a:gd name="T2" fmla="*/ 167 w 1629"/>
              <a:gd name="T3" fmla="*/ 24 h 1341"/>
              <a:gd name="T4" fmla="*/ 199 w 1629"/>
              <a:gd name="T5" fmla="*/ 52 h 1341"/>
              <a:gd name="T6" fmla="*/ 238 w 1629"/>
              <a:gd name="T7" fmla="*/ 66 h 1341"/>
              <a:gd name="T8" fmla="*/ 252 w 1629"/>
              <a:gd name="T9" fmla="*/ 107 h 1341"/>
              <a:gd name="T10" fmla="*/ 300 w 1629"/>
              <a:gd name="T11" fmla="*/ 129 h 1341"/>
              <a:gd name="T12" fmla="*/ 312 w 1629"/>
              <a:gd name="T13" fmla="*/ 159 h 1341"/>
              <a:gd name="T14" fmla="*/ 350 w 1629"/>
              <a:gd name="T15" fmla="*/ 181 h 1341"/>
              <a:gd name="T16" fmla="*/ 375 w 1629"/>
              <a:gd name="T17" fmla="*/ 226 h 1341"/>
              <a:gd name="T18" fmla="*/ 425 w 1629"/>
              <a:gd name="T19" fmla="*/ 266 h 1341"/>
              <a:gd name="T20" fmla="*/ 441 w 1629"/>
              <a:gd name="T21" fmla="*/ 316 h 1341"/>
              <a:gd name="T22" fmla="*/ 477 w 1629"/>
              <a:gd name="T23" fmla="*/ 334 h 1341"/>
              <a:gd name="T24" fmla="*/ 495 w 1629"/>
              <a:gd name="T25" fmla="*/ 397 h 1341"/>
              <a:gd name="T26" fmla="*/ 518 w 1629"/>
              <a:gd name="T27" fmla="*/ 415 h 1341"/>
              <a:gd name="T28" fmla="*/ 530 w 1629"/>
              <a:gd name="T29" fmla="*/ 451 h 1341"/>
              <a:gd name="T30" fmla="*/ 560 w 1629"/>
              <a:gd name="T31" fmla="*/ 473 h 1341"/>
              <a:gd name="T32" fmla="*/ 574 w 1629"/>
              <a:gd name="T33" fmla="*/ 530 h 1341"/>
              <a:gd name="T34" fmla="*/ 614 w 1629"/>
              <a:gd name="T35" fmla="*/ 546 h 1341"/>
              <a:gd name="T36" fmla="*/ 624 w 1629"/>
              <a:gd name="T37" fmla="*/ 600 h 1341"/>
              <a:gd name="T38" fmla="*/ 646 w 1629"/>
              <a:gd name="T39" fmla="*/ 620 h 1341"/>
              <a:gd name="T40" fmla="*/ 667 w 1629"/>
              <a:gd name="T41" fmla="*/ 666 h 1341"/>
              <a:gd name="T42" fmla="*/ 757 w 1629"/>
              <a:gd name="T43" fmla="*/ 687 h 1341"/>
              <a:gd name="T44" fmla="*/ 775 w 1629"/>
              <a:gd name="T45" fmla="*/ 743 h 1341"/>
              <a:gd name="T46" fmla="*/ 824 w 1629"/>
              <a:gd name="T47" fmla="*/ 755 h 1341"/>
              <a:gd name="T48" fmla="*/ 848 w 1629"/>
              <a:gd name="T49" fmla="*/ 791 h 1341"/>
              <a:gd name="T50" fmla="*/ 892 w 1629"/>
              <a:gd name="T51" fmla="*/ 813 h 1341"/>
              <a:gd name="T52" fmla="*/ 920 w 1629"/>
              <a:gd name="T53" fmla="*/ 858 h 1341"/>
              <a:gd name="T54" fmla="*/ 942 w 1629"/>
              <a:gd name="T55" fmla="*/ 874 h 1341"/>
              <a:gd name="T56" fmla="*/ 1029 w 1629"/>
              <a:gd name="T57" fmla="*/ 886 h 1341"/>
              <a:gd name="T58" fmla="*/ 1053 w 1629"/>
              <a:gd name="T59" fmla="*/ 902 h 1341"/>
              <a:gd name="T60" fmla="*/ 1109 w 1629"/>
              <a:gd name="T61" fmla="*/ 916 h 1341"/>
              <a:gd name="T62" fmla="*/ 1124 w 1629"/>
              <a:gd name="T63" fmla="*/ 954 h 1341"/>
              <a:gd name="T64" fmla="*/ 1307 w 1629"/>
              <a:gd name="T65" fmla="*/ 975 h 1341"/>
              <a:gd name="T66" fmla="*/ 1438 w 1629"/>
              <a:gd name="T67" fmla="*/ 1021 h 1341"/>
              <a:gd name="T68" fmla="*/ 1436 w 1629"/>
              <a:gd name="T69" fmla="*/ 1341 h 1341"/>
              <a:gd name="T70" fmla="*/ 1329 w 1629"/>
              <a:gd name="T71" fmla="*/ 1295 h 1341"/>
              <a:gd name="T72" fmla="*/ 1222 w 1629"/>
              <a:gd name="T73" fmla="*/ 1266 h 1341"/>
              <a:gd name="T74" fmla="*/ 1178 w 1629"/>
              <a:gd name="T75" fmla="*/ 1246 h 1341"/>
              <a:gd name="T76" fmla="*/ 1101 w 1629"/>
              <a:gd name="T77" fmla="*/ 1216 h 1341"/>
              <a:gd name="T78" fmla="*/ 1059 w 1629"/>
              <a:gd name="T79" fmla="*/ 1182 h 1341"/>
              <a:gd name="T80" fmla="*/ 934 w 1629"/>
              <a:gd name="T81" fmla="*/ 1166 h 1341"/>
              <a:gd name="T82" fmla="*/ 906 w 1629"/>
              <a:gd name="T83" fmla="*/ 1117 h 1341"/>
              <a:gd name="T84" fmla="*/ 860 w 1629"/>
              <a:gd name="T85" fmla="*/ 1089 h 1341"/>
              <a:gd name="T86" fmla="*/ 844 w 1629"/>
              <a:gd name="T87" fmla="*/ 1051 h 1341"/>
              <a:gd name="T88" fmla="*/ 803 w 1629"/>
              <a:gd name="T89" fmla="*/ 1041 h 1341"/>
              <a:gd name="T90" fmla="*/ 777 w 1629"/>
              <a:gd name="T91" fmla="*/ 974 h 1341"/>
              <a:gd name="T92" fmla="*/ 671 w 1629"/>
              <a:gd name="T93" fmla="*/ 954 h 1341"/>
              <a:gd name="T94" fmla="*/ 642 w 1629"/>
              <a:gd name="T95" fmla="*/ 904 h 1341"/>
              <a:gd name="T96" fmla="*/ 620 w 1629"/>
              <a:gd name="T97" fmla="*/ 850 h 1341"/>
              <a:gd name="T98" fmla="*/ 590 w 1629"/>
              <a:gd name="T99" fmla="*/ 803 h 1341"/>
              <a:gd name="T100" fmla="*/ 558 w 1629"/>
              <a:gd name="T101" fmla="*/ 759 h 1341"/>
              <a:gd name="T102" fmla="*/ 520 w 1629"/>
              <a:gd name="T103" fmla="*/ 731 h 1341"/>
              <a:gd name="T104" fmla="*/ 499 w 1629"/>
              <a:gd name="T105" fmla="*/ 656 h 1341"/>
              <a:gd name="T106" fmla="*/ 471 w 1629"/>
              <a:gd name="T107" fmla="*/ 614 h 1341"/>
              <a:gd name="T108" fmla="*/ 441 w 1629"/>
              <a:gd name="T109" fmla="*/ 556 h 1341"/>
              <a:gd name="T110" fmla="*/ 377 w 1629"/>
              <a:gd name="T111" fmla="*/ 532 h 1341"/>
              <a:gd name="T112" fmla="*/ 348 w 1629"/>
              <a:gd name="T113" fmla="*/ 473 h 1341"/>
              <a:gd name="T114" fmla="*/ 316 w 1629"/>
              <a:gd name="T115" fmla="*/ 455 h 1341"/>
              <a:gd name="T116" fmla="*/ 298 w 1629"/>
              <a:gd name="T117" fmla="*/ 401 h 1341"/>
              <a:gd name="T118" fmla="*/ 0 w 1629"/>
              <a:gd name="T119" fmla="*/ 374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9" h="1341">
                <a:moveTo>
                  <a:pt x="8" y="0"/>
                </a:moveTo>
                <a:lnTo>
                  <a:pt x="99" y="0"/>
                </a:lnTo>
                <a:lnTo>
                  <a:pt x="99" y="8"/>
                </a:lnTo>
                <a:lnTo>
                  <a:pt x="135" y="8"/>
                </a:lnTo>
                <a:lnTo>
                  <a:pt x="135" y="24"/>
                </a:lnTo>
                <a:lnTo>
                  <a:pt x="167" y="24"/>
                </a:lnTo>
                <a:lnTo>
                  <a:pt x="167" y="34"/>
                </a:lnTo>
                <a:lnTo>
                  <a:pt x="199" y="34"/>
                </a:lnTo>
                <a:lnTo>
                  <a:pt x="199" y="52"/>
                </a:lnTo>
                <a:lnTo>
                  <a:pt x="214" y="52"/>
                </a:lnTo>
                <a:lnTo>
                  <a:pt x="214" y="66"/>
                </a:lnTo>
                <a:lnTo>
                  <a:pt x="238" y="66"/>
                </a:lnTo>
                <a:lnTo>
                  <a:pt x="238" y="81"/>
                </a:lnTo>
                <a:lnTo>
                  <a:pt x="252" y="81"/>
                </a:lnTo>
                <a:lnTo>
                  <a:pt x="252" y="107"/>
                </a:lnTo>
                <a:lnTo>
                  <a:pt x="290" y="107"/>
                </a:lnTo>
                <a:lnTo>
                  <a:pt x="290" y="129"/>
                </a:lnTo>
                <a:lnTo>
                  <a:pt x="300" y="129"/>
                </a:lnTo>
                <a:lnTo>
                  <a:pt x="300" y="147"/>
                </a:lnTo>
                <a:lnTo>
                  <a:pt x="312" y="147"/>
                </a:lnTo>
                <a:lnTo>
                  <a:pt x="312" y="159"/>
                </a:lnTo>
                <a:lnTo>
                  <a:pt x="326" y="159"/>
                </a:lnTo>
                <a:lnTo>
                  <a:pt x="326" y="181"/>
                </a:lnTo>
                <a:lnTo>
                  <a:pt x="350" y="181"/>
                </a:lnTo>
                <a:lnTo>
                  <a:pt x="350" y="213"/>
                </a:lnTo>
                <a:lnTo>
                  <a:pt x="375" y="213"/>
                </a:lnTo>
                <a:lnTo>
                  <a:pt x="375" y="226"/>
                </a:lnTo>
                <a:lnTo>
                  <a:pt x="387" y="226"/>
                </a:lnTo>
                <a:lnTo>
                  <a:pt x="387" y="266"/>
                </a:lnTo>
                <a:lnTo>
                  <a:pt x="425" y="266"/>
                </a:lnTo>
                <a:lnTo>
                  <a:pt x="425" y="294"/>
                </a:lnTo>
                <a:lnTo>
                  <a:pt x="441" y="294"/>
                </a:lnTo>
                <a:lnTo>
                  <a:pt x="441" y="316"/>
                </a:lnTo>
                <a:lnTo>
                  <a:pt x="453" y="316"/>
                </a:lnTo>
                <a:lnTo>
                  <a:pt x="453" y="334"/>
                </a:lnTo>
                <a:lnTo>
                  <a:pt x="477" y="334"/>
                </a:lnTo>
                <a:lnTo>
                  <a:pt x="477" y="372"/>
                </a:lnTo>
                <a:lnTo>
                  <a:pt x="495" y="372"/>
                </a:lnTo>
                <a:lnTo>
                  <a:pt x="495" y="397"/>
                </a:lnTo>
                <a:lnTo>
                  <a:pt x="509" y="397"/>
                </a:lnTo>
                <a:lnTo>
                  <a:pt x="509" y="415"/>
                </a:lnTo>
                <a:lnTo>
                  <a:pt x="518" y="415"/>
                </a:lnTo>
                <a:lnTo>
                  <a:pt x="518" y="437"/>
                </a:lnTo>
                <a:lnTo>
                  <a:pt x="530" y="437"/>
                </a:lnTo>
                <a:lnTo>
                  <a:pt x="530" y="451"/>
                </a:lnTo>
                <a:lnTo>
                  <a:pt x="542" y="451"/>
                </a:lnTo>
                <a:lnTo>
                  <a:pt x="542" y="473"/>
                </a:lnTo>
                <a:lnTo>
                  <a:pt x="560" y="473"/>
                </a:lnTo>
                <a:lnTo>
                  <a:pt x="560" y="495"/>
                </a:lnTo>
                <a:lnTo>
                  <a:pt x="574" y="495"/>
                </a:lnTo>
                <a:lnTo>
                  <a:pt x="574" y="530"/>
                </a:lnTo>
                <a:lnTo>
                  <a:pt x="590" y="530"/>
                </a:lnTo>
                <a:lnTo>
                  <a:pt x="590" y="546"/>
                </a:lnTo>
                <a:lnTo>
                  <a:pt x="614" y="546"/>
                </a:lnTo>
                <a:lnTo>
                  <a:pt x="614" y="566"/>
                </a:lnTo>
                <a:lnTo>
                  <a:pt x="624" y="566"/>
                </a:lnTo>
                <a:lnTo>
                  <a:pt x="624" y="600"/>
                </a:lnTo>
                <a:lnTo>
                  <a:pt x="636" y="600"/>
                </a:lnTo>
                <a:lnTo>
                  <a:pt x="636" y="620"/>
                </a:lnTo>
                <a:lnTo>
                  <a:pt x="646" y="620"/>
                </a:lnTo>
                <a:lnTo>
                  <a:pt x="646" y="638"/>
                </a:lnTo>
                <a:lnTo>
                  <a:pt x="667" y="638"/>
                </a:lnTo>
                <a:lnTo>
                  <a:pt x="667" y="666"/>
                </a:lnTo>
                <a:lnTo>
                  <a:pt x="683" y="666"/>
                </a:lnTo>
                <a:lnTo>
                  <a:pt x="683" y="687"/>
                </a:lnTo>
                <a:lnTo>
                  <a:pt x="757" y="687"/>
                </a:lnTo>
                <a:lnTo>
                  <a:pt x="757" y="701"/>
                </a:lnTo>
                <a:lnTo>
                  <a:pt x="775" y="701"/>
                </a:lnTo>
                <a:lnTo>
                  <a:pt x="775" y="743"/>
                </a:lnTo>
                <a:lnTo>
                  <a:pt x="797" y="743"/>
                </a:lnTo>
                <a:lnTo>
                  <a:pt x="797" y="755"/>
                </a:lnTo>
                <a:lnTo>
                  <a:pt x="824" y="755"/>
                </a:lnTo>
                <a:lnTo>
                  <a:pt x="824" y="767"/>
                </a:lnTo>
                <a:lnTo>
                  <a:pt x="848" y="767"/>
                </a:lnTo>
                <a:lnTo>
                  <a:pt x="848" y="791"/>
                </a:lnTo>
                <a:lnTo>
                  <a:pt x="866" y="791"/>
                </a:lnTo>
                <a:lnTo>
                  <a:pt x="866" y="813"/>
                </a:lnTo>
                <a:lnTo>
                  <a:pt x="892" y="813"/>
                </a:lnTo>
                <a:lnTo>
                  <a:pt x="892" y="826"/>
                </a:lnTo>
                <a:lnTo>
                  <a:pt x="920" y="826"/>
                </a:lnTo>
                <a:lnTo>
                  <a:pt x="920" y="858"/>
                </a:lnTo>
                <a:lnTo>
                  <a:pt x="942" y="858"/>
                </a:lnTo>
                <a:lnTo>
                  <a:pt x="942" y="866"/>
                </a:lnTo>
                <a:lnTo>
                  <a:pt x="942" y="874"/>
                </a:lnTo>
                <a:lnTo>
                  <a:pt x="993" y="874"/>
                </a:lnTo>
                <a:lnTo>
                  <a:pt x="993" y="886"/>
                </a:lnTo>
                <a:lnTo>
                  <a:pt x="1029" y="886"/>
                </a:lnTo>
                <a:lnTo>
                  <a:pt x="1029" y="894"/>
                </a:lnTo>
                <a:lnTo>
                  <a:pt x="1053" y="894"/>
                </a:lnTo>
                <a:lnTo>
                  <a:pt x="1053" y="902"/>
                </a:lnTo>
                <a:lnTo>
                  <a:pt x="1085" y="902"/>
                </a:lnTo>
                <a:lnTo>
                  <a:pt x="1085" y="916"/>
                </a:lnTo>
                <a:lnTo>
                  <a:pt x="1109" y="916"/>
                </a:lnTo>
                <a:lnTo>
                  <a:pt x="1109" y="932"/>
                </a:lnTo>
                <a:lnTo>
                  <a:pt x="1124" y="932"/>
                </a:lnTo>
                <a:lnTo>
                  <a:pt x="1124" y="954"/>
                </a:lnTo>
                <a:lnTo>
                  <a:pt x="1196" y="954"/>
                </a:lnTo>
                <a:lnTo>
                  <a:pt x="1196" y="975"/>
                </a:lnTo>
                <a:lnTo>
                  <a:pt x="1307" y="975"/>
                </a:lnTo>
                <a:lnTo>
                  <a:pt x="1307" y="1001"/>
                </a:lnTo>
                <a:lnTo>
                  <a:pt x="1438" y="1001"/>
                </a:lnTo>
                <a:lnTo>
                  <a:pt x="1438" y="1021"/>
                </a:lnTo>
                <a:lnTo>
                  <a:pt x="1629" y="1021"/>
                </a:lnTo>
                <a:lnTo>
                  <a:pt x="1629" y="1341"/>
                </a:lnTo>
                <a:lnTo>
                  <a:pt x="1436" y="1341"/>
                </a:lnTo>
                <a:lnTo>
                  <a:pt x="1436" y="1319"/>
                </a:lnTo>
                <a:lnTo>
                  <a:pt x="1329" y="1319"/>
                </a:lnTo>
                <a:lnTo>
                  <a:pt x="1329" y="1295"/>
                </a:lnTo>
                <a:lnTo>
                  <a:pt x="1303" y="1295"/>
                </a:lnTo>
                <a:lnTo>
                  <a:pt x="1303" y="1266"/>
                </a:lnTo>
                <a:lnTo>
                  <a:pt x="1222" y="1266"/>
                </a:lnTo>
                <a:lnTo>
                  <a:pt x="1214" y="1258"/>
                </a:lnTo>
                <a:lnTo>
                  <a:pt x="1178" y="1258"/>
                </a:lnTo>
                <a:lnTo>
                  <a:pt x="1178" y="1246"/>
                </a:lnTo>
                <a:lnTo>
                  <a:pt x="1134" y="1246"/>
                </a:lnTo>
                <a:lnTo>
                  <a:pt x="1134" y="1216"/>
                </a:lnTo>
                <a:lnTo>
                  <a:pt x="1101" y="1216"/>
                </a:lnTo>
                <a:lnTo>
                  <a:pt x="1101" y="1202"/>
                </a:lnTo>
                <a:lnTo>
                  <a:pt x="1059" y="1202"/>
                </a:lnTo>
                <a:lnTo>
                  <a:pt x="1059" y="1182"/>
                </a:lnTo>
                <a:lnTo>
                  <a:pt x="1029" y="1182"/>
                </a:lnTo>
                <a:lnTo>
                  <a:pt x="1013" y="1166"/>
                </a:lnTo>
                <a:lnTo>
                  <a:pt x="934" y="1166"/>
                </a:lnTo>
                <a:lnTo>
                  <a:pt x="934" y="1134"/>
                </a:lnTo>
                <a:lnTo>
                  <a:pt x="906" y="1134"/>
                </a:lnTo>
                <a:lnTo>
                  <a:pt x="906" y="1117"/>
                </a:lnTo>
                <a:lnTo>
                  <a:pt x="878" y="1117"/>
                </a:lnTo>
                <a:lnTo>
                  <a:pt x="878" y="1089"/>
                </a:lnTo>
                <a:lnTo>
                  <a:pt x="860" y="1089"/>
                </a:lnTo>
                <a:lnTo>
                  <a:pt x="860" y="1073"/>
                </a:lnTo>
                <a:lnTo>
                  <a:pt x="844" y="1073"/>
                </a:lnTo>
                <a:lnTo>
                  <a:pt x="844" y="1051"/>
                </a:lnTo>
                <a:lnTo>
                  <a:pt x="818" y="1051"/>
                </a:lnTo>
                <a:lnTo>
                  <a:pt x="818" y="1041"/>
                </a:lnTo>
                <a:lnTo>
                  <a:pt x="803" y="1041"/>
                </a:lnTo>
                <a:lnTo>
                  <a:pt x="803" y="1011"/>
                </a:lnTo>
                <a:lnTo>
                  <a:pt x="777" y="1011"/>
                </a:lnTo>
                <a:lnTo>
                  <a:pt x="777" y="974"/>
                </a:lnTo>
                <a:lnTo>
                  <a:pt x="697" y="974"/>
                </a:lnTo>
                <a:lnTo>
                  <a:pt x="697" y="954"/>
                </a:lnTo>
                <a:lnTo>
                  <a:pt x="671" y="954"/>
                </a:lnTo>
                <a:lnTo>
                  <a:pt x="671" y="930"/>
                </a:lnTo>
                <a:lnTo>
                  <a:pt x="642" y="930"/>
                </a:lnTo>
                <a:lnTo>
                  <a:pt x="642" y="904"/>
                </a:lnTo>
                <a:lnTo>
                  <a:pt x="636" y="896"/>
                </a:lnTo>
                <a:lnTo>
                  <a:pt x="620" y="896"/>
                </a:lnTo>
                <a:lnTo>
                  <a:pt x="620" y="850"/>
                </a:lnTo>
                <a:lnTo>
                  <a:pt x="604" y="850"/>
                </a:lnTo>
                <a:lnTo>
                  <a:pt x="604" y="817"/>
                </a:lnTo>
                <a:lnTo>
                  <a:pt x="590" y="803"/>
                </a:lnTo>
                <a:lnTo>
                  <a:pt x="576" y="803"/>
                </a:lnTo>
                <a:lnTo>
                  <a:pt x="558" y="785"/>
                </a:lnTo>
                <a:lnTo>
                  <a:pt x="558" y="759"/>
                </a:lnTo>
                <a:lnTo>
                  <a:pt x="542" y="759"/>
                </a:lnTo>
                <a:lnTo>
                  <a:pt x="542" y="731"/>
                </a:lnTo>
                <a:lnTo>
                  <a:pt x="520" y="731"/>
                </a:lnTo>
                <a:lnTo>
                  <a:pt x="520" y="679"/>
                </a:lnTo>
                <a:lnTo>
                  <a:pt x="499" y="679"/>
                </a:lnTo>
                <a:lnTo>
                  <a:pt x="499" y="656"/>
                </a:lnTo>
                <a:lnTo>
                  <a:pt x="481" y="656"/>
                </a:lnTo>
                <a:lnTo>
                  <a:pt x="481" y="624"/>
                </a:lnTo>
                <a:lnTo>
                  <a:pt x="471" y="614"/>
                </a:lnTo>
                <a:lnTo>
                  <a:pt x="471" y="594"/>
                </a:lnTo>
                <a:lnTo>
                  <a:pt x="441" y="594"/>
                </a:lnTo>
                <a:lnTo>
                  <a:pt x="441" y="556"/>
                </a:lnTo>
                <a:lnTo>
                  <a:pt x="399" y="556"/>
                </a:lnTo>
                <a:lnTo>
                  <a:pt x="399" y="532"/>
                </a:lnTo>
                <a:lnTo>
                  <a:pt x="377" y="532"/>
                </a:lnTo>
                <a:lnTo>
                  <a:pt x="377" y="509"/>
                </a:lnTo>
                <a:lnTo>
                  <a:pt x="348" y="509"/>
                </a:lnTo>
                <a:lnTo>
                  <a:pt x="348" y="473"/>
                </a:lnTo>
                <a:lnTo>
                  <a:pt x="332" y="473"/>
                </a:lnTo>
                <a:lnTo>
                  <a:pt x="332" y="455"/>
                </a:lnTo>
                <a:lnTo>
                  <a:pt x="316" y="455"/>
                </a:lnTo>
                <a:lnTo>
                  <a:pt x="316" y="425"/>
                </a:lnTo>
                <a:lnTo>
                  <a:pt x="298" y="425"/>
                </a:lnTo>
                <a:lnTo>
                  <a:pt x="298" y="401"/>
                </a:lnTo>
                <a:lnTo>
                  <a:pt x="250" y="401"/>
                </a:lnTo>
                <a:lnTo>
                  <a:pt x="250" y="374"/>
                </a:lnTo>
                <a:lnTo>
                  <a:pt x="0" y="374"/>
                </a:lnTo>
                <a:lnTo>
                  <a:pt x="0" y="0"/>
                </a:lnTo>
                <a:lnTo>
                  <a:pt x="8" y="0"/>
                </a:lnTo>
                <a:close/>
              </a:path>
            </a:pathLst>
          </a:custGeom>
          <a:solidFill>
            <a:srgbClr val="15C6FD">
              <a:alpha val="40000"/>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2005" name="Line 203">
            <a:extLst>
              <a:ext uri="{FF2B5EF4-FFF2-40B4-BE49-F238E27FC236}">
                <a16:creationId xmlns:a16="http://schemas.microsoft.com/office/drawing/2014/main" id="{C2C06A8A-5F50-C0FA-7516-56BE689F7741}"/>
              </a:ext>
            </a:extLst>
          </p:cNvPr>
          <p:cNvSpPr>
            <a:spLocks noChangeShapeType="1"/>
          </p:cNvSpPr>
          <p:nvPr/>
        </p:nvSpPr>
        <p:spPr bwMode="auto">
          <a:xfrm>
            <a:off x="4748309" y="1989094"/>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06" name="Line 204">
            <a:extLst>
              <a:ext uri="{FF2B5EF4-FFF2-40B4-BE49-F238E27FC236}">
                <a16:creationId xmlns:a16="http://schemas.microsoft.com/office/drawing/2014/main" id="{A8F8BE2E-6B23-199F-6861-4B241D791EA7}"/>
              </a:ext>
            </a:extLst>
          </p:cNvPr>
          <p:cNvSpPr>
            <a:spLocks noChangeShapeType="1"/>
          </p:cNvSpPr>
          <p:nvPr/>
        </p:nvSpPr>
        <p:spPr bwMode="auto">
          <a:xfrm>
            <a:off x="4716559" y="2020844"/>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07" name="Line 205">
            <a:extLst>
              <a:ext uri="{FF2B5EF4-FFF2-40B4-BE49-F238E27FC236}">
                <a16:creationId xmlns:a16="http://schemas.microsoft.com/office/drawing/2014/main" id="{7AADE342-8248-4095-A8A0-57EA5A0CC099}"/>
              </a:ext>
            </a:extLst>
          </p:cNvPr>
          <p:cNvSpPr>
            <a:spLocks noChangeShapeType="1"/>
          </p:cNvSpPr>
          <p:nvPr/>
        </p:nvSpPr>
        <p:spPr bwMode="auto">
          <a:xfrm>
            <a:off x="4786409" y="1989094"/>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08" name="Line 206">
            <a:extLst>
              <a:ext uri="{FF2B5EF4-FFF2-40B4-BE49-F238E27FC236}">
                <a16:creationId xmlns:a16="http://schemas.microsoft.com/office/drawing/2014/main" id="{E907D14B-D5BE-5F65-2E6C-57C057FBBB03}"/>
              </a:ext>
            </a:extLst>
          </p:cNvPr>
          <p:cNvSpPr>
            <a:spLocks noChangeShapeType="1"/>
          </p:cNvSpPr>
          <p:nvPr/>
        </p:nvSpPr>
        <p:spPr bwMode="auto">
          <a:xfrm>
            <a:off x="4754659" y="2020844"/>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1" name="Line 209">
            <a:extLst>
              <a:ext uri="{FF2B5EF4-FFF2-40B4-BE49-F238E27FC236}">
                <a16:creationId xmlns:a16="http://schemas.microsoft.com/office/drawing/2014/main" id="{103B68FD-0A97-2D41-39B1-4E027F04FBA9}"/>
              </a:ext>
            </a:extLst>
          </p:cNvPr>
          <p:cNvSpPr>
            <a:spLocks noChangeShapeType="1"/>
          </p:cNvSpPr>
          <p:nvPr/>
        </p:nvSpPr>
        <p:spPr bwMode="auto">
          <a:xfrm>
            <a:off x="5678584" y="2754269"/>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2" name="Line 210">
            <a:extLst>
              <a:ext uri="{FF2B5EF4-FFF2-40B4-BE49-F238E27FC236}">
                <a16:creationId xmlns:a16="http://schemas.microsoft.com/office/drawing/2014/main" id="{9E0A6C89-35E8-5873-D18C-F945476ED239}"/>
              </a:ext>
            </a:extLst>
          </p:cNvPr>
          <p:cNvSpPr>
            <a:spLocks noChangeShapeType="1"/>
          </p:cNvSpPr>
          <p:nvPr/>
        </p:nvSpPr>
        <p:spPr bwMode="auto">
          <a:xfrm>
            <a:off x="5646834" y="2786019"/>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3" name="Line 211">
            <a:extLst>
              <a:ext uri="{FF2B5EF4-FFF2-40B4-BE49-F238E27FC236}">
                <a16:creationId xmlns:a16="http://schemas.microsoft.com/office/drawing/2014/main" id="{75C65DFB-166B-49EC-98BD-5C24A40436A9}"/>
              </a:ext>
            </a:extLst>
          </p:cNvPr>
          <p:cNvSpPr>
            <a:spLocks noChangeShapeType="1"/>
          </p:cNvSpPr>
          <p:nvPr/>
        </p:nvSpPr>
        <p:spPr bwMode="auto">
          <a:xfrm>
            <a:off x="6685059" y="3752806"/>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4" name="Line 212">
            <a:extLst>
              <a:ext uri="{FF2B5EF4-FFF2-40B4-BE49-F238E27FC236}">
                <a16:creationId xmlns:a16="http://schemas.microsoft.com/office/drawing/2014/main" id="{D775CB6E-7A63-4736-163E-0E8A90761E46}"/>
              </a:ext>
            </a:extLst>
          </p:cNvPr>
          <p:cNvSpPr>
            <a:spLocks noChangeShapeType="1"/>
          </p:cNvSpPr>
          <p:nvPr/>
        </p:nvSpPr>
        <p:spPr bwMode="auto">
          <a:xfrm>
            <a:off x="6656484" y="3784556"/>
            <a:ext cx="60325"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5" name="Line 213">
            <a:extLst>
              <a:ext uri="{FF2B5EF4-FFF2-40B4-BE49-F238E27FC236}">
                <a16:creationId xmlns:a16="http://schemas.microsoft.com/office/drawing/2014/main" id="{70142359-F42C-F855-2583-76E491C217E9}"/>
              </a:ext>
            </a:extLst>
          </p:cNvPr>
          <p:cNvSpPr>
            <a:spLocks noChangeShapeType="1"/>
          </p:cNvSpPr>
          <p:nvPr/>
        </p:nvSpPr>
        <p:spPr bwMode="auto">
          <a:xfrm>
            <a:off x="6859684" y="3800431"/>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6" name="Line 214">
            <a:extLst>
              <a:ext uri="{FF2B5EF4-FFF2-40B4-BE49-F238E27FC236}">
                <a16:creationId xmlns:a16="http://schemas.microsoft.com/office/drawing/2014/main" id="{59177ADC-946D-2CC3-CE61-FB87F25C8183}"/>
              </a:ext>
            </a:extLst>
          </p:cNvPr>
          <p:cNvSpPr>
            <a:spLocks noChangeShapeType="1"/>
          </p:cNvSpPr>
          <p:nvPr/>
        </p:nvSpPr>
        <p:spPr bwMode="auto">
          <a:xfrm>
            <a:off x="6827934" y="3832181"/>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7" name="Line 215">
            <a:extLst>
              <a:ext uri="{FF2B5EF4-FFF2-40B4-BE49-F238E27FC236}">
                <a16:creationId xmlns:a16="http://schemas.microsoft.com/office/drawing/2014/main" id="{E9C29E9D-0A18-6B42-2513-514A8D3F79D7}"/>
              </a:ext>
            </a:extLst>
          </p:cNvPr>
          <p:cNvSpPr>
            <a:spLocks noChangeShapeType="1"/>
          </p:cNvSpPr>
          <p:nvPr/>
        </p:nvSpPr>
        <p:spPr bwMode="auto">
          <a:xfrm>
            <a:off x="6875559" y="3863931"/>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8" name="Line 216">
            <a:extLst>
              <a:ext uri="{FF2B5EF4-FFF2-40B4-BE49-F238E27FC236}">
                <a16:creationId xmlns:a16="http://schemas.microsoft.com/office/drawing/2014/main" id="{9AC058F9-DD99-40CF-8F3F-FCC2170356F8}"/>
              </a:ext>
            </a:extLst>
          </p:cNvPr>
          <p:cNvSpPr>
            <a:spLocks noChangeShapeType="1"/>
          </p:cNvSpPr>
          <p:nvPr/>
        </p:nvSpPr>
        <p:spPr bwMode="auto">
          <a:xfrm>
            <a:off x="6843809" y="3895681"/>
            <a:ext cx="60325"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9" name="Line 217">
            <a:extLst>
              <a:ext uri="{FF2B5EF4-FFF2-40B4-BE49-F238E27FC236}">
                <a16:creationId xmlns:a16="http://schemas.microsoft.com/office/drawing/2014/main" id="{B982E474-B181-787E-4C2B-10CA6C4492A8}"/>
              </a:ext>
            </a:extLst>
          </p:cNvPr>
          <p:cNvSpPr>
            <a:spLocks noChangeShapeType="1"/>
          </p:cNvSpPr>
          <p:nvPr/>
        </p:nvSpPr>
        <p:spPr bwMode="auto">
          <a:xfrm>
            <a:off x="6904134" y="3895681"/>
            <a:ext cx="0" cy="60325"/>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0" name="Line 218">
            <a:extLst>
              <a:ext uri="{FF2B5EF4-FFF2-40B4-BE49-F238E27FC236}">
                <a16:creationId xmlns:a16="http://schemas.microsoft.com/office/drawing/2014/main" id="{2F95DFFF-8441-422E-F669-07A3D8DF4205}"/>
              </a:ext>
            </a:extLst>
          </p:cNvPr>
          <p:cNvSpPr>
            <a:spLocks noChangeShapeType="1"/>
          </p:cNvSpPr>
          <p:nvPr/>
        </p:nvSpPr>
        <p:spPr bwMode="auto">
          <a:xfrm>
            <a:off x="6875559" y="3927431"/>
            <a:ext cx="60325"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1" name="Line 219">
            <a:extLst>
              <a:ext uri="{FF2B5EF4-FFF2-40B4-BE49-F238E27FC236}">
                <a16:creationId xmlns:a16="http://schemas.microsoft.com/office/drawing/2014/main" id="{45F3865D-C8BB-53BC-3C88-545FDF76804C}"/>
              </a:ext>
            </a:extLst>
          </p:cNvPr>
          <p:cNvSpPr>
            <a:spLocks noChangeShapeType="1"/>
          </p:cNvSpPr>
          <p:nvPr/>
        </p:nvSpPr>
        <p:spPr bwMode="auto">
          <a:xfrm>
            <a:off x="7050184" y="3975056"/>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2" name="Line 220">
            <a:extLst>
              <a:ext uri="{FF2B5EF4-FFF2-40B4-BE49-F238E27FC236}">
                <a16:creationId xmlns:a16="http://schemas.microsoft.com/office/drawing/2014/main" id="{FB8D6547-D0E4-599F-D1AD-9CB1B8514DD9}"/>
              </a:ext>
            </a:extLst>
          </p:cNvPr>
          <p:cNvSpPr>
            <a:spLocks noChangeShapeType="1"/>
          </p:cNvSpPr>
          <p:nvPr/>
        </p:nvSpPr>
        <p:spPr bwMode="auto">
          <a:xfrm>
            <a:off x="7018434" y="4006806"/>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3" name="Line 221">
            <a:extLst>
              <a:ext uri="{FF2B5EF4-FFF2-40B4-BE49-F238E27FC236}">
                <a16:creationId xmlns:a16="http://schemas.microsoft.com/office/drawing/2014/main" id="{D21F3BF5-3077-6CD5-37E3-1B117C09CCC1}"/>
              </a:ext>
            </a:extLst>
          </p:cNvPr>
          <p:cNvSpPr>
            <a:spLocks noChangeShapeType="1"/>
          </p:cNvSpPr>
          <p:nvPr/>
        </p:nvSpPr>
        <p:spPr bwMode="auto">
          <a:xfrm>
            <a:off x="7094634" y="3975056"/>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4" name="Line 222">
            <a:extLst>
              <a:ext uri="{FF2B5EF4-FFF2-40B4-BE49-F238E27FC236}">
                <a16:creationId xmlns:a16="http://schemas.microsoft.com/office/drawing/2014/main" id="{7F12ED7D-17CE-7523-2609-5DC3077874FD}"/>
              </a:ext>
            </a:extLst>
          </p:cNvPr>
          <p:cNvSpPr>
            <a:spLocks noChangeShapeType="1"/>
          </p:cNvSpPr>
          <p:nvPr/>
        </p:nvSpPr>
        <p:spPr bwMode="auto">
          <a:xfrm>
            <a:off x="7062884" y="4006806"/>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5" name="Line 223">
            <a:extLst>
              <a:ext uri="{FF2B5EF4-FFF2-40B4-BE49-F238E27FC236}">
                <a16:creationId xmlns:a16="http://schemas.microsoft.com/office/drawing/2014/main" id="{D2151D5F-27A4-163E-83FB-CBE974158D09}"/>
              </a:ext>
            </a:extLst>
          </p:cNvPr>
          <p:cNvSpPr>
            <a:spLocks noChangeShapeType="1"/>
          </p:cNvSpPr>
          <p:nvPr/>
        </p:nvSpPr>
        <p:spPr bwMode="auto">
          <a:xfrm>
            <a:off x="7139084" y="4054431"/>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6" name="Line 224">
            <a:extLst>
              <a:ext uri="{FF2B5EF4-FFF2-40B4-BE49-F238E27FC236}">
                <a16:creationId xmlns:a16="http://schemas.microsoft.com/office/drawing/2014/main" id="{EA00CDC8-A99F-F6C2-2FE4-5C20A968BDBA}"/>
              </a:ext>
            </a:extLst>
          </p:cNvPr>
          <p:cNvSpPr>
            <a:spLocks noChangeShapeType="1"/>
          </p:cNvSpPr>
          <p:nvPr/>
        </p:nvSpPr>
        <p:spPr bwMode="auto">
          <a:xfrm>
            <a:off x="7107334" y="4086181"/>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7" name="Line 225">
            <a:extLst>
              <a:ext uri="{FF2B5EF4-FFF2-40B4-BE49-F238E27FC236}">
                <a16:creationId xmlns:a16="http://schemas.microsoft.com/office/drawing/2014/main" id="{7F66589E-D785-E32B-2E8F-6E83988B93EA}"/>
              </a:ext>
            </a:extLst>
          </p:cNvPr>
          <p:cNvSpPr>
            <a:spLocks noChangeShapeType="1"/>
          </p:cNvSpPr>
          <p:nvPr/>
        </p:nvSpPr>
        <p:spPr bwMode="auto">
          <a:xfrm>
            <a:off x="7266084" y="4136981"/>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8" name="Line 226">
            <a:extLst>
              <a:ext uri="{FF2B5EF4-FFF2-40B4-BE49-F238E27FC236}">
                <a16:creationId xmlns:a16="http://schemas.microsoft.com/office/drawing/2014/main" id="{F0D66D0D-5852-009E-17C7-23D6086FB4B4}"/>
              </a:ext>
            </a:extLst>
          </p:cNvPr>
          <p:cNvSpPr>
            <a:spLocks noChangeShapeType="1"/>
          </p:cNvSpPr>
          <p:nvPr/>
        </p:nvSpPr>
        <p:spPr bwMode="auto">
          <a:xfrm>
            <a:off x="7234334" y="4168731"/>
            <a:ext cx="60325"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9" name="Line 227">
            <a:extLst>
              <a:ext uri="{FF2B5EF4-FFF2-40B4-BE49-F238E27FC236}">
                <a16:creationId xmlns:a16="http://schemas.microsoft.com/office/drawing/2014/main" id="{3754BC2A-C8EB-A61F-133C-27C01E4748DE}"/>
              </a:ext>
            </a:extLst>
          </p:cNvPr>
          <p:cNvSpPr>
            <a:spLocks noChangeShapeType="1"/>
          </p:cNvSpPr>
          <p:nvPr/>
        </p:nvSpPr>
        <p:spPr bwMode="auto">
          <a:xfrm>
            <a:off x="7469284" y="4136981"/>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0" name="Line 228">
            <a:extLst>
              <a:ext uri="{FF2B5EF4-FFF2-40B4-BE49-F238E27FC236}">
                <a16:creationId xmlns:a16="http://schemas.microsoft.com/office/drawing/2014/main" id="{034430CF-2CCF-DDD0-8D52-344CFB5B59CC}"/>
              </a:ext>
            </a:extLst>
          </p:cNvPr>
          <p:cNvSpPr>
            <a:spLocks noChangeShapeType="1"/>
          </p:cNvSpPr>
          <p:nvPr/>
        </p:nvSpPr>
        <p:spPr bwMode="auto">
          <a:xfrm>
            <a:off x="7437534" y="4168731"/>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1" name="Line 229">
            <a:extLst>
              <a:ext uri="{FF2B5EF4-FFF2-40B4-BE49-F238E27FC236}">
                <a16:creationId xmlns:a16="http://schemas.microsoft.com/office/drawing/2014/main" id="{09BDFFEC-7E81-8464-3505-BFFD3C91AF70}"/>
              </a:ext>
            </a:extLst>
          </p:cNvPr>
          <p:cNvSpPr>
            <a:spLocks noChangeShapeType="1"/>
          </p:cNvSpPr>
          <p:nvPr/>
        </p:nvSpPr>
        <p:spPr bwMode="auto">
          <a:xfrm>
            <a:off x="7491509" y="4136981"/>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2" name="Line 230">
            <a:extLst>
              <a:ext uri="{FF2B5EF4-FFF2-40B4-BE49-F238E27FC236}">
                <a16:creationId xmlns:a16="http://schemas.microsoft.com/office/drawing/2014/main" id="{F447673C-BEB5-E346-319B-A3A4A5624C33}"/>
              </a:ext>
            </a:extLst>
          </p:cNvPr>
          <p:cNvSpPr>
            <a:spLocks noChangeShapeType="1"/>
          </p:cNvSpPr>
          <p:nvPr/>
        </p:nvSpPr>
        <p:spPr bwMode="auto">
          <a:xfrm>
            <a:off x="7459759" y="4168731"/>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3" name="Line 231">
            <a:extLst>
              <a:ext uri="{FF2B5EF4-FFF2-40B4-BE49-F238E27FC236}">
                <a16:creationId xmlns:a16="http://schemas.microsoft.com/office/drawing/2014/main" id="{2941AFE4-9542-3D7A-2AAB-C32DDE67A85B}"/>
              </a:ext>
            </a:extLst>
          </p:cNvPr>
          <p:cNvSpPr>
            <a:spLocks noChangeShapeType="1"/>
          </p:cNvSpPr>
          <p:nvPr/>
        </p:nvSpPr>
        <p:spPr bwMode="auto">
          <a:xfrm>
            <a:off x="5243609" y="2347869"/>
            <a:ext cx="0" cy="635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4" name="Line 232">
            <a:extLst>
              <a:ext uri="{FF2B5EF4-FFF2-40B4-BE49-F238E27FC236}">
                <a16:creationId xmlns:a16="http://schemas.microsoft.com/office/drawing/2014/main" id="{3258E7F8-E1E2-6C44-9F78-CB0095C48157}"/>
              </a:ext>
            </a:extLst>
          </p:cNvPr>
          <p:cNvSpPr>
            <a:spLocks noChangeShapeType="1"/>
          </p:cNvSpPr>
          <p:nvPr/>
        </p:nvSpPr>
        <p:spPr bwMode="auto">
          <a:xfrm>
            <a:off x="5211859" y="2379619"/>
            <a:ext cx="635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5" name="Freeform 233">
            <a:extLst>
              <a:ext uri="{FF2B5EF4-FFF2-40B4-BE49-F238E27FC236}">
                <a16:creationId xmlns:a16="http://schemas.microsoft.com/office/drawing/2014/main" id="{1EC29B4A-05FF-175E-429A-1B3694CBA778}"/>
              </a:ext>
            </a:extLst>
          </p:cNvPr>
          <p:cNvSpPr>
            <a:spLocks/>
          </p:cNvSpPr>
          <p:nvPr/>
        </p:nvSpPr>
        <p:spPr bwMode="auto">
          <a:xfrm>
            <a:off x="4691159" y="1998619"/>
            <a:ext cx="2816225" cy="2170112"/>
          </a:xfrm>
          <a:custGeom>
            <a:avLst/>
            <a:gdLst>
              <a:gd name="T0" fmla="*/ 15 w 887"/>
              <a:gd name="T1" fmla="*/ 0 h 683"/>
              <a:gd name="T2" fmla="*/ 50 w 887"/>
              <a:gd name="T3" fmla="*/ 9 h 683"/>
              <a:gd name="T4" fmla="*/ 58 w 887"/>
              <a:gd name="T5" fmla="*/ 18 h 683"/>
              <a:gd name="T6" fmla="*/ 66 w 887"/>
              <a:gd name="T7" fmla="*/ 23 h 683"/>
              <a:gd name="T8" fmla="*/ 75 w 887"/>
              <a:gd name="T9" fmla="*/ 34 h 683"/>
              <a:gd name="T10" fmla="*/ 85 w 887"/>
              <a:gd name="T11" fmla="*/ 41 h 683"/>
              <a:gd name="T12" fmla="*/ 91 w 887"/>
              <a:gd name="T13" fmla="*/ 50 h 683"/>
              <a:gd name="T14" fmla="*/ 99 w 887"/>
              <a:gd name="T15" fmla="*/ 64 h 683"/>
              <a:gd name="T16" fmla="*/ 136 w 887"/>
              <a:gd name="T17" fmla="*/ 73 h 683"/>
              <a:gd name="T18" fmla="*/ 154 w 887"/>
              <a:gd name="T19" fmla="*/ 79 h 683"/>
              <a:gd name="T20" fmla="*/ 159 w 887"/>
              <a:gd name="T21" fmla="*/ 91 h 683"/>
              <a:gd name="T22" fmla="*/ 174 w 887"/>
              <a:gd name="T23" fmla="*/ 107 h 683"/>
              <a:gd name="T24" fmla="*/ 187 w 887"/>
              <a:gd name="T25" fmla="*/ 121 h 683"/>
              <a:gd name="T26" fmla="*/ 197 w 887"/>
              <a:gd name="T27" fmla="*/ 142 h 683"/>
              <a:gd name="T28" fmla="*/ 203 w 887"/>
              <a:gd name="T29" fmla="*/ 153 h 683"/>
              <a:gd name="T30" fmla="*/ 209 w 887"/>
              <a:gd name="T31" fmla="*/ 162 h 683"/>
              <a:gd name="T32" fmla="*/ 227 w 887"/>
              <a:gd name="T33" fmla="*/ 187 h 683"/>
              <a:gd name="T34" fmla="*/ 236 w 887"/>
              <a:gd name="T35" fmla="*/ 196 h 683"/>
              <a:gd name="T36" fmla="*/ 256 w 887"/>
              <a:gd name="T37" fmla="*/ 208 h 683"/>
              <a:gd name="T38" fmla="*/ 264 w 887"/>
              <a:gd name="T39" fmla="*/ 218 h 683"/>
              <a:gd name="T40" fmla="*/ 278 w 887"/>
              <a:gd name="T41" fmla="*/ 225 h 683"/>
              <a:gd name="T42" fmla="*/ 287 w 887"/>
              <a:gd name="T43" fmla="*/ 232 h 683"/>
              <a:gd name="T44" fmla="*/ 296 w 887"/>
              <a:gd name="T45" fmla="*/ 241 h 683"/>
              <a:gd name="T46" fmla="*/ 329 w 887"/>
              <a:gd name="T47" fmla="*/ 248 h 683"/>
              <a:gd name="T48" fmla="*/ 335 w 887"/>
              <a:gd name="T49" fmla="*/ 255 h 683"/>
              <a:gd name="T50" fmla="*/ 340 w 887"/>
              <a:gd name="T51" fmla="*/ 261 h 683"/>
              <a:gd name="T52" fmla="*/ 364 w 887"/>
              <a:gd name="T53" fmla="*/ 266 h 683"/>
              <a:gd name="T54" fmla="*/ 378 w 887"/>
              <a:gd name="T55" fmla="*/ 284 h 683"/>
              <a:gd name="T56" fmla="*/ 387 w 887"/>
              <a:gd name="T57" fmla="*/ 290 h 683"/>
              <a:gd name="T58" fmla="*/ 395 w 887"/>
              <a:gd name="T59" fmla="*/ 299 h 683"/>
              <a:gd name="T60" fmla="*/ 403 w 887"/>
              <a:gd name="T61" fmla="*/ 312 h 683"/>
              <a:gd name="T62" fmla="*/ 409 w 887"/>
              <a:gd name="T63" fmla="*/ 321 h 683"/>
              <a:gd name="T64" fmla="*/ 413 w 887"/>
              <a:gd name="T65" fmla="*/ 332 h 683"/>
              <a:gd name="T66" fmla="*/ 428 w 887"/>
              <a:gd name="T67" fmla="*/ 358 h 683"/>
              <a:gd name="T68" fmla="*/ 438 w 887"/>
              <a:gd name="T69" fmla="*/ 381 h 683"/>
              <a:gd name="T70" fmla="*/ 449 w 887"/>
              <a:gd name="T71" fmla="*/ 396 h 683"/>
              <a:gd name="T72" fmla="*/ 457 w 887"/>
              <a:gd name="T73" fmla="*/ 401 h 683"/>
              <a:gd name="T74" fmla="*/ 468 w 887"/>
              <a:gd name="T75" fmla="*/ 415 h 683"/>
              <a:gd name="T76" fmla="*/ 479 w 887"/>
              <a:gd name="T77" fmla="*/ 436 h 683"/>
              <a:gd name="T78" fmla="*/ 485 w 887"/>
              <a:gd name="T79" fmla="*/ 445 h 683"/>
              <a:gd name="T80" fmla="*/ 493 w 887"/>
              <a:gd name="T81" fmla="*/ 453 h 683"/>
              <a:gd name="T82" fmla="*/ 501 w 887"/>
              <a:gd name="T83" fmla="*/ 460 h 683"/>
              <a:gd name="T84" fmla="*/ 507 w 887"/>
              <a:gd name="T85" fmla="*/ 467 h 683"/>
              <a:gd name="T86" fmla="*/ 527 w 887"/>
              <a:gd name="T87" fmla="*/ 495 h 683"/>
              <a:gd name="T88" fmla="*/ 537 w 887"/>
              <a:gd name="T89" fmla="*/ 502 h 683"/>
              <a:gd name="T90" fmla="*/ 561 w 887"/>
              <a:gd name="T91" fmla="*/ 510 h 683"/>
              <a:gd name="T92" fmla="*/ 569 w 887"/>
              <a:gd name="T93" fmla="*/ 524 h 683"/>
              <a:gd name="T94" fmla="*/ 578 w 887"/>
              <a:gd name="T95" fmla="*/ 533 h 683"/>
              <a:gd name="T96" fmla="*/ 585 w 887"/>
              <a:gd name="T97" fmla="*/ 543 h 683"/>
              <a:gd name="T98" fmla="*/ 628 w 887"/>
              <a:gd name="T99" fmla="*/ 555 h 683"/>
              <a:gd name="T100" fmla="*/ 676 w 887"/>
              <a:gd name="T101" fmla="*/ 562 h 683"/>
              <a:gd name="T102" fmla="*/ 683 w 887"/>
              <a:gd name="T103" fmla="*/ 572 h 683"/>
              <a:gd name="T104" fmla="*/ 689 w 887"/>
              <a:gd name="T105" fmla="*/ 587 h 683"/>
              <a:gd name="T106" fmla="*/ 697 w 887"/>
              <a:gd name="T107" fmla="*/ 601 h 683"/>
              <a:gd name="T108" fmla="*/ 715 w 887"/>
              <a:gd name="T109" fmla="*/ 607 h 683"/>
              <a:gd name="T110" fmla="*/ 763 w 887"/>
              <a:gd name="T111" fmla="*/ 632 h 683"/>
              <a:gd name="T112" fmla="*/ 779 w 887"/>
              <a:gd name="T113" fmla="*/ 657 h 683"/>
              <a:gd name="T114" fmla="*/ 887 w 887"/>
              <a:gd name="T115"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7" h="683">
                <a:moveTo>
                  <a:pt x="0" y="0"/>
                </a:moveTo>
                <a:cubicBezTo>
                  <a:pt x="15" y="0"/>
                  <a:pt x="15" y="0"/>
                  <a:pt x="15" y="0"/>
                </a:cubicBezTo>
                <a:cubicBezTo>
                  <a:pt x="16" y="9"/>
                  <a:pt x="16" y="9"/>
                  <a:pt x="16" y="9"/>
                </a:cubicBezTo>
                <a:cubicBezTo>
                  <a:pt x="50" y="9"/>
                  <a:pt x="50" y="9"/>
                  <a:pt x="50" y="9"/>
                </a:cubicBezTo>
                <a:cubicBezTo>
                  <a:pt x="50" y="18"/>
                  <a:pt x="50" y="18"/>
                  <a:pt x="50" y="18"/>
                </a:cubicBezTo>
                <a:cubicBezTo>
                  <a:pt x="58" y="18"/>
                  <a:pt x="58" y="18"/>
                  <a:pt x="58" y="18"/>
                </a:cubicBezTo>
                <a:cubicBezTo>
                  <a:pt x="58" y="23"/>
                  <a:pt x="58" y="23"/>
                  <a:pt x="58" y="23"/>
                </a:cubicBezTo>
                <a:cubicBezTo>
                  <a:pt x="66" y="23"/>
                  <a:pt x="66" y="23"/>
                  <a:pt x="66" y="23"/>
                </a:cubicBezTo>
                <a:cubicBezTo>
                  <a:pt x="66" y="34"/>
                  <a:pt x="66" y="34"/>
                  <a:pt x="66" y="34"/>
                </a:cubicBezTo>
                <a:cubicBezTo>
                  <a:pt x="75" y="34"/>
                  <a:pt x="75" y="34"/>
                  <a:pt x="75" y="34"/>
                </a:cubicBezTo>
                <a:cubicBezTo>
                  <a:pt x="75" y="41"/>
                  <a:pt x="75" y="41"/>
                  <a:pt x="75" y="41"/>
                </a:cubicBezTo>
                <a:cubicBezTo>
                  <a:pt x="85" y="41"/>
                  <a:pt x="85" y="41"/>
                  <a:pt x="85" y="41"/>
                </a:cubicBezTo>
                <a:cubicBezTo>
                  <a:pt x="85" y="50"/>
                  <a:pt x="85" y="50"/>
                  <a:pt x="85" y="50"/>
                </a:cubicBezTo>
                <a:cubicBezTo>
                  <a:pt x="91" y="50"/>
                  <a:pt x="91" y="50"/>
                  <a:pt x="91" y="50"/>
                </a:cubicBezTo>
                <a:cubicBezTo>
                  <a:pt x="91" y="64"/>
                  <a:pt x="91" y="64"/>
                  <a:pt x="91" y="64"/>
                </a:cubicBezTo>
                <a:cubicBezTo>
                  <a:pt x="99" y="64"/>
                  <a:pt x="99" y="64"/>
                  <a:pt x="99" y="64"/>
                </a:cubicBezTo>
                <a:cubicBezTo>
                  <a:pt x="99" y="73"/>
                  <a:pt x="99" y="73"/>
                  <a:pt x="99" y="73"/>
                </a:cubicBezTo>
                <a:cubicBezTo>
                  <a:pt x="136" y="73"/>
                  <a:pt x="136" y="73"/>
                  <a:pt x="136" y="73"/>
                </a:cubicBezTo>
                <a:cubicBezTo>
                  <a:pt x="136" y="79"/>
                  <a:pt x="136" y="79"/>
                  <a:pt x="136" y="79"/>
                </a:cubicBezTo>
                <a:cubicBezTo>
                  <a:pt x="154" y="79"/>
                  <a:pt x="154" y="79"/>
                  <a:pt x="154" y="79"/>
                </a:cubicBezTo>
                <a:cubicBezTo>
                  <a:pt x="154" y="91"/>
                  <a:pt x="154" y="91"/>
                  <a:pt x="154" y="91"/>
                </a:cubicBezTo>
                <a:cubicBezTo>
                  <a:pt x="159" y="91"/>
                  <a:pt x="159" y="91"/>
                  <a:pt x="159" y="91"/>
                </a:cubicBezTo>
                <a:cubicBezTo>
                  <a:pt x="159" y="107"/>
                  <a:pt x="159" y="107"/>
                  <a:pt x="159" y="107"/>
                </a:cubicBezTo>
                <a:cubicBezTo>
                  <a:pt x="174" y="107"/>
                  <a:pt x="174" y="107"/>
                  <a:pt x="174" y="107"/>
                </a:cubicBezTo>
                <a:cubicBezTo>
                  <a:pt x="174" y="121"/>
                  <a:pt x="174" y="121"/>
                  <a:pt x="174" y="121"/>
                </a:cubicBezTo>
                <a:cubicBezTo>
                  <a:pt x="187" y="121"/>
                  <a:pt x="187" y="121"/>
                  <a:pt x="187" y="121"/>
                </a:cubicBezTo>
                <a:cubicBezTo>
                  <a:pt x="187" y="142"/>
                  <a:pt x="187" y="142"/>
                  <a:pt x="187" y="142"/>
                </a:cubicBezTo>
                <a:cubicBezTo>
                  <a:pt x="197" y="142"/>
                  <a:pt x="197" y="142"/>
                  <a:pt x="197" y="142"/>
                </a:cubicBezTo>
                <a:cubicBezTo>
                  <a:pt x="197" y="153"/>
                  <a:pt x="197" y="153"/>
                  <a:pt x="197" y="153"/>
                </a:cubicBezTo>
                <a:cubicBezTo>
                  <a:pt x="203" y="153"/>
                  <a:pt x="203" y="153"/>
                  <a:pt x="203" y="153"/>
                </a:cubicBezTo>
                <a:cubicBezTo>
                  <a:pt x="203" y="162"/>
                  <a:pt x="203" y="162"/>
                  <a:pt x="203" y="162"/>
                </a:cubicBezTo>
                <a:cubicBezTo>
                  <a:pt x="209" y="162"/>
                  <a:pt x="209" y="162"/>
                  <a:pt x="209" y="162"/>
                </a:cubicBezTo>
                <a:cubicBezTo>
                  <a:pt x="209" y="187"/>
                  <a:pt x="209" y="187"/>
                  <a:pt x="209" y="187"/>
                </a:cubicBezTo>
                <a:cubicBezTo>
                  <a:pt x="227" y="187"/>
                  <a:pt x="227" y="187"/>
                  <a:pt x="227" y="187"/>
                </a:cubicBezTo>
                <a:cubicBezTo>
                  <a:pt x="227" y="196"/>
                  <a:pt x="227" y="196"/>
                  <a:pt x="227" y="196"/>
                </a:cubicBezTo>
                <a:cubicBezTo>
                  <a:pt x="236" y="196"/>
                  <a:pt x="236" y="196"/>
                  <a:pt x="236" y="196"/>
                </a:cubicBezTo>
                <a:cubicBezTo>
                  <a:pt x="236" y="208"/>
                  <a:pt x="236" y="208"/>
                  <a:pt x="236" y="208"/>
                </a:cubicBezTo>
                <a:cubicBezTo>
                  <a:pt x="256" y="208"/>
                  <a:pt x="256" y="208"/>
                  <a:pt x="256" y="208"/>
                </a:cubicBezTo>
                <a:cubicBezTo>
                  <a:pt x="256" y="218"/>
                  <a:pt x="256" y="218"/>
                  <a:pt x="256" y="218"/>
                </a:cubicBezTo>
                <a:cubicBezTo>
                  <a:pt x="264" y="218"/>
                  <a:pt x="264" y="218"/>
                  <a:pt x="264" y="218"/>
                </a:cubicBezTo>
                <a:cubicBezTo>
                  <a:pt x="264" y="225"/>
                  <a:pt x="264" y="225"/>
                  <a:pt x="264" y="225"/>
                </a:cubicBezTo>
                <a:cubicBezTo>
                  <a:pt x="278" y="225"/>
                  <a:pt x="278" y="225"/>
                  <a:pt x="278" y="225"/>
                </a:cubicBezTo>
                <a:cubicBezTo>
                  <a:pt x="278" y="232"/>
                  <a:pt x="278" y="232"/>
                  <a:pt x="278" y="232"/>
                </a:cubicBezTo>
                <a:cubicBezTo>
                  <a:pt x="287" y="232"/>
                  <a:pt x="287" y="232"/>
                  <a:pt x="287" y="232"/>
                </a:cubicBezTo>
                <a:cubicBezTo>
                  <a:pt x="287" y="232"/>
                  <a:pt x="291" y="241"/>
                  <a:pt x="287" y="241"/>
                </a:cubicBezTo>
                <a:cubicBezTo>
                  <a:pt x="283" y="241"/>
                  <a:pt x="296" y="241"/>
                  <a:pt x="296" y="241"/>
                </a:cubicBezTo>
                <a:cubicBezTo>
                  <a:pt x="296" y="248"/>
                  <a:pt x="296" y="248"/>
                  <a:pt x="296" y="248"/>
                </a:cubicBezTo>
                <a:cubicBezTo>
                  <a:pt x="329" y="248"/>
                  <a:pt x="329" y="248"/>
                  <a:pt x="329" y="248"/>
                </a:cubicBezTo>
                <a:cubicBezTo>
                  <a:pt x="329" y="255"/>
                  <a:pt x="329" y="255"/>
                  <a:pt x="329" y="255"/>
                </a:cubicBezTo>
                <a:cubicBezTo>
                  <a:pt x="335" y="255"/>
                  <a:pt x="335" y="255"/>
                  <a:pt x="335" y="255"/>
                </a:cubicBezTo>
                <a:cubicBezTo>
                  <a:pt x="335" y="261"/>
                  <a:pt x="335" y="261"/>
                  <a:pt x="335" y="261"/>
                </a:cubicBezTo>
                <a:cubicBezTo>
                  <a:pt x="340" y="261"/>
                  <a:pt x="340" y="261"/>
                  <a:pt x="340" y="261"/>
                </a:cubicBezTo>
                <a:cubicBezTo>
                  <a:pt x="340" y="266"/>
                  <a:pt x="340" y="266"/>
                  <a:pt x="340" y="266"/>
                </a:cubicBezTo>
                <a:cubicBezTo>
                  <a:pt x="364" y="266"/>
                  <a:pt x="364" y="266"/>
                  <a:pt x="364" y="266"/>
                </a:cubicBezTo>
                <a:cubicBezTo>
                  <a:pt x="364" y="284"/>
                  <a:pt x="364" y="284"/>
                  <a:pt x="364" y="284"/>
                </a:cubicBezTo>
                <a:cubicBezTo>
                  <a:pt x="378" y="284"/>
                  <a:pt x="378" y="284"/>
                  <a:pt x="378" y="284"/>
                </a:cubicBezTo>
                <a:cubicBezTo>
                  <a:pt x="378" y="290"/>
                  <a:pt x="378" y="290"/>
                  <a:pt x="378" y="290"/>
                </a:cubicBezTo>
                <a:cubicBezTo>
                  <a:pt x="387" y="290"/>
                  <a:pt x="387" y="290"/>
                  <a:pt x="387" y="290"/>
                </a:cubicBezTo>
                <a:cubicBezTo>
                  <a:pt x="387" y="299"/>
                  <a:pt x="387" y="299"/>
                  <a:pt x="387" y="299"/>
                </a:cubicBezTo>
                <a:cubicBezTo>
                  <a:pt x="395" y="299"/>
                  <a:pt x="395" y="299"/>
                  <a:pt x="395" y="299"/>
                </a:cubicBezTo>
                <a:cubicBezTo>
                  <a:pt x="395" y="312"/>
                  <a:pt x="395" y="312"/>
                  <a:pt x="395" y="312"/>
                </a:cubicBezTo>
                <a:cubicBezTo>
                  <a:pt x="403" y="312"/>
                  <a:pt x="403" y="312"/>
                  <a:pt x="403" y="312"/>
                </a:cubicBezTo>
                <a:cubicBezTo>
                  <a:pt x="403" y="321"/>
                  <a:pt x="403" y="321"/>
                  <a:pt x="403" y="321"/>
                </a:cubicBezTo>
                <a:cubicBezTo>
                  <a:pt x="409" y="321"/>
                  <a:pt x="409" y="321"/>
                  <a:pt x="409" y="321"/>
                </a:cubicBezTo>
                <a:cubicBezTo>
                  <a:pt x="409" y="327"/>
                  <a:pt x="409" y="327"/>
                  <a:pt x="409" y="327"/>
                </a:cubicBezTo>
                <a:cubicBezTo>
                  <a:pt x="413" y="332"/>
                  <a:pt x="413" y="332"/>
                  <a:pt x="413" y="332"/>
                </a:cubicBezTo>
                <a:cubicBezTo>
                  <a:pt x="413" y="358"/>
                  <a:pt x="413" y="358"/>
                  <a:pt x="413" y="358"/>
                </a:cubicBezTo>
                <a:cubicBezTo>
                  <a:pt x="428" y="358"/>
                  <a:pt x="428" y="358"/>
                  <a:pt x="428" y="358"/>
                </a:cubicBezTo>
                <a:cubicBezTo>
                  <a:pt x="428" y="381"/>
                  <a:pt x="428" y="381"/>
                  <a:pt x="428" y="381"/>
                </a:cubicBezTo>
                <a:cubicBezTo>
                  <a:pt x="438" y="381"/>
                  <a:pt x="438" y="381"/>
                  <a:pt x="438" y="381"/>
                </a:cubicBezTo>
                <a:cubicBezTo>
                  <a:pt x="438" y="396"/>
                  <a:pt x="438" y="396"/>
                  <a:pt x="438" y="396"/>
                </a:cubicBezTo>
                <a:cubicBezTo>
                  <a:pt x="449" y="396"/>
                  <a:pt x="449" y="396"/>
                  <a:pt x="449" y="396"/>
                </a:cubicBezTo>
                <a:cubicBezTo>
                  <a:pt x="449" y="401"/>
                  <a:pt x="449" y="401"/>
                  <a:pt x="449" y="401"/>
                </a:cubicBezTo>
                <a:cubicBezTo>
                  <a:pt x="457" y="401"/>
                  <a:pt x="457" y="401"/>
                  <a:pt x="457" y="401"/>
                </a:cubicBezTo>
                <a:cubicBezTo>
                  <a:pt x="457" y="415"/>
                  <a:pt x="457" y="415"/>
                  <a:pt x="457" y="415"/>
                </a:cubicBezTo>
                <a:cubicBezTo>
                  <a:pt x="468" y="415"/>
                  <a:pt x="468" y="415"/>
                  <a:pt x="468" y="415"/>
                </a:cubicBezTo>
                <a:cubicBezTo>
                  <a:pt x="468" y="436"/>
                  <a:pt x="468" y="436"/>
                  <a:pt x="468" y="436"/>
                </a:cubicBezTo>
                <a:cubicBezTo>
                  <a:pt x="479" y="436"/>
                  <a:pt x="479" y="436"/>
                  <a:pt x="479" y="436"/>
                </a:cubicBezTo>
                <a:cubicBezTo>
                  <a:pt x="479" y="445"/>
                  <a:pt x="479" y="445"/>
                  <a:pt x="479" y="445"/>
                </a:cubicBezTo>
                <a:cubicBezTo>
                  <a:pt x="485" y="445"/>
                  <a:pt x="485" y="445"/>
                  <a:pt x="485" y="445"/>
                </a:cubicBezTo>
                <a:cubicBezTo>
                  <a:pt x="485" y="453"/>
                  <a:pt x="485" y="453"/>
                  <a:pt x="485" y="453"/>
                </a:cubicBezTo>
                <a:cubicBezTo>
                  <a:pt x="493" y="453"/>
                  <a:pt x="493" y="453"/>
                  <a:pt x="493" y="453"/>
                </a:cubicBezTo>
                <a:cubicBezTo>
                  <a:pt x="493" y="460"/>
                  <a:pt x="493" y="460"/>
                  <a:pt x="493" y="460"/>
                </a:cubicBezTo>
                <a:cubicBezTo>
                  <a:pt x="501" y="460"/>
                  <a:pt x="501" y="460"/>
                  <a:pt x="501" y="460"/>
                </a:cubicBezTo>
                <a:cubicBezTo>
                  <a:pt x="501" y="467"/>
                  <a:pt x="501" y="467"/>
                  <a:pt x="501" y="467"/>
                </a:cubicBezTo>
                <a:cubicBezTo>
                  <a:pt x="507" y="467"/>
                  <a:pt x="507" y="467"/>
                  <a:pt x="507" y="467"/>
                </a:cubicBezTo>
                <a:cubicBezTo>
                  <a:pt x="507" y="495"/>
                  <a:pt x="507" y="495"/>
                  <a:pt x="507" y="495"/>
                </a:cubicBezTo>
                <a:cubicBezTo>
                  <a:pt x="527" y="495"/>
                  <a:pt x="527" y="495"/>
                  <a:pt x="527" y="495"/>
                </a:cubicBezTo>
                <a:cubicBezTo>
                  <a:pt x="527" y="502"/>
                  <a:pt x="527" y="502"/>
                  <a:pt x="527" y="502"/>
                </a:cubicBezTo>
                <a:cubicBezTo>
                  <a:pt x="537" y="502"/>
                  <a:pt x="537" y="502"/>
                  <a:pt x="537" y="502"/>
                </a:cubicBezTo>
                <a:cubicBezTo>
                  <a:pt x="537" y="510"/>
                  <a:pt x="537" y="510"/>
                  <a:pt x="537" y="510"/>
                </a:cubicBezTo>
                <a:cubicBezTo>
                  <a:pt x="561" y="510"/>
                  <a:pt x="561" y="510"/>
                  <a:pt x="561" y="510"/>
                </a:cubicBezTo>
                <a:cubicBezTo>
                  <a:pt x="561" y="524"/>
                  <a:pt x="561" y="524"/>
                  <a:pt x="561" y="524"/>
                </a:cubicBezTo>
                <a:cubicBezTo>
                  <a:pt x="569" y="524"/>
                  <a:pt x="569" y="524"/>
                  <a:pt x="569" y="524"/>
                </a:cubicBezTo>
                <a:cubicBezTo>
                  <a:pt x="569" y="533"/>
                  <a:pt x="569" y="533"/>
                  <a:pt x="569" y="533"/>
                </a:cubicBezTo>
                <a:cubicBezTo>
                  <a:pt x="578" y="533"/>
                  <a:pt x="578" y="533"/>
                  <a:pt x="578" y="533"/>
                </a:cubicBezTo>
                <a:cubicBezTo>
                  <a:pt x="578" y="543"/>
                  <a:pt x="578" y="543"/>
                  <a:pt x="578" y="543"/>
                </a:cubicBezTo>
                <a:cubicBezTo>
                  <a:pt x="585" y="543"/>
                  <a:pt x="585" y="543"/>
                  <a:pt x="585" y="543"/>
                </a:cubicBezTo>
                <a:cubicBezTo>
                  <a:pt x="585" y="555"/>
                  <a:pt x="585" y="555"/>
                  <a:pt x="585" y="555"/>
                </a:cubicBezTo>
                <a:cubicBezTo>
                  <a:pt x="628" y="555"/>
                  <a:pt x="628" y="555"/>
                  <a:pt x="628" y="555"/>
                </a:cubicBezTo>
                <a:cubicBezTo>
                  <a:pt x="628" y="562"/>
                  <a:pt x="628" y="562"/>
                  <a:pt x="628" y="562"/>
                </a:cubicBezTo>
                <a:cubicBezTo>
                  <a:pt x="676" y="562"/>
                  <a:pt x="676" y="562"/>
                  <a:pt x="676" y="562"/>
                </a:cubicBezTo>
                <a:cubicBezTo>
                  <a:pt x="676" y="572"/>
                  <a:pt x="676" y="572"/>
                  <a:pt x="676" y="572"/>
                </a:cubicBezTo>
                <a:cubicBezTo>
                  <a:pt x="683" y="572"/>
                  <a:pt x="683" y="572"/>
                  <a:pt x="683" y="572"/>
                </a:cubicBezTo>
                <a:cubicBezTo>
                  <a:pt x="683" y="587"/>
                  <a:pt x="683" y="587"/>
                  <a:pt x="683" y="587"/>
                </a:cubicBezTo>
                <a:cubicBezTo>
                  <a:pt x="689" y="587"/>
                  <a:pt x="689" y="587"/>
                  <a:pt x="689" y="587"/>
                </a:cubicBezTo>
                <a:cubicBezTo>
                  <a:pt x="689" y="601"/>
                  <a:pt x="689" y="601"/>
                  <a:pt x="689" y="601"/>
                </a:cubicBezTo>
                <a:cubicBezTo>
                  <a:pt x="697" y="601"/>
                  <a:pt x="697" y="601"/>
                  <a:pt x="697" y="601"/>
                </a:cubicBezTo>
                <a:cubicBezTo>
                  <a:pt x="697" y="607"/>
                  <a:pt x="697" y="607"/>
                  <a:pt x="697" y="607"/>
                </a:cubicBezTo>
                <a:cubicBezTo>
                  <a:pt x="715" y="607"/>
                  <a:pt x="715" y="607"/>
                  <a:pt x="715" y="607"/>
                </a:cubicBezTo>
                <a:cubicBezTo>
                  <a:pt x="715" y="632"/>
                  <a:pt x="715" y="632"/>
                  <a:pt x="715" y="632"/>
                </a:cubicBezTo>
                <a:cubicBezTo>
                  <a:pt x="763" y="632"/>
                  <a:pt x="763" y="632"/>
                  <a:pt x="763" y="632"/>
                </a:cubicBezTo>
                <a:cubicBezTo>
                  <a:pt x="763" y="657"/>
                  <a:pt x="763" y="657"/>
                  <a:pt x="763" y="657"/>
                </a:cubicBezTo>
                <a:cubicBezTo>
                  <a:pt x="779" y="657"/>
                  <a:pt x="779" y="657"/>
                  <a:pt x="779" y="657"/>
                </a:cubicBezTo>
                <a:cubicBezTo>
                  <a:pt x="779" y="683"/>
                  <a:pt x="779" y="683"/>
                  <a:pt x="779" y="683"/>
                </a:cubicBezTo>
                <a:cubicBezTo>
                  <a:pt x="887" y="683"/>
                  <a:pt x="887" y="683"/>
                  <a:pt x="887" y="683"/>
                </a:cubicBez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0" name="Freeform 123">
            <a:extLst>
              <a:ext uri="{FF2B5EF4-FFF2-40B4-BE49-F238E27FC236}">
                <a16:creationId xmlns:a16="http://schemas.microsoft.com/office/drawing/2014/main" id="{5C17654B-9E05-F011-CA97-82AAE308EC1A}"/>
              </a:ext>
            </a:extLst>
          </p:cNvPr>
          <p:cNvSpPr>
            <a:spLocks/>
          </p:cNvSpPr>
          <p:nvPr/>
        </p:nvSpPr>
        <p:spPr bwMode="auto">
          <a:xfrm>
            <a:off x="1069054" y="2020110"/>
            <a:ext cx="2371062" cy="2519099"/>
          </a:xfrm>
          <a:custGeom>
            <a:avLst/>
            <a:gdLst>
              <a:gd name="T0" fmla="*/ 0 w 1777"/>
              <a:gd name="T1" fmla="*/ 827 h 1850"/>
              <a:gd name="T2" fmla="*/ 464 w 1777"/>
              <a:gd name="T3" fmla="*/ 868 h 1850"/>
              <a:gd name="T4" fmla="*/ 509 w 1777"/>
              <a:gd name="T5" fmla="*/ 889 h 1850"/>
              <a:gd name="T6" fmla="*/ 552 w 1777"/>
              <a:gd name="T7" fmla="*/ 908 h 1850"/>
              <a:gd name="T8" fmla="*/ 642 w 1777"/>
              <a:gd name="T9" fmla="*/ 961 h 1850"/>
              <a:gd name="T10" fmla="*/ 790 w 1777"/>
              <a:gd name="T11" fmla="*/ 972 h 1850"/>
              <a:gd name="T12" fmla="*/ 845 w 1777"/>
              <a:gd name="T13" fmla="*/ 1030 h 1850"/>
              <a:gd name="T14" fmla="*/ 928 w 1777"/>
              <a:gd name="T15" fmla="*/ 1049 h 1850"/>
              <a:gd name="T16" fmla="*/ 961 w 1777"/>
              <a:gd name="T17" fmla="*/ 1087 h 1850"/>
              <a:gd name="T18" fmla="*/ 961 w 1777"/>
              <a:gd name="T19" fmla="*/ 1167 h 1850"/>
              <a:gd name="T20" fmla="*/ 994 w 1777"/>
              <a:gd name="T21" fmla="*/ 1222 h 1850"/>
              <a:gd name="T22" fmla="*/ 1018 w 1777"/>
              <a:gd name="T23" fmla="*/ 1294 h 1850"/>
              <a:gd name="T24" fmla="*/ 1049 w 1777"/>
              <a:gd name="T25" fmla="*/ 1339 h 1850"/>
              <a:gd name="T26" fmla="*/ 1078 w 1777"/>
              <a:gd name="T27" fmla="*/ 1367 h 1850"/>
              <a:gd name="T28" fmla="*/ 1092 w 1777"/>
              <a:gd name="T29" fmla="*/ 1405 h 1850"/>
              <a:gd name="T30" fmla="*/ 1118 w 1777"/>
              <a:gd name="T31" fmla="*/ 1431 h 1850"/>
              <a:gd name="T32" fmla="*/ 1156 w 1777"/>
              <a:gd name="T33" fmla="*/ 1465 h 1850"/>
              <a:gd name="T34" fmla="*/ 1180 w 1777"/>
              <a:gd name="T35" fmla="*/ 1546 h 1850"/>
              <a:gd name="T36" fmla="*/ 1239 w 1777"/>
              <a:gd name="T37" fmla="*/ 1581 h 1850"/>
              <a:gd name="T38" fmla="*/ 1313 w 1777"/>
              <a:gd name="T39" fmla="*/ 1605 h 1850"/>
              <a:gd name="T40" fmla="*/ 1346 w 1777"/>
              <a:gd name="T41" fmla="*/ 1636 h 1850"/>
              <a:gd name="T42" fmla="*/ 1565 w 1777"/>
              <a:gd name="T43" fmla="*/ 1679 h 1850"/>
              <a:gd name="T44" fmla="*/ 1592 w 1777"/>
              <a:gd name="T45" fmla="*/ 1745 h 1850"/>
              <a:gd name="T46" fmla="*/ 1615 w 1777"/>
              <a:gd name="T47" fmla="*/ 1802 h 1850"/>
              <a:gd name="T48" fmla="*/ 1684 w 1777"/>
              <a:gd name="T49" fmla="*/ 1850 h 1850"/>
              <a:gd name="T50" fmla="*/ 1777 w 1777"/>
              <a:gd name="T51" fmla="*/ 1118 h 1850"/>
              <a:gd name="T52" fmla="*/ 1603 w 1777"/>
              <a:gd name="T53" fmla="*/ 1046 h 1850"/>
              <a:gd name="T54" fmla="*/ 1577 w 1777"/>
              <a:gd name="T55" fmla="*/ 984 h 1850"/>
              <a:gd name="T56" fmla="*/ 1377 w 1777"/>
              <a:gd name="T57" fmla="*/ 970 h 1850"/>
              <a:gd name="T58" fmla="*/ 1330 w 1777"/>
              <a:gd name="T59" fmla="*/ 932 h 1850"/>
              <a:gd name="T60" fmla="*/ 1285 w 1777"/>
              <a:gd name="T61" fmla="*/ 906 h 1850"/>
              <a:gd name="T62" fmla="*/ 1237 w 1777"/>
              <a:gd name="T63" fmla="*/ 889 h 1850"/>
              <a:gd name="T64" fmla="*/ 1197 w 1777"/>
              <a:gd name="T65" fmla="*/ 858 h 1850"/>
              <a:gd name="T66" fmla="*/ 1156 w 1777"/>
              <a:gd name="T67" fmla="*/ 815 h 1850"/>
              <a:gd name="T68" fmla="*/ 1118 w 1777"/>
              <a:gd name="T69" fmla="*/ 780 h 1850"/>
              <a:gd name="T70" fmla="*/ 1094 w 1777"/>
              <a:gd name="T71" fmla="*/ 737 h 1850"/>
              <a:gd name="T72" fmla="*/ 1078 w 1777"/>
              <a:gd name="T73" fmla="*/ 701 h 1850"/>
              <a:gd name="T74" fmla="*/ 1052 w 1777"/>
              <a:gd name="T75" fmla="*/ 673 h 1850"/>
              <a:gd name="T76" fmla="*/ 1030 w 1777"/>
              <a:gd name="T77" fmla="*/ 637 h 1850"/>
              <a:gd name="T78" fmla="*/ 1009 w 1777"/>
              <a:gd name="T79" fmla="*/ 578 h 1850"/>
              <a:gd name="T80" fmla="*/ 973 w 1777"/>
              <a:gd name="T81" fmla="*/ 518 h 1850"/>
              <a:gd name="T82" fmla="*/ 942 w 1777"/>
              <a:gd name="T83" fmla="*/ 404 h 1850"/>
              <a:gd name="T84" fmla="*/ 864 w 1777"/>
              <a:gd name="T85" fmla="*/ 352 h 1850"/>
              <a:gd name="T86" fmla="*/ 837 w 1777"/>
              <a:gd name="T87" fmla="*/ 335 h 1850"/>
              <a:gd name="T88" fmla="*/ 773 w 1777"/>
              <a:gd name="T89" fmla="*/ 295 h 1850"/>
              <a:gd name="T90" fmla="*/ 609 w 1777"/>
              <a:gd name="T91" fmla="*/ 245 h 1850"/>
              <a:gd name="T92" fmla="*/ 514 w 1777"/>
              <a:gd name="T93" fmla="*/ 228 h 1850"/>
              <a:gd name="T94" fmla="*/ 485 w 1777"/>
              <a:gd name="T95" fmla="*/ 200 h 1850"/>
              <a:gd name="T96" fmla="*/ 459 w 1777"/>
              <a:gd name="T97" fmla="*/ 145 h 1850"/>
              <a:gd name="T98" fmla="*/ 435 w 1777"/>
              <a:gd name="T99" fmla="*/ 116 h 1850"/>
              <a:gd name="T100" fmla="*/ 395 w 1777"/>
              <a:gd name="T101" fmla="*/ 92 h 1850"/>
              <a:gd name="T102" fmla="*/ 343 w 1777"/>
              <a:gd name="T103" fmla="*/ 57 h 1850"/>
              <a:gd name="T104" fmla="*/ 305 w 1777"/>
              <a:gd name="T105" fmla="*/ 24 h 1850"/>
              <a:gd name="T106" fmla="*/ 248 w 1777"/>
              <a:gd name="T107" fmla="*/ 12 h 1850"/>
              <a:gd name="T108" fmla="*/ 181 w 1777"/>
              <a:gd name="T109" fmla="*/ 0 h 1850"/>
              <a:gd name="T110" fmla="*/ 48 w 1777"/>
              <a:gd name="T111" fmla="*/ 0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7" h="1850">
                <a:moveTo>
                  <a:pt x="0" y="0"/>
                </a:moveTo>
                <a:lnTo>
                  <a:pt x="0" y="827"/>
                </a:lnTo>
                <a:lnTo>
                  <a:pt x="464" y="827"/>
                </a:lnTo>
                <a:lnTo>
                  <a:pt x="464" y="868"/>
                </a:lnTo>
                <a:lnTo>
                  <a:pt x="509" y="868"/>
                </a:lnTo>
                <a:lnTo>
                  <a:pt x="509" y="889"/>
                </a:lnTo>
                <a:lnTo>
                  <a:pt x="535" y="889"/>
                </a:lnTo>
                <a:lnTo>
                  <a:pt x="552" y="908"/>
                </a:lnTo>
                <a:lnTo>
                  <a:pt x="642" y="908"/>
                </a:lnTo>
                <a:lnTo>
                  <a:pt x="642" y="961"/>
                </a:lnTo>
                <a:lnTo>
                  <a:pt x="780" y="961"/>
                </a:lnTo>
                <a:lnTo>
                  <a:pt x="790" y="972"/>
                </a:lnTo>
                <a:lnTo>
                  <a:pt x="845" y="972"/>
                </a:lnTo>
                <a:lnTo>
                  <a:pt x="845" y="1030"/>
                </a:lnTo>
                <a:lnTo>
                  <a:pt x="861" y="1049"/>
                </a:lnTo>
                <a:lnTo>
                  <a:pt x="928" y="1049"/>
                </a:lnTo>
                <a:lnTo>
                  <a:pt x="928" y="1087"/>
                </a:lnTo>
                <a:lnTo>
                  <a:pt x="961" y="1087"/>
                </a:lnTo>
                <a:lnTo>
                  <a:pt x="961" y="1113"/>
                </a:lnTo>
                <a:lnTo>
                  <a:pt x="961" y="1167"/>
                </a:lnTo>
                <a:lnTo>
                  <a:pt x="994" y="1167"/>
                </a:lnTo>
                <a:lnTo>
                  <a:pt x="994" y="1222"/>
                </a:lnTo>
                <a:lnTo>
                  <a:pt x="1018" y="1222"/>
                </a:lnTo>
                <a:lnTo>
                  <a:pt x="1018" y="1294"/>
                </a:lnTo>
                <a:lnTo>
                  <a:pt x="1049" y="1294"/>
                </a:lnTo>
                <a:lnTo>
                  <a:pt x="1049" y="1339"/>
                </a:lnTo>
                <a:lnTo>
                  <a:pt x="1078" y="1339"/>
                </a:lnTo>
                <a:lnTo>
                  <a:pt x="1078" y="1367"/>
                </a:lnTo>
                <a:lnTo>
                  <a:pt x="1092" y="1367"/>
                </a:lnTo>
                <a:lnTo>
                  <a:pt x="1092" y="1405"/>
                </a:lnTo>
                <a:lnTo>
                  <a:pt x="1118" y="1405"/>
                </a:lnTo>
                <a:lnTo>
                  <a:pt x="1118" y="1431"/>
                </a:lnTo>
                <a:lnTo>
                  <a:pt x="1156" y="1431"/>
                </a:lnTo>
                <a:lnTo>
                  <a:pt x="1156" y="1465"/>
                </a:lnTo>
                <a:lnTo>
                  <a:pt x="1180" y="1465"/>
                </a:lnTo>
                <a:lnTo>
                  <a:pt x="1180" y="1546"/>
                </a:lnTo>
                <a:lnTo>
                  <a:pt x="1239" y="1546"/>
                </a:lnTo>
                <a:lnTo>
                  <a:pt x="1239" y="1581"/>
                </a:lnTo>
                <a:lnTo>
                  <a:pt x="1313" y="1581"/>
                </a:lnTo>
                <a:lnTo>
                  <a:pt x="1313" y="1605"/>
                </a:lnTo>
                <a:lnTo>
                  <a:pt x="1346" y="1605"/>
                </a:lnTo>
                <a:lnTo>
                  <a:pt x="1346" y="1636"/>
                </a:lnTo>
                <a:lnTo>
                  <a:pt x="1565" y="1636"/>
                </a:lnTo>
                <a:lnTo>
                  <a:pt x="1565" y="1679"/>
                </a:lnTo>
                <a:lnTo>
                  <a:pt x="1592" y="1679"/>
                </a:lnTo>
                <a:lnTo>
                  <a:pt x="1592" y="1745"/>
                </a:lnTo>
                <a:lnTo>
                  <a:pt x="1615" y="1745"/>
                </a:lnTo>
                <a:lnTo>
                  <a:pt x="1615" y="1802"/>
                </a:lnTo>
                <a:lnTo>
                  <a:pt x="1684" y="1802"/>
                </a:lnTo>
                <a:lnTo>
                  <a:pt x="1684" y="1850"/>
                </a:lnTo>
                <a:lnTo>
                  <a:pt x="1777" y="1850"/>
                </a:lnTo>
                <a:lnTo>
                  <a:pt x="1777" y="1118"/>
                </a:lnTo>
                <a:lnTo>
                  <a:pt x="1603" y="1118"/>
                </a:lnTo>
                <a:lnTo>
                  <a:pt x="1603" y="1046"/>
                </a:lnTo>
                <a:lnTo>
                  <a:pt x="1577" y="1046"/>
                </a:lnTo>
                <a:lnTo>
                  <a:pt x="1577" y="984"/>
                </a:lnTo>
                <a:lnTo>
                  <a:pt x="1377" y="984"/>
                </a:lnTo>
                <a:lnTo>
                  <a:pt x="1377" y="970"/>
                </a:lnTo>
                <a:lnTo>
                  <a:pt x="1330" y="970"/>
                </a:lnTo>
                <a:lnTo>
                  <a:pt x="1330" y="932"/>
                </a:lnTo>
                <a:lnTo>
                  <a:pt x="1285" y="932"/>
                </a:lnTo>
                <a:lnTo>
                  <a:pt x="1285" y="906"/>
                </a:lnTo>
                <a:lnTo>
                  <a:pt x="1237" y="906"/>
                </a:lnTo>
                <a:lnTo>
                  <a:pt x="1237" y="889"/>
                </a:lnTo>
                <a:lnTo>
                  <a:pt x="1197" y="889"/>
                </a:lnTo>
                <a:lnTo>
                  <a:pt x="1197" y="858"/>
                </a:lnTo>
                <a:lnTo>
                  <a:pt x="1156" y="858"/>
                </a:lnTo>
                <a:lnTo>
                  <a:pt x="1156" y="815"/>
                </a:lnTo>
                <a:lnTo>
                  <a:pt x="1118" y="815"/>
                </a:lnTo>
                <a:lnTo>
                  <a:pt x="1118" y="780"/>
                </a:lnTo>
                <a:lnTo>
                  <a:pt x="1094" y="780"/>
                </a:lnTo>
                <a:lnTo>
                  <a:pt x="1094" y="737"/>
                </a:lnTo>
                <a:lnTo>
                  <a:pt x="1078" y="737"/>
                </a:lnTo>
                <a:lnTo>
                  <a:pt x="1078" y="701"/>
                </a:lnTo>
                <a:lnTo>
                  <a:pt x="1052" y="701"/>
                </a:lnTo>
                <a:lnTo>
                  <a:pt x="1052" y="673"/>
                </a:lnTo>
                <a:lnTo>
                  <a:pt x="1030" y="673"/>
                </a:lnTo>
                <a:lnTo>
                  <a:pt x="1030" y="637"/>
                </a:lnTo>
                <a:lnTo>
                  <a:pt x="1009" y="637"/>
                </a:lnTo>
                <a:lnTo>
                  <a:pt x="1009" y="578"/>
                </a:lnTo>
                <a:lnTo>
                  <a:pt x="973" y="578"/>
                </a:lnTo>
                <a:lnTo>
                  <a:pt x="973" y="518"/>
                </a:lnTo>
                <a:lnTo>
                  <a:pt x="942" y="518"/>
                </a:lnTo>
                <a:lnTo>
                  <a:pt x="942" y="404"/>
                </a:lnTo>
                <a:lnTo>
                  <a:pt x="864" y="404"/>
                </a:lnTo>
                <a:lnTo>
                  <a:pt x="864" y="352"/>
                </a:lnTo>
                <a:lnTo>
                  <a:pt x="837" y="352"/>
                </a:lnTo>
                <a:lnTo>
                  <a:pt x="837" y="335"/>
                </a:lnTo>
                <a:lnTo>
                  <a:pt x="773" y="335"/>
                </a:lnTo>
                <a:lnTo>
                  <a:pt x="773" y="295"/>
                </a:lnTo>
                <a:lnTo>
                  <a:pt x="609" y="295"/>
                </a:lnTo>
                <a:lnTo>
                  <a:pt x="609" y="245"/>
                </a:lnTo>
                <a:lnTo>
                  <a:pt x="514" y="245"/>
                </a:lnTo>
                <a:lnTo>
                  <a:pt x="514" y="228"/>
                </a:lnTo>
                <a:lnTo>
                  <a:pt x="485" y="228"/>
                </a:lnTo>
                <a:lnTo>
                  <a:pt x="485" y="200"/>
                </a:lnTo>
                <a:lnTo>
                  <a:pt x="459" y="200"/>
                </a:lnTo>
                <a:lnTo>
                  <a:pt x="459" y="145"/>
                </a:lnTo>
                <a:lnTo>
                  <a:pt x="435" y="145"/>
                </a:lnTo>
                <a:lnTo>
                  <a:pt x="435" y="116"/>
                </a:lnTo>
                <a:lnTo>
                  <a:pt x="395" y="116"/>
                </a:lnTo>
                <a:lnTo>
                  <a:pt x="395" y="92"/>
                </a:lnTo>
                <a:lnTo>
                  <a:pt x="343" y="92"/>
                </a:lnTo>
                <a:lnTo>
                  <a:pt x="343" y="57"/>
                </a:lnTo>
                <a:lnTo>
                  <a:pt x="305" y="57"/>
                </a:lnTo>
                <a:lnTo>
                  <a:pt x="305" y="24"/>
                </a:lnTo>
                <a:lnTo>
                  <a:pt x="248" y="24"/>
                </a:lnTo>
                <a:lnTo>
                  <a:pt x="248" y="12"/>
                </a:lnTo>
                <a:lnTo>
                  <a:pt x="193" y="12"/>
                </a:lnTo>
                <a:lnTo>
                  <a:pt x="181" y="0"/>
                </a:lnTo>
                <a:lnTo>
                  <a:pt x="0" y="0"/>
                </a:lnTo>
                <a:lnTo>
                  <a:pt x="48" y="0"/>
                </a:lnTo>
                <a:lnTo>
                  <a:pt x="0" y="0"/>
                </a:lnTo>
                <a:close/>
              </a:path>
            </a:pathLst>
          </a:custGeom>
          <a:solidFill>
            <a:srgbClr val="ED9077">
              <a:alpha val="40000"/>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817" name="Freeform 68">
            <a:extLst>
              <a:ext uri="{FF2B5EF4-FFF2-40B4-BE49-F238E27FC236}">
                <a16:creationId xmlns:a16="http://schemas.microsoft.com/office/drawing/2014/main" id="{34A4D37A-30AA-25E1-448A-7D884869E995}"/>
              </a:ext>
            </a:extLst>
          </p:cNvPr>
          <p:cNvSpPr>
            <a:spLocks/>
          </p:cNvSpPr>
          <p:nvPr/>
        </p:nvSpPr>
        <p:spPr bwMode="auto">
          <a:xfrm>
            <a:off x="1164064" y="2020603"/>
            <a:ext cx="2251459" cy="2049169"/>
          </a:xfrm>
          <a:custGeom>
            <a:avLst/>
            <a:gdLst>
              <a:gd name="T0" fmla="*/ 135 w 1714"/>
              <a:gd name="T1" fmla="*/ 7 h 1560"/>
              <a:gd name="T2" fmla="*/ 190 w 1714"/>
              <a:gd name="T3" fmla="*/ 47 h 1560"/>
              <a:gd name="T4" fmla="*/ 290 w 1714"/>
              <a:gd name="T5" fmla="*/ 83 h 1560"/>
              <a:gd name="T6" fmla="*/ 347 w 1714"/>
              <a:gd name="T7" fmla="*/ 143 h 1560"/>
              <a:gd name="T8" fmla="*/ 404 w 1714"/>
              <a:gd name="T9" fmla="*/ 162 h 1560"/>
              <a:gd name="T10" fmla="*/ 431 w 1714"/>
              <a:gd name="T11" fmla="*/ 245 h 1560"/>
              <a:gd name="T12" fmla="*/ 500 w 1714"/>
              <a:gd name="T13" fmla="*/ 266 h 1560"/>
              <a:gd name="T14" fmla="*/ 562 w 1714"/>
              <a:gd name="T15" fmla="*/ 297 h 1560"/>
              <a:gd name="T16" fmla="*/ 609 w 1714"/>
              <a:gd name="T17" fmla="*/ 376 h 1560"/>
              <a:gd name="T18" fmla="*/ 650 w 1714"/>
              <a:gd name="T19" fmla="*/ 397 h 1560"/>
              <a:gd name="T20" fmla="*/ 678 w 1714"/>
              <a:gd name="T21" fmla="*/ 467 h 1560"/>
              <a:gd name="T22" fmla="*/ 714 w 1714"/>
              <a:gd name="T23" fmla="*/ 490 h 1560"/>
              <a:gd name="T24" fmla="*/ 769 w 1714"/>
              <a:gd name="T25" fmla="*/ 598 h 1560"/>
              <a:gd name="T26" fmla="*/ 828 w 1714"/>
              <a:gd name="T27" fmla="*/ 655 h 1560"/>
              <a:gd name="T28" fmla="*/ 857 w 1714"/>
              <a:gd name="T29" fmla="*/ 690 h 1560"/>
              <a:gd name="T30" fmla="*/ 935 w 1714"/>
              <a:gd name="T31" fmla="*/ 712 h 1560"/>
              <a:gd name="T32" fmla="*/ 959 w 1714"/>
              <a:gd name="T33" fmla="*/ 774 h 1560"/>
              <a:gd name="T34" fmla="*/ 1009 w 1714"/>
              <a:gd name="T35" fmla="*/ 793 h 1560"/>
              <a:gd name="T36" fmla="*/ 1035 w 1714"/>
              <a:gd name="T37" fmla="*/ 836 h 1560"/>
              <a:gd name="T38" fmla="*/ 1211 w 1714"/>
              <a:gd name="T39" fmla="*/ 867 h 1560"/>
              <a:gd name="T40" fmla="*/ 1254 w 1714"/>
              <a:gd name="T41" fmla="*/ 924 h 1560"/>
              <a:gd name="T42" fmla="*/ 1357 w 1714"/>
              <a:gd name="T43" fmla="*/ 957 h 1560"/>
              <a:gd name="T44" fmla="*/ 1395 w 1714"/>
              <a:gd name="T45" fmla="*/ 1007 h 1560"/>
              <a:gd name="T46" fmla="*/ 1714 w 1714"/>
              <a:gd name="T47" fmla="*/ 1076 h 1560"/>
              <a:gd name="T48" fmla="*/ 1611 w 1714"/>
              <a:gd name="T49" fmla="*/ 1539 h 1560"/>
              <a:gd name="T50" fmla="*/ 1545 w 1714"/>
              <a:gd name="T51" fmla="*/ 1488 h 1560"/>
              <a:gd name="T52" fmla="*/ 1416 w 1714"/>
              <a:gd name="T53" fmla="*/ 1453 h 1560"/>
              <a:gd name="T54" fmla="*/ 1323 w 1714"/>
              <a:gd name="T55" fmla="*/ 1429 h 1560"/>
              <a:gd name="T56" fmla="*/ 1276 w 1714"/>
              <a:gd name="T57" fmla="*/ 1360 h 1560"/>
              <a:gd name="T58" fmla="*/ 1135 w 1714"/>
              <a:gd name="T59" fmla="*/ 1315 h 1560"/>
              <a:gd name="T60" fmla="*/ 1026 w 1714"/>
              <a:gd name="T61" fmla="*/ 1269 h 1560"/>
              <a:gd name="T62" fmla="*/ 992 w 1714"/>
              <a:gd name="T63" fmla="*/ 1222 h 1560"/>
              <a:gd name="T64" fmla="*/ 911 w 1714"/>
              <a:gd name="T65" fmla="*/ 1176 h 1560"/>
              <a:gd name="T66" fmla="*/ 833 w 1714"/>
              <a:gd name="T67" fmla="*/ 1124 h 1560"/>
              <a:gd name="T68" fmla="*/ 776 w 1714"/>
              <a:gd name="T69" fmla="*/ 1076 h 1560"/>
              <a:gd name="T70" fmla="*/ 761 w 1714"/>
              <a:gd name="T71" fmla="*/ 1000 h 1560"/>
              <a:gd name="T72" fmla="*/ 704 w 1714"/>
              <a:gd name="T73" fmla="*/ 950 h 1560"/>
              <a:gd name="T74" fmla="*/ 685 w 1714"/>
              <a:gd name="T75" fmla="*/ 891 h 1560"/>
              <a:gd name="T76" fmla="*/ 631 w 1714"/>
              <a:gd name="T77" fmla="*/ 857 h 1560"/>
              <a:gd name="T78" fmla="*/ 609 w 1714"/>
              <a:gd name="T79" fmla="*/ 802 h 1560"/>
              <a:gd name="T80" fmla="*/ 545 w 1714"/>
              <a:gd name="T81" fmla="*/ 783 h 1560"/>
              <a:gd name="T82" fmla="*/ 514 w 1714"/>
              <a:gd name="T83" fmla="*/ 724 h 1560"/>
              <a:gd name="T84" fmla="*/ 426 w 1714"/>
              <a:gd name="T85" fmla="*/ 707 h 1560"/>
              <a:gd name="T86" fmla="*/ 397 w 1714"/>
              <a:gd name="T87" fmla="*/ 633 h 1560"/>
              <a:gd name="T88" fmla="*/ 307 w 1714"/>
              <a:gd name="T89" fmla="*/ 614 h 1560"/>
              <a:gd name="T90" fmla="*/ 0 w 1714"/>
              <a:gd name="T91" fmla="*/ 0 h 1560"/>
              <a:gd name="T92" fmla="*/ 35 w 1714"/>
              <a:gd name="T93" fmla="*/ 7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14" h="1560">
                <a:moveTo>
                  <a:pt x="35" y="7"/>
                </a:moveTo>
                <a:lnTo>
                  <a:pt x="109" y="7"/>
                </a:lnTo>
                <a:lnTo>
                  <a:pt x="135" y="7"/>
                </a:lnTo>
                <a:lnTo>
                  <a:pt x="135" y="35"/>
                </a:lnTo>
                <a:lnTo>
                  <a:pt x="190" y="35"/>
                </a:lnTo>
                <a:lnTo>
                  <a:pt x="190" y="47"/>
                </a:lnTo>
                <a:lnTo>
                  <a:pt x="250" y="47"/>
                </a:lnTo>
                <a:lnTo>
                  <a:pt x="250" y="83"/>
                </a:lnTo>
                <a:lnTo>
                  <a:pt x="290" y="83"/>
                </a:lnTo>
                <a:lnTo>
                  <a:pt x="290" y="126"/>
                </a:lnTo>
                <a:lnTo>
                  <a:pt x="347" y="126"/>
                </a:lnTo>
                <a:lnTo>
                  <a:pt x="347" y="143"/>
                </a:lnTo>
                <a:lnTo>
                  <a:pt x="383" y="143"/>
                </a:lnTo>
                <a:lnTo>
                  <a:pt x="383" y="162"/>
                </a:lnTo>
                <a:lnTo>
                  <a:pt x="404" y="162"/>
                </a:lnTo>
                <a:lnTo>
                  <a:pt x="404" y="200"/>
                </a:lnTo>
                <a:lnTo>
                  <a:pt x="431" y="200"/>
                </a:lnTo>
                <a:lnTo>
                  <a:pt x="431" y="245"/>
                </a:lnTo>
                <a:lnTo>
                  <a:pt x="473" y="245"/>
                </a:lnTo>
                <a:lnTo>
                  <a:pt x="473" y="266"/>
                </a:lnTo>
                <a:lnTo>
                  <a:pt x="500" y="266"/>
                </a:lnTo>
                <a:lnTo>
                  <a:pt x="526" y="266"/>
                </a:lnTo>
                <a:lnTo>
                  <a:pt x="526" y="297"/>
                </a:lnTo>
                <a:lnTo>
                  <a:pt x="562" y="297"/>
                </a:lnTo>
                <a:lnTo>
                  <a:pt x="562" y="326"/>
                </a:lnTo>
                <a:lnTo>
                  <a:pt x="609" y="326"/>
                </a:lnTo>
                <a:lnTo>
                  <a:pt x="609" y="376"/>
                </a:lnTo>
                <a:lnTo>
                  <a:pt x="628" y="376"/>
                </a:lnTo>
                <a:lnTo>
                  <a:pt x="628" y="397"/>
                </a:lnTo>
                <a:lnTo>
                  <a:pt x="650" y="397"/>
                </a:lnTo>
                <a:lnTo>
                  <a:pt x="650" y="436"/>
                </a:lnTo>
                <a:lnTo>
                  <a:pt x="678" y="436"/>
                </a:lnTo>
                <a:lnTo>
                  <a:pt x="678" y="467"/>
                </a:lnTo>
                <a:lnTo>
                  <a:pt x="702" y="467"/>
                </a:lnTo>
                <a:lnTo>
                  <a:pt x="702" y="490"/>
                </a:lnTo>
                <a:lnTo>
                  <a:pt x="714" y="490"/>
                </a:lnTo>
                <a:lnTo>
                  <a:pt x="714" y="557"/>
                </a:lnTo>
                <a:lnTo>
                  <a:pt x="769" y="557"/>
                </a:lnTo>
                <a:lnTo>
                  <a:pt x="769" y="598"/>
                </a:lnTo>
                <a:lnTo>
                  <a:pt x="800" y="598"/>
                </a:lnTo>
                <a:lnTo>
                  <a:pt x="800" y="655"/>
                </a:lnTo>
                <a:lnTo>
                  <a:pt x="828" y="655"/>
                </a:lnTo>
                <a:lnTo>
                  <a:pt x="828" y="671"/>
                </a:lnTo>
                <a:lnTo>
                  <a:pt x="857" y="671"/>
                </a:lnTo>
                <a:lnTo>
                  <a:pt x="857" y="690"/>
                </a:lnTo>
                <a:lnTo>
                  <a:pt x="914" y="690"/>
                </a:lnTo>
                <a:lnTo>
                  <a:pt x="914" y="712"/>
                </a:lnTo>
                <a:lnTo>
                  <a:pt x="935" y="712"/>
                </a:lnTo>
                <a:lnTo>
                  <a:pt x="935" y="755"/>
                </a:lnTo>
                <a:lnTo>
                  <a:pt x="959" y="755"/>
                </a:lnTo>
                <a:lnTo>
                  <a:pt x="959" y="774"/>
                </a:lnTo>
                <a:lnTo>
                  <a:pt x="990" y="774"/>
                </a:lnTo>
                <a:lnTo>
                  <a:pt x="990" y="793"/>
                </a:lnTo>
                <a:lnTo>
                  <a:pt x="1009" y="793"/>
                </a:lnTo>
                <a:lnTo>
                  <a:pt x="1009" y="822"/>
                </a:lnTo>
                <a:lnTo>
                  <a:pt x="1035" y="822"/>
                </a:lnTo>
                <a:lnTo>
                  <a:pt x="1035" y="836"/>
                </a:lnTo>
                <a:lnTo>
                  <a:pt x="1104" y="836"/>
                </a:lnTo>
                <a:lnTo>
                  <a:pt x="1104" y="867"/>
                </a:lnTo>
                <a:lnTo>
                  <a:pt x="1211" y="867"/>
                </a:lnTo>
                <a:lnTo>
                  <a:pt x="1211" y="891"/>
                </a:lnTo>
                <a:lnTo>
                  <a:pt x="1254" y="891"/>
                </a:lnTo>
                <a:lnTo>
                  <a:pt x="1254" y="924"/>
                </a:lnTo>
                <a:lnTo>
                  <a:pt x="1316" y="924"/>
                </a:lnTo>
                <a:lnTo>
                  <a:pt x="1316" y="957"/>
                </a:lnTo>
                <a:lnTo>
                  <a:pt x="1357" y="957"/>
                </a:lnTo>
                <a:lnTo>
                  <a:pt x="1357" y="972"/>
                </a:lnTo>
                <a:lnTo>
                  <a:pt x="1395" y="972"/>
                </a:lnTo>
                <a:lnTo>
                  <a:pt x="1395" y="1007"/>
                </a:lnTo>
                <a:lnTo>
                  <a:pt x="1588" y="1007"/>
                </a:lnTo>
                <a:lnTo>
                  <a:pt x="1588" y="1076"/>
                </a:lnTo>
                <a:lnTo>
                  <a:pt x="1714" y="1076"/>
                </a:lnTo>
                <a:lnTo>
                  <a:pt x="1714" y="1560"/>
                </a:lnTo>
                <a:lnTo>
                  <a:pt x="1611" y="1560"/>
                </a:lnTo>
                <a:lnTo>
                  <a:pt x="1611" y="1539"/>
                </a:lnTo>
                <a:lnTo>
                  <a:pt x="1592" y="1519"/>
                </a:lnTo>
                <a:lnTo>
                  <a:pt x="1592" y="1488"/>
                </a:lnTo>
                <a:lnTo>
                  <a:pt x="1545" y="1488"/>
                </a:lnTo>
                <a:lnTo>
                  <a:pt x="1545" y="1477"/>
                </a:lnTo>
                <a:lnTo>
                  <a:pt x="1416" y="1477"/>
                </a:lnTo>
                <a:lnTo>
                  <a:pt x="1416" y="1453"/>
                </a:lnTo>
                <a:lnTo>
                  <a:pt x="1378" y="1453"/>
                </a:lnTo>
                <a:lnTo>
                  <a:pt x="1378" y="1429"/>
                </a:lnTo>
                <a:lnTo>
                  <a:pt x="1323" y="1429"/>
                </a:lnTo>
                <a:lnTo>
                  <a:pt x="1323" y="1398"/>
                </a:lnTo>
                <a:lnTo>
                  <a:pt x="1276" y="1398"/>
                </a:lnTo>
                <a:lnTo>
                  <a:pt x="1276" y="1360"/>
                </a:lnTo>
                <a:lnTo>
                  <a:pt x="1238" y="1360"/>
                </a:lnTo>
                <a:lnTo>
                  <a:pt x="1135" y="1360"/>
                </a:lnTo>
                <a:lnTo>
                  <a:pt x="1135" y="1315"/>
                </a:lnTo>
                <a:lnTo>
                  <a:pt x="1057" y="1315"/>
                </a:lnTo>
                <a:lnTo>
                  <a:pt x="1057" y="1269"/>
                </a:lnTo>
                <a:lnTo>
                  <a:pt x="1026" y="1269"/>
                </a:lnTo>
                <a:lnTo>
                  <a:pt x="1026" y="1246"/>
                </a:lnTo>
                <a:lnTo>
                  <a:pt x="992" y="1246"/>
                </a:lnTo>
                <a:lnTo>
                  <a:pt x="992" y="1222"/>
                </a:lnTo>
                <a:lnTo>
                  <a:pt x="940" y="1222"/>
                </a:lnTo>
                <a:lnTo>
                  <a:pt x="938" y="1176"/>
                </a:lnTo>
                <a:lnTo>
                  <a:pt x="911" y="1176"/>
                </a:lnTo>
                <a:lnTo>
                  <a:pt x="911" y="1145"/>
                </a:lnTo>
                <a:lnTo>
                  <a:pt x="833" y="1145"/>
                </a:lnTo>
                <a:lnTo>
                  <a:pt x="833" y="1124"/>
                </a:lnTo>
                <a:lnTo>
                  <a:pt x="804" y="1124"/>
                </a:lnTo>
                <a:lnTo>
                  <a:pt x="804" y="1076"/>
                </a:lnTo>
                <a:lnTo>
                  <a:pt x="776" y="1076"/>
                </a:lnTo>
                <a:lnTo>
                  <a:pt x="776" y="1034"/>
                </a:lnTo>
                <a:lnTo>
                  <a:pt x="761" y="1034"/>
                </a:lnTo>
                <a:lnTo>
                  <a:pt x="761" y="1000"/>
                </a:lnTo>
                <a:lnTo>
                  <a:pt x="731" y="1000"/>
                </a:lnTo>
                <a:lnTo>
                  <a:pt x="731" y="950"/>
                </a:lnTo>
                <a:lnTo>
                  <a:pt x="704" y="950"/>
                </a:lnTo>
                <a:lnTo>
                  <a:pt x="704" y="919"/>
                </a:lnTo>
                <a:lnTo>
                  <a:pt x="685" y="919"/>
                </a:lnTo>
                <a:lnTo>
                  <a:pt x="685" y="891"/>
                </a:lnTo>
                <a:lnTo>
                  <a:pt x="657" y="891"/>
                </a:lnTo>
                <a:lnTo>
                  <a:pt x="657" y="857"/>
                </a:lnTo>
                <a:lnTo>
                  <a:pt x="631" y="857"/>
                </a:lnTo>
                <a:lnTo>
                  <a:pt x="631" y="826"/>
                </a:lnTo>
                <a:lnTo>
                  <a:pt x="609" y="826"/>
                </a:lnTo>
                <a:lnTo>
                  <a:pt x="609" y="802"/>
                </a:lnTo>
                <a:lnTo>
                  <a:pt x="592" y="802"/>
                </a:lnTo>
                <a:lnTo>
                  <a:pt x="592" y="783"/>
                </a:lnTo>
                <a:lnTo>
                  <a:pt x="545" y="783"/>
                </a:lnTo>
                <a:lnTo>
                  <a:pt x="545" y="750"/>
                </a:lnTo>
                <a:lnTo>
                  <a:pt x="514" y="750"/>
                </a:lnTo>
                <a:lnTo>
                  <a:pt x="514" y="724"/>
                </a:lnTo>
                <a:lnTo>
                  <a:pt x="478" y="724"/>
                </a:lnTo>
                <a:lnTo>
                  <a:pt x="478" y="707"/>
                </a:lnTo>
                <a:lnTo>
                  <a:pt x="426" y="707"/>
                </a:lnTo>
                <a:lnTo>
                  <a:pt x="426" y="674"/>
                </a:lnTo>
                <a:lnTo>
                  <a:pt x="397" y="674"/>
                </a:lnTo>
                <a:lnTo>
                  <a:pt x="397" y="633"/>
                </a:lnTo>
                <a:lnTo>
                  <a:pt x="366" y="633"/>
                </a:lnTo>
                <a:lnTo>
                  <a:pt x="366" y="614"/>
                </a:lnTo>
                <a:lnTo>
                  <a:pt x="307" y="614"/>
                </a:lnTo>
                <a:lnTo>
                  <a:pt x="307" y="595"/>
                </a:lnTo>
                <a:lnTo>
                  <a:pt x="12" y="595"/>
                </a:lnTo>
                <a:lnTo>
                  <a:pt x="0" y="0"/>
                </a:lnTo>
                <a:lnTo>
                  <a:pt x="35" y="0"/>
                </a:lnTo>
                <a:lnTo>
                  <a:pt x="35" y="47"/>
                </a:lnTo>
                <a:lnTo>
                  <a:pt x="35" y="7"/>
                </a:lnTo>
                <a:close/>
              </a:path>
            </a:pathLst>
          </a:custGeom>
          <a:solidFill>
            <a:srgbClr val="15C6FD">
              <a:alpha val="40000"/>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ARIEL3: </a:t>
            </a:r>
            <a:r>
              <a:rPr lang="en-US" dirty="0"/>
              <a:t>Final OS</a:t>
            </a:r>
            <a:endParaRPr lang="en-US" altLang="en-US" dirty="0"/>
          </a:p>
        </p:txBody>
      </p:sp>
      <p:sp>
        <p:nvSpPr>
          <p:cNvPr id="7" name="Text Box 15">
            <a:extLst>
              <a:ext uri="{FF2B5EF4-FFF2-40B4-BE49-F238E27FC236}">
                <a16:creationId xmlns:a16="http://schemas.microsoft.com/office/drawing/2014/main" id="{881058C8-8F39-5136-144D-F4BF86AF460B}"/>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Coleman. ESGO 2022. Abstr RA-249. </a:t>
            </a:r>
            <a:r>
              <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F332D3EE-7E15-9F8F-621F-DF41A58A9AC0}"/>
              </a:ext>
            </a:extLst>
          </p:cNvPr>
          <p:cNvSpPr txBox="1"/>
          <p:nvPr/>
        </p:nvSpPr>
        <p:spPr bwMode="auto">
          <a:xfrm>
            <a:off x="754317" y="5319885"/>
            <a:ext cx="97616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Includes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BRCA</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-mutant and wild-type/LOH-high groups.</a:t>
            </a:r>
            <a:r>
              <a:rPr kumimoji="0" lang="en-US" sz="1400" b="1"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 †</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Patients receiving a PARP inhibitor during any subsequent treatment.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61D356A2-0FDA-93EC-ED35-774F54EA09F8}"/>
              </a:ext>
            </a:extLst>
          </p:cNvPr>
          <p:cNvSpPr>
            <a:spLocks noGrp="1"/>
          </p:cNvSpPr>
          <p:nvPr>
            <p:ph idx="1"/>
          </p:nvPr>
        </p:nvSpPr>
        <p:spPr>
          <a:xfrm>
            <a:off x="597412" y="5627662"/>
            <a:ext cx="10877529" cy="826314"/>
          </a:xfrm>
        </p:spPr>
        <p:txBody>
          <a:bodyPr/>
          <a:lstStyle/>
          <a:p>
            <a:r>
              <a:rPr lang="en-US" sz="2400" dirty="0"/>
              <a:t>45.8% of patients randomized to the placebo group received subsequent PARP inhibitor therapy</a:t>
            </a:r>
          </a:p>
        </p:txBody>
      </p:sp>
      <p:sp>
        <p:nvSpPr>
          <p:cNvPr id="12" name="Rectangle 11">
            <a:extLst>
              <a:ext uri="{FF2B5EF4-FFF2-40B4-BE49-F238E27FC236}">
                <a16:creationId xmlns:a16="http://schemas.microsoft.com/office/drawing/2014/main" id="{157A5072-1DC4-B13E-04DB-360B14F30033}"/>
              </a:ext>
            </a:extLst>
          </p:cNvPr>
          <p:cNvSpPr/>
          <p:nvPr/>
        </p:nvSpPr>
        <p:spPr bwMode="auto">
          <a:xfrm>
            <a:off x="6190540" y="1987702"/>
            <a:ext cx="1462359" cy="929985"/>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 name="Rectangle 12">
            <a:extLst>
              <a:ext uri="{FF2B5EF4-FFF2-40B4-BE49-F238E27FC236}">
                <a16:creationId xmlns:a16="http://schemas.microsoft.com/office/drawing/2014/main" id="{B6C7CDF0-DA49-B714-72BC-926ADB4D5801}"/>
              </a:ext>
            </a:extLst>
          </p:cNvPr>
          <p:cNvSpPr/>
          <p:nvPr/>
        </p:nvSpPr>
        <p:spPr bwMode="auto">
          <a:xfrm>
            <a:off x="5484718" y="1926706"/>
            <a:ext cx="2305241" cy="523220"/>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Rectangle 13">
            <a:extLst>
              <a:ext uri="{FF2B5EF4-FFF2-40B4-BE49-F238E27FC236}">
                <a16:creationId xmlns:a16="http://schemas.microsoft.com/office/drawing/2014/main" id="{9D1A7EEA-F9AC-8A7E-5F1C-C19625BCE537}"/>
              </a:ext>
            </a:extLst>
          </p:cNvPr>
          <p:cNvSpPr/>
          <p:nvPr/>
        </p:nvSpPr>
        <p:spPr bwMode="auto">
          <a:xfrm>
            <a:off x="1873706" y="1784895"/>
            <a:ext cx="2305241" cy="523220"/>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aphicFrame>
        <p:nvGraphicFramePr>
          <p:cNvPr id="16" name="Group 3">
            <a:extLst>
              <a:ext uri="{FF2B5EF4-FFF2-40B4-BE49-F238E27FC236}">
                <a16:creationId xmlns:a16="http://schemas.microsoft.com/office/drawing/2014/main" id="{FA18C92B-ED42-30F0-6259-C8AF28B8E9E4}"/>
              </a:ext>
            </a:extLst>
          </p:cNvPr>
          <p:cNvGraphicFramePr>
            <a:graphicFrameLocks/>
          </p:cNvGraphicFramePr>
          <p:nvPr>
            <p:extLst>
              <p:ext uri="{D42A27DB-BD31-4B8C-83A1-F6EECF244321}">
                <p14:modId xmlns:p14="http://schemas.microsoft.com/office/powerpoint/2010/main" val="1391896925"/>
              </p:ext>
            </p:extLst>
          </p:nvPr>
        </p:nvGraphicFramePr>
        <p:xfrm>
          <a:off x="1448001" y="1881917"/>
          <a:ext cx="2737773" cy="472026"/>
        </p:xfrm>
        <a:graphic>
          <a:graphicData uri="http://schemas.openxmlformats.org/drawingml/2006/table">
            <a:tbl>
              <a:tblPr/>
              <a:tblGrid>
                <a:gridCol w="1382904">
                  <a:extLst>
                    <a:ext uri="{9D8B030D-6E8A-4147-A177-3AD203B41FA5}">
                      <a16:colId xmlns:a16="http://schemas.microsoft.com/office/drawing/2014/main" val="20000"/>
                    </a:ext>
                  </a:extLst>
                </a:gridCol>
                <a:gridCol w="729572">
                  <a:extLst>
                    <a:ext uri="{9D8B030D-6E8A-4147-A177-3AD203B41FA5}">
                      <a16:colId xmlns:a16="http://schemas.microsoft.com/office/drawing/2014/main" val="20001"/>
                    </a:ext>
                  </a:extLst>
                </a:gridCol>
                <a:gridCol w="625297">
                  <a:extLst>
                    <a:ext uri="{9D8B030D-6E8A-4147-A177-3AD203B41FA5}">
                      <a16:colId xmlns:a16="http://schemas.microsoft.com/office/drawing/2014/main" val="1642263984"/>
                    </a:ext>
                  </a:extLst>
                </a:gridCol>
              </a:tblGrid>
              <a:tr h="12173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bg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Median, mo</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59813">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130</a:t>
                      </a:r>
                      <a:r>
                        <a:rPr kumimoji="0" lang="en-US" sz="10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45.9</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37.7-59.6</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59813">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66)</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47.8</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43.2-55.8</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20" name="Rectangle 19">
            <a:extLst>
              <a:ext uri="{FF2B5EF4-FFF2-40B4-BE49-F238E27FC236}">
                <a16:creationId xmlns:a16="http://schemas.microsoft.com/office/drawing/2014/main" id="{FC186FAF-E36E-D72D-846F-6F95681D4334}"/>
              </a:ext>
            </a:extLst>
          </p:cNvPr>
          <p:cNvSpPr/>
          <p:nvPr/>
        </p:nvSpPr>
        <p:spPr bwMode="auto">
          <a:xfrm>
            <a:off x="1006814" y="4833295"/>
            <a:ext cx="2953780" cy="192505"/>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22" name="Rectangle 21">
            <a:extLst>
              <a:ext uri="{FF2B5EF4-FFF2-40B4-BE49-F238E27FC236}">
                <a16:creationId xmlns:a16="http://schemas.microsoft.com/office/drawing/2014/main" id="{93E8E435-C163-2663-CA79-51AF34A86CA1}"/>
              </a:ext>
            </a:extLst>
          </p:cNvPr>
          <p:cNvSpPr/>
          <p:nvPr/>
        </p:nvSpPr>
        <p:spPr bwMode="auto">
          <a:xfrm>
            <a:off x="5805519" y="4833735"/>
            <a:ext cx="599619" cy="192505"/>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23" name="Rectangle 22">
            <a:extLst>
              <a:ext uri="{FF2B5EF4-FFF2-40B4-BE49-F238E27FC236}">
                <a16:creationId xmlns:a16="http://schemas.microsoft.com/office/drawing/2014/main" id="{B168EF73-685B-D2AE-297A-6E2DA29A3960}"/>
              </a:ext>
            </a:extLst>
          </p:cNvPr>
          <p:cNvSpPr/>
          <p:nvPr/>
        </p:nvSpPr>
        <p:spPr bwMode="auto">
          <a:xfrm>
            <a:off x="9471140" y="4833296"/>
            <a:ext cx="599619" cy="192505"/>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24" name="Rectangle 23">
            <a:extLst>
              <a:ext uri="{FF2B5EF4-FFF2-40B4-BE49-F238E27FC236}">
                <a16:creationId xmlns:a16="http://schemas.microsoft.com/office/drawing/2014/main" id="{9D110AC3-7BC3-EE39-BF8F-AC27B4382C12}"/>
              </a:ext>
            </a:extLst>
          </p:cNvPr>
          <p:cNvSpPr/>
          <p:nvPr/>
        </p:nvSpPr>
        <p:spPr bwMode="auto">
          <a:xfrm rot="16200000">
            <a:off x="-74942" y="3234978"/>
            <a:ext cx="1360927" cy="22044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OS (%)</a:t>
            </a:r>
          </a:p>
        </p:txBody>
      </p:sp>
      <p:sp>
        <p:nvSpPr>
          <p:cNvPr id="25" name="Rectangle 24">
            <a:extLst>
              <a:ext uri="{FF2B5EF4-FFF2-40B4-BE49-F238E27FC236}">
                <a16:creationId xmlns:a16="http://schemas.microsoft.com/office/drawing/2014/main" id="{F07BAF08-6046-22C8-F8BC-83BB2CA9CF03}"/>
              </a:ext>
            </a:extLst>
          </p:cNvPr>
          <p:cNvSpPr/>
          <p:nvPr/>
        </p:nvSpPr>
        <p:spPr bwMode="auto">
          <a:xfrm rot="16200000">
            <a:off x="3644730" y="3095306"/>
            <a:ext cx="1360927" cy="22044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latin typeface="Calibri" panose="020F0502020204030204" pitchFamily="34" charset="0"/>
              </a:rPr>
              <a:t>OS (%)</a:t>
            </a:r>
          </a:p>
        </p:txBody>
      </p:sp>
      <p:sp>
        <p:nvSpPr>
          <p:cNvPr id="26" name="Rectangle 25">
            <a:extLst>
              <a:ext uri="{FF2B5EF4-FFF2-40B4-BE49-F238E27FC236}">
                <a16:creationId xmlns:a16="http://schemas.microsoft.com/office/drawing/2014/main" id="{D0FDE9C7-8E5B-FCD0-B878-AEEF6D1EED6C}"/>
              </a:ext>
            </a:extLst>
          </p:cNvPr>
          <p:cNvSpPr/>
          <p:nvPr/>
        </p:nvSpPr>
        <p:spPr bwMode="auto">
          <a:xfrm rot="16200000">
            <a:off x="7274916" y="3213302"/>
            <a:ext cx="1360927" cy="22044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latin typeface="Calibri" panose="020F0502020204030204" pitchFamily="34" charset="0"/>
              </a:rPr>
              <a:t>OS (%)</a:t>
            </a:r>
          </a:p>
        </p:txBody>
      </p:sp>
      <p:sp>
        <p:nvSpPr>
          <p:cNvPr id="27" name="TextBox 26">
            <a:extLst>
              <a:ext uri="{FF2B5EF4-FFF2-40B4-BE49-F238E27FC236}">
                <a16:creationId xmlns:a16="http://schemas.microsoft.com/office/drawing/2014/main" id="{CF5A2BA9-8C09-A515-6F22-BC16157F2A81}"/>
              </a:ext>
            </a:extLst>
          </p:cNvPr>
          <p:cNvSpPr txBox="1"/>
          <p:nvPr/>
        </p:nvSpPr>
        <p:spPr bwMode="auto">
          <a:xfrm>
            <a:off x="2910216" y="2366015"/>
            <a:ext cx="12570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0.832</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0.581-1.192 </a:t>
            </a:r>
          </a:p>
        </p:txBody>
      </p:sp>
      <p:sp>
        <p:nvSpPr>
          <p:cNvPr id="28" name="TextBox 27">
            <a:extLst>
              <a:ext uri="{FF2B5EF4-FFF2-40B4-BE49-F238E27FC236}">
                <a16:creationId xmlns:a16="http://schemas.microsoft.com/office/drawing/2014/main" id="{823874F8-032B-B37C-1B01-2858DEEB21E5}"/>
              </a:ext>
            </a:extLst>
          </p:cNvPr>
          <p:cNvSpPr txBox="1"/>
          <p:nvPr/>
        </p:nvSpPr>
        <p:spPr bwMode="auto">
          <a:xfrm>
            <a:off x="6443424" y="2329245"/>
            <a:ext cx="12282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1.005</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0.766-1.320</a:t>
            </a:r>
          </a:p>
        </p:txBody>
      </p:sp>
      <p:sp>
        <p:nvSpPr>
          <p:cNvPr id="29" name="TextBox 28">
            <a:extLst>
              <a:ext uri="{FF2B5EF4-FFF2-40B4-BE49-F238E27FC236}">
                <a16:creationId xmlns:a16="http://schemas.microsoft.com/office/drawing/2014/main" id="{D845853F-D10C-CAF7-6D8A-98AF39685550}"/>
              </a:ext>
            </a:extLst>
          </p:cNvPr>
          <p:cNvSpPr txBox="1"/>
          <p:nvPr/>
        </p:nvSpPr>
        <p:spPr bwMode="auto">
          <a:xfrm>
            <a:off x="10390193" y="2370848"/>
            <a:ext cx="12282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0.995</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0.809-1.223</a:t>
            </a:r>
          </a:p>
        </p:txBody>
      </p:sp>
      <p:cxnSp>
        <p:nvCxnSpPr>
          <p:cNvPr id="32" name="Straight Connector 31">
            <a:extLst>
              <a:ext uri="{FF2B5EF4-FFF2-40B4-BE49-F238E27FC236}">
                <a16:creationId xmlns:a16="http://schemas.microsoft.com/office/drawing/2014/main" id="{43B94949-3FFF-E302-6155-7D28AE28D04C}"/>
              </a:ext>
            </a:extLst>
          </p:cNvPr>
          <p:cNvCxnSpPr/>
          <p:nvPr/>
        </p:nvCxnSpPr>
        <p:spPr bwMode="auto">
          <a:xfrm>
            <a:off x="942806" y="4572467"/>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CB5F296D-0C44-712B-CA6F-52D997EADBD5}"/>
              </a:ext>
            </a:extLst>
          </p:cNvPr>
          <p:cNvCxnSpPr>
            <a:cxnSpLocks/>
          </p:cNvCxnSpPr>
          <p:nvPr/>
        </p:nvCxnSpPr>
        <p:spPr bwMode="auto">
          <a:xfrm rot="16200000">
            <a:off x="991554" y="4605011"/>
            <a:ext cx="47612" cy="0"/>
          </a:xfrm>
          <a:prstGeom prst="line">
            <a:avLst/>
          </a:prstGeom>
          <a:noFill/>
          <a:ln w="28575" cap="flat" cmpd="sng" algn="ctr">
            <a:solidFill>
              <a:schemeClr val="bg1"/>
            </a:solidFill>
            <a:prstDash val="solid"/>
            <a:round/>
            <a:headEnd type="none" w="med" len="med"/>
            <a:tailEnd type="none" w="med" len="med"/>
          </a:ln>
          <a:effectLst/>
        </p:spPr>
      </p:cxnSp>
      <p:grpSp>
        <p:nvGrpSpPr>
          <p:cNvPr id="31889" name="Group 31888">
            <a:extLst>
              <a:ext uri="{FF2B5EF4-FFF2-40B4-BE49-F238E27FC236}">
                <a16:creationId xmlns:a16="http://schemas.microsoft.com/office/drawing/2014/main" id="{B25C5414-DD0E-D68A-0A83-6859981D4109}"/>
              </a:ext>
            </a:extLst>
          </p:cNvPr>
          <p:cNvGrpSpPr/>
          <p:nvPr/>
        </p:nvGrpSpPr>
        <p:grpSpPr>
          <a:xfrm>
            <a:off x="602436" y="1893561"/>
            <a:ext cx="3497170" cy="2938561"/>
            <a:chOff x="457877" y="1738030"/>
            <a:chExt cx="3497170" cy="2938561"/>
          </a:xfrm>
        </p:grpSpPr>
        <p:cxnSp>
          <p:nvCxnSpPr>
            <p:cNvPr id="6" name="Straight Connector 5">
              <a:extLst>
                <a:ext uri="{FF2B5EF4-FFF2-40B4-BE49-F238E27FC236}">
                  <a16:creationId xmlns:a16="http://schemas.microsoft.com/office/drawing/2014/main" id="{AF29BC3E-B4CA-EE54-A7F9-A7A477B864F8}"/>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59734244-4E11-1B3B-494A-3C492A988886}"/>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AAAD036E-6FC6-9D2F-E2EE-F3A656A504EA}"/>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819E9835-8F3E-91E6-0B34-B21862E81168}"/>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8E3DF21-F91F-855F-4195-E871536DEF12}"/>
                </a:ext>
              </a:extLst>
            </p:cNvPr>
            <p:cNvCxnSpPr/>
            <p:nvPr/>
          </p:nvCxnSpPr>
          <p:spPr bwMode="auto">
            <a:xfrm>
              <a:off x="798247" y="338936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BFA106BC-F531-FC54-61D3-7FB71F538FA6}"/>
                </a:ext>
              </a:extLst>
            </p:cNvPr>
            <p:cNvCxnSpPr/>
            <p:nvPr/>
          </p:nvCxnSpPr>
          <p:spPr bwMode="auto">
            <a:xfrm>
              <a:off x="798247" y="3909942"/>
              <a:ext cx="64008" cy="0"/>
            </a:xfrm>
            <a:prstGeom prst="line">
              <a:avLst/>
            </a:prstGeom>
            <a:noFill/>
            <a:ln w="28575" cap="flat" cmpd="sng" algn="ctr">
              <a:solidFill>
                <a:schemeClr val="bg1"/>
              </a:solidFill>
              <a:prstDash val="solid"/>
              <a:round/>
              <a:headEnd type="none" w="med" len="med"/>
              <a:tailEnd type="none" w="med" len="med"/>
            </a:ln>
            <a:effectLst/>
          </p:spPr>
        </p:cxnSp>
        <p:sp>
          <p:nvSpPr>
            <p:cNvPr id="33" name="TextBox 32">
              <a:extLst>
                <a:ext uri="{FF2B5EF4-FFF2-40B4-BE49-F238E27FC236}">
                  <a16:creationId xmlns:a16="http://schemas.microsoft.com/office/drawing/2014/main" id="{45D992CF-3290-F6AF-4F92-E3E4808339EF}"/>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4" name="TextBox 33">
              <a:extLst>
                <a:ext uri="{FF2B5EF4-FFF2-40B4-BE49-F238E27FC236}">
                  <a16:creationId xmlns:a16="http://schemas.microsoft.com/office/drawing/2014/main" id="{F52A30B0-C305-BFFF-E710-58E657959102}"/>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5" name="TextBox 34">
              <a:extLst>
                <a:ext uri="{FF2B5EF4-FFF2-40B4-BE49-F238E27FC236}">
                  <a16:creationId xmlns:a16="http://schemas.microsoft.com/office/drawing/2014/main" id="{F99865DE-D936-D472-E326-BEA06C2C8107}"/>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6" name="TextBox 35">
              <a:extLst>
                <a:ext uri="{FF2B5EF4-FFF2-40B4-BE49-F238E27FC236}">
                  <a16:creationId xmlns:a16="http://schemas.microsoft.com/office/drawing/2014/main" id="{92D75AA2-52C2-2AEC-D966-5D7299A5F214}"/>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7" name="TextBox 36">
              <a:extLst>
                <a:ext uri="{FF2B5EF4-FFF2-40B4-BE49-F238E27FC236}">
                  <a16:creationId xmlns:a16="http://schemas.microsoft.com/office/drawing/2014/main" id="{02540EC2-67AB-6732-B017-E603A00BF84B}"/>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8" name="TextBox 37">
              <a:extLst>
                <a:ext uri="{FF2B5EF4-FFF2-40B4-BE49-F238E27FC236}">
                  <a16:creationId xmlns:a16="http://schemas.microsoft.com/office/drawing/2014/main" id="{07AB1066-BF6F-D330-75E2-AE780625071A}"/>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9" name="Straight Connector 38">
              <a:extLst>
                <a:ext uri="{FF2B5EF4-FFF2-40B4-BE49-F238E27FC236}">
                  <a16:creationId xmlns:a16="http://schemas.microsoft.com/office/drawing/2014/main" id="{DE3AC9CC-0A79-D156-E1F9-5EB431FB9BE9}"/>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30910D1B-2A53-4D04-64A6-ED5CAEC11AF0}"/>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C48F109A-BB71-FAA3-0A99-8707985CFCF5}"/>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D5AEAD53-446A-3283-5841-144C360683A2}"/>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3E0022CC-F8FA-1F6D-97B0-330F55B7AB58}"/>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A2107C88-6DDF-E9B5-A2BC-B1505F65C5DC}"/>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44838763-0D15-3931-46AD-F0C7456E4909}"/>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E2A9AC9F-3DF0-94D3-1D11-21D8DEB53273}"/>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B4574A0-B397-BFB7-668D-09E3C457B404}"/>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CBFF2BBA-5F08-D621-59AD-A51925AD871F}"/>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2477A85E-13B2-2A87-9675-AC46CEB56000}"/>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7B09B2E7-8CF0-86EC-B525-5D54EC524DA3}"/>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C30B25D-A29D-9342-F117-3338CAE961A8}"/>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54" name="TextBox 53">
              <a:extLst>
                <a:ext uri="{FF2B5EF4-FFF2-40B4-BE49-F238E27FC236}">
                  <a16:creationId xmlns:a16="http://schemas.microsoft.com/office/drawing/2014/main" id="{F16F8FA9-3AB0-A2E3-B7B6-05FB19A8C50E}"/>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55" name="TextBox 54">
              <a:extLst>
                <a:ext uri="{FF2B5EF4-FFF2-40B4-BE49-F238E27FC236}">
                  <a16:creationId xmlns:a16="http://schemas.microsoft.com/office/drawing/2014/main" id="{E24E48FA-804E-AAB3-33E3-B4FEA63590D3}"/>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56" name="TextBox 55">
              <a:extLst>
                <a:ext uri="{FF2B5EF4-FFF2-40B4-BE49-F238E27FC236}">
                  <a16:creationId xmlns:a16="http://schemas.microsoft.com/office/drawing/2014/main" id="{A4A7291F-C14A-2DB7-0345-D8DAFA48EEE6}"/>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57" name="TextBox 56">
              <a:extLst>
                <a:ext uri="{FF2B5EF4-FFF2-40B4-BE49-F238E27FC236}">
                  <a16:creationId xmlns:a16="http://schemas.microsoft.com/office/drawing/2014/main" id="{050F6AD3-1BCD-2323-5ED7-7D15368E62F8}"/>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58" name="TextBox 57">
              <a:extLst>
                <a:ext uri="{FF2B5EF4-FFF2-40B4-BE49-F238E27FC236}">
                  <a16:creationId xmlns:a16="http://schemas.microsoft.com/office/drawing/2014/main" id="{9C329EA1-264F-25D2-AC5E-15BD013195B2}"/>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59" name="TextBox 58">
              <a:extLst>
                <a:ext uri="{FF2B5EF4-FFF2-40B4-BE49-F238E27FC236}">
                  <a16:creationId xmlns:a16="http://schemas.microsoft.com/office/drawing/2014/main" id="{80916142-EB7B-ADFB-7161-D608F78E56A3}"/>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60" name="TextBox 59">
              <a:extLst>
                <a:ext uri="{FF2B5EF4-FFF2-40B4-BE49-F238E27FC236}">
                  <a16:creationId xmlns:a16="http://schemas.microsoft.com/office/drawing/2014/main" id="{D9EDAE7A-1D9C-8A37-A350-D6B9D0AD2E83}"/>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61" name="TextBox 60">
              <a:extLst>
                <a:ext uri="{FF2B5EF4-FFF2-40B4-BE49-F238E27FC236}">
                  <a16:creationId xmlns:a16="http://schemas.microsoft.com/office/drawing/2014/main" id="{95440A3D-565C-B7BE-3745-22349BD5411E}"/>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62" name="TextBox 61">
              <a:extLst>
                <a:ext uri="{FF2B5EF4-FFF2-40B4-BE49-F238E27FC236}">
                  <a16:creationId xmlns:a16="http://schemas.microsoft.com/office/drawing/2014/main" id="{005A4E74-806F-A02B-E2A4-8949874FD261}"/>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63" name="TextBox 62">
              <a:extLst>
                <a:ext uri="{FF2B5EF4-FFF2-40B4-BE49-F238E27FC236}">
                  <a16:creationId xmlns:a16="http://schemas.microsoft.com/office/drawing/2014/main" id="{EF5D6D9F-1E76-35C4-6B8A-E751788E0520}"/>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1744" name="TextBox 31743">
              <a:extLst>
                <a:ext uri="{FF2B5EF4-FFF2-40B4-BE49-F238E27FC236}">
                  <a16:creationId xmlns:a16="http://schemas.microsoft.com/office/drawing/2014/main" id="{0984D4E5-D7E9-C39E-9ED3-4E5852C1159C}"/>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745" name="TextBox 31744">
              <a:extLst>
                <a:ext uri="{FF2B5EF4-FFF2-40B4-BE49-F238E27FC236}">
                  <a16:creationId xmlns:a16="http://schemas.microsoft.com/office/drawing/2014/main" id="{72B6AF44-E8F2-744B-FF83-76ADF25A7C70}"/>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31747" name="TextBox 31746">
              <a:extLst>
                <a:ext uri="{FF2B5EF4-FFF2-40B4-BE49-F238E27FC236}">
                  <a16:creationId xmlns:a16="http://schemas.microsoft.com/office/drawing/2014/main" id="{5815A610-56DA-0A9B-C080-D831025B2775}"/>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grpSp>
      <p:sp>
        <p:nvSpPr>
          <p:cNvPr id="31818" name="Freeform 69">
            <a:extLst>
              <a:ext uri="{FF2B5EF4-FFF2-40B4-BE49-F238E27FC236}">
                <a16:creationId xmlns:a16="http://schemas.microsoft.com/office/drawing/2014/main" id="{CF8A5AEE-01A3-1DC5-BE0B-A3F46C9403E7}"/>
              </a:ext>
            </a:extLst>
          </p:cNvPr>
          <p:cNvSpPr>
            <a:spLocks/>
          </p:cNvSpPr>
          <p:nvPr/>
        </p:nvSpPr>
        <p:spPr bwMode="auto">
          <a:xfrm>
            <a:off x="4876897" y="2344694"/>
            <a:ext cx="2720975" cy="2476500"/>
          </a:xfrm>
          <a:custGeom>
            <a:avLst/>
            <a:gdLst>
              <a:gd name="T0" fmla="*/ 135 w 1714"/>
              <a:gd name="T1" fmla="*/ 7 h 1560"/>
              <a:gd name="T2" fmla="*/ 190 w 1714"/>
              <a:gd name="T3" fmla="*/ 47 h 1560"/>
              <a:gd name="T4" fmla="*/ 290 w 1714"/>
              <a:gd name="T5" fmla="*/ 83 h 1560"/>
              <a:gd name="T6" fmla="*/ 347 w 1714"/>
              <a:gd name="T7" fmla="*/ 143 h 1560"/>
              <a:gd name="T8" fmla="*/ 404 w 1714"/>
              <a:gd name="T9" fmla="*/ 162 h 1560"/>
              <a:gd name="T10" fmla="*/ 431 w 1714"/>
              <a:gd name="T11" fmla="*/ 245 h 1560"/>
              <a:gd name="T12" fmla="*/ 500 w 1714"/>
              <a:gd name="T13" fmla="*/ 266 h 1560"/>
              <a:gd name="T14" fmla="*/ 562 w 1714"/>
              <a:gd name="T15" fmla="*/ 297 h 1560"/>
              <a:gd name="T16" fmla="*/ 609 w 1714"/>
              <a:gd name="T17" fmla="*/ 376 h 1560"/>
              <a:gd name="T18" fmla="*/ 650 w 1714"/>
              <a:gd name="T19" fmla="*/ 397 h 1560"/>
              <a:gd name="T20" fmla="*/ 678 w 1714"/>
              <a:gd name="T21" fmla="*/ 467 h 1560"/>
              <a:gd name="T22" fmla="*/ 714 w 1714"/>
              <a:gd name="T23" fmla="*/ 490 h 1560"/>
              <a:gd name="T24" fmla="*/ 769 w 1714"/>
              <a:gd name="T25" fmla="*/ 598 h 1560"/>
              <a:gd name="T26" fmla="*/ 828 w 1714"/>
              <a:gd name="T27" fmla="*/ 655 h 1560"/>
              <a:gd name="T28" fmla="*/ 857 w 1714"/>
              <a:gd name="T29" fmla="*/ 690 h 1560"/>
              <a:gd name="T30" fmla="*/ 935 w 1714"/>
              <a:gd name="T31" fmla="*/ 712 h 1560"/>
              <a:gd name="T32" fmla="*/ 959 w 1714"/>
              <a:gd name="T33" fmla="*/ 774 h 1560"/>
              <a:gd name="T34" fmla="*/ 1009 w 1714"/>
              <a:gd name="T35" fmla="*/ 793 h 1560"/>
              <a:gd name="T36" fmla="*/ 1035 w 1714"/>
              <a:gd name="T37" fmla="*/ 836 h 1560"/>
              <a:gd name="T38" fmla="*/ 1211 w 1714"/>
              <a:gd name="T39" fmla="*/ 867 h 1560"/>
              <a:gd name="T40" fmla="*/ 1254 w 1714"/>
              <a:gd name="T41" fmla="*/ 924 h 1560"/>
              <a:gd name="T42" fmla="*/ 1357 w 1714"/>
              <a:gd name="T43" fmla="*/ 957 h 1560"/>
              <a:gd name="T44" fmla="*/ 1395 w 1714"/>
              <a:gd name="T45" fmla="*/ 1007 h 1560"/>
              <a:gd name="T46" fmla="*/ 1714 w 1714"/>
              <a:gd name="T47" fmla="*/ 1076 h 1560"/>
              <a:gd name="T48" fmla="*/ 1611 w 1714"/>
              <a:gd name="T49" fmla="*/ 1539 h 1560"/>
              <a:gd name="T50" fmla="*/ 1545 w 1714"/>
              <a:gd name="T51" fmla="*/ 1488 h 1560"/>
              <a:gd name="T52" fmla="*/ 1416 w 1714"/>
              <a:gd name="T53" fmla="*/ 1453 h 1560"/>
              <a:gd name="T54" fmla="*/ 1323 w 1714"/>
              <a:gd name="T55" fmla="*/ 1429 h 1560"/>
              <a:gd name="T56" fmla="*/ 1276 w 1714"/>
              <a:gd name="T57" fmla="*/ 1360 h 1560"/>
              <a:gd name="T58" fmla="*/ 1135 w 1714"/>
              <a:gd name="T59" fmla="*/ 1315 h 1560"/>
              <a:gd name="T60" fmla="*/ 1026 w 1714"/>
              <a:gd name="T61" fmla="*/ 1269 h 1560"/>
              <a:gd name="T62" fmla="*/ 992 w 1714"/>
              <a:gd name="T63" fmla="*/ 1222 h 1560"/>
              <a:gd name="T64" fmla="*/ 911 w 1714"/>
              <a:gd name="T65" fmla="*/ 1176 h 1560"/>
              <a:gd name="T66" fmla="*/ 833 w 1714"/>
              <a:gd name="T67" fmla="*/ 1124 h 1560"/>
              <a:gd name="T68" fmla="*/ 776 w 1714"/>
              <a:gd name="T69" fmla="*/ 1076 h 1560"/>
              <a:gd name="T70" fmla="*/ 761 w 1714"/>
              <a:gd name="T71" fmla="*/ 1000 h 1560"/>
              <a:gd name="T72" fmla="*/ 704 w 1714"/>
              <a:gd name="T73" fmla="*/ 950 h 1560"/>
              <a:gd name="T74" fmla="*/ 685 w 1714"/>
              <a:gd name="T75" fmla="*/ 891 h 1560"/>
              <a:gd name="T76" fmla="*/ 631 w 1714"/>
              <a:gd name="T77" fmla="*/ 857 h 1560"/>
              <a:gd name="T78" fmla="*/ 609 w 1714"/>
              <a:gd name="T79" fmla="*/ 802 h 1560"/>
              <a:gd name="T80" fmla="*/ 545 w 1714"/>
              <a:gd name="T81" fmla="*/ 783 h 1560"/>
              <a:gd name="T82" fmla="*/ 514 w 1714"/>
              <a:gd name="T83" fmla="*/ 724 h 1560"/>
              <a:gd name="T84" fmla="*/ 426 w 1714"/>
              <a:gd name="T85" fmla="*/ 707 h 1560"/>
              <a:gd name="T86" fmla="*/ 397 w 1714"/>
              <a:gd name="T87" fmla="*/ 633 h 1560"/>
              <a:gd name="T88" fmla="*/ 307 w 1714"/>
              <a:gd name="T89" fmla="*/ 614 h 1560"/>
              <a:gd name="T90" fmla="*/ 0 w 1714"/>
              <a:gd name="T91" fmla="*/ 0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14" h="1560">
                <a:moveTo>
                  <a:pt x="35" y="7"/>
                </a:moveTo>
                <a:lnTo>
                  <a:pt x="109" y="7"/>
                </a:lnTo>
                <a:lnTo>
                  <a:pt x="135" y="7"/>
                </a:lnTo>
                <a:lnTo>
                  <a:pt x="135" y="35"/>
                </a:lnTo>
                <a:lnTo>
                  <a:pt x="190" y="35"/>
                </a:lnTo>
                <a:lnTo>
                  <a:pt x="190" y="47"/>
                </a:lnTo>
                <a:lnTo>
                  <a:pt x="250" y="47"/>
                </a:lnTo>
                <a:lnTo>
                  <a:pt x="250" y="83"/>
                </a:lnTo>
                <a:lnTo>
                  <a:pt x="290" y="83"/>
                </a:lnTo>
                <a:lnTo>
                  <a:pt x="290" y="126"/>
                </a:lnTo>
                <a:lnTo>
                  <a:pt x="347" y="126"/>
                </a:lnTo>
                <a:lnTo>
                  <a:pt x="347" y="143"/>
                </a:lnTo>
                <a:lnTo>
                  <a:pt x="383" y="143"/>
                </a:lnTo>
                <a:lnTo>
                  <a:pt x="383" y="162"/>
                </a:lnTo>
                <a:lnTo>
                  <a:pt x="404" y="162"/>
                </a:lnTo>
                <a:lnTo>
                  <a:pt x="404" y="200"/>
                </a:lnTo>
                <a:lnTo>
                  <a:pt x="431" y="200"/>
                </a:lnTo>
                <a:lnTo>
                  <a:pt x="431" y="245"/>
                </a:lnTo>
                <a:lnTo>
                  <a:pt x="473" y="245"/>
                </a:lnTo>
                <a:lnTo>
                  <a:pt x="473" y="266"/>
                </a:lnTo>
                <a:lnTo>
                  <a:pt x="500" y="266"/>
                </a:lnTo>
                <a:lnTo>
                  <a:pt x="526" y="266"/>
                </a:lnTo>
                <a:lnTo>
                  <a:pt x="526" y="297"/>
                </a:lnTo>
                <a:lnTo>
                  <a:pt x="562" y="297"/>
                </a:lnTo>
                <a:lnTo>
                  <a:pt x="562" y="326"/>
                </a:lnTo>
                <a:lnTo>
                  <a:pt x="609" y="326"/>
                </a:lnTo>
                <a:lnTo>
                  <a:pt x="609" y="376"/>
                </a:lnTo>
                <a:lnTo>
                  <a:pt x="628" y="376"/>
                </a:lnTo>
                <a:lnTo>
                  <a:pt x="628" y="397"/>
                </a:lnTo>
                <a:lnTo>
                  <a:pt x="650" y="397"/>
                </a:lnTo>
                <a:lnTo>
                  <a:pt x="650" y="436"/>
                </a:lnTo>
                <a:lnTo>
                  <a:pt x="678" y="436"/>
                </a:lnTo>
                <a:lnTo>
                  <a:pt x="678" y="467"/>
                </a:lnTo>
                <a:lnTo>
                  <a:pt x="702" y="467"/>
                </a:lnTo>
                <a:lnTo>
                  <a:pt x="702" y="490"/>
                </a:lnTo>
                <a:lnTo>
                  <a:pt x="714" y="490"/>
                </a:lnTo>
                <a:lnTo>
                  <a:pt x="714" y="557"/>
                </a:lnTo>
                <a:lnTo>
                  <a:pt x="769" y="557"/>
                </a:lnTo>
                <a:lnTo>
                  <a:pt x="769" y="598"/>
                </a:lnTo>
                <a:lnTo>
                  <a:pt x="800" y="598"/>
                </a:lnTo>
                <a:lnTo>
                  <a:pt x="800" y="655"/>
                </a:lnTo>
                <a:lnTo>
                  <a:pt x="828" y="655"/>
                </a:lnTo>
                <a:lnTo>
                  <a:pt x="828" y="671"/>
                </a:lnTo>
                <a:lnTo>
                  <a:pt x="857" y="671"/>
                </a:lnTo>
                <a:lnTo>
                  <a:pt x="857" y="690"/>
                </a:lnTo>
                <a:lnTo>
                  <a:pt x="914" y="690"/>
                </a:lnTo>
                <a:lnTo>
                  <a:pt x="914" y="712"/>
                </a:lnTo>
                <a:lnTo>
                  <a:pt x="935" y="712"/>
                </a:lnTo>
                <a:lnTo>
                  <a:pt x="935" y="755"/>
                </a:lnTo>
                <a:lnTo>
                  <a:pt x="959" y="755"/>
                </a:lnTo>
                <a:lnTo>
                  <a:pt x="959" y="774"/>
                </a:lnTo>
                <a:lnTo>
                  <a:pt x="990" y="774"/>
                </a:lnTo>
                <a:lnTo>
                  <a:pt x="990" y="793"/>
                </a:lnTo>
                <a:lnTo>
                  <a:pt x="1009" y="793"/>
                </a:lnTo>
                <a:lnTo>
                  <a:pt x="1009" y="822"/>
                </a:lnTo>
                <a:lnTo>
                  <a:pt x="1035" y="822"/>
                </a:lnTo>
                <a:lnTo>
                  <a:pt x="1035" y="836"/>
                </a:lnTo>
                <a:lnTo>
                  <a:pt x="1104" y="836"/>
                </a:lnTo>
                <a:lnTo>
                  <a:pt x="1104" y="867"/>
                </a:lnTo>
                <a:lnTo>
                  <a:pt x="1211" y="867"/>
                </a:lnTo>
                <a:lnTo>
                  <a:pt x="1211" y="891"/>
                </a:lnTo>
                <a:lnTo>
                  <a:pt x="1254" y="891"/>
                </a:lnTo>
                <a:lnTo>
                  <a:pt x="1254" y="924"/>
                </a:lnTo>
                <a:lnTo>
                  <a:pt x="1316" y="924"/>
                </a:lnTo>
                <a:lnTo>
                  <a:pt x="1316" y="957"/>
                </a:lnTo>
                <a:lnTo>
                  <a:pt x="1357" y="957"/>
                </a:lnTo>
                <a:lnTo>
                  <a:pt x="1357" y="972"/>
                </a:lnTo>
                <a:lnTo>
                  <a:pt x="1395" y="972"/>
                </a:lnTo>
                <a:lnTo>
                  <a:pt x="1395" y="1007"/>
                </a:lnTo>
                <a:lnTo>
                  <a:pt x="1588" y="1007"/>
                </a:lnTo>
                <a:lnTo>
                  <a:pt x="1588" y="1076"/>
                </a:lnTo>
                <a:lnTo>
                  <a:pt x="1714" y="1076"/>
                </a:lnTo>
                <a:lnTo>
                  <a:pt x="1714" y="1560"/>
                </a:lnTo>
                <a:lnTo>
                  <a:pt x="1611" y="1560"/>
                </a:lnTo>
                <a:lnTo>
                  <a:pt x="1611" y="1539"/>
                </a:lnTo>
                <a:lnTo>
                  <a:pt x="1592" y="1519"/>
                </a:lnTo>
                <a:lnTo>
                  <a:pt x="1592" y="1488"/>
                </a:lnTo>
                <a:lnTo>
                  <a:pt x="1545" y="1488"/>
                </a:lnTo>
                <a:lnTo>
                  <a:pt x="1545" y="1477"/>
                </a:lnTo>
                <a:lnTo>
                  <a:pt x="1416" y="1477"/>
                </a:lnTo>
                <a:lnTo>
                  <a:pt x="1416" y="1453"/>
                </a:lnTo>
                <a:lnTo>
                  <a:pt x="1378" y="1453"/>
                </a:lnTo>
                <a:lnTo>
                  <a:pt x="1378" y="1429"/>
                </a:lnTo>
                <a:lnTo>
                  <a:pt x="1323" y="1429"/>
                </a:lnTo>
                <a:lnTo>
                  <a:pt x="1323" y="1398"/>
                </a:lnTo>
                <a:lnTo>
                  <a:pt x="1276" y="1398"/>
                </a:lnTo>
                <a:lnTo>
                  <a:pt x="1276" y="1360"/>
                </a:lnTo>
                <a:lnTo>
                  <a:pt x="1238" y="1360"/>
                </a:lnTo>
                <a:lnTo>
                  <a:pt x="1135" y="1360"/>
                </a:lnTo>
                <a:lnTo>
                  <a:pt x="1135" y="1315"/>
                </a:lnTo>
                <a:lnTo>
                  <a:pt x="1057" y="1315"/>
                </a:lnTo>
                <a:lnTo>
                  <a:pt x="1057" y="1269"/>
                </a:lnTo>
                <a:lnTo>
                  <a:pt x="1026" y="1269"/>
                </a:lnTo>
                <a:lnTo>
                  <a:pt x="1026" y="1246"/>
                </a:lnTo>
                <a:lnTo>
                  <a:pt x="992" y="1246"/>
                </a:lnTo>
                <a:lnTo>
                  <a:pt x="992" y="1222"/>
                </a:lnTo>
                <a:lnTo>
                  <a:pt x="940" y="1222"/>
                </a:lnTo>
                <a:lnTo>
                  <a:pt x="938" y="1176"/>
                </a:lnTo>
                <a:lnTo>
                  <a:pt x="911" y="1176"/>
                </a:lnTo>
                <a:lnTo>
                  <a:pt x="911" y="1145"/>
                </a:lnTo>
                <a:lnTo>
                  <a:pt x="833" y="1145"/>
                </a:lnTo>
                <a:lnTo>
                  <a:pt x="833" y="1124"/>
                </a:lnTo>
                <a:lnTo>
                  <a:pt x="804" y="1124"/>
                </a:lnTo>
                <a:lnTo>
                  <a:pt x="804" y="1076"/>
                </a:lnTo>
                <a:lnTo>
                  <a:pt x="776" y="1076"/>
                </a:lnTo>
                <a:lnTo>
                  <a:pt x="776" y="1034"/>
                </a:lnTo>
                <a:lnTo>
                  <a:pt x="761" y="1034"/>
                </a:lnTo>
                <a:lnTo>
                  <a:pt x="761" y="1000"/>
                </a:lnTo>
                <a:lnTo>
                  <a:pt x="731" y="1000"/>
                </a:lnTo>
                <a:lnTo>
                  <a:pt x="731" y="950"/>
                </a:lnTo>
                <a:lnTo>
                  <a:pt x="704" y="950"/>
                </a:lnTo>
                <a:lnTo>
                  <a:pt x="704" y="919"/>
                </a:lnTo>
                <a:lnTo>
                  <a:pt x="685" y="919"/>
                </a:lnTo>
                <a:lnTo>
                  <a:pt x="685" y="891"/>
                </a:lnTo>
                <a:lnTo>
                  <a:pt x="657" y="891"/>
                </a:lnTo>
                <a:lnTo>
                  <a:pt x="657" y="857"/>
                </a:lnTo>
                <a:lnTo>
                  <a:pt x="631" y="857"/>
                </a:lnTo>
                <a:lnTo>
                  <a:pt x="631" y="826"/>
                </a:lnTo>
                <a:lnTo>
                  <a:pt x="609" y="826"/>
                </a:lnTo>
                <a:lnTo>
                  <a:pt x="609" y="802"/>
                </a:lnTo>
                <a:lnTo>
                  <a:pt x="592" y="802"/>
                </a:lnTo>
                <a:lnTo>
                  <a:pt x="592" y="783"/>
                </a:lnTo>
                <a:lnTo>
                  <a:pt x="545" y="783"/>
                </a:lnTo>
                <a:lnTo>
                  <a:pt x="545" y="750"/>
                </a:lnTo>
                <a:lnTo>
                  <a:pt x="514" y="750"/>
                </a:lnTo>
                <a:lnTo>
                  <a:pt x="514" y="724"/>
                </a:lnTo>
                <a:lnTo>
                  <a:pt x="478" y="724"/>
                </a:lnTo>
                <a:lnTo>
                  <a:pt x="478" y="707"/>
                </a:lnTo>
                <a:lnTo>
                  <a:pt x="426" y="707"/>
                </a:lnTo>
                <a:lnTo>
                  <a:pt x="426" y="674"/>
                </a:lnTo>
                <a:lnTo>
                  <a:pt x="397" y="674"/>
                </a:lnTo>
                <a:lnTo>
                  <a:pt x="397" y="633"/>
                </a:lnTo>
                <a:lnTo>
                  <a:pt x="366" y="633"/>
                </a:lnTo>
                <a:lnTo>
                  <a:pt x="366" y="614"/>
                </a:lnTo>
                <a:lnTo>
                  <a:pt x="307" y="614"/>
                </a:lnTo>
                <a:lnTo>
                  <a:pt x="307" y="595"/>
                </a:lnTo>
                <a:lnTo>
                  <a:pt x="12" y="595"/>
                </a:lnTo>
                <a:lnTo>
                  <a:pt x="0" y="0"/>
                </a:lnTo>
                <a:lnTo>
                  <a:pt x="35" y="0"/>
                </a:lnTo>
                <a:lnTo>
                  <a:pt x="35" y="4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19" name="Group 3">
            <a:extLst>
              <a:ext uri="{FF2B5EF4-FFF2-40B4-BE49-F238E27FC236}">
                <a16:creationId xmlns:a16="http://schemas.microsoft.com/office/drawing/2014/main" id="{92CF7CBE-C0E7-569C-1E14-7A028E36D901}"/>
              </a:ext>
            </a:extLst>
          </p:cNvPr>
          <p:cNvGraphicFramePr>
            <a:graphicFrameLocks/>
          </p:cNvGraphicFramePr>
          <p:nvPr>
            <p:extLst>
              <p:ext uri="{D42A27DB-BD31-4B8C-83A1-F6EECF244321}">
                <p14:modId xmlns:p14="http://schemas.microsoft.com/office/powerpoint/2010/main" val="3533303451"/>
              </p:ext>
            </p:extLst>
          </p:nvPr>
        </p:nvGraphicFramePr>
        <p:xfrm>
          <a:off x="8774455" y="1840695"/>
          <a:ext cx="2838431" cy="514999"/>
        </p:xfrm>
        <a:graphic>
          <a:graphicData uri="http://schemas.openxmlformats.org/drawingml/2006/table">
            <a:tbl>
              <a:tblPr/>
              <a:tblGrid>
                <a:gridCol w="1557775">
                  <a:extLst>
                    <a:ext uri="{9D8B030D-6E8A-4147-A177-3AD203B41FA5}">
                      <a16:colId xmlns:a16="http://schemas.microsoft.com/office/drawing/2014/main" val="20000"/>
                    </a:ext>
                  </a:extLst>
                </a:gridCol>
                <a:gridCol w="685800">
                  <a:extLst>
                    <a:ext uri="{9D8B030D-6E8A-4147-A177-3AD203B41FA5}">
                      <a16:colId xmlns:a16="http://schemas.microsoft.com/office/drawing/2014/main" val="20001"/>
                    </a:ext>
                  </a:extLst>
                </a:gridCol>
                <a:gridCol w="594856">
                  <a:extLst>
                    <a:ext uri="{9D8B030D-6E8A-4147-A177-3AD203B41FA5}">
                      <a16:colId xmlns:a16="http://schemas.microsoft.com/office/drawing/2014/main" val="1642263984"/>
                    </a:ext>
                  </a:extLst>
                </a:gridCol>
              </a:tblGrid>
              <a:tr h="17701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tx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cap="none" normalizeH="0" baseline="0" dirty="0">
                          <a:ln>
                            <a:noFill/>
                          </a:ln>
                          <a:solidFill>
                            <a:schemeClr val="bg1"/>
                          </a:solidFill>
                          <a:effectLst/>
                          <a:latin typeface="Calibri" panose="020F0502020204030204" pitchFamily="34" charset="0"/>
                        </a:rPr>
                        <a:t>Median, mo</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cap="none" normalizeH="0" baseline="0" dirty="0">
                          <a:ln>
                            <a:noFill/>
                          </a:ln>
                          <a:solidFill>
                            <a:schemeClr val="bg1"/>
                          </a:solidFill>
                          <a:effectLst/>
                          <a:latin typeface="Calibri" panose="020F0502020204030204" pitchFamily="34" charset="0"/>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44483">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375)</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36.0</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32.8-39.4</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8558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189)</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43.2</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38.1-46.9</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30" name="Group 3">
            <a:extLst>
              <a:ext uri="{FF2B5EF4-FFF2-40B4-BE49-F238E27FC236}">
                <a16:creationId xmlns:a16="http://schemas.microsoft.com/office/drawing/2014/main" id="{CA56F2BA-08E8-F4F6-4BC8-14FAD53E6A93}"/>
              </a:ext>
            </a:extLst>
          </p:cNvPr>
          <p:cNvGraphicFramePr>
            <a:graphicFrameLocks/>
          </p:cNvGraphicFramePr>
          <p:nvPr>
            <p:extLst>
              <p:ext uri="{D42A27DB-BD31-4B8C-83A1-F6EECF244321}">
                <p14:modId xmlns:p14="http://schemas.microsoft.com/office/powerpoint/2010/main" val="563539066"/>
              </p:ext>
            </p:extLst>
          </p:nvPr>
        </p:nvGraphicFramePr>
        <p:xfrm>
          <a:off x="4893853" y="1857166"/>
          <a:ext cx="2838431" cy="488288"/>
        </p:xfrm>
        <a:graphic>
          <a:graphicData uri="http://schemas.openxmlformats.org/drawingml/2006/table">
            <a:tbl>
              <a:tblPr/>
              <a:tblGrid>
                <a:gridCol w="1418008">
                  <a:extLst>
                    <a:ext uri="{9D8B030D-6E8A-4147-A177-3AD203B41FA5}">
                      <a16:colId xmlns:a16="http://schemas.microsoft.com/office/drawing/2014/main" val="20000"/>
                    </a:ext>
                  </a:extLst>
                </a:gridCol>
                <a:gridCol w="791216">
                  <a:extLst>
                    <a:ext uri="{9D8B030D-6E8A-4147-A177-3AD203B41FA5}">
                      <a16:colId xmlns:a16="http://schemas.microsoft.com/office/drawing/2014/main" val="20001"/>
                    </a:ext>
                  </a:extLst>
                </a:gridCol>
                <a:gridCol w="629207">
                  <a:extLst>
                    <a:ext uri="{9D8B030D-6E8A-4147-A177-3AD203B41FA5}">
                      <a16:colId xmlns:a16="http://schemas.microsoft.com/office/drawing/2014/main" val="1642263984"/>
                    </a:ext>
                  </a:extLst>
                </a:gridCol>
              </a:tblGrid>
              <a:tr h="1394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tx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000" b="1" i="0" u="none" strike="noStrike" cap="none" normalizeH="0" baseline="0" dirty="0">
                          <a:ln>
                            <a:noFill/>
                          </a:ln>
                          <a:solidFill>
                            <a:schemeClr val="bg1"/>
                          </a:solidFill>
                          <a:effectLst/>
                          <a:latin typeface="Calibri" panose="020F0502020204030204" pitchFamily="34" charset="0"/>
                        </a:rPr>
                        <a:t>    </a:t>
                      </a: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Median, mo</a:t>
                      </a:r>
                      <a:r>
                        <a:rPr kumimoji="0" lang="en-US" sz="1000" b="1" i="0" u="none" strike="noStrike" cap="none" normalizeH="0" baseline="0" dirty="0">
                          <a:ln>
                            <a:noFill/>
                          </a:ln>
                          <a:solidFill>
                            <a:schemeClr val="bg1"/>
                          </a:solidFill>
                          <a:effectLst/>
                          <a:latin typeface="Calibri" panose="020F0502020204030204" pitchFamily="34" charset="0"/>
                        </a:rPr>
                        <a:t>      </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cap="none" normalizeH="0" baseline="0" dirty="0">
                          <a:ln>
                            <a:noFill/>
                          </a:ln>
                          <a:solidFill>
                            <a:schemeClr val="bg1"/>
                          </a:solidFill>
                          <a:effectLst/>
                          <a:latin typeface="Calibri" panose="020F0502020204030204" pitchFamily="34" charset="0"/>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67944">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236</a:t>
                      </a:r>
                      <a:r>
                        <a:rPr kumimoji="0" lang="en-US" sz="10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40.5</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36.6-48.4</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67944">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118)</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47.8</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42.7-53.</a:t>
                      </a:r>
                      <a:r>
                        <a:rPr kumimoji="0" lang="en-US" sz="1000" b="0" i="0" u="none" strike="noStrike" cap="none" normalizeH="0" baseline="0" dirty="0">
                          <a:ln>
                            <a:noFill/>
                          </a:ln>
                          <a:solidFill>
                            <a:schemeClr val="bg1"/>
                          </a:solidFill>
                          <a:effectLst/>
                          <a:latin typeface="Calibri" panose="020F0502020204030204" pitchFamily="34" charset="0"/>
                        </a:rPr>
                        <a:t>0</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31881" name="Freeform 124">
            <a:extLst>
              <a:ext uri="{FF2B5EF4-FFF2-40B4-BE49-F238E27FC236}">
                <a16:creationId xmlns:a16="http://schemas.microsoft.com/office/drawing/2014/main" id="{9370B04E-13BC-6945-85F2-94F7C005EB33}"/>
              </a:ext>
            </a:extLst>
          </p:cNvPr>
          <p:cNvSpPr>
            <a:spLocks/>
          </p:cNvSpPr>
          <p:nvPr/>
        </p:nvSpPr>
        <p:spPr bwMode="auto">
          <a:xfrm>
            <a:off x="4705447" y="2114506"/>
            <a:ext cx="2820988" cy="2936875"/>
          </a:xfrm>
          <a:custGeom>
            <a:avLst/>
            <a:gdLst>
              <a:gd name="T0" fmla="*/ 0 w 1777"/>
              <a:gd name="T1" fmla="*/ 827 h 1850"/>
              <a:gd name="T2" fmla="*/ 464 w 1777"/>
              <a:gd name="T3" fmla="*/ 868 h 1850"/>
              <a:gd name="T4" fmla="*/ 509 w 1777"/>
              <a:gd name="T5" fmla="*/ 889 h 1850"/>
              <a:gd name="T6" fmla="*/ 552 w 1777"/>
              <a:gd name="T7" fmla="*/ 908 h 1850"/>
              <a:gd name="T8" fmla="*/ 642 w 1777"/>
              <a:gd name="T9" fmla="*/ 961 h 1850"/>
              <a:gd name="T10" fmla="*/ 790 w 1777"/>
              <a:gd name="T11" fmla="*/ 972 h 1850"/>
              <a:gd name="T12" fmla="*/ 845 w 1777"/>
              <a:gd name="T13" fmla="*/ 1030 h 1850"/>
              <a:gd name="T14" fmla="*/ 928 w 1777"/>
              <a:gd name="T15" fmla="*/ 1049 h 1850"/>
              <a:gd name="T16" fmla="*/ 961 w 1777"/>
              <a:gd name="T17" fmla="*/ 1087 h 1850"/>
              <a:gd name="T18" fmla="*/ 961 w 1777"/>
              <a:gd name="T19" fmla="*/ 1167 h 1850"/>
              <a:gd name="T20" fmla="*/ 994 w 1777"/>
              <a:gd name="T21" fmla="*/ 1222 h 1850"/>
              <a:gd name="T22" fmla="*/ 1018 w 1777"/>
              <a:gd name="T23" fmla="*/ 1294 h 1850"/>
              <a:gd name="T24" fmla="*/ 1049 w 1777"/>
              <a:gd name="T25" fmla="*/ 1339 h 1850"/>
              <a:gd name="T26" fmla="*/ 1078 w 1777"/>
              <a:gd name="T27" fmla="*/ 1367 h 1850"/>
              <a:gd name="T28" fmla="*/ 1092 w 1777"/>
              <a:gd name="T29" fmla="*/ 1405 h 1850"/>
              <a:gd name="T30" fmla="*/ 1118 w 1777"/>
              <a:gd name="T31" fmla="*/ 1431 h 1850"/>
              <a:gd name="T32" fmla="*/ 1156 w 1777"/>
              <a:gd name="T33" fmla="*/ 1465 h 1850"/>
              <a:gd name="T34" fmla="*/ 1180 w 1777"/>
              <a:gd name="T35" fmla="*/ 1546 h 1850"/>
              <a:gd name="T36" fmla="*/ 1239 w 1777"/>
              <a:gd name="T37" fmla="*/ 1581 h 1850"/>
              <a:gd name="T38" fmla="*/ 1313 w 1777"/>
              <a:gd name="T39" fmla="*/ 1605 h 1850"/>
              <a:gd name="T40" fmla="*/ 1346 w 1777"/>
              <a:gd name="T41" fmla="*/ 1636 h 1850"/>
              <a:gd name="T42" fmla="*/ 1565 w 1777"/>
              <a:gd name="T43" fmla="*/ 1679 h 1850"/>
              <a:gd name="T44" fmla="*/ 1592 w 1777"/>
              <a:gd name="T45" fmla="*/ 1745 h 1850"/>
              <a:gd name="T46" fmla="*/ 1615 w 1777"/>
              <a:gd name="T47" fmla="*/ 1802 h 1850"/>
              <a:gd name="T48" fmla="*/ 1684 w 1777"/>
              <a:gd name="T49" fmla="*/ 1850 h 1850"/>
              <a:gd name="T50" fmla="*/ 1777 w 1777"/>
              <a:gd name="T51" fmla="*/ 1118 h 1850"/>
              <a:gd name="T52" fmla="*/ 1603 w 1777"/>
              <a:gd name="T53" fmla="*/ 1046 h 1850"/>
              <a:gd name="T54" fmla="*/ 1577 w 1777"/>
              <a:gd name="T55" fmla="*/ 984 h 1850"/>
              <a:gd name="T56" fmla="*/ 1377 w 1777"/>
              <a:gd name="T57" fmla="*/ 970 h 1850"/>
              <a:gd name="T58" fmla="*/ 1330 w 1777"/>
              <a:gd name="T59" fmla="*/ 932 h 1850"/>
              <a:gd name="T60" fmla="*/ 1285 w 1777"/>
              <a:gd name="T61" fmla="*/ 906 h 1850"/>
              <a:gd name="T62" fmla="*/ 1237 w 1777"/>
              <a:gd name="T63" fmla="*/ 889 h 1850"/>
              <a:gd name="T64" fmla="*/ 1197 w 1777"/>
              <a:gd name="T65" fmla="*/ 858 h 1850"/>
              <a:gd name="T66" fmla="*/ 1156 w 1777"/>
              <a:gd name="T67" fmla="*/ 815 h 1850"/>
              <a:gd name="T68" fmla="*/ 1118 w 1777"/>
              <a:gd name="T69" fmla="*/ 780 h 1850"/>
              <a:gd name="T70" fmla="*/ 1094 w 1777"/>
              <a:gd name="T71" fmla="*/ 737 h 1850"/>
              <a:gd name="T72" fmla="*/ 1078 w 1777"/>
              <a:gd name="T73" fmla="*/ 701 h 1850"/>
              <a:gd name="T74" fmla="*/ 1052 w 1777"/>
              <a:gd name="T75" fmla="*/ 673 h 1850"/>
              <a:gd name="T76" fmla="*/ 1030 w 1777"/>
              <a:gd name="T77" fmla="*/ 637 h 1850"/>
              <a:gd name="T78" fmla="*/ 1009 w 1777"/>
              <a:gd name="T79" fmla="*/ 578 h 1850"/>
              <a:gd name="T80" fmla="*/ 973 w 1777"/>
              <a:gd name="T81" fmla="*/ 518 h 1850"/>
              <a:gd name="T82" fmla="*/ 942 w 1777"/>
              <a:gd name="T83" fmla="*/ 404 h 1850"/>
              <a:gd name="T84" fmla="*/ 864 w 1777"/>
              <a:gd name="T85" fmla="*/ 352 h 1850"/>
              <a:gd name="T86" fmla="*/ 837 w 1777"/>
              <a:gd name="T87" fmla="*/ 335 h 1850"/>
              <a:gd name="T88" fmla="*/ 773 w 1777"/>
              <a:gd name="T89" fmla="*/ 295 h 1850"/>
              <a:gd name="T90" fmla="*/ 609 w 1777"/>
              <a:gd name="T91" fmla="*/ 245 h 1850"/>
              <a:gd name="T92" fmla="*/ 514 w 1777"/>
              <a:gd name="T93" fmla="*/ 228 h 1850"/>
              <a:gd name="T94" fmla="*/ 485 w 1777"/>
              <a:gd name="T95" fmla="*/ 200 h 1850"/>
              <a:gd name="T96" fmla="*/ 459 w 1777"/>
              <a:gd name="T97" fmla="*/ 145 h 1850"/>
              <a:gd name="T98" fmla="*/ 435 w 1777"/>
              <a:gd name="T99" fmla="*/ 116 h 1850"/>
              <a:gd name="T100" fmla="*/ 395 w 1777"/>
              <a:gd name="T101" fmla="*/ 92 h 1850"/>
              <a:gd name="T102" fmla="*/ 343 w 1777"/>
              <a:gd name="T103" fmla="*/ 57 h 1850"/>
              <a:gd name="T104" fmla="*/ 305 w 1777"/>
              <a:gd name="T105" fmla="*/ 24 h 1850"/>
              <a:gd name="T106" fmla="*/ 248 w 1777"/>
              <a:gd name="T107" fmla="*/ 12 h 1850"/>
              <a:gd name="T108" fmla="*/ 181 w 1777"/>
              <a:gd name="T109" fmla="*/ 0 h 1850"/>
              <a:gd name="T110" fmla="*/ 48 w 1777"/>
              <a:gd name="T111" fmla="*/ 0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7" h="1850">
                <a:moveTo>
                  <a:pt x="0" y="0"/>
                </a:moveTo>
                <a:lnTo>
                  <a:pt x="0" y="827"/>
                </a:lnTo>
                <a:lnTo>
                  <a:pt x="464" y="827"/>
                </a:lnTo>
                <a:lnTo>
                  <a:pt x="464" y="868"/>
                </a:lnTo>
                <a:lnTo>
                  <a:pt x="509" y="868"/>
                </a:lnTo>
                <a:lnTo>
                  <a:pt x="509" y="889"/>
                </a:lnTo>
                <a:lnTo>
                  <a:pt x="535" y="889"/>
                </a:lnTo>
                <a:lnTo>
                  <a:pt x="552" y="908"/>
                </a:lnTo>
                <a:lnTo>
                  <a:pt x="642" y="908"/>
                </a:lnTo>
                <a:lnTo>
                  <a:pt x="642" y="961"/>
                </a:lnTo>
                <a:lnTo>
                  <a:pt x="780" y="961"/>
                </a:lnTo>
                <a:lnTo>
                  <a:pt x="790" y="972"/>
                </a:lnTo>
                <a:lnTo>
                  <a:pt x="845" y="972"/>
                </a:lnTo>
                <a:lnTo>
                  <a:pt x="845" y="1030"/>
                </a:lnTo>
                <a:lnTo>
                  <a:pt x="861" y="1049"/>
                </a:lnTo>
                <a:lnTo>
                  <a:pt x="928" y="1049"/>
                </a:lnTo>
                <a:lnTo>
                  <a:pt x="928" y="1087"/>
                </a:lnTo>
                <a:lnTo>
                  <a:pt x="961" y="1087"/>
                </a:lnTo>
                <a:lnTo>
                  <a:pt x="961" y="1113"/>
                </a:lnTo>
                <a:lnTo>
                  <a:pt x="961" y="1167"/>
                </a:lnTo>
                <a:lnTo>
                  <a:pt x="994" y="1167"/>
                </a:lnTo>
                <a:lnTo>
                  <a:pt x="994" y="1222"/>
                </a:lnTo>
                <a:lnTo>
                  <a:pt x="1018" y="1222"/>
                </a:lnTo>
                <a:lnTo>
                  <a:pt x="1018" y="1294"/>
                </a:lnTo>
                <a:lnTo>
                  <a:pt x="1049" y="1294"/>
                </a:lnTo>
                <a:lnTo>
                  <a:pt x="1049" y="1339"/>
                </a:lnTo>
                <a:lnTo>
                  <a:pt x="1078" y="1339"/>
                </a:lnTo>
                <a:lnTo>
                  <a:pt x="1078" y="1367"/>
                </a:lnTo>
                <a:lnTo>
                  <a:pt x="1092" y="1367"/>
                </a:lnTo>
                <a:lnTo>
                  <a:pt x="1092" y="1405"/>
                </a:lnTo>
                <a:lnTo>
                  <a:pt x="1118" y="1405"/>
                </a:lnTo>
                <a:lnTo>
                  <a:pt x="1118" y="1431"/>
                </a:lnTo>
                <a:lnTo>
                  <a:pt x="1156" y="1431"/>
                </a:lnTo>
                <a:lnTo>
                  <a:pt x="1156" y="1465"/>
                </a:lnTo>
                <a:lnTo>
                  <a:pt x="1180" y="1465"/>
                </a:lnTo>
                <a:lnTo>
                  <a:pt x="1180" y="1546"/>
                </a:lnTo>
                <a:lnTo>
                  <a:pt x="1239" y="1546"/>
                </a:lnTo>
                <a:lnTo>
                  <a:pt x="1239" y="1581"/>
                </a:lnTo>
                <a:lnTo>
                  <a:pt x="1313" y="1581"/>
                </a:lnTo>
                <a:lnTo>
                  <a:pt x="1313" y="1605"/>
                </a:lnTo>
                <a:lnTo>
                  <a:pt x="1346" y="1605"/>
                </a:lnTo>
                <a:lnTo>
                  <a:pt x="1346" y="1636"/>
                </a:lnTo>
                <a:lnTo>
                  <a:pt x="1565" y="1636"/>
                </a:lnTo>
                <a:lnTo>
                  <a:pt x="1565" y="1679"/>
                </a:lnTo>
                <a:lnTo>
                  <a:pt x="1592" y="1679"/>
                </a:lnTo>
                <a:lnTo>
                  <a:pt x="1592" y="1745"/>
                </a:lnTo>
                <a:lnTo>
                  <a:pt x="1615" y="1745"/>
                </a:lnTo>
                <a:lnTo>
                  <a:pt x="1615" y="1802"/>
                </a:lnTo>
                <a:lnTo>
                  <a:pt x="1684" y="1802"/>
                </a:lnTo>
                <a:lnTo>
                  <a:pt x="1684" y="1850"/>
                </a:lnTo>
                <a:lnTo>
                  <a:pt x="1777" y="1850"/>
                </a:lnTo>
                <a:lnTo>
                  <a:pt x="1777" y="1118"/>
                </a:lnTo>
                <a:lnTo>
                  <a:pt x="1603" y="1118"/>
                </a:lnTo>
                <a:lnTo>
                  <a:pt x="1603" y="1046"/>
                </a:lnTo>
                <a:lnTo>
                  <a:pt x="1577" y="1046"/>
                </a:lnTo>
                <a:lnTo>
                  <a:pt x="1577" y="984"/>
                </a:lnTo>
                <a:lnTo>
                  <a:pt x="1377" y="984"/>
                </a:lnTo>
                <a:lnTo>
                  <a:pt x="1377" y="970"/>
                </a:lnTo>
                <a:lnTo>
                  <a:pt x="1330" y="970"/>
                </a:lnTo>
                <a:lnTo>
                  <a:pt x="1330" y="932"/>
                </a:lnTo>
                <a:lnTo>
                  <a:pt x="1285" y="932"/>
                </a:lnTo>
                <a:lnTo>
                  <a:pt x="1285" y="906"/>
                </a:lnTo>
                <a:lnTo>
                  <a:pt x="1237" y="906"/>
                </a:lnTo>
                <a:lnTo>
                  <a:pt x="1237" y="889"/>
                </a:lnTo>
                <a:lnTo>
                  <a:pt x="1197" y="889"/>
                </a:lnTo>
                <a:lnTo>
                  <a:pt x="1197" y="858"/>
                </a:lnTo>
                <a:lnTo>
                  <a:pt x="1156" y="858"/>
                </a:lnTo>
                <a:lnTo>
                  <a:pt x="1156" y="815"/>
                </a:lnTo>
                <a:lnTo>
                  <a:pt x="1118" y="815"/>
                </a:lnTo>
                <a:lnTo>
                  <a:pt x="1118" y="780"/>
                </a:lnTo>
                <a:lnTo>
                  <a:pt x="1094" y="780"/>
                </a:lnTo>
                <a:lnTo>
                  <a:pt x="1094" y="737"/>
                </a:lnTo>
                <a:lnTo>
                  <a:pt x="1078" y="737"/>
                </a:lnTo>
                <a:lnTo>
                  <a:pt x="1078" y="701"/>
                </a:lnTo>
                <a:lnTo>
                  <a:pt x="1052" y="701"/>
                </a:lnTo>
                <a:lnTo>
                  <a:pt x="1052" y="673"/>
                </a:lnTo>
                <a:lnTo>
                  <a:pt x="1030" y="673"/>
                </a:lnTo>
                <a:lnTo>
                  <a:pt x="1030" y="637"/>
                </a:lnTo>
                <a:lnTo>
                  <a:pt x="1009" y="637"/>
                </a:lnTo>
                <a:lnTo>
                  <a:pt x="1009" y="578"/>
                </a:lnTo>
                <a:lnTo>
                  <a:pt x="973" y="578"/>
                </a:lnTo>
                <a:lnTo>
                  <a:pt x="973" y="518"/>
                </a:lnTo>
                <a:lnTo>
                  <a:pt x="942" y="518"/>
                </a:lnTo>
                <a:lnTo>
                  <a:pt x="942" y="404"/>
                </a:lnTo>
                <a:lnTo>
                  <a:pt x="864" y="404"/>
                </a:lnTo>
                <a:lnTo>
                  <a:pt x="864" y="352"/>
                </a:lnTo>
                <a:lnTo>
                  <a:pt x="837" y="352"/>
                </a:lnTo>
                <a:lnTo>
                  <a:pt x="837" y="335"/>
                </a:lnTo>
                <a:lnTo>
                  <a:pt x="773" y="335"/>
                </a:lnTo>
                <a:lnTo>
                  <a:pt x="773" y="295"/>
                </a:lnTo>
                <a:lnTo>
                  <a:pt x="609" y="295"/>
                </a:lnTo>
                <a:lnTo>
                  <a:pt x="609" y="245"/>
                </a:lnTo>
                <a:lnTo>
                  <a:pt x="514" y="245"/>
                </a:lnTo>
                <a:lnTo>
                  <a:pt x="514" y="228"/>
                </a:lnTo>
                <a:lnTo>
                  <a:pt x="485" y="228"/>
                </a:lnTo>
                <a:lnTo>
                  <a:pt x="485" y="200"/>
                </a:lnTo>
                <a:lnTo>
                  <a:pt x="459" y="200"/>
                </a:lnTo>
                <a:lnTo>
                  <a:pt x="459" y="145"/>
                </a:lnTo>
                <a:lnTo>
                  <a:pt x="435" y="145"/>
                </a:lnTo>
                <a:lnTo>
                  <a:pt x="435" y="116"/>
                </a:lnTo>
                <a:lnTo>
                  <a:pt x="395" y="116"/>
                </a:lnTo>
                <a:lnTo>
                  <a:pt x="395" y="92"/>
                </a:lnTo>
                <a:lnTo>
                  <a:pt x="343" y="92"/>
                </a:lnTo>
                <a:lnTo>
                  <a:pt x="343" y="57"/>
                </a:lnTo>
                <a:lnTo>
                  <a:pt x="305" y="57"/>
                </a:lnTo>
                <a:lnTo>
                  <a:pt x="305" y="24"/>
                </a:lnTo>
                <a:lnTo>
                  <a:pt x="248" y="24"/>
                </a:lnTo>
                <a:lnTo>
                  <a:pt x="248" y="12"/>
                </a:lnTo>
                <a:lnTo>
                  <a:pt x="193" y="12"/>
                </a:lnTo>
                <a:lnTo>
                  <a:pt x="181" y="0"/>
                </a:lnTo>
                <a:lnTo>
                  <a:pt x="0" y="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31849" name="Group 31848">
            <a:extLst>
              <a:ext uri="{FF2B5EF4-FFF2-40B4-BE49-F238E27FC236}">
                <a16:creationId xmlns:a16="http://schemas.microsoft.com/office/drawing/2014/main" id="{33E74E94-CE89-5C96-B9D8-6C6BC6A2FB8E}"/>
              </a:ext>
            </a:extLst>
          </p:cNvPr>
          <p:cNvGrpSpPr/>
          <p:nvPr/>
        </p:nvGrpSpPr>
        <p:grpSpPr>
          <a:xfrm>
            <a:off x="1058376" y="2020110"/>
            <a:ext cx="2796792" cy="2155035"/>
            <a:chOff x="4413250" y="2133600"/>
            <a:chExt cx="3362325" cy="2590800"/>
          </a:xfrm>
        </p:grpSpPr>
        <p:sp>
          <p:nvSpPr>
            <p:cNvPr id="31824" name="Freeform 73">
              <a:extLst>
                <a:ext uri="{FF2B5EF4-FFF2-40B4-BE49-F238E27FC236}">
                  <a16:creationId xmlns:a16="http://schemas.microsoft.com/office/drawing/2014/main" id="{E04D1C22-2865-7621-1862-97B07696F089}"/>
                </a:ext>
              </a:extLst>
            </p:cNvPr>
            <p:cNvSpPr>
              <a:spLocks/>
            </p:cNvSpPr>
            <p:nvPr/>
          </p:nvSpPr>
          <p:spPr bwMode="auto">
            <a:xfrm>
              <a:off x="4413250" y="2133600"/>
              <a:ext cx="3324225" cy="2552700"/>
            </a:xfrm>
            <a:custGeom>
              <a:avLst/>
              <a:gdLst>
                <a:gd name="T0" fmla="*/ 29 w 2094"/>
                <a:gd name="T1" fmla="*/ 0 h 1608"/>
                <a:gd name="T2" fmla="*/ 114 w 2094"/>
                <a:gd name="T3" fmla="*/ 22 h 1608"/>
                <a:gd name="T4" fmla="*/ 121 w 2094"/>
                <a:gd name="T5" fmla="*/ 55 h 1608"/>
                <a:gd name="T6" fmla="*/ 152 w 2094"/>
                <a:gd name="T7" fmla="*/ 84 h 1608"/>
                <a:gd name="T8" fmla="*/ 207 w 2094"/>
                <a:gd name="T9" fmla="*/ 112 h 1608"/>
                <a:gd name="T10" fmla="*/ 328 w 2094"/>
                <a:gd name="T11" fmla="*/ 148 h 1608"/>
                <a:gd name="T12" fmla="*/ 371 w 2094"/>
                <a:gd name="T13" fmla="*/ 174 h 1608"/>
                <a:gd name="T14" fmla="*/ 407 w 2094"/>
                <a:gd name="T15" fmla="*/ 208 h 1608"/>
                <a:gd name="T16" fmla="*/ 443 w 2094"/>
                <a:gd name="T17" fmla="*/ 239 h 1608"/>
                <a:gd name="T18" fmla="*/ 481 w 2094"/>
                <a:gd name="T19" fmla="*/ 270 h 1608"/>
                <a:gd name="T20" fmla="*/ 495 w 2094"/>
                <a:gd name="T21" fmla="*/ 327 h 1608"/>
                <a:gd name="T22" fmla="*/ 519 w 2094"/>
                <a:gd name="T23" fmla="*/ 362 h 1608"/>
                <a:gd name="T24" fmla="*/ 535 w 2094"/>
                <a:gd name="T25" fmla="*/ 405 h 1608"/>
                <a:gd name="T26" fmla="*/ 557 w 2094"/>
                <a:gd name="T27" fmla="*/ 424 h 1608"/>
                <a:gd name="T28" fmla="*/ 581 w 2094"/>
                <a:gd name="T29" fmla="*/ 446 h 1608"/>
                <a:gd name="T30" fmla="*/ 666 w 2094"/>
                <a:gd name="T31" fmla="*/ 462 h 1608"/>
                <a:gd name="T32" fmla="*/ 809 w 2094"/>
                <a:gd name="T33" fmla="*/ 515 h 1608"/>
                <a:gd name="T34" fmla="*/ 873 w 2094"/>
                <a:gd name="T35" fmla="*/ 550 h 1608"/>
                <a:gd name="T36" fmla="*/ 895 w 2094"/>
                <a:gd name="T37" fmla="*/ 589 h 1608"/>
                <a:gd name="T38" fmla="*/ 933 w 2094"/>
                <a:gd name="T39" fmla="*/ 620 h 1608"/>
                <a:gd name="T40" fmla="*/ 964 w 2094"/>
                <a:gd name="T41" fmla="*/ 651 h 1608"/>
                <a:gd name="T42" fmla="*/ 985 w 2094"/>
                <a:gd name="T43" fmla="*/ 686 h 1608"/>
                <a:gd name="T44" fmla="*/ 1018 w 2094"/>
                <a:gd name="T45" fmla="*/ 777 h 1608"/>
                <a:gd name="T46" fmla="*/ 1033 w 2094"/>
                <a:gd name="T47" fmla="*/ 839 h 1608"/>
                <a:gd name="T48" fmla="*/ 1049 w 2094"/>
                <a:gd name="T49" fmla="*/ 874 h 1608"/>
                <a:gd name="T50" fmla="*/ 1071 w 2094"/>
                <a:gd name="T51" fmla="*/ 901 h 1608"/>
                <a:gd name="T52" fmla="*/ 1087 w 2094"/>
                <a:gd name="T53" fmla="*/ 939 h 1608"/>
                <a:gd name="T54" fmla="*/ 1114 w 2094"/>
                <a:gd name="T55" fmla="*/ 972 h 1608"/>
                <a:gd name="T56" fmla="*/ 1135 w 2094"/>
                <a:gd name="T57" fmla="*/ 998 h 1608"/>
                <a:gd name="T58" fmla="*/ 1147 w 2094"/>
                <a:gd name="T59" fmla="*/ 1053 h 1608"/>
                <a:gd name="T60" fmla="*/ 1180 w 2094"/>
                <a:gd name="T61" fmla="*/ 1074 h 1608"/>
                <a:gd name="T62" fmla="*/ 1206 w 2094"/>
                <a:gd name="T63" fmla="*/ 1096 h 1608"/>
                <a:gd name="T64" fmla="*/ 1271 w 2094"/>
                <a:gd name="T65" fmla="*/ 1196 h 1608"/>
                <a:gd name="T66" fmla="*/ 1332 w 2094"/>
                <a:gd name="T67" fmla="*/ 1227 h 1608"/>
                <a:gd name="T68" fmla="*/ 1370 w 2094"/>
                <a:gd name="T69" fmla="*/ 1258 h 1608"/>
                <a:gd name="T70" fmla="*/ 1594 w 2094"/>
                <a:gd name="T71" fmla="*/ 1296 h 1608"/>
                <a:gd name="T72" fmla="*/ 1616 w 2094"/>
                <a:gd name="T73" fmla="*/ 1329 h 1608"/>
                <a:gd name="T74" fmla="*/ 1616 w 2094"/>
                <a:gd name="T75" fmla="*/ 1434 h 1608"/>
                <a:gd name="T76" fmla="*/ 1644 w 2094"/>
                <a:gd name="T77" fmla="*/ 1482 h 1608"/>
                <a:gd name="T78" fmla="*/ 1713 w 2094"/>
                <a:gd name="T79" fmla="*/ 1534 h 1608"/>
                <a:gd name="T80" fmla="*/ 1818 w 2094"/>
                <a:gd name="T81" fmla="*/ 1608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94" h="1608">
                  <a:moveTo>
                    <a:pt x="0" y="0"/>
                  </a:moveTo>
                  <a:lnTo>
                    <a:pt x="29" y="0"/>
                  </a:lnTo>
                  <a:lnTo>
                    <a:pt x="29" y="22"/>
                  </a:lnTo>
                  <a:lnTo>
                    <a:pt x="114" y="22"/>
                  </a:lnTo>
                  <a:lnTo>
                    <a:pt x="114" y="55"/>
                  </a:lnTo>
                  <a:lnTo>
                    <a:pt x="121" y="55"/>
                  </a:lnTo>
                  <a:lnTo>
                    <a:pt x="121" y="84"/>
                  </a:lnTo>
                  <a:lnTo>
                    <a:pt x="152" y="84"/>
                  </a:lnTo>
                  <a:lnTo>
                    <a:pt x="152" y="112"/>
                  </a:lnTo>
                  <a:lnTo>
                    <a:pt x="207" y="112"/>
                  </a:lnTo>
                  <a:lnTo>
                    <a:pt x="207" y="148"/>
                  </a:lnTo>
                  <a:lnTo>
                    <a:pt x="328" y="148"/>
                  </a:lnTo>
                  <a:lnTo>
                    <a:pt x="328" y="174"/>
                  </a:lnTo>
                  <a:lnTo>
                    <a:pt x="371" y="174"/>
                  </a:lnTo>
                  <a:lnTo>
                    <a:pt x="371" y="208"/>
                  </a:lnTo>
                  <a:lnTo>
                    <a:pt x="407" y="208"/>
                  </a:lnTo>
                  <a:lnTo>
                    <a:pt x="407" y="239"/>
                  </a:lnTo>
                  <a:lnTo>
                    <a:pt x="443" y="239"/>
                  </a:lnTo>
                  <a:lnTo>
                    <a:pt x="443" y="270"/>
                  </a:lnTo>
                  <a:lnTo>
                    <a:pt x="481" y="270"/>
                  </a:lnTo>
                  <a:lnTo>
                    <a:pt x="481" y="327"/>
                  </a:lnTo>
                  <a:lnTo>
                    <a:pt x="495" y="327"/>
                  </a:lnTo>
                  <a:lnTo>
                    <a:pt x="495" y="362"/>
                  </a:lnTo>
                  <a:lnTo>
                    <a:pt x="519" y="362"/>
                  </a:lnTo>
                  <a:lnTo>
                    <a:pt x="519" y="405"/>
                  </a:lnTo>
                  <a:lnTo>
                    <a:pt x="535" y="405"/>
                  </a:lnTo>
                  <a:lnTo>
                    <a:pt x="535" y="424"/>
                  </a:lnTo>
                  <a:lnTo>
                    <a:pt x="557" y="424"/>
                  </a:lnTo>
                  <a:lnTo>
                    <a:pt x="557" y="446"/>
                  </a:lnTo>
                  <a:lnTo>
                    <a:pt x="581" y="446"/>
                  </a:lnTo>
                  <a:lnTo>
                    <a:pt x="581" y="462"/>
                  </a:lnTo>
                  <a:lnTo>
                    <a:pt x="666" y="462"/>
                  </a:lnTo>
                  <a:lnTo>
                    <a:pt x="666" y="515"/>
                  </a:lnTo>
                  <a:lnTo>
                    <a:pt x="809" y="515"/>
                  </a:lnTo>
                  <a:lnTo>
                    <a:pt x="809" y="550"/>
                  </a:lnTo>
                  <a:lnTo>
                    <a:pt x="873" y="550"/>
                  </a:lnTo>
                  <a:lnTo>
                    <a:pt x="873" y="589"/>
                  </a:lnTo>
                  <a:lnTo>
                    <a:pt x="895" y="589"/>
                  </a:lnTo>
                  <a:lnTo>
                    <a:pt x="895" y="620"/>
                  </a:lnTo>
                  <a:lnTo>
                    <a:pt x="933" y="620"/>
                  </a:lnTo>
                  <a:lnTo>
                    <a:pt x="933" y="651"/>
                  </a:lnTo>
                  <a:lnTo>
                    <a:pt x="964" y="651"/>
                  </a:lnTo>
                  <a:lnTo>
                    <a:pt x="964" y="686"/>
                  </a:lnTo>
                  <a:lnTo>
                    <a:pt x="985" y="686"/>
                  </a:lnTo>
                  <a:lnTo>
                    <a:pt x="985" y="777"/>
                  </a:lnTo>
                  <a:lnTo>
                    <a:pt x="1018" y="777"/>
                  </a:lnTo>
                  <a:lnTo>
                    <a:pt x="1018" y="839"/>
                  </a:lnTo>
                  <a:lnTo>
                    <a:pt x="1033" y="839"/>
                  </a:lnTo>
                  <a:lnTo>
                    <a:pt x="1033" y="874"/>
                  </a:lnTo>
                  <a:lnTo>
                    <a:pt x="1049" y="874"/>
                  </a:lnTo>
                  <a:lnTo>
                    <a:pt x="1049" y="901"/>
                  </a:lnTo>
                  <a:lnTo>
                    <a:pt x="1071" y="901"/>
                  </a:lnTo>
                  <a:lnTo>
                    <a:pt x="1071" y="939"/>
                  </a:lnTo>
                  <a:lnTo>
                    <a:pt x="1087" y="939"/>
                  </a:lnTo>
                  <a:lnTo>
                    <a:pt x="1087" y="972"/>
                  </a:lnTo>
                  <a:lnTo>
                    <a:pt x="1114" y="972"/>
                  </a:lnTo>
                  <a:lnTo>
                    <a:pt x="1114" y="998"/>
                  </a:lnTo>
                  <a:lnTo>
                    <a:pt x="1135" y="998"/>
                  </a:lnTo>
                  <a:lnTo>
                    <a:pt x="1135" y="1053"/>
                  </a:lnTo>
                  <a:lnTo>
                    <a:pt x="1147" y="1053"/>
                  </a:lnTo>
                  <a:lnTo>
                    <a:pt x="1147" y="1074"/>
                  </a:lnTo>
                  <a:lnTo>
                    <a:pt x="1180" y="1074"/>
                  </a:lnTo>
                  <a:lnTo>
                    <a:pt x="1180" y="1096"/>
                  </a:lnTo>
                  <a:lnTo>
                    <a:pt x="1206" y="1096"/>
                  </a:lnTo>
                  <a:lnTo>
                    <a:pt x="1206" y="1196"/>
                  </a:lnTo>
                  <a:lnTo>
                    <a:pt x="1271" y="1196"/>
                  </a:lnTo>
                  <a:lnTo>
                    <a:pt x="1271" y="1227"/>
                  </a:lnTo>
                  <a:lnTo>
                    <a:pt x="1332" y="1227"/>
                  </a:lnTo>
                  <a:lnTo>
                    <a:pt x="1332" y="1258"/>
                  </a:lnTo>
                  <a:lnTo>
                    <a:pt x="1370" y="1258"/>
                  </a:lnTo>
                  <a:lnTo>
                    <a:pt x="1370" y="1296"/>
                  </a:lnTo>
                  <a:lnTo>
                    <a:pt x="1594" y="1296"/>
                  </a:lnTo>
                  <a:lnTo>
                    <a:pt x="1594" y="1329"/>
                  </a:lnTo>
                  <a:lnTo>
                    <a:pt x="1616" y="1329"/>
                  </a:lnTo>
                  <a:lnTo>
                    <a:pt x="1616" y="1362"/>
                  </a:lnTo>
                  <a:lnTo>
                    <a:pt x="1616" y="1434"/>
                  </a:lnTo>
                  <a:lnTo>
                    <a:pt x="1644" y="1434"/>
                  </a:lnTo>
                  <a:lnTo>
                    <a:pt x="1644" y="1482"/>
                  </a:lnTo>
                  <a:lnTo>
                    <a:pt x="1713" y="1482"/>
                  </a:lnTo>
                  <a:lnTo>
                    <a:pt x="1713" y="1534"/>
                  </a:lnTo>
                  <a:lnTo>
                    <a:pt x="1818" y="1534"/>
                  </a:lnTo>
                  <a:lnTo>
                    <a:pt x="1818" y="1608"/>
                  </a:lnTo>
                  <a:lnTo>
                    <a:pt x="2094" y="160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5" name="Line 74">
              <a:extLst>
                <a:ext uri="{FF2B5EF4-FFF2-40B4-BE49-F238E27FC236}">
                  <a16:creationId xmlns:a16="http://schemas.microsoft.com/office/drawing/2014/main" id="{A02F036D-17FB-CA22-58B4-459971CAEE44}"/>
                </a:ext>
              </a:extLst>
            </p:cNvPr>
            <p:cNvSpPr>
              <a:spLocks noChangeShapeType="1"/>
            </p:cNvSpPr>
            <p:nvPr/>
          </p:nvSpPr>
          <p:spPr bwMode="auto">
            <a:xfrm>
              <a:off x="4495800" y="2133600"/>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6" name="Line 75">
              <a:extLst>
                <a:ext uri="{FF2B5EF4-FFF2-40B4-BE49-F238E27FC236}">
                  <a16:creationId xmlns:a16="http://schemas.microsoft.com/office/drawing/2014/main" id="{1DA4E22F-9E0F-EC1E-4644-B1EE5025F4CB}"/>
                </a:ext>
              </a:extLst>
            </p:cNvPr>
            <p:cNvSpPr>
              <a:spLocks noChangeShapeType="1"/>
            </p:cNvSpPr>
            <p:nvPr/>
          </p:nvSpPr>
          <p:spPr bwMode="auto">
            <a:xfrm>
              <a:off x="4459288" y="2171700"/>
              <a:ext cx="746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7" name="Line 76">
              <a:extLst>
                <a:ext uri="{FF2B5EF4-FFF2-40B4-BE49-F238E27FC236}">
                  <a16:creationId xmlns:a16="http://schemas.microsoft.com/office/drawing/2014/main" id="{5E978FC6-09C8-138A-2CA3-44CF65216186}"/>
                </a:ext>
              </a:extLst>
            </p:cNvPr>
            <p:cNvSpPr>
              <a:spLocks noChangeShapeType="1"/>
            </p:cNvSpPr>
            <p:nvPr/>
          </p:nvSpPr>
          <p:spPr bwMode="auto">
            <a:xfrm>
              <a:off x="4654550" y="2281238"/>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8" name="Line 77">
              <a:extLst>
                <a:ext uri="{FF2B5EF4-FFF2-40B4-BE49-F238E27FC236}">
                  <a16:creationId xmlns:a16="http://schemas.microsoft.com/office/drawing/2014/main" id="{D77557BB-B99C-675E-2E6E-412427E5490F}"/>
                </a:ext>
              </a:extLst>
            </p:cNvPr>
            <p:cNvSpPr>
              <a:spLocks noChangeShapeType="1"/>
            </p:cNvSpPr>
            <p:nvPr/>
          </p:nvSpPr>
          <p:spPr bwMode="auto">
            <a:xfrm>
              <a:off x="4618038" y="2319338"/>
              <a:ext cx="746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9" name="Line 78">
              <a:extLst>
                <a:ext uri="{FF2B5EF4-FFF2-40B4-BE49-F238E27FC236}">
                  <a16:creationId xmlns:a16="http://schemas.microsoft.com/office/drawing/2014/main" id="{D786EDD8-499B-E5F6-1B67-3996E8FD103F}"/>
                </a:ext>
              </a:extLst>
            </p:cNvPr>
            <p:cNvSpPr>
              <a:spLocks noChangeShapeType="1"/>
            </p:cNvSpPr>
            <p:nvPr/>
          </p:nvSpPr>
          <p:spPr bwMode="auto">
            <a:xfrm>
              <a:off x="5335588" y="2836863"/>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0" name="Line 79">
              <a:extLst>
                <a:ext uri="{FF2B5EF4-FFF2-40B4-BE49-F238E27FC236}">
                  <a16:creationId xmlns:a16="http://schemas.microsoft.com/office/drawing/2014/main" id="{007F91DD-E1E3-E55B-3949-8473AD43E52F}"/>
                </a:ext>
              </a:extLst>
            </p:cNvPr>
            <p:cNvSpPr>
              <a:spLocks noChangeShapeType="1"/>
            </p:cNvSpPr>
            <p:nvPr/>
          </p:nvSpPr>
          <p:spPr bwMode="auto">
            <a:xfrm>
              <a:off x="5297488" y="2874963"/>
              <a:ext cx="746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1" name="Line 80">
              <a:extLst>
                <a:ext uri="{FF2B5EF4-FFF2-40B4-BE49-F238E27FC236}">
                  <a16:creationId xmlns:a16="http://schemas.microsoft.com/office/drawing/2014/main" id="{5EDF9699-82DA-4A97-B16F-DF6C4FC4485C}"/>
                </a:ext>
              </a:extLst>
            </p:cNvPr>
            <p:cNvSpPr>
              <a:spLocks noChangeShapeType="1"/>
            </p:cNvSpPr>
            <p:nvPr/>
          </p:nvSpPr>
          <p:spPr bwMode="auto">
            <a:xfrm>
              <a:off x="5584825" y="2921000"/>
              <a:ext cx="0" cy="74613"/>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2" name="Line 81">
              <a:extLst>
                <a:ext uri="{FF2B5EF4-FFF2-40B4-BE49-F238E27FC236}">
                  <a16:creationId xmlns:a16="http://schemas.microsoft.com/office/drawing/2014/main" id="{7CC64279-0C5B-A16C-8B2C-2C8DDC37F22D}"/>
                </a:ext>
              </a:extLst>
            </p:cNvPr>
            <p:cNvSpPr>
              <a:spLocks noChangeShapeType="1"/>
            </p:cNvSpPr>
            <p:nvPr/>
          </p:nvSpPr>
          <p:spPr bwMode="auto">
            <a:xfrm>
              <a:off x="5546725" y="2959100"/>
              <a:ext cx="746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3" name="Line 82">
              <a:extLst>
                <a:ext uri="{FF2B5EF4-FFF2-40B4-BE49-F238E27FC236}">
                  <a16:creationId xmlns:a16="http://schemas.microsoft.com/office/drawing/2014/main" id="{5FA27EF2-1853-E4C0-68AD-24973F891308}"/>
                </a:ext>
              </a:extLst>
            </p:cNvPr>
            <p:cNvSpPr>
              <a:spLocks noChangeShapeType="1"/>
            </p:cNvSpPr>
            <p:nvPr/>
          </p:nvSpPr>
          <p:spPr bwMode="auto">
            <a:xfrm>
              <a:off x="7023100" y="4448175"/>
              <a:ext cx="0" cy="74613"/>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4" name="Line 83">
              <a:extLst>
                <a:ext uri="{FF2B5EF4-FFF2-40B4-BE49-F238E27FC236}">
                  <a16:creationId xmlns:a16="http://schemas.microsoft.com/office/drawing/2014/main" id="{C0ED675E-4601-4A9A-79BB-1A71C7962A37}"/>
                </a:ext>
              </a:extLst>
            </p:cNvPr>
            <p:cNvSpPr>
              <a:spLocks noChangeShapeType="1"/>
            </p:cNvSpPr>
            <p:nvPr/>
          </p:nvSpPr>
          <p:spPr bwMode="auto">
            <a:xfrm>
              <a:off x="6985000" y="4486275"/>
              <a:ext cx="762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5" name="Line 84">
              <a:extLst>
                <a:ext uri="{FF2B5EF4-FFF2-40B4-BE49-F238E27FC236}">
                  <a16:creationId xmlns:a16="http://schemas.microsoft.com/office/drawing/2014/main" id="{37D9B0CC-6088-282C-8B86-3738143E34A3}"/>
                </a:ext>
              </a:extLst>
            </p:cNvPr>
            <p:cNvSpPr>
              <a:spLocks noChangeShapeType="1"/>
            </p:cNvSpPr>
            <p:nvPr/>
          </p:nvSpPr>
          <p:spPr bwMode="auto">
            <a:xfrm>
              <a:off x="7132638" y="4448175"/>
              <a:ext cx="0" cy="74613"/>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6" name="Line 85">
              <a:extLst>
                <a:ext uri="{FF2B5EF4-FFF2-40B4-BE49-F238E27FC236}">
                  <a16:creationId xmlns:a16="http://schemas.microsoft.com/office/drawing/2014/main" id="{3899C120-D13D-A6FD-04A3-F3F0D3C08AD5}"/>
                </a:ext>
              </a:extLst>
            </p:cNvPr>
            <p:cNvSpPr>
              <a:spLocks noChangeShapeType="1"/>
            </p:cNvSpPr>
            <p:nvPr/>
          </p:nvSpPr>
          <p:spPr bwMode="auto">
            <a:xfrm>
              <a:off x="7094538" y="4486275"/>
              <a:ext cx="762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7" name="Line 86">
              <a:extLst>
                <a:ext uri="{FF2B5EF4-FFF2-40B4-BE49-F238E27FC236}">
                  <a16:creationId xmlns:a16="http://schemas.microsoft.com/office/drawing/2014/main" id="{DD0A37E6-6519-355D-CE31-C251F4F6A038}"/>
                </a:ext>
              </a:extLst>
            </p:cNvPr>
            <p:cNvSpPr>
              <a:spLocks noChangeShapeType="1"/>
            </p:cNvSpPr>
            <p:nvPr/>
          </p:nvSpPr>
          <p:spPr bwMode="auto">
            <a:xfrm>
              <a:off x="7227888" y="4530725"/>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8" name="Line 87">
              <a:extLst>
                <a:ext uri="{FF2B5EF4-FFF2-40B4-BE49-F238E27FC236}">
                  <a16:creationId xmlns:a16="http://schemas.microsoft.com/office/drawing/2014/main" id="{72B32367-ABE6-0A8D-C702-EBBA60FDAAE8}"/>
                </a:ext>
              </a:extLst>
            </p:cNvPr>
            <p:cNvSpPr>
              <a:spLocks noChangeShapeType="1"/>
            </p:cNvSpPr>
            <p:nvPr/>
          </p:nvSpPr>
          <p:spPr bwMode="auto">
            <a:xfrm>
              <a:off x="7189788" y="4568825"/>
              <a:ext cx="746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9" name="Line 88">
              <a:extLst>
                <a:ext uri="{FF2B5EF4-FFF2-40B4-BE49-F238E27FC236}">
                  <a16:creationId xmlns:a16="http://schemas.microsoft.com/office/drawing/2014/main" id="{8F8BD83B-6773-91B0-17B6-E48F82CB8F8C}"/>
                </a:ext>
              </a:extLst>
            </p:cNvPr>
            <p:cNvSpPr>
              <a:spLocks noChangeShapeType="1"/>
            </p:cNvSpPr>
            <p:nvPr/>
          </p:nvSpPr>
          <p:spPr bwMode="auto">
            <a:xfrm>
              <a:off x="7280275" y="4530725"/>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0" name="Line 89">
              <a:extLst>
                <a:ext uri="{FF2B5EF4-FFF2-40B4-BE49-F238E27FC236}">
                  <a16:creationId xmlns:a16="http://schemas.microsoft.com/office/drawing/2014/main" id="{5EF9BFDC-771F-FB5C-95AB-845270372983}"/>
                </a:ext>
              </a:extLst>
            </p:cNvPr>
            <p:cNvSpPr>
              <a:spLocks noChangeShapeType="1"/>
            </p:cNvSpPr>
            <p:nvPr/>
          </p:nvSpPr>
          <p:spPr bwMode="auto">
            <a:xfrm>
              <a:off x="7245350" y="4568825"/>
              <a:ext cx="73025"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1" name="Line 90">
              <a:extLst>
                <a:ext uri="{FF2B5EF4-FFF2-40B4-BE49-F238E27FC236}">
                  <a16:creationId xmlns:a16="http://schemas.microsoft.com/office/drawing/2014/main" id="{461677D9-EEAC-97BA-CA7A-1756A3CA1E8A}"/>
                </a:ext>
              </a:extLst>
            </p:cNvPr>
            <p:cNvSpPr>
              <a:spLocks noChangeShapeType="1"/>
            </p:cNvSpPr>
            <p:nvPr/>
          </p:nvSpPr>
          <p:spPr bwMode="auto">
            <a:xfrm>
              <a:off x="7337425" y="4648200"/>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2" name="Line 91">
              <a:extLst>
                <a:ext uri="{FF2B5EF4-FFF2-40B4-BE49-F238E27FC236}">
                  <a16:creationId xmlns:a16="http://schemas.microsoft.com/office/drawing/2014/main" id="{2228F798-5618-058E-F50C-3C0ACE1A9799}"/>
                </a:ext>
              </a:extLst>
            </p:cNvPr>
            <p:cNvSpPr>
              <a:spLocks noChangeShapeType="1"/>
            </p:cNvSpPr>
            <p:nvPr/>
          </p:nvSpPr>
          <p:spPr bwMode="auto">
            <a:xfrm>
              <a:off x="7299325" y="4686300"/>
              <a:ext cx="74613"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3" name="Line 92">
              <a:extLst>
                <a:ext uri="{FF2B5EF4-FFF2-40B4-BE49-F238E27FC236}">
                  <a16:creationId xmlns:a16="http://schemas.microsoft.com/office/drawing/2014/main" id="{E15C81D9-383C-0482-8933-DFAAC4282E7B}"/>
                </a:ext>
              </a:extLst>
            </p:cNvPr>
            <p:cNvSpPr>
              <a:spLocks noChangeShapeType="1"/>
            </p:cNvSpPr>
            <p:nvPr/>
          </p:nvSpPr>
          <p:spPr bwMode="auto">
            <a:xfrm>
              <a:off x="7491413" y="4648200"/>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4" name="Line 93">
              <a:extLst>
                <a:ext uri="{FF2B5EF4-FFF2-40B4-BE49-F238E27FC236}">
                  <a16:creationId xmlns:a16="http://schemas.microsoft.com/office/drawing/2014/main" id="{6BB1DDB8-CC14-CDD1-EA4A-0DD89217D018}"/>
                </a:ext>
              </a:extLst>
            </p:cNvPr>
            <p:cNvSpPr>
              <a:spLocks noChangeShapeType="1"/>
            </p:cNvSpPr>
            <p:nvPr/>
          </p:nvSpPr>
          <p:spPr bwMode="auto">
            <a:xfrm>
              <a:off x="7453313" y="4686300"/>
              <a:ext cx="762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5" name="Line 94">
              <a:extLst>
                <a:ext uri="{FF2B5EF4-FFF2-40B4-BE49-F238E27FC236}">
                  <a16:creationId xmlns:a16="http://schemas.microsoft.com/office/drawing/2014/main" id="{30F6C072-233E-4989-5BB8-8046EEBF65A9}"/>
                </a:ext>
              </a:extLst>
            </p:cNvPr>
            <p:cNvSpPr>
              <a:spLocks noChangeShapeType="1"/>
            </p:cNvSpPr>
            <p:nvPr/>
          </p:nvSpPr>
          <p:spPr bwMode="auto">
            <a:xfrm>
              <a:off x="7737475" y="4648200"/>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6" name="Line 95">
              <a:extLst>
                <a:ext uri="{FF2B5EF4-FFF2-40B4-BE49-F238E27FC236}">
                  <a16:creationId xmlns:a16="http://schemas.microsoft.com/office/drawing/2014/main" id="{D559EAB1-453D-DE33-8C2D-B409C4D250A3}"/>
                </a:ext>
              </a:extLst>
            </p:cNvPr>
            <p:cNvSpPr>
              <a:spLocks noChangeShapeType="1"/>
            </p:cNvSpPr>
            <p:nvPr/>
          </p:nvSpPr>
          <p:spPr bwMode="auto">
            <a:xfrm>
              <a:off x="7699375" y="4686300"/>
              <a:ext cx="762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7" name="Line 96">
              <a:extLst>
                <a:ext uri="{FF2B5EF4-FFF2-40B4-BE49-F238E27FC236}">
                  <a16:creationId xmlns:a16="http://schemas.microsoft.com/office/drawing/2014/main" id="{0C78285E-3AC2-A868-AEFF-A0AA0D643B06}"/>
                </a:ext>
              </a:extLst>
            </p:cNvPr>
            <p:cNvSpPr>
              <a:spLocks noChangeShapeType="1"/>
            </p:cNvSpPr>
            <p:nvPr/>
          </p:nvSpPr>
          <p:spPr bwMode="auto">
            <a:xfrm>
              <a:off x="6943725" y="4152900"/>
              <a:ext cx="0" cy="7620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8" name="Line 97">
              <a:extLst>
                <a:ext uri="{FF2B5EF4-FFF2-40B4-BE49-F238E27FC236}">
                  <a16:creationId xmlns:a16="http://schemas.microsoft.com/office/drawing/2014/main" id="{A4CFEE92-3D04-736E-20D5-E5BDEFC0D0EA}"/>
                </a:ext>
              </a:extLst>
            </p:cNvPr>
            <p:cNvSpPr>
              <a:spLocks noChangeShapeType="1"/>
            </p:cNvSpPr>
            <p:nvPr/>
          </p:nvSpPr>
          <p:spPr bwMode="auto">
            <a:xfrm>
              <a:off x="6905625" y="4191000"/>
              <a:ext cx="7620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1819" name="Group 31818">
            <a:extLst>
              <a:ext uri="{FF2B5EF4-FFF2-40B4-BE49-F238E27FC236}">
                <a16:creationId xmlns:a16="http://schemas.microsoft.com/office/drawing/2014/main" id="{A5FF6D6B-B74B-9316-E50C-0A646C1CB32B}"/>
              </a:ext>
            </a:extLst>
          </p:cNvPr>
          <p:cNvGrpSpPr/>
          <p:nvPr/>
        </p:nvGrpSpPr>
        <p:grpSpPr>
          <a:xfrm>
            <a:off x="1011334" y="1974806"/>
            <a:ext cx="2879725" cy="1890713"/>
            <a:chOff x="866775" y="1819275"/>
            <a:chExt cx="2879725" cy="1890713"/>
          </a:xfrm>
        </p:grpSpPr>
        <p:sp>
          <p:nvSpPr>
            <p:cNvPr id="31752" name="Freeform 5">
              <a:extLst>
                <a:ext uri="{FF2B5EF4-FFF2-40B4-BE49-F238E27FC236}">
                  <a16:creationId xmlns:a16="http://schemas.microsoft.com/office/drawing/2014/main" id="{A0631870-5EFF-4854-E825-8B9CA2D384FD}"/>
                </a:ext>
              </a:extLst>
            </p:cNvPr>
            <p:cNvSpPr>
              <a:spLocks/>
            </p:cNvSpPr>
            <p:nvPr/>
          </p:nvSpPr>
          <p:spPr bwMode="auto">
            <a:xfrm>
              <a:off x="876300" y="1854200"/>
              <a:ext cx="2857500" cy="1824038"/>
            </a:xfrm>
            <a:custGeom>
              <a:avLst/>
              <a:gdLst>
                <a:gd name="T0" fmla="*/ 86 w 1800"/>
                <a:gd name="T1" fmla="*/ 14 h 1149"/>
                <a:gd name="T2" fmla="*/ 168 w 1800"/>
                <a:gd name="T3" fmla="*/ 24 h 1149"/>
                <a:gd name="T4" fmla="*/ 176 w 1800"/>
                <a:gd name="T5" fmla="*/ 48 h 1149"/>
                <a:gd name="T6" fmla="*/ 206 w 1800"/>
                <a:gd name="T7" fmla="*/ 78 h 1149"/>
                <a:gd name="T8" fmla="*/ 216 w 1800"/>
                <a:gd name="T9" fmla="*/ 118 h 1149"/>
                <a:gd name="T10" fmla="*/ 296 w 1800"/>
                <a:gd name="T11" fmla="*/ 142 h 1149"/>
                <a:gd name="T12" fmla="*/ 302 w 1800"/>
                <a:gd name="T13" fmla="*/ 170 h 1149"/>
                <a:gd name="T14" fmla="*/ 334 w 1800"/>
                <a:gd name="T15" fmla="*/ 182 h 1149"/>
                <a:gd name="T16" fmla="*/ 342 w 1800"/>
                <a:gd name="T17" fmla="*/ 234 h 1149"/>
                <a:gd name="T18" fmla="*/ 398 w 1800"/>
                <a:gd name="T19" fmla="*/ 250 h 1149"/>
                <a:gd name="T20" fmla="*/ 406 w 1800"/>
                <a:gd name="T21" fmla="*/ 272 h 1149"/>
                <a:gd name="T22" fmla="*/ 426 w 1800"/>
                <a:gd name="T23" fmla="*/ 290 h 1149"/>
                <a:gd name="T24" fmla="*/ 438 w 1800"/>
                <a:gd name="T25" fmla="*/ 342 h 1149"/>
                <a:gd name="T26" fmla="*/ 476 w 1800"/>
                <a:gd name="T27" fmla="*/ 354 h 1149"/>
                <a:gd name="T28" fmla="*/ 508 w 1800"/>
                <a:gd name="T29" fmla="*/ 382 h 1149"/>
                <a:gd name="T30" fmla="*/ 528 w 1800"/>
                <a:gd name="T31" fmla="*/ 394 h 1149"/>
                <a:gd name="T32" fmla="*/ 570 w 1800"/>
                <a:gd name="T33" fmla="*/ 434 h 1149"/>
                <a:gd name="T34" fmla="*/ 600 w 1800"/>
                <a:gd name="T35" fmla="*/ 446 h 1149"/>
                <a:gd name="T36" fmla="*/ 606 w 1800"/>
                <a:gd name="T37" fmla="*/ 476 h 1149"/>
                <a:gd name="T38" fmla="*/ 614 w 1800"/>
                <a:gd name="T39" fmla="*/ 490 h 1149"/>
                <a:gd name="T40" fmla="*/ 630 w 1800"/>
                <a:gd name="T41" fmla="*/ 516 h 1149"/>
                <a:gd name="T42" fmla="*/ 652 w 1800"/>
                <a:gd name="T43" fmla="*/ 530 h 1149"/>
                <a:gd name="T44" fmla="*/ 660 w 1800"/>
                <a:gd name="T45" fmla="*/ 558 h 1149"/>
                <a:gd name="T46" fmla="*/ 686 w 1800"/>
                <a:gd name="T47" fmla="*/ 568 h 1149"/>
                <a:gd name="T48" fmla="*/ 692 w 1800"/>
                <a:gd name="T49" fmla="*/ 612 h 1149"/>
                <a:gd name="T50" fmla="*/ 706 w 1800"/>
                <a:gd name="T51" fmla="*/ 624 h 1149"/>
                <a:gd name="T52" fmla="*/ 720 w 1800"/>
                <a:gd name="T53" fmla="*/ 654 h 1149"/>
                <a:gd name="T54" fmla="*/ 730 w 1800"/>
                <a:gd name="T55" fmla="*/ 666 h 1149"/>
                <a:gd name="T56" fmla="*/ 752 w 1800"/>
                <a:gd name="T57" fmla="*/ 695 h 1149"/>
                <a:gd name="T58" fmla="*/ 778 w 1800"/>
                <a:gd name="T59" fmla="*/ 737 h 1149"/>
                <a:gd name="T60" fmla="*/ 842 w 1800"/>
                <a:gd name="T61" fmla="*/ 765 h 1149"/>
                <a:gd name="T62" fmla="*/ 866 w 1800"/>
                <a:gd name="T63" fmla="*/ 791 h 1149"/>
                <a:gd name="T64" fmla="*/ 884 w 1800"/>
                <a:gd name="T65" fmla="*/ 819 h 1149"/>
                <a:gd name="T66" fmla="*/ 918 w 1800"/>
                <a:gd name="T67" fmla="*/ 835 h 1149"/>
                <a:gd name="T68" fmla="*/ 938 w 1800"/>
                <a:gd name="T69" fmla="*/ 859 h 1149"/>
                <a:gd name="T70" fmla="*/ 962 w 1800"/>
                <a:gd name="T71" fmla="*/ 875 h 1149"/>
                <a:gd name="T72" fmla="*/ 970 w 1800"/>
                <a:gd name="T73" fmla="*/ 899 h 1149"/>
                <a:gd name="T74" fmla="*/ 1120 w 1800"/>
                <a:gd name="T75" fmla="*/ 931 h 1149"/>
                <a:gd name="T76" fmla="*/ 1150 w 1800"/>
                <a:gd name="T77" fmla="*/ 959 h 1149"/>
                <a:gd name="T78" fmla="*/ 1198 w 1800"/>
                <a:gd name="T79" fmla="*/ 973 h 1149"/>
                <a:gd name="T80" fmla="*/ 1220 w 1800"/>
                <a:gd name="T81" fmla="*/ 1017 h 1149"/>
                <a:gd name="T82" fmla="*/ 1264 w 1800"/>
                <a:gd name="T83" fmla="*/ 1029 h 1149"/>
                <a:gd name="T84" fmla="*/ 1380 w 1800"/>
                <a:gd name="T85" fmla="*/ 1061 h 1149"/>
                <a:gd name="T86" fmla="*/ 1420 w 1800"/>
                <a:gd name="T87" fmla="*/ 1081 h 1149"/>
                <a:gd name="T88" fmla="*/ 1424 w 1800"/>
                <a:gd name="T89" fmla="*/ 1117 h 1149"/>
                <a:gd name="T90" fmla="*/ 1800 w 1800"/>
                <a:gd name="T91" fmla="*/ 1149 h 1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0" h="1149">
                  <a:moveTo>
                    <a:pt x="0" y="0"/>
                  </a:moveTo>
                  <a:lnTo>
                    <a:pt x="86" y="0"/>
                  </a:lnTo>
                  <a:lnTo>
                    <a:pt x="86" y="14"/>
                  </a:lnTo>
                  <a:lnTo>
                    <a:pt x="118" y="14"/>
                  </a:lnTo>
                  <a:lnTo>
                    <a:pt x="118" y="24"/>
                  </a:lnTo>
                  <a:lnTo>
                    <a:pt x="168" y="24"/>
                  </a:lnTo>
                  <a:lnTo>
                    <a:pt x="168" y="38"/>
                  </a:lnTo>
                  <a:lnTo>
                    <a:pt x="176" y="38"/>
                  </a:lnTo>
                  <a:lnTo>
                    <a:pt x="176" y="48"/>
                  </a:lnTo>
                  <a:lnTo>
                    <a:pt x="194" y="48"/>
                  </a:lnTo>
                  <a:lnTo>
                    <a:pt x="194" y="78"/>
                  </a:lnTo>
                  <a:lnTo>
                    <a:pt x="206" y="78"/>
                  </a:lnTo>
                  <a:lnTo>
                    <a:pt x="206" y="100"/>
                  </a:lnTo>
                  <a:lnTo>
                    <a:pt x="216" y="100"/>
                  </a:lnTo>
                  <a:lnTo>
                    <a:pt x="216" y="118"/>
                  </a:lnTo>
                  <a:lnTo>
                    <a:pt x="252" y="118"/>
                  </a:lnTo>
                  <a:lnTo>
                    <a:pt x="252" y="142"/>
                  </a:lnTo>
                  <a:lnTo>
                    <a:pt x="296" y="142"/>
                  </a:lnTo>
                  <a:lnTo>
                    <a:pt x="296" y="154"/>
                  </a:lnTo>
                  <a:lnTo>
                    <a:pt x="302" y="154"/>
                  </a:lnTo>
                  <a:lnTo>
                    <a:pt x="302" y="170"/>
                  </a:lnTo>
                  <a:lnTo>
                    <a:pt x="310" y="170"/>
                  </a:lnTo>
                  <a:lnTo>
                    <a:pt x="310" y="182"/>
                  </a:lnTo>
                  <a:lnTo>
                    <a:pt x="334" y="182"/>
                  </a:lnTo>
                  <a:lnTo>
                    <a:pt x="334" y="222"/>
                  </a:lnTo>
                  <a:lnTo>
                    <a:pt x="342" y="222"/>
                  </a:lnTo>
                  <a:lnTo>
                    <a:pt x="342" y="234"/>
                  </a:lnTo>
                  <a:lnTo>
                    <a:pt x="376" y="234"/>
                  </a:lnTo>
                  <a:lnTo>
                    <a:pt x="376" y="250"/>
                  </a:lnTo>
                  <a:lnTo>
                    <a:pt x="398" y="250"/>
                  </a:lnTo>
                  <a:lnTo>
                    <a:pt x="398" y="260"/>
                  </a:lnTo>
                  <a:lnTo>
                    <a:pt x="406" y="260"/>
                  </a:lnTo>
                  <a:lnTo>
                    <a:pt x="406" y="272"/>
                  </a:lnTo>
                  <a:lnTo>
                    <a:pt x="422" y="272"/>
                  </a:lnTo>
                  <a:lnTo>
                    <a:pt x="422" y="290"/>
                  </a:lnTo>
                  <a:lnTo>
                    <a:pt x="426" y="290"/>
                  </a:lnTo>
                  <a:lnTo>
                    <a:pt x="426" y="302"/>
                  </a:lnTo>
                  <a:lnTo>
                    <a:pt x="438" y="302"/>
                  </a:lnTo>
                  <a:lnTo>
                    <a:pt x="438" y="342"/>
                  </a:lnTo>
                  <a:lnTo>
                    <a:pt x="448" y="342"/>
                  </a:lnTo>
                  <a:lnTo>
                    <a:pt x="448" y="354"/>
                  </a:lnTo>
                  <a:lnTo>
                    <a:pt x="476" y="354"/>
                  </a:lnTo>
                  <a:lnTo>
                    <a:pt x="476" y="366"/>
                  </a:lnTo>
                  <a:lnTo>
                    <a:pt x="508" y="366"/>
                  </a:lnTo>
                  <a:lnTo>
                    <a:pt x="508" y="382"/>
                  </a:lnTo>
                  <a:lnTo>
                    <a:pt x="518" y="382"/>
                  </a:lnTo>
                  <a:lnTo>
                    <a:pt x="518" y="394"/>
                  </a:lnTo>
                  <a:lnTo>
                    <a:pt x="528" y="394"/>
                  </a:lnTo>
                  <a:lnTo>
                    <a:pt x="528" y="406"/>
                  </a:lnTo>
                  <a:lnTo>
                    <a:pt x="570" y="406"/>
                  </a:lnTo>
                  <a:lnTo>
                    <a:pt x="570" y="434"/>
                  </a:lnTo>
                  <a:lnTo>
                    <a:pt x="582" y="434"/>
                  </a:lnTo>
                  <a:lnTo>
                    <a:pt x="582" y="446"/>
                  </a:lnTo>
                  <a:lnTo>
                    <a:pt x="600" y="446"/>
                  </a:lnTo>
                  <a:lnTo>
                    <a:pt x="600" y="458"/>
                  </a:lnTo>
                  <a:lnTo>
                    <a:pt x="606" y="458"/>
                  </a:lnTo>
                  <a:lnTo>
                    <a:pt x="606" y="476"/>
                  </a:lnTo>
                  <a:lnTo>
                    <a:pt x="610" y="476"/>
                  </a:lnTo>
                  <a:lnTo>
                    <a:pt x="610" y="490"/>
                  </a:lnTo>
                  <a:lnTo>
                    <a:pt x="614" y="490"/>
                  </a:lnTo>
                  <a:lnTo>
                    <a:pt x="614" y="500"/>
                  </a:lnTo>
                  <a:lnTo>
                    <a:pt x="630" y="500"/>
                  </a:lnTo>
                  <a:lnTo>
                    <a:pt x="630" y="516"/>
                  </a:lnTo>
                  <a:lnTo>
                    <a:pt x="638" y="516"/>
                  </a:lnTo>
                  <a:lnTo>
                    <a:pt x="638" y="530"/>
                  </a:lnTo>
                  <a:lnTo>
                    <a:pt x="652" y="530"/>
                  </a:lnTo>
                  <a:lnTo>
                    <a:pt x="652" y="542"/>
                  </a:lnTo>
                  <a:lnTo>
                    <a:pt x="660" y="542"/>
                  </a:lnTo>
                  <a:lnTo>
                    <a:pt x="660" y="558"/>
                  </a:lnTo>
                  <a:lnTo>
                    <a:pt x="666" y="558"/>
                  </a:lnTo>
                  <a:lnTo>
                    <a:pt x="666" y="568"/>
                  </a:lnTo>
                  <a:lnTo>
                    <a:pt x="686" y="568"/>
                  </a:lnTo>
                  <a:lnTo>
                    <a:pt x="686" y="600"/>
                  </a:lnTo>
                  <a:lnTo>
                    <a:pt x="692" y="600"/>
                  </a:lnTo>
                  <a:lnTo>
                    <a:pt x="692" y="612"/>
                  </a:lnTo>
                  <a:lnTo>
                    <a:pt x="698" y="612"/>
                  </a:lnTo>
                  <a:lnTo>
                    <a:pt x="698" y="624"/>
                  </a:lnTo>
                  <a:lnTo>
                    <a:pt x="706" y="624"/>
                  </a:lnTo>
                  <a:lnTo>
                    <a:pt x="706" y="638"/>
                  </a:lnTo>
                  <a:lnTo>
                    <a:pt x="720" y="638"/>
                  </a:lnTo>
                  <a:lnTo>
                    <a:pt x="720" y="654"/>
                  </a:lnTo>
                  <a:lnTo>
                    <a:pt x="724" y="654"/>
                  </a:lnTo>
                  <a:lnTo>
                    <a:pt x="724" y="666"/>
                  </a:lnTo>
                  <a:lnTo>
                    <a:pt x="730" y="666"/>
                  </a:lnTo>
                  <a:lnTo>
                    <a:pt x="730" y="683"/>
                  </a:lnTo>
                  <a:lnTo>
                    <a:pt x="752" y="683"/>
                  </a:lnTo>
                  <a:lnTo>
                    <a:pt x="752" y="695"/>
                  </a:lnTo>
                  <a:lnTo>
                    <a:pt x="756" y="695"/>
                  </a:lnTo>
                  <a:lnTo>
                    <a:pt x="756" y="737"/>
                  </a:lnTo>
                  <a:lnTo>
                    <a:pt x="778" y="737"/>
                  </a:lnTo>
                  <a:lnTo>
                    <a:pt x="778" y="751"/>
                  </a:lnTo>
                  <a:lnTo>
                    <a:pt x="842" y="751"/>
                  </a:lnTo>
                  <a:lnTo>
                    <a:pt x="842" y="765"/>
                  </a:lnTo>
                  <a:lnTo>
                    <a:pt x="862" y="765"/>
                  </a:lnTo>
                  <a:lnTo>
                    <a:pt x="862" y="791"/>
                  </a:lnTo>
                  <a:lnTo>
                    <a:pt x="866" y="791"/>
                  </a:lnTo>
                  <a:lnTo>
                    <a:pt x="866" y="805"/>
                  </a:lnTo>
                  <a:lnTo>
                    <a:pt x="884" y="805"/>
                  </a:lnTo>
                  <a:lnTo>
                    <a:pt x="884" y="819"/>
                  </a:lnTo>
                  <a:lnTo>
                    <a:pt x="896" y="819"/>
                  </a:lnTo>
                  <a:lnTo>
                    <a:pt x="896" y="835"/>
                  </a:lnTo>
                  <a:lnTo>
                    <a:pt x="918" y="835"/>
                  </a:lnTo>
                  <a:lnTo>
                    <a:pt x="918" y="849"/>
                  </a:lnTo>
                  <a:lnTo>
                    <a:pt x="938" y="849"/>
                  </a:lnTo>
                  <a:lnTo>
                    <a:pt x="938" y="859"/>
                  </a:lnTo>
                  <a:lnTo>
                    <a:pt x="956" y="859"/>
                  </a:lnTo>
                  <a:lnTo>
                    <a:pt x="956" y="875"/>
                  </a:lnTo>
                  <a:lnTo>
                    <a:pt x="962" y="875"/>
                  </a:lnTo>
                  <a:lnTo>
                    <a:pt x="962" y="891"/>
                  </a:lnTo>
                  <a:lnTo>
                    <a:pt x="970" y="891"/>
                  </a:lnTo>
                  <a:lnTo>
                    <a:pt x="970" y="899"/>
                  </a:lnTo>
                  <a:lnTo>
                    <a:pt x="1032" y="899"/>
                  </a:lnTo>
                  <a:lnTo>
                    <a:pt x="1032" y="931"/>
                  </a:lnTo>
                  <a:lnTo>
                    <a:pt x="1120" y="931"/>
                  </a:lnTo>
                  <a:lnTo>
                    <a:pt x="1120" y="945"/>
                  </a:lnTo>
                  <a:lnTo>
                    <a:pt x="1150" y="945"/>
                  </a:lnTo>
                  <a:lnTo>
                    <a:pt x="1150" y="959"/>
                  </a:lnTo>
                  <a:lnTo>
                    <a:pt x="1154" y="959"/>
                  </a:lnTo>
                  <a:lnTo>
                    <a:pt x="1154" y="973"/>
                  </a:lnTo>
                  <a:lnTo>
                    <a:pt x="1198" y="973"/>
                  </a:lnTo>
                  <a:lnTo>
                    <a:pt x="1198" y="1001"/>
                  </a:lnTo>
                  <a:lnTo>
                    <a:pt x="1220" y="1001"/>
                  </a:lnTo>
                  <a:lnTo>
                    <a:pt x="1220" y="1017"/>
                  </a:lnTo>
                  <a:lnTo>
                    <a:pt x="1230" y="1017"/>
                  </a:lnTo>
                  <a:lnTo>
                    <a:pt x="1230" y="1029"/>
                  </a:lnTo>
                  <a:lnTo>
                    <a:pt x="1264" y="1029"/>
                  </a:lnTo>
                  <a:lnTo>
                    <a:pt x="1264" y="1039"/>
                  </a:lnTo>
                  <a:lnTo>
                    <a:pt x="1380" y="1039"/>
                  </a:lnTo>
                  <a:lnTo>
                    <a:pt x="1380" y="1061"/>
                  </a:lnTo>
                  <a:lnTo>
                    <a:pt x="1414" y="1061"/>
                  </a:lnTo>
                  <a:lnTo>
                    <a:pt x="1414" y="1081"/>
                  </a:lnTo>
                  <a:lnTo>
                    <a:pt x="1420" y="1081"/>
                  </a:lnTo>
                  <a:lnTo>
                    <a:pt x="1420" y="1099"/>
                  </a:lnTo>
                  <a:lnTo>
                    <a:pt x="1424" y="1099"/>
                  </a:lnTo>
                  <a:lnTo>
                    <a:pt x="1424" y="1117"/>
                  </a:lnTo>
                  <a:lnTo>
                    <a:pt x="1528" y="1117"/>
                  </a:lnTo>
                  <a:lnTo>
                    <a:pt x="1528" y="1149"/>
                  </a:lnTo>
                  <a:lnTo>
                    <a:pt x="1800" y="1149"/>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3" name="Line 6">
              <a:extLst>
                <a:ext uri="{FF2B5EF4-FFF2-40B4-BE49-F238E27FC236}">
                  <a16:creationId xmlns:a16="http://schemas.microsoft.com/office/drawing/2014/main" id="{B00F0E22-7AF2-154F-3E8B-D22A8D56DB92}"/>
                </a:ext>
              </a:extLst>
            </p:cNvPr>
            <p:cNvSpPr>
              <a:spLocks noChangeShapeType="1"/>
            </p:cNvSpPr>
            <p:nvPr/>
          </p:nvSpPr>
          <p:spPr bwMode="auto">
            <a:xfrm>
              <a:off x="898525" y="1819275"/>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4" name="Line 7">
              <a:extLst>
                <a:ext uri="{FF2B5EF4-FFF2-40B4-BE49-F238E27FC236}">
                  <a16:creationId xmlns:a16="http://schemas.microsoft.com/office/drawing/2014/main" id="{AF5D1AEA-87CA-98DC-3B63-3B57BE0D9E97}"/>
                </a:ext>
              </a:extLst>
            </p:cNvPr>
            <p:cNvSpPr>
              <a:spLocks noChangeShapeType="1"/>
            </p:cNvSpPr>
            <p:nvPr/>
          </p:nvSpPr>
          <p:spPr bwMode="auto">
            <a:xfrm>
              <a:off x="866775" y="1851025"/>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5" name="Line 8">
              <a:extLst>
                <a:ext uri="{FF2B5EF4-FFF2-40B4-BE49-F238E27FC236}">
                  <a16:creationId xmlns:a16="http://schemas.microsoft.com/office/drawing/2014/main" id="{1344FBD3-6783-36EF-44A0-46AE1ED19A81}"/>
                </a:ext>
              </a:extLst>
            </p:cNvPr>
            <p:cNvSpPr>
              <a:spLocks noChangeShapeType="1"/>
            </p:cNvSpPr>
            <p:nvPr/>
          </p:nvSpPr>
          <p:spPr bwMode="auto">
            <a:xfrm>
              <a:off x="914400" y="1819275"/>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6" name="Line 9">
              <a:extLst>
                <a:ext uri="{FF2B5EF4-FFF2-40B4-BE49-F238E27FC236}">
                  <a16:creationId xmlns:a16="http://schemas.microsoft.com/office/drawing/2014/main" id="{05F1C86F-0DD2-FA77-0402-21CE79D4DCDE}"/>
                </a:ext>
              </a:extLst>
            </p:cNvPr>
            <p:cNvSpPr>
              <a:spLocks noChangeShapeType="1"/>
            </p:cNvSpPr>
            <p:nvPr/>
          </p:nvSpPr>
          <p:spPr bwMode="auto">
            <a:xfrm>
              <a:off x="882650" y="1851025"/>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7" name="Line 10">
              <a:extLst>
                <a:ext uri="{FF2B5EF4-FFF2-40B4-BE49-F238E27FC236}">
                  <a16:creationId xmlns:a16="http://schemas.microsoft.com/office/drawing/2014/main" id="{F23A4B08-0CFC-FB0F-1F7A-722D03FEFCFA}"/>
                </a:ext>
              </a:extLst>
            </p:cNvPr>
            <p:cNvSpPr>
              <a:spLocks noChangeShapeType="1"/>
            </p:cNvSpPr>
            <p:nvPr/>
          </p:nvSpPr>
          <p:spPr bwMode="auto">
            <a:xfrm>
              <a:off x="1016000" y="1876425"/>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8" name="Line 11">
              <a:extLst>
                <a:ext uri="{FF2B5EF4-FFF2-40B4-BE49-F238E27FC236}">
                  <a16:creationId xmlns:a16="http://schemas.microsoft.com/office/drawing/2014/main" id="{4272A523-F079-36FD-0663-B66E9B34830F}"/>
                </a:ext>
              </a:extLst>
            </p:cNvPr>
            <p:cNvSpPr>
              <a:spLocks noChangeShapeType="1"/>
            </p:cNvSpPr>
            <p:nvPr/>
          </p:nvSpPr>
          <p:spPr bwMode="auto">
            <a:xfrm>
              <a:off x="1133475" y="1860550"/>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9" name="Line 12">
              <a:extLst>
                <a:ext uri="{FF2B5EF4-FFF2-40B4-BE49-F238E27FC236}">
                  <a16:creationId xmlns:a16="http://schemas.microsoft.com/office/drawing/2014/main" id="{48D86B6D-65B4-A5DB-9894-2982454F6876}"/>
                </a:ext>
              </a:extLst>
            </p:cNvPr>
            <p:cNvSpPr>
              <a:spLocks noChangeShapeType="1"/>
            </p:cNvSpPr>
            <p:nvPr/>
          </p:nvSpPr>
          <p:spPr bwMode="auto">
            <a:xfrm>
              <a:off x="1101725" y="1892300"/>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0" name="Line 13">
              <a:extLst>
                <a:ext uri="{FF2B5EF4-FFF2-40B4-BE49-F238E27FC236}">
                  <a16:creationId xmlns:a16="http://schemas.microsoft.com/office/drawing/2014/main" id="{13C82872-2E5B-BDF7-AEE9-E0A27A7F5BA3}"/>
                </a:ext>
              </a:extLst>
            </p:cNvPr>
            <p:cNvSpPr>
              <a:spLocks noChangeShapeType="1"/>
            </p:cNvSpPr>
            <p:nvPr/>
          </p:nvSpPr>
          <p:spPr bwMode="auto">
            <a:xfrm>
              <a:off x="1781175" y="2466975"/>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1" name="Line 14">
              <a:extLst>
                <a:ext uri="{FF2B5EF4-FFF2-40B4-BE49-F238E27FC236}">
                  <a16:creationId xmlns:a16="http://schemas.microsoft.com/office/drawing/2014/main" id="{963AF7BB-9A30-53DF-5843-BBC9E7FC5739}"/>
                </a:ext>
              </a:extLst>
            </p:cNvPr>
            <p:cNvSpPr>
              <a:spLocks noChangeShapeType="1"/>
            </p:cNvSpPr>
            <p:nvPr/>
          </p:nvSpPr>
          <p:spPr bwMode="auto">
            <a:xfrm>
              <a:off x="1749425" y="2498725"/>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4" name="Line 17">
              <a:extLst>
                <a:ext uri="{FF2B5EF4-FFF2-40B4-BE49-F238E27FC236}">
                  <a16:creationId xmlns:a16="http://schemas.microsoft.com/office/drawing/2014/main" id="{4EBF094E-F6E0-7776-6231-9F4968780ADD}"/>
                </a:ext>
              </a:extLst>
            </p:cNvPr>
            <p:cNvSpPr>
              <a:spLocks noChangeShapeType="1"/>
            </p:cNvSpPr>
            <p:nvPr/>
          </p:nvSpPr>
          <p:spPr bwMode="auto">
            <a:xfrm>
              <a:off x="3067050" y="35067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5" name="Line 18">
              <a:extLst>
                <a:ext uri="{FF2B5EF4-FFF2-40B4-BE49-F238E27FC236}">
                  <a16:creationId xmlns:a16="http://schemas.microsoft.com/office/drawing/2014/main" id="{8DB60881-A1D9-33FB-7BA3-9ECE14FBFE96}"/>
                </a:ext>
              </a:extLst>
            </p:cNvPr>
            <p:cNvSpPr>
              <a:spLocks noChangeShapeType="1"/>
            </p:cNvSpPr>
            <p:nvPr/>
          </p:nvSpPr>
          <p:spPr bwMode="auto">
            <a:xfrm>
              <a:off x="3035300" y="35385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6" name="Line 19">
              <a:extLst>
                <a:ext uri="{FF2B5EF4-FFF2-40B4-BE49-F238E27FC236}">
                  <a16:creationId xmlns:a16="http://schemas.microsoft.com/office/drawing/2014/main" id="{F9D4D52D-0C79-25F2-B3F9-DB9B03823EED}"/>
                </a:ext>
              </a:extLst>
            </p:cNvPr>
            <p:cNvSpPr>
              <a:spLocks noChangeShapeType="1"/>
            </p:cNvSpPr>
            <p:nvPr/>
          </p:nvSpPr>
          <p:spPr bwMode="auto">
            <a:xfrm>
              <a:off x="3089275" y="35067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7" name="Line 20">
              <a:extLst>
                <a:ext uri="{FF2B5EF4-FFF2-40B4-BE49-F238E27FC236}">
                  <a16:creationId xmlns:a16="http://schemas.microsoft.com/office/drawing/2014/main" id="{CCF2F814-6A95-1746-A4B1-29BBE2F162B5}"/>
                </a:ext>
              </a:extLst>
            </p:cNvPr>
            <p:cNvSpPr>
              <a:spLocks noChangeShapeType="1"/>
            </p:cNvSpPr>
            <p:nvPr/>
          </p:nvSpPr>
          <p:spPr bwMode="auto">
            <a:xfrm>
              <a:off x="3057525" y="35385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8" name="Line 21">
              <a:extLst>
                <a:ext uri="{FF2B5EF4-FFF2-40B4-BE49-F238E27FC236}">
                  <a16:creationId xmlns:a16="http://schemas.microsoft.com/office/drawing/2014/main" id="{0755B1CB-AFC7-2EE6-3617-0521C7EF05D8}"/>
                </a:ext>
              </a:extLst>
            </p:cNvPr>
            <p:cNvSpPr>
              <a:spLocks noChangeShapeType="1"/>
            </p:cNvSpPr>
            <p:nvPr/>
          </p:nvSpPr>
          <p:spPr bwMode="auto">
            <a:xfrm>
              <a:off x="3108325" y="35067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9" name="Line 22">
              <a:extLst>
                <a:ext uri="{FF2B5EF4-FFF2-40B4-BE49-F238E27FC236}">
                  <a16:creationId xmlns:a16="http://schemas.microsoft.com/office/drawing/2014/main" id="{16CC4676-06CB-C509-9D43-9E8F78BA1D90}"/>
                </a:ext>
              </a:extLst>
            </p:cNvPr>
            <p:cNvSpPr>
              <a:spLocks noChangeShapeType="1"/>
            </p:cNvSpPr>
            <p:nvPr/>
          </p:nvSpPr>
          <p:spPr bwMode="auto">
            <a:xfrm>
              <a:off x="3079750" y="3538538"/>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0" name="Line 23">
              <a:extLst>
                <a:ext uri="{FF2B5EF4-FFF2-40B4-BE49-F238E27FC236}">
                  <a16:creationId xmlns:a16="http://schemas.microsoft.com/office/drawing/2014/main" id="{640BCF3B-5FCD-F5B0-5B41-88525A6E2646}"/>
                </a:ext>
              </a:extLst>
            </p:cNvPr>
            <p:cNvSpPr>
              <a:spLocks noChangeShapeType="1"/>
            </p:cNvSpPr>
            <p:nvPr/>
          </p:nvSpPr>
          <p:spPr bwMode="auto">
            <a:xfrm>
              <a:off x="3130550" y="3570288"/>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1" name="Line 24">
              <a:extLst>
                <a:ext uri="{FF2B5EF4-FFF2-40B4-BE49-F238E27FC236}">
                  <a16:creationId xmlns:a16="http://schemas.microsoft.com/office/drawing/2014/main" id="{A672FD16-AEF9-193A-FBD0-266BF68A23A0}"/>
                </a:ext>
              </a:extLst>
            </p:cNvPr>
            <p:cNvSpPr>
              <a:spLocks noChangeShapeType="1"/>
            </p:cNvSpPr>
            <p:nvPr/>
          </p:nvSpPr>
          <p:spPr bwMode="auto">
            <a:xfrm>
              <a:off x="3098800" y="3598863"/>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2" name="Line 25">
              <a:extLst>
                <a:ext uri="{FF2B5EF4-FFF2-40B4-BE49-F238E27FC236}">
                  <a16:creationId xmlns:a16="http://schemas.microsoft.com/office/drawing/2014/main" id="{88044766-8129-9D96-BC10-F9C9998B025F}"/>
                </a:ext>
              </a:extLst>
            </p:cNvPr>
            <p:cNvSpPr>
              <a:spLocks noChangeShapeType="1"/>
            </p:cNvSpPr>
            <p:nvPr/>
          </p:nvSpPr>
          <p:spPr bwMode="auto">
            <a:xfrm>
              <a:off x="3149600" y="3598863"/>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3" name="Line 26">
              <a:extLst>
                <a:ext uri="{FF2B5EF4-FFF2-40B4-BE49-F238E27FC236}">
                  <a16:creationId xmlns:a16="http://schemas.microsoft.com/office/drawing/2014/main" id="{1A3AD690-1C51-9BBE-7410-065B37AECCB3}"/>
                </a:ext>
              </a:extLst>
            </p:cNvPr>
            <p:cNvSpPr>
              <a:spLocks noChangeShapeType="1"/>
            </p:cNvSpPr>
            <p:nvPr/>
          </p:nvSpPr>
          <p:spPr bwMode="auto">
            <a:xfrm>
              <a:off x="3117850" y="36274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4" name="Line 27">
              <a:extLst>
                <a:ext uri="{FF2B5EF4-FFF2-40B4-BE49-F238E27FC236}">
                  <a16:creationId xmlns:a16="http://schemas.microsoft.com/office/drawing/2014/main" id="{7E621989-FE72-30C9-E475-D7E8F4860C11}"/>
                </a:ext>
              </a:extLst>
            </p:cNvPr>
            <p:cNvSpPr>
              <a:spLocks noChangeShapeType="1"/>
            </p:cNvSpPr>
            <p:nvPr/>
          </p:nvSpPr>
          <p:spPr bwMode="auto">
            <a:xfrm>
              <a:off x="3171825" y="3598863"/>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5" name="Line 28">
              <a:extLst>
                <a:ext uri="{FF2B5EF4-FFF2-40B4-BE49-F238E27FC236}">
                  <a16:creationId xmlns:a16="http://schemas.microsoft.com/office/drawing/2014/main" id="{A7A77BCD-072A-1DE7-110A-5AD8CFEC64D5}"/>
                </a:ext>
              </a:extLst>
            </p:cNvPr>
            <p:cNvSpPr>
              <a:spLocks noChangeShapeType="1"/>
            </p:cNvSpPr>
            <p:nvPr/>
          </p:nvSpPr>
          <p:spPr bwMode="auto">
            <a:xfrm>
              <a:off x="3140075" y="36274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6" name="Line 29">
              <a:extLst>
                <a:ext uri="{FF2B5EF4-FFF2-40B4-BE49-F238E27FC236}">
                  <a16:creationId xmlns:a16="http://schemas.microsoft.com/office/drawing/2014/main" id="{0CE1CE54-771A-B5FA-F509-52F5C2D7477F}"/>
                </a:ext>
              </a:extLst>
            </p:cNvPr>
            <p:cNvSpPr>
              <a:spLocks noChangeShapeType="1"/>
            </p:cNvSpPr>
            <p:nvPr/>
          </p:nvSpPr>
          <p:spPr bwMode="auto">
            <a:xfrm>
              <a:off x="3187700" y="3598863"/>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7" name="Line 30">
              <a:extLst>
                <a:ext uri="{FF2B5EF4-FFF2-40B4-BE49-F238E27FC236}">
                  <a16:creationId xmlns:a16="http://schemas.microsoft.com/office/drawing/2014/main" id="{26AD3EB4-0D3F-8A76-D2C8-C9C1431BA9CD}"/>
                </a:ext>
              </a:extLst>
            </p:cNvPr>
            <p:cNvSpPr>
              <a:spLocks noChangeShapeType="1"/>
            </p:cNvSpPr>
            <p:nvPr/>
          </p:nvSpPr>
          <p:spPr bwMode="auto">
            <a:xfrm>
              <a:off x="3155950" y="36274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8" name="Line 31">
              <a:extLst>
                <a:ext uri="{FF2B5EF4-FFF2-40B4-BE49-F238E27FC236}">
                  <a16:creationId xmlns:a16="http://schemas.microsoft.com/office/drawing/2014/main" id="{178AA203-7085-7480-ADCE-96012EAEEE90}"/>
                </a:ext>
              </a:extLst>
            </p:cNvPr>
            <p:cNvSpPr>
              <a:spLocks noChangeShapeType="1"/>
            </p:cNvSpPr>
            <p:nvPr/>
          </p:nvSpPr>
          <p:spPr bwMode="auto">
            <a:xfrm>
              <a:off x="3254375" y="3598863"/>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9" name="Line 32">
              <a:extLst>
                <a:ext uri="{FF2B5EF4-FFF2-40B4-BE49-F238E27FC236}">
                  <a16:creationId xmlns:a16="http://schemas.microsoft.com/office/drawing/2014/main" id="{6195AB0D-A1D0-BBF9-9F19-B2608977D22A}"/>
                </a:ext>
              </a:extLst>
            </p:cNvPr>
            <p:cNvSpPr>
              <a:spLocks noChangeShapeType="1"/>
            </p:cNvSpPr>
            <p:nvPr/>
          </p:nvSpPr>
          <p:spPr bwMode="auto">
            <a:xfrm>
              <a:off x="3222625" y="36274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0" name="Line 33">
              <a:extLst>
                <a:ext uri="{FF2B5EF4-FFF2-40B4-BE49-F238E27FC236}">
                  <a16:creationId xmlns:a16="http://schemas.microsoft.com/office/drawing/2014/main" id="{D4CEE765-111E-0535-6822-F21D6EE1BEB3}"/>
                </a:ext>
              </a:extLst>
            </p:cNvPr>
            <p:cNvSpPr>
              <a:spLocks noChangeShapeType="1"/>
            </p:cNvSpPr>
            <p:nvPr/>
          </p:nvSpPr>
          <p:spPr bwMode="auto">
            <a:xfrm>
              <a:off x="3273425" y="3598863"/>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1" name="Line 34">
              <a:extLst>
                <a:ext uri="{FF2B5EF4-FFF2-40B4-BE49-F238E27FC236}">
                  <a16:creationId xmlns:a16="http://schemas.microsoft.com/office/drawing/2014/main" id="{64FFCE6A-747E-21CE-87DF-947197776AA0}"/>
                </a:ext>
              </a:extLst>
            </p:cNvPr>
            <p:cNvSpPr>
              <a:spLocks noChangeShapeType="1"/>
            </p:cNvSpPr>
            <p:nvPr/>
          </p:nvSpPr>
          <p:spPr bwMode="auto">
            <a:xfrm>
              <a:off x="3241675" y="3627438"/>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2" name="Line 35">
              <a:extLst>
                <a:ext uri="{FF2B5EF4-FFF2-40B4-BE49-F238E27FC236}">
                  <a16:creationId xmlns:a16="http://schemas.microsoft.com/office/drawing/2014/main" id="{6C431FF4-44BA-B520-AC6F-AD68E24A23C7}"/>
                </a:ext>
              </a:extLst>
            </p:cNvPr>
            <p:cNvSpPr>
              <a:spLocks noChangeShapeType="1"/>
            </p:cNvSpPr>
            <p:nvPr/>
          </p:nvSpPr>
          <p:spPr bwMode="auto">
            <a:xfrm>
              <a:off x="3295650" y="3598863"/>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3" name="Line 36">
              <a:extLst>
                <a:ext uri="{FF2B5EF4-FFF2-40B4-BE49-F238E27FC236}">
                  <a16:creationId xmlns:a16="http://schemas.microsoft.com/office/drawing/2014/main" id="{65F49959-6722-10F9-A829-30054EEF11DA}"/>
                </a:ext>
              </a:extLst>
            </p:cNvPr>
            <p:cNvSpPr>
              <a:spLocks noChangeShapeType="1"/>
            </p:cNvSpPr>
            <p:nvPr/>
          </p:nvSpPr>
          <p:spPr bwMode="auto">
            <a:xfrm>
              <a:off x="3263900" y="36274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4" name="Line 37">
              <a:extLst>
                <a:ext uri="{FF2B5EF4-FFF2-40B4-BE49-F238E27FC236}">
                  <a16:creationId xmlns:a16="http://schemas.microsoft.com/office/drawing/2014/main" id="{A1CACEF1-0164-32F3-9679-2781F4A897D4}"/>
                </a:ext>
              </a:extLst>
            </p:cNvPr>
            <p:cNvSpPr>
              <a:spLocks noChangeShapeType="1"/>
            </p:cNvSpPr>
            <p:nvPr/>
          </p:nvSpPr>
          <p:spPr bwMode="auto">
            <a:xfrm>
              <a:off x="3413125"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5" name="Line 38">
              <a:extLst>
                <a:ext uri="{FF2B5EF4-FFF2-40B4-BE49-F238E27FC236}">
                  <a16:creationId xmlns:a16="http://schemas.microsoft.com/office/drawing/2014/main" id="{14A8AB65-3FFA-7B63-68B2-74EAD637C612}"/>
                </a:ext>
              </a:extLst>
            </p:cNvPr>
            <p:cNvSpPr>
              <a:spLocks noChangeShapeType="1"/>
            </p:cNvSpPr>
            <p:nvPr/>
          </p:nvSpPr>
          <p:spPr bwMode="auto">
            <a:xfrm>
              <a:off x="3381375" y="36782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6" name="Line 39">
              <a:extLst>
                <a:ext uri="{FF2B5EF4-FFF2-40B4-BE49-F238E27FC236}">
                  <a16:creationId xmlns:a16="http://schemas.microsoft.com/office/drawing/2014/main" id="{81435D0F-060F-EC5D-F3F9-1DF6774EC57E}"/>
                </a:ext>
              </a:extLst>
            </p:cNvPr>
            <p:cNvSpPr>
              <a:spLocks noChangeShapeType="1"/>
            </p:cNvSpPr>
            <p:nvPr/>
          </p:nvSpPr>
          <p:spPr bwMode="auto">
            <a:xfrm>
              <a:off x="3425825"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7" name="Line 40">
              <a:extLst>
                <a:ext uri="{FF2B5EF4-FFF2-40B4-BE49-F238E27FC236}">
                  <a16:creationId xmlns:a16="http://schemas.microsoft.com/office/drawing/2014/main" id="{55323703-0F6B-3991-8566-964C835A3602}"/>
                </a:ext>
              </a:extLst>
            </p:cNvPr>
            <p:cNvSpPr>
              <a:spLocks noChangeShapeType="1"/>
            </p:cNvSpPr>
            <p:nvPr/>
          </p:nvSpPr>
          <p:spPr bwMode="auto">
            <a:xfrm>
              <a:off x="3394075" y="3678238"/>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8" name="Line 41">
              <a:extLst>
                <a:ext uri="{FF2B5EF4-FFF2-40B4-BE49-F238E27FC236}">
                  <a16:creationId xmlns:a16="http://schemas.microsoft.com/office/drawing/2014/main" id="{D59D5A71-DAD6-DF24-8100-55D4C4D05431}"/>
                </a:ext>
              </a:extLst>
            </p:cNvPr>
            <p:cNvSpPr>
              <a:spLocks noChangeShapeType="1"/>
            </p:cNvSpPr>
            <p:nvPr/>
          </p:nvSpPr>
          <p:spPr bwMode="auto">
            <a:xfrm>
              <a:off x="3444875"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9" name="Line 42">
              <a:extLst>
                <a:ext uri="{FF2B5EF4-FFF2-40B4-BE49-F238E27FC236}">
                  <a16:creationId xmlns:a16="http://schemas.microsoft.com/office/drawing/2014/main" id="{12E935DC-E4E4-972E-089B-68D558AE51DC}"/>
                </a:ext>
              </a:extLst>
            </p:cNvPr>
            <p:cNvSpPr>
              <a:spLocks noChangeShapeType="1"/>
            </p:cNvSpPr>
            <p:nvPr/>
          </p:nvSpPr>
          <p:spPr bwMode="auto">
            <a:xfrm>
              <a:off x="3413125" y="36782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0" name="Line 43">
              <a:extLst>
                <a:ext uri="{FF2B5EF4-FFF2-40B4-BE49-F238E27FC236}">
                  <a16:creationId xmlns:a16="http://schemas.microsoft.com/office/drawing/2014/main" id="{C60EB61E-5580-0415-7A88-5D3334065E70}"/>
                </a:ext>
              </a:extLst>
            </p:cNvPr>
            <p:cNvSpPr>
              <a:spLocks noChangeShapeType="1"/>
            </p:cNvSpPr>
            <p:nvPr/>
          </p:nvSpPr>
          <p:spPr bwMode="auto">
            <a:xfrm>
              <a:off x="3476625"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1" name="Line 44">
              <a:extLst>
                <a:ext uri="{FF2B5EF4-FFF2-40B4-BE49-F238E27FC236}">
                  <a16:creationId xmlns:a16="http://schemas.microsoft.com/office/drawing/2014/main" id="{E9979C46-D534-D0EE-581E-B2CE71C6ADCD}"/>
                </a:ext>
              </a:extLst>
            </p:cNvPr>
            <p:cNvSpPr>
              <a:spLocks noChangeShapeType="1"/>
            </p:cNvSpPr>
            <p:nvPr/>
          </p:nvSpPr>
          <p:spPr bwMode="auto">
            <a:xfrm>
              <a:off x="3444875" y="36782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2" name="Line 45">
              <a:extLst>
                <a:ext uri="{FF2B5EF4-FFF2-40B4-BE49-F238E27FC236}">
                  <a16:creationId xmlns:a16="http://schemas.microsoft.com/office/drawing/2014/main" id="{17274206-7A82-6D21-1999-238B34F0EE89}"/>
                </a:ext>
              </a:extLst>
            </p:cNvPr>
            <p:cNvSpPr>
              <a:spLocks noChangeShapeType="1"/>
            </p:cNvSpPr>
            <p:nvPr/>
          </p:nvSpPr>
          <p:spPr bwMode="auto">
            <a:xfrm>
              <a:off x="3508375"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3" name="Line 46">
              <a:extLst>
                <a:ext uri="{FF2B5EF4-FFF2-40B4-BE49-F238E27FC236}">
                  <a16:creationId xmlns:a16="http://schemas.microsoft.com/office/drawing/2014/main" id="{9A27422F-A159-7078-1A6A-8017CF330B07}"/>
                </a:ext>
              </a:extLst>
            </p:cNvPr>
            <p:cNvSpPr>
              <a:spLocks noChangeShapeType="1"/>
            </p:cNvSpPr>
            <p:nvPr/>
          </p:nvSpPr>
          <p:spPr bwMode="auto">
            <a:xfrm>
              <a:off x="3476625" y="36782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4" name="Line 47">
              <a:extLst>
                <a:ext uri="{FF2B5EF4-FFF2-40B4-BE49-F238E27FC236}">
                  <a16:creationId xmlns:a16="http://schemas.microsoft.com/office/drawing/2014/main" id="{8AC0F651-89C7-281A-DF1F-846221E85721}"/>
                </a:ext>
              </a:extLst>
            </p:cNvPr>
            <p:cNvSpPr>
              <a:spLocks noChangeShapeType="1"/>
            </p:cNvSpPr>
            <p:nvPr/>
          </p:nvSpPr>
          <p:spPr bwMode="auto">
            <a:xfrm>
              <a:off x="3562350"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5" name="Line 48">
              <a:extLst>
                <a:ext uri="{FF2B5EF4-FFF2-40B4-BE49-F238E27FC236}">
                  <a16:creationId xmlns:a16="http://schemas.microsoft.com/office/drawing/2014/main" id="{F88F6A2D-239E-3ABA-1604-FEE06B6E4117}"/>
                </a:ext>
              </a:extLst>
            </p:cNvPr>
            <p:cNvSpPr>
              <a:spLocks noChangeShapeType="1"/>
            </p:cNvSpPr>
            <p:nvPr/>
          </p:nvSpPr>
          <p:spPr bwMode="auto">
            <a:xfrm>
              <a:off x="3530600" y="36782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6" name="Line 49">
              <a:extLst>
                <a:ext uri="{FF2B5EF4-FFF2-40B4-BE49-F238E27FC236}">
                  <a16:creationId xmlns:a16="http://schemas.microsoft.com/office/drawing/2014/main" id="{CFA2BAF5-09B8-E26A-FA24-70D86C1CE8A9}"/>
                </a:ext>
              </a:extLst>
            </p:cNvPr>
            <p:cNvSpPr>
              <a:spLocks noChangeShapeType="1"/>
            </p:cNvSpPr>
            <p:nvPr/>
          </p:nvSpPr>
          <p:spPr bwMode="auto">
            <a:xfrm>
              <a:off x="3584575"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7" name="Line 50">
              <a:extLst>
                <a:ext uri="{FF2B5EF4-FFF2-40B4-BE49-F238E27FC236}">
                  <a16:creationId xmlns:a16="http://schemas.microsoft.com/office/drawing/2014/main" id="{CD647285-138C-96EA-40B8-B8A11DB1309E}"/>
                </a:ext>
              </a:extLst>
            </p:cNvPr>
            <p:cNvSpPr>
              <a:spLocks noChangeShapeType="1"/>
            </p:cNvSpPr>
            <p:nvPr/>
          </p:nvSpPr>
          <p:spPr bwMode="auto">
            <a:xfrm>
              <a:off x="3552825" y="36782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8" name="Line 51">
              <a:extLst>
                <a:ext uri="{FF2B5EF4-FFF2-40B4-BE49-F238E27FC236}">
                  <a16:creationId xmlns:a16="http://schemas.microsoft.com/office/drawing/2014/main" id="{5DB4619C-DD17-E5BC-3BB8-65B575290E14}"/>
                </a:ext>
              </a:extLst>
            </p:cNvPr>
            <p:cNvSpPr>
              <a:spLocks noChangeShapeType="1"/>
            </p:cNvSpPr>
            <p:nvPr/>
          </p:nvSpPr>
          <p:spPr bwMode="auto">
            <a:xfrm>
              <a:off x="3625850"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9" name="Line 52">
              <a:extLst>
                <a:ext uri="{FF2B5EF4-FFF2-40B4-BE49-F238E27FC236}">
                  <a16:creationId xmlns:a16="http://schemas.microsoft.com/office/drawing/2014/main" id="{6B3E05E8-EEF4-F51D-41ED-CE1AEBFD35B8}"/>
                </a:ext>
              </a:extLst>
            </p:cNvPr>
            <p:cNvSpPr>
              <a:spLocks noChangeShapeType="1"/>
            </p:cNvSpPr>
            <p:nvPr/>
          </p:nvSpPr>
          <p:spPr bwMode="auto">
            <a:xfrm>
              <a:off x="3594100" y="36782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0" name="Line 53">
              <a:extLst>
                <a:ext uri="{FF2B5EF4-FFF2-40B4-BE49-F238E27FC236}">
                  <a16:creationId xmlns:a16="http://schemas.microsoft.com/office/drawing/2014/main" id="{294670F6-6EDE-E36D-7A36-861F83F0DDCC}"/>
                </a:ext>
              </a:extLst>
            </p:cNvPr>
            <p:cNvSpPr>
              <a:spLocks noChangeShapeType="1"/>
            </p:cNvSpPr>
            <p:nvPr/>
          </p:nvSpPr>
          <p:spPr bwMode="auto">
            <a:xfrm>
              <a:off x="3714750" y="3646488"/>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1" name="Line 54">
              <a:extLst>
                <a:ext uri="{FF2B5EF4-FFF2-40B4-BE49-F238E27FC236}">
                  <a16:creationId xmlns:a16="http://schemas.microsoft.com/office/drawing/2014/main" id="{DD985204-5737-6A8E-1F51-388B2650A5AB}"/>
                </a:ext>
              </a:extLst>
            </p:cNvPr>
            <p:cNvSpPr>
              <a:spLocks noChangeShapeType="1"/>
            </p:cNvSpPr>
            <p:nvPr/>
          </p:nvSpPr>
          <p:spPr bwMode="auto">
            <a:xfrm>
              <a:off x="3683000" y="3678238"/>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2" name="Line 55">
              <a:extLst>
                <a:ext uri="{FF2B5EF4-FFF2-40B4-BE49-F238E27FC236}">
                  <a16:creationId xmlns:a16="http://schemas.microsoft.com/office/drawing/2014/main" id="{F483BD06-129E-99A7-6EDA-F20D5E12DACC}"/>
                </a:ext>
              </a:extLst>
            </p:cNvPr>
            <p:cNvSpPr>
              <a:spLocks noChangeShapeType="1"/>
            </p:cNvSpPr>
            <p:nvPr/>
          </p:nvSpPr>
          <p:spPr bwMode="auto">
            <a:xfrm>
              <a:off x="2441575" y="3252788"/>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3" name="Line 56">
              <a:extLst>
                <a:ext uri="{FF2B5EF4-FFF2-40B4-BE49-F238E27FC236}">
                  <a16:creationId xmlns:a16="http://schemas.microsoft.com/office/drawing/2014/main" id="{B7552273-FBCC-14EC-2A59-0A57907A3016}"/>
                </a:ext>
              </a:extLst>
            </p:cNvPr>
            <p:cNvSpPr>
              <a:spLocks noChangeShapeType="1"/>
            </p:cNvSpPr>
            <p:nvPr/>
          </p:nvSpPr>
          <p:spPr bwMode="auto">
            <a:xfrm>
              <a:off x="2409825" y="3281363"/>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4" name="Line 57">
              <a:extLst>
                <a:ext uri="{FF2B5EF4-FFF2-40B4-BE49-F238E27FC236}">
                  <a16:creationId xmlns:a16="http://schemas.microsoft.com/office/drawing/2014/main" id="{A10769BE-2321-75F0-17F2-CD513E33182D}"/>
                </a:ext>
              </a:extLst>
            </p:cNvPr>
            <p:cNvSpPr>
              <a:spLocks noChangeShapeType="1"/>
            </p:cNvSpPr>
            <p:nvPr/>
          </p:nvSpPr>
          <p:spPr bwMode="auto">
            <a:xfrm>
              <a:off x="2917825" y="3475038"/>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5" name="Line 58">
              <a:extLst>
                <a:ext uri="{FF2B5EF4-FFF2-40B4-BE49-F238E27FC236}">
                  <a16:creationId xmlns:a16="http://schemas.microsoft.com/office/drawing/2014/main" id="{FAC64881-E13F-B7A8-921B-307603897018}"/>
                </a:ext>
              </a:extLst>
            </p:cNvPr>
            <p:cNvSpPr>
              <a:spLocks noChangeShapeType="1"/>
            </p:cNvSpPr>
            <p:nvPr/>
          </p:nvSpPr>
          <p:spPr bwMode="auto">
            <a:xfrm>
              <a:off x="2889250" y="3503613"/>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6" name="Line 59">
              <a:extLst>
                <a:ext uri="{FF2B5EF4-FFF2-40B4-BE49-F238E27FC236}">
                  <a16:creationId xmlns:a16="http://schemas.microsoft.com/office/drawing/2014/main" id="{8FC56031-E9B1-9462-EE1A-08979F4491BE}"/>
                </a:ext>
              </a:extLst>
            </p:cNvPr>
            <p:cNvSpPr>
              <a:spLocks noChangeShapeType="1"/>
            </p:cNvSpPr>
            <p:nvPr/>
          </p:nvSpPr>
          <p:spPr bwMode="auto">
            <a:xfrm>
              <a:off x="2968625" y="3475038"/>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7" name="Line 60">
              <a:extLst>
                <a:ext uri="{FF2B5EF4-FFF2-40B4-BE49-F238E27FC236}">
                  <a16:creationId xmlns:a16="http://schemas.microsoft.com/office/drawing/2014/main" id="{648E26C2-B87D-B481-1AD4-94E103B4A0D1}"/>
                </a:ext>
              </a:extLst>
            </p:cNvPr>
            <p:cNvSpPr>
              <a:spLocks noChangeShapeType="1"/>
            </p:cNvSpPr>
            <p:nvPr/>
          </p:nvSpPr>
          <p:spPr bwMode="auto">
            <a:xfrm>
              <a:off x="2936875" y="3503613"/>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8" name="Line 61">
              <a:extLst>
                <a:ext uri="{FF2B5EF4-FFF2-40B4-BE49-F238E27FC236}">
                  <a16:creationId xmlns:a16="http://schemas.microsoft.com/office/drawing/2014/main" id="{A4FA7D9F-0178-6AF1-088B-09D4DF0AA48A}"/>
                </a:ext>
              </a:extLst>
            </p:cNvPr>
            <p:cNvSpPr>
              <a:spLocks noChangeShapeType="1"/>
            </p:cNvSpPr>
            <p:nvPr/>
          </p:nvSpPr>
          <p:spPr bwMode="auto">
            <a:xfrm>
              <a:off x="2997200" y="3475038"/>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9" name="Line 62">
              <a:extLst>
                <a:ext uri="{FF2B5EF4-FFF2-40B4-BE49-F238E27FC236}">
                  <a16:creationId xmlns:a16="http://schemas.microsoft.com/office/drawing/2014/main" id="{5695C584-E2D8-705B-7C42-E328373D210F}"/>
                </a:ext>
              </a:extLst>
            </p:cNvPr>
            <p:cNvSpPr>
              <a:spLocks noChangeShapeType="1"/>
            </p:cNvSpPr>
            <p:nvPr/>
          </p:nvSpPr>
          <p:spPr bwMode="auto">
            <a:xfrm>
              <a:off x="2968625" y="3503613"/>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0" name="Line 63">
              <a:extLst>
                <a:ext uri="{FF2B5EF4-FFF2-40B4-BE49-F238E27FC236}">
                  <a16:creationId xmlns:a16="http://schemas.microsoft.com/office/drawing/2014/main" id="{B8C14DE3-1572-6376-7C94-3D9F210FBAB9}"/>
                </a:ext>
              </a:extLst>
            </p:cNvPr>
            <p:cNvSpPr>
              <a:spLocks noChangeShapeType="1"/>
            </p:cNvSpPr>
            <p:nvPr/>
          </p:nvSpPr>
          <p:spPr bwMode="auto">
            <a:xfrm>
              <a:off x="3028950" y="3475038"/>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1" name="Line 64">
              <a:extLst>
                <a:ext uri="{FF2B5EF4-FFF2-40B4-BE49-F238E27FC236}">
                  <a16:creationId xmlns:a16="http://schemas.microsoft.com/office/drawing/2014/main" id="{96A476BF-083F-9073-6664-A2D90B93817B}"/>
                </a:ext>
              </a:extLst>
            </p:cNvPr>
            <p:cNvSpPr>
              <a:spLocks noChangeShapeType="1"/>
            </p:cNvSpPr>
            <p:nvPr/>
          </p:nvSpPr>
          <p:spPr bwMode="auto">
            <a:xfrm>
              <a:off x="2997200" y="3503613"/>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2" name="Line 8">
              <a:extLst>
                <a:ext uri="{FF2B5EF4-FFF2-40B4-BE49-F238E27FC236}">
                  <a16:creationId xmlns:a16="http://schemas.microsoft.com/office/drawing/2014/main" id="{96D7810A-3498-D560-C80F-F984905839D2}"/>
                </a:ext>
              </a:extLst>
            </p:cNvPr>
            <p:cNvSpPr>
              <a:spLocks noChangeShapeType="1"/>
            </p:cNvSpPr>
            <p:nvPr/>
          </p:nvSpPr>
          <p:spPr bwMode="auto">
            <a:xfrm>
              <a:off x="1043492" y="1843480"/>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sp>
        <p:nvSpPr>
          <p:cNvPr id="31888" name="TextBox 31887">
            <a:extLst>
              <a:ext uri="{FF2B5EF4-FFF2-40B4-BE49-F238E27FC236}">
                <a16:creationId xmlns:a16="http://schemas.microsoft.com/office/drawing/2014/main" id="{AC79689A-1664-0898-FEAE-17182DCABAF6}"/>
              </a:ext>
            </a:extLst>
          </p:cNvPr>
          <p:cNvSpPr txBox="1"/>
          <p:nvPr/>
        </p:nvSpPr>
        <p:spPr bwMode="auto">
          <a:xfrm>
            <a:off x="1098507" y="4003537"/>
            <a:ext cx="122661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dirty="0">
                <a:solidFill>
                  <a:schemeClr val="bg1"/>
                </a:solidFill>
                <a:latin typeface="Calibri" panose="020F0502020204030204" pitchFamily="34" charset="0"/>
              </a:rPr>
              <a:t>Subsequent PARPi</a:t>
            </a:r>
            <a:r>
              <a:rPr lang="en-US" sz="1000" baseline="30000" dirty="0">
                <a:solidFill>
                  <a:schemeClr val="bg1"/>
                </a:solidFill>
                <a:latin typeface="Calibri" panose="020F0502020204030204" pitchFamily="34" charset="0"/>
              </a:rPr>
              <a:t>†</a:t>
            </a:r>
            <a:br>
              <a:rPr lang="en-US" sz="100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Placebo: 71.7%</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Rucaparib: 34.0%</a:t>
            </a:r>
          </a:p>
        </p:txBody>
      </p:sp>
      <p:grpSp>
        <p:nvGrpSpPr>
          <p:cNvPr id="31891" name="Group 31890">
            <a:extLst>
              <a:ext uri="{FF2B5EF4-FFF2-40B4-BE49-F238E27FC236}">
                <a16:creationId xmlns:a16="http://schemas.microsoft.com/office/drawing/2014/main" id="{D44BCC61-CFEF-DE9D-1454-BC6DDD0D50B4}"/>
              </a:ext>
            </a:extLst>
          </p:cNvPr>
          <p:cNvGrpSpPr/>
          <p:nvPr/>
        </p:nvGrpSpPr>
        <p:grpSpPr>
          <a:xfrm>
            <a:off x="4277202" y="1893561"/>
            <a:ext cx="3497170" cy="2938561"/>
            <a:chOff x="457877" y="1738030"/>
            <a:chExt cx="3497170" cy="2938561"/>
          </a:xfrm>
        </p:grpSpPr>
        <p:cxnSp>
          <p:nvCxnSpPr>
            <p:cNvPr id="31892" name="Straight Connector 31891">
              <a:extLst>
                <a:ext uri="{FF2B5EF4-FFF2-40B4-BE49-F238E27FC236}">
                  <a16:creationId xmlns:a16="http://schemas.microsoft.com/office/drawing/2014/main" id="{0D50C211-EF20-1AC3-8DAF-FE4696DAC75E}"/>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31893" name="Straight Connector 31892">
              <a:extLst>
                <a:ext uri="{FF2B5EF4-FFF2-40B4-BE49-F238E27FC236}">
                  <a16:creationId xmlns:a16="http://schemas.microsoft.com/office/drawing/2014/main" id="{D7A44A6A-E3A4-C605-F52C-58855FB09D12}"/>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94" name="Straight Connector 31893">
              <a:extLst>
                <a:ext uri="{FF2B5EF4-FFF2-40B4-BE49-F238E27FC236}">
                  <a16:creationId xmlns:a16="http://schemas.microsoft.com/office/drawing/2014/main" id="{D51292F7-AF80-9F70-229C-3E981FB69422}"/>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95" name="Straight Connector 31894">
              <a:extLst>
                <a:ext uri="{FF2B5EF4-FFF2-40B4-BE49-F238E27FC236}">
                  <a16:creationId xmlns:a16="http://schemas.microsoft.com/office/drawing/2014/main" id="{D55AB54A-3BAC-DE7D-8BCB-2C23B7571708}"/>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96" name="Straight Connector 31895">
              <a:extLst>
                <a:ext uri="{FF2B5EF4-FFF2-40B4-BE49-F238E27FC236}">
                  <a16:creationId xmlns:a16="http://schemas.microsoft.com/office/drawing/2014/main" id="{13AE6977-7826-594C-ED67-1EF2D87D3408}"/>
                </a:ext>
              </a:extLst>
            </p:cNvPr>
            <p:cNvCxnSpPr/>
            <p:nvPr/>
          </p:nvCxnSpPr>
          <p:spPr bwMode="auto">
            <a:xfrm>
              <a:off x="798247" y="338936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97" name="Straight Connector 31896">
              <a:extLst>
                <a:ext uri="{FF2B5EF4-FFF2-40B4-BE49-F238E27FC236}">
                  <a16:creationId xmlns:a16="http://schemas.microsoft.com/office/drawing/2014/main" id="{4BE38961-FE0E-AD83-D0D7-FB129FC04B73}"/>
                </a:ext>
              </a:extLst>
            </p:cNvPr>
            <p:cNvCxnSpPr/>
            <p:nvPr/>
          </p:nvCxnSpPr>
          <p:spPr bwMode="auto">
            <a:xfrm>
              <a:off x="798247" y="3909942"/>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898" name="TextBox 31897">
              <a:extLst>
                <a:ext uri="{FF2B5EF4-FFF2-40B4-BE49-F238E27FC236}">
                  <a16:creationId xmlns:a16="http://schemas.microsoft.com/office/drawing/2014/main" id="{C5D6FFDB-2A12-58EE-A7F8-19444D79A193}"/>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99" name="TextBox 31898">
              <a:extLst>
                <a:ext uri="{FF2B5EF4-FFF2-40B4-BE49-F238E27FC236}">
                  <a16:creationId xmlns:a16="http://schemas.microsoft.com/office/drawing/2014/main" id="{AB827967-5C67-A151-A292-9A2DAB77CDA0}"/>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900" name="TextBox 31899">
              <a:extLst>
                <a:ext uri="{FF2B5EF4-FFF2-40B4-BE49-F238E27FC236}">
                  <a16:creationId xmlns:a16="http://schemas.microsoft.com/office/drawing/2014/main" id="{43DD32A7-3D36-2206-0323-3B0174739B9D}"/>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901" name="TextBox 31900">
              <a:extLst>
                <a:ext uri="{FF2B5EF4-FFF2-40B4-BE49-F238E27FC236}">
                  <a16:creationId xmlns:a16="http://schemas.microsoft.com/office/drawing/2014/main" id="{418CEEF4-8662-4126-46E9-B3C896B174C8}"/>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902" name="TextBox 31901">
              <a:extLst>
                <a:ext uri="{FF2B5EF4-FFF2-40B4-BE49-F238E27FC236}">
                  <a16:creationId xmlns:a16="http://schemas.microsoft.com/office/drawing/2014/main" id="{0391252F-29C5-DA50-F8A2-7E1E89F237B9}"/>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903" name="TextBox 31902">
              <a:extLst>
                <a:ext uri="{FF2B5EF4-FFF2-40B4-BE49-F238E27FC236}">
                  <a16:creationId xmlns:a16="http://schemas.microsoft.com/office/drawing/2014/main" id="{9D47C01B-2FCE-05A9-2AC6-C788F1C8A298}"/>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1904" name="Straight Connector 31903">
              <a:extLst>
                <a:ext uri="{FF2B5EF4-FFF2-40B4-BE49-F238E27FC236}">
                  <a16:creationId xmlns:a16="http://schemas.microsoft.com/office/drawing/2014/main" id="{1D698950-A4BA-DC96-2FDC-EED2458D0D77}"/>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31905" name="Straight Connector 31904">
              <a:extLst>
                <a:ext uri="{FF2B5EF4-FFF2-40B4-BE49-F238E27FC236}">
                  <a16:creationId xmlns:a16="http://schemas.microsoft.com/office/drawing/2014/main" id="{35936E0E-3F96-C634-F800-BFF603CF6E65}"/>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06" name="Straight Connector 31905">
              <a:extLst>
                <a:ext uri="{FF2B5EF4-FFF2-40B4-BE49-F238E27FC236}">
                  <a16:creationId xmlns:a16="http://schemas.microsoft.com/office/drawing/2014/main" id="{D6F51BF1-8326-12CB-B20B-1FED9913DCB3}"/>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07" name="Straight Connector 31906">
              <a:extLst>
                <a:ext uri="{FF2B5EF4-FFF2-40B4-BE49-F238E27FC236}">
                  <a16:creationId xmlns:a16="http://schemas.microsoft.com/office/drawing/2014/main" id="{6EECD17F-34F7-F9E5-8C53-B7C7D6C14BDF}"/>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08" name="Straight Connector 31907">
              <a:extLst>
                <a:ext uri="{FF2B5EF4-FFF2-40B4-BE49-F238E27FC236}">
                  <a16:creationId xmlns:a16="http://schemas.microsoft.com/office/drawing/2014/main" id="{3277C7CA-38A4-CAFB-41E5-DF0AFFAC210C}"/>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09" name="Straight Connector 31908">
              <a:extLst>
                <a:ext uri="{FF2B5EF4-FFF2-40B4-BE49-F238E27FC236}">
                  <a16:creationId xmlns:a16="http://schemas.microsoft.com/office/drawing/2014/main" id="{BBF28927-B53B-33DE-86A5-5763C6F90759}"/>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10" name="Straight Connector 31909">
              <a:extLst>
                <a:ext uri="{FF2B5EF4-FFF2-40B4-BE49-F238E27FC236}">
                  <a16:creationId xmlns:a16="http://schemas.microsoft.com/office/drawing/2014/main" id="{0E9CF67B-2F43-F557-35D9-5BAB90F98CD5}"/>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11" name="Straight Connector 31910">
              <a:extLst>
                <a:ext uri="{FF2B5EF4-FFF2-40B4-BE49-F238E27FC236}">
                  <a16:creationId xmlns:a16="http://schemas.microsoft.com/office/drawing/2014/main" id="{1C5AFA43-51F5-22E6-EA0C-58F786E8B617}"/>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12" name="Straight Connector 31911">
              <a:extLst>
                <a:ext uri="{FF2B5EF4-FFF2-40B4-BE49-F238E27FC236}">
                  <a16:creationId xmlns:a16="http://schemas.microsoft.com/office/drawing/2014/main" id="{A78A0443-DA09-D99F-8FBE-271189A03F98}"/>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13" name="Straight Connector 31912">
              <a:extLst>
                <a:ext uri="{FF2B5EF4-FFF2-40B4-BE49-F238E27FC236}">
                  <a16:creationId xmlns:a16="http://schemas.microsoft.com/office/drawing/2014/main" id="{EB5D84F7-3E3B-AC2C-7A07-F8BDCA0C1BA3}"/>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14" name="Straight Connector 31913">
              <a:extLst>
                <a:ext uri="{FF2B5EF4-FFF2-40B4-BE49-F238E27FC236}">
                  <a16:creationId xmlns:a16="http://schemas.microsoft.com/office/drawing/2014/main" id="{3283CE57-B0EA-E548-A56B-DE73A62FBD19}"/>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15" name="Straight Connector 31914">
              <a:extLst>
                <a:ext uri="{FF2B5EF4-FFF2-40B4-BE49-F238E27FC236}">
                  <a16:creationId xmlns:a16="http://schemas.microsoft.com/office/drawing/2014/main" id="{A287F9B6-6D68-DF44-3BC5-EB827BF2E518}"/>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16" name="Straight Connector 31915">
              <a:extLst>
                <a:ext uri="{FF2B5EF4-FFF2-40B4-BE49-F238E27FC236}">
                  <a16:creationId xmlns:a16="http://schemas.microsoft.com/office/drawing/2014/main" id="{B8040470-3BC0-AC16-4ABA-AE1407DF2120}"/>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31917" name="TextBox 31916">
              <a:extLst>
                <a:ext uri="{FF2B5EF4-FFF2-40B4-BE49-F238E27FC236}">
                  <a16:creationId xmlns:a16="http://schemas.microsoft.com/office/drawing/2014/main" id="{2F754684-EFB8-575A-B38C-A3AB2C80FB24}"/>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918" name="TextBox 31917">
              <a:extLst>
                <a:ext uri="{FF2B5EF4-FFF2-40B4-BE49-F238E27FC236}">
                  <a16:creationId xmlns:a16="http://schemas.microsoft.com/office/drawing/2014/main" id="{F1351E72-479A-DEFC-3A7F-32D4D8726D9A}"/>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1919" name="TextBox 31918">
              <a:extLst>
                <a:ext uri="{FF2B5EF4-FFF2-40B4-BE49-F238E27FC236}">
                  <a16:creationId xmlns:a16="http://schemas.microsoft.com/office/drawing/2014/main" id="{512E1838-ABB3-0CCE-6B47-642D25DDFA6C}"/>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1920" name="TextBox 31919">
              <a:extLst>
                <a:ext uri="{FF2B5EF4-FFF2-40B4-BE49-F238E27FC236}">
                  <a16:creationId xmlns:a16="http://schemas.microsoft.com/office/drawing/2014/main" id="{449B86EF-602C-9545-8EED-44541C3A849E}"/>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921" name="TextBox 31920">
              <a:extLst>
                <a:ext uri="{FF2B5EF4-FFF2-40B4-BE49-F238E27FC236}">
                  <a16:creationId xmlns:a16="http://schemas.microsoft.com/office/drawing/2014/main" id="{8E26E919-7A4E-5C06-78B9-8BED2D7B0503}"/>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1922" name="TextBox 31921">
              <a:extLst>
                <a:ext uri="{FF2B5EF4-FFF2-40B4-BE49-F238E27FC236}">
                  <a16:creationId xmlns:a16="http://schemas.microsoft.com/office/drawing/2014/main" id="{D3C5F8C7-7FB6-9AC1-8578-D8F93399B734}"/>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923" name="TextBox 31922">
              <a:extLst>
                <a:ext uri="{FF2B5EF4-FFF2-40B4-BE49-F238E27FC236}">
                  <a16:creationId xmlns:a16="http://schemas.microsoft.com/office/drawing/2014/main" id="{85237EFC-122C-8890-C717-453A37A8D69D}"/>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1924" name="TextBox 31923">
              <a:extLst>
                <a:ext uri="{FF2B5EF4-FFF2-40B4-BE49-F238E27FC236}">
                  <a16:creationId xmlns:a16="http://schemas.microsoft.com/office/drawing/2014/main" id="{792D913C-6D35-8FA2-0AE3-26BAFFCE6B30}"/>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31925" name="TextBox 31924">
              <a:extLst>
                <a:ext uri="{FF2B5EF4-FFF2-40B4-BE49-F238E27FC236}">
                  <a16:creationId xmlns:a16="http://schemas.microsoft.com/office/drawing/2014/main" id="{E2A23947-92D8-06C6-A0FC-42473F07C182}"/>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31926" name="TextBox 31925">
              <a:extLst>
                <a:ext uri="{FF2B5EF4-FFF2-40B4-BE49-F238E27FC236}">
                  <a16:creationId xmlns:a16="http://schemas.microsoft.com/office/drawing/2014/main" id="{5112BEB1-4DAE-A708-FC55-BD93C197A2CB}"/>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1927" name="TextBox 31926">
              <a:extLst>
                <a:ext uri="{FF2B5EF4-FFF2-40B4-BE49-F238E27FC236}">
                  <a16:creationId xmlns:a16="http://schemas.microsoft.com/office/drawing/2014/main" id="{5E7236C6-E8D3-1BEB-1325-7EEAFEB914D2}"/>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928" name="TextBox 31927">
              <a:extLst>
                <a:ext uri="{FF2B5EF4-FFF2-40B4-BE49-F238E27FC236}">
                  <a16:creationId xmlns:a16="http://schemas.microsoft.com/office/drawing/2014/main" id="{E4E91FDE-65D7-3BC4-5EBA-B7A09F05ADA1}"/>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31929" name="TextBox 31928">
              <a:extLst>
                <a:ext uri="{FF2B5EF4-FFF2-40B4-BE49-F238E27FC236}">
                  <a16:creationId xmlns:a16="http://schemas.microsoft.com/office/drawing/2014/main" id="{CA574A69-FDEB-6C7C-06B8-3BA39D7A3A36}"/>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cxnSp>
          <p:nvCxnSpPr>
            <p:cNvPr id="32130" name="Straight Connector 32129">
              <a:extLst>
                <a:ext uri="{FF2B5EF4-FFF2-40B4-BE49-F238E27FC236}">
                  <a16:creationId xmlns:a16="http://schemas.microsoft.com/office/drawing/2014/main" id="{1FEDC8C6-33CF-0EB6-E3A1-97F161838528}"/>
                </a:ext>
              </a:extLst>
            </p:cNvPr>
            <p:cNvCxnSpPr/>
            <p:nvPr/>
          </p:nvCxnSpPr>
          <p:spPr bwMode="auto">
            <a:xfrm>
              <a:off x="798247" y="44149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131" name="Straight Connector 32130">
              <a:extLst>
                <a:ext uri="{FF2B5EF4-FFF2-40B4-BE49-F238E27FC236}">
                  <a16:creationId xmlns:a16="http://schemas.microsoft.com/office/drawing/2014/main" id="{EADB76D3-04D6-5396-D17D-3D6FC69F2CD3}"/>
                </a:ext>
              </a:extLst>
            </p:cNvPr>
            <p:cNvCxnSpPr>
              <a:cxnSpLocks/>
            </p:cNvCxnSpPr>
            <p:nvPr/>
          </p:nvCxnSpPr>
          <p:spPr bwMode="auto">
            <a:xfrm rot="16200000">
              <a:off x="846337" y="4449480"/>
              <a:ext cx="47612" cy="0"/>
            </a:xfrm>
            <a:prstGeom prst="line">
              <a:avLst/>
            </a:prstGeom>
            <a:noFill/>
            <a:ln w="28575" cap="flat" cmpd="sng" algn="ctr">
              <a:solidFill>
                <a:schemeClr val="bg1"/>
              </a:solidFill>
              <a:prstDash val="solid"/>
              <a:round/>
              <a:headEnd type="none" w="med" len="med"/>
              <a:tailEnd type="none" w="med" len="med"/>
            </a:ln>
            <a:effectLst/>
          </p:spPr>
        </p:cxnSp>
      </p:grpSp>
      <p:sp>
        <p:nvSpPr>
          <p:cNvPr id="31934" name="Line 133">
            <a:extLst>
              <a:ext uri="{FF2B5EF4-FFF2-40B4-BE49-F238E27FC236}">
                <a16:creationId xmlns:a16="http://schemas.microsoft.com/office/drawing/2014/main" id="{88994F27-8D46-9376-B140-92A8D9CC4350}"/>
              </a:ext>
            </a:extLst>
          </p:cNvPr>
          <p:cNvSpPr>
            <a:spLocks noChangeShapeType="1"/>
          </p:cNvSpPr>
          <p:nvPr/>
        </p:nvSpPr>
        <p:spPr bwMode="auto">
          <a:xfrm>
            <a:off x="4722909" y="196686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5" name="Line 134">
            <a:extLst>
              <a:ext uri="{FF2B5EF4-FFF2-40B4-BE49-F238E27FC236}">
                <a16:creationId xmlns:a16="http://schemas.microsoft.com/office/drawing/2014/main" id="{648D1DF4-24F8-2895-5BD4-D37C74F5878B}"/>
              </a:ext>
            </a:extLst>
          </p:cNvPr>
          <p:cNvSpPr>
            <a:spLocks noChangeShapeType="1"/>
          </p:cNvSpPr>
          <p:nvPr/>
        </p:nvSpPr>
        <p:spPr bwMode="auto">
          <a:xfrm>
            <a:off x="4691159" y="199861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6" name="Line 135">
            <a:extLst>
              <a:ext uri="{FF2B5EF4-FFF2-40B4-BE49-F238E27FC236}">
                <a16:creationId xmlns:a16="http://schemas.microsoft.com/office/drawing/2014/main" id="{07DA91D3-4040-49AC-885E-9D283404632C}"/>
              </a:ext>
            </a:extLst>
          </p:cNvPr>
          <p:cNvSpPr>
            <a:spLocks noChangeShapeType="1"/>
          </p:cNvSpPr>
          <p:nvPr/>
        </p:nvSpPr>
        <p:spPr bwMode="auto">
          <a:xfrm>
            <a:off x="4754659" y="196686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7" name="Line 136">
            <a:extLst>
              <a:ext uri="{FF2B5EF4-FFF2-40B4-BE49-F238E27FC236}">
                <a16:creationId xmlns:a16="http://schemas.microsoft.com/office/drawing/2014/main" id="{D5312638-B4BC-8E57-BAAE-39E8F32CE4D8}"/>
              </a:ext>
            </a:extLst>
          </p:cNvPr>
          <p:cNvSpPr>
            <a:spLocks noChangeShapeType="1"/>
          </p:cNvSpPr>
          <p:nvPr/>
        </p:nvSpPr>
        <p:spPr bwMode="auto">
          <a:xfrm>
            <a:off x="4722909" y="199861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8" name="Line 137">
            <a:extLst>
              <a:ext uri="{FF2B5EF4-FFF2-40B4-BE49-F238E27FC236}">
                <a16:creationId xmlns:a16="http://schemas.microsoft.com/office/drawing/2014/main" id="{C42A02BE-AD16-7280-243A-CAD127FA8B2E}"/>
              </a:ext>
            </a:extLst>
          </p:cNvPr>
          <p:cNvSpPr>
            <a:spLocks noChangeShapeType="1"/>
          </p:cNvSpPr>
          <p:nvPr/>
        </p:nvSpPr>
        <p:spPr bwMode="auto">
          <a:xfrm>
            <a:off x="4853084" y="196686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9" name="Line 138">
            <a:extLst>
              <a:ext uri="{FF2B5EF4-FFF2-40B4-BE49-F238E27FC236}">
                <a16:creationId xmlns:a16="http://schemas.microsoft.com/office/drawing/2014/main" id="{2F076F0A-13FC-F688-4820-8B4F4EFC6793}"/>
              </a:ext>
            </a:extLst>
          </p:cNvPr>
          <p:cNvSpPr>
            <a:spLocks noChangeShapeType="1"/>
          </p:cNvSpPr>
          <p:nvPr/>
        </p:nvSpPr>
        <p:spPr bwMode="auto">
          <a:xfrm>
            <a:off x="4821334" y="199861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0" name="Line 139">
            <a:extLst>
              <a:ext uri="{FF2B5EF4-FFF2-40B4-BE49-F238E27FC236}">
                <a16:creationId xmlns:a16="http://schemas.microsoft.com/office/drawing/2014/main" id="{C00701BA-5949-3185-CC71-A3369BA3D340}"/>
              </a:ext>
            </a:extLst>
          </p:cNvPr>
          <p:cNvSpPr>
            <a:spLocks noChangeShapeType="1"/>
          </p:cNvSpPr>
          <p:nvPr/>
        </p:nvSpPr>
        <p:spPr bwMode="auto">
          <a:xfrm>
            <a:off x="4929284" y="200179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1" name="Line 140">
            <a:extLst>
              <a:ext uri="{FF2B5EF4-FFF2-40B4-BE49-F238E27FC236}">
                <a16:creationId xmlns:a16="http://schemas.microsoft.com/office/drawing/2014/main" id="{7AC2665E-86E4-ACB1-EB06-858352627749}"/>
              </a:ext>
            </a:extLst>
          </p:cNvPr>
          <p:cNvSpPr>
            <a:spLocks noChangeShapeType="1"/>
          </p:cNvSpPr>
          <p:nvPr/>
        </p:nvSpPr>
        <p:spPr bwMode="auto">
          <a:xfrm>
            <a:off x="4900709" y="2033544"/>
            <a:ext cx="60325"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2" name="Line 141">
            <a:extLst>
              <a:ext uri="{FF2B5EF4-FFF2-40B4-BE49-F238E27FC236}">
                <a16:creationId xmlns:a16="http://schemas.microsoft.com/office/drawing/2014/main" id="{1534CB95-068B-4CB5-F9C5-4E985EF58C12}"/>
              </a:ext>
            </a:extLst>
          </p:cNvPr>
          <p:cNvSpPr>
            <a:spLocks noChangeShapeType="1"/>
          </p:cNvSpPr>
          <p:nvPr/>
        </p:nvSpPr>
        <p:spPr bwMode="auto">
          <a:xfrm>
            <a:off x="4945159" y="200179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3" name="Line 142">
            <a:extLst>
              <a:ext uri="{FF2B5EF4-FFF2-40B4-BE49-F238E27FC236}">
                <a16:creationId xmlns:a16="http://schemas.microsoft.com/office/drawing/2014/main" id="{3EB72830-66FC-2412-1B87-1DA010D74C27}"/>
              </a:ext>
            </a:extLst>
          </p:cNvPr>
          <p:cNvSpPr>
            <a:spLocks noChangeShapeType="1"/>
          </p:cNvSpPr>
          <p:nvPr/>
        </p:nvSpPr>
        <p:spPr bwMode="auto">
          <a:xfrm>
            <a:off x="4913409" y="203354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4" name="Line 143">
            <a:extLst>
              <a:ext uri="{FF2B5EF4-FFF2-40B4-BE49-F238E27FC236}">
                <a16:creationId xmlns:a16="http://schemas.microsoft.com/office/drawing/2014/main" id="{241B34E3-DC08-4D60-2760-17D0C09AC754}"/>
              </a:ext>
            </a:extLst>
          </p:cNvPr>
          <p:cNvSpPr>
            <a:spLocks noChangeShapeType="1"/>
          </p:cNvSpPr>
          <p:nvPr/>
        </p:nvSpPr>
        <p:spPr bwMode="auto">
          <a:xfrm>
            <a:off x="5148359" y="217006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5" name="Line 144">
            <a:extLst>
              <a:ext uri="{FF2B5EF4-FFF2-40B4-BE49-F238E27FC236}">
                <a16:creationId xmlns:a16="http://schemas.microsoft.com/office/drawing/2014/main" id="{49EC7091-A7DC-85A6-A8D1-F6EEDB1C3CEB}"/>
              </a:ext>
            </a:extLst>
          </p:cNvPr>
          <p:cNvSpPr>
            <a:spLocks noChangeShapeType="1"/>
          </p:cNvSpPr>
          <p:nvPr/>
        </p:nvSpPr>
        <p:spPr bwMode="auto">
          <a:xfrm>
            <a:off x="5116609" y="220181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6" name="Line 145">
            <a:extLst>
              <a:ext uri="{FF2B5EF4-FFF2-40B4-BE49-F238E27FC236}">
                <a16:creationId xmlns:a16="http://schemas.microsoft.com/office/drawing/2014/main" id="{759BB848-1061-ECEA-934C-8AF635D62005}"/>
              </a:ext>
            </a:extLst>
          </p:cNvPr>
          <p:cNvSpPr>
            <a:spLocks noChangeShapeType="1"/>
          </p:cNvSpPr>
          <p:nvPr/>
        </p:nvSpPr>
        <p:spPr bwMode="auto">
          <a:xfrm>
            <a:off x="5461097" y="2574881"/>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7" name="Line 146">
            <a:extLst>
              <a:ext uri="{FF2B5EF4-FFF2-40B4-BE49-F238E27FC236}">
                <a16:creationId xmlns:a16="http://schemas.microsoft.com/office/drawing/2014/main" id="{B0E0E1B9-7110-BE66-F36D-AAE466546D01}"/>
              </a:ext>
            </a:extLst>
          </p:cNvPr>
          <p:cNvSpPr>
            <a:spLocks noChangeShapeType="1"/>
          </p:cNvSpPr>
          <p:nvPr/>
        </p:nvSpPr>
        <p:spPr bwMode="auto">
          <a:xfrm>
            <a:off x="5429347" y="2606631"/>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8" name="Line 147">
            <a:extLst>
              <a:ext uri="{FF2B5EF4-FFF2-40B4-BE49-F238E27FC236}">
                <a16:creationId xmlns:a16="http://schemas.microsoft.com/office/drawing/2014/main" id="{1287C5E5-AA02-BB8D-7959-084B44B495A2}"/>
              </a:ext>
            </a:extLst>
          </p:cNvPr>
          <p:cNvSpPr>
            <a:spLocks noChangeShapeType="1"/>
          </p:cNvSpPr>
          <p:nvPr/>
        </p:nvSpPr>
        <p:spPr bwMode="auto">
          <a:xfrm>
            <a:off x="5651597" y="2857456"/>
            <a:ext cx="0" cy="60325"/>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9" name="Line 148">
            <a:extLst>
              <a:ext uri="{FF2B5EF4-FFF2-40B4-BE49-F238E27FC236}">
                <a16:creationId xmlns:a16="http://schemas.microsoft.com/office/drawing/2014/main" id="{219E1F3E-6CCD-1D66-A9A5-774FB059F436}"/>
              </a:ext>
            </a:extLst>
          </p:cNvPr>
          <p:cNvSpPr>
            <a:spLocks noChangeShapeType="1"/>
          </p:cNvSpPr>
          <p:nvPr/>
        </p:nvSpPr>
        <p:spPr bwMode="auto">
          <a:xfrm>
            <a:off x="5623022" y="2886031"/>
            <a:ext cx="60325"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0" name="Line 149">
            <a:extLst>
              <a:ext uri="{FF2B5EF4-FFF2-40B4-BE49-F238E27FC236}">
                <a16:creationId xmlns:a16="http://schemas.microsoft.com/office/drawing/2014/main" id="{F1ACBB6A-3F05-0AFE-7D9C-AB0A06034BA3}"/>
              </a:ext>
            </a:extLst>
          </p:cNvPr>
          <p:cNvSpPr>
            <a:spLocks noChangeShapeType="1"/>
          </p:cNvSpPr>
          <p:nvPr/>
        </p:nvSpPr>
        <p:spPr bwMode="auto">
          <a:xfrm>
            <a:off x="5946872" y="327814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1" name="Line 150">
            <a:extLst>
              <a:ext uri="{FF2B5EF4-FFF2-40B4-BE49-F238E27FC236}">
                <a16:creationId xmlns:a16="http://schemas.microsoft.com/office/drawing/2014/main" id="{5A4819EC-FF3B-DAA4-7053-1EFD10B4FCEB}"/>
              </a:ext>
            </a:extLst>
          </p:cNvPr>
          <p:cNvSpPr>
            <a:spLocks noChangeShapeType="1"/>
          </p:cNvSpPr>
          <p:nvPr/>
        </p:nvSpPr>
        <p:spPr bwMode="auto">
          <a:xfrm>
            <a:off x="5915122" y="33098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2" name="Line 151">
            <a:extLst>
              <a:ext uri="{FF2B5EF4-FFF2-40B4-BE49-F238E27FC236}">
                <a16:creationId xmlns:a16="http://schemas.microsoft.com/office/drawing/2014/main" id="{ECCBBE1B-95F1-D104-4E6E-BB9A6318259A}"/>
              </a:ext>
            </a:extLst>
          </p:cNvPr>
          <p:cNvSpPr>
            <a:spLocks noChangeShapeType="1"/>
          </p:cNvSpPr>
          <p:nvPr/>
        </p:nvSpPr>
        <p:spPr bwMode="auto">
          <a:xfrm>
            <a:off x="6248497" y="350356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3" name="Line 152">
            <a:extLst>
              <a:ext uri="{FF2B5EF4-FFF2-40B4-BE49-F238E27FC236}">
                <a16:creationId xmlns:a16="http://schemas.microsoft.com/office/drawing/2014/main" id="{054EDFB3-8D54-F587-CF5E-AC4F3A62C60E}"/>
              </a:ext>
            </a:extLst>
          </p:cNvPr>
          <p:cNvSpPr>
            <a:spLocks noChangeShapeType="1"/>
          </p:cNvSpPr>
          <p:nvPr/>
        </p:nvSpPr>
        <p:spPr bwMode="auto">
          <a:xfrm>
            <a:off x="6216747" y="353531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4" name="Line 153">
            <a:extLst>
              <a:ext uri="{FF2B5EF4-FFF2-40B4-BE49-F238E27FC236}">
                <a16:creationId xmlns:a16="http://schemas.microsoft.com/office/drawing/2014/main" id="{DCCD849F-6442-85F1-B7BB-D7C982E19671}"/>
              </a:ext>
            </a:extLst>
          </p:cNvPr>
          <p:cNvSpPr>
            <a:spLocks noChangeShapeType="1"/>
          </p:cNvSpPr>
          <p:nvPr/>
        </p:nvSpPr>
        <p:spPr bwMode="auto">
          <a:xfrm>
            <a:off x="6400897" y="360834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5" name="Line 154">
            <a:extLst>
              <a:ext uri="{FF2B5EF4-FFF2-40B4-BE49-F238E27FC236}">
                <a16:creationId xmlns:a16="http://schemas.microsoft.com/office/drawing/2014/main" id="{6B2FF5A5-048A-83B1-CB84-A5C21DBB4CB9}"/>
              </a:ext>
            </a:extLst>
          </p:cNvPr>
          <p:cNvSpPr>
            <a:spLocks noChangeShapeType="1"/>
          </p:cNvSpPr>
          <p:nvPr/>
        </p:nvSpPr>
        <p:spPr bwMode="auto">
          <a:xfrm>
            <a:off x="6369147" y="36400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6" name="Line 155">
            <a:extLst>
              <a:ext uri="{FF2B5EF4-FFF2-40B4-BE49-F238E27FC236}">
                <a16:creationId xmlns:a16="http://schemas.microsoft.com/office/drawing/2014/main" id="{45239896-37BF-2C05-6334-85F02071463A}"/>
              </a:ext>
            </a:extLst>
          </p:cNvPr>
          <p:cNvSpPr>
            <a:spLocks noChangeShapeType="1"/>
          </p:cNvSpPr>
          <p:nvPr/>
        </p:nvSpPr>
        <p:spPr bwMode="auto">
          <a:xfrm>
            <a:off x="6718397" y="373534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7" name="Line 156">
            <a:extLst>
              <a:ext uri="{FF2B5EF4-FFF2-40B4-BE49-F238E27FC236}">
                <a16:creationId xmlns:a16="http://schemas.microsoft.com/office/drawing/2014/main" id="{066F5236-7E1F-BBF0-25A4-5A6E9EC0AE71}"/>
              </a:ext>
            </a:extLst>
          </p:cNvPr>
          <p:cNvSpPr>
            <a:spLocks noChangeShapeType="1"/>
          </p:cNvSpPr>
          <p:nvPr/>
        </p:nvSpPr>
        <p:spPr bwMode="auto">
          <a:xfrm>
            <a:off x="6689822" y="3767094"/>
            <a:ext cx="60325"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8" name="Line 157">
            <a:extLst>
              <a:ext uri="{FF2B5EF4-FFF2-40B4-BE49-F238E27FC236}">
                <a16:creationId xmlns:a16="http://schemas.microsoft.com/office/drawing/2014/main" id="{58312A39-BE45-AF46-5D64-012EE23A5E21}"/>
              </a:ext>
            </a:extLst>
          </p:cNvPr>
          <p:cNvSpPr>
            <a:spLocks noChangeShapeType="1"/>
          </p:cNvSpPr>
          <p:nvPr/>
        </p:nvSpPr>
        <p:spPr bwMode="auto">
          <a:xfrm>
            <a:off x="6750147" y="373534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9" name="Line 158">
            <a:extLst>
              <a:ext uri="{FF2B5EF4-FFF2-40B4-BE49-F238E27FC236}">
                <a16:creationId xmlns:a16="http://schemas.microsoft.com/office/drawing/2014/main" id="{50A76453-1F6F-56DB-0A20-61E4F5441128}"/>
              </a:ext>
            </a:extLst>
          </p:cNvPr>
          <p:cNvSpPr>
            <a:spLocks noChangeShapeType="1"/>
          </p:cNvSpPr>
          <p:nvPr/>
        </p:nvSpPr>
        <p:spPr bwMode="auto">
          <a:xfrm>
            <a:off x="6718397" y="3767094"/>
            <a:ext cx="65088"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0" name="Line 159">
            <a:extLst>
              <a:ext uri="{FF2B5EF4-FFF2-40B4-BE49-F238E27FC236}">
                <a16:creationId xmlns:a16="http://schemas.microsoft.com/office/drawing/2014/main" id="{9131B297-54F0-50A4-44A7-79E6585C7C6A}"/>
              </a:ext>
            </a:extLst>
          </p:cNvPr>
          <p:cNvSpPr>
            <a:spLocks noChangeShapeType="1"/>
          </p:cNvSpPr>
          <p:nvPr/>
        </p:nvSpPr>
        <p:spPr bwMode="auto">
          <a:xfrm>
            <a:off x="6796184" y="373534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1" name="Line 160">
            <a:extLst>
              <a:ext uri="{FF2B5EF4-FFF2-40B4-BE49-F238E27FC236}">
                <a16:creationId xmlns:a16="http://schemas.microsoft.com/office/drawing/2014/main" id="{1B1DE516-7797-93D1-1747-6982506BBD12}"/>
              </a:ext>
            </a:extLst>
          </p:cNvPr>
          <p:cNvSpPr>
            <a:spLocks noChangeShapeType="1"/>
          </p:cNvSpPr>
          <p:nvPr/>
        </p:nvSpPr>
        <p:spPr bwMode="auto">
          <a:xfrm>
            <a:off x="6764434" y="37670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2" name="Line 161">
            <a:extLst>
              <a:ext uri="{FF2B5EF4-FFF2-40B4-BE49-F238E27FC236}">
                <a16:creationId xmlns:a16="http://schemas.microsoft.com/office/drawing/2014/main" id="{A647D52D-605C-26A9-8224-FA45A8D99409}"/>
              </a:ext>
            </a:extLst>
          </p:cNvPr>
          <p:cNvSpPr>
            <a:spLocks noChangeShapeType="1"/>
          </p:cNvSpPr>
          <p:nvPr/>
        </p:nvSpPr>
        <p:spPr bwMode="auto">
          <a:xfrm>
            <a:off x="6827934" y="373534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3" name="Line 162">
            <a:extLst>
              <a:ext uri="{FF2B5EF4-FFF2-40B4-BE49-F238E27FC236}">
                <a16:creationId xmlns:a16="http://schemas.microsoft.com/office/drawing/2014/main" id="{6CC14A75-2E3A-1658-ADC5-3C43C94FDEBE}"/>
              </a:ext>
            </a:extLst>
          </p:cNvPr>
          <p:cNvSpPr>
            <a:spLocks noChangeShapeType="1"/>
          </p:cNvSpPr>
          <p:nvPr/>
        </p:nvSpPr>
        <p:spPr bwMode="auto">
          <a:xfrm>
            <a:off x="6796184" y="37670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4" name="Line 163">
            <a:extLst>
              <a:ext uri="{FF2B5EF4-FFF2-40B4-BE49-F238E27FC236}">
                <a16:creationId xmlns:a16="http://schemas.microsoft.com/office/drawing/2014/main" id="{C6F388D7-1EBD-9CB8-2017-BC91D409DC5D}"/>
              </a:ext>
            </a:extLst>
          </p:cNvPr>
          <p:cNvSpPr>
            <a:spLocks noChangeShapeType="1"/>
          </p:cNvSpPr>
          <p:nvPr/>
        </p:nvSpPr>
        <p:spPr bwMode="auto">
          <a:xfrm>
            <a:off x="6894609" y="375439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5" name="Line 164">
            <a:extLst>
              <a:ext uri="{FF2B5EF4-FFF2-40B4-BE49-F238E27FC236}">
                <a16:creationId xmlns:a16="http://schemas.microsoft.com/office/drawing/2014/main" id="{D5350EE4-050C-C4DD-C324-5BEBD506DE23}"/>
              </a:ext>
            </a:extLst>
          </p:cNvPr>
          <p:cNvSpPr>
            <a:spLocks noChangeShapeType="1"/>
          </p:cNvSpPr>
          <p:nvPr/>
        </p:nvSpPr>
        <p:spPr bwMode="auto">
          <a:xfrm>
            <a:off x="6862859" y="3786144"/>
            <a:ext cx="60325"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6" name="Line 165">
            <a:extLst>
              <a:ext uri="{FF2B5EF4-FFF2-40B4-BE49-F238E27FC236}">
                <a16:creationId xmlns:a16="http://schemas.microsoft.com/office/drawing/2014/main" id="{4E8F8158-9B6C-A1DA-9EA7-A691FA8204E0}"/>
              </a:ext>
            </a:extLst>
          </p:cNvPr>
          <p:cNvSpPr>
            <a:spLocks noChangeShapeType="1"/>
          </p:cNvSpPr>
          <p:nvPr/>
        </p:nvSpPr>
        <p:spPr bwMode="auto">
          <a:xfrm>
            <a:off x="6910484" y="3754394"/>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7" name="Line 166">
            <a:extLst>
              <a:ext uri="{FF2B5EF4-FFF2-40B4-BE49-F238E27FC236}">
                <a16:creationId xmlns:a16="http://schemas.microsoft.com/office/drawing/2014/main" id="{2CAA37F4-E6C7-F281-153E-EAD09A33A6AA}"/>
              </a:ext>
            </a:extLst>
          </p:cNvPr>
          <p:cNvSpPr>
            <a:spLocks noChangeShapeType="1"/>
          </p:cNvSpPr>
          <p:nvPr/>
        </p:nvSpPr>
        <p:spPr bwMode="auto">
          <a:xfrm>
            <a:off x="6878734" y="3786144"/>
            <a:ext cx="60325"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8" name="Line 167">
            <a:extLst>
              <a:ext uri="{FF2B5EF4-FFF2-40B4-BE49-F238E27FC236}">
                <a16:creationId xmlns:a16="http://schemas.microsoft.com/office/drawing/2014/main" id="{5754B4D2-3ABA-C5CC-9D44-72E9C11B069F}"/>
              </a:ext>
            </a:extLst>
          </p:cNvPr>
          <p:cNvSpPr>
            <a:spLocks noChangeShapeType="1"/>
          </p:cNvSpPr>
          <p:nvPr/>
        </p:nvSpPr>
        <p:spPr bwMode="auto">
          <a:xfrm>
            <a:off x="6935884" y="382741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9" name="Line 168">
            <a:extLst>
              <a:ext uri="{FF2B5EF4-FFF2-40B4-BE49-F238E27FC236}">
                <a16:creationId xmlns:a16="http://schemas.microsoft.com/office/drawing/2014/main" id="{04CAEC61-90F7-A0BA-A8CE-1BA79D638542}"/>
              </a:ext>
            </a:extLst>
          </p:cNvPr>
          <p:cNvSpPr>
            <a:spLocks noChangeShapeType="1"/>
          </p:cNvSpPr>
          <p:nvPr/>
        </p:nvSpPr>
        <p:spPr bwMode="auto">
          <a:xfrm>
            <a:off x="6904134" y="385916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0" name="Line 169">
            <a:extLst>
              <a:ext uri="{FF2B5EF4-FFF2-40B4-BE49-F238E27FC236}">
                <a16:creationId xmlns:a16="http://schemas.microsoft.com/office/drawing/2014/main" id="{A25EA0E7-7FE7-B465-D5B5-B0A70B537B05}"/>
              </a:ext>
            </a:extLst>
          </p:cNvPr>
          <p:cNvSpPr>
            <a:spLocks noChangeShapeType="1"/>
          </p:cNvSpPr>
          <p:nvPr/>
        </p:nvSpPr>
        <p:spPr bwMode="auto">
          <a:xfrm>
            <a:off x="6967634" y="382741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1" name="Line 170">
            <a:extLst>
              <a:ext uri="{FF2B5EF4-FFF2-40B4-BE49-F238E27FC236}">
                <a16:creationId xmlns:a16="http://schemas.microsoft.com/office/drawing/2014/main" id="{90779EBA-9ABA-8CCA-E72D-AF72D233C890}"/>
              </a:ext>
            </a:extLst>
          </p:cNvPr>
          <p:cNvSpPr>
            <a:spLocks noChangeShapeType="1"/>
          </p:cNvSpPr>
          <p:nvPr/>
        </p:nvSpPr>
        <p:spPr bwMode="auto">
          <a:xfrm>
            <a:off x="6935884" y="385916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2" name="Line 171">
            <a:extLst>
              <a:ext uri="{FF2B5EF4-FFF2-40B4-BE49-F238E27FC236}">
                <a16:creationId xmlns:a16="http://schemas.microsoft.com/office/drawing/2014/main" id="{C9E3FA78-E5CE-AC89-1164-8E075935EE6F}"/>
              </a:ext>
            </a:extLst>
          </p:cNvPr>
          <p:cNvSpPr>
            <a:spLocks noChangeShapeType="1"/>
          </p:cNvSpPr>
          <p:nvPr/>
        </p:nvSpPr>
        <p:spPr bwMode="auto">
          <a:xfrm>
            <a:off x="6999384" y="382741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3" name="Line 172">
            <a:extLst>
              <a:ext uri="{FF2B5EF4-FFF2-40B4-BE49-F238E27FC236}">
                <a16:creationId xmlns:a16="http://schemas.microsoft.com/office/drawing/2014/main" id="{FC34EF42-CF48-2CF2-5B36-E3BF45B3F991}"/>
              </a:ext>
            </a:extLst>
          </p:cNvPr>
          <p:cNvSpPr>
            <a:spLocks noChangeShapeType="1"/>
          </p:cNvSpPr>
          <p:nvPr/>
        </p:nvSpPr>
        <p:spPr bwMode="auto">
          <a:xfrm>
            <a:off x="6967634" y="385916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4" name="Line 173">
            <a:extLst>
              <a:ext uri="{FF2B5EF4-FFF2-40B4-BE49-F238E27FC236}">
                <a16:creationId xmlns:a16="http://schemas.microsoft.com/office/drawing/2014/main" id="{A5C6CA46-2DE3-B91F-673C-94924B3DED1B}"/>
              </a:ext>
            </a:extLst>
          </p:cNvPr>
          <p:cNvSpPr>
            <a:spLocks noChangeShapeType="1"/>
          </p:cNvSpPr>
          <p:nvPr/>
        </p:nvSpPr>
        <p:spPr bwMode="auto">
          <a:xfrm>
            <a:off x="7059709" y="382741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5" name="Line 174">
            <a:extLst>
              <a:ext uri="{FF2B5EF4-FFF2-40B4-BE49-F238E27FC236}">
                <a16:creationId xmlns:a16="http://schemas.microsoft.com/office/drawing/2014/main" id="{CE938F96-778B-D48B-EF87-8B350ACC82B5}"/>
              </a:ext>
            </a:extLst>
          </p:cNvPr>
          <p:cNvSpPr>
            <a:spLocks noChangeShapeType="1"/>
          </p:cNvSpPr>
          <p:nvPr/>
        </p:nvSpPr>
        <p:spPr bwMode="auto">
          <a:xfrm>
            <a:off x="7027959" y="385916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6" name="Line 175">
            <a:extLst>
              <a:ext uri="{FF2B5EF4-FFF2-40B4-BE49-F238E27FC236}">
                <a16:creationId xmlns:a16="http://schemas.microsoft.com/office/drawing/2014/main" id="{1409DD4E-2308-84A6-1546-C9ABA16D3A57}"/>
              </a:ext>
            </a:extLst>
          </p:cNvPr>
          <p:cNvSpPr>
            <a:spLocks noChangeShapeType="1"/>
          </p:cNvSpPr>
          <p:nvPr/>
        </p:nvSpPr>
        <p:spPr bwMode="auto">
          <a:xfrm>
            <a:off x="7078759" y="3827419"/>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7" name="Line 176">
            <a:extLst>
              <a:ext uri="{FF2B5EF4-FFF2-40B4-BE49-F238E27FC236}">
                <a16:creationId xmlns:a16="http://schemas.microsoft.com/office/drawing/2014/main" id="{FF130615-403E-2E2D-A11D-CF257853085A}"/>
              </a:ext>
            </a:extLst>
          </p:cNvPr>
          <p:cNvSpPr>
            <a:spLocks noChangeShapeType="1"/>
          </p:cNvSpPr>
          <p:nvPr/>
        </p:nvSpPr>
        <p:spPr bwMode="auto">
          <a:xfrm>
            <a:off x="7047009" y="3859169"/>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8" name="Line 177">
            <a:extLst>
              <a:ext uri="{FF2B5EF4-FFF2-40B4-BE49-F238E27FC236}">
                <a16:creationId xmlns:a16="http://schemas.microsoft.com/office/drawing/2014/main" id="{F7BAB0B5-BD85-0B7D-7C50-49DDEC2EE84C}"/>
              </a:ext>
            </a:extLst>
          </p:cNvPr>
          <p:cNvSpPr>
            <a:spLocks noChangeShapeType="1"/>
          </p:cNvSpPr>
          <p:nvPr/>
        </p:nvSpPr>
        <p:spPr bwMode="auto">
          <a:xfrm>
            <a:off x="710098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9" name="Line 178">
            <a:extLst>
              <a:ext uri="{FF2B5EF4-FFF2-40B4-BE49-F238E27FC236}">
                <a16:creationId xmlns:a16="http://schemas.microsoft.com/office/drawing/2014/main" id="{487064D0-4C10-BA4B-F6F4-1AB9DB538750}"/>
              </a:ext>
            </a:extLst>
          </p:cNvPr>
          <p:cNvSpPr>
            <a:spLocks noChangeShapeType="1"/>
          </p:cNvSpPr>
          <p:nvPr/>
        </p:nvSpPr>
        <p:spPr bwMode="auto">
          <a:xfrm>
            <a:off x="706923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0" name="Line 179">
            <a:extLst>
              <a:ext uri="{FF2B5EF4-FFF2-40B4-BE49-F238E27FC236}">
                <a16:creationId xmlns:a16="http://schemas.microsoft.com/office/drawing/2014/main" id="{12F3106D-CA2A-8744-AAD5-71B1AD023F28}"/>
              </a:ext>
            </a:extLst>
          </p:cNvPr>
          <p:cNvSpPr>
            <a:spLocks noChangeShapeType="1"/>
          </p:cNvSpPr>
          <p:nvPr/>
        </p:nvSpPr>
        <p:spPr bwMode="auto">
          <a:xfrm>
            <a:off x="713273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1" name="Line 180">
            <a:extLst>
              <a:ext uri="{FF2B5EF4-FFF2-40B4-BE49-F238E27FC236}">
                <a16:creationId xmlns:a16="http://schemas.microsoft.com/office/drawing/2014/main" id="{B1F6831C-CC40-CF1C-6450-6EE8C2CE0788}"/>
              </a:ext>
            </a:extLst>
          </p:cNvPr>
          <p:cNvSpPr>
            <a:spLocks noChangeShapeType="1"/>
          </p:cNvSpPr>
          <p:nvPr/>
        </p:nvSpPr>
        <p:spPr bwMode="auto">
          <a:xfrm>
            <a:off x="710098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2" name="Line 181">
            <a:extLst>
              <a:ext uri="{FF2B5EF4-FFF2-40B4-BE49-F238E27FC236}">
                <a16:creationId xmlns:a16="http://schemas.microsoft.com/office/drawing/2014/main" id="{47675AFA-5C47-72F8-251E-0721FD0E228B}"/>
              </a:ext>
            </a:extLst>
          </p:cNvPr>
          <p:cNvSpPr>
            <a:spLocks noChangeShapeType="1"/>
          </p:cNvSpPr>
          <p:nvPr/>
        </p:nvSpPr>
        <p:spPr bwMode="auto">
          <a:xfrm>
            <a:off x="719623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3" name="Line 182">
            <a:extLst>
              <a:ext uri="{FF2B5EF4-FFF2-40B4-BE49-F238E27FC236}">
                <a16:creationId xmlns:a16="http://schemas.microsoft.com/office/drawing/2014/main" id="{9DB7B016-E62A-8507-D42B-42E13DBA720F}"/>
              </a:ext>
            </a:extLst>
          </p:cNvPr>
          <p:cNvSpPr>
            <a:spLocks noChangeShapeType="1"/>
          </p:cNvSpPr>
          <p:nvPr/>
        </p:nvSpPr>
        <p:spPr bwMode="auto">
          <a:xfrm>
            <a:off x="716448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4" name="Line 183">
            <a:extLst>
              <a:ext uri="{FF2B5EF4-FFF2-40B4-BE49-F238E27FC236}">
                <a16:creationId xmlns:a16="http://schemas.microsoft.com/office/drawing/2014/main" id="{0554D9A7-C527-3E0C-AAD3-AD1BBCEA20A6}"/>
              </a:ext>
            </a:extLst>
          </p:cNvPr>
          <p:cNvSpPr>
            <a:spLocks noChangeShapeType="1"/>
          </p:cNvSpPr>
          <p:nvPr/>
        </p:nvSpPr>
        <p:spPr bwMode="auto">
          <a:xfrm>
            <a:off x="722798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5" name="Line 184">
            <a:extLst>
              <a:ext uri="{FF2B5EF4-FFF2-40B4-BE49-F238E27FC236}">
                <a16:creationId xmlns:a16="http://schemas.microsoft.com/office/drawing/2014/main" id="{F7D8AA0F-E95E-5D9F-EC6B-72AAB61330F4}"/>
              </a:ext>
            </a:extLst>
          </p:cNvPr>
          <p:cNvSpPr>
            <a:spLocks noChangeShapeType="1"/>
          </p:cNvSpPr>
          <p:nvPr/>
        </p:nvSpPr>
        <p:spPr bwMode="auto">
          <a:xfrm>
            <a:off x="719623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6" name="Line 185">
            <a:extLst>
              <a:ext uri="{FF2B5EF4-FFF2-40B4-BE49-F238E27FC236}">
                <a16:creationId xmlns:a16="http://schemas.microsoft.com/office/drawing/2014/main" id="{505D7180-A7EE-BB0C-B407-B3725A57429C}"/>
              </a:ext>
            </a:extLst>
          </p:cNvPr>
          <p:cNvSpPr>
            <a:spLocks noChangeShapeType="1"/>
          </p:cNvSpPr>
          <p:nvPr/>
        </p:nvSpPr>
        <p:spPr bwMode="auto">
          <a:xfrm>
            <a:off x="725973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7" name="Line 186">
            <a:extLst>
              <a:ext uri="{FF2B5EF4-FFF2-40B4-BE49-F238E27FC236}">
                <a16:creationId xmlns:a16="http://schemas.microsoft.com/office/drawing/2014/main" id="{61FE3C59-CBA3-E4B9-A9E9-ACC86A2F6C38}"/>
              </a:ext>
            </a:extLst>
          </p:cNvPr>
          <p:cNvSpPr>
            <a:spLocks noChangeShapeType="1"/>
          </p:cNvSpPr>
          <p:nvPr/>
        </p:nvSpPr>
        <p:spPr bwMode="auto">
          <a:xfrm>
            <a:off x="722798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8" name="Line 187">
            <a:extLst>
              <a:ext uri="{FF2B5EF4-FFF2-40B4-BE49-F238E27FC236}">
                <a16:creationId xmlns:a16="http://schemas.microsoft.com/office/drawing/2014/main" id="{256ADA23-9D88-780A-7108-0C986755C0C7}"/>
              </a:ext>
            </a:extLst>
          </p:cNvPr>
          <p:cNvSpPr>
            <a:spLocks noChangeShapeType="1"/>
          </p:cNvSpPr>
          <p:nvPr/>
        </p:nvSpPr>
        <p:spPr bwMode="auto">
          <a:xfrm>
            <a:off x="729148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9" name="Line 188">
            <a:extLst>
              <a:ext uri="{FF2B5EF4-FFF2-40B4-BE49-F238E27FC236}">
                <a16:creationId xmlns:a16="http://schemas.microsoft.com/office/drawing/2014/main" id="{EA0C2A5E-115A-9E18-24DA-4544D8674C78}"/>
              </a:ext>
            </a:extLst>
          </p:cNvPr>
          <p:cNvSpPr>
            <a:spLocks noChangeShapeType="1"/>
          </p:cNvSpPr>
          <p:nvPr/>
        </p:nvSpPr>
        <p:spPr bwMode="auto">
          <a:xfrm>
            <a:off x="725973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0" name="Line 189">
            <a:extLst>
              <a:ext uri="{FF2B5EF4-FFF2-40B4-BE49-F238E27FC236}">
                <a16:creationId xmlns:a16="http://schemas.microsoft.com/office/drawing/2014/main" id="{9416CA5A-8076-D468-BB9E-7C5C5CF90CA6}"/>
              </a:ext>
            </a:extLst>
          </p:cNvPr>
          <p:cNvSpPr>
            <a:spLocks noChangeShapeType="1"/>
          </p:cNvSpPr>
          <p:nvPr/>
        </p:nvSpPr>
        <p:spPr bwMode="auto">
          <a:xfrm>
            <a:off x="732323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1" name="Line 190">
            <a:extLst>
              <a:ext uri="{FF2B5EF4-FFF2-40B4-BE49-F238E27FC236}">
                <a16:creationId xmlns:a16="http://schemas.microsoft.com/office/drawing/2014/main" id="{D5447A8C-AB53-3D3E-2B81-26EA054896B5}"/>
              </a:ext>
            </a:extLst>
          </p:cNvPr>
          <p:cNvSpPr>
            <a:spLocks noChangeShapeType="1"/>
          </p:cNvSpPr>
          <p:nvPr/>
        </p:nvSpPr>
        <p:spPr bwMode="auto">
          <a:xfrm>
            <a:off x="729148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2" name="Line 191">
            <a:extLst>
              <a:ext uri="{FF2B5EF4-FFF2-40B4-BE49-F238E27FC236}">
                <a16:creationId xmlns:a16="http://schemas.microsoft.com/office/drawing/2014/main" id="{71304720-2AA4-9699-6035-EEBF90A26D1A}"/>
              </a:ext>
            </a:extLst>
          </p:cNvPr>
          <p:cNvSpPr>
            <a:spLocks noChangeShapeType="1"/>
          </p:cNvSpPr>
          <p:nvPr/>
        </p:nvSpPr>
        <p:spPr bwMode="auto">
          <a:xfrm>
            <a:off x="735498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3" name="Line 192">
            <a:extLst>
              <a:ext uri="{FF2B5EF4-FFF2-40B4-BE49-F238E27FC236}">
                <a16:creationId xmlns:a16="http://schemas.microsoft.com/office/drawing/2014/main" id="{A383DB11-6634-7BCC-61BA-5A760D3EC44D}"/>
              </a:ext>
            </a:extLst>
          </p:cNvPr>
          <p:cNvSpPr>
            <a:spLocks noChangeShapeType="1"/>
          </p:cNvSpPr>
          <p:nvPr/>
        </p:nvSpPr>
        <p:spPr bwMode="auto">
          <a:xfrm>
            <a:off x="732323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4" name="Line 193">
            <a:extLst>
              <a:ext uri="{FF2B5EF4-FFF2-40B4-BE49-F238E27FC236}">
                <a16:creationId xmlns:a16="http://schemas.microsoft.com/office/drawing/2014/main" id="{3AEC91F2-00F3-BD93-805B-3B9464DB3BDA}"/>
              </a:ext>
            </a:extLst>
          </p:cNvPr>
          <p:cNvSpPr>
            <a:spLocks noChangeShapeType="1"/>
          </p:cNvSpPr>
          <p:nvPr/>
        </p:nvSpPr>
        <p:spPr bwMode="auto">
          <a:xfrm>
            <a:off x="737403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5" name="Line 194">
            <a:extLst>
              <a:ext uri="{FF2B5EF4-FFF2-40B4-BE49-F238E27FC236}">
                <a16:creationId xmlns:a16="http://schemas.microsoft.com/office/drawing/2014/main" id="{0CA3360A-E2B6-7806-A8C8-95BF4428CD3D}"/>
              </a:ext>
            </a:extLst>
          </p:cNvPr>
          <p:cNvSpPr>
            <a:spLocks noChangeShapeType="1"/>
          </p:cNvSpPr>
          <p:nvPr/>
        </p:nvSpPr>
        <p:spPr bwMode="auto">
          <a:xfrm>
            <a:off x="734228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6" name="Line 195">
            <a:extLst>
              <a:ext uri="{FF2B5EF4-FFF2-40B4-BE49-F238E27FC236}">
                <a16:creationId xmlns:a16="http://schemas.microsoft.com/office/drawing/2014/main" id="{7FD4827B-D72A-64A1-F4D1-B392EA8EB1F9}"/>
              </a:ext>
            </a:extLst>
          </p:cNvPr>
          <p:cNvSpPr>
            <a:spLocks noChangeShapeType="1"/>
          </p:cNvSpPr>
          <p:nvPr/>
        </p:nvSpPr>
        <p:spPr bwMode="auto">
          <a:xfrm>
            <a:off x="7418484" y="3849644"/>
            <a:ext cx="0" cy="65087"/>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7" name="Line 196">
            <a:extLst>
              <a:ext uri="{FF2B5EF4-FFF2-40B4-BE49-F238E27FC236}">
                <a16:creationId xmlns:a16="http://schemas.microsoft.com/office/drawing/2014/main" id="{F165EF16-C3A5-93F0-4AB7-23248CD09357}"/>
              </a:ext>
            </a:extLst>
          </p:cNvPr>
          <p:cNvSpPr>
            <a:spLocks noChangeShapeType="1"/>
          </p:cNvSpPr>
          <p:nvPr/>
        </p:nvSpPr>
        <p:spPr bwMode="auto">
          <a:xfrm>
            <a:off x="7386734" y="3881394"/>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8" name="Line 197">
            <a:extLst>
              <a:ext uri="{FF2B5EF4-FFF2-40B4-BE49-F238E27FC236}">
                <a16:creationId xmlns:a16="http://schemas.microsoft.com/office/drawing/2014/main" id="{5AFC6F2A-EC4D-C16E-E180-6146C2F7E50E}"/>
              </a:ext>
            </a:extLst>
          </p:cNvPr>
          <p:cNvSpPr>
            <a:spLocks noChangeShapeType="1"/>
          </p:cNvSpPr>
          <p:nvPr/>
        </p:nvSpPr>
        <p:spPr bwMode="auto">
          <a:xfrm>
            <a:off x="7510559" y="4200481"/>
            <a:ext cx="0" cy="6350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99" name="Line 198">
            <a:extLst>
              <a:ext uri="{FF2B5EF4-FFF2-40B4-BE49-F238E27FC236}">
                <a16:creationId xmlns:a16="http://schemas.microsoft.com/office/drawing/2014/main" id="{AA973867-7B0E-912D-FF3B-DA423750D470}"/>
              </a:ext>
            </a:extLst>
          </p:cNvPr>
          <p:cNvSpPr>
            <a:spLocks noChangeShapeType="1"/>
          </p:cNvSpPr>
          <p:nvPr/>
        </p:nvSpPr>
        <p:spPr bwMode="auto">
          <a:xfrm>
            <a:off x="7478809" y="4232231"/>
            <a:ext cx="63500"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00" name="Freeform 199">
            <a:extLst>
              <a:ext uri="{FF2B5EF4-FFF2-40B4-BE49-F238E27FC236}">
                <a16:creationId xmlns:a16="http://schemas.microsoft.com/office/drawing/2014/main" id="{BCCA9FC8-0CC8-8BCC-4E53-ADBDC5B7D007}"/>
              </a:ext>
            </a:extLst>
          </p:cNvPr>
          <p:cNvSpPr>
            <a:spLocks/>
          </p:cNvSpPr>
          <p:nvPr/>
        </p:nvSpPr>
        <p:spPr bwMode="auto">
          <a:xfrm>
            <a:off x="4700684" y="1998619"/>
            <a:ext cx="2828925" cy="2233612"/>
          </a:xfrm>
          <a:custGeom>
            <a:avLst/>
            <a:gdLst>
              <a:gd name="T0" fmla="*/ 116 w 1782"/>
              <a:gd name="T1" fmla="*/ 0 h 1407"/>
              <a:gd name="T2" fmla="*/ 162 w 1782"/>
              <a:gd name="T3" fmla="*/ 22 h 1407"/>
              <a:gd name="T4" fmla="*/ 188 w 1782"/>
              <a:gd name="T5" fmla="*/ 74 h 1407"/>
              <a:gd name="T6" fmla="*/ 220 w 1782"/>
              <a:gd name="T7" fmla="*/ 84 h 1407"/>
              <a:gd name="T8" fmla="*/ 244 w 1782"/>
              <a:gd name="T9" fmla="*/ 116 h 1407"/>
              <a:gd name="T10" fmla="*/ 292 w 1782"/>
              <a:gd name="T11" fmla="*/ 128 h 1407"/>
              <a:gd name="T12" fmla="*/ 302 w 1782"/>
              <a:gd name="T13" fmla="*/ 172 h 1407"/>
              <a:gd name="T14" fmla="*/ 332 w 1782"/>
              <a:gd name="T15" fmla="*/ 188 h 1407"/>
              <a:gd name="T16" fmla="*/ 368 w 1782"/>
              <a:gd name="T17" fmla="*/ 231 h 1407"/>
              <a:gd name="T18" fmla="*/ 391 w 1782"/>
              <a:gd name="T19" fmla="*/ 269 h 1407"/>
              <a:gd name="T20" fmla="*/ 411 w 1782"/>
              <a:gd name="T21" fmla="*/ 281 h 1407"/>
              <a:gd name="T22" fmla="*/ 427 w 1782"/>
              <a:gd name="T23" fmla="*/ 297 h 1407"/>
              <a:gd name="T24" fmla="*/ 445 w 1782"/>
              <a:gd name="T25" fmla="*/ 349 h 1407"/>
              <a:gd name="T26" fmla="*/ 465 w 1782"/>
              <a:gd name="T27" fmla="*/ 357 h 1407"/>
              <a:gd name="T28" fmla="*/ 501 w 1782"/>
              <a:gd name="T29" fmla="*/ 383 h 1407"/>
              <a:gd name="T30" fmla="*/ 511 w 1782"/>
              <a:gd name="T31" fmla="*/ 417 h 1407"/>
              <a:gd name="T32" fmla="*/ 531 w 1782"/>
              <a:gd name="T33" fmla="*/ 451 h 1407"/>
              <a:gd name="T34" fmla="*/ 557 w 1782"/>
              <a:gd name="T35" fmla="*/ 471 h 1407"/>
              <a:gd name="T36" fmla="*/ 569 w 1782"/>
              <a:gd name="T37" fmla="*/ 509 h 1407"/>
              <a:gd name="T38" fmla="*/ 591 w 1782"/>
              <a:gd name="T39" fmla="*/ 567 h 1407"/>
              <a:gd name="T40" fmla="*/ 629 w 1782"/>
              <a:gd name="T41" fmla="*/ 599 h 1407"/>
              <a:gd name="T42" fmla="*/ 645 w 1782"/>
              <a:gd name="T43" fmla="*/ 643 h 1407"/>
              <a:gd name="T44" fmla="*/ 687 w 1782"/>
              <a:gd name="T45" fmla="*/ 669 h 1407"/>
              <a:gd name="T46" fmla="*/ 705 w 1782"/>
              <a:gd name="T47" fmla="*/ 708 h 1407"/>
              <a:gd name="T48" fmla="*/ 713 w 1782"/>
              <a:gd name="T49" fmla="*/ 748 h 1407"/>
              <a:gd name="T50" fmla="*/ 739 w 1782"/>
              <a:gd name="T51" fmla="*/ 776 h 1407"/>
              <a:gd name="T52" fmla="*/ 755 w 1782"/>
              <a:gd name="T53" fmla="*/ 808 h 1407"/>
              <a:gd name="T54" fmla="*/ 835 w 1782"/>
              <a:gd name="T55" fmla="*/ 818 h 1407"/>
              <a:gd name="T56" fmla="*/ 851 w 1782"/>
              <a:gd name="T57" fmla="*/ 858 h 1407"/>
              <a:gd name="T58" fmla="*/ 883 w 1782"/>
              <a:gd name="T59" fmla="*/ 872 h 1407"/>
              <a:gd name="T60" fmla="*/ 913 w 1782"/>
              <a:gd name="T61" fmla="*/ 912 h 1407"/>
              <a:gd name="T62" fmla="*/ 943 w 1782"/>
              <a:gd name="T63" fmla="*/ 936 h 1407"/>
              <a:gd name="T64" fmla="*/ 957 w 1782"/>
              <a:gd name="T65" fmla="*/ 968 h 1407"/>
              <a:gd name="T66" fmla="*/ 995 w 1782"/>
              <a:gd name="T67" fmla="*/ 976 h 1407"/>
              <a:gd name="T68" fmla="*/ 1015 w 1782"/>
              <a:gd name="T69" fmla="*/ 996 h 1407"/>
              <a:gd name="T70" fmla="*/ 1045 w 1782"/>
              <a:gd name="T71" fmla="*/ 1024 h 1407"/>
              <a:gd name="T72" fmla="*/ 1139 w 1782"/>
              <a:gd name="T73" fmla="*/ 1040 h 1407"/>
              <a:gd name="T74" fmla="*/ 1181 w 1782"/>
              <a:gd name="T75" fmla="*/ 1058 h 1407"/>
              <a:gd name="T76" fmla="*/ 1205 w 1782"/>
              <a:gd name="T77" fmla="*/ 1104 h 1407"/>
              <a:gd name="T78" fmla="*/ 1352 w 1782"/>
              <a:gd name="T79" fmla="*/ 1114 h 1407"/>
              <a:gd name="T80" fmla="*/ 1382 w 1782"/>
              <a:gd name="T81" fmla="*/ 1140 h 1407"/>
              <a:gd name="T82" fmla="*/ 1408 w 1782"/>
              <a:gd name="T83" fmla="*/ 1150 h 1407"/>
              <a:gd name="T84" fmla="*/ 1512 w 1782"/>
              <a:gd name="T85" fmla="*/ 1186 h 1407"/>
              <a:gd name="T86" fmla="*/ 1782 w 1782"/>
              <a:gd name="T87" fmla="*/ 1407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82" h="1407">
                <a:moveTo>
                  <a:pt x="0" y="0"/>
                </a:moveTo>
                <a:lnTo>
                  <a:pt x="74" y="0"/>
                </a:lnTo>
                <a:lnTo>
                  <a:pt x="116" y="0"/>
                </a:lnTo>
                <a:lnTo>
                  <a:pt x="116" y="22"/>
                </a:lnTo>
                <a:lnTo>
                  <a:pt x="144" y="22"/>
                </a:lnTo>
                <a:lnTo>
                  <a:pt x="162" y="22"/>
                </a:lnTo>
                <a:lnTo>
                  <a:pt x="162" y="44"/>
                </a:lnTo>
                <a:lnTo>
                  <a:pt x="188" y="44"/>
                </a:lnTo>
                <a:lnTo>
                  <a:pt x="188" y="74"/>
                </a:lnTo>
                <a:lnTo>
                  <a:pt x="208" y="74"/>
                </a:lnTo>
                <a:lnTo>
                  <a:pt x="208" y="84"/>
                </a:lnTo>
                <a:lnTo>
                  <a:pt x="220" y="84"/>
                </a:lnTo>
                <a:lnTo>
                  <a:pt x="220" y="98"/>
                </a:lnTo>
                <a:lnTo>
                  <a:pt x="244" y="98"/>
                </a:lnTo>
                <a:lnTo>
                  <a:pt x="244" y="116"/>
                </a:lnTo>
                <a:lnTo>
                  <a:pt x="282" y="116"/>
                </a:lnTo>
                <a:lnTo>
                  <a:pt x="282" y="128"/>
                </a:lnTo>
                <a:lnTo>
                  <a:pt x="292" y="128"/>
                </a:lnTo>
                <a:lnTo>
                  <a:pt x="292" y="144"/>
                </a:lnTo>
                <a:lnTo>
                  <a:pt x="302" y="144"/>
                </a:lnTo>
                <a:lnTo>
                  <a:pt x="302" y="172"/>
                </a:lnTo>
                <a:lnTo>
                  <a:pt x="322" y="172"/>
                </a:lnTo>
                <a:lnTo>
                  <a:pt x="322" y="188"/>
                </a:lnTo>
                <a:lnTo>
                  <a:pt x="332" y="188"/>
                </a:lnTo>
                <a:lnTo>
                  <a:pt x="332" y="203"/>
                </a:lnTo>
                <a:lnTo>
                  <a:pt x="368" y="203"/>
                </a:lnTo>
                <a:lnTo>
                  <a:pt x="368" y="231"/>
                </a:lnTo>
                <a:lnTo>
                  <a:pt x="368" y="243"/>
                </a:lnTo>
                <a:lnTo>
                  <a:pt x="391" y="243"/>
                </a:lnTo>
                <a:lnTo>
                  <a:pt x="391" y="269"/>
                </a:lnTo>
                <a:lnTo>
                  <a:pt x="399" y="269"/>
                </a:lnTo>
                <a:lnTo>
                  <a:pt x="399" y="281"/>
                </a:lnTo>
                <a:lnTo>
                  <a:pt x="411" y="281"/>
                </a:lnTo>
                <a:lnTo>
                  <a:pt x="417" y="287"/>
                </a:lnTo>
                <a:lnTo>
                  <a:pt x="417" y="297"/>
                </a:lnTo>
                <a:lnTo>
                  <a:pt x="427" y="297"/>
                </a:lnTo>
                <a:lnTo>
                  <a:pt x="427" y="331"/>
                </a:lnTo>
                <a:lnTo>
                  <a:pt x="445" y="331"/>
                </a:lnTo>
                <a:lnTo>
                  <a:pt x="445" y="349"/>
                </a:lnTo>
                <a:lnTo>
                  <a:pt x="457" y="349"/>
                </a:lnTo>
                <a:lnTo>
                  <a:pt x="457" y="357"/>
                </a:lnTo>
                <a:lnTo>
                  <a:pt x="465" y="357"/>
                </a:lnTo>
                <a:lnTo>
                  <a:pt x="479" y="371"/>
                </a:lnTo>
                <a:lnTo>
                  <a:pt x="479" y="383"/>
                </a:lnTo>
                <a:lnTo>
                  <a:pt x="501" y="383"/>
                </a:lnTo>
                <a:lnTo>
                  <a:pt x="501" y="397"/>
                </a:lnTo>
                <a:lnTo>
                  <a:pt x="511" y="397"/>
                </a:lnTo>
                <a:lnTo>
                  <a:pt x="511" y="417"/>
                </a:lnTo>
                <a:lnTo>
                  <a:pt x="511" y="431"/>
                </a:lnTo>
                <a:lnTo>
                  <a:pt x="531" y="431"/>
                </a:lnTo>
                <a:lnTo>
                  <a:pt x="531" y="451"/>
                </a:lnTo>
                <a:lnTo>
                  <a:pt x="547" y="451"/>
                </a:lnTo>
                <a:lnTo>
                  <a:pt x="547" y="471"/>
                </a:lnTo>
                <a:lnTo>
                  <a:pt x="557" y="471"/>
                </a:lnTo>
                <a:lnTo>
                  <a:pt x="557" y="489"/>
                </a:lnTo>
                <a:lnTo>
                  <a:pt x="569" y="489"/>
                </a:lnTo>
                <a:lnTo>
                  <a:pt x="569" y="509"/>
                </a:lnTo>
                <a:lnTo>
                  <a:pt x="569" y="535"/>
                </a:lnTo>
                <a:lnTo>
                  <a:pt x="591" y="535"/>
                </a:lnTo>
                <a:lnTo>
                  <a:pt x="591" y="567"/>
                </a:lnTo>
                <a:lnTo>
                  <a:pt x="615" y="567"/>
                </a:lnTo>
                <a:lnTo>
                  <a:pt x="615" y="599"/>
                </a:lnTo>
                <a:lnTo>
                  <a:pt x="629" y="599"/>
                </a:lnTo>
                <a:lnTo>
                  <a:pt x="629" y="619"/>
                </a:lnTo>
                <a:lnTo>
                  <a:pt x="645" y="619"/>
                </a:lnTo>
                <a:lnTo>
                  <a:pt x="645" y="643"/>
                </a:lnTo>
                <a:lnTo>
                  <a:pt x="671" y="643"/>
                </a:lnTo>
                <a:lnTo>
                  <a:pt x="671" y="669"/>
                </a:lnTo>
                <a:lnTo>
                  <a:pt x="687" y="669"/>
                </a:lnTo>
                <a:lnTo>
                  <a:pt x="687" y="687"/>
                </a:lnTo>
                <a:lnTo>
                  <a:pt x="687" y="708"/>
                </a:lnTo>
                <a:lnTo>
                  <a:pt x="705" y="708"/>
                </a:lnTo>
                <a:lnTo>
                  <a:pt x="705" y="726"/>
                </a:lnTo>
                <a:lnTo>
                  <a:pt x="713" y="726"/>
                </a:lnTo>
                <a:lnTo>
                  <a:pt x="713" y="748"/>
                </a:lnTo>
                <a:lnTo>
                  <a:pt x="723" y="748"/>
                </a:lnTo>
                <a:lnTo>
                  <a:pt x="723" y="776"/>
                </a:lnTo>
                <a:lnTo>
                  <a:pt x="739" y="776"/>
                </a:lnTo>
                <a:lnTo>
                  <a:pt x="739" y="788"/>
                </a:lnTo>
                <a:lnTo>
                  <a:pt x="755" y="788"/>
                </a:lnTo>
                <a:lnTo>
                  <a:pt x="755" y="808"/>
                </a:lnTo>
                <a:lnTo>
                  <a:pt x="781" y="808"/>
                </a:lnTo>
                <a:lnTo>
                  <a:pt x="781" y="818"/>
                </a:lnTo>
                <a:lnTo>
                  <a:pt x="835" y="818"/>
                </a:lnTo>
                <a:lnTo>
                  <a:pt x="835" y="832"/>
                </a:lnTo>
                <a:lnTo>
                  <a:pt x="851" y="832"/>
                </a:lnTo>
                <a:lnTo>
                  <a:pt x="851" y="858"/>
                </a:lnTo>
                <a:lnTo>
                  <a:pt x="871" y="858"/>
                </a:lnTo>
                <a:lnTo>
                  <a:pt x="871" y="872"/>
                </a:lnTo>
                <a:lnTo>
                  <a:pt x="883" y="872"/>
                </a:lnTo>
                <a:lnTo>
                  <a:pt x="883" y="900"/>
                </a:lnTo>
                <a:lnTo>
                  <a:pt x="913" y="900"/>
                </a:lnTo>
                <a:lnTo>
                  <a:pt x="913" y="912"/>
                </a:lnTo>
                <a:lnTo>
                  <a:pt x="929" y="912"/>
                </a:lnTo>
                <a:lnTo>
                  <a:pt x="929" y="936"/>
                </a:lnTo>
                <a:lnTo>
                  <a:pt x="943" y="936"/>
                </a:lnTo>
                <a:lnTo>
                  <a:pt x="943" y="954"/>
                </a:lnTo>
                <a:lnTo>
                  <a:pt x="957" y="954"/>
                </a:lnTo>
                <a:lnTo>
                  <a:pt x="957" y="968"/>
                </a:lnTo>
                <a:lnTo>
                  <a:pt x="985" y="968"/>
                </a:lnTo>
                <a:lnTo>
                  <a:pt x="985" y="976"/>
                </a:lnTo>
                <a:lnTo>
                  <a:pt x="995" y="976"/>
                </a:lnTo>
                <a:lnTo>
                  <a:pt x="995" y="986"/>
                </a:lnTo>
                <a:lnTo>
                  <a:pt x="1005" y="996"/>
                </a:lnTo>
                <a:lnTo>
                  <a:pt x="1015" y="996"/>
                </a:lnTo>
                <a:lnTo>
                  <a:pt x="1015" y="1012"/>
                </a:lnTo>
                <a:lnTo>
                  <a:pt x="1033" y="1012"/>
                </a:lnTo>
                <a:lnTo>
                  <a:pt x="1045" y="1024"/>
                </a:lnTo>
                <a:lnTo>
                  <a:pt x="1109" y="1024"/>
                </a:lnTo>
                <a:lnTo>
                  <a:pt x="1109" y="1040"/>
                </a:lnTo>
                <a:lnTo>
                  <a:pt x="1139" y="1040"/>
                </a:lnTo>
                <a:lnTo>
                  <a:pt x="1139" y="1058"/>
                </a:lnTo>
                <a:lnTo>
                  <a:pt x="1163" y="1058"/>
                </a:lnTo>
                <a:lnTo>
                  <a:pt x="1181" y="1058"/>
                </a:lnTo>
                <a:lnTo>
                  <a:pt x="1181" y="1090"/>
                </a:lnTo>
                <a:lnTo>
                  <a:pt x="1205" y="1090"/>
                </a:lnTo>
                <a:lnTo>
                  <a:pt x="1205" y="1104"/>
                </a:lnTo>
                <a:lnTo>
                  <a:pt x="1255" y="1104"/>
                </a:lnTo>
                <a:lnTo>
                  <a:pt x="1255" y="1114"/>
                </a:lnTo>
                <a:lnTo>
                  <a:pt x="1352" y="1114"/>
                </a:lnTo>
                <a:lnTo>
                  <a:pt x="1352" y="1126"/>
                </a:lnTo>
                <a:lnTo>
                  <a:pt x="1382" y="1126"/>
                </a:lnTo>
                <a:lnTo>
                  <a:pt x="1382" y="1140"/>
                </a:lnTo>
                <a:lnTo>
                  <a:pt x="1398" y="1140"/>
                </a:lnTo>
                <a:lnTo>
                  <a:pt x="1388" y="1150"/>
                </a:lnTo>
                <a:lnTo>
                  <a:pt x="1408" y="1150"/>
                </a:lnTo>
                <a:lnTo>
                  <a:pt x="1408" y="1172"/>
                </a:lnTo>
                <a:lnTo>
                  <a:pt x="1512" y="1172"/>
                </a:lnTo>
                <a:lnTo>
                  <a:pt x="1512" y="1186"/>
                </a:lnTo>
                <a:lnTo>
                  <a:pt x="1712" y="1186"/>
                </a:lnTo>
                <a:lnTo>
                  <a:pt x="1712" y="1407"/>
                </a:lnTo>
                <a:lnTo>
                  <a:pt x="1782" y="1407"/>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pic>
        <p:nvPicPr>
          <p:cNvPr id="32037" name="Picture 32036">
            <a:extLst>
              <a:ext uri="{FF2B5EF4-FFF2-40B4-BE49-F238E27FC236}">
                <a16:creationId xmlns:a16="http://schemas.microsoft.com/office/drawing/2014/main" id="{F2DFACA6-CA8F-3F57-9C67-2953B78C7560}"/>
              </a:ext>
            </a:extLst>
          </p:cNvPr>
          <p:cNvPicPr>
            <a:picLocks noChangeAspect="1"/>
          </p:cNvPicPr>
          <p:nvPr/>
        </p:nvPicPr>
        <p:blipFill>
          <a:blip r:embed="rId3"/>
          <a:stretch>
            <a:fillRect/>
          </a:stretch>
        </p:blipFill>
        <p:spPr>
          <a:xfrm>
            <a:off x="6138959" y="3578886"/>
            <a:ext cx="203200" cy="11289"/>
          </a:xfrm>
          <a:prstGeom prst="rect">
            <a:avLst/>
          </a:prstGeom>
        </p:spPr>
      </p:pic>
      <p:sp>
        <p:nvSpPr>
          <p:cNvPr id="32048" name="TextBox 32047">
            <a:extLst>
              <a:ext uri="{FF2B5EF4-FFF2-40B4-BE49-F238E27FC236}">
                <a16:creationId xmlns:a16="http://schemas.microsoft.com/office/drawing/2014/main" id="{058AB227-BBBC-22EF-54EF-5120966FC43C}"/>
              </a:ext>
            </a:extLst>
          </p:cNvPr>
          <p:cNvSpPr txBox="1"/>
          <p:nvPr/>
        </p:nvSpPr>
        <p:spPr bwMode="auto">
          <a:xfrm>
            <a:off x="4765777" y="4003537"/>
            <a:ext cx="122661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dirty="0">
                <a:solidFill>
                  <a:schemeClr val="bg1"/>
                </a:solidFill>
                <a:latin typeface="Calibri" panose="020F0502020204030204" pitchFamily="34" charset="0"/>
              </a:rPr>
              <a:t>Subsequent PARPi</a:t>
            </a:r>
            <a:r>
              <a:rPr lang="en-US" sz="1000" baseline="30000" dirty="0">
                <a:solidFill>
                  <a:schemeClr val="bg1"/>
                </a:solidFill>
                <a:latin typeface="Calibri" panose="020F0502020204030204" pitchFamily="34" charset="0"/>
              </a:rPr>
              <a:t>†</a:t>
            </a:r>
            <a:br>
              <a:rPr lang="en-US" sz="100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Placebo: 59.0%</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Rucaparib: 27.2%</a:t>
            </a:r>
          </a:p>
        </p:txBody>
      </p:sp>
      <p:grpSp>
        <p:nvGrpSpPr>
          <p:cNvPr id="32050" name="Group 32049">
            <a:extLst>
              <a:ext uri="{FF2B5EF4-FFF2-40B4-BE49-F238E27FC236}">
                <a16:creationId xmlns:a16="http://schemas.microsoft.com/office/drawing/2014/main" id="{50360C8B-C9DB-B930-E22F-8D8BA4B51B52}"/>
              </a:ext>
            </a:extLst>
          </p:cNvPr>
          <p:cNvGrpSpPr/>
          <p:nvPr/>
        </p:nvGrpSpPr>
        <p:grpSpPr>
          <a:xfrm>
            <a:off x="7971367" y="1893561"/>
            <a:ext cx="3497170" cy="2938561"/>
            <a:chOff x="457877" y="1738030"/>
            <a:chExt cx="3497170" cy="2938561"/>
          </a:xfrm>
        </p:grpSpPr>
        <p:cxnSp>
          <p:nvCxnSpPr>
            <p:cNvPr id="32051" name="Straight Connector 32050">
              <a:extLst>
                <a:ext uri="{FF2B5EF4-FFF2-40B4-BE49-F238E27FC236}">
                  <a16:creationId xmlns:a16="http://schemas.microsoft.com/office/drawing/2014/main" id="{6DB7A90A-77A3-BAAD-9E87-DF9A0EE515BA}"/>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32052" name="Straight Connector 32051">
              <a:extLst>
                <a:ext uri="{FF2B5EF4-FFF2-40B4-BE49-F238E27FC236}">
                  <a16:creationId xmlns:a16="http://schemas.microsoft.com/office/drawing/2014/main" id="{E773852D-FA9C-0802-E749-C39836BBF5E7}"/>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2053" name="Straight Connector 32052">
              <a:extLst>
                <a:ext uri="{FF2B5EF4-FFF2-40B4-BE49-F238E27FC236}">
                  <a16:creationId xmlns:a16="http://schemas.microsoft.com/office/drawing/2014/main" id="{AC8B3A40-CE6D-EA59-52C1-59503819326D}"/>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2054" name="Straight Connector 32053">
              <a:extLst>
                <a:ext uri="{FF2B5EF4-FFF2-40B4-BE49-F238E27FC236}">
                  <a16:creationId xmlns:a16="http://schemas.microsoft.com/office/drawing/2014/main" id="{0280C246-C3E1-CC4A-5FD1-EF0A40E4306C}"/>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2055" name="Straight Connector 32054">
              <a:extLst>
                <a:ext uri="{FF2B5EF4-FFF2-40B4-BE49-F238E27FC236}">
                  <a16:creationId xmlns:a16="http://schemas.microsoft.com/office/drawing/2014/main" id="{3E7F0CB0-3E16-234A-8CD1-2BACAC9905B9}"/>
                </a:ext>
              </a:extLst>
            </p:cNvPr>
            <p:cNvCxnSpPr/>
            <p:nvPr/>
          </p:nvCxnSpPr>
          <p:spPr bwMode="auto">
            <a:xfrm>
              <a:off x="798247" y="338936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2056" name="Straight Connector 32055">
              <a:extLst>
                <a:ext uri="{FF2B5EF4-FFF2-40B4-BE49-F238E27FC236}">
                  <a16:creationId xmlns:a16="http://schemas.microsoft.com/office/drawing/2014/main" id="{18418C77-710D-3928-02C9-55059F92E4F5}"/>
                </a:ext>
              </a:extLst>
            </p:cNvPr>
            <p:cNvCxnSpPr/>
            <p:nvPr/>
          </p:nvCxnSpPr>
          <p:spPr bwMode="auto">
            <a:xfrm>
              <a:off x="798247" y="3909942"/>
              <a:ext cx="64008" cy="0"/>
            </a:xfrm>
            <a:prstGeom prst="line">
              <a:avLst/>
            </a:prstGeom>
            <a:noFill/>
            <a:ln w="28575" cap="flat" cmpd="sng" algn="ctr">
              <a:solidFill>
                <a:schemeClr val="bg1"/>
              </a:solidFill>
              <a:prstDash val="solid"/>
              <a:round/>
              <a:headEnd type="none" w="med" len="med"/>
              <a:tailEnd type="none" w="med" len="med"/>
            </a:ln>
            <a:effectLst/>
          </p:spPr>
        </p:cxnSp>
        <p:sp>
          <p:nvSpPr>
            <p:cNvPr id="32057" name="TextBox 32056">
              <a:extLst>
                <a:ext uri="{FF2B5EF4-FFF2-40B4-BE49-F238E27FC236}">
                  <a16:creationId xmlns:a16="http://schemas.microsoft.com/office/drawing/2014/main" id="{820EEADE-EAAA-AE13-A303-6749501555A3}"/>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2058" name="TextBox 32057">
              <a:extLst>
                <a:ext uri="{FF2B5EF4-FFF2-40B4-BE49-F238E27FC236}">
                  <a16:creationId xmlns:a16="http://schemas.microsoft.com/office/drawing/2014/main" id="{A9041F27-5745-B303-B4BB-99B6440F1894}"/>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2059" name="TextBox 32058">
              <a:extLst>
                <a:ext uri="{FF2B5EF4-FFF2-40B4-BE49-F238E27FC236}">
                  <a16:creationId xmlns:a16="http://schemas.microsoft.com/office/drawing/2014/main" id="{762776A7-3AD5-BA54-ED91-B8FD0056CEF2}"/>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2060" name="TextBox 32059">
              <a:extLst>
                <a:ext uri="{FF2B5EF4-FFF2-40B4-BE49-F238E27FC236}">
                  <a16:creationId xmlns:a16="http://schemas.microsoft.com/office/drawing/2014/main" id="{51E51C80-E0A7-3196-4DA3-12CC831CFFE7}"/>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2061" name="TextBox 32060">
              <a:extLst>
                <a:ext uri="{FF2B5EF4-FFF2-40B4-BE49-F238E27FC236}">
                  <a16:creationId xmlns:a16="http://schemas.microsoft.com/office/drawing/2014/main" id="{7C4AC150-11BB-BADD-9A77-B7BEB9920E1C}"/>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2062" name="TextBox 32061">
              <a:extLst>
                <a:ext uri="{FF2B5EF4-FFF2-40B4-BE49-F238E27FC236}">
                  <a16:creationId xmlns:a16="http://schemas.microsoft.com/office/drawing/2014/main" id="{E1819913-E6B2-C52C-B7A9-5B3D9DBC10B6}"/>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2063" name="Straight Connector 32062">
              <a:extLst>
                <a:ext uri="{FF2B5EF4-FFF2-40B4-BE49-F238E27FC236}">
                  <a16:creationId xmlns:a16="http://schemas.microsoft.com/office/drawing/2014/main" id="{2787F65D-4023-7984-F445-683DEC2E92D3}"/>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32064" name="Straight Connector 32063">
              <a:extLst>
                <a:ext uri="{FF2B5EF4-FFF2-40B4-BE49-F238E27FC236}">
                  <a16:creationId xmlns:a16="http://schemas.microsoft.com/office/drawing/2014/main" id="{B4928DE9-920A-66FC-698B-2B3A7FAF0962}"/>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65" name="Straight Connector 32064">
              <a:extLst>
                <a:ext uri="{FF2B5EF4-FFF2-40B4-BE49-F238E27FC236}">
                  <a16:creationId xmlns:a16="http://schemas.microsoft.com/office/drawing/2014/main" id="{5175D755-DAFD-4555-D0EB-BCFB616CF967}"/>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66" name="Straight Connector 32065">
              <a:extLst>
                <a:ext uri="{FF2B5EF4-FFF2-40B4-BE49-F238E27FC236}">
                  <a16:creationId xmlns:a16="http://schemas.microsoft.com/office/drawing/2014/main" id="{D36C696A-DC70-E1B8-D209-27FFCDF90165}"/>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67" name="Straight Connector 32066">
              <a:extLst>
                <a:ext uri="{FF2B5EF4-FFF2-40B4-BE49-F238E27FC236}">
                  <a16:creationId xmlns:a16="http://schemas.microsoft.com/office/drawing/2014/main" id="{BC2E83EE-1AAB-1805-E7B4-F06130E0C873}"/>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68" name="Straight Connector 32067">
              <a:extLst>
                <a:ext uri="{FF2B5EF4-FFF2-40B4-BE49-F238E27FC236}">
                  <a16:creationId xmlns:a16="http://schemas.microsoft.com/office/drawing/2014/main" id="{2D5FDB02-6351-5D73-50C7-D5F935500C38}"/>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69" name="Straight Connector 32068">
              <a:extLst>
                <a:ext uri="{FF2B5EF4-FFF2-40B4-BE49-F238E27FC236}">
                  <a16:creationId xmlns:a16="http://schemas.microsoft.com/office/drawing/2014/main" id="{BD36C609-8354-DBBF-0819-9A5109BE45BC}"/>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70" name="Straight Connector 32069">
              <a:extLst>
                <a:ext uri="{FF2B5EF4-FFF2-40B4-BE49-F238E27FC236}">
                  <a16:creationId xmlns:a16="http://schemas.microsoft.com/office/drawing/2014/main" id="{F8F1225E-450A-4312-AFAD-5C793668F759}"/>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71" name="Straight Connector 32070">
              <a:extLst>
                <a:ext uri="{FF2B5EF4-FFF2-40B4-BE49-F238E27FC236}">
                  <a16:creationId xmlns:a16="http://schemas.microsoft.com/office/drawing/2014/main" id="{3097518C-D97A-462B-B58A-1986C3D0158D}"/>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72" name="Straight Connector 32071">
              <a:extLst>
                <a:ext uri="{FF2B5EF4-FFF2-40B4-BE49-F238E27FC236}">
                  <a16:creationId xmlns:a16="http://schemas.microsoft.com/office/drawing/2014/main" id="{B6085946-F470-4776-D5EE-9565EA428039}"/>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73" name="Straight Connector 32072">
              <a:extLst>
                <a:ext uri="{FF2B5EF4-FFF2-40B4-BE49-F238E27FC236}">
                  <a16:creationId xmlns:a16="http://schemas.microsoft.com/office/drawing/2014/main" id="{25072C3A-F5DC-07FA-C6C4-127EDD0F8C0A}"/>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74" name="Straight Connector 32073">
              <a:extLst>
                <a:ext uri="{FF2B5EF4-FFF2-40B4-BE49-F238E27FC236}">
                  <a16:creationId xmlns:a16="http://schemas.microsoft.com/office/drawing/2014/main" id="{42459885-6DE4-B05F-D944-FD41CC1F1357}"/>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75" name="Straight Connector 32074">
              <a:extLst>
                <a:ext uri="{FF2B5EF4-FFF2-40B4-BE49-F238E27FC236}">
                  <a16:creationId xmlns:a16="http://schemas.microsoft.com/office/drawing/2014/main" id="{7F1B4D81-4A91-C895-6483-F1A0D983DBF0}"/>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32076" name="TextBox 32075">
              <a:extLst>
                <a:ext uri="{FF2B5EF4-FFF2-40B4-BE49-F238E27FC236}">
                  <a16:creationId xmlns:a16="http://schemas.microsoft.com/office/drawing/2014/main" id="{692A6A4B-8456-3506-52EB-E6485C601AD3}"/>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2077" name="TextBox 32076">
              <a:extLst>
                <a:ext uri="{FF2B5EF4-FFF2-40B4-BE49-F238E27FC236}">
                  <a16:creationId xmlns:a16="http://schemas.microsoft.com/office/drawing/2014/main" id="{BB5F8DB3-BBF1-376B-1022-F642E4397308}"/>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2078" name="TextBox 32077">
              <a:extLst>
                <a:ext uri="{FF2B5EF4-FFF2-40B4-BE49-F238E27FC236}">
                  <a16:creationId xmlns:a16="http://schemas.microsoft.com/office/drawing/2014/main" id="{B6B15E3F-44F8-9751-39A8-849627F8D00B}"/>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2079" name="TextBox 32078">
              <a:extLst>
                <a:ext uri="{FF2B5EF4-FFF2-40B4-BE49-F238E27FC236}">
                  <a16:creationId xmlns:a16="http://schemas.microsoft.com/office/drawing/2014/main" id="{E0F909BF-24BC-60C7-0CF9-8A5B1F37F08D}"/>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2080" name="TextBox 32079">
              <a:extLst>
                <a:ext uri="{FF2B5EF4-FFF2-40B4-BE49-F238E27FC236}">
                  <a16:creationId xmlns:a16="http://schemas.microsoft.com/office/drawing/2014/main" id="{19EB4B8A-A5AD-8A79-083A-295A519F8FE6}"/>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2081" name="TextBox 32080">
              <a:extLst>
                <a:ext uri="{FF2B5EF4-FFF2-40B4-BE49-F238E27FC236}">
                  <a16:creationId xmlns:a16="http://schemas.microsoft.com/office/drawing/2014/main" id="{6FB77AFA-AC4E-BF58-2A05-8C8338B7ED0C}"/>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2082" name="TextBox 32081">
              <a:extLst>
                <a:ext uri="{FF2B5EF4-FFF2-40B4-BE49-F238E27FC236}">
                  <a16:creationId xmlns:a16="http://schemas.microsoft.com/office/drawing/2014/main" id="{9966DE32-05FB-6A63-2BCC-F96582866C7D}"/>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2083" name="TextBox 32082">
              <a:extLst>
                <a:ext uri="{FF2B5EF4-FFF2-40B4-BE49-F238E27FC236}">
                  <a16:creationId xmlns:a16="http://schemas.microsoft.com/office/drawing/2014/main" id="{58041EE4-CCA1-7410-65C7-8EBEC486264A}"/>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32084" name="TextBox 32083">
              <a:extLst>
                <a:ext uri="{FF2B5EF4-FFF2-40B4-BE49-F238E27FC236}">
                  <a16:creationId xmlns:a16="http://schemas.microsoft.com/office/drawing/2014/main" id="{55BBBCAE-C930-CA7C-86A6-364C2BA1A79E}"/>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32085" name="TextBox 32084">
              <a:extLst>
                <a:ext uri="{FF2B5EF4-FFF2-40B4-BE49-F238E27FC236}">
                  <a16:creationId xmlns:a16="http://schemas.microsoft.com/office/drawing/2014/main" id="{350C1AB8-7D9F-11F0-DE26-F198D39C0FC1}"/>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2086" name="TextBox 32085">
              <a:extLst>
                <a:ext uri="{FF2B5EF4-FFF2-40B4-BE49-F238E27FC236}">
                  <a16:creationId xmlns:a16="http://schemas.microsoft.com/office/drawing/2014/main" id="{0C014261-6DD6-5659-9A65-899D0E5A987D}"/>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2087" name="TextBox 32086">
              <a:extLst>
                <a:ext uri="{FF2B5EF4-FFF2-40B4-BE49-F238E27FC236}">
                  <a16:creationId xmlns:a16="http://schemas.microsoft.com/office/drawing/2014/main" id="{65F97F22-883E-0BD8-C5B8-DB79ACFAB8AC}"/>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32088" name="TextBox 32087">
              <a:extLst>
                <a:ext uri="{FF2B5EF4-FFF2-40B4-BE49-F238E27FC236}">
                  <a16:creationId xmlns:a16="http://schemas.microsoft.com/office/drawing/2014/main" id="{D8E335C4-7DFA-2320-52C3-1D2EEC95BB09}"/>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cxnSp>
          <p:nvCxnSpPr>
            <p:cNvPr id="32132" name="Straight Connector 32131">
              <a:extLst>
                <a:ext uri="{FF2B5EF4-FFF2-40B4-BE49-F238E27FC236}">
                  <a16:creationId xmlns:a16="http://schemas.microsoft.com/office/drawing/2014/main" id="{4606004A-3DE6-0990-67E6-271B0D5B8C11}"/>
                </a:ext>
              </a:extLst>
            </p:cNvPr>
            <p:cNvCxnSpPr/>
            <p:nvPr/>
          </p:nvCxnSpPr>
          <p:spPr bwMode="auto">
            <a:xfrm>
              <a:off x="798247" y="441733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133" name="Straight Connector 32132">
              <a:extLst>
                <a:ext uri="{FF2B5EF4-FFF2-40B4-BE49-F238E27FC236}">
                  <a16:creationId xmlns:a16="http://schemas.microsoft.com/office/drawing/2014/main" id="{AF9757B8-1187-DBA9-6CD2-D0648B54A35A}"/>
                </a:ext>
              </a:extLst>
            </p:cNvPr>
            <p:cNvCxnSpPr>
              <a:cxnSpLocks/>
            </p:cNvCxnSpPr>
            <p:nvPr/>
          </p:nvCxnSpPr>
          <p:spPr bwMode="auto">
            <a:xfrm rot="16200000">
              <a:off x="854476" y="4449480"/>
              <a:ext cx="47612" cy="0"/>
            </a:xfrm>
            <a:prstGeom prst="line">
              <a:avLst/>
            </a:prstGeom>
            <a:noFill/>
            <a:ln w="28575" cap="flat" cmpd="sng" algn="ctr">
              <a:solidFill>
                <a:schemeClr val="bg1"/>
              </a:solidFill>
              <a:prstDash val="solid"/>
              <a:round/>
              <a:headEnd type="none" w="med" len="med"/>
              <a:tailEnd type="none" w="med" len="med"/>
            </a:ln>
            <a:effectLst/>
          </p:spPr>
        </p:cxnSp>
      </p:grpSp>
      <p:sp>
        <p:nvSpPr>
          <p:cNvPr id="32140" name="Freeform 245">
            <a:extLst>
              <a:ext uri="{FF2B5EF4-FFF2-40B4-BE49-F238E27FC236}">
                <a16:creationId xmlns:a16="http://schemas.microsoft.com/office/drawing/2014/main" id="{8F42E107-4E53-9239-F4C7-5C8CDADA574E}"/>
              </a:ext>
            </a:extLst>
          </p:cNvPr>
          <p:cNvSpPr>
            <a:spLocks/>
          </p:cNvSpPr>
          <p:nvPr/>
        </p:nvSpPr>
        <p:spPr bwMode="auto">
          <a:xfrm>
            <a:off x="8401147" y="2001794"/>
            <a:ext cx="2832100" cy="2330450"/>
          </a:xfrm>
          <a:custGeom>
            <a:avLst/>
            <a:gdLst>
              <a:gd name="T0" fmla="*/ 128 w 1784"/>
              <a:gd name="T1" fmla="*/ 0 h 1468"/>
              <a:gd name="T2" fmla="*/ 150 w 1784"/>
              <a:gd name="T3" fmla="*/ 36 h 1468"/>
              <a:gd name="T4" fmla="*/ 170 w 1784"/>
              <a:gd name="T5" fmla="*/ 68 h 1468"/>
              <a:gd name="T6" fmla="*/ 207 w 1784"/>
              <a:gd name="T7" fmla="*/ 92 h 1468"/>
              <a:gd name="T8" fmla="*/ 235 w 1784"/>
              <a:gd name="T9" fmla="*/ 108 h 1468"/>
              <a:gd name="T10" fmla="*/ 263 w 1784"/>
              <a:gd name="T11" fmla="*/ 126 h 1468"/>
              <a:gd name="T12" fmla="*/ 275 w 1784"/>
              <a:gd name="T13" fmla="*/ 154 h 1468"/>
              <a:gd name="T14" fmla="*/ 293 w 1784"/>
              <a:gd name="T15" fmla="*/ 180 h 1468"/>
              <a:gd name="T16" fmla="*/ 307 w 1784"/>
              <a:gd name="T17" fmla="*/ 213 h 1468"/>
              <a:gd name="T18" fmla="*/ 335 w 1784"/>
              <a:gd name="T19" fmla="*/ 233 h 1468"/>
              <a:gd name="T20" fmla="*/ 363 w 1784"/>
              <a:gd name="T21" fmla="*/ 261 h 1468"/>
              <a:gd name="T22" fmla="*/ 377 w 1784"/>
              <a:gd name="T23" fmla="*/ 293 h 1468"/>
              <a:gd name="T24" fmla="*/ 389 w 1784"/>
              <a:gd name="T25" fmla="*/ 333 h 1468"/>
              <a:gd name="T26" fmla="*/ 427 w 1784"/>
              <a:gd name="T27" fmla="*/ 349 h 1468"/>
              <a:gd name="T28" fmla="*/ 439 w 1784"/>
              <a:gd name="T29" fmla="*/ 377 h 1468"/>
              <a:gd name="T30" fmla="*/ 461 w 1784"/>
              <a:gd name="T31" fmla="*/ 417 h 1468"/>
              <a:gd name="T32" fmla="*/ 471 w 1784"/>
              <a:gd name="T33" fmla="*/ 451 h 1468"/>
              <a:gd name="T34" fmla="*/ 503 w 1784"/>
              <a:gd name="T35" fmla="*/ 465 h 1468"/>
              <a:gd name="T36" fmla="*/ 515 w 1784"/>
              <a:gd name="T37" fmla="*/ 497 h 1468"/>
              <a:gd name="T38" fmla="*/ 549 w 1784"/>
              <a:gd name="T39" fmla="*/ 519 h 1468"/>
              <a:gd name="T40" fmla="*/ 559 w 1784"/>
              <a:gd name="T41" fmla="*/ 559 h 1468"/>
              <a:gd name="T42" fmla="*/ 579 w 1784"/>
              <a:gd name="T43" fmla="*/ 616 h 1468"/>
              <a:gd name="T44" fmla="*/ 591 w 1784"/>
              <a:gd name="T45" fmla="*/ 648 h 1468"/>
              <a:gd name="T46" fmla="*/ 605 w 1784"/>
              <a:gd name="T47" fmla="*/ 682 h 1468"/>
              <a:gd name="T48" fmla="*/ 623 w 1784"/>
              <a:gd name="T49" fmla="*/ 708 h 1468"/>
              <a:gd name="T50" fmla="*/ 648 w 1784"/>
              <a:gd name="T51" fmla="*/ 750 h 1468"/>
              <a:gd name="T52" fmla="*/ 678 w 1784"/>
              <a:gd name="T53" fmla="*/ 768 h 1468"/>
              <a:gd name="T54" fmla="*/ 704 w 1784"/>
              <a:gd name="T55" fmla="*/ 806 h 1468"/>
              <a:gd name="T56" fmla="*/ 714 w 1784"/>
              <a:gd name="T57" fmla="*/ 846 h 1468"/>
              <a:gd name="T58" fmla="*/ 740 w 1784"/>
              <a:gd name="T59" fmla="*/ 860 h 1468"/>
              <a:gd name="T60" fmla="*/ 762 w 1784"/>
              <a:gd name="T61" fmla="*/ 880 h 1468"/>
              <a:gd name="T62" fmla="*/ 778 w 1784"/>
              <a:gd name="T63" fmla="*/ 910 h 1468"/>
              <a:gd name="T64" fmla="*/ 840 w 1784"/>
              <a:gd name="T65" fmla="*/ 936 h 1468"/>
              <a:gd name="T66" fmla="*/ 870 w 1784"/>
              <a:gd name="T67" fmla="*/ 961 h 1468"/>
              <a:gd name="T68" fmla="*/ 870 w 1784"/>
              <a:gd name="T69" fmla="*/ 995 h 1468"/>
              <a:gd name="T70" fmla="*/ 910 w 1784"/>
              <a:gd name="T71" fmla="*/ 1013 h 1468"/>
              <a:gd name="T72" fmla="*/ 940 w 1784"/>
              <a:gd name="T73" fmla="*/ 1045 h 1468"/>
              <a:gd name="T74" fmla="*/ 982 w 1784"/>
              <a:gd name="T75" fmla="*/ 1057 h 1468"/>
              <a:gd name="T76" fmla="*/ 1022 w 1784"/>
              <a:gd name="T77" fmla="*/ 1073 h 1468"/>
              <a:gd name="T78" fmla="*/ 1040 w 1784"/>
              <a:gd name="T79" fmla="*/ 1107 h 1468"/>
              <a:gd name="T80" fmla="*/ 1127 w 1784"/>
              <a:gd name="T81" fmla="*/ 1123 h 1468"/>
              <a:gd name="T82" fmla="*/ 1147 w 1784"/>
              <a:gd name="T83" fmla="*/ 1149 h 1468"/>
              <a:gd name="T84" fmla="*/ 1219 w 1784"/>
              <a:gd name="T85" fmla="*/ 1171 h 1468"/>
              <a:gd name="T86" fmla="*/ 1317 w 1784"/>
              <a:gd name="T87" fmla="*/ 1187 h 1468"/>
              <a:gd name="T88" fmla="*/ 1397 w 1784"/>
              <a:gd name="T89" fmla="*/ 1235 h 1468"/>
              <a:gd name="T90" fmla="*/ 1433 w 1784"/>
              <a:gd name="T91" fmla="*/ 1261 h 1468"/>
              <a:gd name="T92" fmla="*/ 1680 w 1784"/>
              <a:gd name="T93" fmla="*/ 1289 h 1468"/>
              <a:gd name="T94" fmla="*/ 1720 w 1784"/>
              <a:gd name="T95" fmla="*/ 1468 h 1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84" h="1468">
                <a:moveTo>
                  <a:pt x="0" y="0"/>
                </a:moveTo>
                <a:lnTo>
                  <a:pt x="86" y="0"/>
                </a:lnTo>
                <a:lnTo>
                  <a:pt x="128" y="0"/>
                </a:lnTo>
                <a:lnTo>
                  <a:pt x="128" y="24"/>
                </a:lnTo>
                <a:lnTo>
                  <a:pt x="150" y="24"/>
                </a:lnTo>
                <a:lnTo>
                  <a:pt x="150" y="36"/>
                </a:lnTo>
                <a:lnTo>
                  <a:pt x="170" y="36"/>
                </a:lnTo>
                <a:lnTo>
                  <a:pt x="170" y="56"/>
                </a:lnTo>
                <a:lnTo>
                  <a:pt x="170" y="68"/>
                </a:lnTo>
                <a:lnTo>
                  <a:pt x="194" y="68"/>
                </a:lnTo>
                <a:lnTo>
                  <a:pt x="194" y="82"/>
                </a:lnTo>
                <a:lnTo>
                  <a:pt x="207" y="92"/>
                </a:lnTo>
                <a:lnTo>
                  <a:pt x="223" y="92"/>
                </a:lnTo>
                <a:lnTo>
                  <a:pt x="223" y="108"/>
                </a:lnTo>
                <a:lnTo>
                  <a:pt x="235" y="108"/>
                </a:lnTo>
                <a:lnTo>
                  <a:pt x="249" y="108"/>
                </a:lnTo>
                <a:lnTo>
                  <a:pt x="249" y="126"/>
                </a:lnTo>
                <a:lnTo>
                  <a:pt x="263" y="126"/>
                </a:lnTo>
                <a:lnTo>
                  <a:pt x="263" y="136"/>
                </a:lnTo>
                <a:lnTo>
                  <a:pt x="275" y="136"/>
                </a:lnTo>
                <a:lnTo>
                  <a:pt x="275" y="154"/>
                </a:lnTo>
                <a:lnTo>
                  <a:pt x="275" y="166"/>
                </a:lnTo>
                <a:lnTo>
                  <a:pt x="293" y="166"/>
                </a:lnTo>
                <a:lnTo>
                  <a:pt x="293" y="180"/>
                </a:lnTo>
                <a:lnTo>
                  <a:pt x="307" y="180"/>
                </a:lnTo>
                <a:lnTo>
                  <a:pt x="307" y="203"/>
                </a:lnTo>
                <a:lnTo>
                  <a:pt x="307" y="213"/>
                </a:lnTo>
                <a:lnTo>
                  <a:pt x="321" y="213"/>
                </a:lnTo>
                <a:lnTo>
                  <a:pt x="321" y="233"/>
                </a:lnTo>
                <a:lnTo>
                  <a:pt x="335" y="233"/>
                </a:lnTo>
                <a:lnTo>
                  <a:pt x="335" y="249"/>
                </a:lnTo>
                <a:lnTo>
                  <a:pt x="349" y="261"/>
                </a:lnTo>
                <a:lnTo>
                  <a:pt x="363" y="261"/>
                </a:lnTo>
                <a:lnTo>
                  <a:pt x="363" y="271"/>
                </a:lnTo>
                <a:lnTo>
                  <a:pt x="377" y="271"/>
                </a:lnTo>
                <a:lnTo>
                  <a:pt x="377" y="293"/>
                </a:lnTo>
                <a:lnTo>
                  <a:pt x="389" y="293"/>
                </a:lnTo>
                <a:lnTo>
                  <a:pt x="389" y="313"/>
                </a:lnTo>
                <a:lnTo>
                  <a:pt x="389" y="333"/>
                </a:lnTo>
                <a:lnTo>
                  <a:pt x="417" y="333"/>
                </a:lnTo>
                <a:lnTo>
                  <a:pt x="417" y="349"/>
                </a:lnTo>
                <a:lnTo>
                  <a:pt x="427" y="349"/>
                </a:lnTo>
                <a:lnTo>
                  <a:pt x="427" y="365"/>
                </a:lnTo>
                <a:lnTo>
                  <a:pt x="427" y="377"/>
                </a:lnTo>
                <a:lnTo>
                  <a:pt x="439" y="377"/>
                </a:lnTo>
                <a:lnTo>
                  <a:pt x="439" y="407"/>
                </a:lnTo>
                <a:lnTo>
                  <a:pt x="439" y="417"/>
                </a:lnTo>
                <a:lnTo>
                  <a:pt x="461" y="417"/>
                </a:lnTo>
                <a:lnTo>
                  <a:pt x="461" y="431"/>
                </a:lnTo>
                <a:lnTo>
                  <a:pt x="471" y="431"/>
                </a:lnTo>
                <a:lnTo>
                  <a:pt x="471" y="451"/>
                </a:lnTo>
                <a:lnTo>
                  <a:pt x="487" y="451"/>
                </a:lnTo>
                <a:lnTo>
                  <a:pt x="487" y="465"/>
                </a:lnTo>
                <a:lnTo>
                  <a:pt x="503" y="465"/>
                </a:lnTo>
                <a:lnTo>
                  <a:pt x="503" y="483"/>
                </a:lnTo>
                <a:lnTo>
                  <a:pt x="515" y="483"/>
                </a:lnTo>
                <a:lnTo>
                  <a:pt x="515" y="497"/>
                </a:lnTo>
                <a:lnTo>
                  <a:pt x="525" y="497"/>
                </a:lnTo>
                <a:lnTo>
                  <a:pt x="525" y="519"/>
                </a:lnTo>
                <a:lnTo>
                  <a:pt x="549" y="519"/>
                </a:lnTo>
                <a:lnTo>
                  <a:pt x="549" y="543"/>
                </a:lnTo>
                <a:lnTo>
                  <a:pt x="549" y="559"/>
                </a:lnTo>
                <a:lnTo>
                  <a:pt x="559" y="559"/>
                </a:lnTo>
                <a:lnTo>
                  <a:pt x="559" y="588"/>
                </a:lnTo>
                <a:lnTo>
                  <a:pt x="559" y="616"/>
                </a:lnTo>
                <a:lnTo>
                  <a:pt x="579" y="616"/>
                </a:lnTo>
                <a:lnTo>
                  <a:pt x="579" y="630"/>
                </a:lnTo>
                <a:lnTo>
                  <a:pt x="579" y="648"/>
                </a:lnTo>
                <a:lnTo>
                  <a:pt x="591" y="648"/>
                </a:lnTo>
                <a:lnTo>
                  <a:pt x="593" y="662"/>
                </a:lnTo>
                <a:lnTo>
                  <a:pt x="605" y="662"/>
                </a:lnTo>
                <a:lnTo>
                  <a:pt x="605" y="682"/>
                </a:lnTo>
                <a:lnTo>
                  <a:pt x="605" y="694"/>
                </a:lnTo>
                <a:lnTo>
                  <a:pt x="623" y="694"/>
                </a:lnTo>
                <a:lnTo>
                  <a:pt x="623" y="708"/>
                </a:lnTo>
                <a:lnTo>
                  <a:pt x="623" y="732"/>
                </a:lnTo>
                <a:lnTo>
                  <a:pt x="648" y="732"/>
                </a:lnTo>
                <a:lnTo>
                  <a:pt x="648" y="750"/>
                </a:lnTo>
                <a:lnTo>
                  <a:pt x="660" y="750"/>
                </a:lnTo>
                <a:lnTo>
                  <a:pt x="660" y="768"/>
                </a:lnTo>
                <a:lnTo>
                  <a:pt x="678" y="768"/>
                </a:lnTo>
                <a:lnTo>
                  <a:pt x="678" y="792"/>
                </a:lnTo>
                <a:lnTo>
                  <a:pt x="692" y="806"/>
                </a:lnTo>
                <a:lnTo>
                  <a:pt x="704" y="806"/>
                </a:lnTo>
                <a:lnTo>
                  <a:pt x="704" y="826"/>
                </a:lnTo>
                <a:lnTo>
                  <a:pt x="714" y="826"/>
                </a:lnTo>
                <a:lnTo>
                  <a:pt x="714" y="846"/>
                </a:lnTo>
                <a:lnTo>
                  <a:pt x="726" y="846"/>
                </a:lnTo>
                <a:lnTo>
                  <a:pt x="726" y="860"/>
                </a:lnTo>
                <a:lnTo>
                  <a:pt x="740" y="860"/>
                </a:lnTo>
                <a:lnTo>
                  <a:pt x="740" y="880"/>
                </a:lnTo>
                <a:lnTo>
                  <a:pt x="750" y="880"/>
                </a:lnTo>
                <a:lnTo>
                  <a:pt x="762" y="880"/>
                </a:lnTo>
                <a:lnTo>
                  <a:pt x="762" y="896"/>
                </a:lnTo>
                <a:lnTo>
                  <a:pt x="778" y="896"/>
                </a:lnTo>
                <a:lnTo>
                  <a:pt x="778" y="910"/>
                </a:lnTo>
                <a:lnTo>
                  <a:pt x="796" y="910"/>
                </a:lnTo>
                <a:lnTo>
                  <a:pt x="796" y="936"/>
                </a:lnTo>
                <a:lnTo>
                  <a:pt x="840" y="936"/>
                </a:lnTo>
                <a:lnTo>
                  <a:pt x="860" y="936"/>
                </a:lnTo>
                <a:lnTo>
                  <a:pt x="860" y="961"/>
                </a:lnTo>
                <a:lnTo>
                  <a:pt x="870" y="961"/>
                </a:lnTo>
                <a:lnTo>
                  <a:pt x="870" y="975"/>
                </a:lnTo>
                <a:lnTo>
                  <a:pt x="870" y="975"/>
                </a:lnTo>
                <a:lnTo>
                  <a:pt x="870" y="995"/>
                </a:lnTo>
                <a:lnTo>
                  <a:pt x="890" y="995"/>
                </a:lnTo>
                <a:lnTo>
                  <a:pt x="890" y="1013"/>
                </a:lnTo>
                <a:lnTo>
                  <a:pt x="910" y="1013"/>
                </a:lnTo>
                <a:lnTo>
                  <a:pt x="910" y="1029"/>
                </a:lnTo>
                <a:lnTo>
                  <a:pt x="940" y="1029"/>
                </a:lnTo>
                <a:lnTo>
                  <a:pt x="940" y="1045"/>
                </a:lnTo>
                <a:lnTo>
                  <a:pt x="956" y="1045"/>
                </a:lnTo>
                <a:lnTo>
                  <a:pt x="956" y="1057"/>
                </a:lnTo>
                <a:lnTo>
                  <a:pt x="982" y="1057"/>
                </a:lnTo>
                <a:lnTo>
                  <a:pt x="982" y="1073"/>
                </a:lnTo>
                <a:lnTo>
                  <a:pt x="1002" y="1073"/>
                </a:lnTo>
                <a:lnTo>
                  <a:pt x="1022" y="1073"/>
                </a:lnTo>
                <a:lnTo>
                  <a:pt x="1022" y="1091"/>
                </a:lnTo>
                <a:lnTo>
                  <a:pt x="1040" y="1091"/>
                </a:lnTo>
                <a:lnTo>
                  <a:pt x="1040" y="1107"/>
                </a:lnTo>
                <a:lnTo>
                  <a:pt x="1060" y="1107"/>
                </a:lnTo>
                <a:lnTo>
                  <a:pt x="1060" y="1123"/>
                </a:lnTo>
                <a:lnTo>
                  <a:pt x="1127" y="1123"/>
                </a:lnTo>
                <a:lnTo>
                  <a:pt x="1127" y="1135"/>
                </a:lnTo>
                <a:lnTo>
                  <a:pt x="1147" y="1135"/>
                </a:lnTo>
                <a:lnTo>
                  <a:pt x="1147" y="1149"/>
                </a:lnTo>
                <a:lnTo>
                  <a:pt x="1193" y="1149"/>
                </a:lnTo>
                <a:lnTo>
                  <a:pt x="1193" y="1171"/>
                </a:lnTo>
                <a:lnTo>
                  <a:pt x="1219" y="1171"/>
                </a:lnTo>
                <a:lnTo>
                  <a:pt x="1233" y="1171"/>
                </a:lnTo>
                <a:lnTo>
                  <a:pt x="1233" y="1187"/>
                </a:lnTo>
                <a:lnTo>
                  <a:pt x="1317" y="1187"/>
                </a:lnTo>
                <a:lnTo>
                  <a:pt x="1317" y="1213"/>
                </a:lnTo>
                <a:lnTo>
                  <a:pt x="1397" y="1213"/>
                </a:lnTo>
                <a:lnTo>
                  <a:pt x="1397" y="1235"/>
                </a:lnTo>
                <a:lnTo>
                  <a:pt x="1415" y="1235"/>
                </a:lnTo>
                <a:lnTo>
                  <a:pt x="1415" y="1261"/>
                </a:lnTo>
                <a:lnTo>
                  <a:pt x="1433" y="1261"/>
                </a:lnTo>
                <a:lnTo>
                  <a:pt x="1483" y="1261"/>
                </a:lnTo>
                <a:lnTo>
                  <a:pt x="1483" y="1289"/>
                </a:lnTo>
                <a:lnTo>
                  <a:pt x="1680" y="1289"/>
                </a:lnTo>
                <a:lnTo>
                  <a:pt x="1680" y="1315"/>
                </a:lnTo>
                <a:lnTo>
                  <a:pt x="1720" y="1315"/>
                </a:lnTo>
                <a:lnTo>
                  <a:pt x="1720" y="1468"/>
                </a:lnTo>
                <a:lnTo>
                  <a:pt x="1784" y="1468"/>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1" name="Line 246">
            <a:extLst>
              <a:ext uri="{FF2B5EF4-FFF2-40B4-BE49-F238E27FC236}">
                <a16:creationId xmlns:a16="http://schemas.microsoft.com/office/drawing/2014/main" id="{955BEFEC-07E6-2577-5B5E-EDF790B80C1B}"/>
              </a:ext>
            </a:extLst>
          </p:cNvPr>
          <p:cNvSpPr>
            <a:spLocks noChangeShapeType="1"/>
          </p:cNvSpPr>
          <p:nvPr/>
        </p:nvSpPr>
        <p:spPr bwMode="auto">
          <a:xfrm>
            <a:off x="8423372" y="1970044"/>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2" name="Line 247">
            <a:extLst>
              <a:ext uri="{FF2B5EF4-FFF2-40B4-BE49-F238E27FC236}">
                <a16:creationId xmlns:a16="http://schemas.microsoft.com/office/drawing/2014/main" id="{0226C8F0-E3D1-73B9-D6FF-A6EC07B5D519}"/>
              </a:ext>
            </a:extLst>
          </p:cNvPr>
          <p:cNvSpPr>
            <a:spLocks noChangeShapeType="1"/>
          </p:cNvSpPr>
          <p:nvPr/>
        </p:nvSpPr>
        <p:spPr bwMode="auto">
          <a:xfrm>
            <a:off x="8391622" y="2001794"/>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3" name="Line 248">
            <a:extLst>
              <a:ext uri="{FF2B5EF4-FFF2-40B4-BE49-F238E27FC236}">
                <a16:creationId xmlns:a16="http://schemas.microsoft.com/office/drawing/2014/main" id="{2BA7583D-CED9-35CD-82A5-F0D992FDBB8F}"/>
              </a:ext>
            </a:extLst>
          </p:cNvPr>
          <p:cNvSpPr>
            <a:spLocks noChangeShapeType="1"/>
          </p:cNvSpPr>
          <p:nvPr/>
        </p:nvSpPr>
        <p:spPr bwMode="auto">
          <a:xfrm>
            <a:off x="8436072" y="1970044"/>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4" name="Line 249">
            <a:extLst>
              <a:ext uri="{FF2B5EF4-FFF2-40B4-BE49-F238E27FC236}">
                <a16:creationId xmlns:a16="http://schemas.microsoft.com/office/drawing/2014/main" id="{B6747BED-1F67-9D91-7B0A-60F09D0FD93E}"/>
              </a:ext>
            </a:extLst>
          </p:cNvPr>
          <p:cNvSpPr>
            <a:spLocks noChangeShapeType="1"/>
          </p:cNvSpPr>
          <p:nvPr/>
        </p:nvSpPr>
        <p:spPr bwMode="auto">
          <a:xfrm>
            <a:off x="8404322" y="2001794"/>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5" name="Line 250">
            <a:extLst>
              <a:ext uri="{FF2B5EF4-FFF2-40B4-BE49-F238E27FC236}">
                <a16:creationId xmlns:a16="http://schemas.microsoft.com/office/drawing/2014/main" id="{FFB6BA47-1B58-F6C7-C814-0D9D5072559B}"/>
              </a:ext>
            </a:extLst>
          </p:cNvPr>
          <p:cNvSpPr>
            <a:spLocks noChangeShapeType="1"/>
          </p:cNvSpPr>
          <p:nvPr/>
        </p:nvSpPr>
        <p:spPr bwMode="auto">
          <a:xfrm>
            <a:off x="8467822" y="1970044"/>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6" name="Line 251">
            <a:extLst>
              <a:ext uri="{FF2B5EF4-FFF2-40B4-BE49-F238E27FC236}">
                <a16:creationId xmlns:a16="http://schemas.microsoft.com/office/drawing/2014/main" id="{05D19ED6-C60D-1427-118F-B6BFAA7E9A86}"/>
              </a:ext>
            </a:extLst>
          </p:cNvPr>
          <p:cNvSpPr>
            <a:spLocks noChangeShapeType="1"/>
          </p:cNvSpPr>
          <p:nvPr/>
        </p:nvSpPr>
        <p:spPr bwMode="auto">
          <a:xfrm>
            <a:off x="8436072" y="2001794"/>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7" name="Line 252">
            <a:extLst>
              <a:ext uri="{FF2B5EF4-FFF2-40B4-BE49-F238E27FC236}">
                <a16:creationId xmlns:a16="http://schemas.microsoft.com/office/drawing/2014/main" id="{7B6FF4B1-C9C1-F5F8-B758-321E5E95F4D8}"/>
              </a:ext>
            </a:extLst>
          </p:cNvPr>
          <p:cNvSpPr>
            <a:spLocks noChangeShapeType="1"/>
          </p:cNvSpPr>
          <p:nvPr/>
        </p:nvSpPr>
        <p:spPr bwMode="auto">
          <a:xfrm>
            <a:off x="8518622" y="1970044"/>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8" name="Line 253">
            <a:extLst>
              <a:ext uri="{FF2B5EF4-FFF2-40B4-BE49-F238E27FC236}">
                <a16:creationId xmlns:a16="http://schemas.microsoft.com/office/drawing/2014/main" id="{0072DC29-B8AC-0EF8-21D6-616FE6C12482}"/>
              </a:ext>
            </a:extLst>
          </p:cNvPr>
          <p:cNvSpPr>
            <a:spLocks noChangeShapeType="1"/>
          </p:cNvSpPr>
          <p:nvPr/>
        </p:nvSpPr>
        <p:spPr bwMode="auto">
          <a:xfrm>
            <a:off x="8486872" y="2001794"/>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49" name="Line 254">
            <a:extLst>
              <a:ext uri="{FF2B5EF4-FFF2-40B4-BE49-F238E27FC236}">
                <a16:creationId xmlns:a16="http://schemas.microsoft.com/office/drawing/2014/main" id="{EBBD4F11-7478-F7C8-BF51-68024C326661}"/>
              </a:ext>
            </a:extLst>
          </p:cNvPr>
          <p:cNvSpPr>
            <a:spLocks noChangeShapeType="1"/>
          </p:cNvSpPr>
          <p:nvPr/>
        </p:nvSpPr>
        <p:spPr bwMode="auto">
          <a:xfrm>
            <a:off x="8569422" y="1970044"/>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0" name="Line 255">
            <a:extLst>
              <a:ext uri="{FF2B5EF4-FFF2-40B4-BE49-F238E27FC236}">
                <a16:creationId xmlns:a16="http://schemas.microsoft.com/office/drawing/2014/main" id="{B0A64346-4AC0-CE14-1C85-CD3DB9278DC6}"/>
              </a:ext>
            </a:extLst>
          </p:cNvPr>
          <p:cNvSpPr>
            <a:spLocks noChangeShapeType="1"/>
          </p:cNvSpPr>
          <p:nvPr/>
        </p:nvSpPr>
        <p:spPr bwMode="auto">
          <a:xfrm>
            <a:off x="8537672" y="2001794"/>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1" name="Line 256">
            <a:extLst>
              <a:ext uri="{FF2B5EF4-FFF2-40B4-BE49-F238E27FC236}">
                <a16:creationId xmlns:a16="http://schemas.microsoft.com/office/drawing/2014/main" id="{3A525780-6B49-BAE5-B84E-74EBDC86D031}"/>
              </a:ext>
            </a:extLst>
          </p:cNvPr>
          <p:cNvSpPr>
            <a:spLocks noChangeShapeType="1"/>
          </p:cNvSpPr>
          <p:nvPr/>
        </p:nvSpPr>
        <p:spPr bwMode="auto">
          <a:xfrm>
            <a:off x="8639272" y="2008144"/>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2" name="Line 257">
            <a:extLst>
              <a:ext uri="{FF2B5EF4-FFF2-40B4-BE49-F238E27FC236}">
                <a16:creationId xmlns:a16="http://schemas.microsoft.com/office/drawing/2014/main" id="{99C49E88-8386-0F1D-D3EC-7D7C067252E3}"/>
              </a:ext>
            </a:extLst>
          </p:cNvPr>
          <p:cNvSpPr>
            <a:spLocks noChangeShapeType="1"/>
          </p:cNvSpPr>
          <p:nvPr/>
        </p:nvSpPr>
        <p:spPr bwMode="auto">
          <a:xfrm>
            <a:off x="8610697" y="2039894"/>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3" name="Line 258">
            <a:extLst>
              <a:ext uri="{FF2B5EF4-FFF2-40B4-BE49-F238E27FC236}">
                <a16:creationId xmlns:a16="http://schemas.microsoft.com/office/drawing/2014/main" id="{0559305B-9157-FEF4-8823-BCBBB7FC3CEE}"/>
              </a:ext>
            </a:extLst>
          </p:cNvPr>
          <p:cNvSpPr>
            <a:spLocks noChangeShapeType="1"/>
          </p:cNvSpPr>
          <p:nvPr/>
        </p:nvSpPr>
        <p:spPr bwMode="auto">
          <a:xfrm>
            <a:off x="8755160" y="2141494"/>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4" name="Line 259">
            <a:extLst>
              <a:ext uri="{FF2B5EF4-FFF2-40B4-BE49-F238E27FC236}">
                <a16:creationId xmlns:a16="http://schemas.microsoft.com/office/drawing/2014/main" id="{7142F023-5333-3983-2835-5D1ABE7C9545}"/>
              </a:ext>
            </a:extLst>
          </p:cNvPr>
          <p:cNvSpPr>
            <a:spLocks noChangeShapeType="1"/>
          </p:cNvSpPr>
          <p:nvPr/>
        </p:nvSpPr>
        <p:spPr bwMode="auto">
          <a:xfrm>
            <a:off x="8723410" y="2173244"/>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5" name="Line 260">
            <a:extLst>
              <a:ext uri="{FF2B5EF4-FFF2-40B4-BE49-F238E27FC236}">
                <a16:creationId xmlns:a16="http://schemas.microsoft.com/office/drawing/2014/main" id="{A78E7C69-870E-F67B-DFA3-AD66144DE8FE}"/>
              </a:ext>
            </a:extLst>
          </p:cNvPr>
          <p:cNvSpPr>
            <a:spLocks noChangeShapeType="1"/>
          </p:cNvSpPr>
          <p:nvPr/>
        </p:nvSpPr>
        <p:spPr bwMode="auto">
          <a:xfrm>
            <a:off x="9301260" y="2925719"/>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6" name="Line 261">
            <a:extLst>
              <a:ext uri="{FF2B5EF4-FFF2-40B4-BE49-F238E27FC236}">
                <a16:creationId xmlns:a16="http://schemas.microsoft.com/office/drawing/2014/main" id="{E19686DC-2EBE-D1D8-3C50-FFA000EBF447}"/>
              </a:ext>
            </a:extLst>
          </p:cNvPr>
          <p:cNvSpPr>
            <a:spLocks noChangeShapeType="1"/>
          </p:cNvSpPr>
          <p:nvPr/>
        </p:nvSpPr>
        <p:spPr bwMode="auto">
          <a:xfrm>
            <a:off x="9269510" y="2957469"/>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7" name="Line 262">
            <a:extLst>
              <a:ext uri="{FF2B5EF4-FFF2-40B4-BE49-F238E27FC236}">
                <a16:creationId xmlns:a16="http://schemas.microsoft.com/office/drawing/2014/main" id="{FD9E7271-55FB-F85C-F080-256B28DF9768}"/>
              </a:ext>
            </a:extLst>
          </p:cNvPr>
          <p:cNvSpPr>
            <a:spLocks noChangeShapeType="1"/>
          </p:cNvSpPr>
          <p:nvPr/>
        </p:nvSpPr>
        <p:spPr bwMode="auto">
          <a:xfrm>
            <a:off x="9693372" y="3455944"/>
            <a:ext cx="0" cy="65088"/>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8" name="Line 263">
            <a:extLst>
              <a:ext uri="{FF2B5EF4-FFF2-40B4-BE49-F238E27FC236}">
                <a16:creationId xmlns:a16="http://schemas.microsoft.com/office/drawing/2014/main" id="{D1179E1B-FC76-1BB3-08E9-4AC7C4AED0D7}"/>
              </a:ext>
            </a:extLst>
          </p:cNvPr>
          <p:cNvSpPr>
            <a:spLocks noChangeShapeType="1"/>
          </p:cNvSpPr>
          <p:nvPr/>
        </p:nvSpPr>
        <p:spPr bwMode="auto">
          <a:xfrm>
            <a:off x="10177560" y="3752807"/>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59" name="Line 264">
            <a:extLst>
              <a:ext uri="{FF2B5EF4-FFF2-40B4-BE49-F238E27FC236}">
                <a16:creationId xmlns:a16="http://schemas.microsoft.com/office/drawing/2014/main" id="{9A2C1FD2-16F5-F14E-5B62-92E987FF49AE}"/>
              </a:ext>
            </a:extLst>
          </p:cNvPr>
          <p:cNvSpPr>
            <a:spLocks noChangeShapeType="1"/>
          </p:cNvSpPr>
          <p:nvPr/>
        </p:nvSpPr>
        <p:spPr bwMode="auto">
          <a:xfrm>
            <a:off x="10441085" y="385758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0" name="Line 265">
            <a:extLst>
              <a:ext uri="{FF2B5EF4-FFF2-40B4-BE49-F238E27FC236}">
                <a16:creationId xmlns:a16="http://schemas.microsoft.com/office/drawing/2014/main" id="{21AC762B-97D4-E90B-0D35-D9CEB4CBA8C9}"/>
              </a:ext>
            </a:extLst>
          </p:cNvPr>
          <p:cNvSpPr>
            <a:spLocks noChangeShapeType="1"/>
          </p:cNvSpPr>
          <p:nvPr/>
        </p:nvSpPr>
        <p:spPr bwMode="auto">
          <a:xfrm>
            <a:off x="10520460" y="389568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1" name="Line 266">
            <a:extLst>
              <a:ext uri="{FF2B5EF4-FFF2-40B4-BE49-F238E27FC236}">
                <a16:creationId xmlns:a16="http://schemas.microsoft.com/office/drawing/2014/main" id="{637B292D-A909-8B8E-33C8-057AD2E26456}"/>
              </a:ext>
            </a:extLst>
          </p:cNvPr>
          <p:cNvSpPr>
            <a:spLocks noChangeShapeType="1"/>
          </p:cNvSpPr>
          <p:nvPr/>
        </p:nvSpPr>
        <p:spPr bwMode="auto">
          <a:xfrm>
            <a:off x="10647460" y="3949657"/>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2" name="Line 267">
            <a:extLst>
              <a:ext uri="{FF2B5EF4-FFF2-40B4-BE49-F238E27FC236}">
                <a16:creationId xmlns:a16="http://schemas.microsoft.com/office/drawing/2014/main" id="{1912B881-7152-5D31-1833-C6080F131E44}"/>
              </a:ext>
            </a:extLst>
          </p:cNvPr>
          <p:cNvSpPr>
            <a:spLocks noChangeShapeType="1"/>
          </p:cNvSpPr>
          <p:nvPr/>
        </p:nvSpPr>
        <p:spPr bwMode="auto">
          <a:xfrm>
            <a:off x="10615710" y="3981407"/>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3" name="Line 268">
            <a:extLst>
              <a:ext uri="{FF2B5EF4-FFF2-40B4-BE49-F238E27FC236}">
                <a16:creationId xmlns:a16="http://schemas.microsoft.com/office/drawing/2014/main" id="{E285FD21-73CC-1891-F0E6-5439E65FA70B}"/>
              </a:ext>
            </a:extLst>
          </p:cNvPr>
          <p:cNvSpPr>
            <a:spLocks noChangeShapeType="1"/>
          </p:cNvSpPr>
          <p:nvPr/>
        </p:nvSpPr>
        <p:spPr bwMode="auto">
          <a:xfrm>
            <a:off x="10666510" y="3971882"/>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4" name="Line 269">
            <a:extLst>
              <a:ext uri="{FF2B5EF4-FFF2-40B4-BE49-F238E27FC236}">
                <a16:creationId xmlns:a16="http://schemas.microsoft.com/office/drawing/2014/main" id="{DC9FEC56-EBB7-9DB1-1B90-AE66E06370BC}"/>
              </a:ext>
            </a:extLst>
          </p:cNvPr>
          <p:cNvSpPr>
            <a:spLocks noChangeShapeType="1"/>
          </p:cNvSpPr>
          <p:nvPr/>
        </p:nvSpPr>
        <p:spPr bwMode="auto">
          <a:xfrm>
            <a:off x="10634760" y="400363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5" name="Line 270">
            <a:extLst>
              <a:ext uri="{FF2B5EF4-FFF2-40B4-BE49-F238E27FC236}">
                <a16:creationId xmlns:a16="http://schemas.microsoft.com/office/drawing/2014/main" id="{CB2A14DC-0A28-F020-9101-94672DDB5A2D}"/>
              </a:ext>
            </a:extLst>
          </p:cNvPr>
          <p:cNvSpPr>
            <a:spLocks noChangeShapeType="1"/>
          </p:cNvSpPr>
          <p:nvPr/>
        </p:nvSpPr>
        <p:spPr bwMode="auto">
          <a:xfrm>
            <a:off x="10685560" y="3971882"/>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6" name="Line 271">
            <a:extLst>
              <a:ext uri="{FF2B5EF4-FFF2-40B4-BE49-F238E27FC236}">
                <a16:creationId xmlns:a16="http://schemas.microsoft.com/office/drawing/2014/main" id="{B807D386-CF0E-A03D-5106-DE27E0A9A46B}"/>
              </a:ext>
            </a:extLst>
          </p:cNvPr>
          <p:cNvSpPr>
            <a:spLocks noChangeShapeType="1"/>
          </p:cNvSpPr>
          <p:nvPr/>
        </p:nvSpPr>
        <p:spPr bwMode="auto">
          <a:xfrm>
            <a:off x="10653810" y="400363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7" name="Line 272">
            <a:extLst>
              <a:ext uri="{FF2B5EF4-FFF2-40B4-BE49-F238E27FC236}">
                <a16:creationId xmlns:a16="http://schemas.microsoft.com/office/drawing/2014/main" id="{8F5A2C73-CB53-8890-86B3-10B27C199B31}"/>
              </a:ext>
            </a:extLst>
          </p:cNvPr>
          <p:cNvSpPr>
            <a:spLocks noChangeShapeType="1"/>
          </p:cNvSpPr>
          <p:nvPr/>
        </p:nvSpPr>
        <p:spPr bwMode="auto">
          <a:xfrm>
            <a:off x="10707785" y="3971882"/>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8" name="Line 273">
            <a:extLst>
              <a:ext uri="{FF2B5EF4-FFF2-40B4-BE49-F238E27FC236}">
                <a16:creationId xmlns:a16="http://schemas.microsoft.com/office/drawing/2014/main" id="{564EACD8-1450-C780-C26D-3B73B4D5DF17}"/>
              </a:ext>
            </a:extLst>
          </p:cNvPr>
          <p:cNvSpPr>
            <a:spLocks noChangeShapeType="1"/>
          </p:cNvSpPr>
          <p:nvPr/>
        </p:nvSpPr>
        <p:spPr bwMode="auto">
          <a:xfrm>
            <a:off x="10676035" y="400363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69" name="Line 274">
            <a:extLst>
              <a:ext uri="{FF2B5EF4-FFF2-40B4-BE49-F238E27FC236}">
                <a16:creationId xmlns:a16="http://schemas.microsoft.com/office/drawing/2014/main" id="{D09E89C5-2111-D697-3693-9E1C8106A84B}"/>
              </a:ext>
            </a:extLst>
          </p:cNvPr>
          <p:cNvSpPr>
            <a:spLocks noChangeShapeType="1"/>
          </p:cNvSpPr>
          <p:nvPr/>
        </p:nvSpPr>
        <p:spPr bwMode="auto">
          <a:xfrm>
            <a:off x="10726835" y="3971882"/>
            <a:ext cx="0" cy="60325"/>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0" name="Line 275">
            <a:extLst>
              <a:ext uri="{FF2B5EF4-FFF2-40B4-BE49-F238E27FC236}">
                <a16:creationId xmlns:a16="http://schemas.microsoft.com/office/drawing/2014/main" id="{42B8A86C-78E0-FB6B-E6D6-88CC164AD0A8}"/>
              </a:ext>
            </a:extLst>
          </p:cNvPr>
          <p:cNvSpPr>
            <a:spLocks noChangeShapeType="1"/>
          </p:cNvSpPr>
          <p:nvPr/>
        </p:nvSpPr>
        <p:spPr bwMode="auto">
          <a:xfrm>
            <a:off x="10695085" y="400363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1" name="Line 276">
            <a:extLst>
              <a:ext uri="{FF2B5EF4-FFF2-40B4-BE49-F238E27FC236}">
                <a16:creationId xmlns:a16="http://schemas.microsoft.com/office/drawing/2014/main" id="{06E55300-862C-54EF-C47C-402E45CA1C33}"/>
              </a:ext>
            </a:extLst>
          </p:cNvPr>
          <p:cNvSpPr>
            <a:spLocks noChangeShapeType="1"/>
          </p:cNvSpPr>
          <p:nvPr/>
        </p:nvSpPr>
        <p:spPr bwMode="auto">
          <a:xfrm>
            <a:off x="10771285" y="399728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2" name="Line 277">
            <a:extLst>
              <a:ext uri="{FF2B5EF4-FFF2-40B4-BE49-F238E27FC236}">
                <a16:creationId xmlns:a16="http://schemas.microsoft.com/office/drawing/2014/main" id="{CCDBEBF4-E935-7251-B88E-B9E7F517B920}"/>
              </a:ext>
            </a:extLst>
          </p:cNvPr>
          <p:cNvSpPr>
            <a:spLocks noChangeShapeType="1"/>
          </p:cNvSpPr>
          <p:nvPr/>
        </p:nvSpPr>
        <p:spPr bwMode="auto">
          <a:xfrm>
            <a:off x="10739535" y="402903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3" name="Line 278">
            <a:extLst>
              <a:ext uri="{FF2B5EF4-FFF2-40B4-BE49-F238E27FC236}">
                <a16:creationId xmlns:a16="http://schemas.microsoft.com/office/drawing/2014/main" id="{277F6D1F-CCE8-CAB1-EDE5-C36BFED5C4A2}"/>
              </a:ext>
            </a:extLst>
          </p:cNvPr>
          <p:cNvSpPr>
            <a:spLocks noChangeShapeType="1"/>
          </p:cNvSpPr>
          <p:nvPr/>
        </p:nvSpPr>
        <p:spPr bwMode="auto">
          <a:xfrm>
            <a:off x="10787160" y="399728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4" name="Line 279">
            <a:extLst>
              <a:ext uri="{FF2B5EF4-FFF2-40B4-BE49-F238E27FC236}">
                <a16:creationId xmlns:a16="http://schemas.microsoft.com/office/drawing/2014/main" id="{D89487AA-874C-EB31-641C-D281EA865C01}"/>
              </a:ext>
            </a:extLst>
          </p:cNvPr>
          <p:cNvSpPr>
            <a:spLocks noChangeShapeType="1"/>
          </p:cNvSpPr>
          <p:nvPr/>
        </p:nvSpPr>
        <p:spPr bwMode="auto">
          <a:xfrm>
            <a:off x="10755410" y="402903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5" name="Line 280">
            <a:extLst>
              <a:ext uri="{FF2B5EF4-FFF2-40B4-BE49-F238E27FC236}">
                <a16:creationId xmlns:a16="http://schemas.microsoft.com/office/drawing/2014/main" id="{41FDFB97-207F-9A45-FE41-76B48246AC6A}"/>
              </a:ext>
            </a:extLst>
          </p:cNvPr>
          <p:cNvSpPr>
            <a:spLocks noChangeShapeType="1"/>
          </p:cNvSpPr>
          <p:nvPr/>
        </p:nvSpPr>
        <p:spPr bwMode="auto">
          <a:xfrm>
            <a:off x="10803035" y="399728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6" name="Line 281">
            <a:extLst>
              <a:ext uri="{FF2B5EF4-FFF2-40B4-BE49-F238E27FC236}">
                <a16:creationId xmlns:a16="http://schemas.microsoft.com/office/drawing/2014/main" id="{A39AE0F8-51E3-8F88-9768-CED00D4E1A26}"/>
              </a:ext>
            </a:extLst>
          </p:cNvPr>
          <p:cNvSpPr>
            <a:spLocks noChangeShapeType="1"/>
          </p:cNvSpPr>
          <p:nvPr/>
        </p:nvSpPr>
        <p:spPr bwMode="auto">
          <a:xfrm>
            <a:off x="10771285" y="402903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7" name="Line 282">
            <a:extLst>
              <a:ext uri="{FF2B5EF4-FFF2-40B4-BE49-F238E27FC236}">
                <a16:creationId xmlns:a16="http://schemas.microsoft.com/office/drawing/2014/main" id="{8C1315D0-57DB-53B0-3CE2-CC7EF342CE5F}"/>
              </a:ext>
            </a:extLst>
          </p:cNvPr>
          <p:cNvSpPr>
            <a:spLocks noChangeShapeType="1"/>
          </p:cNvSpPr>
          <p:nvPr/>
        </p:nvSpPr>
        <p:spPr bwMode="auto">
          <a:xfrm>
            <a:off x="10852247" y="401633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8" name="Line 283">
            <a:extLst>
              <a:ext uri="{FF2B5EF4-FFF2-40B4-BE49-F238E27FC236}">
                <a16:creationId xmlns:a16="http://schemas.microsoft.com/office/drawing/2014/main" id="{A06DA938-7671-8884-FE65-D49E85F4D248}"/>
              </a:ext>
            </a:extLst>
          </p:cNvPr>
          <p:cNvSpPr>
            <a:spLocks noChangeShapeType="1"/>
          </p:cNvSpPr>
          <p:nvPr/>
        </p:nvSpPr>
        <p:spPr bwMode="auto">
          <a:xfrm>
            <a:off x="10818910" y="4048082"/>
            <a:ext cx="65088"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79" name="Line 284">
            <a:extLst>
              <a:ext uri="{FF2B5EF4-FFF2-40B4-BE49-F238E27FC236}">
                <a16:creationId xmlns:a16="http://schemas.microsoft.com/office/drawing/2014/main" id="{F5CF770C-3B4B-EFA2-23CE-C865F1CB5BA2}"/>
              </a:ext>
            </a:extLst>
          </p:cNvPr>
          <p:cNvSpPr>
            <a:spLocks noChangeShapeType="1"/>
          </p:cNvSpPr>
          <p:nvPr/>
        </p:nvSpPr>
        <p:spPr bwMode="auto">
          <a:xfrm>
            <a:off x="10915747" y="401633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0" name="Line 285">
            <a:extLst>
              <a:ext uri="{FF2B5EF4-FFF2-40B4-BE49-F238E27FC236}">
                <a16:creationId xmlns:a16="http://schemas.microsoft.com/office/drawing/2014/main" id="{49CD5E33-532E-22A4-443E-9D219E565995}"/>
              </a:ext>
            </a:extLst>
          </p:cNvPr>
          <p:cNvSpPr>
            <a:spLocks noChangeShapeType="1"/>
          </p:cNvSpPr>
          <p:nvPr/>
        </p:nvSpPr>
        <p:spPr bwMode="auto">
          <a:xfrm>
            <a:off x="10883997" y="4048082"/>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1" name="Line 286">
            <a:extLst>
              <a:ext uri="{FF2B5EF4-FFF2-40B4-BE49-F238E27FC236}">
                <a16:creationId xmlns:a16="http://schemas.microsoft.com/office/drawing/2014/main" id="{021BF49A-3C99-5460-5B74-903B641D2CF9}"/>
              </a:ext>
            </a:extLst>
          </p:cNvPr>
          <p:cNvSpPr>
            <a:spLocks noChangeShapeType="1"/>
          </p:cNvSpPr>
          <p:nvPr/>
        </p:nvSpPr>
        <p:spPr bwMode="auto">
          <a:xfrm>
            <a:off x="10944322" y="401633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2" name="Line 287">
            <a:extLst>
              <a:ext uri="{FF2B5EF4-FFF2-40B4-BE49-F238E27FC236}">
                <a16:creationId xmlns:a16="http://schemas.microsoft.com/office/drawing/2014/main" id="{4669FB20-D529-F471-05E4-76F969BABF47}"/>
              </a:ext>
            </a:extLst>
          </p:cNvPr>
          <p:cNvSpPr>
            <a:spLocks noChangeShapeType="1"/>
          </p:cNvSpPr>
          <p:nvPr/>
        </p:nvSpPr>
        <p:spPr bwMode="auto">
          <a:xfrm>
            <a:off x="10915747" y="4048082"/>
            <a:ext cx="60325"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3" name="Line 288">
            <a:extLst>
              <a:ext uri="{FF2B5EF4-FFF2-40B4-BE49-F238E27FC236}">
                <a16:creationId xmlns:a16="http://schemas.microsoft.com/office/drawing/2014/main" id="{3A5DEE4C-D735-AC6B-2D82-BE05506E981B}"/>
              </a:ext>
            </a:extLst>
          </p:cNvPr>
          <p:cNvSpPr>
            <a:spLocks noChangeShapeType="1"/>
          </p:cNvSpPr>
          <p:nvPr/>
        </p:nvSpPr>
        <p:spPr bwMode="auto">
          <a:xfrm>
            <a:off x="10976072" y="401633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4" name="Line 289">
            <a:extLst>
              <a:ext uri="{FF2B5EF4-FFF2-40B4-BE49-F238E27FC236}">
                <a16:creationId xmlns:a16="http://schemas.microsoft.com/office/drawing/2014/main" id="{F4AA965D-FFDA-5ADE-0855-489AA5B763C6}"/>
              </a:ext>
            </a:extLst>
          </p:cNvPr>
          <p:cNvSpPr>
            <a:spLocks noChangeShapeType="1"/>
          </p:cNvSpPr>
          <p:nvPr/>
        </p:nvSpPr>
        <p:spPr bwMode="auto">
          <a:xfrm>
            <a:off x="10944322" y="404808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5" name="Line 290">
            <a:extLst>
              <a:ext uri="{FF2B5EF4-FFF2-40B4-BE49-F238E27FC236}">
                <a16:creationId xmlns:a16="http://schemas.microsoft.com/office/drawing/2014/main" id="{50A1D599-6D6A-122C-070F-5AD322FCFC6A}"/>
              </a:ext>
            </a:extLst>
          </p:cNvPr>
          <p:cNvSpPr>
            <a:spLocks noChangeShapeType="1"/>
          </p:cNvSpPr>
          <p:nvPr/>
        </p:nvSpPr>
        <p:spPr bwMode="auto">
          <a:xfrm>
            <a:off x="10991947" y="401633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6" name="Line 291">
            <a:extLst>
              <a:ext uri="{FF2B5EF4-FFF2-40B4-BE49-F238E27FC236}">
                <a16:creationId xmlns:a16="http://schemas.microsoft.com/office/drawing/2014/main" id="{E88CA1A0-B346-67D6-8D54-2F5F8679EBDD}"/>
              </a:ext>
            </a:extLst>
          </p:cNvPr>
          <p:cNvSpPr>
            <a:spLocks noChangeShapeType="1"/>
          </p:cNvSpPr>
          <p:nvPr/>
        </p:nvSpPr>
        <p:spPr bwMode="auto">
          <a:xfrm>
            <a:off x="10960197" y="404808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7" name="Line 292">
            <a:extLst>
              <a:ext uri="{FF2B5EF4-FFF2-40B4-BE49-F238E27FC236}">
                <a16:creationId xmlns:a16="http://schemas.microsoft.com/office/drawing/2014/main" id="{56FF1751-8E07-2460-BC33-6776EB800596}"/>
              </a:ext>
            </a:extLst>
          </p:cNvPr>
          <p:cNvSpPr>
            <a:spLocks noChangeShapeType="1"/>
          </p:cNvSpPr>
          <p:nvPr/>
        </p:nvSpPr>
        <p:spPr bwMode="auto">
          <a:xfrm>
            <a:off x="11007822" y="401633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8" name="Line 293">
            <a:extLst>
              <a:ext uri="{FF2B5EF4-FFF2-40B4-BE49-F238E27FC236}">
                <a16:creationId xmlns:a16="http://schemas.microsoft.com/office/drawing/2014/main" id="{983C31AE-49E0-0AC5-ED9A-59F16BB48BAE}"/>
              </a:ext>
            </a:extLst>
          </p:cNvPr>
          <p:cNvSpPr>
            <a:spLocks noChangeShapeType="1"/>
          </p:cNvSpPr>
          <p:nvPr/>
        </p:nvSpPr>
        <p:spPr bwMode="auto">
          <a:xfrm>
            <a:off x="10976072" y="404808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89" name="Line 294">
            <a:extLst>
              <a:ext uri="{FF2B5EF4-FFF2-40B4-BE49-F238E27FC236}">
                <a16:creationId xmlns:a16="http://schemas.microsoft.com/office/drawing/2014/main" id="{2198EBA9-29D0-36F3-62BA-89DD31D1710C}"/>
              </a:ext>
            </a:extLst>
          </p:cNvPr>
          <p:cNvSpPr>
            <a:spLocks noChangeShapeType="1"/>
          </p:cNvSpPr>
          <p:nvPr/>
        </p:nvSpPr>
        <p:spPr bwMode="auto">
          <a:xfrm>
            <a:off x="11039572" y="401633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0" name="Line 295">
            <a:extLst>
              <a:ext uri="{FF2B5EF4-FFF2-40B4-BE49-F238E27FC236}">
                <a16:creationId xmlns:a16="http://schemas.microsoft.com/office/drawing/2014/main" id="{EB60AE3F-9C73-1D1F-0A62-74AE523795C7}"/>
              </a:ext>
            </a:extLst>
          </p:cNvPr>
          <p:cNvSpPr>
            <a:spLocks noChangeShapeType="1"/>
          </p:cNvSpPr>
          <p:nvPr/>
        </p:nvSpPr>
        <p:spPr bwMode="auto">
          <a:xfrm>
            <a:off x="11007822" y="404808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1" name="Line 296">
            <a:extLst>
              <a:ext uri="{FF2B5EF4-FFF2-40B4-BE49-F238E27FC236}">
                <a16:creationId xmlns:a16="http://schemas.microsoft.com/office/drawing/2014/main" id="{451154FA-3CB2-107D-EA4D-4E3E2BBD5A77}"/>
              </a:ext>
            </a:extLst>
          </p:cNvPr>
          <p:cNvSpPr>
            <a:spLocks noChangeShapeType="1"/>
          </p:cNvSpPr>
          <p:nvPr/>
        </p:nvSpPr>
        <p:spPr bwMode="auto">
          <a:xfrm>
            <a:off x="11049097" y="4006807"/>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2" name="Line 297">
            <a:extLst>
              <a:ext uri="{FF2B5EF4-FFF2-40B4-BE49-F238E27FC236}">
                <a16:creationId xmlns:a16="http://schemas.microsoft.com/office/drawing/2014/main" id="{F167A7E1-8042-153D-EEC2-5B88ED98AB67}"/>
              </a:ext>
            </a:extLst>
          </p:cNvPr>
          <p:cNvSpPr>
            <a:spLocks noChangeShapeType="1"/>
          </p:cNvSpPr>
          <p:nvPr/>
        </p:nvSpPr>
        <p:spPr bwMode="auto">
          <a:xfrm>
            <a:off x="11017347" y="4038557"/>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3" name="Line 298">
            <a:extLst>
              <a:ext uri="{FF2B5EF4-FFF2-40B4-BE49-F238E27FC236}">
                <a16:creationId xmlns:a16="http://schemas.microsoft.com/office/drawing/2014/main" id="{70F3C7B5-DD7D-5BB4-89D8-692AC3C8475D}"/>
              </a:ext>
            </a:extLst>
          </p:cNvPr>
          <p:cNvSpPr>
            <a:spLocks noChangeShapeType="1"/>
          </p:cNvSpPr>
          <p:nvPr/>
        </p:nvSpPr>
        <p:spPr bwMode="auto">
          <a:xfrm>
            <a:off x="11068147" y="4057607"/>
            <a:ext cx="0" cy="65088"/>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4" name="Line 299">
            <a:extLst>
              <a:ext uri="{FF2B5EF4-FFF2-40B4-BE49-F238E27FC236}">
                <a16:creationId xmlns:a16="http://schemas.microsoft.com/office/drawing/2014/main" id="{D760D6EA-93BB-2A47-9572-C40CE024D72C}"/>
              </a:ext>
            </a:extLst>
          </p:cNvPr>
          <p:cNvSpPr>
            <a:spLocks noChangeShapeType="1"/>
          </p:cNvSpPr>
          <p:nvPr/>
        </p:nvSpPr>
        <p:spPr bwMode="auto">
          <a:xfrm>
            <a:off x="11036397" y="4089357"/>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5" name="Line 300">
            <a:extLst>
              <a:ext uri="{FF2B5EF4-FFF2-40B4-BE49-F238E27FC236}">
                <a16:creationId xmlns:a16="http://schemas.microsoft.com/office/drawing/2014/main" id="{236A110F-CD96-F321-461E-68B54FE19D97}"/>
              </a:ext>
            </a:extLst>
          </p:cNvPr>
          <p:cNvSpPr>
            <a:spLocks noChangeShapeType="1"/>
          </p:cNvSpPr>
          <p:nvPr/>
        </p:nvSpPr>
        <p:spPr bwMode="auto">
          <a:xfrm>
            <a:off x="11099897" y="4057607"/>
            <a:ext cx="0" cy="65088"/>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6" name="Line 301">
            <a:extLst>
              <a:ext uri="{FF2B5EF4-FFF2-40B4-BE49-F238E27FC236}">
                <a16:creationId xmlns:a16="http://schemas.microsoft.com/office/drawing/2014/main" id="{02D6CE9F-22C4-9127-9B26-F99E68CAA04D}"/>
              </a:ext>
            </a:extLst>
          </p:cNvPr>
          <p:cNvSpPr>
            <a:spLocks noChangeShapeType="1"/>
          </p:cNvSpPr>
          <p:nvPr/>
        </p:nvSpPr>
        <p:spPr bwMode="auto">
          <a:xfrm>
            <a:off x="11068147" y="4089357"/>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7" name="Line 302">
            <a:extLst>
              <a:ext uri="{FF2B5EF4-FFF2-40B4-BE49-F238E27FC236}">
                <a16:creationId xmlns:a16="http://schemas.microsoft.com/office/drawing/2014/main" id="{77A83B43-FE88-BAA3-5845-E1436A2FBCC7}"/>
              </a:ext>
            </a:extLst>
          </p:cNvPr>
          <p:cNvSpPr>
            <a:spLocks noChangeShapeType="1"/>
          </p:cNvSpPr>
          <p:nvPr/>
        </p:nvSpPr>
        <p:spPr bwMode="auto">
          <a:xfrm>
            <a:off x="11137997" y="4057607"/>
            <a:ext cx="0" cy="65088"/>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8" name="Line 303">
            <a:extLst>
              <a:ext uri="{FF2B5EF4-FFF2-40B4-BE49-F238E27FC236}">
                <a16:creationId xmlns:a16="http://schemas.microsoft.com/office/drawing/2014/main" id="{9E099247-CDD2-3490-FA39-F6A0B89FE270}"/>
              </a:ext>
            </a:extLst>
          </p:cNvPr>
          <p:cNvSpPr>
            <a:spLocks noChangeShapeType="1"/>
          </p:cNvSpPr>
          <p:nvPr/>
        </p:nvSpPr>
        <p:spPr bwMode="auto">
          <a:xfrm>
            <a:off x="11106247" y="4089357"/>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99" name="Line 304">
            <a:extLst>
              <a:ext uri="{FF2B5EF4-FFF2-40B4-BE49-F238E27FC236}">
                <a16:creationId xmlns:a16="http://schemas.microsoft.com/office/drawing/2014/main" id="{EA92C881-E2A3-7584-7847-73B539C06380}"/>
              </a:ext>
            </a:extLst>
          </p:cNvPr>
          <p:cNvSpPr>
            <a:spLocks noChangeShapeType="1"/>
          </p:cNvSpPr>
          <p:nvPr/>
        </p:nvSpPr>
        <p:spPr bwMode="auto">
          <a:xfrm>
            <a:off x="11230072" y="4310019"/>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0" name="Line 305">
            <a:extLst>
              <a:ext uri="{FF2B5EF4-FFF2-40B4-BE49-F238E27FC236}">
                <a16:creationId xmlns:a16="http://schemas.microsoft.com/office/drawing/2014/main" id="{10B9C216-2FE6-FA37-D984-39C289D7013A}"/>
              </a:ext>
            </a:extLst>
          </p:cNvPr>
          <p:cNvSpPr>
            <a:spLocks noChangeShapeType="1"/>
          </p:cNvSpPr>
          <p:nvPr/>
        </p:nvSpPr>
        <p:spPr bwMode="auto">
          <a:xfrm rot="5400000">
            <a:off x="11198322" y="4341769"/>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1" name="Line 306">
            <a:extLst>
              <a:ext uri="{FF2B5EF4-FFF2-40B4-BE49-F238E27FC236}">
                <a16:creationId xmlns:a16="http://schemas.microsoft.com/office/drawing/2014/main" id="{951BF6D1-95DB-7613-5491-4C80A4FE4D83}"/>
              </a:ext>
            </a:extLst>
          </p:cNvPr>
          <p:cNvSpPr>
            <a:spLocks noChangeShapeType="1"/>
          </p:cNvSpPr>
          <p:nvPr/>
        </p:nvSpPr>
        <p:spPr bwMode="auto">
          <a:xfrm>
            <a:off x="10542685" y="389568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2" name="Line 307">
            <a:extLst>
              <a:ext uri="{FF2B5EF4-FFF2-40B4-BE49-F238E27FC236}">
                <a16:creationId xmlns:a16="http://schemas.microsoft.com/office/drawing/2014/main" id="{759DCDEC-1F58-C874-DBBB-C1B2E7D571C4}"/>
              </a:ext>
            </a:extLst>
          </p:cNvPr>
          <p:cNvSpPr>
            <a:spLocks noChangeShapeType="1"/>
          </p:cNvSpPr>
          <p:nvPr/>
        </p:nvSpPr>
        <p:spPr bwMode="auto">
          <a:xfrm>
            <a:off x="10583960" y="3898857"/>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3" name="Line 308">
            <a:extLst>
              <a:ext uri="{FF2B5EF4-FFF2-40B4-BE49-F238E27FC236}">
                <a16:creationId xmlns:a16="http://schemas.microsoft.com/office/drawing/2014/main" id="{8FF1C54D-53F7-8290-0BA8-BF840D8265B4}"/>
              </a:ext>
            </a:extLst>
          </p:cNvPr>
          <p:cNvSpPr>
            <a:spLocks noChangeShapeType="1"/>
          </p:cNvSpPr>
          <p:nvPr/>
        </p:nvSpPr>
        <p:spPr bwMode="auto">
          <a:xfrm>
            <a:off x="10606185" y="3898857"/>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4" name="Line 309">
            <a:extLst>
              <a:ext uri="{FF2B5EF4-FFF2-40B4-BE49-F238E27FC236}">
                <a16:creationId xmlns:a16="http://schemas.microsoft.com/office/drawing/2014/main" id="{9474E86B-3838-5CE3-A294-CEA766B60A20}"/>
              </a:ext>
            </a:extLst>
          </p:cNvPr>
          <p:cNvSpPr>
            <a:spLocks noChangeShapeType="1"/>
          </p:cNvSpPr>
          <p:nvPr/>
        </p:nvSpPr>
        <p:spPr bwMode="auto">
          <a:xfrm>
            <a:off x="9661622" y="3487694"/>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5" name="Line 310">
            <a:extLst>
              <a:ext uri="{FF2B5EF4-FFF2-40B4-BE49-F238E27FC236}">
                <a16:creationId xmlns:a16="http://schemas.microsoft.com/office/drawing/2014/main" id="{49D4FC04-A8C5-43A7-297D-705BA79F1250}"/>
              </a:ext>
            </a:extLst>
          </p:cNvPr>
          <p:cNvSpPr>
            <a:spLocks noChangeShapeType="1"/>
          </p:cNvSpPr>
          <p:nvPr/>
        </p:nvSpPr>
        <p:spPr bwMode="auto">
          <a:xfrm>
            <a:off x="9966422" y="3673432"/>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6" name="Line 311">
            <a:extLst>
              <a:ext uri="{FF2B5EF4-FFF2-40B4-BE49-F238E27FC236}">
                <a16:creationId xmlns:a16="http://schemas.microsoft.com/office/drawing/2014/main" id="{77432B4D-B123-7CD6-A720-606AD2602DEF}"/>
              </a:ext>
            </a:extLst>
          </p:cNvPr>
          <p:cNvSpPr>
            <a:spLocks noChangeShapeType="1"/>
          </p:cNvSpPr>
          <p:nvPr/>
        </p:nvSpPr>
        <p:spPr bwMode="auto">
          <a:xfrm>
            <a:off x="9934672" y="3705182"/>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7" name="Line 312">
            <a:extLst>
              <a:ext uri="{FF2B5EF4-FFF2-40B4-BE49-F238E27FC236}">
                <a16:creationId xmlns:a16="http://schemas.microsoft.com/office/drawing/2014/main" id="{ABCE4AB2-056C-524C-911F-2491C6CAA2A2}"/>
              </a:ext>
            </a:extLst>
          </p:cNvPr>
          <p:cNvSpPr>
            <a:spLocks noChangeShapeType="1"/>
          </p:cNvSpPr>
          <p:nvPr/>
        </p:nvSpPr>
        <p:spPr bwMode="auto">
          <a:xfrm>
            <a:off x="10093422" y="3752807"/>
            <a:ext cx="0" cy="6350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08" name="Line 313">
            <a:extLst>
              <a:ext uri="{FF2B5EF4-FFF2-40B4-BE49-F238E27FC236}">
                <a16:creationId xmlns:a16="http://schemas.microsoft.com/office/drawing/2014/main" id="{F62BC057-CEEE-EA1B-5A6D-B1E24264B6B6}"/>
              </a:ext>
            </a:extLst>
          </p:cNvPr>
          <p:cNvSpPr>
            <a:spLocks noChangeShapeType="1"/>
          </p:cNvSpPr>
          <p:nvPr/>
        </p:nvSpPr>
        <p:spPr bwMode="auto">
          <a:xfrm>
            <a:off x="10061672" y="3784557"/>
            <a:ext cx="635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63" name="TextBox 32262">
            <a:extLst>
              <a:ext uri="{FF2B5EF4-FFF2-40B4-BE49-F238E27FC236}">
                <a16:creationId xmlns:a16="http://schemas.microsoft.com/office/drawing/2014/main" id="{E8CEC0F3-F9F2-07F5-E23E-153F5EBEF173}"/>
              </a:ext>
            </a:extLst>
          </p:cNvPr>
          <p:cNvSpPr txBox="1"/>
          <p:nvPr/>
        </p:nvSpPr>
        <p:spPr bwMode="auto">
          <a:xfrm>
            <a:off x="8459848" y="4003537"/>
            <a:ext cx="122661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dirty="0">
                <a:solidFill>
                  <a:schemeClr val="bg1"/>
                </a:solidFill>
                <a:latin typeface="Calibri" panose="020F0502020204030204" pitchFamily="34" charset="0"/>
              </a:rPr>
              <a:t>Subsequent PARPi</a:t>
            </a:r>
            <a:r>
              <a:rPr lang="en-US" sz="1000" baseline="30000" dirty="0">
                <a:solidFill>
                  <a:schemeClr val="bg1"/>
                </a:solidFill>
                <a:latin typeface="Calibri" panose="020F0502020204030204" pitchFamily="34" charset="0"/>
              </a:rPr>
              <a:t>†</a:t>
            </a:r>
            <a:br>
              <a:rPr lang="en-US" sz="100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Placebo: 45.8%</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Rucaparib: 20.8%</a:t>
            </a:r>
          </a:p>
        </p:txBody>
      </p:sp>
      <p:graphicFrame>
        <p:nvGraphicFramePr>
          <p:cNvPr id="32264" name="Table 31887">
            <a:extLst>
              <a:ext uri="{FF2B5EF4-FFF2-40B4-BE49-F238E27FC236}">
                <a16:creationId xmlns:a16="http://schemas.microsoft.com/office/drawing/2014/main" id="{75D8FC3A-8A22-8BEB-DEA9-CDF25F1391D1}"/>
              </a:ext>
            </a:extLst>
          </p:cNvPr>
          <p:cNvGraphicFramePr>
            <a:graphicFrameLocks noGrp="1"/>
          </p:cNvGraphicFramePr>
          <p:nvPr>
            <p:extLst>
              <p:ext uri="{D42A27DB-BD31-4B8C-83A1-F6EECF244321}">
                <p14:modId xmlns:p14="http://schemas.microsoft.com/office/powerpoint/2010/main" val="2770589180"/>
              </p:ext>
            </p:extLst>
          </p:nvPr>
        </p:nvGraphicFramePr>
        <p:xfrm>
          <a:off x="7944847" y="5031066"/>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375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350 (3)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307 (47)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255 (96)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spc="-30" baseline="0" dirty="0">
                          <a:solidFill>
                            <a:schemeClr val="accent1"/>
                          </a:solidFill>
                          <a:latin typeface="Arial Narrow" panose="020B0606020202030204" pitchFamily="34" charset="0"/>
                        </a:rPr>
                        <a:t>197 (151)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spc="-30" baseline="0" dirty="0">
                          <a:solidFill>
                            <a:schemeClr val="accent1"/>
                          </a:solidFill>
                          <a:latin typeface="Arial Narrow" panose="020B0606020202030204" pitchFamily="34" charset="0"/>
                        </a:rPr>
                        <a:t>152 (195)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spc="-30" baseline="0" dirty="0">
                          <a:solidFill>
                            <a:schemeClr val="accent1"/>
                          </a:solidFill>
                          <a:latin typeface="Arial Narrow" panose="020B0606020202030204" pitchFamily="34" charset="0"/>
                        </a:rPr>
                        <a:t>124 (221)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spc="-30" baseline="0" dirty="0">
                          <a:solidFill>
                            <a:schemeClr val="accent1"/>
                          </a:solidFill>
                          <a:latin typeface="Arial Narrow" panose="020B0606020202030204" pitchFamily="34" charset="0"/>
                        </a:rPr>
                        <a:t>101 (240)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87 (252)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08 (259)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29 (208)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 (209)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(270)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150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120 (10)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152 (26)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122 (53)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100 (66)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25 (30)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70 (101)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54 (119)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47 (126)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27 (130)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10 (129)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 (140)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(140)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graphicFrame>
        <p:nvGraphicFramePr>
          <p:cNvPr id="32049" name="Table 31887">
            <a:extLst>
              <a:ext uri="{FF2B5EF4-FFF2-40B4-BE49-F238E27FC236}">
                <a16:creationId xmlns:a16="http://schemas.microsoft.com/office/drawing/2014/main" id="{F13A32CE-D6D4-F78E-2DC4-AC041E7B5DD5}"/>
              </a:ext>
            </a:extLst>
          </p:cNvPr>
          <p:cNvGraphicFramePr>
            <a:graphicFrameLocks noGrp="1"/>
          </p:cNvGraphicFramePr>
          <p:nvPr>
            <p:extLst>
              <p:ext uri="{D42A27DB-BD31-4B8C-83A1-F6EECF244321}">
                <p14:modId xmlns:p14="http://schemas.microsoft.com/office/powerpoint/2010/main" val="4107514409"/>
              </p:ext>
            </p:extLst>
          </p:nvPr>
        </p:nvGraphicFramePr>
        <p:xfrm>
          <a:off x="4253512" y="5033101"/>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230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224 (4)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204 (21)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177 (48)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143 (79)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spc="-30" baseline="0" dirty="0">
                          <a:solidFill>
                            <a:schemeClr val="accent1"/>
                          </a:solidFill>
                          <a:latin typeface="Arial Narrow" panose="020B0606020202030204" pitchFamily="34" charset="0"/>
                        </a:rPr>
                        <a:t>110 (111</a:t>
                      </a:r>
                      <a:r>
                        <a:rPr lang="en-US" sz="600" b="0" dirty="0">
                          <a:solidFill>
                            <a:schemeClr val="accent1"/>
                          </a:solidFill>
                          <a:latin typeface="Arial Narrow" panose="020B0606020202030204" pitchFamily="34"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96 (124)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78 (140)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07 (150)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53 (153)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26 (158)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 (158)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(109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118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107 (6)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101 (11)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54 (27)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76 (34)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60 (40)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53 (50)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40 (60)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34 (75)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20 (21)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7 (24)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 (25)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(65)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sp>
        <p:nvSpPr>
          <p:cNvPr id="5" name="TextBox 4">
            <a:extLst>
              <a:ext uri="{FF2B5EF4-FFF2-40B4-BE49-F238E27FC236}">
                <a16:creationId xmlns:a16="http://schemas.microsoft.com/office/drawing/2014/main" id="{3C3977D3-C3A3-CE63-0106-ED8AA786D018}"/>
              </a:ext>
            </a:extLst>
          </p:cNvPr>
          <p:cNvSpPr txBox="1"/>
          <p:nvPr/>
        </p:nvSpPr>
        <p:spPr bwMode="auto">
          <a:xfrm>
            <a:off x="1342105" y="1503361"/>
            <a:ext cx="2464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-Mutant Cohort</a:t>
            </a:r>
          </a:p>
        </p:txBody>
      </p:sp>
      <p:sp>
        <p:nvSpPr>
          <p:cNvPr id="8" name="TextBox 7">
            <a:extLst>
              <a:ext uri="{FF2B5EF4-FFF2-40B4-BE49-F238E27FC236}">
                <a16:creationId xmlns:a16="http://schemas.microsoft.com/office/drawing/2014/main" id="{6CD57564-BB04-20DD-E2D8-EFFEAA565732}"/>
              </a:ext>
            </a:extLst>
          </p:cNvPr>
          <p:cNvSpPr txBox="1"/>
          <p:nvPr/>
        </p:nvSpPr>
        <p:spPr bwMode="auto">
          <a:xfrm>
            <a:off x="5086630" y="1503361"/>
            <a:ext cx="2464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HRD Cohort*</a:t>
            </a:r>
          </a:p>
        </p:txBody>
      </p:sp>
      <p:sp>
        <p:nvSpPr>
          <p:cNvPr id="11" name="TextBox 10">
            <a:extLst>
              <a:ext uri="{FF2B5EF4-FFF2-40B4-BE49-F238E27FC236}">
                <a16:creationId xmlns:a16="http://schemas.microsoft.com/office/drawing/2014/main" id="{7F716742-5D62-25BB-67CB-BA55EFC5DDE2}"/>
              </a:ext>
            </a:extLst>
          </p:cNvPr>
          <p:cNvSpPr txBox="1"/>
          <p:nvPr/>
        </p:nvSpPr>
        <p:spPr bwMode="auto">
          <a:xfrm>
            <a:off x="8831155" y="1503361"/>
            <a:ext cx="2464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ITT Population</a:t>
            </a:r>
          </a:p>
        </p:txBody>
      </p:sp>
    </p:spTree>
    <p:extLst>
      <p:ext uri="{BB962C8B-B14F-4D97-AF65-F5344CB8AC3E}">
        <p14:creationId xmlns:p14="http://schemas.microsoft.com/office/powerpoint/2010/main" val="1200890420"/>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76" name="Freeform 180">
            <a:extLst>
              <a:ext uri="{FF2B5EF4-FFF2-40B4-BE49-F238E27FC236}">
                <a16:creationId xmlns:a16="http://schemas.microsoft.com/office/drawing/2014/main" id="{CBDDB47B-D90E-402B-26FA-C24AA9525C06}"/>
              </a:ext>
            </a:extLst>
          </p:cNvPr>
          <p:cNvSpPr>
            <a:spLocks/>
          </p:cNvSpPr>
          <p:nvPr/>
        </p:nvSpPr>
        <p:spPr bwMode="auto">
          <a:xfrm>
            <a:off x="8569295" y="2008662"/>
            <a:ext cx="1882775" cy="2513013"/>
          </a:xfrm>
          <a:custGeom>
            <a:avLst/>
            <a:gdLst>
              <a:gd name="T0" fmla="*/ 0 w 1186"/>
              <a:gd name="T1" fmla="*/ 0 h 1583"/>
              <a:gd name="T2" fmla="*/ 139 w 1186"/>
              <a:gd name="T3" fmla="*/ 0 h 1583"/>
              <a:gd name="T4" fmla="*/ 139 w 1186"/>
              <a:gd name="T5" fmla="*/ 34 h 1583"/>
              <a:gd name="T6" fmla="*/ 197 w 1186"/>
              <a:gd name="T7" fmla="*/ 34 h 1583"/>
              <a:gd name="T8" fmla="*/ 197 w 1186"/>
              <a:gd name="T9" fmla="*/ 143 h 1583"/>
              <a:gd name="T10" fmla="*/ 253 w 1186"/>
              <a:gd name="T11" fmla="*/ 143 h 1583"/>
              <a:gd name="T12" fmla="*/ 253 w 1186"/>
              <a:gd name="T13" fmla="*/ 209 h 1583"/>
              <a:gd name="T14" fmla="*/ 334 w 1186"/>
              <a:gd name="T15" fmla="*/ 209 h 1583"/>
              <a:gd name="T16" fmla="*/ 334 w 1186"/>
              <a:gd name="T17" fmla="*/ 279 h 1583"/>
              <a:gd name="T18" fmla="*/ 422 w 1186"/>
              <a:gd name="T19" fmla="*/ 279 h 1583"/>
              <a:gd name="T20" fmla="*/ 422 w 1186"/>
              <a:gd name="T21" fmla="*/ 356 h 1583"/>
              <a:gd name="T22" fmla="*/ 541 w 1186"/>
              <a:gd name="T23" fmla="*/ 356 h 1583"/>
              <a:gd name="T24" fmla="*/ 541 w 1186"/>
              <a:gd name="T25" fmla="*/ 438 h 1583"/>
              <a:gd name="T26" fmla="*/ 663 w 1186"/>
              <a:gd name="T27" fmla="*/ 438 h 1583"/>
              <a:gd name="T28" fmla="*/ 663 w 1186"/>
              <a:gd name="T29" fmla="*/ 514 h 1583"/>
              <a:gd name="T30" fmla="*/ 778 w 1186"/>
              <a:gd name="T31" fmla="*/ 514 h 1583"/>
              <a:gd name="T32" fmla="*/ 778 w 1186"/>
              <a:gd name="T33" fmla="*/ 574 h 1583"/>
              <a:gd name="T34" fmla="*/ 909 w 1186"/>
              <a:gd name="T35" fmla="*/ 574 h 1583"/>
              <a:gd name="T36" fmla="*/ 909 w 1186"/>
              <a:gd name="T37" fmla="*/ 619 h 1583"/>
              <a:gd name="T38" fmla="*/ 1186 w 1186"/>
              <a:gd name="T39" fmla="*/ 619 h 1583"/>
              <a:gd name="T40" fmla="*/ 1186 w 1186"/>
              <a:gd name="T41" fmla="*/ 1583 h 1583"/>
              <a:gd name="T42" fmla="*/ 921 w 1186"/>
              <a:gd name="T43" fmla="*/ 1583 h 1583"/>
              <a:gd name="T44" fmla="*/ 921 w 1186"/>
              <a:gd name="T45" fmla="*/ 1549 h 1583"/>
              <a:gd name="T46" fmla="*/ 788 w 1186"/>
              <a:gd name="T47" fmla="*/ 1549 h 1583"/>
              <a:gd name="T48" fmla="*/ 788 w 1186"/>
              <a:gd name="T49" fmla="*/ 1509 h 1583"/>
              <a:gd name="T50" fmla="*/ 788 w 1186"/>
              <a:gd name="T51" fmla="*/ 1491 h 1583"/>
              <a:gd name="T52" fmla="*/ 677 w 1186"/>
              <a:gd name="T53" fmla="*/ 1491 h 1583"/>
              <a:gd name="T54" fmla="*/ 677 w 1186"/>
              <a:gd name="T55" fmla="*/ 1436 h 1583"/>
              <a:gd name="T56" fmla="*/ 549 w 1186"/>
              <a:gd name="T57" fmla="*/ 1436 h 1583"/>
              <a:gd name="T58" fmla="*/ 549 w 1186"/>
              <a:gd name="T59" fmla="*/ 1332 h 1583"/>
              <a:gd name="T60" fmla="*/ 476 w 1186"/>
              <a:gd name="T61" fmla="*/ 1332 h 1583"/>
              <a:gd name="T62" fmla="*/ 476 w 1186"/>
              <a:gd name="T63" fmla="*/ 1304 h 1583"/>
              <a:gd name="T64" fmla="*/ 436 w 1186"/>
              <a:gd name="T65" fmla="*/ 1304 h 1583"/>
              <a:gd name="T66" fmla="*/ 436 w 1186"/>
              <a:gd name="T67" fmla="*/ 1282 h 1583"/>
              <a:gd name="T68" fmla="*/ 352 w 1186"/>
              <a:gd name="T69" fmla="*/ 1282 h 1583"/>
              <a:gd name="T70" fmla="*/ 352 w 1186"/>
              <a:gd name="T71" fmla="*/ 1227 h 1583"/>
              <a:gd name="T72" fmla="*/ 269 w 1186"/>
              <a:gd name="T73" fmla="*/ 1227 h 1583"/>
              <a:gd name="T74" fmla="*/ 269 w 1186"/>
              <a:gd name="T75" fmla="*/ 1183 h 1583"/>
              <a:gd name="T76" fmla="*/ 0 w 1186"/>
              <a:gd name="T77" fmla="*/ 1183 h 1583"/>
              <a:gd name="T78" fmla="*/ 0 w 1186"/>
              <a:gd name="T79" fmla="*/ 0 h 1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6" h="1583">
                <a:moveTo>
                  <a:pt x="0" y="0"/>
                </a:moveTo>
                <a:lnTo>
                  <a:pt x="139" y="0"/>
                </a:lnTo>
                <a:lnTo>
                  <a:pt x="139" y="34"/>
                </a:lnTo>
                <a:lnTo>
                  <a:pt x="197" y="34"/>
                </a:lnTo>
                <a:lnTo>
                  <a:pt x="197" y="143"/>
                </a:lnTo>
                <a:lnTo>
                  <a:pt x="253" y="143"/>
                </a:lnTo>
                <a:lnTo>
                  <a:pt x="253" y="209"/>
                </a:lnTo>
                <a:lnTo>
                  <a:pt x="334" y="209"/>
                </a:lnTo>
                <a:lnTo>
                  <a:pt x="334" y="279"/>
                </a:lnTo>
                <a:lnTo>
                  <a:pt x="422" y="279"/>
                </a:lnTo>
                <a:lnTo>
                  <a:pt x="422" y="356"/>
                </a:lnTo>
                <a:lnTo>
                  <a:pt x="541" y="356"/>
                </a:lnTo>
                <a:lnTo>
                  <a:pt x="541" y="438"/>
                </a:lnTo>
                <a:lnTo>
                  <a:pt x="663" y="438"/>
                </a:lnTo>
                <a:lnTo>
                  <a:pt x="663" y="514"/>
                </a:lnTo>
                <a:lnTo>
                  <a:pt x="778" y="514"/>
                </a:lnTo>
                <a:lnTo>
                  <a:pt x="778" y="574"/>
                </a:lnTo>
                <a:lnTo>
                  <a:pt x="909" y="574"/>
                </a:lnTo>
                <a:lnTo>
                  <a:pt x="909" y="619"/>
                </a:lnTo>
                <a:lnTo>
                  <a:pt x="1186" y="619"/>
                </a:lnTo>
                <a:lnTo>
                  <a:pt x="1186" y="1583"/>
                </a:lnTo>
                <a:lnTo>
                  <a:pt x="921" y="1583"/>
                </a:lnTo>
                <a:lnTo>
                  <a:pt x="921" y="1549"/>
                </a:lnTo>
                <a:lnTo>
                  <a:pt x="788" y="1549"/>
                </a:lnTo>
                <a:lnTo>
                  <a:pt x="788" y="1509"/>
                </a:lnTo>
                <a:lnTo>
                  <a:pt x="788" y="1491"/>
                </a:lnTo>
                <a:lnTo>
                  <a:pt x="677" y="1491"/>
                </a:lnTo>
                <a:lnTo>
                  <a:pt x="677" y="1436"/>
                </a:lnTo>
                <a:lnTo>
                  <a:pt x="549" y="1436"/>
                </a:lnTo>
                <a:lnTo>
                  <a:pt x="549" y="1332"/>
                </a:lnTo>
                <a:lnTo>
                  <a:pt x="476" y="1332"/>
                </a:lnTo>
                <a:lnTo>
                  <a:pt x="476" y="1304"/>
                </a:lnTo>
                <a:lnTo>
                  <a:pt x="436" y="1304"/>
                </a:lnTo>
                <a:lnTo>
                  <a:pt x="436" y="1282"/>
                </a:lnTo>
                <a:lnTo>
                  <a:pt x="352" y="1282"/>
                </a:lnTo>
                <a:lnTo>
                  <a:pt x="352" y="1227"/>
                </a:lnTo>
                <a:lnTo>
                  <a:pt x="269" y="1227"/>
                </a:lnTo>
                <a:lnTo>
                  <a:pt x="269" y="1183"/>
                </a:lnTo>
                <a:lnTo>
                  <a:pt x="0" y="1183"/>
                </a:lnTo>
                <a:lnTo>
                  <a:pt x="0" y="0"/>
                </a:lnTo>
                <a:close/>
              </a:path>
            </a:pathLst>
          </a:custGeom>
          <a:solidFill>
            <a:srgbClr val="ED9077">
              <a:alpha val="30196"/>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2071" name="Freeform 176">
            <a:extLst>
              <a:ext uri="{FF2B5EF4-FFF2-40B4-BE49-F238E27FC236}">
                <a16:creationId xmlns:a16="http://schemas.microsoft.com/office/drawing/2014/main" id="{5B64D0F7-03BA-75FC-8BE8-2DD6F4C63BE5}"/>
              </a:ext>
            </a:extLst>
          </p:cNvPr>
          <p:cNvSpPr>
            <a:spLocks/>
          </p:cNvSpPr>
          <p:nvPr/>
        </p:nvSpPr>
        <p:spPr bwMode="auto">
          <a:xfrm>
            <a:off x="8758207" y="1968975"/>
            <a:ext cx="2025650" cy="2528887"/>
          </a:xfrm>
          <a:custGeom>
            <a:avLst/>
            <a:gdLst>
              <a:gd name="T0" fmla="*/ 0 w 1276"/>
              <a:gd name="T1" fmla="*/ 0 h 1593"/>
              <a:gd name="T2" fmla="*/ 156 w 1276"/>
              <a:gd name="T3" fmla="*/ 0 h 1593"/>
              <a:gd name="T4" fmla="*/ 156 w 1276"/>
              <a:gd name="T5" fmla="*/ 24 h 1593"/>
              <a:gd name="T6" fmla="*/ 232 w 1276"/>
              <a:gd name="T7" fmla="*/ 24 h 1593"/>
              <a:gd name="T8" fmla="*/ 232 w 1276"/>
              <a:gd name="T9" fmla="*/ 78 h 1593"/>
              <a:gd name="T10" fmla="*/ 267 w 1276"/>
              <a:gd name="T11" fmla="*/ 78 h 1593"/>
              <a:gd name="T12" fmla="*/ 267 w 1276"/>
              <a:gd name="T13" fmla="*/ 114 h 1593"/>
              <a:gd name="T14" fmla="*/ 307 w 1276"/>
              <a:gd name="T15" fmla="*/ 114 h 1593"/>
              <a:gd name="T16" fmla="*/ 307 w 1276"/>
              <a:gd name="T17" fmla="*/ 200 h 1593"/>
              <a:gd name="T18" fmla="*/ 341 w 1276"/>
              <a:gd name="T19" fmla="*/ 200 h 1593"/>
              <a:gd name="T20" fmla="*/ 341 w 1276"/>
              <a:gd name="T21" fmla="*/ 287 h 1593"/>
              <a:gd name="T22" fmla="*/ 363 w 1276"/>
              <a:gd name="T23" fmla="*/ 287 h 1593"/>
              <a:gd name="T24" fmla="*/ 363 w 1276"/>
              <a:gd name="T25" fmla="*/ 339 h 1593"/>
              <a:gd name="T26" fmla="*/ 395 w 1276"/>
              <a:gd name="T27" fmla="*/ 339 h 1593"/>
              <a:gd name="T28" fmla="*/ 395 w 1276"/>
              <a:gd name="T29" fmla="*/ 379 h 1593"/>
              <a:gd name="T30" fmla="*/ 421 w 1276"/>
              <a:gd name="T31" fmla="*/ 379 h 1593"/>
              <a:gd name="T32" fmla="*/ 421 w 1276"/>
              <a:gd name="T33" fmla="*/ 429 h 1593"/>
              <a:gd name="T34" fmla="*/ 451 w 1276"/>
              <a:gd name="T35" fmla="*/ 429 h 1593"/>
              <a:gd name="T36" fmla="*/ 451 w 1276"/>
              <a:gd name="T37" fmla="*/ 465 h 1593"/>
              <a:gd name="T38" fmla="*/ 469 w 1276"/>
              <a:gd name="T39" fmla="*/ 465 h 1593"/>
              <a:gd name="T40" fmla="*/ 469 w 1276"/>
              <a:gd name="T41" fmla="*/ 529 h 1593"/>
              <a:gd name="T42" fmla="*/ 501 w 1276"/>
              <a:gd name="T43" fmla="*/ 529 h 1593"/>
              <a:gd name="T44" fmla="*/ 501 w 1276"/>
              <a:gd name="T45" fmla="*/ 655 h 1593"/>
              <a:gd name="T46" fmla="*/ 591 w 1276"/>
              <a:gd name="T47" fmla="*/ 655 h 1593"/>
              <a:gd name="T48" fmla="*/ 591 w 1276"/>
              <a:gd name="T49" fmla="*/ 697 h 1593"/>
              <a:gd name="T50" fmla="*/ 649 w 1276"/>
              <a:gd name="T51" fmla="*/ 697 h 1593"/>
              <a:gd name="T52" fmla="*/ 649 w 1276"/>
              <a:gd name="T53" fmla="*/ 741 h 1593"/>
              <a:gd name="T54" fmla="*/ 777 w 1276"/>
              <a:gd name="T55" fmla="*/ 741 h 1593"/>
              <a:gd name="T56" fmla="*/ 777 w 1276"/>
              <a:gd name="T57" fmla="*/ 776 h 1593"/>
              <a:gd name="T58" fmla="*/ 1100 w 1276"/>
              <a:gd name="T59" fmla="*/ 776 h 1593"/>
              <a:gd name="T60" fmla="*/ 1100 w 1276"/>
              <a:gd name="T61" fmla="*/ 792 h 1593"/>
              <a:gd name="T62" fmla="*/ 1276 w 1276"/>
              <a:gd name="T63" fmla="*/ 792 h 1593"/>
              <a:gd name="T64" fmla="*/ 1276 w 1276"/>
              <a:gd name="T65" fmla="*/ 1593 h 1593"/>
              <a:gd name="T66" fmla="*/ 1110 w 1276"/>
              <a:gd name="T67" fmla="*/ 1593 h 1593"/>
              <a:gd name="T68" fmla="*/ 1110 w 1276"/>
              <a:gd name="T69" fmla="*/ 1553 h 1593"/>
              <a:gd name="T70" fmla="*/ 783 w 1276"/>
              <a:gd name="T71" fmla="*/ 1553 h 1593"/>
              <a:gd name="T72" fmla="*/ 783 w 1276"/>
              <a:gd name="T73" fmla="*/ 1523 h 1593"/>
              <a:gd name="T74" fmla="*/ 665 w 1276"/>
              <a:gd name="T75" fmla="*/ 1523 h 1593"/>
              <a:gd name="T76" fmla="*/ 665 w 1276"/>
              <a:gd name="T77" fmla="*/ 1487 h 1593"/>
              <a:gd name="T78" fmla="*/ 605 w 1276"/>
              <a:gd name="T79" fmla="*/ 1487 h 1593"/>
              <a:gd name="T80" fmla="*/ 605 w 1276"/>
              <a:gd name="T81" fmla="*/ 1451 h 1593"/>
              <a:gd name="T82" fmla="*/ 521 w 1276"/>
              <a:gd name="T83" fmla="*/ 1451 h 1593"/>
              <a:gd name="T84" fmla="*/ 521 w 1276"/>
              <a:gd name="T85" fmla="*/ 1303 h 1593"/>
              <a:gd name="T86" fmla="*/ 489 w 1276"/>
              <a:gd name="T87" fmla="*/ 1303 h 1593"/>
              <a:gd name="T88" fmla="*/ 489 w 1276"/>
              <a:gd name="T89" fmla="*/ 1262 h 1593"/>
              <a:gd name="T90" fmla="*/ 461 w 1276"/>
              <a:gd name="T91" fmla="*/ 1262 h 1593"/>
              <a:gd name="T92" fmla="*/ 461 w 1276"/>
              <a:gd name="T93" fmla="*/ 1214 h 1593"/>
              <a:gd name="T94" fmla="*/ 439 w 1276"/>
              <a:gd name="T95" fmla="*/ 1214 h 1593"/>
              <a:gd name="T96" fmla="*/ 439 w 1276"/>
              <a:gd name="T97" fmla="*/ 1156 h 1593"/>
              <a:gd name="T98" fmla="*/ 397 w 1276"/>
              <a:gd name="T99" fmla="*/ 1156 h 1593"/>
              <a:gd name="T100" fmla="*/ 397 w 1276"/>
              <a:gd name="T101" fmla="*/ 1118 h 1593"/>
              <a:gd name="T102" fmla="*/ 365 w 1276"/>
              <a:gd name="T103" fmla="*/ 1118 h 1593"/>
              <a:gd name="T104" fmla="*/ 365 w 1276"/>
              <a:gd name="T105" fmla="*/ 994 h 1593"/>
              <a:gd name="T106" fmla="*/ 317 w 1276"/>
              <a:gd name="T107" fmla="*/ 994 h 1593"/>
              <a:gd name="T108" fmla="*/ 317 w 1276"/>
              <a:gd name="T109" fmla="*/ 946 h 1593"/>
              <a:gd name="T110" fmla="*/ 0 w 1276"/>
              <a:gd name="T111" fmla="*/ 946 h 1593"/>
              <a:gd name="T112" fmla="*/ 0 w 1276"/>
              <a:gd name="T113" fmla="*/ 0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6" h="1593">
                <a:moveTo>
                  <a:pt x="0" y="0"/>
                </a:moveTo>
                <a:lnTo>
                  <a:pt x="156" y="0"/>
                </a:lnTo>
                <a:lnTo>
                  <a:pt x="156" y="24"/>
                </a:lnTo>
                <a:lnTo>
                  <a:pt x="232" y="24"/>
                </a:lnTo>
                <a:lnTo>
                  <a:pt x="232" y="78"/>
                </a:lnTo>
                <a:lnTo>
                  <a:pt x="267" y="78"/>
                </a:lnTo>
                <a:lnTo>
                  <a:pt x="267" y="114"/>
                </a:lnTo>
                <a:lnTo>
                  <a:pt x="307" y="114"/>
                </a:lnTo>
                <a:lnTo>
                  <a:pt x="307" y="200"/>
                </a:lnTo>
                <a:lnTo>
                  <a:pt x="341" y="200"/>
                </a:lnTo>
                <a:lnTo>
                  <a:pt x="341" y="287"/>
                </a:lnTo>
                <a:lnTo>
                  <a:pt x="363" y="287"/>
                </a:lnTo>
                <a:lnTo>
                  <a:pt x="363" y="339"/>
                </a:lnTo>
                <a:lnTo>
                  <a:pt x="395" y="339"/>
                </a:lnTo>
                <a:lnTo>
                  <a:pt x="395" y="379"/>
                </a:lnTo>
                <a:lnTo>
                  <a:pt x="421" y="379"/>
                </a:lnTo>
                <a:lnTo>
                  <a:pt x="421" y="429"/>
                </a:lnTo>
                <a:lnTo>
                  <a:pt x="451" y="429"/>
                </a:lnTo>
                <a:lnTo>
                  <a:pt x="451" y="465"/>
                </a:lnTo>
                <a:lnTo>
                  <a:pt x="469" y="465"/>
                </a:lnTo>
                <a:lnTo>
                  <a:pt x="469" y="529"/>
                </a:lnTo>
                <a:lnTo>
                  <a:pt x="501" y="529"/>
                </a:lnTo>
                <a:lnTo>
                  <a:pt x="501" y="655"/>
                </a:lnTo>
                <a:lnTo>
                  <a:pt x="591" y="655"/>
                </a:lnTo>
                <a:lnTo>
                  <a:pt x="591" y="697"/>
                </a:lnTo>
                <a:lnTo>
                  <a:pt x="649" y="697"/>
                </a:lnTo>
                <a:lnTo>
                  <a:pt x="649" y="741"/>
                </a:lnTo>
                <a:lnTo>
                  <a:pt x="777" y="741"/>
                </a:lnTo>
                <a:lnTo>
                  <a:pt x="777" y="776"/>
                </a:lnTo>
                <a:lnTo>
                  <a:pt x="1100" y="776"/>
                </a:lnTo>
                <a:lnTo>
                  <a:pt x="1100" y="792"/>
                </a:lnTo>
                <a:lnTo>
                  <a:pt x="1276" y="792"/>
                </a:lnTo>
                <a:lnTo>
                  <a:pt x="1276" y="1593"/>
                </a:lnTo>
                <a:lnTo>
                  <a:pt x="1110" y="1593"/>
                </a:lnTo>
                <a:lnTo>
                  <a:pt x="1110" y="1553"/>
                </a:lnTo>
                <a:lnTo>
                  <a:pt x="783" y="1553"/>
                </a:lnTo>
                <a:lnTo>
                  <a:pt x="783" y="1523"/>
                </a:lnTo>
                <a:lnTo>
                  <a:pt x="665" y="1523"/>
                </a:lnTo>
                <a:lnTo>
                  <a:pt x="665" y="1487"/>
                </a:lnTo>
                <a:lnTo>
                  <a:pt x="605" y="1487"/>
                </a:lnTo>
                <a:lnTo>
                  <a:pt x="605" y="1451"/>
                </a:lnTo>
                <a:lnTo>
                  <a:pt x="521" y="1451"/>
                </a:lnTo>
                <a:lnTo>
                  <a:pt x="521" y="1303"/>
                </a:lnTo>
                <a:lnTo>
                  <a:pt x="489" y="1303"/>
                </a:lnTo>
                <a:lnTo>
                  <a:pt x="489" y="1262"/>
                </a:lnTo>
                <a:lnTo>
                  <a:pt x="461" y="1262"/>
                </a:lnTo>
                <a:lnTo>
                  <a:pt x="461" y="1214"/>
                </a:lnTo>
                <a:lnTo>
                  <a:pt x="439" y="1214"/>
                </a:lnTo>
                <a:lnTo>
                  <a:pt x="439" y="1156"/>
                </a:lnTo>
                <a:lnTo>
                  <a:pt x="397" y="1156"/>
                </a:lnTo>
                <a:lnTo>
                  <a:pt x="397" y="1118"/>
                </a:lnTo>
                <a:lnTo>
                  <a:pt x="365" y="1118"/>
                </a:lnTo>
                <a:lnTo>
                  <a:pt x="365" y="994"/>
                </a:lnTo>
                <a:lnTo>
                  <a:pt x="317" y="994"/>
                </a:lnTo>
                <a:lnTo>
                  <a:pt x="317" y="946"/>
                </a:lnTo>
                <a:lnTo>
                  <a:pt x="0" y="946"/>
                </a:lnTo>
                <a:lnTo>
                  <a:pt x="0" y="0"/>
                </a:lnTo>
                <a:close/>
              </a:path>
            </a:pathLst>
          </a:custGeom>
          <a:solidFill>
            <a:srgbClr val="15C6FD">
              <a:alpha val="30196"/>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985" name="Freeform 139">
            <a:extLst>
              <a:ext uri="{FF2B5EF4-FFF2-40B4-BE49-F238E27FC236}">
                <a16:creationId xmlns:a16="http://schemas.microsoft.com/office/drawing/2014/main" id="{87E3AB03-E7E1-345B-EF3C-8ACD9AC0CB9F}"/>
              </a:ext>
            </a:extLst>
          </p:cNvPr>
          <p:cNvSpPr>
            <a:spLocks/>
          </p:cNvSpPr>
          <p:nvPr/>
        </p:nvSpPr>
        <p:spPr bwMode="auto">
          <a:xfrm>
            <a:off x="4792632" y="1980087"/>
            <a:ext cx="2649538" cy="2554288"/>
          </a:xfrm>
          <a:custGeom>
            <a:avLst/>
            <a:gdLst>
              <a:gd name="T0" fmla="*/ 1663 w 1669"/>
              <a:gd name="T1" fmla="*/ 1114 h 1609"/>
              <a:gd name="T2" fmla="*/ 1289 w 1669"/>
              <a:gd name="T3" fmla="*/ 1089 h 1609"/>
              <a:gd name="T4" fmla="*/ 1142 w 1669"/>
              <a:gd name="T5" fmla="*/ 1077 h 1609"/>
              <a:gd name="T6" fmla="*/ 1039 w 1669"/>
              <a:gd name="T7" fmla="*/ 1019 h 1609"/>
              <a:gd name="T8" fmla="*/ 871 w 1669"/>
              <a:gd name="T9" fmla="*/ 1003 h 1609"/>
              <a:gd name="T10" fmla="*/ 861 w 1669"/>
              <a:gd name="T11" fmla="*/ 936 h 1609"/>
              <a:gd name="T12" fmla="*/ 778 w 1669"/>
              <a:gd name="T13" fmla="*/ 910 h 1609"/>
              <a:gd name="T14" fmla="*/ 760 w 1669"/>
              <a:gd name="T15" fmla="*/ 871 h 1609"/>
              <a:gd name="T16" fmla="*/ 649 w 1669"/>
              <a:gd name="T17" fmla="*/ 827 h 1609"/>
              <a:gd name="T18" fmla="*/ 578 w 1669"/>
              <a:gd name="T19" fmla="*/ 768 h 1609"/>
              <a:gd name="T20" fmla="*/ 564 w 1669"/>
              <a:gd name="T21" fmla="*/ 667 h 1609"/>
              <a:gd name="T22" fmla="*/ 533 w 1669"/>
              <a:gd name="T23" fmla="*/ 639 h 1609"/>
              <a:gd name="T24" fmla="*/ 519 w 1669"/>
              <a:gd name="T25" fmla="*/ 546 h 1609"/>
              <a:gd name="T26" fmla="*/ 475 w 1669"/>
              <a:gd name="T27" fmla="*/ 534 h 1609"/>
              <a:gd name="T28" fmla="*/ 440 w 1669"/>
              <a:gd name="T29" fmla="*/ 471 h 1609"/>
              <a:gd name="T30" fmla="*/ 416 w 1669"/>
              <a:gd name="T31" fmla="*/ 418 h 1609"/>
              <a:gd name="T32" fmla="*/ 404 w 1669"/>
              <a:gd name="T33" fmla="*/ 362 h 1609"/>
              <a:gd name="T34" fmla="*/ 343 w 1669"/>
              <a:gd name="T35" fmla="*/ 299 h 1609"/>
              <a:gd name="T36" fmla="*/ 313 w 1669"/>
              <a:gd name="T37" fmla="*/ 226 h 1609"/>
              <a:gd name="T38" fmla="*/ 275 w 1669"/>
              <a:gd name="T39" fmla="*/ 178 h 1609"/>
              <a:gd name="T40" fmla="*/ 261 w 1669"/>
              <a:gd name="T41" fmla="*/ 99 h 1609"/>
              <a:gd name="T42" fmla="*/ 216 w 1669"/>
              <a:gd name="T43" fmla="*/ 56 h 1609"/>
              <a:gd name="T44" fmla="*/ 172 w 1669"/>
              <a:gd name="T45" fmla="*/ 32 h 1609"/>
              <a:gd name="T46" fmla="*/ 0 w 1669"/>
              <a:gd name="T47" fmla="*/ 0 h 1609"/>
              <a:gd name="T48" fmla="*/ 279 w 1669"/>
              <a:gd name="T49" fmla="*/ 622 h 1609"/>
              <a:gd name="T50" fmla="*/ 305 w 1669"/>
              <a:gd name="T51" fmla="*/ 673 h 1609"/>
              <a:gd name="T52" fmla="*/ 356 w 1669"/>
              <a:gd name="T53" fmla="*/ 701 h 1609"/>
              <a:gd name="T54" fmla="*/ 388 w 1669"/>
              <a:gd name="T55" fmla="*/ 786 h 1609"/>
              <a:gd name="T56" fmla="*/ 434 w 1669"/>
              <a:gd name="T57" fmla="*/ 845 h 1609"/>
              <a:gd name="T58" fmla="*/ 446 w 1669"/>
              <a:gd name="T59" fmla="*/ 930 h 1609"/>
              <a:gd name="T60" fmla="*/ 511 w 1669"/>
              <a:gd name="T61" fmla="*/ 958 h 1609"/>
              <a:gd name="T62" fmla="*/ 521 w 1669"/>
              <a:gd name="T63" fmla="*/ 1039 h 1609"/>
              <a:gd name="T64" fmla="*/ 556 w 1669"/>
              <a:gd name="T65" fmla="*/ 1067 h 1609"/>
              <a:gd name="T66" fmla="*/ 566 w 1669"/>
              <a:gd name="T67" fmla="*/ 1154 h 1609"/>
              <a:gd name="T68" fmla="*/ 606 w 1669"/>
              <a:gd name="T69" fmla="*/ 1176 h 1609"/>
              <a:gd name="T70" fmla="*/ 620 w 1669"/>
              <a:gd name="T71" fmla="*/ 1221 h 1609"/>
              <a:gd name="T72" fmla="*/ 651 w 1669"/>
              <a:gd name="T73" fmla="*/ 1265 h 1609"/>
              <a:gd name="T74" fmla="*/ 762 w 1669"/>
              <a:gd name="T75" fmla="*/ 1316 h 1609"/>
              <a:gd name="T76" fmla="*/ 814 w 1669"/>
              <a:gd name="T77" fmla="*/ 1354 h 1609"/>
              <a:gd name="T78" fmla="*/ 859 w 1669"/>
              <a:gd name="T79" fmla="*/ 1411 h 1609"/>
              <a:gd name="T80" fmla="*/ 905 w 1669"/>
              <a:gd name="T81" fmla="*/ 1435 h 1609"/>
              <a:gd name="T82" fmla="*/ 1053 w 1669"/>
              <a:gd name="T83" fmla="*/ 1492 h 1609"/>
              <a:gd name="T84" fmla="*/ 1148 w 1669"/>
              <a:gd name="T85" fmla="*/ 1502 h 1609"/>
              <a:gd name="T86" fmla="*/ 1239 w 1669"/>
              <a:gd name="T87" fmla="*/ 1536 h 1609"/>
              <a:gd name="T88" fmla="*/ 1311 w 1669"/>
              <a:gd name="T89" fmla="*/ 1544 h 1609"/>
              <a:gd name="T90" fmla="*/ 1376 w 1669"/>
              <a:gd name="T91" fmla="*/ 1585 h 1609"/>
              <a:gd name="T92" fmla="*/ 1669 w 1669"/>
              <a:gd name="T93" fmla="*/ 1609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69" h="1609">
                <a:moveTo>
                  <a:pt x="1669" y="1455"/>
                </a:moveTo>
                <a:lnTo>
                  <a:pt x="1669" y="1609"/>
                </a:lnTo>
                <a:lnTo>
                  <a:pt x="1663" y="1114"/>
                </a:lnTo>
                <a:lnTo>
                  <a:pt x="1289" y="1114"/>
                </a:lnTo>
                <a:lnTo>
                  <a:pt x="1289" y="1102"/>
                </a:lnTo>
                <a:lnTo>
                  <a:pt x="1289" y="1089"/>
                </a:lnTo>
                <a:lnTo>
                  <a:pt x="1225" y="1089"/>
                </a:lnTo>
                <a:lnTo>
                  <a:pt x="1225" y="1077"/>
                </a:lnTo>
                <a:lnTo>
                  <a:pt x="1142" y="1077"/>
                </a:lnTo>
                <a:lnTo>
                  <a:pt x="1142" y="1043"/>
                </a:lnTo>
                <a:lnTo>
                  <a:pt x="1039" y="1043"/>
                </a:lnTo>
                <a:lnTo>
                  <a:pt x="1039" y="1019"/>
                </a:lnTo>
                <a:lnTo>
                  <a:pt x="895" y="1019"/>
                </a:lnTo>
                <a:lnTo>
                  <a:pt x="895" y="1003"/>
                </a:lnTo>
                <a:lnTo>
                  <a:pt x="871" y="1003"/>
                </a:lnTo>
                <a:lnTo>
                  <a:pt x="871" y="976"/>
                </a:lnTo>
                <a:lnTo>
                  <a:pt x="861" y="976"/>
                </a:lnTo>
                <a:lnTo>
                  <a:pt x="861" y="936"/>
                </a:lnTo>
                <a:lnTo>
                  <a:pt x="845" y="936"/>
                </a:lnTo>
                <a:lnTo>
                  <a:pt x="845" y="910"/>
                </a:lnTo>
                <a:lnTo>
                  <a:pt x="778" y="910"/>
                </a:lnTo>
                <a:lnTo>
                  <a:pt x="778" y="885"/>
                </a:lnTo>
                <a:lnTo>
                  <a:pt x="760" y="885"/>
                </a:lnTo>
                <a:lnTo>
                  <a:pt x="760" y="871"/>
                </a:lnTo>
                <a:lnTo>
                  <a:pt x="760" y="851"/>
                </a:lnTo>
                <a:lnTo>
                  <a:pt x="649" y="851"/>
                </a:lnTo>
                <a:lnTo>
                  <a:pt x="649" y="827"/>
                </a:lnTo>
                <a:lnTo>
                  <a:pt x="600" y="827"/>
                </a:lnTo>
                <a:lnTo>
                  <a:pt x="600" y="768"/>
                </a:lnTo>
                <a:lnTo>
                  <a:pt x="578" y="768"/>
                </a:lnTo>
                <a:lnTo>
                  <a:pt x="578" y="744"/>
                </a:lnTo>
                <a:lnTo>
                  <a:pt x="564" y="744"/>
                </a:lnTo>
                <a:lnTo>
                  <a:pt x="564" y="667"/>
                </a:lnTo>
                <a:lnTo>
                  <a:pt x="550" y="667"/>
                </a:lnTo>
                <a:lnTo>
                  <a:pt x="550" y="639"/>
                </a:lnTo>
                <a:lnTo>
                  <a:pt x="533" y="639"/>
                </a:lnTo>
                <a:lnTo>
                  <a:pt x="533" y="578"/>
                </a:lnTo>
                <a:lnTo>
                  <a:pt x="519" y="578"/>
                </a:lnTo>
                <a:lnTo>
                  <a:pt x="519" y="546"/>
                </a:lnTo>
                <a:lnTo>
                  <a:pt x="505" y="546"/>
                </a:lnTo>
                <a:lnTo>
                  <a:pt x="505" y="534"/>
                </a:lnTo>
                <a:lnTo>
                  <a:pt x="475" y="534"/>
                </a:lnTo>
                <a:lnTo>
                  <a:pt x="475" y="485"/>
                </a:lnTo>
                <a:lnTo>
                  <a:pt x="440" y="485"/>
                </a:lnTo>
                <a:lnTo>
                  <a:pt x="440" y="471"/>
                </a:lnTo>
                <a:lnTo>
                  <a:pt x="428" y="471"/>
                </a:lnTo>
                <a:lnTo>
                  <a:pt x="428" y="418"/>
                </a:lnTo>
                <a:lnTo>
                  <a:pt x="416" y="418"/>
                </a:lnTo>
                <a:lnTo>
                  <a:pt x="416" y="398"/>
                </a:lnTo>
                <a:lnTo>
                  <a:pt x="404" y="398"/>
                </a:lnTo>
                <a:lnTo>
                  <a:pt x="404" y="362"/>
                </a:lnTo>
                <a:lnTo>
                  <a:pt x="368" y="362"/>
                </a:lnTo>
                <a:lnTo>
                  <a:pt x="368" y="299"/>
                </a:lnTo>
                <a:lnTo>
                  <a:pt x="343" y="299"/>
                </a:lnTo>
                <a:lnTo>
                  <a:pt x="343" y="251"/>
                </a:lnTo>
                <a:lnTo>
                  <a:pt x="313" y="251"/>
                </a:lnTo>
                <a:lnTo>
                  <a:pt x="313" y="226"/>
                </a:lnTo>
                <a:lnTo>
                  <a:pt x="289" y="226"/>
                </a:lnTo>
                <a:lnTo>
                  <a:pt x="289" y="178"/>
                </a:lnTo>
                <a:lnTo>
                  <a:pt x="275" y="178"/>
                </a:lnTo>
                <a:lnTo>
                  <a:pt x="275" y="129"/>
                </a:lnTo>
                <a:lnTo>
                  <a:pt x="261" y="129"/>
                </a:lnTo>
                <a:lnTo>
                  <a:pt x="261" y="99"/>
                </a:lnTo>
                <a:lnTo>
                  <a:pt x="244" y="99"/>
                </a:lnTo>
                <a:lnTo>
                  <a:pt x="244" y="56"/>
                </a:lnTo>
                <a:lnTo>
                  <a:pt x="216" y="56"/>
                </a:lnTo>
                <a:lnTo>
                  <a:pt x="206" y="56"/>
                </a:lnTo>
                <a:lnTo>
                  <a:pt x="206" y="32"/>
                </a:lnTo>
                <a:lnTo>
                  <a:pt x="172" y="32"/>
                </a:lnTo>
                <a:lnTo>
                  <a:pt x="145" y="32"/>
                </a:lnTo>
                <a:lnTo>
                  <a:pt x="145" y="0"/>
                </a:lnTo>
                <a:lnTo>
                  <a:pt x="0" y="0"/>
                </a:lnTo>
                <a:lnTo>
                  <a:pt x="6" y="542"/>
                </a:lnTo>
                <a:lnTo>
                  <a:pt x="279" y="542"/>
                </a:lnTo>
                <a:lnTo>
                  <a:pt x="279" y="622"/>
                </a:lnTo>
                <a:lnTo>
                  <a:pt x="279" y="645"/>
                </a:lnTo>
                <a:lnTo>
                  <a:pt x="305" y="645"/>
                </a:lnTo>
                <a:lnTo>
                  <a:pt x="305" y="673"/>
                </a:lnTo>
                <a:lnTo>
                  <a:pt x="345" y="673"/>
                </a:lnTo>
                <a:lnTo>
                  <a:pt x="345" y="701"/>
                </a:lnTo>
                <a:lnTo>
                  <a:pt x="356" y="701"/>
                </a:lnTo>
                <a:lnTo>
                  <a:pt x="356" y="736"/>
                </a:lnTo>
                <a:lnTo>
                  <a:pt x="388" y="736"/>
                </a:lnTo>
                <a:lnTo>
                  <a:pt x="388" y="786"/>
                </a:lnTo>
                <a:lnTo>
                  <a:pt x="418" y="786"/>
                </a:lnTo>
                <a:lnTo>
                  <a:pt x="418" y="845"/>
                </a:lnTo>
                <a:lnTo>
                  <a:pt x="434" y="845"/>
                </a:lnTo>
                <a:lnTo>
                  <a:pt x="434" y="895"/>
                </a:lnTo>
                <a:lnTo>
                  <a:pt x="446" y="895"/>
                </a:lnTo>
                <a:lnTo>
                  <a:pt x="446" y="930"/>
                </a:lnTo>
                <a:lnTo>
                  <a:pt x="489" y="930"/>
                </a:lnTo>
                <a:lnTo>
                  <a:pt x="489" y="958"/>
                </a:lnTo>
                <a:lnTo>
                  <a:pt x="511" y="958"/>
                </a:lnTo>
                <a:lnTo>
                  <a:pt x="511" y="986"/>
                </a:lnTo>
                <a:lnTo>
                  <a:pt x="521" y="986"/>
                </a:lnTo>
                <a:lnTo>
                  <a:pt x="521" y="1039"/>
                </a:lnTo>
                <a:lnTo>
                  <a:pt x="537" y="1039"/>
                </a:lnTo>
                <a:lnTo>
                  <a:pt x="537" y="1067"/>
                </a:lnTo>
                <a:lnTo>
                  <a:pt x="556" y="1067"/>
                </a:lnTo>
                <a:lnTo>
                  <a:pt x="556" y="1098"/>
                </a:lnTo>
                <a:lnTo>
                  <a:pt x="566" y="1098"/>
                </a:lnTo>
                <a:lnTo>
                  <a:pt x="566" y="1154"/>
                </a:lnTo>
                <a:lnTo>
                  <a:pt x="584" y="1154"/>
                </a:lnTo>
                <a:lnTo>
                  <a:pt x="584" y="1176"/>
                </a:lnTo>
                <a:lnTo>
                  <a:pt x="606" y="1176"/>
                </a:lnTo>
                <a:lnTo>
                  <a:pt x="606" y="1201"/>
                </a:lnTo>
                <a:lnTo>
                  <a:pt x="620" y="1201"/>
                </a:lnTo>
                <a:lnTo>
                  <a:pt x="620" y="1221"/>
                </a:lnTo>
                <a:lnTo>
                  <a:pt x="636" y="1221"/>
                </a:lnTo>
                <a:lnTo>
                  <a:pt x="636" y="1251"/>
                </a:lnTo>
                <a:lnTo>
                  <a:pt x="651" y="1265"/>
                </a:lnTo>
                <a:lnTo>
                  <a:pt x="663" y="1277"/>
                </a:lnTo>
                <a:lnTo>
                  <a:pt x="762" y="1277"/>
                </a:lnTo>
                <a:lnTo>
                  <a:pt x="762" y="1316"/>
                </a:lnTo>
                <a:lnTo>
                  <a:pt x="794" y="1316"/>
                </a:lnTo>
                <a:lnTo>
                  <a:pt x="794" y="1354"/>
                </a:lnTo>
                <a:lnTo>
                  <a:pt x="814" y="1354"/>
                </a:lnTo>
                <a:lnTo>
                  <a:pt x="830" y="1370"/>
                </a:lnTo>
                <a:lnTo>
                  <a:pt x="859" y="1370"/>
                </a:lnTo>
                <a:lnTo>
                  <a:pt x="859" y="1411"/>
                </a:lnTo>
                <a:lnTo>
                  <a:pt x="885" y="1411"/>
                </a:lnTo>
                <a:lnTo>
                  <a:pt x="885" y="1435"/>
                </a:lnTo>
                <a:lnTo>
                  <a:pt x="905" y="1435"/>
                </a:lnTo>
                <a:lnTo>
                  <a:pt x="905" y="1455"/>
                </a:lnTo>
                <a:lnTo>
                  <a:pt x="1053" y="1455"/>
                </a:lnTo>
                <a:lnTo>
                  <a:pt x="1053" y="1492"/>
                </a:lnTo>
                <a:lnTo>
                  <a:pt x="1123" y="1492"/>
                </a:lnTo>
                <a:lnTo>
                  <a:pt x="1123" y="1502"/>
                </a:lnTo>
                <a:lnTo>
                  <a:pt x="1148" y="1502"/>
                </a:lnTo>
                <a:lnTo>
                  <a:pt x="1164" y="1518"/>
                </a:lnTo>
                <a:lnTo>
                  <a:pt x="1239" y="1518"/>
                </a:lnTo>
                <a:lnTo>
                  <a:pt x="1239" y="1536"/>
                </a:lnTo>
                <a:lnTo>
                  <a:pt x="1281" y="1536"/>
                </a:lnTo>
                <a:lnTo>
                  <a:pt x="1281" y="1544"/>
                </a:lnTo>
                <a:lnTo>
                  <a:pt x="1311" y="1544"/>
                </a:lnTo>
                <a:lnTo>
                  <a:pt x="1311" y="1571"/>
                </a:lnTo>
                <a:lnTo>
                  <a:pt x="1364" y="1571"/>
                </a:lnTo>
                <a:lnTo>
                  <a:pt x="1376" y="1585"/>
                </a:lnTo>
                <a:lnTo>
                  <a:pt x="1398" y="1585"/>
                </a:lnTo>
                <a:lnTo>
                  <a:pt x="1398" y="1599"/>
                </a:lnTo>
                <a:lnTo>
                  <a:pt x="1669" y="1609"/>
                </a:lnTo>
                <a:lnTo>
                  <a:pt x="1669" y="1455"/>
                </a:lnTo>
                <a:close/>
              </a:path>
            </a:pathLst>
          </a:custGeom>
          <a:solidFill>
            <a:srgbClr val="15C6FD">
              <a:alpha val="30196"/>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979" name="Freeform 135">
            <a:extLst>
              <a:ext uri="{FF2B5EF4-FFF2-40B4-BE49-F238E27FC236}">
                <a16:creationId xmlns:a16="http://schemas.microsoft.com/office/drawing/2014/main" id="{F8C3E814-ADB0-93F3-66C0-3FF4988D5C97}"/>
              </a:ext>
            </a:extLst>
          </p:cNvPr>
          <p:cNvSpPr>
            <a:spLocks/>
          </p:cNvSpPr>
          <p:nvPr/>
        </p:nvSpPr>
        <p:spPr bwMode="auto">
          <a:xfrm>
            <a:off x="4876770" y="1997550"/>
            <a:ext cx="2044700" cy="2478087"/>
          </a:xfrm>
          <a:custGeom>
            <a:avLst/>
            <a:gdLst>
              <a:gd name="T0" fmla="*/ 0 w 1288"/>
              <a:gd name="T1" fmla="*/ 0 h 1561"/>
              <a:gd name="T2" fmla="*/ 171 w 1288"/>
              <a:gd name="T3" fmla="*/ 52 h 1561"/>
              <a:gd name="T4" fmla="*/ 193 w 1288"/>
              <a:gd name="T5" fmla="*/ 110 h 1561"/>
              <a:gd name="T6" fmla="*/ 227 w 1288"/>
              <a:gd name="T7" fmla="*/ 144 h 1561"/>
              <a:gd name="T8" fmla="*/ 247 w 1288"/>
              <a:gd name="T9" fmla="*/ 164 h 1561"/>
              <a:gd name="T10" fmla="*/ 263 w 1288"/>
              <a:gd name="T11" fmla="*/ 195 h 1561"/>
              <a:gd name="T12" fmla="*/ 285 w 1288"/>
              <a:gd name="T13" fmla="*/ 221 h 1561"/>
              <a:gd name="T14" fmla="*/ 303 w 1288"/>
              <a:gd name="T15" fmla="*/ 239 h 1561"/>
              <a:gd name="T16" fmla="*/ 334 w 1288"/>
              <a:gd name="T17" fmla="*/ 299 h 1561"/>
              <a:gd name="T18" fmla="*/ 354 w 1288"/>
              <a:gd name="T19" fmla="*/ 353 h 1561"/>
              <a:gd name="T20" fmla="*/ 426 w 1288"/>
              <a:gd name="T21" fmla="*/ 443 h 1561"/>
              <a:gd name="T22" fmla="*/ 492 w 1288"/>
              <a:gd name="T23" fmla="*/ 498 h 1561"/>
              <a:gd name="T24" fmla="*/ 551 w 1288"/>
              <a:gd name="T25" fmla="*/ 526 h 1561"/>
              <a:gd name="T26" fmla="*/ 603 w 1288"/>
              <a:gd name="T27" fmla="*/ 610 h 1561"/>
              <a:gd name="T28" fmla="*/ 655 w 1288"/>
              <a:gd name="T29" fmla="*/ 664 h 1561"/>
              <a:gd name="T30" fmla="*/ 697 w 1288"/>
              <a:gd name="T31" fmla="*/ 732 h 1561"/>
              <a:gd name="T32" fmla="*/ 753 w 1288"/>
              <a:gd name="T33" fmla="*/ 770 h 1561"/>
              <a:gd name="T34" fmla="*/ 784 w 1288"/>
              <a:gd name="T35" fmla="*/ 813 h 1561"/>
              <a:gd name="T36" fmla="*/ 822 w 1288"/>
              <a:gd name="T37" fmla="*/ 843 h 1561"/>
              <a:gd name="T38" fmla="*/ 902 w 1288"/>
              <a:gd name="T39" fmla="*/ 889 h 1561"/>
              <a:gd name="T40" fmla="*/ 1063 w 1288"/>
              <a:gd name="T41" fmla="*/ 915 h 1561"/>
              <a:gd name="T42" fmla="*/ 1200 w 1288"/>
              <a:gd name="T43" fmla="*/ 939 h 1561"/>
              <a:gd name="T44" fmla="*/ 1236 w 1288"/>
              <a:gd name="T45" fmla="*/ 961 h 1561"/>
              <a:gd name="T46" fmla="*/ 1288 w 1288"/>
              <a:gd name="T47" fmla="*/ 1561 h 1561"/>
              <a:gd name="T48" fmla="*/ 1244 w 1288"/>
              <a:gd name="T49" fmla="*/ 1527 h 1561"/>
              <a:gd name="T50" fmla="*/ 1143 w 1288"/>
              <a:gd name="T51" fmla="*/ 1515 h 1561"/>
              <a:gd name="T52" fmla="*/ 1073 w 1288"/>
              <a:gd name="T53" fmla="*/ 1489 h 1561"/>
              <a:gd name="T54" fmla="*/ 918 w 1288"/>
              <a:gd name="T55" fmla="*/ 1461 h 1561"/>
              <a:gd name="T56" fmla="*/ 840 w 1288"/>
              <a:gd name="T57" fmla="*/ 1445 h 1561"/>
              <a:gd name="T58" fmla="*/ 820 w 1288"/>
              <a:gd name="T59" fmla="*/ 1418 h 1561"/>
              <a:gd name="T60" fmla="*/ 800 w 1288"/>
              <a:gd name="T61" fmla="*/ 1398 h 1561"/>
              <a:gd name="T62" fmla="*/ 766 w 1288"/>
              <a:gd name="T63" fmla="*/ 1356 h 1561"/>
              <a:gd name="T64" fmla="*/ 729 w 1288"/>
              <a:gd name="T65" fmla="*/ 1336 h 1561"/>
              <a:gd name="T66" fmla="*/ 703 w 1288"/>
              <a:gd name="T67" fmla="*/ 1302 h 1561"/>
              <a:gd name="T68" fmla="*/ 677 w 1288"/>
              <a:gd name="T69" fmla="*/ 1272 h 1561"/>
              <a:gd name="T70" fmla="*/ 661 w 1288"/>
              <a:gd name="T71" fmla="*/ 1236 h 1561"/>
              <a:gd name="T72" fmla="*/ 627 w 1288"/>
              <a:gd name="T73" fmla="*/ 1224 h 1561"/>
              <a:gd name="T74" fmla="*/ 603 w 1288"/>
              <a:gd name="T75" fmla="*/ 1158 h 1561"/>
              <a:gd name="T76" fmla="*/ 553 w 1288"/>
              <a:gd name="T77" fmla="*/ 1122 h 1561"/>
              <a:gd name="T78" fmla="*/ 512 w 1288"/>
              <a:gd name="T79" fmla="*/ 1101 h 1561"/>
              <a:gd name="T80" fmla="*/ 486 w 1288"/>
              <a:gd name="T81" fmla="*/ 1063 h 1561"/>
              <a:gd name="T82" fmla="*/ 444 w 1288"/>
              <a:gd name="T83" fmla="*/ 1033 h 1561"/>
              <a:gd name="T84" fmla="*/ 420 w 1288"/>
              <a:gd name="T85" fmla="*/ 985 h 1561"/>
              <a:gd name="T86" fmla="*/ 364 w 1288"/>
              <a:gd name="T87" fmla="*/ 947 h 1561"/>
              <a:gd name="T88" fmla="*/ 348 w 1288"/>
              <a:gd name="T89" fmla="*/ 883 h 1561"/>
              <a:gd name="T90" fmla="*/ 313 w 1288"/>
              <a:gd name="T91" fmla="*/ 841 h 1561"/>
              <a:gd name="T92" fmla="*/ 293 w 1288"/>
              <a:gd name="T93" fmla="*/ 825 h 1561"/>
              <a:gd name="T94" fmla="*/ 267 w 1288"/>
              <a:gd name="T95" fmla="*/ 805 h 1561"/>
              <a:gd name="T96" fmla="*/ 245 w 1288"/>
              <a:gd name="T97" fmla="*/ 780 h 1561"/>
              <a:gd name="T98" fmla="*/ 193 w 1288"/>
              <a:gd name="T99" fmla="*/ 742 h 1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88" h="1561">
                <a:moveTo>
                  <a:pt x="0" y="742"/>
                </a:moveTo>
                <a:lnTo>
                  <a:pt x="0" y="0"/>
                </a:lnTo>
                <a:lnTo>
                  <a:pt x="171" y="0"/>
                </a:lnTo>
                <a:lnTo>
                  <a:pt x="171" y="52"/>
                </a:lnTo>
                <a:lnTo>
                  <a:pt x="193" y="52"/>
                </a:lnTo>
                <a:lnTo>
                  <a:pt x="193" y="110"/>
                </a:lnTo>
                <a:lnTo>
                  <a:pt x="227" y="110"/>
                </a:lnTo>
                <a:lnTo>
                  <a:pt x="227" y="144"/>
                </a:lnTo>
                <a:lnTo>
                  <a:pt x="247" y="144"/>
                </a:lnTo>
                <a:lnTo>
                  <a:pt x="247" y="164"/>
                </a:lnTo>
                <a:lnTo>
                  <a:pt x="263" y="164"/>
                </a:lnTo>
                <a:lnTo>
                  <a:pt x="263" y="195"/>
                </a:lnTo>
                <a:lnTo>
                  <a:pt x="285" y="195"/>
                </a:lnTo>
                <a:lnTo>
                  <a:pt x="285" y="221"/>
                </a:lnTo>
                <a:lnTo>
                  <a:pt x="303" y="221"/>
                </a:lnTo>
                <a:lnTo>
                  <a:pt x="303" y="239"/>
                </a:lnTo>
                <a:lnTo>
                  <a:pt x="334" y="239"/>
                </a:lnTo>
                <a:lnTo>
                  <a:pt x="334" y="299"/>
                </a:lnTo>
                <a:lnTo>
                  <a:pt x="354" y="299"/>
                </a:lnTo>
                <a:lnTo>
                  <a:pt x="354" y="353"/>
                </a:lnTo>
                <a:lnTo>
                  <a:pt x="426" y="353"/>
                </a:lnTo>
                <a:lnTo>
                  <a:pt x="426" y="443"/>
                </a:lnTo>
                <a:lnTo>
                  <a:pt x="492" y="443"/>
                </a:lnTo>
                <a:lnTo>
                  <a:pt x="492" y="498"/>
                </a:lnTo>
                <a:lnTo>
                  <a:pt x="551" y="498"/>
                </a:lnTo>
                <a:lnTo>
                  <a:pt x="551" y="526"/>
                </a:lnTo>
                <a:lnTo>
                  <a:pt x="603" y="526"/>
                </a:lnTo>
                <a:lnTo>
                  <a:pt x="603" y="610"/>
                </a:lnTo>
                <a:lnTo>
                  <a:pt x="655" y="610"/>
                </a:lnTo>
                <a:lnTo>
                  <a:pt x="655" y="664"/>
                </a:lnTo>
                <a:lnTo>
                  <a:pt x="697" y="664"/>
                </a:lnTo>
                <a:lnTo>
                  <a:pt x="697" y="732"/>
                </a:lnTo>
                <a:lnTo>
                  <a:pt x="753" y="732"/>
                </a:lnTo>
                <a:lnTo>
                  <a:pt x="753" y="770"/>
                </a:lnTo>
                <a:lnTo>
                  <a:pt x="784" y="770"/>
                </a:lnTo>
                <a:lnTo>
                  <a:pt x="784" y="813"/>
                </a:lnTo>
                <a:lnTo>
                  <a:pt x="822" y="813"/>
                </a:lnTo>
                <a:lnTo>
                  <a:pt x="822" y="843"/>
                </a:lnTo>
                <a:lnTo>
                  <a:pt x="902" y="843"/>
                </a:lnTo>
                <a:lnTo>
                  <a:pt x="902" y="889"/>
                </a:lnTo>
                <a:lnTo>
                  <a:pt x="1063" y="889"/>
                </a:lnTo>
                <a:lnTo>
                  <a:pt x="1063" y="915"/>
                </a:lnTo>
                <a:lnTo>
                  <a:pt x="1200" y="915"/>
                </a:lnTo>
                <a:lnTo>
                  <a:pt x="1200" y="939"/>
                </a:lnTo>
                <a:lnTo>
                  <a:pt x="1236" y="939"/>
                </a:lnTo>
                <a:lnTo>
                  <a:pt x="1236" y="961"/>
                </a:lnTo>
                <a:lnTo>
                  <a:pt x="1288" y="961"/>
                </a:lnTo>
                <a:lnTo>
                  <a:pt x="1288" y="1561"/>
                </a:lnTo>
                <a:lnTo>
                  <a:pt x="1244" y="1561"/>
                </a:lnTo>
                <a:lnTo>
                  <a:pt x="1244" y="1527"/>
                </a:lnTo>
                <a:lnTo>
                  <a:pt x="1157" y="1527"/>
                </a:lnTo>
                <a:lnTo>
                  <a:pt x="1143" y="1515"/>
                </a:lnTo>
                <a:lnTo>
                  <a:pt x="1073" y="1515"/>
                </a:lnTo>
                <a:lnTo>
                  <a:pt x="1073" y="1489"/>
                </a:lnTo>
                <a:lnTo>
                  <a:pt x="918" y="1489"/>
                </a:lnTo>
                <a:lnTo>
                  <a:pt x="918" y="1461"/>
                </a:lnTo>
                <a:lnTo>
                  <a:pt x="904" y="1445"/>
                </a:lnTo>
                <a:lnTo>
                  <a:pt x="840" y="1445"/>
                </a:lnTo>
                <a:lnTo>
                  <a:pt x="840" y="1418"/>
                </a:lnTo>
                <a:lnTo>
                  <a:pt x="820" y="1418"/>
                </a:lnTo>
                <a:lnTo>
                  <a:pt x="820" y="1398"/>
                </a:lnTo>
                <a:lnTo>
                  <a:pt x="800" y="1398"/>
                </a:lnTo>
                <a:lnTo>
                  <a:pt x="800" y="1356"/>
                </a:lnTo>
                <a:lnTo>
                  <a:pt x="766" y="1356"/>
                </a:lnTo>
                <a:lnTo>
                  <a:pt x="766" y="1336"/>
                </a:lnTo>
                <a:lnTo>
                  <a:pt x="729" y="1336"/>
                </a:lnTo>
                <a:lnTo>
                  <a:pt x="729" y="1302"/>
                </a:lnTo>
                <a:lnTo>
                  <a:pt x="703" y="1302"/>
                </a:lnTo>
                <a:lnTo>
                  <a:pt x="703" y="1272"/>
                </a:lnTo>
                <a:lnTo>
                  <a:pt x="677" y="1272"/>
                </a:lnTo>
                <a:lnTo>
                  <a:pt x="677" y="1236"/>
                </a:lnTo>
                <a:lnTo>
                  <a:pt x="661" y="1236"/>
                </a:lnTo>
                <a:lnTo>
                  <a:pt x="661" y="1224"/>
                </a:lnTo>
                <a:lnTo>
                  <a:pt x="627" y="1224"/>
                </a:lnTo>
                <a:lnTo>
                  <a:pt x="627" y="1158"/>
                </a:lnTo>
                <a:lnTo>
                  <a:pt x="603" y="1158"/>
                </a:lnTo>
                <a:lnTo>
                  <a:pt x="603" y="1122"/>
                </a:lnTo>
                <a:lnTo>
                  <a:pt x="553" y="1122"/>
                </a:lnTo>
                <a:lnTo>
                  <a:pt x="553" y="1101"/>
                </a:lnTo>
                <a:lnTo>
                  <a:pt x="512" y="1101"/>
                </a:lnTo>
                <a:lnTo>
                  <a:pt x="512" y="1063"/>
                </a:lnTo>
                <a:lnTo>
                  <a:pt x="486" y="1063"/>
                </a:lnTo>
                <a:lnTo>
                  <a:pt x="486" y="1033"/>
                </a:lnTo>
                <a:lnTo>
                  <a:pt x="444" y="1033"/>
                </a:lnTo>
                <a:lnTo>
                  <a:pt x="444" y="985"/>
                </a:lnTo>
                <a:lnTo>
                  <a:pt x="420" y="985"/>
                </a:lnTo>
                <a:lnTo>
                  <a:pt x="420" y="947"/>
                </a:lnTo>
                <a:lnTo>
                  <a:pt x="364" y="947"/>
                </a:lnTo>
                <a:lnTo>
                  <a:pt x="364" y="897"/>
                </a:lnTo>
                <a:lnTo>
                  <a:pt x="348" y="883"/>
                </a:lnTo>
                <a:lnTo>
                  <a:pt x="348" y="841"/>
                </a:lnTo>
                <a:lnTo>
                  <a:pt x="313" y="841"/>
                </a:lnTo>
                <a:lnTo>
                  <a:pt x="313" y="825"/>
                </a:lnTo>
                <a:lnTo>
                  <a:pt x="293" y="825"/>
                </a:lnTo>
                <a:lnTo>
                  <a:pt x="293" y="805"/>
                </a:lnTo>
                <a:lnTo>
                  <a:pt x="267" y="805"/>
                </a:lnTo>
                <a:lnTo>
                  <a:pt x="267" y="780"/>
                </a:lnTo>
                <a:lnTo>
                  <a:pt x="245" y="780"/>
                </a:lnTo>
                <a:lnTo>
                  <a:pt x="245" y="742"/>
                </a:lnTo>
                <a:lnTo>
                  <a:pt x="193" y="742"/>
                </a:lnTo>
                <a:lnTo>
                  <a:pt x="0" y="742"/>
                </a:lnTo>
                <a:close/>
              </a:path>
            </a:pathLst>
          </a:custGeom>
          <a:solidFill>
            <a:srgbClr val="ED9077">
              <a:alpha val="30196"/>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876" name="Freeform 79">
            <a:extLst>
              <a:ext uri="{FF2B5EF4-FFF2-40B4-BE49-F238E27FC236}">
                <a16:creationId xmlns:a16="http://schemas.microsoft.com/office/drawing/2014/main" id="{8FAB75A3-D9C6-C8B7-7A36-E08FDBEA2C9F}"/>
              </a:ext>
            </a:extLst>
          </p:cNvPr>
          <p:cNvSpPr>
            <a:spLocks/>
          </p:cNvSpPr>
          <p:nvPr/>
        </p:nvSpPr>
        <p:spPr bwMode="auto">
          <a:xfrm>
            <a:off x="1319182" y="1965800"/>
            <a:ext cx="2541588" cy="2286000"/>
          </a:xfrm>
          <a:custGeom>
            <a:avLst/>
            <a:gdLst>
              <a:gd name="T0" fmla="*/ 99 w 1601"/>
              <a:gd name="T1" fmla="*/ 0 h 1440"/>
              <a:gd name="T2" fmla="*/ 178 w 1601"/>
              <a:gd name="T3" fmla="*/ 41 h 1440"/>
              <a:gd name="T4" fmla="*/ 237 w 1601"/>
              <a:gd name="T5" fmla="*/ 81 h 1440"/>
              <a:gd name="T6" fmla="*/ 273 w 1601"/>
              <a:gd name="T7" fmla="*/ 117 h 1440"/>
              <a:gd name="T8" fmla="*/ 307 w 1601"/>
              <a:gd name="T9" fmla="*/ 162 h 1440"/>
              <a:gd name="T10" fmla="*/ 346 w 1601"/>
              <a:gd name="T11" fmla="*/ 194 h 1440"/>
              <a:gd name="T12" fmla="*/ 362 w 1601"/>
              <a:gd name="T13" fmla="*/ 237 h 1440"/>
              <a:gd name="T14" fmla="*/ 416 w 1601"/>
              <a:gd name="T15" fmla="*/ 283 h 1440"/>
              <a:gd name="T16" fmla="*/ 433 w 1601"/>
              <a:gd name="T17" fmla="*/ 364 h 1440"/>
              <a:gd name="T18" fmla="*/ 457 w 1601"/>
              <a:gd name="T19" fmla="*/ 441 h 1440"/>
              <a:gd name="T20" fmla="*/ 493 w 1601"/>
              <a:gd name="T21" fmla="*/ 479 h 1440"/>
              <a:gd name="T22" fmla="*/ 514 w 1601"/>
              <a:gd name="T23" fmla="*/ 540 h 1440"/>
              <a:gd name="T24" fmla="*/ 562 w 1601"/>
              <a:gd name="T25" fmla="*/ 570 h 1440"/>
              <a:gd name="T26" fmla="*/ 609 w 1601"/>
              <a:gd name="T27" fmla="*/ 682 h 1440"/>
              <a:gd name="T28" fmla="*/ 722 w 1601"/>
              <a:gd name="T29" fmla="*/ 700 h 1440"/>
              <a:gd name="T30" fmla="*/ 760 w 1601"/>
              <a:gd name="T31" fmla="*/ 767 h 1440"/>
              <a:gd name="T32" fmla="*/ 827 w 1601"/>
              <a:gd name="T33" fmla="*/ 803 h 1440"/>
              <a:gd name="T34" fmla="*/ 851 w 1601"/>
              <a:gd name="T35" fmla="*/ 835 h 1440"/>
              <a:gd name="T36" fmla="*/ 908 w 1601"/>
              <a:gd name="T37" fmla="*/ 886 h 1440"/>
              <a:gd name="T38" fmla="*/ 995 w 1601"/>
              <a:gd name="T39" fmla="*/ 938 h 1440"/>
              <a:gd name="T40" fmla="*/ 1075 w 1601"/>
              <a:gd name="T41" fmla="*/ 957 h 1440"/>
              <a:gd name="T42" fmla="*/ 1175 w 1601"/>
              <a:gd name="T43" fmla="*/ 987 h 1440"/>
              <a:gd name="T44" fmla="*/ 1278 w 1601"/>
              <a:gd name="T45" fmla="*/ 1440 h 1440"/>
              <a:gd name="T46" fmla="*/ 1177 w 1601"/>
              <a:gd name="T47" fmla="*/ 1393 h 1440"/>
              <a:gd name="T48" fmla="*/ 1045 w 1601"/>
              <a:gd name="T49" fmla="*/ 1371 h 1440"/>
              <a:gd name="T50" fmla="*/ 1005 w 1601"/>
              <a:gd name="T51" fmla="*/ 1337 h 1440"/>
              <a:gd name="T52" fmla="*/ 894 w 1601"/>
              <a:gd name="T53" fmla="*/ 1306 h 1440"/>
              <a:gd name="T54" fmla="*/ 865 w 1601"/>
              <a:gd name="T55" fmla="*/ 1250 h 1440"/>
              <a:gd name="T56" fmla="*/ 811 w 1601"/>
              <a:gd name="T57" fmla="*/ 1224 h 1440"/>
              <a:gd name="T58" fmla="*/ 776 w 1601"/>
              <a:gd name="T59" fmla="*/ 1155 h 1440"/>
              <a:gd name="T60" fmla="*/ 661 w 1601"/>
              <a:gd name="T61" fmla="*/ 1124 h 1440"/>
              <a:gd name="T62" fmla="*/ 615 w 1601"/>
              <a:gd name="T63" fmla="*/ 1072 h 1440"/>
              <a:gd name="T64" fmla="*/ 574 w 1601"/>
              <a:gd name="T65" fmla="*/ 1021 h 1440"/>
              <a:gd name="T66" fmla="*/ 544 w 1601"/>
              <a:gd name="T67" fmla="*/ 951 h 1440"/>
              <a:gd name="T68" fmla="*/ 495 w 1601"/>
              <a:gd name="T69" fmla="*/ 924 h 1440"/>
              <a:gd name="T70" fmla="*/ 457 w 1601"/>
              <a:gd name="T71" fmla="*/ 858 h 1440"/>
              <a:gd name="T72" fmla="*/ 441 w 1601"/>
              <a:gd name="T73" fmla="*/ 795 h 1440"/>
              <a:gd name="T74" fmla="*/ 404 w 1601"/>
              <a:gd name="T75" fmla="*/ 726 h 1440"/>
              <a:gd name="T76" fmla="*/ 378 w 1601"/>
              <a:gd name="T77" fmla="*/ 680 h 1440"/>
              <a:gd name="T78" fmla="*/ 360 w 1601"/>
              <a:gd name="T79" fmla="*/ 643 h 1440"/>
              <a:gd name="T80" fmla="*/ 330 w 1601"/>
              <a:gd name="T81" fmla="*/ 611 h 1440"/>
              <a:gd name="T82" fmla="*/ 305 w 1601"/>
              <a:gd name="T83" fmla="*/ 582 h 1440"/>
              <a:gd name="T84" fmla="*/ 263 w 1601"/>
              <a:gd name="T85" fmla="*/ 572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1" h="1440">
                <a:moveTo>
                  <a:pt x="0" y="540"/>
                </a:moveTo>
                <a:lnTo>
                  <a:pt x="0" y="0"/>
                </a:lnTo>
                <a:lnTo>
                  <a:pt x="99" y="0"/>
                </a:lnTo>
                <a:lnTo>
                  <a:pt x="99" y="10"/>
                </a:lnTo>
                <a:lnTo>
                  <a:pt x="178" y="10"/>
                </a:lnTo>
                <a:lnTo>
                  <a:pt x="178" y="41"/>
                </a:lnTo>
                <a:lnTo>
                  <a:pt x="212" y="41"/>
                </a:lnTo>
                <a:lnTo>
                  <a:pt x="237" y="41"/>
                </a:lnTo>
                <a:lnTo>
                  <a:pt x="237" y="81"/>
                </a:lnTo>
                <a:lnTo>
                  <a:pt x="257" y="81"/>
                </a:lnTo>
                <a:lnTo>
                  <a:pt x="257" y="117"/>
                </a:lnTo>
                <a:lnTo>
                  <a:pt x="273" y="117"/>
                </a:lnTo>
                <a:lnTo>
                  <a:pt x="273" y="150"/>
                </a:lnTo>
                <a:lnTo>
                  <a:pt x="307" y="150"/>
                </a:lnTo>
                <a:lnTo>
                  <a:pt x="307" y="162"/>
                </a:lnTo>
                <a:lnTo>
                  <a:pt x="326" y="162"/>
                </a:lnTo>
                <a:lnTo>
                  <a:pt x="326" y="194"/>
                </a:lnTo>
                <a:lnTo>
                  <a:pt x="346" y="194"/>
                </a:lnTo>
                <a:lnTo>
                  <a:pt x="346" y="216"/>
                </a:lnTo>
                <a:lnTo>
                  <a:pt x="362" y="216"/>
                </a:lnTo>
                <a:lnTo>
                  <a:pt x="362" y="237"/>
                </a:lnTo>
                <a:lnTo>
                  <a:pt x="386" y="237"/>
                </a:lnTo>
                <a:lnTo>
                  <a:pt x="386" y="283"/>
                </a:lnTo>
                <a:lnTo>
                  <a:pt x="416" y="283"/>
                </a:lnTo>
                <a:lnTo>
                  <a:pt x="416" y="328"/>
                </a:lnTo>
                <a:lnTo>
                  <a:pt x="433" y="328"/>
                </a:lnTo>
                <a:lnTo>
                  <a:pt x="433" y="364"/>
                </a:lnTo>
                <a:lnTo>
                  <a:pt x="433" y="417"/>
                </a:lnTo>
                <a:lnTo>
                  <a:pt x="457" y="417"/>
                </a:lnTo>
                <a:lnTo>
                  <a:pt x="457" y="441"/>
                </a:lnTo>
                <a:lnTo>
                  <a:pt x="475" y="441"/>
                </a:lnTo>
                <a:lnTo>
                  <a:pt x="475" y="479"/>
                </a:lnTo>
                <a:lnTo>
                  <a:pt x="493" y="479"/>
                </a:lnTo>
                <a:lnTo>
                  <a:pt x="493" y="504"/>
                </a:lnTo>
                <a:lnTo>
                  <a:pt x="514" y="504"/>
                </a:lnTo>
                <a:lnTo>
                  <a:pt x="514" y="540"/>
                </a:lnTo>
                <a:lnTo>
                  <a:pt x="544" y="540"/>
                </a:lnTo>
                <a:lnTo>
                  <a:pt x="544" y="570"/>
                </a:lnTo>
                <a:lnTo>
                  <a:pt x="562" y="570"/>
                </a:lnTo>
                <a:lnTo>
                  <a:pt x="562" y="605"/>
                </a:lnTo>
                <a:lnTo>
                  <a:pt x="609" y="605"/>
                </a:lnTo>
                <a:lnTo>
                  <a:pt x="609" y="682"/>
                </a:lnTo>
                <a:lnTo>
                  <a:pt x="649" y="682"/>
                </a:lnTo>
                <a:lnTo>
                  <a:pt x="649" y="700"/>
                </a:lnTo>
                <a:lnTo>
                  <a:pt x="722" y="700"/>
                </a:lnTo>
                <a:lnTo>
                  <a:pt x="722" y="720"/>
                </a:lnTo>
                <a:lnTo>
                  <a:pt x="760" y="720"/>
                </a:lnTo>
                <a:lnTo>
                  <a:pt x="760" y="767"/>
                </a:lnTo>
                <a:lnTo>
                  <a:pt x="790" y="767"/>
                </a:lnTo>
                <a:lnTo>
                  <a:pt x="790" y="803"/>
                </a:lnTo>
                <a:lnTo>
                  <a:pt x="827" y="803"/>
                </a:lnTo>
                <a:lnTo>
                  <a:pt x="827" y="823"/>
                </a:lnTo>
                <a:lnTo>
                  <a:pt x="851" y="823"/>
                </a:lnTo>
                <a:lnTo>
                  <a:pt x="851" y="835"/>
                </a:lnTo>
                <a:lnTo>
                  <a:pt x="877" y="835"/>
                </a:lnTo>
                <a:lnTo>
                  <a:pt x="877" y="886"/>
                </a:lnTo>
                <a:lnTo>
                  <a:pt x="908" y="886"/>
                </a:lnTo>
                <a:lnTo>
                  <a:pt x="908" y="920"/>
                </a:lnTo>
                <a:lnTo>
                  <a:pt x="995" y="920"/>
                </a:lnTo>
                <a:lnTo>
                  <a:pt x="995" y="938"/>
                </a:lnTo>
                <a:lnTo>
                  <a:pt x="1049" y="938"/>
                </a:lnTo>
                <a:lnTo>
                  <a:pt x="1049" y="957"/>
                </a:lnTo>
                <a:lnTo>
                  <a:pt x="1075" y="957"/>
                </a:lnTo>
                <a:lnTo>
                  <a:pt x="1075" y="969"/>
                </a:lnTo>
                <a:lnTo>
                  <a:pt x="1175" y="969"/>
                </a:lnTo>
                <a:lnTo>
                  <a:pt x="1175" y="987"/>
                </a:lnTo>
                <a:lnTo>
                  <a:pt x="1601" y="987"/>
                </a:lnTo>
                <a:lnTo>
                  <a:pt x="1601" y="1440"/>
                </a:lnTo>
                <a:lnTo>
                  <a:pt x="1278" y="1440"/>
                </a:lnTo>
                <a:lnTo>
                  <a:pt x="1278" y="1416"/>
                </a:lnTo>
                <a:lnTo>
                  <a:pt x="1177" y="1416"/>
                </a:lnTo>
                <a:lnTo>
                  <a:pt x="1177" y="1393"/>
                </a:lnTo>
                <a:lnTo>
                  <a:pt x="1069" y="1393"/>
                </a:lnTo>
                <a:lnTo>
                  <a:pt x="1069" y="1371"/>
                </a:lnTo>
                <a:lnTo>
                  <a:pt x="1045" y="1371"/>
                </a:lnTo>
                <a:lnTo>
                  <a:pt x="1045" y="1355"/>
                </a:lnTo>
                <a:lnTo>
                  <a:pt x="1005" y="1355"/>
                </a:lnTo>
                <a:lnTo>
                  <a:pt x="1005" y="1337"/>
                </a:lnTo>
                <a:lnTo>
                  <a:pt x="924" y="1337"/>
                </a:lnTo>
                <a:lnTo>
                  <a:pt x="924" y="1306"/>
                </a:lnTo>
                <a:lnTo>
                  <a:pt x="894" y="1306"/>
                </a:lnTo>
                <a:lnTo>
                  <a:pt x="894" y="1280"/>
                </a:lnTo>
                <a:lnTo>
                  <a:pt x="865" y="1280"/>
                </a:lnTo>
                <a:lnTo>
                  <a:pt x="865" y="1250"/>
                </a:lnTo>
                <a:lnTo>
                  <a:pt x="843" y="1250"/>
                </a:lnTo>
                <a:lnTo>
                  <a:pt x="843" y="1224"/>
                </a:lnTo>
                <a:lnTo>
                  <a:pt x="811" y="1224"/>
                </a:lnTo>
                <a:lnTo>
                  <a:pt x="811" y="1195"/>
                </a:lnTo>
                <a:lnTo>
                  <a:pt x="776" y="1195"/>
                </a:lnTo>
                <a:lnTo>
                  <a:pt x="776" y="1155"/>
                </a:lnTo>
                <a:lnTo>
                  <a:pt x="754" y="1155"/>
                </a:lnTo>
                <a:lnTo>
                  <a:pt x="754" y="1124"/>
                </a:lnTo>
                <a:lnTo>
                  <a:pt x="661" y="1124"/>
                </a:lnTo>
                <a:lnTo>
                  <a:pt x="645" y="1108"/>
                </a:lnTo>
                <a:lnTo>
                  <a:pt x="615" y="1108"/>
                </a:lnTo>
                <a:lnTo>
                  <a:pt x="615" y="1072"/>
                </a:lnTo>
                <a:lnTo>
                  <a:pt x="592" y="1072"/>
                </a:lnTo>
                <a:lnTo>
                  <a:pt x="592" y="1038"/>
                </a:lnTo>
                <a:lnTo>
                  <a:pt x="574" y="1021"/>
                </a:lnTo>
                <a:lnTo>
                  <a:pt x="574" y="973"/>
                </a:lnTo>
                <a:lnTo>
                  <a:pt x="544" y="973"/>
                </a:lnTo>
                <a:lnTo>
                  <a:pt x="544" y="951"/>
                </a:lnTo>
                <a:lnTo>
                  <a:pt x="522" y="951"/>
                </a:lnTo>
                <a:lnTo>
                  <a:pt x="522" y="924"/>
                </a:lnTo>
                <a:lnTo>
                  <a:pt x="495" y="924"/>
                </a:lnTo>
                <a:lnTo>
                  <a:pt x="495" y="886"/>
                </a:lnTo>
                <a:lnTo>
                  <a:pt x="495" y="858"/>
                </a:lnTo>
                <a:lnTo>
                  <a:pt x="457" y="858"/>
                </a:lnTo>
                <a:lnTo>
                  <a:pt x="457" y="825"/>
                </a:lnTo>
                <a:lnTo>
                  <a:pt x="457" y="795"/>
                </a:lnTo>
                <a:lnTo>
                  <a:pt x="441" y="795"/>
                </a:lnTo>
                <a:lnTo>
                  <a:pt x="441" y="762"/>
                </a:lnTo>
                <a:lnTo>
                  <a:pt x="423" y="744"/>
                </a:lnTo>
                <a:lnTo>
                  <a:pt x="404" y="726"/>
                </a:lnTo>
                <a:lnTo>
                  <a:pt x="394" y="716"/>
                </a:lnTo>
                <a:lnTo>
                  <a:pt x="394" y="680"/>
                </a:lnTo>
                <a:lnTo>
                  <a:pt x="378" y="680"/>
                </a:lnTo>
                <a:lnTo>
                  <a:pt x="378" y="669"/>
                </a:lnTo>
                <a:lnTo>
                  <a:pt x="360" y="669"/>
                </a:lnTo>
                <a:lnTo>
                  <a:pt x="360" y="643"/>
                </a:lnTo>
                <a:lnTo>
                  <a:pt x="350" y="633"/>
                </a:lnTo>
                <a:lnTo>
                  <a:pt x="350" y="611"/>
                </a:lnTo>
                <a:lnTo>
                  <a:pt x="330" y="611"/>
                </a:lnTo>
                <a:lnTo>
                  <a:pt x="330" y="597"/>
                </a:lnTo>
                <a:lnTo>
                  <a:pt x="305" y="597"/>
                </a:lnTo>
                <a:lnTo>
                  <a:pt x="305" y="582"/>
                </a:lnTo>
                <a:lnTo>
                  <a:pt x="289" y="582"/>
                </a:lnTo>
                <a:lnTo>
                  <a:pt x="279" y="572"/>
                </a:lnTo>
                <a:lnTo>
                  <a:pt x="263" y="572"/>
                </a:lnTo>
                <a:lnTo>
                  <a:pt x="263" y="538"/>
                </a:lnTo>
                <a:lnTo>
                  <a:pt x="0" y="540"/>
                </a:lnTo>
                <a:close/>
              </a:path>
            </a:pathLst>
          </a:custGeom>
          <a:solidFill>
            <a:srgbClr val="15C6FD">
              <a:alpha val="30196"/>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871" name="Freeform 75">
            <a:extLst>
              <a:ext uri="{FF2B5EF4-FFF2-40B4-BE49-F238E27FC236}">
                <a16:creationId xmlns:a16="http://schemas.microsoft.com/office/drawing/2014/main" id="{13C2CD77-16CF-3BEC-1F50-90624E3F0759}"/>
              </a:ext>
            </a:extLst>
          </p:cNvPr>
          <p:cNvSpPr>
            <a:spLocks/>
          </p:cNvSpPr>
          <p:nvPr/>
        </p:nvSpPr>
        <p:spPr bwMode="auto">
          <a:xfrm>
            <a:off x="1327120" y="1978500"/>
            <a:ext cx="2249487" cy="2424112"/>
          </a:xfrm>
          <a:custGeom>
            <a:avLst/>
            <a:gdLst>
              <a:gd name="T0" fmla="*/ 66 w 1417"/>
              <a:gd name="T1" fmla="*/ 0 h 1527"/>
              <a:gd name="T2" fmla="*/ 159 w 1417"/>
              <a:gd name="T3" fmla="*/ 12 h 1527"/>
              <a:gd name="T4" fmla="*/ 203 w 1417"/>
              <a:gd name="T5" fmla="*/ 52 h 1527"/>
              <a:gd name="T6" fmla="*/ 231 w 1417"/>
              <a:gd name="T7" fmla="*/ 88 h 1527"/>
              <a:gd name="T8" fmla="*/ 253 w 1417"/>
              <a:gd name="T9" fmla="*/ 131 h 1527"/>
              <a:gd name="T10" fmla="*/ 267 w 1417"/>
              <a:gd name="T11" fmla="*/ 169 h 1527"/>
              <a:gd name="T12" fmla="*/ 328 w 1417"/>
              <a:gd name="T13" fmla="*/ 195 h 1527"/>
              <a:gd name="T14" fmla="*/ 356 w 1417"/>
              <a:gd name="T15" fmla="*/ 217 h 1527"/>
              <a:gd name="T16" fmla="*/ 382 w 1417"/>
              <a:gd name="T17" fmla="*/ 231 h 1527"/>
              <a:gd name="T18" fmla="*/ 446 w 1417"/>
              <a:gd name="T19" fmla="*/ 275 h 1527"/>
              <a:gd name="T20" fmla="*/ 527 w 1417"/>
              <a:gd name="T21" fmla="*/ 297 h 1527"/>
              <a:gd name="T22" fmla="*/ 589 w 1417"/>
              <a:gd name="T23" fmla="*/ 354 h 1527"/>
              <a:gd name="T24" fmla="*/ 629 w 1417"/>
              <a:gd name="T25" fmla="*/ 384 h 1527"/>
              <a:gd name="T26" fmla="*/ 663 w 1417"/>
              <a:gd name="T27" fmla="*/ 424 h 1527"/>
              <a:gd name="T28" fmla="*/ 695 w 1417"/>
              <a:gd name="T29" fmla="*/ 478 h 1527"/>
              <a:gd name="T30" fmla="*/ 719 w 1417"/>
              <a:gd name="T31" fmla="*/ 506 h 1527"/>
              <a:gd name="T32" fmla="*/ 796 w 1417"/>
              <a:gd name="T33" fmla="*/ 530 h 1527"/>
              <a:gd name="T34" fmla="*/ 838 w 1417"/>
              <a:gd name="T35" fmla="*/ 599 h 1527"/>
              <a:gd name="T36" fmla="*/ 868 w 1417"/>
              <a:gd name="T37" fmla="*/ 623 h 1527"/>
              <a:gd name="T38" fmla="*/ 916 w 1417"/>
              <a:gd name="T39" fmla="*/ 655 h 1527"/>
              <a:gd name="T40" fmla="*/ 967 w 1417"/>
              <a:gd name="T41" fmla="*/ 689 h 1527"/>
              <a:gd name="T42" fmla="*/ 989 w 1417"/>
              <a:gd name="T43" fmla="*/ 715 h 1527"/>
              <a:gd name="T44" fmla="*/ 1009 w 1417"/>
              <a:gd name="T45" fmla="*/ 749 h 1527"/>
              <a:gd name="T46" fmla="*/ 1035 w 1417"/>
              <a:gd name="T47" fmla="*/ 786 h 1527"/>
              <a:gd name="T48" fmla="*/ 1103 w 1417"/>
              <a:gd name="T49" fmla="*/ 806 h 1527"/>
              <a:gd name="T50" fmla="*/ 1417 w 1417"/>
              <a:gd name="T51" fmla="*/ 826 h 1527"/>
              <a:gd name="T52" fmla="*/ 1296 w 1417"/>
              <a:gd name="T53" fmla="*/ 1527 h 1527"/>
              <a:gd name="T54" fmla="*/ 1119 w 1417"/>
              <a:gd name="T55" fmla="*/ 1439 h 1527"/>
              <a:gd name="T56" fmla="*/ 1047 w 1417"/>
              <a:gd name="T57" fmla="*/ 1412 h 1527"/>
              <a:gd name="T58" fmla="*/ 1017 w 1417"/>
              <a:gd name="T59" fmla="*/ 1372 h 1527"/>
              <a:gd name="T60" fmla="*/ 985 w 1417"/>
              <a:gd name="T61" fmla="*/ 1332 h 1527"/>
              <a:gd name="T62" fmla="*/ 933 w 1417"/>
              <a:gd name="T63" fmla="*/ 1286 h 1527"/>
              <a:gd name="T64" fmla="*/ 890 w 1417"/>
              <a:gd name="T65" fmla="*/ 1260 h 1527"/>
              <a:gd name="T66" fmla="*/ 856 w 1417"/>
              <a:gd name="T67" fmla="*/ 1234 h 1527"/>
              <a:gd name="T68" fmla="*/ 804 w 1417"/>
              <a:gd name="T69" fmla="*/ 1206 h 1527"/>
              <a:gd name="T70" fmla="*/ 732 w 1417"/>
              <a:gd name="T71" fmla="*/ 1137 h 1527"/>
              <a:gd name="T72" fmla="*/ 707 w 1417"/>
              <a:gd name="T73" fmla="*/ 1113 h 1527"/>
              <a:gd name="T74" fmla="*/ 675 w 1417"/>
              <a:gd name="T75" fmla="*/ 1091 h 1527"/>
              <a:gd name="T76" fmla="*/ 657 w 1417"/>
              <a:gd name="T77" fmla="*/ 1057 h 1527"/>
              <a:gd name="T78" fmla="*/ 625 w 1417"/>
              <a:gd name="T79" fmla="*/ 1017 h 1527"/>
              <a:gd name="T80" fmla="*/ 591 w 1417"/>
              <a:gd name="T81" fmla="*/ 985 h 1527"/>
              <a:gd name="T82" fmla="*/ 547 w 1417"/>
              <a:gd name="T83" fmla="*/ 964 h 1527"/>
              <a:gd name="T84" fmla="*/ 512 w 1417"/>
              <a:gd name="T85" fmla="*/ 934 h 1527"/>
              <a:gd name="T86" fmla="*/ 486 w 1417"/>
              <a:gd name="T87" fmla="*/ 904 h 1527"/>
              <a:gd name="T88" fmla="*/ 458 w 1417"/>
              <a:gd name="T89" fmla="*/ 868 h 1527"/>
              <a:gd name="T90" fmla="*/ 382 w 1417"/>
              <a:gd name="T91" fmla="*/ 820 h 1527"/>
              <a:gd name="T92" fmla="*/ 340 w 1417"/>
              <a:gd name="T93" fmla="*/ 798 h 1527"/>
              <a:gd name="T94" fmla="*/ 271 w 1417"/>
              <a:gd name="T95" fmla="*/ 782 h 1527"/>
              <a:gd name="T96" fmla="*/ 251 w 1417"/>
              <a:gd name="T97" fmla="*/ 763 h 1527"/>
              <a:gd name="T98" fmla="*/ 231 w 1417"/>
              <a:gd name="T99" fmla="*/ 745 h 1527"/>
              <a:gd name="T100" fmla="*/ 0 w 1417"/>
              <a:gd name="T101" fmla="*/ 0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17" h="1527">
                <a:moveTo>
                  <a:pt x="0" y="0"/>
                </a:moveTo>
                <a:lnTo>
                  <a:pt x="66" y="0"/>
                </a:lnTo>
                <a:lnTo>
                  <a:pt x="66" y="12"/>
                </a:lnTo>
                <a:lnTo>
                  <a:pt x="159" y="12"/>
                </a:lnTo>
                <a:lnTo>
                  <a:pt x="159" y="52"/>
                </a:lnTo>
                <a:lnTo>
                  <a:pt x="203" y="52"/>
                </a:lnTo>
                <a:lnTo>
                  <a:pt x="203" y="88"/>
                </a:lnTo>
                <a:lnTo>
                  <a:pt x="231" y="88"/>
                </a:lnTo>
                <a:lnTo>
                  <a:pt x="231" y="131"/>
                </a:lnTo>
                <a:lnTo>
                  <a:pt x="253" y="131"/>
                </a:lnTo>
                <a:lnTo>
                  <a:pt x="253" y="169"/>
                </a:lnTo>
                <a:lnTo>
                  <a:pt x="267" y="169"/>
                </a:lnTo>
                <a:lnTo>
                  <a:pt x="267" y="195"/>
                </a:lnTo>
                <a:lnTo>
                  <a:pt x="328" y="195"/>
                </a:lnTo>
                <a:lnTo>
                  <a:pt x="328" y="217"/>
                </a:lnTo>
                <a:lnTo>
                  <a:pt x="356" y="217"/>
                </a:lnTo>
                <a:lnTo>
                  <a:pt x="356" y="231"/>
                </a:lnTo>
                <a:lnTo>
                  <a:pt x="382" y="231"/>
                </a:lnTo>
                <a:lnTo>
                  <a:pt x="382" y="275"/>
                </a:lnTo>
                <a:lnTo>
                  <a:pt x="446" y="275"/>
                </a:lnTo>
                <a:lnTo>
                  <a:pt x="446" y="297"/>
                </a:lnTo>
                <a:lnTo>
                  <a:pt x="527" y="297"/>
                </a:lnTo>
                <a:lnTo>
                  <a:pt x="527" y="354"/>
                </a:lnTo>
                <a:lnTo>
                  <a:pt x="589" y="354"/>
                </a:lnTo>
                <a:lnTo>
                  <a:pt x="589" y="384"/>
                </a:lnTo>
                <a:lnTo>
                  <a:pt x="629" y="384"/>
                </a:lnTo>
                <a:lnTo>
                  <a:pt x="629" y="424"/>
                </a:lnTo>
                <a:lnTo>
                  <a:pt x="663" y="424"/>
                </a:lnTo>
                <a:lnTo>
                  <a:pt x="663" y="478"/>
                </a:lnTo>
                <a:lnTo>
                  <a:pt x="695" y="478"/>
                </a:lnTo>
                <a:lnTo>
                  <a:pt x="695" y="506"/>
                </a:lnTo>
                <a:lnTo>
                  <a:pt x="719" y="506"/>
                </a:lnTo>
                <a:lnTo>
                  <a:pt x="719" y="530"/>
                </a:lnTo>
                <a:lnTo>
                  <a:pt x="796" y="530"/>
                </a:lnTo>
                <a:lnTo>
                  <a:pt x="796" y="599"/>
                </a:lnTo>
                <a:lnTo>
                  <a:pt x="838" y="599"/>
                </a:lnTo>
                <a:lnTo>
                  <a:pt x="838" y="623"/>
                </a:lnTo>
                <a:lnTo>
                  <a:pt x="868" y="623"/>
                </a:lnTo>
                <a:lnTo>
                  <a:pt x="868" y="655"/>
                </a:lnTo>
                <a:lnTo>
                  <a:pt x="916" y="655"/>
                </a:lnTo>
                <a:lnTo>
                  <a:pt x="916" y="689"/>
                </a:lnTo>
                <a:lnTo>
                  <a:pt x="967" y="689"/>
                </a:lnTo>
                <a:lnTo>
                  <a:pt x="967" y="715"/>
                </a:lnTo>
                <a:lnTo>
                  <a:pt x="989" y="715"/>
                </a:lnTo>
                <a:lnTo>
                  <a:pt x="989" y="749"/>
                </a:lnTo>
                <a:lnTo>
                  <a:pt x="1009" y="749"/>
                </a:lnTo>
                <a:lnTo>
                  <a:pt x="1009" y="786"/>
                </a:lnTo>
                <a:lnTo>
                  <a:pt x="1035" y="786"/>
                </a:lnTo>
                <a:lnTo>
                  <a:pt x="1035" y="806"/>
                </a:lnTo>
                <a:lnTo>
                  <a:pt x="1103" y="806"/>
                </a:lnTo>
                <a:lnTo>
                  <a:pt x="1103" y="826"/>
                </a:lnTo>
                <a:lnTo>
                  <a:pt x="1417" y="826"/>
                </a:lnTo>
                <a:lnTo>
                  <a:pt x="1417" y="1527"/>
                </a:lnTo>
                <a:lnTo>
                  <a:pt x="1296" y="1527"/>
                </a:lnTo>
                <a:lnTo>
                  <a:pt x="1296" y="1439"/>
                </a:lnTo>
                <a:lnTo>
                  <a:pt x="1119" y="1439"/>
                </a:lnTo>
                <a:lnTo>
                  <a:pt x="1119" y="1412"/>
                </a:lnTo>
                <a:lnTo>
                  <a:pt x="1047" y="1412"/>
                </a:lnTo>
                <a:lnTo>
                  <a:pt x="1047" y="1372"/>
                </a:lnTo>
                <a:lnTo>
                  <a:pt x="1017" y="1372"/>
                </a:lnTo>
                <a:lnTo>
                  <a:pt x="1017" y="1332"/>
                </a:lnTo>
                <a:lnTo>
                  <a:pt x="985" y="1332"/>
                </a:lnTo>
                <a:lnTo>
                  <a:pt x="985" y="1286"/>
                </a:lnTo>
                <a:lnTo>
                  <a:pt x="933" y="1286"/>
                </a:lnTo>
                <a:lnTo>
                  <a:pt x="933" y="1260"/>
                </a:lnTo>
                <a:lnTo>
                  <a:pt x="890" y="1260"/>
                </a:lnTo>
                <a:lnTo>
                  <a:pt x="890" y="1234"/>
                </a:lnTo>
                <a:lnTo>
                  <a:pt x="856" y="1234"/>
                </a:lnTo>
                <a:lnTo>
                  <a:pt x="856" y="1206"/>
                </a:lnTo>
                <a:lnTo>
                  <a:pt x="804" y="1206"/>
                </a:lnTo>
                <a:lnTo>
                  <a:pt x="804" y="1137"/>
                </a:lnTo>
                <a:lnTo>
                  <a:pt x="732" y="1137"/>
                </a:lnTo>
                <a:lnTo>
                  <a:pt x="732" y="1113"/>
                </a:lnTo>
                <a:lnTo>
                  <a:pt x="707" y="1113"/>
                </a:lnTo>
                <a:lnTo>
                  <a:pt x="707" y="1091"/>
                </a:lnTo>
                <a:lnTo>
                  <a:pt x="675" y="1091"/>
                </a:lnTo>
                <a:lnTo>
                  <a:pt x="675" y="1057"/>
                </a:lnTo>
                <a:lnTo>
                  <a:pt x="657" y="1057"/>
                </a:lnTo>
                <a:lnTo>
                  <a:pt x="657" y="1017"/>
                </a:lnTo>
                <a:lnTo>
                  <a:pt x="625" y="1017"/>
                </a:lnTo>
                <a:lnTo>
                  <a:pt x="625" y="985"/>
                </a:lnTo>
                <a:lnTo>
                  <a:pt x="591" y="985"/>
                </a:lnTo>
                <a:lnTo>
                  <a:pt x="591" y="964"/>
                </a:lnTo>
                <a:lnTo>
                  <a:pt x="547" y="964"/>
                </a:lnTo>
                <a:lnTo>
                  <a:pt x="547" y="934"/>
                </a:lnTo>
                <a:lnTo>
                  <a:pt x="512" y="934"/>
                </a:lnTo>
                <a:lnTo>
                  <a:pt x="512" y="904"/>
                </a:lnTo>
                <a:lnTo>
                  <a:pt x="486" y="904"/>
                </a:lnTo>
                <a:lnTo>
                  <a:pt x="458" y="904"/>
                </a:lnTo>
                <a:lnTo>
                  <a:pt x="458" y="868"/>
                </a:lnTo>
                <a:lnTo>
                  <a:pt x="382" y="868"/>
                </a:lnTo>
                <a:lnTo>
                  <a:pt x="382" y="820"/>
                </a:lnTo>
                <a:lnTo>
                  <a:pt x="340" y="820"/>
                </a:lnTo>
                <a:lnTo>
                  <a:pt x="340" y="798"/>
                </a:lnTo>
                <a:lnTo>
                  <a:pt x="271" y="798"/>
                </a:lnTo>
                <a:lnTo>
                  <a:pt x="271" y="782"/>
                </a:lnTo>
                <a:lnTo>
                  <a:pt x="251" y="782"/>
                </a:lnTo>
                <a:lnTo>
                  <a:pt x="251" y="763"/>
                </a:lnTo>
                <a:lnTo>
                  <a:pt x="231" y="763"/>
                </a:lnTo>
                <a:lnTo>
                  <a:pt x="231" y="745"/>
                </a:lnTo>
                <a:lnTo>
                  <a:pt x="0" y="745"/>
                </a:lnTo>
                <a:lnTo>
                  <a:pt x="0" y="0"/>
                </a:lnTo>
                <a:close/>
              </a:path>
            </a:pathLst>
          </a:custGeom>
          <a:solidFill>
            <a:srgbClr val="ED9077">
              <a:alpha val="30196"/>
            </a:srgb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842" name="Freeform 49">
            <a:extLst>
              <a:ext uri="{FF2B5EF4-FFF2-40B4-BE49-F238E27FC236}">
                <a16:creationId xmlns:a16="http://schemas.microsoft.com/office/drawing/2014/main" id="{0BAB4E45-2518-BBA2-F575-5ACD64105872}"/>
              </a:ext>
            </a:extLst>
          </p:cNvPr>
          <p:cNvSpPr>
            <a:spLocks/>
          </p:cNvSpPr>
          <p:nvPr/>
        </p:nvSpPr>
        <p:spPr bwMode="auto">
          <a:xfrm>
            <a:off x="1120745" y="1973737"/>
            <a:ext cx="588962" cy="457200"/>
          </a:xfrm>
          <a:custGeom>
            <a:avLst/>
            <a:gdLst>
              <a:gd name="T0" fmla="*/ 0 w 371"/>
              <a:gd name="T1" fmla="*/ 0 h 288"/>
              <a:gd name="T2" fmla="*/ 128 w 371"/>
              <a:gd name="T3" fmla="*/ 0 h 288"/>
              <a:gd name="T4" fmla="*/ 128 w 371"/>
              <a:gd name="T5" fmla="*/ 56 h 288"/>
              <a:gd name="T6" fmla="*/ 170 w 371"/>
              <a:gd name="T7" fmla="*/ 56 h 288"/>
              <a:gd name="T8" fmla="*/ 170 w 371"/>
              <a:gd name="T9" fmla="*/ 90 h 288"/>
              <a:gd name="T10" fmla="*/ 184 w 371"/>
              <a:gd name="T11" fmla="*/ 90 h 288"/>
              <a:gd name="T12" fmla="*/ 184 w 371"/>
              <a:gd name="T13" fmla="*/ 126 h 288"/>
              <a:gd name="T14" fmla="*/ 198 w 371"/>
              <a:gd name="T15" fmla="*/ 126 h 288"/>
              <a:gd name="T16" fmla="*/ 198 w 371"/>
              <a:gd name="T17" fmla="*/ 158 h 288"/>
              <a:gd name="T18" fmla="*/ 307 w 371"/>
              <a:gd name="T19" fmla="*/ 158 h 288"/>
              <a:gd name="T20" fmla="*/ 307 w 371"/>
              <a:gd name="T21" fmla="*/ 224 h 288"/>
              <a:gd name="T22" fmla="*/ 323 w 371"/>
              <a:gd name="T23" fmla="*/ 224 h 288"/>
              <a:gd name="T24" fmla="*/ 323 w 371"/>
              <a:gd name="T25" fmla="*/ 252 h 288"/>
              <a:gd name="T26" fmla="*/ 351 w 371"/>
              <a:gd name="T27" fmla="*/ 252 h 288"/>
              <a:gd name="T28" fmla="*/ 351 w 371"/>
              <a:gd name="T29" fmla="*/ 288 h 288"/>
              <a:gd name="T30" fmla="*/ 371 w 371"/>
              <a:gd name="T31" fmla="*/ 288 h 288"/>
              <a:gd name="T32" fmla="*/ 331 w 371"/>
              <a:gd name="T33"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1" h="288">
                <a:moveTo>
                  <a:pt x="0" y="0"/>
                </a:moveTo>
                <a:lnTo>
                  <a:pt x="128" y="0"/>
                </a:lnTo>
                <a:lnTo>
                  <a:pt x="128" y="56"/>
                </a:lnTo>
                <a:lnTo>
                  <a:pt x="170" y="56"/>
                </a:lnTo>
                <a:lnTo>
                  <a:pt x="170" y="90"/>
                </a:lnTo>
                <a:lnTo>
                  <a:pt x="184" y="90"/>
                </a:lnTo>
                <a:lnTo>
                  <a:pt x="184" y="126"/>
                </a:lnTo>
                <a:lnTo>
                  <a:pt x="198" y="126"/>
                </a:lnTo>
                <a:lnTo>
                  <a:pt x="198" y="158"/>
                </a:lnTo>
                <a:lnTo>
                  <a:pt x="307" y="158"/>
                </a:lnTo>
                <a:lnTo>
                  <a:pt x="307" y="224"/>
                </a:lnTo>
                <a:lnTo>
                  <a:pt x="323" y="224"/>
                </a:lnTo>
                <a:lnTo>
                  <a:pt x="323" y="252"/>
                </a:lnTo>
                <a:lnTo>
                  <a:pt x="351" y="252"/>
                </a:lnTo>
                <a:lnTo>
                  <a:pt x="351" y="288"/>
                </a:lnTo>
                <a:lnTo>
                  <a:pt x="371" y="288"/>
                </a:lnTo>
                <a:lnTo>
                  <a:pt x="331" y="288"/>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3" name="Line 50">
            <a:extLst>
              <a:ext uri="{FF2B5EF4-FFF2-40B4-BE49-F238E27FC236}">
                <a16:creationId xmlns:a16="http://schemas.microsoft.com/office/drawing/2014/main" id="{A20A3968-D2D2-C0A5-D27E-C19D5A0B1D22}"/>
              </a:ext>
            </a:extLst>
          </p:cNvPr>
          <p:cNvSpPr>
            <a:spLocks noChangeShapeType="1"/>
          </p:cNvSpPr>
          <p:nvPr/>
        </p:nvSpPr>
        <p:spPr bwMode="auto">
          <a:xfrm flipV="1">
            <a:off x="1677957" y="2399187"/>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4" name="Line 51">
            <a:extLst>
              <a:ext uri="{FF2B5EF4-FFF2-40B4-BE49-F238E27FC236}">
                <a16:creationId xmlns:a16="http://schemas.microsoft.com/office/drawing/2014/main" id="{B7AFCCC4-64A7-A77C-C1FC-FFED2E220398}"/>
              </a:ext>
            </a:extLst>
          </p:cNvPr>
          <p:cNvSpPr>
            <a:spLocks noChangeShapeType="1"/>
          </p:cNvSpPr>
          <p:nvPr/>
        </p:nvSpPr>
        <p:spPr bwMode="auto">
          <a:xfrm>
            <a:off x="1928782" y="2792887"/>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5" name="Line 52">
            <a:extLst>
              <a:ext uri="{FF2B5EF4-FFF2-40B4-BE49-F238E27FC236}">
                <a16:creationId xmlns:a16="http://schemas.microsoft.com/office/drawing/2014/main" id="{D88C989B-EA3A-3F86-1442-15B0E6966C48}"/>
              </a:ext>
            </a:extLst>
          </p:cNvPr>
          <p:cNvSpPr>
            <a:spLocks noChangeShapeType="1"/>
          </p:cNvSpPr>
          <p:nvPr/>
        </p:nvSpPr>
        <p:spPr bwMode="auto">
          <a:xfrm flipV="1">
            <a:off x="1963707" y="2761137"/>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6" name="Line 53">
            <a:extLst>
              <a:ext uri="{FF2B5EF4-FFF2-40B4-BE49-F238E27FC236}">
                <a16:creationId xmlns:a16="http://schemas.microsoft.com/office/drawing/2014/main" id="{CCDA8A39-6B00-B648-00F6-7ADB60F443D3}"/>
              </a:ext>
            </a:extLst>
          </p:cNvPr>
          <p:cNvSpPr>
            <a:spLocks noChangeShapeType="1"/>
          </p:cNvSpPr>
          <p:nvPr/>
        </p:nvSpPr>
        <p:spPr bwMode="auto">
          <a:xfrm>
            <a:off x="3067020" y="381682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7" name="Line 54">
            <a:extLst>
              <a:ext uri="{FF2B5EF4-FFF2-40B4-BE49-F238E27FC236}">
                <a16:creationId xmlns:a16="http://schemas.microsoft.com/office/drawing/2014/main" id="{BF609144-D522-B15E-3520-6F7B1C7FE6ED}"/>
              </a:ext>
            </a:extLst>
          </p:cNvPr>
          <p:cNvSpPr>
            <a:spLocks noChangeShapeType="1"/>
          </p:cNvSpPr>
          <p:nvPr/>
        </p:nvSpPr>
        <p:spPr bwMode="auto">
          <a:xfrm flipV="1">
            <a:off x="3098770" y="3785075"/>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8" name="Line 55">
            <a:extLst>
              <a:ext uri="{FF2B5EF4-FFF2-40B4-BE49-F238E27FC236}">
                <a16:creationId xmlns:a16="http://schemas.microsoft.com/office/drawing/2014/main" id="{E9442662-CA74-0F0F-B19B-C9F621D6CEF2}"/>
              </a:ext>
            </a:extLst>
          </p:cNvPr>
          <p:cNvSpPr>
            <a:spLocks noChangeShapeType="1"/>
          </p:cNvSpPr>
          <p:nvPr/>
        </p:nvSpPr>
        <p:spPr bwMode="auto">
          <a:xfrm>
            <a:off x="3120995" y="381682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49" name="Line 56">
            <a:extLst>
              <a:ext uri="{FF2B5EF4-FFF2-40B4-BE49-F238E27FC236}">
                <a16:creationId xmlns:a16="http://schemas.microsoft.com/office/drawing/2014/main" id="{E813EC77-A26B-708C-5F20-DB41E9DDD52F}"/>
              </a:ext>
            </a:extLst>
          </p:cNvPr>
          <p:cNvSpPr>
            <a:spLocks noChangeShapeType="1"/>
          </p:cNvSpPr>
          <p:nvPr/>
        </p:nvSpPr>
        <p:spPr bwMode="auto">
          <a:xfrm flipV="1">
            <a:off x="3152745" y="3785075"/>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0" name="Line 57">
            <a:extLst>
              <a:ext uri="{FF2B5EF4-FFF2-40B4-BE49-F238E27FC236}">
                <a16:creationId xmlns:a16="http://schemas.microsoft.com/office/drawing/2014/main" id="{52754BD3-C323-2D4A-60B4-B0D2618B649B}"/>
              </a:ext>
            </a:extLst>
          </p:cNvPr>
          <p:cNvSpPr>
            <a:spLocks noChangeShapeType="1"/>
          </p:cNvSpPr>
          <p:nvPr/>
        </p:nvSpPr>
        <p:spPr bwMode="auto">
          <a:xfrm>
            <a:off x="3168620" y="381682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1" name="Line 58">
            <a:extLst>
              <a:ext uri="{FF2B5EF4-FFF2-40B4-BE49-F238E27FC236}">
                <a16:creationId xmlns:a16="http://schemas.microsoft.com/office/drawing/2014/main" id="{7DC25BC4-6E8B-19F2-1D89-052D59B36C2D}"/>
              </a:ext>
            </a:extLst>
          </p:cNvPr>
          <p:cNvSpPr>
            <a:spLocks noChangeShapeType="1"/>
          </p:cNvSpPr>
          <p:nvPr/>
        </p:nvSpPr>
        <p:spPr bwMode="auto">
          <a:xfrm flipV="1">
            <a:off x="3200370" y="3785075"/>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2" name="Line 59">
            <a:extLst>
              <a:ext uri="{FF2B5EF4-FFF2-40B4-BE49-F238E27FC236}">
                <a16:creationId xmlns:a16="http://schemas.microsoft.com/office/drawing/2014/main" id="{E82C1FBC-2B75-4BE2-A6CF-80BFA83C49C1}"/>
              </a:ext>
            </a:extLst>
          </p:cNvPr>
          <p:cNvSpPr>
            <a:spLocks noChangeShapeType="1"/>
          </p:cNvSpPr>
          <p:nvPr/>
        </p:nvSpPr>
        <p:spPr bwMode="auto">
          <a:xfrm>
            <a:off x="3181320" y="381682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3" name="Line 60">
            <a:extLst>
              <a:ext uri="{FF2B5EF4-FFF2-40B4-BE49-F238E27FC236}">
                <a16:creationId xmlns:a16="http://schemas.microsoft.com/office/drawing/2014/main" id="{821934FE-A492-60FF-5046-E2E370038CD8}"/>
              </a:ext>
            </a:extLst>
          </p:cNvPr>
          <p:cNvSpPr>
            <a:spLocks noChangeShapeType="1"/>
          </p:cNvSpPr>
          <p:nvPr/>
        </p:nvSpPr>
        <p:spPr bwMode="auto">
          <a:xfrm flipV="1">
            <a:off x="3213070" y="3785075"/>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4" name="Line 61">
            <a:extLst>
              <a:ext uri="{FF2B5EF4-FFF2-40B4-BE49-F238E27FC236}">
                <a16:creationId xmlns:a16="http://schemas.microsoft.com/office/drawing/2014/main" id="{E6DD4019-88F8-8C44-86BF-82F54B4076F3}"/>
              </a:ext>
            </a:extLst>
          </p:cNvPr>
          <p:cNvSpPr>
            <a:spLocks noChangeShapeType="1"/>
          </p:cNvSpPr>
          <p:nvPr/>
        </p:nvSpPr>
        <p:spPr bwMode="auto">
          <a:xfrm>
            <a:off x="3263870" y="381682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5" name="Line 62">
            <a:extLst>
              <a:ext uri="{FF2B5EF4-FFF2-40B4-BE49-F238E27FC236}">
                <a16:creationId xmlns:a16="http://schemas.microsoft.com/office/drawing/2014/main" id="{959A15AA-B574-208F-2E11-1AD372A5946F}"/>
              </a:ext>
            </a:extLst>
          </p:cNvPr>
          <p:cNvSpPr>
            <a:spLocks noChangeShapeType="1"/>
          </p:cNvSpPr>
          <p:nvPr/>
        </p:nvSpPr>
        <p:spPr bwMode="auto">
          <a:xfrm flipV="1">
            <a:off x="3295620" y="3785075"/>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6" name="Line 63">
            <a:extLst>
              <a:ext uri="{FF2B5EF4-FFF2-40B4-BE49-F238E27FC236}">
                <a16:creationId xmlns:a16="http://schemas.microsoft.com/office/drawing/2014/main" id="{97F433BA-4634-54D5-DE8C-B7D493D60489}"/>
              </a:ext>
            </a:extLst>
          </p:cNvPr>
          <p:cNvSpPr>
            <a:spLocks noChangeShapeType="1"/>
          </p:cNvSpPr>
          <p:nvPr/>
        </p:nvSpPr>
        <p:spPr bwMode="auto">
          <a:xfrm>
            <a:off x="3286095" y="381682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7" name="Line 64">
            <a:extLst>
              <a:ext uri="{FF2B5EF4-FFF2-40B4-BE49-F238E27FC236}">
                <a16:creationId xmlns:a16="http://schemas.microsoft.com/office/drawing/2014/main" id="{0008E394-86B6-C950-035B-8A43E81AFB92}"/>
              </a:ext>
            </a:extLst>
          </p:cNvPr>
          <p:cNvSpPr>
            <a:spLocks noChangeShapeType="1"/>
          </p:cNvSpPr>
          <p:nvPr/>
        </p:nvSpPr>
        <p:spPr bwMode="auto">
          <a:xfrm flipV="1">
            <a:off x="3317845" y="3785075"/>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8" name="Line 65">
            <a:extLst>
              <a:ext uri="{FF2B5EF4-FFF2-40B4-BE49-F238E27FC236}">
                <a16:creationId xmlns:a16="http://schemas.microsoft.com/office/drawing/2014/main" id="{C677B669-466B-CC34-29F3-79F2D69FF0B1}"/>
              </a:ext>
            </a:extLst>
          </p:cNvPr>
          <p:cNvSpPr>
            <a:spLocks noChangeShapeType="1"/>
          </p:cNvSpPr>
          <p:nvPr/>
        </p:nvSpPr>
        <p:spPr bwMode="auto">
          <a:xfrm>
            <a:off x="3295620" y="381682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59" name="Line 66">
            <a:extLst>
              <a:ext uri="{FF2B5EF4-FFF2-40B4-BE49-F238E27FC236}">
                <a16:creationId xmlns:a16="http://schemas.microsoft.com/office/drawing/2014/main" id="{4C6F6BBB-CBDA-53E0-CC65-0C4C40B357EC}"/>
              </a:ext>
            </a:extLst>
          </p:cNvPr>
          <p:cNvSpPr>
            <a:spLocks noChangeShapeType="1"/>
          </p:cNvSpPr>
          <p:nvPr/>
        </p:nvSpPr>
        <p:spPr bwMode="auto">
          <a:xfrm flipV="1">
            <a:off x="3327370" y="3785075"/>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60" name="Line 67">
            <a:extLst>
              <a:ext uri="{FF2B5EF4-FFF2-40B4-BE49-F238E27FC236}">
                <a16:creationId xmlns:a16="http://schemas.microsoft.com/office/drawing/2014/main" id="{2F1FCF9A-E42E-06E9-3B66-39138918ABCC}"/>
              </a:ext>
            </a:extLst>
          </p:cNvPr>
          <p:cNvSpPr>
            <a:spLocks noChangeShapeType="1"/>
          </p:cNvSpPr>
          <p:nvPr/>
        </p:nvSpPr>
        <p:spPr bwMode="auto">
          <a:xfrm>
            <a:off x="3846482" y="413115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61" name="Line 68">
            <a:extLst>
              <a:ext uri="{FF2B5EF4-FFF2-40B4-BE49-F238E27FC236}">
                <a16:creationId xmlns:a16="http://schemas.microsoft.com/office/drawing/2014/main" id="{CDDDC518-0841-47E2-335B-62B1554C7176}"/>
              </a:ext>
            </a:extLst>
          </p:cNvPr>
          <p:cNvSpPr>
            <a:spLocks noChangeShapeType="1"/>
          </p:cNvSpPr>
          <p:nvPr/>
        </p:nvSpPr>
        <p:spPr bwMode="auto">
          <a:xfrm flipV="1">
            <a:off x="3878232" y="409940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62" name="Line 69">
            <a:extLst>
              <a:ext uri="{FF2B5EF4-FFF2-40B4-BE49-F238E27FC236}">
                <a16:creationId xmlns:a16="http://schemas.microsoft.com/office/drawing/2014/main" id="{0DF76AD6-C323-8C2E-FC40-87519787078E}"/>
              </a:ext>
            </a:extLst>
          </p:cNvPr>
          <p:cNvSpPr>
            <a:spLocks noChangeShapeType="1"/>
          </p:cNvSpPr>
          <p:nvPr/>
        </p:nvSpPr>
        <p:spPr bwMode="auto">
          <a:xfrm>
            <a:off x="3878232" y="413115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63" name="Line 70">
            <a:extLst>
              <a:ext uri="{FF2B5EF4-FFF2-40B4-BE49-F238E27FC236}">
                <a16:creationId xmlns:a16="http://schemas.microsoft.com/office/drawing/2014/main" id="{9F8459D2-6228-3037-B651-C328002DA8F6}"/>
              </a:ext>
            </a:extLst>
          </p:cNvPr>
          <p:cNvSpPr>
            <a:spLocks noChangeShapeType="1"/>
          </p:cNvSpPr>
          <p:nvPr/>
        </p:nvSpPr>
        <p:spPr bwMode="auto">
          <a:xfrm flipV="1">
            <a:off x="3909982" y="409940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64" name="Freeform 71">
            <a:extLst>
              <a:ext uri="{FF2B5EF4-FFF2-40B4-BE49-F238E27FC236}">
                <a16:creationId xmlns:a16="http://schemas.microsoft.com/office/drawing/2014/main" id="{43480D01-7C5A-0C43-E611-FDBA18B08438}"/>
              </a:ext>
            </a:extLst>
          </p:cNvPr>
          <p:cNvSpPr>
            <a:spLocks/>
          </p:cNvSpPr>
          <p:nvPr/>
        </p:nvSpPr>
        <p:spPr bwMode="auto">
          <a:xfrm>
            <a:off x="1709707" y="2430937"/>
            <a:ext cx="2200275" cy="1700213"/>
          </a:xfrm>
          <a:custGeom>
            <a:avLst/>
            <a:gdLst>
              <a:gd name="T0" fmla="*/ 1386 w 1386"/>
              <a:gd name="T1" fmla="*/ 1071 h 1071"/>
              <a:gd name="T2" fmla="*/ 1182 w 1386"/>
              <a:gd name="T3" fmla="*/ 1071 h 1071"/>
              <a:gd name="T4" fmla="*/ 1182 w 1386"/>
              <a:gd name="T5" fmla="*/ 943 h 1071"/>
              <a:gd name="T6" fmla="*/ 1053 w 1386"/>
              <a:gd name="T7" fmla="*/ 943 h 1071"/>
              <a:gd name="T8" fmla="*/ 1053 w 1386"/>
              <a:gd name="T9" fmla="*/ 873 h 1071"/>
              <a:gd name="T10" fmla="*/ 869 w 1386"/>
              <a:gd name="T11" fmla="*/ 873 h 1071"/>
              <a:gd name="T12" fmla="*/ 869 w 1386"/>
              <a:gd name="T13" fmla="*/ 841 h 1071"/>
              <a:gd name="T14" fmla="*/ 791 w 1386"/>
              <a:gd name="T15" fmla="*/ 841 h 1071"/>
              <a:gd name="T16" fmla="*/ 791 w 1386"/>
              <a:gd name="T17" fmla="*/ 805 h 1071"/>
              <a:gd name="T18" fmla="*/ 769 w 1386"/>
              <a:gd name="T19" fmla="*/ 805 h 1071"/>
              <a:gd name="T20" fmla="*/ 769 w 1386"/>
              <a:gd name="T21" fmla="*/ 771 h 1071"/>
              <a:gd name="T22" fmla="*/ 757 w 1386"/>
              <a:gd name="T23" fmla="*/ 771 h 1071"/>
              <a:gd name="T24" fmla="*/ 757 w 1386"/>
              <a:gd name="T25" fmla="*/ 735 h 1071"/>
              <a:gd name="T26" fmla="*/ 741 w 1386"/>
              <a:gd name="T27" fmla="*/ 735 h 1071"/>
              <a:gd name="T28" fmla="*/ 741 w 1386"/>
              <a:gd name="T29" fmla="*/ 703 h 1071"/>
              <a:gd name="T30" fmla="*/ 687 w 1386"/>
              <a:gd name="T31" fmla="*/ 703 h 1071"/>
              <a:gd name="T32" fmla="*/ 687 w 1386"/>
              <a:gd name="T33" fmla="*/ 673 h 1071"/>
              <a:gd name="T34" fmla="*/ 639 w 1386"/>
              <a:gd name="T35" fmla="*/ 673 h 1071"/>
              <a:gd name="T36" fmla="*/ 639 w 1386"/>
              <a:gd name="T37" fmla="*/ 635 h 1071"/>
              <a:gd name="T38" fmla="*/ 599 w 1386"/>
              <a:gd name="T39" fmla="*/ 635 h 1071"/>
              <a:gd name="T40" fmla="*/ 599 w 1386"/>
              <a:gd name="T41" fmla="*/ 601 h 1071"/>
              <a:gd name="T42" fmla="*/ 559 w 1386"/>
              <a:gd name="T43" fmla="*/ 601 h 1071"/>
              <a:gd name="T44" fmla="*/ 559 w 1386"/>
              <a:gd name="T45" fmla="*/ 533 h 1071"/>
              <a:gd name="T46" fmla="*/ 482 w 1386"/>
              <a:gd name="T47" fmla="*/ 533 h 1071"/>
              <a:gd name="T48" fmla="*/ 482 w 1386"/>
              <a:gd name="T49" fmla="*/ 497 h 1071"/>
              <a:gd name="T50" fmla="*/ 462 w 1386"/>
              <a:gd name="T51" fmla="*/ 497 h 1071"/>
              <a:gd name="T52" fmla="*/ 462 w 1386"/>
              <a:gd name="T53" fmla="*/ 463 h 1071"/>
              <a:gd name="T54" fmla="*/ 434 w 1386"/>
              <a:gd name="T55" fmla="*/ 463 h 1071"/>
              <a:gd name="T56" fmla="*/ 434 w 1386"/>
              <a:gd name="T57" fmla="*/ 429 h 1071"/>
              <a:gd name="T58" fmla="*/ 426 w 1386"/>
              <a:gd name="T59" fmla="*/ 429 h 1071"/>
              <a:gd name="T60" fmla="*/ 426 w 1386"/>
              <a:gd name="T61" fmla="*/ 402 h 1071"/>
              <a:gd name="T62" fmla="*/ 398 w 1386"/>
              <a:gd name="T63" fmla="*/ 402 h 1071"/>
              <a:gd name="T64" fmla="*/ 398 w 1386"/>
              <a:gd name="T65" fmla="*/ 364 h 1071"/>
              <a:gd name="T66" fmla="*/ 358 w 1386"/>
              <a:gd name="T67" fmla="*/ 364 h 1071"/>
              <a:gd name="T68" fmla="*/ 358 w 1386"/>
              <a:gd name="T69" fmla="*/ 330 h 1071"/>
              <a:gd name="T70" fmla="*/ 294 w 1386"/>
              <a:gd name="T71" fmla="*/ 330 h 1071"/>
              <a:gd name="T72" fmla="*/ 294 w 1386"/>
              <a:gd name="T73" fmla="*/ 296 h 1071"/>
              <a:gd name="T74" fmla="*/ 282 w 1386"/>
              <a:gd name="T75" fmla="*/ 296 h 1071"/>
              <a:gd name="T76" fmla="*/ 282 w 1386"/>
              <a:gd name="T77" fmla="*/ 262 h 1071"/>
              <a:gd name="T78" fmla="*/ 222 w 1386"/>
              <a:gd name="T79" fmla="*/ 262 h 1071"/>
              <a:gd name="T80" fmla="*/ 222 w 1386"/>
              <a:gd name="T81" fmla="*/ 228 h 1071"/>
              <a:gd name="T82" fmla="*/ 144 w 1386"/>
              <a:gd name="T83" fmla="*/ 228 h 1071"/>
              <a:gd name="T84" fmla="*/ 144 w 1386"/>
              <a:gd name="T85" fmla="*/ 162 h 1071"/>
              <a:gd name="T86" fmla="*/ 102 w 1386"/>
              <a:gd name="T87" fmla="*/ 162 h 1071"/>
              <a:gd name="T88" fmla="*/ 102 w 1386"/>
              <a:gd name="T89" fmla="*/ 128 h 1071"/>
              <a:gd name="T90" fmla="*/ 34 w 1386"/>
              <a:gd name="T91" fmla="*/ 128 h 1071"/>
              <a:gd name="T92" fmla="*/ 34 w 1386"/>
              <a:gd name="T93" fmla="*/ 96 h 1071"/>
              <a:gd name="T94" fmla="*/ 22 w 1386"/>
              <a:gd name="T95" fmla="*/ 96 h 1071"/>
              <a:gd name="T96" fmla="*/ 22 w 1386"/>
              <a:gd name="T97" fmla="*/ 64 h 1071"/>
              <a:gd name="T98" fmla="*/ 10 w 1386"/>
              <a:gd name="T99" fmla="*/ 64 h 1071"/>
              <a:gd name="T100" fmla="*/ 10 w 1386"/>
              <a:gd name="T101" fmla="*/ 32 h 1071"/>
              <a:gd name="T102" fmla="*/ 0 w 1386"/>
              <a:gd name="T103" fmla="*/ 32 h 1071"/>
              <a:gd name="T104" fmla="*/ 0 w 1386"/>
              <a:gd name="T105" fmla="*/ 32 h 1071"/>
              <a:gd name="T106" fmla="*/ 0 w 1386"/>
              <a:gd name="T107" fmla="*/ 0 h 1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6" h="1071">
                <a:moveTo>
                  <a:pt x="1386" y="1071"/>
                </a:moveTo>
                <a:lnTo>
                  <a:pt x="1182" y="1071"/>
                </a:lnTo>
                <a:lnTo>
                  <a:pt x="1182" y="943"/>
                </a:lnTo>
                <a:lnTo>
                  <a:pt x="1053" y="943"/>
                </a:lnTo>
                <a:lnTo>
                  <a:pt x="1053" y="873"/>
                </a:lnTo>
                <a:lnTo>
                  <a:pt x="869" y="873"/>
                </a:lnTo>
                <a:lnTo>
                  <a:pt x="869" y="841"/>
                </a:lnTo>
                <a:lnTo>
                  <a:pt x="791" y="841"/>
                </a:lnTo>
                <a:lnTo>
                  <a:pt x="791" y="805"/>
                </a:lnTo>
                <a:lnTo>
                  <a:pt x="769" y="805"/>
                </a:lnTo>
                <a:lnTo>
                  <a:pt x="769" y="771"/>
                </a:lnTo>
                <a:lnTo>
                  <a:pt x="757" y="771"/>
                </a:lnTo>
                <a:lnTo>
                  <a:pt x="757" y="735"/>
                </a:lnTo>
                <a:lnTo>
                  <a:pt x="741" y="735"/>
                </a:lnTo>
                <a:lnTo>
                  <a:pt x="741" y="703"/>
                </a:lnTo>
                <a:lnTo>
                  <a:pt x="687" y="703"/>
                </a:lnTo>
                <a:lnTo>
                  <a:pt x="687" y="673"/>
                </a:lnTo>
                <a:lnTo>
                  <a:pt x="639" y="673"/>
                </a:lnTo>
                <a:lnTo>
                  <a:pt x="639" y="635"/>
                </a:lnTo>
                <a:lnTo>
                  <a:pt x="599" y="635"/>
                </a:lnTo>
                <a:lnTo>
                  <a:pt x="599" y="601"/>
                </a:lnTo>
                <a:lnTo>
                  <a:pt x="559" y="601"/>
                </a:lnTo>
                <a:lnTo>
                  <a:pt x="559" y="533"/>
                </a:lnTo>
                <a:lnTo>
                  <a:pt x="482" y="533"/>
                </a:lnTo>
                <a:lnTo>
                  <a:pt x="482" y="497"/>
                </a:lnTo>
                <a:lnTo>
                  <a:pt x="462" y="497"/>
                </a:lnTo>
                <a:lnTo>
                  <a:pt x="462" y="463"/>
                </a:lnTo>
                <a:lnTo>
                  <a:pt x="434" y="463"/>
                </a:lnTo>
                <a:lnTo>
                  <a:pt x="434" y="429"/>
                </a:lnTo>
                <a:lnTo>
                  <a:pt x="426" y="429"/>
                </a:lnTo>
                <a:lnTo>
                  <a:pt x="426" y="402"/>
                </a:lnTo>
                <a:lnTo>
                  <a:pt x="398" y="402"/>
                </a:lnTo>
                <a:lnTo>
                  <a:pt x="398" y="364"/>
                </a:lnTo>
                <a:lnTo>
                  <a:pt x="358" y="364"/>
                </a:lnTo>
                <a:lnTo>
                  <a:pt x="358" y="330"/>
                </a:lnTo>
                <a:lnTo>
                  <a:pt x="294" y="330"/>
                </a:lnTo>
                <a:lnTo>
                  <a:pt x="294" y="296"/>
                </a:lnTo>
                <a:lnTo>
                  <a:pt x="282" y="296"/>
                </a:lnTo>
                <a:lnTo>
                  <a:pt x="282" y="262"/>
                </a:lnTo>
                <a:lnTo>
                  <a:pt x="222" y="262"/>
                </a:lnTo>
                <a:lnTo>
                  <a:pt x="222" y="228"/>
                </a:lnTo>
                <a:lnTo>
                  <a:pt x="144" y="228"/>
                </a:lnTo>
                <a:lnTo>
                  <a:pt x="144" y="162"/>
                </a:lnTo>
                <a:lnTo>
                  <a:pt x="102" y="162"/>
                </a:lnTo>
                <a:lnTo>
                  <a:pt x="102" y="128"/>
                </a:lnTo>
                <a:lnTo>
                  <a:pt x="34" y="128"/>
                </a:lnTo>
                <a:lnTo>
                  <a:pt x="34" y="96"/>
                </a:lnTo>
                <a:lnTo>
                  <a:pt x="22" y="96"/>
                </a:lnTo>
                <a:lnTo>
                  <a:pt x="22" y="64"/>
                </a:lnTo>
                <a:lnTo>
                  <a:pt x="10" y="64"/>
                </a:lnTo>
                <a:lnTo>
                  <a:pt x="10" y="32"/>
                </a:lnTo>
                <a:lnTo>
                  <a:pt x="0" y="32"/>
                </a:lnTo>
                <a:lnTo>
                  <a:pt x="0" y="32"/>
                </a:lnTo>
                <a:lnTo>
                  <a:pt x="0" y="0"/>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5" name="Freeform 45">
            <a:extLst>
              <a:ext uri="{FF2B5EF4-FFF2-40B4-BE49-F238E27FC236}">
                <a16:creationId xmlns:a16="http://schemas.microsoft.com/office/drawing/2014/main" id="{0593E945-CEEC-2836-62A3-BA059A096686}"/>
              </a:ext>
            </a:extLst>
          </p:cNvPr>
          <p:cNvSpPr>
            <a:spLocks/>
          </p:cNvSpPr>
          <p:nvPr/>
        </p:nvSpPr>
        <p:spPr bwMode="auto">
          <a:xfrm>
            <a:off x="1127095" y="1967387"/>
            <a:ext cx="2724150" cy="2555875"/>
          </a:xfrm>
          <a:custGeom>
            <a:avLst/>
            <a:gdLst>
              <a:gd name="T0" fmla="*/ 120 w 1716"/>
              <a:gd name="T1" fmla="*/ 0 h 1610"/>
              <a:gd name="T2" fmla="*/ 141 w 1716"/>
              <a:gd name="T3" fmla="*/ 16 h 1610"/>
              <a:gd name="T4" fmla="*/ 159 w 1716"/>
              <a:gd name="T5" fmla="*/ 34 h 1610"/>
              <a:gd name="T6" fmla="*/ 195 w 1716"/>
              <a:gd name="T7" fmla="*/ 46 h 1610"/>
              <a:gd name="T8" fmla="*/ 219 w 1716"/>
              <a:gd name="T9" fmla="*/ 62 h 1610"/>
              <a:gd name="T10" fmla="*/ 253 w 1716"/>
              <a:gd name="T11" fmla="*/ 76 h 1610"/>
              <a:gd name="T12" fmla="*/ 287 w 1716"/>
              <a:gd name="T13" fmla="*/ 94 h 1610"/>
              <a:gd name="T14" fmla="*/ 297 w 1716"/>
              <a:gd name="T15" fmla="*/ 110 h 1610"/>
              <a:gd name="T16" fmla="*/ 307 w 1716"/>
              <a:gd name="T17" fmla="*/ 126 h 1610"/>
              <a:gd name="T18" fmla="*/ 337 w 1716"/>
              <a:gd name="T19" fmla="*/ 156 h 1610"/>
              <a:gd name="T20" fmla="*/ 367 w 1716"/>
              <a:gd name="T21" fmla="*/ 176 h 1610"/>
              <a:gd name="T22" fmla="*/ 377 w 1716"/>
              <a:gd name="T23" fmla="*/ 204 h 1610"/>
              <a:gd name="T24" fmla="*/ 385 w 1716"/>
              <a:gd name="T25" fmla="*/ 228 h 1610"/>
              <a:gd name="T26" fmla="*/ 391 w 1716"/>
              <a:gd name="T27" fmla="*/ 252 h 1610"/>
              <a:gd name="T28" fmla="*/ 411 w 1716"/>
              <a:gd name="T29" fmla="*/ 284 h 1610"/>
              <a:gd name="T30" fmla="*/ 432 w 1716"/>
              <a:gd name="T31" fmla="*/ 298 h 1610"/>
              <a:gd name="T32" fmla="*/ 446 w 1716"/>
              <a:gd name="T33" fmla="*/ 316 h 1610"/>
              <a:gd name="T34" fmla="*/ 456 w 1716"/>
              <a:gd name="T35" fmla="*/ 332 h 1610"/>
              <a:gd name="T36" fmla="*/ 462 w 1716"/>
              <a:gd name="T37" fmla="*/ 344 h 1610"/>
              <a:gd name="T38" fmla="*/ 482 w 1716"/>
              <a:gd name="T39" fmla="*/ 377 h 1610"/>
              <a:gd name="T40" fmla="*/ 504 w 1716"/>
              <a:gd name="T41" fmla="*/ 415 h 1610"/>
              <a:gd name="T42" fmla="*/ 520 w 1716"/>
              <a:gd name="T43" fmla="*/ 425 h 1610"/>
              <a:gd name="T44" fmla="*/ 540 w 1716"/>
              <a:gd name="T45" fmla="*/ 473 h 1610"/>
              <a:gd name="T46" fmla="*/ 550 w 1716"/>
              <a:gd name="T47" fmla="*/ 491 h 1610"/>
              <a:gd name="T48" fmla="*/ 556 w 1716"/>
              <a:gd name="T49" fmla="*/ 509 h 1610"/>
              <a:gd name="T50" fmla="*/ 564 w 1716"/>
              <a:gd name="T51" fmla="*/ 539 h 1610"/>
              <a:gd name="T52" fmla="*/ 572 w 1716"/>
              <a:gd name="T53" fmla="*/ 575 h 1610"/>
              <a:gd name="T54" fmla="*/ 572 w 1716"/>
              <a:gd name="T55" fmla="*/ 635 h 1610"/>
              <a:gd name="T56" fmla="*/ 600 w 1716"/>
              <a:gd name="T57" fmla="*/ 653 h 1610"/>
              <a:gd name="T58" fmla="*/ 606 w 1716"/>
              <a:gd name="T59" fmla="*/ 669 h 1610"/>
              <a:gd name="T60" fmla="*/ 616 w 1716"/>
              <a:gd name="T61" fmla="*/ 699 h 1610"/>
              <a:gd name="T62" fmla="*/ 634 w 1716"/>
              <a:gd name="T63" fmla="*/ 717 h 1610"/>
              <a:gd name="T64" fmla="*/ 648 w 1716"/>
              <a:gd name="T65" fmla="*/ 729 h 1610"/>
              <a:gd name="T66" fmla="*/ 672 w 1716"/>
              <a:gd name="T67" fmla="*/ 749 h 1610"/>
              <a:gd name="T68" fmla="*/ 682 w 1716"/>
              <a:gd name="T69" fmla="*/ 763 h 1610"/>
              <a:gd name="T70" fmla="*/ 688 w 1716"/>
              <a:gd name="T71" fmla="*/ 779 h 1610"/>
              <a:gd name="T72" fmla="*/ 700 w 1716"/>
              <a:gd name="T73" fmla="*/ 815 h 1610"/>
              <a:gd name="T74" fmla="*/ 710 w 1716"/>
              <a:gd name="T75" fmla="*/ 841 h 1610"/>
              <a:gd name="T76" fmla="*/ 725 w 1716"/>
              <a:gd name="T77" fmla="*/ 875 h 1610"/>
              <a:gd name="T78" fmla="*/ 733 w 1716"/>
              <a:gd name="T79" fmla="*/ 889 h 1610"/>
              <a:gd name="T80" fmla="*/ 787 w 1716"/>
              <a:gd name="T81" fmla="*/ 909 h 1610"/>
              <a:gd name="T82" fmla="*/ 857 w 1716"/>
              <a:gd name="T83" fmla="*/ 929 h 1610"/>
              <a:gd name="T84" fmla="*/ 871 w 1716"/>
              <a:gd name="T85" fmla="*/ 941 h 1610"/>
              <a:gd name="T86" fmla="*/ 881 w 1716"/>
              <a:gd name="T87" fmla="*/ 973 h 1610"/>
              <a:gd name="T88" fmla="*/ 919 w 1716"/>
              <a:gd name="T89" fmla="*/ 991 h 1610"/>
              <a:gd name="T90" fmla="*/ 925 w 1716"/>
              <a:gd name="T91" fmla="*/ 1007 h 1610"/>
              <a:gd name="T92" fmla="*/ 939 w 1716"/>
              <a:gd name="T93" fmla="*/ 1023 h 1610"/>
              <a:gd name="T94" fmla="*/ 951 w 1716"/>
              <a:gd name="T95" fmla="*/ 1037 h 1610"/>
              <a:gd name="T96" fmla="*/ 981 w 1716"/>
              <a:gd name="T97" fmla="*/ 1057 h 1610"/>
              <a:gd name="T98" fmla="*/ 993 w 1716"/>
              <a:gd name="T99" fmla="*/ 1071 h 1610"/>
              <a:gd name="T100" fmla="*/ 1002 w 1716"/>
              <a:gd name="T101" fmla="*/ 1103 h 1610"/>
              <a:gd name="T102" fmla="*/ 1028 w 1716"/>
              <a:gd name="T103" fmla="*/ 1121 h 1610"/>
              <a:gd name="T104" fmla="*/ 1040 w 1716"/>
              <a:gd name="T105" fmla="*/ 1141 h 1610"/>
              <a:gd name="T106" fmla="*/ 1114 w 1716"/>
              <a:gd name="T107" fmla="*/ 1153 h 1610"/>
              <a:gd name="T108" fmla="*/ 1170 w 1716"/>
              <a:gd name="T109" fmla="*/ 1173 h 1610"/>
              <a:gd name="T110" fmla="*/ 1190 w 1716"/>
              <a:gd name="T111" fmla="*/ 1194 h 1610"/>
              <a:gd name="T112" fmla="*/ 1286 w 1716"/>
              <a:gd name="T113" fmla="*/ 1214 h 1610"/>
              <a:gd name="T114" fmla="*/ 1391 w 1716"/>
              <a:gd name="T115" fmla="*/ 1238 h 1610"/>
              <a:gd name="T116" fmla="*/ 1716 w 1716"/>
              <a:gd name="T117" fmla="*/ 1610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16" h="1610">
                <a:moveTo>
                  <a:pt x="0" y="0"/>
                </a:moveTo>
                <a:lnTo>
                  <a:pt x="120" y="0"/>
                </a:lnTo>
                <a:lnTo>
                  <a:pt x="120" y="16"/>
                </a:lnTo>
                <a:lnTo>
                  <a:pt x="141" y="16"/>
                </a:lnTo>
                <a:lnTo>
                  <a:pt x="141" y="34"/>
                </a:lnTo>
                <a:lnTo>
                  <a:pt x="159" y="34"/>
                </a:lnTo>
                <a:lnTo>
                  <a:pt x="159" y="46"/>
                </a:lnTo>
                <a:lnTo>
                  <a:pt x="195" y="46"/>
                </a:lnTo>
                <a:lnTo>
                  <a:pt x="195" y="62"/>
                </a:lnTo>
                <a:lnTo>
                  <a:pt x="219" y="62"/>
                </a:lnTo>
                <a:lnTo>
                  <a:pt x="219" y="76"/>
                </a:lnTo>
                <a:lnTo>
                  <a:pt x="253" y="76"/>
                </a:lnTo>
                <a:lnTo>
                  <a:pt x="253" y="94"/>
                </a:lnTo>
                <a:lnTo>
                  <a:pt x="287" y="94"/>
                </a:lnTo>
                <a:lnTo>
                  <a:pt x="287" y="110"/>
                </a:lnTo>
                <a:lnTo>
                  <a:pt x="297" y="110"/>
                </a:lnTo>
                <a:lnTo>
                  <a:pt x="297" y="126"/>
                </a:lnTo>
                <a:lnTo>
                  <a:pt x="307" y="126"/>
                </a:lnTo>
                <a:lnTo>
                  <a:pt x="307" y="156"/>
                </a:lnTo>
                <a:lnTo>
                  <a:pt x="337" y="156"/>
                </a:lnTo>
                <a:lnTo>
                  <a:pt x="337" y="176"/>
                </a:lnTo>
                <a:lnTo>
                  <a:pt x="367" y="176"/>
                </a:lnTo>
                <a:lnTo>
                  <a:pt x="367" y="204"/>
                </a:lnTo>
                <a:lnTo>
                  <a:pt x="377" y="204"/>
                </a:lnTo>
                <a:lnTo>
                  <a:pt x="377" y="228"/>
                </a:lnTo>
                <a:lnTo>
                  <a:pt x="385" y="228"/>
                </a:lnTo>
                <a:lnTo>
                  <a:pt x="385" y="252"/>
                </a:lnTo>
                <a:lnTo>
                  <a:pt x="391" y="252"/>
                </a:lnTo>
                <a:lnTo>
                  <a:pt x="391" y="284"/>
                </a:lnTo>
                <a:lnTo>
                  <a:pt x="411" y="284"/>
                </a:lnTo>
                <a:lnTo>
                  <a:pt x="411" y="298"/>
                </a:lnTo>
                <a:lnTo>
                  <a:pt x="432" y="298"/>
                </a:lnTo>
                <a:lnTo>
                  <a:pt x="432" y="316"/>
                </a:lnTo>
                <a:lnTo>
                  <a:pt x="446" y="316"/>
                </a:lnTo>
                <a:lnTo>
                  <a:pt x="446" y="332"/>
                </a:lnTo>
                <a:lnTo>
                  <a:pt x="456" y="332"/>
                </a:lnTo>
                <a:lnTo>
                  <a:pt x="456" y="344"/>
                </a:lnTo>
                <a:lnTo>
                  <a:pt x="462" y="344"/>
                </a:lnTo>
                <a:lnTo>
                  <a:pt x="462" y="377"/>
                </a:lnTo>
                <a:lnTo>
                  <a:pt x="482" y="377"/>
                </a:lnTo>
                <a:lnTo>
                  <a:pt x="482" y="415"/>
                </a:lnTo>
                <a:lnTo>
                  <a:pt x="504" y="415"/>
                </a:lnTo>
                <a:lnTo>
                  <a:pt x="504" y="425"/>
                </a:lnTo>
                <a:lnTo>
                  <a:pt x="520" y="425"/>
                </a:lnTo>
                <a:lnTo>
                  <a:pt x="520" y="473"/>
                </a:lnTo>
                <a:lnTo>
                  <a:pt x="540" y="473"/>
                </a:lnTo>
                <a:lnTo>
                  <a:pt x="540" y="491"/>
                </a:lnTo>
                <a:lnTo>
                  <a:pt x="550" y="491"/>
                </a:lnTo>
                <a:lnTo>
                  <a:pt x="550" y="509"/>
                </a:lnTo>
                <a:lnTo>
                  <a:pt x="556" y="509"/>
                </a:lnTo>
                <a:lnTo>
                  <a:pt x="556" y="539"/>
                </a:lnTo>
                <a:lnTo>
                  <a:pt x="564" y="539"/>
                </a:lnTo>
                <a:lnTo>
                  <a:pt x="564" y="575"/>
                </a:lnTo>
                <a:lnTo>
                  <a:pt x="572" y="575"/>
                </a:lnTo>
                <a:lnTo>
                  <a:pt x="572" y="601"/>
                </a:lnTo>
                <a:lnTo>
                  <a:pt x="572" y="635"/>
                </a:lnTo>
                <a:lnTo>
                  <a:pt x="600" y="635"/>
                </a:lnTo>
                <a:lnTo>
                  <a:pt x="600" y="653"/>
                </a:lnTo>
                <a:lnTo>
                  <a:pt x="606" y="653"/>
                </a:lnTo>
                <a:lnTo>
                  <a:pt x="606" y="669"/>
                </a:lnTo>
                <a:lnTo>
                  <a:pt x="616" y="669"/>
                </a:lnTo>
                <a:lnTo>
                  <a:pt x="616" y="699"/>
                </a:lnTo>
                <a:lnTo>
                  <a:pt x="634" y="699"/>
                </a:lnTo>
                <a:lnTo>
                  <a:pt x="634" y="717"/>
                </a:lnTo>
                <a:lnTo>
                  <a:pt x="648" y="717"/>
                </a:lnTo>
                <a:lnTo>
                  <a:pt x="648" y="729"/>
                </a:lnTo>
                <a:lnTo>
                  <a:pt x="672" y="729"/>
                </a:lnTo>
                <a:lnTo>
                  <a:pt x="672" y="749"/>
                </a:lnTo>
                <a:lnTo>
                  <a:pt x="682" y="749"/>
                </a:lnTo>
                <a:lnTo>
                  <a:pt x="682" y="763"/>
                </a:lnTo>
                <a:lnTo>
                  <a:pt x="688" y="763"/>
                </a:lnTo>
                <a:lnTo>
                  <a:pt x="688" y="779"/>
                </a:lnTo>
                <a:lnTo>
                  <a:pt x="700" y="779"/>
                </a:lnTo>
                <a:lnTo>
                  <a:pt x="700" y="815"/>
                </a:lnTo>
                <a:lnTo>
                  <a:pt x="710" y="815"/>
                </a:lnTo>
                <a:lnTo>
                  <a:pt x="710" y="841"/>
                </a:lnTo>
                <a:lnTo>
                  <a:pt x="725" y="841"/>
                </a:lnTo>
                <a:lnTo>
                  <a:pt x="725" y="875"/>
                </a:lnTo>
                <a:lnTo>
                  <a:pt x="733" y="875"/>
                </a:lnTo>
                <a:lnTo>
                  <a:pt x="733" y="889"/>
                </a:lnTo>
                <a:lnTo>
                  <a:pt x="787" y="889"/>
                </a:lnTo>
                <a:lnTo>
                  <a:pt x="787" y="909"/>
                </a:lnTo>
                <a:lnTo>
                  <a:pt x="857" y="909"/>
                </a:lnTo>
                <a:lnTo>
                  <a:pt x="857" y="929"/>
                </a:lnTo>
                <a:lnTo>
                  <a:pt x="871" y="929"/>
                </a:lnTo>
                <a:lnTo>
                  <a:pt x="871" y="941"/>
                </a:lnTo>
                <a:lnTo>
                  <a:pt x="881" y="941"/>
                </a:lnTo>
                <a:lnTo>
                  <a:pt x="881" y="973"/>
                </a:lnTo>
                <a:lnTo>
                  <a:pt x="919" y="973"/>
                </a:lnTo>
                <a:lnTo>
                  <a:pt x="919" y="991"/>
                </a:lnTo>
                <a:lnTo>
                  <a:pt x="925" y="991"/>
                </a:lnTo>
                <a:lnTo>
                  <a:pt x="925" y="1007"/>
                </a:lnTo>
                <a:lnTo>
                  <a:pt x="939" y="1007"/>
                </a:lnTo>
                <a:lnTo>
                  <a:pt x="939" y="1023"/>
                </a:lnTo>
                <a:lnTo>
                  <a:pt x="951" y="1023"/>
                </a:lnTo>
                <a:lnTo>
                  <a:pt x="951" y="1037"/>
                </a:lnTo>
                <a:lnTo>
                  <a:pt x="981" y="1037"/>
                </a:lnTo>
                <a:lnTo>
                  <a:pt x="981" y="1057"/>
                </a:lnTo>
                <a:lnTo>
                  <a:pt x="993" y="1057"/>
                </a:lnTo>
                <a:lnTo>
                  <a:pt x="993" y="1071"/>
                </a:lnTo>
                <a:lnTo>
                  <a:pt x="1002" y="1071"/>
                </a:lnTo>
                <a:lnTo>
                  <a:pt x="1002" y="1103"/>
                </a:lnTo>
                <a:lnTo>
                  <a:pt x="1028" y="1103"/>
                </a:lnTo>
                <a:lnTo>
                  <a:pt x="1028" y="1121"/>
                </a:lnTo>
                <a:lnTo>
                  <a:pt x="1040" y="1121"/>
                </a:lnTo>
                <a:lnTo>
                  <a:pt x="1040" y="1141"/>
                </a:lnTo>
                <a:lnTo>
                  <a:pt x="1114" y="1141"/>
                </a:lnTo>
                <a:lnTo>
                  <a:pt x="1114" y="1153"/>
                </a:lnTo>
                <a:lnTo>
                  <a:pt x="1170" y="1153"/>
                </a:lnTo>
                <a:lnTo>
                  <a:pt x="1170" y="1173"/>
                </a:lnTo>
                <a:lnTo>
                  <a:pt x="1190" y="1173"/>
                </a:lnTo>
                <a:lnTo>
                  <a:pt x="1190" y="1194"/>
                </a:lnTo>
                <a:lnTo>
                  <a:pt x="1286" y="1194"/>
                </a:lnTo>
                <a:lnTo>
                  <a:pt x="1286" y="1214"/>
                </a:lnTo>
                <a:lnTo>
                  <a:pt x="1391" y="1214"/>
                </a:lnTo>
                <a:lnTo>
                  <a:pt x="1391" y="1238"/>
                </a:lnTo>
                <a:lnTo>
                  <a:pt x="1716" y="1238"/>
                </a:lnTo>
                <a:lnTo>
                  <a:pt x="1716" y="1610"/>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ARIEL3: </a:t>
            </a:r>
            <a:r>
              <a:rPr lang="en-US" dirty="0"/>
              <a:t>Final OS-</a:t>
            </a:r>
            <a:r>
              <a:rPr lang="en-US" i="1" dirty="0"/>
              <a:t>BRCA</a:t>
            </a:r>
            <a:r>
              <a:rPr lang="en-US" dirty="0"/>
              <a:t> Wild-Type Non-Nested Cohorts</a:t>
            </a:r>
            <a:endParaRPr lang="en-US" altLang="en-US" dirty="0"/>
          </a:p>
        </p:txBody>
      </p:sp>
      <p:sp>
        <p:nvSpPr>
          <p:cNvPr id="7" name="Text Box 15">
            <a:extLst>
              <a:ext uri="{FF2B5EF4-FFF2-40B4-BE49-F238E27FC236}">
                <a16:creationId xmlns:a16="http://schemas.microsoft.com/office/drawing/2014/main" id="{881058C8-8F39-5136-144D-F4BF86AF460B}"/>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Coleman. ESGO 2022. Abstr RA-249. </a:t>
            </a:r>
            <a:r>
              <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F332D3EE-7E15-9F8F-621F-DF41A58A9AC0}"/>
              </a:ext>
            </a:extLst>
          </p:cNvPr>
          <p:cNvSpPr txBox="1"/>
          <p:nvPr/>
        </p:nvSpPr>
        <p:spPr bwMode="auto">
          <a:xfrm>
            <a:off x="670629" y="5716527"/>
            <a:ext cx="97616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Patients receiving a PARP inhibitor during any subsequent treatment.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 name="Rectangle 5">
            <a:extLst>
              <a:ext uri="{FF2B5EF4-FFF2-40B4-BE49-F238E27FC236}">
                <a16:creationId xmlns:a16="http://schemas.microsoft.com/office/drawing/2014/main" id="{43AE50B3-AACB-94A3-2A6D-C21F2714BED0}"/>
              </a:ext>
            </a:extLst>
          </p:cNvPr>
          <p:cNvSpPr/>
          <p:nvPr/>
        </p:nvSpPr>
        <p:spPr bwMode="auto">
          <a:xfrm rot="16200000">
            <a:off x="43590" y="3148177"/>
            <a:ext cx="1360927" cy="22044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OS (%)</a:t>
            </a:r>
          </a:p>
        </p:txBody>
      </p:sp>
      <p:sp>
        <p:nvSpPr>
          <p:cNvPr id="18" name="Rectangle 17">
            <a:extLst>
              <a:ext uri="{FF2B5EF4-FFF2-40B4-BE49-F238E27FC236}">
                <a16:creationId xmlns:a16="http://schemas.microsoft.com/office/drawing/2014/main" id="{EC98D2AB-A106-7B4C-23AF-F3FF01412014}"/>
              </a:ext>
            </a:extLst>
          </p:cNvPr>
          <p:cNvSpPr/>
          <p:nvPr/>
        </p:nvSpPr>
        <p:spPr bwMode="auto">
          <a:xfrm>
            <a:off x="1979214" y="1980384"/>
            <a:ext cx="2114550" cy="30732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 name="Rectangle 18">
            <a:extLst>
              <a:ext uri="{FF2B5EF4-FFF2-40B4-BE49-F238E27FC236}">
                <a16:creationId xmlns:a16="http://schemas.microsoft.com/office/drawing/2014/main" id="{D59155EA-33B5-DBE5-E0C1-E3E9FA5A001B}"/>
              </a:ext>
            </a:extLst>
          </p:cNvPr>
          <p:cNvSpPr/>
          <p:nvPr/>
        </p:nvSpPr>
        <p:spPr bwMode="auto">
          <a:xfrm>
            <a:off x="2083563" y="2212662"/>
            <a:ext cx="1614494" cy="40314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 name="Rectangle 19">
            <a:extLst>
              <a:ext uri="{FF2B5EF4-FFF2-40B4-BE49-F238E27FC236}">
                <a16:creationId xmlns:a16="http://schemas.microsoft.com/office/drawing/2014/main" id="{2850267D-51DC-2458-878E-C3B1FA2D1024}"/>
              </a:ext>
            </a:extLst>
          </p:cNvPr>
          <p:cNvSpPr/>
          <p:nvPr/>
        </p:nvSpPr>
        <p:spPr bwMode="auto">
          <a:xfrm>
            <a:off x="2456406" y="2365062"/>
            <a:ext cx="1469138" cy="403144"/>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aphicFrame>
        <p:nvGraphicFramePr>
          <p:cNvPr id="21" name="Group 3">
            <a:extLst>
              <a:ext uri="{FF2B5EF4-FFF2-40B4-BE49-F238E27FC236}">
                <a16:creationId xmlns:a16="http://schemas.microsoft.com/office/drawing/2014/main" id="{98C9EDAE-BD44-69A1-A8B4-8928BC790F74}"/>
              </a:ext>
            </a:extLst>
          </p:cNvPr>
          <p:cNvGraphicFramePr>
            <a:graphicFrameLocks/>
          </p:cNvGraphicFramePr>
          <p:nvPr>
            <p:extLst>
              <p:ext uri="{D42A27DB-BD31-4B8C-83A1-F6EECF244321}">
                <p14:modId xmlns:p14="http://schemas.microsoft.com/office/powerpoint/2010/main" val="1858065821"/>
              </p:ext>
            </p:extLst>
          </p:nvPr>
        </p:nvGraphicFramePr>
        <p:xfrm>
          <a:off x="1483134" y="1872833"/>
          <a:ext cx="2653585" cy="500314"/>
        </p:xfrm>
        <a:graphic>
          <a:graphicData uri="http://schemas.openxmlformats.org/drawingml/2006/table">
            <a:tbl>
              <a:tblPr/>
              <a:tblGrid>
                <a:gridCol w="1407537">
                  <a:extLst>
                    <a:ext uri="{9D8B030D-6E8A-4147-A177-3AD203B41FA5}">
                      <a16:colId xmlns:a16="http://schemas.microsoft.com/office/drawing/2014/main" val="20000"/>
                    </a:ext>
                  </a:extLst>
                </a:gridCol>
                <a:gridCol w="743838">
                  <a:extLst>
                    <a:ext uri="{9D8B030D-6E8A-4147-A177-3AD203B41FA5}">
                      <a16:colId xmlns:a16="http://schemas.microsoft.com/office/drawing/2014/main" val="20001"/>
                    </a:ext>
                  </a:extLst>
                </a:gridCol>
                <a:gridCol w="502210">
                  <a:extLst>
                    <a:ext uri="{9D8B030D-6E8A-4147-A177-3AD203B41FA5}">
                      <a16:colId xmlns:a16="http://schemas.microsoft.com/office/drawing/2014/main" val="1642263984"/>
                    </a:ext>
                  </a:extLst>
                </a:gridCol>
              </a:tblGrid>
              <a:tr h="16276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bg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Median, mo</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627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106)</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36.8</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31.4-46.3</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74792">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52)</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44.7</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34.4-58.2</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22" name="Group 3">
            <a:extLst>
              <a:ext uri="{FF2B5EF4-FFF2-40B4-BE49-F238E27FC236}">
                <a16:creationId xmlns:a16="http://schemas.microsoft.com/office/drawing/2014/main" id="{6BA15539-9044-EBEF-6068-48AC970BF17D}"/>
              </a:ext>
            </a:extLst>
          </p:cNvPr>
          <p:cNvGraphicFramePr>
            <a:graphicFrameLocks/>
          </p:cNvGraphicFramePr>
          <p:nvPr>
            <p:extLst>
              <p:ext uri="{D42A27DB-BD31-4B8C-83A1-F6EECF244321}">
                <p14:modId xmlns:p14="http://schemas.microsoft.com/office/powerpoint/2010/main" val="2195224627"/>
              </p:ext>
            </p:extLst>
          </p:nvPr>
        </p:nvGraphicFramePr>
        <p:xfrm>
          <a:off x="5003871" y="1905203"/>
          <a:ext cx="2827535" cy="543393"/>
        </p:xfrm>
        <a:graphic>
          <a:graphicData uri="http://schemas.openxmlformats.org/drawingml/2006/table">
            <a:tbl>
              <a:tblPr/>
              <a:tblGrid>
                <a:gridCol w="1515423">
                  <a:extLst>
                    <a:ext uri="{9D8B030D-6E8A-4147-A177-3AD203B41FA5}">
                      <a16:colId xmlns:a16="http://schemas.microsoft.com/office/drawing/2014/main" val="20000"/>
                    </a:ext>
                  </a:extLst>
                </a:gridCol>
                <a:gridCol w="694266">
                  <a:extLst>
                    <a:ext uri="{9D8B030D-6E8A-4147-A177-3AD203B41FA5}">
                      <a16:colId xmlns:a16="http://schemas.microsoft.com/office/drawing/2014/main" val="20001"/>
                    </a:ext>
                  </a:extLst>
                </a:gridCol>
                <a:gridCol w="617846">
                  <a:extLst>
                    <a:ext uri="{9D8B030D-6E8A-4147-A177-3AD203B41FA5}">
                      <a16:colId xmlns:a16="http://schemas.microsoft.com/office/drawing/2014/main" val="1642263984"/>
                    </a:ext>
                  </a:extLst>
                </a:gridCol>
              </a:tblGrid>
              <a:tr h="18113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bg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Median, mo</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8113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107</a:t>
                      </a:r>
                      <a:r>
                        <a:rPr kumimoji="0" lang="en-US" sz="10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28.6</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23.4-31.9</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8113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54)</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32.6</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22.9-40.6</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23" name="Group 3">
            <a:extLst>
              <a:ext uri="{FF2B5EF4-FFF2-40B4-BE49-F238E27FC236}">
                <a16:creationId xmlns:a16="http://schemas.microsoft.com/office/drawing/2014/main" id="{A834BBD8-C688-1D4D-D45F-A2BA2B547406}"/>
              </a:ext>
            </a:extLst>
          </p:cNvPr>
          <p:cNvGraphicFramePr>
            <a:graphicFrameLocks/>
          </p:cNvGraphicFramePr>
          <p:nvPr>
            <p:extLst>
              <p:ext uri="{D42A27DB-BD31-4B8C-83A1-F6EECF244321}">
                <p14:modId xmlns:p14="http://schemas.microsoft.com/office/powerpoint/2010/main" val="190494631"/>
              </p:ext>
            </p:extLst>
          </p:nvPr>
        </p:nvGraphicFramePr>
        <p:xfrm>
          <a:off x="9263284" y="1904854"/>
          <a:ext cx="2243625" cy="457200"/>
        </p:xfrm>
        <a:graphic>
          <a:graphicData uri="http://schemas.openxmlformats.org/drawingml/2006/table">
            <a:tbl>
              <a:tblPr/>
              <a:tblGrid>
                <a:gridCol w="1073610">
                  <a:extLst>
                    <a:ext uri="{9D8B030D-6E8A-4147-A177-3AD203B41FA5}">
                      <a16:colId xmlns:a16="http://schemas.microsoft.com/office/drawing/2014/main" val="20000"/>
                    </a:ext>
                  </a:extLst>
                </a:gridCol>
                <a:gridCol w="659459">
                  <a:extLst>
                    <a:ext uri="{9D8B030D-6E8A-4147-A177-3AD203B41FA5}">
                      <a16:colId xmlns:a16="http://schemas.microsoft.com/office/drawing/2014/main" val="20001"/>
                    </a:ext>
                  </a:extLst>
                </a:gridCol>
                <a:gridCol w="510556">
                  <a:extLst>
                    <a:ext uri="{9D8B030D-6E8A-4147-A177-3AD203B41FA5}">
                      <a16:colId xmlns:a16="http://schemas.microsoft.com/office/drawing/2014/main" val="1642263984"/>
                    </a:ext>
                  </a:extLst>
                </a:gridCol>
              </a:tblGrid>
              <a:tr h="1419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bg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Median, mo</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41977">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32</a:t>
                      </a:r>
                      <a:r>
                        <a:rPr kumimoji="0" lang="en-US" sz="10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33.9</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26.6-41.3</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41977">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17)</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26.7</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15.2-51.7</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28" name="TextBox 27">
            <a:extLst>
              <a:ext uri="{FF2B5EF4-FFF2-40B4-BE49-F238E27FC236}">
                <a16:creationId xmlns:a16="http://schemas.microsoft.com/office/drawing/2014/main" id="{B86A9BFC-BEB2-4B1F-0BBD-602F102A4E6A}"/>
              </a:ext>
            </a:extLst>
          </p:cNvPr>
          <p:cNvSpPr txBox="1"/>
          <p:nvPr/>
        </p:nvSpPr>
        <p:spPr bwMode="auto">
          <a:xfrm>
            <a:off x="2999326" y="2363463"/>
            <a:ext cx="12282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1.280</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0.841-1.948</a:t>
            </a:r>
          </a:p>
        </p:txBody>
      </p:sp>
      <p:sp>
        <p:nvSpPr>
          <p:cNvPr id="29" name="TextBox 28">
            <a:extLst>
              <a:ext uri="{FF2B5EF4-FFF2-40B4-BE49-F238E27FC236}">
                <a16:creationId xmlns:a16="http://schemas.microsoft.com/office/drawing/2014/main" id="{06ABFD7B-44EC-6BC9-A353-D4C47D8FB44A}"/>
              </a:ext>
            </a:extLst>
          </p:cNvPr>
          <p:cNvSpPr txBox="1"/>
          <p:nvPr/>
        </p:nvSpPr>
        <p:spPr bwMode="auto">
          <a:xfrm>
            <a:off x="6568511" y="2436206"/>
            <a:ext cx="12282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1.153</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0.784-1.695</a:t>
            </a:r>
          </a:p>
        </p:txBody>
      </p:sp>
      <p:sp>
        <p:nvSpPr>
          <p:cNvPr id="30" name="TextBox 29">
            <a:extLst>
              <a:ext uri="{FF2B5EF4-FFF2-40B4-BE49-F238E27FC236}">
                <a16:creationId xmlns:a16="http://schemas.microsoft.com/office/drawing/2014/main" id="{334E9602-DACE-768F-3B93-6E73ABB1FADA}"/>
              </a:ext>
            </a:extLst>
          </p:cNvPr>
          <p:cNvSpPr txBox="1"/>
          <p:nvPr/>
        </p:nvSpPr>
        <p:spPr bwMode="auto">
          <a:xfrm>
            <a:off x="10404315" y="2368155"/>
            <a:ext cx="12282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0.673</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0.305-1.483 </a:t>
            </a:r>
          </a:p>
        </p:txBody>
      </p:sp>
      <p:sp>
        <p:nvSpPr>
          <p:cNvPr id="3" name="Rectangle 2">
            <a:extLst>
              <a:ext uri="{FF2B5EF4-FFF2-40B4-BE49-F238E27FC236}">
                <a16:creationId xmlns:a16="http://schemas.microsoft.com/office/drawing/2014/main" id="{E0E47F64-4AB9-4AE0-DE47-89D702F3306C}"/>
              </a:ext>
            </a:extLst>
          </p:cNvPr>
          <p:cNvSpPr/>
          <p:nvPr/>
        </p:nvSpPr>
        <p:spPr bwMode="auto">
          <a:xfrm>
            <a:off x="1131578" y="4824519"/>
            <a:ext cx="2953780" cy="192505"/>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grpSp>
        <p:nvGrpSpPr>
          <p:cNvPr id="31745" name="Group 31744">
            <a:extLst>
              <a:ext uri="{FF2B5EF4-FFF2-40B4-BE49-F238E27FC236}">
                <a16:creationId xmlns:a16="http://schemas.microsoft.com/office/drawing/2014/main" id="{40DD8353-E09D-44FE-A1E2-0674C8CC00B2}"/>
              </a:ext>
            </a:extLst>
          </p:cNvPr>
          <p:cNvGrpSpPr/>
          <p:nvPr/>
        </p:nvGrpSpPr>
        <p:grpSpPr>
          <a:xfrm>
            <a:off x="700943" y="1864872"/>
            <a:ext cx="3497170" cy="2938561"/>
            <a:chOff x="457877" y="1738030"/>
            <a:chExt cx="3497170" cy="2938561"/>
          </a:xfrm>
        </p:grpSpPr>
        <p:cxnSp>
          <p:nvCxnSpPr>
            <p:cNvPr id="31747" name="Straight Connector 31746">
              <a:extLst>
                <a:ext uri="{FF2B5EF4-FFF2-40B4-BE49-F238E27FC236}">
                  <a16:creationId xmlns:a16="http://schemas.microsoft.com/office/drawing/2014/main" id="{A342CFEE-8F89-03B7-330C-5524BB9C2276}"/>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84C50F2F-2ED2-26E6-0AB5-45A289DD842E}"/>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AFA4FA42-E496-F095-CF45-FF96377B65EB}"/>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917FFDBC-27B6-6B3A-19A1-69BEA4F638AA}"/>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2141A45C-ECD5-2FB9-27DD-29DA257436F5}"/>
                </a:ext>
              </a:extLst>
            </p:cNvPr>
            <p:cNvCxnSpPr/>
            <p:nvPr/>
          </p:nvCxnSpPr>
          <p:spPr bwMode="auto">
            <a:xfrm>
              <a:off x="798247" y="338428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41532B19-6509-55AD-8210-3D9B75B15F0F}"/>
                </a:ext>
              </a:extLst>
            </p:cNvPr>
            <p:cNvCxnSpPr/>
            <p:nvPr/>
          </p:nvCxnSpPr>
          <p:spPr bwMode="auto">
            <a:xfrm>
              <a:off x="798247" y="3900890"/>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753" name="TextBox 31752">
              <a:extLst>
                <a:ext uri="{FF2B5EF4-FFF2-40B4-BE49-F238E27FC236}">
                  <a16:creationId xmlns:a16="http://schemas.microsoft.com/office/drawing/2014/main" id="{D80EDACD-FA6B-28EB-BE38-D054F19554E4}"/>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754" name="TextBox 31753">
              <a:extLst>
                <a:ext uri="{FF2B5EF4-FFF2-40B4-BE49-F238E27FC236}">
                  <a16:creationId xmlns:a16="http://schemas.microsoft.com/office/drawing/2014/main" id="{30861435-3151-D17F-8B5A-61C6AC341354}"/>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755" name="TextBox 31754">
              <a:extLst>
                <a:ext uri="{FF2B5EF4-FFF2-40B4-BE49-F238E27FC236}">
                  <a16:creationId xmlns:a16="http://schemas.microsoft.com/office/drawing/2014/main" id="{2E972BC0-87E7-FFDB-D4DF-A5C2145C7CF7}"/>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756" name="TextBox 31755">
              <a:extLst>
                <a:ext uri="{FF2B5EF4-FFF2-40B4-BE49-F238E27FC236}">
                  <a16:creationId xmlns:a16="http://schemas.microsoft.com/office/drawing/2014/main" id="{67D97965-6DD7-A87B-476B-6AE683B6858F}"/>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757" name="TextBox 31756">
              <a:extLst>
                <a:ext uri="{FF2B5EF4-FFF2-40B4-BE49-F238E27FC236}">
                  <a16:creationId xmlns:a16="http://schemas.microsoft.com/office/drawing/2014/main" id="{7122BCA2-63B9-496E-576B-DD1E5DEACBAF}"/>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758" name="TextBox 31757">
              <a:extLst>
                <a:ext uri="{FF2B5EF4-FFF2-40B4-BE49-F238E27FC236}">
                  <a16:creationId xmlns:a16="http://schemas.microsoft.com/office/drawing/2014/main" id="{68B51A31-DDE0-1AC3-2D08-65B5BBE8DD89}"/>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1759" name="Straight Connector 31758">
              <a:extLst>
                <a:ext uri="{FF2B5EF4-FFF2-40B4-BE49-F238E27FC236}">
                  <a16:creationId xmlns:a16="http://schemas.microsoft.com/office/drawing/2014/main" id="{EA9F22F8-3F61-E880-B6FC-6F8DA2874E9B}"/>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29DB2265-401D-E66B-CBDA-3F371A6C3575}"/>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3447AF9D-6929-153A-D831-FC07B61588D7}"/>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62" name="Straight Connector 31761">
              <a:extLst>
                <a:ext uri="{FF2B5EF4-FFF2-40B4-BE49-F238E27FC236}">
                  <a16:creationId xmlns:a16="http://schemas.microsoft.com/office/drawing/2014/main" id="{44A5A7E9-DBF9-C023-E395-C9FC9763CF3E}"/>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63" name="Straight Connector 31762">
              <a:extLst>
                <a:ext uri="{FF2B5EF4-FFF2-40B4-BE49-F238E27FC236}">
                  <a16:creationId xmlns:a16="http://schemas.microsoft.com/office/drawing/2014/main" id="{89E02E89-C223-34C8-C004-56362162A0AA}"/>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64" name="Straight Connector 31763">
              <a:extLst>
                <a:ext uri="{FF2B5EF4-FFF2-40B4-BE49-F238E27FC236}">
                  <a16:creationId xmlns:a16="http://schemas.microsoft.com/office/drawing/2014/main" id="{27364236-D1B2-1445-8330-19DF58FDBB96}"/>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65" name="Straight Connector 31764">
              <a:extLst>
                <a:ext uri="{FF2B5EF4-FFF2-40B4-BE49-F238E27FC236}">
                  <a16:creationId xmlns:a16="http://schemas.microsoft.com/office/drawing/2014/main" id="{66BC3C3E-B929-4CD4-983E-41C0EED79E51}"/>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762F58FC-CD3A-51D6-4F83-385356EA9B29}"/>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DC18B4B3-D988-9581-CEC1-73ED2A73053B}"/>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B267B7E4-01C0-1CD7-6BF6-2B0040BFA12A}"/>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17F5D727-A4C2-0A44-6BF2-A3D6738117E4}"/>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231E84F3-1224-4FEF-5C6A-083962AD669A}"/>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67BE2DBB-C329-6835-95EF-2E243676CBF9}"/>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31772" name="TextBox 31771">
              <a:extLst>
                <a:ext uri="{FF2B5EF4-FFF2-40B4-BE49-F238E27FC236}">
                  <a16:creationId xmlns:a16="http://schemas.microsoft.com/office/drawing/2014/main" id="{01C8B49E-1F9A-F95E-98EE-12D315A3F935}"/>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773" name="TextBox 31772">
              <a:extLst>
                <a:ext uri="{FF2B5EF4-FFF2-40B4-BE49-F238E27FC236}">
                  <a16:creationId xmlns:a16="http://schemas.microsoft.com/office/drawing/2014/main" id="{A9E8F0AF-A57B-40A5-AFD3-FBFF741DEEF5}"/>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1774" name="TextBox 31773">
              <a:extLst>
                <a:ext uri="{FF2B5EF4-FFF2-40B4-BE49-F238E27FC236}">
                  <a16:creationId xmlns:a16="http://schemas.microsoft.com/office/drawing/2014/main" id="{59C4FB48-583C-08C0-38CB-83BDF1E35EE0}"/>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1775" name="TextBox 31774">
              <a:extLst>
                <a:ext uri="{FF2B5EF4-FFF2-40B4-BE49-F238E27FC236}">
                  <a16:creationId xmlns:a16="http://schemas.microsoft.com/office/drawing/2014/main" id="{C27A3479-5A55-100E-F979-EF4065EBE476}"/>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776" name="TextBox 31775">
              <a:extLst>
                <a:ext uri="{FF2B5EF4-FFF2-40B4-BE49-F238E27FC236}">
                  <a16:creationId xmlns:a16="http://schemas.microsoft.com/office/drawing/2014/main" id="{9D9FFDEB-E17C-79C0-AEE3-D4E7EB1CC78F}"/>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1777" name="TextBox 31776">
              <a:extLst>
                <a:ext uri="{FF2B5EF4-FFF2-40B4-BE49-F238E27FC236}">
                  <a16:creationId xmlns:a16="http://schemas.microsoft.com/office/drawing/2014/main" id="{6DD866D0-5E43-7B0A-C787-145A15EA1F81}"/>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778" name="TextBox 31777">
              <a:extLst>
                <a:ext uri="{FF2B5EF4-FFF2-40B4-BE49-F238E27FC236}">
                  <a16:creationId xmlns:a16="http://schemas.microsoft.com/office/drawing/2014/main" id="{1A8B2485-2F61-0E08-6AD4-FE573146EE2B}"/>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1779" name="TextBox 31778">
              <a:extLst>
                <a:ext uri="{FF2B5EF4-FFF2-40B4-BE49-F238E27FC236}">
                  <a16:creationId xmlns:a16="http://schemas.microsoft.com/office/drawing/2014/main" id="{7C4D1837-14C1-5129-31EC-48F57B47468D}"/>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31780" name="TextBox 31779">
              <a:extLst>
                <a:ext uri="{FF2B5EF4-FFF2-40B4-BE49-F238E27FC236}">
                  <a16:creationId xmlns:a16="http://schemas.microsoft.com/office/drawing/2014/main" id="{EA7219CA-63B7-F770-22B2-2463C6408392}"/>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31781" name="TextBox 31780">
              <a:extLst>
                <a:ext uri="{FF2B5EF4-FFF2-40B4-BE49-F238E27FC236}">
                  <a16:creationId xmlns:a16="http://schemas.microsoft.com/office/drawing/2014/main" id="{736EF29F-DE7C-8F06-BCEB-2BA7678D319E}"/>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1782" name="TextBox 31781">
              <a:extLst>
                <a:ext uri="{FF2B5EF4-FFF2-40B4-BE49-F238E27FC236}">
                  <a16:creationId xmlns:a16="http://schemas.microsoft.com/office/drawing/2014/main" id="{841C41CB-C588-9D2D-24B5-7226ECEC7276}"/>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783" name="TextBox 31782">
              <a:extLst>
                <a:ext uri="{FF2B5EF4-FFF2-40B4-BE49-F238E27FC236}">
                  <a16:creationId xmlns:a16="http://schemas.microsoft.com/office/drawing/2014/main" id="{BF85E5E7-89EA-642A-5DBC-950004E8E1DD}"/>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31784" name="TextBox 31783">
              <a:extLst>
                <a:ext uri="{FF2B5EF4-FFF2-40B4-BE49-F238E27FC236}">
                  <a16:creationId xmlns:a16="http://schemas.microsoft.com/office/drawing/2014/main" id="{8C11AEA3-D8B2-2A14-B54F-BAC515E91A88}"/>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cxnSp>
          <p:nvCxnSpPr>
            <p:cNvPr id="31785" name="Straight Connector 31784">
              <a:extLst>
                <a:ext uri="{FF2B5EF4-FFF2-40B4-BE49-F238E27FC236}">
                  <a16:creationId xmlns:a16="http://schemas.microsoft.com/office/drawing/2014/main" id="{3B810AB8-5F46-C753-B390-1CB3D073A9EB}"/>
                </a:ext>
              </a:extLst>
            </p:cNvPr>
            <p:cNvCxnSpPr/>
            <p:nvPr/>
          </p:nvCxnSpPr>
          <p:spPr bwMode="auto">
            <a:xfrm>
              <a:off x="798247" y="44149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679C64DA-FEF7-54FF-EC72-AD2288C3BBEC}"/>
                </a:ext>
              </a:extLst>
            </p:cNvPr>
            <p:cNvCxnSpPr>
              <a:cxnSpLocks/>
            </p:cNvCxnSpPr>
            <p:nvPr/>
          </p:nvCxnSpPr>
          <p:spPr bwMode="auto">
            <a:xfrm rot="16200000">
              <a:off x="846337" y="4449480"/>
              <a:ext cx="47612" cy="0"/>
            </a:xfrm>
            <a:prstGeom prst="line">
              <a:avLst/>
            </a:prstGeom>
            <a:noFill/>
            <a:ln w="28575" cap="flat" cmpd="sng" algn="ctr">
              <a:solidFill>
                <a:schemeClr val="bg1"/>
              </a:solidFill>
              <a:prstDash val="solid"/>
              <a:round/>
              <a:headEnd type="none" w="med" len="med"/>
              <a:tailEnd type="none" w="med" len="med"/>
            </a:ln>
            <a:effectLst/>
          </p:spPr>
        </p:cxnSp>
      </p:grpSp>
      <p:sp>
        <p:nvSpPr>
          <p:cNvPr id="31787" name="TextBox 31786">
            <a:extLst>
              <a:ext uri="{FF2B5EF4-FFF2-40B4-BE49-F238E27FC236}">
                <a16:creationId xmlns:a16="http://schemas.microsoft.com/office/drawing/2014/main" id="{0E51AEC6-AB18-4F7C-E67A-C442A1AEEAFE}"/>
              </a:ext>
            </a:extLst>
          </p:cNvPr>
          <p:cNvSpPr txBox="1"/>
          <p:nvPr/>
        </p:nvSpPr>
        <p:spPr bwMode="auto">
          <a:xfrm>
            <a:off x="1249669" y="1489150"/>
            <a:ext cx="27600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 Wild-Type/LOH-High</a:t>
            </a:r>
          </a:p>
        </p:txBody>
      </p:sp>
      <p:sp>
        <p:nvSpPr>
          <p:cNvPr id="31788" name="TextBox 31787">
            <a:extLst>
              <a:ext uri="{FF2B5EF4-FFF2-40B4-BE49-F238E27FC236}">
                <a16:creationId xmlns:a16="http://schemas.microsoft.com/office/drawing/2014/main" id="{D4D09DA5-8612-8B53-8C08-ADFB67E65ECA}"/>
              </a:ext>
            </a:extLst>
          </p:cNvPr>
          <p:cNvSpPr txBox="1"/>
          <p:nvPr/>
        </p:nvSpPr>
        <p:spPr bwMode="auto">
          <a:xfrm>
            <a:off x="4800753" y="1489150"/>
            <a:ext cx="28368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 Wild-Type/LOH-Low</a:t>
            </a:r>
          </a:p>
        </p:txBody>
      </p:sp>
      <p:sp>
        <p:nvSpPr>
          <p:cNvPr id="31790" name="TextBox 31789">
            <a:extLst>
              <a:ext uri="{FF2B5EF4-FFF2-40B4-BE49-F238E27FC236}">
                <a16:creationId xmlns:a16="http://schemas.microsoft.com/office/drawing/2014/main" id="{7C85692F-363D-48D1-62CA-CEC12749B26A}"/>
              </a:ext>
            </a:extLst>
          </p:cNvPr>
          <p:cNvSpPr txBox="1"/>
          <p:nvPr/>
        </p:nvSpPr>
        <p:spPr bwMode="auto">
          <a:xfrm>
            <a:off x="8225272" y="1489150"/>
            <a:ext cx="34063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 Wild-Type/LOH-Unknown</a:t>
            </a:r>
          </a:p>
        </p:txBody>
      </p:sp>
      <p:sp>
        <p:nvSpPr>
          <p:cNvPr id="31795" name="Line 5">
            <a:extLst>
              <a:ext uri="{FF2B5EF4-FFF2-40B4-BE49-F238E27FC236}">
                <a16:creationId xmlns:a16="http://schemas.microsoft.com/office/drawing/2014/main" id="{47677C7E-9E98-ADC4-CCDB-34144409C694}"/>
              </a:ext>
            </a:extLst>
          </p:cNvPr>
          <p:cNvSpPr>
            <a:spLocks noChangeShapeType="1"/>
          </p:cNvSpPr>
          <p:nvPr/>
        </p:nvSpPr>
        <p:spPr bwMode="auto">
          <a:xfrm>
            <a:off x="1127095" y="1967387"/>
            <a:ext cx="666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6" name="Line 6">
            <a:extLst>
              <a:ext uri="{FF2B5EF4-FFF2-40B4-BE49-F238E27FC236}">
                <a16:creationId xmlns:a16="http://schemas.microsoft.com/office/drawing/2014/main" id="{63F9126F-7E6D-7E3B-A383-19D5A1984061}"/>
              </a:ext>
            </a:extLst>
          </p:cNvPr>
          <p:cNvSpPr>
            <a:spLocks noChangeShapeType="1"/>
          </p:cNvSpPr>
          <p:nvPr/>
        </p:nvSpPr>
        <p:spPr bwMode="auto">
          <a:xfrm flipV="1">
            <a:off x="1162020" y="1935637"/>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7" name="Line 7">
            <a:extLst>
              <a:ext uri="{FF2B5EF4-FFF2-40B4-BE49-F238E27FC236}">
                <a16:creationId xmlns:a16="http://schemas.microsoft.com/office/drawing/2014/main" id="{567CA711-9CFA-AB20-8C0F-37F63E760C98}"/>
              </a:ext>
            </a:extLst>
          </p:cNvPr>
          <p:cNvSpPr>
            <a:spLocks noChangeShapeType="1"/>
          </p:cNvSpPr>
          <p:nvPr/>
        </p:nvSpPr>
        <p:spPr bwMode="auto">
          <a:xfrm>
            <a:off x="1162020" y="1967387"/>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8" name="Line 8">
            <a:extLst>
              <a:ext uri="{FF2B5EF4-FFF2-40B4-BE49-F238E27FC236}">
                <a16:creationId xmlns:a16="http://schemas.microsoft.com/office/drawing/2014/main" id="{DB59945A-6CD1-8C8F-EAAD-C9E97DDAE97F}"/>
              </a:ext>
            </a:extLst>
          </p:cNvPr>
          <p:cNvSpPr>
            <a:spLocks noChangeShapeType="1"/>
          </p:cNvSpPr>
          <p:nvPr/>
        </p:nvSpPr>
        <p:spPr bwMode="auto">
          <a:xfrm flipV="1">
            <a:off x="1193770" y="1935637"/>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9" name="Line 9">
            <a:extLst>
              <a:ext uri="{FF2B5EF4-FFF2-40B4-BE49-F238E27FC236}">
                <a16:creationId xmlns:a16="http://schemas.microsoft.com/office/drawing/2014/main" id="{E6564571-4954-22A8-504E-3078BE750029}"/>
              </a:ext>
            </a:extLst>
          </p:cNvPr>
          <p:cNvSpPr>
            <a:spLocks noChangeShapeType="1"/>
          </p:cNvSpPr>
          <p:nvPr/>
        </p:nvSpPr>
        <p:spPr bwMode="auto">
          <a:xfrm>
            <a:off x="1547783" y="2142012"/>
            <a:ext cx="666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0" name="Line 10">
            <a:extLst>
              <a:ext uri="{FF2B5EF4-FFF2-40B4-BE49-F238E27FC236}">
                <a16:creationId xmlns:a16="http://schemas.microsoft.com/office/drawing/2014/main" id="{9E8FA435-C412-F3D8-FA29-DFE749BF02BA}"/>
              </a:ext>
            </a:extLst>
          </p:cNvPr>
          <p:cNvSpPr>
            <a:spLocks noChangeShapeType="1"/>
          </p:cNvSpPr>
          <p:nvPr/>
        </p:nvSpPr>
        <p:spPr bwMode="auto">
          <a:xfrm flipV="1">
            <a:off x="1582708" y="21102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1" name="Line 11">
            <a:extLst>
              <a:ext uri="{FF2B5EF4-FFF2-40B4-BE49-F238E27FC236}">
                <a16:creationId xmlns:a16="http://schemas.microsoft.com/office/drawing/2014/main" id="{02FCE5CB-6D99-A50B-9988-C6B922C5611D}"/>
              </a:ext>
            </a:extLst>
          </p:cNvPr>
          <p:cNvSpPr>
            <a:spLocks noChangeShapeType="1"/>
          </p:cNvSpPr>
          <p:nvPr/>
        </p:nvSpPr>
        <p:spPr bwMode="auto">
          <a:xfrm>
            <a:off x="1870045" y="2626200"/>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2" name="Line 12">
            <a:extLst>
              <a:ext uri="{FF2B5EF4-FFF2-40B4-BE49-F238E27FC236}">
                <a16:creationId xmlns:a16="http://schemas.microsoft.com/office/drawing/2014/main" id="{BA2E9A2E-BE40-9A94-BC42-6BACFF2FA908}"/>
              </a:ext>
            </a:extLst>
          </p:cNvPr>
          <p:cNvSpPr>
            <a:spLocks noChangeShapeType="1"/>
          </p:cNvSpPr>
          <p:nvPr/>
        </p:nvSpPr>
        <p:spPr bwMode="auto">
          <a:xfrm flipV="1">
            <a:off x="1901795" y="2594450"/>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3" name="Line 13">
            <a:extLst>
              <a:ext uri="{FF2B5EF4-FFF2-40B4-BE49-F238E27FC236}">
                <a16:creationId xmlns:a16="http://schemas.microsoft.com/office/drawing/2014/main" id="{FF0EDC75-8D65-C3B0-31D6-708662C12768}"/>
              </a:ext>
            </a:extLst>
          </p:cNvPr>
          <p:cNvSpPr>
            <a:spLocks noChangeShapeType="1"/>
          </p:cNvSpPr>
          <p:nvPr/>
        </p:nvSpPr>
        <p:spPr bwMode="auto">
          <a:xfrm>
            <a:off x="2344708" y="3410425"/>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4" name="Line 14">
            <a:extLst>
              <a:ext uri="{FF2B5EF4-FFF2-40B4-BE49-F238E27FC236}">
                <a16:creationId xmlns:a16="http://schemas.microsoft.com/office/drawing/2014/main" id="{6DE1A569-664F-F253-5DF4-EA57DA2D6D25}"/>
              </a:ext>
            </a:extLst>
          </p:cNvPr>
          <p:cNvSpPr>
            <a:spLocks noChangeShapeType="1"/>
          </p:cNvSpPr>
          <p:nvPr/>
        </p:nvSpPr>
        <p:spPr bwMode="auto">
          <a:xfrm flipV="1">
            <a:off x="2376458" y="3378675"/>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5" name="Line 15">
            <a:extLst>
              <a:ext uri="{FF2B5EF4-FFF2-40B4-BE49-F238E27FC236}">
                <a16:creationId xmlns:a16="http://schemas.microsoft.com/office/drawing/2014/main" id="{B649E97D-0B34-35CF-1FF7-7577DAF33A05}"/>
              </a:ext>
            </a:extLst>
          </p:cNvPr>
          <p:cNvSpPr>
            <a:spLocks noChangeShapeType="1"/>
          </p:cNvSpPr>
          <p:nvPr/>
        </p:nvSpPr>
        <p:spPr bwMode="auto">
          <a:xfrm>
            <a:off x="2586008" y="3591400"/>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6" name="Line 16">
            <a:extLst>
              <a:ext uri="{FF2B5EF4-FFF2-40B4-BE49-F238E27FC236}">
                <a16:creationId xmlns:a16="http://schemas.microsoft.com/office/drawing/2014/main" id="{28652F87-606E-C8A6-1F13-4096138EB9DC}"/>
              </a:ext>
            </a:extLst>
          </p:cNvPr>
          <p:cNvSpPr>
            <a:spLocks noChangeShapeType="1"/>
          </p:cNvSpPr>
          <p:nvPr/>
        </p:nvSpPr>
        <p:spPr bwMode="auto">
          <a:xfrm>
            <a:off x="2617758" y="3559650"/>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7" name="Line 17">
            <a:extLst>
              <a:ext uri="{FF2B5EF4-FFF2-40B4-BE49-F238E27FC236}">
                <a16:creationId xmlns:a16="http://schemas.microsoft.com/office/drawing/2014/main" id="{288D5A7B-F6FE-87CA-D0B6-EF6339E96301}"/>
              </a:ext>
            </a:extLst>
          </p:cNvPr>
          <p:cNvSpPr>
            <a:spLocks noChangeShapeType="1"/>
          </p:cNvSpPr>
          <p:nvPr/>
        </p:nvSpPr>
        <p:spPr bwMode="auto">
          <a:xfrm>
            <a:off x="2863820" y="3778725"/>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8" name="Line 18">
            <a:extLst>
              <a:ext uri="{FF2B5EF4-FFF2-40B4-BE49-F238E27FC236}">
                <a16:creationId xmlns:a16="http://schemas.microsoft.com/office/drawing/2014/main" id="{4C205AA4-DF5D-82A8-B732-A00BE9083674}"/>
              </a:ext>
            </a:extLst>
          </p:cNvPr>
          <p:cNvSpPr>
            <a:spLocks noChangeShapeType="1"/>
          </p:cNvSpPr>
          <p:nvPr/>
        </p:nvSpPr>
        <p:spPr bwMode="auto">
          <a:xfrm flipV="1">
            <a:off x="2895570" y="3746975"/>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9" name="Line 19">
            <a:extLst>
              <a:ext uri="{FF2B5EF4-FFF2-40B4-BE49-F238E27FC236}">
                <a16:creationId xmlns:a16="http://schemas.microsoft.com/office/drawing/2014/main" id="{6A72D659-3ABF-A0B0-A12A-AC37BC1ED437}"/>
              </a:ext>
            </a:extLst>
          </p:cNvPr>
          <p:cNvSpPr>
            <a:spLocks noChangeShapeType="1"/>
          </p:cNvSpPr>
          <p:nvPr/>
        </p:nvSpPr>
        <p:spPr bwMode="auto">
          <a:xfrm>
            <a:off x="3124170" y="3862862"/>
            <a:ext cx="61913"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0" name="Line 20">
            <a:extLst>
              <a:ext uri="{FF2B5EF4-FFF2-40B4-BE49-F238E27FC236}">
                <a16:creationId xmlns:a16="http://schemas.microsoft.com/office/drawing/2014/main" id="{AA67B123-C1B5-FB7B-B8CC-17C39FCE44F3}"/>
              </a:ext>
            </a:extLst>
          </p:cNvPr>
          <p:cNvSpPr>
            <a:spLocks noChangeShapeType="1"/>
          </p:cNvSpPr>
          <p:nvPr/>
        </p:nvSpPr>
        <p:spPr bwMode="auto">
          <a:xfrm flipV="1">
            <a:off x="3155920" y="3829525"/>
            <a:ext cx="0" cy="65088"/>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1" name="Line 21">
            <a:extLst>
              <a:ext uri="{FF2B5EF4-FFF2-40B4-BE49-F238E27FC236}">
                <a16:creationId xmlns:a16="http://schemas.microsoft.com/office/drawing/2014/main" id="{DAE2ABE7-3384-486A-A210-443DE620ED68}"/>
              </a:ext>
            </a:extLst>
          </p:cNvPr>
          <p:cNvSpPr>
            <a:spLocks noChangeShapeType="1"/>
          </p:cNvSpPr>
          <p:nvPr/>
        </p:nvSpPr>
        <p:spPr bwMode="auto">
          <a:xfrm>
            <a:off x="3168620" y="3894612"/>
            <a:ext cx="65088"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2" name="Line 22">
            <a:extLst>
              <a:ext uri="{FF2B5EF4-FFF2-40B4-BE49-F238E27FC236}">
                <a16:creationId xmlns:a16="http://schemas.microsoft.com/office/drawing/2014/main" id="{767B38DE-FDA3-ABF9-D883-A30C5519FEA8}"/>
              </a:ext>
            </a:extLst>
          </p:cNvPr>
          <p:cNvSpPr>
            <a:spLocks noChangeShapeType="1"/>
          </p:cNvSpPr>
          <p:nvPr/>
        </p:nvSpPr>
        <p:spPr bwMode="auto">
          <a:xfrm flipV="1">
            <a:off x="3201958" y="38628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3" name="Line 23">
            <a:extLst>
              <a:ext uri="{FF2B5EF4-FFF2-40B4-BE49-F238E27FC236}">
                <a16:creationId xmlns:a16="http://schemas.microsoft.com/office/drawing/2014/main" id="{F365F4A8-D589-F7D5-4831-7567A209FAE0}"/>
              </a:ext>
            </a:extLst>
          </p:cNvPr>
          <p:cNvSpPr>
            <a:spLocks noChangeShapeType="1"/>
          </p:cNvSpPr>
          <p:nvPr/>
        </p:nvSpPr>
        <p:spPr bwMode="auto">
          <a:xfrm>
            <a:off x="3214658" y="3894612"/>
            <a:ext cx="666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4" name="Line 24">
            <a:extLst>
              <a:ext uri="{FF2B5EF4-FFF2-40B4-BE49-F238E27FC236}">
                <a16:creationId xmlns:a16="http://schemas.microsoft.com/office/drawing/2014/main" id="{5F5DFCFA-CD56-449B-D089-C3D4CC0E9DD4}"/>
              </a:ext>
            </a:extLst>
          </p:cNvPr>
          <p:cNvSpPr>
            <a:spLocks noChangeShapeType="1"/>
          </p:cNvSpPr>
          <p:nvPr/>
        </p:nvSpPr>
        <p:spPr bwMode="auto">
          <a:xfrm flipV="1">
            <a:off x="3246408" y="38628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5" name="Line 25">
            <a:extLst>
              <a:ext uri="{FF2B5EF4-FFF2-40B4-BE49-F238E27FC236}">
                <a16:creationId xmlns:a16="http://schemas.microsoft.com/office/drawing/2014/main" id="{214DCA4E-9CCD-0177-FA6C-48B3DCAF9F4B}"/>
              </a:ext>
            </a:extLst>
          </p:cNvPr>
          <p:cNvSpPr>
            <a:spLocks noChangeShapeType="1"/>
          </p:cNvSpPr>
          <p:nvPr/>
        </p:nvSpPr>
        <p:spPr bwMode="auto">
          <a:xfrm>
            <a:off x="3259108" y="38946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6" name="Line 26">
            <a:extLst>
              <a:ext uri="{FF2B5EF4-FFF2-40B4-BE49-F238E27FC236}">
                <a16:creationId xmlns:a16="http://schemas.microsoft.com/office/drawing/2014/main" id="{EBE6EB9E-7A26-FDF8-A4E6-4E9B618F2A54}"/>
              </a:ext>
            </a:extLst>
          </p:cNvPr>
          <p:cNvSpPr>
            <a:spLocks noChangeShapeType="1"/>
          </p:cNvSpPr>
          <p:nvPr/>
        </p:nvSpPr>
        <p:spPr bwMode="auto">
          <a:xfrm flipV="1">
            <a:off x="3290858" y="38628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7" name="Line 27">
            <a:extLst>
              <a:ext uri="{FF2B5EF4-FFF2-40B4-BE49-F238E27FC236}">
                <a16:creationId xmlns:a16="http://schemas.microsoft.com/office/drawing/2014/main" id="{A3F2862D-C626-898E-4AE8-A3A8103867E8}"/>
              </a:ext>
            </a:extLst>
          </p:cNvPr>
          <p:cNvSpPr>
            <a:spLocks noChangeShapeType="1"/>
          </p:cNvSpPr>
          <p:nvPr/>
        </p:nvSpPr>
        <p:spPr bwMode="auto">
          <a:xfrm>
            <a:off x="3278158" y="38946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8" name="Line 28">
            <a:extLst>
              <a:ext uri="{FF2B5EF4-FFF2-40B4-BE49-F238E27FC236}">
                <a16:creationId xmlns:a16="http://schemas.microsoft.com/office/drawing/2014/main" id="{91ABFB76-42E7-B859-ADA1-04106B011145}"/>
              </a:ext>
            </a:extLst>
          </p:cNvPr>
          <p:cNvSpPr>
            <a:spLocks noChangeShapeType="1"/>
          </p:cNvSpPr>
          <p:nvPr/>
        </p:nvSpPr>
        <p:spPr bwMode="auto">
          <a:xfrm flipV="1">
            <a:off x="3309908" y="38628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9" name="Line 29">
            <a:extLst>
              <a:ext uri="{FF2B5EF4-FFF2-40B4-BE49-F238E27FC236}">
                <a16:creationId xmlns:a16="http://schemas.microsoft.com/office/drawing/2014/main" id="{C150DF7B-80FE-38BA-64C9-B3DCA5DB359B}"/>
              </a:ext>
            </a:extLst>
          </p:cNvPr>
          <p:cNvSpPr>
            <a:spLocks noChangeShapeType="1"/>
          </p:cNvSpPr>
          <p:nvPr/>
        </p:nvSpPr>
        <p:spPr bwMode="auto">
          <a:xfrm>
            <a:off x="3303558" y="392636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0" name="Line 30">
            <a:extLst>
              <a:ext uri="{FF2B5EF4-FFF2-40B4-BE49-F238E27FC236}">
                <a16:creationId xmlns:a16="http://schemas.microsoft.com/office/drawing/2014/main" id="{0D9018AB-05A5-B3F9-23FA-CC3665EC1757}"/>
              </a:ext>
            </a:extLst>
          </p:cNvPr>
          <p:cNvSpPr>
            <a:spLocks noChangeShapeType="1"/>
          </p:cNvSpPr>
          <p:nvPr/>
        </p:nvSpPr>
        <p:spPr bwMode="auto">
          <a:xfrm>
            <a:off x="3335308" y="389461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1" name="Line 31">
            <a:extLst>
              <a:ext uri="{FF2B5EF4-FFF2-40B4-BE49-F238E27FC236}">
                <a16:creationId xmlns:a16="http://schemas.microsoft.com/office/drawing/2014/main" id="{6E8D9ED3-B2E1-0566-8014-23B18C23BA32}"/>
              </a:ext>
            </a:extLst>
          </p:cNvPr>
          <p:cNvSpPr>
            <a:spLocks noChangeShapeType="1"/>
          </p:cNvSpPr>
          <p:nvPr/>
        </p:nvSpPr>
        <p:spPr bwMode="auto">
          <a:xfrm>
            <a:off x="3328958" y="39327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2" name="Line 32">
            <a:extLst>
              <a:ext uri="{FF2B5EF4-FFF2-40B4-BE49-F238E27FC236}">
                <a16:creationId xmlns:a16="http://schemas.microsoft.com/office/drawing/2014/main" id="{92D11AE7-959C-9AFD-F8FE-CA09316D8E61}"/>
              </a:ext>
            </a:extLst>
          </p:cNvPr>
          <p:cNvSpPr>
            <a:spLocks noChangeShapeType="1"/>
          </p:cNvSpPr>
          <p:nvPr/>
        </p:nvSpPr>
        <p:spPr bwMode="auto">
          <a:xfrm flipV="1">
            <a:off x="3360708" y="39009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3" name="Line 33">
            <a:extLst>
              <a:ext uri="{FF2B5EF4-FFF2-40B4-BE49-F238E27FC236}">
                <a16:creationId xmlns:a16="http://schemas.microsoft.com/office/drawing/2014/main" id="{29D2E5CA-58AD-1304-338D-AD4F872F270E}"/>
              </a:ext>
            </a:extLst>
          </p:cNvPr>
          <p:cNvSpPr>
            <a:spLocks noChangeShapeType="1"/>
          </p:cNvSpPr>
          <p:nvPr/>
        </p:nvSpPr>
        <p:spPr bwMode="auto">
          <a:xfrm>
            <a:off x="3398808" y="39327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4" name="Line 34">
            <a:extLst>
              <a:ext uri="{FF2B5EF4-FFF2-40B4-BE49-F238E27FC236}">
                <a16:creationId xmlns:a16="http://schemas.microsoft.com/office/drawing/2014/main" id="{DC3D5EA8-73A2-5F7E-EED2-E5CAD178AA84}"/>
              </a:ext>
            </a:extLst>
          </p:cNvPr>
          <p:cNvSpPr>
            <a:spLocks noChangeShapeType="1"/>
          </p:cNvSpPr>
          <p:nvPr/>
        </p:nvSpPr>
        <p:spPr bwMode="auto">
          <a:xfrm flipV="1">
            <a:off x="3430558" y="39009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5" name="Line 35">
            <a:extLst>
              <a:ext uri="{FF2B5EF4-FFF2-40B4-BE49-F238E27FC236}">
                <a16:creationId xmlns:a16="http://schemas.microsoft.com/office/drawing/2014/main" id="{F78332FD-95BB-AD53-8CEA-F5F3A92AA7BA}"/>
              </a:ext>
            </a:extLst>
          </p:cNvPr>
          <p:cNvSpPr>
            <a:spLocks noChangeShapeType="1"/>
          </p:cNvSpPr>
          <p:nvPr/>
        </p:nvSpPr>
        <p:spPr bwMode="auto">
          <a:xfrm>
            <a:off x="3490883" y="39327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6" name="Line 36">
            <a:extLst>
              <a:ext uri="{FF2B5EF4-FFF2-40B4-BE49-F238E27FC236}">
                <a16:creationId xmlns:a16="http://schemas.microsoft.com/office/drawing/2014/main" id="{89841183-EB20-EF36-1BD3-298EB097C605}"/>
              </a:ext>
            </a:extLst>
          </p:cNvPr>
          <p:cNvSpPr>
            <a:spLocks noChangeShapeType="1"/>
          </p:cNvSpPr>
          <p:nvPr/>
        </p:nvSpPr>
        <p:spPr bwMode="auto">
          <a:xfrm flipV="1">
            <a:off x="3522633" y="39009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7" name="Line 37">
            <a:extLst>
              <a:ext uri="{FF2B5EF4-FFF2-40B4-BE49-F238E27FC236}">
                <a16:creationId xmlns:a16="http://schemas.microsoft.com/office/drawing/2014/main" id="{54115A61-A70C-250B-AFA3-134CCFEB675E}"/>
              </a:ext>
            </a:extLst>
          </p:cNvPr>
          <p:cNvSpPr>
            <a:spLocks noChangeShapeType="1"/>
          </p:cNvSpPr>
          <p:nvPr/>
        </p:nvSpPr>
        <p:spPr bwMode="auto">
          <a:xfrm>
            <a:off x="3522633" y="39327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8" name="Line 38">
            <a:extLst>
              <a:ext uri="{FF2B5EF4-FFF2-40B4-BE49-F238E27FC236}">
                <a16:creationId xmlns:a16="http://schemas.microsoft.com/office/drawing/2014/main" id="{6EF45B27-B51C-7B5D-13E6-95C41CFA948C}"/>
              </a:ext>
            </a:extLst>
          </p:cNvPr>
          <p:cNvSpPr>
            <a:spLocks noChangeShapeType="1"/>
          </p:cNvSpPr>
          <p:nvPr/>
        </p:nvSpPr>
        <p:spPr bwMode="auto">
          <a:xfrm flipV="1">
            <a:off x="3554383" y="39009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9" name="Line 39">
            <a:extLst>
              <a:ext uri="{FF2B5EF4-FFF2-40B4-BE49-F238E27FC236}">
                <a16:creationId xmlns:a16="http://schemas.microsoft.com/office/drawing/2014/main" id="{90B23F67-4825-2682-E06C-32E08ACB60D8}"/>
              </a:ext>
            </a:extLst>
          </p:cNvPr>
          <p:cNvSpPr>
            <a:spLocks noChangeShapeType="1"/>
          </p:cNvSpPr>
          <p:nvPr/>
        </p:nvSpPr>
        <p:spPr bwMode="auto">
          <a:xfrm>
            <a:off x="3582958" y="3932712"/>
            <a:ext cx="61913"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0" name="Line 40">
            <a:extLst>
              <a:ext uri="{FF2B5EF4-FFF2-40B4-BE49-F238E27FC236}">
                <a16:creationId xmlns:a16="http://schemas.microsoft.com/office/drawing/2014/main" id="{16B0B80D-4DB2-A3ED-30D1-A9251B432950}"/>
              </a:ext>
            </a:extLst>
          </p:cNvPr>
          <p:cNvSpPr>
            <a:spLocks noChangeShapeType="1"/>
          </p:cNvSpPr>
          <p:nvPr/>
        </p:nvSpPr>
        <p:spPr bwMode="auto">
          <a:xfrm flipV="1">
            <a:off x="3614708" y="39009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1" name="Line 41">
            <a:extLst>
              <a:ext uri="{FF2B5EF4-FFF2-40B4-BE49-F238E27FC236}">
                <a16:creationId xmlns:a16="http://schemas.microsoft.com/office/drawing/2014/main" id="{2C8C384C-C924-BD1B-168E-78C5178A2C6D}"/>
              </a:ext>
            </a:extLst>
          </p:cNvPr>
          <p:cNvSpPr>
            <a:spLocks noChangeShapeType="1"/>
          </p:cNvSpPr>
          <p:nvPr/>
        </p:nvSpPr>
        <p:spPr bwMode="auto">
          <a:xfrm>
            <a:off x="3708370" y="39327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2" name="Line 42">
            <a:extLst>
              <a:ext uri="{FF2B5EF4-FFF2-40B4-BE49-F238E27FC236}">
                <a16:creationId xmlns:a16="http://schemas.microsoft.com/office/drawing/2014/main" id="{8A8DA3FA-968B-42D4-D516-46CAF93B4761}"/>
              </a:ext>
            </a:extLst>
          </p:cNvPr>
          <p:cNvSpPr>
            <a:spLocks noChangeShapeType="1"/>
          </p:cNvSpPr>
          <p:nvPr/>
        </p:nvSpPr>
        <p:spPr bwMode="auto">
          <a:xfrm flipV="1">
            <a:off x="3740120" y="39009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3" name="Line 43">
            <a:extLst>
              <a:ext uri="{FF2B5EF4-FFF2-40B4-BE49-F238E27FC236}">
                <a16:creationId xmlns:a16="http://schemas.microsoft.com/office/drawing/2014/main" id="{27BE392D-D320-4413-D008-3C08680EC360}"/>
              </a:ext>
            </a:extLst>
          </p:cNvPr>
          <p:cNvSpPr>
            <a:spLocks noChangeShapeType="1"/>
          </p:cNvSpPr>
          <p:nvPr/>
        </p:nvSpPr>
        <p:spPr bwMode="auto">
          <a:xfrm>
            <a:off x="3749645" y="39327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34" name="Line 44">
            <a:extLst>
              <a:ext uri="{FF2B5EF4-FFF2-40B4-BE49-F238E27FC236}">
                <a16:creationId xmlns:a16="http://schemas.microsoft.com/office/drawing/2014/main" id="{06D4370F-61C2-4D79-318D-9813AD0BCB59}"/>
              </a:ext>
            </a:extLst>
          </p:cNvPr>
          <p:cNvSpPr>
            <a:spLocks noChangeShapeType="1"/>
          </p:cNvSpPr>
          <p:nvPr/>
        </p:nvSpPr>
        <p:spPr bwMode="auto">
          <a:xfrm flipV="1">
            <a:off x="3781395" y="39009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7" name="TextBox 31876">
            <a:extLst>
              <a:ext uri="{FF2B5EF4-FFF2-40B4-BE49-F238E27FC236}">
                <a16:creationId xmlns:a16="http://schemas.microsoft.com/office/drawing/2014/main" id="{4FC3C179-4BA1-05CE-8578-9DBC1CFA73C9}"/>
              </a:ext>
            </a:extLst>
          </p:cNvPr>
          <p:cNvSpPr txBox="1"/>
          <p:nvPr/>
        </p:nvSpPr>
        <p:spPr bwMode="auto">
          <a:xfrm>
            <a:off x="1151917" y="3960563"/>
            <a:ext cx="12250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dirty="0">
                <a:solidFill>
                  <a:schemeClr val="bg1"/>
                </a:solidFill>
                <a:latin typeface="Calibri" panose="020F0502020204030204" pitchFamily="34" charset="0"/>
              </a:rPr>
              <a:t>Subsequent PARPi</a:t>
            </a:r>
            <a:r>
              <a:rPr lang="en-US" sz="1000" baseline="30000" dirty="0">
                <a:solidFill>
                  <a:schemeClr val="bg1"/>
                </a:solidFill>
                <a:latin typeface="Calibri" panose="020F0502020204030204" pitchFamily="34" charset="0"/>
              </a:rPr>
              <a:t>†</a:t>
            </a:r>
            <a:br>
              <a:rPr lang="en-US" sz="100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Placebo: 42.2%</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Rucaparib: 19.8%</a:t>
            </a:r>
          </a:p>
        </p:txBody>
      </p:sp>
      <p:graphicFrame>
        <p:nvGraphicFramePr>
          <p:cNvPr id="31878" name="Table 31887">
            <a:extLst>
              <a:ext uri="{FF2B5EF4-FFF2-40B4-BE49-F238E27FC236}">
                <a16:creationId xmlns:a16="http://schemas.microsoft.com/office/drawing/2014/main" id="{D8CCB0EA-4386-390E-47A0-66CC422CFFE3}"/>
              </a:ext>
            </a:extLst>
          </p:cNvPr>
          <p:cNvGraphicFramePr>
            <a:graphicFrameLocks noGrp="1"/>
          </p:cNvGraphicFramePr>
          <p:nvPr>
            <p:extLst>
              <p:ext uri="{D42A27DB-BD31-4B8C-83A1-F6EECF244321}">
                <p14:modId xmlns:p14="http://schemas.microsoft.com/office/powerpoint/2010/main" val="589144149"/>
              </p:ext>
            </p:extLst>
          </p:nvPr>
        </p:nvGraphicFramePr>
        <p:xfrm>
          <a:off x="636451" y="4982972"/>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100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101(2)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94 (8)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81 (21)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50 (42)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45 (50)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32 (61)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28 (71)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24 (74)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18 (74)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10 (75)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 (75)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(77)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52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43 (2)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45 (5)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36 (12)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31 (17)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20 (20)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23 (25)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18 (30)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14 (34)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(35)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 (50)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 (37)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(27)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grpSp>
        <p:nvGrpSpPr>
          <p:cNvPr id="31879" name="Group 31878">
            <a:extLst>
              <a:ext uri="{FF2B5EF4-FFF2-40B4-BE49-F238E27FC236}">
                <a16:creationId xmlns:a16="http://schemas.microsoft.com/office/drawing/2014/main" id="{0D290D08-5ACB-8D28-B943-4E14B881FFC5}"/>
              </a:ext>
            </a:extLst>
          </p:cNvPr>
          <p:cNvGrpSpPr/>
          <p:nvPr/>
        </p:nvGrpSpPr>
        <p:grpSpPr>
          <a:xfrm>
            <a:off x="4329968" y="1864872"/>
            <a:ext cx="3497170" cy="2938561"/>
            <a:chOff x="457877" y="1738030"/>
            <a:chExt cx="3497170" cy="2938561"/>
          </a:xfrm>
        </p:grpSpPr>
        <p:cxnSp>
          <p:nvCxnSpPr>
            <p:cNvPr id="31880" name="Straight Connector 31879">
              <a:extLst>
                <a:ext uri="{FF2B5EF4-FFF2-40B4-BE49-F238E27FC236}">
                  <a16:creationId xmlns:a16="http://schemas.microsoft.com/office/drawing/2014/main" id="{3BC134D4-215D-6C48-4759-9090809D2998}"/>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31881" name="Straight Connector 31880">
              <a:extLst>
                <a:ext uri="{FF2B5EF4-FFF2-40B4-BE49-F238E27FC236}">
                  <a16:creationId xmlns:a16="http://schemas.microsoft.com/office/drawing/2014/main" id="{64D5A059-DA43-9A74-8D78-89A80F11856B}"/>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82" name="Straight Connector 31881">
              <a:extLst>
                <a:ext uri="{FF2B5EF4-FFF2-40B4-BE49-F238E27FC236}">
                  <a16:creationId xmlns:a16="http://schemas.microsoft.com/office/drawing/2014/main" id="{87916B81-604B-A4A6-02D3-65D3C447E9FC}"/>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83" name="Straight Connector 31882">
              <a:extLst>
                <a:ext uri="{FF2B5EF4-FFF2-40B4-BE49-F238E27FC236}">
                  <a16:creationId xmlns:a16="http://schemas.microsoft.com/office/drawing/2014/main" id="{83AAC457-4E92-186E-0F9F-23320298B94A}"/>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84" name="Straight Connector 31883">
              <a:extLst>
                <a:ext uri="{FF2B5EF4-FFF2-40B4-BE49-F238E27FC236}">
                  <a16:creationId xmlns:a16="http://schemas.microsoft.com/office/drawing/2014/main" id="{D3F9384A-ED16-6744-0DA6-E7D9A1E9CC91}"/>
                </a:ext>
              </a:extLst>
            </p:cNvPr>
            <p:cNvCxnSpPr/>
            <p:nvPr/>
          </p:nvCxnSpPr>
          <p:spPr bwMode="auto">
            <a:xfrm>
              <a:off x="798247" y="338428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85" name="Straight Connector 31884">
              <a:extLst>
                <a:ext uri="{FF2B5EF4-FFF2-40B4-BE49-F238E27FC236}">
                  <a16:creationId xmlns:a16="http://schemas.microsoft.com/office/drawing/2014/main" id="{78038857-188D-E077-50F7-43FA57AA9FF5}"/>
                </a:ext>
              </a:extLst>
            </p:cNvPr>
            <p:cNvCxnSpPr/>
            <p:nvPr/>
          </p:nvCxnSpPr>
          <p:spPr bwMode="auto">
            <a:xfrm>
              <a:off x="798247" y="3894702"/>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886" name="TextBox 31885">
              <a:extLst>
                <a:ext uri="{FF2B5EF4-FFF2-40B4-BE49-F238E27FC236}">
                  <a16:creationId xmlns:a16="http://schemas.microsoft.com/office/drawing/2014/main" id="{6667EA6F-E664-9039-6516-D083E56B5FF7}"/>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87" name="TextBox 31886">
              <a:extLst>
                <a:ext uri="{FF2B5EF4-FFF2-40B4-BE49-F238E27FC236}">
                  <a16:creationId xmlns:a16="http://schemas.microsoft.com/office/drawing/2014/main" id="{119AFBA2-B09C-90CA-CD8D-3266414BB893}"/>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888" name="TextBox 31887">
              <a:extLst>
                <a:ext uri="{FF2B5EF4-FFF2-40B4-BE49-F238E27FC236}">
                  <a16:creationId xmlns:a16="http://schemas.microsoft.com/office/drawing/2014/main" id="{ECD59370-1A77-79DF-5664-592E60768830}"/>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889" name="TextBox 31888">
              <a:extLst>
                <a:ext uri="{FF2B5EF4-FFF2-40B4-BE49-F238E27FC236}">
                  <a16:creationId xmlns:a16="http://schemas.microsoft.com/office/drawing/2014/main" id="{794E98B5-1C61-40AC-BFD4-FE367FEF5F5D}"/>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890" name="TextBox 31889">
              <a:extLst>
                <a:ext uri="{FF2B5EF4-FFF2-40B4-BE49-F238E27FC236}">
                  <a16:creationId xmlns:a16="http://schemas.microsoft.com/office/drawing/2014/main" id="{7127C7B9-7AC7-9BB6-5498-68A8A87F87D4}"/>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891" name="TextBox 31890">
              <a:extLst>
                <a:ext uri="{FF2B5EF4-FFF2-40B4-BE49-F238E27FC236}">
                  <a16:creationId xmlns:a16="http://schemas.microsoft.com/office/drawing/2014/main" id="{3EF7FFE8-EE51-8C7C-64FF-9621CDF0F6EA}"/>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1892" name="Straight Connector 31891">
              <a:extLst>
                <a:ext uri="{FF2B5EF4-FFF2-40B4-BE49-F238E27FC236}">
                  <a16:creationId xmlns:a16="http://schemas.microsoft.com/office/drawing/2014/main" id="{D00E6B45-ABD2-4C51-554C-9B6B9FAF72C2}"/>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31893" name="Straight Connector 31892">
              <a:extLst>
                <a:ext uri="{FF2B5EF4-FFF2-40B4-BE49-F238E27FC236}">
                  <a16:creationId xmlns:a16="http://schemas.microsoft.com/office/drawing/2014/main" id="{70CF9552-2BA5-D605-632F-8F8E5EFF68AC}"/>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94" name="Straight Connector 31893">
              <a:extLst>
                <a:ext uri="{FF2B5EF4-FFF2-40B4-BE49-F238E27FC236}">
                  <a16:creationId xmlns:a16="http://schemas.microsoft.com/office/drawing/2014/main" id="{34040058-7B6E-5DA2-68D7-330218FEE5CC}"/>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95" name="Straight Connector 31894">
              <a:extLst>
                <a:ext uri="{FF2B5EF4-FFF2-40B4-BE49-F238E27FC236}">
                  <a16:creationId xmlns:a16="http://schemas.microsoft.com/office/drawing/2014/main" id="{827AB4C0-554A-FB15-FFE7-1E3A720C1829}"/>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96" name="Straight Connector 31895">
              <a:extLst>
                <a:ext uri="{FF2B5EF4-FFF2-40B4-BE49-F238E27FC236}">
                  <a16:creationId xmlns:a16="http://schemas.microsoft.com/office/drawing/2014/main" id="{38BBCBAF-78AD-46D3-399E-4B9F9D31BD38}"/>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97" name="Straight Connector 31896">
              <a:extLst>
                <a:ext uri="{FF2B5EF4-FFF2-40B4-BE49-F238E27FC236}">
                  <a16:creationId xmlns:a16="http://schemas.microsoft.com/office/drawing/2014/main" id="{FA439A3C-E781-5E1D-2702-535797F4E324}"/>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98" name="Straight Connector 31897">
              <a:extLst>
                <a:ext uri="{FF2B5EF4-FFF2-40B4-BE49-F238E27FC236}">
                  <a16:creationId xmlns:a16="http://schemas.microsoft.com/office/drawing/2014/main" id="{E8BC2097-8950-4F81-742C-9E7CBB3B67FA}"/>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99" name="Straight Connector 31898">
              <a:extLst>
                <a:ext uri="{FF2B5EF4-FFF2-40B4-BE49-F238E27FC236}">
                  <a16:creationId xmlns:a16="http://schemas.microsoft.com/office/drawing/2014/main" id="{78205B6D-805F-E7FE-0011-8CC07ED8A1F1}"/>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00" name="Straight Connector 31899">
              <a:extLst>
                <a:ext uri="{FF2B5EF4-FFF2-40B4-BE49-F238E27FC236}">
                  <a16:creationId xmlns:a16="http://schemas.microsoft.com/office/drawing/2014/main" id="{4C1E18E7-6821-E597-B9AA-E76E26FA4889}"/>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01" name="Straight Connector 31900">
              <a:extLst>
                <a:ext uri="{FF2B5EF4-FFF2-40B4-BE49-F238E27FC236}">
                  <a16:creationId xmlns:a16="http://schemas.microsoft.com/office/drawing/2014/main" id="{96F75207-229C-881B-C4B1-F55A60DB579A}"/>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02" name="Straight Connector 31901">
              <a:extLst>
                <a:ext uri="{FF2B5EF4-FFF2-40B4-BE49-F238E27FC236}">
                  <a16:creationId xmlns:a16="http://schemas.microsoft.com/office/drawing/2014/main" id="{4A9743EE-44B1-EF8A-4C0A-90C283A64EB6}"/>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03" name="Straight Connector 31902">
              <a:extLst>
                <a:ext uri="{FF2B5EF4-FFF2-40B4-BE49-F238E27FC236}">
                  <a16:creationId xmlns:a16="http://schemas.microsoft.com/office/drawing/2014/main" id="{0549EA7F-9AA7-2144-A6CD-FE605AAC97BF}"/>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04" name="Straight Connector 31903">
              <a:extLst>
                <a:ext uri="{FF2B5EF4-FFF2-40B4-BE49-F238E27FC236}">
                  <a16:creationId xmlns:a16="http://schemas.microsoft.com/office/drawing/2014/main" id="{C9965438-E131-BC98-C129-CB6A42203F5B}"/>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31905" name="TextBox 31904">
              <a:extLst>
                <a:ext uri="{FF2B5EF4-FFF2-40B4-BE49-F238E27FC236}">
                  <a16:creationId xmlns:a16="http://schemas.microsoft.com/office/drawing/2014/main" id="{7618AE77-269C-CE92-BA38-EB2DE51D3521}"/>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906" name="TextBox 31905">
              <a:extLst>
                <a:ext uri="{FF2B5EF4-FFF2-40B4-BE49-F238E27FC236}">
                  <a16:creationId xmlns:a16="http://schemas.microsoft.com/office/drawing/2014/main" id="{4CE88285-A155-B3D8-829C-9805CE73B5DC}"/>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1907" name="TextBox 31906">
              <a:extLst>
                <a:ext uri="{FF2B5EF4-FFF2-40B4-BE49-F238E27FC236}">
                  <a16:creationId xmlns:a16="http://schemas.microsoft.com/office/drawing/2014/main" id="{55062484-8D56-A239-E51B-867F70A7F583}"/>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1908" name="TextBox 31907">
              <a:extLst>
                <a:ext uri="{FF2B5EF4-FFF2-40B4-BE49-F238E27FC236}">
                  <a16:creationId xmlns:a16="http://schemas.microsoft.com/office/drawing/2014/main" id="{F69902DE-FC8D-2581-0569-60BDBD9BB7BD}"/>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909" name="TextBox 31908">
              <a:extLst>
                <a:ext uri="{FF2B5EF4-FFF2-40B4-BE49-F238E27FC236}">
                  <a16:creationId xmlns:a16="http://schemas.microsoft.com/office/drawing/2014/main" id="{57E33BBB-CA3D-6E07-2C0A-1C19EA70E263}"/>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1910" name="TextBox 31909">
              <a:extLst>
                <a:ext uri="{FF2B5EF4-FFF2-40B4-BE49-F238E27FC236}">
                  <a16:creationId xmlns:a16="http://schemas.microsoft.com/office/drawing/2014/main" id="{EAA9239C-159F-1002-4590-DD6CC17F4F8E}"/>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911" name="TextBox 31910">
              <a:extLst>
                <a:ext uri="{FF2B5EF4-FFF2-40B4-BE49-F238E27FC236}">
                  <a16:creationId xmlns:a16="http://schemas.microsoft.com/office/drawing/2014/main" id="{209DF01E-B7D4-E527-3FD5-61262052FA64}"/>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1912" name="TextBox 31911">
              <a:extLst>
                <a:ext uri="{FF2B5EF4-FFF2-40B4-BE49-F238E27FC236}">
                  <a16:creationId xmlns:a16="http://schemas.microsoft.com/office/drawing/2014/main" id="{213C93A2-E80B-3CA9-3944-05F87B2E821E}"/>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31913" name="TextBox 31912">
              <a:extLst>
                <a:ext uri="{FF2B5EF4-FFF2-40B4-BE49-F238E27FC236}">
                  <a16:creationId xmlns:a16="http://schemas.microsoft.com/office/drawing/2014/main" id="{2F2FBC1A-1449-8111-593A-F496AB9E42B2}"/>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31914" name="TextBox 31913">
              <a:extLst>
                <a:ext uri="{FF2B5EF4-FFF2-40B4-BE49-F238E27FC236}">
                  <a16:creationId xmlns:a16="http://schemas.microsoft.com/office/drawing/2014/main" id="{6E9B8306-2F82-30F6-C8DC-0A77F65D768D}"/>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1915" name="TextBox 31914">
              <a:extLst>
                <a:ext uri="{FF2B5EF4-FFF2-40B4-BE49-F238E27FC236}">
                  <a16:creationId xmlns:a16="http://schemas.microsoft.com/office/drawing/2014/main" id="{7ADACEA2-E25E-EF21-B0A1-F11E073B56D9}"/>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916" name="TextBox 31915">
              <a:extLst>
                <a:ext uri="{FF2B5EF4-FFF2-40B4-BE49-F238E27FC236}">
                  <a16:creationId xmlns:a16="http://schemas.microsoft.com/office/drawing/2014/main" id="{B4FB9045-7F69-12B8-BBCE-676234123A41}"/>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31917" name="TextBox 31916">
              <a:extLst>
                <a:ext uri="{FF2B5EF4-FFF2-40B4-BE49-F238E27FC236}">
                  <a16:creationId xmlns:a16="http://schemas.microsoft.com/office/drawing/2014/main" id="{3499E9A8-51D8-30AE-C4B0-57E1668B8C9C}"/>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cxnSp>
          <p:nvCxnSpPr>
            <p:cNvPr id="31918" name="Straight Connector 31917">
              <a:extLst>
                <a:ext uri="{FF2B5EF4-FFF2-40B4-BE49-F238E27FC236}">
                  <a16:creationId xmlns:a16="http://schemas.microsoft.com/office/drawing/2014/main" id="{8B5F7DD7-8FCA-9F92-9C96-9B4DFA00F258}"/>
                </a:ext>
              </a:extLst>
            </p:cNvPr>
            <p:cNvCxnSpPr/>
            <p:nvPr/>
          </p:nvCxnSpPr>
          <p:spPr bwMode="auto">
            <a:xfrm>
              <a:off x="798247" y="44149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19" name="Straight Connector 31918">
              <a:extLst>
                <a:ext uri="{FF2B5EF4-FFF2-40B4-BE49-F238E27FC236}">
                  <a16:creationId xmlns:a16="http://schemas.microsoft.com/office/drawing/2014/main" id="{A69FAAC9-262A-B7BD-8C26-85E917F20793}"/>
                </a:ext>
              </a:extLst>
            </p:cNvPr>
            <p:cNvCxnSpPr>
              <a:cxnSpLocks/>
            </p:cNvCxnSpPr>
            <p:nvPr/>
          </p:nvCxnSpPr>
          <p:spPr bwMode="auto">
            <a:xfrm rot="16200000">
              <a:off x="846337" y="4449480"/>
              <a:ext cx="47612"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943" name="Group 31942">
            <a:extLst>
              <a:ext uri="{FF2B5EF4-FFF2-40B4-BE49-F238E27FC236}">
                <a16:creationId xmlns:a16="http://schemas.microsoft.com/office/drawing/2014/main" id="{D2FC06D8-6A52-8680-48BA-7DDA8F6D652A}"/>
              </a:ext>
            </a:extLst>
          </p:cNvPr>
          <p:cNvGrpSpPr/>
          <p:nvPr/>
        </p:nvGrpSpPr>
        <p:grpSpPr>
          <a:xfrm>
            <a:off x="4756120" y="1951541"/>
            <a:ext cx="2882900" cy="2244725"/>
            <a:chOff x="4897438" y="2320954"/>
            <a:chExt cx="2882900" cy="2244725"/>
          </a:xfrm>
        </p:grpSpPr>
        <p:sp>
          <p:nvSpPr>
            <p:cNvPr id="31924" name="Line 83">
              <a:extLst>
                <a:ext uri="{FF2B5EF4-FFF2-40B4-BE49-F238E27FC236}">
                  <a16:creationId xmlns:a16="http://schemas.microsoft.com/office/drawing/2014/main" id="{500D4E19-FB72-F59B-53F9-256C03F3AF7E}"/>
                </a:ext>
              </a:extLst>
            </p:cNvPr>
            <p:cNvSpPr>
              <a:spLocks noChangeShapeType="1"/>
            </p:cNvSpPr>
            <p:nvPr/>
          </p:nvSpPr>
          <p:spPr bwMode="auto">
            <a:xfrm>
              <a:off x="4929188" y="2352704"/>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5" name="Line 84">
              <a:extLst>
                <a:ext uri="{FF2B5EF4-FFF2-40B4-BE49-F238E27FC236}">
                  <a16:creationId xmlns:a16="http://schemas.microsoft.com/office/drawing/2014/main" id="{19C2A247-4568-D2CC-0F5B-22E8E37D79EB}"/>
                </a:ext>
              </a:extLst>
            </p:cNvPr>
            <p:cNvSpPr>
              <a:spLocks noChangeShapeType="1"/>
            </p:cNvSpPr>
            <p:nvPr/>
          </p:nvSpPr>
          <p:spPr bwMode="auto">
            <a:xfrm flipV="1">
              <a:off x="4960938" y="2320954"/>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6" name="Line 85">
              <a:extLst>
                <a:ext uri="{FF2B5EF4-FFF2-40B4-BE49-F238E27FC236}">
                  <a16:creationId xmlns:a16="http://schemas.microsoft.com/office/drawing/2014/main" id="{DDB08FC0-D7E5-D4BB-3404-19D7E604BB9A}"/>
                </a:ext>
              </a:extLst>
            </p:cNvPr>
            <p:cNvSpPr>
              <a:spLocks noChangeShapeType="1"/>
            </p:cNvSpPr>
            <p:nvPr/>
          </p:nvSpPr>
          <p:spPr bwMode="auto">
            <a:xfrm>
              <a:off x="4960938" y="2352704"/>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7" name="Line 86">
              <a:extLst>
                <a:ext uri="{FF2B5EF4-FFF2-40B4-BE49-F238E27FC236}">
                  <a16:creationId xmlns:a16="http://schemas.microsoft.com/office/drawing/2014/main" id="{C8E54EF0-9A12-80D9-0B16-AA75DE6247D0}"/>
                </a:ext>
              </a:extLst>
            </p:cNvPr>
            <p:cNvSpPr>
              <a:spLocks noChangeShapeType="1"/>
            </p:cNvSpPr>
            <p:nvPr/>
          </p:nvSpPr>
          <p:spPr bwMode="auto">
            <a:xfrm flipV="1">
              <a:off x="4992688" y="2320954"/>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8" name="Line 87">
              <a:extLst>
                <a:ext uri="{FF2B5EF4-FFF2-40B4-BE49-F238E27FC236}">
                  <a16:creationId xmlns:a16="http://schemas.microsoft.com/office/drawing/2014/main" id="{A58F40A8-893C-C498-2DA4-811A1D991FA4}"/>
                </a:ext>
              </a:extLst>
            </p:cNvPr>
            <p:cNvSpPr>
              <a:spLocks noChangeShapeType="1"/>
            </p:cNvSpPr>
            <p:nvPr/>
          </p:nvSpPr>
          <p:spPr bwMode="auto">
            <a:xfrm>
              <a:off x="7000876" y="4467254"/>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9" name="Line 88">
              <a:extLst>
                <a:ext uri="{FF2B5EF4-FFF2-40B4-BE49-F238E27FC236}">
                  <a16:creationId xmlns:a16="http://schemas.microsoft.com/office/drawing/2014/main" id="{E059670A-67BB-56B2-5E34-90AD2EAFE6C5}"/>
                </a:ext>
              </a:extLst>
            </p:cNvPr>
            <p:cNvSpPr>
              <a:spLocks noChangeShapeType="1"/>
            </p:cNvSpPr>
            <p:nvPr/>
          </p:nvSpPr>
          <p:spPr bwMode="auto">
            <a:xfrm flipV="1">
              <a:off x="7032626" y="4435504"/>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0" name="Line 89">
              <a:extLst>
                <a:ext uri="{FF2B5EF4-FFF2-40B4-BE49-F238E27FC236}">
                  <a16:creationId xmlns:a16="http://schemas.microsoft.com/office/drawing/2014/main" id="{3C68B216-7941-31AB-8334-A4E501AFF95B}"/>
                </a:ext>
              </a:extLst>
            </p:cNvPr>
            <p:cNvSpPr>
              <a:spLocks noChangeShapeType="1"/>
            </p:cNvSpPr>
            <p:nvPr/>
          </p:nvSpPr>
          <p:spPr bwMode="auto">
            <a:xfrm>
              <a:off x="7075488" y="4530754"/>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1" name="Line 90">
              <a:extLst>
                <a:ext uri="{FF2B5EF4-FFF2-40B4-BE49-F238E27FC236}">
                  <a16:creationId xmlns:a16="http://schemas.microsoft.com/office/drawing/2014/main" id="{E24BFC99-174C-4223-6F59-9E5F09C91BF7}"/>
                </a:ext>
              </a:extLst>
            </p:cNvPr>
            <p:cNvSpPr>
              <a:spLocks noChangeShapeType="1"/>
            </p:cNvSpPr>
            <p:nvPr/>
          </p:nvSpPr>
          <p:spPr bwMode="auto">
            <a:xfrm flipV="1">
              <a:off x="7107238" y="4499004"/>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2" name="Line 91">
              <a:extLst>
                <a:ext uri="{FF2B5EF4-FFF2-40B4-BE49-F238E27FC236}">
                  <a16:creationId xmlns:a16="http://schemas.microsoft.com/office/drawing/2014/main" id="{B212FCDB-EB62-6AF5-E186-048559ABE546}"/>
                </a:ext>
              </a:extLst>
            </p:cNvPr>
            <p:cNvSpPr>
              <a:spLocks noChangeShapeType="1"/>
            </p:cNvSpPr>
            <p:nvPr/>
          </p:nvSpPr>
          <p:spPr bwMode="auto">
            <a:xfrm>
              <a:off x="7129463" y="4530754"/>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3" name="Line 92">
              <a:extLst>
                <a:ext uri="{FF2B5EF4-FFF2-40B4-BE49-F238E27FC236}">
                  <a16:creationId xmlns:a16="http://schemas.microsoft.com/office/drawing/2014/main" id="{0A9B3925-27F4-7825-0913-D6B98543BE50}"/>
                </a:ext>
              </a:extLst>
            </p:cNvPr>
            <p:cNvSpPr>
              <a:spLocks noChangeShapeType="1"/>
            </p:cNvSpPr>
            <p:nvPr/>
          </p:nvSpPr>
          <p:spPr bwMode="auto">
            <a:xfrm flipV="1">
              <a:off x="7161213" y="4499004"/>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4" name="Line 93">
              <a:extLst>
                <a:ext uri="{FF2B5EF4-FFF2-40B4-BE49-F238E27FC236}">
                  <a16:creationId xmlns:a16="http://schemas.microsoft.com/office/drawing/2014/main" id="{9CF07ECA-1F5A-BE07-F0F7-0E8610883B34}"/>
                </a:ext>
              </a:extLst>
            </p:cNvPr>
            <p:cNvSpPr>
              <a:spLocks noChangeShapeType="1"/>
            </p:cNvSpPr>
            <p:nvPr/>
          </p:nvSpPr>
          <p:spPr bwMode="auto">
            <a:xfrm>
              <a:off x="7205663" y="4530754"/>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5" name="Line 94">
              <a:extLst>
                <a:ext uri="{FF2B5EF4-FFF2-40B4-BE49-F238E27FC236}">
                  <a16:creationId xmlns:a16="http://schemas.microsoft.com/office/drawing/2014/main" id="{DE561889-320F-77FF-7D32-A2F458E57518}"/>
                </a:ext>
              </a:extLst>
            </p:cNvPr>
            <p:cNvSpPr>
              <a:spLocks noChangeShapeType="1"/>
            </p:cNvSpPr>
            <p:nvPr/>
          </p:nvSpPr>
          <p:spPr bwMode="auto">
            <a:xfrm flipV="1">
              <a:off x="7237413" y="4499004"/>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6" name="Line 95">
              <a:extLst>
                <a:ext uri="{FF2B5EF4-FFF2-40B4-BE49-F238E27FC236}">
                  <a16:creationId xmlns:a16="http://schemas.microsoft.com/office/drawing/2014/main" id="{60574587-8305-959E-FA31-5C155DE79F89}"/>
                </a:ext>
              </a:extLst>
            </p:cNvPr>
            <p:cNvSpPr>
              <a:spLocks noChangeShapeType="1"/>
            </p:cNvSpPr>
            <p:nvPr/>
          </p:nvSpPr>
          <p:spPr bwMode="auto">
            <a:xfrm>
              <a:off x="7391401" y="4530754"/>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7" name="Line 96">
              <a:extLst>
                <a:ext uri="{FF2B5EF4-FFF2-40B4-BE49-F238E27FC236}">
                  <a16:creationId xmlns:a16="http://schemas.microsoft.com/office/drawing/2014/main" id="{31371E5B-B22F-42D6-C39F-5B0407AD8275}"/>
                </a:ext>
              </a:extLst>
            </p:cNvPr>
            <p:cNvSpPr>
              <a:spLocks noChangeShapeType="1"/>
            </p:cNvSpPr>
            <p:nvPr/>
          </p:nvSpPr>
          <p:spPr bwMode="auto">
            <a:xfrm flipV="1">
              <a:off x="7423151" y="4499004"/>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8" name="Line 97">
              <a:extLst>
                <a:ext uri="{FF2B5EF4-FFF2-40B4-BE49-F238E27FC236}">
                  <a16:creationId xmlns:a16="http://schemas.microsoft.com/office/drawing/2014/main" id="{6571884E-C5B0-23C7-BCE6-3A762DC03C8D}"/>
                </a:ext>
              </a:extLst>
            </p:cNvPr>
            <p:cNvSpPr>
              <a:spLocks noChangeShapeType="1"/>
            </p:cNvSpPr>
            <p:nvPr/>
          </p:nvSpPr>
          <p:spPr bwMode="auto">
            <a:xfrm>
              <a:off x="7499351" y="4530754"/>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9" name="Line 98">
              <a:extLst>
                <a:ext uri="{FF2B5EF4-FFF2-40B4-BE49-F238E27FC236}">
                  <a16:creationId xmlns:a16="http://schemas.microsoft.com/office/drawing/2014/main" id="{3CD61506-91FE-4579-2827-3E06E8BCCB05}"/>
                </a:ext>
              </a:extLst>
            </p:cNvPr>
            <p:cNvSpPr>
              <a:spLocks noChangeShapeType="1"/>
            </p:cNvSpPr>
            <p:nvPr/>
          </p:nvSpPr>
          <p:spPr bwMode="auto">
            <a:xfrm flipV="1">
              <a:off x="7531101" y="4499004"/>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0" name="Line 99">
              <a:extLst>
                <a:ext uri="{FF2B5EF4-FFF2-40B4-BE49-F238E27FC236}">
                  <a16:creationId xmlns:a16="http://schemas.microsoft.com/office/drawing/2014/main" id="{CF9058C5-FDC5-E9A7-BCFC-3A8EAFC8F6B2}"/>
                </a:ext>
              </a:extLst>
            </p:cNvPr>
            <p:cNvSpPr>
              <a:spLocks noChangeShapeType="1"/>
            </p:cNvSpPr>
            <p:nvPr/>
          </p:nvSpPr>
          <p:spPr bwMode="auto">
            <a:xfrm>
              <a:off x="7716838" y="4530754"/>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1" name="Line 100">
              <a:extLst>
                <a:ext uri="{FF2B5EF4-FFF2-40B4-BE49-F238E27FC236}">
                  <a16:creationId xmlns:a16="http://schemas.microsoft.com/office/drawing/2014/main" id="{51A0941B-BF3B-4072-A9F3-B3FA2BBC692A}"/>
                </a:ext>
              </a:extLst>
            </p:cNvPr>
            <p:cNvSpPr>
              <a:spLocks noChangeShapeType="1"/>
            </p:cNvSpPr>
            <p:nvPr/>
          </p:nvSpPr>
          <p:spPr bwMode="auto">
            <a:xfrm flipV="1">
              <a:off x="7748588" y="4499004"/>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2" name="Freeform 101">
              <a:extLst>
                <a:ext uri="{FF2B5EF4-FFF2-40B4-BE49-F238E27FC236}">
                  <a16:creationId xmlns:a16="http://schemas.microsoft.com/office/drawing/2014/main" id="{09581F44-2D18-FD5C-9885-F478736994DA}"/>
                </a:ext>
              </a:extLst>
            </p:cNvPr>
            <p:cNvSpPr>
              <a:spLocks/>
            </p:cNvSpPr>
            <p:nvPr/>
          </p:nvSpPr>
          <p:spPr bwMode="auto">
            <a:xfrm>
              <a:off x="4897438" y="2352704"/>
              <a:ext cx="2851150" cy="2174875"/>
            </a:xfrm>
            <a:custGeom>
              <a:avLst/>
              <a:gdLst>
                <a:gd name="T0" fmla="*/ 72 w 1796"/>
                <a:gd name="T1" fmla="*/ 0 h 1370"/>
                <a:gd name="T2" fmla="*/ 149 w 1796"/>
                <a:gd name="T3" fmla="*/ 30 h 1370"/>
                <a:gd name="T4" fmla="*/ 159 w 1796"/>
                <a:gd name="T5" fmla="*/ 54 h 1370"/>
                <a:gd name="T6" fmla="*/ 243 w 1796"/>
                <a:gd name="T7" fmla="*/ 85 h 1370"/>
                <a:gd name="T8" fmla="*/ 255 w 1796"/>
                <a:gd name="T9" fmla="*/ 129 h 1370"/>
                <a:gd name="T10" fmla="*/ 265 w 1796"/>
                <a:gd name="T11" fmla="*/ 223 h 1370"/>
                <a:gd name="T12" fmla="*/ 281 w 1796"/>
                <a:gd name="T13" fmla="*/ 285 h 1370"/>
                <a:gd name="T14" fmla="*/ 318 w 1796"/>
                <a:gd name="T15" fmla="*/ 311 h 1370"/>
                <a:gd name="T16" fmla="*/ 328 w 1796"/>
                <a:gd name="T17" fmla="*/ 344 h 1370"/>
                <a:gd name="T18" fmla="*/ 338 w 1796"/>
                <a:gd name="T19" fmla="*/ 370 h 1370"/>
                <a:gd name="T20" fmla="*/ 370 w 1796"/>
                <a:gd name="T21" fmla="*/ 398 h 1370"/>
                <a:gd name="T22" fmla="*/ 388 w 1796"/>
                <a:gd name="T23" fmla="*/ 442 h 1370"/>
                <a:gd name="T24" fmla="*/ 404 w 1796"/>
                <a:gd name="T25" fmla="*/ 472 h 1370"/>
                <a:gd name="T26" fmla="*/ 414 w 1796"/>
                <a:gd name="T27" fmla="*/ 502 h 1370"/>
                <a:gd name="T28" fmla="*/ 430 w 1796"/>
                <a:gd name="T29" fmla="*/ 536 h 1370"/>
                <a:gd name="T30" fmla="*/ 491 w 1796"/>
                <a:gd name="T31" fmla="*/ 603 h 1370"/>
                <a:gd name="T32" fmla="*/ 507 w 1796"/>
                <a:gd name="T33" fmla="*/ 633 h 1370"/>
                <a:gd name="T34" fmla="*/ 575 w 1796"/>
                <a:gd name="T35" fmla="*/ 695 h 1370"/>
                <a:gd name="T36" fmla="*/ 587 w 1796"/>
                <a:gd name="T37" fmla="*/ 739 h 1370"/>
                <a:gd name="T38" fmla="*/ 617 w 1796"/>
                <a:gd name="T39" fmla="*/ 771 h 1370"/>
                <a:gd name="T40" fmla="*/ 674 w 1796"/>
                <a:gd name="T41" fmla="*/ 796 h 1370"/>
                <a:gd name="T42" fmla="*/ 686 w 1796"/>
                <a:gd name="T43" fmla="*/ 836 h 1370"/>
                <a:gd name="T44" fmla="*/ 730 w 1796"/>
                <a:gd name="T45" fmla="*/ 898 h 1370"/>
                <a:gd name="T46" fmla="*/ 752 w 1796"/>
                <a:gd name="T47" fmla="*/ 930 h 1370"/>
                <a:gd name="T48" fmla="*/ 764 w 1796"/>
                <a:gd name="T49" fmla="*/ 960 h 1370"/>
                <a:gd name="T50" fmla="*/ 780 w 1796"/>
                <a:gd name="T51" fmla="*/ 998 h 1370"/>
                <a:gd name="T52" fmla="*/ 831 w 1796"/>
                <a:gd name="T53" fmla="*/ 1029 h 1370"/>
                <a:gd name="T54" fmla="*/ 859 w 1796"/>
                <a:gd name="T55" fmla="*/ 1065 h 1370"/>
                <a:gd name="T56" fmla="*/ 871 w 1796"/>
                <a:gd name="T57" fmla="*/ 1099 h 1370"/>
                <a:gd name="T58" fmla="*/ 905 w 1796"/>
                <a:gd name="T59" fmla="*/ 1133 h 1370"/>
                <a:gd name="T60" fmla="*/ 967 w 1796"/>
                <a:gd name="T61" fmla="*/ 1165 h 1370"/>
                <a:gd name="T62" fmla="*/ 989 w 1796"/>
                <a:gd name="T63" fmla="*/ 1199 h 1370"/>
                <a:gd name="T64" fmla="*/ 1138 w 1796"/>
                <a:gd name="T65" fmla="*/ 1239 h 1370"/>
                <a:gd name="T66" fmla="*/ 1273 w 1796"/>
                <a:gd name="T67" fmla="*/ 1264 h 1370"/>
                <a:gd name="T68" fmla="*/ 1315 w 1796"/>
                <a:gd name="T69" fmla="*/ 1300 h 1370"/>
                <a:gd name="T70" fmla="*/ 1370 w 1796"/>
                <a:gd name="T71" fmla="*/ 1330 h 1370"/>
                <a:gd name="T72" fmla="*/ 1796 w 1796"/>
                <a:gd name="T73" fmla="*/ 1370 h 1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96" h="1370">
                  <a:moveTo>
                    <a:pt x="0" y="0"/>
                  </a:moveTo>
                  <a:lnTo>
                    <a:pt x="72" y="0"/>
                  </a:lnTo>
                  <a:lnTo>
                    <a:pt x="72" y="30"/>
                  </a:lnTo>
                  <a:lnTo>
                    <a:pt x="149" y="30"/>
                  </a:lnTo>
                  <a:lnTo>
                    <a:pt x="149" y="54"/>
                  </a:lnTo>
                  <a:lnTo>
                    <a:pt x="159" y="54"/>
                  </a:lnTo>
                  <a:lnTo>
                    <a:pt x="159" y="85"/>
                  </a:lnTo>
                  <a:lnTo>
                    <a:pt x="243" y="85"/>
                  </a:lnTo>
                  <a:lnTo>
                    <a:pt x="243" y="129"/>
                  </a:lnTo>
                  <a:lnTo>
                    <a:pt x="255" y="129"/>
                  </a:lnTo>
                  <a:lnTo>
                    <a:pt x="255" y="211"/>
                  </a:lnTo>
                  <a:lnTo>
                    <a:pt x="265" y="223"/>
                  </a:lnTo>
                  <a:lnTo>
                    <a:pt x="265" y="285"/>
                  </a:lnTo>
                  <a:lnTo>
                    <a:pt x="281" y="285"/>
                  </a:lnTo>
                  <a:lnTo>
                    <a:pt x="281" y="311"/>
                  </a:lnTo>
                  <a:lnTo>
                    <a:pt x="318" y="311"/>
                  </a:lnTo>
                  <a:lnTo>
                    <a:pt x="318" y="344"/>
                  </a:lnTo>
                  <a:lnTo>
                    <a:pt x="328" y="344"/>
                  </a:lnTo>
                  <a:lnTo>
                    <a:pt x="328" y="370"/>
                  </a:lnTo>
                  <a:lnTo>
                    <a:pt x="338" y="370"/>
                  </a:lnTo>
                  <a:lnTo>
                    <a:pt x="338" y="398"/>
                  </a:lnTo>
                  <a:lnTo>
                    <a:pt x="370" y="398"/>
                  </a:lnTo>
                  <a:lnTo>
                    <a:pt x="370" y="442"/>
                  </a:lnTo>
                  <a:lnTo>
                    <a:pt x="388" y="442"/>
                  </a:lnTo>
                  <a:lnTo>
                    <a:pt x="388" y="472"/>
                  </a:lnTo>
                  <a:lnTo>
                    <a:pt x="404" y="472"/>
                  </a:lnTo>
                  <a:lnTo>
                    <a:pt x="404" y="502"/>
                  </a:lnTo>
                  <a:lnTo>
                    <a:pt x="414" y="502"/>
                  </a:lnTo>
                  <a:lnTo>
                    <a:pt x="414" y="536"/>
                  </a:lnTo>
                  <a:lnTo>
                    <a:pt x="430" y="536"/>
                  </a:lnTo>
                  <a:lnTo>
                    <a:pt x="430" y="603"/>
                  </a:lnTo>
                  <a:lnTo>
                    <a:pt x="491" y="603"/>
                  </a:lnTo>
                  <a:lnTo>
                    <a:pt x="491" y="633"/>
                  </a:lnTo>
                  <a:lnTo>
                    <a:pt x="507" y="633"/>
                  </a:lnTo>
                  <a:lnTo>
                    <a:pt x="507" y="695"/>
                  </a:lnTo>
                  <a:lnTo>
                    <a:pt x="575" y="695"/>
                  </a:lnTo>
                  <a:lnTo>
                    <a:pt x="575" y="739"/>
                  </a:lnTo>
                  <a:lnTo>
                    <a:pt x="587" y="739"/>
                  </a:lnTo>
                  <a:lnTo>
                    <a:pt x="587" y="771"/>
                  </a:lnTo>
                  <a:lnTo>
                    <a:pt x="617" y="771"/>
                  </a:lnTo>
                  <a:lnTo>
                    <a:pt x="617" y="796"/>
                  </a:lnTo>
                  <a:lnTo>
                    <a:pt x="674" y="796"/>
                  </a:lnTo>
                  <a:lnTo>
                    <a:pt x="674" y="836"/>
                  </a:lnTo>
                  <a:lnTo>
                    <a:pt x="686" y="836"/>
                  </a:lnTo>
                  <a:lnTo>
                    <a:pt x="686" y="898"/>
                  </a:lnTo>
                  <a:lnTo>
                    <a:pt x="730" y="898"/>
                  </a:lnTo>
                  <a:lnTo>
                    <a:pt x="730" y="930"/>
                  </a:lnTo>
                  <a:lnTo>
                    <a:pt x="752" y="930"/>
                  </a:lnTo>
                  <a:lnTo>
                    <a:pt x="752" y="960"/>
                  </a:lnTo>
                  <a:lnTo>
                    <a:pt x="764" y="960"/>
                  </a:lnTo>
                  <a:lnTo>
                    <a:pt x="764" y="998"/>
                  </a:lnTo>
                  <a:lnTo>
                    <a:pt x="780" y="998"/>
                  </a:lnTo>
                  <a:lnTo>
                    <a:pt x="780" y="1029"/>
                  </a:lnTo>
                  <a:lnTo>
                    <a:pt x="831" y="1029"/>
                  </a:lnTo>
                  <a:lnTo>
                    <a:pt x="831" y="1065"/>
                  </a:lnTo>
                  <a:lnTo>
                    <a:pt x="859" y="1065"/>
                  </a:lnTo>
                  <a:lnTo>
                    <a:pt x="859" y="1099"/>
                  </a:lnTo>
                  <a:lnTo>
                    <a:pt x="871" y="1099"/>
                  </a:lnTo>
                  <a:lnTo>
                    <a:pt x="871" y="1133"/>
                  </a:lnTo>
                  <a:lnTo>
                    <a:pt x="905" y="1133"/>
                  </a:lnTo>
                  <a:lnTo>
                    <a:pt x="905" y="1165"/>
                  </a:lnTo>
                  <a:lnTo>
                    <a:pt x="967" y="1165"/>
                  </a:lnTo>
                  <a:lnTo>
                    <a:pt x="967" y="1199"/>
                  </a:lnTo>
                  <a:lnTo>
                    <a:pt x="989" y="1199"/>
                  </a:lnTo>
                  <a:lnTo>
                    <a:pt x="989" y="1239"/>
                  </a:lnTo>
                  <a:lnTo>
                    <a:pt x="1138" y="1239"/>
                  </a:lnTo>
                  <a:lnTo>
                    <a:pt x="1138" y="1264"/>
                  </a:lnTo>
                  <a:lnTo>
                    <a:pt x="1273" y="1264"/>
                  </a:lnTo>
                  <a:lnTo>
                    <a:pt x="1273" y="1300"/>
                  </a:lnTo>
                  <a:lnTo>
                    <a:pt x="1315" y="1300"/>
                  </a:lnTo>
                  <a:lnTo>
                    <a:pt x="1315" y="1330"/>
                  </a:lnTo>
                  <a:lnTo>
                    <a:pt x="1370" y="1330"/>
                  </a:lnTo>
                  <a:lnTo>
                    <a:pt x="1370" y="1370"/>
                  </a:lnTo>
                  <a:lnTo>
                    <a:pt x="1796" y="1370"/>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sp>
        <p:nvSpPr>
          <p:cNvPr id="31948" name="Line 105">
            <a:extLst>
              <a:ext uri="{FF2B5EF4-FFF2-40B4-BE49-F238E27FC236}">
                <a16:creationId xmlns:a16="http://schemas.microsoft.com/office/drawing/2014/main" id="{D65F0C3C-CD31-99DF-E71B-0A4147385543}"/>
              </a:ext>
            </a:extLst>
          </p:cNvPr>
          <p:cNvSpPr>
            <a:spLocks noChangeShapeType="1"/>
          </p:cNvSpPr>
          <p:nvPr/>
        </p:nvSpPr>
        <p:spPr bwMode="auto">
          <a:xfrm>
            <a:off x="4768820" y="200390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9" name="Line 106">
            <a:extLst>
              <a:ext uri="{FF2B5EF4-FFF2-40B4-BE49-F238E27FC236}">
                <a16:creationId xmlns:a16="http://schemas.microsoft.com/office/drawing/2014/main" id="{59637771-DD56-F33F-B0C7-4229CBFC4AF7}"/>
              </a:ext>
            </a:extLst>
          </p:cNvPr>
          <p:cNvSpPr>
            <a:spLocks noChangeShapeType="1"/>
          </p:cNvSpPr>
          <p:nvPr/>
        </p:nvSpPr>
        <p:spPr bwMode="auto">
          <a:xfrm flipV="1">
            <a:off x="4800570" y="197215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0" name="Line 107">
            <a:extLst>
              <a:ext uri="{FF2B5EF4-FFF2-40B4-BE49-F238E27FC236}">
                <a16:creationId xmlns:a16="http://schemas.microsoft.com/office/drawing/2014/main" id="{AC79F3F8-A5F8-A2F6-FAC0-35A5DCBEFA9B}"/>
              </a:ext>
            </a:extLst>
          </p:cNvPr>
          <p:cNvSpPr>
            <a:spLocks noChangeShapeType="1"/>
          </p:cNvSpPr>
          <p:nvPr/>
        </p:nvSpPr>
        <p:spPr bwMode="auto">
          <a:xfrm>
            <a:off x="4848195" y="200390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1" name="Line 108">
            <a:extLst>
              <a:ext uri="{FF2B5EF4-FFF2-40B4-BE49-F238E27FC236}">
                <a16:creationId xmlns:a16="http://schemas.microsoft.com/office/drawing/2014/main" id="{0A63E611-4AF9-75C0-4B37-1052F03E6786}"/>
              </a:ext>
            </a:extLst>
          </p:cNvPr>
          <p:cNvSpPr>
            <a:spLocks noChangeShapeType="1"/>
          </p:cNvSpPr>
          <p:nvPr/>
        </p:nvSpPr>
        <p:spPr bwMode="auto">
          <a:xfrm flipV="1">
            <a:off x="4879945" y="197215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2" name="Line 109">
            <a:extLst>
              <a:ext uri="{FF2B5EF4-FFF2-40B4-BE49-F238E27FC236}">
                <a16:creationId xmlns:a16="http://schemas.microsoft.com/office/drawing/2014/main" id="{B2BA3D2E-2A69-55F2-D0CE-295DF8F2AF5A}"/>
              </a:ext>
            </a:extLst>
          </p:cNvPr>
          <p:cNvSpPr>
            <a:spLocks noChangeShapeType="1"/>
          </p:cNvSpPr>
          <p:nvPr/>
        </p:nvSpPr>
        <p:spPr bwMode="auto">
          <a:xfrm>
            <a:off x="4927570" y="204200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3" name="Line 110">
            <a:extLst>
              <a:ext uri="{FF2B5EF4-FFF2-40B4-BE49-F238E27FC236}">
                <a16:creationId xmlns:a16="http://schemas.microsoft.com/office/drawing/2014/main" id="{EA879523-9B8E-94AE-2C6D-F3E32462AD9A}"/>
              </a:ext>
            </a:extLst>
          </p:cNvPr>
          <p:cNvSpPr>
            <a:spLocks noChangeShapeType="1"/>
          </p:cNvSpPr>
          <p:nvPr/>
        </p:nvSpPr>
        <p:spPr bwMode="auto">
          <a:xfrm flipV="1">
            <a:off x="4959320" y="201025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4" name="Line 111">
            <a:extLst>
              <a:ext uri="{FF2B5EF4-FFF2-40B4-BE49-F238E27FC236}">
                <a16:creationId xmlns:a16="http://schemas.microsoft.com/office/drawing/2014/main" id="{764C36B4-31ED-4203-861F-E4E0B7DB2E97}"/>
              </a:ext>
            </a:extLst>
          </p:cNvPr>
          <p:cNvSpPr>
            <a:spLocks noChangeShapeType="1"/>
          </p:cNvSpPr>
          <p:nvPr/>
        </p:nvSpPr>
        <p:spPr bwMode="auto">
          <a:xfrm>
            <a:off x="5076795" y="221980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5" name="Line 112">
            <a:extLst>
              <a:ext uri="{FF2B5EF4-FFF2-40B4-BE49-F238E27FC236}">
                <a16:creationId xmlns:a16="http://schemas.microsoft.com/office/drawing/2014/main" id="{9E4D7BE1-05E2-51E2-1FE8-4C332CBEB321}"/>
              </a:ext>
            </a:extLst>
          </p:cNvPr>
          <p:cNvSpPr>
            <a:spLocks noChangeShapeType="1"/>
          </p:cNvSpPr>
          <p:nvPr/>
        </p:nvSpPr>
        <p:spPr bwMode="auto">
          <a:xfrm flipV="1">
            <a:off x="5108545" y="218805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6" name="Line 113">
            <a:extLst>
              <a:ext uri="{FF2B5EF4-FFF2-40B4-BE49-F238E27FC236}">
                <a16:creationId xmlns:a16="http://schemas.microsoft.com/office/drawing/2014/main" id="{3351E527-0A56-B4E6-821E-6184BA3CBB9B}"/>
              </a:ext>
            </a:extLst>
          </p:cNvPr>
          <p:cNvSpPr>
            <a:spLocks noChangeShapeType="1"/>
          </p:cNvSpPr>
          <p:nvPr/>
        </p:nvSpPr>
        <p:spPr bwMode="auto">
          <a:xfrm>
            <a:off x="5343495" y="2791300"/>
            <a:ext cx="61913"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7" name="Line 114">
            <a:extLst>
              <a:ext uri="{FF2B5EF4-FFF2-40B4-BE49-F238E27FC236}">
                <a16:creationId xmlns:a16="http://schemas.microsoft.com/office/drawing/2014/main" id="{D4A1C38B-9AFA-F338-2193-F213CE2DFF9A}"/>
              </a:ext>
            </a:extLst>
          </p:cNvPr>
          <p:cNvSpPr>
            <a:spLocks noChangeShapeType="1"/>
          </p:cNvSpPr>
          <p:nvPr/>
        </p:nvSpPr>
        <p:spPr bwMode="auto">
          <a:xfrm flipV="1">
            <a:off x="5373658" y="2759550"/>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8" name="Line 115">
            <a:extLst>
              <a:ext uri="{FF2B5EF4-FFF2-40B4-BE49-F238E27FC236}">
                <a16:creationId xmlns:a16="http://schemas.microsoft.com/office/drawing/2014/main" id="{26F6950D-401E-50DA-43F6-22819CA31F55}"/>
              </a:ext>
            </a:extLst>
          </p:cNvPr>
          <p:cNvSpPr>
            <a:spLocks noChangeShapeType="1"/>
          </p:cNvSpPr>
          <p:nvPr/>
        </p:nvSpPr>
        <p:spPr bwMode="auto">
          <a:xfrm>
            <a:off x="6005483" y="3764437"/>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9" name="Line 116">
            <a:extLst>
              <a:ext uri="{FF2B5EF4-FFF2-40B4-BE49-F238E27FC236}">
                <a16:creationId xmlns:a16="http://schemas.microsoft.com/office/drawing/2014/main" id="{35B29EBC-2152-30A7-ADF1-5CE43035A1F3}"/>
              </a:ext>
            </a:extLst>
          </p:cNvPr>
          <p:cNvSpPr>
            <a:spLocks noChangeShapeType="1"/>
          </p:cNvSpPr>
          <p:nvPr/>
        </p:nvSpPr>
        <p:spPr bwMode="auto">
          <a:xfrm flipV="1">
            <a:off x="6037233" y="3732687"/>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0" name="Line 117">
            <a:extLst>
              <a:ext uri="{FF2B5EF4-FFF2-40B4-BE49-F238E27FC236}">
                <a16:creationId xmlns:a16="http://schemas.microsoft.com/office/drawing/2014/main" id="{62ACF23E-6C19-4AD8-1161-7B50897883C3}"/>
              </a:ext>
            </a:extLst>
          </p:cNvPr>
          <p:cNvSpPr>
            <a:spLocks noChangeShapeType="1"/>
          </p:cNvSpPr>
          <p:nvPr/>
        </p:nvSpPr>
        <p:spPr bwMode="auto">
          <a:xfrm>
            <a:off x="6227733" y="395811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1" name="Line 118">
            <a:extLst>
              <a:ext uri="{FF2B5EF4-FFF2-40B4-BE49-F238E27FC236}">
                <a16:creationId xmlns:a16="http://schemas.microsoft.com/office/drawing/2014/main" id="{FD84A95E-06E0-4A35-42A4-EE1B71D49197}"/>
              </a:ext>
            </a:extLst>
          </p:cNvPr>
          <p:cNvSpPr>
            <a:spLocks noChangeShapeType="1"/>
          </p:cNvSpPr>
          <p:nvPr/>
        </p:nvSpPr>
        <p:spPr bwMode="auto">
          <a:xfrm flipV="1">
            <a:off x="6259483" y="39263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2" name="Line 119">
            <a:extLst>
              <a:ext uri="{FF2B5EF4-FFF2-40B4-BE49-F238E27FC236}">
                <a16:creationId xmlns:a16="http://schemas.microsoft.com/office/drawing/2014/main" id="{B35E136F-9919-4B06-E75E-25AF1019D40A}"/>
              </a:ext>
            </a:extLst>
          </p:cNvPr>
          <p:cNvSpPr>
            <a:spLocks noChangeShapeType="1"/>
          </p:cNvSpPr>
          <p:nvPr/>
        </p:nvSpPr>
        <p:spPr bwMode="auto">
          <a:xfrm>
            <a:off x="6794470" y="4135912"/>
            <a:ext cx="666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3" name="Line 120">
            <a:extLst>
              <a:ext uri="{FF2B5EF4-FFF2-40B4-BE49-F238E27FC236}">
                <a16:creationId xmlns:a16="http://schemas.microsoft.com/office/drawing/2014/main" id="{40A2BE75-BAE6-EE94-7C25-FDAD2B6FA334}"/>
              </a:ext>
            </a:extLst>
          </p:cNvPr>
          <p:cNvSpPr>
            <a:spLocks noChangeShapeType="1"/>
          </p:cNvSpPr>
          <p:nvPr/>
        </p:nvSpPr>
        <p:spPr bwMode="auto">
          <a:xfrm flipV="1">
            <a:off x="6829395" y="4104162"/>
            <a:ext cx="0" cy="6350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4" name="Line 121">
            <a:extLst>
              <a:ext uri="{FF2B5EF4-FFF2-40B4-BE49-F238E27FC236}">
                <a16:creationId xmlns:a16="http://schemas.microsoft.com/office/drawing/2014/main" id="{C1DD4340-FB2E-2AE8-68F0-DC590DF75E20}"/>
              </a:ext>
            </a:extLst>
          </p:cNvPr>
          <p:cNvSpPr>
            <a:spLocks noChangeShapeType="1"/>
          </p:cNvSpPr>
          <p:nvPr/>
        </p:nvSpPr>
        <p:spPr bwMode="auto">
          <a:xfrm>
            <a:off x="7016720" y="426926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5" name="Line 122">
            <a:extLst>
              <a:ext uri="{FF2B5EF4-FFF2-40B4-BE49-F238E27FC236}">
                <a16:creationId xmlns:a16="http://schemas.microsoft.com/office/drawing/2014/main" id="{16042174-6CC4-FD9C-4C94-12C143A12A2F}"/>
              </a:ext>
            </a:extLst>
          </p:cNvPr>
          <p:cNvSpPr>
            <a:spLocks noChangeShapeType="1"/>
          </p:cNvSpPr>
          <p:nvPr/>
        </p:nvSpPr>
        <p:spPr bwMode="auto">
          <a:xfrm flipV="1">
            <a:off x="7048470" y="4234337"/>
            <a:ext cx="0" cy="666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6" name="Line 123">
            <a:extLst>
              <a:ext uri="{FF2B5EF4-FFF2-40B4-BE49-F238E27FC236}">
                <a16:creationId xmlns:a16="http://schemas.microsoft.com/office/drawing/2014/main" id="{B0D8FE28-BA23-C7AF-A555-CBA46391CEC2}"/>
              </a:ext>
            </a:extLst>
          </p:cNvPr>
          <p:cNvSpPr>
            <a:spLocks noChangeShapeType="1"/>
          </p:cNvSpPr>
          <p:nvPr/>
        </p:nvSpPr>
        <p:spPr bwMode="auto">
          <a:xfrm>
            <a:off x="7073870" y="426926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7" name="Line 124">
            <a:extLst>
              <a:ext uri="{FF2B5EF4-FFF2-40B4-BE49-F238E27FC236}">
                <a16:creationId xmlns:a16="http://schemas.microsoft.com/office/drawing/2014/main" id="{EC2E1DEA-1814-C3E5-7D47-C1127DB6BD48}"/>
              </a:ext>
            </a:extLst>
          </p:cNvPr>
          <p:cNvSpPr>
            <a:spLocks noChangeShapeType="1"/>
          </p:cNvSpPr>
          <p:nvPr/>
        </p:nvSpPr>
        <p:spPr bwMode="auto">
          <a:xfrm flipV="1">
            <a:off x="7105620" y="4234337"/>
            <a:ext cx="0" cy="666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8" name="Line 125">
            <a:extLst>
              <a:ext uri="{FF2B5EF4-FFF2-40B4-BE49-F238E27FC236}">
                <a16:creationId xmlns:a16="http://schemas.microsoft.com/office/drawing/2014/main" id="{99C22648-4E19-84C4-E641-974D79B81E7C}"/>
              </a:ext>
            </a:extLst>
          </p:cNvPr>
          <p:cNvSpPr>
            <a:spLocks noChangeShapeType="1"/>
          </p:cNvSpPr>
          <p:nvPr/>
        </p:nvSpPr>
        <p:spPr bwMode="auto">
          <a:xfrm>
            <a:off x="7105620" y="426926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69" name="Line 126">
            <a:extLst>
              <a:ext uri="{FF2B5EF4-FFF2-40B4-BE49-F238E27FC236}">
                <a16:creationId xmlns:a16="http://schemas.microsoft.com/office/drawing/2014/main" id="{1F3C8C7F-8B89-C4E7-751C-0351445520F9}"/>
              </a:ext>
            </a:extLst>
          </p:cNvPr>
          <p:cNvSpPr>
            <a:spLocks noChangeShapeType="1"/>
          </p:cNvSpPr>
          <p:nvPr/>
        </p:nvSpPr>
        <p:spPr bwMode="auto">
          <a:xfrm flipV="1">
            <a:off x="7137370" y="4234337"/>
            <a:ext cx="0" cy="666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0" name="Line 127">
            <a:extLst>
              <a:ext uri="{FF2B5EF4-FFF2-40B4-BE49-F238E27FC236}">
                <a16:creationId xmlns:a16="http://schemas.microsoft.com/office/drawing/2014/main" id="{8E575424-FA69-F3F3-0070-22303FEA2BE3}"/>
              </a:ext>
            </a:extLst>
          </p:cNvPr>
          <p:cNvSpPr>
            <a:spLocks noChangeShapeType="1"/>
          </p:cNvSpPr>
          <p:nvPr/>
        </p:nvSpPr>
        <p:spPr bwMode="auto">
          <a:xfrm>
            <a:off x="7156420" y="426926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1" name="Line 128">
            <a:extLst>
              <a:ext uri="{FF2B5EF4-FFF2-40B4-BE49-F238E27FC236}">
                <a16:creationId xmlns:a16="http://schemas.microsoft.com/office/drawing/2014/main" id="{E846B768-EA96-DC64-8C90-69B35DA6C4D8}"/>
              </a:ext>
            </a:extLst>
          </p:cNvPr>
          <p:cNvSpPr>
            <a:spLocks noChangeShapeType="1"/>
          </p:cNvSpPr>
          <p:nvPr/>
        </p:nvSpPr>
        <p:spPr bwMode="auto">
          <a:xfrm flipV="1">
            <a:off x="7188170" y="4234337"/>
            <a:ext cx="0" cy="666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2" name="Line 129">
            <a:extLst>
              <a:ext uri="{FF2B5EF4-FFF2-40B4-BE49-F238E27FC236}">
                <a16:creationId xmlns:a16="http://schemas.microsoft.com/office/drawing/2014/main" id="{478FFDBD-55A8-131B-3C9D-55915F92F604}"/>
              </a:ext>
            </a:extLst>
          </p:cNvPr>
          <p:cNvSpPr>
            <a:spLocks noChangeShapeType="1"/>
          </p:cNvSpPr>
          <p:nvPr/>
        </p:nvSpPr>
        <p:spPr bwMode="auto">
          <a:xfrm>
            <a:off x="7362795" y="4269262"/>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3" name="Line 130">
            <a:extLst>
              <a:ext uri="{FF2B5EF4-FFF2-40B4-BE49-F238E27FC236}">
                <a16:creationId xmlns:a16="http://schemas.microsoft.com/office/drawing/2014/main" id="{82F24A78-65A0-747D-3406-C65603A399CA}"/>
              </a:ext>
            </a:extLst>
          </p:cNvPr>
          <p:cNvSpPr>
            <a:spLocks noChangeShapeType="1"/>
          </p:cNvSpPr>
          <p:nvPr/>
        </p:nvSpPr>
        <p:spPr bwMode="auto">
          <a:xfrm flipV="1">
            <a:off x="7394545" y="4234337"/>
            <a:ext cx="0" cy="666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74" name="Freeform 131">
            <a:extLst>
              <a:ext uri="{FF2B5EF4-FFF2-40B4-BE49-F238E27FC236}">
                <a16:creationId xmlns:a16="http://schemas.microsoft.com/office/drawing/2014/main" id="{FDB7BB06-C15D-C4D5-F659-B99B352010F0}"/>
              </a:ext>
            </a:extLst>
          </p:cNvPr>
          <p:cNvSpPr>
            <a:spLocks/>
          </p:cNvSpPr>
          <p:nvPr/>
        </p:nvSpPr>
        <p:spPr bwMode="auto">
          <a:xfrm>
            <a:off x="4768820" y="1972150"/>
            <a:ext cx="2635250" cy="2538412"/>
          </a:xfrm>
          <a:custGeom>
            <a:avLst/>
            <a:gdLst>
              <a:gd name="T0" fmla="*/ 18 w 1660"/>
              <a:gd name="T1" fmla="*/ 0 h 1599"/>
              <a:gd name="T2" fmla="*/ 70 w 1660"/>
              <a:gd name="T3" fmla="*/ 14 h 1599"/>
              <a:gd name="T4" fmla="*/ 98 w 1660"/>
              <a:gd name="T5" fmla="*/ 26 h 1599"/>
              <a:gd name="T6" fmla="*/ 140 w 1660"/>
              <a:gd name="T7" fmla="*/ 42 h 1599"/>
              <a:gd name="T8" fmla="*/ 154 w 1660"/>
              <a:gd name="T9" fmla="*/ 68 h 1599"/>
              <a:gd name="T10" fmla="*/ 168 w 1660"/>
              <a:gd name="T11" fmla="*/ 100 h 1599"/>
              <a:gd name="T12" fmla="*/ 176 w 1660"/>
              <a:gd name="T13" fmla="*/ 140 h 1599"/>
              <a:gd name="T14" fmla="*/ 214 w 1660"/>
              <a:gd name="T15" fmla="*/ 150 h 1599"/>
              <a:gd name="T16" fmla="*/ 230 w 1660"/>
              <a:gd name="T17" fmla="*/ 174 h 1599"/>
              <a:gd name="T18" fmla="*/ 246 w 1660"/>
              <a:gd name="T19" fmla="*/ 184 h 1599"/>
              <a:gd name="T20" fmla="*/ 262 w 1660"/>
              <a:gd name="T21" fmla="*/ 204 h 1599"/>
              <a:gd name="T22" fmla="*/ 272 w 1660"/>
              <a:gd name="T23" fmla="*/ 222 h 1599"/>
              <a:gd name="T24" fmla="*/ 282 w 1660"/>
              <a:gd name="T25" fmla="*/ 284 h 1599"/>
              <a:gd name="T26" fmla="*/ 292 w 1660"/>
              <a:gd name="T27" fmla="*/ 332 h 1599"/>
              <a:gd name="T28" fmla="*/ 310 w 1660"/>
              <a:gd name="T29" fmla="*/ 376 h 1599"/>
              <a:gd name="T30" fmla="*/ 342 w 1660"/>
              <a:gd name="T31" fmla="*/ 406 h 1599"/>
              <a:gd name="T32" fmla="*/ 356 w 1660"/>
              <a:gd name="T33" fmla="*/ 430 h 1599"/>
              <a:gd name="T34" fmla="*/ 368 w 1660"/>
              <a:gd name="T35" fmla="*/ 470 h 1599"/>
              <a:gd name="T36" fmla="*/ 381 w 1660"/>
              <a:gd name="T37" fmla="*/ 508 h 1599"/>
              <a:gd name="T38" fmla="*/ 381 w 1660"/>
              <a:gd name="T39" fmla="*/ 520 h 1599"/>
              <a:gd name="T40" fmla="*/ 413 w 1660"/>
              <a:gd name="T41" fmla="*/ 538 h 1599"/>
              <a:gd name="T42" fmla="*/ 427 w 1660"/>
              <a:gd name="T43" fmla="*/ 570 h 1599"/>
              <a:gd name="T44" fmla="*/ 437 w 1660"/>
              <a:gd name="T45" fmla="*/ 606 h 1599"/>
              <a:gd name="T46" fmla="*/ 445 w 1660"/>
              <a:gd name="T47" fmla="*/ 652 h 1599"/>
              <a:gd name="T48" fmla="*/ 483 w 1660"/>
              <a:gd name="T49" fmla="*/ 686 h 1599"/>
              <a:gd name="T50" fmla="*/ 515 w 1660"/>
              <a:gd name="T51" fmla="*/ 716 h 1599"/>
              <a:gd name="T52" fmla="*/ 525 w 1660"/>
              <a:gd name="T53" fmla="*/ 742 h 1599"/>
              <a:gd name="T54" fmla="*/ 525 w 1660"/>
              <a:gd name="T55" fmla="*/ 789 h 1599"/>
              <a:gd name="T56" fmla="*/ 541 w 1660"/>
              <a:gd name="T57" fmla="*/ 837 h 1599"/>
              <a:gd name="T58" fmla="*/ 549 w 1660"/>
              <a:gd name="T59" fmla="*/ 865 h 1599"/>
              <a:gd name="T60" fmla="*/ 569 w 1660"/>
              <a:gd name="T61" fmla="*/ 921 h 1599"/>
              <a:gd name="T62" fmla="*/ 587 w 1660"/>
              <a:gd name="T63" fmla="*/ 953 h 1599"/>
              <a:gd name="T64" fmla="*/ 599 w 1660"/>
              <a:gd name="T65" fmla="*/ 971 h 1599"/>
              <a:gd name="T66" fmla="*/ 611 w 1660"/>
              <a:gd name="T67" fmla="*/ 985 h 1599"/>
              <a:gd name="T68" fmla="*/ 625 w 1660"/>
              <a:gd name="T69" fmla="*/ 999 h 1599"/>
              <a:gd name="T70" fmla="*/ 625 w 1660"/>
              <a:gd name="T71" fmla="*/ 1033 h 1599"/>
              <a:gd name="T72" fmla="*/ 645 w 1660"/>
              <a:gd name="T73" fmla="*/ 1051 h 1599"/>
              <a:gd name="T74" fmla="*/ 663 w 1660"/>
              <a:gd name="T75" fmla="*/ 1061 h 1599"/>
              <a:gd name="T76" fmla="*/ 765 w 1660"/>
              <a:gd name="T77" fmla="*/ 1085 h 1599"/>
              <a:gd name="T78" fmla="*/ 777 w 1660"/>
              <a:gd name="T79" fmla="*/ 1115 h 1599"/>
              <a:gd name="T80" fmla="*/ 785 w 1660"/>
              <a:gd name="T81" fmla="*/ 1133 h 1599"/>
              <a:gd name="T82" fmla="*/ 823 w 1660"/>
              <a:gd name="T83" fmla="*/ 1147 h 1599"/>
              <a:gd name="T84" fmla="*/ 855 w 1660"/>
              <a:gd name="T85" fmla="*/ 1191 h 1599"/>
              <a:gd name="T86" fmla="*/ 869 w 1660"/>
              <a:gd name="T87" fmla="*/ 1215 h 1599"/>
              <a:gd name="T88" fmla="*/ 891 w 1660"/>
              <a:gd name="T89" fmla="*/ 1231 h 1599"/>
              <a:gd name="T90" fmla="*/ 1037 w 1660"/>
              <a:gd name="T91" fmla="*/ 1251 h 1599"/>
              <a:gd name="T92" fmla="*/ 1111 w 1660"/>
              <a:gd name="T93" fmla="*/ 1287 h 1599"/>
              <a:gd name="T94" fmla="*/ 1149 w 1660"/>
              <a:gd name="T95" fmla="*/ 1305 h 1599"/>
              <a:gd name="T96" fmla="*/ 1220 w 1660"/>
              <a:gd name="T97" fmla="*/ 1323 h 1599"/>
              <a:gd name="T98" fmla="*/ 1298 w 1660"/>
              <a:gd name="T99" fmla="*/ 1339 h 1599"/>
              <a:gd name="T100" fmla="*/ 1372 w 1660"/>
              <a:gd name="T101" fmla="*/ 1381 h 1599"/>
              <a:gd name="T102" fmla="*/ 1388 w 1660"/>
              <a:gd name="T103" fmla="*/ 1409 h 1599"/>
              <a:gd name="T104" fmla="*/ 1660 w 1660"/>
              <a:gd name="T105" fmla="*/ 1447 h 1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60" h="1599">
                <a:moveTo>
                  <a:pt x="0" y="0"/>
                </a:moveTo>
                <a:lnTo>
                  <a:pt x="18" y="0"/>
                </a:lnTo>
                <a:lnTo>
                  <a:pt x="18" y="14"/>
                </a:lnTo>
                <a:lnTo>
                  <a:pt x="70" y="14"/>
                </a:lnTo>
                <a:lnTo>
                  <a:pt x="70" y="26"/>
                </a:lnTo>
                <a:lnTo>
                  <a:pt x="98" y="26"/>
                </a:lnTo>
                <a:lnTo>
                  <a:pt x="98" y="42"/>
                </a:lnTo>
                <a:lnTo>
                  <a:pt x="140" y="42"/>
                </a:lnTo>
                <a:lnTo>
                  <a:pt x="140" y="68"/>
                </a:lnTo>
                <a:lnTo>
                  <a:pt x="154" y="68"/>
                </a:lnTo>
                <a:lnTo>
                  <a:pt x="154" y="100"/>
                </a:lnTo>
                <a:lnTo>
                  <a:pt x="168" y="100"/>
                </a:lnTo>
                <a:lnTo>
                  <a:pt x="168" y="140"/>
                </a:lnTo>
                <a:lnTo>
                  <a:pt x="176" y="140"/>
                </a:lnTo>
                <a:lnTo>
                  <a:pt x="176" y="150"/>
                </a:lnTo>
                <a:lnTo>
                  <a:pt x="214" y="150"/>
                </a:lnTo>
                <a:lnTo>
                  <a:pt x="214" y="174"/>
                </a:lnTo>
                <a:lnTo>
                  <a:pt x="230" y="174"/>
                </a:lnTo>
                <a:lnTo>
                  <a:pt x="230" y="184"/>
                </a:lnTo>
                <a:lnTo>
                  <a:pt x="246" y="184"/>
                </a:lnTo>
                <a:lnTo>
                  <a:pt x="246" y="204"/>
                </a:lnTo>
                <a:lnTo>
                  <a:pt x="262" y="204"/>
                </a:lnTo>
                <a:lnTo>
                  <a:pt x="262" y="222"/>
                </a:lnTo>
                <a:lnTo>
                  <a:pt x="272" y="222"/>
                </a:lnTo>
                <a:lnTo>
                  <a:pt x="272" y="284"/>
                </a:lnTo>
                <a:lnTo>
                  <a:pt x="282" y="284"/>
                </a:lnTo>
                <a:lnTo>
                  <a:pt x="282" y="332"/>
                </a:lnTo>
                <a:lnTo>
                  <a:pt x="292" y="332"/>
                </a:lnTo>
                <a:lnTo>
                  <a:pt x="292" y="376"/>
                </a:lnTo>
                <a:lnTo>
                  <a:pt x="310" y="376"/>
                </a:lnTo>
                <a:lnTo>
                  <a:pt x="310" y="406"/>
                </a:lnTo>
                <a:lnTo>
                  <a:pt x="342" y="406"/>
                </a:lnTo>
                <a:lnTo>
                  <a:pt x="342" y="430"/>
                </a:lnTo>
                <a:lnTo>
                  <a:pt x="356" y="430"/>
                </a:lnTo>
                <a:lnTo>
                  <a:pt x="356" y="470"/>
                </a:lnTo>
                <a:lnTo>
                  <a:pt x="368" y="470"/>
                </a:lnTo>
                <a:lnTo>
                  <a:pt x="368" y="508"/>
                </a:lnTo>
                <a:lnTo>
                  <a:pt x="381" y="508"/>
                </a:lnTo>
                <a:lnTo>
                  <a:pt x="372" y="520"/>
                </a:lnTo>
                <a:lnTo>
                  <a:pt x="381" y="520"/>
                </a:lnTo>
                <a:lnTo>
                  <a:pt x="381" y="538"/>
                </a:lnTo>
                <a:lnTo>
                  <a:pt x="413" y="538"/>
                </a:lnTo>
                <a:lnTo>
                  <a:pt x="413" y="570"/>
                </a:lnTo>
                <a:lnTo>
                  <a:pt x="427" y="570"/>
                </a:lnTo>
                <a:lnTo>
                  <a:pt x="427" y="606"/>
                </a:lnTo>
                <a:lnTo>
                  <a:pt x="437" y="606"/>
                </a:lnTo>
                <a:lnTo>
                  <a:pt x="437" y="652"/>
                </a:lnTo>
                <a:lnTo>
                  <a:pt x="445" y="652"/>
                </a:lnTo>
                <a:lnTo>
                  <a:pt x="445" y="686"/>
                </a:lnTo>
                <a:lnTo>
                  <a:pt x="483" y="686"/>
                </a:lnTo>
                <a:lnTo>
                  <a:pt x="483" y="716"/>
                </a:lnTo>
                <a:lnTo>
                  <a:pt x="515" y="716"/>
                </a:lnTo>
                <a:lnTo>
                  <a:pt x="515" y="742"/>
                </a:lnTo>
                <a:lnTo>
                  <a:pt x="525" y="742"/>
                </a:lnTo>
                <a:lnTo>
                  <a:pt x="525" y="762"/>
                </a:lnTo>
                <a:lnTo>
                  <a:pt x="525" y="789"/>
                </a:lnTo>
                <a:lnTo>
                  <a:pt x="541" y="789"/>
                </a:lnTo>
                <a:lnTo>
                  <a:pt x="541" y="837"/>
                </a:lnTo>
                <a:lnTo>
                  <a:pt x="549" y="837"/>
                </a:lnTo>
                <a:lnTo>
                  <a:pt x="549" y="865"/>
                </a:lnTo>
                <a:lnTo>
                  <a:pt x="569" y="865"/>
                </a:lnTo>
                <a:lnTo>
                  <a:pt x="569" y="921"/>
                </a:lnTo>
                <a:lnTo>
                  <a:pt x="587" y="921"/>
                </a:lnTo>
                <a:lnTo>
                  <a:pt x="587" y="953"/>
                </a:lnTo>
                <a:lnTo>
                  <a:pt x="599" y="953"/>
                </a:lnTo>
                <a:lnTo>
                  <a:pt x="599" y="971"/>
                </a:lnTo>
                <a:lnTo>
                  <a:pt x="611" y="971"/>
                </a:lnTo>
                <a:lnTo>
                  <a:pt x="611" y="985"/>
                </a:lnTo>
                <a:lnTo>
                  <a:pt x="611" y="999"/>
                </a:lnTo>
                <a:lnTo>
                  <a:pt x="625" y="999"/>
                </a:lnTo>
                <a:lnTo>
                  <a:pt x="625" y="1019"/>
                </a:lnTo>
                <a:lnTo>
                  <a:pt x="625" y="1033"/>
                </a:lnTo>
                <a:lnTo>
                  <a:pt x="645" y="1033"/>
                </a:lnTo>
                <a:lnTo>
                  <a:pt x="645" y="1051"/>
                </a:lnTo>
                <a:lnTo>
                  <a:pt x="663" y="1051"/>
                </a:lnTo>
                <a:lnTo>
                  <a:pt x="663" y="1061"/>
                </a:lnTo>
                <a:lnTo>
                  <a:pt x="765" y="1061"/>
                </a:lnTo>
                <a:lnTo>
                  <a:pt x="765" y="1085"/>
                </a:lnTo>
                <a:lnTo>
                  <a:pt x="777" y="1085"/>
                </a:lnTo>
                <a:lnTo>
                  <a:pt x="777" y="1115"/>
                </a:lnTo>
                <a:lnTo>
                  <a:pt x="785" y="1115"/>
                </a:lnTo>
                <a:lnTo>
                  <a:pt x="785" y="1133"/>
                </a:lnTo>
                <a:lnTo>
                  <a:pt x="823" y="1133"/>
                </a:lnTo>
                <a:lnTo>
                  <a:pt x="823" y="1147"/>
                </a:lnTo>
                <a:lnTo>
                  <a:pt x="855" y="1147"/>
                </a:lnTo>
                <a:lnTo>
                  <a:pt x="855" y="1191"/>
                </a:lnTo>
                <a:lnTo>
                  <a:pt x="869" y="1191"/>
                </a:lnTo>
                <a:lnTo>
                  <a:pt x="869" y="1215"/>
                </a:lnTo>
                <a:lnTo>
                  <a:pt x="869" y="1231"/>
                </a:lnTo>
                <a:lnTo>
                  <a:pt x="891" y="1231"/>
                </a:lnTo>
                <a:lnTo>
                  <a:pt x="891" y="1251"/>
                </a:lnTo>
                <a:lnTo>
                  <a:pt x="1037" y="1251"/>
                </a:lnTo>
                <a:lnTo>
                  <a:pt x="1037" y="1287"/>
                </a:lnTo>
                <a:lnTo>
                  <a:pt x="1111" y="1287"/>
                </a:lnTo>
                <a:lnTo>
                  <a:pt x="1111" y="1305"/>
                </a:lnTo>
                <a:lnTo>
                  <a:pt x="1149" y="1305"/>
                </a:lnTo>
                <a:lnTo>
                  <a:pt x="1149" y="1323"/>
                </a:lnTo>
                <a:lnTo>
                  <a:pt x="1220" y="1323"/>
                </a:lnTo>
                <a:lnTo>
                  <a:pt x="1220" y="1339"/>
                </a:lnTo>
                <a:lnTo>
                  <a:pt x="1298" y="1339"/>
                </a:lnTo>
                <a:lnTo>
                  <a:pt x="1298" y="1381"/>
                </a:lnTo>
                <a:lnTo>
                  <a:pt x="1372" y="1381"/>
                </a:lnTo>
                <a:lnTo>
                  <a:pt x="1372" y="1409"/>
                </a:lnTo>
                <a:lnTo>
                  <a:pt x="1388" y="1409"/>
                </a:lnTo>
                <a:lnTo>
                  <a:pt x="1388" y="1447"/>
                </a:lnTo>
                <a:lnTo>
                  <a:pt x="1660" y="1447"/>
                </a:lnTo>
                <a:lnTo>
                  <a:pt x="1660" y="1599"/>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80" name="Rectangle 31979">
            <a:extLst>
              <a:ext uri="{FF2B5EF4-FFF2-40B4-BE49-F238E27FC236}">
                <a16:creationId xmlns:a16="http://schemas.microsoft.com/office/drawing/2014/main" id="{DC36C33E-7134-AE5A-C278-07E12FBAB56F}"/>
              </a:ext>
            </a:extLst>
          </p:cNvPr>
          <p:cNvSpPr/>
          <p:nvPr/>
        </p:nvSpPr>
        <p:spPr bwMode="auto">
          <a:xfrm>
            <a:off x="4800262" y="4812567"/>
            <a:ext cx="2953780" cy="192505"/>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31986" name="Freeform 140">
            <a:extLst>
              <a:ext uri="{FF2B5EF4-FFF2-40B4-BE49-F238E27FC236}">
                <a16:creationId xmlns:a16="http://schemas.microsoft.com/office/drawing/2014/main" id="{5F3C984F-FAAF-CC65-4350-5CFA716A8BB0}"/>
              </a:ext>
            </a:extLst>
          </p:cNvPr>
          <p:cNvSpPr>
            <a:spLocks/>
          </p:cNvSpPr>
          <p:nvPr/>
        </p:nvSpPr>
        <p:spPr bwMode="auto">
          <a:xfrm>
            <a:off x="4792632" y="1980087"/>
            <a:ext cx="2649538" cy="2554288"/>
          </a:xfrm>
          <a:custGeom>
            <a:avLst/>
            <a:gdLst>
              <a:gd name="T0" fmla="*/ 1663 w 1669"/>
              <a:gd name="T1" fmla="*/ 1114 h 1609"/>
              <a:gd name="T2" fmla="*/ 1289 w 1669"/>
              <a:gd name="T3" fmla="*/ 1089 h 1609"/>
              <a:gd name="T4" fmla="*/ 1142 w 1669"/>
              <a:gd name="T5" fmla="*/ 1077 h 1609"/>
              <a:gd name="T6" fmla="*/ 1039 w 1669"/>
              <a:gd name="T7" fmla="*/ 1019 h 1609"/>
              <a:gd name="T8" fmla="*/ 871 w 1669"/>
              <a:gd name="T9" fmla="*/ 1003 h 1609"/>
              <a:gd name="T10" fmla="*/ 861 w 1669"/>
              <a:gd name="T11" fmla="*/ 936 h 1609"/>
              <a:gd name="T12" fmla="*/ 778 w 1669"/>
              <a:gd name="T13" fmla="*/ 910 h 1609"/>
              <a:gd name="T14" fmla="*/ 760 w 1669"/>
              <a:gd name="T15" fmla="*/ 871 h 1609"/>
              <a:gd name="T16" fmla="*/ 649 w 1669"/>
              <a:gd name="T17" fmla="*/ 827 h 1609"/>
              <a:gd name="T18" fmla="*/ 578 w 1669"/>
              <a:gd name="T19" fmla="*/ 768 h 1609"/>
              <a:gd name="T20" fmla="*/ 564 w 1669"/>
              <a:gd name="T21" fmla="*/ 667 h 1609"/>
              <a:gd name="T22" fmla="*/ 533 w 1669"/>
              <a:gd name="T23" fmla="*/ 639 h 1609"/>
              <a:gd name="T24" fmla="*/ 519 w 1669"/>
              <a:gd name="T25" fmla="*/ 546 h 1609"/>
              <a:gd name="T26" fmla="*/ 475 w 1669"/>
              <a:gd name="T27" fmla="*/ 534 h 1609"/>
              <a:gd name="T28" fmla="*/ 440 w 1669"/>
              <a:gd name="T29" fmla="*/ 471 h 1609"/>
              <a:gd name="T30" fmla="*/ 416 w 1669"/>
              <a:gd name="T31" fmla="*/ 418 h 1609"/>
              <a:gd name="T32" fmla="*/ 404 w 1669"/>
              <a:gd name="T33" fmla="*/ 362 h 1609"/>
              <a:gd name="T34" fmla="*/ 343 w 1669"/>
              <a:gd name="T35" fmla="*/ 299 h 1609"/>
              <a:gd name="T36" fmla="*/ 313 w 1669"/>
              <a:gd name="T37" fmla="*/ 226 h 1609"/>
              <a:gd name="T38" fmla="*/ 275 w 1669"/>
              <a:gd name="T39" fmla="*/ 178 h 1609"/>
              <a:gd name="T40" fmla="*/ 261 w 1669"/>
              <a:gd name="T41" fmla="*/ 99 h 1609"/>
              <a:gd name="T42" fmla="*/ 216 w 1669"/>
              <a:gd name="T43" fmla="*/ 56 h 1609"/>
              <a:gd name="T44" fmla="*/ 172 w 1669"/>
              <a:gd name="T45" fmla="*/ 32 h 1609"/>
              <a:gd name="T46" fmla="*/ 0 w 1669"/>
              <a:gd name="T47" fmla="*/ 0 h 1609"/>
              <a:gd name="T48" fmla="*/ 279 w 1669"/>
              <a:gd name="T49" fmla="*/ 622 h 1609"/>
              <a:gd name="T50" fmla="*/ 305 w 1669"/>
              <a:gd name="T51" fmla="*/ 673 h 1609"/>
              <a:gd name="T52" fmla="*/ 356 w 1669"/>
              <a:gd name="T53" fmla="*/ 701 h 1609"/>
              <a:gd name="T54" fmla="*/ 388 w 1669"/>
              <a:gd name="T55" fmla="*/ 786 h 1609"/>
              <a:gd name="T56" fmla="*/ 434 w 1669"/>
              <a:gd name="T57" fmla="*/ 845 h 1609"/>
              <a:gd name="T58" fmla="*/ 446 w 1669"/>
              <a:gd name="T59" fmla="*/ 930 h 1609"/>
              <a:gd name="T60" fmla="*/ 511 w 1669"/>
              <a:gd name="T61" fmla="*/ 958 h 1609"/>
              <a:gd name="T62" fmla="*/ 521 w 1669"/>
              <a:gd name="T63" fmla="*/ 1039 h 1609"/>
              <a:gd name="T64" fmla="*/ 556 w 1669"/>
              <a:gd name="T65" fmla="*/ 1067 h 1609"/>
              <a:gd name="T66" fmla="*/ 566 w 1669"/>
              <a:gd name="T67" fmla="*/ 1154 h 1609"/>
              <a:gd name="T68" fmla="*/ 606 w 1669"/>
              <a:gd name="T69" fmla="*/ 1176 h 1609"/>
              <a:gd name="T70" fmla="*/ 620 w 1669"/>
              <a:gd name="T71" fmla="*/ 1221 h 1609"/>
              <a:gd name="T72" fmla="*/ 651 w 1669"/>
              <a:gd name="T73" fmla="*/ 1265 h 1609"/>
              <a:gd name="T74" fmla="*/ 762 w 1669"/>
              <a:gd name="T75" fmla="*/ 1316 h 1609"/>
              <a:gd name="T76" fmla="*/ 814 w 1669"/>
              <a:gd name="T77" fmla="*/ 1354 h 1609"/>
              <a:gd name="T78" fmla="*/ 859 w 1669"/>
              <a:gd name="T79" fmla="*/ 1411 h 1609"/>
              <a:gd name="T80" fmla="*/ 905 w 1669"/>
              <a:gd name="T81" fmla="*/ 1435 h 1609"/>
              <a:gd name="T82" fmla="*/ 1053 w 1669"/>
              <a:gd name="T83" fmla="*/ 1492 h 1609"/>
              <a:gd name="T84" fmla="*/ 1148 w 1669"/>
              <a:gd name="T85" fmla="*/ 1502 h 1609"/>
              <a:gd name="T86" fmla="*/ 1239 w 1669"/>
              <a:gd name="T87" fmla="*/ 1536 h 1609"/>
              <a:gd name="T88" fmla="*/ 1311 w 1669"/>
              <a:gd name="T89" fmla="*/ 1544 h 1609"/>
              <a:gd name="T90" fmla="*/ 1376 w 1669"/>
              <a:gd name="T91" fmla="*/ 1585 h 1609"/>
              <a:gd name="T92" fmla="*/ 1669 w 1669"/>
              <a:gd name="T93" fmla="*/ 1609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69" h="1609">
                <a:moveTo>
                  <a:pt x="1669" y="1455"/>
                </a:moveTo>
                <a:lnTo>
                  <a:pt x="1669" y="1609"/>
                </a:lnTo>
                <a:lnTo>
                  <a:pt x="1663" y="1114"/>
                </a:lnTo>
                <a:lnTo>
                  <a:pt x="1289" y="1114"/>
                </a:lnTo>
                <a:lnTo>
                  <a:pt x="1289" y="1102"/>
                </a:lnTo>
                <a:lnTo>
                  <a:pt x="1289" y="1089"/>
                </a:lnTo>
                <a:lnTo>
                  <a:pt x="1225" y="1089"/>
                </a:lnTo>
                <a:lnTo>
                  <a:pt x="1225" y="1077"/>
                </a:lnTo>
                <a:lnTo>
                  <a:pt x="1142" y="1077"/>
                </a:lnTo>
                <a:lnTo>
                  <a:pt x="1142" y="1043"/>
                </a:lnTo>
                <a:lnTo>
                  <a:pt x="1039" y="1043"/>
                </a:lnTo>
                <a:lnTo>
                  <a:pt x="1039" y="1019"/>
                </a:lnTo>
                <a:lnTo>
                  <a:pt x="895" y="1019"/>
                </a:lnTo>
                <a:lnTo>
                  <a:pt x="895" y="1003"/>
                </a:lnTo>
                <a:lnTo>
                  <a:pt x="871" y="1003"/>
                </a:lnTo>
                <a:lnTo>
                  <a:pt x="871" y="976"/>
                </a:lnTo>
                <a:lnTo>
                  <a:pt x="861" y="976"/>
                </a:lnTo>
                <a:lnTo>
                  <a:pt x="861" y="936"/>
                </a:lnTo>
                <a:lnTo>
                  <a:pt x="845" y="936"/>
                </a:lnTo>
                <a:lnTo>
                  <a:pt x="845" y="910"/>
                </a:lnTo>
                <a:lnTo>
                  <a:pt x="778" y="910"/>
                </a:lnTo>
                <a:lnTo>
                  <a:pt x="778" y="885"/>
                </a:lnTo>
                <a:lnTo>
                  <a:pt x="760" y="885"/>
                </a:lnTo>
                <a:lnTo>
                  <a:pt x="760" y="871"/>
                </a:lnTo>
                <a:lnTo>
                  <a:pt x="760" y="851"/>
                </a:lnTo>
                <a:lnTo>
                  <a:pt x="649" y="851"/>
                </a:lnTo>
                <a:lnTo>
                  <a:pt x="649" y="827"/>
                </a:lnTo>
                <a:lnTo>
                  <a:pt x="600" y="827"/>
                </a:lnTo>
                <a:lnTo>
                  <a:pt x="600" y="768"/>
                </a:lnTo>
                <a:lnTo>
                  <a:pt x="578" y="768"/>
                </a:lnTo>
                <a:lnTo>
                  <a:pt x="578" y="744"/>
                </a:lnTo>
                <a:lnTo>
                  <a:pt x="564" y="744"/>
                </a:lnTo>
                <a:lnTo>
                  <a:pt x="564" y="667"/>
                </a:lnTo>
                <a:lnTo>
                  <a:pt x="550" y="667"/>
                </a:lnTo>
                <a:lnTo>
                  <a:pt x="550" y="639"/>
                </a:lnTo>
                <a:lnTo>
                  <a:pt x="533" y="639"/>
                </a:lnTo>
                <a:lnTo>
                  <a:pt x="533" y="578"/>
                </a:lnTo>
                <a:lnTo>
                  <a:pt x="519" y="578"/>
                </a:lnTo>
                <a:lnTo>
                  <a:pt x="519" y="546"/>
                </a:lnTo>
                <a:lnTo>
                  <a:pt x="505" y="546"/>
                </a:lnTo>
                <a:lnTo>
                  <a:pt x="505" y="534"/>
                </a:lnTo>
                <a:lnTo>
                  <a:pt x="475" y="534"/>
                </a:lnTo>
                <a:lnTo>
                  <a:pt x="475" y="485"/>
                </a:lnTo>
                <a:lnTo>
                  <a:pt x="440" y="485"/>
                </a:lnTo>
                <a:lnTo>
                  <a:pt x="440" y="471"/>
                </a:lnTo>
                <a:lnTo>
                  <a:pt x="428" y="471"/>
                </a:lnTo>
                <a:lnTo>
                  <a:pt x="428" y="418"/>
                </a:lnTo>
                <a:lnTo>
                  <a:pt x="416" y="418"/>
                </a:lnTo>
                <a:lnTo>
                  <a:pt x="416" y="398"/>
                </a:lnTo>
                <a:lnTo>
                  <a:pt x="404" y="398"/>
                </a:lnTo>
                <a:lnTo>
                  <a:pt x="404" y="362"/>
                </a:lnTo>
                <a:lnTo>
                  <a:pt x="368" y="362"/>
                </a:lnTo>
                <a:lnTo>
                  <a:pt x="368" y="299"/>
                </a:lnTo>
                <a:lnTo>
                  <a:pt x="343" y="299"/>
                </a:lnTo>
                <a:lnTo>
                  <a:pt x="343" y="251"/>
                </a:lnTo>
                <a:lnTo>
                  <a:pt x="313" y="251"/>
                </a:lnTo>
                <a:lnTo>
                  <a:pt x="313" y="226"/>
                </a:lnTo>
                <a:lnTo>
                  <a:pt x="289" y="226"/>
                </a:lnTo>
                <a:lnTo>
                  <a:pt x="289" y="178"/>
                </a:lnTo>
                <a:lnTo>
                  <a:pt x="275" y="178"/>
                </a:lnTo>
                <a:lnTo>
                  <a:pt x="275" y="129"/>
                </a:lnTo>
                <a:lnTo>
                  <a:pt x="261" y="129"/>
                </a:lnTo>
                <a:lnTo>
                  <a:pt x="261" y="99"/>
                </a:lnTo>
                <a:lnTo>
                  <a:pt x="244" y="99"/>
                </a:lnTo>
                <a:lnTo>
                  <a:pt x="244" y="56"/>
                </a:lnTo>
                <a:lnTo>
                  <a:pt x="216" y="56"/>
                </a:lnTo>
                <a:lnTo>
                  <a:pt x="206" y="56"/>
                </a:lnTo>
                <a:lnTo>
                  <a:pt x="206" y="32"/>
                </a:lnTo>
                <a:lnTo>
                  <a:pt x="172" y="32"/>
                </a:lnTo>
                <a:lnTo>
                  <a:pt x="145" y="32"/>
                </a:lnTo>
                <a:lnTo>
                  <a:pt x="145" y="0"/>
                </a:lnTo>
                <a:lnTo>
                  <a:pt x="0" y="0"/>
                </a:lnTo>
                <a:lnTo>
                  <a:pt x="6" y="542"/>
                </a:lnTo>
                <a:lnTo>
                  <a:pt x="279" y="542"/>
                </a:lnTo>
                <a:lnTo>
                  <a:pt x="279" y="622"/>
                </a:lnTo>
                <a:lnTo>
                  <a:pt x="279" y="645"/>
                </a:lnTo>
                <a:lnTo>
                  <a:pt x="305" y="645"/>
                </a:lnTo>
                <a:lnTo>
                  <a:pt x="305" y="673"/>
                </a:lnTo>
                <a:lnTo>
                  <a:pt x="345" y="673"/>
                </a:lnTo>
                <a:lnTo>
                  <a:pt x="345" y="701"/>
                </a:lnTo>
                <a:lnTo>
                  <a:pt x="356" y="701"/>
                </a:lnTo>
                <a:lnTo>
                  <a:pt x="356" y="736"/>
                </a:lnTo>
                <a:lnTo>
                  <a:pt x="388" y="736"/>
                </a:lnTo>
                <a:lnTo>
                  <a:pt x="388" y="786"/>
                </a:lnTo>
                <a:lnTo>
                  <a:pt x="418" y="786"/>
                </a:lnTo>
                <a:lnTo>
                  <a:pt x="418" y="845"/>
                </a:lnTo>
                <a:lnTo>
                  <a:pt x="434" y="845"/>
                </a:lnTo>
                <a:lnTo>
                  <a:pt x="434" y="895"/>
                </a:lnTo>
                <a:lnTo>
                  <a:pt x="446" y="895"/>
                </a:lnTo>
                <a:lnTo>
                  <a:pt x="446" y="930"/>
                </a:lnTo>
                <a:lnTo>
                  <a:pt x="489" y="930"/>
                </a:lnTo>
                <a:lnTo>
                  <a:pt x="489" y="958"/>
                </a:lnTo>
                <a:lnTo>
                  <a:pt x="511" y="958"/>
                </a:lnTo>
                <a:lnTo>
                  <a:pt x="511" y="986"/>
                </a:lnTo>
                <a:lnTo>
                  <a:pt x="521" y="986"/>
                </a:lnTo>
                <a:lnTo>
                  <a:pt x="521" y="1039"/>
                </a:lnTo>
                <a:lnTo>
                  <a:pt x="537" y="1039"/>
                </a:lnTo>
                <a:lnTo>
                  <a:pt x="537" y="1067"/>
                </a:lnTo>
                <a:lnTo>
                  <a:pt x="556" y="1067"/>
                </a:lnTo>
                <a:lnTo>
                  <a:pt x="556" y="1098"/>
                </a:lnTo>
                <a:lnTo>
                  <a:pt x="566" y="1098"/>
                </a:lnTo>
                <a:lnTo>
                  <a:pt x="566" y="1154"/>
                </a:lnTo>
                <a:lnTo>
                  <a:pt x="584" y="1154"/>
                </a:lnTo>
                <a:lnTo>
                  <a:pt x="584" y="1176"/>
                </a:lnTo>
                <a:lnTo>
                  <a:pt x="606" y="1176"/>
                </a:lnTo>
                <a:lnTo>
                  <a:pt x="606" y="1201"/>
                </a:lnTo>
                <a:lnTo>
                  <a:pt x="620" y="1201"/>
                </a:lnTo>
                <a:lnTo>
                  <a:pt x="620" y="1221"/>
                </a:lnTo>
                <a:lnTo>
                  <a:pt x="636" y="1221"/>
                </a:lnTo>
                <a:lnTo>
                  <a:pt x="636" y="1251"/>
                </a:lnTo>
                <a:lnTo>
                  <a:pt x="651" y="1265"/>
                </a:lnTo>
                <a:lnTo>
                  <a:pt x="663" y="1277"/>
                </a:lnTo>
                <a:lnTo>
                  <a:pt x="762" y="1277"/>
                </a:lnTo>
                <a:lnTo>
                  <a:pt x="762" y="1316"/>
                </a:lnTo>
                <a:lnTo>
                  <a:pt x="794" y="1316"/>
                </a:lnTo>
                <a:lnTo>
                  <a:pt x="794" y="1354"/>
                </a:lnTo>
                <a:lnTo>
                  <a:pt x="814" y="1354"/>
                </a:lnTo>
                <a:lnTo>
                  <a:pt x="830" y="1370"/>
                </a:lnTo>
                <a:lnTo>
                  <a:pt x="859" y="1370"/>
                </a:lnTo>
                <a:lnTo>
                  <a:pt x="859" y="1411"/>
                </a:lnTo>
                <a:lnTo>
                  <a:pt x="885" y="1411"/>
                </a:lnTo>
                <a:lnTo>
                  <a:pt x="885" y="1435"/>
                </a:lnTo>
                <a:lnTo>
                  <a:pt x="905" y="1435"/>
                </a:lnTo>
                <a:lnTo>
                  <a:pt x="905" y="1455"/>
                </a:lnTo>
                <a:lnTo>
                  <a:pt x="1053" y="1455"/>
                </a:lnTo>
                <a:lnTo>
                  <a:pt x="1053" y="1492"/>
                </a:lnTo>
                <a:lnTo>
                  <a:pt x="1123" y="1492"/>
                </a:lnTo>
                <a:lnTo>
                  <a:pt x="1123" y="1502"/>
                </a:lnTo>
                <a:lnTo>
                  <a:pt x="1148" y="1502"/>
                </a:lnTo>
                <a:lnTo>
                  <a:pt x="1164" y="1518"/>
                </a:lnTo>
                <a:lnTo>
                  <a:pt x="1239" y="1518"/>
                </a:lnTo>
                <a:lnTo>
                  <a:pt x="1239" y="1536"/>
                </a:lnTo>
                <a:lnTo>
                  <a:pt x="1281" y="1536"/>
                </a:lnTo>
                <a:lnTo>
                  <a:pt x="1281" y="1544"/>
                </a:lnTo>
                <a:lnTo>
                  <a:pt x="1311" y="1544"/>
                </a:lnTo>
                <a:lnTo>
                  <a:pt x="1311" y="1571"/>
                </a:lnTo>
                <a:lnTo>
                  <a:pt x="1364" y="1571"/>
                </a:lnTo>
                <a:lnTo>
                  <a:pt x="1376" y="1585"/>
                </a:lnTo>
                <a:lnTo>
                  <a:pt x="1398" y="1585"/>
                </a:lnTo>
                <a:lnTo>
                  <a:pt x="1398" y="1599"/>
                </a:lnTo>
                <a:lnTo>
                  <a:pt x="1669" y="160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987" name="TextBox 31986">
            <a:extLst>
              <a:ext uri="{FF2B5EF4-FFF2-40B4-BE49-F238E27FC236}">
                <a16:creationId xmlns:a16="http://schemas.microsoft.com/office/drawing/2014/main" id="{EC859E97-AD8F-EB83-2FAB-704B746CEE8B}"/>
              </a:ext>
            </a:extLst>
          </p:cNvPr>
          <p:cNvSpPr txBox="1"/>
          <p:nvPr/>
        </p:nvSpPr>
        <p:spPr bwMode="auto">
          <a:xfrm>
            <a:off x="4810332" y="3960563"/>
            <a:ext cx="12250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dirty="0">
                <a:solidFill>
                  <a:schemeClr val="bg1"/>
                </a:solidFill>
                <a:latin typeface="Calibri" panose="020F0502020204030204" pitchFamily="34" charset="0"/>
              </a:rPr>
              <a:t>Subsequent PARPi</a:t>
            </a:r>
            <a:r>
              <a:rPr lang="en-US" sz="1000" baseline="30000" dirty="0">
                <a:solidFill>
                  <a:schemeClr val="bg1"/>
                </a:solidFill>
                <a:latin typeface="Calibri" panose="020F0502020204030204" pitchFamily="34" charset="0"/>
              </a:rPr>
              <a:t>†</a:t>
            </a:r>
            <a:br>
              <a:rPr lang="en-US" sz="100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Placebo: 20.4%</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Rucaparib: 11.6%</a:t>
            </a:r>
          </a:p>
        </p:txBody>
      </p:sp>
      <p:graphicFrame>
        <p:nvGraphicFramePr>
          <p:cNvPr id="31988" name="Table 31887">
            <a:extLst>
              <a:ext uri="{FF2B5EF4-FFF2-40B4-BE49-F238E27FC236}">
                <a16:creationId xmlns:a16="http://schemas.microsoft.com/office/drawing/2014/main" id="{C17D3690-6FE8-212B-45CE-7FF7A7B3D5A9}"/>
              </a:ext>
            </a:extLst>
          </p:cNvPr>
          <p:cNvGraphicFramePr>
            <a:graphicFrameLocks noGrp="1"/>
          </p:cNvGraphicFramePr>
          <p:nvPr>
            <p:extLst>
              <p:ext uri="{D42A27DB-BD31-4B8C-83A1-F6EECF244321}">
                <p14:modId xmlns:p14="http://schemas.microsoft.com/office/powerpoint/2010/main" val="1604581674"/>
              </p:ext>
            </p:extLst>
          </p:nvPr>
        </p:nvGraphicFramePr>
        <p:xfrm>
          <a:off x="4288510" y="4985601"/>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107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96 (4)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77 (24)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56 (43)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39 (60)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33 (66)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21 (77)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17 (79)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15 (81)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11 (84)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 (87)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(88)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endParaRPr lang="en-US" sz="600" b="0" dirty="0">
                        <a:solidFill>
                          <a:schemeClr val="accent1"/>
                        </a:solidFill>
                        <a:latin typeface="Arial Narrow" panose="020B0606020202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54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40 (2)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40 (10)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30 (18)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25 (24)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13 (30)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13 (30)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11 (38)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10 (32)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 (42)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 (42)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 (42)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(42)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grpSp>
        <p:nvGrpSpPr>
          <p:cNvPr id="31990" name="Group 31989">
            <a:extLst>
              <a:ext uri="{FF2B5EF4-FFF2-40B4-BE49-F238E27FC236}">
                <a16:creationId xmlns:a16="http://schemas.microsoft.com/office/drawing/2014/main" id="{DDBCB489-5670-47D5-6F1E-6C2D17667312}"/>
              </a:ext>
            </a:extLst>
          </p:cNvPr>
          <p:cNvGrpSpPr/>
          <p:nvPr/>
        </p:nvGrpSpPr>
        <p:grpSpPr>
          <a:xfrm>
            <a:off x="8012288" y="1860412"/>
            <a:ext cx="3497170" cy="2938561"/>
            <a:chOff x="457877" y="1738030"/>
            <a:chExt cx="3497170" cy="2938561"/>
          </a:xfrm>
        </p:grpSpPr>
        <p:cxnSp>
          <p:nvCxnSpPr>
            <p:cNvPr id="31991" name="Straight Connector 31990">
              <a:extLst>
                <a:ext uri="{FF2B5EF4-FFF2-40B4-BE49-F238E27FC236}">
                  <a16:creationId xmlns:a16="http://schemas.microsoft.com/office/drawing/2014/main" id="{579C9DE2-100A-2838-7208-5B469237AABF}"/>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31992" name="Straight Connector 31991">
              <a:extLst>
                <a:ext uri="{FF2B5EF4-FFF2-40B4-BE49-F238E27FC236}">
                  <a16:creationId xmlns:a16="http://schemas.microsoft.com/office/drawing/2014/main" id="{5DAF3FBA-E952-29F5-1D10-308B69398AF9}"/>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993" name="Straight Connector 31992">
              <a:extLst>
                <a:ext uri="{FF2B5EF4-FFF2-40B4-BE49-F238E27FC236}">
                  <a16:creationId xmlns:a16="http://schemas.microsoft.com/office/drawing/2014/main" id="{85DCE5D2-FC71-CEBD-54D1-FAE27A0351AB}"/>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994" name="Straight Connector 31993">
              <a:extLst>
                <a:ext uri="{FF2B5EF4-FFF2-40B4-BE49-F238E27FC236}">
                  <a16:creationId xmlns:a16="http://schemas.microsoft.com/office/drawing/2014/main" id="{1042BDD3-22D0-95BF-A07D-503D26A93F92}"/>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995" name="Straight Connector 31994">
              <a:extLst>
                <a:ext uri="{FF2B5EF4-FFF2-40B4-BE49-F238E27FC236}">
                  <a16:creationId xmlns:a16="http://schemas.microsoft.com/office/drawing/2014/main" id="{8D05152D-78B2-C825-875A-A282DBFDC2B8}"/>
                </a:ext>
              </a:extLst>
            </p:cNvPr>
            <p:cNvCxnSpPr/>
            <p:nvPr/>
          </p:nvCxnSpPr>
          <p:spPr bwMode="auto">
            <a:xfrm>
              <a:off x="798247" y="338428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996" name="Straight Connector 31995">
              <a:extLst>
                <a:ext uri="{FF2B5EF4-FFF2-40B4-BE49-F238E27FC236}">
                  <a16:creationId xmlns:a16="http://schemas.microsoft.com/office/drawing/2014/main" id="{EEA5C980-4569-FAFF-1E9F-55CBC57D7BAE}"/>
                </a:ext>
              </a:extLst>
            </p:cNvPr>
            <p:cNvCxnSpPr/>
            <p:nvPr/>
          </p:nvCxnSpPr>
          <p:spPr bwMode="auto">
            <a:xfrm>
              <a:off x="798247" y="3894702"/>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997" name="TextBox 31996">
              <a:extLst>
                <a:ext uri="{FF2B5EF4-FFF2-40B4-BE49-F238E27FC236}">
                  <a16:creationId xmlns:a16="http://schemas.microsoft.com/office/drawing/2014/main" id="{EED5536A-FCE6-0228-4CC0-A4448C422E1B}"/>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998" name="TextBox 31997">
              <a:extLst>
                <a:ext uri="{FF2B5EF4-FFF2-40B4-BE49-F238E27FC236}">
                  <a16:creationId xmlns:a16="http://schemas.microsoft.com/office/drawing/2014/main" id="{AE4D5301-D9B4-922E-58E8-5DE4C44991E6}"/>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999" name="TextBox 31998">
              <a:extLst>
                <a:ext uri="{FF2B5EF4-FFF2-40B4-BE49-F238E27FC236}">
                  <a16:creationId xmlns:a16="http://schemas.microsoft.com/office/drawing/2014/main" id="{45B33F0C-2BBC-BB93-CBCA-6EE70305D0F2}"/>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2000" name="TextBox 31999">
              <a:extLst>
                <a:ext uri="{FF2B5EF4-FFF2-40B4-BE49-F238E27FC236}">
                  <a16:creationId xmlns:a16="http://schemas.microsoft.com/office/drawing/2014/main" id="{D68CB58F-EF88-D0AB-887C-251DFDDF88D1}"/>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2001" name="TextBox 32000">
              <a:extLst>
                <a:ext uri="{FF2B5EF4-FFF2-40B4-BE49-F238E27FC236}">
                  <a16:creationId xmlns:a16="http://schemas.microsoft.com/office/drawing/2014/main" id="{649A22FC-623E-4677-4156-2410AB43A80A}"/>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2002" name="TextBox 32001">
              <a:extLst>
                <a:ext uri="{FF2B5EF4-FFF2-40B4-BE49-F238E27FC236}">
                  <a16:creationId xmlns:a16="http://schemas.microsoft.com/office/drawing/2014/main" id="{A2C2D3AE-93BD-D7F8-4475-55DC78F21EF6}"/>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2003" name="Straight Connector 32002">
              <a:extLst>
                <a:ext uri="{FF2B5EF4-FFF2-40B4-BE49-F238E27FC236}">
                  <a16:creationId xmlns:a16="http://schemas.microsoft.com/office/drawing/2014/main" id="{17739FAB-7A34-E8A4-520B-F50F0F723CF2}"/>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32004" name="Straight Connector 32003">
              <a:extLst>
                <a:ext uri="{FF2B5EF4-FFF2-40B4-BE49-F238E27FC236}">
                  <a16:creationId xmlns:a16="http://schemas.microsoft.com/office/drawing/2014/main" id="{34A74361-BE2C-7EB8-5D94-298FA1E78B7C}"/>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05" name="Straight Connector 32004">
              <a:extLst>
                <a:ext uri="{FF2B5EF4-FFF2-40B4-BE49-F238E27FC236}">
                  <a16:creationId xmlns:a16="http://schemas.microsoft.com/office/drawing/2014/main" id="{3A6518D2-41F6-4793-F1FB-B7035D179636}"/>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06" name="Straight Connector 32005">
              <a:extLst>
                <a:ext uri="{FF2B5EF4-FFF2-40B4-BE49-F238E27FC236}">
                  <a16:creationId xmlns:a16="http://schemas.microsoft.com/office/drawing/2014/main" id="{6DB603BF-ADD0-E4C8-6356-40F004E3EC65}"/>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07" name="Straight Connector 32006">
              <a:extLst>
                <a:ext uri="{FF2B5EF4-FFF2-40B4-BE49-F238E27FC236}">
                  <a16:creationId xmlns:a16="http://schemas.microsoft.com/office/drawing/2014/main" id="{0B1A96C5-7306-EDEE-7CA6-1636DFEB0792}"/>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08" name="Straight Connector 32007">
              <a:extLst>
                <a:ext uri="{FF2B5EF4-FFF2-40B4-BE49-F238E27FC236}">
                  <a16:creationId xmlns:a16="http://schemas.microsoft.com/office/drawing/2014/main" id="{17DFC8C6-43C6-8D0F-3F20-A5962FC649CC}"/>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09" name="Straight Connector 32008">
              <a:extLst>
                <a:ext uri="{FF2B5EF4-FFF2-40B4-BE49-F238E27FC236}">
                  <a16:creationId xmlns:a16="http://schemas.microsoft.com/office/drawing/2014/main" id="{05C628B4-59C3-E270-BF6C-B54888DEDD77}"/>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10" name="Straight Connector 32009">
              <a:extLst>
                <a:ext uri="{FF2B5EF4-FFF2-40B4-BE49-F238E27FC236}">
                  <a16:creationId xmlns:a16="http://schemas.microsoft.com/office/drawing/2014/main" id="{5B6AEC02-FE9D-AC88-688B-9A5CE103C4FC}"/>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11" name="Straight Connector 32010">
              <a:extLst>
                <a:ext uri="{FF2B5EF4-FFF2-40B4-BE49-F238E27FC236}">
                  <a16:creationId xmlns:a16="http://schemas.microsoft.com/office/drawing/2014/main" id="{1C0EF888-F166-E2F9-8AEF-0C9E41CC2A8D}"/>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12" name="Straight Connector 32011">
              <a:extLst>
                <a:ext uri="{FF2B5EF4-FFF2-40B4-BE49-F238E27FC236}">
                  <a16:creationId xmlns:a16="http://schemas.microsoft.com/office/drawing/2014/main" id="{F4B38584-04FD-308C-A2BD-C046BE940453}"/>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13" name="Straight Connector 32012">
              <a:extLst>
                <a:ext uri="{FF2B5EF4-FFF2-40B4-BE49-F238E27FC236}">
                  <a16:creationId xmlns:a16="http://schemas.microsoft.com/office/drawing/2014/main" id="{D37D7857-96C2-950F-5511-C96334982B64}"/>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14" name="Straight Connector 32013">
              <a:extLst>
                <a:ext uri="{FF2B5EF4-FFF2-40B4-BE49-F238E27FC236}">
                  <a16:creationId xmlns:a16="http://schemas.microsoft.com/office/drawing/2014/main" id="{5C2DEA06-522D-FFE1-EC50-94E8DE01CFDB}"/>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2015" name="Straight Connector 32014">
              <a:extLst>
                <a:ext uri="{FF2B5EF4-FFF2-40B4-BE49-F238E27FC236}">
                  <a16:creationId xmlns:a16="http://schemas.microsoft.com/office/drawing/2014/main" id="{3C096FCC-996E-871E-F326-3C30FF6BC335}"/>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32016" name="TextBox 32015">
              <a:extLst>
                <a:ext uri="{FF2B5EF4-FFF2-40B4-BE49-F238E27FC236}">
                  <a16:creationId xmlns:a16="http://schemas.microsoft.com/office/drawing/2014/main" id="{CFE991AB-DF51-0A9E-09A3-ABDF7F189AA8}"/>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2017" name="TextBox 32016">
              <a:extLst>
                <a:ext uri="{FF2B5EF4-FFF2-40B4-BE49-F238E27FC236}">
                  <a16:creationId xmlns:a16="http://schemas.microsoft.com/office/drawing/2014/main" id="{F7648E2E-BEB0-99BF-7780-4A6086028440}"/>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2018" name="TextBox 32017">
              <a:extLst>
                <a:ext uri="{FF2B5EF4-FFF2-40B4-BE49-F238E27FC236}">
                  <a16:creationId xmlns:a16="http://schemas.microsoft.com/office/drawing/2014/main" id="{6AD7E4AE-8E36-76C4-5967-665F590AABC0}"/>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2019" name="TextBox 32018">
              <a:extLst>
                <a:ext uri="{FF2B5EF4-FFF2-40B4-BE49-F238E27FC236}">
                  <a16:creationId xmlns:a16="http://schemas.microsoft.com/office/drawing/2014/main" id="{3F8F7F18-8606-2F39-DC22-870328000D57}"/>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2020" name="TextBox 32019">
              <a:extLst>
                <a:ext uri="{FF2B5EF4-FFF2-40B4-BE49-F238E27FC236}">
                  <a16:creationId xmlns:a16="http://schemas.microsoft.com/office/drawing/2014/main" id="{4DB0F4EB-8727-3EE4-4237-00BA0FE9DE03}"/>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2021" name="TextBox 32020">
              <a:extLst>
                <a:ext uri="{FF2B5EF4-FFF2-40B4-BE49-F238E27FC236}">
                  <a16:creationId xmlns:a16="http://schemas.microsoft.com/office/drawing/2014/main" id="{8433327E-CD04-C9D5-14A5-2E5CF4AE1440}"/>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2022" name="TextBox 32021">
              <a:extLst>
                <a:ext uri="{FF2B5EF4-FFF2-40B4-BE49-F238E27FC236}">
                  <a16:creationId xmlns:a16="http://schemas.microsoft.com/office/drawing/2014/main" id="{A61EF567-A272-FE5E-D342-22B1690444E0}"/>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2023" name="TextBox 32022">
              <a:extLst>
                <a:ext uri="{FF2B5EF4-FFF2-40B4-BE49-F238E27FC236}">
                  <a16:creationId xmlns:a16="http://schemas.microsoft.com/office/drawing/2014/main" id="{A1A36C29-9522-DAC9-6ADB-143C85F54980}"/>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32024" name="TextBox 32023">
              <a:extLst>
                <a:ext uri="{FF2B5EF4-FFF2-40B4-BE49-F238E27FC236}">
                  <a16:creationId xmlns:a16="http://schemas.microsoft.com/office/drawing/2014/main" id="{BA44A205-C439-63BC-7C4D-8F3FE9584E7D}"/>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32025" name="TextBox 32024">
              <a:extLst>
                <a:ext uri="{FF2B5EF4-FFF2-40B4-BE49-F238E27FC236}">
                  <a16:creationId xmlns:a16="http://schemas.microsoft.com/office/drawing/2014/main" id="{7EBE1BA6-8140-40D7-8865-0D306F53A698}"/>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2026" name="TextBox 32025">
              <a:extLst>
                <a:ext uri="{FF2B5EF4-FFF2-40B4-BE49-F238E27FC236}">
                  <a16:creationId xmlns:a16="http://schemas.microsoft.com/office/drawing/2014/main" id="{E7C515AE-69F0-D030-FABA-F4C23F1730A0}"/>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2027" name="TextBox 32026">
              <a:extLst>
                <a:ext uri="{FF2B5EF4-FFF2-40B4-BE49-F238E27FC236}">
                  <a16:creationId xmlns:a16="http://schemas.microsoft.com/office/drawing/2014/main" id="{83FF3EFC-F96A-ACF7-85C6-FC412A1BF4B3}"/>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32028" name="TextBox 32027">
              <a:extLst>
                <a:ext uri="{FF2B5EF4-FFF2-40B4-BE49-F238E27FC236}">
                  <a16:creationId xmlns:a16="http://schemas.microsoft.com/office/drawing/2014/main" id="{01E7549A-4096-D7CA-FC39-9631445063DD}"/>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cxnSp>
          <p:nvCxnSpPr>
            <p:cNvPr id="32029" name="Straight Connector 32028">
              <a:extLst>
                <a:ext uri="{FF2B5EF4-FFF2-40B4-BE49-F238E27FC236}">
                  <a16:creationId xmlns:a16="http://schemas.microsoft.com/office/drawing/2014/main" id="{973EE62A-9709-CD7F-17AB-E3DE4254B84F}"/>
                </a:ext>
              </a:extLst>
            </p:cNvPr>
            <p:cNvCxnSpPr/>
            <p:nvPr/>
          </p:nvCxnSpPr>
          <p:spPr bwMode="auto">
            <a:xfrm>
              <a:off x="798247" y="44149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30" name="Straight Connector 32029">
              <a:extLst>
                <a:ext uri="{FF2B5EF4-FFF2-40B4-BE49-F238E27FC236}">
                  <a16:creationId xmlns:a16="http://schemas.microsoft.com/office/drawing/2014/main" id="{D4393CFE-C495-8D4E-4286-54B55589F0F3}"/>
                </a:ext>
              </a:extLst>
            </p:cNvPr>
            <p:cNvCxnSpPr>
              <a:cxnSpLocks/>
            </p:cNvCxnSpPr>
            <p:nvPr/>
          </p:nvCxnSpPr>
          <p:spPr bwMode="auto">
            <a:xfrm rot="16200000">
              <a:off x="846337" y="4449480"/>
              <a:ext cx="47612" cy="0"/>
            </a:xfrm>
            <a:prstGeom prst="line">
              <a:avLst/>
            </a:prstGeom>
            <a:noFill/>
            <a:ln w="28575" cap="flat" cmpd="sng" algn="ctr">
              <a:solidFill>
                <a:schemeClr val="bg1"/>
              </a:solidFill>
              <a:prstDash val="solid"/>
              <a:round/>
              <a:headEnd type="none" w="med" len="med"/>
              <a:tailEnd type="none" w="med" len="med"/>
            </a:ln>
            <a:effectLst/>
          </p:spPr>
        </p:cxnSp>
      </p:grpSp>
      <p:sp>
        <p:nvSpPr>
          <p:cNvPr id="32035" name="Line 144">
            <a:extLst>
              <a:ext uri="{FF2B5EF4-FFF2-40B4-BE49-F238E27FC236}">
                <a16:creationId xmlns:a16="http://schemas.microsoft.com/office/drawing/2014/main" id="{E603C400-F734-6F9E-4B59-659D4002701F}"/>
              </a:ext>
            </a:extLst>
          </p:cNvPr>
          <p:cNvSpPr>
            <a:spLocks noChangeShapeType="1"/>
          </p:cNvSpPr>
          <p:nvPr/>
        </p:nvSpPr>
        <p:spPr bwMode="auto">
          <a:xfrm>
            <a:off x="8501032" y="199120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6" name="Line 145">
            <a:extLst>
              <a:ext uri="{FF2B5EF4-FFF2-40B4-BE49-F238E27FC236}">
                <a16:creationId xmlns:a16="http://schemas.microsoft.com/office/drawing/2014/main" id="{7EC62457-DBAF-5B06-C3BF-99F443FBD13A}"/>
              </a:ext>
            </a:extLst>
          </p:cNvPr>
          <p:cNvSpPr>
            <a:spLocks noChangeShapeType="1"/>
          </p:cNvSpPr>
          <p:nvPr/>
        </p:nvSpPr>
        <p:spPr bwMode="auto">
          <a:xfrm flipV="1">
            <a:off x="8532782" y="195945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7" name="Line 146">
            <a:extLst>
              <a:ext uri="{FF2B5EF4-FFF2-40B4-BE49-F238E27FC236}">
                <a16:creationId xmlns:a16="http://schemas.microsoft.com/office/drawing/2014/main" id="{E15C6002-485D-170B-8EAE-66D9499EE33B}"/>
              </a:ext>
            </a:extLst>
          </p:cNvPr>
          <p:cNvSpPr>
            <a:spLocks noChangeShapeType="1"/>
          </p:cNvSpPr>
          <p:nvPr/>
        </p:nvSpPr>
        <p:spPr bwMode="auto">
          <a:xfrm>
            <a:off x="9109045" y="309610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8" name="Line 147">
            <a:extLst>
              <a:ext uri="{FF2B5EF4-FFF2-40B4-BE49-F238E27FC236}">
                <a16:creationId xmlns:a16="http://schemas.microsoft.com/office/drawing/2014/main" id="{4702506C-9D83-ACDF-EC22-F10C1646CE32}"/>
              </a:ext>
            </a:extLst>
          </p:cNvPr>
          <p:cNvSpPr>
            <a:spLocks noChangeShapeType="1"/>
          </p:cNvSpPr>
          <p:nvPr/>
        </p:nvSpPr>
        <p:spPr bwMode="auto">
          <a:xfrm flipV="1">
            <a:off x="9140795" y="306435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9" name="Line 148">
            <a:extLst>
              <a:ext uri="{FF2B5EF4-FFF2-40B4-BE49-F238E27FC236}">
                <a16:creationId xmlns:a16="http://schemas.microsoft.com/office/drawing/2014/main" id="{8FED1AE1-E9EC-83F9-91A9-670813269F8B}"/>
              </a:ext>
            </a:extLst>
          </p:cNvPr>
          <p:cNvSpPr>
            <a:spLocks noChangeShapeType="1"/>
          </p:cNvSpPr>
          <p:nvPr/>
        </p:nvSpPr>
        <p:spPr bwMode="auto">
          <a:xfrm>
            <a:off x="10479057" y="4174012"/>
            <a:ext cx="6191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0" name="Line 149">
            <a:extLst>
              <a:ext uri="{FF2B5EF4-FFF2-40B4-BE49-F238E27FC236}">
                <a16:creationId xmlns:a16="http://schemas.microsoft.com/office/drawing/2014/main" id="{D31669C0-E667-5788-C2FD-4EE3ADB9EDF8}"/>
              </a:ext>
            </a:extLst>
          </p:cNvPr>
          <p:cNvSpPr>
            <a:spLocks noChangeShapeType="1"/>
          </p:cNvSpPr>
          <p:nvPr/>
        </p:nvSpPr>
        <p:spPr bwMode="auto">
          <a:xfrm flipV="1">
            <a:off x="10509220" y="4142262"/>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1" name="Line 150">
            <a:extLst>
              <a:ext uri="{FF2B5EF4-FFF2-40B4-BE49-F238E27FC236}">
                <a16:creationId xmlns:a16="http://schemas.microsoft.com/office/drawing/2014/main" id="{EAFCA571-54B9-67DE-E136-510DB70BC502}"/>
              </a:ext>
            </a:extLst>
          </p:cNvPr>
          <p:cNvSpPr>
            <a:spLocks noChangeShapeType="1"/>
          </p:cNvSpPr>
          <p:nvPr/>
        </p:nvSpPr>
        <p:spPr bwMode="auto">
          <a:xfrm>
            <a:off x="10817195" y="4174012"/>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2" name="Line 151">
            <a:extLst>
              <a:ext uri="{FF2B5EF4-FFF2-40B4-BE49-F238E27FC236}">
                <a16:creationId xmlns:a16="http://schemas.microsoft.com/office/drawing/2014/main" id="{C0D77FF3-38D5-D869-E0CD-860104097D16}"/>
              </a:ext>
            </a:extLst>
          </p:cNvPr>
          <p:cNvSpPr>
            <a:spLocks noChangeShapeType="1"/>
          </p:cNvSpPr>
          <p:nvPr/>
        </p:nvSpPr>
        <p:spPr bwMode="auto">
          <a:xfrm flipV="1">
            <a:off x="10848945" y="4142262"/>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3" name="Freeform 152">
            <a:extLst>
              <a:ext uri="{FF2B5EF4-FFF2-40B4-BE49-F238E27FC236}">
                <a16:creationId xmlns:a16="http://schemas.microsoft.com/office/drawing/2014/main" id="{86D0E571-0708-EBEE-2BBE-038A8791A0BE}"/>
              </a:ext>
            </a:extLst>
          </p:cNvPr>
          <p:cNvSpPr>
            <a:spLocks/>
          </p:cNvSpPr>
          <p:nvPr/>
        </p:nvSpPr>
        <p:spPr bwMode="auto">
          <a:xfrm>
            <a:off x="8453407" y="1991200"/>
            <a:ext cx="2395538" cy="2182812"/>
          </a:xfrm>
          <a:custGeom>
            <a:avLst/>
            <a:gdLst>
              <a:gd name="T0" fmla="*/ 0 w 1509"/>
              <a:gd name="T1" fmla="*/ 0 h 1375"/>
              <a:gd name="T2" fmla="*/ 78 w 1509"/>
              <a:gd name="T3" fmla="*/ 0 h 1375"/>
              <a:gd name="T4" fmla="*/ 78 w 1509"/>
              <a:gd name="T5" fmla="*/ 92 h 1375"/>
              <a:gd name="T6" fmla="*/ 144 w 1509"/>
              <a:gd name="T7" fmla="*/ 92 h 1375"/>
              <a:gd name="T8" fmla="*/ 144 w 1509"/>
              <a:gd name="T9" fmla="*/ 195 h 1375"/>
              <a:gd name="T10" fmla="*/ 228 w 1509"/>
              <a:gd name="T11" fmla="*/ 195 h 1375"/>
              <a:gd name="T12" fmla="*/ 228 w 1509"/>
              <a:gd name="T13" fmla="*/ 295 h 1375"/>
              <a:gd name="T14" fmla="*/ 287 w 1509"/>
              <a:gd name="T15" fmla="*/ 295 h 1375"/>
              <a:gd name="T16" fmla="*/ 287 w 1509"/>
              <a:gd name="T17" fmla="*/ 391 h 1375"/>
              <a:gd name="T18" fmla="*/ 295 w 1509"/>
              <a:gd name="T19" fmla="*/ 391 h 1375"/>
              <a:gd name="T20" fmla="*/ 295 w 1509"/>
              <a:gd name="T21" fmla="*/ 491 h 1375"/>
              <a:gd name="T22" fmla="*/ 347 w 1509"/>
              <a:gd name="T23" fmla="*/ 491 h 1375"/>
              <a:gd name="T24" fmla="*/ 347 w 1509"/>
              <a:gd name="T25" fmla="*/ 599 h 1375"/>
              <a:gd name="T26" fmla="*/ 419 w 1509"/>
              <a:gd name="T27" fmla="*/ 599 h 1375"/>
              <a:gd name="T28" fmla="*/ 419 w 1509"/>
              <a:gd name="T29" fmla="*/ 696 h 1375"/>
              <a:gd name="T30" fmla="*/ 507 w 1509"/>
              <a:gd name="T31" fmla="*/ 696 h 1375"/>
              <a:gd name="T32" fmla="*/ 507 w 1509"/>
              <a:gd name="T33" fmla="*/ 810 h 1375"/>
              <a:gd name="T34" fmla="*/ 615 w 1509"/>
              <a:gd name="T35" fmla="*/ 810 h 1375"/>
              <a:gd name="T36" fmla="*/ 615 w 1509"/>
              <a:gd name="T37" fmla="*/ 920 h 1375"/>
              <a:gd name="T38" fmla="*/ 749 w 1509"/>
              <a:gd name="T39" fmla="*/ 920 h 1375"/>
              <a:gd name="T40" fmla="*/ 749 w 1509"/>
              <a:gd name="T41" fmla="*/ 1036 h 1375"/>
              <a:gd name="T42" fmla="*/ 850 w 1509"/>
              <a:gd name="T43" fmla="*/ 1036 h 1375"/>
              <a:gd name="T44" fmla="*/ 850 w 1509"/>
              <a:gd name="T45" fmla="*/ 1149 h 1375"/>
              <a:gd name="T46" fmla="*/ 992 w 1509"/>
              <a:gd name="T47" fmla="*/ 1149 h 1375"/>
              <a:gd name="T48" fmla="*/ 992 w 1509"/>
              <a:gd name="T49" fmla="*/ 1267 h 1375"/>
              <a:gd name="T50" fmla="*/ 1270 w 1509"/>
              <a:gd name="T51" fmla="*/ 1267 h 1375"/>
              <a:gd name="T52" fmla="*/ 1270 w 1509"/>
              <a:gd name="T53" fmla="*/ 1375 h 1375"/>
              <a:gd name="T54" fmla="*/ 1509 w 1509"/>
              <a:gd name="T55" fmla="*/ 137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09" h="1375">
                <a:moveTo>
                  <a:pt x="0" y="0"/>
                </a:moveTo>
                <a:lnTo>
                  <a:pt x="78" y="0"/>
                </a:lnTo>
                <a:lnTo>
                  <a:pt x="78" y="92"/>
                </a:lnTo>
                <a:lnTo>
                  <a:pt x="144" y="92"/>
                </a:lnTo>
                <a:lnTo>
                  <a:pt x="144" y="195"/>
                </a:lnTo>
                <a:lnTo>
                  <a:pt x="228" y="195"/>
                </a:lnTo>
                <a:lnTo>
                  <a:pt x="228" y="295"/>
                </a:lnTo>
                <a:lnTo>
                  <a:pt x="287" y="295"/>
                </a:lnTo>
                <a:lnTo>
                  <a:pt x="287" y="391"/>
                </a:lnTo>
                <a:lnTo>
                  <a:pt x="295" y="391"/>
                </a:lnTo>
                <a:lnTo>
                  <a:pt x="295" y="491"/>
                </a:lnTo>
                <a:lnTo>
                  <a:pt x="347" y="491"/>
                </a:lnTo>
                <a:lnTo>
                  <a:pt x="347" y="599"/>
                </a:lnTo>
                <a:lnTo>
                  <a:pt x="419" y="599"/>
                </a:lnTo>
                <a:lnTo>
                  <a:pt x="419" y="696"/>
                </a:lnTo>
                <a:lnTo>
                  <a:pt x="507" y="696"/>
                </a:lnTo>
                <a:lnTo>
                  <a:pt x="507" y="810"/>
                </a:lnTo>
                <a:lnTo>
                  <a:pt x="615" y="810"/>
                </a:lnTo>
                <a:lnTo>
                  <a:pt x="615" y="920"/>
                </a:lnTo>
                <a:lnTo>
                  <a:pt x="749" y="920"/>
                </a:lnTo>
                <a:lnTo>
                  <a:pt x="749" y="1036"/>
                </a:lnTo>
                <a:lnTo>
                  <a:pt x="850" y="1036"/>
                </a:lnTo>
                <a:lnTo>
                  <a:pt x="850" y="1149"/>
                </a:lnTo>
                <a:lnTo>
                  <a:pt x="992" y="1149"/>
                </a:lnTo>
                <a:lnTo>
                  <a:pt x="992" y="1267"/>
                </a:lnTo>
                <a:lnTo>
                  <a:pt x="1270" y="1267"/>
                </a:lnTo>
                <a:lnTo>
                  <a:pt x="1270" y="1375"/>
                </a:lnTo>
                <a:lnTo>
                  <a:pt x="1509" y="1375"/>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8" name="Line 156">
            <a:extLst>
              <a:ext uri="{FF2B5EF4-FFF2-40B4-BE49-F238E27FC236}">
                <a16:creationId xmlns:a16="http://schemas.microsoft.com/office/drawing/2014/main" id="{5BCCBBB4-7F9C-E444-CFBC-8D33A8686958}"/>
              </a:ext>
            </a:extLst>
          </p:cNvPr>
          <p:cNvSpPr>
            <a:spLocks noChangeShapeType="1"/>
          </p:cNvSpPr>
          <p:nvPr/>
        </p:nvSpPr>
        <p:spPr bwMode="auto">
          <a:xfrm>
            <a:off x="8420070" y="1978500"/>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9" name="Line 157">
            <a:extLst>
              <a:ext uri="{FF2B5EF4-FFF2-40B4-BE49-F238E27FC236}">
                <a16:creationId xmlns:a16="http://schemas.microsoft.com/office/drawing/2014/main" id="{4421D040-9B01-199A-86A2-F01E0748A325}"/>
              </a:ext>
            </a:extLst>
          </p:cNvPr>
          <p:cNvSpPr>
            <a:spLocks noChangeShapeType="1"/>
          </p:cNvSpPr>
          <p:nvPr/>
        </p:nvSpPr>
        <p:spPr bwMode="auto">
          <a:xfrm flipV="1">
            <a:off x="8451820" y="194675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0" name="Line 158">
            <a:extLst>
              <a:ext uri="{FF2B5EF4-FFF2-40B4-BE49-F238E27FC236}">
                <a16:creationId xmlns:a16="http://schemas.microsoft.com/office/drawing/2014/main" id="{F7C60A51-EA9F-26CA-2113-0321D46372DD}"/>
              </a:ext>
            </a:extLst>
          </p:cNvPr>
          <p:cNvSpPr>
            <a:spLocks noChangeShapeType="1"/>
          </p:cNvSpPr>
          <p:nvPr/>
        </p:nvSpPr>
        <p:spPr bwMode="auto">
          <a:xfrm>
            <a:off x="8439120" y="1978500"/>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1" name="Line 159">
            <a:extLst>
              <a:ext uri="{FF2B5EF4-FFF2-40B4-BE49-F238E27FC236}">
                <a16:creationId xmlns:a16="http://schemas.microsoft.com/office/drawing/2014/main" id="{11848FE1-7A96-918A-4129-6D16E7508C86}"/>
              </a:ext>
            </a:extLst>
          </p:cNvPr>
          <p:cNvSpPr>
            <a:spLocks noChangeShapeType="1"/>
          </p:cNvSpPr>
          <p:nvPr/>
        </p:nvSpPr>
        <p:spPr bwMode="auto">
          <a:xfrm flipV="1">
            <a:off x="8470870" y="194675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2" name="Line 160">
            <a:extLst>
              <a:ext uri="{FF2B5EF4-FFF2-40B4-BE49-F238E27FC236}">
                <a16:creationId xmlns:a16="http://schemas.microsoft.com/office/drawing/2014/main" id="{29DA416C-3F1B-9F57-3D9A-2D292B400D63}"/>
              </a:ext>
            </a:extLst>
          </p:cNvPr>
          <p:cNvSpPr>
            <a:spLocks noChangeShapeType="1"/>
          </p:cNvSpPr>
          <p:nvPr/>
        </p:nvSpPr>
        <p:spPr bwMode="auto">
          <a:xfrm>
            <a:off x="8632795" y="1978500"/>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3" name="Line 161">
            <a:extLst>
              <a:ext uri="{FF2B5EF4-FFF2-40B4-BE49-F238E27FC236}">
                <a16:creationId xmlns:a16="http://schemas.microsoft.com/office/drawing/2014/main" id="{A49CC06F-F290-B82B-EA4E-E45304342AFD}"/>
              </a:ext>
            </a:extLst>
          </p:cNvPr>
          <p:cNvSpPr>
            <a:spLocks noChangeShapeType="1"/>
          </p:cNvSpPr>
          <p:nvPr/>
        </p:nvSpPr>
        <p:spPr bwMode="auto">
          <a:xfrm flipV="1">
            <a:off x="8664545" y="194675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4" name="Line 162">
            <a:extLst>
              <a:ext uri="{FF2B5EF4-FFF2-40B4-BE49-F238E27FC236}">
                <a16:creationId xmlns:a16="http://schemas.microsoft.com/office/drawing/2014/main" id="{02294C41-8516-858B-3DB8-27689B1D77B3}"/>
              </a:ext>
            </a:extLst>
          </p:cNvPr>
          <p:cNvSpPr>
            <a:spLocks noChangeShapeType="1"/>
          </p:cNvSpPr>
          <p:nvPr/>
        </p:nvSpPr>
        <p:spPr bwMode="auto">
          <a:xfrm>
            <a:off x="8974108" y="2254725"/>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5" name="Line 163">
            <a:extLst>
              <a:ext uri="{FF2B5EF4-FFF2-40B4-BE49-F238E27FC236}">
                <a16:creationId xmlns:a16="http://schemas.microsoft.com/office/drawing/2014/main" id="{40A2B46B-CBE6-CA01-2A6E-7D67099187CE}"/>
              </a:ext>
            </a:extLst>
          </p:cNvPr>
          <p:cNvSpPr>
            <a:spLocks noChangeShapeType="1"/>
          </p:cNvSpPr>
          <p:nvPr/>
        </p:nvSpPr>
        <p:spPr bwMode="auto">
          <a:xfrm flipV="1">
            <a:off x="9013001" y="2222975"/>
            <a:ext cx="0" cy="650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6" name="Line 164">
            <a:extLst>
              <a:ext uri="{FF2B5EF4-FFF2-40B4-BE49-F238E27FC236}">
                <a16:creationId xmlns:a16="http://schemas.microsoft.com/office/drawing/2014/main" id="{A76E72C1-DAD2-E35F-1118-0817D3D465FE}"/>
              </a:ext>
            </a:extLst>
          </p:cNvPr>
          <p:cNvSpPr>
            <a:spLocks noChangeShapeType="1"/>
          </p:cNvSpPr>
          <p:nvPr/>
        </p:nvSpPr>
        <p:spPr bwMode="auto">
          <a:xfrm>
            <a:off x="10167908" y="3973988"/>
            <a:ext cx="6350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7" name="Line 165">
            <a:extLst>
              <a:ext uri="{FF2B5EF4-FFF2-40B4-BE49-F238E27FC236}">
                <a16:creationId xmlns:a16="http://schemas.microsoft.com/office/drawing/2014/main" id="{AA27493C-B0D9-D344-3787-694C9B072AF1}"/>
              </a:ext>
            </a:extLst>
          </p:cNvPr>
          <p:cNvSpPr>
            <a:spLocks noChangeShapeType="1"/>
          </p:cNvSpPr>
          <p:nvPr/>
        </p:nvSpPr>
        <p:spPr bwMode="auto">
          <a:xfrm flipV="1">
            <a:off x="10199658" y="3942238"/>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8" name="Line 166">
            <a:extLst>
              <a:ext uri="{FF2B5EF4-FFF2-40B4-BE49-F238E27FC236}">
                <a16:creationId xmlns:a16="http://schemas.microsoft.com/office/drawing/2014/main" id="{98C7A0AD-AE3F-7643-56F1-8469E82EFD84}"/>
              </a:ext>
            </a:extLst>
          </p:cNvPr>
          <p:cNvSpPr>
            <a:spLocks noChangeShapeType="1"/>
          </p:cNvSpPr>
          <p:nvPr/>
        </p:nvSpPr>
        <p:spPr bwMode="auto">
          <a:xfrm>
            <a:off x="10609233" y="4089875"/>
            <a:ext cx="666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9" name="Line 167">
            <a:extLst>
              <a:ext uri="{FF2B5EF4-FFF2-40B4-BE49-F238E27FC236}">
                <a16:creationId xmlns:a16="http://schemas.microsoft.com/office/drawing/2014/main" id="{BB99B893-F41B-1F9B-89F8-E079ED7EC84D}"/>
              </a:ext>
            </a:extLst>
          </p:cNvPr>
          <p:cNvSpPr>
            <a:spLocks noChangeShapeType="1"/>
          </p:cNvSpPr>
          <p:nvPr/>
        </p:nvSpPr>
        <p:spPr bwMode="auto">
          <a:xfrm flipV="1">
            <a:off x="10640983" y="4058125"/>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0" name="Line 168">
            <a:extLst>
              <a:ext uri="{FF2B5EF4-FFF2-40B4-BE49-F238E27FC236}">
                <a16:creationId xmlns:a16="http://schemas.microsoft.com/office/drawing/2014/main" id="{CBFCEB9F-9933-95DA-25C1-5479BB810AD2}"/>
              </a:ext>
            </a:extLst>
          </p:cNvPr>
          <p:cNvSpPr>
            <a:spLocks noChangeShapeType="1"/>
          </p:cNvSpPr>
          <p:nvPr/>
        </p:nvSpPr>
        <p:spPr bwMode="auto">
          <a:xfrm>
            <a:off x="10753695" y="4248625"/>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1" name="Line 169">
            <a:extLst>
              <a:ext uri="{FF2B5EF4-FFF2-40B4-BE49-F238E27FC236}">
                <a16:creationId xmlns:a16="http://schemas.microsoft.com/office/drawing/2014/main" id="{352427AF-B22A-D599-36AE-D48AB11319FD}"/>
              </a:ext>
            </a:extLst>
          </p:cNvPr>
          <p:cNvSpPr>
            <a:spLocks noChangeShapeType="1"/>
          </p:cNvSpPr>
          <p:nvPr/>
        </p:nvSpPr>
        <p:spPr bwMode="auto">
          <a:xfrm flipV="1">
            <a:off x="10785445" y="4216875"/>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2" name="Line 170">
            <a:extLst>
              <a:ext uri="{FF2B5EF4-FFF2-40B4-BE49-F238E27FC236}">
                <a16:creationId xmlns:a16="http://schemas.microsoft.com/office/drawing/2014/main" id="{128A3E73-09A1-F01D-37B5-BF5E57F1FAF0}"/>
              </a:ext>
            </a:extLst>
          </p:cNvPr>
          <p:cNvSpPr>
            <a:spLocks noChangeShapeType="1"/>
          </p:cNvSpPr>
          <p:nvPr/>
        </p:nvSpPr>
        <p:spPr bwMode="auto">
          <a:xfrm>
            <a:off x="10963245" y="4248625"/>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3" name="Line 171">
            <a:extLst>
              <a:ext uri="{FF2B5EF4-FFF2-40B4-BE49-F238E27FC236}">
                <a16:creationId xmlns:a16="http://schemas.microsoft.com/office/drawing/2014/main" id="{EE83585A-B69E-E8AE-9A71-EBF3917E9FEC}"/>
              </a:ext>
            </a:extLst>
          </p:cNvPr>
          <p:cNvSpPr>
            <a:spLocks noChangeShapeType="1"/>
          </p:cNvSpPr>
          <p:nvPr/>
        </p:nvSpPr>
        <p:spPr bwMode="auto">
          <a:xfrm flipV="1">
            <a:off x="10994995" y="4216875"/>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4" name="Freeform 172">
            <a:extLst>
              <a:ext uri="{FF2B5EF4-FFF2-40B4-BE49-F238E27FC236}">
                <a16:creationId xmlns:a16="http://schemas.microsoft.com/office/drawing/2014/main" id="{2537540B-1EE4-5AB4-F269-08FAD7A2ADEB}"/>
              </a:ext>
            </a:extLst>
          </p:cNvPr>
          <p:cNvSpPr>
            <a:spLocks/>
          </p:cNvSpPr>
          <p:nvPr/>
        </p:nvSpPr>
        <p:spPr bwMode="auto">
          <a:xfrm>
            <a:off x="8443882" y="1978500"/>
            <a:ext cx="2555875" cy="2270125"/>
          </a:xfrm>
          <a:custGeom>
            <a:avLst/>
            <a:gdLst>
              <a:gd name="T0" fmla="*/ 0 w 1610"/>
              <a:gd name="T1" fmla="*/ 0 h 1430"/>
              <a:gd name="T2" fmla="*/ 184 w 1610"/>
              <a:gd name="T3" fmla="*/ 0 h 1430"/>
              <a:gd name="T4" fmla="*/ 184 w 1610"/>
              <a:gd name="T5" fmla="*/ 56 h 1430"/>
              <a:gd name="T6" fmla="*/ 261 w 1610"/>
              <a:gd name="T7" fmla="*/ 56 h 1430"/>
              <a:gd name="T8" fmla="*/ 261 w 1610"/>
              <a:gd name="T9" fmla="*/ 118 h 1430"/>
              <a:gd name="T10" fmla="*/ 339 w 1610"/>
              <a:gd name="T11" fmla="*/ 118 h 1430"/>
              <a:gd name="T12" fmla="*/ 339 w 1610"/>
              <a:gd name="T13" fmla="*/ 174 h 1430"/>
              <a:gd name="T14" fmla="*/ 415 w 1610"/>
              <a:gd name="T15" fmla="*/ 174 h 1430"/>
              <a:gd name="T16" fmla="*/ 415 w 1610"/>
              <a:gd name="T17" fmla="*/ 297 h 1430"/>
              <a:gd name="T18" fmla="*/ 465 w 1610"/>
              <a:gd name="T19" fmla="*/ 297 h 1430"/>
              <a:gd name="T20" fmla="*/ 465 w 1610"/>
              <a:gd name="T21" fmla="*/ 357 h 1430"/>
              <a:gd name="T22" fmla="*/ 495 w 1610"/>
              <a:gd name="T23" fmla="*/ 357 h 1430"/>
              <a:gd name="T24" fmla="*/ 495 w 1610"/>
              <a:gd name="T25" fmla="*/ 417 h 1430"/>
              <a:gd name="T26" fmla="*/ 509 w 1610"/>
              <a:gd name="T27" fmla="*/ 417 h 1430"/>
              <a:gd name="T28" fmla="*/ 509 w 1610"/>
              <a:gd name="T29" fmla="*/ 477 h 1430"/>
              <a:gd name="T30" fmla="*/ 545 w 1610"/>
              <a:gd name="T31" fmla="*/ 477 h 1430"/>
              <a:gd name="T32" fmla="*/ 545 w 1610"/>
              <a:gd name="T33" fmla="*/ 541 h 1430"/>
              <a:gd name="T34" fmla="*/ 555 w 1610"/>
              <a:gd name="T35" fmla="*/ 541 h 1430"/>
              <a:gd name="T36" fmla="*/ 555 w 1610"/>
              <a:gd name="T37" fmla="*/ 592 h 1430"/>
              <a:gd name="T38" fmla="*/ 555 w 1610"/>
              <a:gd name="T39" fmla="*/ 656 h 1430"/>
              <a:gd name="T40" fmla="*/ 585 w 1610"/>
              <a:gd name="T41" fmla="*/ 656 h 1430"/>
              <a:gd name="T42" fmla="*/ 585 w 1610"/>
              <a:gd name="T43" fmla="*/ 718 h 1430"/>
              <a:gd name="T44" fmla="*/ 626 w 1610"/>
              <a:gd name="T45" fmla="*/ 718 h 1430"/>
              <a:gd name="T46" fmla="*/ 626 w 1610"/>
              <a:gd name="T47" fmla="*/ 778 h 1430"/>
              <a:gd name="T48" fmla="*/ 646 w 1610"/>
              <a:gd name="T49" fmla="*/ 778 h 1430"/>
              <a:gd name="T50" fmla="*/ 646 w 1610"/>
              <a:gd name="T51" fmla="*/ 838 h 1430"/>
              <a:gd name="T52" fmla="*/ 670 w 1610"/>
              <a:gd name="T53" fmla="*/ 838 h 1430"/>
              <a:gd name="T54" fmla="*/ 670 w 1610"/>
              <a:gd name="T55" fmla="*/ 898 h 1430"/>
              <a:gd name="T56" fmla="*/ 690 w 1610"/>
              <a:gd name="T57" fmla="*/ 898 h 1430"/>
              <a:gd name="T58" fmla="*/ 690 w 1610"/>
              <a:gd name="T59" fmla="*/ 955 h 1430"/>
              <a:gd name="T60" fmla="*/ 702 w 1610"/>
              <a:gd name="T61" fmla="*/ 955 h 1430"/>
              <a:gd name="T62" fmla="*/ 702 w 1610"/>
              <a:gd name="T63" fmla="*/ 1021 h 1430"/>
              <a:gd name="T64" fmla="*/ 702 w 1610"/>
              <a:gd name="T65" fmla="*/ 1085 h 1430"/>
              <a:gd name="T66" fmla="*/ 788 w 1610"/>
              <a:gd name="T67" fmla="*/ 1085 h 1430"/>
              <a:gd name="T68" fmla="*/ 788 w 1610"/>
              <a:gd name="T69" fmla="*/ 1137 h 1430"/>
              <a:gd name="T70" fmla="*/ 846 w 1610"/>
              <a:gd name="T71" fmla="*/ 1137 h 1430"/>
              <a:gd name="T72" fmla="*/ 846 w 1610"/>
              <a:gd name="T73" fmla="*/ 1197 h 1430"/>
              <a:gd name="T74" fmla="*/ 970 w 1610"/>
              <a:gd name="T75" fmla="*/ 1197 h 1430"/>
              <a:gd name="T76" fmla="*/ 970 w 1610"/>
              <a:gd name="T77" fmla="*/ 1257 h 1430"/>
              <a:gd name="T78" fmla="*/ 1299 w 1610"/>
              <a:gd name="T79" fmla="*/ 1257 h 1430"/>
              <a:gd name="T80" fmla="*/ 1299 w 1610"/>
              <a:gd name="T81" fmla="*/ 1332 h 1430"/>
              <a:gd name="T82" fmla="*/ 1468 w 1610"/>
              <a:gd name="T83" fmla="*/ 1332 h 1430"/>
              <a:gd name="T84" fmla="*/ 1468 w 1610"/>
              <a:gd name="T85" fmla="*/ 1430 h 1430"/>
              <a:gd name="T86" fmla="*/ 1610 w 1610"/>
              <a:gd name="T87" fmla="*/ 143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10" h="1430">
                <a:moveTo>
                  <a:pt x="0" y="0"/>
                </a:moveTo>
                <a:lnTo>
                  <a:pt x="184" y="0"/>
                </a:lnTo>
                <a:lnTo>
                  <a:pt x="184" y="56"/>
                </a:lnTo>
                <a:lnTo>
                  <a:pt x="261" y="56"/>
                </a:lnTo>
                <a:lnTo>
                  <a:pt x="261" y="118"/>
                </a:lnTo>
                <a:lnTo>
                  <a:pt x="339" y="118"/>
                </a:lnTo>
                <a:lnTo>
                  <a:pt x="339" y="174"/>
                </a:lnTo>
                <a:lnTo>
                  <a:pt x="415" y="174"/>
                </a:lnTo>
                <a:lnTo>
                  <a:pt x="415" y="297"/>
                </a:lnTo>
                <a:lnTo>
                  <a:pt x="465" y="297"/>
                </a:lnTo>
                <a:lnTo>
                  <a:pt x="465" y="357"/>
                </a:lnTo>
                <a:lnTo>
                  <a:pt x="495" y="357"/>
                </a:lnTo>
                <a:lnTo>
                  <a:pt x="495" y="417"/>
                </a:lnTo>
                <a:lnTo>
                  <a:pt x="509" y="417"/>
                </a:lnTo>
                <a:lnTo>
                  <a:pt x="509" y="477"/>
                </a:lnTo>
                <a:lnTo>
                  <a:pt x="545" y="477"/>
                </a:lnTo>
                <a:lnTo>
                  <a:pt x="545" y="541"/>
                </a:lnTo>
                <a:lnTo>
                  <a:pt x="555" y="541"/>
                </a:lnTo>
                <a:lnTo>
                  <a:pt x="555" y="592"/>
                </a:lnTo>
                <a:lnTo>
                  <a:pt x="555" y="656"/>
                </a:lnTo>
                <a:lnTo>
                  <a:pt x="585" y="656"/>
                </a:lnTo>
                <a:lnTo>
                  <a:pt x="585" y="718"/>
                </a:lnTo>
                <a:lnTo>
                  <a:pt x="626" y="718"/>
                </a:lnTo>
                <a:lnTo>
                  <a:pt x="626" y="778"/>
                </a:lnTo>
                <a:lnTo>
                  <a:pt x="646" y="778"/>
                </a:lnTo>
                <a:lnTo>
                  <a:pt x="646" y="838"/>
                </a:lnTo>
                <a:lnTo>
                  <a:pt x="670" y="838"/>
                </a:lnTo>
                <a:lnTo>
                  <a:pt x="670" y="898"/>
                </a:lnTo>
                <a:lnTo>
                  <a:pt x="690" y="898"/>
                </a:lnTo>
                <a:lnTo>
                  <a:pt x="690" y="955"/>
                </a:lnTo>
                <a:lnTo>
                  <a:pt x="702" y="955"/>
                </a:lnTo>
                <a:lnTo>
                  <a:pt x="702" y="1021"/>
                </a:lnTo>
                <a:lnTo>
                  <a:pt x="702" y="1085"/>
                </a:lnTo>
                <a:lnTo>
                  <a:pt x="788" y="1085"/>
                </a:lnTo>
                <a:lnTo>
                  <a:pt x="788" y="1137"/>
                </a:lnTo>
                <a:lnTo>
                  <a:pt x="846" y="1137"/>
                </a:lnTo>
                <a:lnTo>
                  <a:pt x="846" y="1197"/>
                </a:lnTo>
                <a:lnTo>
                  <a:pt x="970" y="1197"/>
                </a:lnTo>
                <a:lnTo>
                  <a:pt x="970" y="1257"/>
                </a:lnTo>
                <a:lnTo>
                  <a:pt x="1299" y="1257"/>
                </a:lnTo>
                <a:lnTo>
                  <a:pt x="1299" y="1332"/>
                </a:lnTo>
                <a:lnTo>
                  <a:pt x="1468" y="1332"/>
                </a:lnTo>
                <a:lnTo>
                  <a:pt x="1468" y="1430"/>
                </a:lnTo>
                <a:lnTo>
                  <a:pt x="1610" y="1430"/>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5" name="AutoShape 178">
            <a:extLst>
              <a:ext uri="{FF2B5EF4-FFF2-40B4-BE49-F238E27FC236}">
                <a16:creationId xmlns:a16="http://schemas.microsoft.com/office/drawing/2014/main" id="{66DE62ED-41E6-40E6-4CD3-4DD5291AF478}"/>
              </a:ext>
            </a:extLst>
          </p:cNvPr>
          <p:cNvSpPr>
            <a:spLocks noChangeAspect="1" noChangeArrowheads="1" noTextEdit="1"/>
          </p:cNvSpPr>
          <p:nvPr/>
        </p:nvSpPr>
        <p:spPr bwMode="auto">
          <a:xfrm>
            <a:off x="8566120" y="2005487"/>
            <a:ext cx="1885950" cy="251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077" name="TextBox 32076">
            <a:extLst>
              <a:ext uri="{FF2B5EF4-FFF2-40B4-BE49-F238E27FC236}">
                <a16:creationId xmlns:a16="http://schemas.microsoft.com/office/drawing/2014/main" id="{845958DB-140A-FF85-AFA0-96B7E04B0976}"/>
              </a:ext>
            </a:extLst>
          </p:cNvPr>
          <p:cNvSpPr txBox="1"/>
          <p:nvPr/>
        </p:nvSpPr>
        <p:spPr bwMode="auto">
          <a:xfrm>
            <a:off x="8481705" y="3960563"/>
            <a:ext cx="12250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dirty="0">
                <a:solidFill>
                  <a:schemeClr val="bg1"/>
                </a:solidFill>
                <a:latin typeface="Calibri" panose="020F0502020204030204" pitchFamily="34" charset="0"/>
              </a:rPr>
              <a:t>Subsequent PARPi</a:t>
            </a:r>
            <a:r>
              <a:rPr lang="en-US" sz="1000" baseline="30000" dirty="0">
                <a:solidFill>
                  <a:schemeClr val="bg1"/>
                </a:solidFill>
                <a:latin typeface="Calibri" panose="020F0502020204030204" pitchFamily="34" charset="0"/>
              </a:rPr>
              <a:t>†</a:t>
            </a:r>
            <a:br>
              <a:rPr lang="en-US" sz="100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Placebo: 35.7%</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Rucaparib: 7.4%</a:t>
            </a:r>
          </a:p>
        </p:txBody>
      </p:sp>
      <p:sp>
        <p:nvSpPr>
          <p:cNvPr id="32078" name="Rectangle 32077">
            <a:extLst>
              <a:ext uri="{FF2B5EF4-FFF2-40B4-BE49-F238E27FC236}">
                <a16:creationId xmlns:a16="http://schemas.microsoft.com/office/drawing/2014/main" id="{2DC6375A-22D4-7525-6601-DB8C6132EDC5}"/>
              </a:ext>
            </a:extLst>
          </p:cNvPr>
          <p:cNvSpPr/>
          <p:nvPr/>
        </p:nvSpPr>
        <p:spPr bwMode="auto">
          <a:xfrm>
            <a:off x="8419762" y="4812567"/>
            <a:ext cx="2953780" cy="192505"/>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graphicFrame>
        <p:nvGraphicFramePr>
          <p:cNvPr id="32080" name="Table 31887">
            <a:extLst>
              <a:ext uri="{FF2B5EF4-FFF2-40B4-BE49-F238E27FC236}">
                <a16:creationId xmlns:a16="http://schemas.microsoft.com/office/drawing/2014/main" id="{D562F6B1-F456-7A49-02EB-542EA16FAF74}"/>
              </a:ext>
            </a:extLst>
          </p:cNvPr>
          <p:cNvGraphicFramePr>
            <a:graphicFrameLocks noGrp="1"/>
          </p:cNvGraphicFramePr>
          <p:nvPr>
            <p:extLst>
              <p:ext uri="{D42A27DB-BD31-4B8C-83A1-F6EECF244321}">
                <p14:modId xmlns:p14="http://schemas.microsoft.com/office/powerpoint/2010/main" val="356090489"/>
              </p:ext>
            </p:extLst>
          </p:nvPr>
        </p:nvGraphicFramePr>
        <p:xfrm>
          <a:off x="7954577" y="4971952"/>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32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28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20 (2)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55 (5)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15 (12)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9 (18)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7 (20)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6 (21)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 (21)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4 (22)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 (23)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(23)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endParaRPr lang="en-US" sz="600" b="0" dirty="0">
                        <a:solidFill>
                          <a:schemeClr val="accent1"/>
                        </a:solidFill>
                        <a:latin typeface="Arial Narrow" panose="020B0606020202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17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14 (2)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11 (5)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8 (7)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7 (8)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 (10)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 (11)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 (12)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 (12)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 (13)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(12)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endParaRPr lang="en-US" sz="600" b="0" dirty="0">
                        <a:solidFill>
                          <a:schemeClr val="accent3"/>
                        </a:solidFill>
                        <a:latin typeface="Arial Narrow" panose="020B0606020202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endParaRPr lang="en-US" sz="600" b="0" dirty="0">
                        <a:solidFill>
                          <a:schemeClr val="accent3"/>
                        </a:solidFill>
                        <a:latin typeface="Arial Narrow" panose="020B0606020202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spTree>
    <p:extLst>
      <p:ext uri="{BB962C8B-B14F-4D97-AF65-F5344CB8AC3E}">
        <p14:creationId xmlns:p14="http://schemas.microsoft.com/office/powerpoint/2010/main" val="145321150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ARIEL3: </a:t>
            </a:r>
            <a:r>
              <a:rPr lang="en-US" dirty="0"/>
              <a:t>Post-Progression Outcomes PFS2</a:t>
            </a:r>
            <a:br>
              <a:rPr lang="en-US" dirty="0"/>
            </a:br>
            <a:r>
              <a:rPr lang="en-US" dirty="0"/>
              <a:t>(Nested Cohorts)</a:t>
            </a:r>
            <a:endParaRPr lang="en-US" altLang="en-US" dirty="0"/>
          </a:p>
        </p:txBody>
      </p:sp>
      <p:sp>
        <p:nvSpPr>
          <p:cNvPr id="7" name="Text Box 15">
            <a:extLst>
              <a:ext uri="{FF2B5EF4-FFF2-40B4-BE49-F238E27FC236}">
                <a16:creationId xmlns:a16="http://schemas.microsoft.com/office/drawing/2014/main" id="{881058C8-8F39-5136-144D-F4BF86AF460B}"/>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Coleman. ESGO 2022. Abstr RA-249. </a:t>
            </a:r>
            <a:r>
              <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6" name="TextBox 5">
            <a:extLst>
              <a:ext uri="{FF2B5EF4-FFF2-40B4-BE49-F238E27FC236}">
                <a16:creationId xmlns:a16="http://schemas.microsoft.com/office/drawing/2014/main" id="{AB30C908-6FFF-C077-8555-9A0D6C912727}"/>
              </a:ext>
            </a:extLst>
          </p:cNvPr>
          <p:cNvSpPr txBox="1"/>
          <p:nvPr/>
        </p:nvSpPr>
        <p:spPr bwMode="auto">
          <a:xfrm>
            <a:off x="682645" y="5832870"/>
            <a:ext cx="9761665" cy="630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Includes BRCA-mutant and wild-type/LOH-high groups.</a:t>
            </a:r>
          </a:p>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p>
        </p:txBody>
      </p:sp>
      <p:sp>
        <p:nvSpPr>
          <p:cNvPr id="2" name="Rectangle 1">
            <a:extLst>
              <a:ext uri="{FF2B5EF4-FFF2-40B4-BE49-F238E27FC236}">
                <a16:creationId xmlns:a16="http://schemas.microsoft.com/office/drawing/2014/main" id="{F6BECE86-01FE-5215-8A62-31099EB5EA58}"/>
              </a:ext>
            </a:extLst>
          </p:cNvPr>
          <p:cNvSpPr/>
          <p:nvPr/>
        </p:nvSpPr>
        <p:spPr bwMode="auto">
          <a:xfrm rot="16200000">
            <a:off x="-242800" y="3631849"/>
            <a:ext cx="1360927" cy="22044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PFS2 (%)</a:t>
            </a:r>
          </a:p>
        </p:txBody>
      </p:sp>
      <p:sp>
        <p:nvSpPr>
          <p:cNvPr id="14" name="Rectangle 13">
            <a:extLst>
              <a:ext uri="{FF2B5EF4-FFF2-40B4-BE49-F238E27FC236}">
                <a16:creationId xmlns:a16="http://schemas.microsoft.com/office/drawing/2014/main" id="{7D637878-B40D-A926-800E-1BB2523A1A9D}"/>
              </a:ext>
            </a:extLst>
          </p:cNvPr>
          <p:cNvSpPr/>
          <p:nvPr/>
        </p:nvSpPr>
        <p:spPr bwMode="auto">
          <a:xfrm>
            <a:off x="1757548" y="2232129"/>
            <a:ext cx="2386940" cy="1130368"/>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 name="Rectangle 16">
            <a:extLst>
              <a:ext uri="{FF2B5EF4-FFF2-40B4-BE49-F238E27FC236}">
                <a16:creationId xmlns:a16="http://schemas.microsoft.com/office/drawing/2014/main" id="{25516086-DA98-E7FD-B8E0-07E80A3447AC}"/>
              </a:ext>
            </a:extLst>
          </p:cNvPr>
          <p:cNvSpPr/>
          <p:nvPr/>
        </p:nvSpPr>
        <p:spPr bwMode="auto">
          <a:xfrm>
            <a:off x="5405078" y="2232129"/>
            <a:ext cx="2642435" cy="1130368"/>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 name="Rectangle 17">
            <a:extLst>
              <a:ext uri="{FF2B5EF4-FFF2-40B4-BE49-F238E27FC236}">
                <a16:creationId xmlns:a16="http://schemas.microsoft.com/office/drawing/2014/main" id="{FDFCA50A-026E-C870-22BF-3ECA05F1216D}"/>
              </a:ext>
            </a:extLst>
          </p:cNvPr>
          <p:cNvSpPr/>
          <p:nvPr/>
        </p:nvSpPr>
        <p:spPr bwMode="auto">
          <a:xfrm>
            <a:off x="9391254" y="2316259"/>
            <a:ext cx="2386940" cy="1130368"/>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aphicFrame>
        <p:nvGraphicFramePr>
          <p:cNvPr id="19" name="Group 3">
            <a:extLst>
              <a:ext uri="{FF2B5EF4-FFF2-40B4-BE49-F238E27FC236}">
                <a16:creationId xmlns:a16="http://schemas.microsoft.com/office/drawing/2014/main" id="{3D7A2FC7-461B-5B59-6A1C-E1A8696E61E5}"/>
              </a:ext>
            </a:extLst>
          </p:cNvPr>
          <p:cNvGraphicFramePr>
            <a:graphicFrameLocks/>
          </p:cNvGraphicFramePr>
          <p:nvPr>
            <p:extLst>
              <p:ext uri="{D42A27DB-BD31-4B8C-83A1-F6EECF244321}">
                <p14:modId xmlns:p14="http://schemas.microsoft.com/office/powerpoint/2010/main" val="440251595"/>
              </p:ext>
            </p:extLst>
          </p:nvPr>
        </p:nvGraphicFramePr>
        <p:xfrm>
          <a:off x="1404471" y="2250522"/>
          <a:ext cx="2438986" cy="457200"/>
        </p:xfrm>
        <a:graphic>
          <a:graphicData uri="http://schemas.openxmlformats.org/drawingml/2006/table">
            <a:tbl>
              <a:tblPr/>
              <a:tblGrid>
                <a:gridCol w="1060988">
                  <a:extLst>
                    <a:ext uri="{9D8B030D-6E8A-4147-A177-3AD203B41FA5}">
                      <a16:colId xmlns:a16="http://schemas.microsoft.com/office/drawing/2014/main" val="20000"/>
                    </a:ext>
                  </a:extLst>
                </a:gridCol>
                <a:gridCol w="694266">
                  <a:extLst>
                    <a:ext uri="{9D8B030D-6E8A-4147-A177-3AD203B41FA5}">
                      <a16:colId xmlns:a16="http://schemas.microsoft.com/office/drawing/2014/main" val="20001"/>
                    </a:ext>
                  </a:extLst>
                </a:gridCol>
                <a:gridCol w="683732">
                  <a:extLst>
                    <a:ext uri="{9D8B030D-6E8A-4147-A177-3AD203B41FA5}">
                      <a16:colId xmlns:a16="http://schemas.microsoft.com/office/drawing/2014/main" val="1642263984"/>
                    </a:ext>
                  </a:extLst>
                </a:gridCol>
              </a:tblGrid>
              <a:tr h="14582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bg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Median, mo</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45828">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130</a:t>
                      </a:r>
                      <a:r>
                        <a:rPr kumimoji="0" lang="en-US" sz="10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26.1</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22.8-32.8</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45828">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66)</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18.4</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15.7-24.4</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20" name="TextBox 19">
            <a:extLst>
              <a:ext uri="{FF2B5EF4-FFF2-40B4-BE49-F238E27FC236}">
                <a16:creationId xmlns:a16="http://schemas.microsoft.com/office/drawing/2014/main" id="{2F9942D7-C435-103D-5377-FE869C96A325}"/>
              </a:ext>
            </a:extLst>
          </p:cNvPr>
          <p:cNvSpPr txBox="1"/>
          <p:nvPr/>
        </p:nvSpPr>
        <p:spPr bwMode="auto">
          <a:xfrm>
            <a:off x="2420519" y="2876059"/>
            <a:ext cx="12282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0.672</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0.480-0.941</a:t>
            </a:r>
          </a:p>
        </p:txBody>
      </p:sp>
      <p:graphicFrame>
        <p:nvGraphicFramePr>
          <p:cNvPr id="22" name="Group 3">
            <a:extLst>
              <a:ext uri="{FF2B5EF4-FFF2-40B4-BE49-F238E27FC236}">
                <a16:creationId xmlns:a16="http://schemas.microsoft.com/office/drawing/2014/main" id="{FB56BF59-BF1C-59ED-01B8-215AC66335F5}"/>
              </a:ext>
            </a:extLst>
          </p:cNvPr>
          <p:cNvGraphicFramePr>
            <a:graphicFrameLocks/>
          </p:cNvGraphicFramePr>
          <p:nvPr>
            <p:extLst>
              <p:ext uri="{D42A27DB-BD31-4B8C-83A1-F6EECF244321}">
                <p14:modId xmlns:p14="http://schemas.microsoft.com/office/powerpoint/2010/main" val="3733092029"/>
              </p:ext>
            </p:extLst>
          </p:nvPr>
        </p:nvGraphicFramePr>
        <p:xfrm>
          <a:off x="4838193" y="2232129"/>
          <a:ext cx="2798805" cy="469968"/>
        </p:xfrm>
        <a:graphic>
          <a:graphicData uri="http://schemas.openxmlformats.org/drawingml/2006/table">
            <a:tbl>
              <a:tblPr/>
              <a:tblGrid>
                <a:gridCol w="1515423">
                  <a:extLst>
                    <a:ext uri="{9D8B030D-6E8A-4147-A177-3AD203B41FA5}">
                      <a16:colId xmlns:a16="http://schemas.microsoft.com/office/drawing/2014/main" val="20000"/>
                    </a:ext>
                  </a:extLst>
                </a:gridCol>
                <a:gridCol w="694266">
                  <a:extLst>
                    <a:ext uri="{9D8B030D-6E8A-4147-A177-3AD203B41FA5}">
                      <a16:colId xmlns:a16="http://schemas.microsoft.com/office/drawing/2014/main" val="20001"/>
                    </a:ext>
                  </a:extLst>
                </a:gridCol>
                <a:gridCol w="589116">
                  <a:extLst>
                    <a:ext uri="{9D8B030D-6E8A-4147-A177-3AD203B41FA5}">
                      <a16:colId xmlns:a16="http://schemas.microsoft.com/office/drawing/2014/main" val="1642263984"/>
                    </a:ext>
                  </a:extLst>
                </a:gridCol>
              </a:tblGrid>
              <a:tr h="15665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bg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Median, mo</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56656">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236</a:t>
                      </a:r>
                      <a:r>
                        <a:rPr kumimoji="0" lang="en-US" sz="10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24.7</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21.9-26.8</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56656">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118)</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18.4</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15.8-22.1</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23" name="TextBox 22">
            <a:extLst>
              <a:ext uri="{FF2B5EF4-FFF2-40B4-BE49-F238E27FC236}">
                <a16:creationId xmlns:a16="http://schemas.microsoft.com/office/drawing/2014/main" id="{3F7C50A0-448A-8DBE-AC37-2F4205FDCE69}"/>
              </a:ext>
            </a:extLst>
          </p:cNvPr>
          <p:cNvSpPr txBox="1"/>
          <p:nvPr/>
        </p:nvSpPr>
        <p:spPr bwMode="auto">
          <a:xfrm>
            <a:off x="6367571" y="2872640"/>
            <a:ext cx="12282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0.718</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0.558-0.923</a:t>
            </a:r>
          </a:p>
        </p:txBody>
      </p:sp>
      <p:graphicFrame>
        <p:nvGraphicFramePr>
          <p:cNvPr id="24" name="Group 3">
            <a:extLst>
              <a:ext uri="{FF2B5EF4-FFF2-40B4-BE49-F238E27FC236}">
                <a16:creationId xmlns:a16="http://schemas.microsoft.com/office/drawing/2014/main" id="{AED16561-F4F2-BC46-5503-E1717914314A}"/>
              </a:ext>
            </a:extLst>
          </p:cNvPr>
          <p:cNvGraphicFramePr>
            <a:graphicFrameLocks/>
          </p:cNvGraphicFramePr>
          <p:nvPr>
            <p:extLst>
              <p:ext uri="{D42A27DB-BD31-4B8C-83A1-F6EECF244321}">
                <p14:modId xmlns:p14="http://schemas.microsoft.com/office/powerpoint/2010/main" val="2566908122"/>
              </p:ext>
            </p:extLst>
          </p:nvPr>
        </p:nvGraphicFramePr>
        <p:xfrm>
          <a:off x="8543347" y="2193970"/>
          <a:ext cx="2879619" cy="505485"/>
        </p:xfrm>
        <a:graphic>
          <a:graphicData uri="http://schemas.openxmlformats.org/drawingml/2006/table">
            <a:tbl>
              <a:tblPr/>
              <a:tblGrid>
                <a:gridCol w="1503229">
                  <a:extLst>
                    <a:ext uri="{9D8B030D-6E8A-4147-A177-3AD203B41FA5}">
                      <a16:colId xmlns:a16="http://schemas.microsoft.com/office/drawing/2014/main" val="20000"/>
                    </a:ext>
                  </a:extLst>
                </a:gridCol>
                <a:gridCol w="688680">
                  <a:extLst>
                    <a:ext uri="{9D8B030D-6E8A-4147-A177-3AD203B41FA5}">
                      <a16:colId xmlns:a16="http://schemas.microsoft.com/office/drawing/2014/main" val="20001"/>
                    </a:ext>
                  </a:extLst>
                </a:gridCol>
                <a:gridCol w="687710">
                  <a:extLst>
                    <a:ext uri="{9D8B030D-6E8A-4147-A177-3AD203B41FA5}">
                      <a16:colId xmlns:a16="http://schemas.microsoft.com/office/drawing/2014/main" val="1642263984"/>
                    </a:ext>
                  </a:extLst>
                </a:gridCol>
              </a:tblGrid>
              <a:tr h="16849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000" b="1" i="0" u="none" strike="noStrike" cap="none" normalizeH="0" baseline="0" dirty="0">
                        <a:ln>
                          <a:noFill/>
                        </a:ln>
                        <a:solidFill>
                          <a:schemeClr val="bg1"/>
                        </a:solidFill>
                        <a:effectLst/>
                        <a:latin typeface="Calibri" panose="020F0502020204030204" pitchFamily="34" charset="0"/>
                      </a:endParaRP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Median, mo</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1" i="0" u="none" strike="noStrike" kern="1200" cap="none" normalizeH="0" baseline="0" dirty="0">
                          <a:ln>
                            <a:noFill/>
                          </a:ln>
                          <a:solidFill>
                            <a:schemeClr val="bg1"/>
                          </a:solidFill>
                          <a:effectLst/>
                          <a:latin typeface="Calibri" panose="020F0502020204030204" pitchFamily="34" charset="0"/>
                          <a:ea typeface="+mn-ea"/>
                          <a:cs typeface="+mn-cs"/>
                        </a:rPr>
                        <a:t>95% CI</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6849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1"/>
                          </a:solidFill>
                          <a:effectLst/>
                          <a:latin typeface="Calibri" panose="020F0502020204030204" pitchFamily="34" charset="0"/>
                        </a:rPr>
                        <a:t>Rucaparib (n = 375</a:t>
                      </a:r>
                      <a:r>
                        <a:rPr kumimoji="0" lang="en-US" sz="10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20.6</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18.7-23.5</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6849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accent3"/>
                          </a:solidFill>
                          <a:effectLst/>
                          <a:latin typeface="Calibri" panose="020F0502020204030204" pitchFamily="34" charset="0"/>
                        </a:rPr>
                        <a:t>Placebo (n = 189)</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16.3</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000" b="0" i="0" u="none" strike="noStrike" cap="none" normalizeH="0" baseline="0" dirty="0">
                          <a:ln>
                            <a:noFill/>
                          </a:ln>
                          <a:solidFill>
                            <a:schemeClr val="bg2">
                              <a:lumMod val="10000"/>
                            </a:schemeClr>
                          </a:solidFill>
                          <a:effectLst/>
                          <a:latin typeface="Calibri" panose="020F0502020204030204" pitchFamily="34" charset="0"/>
                        </a:rPr>
                        <a:t>14.6-17.9</a:t>
                      </a:r>
                    </a:p>
                  </a:txBody>
                  <a:tcPr marL="0" marR="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25" name="TextBox 24">
            <a:extLst>
              <a:ext uri="{FF2B5EF4-FFF2-40B4-BE49-F238E27FC236}">
                <a16:creationId xmlns:a16="http://schemas.microsoft.com/office/drawing/2014/main" id="{C0750642-60D4-83AC-09E1-90573D65C031}"/>
              </a:ext>
            </a:extLst>
          </p:cNvPr>
          <p:cNvSpPr txBox="1"/>
          <p:nvPr/>
        </p:nvSpPr>
        <p:spPr bwMode="auto">
          <a:xfrm>
            <a:off x="10000166" y="2824675"/>
            <a:ext cx="12282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HR: 0.703</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95% CI: 0.579-0.854</a:t>
            </a:r>
          </a:p>
        </p:txBody>
      </p:sp>
      <p:grpSp>
        <p:nvGrpSpPr>
          <p:cNvPr id="4" name="Group 3">
            <a:extLst>
              <a:ext uri="{FF2B5EF4-FFF2-40B4-BE49-F238E27FC236}">
                <a16:creationId xmlns:a16="http://schemas.microsoft.com/office/drawing/2014/main" id="{342B2617-DD8D-52F2-775B-8081B57DA183}"/>
              </a:ext>
            </a:extLst>
          </p:cNvPr>
          <p:cNvGrpSpPr/>
          <p:nvPr/>
        </p:nvGrpSpPr>
        <p:grpSpPr>
          <a:xfrm>
            <a:off x="442158" y="2148026"/>
            <a:ext cx="3497170" cy="2938561"/>
            <a:chOff x="457877" y="1738030"/>
            <a:chExt cx="3497170" cy="2938561"/>
          </a:xfrm>
        </p:grpSpPr>
        <p:cxnSp>
          <p:nvCxnSpPr>
            <p:cNvPr id="9" name="Straight Connector 8">
              <a:extLst>
                <a:ext uri="{FF2B5EF4-FFF2-40B4-BE49-F238E27FC236}">
                  <a16:creationId xmlns:a16="http://schemas.microsoft.com/office/drawing/2014/main" id="{4AD3E792-9407-DE49-98B3-CC39DC237A44}"/>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379071C8-A3AF-F89E-61CF-75A42F00B28B}"/>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776B7CA-3983-5018-823E-24C0CBF896D1}"/>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0959E2CE-0D09-7FE1-10F0-07BE70978725}"/>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FBCD61B7-7F89-324A-ED6B-E91E17188FA5}"/>
                </a:ext>
              </a:extLst>
            </p:cNvPr>
            <p:cNvCxnSpPr/>
            <p:nvPr/>
          </p:nvCxnSpPr>
          <p:spPr bwMode="auto">
            <a:xfrm>
              <a:off x="798247" y="338428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C48DC47-E3EC-BEFD-81CA-3F0E34EE782A}"/>
                </a:ext>
              </a:extLst>
            </p:cNvPr>
            <p:cNvCxnSpPr/>
            <p:nvPr/>
          </p:nvCxnSpPr>
          <p:spPr bwMode="auto">
            <a:xfrm>
              <a:off x="798247" y="3894702"/>
              <a:ext cx="64008" cy="0"/>
            </a:xfrm>
            <a:prstGeom prst="line">
              <a:avLst/>
            </a:prstGeom>
            <a:noFill/>
            <a:ln w="28575" cap="flat" cmpd="sng" algn="ctr">
              <a:solidFill>
                <a:schemeClr val="bg1"/>
              </a:solidFill>
              <a:prstDash val="solid"/>
              <a:round/>
              <a:headEnd type="none" w="med" len="med"/>
              <a:tailEnd type="none" w="med" len="med"/>
            </a:ln>
            <a:effectLst/>
          </p:spPr>
        </p:cxnSp>
        <p:sp>
          <p:nvSpPr>
            <p:cNvPr id="28" name="TextBox 27">
              <a:extLst>
                <a:ext uri="{FF2B5EF4-FFF2-40B4-BE49-F238E27FC236}">
                  <a16:creationId xmlns:a16="http://schemas.microsoft.com/office/drawing/2014/main" id="{2B2BAFC2-7436-DE39-4B17-27CCD0FC9ADE}"/>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9" name="TextBox 28">
              <a:extLst>
                <a:ext uri="{FF2B5EF4-FFF2-40B4-BE49-F238E27FC236}">
                  <a16:creationId xmlns:a16="http://schemas.microsoft.com/office/drawing/2014/main" id="{4977BFAB-DAEF-FE4F-81F4-EFF71D1B6B0C}"/>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0" name="TextBox 29">
              <a:extLst>
                <a:ext uri="{FF2B5EF4-FFF2-40B4-BE49-F238E27FC236}">
                  <a16:creationId xmlns:a16="http://schemas.microsoft.com/office/drawing/2014/main" id="{E30DF86F-EDB5-4AB9-D487-307DC732D266}"/>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 name="TextBox 30">
              <a:extLst>
                <a:ext uri="{FF2B5EF4-FFF2-40B4-BE49-F238E27FC236}">
                  <a16:creationId xmlns:a16="http://schemas.microsoft.com/office/drawing/2014/main" id="{3A84DC7C-BE41-E81A-5FC1-D6B4FA5E5288}"/>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2" name="TextBox 31">
              <a:extLst>
                <a:ext uri="{FF2B5EF4-FFF2-40B4-BE49-F238E27FC236}">
                  <a16:creationId xmlns:a16="http://schemas.microsoft.com/office/drawing/2014/main" id="{BD5C4786-0003-EC4E-F7C0-DC257DD6A055}"/>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3" name="TextBox 32">
              <a:extLst>
                <a:ext uri="{FF2B5EF4-FFF2-40B4-BE49-F238E27FC236}">
                  <a16:creationId xmlns:a16="http://schemas.microsoft.com/office/drawing/2014/main" id="{401CBE89-9A5E-1DD4-E4F6-D8AB3F9A4ED1}"/>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4" name="Straight Connector 33">
              <a:extLst>
                <a:ext uri="{FF2B5EF4-FFF2-40B4-BE49-F238E27FC236}">
                  <a16:creationId xmlns:a16="http://schemas.microsoft.com/office/drawing/2014/main" id="{C6DE33A3-19CD-B439-C0FC-3323E811315D}"/>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6B83A12D-AC06-3F98-E2F7-BA31BB0AAF56}"/>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9CF9B800-B371-ECF1-268B-0DC212043EE3}"/>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229212A-A5CA-E60B-5FF1-0760719D71E9}"/>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29A4B9E1-92E8-CFE9-8BF5-F86533FCE1E8}"/>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739852A8-1FD9-5468-3706-F06257612FBD}"/>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ED5CE360-430D-EB16-983E-B4B202DC4B7F}"/>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8C178C6F-62A6-8709-AEDE-B193031F1998}"/>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C5858055-541C-DB1E-8D86-CA81C4ACC7BF}"/>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95AED68B-F17E-151D-A8F6-854B5CC2EBB8}"/>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94523EA3-4135-C3F4-4FE2-A416F34AA06D}"/>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960476FE-E6B8-3335-DA8E-1442582BEDCB}"/>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809FA65-2843-4973-06A0-3A87AFCF23A0}"/>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47" name="TextBox 46">
              <a:extLst>
                <a:ext uri="{FF2B5EF4-FFF2-40B4-BE49-F238E27FC236}">
                  <a16:creationId xmlns:a16="http://schemas.microsoft.com/office/drawing/2014/main" id="{A42128FA-3BB9-0695-BEB7-04A688DD607D}"/>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48" name="TextBox 47">
              <a:extLst>
                <a:ext uri="{FF2B5EF4-FFF2-40B4-BE49-F238E27FC236}">
                  <a16:creationId xmlns:a16="http://schemas.microsoft.com/office/drawing/2014/main" id="{DC791990-F382-5A3C-CD92-23AF29F1AE68}"/>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49" name="TextBox 48">
              <a:extLst>
                <a:ext uri="{FF2B5EF4-FFF2-40B4-BE49-F238E27FC236}">
                  <a16:creationId xmlns:a16="http://schemas.microsoft.com/office/drawing/2014/main" id="{AEF3D400-E48E-6125-E18C-CB36A9BB6CBC}"/>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50" name="TextBox 49">
              <a:extLst>
                <a:ext uri="{FF2B5EF4-FFF2-40B4-BE49-F238E27FC236}">
                  <a16:creationId xmlns:a16="http://schemas.microsoft.com/office/drawing/2014/main" id="{9B896D95-7D3C-263C-721D-EAB4CD7E282E}"/>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51" name="TextBox 50">
              <a:extLst>
                <a:ext uri="{FF2B5EF4-FFF2-40B4-BE49-F238E27FC236}">
                  <a16:creationId xmlns:a16="http://schemas.microsoft.com/office/drawing/2014/main" id="{104F029B-7EA4-4853-55D8-36DC50C8F3B9}"/>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52" name="TextBox 51">
              <a:extLst>
                <a:ext uri="{FF2B5EF4-FFF2-40B4-BE49-F238E27FC236}">
                  <a16:creationId xmlns:a16="http://schemas.microsoft.com/office/drawing/2014/main" id="{95737C7E-BAC9-C5AE-61CD-5A0F65C0F923}"/>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53" name="TextBox 52">
              <a:extLst>
                <a:ext uri="{FF2B5EF4-FFF2-40B4-BE49-F238E27FC236}">
                  <a16:creationId xmlns:a16="http://schemas.microsoft.com/office/drawing/2014/main" id="{DF112237-38C5-67AC-F215-EFFFE83B264C}"/>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54" name="TextBox 53">
              <a:extLst>
                <a:ext uri="{FF2B5EF4-FFF2-40B4-BE49-F238E27FC236}">
                  <a16:creationId xmlns:a16="http://schemas.microsoft.com/office/drawing/2014/main" id="{96CA8531-DD90-A7C0-1B5A-C130F41E1392}"/>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55" name="TextBox 54">
              <a:extLst>
                <a:ext uri="{FF2B5EF4-FFF2-40B4-BE49-F238E27FC236}">
                  <a16:creationId xmlns:a16="http://schemas.microsoft.com/office/drawing/2014/main" id="{F5CAA592-D84A-8FAC-5F3C-8698F7C0FB9B}"/>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56" name="TextBox 55">
              <a:extLst>
                <a:ext uri="{FF2B5EF4-FFF2-40B4-BE49-F238E27FC236}">
                  <a16:creationId xmlns:a16="http://schemas.microsoft.com/office/drawing/2014/main" id="{51C96D10-A103-8909-3E16-B270E49A4B88}"/>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57" name="TextBox 56">
              <a:extLst>
                <a:ext uri="{FF2B5EF4-FFF2-40B4-BE49-F238E27FC236}">
                  <a16:creationId xmlns:a16="http://schemas.microsoft.com/office/drawing/2014/main" id="{F89926EE-D284-238C-8B35-15CF9B117E58}"/>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58" name="TextBox 57">
              <a:extLst>
                <a:ext uri="{FF2B5EF4-FFF2-40B4-BE49-F238E27FC236}">
                  <a16:creationId xmlns:a16="http://schemas.microsoft.com/office/drawing/2014/main" id="{4174A454-3CD5-9A3E-FA17-709E8F2EE036}"/>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59" name="TextBox 58">
              <a:extLst>
                <a:ext uri="{FF2B5EF4-FFF2-40B4-BE49-F238E27FC236}">
                  <a16:creationId xmlns:a16="http://schemas.microsoft.com/office/drawing/2014/main" id="{A860C311-1A03-FE8C-AA97-5CB0F8CE97FF}"/>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cxnSp>
          <p:nvCxnSpPr>
            <p:cNvPr id="60" name="Straight Connector 59">
              <a:extLst>
                <a:ext uri="{FF2B5EF4-FFF2-40B4-BE49-F238E27FC236}">
                  <a16:creationId xmlns:a16="http://schemas.microsoft.com/office/drawing/2014/main" id="{4406756B-6FE5-7792-2AC2-150F8A3F38D0}"/>
                </a:ext>
              </a:extLst>
            </p:cNvPr>
            <p:cNvCxnSpPr/>
            <p:nvPr/>
          </p:nvCxnSpPr>
          <p:spPr bwMode="auto">
            <a:xfrm>
              <a:off x="798247" y="44149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5A5527B6-58B5-DC65-7C95-ED2EFA69BD96}"/>
                </a:ext>
              </a:extLst>
            </p:cNvPr>
            <p:cNvCxnSpPr>
              <a:cxnSpLocks/>
            </p:cNvCxnSpPr>
            <p:nvPr/>
          </p:nvCxnSpPr>
          <p:spPr bwMode="auto">
            <a:xfrm rot="16200000">
              <a:off x="846337" y="4449480"/>
              <a:ext cx="47612" cy="0"/>
            </a:xfrm>
            <a:prstGeom prst="line">
              <a:avLst/>
            </a:prstGeom>
            <a:noFill/>
            <a:ln w="28575" cap="flat" cmpd="sng" algn="ctr">
              <a:solidFill>
                <a:schemeClr val="bg1"/>
              </a:solidFill>
              <a:prstDash val="solid"/>
              <a:round/>
              <a:headEnd type="none" w="med" len="med"/>
              <a:tailEnd type="none" w="med" len="med"/>
            </a:ln>
            <a:effectLst/>
          </p:spPr>
        </p:cxnSp>
      </p:grpSp>
      <p:sp>
        <p:nvSpPr>
          <p:cNvPr id="62" name="TextBox 61">
            <a:extLst>
              <a:ext uri="{FF2B5EF4-FFF2-40B4-BE49-F238E27FC236}">
                <a16:creationId xmlns:a16="http://schemas.microsoft.com/office/drawing/2014/main" id="{E9B81BA8-2C29-D694-F6F2-1F6E2D08C749}"/>
              </a:ext>
            </a:extLst>
          </p:cNvPr>
          <p:cNvSpPr txBox="1"/>
          <p:nvPr/>
        </p:nvSpPr>
        <p:spPr bwMode="auto">
          <a:xfrm>
            <a:off x="1197546" y="1512798"/>
            <a:ext cx="2464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i="1" dirty="0">
                <a:solidFill>
                  <a:schemeClr val="bg1"/>
                </a:solidFill>
                <a:latin typeface="Calibri" panose="020F0502020204030204" pitchFamily="34" charset="0"/>
              </a:rPr>
              <a:t>BRCA</a:t>
            </a:r>
            <a:r>
              <a:rPr lang="en-US" dirty="0">
                <a:solidFill>
                  <a:schemeClr val="bg1"/>
                </a:solidFill>
                <a:latin typeface="Calibri" panose="020F0502020204030204" pitchFamily="34" charset="0"/>
              </a:rPr>
              <a:t>-Mutant Cohort</a:t>
            </a:r>
          </a:p>
        </p:txBody>
      </p:sp>
      <p:sp>
        <p:nvSpPr>
          <p:cNvPr id="63" name="TextBox 62">
            <a:extLst>
              <a:ext uri="{FF2B5EF4-FFF2-40B4-BE49-F238E27FC236}">
                <a16:creationId xmlns:a16="http://schemas.microsoft.com/office/drawing/2014/main" id="{6132F4C9-473C-01CB-384D-385C74271248}"/>
              </a:ext>
            </a:extLst>
          </p:cNvPr>
          <p:cNvSpPr txBox="1"/>
          <p:nvPr/>
        </p:nvSpPr>
        <p:spPr bwMode="auto">
          <a:xfrm>
            <a:off x="4942071" y="1512798"/>
            <a:ext cx="2464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HRD Cohort*</a:t>
            </a:r>
          </a:p>
        </p:txBody>
      </p:sp>
      <p:sp>
        <p:nvSpPr>
          <p:cNvPr id="31744" name="TextBox 31743">
            <a:extLst>
              <a:ext uri="{FF2B5EF4-FFF2-40B4-BE49-F238E27FC236}">
                <a16:creationId xmlns:a16="http://schemas.microsoft.com/office/drawing/2014/main" id="{527DEFF7-D78D-02D3-27FA-51775F1A34C0}"/>
              </a:ext>
            </a:extLst>
          </p:cNvPr>
          <p:cNvSpPr txBox="1"/>
          <p:nvPr/>
        </p:nvSpPr>
        <p:spPr bwMode="auto">
          <a:xfrm>
            <a:off x="8686596" y="1512798"/>
            <a:ext cx="2464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ITT Population</a:t>
            </a:r>
          </a:p>
        </p:txBody>
      </p:sp>
      <p:sp>
        <p:nvSpPr>
          <p:cNvPr id="31745" name="Rectangle 31744">
            <a:extLst>
              <a:ext uri="{FF2B5EF4-FFF2-40B4-BE49-F238E27FC236}">
                <a16:creationId xmlns:a16="http://schemas.microsoft.com/office/drawing/2014/main" id="{1AE9B3A3-3644-0794-9C94-6C95C359FE4C}"/>
              </a:ext>
            </a:extLst>
          </p:cNvPr>
          <p:cNvSpPr/>
          <p:nvPr/>
        </p:nvSpPr>
        <p:spPr bwMode="auto">
          <a:xfrm>
            <a:off x="868578" y="5086587"/>
            <a:ext cx="2953780" cy="192505"/>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31751" name="Freeform 5">
            <a:extLst>
              <a:ext uri="{FF2B5EF4-FFF2-40B4-BE49-F238E27FC236}">
                <a16:creationId xmlns:a16="http://schemas.microsoft.com/office/drawing/2014/main" id="{A99A1F2C-7847-C3F0-21A6-781649A98799}"/>
              </a:ext>
            </a:extLst>
          </p:cNvPr>
          <p:cNvSpPr>
            <a:spLocks/>
          </p:cNvSpPr>
          <p:nvPr/>
        </p:nvSpPr>
        <p:spPr bwMode="auto">
          <a:xfrm>
            <a:off x="877888" y="2256010"/>
            <a:ext cx="2606675" cy="2206625"/>
          </a:xfrm>
          <a:custGeom>
            <a:avLst/>
            <a:gdLst>
              <a:gd name="T0" fmla="*/ 26 w 1642"/>
              <a:gd name="T1" fmla="*/ 0 h 1390"/>
              <a:gd name="T2" fmla="*/ 94 w 1642"/>
              <a:gd name="T3" fmla="*/ 26 h 1390"/>
              <a:gd name="T4" fmla="*/ 102 w 1642"/>
              <a:gd name="T5" fmla="*/ 54 h 1390"/>
              <a:gd name="T6" fmla="*/ 102 w 1642"/>
              <a:gd name="T7" fmla="*/ 126 h 1390"/>
              <a:gd name="T8" fmla="*/ 114 w 1642"/>
              <a:gd name="T9" fmla="*/ 154 h 1390"/>
              <a:gd name="T10" fmla="*/ 126 w 1642"/>
              <a:gd name="T11" fmla="*/ 207 h 1390"/>
              <a:gd name="T12" fmla="*/ 138 w 1642"/>
              <a:gd name="T13" fmla="*/ 281 h 1390"/>
              <a:gd name="T14" fmla="*/ 150 w 1642"/>
              <a:gd name="T15" fmla="*/ 329 h 1390"/>
              <a:gd name="T16" fmla="*/ 176 w 1642"/>
              <a:gd name="T17" fmla="*/ 355 h 1390"/>
              <a:gd name="T18" fmla="*/ 188 w 1642"/>
              <a:gd name="T19" fmla="*/ 383 h 1390"/>
              <a:gd name="T20" fmla="*/ 209 w 1642"/>
              <a:gd name="T21" fmla="*/ 409 h 1390"/>
              <a:gd name="T22" fmla="*/ 225 w 1642"/>
              <a:gd name="T23" fmla="*/ 435 h 1390"/>
              <a:gd name="T24" fmla="*/ 231 w 1642"/>
              <a:gd name="T25" fmla="*/ 459 h 1390"/>
              <a:gd name="T26" fmla="*/ 245 w 1642"/>
              <a:gd name="T27" fmla="*/ 485 h 1390"/>
              <a:gd name="T28" fmla="*/ 255 w 1642"/>
              <a:gd name="T29" fmla="*/ 511 h 1390"/>
              <a:gd name="T30" fmla="*/ 271 w 1642"/>
              <a:gd name="T31" fmla="*/ 537 h 1390"/>
              <a:gd name="T32" fmla="*/ 283 w 1642"/>
              <a:gd name="T33" fmla="*/ 562 h 1390"/>
              <a:gd name="T34" fmla="*/ 303 w 1642"/>
              <a:gd name="T35" fmla="*/ 562 h 1390"/>
              <a:gd name="T36" fmla="*/ 309 w 1642"/>
              <a:gd name="T37" fmla="*/ 614 h 1390"/>
              <a:gd name="T38" fmla="*/ 315 w 1642"/>
              <a:gd name="T39" fmla="*/ 642 h 1390"/>
              <a:gd name="T40" fmla="*/ 323 w 1642"/>
              <a:gd name="T41" fmla="*/ 668 h 1390"/>
              <a:gd name="T42" fmla="*/ 333 w 1642"/>
              <a:gd name="T43" fmla="*/ 724 h 1390"/>
              <a:gd name="T44" fmla="*/ 345 w 1642"/>
              <a:gd name="T45" fmla="*/ 766 h 1390"/>
              <a:gd name="T46" fmla="*/ 355 w 1642"/>
              <a:gd name="T47" fmla="*/ 798 h 1390"/>
              <a:gd name="T48" fmla="*/ 363 w 1642"/>
              <a:gd name="T49" fmla="*/ 822 h 1390"/>
              <a:gd name="T50" fmla="*/ 413 w 1642"/>
              <a:gd name="T51" fmla="*/ 846 h 1390"/>
              <a:gd name="T52" fmla="*/ 423 w 1642"/>
              <a:gd name="T53" fmla="*/ 872 h 1390"/>
              <a:gd name="T54" fmla="*/ 443 w 1642"/>
              <a:gd name="T55" fmla="*/ 896 h 1390"/>
              <a:gd name="T56" fmla="*/ 457 w 1642"/>
              <a:gd name="T57" fmla="*/ 925 h 1390"/>
              <a:gd name="T58" fmla="*/ 467 w 1642"/>
              <a:gd name="T59" fmla="*/ 957 h 1390"/>
              <a:gd name="T60" fmla="*/ 467 w 1642"/>
              <a:gd name="T61" fmla="*/ 1029 h 1390"/>
              <a:gd name="T62" fmla="*/ 493 w 1642"/>
              <a:gd name="T63" fmla="*/ 1055 h 1390"/>
              <a:gd name="T64" fmla="*/ 517 w 1642"/>
              <a:gd name="T65" fmla="*/ 1079 h 1390"/>
              <a:gd name="T66" fmla="*/ 531 w 1642"/>
              <a:gd name="T67" fmla="*/ 1133 h 1390"/>
              <a:gd name="T68" fmla="*/ 589 w 1642"/>
              <a:gd name="T69" fmla="*/ 1157 h 1390"/>
              <a:gd name="T70" fmla="*/ 620 w 1642"/>
              <a:gd name="T71" fmla="*/ 1185 h 1390"/>
              <a:gd name="T72" fmla="*/ 684 w 1642"/>
              <a:gd name="T73" fmla="*/ 1211 h 1390"/>
              <a:gd name="T74" fmla="*/ 732 w 1642"/>
              <a:gd name="T75" fmla="*/ 1237 h 1390"/>
              <a:gd name="T76" fmla="*/ 758 w 1642"/>
              <a:gd name="T77" fmla="*/ 1264 h 1390"/>
              <a:gd name="T78" fmla="*/ 772 w 1642"/>
              <a:gd name="T79" fmla="*/ 1290 h 1390"/>
              <a:gd name="T80" fmla="*/ 824 w 1642"/>
              <a:gd name="T81" fmla="*/ 1314 h 1390"/>
              <a:gd name="T82" fmla="*/ 944 w 1642"/>
              <a:gd name="T83" fmla="*/ 1342 h 1390"/>
              <a:gd name="T84" fmla="*/ 1004 w 1642"/>
              <a:gd name="T85" fmla="*/ 1366 h 1390"/>
              <a:gd name="T86" fmla="*/ 1028 w 1642"/>
              <a:gd name="T87" fmla="*/ 1390 h 1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42" h="1390">
                <a:moveTo>
                  <a:pt x="0" y="0"/>
                </a:moveTo>
                <a:lnTo>
                  <a:pt x="26" y="0"/>
                </a:lnTo>
                <a:lnTo>
                  <a:pt x="26" y="26"/>
                </a:lnTo>
                <a:lnTo>
                  <a:pt x="94" y="26"/>
                </a:lnTo>
                <a:lnTo>
                  <a:pt x="94" y="54"/>
                </a:lnTo>
                <a:lnTo>
                  <a:pt x="102" y="54"/>
                </a:lnTo>
                <a:lnTo>
                  <a:pt x="102" y="80"/>
                </a:lnTo>
                <a:lnTo>
                  <a:pt x="102" y="126"/>
                </a:lnTo>
                <a:lnTo>
                  <a:pt x="114" y="126"/>
                </a:lnTo>
                <a:lnTo>
                  <a:pt x="114" y="154"/>
                </a:lnTo>
                <a:lnTo>
                  <a:pt x="126" y="154"/>
                </a:lnTo>
                <a:lnTo>
                  <a:pt x="126" y="207"/>
                </a:lnTo>
                <a:lnTo>
                  <a:pt x="138" y="207"/>
                </a:lnTo>
                <a:lnTo>
                  <a:pt x="138" y="281"/>
                </a:lnTo>
                <a:lnTo>
                  <a:pt x="150" y="281"/>
                </a:lnTo>
                <a:lnTo>
                  <a:pt x="150" y="329"/>
                </a:lnTo>
                <a:lnTo>
                  <a:pt x="176" y="329"/>
                </a:lnTo>
                <a:lnTo>
                  <a:pt x="176" y="355"/>
                </a:lnTo>
                <a:lnTo>
                  <a:pt x="188" y="355"/>
                </a:lnTo>
                <a:lnTo>
                  <a:pt x="188" y="383"/>
                </a:lnTo>
                <a:lnTo>
                  <a:pt x="209" y="383"/>
                </a:lnTo>
                <a:lnTo>
                  <a:pt x="209" y="409"/>
                </a:lnTo>
                <a:lnTo>
                  <a:pt x="225" y="409"/>
                </a:lnTo>
                <a:lnTo>
                  <a:pt x="225" y="435"/>
                </a:lnTo>
                <a:lnTo>
                  <a:pt x="231" y="435"/>
                </a:lnTo>
                <a:lnTo>
                  <a:pt x="231" y="459"/>
                </a:lnTo>
                <a:lnTo>
                  <a:pt x="245" y="459"/>
                </a:lnTo>
                <a:lnTo>
                  <a:pt x="245" y="485"/>
                </a:lnTo>
                <a:lnTo>
                  <a:pt x="255" y="485"/>
                </a:lnTo>
                <a:lnTo>
                  <a:pt x="255" y="511"/>
                </a:lnTo>
                <a:lnTo>
                  <a:pt x="271" y="511"/>
                </a:lnTo>
                <a:lnTo>
                  <a:pt x="271" y="537"/>
                </a:lnTo>
                <a:lnTo>
                  <a:pt x="283" y="537"/>
                </a:lnTo>
                <a:lnTo>
                  <a:pt x="283" y="562"/>
                </a:lnTo>
                <a:lnTo>
                  <a:pt x="297" y="562"/>
                </a:lnTo>
                <a:lnTo>
                  <a:pt x="303" y="562"/>
                </a:lnTo>
                <a:lnTo>
                  <a:pt x="303" y="614"/>
                </a:lnTo>
                <a:lnTo>
                  <a:pt x="309" y="614"/>
                </a:lnTo>
                <a:lnTo>
                  <a:pt x="309" y="642"/>
                </a:lnTo>
                <a:lnTo>
                  <a:pt x="315" y="642"/>
                </a:lnTo>
                <a:lnTo>
                  <a:pt x="315" y="668"/>
                </a:lnTo>
                <a:lnTo>
                  <a:pt x="323" y="668"/>
                </a:lnTo>
                <a:lnTo>
                  <a:pt x="323" y="724"/>
                </a:lnTo>
                <a:lnTo>
                  <a:pt x="333" y="724"/>
                </a:lnTo>
                <a:lnTo>
                  <a:pt x="333" y="766"/>
                </a:lnTo>
                <a:lnTo>
                  <a:pt x="345" y="766"/>
                </a:lnTo>
                <a:lnTo>
                  <a:pt x="345" y="798"/>
                </a:lnTo>
                <a:lnTo>
                  <a:pt x="355" y="798"/>
                </a:lnTo>
                <a:lnTo>
                  <a:pt x="355" y="822"/>
                </a:lnTo>
                <a:lnTo>
                  <a:pt x="363" y="822"/>
                </a:lnTo>
                <a:lnTo>
                  <a:pt x="363" y="846"/>
                </a:lnTo>
                <a:lnTo>
                  <a:pt x="413" y="846"/>
                </a:lnTo>
                <a:lnTo>
                  <a:pt x="413" y="872"/>
                </a:lnTo>
                <a:lnTo>
                  <a:pt x="423" y="872"/>
                </a:lnTo>
                <a:lnTo>
                  <a:pt x="423" y="896"/>
                </a:lnTo>
                <a:lnTo>
                  <a:pt x="443" y="896"/>
                </a:lnTo>
                <a:lnTo>
                  <a:pt x="443" y="925"/>
                </a:lnTo>
                <a:lnTo>
                  <a:pt x="457" y="925"/>
                </a:lnTo>
                <a:lnTo>
                  <a:pt x="457" y="957"/>
                </a:lnTo>
                <a:lnTo>
                  <a:pt x="467" y="957"/>
                </a:lnTo>
                <a:lnTo>
                  <a:pt x="467" y="983"/>
                </a:lnTo>
                <a:lnTo>
                  <a:pt x="467" y="1029"/>
                </a:lnTo>
                <a:lnTo>
                  <a:pt x="493" y="1029"/>
                </a:lnTo>
                <a:lnTo>
                  <a:pt x="493" y="1055"/>
                </a:lnTo>
                <a:lnTo>
                  <a:pt x="517" y="1055"/>
                </a:lnTo>
                <a:lnTo>
                  <a:pt x="517" y="1079"/>
                </a:lnTo>
                <a:lnTo>
                  <a:pt x="531" y="1079"/>
                </a:lnTo>
                <a:lnTo>
                  <a:pt x="531" y="1133"/>
                </a:lnTo>
                <a:lnTo>
                  <a:pt x="589" y="1133"/>
                </a:lnTo>
                <a:lnTo>
                  <a:pt x="589" y="1157"/>
                </a:lnTo>
                <a:lnTo>
                  <a:pt x="620" y="1157"/>
                </a:lnTo>
                <a:lnTo>
                  <a:pt x="620" y="1185"/>
                </a:lnTo>
                <a:lnTo>
                  <a:pt x="684" y="1185"/>
                </a:lnTo>
                <a:lnTo>
                  <a:pt x="684" y="1211"/>
                </a:lnTo>
                <a:lnTo>
                  <a:pt x="732" y="1211"/>
                </a:lnTo>
                <a:lnTo>
                  <a:pt x="732" y="1237"/>
                </a:lnTo>
                <a:lnTo>
                  <a:pt x="758" y="1237"/>
                </a:lnTo>
                <a:lnTo>
                  <a:pt x="758" y="1264"/>
                </a:lnTo>
                <a:lnTo>
                  <a:pt x="772" y="1264"/>
                </a:lnTo>
                <a:lnTo>
                  <a:pt x="772" y="1290"/>
                </a:lnTo>
                <a:lnTo>
                  <a:pt x="824" y="1290"/>
                </a:lnTo>
                <a:lnTo>
                  <a:pt x="824" y="1314"/>
                </a:lnTo>
                <a:lnTo>
                  <a:pt x="944" y="1314"/>
                </a:lnTo>
                <a:lnTo>
                  <a:pt x="944" y="1342"/>
                </a:lnTo>
                <a:lnTo>
                  <a:pt x="1004" y="1342"/>
                </a:lnTo>
                <a:lnTo>
                  <a:pt x="1004" y="1366"/>
                </a:lnTo>
                <a:lnTo>
                  <a:pt x="1028" y="1366"/>
                </a:lnTo>
                <a:lnTo>
                  <a:pt x="1028" y="1390"/>
                </a:lnTo>
                <a:lnTo>
                  <a:pt x="1642" y="1390"/>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2" name="Line 6">
            <a:extLst>
              <a:ext uri="{FF2B5EF4-FFF2-40B4-BE49-F238E27FC236}">
                <a16:creationId xmlns:a16="http://schemas.microsoft.com/office/drawing/2014/main" id="{970D5846-8433-9689-F030-4635DFF55757}"/>
              </a:ext>
            </a:extLst>
          </p:cNvPr>
          <p:cNvSpPr>
            <a:spLocks noChangeShapeType="1"/>
          </p:cNvSpPr>
          <p:nvPr/>
        </p:nvSpPr>
        <p:spPr bwMode="auto">
          <a:xfrm>
            <a:off x="941388" y="230046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3" name="Line 7">
            <a:extLst>
              <a:ext uri="{FF2B5EF4-FFF2-40B4-BE49-F238E27FC236}">
                <a16:creationId xmlns:a16="http://schemas.microsoft.com/office/drawing/2014/main" id="{929722E4-91CD-F100-6147-792FA698C6EC}"/>
              </a:ext>
            </a:extLst>
          </p:cNvPr>
          <p:cNvSpPr>
            <a:spLocks noChangeShapeType="1"/>
          </p:cNvSpPr>
          <p:nvPr/>
        </p:nvSpPr>
        <p:spPr bwMode="auto">
          <a:xfrm flipV="1">
            <a:off x="973138" y="226871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4" name="Line 8">
            <a:extLst>
              <a:ext uri="{FF2B5EF4-FFF2-40B4-BE49-F238E27FC236}">
                <a16:creationId xmlns:a16="http://schemas.microsoft.com/office/drawing/2014/main" id="{9CD45C42-91AB-2F97-6EFA-31D3AEA3AAB1}"/>
              </a:ext>
            </a:extLst>
          </p:cNvPr>
          <p:cNvSpPr>
            <a:spLocks noChangeShapeType="1"/>
          </p:cNvSpPr>
          <p:nvPr/>
        </p:nvSpPr>
        <p:spPr bwMode="auto">
          <a:xfrm>
            <a:off x="1049338" y="2578273"/>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5" name="Line 9">
            <a:extLst>
              <a:ext uri="{FF2B5EF4-FFF2-40B4-BE49-F238E27FC236}">
                <a16:creationId xmlns:a16="http://schemas.microsoft.com/office/drawing/2014/main" id="{7E2ECC1D-8201-A584-3CE3-F89C1716525A}"/>
              </a:ext>
            </a:extLst>
          </p:cNvPr>
          <p:cNvSpPr>
            <a:spLocks noChangeShapeType="1"/>
          </p:cNvSpPr>
          <p:nvPr/>
        </p:nvSpPr>
        <p:spPr bwMode="auto">
          <a:xfrm flipV="1">
            <a:off x="1084263" y="2544935"/>
            <a:ext cx="0" cy="6508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6" name="Line 10">
            <a:extLst>
              <a:ext uri="{FF2B5EF4-FFF2-40B4-BE49-F238E27FC236}">
                <a16:creationId xmlns:a16="http://schemas.microsoft.com/office/drawing/2014/main" id="{F99077DD-1FD1-1217-191D-741E35DF35F3}"/>
              </a:ext>
            </a:extLst>
          </p:cNvPr>
          <p:cNvSpPr>
            <a:spLocks noChangeShapeType="1"/>
          </p:cNvSpPr>
          <p:nvPr/>
        </p:nvSpPr>
        <p:spPr bwMode="auto">
          <a:xfrm>
            <a:off x="1068388" y="2702098"/>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7" name="Line 11">
            <a:extLst>
              <a:ext uri="{FF2B5EF4-FFF2-40B4-BE49-F238E27FC236}">
                <a16:creationId xmlns:a16="http://schemas.microsoft.com/office/drawing/2014/main" id="{F0344A46-80B6-EE85-F8C6-64484C9A44D7}"/>
              </a:ext>
            </a:extLst>
          </p:cNvPr>
          <p:cNvSpPr>
            <a:spLocks noChangeShapeType="1"/>
          </p:cNvSpPr>
          <p:nvPr/>
        </p:nvSpPr>
        <p:spPr bwMode="auto">
          <a:xfrm flipV="1">
            <a:off x="1100138" y="2670348"/>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8" name="Line 12">
            <a:extLst>
              <a:ext uri="{FF2B5EF4-FFF2-40B4-BE49-F238E27FC236}">
                <a16:creationId xmlns:a16="http://schemas.microsoft.com/office/drawing/2014/main" id="{8812083D-7120-EBDF-F95A-DA5C018B06C8}"/>
              </a:ext>
            </a:extLst>
          </p:cNvPr>
          <p:cNvSpPr>
            <a:spLocks noChangeShapeType="1"/>
          </p:cNvSpPr>
          <p:nvPr/>
        </p:nvSpPr>
        <p:spPr bwMode="auto">
          <a:xfrm>
            <a:off x="2997201" y="446581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59" name="Line 13">
            <a:extLst>
              <a:ext uri="{FF2B5EF4-FFF2-40B4-BE49-F238E27FC236}">
                <a16:creationId xmlns:a16="http://schemas.microsoft.com/office/drawing/2014/main" id="{9C9D6801-6EDC-B249-7986-8D3D699FEA3E}"/>
              </a:ext>
            </a:extLst>
          </p:cNvPr>
          <p:cNvSpPr>
            <a:spLocks noChangeShapeType="1"/>
          </p:cNvSpPr>
          <p:nvPr/>
        </p:nvSpPr>
        <p:spPr bwMode="auto">
          <a:xfrm flipV="1">
            <a:off x="3028951" y="443406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0" name="Line 14">
            <a:extLst>
              <a:ext uri="{FF2B5EF4-FFF2-40B4-BE49-F238E27FC236}">
                <a16:creationId xmlns:a16="http://schemas.microsoft.com/office/drawing/2014/main" id="{710DFF2E-93F4-FFD3-2A84-A5784C221936}"/>
              </a:ext>
            </a:extLst>
          </p:cNvPr>
          <p:cNvSpPr>
            <a:spLocks noChangeShapeType="1"/>
          </p:cNvSpPr>
          <p:nvPr/>
        </p:nvSpPr>
        <p:spPr bwMode="auto">
          <a:xfrm>
            <a:off x="3057526" y="446581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1" name="Line 15">
            <a:extLst>
              <a:ext uri="{FF2B5EF4-FFF2-40B4-BE49-F238E27FC236}">
                <a16:creationId xmlns:a16="http://schemas.microsoft.com/office/drawing/2014/main" id="{51BF30FE-CC06-CBE1-0D9A-890ED6021B36}"/>
              </a:ext>
            </a:extLst>
          </p:cNvPr>
          <p:cNvSpPr>
            <a:spLocks noChangeShapeType="1"/>
          </p:cNvSpPr>
          <p:nvPr/>
        </p:nvSpPr>
        <p:spPr bwMode="auto">
          <a:xfrm flipV="1">
            <a:off x="3089276" y="443406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2" name="Line 16">
            <a:extLst>
              <a:ext uri="{FF2B5EF4-FFF2-40B4-BE49-F238E27FC236}">
                <a16:creationId xmlns:a16="http://schemas.microsoft.com/office/drawing/2014/main" id="{E02919E9-30D0-E125-86B7-4AF7DBF0940A}"/>
              </a:ext>
            </a:extLst>
          </p:cNvPr>
          <p:cNvSpPr>
            <a:spLocks noChangeShapeType="1"/>
          </p:cNvSpPr>
          <p:nvPr/>
        </p:nvSpPr>
        <p:spPr bwMode="auto">
          <a:xfrm>
            <a:off x="3149601" y="4465810"/>
            <a:ext cx="6508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3" name="Line 17">
            <a:extLst>
              <a:ext uri="{FF2B5EF4-FFF2-40B4-BE49-F238E27FC236}">
                <a16:creationId xmlns:a16="http://schemas.microsoft.com/office/drawing/2014/main" id="{E7BF9CCD-4A3E-311A-BB24-96066F99991F}"/>
              </a:ext>
            </a:extLst>
          </p:cNvPr>
          <p:cNvSpPr>
            <a:spLocks noChangeShapeType="1"/>
          </p:cNvSpPr>
          <p:nvPr/>
        </p:nvSpPr>
        <p:spPr bwMode="auto">
          <a:xfrm flipV="1">
            <a:off x="3182938" y="443406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4" name="Line 18">
            <a:extLst>
              <a:ext uri="{FF2B5EF4-FFF2-40B4-BE49-F238E27FC236}">
                <a16:creationId xmlns:a16="http://schemas.microsoft.com/office/drawing/2014/main" id="{E07A6BA1-B1B0-C90E-204C-674D1603A2A9}"/>
              </a:ext>
            </a:extLst>
          </p:cNvPr>
          <p:cNvSpPr>
            <a:spLocks noChangeShapeType="1"/>
          </p:cNvSpPr>
          <p:nvPr/>
        </p:nvSpPr>
        <p:spPr bwMode="auto">
          <a:xfrm>
            <a:off x="3233738" y="446581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5" name="Line 19">
            <a:extLst>
              <a:ext uri="{FF2B5EF4-FFF2-40B4-BE49-F238E27FC236}">
                <a16:creationId xmlns:a16="http://schemas.microsoft.com/office/drawing/2014/main" id="{28FC3D6D-EE27-4CC8-AA6E-7FC49CCEE945}"/>
              </a:ext>
            </a:extLst>
          </p:cNvPr>
          <p:cNvSpPr>
            <a:spLocks noChangeShapeType="1"/>
          </p:cNvSpPr>
          <p:nvPr/>
        </p:nvSpPr>
        <p:spPr bwMode="auto">
          <a:xfrm flipV="1">
            <a:off x="3265488" y="443406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6" name="Line 20">
            <a:extLst>
              <a:ext uri="{FF2B5EF4-FFF2-40B4-BE49-F238E27FC236}">
                <a16:creationId xmlns:a16="http://schemas.microsoft.com/office/drawing/2014/main" id="{A9B02035-DCCB-2065-DF43-A4F06BBC83BE}"/>
              </a:ext>
            </a:extLst>
          </p:cNvPr>
          <p:cNvSpPr>
            <a:spLocks noChangeShapeType="1"/>
          </p:cNvSpPr>
          <p:nvPr/>
        </p:nvSpPr>
        <p:spPr bwMode="auto">
          <a:xfrm>
            <a:off x="3278188" y="446581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7" name="Line 21">
            <a:extLst>
              <a:ext uri="{FF2B5EF4-FFF2-40B4-BE49-F238E27FC236}">
                <a16:creationId xmlns:a16="http://schemas.microsoft.com/office/drawing/2014/main" id="{B18D6A4B-A701-376F-D247-2B924D036D4A}"/>
              </a:ext>
            </a:extLst>
          </p:cNvPr>
          <p:cNvSpPr>
            <a:spLocks noChangeShapeType="1"/>
          </p:cNvSpPr>
          <p:nvPr/>
        </p:nvSpPr>
        <p:spPr bwMode="auto">
          <a:xfrm flipV="1">
            <a:off x="3309938" y="443406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8" name="Line 22">
            <a:extLst>
              <a:ext uri="{FF2B5EF4-FFF2-40B4-BE49-F238E27FC236}">
                <a16:creationId xmlns:a16="http://schemas.microsoft.com/office/drawing/2014/main" id="{E8CA7828-0C29-1E38-FA6D-5789BFF5A464}"/>
              </a:ext>
            </a:extLst>
          </p:cNvPr>
          <p:cNvSpPr>
            <a:spLocks noChangeShapeType="1"/>
          </p:cNvSpPr>
          <p:nvPr/>
        </p:nvSpPr>
        <p:spPr bwMode="auto">
          <a:xfrm>
            <a:off x="3290888" y="446581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69" name="Line 23">
            <a:extLst>
              <a:ext uri="{FF2B5EF4-FFF2-40B4-BE49-F238E27FC236}">
                <a16:creationId xmlns:a16="http://schemas.microsoft.com/office/drawing/2014/main" id="{4E764835-DFF5-D69A-5CDC-90C7C186639C}"/>
              </a:ext>
            </a:extLst>
          </p:cNvPr>
          <p:cNvSpPr>
            <a:spLocks noChangeShapeType="1"/>
          </p:cNvSpPr>
          <p:nvPr/>
        </p:nvSpPr>
        <p:spPr bwMode="auto">
          <a:xfrm flipV="1">
            <a:off x="3322638" y="443406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0" name="Line 24">
            <a:extLst>
              <a:ext uri="{FF2B5EF4-FFF2-40B4-BE49-F238E27FC236}">
                <a16:creationId xmlns:a16="http://schemas.microsoft.com/office/drawing/2014/main" id="{AE142110-3A8B-B3E9-E105-E254069D23D8}"/>
              </a:ext>
            </a:extLst>
          </p:cNvPr>
          <p:cNvSpPr>
            <a:spLocks noChangeShapeType="1"/>
          </p:cNvSpPr>
          <p:nvPr/>
        </p:nvSpPr>
        <p:spPr bwMode="auto">
          <a:xfrm>
            <a:off x="3322638" y="446581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1" name="Line 25">
            <a:extLst>
              <a:ext uri="{FF2B5EF4-FFF2-40B4-BE49-F238E27FC236}">
                <a16:creationId xmlns:a16="http://schemas.microsoft.com/office/drawing/2014/main" id="{01EBF970-70B2-BB36-63E3-36A14504F777}"/>
              </a:ext>
            </a:extLst>
          </p:cNvPr>
          <p:cNvSpPr>
            <a:spLocks noChangeShapeType="1"/>
          </p:cNvSpPr>
          <p:nvPr/>
        </p:nvSpPr>
        <p:spPr bwMode="auto">
          <a:xfrm flipV="1">
            <a:off x="3357563" y="443406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2" name="Line 26">
            <a:extLst>
              <a:ext uri="{FF2B5EF4-FFF2-40B4-BE49-F238E27FC236}">
                <a16:creationId xmlns:a16="http://schemas.microsoft.com/office/drawing/2014/main" id="{6BBF8BC5-4882-C125-605F-6C039D6C11AB}"/>
              </a:ext>
            </a:extLst>
          </p:cNvPr>
          <p:cNvSpPr>
            <a:spLocks noChangeShapeType="1"/>
          </p:cNvSpPr>
          <p:nvPr/>
        </p:nvSpPr>
        <p:spPr bwMode="auto">
          <a:xfrm>
            <a:off x="3449638" y="446581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3" name="Line 27">
            <a:extLst>
              <a:ext uri="{FF2B5EF4-FFF2-40B4-BE49-F238E27FC236}">
                <a16:creationId xmlns:a16="http://schemas.microsoft.com/office/drawing/2014/main" id="{09550963-9751-FAA9-D763-4868E5777951}"/>
              </a:ext>
            </a:extLst>
          </p:cNvPr>
          <p:cNvSpPr>
            <a:spLocks noChangeShapeType="1"/>
          </p:cNvSpPr>
          <p:nvPr/>
        </p:nvSpPr>
        <p:spPr bwMode="auto">
          <a:xfrm flipV="1">
            <a:off x="3481388" y="443406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8" name="Line 31">
            <a:extLst>
              <a:ext uri="{FF2B5EF4-FFF2-40B4-BE49-F238E27FC236}">
                <a16:creationId xmlns:a16="http://schemas.microsoft.com/office/drawing/2014/main" id="{788350B0-28C0-F3B8-29A5-50F60B056379}"/>
              </a:ext>
            </a:extLst>
          </p:cNvPr>
          <p:cNvSpPr>
            <a:spLocks noChangeShapeType="1"/>
          </p:cNvSpPr>
          <p:nvPr/>
        </p:nvSpPr>
        <p:spPr bwMode="auto">
          <a:xfrm>
            <a:off x="844550" y="225442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79" name="Line 32">
            <a:extLst>
              <a:ext uri="{FF2B5EF4-FFF2-40B4-BE49-F238E27FC236}">
                <a16:creationId xmlns:a16="http://schemas.microsoft.com/office/drawing/2014/main" id="{2136B204-A580-A976-B5BC-F868C7DFCFB0}"/>
              </a:ext>
            </a:extLst>
          </p:cNvPr>
          <p:cNvSpPr>
            <a:spLocks noChangeShapeType="1"/>
          </p:cNvSpPr>
          <p:nvPr/>
        </p:nvSpPr>
        <p:spPr bwMode="auto">
          <a:xfrm flipV="1">
            <a:off x="876300" y="2222673"/>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0" name="Line 33">
            <a:extLst>
              <a:ext uri="{FF2B5EF4-FFF2-40B4-BE49-F238E27FC236}">
                <a16:creationId xmlns:a16="http://schemas.microsoft.com/office/drawing/2014/main" id="{E0CD401A-D6D6-30E3-F22A-6F84A53E5E60}"/>
              </a:ext>
            </a:extLst>
          </p:cNvPr>
          <p:cNvSpPr>
            <a:spLocks noChangeShapeType="1"/>
          </p:cNvSpPr>
          <p:nvPr/>
        </p:nvSpPr>
        <p:spPr bwMode="auto">
          <a:xfrm>
            <a:off x="876300" y="225442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1" name="Line 34">
            <a:extLst>
              <a:ext uri="{FF2B5EF4-FFF2-40B4-BE49-F238E27FC236}">
                <a16:creationId xmlns:a16="http://schemas.microsoft.com/office/drawing/2014/main" id="{239C9212-079B-FBD9-D4C4-0EB060DAE4AC}"/>
              </a:ext>
            </a:extLst>
          </p:cNvPr>
          <p:cNvSpPr>
            <a:spLocks noChangeShapeType="1"/>
          </p:cNvSpPr>
          <p:nvPr/>
        </p:nvSpPr>
        <p:spPr bwMode="auto">
          <a:xfrm flipV="1">
            <a:off x="908050" y="2222673"/>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2" name="Line 35">
            <a:extLst>
              <a:ext uri="{FF2B5EF4-FFF2-40B4-BE49-F238E27FC236}">
                <a16:creationId xmlns:a16="http://schemas.microsoft.com/office/drawing/2014/main" id="{E153BE5E-2F2E-A2F1-045E-612B2F91C09A}"/>
              </a:ext>
            </a:extLst>
          </p:cNvPr>
          <p:cNvSpPr>
            <a:spLocks noChangeShapeType="1"/>
          </p:cNvSpPr>
          <p:nvPr/>
        </p:nvSpPr>
        <p:spPr bwMode="auto">
          <a:xfrm>
            <a:off x="1087438" y="24639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3" name="Line 36">
            <a:extLst>
              <a:ext uri="{FF2B5EF4-FFF2-40B4-BE49-F238E27FC236}">
                <a16:creationId xmlns:a16="http://schemas.microsoft.com/office/drawing/2014/main" id="{DF136025-428D-690B-70AA-8A6BEFB049F4}"/>
              </a:ext>
            </a:extLst>
          </p:cNvPr>
          <p:cNvSpPr>
            <a:spLocks noChangeShapeType="1"/>
          </p:cNvSpPr>
          <p:nvPr/>
        </p:nvSpPr>
        <p:spPr bwMode="auto">
          <a:xfrm flipV="1">
            <a:off x="1119188" y="2432223"/>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4" name="Line 37">
            <a:extLst>
              <a:ext uri="{FF2B5EF4-FFF2-40B4-BE49-F238E27FC236}">
                <a16:creationId xmlns:a16="http://schemas.microsoft.com/office/drawing/2014/main" id="{B28E1D6D-813D-757A-7092-F0C163786B27}"/>
              </a:ext>
            </a:extLst>
          </p:cNvPr>
          <p:cNvSpPr>
            <a:spLocks noChangeShapeType="1"/>
          </p:cNvSpPr>
          <p:nvPr/>
        </p:nvSpPr>
        <p:spPr bwMode="auto">
          <a:xfrm>
            <a:off x="2936875" y="42292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5" name="Line 38">
            <a:extLst>
              <a:ext uri="{FF2B5EF4-FFF2-40B4-BE49-F238E27FC236}">
                <a16:creationId xmlns:a16="http://schemas.microsoft.com/office/drawing/2014/main" id="{E6BC3B8E-5A51-EC63-E850-B92701F76069}"/>
              </a:ext>
            </a:extLst>
          </p:cNvPr>
          <p:cNvSpPr>
            <a:spLocks noChangeShapeType="1"/>
          </p:cNvSpPr>
          <p:nvPr/>
        </p:nvSpPr>
        <p:spPr bwMode="auto">
          <a:xfrm flipV="1">
            <a:off x="2968625" y="4194345"/>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6" name="Line 39">
            <a:extLst>
              <a:ext uri="{FF2B5EF4-FFF2-40B4-BE49-F238E27FC236}">
                <a16:creationId xmlns:a16="http://schemas.microsoft.com/office/drawing/2014/main" id="{50E29736-4851-366F-A49B-F58FDE7FBA32}"/>
              </a:ext>
            </a:extLst>
          </p:cNvPr>
          <p:cNvSpPr>
            <a:spLocks noChangeShapeType="1"/>
          </p:cNvSpPr>
          <p:nvPr/>
        </p:nvSpPr>
        <p:spPr bwMode="auto">
          <a:xfrm>
            <a:off x="2968625" y="42673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7" name="Line 40">
            <a:extLst>
              <a:ext uri="{FF2B5EF4-FFF2-40B4-BE49-F238E27FC236}">
                <a16:creationId xmlns:a16="http://schemas.microsoft.com/office/drawing/2014/main" id="{60701DAF-182D-0F1D-E105-66756F4D7A66}"/>
              </a:ext>
            </a:extLst>
          </p:cNvPr>
          <p:cNvSpPr>
            <a:spLocks noChangeShapeType="1"/>
          </p:cNvSpPr>
          <p:nvPr/>
        </p:nvSpPr>
        <p:spPr bwMode="auto">
          <a:xfrm flipV="1">
            <a:off x="3000375"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8" name="Line 41">
            <a:extLst>
              <a:ext uri="{FF2B5EF4-FFF2-40B4-BE49-F238E27FC236}">
                <a16:creationId xmlns:a16="http://schemas.microsoft.com/office/drawing/2014/main" id="{6E38FB90-447E-3745-50E6-40755937CFCF}"/>
              </a:ext>
            </a:extLst>
          </p:cNvPr>
          <p:cNvSpPr>
            <a:spLocks noChangeShapeType="1"/>
          </p:cNvSpPr>
          <p:nvPr/>
        </p:nvSpPr>
        <p:spPr bwMode="auto">
          <a:xfrm>
            <a:off x="3009900" y="42673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89" name="Line 42">
            <a:extLst>
              <a:ext uri="{FF2B5EF4-FFF2-40B4-BE49-F238E27FC236}">
                <a16:creationId xmlns:a16="http://schemas.microsoft.com/office/drawing/2014/main" id="{3C127606-F9A7-7BDC-5576-E82DE23EB37F}"/>
              </a:ext>
            </a:extLst>
          </p:cNvPr>
          <p:cNvSpPr>
            <a:spLocks noChangeShapeType="1"/>
          </p:cNvSpPr>
          <p:nvPr/>
        </p:nvSpPr>
        <p:spPr bwMode="auto">
          <a:xfrm flipV="1">
            <a:off x="3041650"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0" name="Line 43">
            <a:extLst>
              <a:ext uri="{FF2B5EF4-FFF2-40B4-BE49-F238E27FC236}">
                <a16:creationId xmlns:a16="http://schemas.microsoft.com/office/drawing/2014/main" id="{E5B5F690-1AC3-5290-6236-F70FA9A7177D}"/>
              </a:ext>
            </a:extLst>
          </p:cNvPr>
          <p:cNvSpPr>
            <a:spLocks noChangeShapeType="1"/>
          </p:cNvSpPr>
          <p:nvPr/>
        </p:nvSpPr>
        <p:spPr bwMode="auto">
          <a:xfrm>
            <a:off x="3060701" y="4267373"/>
            <a:ext cx="6456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1" name="Line 44">
            <a:extLst>
              <a:ext uri="{FF2B5EF4-FFF2-40B4-BE49-F238E27FC236}">
                <a16:creationId xmlns:a16="http://schemas.microsoft.com/office/drawing/2014/main" id="{A20C7E79-8035-4902-AAFA-784E736AE901}"/>
              </a:ext>
            </a:extLst>
          </p:cNvPr>
          <p:cNvSpPr>
            <a:spLocks noChangeShapeType="1"/>
          </p:cNvSpPr>
          <p:nvPr/>
        </p:nvSpPr>
        <p:spPr bwMode="auto">
          <a:xfrm flipV="1">
            <a:off x="3092450"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2" name="Line 45">
            <a:extLst>
              <a:ext uri="{FF2B5EF4-FFF2-40B4-BE49-F238E27FC236}">
                <a16:creationId xmlns:a16="http://schemas.microsoft.com/office/drawing/2014/main" id="{0F1F961E-4742-DE55-9D86-EDD4A366D98E}"/>
              </a:ext>
            </a:extLst>
          </p:cNvPr>
          <p:cNvSpPr>
            <a:spLocks noChangeShapeType="1"/>
          </p:cNvSpPr>
          <p:nvPr/>
        </p:nvSpPr>
        <p:spPr bwMode="auto">
          <a:xfrm>
            <a:off x="3070226" y="4267373"/>
            <a:ext cx="6456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3" name="Line 46">
            <a:extLst>
              <a:ext uri="{FF2B5EF4-FFF2-40B4-BE49-F238E27FC236}">
                <a16:creationId xmlns:a16="http://schemas.microsoft.com/office/drawing/2014/main" id="{5F01CD62-C1EF-F0A9-7289-7698B5F60CF6}"/>
              </a:ext>
            </a:extLst>
          </p:cNvPr>
          <p:cNvSpPr>
            <a:spLocks noChangeShapeType="1"/>
          </p:cNvSpPr>
          <p:nvPr/>
        </p:nvSpPr>
        <p:spPr bwMode="auto">
          <a:xfrm flipV="1">
            <a:off x="3101975"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4" name="Line 47">
            <a:extLst>
              <a:ext uri="{FF2B5EF4-FFF2-40B4-BE49-F238E27FC236}">
                <a16:creationId xmlns:a16="http://schemas.microsoft.com/office/drawing/2014/main" id="{FEFA0E42-6086-E5A5-CD33-9C447D04EBB0}"/>
              </a:ext>
            </a:extLst>
          </p:cNvPr>
          <p:cNvSpPr>
            <a:spLocks noChangeShapeType="1"/>
          </p:cNvSpPr>
          <p:nvPr/>
        </p:nvSpPr>
        <p:spPr bwMode="auto">
          <a:xfrm>
            <a:off x="3113088" y="42673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5" name="Line 48">
            <a:extLst>
              <a:ext uri="{FF2B5EF4-FFF2-40B4-BE49-F238E27FC236}">
                <a16:creationId xmlns:a16="http://schemas.microsoft.com/office/drawing/2014/main" id="{9B2FF7A6-7AD1-D53A-8CC3-793252BACE27}"/>
              </a:ext>
            </a:extLst>
          </p:cNvPr>
          <p:cNvSpPr>
            <a:spLocks noChangeShapeType="1"/>
          </p:cNvSpPr>
          <p:nvPr/>
        </p:nvSpPr>
        <p:spPr bwMode="auto">
          <a:xfrm flipV="1">
            <a:off x="3144838"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6" name="Line 49">
            <a:extLst>
              <a:ext uri="{FF2B5EF4-FFF2-40B4-BE49-F238E27FC236}">
                <a16:creationId xmlns:a16="http://schemas.microsoft.com/office/drawing/2014/main" id="{087022D0-EC52-EE6A-8256-620B1461D1B3}"/>
              </a:ext>
            </a:extLst>
          </p:cNvPr>
          <p:cNvSpPr>
            <a:spLocks noChangeShapeType="1"/>
          </p:cNvSpPr>
          <p:nvPr/>
        </p:nvSpPr>
        <p:spPr bwMode="auto">
          <a:xfrm>
            <a:off x="3157538" y="42673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7" name="Line 50">
            <a:extLst>
              <a:ext uri="{FF2B5EF4-FFF2-40B4-BE49-F238E27FC236}">
                <a16:creationId xmlns:a16="http://schemas.microsoft.com/office/drawing/2014/main" id="{91D37F17-8198-84A3-2214-2341A3E0ACBD}"/>
              </a:ext>
            </a:extLst>
          </p:cNvPr>
          <p:cNvSpPr>
            <a:spLocks noChangeShapeType="1"/>
          </p:cNvSpPr>
          <p:nvPr/>
        </p:nvSpPr>
        <p:spPr bwMode="auto">
          <a:xfrm flipV="1">
            <a:off x="3189288"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8" name="Line 51">
            <a:extLst>
              <a:ext uri="{FF2B5EF4-FFF2-40B4-BE49-F238E27FC236}">
                <a16:creationId xmlns:a16="http://schemas.microsoft.com/office/drawing/2014/main" id="{E109EF9C-C727-DC80-B8E7-BC25636688DD}"/>
              </a:ext>
            </a:extLst>
          </p:cNvPr>
          <p:cNvSpPr>
            <a:spLocks noChangeShapeType="1"/>
          </p:cNvSpPr>
          <p:nvPr/>
        </p:nvSpPr>
        <p:spPr bwMode="auto">
          <a:xfrm>
            <a:off x="3227388" y="42673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99" name="Line 52">
            <a:extLst>
              <a:ext uri="{FF2B5EF4-FFF2-40B4-BE49-F238E27FC236}">
                <a16:creationId xmlns:a16="http://schemas.microsoft.com/office/drawing/2014/main" id="{1F950BAF-EB23-BCF5-6D67-BC8B665982E7}"/>
              </a:ext>
            </a:extLst>
          </p:cNvPr>
          <p:cNvSpPr>
            <a:spLocks noChangeShapeType="1"/>
          </p:cNvSpPr>
          <p:nvPr/>
        </p:nvSpPr>
        <p:spPr bwMode="auto">
          <a:xfrm flipV="1">
            <a:off x="3259138"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0" name="Line 53">
            <a:extLst>
              <a:ext uri="{FF2B5EF4-FFF2-40B4-BE49-F238E27FC236}">
                <a16:creationId xmlns:a16="http://schemas.microsoft.com/office/drawing/2014/main" id="{A9A2D0C4-4327-8FEF-A7E6-B9714D71BBBA}"/>
              </a:ext>
            </a:extLst>
          </p:cNvPr>
          <p:cNvSpPr>
            <a:spLocks noChangeShapeType="1"/>
          </p:cNvSpPr>
          <p:nvPr/>
        </p:nvSpPr>
        <p:spPr bwMode="auto">
          <a:xfrm>
            <a:off x="3240088" y="42673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1" name="Line 54">
            <a:extLst>
              <a:ext uri="{FF2B5EF4-FFF2-40B4-BE49-F238E27FC236}">
                <a16:creationId xmlns:a16="http://schemas.microsoft.com/office/drawing/2014/main" id="{11C013ED-8128-5D4C-970E-63BEFDF018D7}"/>
              </a:ext>
            </a:extLst>
          </p:cNvPr>
          <p:cNvSpPr>
            <a:spLocks noChangeShapeType="1"/>
          </p:cNvSpPr>
          <p:nvPr/>
        </p:nvSpPr>
        <p:spPr bwMode="auto">
          <a:xfrm flipV="1">
            <a:off x="3271838"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2" name="Line 55">
            <a:extLst>
              <a:ext uri="{FF2B5EF4-FFF2-40B4-BE49-F238E27FC236}">
                <a16:creationId xmlns:a16="http://schemas.microsoft.com/office/drawing/2014/main" id="{997F3CB0-8306-23B7-341C-667FEA6AF95E}"/>
              </a:ext>
            </a:extLst>
          </p:cNvPr>
          <p:cNvSpPr>
            <a:spLocks noChangeShapeType="1"/>
          </p:cNvSpPr>
          <p:nvPr/>
        </p:nvSpPr>
        <p:spPr bwMode="auto">
          <a:xfrm>
            <a:off x="3271838" y="4267373"/>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3" name="Line 56">
            <a:extLst>
              <a:ext uri="{FF2B5EF4-FFF2-40B4-BE49-F238E27FC236}">
                <a16:creationId xmlns:a16="http://schemas.microsoft.com/office/drawing/2014/main" id="{59CD1CF1-F104-87A1-CB5D-EBDF1458F6F9}"/>
              </a:ext>
            </a:extLst>
          </p:cNvPr>
          <p:cNvSpPr>
            <a:spLocks noChangeShapeType="1"/>
          </p:cNvSpPr>
          <p:nvPr/>
        </p:nvSpPr>
        <p:spPr bwMode="auto">
          <a:xfrm flipV="1">
            <a:off x="3303588" y="423562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4" name="Line 57">
            <a:extLst>
              <a:ext uri="{FF2B5EF4-FFF2-40B4-BE49-F238E27FC236}">
                <a16:creationId xmlns:a16="http://schemas.microsoft.com/office/drawing/2014/main" id="{4CDEFD88-62DB-C318-0229-C45795736C5A}"/>
              </a:ext>
            </a:extLst>
          </p:cNvPr>
          <p:cNvSpPr>
            <a:spLocks noChangeShapeType="1"/>
          </p:cNvSpPr>
          <p:nvPr/>
        </p:nvSpPr>
        <p:spPr bwMode="auto">
          <a:xfrm>
            <a:off x="3397250" y="4326110"/>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5" name="Line 58">
            <a:extLst>
              <a:ext uri="{FF2B5EF4-FFF2-40B4-BE49-F238E27FC236}">
                <a16:creationId xmlns:a16="http://schemas.microsoft.com/office/drawing/2014/main" id="{758A7E11-D71A-9837-3D12-C3FA45BDC7AD}"/>
              </a:ext>
            </a:extLst>
          </p:cNvPr>
          <p:cNvSpPr>
            <a:spLocks noChangeShapeType="1"/>
          </p:cNvSpPr>
          <p:nvPr/>
        </p:nvSpPr>
        <p:spPr bwMode="auto">
          <a:xfrm flipV="1">
            <a:off x="3429000" y="4292773"/>
            <a:ext cx="0" cy="650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6" name="Line 59">
            <a:extLst>
              <a:ext uri="{FF2B5EF4-FFF2-40B4-BE49-F238E27FC236}">
                <a16:creationId xmlns:a16="http://schemas.microsoft.com/office/drawing/2014/main" id="{65592FF9-0186-AED2-8568-7C30D964F92E}"/>
              </a:ext>
            </a:extLst>
          </p:cNvPr>
          <p:cNvSpPr>
            <a:spLocks noChangeShapeType="1"/>
          </p:cNvSpPr>
          <p:nvPr/>
        </p:nvSpPr>
        <p:spPr bwMode="auto">
          <a:xfrm>
            <a:off x="3444875" y="4383260"/>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7" name="Line 60">
            <a:extLst>
              <a:ext uri="{FF2B5EF4-FFF2-40B4-BE49-F238E27FC236}">
                <a16:creationId xmlns:a16="http://schemas.microsoft.com/office/drawing/2014/main" id="{E3314301-CC85-4A3F-BD2D-6C4E0FB62023}"/>
              </a:ext>
            </a:extLst>
          </p:cNvPr>
          <p:cNvSpPr>
            <a:spLocks noChangeShapeType="1"/>
          </p:cNvSpPr>
          <p:nvPr/>
        </p:nvSpPr>
        <p:spPr bwMode="auto">
          <a:xfrm flipV="1">
            <a:off x="3476625" y="43515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8" name="Line 61">
            <a:extLst>
              <a:ext uri="{FF2B5EF4-FFF2-40B4-BE49-F238E27FC236}">
                <a16:creationId xmlns:a16="http://schemas.microsoft.com/office/drawing/2014/main" id="{8363AECA-B165-A621-184B-F729E9D6AD5A}"/>
              </a:ext>
            </a:extLst>
          </p:cNvPr>
          <p:cNvSpPr>
            <a:spLocks noChangeShapeType="1"/>
          </p:cNvSpPr>
          <p:nvPr/>
        </p:nvSpPr>
        <p:spPr bwMode="auto">
          <a:xfrm>
            <a:off x="3463925" y="4383260"/>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09" name="Line 62">
            <a:extLst>
              <a:ext uri="{FF2B5EF4-FFF2-40B4-BE49-F238E27FC236}">
                <a16:creationId xmlns:a16="http://schemas.microsoft.com/office/drawing/2014/main" id="{C655A781-E569-046E-F5D8-2E2663C52E02}"/>
              </a:ext>
            </a:extLst>
          </p:cNvPr>
          <p:cNvSpPr>
            <a:spLocks noChangeShapeType="1"/>
          </p:cNvSpPr>
          <p:nvPr/>
        </p:nvSpPr>
        <p:spPr bwMode="auto">
          <a:xfrm flipV="1">
            <a:off x="3495675" y="43515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0" name="Line 63">
            <a:extLst>
              <a:ext uri="{FF2B5EF4-FFF2-40B4-BE49-F238E27FC236}">
                <a16:creationId xmlns:a16="http://schemas.microsoft.com/office/drawing/2014/main" id="{70397F26-BA6E-E2A3-A943-23133A47A5A0}"/>
              </a:ext>
            </a:extLst>
          </p:cNvPr>
          <p:cNvSpPr>
            <a:spLocks noChangeShapeType="1"/>
          </p:cNvSpPr>
          <p:nvPr/>
        </p:nvSpPr>
        <p:spPr bwMode="auto">
          <a:xfrm>
            <a:off x="3486150" y="4383260"/>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1" name="Line 64">
            <a:extLst>
              <a:ext uri="{FF2B5EF4-FFF2-40B4-BE49-F238E27FC236}">
                <a16:creationId xmlns:a16="http://schemas.microsoft.com/office/drawing/2014/main" id="{C21203E8-17F3-FFB3-E537-A55744C940F0}"/>
              </a:ext>
            </a:extLst>
          </p:cNvPr>
          <p:cNvSpPr>
            <a:spLocks noChangeShapeType="1"/>
          </p:cNvSpPr>
          <p:nvPr/>
        </p:nvSpPr>
        <p:spPr bwMode="auto">
          <a:xfrm flipV="1">
            <a:off x="3517900" y="43515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2" name="Line 65">
            <a:extLst>
              <a:ext uri="{FF2B5EF4-FFF2-40B4-BE49-F238E27FC236}">
                <a16:creationId xmlns:a16="http://schemas.microsoft.com/office/drawing/2014/main" id="{EFC077E9-9586-0375-329E-4F81959B0EF6}"/>
              </a:ext>
            </a:extLst>
          </p:cNvPr>
          <p:cNvSpPr>
            <a:spLocks noChangeShapeType="1"/>
          </p:cNvSpPr>
          <p:nvPr/>
        </p:nvSpPr>
        <p:spPr bwMode="auto">
          <a:xfrm>
            <a:off x="3527425" y="4383260"/>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3" name="Line 66">
            <a:extLst>
              <a:ext uri="{FF2B5EF4-FFF2-40B4-BE49-F238E27FC236}">
                <a16:creationId xmlns:a16="http://schemas.microsoft.com/office/drawing/2014/main" id="{E447EA1A-5B9E-B4CC-6CDF-4B2141BBE7C5}"/>
              </a:ext>
            </a:extLst>
          </p:cNvPr>
          <p:cNvSpPr>
            <a:spLocks noChangeShapeType="1"/>
          </p:cNvSpPr>
          <p:nvPr/>
        </p:nvSpPr>
        <p:spPr bwMode="auto">
          <a:xfrm flipV="1">
            <a:off x="3559175" y="43515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4" name="Line 67">
            <a:extLst>
              <a:ext uri="{FF2B5EF4-FFF2-40B4-BE49-F238E27FC236}">
                <a16:creationId xmlns:a16="http://schemas.microsoft.com/office/drawing/2014/main" id="{BC64D01F-3FA1-4D34-2BFA-4ED1290D0A7D}"/>
              </a:ext>
            </a:extLst>
          </p:cNvPr>
          <p:cNvSpPr>
            <a:spLocks noChangeShapeType="1"/>
          </p:cNvSpPr>
          <p:nvPr/>
        </p:nvSpPr>
        <p:spPr bwMode="auto">
          <a:xfrm>
            <a:off x="3559175" y="4383260"/>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5" name="Line 68">
            <a:extLst>
              <a:ext uri="{FF2B5EF4-FFF2-40B4-BE49-F238E27FC236}">
                <a16:creationId xmlns:a16="http://schemas.microsoft.com/office/drawing/2014/main" id="{F330093F-CAB2-B286-C6CE-605D6C1181FF}"/>
              </a:ext>
            </a:extLst>
          </p:cNvPr>
          <p:cNvSpPr>
            <a:spLocks noChangeShapeType="1"/>
          </p:cNvSpPr>
          <p:nvPr/>
        </p:nvSpPr>
        <p:spPr bwMode="auto">
          <a:xfrm flipV="1">
            <a:off x="3590925" y="43515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6" name="Line 69">
            <a:extLst>
              <a:ext uri="{FF2B5EF4-FFF2-40B4-BE49-F238E27FC236}">
                <a16:creationId xmlns:a16="http://schemas.microsoft.com/office/drawing/2014/main" id="{3CE0718A-FB36-7504-3C99-4E4A7AF275B5}"/>
              </a:ext>
            </a:extLst>
          </p:cNvPr>
          <p:cNvSpPr>
            <a:spLocks noChangeShapeType="1"/>
          </p:cNvSpPr>
          <p:nvPr/>
        </p:nvSpPr>
        <p:spPr bwMode="auto">
          <a:xfrm>
            <a:off x="3597276" y="4383260"/>
            <a:ext cx="6771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7" name="Line 70">
            <a:extLst>
              <a:ext uri="{FF2B5EF4-FFF2-40B4-BE49-F238E27FC236}">
                <a16:creationId xmlns:a16="http://schemas.microsoft.com/office/drawing/2014/main" id="{60AFEFD9-3D1B-BDE6-3CC3-298EF767C1F3}"/>
              </a:ext>
            </a:extLst>
          </p:cNvPr>
          <p:cNvSpPr>
            <a:spLocks noChangeShapeType="1"/>
          </p:cNvSpPr>
          <p:nvPr/>
        </p:nvSpPr>
        <p:spPr bwMode="auto">
          <a:xfrm flipV="1">
            <a:off x="3629025" y="43515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8" name="Line 71">
            <a:extLst>
              <a:ext uri="{FF2B5EF4-FFF2-40B4-BE49-F238E27FC236}">
                <a16:creationId xmlns:a16="http://schemas.microsoft.com/office/drawing/2014/main" id="{411353B4-96E9-D551-ABA2-D00CA99D473F}"/>
              </a:ext>
            </a:extLst>
          </p:cNvPr>
          <p:cNvSpPr>
            <a:spLocks noChangeShapeType="1"/>
          </p:cNvSpPr>
          <p:nvPr/>
        </p:nvSpPr>
        <p:spPr bwMode="auto">
          <a:xfrm>
            <a:off x="3690938" y="4383260"/>
            <a:ext cx="6298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19" name="Line 72">
            <a:extLst>
              <a:ext uri="{FF2B5EF4-FFF2-40B4-BE49-F238E27FC236}">
                <a16:creationId xmlns:a16="http://schemas.microsoft.com/office/drawing/2014/main" id="{55FE5DFA-0FC4-9F71-A3BE-A3DEF8E3D5CF}"/>
              </a:ext>
            </a:extLst>
          </p:cNvPr>
          <p:cNvSpPr>
            <a:spLocks noChangeShapeType="1"/>
          </p:cNvSpPr>
          <p:nvPr/>
        </p:nvSpPr>
        <p:spPr bwMode="auto">
          <a:xfrm flipV="1">
            <a:off x="3722688" y="43515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22" name="Freeform 75">
            <a:extLst>
              <a:ext uri="{FF2B5EF4-FFF2-40B4-BE49-F238E27FC236}">
                <a16:creationId xmlns:a16="http://schemas.microsoft.com/office/drawing/2014/main" id="{4B41BF74-0E5E-7308-C668-F983308EABFC}"/>
              </a:ext>
            </a:extLst>
          </p:cNvPr>
          <p:cNvSpPr>
            <a:spLocks/>
          </p:cNvSpPr>
          <p:nvPr/>
        </p:nvSpPr>
        <p:spPr bwMode="auto">
          <a:xfrm>
            <a:off x="873127" y="2260773"/>
            <a:ext cx="2826636" cy="2122488"/>
          </a:xfrm>
          <a:custGeom>
            <a:avLst/>
            <a:gdLst>
              <a:gd name="T0" fmla="*/ 68 w 1795"/>
              <a:gd name="T1" fmla="*/ 0 h 1337"/>
              <a:gd name="T2" fmla="*/ 103 w 1795"/>
              <a:gd name="T3" fmla="*/ 10 h 1337"/>
              <a:gd name="T4" fmla="*/ 103 w 1795"/>
              <a:gd name="T5" fmla="*/ 34 h 1337"/>
              <a:gd name="T6" fmla="*/ 115 w 1795"/>
              <a:gd name="T7" fmla="*/ 48 h 1337"/>
              <a:gd name="T8" fmla="*/ 125 w 1795"/>
              <a:gd name="T9" fmla="*/ 72 h 1337"/>
              <a:gd name="T10" fmla="*/ 145 w 1795"/>
              <a:gd name="T11" fmla="*/ 86 h 1337"/>
              <a:gd name="T12" fmla="*/ 155 w 1795"/>
              <a:gd name="T13" fmla="*/ 104 h 1337"/>
              <a:gd name="T14" fmla="*/ 155 w 1795"/>
              <a:gd name="T15" fmla="*/ 136 h 1337"/>
              <a:gd name="T16" fmla="*/ 171 w 1795"/>
              <a:gd name="T17" fmla="*/ 165 h 1337"/>
              <a:gd name="T18" fmla="*/ 181 w 1795"/>
              <a:gd name="T19" fmla="*/ 195 h 1337"/>
              <a:gd name="T20" fmla="*/ 189 w 1795"/>
              <a:gd name="T21" fmla="*/ 215 h 1337"/>
              <a:gd name="T22" fmla="*/ 207 w 1795"/>
              <a:gd name="T23" fmla="*/ 231 h 1337"/>
              <a:gd name="T24" fmla="*/ 215 w 1795"/>
              <a:gd name="T25" fmla="*/ 243 h 1337"/>
              <a:gd name="T26" fmla="*/ 229 w 1795"/>
              <a:gd name="T27" fmla="*/ 267 h 1337"/>
              <a:gd name="T28" fmla="*/ 244 w 1795"/>
              <a:gd name="T29" fmla="*/ 327 h 1337"/>
              <a:gd name="T30" fmla="*/ 258 w 1795"/>
              <a:gd name="T31" fmla="*/ 339 h 1337"/>
              <a:gd name="T32" fmla="*/ 270 w 1795"/>
              <a:gd name="T33" fmla="*/ 362 h 1337"/>
              <a:gd name="T34" fmla="*/ 286 w 1795"/>
              <a:gd name="T35" fmla="*/ 374 h 1337"/>
              <a:gd name="T36" fmla="*/ 298 w 1795"/>
              <a:gd name="T37" fmla="*/ 388 h 1337"/>
              <a:gd name="T38" fmla="*/ 306 w 1795"/>
              <a:gd name="T39" fmla="*/ 406 h 1337"/>
              <a:gd name="T40" fmla="*/ 306 w 1795"/>
              <a:gd name="T41" fmla="*/ 430 h 1337"/>
              <a:gd name="T42" fmla="*/ 318 w 1795"/>
              <a:gd name="T43" fmla="*/ 442 h 1337"/>
              <a:gd name="T44" fmla="*/ 328 w 1795"/>
              <a:gd name="T45" fmla="*/ 454 h 1337"/>
              <a:gd name="T46" fmla="*/ 336 w 1795"/>
              <a:gd name="T47" fmla="*/ 482 h 1337"/>
              <a:gd name="T48" fmla="*/ 348 w 1795"/>
              <a:gd name="T49" fmla="*/ 506 h 1337"/>
              <a:gd name="T50" fmla="*/ 368 w 1795"/>
              <a:gd name="T51" fmla="*/ 549 h 1337"/>
              <a:gd name="T52" fmla="*/ 378 w 1795"/>
              <a:gd name="T53" fmla="*/ 585 h 1337"/>
              <a:gd name="T54" fmla="*/ 390 w 1795"/>
              <a:gd name="T55" fmla="*/ 599 h 1337"/>
              <a:gd name="T56" fmla="*/ 398 w 1795"/>
              <a:gd name="T57" fmla="*/ 617 h 1337"/>
              <a:gd name="T58" fmla="*/ 417 w 1795"/>
              <a:gd name="T59" fmla="*/ 639 h 1337"/>
              <a:gd name="T60" fmla="*/ 437 w 1795"/>
              <a:gd name="T61" fmla="*/ 693 h 1337"/>
              <a:gd name="T62" fmla="*/ 445 w 1795"/>
              <a:gd name="T63" fmla="*/ 736 h 1337"/>
              <a:gd name="T64" fmla="*/ 459 w 1795"/>
              <a:gd name="T65" fmla="*/ 746 h 1337"/>
              <a:gd name="T66" fmla="*/ 483 w 1795"/>
              <a:gd name="T67" fmla="*/ 784 h 1337"/>
              <a:gd name="T68" fmla="*/ 493 w 1795"/>
              <a:gd name="T69" fmla="*/ 804 h 1337"/>
              <a:gd name="T70" fmla="*/ 501 w 1795"/>
              <a:gd name="T71" fmla="*/ 830 h 1337"/>
              <a:gd name="T72" fmla="*/ 517 w 1795"/>
              <a:gd name="T73" fmla="*/ 850 h 1337"/>
              <a:gd name="T74" fmla="*/ 531 w 1795"/>
              <a:gd name="T75" fmla="*/ 880 h 1337"/>
              <a:gd name="T76" fmla="*/ 559 w 1795"/>
              <a:gd name="T77" fmla="*/ 896 h 1337"/>
              <a:gd name="T78" fmla="*/ 569 w 1795"/>
              <a:gd name="T79" fmla="*/ 919 h 1337"/>
              <a:gd name="T80" fmla="*/ 582 w 1795"/>
              <a:gd name="T81" fmla="*/ 931 h 1337"/>
              <a:gd name="T82" fmla="*/ 622 w 1795"/>
              <a:gd name="T83" fmla="*/ 945 h 1337"/>
              <a:gd name="T84" fmla="*/ 632 w 1795"/>
              <a:gd name="T85" fmla="*/ 975 h 1337"/>
              <a:gd name="T86" fmla="*/ 658 w 1795"/>
              <a:gd name="T87" fmla="*/ 1001 h 1337"/>
              <a:gd name="T88" fmla="*/ 672 w 1795"/>
              <a:gd name="T89" fmla="*/ 1025 h 1337"/>
              <a:gd name="T90" fmla="*/ 692 w 1795"/>
              <a:gd name="T91" fmla="*/ 1037 h 1337"/>
              <a:gd name="T92" fmla="*/ 714 w 1795"/>
              <a:gd name="T93" fmla="*/ 1049 h 1337"/>
              <a:gd name="T94" fmla="*/ 795 w 1795"/>
              <a:gd name="T95" fmla="*/ 1067 h 1337"/>
              <a:gd name="T96" fmla="*/ 821 w 1795"/>
              <a:gd name="T97" fmla="*/ 1110 h 1337"/>
              <a:gd name="T98" fmla="*/ 829 w 1795"/>
              <a:gd name="T99" fmla="*/ 1132 h 1337"/>
              <a:gd name="T100" fmla="*/ 857 w 1795"/>
              <a:gd name="T101" fmla="*/ 1160 h 1337"/>
              <a:gd name="T102" fmla="*/ 865 w 1795"/>
              <a:gd name="T103" fmla="*/ 1174 h 1337"/>
              <a:gd name="T104" fmla="*/ 942 w 1795"/>
              <a:gd name="T105" fmla="*/ 1188 h 1337"/>
              <a:gd name="T106" fmla="*/ 1077 w 1795"/>
              <a:gd name="T107" fmla="*/ 1198 h 1337"/>
              <a:gd name="T108" fmla="*/ 1117 w 1795"/>
              <a:gd name="T109" fmla="*/ 1214 h 1337"/>
              <a:gd name="T110" fmla="*/ 1149 w 1795"/>
              <a:gd name="T111" fmla="*/ 1230 h 1337"/>
              <a:gd name="T112" fmla="*/ 1161 w 1795"/>
              <a:gd name="T113" fmla="*/ 1240 h 1337"/>
              <a:gd name="T114" fmla="*/ 1340 w 1795"/>
              <a:gd name="T115" fmla="*/ 1266 h 1337"/>
              <a:gd name="T116" fmla="*/ 1531 w 1795"/>
              <a:gd name="T117" fmla="*/ 1299 h 1337"/>
              <a:gd name="T118" fmla="*/ 1640 w 1795"/>
              <a:gd name="T119" fmla="*/ 1337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95" h="1337">
                <a:moveTo>
                  <a:pt x="0" y="0"/>
                </a:moveTo>
                <a:lnTo>
                  <a:pt x="68" y="0"/>
                </a:lnTo>
                <a:lnTo>
                  <a:pt x="68" y="10"/>
                </a:lnTo>
                <a:lnTo>
                  <a:pt x="103" y="10"/>
                </a:lnTo>
                <a:lnTo>
                  <a:pt x="103" y="40"/>
                </a:lnTo>
                <a:lnTo>
                  <a:pt x="103" y="34"/>
                </a:lnTo>
                <a:lnTo>
                  <a:pt x="103" y="48"/>
                </a:lnTo>
                <a:lnTo>
                  <a:pt x="115" y="48"/>
                </a:lnTo>
                <a:lnTo>
                  <a:pt x="115" y="72"/>
                </a:lnTo>
                <a:lnTo>
                  <a:pt x="125" y="72"/>
                </a:lnTo>
                <a:lnTo>
                  <a:pt x="137" y="86"/>
                </a:lnTo>
                <a:lnTo>
                  <a:pt x="145" y="86"/>
                </a:lnTo>
                <a:lnTo>
                  <a:pt x="145" y="104"/>
                </a:lnTo>
                <a:lnTo>
                  <a:pt x="155" y="104"/>
                </a:lnTo>
                <a:lnTo>
                  <a:pt x="155" y="126"/>
                </a:lnTo>
                <a:lnTo>
                  <a:pt x="155" y="136"/>
                </a:lnTo>
                <a:lnTo>
                  <a:pt x="171" y="136"/>
                </a:lnTo>
                <a:lnTo>
                  <a:pt x="171" y="165"/>
                </a:lnTo>
                <a:lnTo>
                  <a:pt x="181" y="165"/>
                </a:lnTo>
                <a:lnTo>
                  <a:pt x="181" y="195"/>
                </a:lnTo>
                <a:lnTo>
                  <a:pt x="189" y="195"/>
                </a:lnTo>
                <a:lnTo>
                  <a:pt x="189" y="215"/>
                </a:lnTo>
                <a:lnTo>
                  <a:pt x="207" y="215"/>
                </a:lnTo>
                <a:lnTo>
                  <a:pt x="207" y="231"/>
                </a:lnTo>
                <a:lnTo>
                  <a:pt x="215" y="231"/>
                </a:lnTo>
                <a:lnTo>
                  <a:pt x="215" y="243"/>
                </a:lnTo>
                <a:lnTo>
                  <a:pt x="229" y="243"/>
                </a:lnTo>
                <a:lnTo>
                  <a:pt x="229" y="267"/>
                </a:lnTo>
                <a:lnTo>
                  <a:pt x="244" y="267"/>
                </a:lnTo>
                <a:lnTo>
                  <a:pt x="244" y="327"/>
                </a:lnTo>
                <a:lnTo>
                  <a:pt x="244" y="339"/>
                </a:lnTo>
                <a:lnTo>
                  <a:pt x="258" y="339"/>
                </a:lnTo>
                <a:lnTo>
                  <a:pt x="258" y="362"/>
                </a:lnTo>
                <a:lnTo>
                  <a:pt x="270" y="362"/>
                </a:lnTo>
                <a:lnTo>
                  <a:pt x="270" y="374"/>
                </a:lnTo>
                <a:lnTo>
                  <a:pt x="286" y="374"/>
                </a:lnTo>
                <a:lnTo>
                  <a:pt x="286" y="388"/>
                </a:lnTo>
                <a:lnTo>
                  <a:pt x="298" y="388"/>
                </a:lnTo>
                <a:lnTo>
                  <a:pt x="298" y="406"/>
                </a:lnTo>
                <a:lnTo>
                  <a:pt x="306" y="406"/>
                </a:lnTo>
                <a:lnTo>
                  <a:pt x="306" y="416"/>
                </a:lnTo>
                <a:lnTo>
                  <a:pt x="306" y="430"/>
                </a:lnTo>
                <a:lnTo>
                  <a:pt x="318" y="430"/>
                </a:lnTo>
                <a:lnTo>
                  <a:pt x="318" y="442"/>
                </a:lnTo>
                <a:lnTo>
                  <a:pt x="328" y="442"/>
                </a:lnTo>
                <a:lnTo>
                  <a:pt x="328" y="454"/>
                </a:lnTo>
                <a:lnTo>
                  <a:pt x="336" y="454"/>
                </a:lnTo>
                <a:lnTo>
                  <a:pt x="336" y="482"/>
                </a:lnTo>
                <a:lnTo>
                  <a:pt x="348" y="482"/>
                </a:lnTo>
                <a:lnTo>
                  <a:pt x="348" y="506"/>
                </a:lnTo>
                <a:lnTo>
                  <a:pt x="368" y="506"/>
                </a:lnTo>
                <a:lnTo>
                  <a:pt x="368" y="549"/>
                </a:lnTo>
                <a:lnTo>
                  <a:pt x="378" y="549"/>
                </a:lnTo>
                <a:lnTo>
                  <a:pt x="378" y="585"/>
                </a:lnTo>
                <a:lnTo>
                  <a:pt x="390" y="585"/>
                </a:lnTo>
                <a:lnTo>
                  <a:pt x="390" y="599"/>
                </a:lnTo>
                <a:lnTo>
                  <a:pt x="398" y="599"/>
                </a:lnTo>
                <a:lnTo>
                  <a:pt x="398" y="617"/>
                </a:lnTo>
                <a:lnTo>
                  <a:pt x="417" y="617"/>
                </a:lnTo>
                <a:lnTo>
                  <a:pt x="417" y="639"/>
                </a:lnTo>
                <a:lnTo>
                  <a:pt x="437" y="639"/>
                </a:lnTo>
                <a:lnTo>
                  <a:pt x="437" y="693"/>
                </a:lnTo>
                <a:lnTo>
                  <a:pt x="445" y="693"/>
                </a:lnTo>
                <a:lnTo>
                  <a:pt x="445" y="736"/>
                </a:lnTo>
                <a:lnTo>
                  <a:pt x="459" y="736"/>
                </a:lnTo>
                <a:lnTo>
                  <a:pt x="459" y="746"/>
                </a:lnTo>
                <a:lnTo>
                  <a:pt x="483" y="746"/>
                </a:lnTo>
                <a:lnTo>
                  <a:pt x="483" y="784"/>
                </a:lnTo>
                <a:lnTo>
                  <a:pt x="493" y="784"/>
                </a:lnTo>
                <a:lnTo>
                  <a:pt x="493" y="804"/>
                </a:lnTo>
                <a:lnTo>
                  <a:pt x="501" y="804"/>
                </a:lnTo>
                <a:lnTo>
                  <a:pt x="501" y="830"/>
                </a:lnTo>
                <a:lnTo>
                  <a:pt x="517" y="830"/>
                </a:lnTo>
                <a:lnTo>
                  <a:pt x="517" y="850"/>
                </a:lnTo>
                <a:lnTo>
                  <a:pt x="531" y="850"/>
                </a:lnTo>
                <a:lnTo>
                  <a:pt x="531" y="880"/>
                </a:lnTo>
                <a:lnTo>
                  <a:pt x="559" y="880"/>
                </a:lnTo>
                <a:lnTo>
                  <a:pt x="559" y="896"/>
                </a:lnTo>
                <a:lnTo>
                  <a:pt x="569" y="896"/>
                </a:lnTo>
                <a:lnTo>
                  <a:pt x="569" y="919"/>
                </a:lnTo>
                <a:lnTo>
                  <a:pt x="582" y="919"/>
                </a:lnTo>
                <a:lnTo>
                  <a:pt x="582" y="931"/>
                </a:lnTo>
                <a:lnTo>
                  <a:pt x="622" y="931"/>
                </a:lnTo>
                <a:lnTo>
                  <a:pt x="622" y="945"/>
                </a:lnTo>
                <a:lnTo>
                  <a:pt x="632" y="945"/>
                </a:lnTo>
                <a:lnTo>
                  <a:pt x="632" y="975"/>
                </a:lnTo>
                <a:lnTo>
                  <a:pt x="632" y="1001"/>
                </a:lnTo>
                <a:lnTo>
                  <a:pt x="658" y="1001"/>
                </a:lnTo>
                <a:lnTo>
                  <a:pt x="658" y="1025"/>
                </a:lnTo>
                <a:lnTo>
                  <a:pt x="672" y="1025"/>
                </a:lnTo>
                <a:lnTo>
                  <a:pt x="672" y="1037"/>
                </a:lnTo>
                <a:lnTo>
                  <a:pt x="692" y="1037"/>
                </a:lnTo>
                <a:lnTo>
                  <a:pt x="692" y="1049"/>
                </a:lnTo>
                <a:lnTo>
                  <a:pt x="714" y="1049"/>
                </a:lnTo>
                <a:lnTo>
                  <a:pt x="714" y="1067"/>
                </a:lnTo>
                <a:lnTo>
                  <a:pt x="795" y="1067"/>
                </a:lnTo>
                <a:lnTo>
                  <a:pt x="795" y="1110"/>
                </a:lnTo>
                <a:lnTo>
                  <a:pt x="821" y="1110"/>
                </a:lnTo>
                <a:lnTo>
                  <a:pt x="821" y="1124"/>
                </a:lnTo>
                <a:lnTo>
                  <a:pt x="829" y="1132"/>
                </a:lnTo>
                <a:lnTo>
                  <a:pt x="857" y="1132"/>
                </a:lnTo>
                <a:lnTo>
                  <a:pt x="857" y="1160"/>
                </a:lnTo>
                <a:lnTo>
                  <a:pt x="865" y="1160"/>
                </a:lnTo>
                <a:lnTo>
                  <a:pt x="865" y="1174"/>
                </a:lnTo>
                <a:lnTo>
                  <a:pt x="942" y="1174"/>
                </a:lnTo>
                <a:lnTo>
                  <a:pt x="942" y="1188"/>
                </a:lnTo>
                <a:lnTo>
                  <a:pt x="1077" y="1188"/>
                </a:lnTo>
                <a:lnTo>
                  <a:pt x="1077" y="1198"/>
                </a:lnTo>
                <a:lnTo>
                  <a:pt x="1117" y="1198"/>
                </a:lnTo>
                <a:lnTo>
                  <a:pt x="1117" y="1214"/>
                </a:lnTo>
                <a:lnTo>
                  <a:pt x="1149" y="1214"/>
                </a:lnTo>
                <a:lnTo>
                  <a:pt x="1149" y="1230"/>
                </a:lnTo>
                <a:lnTo>
                  <a:pt x="1161" y="1230"/>
                </a:lnTo>
                <a:lnTo>
                  <a:pt x="1161" y="1240"/>
                </a:lnTo>
                <a:lnTo>
                  <a:pt x="1340" y="1240"/>
                </a:lnTo>
                <a:lnTo>
                  <a:pt x="1340" y="1266"/>
                </a:lnTo>
                <a:lnTo>
                  <a:pt x="1531" y="1266"/>
                </a:lnTo>
                <a:lnTo>
                  <a:pt x="1531" y="1299"/>
                </a:lnTo>
                <a:lnTo>
                  <a:pt x="1640" y="1299"/>
                </a:lnTo>
                <a:lnTo>
                  <a:pt x="1640" y="1337"/>
                </a:lnTo>
                <a:lnTo>
                  <a:pt x="1795" y="1337"/>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31823" name="Table 31887">
            <a:extLst>
              <a:ext uri="{FF2B5EF4-FFF2-40B4-BE49-F238E27FC236}">
                <a16:creationId xmlns:a16="http://schemas.microsoft.com/office/drawing/2014/main" id="{D18DBE78-C6CE-CBE5-9C3F-829390802E5B}"/>
              </a:ext>
            </a:extLst>
          </p:cNvPr>
          <p:cNvGraphicFramePr>
            <a:graphicFrameLocks noGrp="1"/>
          </p:cNvGraphicFramePr>
          <p:nvPr>
            <p:extLst>
              <p:ext uri="{D42A27DB-BD31-4B8C-83A1-F6EECF244321}">
                <p14:modId xmlns:p14="http://schemas.microsoft.com/office/powerpoint/2010/main" val="914348331"/>
              </p:ext>
            </p:extLst>
          </p:nvPr>
        </p:nvGraphicFramePr>
        <p:xfrm>
          <a:off x="400394" y="5284494"/>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130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117 (8)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92 (31)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66 (57)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52 (71)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42 (81)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34 (89)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32 (91)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29 (94)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24 (96)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10 (97)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 (98)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(98)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66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50 (13)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20 (25)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25 (24)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18 (45)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12 (50)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12 (51)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9 (54)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(54)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 (54)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 (54)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(54)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endParaRPr lang="en-US" sz="600" b="0" dirty="0">
                        <a:solidFill>
                          <a:schemeClr val="accent3"/>
                        </a:solidFill>
                        <a:latin typeface="Arial Narrow" panose="020B0606020202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grpSp>
        <p:nvGrpSpPr>
          <p:cNvPr id="31824" name="Group 31823">
            <a:extLst>
              <a:ext uri="{FF2B5EF4-FFF2-40B4-BE49-F238E27FC236}">
                <a16:creationId xmlns:a16="http://schemas.microsoft.com/office/drawing/2014/main" id="{22EB1F3E-4641-E9AF-CE74-FCBDA8249BFF}"/>
              </a:ext>
            </a:extLst>
          </p:cNvPr>
          <p:cNvGrpSpPr/>
          <p:nvPr/>
        </p:nvGrpSpPr>
        <p:grpSpPr>
          <a:xfrm>
            <a:off x="4113944" y="2148026"/>
            <a:ext cx="3497170" cy="2938561"/>
            <a:chOff x="457877" y="1738030"/>
            <a:chExt cx="3497170" cy="2938561"/>
          </a:xfrm>
        </p:grpSpPr>
        <p:cxnSp>
          <p:nvCxnSpPr>
            <p:cNvPr id="31825" name="Straight Connector 31824">
              <a:extLst>
                <a:ext uri="{FF2B5EF4-FFF2-40B4-BE49-F238E27FC236}">
                  <a16:creationId xmlns:a16="http://schemas.microsoft.com/office/drawing/2014/main" id="{AF1A0DD0-A226-9E60-2C92-0A50B733C2CF}"/>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293F52F3-5259-B6D6-CC5D-91B4DF34AF7F}"/>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27" name="Straight Connector 31826">
              <a:extLst>
                <a:ext uri="{FF2B5EF4-FFF2-40B4-BE49-F238E27FC236}">
                  <a16:creationId xmlns:a16="http://schemas.microsoft.com/office/drawing/2014/main" id="{DA073664-33E0-1E50-F238-585434F12FAB}"/>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71433B2F-4458-4AF1-6637-9DF2943C347A}"/>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D45F6742-90AD-2B9E-9313-FC6EDA1D2995}"/>
                </a:ext>
              </a:extLst>
            </p:cNvPr>
            <p:cNvCxnSpPr/>
            <p:nvPr/>
          </p:nvCxnSpPr>
          <p:spPr bwMode="auto">
            <a:xfrm>
              <a:off x="798247" y="338428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A7A7AA94-D1CD-BC5A-6BF0-1BBF25EB2761}"/>
                </a:ext>
              </a:extLst>
            </p:cNvPr>
            <p:cNvCxnSpPr/>
            <p:nvPr/>
          </p:nvCxnSpPr>
          <p:spPr bwMode="auto">
            <a:xfrm>
              <a:off x="798247" y="3894702"/>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831" name="TextBox 31830">
              <a:extLst>
                <a:ext uri="{FF2B5EF4-FFF2-40B4-BE49-F238E27FC236}">
                  <a16:creationId xmlns:a16="http://schemas.microsoft.com/office/drawing/2014/main" id="{4D12741F-64F5-E0F2-7C56-0E32A216A625}"/>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32" name="TextBox 31831">
              <a:extLst>
                <a:ext uri="{FF2B5EF4-FFF2-40B4-BE49-F238E27FC236}">
                  <a16:creationId xmlns:a16="http://schemas.microsoft.com/office/drawing/2014/main" id="{A4078FF5-0847-BD38-040C-3482A7399A9E}"/>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833" name="TextBox 31832">
              <a:extLst>
                <a:ext uri="{FF2B5EF4-FFF2-40B4-BE49-F238E27FC236}">
                  <a16:creationId xmlns:a16="http://schemas.microsoft.com/office/drawing/2014/main" id="{4187054C-2F4E-DFB3-014F-B606718DB4AC}"/>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834" name="TextBox 31833">
              <a:extLst>
                <a:ext uri="{FF2B5EF4-FFF2-40B4-BE49-F238E27FC236}">
                  <a16:creationId xmlns:a16="http://schemas.microsoft.com/office/drawing/2014/main" id="{D8F16C6E-793F-585C-0BB0-AEEA9AE07D9B}"/>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835" name="TextBox 31834">
              <a:extLst>
                <a:ext uri="{FF2B5EF4-FFF2-40B4-BE49-F238E27FC236}">
                  <a16:creationId xmlns:a16="http://schemas.microsoft.com/office/drawing/2014/main" id="{20FAC3C2-FB93-0EED-67CE-F167EFF827F6}"/>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836" name="TextBox 31835">
              <a:extLst>
                <a:ext uri="{FF2B5EF4-FFF2-40B4-BE49-F238E27FC236}">
                  <a16:creationId xmlns:a16="http://schemas.microsoft.com/office/drawing/2014/main" id="{09D662B1-EEE2-99A3-902C-561D3CCE0D33}"/>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1837" name="Straight Connector 31836">
              <a:extLst>
                <a:ext uri="{FF2B5EF4-FFF2-40B4-BE49-F238E27FC236}">
                  <a16:creationId xmlns:a16="http://schemas.microsoft.com/office/drawing/2014/main" id="{3D231729-00AE-BB6F-3C4A-F08CC13FA96C}"/>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08C9E604-F994-9372-E02A-78D07B470333}"/>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39" name="Straight Connector 31838">
              <a:extLst>
                <a:ext uri="{FF2B5EF4-FFF2-40B4-BE49-F238E27FC236}">
                  <a16:creationId xmlns:a16="http://schemas.microsoft.com/office/drawing/2014/main" id="{51B6B090-720C-2DE2-E68F-9AEBB781D840}"/>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0" name="Straight Connector 31839">
              <a:extLst>
                <a:ext uri="{FF2B5EF4-FFF2-40B4-BE49-F238E27FC236}">
                  <a16:creationId xmlns:a16="http://schemas.microsoft.com/office/drawing/2014/main" id="{7146B998-9040-B401-2E8D-0B964A1C8C65}"/>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1" name="Straight Connector 31840">
              <a:extLst>
                <a:ext uri="{FF2B5EF4-FFF2-40B4-BE49-F238E27FC236}">
                  <a16:creationId xmlns:a16="http://schemas.microsoft.com/office/drawing/2014/main" id="{CB66BEB3-957F-949D-C80F-22CA64A276BF}"/>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2" name="Straight Connector 31841">
              <a:extLst>
                <a:ext uri="{FF2B5EF4-FFF2-40B4-BE49-F238E27FC236}">
                  <a16:creationId xmlns:a16="http://schemas.microsoft.com/office/drawing/2014/main" id="{F175E863-9D10-7623-4E2D-9894481D5034}"/>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3" name="Straight Connector 31842">
              <a:extLst>
                <a:ext uri="{FF2B5EF4-FFF2-40B4-BE49-F238E27FC236}">
                  <a16:creationId xmlns:a16="http://schemas.microsoft.com/office/drawing/2014/main" id="{4DFC8A65-1EC8-3D2F-273F-E149AC00C334}"/>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CDF22E82-4857-95B6-87E7-2869CCE2777B}"/>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45" name="Straight Connector 31844">
              <a:extLst>
                <a:ext uri="{FF2B5EF4-FFF2-40B4-BE49-F238E27FC236}">
                  <a16:creationId xmlns:a16="http://schemas.microsoft.com/office/drawing/2014/main" id="{8AE31994-17E2-F75F-E21D-3662E1F7E13D}"/>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6" name="Straight Connector 31845">
              <a:extLst>
                <a:ext uri="{FF2B5EF4-FFF2-40B4-BE49-F238E27FC236}">
                  <a16:creationId xmlns:a16="http://schemas.microsoft.com/office/drawing/2014/main" id="{5676370B-E88A-94E6-20AB-FEBEAD401A63}"/>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7" name="Straight Connector 31846">
              <a:extLst>
                <a:ext uri="{FF2B5EF4-FFF2-40B4-BE49-F238E27FC236}">
                  <a16:creationId xmlns:a16="http://schemas.microsoft.com/office/drawing/2014/main" id="{6E0F239E-D8E7-E539-052A-BF99C2E5B02B}"/>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8" name="Straight Connector 31847">
              <a:extLst>
                <a:ext uri="{FF2B5EF4-FFF2-40B4-BE49-F238E27FC236}">
                  <a16:creationId xmlns:a16="http://schemas.microsoft.com/office/drawing/2014/main" id="{E173FC98-E25A-B5FA-0A97-3D72D039C38B}"/>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849" name="Straight Connector 31848">
              <a:extLst>
                <a:ext uri="{FF2B5EF4-FFF2-40B4-BE49-F238E27FC236}">
                  <a16:creationId xmlns:a16="http://schemas.microsoft.com/office/drawing/2014/main" id="{2F510B13-F786-E18E-AAE2-8F3277210DFC}"/>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31850" name="TextBox 31849">
              <a:extLst>
                <a:ext uri="{FF2B5EF4-FFF2-40B4-BE49-F238E27FC236}">
                  <a16:creationId xmlns:a16="http://schemas.microsoft.com/office/drawing/2014/main" id="{0BB6E80C-053C-8098-6957-655C224F96EA}"/>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851" name="TextBox 31850">
              <a:extLst>
                <a:ext uri="{FF2B5EF4-FFF2-40B4-BE49-F238E27FC236}">
                  <a16:creationId xmlns:a16="http://schemas.microsoft.com/office/drawing/2014/main" id="{8F08861C-8DDC-77F0-CAC7-2FE4F0C3EB49}"/>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1852" name="TextBox 31851">
              <a:extLst>
                <a:ext uri="{FF2B5EF4-FFF2-40B4-BE49-F238E27FC236}">
                  <a16:creationId xmlns:a16="http://schemas.microsoft.com/office/drawing/2014/main" id="{EFDA12AE-AB8F-AD10-26B8-4191A7CA6B88}"/>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1853" name="TextBox 31852">
              <a:extLst>
                <a:ext uri="{FF2B5EF4-FFF2-40B4-BE49-F238E27FC236}">
                  <a16:creationId xmlns:a16="http://schemas.microsoft.com/office/drawing/2014/main" id="{D91E9553-74AF-1048-5ECB-2190233093A3}"/>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854" name="TextBox 31853">
              <a:extLst>
                <a:ext uri="{FF2B5EF4-FFF2-40B4-BE49-F238E27FC236}">
                  <a16:creationId xmlns:a16="http://schemas.microsoft.com/office/drawing/2014/main" id="{E737B49B-1952-27C1-B396-2181FA4BBF57}"/>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1855" name="TextBox 31854">
              <a:extLst>
                <a:ext uri="{FF2B5EF4-FFF2-40B4-BE49-F238E27FC236}">
                  <a16:creationId xmlns:a16="http://schemas.microsoft.com/office/drawing/2014/main" id="{3C1B7B5E-3F05-D35A-B0F2-921E21B9A82E}"/>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856" name="TextBox 31855">
              <a:extLst>
                <a:ext uri="{FF2B5EF4-FFF2-40B4-BE49-F238E27FC236}">
                  <a16:creationId xmlns:a16="http://schemas.microsoft.com/office/drawing/2014/main" id="{619D0749-FC48-D5F6-B27A-2333D7E36CB2}"/>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1857" name="TextBox 31856">
              <a:extLst>
                <a:ext uri="{FF2B5EF4-FFF2-40B4-BE49-F238E27FC236}">
                  <a16:creationId xmlns:a16="http://schemas.microsoft.com/office/drawing/2014/main" id="{54A780B7-56EC-7D20-94B6-C5EA57CBE96F}"/>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31858" name="TextBox 31857">
              <a:extLst>
                <a:ext uri="{FF2B5EF4-FFF2-40B4-BE49-F238E27FC236}">
                  <a16:creationId xmlns:a16="http://schemas.microsoft.com/office/drawing/2014/main" id="{BECEEFFA-8AE2-594E-0FDD-D10D65768EBD}"/>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31859" name="TextBox 31858">
              <a:extLst>
                <a:ext uri="{FF2B5EF4-FFF2-40B4-BE49-F238E27FC236}">
                  <a16:creationId xmlns:a16="http://schemas.microsoft.com/office/drawing/2014/main" id="{74CD4522-84E3-E1FD-0484-EECAC9213D19}"/>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1860" name="TextBox 31859">
              <a:extLst>
                <a:ext uri="{FF2B5EF4-FFF2-40B4-BE49-F238E27FC236}">
                  <a16:creationId xmlns:a16="http://schemas.microsoft.com/office/drawing/2014/main" id="{B9435F6D-3A3E-9114-C038-1C1F65E6CE77}"/>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861" name="TextBox 31860">
              <a:extLst>
                <a:ext uri="{FF2B5EF4-FFF2-40B4-BE49-F238E27FC236}">
                  <a16:creationId xmlns:a16="http://schemas.microsoft.com/office/drawing/2014/main" id="{34E4C81D-8181-4D45-3652-A8D23F5CF659}"/>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31862" name="TextBox 31861">
              <a:extLst>
                <a:ext uri="{FF2B5EF4-FFF2-40B4-BE49-F238E27FC236}">
                  <a16:creationId xmlns:a16="http://schemas.microsoft.com/office/drawing/2014/main" id="{7C022888-03D8-8FAC-30CC-436E4B221A2F}"/>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cxnSp>
          <p:nvCxnSpPr>
            <p:cNvPr id="31863" name="Straight Connector 31862">
              <a:extLst>
                <a:ext uri="{FF2B5EF4-FFF2-40B4-BE49-F238E27FC236}">
                  <a16:creationId xmlns:a16="http://schemas.microsoft.com/office/drawing/2014/main" id="{C7659CA2-86BC-58D7-3D3C-52071195FC72}"/>
                </a:ext>
              </a:extLst>
            </p:cNvPr>
            <p:cNvCxnSpPr/>
            <p:nvPr/>
          </p:nvCxnSpPr>
          <p:spPr bwMode="auto">
            <a:xfrm>
              <a:off x="798247" y="44149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64" name="Straight Connector 31863">
              <a:extLst>
                <a:ext uri="{FF2B5EF4-FFF2-40B4-BE49-F238E27FC236}">
                  <a16:creationId xmlns:a16="http://schemas.microsoft.com/office/drawing/2014/main" id="{2584F4E5-5760-B0A5-BCBD-472C51665AB7}"/>
                </a:ext>
              </a:extLst>
            </p:cNvPr>
            <p:cNvCxnSpPr>
              <a:cxnSpLocks/>
            </p:cNvCxnSpPr>
            <p:nvPr/>
          </p:nvCxnSpPr>
          <p:spPr bwMode="auto">
            <a:xfrm rot="16200000">
              <a:off x="846337" y="4449480"/>
              <a:ext cx="47612" cy="0"/>
            </a:xfrm>
            <a:prstGeom prst="line">
              <a:avLst/>
            </a:prstGeom>
            <a:noFill/>
            <a:ln w="28575" cap="flat" cmpd="sng" algn="ctr">
              <a:solidFill>
                <a:schemeClr val="bg1"/>
              </a:solidFill>
              <a:prstDash val="solid"/>
              <a:round/>
              <a:headEnd type="none" w="med" len="med"/>
              <a:tailEnd type="none" w="med" len="med"/>
            </a:ln>
            <a:effectLst/>
          </p:spPr>
        </p:cxnSp>
      </p:grpSp>
      <p:sp>
        <p:nvSpPr>
          <p:cNvPr id="31865" name="Rectangle 31864">
            <a:extLst>
              <a:ext uri="{FF2B5EF4-FFF2-40B4-BE49-F238E27FC236}">
                <a16:creationId xmlns:a16="http://schemas.microsoft.com/office/drawing/2014/main" id="{01FBD1CD-F029-F0E3-9F64-BA031ED3D952}"/>
              </a:ext>
            </a:extLst>
          </p:cNvPr>
          <p:cNvSpPr/>
          <p:nvPr/>
        </p:nvSpPr>
        <p:spPr bwMode="auto">
          <a:xfrm>
            <a:off x="4526178" y="5086587"/>
            <a:ext cx="2953780" cy="192505"/>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31870" name="Line 79">
            <a:extLst>
              <a:ext uri="{FF2B5EF4-FFF2-40B4-BE49-F238E27FC236}">
                <a16:creationId xmlns:a16="http://schemas.microsoft.com/office/drawing/2014/main" id="{9F359918-4FD1-36FF-6178-3CFD499DB717}"/>
              </a:ext>
            </a:extLst>
          </p:cNvPr>
          <p:cNvSpPr>
            <a:spLocks noChangeShapeType="1"/>
          </p:cNvSpPr>
          <p:nvPr/>
        </p:nvSpPr>
        <p:spPr bwMode="auto">
          <a:xfrm>
            <a:off x="4598988" y="227188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1" name="Line 80">
            <a:extLst>
              <a:ext uri="{FF2B5EF4-FFF2-40B4-BE49-F238E27FC236}">
                <a16:creationId xmlns:a16="http://schemas.microsoft.com/office/drawing/2014/main" id="{BF7730DB-DBBB-FE00-CBFD-45C0A8283569}"/>
              </a:ext>
            </a:extLst>
          </p:cNvPr>
          <p:cNvSpPr>
            <a:spLocks noChangeShapeType="1"/>
          </p:cNvSpPr>
          <p:nvPr/>
        </p:nvSpPr>
        <p:spPr bwMode="auto">
          <a:xfrm flipV="1">
            <a:off x="4630738" y="2240135"/>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2" name="Line 81">
            <a:extLst>
              <a:ext uri="{FF2B5EF4-FFF2-40B4-BE49-F238E27FC236}">
                <a16:creationId xmlns:a16="http://schemas.microsoft.com/office/drawing/2014/main" id="{C67E8F5A-8BD1-16EC-9AB0-EC0F6AA407CF}"/>
              </a:ext>
            </a:extLst>
          </p:cNvPr>
          <p:cNvSpPr>
            <a:spLocks noChangeShapeType="1"/>
          </p:cNvSpPr>
          <p:nvPr/>
        </p:nvSpPr>
        <p:spPr bwMode="auto">
          <a:xfrm>
            <a:off x="4706938" y="2565573"/>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3" name="Line 82">
            <a:extLst>
              <a:ext uri="{FF2B5EF4-FFF2-40B4-BE49-F238E27FC236}">
                <a16:creationId xmlns:a16="http://schemas.microsoft.com/office/drawing/2014/main" id="{6DD81583-F408-1790-D164-D0B13B8C57BC}"/>
              </a:ext>
            </a:extLst>
          </p:cNvPr>
          <p:cNvSpPr>
            <a:spLocks noChangeShapeType="1"/>
          </p:cNvSpPr>
          <p:nvPr/>
        </p:nvSpPr>
        <p:spPr bwMode="auto">
          <a:xfrm flipV="1">
            <a:off x="4738688" y="2532235"/>
            <a:ext cx="0" cy="6508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4" name="Line 83">
            <a:extLst>
              <a:ext uri="{FF2B5EF4-FFF2-40B4-BE49-F238E27FC236}">
                <a16:creationId xmlns:a16="http://schemas.microsoft.com/office/drawing/2014/main" id="{E3B922C6-104D-3D6E-A660-4E215168AE6E}"/>
              </a:ext>
            </a:extLst>
          </p:cNvPr>
          <p:cNvSpPr>
            <a:spLocks noChangeShapeType="1"/>
          </p:cNvSpPr>
          <p:nvPr/>
        </p:nvSpPr>
        <p:spPr bwMode="auto">
          <a:xfrm>
            <a:off x="4722813" y="2648123"/>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5" name="Line 84">
            <a:extLst>
              <a:ext uri="{FF2B5EF4-FFF2-40B4-BE49-F238E27FC236}">
                <a16:creationId xmlns:a16="http://schemas.microsoft.com/office/drawing/2014/main" id="{0FD56F11-F218-A1E4-BE22-3269A270C2AA}"/>
              </a:ext>
            </a:extLst>
          </p:cNvPr>
          <p:cNvSpPr>
            <a:spLocks noChangeShapeType="1"/>
          </p:cNvSpPr>
          <p:nvPr/>
        </p:nvSpPr>
        <p:spPr bwMode="auto">
          <a:xfrm flipV="1">
            <a:off x="4754563" y="2616373"/>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6" name="Line 85">
            <a:extLst>
              <a:ext uri="{FF2B5EF4-FFF2-40B4-BE49-F238E27FC236}">
                <a16:creationId xmlns:a16="http://schemas.microsoft.com/office/drawing/2014/main" id="{2D2285C6-0D34-477A-F951-C0A286C90AE1}"/>
              </a:ext>
            </a:extLst>
          </p:cNvPr>
          <p:cNvSpPr>
            <a:spLocks noChangeShapeType="1"/>
          </p:cNvSpPr>
          <p:nvPr/>
        </p:nvSpPr>
        <p:spPr bwMode="auto">
          <a:xfrm>
            <a:off x="6642101" y="451661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7" name="Line 86">
            <a:extLst>
              <a:ext uri="{FF2B5EF4-FFF2-40B4-BE49-F238E27FC236}">
                <a16:creationId xmlns:a16="http://schemas.microsoft.com/office/drawing/2014/main" id="{3558A270-05D4-534A-D89E-809AFEE8017A}"/>
              </a:ext>
            </a:extLst>
          </p:cNvPr>
          <p:cNvSpPr>
            <a:spLocks noChangeShapeType="1"/>
          </p:cNvSpPr>
          <p:nvPr/>
        </p:nvSpPr>
        <p:spPr bwMode="auto">
          <a:xfrm flipV="1">
            <a:off x="6673851"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8" name="Line 87">
            <a:extLst>
              <a:ext uri="{FF2B5EF4-FFF2-40B4-BE49-F238E27FC236}">
                <a16:creationId xmlns:a16="http://schemas.microsoft.com/office/drawing/2014/main" id="{05D51496-5689-CA46-1A52-96F6CBD39034}"/>
              </a:ext>
            </a:extLst>
          </p:cNvPr>
          <p:cNvSpPr>
            <a:spLocks noChangeShapeType="1"/>
          </p:cNvSpPr>
          <p:nvPr/>
        </p:nvSpPr>
        <p:spPr bwMode="auto">
          <a:xfrm>
            <a:off x="6708776" y="451661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79" name="Line 88">
            <a:extLst>
              <a:ext uri="{FF2B5EF4-FFF2-40B4-BE49-F238E27FC236}">
                <a16:creationId xmlns:a16="http://schemas.microsoft.com/office/drawing/2014/main" id="{C37C9A32-8393-2DA7-C101-A7D61F220EB0}"/>
              </a:ext>
            </a:extLst>
          </p:cNvPr>
          <p:cNvSpPr>
            <a:spLocks noChangeShapeType="1"/>
          </p:cNvSpPr>
          <p:nvPr/>
        </p:nvSpPr>
        <p:spPr bwMode="auto">
          <a:xfrm flipV="1">
            <a:off x="6740526"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0" name="Line 89">
            <a:extLst>
              <a:ext uri="{FF2B5EF4-FFF2-40B4-BE49-F238E27FC236}">
                <a16:creationId xmlns:a16="http://schemas.microsoft.com/office/drawing/2014/main" id="{D41ED0C0-9AAB-7D76-06C9-52DCF27F7B90}"/>
              </a:ext>
            </a:extLst>
          </p:cNvPr>
          <p:cNvSpPr>
            <a:spLocks noChangeShapeType="1"/>
          </p:cNvSpPr>
          <p:nvPr/>
        </p:nvSpPr>
        <p:spPr bwMode="auto">
          <a:xfrm>
            <a:off x="6740526" y="451661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1" name="Line 90">
            <a:extLst>
              <a:ext uri="{FF2B5EF4-FFF2-40B4-BE49-F238E27FC236}">
                <a16:creationId xmlns:a16="http://schemas.microsoft.com/office/drawing/2014/main" id="{33F1CA6D-889B-F0C0-23DC-15AABA42E531}"/>
              </a:ext>
            </a:extLst>
          </p:cNvPr>
          <p:cNvSpPr>
            <a:spLocks noChangeShapeType="1"/>
          </p:cNvSpPr>
          <p:nvPr/>
        </p:nvSpPr>
        <p:spPr bwMode="auto">
          <a:xfrm flipV="1">
            <a:off x="6775451"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2" name="Line 91">
            <a:extLst>
              <a:ext uri="{FF2B5EF4-FFF2-40B4-BE49-F238E27FC236}">
                <a16:creationId xmlns:a16="http://schemas.microsoft.com/office/drawing/2014/main" id="{EA797C1B-9C63-950F-CC41-9CCE52D98313}"/>
              </a:ext>
            </a:extLst>
          </p:cNvPr>
          <p:cNvSpPr>
            <a:spLocks noChangeShapeType="1"/>
          </p:cNvSpPr>
          <p:nvPr/>
        </p:nvSpPr>
        <p:spPr bwMode="auto">
          <a:xfrm>
            <a:off x="6800851" y="451661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3" name="Line 92">
            <a:extLst>
              <a:ext uri="{FF2B5EF4-FFF2-40B4-BE49-F238E27FC236}">
                <a16:creationId xmlns:a16="http://schemas.microsoft.com/office/drawing/2014/main" id="{3EA9D073-20B0-8247-B908-1DCBBA10EB51}"/>
              </a:ext>
            </a:extLst>
          </p:cNvPr>
          <p:cNvSpPr>
            <a:spLocks noChangeShapeType="1"/>
          </p:cNvSpPr>
          <p:nvPr/>
        </p:nvSpPr>
        <p:spPr bwMode="auto">
          <a:xfrm flipV="1">
            <a:off x="6832601"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4" name="Line 93">
            <a:extLst>
              <a:ext uri="{FF2B5EF4-FFF2-40B4-BE49-F238E27FC236}">
                <a16:creationId xmlns:a16="http://schemas.microsoft.com/office/drawing/2014/main" id="{DCC696DA-015E-C0A6-4324-447B7230515B}"/>
              </a:ext>
            </a:extLst>
          </p:cNvPr>
          <p:cNvSpPr>
            <a:spLocks noChangeShapeType="1"/>
          </p:cNvSpPr>
          <p:nvPr/>
        </p:nvSpPr>
        <p:spPr bwMode="auto">
          <a:xfrm>
            <a:off x="6883401" y="451661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5" name="Line 94">
            <a:extLst>
              <a:ext uri="{FF2B5EF4-FFF2-40B4-BE49-F238E27FC236}">
                <a16:creationId xmlns:a16="http://schemas.microsoft.com/office/drawing/2014/main" id="{F6DFB887-EE51-A42F-CD21-3FE33F410119}"/>
              </a:ext>
            </a:extLst>
          </p:cNvPr>
          <p:cNvSpPr>
            <a:spLocks noChangeShapeType="1"/>
          </p:cNvSpPr>
          <p:nvPr/>
        </p:nvSpPr>
        <p:spPr bwMode="auto">
          <a:xfrm flipV="1">
            <a:off x="6915151"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6" name="Line 95">
            <a:extLst>
              <a:ext uri="{FF2B5EF4-FFF2-40B4-BE49-F238E27FC236}">
                <a16:creationId xmlns:a16="http://schemas.microsoft.com/office/drawing/2014/main" id="{B3D12C46-CAAC-9DBB-9D19-6C679746B9F2}"/>
              </a:ext>
            </a:extLst>
          </p:cNvPr>
          <p:cNvSpPr>
            <a:spLocks noChangeShapeType="1"/>
          </p:cNvSpPr>
          <p:nvPr/>
        </p:nvSpPr>
        <p:spPr bwMode="auto">
          <a:xfrm>
            <a:off x="6915151" y="4516610"/>
            <a:ext cx="6508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7" name="Line 96">
            <a:extLst>
              <a:ext uri="{FF2B5EF4-FFF2-40B4-BE49-F238E27FC236}">
                <a16:creationId xmlns:a16="http://schemas.microsoft.com/office/drawing/2014/main" id="{6A3C4923-7D8B-3FAB-D9CA-548CBC7EC988}"/>
              </a:ext>
            </a:extLst>
          </p:cNvPr>
          <p:cNvSpPr>
            <a:spLocks noChangeShapeType="1"/>
          </p:cNvSpPr>
          <p:nvPr/>
        </p:nvSpPr>
        <p:spPr bwMode="auto">
          <a:xfrm flipV="1">
            <a:off x="6946901"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8" name="Line 97">
            <a:extLst>
              <a:ext uri="{FF2B5EF4-FFF2-40B4-BE49-F238E27FC236}">
                <a16:creationId xmlns:a16="http://schemas.microsoft.com/office/drawing/2014/main" id="{5BAE03E7-2863-C84F-1CCF-940B6A53C54D}"/>
              </a:ext>
            </a:extLst>
          </p:cNvPr>
          <p:cNvSpPr>
            <a:spLocks noChangeShapeType="1"/>
          </p:cNvSpPr>
          <p:nvPr/>
        </p:nvSpPr>
        <p:spPr bwMode="auto">
          <a:xfrm>
            <a:off x="6959601" y="4516610"/>
            <a:ext cx="6508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89" name="Line 98">
            <a:extLst>
              <a:ext uri="{FF2B5EF4-FFF2-40B4-BE49-F238E27FC236}">
                <a16:creationId xmlns:a16="http://schemas.microsoft.com/office/drawing/2014/main" id="{F97C7710-ADA6-FEDA-5F51-0D5512565ED6}"/>
              </a:ext>
            </a:extLst>
          </p:cNvPr>
          <p:cNvSpPr>
            <a:spLocks noChangeShapeType="1"/>
          </p:cNvSpPr>
          <p:nvPr/>
        </p:nvSpPr>
        <p:spPr bwMode="auto">
          <a:xfrm flipV="1">
            <a:off x="6992938"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90" name="Line 99">
            <a:extLst>
              <a:ext uri="{FF2B5EF4-FFF2-40B4-BE49-F238E27FC236}">
                <a16:creationId xmlns:a16="http://schemas.microsoft.com/office/drawing/2014/main" id="{B8B63597-12BE-55C7-0AE7-801A667DEA54}"/>
              </a:ext>
            </a:extLst>
          </p:cNvPr>
          <p:cNvSpPr>
            <a:spLocks noChangeShapeType="1"/>
          </p:cNvSpPr>
          <p:nvPr/>
        </p:nvSpPr>
        <p:spPr bwMode="auto">
          <a:xfrm>
            <a:off x="7094538" y="4516610"/>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91" name="Line 100">
            <a:extLst>
              <a:ext uri="{FF2B5EF4-FFF2-40B4-BE49-F238E27FC236}">
                <a16:creationId xmlns:a16="http://schemas.microsoft.com/office/drawing/2014/main" id="{01110C1B-5FA9-62F1-DA0D-DAE523BD575B}"/>
              </a:ext>
            </a:extLst>
          </p:cNvPr>
          <p:cNvSpPr>
            <a:spLocks noChangeShapeType="1"/>
          </p:cNvSpPr>
          <p:nvPr/>
        </p:nvSpPr>
        <p:spPr bwMode="auto">
          <a:xfrm flipV="1">
            <a:off x="7126288"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92" name="Line 101">
            <a:extLst>
              <a:ext uri="{FF2B5EF4-FFF2-40B4-BE49-F238E27FC236}">
                <a16:creationId xmlns:a16="http://schemas.microsoft.com/office/drawing/2014/main" id="{3D9CCD80-CA67-4F50-EE86-612E73CED2F5}"/>
              </a:ext>
            </a:extLst>
          </p:cNvPr>
          <p:cNvSpPr>
            <a:spLocks noChangeShapeType="1"/>
          </p:cNvSpPr>
          <p:nvPr/>
        </p:nvSpPr>
        <p:spPr bwMode="auto">
          <a:xfrm>
            <a:off x="7291388" y="451661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93" name="Line 102">
            <a:extLst>
              <a:ext uri="{FF2B5EF4-FFF2-40B4-BE49-F238E27FC236}">
                <a16:creationId xmlns:a16="http://schemas.microsoft.com/office/drawing/2014/main" id="{F97034F4-BC27-F77C-1FA5-4B267EBAABDA}"/>
              </a:ext>
            </a:extLst>
          </p:cNvPr>
          <p:cNvSpPr>
            <a:spLocks noChangeShapeType="1"/>
          </p:cNvSpPr>
          <p:nvPr/>
        </p:nvSpPr>
        <p:spPr bwMode="auto">
          <a:xfrm flipV="1">
            <a:off x="7323138" y="4484860"/>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94" name="Freeform 103">
            <a:extLst>
              <a:ext uri="{FF2B5EF4-FFF2-40B4-BE49-F238E27FC236}">
                <a16:creationId xmlns:a16="http://schemas.microsoft.com/office/drawing/2014/main" id="{FA858575-F9FC-1D3C-B1C7-5CBA475DB6F5}"/>
              </a:ext>
            </a:extLst>
          </p:cNvPr>
          <p:cNvSpPr>
            <a:spLocks/>
          </p:cNvSpPr>
          <p:nvPr/>
        </p:nvSpPr>
        <p:spPr bwMode="auto">
          <a:xfrm>
            <a:off x="4538663" y="2252835"/>
            <a:ext cx="2784475" cy="2266950"/>
          </a:xfrm>
          <a:custGeom>
            <a:avLst/>
            <a:gdLst>
              <a:gd name="T0" fmla="*/ 40 w 1754"/>
              <a:gd name="T1" fmla="*/ 0 h 1428"/>
              <a:gd name="T2" fmla="*/ 84 w 1754"/>
              <a:gd name="T3" fmla="*/ 12 h 1428"/>
              <a:gd name="T4" fmla="*/ 102 w 1754"/>
              <a:gd name="T5" fmla="*/ 54 h 1428"/>
              <a:gd name="T6" fmla="*/ 110 w 1754"/>
              <a:gd name="T7" fmla="*/ 92 h 1428"/>
              <a:gd name="T8" fmla="*/ 120 w 1754"/>
              <a:gd name="T9" fmla="*/ 126 h 1428"/>
              <a:gd name="T10" fmla="*/ 126 w 1754"/>
              <a:gd name="T11" fmla="*/ 162 h 1428"/>
              <a:gd name="T12" fmla="*/ 134 w 1754"/>
              <a:gd name="T13" fmla="*/ 199 h 1428"/>
              <a:gd name="T14" fmla="*/ 150 w 1754"/>
              <a:gd name="T15" fmla="*/ 271 h 1428"/>
              <a:gd name="T16" fmla="*/ 158 w 1754"/>
              <a:gd name="T17" fmla="*/ 295 h 1428"/>
              <a:gd name="T18" fmla="*/ 174 w 1754"/>
              <a:gd name="T19" fmla="*/ 321 h 1428"/>
              <a:gd name="T20" fmla="*/ 186 w 1754"/>
              <a:gd name="T21" fmla="*/ 361 h 1428"/>
              <a:gd name="T22" fmla="*/ 208 w 1754"/>
              <a:gd name="T23" fmla="*/ 395 h 1428"/>
              <a:gd name="T24" fmla="*/ 220 w 1754"/>
              <a:gd name="T25" fmla="*/ 449 h 1428"/>
              <a:gd name="T26" fmla="*/ 230 w 1754"/>
              <a:gd name="T27" fmla="*/ 485 h 1428"/>
              <a:gd name="T28" fmla="*/ 242 w 1754"/>
              <a:gd name="T29" fmla="*/ 511 h 1428"/>
              <a:gd name="T30" fmla="*/ 253 w 1754"/>
              <a:gd name="T31" fmla="*/ 558 h 1428"/>
              <a:gd name="T32" fmla="*/ 269 w 1754"/>
              <a:gd name="T33" fmla="*/ 574 h 1428"/>
              <a:gd name="T34" fmla="*/ 279 w 1754"/>
              <a:gd name="T35" fmla="*/ 586 h 1428"/>
              <a:gd name="T36" fmla="*/ 293 w 1754"/>
              <a:gd name="T37" fmla="*/ 596 h 1428"/>
              <a:gd name="T38" fmla="*/ 299 w 1754"/>
              <a:gd name="T39" fmla="*/ 606 h 1428"/>
              <a:gd name="T40" fmla="*/ 307 w 1754"/>
              <a:gd name="T41" fmla="*/ 648 h 1428"/>
              <a:gd name="T42" fmla="*/ 315 w 1754"/>
              <a:gd name="T43" fmla="*/ 680 h 1428"/>
              <a:gd name="T44" fmla="*/ 325 w 1754"/>
              <a:gd name="T45" fmla="*/ 716 h 1428"/>
              <a:gd name="T46" fmla="*/ 337 w 1754"/>
              <a:gd name="T47" fmla="*/ 762 h 1428"/>
              <a:gd name="T48" fmla="*/ 355 w 1754"/>
              <a:gd name="T49" fmla="*/ 794 h 1428"/>
              <a:gd name="T50" fmla="*/ 377 w 1754"/>
              <a:gd name="T51" fmla="*/ 842 h 1428"/>
              <a:gd name="T52" fmla="*/ 391 w 1754"/>
              <a:gd name="T53" fmla="*/ 858 h 1428"/>
              <a:gd name="T54" fmla="*/ 399 w 1754"/>
              <a:gd name="T55" fmla="*/ 874 h 1428"/>
              <a:gd name="T56" fmla="*/ 409 w 1754"/>
              <a:gd name="T57" fmla="*/ 886 h 1428"/>
              <a:gd name="T58" fmla="*/ 417 w 1754"/>
              <a:gd name="T59" fmla="*/ 909 h 1428"/>
              <a:gd name="T60" fmla="*/ 427 w 1754"/>
              <a:gd name="T61" fmla="*/ 943 h 1428"/>
              <a:gd name="T62" fmla="*/ 443 w 1754"/>
              <a:gd name="T63" fmla="*/ 961 h 1428"/>
              <a:gd name="T64" fmla="*/ 451 w 1754"/>
              <a:gd name="T65" fmla="*/ 977 h 1428"/>
              <a:gd name="T66" fmla="*/ 461 w 1754"/>
              <a:gd name="T67" fmla="*/ 993 h 1428"/>
              <a:gd name="T68" fmla="*/ 461 w 1754"/>
              <a:gd name="T69" fmla="*/ 1059 h 1428"/>
              <a:gd name="T70" fmla="*/ 491 w 1754"/>
              <a:gd name="T71" fmla="*/ 1091 h 1428"/>
              <a:gd name="T72" fmla="*/ 511 w 1754"/>
              <a:gd name="T73" fmla="*/ 1119 h 1428"/>
              <a:gd name="T74" fmla="*/ 525 w 1754"/>
              <a:gd name="T75" fmla="*/ 1149 h 1428"/>
              <a:gd name="T76" fmla="*/ 535 w 1754"/>
              <a:gd name="T77" fmla="*/ 1163 h 1428"/>
              <a:gd name="T78" fmla="*/ 547 w 1754"/>
              <a:gd name="T79" fmla="*/ 1179 h 1428"/>
              <a:gd name="T80" fmla="*/ 559 w 1754"/>
              <a:gd name="T81" fmla="*/ 1193 h 1428"/>
              <a:gd name="T82" fmla="*/ 585 w 1754"/>
              <a:gd name="T83" fmla="*/ 1223 h 1428"/>
              <a:gd name="T84" fmla="*/ 613 w 1754"/>
              <a:gd name="T85" fmla="*/ 1239 h 1428"/>
              <a:gd name="T86" fmla="*/ 629 w 1754"/>
              <a:gd name="T87" fmla="*/ 1251 h 1428"/>
              <a:gd name="T88" fmla="*/ 645 w 1754"/>
              <a:gd name="T89" fmla="*/ 1264 h 1428"/>
              <a:gd name="T90" fmla="*/ 682 w 1754"/>
              <a:gd name="T91" fmla="*/ 1280 h 1428"/>
              <a:gd name="T92" fmla="*/ 732 w 1754"/>
              <a:gd name="T93" fmla="*/ 1294 h 1428"/>
              <a:gd name="T94" fmla="*/ 766 w 1754"/>
              <a:gd name="T95" fmla="*/ 1318 h 1428"/>
              <a:gd name="T96" fmla="*/ 798 w 1754"/>
              <a:gd name="T97" fmla="*/ 1336 h 1428"/>
              <a:gd name="T98" fmla="*/ 816 w 1754"/>
              <a:gd name="T99" fmla="*/ 1354 h 1428"/>
              <a:gd name="T100" fmla="*/ 942 w 1754"/>
              <a:gd name="T101" fmla="*/ 1370 h 1428"/>
              <a:gd name="T102" fmla="*/ 994 w 1754"/>
              <a:gd name="T103" fmla="*/ 1384 h 1428"/>
              <a:gd name="T104" fmla="*/ 1024 w 1754"/>
              <a:gd name="T105" fmla="*/ 1400 h 1428"/>
              <a:gd name="T106" fmla="*/ 1052 w 1754"/>
              <a:gd name="T107" fmla="*/ 1412 h 1428"/>
              <a:gd name="T108" fmla="*/ 1066 w 1754"/>
              <a:gd name="T109" fmla="*/ 1428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4" h="1428">
                <a:moveTo>
                  <a:pt x="0" y="0"/>
                </a:moveTo>
                <a:lnTo>
                  <a:pt x="40" y="0"/>
                </a:lnTo>
                <a:lnTo>
                  <a:pt x="40" y="12"/>
                </a:lnTo>
                <a:lnTo>
                  <a:pt x="84" y="12"/>
                </a:lnTo>
                <a:lnTo>
                  <a:pt x="84" y="54"/>
                </a:lnTo>
                <a:lnTo>
                  <a:pt x="102" y="54"/>
                </a:lnTo>
                <a:lnTo>
                  <a:pt x="102" y="92"/>
                </a:lnTo>
                <a:lnTo>
                  <a:pt x="110" y="92"/>
                </a:lnTo>
                <a:lnTo>
                  <a:pt x="110" y="126"/>
                </a:lnTo>
                <a:lnTo>
                  <a:pt x="120" y="126"/>
                </a:lnTo>
                <a:lnTo>
                  <a:pt x="120" y="162"/>
                </a:lnTo>
                <a:lnTo>
                  <a:pt x="126" y="162"/>
                </a:lnTo>
                <a:lnTo>
                  <a:pt x="126" y="199"/>
                </a:lnTo>
                <a:lnTo>
                  <a:pt x="134" y="199"/>
                </a:lnTo>
                <a:lnTo>
                  <a:pt x="134" y="271"/>
                </a:lnTo>
                <a:lnTo>
                  <a:pt x="150" y="271"/>
                </a:lnTo>
                <a:lnTo>
                  <a:pt x="150" y="295"/>
                </a:lnTo>
                <a:lnTo>
                  <a:pt x="158" y="295"/>
                </a:lnTo>
                <a:lnTo>
                  <a:pt x="158" y="321"/>
                </a:lnTo>
                <a:lnTo>
                  <a:pt x="174" y="321"/>
                </a:lnTo>
                <a:lnTo>
                  <a:pt x="174" y="361"/>
                </a:lnTo>
                <a:lnTo>
                  <a:pt x="186" y="361"/>
                </a:lnTo>
                <a:lnTo>
                  <a:pt x="186" y="395"/>
                </a:lnTo>
                <a:lnTo>
                  <a:pt x="208" y="395"/>
                </a:lnTo>
                <a:lnTo>
                  <a:pt x="208" y="449"/>
                </a:lnTo>
                <a:lnTo>
                  <a:pt x="220" y="449"/>
                </a:lnTo>
                <a:lnTo>
                  <a:pt x="220" y="485"/>
                </a:lnTo>
                <a:lnTo>
                  <a:pt x="230" y="485"/>
                </a:lnTo>
                <a:lnTo>
                  <a:pt x="230" y="511"/>
                </a:lnTo>
                <a:lnTo>
                  <a:pt x="242" y="511"/>
                </a:lnTo>
                <a:lnTo>
                  <a:pt x="242" y="558"/>
                </a:lnTo>
                <a:lnTo>
                  <a:pt x="253" y="558"/>
                </a:lnTo>
                <a:lnTo>
                  <a:pt x="253" y="574"/>
                </a:lnTo>
                <a:lnTo>
                  <a:pt x="269" y="574"/>
                </a:lnTo>
                <a:lnTo>
                  <a:pt x="269" y="586"/>
                </a:lnTo>
                <a:lnTo>
                  <a:pt x="279" y="586"/>
                </a:lnTo>
                <a:lnTo>
                  <a:pt x="279" y="596"/>
                </a:lnTo>
                <a:lnTo>
                  <a:pt x="293" y="596"/>
                </a:lnTo>
                <a:lnTo>
                  <a:pt x="293" y="606"/>
                </a:lnTo>
                <a:lnTo>
                  <a:pt x="299" y="606"/>
                </a:lnTo>
                <a:lnTo>
                  <a:pt x="299" y="648"/>
                </a:lnTo>
                <a:lnTo>
                  <a:pt x="307" y="648"/>
                </a:lnTo>
                <a:lnTo>
                  <a:pt x="307" y="680"/>
                </a:lnTo>
                <a:lnTo>
                  <a:pt x="315" y="680"/>
                </a:lnTo>
                <a:lnTo>
                  <a:pt x="315" y="716"/>
                </a:lnTo>
                <a:lnTo>
                  <a:pt x="325" y="716"/>
                </a:lnTo>
                <a:lnTo>
                  <a:pt x="325" y="762"/>
                </a:lnTo>
                <a:lnTo>
                  <a:pt x="337" y="762"/>
                </a:lnTo>
                <a:lnTo>
                  <a:pt x="337" y="794"/>
                </a:lnTo>
                <a:lnTo>
                  <a:pt x="355" y="794"/>
                </a:lnTo>
                <a:lnTo>
                  <a:pt x="355" y="842"/>
                </a:lnTo>
                <a:lnTo>
                  <a:pt x="377" y="842"/>
                </a:lnTo>
                <a:lnTo>
                  <a:pt x="377" y="858"/>
                </a:lnTo>
                <a:lnTo>
                  <a:pt x="391" y="858"/>
                </a:lnTo>
                <a:lnTo>
                  <a:pt x="391" y="874"/>
                </a:lnTo>
                <a:lnTo>
                  <a:pt x="399" y="874"/>
                </a:lnTo>
                <a:lnTo>
                  <a:pt x="399" y="886"/>
                </a:lnTo>
                <a:lnTo>
                  <a:pt x="409" y="886"/>
                </a:lnTo>
                <a:lnTo>
                  <a:pt x="409" y="909"/>
                </a:lnTo>
                <a:lnTo>
                  <a:pt x="417" y="909"/>
                </a:lnTo>
                <a:lnTo>
                  <a:pt x="417" y="943"/>
                </a:lnTo>
                <a:lnTo>
                  <a:pt x="427" y="943"/>
                </a:lnTo>
                <a:lnTo>
                  <a:pt x="427" y="961"/>
                </a:lnTo>
                <a:lnTo>
                  <a:pt x="443" y="961"/>
                </a:lnTo>
                <a:lnTo>
                  <a:pt x="443" y="977"/>
                </a:lnTo>
                <a:lnTo>
                  <a:pt x="451" y="977"/>
                </a:lnTo>
                <a:lnTo>
                  <a:pt x="451" y="993"/>
                </a:lnTo>
                <a:lnTo>
                  <a:pt x="461" y="993"/>
                </a:lnTo>
                <a:lnTo>
                  <a:pt x="461" y="1035"/>
                </a:lnTo>
                <a:lnTo>
                  <a:pt x="461" y="1059"/>
                </a:lnTo>
                <a:lnTo>
                  <a:pt x="491" y="1059"/>
                </a:lnTo>
                <a:lnTo>
                  <a:pt x="491" y="1091"/>
                </a:lnTo>
                <a:lnTo>
                  <a:pt x="511" y="1091"/>
                </a:lnTo>
                <a:lnTo>
                  <a:pt x="511" y="1119"/>
                </a:lnTo>
                <a:lnTo>
                  <a:pt x="525" y="1119"/>
                </a:lnTo>
                <a:lnTo>
                  <a:pt x="525" y="1149"/>
                </a:lnTo>
                <a:lnTo>
                  <a:pt x="535" y="1149"/>
                </a:lnTo>
                <a:lnTo>
                  <a:pt x="535" y="1163"/>
                </a:lnTo>
                <a:lnTo>
                  <a:pt x="547" y="1163"/>
                </a:lnTo>
                <a:lnTo>
                  <a:pt x="547" y="1179"/>
                </a:lnTo>
                <a:lnTo>
                  <a:pt x="559" y="1179"/>
                </a:lnTo>
                <a:lnTo>
                  <a:pt x="559" y="1193"/>
                </a:lnTo>
                <a:lnTo>
                  <a:pt x="585" y="1193"/>
                </a:lnTo>
                <a:lnTo>
                  <a:pt x="585" y="1223"/>
                </a:lnTo>
                <a:lnTo>
                  <a:pt x="613" y="1223"/>
                </a:lnTo>
                <a:lnTo>
                  <a:pt x="613" y="1239"/>
                </a:lnTo>
                <a:lnTo>
                  <a:pt x="629" y="1239"/>
                </a:lnTo>
                <a:lnTo>
                  <a:pt x="629" y="1251"/>
                </a:lnTo>
                <a:lnTo>
                  <a:pt x="645" y="1251"/>
                </a:lnTo>
                <a:lnTo>
                  <a:pt x="645" y="1264"/>
                </a:lnTo>
                <a:lnTo>
                  <a:pt x="682" y="1264"/>
                </a:lnTo>
                <a:lnTo>
                  <a:pt x="682" y="1280"/>
                </a:lnTo>
                <a:lnTo>
                  <a:pt x="732" y="1280"/>
                </a:lnTo>
                <a:lnTo>
                  <a:pt x="732" y="1294"/>
                </a:lnTo>
                <a:lnTo>
                  <a:pt x="766" y="1294"/>
                </a:lnTo>
                <a:lnTo>
                  <a:pt x="766" y="1318"/>
                </a:lnTo>
                <a:lnTo>
                  <a:pt x="798" y="1318"/>
                </a:lnTo>
                <a:lnTo>
                  <a:pt x="798" y="1336"/>
                </a:lnTo>
                <a:lnTo>
                  <a:pt x="816" y="1336"/>
                </a:lnTo>
                <a:lnTo>
                  <a:pt x="816" y="1354"/>
                </a:lnTo>
                <a:lnTo>
                  <a:pt x="942" y="1354"/>
                </a:lnTo>
                <a:lnTo>
                  <a:pt x="942" y="1370"/>
                </a:lnTo>
                <a:lnTo>
                  <a:pt x="994" y="1370"/>
                </a:lnTo>
                <a:lnTo>
                  <a:pt x="994" y="1384"/>
                </a:lnTo>
                <a:lnTo>
                  <a:pt x="1024" y="1384"/>
                </a:lnTo>
                <a:lnTo>
                  <a:pt x="1024" y="1400"/>
                </a:lnTo>
                <a:lnTo>
                  <a:pt x="1052" y="1400"/>
                </a:lnTo>
                <a:lnTo>
                  <a:pt x="1052" y="1412"/>
                </a:lnTo>
                <a:lnTo>
                  <a:pt x="1066" y="1412"/>
                </a:lnTo>
                <a:lnTo>
                  <a:pt x="1066" y="1428"/>
                </a:lnTo>
                <a:lnTo>
                  <a:pt x="1754" y="1428"/>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98" name="AutoShape 105">
            <a:extLst>
              <a:ext uri="{FF2B5EF4-FFF2-40B4-BE49-F238E27FC236}">
                <a16:creationId xmlns:a16="http://schemas.microsoft.com/office/drawing/2014/main" id="{871C21D1-75C6-CC3C-58E2-F2052A05BCD0}"/>
              </a:ext>
            </a:extLst>
          </p:cNvPr>
          <p:cNvSpPr>
            <a:spLocks noChangeAspect="1" noChangeArrowheads="1" noTextEdit="1"/>
          </p:cNvSpPr>
          <p:nvPr/>
        </p:nvSpPr>
        <p:spPr bwMode="auto">
          <a:xfrm>
            <a:off x="4521200" y="2222672"/>
            <a:ext cx="2874963"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899" name="Line 107">
            <a:extLst>
              <a:ext uri="{FF2B5EF4-FFF2-40B4-BE49-F238E27FC236}">
                <a16:creationId xmlns:a16="http://schemas.microsoft.com/office/drawing/2014/main" id="{6ED2385A-FC34-1628-9811-22F6865762CB}"/>
              </a:ext>
            </a:extLst>
          </p:cNvPr>
          <p:cNvSpPr>
            <a:spLocks noChangeShapeType="1"/>
          </p:cNvSpPr>
          <p:nvPr/>
        </p:nvSpPr>
        <p:spPr bwMode="auto">
          <a:xfrm>
            <a:off x="4524375" y="2257597"/>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0" name="Line 108">
            <a:extLst>
              <a:ext uri="{FF2B5EF4-FFF2-40B4-BE49-F238E27FC236}">
                <a16:creationId xmlns:a16="http://schemas.microsoft.com/office/drawing/2014/main" id="{979E7E37-D243-D46B-81C1-F100F22E323B}"/>
              </a:ext>
            </a:extLst>
          </p:cNvPr>
          <p:cNvSpPr>
            <a:spLocks noChangeShapeType="1"/>
          </p:cNvSpPr>
          <p:nvPr/>
        </p:nvSpPr>
        <p:spPr bwMode="auto">
          <a:xfrm flipV="1">
            <a:off x="4556125" y="2225847"/>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1" name="Line 109">
            <a:extLst>
              <a:ext uri="{FF2B5EF4-FFF2-40B4-BE49-F238E27FC236}">
                <a16:creationId xmlns:a16="http://schemas.microsoft.com/office/drawing/2014/main" id="{F4AD1E26-889E-91BE-4FBC-7A1CB6FCAA21}"/>
              </a:ext>
            </a:extLst>
          </p:cNvPr>
          <p:cNvSpPr>
            <a:spLocks noChangeShapeType="1"/>
          </p:cNvSpPr>
          <p:nvPr/>
        </p:nvSpPr>
        <p:spPr bwMode="auto">
          <a:xfrm>
            <a:off x="4543425" y="2257597"/>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2" name="Line 110">
            <a:extLst>
              <a:ext uri="{FF2B5EF4-FFF2-40B4-BE49-F238E27FC236}">
                <a16:creationId xmlns:a16="http://schemas.microsoft.com/office/drawing/2014/main" id="{1F3D23CF-69E2-8E0A-AD85-3EA57D63E05A}"/>
              </a:ext>
            </a:extLst>
          </p:cNvPr>
          <p:cNvSpPr>
            <a:spLocks noChangeShapeType="1"/>
          </p:cNvSpPr>
          <p:nvPr/>
        </p:nvSpPr>
        <p:spPr bwMode="auto">
          <a:xfrm flipV="1">
            <a:off x="4575175" y="2225847"/>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3" name="Line 111">
            <a:extLst>
              <a:ext uri="{FF2B5EF4-FFF2-40B4-BE49-F238E27FC236}">
                <a16:creationId xmlns:a16="http://schemas.microsoft.com/office/drawing/2014/main" id="{17125716-A6B5-52B8-170C-7710B6344717}"/>
              </a:ext>
            </a:extLst>
          </p:cNvPr>
          <p:cNvSpPr>
            <a:spLocks noChangeShapeType="1"/>
          </p:cNvSpPr>
          <p:nvPr/>
        </p:nvSpPr>
        <p:spPr bwMode="auto">
          <a:xfrm>
            <a:off x="4575175" y="2257597"/>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4" name="Line 112">
            <a:extLst>
              <a:ext uri="{FF2B5EF4-FFF2-40B4-BE49-F238E27FC236}">
                <a16:creationId xmlns:a16="http://schemas.microsoft.com/office/drawing/2014/main" id="{3250960D-6BAC-B30D-FF1E-CAEEF3DCB069}"/>
              </a:ext>
            </a:extLst>
          </p:cNvPr>
          <p:cNvSpPr>
            <a:spLocks noChangeShapeType="1"/>
          </p:cNvSpPr>
          <p:nvPr/>
        </p:nvSpPr>
        <p:spPr bwMode="auto">
          <a:xfrm flipV="1">
            <a:off x="4606925" y="2225847"/>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5" name="Line 113">
            <a:extLst>
              <a:ext uri="{FF2B5EF4-FFF2-40B4-BE49-F238E27FC236}">
                <a16:creationId xmlns:a16="http://schemas.microsoft.com/office/drawing/2014/main" id="{49255E1E-911A-98A0-9DB9-EB3F3E60A56D}"/>
              </a:ext>
            </a:extLst>
          </p:cNvPr>
          <p:cNvSpPr>
            <a:spLocks noChangeShapeType="1"/>
          </p:cNvSpPr>
          <p:nvPr/>
        </p:nvSpPr>
        <p:spPr bwMode="auto">
          <a:xfrm>
            <a:off x="4676775" y="2289347"/>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6" name="Line 114">
            <a:extLst>
              <a:ext uri="{FF2B5EF4-FFF2-40B4-BE49-F238E27FC236}">
                <a16:creationId xmlns:a16="http://schemas.microsoft.com/office/drawing/2014/main" id="{8612AC78-187A-4185-C78C-A7F95D74927A}"/>
              </a:ext>
            </a:extLst>
          </p:cNvPr>
          <p:cNvSpPr>
            <a:spLocks noChangeShapeType="1"/>
          </p:cNvSpPr>
          <p:nvPr/>
        </p:nvSpPr>
        <p:spPr bwMode="auto">
          <a:xfrm flipV="1">
            <a:off x="4708525" y="2257597"/>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7" name="Line 115">
            <a:extLst>
              <a:ext uri="{FF2B5EF4-FFF2-40B4-BE49-F238E27FC236}">
                <a16:creationId xmlns:a16="http://schemas.microsoft.com/office/drawing/2014/main" id="{202BC5E7-9C3A-6D9A-C053-93C50F8FF6FE}"/>
              </a:ext>
            </a:extLst>
          </p:cNvPr>
          <p:cNvSpPr>
            <a:spLocks noChangeShapeType="1"/>
          </p:cNvSpPr>
          <p:nvPr/>
        </p:nvSpPr>
        <p:spPr bwMode="auto">
          <a:xfrm>
            <a:off x="4911725" y="2819572"/>
            <a:ext cx="666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8" name="Line 116">
            <a:extLst>
              <a:ext uri="{FF2B5EF4-FFF2-40B4-BE49-F238E27FC236}">
                <a16:creationId xmlns:a16="http://schemas.microsoft.com/office/drawing/2014/main" id="{AE1CF8B1-5116-E6CE-B434-317258434724}"/>
              </a:ext>
            </a:extLst>
          </p:cNvPr>
          <p:cNvSpPr>
            <a:spLocks noChangeShapeType="1"/>
          </p:cNvSpPr>
          <p:nvPr/>
        </p:nvSpPr>
        <p:spPr bwMode="auto">
          <a:xfrm flipV="1">
            <a:off x="4946650" y="2787822"/>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09" name="Line 117">
            <a:extLst>
              <a:ext uri="{FF2B5EF4-FFF2-40B4-BE49-F238E27FC236}">
                <a16:creationId xmlns:a16="http://schemas.microsoft.com/office/drawing/2014/main" id="{93EAB324-D319-A53E-A508-9D9440214520}"/>
              </a:ext>
            </a:extLst>
          </p:cNvPr>
          <p:cNvSpPr>
            <a:spLocks noChangeShapeType="1"/>
          </p:cNvSpPr>
          <p:nvPr/>
        </p:nvSpPr>
        <p:spPr bwMode="auto">
          <a:xfrm>
            <a:off x="4962525" y="2937047"/>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0" name="Line 118">
            <a:extLst>
              <a:ext uri="{FF2B5EF4-FFF2-40B4-BE49-F238E27FC236}">
                <a16:creationId xmlns:a16="http://schemas.microsoft.com/office/drawing/2014/main" id="{C3D0A2C4-E192-32F3-966A-C870BD51EBA4}"/>
              </a:ext>
            </a:extLst>
          </p:cNvPr>
          <p:cNvSpPr>
            <a:spLocks noChangeShapeType="1"/>
          </p:cNvSpPr>
          <p:nvPr/>
        </p:nvSpPr>
        <p:spPr bwMode="auto">
          <a:xfrm flipV="1">
            <a:off x="4994275" y="2905297"/>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1" name="Line 119">
            <a:extLst>
              <a:ext uri="{FF2B5EF4-FFF2-40B4-BE49-F238E27FC236}">
                <a16:creationId xmlns:a16="http://schemas.microsoft.com/office/drawing/2014/main" id="{0A52D49C-AB54-E81B-273E-C4B5D2796D5E}"/>
              </a:ext>
            </a:extLst>
          </p:cNvPr>
          <p:cNvSpPr>
            <a:spLocks noChangeShapeType="1"/>
          </p:cNvSpPr>
          <p:nvPr/>
        </p:nvSpPr>
        <p:spPr bwMode="auto">
          <a:xfrm>
            <a:off x="5762625" y="4080047"/>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2" name="Line 120">
            <a:extLst>
              <a:ext uri="{FF2B5EF4-FFF2-40B4-BE49-F238E27FC236}">
                <a16:creationId xmlns:a16="http://schemas.microsoft.com/office/drawing/2014/main" id="{B259AD76-6C68-DDE8-244C-17990B11B162}"/>
              </a:ext>
            </a:extLst>
          </p:cNvPr>
          <p:cNvSpPr>
            <a:spLocks noChangeShapeType="1"/>
          </p:cNvSpPr>
          <p:nvPr/>
        </p:nvSpPr>
        <p:spPr bwMode="auto">
          <a:xfrm flipV="1">
            <a:off x="5794375" y="4048297"/>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3" name="Line 121">
            <a:extLst>
              <a:ext uri="{FF2B5EF4-FFF2-40B4-BE49-F238E27FC236}">
                <a16:creationId xmlns:a16="http://schemas.microsoft.com/office/drawing/2014/main" id="{18455D74-3C33-EAF5-E5CF-CB5FC77E3F2D}"/>
              </a:ext>
            </a:extLst>
          </p:cNvPr>
          <p:cNvSpPr>
            <a:spLocks noChangeShapeType="1"/>
          </p:cNvSpPr>
          <p:nvPr/>
        </p:nvSpPr>
        <p:spPr bwMode="auto">
          <a:xfrm>
            <a:off x="6545263" y="4286422"/>
            <a:ext cx="666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4" name="Line 122">
            <a:extLst>
              <a:ext uri="{FF2B5EF4-FFF2-40B4-BE49-F238E27FC236}">
                <a16:creationId xmlns:a16="http://schemas.microsoft.com/office/drawing/2014/main" id="{B0C49C86-8891-FF6B-3F2E-0FE03D4D880E}"/>
              </a:ext>
            </a:extLst>
          </p:cNvPr>
          <p:cNvSpPr>
            <a:spLocks noChangeShapeType="1"/>
          </p:cNvSpPr>
          <p:nvPr/>
        </p:nvSpPr>
        <p:spPr bwMode="auto">
          <a:xfrm flipV="1">
            <a:off x="6580188" y="42546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5" name="Line 123">
            <a:extLst>
              <a:ext uri="{FF2B5EF4-FFF2-40B4-BE49-F238E27FC236}">
                <a16:creationId xmlns:a16="http://schemas.microsoft.com/office/drawing/2014/main" id="{CD8E8A51-CAA5-9E21-171D-05EFAE541151}"/>
              </a:ext>
            </a:extLst>
          </p:cNvPr>
          <p:cNvSpPr>
            <a:spLocks noChangeShapeType="1"/>
          </p:cNvSpPr>
          <p:nvPr/>
        </p:nvSpPr>
        <p:spPr bwMode="auto">
          <a:xfrm>
            <a:off x="6589713" y="42864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6" name="Line 124">
            <a:extLst>
              <a:ext uri="{FF2B5EF4-FFF2-40B4-BE49-F238E27FC236}">
                <a16:creationId xmlns:a16="http://schemas.microsoft.com/office/drawing/2014/main" id="{37B5C3CA-C3D8-B953-BF31-0E981848458F}"/>
              </a:ext>
            </a:extLst>
          </p:cNvPr>
          <p:cNvSpPr>
            <a:spLocks noChangeShapeType="1"/>
          </p:cNvSpPr>
          <p:nvPr/>
        </p:nvSpPr>
        <p:spPr bwMode="auto">
          <a:xfrm flipV="1">
            <a:off x="6621463" y="42546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7" name="Line 125">
            <a:extLst>
              <a:ext uri="{FF2B5EF4-FFF2-40B4-BE49-F238E27FC236}">
                <a16:creationId xmlns:a16="http://schemas.microsoft.com/office/drawing/2014/main" id="{DB5CE98A-DA0A-1EE9-F3A9-6874340C0FF7}"/>
              </a:ext>
            </a:extLst>
          </p:cNvPr>
          <p:cNvSpPr>
            <a:spLocks noChangeShapeType="1"/>
          </p:cNvSpPr>
          <p:nvPr/>
        </p:nvSpPr>
        <p:spPr bwMode="auto">
          <a:xfrm>
            <a:off x="6621463" y="43181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8" name="Line 126">
            <a:extLst>
              <a:ext uri="{FF2B5EF4-FFF2-40B4-BE49-F238E27FC236}">
                <a16:creationId xmlns:a16="http://schemas.microsoft.com/office/drawing/2014/main" id="{0D200E16-36B4-F62E-BBC7-A6031D002F92}"/>
              </a:ext>
            </a:extLst>
          </p:cNvPr>
          <p:cNvSpPr>
            <a:spLocks noChangeShapeType="1"/>
          </p:cNvSpPr>
          <p:nvPr/>
        </p:nvSpPr>
        <p:spPr bwMode="auto">
          <a:xfrm flipV="1">
            <a:off x="6653213" y="428642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19" name="Line 127">
            <a:extLst>
              <a:ext uri="{FF2B5EF4-FFF2-40B4-BE49-F238E27FC236}">
                <a16:creationId xmlns:a16="http://schemas.microsoft.com/office/drawing/2014/main" id="{FC9ECF26-400A-19BC-A4CF-2F42AF7710E2}"/>
              </a:ext>
            </a:extLst>
          </p:cNvPr>
          <p:cNvSpPr>
            <a:spLocks noChangeShapeType="1"/>
          </p:cNvSpPr>
          <p:nvPr/>
        </p:nvSpPr>
        <p:spPr bwMode="auto">
          <a:xfrm>
            <a:off x="6653213" y="43181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0" name="Line 128">
            <a:extLst>
              <a:ext uri="{FF2B5EF4-FFF2-40B4-BE49-F238E27FC236}">
                <a16:creationId xmlns:a16="http://schemas.microsoft.com/office/drawing/2014/main" id="{8181ECDB-C026-0D71-BDA8-895DACC773AC}"/>
              </a:ext>
            </a:extLst>
          </p:cNvPr>
          <p:cNvSpPr>
            <a:spLocks noChangeShapeType="1"/>
          </p:cNvSpPr>
          <p:nvPr/>
        </p:nvSpPr>
        <p:spPr bwMode="auto">
          <a:xfrm flipV="1">
            <a:off x="6684963" y="428642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1" name="Line 129">
            <a:extLst>
              <a:ext uri="{FF2B5EF4-FFF2-40B4-BE49-F238E27FC236}">
                <a16:creationId xmlns:a16="http://schemas.microsoft.com/office/drawing/2014/main" id="{81371461-0FD2-89B3-12C5-887E28087624}"/>
              </a:ext>
            </a:extLst>
          </p:cNvPr>
          <p:cNvSpPr>
            <a:spLocks noChangeShapeType="1"/>
          </p:cNvSpPr>
          <p:nvPr/>
        </p:nvSpPr>
        <p:spPr bwMode="auto">
          <a:xfrm>
            <a:off x="6697663" y="43181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2" name="Line 130">
            <a:extLst>
              <a:ext uri="{FF2B5EF4-FFF2-40B4-BE49-F238E27FC236}">
                <a16:creationId xmlns:a16="http://schemas.microsoft.com/office/drawing/2014/main" id="{1572A24C-0FDD-49AF-8BEE-C7E49DE032F3}"/>
              </a:ext>
            </a:extLst>
          </p:cNvPr>
          <p:cNvSpPr>
            <a:spLocks noChangeShapeType="1"/>
          </p:cNvSpPr>
          <p:nvPr/>
        </p:nvSpPr>
        <p:spPr bwMode="auto">
          <a:xfrm flipV="1">
            <a:off x="6729413" y="428642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3" name="Line 131">
            <a:extLst>
              <a:ext uri="{FF2B5EF4-FFF2-40B4-BE49-F238E27FC236}">
                <a16:creationId xmlns:a16="http://schemas.microsoft.com/office/drawing/2014/main" id="{A7804D1F-E0C0-7E61-0E08-408EBE159B36}"/>
              </a:ext>
            </a:extLst>
          </p:cNvPr>
          <p:cNvSpPr>
            <a:spLocks noChangeShapeType="1"/>
          </p:cNvSpPr>
          <p:nvPr/>
        </p:nvSpPr>
        <p:spPr bwMode="auto">
          <a:xfrm>
            <a:off x="6729413" y="43181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4" name="Line 132">
            <a:extLst>
              <a:ext uri="{FF2B5EF4-FFF2-40B4-BE49-F238E27FC236}">
                <a16:creationId xmlns:a16="http://schemas.microsoft.com/office/drawing/2014/main" id="{C1E03E1E-FCA1-760F-B5DE-9E903A035B51}"/>
              </a:ext>
            </a:extLst>
          </p:cNvPr>
          <p:cNvSpPr>
            <a:spLocks noChangeShapeType="1"/>
          </p:cNvSpPr>
          <p:nvPr/>
        </p:nvSpPr>
        <p:spPr bwMode="auto">
          <a:xfrm flipV="1">
            <a:off x="6761163" y="428642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5" name="Line 133">
            <a:extLst>
              <a:ext uri="{FF2B5EF4-FFF2-40B4-BE49-F238E27FC236}">
                <a16:creationId xmlns:a16="http://schemas.microsoft.com/office/drawing/2014/main" id="{17A7CD52-A71A-6C89-4697-B23BE029B387}"/>
              </a:ext>
            </a:extLst>
          </p:cNvPr>
          <p:cNvSpPr>
            <a:spLocks noChangeShapeType="1"/>
          </p:cNvSpPr>
          <p:nvPr/>
        </p:nvSpPr>
        <p:spPr bwMode="auto">
          <a:xfrm>
            <a:off x="6764338" y="43308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6" name="Line 134">
            <a:extLst>
              <a:ext uri="{FF2B5EF4-FFF2-40B4-BE49-F238E27FC236}">
                <a16:creationId xmlns:a16="http://schemas.microsoft.com/office/drawing/2014/main" id="{2542E5EF-8533-2EE9-E066-1AF624001BF7}"/>
              </a:ext>
            </a:extLst>
          </p:cNvPr>
          <p:cNvSpPr>
            <a:spLocks noChangeShapeType="1"/>
          </p:cNvSpPr>
          <p:nvPr/>
        </p:nvSpPr>
        <p:spPr bwMode="auto">
          <a:xfrm flipV="1">
            <a:off x="6796088" y="4299122"/>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7" name="Line 135">
            <a:extLst>
              <a:ext uri="{FF2B5EF4-FFF2-40B4-BE49-F238E27FC236}">
                <a16:creationId xmlns:a16="http://schemas.microsoft.com/office/drawing/2014/main" id="{1C78E8CD-1BA1-4172-1B54-2AB04CB4554C}"/>
              </a:ext>
            </a:extLst>
          </p:cNvPr>
          <p:cNvSpPr>
            <a:spLocks noChangeShapeType="1"/>
          </p:cNvSpPr>
          <p:nvPr/>
        </p:nvSpPr>
        <p:spPr bwMode="auto">
          <a:xfrm>
            <a:off x="6796088" y="4330872"/>
            <a:ext cx="666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8" name="Line 136">
            <a:extLst>
              <a:ext uri="{FF2B5EF4-FFF2-40B4-BE49-F238E27FC236}">
                <a16:creationId xmlns:a16="http://schemas.microsoft.com/office/drawing/2014/main" id="{6EAB70C3-F01E-57FF-988D-D030748F0B19}"/>
              </a:ext>
            </a:extLst>
          </p:cNvPr>
          <p:cNvSpPr>
            <a:spLocks noChangeShapeType="1"/>
          </p:cNvSpPr>
          <p:nvPr/>
        </p:nvSpPr>
        <p:spPr bwMode="auto">
          <a:xfrm flipV="1">
            <a:off x="6827838" y="4299122"/>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29" name="Line 137">
            <a:extLst>
              <a:ext uri="{FF2B5EF4-FFF2-40B4-BE49-F238E27FC236}">
                <a16:creationId xmlns:a16="http://schemas.microsoft.com/office/drawing/2014/main" id="{112FE692-6577-4148-A503-79E50E18D7B5}"/>
              </a:ext>
            </a:extLst>
          </p:cNvPr>
          <p:cNvSpPr>
            <a:spLocks noChangeShapeType="1"/>
          </p:cNvSpPr>
          <p:nvPr/>
        </p:nvSpPr>
        <p:spPr bwMode="auto">
          <a:xfrm>
            <a:off x="6818313" y="43308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0" name="Line 138">
            <a:extLst>
              <a:ext uri="{FF2B5EF4-FFF2-40B4-BE49-F238E27FC236}">
                <a16:creationId xmlns:a16="http://schemas.microsoft.com/office/drawing/2014/main" id="{16551F68-CF6F-A0E3-392D-7D93CAF16438}"/>
              </a:ext>
            </a:extLst>
          </p:cNvPr>
          <p:cNvSpPr>
            <a:spLocks noChangeShapeType="1"/>
          </p:cNvSpPr>
          <p:nvPr/>
        </p:nvSpPr>
        <p:spPr bwMode="auto">
          <a:xfrm flipV="1">
            <a:off x="6850063" y="4299122"/>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1" name="Line 139">
            <a:extLst>
              <a:ext uri="{FF2B5EF4-FFF2-40B4-BE49-F238E27FC236}">
                <a16:creationId xmlns:a16="http://schemas.microsoft.com/office/drawing/2014/main" id="{0101257A-43C8-F707-0A28-CF4AAD5BE9AB}"/>
              </a:ext>
            </a:extLst>
          </p:cNvPr>
          <p:cNvSpPr>
            <a:spLocks noChangeShapeType="1"/>
          </p:cNvSpPr>
          <p:nvPr/>
        </p:nvSpPr>
        <p:spPr bwMode="auto">
          <a:xfrm>
            <a:off x="6850063" y="43308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2" name="Line 140">
            <a:extLst>
              <a:ext uri="{FF2B5EF4-FFF2-40B4-BE49-F238E27FC236}">
                <a16:creationId xmlns:a16="http://schemas.microsoft.com/office/drawing/2014/main" id="{992EEDBD-510E-ED3A-BA39-34DD3567416D}"/>
              </a:ext>
            </a:extLst>
          </p:cNvPr>
          <p:cNvSpPr>
            <a:spLocks noChangeShapeType="1"/>
          </p:cNvSpPr>
          <p:nvPr/>
        </p:nvSpPr>
        <p:spPr bwMode="auto">
          <a:xfrm flipV="1">
            <a:off x="6881813" y="4299122"/>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3" name="Line 141">
            <a:extLst>
              <a:ext uri="{FF2B5EF4-FFF2-40B4-BE49-F238E27FC236}">
                <a16:creationId xmlns:a16="http://schemas.microsoft.com/office/drawing/2014/main" id="{BF6B6EB6-7527-DCBB-AC2F-1363B8F8E761}"/>
              </a:ext>
            </a:extLst>
          </p:cNvPr>
          <p:cNvSpPr>
            <a:spLocks noChangeShapeType="1"/>
          </p:cNvSpPr>
          <p:nvPr/>
        </p:nvSpPr>
        <p:spPr bwMode="auto">
          <a:xfrm>
            <a:off x="6881813" y="43308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4" name="Line 142">
            <a:extLst>
              <a:ext uri="{FF2B5EF4-FFF2-40B4-BE49-F238E27FC236}">
                <a16:creationId xmlns:a16="http://schemas.microsoft.com/office/drawing/2014/main" id="{5FC18819-4162-71D0-7BAF-4278880C2545}"/>
              </a:ext>
            </a:extLst>
          </p:cNvPr>
          <p:cNvSpPr>
            <a:spLocks noChangeShapeType="1"/>
          </p:cNvSpPr>
          <p:nvPr/>
        </p:nvSpPr>
        <p:spPr bwMode="auto">
          <a:xfrm flipV="1">
            <a:off x="6913563" y="4299122"/>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5" name="Line 143">
            <a:extLst>
              <a:ext uri="{FF2B5EF4-FFF2-40B4-BE49-F238E27FC236}">
                <a16:creationId xmlns:a16="http://schemas.microsoft.com/office/drawing/2014/main" id="{CC54F3AB-0110-521A-71D9-8FDD89777CDE}"/>
              </a:ext>
            </a:extLst>
          </p:cNvPr>
          <p:cNvSpPr>
            <a:spLocks noChangeShapeType="1"/>
          </p:cNvSpPr>
          <p:nvPr/>
        </p:nvSpPr>
        <p:spPr bwMode="auto">
          <a:xfrm>
            <a:off x="6913563" y="433087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6" name="Line 144">
            <a:extLst>
              <a:ext uri="{FF2B5EF4-FFF2-40B4-BE49-F238E27FC236}">
                <a16:creationId xmlns:a16="http://schemas.microsoft.com/office/drawing/2014/main" id="{AF2FE851-7B51-7B0C-F5C1-D2DDCA6B39AB}"/>
              </a:ext>
            </a:extLst>
          </p:cNvPr>
          <p:cNvSpPr>
            <a:spLocks noChangeShapeType="1"/>
          </p:cNvSpPr>
          <p:nvPr/>
        </p:nvSpPr>
        <p:spPr bwMode="auto">
          <a:xfrm flipV="1">
            <a:off x="6945313" y="4299122"/>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7" name="Line 145">
            <a:extLst>
              <a:ext uri="{FF2B5EF4-FFF2-40B4-BE49-F238E27FC236}">
                <a16:creationId xmlns:a16="http://schemas.microsoft.com/office/drawing/2014/main" id="{2F98D072-C48C-5C17-1383-043E762B8FBC}"/>
              </a:ext>
            </a:extLst>
          </p:cNvPr>
          <p:cNvSpPr>
            <a:spLocks noChangeShapeType="1"/>
          </p:cNvSpPr>
          <p:nvPr/>
        </p:nvSpPr>
        <p:spPr bwMode="auto">
          <a:xfrm>
            <a:off x="6954838" y="43499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8" name="Line 146">
            <a:extLst>
              <a:ext uri="{FF2B5EF4-FFF2-40B4-BE49-F238E27FC236}">
                <a16:creationId xmlns:a16="http://schemas.microsoft.com/office/drawing/2014/main" id="{84F4067A-37DC-8064-5796-98BF5A54B780}"/>
              </a:ext>
            </a:extLst>
          </p:cNvPr>
          <p:cNvSpPr>
            <a:spLocks noChangeShapeType="1"/>
          </p:cNvSpPr>
          <p:nvPr/>
        </p:nvSpPr>
        <p:spPr bwMode="auto">
          <a:xfrm flipV="1">
            <a:off x="6986588" y="43181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39" name="Line 147">
            <a:extLst>
              <a:ext uri="{FF2B5EF4-FFF2-40B4-BE49-F238E27FC236}">
                <a16:creationId xmlns:a16="http://schemas.microsoft.com/office/drawing/2014/main" id="{6F72267D-1498-664A-A9C2-9C46BD99ED4C}"/>
              </a:ext>
            </a:extLst>
          </p:cNvPr>
          <p:cNvSpPr>
            <a:spLocks noChangeShapeType="1"/>
          </p:cNvSpPr>
          <p:nvPr/>
        </p:nvSpPr>
        <p:spPr bwMode="auto">
          <a:xfrm>
            <a:off x="7011988" y="43499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0" name="Line 148">
            <a:extLst>
              <a:ext uri="{FF2B5EF4-FFF2-40B4-BE49-F238E27FC236}">
                <a16:creationId xmlns:a16="http://schemas.microsoft.com/office/drawing/2014/main" id="{2AB6692E-E2D3-0B1D-55E4-66DDC9A28130}"/>
              </a:ext>
            </a:extLst>
          </p:cNvPr>
          <p:cNvSpPr>
            <a:spLocks noChangeShapeType="1"/>
          </p:cNvSpPr>
          <p:nvPr/>
        </p:nvSpPr>
        <p:spPr bwMode="auto">
          <a:xfrm flipV="1">
            <a:off x="7043738" y="43181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1" name="Line 149">
            <a:extLst>
              <a:ext uri="{FF2B5EF4-FFF2-40B4-BE49-F238E27FC236}">
                <a16:creationId xmlns:a16="http://schemas.microsoft.com/office/drawing/2014/main" id="{A922C77C-2A0F-4CB5-C899-A2A5A76B09D6}"/>
              </a:ext>
            </a:extLst>
          </p:cNvPr>
          <p:cNvSpPr>
            <a:spLocks noChangeShapeType="1"/>
          </p:cNvSpPr>
          <p:nvPr/>
        </p:nvSpPr>
        <p:spPr bwMode="auto">
          <a:xfrm>
            <a:off x="7027863" y="43499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2" name="Line 150">
            <a:extLst>
              <a:ext uri="{FF2B5EF4-FFF2-40B4-BE49-F238E27FC236}">
                <a16:creationId xmlns:a16="http://schemas.microsoft.com/office/drawing/2014/main" id="{7F44C214-3BC5-0986-29EB-A5C393490BCE}"/>
              </a:ext>
            </a:extLst>
          </p:cNvPr>
          <p:cNvSpPr>
            <a:spLocks noChangeShapeType="1"/>
          </p:cNvSpPr>
          <p:nvPr/>
        </p:nvSpPr>
        <p:spPr bwMode="auto">
          <a:xfrm flipV="1">
            <a:off x="7059613" y="43181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3" name="Line 151">
            <a:extLst>
              <a:ext uri="{FF2B5EF4-FFF2-40B4-BE49-F238E27FC236}">
                <a16:creationId xmlns:a16="http://schemas.microsoft.com/office/drawing/2014/main" id="{C3DA7529-251D-3579-1191-941BC0EB72D7}"/>
              </a:ext>
            </a:extLst>
          </p:cNvPr>
          <p:cNvSpPr>
            <a:spLocks noChangeShapeType="1"/>
          </p:cNvSpPr>
          <p:nvPr/>
        </p:nvSpPr>
        <p:spPr bwMode="auto">
          <a:xfrm>
            <a:off x="7088188" y="44007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4" name="Line 152">
            <a:extLst>
              <a:ext uri="{FF2B5EF4-FFF2-40B4-BE49-F238E27FC236}">
                <a16:creationId xmlns:a16="http://schemas.microsoft.com/office/drawing/2014/main" id="{A5D7AA89-A73A-093E-4876-94472480F17F}"/>
              </a:ext>
            </a:extLst>
          </p:cNvPr>
          <p:cNvSpPr>
            <a:spLocks noChangeShapeType="1"/>
          </p:cNvSpPr>
          <p:nvPr/>
        </p:nvSpPr>
        <p:spPr bwMode="auto">
          <a:xfrm flipV="1">
            <a:off x="7119938" y="43689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5" name="Line 153">
            <a:extLst>
              <a:ext uri="{FF2B5EF4-FFF2-40B4-BE49-F238E27FC236}">
                <a16:creationId xmlns:a16="http://schemas.microsoft.com/office/drawing/2014/main" id="{CD73577E-05CE-E72F-D127-D4024090ED06}"/>
              </a:ext>
            </a:extLst>
          </p:cNvPr>
          <p:cNvSpPr>
            <a:spLocks noChangeShapeType="1"/>
          </p:cNvSpPr>
          <p:nvPr/>
        </p:nvSpPr>
        <p:spPr bwMode="auto">
          <a:xfrm>
            <a:off x="7119938" y="44007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6" name="Line 154">
            <a:extLst>
              <a:ext uri="{FF2B5EF4-FFF2-40B4-BE49-F238E27FC236}">
                <a16:creationId xmlns:a16="http://schemas.microsoft.com/office/drawing/2014/main" id="{87597586-F28B-B76F-6533-251F737E00EB}"/>
              </a:ext>
            </a:extLst>
          </p:cNvPr>
          <p:cNvSpPr>
            <a:spLocks noChangeShapeType="1"/>
          </p:cNvSpPr>
          <p:nvPr/>
        </p:nvSpPr>
        <p:spPr bwMode="auto">
          <a:xfrm flipV="1">
            <a:off x="7151688" y="43689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7" name="Line 155">
            <a:extLst>
              <a:ext uri="{FF2B5EF4-FFF2-40B4-BE49-F238E27FC236}">
                <a16:creationId xmlns:a16="http://schemas.microsoft.com/office/drawing/2014/main" id="{9C097A09-EBCA-F135-5601-6B204CE63461}"/>
              </a:ext>
            </a:extLst>
          </p:cNvPr>
          <p:cNvSpPr>
            <a:spLocks noChangeShapeType="1"/>
          </p:cNvSpPr>
          <p:nvPr/>
        </p:nvSpPr>
        <p:spPr bwMode="auto">
          <a:xfrm>
            <a:off x="7151688" y="44007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8" name="Line 156">
            <a:extLst>
              <a:ext uri="{FF2B5EF4-FFF2-40B4-BE49-F238E27FC236}">
                <a16:creationId xmlns:a16="http://schemas.microsoft.com/office/drawing/2014/main" id="{E71AFB95-D064-C50C-681C-0157F0F3EF58}"/>
              </a:ext>
            </a:extLst>
          </p:cNvPr>
          <p:cNvSpPr>
            <a:spLocks noChangeShapeType="1"/>
          </p:cNvSpPr>
          <p:nvPr/>
        </p:nvSpPr>
        <p:spPr bwMode="auto">
          <a:xfrm flipV="1">
            <a:off x="7183438" y="43689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49" name="Line 157">
            <a:extLst>
              <a:ext uri="{FF2B5EF4-FFF2-40B4-BE49-F238E27FC236}">
                <a16:creationId xmlns:a16="http://schemas.microsoft.com/office/drawing/2014/main" id="{9A50CEF6-D186-88B4-DCA1-45026F7B429E}"/>
              </a:ext>
            </a:extLst>
          </p:cNvPr>
          <p:cNvSpPr>
            <a:spLocks noChangeShapeType="1"/>
          </p:cNvSpPr>
          <p:nvPr/>
        </p:nvSpPr>
        <p:spPr bwMode="auto">
          <a:xfrm>
            <a:off x="7183438" y="44007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0" name="Line 158">
            <a:extLst>
              <a:ext uri="{FF2B5EF4-FFF2-40B4-BE49-F238E27FC236}">
                <a16:creationId xmlns:a16="http://schemas.microsoft.com/office/drawing/2014/main" id="{8930C7F1-28C3-7F3A-1862-C595FB03AB4D}"/>
              </a:ext>
            </a:extLst>
          </p:cNvPr>
          <p:cNvSpPr>
            <a:spLocks noChangeShapeType="1"/>
          </p:cNvSpPr>
          <p:nvPr/>
        </p:nvSpPr>
        <p:spPr bwMode="auto">
          <a:xfrm flipV="1">
            <a:off x="7215188" y="43689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1" name="Line 159">
            <a:extLst>
              <a:ext uri="{FF2B5EF4-FFF2-40B4-BE49-F238E27FC236}">
                <a16:creationId xmlns:a16="http://schemas.microsoft.com/office/drawing/2014/main" id="{9818A35F-072C-965D-5E62-93D1A3491A06}"/>
              </a:ext>
            </a:extLst>
          </p:cNvPr>
          <p:cNvSpPr>
            <a:spLocks noChangeShapeType="1"/>
          </p:cNvSpPr>
          <p:nvPr/>
        </p:nvSpPr>
        <p:spPr bwMode="auto">
          <a:xfrm>
            <a:off x="7202488" y="44007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2" name="Line 160">
            <a:extLst>
              <a:ext uri="{FF2B5EF4-FFF2-40B4-BE49-F238E27FC236}">
                <a16:creationId xmlns:a16="http://schemas.microsoft.com/office/drawing/2014/main" id="{0C6B53C7-9085-4B16-9CEF-B08C0DFC7621}"/>
              </a:ext>
            </a:extLst>
          </p:cNvPr>
          <p:cNvSpPr>
            <a:spLocks noChangeShapeType="1"/>
          </p:cNvSpPr>
          <p:nvPr/>
        </p:nvSpPr>
        <p:spPr bwMode="auto">
          <a:xfrm flipV="1">
            <a:off x="7234238" y="43689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3" name="Line 161">
            <a:extLst>
              <a:ext uri="{FF2B5EF4-FFF2-40B4-BE49-F238E27FC236}">
                <a16:creationId xmlns:a16="http://schemas.microsoft.com/office/drawing/2014/main" id="{F3ED0070-351D-5E66-4CBF-E2DB532ADC2F}"/>
              </a:ext>
            </a:extLst>
          </p:cNvPr>
          <p:cNvSpPr>
            <a:spLocks noChangeShapeType="1"/>
          </p:cNvSpPr>
          <p:nvPr/>
        </p:nvSpPr>
        <p:spPr bwMode="auto">
          <a:xfrm>
            <a:off x="7234238" y="44007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4" name="Line 162">
            <a:extLst>
              <a:ext uri="{FF2B5EF4-FFF2-40B4-BE49-F238E27FC236}">
                <a16:creationId xmlns:a16="http://schemas.microsoft.com/office/drawing/2014/main" id="{CC83C745-6D2B-8159-A2A4-F25FE0714A90}"/>
              </a:ext>
            </a:extLst>
          </p:cNvPr>
          <p:cNvSpPr>
            <a:spLocks noChangeShapeType="1"/>
          </p:cNvSpPr>
          <p:nvPr/>
        </p:nvSpPr>
        <p:spPr bwMode="auto">
          <a:xfrm flipV="1">
            <a:off x="7265988" y="43689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5" name="Line 163">
            <a:extLst>
              <a:ext uri="{FF2B5EF4-FFF2-40B4-BE49-F238E27FC236}">
                <a16:creationId xmlns:a16="http://schemas.microsoft.com/office/drawing/2014/main" id="{3FCF1187-25A7-0AC4-6BE8-EB11FD00CCED}"/>
              </a:ext>
            </a:extLst>
          </p:cNvPr>
          <p:cNvSpPr>
            <a:spLocks noChangeShapeType="1"/>
          </p:cNvSpPr>
          <p:nvPr/>
        </p:nvSpPr>
        <p:spPr bwMode="auto">
          <a:xfrm>
            <a:off x="7335838" y="4400722"/>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6" name="Line 164">
            <a:extLst>
              <a:ext uri="{FF2B5EF4-FFF2-40B4-BE49-F238E27FC236}">
                <a16:creationId xmlns:a16="http://schemas.microsoft.com/office/drawing/2014/main" id="{4E433869-FC1F-A7B5-DF34-A81951A85F3E}"/>
              </a:ext>
            </a:extLst>
          </p:cNvPr>
          <p:cNvSpPr>
            <a:spLocks noChangeShapeType="1"/>
          </p:cNvSpPr>
          <p:nvPr/>
        </p:nvSpPr>
        <p:spPr bwMode="auto">
          <a:xfrm flipV="1">
            <a:off x="7367588" y="4368972"/>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57" name="Freeform 165">
            <a:extLst>
              <a:ext uri="{FF2B5EF4-FFF2-40B4-BE49-F238E27FC236}">
                <a16:creationId xmlns:a16="http://schemas.microsoft.com/office/drawing/2014/main" id="{1E1B345C-1CCD-7189-BB5C-01B57E8382EE}"/>
              </a:ext>
            </a:extLst>
          </p:cNvPr>
          <p:cNvSpPr>
            <a:spLocks/>
          </p:cNvSpPr>
          <p:nvPr/>
        </p:nvSpPr>
        <p:spPr bwMode="auto">
          <a:xfrm>
            <a:off x="4537075" y="2257597"/>
            <a:ext cx="2836863" cy="2139950"/>
          </a:xfrm>
          <a:custGeom>
            <a:avLst/>
            <a:gdLst>
              <a:gd name="T0" fmla="*/ 72 w 1787"/>
              <a:gd name="T1" fmla="*/ 12 h 1348"/>
              <a:gd name="T2" fmla="*/ 108 w 1787"/>
              <a:gd name="T3" fmla="*/ 22 h 1348"/>
              <a:gd name="T4" fmla="*/ 118 w 1787"/>
              <a:gd name="T5" fmla="*/ 52 h 1348"/>
              <a:gd name="T6" fmla="*/ 128 w 1787"/>
              <a:gd name="T7" fmla="*/ 98 h 1348"/>
              <a:gd name="T8" fmla="*/ 158 w 1787"/>
              <a:gd name="T9" fmla="*/ 126 h 1348"/>
              <a:gd name="T10" fmla="*/ 172 w 1787"/>
              <a:gd name="T11" fmla="*/ 178 h 1348"/>
              <a:gd name="T12" fmla="*/ 200 w 1787"/>
              <a:gd name="T13" fmla="*/ 218 h 1348"/>
              <a:gd name="T14" fmla="*/ 214 w 1787"/>
              <a:gd name="T15" fmla="*/ 258 h 1348"/>
              <a:gd name="T16" fmla="*/ 238 w 1787"/>
              <a:gd name="T17" fmla="*/ 292 h 1348"/>
              <a:gd name="T18" fmla="*/ 246 w 1787"/>
              <a:gd name="T19" fmla="*/ 356 h 1348"/>
              <a:gd name="T20" fmla="*/ 270 w 1787"/>
              <a:gd name="T21" fmla="*/ 418 h 1348"/>
              <a:gd name="T22" fmla="*/ 306 w 1787"/>
              <a:gd name="T23" fmla="*/ 438 h 1348"/>
              <a:gd name="T24" fmla="*/ 314 w 1787"/>
              <a:gd name="T25" fmla="*/ 490 h 1348"/>
              <a:gd name="T26" fmla="*/ 336 w 1787"/>
              <a:gd name="T27" fmla="*/ 512 h 1348"/>
              <a:gd name="T28" fmla="*/ 346 w 1787"/>
              <a:gd name="T29" fmla="*/ 582 h 1348"/>
              <a:gd name="T30" fmla="*/ 374 w 1787"/>
              <a:gd name="T31" fmla="*/ 596 h 1348"/>
              <a:gd name="T32" fmla="*/ 386 w 1787"/>
              <a:gd name="T33" fmla="*/ 666 h 1348"/>
              <a:gd name="T34" fmla="*/ 410 w 1787"/>
              <a:gd name="T35" fmla="*/ 678 h 1348"/>
              <a:gd name="T36" fmla="*/ 422 w 1787"/>
              <a:gd name="T37" fmla="*/ 714 h 1348"/>
              <a:gd name="T38" fmla="*/ 452 w 1787"/>
              <a:gd name="T39" fmla="*/ 742 h 1348"/>
              <a:gd name="T40" fmla="*/ 466 w 1787"/>
              <a:gd name="T41" fmla="*/ 796 h 1348"/>
              <a:gd name="T42" fmla="*/ 488 w 1787"/>
              <a:gd name="T43" fmla="*/ 818 h 1348"/>
              <a:gd name="T44" fmla="*/ 504 w 1787"/>
              <a:gd name="T45" fmla="*/ 880 h 1348"/>
              <a:gd name="T46" fmla="*/ 514 w 1787"/>
              <a:gd name="T47" fmla="*/ 924 h 1348"/>
              <a:gd name="T48" fmla="*/ 548 w 1787"/>
              <a:gd name="T49" fmla="*/ 966 h 1348"/>
              <a:gd name="T50" fmla="*/ 562 w 1787"/>
              <a:gd name="T51" fmla="*/ 1002 h 1348"/>
              <a:gd name="T52" fmla="*/ 582 w 1787"/>
              <a:gd name="T53" fmla="*/ 1014 h 1348"/>
              <a:gd name="T54" fmla="*/ 604 w 1787"/>
              <a:gd name="T55" fmla="*/ 1036 h 1348"/>
              <a:gd name="T56" fmla="*/ 632 w 1787"/>
              <a:gd name="T57" fmla="*/ 1056 h 1348"/>
              <a:gd name="T58" fmla="*/ 654 w 1787"/>
              <a:gd name="T59" fmla="*/ 1076 h 1348"/>
              <a:gd name="T60" fmla="*/ 666 w 1787"/>
              <a:gd name="T61" fmla="*/ 1102 h 1348"/>
              <a:gd name="T62" fmla="*/ 696 w 1787"/>
              <a:gd name="T63" fmla="*/ 1112 h 1348"/>
              <a:gd name="T64" fmla="*/ 712 w 1787"/>
              <a:gd name="T65" fmla="*/ 1132 h 1348"/>
              <a:gd name="T66" fmla="*/ 748 w 1787"/>
              <a:gd name="T67" fmla="*/ 1140 h 1348"/>
              <a:gd name="T68" fmla="*/ 796 w 1787"/>
              <a:gd name="T69" fmla="*/ 1162 h 1348"/>
              <a:gd name="T70" fmla="*/ 828 w 1787"/>
              <a:gd name="T71" fmla="*/ 1176 h 1348"/>
              <a:gd name="T72" fmla="*/ 856 w 1787"/>
              <a:gd name="T73" fmla="*/ 1210 h 1348"/>
              <a:gd name="T74" fmla="*/ 894 w 1787"/>
              <a:gd name="T75" fmla="*/ 1222 h 1348"/>
              <a:gd name="T76" fmla="*/ 937 w 1787"/>
              <a:gd name="T77" fmla="*/ 1240 h 1348"/>
              <a:gd name="T78" fmla="*/ 1113 w 1787"/>
              <a:gd name="T79" fmla="*/ 1250 h 1348"/>
              <a:gd name="T80" fmla="*/ 1151 w 1787"/>
              <a:gd name="T81" fmla="*/ 1280 h 1348"/>
              <a:gd name="T82" fmla="*/ 1323 w 1787"/>
              <a:gd name="T83" fmla="*/ 1304 h 1348"/>
              <a:gd name="T84" fmla="*/ 1627 w 1787"/>
              <a:gd name="T85" fmla="*/ 1320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87" h="1348">
                <a:moveTo>
                  <a:pt x="0" y="0"/>
                </a:moveTo>
                <a:lnTo>
                  <a:pt x="72" y="0"/>
                </a:lnTo>
                <a:lnTo>
                  <a:pt x="72" y="12"/>
                </a:lnTo>
                <a:lnTo>
                  <a:pt x="96" y="12"/>
                </a:lnTo>
                <a:lnTo>
                  <a:pt x="96" y="22"/>
                </a:lnTo>
                <a:lnTo>
                  <a:pt x="108" y="22"/>
                </a:lnTo>
                <a:lnTo>
                  <a:pt x="108" y="36"/>
                </a:lnTo>
                <a:lnTo>
                  <a:pt x="108" y="52"/>
                </a:lnTo>
                <a:lnTo>
                  <a:pt x="118" y="52"/>
                </a:lnTo>
                <a:lnTo>
                  <a:pt x="118" y="64"/>
                </a:lnTo>
                <a:lnTo>
                  <a:pt x="128" y="64"/>
                </a:lnTo>
                <a:lnTo>
                  <a:pt x="128" y="98"/>
                </a:lnTo>
                <a:lnTo>
                  <a:pt x="148" y="98"/>
                </a:lnTo>
                <a:lnTo>
                  <a:pt x="148" y="126"/>
                </a:lnTo>
                <a:lnTo>
                  <a:pt x="158" y="126"/>
                </a:lnTo>
                <a:lnTo>
                  <a:pt x="158" y="150"/>
                </a:lnTo>
                <a:lnTo>
                  <a:pt x="172" y="150"/>
                </a:lnTo>
                <a:lnTo>
                  <a:pt x="172" y="178"/>
                </a:lnTo>
                <a:lnTo>
                  <a:pt x="190" y="178"/>
                </a:lnTo>
                <a:lnTo>
                  <a:pt x="190" y="218"/>
                </a:lnTo>
                <a:lnTo>
                  <a:pt x="200" y="218"/>
                </a:lnTo>
                <a:lnTo>
                  <a:pt x="200" y="244"/>
                </a:lnTo>
                <a:lnTo>
                  <a:pt x="214" y="244"/>
                </a:lnTo>
                <a:lnTo>
                  <a:pt x="214" y="258"/>
                </a:lnTo>
                <a:lnTo>
                  <a:pt x="220" y="258"/>
                </a:lnTo>
                <a:lnTo>
                  <a:pt x="220" y="292"/>
                </a:lnTo>
                <a:lnTo>
                  <a:pt x="238" y="292"/>
                </a:lnTo>
                <a:lnTo>
                  <a:pt x="238" y="318"/>
                </a:lnTo>
                <a:lnTo>
                  <a:pt x="246" y="318"/>
                </a:lnTo>
                <a:lnTo>
                  <a:pt x="246" y="356"/>
                </a:lnTo>
                <a:lnTo>
                  <a:pt x="246" y="372"/>
                </a:lnTo>
                <a:lnTo>
                  <a:pt x="270" y="372"/>
                </a:lnTo>
                <a:lnTo>
                  <a:pt x="270" y="418"/>
                </a:lnTo>
                <a:lnTo>
                  <a:pt x="294" y="418"/>
                </a:lnTo>
                <a:lnTo>
                  <a:pt x="294" y="438"/>
                </a:lnTo>
                <a:lnTo>
                  <a:pt x="306" y="438"/>
                </a:lnTo>
                <a:lnTo>
                  <a:pt x="306" y="464"/>
                </a:lnTo>
                <a:lnTo>
                  <a:pt x="314" y="472"/>
                </a:lnTo>
                <a:lnTo>
                  <a:pt x="314" y="490"/>
                </a:lnTo>
                <a:lnTo>
                  <a:pt x="328" y="490"/>
                </a:lnTo>
                <a:lnTo>
                  <a:pt x="328" y="512"/>
                </a:lnTo>
                <a:lnTo>
                  <a:pt x="336" y="512"/>
                </a:lnTo>
                <a:lnTo>
                  <a:pt x="336" y="554"/>
                </a:lnTo>
                <a:lnTo>
                  <a:pt x="346" y="554"/>
                </a:lnTo>
                <a:lnTo>
                  <a:pt x="346" y="582"/>
                </a:lnTo>
                <a:lnTo>
                  <a:pt x="364" y="582"/>
                </a:lnTo>
                <a:lnTo>
                  <a:pt x="364" y="596"/>
                </a:lnTo>
                <a:lnTo>
                  <a:pt x="374" y="596"/>
                </a:lnTo>
                <a:lnTo>
                  <a:pt x="374" y="636"/>
                </a:lnTo>
                <a:lnTo>
                  <a:pt x="386" y="636"/>
                </a:lnTo>
                <a:lnTo>
                  <a:pt x="386" y="666"/>
                </a:lnTo>
                <a:lnTo>
                  <a:pt x="400" y="666"/>
                </a:lnTo>
                <a:lnTo>
                  <a:pt x="400" y="678"/>
                </a:lnTo>
                <a:lnTo>
                  <a:pt x="410" y="678"/>
                </a:lnTo>
                <a:lnTo>
                  <a:pt x="410" y="694"/>
                </a:lnTo>
                <a:lnTo>
                  <a:pt x="422" y="694"/>
                </a:lnTo>
                <a:lnTo>
                  <a:pt x="422" y="714"/>
                </a:lnTo>
                <a:lnTo>
                  <a:pt x="438" y="714"/>
                </a:lnTo>
                <a:lnTo>
                  <a:pt x="438" y="742"/>
                </a:lnTo>
                <a:lnTo>
                  <a:pt x="452" y="742"/>
                </a:lnTo>
                <a:lnTo>
                  <a:pt x="452" y="784"/>
                </a:lnTo>
                <a:lnTo>
                  <a:pt x="466" y="784"/>
                </a:lnTo>
                <a:lnTo>
                  <a:pt x="466" y="796"/>
                </a:lnTo>
                <a:lnTo>
                  <a:pt x="476" y="796"/>
                </a:lnTo>
                <a:lnTo>
                  <a:pt x="476" y="818"/>
                </a:lnTo>
                <a:lnTo>
                  <a:pt x="488" y="818"/>
                </a:lnTo>
                <a:lnTo>
                  <a:pt x="488" y="858"/>
                </a:lnTo>
                <a:lnTo>
                  <a:pt x="488" y="880"/>
                </a:lnTo>
                <a:lnTo>
                  <a:pt x="504" y="880"/>
                </a:lnTo>
                <a:lnTo>
                  <a:pt x="504" y="902"/>
                </a:lnTo>
                <a:lnTo>
                  <a:pt x="514" y="902"/>
                </a:lnTo>
                <a:lnTo>
                  <a:pt x="514" y="924"/>
                </a:lnTo>
                <a:lnTo>
                  <a:pt x="532" y="924"/>
                </a:lnTo>
                <a:lnTo>
                  <a:pt x="532" y="966"/>
                </a:lnTo>
                <a:lnTo>
                  <a:pt x="548" y="966"/>
                </a:lnTo>
                <a:lnTo>
                  <a:pt x="548" y="974"/>
                </a:lnTo>
                <a:lnTo>
                  <a:pt x="562" y="974"/>
                </a:lnTo>
                <a:lnTo>
                  <a:pt x="562" y="1002"/>
                </a:lnTo>
                <a:lnTo>
                  <a:pt x="570" y="1002"/>
                </a:lnTo>
                <a:lnTo>
                  <a:pt x="570" y="1014"/>
                </a:lnTo>
                <a:lnTo>
                  <a:pt x="582" y="1014"/>
                </a:lnTo>
                <a:lnTo>
                  <a:pt x="582" y="1028"/>
                </a:lnTo>
                <a:lnTo>
                  <a:pt x="604" y="1028"/>
                </a:lnTo>
                <a:lnTo>
                  <a:pt x="604" y="1036"/>
                </a:lnTo>
                <a:lnTo>
                  <a:pt x="624" y="1036"/>
                </a:lnTo>
                <a:lnTo>
                  <a:pt x="632" y="1036"/>
                </a:lnTo>
                <a:lnTo>
                  <a:pt x="632" y="1056"/>
                </a:lnTo>
                <a:lnTo>
                  <a:pt x="640" y="1056"/>
                </a:lnTo>
                <a:lnTo>
                  <a:pt x="640" y="1076"/>
                </a:lnTo>
                <a:lnTo>
                  <a:pt x="654" y="1076"/>
                </a:lnTo>
                <a:lnTo>
                  <a:pt x="654" y="1086"/>
                </a:lnTo>
                <a:lnTo>
                  <a:pt x="666" y="1086"/>
                </a:lnTo>
                <a:lnTo>
                  <a:pt x="666" y="1102"/>
                </a:lnTo>
                <a:lnTo>
                  <a:pt x="682" y="1102"/>
                </a:lnTo>
                <a:lnTo>
                  <a:pt x="682" y="1112"/>
                </a:lnTo>
                <a:lnTo>
                  <a:pt x="696" y="1112"/>
                </a:lnTo>
                <a:lnTo>
                  <a:pt x="706" y="1122"/>
                </a:lnTo>
                <a:lnTo>
                  <a:pt x="712" y="1122"/>
                </a:lnTo>
                <a:lnTo>
                  <a:pt x="712" y="1132"/>
                </a:lnTo>
                <a:lnTo>
                  <a:pt x="736" y="1132"/>
                </a:lnTo>
                <a:lnTo>
                  <a:pt x="736" y="1140"/>
                </a:lnTo>
                <a:lnTo>
                  <a:pt x="748" y="1140"/>
                </a:lnTo>
                <a:lnTo>
                  <a:pt x="748" y="1150"/>
                </a:lnTo>
                <a:lnTo>
                  <a:pt x="796" y="1150"/>
                </a:lnTo>
                <a:lnTo>
                  <a:pt x="796" y="1162"/>
                </a:lnTo>
                <a:lnTo>
                  <a:pt x="818" y="1162"/>
                </a:lnTo>
                <a:lnTo>
                  <a:pt x="818" y="1176"/>
                </a:lnTo>
                <a:lnTo>
                  <a:pt x="828" y="1176"/>
                </a:lnTo>
                <a:lnTo>
                  <a:pt x="828" y="1184"/>
                </a:lnTo>
                <a:lnTo>
                  <a:pt x="856" y="1184"/>
                </a:lnTo>
                <a:lnTo>
                  <a:pt x="856" y="1210"/>
                </a:lnTo>
                <a:lnTo>
                  <a:pt x="874" y="1210"/>
                </a:lnTo>
                <a:lnTo>
                  <a:pt x="874" y="1222"/>
                </a:lnTo>
                <a:lnTo>
                  <a:pt x="894" y="1222"/>
                </a:lnTo>
                <a:lnTo>
                  <a:pt x="894" y="1232"/>
                </a:lnTo>
                <a:lnTo>
                  <a:pt x="937" y="1232"/>
                </a:lnTo>
                <a:lnTo>
                  <a:pt x="937" y="1240"/>
                </a:lnTo>
                <a:lnTo>
                  <a:pt x="1069" y="1240"/>
                </a:lnTo>
                <a:lnTo>
                  <a:pt x="1069" y="1250"/>
                </a:lnTo>
                <a:lnTo>
                  <a:pt x="1113" y="1250"/>
                </a:lnTo>
                <a:lnTo>
                  <a:pt x="1113" y="1264"/>
                </a:lnTo>
                <a:lnTo>
                  <a:pt x="1151" y="1264"/>
                </a:lnTo>
                <a:lnTo>
                  <a:pt x="1151" y="1280"/>
                </a:lnTo>
                <a:lnTo>
                  <a:pt x="1323" y="1280"/>
                </a:lnTo>
                <a:lnTo>
                  <a:pt x="1323" y="1294"/>
                </a:lnTo>
                <a:lnTo>
                  <a:pt x="1323" y="1304"/>
                </a:lnTo>
                <a:lnTo>
                  <a:pt x="1523" y="1304"/>
                </a:lnTo>
                <a:lnTo>
                  <a:pt x="1523" y="1320"/>
                </a:lnTo>
                <a:lnTo>
                  <a:pt x="1627" y="1320"/>
                </a:lnTo>
                <a:lnTo>
                  <a:pt x="1627" y="1348"/>
                </a:lnTo>
                <a:lnTo>
                  <a:pt x="1787" y="1348"/>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31959" name="Table 31887">
            <a:extLst>
              <a:ext uri="{FF2B5EF4-FFF2-40B4-BE49-F238E27FC236}">
                <a16:creationId xmlns:a16="http://schemas.microsoft.com/office/drawing/2014/main" id="{16618CBC-8DDB-30B1-B9B6-8A73727CFD62}"/>
              </a:ext>
            </a:extLst>
          </p:cNvPr>
          <p:cNvGraphicFramePr>
            <a:graphicFrameLocks noGrp="1"/>
          </p:cNvGraphicFramePr>
          <p:nvPr>
            <p:extLst>
              <p:ext uri="{D42A27DB-BD31-4B8C-83A1-F6EECF244321}">
                <p14:modId xmlns:p14="http://schemas.microsoft.com/office/powerpoint/2010/main" val="1245112352"/>
              </p:ext>
            </p:extLst>
          </p:nvPr>
        </p:nvGraphicFramePr>
        <p:xfrm>
          <a:off x="4045294" y="5287857"/>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230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211 (17)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101 (65)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spc="-30" baseline="0" dirty="0">
                          <a:solidFill>
                            <a:schemeClr val="accent1"/>
                          </a:solidFill>
                          <a:latin typeface="Arial Narrow" panose="020B0606020202030204" pitchFamily="34" charset="0"/>
                        </a:rPr>
                        <a:t>115 (110)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80 (145)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65 (160)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52 (172)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50 (174)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45 (178)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30 (180)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15 (182)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 (183)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(183)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113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112 (21)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67 (47)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41 (17)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27 (85)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20 (20)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18 (94)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12 (27)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13 (99)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12 (99)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4 (99)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 (99)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(99)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grpSp>
        <p:nvGrpSpPr>
          <p:cNvPr id="31960" name="Group 31959">
            <a:extLst>
              <a:ext uri="{FF2B5EF4-FFF2-40B4-BE49-F238E27FC236}">
                <a16:creationId xmlns:a16="http://schemas.microsoft.com/office/drawing/2014/main" id="{7EDC4398-0BA1-883C-C882-41818AF15618}"/>
              </a:ext>
            </a:extLst>
          </p:cNvPr>
          <p:cNvGrpSpPr/>
          <p:nvPr/>
        </p:nvGrpSpPr>
        <p:grpSpPr>
          <a:xfrm>
            <a:off x="7827652" y="2148026"/>
            <a:ext cx="3497170" cy="2938561"/>
            <a:chOff x="457877" y="1738030"/>
            <a:chExt cx="3497170" cy="2938561"/>
          </a:xfrm>
        </p:grpSpPr>
        <p:cxnSp>
          <p:nvCxnSpPr>
            <p:cNvPr id="31961" name="Straight Connector 31960">
              <a:extLst>
                <a:ext uri="{FF2B5EF4-FFF2-40B4-BE49-F238E27FC236}">
                  <a16:creationId xmlns:a16="http://schemas.microsoft.com/office/drawing/2014/main" id="{36E43318-119F-516A-DC5F-CA01A594AFB3}"/>
                </a:ext>
              </a:extLst>
            </p:cNvPr>
            <p:cNvCxnSpPr/>
            <p:nvPr/>
          </p:nvCxnSpPr>
          <p:spPr bwMode="auto">
            <a:xfrm>
              <a:off x="870801" y="1832171"/>
              <a:ext cx="0" cy="2595450"/>
            </a:xfrm>
            <a:prstGeom prst="line">
              <a:avLst/>
            </a:prstGeom>
            <a:noFill/>
            <a:ln w="28575" cap="flat" cmpd="sng" algn="ctr">
              <a:solidFill>
                <a:schemeClr val="bg1"/>
              </a:solidFill>
              <a:prstDash val="solid"/>
              <a:round/>
              <a:headEnd type="none" w="med" len="med"/>
              <a:tailEnd type="none" w="med" len="med"/>
            </a:ln>
            <a:effectLst/>
          </p:spPr>
        </p:cxnSp>
        <p:cxnSp>
          <p:nvCxnSpPr>
            <p:cNvPr id="31962" name="Straight Connector 31961">
              <a:extLst>
                <a:ext uri="{FF2B5EF4-FFF2-40B4-BE49-F238E27FC236}">
                  <a16:creationId xmlns:a16="http://schemas.microsoft.com/office/drawing/2014/main" id="{1911AA3A-9013-40DA-508E-DDCEF7F832E6}"/>
                </a:ext>
              </a:extLst>
            </p:cNvPr>
            <p:cNvCxnSpPr/>
            <p:nvPr/>
          </p:nvCxnSpPr>
          <p:spPr bwMode="auto">
            <a:xfrm>
              <a:off x="798247" y="1845752"/>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963" name="Straight Connector 31962">
              <a:extLst>
                <a:ext uri="{FF2B5EF4-FFF2-40B4-BE49-F238E27FC236}">
                  <a16:creationId xmlns:a16="http://schemas.microsoft.com/office/drawing/2014/main" id="{B08FFB11-5D13-0698-EB35-E2D499FFF704}"/>
                </a:ext>
              </a:extLst>
            </p:cNvPr>
            <p:cNvCxnSpPr/>
            <p:nvPr/>
          </p:nvCxnSpPr>
          <p:spPr bwMode="auto">
            <a:xfrm>
              <a:off x="798247" y="2352746"/>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964" name="Straight Connector 31963">
              <a:extLst>
                <a:ext uri="{FF2B5EF4-FFF2-40B4-BE49-F238E27FC236}">
                  <a16:creationId xmlns:a16="http://schemas.microsoft.com/office/drawing/2014/main" id="{1E5E1323-EDD9-3FF5-2ACF-5EFA501AF262}"/>
                </a:ext>
              </a:extLst>
            </p:cNvPr>
            <p:cNvCxnSpPr/>
            <p:nvPr/>
          </p:nvCxnSpPr>
          <p:spPr bwMode="auto">
            <a:xfrm>
              <a:off x="798247" y="2873320"/>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965" name="Straight Connector 31964">
              <a:extLst>
                <a:ext uri="{FF2B5EF4-FFF2-40B4-BE49-F238E27FC236}">
                  <a16:creationId xmlns:a16="http://schemas.microsoft.com/office/drawing/2014/main" id="{48AA64C1-2B1D-C2AA-0FA1-D93C67854933}"/>
                </a:ext>
              </a:extLst>
            </p:cNvPr>
            <p:cNvCxnSpPr/>
            <p:nvPr/>
          </p:nvCxnSpPr>
          <p:spPr bwMode="auto">
            <a:xfrm>
              <a:off x="798247" y="3384288"/>
              <a:ext cx="86050" cy="0"/>
            </a:xfrm>
            <a:prstGeom prst="line">
              <a:avLst/>
            </a:prstGeom>
            <a:noFill/>
            <a:ln w="28575" cap="flat" cmpd="sng" algn="ctr">
              <a:solidFill>
                <a:schemeClr val="bg1"/>
              </a:solidFill>
              <a:prstDash val="solid"/>
              <a:round/>
              <a:headEnd type="none" w="med" len="med"/>
              <a:tailEnd type="none" w="med" len="med"/>
            </a:ln>
            <a:effectLst/>
          </p:spPr>
        </p:cxnSp>
        <p:cxnSp>
          <p:nvCxnSpPr>
            <p:cNvPr id="31966" name="Straight Connector 31965">
              <a:extLst>
                <a:ext uri="{FF2B5EF4-FFF2-40B4-BE49-F238E27FC236}">
                  <a16:creationId xmlns:a16="http://schemas.microsoft.com/office/drawing/2014/main" id="{C7DE78F4-49CE-B5F0-EAA1-58419044C206}"/>
                </a:ext>
              </a:extLst>
            </p:cNvPr>
            <p:cNvCxnSpPr/>
            <p:nvPr/>
          </p:nvCxnSpPr>
          <p:spPr bwMode="auto">
            <a:xfrm>
              <a:off x="798247" y="3894702"/>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967" name="TextBox 31966">
              <a:extLst>
                <a:ext uri="{FF2B5EF4-FFF2-40B4-BE49-F238E27FC236}">
                  <a16:creationId xmlns:a16="http://schemas.microsoft.com/office/drawing/2014/main" id="{7A673BD0-BF25-EF2A-AC2D-4E6FB7135C25}"/>
                </a:ext>
              </a:extLst>
            </p:cNvPr>
            <p:cNvSpPr txBox="1"/>
            <p:nvPr/>
          </p:nvSpPr>
          <p:spPr bwMode="auto">
            <a:xfrm>
              <a:off x="457877" y="1738030"/>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968" name="TextBox 31967">
              <a:extLst>
                <a:ext uri="{FF2B5EF4-FFF2-40B4-BE49-F238E27FC236}">
                  <a16:creationId xmlns:a16="http://schemas.microsoft.com/office/drawing/2014/main" id="{06751480-82A9-DC6A-B7BA-4E6EF42C47B0}"/>
                </a:ext>
              </a:extLst>
            </p:cNvPr>
            <p:cNvSpPr txBox="1"/>
            <p:nvPr/>
          </p:nvSpPr>
          <p:spPr bwMode="auto">
            <a:xfrm>
              <a:off x="457877" y="224049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969" name="TextBox 31968">
              <a:extLst>
                <a:ext uri="{FF2B5EF4-FFF2-40B4-BE49-F238E27FC236}">
                  <a16:creationId xmlns:a16="http://schemas.microsoft.com/office/drawing/2014/main" id="{D7ED386A-400E-9B9F-62E7-B5D109CB89B3}"/>
                </a:ext>
              </a:extLst>
            </p:cNvPr>
            <p:cNvSpPr txBox="1"/>
            <p:nvPr/>
          </p:nvSpPr>
          <p:spPr bwMode="auto">
            <a:xfrm>
              <a:off x="457877" y="2756546"/>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970" name="TextBox 31969">
              <a:extLst>
                <a:ext uri="{FF2B5EF4-FFF2-40B4-BE49-F238E27FC236}">
                  <a16:creationId xmlns:a16="http://schemas.microsoft.com/office/drawing/2014/main" id="{17D22050-5253-F274-286F-3D3D98EFEB56}"/>
                </a:ext>
              </a:extLst>
            </p:cNvPr>
            <p:cNvSpPr txBox="1"/>
            <p:nvPr/>
          </p:nvSpPr>
          <p:spPr bwMode="auto">
            <a:xfrm>
              <a:off x="457877" y="3281647"/>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971" name="TextBox 31970">
              <a:extLst>
                <a:ext uri="{FF2B5EF4-FFF2-40B4-BE49-F238E27FC236}">
                  <a16:creationId xmlns:a16="http://schemas.microsoft.com/office/drawing/2014/main" id="{EC6555C5-D438-35E5-D4C8-D20A589D40F9}"/>
                </a:ext>
              </a:extLst>
            </p:cNvPr>
            <p:cNvSpPr txBox="1"/>
            <p:nvPr/>
          </p:nvSpPr>
          <p:spPr bwMode="auto">
            <a:xfrm>
              <a:off x="457877" y="379316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972" name="TextBox 31971">
              <a:extLst>
                <a:ext uri="{FF2B5EF4-FFF2-40B4-BE49-F238E27FC236}">
                  <a16:creationId xmlns:a16="http://schemas.microsoft.com/office/drawing/2014/main" id="{23D830FB-0D97-2697-6057-D850C2D619AE}"/>
                </a:ext>
              </a:extLst>
            </p:cNvPr>
            <p:cNvSpPr txBox="1"/>
            <p:nvPr/>
          </p:nvSpPr>
          <p:spPr bwMode="auto">
            <a:xfrm>
              <a:off x="457877" y="4291108"/>
              <a:ext cx="321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cxnSp>
          <p:nvCxnSpPr>
            <p:cNvPr id="31973" name="Straight Connector 31972">
              <a:extLst>
                <a:ext uri="{FF2B5EF4-FFF2-40B4-BE49-F238E27FC236}">
                  <a16:creationId xmlns:a16="http://schemas.microsoft.com/office/drawing/2014/main" id="{44CC7FD9-7E2A-9372-D95A-BB61A940818E}"/>
                </a:ext>
              </a:extLst>
            </p:cNvPr>
            <p:cNvCxnSpPr>
              <a:cxnSpLocks/>
            </p:cNvCxnSpPr>
            <p:nvPr/>
          </p:nvCxnSpPr>
          <p:spPr bwMode="auto">
            <a:xfrm>
              <a:off x="875286" y="4416936"/>
              <a:ext cx="2940750" cy="0"/>
            </a:xfrm>
            <a:prstGeom prst="line">
              <a:avLst/>
            </a:prstGeom>
            <a:noFill/>
            <a:ln w="28575" cap="flat" cmpd="sng" algn="ctr">
              <a:solidFill>
                <a:schemeClr val="bg1"/>
              </a:solidFill>
              <a:prstDash val="solid"/>
              <a:round/>
              <a:headEnd type="none" w="med" len="med"/>
              <a:tailEnd type="none" w="med" len="med"/>
            </a:ln>
            <a:effectLst/>
          </p:spPr>
        </p:cxnSp>
        <p:cxnSp>
          <p:nvCxnSpPr>
            <p:cNvPr id="31974" name="Straight Connector 31973">
              <a:extLst>
                <a:ext uri="{FF2B5EF4-FFF2-40B4-BE49-F238E27FC236}">
                  <a16:creationId xmlns:a16="http://schemas.microsoft.com/office/drawing/2014/main" id="{41F03CE6-DFDA-E473-1125-0D593A1B5E5B}"/>
                </a:ext>
              </a:extLst>
            </p:cNvPr>
            <p:cNvCxnSpPr>
              <a:cxnSpLocks/>
            </p:cNvCxnSpPr>
            <p:nvPr/>
          </p:nvCxnSpPr>
          <p:spPr bwMode="auto">
            <a:xfrm rot="16200000">
              <a:off x="1095965"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75" name="Straight Connector 31974">
              <a:extLst>
                <a:ext uri="{FF2B5EF4-FFF2-40B4-BE49-F238E27FC236}">
                  <a16:creationId xmlns:a16="http://schemas.microsoft.com/office/drawing/2014/main" id="{61038443-CA1C-5165-59B0-0B6DAC5D0E05}"/>
                </a:ext>
              </a:extLst>
            </p:cNvPr>
            <p:cNvCxnSpPr>
              <a:cxnSpLocks/>
            </p:cNvCxnSpPr>
            <p:nvPr/>
          </p:nvCxnSpPr>
          <p:spPr bwMode="auto">
            <a:xfrm rot="16200000">
              <a:off x="135398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76" name="Straight Connector 31975">
              <a:extLst>
                <a:ext uri="{FF2B5EF4-FFF2-40B4-BE49-F238E27FC236}">
                  <a16:creationId xmlns:a16="http://schemas.microsoft.com/office/drawing/2014/main" id="{4D040FA1-DF71-E4EC-757E-063E3FF7FDDB}"/>
                </a:ext>
              </a:extLst>
            </p:cNvPr>
            <p:cNvCxnSpPr>
              <a:cxnSpLocks/>
            </p:cNvCxnSpPr>
            <p:nvPr/>
          </p:nvCxnSpPr>
          <p:spPr bwMode="auto">
            <a:xfrm rot="16200000">
              <a:off x="158937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77" name="Straight Connector 31976">
              <a:extLst>
                <a:ext uri="{FF2B5EF4-FFF2-40B4-BE49-F238E27FC236}">
                  <a16:creationId xmlns:a16="http://schemas.microsoft.com/office/drawing/2014/main" id="{AB6A0357-C34E-E73B-2522-FEF54487850F}"/>
                </a:ext>
              </a:extLst>
            </p:cNvPr>
            <p:cNvCxnSpPr>
              <a:cxnSpLocks/>
            </p:cNvCxnSpPr>
            <p:nvPr/>
          </p:nvCxnSpPr>
          <p:spPr bwMode="auto">
            <a:xfrm rot="16200000">
              <a:off x="1838349"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78" name="Straight Connector 31977">
              <a:extLst>
                <a:ext uri="{FF2B5EF4-FFF2-40B4-BE49-F238E27FC236}">
                  <a16:creationId xmlns:a16="http://schemas.microsoft.com/office/drawing/2014/main" id="{019F40E9-941A-6E9A-F640-F029D0100EBF}"/>
                </a:ext>
              </a:extLst>
            </p:cNvPr>
            <p:cNvCxnSpPr>
              <a:cxnSpLocks/>
            </p:cNvCxnSpPr>
            <p:nvPr/>
          </p:nvCxnSpPr>
          <p:spPr bwMode="auto">
            <a:xfrm rot="16200000">
              <a:off x="208279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79" name="Straight Connector 31978">
              <a:extLst>
                <a:ext uri="{FF2B5EF4-FFF2-40B4-BE49-F238E27FC236}">
                  <a16:creationId xmlns:a16="http://schemas.microsoft.com/office/drawing/2014/main" id="{A1757888-2830-95AC-F0FA-251637933C59}"/>
                </a:ext>
              </a:extLst>
            </p:cNvPr>
            <p:cNvCxnSpPr>
              <a:cxnSpLocks/>
            </p:cNvCxnSpPr>
            <p:nvPr/>
          </p:nvCxnSpPr>
          <p:spPr bwMode="auto">
            <a:xfrm rot="16200000">
              <a:off x="2327236"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80" name="Straight Connector 31979">
              <a:extLst>
                <a:ext uri="{FF2B5EF4-FFF2-40B4-BE49-F238E27FC236}">
                  <a16:creationId xmlns:a16="http://schemas.microsoft.com/office/drawing/2014/main" id="{D78331A3-7CB0-EFD7-EF87-888CB9E32009}"/>
                </a:ext>
              </a:extLst>
            </p:cNvPr>
            <p:cNvCxnSpPr>
              <a:cxnSpLocks/>
            </p:cNvCxnSpPr>
            <p:nvPr/>
          </p:nvCxnSpPr>
          <p:spPr bwMode="auto">
            <a:xfrm rot="16200000">
              <a:off x="2558954" y="4457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81" name="Straight Connector 31980">
              <a:extLst>
                <a:ext uri="{FF2B5EF4-FFF2-40B4-BE49-F238E27FC236}">
                  <a16:creationId xmlns:a16="http://schemas.microsoft.com/office/drawing/2014/main" id="{1BE5B50A-B224-B120-C68D-70B08F143E70}"/>
                </a:ext>
              </a:extLst>
            </p:cNvPr>
            <p:cNvCxnSpPr>
              <a:cxnSpLocks/>
            </p:cNvCxnSpPr>
            <p:nvPr/>
          </p:nvCxnSpPr>
          <p:spPr bwMode="auto">
            <a:xfrm rot="16200000">
              <a:off x="2816122"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82" name="Straight Connector 31981">
              <a:extLst>
                <a:ext uri="{FF2B5EF4-FFF2-40B4-BE49-F238E27FC236}">
                  <a16:creationId xmlns:a16="http://schemas.microsoft.com/office/drawing/2014/main" id="{D4BD5DE0-A426-8D4A-36F3-272FCA472D17}"/>
                </a:ext>
              </a:extLst>
            </p:cNvPr>
            <p:cNvCxnSpPr>
              <a:cxnSpLocks/>
            </p:cNvCxnSpPr>
            <p:nvPr/>
          </p:nvCxnSpPr>
          <p:spPr bwMode="auto">
            <a:xfrm rot="16200000">
              <a:off x="3060567"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83" name="Straight Connector 31982">
              <a:extLst>
                <a:ext uri="{FF2B5EF4-FFF2-40B4-BE49-F238E27FC236}">
                  <a16:creationId xmlns:a16="http://schemas.microsoft.com/office/drawing/2014/main" id="{2DC7E4E7-9DB4-A801-408E-803D1FCAE228}"/>
                </a:ext>
              </a:extLst>
            </p:cNvPr>
            <p:cNvCxnSpPr>
              <a:cxnSpLocks/>
            </p:cNvCxnSpPr>
            <p:nvPr/>
          </p:nvCxnSpPr>
          <p:spPr bwMode="auto">
            <a:xfrm rot="16200000">
              <a:off x="3305011"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84" name="Straight Connector 31983">
              <a:extLst>
                <a:ext uri="{FF2B5EF4-FFF2-40B4-BE49-F238E27FC236}">
                  <a16:creationId xmlns:a16="http://schemas.microsoft.com/office/drawing/2014/main" id="{4409E087-8D69-F92B-0E9B-381FAE5847A1}"/>
                </a:ext>
              </a:extLst>
            </p:cNvPr>
            <p:cNvCxnSpPr>
              <a:cxnSpLocks/>
            </p:cNvCxnSpPr>
            <p:nvPr/>
          </p:nvCxnSpPr>
          <p:spPr bwMode="auto">
            <a:xfrm rot="16200000">
              <a:off x="3549454" y="4449480"/>
              <a:ext cx="47612" cy="0"/>
            </a:xfrm>
            <a:prstGeom prst="line">
              <a:avLst/>
            </a:prstGeom>
            <a:noFill/>
            <a:ln w="28575" cap="flat" cmpd="sng" algn="ctr">
              <a:solidFill>
                <a:schemeClr val="bg1"/>
              </a:solidFill>
              <a:prstDash val="solid"/>
              <a:round/>
              <a:headEnd type="none" w="med" len="med"/>
              <a:tailEnd type="none" w="med" len="med"/>
            </a:ln>
            <a:effectLst/>
          </p:spPr>
        </p:cxnSp>
        <p:cxnSp>
          <p:nvCxnSpPr>
            <p:cNvPr id="31985" name="Straight Connector 31984">
              <a:extLst>
                <a:ext uri="{FF2B5EF4-FFF2-40B4-BE49-F238E27FC236}">
                  <a16:creationId xmlns:a16="http://schemas.microsoft.com/office/drawing/2014/main" id="{E27A2BEB-59F9-A575-E0B9-E38EA91D8B3B}"/>
                </a:ext>
              </a:extLst>
            </p:cNvPr>
            <p:cNvCxnSpPr>
              <a:cxnSpLocks/>
            </p:cNvCxnSpPr>
            <p:nvPr/>
          </p:nvCxnSpPr>
          <p:spPr bwMode="auto">
            <a:xfrm rot="16200000">
              <a:off x="3775791" y="4449480"/>
              <a:ext cx="47612" cy="0"/>
            </a:xfrm>
            <a:prstGeom prst="line">
              <a:avLst/>
            </a:prstGeom>
            <a:noFill/>
            <a:ln w="28575" cap="flat" cmpd="sng" algn="ctr">
              <a:solidFill>
                <a:schemeClr val="bg1"/>
              </a:solidFill>
              <a:prstDash val="solid"/>
              <a:round/>
              <a:headEnd type="none" w="med" len="med"/>
              <a:tailEnd type="none" w="med" len="med"/>
            </a:ln>
            <a:effectLst/>
          </p:spPr>
        </p:cxnSp>
        <p:sp>
          <p:nvSpPr>
            <p:cNvPr id="31986" name="TextBox 31985">
              <a:extLst>
                <a:ext uri="{FF2B5EF4-FFF2-40B4-BE49-F238E27FC236}">
                  <a16:creationId xmlns:a16="http://schemas.microsoft.com/office/drawing/2014/main" id="{BAE99638-5F7A-65D9-8430-EBC6D3037290}"/>
                </a:ext>
              </a:extLst>
            </p:cNvPr>
            <p:cNvSpPr txBox="1"/>
            <p:nvPr/>
          </p:nvSpPr>
          <p:spPr bwMode="auto">
            <a:xfrm>
              <a:off x="73114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987" name="TextBox 31986">
              <a:extLst>
                <a:ext uri="{FF2B5EF4-FFF2-40B4-BE49-F238E27FC236}">
                  <a16:creationId xmlns:a16="http://schemas.microsoft.com/office/drawing/2014/main" id="{C3BA8946-1975-9421-81CB-E78264F5975A}"/>
                </a:ext>
              </a:extLst>
            </p:cNvPr>
            <p:cNvSpPr txBox="1"/>
            <p:nvPr/>
          </p:nvSpPr>
          <p:spPr bwMode="auto">
            <a:xfrm>
              <a:off x="98421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1988" name="TextBox 31987">
              <a:extLst>
                <a:ext uri="{FF2B5EF4-FFF2-40B4-BE49-F238E27FC236}">
                  <a16:creationId xmlns:a16="http://schemas.microsoft.com/office/drawing/2014/main" id="{FFA121C7-9E0D-BE47-1C91-CC3297FA0DFC}"/>
                </a:ext>
              </a:extLst>
            </p:cNvPr>
            <p:cNvSpPr txBox="1"/>
            <p:nvPr/>
          </p:nvSpPr>
          <p:spPr bwMode="auto">
            <a:xfrm>
              <a:off x="124006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1989" name="TextBox 31988">
              <a:extLst>
                <a:ext uri="{FF2B5EF4-FFF2-40B4-BE49-F238E27FC236}">
                  <a16:creationId xmlns:a16="http://schemas.microsoft.com/office/drawing/2014/main" id="{62EAA3BE-8078-0E0D-1143-11FE5F064496}"/>
                </a:ext>
              </a:extLst>
            </p:cNvPr>
            <p:cNvSpPr txBox="1"/>
            <p:nvPr/>
          </p:nvSpPr>
          <p:spPr bwMode="auto">
            <a:xfrm>
              <a:off x="146613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990" name="TextBox 31989">
              <a:extLst>
                <a:ext uri="{FF2B5EF4-FFF2-40B4-BE49-F238E27FC236}">
                  <a16:creationId xmlns:a16="http://schemas.microsoft.com/office/drawing/2014/main" id="{8AE1CD90-37E9-2F19-239A-33D2258004FC}"/>
                </a:ext>
              </a:extLst>
            </p:cNvPr>
            <p:cNvSpPr txBox="1"/>
            <p:nvPr/>
          </p:nvSpPr>
          <p:spPr bwMode="auto">
            <a:xfrm>
              <a:off x="1725948"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1991" name="TextBox 31990">
              <a:extLst>
                <a:ext uri="{FF2B5EF4-FFF2-40B4-BE49-F238E27FC236}">
                  <a16:creationId xmlns:a16="http://schemas.microsoft.com/office/drawing/2014/main" id="{58E1B9FA-1D4E-3552-468E-17AE3D99BC99}"/>
                </a:ext>
              </a:extLst>
            </p:cNvPr>
            <p:cNvSpPr txBox="1"/>
            <p:nvPr/>
          </p:nvSpPr>
          <p:spPr bwMode="auto">
            <a:xfrm>
              <a:off x="196551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992" name="TextBox 31991">
              <a:extLst>
                <a:ext uri="{FF2B5EF4-FFF2-40B4-BE49-F238E27FC236}">
                  <a16:creationId xmlns:a16="http://schemas.microsoft.com/office/drawing/2014/main" id="{6879C565-8199-5513-88A4-4F8DE6320A96}"/>
                </a:ext>
              </a:extLst>
            </p:cNvPr>
            <p:cNvSpPr txBox="1"/>
            <p:nvPr/>
          </p:nvSpPr>
          <p:spPr bwMode="auto">
            <a:xfrm>
              <a:off x="2208454"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31993" name="TextBox 31992">
              <a:extLst>
                <a:ext uri="{FF2B5EF4-FFF2-40B4-BE49-F238E27FC236}">
                  <a16:creationId xmlns:a16="http://schemas.microsoft.com/office/drawing/2014/main" id="{8D89D328-4302-2827-4582-E0709ABE7915}"/>
                </a:ext>
              </a:extLst>
            </p:cNvPr>
            <p:cNvSpPr txBox="1"/>
            <p:nvPr/>
          </p:nvSpPr>
          <p:spPr bwMode="auto">
            <a:xfrm>
              <a:off x="2454769"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56</a:t>
              </a:r>
            </a:p>
          </p:txBody>
        </p:sp>
        <p:sp>
          <p:nvSpPr>
            <p:cNvPr id="31994" name="TextBox 31993">
              <a:extLst>
                <a:ext uri="{FF2B5EF4-FFF2-40B4-BE49-F238E27FC236}">
                  <a16:creationId xmlns:a16="http://schemas.microsoft.com/office/drawing/2014/main" id="{517E673B-6FE0-0644-E49D-13C423E971FF}"/>
                </a:ext>
              </a:extLst>
            </p:cNvPr>
            <p:cNvSpPr txBox="1"/>
            <p:nvPr/>
          </p:nvSpPr>
          <p:spPr bwMode="auto">
            <a:xfrm>
              <a:off x="270108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64</a:t>
              </a:r>
            </a:p>
          </p:txBody>
        </p:sp>
        <p:sp>
          <p:nvSpPr>
            <p:cNvPr id="31995" name="TextBox 31994">
              <a:extLst>
                <a:ext uri="{FF2B5EF4-FFF2-40B4-BE49-F238E27FC236}">
                  <a16:creationId xmlns:a16="http://schemas.microsoft.com/office/drawing/2014/main" id="{B94E334C-6DC7-4697-5D0C-0CAD06386E47}"/>
                </a:ext>
              </a:extLst>
            </p:cNvPr>
            <p:cNvSpPr txBox="1"/>
            <p:nvPr/>
          </p:nvSpPr>
          <p:spPr bwMode="auto">
            <a:xfrm>
              <a:off x="2933901"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p>
          </p:txBody>
        </p:sp>
        <p:sp>
          <p:nvSpPr>
            <p:cNvPr id="31996" name="TextBox 31995">
              <a:extLst>
                <a:ext uri="{FF2B5EF4-FFF2-40B4-BE49-F238E27FC236}">
                  <a16:creationId xmlns:a16="http://schemas.microsoft.com/office/drawing/2014/main" id="{CC286D87-C48E-EA7A-E957-E42226BC6ABF}"/>
                </a:ext>
              </a:extLst>
            </p:cNvPr>
            <p:cNvSpPr txBox="1"/>
            <p:nvPr/>
          </p:nvSpPr>
          <p:spPr bwMode="auto">
            <a:xfrm>
              <a:off x="3193712"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997" name="TextBox 31996">
              <a:extLst>
                <a:ext uri="{FF2B5EF4-FFF2-40B4-BE49-F238E27FC236}">
                  <a16:creationId xmlns:a16="http://schemas.microsoft.com/office/drawing/2014/main" id="{B80E865F-87D2-3FD6-7CE9-23BEF9963DD7}"/>
                </a:ext>
              </a:extLst>
            </p:cNvPr>
            <p:cNvSpPr txBox="1"/>
            <p:nvPr/>
          </p:nvSpPr>
          <p:spPr bwMode="auto">
            <a:xfrm>
              <a:off x="3440027"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88</a:t>
              </a:r>
            </a:p>
          </p:txBody>
        </p:sp>
        <p:sp>
          <p:nvSpPr>
            <p:cNvPr id="31998" name="TextBox 31997">
              <a:extLst>
                <a:ext uri="{FF2B5EF4-FFF2-40B4-BE49-F238E27FC236}">
                  <a16:creationId xmlns:a16="http://schemas.microsoft.com/office/drawing/2014/main" id="{59F85353-3666-1137-1D39-74112CCB21C8}"/>
                </a:ext>
              </a:extLst>
            </p:cNvPr>
            <p:cNvSpPr txBox="1"/>
            <p:nvPr/>
          </p:nvSpPr>
          <p:spPr bwMode="auto">
            <a:xfrm>
              <a:off x="3679593" y="4461147"/>
              <a:ext cx="275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96</a:t>
              </a:r>
            </a:p>
          </p:txBody>
        </p:sp>
        <p:cxnSp>
          <p:nvCxnSpPr>
            <p:cNvPr id="31999" name="Straight Connector 31998">
              <a:extLst>
                <a:ext uri="{FF2B5EF4-FFF2-40B4-BE49-F238E27FC236}">
                  <a16:creationId xmlns:a16="http://schemas.microsoft.com/office/drawing/2014/main" id="{F4FAFF0D-B81F-6C98-4B85-122325A42C9B}"/>
                </a:ext>
              </a:extLst>
            </p:cNvPr>
            <p:cNvCxnSpPr/>
            <p:nvPr/>
          </p:nvCxnSpPr>
          <p:spPr bwMode="auto">
            <a:xfrm>
              <a:off x="798247" y="44149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00" name="Straight Connector 31999">
              <a:extLst>
                <a:ext uri="{FF2B5EF4-FFF2-40B4-BE49-F238E27FC236}">
                  <a16:creationId xmlns:a16="http://schemas.microsoft.com/office/drawing/2014/main" id="{C29B51D4-86E5-8E92-7DDA-0EC61A413F00}"/>
                </a:ext>
              </a:extLst>
            </p:cNvPr>
            <p:cNvCxnSpPr>
              <a:cxnSpLocks/>
            </p:cNvCxnSpPr>
            <p:nvPr/>
          </p:nvCxnSpPr>
          <p:spPr bwMode="auto">
            <a:xfrm rot="16200000">
              <a:off x="846337" y="4449480"/>
              <a:ext cx="47612" cy="0"/>
            </a:xfrm>
            <a:prstGeom prst="line">
              <a:avLst/>
            </a:prstGeom>
            <a:noFill/>
            <a:ln w="28575" cap="flat" cmpd="sng" algn="ctr">
              <a:solidFill>
                <a:schemeClr val="bg1"/>
              </a:solidFill>
              <a:prstDash val="solid"/>
              <a:round/>
              <a:headEnd type="none" w="med" len="med"/>
              <a:tailEnd type="none" w="med" len="med"/>
            </a:ln>
            <a:effectLst/>
          </p:spPr>
        </p:cxnSp>
      </p:grpSp>
      <p:sp>
        <p:nvSpPr>
          <p:cNvPr id="32001" name="Rectangle 32000">
            <a:extLst>
              <a:ext uri="{FF2B5EF4-FFF2-40B4-BE49-F238E27FC236}">
                <a16:creationId xmlns:a16="http://schemas.microsoft.com/office/drawing/2014/main" id="{CE1DEEFD-5ED1-37F9-8A29-487B20FB32F6}"/>
              </a:ext>
            </a:extLst>
          </p:cNvPr>
          <p:cNvSpPr/>
          <p:nvPr/>
        </p:nvSpPr>
        <p:spPr bwMode="auto">
          <a:xfrm>
            <a:off x="8225981" y="5086587"/>
            <a:ext cx="2953780" cy="192505"/>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32006" name="Line 169">
            <a:extLst>
              <a:ext uri="{FF2B5EF4-FFF2-40B4-BE49-F238E27FC236}">
                <a16:creationId xmlns:a16="http://schemas.microsoft.com/office/drawing/2014/main" id="{079BA3B8-228E-0121-7D08-1D23C1C9426C}"/>
              </a:ext>
            </a:extLst>
          </p:cNvPr>
          <p:cNvSpPr>
            <a:spLocks noChangeShapeType="1"/>
          </p:cNvSpPr>
          <p:nvPr/>
        </p:nvSpPr>
        <p:spPr bwMode="auto">
          <a:xfrm>
            <a:off x="8270875" y="2257597"/>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07" name="Line 170">
            <a:extLst>
              <a:ext uri="{FF2B5EF4-FFF2-40B4-BE49-F238E27FC236}">
                <a16:creationId xmlns:a16="http://schemas.microsoft.com/office/drawing/2014/main" id="{26CC1443-FBDA-6B7E-B099-89055F12C0AE}"/>
              </a:ext>
            </a:extLst>
          </p:cNvPr>
          <p:cNvSpPr>
            <a:spLocks noChangeShapeType="1"/>
          </p:cNvSpPr>
          <p:nvPr/>
        </p:nvSpPr>
        <p:spPr bwMode="auto">
          <a:xfrm flipV="1">
            <a:off x="8302625" y="2225847"/>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08" name="Line 171">
            <a:extLst>
              <a:ext uri="{FF2B5EF4-FFF2-40B4-BE49-F238E27FC236}">
                <a16:creationId xmlns:a16="http://schemas.microsoft.com/office/drawing/2014/main" id="{CB1F8C91-E602-D6E4-7137-26D9E4E08C62}"/>
              </a:ext>
            </a:extLst>
          </p:cNvPr>
          <p:cNvSpPr>
            <a:spLocks noChangeShapeType="1"/>
          </p:cNvSpPr>
          <p:nvPr/>
        </p:nvSpPr>
        <p:spPr bwMode="auto">
          <a:xfrm>
            <a:off x="8302625" y="2257597"/>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09" name="Line 172">
            <a:extLst>
              <a:ext uri="{FF2B5EF4-FFF2-40B4-BE49-F238E27FC236}">
                <a16:creationId xmlns:a16="http://schemas.microsoft.com/office/drawing/2014/main" id="{8797977E-9D24-C4DC-0D40-F89AC2B6CAEF}"/>
              </a:ext>
            </a:extLst>
          </p:cNvPr>
          <p:cNvSpPr>
            <a:spLocks noChangeShapeType="1"/>
          </p:cNvSpPr>
          <p:nvPr/>
        </p:nvSpPr>
        <p:spPr bwMode="auto">
          <a:xfrm flipV="1">
            <a:off x="8334375" y="2225847"/>
            <a:ext cx="0" cy="6350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0" name="Line 173">
            <a:extLst>
              <a:ext uri="{FF2B5EF4-FFF2-40B4-BE49-F238E27FC236}">
                <a16:creationId xmlns:a16="http://schemas.microsoft.com/office/drawing/2014/main" id="{47A082A5-1FF1-D073-361B-7A2D5AF557BD}"/>
              </a:ext>
            </a:extLst>
          </p:cNvPr>
          <p:cNvSpPr>
            <a:spLocks noChangeShapeType="1"/>
          </p:cNvSpPr>
          <p:nvPr/>
        </p:nvSpPr>
        <p:spPr bwMode="auto">
          <a:xfrm>
            <a:off x="10337800" y="458963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1" name="Line 174">
            <a:extLst>
              <a:ext uri="{FF2B5EF4-FFF2-40B4-BE49-F238E27FC236}">
                <a16:creationId xmlns:a16="http://schemas.microsoft.com/office/drawing/2014/main" id="{EC9F5EDA-8C66-DB98-8F61-0D4F8668D39D}"/>
              </a:ext>
            </a:extLst>
          </p:cNvPr>
          <p:cNvSpPr>
            <a:spLocks noChangeShapeType="1"/>
          </p:cNvSpPr>
          <p:nvPr/>
        </p:nvSpPr>
        <p:spPr bwMode="auto">
          <a:xfrm flipV="1">
            <a:off x="10369550"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2" name="Line 175">
            <a:extLst>
              <a:ext uri="{FF2B5EF4-FFF2-40B4-BE49-F238E27FC236}">
                <a16:creationId xmlns:a16="http://schemas.microsoft.com/office/drawing/2014/main" id="{71B95BC6-171B-0C9E-1EF4-88C6272A63CE}"/>
              </a:ext>
            </a:extLst>
          </p:cNvPr>
          <p:cNvSpPr>
            <a:spLocks noChangeShapeType="1"/>
          </p:cNvSpPr>
          <p:nvPr/>
        </p:nvSpPr>
        <p:spPr bwMode="auto">
          <a:xfrm>
            <a:off x="10398125" y="458963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3" name="Line 176">
            <a:extLst>
              <a:ext uri="{FF2B5EF4-FFF2-40B4-BE49-F238E27FC236}">
                <a16:creationId xmlns:a16="http://schemas.microsoft.com/office/drawing/2014/main" id="{0E47D26D-92CD-E867-ADB8-AC1CC5F6BE35}"/>
              </a:ext>
            </a:extLst>
          </p:cNvPr>
          <p:cNvSpPr>
            <a:spLocks noChangeShapeType="1"/>
          </p:cNvSpPr>
          <p:nvPr/>
        </p:nvSpPr>
        <p:spPr bwMode="auto">
          <a:xfrm flipV="1">
            <a:off x="10429875"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4" name="Line 177">
            <a:extLst>
              <a:ext uri="{FF2B5EF4-FFF2-40B4-BE49-F238E27FC236}">
                <a16:creationId xmlns:a16="http://schemas.microsoft.com/office/drawing/2014/main" id="{23600352-F913-C7F9-A60B-1A29658B75EC}"/>
              </a:ext>
            </a:extLst>
          </p:cNvPr>
          <p:cNvSpPr>
            <a:spLocks noChangeShapeType="1"/>
          </p:cNvSpPr>
          <p:nvPr/>
        </p:nvSpPr>
        <p:spPr bwMode="auto">
          <a:xfrm>
            <a:off x="10417175" y="458963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5" name="Line 178">
            <a:extLst>
              <a:ext uri="{FF2B5EF4-FFF2-40B4-BE49-F238E27FC236}">
                <a16:creationId xmlns:a16="http://schemas.microsoft.com/office/drawing/2014/main" id="{CBD442FD-1EAE-4CDA-7E6E-4783A93596AA}"/>
              </a:ext>
            </a:extLst>
          </p:cNvPr>
          <p:cNvSpPr>
            <a:spLocks noChangeShapeType="1"/>
          </p:cNvSpPr>
          <p:nvPr/>
        </p:nvSpPr>
        <p:spPr bwMode="auto">
          <a:xfrm flipV="1">
            <a:off x="10448925"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6" name="Line 179">
            <a:extLst>
              <a:ext uri="{FF2B5EF4-FFF2-40B4-BE49-F238E27FC236}">
                <a16:creationId xmlns:a16="http://schemas.microsoft.com/office/drawing/2014/main" id="{E4E5E990-CED4-8036-3FA5-0D497C151CF6}"/>
              </a:ext>
            </a:extLst>
          </p:cNvPr>
          <p:cNvSpPr>
            <a:spLocks noChangeShapeType="1"/>
          </p:cNvSpPr>
          <p:nvPr/>
        </p:nvSpPr>
        <p:spPr bwMode="auto">
          <a:xfrm>
            <a:off x="10483850" y="458963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7" name="Line 180">
            <a:extLst>
              <a:ext uri="{FF2B5EF4-FFF2-40B4-BE49-F238E27FC236}">
                <a16:creationId xmlns:a16="http://schemas.microsoft.com/office/drawing/2014/main" id="{06ED1269-47CE-EFA3-9FD6-C67AC0066B40}"/>
              </a:ext>
            </a:extLst>
          </p:cNvPr>
          <p:cNvSpPr>
            <a:spLocks noChangeShapeType="1"/>
          </p:cNvSpPr>
          <p:nvPr/>
        </p:nvSpPr>
        <p:spPr bwMode="auto">
          <a:xfrm flipV="1">
            <a:off x="10515600"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8" name="Line 181">
            <a:extLst>
              <a:ext uri="{FF2B5EF4-FFF2-40B4-BE49-F238E27FC236}">
                <a16:creationId xmlns:a16="http://schemas.microsoft.com/office/drawing/2014/main" id="{D9C01FD8-5B84-142A-C07B-F928832B9636}"/>
              </a:ext>
            </a:extLst>
          </p:cNvPr>
          <p:cNvSpPr>
            <a:spLocks noChangeShapeType="1"/>
          </p:cNvSpPr>
          <p:nvPr/>
        </p:nvSpPr>
        <p:spPr bwMode="auto">
          <a:xfrm>
            <a:off x="10569575" y="458963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19" name="Line 182">
            <a:extLst>
              <a:ext uri="{FF2B5EF4-FFF2-40B4-BE49-F238E27FC236}">
                <a16:creationId xmlns:a16="http://schemas.microsoft.com/office/drawing/2014/main" id="{6E4BD6D3-2087-E95F-04F8-6C4491030908}"/>
              </a:ext>
            </a:extLst>
          </p:cNvPr>
          <p:cNvSpPr>
            <a:spLocks noChangeShapeType="1"/>
          </p:cNvSpPr>
          <p:nvPr/>
        </p:nvSpPr>
        <p:spPr bwMode="auto">
          <a:xfrm flipV="1">
            <a:off x="10604500"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0" name="Line 183">
            <a:extLst>
              <a:ext uri="{FF2B5EF4-FFF2-40B4-BE49-F238E27FC236}">
                <a16:creationId xmlns:a16="http://schemas.microsoft.com/office/drawing/2014/main" id="{7D07E321-12A7-6487-2955-D990BA8637E0}"/>
              </a:ext>
            </a:extLst>
          </p:cNvPr>
          <p:cNvSpPr>
            <a:spLocks noChangeShapeType="1"/>
          </p:cNvSpPr>
          <p:nvPr/>
        </p:nvSpPr>
        <p:spPr bwMode="auto">
          <a:xfrm>
            <a:off x="10617200" y="458963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1" name="Line 184">
            <a:extLst>
              <a:ext uri="{FF2B5EF4-FFF2-40B4-BE49-F238E27FC236}">
                <a16:creationId xmlns:a16="http://schemas.microsoft.com/office/drawing/2014/main" id="{AF2AAA43-0F18-A141-4B00-168E445B4C84}"/>
              </a:ext>
            </a:extLst>
          </p:cNvPr>
          <p:cNvSpPr>
            <a:spLocks noChangeShapeType="1"/>
          </p:cNvSpPr>
          <p:nvPr/>
        </p:nvSpPr>
        <p:spPr bwMode="auto">
          <a:xfrm flipV="1">
            <a:off x="10648950"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2" name="Line 185">
            <a:extLst>
              <a:ext uri="{FF2B5EF4-FFF2-40B4-BE49-F238E27FC236}">
                <a16:creationId xmlns:a16="http://schemas.microsoft.com/office/drawing/2014/main" id="{C1841084-26B8-F338-5C00-F4B5931B38EB}"/>
              </a:ext>
            </a:extLst>
          </p:cNvPr>
          <p:cNvSpPr>
            <a:spLocks noChangeShapeType="1"/>
          </p:cNvSpPr>
          <p:nvPr/>
        </p:nvSpPr>
        <p:spPr bwMode="auto">
          <a:xfrm>
            <a:off x="10648950" y="458963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3" name="Line 186">
            <a:extLst>
              <a:ext uri="{FF2B5EF4-FFF2-40B4-BE49-F238E27FC236}">
                <a16:creationId xmlns:a16="http://schemas.microsoft.com/office/drawing/2014/main" id="{463E68E0-C5EC-EEC3-67C8-F9E4573FE144}"/>
              </a:ext>
            </a:extLst>
          </p:cNvPr>
          <p:cNvSpPr>
            <a:spLocks noChangeShapeType="1"/>
          </p:cNvSpPr>
          <p:nvPr/>
        </p:nvSpPr>
        <p:spPr bwMode="auto">
          <a:xfrm flipV="1">
            <a:off x="10680700"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4" name="Line 187">
            <a:extLst>
              <a:ext uri="{FF2B5EF4-FFF2-40B4-BE49-F238E27FC236}">
                <a16:creationId xmlns:a16="http://schemas.microsoft.com/office/drawing/2014/main" id="{CE6DF965-4A8A-73FF-AB8D-F49B5BB6A8F5}"/>
              </a:ext>
            </a:extLst>
          </p:cNvPr>
          <p:cNvSpPr>
            <a:spLocks noChangeShapeType="1"/>
          </p:cNvSpPr>
          <p:nvPr/>
        </p:nvSpPr>
        <p:spPr bwMode="auto">
          <a:xfrm>
            <a:off x="10782300" y="4589635"/>
            <a:ext cx="6191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5" name="Line 188">
            <a:extLst>
              <a:ext uri="{FF2B5EF4-FFF2-40B4-BE49-F238E27FC236}">
                <a16:creationId xmlns:a16="http://schemas.microsoft.com/office/drawing/2014/main" id="{34945DA4-C8B3-5AF4-601F-E877C67F0EAA}"/>
              </a:ext>
            </a:extLst>
          </p:cNvPr>
          <p:cNvSpPr>
            <a:spLocks noChangeShapeType="1"/>
          </p:cNvSpPr>
          <p:nvPr/>
        </p:nvSpPr>
        <p:spPr bwMode="auto">
          <a:xfrm flipV="1">
            <a:off x="10814050"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6" name="Line 189">
            <a:extLst>
              <a:ext uri="{FF2B5EF4-FFF2-40B4-BE49-F238E27FC236}">
                <a16:creationId xmlns:a16="http://schemas.microsoft.com/office/drawing/2014/main" id="{CB9DDF79-EE30-1882-ED28-BA47C00297DE}"/>
              </a:ext>
            </a:extLst>
          </p:cNvPr>
          <p:cNvSpPr>
            <a:spLocks noChangeShapeType="1"/>
          </p:cNvSpPr>
          <p:nvPr/>
        </p:nvSpPr>
        <p:spPr bwMode="auto">
          <a:xfrm>
            <a:off x="10834688" y="458963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7" name="Line 190">
            <a:extLst>
              <a:ext uri="{FF2B5EF4-FFF2-40B4-BE49-F238E27FC236}">
                <a16:creationId xmlns:a16="http://schemas.microsoft.com/office/drawing/2014/main" id="{4B98A751-683C-28E3-2C91-89C8F708CCA3}"/>
              </a:ext>
            </a:extLst>
          </p:cNvPr>
          <p:cNvSpPr>
            <a:spLocks noChangeShapeType="1"/>
          </p:cNvSpPr>
          <p:nvPr/>
        </p:nvSpPr>
        <p:spPr bwMode="auto">
          <a:xfrm flipV="1">
            <a:off x="10869613"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8" name="Line 191">
            <a:extLst>
              <a:ext uri="{FF2B5EF4-FFF2-40B4-BE49-F238E27FC236}">
                <a16:creationId xmlns:a16="http://schemas.microsoft.com/office/drawing/2014/main" id="{16766E9B-2885-9EEF-9758-3D8D4E4A0B6A}"/>
              </a:ext>
            </a:extLst>
          </p:cNvPr>
          <p:cNvSpPr>
            <a:spLocks noChangeShapeType="1"/>
          </p:cNvSpPr>
          <p:nvPr/>
        </p:nvSpPr>
        <p:spPr bwMode="auto">
          <a:xfrm>
            <a:off x="10974388" y="458963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29" name="Line 192">
            <a:extLst>
              <a:ext uri="{FF2B5EF4-FFF2-40B4-BE49-F238E27FC236}">
                <a16:creationId xmlns:a16="http://schemas.microsoft.com/office/drawing/2014/main" id="{D375040D-8818-A3CB-0167-1C85D58D96EF}"/>
              </a:ext>
            </a:extLst>
          </p:cNvPr>
          <p:cNvSpPr>
            <a:spLocks noChangeShapeType="1"/>
          </p:cNvSpPr>
          <p:nvPr/>
        </p:nvSpPr>
        <p:spPr bwMode="auto">
          <a:xfrm flipV="1">
            <a:off x="11006138"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0" name="Line 193">
            <a:extLst>
              <a:ext uri="{FF2B5EF4-FFF2-40B4-BE49-F238E27FC236}">
                <a16:creationId xmlns:a16="http://schemas.microsoft.com/office/drawing/2014/main" id="{729AAFB8-681F-C85C-3A03-B947C9AEE4E5}"/>
              </a:ext>
            </a:extLst>
          </p:cNvPr>
          <p:cNvSpPr>
            <a:spLocks noChangeShapeType="1"/>
          </p:cNvSpPr>
          <p:nvPr/>
        </p:nvSpPr>
        <p:spPr bwMode="auto">
          <a:xfrm>
            <a:off x="11044238" y="4589635"/>
            <a:ext cx="6350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1" name="Line 194">
            <a:extLst>
              <a:ext uri="{FF2B5EF4-FFF2-40B4-BE49-F238E27FC236}">
                <a16:creationId xmlns:a16="http://schemas.microsoft.com/office/drawing/2014/main" id="{690C67B0-F539-1015-7702-C52254E9D264}"/>
              </a:ext>
            </a:extLst>
          </p:cNvPr>
          <p:cNvSpPr>
            <a:spLocks noChangeShapeType="1"/>
          </p:cNvSpPr>
          <p:nvPr/>
        </p:nvSpPr>
        <p:spPr bwMode="auto">
          <a:xfrm flipV="1">
            <a:off x="11075988" y="455471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2" name="Freeform 195">
            <a:extLst>
              <a:ext uri="{FF2B5EF4-FFF2-40B4-BE49-F238E27FC236}">
                <a16:creationId xmlns:a16="http://schemas.microsoft.com/office/drawing/2014/main" id="{FBA6A30C-A972-80E8-7CAB-AFE50058E046}"/>
              </a:ext>
            </a:extLst>
          </p:cNvPr>
          <p:cNvSpPr>
            <a:spLocks/>
          </p:cNvSpPr>
          <p:nvPr/>
        </p:nvSpPr>
        <p:spPr bwMode="auto">
          <a:xfrm>
            <a:off x="8242300" y="2257597"/>
            <a:ext cx="2840038" cy="2328863"/>
          </a:xfrm>
          <a:custGeom>
            <a:avLst/>
            <a:gdLst>
              <a:gd name="T0" fmla="*/ 64 w 1789"/>
              <a:gd name="T1" fmla="*/ 0 h 1467"/>
              <a:gd name="T2" fmla="*/ 84 w 1789"/>
              <a:gd name="T3" fmla="*/ 24 h 1467"/>
              <a:gd name="T4" fmla="*/ 96 w 1789"/>
              <a:gd name="T5" fmla="*/ 52 h 1467"/>
              <a:gd name="T6" fmla="*/ 106 w 1789"/>
              <a:gd name="T7" fmla="*/ 86 h 1467"/>
              <a:gd name="T8" fmla="*/ 120 w 1789"/>
              <a:gd name="T9" fmla="*/ 108 h 1467"/>
              <a:gd name="T10" fmla="*/ 130 w 1789"/>
              <a:gd name="T11" fmla="*/ 168 h 1467"/>
              <a:gd name="T12" fmla="*/ 142 w 1789"/>
              <a:gd name="T13" fmla="*/ 216 h 1467"/>
              <a:gd name="T14" fmla="*/ 154 w 1789"/>
              <a:gd name="T15" fmla="*/ 269 h 1467"/>
              <a:gd name="T16" fmla="*/ 164 w 1789"/>
              <a:gd name="T17" fmla="*/ 311 h 1467"/>
              <a:gd name="T18" fmla="*/ 173 w 1789"/>
              <a:gd name="T19" fmla="*/ 331 h 1467"/>
              <a:gd name="T20" fmla="*/ 181 w 1789"/>
              <a:gd name="T21" fmla="*/ 365 h 1467"/>
              <a:gd name="T22" fmla="*/ 189 w 1789"/>
              <a:gd name="T23" fmla="*/ 395 h 1467"/>
              <a:gd name="T24" fmla="*/ 199 w 1789"/>
              <a:gd name="T25" fmla="*/ 433 h 1467"/>
              <a:gd name="T26" fmla="*/ 209 w 1789"/>
              <a:gd name="T27" fmla="*/ 463 h 1467"/>
              <a:gd name="T28" fmla="*/ 209 w 1789"/>
              <a:gd name="T29" fmla="*/ 527 h 1467"/>
              <a:gd name="T30" fmla="*/ 223 w 1789"/>
              <a:gd name="T31" fmla="*/ 561 h 1467"/>
              <a:gd name="T32" fmla="*/ 231 w 1789"/>
              <a:gd name="T33" fmla="*/ 635 h 1467"/>
              <a:gd name="T34" fmla="*/ 251 w 1789"/>
              <a:gd name="T35" fmla="*/ 653 h 1467"/>
              <a:gd name="T36" fmla="*/ 263 w 1789"/>
              <a:gd name="T37" fmla="*/ 673 h 1467"/>
              <a:gd name="T38" fmla="*/ 277 w 1789"/>
              <a:gd name="T39" fmla="*/ 695 h 1467"/>
              <a:gd name="T40" fmla="*/ 293 w 1789"/>
              <a:gd name="T41" fmla="*/ 729 h 1467"/>
              <a:gd name="T42" fmla="*/ 301 w 1789"/>
              <a:gd name="T43" fmla="*/ 776 h 1467"/>
              <a:gd name="T44" fmla="*/ 309 w 1789"/>
              <a:gd name="T45" fmla="*/ 816 h 1467"/>
              <a:gd name="T46" fmla="*/ 323 w 1789"/>
              <a:gd name="T47" fmla="*/ 844 h 1467"/>
              <a:gd name="T48" fmla="*/ 323 w 1789"/>
              <a:gd name="T49" fmla="*/ 910 h 1467"/>
              <a:gd name="T50" fmla="*/ 337 w 1789"/>
              <a:gd name="T51" fmla="*/ 924 h 1467"/>
              <a:gd name="T52" fmla="*/ 347 w 1789"/>
              <a:gd name="T53" fmla="*/ 946 h 1467"/>
              <a:gd name="T54" fmla="*/ 357 w 1789"/>
              <a:gd name="T55" fmla="*/ 970 h 1467"/>
              <a:gd name="T56" fmla="*/ 369 w 1789"/>
              <a:gd name="T57" fmla="*/ 986 h 1467"/>
              <a:gd name="T58" fmla="*/ 387 w 1789"/>
              <a:gd name="T59" fmla="*/ 1026 h 1467"/>
              <a:gd name="T60" fmla="*/ 405 w 1789"/>
              <a:gd name="T61" fmla="*/ 1050 h 1467"/>
              <a:gd name="T62" fmla="*/ 413 w 1789"/>
              <a:gd name="T63" fmla="*/ 1074 h 1467"/>
              <a:gd name="T64" fmla="*/ 431 w 1789"/>
              <a:gd name="T65" fmla="*/ 1084 h 1467"/>
              <a:gd name="T66" fmla="*/ 439 w 1789"/>
              <a:gd name="T67" fmla="*/ 1104 h 1467"/>
              <a:gd name="T68" fmla="*/ 451 w 1789"/>
              <a:gd name="T69" fmla="*/ 1128 h 1467"/>
              <a:gd name="T70" fmla="*/ 459 w 1789"/>
              <a:gd name="T71" fmla="*/ 1174 h 1467"/>
              <a:gd name="T72" fmla="*/ 483 w 1789"/>
              <a:gd name="T73" fmla="*/ 1200 h 1467"/>
              <a:gd name="T74" fmla="*/ 501 w 1789"/>
              <a:gd name="T75" fmla="*/ 1212 h 1467"/>
              <a:gd name="T76" fmla="*/ 511 w 1789"/>
              <a:gd name="T77" fmla="*/ 1232 h 1467"/>
              <a:gd name="T78" fmla="*/ 523 w 1789"/>
              <a:gd name="T79" fmla="*/ 1248 h 1467"/>
              <a:gd name="T80" fmla="*/ 537 w 1789"/>
              <a:gd name="T81" fmla="*/ 1265 h 1467"/>
              <a:gd name="T82" fmla="*/ 546 w 1789"/>
              <a:gd name="T83" fmla="*/ 1283 h 1467"/>
              <a:gd name="T84" fmla="*/ 560 w 1789"/>
              <a:gd name="T85" fmla="*/ 1295 h 1467"/>
              <a:gd name="T86" fmla="*/ 584 w 1789"/>
              <a:gd name="T87" fmla="*/ 1315 h 1467"/>
              <a:gd name="T88" fmla="*/ 610 w 1789"/>
              <a:gd name="T89" fmla="*/ 1325 h 1467"/>
              <a:gd name="T90" fmla="*/ 622 w 1789"/>
              <a:gd name="T91" fmla="*/ 1335 h 1467"/>
              <a:gd name="T92" fmla="*/ 636 w 1789"/>
              <a:gd name="T93" fmla="*/ 1347 h 1467"/>
              <a:gd name="T94" fmla="*/ 650 w 1789"/>
              <a:gd name="T95" fmla="*/ 1357 h 1467"/>
              <a:gd name="T96" fmla="*/ 672 w 1789"/>
              <a:gd name="T97" fmla="*/ 1367 h 1467"/>
              <a:gd name="T98" fmla="*/ 724 w 1789"/>
              <a:gd name="T99" fmla="*/ 1379 h 1467"/>
              <a:gd name="T100" fmla="*/ 760 w 1789"/>
              <a:gd name="T101" fmla="*/ 1401 h 1467"/>
              <a:gd name="T102" fmla="*/ 784 w 1789"/>
              <a:gd name="T103" fmla="*/ 1411 h 1467"/>
              <a:gd name="T104" fmla="*/ 808 w 1789"/>
              <a:gd name="T105" fmla="*/ 1421 h 1467"/>
              <a:gd name="T106" fmla="*/ 929 w 1789"/>
              <a:gd name="T107" fmla="*/ 1433 h 1467"/>
              <a:gd name="T108" fmla="*/ 987 w 1789"/>
              <a:gd name="T109" fmla="*/ 1441 h 1467"/>
              <a:gd name="T110" fmla="*/ 1011 w 1789"/>
              <a:gd name="T111" fmla="*/ 1451 h 1467"/>
              <a:gd name="T112" fmla="*/ 1055 w 1789"/>
              <a:gd name="T113" fmla="*/ 1467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9" h="1467">
                <a:moveTo>
                  <a:pt x="0" y="0"/>
                </a:moveTo>
                <a:lnTo>
                  <a:pt x="64" y="0"/>
                </a:lnTo>
                <a:lnTo>
                  <a:pt x="64" y="24"/>
                </a:lnTo>
                <a:lnTo>
                  <a:pt x="84" y="24"/>
                </a:lnTo>
                <a:lnTo>
                  <a:pt x="84" y="52"/>
                </a:lnTo>
                <a:lnTo>
                  <a:pt x="96" y="52"/>
                </a:lnTo>
                <a:lnTo>
                  <a:pt x="96" y="86"/>
                </a:lnTo>
                <a:lnTo>
                  <a:pt x="106" y="86"/>
                </a:lnTo>
                <a:lnTo>
                  <a:pt x="106" y="108"/>
                </a:lnTo>
                <a:lnTo>
                  <a:pt x="120" y="108"/>
                </a:lnTo>
                <a:lnTo>
                  <a:pt x="120" y="168"/>
                </a:lnTo>
                <a:lnTo>
                  <a:pt x="130" y="168"/>
                </a:lnTo>
                <a:lnTo>
                  <a:pt x="130" y="216"/>
                </a:lnTo>
                <a:lnTo>
                  <a:pt x="142" y="216"/>
                </a:lnTo>
                <a:lnTo>
                  <a:pt x="142" y="269"/>
                </a:lnTo>
                <a:lnTo>
                  <a:pt x="154" y="269"/>
                </a:lnTo>
                <a:lnTo>
                  <a:pt x="154" y="311"/>
                </a:lnTo>
                <a:lnTo>
                  <a:pt x="164" y="311"/>
                </a:lnTo>
                <a:lnTo>
                  <a:pt x="164" y="331"/>
                </a:lnTo>
                <a:lnTo>
                  <a:pt x="173" y="331"/>
                </a:lnTo>
                <a:lnTo>
                  <a:pt x="173" y="365"/>
                </a:lnTo>
                <a:lnTo>
                  <a:pt x="181" y="365"/>
                </a:lnTo>
                <a:lnTo>
                  <a:pt x="181" y="395"/>
                </a:lnTo>
                <a:lnTo>
                  <a:pt x="189" y="395"/>
                </a:lnTo>
                <a:lnTo>
                  <a:pt x="189" y="433"/>
                </a:lnTo>
                <a:lnTo>
                  <a:pt x="199" y="433"/>
                </a:lnTo>
                <a:lnTo>
                  <a:pt x="199" y="463"/>
                </a:lnTo>
                <a:lnTo>
                  <a:pt x="209" y="463"/>
                </a:lnTo>
                <a:lnTo>
                  <a:pt x="209" y="493"/>
                </a:lnTo>
                <a:lnTo>
                  <a:pt x="209" y="527"/>
                </a:lnTo>
                <a:lnTo>
                  <a:pt x="223" y="527"/>
                </a:lnTo>
                <a:lnTo>
                  <a:pt x="223" y="561"/>
                </a:lnTo>
                <a:lnTo>
                  <a:pt x="231" y="561"/>
                </a:lnTo>
                <a:lnTo>
                  <a:pt x="231" y="635"/>
                </a:lnTo>
                <a:lnTo>
                  <a:pt x="251" y="635"/>
                </a:lnTo>
                <a:lnTo>
                  <a:pt x="251" y="653"/>
                </a:lnTo>
                <a:lnTo>
                  <a:pt x="263" y="653"/>
                </a:lnTo>
                <a:lnTo>
                  <a:pt x="263" y="673"/>
                </a:lnTo>
                <a:lnTo>
                  <a:pt x="277" y="673"/>
                </a:lnTo>
                <a:lnTo>
                  <a:pt x="277" y="695"/>
                </a:lnTo>
                <a:lnTo>
                  <a:pt x="277" y="729"/>
                </a:lnTo>
                <a:lnTo>
                  <a:pt x="293" y="729"/>
                </a:lnTo>
                <a:lnTo>
                  <a:pt x="293" y="776"/>
                </a:lnTo>
                <a:lnTo>
                  <a:pt x="301" y="776"/>
                </a:lnTo>
                <a:lnTo>
                  <a:pt x="301" y="810"/>
                </a:lnTo>
                <a:lnTo>
                  <a:pt x="309" y="816"/>
                </a:lnTo>
                <a:lnTo>
                  <a:pt x="309" y="844"/>
                </a:lnTo>
                <a:lnTo>
                  <a:pt x="323" y="844"/>
                </a:lnTo>
                <a:lnTo>
                  <a:pt x="323" y="882"/>
                </a:lnTo>
                <a:lnTo>
                  <a:pt x="323" y="910"/>
                </a:lnTo>
                <a:lnTo>
                  <a:pt x="337" y="910"/>
                </a:lnTo>
                <a:lnTo>
                  <a:pt x="337" y="924"/>
                </a:lnTo>
                <a:lnTo>
                  <a:pt x="347" y="924"/>
                </a:lnTo>
                <a:lnTo>
                  <a:pt x="347" y="946"/>
                </a:lnTo>
                <a:lnTo>
                  <a:pt x="357" y="946"/>
                </a:lnTo>
                <a:lnTo>
                  <a:pt x="357" y="970"/>
                </a:lnTo>
                <a:lnTo>
                  <a:pt x="369" y="970"/>
                </a:lnTo>
                <a:lnTo>
                  <a:pt x="369" y="986"/>
                </a:lnTo>
                <a:lnTo>
                  <a:pt x="387" y="986"/>
                </a:lnTo>
                <a:lnTo>
                  <a:pt x="387" y="1026"/>
                </a:lnTo>
                <a:lnTo>
                  <a:pt x="405" y="1026"/>
                </a:lnTo>
                <a:lnTo>
                  <a:pt x="405" y="1050"/>
                </a:lnTo>
                <a:lnTo>
                  <a:pt x="413" y="1050"/>
                </a:lnTo>
                <a:lnTo>
                  <a:pt x="413" y="1074"/>
                </a:lnTo>
                <a:lnTo>
                  <a:pt x="431" y="1074"/>
                </a:lnTo>
                <a:lnTo>
                  <a:pt x="431" y="1084"/>
                </a:lnTo>
                <a:lnTo>
                  <a:pt x="439" y="1084"/>
                </a:lnTo>
                <a:lnTo>
                  <a:pt x="439" y="1104"/>
                </a:lnTo>
                <a:lnTo>
                  <a:pt x="451" y="1104"/>
                </a:lnTo>
                <a:lnTo>
                  <a:pt x="451" y="1128"/>
                </a:lnTo>
                <a:lnTo>
                  <a:pt x="459" y="1128"/>
                </a:lnTo>
                <a:lnTo>
                  <a:pt x="459" y="1174"/>
                </a:lnTo>
                <a:lnTo>
                  <a:pt x="483" y="1174"/>
                </a:lnTo>
                <a:lnTo>
                  <a:pt x="483" y="1200"/>
                </a:lnTo>
                <a:lnTo>
                  <a:pt x="501" y="1200"/>
                </a:lnTo>
                <a:lnTo>
                  <a:pt x="501" y="1212"/>
                </a:lnTo>
                <a:lnTo>
                  <a:pt x="511" y="1212"/>
                </a:lnTo>
                <a:lnTo>
                  <a:pt x="511" y="1232"/>
                </a:lnTo>
                <a:lnTo>
                  <a:pt x="523" y="1232"/>
                </a:lnTo>
                <a:lnTo>
                  <a:pt x="523" y="1248"/>
                </a:lnTo>
                <a:lnTo>
                  <a:pt x="537" y="1248"/>
                </a:lnTo>
                <a:lnTo>
                  <a:pt x="537" y="1265"/>
                </a:lnTo>
                <a:lnTo>
                  <a:pt x="546" y="1265"/>
                </a:lnTo>
                <a:lnTo>
                  <a:pt x="546" y="1283"/>
                </a:lnTo>
                <a:lnTo>
                  <a:pt x="560" y="1283"/>
                </a:lnTo>
                <a:lnTo>
                  <a:pt x="560" y="1295"/>
                </a:lnTo>
                <a:lnTo>
                  <a:pt x="584" y="1295"/>
                </a:lnTo>
                <a:lnTo>
                  <a:pt x="584" y="1315"/>
                </a:lnTo>
                <a:lnTo>
                  <a:pt x="610" y="1315"/>
                </a:lnTo>
                <a:lnTo>
                  <a:pt x="610" y="1325"/>
                </a:lnTo>
                <a:lnTo>
                  <a:pt x="622" y="1325"/>
                </a:lnTo>
                <a:lnTo>
                  <a:pt x="622" y="1335"/>
                </a:lnTo>
                <a:lnTo>
                  <a:pt x="636" y="1335"/>
                </a:lnTo>
                <a:lnTo>
                  <a:pt x="636" y="1347"/>
                </a:lnTo>
                <a:lnTo>
                  <a:pt x="650" y="1347"/>
                </a:lnTo>
                <a:lnTo>
                  <a:pt x="650" y="1357"/>
                </a:lnTo>
                <a:lnTo>
                  <a:pt x="672" y="1357"/>
                </a:lnTo>
                <a:lnTo>
                  <a:pt x="672" y="1367"/>
                </a:lnTo>
                <a:lnTo>
                  <a:pt x="724" y="1367"/>
                </a:lnTo>
                <a:lnTo>
                  <a:pt x="724" y="1379"/>
                </a:lnTo>
                <a:lnTo>
                  <a:pt x="760" y="1379"/>
                </a:lnTo>
                <a:lnTo>
                  <a:pt x="760" y="1401"/>
                </a:lnTo>
                <a:lnTo>
                  <a:pt x="784" y="1401"/>
                </a:lnTo>
                <a:lnTo>
                  <a:pt x="784" y="1411"/>
                </a:lnTo>
                <a:lnTo>
                  <a:pt x="808" y="1411"/>
                </a:lnTo>
                <a:lnTo>
                  <a:pt x="808" y="1421"/>
                </a:lnTo>
                <a:lnTo>
                  <a:pt x="929" y="1421"/>
                </a:lnTo>
                <a:lnTo>
                  <a:pt x="929" y="1433"/>
                </a:lnTo>
                <a:lnTo>
                  <a:pt x="987" y="1433"/>
                </a:lnTo>
                <a:lnTo>
                  <a:pt x="987" y="1441"/>
                </a:lnTo>
                <a:lnTo>
                  <a:pt x="1011" y="1441"/>
                </a:lnTo>
                <a:lnTo>
                  <a:pt x="1011" y="1451"/>
                </a:lnTo>
                <a:lnTo>
                  <a:pt x="1055" y="1451"/>
                </a:lnTo>
                <a:lnTo>
                  <a:pt x="1055" y="1467"/>
                </a:lnTo>
                <a:lnTo>
                  <a:pt x="1789" y="1467"/>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7" name="Freeform 199">
            <a:extLst>
              <a:ext uri="{FF2B5EF4-FFF2-40B4-BE49-F238E27FC236}">
                <a16:creationId xmlns:a16="http://schemas.microsoft.com/office/drawing/2014/main" id="{A978F473-FF5A-848B-F059-85FDB24035CB}"/>
              </a:ext>
            </a:extLst>
          </p:cNvPr>
          <p:cNvSpPr>
            <a:spLocks/>
          </p:cNvSpPr>
          <p:nvPr/>
        </p:nvSpPr>
        <p:spPr bwMode="auto">
          <a:xfrm>
            <a:off x="8247063" y="2256010"/>
            <a:ext cx="2838450" cy="2257425"/>
          </a:xfrm>
          <a:custGeom>
            <a:avLst/>
            <a:gdLst>
              <a:gd name="T0" fmla="*/ 78 w 1788"/>
              <a:gd name="T1" fmla="*/ 0 h 1422"/>
              <a:gd name="T2" fmla="*/ 92 w 1788"/>
              <a:gd name="T3" fmla="*/ 34 h 1422"/>
              <a:gd name="T4" fmla="*/ 106 w 1788"/>
              <a:gd name="T5" fmla="*/ 95 h 1422"/>
              <a:gd name="T6" fmla="*/ 132 w 1788"/>
              <a:gd name="T7" fmla="*/ 131 h 1422"/>
              <a:gd name="T8" fmla="*/ 147 w 1788"/>
              <a:gd name="T9" fmla="*/ 171 h 1422"/>
              <a:gd name="T10" fmla="*/ 163 w 1788"/>
              <a:gd name="T11" fmla="*/ 199 h 1422"/>
              <a:gd name="T12" fmla="*/ 177 w 1788"/>
              <a:gd name="T13" fmla="*/ 231 h 1422"/>
              <a:gd name="T14" fmla="*/ 191 w 1788"/>
              <a:gd name="T15" fmla="*/ 285 h 1422"/>
              <a:gd name="T16" fmla="*/ 211 w 1788"/>
              <a:gd name="T17" fmla="*/ 335 h 1422"/>
              <a:gd name="T18" fmla="*/ 227 w 1788"/>
              <a:gd name="T19" fmla="*/ 356 h 1422"/>
              <a:gd name="T20" fmla="*/ 237 w 1788"/>
              <a:gd name="T21" fmla="*/ 390 h 1422"/>
              <a:gd name="T22" fmla="*/ 251 w 1788"/>
              <a:gd name="T23" fmla="*/ 450 h 1422"/>
              <a:gd name="T24" fmla="*/ 271 w 1788"/>
              <a:gd name="T25" fmla="*/ 488 h 1422"/>
              <a:gd name="T26" fmla="*/ 281 w 1788"/>
              <a:gd name="T27" fmla="*/ 530 h 1422"/>
              <a:gd name="T28" fmla="*/ 307 w 1788"/>
              <a:gd name="T29" fmla="*/ 556 h 1422"/>
              <a:gd name="T30" fmla="*/ 307 w 1788"/>
              <a:gd name="T31" fmla="*/ 603 h 1422"/>
              <a:gd name="T32" fmla="*/ 323 w 1788"/>
              <a:gd name="T33" fmla="*/ 627 h 1422"/>
              <a:gd name="T34" fmla="*/ 335 w 1788"/>
              <a:gd name="T35" fmla="*/ 667 h 1422"/>
              <a:gd name="T36" fmla="*/ 351 w 1788"/>
              <a:gd name="T37" fmla="*/ 709 h 1422"/>
              <a:gd name="T38" fmla="*/ 363 w 1788"/>
              <a:gd name="T39" fmla="*/ 727 h 1422"/>
              <a:gd name="T40" fmla="*/ 373 w 1788"/>
              <a:gd name="T41" fmla="*/ 755 h 1422"/>
              <a:gd name="T42" fmla="*/ 385 w 1788"/>
              <a:gd name="T43" fmla="*/ 779 h 1422"/>
              <a:gd name="T44" fmla="*/ 399 w 1788"/>
              <a:gd name="T45" fmla="*/ 815 h 1422"/>
              <a:gd name="T46" fmla="*/ 413 w 1788"/>
              <a:gd name="T47" fmla="*/ 832 h 1422"/>
              <a:gd name="T48" fmla="*/ 425 w 1788"/>
              <a:gd name="T49" fmla="*/ 848 h 1422"/>
              <a:gd name="T50" fmla="*/ 437 w 1788"/>
              <a:gd name="T51" fmla="*/ 860 h 1422"/>
              <a:gd name="T52" fmla="*/ 452 w 1788"/>
              <a:gd name="T53" fmla="*/ 884 h 1422"/>
              <a:gd name="T54" fmla="*/ 464 w 1788"/>
              <a:gd name="T55" fmla="*/ 932 h 1422"/>
              <a:gd name="T56" fmla="*/ 476 w 1788"/>
              <a:gd name="T57" fmla="*/ 944 h 1422"/>
              <a:gd name="T58" fmla="*/ 488 w 1788"/>
              <a:gd name="T59" fmla="*/ 964 h 1422"/>
              <a:gd name="T60" fmla="*/ 496 w 1788"/>
              <a:gd name="T61" fmla="*/ 1008 h 1422"/>
              <a:gd name="T62" fmla="*/ 508 w 1788"/>
              <a:gd name="T63" fmla="*/ 1032 h 1422"/>
              <a:gd name="T64" fmla="*/ 530 w 1788"/>
              <a:gd name="T65" fmla="*/ 1054 h 1422"/>
              <a:gd name="T66" fmla="*/ 548 w 1788"/>
              <a:gd name="T67" fmla="*/ 1079 h 1422"/>
              <a:gd name="T68" fmla="*/ 566 w 1788"/>
              <a:gd name="T69" fmla="*/ 1097 h 1422"/>
              <a:gd name="T70" fmla="*/ 578 w 1788"/>
              <a:gd name="T71" fmla="*/ 1109 h 1422"/>
              <a:gd name="T72" fmla="*/ 600 w 1788"/>
              <a:gd name="T73" fmla="*/ 1133 h 1422"/>
              <a:gd name="T74" fmla="*/ 612 w 1788"/>
              <a:gd name="T75" fmla="*/ 1153 h 1422"/>
              <a:gd name="T76" fmla="*/ 632 w 1788"/>
              <a:gd name="T77" fmla="*/ 1173 h 1422"/>
              <a:gd name="T78" fmla="*/ 644 w 1788"/>
              <a:gd name="T79" fmla="*/ 1195 h 1422"/>
              <a:gd name="T80" fmla="*/ 658 w 1788"/>
              <a:gd name="T81" fmla="*/ 1215 h 1422"/>
              <a:gd name="T82" fmla="*/ 700 w 1788"/>
              <a:gd name="T83" fmla="*/ 1235 h 1422"/>
              <a:gd name="T84" fmla="*/ 734 w 1788"/>
              <a:gd name="T85" fmla="*/ 1253 h 1422"/>
              <a:gd name="T86" fmla="*/ 803 w 1788"/>
              <a:gd name="T87" fmla="*/ 1271 h 1422"/>
              <a:gd name="T88" fmla="*/ 823 w 1788"/>
              <a:gd name="T89" fmla="*/ 1291 h 1422"/>
              <a:gd name="T90" fmla="*/ 867 w 1788"/>
              <a:gd name="T91" fmla="*/ 1311 h 1422"/>
              <a:gd name="T92" fmla="*/ 885 w 1788"/>
              <a:gd name="T93" fmla="*/ 1324 h 1422"/>
              <a:gd name="T94" fmla="*/ 933 w 1788"/>
              <a:gd name="T95" fmla="*/ 1334 h 1422"/>
              <a:gd name="T96" fmla="*/ 1112 w 1788"/>
              <a:gd name="T97" fmla="*/ 1354 h 1422"/>
              <a:gd name="T98" fmla="*/ 1156 w 1788"/>
              <a:gd name="T99" fmla="*/ 1366 h 1422"/>
              <a:gd name="T100" fmla="*/ 1334 w 1788"/>
              <a:gd name="T101" fmla="*/ 1376 h 1422"/>
              <a:gd name="T102" fmla="*/ 1477 w 1788"/>
              <a:gd name="T103" fmla="*/ 1394 h 1422"/>
              <a:gd name="T104" fmla="*/ 1631 w 1788"/>
              <a:gd name="T105" fmla="*/ 1394 h 1422"/>
              <a:gd name="T106" fmla="*/ 1788 w 1788"/>
              <a:gd name="T107" fmla="*/ 142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88" h="1422">
                <a:moveTo>
                  <a:pt x="0" y="0"/>
                </a:moveTo>
                <a:lnTo>
                  <a:pt x="78" y="0"/>
                </a:lnTo>
                <a:lnTo>
                  <a:pt x="78" y="20"/>
                </a:lnTo>
                <a:lnTo>
                  <a:pt x="92" y="34"/>
                </a:lnTo>
                <a:lnTo>
                  <a:pt x="106" y="48"/>
                </a:lnTo>
                <a:lnTo>
                  <a:pt x="106" y="95"/>
                </a:lnTo>
                <a:lnTo>
                  <a:pt x="132" y="95"/>
                </a:lnTo>
                <a:lnTo>
                  <a:pt x="132" y="131"/>
                </a:lnTo>
                <a:lnTo>
                  <a:pt x="147" y="131"/>
                </a:lnTo>
                <a:lnTo>
                  <a:pt x="147" y="171"/>
                </a:lnTo>
                <a:lnTo>
                  <a:pt x="163" y="171"/>
                </a:lnTo>
                <a:lnTo>
                  <a:pt x="163" y="199"/>
                </a:lnTo>
                <a:lnTo>
                  <a:pt x="177" y="199"/>
                </a:lnTo>
                <a:lnTo>
                  <a:pt x="177" y="231"/>
                </a:lnTo>
                <a:lnTo>
                  <a:pt x="191" y="231"/>
                </a:lnTo>
                <a:lnTo>
                  <a:pt x="191" y="285"/>
                </a:lnTo>
                <a:lnTo>
                  <a:pt x="211" y="285"/>
                </a:lnTo>
                <a:lnTo>
                  <a:pt x="211" y="335"/>
                </a:lnTo>
                <a:lnTo>
                  <a:pt x="227" y="335"/>
                </a:lnTo>
                <a:lnTo>
                  <a:pt x="227" y="356"/>
                </a:lnTo>
                <a:lnTo>
                  <a:pt x="237" y="356"/>
                </a:lnTo>
                <a:lnTo>
                  <a:pt x="237" y="390"/>
                </a:lnTo>
                <a:lnTo>
                  <a:pt x="251" y="390"/>
                </a:lnTo>
                <a:lnTo>
                  <a:pt x="251" y="450"/>
                </a:lnTo>
                <a:lnTo>
                  <a:pt x="271" y="450"/>
                </a:lnTo>
                <a:lnTo>
                  <a:pt x="271" y="488"/>
                </a:lnTo>
                <a:lnTo>
                  <a:pt x="281" y="488"/>
                </a:lnTo>
                <a:lnTo>
                  <a:pt x="281" y="530"/>
                </a:lnTo>
                <a:lnTo>
                  <a:pt x="295" y="544"/>
                </a:lnTo>
                <a:lnTo>
                  <a:pt x="307" y="556"/>
                </a:lnTo>
                <a:lnTo>
                  <a:pt x="307" y="580"/>
                </a:lnTo>
                <a:lnTo>
                  <a:pt x="307" y="603"/>
                </a:lnTo>
                <a:lnTo>
                  <a:pt x="323" y="603"/>
                </a:lnTo>
                <a:lnTo>
                  <a:pt x="323" y="627"/>
                </a:lnTo>
                <a:lnTo>
                  <a:pt x="323" y="667"/>
                </a:lnTo>
                <a:lnTo>
                  <a:pt x="335" y="667"/>
                </a:lnTo>
                <a:lnTo>
                  <a:pt x="335" y="709"/>
                </a:lnTo>
                <a:lnTo>
                  <a:pt x="351" y="709"/>
                </a:lnTo>
                <a:lnTo>
                  <a:pt x="351" y="727"/>
                </a:lnTo>
                <a:lnTo>
                  <a:pt x="363" y="727"/>
                </a:lnTo>
                <a:lnTo>
                  <a:pt x="363" y="755"/>
                </a:lnTo>
                <a:lnTo>
                  <a:pt x="373" y="755"/>
                </a:lnTo>
                <a:lnTo>
                  <a:pt x="373" y="779"/>
                </a:lnTo>
                <a:lnTo>
                  <a:pt x="385" y="779"/>
                </a:lnTo>
                <a:lnTo>
                  <a:pt x="385" y="803"/>
                </a:lnTo>
                <a:lnTo>
                  <a:pt x="399" y="815"/>
                </a:lnTo>
                <a:lnTo>
                  <a:pt x="399" y="832"/>
                </a:lnTo>
                <a:lnTo>
                  <a:pt x="413" y="832"/>
                </a:lnTo>
                <a:lnTo>
                  <a:pt x="413" y="848"/>
                </a:lnTo>
                <a:lnTo>
                  <a:pt x="425" y="848"/>
                </a:lnTo>
                <a:lnTo>
                  <a:pt x="425" y="860"/>
                </a:lnTo>
                <a:lnTo>
                  <a:pt x="437" y="860"/>
                </a:lnTo>
                <a:lnTo>
                  <a:pt x="437" y="884"/>
                </a:lnTo>
                <a:lnTo>
                  <a:pt x="452" y="884"/>
                </a:lnTo>
                <a:lnTo>
                  <a:pt x="452" y="932"/>
                </a:lnTo>
                <a:lnTo>
                  <a:pt x="464" y="932"/>
                </a:lnTo>
                <a:lnTo>
                  <a:pt x="464" y="944"/>
                </a:lnTo>
                <a:lnTo>
                  <a:pt x="476" y="944"/>
                </a:lnTo>
                <a:lnTo>
                  <a:pt x="476" y="964"/>
                </a:lnTo>
                <a:lnTo>
                  <a:pt x="488" y="964"/>
                </a:lnTo>
                <a:lnTo>
                  <a:pt x="488" y="988"/>
                </a:lnTo>
                <a:lnTo>
                  <a:pt x="496" y="1008"/>
                </a:lnTo>
                <a:lnTo>
                  <a:pt x="508" y="1008"/>
                </a:lnTo>
                <a:lnTo>
                  <a:pt x="508" y="1032"/>
                </a:lnTo>
                <a:lnTo>
                  <a:pt x="530" y="1032"/>
                </a:lnTo>
                <a:lnTo>
                  <a:pt x="530" y="1054"/>
                </a:lnTo>
                <a:lnTo>
                  <a:pt x="530" y="1079"/>
                </a:lnTo>
                <a:lnTo>
                  <a:pt x="548" y="1079"/>
                </a:lnTo>
                <a:lnTo>
                  <a:pt x="548" y="1097"/>
                </a:lnTo>
                <a:lnTo>
                  <a:pt x="566" y="1097"/>
                </a:lnTo>
                <a:lnTo>
                  <a:pt x="566" y="1109"/>
                </a:lnTo>
                <a:lnTo>
                  <a:pt x="578" y="1109"/>
                </a:lnTo>
                <a:lnTo>
                  <a:pt x="578" y="1133"/>
                </a:lnTo>
                <a:lnTo>
                  <a:pt x="600" y="1133"/>
                </a:lnTo>
                <a:lnTo>
                  <a:pt x="600" y="1153"/>
                </a:lnTo>
                <a:lnTo>
                  <a:pt x="612" y="1153"/>
                </a:lnTo>
                <a:lnTo>
                  <a:pt x="612" y="1173"/>
                </a:lnTo>
                <a:lnTo>
                  <a:pt x="632" y="1173"/>
                </a:lnTo>
                <a:lnTo>
                  <a:pt x="644" y="1173"/>
                </a:lnTo>
                <a:lnTo>
                  <a:pt x="644" y="1195"/>
                </a:lnTo>
                <a:lnTo>
                  <a:pt x="658" y="1195"/>
                </a:lnTo>
                <a:lnTo>
                  <a:pt x="658" y="1215"/>
                </a:lnTo>
                <a:lnTo>
                  <a:pt x="682" y="1215"/>
                </a:lnTo>
                <a:lnTo>
                  <a:pt x="700" y="1235"/>
                </a:lnTo>
                <a:lnTo>
                  <a:pt x="734" y="1235"/>
                </a:lnTo>
                <a:lnTo>
                  <a:pt x="734" y="1253"/>
                </a:lnTo>
                <a:lnTo>
                  <a:pt x="803" y="1253"/>
                </a:lnTo>
                <a:lnTo>
                  <a:pt x="803" y="1271"/>
                </a:lnTo>
                <a:lnTo>
                  <a:pt x="823" y="1271"/>
                </a:lnTo>
                <a:lnTo>
                  <a:pt x="823" y="1291"/>
                </a:lnTo>
                <a:lnTo>
                  <a:pt x="867" y="1291"/>
                </a:lnTo>
                <a:lnTo>
                  <a:pt x="867" y="1311"/>
                </a:lnTo>
                <a:lnTo>
                  <a:pt x="885" y="1311"/>
                </a:lnTo>
                <a:lnTo>
                  <a:pt x="885" y="1324"/>
                </a:lnTo>
                <a:lnTo>
                  <a:pt x="933" y="1324"/>
                </a:lnTo>
                <a:lnTo>
                  <a:pt x="933" y="1334"/>
                </a:lnTo>
                <a:lnTo>
                  <a:pt x="1112" y="1334"/>
                </a:lnTo>
                <a:lnTo>
                  <a:pt x="1112" y="1354"/>
                </a:lnTo>
                <a:lnTo>
                  <a:pt x="1156" y="1354"/>
                </a:lnTo>
                <a:lnTo>
                  <a:pt x="1156" y="1366"/>
                </a:lnTo>
                <a:lnTo>
                  <a:pt x="1334" y="1366"/>
                </a:lnTo>
                <a:lnTo>
                  <a:pt x="1334" y="1376"/>
                </a:lnTo>
                <a:lnTo>
                  <a:pt x="1477" y="1376"/>
                </a:lnTo>
                <a:lnTo>
                  <a:pt x="1477" y="1394"/>
                </a:lnTo>
                <a:lnTo>
                  <a:pt x="1529" y="1394"/>
                </a:lnTo>
                <a:lnTo>
                  <a:pt x="1631" y="1394"/>
                </a:lnTo>
                <a:lnTo>
                  <a:pt x="1631" y="1422"/>
                </a:lnTo>
                <a:lnTo>
                  <a:pt x="1788" y="1422"/>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8" name="Line 200">
            <a:extLst>
              <a:ext uri="{FF2B5EF4-FFF2-40B4-BE49-F238E27FC236}">
                <a16:creationId xmlns:a16="http://schemas.microsoft.com/office/drawing/2014/main" id="{4008D856-E5A2-5EFC-13AD-6A2425DC97CE}"/>
              </a:ext>
            </a:extLst>
          </p:cNvPr>
          <p:cNvSpPr>
            <a:spLocks noChangeShapeType="1"/>
          </p:cNvSpPr>
          <p:nvPr/>
        </p:nvSpPr>
        <p:spPr bwMode="auto">
          <a:xfrm>
            <a:off x="8228013" y="22560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39" name="Line 201">
            <a:extLst>
              <a:ext uri="{FF2B5EF4-FFF2-40B4-BE49-F238E27FC236}">
                <a16:creationId xmlns:a16="http://schemas.microsoft.com/office/drawing/2014/main" id="{AA2B17DB-F17A-4703-BCF0-3E559D66422C}"/>
              </a:ext>
            </a:extLst>
          </p:cNvPr>
          <p:cNvSpPr>
            <a:spLocks noChangeShapeType="1"/>
          </p:cNvSpPr>
          <p:nvPr/>
        </p:nvSpPr>
        <p:spPr bwMode="auto">
          <a:xfrm flipV="1">
            <a:off x="8259763" y="22242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0" name="Line 202">
            <a:extLst>
              <a:ext uri="{FF2B5EF4-FFF2-40B4-BE49-F238E27FC236}">
                <a16:creationId xmlns:a16="http://schemas.microsoft.com/office/drawing/2014/main" id="{ABE53E03-2B23-3B51-FABA-A3D511B5D2FA}"/>
              </a:ext>
            </a:extLst>
          </p:cNvPr>
          <p:cNvSpPr>
            <a:spLocks noChangeShapeType="1"/>
          </p:cNvSpPr>
          <p:nvPr/>
        </p:nvSpPr>
        <p:spPr bwMode="auto">
          <a:xfrm>
            <a:off x="8247063" y="2256010"/>
            <a:ext cx="666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1" name="Line 203">
            <a:extLst>
              <a:ext uri="{FF2B5EF4-FFF2-40B4-BE49-F238E27FC236}">
                <a16:creationId xmlns:a16="http://schemas.microsoft.com/office/drawing/2014/main" id="{28CF8107-64D7-F43A-AE04-509F5BBFADCB}"/>
              </a:ext>
            </a:extLst>
          </p:cNvPr>
          <p:cNvSpPr>
            <a:spLocks noChangeShapeType="1"/>
          </p:cNvSpPr>
          <p:nvPr/>
        </p:nvSpPr>
        <p:spPr bwMode="auto">
          <a:xfrm flipV="1">
            <a:off x="8281988" y="22242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2" name="Line 204">
            <a:extLst>
              <a:ext uri="{FF2B5EF4-FFF2-40B4-BE49-F238E27FC236}">
                <a16:creationId xmlns:a16="http://schemas.microsoft.com/office/drawing/2014/main" id="{DB66AA5B-2536-8488-477C-46F4DD0441D7}"/>
              </a:ext>
            </a:extLst>
          </p:cNvPr>
          <p:cNvSpPr>
            <a:spLocks noChangeShapeType="1"/>
          </p:cNvSpPr>
          <p:nvPr/>
        </p:nvSpPr>
        <p:spPr bwMode="auto">
          <a:xfrm>
            <a:off x="8364538" y="230046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3" name="Line 205">
            <a:extLst>
              <a:ext uri="{FF2B5EF4-FFF2-40B4-BE49-F238E27FC236}">
                <a16:creationId xmlns:a16="http://schemas.microsoft.com/office/drawing/2014/main" id="{3DCB3485-C8EB-B84F-D154-63FBA23EB393}"/>
              </a:ext>
            </a:extLst>
          </p:cNvPr>
          <p:cNvSpPr>
            <a:spLocks noChangeShapeType="1"/>
          </p:cNvSpPr>
          <p:nvPr/>
        </p:nvSpPr>
        <p:spPr bwMode="auto">
          <a:xfrm flipV="1">
            <a:off x="8396288" y="22687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4" name="Line 206">
            <a:extLst>
              <a:ext uri="{FF2B5EF4-FFF2-40B4-BE49-F238E27FC236}">
                <a16:creationId xmlns:a16="http://schemas.microsoft.com/office/drawing/2014/main" id="{66F38E18-67BD-C5AC-496E-401B798BE301}"/>
              </a:ext>
            </a:extLst>
          </p:cNvPr>
          <p:cNvSpPr>
            <a:spLocks noChangeShapeType="1"/>
          </p:cNvSpPr>
          <p:nvPr/>
        </p:nvSpPr>
        <p:spPr bwMode="auto">
          <a:xfrm>
            <a:off x="8383588" y="233856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5" name="Line 207">
            <a:extLst>
              <a:ext uri="{FF2B5EF4-FFF2-40B4-BE49-F238E27FC236}">
                <a16:creationId xmlns:a16="http://schemas.microsoft.com/office/drawing/2014/main" id="{EAB51C41-FC55-A198-F3E3-6C23D79AEABC}"/>
              </a:ext>
            </a:extLst>
          </p:cNvPr>
          <p:cNvSpPr>
            <a:spLocks noChangeShapeType="1"/>
          </p:cNvSpPr>
          <p:nvPr/>
        </p:nvSpPr>
        <p:spPr bwMode="auto">
          <a:xfrm flipV="1">
            <a:off x="8415338" y="23068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6" name="Line 208">
            <a:extLst>
              <a:ext uri="{FF2B5EF4-FFF2-40B4-BE49-F238E27FC236}">
                <a16:creationId xmlns:a16="http://schemas.microsoft.com/office/drawing/2014/main" id="{27D4980D-DFF9-1EB1-005F-0EFADCBB59C7}"/>
              </a:ext>
            </a:extLst>
          </p:cNvPr>
          <p:cNvSpPr>
            <a:spLocks noChangeShapeType="1"/>
          </p:cNvSpPr>
          <p:nvPr/>
        </p:nvSpPr>
        <p:spPr bwMode="auto">
          <a:xfrm>
            <a:off x="8421688" y="2435398"/>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7" name="Line 209">
            <a:extLst>
              <a:ext uri="{FF2B5EF4-FFF2-40B4-BE49-F238E27FC236}">
                <a16:creationId xmlns:a16="http://schemas.microsoft.com/office/drawing/2014/main" id="{2CD5DFEB-BDD7-7DB9-D97C-5ECECC8F366B}"/>
              </a:ext>
            </a:extLst>
          </p:cNvPr>
          <p:cNvSpPr>
            <a:spLocks noChangeShapeType="1"/>
          </p:cNvSpPr>
          <p:nvPr/>
        </p:nvSpPr>
        <p:spPr bwMode="auto">
          <a:xfrm flipV="1">
            <a:off x="8453438" y="2402060"/>
            <a:ext cx="0" cy="650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8" name="Line 210">
            <a:extLst>
              <a:ext uri="{FF2B5EF4-FFF2-40B4-BE49-F238E27FC236}">
                <a16:creationId xmlns:a16="http://schemas.microsoft.com/office/drawing/2014/main" id="{42CF9A8B-64ED-F7F5-E9BB-D4476BDE07A4}"/>
              </a:ext>
            </a:extLst>
          </p:cNvPr>
          <p:cNvSpPr>
            <a:spLocks noChangeShapeType="1"/>
          </p:cNvSpPr>
          <p:nvPr/>
        </p:nvSpPr>
        <p:spPr bwMode="auto">
          <a:xfrm>
            <a:off x="8443913" y="2467148"/>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49" name="Line 211">
            <a:extLst>
              <a:ext uri="{FF2B5EF4-FFF2-40B4-BE49-F238E27FC236}">
                <a16:creationId xmlns:a16="http://schemas.microsoft.com/office/drawing/2014/main" id="{5916AA5B-35BE-2A87-AB38-9BF1A433A539}"/>
              </a:ext>
            </a:extLst>
          </p:cNvPr>
          <p:cNvSpPr>
            <a:spLocks noChangeShapeType="1"/>
          </p:cNvSpPr>
          <p:nvPr/>
        </p:nvSpPr>
        <p:spPr bwMode="auto">
          <a:xfrm flipV="1">
            <a:off x="8477251" y="2435398"/>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0" name="Line 212">
            <a:extLst>
              <a:ext uri="{FF2B5EF4-FFF2-40B4-BE49-F238E27FC236}">
                <a16:creationId xmlns:a16="http://schemas.microsoft.com/office/drawing/2014/main" id="{4A043E33-BB9C-160B-4230-5EFA0F739F02}"/>
              </a:ext>
            </a:extLst>
          </p:cNvPr>
          <p:cNvSpPr>
            <a:spLocks noChangeShapeType="1"/>
          </p:cNvSpPr>
          <p:nvPr/>
        </p:nvSpPr>
        <p:spPr bwMode="auto">
          <a:xfrm>
            <a:off x="8453438" y="2489373"/>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1" name="Line 213">
            <a:extLst>
              <a:ext uri="{FF2B5EF4-FFF2-40B4-BE49-F238E27FC236}">
                <a16:creationId xmlns:a16="http://schemas.microsoft.com/office/drawing/2014/main" id="{649B9920-0128-1EA3-BBF2-AF02B3751BE9}"/>
              </a:ext>
            </a:extLst>
          </p:cNvPr>
          <p:cNvSpPr>
            <a:spLocks noChangeShapeType="1"/>
          </p:cNvSpPr>
          <p:nvPr/>
        </p:nvSpPr>
        <p:spPr bwMode="auto">
          <a:xfrm flipV="1">
            <a:off x="8486776" y="2457623"/>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2" name="Line 214">
            <a:extLst>
              <a:ext uri="{FF2B5EF4-FFF2-40B4-BE49-F238E27FC236}">
                <a16:creationId xmlns:a16="http://schemas.microsoft.com/office/drawing/2014/main" id="{1F966D45-7860-215E-162F-4A4D988CBD66}"/>
              </a:ext>
            </a:extLst>
          </p:cNvPr>
          <p:cNvSpPr>
            <a:spLocks noChangeShapeType="1"/>
          </p:cNvSpPr>
          <p:nvPr/>
        </p:nvSpPr>
        <p:spPr bwMode="auto">
          <a:xfrm>
            <a:off x="8569326" y="2787823"/>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3" name="Line 215">
            <a:extLst>
              <a:ext uri="{FF2B5EF4-FFF2-40B4-BE49-F238E27FC236}">
                <a16:creationId xmlns:a16="http://schemas.microsoft.com/office/drawing/2014/main" id="{545973A9-76EA-0097-F28D-F794DA7BC561}"/>
              </a:ext>
            </a:extLst>
          </p:cNvPr>
          <p:cNvSpPr>
            <a:spLocks noChangeShapeType="1"/>
          </p:cNvSpPr>
          <p:nvPr/>
        </p:nvSpPr>
        <p:spPr bwMode="auto">
          <a:xfrm flipV="1">
            <a:off x="8601076" y="2756073"/>
            <a:ext cx="0" cy="650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4" name="Line 216">
            <a:extLst>
              <a:ext uri="{FF2B5EF4-FFF2-40B4-BE49-F238E27FC236}">
                <a16:creationId xmlns:a16="http://schemas.microsoft.com/office/drawing/2014/main" id="{41E8801D-4959-CDFD-EAEE-0E68D5632514}"/>
              </a:ext>
            </a:extLst>
          </p:cNvPr>
          <p:cNvSpPr>
            <a:spLocks noChangeShapeType="1"/>
          </p:cNvSpPr>
          <p:nvPr/>
        </p:nvSpPr>
        <p:spPr bwMode="auto">
          <a:xfrm>
            <a:off x="8467726" y="2533823"/>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5" name="Line 217">
            <a:extLst>
              <a:ext uri="{FF2B5EF4-FFF2-40B4-BE49-F238E27FC236}">
                <a16:creationId xmlns:a16="http://schemas.microsoft.com/office/drawing/2014/main" id="{A13BF2D8-1CF5-5341-FC87-F24676CB5111}"/>
              </a:ext>
            </a:extLst>
          </p:cNvPr>
          <p:cNvSpPr>
            <a:spLocks noChangeShapeType="1"/>
          </p:cNvSpPr>
          <p:nvPr/>
        </p:nvSpPr>
        <p:spPr bwMode="auto">
          <a:xfrm flipV="1">
            <a:off x="8499476" y="2502073"/>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6" name="Line 218">
            <a:extLst>
              <a:ext uri="{FF2B5EF4-FFF2-40B4-BE49-F238E27FC236}">
                <a16:creationId xmlns:a16="http://schemas.microsoft.com/office/drawing/2014/main" id="{AB4BAB5C-E86C-49C1-8A2E-02576061D8FC}"/>
              </a:ext>
            </a:extLst>
          </p:cNvPr>
          <p:cNvSpPr>
            <a:spLocks noChangeShapeType="1"/>
          </p:cNvSpPr>
          <p:nvPr/>
        </p:nvSpPr>
        <p:spPr bwMode="auto">
          <a:xfrm>
            <a:off x="8607426" y="2925935"/>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7" name="Line 219">
            <a:extLst>
              <a:ext uri="{FF2B5EF4-FFF2-40B4-BE49-F238E27FC236}">
                <a16:creationId xmlns:a16="http://schemas.microsoft.com/office/drawing/2014/main" id="{1B612244-C954-ABD0-50F6-4CAABC6D92B5}"/>
              </a:ext>
            </a:extLst>
          </p:cNvPr>
          <p:cNvSpPr>
            <a:spLocks noChangeShapeType="1"/>
          </p:cNvSpPr>
          <p:nvPr/>
        </p:nvSpPr>
        <p:spPr bwMode="auto">
          <a:xfrm flipV="1">
            <a:off x="8639176" y="28910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8" name="Line 220">
            <a:extLst>
              <a:ext uri="{FF2B5EF4-FFF2-40B4-BE49-F238E27FC236}">
                <a16:creationId xmlns:a16="http://schemas.microsoft.com/office/drawing/2014/main" id="{E3578D34-EDEF-980F-AE75-BC60381795B7}"/>
              </a:ext>
            </a:extLst>
          </p:cNvPr>
          <p:cNvSpPr>
            <a:spLocks noChangeShapeType="1"/>
          </p:cNvSpPr>
          <p:nvPr/>
        </p:nvSpPr>
        <p:spPr bwMode="auto">
          <a:xfrm>
            <a:off x="8670926" y="30942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59" name="Line 221">
            <a:extLst>
              <a:ext uri="{FF2B5EF4-FFF2-40B4-BE49-F238E27FC236}">
                <a16:creationId xmlns:a16="http://schemas.microsoft.com/office/drawing/2014/main" id="{BF8A4031-7DC6-E1E3-41FC-E61A8CD338B1}"/>
              </a:ext>
            </a:extLst>
          </p:cNvPr>
          <p:cNvSpPr>
            <a:spLocks noChangeShapeType="1"/>
          </p:cNvSpPr>
          <p:nvPr/>
        </p:nvSpPr>
        <p:spPr bwMode="auto">
          <a:xfrm flipV="1">
            <a:off x="8702676" y="30624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0" name="Line 222">
            <a:extLst>
              <a:ext uri="{FF2B5EF4-FFF2-40B4-BE49-F238E27FC236}">
                <a16:creationId xmlns:a16="http://schemas.microsoft.com/office/drawing/2014/main" id="{02388853-1849-71E6-8D86-9B6C5BD8F58A}"/>
              </a:ext>
            </a:extLst>
          </p:cNvPr>
          <p:cNvSpPr>
            <a:spLocks noChangeShapeType="1"/>
          </p:cNvSpPr>
          <p:nvPr/>
        </p:nvSpPr>
        <p:spPr bwMode="auto">
          <a:xfrm>
            <a:off x="9477376" y="4254673"/>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1" name="Line 223">
            <a:extLst>
              <a:ext uri="{FF2B5EF4-FFF2-40B4-BE49-F238E27FC236}">
                <a16:creationId xmlns:a16="http://schemas.microsoft.com/office/drawing/2014/main" id="{F05CBD65-2155-5DC8-D975-4B9EDE39C621}"/>
              </a:ext>
            </a:extLst>
          </p:cNvPr>
          <p:cNvSpPr>
            <a:spLocks noChangeShapeType="1"/>
          </p:cNvSpPr>
          <p:nvPr/>
        </p:nvSpPr>
        <p:spPr bwMode="auto">
          <a:xfrm flipV="1">
            <a:off x="9509126" y="4222923"/>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2" name="Line 224">
            <a:extLst>
              <a:ext uri="{FF2B5EF4-FFF2-40B4-BE49-F238E27FC236}">
                <a16:creationId xmlns:a16="http://schemas.microsoft.com/office/drawing/2014/main" id="{5BA9B532-377D-545B-8BD7-B4C56D1D6459}"/>
              </a:ext>
            </a:extLst>
          </p:cNvPr>
          <p:cNvSpPr>
            <a:spLocks noChangeShapeType="1"/>
          </p:cNvSpPr>
          <p:nvPr/>
        </p:nvSpPr>
        <p:spPr bwMode="auto">
          <a:xfrm>
            <a:off x="9899651" y="4370560"/>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3" name="Line 225">
            <a:extLst>
              <a:ext uri="{FF2B5EF4-FFF2-40B4-BE49-F238E27FC236}">
                <a16:creationId xmlns:a16="http://schemas.microsoft.com/office/drawing/2014/main" id="{6CA84BCD-E703-67A3-5B3F-75D9F6508899}"/>
              </a:ext>
            </a:extLst>
          </p:cNvPr>
          <p:cNvSpPr>
            <a:spLocks noChangeShapeType="1"/>
          </p:cNvSpPr>
          <p:nvPr/>
        </p:nvSpPr>
        <p:spPr bwMode="auto">
          <a:xfrm flipV="1">
            <a:off x="9932988" y="4337223"/>
            <a:ext cx="0" cy="650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4" name="Line 226">
            <a:extLst>
              <a:ext uri="{FF2B5EF4-FFF2-40B4-BE49-F238E27FC236}">
                <a16:creationId xmlns:a16="http://schemas.microsoft.com/office/drawing/2014/main" id="{CB463606-6470-1C8F-BC07-5CBD9F831B5F}"/>
              </a:ext>
            </a:extLst>
          </p:cNvPr>
          <p:cNvSpPr>
            <a:spLocks noChangeShapeType="1"/>
          </p:cNvSpPr>
          <p:nvPr/>
        </p:nvSpPr>
        <p:spPr bwMode="auto">
          <a:xfrm>
            <a:off x="10272713" y="442136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5" name="Line 227">
            <a:extLst>
              <a:ext uri="{FF2B5EF4-FFF2-40B4-BE49-F238E27FC236}">
                <a16:creationId xmlns:a16="http://schemas.microsoft.com/office/drawing/2014/main" id="{A05AE1CB-D283-99D3-2E38-C45F6FAC67AD}"/>
              </a:ext>
            </a:extLst>
          </p:cNvPr>
          <p:cNvSpPr>
            <a:spLocks noChangeShapeType="1"/>
          </p:cNvSpPr>
          <p:nvPr/>
        </p:nvSpPr>
        <p:spPr bwMode="auto">
          <a:xfrm flipV="1">
            <a:off x="10304463" y="43896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6" name="Line 228">
            <a:extLst>
              <a:ext uri="{FF2B5EF4-FFF2-40B4-BE49-F238E27FC236}">
                <a16:creationId xmlns:a16="http://schemas.microsoft.com/office/drawing/2014/main" id="{1CF1C832-803C-59AF-40F0-A63315E4F1E4}"/>
              </a:ext>
            </a:extLst>
          </p:cNvPr>
          <p:cNvSpPr>
            <a:spLocks noChangeShapeType="1"/>
          </p:cNvSpPr>
          <p:nvPr/>
        </p:nvSpPr>
        <p:spPr bwMode="auto">
          <a:xfrm>
            <a:off x="10304463" y="442136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7" name="Line 229">
            <a:extLst>
              <a:ext uri="{FF2B5EF4-FFF2-40B4-BE49-F238E27FC236}">
                <a16:creationId xmlns:a16="http://schemas.microsoft.com/office/drawing/2014/main" id="{144E2788-AE3E-E9D1-9876-958F1C8F908E}"/>
              </a:ext>
            </a:extLst>
          </p:cNvPr>
          <p:cNvSpPr>
            <a:spLocks noChangeShapeType="1"/>
          </p:cNvSpPr>
          <p:nvPr/>
        </p:nvSpPr>
        <p:spPr bwMode="auto">
          <a:xfrm flipV="1">
            <a:off x="10336213" y="438961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8" name="Line 230">
            <a:extLst>
              <a:ext uri="{FF2B5EF4-FFF2-40B4-BE49-F238E27FC236}">
                <a16:creationId xmlns:a16="http://schemas.microsoft.com/office/drawing/2014/main" id="{9EE747F0-2E24-6DC5-72C2-8CE27B58D4D6}"/>
              </a:ext>
            </a:extLst>
          </p:cNvPr>
          <p:cNvSpPr>
            <a:spLocks noChangeShapeType="1"/>
          </p:cNvSpPr>
          <p:nvPr/>
        </p:nvSpPr>
        <p:spPr bwMode="auto">
          <a:xfrm>
            <a:off x="10329863" y="44404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69" name="Line 231">
            <a:extLst>
              <a:ext uri="{FF2B5EF4-FFF2-40B4-BE49-F238E27FC236}">
                <a16:creationId xmlns:a16="http://schemas.microsoft.com/office/drawing/2014/main" id="{3E413737-5759-71DB-6D45-C7CCE960C0A8}"/>
              </a:ext>
            </a:extLst>
          </p:cNvPr>
          <p:cNvSpPr>
            <a:spLocks noChangeShapeType="1"/>
          </p:cNvSpPr>
          <p:nvPr/>
        </p:nvSpPr>
        <p:spPr bwMode="auto">
          <a:xfrm flipV="1">
            <a:off x="10361613" y="44086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0" name="Line 232">
            <a:extLst>
              <a:ext uri="{FF2B5EF4-FFF2-40B4-BE49-F238E27FC236}">
                <a16:creationId xmlns:a16="http://schemas.microsoft.com/office/drawing/2014/main" id="{22FD34F5-98E3-DC82-559D-BD5BCD4B56F3}"/>
              </a:ext>
            </a:extLst>
          </p:cNvPr>
          <p:cNvSpPr>
            <a:spLocks noChangeShapeType="1"/>
          </p:cNvSpPr>
          <p:nvPr/>
        </p:nvSpPr>
        <p:spPr bwMode="auto">
          <a:xfrm>
            <a:off x="10345738" y="4440410"/>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1" name="Line 233">
            <a:extLst>
              <a:ext uri="{FF2B5EF4-FFF2-40B4-BE49-F238E27FC236}">
                <a16:creationId xmlns:a16="http://schemas.microsoft.com/office/drawing/2014/main" id="{9EBDD84B-166A-370D-4780-84A4A223CE3F}"/>
              </a:ext>
            </a:extLst>
          </p:cNvPr>
          <p:cNvSpPr>
            <a:spLocks noChangeShapeType="1"/>
          </p:cNvSpPr>
          <p:nvPr/>
        </p:nvSpPr>
        <p:spPr bwMode="auto">
          <a:xfrm flipV="1">
            <a:off x="10377488" y="44086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2" name="Line 234">
            <a:extLst>
              <a:ext uri="{FF2B5EF4-FFF2-40B4-BE49-F238E27FC236}">
                <a16:creationId xmlns:a16="http://schemas.microsoft.com/office/drawing/2014/main" id="{82942F6E-AAC2-7E4C-BDEB-1FC80D8B8449}"/>
              </a:ext>
            </a:extLst>
          </p:cNvPr>
          <p:cNvSpPr>
            <a:spLocks noChangeShapeType="1"/>
          </p:cNvSpPr>
          <p:nvPr/>
        </p:nvSpPr>
        <p:spPr bwMode="auto">
          <a:xfrm>
            <a:off x="10377488" y="4440410"/>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3" name="Line 235">
            <a:extLst>
              <a:ext uri="{FF2B5EF4-FFF2-40B4-BE49-F238E27FC236}">
                <a16:creationId xmlns:a16="http://schemas.microsoft.com/office/drawing/2014/main" id="{F6E45BDB-9FD5-8276-14CD-260AAD6B413C}"/>
              </a:ext>
            </a:extLst>
          </p:cNvPr>
          <p:cNvSpPr>
            <a:spLocks noChangeShapeType="1"/>
          </p:cNvSpPr>
          <p:nvPr/>
        </p:nvSpPr>
        <p:spPr bwMode="auto">
          <a:xfrm flipV="1">
            <a:off x="10410826" y="44086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4" name="Line 236">
            <a:extLst>
              <a:ext uri="{FF2B5EF4-FFF2-40B4-BE49-F238E27FC236}">
                <a16:creationId xmlns:a16="http://schemas.microsoft.com/office/drawing/2014/main" id="{D488CBDA-FFD7-2014-930D-C8CEFB4C0A9F}"/>
              </a:ext>
            </a:extLst>
          </p:cNvPr>
          <p:cNvSpPr>
            <a:spLocks noChangeShapeType="1"/>
          </p:cNvSpPr>
          <p:nvPr/>
        </p:nvSpPr>
        <p:spPr bwMode="auto">
          <a:xfrm>
            <a:off x="10410826" y="44404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5" name="Line 237">
            <a:extLst>
              <a:ext uri="{FF2B5EF4-FFF2-40B4-BE49-F238E27FC236}">
                <a16:creationId xmlns:a16="http://schemas.microsoft.com/office/drawing/2014/main" id="{DA2A2DCA-D3B9-9DA6-6585-7CD9BCD88507}"/>
              </a:ext>
            </a:extLst>
          </p:cNvPr>
          <p:cNvSpPr>
            <a:spLocks noChangeShapeType="1"/>
          </p:cNvSpPr>
          <p:nvPr/>
        </p:nvSpPr>
        <p:spPr bwMode="auto">
          <a:xfrm flipV="1">
            <a:off x="10442576" y="44086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6" name="Line 238">
            <a:extLst>
              <a:ext uri="{FF2B5EF4-FFF2-40B4-BE49-F238E27FC236}">
                <a16:creationId xmlns:a16="http://schemas.microsoft.com/office/drawing/2014/main" id="{FB40096B-D89D-9BF7-BA06-856E93E45669}"/>
              </a:ext>
            </a:extLst>
          </p:cNvPr>
          <p:cNvSpPr>
            <a:spLocks noChangeShapeType="1"/>
          </p:cNvSpPr>
          <p:nvPr/>
        </p:nvSpPr>
        <p:spPr bwMode="auto">
          <a:xfrm>
            <a:off x="10433051" y="44404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7" name="Line 239">
            <a:extLst>
              <a:ext uri="{FF2B5EF4-FFF2-40B4-BE49-F238E27FC236}">
                <a16:creationId xmlns:a16="http://schemas.microsoft.com/office/drawing/2014/main" id="{5DF71CB0-6C0F-0BAD-D004-ED4C54B74BC5}"/>
              </a:ext>
            </a:extLst>
          </p:cNvPr>
          <p:cNvSpPr>
            <a:spLocks noChangeShapeType="1"/>
          </p:cNvSpPr>
          <p:nvPr/>
        </p:nvSpPr>
        <p:spPr bwMode="auto">
          <a:xfrm flipV="1">
            <a:off x="10464801" y="44086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8" name="Line 240">
            <a:extLst>
              <a:ext uri="{FF2B5EF4-FFF2-40B4-BE49-F238E27FC236}">
                <a16:creationId xmlns:a16="http://schemas.microsoft.com/office/drawing/2014/main" id="{70F71D6E-E463-EC3E-3FCE-250CFB88569D}"/>
              </a:ext>
            </a:extLst>
          </p:cNvPr>
          <p:cNvSpPr>
            <a:spLocks noChangeShapeType="1"/>
          </p:cNvSpPr>
          <p:nvPr/>
        </p:nvSpPr>
        <p:spPr bwMode="auto">
          <a:xfrm>
            <a:off x="10448926" y="4440410"/>
            <a:ext cx="666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79" name="Line 241">
            <a:extLst>
              <a:ext uri="{FF2B5EF4-FFF2-40B4-BE49-F238E27FC236}">
                <a16:creationId xmlns:a16="http://schemas.microsoft.com/office/drawing/2014/main" id="{98CCF297-7208-F145-593B-383837B79B91}"/>
              </a:ext>
            </a:extLst>
          </p:cNvPr>
          <p:cNvSpPr>
            <a:spLocks noChangeShapeType="1"/>
          </p:cNvSpPr>
          <p:nvPr/>
        </p:nvSpPr>
        <p:spPr bwMode="auto">
          <a:xfrm flipV="1">
            <a:off x="10483851" y="44086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0" name="Line 242">
            <a:extLst>
              <a:ext uri="{FF2B5EF4-FFF2-40B4-BE49-F238E27FC236}">
                <a16:creationId xmlns:a16="http://schemas.microsoft.com/office/drawing/2014/main" id="{B2F21356-7F75-7268-9B0F-D606CA157E4B}"/>
              </a:ext>
            </a:extLst>
          </p:cNvPr>
          <p:cNvSpPr>
            <a:spLocks noChangeShapeType="1"/>
          </p:cNvSpPr>
          <p:nvPr/>
        </p:nvSpPr>
        <p:spPr bwMode="auto">
          <a:xfrm>
            <a:off x="10474326" y="44531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1" name="Line 243">
            <a:extLst>
              <a:ext uri="{FF2B5EF4-FFF2-40B4-BE49-F238E27FC236}">
                <a16:creationId xmlns:a16="http://schemas.microsoft.com/office/drawing/2014/main" id="{4465F610-F961-D150-AD03-4E3210F7FC9C}"/>
              </a:ext>
            </a:extLst>
          </p:cNvPr>
          <p:cNvSpPr>
            <a:spLocks noChangeShapeType="1"/>
          </p:cNvSpPr>
          <p:nvPr/>
        </p:nvSpPr>
        <p:spPr bwMode="auto">
          <a:xfrm flipV="1">
            <a:off x="10506076" y="44213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2" name="Line 244">
            <a:extLst>
              <a:ext uri="{FF2B5EF4-FFF2-40B4-BE49-F238E27FC236}">
                <a16:creationId xmlns:a16="http://schemas.microsoft.com/office/drawing/2014/main" id="{0EB9BC3C-6454-2D3A-98B1-F20942F47791}"/>
              </a:ext>
            </a:extLst>
          </p:cNvPr>
          <p:cNvSpPr>
            <a:spLocks noChangeShapeType="1"/>
          </p:cNvSpPr>
          <p:nvPr/>
        </p:nvSpPr>
        <p:spPr bwMode="auto">
          <a:xfrm>
            <a:off x="10506076" y="44531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3" name="Line 245">
            <a:extLst>
              <a:ext uri="{FF2B5EF4-FFF2-40B4-BE49-F238E27FC236}">
                <a16:creationId xmlns:a16="http://schemas.microsoft.com/office/drawing/2014/main" id="{E9311BC7-49AF-8007-D176-6527AFD07A4F}"/>
              </a:ext>
            </a:extLst>
          </p:cNvPr>
          <p:cNvSpPr>
            <a:spLocks noChangeShapeType="1"/>
          </p:cNvSpPr>
          <p:nvPr/>
        </p:nvSpPr>
        <p:spPr bwMode="auto">
          <a:xfrm flipV="1">
            <a:off x="10537826" y="44213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4" name="Line 246">
            <a:extLst>
              <a:ext uri="{FF2B5EF4-FFF2-40B4-BE49-F238E27FC236}">
                <a16:creationId xmlns:a16="http://schemas.microsoft.com/office/drawing/2014/main" id="{935EDAFE-2C2C-30D7-0FC4-442EF419CECB}"/>
              </a:ext>
            </a:extLst>
          </p:cNvPr>
          <p:cNvSpPr>
            <a:spLocks noChangeShapeType="1"/>
          </p:cNvSpPr>
          <p:nvPr/>
        </p:nvSpPr>
        <p:spPr bwMode="auto">
          <a:xfrm>
            <a:off x="10528301" y="44531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5" name="Line 247">
            <a:extLst>
              <a:ext uri="{FF2B5EF4-FFF2-40B4-BE49-F238E27FC236}">
                <a16:creationId xmlns:a16="http://schemas.microsoft.com/office/drawing/2014/main" id="{4E0473CF-E840-F24C-2E36-E3331AB36324}"/>
              </a:ext>
            </a:extLst>
          </p:cNvPr>
          <p:cNvSpPr>
            <a:spLocks noChangeShapeType="1"/>
          </p:cNvSpPr>
          <p:nvPr/>
        </p:nvSpPr>
        <p:spPr bwMode="auto">
          <a:xfrm flipV="1">
            <a:off x="10560051" y="44213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6" name="Line 248">
            <a:extLst>
              <a:ext uri="{FF2B5EF4-FFF2-40B4-BE49-F238E27FC236}">
                <a16:creationId xmlns:a16="http://schemas.microsoft.com/office/drawing/2014/main" id="{97CA4C11-0EAF-ED56-6229-A2ACB5F1860C}"/>
              </a:ext>
            </a:extLst>
          </p:cNvPr>
          <p:cNvSpPr>
            <a:spLocks noChangeShapeType="1"/>
          </p:cNvSpPr>
          <p:nvPr/>
        </p:nvSpPr>
        <p:spPr bwMode="auto">
          <a:xfrm>
            <a:off x="10553701" y="44531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7" name="Line 249">
            <a:extLst>
              <a:ext uri="{FF2B5EF4-FFF2-40B4-BE49-F238E27FC236}">
                <a16:creationId xmlns:a16="http://schemas.microsoft.com/office/drawing/2014/main" id="{CE92FF88-09FE-B575-6BA0-4026774B797C}"/>
              </a:ext>
            </a:extLst>
          </p:cNvPr>
          <p:cNvSpPr>
            <a:spLocks noChangeShapeType="1"/>
          </p:cNvSpPr>
          <p:nvPr/>
        </p:nvSpPr>
        <p:spPr bwMode="auto">
          <a:xfrm flipV="1">
            <a:off x="10585451" y="44213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8" name="Line 250">
            <a:extLst>
              <a:ext uri="{FF2B5EF4-FFF2-40B4-BE49-F238E27FC236}">
                <a16:creationId xmlns:a16="http://schemas.microsoft.com/office/drawing/2014/main" id="{287EA64D-6AE9-78CC-5489-4AB16DFD8B6C}"/>
              </a:ext>
            </a:extLst>
          </p:cNvPr>
          <p:cNvSpPr>
            <a:spLocks noChangeShapeType="1"/>
          </p:cNvSpPr>
          <p:nvPr/>
        </p:nvSpPr>
        <p:spPr bwMode="auto">
          <a:xfrm>
            <a:off x="10601326" y="4462635"/>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89" name="Line 251">
            <a:extLst>
              <a:ext uri="{FF2B5EF4-FFF2-40B4-BE49-F238E27FC236}">
                <a16:creationId xmlns:a16="http://schemas.microsoft.com/office/drawing/2014/main" id="{0C8849AF-B402-B3CF-EE53-50CD40BD323B}"/>
              </a:ext>
            </a:extLst>
          </p:cNvPr>
          <p:cNvSpPr>
            <a:spLocks noChangeShapeType="1"/>
          </p:cNvSpPr>
          <p:nvPr/>
        </p:nvSpPr>
        <p:spPr bwMode="auto">
          <a:xfrm flipV="1">
            <a:off x="10633076" y="4430885"/>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0" name="Line 252">
            <a:extLst>
              <a:ext uri="{FF2B5EF4-FFF2-40B4-BE49-F238E27FC236}">
                <a16:creationId xmlns:a16="http://schemas.microsoft.com/office/drawing/2014/main" id="{16AB3F2C-FD35-0D4B-E635-58D88D4C883C}"/>
              </a:ext>
            </a:extLst>
          </p:cNvPr>
          <p:cNvSpPr>
            <a:spLocks noChangeShapeType="1"/>
          </p:cNvSpPr>
          <p:nvPr/>
        </p:nvSpPr>
        <p:spPr bwMode="auto">
          <a:xfrm>
            <a:off x="10607676" y="4462635"/>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1" name="Line 253">
            <a:extLst>
              <a:ext uri="{FF2B5EF4-FFF2-40B4-BE49-F238E27FC236}">
                <a16:creationId xmlns:a16="http://schemas.microsoft.com/office/drawing/2014/main" id="{64B3DD53-95DA-DC24-9052-D9D755D7BCCE}"/>
              </a:ext>
            </a:extLst>
          </p:cNvPr>
          <p:cNvSpPr>
            <a:spLocks noChangeShapeType="1"/>
          </p:cNvSpPr>
          <p:nvPr/>
        </p:nvSpPr>
        <p:spPr bwMode="auto">
          <a:xfrm flipV="1">
            <a:off x="10639426" y="4430885"/>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2" name="Line 254">
            <a:extLst>
              <a:ext uri="{FF2B5EF4-FFF2-40B4-BE49-F238E27FC236}">
                <a16:creationId xmlns:a16="http://schemas.microsoft.com/office/drawing/2014/main" id="{5CA843AD-6BD2-80A4-D71A-C2DEA7BB55EC}"/>
              </a:ext>
            </a:extLst>
          </p:cNvPr>
          <p:cNvSpPr>
            <a:spLocks noChangeShapeType="1"/>
          </p:cNvSpPr>
          <p:nvPr/>
        </p:nvSpPr>
        <p:spPr bwMode="auto">
          <a:xfrm>
            <a:off x="10617201" y="4462635"/>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3" name="Line 255">
            <a:extLst>
              <a:ext uri="{FF2B5EF4-FFF2-40B4-BE49-F238E27FC236}">
                <a16:creationId xmlns:a16="http://schemas.microsoft.com/office/drawing/2014/main" id="{A7AD2CAA-A3B8-3AA7-6566-9D03FEAC2334}"/>
              </a:ext>
            </a:extLst>
          </p:cNvPr>
          <p:cNvSpPr>
            <a:spLocks noChangeShapeType="1"/>
          </p:cNvSpPr>
          <p:nvPr/>
        </p:nvSpPr>
        <p:spPr bwMode="auto">
          <a:xfrm flipV="1">
            <a:off x="10648951" y="4430885"/>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4" name="Line 256">
            <a:extLst>
              <a:ext uri="{FF2B5EF4-FFF2-40B4-BE49-F238E27FC236}">
                <a16:creationId xmlns:a16="http://schemas.microsoft.com/office/drawing/2014/main" id="{6D35F5D5-FBC0-1AFF-D223-1421593B1887}"/>
              </a:ext>
            </a:extLst>
          </p:cNvPr>
          <p:cNvSpPr>
            <a:spLocks noChangeShapeType="1"/>
          </p:cNvSpPr>
          <p:nvPr/>
        </p:nvSpPr>
        <p:spPr bwMode="auto">
          <a:xfrm>
            <a:off x="10633076" y="4462635"/>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5" name="Line 257">
            <a:extLst>
              <a:ext uri="{FF2B5EF4-FFF2-40B4-BE49-F238E27FC236}">
                <a16:creationId xmlns:a16="http://schemas.microsoft.com/office/drawing/2014/main" id="{098ACDCB-FD62-DE84-3095-705A27EAA52E}"/>
              </a:ext>
            </a:extLst>
          </p:cNvPr>
          <p:cNvSpPr>
            <a:spLocks noChangeShapeType="1"/>
          </p:cNvSpPr>
          <p:nvPr/>
        </p:nvSpPr>
        <p:spPr bwMode="auto">
          <a:xfrm flipV="1">
            <a:off x="10664826" y="4430885"/>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6" name="Line 258">
            <a:extLst>
              <a:ext uri="{FF2B5EF4-FFF2-40B4-BE49-F238E27FC236}">
                <a16:creationId xmlns:a16="http://schemas.microsoft.com/office/drawing/2014/main" id="{B2F1E037-1F6C-6CE1-1A3F-68585E541C4E}"/>
              </a:ext>
            </a:extLst>
          </p:cNvPr>
          <p:cNvSpPr>
            <a:spLocks noChangeShapeType="1"/>
          </p:cNvSpPr>
          <p:nvPr/>
        </p:nvSpPr>
        <p:spPr bwMode="auto">
          <a:xfrm>
            <a:off x="10648951" y="44785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7" name="Line 259">
            <a:extLst>
              <a:ext uri="{FF2B5EF4-FFF2-40B4-BE49-F238E27FC236}">
                <a16:creationId xmlns:a16="http://schemas.microsoft.com/office/drawing/2014/main" id="{D074C1DF-5CA9-915E-E6BB-1BD414CBC183}"/>
              </a:ext>
            </a:extLst>
          </p:cNvPr>
          <p:cNvSpPr>
            <a:spLocks noChangeShapeType="1"/>
          </p:cNvSpPr>
          <p:nvPr/>
        </p:nvSpPr>
        <p:spPr bwMode="auto">
          <a:xfrm flipV="1">
            <a:off x="10680701" y="44467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8" name="Line 260">
            <a:extLst>
              <a:ext uri="{FF2B5EF4-FFF2-40B4-BE49-F238E27FC236}">
                <a16:creationId xmlns:a16="http://schemas.microsoft.com/office/drawing/2014/main" id="{34AEC4C4-832D-FEC5-2F23-1BB08F3DECC3}"/>
              </a:ext>
            </a:extLst>
          </p:cNvPr>
          <p:cNvSpPr>
            <a:spLocks noChangeShapeType="1"/>
          </p:cNvSpPr>
          <p:nvPr/>
        </p:nvSpPr>
        <p:spPr bwMode="auto">
          <a:xfrm>
            <a:off x="10674351" y="44785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99" name="Line 261">
            <a:extLst>
              <a:ext uri="{FF2B5EF4-FFF2-40B4-BE49-F238E27FC236}">
                <a16:creationId xmlns:a16="http://schemas.microsoft.com/office/drawing/2014/main" id="{8A38CC0D-D109-F305-F572-B8F26FEA4E64}"/>
              </a:ext>
            </a:extLst>
          </p:cNvPr>
          <p:cNvSpPr>
            <a:spLocks noChangeShapeType="1"/>
          </p:cNvSpPr>
          <p:nvPr/>
        </p:nvSpPr>
        <p:spPr bwMode="auto">
          <a:xfrm flipV="1">
            <a:off x="10706101" y="44467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0" name="Line 262">
            <a:extLst>
              <a:ext uri="{FF2B5EF4-FFF2-40B4-BE49-F238E27FC236}">
                <a16:creationId xmlns:a16="http://schemas.microsoft.com/office/drawing/2014/main" id="{F2A745B6-6368-FABB-3542-C2235AD53A5E}"/>
              </a:ext>
            </a:extLst>
          </p:cNvPr>
          <p:cNvSpPr>
            <a:spLocks noChangeShapeType="1"/>
          </p:cNvSpPr>
          <p:nvPr/>
        </p:nvSpPr>
        <p:spPr bwMode="auto">
          <a:xfrm>
            <a:off x="10737851" y="44785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1" name="Line 263">
            <a:extLst>
              <a:ext uri="{FF2B5EF4-FFF2-40B4-BE49-F238E27FC236}">
                <a16:creationId xmlns:a16="http://schemas.microsoft.com/office/drawing/2014/main" id="{128BD8C2-BBC3-4BAE-DC9C-45EAC1C9601A}"/>
              </a:ext>
            </a:extLst>
          </p:cNvPr>
          <p:cNvSpPr>
            <a:spLocks noChangeShapeType="1"/>
          </p:cNvSpPr>
          <p:nvPr/>
        </p:nvSpPr>
        <p:spPr bwMode="auto">
          <a:xfrm flipV="1">
            <a:off x="10769601" y="44467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2" name="Line 264">
            <a:extLst>
              <a:ext uri="{FF2B5EF4-FFF2-40B4-BE49-F238E27FC236}">
                <a16:creationId xmlns:a16="http://schemas.microsoft.com/office/drawing/2014/main" id="{C42210FC-F87C-1EE5-B470-71E1299DCEFE}"/>
              </a:ext>
            </a:extLst>
          </p:cNvPr>
          <p:cNvSpPr>
            <a:spLocks noChangeShapeType="1"/>
          </p:cNvSpPr>
          <p:nvPr/>
        </p:nvSpPr>
        <p:spPr bwMode="auto">
          <a:xfrm>
            <a:off x="10760076" y="4478510"/>
            <a:ext cx="666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3" name="Line 265">
            <a:extLst>
              <a:ext uri="{FF2B5EF4-FFF2-40B4-BE49-F238E27FC236}">
                <a16:creationId xmlns:a16="http://schemas.microsoft.com/office/drawing/2014/main" id="{0236FFB6-8E3C-EB7A-78EB-B38316EEFCF8}"/>
              </a:ext>
            </a:extLst>
          </p:cNvPr>
          <p:cNvSpPr>
            <a:spLocks noChangeShapeType="1"/>
          </p:cNvSpPr>
          <p:nvPr/>
        </p:nvSpPr>
        <p:spPr bwMode="auto">
          <a:xfrm flipV="1">
            <a:off x="10795001" y="44467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4" name="Line 266">
            <a:extLst>
              <a:ext uri="{FF2B5EF4-FFF2-40B4-BE49-F238E27FC236}">
                <a16:creationId xmlns:a16="http://schemas.microsoft.com/office/drawing/2014/main" id="{033795C9-BAE2-1327-7063-8380E0B46E59}"/>
              </a:ext>
            </a:extLst>
          </p:cNvPr>
          <p:cNvSpPr>
            <a:spLocks noChangeShapeType="1"/>
          </p:cNvSpPr>
          <p:nvPr/>
        </p:nvSpPr>
        <p:spPr bwMode="auto">
          <a:xfrm>
            <a:off x="10801351" y="447851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5" name="Line 267">
            <a:extLst>
              <a:ext uri="{FF2B5EF4-FFF2-40B4-BE49-F238E27FC236}">
                <a16:creationId xmlns:a16="http://schemas.microsoft.com/office/drawing/2014/main" id="{E18530D0-5F14-E069-9D31-1A9013B566FB}"/>
              </a:ext>
            </a:extLst>
          </p:cNvPr>
          <p:cNvSpPr>
            <a:spLocks noChangeShapeType="1"/>
          </p:cNvSpPr>
          <p:nvPr/>
        </p:nvSpPr>
        <p:spPr bwMode="auto">
          <a:xfrm flipV="1">
            <a:off x="10833101" y="4446760"/>
            <a:ext cx="0" cy="6350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6" name="Line 268">
            <a:extLst>
              <a:ext uri="{FF2B5EF4-FFF2-40B4-BE49-F238E27FC236}">
                <a16:creationId xmlns:a16="http://schemas.microsoft.com/office/drawing/2014/main" id="{30932542-F17B-D985-F96C-027B22F212FB}"/>
              </a:ext>
            </a:extLst>
          </p:cNvPr>
          <p:cNvSpPr>
            <a:spLocks noChangeShapeType="1"/>
          </p:cNvSpPr>
          <p:nvPr/>
        </p:nvSpPr>
        <p:spPr bwMode="auto">
          <a:xfrm>
            <a:off x="10810876" y="451026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7" name="Line 269">
            <a:extLst>
              <a:ext uri="{FF2B5EF4-FFF2-40B4-BE49-F238E27FC236}">
                <a16:creationId xmlns:a16="http://schemas.microsoft.com/office/drawing/2014/main" id="{79D7815B-C6A9-EBBA-A5DD-86D7F5B901E6}"/>
              </a:ext>
            </a:extLst>
          </p:cNvPr>
          <p:cNvSpPr>
            <a:spLocks noChangeShapeType="1"/>
          </p:cNvSpPr>
          <p:nvPr/>
        </p:nvSpPr>
        <p:spPr bwMode="auto">
          <a:xfrm flipV="1">
            <a:off x="10842626" y="44785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8" name="Line 270">
            <a:extLst>
              <a:ext uri="{FF2B5EF4-FFF2-40B4-BE49-F238E27FC236}">
                <a16:creationId xmlns:a16="http://schemas.microsoft.com/office/drawing/2014/main" id="{6E78532D-5064-61FC-769A-3270A856B13E}"/>
              </a:ext>
            </a:extLst>
          </p:cNvPr>
          <p:cNvSpPr>
            <a:spLocks noChangeShapeType="1"/>
          </p:cNvSpPr>
          <p:nvPr/>
        </p:nvSpPr>
        <p:spPr bwMode="auto">
          <a:xfrm>
            <a:off x="10833101" y="4510260"/>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09" name="Line 271">
            <a:extLst>
              <a:ext uri="{FF2B5EF4-FFF2-40B4-BE49-F238E27FC236}">
                <a16:creationId xmlns:a16="http://schemas.microsoft.com/office/drawing/2014/main" id="{7FD1A7A4-C454-DEB1-D0C9-D79AF8D3A263}"/>
              </a:ext>
            </a:extLst>
          </p:cNvPr>
          <p:cNvSpPr>
            <a:spLocks noChangeShapeType="1"/>
          </p:cNvSpPr>
          <p:nvPr/>
        </p:nvSpPr>
        <p:spPr bwMode="auto">
          <a:xfrm flipV="1">
            <a:off x="10864851" y="44785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0" name="Line 272">
            <a:extLst>
              <a:ext uri="{FF2B5EF4-FFF2-40B4-BE49-F238E27FC236}">
                <a16:creationId xmlns:a16="http://schemas.microsoft.com/office/drawing/2014/main" id="{2D608841-E791-07B1-6811-A376246E8219}"/>
              </a:ext>
            </a:extLst>
          </p:cNvPr>
          <p:cNvSpPr>
            <a:spLocks noChangeShapeType="1"/>
          </p:cNvSpPr>
          <p:nvPr/>
        </p:nvSpPr>
        <p:spPr bwMode="auto">
          <a:xfrm>
            <a:off x="10852151" y="4510260"/>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1" name="Line 273">
            <a:extLst>
              <a:ext uri="{FF2B5EF4-FFF2-40B4-BE49-F238E27FC236}">
                <a16:creationId xmlns:a16="http://schemas.microsoft.com/office/drawing/2014/main" id="{93A3A58E-7E45-E066-7058-92A4CB9CEC6F}"/>
              </a:ext>
            </a:extLst>
          </p:cNvPr>
          <p:cNvSpPr>
            <a:spLocks noChangeShapeType="1"/>
          </p:cNvSpPr>
          <p:nvPr/>
        </p:nvSpPr>
        <p:spPr bwMode="auto">
          <a:xfrm flipV="1">
            <a:off x="10883901" y="44785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2" name="Line 274">
            <a:extLst>
              <a:ext uri="{FF2B5EF4-FFF2-40B4-BE49-F238E27FC236}">
                <a16:creationId xmlns:a16="http://schemas.microsoft.com/office/drawing/2014/main" id="{80DDEDD6-DAD4-9B39-038A-EB3BD071A90A}"/>
              </a:ext>
            </a:extLst>
          </p:cNvPr>
          <p:cNvSpPr>
            <a:spLocks noChangeShapeType="1"/>
          </p:cNvSpPr>
          <p:nvPr/>
        </p:nvSpPr>
        <p:spPr bwMode="auto">
          <a:xfrm>
            <a:off x="10877551" y="4510260"/>
            <a:ext cx="650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3" name="Line 275">
            <a:extLst>
              <a:ext uri="{FF2B5EF4-FFF2-40B4-BE49-F238E27FC236}">
                <a16:creationId xmlns:a16="http://schemas.microsoft.com/office/drawing/2014/main" id="{2D968BB1-AE20-14F2-636B-67B98EF97388}"/>
              </a:ext>
            </a:extLst>
          </p:cNvPr>
          <p:cNvSpPr>
            <a:spLocks noChangeShapeType="1"/>
          </p:cNvSpPr>
          <p:nvPr/>
        </p:nvSpPr>
        <p:spPr bwMode="auto">
          <a:xfrm flipV="1">
            <a:off x="10910888" y="44785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4" name="Line 276">
            <a:extLst>
              <a:ext uri="{FF2B5EF4-FFF2-40B4-BE49-F238E27FC236}">
                <a16:creationId xmlns:a16="http://schemas.microsoft.com/office/drawing/2014/main" id="{47243FD0-404C-803A-C72A-2E417D8BDB6B}"/>
              </a:ext>
            </a:extLst>
          </p:cNvPr>
          <p:cNvSpPr>
            <a:spLocks noChangeShapeType="1"/>
          </p:cNvSpPr>
          <p:nvPr/>
        </p:nvSpPr>
        <p:spPr bwMode="auto">
          <a:xfrm>
            <a:off x="10910888" y="451026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5" name="Line 277">
            <a:extLst>
              <a:ext uri="{FF2B5EF4-FFF2-40B4-BE49-F238E27FC236}">
                <a16:creationId xmlns:a16="http://schemas.microsoft.com/office/drawing/2014/main" id="{BF774A4A-BCD4-CBBD-38DC-37BF62D4114E}"/>
              </a:ext>
            </a:extLst>
          </p:cNvPr>
          <p:cNvSpPr>
            <a:spLocks noChangeShapeType="1"/>
          </p:cNvSpPr>
          <p:nvPr/>
        </p:nvSpPr>
        <p:spPr bwMode="auto">
          <a:xfrm flipV="1">
            <a:off x="10942638" y="44785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6" name="Line 278">
            <a:extLst>
              <a:ext uri="{FF2B5EF4-FFF2-40B4-BE49-F238E27FC236}">
                <a16:creationId xmlns:a16="http://schemas.microsoft.com/office/drawing/2014/main" id="{339E4021-8CAE-C9CA-9264-E6E5730BA456}"/>
              </a:ext>
            </a:extLst>
          </p:cNvPr>
          <p:cNvSpPr>
            <a:spLocks noChangeShapeType="1"/>
          </p:cNvSpPr>
          <p:nvPr/>
        </p:nvSpPr>
        <p:spPr bwMode="auto">
          <a:xfrm>
            <a:off x="10933113" y="451026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7" name="Line 279">
            <a:extLst>
              <a:ext uri="{FF2B5EF4-FFF2-40B4-BE49-F238E27FC236}">
                <a16:creationId xmlns:a16="http://schemas.microsoft.com/office/drawing/2014/main" id="{6C6308D9-AA48-65AE-48CE-5526B087AB1A}"/>
              </a:ext>
            </a:extLst>
          </p:cNvPr>
          <p:cNvSpPr>
            <a:spLocks noChangeShapeType="1"/>
          </p:cNvSpPr>
          <p:nvPr/>
        </p:nvSpPr>
        <p:spPr bwMode="auto">
          <a:xfrm flipV="1">
            <a:off x="10964863" y="44785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8" name="Line 280">
            <a:extLst>
              <a:ext uri="{FF2B5EF4-FFF2-40B4-BE49-F238E27FC236}">
                <a16:creationId xmlns:a16="http://schemas.microsoft.com/office/drawing/2014/main" id="{C7E4AC49-D611-8146-68C2-A9C567AE2370}"/>
              </a:ext>
            </a:extLst>
          </p:cNvPr>
          <p:cNvSpPr>
            <a:spLocks noChangeShapeType="1"/>
          </p:cNvSpPr>
          <p:nvPr/>
        </p:nvSpPr>
        <p:spPr bwMode="auto">
          <a:xfrm>
            <a:off x="10964863" y="4510260"/>
            <a:ext cx="666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19" name="Line 281">
            <a:extLst>
              <a:ext uri="{FF2B5EF4-FFF2-40B4-BE49-F238E27FC236}">
                <a16:creationId xmlns:a16="http://schemas.microsoft.com/office/drawing/2014/main" id="{0EC8244C-B652-46B8-ECA8-547D12B145B9}"/>
              </a:ext>
            </a:extLst>
          </p:cNvPr>
          <p:cNvSpPr>
            <a:spLocks noChangeShapeType="1"/>
          </p:cNvSpPr>
          <p:nvPr/>
        </p:nvSpPr>
        <p:spPr bwMode="auto">
          <a:xfrm flipV="1">
            <a:off x="10996613" y="44785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20" name="Line 282">
            <a:extLst>
              <a:ext uri="{FF2B5EF4-FFF2-40B4-BE49-F238E27FC236}">
                <a16:creationId xmlns:a16="http://schemas.microsoft.com/office/drawing/2014/main" id="{4C75DE28-7E4E-72E0-0E5E-3F7FB17860F7}"/>
              </a:ext>
            </a:extLst>
          </p:cNvPr>
          <p:cNvSpPr>
            <a:spLocks noChangeShapeType="1"/>
          </p:cNvSpPr>
          <p:nvPr/>
        </p:nvSpPr>
        <p:spPr bwMode="auto">
          <a:xfrm>
            <a:off x="11063288" y="4510260"/>
            <a:ext cx="635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21" name="Line 283">
            <a:extLst>
              <a:ext uri="{FF2B5EF4-FFF2-40B4-BE49-F238E27FC236}">
                <a16:creationId xmlns:a16="http://schemas.microsoft.com/office/drawing/2014/main" id="{FE266D67-CAB7-3731-3B09-C24FD64B1F50}"/>
              </a:ext>
            </a:extLst>
          </p:cNvPr>
          <p:cNvSpPr>
            <a:spLocks noChangeShapeType="1"/>
          </p:cNvSpPr>
          <p:nvPr/>
        </p:nvSpPr>
        <p:spPr bwMode="auto">
          <a:xfrm flipV="1">
            <a:off x="11095038" y="4478510"/>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32122" name="Table 31887">
            <a:extLst>
              <a:ext uri="{FF2B5EF4-FFF2-40B4-BE49-F238E27FC236}">
                <a16:creationId xmlns:a16="http://schemas.microsoft.com/office/drawing/2014/main" id="{A5C299A6-650D-71D2-96FA-F4799C1210CA}"/>
              </a:ext>
            </a:extLst>
          </p:cNvPr>
          <p:cNvGraphicFramePr>
            <a:graphicFrameLocks noGrp="1"/>
          </p:cNvGraphicFramePr>
          <p:nvPr>
            <p:extLst>
              <p:ext uri="{D42A27DB-BD31-4B8C-83A1-F6EECF244321}">
                <p14:modId xmlns:p14="http://schemas.microsoft.com/office/powerpoint/2010/main" val="144321556"/>
              </p:ext>
            </p:extLst>
          </p:nvPr>
        </p:nvGraphicFramePr>
        <p:xfrm>
          <a:off x="7760045" y="5286787"/>
          <a:ext cx="3561662" cy="288990"/>
        </p:xfrm>
        <a:graphic>
          <a:graphicData uri="http://schemas.openxmlformats.org/drawingml/2006/table">
            <a:tbl>
              <a:tblPr firstRow="1" bandRow="1">
                <a:tableStyleId>{93296810-A885-4BE3-A3E7-6D5BEEA58F35}</a:tableStyleId>
              </a:tblPr>
              <a:tblGrid>
                <a:gridCol w="351624">
                  <a:extLst>
                    <a:ext uri="{9D8B030D-6E8A-4147-A177-3AD203B41FA5}">
                      <a16:colId xmlns:a16="http://schemas.microsoft.com/office/drawing/2014/main" val="1000905497"/>
                    </a:ext>
                  </a:extLst>
                </a:gridCol>
                <a:gridCol w="246926">
                  <a:extLst>
                    <a:ext uri="{9D8B030D-6E8A-4147-A177-3AD203B41FA5}">
                      <a16:colId xmlns:a16="http://schemas.microsoft.com/office/drawing/2014/main" val="182855150"/>
                    </a:ext>
                  </a:extLst>
                </a:gridCol>
                <a:gridCol w="246926">
                  <a:extLst>
                    <a:ext uri="{9D8B030D-6E8A-4147-A177-3AD203B41FA5}">
                      <a16:colId xmlns:a16="http://schemas.microsoft.com/office/drawing/2014/main" val="3039510706"/>
                    </a:ext>
                  </a:extLst>
                </a:gridCol>
                <a:gridCol w="246926">
                  <a:extLst>
                    <a:ext uri="{9D8B030D-6E8A-4147-A177-3AD203B41FA5}">
                      <a16:colId xmlns:a16="http://schemas.microsoft.com/office/drawing/2014/main" val="411750662"/>
                    </a:ext>
                  </a:extLst>
                </a:gridCol>
                <a:gridCol w="246926">
                  <a:extLst>
                    <a:ext uri="{9D8B030D-6E8A-4147-A177-3AD203B41FA5}">
                      <a16:colId xmlns:a16="http://schemas.microsoft.com/office/drawing/2014/main" val="1893094811"/>
                    </a:ext>
                  </a:extLst>
                </a:gridCol>
                <a:gridCol w="246926">
                  <a:extLst>
                    <a:ext uri="{9D8B030D-6E8A-4147-A177-3AD203B41FA5}">
                      <a16:colId xmlns:a16="http://schemas.microsoft.com/office/drawing/2014/main" val="1152232005"/>
                    </a:ext>
                  </a:extLst>
                </a:gridCol>
                <a:gridCol w="246926">
                  <a:extLst>
                    <a:ext uri="{9D8B030D-6E8A-4147-A177-3AD203B41FA5}">
                      <a16:colId xmlns:a16="http://schemas.microsoft.com/office/drawing/2014/main" val="2329453804"/>
                    </a:ext>
                  </a:extLst>
                </a:gridCol>
                <a:gridCol w="246926">
                  <a:extLst>
                    <a:ext uri="{9D8B030D-6E8A-4147-A177-3AD203B41FA5}">
                      <a16:colId xmlns:a16="http://schemas.microsoft.com/office/drawing/2014/main" val="3427608485"/>
                    </a:ext>
                  </a:extLst>
                </a:gridCol>
                <a:gridCol w="246926">
                  <a:extLst>
                    <a:ext uri="{9D8B030D-6E8A-4147-A177-3AD203B41FA5}">
                      <a16:colId xmlns:a16="http://schemas.microsoft.com/office/drawing/2014/main" val="365057479"/>
                    </a:ext>
                  </a:extLst>
                </a:gridCol>
                <a:gridCol w="246926">
                  <a:extLst>
                    <a:ext uri="{9D8B030D-6E8A-4147-A177-3AD203B41FA5}">
                      <a16:colId xmlns:a16="http://schemas.microsoft.com/office/drawing/2014/main" val="2739178970"/>
                    </a:ext>
                  </a:extLst>
                </a:gridCol>
                <a:gridCol w="246926">
                  <a:extLst>
                    <a:ext uri="{9D8B030D-6E8A-4147-A177-3AD203B41FA5}">
                      <a16:colId xmlns:a16="http://schemas.microsoft.com/office/drawing/2014/main" val="3662431485"/>
                    </a:ext>
                  </a:extLst>
                </a:gridCol>
                <a:gridCol w="246926">
                  <a:extLst>
                    <a:ext uri="{9D8B030D-6E8A-4147-A177-3AD203B41FA5}">
                      <a16:colId xmlns:a16="http://schemas.microsoft.com/office/drawing/2014/main" val="2314870183"/>
                    </a:ext>
                  </a:extLst>
                </a:gridCol>
                <a:gridCol w="246926">
                  <a:extLst>
                    <a:ext uri="{9D8B030D-6E8A-4147-A177-3AD203B41FA5}">
                      <a16:colId xmlns:a16="http://schemas.microsoft.com/office/drawing/2014/main" val="2079711325"/>
                    </a:ext>
                  </a:extLst>
                </a:gridCol>
                <a:gridCol w="246926">
                  <a:extLst>
                    <a:ext uri="{9D8B030D-6E8A-4147-A177-3AD203B41FA5}">
                      <a16:colId xmlns:a16="http://schemas.microsoft.com/office/drawing/2014/main" val="3081666361"/>
                    </a:ext>
                  </a:extLst>
                </a:gridCol>
              </a:tblGrid>
              <a:tr h="0">
                <a:tc gridSpan="14">
                  <a:txBody>
                    <a:bodyPr/>
                    <a:lstStyle/>
                    <a:p>
                      <a:pPr>
                        <a:lnSpc>
                          <a:spcPts val="800"/>
                        </a:lnSpc>
                      </a:pPr>
                      <a:r>
                        <a:rPr lang="en-US" sz="600" b="0" dirty="0">
                          <a:solidFill>
                            <a:schemeClr val="bg1"/>
                          </a:solidFill>
                        </a:rPr>
                        <a:t>At risk (events)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lnSpc>
                          <a:spcPts val="800"/>
                        </a:lnSpc>
                      </a:pPr>
                      <a:endParaRPr lang="en-US" sz="600" b="0" dirty="0">
                        <a:solidFill>
                          <a:schemeClr val="bg1"/>
                        </a:solidFill>
                        <a:latin typeface="Arial Narrow" panose="020B0606020202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231423104"/>
                  </a:ext>
                </a:extLst>
              </a:tr>
              <a:tr h="0">
                <a:tc>
                  <a:txBody>
                    <a:bodyPr/>
                    <a:lstStyle/>
                    <a:p>
                      <a:pPr algn="r">
                        <a:lnSpc>
                          <a:spcPts val="800"/>
                        </a:lnSpc>
                      </a:pPr>
                      <a:r>
                        <a:rPr lang="en-US" sz="600" b="0" dirty="0">
                          <a:solidFill>
                            <a:schemeClr val="accent1"/>
                          </a:solidFill>
                        </a:rPr>
                        <a:t>Rucaparib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375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324 (34)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spc="-30" baseline="0" dirty="0">
                          <a:solidFill>
                            <a:schemeClr val="accent1"/>
                          </a:solidFill>
                          <a:latin typeface="Arial Narrow" panose="020B0606020202030204" pitchFamily="34" charset="0"/>
                        </a:rPr>
                        <a:t>228 (127)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spc="-30" baseline="0" dirty="0">
                          <a:solidFill>
                            <a:schemeClr val="accent1"/>
                          </a:solidFill>
                          <a:latin typeface="Arial Narrow" panose="020B0606020202030204" pitchFamily="34" charset="0"/>
                        </a:rPr>
                        <a:t>149 (204)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99 (254)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79 (274)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64 (288)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61 (290)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55 (290)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44 (298)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19 (301)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3 (302)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1"/>
                          </a:solidFill>
                          <a:latin typeface="Arial Narrow" panose="020B0606020202030204" pitchFamily="34" charset="0"/>
                        </a:rPr>
                        <a:t>0 (302)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389904482"/>
                  </a:ext>
                </a:extLst>
              </a:tr>
              <a:tr h="0">
                <a:tc>
                  <a:txBody>
                    <a:bodyPr/>
                    <a:lstStyle/>
                    <a:p>
                      <a:pPr algn="r">
                        <a:lnSpc>
                          <a:spcPts val="800"/>
                        </a:lnSpc>
                      </a:pPr>
                      <a:r>
                        <a:rPr lang="en-US" sz="600" b="0" dirty="0">
                          <a:solidFill>
                            <a:schemeClr val="accent3"/>
                          </a:solidFill>
                        </a:rPr>
                        <a:t>Placebo</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159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150 (20)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22 (54)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53 (125)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33 (147)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24 (154)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21 (157)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10 (102)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10 (102)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14 (102)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(102)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2 (102)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800"/>
                        </a:lnSpc>
                      </a:pPr>
                      <a:r>
                        <a:rPr lang="en-US" sz="600" b="0" dirty="0">
                          <a:solidFill>
                            <a:schemeClr val="accent3"/>
                          </a:solidFill>
                          <a:latin typeface="Arial Narrow" panose="020B0606020202030204" pitchFamily="34" charset="0"/>
                        </a:rPr>
                        <a:t>0 (102)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934388196"/>
                  </a:ext>
                </a:extLst>
              </a:tr>
            </a:tbl>
          </a:graphicData>
        </a:graphic>
      </p:graphicFrame>
    </p:spTree>
    <p:extLst>
      <p:ext uri="{BB962C8B-B14F-4D97-AF65-F5344CB8AC3E}">
        <p14:creationId xmlns:p14="http://schemas.microsoft.com/office/powerpoint/2010/main" val="340597542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ARIEL3: </a:t>
            </a:r>
            <a:r>
              <a:rPr lang="en-US" dirty="0"/>
              <a:t>Safety Summary</a:t>
            </a:r>
            <a:endParaRPr lang="en-US" altLang="en-US" dirty="0"/>
          </a:p>
        </p:txBody>
      </p:sp>
      <p:sp>
        <p:nvSpPr>
          <p:cNvPr id="4" name="Content Placeholder 3">
            <a:extLst>
              <a:ext uri="{FF2B5EF4-FFF2-40B4-BE49-F238E27FC236}">
                <a16:creationId xmlns:a16="http://schemas.microsoft.com/office/drawing/2014/main" id="{9452BA72-2B71-B0B0-6D91-DF2A3F436C20}"/>
              </a:ext>
            </a:extLst>
          </p:cNvPr>
          <p:cNvSpPr>
            <a:spLocks noGrp="1"/>
          </p:cNvSpPr>
          <p:nvPr>
            <p:ph idx="1"/>
          </p:nvPr>
        </p:nvSpPr>
        <p:spPr>
          <a:xfrm>
            <a:off x="604674" y="4890363"/>
            <a:ext cx="10877529" cy="1593460"/>
          </a:xfrm>
        </p:spPr>
        <p:txBody>
          <a:bodyPr/>
          <a:lstStyle/>
          <a:p>
            <a:r>
              <a:rPr lang="en-US" sz="1800" b="1" dirty="0">
                <a:cs typeface="Calibri" panose="020F0502020204030204" pitchFamily="34" charset="0"/>
              </a:rPr>
              <a:t>Median duration of treatment: </a:t>
            </a:r>
            <a:r>
              <a:rPr lang="en-US" sz="1800" dirty="0">
                <a:cs typeface="Calibri" panose="020F0502020204030204" pitchFamily="34" charset="0"/>
              </a:rPr>
              <a:t>rucaparib- 8.3 mo (range: 0-89), Placebo- 5.5 mo (range: 0-91)</a:t>
            </a:r>
          </a:p>
          <a:p>
            <a:r>
              <a:rPr lang="en-US" sz="1800" dirty="0">
                <a:cs typeface="Calibri" panose="020F0502020204030204" pitchFamily="34" charset="0"/>
              </a:rPr>
              <a:t>MDS/AML reported in 3.8% (n = 14) of patients in the rucaparib group and 3.2% (n = 6) in the placebo group    (</a:t>
            </a:r>
            <a:r>
              <a:rPr lang="en-US" sz="1800" i="1" dirty="0">
                <a:cs typeface="Calibri" panose="020F0502020204030204" pitchFamily="34" charset="0"/>
              </a:rPr>
              <a:t>P </a:t>
            </a:r>
            <a:r>
              <a:rPr lang="en-US" sz="1800" dirty="0">
                <a:cs typeface="Calibri" panose="020F0502020204030204" pitchFamily="34" charset="0"/>
              </a:rPr>
              <a:t>= .72; reported post-study drug treatment in 8 cases in the rucaparib group and 6 in the placebo group)</a:t>
            </a:r>
            <a:endParaRPr lang="en-US" sz="1800" kern="1200" baseline="30000" dirty="0">
              <a:solidFill>
                <a:schemeClr val="bg1"/>
              </a:solidFill>
              <a:effectLst/>
              <a:cs typeface="Calibri" panose="020F0502020204030204" pitchFamily="34" charset="0"/>
            </a:endParaRPr>
          </a:p>
          <a:p>
            <a:pPr lvl="1"/>
            <a:r>
              <a:rPr lang="en-US" sz="1600" dirty="0">
                <a:cs typeface="Calibri" panose="020F0502020204030204" pitchFamily="34" charset="0"/>
              </a:rPr>
              <a:t>Safety was consistent with prior reports</a:t>
            </a:r>
            <a:r>
              <a:rPr lang="en-US" sz="1600" baseline="30000" dirty="0">
                <a:cs typeface="Calibri" panose="020F0502020204030204" pitchFamily="34" charset="0"/>
              </a:rPr>
              <a:t>1,2</a:t>
            </a:r>
          </a:p>
          <a:p>
            <a:endParaRPr lang="en-US" sz="2000" dirty="0">
              <a:cs typeface="Calibri" panose="020F0502020204030204" pitchFamily="34" charset="0"/>
            </a:endParaRPr>
          </a:p>
        </p:txBody>
      </p:sp>
      <p:graphicFrame>
        <p:nvGraphicFramePr>
          <p:cNvPr id="5" name="Group 3">
            <a:extLst>
              <a:ext uri="{FF2B5EF4-FFF2-40B4-BE49-F238E27FC236}">
                <a16:creationId xmlns:a16="http://schemas.microsoft.com/office/drawing/2014/main" id="{E154FAEC-1791-C911-7574-6B56A6C9BD30}"/>
              </a:ext>
            </a:extLst>
          </p:cNvPr>
          <p:cNvGraphicFramePr>
            <a:graphicFrameLocks/>
          </p:cNvGraphicFramePr>
          <p:nvPr>
            <p:extLst>
              <p:ext uri="{D42A27DB-BD31-4B8C-83A1-F6EECF244321}">
                <p14:modId xmlns:p14="http://schemas.microsoft.com/office/powerpoint/2010/main" val="3642174228"/>
              </p:ext>
            </p:extLst>
          </p:nvPr>
        </p:nvGraphicFramePr>
        <p:xfrm>
          <a:off x="719139" y="1593554"/>
          <a:ext cx="10763067" cy="2926208"/>
        </p:xfrm>
        <a:graphic>
          <a:graphicData uri="http://schemas.openxmlformats.org/drawingml/2006/table">
            <a:tbl>
              <a:tblPr/>
              <a:tblGrid>
                <a:gridCol w="4732333">
                  <a:extLst>
                    <a:ext uri="{9D8B030D-6E8A-4147-A177-3AD203B41FA5}">
                      <a16:colId xmlns:a16="http://schemas.microsoft.com/office/drawing/2014/main" val="20000"/>
                    </a:ext>
                  </a:extLst>
                </a:gridCol>
                <a:gridCol w="1475800">
                  <a:extLst>
                    <a:ext uri="{9D8B030D-6E8A-4147-A177-3AD203B41FA5}">
                      <a16:colId xmlns:a16="http://schemas.microsoft.com/office/drawing/2014/main" val="20001"/>
                    </a:ext>
                  </a:extLst>
                </a:gridCol>
                <a:gridCol w="1676218">
                  <a:extLst>
                    <a:ext uri="{9D8B030D-6E8A-4147-A177-3AD203B41FA5}">
                      <a16:colId xmlns:a16="http://schemas.microsoft.com/office/drawing/2014/main" val="1642263984"/>
                    </a:ext>
                  </a:extLst>
                </a:gridCol>
                <a:gridCol w="1439358">
                  <a:extLst>
                    <a:ext uri="{9D8B030D-6E8A-4147-A177-3AD203B41FA5}">
                      <a16:colId xmlns:a16="http://schemas.microsoft.com/office/drawing/2014/main" val="20002"/>
                    </a:ext>
                  </a:extLst>
                </a:gridCol>
                <a:gridCol w="1439358">
                  <a:extLst>
                    <a:ext uri="{9D8B030D-6E8A-4147-A177-3AD203B41FA5}">
                      <a16:colId xmlns:a16="http://schemas.microsoft.com/office/drawing/2014/main" val="3942373841"/>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Adverse Event,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Rucaparib (n = 372)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(n = 189)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Primary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Final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Primary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Final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86730876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Any-grade TEAE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372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372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182 (96.3)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182 (96.3)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Grade ≥3 TEAE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209 (56.2)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233 (62.6)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28 (14.8)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 (16.4)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Treatment interruption due to TEAE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237 (63.7)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251 (67.5)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Dose reduction due to TEAE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203 (54.6)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209 (56.2)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Discontinuation due to TEAE</a:t>
                      </a:r>
                      <a:r>
                        <a:rPr kumimoji="0" lang="en-US" sz="1800" b="0" i="0" u="none" strike="noStrike" cap="none" normalizeH="0" baseline="3000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50 (13.4)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 (20.2)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Deaths due to TEAE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918605169"/>
                  </a:ext>
                </a:extLst>
              </a:tr>
            </a:tbl>
          </a:graphicData>
        </a:graphic>
      </p:graphicFrame>
      <p:sp>
        <p:nvSpPr>
          <p:cNvPr id="7" name="Text Box 15">
            <a:extLst>
              <a:ext uri="{FF2B5EF4-FFF2-40B4-BE49-F238E27FC236}">
                <a16:creationId xmlns:a16="http://schemas.microsoft.com/office/drawing/2014/main" id="{881058C8-8F39-5136-144D-F4BF86AF460B}"/>
              </a:ext>
            </a:extLst>
          </p:cNvPr>
          <p:cNvSpPr txBox="1">
            <a:spLocks noChangeArrowheads="1"/>
          </p:cNvSpPr>
          <p:nvPr/>
        </p:nvSpPr>
        <p:spPr bwMode="auto">
          <a:xfrm>
            <a:off x="412751" y="637804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Coleman. Lancet. 2017;390:1949. 2. Ledermann. Lancet Oncol. 2020;21:710. </a:t>
            </a: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Coleman. ESGO 2022. Abstr RA-249.</a:t>
            </a:r>
          </a:p>
        </p:txBody>
      </p:sp>
      <p:sp>
        <p:nvSpPr>
          <p:cNvPr id="8" name="TextBox 7">
            <a:extLst>
              <a:ext uri="{FF2B5EF4-FFF2-40B4-BE49-F238E27FC236}">
                <a16:creationId xmlns:a16="http://schemas.microsoft.com/office/drawing/2014/main" id="{07558DA5-425D-DE39-0893-68ED00020429}"/>
              </a:ext>
            </a:extLst>
          </p:cNvPr>
          <p:cNvSpPr txBox="1"/>
          <p:nvPr/>
        </p:nvSpPr>
        <p:spPr bwMode="auto">
          <a:xfrm>
            <a:off x="831273" y="4595685"/>
            <a:ext cx="10328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Excluding disease progression. </a:t>
            </a:r>
            <a:r>
              <a:rPr kumimoji="0" lang="en-US" sz="1400" b="1"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Data cutoff date for MDS/AML: March 23, 2022.</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6" name="Group 5">
            <a:extLst>
              <a:ext uri="{FF2B5EF4-FFF2-40B4-BE49-F238E27FC236}">
                <a16:creationId xmlns:a16="http://schemas.microsoft.com/office/drawing/2014/main" id="{34347EF4-8C26-86AC-C9C4-B7C3E66FEDEC}"/>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63D71399-4D5D-0B20-49AA-16F1E505A8C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1A03D3EE-690E-D506-3CEA-8C46550942A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24904221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10">
            <a:extLst>
              <a:ext uri="{FF2B5EF4-FFF2-40B4-BE49-F238E27FC236}">
                <a16:creationId xmlns:a16="http://schemas.microsoft.com/office/drawing/2014/main" id="{1B735E7B-70E9-CF54-9A85-862189A9DBD8}"/>
              </a:ext>
            </a:extLst>
          </p:cNvPr>
          <p:cNvSpPr>
            <a:spLocks noGrp="1"/>
          </p:cNvSpPr>
          <p:nvPr>
            <p:ph sz="half" idx="2"/>
          </p:nvPr>
        </p:nvSpPr>
        <p:spPr/>
        <p:txBody>
          <a:bodyPr/>
          <a:lstStyle/>
          <a:p>
            <a:pPr>
              <a:spcBef>
                <a:spcPts val="600"/>
              </a:spcBef>
              <a:spcAft>
                <a:spcPts val="0"/>
              </a:spcAft>
            </a:pPr>
            <a:r>
              <a:rPr lang="en-US" sz="2000" b="1" i="0" dirty="0">
                <a:solidFill>
                  <a:srgbClr val="333333"/>
                </a:solidFill>
                <a:effectLst/>
                <a:latin typeface="interfaceregular"/>
              </a:rPr>
              <a:t> Analyses</a:t>
            </a:r>
            <a:r>
              <a:rPr lang="en-US" sz="2000" b="0" i="0" baseline="30000" dirty="0">
                <a:solidFill>
                  <a:srgbClr val="333333"/>
                </a:solidFill>
                <a:effectLst/>
                <a:latin typeface="interfaceregular"/>
              </a:rPr>
              <a:t>4</a:t>
            </a:r>
            <a:endParaRPr lang="en-US" sz="2000" b="1" i="0" dirty="0">
              <a:solidFill>
                <a:srgbClr val="333333"/>
              </a:solidFill>
              <a:effectLst/>
              <a:latin typeface="interfaceregular"/>
            </a:endParaRPr>
          </a:p>
          <a:p>
            <a:pPr lvl="1">
              <a:spcBef>
                <a:spcPts val="600"/>
              </a:spcBef>
              <a:spcAft>
                <a:spcPts val="0"/>
              </a:spcAft>
            </a:pPr>
            <a:r>
              <a:rPr lang="en-US" sz="2000" b="0" i="0" dirty="0">
                <a:solidFill>
                  <a:srgbClr val="333333"/>
                </a:solidFill>
                <a:effectLst/>
                <a:latin typeface="interfaceregular"/>
              </a:rPr>
              <a:t>High DNA quality samples only</a:t>
            </a:r>
          </a:p>
          <a:p>
            <a:pPr lvl="1">
              <a:spcBef>
                <a:spcPts val="600"/>
              </a:spcBef>
              <a:spcAft>
                <a:spcPts val="0"/>
              </a:spcAft>
            </a:pPr>
            <a:r>
              <a:rPr lang="en-US" sz="2000" b="0" i="0" dirty="0">
                <a:solidFill>
                  <a:srgbClr val="333333"/>
                </a:solidFill>
                <a:effectLst/>
                <a:latin typeface="interfaceregular"/>
              </a:rPr>
              <a:t>Geneva University Hospitals OncoScan copy number variation </a:t>
            </a:r>
          </a:p>
          <a:p>
            <a:pPr lvl="1">
              <a:spcBef>
                <a:spcPts val="600"/>
              </a:spcBef>
              <a:spcAft>
                <a:spcPts val="0"/>
              </a:spcAft>
            </a:pPr>
            <a:r>
              <a:rPr lang="en-US" sz="2000" dirty="0">
                <a:solidFill>
                  <a:srgbClr val="333333"/>
                </a:solidFill>
                <a:latin typeface="interfaceregular"/>
              </a:rPr>
              <a:t>Use of </a:t>
            </a:r>
            <a:r>
              <a:rPr lang="en-US" sz="2000" b="0" i="0" dirty="0">
                <a:solidFill>
                  <a:srgbClr val="333333"/>
                </a:solidFill>
                <a:effectLst/>
                <a:latin typeface="interfaceregular"/>
              </a:rPr>
              <a:t>in-house algorithm developed using TCGA data</a:t>
            </a:r>
          </a:p>
          <a:p>
            <a:pPr lvl="2">
              <a:spcBef>
                <a:spcPts val="600"/>
              </a:spcBef>
              <a:spcAft>
                <a:spcPts val="0"/>
              </a:spcAft>
            </a:pPr>
            <a:r>
              <a:rPr lang="en-US" sz="1800" dirty="0">
                <a:solidFill>
                  <a:srgbClr val="333333"/>
                </a:solidFill>
                <a:latin typeface="interfaceregular"/>
              </a:rPr>
              <a:t>Only using LST and WGD as biomarkers</a:t>
            </a:r>
            <a:endParaRPr lang="en-US" sz="1800" b="0" i="0" dirty="0">
              <a:solidFill>
                <a:srgbClr val="333333"/>
              </a:solidFill>
              <a:effectLst/>
              <a:latin typeface="interfaceregular"/>
            </a:endParaRPr>
          </a:p>
          <a:p>
            <a:pPr>
              <a:spcBef>
                <a:spcPts val="600"/>
              </a:spcBef>
              <a:spcAft>
                <a:spcPts val="0"/>
              </a:spcAft>
            </a:pPr>
            <a:r>
              <a:rPr lang="en-US" sz="2000" b="1" dirty="0">
                <a:solidFill>
                  <a:srgbClr val="333333"/>
                </a:solidFill>
                <a:latin typeface="interfaceregular"/>
              </a:rPr>
              <a:t>Objectives</a:t>
            </a:r>
            <a:r>
              <a:rPr lang="en-US" sz="2000" b="0" i="0" baseline="30000" dirty="0">
                <a:solidFill>
                  <a:srgbClr val="333333"/>
                </a:solidFill>
                <a:effectLst/>
                <a:latin typeface="interfaceregular"/>
              </a:rPr>
              <a:t>4</a:t>
            </a:r>
            <a:endParaRPr lang="en-US" sz="2000" b="1" dirty="0">
              <a:solidFill>
                <a:srgbClr val="333333"/>
              </a:solidFill>
              <a:latin typeface="interfaceregular"/>
            </a:endParaRPr>
          </a:p>
          <a:p>
            <a:pPr lvl="1">
              <a:spcBef>
                <a:spcPts val="600"/>
              </a:spcBef>
              <a:spcAft>
                <a:spcPts val="0"/>
              </a:spcAft>
            </a:pPr>
            <a:r>
              <a:rPr lang="en-US" sz="2000" dirty="0">
                <a:solidFill>
                  <a:srgbClr val="333333"/>
                </a:solidFill>
                <a:latin typeface="interfaceregular"/>
              </a:rPr>
              <a:t>Compare </a:t>
            </a:r>
            <a:r>
              <a:rPr lang="en-US" sz="2000" b="0" i="0" dirty="0">
                <a:solidFill>
                  <a:srgbClr val="333333"/>
                </a:solidFill>
                <a:effectLst/>
                <a:latin typeface="interfaceregular"/>
              </a:rPr>
              <a:t>Geneva test </a:t>
            </a:r>
            <a:r>
              <a:rPr lang="en-US" sz="2000" dirty="0">
                <a:solidFill>
                  <a:srgbClr val="333333"/>
                </a:solidFill>
                <a:latin typeface="interfaceregular"/>
              </a:rPr>
              <a:t>results with </a:t>
            </a:r>
            <a:br>
              <a:rPr lang="en-US" sz="2000" dirty="0">
                <a:solidFill>
                  <a:srgbClr val="333333"/>
                </a:solidFill>
                <a:latin typeface="interfaceregular"/>
              </a:rPr>
            </a:br>
            <a:r>
              <a:rPr lang="en-US" sz="2000" dirty="0">
                <a:solidFill>
                  <a:srgbClr val="333333"/>
                </a:solidFill>
                <a:latin typeface="interfaceregular"/>
              </a:rPr>
              <a:t>Myriad myChoice Genomic Instability Score to determine reliability and feasibility for routine management</a:t>
            </a:r>
          </a:p>
          <a:p>
            <a:pPr lvl="1">
              <a:spcBef>
                <a:spcPts val="600"/>
              </a:spcBef>
              <a:spcAft>
                <a:spcPts val="0"/>
              </a:spcAft>
            </a:pPr>
            <a:r>
              <a:rPr lang="en-US" sz="2000" dirty="0">
                <a:solidFill>
                  <a:srgbClr val="333333"/>
                </a:solidFill>
                <a:latin typeface="interfaceregular"/>
              </a:rPr>
              <a:t>PFS analyses for the olaparib + bevacizumab and placebo + bevacizumab arms of PAOLA-1</a:t>
            </a:r>
          </a:p>
        </p:txBody>
      </p:sp>
      <p:sp>
        <p:nvSpPr>
          <p:cNvPr id="2" name="Title 1">
            <a:extLst>
              <a:ext uri="{FF2B5EF4-FFF2-40B4-BE49-F238E27FC236}">
                <a16:creationId xmlns:a16="http://schemas.microsoft.com/office/drawing/2014/main" id="{E7055137-228D-2D42-1CC6-B1258B6A5DA5}"/>
              </a:ext>
            </a:extLst>
          </p:cNvPr>
          <p:cNvSpPr>
            <a:spLocks noGrp="1"/>
          </p:cNvSpPr>
          <p:nvPr>
            <p:ph type="title"/>
          </p:nvPr>
        </p:nvSpPr>
        <p:spPr/>
        <p:txBody>
          <a:bodyPr/>
          <a:lstStyle/>
          <a:p>
            <a:r>
              <a:rPr lang="en-US" altLang="en-US" dirty="0"/>
              <a:t>Geneva HRD Test: Validation of Samples From </a:t>
            </a:r>
            <a:br>
              <a:rPr lang="en-US" altLang="en-US" dirty="0"/>
            </a:br>
            <a:r>
              <a:rPr lang="en-US" altLang="en-US" dirty="0"/>
              <a:t>PAOLA-1 Dataset Using Geneva Lab</a:t>
            </a:r>
            <a:r>
              <a:rPr lang="en-US" altLang="en-US" dirty="0">
                <a:cs typeface="Calibri" panose="020F0502020204030204" pitchFamily="34" charset="0"/>
              </a:rPr>
              <a:t>–</a:t>
            </a:r>
            <a:r>
              <a:rPr lang="en-US" altLang="en-US" dirty="0"/>
              <a:t>Developed Test </a:t>
            </a:r>
            <a:endParaRPr lang="en-US" dirty="0"/>
          </a:p>
        </p:txBody>
      </p:sp>
      <p:sp>
        <p:nvSpPr>
          <p:cNvPr id="10" name="Content Placeholder 9">
            <a:extLst>
              <a:ext uri="{FF2B5EF4-FFF2-40B4-BE49-F238E27FC236}">
                <a16:creationId xmlns:a16="http://schemas.microsoft.com/office/drawing/2014/main" id="{C2C96DA4-6650-830C-FC9E-8E64DCC55727}"/>
              </a:ext>
            </a:extLst>
          </p:cNvPr>
          <p:cNvSpPr>
            <a:spLocks noGrp="1"/>
          </p:cNvSpPr>
          <p:nvPr>
            <p:ph sz="half" idx="1"/>
          </p:nvPr>
        </p:nvSpPr>
        <p:spPr>
          <a:xfrm>
            <a:off x="601819" y="1510730"/>
            <a:ext cx="5337547" cy="4678738"/>
          </a:xfrm>
        </p:spPr>
        <p:txBody>
          <a:bodyPr/>
          <a:lstStyle/>
          <a:p>
            <a:r>
              <a:rPr lang="en-US" sz="2000" b="1" i="0" dirty="0">
                <a:solidFill>
                  <a:srgbClr val="333333"/>
                </a:solidFill>
                <a:effectLst/>
                <a:latin typeface="interfaceregular"/>
              </a:rPr>
              <a:t>Background</a:t>
            </a:r>
          </a:p>
          <a:p>
            <a:pPr lvl="1"/>
            <a:r>
              <a:rPr lang="en-US" sz="2000" b="0" i="0" dirty="0">
                <a:solidFill>
                  <a:srgbClr val="333333"/>
                </a:solidFill>
                <a:effectLst/>
                <a:latin typeface="interfaceregular"/>
              </a:rPr>
              <a:t>HRD testing to guide use of PARP inhibitors has been demonstrated in several phase III trials</a:t>
            </a:r>
            <a:r>
              <a:rPr lang="en-US" sz="2000" b="0" i="0" baseline="30000" dirty="0">
                <a:solidFill>
                  <a:srgbClr val="333333"/>
                </a:solidFill>
                <a:effectLst/>
                <a:latin typeface="interfaceregular"/>
              </a:rPr>
              <a:t>1-3</a:t>
            </a:r>
          </a:p>
          <a:p>
            <a:pPr lvl="1"/>
            <a:r>
              <a:rPr lang="en-US" sz="2000" b="0" i="0" dirty="0">
                <a:solidFill>
                  <a:srgbClr val="333333"/>
                </a:solidFill>
                <a:effectLst/>
                <a:latin typeface="interfaceregular"/>
              </a:rPr>
              <a:t>Current testing modalities are plagued by high failure rate and limited accessibility, establishing unmet need for clinically validated laboratory-developed tests</a:t>
            </a:r>
            <a:r>
              <a:rPr lang="en-US" sz="2000" b="0" i="0" baseline="30000" dirty="0">
                <a:solidFill>
                  <a:srgbClr val="333333"/>
                </a:solidFill>
                <a:effectLst/>
                <a:latin typeface="interfaceregular"/>
              </a:rPr>
              <a:t>4</a:t>
            </a:r>
            <a:r>
              <a:rPr lang="en-US" sz="2000" b="0" i="0" dirty="0">
                <a:solidFill>
                  <a:srgbClr val="333333"/>
                </a:solidFill>
                <a:effectLst/>
                <a:latin typeface="interfaceregular"/>
              </a:rPr>
              <a:t> </a:t>
            </a:r>
          </a:p>
          <a:p>
            <a:pPr>
              <a:spcBef>
                <a:spcPts val="600"/>
              </a:spcBef>
              <a:spcAft>
                <a:spcPts val="0"/>
              </a:spcAft>
            </a:pPr>
            <a:r>
              <a:rPr lang="en-US" sz="2000" b="1" dirty="0">
                <a:solidFill>
                  <a:srgbClr val="333333"/>
                </a:solidFill>
                <a:latin typeface="interfaceregular"/>
              </a:rPr>
              <a:t>ENGOT HRD European Initiative</a:t>
            </a:r>
            <a:r>
              <a:rPr lang="en-US" sz="2000" b="0" i="0" baseline="30000" dirty="0">
                <a:solidFill>
                  <a:srgbClr val="333333"/>
                </a:solidFill>
                <a:effectLst/>
                <a:latin typeface="interfaceregular"/>
              </a:rPr>
              <a:t>4</a:t>
            </a:r>
            <a:r>
              <a:rPr lang="en-US" sz="2000" b="1" dirty="0">
                <a:solidFill>
                  <a:srgbClr val="333333"/>
                </a:solidFill>
                <a:latin typeface="interfaceregular"/>
              </a:rPr>
              <a:t>:</a:t>
            </a:r>
          </a:p>
          <a:p>
            <a:pPr lvl="1">
              <a:spcBef>
                <a:spcPts val="600"/>
              </a:spcBef>
              <a:spcAft>
                <a:spcPts val="0"/>
              </a:spcAft>
            </a:pPr>
            <a:r>
              <a:rPr lang="en-US" sz="1800" b="0" i="0" dirty="0">
                <a:solidFill>
                  <a:srgbClr val="333333"/>
                </a:solidFill>
                <a:effectLst/>
                <a:latin typeface="interfaceregular"/>
              </a:rPr>
              <a:t>PAOLA-1 phase III trial samples (N = 469)</a:t>
            </a:r>
          </a:p>
          <a:p>
            <a:pPr lvl="1">
              <a:spcBef>
                <a:spcPts val="600"/>
              </a:spcBef>
              <a:spcAft>
                <a:spcPts val="0"/>
              </a:spcAft>
            </a:pPr>
            <a:r>
              <a:rPr lang="en-US" sz="1800" dirty="0">
                <a:solidFill>
                  <a:srgbClr val="333333"/>
                </a:solidFill>
                <a:latin typeface="interfaceregular"/>
              </a:rPr>
              <a:t>33% </a:t>
            </a:r>
            <a:r>
              <a:rPr lang="en-US" sz="1800" i="1" dirty="0">
                <a:solidFill>
                  <a:srgbClr val="333333"/>
                </a:solidFill>
                <a:latin typeface="interfaceregular"/>
              </a:rPr>
              <a:t>BRCA </a:t>
            </a:r>
            <a:r>
              <a:rPr lang="en-US" sz="1800" dirty="0">
                <a:solidFill>
                  <a:srgbClr val="333333"/>
                </a:solidFill>
                <a:latin typeface="interfaceregular"/>
              </a:rPr>
              <a:t>mutant (29% of full PAOLA-1 cohort)</a:t>
            </a:r>
          </a:p>
          <a:p>
            <a:pPr lvl="1">
              <a:spcBef>
                <a:spcPts val="600"/>
              </a:spcBef>
              <a:spcAft>
                <a:spcPts val="0"/>
              </a:spcAft>
            </a:pPr>
            <a:r>
              <a:rPr lang="en-US" sz="1800" dirty="0">
                <a:solidFill>
                  <a:srgbClr val="333333"/>
                </a:solidFill>
                <a:latin typeface="interfaceregular"/>
              </a:rPr>
              <a:t>HR for PFS of 0.64 (0.59 in full PAOLA-1 cohort)</a:t>
            </a:r>
          </a:p>
          <a:p>
            <a:pPr lvl="1">
              <a:spcBef>
                <a:spcPts val="600"/>
              </a:spcBef>
              <a:spcAft>
                <a:spcPts val="0"/>
              </a:spcAft>
            </a:pPr>
            <a:r>
              <a:rPr lang="en-US" sz="1800" dirty="0">
                <a:solidFill>
                  <a:srgbClr val="333333"/>
                </a:solidFill>
                <a:latin typeface="interfaceregular"/>
              </a:rPr>
              <a:t>Participation from 6 laboratories (France, Italy, Netherlands, Belgium, Germany, Switzerland)</a:t>
            </a:r>
            <a:endParaRPr lang="en-US" sz="1800" dirty="0"/>
          </a:p>
        </p:txBody>
      </p:sp>
      <p:grpSp>
        <p:nvGrpSpPr>
          <p:cNvPr id="4" name="Group 3">
            <a:extLst>
              <a:ext uri="{FF2B5EF4-FFF2-40B4-BE49-F238E27FC236}">
                <a16:creationId xmlns:a16="http://schemas.microsoft.com/office/drawing/2014/main" id="{13EAF018-14CF-E685-5AC3-A160806E2476}"/>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205A976C-F9E1-5667-8C63-0B8A250120D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7AA9CF99-AE8B-C748-BE1E-C103DF29389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B3A3D25C-1E57-1546-A869-8253B07FC6C8}"/>
              </a:ext>
            </a:extLst>
          </p:cNvPr>
          <p:cNvSpPr txBox="1">
            <a:spLocks noChangeArrowheads="1"/>
          </p:cNvSpPr>
          <p:nvPr/>
        </p:nvSpPr>
        <p:spPr bwMode="auto">
          <a:xfrm>
            <a:off x="412751" y="6191352"/>
            <a:ext cx="7853362" cy="461665"/>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sz="1200" b="0" spc="-10" dirty="0">
                <a:solidFill>
                  <a:schemeClr val="bg2"/>
                </a:solidFill>
                <a:latin typeface="Calibri" panose="020F0502020204030204" pitchFamily="34" charset="0"/>
              </a:rPr>
              <a:t>1. Ray-Coquard. NEJM. 2019;381:2416.</a:t>
            </a:r>
            <a:r>
              <a:rPr lang="en-US" altLang="en-US" sz="1200" b="0" spc="-10" dirty="0">
                <a:solidFill>
                  <a:schemeClr val="bg2"/>
                </a:solidFill>
                <a:latin typeface="Calibri" panose="020F0502020204030204" pitchFamily="34" charset="0"/>
              </a:rPr>
              <a:t> 2. González-Martín. NEJM. 2019;381:2391. </a:t>
            </a:r>
            <a:br>
              <a:rPr lang="en-US" altLang="en-US" sz="1200" b="0" spc="-10" dirty="0">
                <a:solidFill>
                  <a:schemeClr val="bg2"/>
                </a:solidFill>
                <a:latin typeface="Calibri" panose="020F0502020204030204" pitchFamily="34" charset="0"/>
              </a:rPr>
            </a:br>
            <a:r>
              <a:rPr lang="en-US" altLang="en-US" sz="1200" b="0" spc="-10" dirty="0">
                <a:solidFill>
                  <a:schemeClr val="bg2"/>
                </a:solidFill>
                <a:latin typeface="Calibri" panose="020F0502020204030204" pitchFamily="34" charset="0"/>
              </a:rPr>
              <a:t>3. Monk. JCO. 2022;[Epub]. 4. Christinat. ESGO 2022. Abstract RA-567.</a:t>
            </a:r>
          </a:p>
        </p:txBody>
      </p:sp>
      <p:sp>
        <p:nvSpPr>
          <p:cNvPr id="8" name="Explosion: 8 Points 11">
            <a:extLst>
              <a:ext uri="{FF2B5EF4-FFF2-40B4-BE49-F238E27FC236}">
                <a16:creationId xmlns:a16="http://schemas.microsoft.com/office/drawing/2014/main" id="{43135F09-C708-C97E-1A79-5191BB33B366}"/>
              </a:ext>
            </a:extLst>
          </p:cNvPr>
          <p:cNvSpPr/>
          <p:nvPr/>
        </p:nvSpPr>
        <p:spPr bwMode="auto">
          <a:xfrm rot="354158">
            <a:off x="10764816" y="763161"/>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9" name="Rectangle 8">
            <a:extLst>
              <a:ext uri="{FF2B5EF4-FFF2-40B4-BE49-F238E27FC236}">
                <a16:creationId xmlns:a16="http://schemas.microsoft.com/office/drawing/2014/main" id="{8FED6EF0-4804-D509-361C-1E627764D221}"/>
              </a:ext>
            </a:extLst>
          </p:cNvPr>
          <p:cNvSpPr/>
          <p:nvPr/>
        </p:nvSpPr>
        <p:spPr>
          <a:xfrm>
            <a:off x="10986600" y="98581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231066910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055137-228D-2D42-1CC6-B1258B6A5DA5}"/>
              </a:ext>
            </a:extLst>
          </p:cNvPr>
          <p:cNvSpPr>
            <a:spLocks noGrp="1"/>
          </p:cNvSpPr>
          <p:nvPr>
            <p:ph type="title"/>
          </p:nvPr>
        </p:nvSpPr>
        <p:spPr/>
        <p:txBody>
          <a:bodyPr/>
          <a:lstStyle/>
          <a:p>
            <a:r>
              <a:rPr lang="en-US" altLang="en-US" dirty="0"/>
              <a:t>Geneva HRD Test: Testing and Other Parameters</a:t>
            </a:r>
            <a:endParaRPr lang="en-US" dirty="0"/>
          </a:p>
        </p:txBody>
      </p:sp>
      <p:grpSp>
        <p:nvGrpSpPr>
          <p:cNvPr id="4" name="Group 3">
            <a:extLst>
              <a:ext uri="{FF2B5EF4-FFF2-40B4-BE49-F238E27FC236}">
                <a16:creationId xmlns:a16="http://schemas.microsoft.com/office/drawing/2014/main" id="{13EAF018-14CF-E685-5AC3-A160806E2476}"/>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205A976C-F9E1-5667-8C63-0B8A250120D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7AA9CF99-AE8B-C748-BE1E-C103DF29389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B3A3D25C-1E57-1546-A869-8253B07FC6C8}"/>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Christinat. ESGO 2022. Abstract RA-567.</a:t>
            </a:r>
            <a:endParaRPr lang="en-US" altLang="en-US" sz="1200" b="0" dirty="0">
              <a:solidFill>
                <a:schemeClr val="bg2"/>
              </a:solidFill>
              <a:highlight>
                <a:srgbClr val="FFFF00"/>
              </a:highlight>
              <a:latin typeface="Calibri" panose="020F0502020204030204" pitchFamily="34" charset="0"/>
            </a:endParaRPr>
          </a:p>
        </p:txBody>
      </p:sp>
      <p:graphicFrame>
        <p:nvGraphicFramePr>
          <p:cNvPr id="9" name="Group 3">
            <a:extLst>
              <a:ext uri="{FF2B5EF4-FFF2-40B4-BE49-F238E27FC236}">
                <a16:creationId xmlns:a16="http://schemas.microsoft.com/office/drawing/2014/main" id="{F1DD9439-E2C3-E412-ADA5-C9BDC2202A6B}"/>
              </a:ext>
            </a:extLst>
          </p:cNvPr>
          <p:cNvGraphicFramePr>
            <a:graphicFrameLocks/>
          </p:cNvGraphicFramePr>
          <p:nvPr>
            <p:extLst>
              <p:ext uri="{D42A27DB-BD31-4B8C-83A1-F6EECF244321}">
                <p14:modId xmlns:p14="http://schemas.microsoft.com/office/powerpoint/2010/main" val="1420929899"/>
              </p:ext>
            </p:extLst>
          </p:nvPr>
        </p:nvGraphicFramePr>
        <p:xfrm>
          <a:off x="719138" y="1606246"/>
          <a:ext cx="6894416" cy="3322432"/>
        </p:xfrm>
        <a:graphic>
          <a:graphicData uri="http://schemas.openxmlformats.org/drawingml/2006/table">
            <a:tbl>
              <a:tblPr/>
              <a:tblGrid>
                <a:gridCol w="2386559">
                  <a:extLst>
                    <a:ext uri="{9D8B030D-6E8A-4147-A177-3AD203B41FA5}">
                      <a16:colId xmlns:a16="http://schemas.microsoft.com/office/drawing/2014/main" val="20000"/>
                    </a:ext>
                  </a:extLst>
                </a:gridCol>
                <a:gridCol w="2179133">
                  <a:extLst>
                    <a:ext uri="{9D8B030D-6E8A-4147-A177-3AD203B41FA5}">
                      <a16:colId xmlns:a16="http://schemas.microsoft.com/office/drawing/2014/main" val="20001"/>
                    </a:ext>
                  </a:extLst>
                </a:gridCol>
                <a:gridCol w="2328724">
                  <a:extLst>
                    <a:ext uri="{9D8B030D-6E8A-4147-A177-3AD203B41FA5}">
                      <a16:colId xmlns:a16="http://schemas.microsoft.com/office/drawing/2014/main" val="1642263984"/>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Myriad myChoice Dx</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Geneva Test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Technology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NGS assay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(proprietary)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SNP assay</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(OncoScan CNV assay)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Mutation detection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BRCA1/2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None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HRD phenotype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LST+LOH+TAI (GIS) [patented algorithm]</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Normalized LST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(free software)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Minimum tumor content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Cost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~350€ (reagents)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Accessibility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Material sent to test manufacturer in the United States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Material sent to Geneva or implemented locally as LDT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92528379"/>
                  </a:ext>
                </a:extLst>
              </a:tr>
            </a:tbl>
          </a:graphicData>
        </a:graphic>
      </p:graphicFrame>
      <p:sp>
        <p:nvSpPr>
          <p:cNvPr id="10" name="TextBox 9">
            <a:extLst>
              <a:ext uri="{FF2B5EF4-FFF2-40B4-BE49-F238E27FC236}">
                <a16:creationId xmlns:a16="http://schemas.microsoft.com/office/drawing/2014/main" id="{AD545A92-C1EC-E2F2-1619-92B5EAB9AF3C}"/>
              </a:ext>
            </a:extLst>
          </p:cNvPr>
          <p:cNvSpPr txBox="1"/>
          <p:nvPr/>
        </p:nvSpPr>
        <p:spPr bwMode="auto">
          <a:xfrm>
            <a:off x="609759" y="4937224"/>
            <a:ext cx="668807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lvl="0" indent="-285750">
              <a:spcBef>
                <a:spcPct val="50000"/>
              </a:spcBef>
              <a:buFont typeface="Wingdings" panose="05000000000000000000" pitchFamily="2" charset="2"/>
              <a:buChar char="§"/>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Higher positivity rate and lower failure rate for Geneva test, particularly in </a:t>
            </a:r>
            <a:r>
              <a:rPr kumimoji="0" lang="en-US" sz="20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BRCA</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lang="en-US" sz="2000" b="0" dirty="0">
                <a:solidFill>
                  <a:srgbClr val="000000"/>
                </a:solidFill>
                <a:latin typeface="Calibri" panose="020F0502020204030204" pitchFamily="34" charset="0"/>
              </a:rPr>
              <a:t>wild-type (38% vs 29% and 1% vs 14%)</a:t>
            </a:r>
            <a:endPar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lang="en-US" sz="2000" b="0" dirty="0">
                <a:solidFill>
                  <a:srgbClr val="000000"/>
                </a:solidFill>
                <a:latin typeface="Calibri" panose="020F0502020204030204" pitchFamily="34" charset="0"/>
              </a:rPr>
              <a:t>More patients with advanced OC likely to benefit from PARPi therapy using Geneva test vs Myriad myChoice test</a:t>
            </a:r>
            <a:endParaRPr kumimoji="0" lang="en-US" sz="2000" b="0" i="0" u="none" strike="noStrike" kern="1200" cap="none" spc="0" normalizeH="0" baseline="0" noProof="0" dirty="0">
              <a:ln>
                <a:noFill/>
              </a:ln>
              <a:solidFill>
                <a:srgbClr val="FF0000"/>
              </a:solidFill>
              <a:effectLst/>
              <a:uLnTx/>
              <a:uFillTx/>
              <a:latin typeface="Calibri" panose="020F0502020204030204" pitchFamily="34" charset="0"/>
              <a:ea typeface="+mn-ea"/>
              <a:cs typeface="Arial" panose="020B0604020202020204" pitchFamily="34" charset="0"/>
            </a:endParaRPr>
          </a:p>
        </p:txBody>
      </p:sp>
      <p:sp>
        <p:nvSpPr>
          <p:cNvPr id="11" name="TextBox 10">
            <a:extLst>
              <a:ext uri="{FF2B5EF4-FFF2-40B4-BE49-F238E27FC236}">
                <a16:creationId xmlns:a16="http://schemas.microsoft.com/office/drawing/2014/main" id="{7FCA5E52-F95B-03EE-7F31-1C6458A7D287}"/>
              </a:ext>
            </a:extLst>
          </p:cNvPr>
          <p:cNvSpPr txBox="1"/>
          <p:nvPr/>
        </p:nvSpPr>
        <p:spPr bwMode="auto">
          <a:xfrm>
            <a:off x="7756141" y="1484307"/>
            <a:ext cx="3848645" cy="4416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indent="-342900" algn="l">
              <a:lnSpc>
                <a:spcPct val="100000"/>
              </a:lnSpc>
              <a:spcBef>
                <a:spcPct val="50000"/>
              </a:spcBef>
              <a:spcAft>
                <a:spcPct val="0"/>
              </a:spcAft>
              <a:buClrTx/>
              <a:buFont typeface="Wingdings" panose="05000000000000000000" pitchFamily="2" charset="2"/>
              <a:buChar char="§"/>
            </a:pPr>
            <a:r>
              <a:rPr lang="en-US" sz="2000" b="0" dirty="0">
                <a:solidFill>
                  <a:schemeClr val="bg1"/>
                </a:solidFill>
                <a:latin typeface="Calibri" panose="020F0502020204030204" pitchFamily="34" charset="0"/>
              </a:rPr>
              <a:t>High concordance between Myriad </a:t>
            </a:r>
            <a:r>
              <a:rPr lang="en-US" sz="2000" b="0" dirty="0">
                <a:solidFill>
                  <a:srgbClr val="000000"/>
                </a:solidFill>
                <a:latin typeface="Calibri" panose="020F0502020204030204" pitchFamily="34" charset="0"/>
              </a:rPr>
              <a:t>myChoice </a:t>
            </a:r>
            <a:r>
              <a:rPr lang="en-US" sz="2000" b="0" dirty="0">
                <a:solidFill>
                  <a:schemeClr val="bg1"/>
                </a:solidFill>
                <a:latin typeface="Calibri" panose="020F0502020204030204" pitchFamily="34" charset="0"/>
              </a:rPr>
              <a:t>and Geneva tests for </a:t>
            </a:r>
            <a:r>
              <a:rPr lang="en-US" sz="2000" b="0" i="1" dirty="0">
                <a:solidFill>
                  <a:schemeClr val="bg1"/>
                </a:solidFill>
                <a:latin typeface="Calibri" panose="020F0502020204030204" pitchFamily="34" charset="0"/>
              </a:rPr>
              <a:t>BRCA</a:t>
            </a:r>
            <a:r>
              <a:rPr lang="en-US" sz="2000" b="0" dirty="0">
                <a:solidFill>
                  <a:schemeClr val="bg1"/>
                </a:solidFill>
                <a:latin typeface="Calibri" panose="020F0502020204030204" pitchFamily="34" charset="0"/>
              </a:rPr>
              <a:t> status</a:t>
            </a:r>
          </a:p>
          <a:p>
            <a:pPr marL="800100" lvl="1" indent="-342900">
              <a:spcBef>
                <a:spcPct val="50000"/>
              </a:spcBef>
              <a:buFont typeface="Arial" panose="020B0604020202020204" pitchFamily="34" charset="0"/>
              <a:buChar char="‒"/>
            </a:pPr>
            <a:r>
              <a:rPr lang="en-US" b="0" dirty="0">
                <a:solidFill>
                  <a:schemeClr val="bg1"/>
                </a:solidFill>
                <a:latin typeface="Calibri" panose="020F0502020204030204" pitchFamily="34" charset="0"/>
              </a:rPr>
              <a:t>Unknown: 9% and 2%</a:t>
            </a:r>
          </a:p>
          <a:p>
            <a:pPr marL="800100" lvl="1" indent="-342900">
              <a:spcBef>
                <a:spcPct val="50000"/>
              </a:spcBef>
              <a:buFont typeface="Arial" panose="020B0604020202020204" pitchFamily="34" charset="0"/>
              <a:buChar char="‒"/>
            </a:pPr>
            <a:r>
              <a:rPr lang="en-US" b="0" dirty="0">
                <a:solidFill>
                  <a:schemeClr val="bg1"/>
                </a:solidFill>
                <a:latin typeface="Calibri" panose="020F0502020204030204" pitchFamily="34" charset="0"/>
              </a:rPr>
              <a:t>Positive: 52% and 54%</a:t>
            </a:r>
          </a:p>
          <a:p>
            <a:pPr marL="800100" lvl="1" indent="-342900">
              <a:spcBef>
                <a:spcPct val="50000"/>
              </a:spcBef>
              <a:buFont typeface="Arial" panose="020B0604020202020204" pitchFamily="34" charset="0"/>
              <a:buChar char="‒"/>
            </a:pPr>
            <a:r>
              <a:rPr lang="en-US" b="0" dirty="0">
                <a:solidFill>
                  <a:schemeClr val="bg1"/>
                </a:solidFill>
                <a:latin typeface="Calibri" panose="020F0502020204030204" pitchFamily="34" charset="0"/>
              </a:rPr>
              <a:t>Negative: 39% and 44%</a:t>
            </a:r>
          </a:p>
          <a:p>
            <a:pPr marL="285750" indent="-285750" algn="l">
              <a:lnSpc>
                <a:spcPct val="100000"/>
              </a:lnSpc>
              <a:spcBef>
                <a:spcPct val="50000"/>
              </a:spcBef>
              <a:spcAft>
                <a:spcPct val="0"/>
              </a:spcAft>
              <a:buClrTx/>
              <a:buFont typeface="Wingdings" panose="05000000000000000000" pitchFamily="2" charset="2"/>
              <a:buChar char="§"/>
            </a:pPr>
            <a:r>
              <a:rPr lang="en-US" sz="2000" b="0" dirty="0">
                <a:solidFill>
                  <a:schemeClr val="bg1"/>
                </a:solidFill>
                <a:latin typeface="Calibri" panose="020F0502020204030204" pitchFamily="34" charset="0"/>
              </a:rPr>
              <a:t>Pearson correlation coefficient for Geneva normalized LST and Myriad’s GIS scores: 0.88</a:t>
            </a:r>
          </a:p>
          <a:p>
            <a:pPr marL="285750" indent="-285750" algn="l">
              <a:lnSpc>
                <a:spcPct val="100000"/>
              </a:lnSpc>
              <a:spcBef>
                <a:spcPct val="50000"/>
              </a:spcBef>
              <a:spcAft>
                <a:spcPct val="0"/>
              </a:spcAft>
              <a:buClrTx/>
              <a:buFont typeface="Wingdings" panose="05000000000000000000" pitchFamily="2" charset="2"/>
              <a:buChar char="§"/>
            </a:pPr>
            <a:r>
              <a:rPr lang="en-US" sz="2000" b="0" dirty="0">
                <a:solidFill>
                  <a:schemeClr val="bg1"/>
                </a:solidFill>
                <a:latin typeface="Calibri" panose="020F0502020204030204" pitchFamily="34" charset="0"/>
              </a:rPr>
              <a:t>Positive and negative agreement values of 85% and 74% , respectively</a:t>
            </a:r>
          </a:p>
        </p:txBody>
      </p:sp>
    </p:spTree>
    <p:extLst>
      <p:ext uri="{BB962C8B-B14F-4D97-AF65-F5344CB8AC3E}">
        <p14:creationId xmlns:p14="http://schemas.microsoft.com/office/powerpoint/2010/main" val="234060663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4" name="Straight Connector 303">
            <a:extLst>
              <a:ext uri="{FF2B5EF4-FFF2-40B4-BE49-F238E27FC236}">
                <a16:creationId xmlns:a16="http://schemas.microsoft.com/office/drawing/2014/main" id="{90F4C45A-9155-E095-E7B1-D2F3DC9A711E}"/>
              </a:ext>
            </a:extLst>
          </p:cNvPr>
          <p:cNvCxnSpPr>
            <a:cxnSpLocks/>
            <a:endCxn id="301" idx="20"/>
          </p:cNvCxnSpPr>
          <p:nvPr/>
        </p:nvCxnSpPr>
        <p:spPr bwMode="auto">
          <a:xfrm flipV="1">
            <a:off x="4238208" y="3041650"/>
            <a:ext cx="833757" cy="21244"/>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sp>
        <p:nvSpPr>
          <p:cNvPr id="306" name="Freeform: Shape 305">
            <a:extLst>
              <a:ext uri="{FF2B5EF4-FFF2-40B4-BE49-F238E27FC236}">
                <a16:creationId xmlns:a16="http://schemas.microsoft.com/office/drawing/2014/main" id="{92A35699-7E31-20E5-167B-D2CD9A0FBFE5}"/>
              </a:ext>
            </a:extLst>
          </p:cNvPr>
          <p:cNvSpPr/>
          <p:nvPr/>
        </p:nvSpPr>
        <p:spPr bwMode="auto">
          <a:xfrm>
            <a:off x="5093223" y="3063066"/>
            <a:ext cx="0" cy="841387"/>
          </a:xfrm>
          <a:custGeom>
            <a:avLst/>
            <a:gdLst>
              <a:gd name="connsiteX0" fmla="*/ 0 w 0"/>
              <a:gd name="connsiteY0" fmla="*/ 0 h 841387"/>
              <a:gd name="connsiteX1" fmla="*/ 0 w 0"/>
              <a:gd name="connsiteY1" fmla="*/ 841387 h 841387"/>
            </a:gdLst>
            <a:ahLst/>
            <a:cxnLst>
              <a:cxn ang="0">
                <a:pos x="connsiteX0" y="connsiteY0"/>
              </a:cxn>
              <a:cxn ang="0">
                <a:pos x="connsiteX1" y="connsiteY1"/>
              </a:cxn>
            </a:cxnLst>
            <a:rect l="l" t="t" r="r" b="b"/>
            <a:pathLst>
              <a:path h="841387">
                <a:moveTo>
                  <a:pt x="0" y="0"/>
                </a:moveTo>
                <a:lnTo>
                  <a:pt x="0" y="841387"/>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cxnSp>
        <p:nvCxnSpPr>
          <p:cNvPr id="200" name="Straight Connector 199">
            <a:extLst>
              <a:ext uri="{FF2B5EF4-FFF2-40B4-BE49-F238E27FC236}">
                <a16:creationId xmlns:a16="http://schemas.microsoft.com/office/drawing/2014/main" id="{47BAA31A-D61B-5FFF-5C59-14E30ECB627B}"/>
              </a:ext>
            </a:extLst>
          </p:cNvPr>
          <p:cNvCxnSpPr>
            <a:cxnSpLocks/>
          </p:cNvCxnSpPr>
          <p:nvPr/>
        </p:nvCxnSpPr>
        <p:spPr bwMode="auto">
          <a:xfrm>
            <a:off x="1017269" y="3062894"/>
            <a:ext cx="1828800" cy="0"/>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sp>
        <p:nvSpPr>
          <p:cNvPr id="204" name="Freeform: Shape 203">
            <a:extLst>
              <a:ext uri="{FF2B5EF4-FFF2-40B4-BE49-F238E27FC236}">
                <a16:creationId xmlns:a16="http://schemas.microsoft.com/office/drawing/2014/main" id="{B26EFF80-ECF8-7269-CC0A-A1A4E3EA72DA}"/>
              </a:ext>
            </a:extLst>
          </p:cNvPr>
          <p:cNvSpPr/>
          <p:nvPr/>
        </p:nvSpPr>
        <p:spPr bwMode="auto">
          <a:xfrm>
            <a:off x="1723025" y="3063066"/>
            <a:ext cx="0" cy="841387"/>
          </a:xfrm>
          <a:custGeom>
            <a:avLst/>
            <a:gdLst>
              <a:gd name="connsiteX0" fmla="*/ 0 w 0"/>
              <a:gd name="connsiteY0" fmla="*/ 0 h 841387"/>
              <a:gd name="connsiteX1" fmla="*/ 0 w 0"/>
              <a:gd name="connsiteY1" fmla="*/ 841387 h 841387"/>
            </a:gdLst>
            <a:ahLst/>
            <a:cxnLst>
              <a:cxn ang="0">
                <a:pos x="connsiteX0" y="connsiteY0"/>
              </a:cxn>
              <a:cxn ang="0">
                <a:pos x="connsiteX1" y="connsiteY1"/>
              </a:cxn>
            </a:cxnLst>
            <a:rect l="l" t="t" r="r" b="b"/>
            <a:pathLst>
              <a:path h="841387">
                <a:moveTo>
                  <a:pt x="0" y="0"/>
                </a:moveTo>
                <a:lnTo>
                  <a:pt x="0" y="841387"/>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sp>
        <p:nvSpPr>
          <p:cNvPr id="205" name="Freeform: Shape 204">
            <a:extLst>
              <a:ext uri="{FF2B5EF4-FFF2-40B4-BE49-F238E27FC236}">
                <a16:creationId xmlns:a16="http://schemas.microsoft.com/office/drawing/2014/main" id="{BAF014A9-D343-B63F-F5F8-B565C86C57A3}"/>
              </a:ext>
            </a:extLst>
          </p:cNvPr>
          <p:cNvSpPr/>
          <p:nvPr/>
        </p:nvSpPr>
        <p:spPr bwMode="auto">
          <a:xfrm>
            <a:off x="2845403" y="3063066"/>
            <a:ext cx="0" cy="841387"/>
          </a:xfrm>
          <a:custGeom>
            <a:avLst/>
            <a:gdLst>
              <a:gd name="connsiteX0" fmla="*/ 0 w 0"/>
              <a:gd name="connsiteY0" fmla="*/ 0 h 841387"/>
              <a:gd name="connsiteX1" fmla="*/ 0 w 0"/>
              <a:gd name="connsiteY1" fmla="*/ 841387 h 841387"/>
            </a:gdLst>
            <a:ahLst/>
            <a:cxnLst>
              <a:cxn ang="0">
                <a:pos x="connsiteX0" y="connsiteY0"/>
              </a:cxn>
              <a:cxn ang="0">
                <a:pos x="connsiteX1" y="connsiteY1"/>
              </a:cxn>
            </a:cxnLst>
            <a:rect l="l" t="t" r="r" b="b"/>
            <a:pathLst>
              <a:path h="841387">
                <a:moveTo>
                  <a:pt x="0" y="0"/>
                </a:moveTo>
                <a:lnTo>
                  <a:pt x="0" y="841387"/>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sp>
        <p:nvSpPr>
          <p:cNvPr id="2" name="Title 1">
            <a:extLst>
              <a:ext uri="{FF2B5EF4-FFF2-40B4-BE49-F238E27FC236}">
                <a16:creationId xmlns:a16="http://schemas.microsoft.com/office/drawing/2014/main" id="{E7055137-228D-2D42-1CC6-B1258B6A5DA5}"/>
              </a:ext>
            </a:extLst>
          </p:cNvPr>
          <p:cNvSpPr>
            <a:spLocks noGrp="1"/>
          </p:cNvSpPr>
          <p:nvPr>
            <p:ph type="title"/>
          </p:nvPr>
        </p:nvSpPr>
        <p:spPr/>
        <p:txBody>
          <a:bodyPr/>
          <a:lstStyle/>
          <a:p>
            <a:r>
              <a:rPr lang="en-US" altLang="en-US" dirty="0"/>
              <a:t>Geneva HRD Test: Updated PFS  </a:t>
            </a:r>
            <a:endParaRPr lang="en-US" dirty="0"/>
          </a:p>
        </p:txBody>
      </p:sp>
      <p:grpSp>
        <p:nvGrpSpPr>
          <p:cNvPr id="4" name="Group 3">
            <a:extLst>
              <a:ext uri="{FF2B5EF4-FFF2-40B4-BE49-F238E27FC236}">
                <a16:creationId xmlns:a16="http://schemas.microsoft.com/office/drawing/2014/main" id="{13EAF018-14CF-E685-5AC3-A160806E2476}"/>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205A976C-F9E1-5667-8C63-0B8A250120D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7AA9CF99-AE8B-C748-BE1E-C103DF29389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B3A3D25C-1E57-1546-A869-8253B07FC6C8}"/>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Christinat. ESGO 2022. Abstract RA-567. Reproduced with permission.</a:t>
            </a:r>
            <a:endParaRPr lang="en-US" altLang="en-US" sz="1200" b="0" dirty="0">
              <a:solidFill>
                <a:schemeClr val="bg2"/>
              </a:solidFill>
              <a:highlight>
                <a:srgbClr val="FFFF00"/>
              </a:highlight>
              <a:latin typeface="Calibri" panose="020F0502020204030204" pitchFamily="34" charset="0"/>
            </a:endParaRPr>
          </a:p>
        </p:txBody>
      </p:sp>
      <p:graphicFrame>
        <p:nvGraphicFramePr>
          <p:cNvPr id="9" name="Group 3">
            <a:extLst>
              <a:ext uri="{FF2B5EF4-FFF2-40B4-BE49-F238E27FC236}">
                <a16:creationId xmlns:a16="http://schemas.microsoft.com/office/drawing/2014/main" id="{93837958-DC97-40B8-1E3B-DA8B72B76805}"/>
              </a:ext>
            </a:extLst>
          </p:cNvPr>
          <p:cNvGraphicFramePr>
            <a:graphicFrameLocks/>
          </p:cNvGraphicFramePr>
          <p:nvPr>
            <p:extLst>
              <p:ext uri="{D42A27DB-BD31-4B8C-83A1-F6EECF244321}">
                <p14:modId xmlns:p14="http://schemas.microsoft.com/office/powerpoint/2010/main" val="655769494"/>
              </p:ext>
            </p:extLst>
          </p:nvPr>
        </p:nvGraphicFramePr>
        <p:xfrm>
          <a:off x="7411051" y="1596972"/>
          <a:ext cx="4377568" cy="1981248"/>
        </p:xfrm>
        <a:graphic>
          <a:graphicData uri="http://schemas.openxmlformats.org/drawingml/2006/table">
            <a:tbl>
              <a:tblPr/>
              <a:tblGrid>
                <a:gridCol w="1422127">
                  <a:extLst>
                    <a:ext uri="{9D8B030D-6E8A-4147-A177-3AD203B41FA5}">
                      <a16:colId xmlns:a16="http://schemas.microsoft.com/office/drawing/2014/main" val="20000"/>
                    </a:ext>
                  </a:extLst>
                </a:gridCol>
                <a:gridCol w="1001898">
                  <a:extLst>
                    <a:ext uri="{9D8B030D-6E8A-4147-A177-3AD203B41FA5}">
                      <a16:colId xmlns:a16="http://schemas.microsoft.com/office/drawing/2014/main" val="20001"/>
                    </a:ext>
                  </a:extLst>
                </a:gridCol>
                <a:gridCol w="938784">
                  <a:extLst>
                    <a:ext uri="{9D8B030D-6E8A-4147-A177-3AD203B41FA5}">
                      <a16:colId xmlns:a16="http://schemas.microsoft.com/office/drawing/2014/main" val="3733965203"/>
                    </a:ext>
                  </a:extLst>
                </a:gridCol>
                <a:gridCol w="1014759">
                  <a:extLst>
                    <a:ext uri="{9D8B030D-6E8A-4147-A177-3AD203B41FA5}">
                      <a16:colId xmlns:a16="http://schemas.microsoft.com/office/drawing/2014/main" val="1642263984"/>
                    </a:ext>
                  </a:extLst>
                </a:gridCol>
              </a:tblGrid>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HRD Positive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PFS</a:t>
                      </a:r>
                    </a:p>
                  </a:txBody>
                  <a:tcPr marL="121699"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Geneva</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252)</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Myriad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myChoice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242)</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PAOLA-1 (myChoice) (N = 387)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mo</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Olaparib + bev</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Placebo + bev</a:t>
                      </a:r>
                    </a:p>
                  </a:txBody>
                  <a:tcPr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51.4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57.1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20.1</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46.8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17.6</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txBody>
                  <a:tcPr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0.41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(0.30-0.57)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 (0.29-0.57)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0.41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(0.32-0.54)</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graphicFrame>
        <p:nvGraphicFramePr>
          <p:cNvPr id="10" name="Group 3">
            <a:extLst>
              <a:ext uri="{FF2B5EF4-FFF2-40B4-BE49-F238E27FC236}">
                <a16:creationId xmlns:a16="http://schemas.microsoft.com/office/drawing/2014/main" id="{81FBA697-7894-5B43-CFA3-C35BC49F57BD}"/>
              </a:ext>
            </a:extLst>
          </p:cNvPr>
          <p:cNvGraphicFramePr>
            <a:graphicFrameLocks/>
          </p:cNvGraphicFramePr>
          <p:nvPr>
            <p:extLst>
              <p:ext uri="{D42A27DB-BD31-4B8C-83A1-F6EECF244321}">
                <p14:modId xmlns:p14="http://schemas.microsoft.com/office/powerpoint/2010/main" val="1575620630"/>
              </p:ext>
            </p:extLst>
          </p:nvPr>
        </p:nvGraphicFramePr>
        <p:xfrm>
          <a:off x="7426066" y="3753859"/>
          <a:ext cx="4362553" cy="1981248"/>
        </p:xfrm>
        <a:graphic>
          <a:graphicData uri="http://schemas.openxmlformats.org/drawingml/2006/table">
            <a:tbl>
              <a:tblPr/>
              <a:tblGrid>
                <a:gridCol w="1412089">
                  <a:extLst>
                    <a:ext uri="{9D8B030D-6E8A-4147-A177-3AD203B41FA5}">
                      <a16:colId xmlns:a16="http://schemas.microsoft.com/office/drawing/2014/main" val="20000"/>
                    </a:ext>
                  </a:extLst>
                </a:gridCol>
                <a:gridCol w="975360">
                  <a:extLst>
                    <a:ext uri="{9D8B030D-6E8A-4147-A177-3AD203B41FA5}">
                      <a16:colId xmlns:a16="http://schemas.microsoft.com/office/drawing/2014/main" val="20001"/>
                    </a:ext>
                  </a:extLst>
                </a:gridCol>
                <a:gridCol w="950976">
                  <a:extLst>
                    <a:ext uri="{9D8B030D-6E8A-4147-A177-3AD203B41FA5}">
                      <a16:colId xmlns:a16="http://schemas.microsoft.com/office/drawing/2014/main" val="3733965203"/>
                    </a:ext>
                  </a:extLst>
                </a:gridCol>
                <a:gridCol w="1024128">
                  <a:extLst>
                    <a:ext uri="{9D8B030D-6E8A-4147-A177-3AD203B41FA5}">
                      <a16:colId xmlns:a16="http://schemas.microsoft.com/office/drawing/2014/main" val="1642263984"/>
                    </a:ext>
                  </a:extLst>
                </a:gridCol>
              </a:tblGrid>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HRD Negative PFS</a:t>
                      </a:r>
                    </a:p>
                  </a:txBody>
                  <a:tcPr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Geneva</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207)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Myriad myChoice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183)</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PAOLA-1 (myChoice) (N = 277)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mo</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Olaparib + bev</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Placebo + bev</a:t>
                      </a:r>
                    </a:p>
                  </a:txBody>
                  <a:tcPr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16.2</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16.5</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16.6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16.2</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 CI)</a:t>
                      </a:r>
                    </a:p>
                  </a:txBody>
                  <a:tcPr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(0.81-1.50)</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(0.76-1.50)</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1.01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(0.77-1.33)</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
        <p:nvSpPr>
          <p:cNvPr id="11" name="TextBox 10">
            <a:extLst>
              <a:ext uri="{FF2B5EF4-FFF2-40B4-BE49-F238E27FC236}">
                <a16:creationId xmlns:a16="http://schemas.microsoft.com/office/drawing/2014/main" id="{3ADFBCEB-C6EF-ABA9-66A8-F3A0F1359767}"/>
              </a:ext>
            </a:extLst>
          </p:cNvPr>
          <p:cNvSpPr txBox="1"/>
          <p:nvPr/>
        </p:nvSpPr>
        <p:spPr bwMode="auto">
          <a:xfrm>
            <a:off x="609759" y="5125852"/>
            <a:ext cx="59917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was similar between Geneva test and Myriad </a:t>
            </a:r>
            <a:r>
              <a:rPr lang="en-US" sz="2000" b="0" dirty="0">
                <a:solidFill>
                  <a:srgbClr val="000000"/>
                </a:solidFill>
                <a:latin typeface="Calibri" panose="020F0502020204030204" pitchFamily="34" charset="0"/>
              </a:rPr>
              <a:t>myChoice </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test, with identical hazard ratios</a:t>
            </a:r>
          </a:p>
        </p:txBody>
      </p:sp>
      <p:sp>
        <p:nvSpPr>
          <p:cNvPr id="12" name="TextBox 11">
            <a:extLst>
              <a:ext uri="{FF2B5EF4-FFF2-40B4-BE49-F238E27FC236}">
                <a16:creationId xmlns:a16="http://schemas.microsoft.com/office/drawing/2014/main" id="{BB137B68-A7A4-824E-CCE1-F5D277F18330}"/>
              </a:ext>
            </a:extLst>
          </p:cNvPr>
          <p:cNvSpPr txBox="1"/>
          <p:nvPr/>
        </p:nvSpPr>
        <p:spPr bwMode="auto">
          <a:xfrm>
            <a:off x="937997" y="1495545"/>
            <a:ext cx="60324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by HRD Status</a:t>
            </a:r>
          </a:p>
        </p:txBody>
      </p:sp>
      <p:sp>
        <p:nvSpPr>
          <p:cNvPr id="15" name="Rectangle 14">
            <a:extLst>
              <a:ext uri="{FF2B5EF4-FFF2-40B4-BE49-F238E27FC236}">
                <a16:creationId xmlns:a16="http://schemas.microsoft.com/office/drawing/2014/main" id="{31C84CC8-5077-CE19-E63C-230BDAA57811}"/>
              </a:ext>
            </a:extLst>
          </p:cNvPr>
          <p:cNvSpPr/>
          <p:nvPr/>
        </p:nvSpPr>
        <p:spPr bwMode="auto">
          <a:xfrm rot="16200000">
            <a:off x="-752401" y="2728332"/>
            <a:ext cx="2172433" cy="502061"/>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mn-lt"/>
              </a:rPr>
              <a:t>Survival Probability</a:t>
            </a:r>
          </a:p>
        </p:txBody>
      </p:sp>
      <p:sp>
        <p:nvSpPr>
          <p:cNvPr id="19" name="Rectangle 18">
            <a:extLst>
              <a:ext uri="{FF2B5EF4-FFF2-40B4-BE49-F238E27FC236}">
                <a16:creationId xmlns:a16="http://schemas.microsoft.com/office/drawing/2014/main" id="{87C44200-EB54-EAE4-73A0-F8DA072574B2}"/>
              </a:ext>
            </a:extLst>
          </p:cNvPr>
          <p:cNvSpPr/>
          <p:nvPr/>
        </p:nvSpPr>
        <p:spPr bwMode="auto">
          <a:xfrm>
            <a:off x="954875" y="4192683"/>
            <a:ext cx="2891163" cy="251031"/>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mn-lt"/>
              </a:rPr>
              <a:t>Mo</a:t>
            </a:r>
          </a:p>
        </p:txBody>
      </p:sp>
      <p:sp>
        <p:nvSpPr>
          <p:cNvPr id="20" name="Rectangle 19">
            <a:extLst>
              <a:ext uri="{FF2B5EF4-FFF2-40B4-BE49-F238E27FC236}">
                <a16:creationId xmlns:a16="http://schemas.microsoft.com/office/drawing/2014/main" id="{113BD00C-E5AC-5929-C54F-530039BAE6A3}"/>
              </a:ext>
            </a:extLst>
          </p:cNvPr>
          <p:cNvSpPr/>
          <p:nvPr/>
        </p:nvSpPr>
        <p:spPr bwMode="auto">
          <a:xfrm>
            <a:off x="4993329" y="4663869"/>
            <a:ext cx="990868" cy="251031"/>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r>
              <a:rPr lang="en-US" dirty="0"/>
              <a:t>Mo</a:t>
            </a:r>
          </a:p>
        </p:txBody>
      </p:sp>
      <p:cxnSp>
        <p:nvCxnSpPr>
          <p:cNvPr id="28" name="Straight Connector 27">
            <a:extLst>
              <a:ext uri="{FF2B5EF4-FFF2-40B4-BE49-F238E27FC236}">
                <a16:creationId xmlns:a16="http://schemas.microsoft.com/office/drawing/2014/main" id="{8E100536-688A-576A-047E-E6625EA67E9F}"/>
              </a:ext>
            </a:extLst>
          </p:cNvPr>
          <p:cNvCxnSpPr/>
          <p:nvPr/>
        </p:nvCxnSpPr>
        <p:spPr bwMode="auto">
          <a:xfrm>
            <a:off x="937304" y="3921296"/>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B780BDB-41A1-8A18-CC6D-CA8B841E963E}"/>
              </a:ext>
            </a:extLst>
          </p:cNvPr>
          <p:cNvCxnSpPr>
            <a:cxnSpLocks/>
          </p:cNvCxnSpPr>
          <p:nvPr/>
        </p:nvCxnSpPr>
        <p:spPr bwMode="auto">
          <a:xfrm rot="16200000">
            <a:off x="968926" y="3968187"/>
            <a:ext cx="78369" cy="0"/>
          </a:xfrm>
          <a:prstGeom prst="line">
            <a:avLst/>
          </a:prstGeom>
          <a:noFill/>
          <a:ln w="28575" cap="flat" cmpd="sng" algn="ctr">
            <a:solidFill>
              <a:schemeClr val="bg1"/>
            </a:solidFill>
            <a:prstDash val="solid"/>
            <a:round/>
            <a:headEnd type="none" w="med" len="med"/>
            <a:tailEnd type="none" w="med" len="med"/>
          </a:ln>
          <a:effectLst/>
        </p:spPr>
      </p:cxnSp>
      <p:sp>
        <p:nvSpPr>
          <p:cNvPr id="45" name="TextBox 44">
            <a:extLst>
              <a:ext uri="{FF2B5EF4-FFF2-40B4-BE49-F238E27FC236}">
                <a16:creationId xmlns:a16="http://schemas.microsoft.com/office/drawing/2014/main" id="{E3EEFE19-1D5E-7F19-3B08-20AEC0889B3B}"/>
              </a:ext>
            </a:extLst>
          </p:cNvPr>
          <p:cNvSpPr txBox="1"/>
          <p:nvPr/>
        </p:nvSpPr>
        <p:spPr bwMode="auto">
          <a:xfrm>
            <a:off x="475961" y="2097716"/>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sp>
        <p:nvSpPr>
          <p:cNvPr id="46" name="TextBox 45">
            <a:extLst>
              <a:ext uri="{FF2B5EF4-FFF2-40B4-BE49-F238E27FC236}">
                <a16:creationId xmlns:a16="http://schemas.microsoft.com/office/drawing/2014/main" id="{849E0EAA-60FA-24BF-168F-9290648BCA0D}"/>
              </a:ext>
            </a:extLst>
          </p:cNvPr>
          <p:cNvSpPr txBox="1"/>
          <p:nvPr/>
        </p:nvSpPr>
        <p:spPr bwMode="auto">
          <a:xfrm>
            <a:off x="475961" y="2525075"/>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47" name="TextBox 46">
            <a:extLst>
              <a:ext uri="{FF2B5EF4-FFF2-40B4-BE49-F238E27FC236}">
                <a16:creationId xmlns:a16="http://schemas.microsoft.com/office/drawing/2014/main" id="{9AA03C7D-3A30-8341-73FE-7FBBB1FE59DA}"/>
              </a:ext>
            </a:extLst>
          </p:cNvPr>
          <p:cNvSpPr txBox="1"/>
          <p:nvPr/>
        </p:nvSpPr>
        <p:spPr bwMode="auto">
          <a:xfrm>
            <a:off x="475961" y="2959802"/>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48" name="TextBox 47">
            <a:extLst>
              <a:ext uri="{FF2B5EF4-FFF2-40B4-BE49-F238E27FC236}">
                <a16:creationId xmlns:a16="http://schemas.microsoft.com/office/drawing/2014/main" id="{70F6B1E3-D6B0-F919-D6A4-2B9D86BF97B7}"/>
              </a:ext>
            </a:extLst>
          </p:cNvPr>
          <p:cNvSpPr txBox="1"/>
          <p:nvPr/>
        </p:nvSpPr>
        <p:spPr bwMode="auto">
          <a:xfrm>
            <a:off x="475961" y="3390845"/>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grpSp>
        <p:nvGrpSpPr>
          <p:cNvPr id="206" name="Group 205">
            <a:extLst>
              <a:ext uri="{FF2B5EF4-FFF2-40B4-BE49-F238E27FC236}">
                <a16:creationId xmlns:a16="http://schemas.microsoft.com/office/drawing/2014/main" id="{C7A85367-491C-8E58-C1CF-03A0B766A91D}"/>
              </a:ext>
            </a:extLst>
          </p:cNvPr>
          <p:cNvGrpSpPr/>
          <p:nvPr/>
        </p:nvGrpSpPr>
        <p:grpSpPr>
          <a:xfrm>
            <a:off x="475961" y="2192100"/>
            <a:ext cx="3482107" cy="1997994"/>
            <a:chOff x="380711" y="2197124"/>
            <a:chExt cx="3482107" cy="1997994"/>
          </a:xfrm>
        </p:grpSpPr>
        <p:cxnSp>
          <p:nvCxnSpPr>
            <p:cNvPr id="13" name="Straight Connector 12">
              <a:extLst>
                <a:ext uri="{FF2B5EF4-FFF2-40B4-BE49-F238E27FC236}">
                  <a16:creationId xmlns:a16="http://schemas.microsoft.com/office/drawing/2014/main" id="{3A2E44C7-1ADA-1C52-97C3-8BBFD2DDD2D3}"/>
                </a:ext>
              </a:extLst>
            </p:cNvPr>
            <p:cNvCxnSpPr/>
            <p:nvPr/>
          </p:nvCxnSpPr>
          <p:spPr bwMode="auto">
            <a:xfrm>
              <a:off x="913055" y="2197124"/>
              <a:ext cx="0" cy="1724117"/>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24C454F7-331E-304A-C5DF-BB1776583A1E}"/>
                </a:ext>
              </a:extLst>
            </p:cNvPr>
            <p:cNvCxnSpPr>
              <a:cxnSpLocks/>
            </p:cNvCxnSpPr>
            <p:nvPr/>
          </p:nvCxnSpPr>
          <p:spPr bwMode="auto">
            <a:xfrm>
              <a:off x="920423" y="3921241"/>
              <a:ext cx="2796062"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F1E9EA1-3800-B4C9-CE2C-88F214CB1CB1}"/>
                </a:ext>
              </a:extLst>
            </p:cNvPr>
            <p:cNvCxnSpPr/>
            <p:nvPr/>
          </p:nvCxnSpPr>
          <p:spPr bwMode="auto">
            <a:xfrm>
              <a:off x="842054" y="219712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250E272F-8369-892F-F8D3-8CD04A46DA65}"/>
                </a:ext>
              </a:extLst>
            </p:cNvPr>
            <p:cNvCxnSpPr/>
            <p:nvPr/>
          </p:nvCxnSpPr>
          <p:spPr bwMode="auto">
            <a:xfrm>
              <a:off x="842054" y="262816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7029357-6929-F1D9-E06D-2F15F1E224CA}"/>
                </a:ext>
              </a:extLst>
            </p:cNvPr>
            <p:cNvCxnSpPr/>
            <p:nvPr/>
          </p:nvCxnSpPr>
          <p:spPr bwMode="auto">
            <a:xfrm>
              <a:off x="842054" y="306289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55F3C4A-89BE-1409-5BBB-D6C045105469}"/>
                </a:ext>
              </a:extLst>
            </p:cNvPr>
            <p:cNvCxnSpPr/>
            <p:nvPr/>
          </p:nvCxnSpPr>
          <p:spPr bwMode="auto">
            <a:xfrm>
              <a:off x="842054" y="3490253"/>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617A90D6-ECDE-966B-1594-6000D8710403}"/>
                </a:ext>
              </a:extLst>
            </p:cNvPr>
            <p:cNvCxnSpPr>
              <a:cxnSpLocks/>
            </p:cNvCxnSpPr>
            <p:nvPr/>
          </p:nvCxnSpPr>
          <p:spPr bwMode="auto">
            <a:xfrm rot="16200000">
              <a:off x="1087355"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3A3B21C-2054-728B-0B1B-88F0845B65BD}"/>
                </a:ext>
              </a:extLst>
            </p:cNvPr>
            <p:cNvCxnSpPr>
              <a:cxnSpLocks/>
            </p:cNvCxnSpPr>
            <p:nvPr/>
          </p:nvCxnSpPr>
          <p:spPr bwMode="auto">
            <a:xfrm rot="16200000">
              <a:off x="130471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00929A5-AE1C-74BB-28AB-BFB309B2FFCF}"/>
                </a:ext>
              </a:extLst>
            </p:cNvPr>
            <p:cNvCxnSpPr>
              <a:cxnSpLocks/>
            </p:cNvCxnSpPr>
            <p:nvPr/>
          </p:nvCxnSpPr>
          <p:spPr bwMode="auto">
            <a:xfrm rot="16200000">
              <a:off x="151839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F55EC80-D25B-0055-6463-977FFE82C751}"/>
                </a:ext>
              </a:extLst>
            </p:cNvPr>
            <p:cNvCxnSpPr>
              <a:cxnSpLocks/>
            </p:cNvCxnSpPr>
            <p:nvPr/>
          </p:nvCxnSpPr>
          <p:spPr bwMode="auto">
            <a:xfrm rot="16200000">
              <a:off x="1732077"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8D2B89A-9B9A-836E-48D1-03FA8241A6AF}"/>
                </a:ext>
              </a:extLst>
            </p:cNvPr>
            <p:cNvCxnSpPr>
              <a:cxnSpLocks/>
            </p:cNvCxnSpPr>
            <p:nvPr/>
          </p:nvCxnSpPr>
          <p:spPr bwMode="auto">
            <a:xfrm rot="16200000">
              <a:off x="1945757"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906967D6-B24A-A56B-B5A7-2C0A5157A343}"/>
                </a:ext>
              </a:extLst>
            </p:cNvPr>
            <p:cNvCxnSpPr>
              <a:cxnSpLocks/>
            </p:cNvCxnSpPr>
            <p:nvPr/>
          </p:nvCxnSpPr>
          <p:spPr bwMode="auto">
            <a:xfrm rot="16200000">
              <a:off x="2163121"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5115D129-F5E0-D840-2991-0288D650DD80}"/>
                </a:ext>
              </a:extLst>
            </p:cNvPr>
            <p:cNvCxnSpPr>
              <a:cxnSpLocks/>
            </p:cNvCxnSpPr>
            <p:nvPr/>
          </p:nvCxnSpPr>
          <p:spPr bwMode="auto">
            <a:xfrm rot="16200000">
              <a:off x="2376801"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B21D7413-DC78-0DD7-63CD-6932E9D3190D}"/>
                </a:ext>
              </a:extLst>
            </p:cNvPr>
            <p:cNvCxnSpPr>
              <a:cxnSpLocks/>
            </p:cNvCxnSpPr>
            <p:nvPr/>
          </p:nvCxnSpPr>
          <p:spPr bwMode="auto">
            <a:xfrm rot="16200000">
              <a:off x="2594166"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9EC071F7-F5BA-63C5-C283-48EDA6D1E4D1}"/>
                </a:ext>
              </a:extLst>
            </p:cNvPr>
            <p:cNvCxnSpPr>
              <a:cxnSpLocks/>
            </p:cNvCxnSpPr>
            <p:nvPr/>
          </p:nvCxnSpPr>
          <p:spPr bwMode="auto">
            <a:xfrm rot="16200000">
              <a:off x="2807845"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78E7ED4-20FA-FF4E-C87F-EE154E45EF4A}"/>
                </a:ext>
              </a:extLst>
            </p:cNvPr>
            <p:cNvCxnSpPr>
              <a:cxnSpLocks/>
            </p:cNvCxnSpPr>
            <p:nvPr/>
          </p:nvCxnSpPr>
          <p:spPr bwMode="auto">
            <a:xfrm rot="16200000">
              <a:off x="302520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EBA4504-CC10-D2C0-A849-2787A7E25E16}"/>
                </a:ext>
              </a:extLst>
            </p:cNvPr>
            <p:cNvCxnSpPr>
              <a:cxnSpLocks/>
            </p:cNvCxnSpPr>
            <p:nvPr/>
          </p:nvCxnSpPr>
          <p:spPr bwMode="auto">
            <a:xfrm rot="16200000">
              <a:off x="323888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A838A046-8266-85CD-55BB-87DBFAF17DB2}"/>
                </a:ext>
              </a:extLst>
            </p:cNvPr>
            <p:cNvCxnSpPr>
              <a:cxnSpLocks/>
            </p:cNvCxnSpPr>
            <p:nvPr/>
          </p:nvCxnSpPr>
          <p:spPr bwMode="auto">
            <a:xfrm rot="16200000">
              <a:off x="3452568"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3648D92A-883B-CDCB-6471-5F662C34C3B6}"/>
                </a:ext>
              </a:extLst>
            </p:cNvPr>
            <p:cNvCxnSpPr>
              <a:cxnSpLocks/>
            </p:cNvCxnSpPr>
            <p:nvPr/>
          </p:nvCxnSpPr>
          <p:spPr bwMode="auto">
            <a:xfrm rot="16200000">
              <a:off x="3666248" y="3968187"/>
              <a:ext cx="78369" cy="0"/>
            </a:xfrm>
            <a:prstGeom prst="line">
              <a:avLst/>
            </a:prstGeom>
            <a:noFill/>
            <a:ln w="28575" cap="flat" cmpd="sng" algn="ctr">
              <a:solidFill>
                <a:schemeClr val="bg1"/>
              </a:solidFill>
              <a:prstDash val="solid"/>
              <a:round/>
              <a:headEnd type="none" w="med" len="med"/>
              <a:tailEnd type="none" w="med" len="med"/>
            </a:ln>
            <a:effectLst/>
          </p:spPr>
        </p:cxnSp>
        <p:sp>
          <p:nvSpPr>
            <p:cNvPr id="49" name="TextBox 48">
              <a:extLst>
                <a:ext uri="{FF2B5EF4-FFF2-40B4-BE49-F238E27FC236}">
                  <a16:creationId xmlns:a16="http://schemas.microsoft.com/office/drawing/2014/main" id="{1A6EC55D-7650-D7C6-7859-8FF3A2B99334}"/>
                </a:ext>
              </a:extLst>
            </p:cNvPr>
            <p:cNvSpPr txBox="1"/>
            <p:nvPr/>
          </p:nvSpPr>
          <p:spPr bwMode="auto">
            <a:xfrm>
              <a:off x="380711" y="3825572"/>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
          <p:nvSpPr>
            <p:cNvPr id="50" name="TextBox 49">
              <a:extLst>
                <a:ext uri="{FF2B5EF4-FFF2-40B4-BE49-F238E27FC236}">
                  <a16:creationId xmlns:a16="http://schemas.microsoft.com/office/drawing/2014/main" id="{9DBFAB23-D29A-F3C8-2E0A-2E8B616B4A4B}"/>
                </a:ext>
              </a:extLst>
            </p:cNvPr>
            <p:cNvSpPr txBox="1"/>
            <p:nvPr/>
          </p:nvSpPr>
          <p:spPr bwMode="auto">
            <a:xfrm>
              <a:off x="75178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51" name="TextBox 50">
              <a:extLst>
                <a:ext uri="{FF2B5EF4-FFF2-40B4-BE49-F238E27FC236}">
                  <a16:creationId xmlns:a16="http://schemas.microsoft.com/office/drawing/2014/main" id="{7B5D0950-C15D-EA84-9077-8994F9C91ADF}"/>
                </a:ext>
              </a:extLst>
            </p:cNvPr>
            <p:cNvSpPr txBox="1"/>
            <p:nvPr/>
          </p:nvSpPr>
          <p:spPr bwMode="auto">
            <a:xfrm>
              <a:off x="97282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52" name="TextBox 51">
              <a:extLst>
                <a:ext uri="{FF2B5EF4-FFF2-40B4-BE49-F238E27FC236}">
                  <a16:creationId xmlns:a16="http://schemas.microsoft.com/office/drawing/2014/main" id="{E933C6AF-FE13-E1BD-DBEA-3D00834A7430}"/>
                </a:ext>
              </a:extLst>
            </p:cNvPr>
            <p:cNvSpPr txBox="1"/>
            <p:nvPr/>
          </p:nvSpPr>
          <p:spPr bwMode="auto">
            <a:xfrm>
              <a:off x="119019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53" name="TextBox 52">
              <a:extLst>
                <a:ext uri="{FF2B5EF4-FFF2-40B4-BE49-F238E27FC236}">
                  <a16:creationId xmlns:a16="http://schemas.microsoft.com/office/drawing/2014/main" id="{1E7C3BA1-18E6-3D66-A0BD-7DE8AE79595E}"/>
                </a:ext>
              </a:extLst>
            </p:cNvPr>
            <p:cNvSpPr txBox="1"/>
            <p:nvPr/>
          </p:nvSpPr>
          <p:spPr bwMode="auto">
            <a:xfrm>
              <a:off x="140018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54" name="TextBox 53">
              <a:extLst>
                <a:ext uri="{FF2B5EF4-FFF2-40B4-BE49-F238E27FC236}">
                  <a16:creationId xmlns:a16="http://schemas.microsoft.com/office/drawing/2014/main" id="{AF77C3AB-FA75-8280-CD52-C131F46EE817}"/>
                </a:ext>
              </a:extLst>
            </p:cNvPr>
            <p:cNvSpPr txBox="1"/>
            <p:nvPr/>
          </p:nvSpPr>
          <p:spPr bwMode="auto">
            <a:xfrm>
              <a:off x="1613867"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55" name="TextBox 54">
              <a:extLst>
                <a:ext uri="{FF2B5EF4-FFF2-40B4-BE49-F238E27FC236}">
                  <a16:creationId xmlns:a16="http://schemas.microsoft.com/office/drawing/2014/main" id="{702BD306-582F-45DC-38A1-A8C873FF2FBF}"/>
                </a:ext>
              </a:extLst>
            </p:cNvPr>
            <p:cNvSpPr txBox="1"/>
            <p:nvPr/>
          </p:nvSpPr>
          <p:spPr bwMode="auto">
            <a:xfrm>
              <a:off x="1831230"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56" name="TextBox 55">
              <a:extLst>
                <a:ext uri="{FF2B5EF4-FFF2-40B4-BE49-F238E27FC236}">
                  <a16:creationId xmlns:a16="http://schemas.microsoft.com/office/drawing/2014/main" id="{58B0CCDB-7C8D-E180-A4A8-9D8B74ED7743}"/>
                </a:ext>
              </a:extLst>
            </p:cNvPr>
            <p:cNvSpPr txBox="1"/>
            <p:nvPr/>
          </p:nvSpPr>
          <p:spPr bwMode="auto">
            <a:xfrm>
              <a:off x="2044910"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57" name="TextBox 56">
              <a:extLst>
                <a:ext uri="{FF2B5EF4-FFF2-40B4-BE49-F238E27FC236}">
                  <a16:creationId xmlns:a16="http://schemas.microsoft.com/office/drawing/2014/main" id="{2BF432CC-742B-DEA8-DD63-83E5B23963AB}"/>
                </a:ext>
              </a:extLst>
            </p:cNvPr>
            <p:cNvSpPr txBox="1"/>
            <p:nvPr/>
          </p:nvSpPr>
          <p:spPr bwMode="auto">
            <a:xfrm>
              <a:off x="2262273"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58" name="TextBox 57">
              <a:extLst>
                <a:ext uri="{FF2B5EF4-FFF2-40B4-BE49-F238E27FC236}">
                  <a16:creationId xmlns:a16="http://schemas.microsoft.com/office/drawing/2014/main" id="{7DBAD78E-6CCB-1E78-B64D-9F0D3F86FA0A}"/>
                </a:ext>
              </a:extLst>
            </p:cNvPr>
            <p:cNvSpPr txBox="1"/>
            <p:nvPr/>
          </p:nvSpPr>
          <p:spPr bwMode="auto">
            <a:xfrm>
              <a:off x="247595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59" name="TextBox 58">
              <a:extLst>
                <a:ext uri="{FF2B5EF4-FFF2-40B4-BE49-F238E27FC236}">
                  <a16:creationId xmlns:a16="http://schemas.microsoft.com/office/drawing/2014/main" id="{24E7B090-944A-6436-325B-F400F7279898}"/>
                </a:ext>
              </a:extLst>
            </p:cNvPr>
            <p:cNvSpPr txBox="1"/>
            <p:nvPr/>
          </p:nvSpPr>
          <p:spPr bwMode="auto">
            <a:xfrm>
              <a:off x="269331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60" name="TextBox 59">
              <a:extLst>
                <a:ext uri="{FF2B5EF4-FFF2-40B4-BE49-F238E27FC236}">
                  <a16:creationId xmlns:a16="http://schemas.microsoft.com/office/drawing/2014/main" id="{FD52D94A-4E94-9B3D-0198-1ECE2570001B}"/>
                </a:ext>
              </a:extLst>
            </p:cNvPr>
            <p:cNvSpPr txBox="1"/>
            <p:nvPr/>
          </p:nvSpPr>
          <p:spPr bwMode="auto">
            <a:xfrm>
              <a:off x="2914363"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sp>
          <p:nvSpPr>
            <p:cNvPr id="61" name="TextBox 60">
              <a:extLst>
                <a:ext uri="{FF2B5EF4-FFF2-40B4-BE49-F238E27FC236}">
                  <a16:creationId xmlns:a16="http://schemas.microsoft.com/office/drawing/2014/main" id="{3BD41577-249E-5689-E58C-05B71F4FD7C7}"/>
                </a:ext>
              </a:extLst>
            </p:cNvPr>
            <p:cNvSpPr txBox="1"/>
            <p:nvPr/>
          </p:nvSpPr>
          <p:spPr bwMode="auto">
            <a:xfrm>
              <a:off x="313172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66</a:t>
              </a:r>
            </a:p>
          </p:txBody>
        </p:sp>
        <p:sp>
          <p:nvSpPr>
            <p:cNvPr id="62" name="TextBox 61">
              <a:extLst>
                <a:ext uri="{FF2B5EF4-FFF2-40B4-BE49-F238E27FC236}">
                  <a16:creationId xmlns:a16="http://schemas.microsoft.com/office/drawing/2014/main" id="{99D54360-074D-7B40-3794-4E83324DAC7A}"/>
                </a:ext>
              </a:extLst>
            </p:cNvPr>
            <p:cNvSpPr txBox="1"/>
            <p:nvPr/>
          </p:nvSpPr>
          <p:spPr bwMode="auto">
            <a:xfrm>
              <a:off x="3338037"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72</a:t>
              </a:r>
            </a:p>
          </p:txBody>
        </p:sp>
        <p:sp>
          <p:nvSpPr>
            <p:cNvPr id="63" name="TextBox 62">
              <a:extLst>
                <a:ext uri="{FF2B5EF4-FFF2-40B4-BE49-F238E27FC236}">
                  <a16:creationId xmlns:a16="http://schemas.microsoft.com/office/drawing/2014/main" id="{7F141146-3662-CD02-FBE3-C582C8846DB1}"/>
                </a:ext>
              </a:extLst>
            </p:cNvPr>
            <p:cNvSpPr txBox="1"/>
            <p:nvPr/>
          </p:nvSpPr>
          <p:spPr bwMode="auto">
            <a:xfrm>
              <a:off x="354803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78</a:t>
              </a:r>
            </a:p>
          </p:txBody>
        </p:sp>
      </p:grpSp>
      <p:sp>
        <p:nvSpPr>
          <p:cNvPr id="64" name="TextBox 63">
            <a:extLst>
              <a:ext uri="{FF2B5EF4-FFF2-40B4-BE49-F238E27FC236}">
                <a16:creationId xmlns:a16="http://schemas.microsoft.com/office/drawing/2014/main" id="{F5869D71-67DF-8757-B263-565612739707}"/>
              </a:ext>
            </a:extLst>
          </p:cNvPr>
          <p:cNvSpPr txBox="1"/>
          <p:nvPr/>
        </p:nvSpPr>
        <p:spPr bwMode="auto">
          <a:xfrm>
            <a:off x="1601259" y="1864827"/>
            <a:ext cx="15408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mn-lt"/>
              </a:rPr>
              <a:t>Geneva HRD+</a:t>
            </a:r>
          </a:p>
        </p:txBody>
      </p:sp>
      <p:sp>
        <p:nvSpPr>
          <p:cNvPr id="72" name="Freeform 5">
            <a:extLst>
              <a:ext uri="{FF2B5EF4-FFF2-40B4-BE49-F238E27FC236}">
                <a16:creationId xmlns:a16="http://schemas.microsoft.com/office/drawing/2014/main" id="{B80414AB-7FC7-A7C1-AFA7-AA8790D788AA}"/>
              </a:ext>
            </a:extLst>
          </p:cNvPr>
          <p:cNvSpPr>
            <a:spLocks/>
          </p:cNvSpPr>
          <p:nvPr/>
        </p:nvSpPr>
        <p:spPr bwMode="auto">
          <a:xfrm>
            <a:off x="1012825" y="2203450"/>
            <a:ext cx="2433638" cy="1398588"/>
          </a:xfrm>
          <a:custGeom>
            <a:avLst/>
            <a:gdLst>
              <a:gd name="T0" fmla="*/ 40 w 1533"/>
              <a:gd name="T1" fmla="*/ 0 h 881"/>
              <a:gd name="T2" fmla="*/ 48 w 1533"/>
              <a:gd name="T3" fmla="*/ 22 h 881"/>
              <a:gd name="T4" fmla="*/ 68 w 1533"/>
              <a:gd name="T5" fmla="*/ 34 h 881"/>
              <a:gd name="T6" fmla="*/ 76 w 1533"/>
              <a:gd name="T7" fmla="*/ 44 h 881"/>
              <a:gd name="T8" fmla="*/ 122 w 1533"/>
              <a:gd name="T9" fmla="*/ 70 h 881"/>
              <a:gd name="T10" fmla="*/ 173 w 1533"/>
              <a:gd name="T11" fmla="*/ 86 h 881"/>
              <a:gd name="T12" fmla="*/ 179 w 1533"/>
              <a:gd name="T13" fmla="*/ 104 h 881"/>
              <a:gd name="T14" fmla="*/ 191 w 1533"/>
              <a:gd name="T15" fmla="*/ 142 h 881"/>
              <a:gd name="T16" fmla="*/ 199 w 1533"/>
              <a:gd name="T17" fmla="*/ 158 h 881"/>
              <a:gd name="T18" fmla="*/ 223 w 1533"/>
              <a:gd name="T19" fmla="*/ 170 h 881"/>
              <a:gd name="T20" fmla="*/ 233 w 1533"/>
              <a:gd name="T21" fmla="*/ 202 h 881"/>
              <a:gd name="T22" fmla="*/ 241 w 1533"/>
              <a:gd name="T23" fmla="*/ 214 h 881"/>
              <a:gd name="T24" fmla="*/ 259 w 1533"/>
              <a:gd name="T25" fmla="*/ 286 h 881"/>
              <a:gd name="T26" fmla="*/ 281 w 1533"/>
              <a:gd name="T27" fmla="*/ 294 h 881"/>
              <a:gd name="T28" fmla="*/ 321 w 1533"/>
              <a:gd name="T29" fmla="*/ 308 h 881"/>
              <a:gd name="T30" fmla="*/ 351 w 1533"/>
              <a:gd name="T31" fmla="*/ 348 h 881"/>
              <a:gd name="T32" fmla="*/ 367 w 1533"/>
              <a:gd name="T33" fmla="*/ 384 h 881"/>
              <a:gd name="T34" fmla="*/ 379 w 1533"/>
              <a:gd name="T35" fmla="*/ 449 h 881"/>
              <a:gd name="T36" fmla="*/ 389 w 1533"/>
              <a:gd name="T37" fmla="*/ 463 h 881"/>
              <a:gd name="T38" fmla="*/ 397 w 1533"/>
              <a:gd name="T39" fmla="*/ 479 h 881"/>
              <a:gd name="T40" fmla="*/ 411 w 1533"/>
              <a:gd name="T41" fmla="*/ 491 h 881"/>
              <a:gd name="T42" fmla="*/ 437 w 1533"/>
              <a:gd name="T43" fmla="*/ 515 h 881"/>
              <a:gd name="T44" fmla="*/ 450 w 1533"/>
              <a:gd name="T45" fmla="*/ 541 h 881"/>
              <a:gd name="T46" fmla="*/ 458 w 1533"/>
              <a:gd name="T47" fmla="*/ 565 h 881"/>
              <a:gd name="T48" fmla="*/ 482 w 1533"/>
              <a:gd name="T49" fmla="*/ 573 h 881"/>
              <a:gd name="T50" fmla="*/ 492 w 1533"/>
              <a:gd name="T51" fmla="*/ 589 h 881"/>
              <a:gd name="T52" fmla="*/ 522 w 1533"/>
              <a:gd name="T53" fmla="*/ 673 h 881"/>
              <a:gd name="T54" fmla="*/ 554 w 1533"/>
              <a:gd name="T55" fmla="*/ 703 h 881"/>
              <a:gd name="T56" fmla="*/ 592 w 1533"/>
              <a:gd name="T57" fmla="*/ 733 h 881"/>
              <a:gd name="T58" fmla="*/ 620 w 1533"/>
              <a:gd name="T59" fmla="*/ 751 h 881"/>
              <a:gd name="T60" fmla="*/ 670 w 1533"/>
              <a:gd name="T61" fmla="*/ 763 h 881"/>
              <a:gd name="T62" fmla="*/ 708 w 1533"/>
              <a:gd name="T63" fmla="*/ 775 h 881"/>
              <a:gd name="T64" fmla="*/ 740 w 1533"/>
              <a:gd name="T65" fmla="*/ 793 h 881"/>
              <a:gd name="T66" fmla="*/ 865 w 1533"/>
              <a:gd name="T67" fmla="*/ 805 h 881"/>
              <a:gd name="T68" fmla="*/ 1059 w 1533"/>
              <a:gd name="T69" fmla="*/ 835 h 881"/>
              <a:gd name="T70" fmla="*/ 1210 w 1533"/>
              <a:gd name="T71" fmla="*/ 849 h 881"/>
              <a:gd name="T72" fmla="*/ 1236 w 1533"/>
              <a:gd name="T73" fmla="*/ 865 h 881"/>
              <a:gd name="T74" fmla="*/ 1533 w 1533"/>
              <a:gd name="T75" fmla="*/ 88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33" h="881">
                <a:moveTo>
                  <a:pt x="0" y="0"/>
                </a:moveTo>
                <a:lnTo>
                  <a:pt x="40" y="0"/>
                </a:lnTo>
                <a:lnTo>
                  <a:pt x="40" y="22"/>
                </a:lnTo>
                <a:lnTo>
                  <a:pt x="48" y="22"/>
                </a:lnTo>
                <a:lnTo>
                  <a:pt x="48" y="34"/>
                </a:lnTo>
                <a:lnTo>
                  <a:pt x="68" y="34"/>
                </a:lnTo>
                <a:lnTo>
                  <a:pt x="68" y="44"/>
                </a:lnTo>
                <a:lnTo>
                  <a:pt x="76" y="44"/>
                </a:lnTo>
                <a:lnTo>
                  <a:pt x="76" y="70"/>
                </a:lnTo>
                <a:lnTo>
                  <a:pt x="122" y="70"/>
                </a:lnTo>
                <a:lnTo>
                  <a:pt x="122" y="86"/>
                </a:lnTo>
                <a:lnTo>
                  <a:pt x="173" y="86"/>
                </a:lnTo>
                <a:lnTo>
                  <a:pt x="173" y="104"/>
                </a:lnTo>
                <a:lnTo>
                  <a:pt x="179" y="104"/>
                </a:lnTo>
                <a:lnTo>
                  <a:pt x="179" y="142"/>
                </a:lnTo>
                <a:lnTo>
                  <a:pt x="191" y="142"/>
                </a:lnTo>
                <a:lnTo>
                  <a:pt x="191" y="158"/>
                </a:lnTo>
                <a:lnTo>
                  <a:pt x="199" y="158"/>
                </a:lnTo>
                <a:lnTo>
                  <a:pt x="199" y="170"/>
                </a:lnTo>
                <a:lnTo>
                  <a:pt x="223" y="170"/>
                </a:lnTo>
                <a:lnTo>
                  <a:pt x="223" y="202"/>
                </a:lnTo>
                <a:lnTo>
                  <a:pt x="233" y="202"/>
                </a:lnTo>
                <a:lnTo>
                  <a:pt x="233" y="214"/>
                </a:lnTo>
                <a:lnTo>
                  <a:pt x="241" y="214"/>
                </a:lnTo>
                <a:lnTo>
                  <a:pt x="241" y="286"/>
                </a:lnTo>
                <a:lnTo>
                  <a:pt x="259" y="286"/>
                </a:lnTo>
                <a:lnTo>
                  <a:pt x="259" y="294"/>
                </a:lnTo>
                <a:lnTo>
                  <a:pt x="281" y="294"/>
                </a:lnTo>
                <a:lnTo>
                  <a:pt x="281" y="308"/>
                </a:lnTo>
                <a:lnTo>
                  <a:pt x="321" y="308"/>
                </a:lnTo>
                <a:lnTo>
                  <a:pt x="321" y="348"/>
                </a:lnTo>
                <a:lnTo>
                  <a:pt x="351" y="348"/>
                </a:lnTo>
                <a:lnTo>
                  <a:pt x="351" y="384"/>
                </a:lnTo>
                <a:lnTo>
                  <a:pt x="367" y="384"/>
                </a:lnTo>
                <a:lnTo>
                  <a:pt x="367" y="449"/>
                </a:lnTo>
                <a:lnTo>
                  <a:pt x="379" y="449"/>
                </a:lnTo>
                <a:lnTo>
                  <a:pt x="379" y="463"/>
                </a:lnTo>
                <a:lnTo>
                  <a:pt x="389" y="463"/>
                </a:lnTo>
                <a:lnTo>
                  <a:pt x="389" y="479"/>
                </a:lnTo>
                <a:lnTo>
                  <a:pt x="397" y="479"/>
                </a:lnTo>
                <a:lnTo>
                  <a:pt x="397" y="491"/>
                </a:lnTo>
                <a:lnTo>
                  <a:pt x="411" y="491"/>
                </a:lnTo>
                <a:lnTo>
                  <a:pt x="411" y="515"/>
                </a:lnTo>
                <a:lnTo>
                  <a:pt x="437" y="515"/>
                </a:lnTo>
                <a:lnTo>
                  <a:pt x="437" y="541"/>
                </a:lnTo>
                <a:lnTo>
                  <a:pt x="450" y="541"/>
                </a:lnTo>
                <a:lnTo>
                  <a:pt x="450" y="565"/>
                </a:lnTo>
                <a:lnTo>
                  <a:pt x="458" y="565"/>
                </a:lnTo>
                <a:lnTo>
                  <a:pt x="458" y="573"/>
                </a:lnTo>
                <a:lnTo>
                  <a:pt x="482" y="573"/>
                </a:lnTo>
                <a:lnTo>
                  <a:pt x="482" y="589"/>
                </a:lnTo>
                <a:lnTo>
                  <a:pt x="492" y="589"/>
                </a:lnTo>
                <a:lnTo>
                  <a:pt x="492" y="673"/>
                </a:lnTo>
                <a:lnTo>
                  <a:pt x="522" y="673"/>
                </a:lnTo>
                <a:lnTo>
                  <a:pt x="522" y="703"/>
                </a:lnTo>
                <a:lnTo>
                  <a:pt x="554" y="703"/>
                </a:lnTo>
                <a:lnTo>
                  <a:pt x="554" y="733"/>
                </a:lnTo>
                <a:lnTo>
                  <a:pt x="592" y="733"/>
                </a:lnTo>
                <a:lnTo>
                  <a:pt x="592" y="751"/>
                </a:lnTo>
                <a:lnTo>
                  <a:pt x="620" y="751"/>
                </a:lnTo>
                <a:lnTo>
                  <a:pt x="620" y="763"/>
                </a:lnTo>
                <a:lnTo>
                  <a:pt x="670" y="763"/>
                </a:lnTo>
                <a:lnTo>
                  <a:pt x="670" y="775"/>
                </a:lnTo>
                <a:lnTo>
                  <a:pt x="708" y="775"/>
                </a:lnTo>
                <a:lnTo>
                  <a:pt x="708" y="793"/>
                </a:lnTo>
                <a:lnTo>
                  <a:pt x="740" y="793"/>
                </a:lnTo>
                <a:lnTo>
                  <a:pt x="740" y="805"/>
                </a:lnTo>
                <a:lnTo>
                  <a:pt x="865" y="805"/>
                </a:lnTo>
                <a:lnTo>
                  <a:pt x="865" y="835"/>
                </a:lnTo>
                <a:lnTo>
                  <a:pt x="1059" y="835"/>
                </a:lnTo>
                <a:lnTo>
                  <a:pt x="1059" y="849"/>
                </a:lnTo>
                <a:lnTo>
                  <a:pt x="1210" y="849"/>
                </a:lnTo>
                <a:lnTo>
                  <a:pt x="1210" y="865"/>
                </a:lnTo>
                <a:lnTo>
                  <a:pt x="1236" y="865"/>
                </a:lnTo>
                <a:lnTo>
                  <a:pt x="1236" y="881"/>
                </a:lnTo>
                <a:lnTo>
                  <a:pt x="1533" y="881"/>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3" name="Line 6">
            <a:extLst>
              <a:ext uri="{FF2B5EF4-FFF2-40B4-BE49-F238E27FC236}">
                <a16:creationId xmlns:a16="http://schemas.microsoft.com/office/drawing/2014/main" id="{81D98D9D-DAC2-064D-60C1-83C2DD4C7687}"/>
              </a:ext>
            </a:extLst>
          </p:cNvPr>
          <p:cNvSpPr>
            <a:spLocks noChangeShapeType="1"/>
          </p:cNvSpPr>
          <p:nvPr/>
        </p:nvSpPr>
        <p:spPr bwMode="auto">
          <a:xfrm>
            <a:off x="1398588" y="2606675"/>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4" name="Line 7">
            <a:extLst>
              <a:ext uri="{FF2B5EF4-FFF2-40B4-BE49-F238E27FC236}">
                <a16:creationId xmlns:a16="http://schemas.microsoft.com/office/drawing/2014/main" id="{ABC28397-5B11-A14A-6591-31EEBE5BC3D0}"/>
              </a:ext>
            </a:extLst>
          </p:cNvPr>
          <p:cNvSpPr>
            <a:spLocks noChangeShapeType="1"/>
          </p:cNvSpPr>
          <p:nvPr/>
        </p:nvSpPr>
        <p:spPr bwMode="auto">
          <a:xfrm>
            <a:off x="1350963" y="26511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5" name="Line 8">
            <a:extLst>
              <a:ext uri="{FF2B5EF4-FFF2-40B4-BE49-F238E27FC236}">
                <a16:creationId xmlns:a16="http://schemas.microsoft.com/office/drawing/2014/main" id="{34ADEBFA-0D29-20F9-A6DA-6F269ABA8B6D}"/>
              </a:ext>
            </a:extLst>
          </p:cNvPr>
          <p:cNvSpPr>
            <a:spLocks noChangeShapeType="1"/>
          </p:cNvSpPr>
          <p:nvPr/>
        </p:nvSpPr>
        <p:spPr bwMode="auto">
          <a:xfrm>
            <a:off x="2054225" y="336391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6" name="Line 9">
            <a:extLst>
              <a:ext uri="{FF2B5EF4-FFF2-40B4-BE49-F238E27FC236}">
                <a16:creationId xmlns:a16="http://schemas.microsoft.com/office/drawing/2014/main" id="{6AA5E00C-21D0-2193-7D80-DF43AC76A126}"/>
              </a:ext>
            </a:extLst>
          </p:cNvPr>
          <p:cNvSpPr>
            <a:spLocks noChangeShapeType="1"/>
          </p:cNvSpPr>
          <p:nvPr/>
        </p:nvSpPr>
        <p:spPr bwMode="auto">
          <a:xfrm>
            <a:off x="2006600" y="3408363"/>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7" name="Line 10">
            <a:extLst>
              <a:ext uri="{FF2B5EF4-FFF2-40B4-BE49-F238E27FC236}">
                <a16:creationId xmlns:a16="http://schemas.microsoft.com/office/drawing/2014/main" id="{486A3664-12AB-0098-3130-540A0E2DB600}"/>
              </a:ext>
            </a:extLst>
          </p:cNvPr>
          <p:cNvSpPr>
            <a:spLocks noChangeShapeType="1"/>
          </p:cNvSpPr>
          <p:nvPr/>
        </p:nvSpPr>
        <p:spPr bwMode="auto">
          <a:xfrm>
            <a:off x="2978150" y="356076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8" name="Line 11">
            <a:extLst>
              <a:ext uri="{FF2B5EF4-FFF2-40B4-BE49-F238E27FC236}">
                <a16:creationId xmlns:a16="http://schemas.microsoft.com/office/drawing/2014/main" id="{C310D73E-290F-F45D-2CE6-718337DF722F}"/>
              </a:ext>
            </a:extLst>
          </p:cNvPr>
          <p:cNvSpPr>
            <a:spLocks noChangeShapeType="1"/>
          </p:cNvSpPr>
          <p:nvPr/>
        </p:nvSpPr>
        <p:spPr bwMode="auto">
          <a:xfrm>
            <a:off x="2930525" y="3608388"/>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9" name="Line 12">
            <a:extLst>
              <a:ext uri="{FF2B5EF4-FFF2-40B4-BE49-F238E27FC236}">
                <a16:creationId xmlns:a16="http://schemas.microsoft.com/office/drawing/2014/main" id="{257C2060-6303-2653-7FEA-5EA1C31CE196}"/>
              </a:ext>
            </a:extLst>
          </p:cNvPr>
          <p:cNvSpPr>
            <a:spLocks noChangeShapeType="1"/>
          </p:cNvSpPr>
          <p:nvPr/>
        </p:nvSpPr>
        <p:spPr bwMode="auto">
          <a:xfrm>
            <a:off x="3070225" y="356076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0" name="Line 13">
            <a:extLst>
              <a:ext uri="{FF2B5EF4-FFF2-40B4-BE49-F238E27FC236}">
                <a16:creationId xmlns:a16="http://schemas.microsoft.com/office/drawing/2014/main" id="{6672931B-9AA8-7F14-3692-AB2674EE6484}"/>
              </a:ext>
            </a:extLst>
          </p:cNvPr>
          <p:cNvSpPr>
            <a:spLocks noChangeShapeType="1"/>
          </p:cNvSpPr>
          <p:nvPr/>
        </p:nvSpPr>
        <p:spPr bwMode="auto">
          <a:xfrm>
            <a:off x="3025775" y="3608388"/>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1" name="Line 14">
            <a:extLst>
              <a:ext uri="{FF2B5EF4-FFF2-40B4-BE49-F238E27FC236}">
                <a16:creationId xmlns:a16="http://schemas.microsoft.com/office/drawing/2014/main" id="{CA06EC92-7C77-5C1F-6E45-103B855CF748}"/>
              </a:ext>
            </a:extLst>
          </p:cNvPr>
          <p:cNvSpPr>
            <a:spLocks noChangeShapeType="1"/>
          </p:cNvSpPr>
          <p:nvPr/>
        </p:nvSpPr>
        <p:spPr bwMode="auto">
          <a:xfrm>
            <a:off x="3178175" y="356076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2" name="Line 15">
            <a:extLst>
              <a:ext uri="{FF2B5EF4-FFF2-40B4-BE49-F238E27FC236}">
                <a16:creationId xmlns:a16="http://schemas.microsoft.com/office/drawing/2014/main" id="{CF643214-5D2A-77BD-5208-0E6DF7D4A8FE}"/>
              </a:ext>
            </a:extLst>
          </p:cNvPr>
          <p:cNvSpPr>
            <a:spLocks noChangeShapeType="1"/>
          </p:cNvSpPr>
          <p:nvPr/>
        </p:nvSpPr>
        <p:spPr bwMode="auto">
          <a:xfrm>
            <a:off x="3133725" y="3608388"/>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3" name="Line 16">
            <a:extLst>
              <a:ext uri="{FF2B5EF4-FFF2-40B4-BE49-F238E27FC236}">
                <a16:creationId xmlns:a16="http://schemas.microsoft.com/office/drawing/2014/main" id="{7B66CA98-638A-9341-75A2-BA16C56DC675}"/>
              </a:ext>
            </a:extLst>
          </p:cNvPr>
          <p:cNvSpPr>
            <a:spLocks noChangeShapeType="1"/>
          </p:cNvSpPr>
          <p:nvPr/>
        </p:nvSpPr>
        <p:spPr bwMode="auto">
          <a:xfrm>
            <a:off x="3200400" y="356076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4" name="Line 17">
            <a:extLst>
              <a:ext uri="{FF2B5EF4-FFF2-40B4-BE49-F238E27FC236}">
                <a16:creationId xmlns:a16="http://schemas.microsoft.com/office/drawing/2014/main" id="{586A8D3D-6FF3-C932-B1BA-A510A8D331CB}"/>
              </a:ext>
            </a:extLst>
          </p:cNvPr>
          <p:cNvSpPr>
            <a:spLocks noChangeShapeType="1"/>
          </p:cNvSpPr>
          <p:nvPr/>
        </p:nvSpPr>
        <p:spPr bwMode="auto">
          <a:xfrm>
            <a:off x="3152775" y="3608388"/>
            <a:ext cx="9048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5" name="Line 18">
            <a:extLst>
              <a:ext uri="{FF2B5EF4-FFF2-40B4-BE49-F238E27FC236}">
                <a16:creationId xmlns:a16="http://schemas.microsoft.com/office/drawing/2014/main" id="{CEE385B0-FB50-8FB9-C6C9-AEA4CA3470A0}"/>
              </a:ext>
            </a:extLst>
          </p:cNvPr>
          <p:cNvSpPr>
            <a:spLocks noChangeShapeType="1"/>
          </p:cNvSpPr>
          <p:nvPr/>
        </p:nvSpPr>
        <p:spPr bwMode="auto">
          <a:xfrm>
            <a:off x="3344863" y="356076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6" name="Line 19">
            <a:extLst>
              <a:ext uri="{FF2B5EF4-FFF2-40B4-BE49-F238E27FC236}">
                <a16:creationId xmlns:a16="http://schemas.microsoft.com/office/drawing/2014/main" id="{D5298EAC-A309-D70E-1D82-84C8CCBDAD74}"/>
              </a:ext>
            </a:extLst>
          </p:cNvPr>
          <p:cNvSpPr>
            <a:spLocks noChangeShapeType="1"/>
          </p:cNvSpPr>
          <p:nvPr/>
        </p:nvSpPr>
        <p:spPr bwMode="auto">
          <a:xfrm>
            <a:off x="3300413" y="3608388"/>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7" name="Line 20">
            <a:extLst>
              <a:ext uri="{FF2B5EF4-FFF2-40B4-BE49-F238E27FC236}">
                <a16:creationId xmlns:a16="http://schemas.microsoft.com/office/drawing/2014/main" id="{17B0678D-DA21-9D92-6DD7-62B63A5BF505}"/>
              </a:ext>
            </a:extLst>
          </p:cNvPr>
          <p:cNvSpPr>
            <a:spLocks noChangeShapeType="1"/>
          </p:cNvSpPr>
          <p:nvPr/>
        </p:nvSpPr>
        <p:spPr bwMode="auto">
          <a:xfrm>
            <a:off x="3392488" y="356076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8" name="Line 21">
            <a:extLst>
              <a:ext uri="{FF2B5EF4-FFF2-40B4-BE49-F238E27FC236}">
                <a16:creationId xmlns:a16="http://schemas.microsoft.com/office/drawing/2014/main" id="{2B81BC71-4A3F-0D42-799A-38AD1A02D76A}"/>
              </a:ext>
            </a:extLst>
          </p:cNvPr>
          <p:cNvSpPr>
            <a:spLocks noChangeShapeType="1"/>
          </p:cNvSpPr>
          <p:nvPr/>
        </p:nvSpPr>
        <p:spPr bwMode="auto">
          <a:xfrm>
            <a:off x="3344863" y="3608388"/>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9" name="Line 22">
            <a:extLst>
              <a:ext uri="{FF2B5EF4-FFF2-40B4-BE49-F238E27FC236}">
                <a16:creationId xmlns:a16="http://schemas.microsoft.com/office/drawing/2014/main" id="{2AB76905-A103-FA76-3C6B-FFEB8EBD94D5}"/>
              </a:ext>
            </a:extLst>
          </p:cNvPr>
          <p:cNvSpPr>
            <a:spLocks noChangeShapeType="1"/>
          </p:cNvSpPr>
          <p:nvPr/>
        </p:nvSpPr>
        <p:spPr bwMode="auto">
          <a:xfrm>
            <a:off x="3446463" y="356076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0" name="Line 23">
            <a:extLst>
              <a:ext uri="{FF2B5EF4-FFF2-40B4-BE49-F238E27FC236}">
                <a16:creationId xmlns:a16="http://schemas.microsoft.com/office/drawing/2014/main" id="{E81911F5-3316-0E19-1863-87524165951A}"/>
              </a:ext>
            </a:extLst>
          </p:cNvPr>
          <p:cNvSpPr>
            <a:spLocks noChangeShapeType="1"/>
          </p:cNvSpPr>
          <p:nvPr/>
        </p:nvSpPr>
        <p:spPr bwMode="auto">
          <a:xfrm>
            <a:off x="3402013" y="3608388"/>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8" name="Line 81">
            <a:extLst>
              <a:ext uri="{FF2B5EF4-FFF2-40B4-BE49-F238E27FC236}">
                <a16:creationId xmlns:a16="http://schemas.microsoft.com/office/drawing/2014/main" id="{16886654-56FE-F026-6E03-27E0A7FEFBFD}"/>
              </a:ext>
            </a:extLst>
          </p:cNvPr>
          <p:cNvSpPr>
            <a:spLocks noChangeShapeType="1"/>
          </p:cNvSpPr>
          <p:nvPr/>
        </p:nvSpPr>
        <p:spPr bwMode="auto">
          <a:xfrm>
            <a:off x="3659188" y="3151188"/>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9" name="Line 82">
            <a:extLst>
              <a:ext uri="{FF2B5EF4-FFF2-40B4-BE49-F238E27FC236}">
                <a16:creationId xmlns:a16="http://schemas.microsoft.com/office/drawing/2014/main" id="{146E45DE-9788-9A50-42EA-997A25C38749}"/>
              </a:ext>
            </a:extLst>
          </p:cNvPr>
          <p:cNvSpPr>
            <a:spLocks noChangeShapeType="1"/>
          </p:cNvSpPr>
          <p:nvPr/>
        </p:nvSpPr>
        <p:spPr bwMode="auto">
          <a:xfrm>
            <a:off x="3613151" y="3195638"/>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0" name="Line 83">
            <a:extLst>
              <a:ext uri="{FF2B5EF4-FFF2-40B4-BE49-F238E27FC236}">
                <a16:creationId xmlns:a16="http://schemas.microsoft.com/office/drawing/2014/main" id="{6799EF1B-DAFB-F977-497D-5F7FFB162E65}"/>
              </a:ext>
            </a:extLst>
          </p:cNvPr>
          <p:cNvSpPr>
            <a:spLocks noChangeShapeType="1"/>
          </p:cNvSpPr>
          <p:nvPr/>
        </p:nvSpPr>
        <p:spPr bwMode="auto">
          <a:xfrm>
            <a:off x="3594101" y="3151188"/>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1" name="Line 84">
            <a:extLst>
              <a:ext uri="{FF2B5EF4-FFF2-40B4-BE49-F238E27FC236}">
                <a16:creationId xmlns:a16="http://schemas.microsoft.com/office/drawing/2014/main" id="{C61FDCA5-D28A-8B7E-4955-AE8FC24FA666}"/>
              </a:ext>
            </a:extLst>
          </p:cNvPr>
          <p:cNvSpPr>
            <a:spLocks noChangeShapeType="1"/>
          </p:cNvSpPr>
          <p:nvPr/>
        </p:nvSpPr>
        <p:spPr bwMode="auto">
          <a:xfrm>
            <a:off x="3546476" y="319563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2" name="Line 85">
            <a:extLst>
              <a:ext uri="{FF2B5EF4-FFF2-40B4-BE49-F238E27FC236}">
                <a16:creationId xmlns:a16="http://schemas.microsoft.com/office/drawing/2014/main" id="{EFA324C9-F009-C223-C060-D3563038FACD}"/>
              </a:ext>
            </a:extLst>
          </p:cNvPr>
          <p:cNvSpPr>
            <a:spLocks noChangeShapeType="1"/>
          </p:cNvSpPr>
          <p:nvPr/>
        </p:nvSpPr>
        <p:spPr bwMode="auto">
          <a:xfrm>
            <a:off x="3556001" y="3151188"/>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3" name="Line 86">
            <a:extLst>
              <a:ext uri="{FF2B5EF4-FFF2-40B4-BE49-F238E27FC236}">
                <a16:creationId xmlns:a16="http://schemas.microsoft.com/office/drawing/2014/main" id="{639F4C4A-5BAB-D63D-8DC6-6EB5DF9EF89A}"/>
              </a:ext>
            </a:extLst>
          </p:cNvPr>
          <p:cNvSpPr>
            <a:spLocks noChangeShapeType="1"/>
          </p:cNvSpPr>
          <p:nvPr/>
        </p:nvSpPr>
        <p:spPr bwMode="auto">
          <a:xfrm>
            <a:off x="3511551" y="319563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4" name="Line 87">
            <a:extLst>
              <a:ext uri="{FF2B5EF4-FFF2-40B4-BE49-F238E27FC236}">
                <a16:creationId xmlns:a16="http://schemas.microsoft.com/office/drawing/2014/main" id="{6A98CB0B-1F3C-EC2C-DB82-C469056045A7}"/>
              </a:ext>
            </a:extLst>
          </p:cNvPr>
          <p:cNvSpPr>
            <a:spLocks noChangeShapeType="1"/>
          </p:cNvSpPr>
          <p:nvPr/>
        </p:nvSpPr>
        <p:spPr bwMode="auto">
          <a:xfrm>
            <a:off x="3430588" y="3151188"/>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5" name="Line 88">
            <a:extLst>
              <a:ext uri="{FF2B5EF4-FFF2-40B4-BE49-F238E27FC236}">
                <a16:creationId xmlns:a16="http://schemas.microsoft.com/office/drawing/2014/main" id="{25B058E4-496E-7716-C7CF-9841E2BA983B}"/>
              </a:ext>
            </a:extLst>
          </p:cNvPr>
          <p:cNvSpPr>
            <a:spLocks noChangeShapeType="1"/>
          </p:cNvSpPr>
          <p:nvPr/>
        </p:nvSpPr>
        <p:spPr bwMode="auto">
          <a:xfrm>
            <a:off x="3382963" y="319563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6" name="Line 89">
            <a:extLst>
              <a:ext uri="{FF2B5EF4-FFF2-40B4-BE49-F238E27FC236}">
                <a16:creationId xmlns:a16="http://schemas.microsoft.com/office/drawing/2014/main" id="{CED870E0-3D8C-21F6-82D4-31F3E27C9E1D}"/>
              </a:ext>
            </a:extLst>
          </p:cNvPr>
          <p:cNvSpPr>
            <a:spLocks noChangeShapeType="1"/>
          </p:cNvSpPr>
          <p:nvPr/>
        </p:nvSpPr>
        <p:spPr bwMode="auto">
          <a:xfrm>
            <a:off x="3405188" y="3151188"/>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7" name="Line 90">
            <a:extLst>
              <a:ext uri="{FF2B5EF4-FFF2-40B4-BE49-F238E27FC236}">
                <a16:creationId xmlns:a16="http://schemas.microsoft.com/office/drawing/2014/main" id="{FFAD3741-C313-EAEA-417C-03CF0896F6A1}"/>
              </a:ext>
            </a:extLst>
          </p:cNvPr>
          <p:cNvSpPr>
            <a:spLocks noChangeShapeType="1"/>
          </p:cNvSpPr>
          <p:nvPr/>
        </p:nvSpPr>
        <p:spPr bwMode="auto">
          <a:xfrm>
            <a:off x="3357563" y="319563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8" name="Line 91">
            <a:extLst>
              <a:ext uri="{FF2B5EF4-FFF2-40B4-BE49-F238E27FC236}">
                <a16:creationId xmlns:a16="http://schemas.microsoft.com/office/drawing/2014/main" id="{7117850F-7A46-2709-552C-93F4065C6BAC}"/>
              </a:ext>
            </a:extLst>
          </p:cNvPr>
          <p:cNvSpPr>
            <a:spLocks noChangeShapeType="1"/>
          </p:cNvSpPr>
          <p:nvPr/>
        </p:nvSpPr>
        <p:spPr bwMode="auto">
          <a:xfrm>
            <a:off x="3370263" y="3151188"/>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9" name="Line 92">
            <a:extLst>
              <a:ext uri="{FF2B5EF4-FFF2-40B4-BE49-F238E27FC236}">
                <a16:creationId xmlns:a16="http://schemas.microsoft.com/office/drawing/2014/main" id="{5DE4C642-FD6F-0ECF-84B1-4C4473DF1FE7}"/>
              </a:ext>
            </a:extLst>
          </p:cNvPr>
          <p:cNvSpPr>
            <a:spLocks noChangeShapeType="1"/>
          </p:cNvSpPr>
          <p:nvPr/>
        </p:nvSpPr>
        <p:spPr bwMode="auto">
          <a:xfrm>
            <a:off x="3324226" y="3195638"/>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0" name="Line 93">
            <a:extLst>
              <a:ext uri="{FF2B5EF4-FFF2-40B4-BE49-F238E27FC236}">
                <a16:creationId xmlns:a16="http://schemas.microsoft.com/office/drawing/2014/main" id="{C147C102-1E5A-806E-BC35-9BAB0DC8EB28}"/>
              </a:ext>
            </a:extLst>
          </p:cNvPr>
          <p:cNvSpPr>
            <a:spLocks noChangeShapeType="1"/>
          </p:cNvSpPr>
          <p:nvPr/>
        </p:nvSpPr>
        <p:spPr bwMode="auto">
          <a:xfrm>
            <a:off x="3314701" y="30956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1" name="Line 94">
            <a:extLst>
              <a:ext uri="{FF2B5EF4-FFF2-40B4-BE49-F238E27FC236}">
                <a16:creationId xmlns:a16="http://schemas.microsoft.com/office/drawing/2014/main" id="{F0D0FA79-5384-83C3-15D6-02EFAAA053E7}"/>
              </a:ext>
            </a:extLst>
          </p:cNvPr>
          <p:cNvSpPr>
            <a:spLocks noChangeShapeType="1"/>
          </p:cNvSpPr>
          <p:nvPr/>
        </p:nvSpPr>
        <p:spPr bwMode="auto">
          <a:xfrm>
            <a:off x="3270251" y="3140075"/>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2" name="Line 95">
            <a:extLst>
              <a:ext uri="{FF2B5EF4-FFF2-40B4-BE49-F238E27FC236}">
                <a16:creationId xmlns:a16="http://schemas.microsoft.com/office/drawing/2014/main" id="{C336327F-C326-43B6-D07E-B50B1DB6E944}"/>
              </a:ext>
            </a:extLst>
          </p:cNvPr>
          <p:cNvSpPr>
            <a:spLocks noChangeShapeType="1"/>
          </p:cNvSpPr>
          <p:nvPr/>
        </p:nvSpPr>
        <p:spPr bwMode="auto">
          <a:xfrm>
            <a:off x="3279776" y="30956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3" name="Line 96">
            <a:extLst>
              <a:ext uri="{FF2B5EF4-FFF2-40B4-BE49-F238E27FC236}">
                <a16:creationId xmlns:a16="http://schemas.microsoft.com/office/drawing/2014/main" id="{FC0C1FCB-2808-E114-6AEC-ED7618712F0E}"/>
              </a:ext>
            </a:extLst>
          </p:cNvPr>
          <p:cNvSpPr>
            <a:spLocks noChangeShapeType="1"/>
          </p:cNvSpPr>
          <p:nvPr/>
        </p:nvSpPr>
        <p:spPr bwMode="auto">
          <a:xfrm>
            <a:off x="3232151" y="314007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4" name="Line 97">
            <a:extLst>
              <a:ext uri="{FF2B5EF4-FFF2-40B4-BE49-F238E27FC236}">
                <a16:creationId xmlns:a16="http://schemas.microsoft.com/office/drawing/2014/main" id="{7AF1F82D-3C1A-B0DB-DE81-BF9051143E26}"/>
              </a:ext>
            </a:extLst>
          </p:cNvPr>
          <p:cNvSpPr>
            <a:spLocks noChangeShapeType="1"/>
          </p:cNvSpPr>
          <p:nvPr/>
        </p:nvSpPr>
        <p:spPr bwMode="auto">
          <a:xfrm>
            <a:off x="3248026" y="30956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5" name="Line 98">
            <a:extLst>
              <a:ext uri="{FF2B5EF4-FFF2-40B4-BE49-F238E27FC236}">
                <a16:creationId xmlns:a16="http://schemas.microsoft.com/office/drawing/2014/main" id="{69C4E018-2DD8-882C-871A-2B7FE1CB4056}"/>
              </a:ext>
            </a:extLst>
          </p:cNvPr>
          <p:cNvSpPr>
            <a:spLocks noChangeShapeType="1"/>
          </p:cNvSpPr>
          <p:nvPr/>
        </p:nvSpPr>
        <p:spPr bwMode="auto">
          <a:xfrm>
            <a:off x="3203576" y="314007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6" name="Line 99">
            <a:extLst>
              <a:ext uri="{FF2B5EF4-FFF2-40B4-BE49-F238E27FC236}">
                <a16:creationId xmlns:a16="http://schemas.microsoft.com/office/drawing/2014/main" id="{3BC2FC76-8E48-F51C-A868-2EF36DEB9F65}"/>
              </a:ext>
            </a:extLst>
          </p:cNvPr>
          <p:cNvSpPr>
            <a:spLocks noChangeShapeType="1"/>
          </p:cNvSpPr>
          <p:nvPr/>
        </p:nvSpPr>
        <p:spPr bwMode="auto">
          <a:xfrm>
            <a:off x="3216276" y="30956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7" name="Line 100">
            <a:extLst>
              <a:ext uri="{FF2B5EF4-FFF2-40B4-BE49-F238E27FC236}">
                <a16:creationId xmlns:a16="http://schemas.microsoft.com/office/drawing/2014/main" id="{2A9A39EB-6B75-9936-C87D-2157C7522CFF}"/>
              </a:ext>
            </a:extLst>
          </p:cNvPr>
          <p:cNvSpPr>
            <a:spLocks noChangeShapeType="1"/>
          </p:cNvSpPr>
          <p:nvPr/>
        </p:nvSpPr>
        <p:spPr bwMode="auto">
          <a:xfrm>
            <a:off x="3170238" y="3140075"/>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8" name="Line 101">
            <a:extLst>
              <a:ext uri="{FF2B5EF4-FFF2-40B4-BE49-F238E27FC236}">
                <a16:creationId xmlns:a16="http://schemas.microsoft.com/office/drawing/2014/main" id="{58F4C33A-6D4C-B606-7C16-ED66FFB139AA}"/>
              </a:ext>
            </a:extLst>
          </p:cNvPr>
          <p:cNvSpPr>
            <a:spLocks noChangeShapeType="1"/>
          </p:cNvSpPr>
          <p:nvPr/>
        </p:nvSpPr>
        <p:spPr bwMode="auto">
          <a:xfrm>
            <a:off x="3203576" y="30956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9" name="Line 102">
            <a:extLst>
              <a:ext uri="{FF2B5EF4-FFF2-40B4-BE49-F238E27FC236}">
                <a16:creationId xmlns:a16="http://schemas.microsoft.com/office/drawing/2014/main" id="{136DCF0D-3748-AABB-69E8-DB58FA8BF0E9}"/>
              </a:ext>
            </a:extLst>
          </p:cNvPr>
          <p:cNvSpPr>
            <a:spLocks noChangeShapeType="1"/>
          </p:cNvSpPr>
          <p:nvPr/>
        </p:nvSpPr>
        <p:spPr bwMode="auto">
          <a:xfrm>
            <a:off x="3157538" y="3140075"/>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0" name="Line 103">
            <a:extLst>
              <a:ext uri="{FF2B5EF4-FFF2-40B4-BE49-F238E27FC236}">
                <a16:creationId xmlns:a16="http://schemas.microsoft.com/office/drawing/2014/main" id="{2E871AA1-4BE5-9248-3C74-8C35A89D41C8}"/>
              </a:ext>
            </a:extLst>
          </p:cNvPr>
          <p:cNvSpPr>
            <a:spLocks noChangeShapeType="1"/>
          </p:cNvSpPr>
          <p:nvPr/>
        </p:nvSpPr>
        <p:spPr bwMode="auto">
          <a:xfrm>
            <a:off x="3157538" y="30702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1" name="Line 104">
            <a:extLst>
              <a:ext uri="{FF2B5EF4-FFF2-40B4-BE49-F238E27FC236}">
                <a16:creationId xmlns:a16="http://schemas.microsoft.com/office/drawing/2014/main" id="{2CB18325-241A-A392-A202-F5D0E9293842}"/>
              </a:ext>
            </a:extLst>
          </p:cNvPr>
          <p:cNvSpPr>
            <a:spLocks noChangeShapeType="1"/>
          </p:cNvSpPr>
          <p:nvPr/>
        </p:nvSpPr>
        <p:spPr bwMode="auto">
          <a:xfrm>
            <a:off x="3109913" y="3117850"/>
            <a:ext cx="936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2" name="Line 105">
            <a:extLst>
              <a:ext uri="{FF2B5EF4-FFF2-40B4-BE49-F238E27FC236}">
                <a16:creationId xmlns:a16="http://schemas.microsoft.com/office/drawing/2014/main" id="{FDB9EF96-EBA1-910D-8A1F-EEA8097526F3}"/>
              </a:ext>
            </a:extLst>
          </p:cNvPr>
          <p:cNvSpPr>
            <a:spLocks noChangeShapeType="1"/>
          </p:cNvSpPr>
          <p:nvPr/>
        </p:nvSpPr>
        <p:spPr bwMode="auto">
          <a:xfrm>
            <a:off x="3138488" y="30702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3" name="Line 106">
            <a:extLst>
              <a:ext uri="{FF2B5EF4-FFF2-40B4-BE49-F238E27FC236}">
                <a16:creationId xmlns:a16="http://schemas.microsoft.com/office/drawing/2014/main" id="{066A50DC-3F20-AAA5-DB12-562316189076}"/>
              </a:ext>
            </a:extLst>
          </p:cNvPr>
          <p:cNvSpPr>
            <a:spLocks noChangeShapeType="1"/>
          </p:cNvSpPr>
          <p:nvPr/>
        </p:nvSpPr>
        <p:spPr bwMode="auto">
          <a:xfrm>
            <a:off x="3090863" y="31178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4" name="Line 107">
            <a:extLst>
              <a:ext uri="{FF2B5EF4-FFF2-40B4-BE49-F238E27FC236}">
                <a16:creationId xmlns:a16="http://schemas.microsoft.com/office/drawing/2014/main" id="{6C27F9FD-0B65-DEDC-EA4E-6B3DCF8A7507}"/>
              </a:ext>
            </a:extLst>
          </p:cNvPr>
          <p:cNvSpPr>
            <a:spLocks noChangeShapeType="1"/>
          </p:cNvSpPr>
          <p:nvPr/>
        </p:nvSpPr>
        <p:spPr bwMode="auto">
          <a:xfrm>
            <a:off x="3109913" y="30702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5" name="Line 108">
            <a:extLst>
              <a:ext uri="{FF2B5EF4-FFF2-40B4-BE49-F238E27FC236}">
                <a16:creationId xmlns:a16="http://schemas.microsoft.com/office/drawing/2014/main" id="{AAC075D5-B447-3DC3-B90A-16FB2A7F844C}"/>
              </a:ext>
            </a:extLst>
          </p:cNvPr>
          <p:cNvSpPr>
            <a:spLocks noChangeShapeType="1"/>
          </p:cNvSpPr>
          <p:nvPr/>
        </p:nvSpPr>
        <p:spPr bwMode="auto">
          <a:xfrm>
            <a:off x="3065463" y="31178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6" name="Line 109">
            <a:extLst>
              <a:ext uri="{FF2B5EF4-FFF2-40B4-BE49-F238E27FC236}">
                <a16:creationId xmlns:a16="http://schemas.microsoft.com/office/drawing/2014/main" id="{E60B30FA-20D1-087C-DF1F-D0A304DAADA6}"/>
              </a:ext>
            </a:extLst>
          </p:cNvPr>
          <p:cNvSpPr>
            <a:spLocks noChangeShapeType="1"/>
          </p:cNvSpPr>
          <p:nvPr/>
        </p:nvSpPr>
        <p:spPr bwMode="auto">
          <a:xfrm>
            <a:off x="3065463" y="30702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7" name="Line 110">
            <a:extLst>
              <a:ext uri="{FF2B5EF4-FFF2-40B4-BE49-F238E27FC236}">
                <a16:creationId xmlns:a16="http://schemas.microsoft.com/office/drawing/2014/main" id="{F6F2B5FB-4ED1-704D-B47C-89BB6B249DD8}"/>
              </a:ext>
            </a:extLst>
          </p:cNvPr>
          <p:cNvSpPr>
            <a:spLocks noChangeShapeType="1"/>
          </p:cNvSpPr>
          <p:nvPr/>
        </p:nvSpPr>
        <p:spPr bwMode="auto">
          <a:xfrm>
            <a:off x="3019426" y="3117850"/>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8" name="Line 111">
            <a:extLst>
              <a:ext uri="{FF2B5EF4-FFF2-40B4-BE49-F238E27FC236}">
                <a16:creationId xmlns:a16="http://schemas.microsoft.com/office/drawing/2014/main" id="{49CBAE39-50EB-FD1B-95C5-243FCE9BE0E9}"/>
              </a:ext>
            </a:extLst>
          </p:cNvPr>
          <p:cNvSpPr>
            <a:spLocks noChangeShapeType="1"/>
          </p:cNvSpPr>
          <p:nvPr/>
        </p:nvSpPr>
        <p:spPr bwMode="auto">
          <a:xfrm>
            <a:off x="3019426" y="3070225"/>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9" name="Line 112">
            <a:extLst>
              <a:ext uri="{FF2B5EF4-FFF2-40B4-BE49-F238E27FC236}">
                <a16:creationId xmlns:a16="http://schemas.microsoft.com/office/drawing/2014/main" id="{D5868219-BDF4-1C4F-D757-4CC015B74D10}"/>
              </a:ext>
            </a:extLst>
          </p:cNvPr>
          <p:cNvSpPr>
            <a:spLocks noChangeShapeType="1"/>
          </p:cNvSpPr>
          <p:nvPr/>
        </p:nvSpPr>
        <p:spPr bwMode="auto">
          <a:xfrm>
            <a:off x="2974976" y="3117850"/>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0" name="Line 113">
            <a:extLst>
              <a:ext uri="{FF2B5EF4-FFF2-40B4-BE49-F238E27FC236}">
                <a16:creationId xmlns:a16="http://schemas.microsoft.com/office/drawing/2014/main" id="{E88AF1D1-2907-B811-6F78-F8CEEAD046F5}"/>
              </a:ext>
            </a:extLst>
          </p:cNvPr>
          <p:cNvSpPr>
            <a:spLocks noChangeShapeType="1"/>
          </p:cNvSpPr>
          <p:nvPr/>
        </p:nvSpPr>
        <p:spPr bwMode="auto">
          <a:xfrm>
            <a:off x="2984501" y="304800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1" name="Line 114">
            <a:extLst>
              <a:ext uri="{FF2B5EF4-FFF2-40B4-BE49-F238E27FC236}">
                <a16:creationId xmlns:a16="http://schemas.microsoft.com/office/drawing/2014/main" id="{2A7D0948-B801-D8C9-E961-C871CF974CB1}"/>
              </a:ext>
            </a:extLst>
          </p:cNvPr>
          <p:cNvSpPr>
            <a:spLocks noChangeShapeType="1"/>
          </p:cNvSpPr>
          <p:nvPr/>
        </p:nvSpPr>
        <p:spPr bwMode="auto">
          <a:xfrm>
            <a:off x="2936876" y="309562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2" name="Line 115">
            <a:extLst>
              <a:ext uri="{FF2B5EF4-FFF2-40B4-BE49-F238E27FC236}">
                <a16:creationId xmlns:a16="http://schemas.microsoft.com/office/drawing/2014/main" id="{9297FDEF-71F9-09FA-CAC7-DEC22F887AFC}"/>
              </a:ext>
            </a:extLst>
          </p:cNvPr>
          <p:cNvSpPr>
            <a:spLocks noChangeShapeType="1"/>
          </p:cNvSpPr>
          <p:nvPr/>
        </p:nvSpPr>
        <p:spPr bwMode="auto">
          <a:xfrm>
            <a:off x="2884488" y="30289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3" name="Line 116">
            <a:extLst>
              <a:ext uri="{FF2B5EF4-FFF2-40B4-BE49-F238E27FC236}">
                <a16:creationId xmlns:a16="http://schemas.microsoft.com/office/drawing/2014/main" id="{E0AC7486-F6D1-81B1-9633-2C99E1DB58B7}"/>
              </a:ext>
            </a:extLst>
          </p:cNvPr>
          <p:cNvSpPr>
            <a:spLocks noChangeShapeType="1"/>
          </p:cNvSpPr>
          <p:nvPr/>
        </p:nvSpPr>
        <p:spPr bwMode="auto">
          <a:xfrm>
            <a:off x="2840038" y="3076575"/>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4" name="Line 117">
            <a:extLst>
              <a:ext uri="{FF2B5EF4-FFF2-40B4-BE49-F238E27FC236}">
                <a16:creationId xmlns:a16="http://schemas.microsoft.com/office/drawing/2014/main" id="{4C42283B-C04B-2CD2-C2DC-EE573F2DA256}"/>
              </a:ext>
            </a:extLst>
          </p:cNvPr>
          <p:cNvSpPr>
            <a:spLocks noChangeShapeType="1"/>
          </p:cNvSpPr>
          <p:nvPr/>
        </p:nvSpPr>
        <p:spPr bwMode="auto">
          <a:xfrm>
            <a:off x="2849563" y="3006725"/>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5" name="Line 118">
            <a:extLst>
              <a:ext uri="{FF2B5EF4-FFF2-40B4-BE49-F238E27FC236}">
                <a16:creationId xmlns:a16="http://schemas.microsoft.com/office/drawing/2014/main" id="{C4C9FC86-A181-E379-BD34-D4A5BB9015E2}"/>
              </a:ext>
            </a:extLst>
          </p:cNvPr>
          <p:cNvSpPr>
            <a:spLocks noChangeShapeType="1"/>
          </p:cNvSpPr>
          <p:nvPr/>
        </p:nvSpPr>
        <p:spPr bwMode="auto">
          <a:xfrm>
            <a:off x="2801938" y="3054350"/>
            <a:ext cx="936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6" name="Line 119">
            <a:extLst>
              <a:ext uri="{FF2B5EF4-FFF2-40B4-BE49-F238E27FC236}">
                <a16:creationId xmlns:a16="http://schemas.microsoft.com/office/drawing/2014/main" id="{129AB40E-9825-B647-E556-045B4A773450}"/>
              </a:ext>
            </a:extLst>
          </p:cNvPr>
          <p:cNvSpPr>
            <a:spLocks noChangeShapeType="1"/>
          </p:cNvSpPr>
          <p:nvPr/>
        </p:nvSpPr>
        <p:spPr bwMode="auto">
          <a:xfrm>
            <a:off x="2814638" y="3006725"/>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7" name="Line 120">
            <a:extLst>
              <a:ext uri="{FF2B5EF4-FFF2-40B4-BE49-F238E27FC236}">
                <a16:creationId xmlns:a16="http://schemas.microsoft.com/office/drawing/2014/main" id="{EE8A0E8B-352D-F2B7-3EEE-1AEEF9ED30EF}"/>
              </a:ext>
            </a:extLst>
          </p:cNvPr>
          <p:cNvSpPr>
            <a:spLocks noChangeShapeType="1"/>
          </p:cNvSpPr>
          <p:nvPr/>
        </p:nvSpPr>
        <p:spPr bwMode="auto">
          <a:xfrm>
            <a:off x="2770188" y="30543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8" name="Line 121">
            <a:extLst>
              <a:ext uri="{FF2B5EF4-FFF2-40B4-BE49-F238E27FC236}">
                <a16:creationId xmlns:a16="http://schemas.microsoft.com/office/drawing/2014/main" id="{230BC856-87CD-8A97-EE6E-412BD6978381}"/>
              </a:ext>
            </a:extLst>
          </p:cNvPr>
          <p:cNvSpPr>
            <a:spLocks noChangeShapeType="1"/>
          </p:cNvSpPr>
          <p:nvPr/>
        </p:nvSpPr>
        <p:spPr bwMode="auto">
          <a:xfrm>
            <a:off x="2589213" y="300037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9" name="Line 122">
            <a:extLst>
              <a:ext uri="{FF2B5EF4-FFF2-40B4-BE49-F238E27FC236}">
                <a16:creationId xmlns:a16="http://schemas.microsoft.com/office/drawing/2014/main" id="{2BB27812-210E-9445-5813-BBA3E5B75E81}"/>
              </a:ext>
            </a:extLst>
          </p:cNvPr>
          <p:cNvSpPr>
            <a:spLocks noChangeShapeType="1"/>
          </p:cNvSpPr>
          <p:nvPr/>
        </p:nvSpPr>
        <p:spPr bwMode="auto">
          <a:xfrm>
            <a:off x="2544763" y="3044825"/>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0" name="Line 123">
            <a:extLst>
              <a:ext uri="{FF2B5EF4-FFF2-40B4-BE49-F238E27FC236}">
                <a16:creationId xmlns:a16="http://schemas.microsoft.com/office/drawing/2014/main" id="{47B194F2-E189-0115-054E-B4D34AA4405E}"/>
              </a:ext>
            </a:extLst>
          </p:cNvPr>
          <p:cNvSpPr>
            <a:spLocks noChangeShapeType="1"/>
          </p:cNvSpPr>
          <p:nvPr/>
        </p:nvSpPr>
        <p:spPr bwMode="auto">
          <a:xfrm>
            <a:off x="2368551" y="2940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1" name="Line 124">
            <a:extLst>
              <a:ext uri="{FF2B5EF4-FFF2-40B4-BE49-F238E27FC236}">
                <a16:creationId xmlns:a16="http://schemas.microsoft.com/office/drawing/2014/main" id="{1E2D51AF-E9AF-0A1C-9A2E-750318603D8C}"/>
              </a:ext>
            </a:extLst>
          </p:cNvPr>
          <p:cNvSpPr>
            <a:spLocks noChangeShapeType="1"/>
          </p:cNvSpPr>
          <p:nvPr/>
        </p:nvSpPr>
        <p:spPr bwMode="auto">
          <a:xfrm>
            <a:off x="2320926" y="298767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 name="Line 125">
            <a:extLst>
              <a:ext uri="{FF2B5EF4-FFF2-40B4-BE49-F238E27FC236}">
                <a16:creationId xmlns:a16="http://schemas.microsoft.com/office/drawing/2014/main" id="{3B128289-6D83-ED36-D46B-5A2149B67375}"/>
              </a:ext>
            </a:extLst>
          </p:cNvPr>
          <p:cNvSpPr>
            <a:spLocks noChangeShapeType="1"/>
          </p:cNvSpPr>
          <p:nvPr/>
        </p:nvSpPr>
        <p:spPr bwMode="auto">
          <a:xfrm>
            <a:off x="2205038" y="2878138"/>
            <a:ext cx="0" cy="9048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3" name="Line 126">
            <a:extLst>
              <a:ext uri="{FF2B5EF4-FFF2-40B4-BE49-F238E27FC236}">
                <a16:creationId xmlns:a16="http://schemas.microsoft.com/office/drawing/2014/main" id="{91F015E9-D790-365C-4DEE-834A8BE68CFD}"/>
              </a:ext>
            </a:extLst>
          </p:cNvPr>
          <p:cNvSpPr>
            <a:spLocks noChangeShapeType="1"/>
          </p:cNvSpPr>
          <p:nvPr/>
        </p:nvSpPr>
        <p:spPr bwMode="auto">
          <a:xfrm>
            <a:off x="2157413" y="292258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4" name="Line 127">
            <a:extLst>
              <a:ext uri="{FF2B5EF4-FFF2-40B4-BE49-F238E27FC236}">
                <a16:creationId xmlns:a16="http://schemas.microsoft.com/office/drawing/2014/main" id="{9D01B17F-F90D-DC64-D016-A4626AE34EBB}"/>
              </a:ext>
            </a:extLst>
          </p:cNvPr>
          <p:cNvSpPr>
            <a:spLocks noChangeShapeType="1"/>
          </p:cNvSpPr>
          <p:nvPr/>
        </p:nvSpPr>
        <p:spPr bwMode="auto">
          <a:xfrm>
            <a:off x="1990726" y="2738438"/>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5" name="Line 128">
            <a:extLst>
              <a:ext uri="{FF2B5EF4-FFF2-40B4-BE49-F238E27FC236}">
                <a16:creationId xmlns:a16="http://schemas.microsoft.com/office/drawing/2014/main" id="{62BDD632-A25B-04A0-4EE4-0445C3FC01A5}"/>
              </a:ext>
            </a:extLst>
          </p:cNvPr>
          <p:cNvSpPr>
            <a:spLocks noChangeShapeType="1"/>
          </p:cNvSpPr>
          <p:nvPr/>
        </p:nvSpPr>
        <p:spPr bwMode="auto">
          <a:xfrm>
            <a:off x="1947863" y="2786063"/>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6" name="Line 129">
            <a:extLst>
              <a:ext uri="{FF2B5EF4-FFF2-40B4-BE49-F238E27FC236}">
                <a16:creationId xmlns:a16="http://schemas.microsoft.com/office/drawing/2014/main" id="{62561DCA-AE43-8BEA-F998-462151D33246}"/>
              </a:ext>
            </a:extLst>
          </p:cNvPr>
          <p:cNvSpPr>
            <a:spLocks noChangeShapeType="1"/>
          </p:cNvSpPr>
          <p:nvPr/>
        </p:nvSpPr>
        <p:spPr bwMode="auto">
          <a:xfrm>
            <a:off x="1416051" y="2263775"/>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7" name="Line 130">
            <a:extLst>
              <a:ext uri="{FF2B5EF4-FFF2-40B4-BE49-F238E27FC236}">
                <a16:creationId xmlns:a16="http://schemas.microsoft.com/office/drawing/2014/main" id="{B78513C2-0993-25AD-EBDA-DD80772F086F}"/>
              </a:ext>
            </a:extLst>
          </p:cNvPr>
          <p:cNvSpPr>
            <a:spLocks noChangeShapeType="1"/>
          </p:cNvSpPr>
          <p:nvPr/>
        </p:nvSpPr>
        <p:spPr bwMode="auto">
          <a:xfrm>
            <a:off x="1370013" y="2309813"/>
            <a:ext cx="9048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8" name="Freeform 131">
            <a:extLst>
              <a:ext uri="{FF2B5EF4-FFF2-40B4-BE49-F238E27FC236}">
                <a16:creationId xmlns:a16="http://schemas.microsoft.com/office/drawing/2014/main" id="{EDEC8B65-B81E-6A96-C016-8BB7EAD835B2}"/>
              </a:ext>
            </a:extLst>
          </p:cNvPr>
          <p:cNvSpPr>
            <a:spLocks/>
          </p:cNvSpPr>
          <p:nvPr/>
        </p:nvSpPr>
        <p:spPr bwMode="auto">
          <a:xfrm>
            <a:off x="1011238" y="2206625"/>
            <a:ext cx="2679700" cy="1695450"/>
          </a:xfrm>
          <a:custGeom>
            <a:avLst/>
            <a:gdLst>
              <a:gd name="T0" fmla="*/ 111 w 1688"/>
              <a:gd name="T1" fmla="*/ 0 h 1068"/>
              <a:gd name="T2" fmla="*/ 127 w 1688"/>
              <a:gd name="T3" fmla="*/ 12 h 1068"/>
              <a:gd name="T4" fmla="*/ 174 w 1688"/>
              <a:gd name="T5" fmla="*/ 30 h 1068"/>
              <a:gd name="T6" fmla="*/ 222 w 1688"/>
              <a:gd name="T7" fmla="*/ 40 h 1068"/>
              <a:gd name="T8" fmla="*/ 255 w 1688"/>
              <a:gd name="T9" fmla="*/ 46 h 1068"/>
              <a:gd name="T10" fmla="*/ 267 w 1688"/>
              <a:gd name="T11" fmla="*/ 77 h 1068"/>
              <a:gd name="T12" fmla="*/ 291 w 1688"/>
              <a:gd name="T13" fmla="*/ 85 h 1068"/>
              <a:gd name="T14" fmla="*/ 329 w 1688"/>
              <a:gd name="T15" fmla="*/ 93 h 1068"/>
              <a:gd name="T16" fmla="*/ 340 w 1688"/>
              <a:gd name="T17" fmla="*/ 105 h 1068"/>
              <a:gd name="T18" fmla="*/ 376 w 1688"/>
              <a:gd name="T19" fmla="*/ 117 h 1068"/>
              <a:gd name="T20" fmla="*/ 382 w 1688"/>
              <a:gd name="T21" fmla="*/ 133 h 1068"/>
              <a:gd name="T22" fmla="*/ 396 w 1688"/>
              <a:gd name="T23" fmla="*/ 196 h 1068"/>
              <a:gd name="T24" fmla="*/ 404 w 1688"/>
              <a:gd name="T25" fmla="*/ 204 h 1068"/>
              <a:gd name="T26" fmla="*/ 431 w 1688"/>
              <a:gd name="T27" fmla="*/ 212 h 1068"/>
              <a:gd name="T28" fmla="*/ 443 w 1688"/>
              <a:gd name="T29" fmla="*/ 220 h 1068"/>
              <a:gd name="T30" fmla="*/ 463 w 1688"/>
              <a:gd name="T31" fmla="*/ 252 h 1068"/>
              <a:gd name="T32" fmla="*/ 481 w 1688"/>
              <a:gd name="T33" fmla="*/ 266 h 1068"/>
              <a:gd name="T34" fmla="*/ 501 w 1688"/>
              <a:gd name="T35" fmla="*/ 310 h 1068"/>
              <a:gd name="T36" fmla="*/ 515 w 1688"/>
              <a:gd name="T37" fmla="*/ 320 h 1068"/>
              <a:gd name="T38" fmla="*/ 522 w 1688"/>
              <a:gd name="T39" fmla="*/ 329 h 1068"/>
              <a:gd name="T40" fmla="*/ 528 w 1688"/>
              <a:gd name="T41" fmla="*/ 347 h 1068"/>
              <a:gd name="T42" fmla="*/ 588 w 1688"/>
              <a:gd name="T43" fmla="*/ 357 h 1068"/>
              <a:gd name="T44" fmla="*/ 623 w 1688"/>
              <a:gd name="T45" fmla="*/ 375 h 1068"/>
              <a:gd name="T46" fmla="*/ 629 w 1688"/>
              <a:gd name="T47" fmla="*/ 385 h 1068"/>
              <a:gd name="T48" fmla="*/ 653 w 1688"/>
              <a:gd name="T49" fmla="*/ 397 h 1068"/>
              <a:gd name="T50" fmla="*/ 665 w 1688"/>
              <a:gd name="T51" fmla="*/ 407 h 1068"/>
              <a:gd name="T52" fmla="*/ 675 w 1688"/>
              <a:gd name="T53" fmla="*/ 431 h 1068"/>
              <a:gd name="T54" fmla="*/ 705 w 1688"/>
              <a:gd name="T55" fmla="*/ 439 h 1068"/>
              <a:gd name="T56" fmla="*/ 718 w 1688"/>
              <a:gd name="T57" fmla="*/ 445 h 1068"/>
              <a:gd name="T58" fmla="*/ 752 w 1688"/>
              <a:gd name="T59" fmla="*/ 456 h 1068"/>
              <a:gd name="T60" fmla="*/ 819 w 1688"/>
              <a:gd name="T61" fmla="*/ 472 h 1068"/>
              <a:gd name="T62" fmla="*/ 833 w 1688"/>
              <a:gd name="T63" fmla="*/ 486 h 1068"/>
              <a:gd name="T64" fmla="*/ 875 w 1688"/>
              <a:gd name="T65" fmla="*/ 502 h 1068"/>
              <a:gd name="T66" fmla="*/ 942 w 1688"/>
              <a:gd name="T67" fmla="*/ 516 h 1068"/>
              <a:gd name="T68" fmla="*/ 966 w 1688"/>
              <a:gd name="T69" fmla="*/ 528 h 1068"/>
              <a:gd name="T70" fmla="*/ 1120 w 1688"/>
              <a:gd name="T71" fmla="*/ 540 h 1068"/>
              <a:gd name="T72" fmla="*/ 1180 w 1688"/>
              <a:gd name="T73" fmla="*/ 548 h 1068"/>
              <a:gd name="T74" fmla="*/ 1225 w 1688"/>
              <a:gd name="T75" fmla="*/ 558 h 1068"/>
              <a:gd name="T76" fmla="*/ 1265 w 1688"/>
              <a:gd name="T77" fmla="*/ 574 h 1068"/>
              <a:gd name="T78" fmla="*/ 1368 w 1688"/>
              <a:gd name="T79" fmla="*/ 588 h 1068"/>
              <a:gd name="T80" fmla="*/ 1472 w 1688"/>
              <a:gd name="T81" fmla="*/ 605 h 1068"/>
              <a:gd name="T82" fmla="*/ 1490 w 1688"/>
              <a:gd name="T83" fmla="*/ 623 h 1068"/>
              <a:gd name="T84" fmla="*/ 1688 w 1688"/>
              <a:gd name="T85" fmla="*/ 1068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88" h="1068">
                <a:moveTo>
                  <a:pt x="0" y="0"/>
                </a:moveTo>
                <a:lnTo>
                  <a:pt x="111" y="0"/>
                </a:lnTo>
                <a:lnTo>
                  <a:pt x="111" y="12"/>
                </a:lnTo>
                <a:lnTo>
                  <a:pt x="127" y="12"/>
                </a:lnTo>
                <a:lnTo>
                  <a:pt x="127" y="30"/>
                </a:lnTo>
                <a:lnTo>
                  <a:pt x="174" y="30"/>
                </a:lnTo>
                <a:lnTo>
                  <a:pt x="174" y="40"/>
                </a:lnTo>
                <a:lnTo>
                  <a:pt x="222" y="40"/>
                </a:lnTo>
                <a:lnTo>
                  <a:pt x="222" y="46"/>
                </a:lnTo>
                <a:lnTo>
                  <a:pt x="255" y="46"/>
                </a:lnTo>
                <a:lnTo>
                  <a:pt x="255" y="77"/>
                </a:lnTo>
                <a:lnTo>
                  <a:pt x="267" y="77"/>
                </a:lnTo>
                <a:lnTo>
                  <a:pt x="267" y="85"/>
                </a:lnTo>
                <a:lnTo>
                  <a:pt x="291" y="85"/>
                </a:lnTo>
                <a:lnTo>
                  <a:pt x="291" y="93"/>
                </a:lnTo>
                <a:lnTo>
                  <a:pt x="329" y="93"/>
                </a:lnTo>
                <a:lnTo>
                  <a:pt x="329" y="105"/>
                </a:lnTo>
                <a:lnTo>
                  <a:pt x="340" y="105"/>
                </a:lnTo>
                <a:lnTo>
                  <a:pt x="340" y="117"/>
                </a:lnTo>
                <a:lnTo>
                  <a:pt x="376" y="117"/>
                </a:lnTo>
                <a:lnTo>
                  <a:pt x="376" y="133"/>
                </a:lnTo>
                <a:lnTo>
                  <a:pt x="382" y="133"/>
                </a:lnTo>
                <a:lnTo>
                  <a:pt x="382" y="196"/>
                </a:lnTo>
                <a:lnTo>
                  <a:pt x="396" y="196"/>
                </a:lnTo>
                <a:lnTo>
                  <a:pt x="396" y="204"/>
                </a:lnTo>
                <a:lnTo>
                  <a:pt x="404" y="204"/>
                </a:lnTo>
                <a:lnTo>
                  <a:pt x="404" y="212"/>
                </a:lnTo>
                <a:lnTo>
                  <a:pt x="431" y="212"/>
                </a:lnTo>
                <a:lnTo>
                  <a:pt x="431" y="220"/>
                </a:lnTo>
                <a:lnTo>
                  <a:pt x="443" y="220"/>
                </a:lnTo>
                <a:lnTo>
                  <a:pt x="463" y="220"/>
                </a:lnTo>
                <a:lnTo>
                  <a:pt x="463" y="252"/>
                </a:lnTo>
                <a:lnTo>
                  <a:pt x="481" y="252"/>
                </a:lnTo>
                <a:lnTo>
                  <a:pt x="481" y="266"/>
                </a:lnTo>
                <a:lnTo>
                  <a:pt x="501" y="266"/>
                </a:lnTo>
                <a:lnTo>
                  <a:pt x="501" y="310"/>
                </a:lnTo>
                <a:lnTo>
                  <a:pt x="515" y="310"/>
                </a:lnTo>
                <a:lnTo>
                  <a:pt x="515" y="320"/>
                </a:lnTo>
                <a:lnTo>
                  <a:pt x="522" y="320"/>
                </a:lnTo>
                <a:lnTo>
                  <a:pt x="522" y="329"/>
                </a:lnTo>
                <a:lnTo>
                  <a:pt x="528" y="329"/>
                </a:lnTo>
                <a:lnTo>
                  <a:pt x="528" y="347"/>
                </a:lnTo>
                <a:lnTo>
                  <a:pt x="588" y="347"/>
                </a:lnTo>
                <a:lnTo>
                  <a:pt x="588" y="357"/>
                </a:lnTo>
                <a:lnTo>
                  <a:pt x="623" y="357"/>
                </a:lnTo>
                <a:lnTo>
                  <a:pt x="623" y="375"/>
                </a:lnTo>
                <a:lnTo>
                  <a:pt x="629" y="375"/>
                </a:lnTo>
                <a:lnTo>
                  <a:pt x="629" y="385"/>
                </a:lnTo>
                <a:lnTo>
                  <a:pt x="653" y="385"/>
                </a:lnTo>
                <a:lnTo>
                  <a:pt x="653" y="397"/>
                </a:lnTo>
                <a:lnTo>
                  <a:pt x="665" y="397"/>
                </a:lnTo>
                <a:lnTo>
                  <a:pt x="665" y="407"/>
                </a:lnTo>
                <a:lnTo>
                  <a:pt x="675" y="407"/>
                </a:lnTo>
                <a:lnTo>
                  <a:pt x="675" y="431"/>
                </a:lnTo>
                <a:lnTo>
                  <a:pt x="705" y="431"/>
                </a:lnTo>
                <a:lnTo>
                  <a:pt x="705" y="439"/>
                </a:lnTo>
                <a:lnTo>
                  <a:pt x="718" y="439"/>
                </a:lnTo>
                <a:lnTo>
                  <a:pt x="718" y="445"/>
                </a:lnTo>
                <a:lnTo>
                  <a:pt x="752" y="445"/>
                </a:lnTo>
                <a:lnTo>
                  <a:pt x="752" y="456"/>
                </a:lnTo>
                <a:lnTo>
                  <a:pt x="819" y="456"/>
                </a:lnTo>
                <a:lnTo>
                  <a:pt x="819" y="472"/>
                </a:lnTo>
                <a:lnTo>
                  <a:pt x="833" y="472"/>
                </a:lnTo>
                <a:lnTo>
                  <a:pt x="833" y="486"/>
                </a:lnTo>
                <a:lnTo>
                  <a:pt x="875" y="486"/>
                </a:lnTo>
                <a:lnTo>
                  <a:pt x="875" y="502"/>
                </a:lnTo>
                <a:lnTo>
                  <a:pt x="942" y="502"/>
                </a:lnTo>
                <a:lnTo>
                  <a:pt x="942" y="516"/>
                </a:lnTo>
                <a:lnTo>
                  <a:pt x="966" y="516"/>
                </a:lnTo>
                <a:lnTo>
                  <a:pt x="966" y="528"/>
                </a:lnTo>
                <a:lnTo>
                  <a:pt x="1120" y="528"/>
                </a:lnTo>
                <a:lnTo>
                  <a:pt x="1120" y="540"/>
                </a:lnTo>
                <a:lnTo>
                  <a:pt x="1180" y="540"/>
                </a:lnTo>
                <a:lnTo>
                  <a:pt x="1180" y="548"/>
                </a:lnTo>
                <a:lnTo>
                  <a:pt x="1225" y="548"/>
                </a:lnTo>
                <a:lnTo>
                  <a:pt x="1225" y="558"/>
                </a:lnTo>
                <a:lnTo>
                  <a:pt x="1265" y="558"/>
                </a:lnTo>
                <a:lnTo>
                  <a:pt x="1265" y="574"/>
                </a:lnTo>
                <a:lnTo>
                  <a:pt x="1368" y="574"/>
                </a:lnTo>
                <a:lnTo>
                  <a:pt x="1368" y="588"/>
                </a:lnTo>
                <a:lnTo>
                  <a:pt x="1472" y="588"/>
                </a:lnTo>
                <a:lnTo>
                  <a:pt x="1472" y="605"/>
                </a:lnTo>
                <a:lnTo>
                  <a:pt x="1490" y="605"/>
                </a:lnTo>
                <a:lnTo>
                  <a:pt x="1490" y="623"/>
                </a:lnTo>
                <a:lnTo>
                  <a:pt x="1688" y="623"/>
                </a:lnTo>
                <a:lnTo>
                  <a:pt x="1688" y="1068"/>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199" name="Table 199">
            <a:extLst>
              <a:ext uri="{FF2B5EF4-FFF2-40B4-BE49-F238E27FC236}">
                <a16:creationId xmlns:a16="http://schemas.microsoft.com/office/drawing/2014/main" id="{5968F96C-36DC-B39C-A91E-37E5DB9189D3}"/>
              </a:ext>
            </a:extLst>
          </p:cNvPr>
          <p:cNvGraphicFramePr>
            <a:graphicFrameLocks noGrp="1"/>
          </p:cNvGraphicFramePr>
          <p:nvPr/>
        </p:nvGraphicFramePr>
        <p:xfrm>
          <a:off x="224342" y="4524374"/>
          <a:ext cx="3680911" cy="388212"/>
        </p:xfrm>
        <a:graphic>
          <a:graphicData uri="http://schemas.openxmlformats.org/drawingml/2006/table">
            <a:tbl>
              <a:tblPr firstRow="1" bandRow="1">
                <a:tableStyleId>{93296810-A885-4BE3-A3E7-6D5BEEA58F35}</a:tableStyleId>
              </a:tblPr>
              <a:tblGrid>
                <a:gridCol w="570155">
                  <a:extLst>
                    <a:ext uri="{9D8B030D-6E8A-4147-A177-3AD203B41FA5}">
                      <a16:colId xmlns:a16="http://schemas.microsoft.com/office/drawing/2014/main" val="1261516358"/>
                    </a:ext>
                  </a:extLst>
                </a:gridCol>
                <a:gridCol w="311453">
                  <a:extLst>
                    <a:ext uri="{9D8B030D-6E8A-4147-A177-3AD203B41FA5}">
                      <a16:colId xmlns:a16="http://schemas.microsoft.com/office/drawing/2014/main" val="364842434"/>
                    </a:ext>
                  </a:extLst>
                </a:gridCol>
                <a:gridCol w="215331">
                  <a:extLst>
                    <a:ext uri="{9D8B030D-6E8A-4147-A177-3AD203B41FA5}">
                      <a16:colId xmlns:a16="http://schemas.microsoft.com/office/drawing/2014/main" val="3110769782"/>
                    </a:ext>
                  </a:extLst>
                </a:gridCol>
                <a:gridCol w="215331">
                  <a:extLst>
                    <a:ext uri="{9D8B030D-6E8A-4147-A177-3AD203B41FA5}">
                      <a16:colId xmlns:a16="http://schemas.microsoft.com/office/drawing/2014/main" val="3458699586"/>
                    </a:ext>
                  </a:extLst>
                </a:gridCol>
                <a:gridCol w="215331">
                  <a:extLst>
                    <a:ext uri="{9D8B030D-6E8A-4147-A177-3AD203B41FA5}">
                      <a16:colId xmlns:a16="http://schemas.microsoft.com/office/drawing/2014/main" val="201674677"/>
                    </a:ext>
                  </a:extLst>
                </a:gridCol>
                <a:gridCol w="215331">
                  <a:extLst>
                    <a:ext uri="{9D8B030D-6E8A-4147-A177-3AD203B41FA5}">
                      <a16:colId xmlns:a16="http://schemas.microsoft.com/office/drawing/2014/main" val="214734916"/>
                    </a:ext>
                  </a:extLst>
                </a:gridCol>
                <a:gridCol w="215331">
                  <a:extLst>
                    <a:ext uri="{9D8B030D-6E8A-4147-A177-3AD203B41FA5}">
                      <a16:colId xmlns:a16="http://schemas.microsoft.com/office/drawing/2014/main" val="3388623943"/>
                    </a:ext>
                  </a:extLst>
                </a:gridCol>
                <a:gridCol w="215331">
                  <a:extLst>
                    <a:ext uri="{9D8B030D-6E8A-4147-A177-3AD203B41FA5}">
                      <a16:colId xmlns:a16="http://schemas.microsoft.com/office/drawing/2014/main" val="2107805760"/>
                    </a:ext>
                  </a:extLst>
                </a:gridCol>
                <a:gridCol w="215331">
                  <a:extLst>
                    <a:ext uri="{9D8B030D-6E8A-4147-A177-3AD203B41FA5}">
                      <a16:colId xmlns:a16="http://schemas.microsoft.com/office/drawing/2014/main" val="4124871595"/>
                    </a:ext>
                  </a:extLst>
                </a:gridCol>
                <a:gridCol w="215331">
                  <a:extLst>
                    <a:ext uri="{9D8B030D-6E8A-4147-A177-3AD203B41FA5}">
                      <a16:colId xmlns:a16="http://schemas.microsoft.com/office/drawing/2014/main" val="4006499189"/>
                    </a:ext>
                  </a:extLst>
                </a:gridCol>
                <a:gridCol w="215331">
                  <a:extLst>
                    <a:ext uri="{9D8B030D-6E8A-4147-A177-3AD203B41FA5}">
                      <a16:colId xmlns:a16="http://schemas.microsoft.com/office/drawing/2014/main" val="3577040454"/>
                    </a:ext>
                  </a:extLst>
                </a:gridCol>
                <a:gridCol w="215331">
                  <a:extLst>
                    <a:ext uri="{9D8B030D-6E8A-4147-A177-3AD203B41FA5}">
                      <a16:colId xmlns:a16="http://schemas.microsoft.com/office/drawing/2014/main" val="2286719580"/>
                    </a:ext>
                  </a:extLst>
                </a:gridCol>
                <a:gridCol w="215331">
                  <a:extLst>
                    <a:ext uri="{9D8B030D-6E8A-4147-A177-3AD203B41FA5}">
                      <a16:colId xmlns:a16="http://schemas.microsoft.com/office/drawing/2014/main" val="3577544775"/>
                    </a:ext>
                  </a:extLst>
                </a:gridCol>
                <a:gridCol w="215331">
                  <a:extLst>
                    <a:ext uri="{9D8B030D-6E8A-4147-A177-3AD203B41FA5}">
                      <a16:colId xmlns:a16="http://schemas.microsoft.com/office/drawing/2014/main" val="919457309"/>
                    </a:ext>
                  </a:extLst>
                </a:gridCol>
                <a:gridCol w="215331">
                  <a:extLst>
                    <a:ext uri="{9D8B030D-6E8A-4147-A177-3AD203B41FA5}">
                      <a16:colId xmlns:a16="http://schemas.microsoft.com/office/drawing/2014/main" val="348248431"/>
                    </a:ext>
                  </a:extLst>
                </a:gridCol>
              </a:tblGrid>
              <a:tr h="194106">
                <a:tc>
                  <a:txBody>
                    <a:bodyPr/>
                    <a:lstStyle/>
                    <a:p>
                      <a:pPr algn="r"/>
                      <a:r>
                        <a:rPr lang="en-US" sz="1100" b="0" dirty="0">
                          <a:solidFill>
                            <a:schemeClr val="accent3"/>
                          </a:solidFill>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80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56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42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27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22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074195806"/>
                  </a:ext>
                </a:extLst>
              </a:tr>
              <a:tr h="194106">
                <a:tc>
                  <a:txBody>
                    <a:bodyPr/>
                    <a:lstStyle/>
                    <a:p>
                      <a:pPr algn="r"/>
                      <a:r>
                        <a:rPr lang="en-US" sz="1100" b="0" dirty="0">
                          <a:solidFill>
                            <a:schemeClr val="accent1"/>
                          </a:solidFill>
                        </a:rPr>
                        <a:t>+Olaparib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167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157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138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100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94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83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80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48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7435011"/>
                  </a:ext>
                </a:extLst>
              </a:tr>
            </a:tbl>
          </a:graphicData>
        </a:graphic>
      </p:graphicFrame>
      <p:grpSp>
        <p:nvGrpSpPr>
          <p:cNvPr id="207" name="Group 206">
            <a:extLst>
              <a:ext uri="{FF2B5EF4-FFF2-40B4-BE49-F238E27FC236}">
                <a16:creationId xmlns:a16="http://schemas.microsoft.com/office/drawing/2014/main" id="{621674A4-0F81-2A5B-27FE-DEAC6A7132FD}"/>
              </a:ext>
            </a:extLst>
          </p:cNvPr>
          <p:cNvGrpSpPr/>
          <p:nvPr/>
        </p:nvGrpSpPr>
        <p:grpSpPr>
          <a:xfrm>
            <a:off x="4146985" y="2197124"/>
            <a:ext cx="3180338" cy="1997994"/>
            <a:chOff x="886826" y="2197124"/>
            <a:chExt cx="3180338" cy="1997994"/>
          </a:xfrm>
        </p:grpSpPr>
        <p:cxnSp>
          <p:nvCxnSpPr>
            <p:cNvPr id="208" name="Straight Connector 207">
              <a:extLst>
                <a:ext uri="{FF2B5EF4-FFF2-40B4-BE49-F238E27FC236}">
                  <a16:creationId xmlns:a16="http://schemas.microsoft.com/office/drawing/2014/main" id="{2A0C355E-1E7D-15BA-6A12-8379AA1FFA45}"/>
                </a:ext>
              </a:extLst>
            </p:cNvPr>
            <p:cNvCxnSpPr/>
            <p:nvPr/>
          </p:nvCxnSpPr>
          <p:spPr bwMode="auto">
            <a:xfrm>
              <a:off x="1038655" y="2197124"/>
              <a:ext cx="0" cy="1724117"/>
            </a:xfrm>
            <a:prstGeom prst="line">
              <a:avLst/>
            </a:prstGeom>
            <a:noFill/>
            <a:ln w="28575"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3D0A137E-1682-9751-7BC8-340BC52D5717}"/>
                </a:ext>
              </a:extLst>
            </p:cNvPr>
            <p:cNvCxnSpPr>
              <a:cxnSpLocks/>
            </p:cNvCxnSpPr>
            <p:nvPr/>
          </p:nvCxnSpPr>
          <p:spPr bwMode="auto">
            <a:xfrm>
              <a:off x="1035518" y="3911249"/>
              <a:ext cx="3031646" cy="0"/>
            </a:xfrm>
            <a:prstGeom prst="line">
              <a:avLst/>
            </a:prstGeom>
            <a:noFill/>
            <a:ln w="28575" cap="flat" cmpd="sng" algn="ctr">
              <a:solidFill>
                <a:schemeClr val="bg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EE95C066-3B0E-E293-A0F9-47E69AFE9C78}"/>
                </a:ext>
              </a:extLst>
            </p:cNvPr>
            <p:cNvCxnSpPr/>
            <p:nvPr/>
          </p:nvCxnSpPr>
          <p:spPr bwMode="auto">
            <a:xfrm>
              <a:off x="967654" y="219712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2D1F447D-63CB-4514-E82E-22861E91274A}"/>
                </a:ext>
              </a:extLst>
            </p:cNvPr>
            <p:cNvCxnSpPr/>
            <p:nvPr/>
          </p:nvCxnSpPr>
          <p:spPr bwMode="auto">
            <a:xfrm>
              <a:off x="967654" y="262816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8BCE257B-9175-57DF-6F89-B30C7059438A}"/>
                </a:ext>
              </a:extLst>
            </p:cNvPr>
            <p:cNvCxnSpPr/>
            <p:nvPr/>
          </p:nvCxnSpPr>
          <p:spPr bwMode="auto">
            <a:xfrm>
              <a:off x="967654" y="306289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4067461E-5BAE-6599-BEE2-4AC454EC411A}"/>
                </a:ext>
              </a:extLst>
            </p:cNvPr>
            <p:cNvCxnSpPr/>
            <p:nvPr/>
          </p:nvCxnSpPr>
          <p:spPr bwMode="auto">
            <a:xfrm>
              <a:off x="967654" y="3490253"/>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F9D1200D-43B6-0A23-2DCC-36203EBB835A}"/>
                </a:ext>
              </a:extLst>
            </p:cNvPr>
            <p:cNvCxnSpPr>
              <a:cxnSpLocks/>
            </p:cNvCxnSpPr>
            <p:nvPr/>
          </p:nvCxnSpPr>
          <p:spPr bwMode="auto">
            <a:xfrm rot="16200000">
              <a:off x="1292871"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5ECCDB61-AA62-4E8E-0A0A-9379D06309F5}"/>
                </a:ext>
              </a:extLst>
            </p:cNvPr>
            <p:cNvCxnSpPr>
              <a:cxnSpLocks/>
            </p:cNvCxnSpPr>
            <p:nvPr/>
          </p:nvCxnSpPr>
          <p:spPr bwMode="auto">
            <a:xfrm rot="16200000">
              <a:off x="1578778"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8E96AE50-B1C8-0AAF-E49F-0BEEA4DE4657}"/>
                </a:ext>
              </a:extLst>
            </p:cNvPr>
            <p:cNvCxnSpPr>
              <a:cxnSpLocks/>
            </p:cNvCxnSpPr>
            <p:nvPr/>
          </p:nvCxnSpPr>
          <p:spPr bwMode="auto">
            <a:xfrm rot="16200000">
              <a:off x="1864685"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4832AE23-96ED-4573-061A-F77D862F870E}"/>
                </a:ext>
              </a:extLst>
            </p:cNvPr>
            <p:cNvCxnSpPr>
              <a:cxnSpLocks/>
            </p:cNvCxnSpPr>
            <p:nvPr/>
          </p:nvCxnSpPr>
          <p:spPr bwMode="auto">
            <a:xfrm rot="16200000">
              <a:off x="2150592"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3F5D14D7-6EBB-951F-B243-E10C106080E1}"/>
                </a:ext>
              </a:extLst>
            </p:cNvPr>
            <p:cNvCxnSpPr>
              <a:cxnSpLocks/>
            </p:cNvCxnSpPr>
            <p:nvPr/>
          </p:nvCxnSpPr>
          <p:spPr bwMode="auto">
            <a:xfrm rot="16200000">
              <a:off x="2436499"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C08641EB-3918-897A-FC20-1CF3C4AEDBF8}"/>
                </a:ext>
              </a:extLst>
            </p:cNvPr>
            <p:cNvCxnSpPr>
              <a:cxnSpLocks/>
            </p:cNvCxnSpPr>
            <p:nvPr/>
          </p:nvCxnSpPr>
          <p:spPr bwMode="auto">
            <a:xfrm rot="16200000">
              <a:off x="2722406"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CCDFD90A-E15F-0DAF-C602-A0C60126FA66}"/>
                </a:ext>
              </a:extLst>
            </p:cNvPr>
            <p:cNvCxnSpPr>
              <a:cxnSpLocks/>
            </p:cNvCxnSpPr>
            <p:nvPr/>
          </p:nvCxnSpPr>
          <p:spPr bwMode="auto">
            <a:xfrm rot="16200000">
              <a:off x="3008313"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F74A21E0-1F6D-A397-CF67-D0E14B630110}"/>
                </a:ext>
              </a:extLst>
            </p:cNvPr>
            <p:cNvCxnSpPr>
              <a:cxnSpLocks/>
            </p:cNvCxnSpPr>
            <p:nvPr/>
          </p:nvCxnSpPr>
          <p:spPr bwMode="auto">
            <a:xfrm rot="16200000">
              <a:off x="3294220"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91B71870-F54A-7943-0342-97D275AD06FD}"/>
                </a:ext>
              </a:extLst>
            </p:cNvPr>
            <p:cNvCxnSpPr>
              <a:cxnSpLocks/>
            </p:cNvCxnSpPr>
            <p:nvPr/>
          </p:nvCxnSpPr>
          <p:spPr bwMode="auto">
            <a:xfrm rot="16200000">
              <a:off x="3580127"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4B220510-45D5-E592-B6B8-DEAA886D5721}"/>
                </a:ext>
              </a:extLst>
            </p:cNvPr>
            <p:cNvCxnSpPr>
              <a:cxnSpLocks/>
            </p:cNvCxnSpPr>
            <p:nvPr/>
          </p:nvCxnSpPr>
          <p:spPr bwMode="auto">
            <a:xfrm rot="16200000">
              <a:off x="3866030" y="3950701"/>
              <a:ext cx="78369" cy="0"/>
            </a:xfrm>
            <a:prstGeom prst="line">
              <a:avLst/>
            </a:prstGeom>
            <a:noFill/>
            <a:ln w="28575" cap="flat" cmpd="sng" algn="ctr">
              <a:solidFill>
                <a:schemeClr val="bg1"/>
              </a:solidFill>
              <a:prstDash val="solid"/>
              <a:round/>
              <a:headEnd type="none" w="med" len="med"/>
              <a:tailEnd type="none" w="med" len="med"/>
            </a:ln>
            <a:effectLst/>
          </p:spPr>
        </p:cxnSp>
        <p:sp>
          <p:nvSpPr>
            <p:cNvPr id="228" name="TextBox 227">
              <a:extLst>
                <a:ext uri="{FF2B5EF4-FFF2-40B4-BE49-F238E27FC236}">
                  <a16:creationId xmlns:a16="http://schemas.microsoft.com/office/drawing/2014/main" id="{C5F7A2D7-98AE-B740-FE07-8EA271C41AC8}"/>
                </a:ext>
              </a:extLst>
            </p:cNvPr>
            <p:cNvSpPr txBox="1"/>
            <p:nvPr/>
          </p:nvSpPr>
          <p:spPr bwMode="auto">
            <a:xfrm>
              <a:off x="88682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229" name="TextBox 228">
              <a:extLst>
                <a:ext uri="{FF2B5EF4-FFF2-40B4-BE49-F238E27FC236}">
                  <a16:creationId xmlns:a16="http://schemas.microsoft.com/office/drawing/2014/main" id="{5837F410-4E5F-25B1-1B2B-872532998DFF}"/>
                </a:ext>
              </a:extLst>
            </p:cNvPr>
            <p:cNvSpPr txBox="1"/>
            <p:nvPr/>
          </p:nvSpPr>
          <p:spPr bwMode="auto">
            <a:xfrm>
              <a:off x="117338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230" name="TextBox 229">
              <a:extLst>
                <a:ext uri="{FF2B5EF4-FFF2-40B4-BE49-F238E27FC236}">
                  <a16:creationId xmlns:a16="http://schemas.microsoft.com/office/drawing/2014/main" id="{670D42FB-0014-A8A6-5C6C-CBFAA023BA32}"/>
                </a:ext>
              </a:extLst>
            </p:cNvPr>
            <p:cNvSpPr txBox="1"/>
            <p:nvPr/>
          </p:nvSpPr>
          <p:spPr bwMode="auto">
            <a:xfrm>
              <a:off x="145993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231" name="TextBox 230">
              <a:extLst>
                <a:ext uri="{FF2B5EF4-FFF2-40B4-BE49-F238E27FC236}">
                  <a16:creationId xmlns:a16="http://schemas.microsoft.com/office/drawing/2014/main" id="{5668E948-9BCF-5F1F-5031-39A23057806D}"/>
                </a:ext>
              </a:extLst>
            </p:cNvPr>
            <p:cNvSpPr txBox="1"/>
            <p:nvPr/>
          </p:nvSpPr>
          <p:spPr bwMode="auto">
            <a:xfrm>
              <a:off x="174649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232" name="TextBox 231">
              <a:extLst>
                <a:ext uri="{FF2B5EF4-FFF2-40B4-BE49-F238E27FC236}">
                  <a16:creationId xmlns:a16="http://schemas.microsoft.com/office/drawing/2014/main" id="{946C682D-0354-CC7E-D3A8-5D47D6FF49BC}"/>
                </a:ext>
              </a:extLst>
            </p:cNvPr>
            <p:cNvSpPr txBox="1"/>
            <p:nvPr/>
          </p:nvSpPr>
          <p:spPr bwMode="auto">
            <a:xfrm>
              <a:off x="203304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233" name="TextBox 232">
              <a:extLst>
                <a:ext uri="{FF2B5EF4-FFF2-40B4-BE49-F238E27FC236}">
                  <a16:creationId xmlns:a16="http://schemas.microsoft.com/office/drawing/2014/main" id="{7F8557EB-2D2E-EF93-1FED-4EFEE6B8C5D8}"/>
                </a:ext>
              </a:extLst>
            </p:cNvPr>
            <p:cNvSpPr txBox="1"/>
            <p:nvPr/>
          </p:nvSpPr>
          <p:spPr bwMode="auto">
            <a:xfrm>
              <a:off x="231960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234" name="TextBox 233">
              <a:extLst>
                <a:ext uri="{FF2B5EF4-FFF2-40B4-BE49-F238E27FC236}">
                  <a16:creationId xmlns:a16="http://schemas.microsoft.com/office/drawing/2014/main" id="{B88B3E8B-4BD5-3133-EC5C-1B758AAAF28F}"/>
                </a:ext>
              </a:extLst>
            </p:cNvPr>
            <p:cNvSpPr txBox="1"/>
            <p:nvPr/>
          </p:nvSpPr>
          <p:spPr bwMode="auto">
            <a:xfrm>
              <a:off x="260615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235" name="TextBox 234">
              <a:extLst>
                <a:ext uri="{FF2B5EF4-FFF2-40B4-BE49-F238E27FC236}">
                  <a16:creationId xmlns:a16="http://schemas.microsoft.com/office/drawing/2014/main" id="{CF5C6D03-71AC-B33F-5D81-43E316111B67}"/>
                </a:ext>
              </a:extLst>
            </p:cNvPr>
            <p:cNvSpPr txBox="1"/>
            <p:nvPr/>
          </p:nvSpPr>
          <p:spPr bwMode="auto">
            <a:xfrm>
              <a:off x="289271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236" name="TextBox 235">
              <a:extLst>
                <a:ext uri="{FF2B5EF4-FFF2-40B4-BE49-F238E27FC236}">
                  <a16:creationId xmlns:a16="http://schemas.microsoft.com/office/drawing/2014/main" id="{B8777AC1-03AD-C89F-79B3-87C307704931}"/>
                </a:ext>
              </a:extLst>
            </p:cNvPr>
            <p:cNvSpPr txBox="1"/>
            <p:nvPr/>
          </p:nvSpPr>
          <p:spPr bwMode="auto">
            <a:xfrm>
              <a:off x="317926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237" name="TextBox 236">
              <a:extLst>
                <a:ext uri="{FF2B5EF4-FFF2-40B4-BE49-F238E27FC236}">
                  <a16:creationId xmlns:a16="http://schemas.microsoft.com/office/drawing/2014/main" id="{E4557B55-756B-7043-F4CE-816D353A9F72}"/>
                </a:ext>
              </a:extLst>
            </p:cNvPr>
            <p:cNvSpPr txBox="1"/>
            <p:nvPr/>
          </p:nvSpPr>
          <p:spPr bwMode="auto">
            <a:xfrm>
              <a:off x="346582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238" name="TextBox 237">
              <a:extLst>
                <a:ext uri="{FF2B5EF4-FFF2-40B4-BE49-F238E27FC236}">
                  <a16:creationId xmlns:a16="http://schemas.microsoft.com/office/drawing/2014/main" id="{3ACC8203-913D-A497-DB3F-63E45B4D30FB}"/>
                </a:ext>
              </a:extLst>
            </p:cNvPr>
            <p:cNvSpPr txBox="1"/>
            <p:nvPr/>
          </p:nvSpPr>
          <p:spPr bwMode="auto">
            <a:xfrm>
              <a:off x="3752378"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cxnSp>
          <p:nvCxnSpPr>
            <p:cNvPr id="243" name="Straight Connector 242">
              <a:extLst>
                <a:ext uri="{FF2B5EF4-FFF2-40B4-BE49-F238E27FC236}">
                  <a16:creationId xmlns:a16="http://schemas.microsoft.com/office/drawing/2014/main" id="{7D8F99D2-E505-CD85-E659-587EDF9AC23D}"/>
                </a:ext>
              </a:extLst>
            </p:cNvPr>
            <p:cNvCxnSpPr/>
            <p:nvPr/>
          </p:nvCxnSpPr>
          <p:spPr bwMode="auto">
            <a:xfrm>
              <a:off x="967654" y="391228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FA0CBA28-77E3-ACEB-BB02-D8A052918408}"/>
                </a:ext>
              </a:extLst>
            </p:cNvPr>
            <p:cNvCxnSpPr>
              <a:cxnSpLocks/>
            </p:cNvCxnSpPr>
            <p:nvPr/>
          </p:nvCxnSpPr>
          <p:spPr bwMode="auto">
            <a:xfrm rot="16200000">
              <a:off x="1006964" y="3950701"/>
              <a:ext cx="78369" cy="0"/>
            </a:xfrm>
            <a:prstGeom prst="line">
              <a:avLst/>
            </a:prstGeom>
            <a:noFill/>
            <a:ln w="28575" cap="flat" cmpd="sng" algn="ctr">
              <a:solidFill>
                <a:schemeClr val="bg1"/>
              </a:solidFill>
              <a:prstDash val="solid"/>
              <a:round/>
              <a:headEnd type="none" w="med" len="med"/>
              <a:tailEnd type="none" w="med" len="med"/>
            </a:ln>
            <a:effectLst/>
          </p:spPr>
        </p:cxnSp>
      </p:grpSp>
      <p:sp>
        <p:nvSpPr>
          <p:cNvPr id="245" name="TextBox 244">
            <a:extLst>
              <a:ext uri="{FF2B5EF4-FFF2-40B4-BE49-F238E27FC236}">
                <a16:creationId xmlns:a16="http://schemas.microsoft.com/office/drawing/2014/main" id="{B884D48A-879A-2AD8-5E09-2DC5013E78FD}"/>
              </a:ext>
            </a:extLst>
          </p:cNvPr>
          <p:cNvSpPr txBox="1"/>
          <p:nvPr/>
        </p:nvSpPr>
        <p:spPr bwMode="auto">
          <a:xfrm>
            <a:off x="5159588" y="1864827"/>
            <a:ext cx="15408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mn-lt"/>
              </a:rPr>
              <a:t>Geneva HRD‒</a:t>
            </a:r>
          </a:p>
        </p:txBody>
      </p:sp>
      <p:sp>
        <p:nvSpPr>
          <p:cNvPr id="251" name="Line 135">
            <a:extLst>
              <a:ext uri="{FF2B5EF4-FFF2-40B4-BE49-F238E27FC236}">
                <a16:creationId xmlns:a16="http://schemas.microsoft.com/office/drawing/2014/main" id="{C8E2AD68-8D6A-E572-A03F-87DC731E1E46}"/>
              </a:ext>
            </a:extLst>
          </p:cNvPr>
          <p:cNvSpPr>
            <a:spLocks noChangeShapeType="1"/>
          </p:cNvSpPr>
          <p:nvPr/>
        </p:nvSpPr>
        <p:spPr bwMode="auto">
          <a:xfrm>
            <a:off x="4741503" y="2530214"/>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2" name="Line 136">
            <a:extLst>
              <a:ext uri="{FF2B5EF4-FFF2-40B4-BE49-F238E27FC236}">
                <a16:creationId xmlns:a16="http://schemas.microsoft.com/office/drawing/2014/main" id="{A41A341B-FC7A-2D26-A057-7B2A99D31942}"/>
              </a:ext>
            </a:extLst>
          </p:cNvPr>
          <p:cNvSpPr>
            <a:spLocks noChangeShapeType="1"/>
          </p:cNvSpPr>
          <p:nvPr/>
        </p:nvSpPr>
        <p:spPr bwMode="auto">
          <a:xfrm>
            <a:off x="4693878" y="2574664"/>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3" name="Line 137">
            <a:extLst>
              <a:ext uri="{FF2B5EF4-FFF2-40B4-BE49-F238E27FC236}">
                <a16:creationId xmlns:a16="http://schemas.microsoft.com/office/drawing/2014/main" id="{88F12328-7872-E568-00AB-4D00AA2E7F8B}"/>
              </a:ext>
            </a:extLst>
          </p:cNvPr>
          <p:cNvSpPr>
            <a:spLocks noChangeShapeType="1"/>
          </p:cNvSpPr>
          <p:nvPr/>
        </p:nvSpPr>
        <p:spPr bwMode="auto">
          <a:xfrm>
            <a:off x="5752740" y="3485889"/>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4" name="Line 138">
            <a:extLst>
              <a:ext uri="{FF2B5EF4-FFF2-40B4-BE49-F238E27FC236}">
                <a16:creationId xmlns:a16="http://schemas.microsoft.com/office/drawing/2014/main" id="{F6A0F862-F82F-BFF5-7FB2-CD41A5C04A9F}"/>
              </a:ext>
            </a:extLst>
          </p:cNvPr>
          <p:cNvSpPr>
            <a:spLocks noChangeShapeType="1"/>
          </p:cNvSpPr>
          <p:nvPr/>
        </p:nvSpPr>
        <p:spPr bwMode="auto">
          <a:xfrm>
            <a:off x="5708290" y="3535101"/>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5" name="Line 139">
            <a:extLst>
              <a:ext uri="{FF2B5EF4-FFF2-40B4-BE49-F238E27FC236}">
                <a16:creationId xmlns:a16="http://schemas.microsoft.com/office/drawing/2014/main" id="{AFEEA73F-5552-FBE2-0AB1-BC679EF5901A}"/>
              </a:ext>
            </a:extLst>
          </p:cNvPr>
          <p:cNvSpPr>
            <a:spLocks noChangeShapeType="1"/>
          </p:cNvSpPr>
          <p:nvPr/>
        </p:nvSpPr>
        <p:spPr bwMode="auto">
          <a:xfrm>
            <a:off x="6094053" y="3519226"/>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6" name="Line 140">
            <a:extLst>
              <a:ext uri="{FF2B5EF4-FFF2-40B4-BE49-F238E27FC236}">
                <a16:creationId xmlns:a16="http://schemas.microsoft.com/office/drawing/2014/main" id="{70D6C603-9A57-B271-B501-0FBA6C7D9F60}"/>
              </a:ext>
            </a:extLst>
          </p:cNvPr>
          <p:cNvSpPr>
            <a:spLocks noChangeShapeType="1"/>
          </p:cNvSpPr>
          <p:nvPr/>
        </p:nvSpPr>
        <p:spPr bwMode="auto">
          <a:xfrm>
            <a:off x="6049603" y="3566851"/>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7" name="Line 141">
            <a:extLst>
              <a:ext uri="{FF2B5EF4-FFF2-40B4-BE49-F238E27FC236}">
                <a16:creationId xmlns:a16="http://schemas.microsoft.com/office/drawing/2014/main" id="{576A07A3-641E-DC54-6A65-D8C672F81749}"/>
              </a:ext>
            </a:extLst>
          </p:cNvPr>
          <p:cNvSpPr>
            <a:spLocks noChangeShapeType="1"/>
          </p:cNvSpPr>
          <p:nvPr/>
        </p:nvSpPr>
        <p:spPr bwMode="auto">
          <a:xfrm>
            <a:off x="6300428" y="3554151"/>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8" name="Line 142">
            <a:extLst>
              <a:ext uri="{FF2B5EF4-FFF2-40B4-BE49-F238E27FC236}">
                <a16:creationId xmlns:a16="http://schemas.microsoft.com/office/drawing/2014/main" id="{D3B815AC-142B-255E-D455-0C5F51E4D8AA}"/>
              </a:ext>
            </a:extLst>
          </p:cNvPr>
          <p:cNvSpPr>
            <a:spLocks noChangeShapeType="1"/>
          </p:cNvSpPr>
          <p:nvPr/>
        </p:nvSpPr>
        <p:spPr bwMode="auto">
          <a:xfrm>
            <a:off x="6255978" y="3601776"/>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9" name="Line 143">
            <a:extLst>
              <a:ext uri="{FF2B5EF4-FFF2-40B4-BE49-F238E27FC236}">
                <a16:creationId xmlns:a16="http://schemas.microsoft.com/office/drawing/2014/main" id="{9C089B61-9321-C143-CF84-9D469B0931CD}"/>
              </a:ext>
            </a:extLst>
          </p:cNvPr>
          <p:cNvSpPr>
            <a:spLocks noChangeShapeType="1"/>
          </p:cNvSpPr>
          <p:nvPr/>
        </p:nvSpPr>
        <p:spPr bwMode="auto">
          <a:xfrm>
            <a:off x="6560778" y="3554151"/>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0" name="Line 144">
            <a:extLst>
              <a:ext uri="{FF2B5EF4-FFF2-40B4-BE49-F238E27FC236}">
                <a16:creationId xmlns:a16="http://schemas.microsoft.com/office/drawing/2014/main" id="{65872A8C-4CF1-1D25-B5F5-68F62204323A}"/>
              </a:ext>
            </a:extLst>
          </p:cNvPr>
          <p:cNvSpPr>
            <a:spLocks noChangeShapeType="1"/>
          </p:cNvSpPr>
          <p:nvPr/>
        </p:nvSpPr>
        <p:spPr bwMode="auto">
          <a:xfrm>
            <a:off x="6516328" y="3601776"/>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1" name="Line 145">
            <a:extLst>
              <a:ext uri="{FF2B5EF4-FFF2-40B4-BE49-F238E27FC236}">
                <a16:creationId xmlns:a16="http://schemas.microsoft.com/office/drawing/2014/main" id="{9E8245A4-3028-9A3D-9B6C-9854E6F9BF27}"/>
              </a:ext>
            </a:extLst>
          </p:cNvPr>
          <p:cNvSpPr>
            <a:spLocks noChangeShapeType="1"/>
          </p:cNvSpPr>
          <p:nvPr/>
        </p:nvSpPr>
        <p:spPr bwMode="auto">
          <a:xfrm>
            <a:off x="6881453" y="3554151"/>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2" name="Line 146">
            <a:extLst>
              <a:ext uri="{FF2B5EF4-FFF2-40B4-BE49-F238E27FC236}">
                <a16:creationId xmlns:a16="http://schemas.microsoft.com/office/drawing/2014/main" id="{742B2707-BBB0-C58C-65AC-FFA80BCDA23B}"/>
              </a:ext>
            </a:extLst>
          </p:cNvPr>
          <p:cNvSpPr>
            <a:spLocks noChangeShapeType="1"/>
          </p:cNvSpPr>
          <p:nvPr/>
        </p:nvSpPr>
        <p:spPr bwMode="auto">
          <a:xfrm>
            <a:off x="6833828" y="3601776"/>
            <a:ext cx="96837"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3" name="Line 147">
            <a:extLst>
              <a:ext uri="{FF2B5EF4-FFF2-40B4-BE49-F238E27FC236}">
                <a16:creationId xmlns:a16="http://schemas.microsoft.com/office/drawing/2014/main" id="{26B63B43-7CF4-AB39-22A4-2889E6326AB1}"/>
              </a:ext>
            </a:extLst>
          </p:cNvPr>
          <p:cNvSpPr>
            <a:spLocks noChangeShapeType="1"/>
          </p:cNvSpPr>
          <p:nvPr/>
        </p:nvSpPr>
        <p:spPr bwMode="auto">
          <a:xfrm>
            <a:off x="6978290" y="3585901"/>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4" name="Line 148">
            <a:extLst>
              <a:ext uri="{FF2B5EF4-FFF2-40B4-BE49-F238E27FC236}">
                <a16:creationId xmlns:a16="http://schemas.microsoft.com/office/drawing/2014/main" id="{2E067B32-3278-91C3-4F08-D8B475BDDA78}"/>
              </a:ext>
            </a:extLst>
          </p:cNvPr>
          <p:cNvSpPr>
            <a:spLocks noChangeShapeType="1"/>
          </p:cNvSpPr>
          <p:nvPr/>
        </p:nvSpPr>
        <p:spPr bwMode="auto">
          <a:xfrm>
            <a:off x="6930665" y="3633526"/>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5" name="Line 149">
            <a:extLst>
              <a:ext uri="{FF2B5EF4-FFF2-40B4-BE49-F238E27FC236}">
                <a16:creationId xmlns:a16="http://schemas.microsoft.com/office/drawing/2014/main" id="{F2B9BCB9-651E-A037-7BE9-1BAE2E1485C8}"/>
              </a:ext>
            </a:extLst>
          </p:cNvPr>
          <p:cNvSpPr>
            <a:spLocks noChangeShapeType="1"/>
          </p:cNvSpPr>
          <p:nvPr/>
        </p:nvSpPr>
        <p:spPr bwMode="auto">
          <a:xfrm>
            <a:off x="7013215" y="3585901"/>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6" name="Line 150">
            <a:extLst>
              <a:ext uri="{FF2B5EF4-FFF2-40B4-BE49-F238E27FC236}">
                <a16:creationId xmlns:a16="http://schemas.microsoft.com/office/drawing/2014/main" id="{61506E4A-FC0F-1AB4-C85A-F26E38A6BB5C}"/>
              </a:ext>
            </a:extLst>
          </p:cNvPr>
          <p:cNvSpPr>
            <a:spLocks noChangeShapeType="1"/>
          </p:cNvSpPr>
          <p:nvPr/>
        </p:nvSpPr>
        <p:spPr bwMode="auto">
          <a:xfrm>
            <a:off x="6968765" y="3633526"/>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7" name="Line 151">
            <a:extLst>
              <a:ext uri="{FF2B5EF4-FFF2-40B4-BE49-F238E27FC236}">
                <a16:creationId xmlns:a16="http://schemas.microsoft.com/office/drawing/2014/main" id="{E79D8421-1B6D-AC12-B575-BBABA868832D}"/>
              </a:ext>
            </a:extLst>
          </p:cNvPr>
          <p:cNvSpPr>
            <a:spLocks noChangeShapeType="1"/>
          </p:cNvSpPr>
          <p:nvPr/>
        </p:nvSpPr>
        <p:spPr bwMode="auto">
          <a:xfrm>
            <a:off x="7124340" y="3585901"/>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8" name="Line 152">
            <a:extLst>
              <a:ext uri="{FF2B5EF4-FFF2-40B4-BE49-F238E27FC236}">
                <a16:creationId xmlns:a16="http://schemas.microsoft.com/office/drawing/2014/main" id="{07ADC8BB-E69F-93C4-BA30-144A140D4255}"/>
              </a:ext>
            </a:extLst>
          </p:cNvPr>
          <p:cNvSpPr>
            <a:spLocks noChangeShapeType="1"/>
          </p:cNvSpPr>
          <p:nvPr/>
        </p:nvSpPr>
        <p:spPr bwMode="auto">
          <a:xfrm>
            <a:off x="7076715" y="3633526"/>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9" name="Line 153">
            <a:extLst>
              <a:ext uri="{FF2B5EF4-FFF2-40B4-BE49-F238E27FC236}">
                <a16:creationId xmlns:a16="http://schemas.microsoft.com/office/drawing/2014/main" id="{D4EA4634-5A6B-5C7B-463B-01DF693F5879}"/>
              </a:ext>
            </a:extLst>
          </p:cNvPr>
          <p:cNvSpPr>
            <a:spLocks noChangeShapeType="1"/>
          </p:cNvSpPr>
          <p:nvPr/>
        </p:nvSpPr>
        <p:spPr bwMode="auto">
          <a:xfrm>
            <a:off x="7216415" y="3585901"/>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0" name="Line 154">
            <a:extLst>
              <a:ext uri="{FF2B5EF4-FFF2-40B4-BE49-F238E27FC236}">
                <a16:creationId xmlns:a16="http://schemas.microsoft.com/office/drawing/2014/main" id="{B25585C4-8DAA-55D8-39F2-A8C58179D54C}"/>
              </a:ext>
            </a:extLst>
          </p:cNvPr>
          <p:cNvSpPr>
            <a:spLocks noChangeShapeType="1"/>
          </p:cNvSpPr>
          <p:nvPr/>
        </p:nvSpPr>
        <p:spPr bwMode="auto">
          <a:xfrm>
            <a:off x="7168790" y="3633526"/>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155">
            <a:extLst>
              <a:ext uri="{FF2B5EF4-FFF2-40B4-BE49-F238E27FC236}">
                <a16:creationId xmlns:a16="http://schemas.microsoft.com/office/drawing/2014/main" id="{3B18CDAD-F7A5-956D-49D7-4C3B2D2B611A}"/>
              </a:ext>
            </a:extLst>
          </p:cNvPr>
          <p:cNvSpPr>
            <a:spLocks/>
          </p:cNvSpPr>
          <p:nvPr/>
        </p:nvSpPr>
        <p:spPr bwMode="auto">
          <a:xfrm>
            <a:off x="4309703" y="2188901"/>
            <a:ext cx="3001962" cy="1444625"/>
          </a:xfrm>
          <a:custGeom>
            <a:avLst/>
            <a:gdLst>
              <a:gd name="T0" fmla="*/ 64 w 1891"/>
              <a:gd name="T1" fmla="*/ 0 h 910"/>
              <a:gd name="T2" fmla="*/ 72 w 1891"/>
              <a:gd name="T3" fmla="*/ 16 h 910"/>
              <a:gd name="T4" fmla="*/ 102 w 1891"/>
              <a:gd name="T5" fmla="*/ 62 h 910"/>
              <a:gd name="T6" fmla="*/ 134 w 1891"/>
              <a:gd name="T7" fmla="*/ 78 h 910"/>
              <a:gd name="T8" fmla="*/ 152 w 1891"/>
              <a:gd name="T9" fmla="*/ 88 h 910"/>
              <a:gd name="T10" fmla="*/ 160 w 1891"/>
              <a:gd name="T11" fmla="*/ 112 h 910"/>
              <a:gd name="T12" fmla="*/ 202 w 1891"/>
              <a:gd name="T13" fmla="*/ 139 h 910"/>
              <a:gd name="T14" fmla="*/ 216 w 1891"/>
              <a:gd name="T15" fmla="*/ 155 h 910"/>
              <a:gd name="T16" fmla="*/ 226 w 1891"/>
              <a:gd name="T17" fmla="*/ 171 h 910"/>
              <a:gd name="T18" fmla="*/ 244 w 1891"/>
              <a:gd name="T19" fmla="*/ 189 h 910"/>
              <a:gd name="T20" fmla="*/ 254 w 1891"/>
              <a:gd name="T21" fmla="*/ 205 h 910"/>
              <a:gd name="T22" fmla="*/ 282 w 1891"/>
              <a:gd name="T23" fmla="*/ 233 h 910"/>
              <a:gd name="T24" fmla="*/ 290 w 1891"/>
              <a:gd name="T25" fmla="*/ 259 h 910"/>
              <a:gd name="T26" fmla="*/ 332 w 1891"/>
              <a:gd name="T27" fmla="*/ 279 h 910"/>
              <a:gd name="T28" fmla="*/ 345 w 1891"/>
              <a:gd name="T29" fmla="*/ 317 h 910"/>
              <a:gd name="T30" fmla="*/ 357 w 1891"/>
              <a:gd name="T31" fmla="*/ 329 h 910"/>
              <a:gd name="T32" fmla="*/ 391 w 1891"/>
              <a:gd name="T33" fmla="*/ 349 h 910"/>
              <a:gd name="T34" fmla="*/ 411 w 1891"/>
              <a:gd name="T35" fmla="*/ 364 h 910"/>
              <a:gd name="T36" fmla="*/ 421 w 1891"/>
              <a:gd name="T37" fmla="*/ 392 h 910"/>
              <a:gd name="T38" fmla="*/ 433 w 1891"/>
              <a:gd name="T39" fmla="*/ 414 h 910"/>
              <a:gd name="T40" fmla="*/ 443 w 1891"/>
              <a:gd name="T41" fmla="*/ 430 h 910"/>
              <a:gd name="T42" fmla="*/ 449 w 1891"/>
              <a:gd name="T43" fmla="*/ 444 h 910"/>
              <a:gd name="T44" fmla="*/ 467 w 1891"/>
              <a:gd name="T45" fmla="*/ 494 h 910"/>
              <a:gd name="T46" fmla="*/ 479 w 1891"/>
              <a:gd name="T47" fmla="*/ 506 h 910"/>
              <a:gd name="T48" fmla="*/ 495 w 1891"/>
              <a:gd name="T49" fmla="*/ 544 h 910"/>
              <a:gd name="T50" fmla="*/ 505 w 1891"/>
              <a:gd name="T51" fmla="*/ 566 h 910"/>
              <a:gd name="T52" fmla="*/ 543 w 1891"/>
              <a:gd name="T53" fmla="*/ 629 h 910"/>
              <a:gd name="T54" fmla="*/ 561 w 1891"/>
              <a:gd name="T55" fmla="*/ 637 h 910"/>
              <a:gd name="T56" fmla="*/ 603 w 1891"/>
              <a:gd name="T57" fmla="*/ 669 h 910"/>
              <a:gd name="T58" fmla="*/ 621 w 1891"/>
              <a:gd name="T59" fmla="*/ 683 h 910"/>
              <a:gd name="T60" fmla="*/ 655 w 1891"/>
              <a:gd name="T61" fmla="*/ 699 h 910"/>
              <a:gd name="T62" fmla="*/ 667 w 1891"/>
              <a:gd name="T63" fmla="*/ 715 h 910"/>
              <a:gd name="T64" fmla="*/ 817 w 1891"/>
              <a:gd name="T65" fmla="*/ 795 h 910"/>
              <a:gd name="T66" fmla="*/ 831 w 1891"/>
              <a:gd name="T67" fmla="*/ 817 h 910"/>
              <a:gd name="T68" fmla="*/ 1002 w 1891"/>
              <a:gd name="T69" fmla="*/ 848 h 910"/>
              <a:gd name="T70" fmla="*/ 1130 w 1891"/>
              <a:gd name="T71" fmla="*/ 862 h 910"/>
              <a:gd name="T72" fmla="*/ 1645 w 1891"/>
              <a:gd name="T73" fmla="*/ 884 h 910"/>
              <a:gd name="T74" fmla="*/ 1891 w 1891"/>
              <a:gd name="T75" fmla="*/ 91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91" h="910">
                <a:moveTo>
                  <a:pt x="0" y="0"/>
                </a:moveTo>
                <a:lnTo>
                  <a:pt x="64" y="0"/>
                </a:lnTo>
                <a:lnTo>
                  <a:pt x="64" y="16"/>
                </a:lnTo>
                <a:lnTo>
                  <a:pt x="72" y="16"/>
                </a:lnTo>
                <a:lnTo>
                  <a:pt x="72" y="62"/>
                </a:lnTo>
                <a:lnTo>
                  <a:pt x="102" y="62"/>
                </a:lnTo>
                <a:lnTo>
                  <a:pt x="102" y="78"/>
                </a:lnTo>
                <a:lnTo>
                  <a:pt x="134" y="78"/>
                </a:lnTo>
                <a:lnTo>
                  <a:pt x="134" y="88"/>
                </a:lnTo>
                <a:lnTo>
                  <a:pt x="152" y="88"/>
                </a:lnTo>
                <a:lnTo>
                  <a:pt x="152" y="112"/>
                </a:lnTo>
                <a:lnTo>
                  <a:pt x="160" y="112"/>
                </a:lnTo>
                <a:lnTo>
                  <a:pt x="160" y="139"/>
                </a:lnTo>
                <a:lnTo>
                  <a:pt x="202" y="139"/>
                </a:lnTo>
                <a:lnTo>
                  <a:pt x="202" y="155"/>
                </a:lnTo>
                <a:lnTo>
                  <a:pt x="216" y="155"/>
                </a:lnTo>
                <a:lnTo>
                  <a:pt x="216" y="171"/>
                </a:lnTo>
                <a:lnTo>
                  <a:pt x="226" y="171"/>
                </a:lnTo>
                <a:lnTo>
                  <a:pt x="226" y="189"/>
                </a:lnTo>
                <a:lnTo>
                  <a:pt x="244" y="189"/>
                </a:lnTo>
                <a:lnTo>
                  <a:pt x="244" y="205"/>
                </a:lnTo>
                <a:lnTo>
                  <a:pt x="254" y="205"/>
                </a:lnTo>
                <a:lnTo>
                  <a:pt x="254" y="233"/>
                </a:lnTo>
                <a:lnTo>
                  <a:pt x="282" y="233"/>
                </a:lnTo>
                <a:lnTo>
                  <a:pt x="282" y="259"/>
                </a:lnTo>
                <a:lnTo>
                  <a:pt x="290" y="259"/>
                </a:lnTo>
                <a:lnTo>
                  <a:pt x="290" y="279"/>
                </a:lnTo>
                <a:lnTo>
                  <a:pt x="332" y="279"/>
                </a:lnTo>
                <a:lnTo>
                  <a:pt x="332" y="317"/>
                </a:lnTo>
                <a:lnTo>
                  <a:pt x="345" y="317"/>
                </a:lnTo>
                <a:lnTo>
                  <a:pt x="345" y="329"/>
                </a:lnTo>
                <a:lnTo>
                  <a:pt x="357" y="329"/>
                </a:lnTo>
                <a:lnTo>
                  <a:pt x="357" y="349"/>
                </a:lnTo>
                <a:lnTo>
                  <a:pt x="391" y="349"/>
                </a:lnTo>
                <a:lnTo>
                  <a:pt x="391" y="364"/>
                </a:lnTo>
                <a:lnTo>
                  <a:pt x="411" y="364"/>
                </a:lnTo>
                <a:lnTo>
                  <a:pt x="411" y="392"/>
                </a:lnTo>
                <a:lnTo>
                  <a:pt x="421" y="392"/>
                </a:lnTo>
                <a:lnTo>
                  <a:pt x="421" y="414"/>
                </a:lnTo>
                <a:lnTo>
                  <a:pt x="433" y="414"/>
                </a:lnTo>
                <a:lnTo>
                  <a:pt x="433" y="430"/>
                </a:lnTo>
                <a:lnTo>
                  <a:pt x="443" y="430"/>
                </a:lnTo>
                <a:lnTo>
                  <a:pt x="443" y="444"/>
                </a:lnTo>
                <a:lnTo>
                  <a:pt x="449" y="444"/>
                </a:lnTo>
                <a:lnTo>
                  <a:pt x="449" y="494"/>
                </a:lnTo>
                <a:lnTo>
                  <a:pt x="467" y="494"/>
                </a:lnTo>
                <a:lnTo>
                  <a:pt x="467" y="506"/>
                </a:lnTo>
                <a:lnTo>
                  <a:pt x="479" y="506"/>
                </a:lnTo>
                <a:lnTo>
                  <a:pt x="479" y="544"/>
                </a:lnTo>
                <a:lnTo>
                  <a:pt x="495" y="544"/>
                </a:lnTo>
                <a:lnTo>
                  <a:pt x="495" y="566"/>
                </a:lnTo>
                <a:lnTo>
                  <a:pt x="505" y="566"/>
                </a:lnTo>
                <a:lnTo>
                  <a:pt x="505" y="629"/>
                </a:lnTo>
                <a:lnTo>
                  <a:pt x="543" y="629"/>
                </a:lnTo>
                <a:lnTo>
                  <a:pt x="543" y="637"/>
                </a:lnTo>
                <a:lnTo>
                  <a:pt x="561" y="637"/>
                </a:lnTo>
                <a:lnTo>
                  <a:pt x="561" y="669"/>
                </a:lnTo>
                <a:lnTo>
                  <a:pt x="603" y="669"/>
                </a:lnTo>
                <a:lnTo>
                  <a:pt x="603" y="683"/>
                </a:lnTo>
                <a:lnTo>
                  <a:pt x="621" y="683"/>
                </a:lnTo>
                <a:lnTo>
                  <a:pt x="621" y="699"/>
                </a:lnTo>
                <a:lnTo>
                  <a:pt x="655" y="699"/>
                </a:lnTo>
                <a:lnTo>
                  <a:pt x="655" y="715"/>
                </a:lnTo>
                <a:lnTo>
                  <a:pt x="667" y="715"/>
                </a:lnTo>
                <a:lnTo>
                  <a:pt x="667" y="795"/>
                </a:lnTo>
                <a:lnTo>
                  <a:pt x="817" y="795"/>
                </a:lnTo>
                <a:lnTo>
                  <a:pt x="817" y="817"/>
                </a:lnTo>
                <a:lnTo>
                  <a:pt x="831" y="817"/>
                </a:lnTo>
                <a:lnTo>
                  <a:pt x="831" y="848"/>
                </a:lnTo>
                <a:lnTo>
                  <a:pt x="1002" y="848"/>
                </a:lnTo>
                <a:lnTo>
                  <a:pt x="1002" y="862"/>
                </a:lnTo>
                <a:lnTo>
                  <a:pt x="1130" y="862"/>
                </a:lnTo>
                <a:lnTo>
                  <a:pt x="1130" y="884"/>
                </a:lnTo>
                <a:lnTo>
                  <a:pt x="1645" y="884"/>
                </a:lnTo>
                <a:lnTo>
                  <a:pt x="1645" y="910"/>
                </a:lnTo>
                <a:lnTo>
                  <a:pt x="1891" y="910"/>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6" name="Line 159">
            <a:extLst>
              <a:ext uri="{FF2B5EF4-FFF2-40B4-BE49-F238E27FC236}">
                <a16:creationId xmlns:a16="http://schemas.microsoft.com/office/drawing/2014/main" id="{CD0E4FC5-6F00-B5D9-FDAB-D6F1C2A90C84}"/>
              </a:ext>
            </a:extLst>
          </p:cNvPr>
          <p:cNvSpPr>
            <a:spLocks noChangeShapeType="1"/>
          </p:cNvSpPr>
          <p:nvPr/>
        </p:nvSpPr>
        <p:spPr bwMode="auto">
          <a:xfrm>
            <a:off x="4311552" y="2147888"/>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7" name="Line 160">
            <a:extLst>
              <a:ext uri="{FF2B5EF4-FFF2-40B4-BE49-F238E27FC236}">
                <a16:creationId xmlns:a16="http://schemas.microsoft.com/office/drawing/2014/main" id="{0B345D2A-2F5C-E9EB-ED51-D75E5F81F069}"/>
              </a:ext>
            </a:extLst>
          </p:cNvPr>
          <p:cNvSpPr>
            <a:spLocks noChangeShapeType="1"/>
          </p:cNvSpPr>
          <p:nvPr/>
        </p:nvSpPr>
        <p:spPr bwMode="auto">
          <a:xfrm>
            <a:off x="4263927" y="2195513"/>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8" name="Line 161">
            <a:extLst>
              <a:ext uri="{FF2B5EF4-FFF2-40B4-BE49-F238E27FC236}">
                <a16:creationId xmlns:a16="http://schemas.microsoft.com/office/drawing/2014/main" id="{44EF1E82-2E4A-96F9-4B09-C7A21ECEB598}"/>
              </a:ext>
            </a:extLst>
          </p:cNvPr>
          <p:cNvSpPr>
            <a:spLocks noChangeShapeType="1"/>
          </p:cNvSpPr>
          <p:nvPr/>
        </p:nvSpPr>
        <p:spPr bwMode="auto">
          <a:xfrm>
            <a:off x="4568727" y="2374900"/>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9" name="Line 162">
            <a:extLst>
              <a:ext uri="{FF2B5EF4-FFF2-40B4-BE49-F238E27FC236}">
                <a16:creationId xmlns:a16="http://schemas.microsoft.com/office/drawing/2014/main" id="{668A77C0-2EEA-E5D8-93D6-B99A771771D2}"/>
              </a:ext>
            </a:extLst>
          </p:cNvPr>
          <p:cNvSpPr>
            <a:spLocks noChangeShapeType="1"/>
          </p:cNvSpPr>
          <p:nvPr/>
        </p:nvSpPr>
        <p:spPr bwMode="auto">
          <a:xfrm>
            <a:off x="4521102" y="242252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0" name="Line 163">
            <a:extLst>
              <a:ext uri="{FF2B5EF4-FFF2-40B4-BE49-F238E27FC236}">
                <a16:creationId xmlns:a16="http://schemas.microsoft.com/office/drawing/2014/main" id="{622C5A16-71A1-B35F-4913-BE16B5224767}"/>
              </a:ext>
            </a:extLst>
          </p:cNvPr>
          <p:cNvSpPr>
            <a:spLocks noChangeShapeType="1"/>
          </p:cNvSpPr>
          <p:nvPr/>
        </p:nvSpPr>
        <p:spPr bwMode="auto">
          <a:xfrm>
            <a:off x="5991127" y="362108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1" name="Line 164">
            <a:extLst>
              <a:ext uri="{FF2B5EF4-FFF2-40B4-BE49-F238E27FC236}">
                <a16:creationId xmlns:a16="http://schemas.microsoft.com/office/drawing/2014/main" id="{1E85A5FC-E1EE-2BDA-76B8-18C5FE9CC79D}"/>
              </a:ext>
            </a:extLst>
          </p:cNvPr>
          <p:cNvSpPr>
            <a:spLocks noChangeShapeType="1"/>
          </p:cNvSpPr>
          <p:nvPr/>
        </p:nvSpPr>
        <p:spPr bwMode="auto">
          <a:xfrm>
            <a:off x="5943502" y="367030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2" name="Line 165">
            <a:extLst>
              <a:ext uri="{FF2B5EF4-FFF2-40B4-BE49-F238E27FC236}">
                <a16:creationId xmlns:a16="http://schemas.microsoft.com/office/drawing/2014/main" id="{2D3A818F-847B-FB83-9809-BB81C22A63FA}"/>
              </a:ext>
            </a:extLst>
          </p:cNvPr>
          <p:cNvSpPr>
            <a:spLocks noChangeShapeType="1"/>
          </p:cNvSpPr>
          <p:nvPr/>
        </p:nvSpPr>
        <p:spPr bwMode="auto">
          <a:xfrm>
            <a:off x="6719790" y="3702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3" name="Line 166">
            <a:extLst>
              <a:ext uri="{FF2B5EF4-FFF2-40B4-BE49-F238E27FC236}">
                <a16:creationId xmlns:a16="http://schemas.microsoft.com/office/drawing/2014/main" id="{7FE498C1-7EB7-66C9-20CA-271D5DE47186}"/>
              </a:ext>
            </a:extLst>
          </p:cNvPr>
          <p:cNvSpPr>
            <a:spLocks noChangeShapeType="1"/>
          </p:cNvSpPr>
          <p:nvPr/>
        </p:nvSpPr>
        <p:spPr bwMode="auto">
          <a:xfrm>
            <a:off x="6675340" y="374650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4" name="Line 167">
            <a:extLst>
              <a:ext uri="{FF2B5EF4-FFF2-40B4-BE49-F238E27FC236}">
                <a16:creationId xmlns:a16="http://schemas.microsoft.com/office/drawing/2014/main" id="{5083A63F-6A60-D132-9063-E1AB8B2085CA}"/>
              </a:ext>
            </a:extLst>
          </p:cNvPr>
          <p:cNvSpPr>
            <a:spLocks noChangeShapeType="1"/>
          </p:cNvSpPr>
          <p:nvPr/>
        </p:nvSpPr>
        <p:spPr bwMode="auto">
          <a:xfrm>
            <a:off x="6792815" y="3702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5" name="Line 168">
            <a:extLst>
              <a:ext uri="{FF2B5EF4-FFF2-40B4-BE49-F238E27FC236}">
                <a16:creationId xmlns:a16="http://schemas.microsoft.com/office/drawing/2014/main" id="{2541D1E5-B5FC-6048-C72A-FF7FA454F018}"/>
              </a:ext>
            </a:extLst>
          </p:cNvPr>
          <p:cNvSpPr>
            <a:spLocks noChangeShapeType="1"/>
          </p:cNvSpPr>
          <p:nvPr/>
        </p:nvSpPr>
        <p:spPr bwMode="auto">
          <a:xfrm>
            <a:off x="6745190" y="374650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6" name="Line 169">
            <a:extLst>
              <a:ext uri="{FF2B5EF4-FFF2-40B4-BE49-F238E27FC236}">
                <a16:creationId xmlns:a16="http://schemas.microsoft.com/office/drawing/2014/main" id="{240867BA-C305-48A7-CB7C-9D78C2A1E017}"/>
              </a:ext>
            </a:extLst>
          </p:cNvPr>
          <p:cNvSpPr>
            <a:spLocks noChangeShapeType="1"/>
          </p:cNvSpPr>
          <p:nvPr/>
        </p:nvSpPr>
        <p:spPr bwMode="auto">
          <a:xfrm>
            <a:off x="6926165" y="3702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7" name="Line 170">
            <a:extLst>
              <a:ext uri="{FF2B5EF4-FFF2-40B4-BE49-F238E27FC236}">
                <a16:creationId xmlns:a16="http://schemas.microsoft.com/office/drawing/2014/main" id="{71FE7595-7A57-2486-FD8D-E29B02B0214B}"/>
              </a:ext>
            </a:extLst>
          </p:cNvPr>
          <p:cNvSpPr>
            <a:spLocks noChangeShapeType="1"/>
          </p:cNvSpPr>
          <p:nvPr/>
        </p:nvSpPr>
        <p:spPr bwMode="auto">
          <a:xfrm>
            <a:off x="6878540" y="3746500"/>
            <a:ext cx="936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8" name="Line 171">
            <a:extLst>
              <a:ext uri="{FF2B5EF4-FFF2-40B4-BE49-F238E27FC236}">
                <a16:creationId xmlns:a16="http://schemas.microsoft.com/office/drawing/2014/main" id="{B11C1FD6-FD2A-3AEC-D71F-1CF1E9A15709}"/>
              </a:ext>
            </a:extLst>
          </p:cNvPr>
          <p:cNvSpPr>
            <a:spLocks noChangeShapeType="1"/>
          </p:cNvSpPr>
          <p:nvPr/>
        </p:nvSpPr>
        <p:spPr bwMode="auto">
          <a:xfrm>
            <a:off x="7003952" y="3702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Line 172">
            <a:extLst>
              <a:ext uri="{FF2B5EF4-FFF2-40B4-BE49-F238E27FC236}">
                <a16:creationId xmlns:a16="http://schemas.microsoft.com/office/drawing/2014/main" id="{8F5608C5-F082-8DA3-0362-C37A36043CB2}"/>
              </a:ext>
            </a:extLst>
          </p:cNvPr>
          <p:cNvSpPr>
            <a:spLocks noChangeShapeType="1"/>
          </p:cNvSpPr>
          <p:nvPr/>
        </p:nvSpPr>
        <p:spPr bwMode="auto">
          <a:xfrm>
            <a:off x="6954740" y="3746500"/>
            <a:ext cx="9683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Line 173">
            <a:extLst>
              <a:ext uri="{FF2B5EF4-FFF2-40B4-BE49-F238E27FC236}">
                <a16:creationId xmlns:a16="http://schemas.microsoft.com/office/drawing/2014/main" id="{05973321-4B20-5AA9-9D13-E9EACED5EB3E}"/>
              </a:ext>
            </a:extLst>
          </p:cNvPr>
          <p:cNvSpPr>
            <a:spLocks noChangeShapeType="1"/>
          </p:cNvSpPr>
          <p:nvPr/>
        </p:nvSpPr>
        <p:spPr bwMode="auto">
          <a:xfrm>
            <a:off x="7051577" y="3702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1" name="Line 174">
            <a:extLst>
              <a:ext uri="{FF2B5EF4-FFF2-40B4-BE49-F238E27FC236}">
                <a16:creationId xmlns:a16="http://schemas.microsoft.com/office/drawing/2014/main" id="{F1D96D5E-D083-83DE-2C9F-128C9BC7B01A}"/>
              </a:ext>
            </a:extLst>
          </p:cNvPr>
          <p:cNvSpPr>
            <a:spLocks noChangeShapeType="1"/>
          </p:cNvSpPr>
          <p:nvPr/>
        </p:nvSpPr>
        <p:spPr bwMode="auto">
          <a:xfrm>
            <a:off x="7003952" y="374650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2" name="Line 175">
            <a:extLst>
              <a:ext uri="{FF2B5EF4-FFF2-40B4-BE49-F238E27FC236}">
                <a16:creationId xmlns:a16="http://schemas.microsoft.com/office/drawing/2014/main" id="{20C158FB-BF30-3DAB-9661-4FAE9E452A48}"/>
              </a:ext>
            </a:extLst>
          </p:cNvPr>
          <p:cNvSpPr>
            <a:spLocks noChangeShapeType="1"/>
          </p:cNvSpPr>
          <p:nvPr/>
        </p:nvSpPr>
        <p:spPr bwMode="auto">
          <a:xfrm>
            <a:off x="7213502" y="3702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3" name="Line 176">
            <a:extLst>
              <a:ext uri="{FF2B5EF4-FFF2-40B4-BE49-F238E27FC236}">
                <a16:creationId xmlns:a16="http://schemas.microsoft.com/office/drawing/2014/main" id="{BE2CDD3C-D7D2-BA18-D7C1-B41350523EE6}"/>
              </a:ext>
            </a:extLst>
          </p:cNvPr>
          <p:cNvSpPr>
            <a:spLocks noChangeShapeType="1"/>
          </p:cNvSpPr>
          <p:nvPr/>
        </p:nvSpPr>
        <p:spPr bwMode="auto">
          <a:xfrm>
            <a:off x="7165877" y="374650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4" name="Line 177">
            <a:extLst>
              <a:ext uri="{FF2B5EF4-FFF2-40B4-BE49-F238E27FC236}">
                <a16:creationId xmlns:a16="http://schemas.microsoft.com/office/drawing/2014/main" id="{14597369-0A16-1354-BDD3-0B0B1F750E17}"/>
              </a:ext>
            </a:extLst>
          </p:cNvPr>
          <p:cNvSpPr>
            <a:spLocks noChangeShapeType="1"/>
          </p:cNvSpPr>
          <p:nvPr/>
        </p:nvSpPr>
        <p:spPr bwMode="auto">
          <a:xfrm>
            <a:off x="7232552" y="3702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5" name="Line 178">
            <a:extLst>
              <a:ext uri="{FF2B5EF4-FFF2-40B4-BE49-F238E27FC236}">
                <a16:creationId xmlns:a16="http://schemas.microsoft.com/office/drawing/2014/main" id="{0425F30D-9543-65B9-2781-E6DBE0DFE2BA}"/>
              </a:ext>
            </a:extLst>
          </p:cNvPr>
          <p:cNvSpPr>
            <a:spLocks noChangeShapeType="1"/>
          </p:cNvSpPr>
          <p:nvPr/>
        </p:nvSpPr>
        <p:spPr bwMode="auto">
          <a:xfrm>
            <a:off x="7188102" y="374650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6" name="Line 179">
            <a:extLst>
              <a:ext uri="{FF2B5EF4-FFF2-40B4-BE49-F238E27FC236}">
                <a16:creationId xmlns:a16="http://schemas.microsoft.com/office/drawing/2014/main" id="{9D3D77ED-BAFB-C882-9D24-5570304FADD7}"/>
              </a:ext>
            </a:extLst>
          </p:cNvPr>
          <p:cNvSpPr>
            <a:spLocks noChangeShapeType="1"/>
          </p:cNvSpPr>
          <p:nvPr/>
        </p:nvSpPr>
        <p:spPr bwMode="auto">
          <a:xfrm>
            <a:off x="7261127" y="37020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7" name="Line 180">
            <a:extLst>
              <a:ext uri="{FF2B5EF4-FFF2-40B4-BE49-F238E27FC236}">
                <a16:creationId xmlns:a16="http://schemas.microsoft.com/office/drawing/2014/main" id="{550A7503-70EC-1C0B-8906-FBBE4B07868A}"/>
              </a:ext>
            </a:extLst>
          </p:cNvPr>
          <p:cNvSpPr>
            <a:spLocks noChangeShapeType="1"/>
          </p:cNvSpPr>
          <p:nvPr/>
        </p:nvSpPr>
        <p:spPr bwMode="auto">
          <a:xfrm>
            <a:off x="7213502" y="374650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8" name="Line 181">
            <a:extLst>
              <a:ext uri="{FF2B5EF4-FFF2-40B4-BE49-F238E27FC236}">
                <a16:creationId xmlns:a16="http://schemas.microsoft.com/office/drawing/2014/main" id="{DCF35AB6-6275-37D4-13BF-74C01D969618}"/>
              </a:ext>
            </a:extLst>
          </p:cNvPr>
          <p:cNvSpPr>
            <a:spLocks noChangeShapeType="1"/>
          </p:cNvSpPr>
          <p:nvPr/>
        </p:nvSpPr>
        <p:spPr bwMode="auto">
          <a:xfrm>
            <a:off x="5364065" y="340518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9" name="Line 182">
            <a:extLst>
              <a:ext uri="{FF2B5EF4-FFF2-40B4-BE49-F238E27FC236}">
                <a16:creationId xmlns:a16="http://schemas.microsoft.com/office/drawing/2014/main" id="{B21EC678-20AF-0852-DF62-B8531054B90A}"/>
              </a:ext>
            </a:extLst>
          </p:cNvPr>
          <p:cNvSpPr>
            <a:spLocks noChangeShapeType="1"/>
          </p:cNvSpPr>
          <p:nvPr/>
        </p:nvSpPr>
        <p:spPr bwMode="auto">
          <a:xfrm>
            <a:off x="5319615" y="3452813"/>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0" name="Freeform 183">
            <a:extLst>
              <a:ext uri="{FF2B5EF4-FFF2-40B4-BE49-F238E27FC236}">
                <a16:creationId xmlns:a16="http://schemas.microsoft.com/office/drawing/2014/main" id="{3DEA1AE0-241B-4FA4-0B6D-D35C9BE7CD82}"/>
              </a:ext>
            </a:extLst>
          </p:cNvPr>
          <p:cNvSpPr>
            <a:spLocks/>
          </p:cNvSpPr>
          <p:nvPr/>
        </p:nvSpPr>
        <p:spPr bwMode="auto">
          <a:xfrm>
            <a:off x="4722715" y="2654300"/>
            <a:ext cx="25400" cy="17462"/>
          </a:xfrm>
          <a:custGeom>
            <a:avLst/>
            <a:gdLst>
              <a:gd name="T0" fmla="*/ 0 w 16"/>
              <a:gd name="T1" fmla="*/ 0 h 11"/>
              <a:gd name="T2" fmla="*/ 16 w 16"/>
              <a:gd name="T3" fmla="*/ 0 h 11"/>
              <a:gd name="T4" fmla="*/ 16 w 16"/>
              <a:gd name="T5" fmla="*/ 11 h 11"/>
            </a:gdLst>
            <a:ahLst/>
            <a:cxnLst>
              <a:cxn ang="0">
                <a:pos x="T0" y="T1"/>
              </a:cxn>
              <a:cxn ang="0">
                <a:pos x="T2" y="T3"/>
              </a:cxn>
              <a:cxn ang="0">
                <a:pos x="T4" y="T5"/>
              </a:cxn>
            </a:cxnLst>
            <a:rect l="0" t="0" r="r" b="b"/>
            <a:pathLst>
              <a:path w="16" h="11">
                <a:moveTo>
                  <a:pt x="0" y="0"/>
                </a:moveTo>
                <a:lnTo>
                  <a:pt x="16" y="0"/>
                </a:lnTo>
                <a:lnTo>
                  <a:pt x="16" y="11"/>
                </a:lnTo>
              </a:path>
            </a:pathLst>
          </a:custGeom>
          <a:noFill/>
          <a:ln w="19050"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1" name="Freeform 184">
            <a:extLst>
              <a:ext uri="{FF2B5EF4-FFF2-40B4-BE49-F238E27FC236}">
                <a16:creationId xmlns:a16="http://schemas.microsoft.com/office/drawing/2014/main" id="{F86AA66E-EAA5-5D60-951F-49113D07E9E7}"/>
              </a:ext>
            </a:extLst>
          </p:cNvPr>
          <p:cNvSpPr>
            <a:spLocks/>
          </p:cNvSpPr>
          <p:nvPr/>
        </p:nvSpPr>
        <p:spPr bwMode="auto">
          <a:xfrm>
            <a:off x="4295677" y="2195513"/>
            <a:ext cx="3013075" cy="1554162"/>
          </a:xfrm>
          <a:custGeom>
            <a:avLst/>
            <a:gdLst>
              <a:gd name="T0" fmla="*/ 72 w 1898"/>
              <a:gd name="T1" fmla="*/ 0 h 979"/>
              <a:gd name="T2" fmla="*/ 96 w 1898"/>
              <a:gd name="T3" fmla="*/ 26 h 979"/>
              <a:gd name="T4" fmla="*/ 118 w 1898"/>
              <a:gd name="T5" fmla="*/ 38 h 979"/>
              <a:gd name="T6" fmla="*/ 146 w 1898"/>
              <a:gd name="T7" fmla="*/ 50 h 979"/>
              <a:gd name="T8" fmla="*/ 160 w 1898"/>
              <a:gd name="T9" fmla="*/ 70 h 979"/>
              <a:gd name="T10" fmla="*/ 172 w 1898"/>
              <a:gd name="T11" fmla="*/ 86 h 979"/>
              <a:gd name="T12" fmla="*/ 196 w 1898"/>
              <a:gd name="T13" fmla="*/ 165 h 979"/>
              <a:gd name="T14" fmla="*/ 214 w 1898"/>
              <a:gd name="T15" fmla="*/ 189 h 979"/>
              <a:gd name="T16" fmla="*/ 233 w 1898"/>
              <a:gd name="T17" fmla="*/ 197 h 979"/>
              <a:gd name="T18" fmla="*/ 241 w 1898"/>
              <a:gd name="T19" fmla="*/ 215 h 979"/>
              <a:gd name="T20" fmla="*/ 269 w 1898"/>
              <a:gd name="T21" fmla="*/ 233 h 979"/>
              <a:gd name="T22" fmla="*/ 277 w 1898"/>
              <a:gd name="T23" fmla="*/ 273 h 979"/>
              <a:gd name="T24" fmla="*/ 297 w 1898"/>
              <a:gd name="T25" fmla="*/ 289 h 979"/>
              <a:gd name="T26" fmla="*/ 335 w 1898"/>
              <a:gd name="T27" fmla="*/ 300 h 979"/>
              <a:gd name="T28" fmla="*/ 371 w 1898"/>
              <a:gd name="T29" fmla="*/ 340 h 979"/>
              <a:gd name="T30" fmla="*/ 389 w 1898"/>
              <a:gd name="T31" fmla="*/ 364 h 979"/>
              <a:gd name="T32" fmla="*/ 421 w 1898"/>
              <a:gd name="T33" fmla="*/ 398 h 979"/>
              <a:gd name="T34" fmla="*/ 435 w 1898"/>
              <a:gd name="T35" fmla="*/ 444 h 979"/>
              <a:gd name="T36" fmla="*/ 461 w 1898"/>
              <a:gd name="T37" fmla="*/ 492 h 979"/>
              <a:gd name="T38" fmla="*/ 479 w 1898"/>
              <a:gd name="T39" fmla="*/ 513 h 979"/>
              <a:gd name="T40" fmla="*/ 489 w 1898"/>
              <a:gd name="T41" fmla="*/ 533 h 979"/>
              <a:gd name="T42" fmla="*/ 499 w 1898"/>
              <a:gd name="T43" fmla="*/ 567 h 979"/>
              <a:gd name="T44" fmla="*/ 507 w 1898"/>
              <a:gd name="T45" fmla="*/ 603 h 979"/>
              <a:gd name="T46" fmla="*/ 525 w 1898"/>
              <a:gd name="T47" fmla="*/ 617 h 979"/>
              <a:gd name="T48" fmla="*/ 551 w 1898"/>
              <a:gd name="T49" fmla="*/ 639 h 979"/>
              <a:gd name="T50" fmla="*/ 573 w 1898"/>
              <a:gd name="T51" fmla="*/ 671 h 979"/>
              <a:gd name="T52" fmla="*/ 619 w 1898"/>
              <a:gd name="T53" fmla="*/ 703 h 979"/>
              <a:gd name="T54" fmla="*/ 645 w 1898"/>
              <a:gd name="T55" fmla="*/ 722 h 979"/>
              <a:gd name="T56" fmla="*/ 665 w 1898"/>
              <a:gd name="T57" fmla="*/ 744 h 979"/>
              <a:gd name="T58" fmla="*/ 728 w 1898"/>
              <a:gd name="T59" fmla="*/ 792 h 979"/>
              <a:gd name="T60" fmla="*/ 792 w 1898"/>
              <a:gd name="T61" fmla="*/ 818 h 979"/>
              <a:gd name="T62" fmla="*/ 814 w 1898"/>
              <a:gd name="T63" fmla="*/ 832 h 979"/>
              <a:gd name="T64" fmla="*/ 836 w 1898"/>
              <a:gd name="T65" fmla="*/ 852 h 979"/>
              <a:gd name="T66" fmla="*/ 846 w 1898"/>
              <a:gd name="T67" fmla="*/ 866 h 979"/>
              <a:gd name="T68" fmla="*/ 868 w 1898"/>
              <a:gd name="T69" fmla="*/ 888 h 979"/>
              <a:gd name="T70" fmla="*/ 892 w 1898"/>
              <a:gd name="T71" fmla="*/ 896 h 979"/>
              <a:gd name="T72" fmla="*/ 1016 w 1898"/>
              <a:gd name="T73" fmla="*/ 908 h 979"/>
              <a:gd name="T74" fmla="*/ 1110 w 1898"/>
              <a:gd name="T75" fmla="*/ 929 h 979"/>
              <a:gd name="T76" fmla="*/ 1146 w 1898"/>
              <a:gd name="T77" fmla="*/ 945 h 979"/>
              <a:gd name="T78" fmla="*/ 1158 w 1898"/>
              <a:gd name="T79" fmla="*/ 961 h 979"/>
              <a:gd name="T80" fmla="*/ 1233 w 1898"/>
              <a:gd name="T81" fmla="*/ 969 h 979"/>
              <a:gd name="T82" fmla="*/ 1397 w 1898"/>
              <a:gd name="T83" fmla="*/ 979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98" h="979">
                <a:moveTo>
                  <a:pt x="0" y="0"/>
                </a:moveTo>
                <a:lnTo>
                  <a:pt x="72" y="0"/>
                </a:lnTo>
                <a:lnTo>
                  <a:pt x="72" y="26"/>
                </a:lnTo>
                <a:lnTo>
                  <a:pt x="96" y="26"/>
                </a:lnTo>
                <a:lnTo>
                  <a:pt x="96" y="38"/>
                </a:lnTo>
                <a:lnTo>
                  <a:pt x="118" y="38"/>
                </a:lnTo>
                <a:lnTo>
                  <a:pt x="118" y="50"/>
                </a:lnTo>
                <a:lnTo>
                  <a:pt x="146" y="50"/>
                </a:lnTo>
                <a:lnTo>
                  <a:pt x="146" y="70"/>
                </a:lnTo>
                <a:lnTo>
                  <a:pt x="160" y="70"/>
                </a:lnTo>
                <a:lnTo>
                  <a:pt x="160" y="86"/>
                </a:lnTo>
                <a:lnTo>
                  <a:pt x="172" y="86"/>
                </a:lnTo>
                <a:lnTo>
                  <a:pt x="172" y="165"/>
                </a:lnTo>
                <a:lnTo>
                  <a:pt x="196" y="165"/>
                </a:lnTo>
                <a:lnTo>
                  <a:pt x="196" y="189"/>
                </a:lnTo>
                <a:lnTo>
                  <a:pt x="214" y="189"/>
                </a:lnTo>
                <a:lnTo>
                  <a:pt x="214" y="197"/>
                </a:lnTo>
                <a:lnTo>
                  <a:pt x="233" y="197"/>
                </a:lnTo>
                <a:lnTo>
                  <a:pt x="233" y="215"/>
                </a:lnTo>
                <a:lnTo>
                  <a:pt x="241" y="215"/>
                </a:lnTo>
                <a:lnTo>
                  <a:pt x="241" y="233"/>
                </a:lnTo>
                <a:lnTo>
                  <a:pt x="269" y="233"/>
                </a:lnTo>
                <a:lnTo>
                  <a:pt x="269" y="273"/>
                </a:lnTo>
                <a:lnTo>
                  <a:pt x="277" y="273"/>
                </a:lnTo>
                <a:lnTo>
                  <a:pt x="277" y="289"/>
                </a:lnTo>
                <a:lnTo>
                  <a:pt x="297" y="289"/>
                </a:lnTo>
                <a:lnTo>
                  <a:pt x="297" y="300"/>
                </a:lnTo>
                <a:lnTo>
                  <a:pt x="335" y="300"/>
                </a:lnTo>
                <a:lnTo>
                  <a:pt x="335" y="340"/>
                </a:lnTo>
                <a:lnTo>
                  <a:pt x="371" y="340"/>
                </a:lnTo>
                <a:lnTo>
                  <a:pt x="389" y="340"/>
                </a:lnTo>
                <a:lnTo>
                  <a:pt x="389" y="364"/>
                </a:lnTo>
                <a:lnTo>
                  <a:pt x="421" y="364"/>
                </a:lnTo>
                <a:lnTo>
                  <a:pt x="421" y="398"/>
                </a:lnTo>
                <a:lnTo>
                  <a:pt x="435" y="398"/>
                </a:lnTo>
                <a:lnTo>
                  <a:pt x="435" y="444"/>
                </a:lnTo>
                <a:lnTo>
                  <a:pt x="461" y="444"/>
                </a:lnTo>
                <a:lnTo>
                  <a:pt x="461" y="492"/>
                </a:lnTo>
                <a:lnTo>
                  <a:pt x="479" y="492"/>
                </a:lnTo>
                <a:lnTo>
                  <a:pt x="479" y="513"/>
                </a:lnTo>
                <a:lnTo>
                  <a:pt x="489" y="513"/>
                </a:lnTo>
                <a:lnTo>
                  <a:pt x="489" y="533"/>
                </a:lnTo>
                <a:lnTo>
                  <a:pt x="499" y="533"/>
                </a:lnTo>
                <a:lnTo>
                  <a:pt x="499" y="567"/>
                </a:lnTo>
                <a:lnTo>
                  <a:pt x="507" y="567"/>
                </a:lnTo>
                <a:lnTo>
                  <a:pt x="507" y="603"/>
                </a:lnTo>
                <a:lnTo>
                  <a:pt x="525" y="603"/>
                </a:lnTo>
                <a:lnTo>
                  <a:pt x="525" y="617"/>
                </a:lnTo>
                <a:lnTo>
                  <a:pt x="551" y="617"/>
                </a:lnTo>
                <a:lnTo>
                  <a:pt x="551" y="639"/>
                </a:lnTo>
                <a:lnTo>
                  <a:pt x="573" y="639"/>
                </a:lnTo>
                <a:lnTo>
                  <a:pt x="573" y="671"/>
                </a:lnTo>
                <a:lnTo>
                  <a:pt x="619" y="671"/>
                </a:lnTo>
                <a:lnTo>
                  <a:pt x="619" y="703"/>
                </a:lnTo>
                <a:lnTo>
                  <a:pt x="645" y="703"/>
                </a:lnTo>
                <a:lnTo>
                  <a:pt x="645" y="722"/>
                </a:lnTo>
                <a:lnTo>
                  <a:pt x="665" y="722"/>
                </a:lnTo>
                <a:lnTo>
                  <a:pt x="665" y="744"/>
                </a:lnTo>
                <a:lnTo>
                  <a:pt x="665" y="792"/>
                </a:lnTo>
                <a:lnTo>
                  <a:pt x="728" y="792"/>
                </a:lnTo>
                <a:lnTo>
                  <a:pt x="728" y="818"/>
                </a:lnTo>
                <a:lnTo>
                  <a:pt x="792" y="818"/>
                </a:lnTo>
                <a:lnTo>
                  <a:pt x="792" y="832"/>
                </a:lnTo>
                <a:lnTo>
                  <a:pt x="814" y="832"/>
                </a:lnTo>
                <a:lnTo>
                  <a:pt x="814" y="852"/>
                </a:lnTo>
                <a:lnTo>
                  <a:pt x="836" y="852"/>
                </a:lnTo>
                <a:lnTo>
                  <a:pt x="836" y="866"/>
                </a:lnTo>
                <a:lnTo>
                  <a:pt x="846" y="866"/>
                </a:lnTo>
                <a:lnTo>
                  <a:pt x="846" y="888"/>
                </a:lnTo>
                <a:lnTo>
                  <a:pt x="868" y="888"/>
                </a:lnTo>
                <a:lnTo>
                  <a:pt x="868" y="896"/>
                </a:lnTo>
                <a:lnTo>
                  <a:pt x="892" y="896"/>
                </a:lnTo>
                <a:lnTo>
                  <a:pt x="892" y="908"/>
                </a:lnTo>
                <a:lnTo>
                  <a:pt x="1016" y="908"/>
                </a:lnTo>
                <a:lnTo>
                  <a:pt x="1016" y="929"/>
                </a:lnTo>
                <a:lnTo>
                  <a:pt x="1110" y="929"/>
                </a:lnTo>
                <a:lnTo>
                  <a:pt x="1110" y="945"/>
                </a:lnTo>
                <a:lnTo>
                  <a:pt x="1146" y="945"/>
                </a:lnTo>
                <a:lnTo>
                  <a:pt x="1158" y="945"/>
                </a:lnTo>
                <a:lnTo>
                  <a:pt x="1158" y="961"/>
                </a:lnTo>
                <a:lnTo>
                  <a:pt x="1233" y="961"/>
                </a:lnTo>
                <a:lnTo>
                  <a:pt x="1233" y="969"/>
                </a:lnTo>
                <a:lnTo>
                  <a:pt x="1397" y="969"/>
                </a:lnTo>
                <a:lnTo>
                  <a:pt x="1397" y="979"/>
                </a:lnTo>
                <a:lnTo>
                  <a:pt x="1898" y="979"/>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2" name="Rectangle 301">
            <a:extLst>
              <a:ext uri="{FF2B5EF4-FFF2-40B4-BE49-F238E27FC236}">
                <a16:creationId xmlns:a16="http://schemas.microsoft.com/office/drawing/2014/main" id="{FD9228E6-70A9-C53B-6A26-DACC3162EE05}"/>
              </a:ext>
            </a:extLst>
          </p:cNvPr>
          <p:cNvSpPr/>
          <p:nvPr/>
        </p:nvSpPr>
        <p:spPr bwMode="auto">
          <a:xfrm>
            <a:off x="4450050" y="4192683"/>
            <a:ext cx="2891163" cy="251031"/>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mn-lt"/>
              </a:rPr>
              <a:t>Mo</a:t>
            </a:r>
          </a:p>
        </p:txBody>
      </p:sp>
      <p:graphicFrame>
        <p:nvGraphicFramePr>
          <p:cNvPr id="303" name="Table 199">
            <a:extLst>
              <a:ext uri="{FF2B5EF4-FFF2-40B4-BE49-F238E27FC236}">
                <a16:creationId xmlns:a16="http://schemas.microsoft.com/office/drawing/2014/main" id="{ECF6AF0D-2FD2-B71C-6FF7-E5BA913E920F}"/>
              </a:ext>
            </a:extLst>
          </p:cNvPr>
          <p:cNvGraphicFramePr>
            <a:graphicFrameLocks noGrp="1"/>
          </p:cNvGraphicFramePr>
          <p:nvPr>
            <p:extLst>
              <p:ext uri="{D42A27DB-BD31-4B8C-83A1-F6EECF244321}">
                <p14:modId xmlns:p14="http://schemas.microsoft.com/office/powerpoint/2010/main" val="2935879405"/>
              </p:ext>
            </p:extLst>
          </p:nvPr>
        </p:nvGraphicFramePr>
        <p:xfrm>
          <a:off x="4190631" y="4524374"/>
          <a:ext cx="3136683" cy="388212"/>
        </p:xfrm>
        <a:graphic>
          <a:graphicData uri="http://schemas.openxmlformats.org/drawingml/2006/table">
            <a:tbl>
              <a:tblPr firstRow="1" bandRow="1">
                <a:tableStyleId>{93296810-A885-4BE3-A3E7-6D5BEEA58F35}</a:tableStyleId>
              </a:tblPr>
              <a:tblGrid>
                <a:gridCol w="300823">
                  <a:extLst>
                    <a:ext uri="{9D8B030D-6E8A-4147-A177-3AD203B41FA5}">
                      <a16:colId xmlns:a16="http://schemas.microsoft.com/office/drawing/2014/main" val="364842434"/>
                    </a:ext>
                  </a:extLst>
                </a:gridCol>
                <a:gridCol w="283586">
                  <a:extLst>
                    <a:ext uri="{9D8B030D-6E8A-4147-A177-3AD203B41FA5}">
                      <a16:colId xmlns:a16="http://schemas.microsoft.com/office/drawing/2014/main" val="3110769782"/>
                    </a:ext>
                  </a:extLst>
                </a:gridCol>
                <a:gridCol w="283586">
                  <a:extLst>
                    <a:ext uri="{9D8B030D-6E8A-4147-A177-3AD203B41FA5}">
                      <a16:colId xmlns:a16="http://schemas.microsoft.com/office/drawing/2014/main" val="3458699586"/>
                    </a:ext>
                  </a:extLst>
                </a:gridCol>
                <a:gridCol w="283586">
                  <a:extLst>
                    <a:ext uri="{9D8B030D-6E8A-4147-A177-3AD203B41FA5}">
                      <a16:colId xmlns:a16="http://schemas.microsoft.com/office/drawing/2014/main" val="201674677"/>
                    </a:ext>
                  </a:extLst>
                </a:gridCol>
                <a:gridCol w="283586">
                  <a:extLst>
                    <a:ext uri="{9D8B030D-6E8A-4147-A177-3AD203B41FA5}">
                      <a16:colId xmlns:a16="http://schemas.microsoft.com/office/drawing/2014/main" val="214734916"/>
                    </a:ext>
                  </a:extLst>
                </a:gridCol>
                <a:gridCol w="283586">
                  <a:extLst>
                    <a:ext uri="{9D8B030D-6E8A-4147-A177-3AD203B41FA5}">
                      <a16:colId xmlns:a16="http://schemas.microsoft.com/office/drawing/2014/main" val="3388623943"/>
                    </a:ext>
                  </a:extLst>
                </a:gridCol>
                <a:gridCol w="283586">
                  <a:extLst>
                    <a:ext uri="{9D8B030D-6E8A-4147-A177-3AD203B41FA5}">
                      <a16:colId xmlns:a16="http://schemas.microsoft.com/office/drawing/2014/main" val="2107805760"/>
                    </a:ext>
                  </a:extLst>
                </a:gridCol>
                <a:gridCol w="283586">
                  <a:extLst>
                    <a:ext uri="{9D8B030D-6E8A-4147-A177-3AD203B41FA5}">
                      <a16:colId xmlns:a16="http://schemas.microsoft.com/office/drawing/2014/main" val="4124871595"/>
                    </a:ext>
                  </a:extLst>
                </a:gridCol>
                <a:gridCol w="283586">
                  <a:extLst>
                    <a:ext uri="{9D8B030D-6E8A-4147-A177-3AD203B41FA5}">
                      <a16:colId xmlns:a16="http://schemas.microsoft.com/office/drawing/2014/main" val="4006499189"/>
                    </a:ext>
                  </a:extLst>
                </a:gridCol>
                <a:gridCol w="283586">
                  <a:extLst>
                    <a:ext uri="{9D8B030D-6E8A-4147-A177-3AD203B41FA5}">
                      <a16:colId xmlns:a16="http://schemas.microsoft.com/office/drawing/2014/main" val="3577040454"/>
                    </a:ext>
                  </a:extLst>
                </a:gridCol>
                <a:gridCol w="283586">
                  <a:extLst>
                    <a:ext uri="{9D8B030D-6E8A-4147-A177-3AD203B41FA5}">
                      <a16:colId xmlns:a16="http://schemas.microsoft.com/office/drawing/2014/main" val="348248431"/>
                    </a:ext>
                  </a:extLst>
                </a:gridCol>
              </a:tblGrid>
              <a:tr h="194106">
                <a:tc>
                  <a:txBody>
                    <a:bodyPr/>
                    <a:lstStyle/>
                    <a:p>
                      <a:pPr algn="ctr"/>
                      <a:r>
                        <a:rPr lang="en-US" sz="1000" b="0" dirty="0">
                          <a:solidFill>
                            <a:schemeClr val="accent3"/>
                          </a:solidFill>
                        </a:rPr>
                        <a:t>69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60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3"/>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074195806"/>
                  </a:ext>
                </a:extLst>
              </a:tr>
              <a:tr h="194106">
                <a:tc>
                  <a:txBody>
                    <a:bodyPr/>
                    <a:lstStyle/>
                    <a:p>
                      <a:pPr algn="ctr"/>
                      <a:r>
                        <a:rPr lang="en-US" sz="1000" b="0" dirty="0">
                          <a:solidFill>
                            <a:schemeClr val="accent1"/>
                          </a:solidFill>
                        </a:rPr>
                        <a:t>138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113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92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57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33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000" b="0" dirty="0">
                          <a:solidFill>
                            <a:schemeClr val="accent1"/>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7435011"/>
                  </a:ext>
                </a:extLst>
              </a:tr>
            </a:tbl>
          </a:graphicData>
        </a:graphic>
      </p:graphicFrame>
      <p:sp>
        <p:nvSpPr>
          <p:cNvPr id="3" name="TextBox 2">
            <a:extLst>
              <a:ext uri="{FF2B5EF4-FFF2-40B4-BE49-F238E27FC236}">
                <a16:creationId xmlns:a16="http://schemas.microsoft.com/office/drawing/2014/main" id="{607EA9BD-0E0F-B95A-79A1-7F3AC1141006}"/>
              </a:ext>
            </a:extLst>
          </p:cNvPr>
          <p:cNvSpPr txBox="1"/>
          <p:nvPr/>
        </p:nvSpPr>
        <p:spPr bwMode="auto">
          <a:xfrm>
            <a:off x="3746757" y="2106127"/>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sp>
        <p:nvSpPr>
          <p:cNvPr id="14" name="TextBox 13">
            <a:extLst>
              <a:ext uri="{FF2B5EF4-FFF2-40B4-BE49-F238E27FC236}">
                <a16:creationId xmlns:a16="http://schemas.microsoft.com/office/drawing/2014/main" id="{940C17CB-498B-5006-56EC-02100BA11087}"/>
              </a:ext>
            </a:extLst>
          </p:cNvPr>
          <p:cNvSpPr txBox="1"/>
          <p:nvPr/>
        </p:nvSpPr>
        <p:spPr bwMode="auto">
          <a:xfrm>
            <a:off x="3746757" y="2532043"/>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17" name="TextBox 16">
            <a:extLst>
              <a:ext uri="{FF2B5EF4-FFF2-40B4-BE49-F238E27FC236}">
                <a16:creationId xmlns:a16="http://schemas.microsoft.com/office/drawing/2014/main" id="{F7CEAD19-B580-1C92-DE84-1433869D23E8}"/>
              </a:ext>
            </a:extLst>
          </p:cNvPr>
          <p:cNvSpPr txBox="1"/>
          <p:nvPr/>
        </p:nvSpPr>
        <p:spPr bwMode="auto">
          <a:xfrm>
            <a:off x="3738273" y="2973335"/>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18" name="TextBox 17">
            <a:extLst>
              <a:ext uri="{FF2B5EF4-FFF2-40B4-BE49-F238E27FC236}">
                <a16:creationId xmlns:a16="http://schemas.microsoft.com/office/drawing/2014/main" id="{EE03DCF1-F7E3-EFE7-77AB-90308F29C7A1}"/>
              </a:ext>
            </a:extLst>
          </p:cNvPr>
          <p:cNvSpPr txBox="1"/>
          <p:nvPr/>
        </p:nvSpPr>
        <p:spPr bwMode="auto">
          <a:xfrm>
            <a:off x="3746757" y="3399948"/>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sp>
        <p:nvSpPr>
          <p:cNvPr id="21" name="TextBox 20">
            <a:extLst>
              <a:ext uri="{FF2B5EF4-FFF2-40B4-BE49-F238E27FC236}">
                <a16:creationId xmlns:a16="http://schemas.microsoft.com/office/drawing/2014/main" id="{4424F4D3-B52B-5BE5-C9EF-88370A4D2E57}"/>
              </a:ext>
            </a:extLst>
          </p:cNvPr>
          <p:cNvSpPr txBox="1"/>
          <p:nvPr/>
        </p:nvSpPr>
        <p:spPr bwMode="auto">
          <a:xfrm>
            <a:off x="3746757" y="3831443"/>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Tree>
    <p:extLst>
      <p:ext uri="{BB962C8B-B14F-4D97-AF65-F5344CB8AC3E}">
        <p14:creationId xmlns:p14="http://schemas.microsoft.com/office/powerpoint/2010/main" val="359016228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 name="Freeform: Shape 308">
            <a:extLst>
              <a:ext uri="{FF2B5EF4-FFF2-40B4-BE49-F238E27FC236}">
                <a16:creationId xmlns:a16="http://schemas.microsoft.com/office/drawing/2014/main" id="{F89C88A5-F4BE-3983-CB3E-E4AC928228F0}"/>
              </a:ext>
            </a:extLst>
          </p:cNvPr>
          <p:cNvSpPr/>
          <p:nvPr/>
        </p:nvSpPr>
        <p:spPr bwMode="auto">
          <a:xfrm>
            <a:off x="4979955" y="2943831"/>
            <a:ext cx="858793" cy="45719"/>
          </a:xfrm>
          <a:custGeom>
            <a:avLst/>
            <a:gdLst>
              <a:gd name="connsiteX0" fmla="*/ 0 w 1372932"/>
              <a:gd name="connsiteY0" fmla="*/ 0 h 0"/>
              <a:gd name="connsiteX1" fmla="*/ 1372932 w 1372932"/>
              <a:gd name="connsiteY1" fmla="*/ 0 h 0"/>
            </a:gdLst>
            <a:ahLst/>
            <a:cxnLst>
              <a:cxn ang="0">
                <a:pos x="connsiteX0" y="connsiteY0"/>
              </a:cxn>
              <a:cxn ang="0">
                <a:pos x="connsiteX1" y="connsiteY1"/>
              </a:cxn>
            </a:cxnLst>
            <a:rect l="l" t="t" r="r" b="b"/>
            <a:pathLst>
              <a:path w="1372932">
                <a:moveTo>
                  <a:pt x="0" y="0"/>
                </a:moveTo>
                <a:lnTo>
                  <a:pt x="1372932" y="0"/>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sp>
        <p:nvSpPr>
          <p:cNvPr id="310" name="Freeform: Shape 309">
            <a:extLst>
              <a:ext uri="{FF2B5EF4-FFF2-40B4-BE49-F238E27FC236}">
                <a16:creationId xmlns:a16="http://schemas.microsoft.com/office/drawing/2014/main" id="{EB5AC448-AD5B-3E45-254E-DF08E7BA1E3D}"/>
              </a:ext>
            </a:extLst>
          </p:cNvPr>
          <p:cNvSpPr/>
          <p:nvPr/>
        </p:nvSpPr>
        <p:spPr bwMode="auto">
          <a:xfrm flipH="1">
            <a:off x="5772722" y="2962726"/>
            <a:ext cx="45719" cy="906277"/>
          </a:xfrm>
          <a:custGeom>
            <a:avLst/>
            <a:gdLst>
              <a:gd name="connsiteX0" fmla="*/ 0 w 0"/>
              <a:gd name="connsiteY0" fmla="*/ 0 h 841387"/>
              <a:gd name="connsiteX1" fmla="*/ 0 w 0"/>
              <a:gd name="connsiteY1" fmla="*/ 841387 h 841387"/>
            </a:gdLst>
            <a:ahLst/>
            <a:cxnLst>
              <a:cxn ang="0">
                <a:pos x="connsiteX0" y="connsiteY0"/>
              </a:cxn>
              <a:cxn ang="0">
                <a:pos x="connsiteX1" y="connsiteY1"/>
              </a:cxn>
            </a:cxnLst>
            <a:rect l="l" t="t" r="r" b="b"/>
            <a:pathLst>
              <a:path h="841387">
                <a:moveTo>
                  <a:pt x="0" y="0"/>
                </a:moveTo>
                <a:lnTo>
                  <a:pt x="0" y="841387"/>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sp>
        <p:nvSpPr>
          <p:cNvPr id="255" name="Freeform: Shape 254">
            <a:extLst>
              <a:ext uri="{FF2B5EF4-FFF2-40B4-BE49-F238E27FC236}">
                <a16:creationId xmlns:a16="http://schemas.microsoft.com/office/drawing/2014/main" id="{A9C2E337-EE9A-8081-5D70-664B18653F72}"/>
              </a:ext>
            </a:extLst>
          </p:cNvPr>
          <p:cNvSpPr/>
          <p:nvPr/>
        </p:nvSpPr>
        <p:spPr bwMode="auto">
          <a:xfrm flipH="1">
            <a:off x="2243572" y="2962726"/>
            <a:ext cx="45719" cy="906277"/>
          </a:xfrm>
          <a:custGeom>
            <a:avLst/>
            <a:gdLst>
              <a:gd name="connsiteX0" fmla="*/ 0 w 0"/>
              <a:gd name="connsiteY0" fmla="*/ 0 h 841387"/>
              <a:gd name="connsiteX1" fmla="*/ 0 w 0"/>
              <a:gd name="connsiteY1" fmla="*/ 841387 h 841387"/>
            </a:gdLst>
            <a:ahLst/>
            <a:cxnLst>
              <a:cxn ang="0">
                <a:pos x="connsiteX0" y="connsiteY0"/>
              </a:cxn>
              <a:cxn ang="0">
                <a:pos x="connsiteX1" y="connsiteY1"/>
              </a:cxn>
            </a:cxnLst>
            <a:rect l="l" t="t" r="r" b="b"/>
            <a:pathLst>
              <a:path h="841387">
                <a:moveTo>
                  <a:pt x="0" y="0"/>
                </a:moveTo>
                <a:lnTo>
                  <a:pt x="0" y="841387"/>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sp>
        <p:nvSpPr>
          <p:cNvPr id="258" name="Freeform: Shape 257">
            <a:extLst>
              <a:ext uri="{FF2B5EF4-FFF2-40B4-BE49-F238E27FC236}">
                <a16:creationId xmlns:a16="http://schemas.microsoft.com/office/drawing/2014/main" id="{B791532A-6CFB-7534-B1DF-3479E67D5534}"/>
              </a:ext>
            </a:extLst>
          </p:cNvPr>
          <p:cNvSpPr/>
          <p:nvPr/>
        </p:nvSpPr>
        <p:spPr bwMode="auto">
          <a:xfrm>
            <a:off x="1358899" y="2943831"/>
            <a:ext cx="1399095" cy="45719"/>
          </a:xfrm>
          <a:custGeom>
            <a:avLst/>
            <a:gdLst>
              <a:gd name="connsiteX0" fmla="*/ 0 w 1372932"/>
              <a:gd name="connsiteY0" fmla="*/ 0 h 0"/>
              <a:gd name="connsiteX1" fmla="*/ 1372932 w 1372932"/>
              <a:gd name="connsiteY1" fmla="*/ 0 h 0"/>
            </a:gdLst>
            <a:ahLst/>
            <a:cxnLst>
              <a:cxn ang="0">
                <a:pos x="connsiteX0" y="connsiteY0"/>
              </a:cxn>
              <a:cxn ang="0">
                <a:pos x="connsiteX1" y="connsiteY1"/>
              </a:cxn>
            </a:cxnLst>
            <a:rect l="l" t="t" r="r" b="b"/>
            <a:pathLst>
              <a:path w="1372932">
                <a:moveTo>
                  <a:pt x="0" y="0"/>
                </a:moveTo>
                <a:lnTo>
                  <a:pt x="1372932" y="0"/>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sp>
        <p:nvSpPr>
          <p:cNvPr id="259" name="Freeform: Shape 258">
            <a:extLst>
              <a:ext uri="{FF2B5EF4-FFF2-40B4-BE49-F238E27FC236}">
                <a16:creationId xmlns:a16="http://schemas.microsoft.com/office/drawing/2014/main" id="{4AFD34CC-6DD3-25B2-765D-0A1F315EA8FE}"/>
              </a:ext>
            </a:extLst>
          </p:cNvPr>
          <p:cNvSpPr/>
          <p:nvPr/>
        </p:nvSpPr>
        <p:spPr bwMode="auto">
          <a:xfrm flipH="1">
            <a:off x="2710102" y="2962726"/>
            <a:ext cx="45719" cy="906277"/>
          </a:xfrm>
          <a:custGeom>
            <a:avLst/>
            <a:gdLst>
              <a:gd name="connsiteX0" fmla="*/ 0 w 0"/>
              <a:gd name="connsiteY0" fmla="*/ 0 h 841387"/>
              <a:gd name="connsiteX1" fmla="*/ 0 w 0"/>
              <a:gd name="connsiteY1" fmla="*/ 841387 h 841387"/>
            </a:gdLst>
            <a:ahLst/>
            <a:cxnLst>
              <a:cxn ang="0">
                <a:pos x="connsiteX0" y="connsiteY0"/>
              </a:cxn>
              <a:cxn ang="0">
                <a:pos x="connsiteX1" y="connsiteY1"/>
              </a:cxn>
            </a:cxnLst>
            <a:rect l="l" t="t" r="r" b="b"/>
            <a:pathLst>
              <a:path h="841387">
                <a:moveTo>
                  <a:pt x="0" y="0"/>
                </a:moveTo>
                <a:lnTo>
                  <a:pt x="0" y="841387"/>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sp>
        <p:nvSpPr>
          <p:cNvPr id="2" name="Title 1">
            <a:extLst>
              <a:ext uri="{FF2B5EF4-FFF2-40B4-BE49-F238E27FC236}">
                <a16:creationId xmlns:a16="http://schemas.microsoft.com/office/drawing/2014/main" id="{E7055137-228D-2D42-1CC6-B1258B6A5DA5}"/>
              </a:ext>
            </a:extLst>
          </p:cNvPr>
          <p:cNvSpPr>
            <a:spLocks noGrp="1"/>
          </p:cNvSpPr>
          <p:nvPr>
            <p:ph type="title"/>
          </p:nvPr>
        </p:nvSpPr>
        <p:spPr/>
        <p:txBody>
          <a:bodyPr/>
          <a:lstStyle/>
          <a:p>
            <a:r>
              <a:rPr lang="en-US" dirty="0"/>
              <a:t>Geneva HRD Test: </a:t>
            </a:r>
            <a:r>
              <a:rPr lang="en-US" altLang="en-US" dirty="0"/>
              <a:t>Updated PFS on </a:t>
            </a:r>
            <a:r>
              <a:rPr lang="en-US" altLang="en-US" i="1" dirty="0"/>
              <a:t>BRCA </a:t>
            </a:r>
            <a:r>
              <a:rPr lang="en-US" altLang="en-US" dirty="0"/>
              <a:t>WT</a:t>
            </a:r>
            <a:br>
              <a:rPr lang="en-US" altLang="en-US" dirty="0"/>
            </a:br>
            <a:r>
              <a:rPr lang="en-US" altLang="en-US" dirty="0"/>
              <a:t>From PAOLA-1</a:t>
            </a:r>
            <a:endParaRPr lang="en-US" dirty="0"/>
          </a:p>
        </p:txBody>
      </p:sp>
      <p:grpSp>
        <p:nvGrpSpPr>
          <p:cNvPr id="4" name="Group 3">
            <a:extLst>
              <a:ext uri="{FF2B5EF4-FFF2-40B4-BE49-F238E27FC236}">
                <a16:creationId xmlns:a16="http://schemas.microsoft.com/office/drawing/2014/main" id="{13EAF018-14CF-E685-5AC3-A160806E2476}"/>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205A976C-F9E1-5667-8C63-0B8A250120D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7AA9CF99-AE8B-C748-BE1E-C103DF29389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B3A3D25C-1E57-1546-A869-8253B07FC6C8}"/>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Christinat. ESGO 2022. Abstract RA-567. </a:t>
            </a:r>
            <a:r>
              <a:rPr lang="en-US" altLang="en-US" sz="1200" b="0" spc="-10" dirty="0">
                <a:solidFill>
                  <a:srgbClr val="455560"/>
                </a:solidFill>
                <a:latin typeface="Calibri" panose="020F0502020204030204" pitchFamily="34" charset="0"/>
              </a:rPr>
              <a:t>Reproduced with permission.</a:t>
            </a:r>
            <a:endParaRPr lang="en-US" altLang="en-US" sz="1200" b="0" dirty="0">
              <a:solidFill>
                <a:schemeClr val="bg2"/>
              </a:solidFill>
              <a:highlight>
                <a:srgbClr val="FFFF00"/>
              </a:highlight>
              <a:latin typeface="Calibri" panose="020F0502020204030204" pitchFamily="34" charset="0"/>
            </a:endParaRPr>
          </a:p>
        </p:txBody>
      </p:sp>
      <p:graphicFrame>
        <p:nvGraphicFramePr>
          <p:cNvPr id="8" name="Group 3">
            <a:extLst>
              <a:ext uri="{FF2B5EF4-FFF2-40B4-BE49-F238E27FC236}">
                <a16:creationId xmlns:a16="http://schemas.microsoft.com/office/drawing/2014/main" id="{EF0F0BB8-2197-B6C0-AE09-010CF065B357}"/>
              </a:ext>
            </a:extLst>
          </p:cNvPr>
          <p:cNvGraphicFramePr>
            <a:graphicFrameLocks/>
          </p:cNvGraphicFramePr>
          <p:nvPr>
            <p:extLst>
              <p:ext uri="{D42A27DB-BD31-4B8C-83A1-F6EECF244321}">
                <p14:modId xmlns:p14="http://schemas.microsoft.com/office/powerpoint/2010/main" val="4259988066"/>
              </p:ext>
            </p:extLst>
          </p:nvPr>
        </p:nvGraphicFramePr>
        <p:xfrm>
          <a:off x="8319222" y="1600200"/>
          <a:ext cx="3483190" cy="1981248"/>
        </p:xfrm>
        <a:graphic>
          <a:graphicData uri="http://schemas.openxmlformats.org/drawingml/2006/table">
            <a:tbl>
              <a:tblPr/>
              <a:tblGrid>
                <a:gridCol w="1396791">
                  <a:extLst>
                    <a:ext uri="{9D8B030D-6E8A-4147-A177-3AD203B41FA5}">
                      <a16:colId xmlns:a16="http://schemas.microsoft.com/office/drawing/2014/main" val="20000"/>
                    </a:ext>
                  </a:extLst>
                </a:gridCol>
                <a:gridCol w="1009650">
                  <a:extLst>
                    <a:ext uri="{9D8B030D-6E8A-4147-A177-3AD203B41FA5}">
                      <a16:colId xmlns:a16="http://schemas.microsoft.com/office/drawing/2014/main" val="20001"/>
                    </a:ext>
                  </a:extLst>
                </a:gridCol>
                <a:gridCol w="1076749">
                  <a:extLst>
                    <a:ext uri="{9D8B030D-6E8A-4147-A177-3AD203B41FA5}">
                      <a16:colId xmlns:a16="http://schemas.microsoft.com/office/drawing/2014/main" val="3733965203"/>
                    </a:ext>
                  </a:extLst>
                </a:gridCol>
              </a:tblGrid>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HRD Positive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PFS in </a:t>
                      </a:r>
                      <a:r>
                        <a:rPr kumimoji="0" lang="en-GB" sz="1400" b="1" i="1" u="none" strike="noStrike" cap="none" normalizeH="0" baseline="0" dirty="0">
                          <a:ln>
                            <a:noFill/>
                          </a:ln>
                          <a:solidFill>
                            <a:schemeClr val="tx1"/>
                          </a:solidFill>
                          <a:effectLst/>
                          <a:latin typeface="Calibri" panose="020F0502020204030204" pitchFamily="34" charset="0"/>
                        </a:rPr>
                        <a:t>BRCA</a:t>
                      </a:r>
                      <a:r>
                        <a:rPr kumimoji="0" lang="en-GB" sz="1400" b="1" i="0" u="none" strike="noStrike" cap="none" normalizeH="0" baseline="0" dirty="0">
                          <a:ln>
                            <a:noFill/>
                          </a:ln>
                          <a:solidFill>
                            <a:schemeClr val="tx1"/>
                          </a:solidFill>
                          <a:effectLst/>
                          <a:latin typeface="Calibri" panose="020F0502020204030204" pitchFamily="34" charset="0"/>
                        </a:rPr>
                        <a:t> WT</a:t>
                      </a:r>
                    </a:p>
                  </a:txBody>
                  <a:tcPr marL="121699"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Geneva</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119)</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Myriad myChoice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91)</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mo</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Olaparib + bev</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Placebo + bev</a:t>
                      </a:r>
                    </a:p>
                  </a:txBody>
                  <a:tcPr marL="121699"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27.9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18.6</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38.9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17.6</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0.54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(0.35-0.84)</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0.44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(0.26-0.73)</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graphicFrame>
        <p:nvGraphicFramePr>
          <p:cNvPr id="9" name="Group 3">
            <a:extLst>
              <a:ext uri="{FF2B5EF4-FFF2-40B4-BE49-F238E27FC236}">
                <a16:creationId xmlns:a16="http://schemas.microsoft.com/office/drawing/2014/main" id="{5B93856B-B229-4E1A-B409-3228FD72FCDB}"/>
              </a:ext>
            </a:extLst>
          </p:cNvPr>
          <p:cNvGraphicFramePr>
            <a:graphicFrameLocks/>
          </p:cNvGraphicFramePr>
          <p:nvPr>
            <p:extLst>
              <p:ext uri="{D42A27DB-BD31-4B8C-83A1-F6EECF244321}">
                <p14:modId xmlns:p14="http://schemas.microsoft.com/office/powerpoint/2010/main" val="2453941016"/>
              </p:ext>
            </p:extLst>
          </p:nvPr>
        </p:nvGraphicFramePr>
        <p:xfrm>
          <a:off x="8319222" y="3881428"/>
          <a:ext cx="3483864" cy="1981248"/>
        </p:xfrm>
        <a:graphic>
          <a:graphicData uri="http://schemas.openxmlformats.org/drawingml/2006/table">
            <a:tbl>
              <a:tblPr/>
              <a:tblGrid>
                <a:gridCol w="1399032">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78992">
                  <a:extLst>
                    <a:ext uri="{9D8B030D-6E8A-4147-A177-3AD203B41FA5}">
                      <a16:colId xmlns:a16="http://schemas.microsoft.com/office/drawing/2014/main" val="3733965203"/>
                    </a:ext>
                  </a:extLst>
                </a:gridCol>
              </a:tblGrid>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HRD Negative PFS in </a:t>
                      </a:r>
                      <a:r>
                        <a:rPr kumimoji="0" lang="en-GB" sz="1400" b="1" i="1" u="none" strike="noStrike" cap="none" normalizeH="0" baseline="0" dirty="0">
                          <a:ln>
                            <a:noFill/>
                          </a:ln>
                          <a:solidFill>
                            <a:schemeClr val="tx1"/>
                          </a:solidFill>
                          <a:effectLst/>
                          <a:latin typeface="Calibri" panose="020F0502020204030204" pitchFamily="34" charset="0"/>
                        </a:rPr>
                        <a:t>BRCA</a:t>
                      </a:r>
                      <a:r>
                        <a:rPr kumimoji="0" lang="en-GB" sz="1400" b="1" i="0" u="none" strike="noStrike" cap="none" normalizeH="0" baseline="0" dirty="0">
                          <a:ln>
                            <a:noFill/>
                          </a:ln>
                          <a:solidFill>
                            <a:schemeClr val="tx1"/>
                          </a:solidFill>
                          <a:effectLst/>
                          <a:latin typeface="Calibri" panose="020F0502020204030204" pitchFamily="34" charset="0"/>
                        </a:rPr>
                        <a:t> WT</a:t>
                      </a:r>
                    </a:p>
                  </a:txBody>
                  <a:tcPr marL="121699"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Geneva</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186)</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Myriad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myChoice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183)</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mo</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Olaparib + bev</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Placebo + bev</a:t>
                      </a:r>
                    </a:p>
                  </a:txBody>
                  <a:tcPr marL="121699"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16.0</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16.5</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(0.76-1.50)</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(0.76-1.50)</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
        <p:nvSpPr>
          <p:cNvPr id="11" name="TextBox 10">
            <a:extLst>
              <a:ext uri="{FF2B5EF4-FFF2-40B4-BE49-F238E27FC236}">
                <a16:creationId xmlns:a16="http://schemas.microsoft.com/office/drawing/2014/main" id="{8A9B8BA2-701F-A01A-9933-72154FDDC53C}"/>
              </a:ext>
            </a:extLst>
          </p:cNvPr>
          <p:cNvSpPr txBox="1"/>
          <p:nvPr/>
        </p:nvSpPr>
        <p:spPr bwMode="auto">
          <a:xfrm>
            <a:off x="609760" y="4873692"/>
            <a:ext cx="622255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with Geneva modestly lower than with Myriad myChoice, but higher rate of HRD positivity</a:t>
            </a:r>
          </a:p>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Geneva test shown to be predictive of response in </a:t>
            </a:r>
            <a:r>
              <a:rPr kumimoji="0" lang="en-US" sz="20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BRCA</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-wt subpopulation</a:t>
            </a:r>
          </a:p>
        </p:txBody>
      </p:sp>
      <p:sp>
        <p:nvSpPr>
          <p:cNvPr id="12" name="TextBox 11">
            <a:extLst>
              <a:ext uri="{FF2B5EF4-FFF2-40B4-BE49-F238E27FC236}">
                <a16:creationId xmlns:a16="http://schemas.microsoft.com/office/drawing/2014/main" id="{10746642-8991-1D58-AF20-DD238EEB0FA9}"/>
              </a:ext>
            </a:extLst>
          </p:cNvPr>
          <p:cNvSpPr txBox="1"/>
          <p:nvPr/>
        </p:nvSpPr>
        <p:spPr bwMode="auto">
          <a:xfrm>
            <a:off x="1276916" y="1485428"/>
            <a:ext cx="66748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in </a:t>
            </a:r>
            <a:r>
              <a:rPr kumimoji="0" 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BRCA </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WT by HRD Status</a:t>
            </a:r>
          </a:p>
        </p:txBody>
      </p:sp>
      <p:sp>
        <p:nvSpPr>
          <p:cNvPr id="13" name="Rectangle 12">
            <a:extLst>
              <a:ext uri="{FF2B5EF4-FFF2-40B4-BE49-F238E27FC236}">
                <a16:creationId xmlns:a16="http://schemas.microsoft.com/office/drawing/2014/main" id="{91D3AEC1-5EF0-F1C7-3B50-D0153E935A4E}"/>
              </a:ext>
            </a:extLst>
          </p:cNvPr>
          <p:cNvSpPr/>
          <p:nvPr/>
        </p:nvSpPr>
        <p:spPr bwMode="auto">
          <a:xfrm rot="16200000">
            <a:off x="-710333" y="3009534"/>
            <a:ext cx="2050181" cy="473808"/>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bg1"/>
              </a:solidFill>
              <a:latin typeface="Calibri" panose="020F0502020204030204" pitchFamily="34" charset="0"/>
            </a:endParaRPr>
          </a:p>
        </p:txBody>
      </p:sp>
      <p:sp>
        <p:nvSpPr>
          <p:cNvPr id="14" name="Rectangle 13">
            <a:extLst>
              <a:ext uri="{FF2B5EF4-FFF2-40B4-BE49-F238E27FC236}">
                <a16:creationId xmlns:a16="http://schemas.microsoft.com/office/drawing/2014/main" id="{9067479B-28C2-A338-BC2F-F9F43598DB65}"/>
              </a:ext>
            </a:extLst>
          </p:cNvPr>
          <p:cNvSpPr/>
          <p:nvPr/>
        </p:nvSpPr>
        <p:spPr bwMode="auto">
          <a:xfrm rot="16200000">
            <a:off x="-360350" y="2731137"/>
            <a:ext cx="2050181" cy="473808"/>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Survival Probability</a:t>
            </a:r>
          </a:p>
        </p:txBody>
      </p:sp>
      <p:sp>
        <p:nvSpPr>
          <p:cNvPr id="17" name="Rectangle 16">
            <a:extLst>
              <a:ext uri="{FF2B5EF4-FFF2-40B4-BE49-F238E27FC236}">
                <a16:creationId xmlns:a16="http://schemas.microsoft.com/office/drawing/2014/main" id="{CE50F035-C656-8C80-A982-412C17C7B298}"/>
              </a:ext>
            </a:extLst>
          </p:cNvPr>
          <p:cNvSpPr/>
          <p:nvPr/>
        </p:nvSpPr>
        <p:spPr bwMode="auto">
          <a:xfrm>
            <a:off x="1370940" y="4179807"/>
            <a:ext cx="3047073" cy="236904"/>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grpSp>
        <p:nvGrpSpPr>
          <p:cNvPr id="100" name="Group 99">
            <a:extLst>
              <a:ext uri="{FF2B5EF4-FFF2-40B4-BE49-F238E27FC236}">
                <a16:creationId xmlns:a16="http://schemas.microsoft.com/office/drawing/2014/main" id="{22E3336F-09CA-8ED1-D176-7D8056FD7FD2}"/>
              </a:ext>
            </a:extLst>
          </p:cNvPr>
          <p:cNvGrpSpPr/>
          <p:nvPr/>
        </p:nvGrpSpPr>
        <p:grpSpPr>
          <a:xfrm>
            <a:off x="1181099" y="2042160"/>
            <a:ext cx="3381375" cy="2133600"/>
            <a:chOff x="886826" y="2197124"/>
            <a:chExt cx="3180338" cy="1997994"/>
          </a:xfrm>
        </p:grpSpPr>
        <p:cxnSp>
          <p:nvCxnSpPr>
            <p:cNvPr id="101" name="Straight Connector 100">
              <a:extLst>
                <a:ext uri="{FF2B5EF4-FFF2-40B4-BE49-F238E27FC236}">
                  <a16:creationId xmlns:a16="http://schemas.microsoft.com/office/drawing/2014/main" id="{E1A9C32E-65A5-1C64-FBD4-967EA3AA3B13}"/>
                </a:ext>
              </a:extLst>
            </p:cNvPr>
            <p:cNvCxnSpPr/>
            <p:nvPr/>
          </p:nvCxnSpPr>
          <p:spPr bwMode="auto">
            <a:xfrm>
              <a:off x="1038655" y="2197124"/>
              <a:ext cx="0" cy="1724117"/>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E36CF983-B753-BC75-A75B-A94ED7F3BCB8}"/>
                </a:ext>
              </a:extLst>
            </p:cNvPr>
            <p:cNvCxnSpPr>
              <a:cxnSpLocks/>
            </p:cNvCxnSpPr>
            <p:nvPr/>
          </p:nvCxnSpPr>
          <p:spPr bwMode="auto">
            <a:xfrm>
              <a:off x="1035518" y="3911249"/>
              <a:ext cx="3031646"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C723F150-ABD7-6648-44B7-21F625338454}"/>
                </a:ext>
              </a:extLst>
            </p:cNvPr>
            <p:cNvCxnSpPr/>
            <p:nvPr/>
          </p:nvCxnSpPr>
          <p:spPr bwMode="auto">
            <a:xfrm>
              <a:off x="967654" y="219712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2CD6627A-AA9C-4001-1E76-4FC01AFC5FBA}"/>
                </a:ext>
              </a:extLst>
            </p:cNvPr>
            <p:cNvCxnSpPr/>
            <p:nvPr/>
          </p:nvCxnSpPr>
          <p:spPr bwMode="auto">
            <a:xfrm>
              <a:off x="967654" y="262816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0276A9BB-4FCF-7696-907E-DBFAA6C1F30F}"/>
                </a:ext>
              </a:extLst>
            </p:cNvPr>
            <p:cNvCxnSpPr/>
            <p:nvPr/>
          </p:nvCxnSpPr>
          <p:spPr bwMode="auto">
            <a:xfrm>
              <a:off x="967654" y="3042819"/>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A6C34917-5A29-0210-C93B-D13AC5DA09D5}"/>
                </a:ext>
              </a:extLst>
            </p:cNvPr>
            <p:cNvCxnSpPr/>
            <p:nvPr/>
          </p:nvCxnSpPr>
          <p:spPr bwMode="auto">
            <a:xfrm>
              <a:off x="967654" y="3490253"/>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D83FC781-502A-19BA-022C-E72BBA40FA24}"/>
                </a:ext>
              </a:extLst>
            </p:cNvPr>
            <p:cNvCxnSpPr>
              <a:cxnSpLocks/>
            </p:cNvCxnSpPr>
            <p:nvPr/>
          </p:nvCxnSpPr>
          <p:spPr bwMode="auto">
            <a:xfrm rot="16200000">
              <a:off x="1292871"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B2E5C9CA-748D-A2C8-A3EF-91847FB8906E}"/>
                </a:ext>
              </a:extLst>
            </p:cNvPr>
            <p:cNvCxnSpPr>
              <a:cxnSpLocks/>
            </p:cNvCxnSpPr>
            <p:nvPr/>
          </p:nvCxnSpPr>
          <p:spPr bwMode="auto">
            <a:xfrm rot="16200000">
              <a:off x="1578778"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49138D17-7A85-F7E5-ABAB-5B9FA3354EB7}"/>
                </a:ext>
              </a:extLst>
            </p:cNvPr>
            <p:cNvCxnSpPr>
              <a:cxnSpLocks/>
            </p:cNvCxnSpPr>
            <p:nvPr/>
          </p:nvCxnSpPr>
          <p:spPr bwMode="auto">
            <a:xfrm rot="16200000">
              <a:off x="1864685"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E08AAD4C-6ABE-672C-C47E-DA48383E18B0}"/>
                </a:ext>
              </a:extLst>
            </p:cNvPr>
            <p:cNvCxnSpPr>
              <a:cxnSpLocks/>
            </p:cNvCxnSpPr>
            <p:nvPr/>
          </p:nvCxnSpPr>
          <p:spPr bwMode="auto">
            <a:xfrm rot="16200000">
              <a:off x="2150592"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7D161BFB-F5C8-2E7C-A9F0-40986BB6A83B}"/>
                </a:ext>
              </a:extLst>
            </p:cNvPr>
            <p:cNvCxnSpPr>
              <a:cxnSpLocks/>
            </p:cNvCxnSpPr>
            <p:nvPr/>
          </p:nvCxnSpPr>
          <p:spPr bwMode="auto">
            <a:xfrm rot="16200000">
              <a:off x="2436499"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01015496-B883-C27B-1609-DCEC4CAA783D}"/>
                </a:ext>
              </a:extLst>
            </p:cNvPr>
            <p:cNvCxnSpPr>
              <a:cxnSpLocks/>
            </p:cNvCxnSpPr>
            <p:nvPr/>
          </p:nvCxnSpPr>
          <p:spPr bwMode="auto">
            <a:xfrm rot="16200000">
              <a:off x="2722406"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6B3C94EF-7B5B-5E84-A3FB-3EB9675BA005}"/>
                </a:ext>
              </a:extLst>
            </p:cNvPr>
            <p:cNvCxnSpPr>
              <a:cxnSpLocks/>
            </p:cNvCxnSpPr>
            <p:nvPr/>
          </p:nvCxnSpPr>
          <p:spPr bwMode="auto">
            <a:xfrm rot="16200000">
              <a:off x="3008313"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A8AFD8D0-01EB-597C-F776-BD249BF80BA2}"/>
                </a:ext>
              </a:extLst>
            </p:cNvPr>
            <p:cNvCxnSpPr>
              <a:cxnSpLocks/>
            </p:cNvCxnSpPr>
            <p:nvPr/>
          </p:nvCxnSpPr>
          <p:spPr bwMode="auto">
            <a:xfrm rot="16200000">
              <a:off x="3294220"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BE1E68F0-5C93-E232-34E8-F006C583E74E}"/>
                </a:ext>
              </a:extLst>
            </p:cNvPr>
            <p:cNvCxnSpPr>
              <a:cxnSpLocks/>
            </p:cNvCxnSpPr>
            <p:nvPr/>
          </p:nvCxnSpPr>
          <p:spPr bwMode="auto">
            <a:xfrm rot="16200000">
              <a:off x="3580127"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C721CC1B-AC07-DB73-8299-86F4C7AFF50F}"/>
                </a:ext>
              </a:extLst>
            </p:cNvPr>
            <p:cNvCxnSpPr>
              <a:cxnSpLocks/>
            </p:cNvCxnSpPr>
            <p:nvPr/>
          </p:nvCxnSpPr>
          <p:spPr bwMode="auto">
            <a:xfrm rot="16200000">
              <a:off x="3866030" y="3950701"/>
              <a:ext cx="78369" cy="0"/>
            </a:xfrm>
            <a:prstGeom prst="line">
              <a:avLst/>
            </a:prstGeom>
            <a:noFill/>
            <a:ln w="28575" cap="flat" cmpd="sng" algn="ctr">
              <a:solidFill>
                <a:schemeClr val="bg1"/>
              </a:solidFill>
              <a:prstDash val="solid"/>
              <a:round/>
              <a:headEnd type="none" w="med" len="med"/>
              <a:tailEnd type="none" w="med" len="med"/>
            </a:ln>
            <a:effectLst/>
          </p:spPr>
        </p:cxnSp>
        <p:sp>
          <p:nvSpPr>
            <p:cNvPr id="117" name="TextBox 116">
              <a:extLst>
                <a:ext uri="{FF2B5EF4-FFF2-40B4-BE49-F238E27FC236}">
                  <a16:creationId xmlns:a16="http://schemas.microsoft.com/office/drawing/2014/main" id="{CCC18E84-DAC5-2ADC-05E5-7B91F78721B6}"/>
                </a:ext>
              </a:extLst>
            </p:cNvPr>
            <p:cNvSpPr txBox="1"/>
            <p:nvPr/>
          </p:nvSpPr>
          <p:spPr bwMode="auto">
            <a:xfrm>
              <a:off x="88682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118" name="TextBox 117">
              <a:extLst>
                <a:ext uri="{FF2B5EF4-FFF2-40B4-BE49-F238E27FC236}">
                  <a16:creationId xmlns:a16="http://schemas.microsoft.com/office/drawing/2014/main" id="{AE158222-FB22-63AC-87DC-DA6B359DB425}"/>
                </a:ext>
              </a:extLst>
            </p:cNvPr>
            <p:cNvSpPr txBox="1"/>
            <p:nvPr/>
          </p:nvSpPr>
          <p:spPr bwMode="auto">
            <a:xfrm>
              <a:off x="117338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119" name="TextBox 118">
              <a:extLst>
                <a:ext uri="{FF2B5EF4-FFF2-40B4-BE49-F238E27FC236}">
                  <a16:creationId xmlns:a16="http://schemas.microsoft.com/office/drawing/2014/main" id="{D335BFD7-E9FC-08BD-6536-EB981265D88D}"/>
                </a:ext>
              </a:extLst>
            </p:cNvPr>
            <p:cNvSpPr txBox="1"/>
            <p:nvPr/>
          </p:nvSpPr>
          <p:spPr bwMode="auto">
            <a:xfrm>
              <a:off x="145993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120" name="TextBox 119">
              <a:extLst>
                <a:ext uri="{FF2B5EF4-FFF2-40B4-BE49-F238E27FC236}">
                  <a16:creationId xmlns:a16="http://schemas.microsoft.com/office/drawing/2014/main" id="{62B3CEE5-D7C3-DEE0-B72B-1FDE376324C3}"/>
                </a:ext>
              </a:extLst>
            </p:cNvPr>
            <p:cNvSpPr txBox="1"/>
            <p:nvPr/>
          </p:nvSpPr>
          <p:spPr bwMode="auto">
            <a:xfrm>
              <a:off x="174649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121" name="TextBox 120">
              <a:extLst>
                <a:ext uri="{FF2B5EF4-FFF2-40B4-BE49-F238E27FC236}">
                  <a16:creationId xmlns:a16="http://schemas.microsoft.com/office/drawing/2014/main" id="{6A25355F-BD4A-AC42-6E7D-4FFA2B7C4491}"/>
                </a:ext>
              </a:extLst>
            </p:cNvPr>
            <p:cNvSpPr txBox="1"/>
            <p:nvPr/>
          </p:nvSpPr>
          <p:spPr bwMode="auto">
            <a:xfrm>
              <a:off x="203304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122" name="TextBox 121">
              <a:extLst>
                <a:ext uri="{FF2B5EF4-FFF2-40B4-BE49-F238E27FC236}">
                  <a16:creationId xmlns:a16="http://schemas.microsoft.com/office/drawing/2014/main" id="{4A835BAA-100C-8C63-7C4B-BA1DB6A10997}"/>
                </a:ext>
              </a:extLst>
            </p:cNvPr>
            <p:cNvSpPr txBox="1"/>
            <p:nvPr/>
          </p:nvSpPr>
          <p:spPr bwMode="auto">
            <a:xfrm>
              <a:off x="231960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123" name="TextBox 122">
              <a:extLst>
                <a:ext uri="{FF2B5EF4-FFF2-40B4-BE49-F238E27FC236}">
                  <a16:creationId xmlns:a16="http://schemas.microsoft.com/office/drawing/2014/main" id="{D9A00814-73BD-120B-C9FA-62B02FBBDA4F}"/>
                </a:ext>
              </a:extLst>
            </p:cNvPr>
            <p:cNvSpPr txBox="1"/>
            <p:nvPr/>
          </p:nvSpPr>
          <p:spPr bwMode="auto">
            <a:xfrm>
              <a:off x="260615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124" name="TextBox 123">
              <a:extLst>
                <a:ext uri="{FF2B5EF4-FFF2-40B4-BE49-F238E27FC236}">
                  <a16:creationId xmlns:a16="http://schemas.microsoft.com/office/drawing/2014/main" id="{1AC68D92-F325-C2AA-663A-544BDFE400C5}"/>
                </a:ext>
              </a:extLst>
            </p:cNvPr>
            <p:cNvSpPr txBox="1"/>
            <p:nvPr/>
          </p:nvSpPr>
          <p:spPr bwMode="auto">
            <a:xfrm>
              <a:off x="289271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125" name="TextBox 124">
              <a:extLst>
                <a:ext uri="{FF2B5EF4-FFF2-40B4-BE49-F238E27FC236}">
                  <a16:creationId xmlns:a16="http://schemas.microsoft.com/office/drawing/2014/main" id="{5B96C0BB-8B3D-6103-1799-44A1F00BA6D4}"/>
                </a:ext>
              </a:extLst>
            </p:cNvPr>
            <p:cNvSpPr txBox="1"/>
            <p:nvPr/>
          </p:nvSpPr>
          <p:spPr bwMode="auto">
            <a:xfrm>
              <a:off x="317926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126" name="TextBox 125">
              <a:extLst>
                <a:ext uri="{FF2B5EF4-FFF2-40B4-BE49-F238E27FC236}">
                  <a16:creationId xmlns:a16="http://schemas.microsoft.com/office/drawing/2014/main" id="{E6911587-32C6-B1F8-36FC-924C1AC8DECA}"/>
                </a:ext>
              </a:extLst>
            </p:cNvPr>
            <p:cNvSpPr txBox="1"/>
            <p:nvPr/>
          </p:nvSpPr>
          <p:spPr bwMode="auto">
            <a:xfrm>
              <a:off x="346582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127" name="TextBox 126">
              <a:extLst>
                <a:ext uri="{FF2B5EF4-FFF2-40B4-BE49-F238E27FC236}">
                  <a16:creationId xmlns:a16="http://schemas.microsoft.com/office/drawing/2014/main" id="{7E761946-F7B4-2597-1A8E-68FCE98080F0}"/>
                </a:ext>
              </a:extLst>
            </p:cNvPr>
            <p:cNvSpPr txBox="1"/>
            <p:nvPr/>
          </p:nvSpPr>
          <p:spPr bwMode="auto">
            <a:xfrm>
              <a:off x="3752378"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cxnSp>
          <p:nvCxnSpPr>
            <p:cNvPr id="128" name="Straight Connector 127">
              <a:extLst>
                <a:ext uri="{FF2B5EF4-FFF2-40B4-BE49-F238E27FC236}">
                  <a16:creationId xmlns:a16="http://schemas.microsoft.com/office/drawing/2014/main" id="{AEE4CAEB-DDFD-24F4-2DA5-621D3D2AD91D}"/>
                </a:ext>
              </a:extLst>
            </p:cNvPr>
            <p:cNvCxnSpPr/>
            <p:nvPr/>
          </p:nvCxnSpPr>
          <p:spPr bwMode="auto">
            <a:xfrm>
              <a:off x="967654" y="391228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102081BF-F45F-C50B-E09F-6443B0AE6E7F}"/>
                </a:ext>
              </a:extLst>
            </p:cNvPr>
            <p:cNvCxnSpPr>
              <a:cxnSpLocks/>
            </p:cNvCxnSpPr>
            <p:nvPr/>
          </p:nvCxnSpPr>
          <p:spPr bwMode="auto">
            <a:xfrm rot="16200000">
              <a:off x="1006964" y="3950701"/>
              <a:ext cx="78369" cy="0"/>
            </a:xfrm>
            <a:prstGeom prst="line">
              <a:avLst/>
            </a:prstGeom>
            <a:noFill/>
            <a:ln w="28575" cap="flat" cmpd="sng" algn="ctr">
              <a:solidFill>
                <a:schemeClr val="bg1"/>
              </a:solidFill>
              <a:prstDash val="solid"/>
              <a:round/>
              <a:headEnd type="none" w="med" len="med"/>
              <a:tailEnd type="none" w="med" len="med"/>
            </a:ln>
            <a:effectLst/>
          </p:spPr>
        </p:cxnSp>
      </p:grpSp>
      <p:sp>
        <p:nvSpPr>
          <p:cNvPr id="169" name="TextBox 168">
            <a:extLst>
              <a:ext uri="{FF2B5EF4-FFF2-40B4-BE49-F238E27FC236}">
                <a16:creationId xmlns:a16="http://schemas.microsoft.com/office/drawing/2014/main" id="{35706885-4762-E0BA-A632-77EA3FCCA2C0}"/>
              </a:ext>
            </a:extLst>
          </p:cNvPr>
          <p:cNvSpPr txBox="1"/>
          <p:nvPr/>
        </p:nvSpPr>
        <p:spPr bwMode="auto">
          <a:xfrm>
            <a:off x="798250" y="1942950"/>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sp>
        <p:nvSpPr>
          <p:cNvPr id="170" name="TextBox 169">
            <a:extLst>
              <a:ext uri="{FF2B5EF4-FFF2-40B4-BE49-F238E27FC236}">
                <a16:creationId xmlns:a16="http://schemas.microsoft.com/office/drawing/2014/main" id="{D583AA01-56F8-2616-78CD-0AFAD078CDE5}"/>
              </a:ext>
            </a:extLst>
          </p:cNvPr>
          <p:cNvSpPr txBox="1"/>
          <p:nvPr/>
        </p:nvSpPr>
        <p:spPr bwMode="auto">
          <a:xfrm>
            <a:off x="798250" y="2415390"/>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172" name="TextBox 171">
            <a:extLst>
              <a:ext uri="{FF2B5EF4-FFF2-40B4-BE49-F238E27FC236}">
                <a16:creationId xmlns:a16="http://schemas.microsoft.com/office/drawing/2014/main" id="{D5546A9F-4FC4-CD7E-7CE1-7948B46B98A9}"/>
              </a:ext>
            </a:extLst>
          </p:cNvPr>
          <p:cNvSpPr txBox="1"/>
          <p:nvPr/>
        </p:nvSpPr>
        <p:spPr bwMode="auto">
          <a:xfrm>
            <a:off x="789766" y="2847359"/>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173" name="TextBox 172">
            <a:extLst>
              <a:ext uri="{FF2B5EF4-FFF2-40B4-BE49-F238E27FC236}">
                <a16:creationId xmlns:a16="http://schemas.microsoft.com/office/drawing/2014/main" id="{24A5324A-22D9-EB8F-E772-D51DEB3BA744}"/>
              </a:ext>
            </a:extLst>
          </p:cNvPr>
          <p:cNvSpPr txBox="1"/>
          <p:nvPr/>
        </p:nvSpPr>
        <p:spPr bwMode="auto">
          <a:xfrm>
            <a:off x="798250" y="3325980"/>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sp>
        <p:nvSpPr>
          <p:cNvPr id="174" name="TextBox 173">
            <a:extLst>
              <a:ext uri="{FF2B5EF4-FFF2-40B4-BE49-F238E27FC236}">
                <a16:creationId xmlns:a16="http://schemas.microsoft.com/office/drawing/2014/main" id="{A7A9CD87-08EE-868C-316F-BBC271B8DCF9}"/>
              </a:ext>
            </a:extLst>
          </p:cNvPr>
          <p:cNvSpPr txBox="1"/>
          <p:nvPr/>
        </p:nvSpPr>
        <p:spPr bwMode="auto">
          <a:xfrm>
            <a:off x="798250" y="3779370"/>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
        <p:nvSpPr>
          <p:cNvPr id="179" name="Line 5">
            <a:extLst>
              <a:ext uri="{FF2B5EF4-FFF2-40B4-BE49-F238E27FC236}">
                <a16:creationId xmlns:a16="http://schemas.microsoft.com/office/drawing/2014/main" id="{22D6ABB6-6E2B-E10E-0637-6927D557DA46}"/>
              </a:ext>
            </a:extLst>
          </p:cNvPr>
          <p:cNvSpPr>
            <a:spLocks noChangeShapeType="1"/>
          </p:cNvSpPr>
          <p:nvPr/>
        </p:nvSpPr>
        <p:spPr bwMode="auto">
          <a:xfrm>
            <a:off x="1352550" y="1998663"/>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0" name="Line 6">
            <a:extLst>
              <a:ext uri="{FF2B5EF4-FFF2-40B4-BE49-F238E27FC236}">
                <a16:creationId xmlns:a16="http://schemas.microsoft.com/office/drawing/2014/main" id="{55D2397B-BB90-C174-0DFE-244FFE27A487}"/>
              </a:ext>
            </a:extLst>
          </p:cNvPr>
          <p:cNvSpPr>
            <a:spLocks noChangeShapeType="1"/>
          </p:cNvSpPr>
          <p:nvPr/>
        </p:nvSpPr>
        <p:spPr bwMode="auto">
          <a:xfrm>
            <a:off x="1308100" y="2046288"/>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1" name="Line 7">
            <a:extLst>
              <a:ext uri="{FF2B5EF4-FFF2-40B4-BE49-F238E27FC236}">
                <a16:creationId xmlns:a16="http://schemas.microsoft.com/office/drawing/2014/main" id="{F1D6962C-1EA4-FAD1-9A21-042FDDA9FC91}"/>
              </a:ext>
            </a:extLst>
          </p:cNvPr>
          <p:cNvSpPr>
            <a:spLocks noChangeShapeType="1"/>
          </p:cNvSpPr>
          <p:nvPr/>
        </p:nvSpPr>
        <p:spPr bwMode="auto">
          <a:xfrm>
            <a:off x="1917700" y="2584451"/>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2" name="Line 8">
            <a:extLst>
              <a:ext uri="{FF2B5EF4-FFF2-40B4-BE49-F238E27FC236}">
                <a16:creationId xmlns:a16="http://schemas.microsoft.com/office/drawing/2014/main" id="{4CF53627-0490-9700-CEBC-4F5018D6B16A}"/>
              </a:ext>
            </a:extLst>
          </p:cNvPr>
          <p:cNvSpPr>
            <a:spLocks noChangeShapeType="1"/>
          </p:cNvSpPr>
          <p:nvPr/>
        </p:nvSpPr>
        <p:spPr bwMode="auto">
          <a:xfrm>
            <a:off x="1873250" y="2628901"/>
            <a:ext cx="9048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3" name="Line 9">
            <a:extLst>
              <a:ext uri="{FF2B5EF4-FFF2-40B4-BE49-F238E27FC236}">
                <a16:creationId xmlns:a16="http://schemas.microsoft.com/office/drawing/2014/main" id="{5EE1EB92-D6CE-77A0-CA51-5E10B8B1D98A}"/>
              </a:ext>
            </a:extLst>
          </p:cNvPr>
          <p:cNvSpPr>
            <a:spLocks noChangeShapeType="1"/>
          </p:cNvSpPr>
          <p:nvPr/>
        </p:nvSpPr>
        <p:spPr bwMode="auto">
          <a:xfrm>
            <a:off x="4151313" y="3589338"/>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4" name="Line 10">
            <a:extLst>
              <a:ext uri="{FF2B5EF4-FFF2-40B4-BE49-F238E27FC236}">
                <a16:creationId xmlns:a16="http://schemas.microsoft.com/office/drawing/2014/main" id="{7EBB653F-1429-B144-1189-432AD5C9A365}"/>
              </a:ext>
            </a:extLst>
          </p:cNvPr>
          <p:cNvSpPr>
            <a:spLocks noChangeShapeType="1"/>
          </p:cNvSpPr>
          <p:nvPr/>
        </p:nvSpPr>
        <p:spPr bwMode="auto">
          <a:xfrm>
            <a:off x="4103688" y="3633788"/>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5" name="Line 11">
            <a:extLst>
              <a:ext uri="{FF2B5EF4-FFF2-40B4-BE49-F238E27FC236}">
                <a16:creationId xmlns:a16="http://schemas.microsoft.com/office/drawing/2014/main" id="{0A6CD229-E208-3B02-13A0-F327EBD2E883}"/>
              </a:ext>
            </a:extLst>
          </p:cNvPr>
          <p:cNvSpPr>
            <a:spLocks noChangeShapeType="1"/>
          </p:cNvSpPr>
          <p:nvPr/>
        </p:nvSpPr>
        <p:spPr bwMode="auto">
          <a:xfrm>
            <a:off x="4433888" y="3589338"/>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6" name="Line 12">
            <a:extLst>
              <a:ext uri="{FF2B5EF4-FFF2-40B4-BE49-F238E27FC236}">
                <a16:creationId xmlns:a16="http://schemas.microsoft.com/office/drawing/2014/main" id="{D368E6FE-053E-F99F-30A0-9A00F9CB0B65}"/>
              </a:ext>
            </a:extLst>
          </p:cNvPr>
          <p:cNvSpPr>
            <a:spLocks noChangeShapeType="1"/>
          </p:cNvSpPr>
          <p:nvPr/>
        </p:nvSpPr>
        <p:spPr bwMode="auto">
          <a:xfrm>
            <a:off x="4386263" y="3633788"/>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7" name="Line 13">
            <a:extLst>
              <a:ext uri="{FF2B5EF4-FFF2-40B4-BE49-F238E27FC236}">
                <a16:creationId xmlns:a16="http://schemas.microsoft.com/office/drawing/2014/main" id="{8BDBE10A-D7AB-4655-E149-08521B406B57}"/>
              </a:ext>
            </a:extLst>
          </p:cNvPr>
          <p:cNvSpPr>
            <a:spLocks noChangeShapeType="1"/>
          </p:cNvSpPr>
          <p:nvPr/>
        </p:nvSpPr>
        <p:spPr bwMode="auto">
          <a:xfrm>
            <a:off x="4484688" y="3589338"/>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8" name="Line 14">
            <a:extLst>
              <a:ext uri="{FF2B5EF4-FFF2-40B4-BE49-F238E27FC236}">
                <a16:creationId xmlns:a16="http://schemas.microsoft.com/office/drawing/2014/main" id="{F9C11053-0B29-4C01-6534-447B5A2E7F90}"/>
              </a:ext>
            </a:extLst>
          </p:cNvPr>
          <p:cNvSpPr>
            <a:spLocks noChangeShapeType="1"/>
          </p:cNvSpPr>
          <p:nvPr/>
        </p:nvSpPr>
        <p:spPr bwMode="auto">
          <a:xfrm>
            <a:off x="4437063" y="3633788"/>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9" name="Freeform 15">
            <a:extLst>
              <a:ext uri="{FF2B5EF4-FFF2-40B4-BE49-F238E27FC236}">
                <a16:creationId xmlns:a16="http://schemas.microsoft.com/office/drawing/2014/main" id="{B2F1E965-14BF-1B92-9358-C89B14BA88A3}"/>
              </a:ext>
            </a:extLst>
          </p:cNvPr>
          <p:cNvSpPr>
            <a:spLocks/>
          </p:cNvSpPr>
          <p:nvPr/>
        </p:nvSpPr>
        <p:spPr bwMode="auto">
          <a:xfrm>
            <a:off x="1352550" y="2046288"/>
            <a:ext cx="3182938" cy="1587500"/>
          </a:xfrm>
          <a:custGeom>
            <a:avLst/>
            <a:gdLst>
              <a:gd name="T0" fmla="*/ 0 w 2005"/>
              <a:gd name="T1" fmla="*/ 0 h 1000"/>
              <a:gd name="T2" fmla="*/ 60 w 2005"/>
              <a:gd name="T3" fmla="*/ 0 h 1000"/>
              <a:gd name="T4" fmla="*/ 60 w 2005"/>
              <a:gd name="T5" fmla="*/ 34 h 1000"/>
              <a:gd name="T6" fmla="*/ 76 w 2005"/>
              <a:gd name="T7" fmla="*/ 34 h 1000"/>
              <a:gd name="T8" fmla="*/ 76 w 2005"/>
              <a:gd name="T9" fmla="*/ 64 h 1000"/>
              <a:gd name="T10" fmla="*/ 106 w 2005"/>
              <a:gd name="T11" fmla="*/ 64 h 1000"/>
              <a:gd name="T12" fmla="*/ 106 w 2005"/>
              <a:gd name="T13" fmla="*/ 124 h 1000"/>
              <a:gd name="T14" fmla="*/ 126 w 2005"/>
              <a:gd name="T15" fmla="*/ 124 h 1000"/>
              <a:gd name="T16" fmla="*/ 126 w 2005"/>
              <a:gd name="T17" fmla="*/ 150 h 1000"/>
              <a:gd name="T18" fmla="*/ 178 w 2005"/>
              <a:gd name="T19" fmla="*/ 150 h 1000"/>
              <a:gd name="T20" fmla="*/ 178 w 2005"/>
              <a:gd name="T21" fmla="*/ 182 h 1000"/>
              <a:gd name="T22" fmla="*/ 252 w 2005"/>
              <a:gd name="T23" fmla="*/ 182 h 1000"/>
              <a:gd name="T24" fmla="*/ 252 w 2005"/>
              <a:gd name="T25" fmla="*/ 215 h 1000"/>
              <a:gd name="T26" fmla="*/ 252 w 2005"/>
              <a:gd name="T27" fmla="*/ 233 h 1000"/>
              <a:gd name="T28" fmla="*/ 268 w 2005"/>
              <a:gd name="T29" fmla="*/ 233 h 1000"/>
              <a:gd name="T30" fmla="*/ 268 w 2005"/>
              <a:gd name="T31" fmla="*/ 271 h 1000"/>
              <a:gd name="T32" fmla="*/ 326 w 2005"/>
              <a:gd name="T33" fmla="*/ 271 h 1000"/>
              <a:gd name="T34" fmla="*/ 326 w 2005"/>
              <a:gd name="T35" fmla="*/ 335 h 1000"/>
              <a:gd name="T36" fmla="*/ 356 w 2005"/>
              <a:gd name="T37" fmla="*/ 335 h 1000"/>
              <a:gd name="T38" fmla="*/ 356 w 2005"/>
              <a:gd name="T39" fmla="*/ 367 h 1000"/>
              <a:gd name="T40" fmla="*/ 379 w 2005"/>
              <a:gd name="T41" fmla="*/ 367 h 1000"/>
              <a:gd name="T42" fmla="*/ 379 w 2005"/>
              <a:gd name="T43" fmla="*/ 397 h 1000"/>
              <a:gd name="T44" fmla="*/ 511 w 2005"/>
              <a:gd name="T45" fmla="*/ 397 h 1000"/>
              <a:gd name="T46" fmla="*/ 511 w 2005"/>
              <a:gd name="T47" fmla="*/ 435 h 1000"/>
              <a:gd name="T48" fmla="*/ 527 w 2005"/>
              <a:gd name="T49" fmla="*/ 435 h 1000"/>
              <a:gd name="T50" fmla="*/ 527 w 2005"/>
              <a:gd name="T51" fmla="*/ 491 h 1000"/>
              <a:gd name="T52" fmla="*/ 547 w 2005"/>
              <a:gd name="T53" fmla="*/ 491 h 1000"/>
              <a:gd name="T54" fmla="*/ 547 w 2005"/>
              <a:gd name="T55" fmla="*/ 525 h 1000"/>
              <a:gd name="T56" fmla="*/ 559 w 2005"/>
              <a:gd name="T57" fmla="*/ 525 h 1000"/>
              <a:gd name="T58" fmla="*/ 559 w 2005"/>
              <a:gd name="T59" fmla="*/ 557 h 1000"/>
              <a:gd name="T60" fmla="*/ 593 w 2005"/>
              <a:gd name="T61" fmla="*/ 557 h 1000"/>
              <a:gd name="T62" fmla="*/ 593 w 2005"/>
              <a:gd name="T63" fmla="*/ 581 h 1000"/>
              <a:gd name="T64" fmla="*/ 627 w 2005"/>
              <a:gd name="T65" fmla="*/ 581 h 1000"/>
              <a:gd name="T66" fmla="*/ 627 w 2005"/>
              <a:gd name="T67" fmla="*/ 611 h 1000"/>
              <a:gd name="T68" fmla="*/ 713 w 2005"/>
              <a:gd name="T69" fmla="*/ 611 h 1000"/>
              <a:gd name="T70" fmla="*/ 713 w 2005"/>
              <a:gd name="T71" fmla="*/ 681 h 1000"/>
              <a:gd name="T72" fmla="*/ 745 w 2005"/>
              <a:gd name="T73" fmla="*/ 681 h 1000"/>
              <a:gd name="T74" fmla="*/ 745 w 2005"/>
              <a:gd name="T75" fmla="*/ 717 h 1000"/>
              <a:gd name="T76" fmla="*/ 797 w 2005"/>
              <a:gd name="T77" fmla="*/ 717 h 1000"/>
              <a:gd name="T78" fmla="*/ 797 w 2005"/>
              <a:gd name="T79" fmla="*/ 744 h 1000"/>
              <a:gd name="T80" fmla="*/ 887 w 2005"/>
              <a:gd name="T81" fmla="*/ 744 h 1000"/>
              <a:gd name="T82" fmla="*/ 887 w 2005"/>
              <a:gd name="T83" fmla="*/ 776 h 1000"/>
              <a:gd name="T84" fmla="*/ 965 w 2005"/>
              <a:gd name="T85" fmla="*/ 776 h 1000"/>
              <a:gd name="T86" fmla="*/ 965 w 2005"/>
              <a:gd name="T87" fmla="*/ 808 h 1000"/>
              <a:gd name="T88" fmla="*/ 1011 w 2005"/>
              <a:gd name="T89" fmla="*/ 808 h 1000"/>
              <a:gd name="T90" fmla="*/ 1011 w 2005"/>
              <a:gd name="T91" fmla="*/ 836 h 1000"/>
              <a:gd name="T92" fmla="*/ 1234 w 2005"/>
              <a:gd name="T93" fmla="*/ 836 h 1000"/>
              <a:gd name="T94" fmla="*/ 1234 w 2005"/>
              <a:gd name="T95" fmla="*/ 900 h 1000"/>
              <a:gd name="T96" fmla="*/ 1506 w 2005"/>
              <a:gd name="T97" fmla="*/ 900 h 1000"/>
              <a:gd name="T98" fmla="*/ 1506 w 2005"/>
              <a:gd name="T99" fmla="*/ 936 h 1000"/>
              <a:gd name="T100" fmla="*/ 1715 w 2005"/>
              <a:gd name="T101" fmla="*/ 936 h 1000"/>
              <a:gd name="T102" fmla="*/ 1715 w 2005"/>
              <a:gd name="T103" fmla="*/ 962 h 1000"/>
              <a:gd name="T104" fmla="*/ 1763 w 2005"/>
              <a:gd name="T105" fmla="*/ 962 h 1000"/>
              <a:gd name="T106" fmla="*/ 1763 w 2005"/>
              <a:gd name="T107" fmla="*/ 1000 h 1000"/>
              <a:gd name="T108" fmla="*/ 2005 w 2005"/>
              <a:gd name="T109" fmla="*/ 1000 h 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05" h="1000">
                <a:moveTo>
                  <a:pt x="0" y="0"/>
                </a:moveTo>
                <a:lnTo>
                  <a:pt x="60" y="0"/>
                </a:lnTo>
                <a:lnTo>
                  <a:pt x="60" y="34"/>
                </a:lnTo>
                <a:lnTo>
                  <a:pt x="76" y="34"/>
                </a:lnTo>
                <a:lnTo>
                  <a:pt x="76" y="64"/>
                </a:lnTo>
                <a:lnTo>
                  <a:pt x="106" y="64"/>
                </a:lnTo>
                <a:lnTo>
                  <a:pt x="106" y="124"/>
                </a:lnTo>
                <a:lnTo>
                  <a:pt x="126" y="124"/>
                </a:lnTo>
                <a:lnTo>
                  <a:pt x="126" y="150"/>
                </a:lnTo>
                <a:lnTo>
                  <a:pt x="178" y="150"/>
                </a:lnTo>
                <a:lnTo>
                  <a:pt x="178" y="182"/>
                </a:lnTo>
                <a:lnTo>
                  <a:pt x="252" y="182"/>
                </a:lnTo>
                <a:lnTo>
                  <a:pt x="252" y="215"/>
                </a:lnTo>
                <a:lnTo>
                  <a:pt x="252" y="233"/>
                </a:lnTo>
                <a:lnTo>
                  <a:pt x="268" y="233"/>
                </a:lnTo>
                <a:lnTo>
                  <a:pt x="268" y="271"/>
                </a:lnTo>
                <a:lnTo>
                  <a:pt x="326" y="271"/>
                </a:lnTo>
                <a:lnTo>
                  <a:pt x="326" y="335"/>
                </a:lnTo>
                <a:lnTo>
                  <a:pt x="356" y="335"/>
                </a:lnTo>
                <a:lnTo>
                  <a:pt x="356" y="367"/>
                </a:lnTo>
                <a:lnTo>
                  <a:pt x="379" y="367"/>
                </a:lnTo>
                <a:lnTo>
                  <a:pt x="379" y="397"/>
                </a:lnTo>
                <a:lnTo>
                  <a:pt x="511" y="397"/>
                </a:lnTo>
                <a:lnTo>
                  <a:pt x="511" y="435"/>
                </a:lnTo>
                <a:lnTo>
                  <a:pt x="527" y="435"/>
                </a:lnTo>
                <a:lnTo>
                  <a:pt x="527" y="491"/>
                </a:lnTo>
                <a:lnTo>
                  <a:pt x="547" y="491"/>
                </a:lnTo>
                <a:lnTo>
                  <a:pt x="547" y="525"/>
                </a:lnTo>
                <a:lnTo>
                  <a:pt x="559" y="525"/>
                </a:lnTo>
                <a:lnTo>
                  <a:pt x="559" y="557"/>
                </a:lnTo>
                <a:lnTo>
                  <a:pt x="593" y="557"/>
                </a:lnTo>
                <a:lnTo>
                  <a:pt x="593" y="581"/>
                </a:lnTo>
                <a:lnTo>
                  <a:pt x="627" y="581"/>
                </a:lnTo>
                <a:lnTo>
                  <a:pt x="627" y="611"/>
                </a:lnTo>
                <a:lnTo>
                  <a:pt x="713" y="611"/>
                </a:lnTo>
                <a:lnTo>
                  <a:pt x="713" y="681"/>
                </a:lnTo>
                <a:lnTo>
                  <a:pt x="745" y="681"/>
                </a:lnTo>
                <a:lnTo>
                  <a:pt x="745" y="717"/>
                </a:lnTo>
                <a:lnTo>
                  <a:pt x="797" y="717"/>
                </a:lnTo>
                <a:lnTo>
                  <a:pt x="797" y="744"/>
                </a:lnTo>
                <a:lnTo>
                  <a:pt x="887" y="744"/>
                </a:lnTo>
                <a:lnTo>
                  <a:pt x="887" y="776"/>
                </a:lnTo>
                <a:lnTo>
                  <a:pt x="965" y="776"/>
                </a:lnTo>
                <a:lnTo>
                  <a:pt x="965" y="808"/>
                </a:lnTo>
                <a:lnTo>
                  <a:pt x="1011" y="808"/>
                </a:lnTo>
                <a:lnTo>
                  <a:pt x="1011" y="836"/>
                </a:lnTo>
                <a:lnTo>
                  <a:pt x="1234" y="836"/>
                </a:lnTo>
                <a:lnTo>
                  <a:pt x="1234" y="900"/>
                </a:lnTo>
                <a:lnTo>
                  <a:pt x="1506" y="900"/>
                </a:lnTo>
                <a:lnTo>
                  <a:pt x="1506" y="936"/>
                </a:lnTo>
                <a:lnTo>
                  <a:pt x="1715" y="936"/>
                </a:lnTo>
                <a:lnTo>
                  <a:pt x="1715" y="962"/>
                </a:lnTo>
                <a:lnTo>
                  <a:pt x="1763" y="962"/>
                </a:lnTo>
                <a:lnTo>
                  <a:pt x="1763" y="1000"/>
                </a:lnTo>
                <a:lnTo>
                  <a:pt x="2005" y="1000"/>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nvGrpSpPr>
          <p:cNvPr id="192" name="Group 18">
            <a:extLst>
              <a:ext uri="{FF2B5EF4-FFF2-40B4-BE49-F238E27FC236}">
                <a16:creationId xmlns:a16="http://schemas.microsoft.com/office/drawing/2014/main" id="{EDB011BC-2A1A-B264-7047-430BDE8A4162}"/>
              </a:ext>
            </a:extLst>
          </p:cNvPr>
          <p:cNvGrpSpPr>
            <a:grpSpLocks noChangeAspect="1"/>
          </p:cNvGrpSpPr>
          <p:nvPr/>
        </p:nvGrpSpPr>
        <p:grpSpPr bwMode="auto">
          <a:xfrm>
            <a:off x="1358900" y="2041525"/>
            <a:ext cx="3167063" cy="1208088"/>
            <a:chOff x="934" y="1286"/>
            <a:chExt cx="1995" cy="761"/>
          </a:xfrm>
        </p:grpSpPr>
        <p:sp>
          <p:nvSpPr>
            <p:cNvPr id="194" name="Line 19">
              <a:extLst>
                <a:ext uri="{FF2B5EF4-FFF2-40B4-BE49-F238E27FC236}">
                  <a16:creationId xmlns:a16="http://schemas.microsoft.com/office/drawing/2014/main" id="{61A61053-5EEC-C482-B2D2-B3AD3D0F34FF}"/>
                </a:ext>
              </a:extLst>
            </p:cNvPr>
            <p:cNvSpPr>
              <a:spLocks noChangeShapeType="1"/>
            </p:cNvSpPr>
            <p:nvPr/>
          </p:nvSpPr>
          <p:spPr bwMode="auto">
            <a:xfrm>
              <a:off x="1539" y="1639"/>
              <a:ext cx="0" cy="5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5" name="Line 20">
              <a:extLst>
                <a:ext uri="{FF2B5EF4-FFF2-40B4-BE49-F238E27FC236}">
                  <a16:creationId xmlns:a16="http://schemas.microsoft.com/office/drawing/2014/main" id="{15E9D812-E0B2-0591-7A01-AE8ADDDE2E7C}"/>
                </a:ext>
              </a:extLst>
            </p:cNvPr>
            <p:cNvSpPr>
              <a:spLocks noChangeShapeType="1"/>
            </p:cNvSpPr>
            <p:nvPr/>
          </p:nvSpPr>
          <p:spPr bwMode="auto">
            <a:xfrm>
              <a:off x="1509" y="1667"/>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6" name="Line 21">
              <a:extLst>
                <a:ext uri="{FF2B5EF4-FFF2-40B4-BE49-F238E27FC236}">
                  <a16:creationId xmlns:a16="http://schemas.microsoft.com/office/drawing/2014/main" id="{7F44989B-758F-F091-204B-733D4820A69A}"/>
                </a:ext>
              </a:extLst>
            </p:cNvPr>
            <p:cNvSpPr>
              <a:spLocks noChangeShapeType="1"/>
            </p:cNvSpPr>
            <p:nvPr/>
          </p:nvSpPr>
          <p:spPr bwMode="auto">
            <a:xfrm>
              <a:off x="1991" y="1902"/>
              <a:ext cx="0" cy="5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7" name="Line 22">
              <a:extLst>
                <a:ext uri="{FF2B5EF4-FFF2-40B4-BE49-F238E27FC236}">
                  <a16:creationId xmlns:a16="http://schemas.microsoft.com/office/drawing/2014/main" id="{0A035D7C-B2B3-2C64-4D2C-53D07D4E5862}"/>
                </a:ext>
              </a:extLst>
            </p:cNvPr>
            <p:cNvSpPr>
              <a:spLocks noChangeShapeType="1"/>
            </p:cNvSpPr>
            <p:nvPr/>
          </p:nvSpPr>
          <p:spPr bwMode="auto">
            <a:xfrm>
              <a:off x="1961" y="1932"/>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8" name="Line 23">
              <a:extLst>
                <a:ext uri="{FF2B5EF4-FFF2-40B4-BE49-F238E27FC236}">
                  <a16:creationId xmlns:a16="http://schemas.microsoft.com/office/drawing/2014/main" id="{666E1FCB-6C2F-0495-5975-ADBF38013C33}"/>
                </a:ext>
              </a:extLst>
            </p:cNvPr>
            <p:cNvSpPr>
              <a:spLocks noChangeShapeType="1"/>
            </p:cNvSpPr>
            <p:nvPr/>
          </p:nvSpPr>
          <p:spPr bwMode="auto">
            <a:xfrm>
              <a:off x="2135" y="1902"/>
              <a:ext cx="0" cy="5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9" name="Line 24">
              <a:extLst>
                <a:ext uri="{FF2B5EF4-FFF2-40B4-BE49-F238E27FC236}">
                  <a16:creationId xmlns:a16="http://schemas.microsoft.com/office/drawing/2014/main" id="{78F95547-27B2-7E11-9535-DACC3917C53B}"/>
                </a:ext>
              </a:extLst>
            </p:cNvPr>
            <p:cNvSpPr>
              <a:spLocks noChangeShapeType="1"/>
            </p:cNvSpPr>
            <p:nvPr/>
          </p:nvSpPr>
          <p:spPr bwMode="auto">
            <a:xfrm>
              <a:off x="2105" y="1932"/>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0" name="Line 25">
              <a:extLst>
                <a:ext uri="{FF2B5EF4-FFF2-40B4-BE49-F238E27FC236}">
                  <a16:creationId xmlns:a16="http://schemas.microsoft.com/office/drawing/2014/main" id="{720F4A43-BE0E-EE6E-BA5A-53F7DEED6699}"/>
                </a:ext>
              </a:extLst>
            </p:cNvPr>
            <p:cNvSpPr>
              <a:spLocks noChangeShapeType="1"/>
            </p:cNvSpPr>
            <p:nvPr/>
          </p:nvSpPr>
          <p:spPr bwMode="auto">
            <a:xfrm>
              <a:off x="2539" y="1969"/>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1" name="Line 26">
              <a:extLst>
                <a:ext uri="{FF2B5EF4-FFF2-40B4-BE49-F238E27FC236}">
                  <a16:creationId xmlns:a16="http://schemas.microsoft.com/office/drawing/2014/main" id="{38AAEB3E-C738-8444-B7D4-AA0AD9B52F7F}"/>
                </a:ext>
              </a:extLst>
            </p:cNvPr>
            <p:cNvSpPr>
              <a:spLocks noChangeShapeType="1"/>
            </p:cNvSpPr>
            <p:nvPr/>
          </p:nvSpPr>
          <p:spPr bwMode="auto">
            <a:xfrm>
              <a:off x="2509" y="1997"/>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2" name="Line 27">
              <a:extLst>
                <a:ext uri="{FF2B5EF4-FFF2-40B4-BE49-F238E27FC236}">
                  <a16:creationId xmlns:a16="http://schemas.microsoft.com/office/drawing/2014/main" id="{3EE7D14A-06BF-EA1A-B7B2-B6EB6D0A6CEB}"/>
                </a:ext>
              </a:extLst>
            </p:cNvPr>
            <p:cNvSpPr>
              <a:spLocks noChangeShapeType="1"/>
            </p:cNvSpPr>
            <p:nvPr/>
          </p:nvSpPr>
          <p:spPr bwMode="auto">
            <a:xfrm>
              <a:off x="2591" y="1969"/>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3" name="Line 28">
              <a:extLst>
                <a:ext uri="{FF2B5EF4-FFF2-40B4-BE49-F238E27FC236}">
                  <a16:creationId xmlns:a16="http://schemas.microsoft.com/office/drawing/2014/main" id="{A4D58286-5857-9A29-C2F6-CA7D8C4F91FB}"/>
                </a:ext>
              </a:extLst>
            </p:cNvPr>
            <p:cNvSpPr>
              <a:spLocks noChangeShapeType="1"/>
            </p:cNvSpPr>
            <p:nvPr/>
          </p:nvSpPr>
          <p:spPr bwMode="auto">
            <a:xfrm>
              <a:off x="2561" y="1997"/>
              <a:ext cx="5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4" name="Line 29">
              <a:extLst>
                <a:ext uri="{FF2B5EF4-FFF2-40B4-BE49-F238E27FC236}">
                  <a16:creationId xmlns:a16="http://schemas.microsoft.com/office/drawing/2014/main" id="{B85987A0-20F4-9C4C-295C-300FEC12718C}"/>
                </a:ext>
              </a:extLst>
            </p:cNvPr>
            <p:cNvSpPr>
              <a:spLocks noChangeShapeType="1"/>
            </p:cNvSpPr>
            <p:nvPr/>
          </p:nvSpPr>
          <p:spPr bwMode="auto">
            <a:xfrm>
              <a:off x="2660" y="1969"/>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5" name="Line 30">
              <a:extLst>
                <a:ext uri="{FF2B5EF4-FFF2-40B4-BE49-F238E27FC236}">
                  <a16:creationId xmlns:a16="http://schemas.microsoft.com/office/drawing/2014/main" id="{7132961A-94D7-D9F0-3B16-21EE74A313D1}"/>
                </a:ext>
              </a:extLst>
            </p:cNvPr>
            <p:cNvSpPr>
              <a:spLocks noChangeShapeType="1"/>
            </p:cNvSpPr>
            <p:nvPr/>
          </p:nvSpPr>
          <p:spPr bwMode="auto">
            <a:xfrm>
              <a:off x="2632" y="1997"/>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6" name="Line 31">
              <a:extLst>
                <a:ext uri="{FF2B5EF4-FFF2-40B4-BE49-F238E27FC236}">
                  <a16:creationId xmlns:a16="http://schemas.microsoft.com/office/drawing/2014/main" id="{4156682C-36C7-6A8D-E3A4-9215B253A9A8}"/>
                </a:ext>
              </a:extLst>
            </p:cNvPr>
            <p:cNvSpPr>
              <a:spLocks noChangeShapeType="1"/>
            </p:cNvSpPr>
            <p:nvPr/>
          </p:nvSpPr>
          <p:spPr bwMode="auto">
            <a:xfrm>
              <a:off x="2676" y="1969"/>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7" name="Line 32">
              <a:extLst>
                <a:ext uri="{FF2B5EF4-FFF2-40B4-BE49-F238E27FC236}">
                  <a16:creationId xmlns:a16="http://schemas.microsoft.com/office/drawing/2014/main" id="{8126B9F5-9A72-A551-2171-2B69F443F45A}"/>
                </a:ext>
              </a:extLst>
            </p:cNvPr>
            <p:cNvSpPr>
              <a:spLocks noChangeShapeType="1"/>
            </p:cNvSpPr>
            <p:nvPr/>
          </p:nvSpPr>
          <p:spPr bwMode="auto">
            <a:xfrm>
              <a:off x="2648" y="1997"/>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8" name="Line 33">
              <a:extLst>
                <a:ext uri="{FF2B5EF4-FFF2-40B4-BE49-F238E27FC236}">
                  <a16:creationId xmlns:a16="http://schemas.microsoft.com/office/drawing/2014/main" id="{12AB4E11-D7C1-E1B1-7F19-BA9A167BCDC5}"/>
                </a:ext>
              </a:extLst>
            </p:cNvPr>
            <p:cNvSpPr>
              <a:spLocks noChangeShapeType="1"/>
            </p:cNvSpPr>
            <p:nvPr/>
          </p:nvSpPr>
          <p:spPr bwMode="auto">
            <a:xfrm>
              <a:off x="2704" y="1969"/>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9" name="Line 34">
              <a:extLst>
                <a:ext uri="{FF2B5EF4-FFF2-40B4-BE49-F238E27FC236}">
                  <a16:creationId xmlns:a16="http://schemas.microsoft.com/office/drawing/2014/main" id="{AAD7BA3A-4F38-629C-C9DF-20B8604DC64C}"/>
                </a:ext>
              </a:extLst>
            </p:cNvPr>
            <p:cNvSpPr>
              <a:spLocks noChangeShapeType="1"/>
            </p:cNvSpPr>
            <p:nvPr/>
          </p:nvSpPr>
          <p:spPr bwMode="auto">
            <a:xfrm>
              <a:off x="2674" y="1997"/>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0" name="Line 35">
              <a:extLst>
                <a:ext uri="{FF2B5EF4-FFF2-40B4-BE49-F238E27FC236}">
                  <a16:creationId xmlns:a16="http://schemas.microsoft.com/office/drawing/2014/main" id="{41BDBADC-E7E8-1E4B-495F-E6A4B3C3ABCF}"/>
                </a:ext>
              </a:extLst>
            </p:cNvPr>
            <p:cNvSpPr>
              <a:spLocks noChangeShapeType="1"/>
            </p:cNvSpPr>
            <p:nvPr/>
          </p:nvSpPr>
          <p:spPr bwMode="auto">
            <a:xfrm>
              <a:off x="2758" y="1987"/>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1" name="Line 36">
              <a:extLst>
                <a:ext uri="{FF2B5EF4-FFF2-40B4-BE49-F238E27FC236}">
                  <a16:creationId xmlns:a16="http://schemas.microsoft.com/office/drawing/2014/main" id="{AB5E286A-23FF-B845-44A4-3875D73DF370}"/>
                </a:ext>
              </a:extLst>
            </p:cNvPr>
            <p:cNvSpPr>
              <a:spLocks noChangeShapeType="1"/>
            </p:cNvSpPr>
            <p:nvPr/>
          </p:nvSpPr>
          <p:spPr bwMode="auto">
            <a:xfrm>
              <a:off x="2730" y="2015"/>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2" name="Line 37">
              <a:extLst>
                <a:ext uri="{FF2B5EF4-FFF2-40B4-BE49-F238E27FC236}">
                  <a16:creationId xmlns:a16="http://schemas.microsoft.com/office/drawing/2014/main" id="{F8314DAF-2838-84F8-1CF2-77DCFD8D9A85}"/>
                </a:ext>
              </a:extLst>
            </p:cNvPr>
            <p:cNvSpPr>
              <a:spLocks noChangeShapeType="1"/>
            </p:cNvSpPr>
            <p:nvPr/>
          </p:nvSpPr>
          <p:spPr bwMode="auto">
            <a:xfrm>
              <a:off x="2796" y="1987"/>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3" name="Line 38">
              <a:extLst>
                <a:ext uri="{FF2B5EF4-FFF2-40B4-BE49-F238E27FC236}">
                  <a16:creationId xmlns:a16="http://schemas.microsoft.com/office/drawing/2014/main" id="{3F8508FF-952A-B6EB-4F77-853A9DC963FF}"/>
                </a:ext>
              </a:extLst>
            </p:cNvPr>
            <p:cNvSpPr>
              <a:spLocks noChangeShapeType="1"/>
            </p:cNvSpPr>
            <p:nvPr/>
          </p:nvSpPr>
          <p:spPr bwMode="auto">
            <a:xfrm>
              <a:off x="2766" y="2015"/>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4" name="Line 39">
              <a:extLst>
                <a:ext uri="{FF2B5EF4-FFF2-40B4-BE49-F238E27FC236}">
                  <a16:creationId xmlns:a16="http://schemas.microsoft.com/office/drawing/2014/main" id="{EDF9E5C3-0FEC-8B50-95FA-831998B5C04B}"/>
                </a:ext>
              </a:extLst>
            </p:cNvPr>
            <p:cNvSpPr>
              <a:spLocks noChangeShapeType="1"/>
            </p:cNvSpPr>
            <p:nvPr/>
          </p:nvSpPr>
          <p:spPr bwMode="auto">
            <a:xfrm>
              <a:off x="2832" y="1987"/>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5" name="Line 40">
              <a:extLst>
                <a:ext uri="{FF2B5EF4-FFF2-40B4-BE49-F238E27FC236}">
                  <a16:creationId xmlns:a16="http://schemas.microsoft.com/office/drawing/2014/main" id="{E48A1BC0-B848-AB3A-1B5E-BAF0F30A8751}"/>
                </a:ext>
              </a:extLst>
            </p:cNvPr>
            <p:cNvSpPr>
              <a:spLocks noChangeShapeType="1"/>
            </p:cNvSpPr>
            <p:nvPr/>
          </p:nvSpPr>
          <p:spPr bwMode="auto">
            <a:xfrm>
              <a:off x="2802" y="2015"/>
              <a:ext cx="5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6" name="Line 41">
              <a:extLst>
                <a:ext uri="{FF2B5EF4-FFF2-40B4-BE49-F238E27FC236}">
                  <a16:creationId xmlns:a16="http://schemas.microsoft.com/office/drawing/2014/main" id="{F8E5E85F-0C5E-60F2-CFB7-94FF2040049F}"/>
                </a:ext>
              </a:extLst>
            </p:cNvPr>
            <p:cNvSpPr>
              <a:spLocks noChangeShapeType="1"/>
            </p:cNvSpPr>
            <p:nvPr/>
          </p:nvSpPr>
          <p:spPr bwMode="auto">
            <a:xfrm>
              <a:off x="2853" y="1987"/>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7" name="Line 42">
              <a:extLst>
                <a:ext uri="{FF2B5EF4-FFF2-40B4-BE49-F238E27FC236}">
                  <a16:creationId xmlns:a16="http://schemas.microsoft.com/office/drawing/2014/main" id="{4FF3154E-174B-A5A1-278F-C56DFA574273}"/>
                </a:ext>
              </a:extLst>
            </p:cNvPr>
            <p:cNvSpPr>
              <a:spLocks noChangeShapeType="1"/>
            </p:cNvSpPr>
            <p:nvPr/>
          </p:nvSpPr>
          <p:spPr bwMode="auto">
            <a:xfrm>
              <a:off x="2826" y="2015"/>
              <a:ext cx="57"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8" name="Line 43">
              <a:extLst>
                <a:ext uri="{FF2B5EF4-FFF2-40B4-BE49-F238E27FC236}">
                  <a16:creationId xmlns:a16="http://schemas.microsoft.com/office/drawing/2014/main" id="{E92C163E-6929-0260-0A19-6AD6D45A8301}"/>
                </a:ext>
              </a:extLst>
            </p:cNvPr>
            <p:cNvSpPr>
              <a:spLocks noChangeShapeType="1"/>
            </p:cNvSpPr>
            <p:nvPr/>
          </p:nvSpPr>
          <p:spPr bwMode="auto">
            <a:xfrm>
              <a:off x="2875" y="1987"/>
              <a:ext cx="0" cy="5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9" name="Line 44">
              <a:extLst>
                <a:ext uri="{FF2B5EF4-FFF2-40B4-BE49-F238E27FC236}">
                  <a16:creationId xmlns:a16="http://schemas.microsoft.com/office/drawing/2014/main" id="{17C98478-7EBF-AC27-9AA8-36A589F51DE2}"/>
                </a:ext>
              </a:extLst>
            </p:cNvPr>
            <p:cNvSpPr>
              <a:spLocks noChangeShapeType="1"/>
            </p:cNvSpPr>
            <p:nvPr/>
          </p:nvSpPr>
          <p:spPr bwMode="auto">
            <a:xfrm>
              <a:off x="2847" y="2015"/>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0" name="Freeform 45">
              <a:extLst>
                <a:ext uri="{FF2B5EF4-FFF2-40B4-BE49-F238E27FC236}">
                  <a16:creationId xmlns:a16="http://schemas.microsoft.com/office/drawing/2014/main" id="{5A6D78E3-9348-D02B-3402-7F094C7C9DD7}"/>
                </a:ext>
              </a:extLst>
            </p:cNvPr>
            <p:cNvSpPr>
              <a:spLocks/>
            </p:cNvSpPr>
            <p:nvPr/>
          </p:nvSpPr>
          <p:spPr bwMode="auto">
            <a:xfrm>
              <a:off x="934" y="1286"/>
              <a:ext cx="1995" cy="761"/>
            </a:xfrm>
            <a:custGeom>
              <a:avLst/>
              <a:gdLst>
                <a:gd name="T0" fmla="*/ 0 w 1995"/>
                <a:gd name="T1" fmla="*/ 0 h 761"/>
                <a:gd name="T2" fmla="*/ 163 w 1995"/>
                <a:gd name="T3" fmla="*/ 0 h 761"/>
                <a:gd name="T4" fmla="*/ 163 w 1995"/>
                <a:gd name="T5" fmla="*/ 24 h 761"/>
                <a:gd name="T6" fmla="*/ 179 w 1995"/>
                <a:gd name="T7" fmla="*/ 24 h 761"/>
                <a:gd name="T8" fmla="*/ 179 w 1995"/>
                <a:gd name="T9" fmla="*/ 48 h 761"/>
                <a:gd name="T10" fmla="*/ 225 w 1995"/>
                <a:gd name="T11" fmla="*/ 48 h 761"/>
                <a:gd name="T12" fmla="*/ 225 w 1995"/>
                <a:gd name="T13" fmla="*/ 64 h 761"/>
                <a:gd name="T14" fmla="*/ 257 w 1995"/>
                <a:gd name="T15" fmla="*/ 64 h 761"/>
                <a:gd name="T16" fmla="*/ 257 w 1995"/>
                <a:gd name="T17" fmla="*/ 80 h 761"/>
                <a:gd name="T18" fmla="*/ 307 w 1995"/>
                <a:gd name="T19" fmla="*/ 80 h 761"/>
                <a:gd name="T20" fmla="*/ 307 w 1995"/>
                <a:gd name="T21" fmla="*/ 94 h 761"/>
                <a:gd name="T22" fmla="*/ 350 w 1995"/>
                <a:gd name="T23" fmla="*/ 94 h 761"/>
                <a:gd name="T24" fmla="*/ 350 w 1995"/>
                <a:gd name="T25" fmla="*/ 120 h 761"/>
                <a:gd name="T26" fmla="*/ 362 w 1995"/>
                <a:gd name="T27" fmla="*/ 120 h 761"/>
                <a:gd name="T28" fmla="*/ 362 w 1995"/>
                <a:gd name="T29" fmla="*/ 143 h 761"/>
                <a:gd name="T30" fmla="*/ 380 w 1995"/>
                <a:gd name="T31" fmla="*/ 143 h 761"/>
                <a:gd name="T32" fmla="*/ 380 w 1995"/>
                <a:gd name="T33" fmla="*/ 155 h 761"/>
                <a:gd name="T34" fmla="*/ 396 w 1995"/>
                <a:gd name="T35" fmla="*/ 155 h 761"/>
                <a:gd name="T36" fmla="*/ 396 w 1995"/>
                <a:gd name="T37" fmla="*/ 169 h 761"/>
                <a:gd name="T38" fmla="*/ 444 w 1995"/>
                <a:gd name="T39" fmla="*/ 169 h 761"/>
                <a:gd name="T40" fmla="*/ 444 w 1995"/>
                <a:gd name="T41" fmla="*/ 181 h 761"/>
                <a:gd name="T42" fmla="*/ 476 w 1995"/>
                <a:gd name="T43" fmla="*/ 181 h 761"/>
                <a:gd name="T44" fmla="*/ 476 w 1995"/>
                <a:gd name="T45" fmla="*/ 195 h 761"/>
                <a:gd name="T46" fmla="*/ 526 w 1995"/>
                <a:gd name="T47" fmla="*/ 195 h 761"/>
                <a:gd name="T48" fmla="*/ 526 w 1995"/>
                <a:gd name="T49" fmla="*/ 335 h 761"/>
                <a:gd name="T50" fmla="*/ 552 w 1995"/>
                <a:gd name="T51" fmla="*/ 335 h 761"/>
                <a:gd name="T52" fmla="*/ 552 w 1995"/>
                <a:gd name="T53" fmla="*/ 351 h 761"/>
                <a:gd name="T54" fmla="*/ 575 w 1995"/>
                <a:gd name="T55" fmla="*/ 351 h 761"/>
                <a:gd name="T56" fmla="*/ 575 w 1995"/>
                <a:gd name="T57" fmla="*/ 367 h 761"/>
                <a:gd name="T58" fmla="*/ 597 w 1995"/>
                <a:gd name="T59" fmla="*/ 367 h 761"/>
                <a:gd name="T60" fmla="*/ 597 w 1995"/>
                <a:gd name="T61" fmla="*/ 383 h 761"/>
                <a:gd name="T62" fmla="*/ 665 w 1995"/>
                <a:gd name="T63" fmla="*/ 383 h 761"/>
                <a:gd name="T64" fmla="*/ 665 w 1995"/>
                <a:gd name="T65" fmla="*/ 402 h 761"/>
                <a:gd name="T66" fmla="*/ 699 w 1995"/>
                <a:gd name="T67" fmla="*/ 402 h 761"/>
                <a:gd name="T68" fmla="*/ 699 w 1995"/>
                <a:gd name="T69" fmla="*/ 478 h 761"/>
                <a:gd name="T70" fmla="*/ 731 w 1995"/>
                <a:gd name="T71" fmla="*/ 478 h 761"/>
                <a:gd name="T72" fmla="*/ 731 w 1995"/>
                <a:gd name="T73" fmla="*/ 514 h 761"/>
                <a:gd name="T74" fmla="*/ 745 w 1995"/>
                <a:gd name="T75" fmla="*/ 514 h 761"/>
                <a:gd name="T76" fmla="*/ 745 w 1995"/>
                <a:gd name="T77" fmla="*/ 542 h 761"/>
                <a:gd name="T78" fmla="*/ 860 w 1995"/>
                <a:gd name="T79" fmla="*/ 542 h 761"/>
                <a:gd name="T80" fmla="*/ 860 w 1995"/>
                <a:gd name="T81" fmla="*/ 560 h 761"/>
                <a:gd name="T82" fmla="*/ 882 w 1995"/>
                <a:gd name="T83" fmla="*/ 560 h 761"/>
                <a:gd name="T84" fmla="*/ 882 w 1995"/>
                <a:gd name="T85" fmla="*/ 588 h 761"/>
                <a:gd name="T86" fmla="*/ 924 w 1995"/>
                <a:gd name="T87" fmla="*/ 588 h 761"/>
                <a:gd name="T88" fmla="*/ 924 w 1995"/>
                <a:gd name="T89" fmla="*/ 598 h 761"/>
                <a:gd name="T90" fmla="*/ 946 w 1995"/>
                <a:gd name="T91" fmla="*/ 598 h 761"/>
                <a:gd name="T92" fmla="*/ 946 w 1995"/>
                <a:gd name="T93" fmla="*/ 624 h 761"/>
                <a:gd name="T94" fmla="*/ 1047 w 1995"/>
                <a:gd name="T95" fmla="*/ 624 h 761"/>
                <a:gd name="T96" fmla="*/ 1047 w 1995"/>
                <a:gd name="T97" fmla="*/ 646 h 761"/>
                <a:gd name="T98" fmla="*/ 1225 w 1995"/>
                <a:gd name="T99" fmla="*/ 646 h 761"/>
                <a:gd name="T100" fmla="*/ 1225 w 1995"/>
                <a:gd name="T101" fmla="*/ 691 h 761"/>
                <a:gd name="T102" fmla="*/ 1316 w 1995"/>
                <a:gd name="T103" fmla="*/ 691 h 761"/>
                <a:gd name="T104" fmla="*/ 1316 w 1995"/>
                <a:gd name="T105" fmla="*/ 711 h 761"/>
                <a:gd name="T106" fmla="*/ 1804 w 1995"/>
                <a:gd name="T107" fmla="*/ 711 h 761"/>
                <a:gd name="T108" fmla="*/ 1804 w 1995"/>
                <a:gd name="T109" fmla="*/ 729 h 761"/>
                <a:gd name="T110" fmla="*/ 1933 w 1995"/>
                <a:gd name="T111" fmla="*/ 729 h 761"/>
                <a:gd name="T112" fmla="*/ 1933 w 1995"/>
                <a:gd name="T113" fmla="*/ 761 h 761"/>
                <a:gd name="T114" fmla="*/ 1995 w 1995"/>
                <a:gd name="T115" fmla="*/ 761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95" h="761">
                  <a:moveTo>
                    <a:pt x="0" y="0"/>
                  </a:moveTo>
                  <a:lnTo>
                    <a:pt x="163" y="0"/>
                  </a:lnTo>
                  <a:lnTo>
                    <a:pt x="163" y="24"/>
                  </a:lnTo>
                  <a:lnTo>
                    <a:pt x="179" y="24"/>
                  </a:lnTo>
                  <a:lnTo>
                    <a:pt x="179" y="48"/>
                  </a:lnTo>
                  <a:lnTo>
                    <a:pt x="225" y="48"/>
                  </a:lnTo>
                  <a:lnTo>
                    <a:pt x="225" y="64"/>
                  </a:lnTo>
                  <a:lnTo>
                    <a:pt x="257" y="64"/>
                  </a:lnTo>
                  <a:lnTo>
                    <a:pt x="257" y="80"/>
                  </a:lnTo>
                  <a:lnTo>
                    <a:pt x="307" y="80"/>
                  </a:lnTo>
                  <a:lnTo>
                    <a:pt x="307" y="94"/>
                  </a:lnTo>
                  <a:lnTo>
                    <a:pt x="350" y="94"/>
                  </a:lnTo>
                  <a:lnTo>
                    <a:pt x="350" y="120"/>
                  </a:lnTo>
                  <a:lnTo>
                    <a:pt x="362" y="120"/>
                  </a:lnTo>
                  <a:lnTo>
                    <a:pt x="362" y="143"/>
                  </a:lnTo>
                  <a:lnTo>
                    <a:pt x="380" y="143"/>
                  </a:lnTo>
                  <a:lnTo>
                    <a:pt x="380" y="155"/>
                  </a:lnTo>
                  <a:lnTo>
                    <a:pt x="396" y="155"/>
                  </a:lnTo>
                  <a:lnTo>
                    <a:pt x="396" y="169"/>
                  </a:lnTo>
                  <a:lnTo>
                    <a:pt x="444" y="169"/>
                  </a:lnTo>
                  <a:lnTo>
                    <a:pt x="444" y="181"/>
                  </a:lnTo>
                  <a:lnTo>
                    <a:pt x="476" y="181"/>
                  </a:lnTo>
                  <a:lnTo>
                    <a:pt x="476" y="195"/>
                  </a:lnTo>
                  <a:lnTo>
                    <a:pt x="526" y="195"/>
                  </a:lnTo>
                  <a:lnTo>
                    <a:pt x="526" y="335"/>
                  </a:lnTo>
                  <a:lnTo>
                    <a:pt x="552" y="335"/>
                  </a:lnTo>
                  <a:lnTo>
                    <a:pt x="552" y="351"/>
                  </a:lnTo>
                  <a:lnTo>
                    <a:pt x="575" y="351"/>
                  </a:lnTo>
                  <a:lnTo>
                    <a:pt x="575" y="367"/>
                  </a:lnTo>
                  <a:lnTo>
                    <a:pt x="597" y="367"/>
                  </a:lnTo>
                  <a:lnTo>
                    <a:pt x="597" y="383"/>
                  </a:lnTo>
                  <a:lnTo>
                    <a:pt x="665" y="383"/>
                  </a:lnTo>
                  <a:lnTo>
                    <a:pt x="665" y="402"/>
                  </a:lnTo>
                  <a:lnTo>
                    <a:pt x="699" y="402"/>
                  </a:lnTo>
                  <a:lnTo>
                    <a:pt x="699" y="478"/>
                  </a:lnTo>
                  <a:lnTo>
                    <a:pt x="731" y="478"/>
                  </a:lnTo>
                  <a:lnTo>
                    <a:pt x="731" y="514"/>
                  </a:lnTo>
                  <a:lnTo>
                    <a:pt x="745" y="514"/>
                  </a:lnTo>
                  <a:lnTo>
                    <a:pt x="745" y="542"/>
                  </a:lnTo>
                  <a:lnTo>
                    <a:pt x="860" y="542"/>
                  </a:lnTo>
                  <a:lnTo>
                    <a:pt x="860" y="560"/>
                  </a:lnTo>
                  <a:lnTo>
                    <a:pt x="882" y="560"/>
                  </a:lnTo>
                  <a:lnTo>
                    <a:pt x="882" y="588"/>
                  </a:lnTo>
                  <a:lnTo>
                    <a:pt x="924" y="588"/>
                  </a:lnTo>
                  <a:lnTo>
                    <a:pt x="924" y="598"/>
                  </a:lnTo>
                  <a:lnTo>
                    <a:pt x="946" y="598"/>
                  </a:lnTo>
                  <a:lnTo>
                    <a:pt x="946" y="624"/>
                  </a:lnTo>
                  <a:lnTo>
                    <a:pt x="1047" y="624"/>
                  </a:lnTo>
                  <a:lnTo>
                    <a:pt x="1047" y="646"/>
                  </a:lnTo>
                  <a:lnTo>
                    <a:pt x="1225" y="646"/>
                  </a:lnTo>
                  <a:lnTo>
                    <a:pt x="1225" y="691"/>
                  </a:lnTo>
                  <a:lnTo>
                    <a:pt x="1316" y="691"/>
                  </a:lnTo>
                  <a:lnTo>
                    <a:pt x="1316" y="711"/>
                  </a:lnTo>
                  <a:lnTo>
                    <a:pt x="1804" y="711"/>
                  </a:lnTo>
                  <a:lnTo>
                    <a:pt x="1804" y="729"/>
                  </a:lnTo>
                  <a:lnTo>
                    <a:pt x="1933" y="729"/>
                  </a:lnTo>
                  <a:lnTo>
                    <a:pt x="1933" y="761"/>
                  </a:lnTo>
                  <a:lnTo>
                    <a:pt x="1995" y="761"/>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221" name="Table 199">
            <a:extLst>
              <a:ext uri="{FF2B5EF4-FFF2-40B4-BE49-F238E27FC236}">
                <a16:creationId xmlns:a16="http://schemas.microsoft.com/office/drawing/2014/main" id="{177A5639-CF8C-FB52-68CE-3D7E3A0446D9}"/>
              </a:ext>
            </a:extLst>
          </p:cNvPr>
          <p:cNvGraphicFramePr>
            <a:graphicFrameLocks noGrp="1"/>
          </p:cNvGraphicFramePr>
          <p:nvPr/>
        </p:nvGraphicFramePr>
        <p:xfrm>
          <a:off x="360045" y="4375922"/>
          <a:ext cx="4168139" cy="388212"/>
        </p:xfrm>
        <a:graphic>
          <a:graphicData uri="http://schemas.openxmlformats.org/drawingml/2006/table">
            <a:tbl>
              <a:tblPr firstRow="1" bandRow="1">
                <a:tableStyleId>{93296810-A885-4BE3-A3E7-6D5BEEA58F35}</a:tableStyleId>
              </a:tblPr>
              <a:tblGrid>
                <a:gridCol w="845820">
                  <a:extLst>
                    <a:ext uri="{9D8B030D-6E8A-4147-A177-3AD203B41FA5}">
                      <a16:colId xmlns:a16="http://schemas.microsoft.com/office/drawing/2014/main" val="749401458"/>
                    </a:ext>
                  </a:extLst>
                </a:gridCol>
                <a:gridCol w="302029">
                  <a:extLst>
                    <a:ext uri="{9D8B030D-6E8A-4147-A177-3AD203B41FA5}">
                      <a16:colId xmlns:a16="http://schemas.microsoft.com/office/drawing/2014/main" val="364842434"/>
                    </a:ext>
                  </a:extLst>
                </a:gridCol>
                <a:gridCol w="302029">
                  <a:extLst>
                    <a:ext uri="{9D8B030D-6E8A-4147-A177-3AD203B41FA5}">
                      <a16:colId xmlns:a16="http://schemas.microsoft.com/office/drawing/2014/main" val="3110769782"/>
                    </a:ext>
                  </a:extLst>
                </a:gridCol>
                <a:gridCol w="302029">
                  <a:extLst>
                    <a:ext uri="{9D8B030D-6E8A-4147-A177-3AD203B41FA5}">
                      <a16:colId xmlns:a16="http://schemas.microsoft.com/office/drawing/2014/main" val="3458699586"/>
                    </a:ext>
                  </a:extLst>
                </a:gridCol>
                <a:gridCol w="302029">
                  <a:extLst>
                    <a:ext uri="{9D8B030D-6E8A-4147-A177-3AD203B41FA5}">
                      <a16:colId xmlns:a16="http://schemas.microsoft.com/office/drawing/2014/main" val="201674677"/>
                    </a:ext>
                  </a:extLst>
                </a:gridCol>
                <a:gridCol w="302029">
                  <a:extLst>
                    <a:ext uri="{9D8B030D-6E8A-4147-A177-3AD203B41FA5}">
                      <a16:colId xmlns:a16="http://schemas.microsoft.com/office/drawing/2014/main" val="214734916"/>
                    </a:ext>
                  </a:extLst>
                </a:gridCol>
                <a:gridCol w="302029">
                  <a:extLst>
                    <a:ext uri="{9D8B030D-6E8A-4147-A177-3AD203B41FA5}">
                      <a16:colId xmlns:a16="http://schemas.microsoft.com/office/drawing/2014/main" val="3388623943"/>
                    </a:ext>
                  </a:extLst>
                </a:gridCol>
                <a:gridCol w="302029">
                  <a:extLst>
                    <a:ext uri="{9D8B030D-6E8A-4147-A177-3AD203B41FA5}">
                      <a16:colId xmlns:a16="http://schemas.microsoft.com/office/drawing/2014/main" val="2107805760"/>
                    </a:ext>
                  </a:extLst>
                </a:gridCol>
                <a:gridCol w="302029">
                  <a:extLst>
                    <a:ext uri="{9D8B030D-6E8A-4147-A177-3AD203B41FA5}">
                      <a16:colId xmlns:a16="http://schemas.microsoft.com/office/drawing/2014/main" val="4124871595"/>
                    </a:ext>
                  </a:extLst>
                </a:gridCol>
                <a:gridCol w="302029">
                  <a:extLst>
                    <a:ext uri="{9D8B030D-6E8A-4147-A177-3AD203B41FA5}">
                      <a16:colId xmlns:a16="http://schemas.microsoft.com/office/drawing/2014/main" val="4006499189"/>
                    </a:ext>
                  </a:extLst>
                </a:gridCol>
                <a:gridCol w="302029">
                  <a:extLst>
                    <a:ext uri="{9D8B030D-6E8A-4147-A177-3AD203B41FA5}">
                      <a16:colId xmlns:a16="http://schemas.microsoft.com/office/drawing/2014/main" val="3577040454"/>
                    </a:ext>
                  </a:extLst>
                </a:gridCol>
                <a:gridCol w="302029">
                  <a:extLst>
                    <a:ext uri="{9D8B030D-6E8A-4147-A177-3AD203B41FA5}">
                      <a16:colId xmlns:a16="http://schemas.microsoft.com/office/drawing/2014/main" val="348248431"/>
                    </a:ext>
                  </a:extLst>
                </a:gridCol>
              </a:tblGrid>
              <a:tr h="194106">
                <a:tc>
                  <a:txBody>
                    <a:bodyPr/>
                    <a:lstStyle/>
                    <a:p>
                      <a:pPr algn="r"/>
                      <a:r>
                        <a:rPr lang="en-US" sz="1200" b="0" dirty="0">
                          <a:solidFill>
                            <a:schemeClr val="accent3"/>
                          </a:solidFill>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4195806"/>
                  </a:ext>
                </a:extLst>
              </a:tr>
              <a:tr h="194106">
                <a:tc>
                  <a:txBody>
                    <a:bodyPr/>
                    <a:lstStyle/>
                    <a:p>
                      <a:pPr algn="r"/>
                      <a:r>
                        <a:rPr lang="en-US" sz="1200" b="0" dirty="0">
                          <a:solidFill>
                            <a:schemeClr val="accent1"/>
                          </a:solidFill>
                        </a:rPr>
                        <a:t>+Olaparib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80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77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70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56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42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33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7435011"/>
                  </a:ext>
                </a:extLst>
              </a:tr>
            </a:tbl>
          </a:graphicData>
        </a:graphic>
      </p:graphicFrame>
      <p:sp>
        <p:nvSpPr>
          <p:cNvPr id="222" name="TextBox 221">
            <a:extLst>
              <a:ext uri="{FF2B5EF4-FFF2-40B4-BE49-F238E27FC236}">
                <a16:creationId xmlns:a16="http://schemas.microsoft.com/office/drawing/2014/main" id="{2B684F82-38D4-408D-257C-D1F0D1CA168B}"/>
              </a:ext>
            </a:extLst>
          </p:cNvPr>
          <p:cNvSpPr txBox="1"/>
          <p:nvPr/>
        </p:nvSpPr>
        <p:spPr bwMode="auto">
          <a:xfrm>
            <a:off x="2172072" y="1864827"/>
            <a:ext cx="15408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mn-lt"/>
              </a:rPr>
              <a:t>Geneva HRD+</a:t>
            </a:r>
          </a:p>
        </p:txBody>
      </p:sp>
      <p:sp>
        <p:nvSpPr>
          <p:cNvPr id="223" name="TextBox 222">
            <a:extLst>
              <a:ext uri="{FF2B5EF4-FFF2-40B4-BE49-F238E27FC236}">
                <a16:creationId xmlns:a16="http://schemas.microsoft.com/office/drawing/2014/main" id="{D4617613-86A5-ECD0-132C-8B0E1F4F88AA}"/>
              </a:ext>
            </a:extLst>
          </p:cNvPr>
          <p:cNvSpPr txBox="1"/>
          <p:nvPr/>
        </p:nvSpPr>
        <p:spPr bwMode="auto">
          <a:xfrm>
            <a:off x="5924666" y="1864827"/>
            <a:ext cx="15408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mn-lt"/>
              </a:rPr>
              <a:t>Geneva HRD‒</a:t>
            </a:r>
          </a:p>
        </p:txBody>
      </p:sp>
      <p:grpSp>
        <p:nvGrpSpPr>
          <p:cNvPr id="224" name="Group 223">
            <a:extLst>
              <a:ext uri="{FF2B5EF4-FFF2-40B4-BE49-F238E27FC236}">
                <a16:creationId xmlns:a16="http://schemas.microsoft.com/office/drawing/2014/main" id="{402B89C8-3344-5D3B-C7AF-EA5834879F30}"/>
              </a:ext>
            </a:extLst>
          </p:cNvPr>
          <p:cNvGrpSpPr/>
          <p:nvPr/>
        </p:nvGrpSpPr>
        <p:grpSpPr>
          <a:xfrm>
            <a:off x="4805421" y="2042160"/>
            <a:ext cx="3381375" cy="2133600"/>
            <a:chOff x="886826" y="2197124"/>
            <a:chExt cx="3180338" cy="1997994"/>
          </a:xfrm>
        </p:grpSpPr>
        <p:cxnSp>
          <p:nvCxnSpPr>
            <p:cNvPr id="225" name="Straight Connector 224">
              <a:extLst>
                <a:ext uri="{FF2B5EF4-FFF2-40B4-BE49-F238E27FC236}">
                  <a16:creationId xmlns:a16="http://schemas.microsoft.com/office/drawing/2014/main" id="{D309F87C-33AE-0DB7-5455-A25B8CDBFB07}"/>
                </a:ext>
              </a:extLst>
            </p:cNvPr>
            <p:cNvCxnSpPr/>
            <p:nvPr/>
          </p:nvCxnSpPr>
          <p:spPr bwMode="auto">
            <a:xfrm>
              <a:off x="1038655" y="2197124"/>
              <a:ext cx="0" cy="1724117"/>
            </a:xfrm>
            <a:prstGeom prst="line">
              <a:avLst/>
            </a:prstGeom>
            <a:noFill/>
            <a:ln w="28575" cap="flat" cmpd="sng" algn="ctr">
              <a:solidFill>
                <a:schemeClr val="bg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0D8DB1C9-4296-5FCC-4FCC-D21AA95E5428}"/>
                </a:ext>
              </a:extLst>
            </p:cNvPr>
            <p:cNvCxnSpPr>
              <a:cxnSpLocks/>
            </p:cNvCxnSpPr>
            <p:nvPr/>
          </p:nvCxnSpPr>
          <p:spPr bwMode="auto">
            <a:xfrm>
              <a:off x="1035518" y="3911249"/>
              <a:ext cx="3031646" cy="0"/>
            </a:xfrm>
            <a:prstGeom prst="line">
              <a:avLst/>
            </a:prstGeom>
            <a:noFill/>
            <a:ln w="28575" cap="flat" cmpd="sng" algn="ctr">
              <a:solidFill>
                <a:schemeClr val="bg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B7D596AF-72F8-656B-AA24-D58A0E0C39A1}"/>
                </a:ext>
              </a:extLst>
            </p:cNvPr>
            <p:cNvCxnSpPr/>
            <p:nvPr/>
          </p:nvCxnSpPr>
          <p:spPr bwMode="auto">
            <a:xfrm>
              <a:off x="967654" y="219712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1C3E60B8-B3C6-C189-4092-135008AC530A}"/>
                </a:ext>
              </a:extLst>
            </p:cNvPr>
            <p:cNvCxnSpPr/>
            <p:nvPr/>
          </p:nvCxnSpPr>
          <p:spPr bwMode="auto">
            <a:xfrm>
              <a:off x="967654" y="262816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6F6538F7-001D-DDF1-DC95-0201531F3F16}"/>
                </a:ext>
              </a:extLst>
            </p:cNvPr>
            <p:cNvCxnSpPr/>
            <p:nvPr/>
          </p:nvCxnSpPr>
          <p:spPr bwMode="auto">
            <a:xfrm>
              <a:off x="967654" y="3045060"/>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E0D813F6-978B-EDD7-F2E1-B76AB3D784EC}"/>
                </a:ext>
              </a:extLst>
            </p:cNvPr>
            <p:cNvCxnSpPr/>
            <p:nvPr/>
          </p:nvCxnSpPr>
          <p:spPr bwMode="auto">
            <a:xfrm>
              <a:off x="967654" y="3490253"/>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64E5B3A2-136C-3D52-AFBE-EA4C2E307879}"/>
                </a:ext>
              </a:extLst>
            </p:cNvPr>
            <p:cNvCxnSpPr>
              <a:cxnSpLocks/>
            </p:cNvCxnSpPr>
            <p:nvPr/>
          </p:nvCxnSpPr>
          <p:spPr bwMode="auto">
            <a:xfrm rot="16200000">
              <a:off x="1292871"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C5FA16F0-28BA-3E26-1802-968FEBE6312F}"/>
                </a:ext>
              </a:extLst>
            </p:cNvPr>
            <p:cNvCxnSpPr>
              <a:cxnSpLocks/>
            </p:cNvCxnSpPr>
            <p:nvPr/>
          </p:nvCxnSpPr>
          <p:spPr bwMode="auto">
            <a:xfrm rot="16200000">
              <a:off x="1578778"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802C664D-3C23-7395-512D-A72ED57721BF}"/>
                </a:ext>
              </a:extLst>
            </p:cNvPr>
            <p:cNvCxnSpPr>
              <a:cxnSpLocks/>
            </p:cNvCxnSpPr>
            <p:nvPr/>
          </p:nvCxnSpPr>
          <p:spPr bwMode="auto">
            <a:xfrm rot="16200000">
              <a:off x="1864685"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A5834CAF-9219-89EF-47A2-E1195E1B208A}"/>
                </a:ext>
              </a:extLst>
            </p:cNvPr>
            <p:cNvCxnSpPr>
              <a:cxnSpLocks/>
            </p:cNvCxnSpPr>
            <p:nvPr/>
          </p:nvCxnSpPr>
          <p:spPr bwMode="auto">
            <a:xfrm rot="16200000">
              <a:off x="2150592"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B9EAA7EB-66A8-220E-38B6-A7AAA2A6ABDC}"/>
                </a:ext>
              </a:extLst>
            </p:cNvPr>
            <p:cNvCxnSpPr>
              <a:cxnSpLocks/>
            </p:cNvCxnSpPr>
            <p:nvPr/>
          </p:nvCxnSpPr>
          <p:spPr bwMode="auto">
            <a:xfrm rot="16200000">
              <a:off x="2436499"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7F7917B0-5E3C-78D6-2B53-E5BDF4392721}"/>
                </a:ext>
              </a:extLst>
            </p:cNvPr>
            <p:cNvCxnSpPr>
              <a:cxnSpLocks/>
            </p:cNvCxnSpPr>
            <p:nvPr/>
          </p:nvCxnSpPr>
          <p:spPr bwMode="auto">
            <a:xfrm rot="16200000">
              <a:off x="2722406"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3E80D655-68B1-DEB2-F24D-EB20B4E3A878}"/>
                </a:ext>
              </a:extLst>
            </p:cNvPr>
            <p:cNvCxnSpPr>
              <a:cxnSpLocks/>
            </p:cNvCxnSpPr>
            <p:nvPr/>
          </p:nvCxnSpPr>
          <p:spPr bwMode="auto">
            <a:xfrm rot="16200000">
              <a:off x="3008313"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5A6D2CC9-FEE0-30BC-55B9-B3D83A135840}"/>
                </a:ext>
              </a:extLst>
            </p:cNvPr>
            <p:cNvCxnSpPr>
              <a:cxnSpLocks/>
            </p:cNvCxnSpPr>
            <p:nvPr/>
          </p:nvCxnSpPr>
          <p:spPr bwMode="auto">
            <a:xfrm rot="16200000">
              <a:off x="3294220"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25E5516E-57B5-0AEF-A0B4-EB5FABC4FD8F}"/>
                </a:ext>
              </a:extLst>
            </p:cNvPr>
            <p:cNvCxnSpPr>
              <a:cxnSpLocks/>
            </p:cNvCxnSpPr>
            <p:nvPr/>
          </p:nvCxnSpPr>
          <p:spPr bwMode="auto">
            <a:xfrm rot="16200000">
              <a:off x="3580127" y="3950701"/>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3830E694-4C58-4EF6-393E-696CF88741EA}"/>
                </a:ext>
              </a:extLst>
            </p:cNvPr>
            <p:cNvCxnSpPr>
              <a:cxnSpLocks/>
            </p:cNvCxnSpPr>
            <p:nvPr/>
          </p:nvCxnSpPr>
          <p:spPr bwMode="auto">
            <a:xfrm rot="16200000">
              <a:off x="3866030" y="3950701"/>
              <a:ext cx="78369" cy="0"/>
            </a:xfrm>
            <a:prstGeom prst="line">
              <a:avLst/>
            </a:prstGeom>
            <a:noFill/>
            <a:ln w="28575" cap="flat" cmpd="sng" algn="ctr">
              <a:solidFill>
                <a:schemeClr val="bg1"/>
              </a:solidFill>
              <a:prstDash val="solid"/>
              <a:round/>
              <a:headEnd type="none" w="med" len="med"/>
              <a:tailEnd type="none" w="med" len="med"/>
            </a:ln>
            <a:effectLst/>
          </p:spPr>
        </p:cxnSp>
        <p:sp>
          <p:nvSpPr>
            <p:cNvPr id="241" name="TextBox 240">
              <a:extLst>
                <a:ext uri="{FF2B5EF4-FFF2-40B4-BE49-F238E27FC236}">
                  <a16:creationId xmlns:a16="http://schemas.microsoft.com/office/drawing/2014/main" id="{1E9DE5D6-1BB5-3052-C9A2-027CF3E5E68D}"/>
                </a:ext>
              </a:extLst>
            </p:cNvPr>
            <p:cNvSpPr txBox="1"/>
            <p:nvPr/>
          </p:nvSpPr>
          <p:spPr bwMode="auto">
            <a:xfrm>
              <a:off x="88682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242" name="TextBox 241">
              <a:extLst>
                <a:ext uri="{FF2B5EF4-FFF2-40B4-BE49-F238E27FC236}">
                  <a16:creationId xmlns:a16="http://schemas.microsoft.com/office/drawing/2014/main" id="{D0209E76-5E07-0824-1713-0CA1B39B2C1B}"/>
                </a:ext>
              </a:extLst>
            </p:cNvPr>
            <p:cNvSpPr txBox="1"/>
            <p:nvPr/>
          </p:nvSpPr>
          <p:spPr bwMode="auto">
            <a:xfrm>
              <a:off x="117338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243" name="TextBox 242">
              <a:extLst>
                <a:ext uri="{FF2B5EF4-FFF2-40B4-BE49-F238E27FC236}">
                  <a16:creationId xmlns:a16="http://schemas.microsoft.com/office/drawing/2014/main" id="{C17BEA87-4726-02E7-7D3A-2F3489BAB51A}"/>
                </a:ext>
              </a:extLst>
            </p:cNvPr>
            <p:cNvSpPr txBox="1"/>
            <p:nvPr/>
          </p:nvSpPr>
          <p:spPr bwMode="auto">
            <a:xfrm>
              <a:off x="145993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244" name="TextBox 243">
              <a:extLst>
                <a:ext uri="{FF2B5EF4-FFF2-40B4-BE49-F238E27FC236}">
                  <a16:creationId xmlns:a16="http://schemas.microsoft.com/office/drawing/2014/main" id="{9567B787-BD8C-1E2D-6667-7269AB01D89D}"/>
                </a:ext>
              </a:extLst>
            </p:cNvPr>
            <p:cNvSpPr txBox="1"/>
            <p:nvPr/>
          </p:nvSpPr>
          <p:spPr bwMode="auto">
            <a:xfrm>
              <a:off x="174649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245" name="TextBox 244">
              <a:extLst>
                <a:ext uri="{FF2B5EF4-FFF2-40B4-BE49-F238E27FC236}">
                  <a16:creationId xmlns:a16="http://schemas.microsoft.com/office/drawing/2014/main" id="{AD3BE9E5-42C2-4D10-9AD9-97EB54D695F6}"/>
                </a:ext>
              </a:extLst>
            </p:cNvPr>
            <p:cNvSpPr txBox="1"/>
            <p:nvPr/>
          </p:nvSpPr>
          <p:spPr bwMode="auto">
            <a:xfrm>
              <a:off x="203304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246" name="TextBox 245">
              <a:extLst>
                <a:ext uri="{FF2B5EF4-FFF2-40B4-BE49-F238E27FC236}">
                  <a16:creationId xmlns:a16="http://schemas.microsoft.com/office/drawing/2014/main" id="{2DD6068B-9AAB-DFD1-3E02-2DA473E7621C}"/>
                </a:ext>
              </a:extLst>
            </p:cNvPr>
            <p:cNvSpPr txBox="1"/>
            <p:nvPr/>
          </p:nvSpPr>
          <p:spPr bwMode="auto">
            <a:xfrm>
              <a:off x="231960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247" name="TextBox 246">
              <a:extLst>
                <a:ext uri="{FF2B5EF4-FFF2-40B4-BE49-F238E27FC236}">
                  <a16:creationId xmlns:a16="http://schemas.microsoft.com/office/drawing/2014/main" id="{8EEEFE57-8766-B955-E3A5-3529502B3266}"/>
                </a:ext>
              </a:extLst>
            </p:cNvPr>
            <p:cNvSpPr txBox="1"/>
            <p:nvPr/>
          </p:nvSpPr>
          <p:spPr bwMode="auto">
            <a:xfrm>
              <a:off x="260615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248" name="TextBox 247">
              <a:extLst>
                <a:ext uri="{FF2B5EF4-FFF2-40B4-BE49-F238E27FC236}">
                  <a16:creationId xmlns:a16="http://schemas.microsoft.com/office/drawing/2014/main" id="{B7EF7C84-3141-F297-74C8-5C692BC66F1D}"/>
                </a:ext>
              </a:extLst>
            </p:cNvPr>
            <p:cNvSpPr txBox="1"/>
            <p:nvPr/>
          </p:nvSpPr>
          <p:spPr bwMode="auto">
            <a:xfrm>
              <a:off x="289271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249" name="TextBox 248">
              <a:extLst>
                <a:ext uri="{FF2B5EF4-FFF2-40B4-BE49-F238E27FC236}">
                  <a16:creationId xmlns:a16="http://schemas.microsoft.com/office/drawing/2014/main" id="{A74BB19F-4CB1-D366-A512-18CFC98018AB}"/>
                </a:ext>
              </a:extLst>
            </p:cNvPr>
            <p:cNvSpPr txBox="1"/>
            <p:nvPr/>
          </p:nvSpPr>
          <p:spPr bwMode="auto">
            <a:xfrm>
              <a:off x="317926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250" name="TextBox 249">
              <a:extLst>
                <a:ext uri="{FF2B5EF4-FFF2-40B4-BE49-F238E27FC236}">
                  <a16:creationId xmlns:a16="http://schemas.microsoft.com/office/drawing/2014/main" id="{9DB0B566-AE18-11B4-81BD-78C76ED36F2F}"/>
                </a:ext>
              </a:extLst>
            </p:cNvPr>
            <p:cNvSpPr txBox="1"/>
            <p:nvPr/>
          </p:nvSpPr>
          <p:spPr bwMode="auto">
            <a:xfrm>
              <a:off x="346582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251" name="TextBox 250">
              <a:extLst>
                <a:ext uri="{FF2B5EF4-FFF2-40B4-BE49-F238E27FC236}">
                  <a16:creationId xmlns:a16="http://schemas.microsoft.com/office/drawing/2014/main" id="{8871B865-1252-DFB6-143B-5B2654A8CCAB}"/>
                </a:ext>
              </a:extLst>
            </p:cNvPr>
            <p:cNvSpPr txBox="1"/>
            <p:nvPr/>
          </p:nvSpPr>
          <p:spPr bwMode="auto">
            <a:xfrm>
              <a:off x="3752378"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cxnSp>
          <p:nvCxnSpPr>
            <p:cNvPr id="252" name="Straight Connector 251">
              <a:extLst>
                <a:ext uri="{FF2B5EF4-FFF2-40B4-BE49-F238E27FC236}">
                  <a16:creationId xmlns:a16="http://schemas.microsoft.com/office/drawing/2014/main" id="{FD34B3CD-893E-A415-0AFA-DBBB4A10FBF8}"/>
                </a:ext>
              </a:extLst>
            </p:cNvPr>
            <p:cNvCxnSpPr/>
            <p:nvPr/>
          </p:nvCxnSpPr>
          <p:spPr bwMode="auto">
            <a:xfrm>
              <a:off x="967654" y="391228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19067411-9E91-7311-3F20-CA295D72AAFE}"/>
                </a:ext>
              </a:extLst>
            </p:cNvPr>
            <p:cNvCxnSpPr>
              <a:cxnSpLocks/>
            </p:cNvCxnSpPr>
            <p:nvPr/>
          </p:nvCxnSpPr>
          <p:spPr bwMode="auto">
            <a:xfrm rot="16200000">
              <a:off x="1006964" y="3950701"/>
              <a:ext cx="78369" cy="0"/>
            </a:xfrm>
            <a:prstGeom prst="line">
              <a:avLst/>
            </a:prstGeom>
            <a:noFill/>
            <a:ln w="28575" cap="flat" cmpd="sng" algn="ctr">
              <a:solidFill>
                <a:schemeClr val="bg1"/>
              </a:solidFill>
              <a:prstDash val="solid"/>
              <a:round/>
              <a:headEnd type="none" w="med" len="med"/>
              <a:tailEnd type="none" w="med" len="med"/>
            </a:ln>
            <a:effectLst/>
          </p:spPr>
        </p:cxnSp>
      </p:grpSp>
      <p:sp>
        <p:nvSpPr>
          <p:cNvPr id="264" name="Line 49">
            <a:extLst>
              <a:ext uri="{FF2B5EF4-FFF2-40B4-BE49-F238E27FC236}">
                <a16:creationId xmlns:a16="http://schemas.microsoft.com/office/drawing/2014/main" id="{E788FBF6-DC8D-03A7-2B20-C159E8269064}"/>
              </a:ext>
            </a:extLst>
          </p:cNvPr>
          <p:cNvSpPr>
            <a:spLocks noChangeShapeType="1"/>
          </p:cNvSpPr>
          <p:nvPr/>
        </p:nvSpPr>
        <p:spPr bwMode="auto">
          <a:xfrm>
            <a:off x="5440421" y="2394304"/>
            <a:ext cx="1" cy="9038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5" name="Line 50">
            <a:extLst>
              <a:ext uri="{FF2B5EF4-FFF2-40B4-BE49-F238E27FC236}">
                <a16:creationId xmlns:a16="http://schemas.microsoft.com/office/drawing/2014/main" id="{906E9D2D-425E-D294-C463-6A920D5E32F5}"/>
              </a:ext>
            </a:extLst>
          </p:cNvPr>
          <p:cNvSpPr>
            <a:spLocks noChangeShapeType="1"/>
          </p:cNvSpPr>
          <p:nvPr/>
        </p:nvSpPr>
        <p:spPr bwMode="auto">
          <a:xfrm>
            <a:off x="5392797" y="2438126"/>
            <a:ext cx="91615" cy="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6" name="Line 51">
            <a:extLst>
              <a:ext uri="{FF2B5EF4-FFF2-40B4-BE49-F238E27FC236}">
                <a16:creationId xmlns:a16="http://schemas.microsoft.com/office/drawing/2014/main" id="{D544EBF2-3584-8D1B-1403-2EF8A2CD40FA}"/>
              </a:ext>
            </a:extLst>
          </p:cNvPr>
          <p:cNvSpPr>
            <a:spLocks noChangeShapeType="1"/>
          </p:cNvSpPr>
          <p:nvPr/>
        </p:nvSpPr>
        <p:spPr bwMode="auto">
          <a:xfrm>
            <a:off x="6523096" y="3438899"/>
            <a:ext cx="1" cy="9350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7" name="Line 52">
            <a:extLst>
              <a:ext uri="{FF2B5EF4-FFF2-40B4-BE49-F238E27FC236}">
                <a16:creationId xmlns:a16="http://schemas.microsoft.com/office/drawing/2014/main" id="{4BF6A5A8-C229-573F-D494-0D46ED93F563}"/>
              </a:ext>
            </a:extLst>
          </p:cNvPr>
          <p:cNvSpPr>
            <a:spLocks noChangeShapeType="1"/>
          </p:cNvSpPr>
          <p:nvPr/>
        </p:nvSpPr>
        <p:spPr bwMode="auto">
          <a:xfrm>
            <a:off x="6475472" y="3485876"/>
            <a:ext cx="91615" cy="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8" name="Line 53">
            <a:extLst>
              <a:ext uri="{FF2B5EF4-FFF2-40B4-BE49-F238E27FC236}">
                <a16:creationId xmlns:a16="http://schemas.microsoft.com/office/drawing/2014/main" id="{0BACE0B1-280F-4356-6C4E-4BFBD60FC4B6}"/>
              </a:ext>
            </a:extLst>
          </p:cNvPr>
          <p:cNvSpPr>
            <a:spLocks noChangeShapeType="1"/>
          </p:cNvSpPr>
          <p:nvPr/>
        </p:nvSpPr>
        <p:spPr bwMode="auto">
          <a:xfrm>
            <a:off x="6877109" y="3473804"/>
            <a:ext cx="1" cy="9038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9" name="Line 54">
            <a:extLst>
              <a:ext uri="{FF2B5EF4-FFF2-40B4-BE49-F238E27FC236}">
                <a16:creationId xmlns:a16="http://schemas.microsoft.com/office/drawing/2014/main" id="{7790A0E9-5A63-5371-7876-F1A9738E12D1}"/>
              </a:ext>
            </a:extLst>
          </p:cNvPr>
          <p:cNvSpPr>
            <a:spLocks noChangeShapeType="1"/>
          </p:cNvSpPr>
          <p:nvPr/>
        </p:nvSpPr>
        <p:spPr bwMode="auto">
          <a:xfrm>
            <a:off x="6832660" y="3517626"/>
            <a:ext cx="91615" cy="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0" name="Line 55">
            <a:extLst>
              <a:ext uri="{FF2B5EF4-FFF2-40B4-BE49-F238E27FC236}">
                <a16:creationId xmlns:a16="http://schemas.microsoft.com/office/drawing/2014/main" id="{B198F1CB-2D0D-281B-7660-95D926515046}"/>
              </a:ext>
            </a:extLst>
          </p:cNvPr>
          <p:cNvSpPr>
            <a:spLocks noChangeShapeType="1"/>
          </p:cNvSpPr>
          <p:nvPr/>
        </p:nvSpPr>
        <p:spPr bwMode="auto">
          <a:xfrm>
            <a:off x="7708959" y="3518274"/>
            <a:ext cx="1" cy="9350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1" name="Line 56">
            <a:extLst>
              <a:ext uri="{FF2B5EF4-FFF2-40B4-BE49-F238E27FC236}">
                <a16:creationId xmlns:a16="http://schemas.microsoft.com/office/drawing/2014/main" id="{FDE7789C-B41F-2B81-9DC7-902AB6230599}"/>
              </a:ext>
            </a:extLst>
          </p:cNvPr>
          <p:cNvSpPr>
            <a:spLocks noChangeShapeType="1"/>
          </p:cNvSpPr>
          <p:nvPr/>
        </p:nvSpPr>
        <p:spPr bwMode="auto">
          <a:xfrm>
            <a:off x="7664510" y="3565251"/>
            <a:ext cx="91615" cy="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2" name="Line 57">
            <a:extLst>
              <a:ext uri="{FF2B5EF4-FFF2-40B4-BE49-F238E27FC236}">
                <a16:creationId xmlns:a16="http://schemas.microsoft.com/office/drawing/2014/main" id="{7737DEEE-BC50-A413-39B5-3F297E5E0371}"/>
              </a:ext>
            </a:extLst>
          </p:cNvPr>
          <p:cNvSpPr>
            <a:spLocks noChangeShapeType="1"/>
          </p:cNvSpPr>
          <p:nvPr/>
        </p:nvSpPr>
        <p:spPr bwMode="auto">
          <a:xfrm>
            <a:off x="7820084" y="3540024"/>
            <a:ext cx="1" cy="9038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3" name="Line 58">
            <a:extLst>
              <a:ext uri="{FF2B5EF4-FFF2-40B4-BE49-F238E27FC236}">
                <a16:creationId xmlns:a16="http://schemas.microsoft.com/office/drawing/2014/main" id="{7EA265A7-BCE9-B549-A004-F1B71C037A8E}"/>
              </a:ext>
            </a:extLst>
          </p:cNvPr>
          <p:cNvSpPr>
            <a:spLocks noChangeShapeType="1"/>
          </p:cNvSpPr>
          <p:nvPr/>
        </p:nvSpPr>
        <p:spPr bwMode="auto">
          <a:xfrm>
            <a:off x="7772460" y="3583846"/>
            <a:ext cx="91615" cy="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4" name="Line 59">
            <a:extLst>
              <a:ext uri="{FF2B5EF4-FFF2-40B4-BE49-F238E27FC236}">
                <a16:creationId xmlns:a16="http://schemas.microsoft.com/office/drawing/2014/main" id="{217AD8B0-C722-7D29-7A78-3F3AC0170CC8}"/>
              </a:ext>
            </a:extLst>
          </p:cNvPr>
          <p:cNvSpPr>
            <a:spLocks noChangeShapeType="1"/>
          </p:cNvSpPr>
          <p:nvPr/>
        </p:nvSpPr>
        <p:spPr bwMode="auto">
          <a:xfrm>
            <a:off x="7848659" y="3540024"/>
            <a:ext cx="1" cy="9038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5" name="Line 60">
            <a:extLst>
              <a:ext uri="{FF2B5EF4-FFF2-40B4-BE49-F238E27FC236}">
                <a16:creationId xmlns:a16="http://schemas.microsoft.com/office/drawing/2014/main" id="{FD42A934-189B-BE43-68C1-29B91D4B04F6}"/>
              </a:ext>
            </a:extLst>
          </p:cNvPr>
          <p:cNvSpPr>
            <a:spLocks noChangeShapeType="1"/>
          </p:cNvSpPr>
          <p:nvPr/>
        </p:nvSpPr>
        <p:spPr bwMode="auto">
          <a:xfrm>
            <a:off x="7804210" y="3583846"/>
            <a:ext cx="91615" cy="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6" name="Line 61">
            <a:extLst>
              <a:ext uri="{FF2B5EF4-FFF2-40B4-BE49-F238E27FC236}">
                <a16:creationId xmlns:a16="http://schemas.microsoft.com/office/drawing/2014/main" id="{631E1CFD-B41F-0864-C4DB-EE908962E402}"/>
              </a:ext>
            </a:extLst>
          </p:cNvPr>
          <p:cNvSpPr>
            <a:spLocks noChangeShapeType="1"/>
          </p:cNvSpPr>
          <p:nvPr/>
        </p:nvSpPr>
        <p:spPr bwMode="auto">
          <a:xfrm>
            <a:off x="7969309" y="3540024"/>
            <a:ext cx="1" cy="9038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7" name="Line 62">
            <a:extLst>
              <a:ext uri="{FF2B5EF4-FFF2-40B4-BE49-F238E27FC236}">
                <a16:creationId xmlns:a16="http://schemas.microsoft.com/office/drawing/2014/main" id="{0E030DFE-66B6-99F2-9605-2F976C3B4A4A}"/>
              </a:ext>
            </a:extLst>
          </p:cNvPr>
          <p:cNvSpPr>
            <a:spLocks noChangeShapeType="1"/>
          </p:cNvSpPr>
          <p:nvPr/>
        </p:nvSpPr>
        <p:spPr bwMode="auto">
          <a:xfrm>
            <a:off x="7921685" y="3583846"/>
            <a:ext cx="91615" cy="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8" name="Line 63">
            <a:extLst>
              <a:ext uri="{FF2B5EF4-FFF2-40B4-BE49-F238E27FC236}">
                <a16:creationId xmlns:a16="http://schemas.microsoft.com/office/drawing/2014/main" id="{5F10EED0-CB93-D356-350F-B8FD1090EFF6}"/>
              </a:ext>
            </a:extLst>
          </p:cNvPr>
          <p:cNvSpPr>
            <a:spLocks noChangeShapeType="1"/>
          </p:cNvSpPr>
          <p:nvPr/>
        </p:nvSpPr>
        <p:spPr bwMode="auto">
          <a:xfrm>
            <a:off x="8070909" y="3540024"/>
            <a:ext cx="1" cy="9038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9" name="Line 64">
            <a:extLst>
              <a:ext uri="{FF2B5EF4-FFF2-40B4-BE49-F238E27FC236}">
                <a16:creationId xmlns:a16="http://schemas.microsoft.com/office/drawing/2014/main" id="{1DEF3F69-C3BC-43B8-5DFF-C023551D518C}"/>
              </a:ext>
            </a:extLst>
          </p:cNvPr>
          <p:cNvSpPr>
            <a:spLocks noChangeShapeType="1"/>
          </p:cNvSpPr>
          <p:nvPr/>
        </p:nvSpPr>
        <p:spPr bwMode="auto">
          <a:xfrm>
            <a:off x="8023285" y="3583846"/>
            <a:ext cx="94774" cy="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1" name="Freeform 66">
            <a:extLst>
              <a:ext uri="{FF2B5EF4-FFF2-40B4-BE49-F238E27FC236}">
                <a16:creationId xmlns:a16="http://schemas.microsoft.com/office/drawing/2014/main" id="{726B4F8A-0123-F37B-DD59-D9A2CC90986E}"/>
              </a:ext>
            </a:extLst>
          </p:cNvPr>
          <p:cNvSpPr>
            <a:spLocks/>
          </p:cNvSpPr>
          <p:nvPr/>
        </p:nvSpPr>
        <p:spPr bwMode="auto">
          <a:xfrm>
            <a:off x="4986397" y="2028009"/>
            <a:ext cx="3182933" cy="1552609"/>
          </a:xfrm>
          <a:custGeom>
            <a:avLst/>
            <a:gdLst>
              <a:gd name="T0" fmla="*/ 0 w 2003"/>
              <a:gd name="T1" fmla="*/ 0 h 993"/>
              <a:gd name="T2" fmla="*/ 70 w 2003"/>
              <a:gd name="T3" fmla="*/ 0 h 993"/>
              <a:gd name="T4" fmla="*/ 70 w 2003"/>
              <a:gd name="T5" fmla="*/ 68 h 993"/>
              <a:gd name="T6" fmla="*/ 108 w 2003"/>
              <a:gd name="T7" fmla="*/ 68 h 993"/>
              <a:gd name="T8" fmla="*/ 108 w 2003"/>
              <a:gd name="T9" fmla="*/ 80 h 993"/>
              <a:gd name="T10" fmla="*/ 150 w 2003"/>
              <a:gd name="T11" fmla="*/ 80 h 993"/>
              <a:gd name="T12" fmla="*/ 150 w 2003"/>
              <a:gd name="T13" fmla="*/ 106 h 993"/>
              <a:gd name="T14" fmla="*/ 150 w 2003"/>
              <a:gd name="T15" fmla="*/ 147 h 993"/>
              <a:gd name="T16" fmla="*/ 178 w 2003"/>
              <a:gd name="T17" fmla="*/ 147 h 993"/>
              <a:gd name="T18" fmla="*/ 178 w 2003"/>
              <a:gd name="T19" fmla="*/ 169 h 993"/>
              <a:gd name="T20" fmla="*/ 212 w 2003"/>
              <a:gd name="T21" fmla="*/ 169 h 993"/>
              <a:gd name="T22" fmla="*/ 212 w 2003"/>
              <a:gd name="T23" fmla="*/ 185 h 993"/>
              <a:gd name="T24" fmla="*/ 228 w 2003"/>
              <a:gd name="T25" fmla="*/ 185 h 993"/>
              <a:gd name="T26" fmla="*/ 228 w 2003"/>
              <a:gd name="T27" fmla="*/ 205 h 993"/>
              <a:gd name="T28" fmla="*/ 260 w 2003"/>
              <a:gd name="T29" fmla="*/ 205 h 993"/>
              <a:gd name="T30" fmla="*/ 260 w 2003"/>
              <a:gd name="T31" fmla="*/ 261 h 993"/>
              <a:gd name="T32" fmla="*/ 286 w 2003"/>
              <a:gd name="T33" fmla="*/ 261 h 993"/>
              <a:gd name="T34" fmla="*/ 286 w 2003"/>
              <a:gd name="T35" fmla="*/ 283 h 993"/>
              <a:gd name="T36" fmla="*/ 308 w 2003"/>
              <a:gd name="T37" fmla="*/ 283 h 993"/>
              <a:gd name="T38" fmla="*/ 308 w 2003"/>
              <a:gd name="T39" fmla="*/ 319 h 993"/>
              <a:gd name="T40" fmla="*/ 348 w 2003"/>
              <a:gd name="T41" fmla="*/ 319 h 993"/>
              <a:gd name="T42" fmla="*/ 348 w 2003"/>
              <a:gd name="T43" fmla="*/ 341 h 993"/>
              <a:gd name="T44" fmla="*/ 362 w 2003"/>
              <a:gd name="T45" fmla="*/ 341 h 993"/>
              <a:gd name="T46" fmla="*/ 362 w 2003"/>
              <a:gd name="T47" fmla="*/ 357 h 993"/>
              <a:gd name="T48" fmla="*/ 380 w 2003"/>
              <a:gd name="T49" fmla="*/ 357 h 993"/>
              <a:gd name="T50" fmla="*/ 380 w 2003"/>
              <a:gd name="T51" fmla="*/ 383 h 993"/>
              <a:gd name="T52" fmla="*/ 414 w 2003"/>
              <a:gd name="T53" fmla="*/ 383 h 993"/>
              <a:gd name="T54" fmla="*/ 414 w 2003"/>
              <a:gd name="T55" fmla="*/ 403 h 993"/>
              <a:gd name="T56" fmla="*/ 432 w 2003"/>
              <a:gd name="T57" fmla="*/ 403 h 993"/>
              <a:gd name="T58" fmla="*/ 432 w 2003"/>
              <a:gd name="T59" fmla="*/ 441 h 993"/>
              <a:gd name="T60" fmla="*/ 448 w 2003"/>
              <a:gd name="T61" fmla="*/ 441 h 993"/>
              <a:gd name="T62" fmla="*/ 448 w 2003"/>
              <a:gd name="T63" fmla="*/ 479 h 993"/>
              <a:gd name="T64" fmla="*/ 482 w 2003"/>
              <a:gd name="T65" fmla="*/ 479 h 993"/>
              <a:gd name="T66" fmla="*/ 482 w 2003"/>
              <a:gd name="T67" fmla="*/ 542 h 993"/>
              <a:gd name="T68" fmla="*/ 496 w 2003"/>
              <a:gd name="T69" fmla="*/ 542 h 993"/>
              <a:gd name="T70" fmla="*/ 496 w 2003"/>
              <a:gd name="T71" fmla="*/ 568 h 993"/>
              <a:gd name="T72" fmla="*/ 508 w 2003"/>
              <a:gd name="T73" fmla="*/ 568 h 993"/>
              <a:gd name="T74" fmla="*/ 508 w 2003"/>
              <a:gd name="T75" fmla="*/ 612 h 993"/>
              <a:gd name="T76" fmla="*/ 526 w 2003"/>
              <a:gd name="T77" fmla="*/ 612 h 993"/>
              <a:gd name="T78" fmla="*/ 526 w 2003"/>
              <a:gd name="T79" fmla="*/ 700 h 993"/>
              <a:gd name="T80" fmla="*/ 592 w 2003"/>
              <a:gd name="T81" fmla="*/ 700 h 993"/>
              <a:gd name="T82" fmla="*/ 592 w 2003"/>
              <a:gd name="T83" fmla="*/ 746 h 993"/>
              <a:gd name="T84" fmla="*/ 648 w 2003"/>
              <a:gd name="T85" fmla="*/ 746 h 993"/>
              <a:gd name="T86" fmla="*/ 648 w 2003"/>
              <a:gd name="T87" fmla="*/ 780 h 993"/>
              <a:gd name="T88" fmla="*/ 698 w 2003"/>
              <a:gd name="T89" fmla="*/ 780 h 993"/>
              <a:gd name="T90" fmla="*/ 698 w 2003"/>
              <a:gd name="T91" fmla="*/ 820 h 993"/>
              <a:gd name="T92" fmla="*/ 698 w 2003"/>
              <a:gd name="T93" fmla="*/ 883 h 993"/>
              <a:gd name="T94" fmla="*/ 864 w 2003"/>
              <a:gd name="T95" fmla="*/ 883 h 993"/>
              <a:gd name="T96" fmla="*/ 864 w 2003"/>
              <a:gd name="T97" fmla="*/ 899 h 993"/>
              <a:gd name="T98" fmla="*/ 880 w 2003"/>
              <a:gd name="T99" fmla="*/ 899 h 993"/>
              <a:gd name="T100" fmla="*/ 880 w 2003"/>
              <a:gd name="T101" fmla="*/ 921 h 993"/>
              <a:gd name="T102" fmla="*/ 1065 w 2003"/>
              <a:gd name="T103" fmla="*/ 921 h 993"/>
              <a:gd name="T104" fmla="*/ 1065 w 2003"/>
              <a:gd name="T105" fmla="*/ 941 h 993"/>
              <a:gd name="T106" fmla="*/ 1191 w 2003"/>
              <a:gd name="T107" fmla="*/ 941 h 993"/>
              <a:gd name="T108" fmla="*/ 1191 w 2003"/>
              <a:gd name="T109" fmla="*/ 975 h 993"/>
              <a:gd name="T110" fmla="*/ 1737 w 2003"/>
              <a:gd name="T111" fmla="*/ 975 h 993"/>
              <a:gd name="T112" fmla="*/ 1737 w 2003"/>
              <a:gd name="T113" fmla="*/ 993 h 993"/>
              <a:gd name="T114" fmla="*/ 2003 w 2003"/>
              <a:gd name="T115"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3" h="993">
                <a:moveTo>
                  <a:pt x="0" y="0"/>
                </a:moveTo>
                <a:lnTo>
                  <a:pt x="70" y="0"/>
                </a:lnTo>
                <a:lnTo>
                  <a:pt x="70" y="68"/>
                </a:lnTo>
                <a:lnTo>
                  <a:pt x="108" y="68"/>
                </a:lnTo>
                <a:lnTo>
                  <a:pt x="108" y="80"/>
                </a:lnTo>
                <a:lnTo>
                  <a:pt x="150" y="80"/>
                </a:lnTo>
                <a:lnTo>
                  <a:pt x="150" y="106"/>
                </a:lnTo>
                <a:lnTo>
                  <a:pt x="150" y="147"/>
                </a:lnTo>
                <a:lnTo>
                  <a:pt x="178" y="147"/>
                </a:lnTo>
                <a:lnTo>
                  <a:pt x="178" y="169"/>
                </a:lnTo>
                <a:lnTo>
                  <a:pt x="212" y="169"/>
                </a:lnTo>
                <a:lnTo>
                  <a:pt x="212" y="185"/>
                </a:lnTo>
                <a:lnTo>
                  <a:pt x="228" y="185"/>
                </a:lnTo>
                <a:lnTo>
                  <a:pt x="228" y="205"/>
                </a:lnTo>
                <a:lnTo>
                  <a:pt x="260" y="205"/>
                </a:lnTo>
                <a:lnTo>
                  <a:pt x="260" y="261"/>
                </a:lnTo>
                <a:lnTo>
                  <a:pt x="286" y="261"/>
                </a:lnTo>
                <a:lnTo>
                  <a:pt x="286" y="283"/>
                </a:lnTo>
                <a:lnTo>
                  <a:pt x="308" y="283"/>
                </a:lnTo>
                <a:lnTo>
                  <a:pt x="308" y="319"/>
                </a:lnTo>
                <a:lnTo>
                  <a:pt x="348" y="319"/>
                </a:lnTo>
                <a:lnTo>
                  <a:pt x="348" y="341"/>
                </a:lnTo>
                <a:lnTo>
                  <a:pt x="362" y="341"/>
                </a:lnTo>
                <a:lnTo>
                  <a:pt x="362" y="357"/>
                </a:lnTo>
                <a:lnTo>
                  <a:pt x="380" y="357"/>
                </a:lnTo>
                <a:lnTo>
                  <a:pt x="380" y="383"/>
                </a:lnTo>
                <a:lnTo>
                  <a:pt x="414" y="383"/>
                </a:lnTo>
                <a:lnTo>
                  <a:pt x="414" y="403"/>
                </a:lnTo>
                <a:lnTo>
                  <a:pt x="432" y="403"/>
                </a:lnTo>
                <a:lnTo>
                  <a:pt x="432" y="441"/>
                </a:lnTo>
                <a:lnTo>
                  <a:pt x="448" y="441"/>
                </a:lnTo>
                <a:lnTo>
                  <a:pt x="448" y="479"/>
                </a:lnTo>
                <a:lnTo>
                  <a:pt x="482" y="479"/>
                </a:lnTo>
                <a:lnTo>
                  <a:pt x="482" y="542"/>
                </a:lnTo>
                <a:lnTo>
                  <a:pt x="496" y="542"/>
                </a:lnTo>
                <a:lnTo>
                  <a:pt x="496" y="568"/>
                </a:lnTo>
                <a:lnTo>
                  <a:pt x="508" y="568"/>
                </a:lnTo>
                <a:lnTo>
                  <a:pt x="508" y="612"/>
                </a:lnTo>
                <a:lnTo>
                  <a:pt x="526" y="612"/>
                </a:lnTo>
                <a:lnTo>
                  <a:pt x="526" y="700"/>
                </a:lnTo>
                <a:lnTo>
                  <a:pt x="592" y="700"/>
                </a:lnTo>
                <a:lnTo>
                  <a:pt x="592" y="746"/>
                </a:lnTo>
                <a:lnTo>
                  <a:pt x="648" y="746"/>
                </a:lnTo>
                <a:lnTo>
                  <a:pt x="648" y="780"/>
                </a:lnTo>
                <a:lnTo>
                  <a:pt x="698" y="780"/>
                </a:lnTo>
                <a:lnTo>
                  <a:pt x="698" y="820"/>
                </a:lnTo>
                <a:lnTo>
                  <a:pt x="698" y="883"/>
                </a:lnTo>
                <a:lnTo>
                  <a:pt x="864" y="883"/>
                </a:lnTo>
                <a:lnTo>
                  <a:pt x="864" y="899"/>
                </a:lnTo>
                <a:lnTo>
                  <a:pt x="880" y="899"/>
                </a:lnTo>
                <a:lnTo>
                  <a:pt x="880" y="921"/>
                </a:lnTo>
                <a:lnTo>
                  <a:pt x="1065" y="921"/>
                </a:lnTo>
                <a:lnTo>
                  <a:pt x="1065" y="941"/>
                </a:lnTo>
                <a:lnTo>
                  <a:pt x="1191" y="941"/>
                </a:lnTo>
                <a:lnTo>
                  <a:pt x="1191" y="975"/>
                </a:lnTo>
                <a:lnTo>
                  <a:pt x="1737" y="975"/>
                </a:lnTo>
                <a:lnTo>
                  <a:pt x="1737" y="993"/>
                </a:lnTo>
                <a:lnTo>
                  <a:pt x="2003" y="993"/>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6" name="Line 70">
            <a:extLst>
              <a:ext uri="{FF2B5EF4-FFF2-40B4-BE49-F238E27FC236}">
                <a16:creationId xmlns:a16="http://schemas.microsoft.com/office/drawing/2014/main" id="{CB37BC88-E4D1-B7F4-066B-12732A5D0BAA}"/>
              </a:ext>
            </a:extLst>
          </p:cNvPr>
          <p:cNvSpPr>
            <a:spLocks noChangeShapeType="1"/>
          </p:cNvSpPr>
          <p:nvPr/>
        </p:nvSpPr>
        <p:spPr bwMode="auto">
          <a:xfrm>
            <a:off x="4984810" y="1974850"/>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7" name="Line 71">
            <a:extLst>
              <a:ext uri="{FF2B5EF4-FFF2-40B4-BE49-F238E27FC236}">
                <a16:creationId xmlns:a16="http://schemas.microsoft.com/office/drawing/2014/main" id="{307483C3-E7D4-4DD7-885D-F5DE2A9B0803}"/>
              </a:ext>
            </a:extLst>
          </p:cNvPr>
          <p:cNvSpPr>
            <a:spLocks noChangeShapeType="1"/>
          </p:cNvSpPr>
          <p:nvPr/>
        </p:nvSpPr>
        <p:spPr bwMode="auto">
          <a:xfrm>
            <a:off x="4937185" y="202247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8" name="Line 72">
            <a:extLst>
              <a:ext uri="{FF2B5EF4-FFF2-40B4-BE49-F238E27FC236}">
                <a16:creationId xmlns:a16="http://schemas.microsoft.com/office/drawing/2014/main" id="{709F1512-5038-B020-21C8-C0E2A5F0D728}"/>
              </a:ext>
            </a:extLst>
          </p:cNvPr>
          <p:cNvSpPr>
            <a:spLocks noChangeShapeType="1"/>
          </p:cNvSpPr>
          <p:nvPr/>
        </p:nvSpPr>
        <p:spPr bwMode="auto">
          <a:xfrm>
            <a:off x="5270560" y="2239963"/>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Line 73">
            <a:extLst>
              <a:ext uri="{FF2B5EF4-FFF2-40B4-BE49-F238E27FC236}">
                <a16:creationId xmlns:a16="http://schemas.microsoft.com/office/drawing/2014/main" id="{4992F330-7CB9-2C9A-2C14-52EBAAC1DF84}"/>
              </a:ext>
            </a:extLst>
          </p:cNvPr>
          <p:cNvSpPr>
            <a:spLocks noChangeShapeType="1"/>
          </p:cNvSpPr>
          <p:nvPr/>
        </p:nvSpPr>
        <p:spPr bwMode="auto">
          <a:xfrm>
            <a:off x="5226110" y="228758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Line 74">
            <a:extLst>
              <a:ext uri="{FF2B5EF4-FFF2-40B4-BE49-F238E27FC236}">
                <a16:creationId xmlns:a16="http://schemas.microsoft.com/office/drawing/2014/main" id="{85129877-4EA5-02F1-919F-1E9824A6B367}"/>
              </a:ext>
            </a:extLst>
          </p:cNvPr>
          <p:cNvSpPr>
            <a:spLocks noChangeShapeType="1"/>
          </p:cNvSpPr>
          <p:nvPr/>
        </p:nvSpPr>
        <p:spPr bwMode="auto">
          <a:xfrm>
            <a:off x="6123048" y="3344863"/>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1" name="Line 75">
            <a:extLst>
              <a:ext uri="{FF2B5EF4-FFF2-40B4-BE49-F238E27FC236}">
                <a16:creationId xmlns:a16="http://schemas.microsoft.com/office/drawing/2014/main" id="{41E2560B-932C-5CE1-7060-ED4B78B4F29C}"/>
              </a:ext>
            </a:extLst>
          </p:cNvPr>
          <p:cNvSpPr>
            <a:spLocks noChangeShapeType="1"/>
          </p:cNvSpPr>
          <p:nvPr/>
        </p:nvSpPr>
        <p:spPr bwMode="auto">
          <a:xfrm>
            <a:off x="6075423" y="339248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2" name="Line 76">
            <a:extLst>
              <a:ext uri="{FF2B5EF4-FFF2-40B4-BE49-F238E27FC236}">
                <a16:creationId xmlns:a16="http://schemas.microsoft.com/office/drawing/2014/main" id="{BA2B2447-81D0-1406-CD0C-1759C01D9295}"/>
              </a:ext>
            </a:extLst>
          </p:cNvPr>
          <p:cNvSpPr>
            <a:spLocks noChangeShapeType="1"/>
          </p:cNvSpPr>
          <p:nvPr/>
        </p:nvSpPr>
        <p:spPr bwMode="auto">
          <a:xfrm>
            <a:off x="6786623" y="355282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3" name="Line 77">
            <a:extLst>
              <a:ext uri="{FF2B5EF4-FFF2-40B4-BE49-F238E27FC236}">
                <a16:creationId xmlns:a16="http://schemas.microsoft.com/office/drawing/2014/main" id="{78430026-4E96-D92C-85EB-9E9BCC843D45}"/>
              </a:ext>
            </a:extLst>
          </p:cNvPr>
          <p:cNvSpPr>
            <a:spLocks noChangeShapeType="1"/>
          </p:cNvSpPr>
          <p:nvPr/>
        </p:nvSpPr>
        <p:spPr bwMode="auto">
          <a:xfrm>
            <a:off x="6738998" y="359727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4" name="Line 78">
            <a:extLst>
              <a:ext uri="{FF2B5EF4-FFF2-40B4-BE49-F238E27FC236}">
                <a16:creationId xmlns:a16="http://schemas.microsoft.com/office/drawing/2014/main" id="{A6C9AF1B-1D88-12DF-4640-7EABE970D80C}"/>
              </a:ext>
            </a:extLst>
          </p:cNvPr>
          <p:cNvSpPr>
            <a:spLocks noChangeShapeType="1"/>
          </p:cNvSpPr>
          <p:nvPr/>
        </p:nvSpPr>
        <p:spPr bwMode="auto">
          <a:xfrm>
            <a:off x="7547035" y="362267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5" name="Line 79">
            <a:extLst>
              <a:ext uri="{FF2B5EF4-FFF2-40B4-BE49-F238E27FC236}">
                <a16:creationId xmlns:a16="http://schemas.microsoft.com/office/drawing/2014/main" id="{CDAD1B5C-E996-0312-5174-DB5D3A1EE662}"/>
              </a:ext>
            </a:extLst>
          </p:cNvPr>
          <p:cNvSpPr>
            <a:spLocks noChangeShapeType="1"/>
          </p:cNvSpPr>
          <p:nvPr/>
        </p:nvSpPr>
        <p:spPr bwMode="auto">
          <a:xfrm>
            <a:off x="7499410" y="366712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6" name="Line 80">
            <a:extLst>
              <a:ext uri="{FF2B5EF4-FFF2-40B4-BE49-F238E27FC236}">
                <a16:creationId xmlns:a16="http://schemas.microsoft.com/office/drawing/2014/main" id="{C946B175-8DAB-35A9-DCEF-2B3E2C035014}"/>
              </a:ext>
            </a:extLst>
          </p:cNvPr>
          <p:cNvSpPr>
            <a:spLocks noChangeShapeType="1"/>
          </p:cNvSpPr>
          <p:nvPr/>
        </p:nvSpPr>
        <p:spPr bwMode="auto">
          <a:xfrm>
            <a:off x="7626410" y="362267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7" name="Line 81">
            <a:extLst>
              <a:ext uri="{FF2B5EF4-FFF2-40B4-BE49-F238E27FC236}">
                <a16:creationId xmlns:a16="http://schemas.microsoft.com/office/drawing/2014/main" id="{830999AD-1247-F28C-C300-167D191DDA63}"/>
              </a:ext>
            </a:extLst>
          </p:cNvPr>
          <p:cNvSpPr>
            <a:spLocks noChangeShapeType="1"/>
          </p:cNvSpPr>
          <p:nvPr/>
        </p:nvSpPr>
        <p:spPr bwMode="auto">
          <a:xfrm>
            <a:off x="7578785" y="366712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8" name="Line 82">
            <a:extLst>
              <a:ext uri="{FF2B5EF4-FFF2-40B4-BE49-F238E27FC236}">
                <a16:creationId xmlns:a16="http://schemas.microsoft.com/office/drawing/2014/main" id="{3F45A091-01DB-B283-E2AA-15FA08718B2E}"/>
              </a:ext>
            </a:extLst>
          </p:cNvPr>
          <p:cNvSpPr>
            <a:spLocks noChangeShapeType="1"/>
          </p:cNvSpPr>
          <p:nvPr/>
        </p:nvSpPr>
        <p:spPr bwMode="auto">
          <a:xfrm>
            <a:off x="7772460" y="362267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9" name="Line 83">
            <a:extLst>
              <a:ext uri="{FF2B5EF4-FFF2-40B4-BE49-F238E27FC236}">
                <a16:creationId xmlns:a16="http://schemas.microsoft.com/office/drawing/2014/main" id="{FCE447C6-E3D0-2B1A-0378-2457DD4365CC}"/>
              </a:ext>
            </a:extLst>
          </p:cNvPr>
          <p:cNvSpPr>
            <a:spLocks noChangeShapeType="1"/>
          </p:cNvSpPr>
          <p:nvPr/>
        </p:nvSpPr>
        <p:spPr bwMode="auto">
          <a:xfrm>
            <a:off x="7724835" y="366712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0" name="Line 84">
            <a:extLst>
              <a:ext uri="{FF2B5EF4-FFF2-40B4-BE49-F238E27FC236}">
                <a16:creationId xmlns:a16="http://schemas.microsoft.com/office/drawing/2014/main" id="{B7D0DD06-CB95-03C9-5896-EF6BB9C4AFC8}"/>
              </a:ext>
            </a:extLst>
          </p:cNvPr>
          <p:cNvSpPr>
            <a:spLocks noChangeShapeType="1"/>
          </p:cNvSpPr>
          <p:nvPr/>
        </p:nvSpPr>
        <p:spPr bwMode="auto">
          <a:xfrm>
            <a:off x="7855010" y="362267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1" name="Line 85">
            <a:extLst>
              <a:ext uri="{FF2B5EF4-FFF2-40B4-BE49-F238E27FC236}">
                <a16:creationId xmlns:a16="http://schemas.microsoft.com/office/drawing/2014/main" id="{30E9A2AF-AC09-3F92-D361-DB3E9CB22C81}"/>
              </a:ext>
            </a:extLst>
          </p:cNvPr>
          <p:cNvSpPr>
            <a:spLocks noChangeShapeType="1"/>
          </p:cNvSpPr>
          <p:nvPr/>
        </p:nvSpPr>
        <p:spPr bwMode="auto">
          <a:xfrm>
            <a:off x="7810560" y="366712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2" name="Line 86">
            <a:extLst>
              <a:ext uri="{FF2B5EF4-FFF2-40B4-BE49-F238E27FC236}">
                <a16:creationId xmlns:a16="http://schemas.microsoft.com/office/drawing/2014/main" id="{717AFE6D-0FBC-E26E-27F1-54160F5CA0C3}"/>
              </a:ext>
            </a:extLst>
          </p:cNvPr>
          <p:cNvSpPr>
            <a:spLocks noChangeShapeType="1"/>
          </p:cNvSpPr>
          <p:nvPr/>
        </p:nvSpPr>
        <p:spPr bwMode="auto">
          <a:xfrm>
            <a:off x="8067735" y="362267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3" name="Line 87">
            <a:extLst>
              <a:ext uri="{FF2B5EF4-FFF2-40B4-BE49-F238E27FC236}">
                <a16:creationId xmlns:a16="http://schemas.microsoft.com/office/drawing/2014/main" id="{AE81018E-5359-1E0E-FFEA-98B41407F79E}"/>
              </a:ext>
            </a:extLst>
          </p:cNvPr>
          <p:cNvSpPr>
            <a:spLocks noChangeShapeType="1"/>
          </p:cNvSpPr>
          <p:nvPr/>
        </p:nvSpPr>
        <p:spPr bwMode="auto">
          <a:xfrm>
            <a:off x="8023285" y="366712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4" name="Line 88">
            <a:extLst>
              <a:ext uri="{FF2B5EF4-FFF2-40B4-BE49-F238E27FC236}">
                <a16:creationId xmlns:a16="http://schemas.microsoft.com/office/drawing/2014/main" id="{03F045C8-BC4D-62E8-F850-A1D5326AFBFB}"/>
              </a:ext>
            </a:extLst>
          </p:cNvPr>
          <p:cNvSpPr>
            <a:spLocks noChangeShapeType="1"/>
          </p:cNvSpPr>
          <p:nvPr/>
        </p:nvSpPr>
        <p:spPr bwMode="auto">
          <a:xfrm>
            <a:off x="8115360" y="362267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5" name="Line 89">
            <a:extLst>
              <a:ext uri="{FF2B5EF4-FFF2-40B4-BE49-F238E27FC236}">
                <a16:creationId xmlns:a16="http://schemas.microsoft.com/office/drawing/2014/main" id="{28744AE3-CC44-8F4B-210F-829604EBF356}"/>
              </a:ext>
            </a:extLst>
          </p:cNvPr>
          <p:cNvSpPr>
            <a:spLocks noChangeShapeType="1"/>
          </p:cNvSpPr>
          <p:nvPr/>
        </p:nvSpPr>
        <p:spPr bwMode="auto">
          <a:xfrm>
            <a:off x="8067735" y="366712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6" name="Line 90">
            <a:extLst>
              <a:ext uri="{FF2B5EF4-FFF2-40B4-BE49-F238E27FC236}">
                <a16:creationId xmlns:a16="http://schemas.microsoft.com/office/drawing/2014/main" id="{F5B3961A-18B4-488B-481C-5B2DF7B0965A}"/>
              </a:ext>
            </a:extLst>
          </p:cNvPr>
          <p:cNvSpPr>
            <a:spLocks noChangeShapeType="1"/>
          </p:cNvSpPr>
          <p:nvPr/>
        </p:nvSpPr>
        <p:spPr bwMode="auto">
          <a:xfrm>
            <a:off x="8128060" y="3622675"/>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7" name="Line 91">
            <a:extLst>
              <a:ext uri="{FF2B5EF4-FFF2-40B4-BE49-F238E27FC236}">
                <a16:creationId xmlns:a16="http://schemas.microsoft.com/office/drawing/2014/main" id="{541F0735-02F7-9665-6FBD-4308C0F12ECB}"/>
              </a:ext>
            </a:extLst>
          </p:cNvPr>
          <p:cNvSpPr>
            <a:spLocks noChangeShapeType="1"/>
          </p:cNvSpPr>
          <p:nvPr/>
        </p:nvSpPr>
        <p:spPr bwMode="auto">
          <a:xfrm>
            <a:off x="8080435" y="366712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8" name="Freeform 92">
            <a:extLst>
              <a:ext uri="{FF2B5EF4-FFF2-40B4-BE49-F238E27FC236}">
                <a16:creationId xmlns:a16="http://schemas.microsoft.com/office/drawing/2014/main" id="{180A4A0F-920C-B458-AF86-FE8C80D2F6D7}"/>
              </a:ext>
            </a:extLst>
          </p:cNvPr>
          <p:cNvSpPr>
            <a:spLocks/>
          </p:cNvSpPr>
          <p:nvPr/>
        </p:nvSpPr>
        <p:spPr bwMode="auto">
          <a:xfrm>
            <a:off x="4956235" y="2022475"/>
            <a:ext cx="3216275" cy="1644650"/>
          </a:xfrm>
          <a:custGeom>
            <a:avLst/>
            <a:gdLst>
              <a:gd name="T0" fmla="*/ 74 w 2026"/>
              <a:gd name="T1" fmla="*/ 0 h 1036"/>
              <a:gd name="T2" fmla="*/ 106 w 2026"/>
              <a:gd name="T3" fmla="*/ 14 h 1036"/>
              <a:gd name="T4" fmla="*/ 122 w 2026"/>
              <a:gd name="T5" fmla="*/ 40 h 1036"/>
              <a:gd name="T6" fmla="*/ 140 w 2026"/>
              <a:gd name="T7" fmla="*/ 52 h 1036"/>
              <a:gd name="T8" fmla="*/ 176 w 2026"/>
              <a:gd name="T9" fmla="*/ 70 h 1036"/>
              <a:gd name="T10" fmla="*/ 198 w 2026"/>
              <a:gd name="T11" fmla="*/ 97 h 1036"/>
              <a:gd name="T12" fmla="*/ 222 w 2026"/>
              <a:gd name="T13" fmla="*/ 193 h 1036"/>
              <a:gd name="T14" fmla="*/ 238 w 2026"/>
              <a:gd name="T15" fmla="*/ 209 h 1036"/>
              <a:gd name="T16" fmla="*/ 264 w 2026"/>
              <a:gd name="T17" fmla="*/ 229 h 1036"/>
              <a:gd name="T18" fmla="*/ 264 w 2026"/>
              <a:gd name="T19" fmla="*/ 263 h 1036"/>
              <a:gd name="T20" fmla="*/ 294 w 2026"/>
              <a:gd name="T21" fmla="*/ 317 h 1036"/>
              <a:gd name="T22" fmla="*/ 308 w 2026"/>
              <a:gd name="T23" fmla="*/ 337 h 1036"/>
              <a:gd name="T24" fmla="*/ 334 w 2026"/>
              <a:gd name="T25" fmla="*/ 347 h 1036"/>
              <a:gd name="T26" fmla="*/ 372 w 2026"/>
              <a:gd name="T27" fmla="*/ 382 h 1036"/>
              <a:gd name="T28" fmla="*/ 434 w 2026"/>
              <a:gd name="T29" fmla="*/ 404 h 1036"/>
              <a:gd name="T30" fmla="*/ 458 w 2026"/>
              <a:gd name="T31" fmla="*/ 436 h 1036"/>
              <a:gd name="T32" fmla="*/ 476 w 2026"/>
              <a:gd name="T33" fmla="*/ 490 h 1036"/>
              <a:gd name="T34" fmla="*/ 508 w 2026"/>
              <a:gd name="T35" fmla="*/ 542 h 1036"/>
              <a:gd name="T36" fmla="*/ 531 w 2026"/>
              <a:gd name="T37" fmla="*/ 574 h 1036"/>
              <a:gd name="T38" fmla="*/ 547 w 2026"/>
              <a:gd name="T39" fmla="*/ 636 h 1036"/>
              <a:gd name="T40" fmla="*/ 563 w 2026"/>
              <a:gd name="T41" fmla="*/ 669 h 1036"/>
              <a:gd name="T42" fmla="*/ 591 w 2026"/>
              <a:gd name="T43" fmla="*/ 683 h 1036"/>
              <a:gd name="T44" fmla="*/ 607 w 2026"/>
              <a:gd name="T45" fmla="*/ 699 h 1036"/>
              <a:gd name="T46" fmla="*/ 621 w 2026"/>
              <a:gd name="T47" fmla="*/ 719 h 1036"/>
              <a:gd name="T48" fmla="*/ 635 w 2026"/>
              <a:gd name="T49" fmla="*/ 729 h 1036"/>
              <a:gd name="T50" fmla="*/ 653 w 2026"/>
              <a:gd name="T51" fmla="*/ 743 h 1036"/>
              <a:gd name="T52" fmla="*/ 669 w 2026"/>
              <a:gd name="T53" fmla="*/ 769 h 1036"/>
              <a:gd name="T54" fmla="*/ 699 w 2026"/>
              <a:gd name="T55" fmla="*/ 785 h 1036"/>
              <a:gd name="T56" fmla="*/ 713 w 2026"/>
              <a:gd name="T57" fmla="*/ 799 h 1036"/>
              <a:gd name="T58" fmla="*/ 725 w 2026"/>
              <a:gd name="T59" fmla="*/ 863 h 1036"/>
              <a:gd name="T60" fmla="*/ 763 w 2026"/>
              <a:gd name="T61" fmla="*/ 875 h 1036"/>
              <a:gd name="T62" fmla="*/ 787 w 2026"/>
              <a:gd name="T63" fmla="*/ 901 h 1036"/>
              <a:gd name="T64" fmla="*/ 851 w 2026"/>
              <a:gd name="T65" fmla="*/ 919 h 1036"/>
              <a:gd name="T66" fmla="*/ 889 w 2026"/>
              <a:gd name="T67" fmla="*/ 936 h 1036"/>
              <a:gd name="T68" fmla="*/ 907 w 2026"/>
              <a:gd name="T69" fmla="*/ 966 h 1036"/>
              <a:gd name="T70" fmla="*/ 953 w 2026"/>
              <a:gd name="T71" fmla="*/ 978 h 1036"/>
              <a:gd name="T72" fmla="*/ 1091 w 2026"/>
              <a:gd name="T73" fmla="*/ 992 h 1036"/>
              <a:gd name="T74" fmla="*/ 1183 w 2026"/>
              <a:gd name="T75" fmla="*/ 1002 h 1036"/>
              <a:gd name="T76" fmla="*/ 1219 w 2026"/>
              <a:gd name="T77" fmla="*/ 1010 h 1036"/>
              <a:gd name="T78" fmla="*/ 1321 w 2026"/>
              <a:gd name="T79" fmla="*/ 1024 h 1036"/>
              <a:gd name="T80" fmla="*/ 1492 w 2026"/>
              <a:gd name="T81" fmla="*/ 1036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26" h="1036">
                <a:moveTo>
                  <a:pt x="0" y="0"/>
                </a:moveTo>
                <a:lnTo>
                  <a:pt x="74" y="0"/>
                </a:lnTo>
                <a:lnTo>
                  <a:pt x="74" y="14"/>
                </a:lnTo>
                <a:lnTo>
                  <a:pt x="106" y="14"/>
                </a:lnTo>
                <a:lnTo>
                  <a:pt x="106" y="40"/>
                </a:lnTo>
                <a:lnTo>
                  <a:pt x="122" y="40"/>
                </a:lnTo>
                <a:lnTo>
                  <a:pt x="122" y="52"/>
                </a:lnTo>
                <a:lnTo>
                  <a:pt x="140" y="52"/>
                </a:lnTo>
                <a:lnTo>
                  <a:pt x="140" y="70"/>
                </a:lnTo>
                <a:lnTo>
                  <a:pt x="176" y="70"/>
                </a:lnTo>
                <a:lnTo>
                  <a:pt x="176" y="97"/>
                </a:lnTo>
                <a:lnTo>
                  <a:pt x="198" y="97"/>
                </a:lnTo>
                <a:lnTo>
                  <a:pt x="198" y="193"/>
                </a:lnTo>
                <a:lnTo>
                  <a:pt x="222" y="193"/>
                </a:lnTo>
                <a:lnTo>
                  <a:pt x="222" y="209"/>
                </a:lnTo>
                <a:lnTo>
                  <a:pt x="238" y="209"/>
                </a:lnTo>
                <a:lnTo>
                  <a:pt x="238" y="229"/>
                </a:lnTo>
                <a:lnTo>
                  <a:pt x="264" y="229"/>
                </a:lnTo>
                <a:lnTo>
                  <a:pt x="264" y="251"/>
                </a:lnTo>
                <a:lnTo>
                  <a:pt x="264" y="263"/>
                </a:lnTo>
                <a:lnTo>
                  <a:pt x="294" y="263"/>
                </a:lnTo>
                <a:lnTo>
                  <a:pt x="294" y="317"/>
                </a:lnTo>
                <a:lnTo>
                  <a:pt x="308" y="317"/>
                </a:lnTo>
                <a:lnTo>
                  <a:pt x="308" y="337"/>
                </a:lnTo>
                <a:lnTo>
                  <a:pt x="334" y="335"/>
                </a:lnTo>
                <a:lnTo>
                  <a:pt x="334" y="347"/>
                </a:lnTo>
                <a:lnTo>
                  <a:pt x="372" y="347"/>
                </a:lnTo>
                <a:lnTo>
                  <a:pt x="372" y="382"/>
                </a:lnTo>
                <a:lnTo>
                  <a:pt x="434" y="382"/>
                </a:lnTo>
                <a:lnTo>
                  <a:pt x="434" y="404"/>
                </a:lnTo>
                <a:lnTo>
                  <a:pt x="458" y="404"/>
                </a:lnTo>
                <a:lnTo>
                  <a:pt x="458" y="436"/>
                </a:lnTo>
                <a:lnTo>
                  <a:pt x="476" y="436"/>
                </a:lnTo>
                <a:lnTo>
                  <a:pt x="476" y="490"/>
                </a:lnTo>
                <a:lnTo>
                  <a:pt x="508" y="490"/>
                </a:lnTo>
                <a:lnTo>
                  <a:pt x="508" y="542"/>
                </a:lnTo>
                <a:lnTo>
                  <a:pt x="531" y="542"/>
                </a:lnTo>
                <a:lnTo>
                  <a:pt x="531" y="574"/>
                </a:lnTo>
                <a:lnTo>
                  <a:pt x="547" y="574"/>
                </a:lnTo>
                <a:lnTo>
                  <a:pt x="547" y="636"/>
                </a:lnTo>
                <a:lnTo>
                  <a:pt x="563" y="636"/>
                </a:lnTo>
                <a:lnTo>
                  <a:pt x="563" y="669"/>
                </a:lnTo>
                <a:lnTo>
                  <a:pt x="591" y="669"/>
                </a:lnTo>
                <a:lnTo>
                  <a:pt x="591" y="683"/>
                </a:lnTo>
                <a:lnTo>
                  <a:pt x="607" y="683"/>
                </a:lnTo>
                <a:lnTo>
                  <a:pt x="607" y="699"/>
                </a:lnTo>
                <a:lnTo>
                  <a:pt x="621" y="699"/>
                </a:lnTo>
                <a:lnTo>
                  <a:pt x="621" y="719"/>
                </a:lnTo>
                <a:lnTo>
                  <a:pt x="635" y="719"/>
                </a:lnTo>
                <a:lnTo>
                  <a:pt x="635" y="729"/>
                </a:lnTo>
                <a:lnTo>
                  <a:pt x="653" y="729"/>
                </a:lnTo>
                <a:lnTo>
                  <a:pt x="653" y="743"/>
                </a:lnTo>
                <a:lnTo>
                  <a:pt x="669" y="743"/>
                </a:lnTo>
                <a:lnTo>
                  <a:pt x="669" y="769"/>
                </a:lnTo>
                <a:lnTo>
                  <a:pt x="699" y="769"/>
                </a:lnTo>
                <a:lnTo>
                  <a:pt x="699" y="785"/>
                </a:lnTo>
                <a:lnTo>
                  <a:pt x="713" y="785"/>
                </a:lnTo>
                <a:lnTo>
                  <a:pt x="713" y="799"/>
                </a:lnTo>
                <a:lnTo>
                  <a:pt x="725" y="799"/>
                </a:lnTo>
                <a:lnTo>
                  <a:pt x="725" y="863"/>
                </a:lnTo>
                <a:lnTo>
                  <a:pt x="763" y="863"/>
                </a:lnTo>
                <a:lnTo>
                  <a:pt x="763" y="875"/>
                </a:lnTo>
                <a:lnTo>
                  <a:pt x="787" y="875"/>
                </a:lnTo>
                <a:lnTo>
                  <a:pt x="787" y="901"/>
                </a:lnTo>
                <a:lnTo>
                  <a:pt x="851" y="901"/>
                </a:lnTo>
                <a:lnTo>
                  <a:pt x="851" y="919"/>
                </a:lnTo>
                <a:lnTo>
                  <a:pt x="889" y="919"/>
                </a:lnTo>
                <a:lnTo>
                  <a:pt x="889" y="936"/>
                </a:lnTo>
                <a:lnTo>
                  <a:pt x="907" y="936"/>
                </a:lnTo>
                <a:lnTo>
                  <a:pt x="907" y="966"/>
                </a:lnTo>
                <a:lnTo>
                  <a:pt x="953" y="966"/>
                </a:lnTo>
                <a:lnTo>
                  <a:pt x="953" y="978"/>
                </a:lnTo>
                <a:lnTo>
                  <a:pt x="1091" y="978"/>
                </a:lnTo>
                <a:lnTo>
                  <a:pt x="1091" y="992"/>
                </a:lnTo>
                <a:lnTo>
                  <a:pt x="1183" y="992"/>
                </a:lnTo>
                <a:lnTo>
                  <a:pt x="1183" y="1002"/>
                </a:lnTo>
                <a:lnTo>
                  <a:pt x="1219" y="1002"/>
                </a:lnTo>
                <a:lnTo>
                  <a:pt x="1219" y="1010"/>
                </a:lnTo>
                <a:lnTo>
                  <a:pt x="1319" y="1012"/>
                </a:lnTo>
                <a:lnTo>
                  <a:pt x="1321" y="1024"/>
                </a:lnTo>
                <a:lnTo>
                  <a:pt x="1492" y="1024"/>
                </a:lnTo>
                <a:lnTo>
                  <a:pt x="1492" y="1036"/>
                </a:lnTo>
                <a:lnTo>
                  <a:pt x="2026" y="1036"/>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311" name="Table 199">
            <a:extLst>
              <a:ext uri="{FF2B5EF4-FFF2-40B4-BE49-F238E27FC236}">
                <a16:creationId xmlns:a16="http://schemas.microsoft.com/office/drawing/2014/main" id="{6AC55B36-ADCE-0483-C0DB-9058F8A31C48}"/>
              </a:ext>
            </a:extLst>
          </p:cNvPr>
          <p:cNvGraphicFramePr>
            <a:graphicFrameLocks noGrp="1"/>
          </p:cNvGraphicFramePr>
          <p:nvPr>
            <p:extLst>
              <p:ext uri="{D42A27DB-BD31-4B8C-83A1-F6EECF244321}">
                <p14:modId xmlns:p14="http://schemas.microsoft.com/office/powerpoint/2010/main" val="4031132561"/>
              </p:ext>
            </p:extLst>
          </p:nvPr>
        </p:nvGraphicFramePr>
        <p:xfrm>
          <a:off x="4851774" y="4375922"/>
          <a:ext cx="3322319" cy="388212"/>
        </p:xfrm>
        <a:graphic>
          <a:graphicData uri="http://schemas.openxmlformats.org/drawingml/2006/table">
            <a:tbl>
              <a:tblPr firstRow="1" bandRow="1">
                <a:tableStyleId>{93296810-A885-4BE3-A3E7-6D5BEEA58F35}</a:tableStyleId>
              </a:tblPr>
              <a:tblGrid>
                <a:gridCol w="302029">
                  <a:extLst>
                    <a:ext uri="{9D8B030D-6E8A-4147-A177-3AD203B41FA5}">
                      <a16:colId xmlns:a16="http://schemas.microsoft.com/office/drawing/2014/main" val="364842434"/>
                    </a:ext>
                  </a:extLst>
                </a:gridCol>
                <a:gridCol w="302029">
                  <a:extLst>
                    <a:ext uri="{9D8B030D-6E8A-4147-A177-3AD203B41FA5}">
                      <a16:colId xmlns:a16="http://schemas.microsoft.com/office/drawing/2014/main" val="3110769782"/>
                    </a:ext>
                  </a:extLst>
                </a:gridCol>
                <a:gridCol w="302029">
                  <a:extLst>
                    <a:ext uri="{9D8B030D-6E8A-4147-A177-3AD203B41FA5}">
                      <a16:colId xmlns:a16="http://schemas.microsoft.com/office/drawing/2014/main" val="3458699586"/>
                    </a:ext>
                  </a:extLst>
                </a:gridCol>
                <a:gridCol w="302029">
                  <a:extLst>
                    <a:ext uri="{9D8B030D-6E8A-4147-A177-3AD203B41FA5}">
                      <a16:colId xmlns:a16="http://schemas.microsoft.com/office/drawing/2014/main" val="201674677"/>
                    </a:ext>
                  </a:extLst>
                </a:gridCol>
                <a:gridCol w="302029">
                  <a:extLst>
                    <a:ext uri="{9D8B030D-6E8A-4147-A177-3AD203B41FA5}">
                      <a16:colId xmlns:a16="http://schemas.microsoft.com/office/drawing/2014/main" val="214734916"/>
                    </a:ext>
                  </a:extLst>
                </a:gridCol>
                <a:gridCol w="302029">
                  <a:extLst>
                    <a:ext uri="{9D8B030D-6E8A-4147-A177-3AD203B41FA5}">
                      <a16:colId xmlns:a16="http://schemas.microsoft.com/office/drawing/2014/main" val="3388623943"/>
                    </a:ext>
                  </a:extLst>
                </a:gridCol>
                <a:gridCol w="302029">
                  <a:extLst>
                    <a:ext uri="{9D8B030D-6E8A-4147-A177-3AD203B41FA5}">
                      <a16:colId xmlns:a16="http://schemas.microsoft.com/office/drawing/2014/main" val="2107805760"/>
                    </a:ext>
                  </a:extLst>
                </a:gridCol>
                <a:gridCol w="302029">
                  <a:extLst>
                    <a:ext uri="{9D8B030D-6E8A-4147-A177-3AD203B41FA5}">
                      <a16:colId xmlns:a16="http://schemas.microsoft.com/office/drawing/2014/main" val="4124871595"/>
                    </a:ext>
                  </a:extLst>
                </a:gridCol>
                <a:gridCol w="302029">
                  <a:extLst>
                    <a:ext uri="{9D8B030D-6E8A-4147-A177-3AD203B41FA5}">
                      <a16:colId xmlns:a16="http://schemas.microsoft.com/office/drawing/2014/main" val="4006499189"/>
                    </a:ext>
                  </a:extLst>
                </a:gridCol>
                <a:gridCol w="302029">
                  <a:extLst>
                    <a:ext uri="{9D8B030D-6E8A-4147-A177-3AD203B41FA5}">
                      <a16:colId xmlns:a16="http://schemas.microsoft.com/office/drawing/2014/main" val="3577040454"/>
                    </a:ext>
                  </a:extLst>
                </a:gridCol>
                <a:gridCol w="302029">
                  <a:extLst>
                    <a:ext uri="{9D8B030D-6E8A-4147-A177-3AD203B41FA5}">
                      <a16:colId xmlns:a16="http://schemas.microsoft.com/office/drawing/2014/main" val="348248431"/>
                    </a:ext>
                  </a:extLst>
                </a:gridCol>
              </a:tblGrid>
              <a:tr h="194106">
                <a:tc>
                  <a:txBody>
                    <a:bodyPr/>
                    <a:lstStyle/>
                    <a:p>
                      <a:pPr algn="ctr"/>
                      <a:r>
                        <a:rPr lang="en-US" sz="1200" b="0" dirty="0">
                          <a:solidFill>
                            <a:schemeClr val="accent3"/>
                          </a:solidFill>
                        </a:rPr>
                        <a:t>59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4195806"/>
                  </a:ext>
                </a:extLst>
              </a:tr>
              <a:tr h="194106">
                <a:tc>
                  <a:txBody>
                    <a:bodyPr/>
                    <a:lstStyle/>
                    <a:p>
                      <a:pPr algn="ctr"/>
                      <a:r>
                        <a:rPr lang="en-US" sz="1200" b="0" dirty="0">
                          <a:solidFill>
                            <a:schemeClr val="accent1"/>
                          </a:solidFill>
                        </a:rPr>
                        <a:t>127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102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82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7435011"/>
                  </a:ext>
                </a:extLst>
              </a:tr>
            </a:tbl>
          </a:graphicData>
        </a:graphic>
      </p:graphicFrame>
      <p:sp>
        <p:nvSpPr>
          <p:cNvPr id="312" name="Rectangle 311">
            <a:extLst>
              <a:ext uri="{FF2B5EF4-FFF2-40B4-BE49-F238E27FC236}">
                <a16:creationId xmlns:a16="http://schemas.microsoft.com/office/drawing/2014/main" id="{F951F499-FE1F-7CF3-FAD2-84D25ACF63F4}"/>
              </a:ext>
            </a:extLst>
          </p:cNvPr>
          <p:cNvSpPr/>
          <p:nvPr/>
        </p:nvSpPr>
        <p:spPr bwMode="auto">
          <a:xfrm>
            <a:off x="4919062" y="4179807"/>
            <a:ext cx="3104223" cy="236904"/>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3" name="TextBox 2">
            <a:extLst>
              <a:ext uri="{FF2B5EF4-FFF2-40B4-BE49-F238E27FC236}">
                <a16:creationId xmlns:a16="http://schemas.microsoft.com/office/drawing/2014/main" id="{BCD2E2DA-D9EB-003B-EA01-69D937976243}"/>
              </a:ext>
            </a:extLst>
          </p:cNvPr>
          <p:cNvSpPr txBox="1"/>
          <p:nvPr/>
        </p:nvSpPr>
        <p:spPr bwMode="auto">
          <a:xfrm>
            <a:off x="4422459" y="1942751"/>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sp>
        <p:nvSpPr>
          <p:cNvPr id="15" name="TextBox 14">
            <a:extLst>
              <a:ext uri="{FF2B5EF4-FFF2-40B4-BE49-F238E27FC236}">
                <a16:creationId xmlns:a16="http://schemas.microsoft.com/office/drawing/2014/main" id="{60284CE0-33AE-2F4F-CE91-786E04D77CC4}"/>
              </a:ext>
            </a:extLst>
          </p:cNvPr>
          <p:cNvSpPr txBox="1"/>
          <p:nvPr/>
        </p:nvSpPr>
        <p:spPr bwMode="auto">
          <a:xfrm>
            <a:off x="4422459" y="2415191"/>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16" name="TextBox 15">
            <a:extLst>
              <a:ext uri="{FF2B5EF4-FFF2-40B4-BE49-F238E27FC236}">
                <a16:creationId xmlns:a16="http://schemas.microsoft.com/office/drawing/2014/main" id="{99F87930-5449-6F10-2836-A236F60FDA00}"/>
              </a:ext>
            </a:extLst>
          </p:cNvPr>
          <p:cNvSpPr txBox="1"/>
          <p:nvPr/>
        </p:nvSpPr>
        <p:spPr bwMode="auto">
          <a:xfrm>
            <a:off x="4413975" y="2847160"/>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18" name="TextBox 17">
            <a:extLst>
              <a:ext uri="{FF2B5EF4-FFF2-40B4-BE49-F238E27FC236}">
                <a16:creationId xmlns:a16="http://schemas.microsoft.com/office/drawing/2014/main" id="{A132C819-0D90-B495-E903-450A23CBF075}"/>
              </a:ext>
            </a:extLst>
          </p:cNvPr>
          <p:cNvSpPr txBox="1"/>
          <p:nvPr/>
        </p:nvSpPr>
        <p:spPr bwMode="auto">
          <a:xfrm>
            <a:off x="4422459" y="3325781"/>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sp>
        <p:nvSpPr>
          <p:cNvPr id="19" name="TextBox 18">
            <a:extLst>
              <a:ext uri="{FF2B5EF4-FFF2-40B4-BE49-F238E27FC236}">
                <a16:creationId xmlns:a16="http://schemas.microsoft.com/office/drawing/2014/main" id="{EC810A53-A5F3-1EBE-B59D-A2018B13B5B3}"/>
              </a:ext>
            </a:extLst>
          </p:cNvPr>
          <p:cNvSpPr txBox="1"/>
          <p:nvPr/>
        </p:nvSpPr>
        <p:spPr bwMode="auto">
          <a:xfrm>
            <a:off x="4422459" y="3779171"/>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Tree>
    <p:extLst>
      <p:ext uri="{BB962C8B-B14F-4D97-AF65-F5344CB8AC3E}">
        <p14:creationId xmlns:p14="http://schemas.microsoft.com/office/powerpoint/2010/main" val="427811660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055137-228D-2D42-1CC6-B1258B6A5DA5}"/>
              </a:ext>
            </a:extLst>
          </p:cNvPr>
          <p:cNvSpPr>
            <a:spLocks noGrp="1"/>
          </p:cNvSpPr>
          <p:nvPr>
            <p:ph type="title"/>
          </p:nvPr>
        </p:nvSpPr>
        <p:spPr/>
        <p:txBody>
          <a:bodyPr/>
          <a:lstStyle/>
          <a:p>
            <a:r>
              <a:rPr lang="en-US" dirty="0"/>
              <a:t>Geneva HRD Test: </a:t>
            </a:r>
            <a:r>
              <a:rPr lang="en-US" altLang="en-US" dirty="0"/>
              <a:t>Updated OS From PAOLA-1</a:t>
            </a:r>
            <a:endParaRPr lang="en-US" dirty="0"/>
          </a:p>
        </p:txBody>
      </p:sp>
      <p:grpSp>
        <p:nvGrpSpPr>
          <p:cNvPr id="4" name="Group 3">
            <a:extLst>
              <a:ext uri="{FF2B5EF4-FFF2-40B4-BE49-F238E27FC236}">
                <a16:creationId xmlns:a16="http://schemas.microsoft.com/office/drawing/2014/main" id="{13EAF018-14CF-E685-5AC3-A160806E2476}"/>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205A976C-F9E1-5667-8C63-0B8A250120D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7AA9CF99-AE8B-C748-BE1E-C103DF29389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B3A3D25C-1E57-1546-A869-8253B07FC6C8}"/>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Christinat. ESGO 2022. Abstract RA-567. Reproduced with permission.</a:t>
            </a:r>
            <a:endParaRPr lang="en-US" altLang="en-US" sz="1200" b="0" dirty="0">
              <a:solidFill>
                <a:schemeClr val="bg2"/>
              </a:solidFill>
              <a:highlight>
                <a:srgbClr val="FFFF00"/>
              </a:highlight>
              <a:latin typeface="Calibri" panose="020F0502020204030204" pitchFamily="34" charset="0"/>
            </a:endParaRPr>
          </a:p>
        </p:txBody>
      </p:sp>
      <p:sp>
        <p:nvSpPr>
          <p:cNvPr id="9" name="TextBox 8">
            <a:extLst>
              <a:ext uri="{FF2B5EF4-FFF2-40B4-BE49-F238E27FC236}">
                <a16:creationId xmlns:a16="http://schemas.microsoft.com/office/drawing/2014/main" id="{17FBA2CC-057A-F6FD-8B9A-9097DEADA373}"/>
              </a:ext>
            </a:extLst>
          </p:cNvPr>
          <p:cNvSpPr txBox="1"/>
          <p:nvPr/>
        </p:nvSpPr>
        <p:spPr bwMode="auto">
          <a:xfrm>
            <a:off x="619960" y="4870677"/>
            <a:ext cx="632586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Geneva test modestly superior to Myriad myChoice for OS, particularly in HRD-negative population where olaparib has worse OS than placebo</a:t>
            </a:r>
          </a:p>
        </p:txBody>
      </p:sp>
      <p:sp>
        <p:nvSpPr>
          <p:cNvPr id="10" name="TextBox 9">
            <a:extLst>
              <a:ext uri="{FF2B5EF4-FFF2-40B4-BE49-F238E27FC236}">
                <a16:creationId xmlns:a16="http://schemas.microsoft.com/office/drawing/2014/main" id="{F9E584E9-DFEE-B04D-D7B2-3C5D9B9DF34C}"/>
              </a:ext>
            </a:extLst>
          </p:cNvPr>
          <p:cNvSpPr txBox="1"/>
          <p:nvPr/>
        </p:nvSpPr>
        <p:spPr bwMode="auto">
          <a:xfrm>
            <a:off x="579918" y="1479257"/>
            <a:ext cx="57518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by HRD Status</a:t>
            </a:r>
          </a:p>
        </p:txBody>
      </p:sp>
      <p:graphicFrame>
        <p:nvGraphicFramePr>
          <p:cNvPr id="11" name="Group 3">
            <a:extLst>
              <a:ext uri="{FF2B5EF4-FFF2-40B4-BE49-F238E27FC236}">
                <a16:creationId xmlns:a16="http://schemas.microsoft.com/office/drawing/2014/main" id="{2FC13983-7B95-CF89-65CB-4B1C80AE42FE}"/>
              </a:ext>
            </a:extLst>
          </p:cNvPr>
          <p:cNvGraphicFramePr>
            <a:graphicFrameLocks/>
          </p:cNvGraphicFramePr>
          <p:nvPr>
            <p:extLst>
              <p:ext uri="{D42A27DB-BD31-4B8C-83A1-F6EECF244321}">
                <p14:modId xmlns:p14="http://schemas.microsoft.com/office/powerpoint/2010/main" val="3628155563"/>
              </p:ext>
            </p:extLst>
          </p:nvPr>
        </p:nvGraphicFramePr>
        <p:xfrm>
          <a:off x="7401995" y="1652057"/>
          <a:ext cx="4399480" cy="1981248"/>
        </p:xfrm>
        <a:graphic>
          <a:graphicData uri="http://schemas.openxmlformats.org/drawingml/2006/table">
            <a:tbl>
              <a:tblPr/>
              <a:tblGrid>
                <a:gridCol w="1434090">
                  <a:extLst>
                    <a:ext uri="{9D8B030D-6E8A-4147-A177-3AD203B41FA5}">
                      <a16:colId xmlns:a16="http://schemas.microsoft.com/office/drawing/2014/main" val="20000"/>
                    </a:ext>
                  </a:extLst>
                </a:gridCol>
                <a:gridCol w="965140">
                  <a:extLst>
                    <a:ext uri="{9D8B030D-6E8A-4147-A177-3AD203B41FA5}">
                      <a16:colId xmlns:a16="http://schemas.microsoft.com/office/drawing/2014/main" val="20001"/>
                    </a:ext>
                  </a:extLst>
                </a:gridCol>
                <a:gridCol w="1038225">
                  <a:extLst>
                    <a:ext uri="{9D8B030D-6E8A-4147-A177-3AD203B41FA5}">
                      <a16:colId xmlns:a16="http://schemas.microsoft.com/office/drawing/2014/main" val="3733965203"/>
                    </a:ext>
                  </a:extLst>
                </a:gridCol>
                <a:gridCol w="962025">
                  <a:extLst>
                    <a:ext uri="{9D8B030D-6E8A-4147-A177-3AD203B41FA5}">
                      <a16:colId xmlns:a16="http://schemas.microsoft.com/office/drawing/2014/main" val="1642263984"/>
                    </a:ext>
                  </a:extLst>
                </a:gridCol>
              </a:tblGrid>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HRD Positive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OS</a:t>
                      </a:r>
                    </a:p>
                  </a:txBody>
                  <a:tcPr marL="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Geneva</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252)</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Myriad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myChoice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242)</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PAOLA-1 (myChoice) (N = 387)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5-yr OS, %</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Olaparib + bev</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Placebo + bev</a:t>
                      </a:r>
                    </a:p>
                  </a:txBody>
                  <a:tcPr marL="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(0.37-0.85)</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(0.39-0.90)</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0.62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(0.45-.85)</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graphicFrame>
        <p:nvGraphicFramePr>
          <p:cNvPr id="12" name="Group 3">
            <a:extLst>
              <a:ext uri="{FF2B5EF4-FFF2-40B4-BE49-F238E27FC236}">
                <a16:creationId xmlns:a16="http://schemas.microsoft.com/office/drawing/2014/main" id="{0F65BEDC-E3DF-C850-1701-FE7EC619D3BB}"/>
              </a:ext>
            </a:extLst>
          </p:cNvPr>
          <p:cNvGraphicFramePr>
            <a:graphicFrameLocks/>
          </p:cNvGraphicFramePr>
          <p:nvPr>
            <p:extLst>
              <p:ext uri="{D42A27DB-BD31-4B8C-83A1-F6EECF244321}">
                <p14:modId xmlns:p14="http://schemas.microsoft.com/office/powerpoint/2010/main" val="2869137079"/>
              </p:ext>
            </p:extLst>
          </p:nvPr>
        </p:nvGraphicFramePr>
        <p:xfrm>
          <a:off x="7390823" y="3784681"/>
          <a:ext cx="4405890" cy="1981248"/>
        </p:xfrm>
        <a:graphic>
          <a:graphicData uri="http://schemas.openxmlformats.org/drawingml/2006/table">
            <a:tbl>
              <a:tblPr/>
              <a:tblGrid>
                <a:gridCol w="1434090">
                  <a:extLst>
                    <a:ext uri="{9D8B030D-6E8A-4147-A177-3AD203B41FA5}">
                      <a16:colId xmlns:a16="http://schemas.microsoft.com/office/drawing/2014/main" val="20000"/>
                    </a:ext>
                  </a:extLst>
                </a:gridCol>
                <a:gridCol w="969264">
                  <a:extLst>
                    <a:ext uri="{9D8B030D-6E8A-4147-A177-3AD203B41FA5}">
                      <a16:colId xmlns:a16="http://schemas.microsoft.com/office/drawing/2014/main" val="20001"/>
                    </a:ext>
                  </a:extLst>
                </a:gridCol>
                <a:gridCol w="1042416">
                  <a:extLst>
                    <a:ext uri="{9D8B030D-6E8A-4147-A177-3AD203B41FA5}">
                      <a16:colId xmlns:a16="http://schemas.microsoft.com/office/drawing/2014/main" val="3733965203"/>
                    </a:ext>
                  </a:extLst>
                </a:gridCol>
                <a:gridCol w="960120">
                  <a:extLst>
                    <a:ext uri="{9D8B030D-6E8A-4147-A177-3AD203B41FA5}">
                      <a16:colId xmlns:a16="http://schemas.microsoft.com/office/drawing/2014/main" val="1642263984"/>
                    </a:ext>
                  </a:extLst>
                </a:gridCol>
              </a:tblGrid>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HRD Negative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Geneva</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207)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Myriad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myChoice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183)</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PAOLA-1 (myChoice) (N = 277)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5-yr OS, %</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Olaparib + bev</a:t>
                      </a:r>
                    </a:p>
                    <a:p>
                      <a:pPr marL="114300" marR="0" lvl="0" indent="-1143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Placebo + bev</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85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(1.00-2.10)</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(0.83-1.80)</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1.19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(0.88-1.63)</a:t>
                      </a:r>
                    </a:p>
                  </a:txBody>
                  <a:tcPr marL="0" marR="0"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
        <p:nvSpPr>
          <p:cNvPr id="14" name="Rectangle 13">
            <a:extLst>
              <a:ext uri="{FF2B5EF4-FFF2-40B4-BE49-F238E27FC236}">
                <a16:creationId xmlns:a16="http://schemas.microsoft.com/office/drawing/2014/main" id="{182BDEFE-C3F8-CD78-4D05-28CAB243DFDB}"/>
              </a:ext>
            </a:extLst>
          </p:cNvPr>
          <p:cNvSpPr/>
          <p:nvPr/>
        </p:nvSpPr>
        <p:spPr bwMode="auto">
          <a:xfrm rot="16200000">
            <a:off x="-286766" y="2874309"/>
            <a:ext cx="2050181" cy="289894"/>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Survival Probability</a:t>
            </a:r>
          </a:p>
        </p:txBody>
      </p:sp>
      <p:sp>
        <p:nvSpPr>
          <p:cNvPr id="18" name="Rectangle 17">
            <a:extLst>
              <a:ext uri="{FF2B5EF4-FFF2-40B4-BE49-F238E27FC236}">
                <a16:creationId xmlns:a16="http://schemas.microsoft.com/office/drawing/2014/main" id="{057E6BA5-BFA5-0621-077B-4D0C388A66D0}"/>
              </a:ext>
            </a:extLst>
          </p:cNvPr>
          <p:cNvSpPr/>
          <p:nvPr/>
        </p:nvSpPr>
        <p:spPr bwMode="auto">
          <a:xfrm>
            <a:off x="1293813" y="4051561"/>
            <a:ext cx="2752913" cy="236904"/>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Mo</a:t>
            </a:r>
          </a:p>
        </p:txBody>
      </p:sp>
      <p:grpSp>
        <p:nvGrpSpPr>
          <p:cNvPr id="20" name="Group 19">
            <a:extLst>
              <a:ext uri="{FF2B5EF4-FFF2-40B4-BE49-F238E27FC236}">
                <a16:creationId xmlns:a16="http://schemas.microsoft.com/office/drawing/2014/main" id="{F19FF480-7392-F396-BF71-BD4718A7C707}"/>
              </a:ext>
            </a:extLst>
          </p:cNvPr>
          <p:cNvGrpSpPr/>
          <p:nvPr/>
        </p:nvGrpSpPr>
        <p:grpSpPr>
          <a:xfrm>
            <a:off x="790687" y="2042836"/>
            <a:ext cx="3410173" cy="1989179"/>
            <a:chOff x="380711" y="2118679"/>
            <a:chExt cx="3482107" cy="2076439"/>
          </a:xfrm>
        </p:grpSpPr>
        <p:cxnSp>
          <p:nvCxnSpPr>
            <p:cNvPr id="21" name="Straight Connector 20">
              <a:extLst>
                <a:ext uri="{FF2B5EF4-FFF2-40B4-BE49-F238E27FC236}">
                  <a16:creationId xmlns:a16="http://schemas.microsoft.com/office/drawing/2014/main" id="{C2A45C31-4643-57E6-CC22-C80745641BF2}"/>
                </a:ext>
              </a:extLst>
            </p:cNvPr>
            <p:cNvCxnSpPr/>
            <p:nvPr/>
          </p:nvCxnSpPr>
          <p:spPr bwMode="auto">
            <a:xfrm>
              <a:off x="913055" y="2197124"/>
              <a:ext cx="0" cy="1724117"/>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2F52B45-7084-A785-0831-54B376B9B863}"/>
                </a:ext>
              </a:extLst>
            </p:cNvPr>
            <p:cNvCxnSpPr>
              <a:cxnSpLocks/>
            </p:cNvCxnSpPr>
            <p:nvPr/>
          </p:nvCxnSpPr>
          <p:spPr bwMode="auto">
            <a:xfrm>
              <a:off x="920423" y="3921241"/>
              <a:ext cx="2796062"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D1974395-02EA-1B8D-1F62-0E2903A82ECD}"/>
                </a:ext>
              </a:extLst>
            </p:cNvPr>
            <p:cNvCxnSpPr/>
            <p:nvPr/>
          </p:nvCxnSpPr>
          <p:spPr bwMode="auto">
            <a:xfrm>
              <a:off x="842054" y="219712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8B4D0A47-A02D-8268-A213-D342EDD2CA1E}"/>
                </a:ext>
              </a:extLst>
            </p:cNvPr>
            <p:cNvCxnSpPr/>
            <p:nvPr/>
          </p:nvCxnSpPr>
          <p:spPr bwMode="auto">
            <a:xfrm>
              <a:off x="842054" y="262816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5491474-8AFE-FA4E-E9AD-393F193F3E74}"/>
                </a:ext>
              </a:extLst>
            </p:cNvPr>
            <p:cNvCxnSpPr/>
            <p:nvPr/>
          </p:nvCxnSpPr>
          <p:spPr bwMode="auto">
            <a:xfrm>
              <a:off x="842054" y="306289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36F6D45D-50AF-693C-5973-62F2B15675D3}"/>
                </a:ext>
              </a:extLst>
            </p:cNvPr>
            <p:cNvCxnSpPr/>
            <p:nvPr/>
          </p:nvCxnSpPr>
          <p:spPr bwMode="auto">
            <a:xfrm>
              <a:off x="842054" y="3490253"/>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19564DDF-C12A-A224-576B-FF0892634FD3}"/>
                </a:ext>
              </a:extLst>
            </p:cNvPr>
            <p:cNvCxnSpPr>
              <a:cxnSpLocks/>
            </p:cNvCxnSpPr>
            <p:nvPr/>
          </p:nvCxnSpPr>
          <p:spPr bwMode="auto">
            <a:xfrm rot="16200000">
              <a:off x="1087355"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A9F82B1A-3EAD-0044-772F-3D5379E545C6}"/>
                </a:ext>
              </a:extLst>
            </p:cNvPr>
            <p:cNvCxnSpPr>
              <a:cxnSpLocks/>
            </p:cNvCxnSpPr>
            <p:nvPr/>
          </p:nvCxnSpPr>
          <p:spPr bwMode="auto">
            <a:xfrm rot="16200000">
              <a:off x="130471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02772E07-CB79-2AFB-1664-50152C4F26D0}"/>
                </a:ext>
              </a:extLst>
            </p:cNvPr>
            <p:cNvCxnSpPr>
              <a:cxnSpLocks/>
            </p:cNvCxnSpPr>
            <p:nvPr/>
          </p:nvCxnSpPr>
          <p:spPr bwMode="auto">
            <a:xfrm rot="16200000">
              <a:off x="151839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F9CF259E-E336-B138-C336-8BA7A79E13C2}"/>
                </a:ext>
              </a:extLst>
            </p:cNvPr>
            <p:cNvCxnSpPr>
              <a:cxnSpLocks/>
            </p:cNvCxnSpPr>
            <p:nvPr/>
          </p:nvCxnSpPr>
          <p:spPr bwMode="auto">
            <a:xfrm rot="16200000">
              <a:off x="1732077"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22DB30B0-620F-CA23-1A69-459288109691}"/>
                </a:ext>
              </a:extLst>
            </p:cNvPr>
            <p:cNvCxnSpPr>
              <a:cxnSpLocks/>
            </p:cNvCxnSpPr>
            <p:nvPr/>
          </p:nvCxnSpPr>
          <p:spPr bwMode="auto">
            <a:xfrm rot="16200000">
              <a:off x="1945757"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948CFD98-7FB3-5DF1-F6D0-0698F3576C71}"/>
                </a:ext>
              </a:extLst>
            </p:cNvPr>
            <p:cNvCxnSpPr>
              <a:cxnSpLocks/>
            </p:cNvCxnSpPr>
            <p:nvPr/>
          </p:nvCxnSpPr>
          <p:spPr bwMode="auto">
            <a:xfrm rot="16200000">
              <a:off x="2163121"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A7DD39C8-068F-2EE2-E942-A4EE1328D514}"/>
                </a:ext>
              </a:extLst>
            </p:cNvPr>
            <p:cNvCxnSpPr>
              <a:cxnSpLocks/>
            </p:cNvCxnSpPr>
            <p:nvPr/>
          </p:nvCxnSpPr>
          <p:spPr bwMode="auto">
            <a:xfrm rot="16200000">
              <a:off x="2376801"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27FC3BCB-F6F8-295F-3761-2E6AC8D71A34}"/>
                </a:ext>
              </a:extLst>
            </p:cNvPr>
            <p:cNvCxnSpPr>
              <a:cxnSpLocks/>
            </p:cNvCxnSpPr>
            <p:nvPr/>
          </p:nvCxnSpPr>
          <p:spPr bwMode="auto">
            <a:xfrm rot="16200000">
              <a:off x="2594166"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419CF54D-0E27-EA42-25AB-CC81DD8626DA}"/>
                </a:ext>
              </a:extLst>
            </p:cNvPr>
            <p:cNvCxnSpPr>
              <a:cxnSpLocks/>
            </p:cNvCxnSpPr>
            <p:nvPr/>
          </p:nvCxnSpPr>
          <p:spPr bwMode="auto">
            <a:xfrm rot="16200000">
              <a:off x="2807845"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B58D6AD6-DB85-3303-31BC-8A67168C1038}"/>
                </a:ext>
              </a:extLst>
            </p:cNvPr>
            <p:cNvCxnSpPr>
              <a:cxnSpLocks/>
            </p:cNvCxnSpPr>
            <p:nvPr/>
          </p:nvCxnSpPr>
          <p:spPr bwMode="auto">
            <a:xfrm rot="16200000">
              <a:off x="302520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C8DDAA5-6A03-11CC-4224-D65DAACFA846}"/>
                </a:ext>
              </a:extLst>
            </p:cNvPr>
            <p:cNvCxnSpPr>
              <a:cxnSpLocks/>
            </p:cNvCxnSpPr>
            <p:nvPr/>
          </p:nvCxnSpPr>
          <p:spPr bwMode="auto">
            <a:xfrm rot="16200000">
              <a:off x="323888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5BC46DD-4548-DD82-8DC6-53BFD57A8A60}"/>
                </a:ext>
              </a:extLst>
            </p:cNvPr>
            <p:cNvCxnSpPr>
              <a:cxnSpLocks/>
            </p:cNvCxnSpPr>
            <p:nvPr/>
          </p:nvCxnSpPr>
          <p:spPr bwMode="auto">
            <a:xfrm rot="16200000">
              <a:off x="3452568"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C031F66C-EA20-E9AC-07C3-9F2A0E16629A}"/>
                </a:ext>
              </a:extLst>
            </p:cNvPr>
            <p:cNvCxnSpPr>
              <a:cxnSpLocks/>
            </p:cNvCxnSpPr>
            <p:nvPr/>
          </p:nvCxnSpPr>
          <p:spPr bwMode="auto">
            <a:xfrm rot="16200000">
              <a:off x="3666248" y="3968187"/>
              <a:ext cx="78369" cy="0"/>
            </a:xfrm>
            <a:prstGeom prst="line">
              <a:avLst/>
            </a:prstGeom>
            <a:noFill/>
            <a:ln w="28575" cap="flat" cmpd="sng" algn="ctr">
              <a:solidFill>
                <a:schemeClr val="bg1"/>
              </a:solidFill>
              <a:prstDash val="solid"/>
              <a:round/>
              <a:headEnd type="none" w="med" len="med"/>
              <a:tailEnd type="none" w="med" len="med"/>
            </a:ln>
            <a:effectLst/>
          </p:spPr>
        </p:cxnSp>
        <p:sp>
          <p:nvSpPr>
            <p:cNvPr id="40" name="TextBox 39">
              <a:extLst>
                <a:ext uri="{FF2B5EF4-FFF2-40B4-BE49-F238E27FC236}">
                  <a16:creationId xmlns:a16="http://schemas.microsoft.com/office/drawing/2014/main" id="{DAB65FB5-C7A4-41EA-5DD5-4B03A4DA4B6D}"/>
                </a:ext>
              </a:extLst>
            </p:cNvPr>
            <p:cNvSpPr txBox="1"/>
            <p:nvPr/>
          </p:nvSpPr>
          <p:spPr bwMode="auto">
            <a:xfrm>
              <a:off x="380711" y="3825572"/>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
          <p:nvSpPr>
            <p:cNvPr id="41" name="TextBox 40">
              <a:extLst>
                <a:ext uri="{FF2B5EF4-FFF2-40B4-BE49-F238E27FC236}">
                  <a16:creationId xmlns:a16="http://schemas.microsoft.com/office/drawing/2014/main" id="{9622495A-9A5D-9C77-9076-00724ADB241A}"/>
                </a:ext>
              </a:extLst>
            </p:cNvPr>
            <p:cNvSpPr txBox="1"/>
            <p:nvPr/>
          </p:nvSpPr>
          <p:spPr bwMode="auto">
            <a:xfrm>
              <a:off x="75178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42" name="TextBox 41">
              <a:extLst>
                <a:ext uri="{FF2B5EF4-FFF2-40B4-BE49-F238E27FC236}">
                  <a16:creationId xmlns:a16="http://schemas.microsoft.com/office/drawing/2014/main" id="{FD1CC802-B11C-C58C-4C74-E965864D858B}"/>
                </a:ext>
              </a:extLst>
            </p:cNvPr>
            <p:cNvSpPr txBox="1"/>
            <p:nvPr/>
          </p:nvSpPr>
          <p:spPr bwMode="auto">
            <a:xfrm>
              <a:off x="97282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43" name="TextBox 42">
              <a:extLst>
                <a:ext uri="{FF2B5EF4-FFF2-40B4-BE49-F238E27FC236}">
                  <a16:creationId xmlns:a16="http://schemas.microsoft.com/office/drawing/2014/main" id="{939C1173-BA5D-6263-9C03-6078DD83FC45}"/>
                </a:ext>
              </a:extLst>
            </p:cNvPr>
            <p:cNvSpPr txBox="1"/>
            <p:nvPr/>
          </p:nvSpPr>
          <p:spPr bwMode="auto">
            <a:xfrm>
              <a:off x="119019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44" name="TextBox 43">
              <a:extLst>
                <a:ext uri="{FF2B5EF4-FFF2-40B4-BE49-F238E27FC236}">
                  <a16:creationId xmlns:a16="http://schemas.microsoft.com/office/drawing/2014/main" id="{89AA9885-35B6-1F46-AF92-892D98580D52}"/>
                </a:ext>
              </a:extLst>
            </p:cNvPr>
            <p:cNvSpPr txBox="1"/>
            <p:nvPr/>
          </p:nvSpPr>
          <p:spPr bwMode="auto">
            <a:xfrm>
              <a:off x="140018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45" name="TextBox 44">
              <a:extLst>
                <a:ext uri="{FF2B5EF4-FFF2-40B4-BE49-F238E27FC236}">
                  <a16:creationId xmlns:a16="http://schemas.microsoft.com/office/drawing/2014/main" id="{289A3922-5080-C46C-DAC1-B51DB9F0800D}"/>
                </a:ext>
              </a:extLst>
            </p:cNvPr>
            <p:cNvSpPr txBox="1"/>
            <p:nvPr/>
          </p:nvSpPr>
          <p:spPr bwMode="auto">
            <a:xfrm>
              <a:off x="1613867"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46" name="TextBox 45">
              <a:extLst>
                <a:ext uri="{FF2B5EF4-FFF2-40B4-BE49-F238E27FC236}">
                  <a16:creationId xmlns:a16="http://schemas.microsoft.com/office/drawing/2014/main" id="{8FEF1885-E7EA-E0A4-5545-648E4E56D42A}"/>
                </a:ext>
              </a:extLst>
            </p:cNvPr>
            <p:cNvSpPr txBox="1"/>
            <p:nvPr/>
          </p:nvSpPr>
          <p:spPr bwMode="auto">
            <a:xfrm>
              <a:off x="1831230"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47" name="TextBox 46">
              <a:extLst>
                <a:ext uri="{FF2B5EF4-FFF2-40B4-BE49-F238E27FC236}">
                  <a16:creationId xmlns:a16="http://schemas.microsoft.com/office/drawing/2014/main" id="{9DC3B8DB-CB1E-73E0-2312-6A43019ED275}"/>
                </a:ext>
              </a:extLst>
            </p:cNvPr>
            <p:cNvSpPr txBox="1"/>
            <p:nvPr/>
          </p:nvSpPr>
          <p:spPr bwMode="auto">
            <a:xfrm>
              <a:off x="2044910"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48" name="TextBox 47">
              <a:extLst>
                <a:ext uri="{FF2B5EF4-FFF2-40B4-BE49-F238E27FC236}">
                  <a16:creationId xmlns:a16="http://schemas.microsoft.com/office/drawing/2014/main" id="{36DFFE34-EE8F-DAE2-F4C4-96D2E7C30B30}"/>
                </a:ext>
              </a:extLst>
            </p:cNvPr>
            <p:cNvSpPr txBox="1"/>
            <p:nvPr/>
          </p:nvSpPr>
          <p:spPr bwMode="auto">
            <a:xfrm>
              <a:off x="2262273"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49" name="TextBox 48">
              <a:extLst>
                <a:ext uri="{FF2B5EF4-FFF2-40B4-BE49-F238E27FC236}">
                  <a16:creationId xmlns:a16="http://schemas.microsoft.com/office/drawing/2014/main" id="{3947C835-0EE2-1337-91C0-8FA45FE336AA}"/>
                </a:ext>
              </a:extLst>
            </p:cNvPr>
            <p:cNvSpPr txBox="1"/>
            <p:nvPr/>
          </p:nvSpPr>
          <p:spPr bwMode="auto">
            <a:xfrm>
              <a:off x="247595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50" name="TextBox 49">
              <a:extLst>
                <a:ext uri="{FF2B5EF4-FFF2-40B4-BE49-F238E27FC236}">
                  <a16:creationId xmlns:a16="http://schemas.microsoft.com/office/drawing/2014/main" id="{E4680603-A3BE-D523-9C05-861211D13676}"/>
                </a:ext>
              </a:extLst>
            </p:cNvPr>
            <p:cNvSpPr txBox="1"/>
            <p:nvPr/>
          </p:nvSpPr>
          <p:spPr bwMode="auto">
            <a:xfrm>
              <a:off x="269331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51" name="TextBox 50">
              <a:extLst>
                <a:ext uri="{FF2B5EF4-FFF2-40B4-BE49-F238E27FC236}">
                  <a16:creationId xmlns:a16="http://schemas.microsoft.com/office/drawing/2014/main" id="{C8E1D33B-F20A-7847-9D32-A8ACF9C55067}"/>
                </a:ext>
              </a:extLst>
            </p:cNvPr>
            <p:cNvSpPr txBox="1"/>
            <p:nvPr/>
          </p:nvSpPr>
          <p:spPr bwMode="auto">
            <a:xfrm>
              <a:off x="2914363"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sp>
          <p:nvSpPr>
            <p:cNvPr id="52" name="TextBox 51">
              <a:extLst>
                <a:ext uri="{FF2B5EF4-FFF2-40B4-BE49-F238E27FC236}">
                  <a16:creationId xmlns:a16="http://schemas.microsoft.com/office/drawing/2014/main" id="{DA07E86D-349C-0073-C186-127A9985DFCE}"/>
                </a:ext>
              </a:extLst>
            </p:cNvPr>
            <p:cNvSpPr txBox="1"/>
            <p:nvPr/>
          </p:nvSpPr>
          <p:spPr bwMode="auto">
            <a:xfrm>
              <a:off x="313172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66</a:t>
              </a:r>
            </a:p>
          </p:txBody>
        </p:sp>
        <p:sp>
          <p:nvSpPr>
            <p:cNvPr id="53" name="TextBox 52">
              <a:extLst>
                <a:ext uri="{FF2B5EF4-FFF2-40B4-BE49-F238E27FC236}">
                  <a16:creationId xmlns:a16="http://schemas.microsoft.com/office/drawing/2014/main" id="{D0650B23-4C50-254A-2A9D-6A7A6FA62D16}"/>
                </a:ext>
              </a:extLst>
            </p:cNvPr>
            <p:cNvSpPr txBox="1"/>
            <p:nvPr/>
          </p:nvSpPr>
          <p:spPr bwMode="auto">
            <a:xfrm>
              <a:off x="3338037"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72</a:t>
              </a:r>
            </a:p>
          </p:txBody>
        </p:sp>
        <p:sp>
          <p:nvSpPr>
            <p:cNvPr id="54" name="TextBox 53">
              <a:extLst>
                <a:ext uri="{FF2B5EF4-FFF2-40B4-BE49-F238E27FC236}">
                  <a16:creationId xmlns:a16="http://schemas.microsoft.com/office/drawing/2014/main" id="{65270015-4996-9F89-9607-3D4BC1E4CB35}"/>
                </a:ext>
              </a:extLst>
            </p:cNvPr>
            <p:cNvSpPr txBox="1"/>
            <p:nvPr/>
          </p:nvSpPr>
          <p:spPr bwMode="auto">
            <a:xfrm>
              <a:off x="354803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78</a:t>
              </a:r>
            </a:p>
          </p:txBody>
        </p:sp>
        <p:cxnSp>
          <p:nvCxnSpPr>
            <p:cNvPr id="55" name="Straight Connector 54">
              <a:extLst>
                <a:ext uri="{FF2B5EF4-FFF2-40B4-BE49-F238E27FC236}">
                  <a16:creationId xmlns:a16="http://schemas.microsoft.com/office/drawing/2014/main" id="{50B884CB-40EF-0496-2EBE-68120C566EEF}"/>
                </a:ext>
              </a:extLst>
            </p:cNvPr>
            <p:cNvCxnSpPr>
              <a:cxnSpLocks/>
            </p:cNvCxnSpPr>
            <p:nvPr/>
          </p:nvCxnSpPr>
          <p:spPr bwMode="auto">
            <a:xfrm rot="16200000">
              <a:off x="872204"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B26BEDF-2153-09AE-E5C5-D5D05925C393}"/>
                </a:ext>
              </a:extLst>
            </p:cNvPr>
            <p:cNvCxnSpPr/>
            <p:nvPr/>
          </p:nvCxnSpPr>
          <p:spPr bwMode="auto">
            <a:xfrm>
              <a:off x="842054" y="3915180"/>
              <a:ext cx="78369" cy="0"/>
            </a:xfrm>
            <a:prstGeom prst="line">
              <a:avLst/>
            </a:prstGeom>
            <a:noFill/>
            <a:ln w="28575" cap="flat" cmpd="sng" algn="ctr">
              <a:solidFill>
                <a:schemeClr val="bg1"/>
              </a:solidFill>
              <a:prstDash val="solid"/>
              <a:round/>
              <a:headEnd type="none" w="med" len="med"/>
              <a:tailEnd type="none" w="med" len="med"/>
            </a:ln>
            <a:effectLst/>
          </p:spPr>
        </p:cxnSp>
        <p:sp>
          <p:nvSpPr>
            <p:cNvPr id="57" name="TextBox 56">
              <a:extLst>
                <a:ext uri="{FF2B5EF4-FFF2-40B4-BE49-F238E27FC236}">
                  <a16:creationId xmlns:a16="http://schemas.microsoft.com/office/drawing/2014/main" id="{51CC2C2E-8DD8-C691-07DA-BD02753EE677}"/>
                </a:ext>
              </a:extLst>
            </p:cNvPr>
            <p:cNvSpPr txBox="1"/>
            <p:nvPr/>
          </p:nvSpPr>
          <p:spPr bwMode="auto">
            <a:xfrm>
              <a:off x="380711" y="3382005"/>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sp>
          <p:nvSpPr>
            <p:cNvPr id="58" name="TextBox 57">
              <a:extLst>
                <a:ext uri="{FF2B5EF4-FFF2-40B4-BE49-F238E27FC236}">
                  <a16:creationId xmlns:a16="http://schemas.microsoft.com/office/drawing/2014/main" id="{1967771F-8A3C-32C4-0F0A-E64B007F1B10}"/>
                </a:ext>
              </a:extLst>
            </p:cNvPr>
            <p:cNvSpPr txBox="1"/>
            <p:nvPr/>
          </p:nvSpPr>
          <p:spPr bwMode="auto">
            <a:xfrm>
              <a:off x="380711" y="2972125"/>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59" name="TextBox 58">
              <a:extLst>
                <a:ext uri="{FF2B5EF4-FFF2-40B4-BE49-F238E27FC236}">
                  <a16:creationId xmlns:a16="http://schemas.microsoft.com/office/drawing/2014/main" id="{2A367CB8-BBCF-67BC-BFD4-706CC3286660}"/>
                </a:ext>
              </a:extLst>
            </p:cNvPr>
            <p:cNvSpPr txBox="1"/>
            <p:nvPr/>
          </p:nvSpPr>
          <p:spPr bwMode="auto">
            <a:xfrm>
              <a:off x="380711" y="2539788"/>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60" name="TextBox 59">
              <a:extLst>
                <a:ext uri="{FF2B5EF4-FFF2-40B4-BE49-F238E27FC236}">
                  <a16:creationId xmlns:a16="http://schemas.microsoft.com/office/drawing/2014/main" id="{D7B8C8F1-2ED9-5807-8F3E-A71C82982E9B}"/>
                </a:ext>
              </a:extLst>
            </p:cNvPr>
            <p:cNvSpPr txBox="1"/>
            <p:nvPr/>
          </p:nvSpPr>
          <p:spPr bwMode="auto">
            <a:xfrm>
              <a:off x="380711" y="2118679"/>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grpSp>
      <p:sp>
        <p:nvSpPr>
          <p:cNvPr id="65" name="Freeform 5">
            <a:extLst>
              <a:ext uri="{FF2B5EF4-FFF2-40B4-BE49-F238E27FC236}">
                <a16:creationId xmlns:a16="http://schemas.microsoft.com/office/drawing/2014/main" id="{7B1179B3-935F-7B95-287C-A39CBA55E2B5}"/>
              </a:ext>
            </a:extLst>
          </p:cNvPr>
          <p:cNvSpPr>
            <a:spLocks/>
          </p:cNvSpPr>
          <p:nvPr/>
        </p:nvSpPr>
        <p:spPr bwMode="auto">
          <a:xfrm>
            <a:off x="1347788" y="2146300"/>
            <a:ext cx="2530475" cy="892175"/>
          </a:xfrm>
          <a:custGeom>
            <a:avLst/>
            <a:gdLst>
              <a:gd name="T0" fmla="*/ 158 w 1090"/>
              <a:gd name="T1" fmla="*/ 0 h 382"/>
              <a:gd name="T2" fmla="*/ 170 w 1090"/>
              <a:gd name="T3" fmla="*/ 11 h 382"/>
              <a:gd name="T4" fmla="*/ 199 w 1090"/>
              <a:gd name="T5" fmla="*/ 19 h 382"/>
              <a:gd name="T6" fmla="*/ 211 w 1090"/>
              <a:gd name="T7" fmla="*/ 29 h 382"/>
              <a:gd name="T8" fmla="*/ 240 w 1090"/>
              <a:gd name="T9" fmla="*/ 44 h 382"/>
              <a:gd name="T10" fmla="*/ 254 w 1090"/>
              <a:gd name="T11" fmla="*/ 55 h 382"/>
              <a:gd name="T12" fmla="*/ 264 w 1090"/>
              <a:gd name="T13" fmla="*/ 65 h 382"/>
              <a:gd name="T14" fmla="*/ 301 w 1090"/>
              <a:gd name="T15" fmla="*/ 72 h 382"/>
              <a:gd name="T16" fmla="*/ 315 w 1090"/>
              <a:gd name="T17" fmla="*/ 82 h 382"/>
              <a:gd name="T18" fmla="*/ 325 w 1090"/>
              <a:gd name="T19" fmla="*/ 92 h 382"/>
              <a:gd name="T20" fmla="*/ 342 w 1090"/>
              <a:gd name="T21" fmla="*/ 107 h 382"/>
              <a:gd name="T22" fmla="*/ 369 w 1090"/>
              <a:gd name="T23" fmla="*/ 116 h 382"/>
              <a:gd name="T24" fmla="*/ 380 w 1090"/>
              <a:gd name="T25" fmla="*/ 129 h 382"/>
              <a:gd name="T26" fmla="*/ 413 w 1090"/>
              <a:gd name="T27" fmla="*/ 146 h 382"/>
              <a:gd name="T28" fmla="*/ 428 w 1090"/>
              <a:gd name="T29" fmla="*/ 156 h 382"/>
              <a:gd name="T30" fmla="*/ 470 w 1090"/>
              <a:gd name="T31" fmla="*/ 163 h 382"/>
              <a:gd name="T32" fmla="*/ 482 w 1090"/>
              <a:gd name="T33" fmla="*/ 172 h 382"/>
              <a:gd name="T34" fmla="*/ 507 w 1090"/>
              <a:gd name="T35" fmla="*/ 179 h 382"/>
              <a:gd name="T36" fmla="*/ 519 w 1090"/>
              <a:gd name="T37" fmla="*/ 189 h 382"/>
              <a:gd name="T38" fmla="*/ 528 w 1090"/>
              <a:gd name="T39" fmla="*/ 196 h 382"/>
              <a:gd name="T40" fmla="*/ 610 w 1090"/>
              <a:gd name="T41" fmla="*/ 206 h 382"/>
              <a:gd name="T42" fmla="*/ 627 w 1090"/>
              <a:gd name="T43" fmla="*/ 216 h 382"/>
              <a:gd name="T44" fmla="*/ 644 w 1090"/>
              <a:gd name="T45" fmla="*/ 226 h 382"/>
              <a:gd name="T46" fmla="*/ 680 w 1090"/>
              <a:gd name="T47" fmla="*/ 234 h 382"/>
              <a:gd name="T48" fmla="*/ 714 w 1090"/>
              <a:gd name="T49" fmla="*/ 241 h 382"/>
              <a:gd name="T50" fmla="*/ 775 w 1090"/>
              <a:gd name="T51" fmla="*/ 251 h 382"/>
              <a:gd name="T52" fmla="*/ 789 w 1090"/>
              <a:gd name="T53" fmla="*/ 263 h 382"/>
              <a:gd name="T54" fmla="*/ 797 w 1090"/>
              <a:gd name="T55" fmla="*/ 274 h 382"/>
              <a:gd name="T56" fmla="*/ 809 w 1090"/>
              <a:gd name="T57" fmla="*/ 284 h 382"/>
              <a:gd name="T58" fmla="*/ 823 w 1090"/>
              <a:gd name="T59" fmla="*/ 292 h 382"/>
              <a:gd name="T60" fmla="*/ 836 w 1090"/>
              <a:gd name="T61" fmla="*/ 304 h 382"/>
              <a:gd name="T62" fmla="*/ 887 w 1090"/>
              <a:gd name="T63" fmla="*/ 325 h 382"/>
              <a:gd name="T64" fmla="*/ 987 w 1090"/>
              <a:gd name="T65" fmla="*/ 336 h 382"/>
              <a:gd name="T66" fmla="*/ 997 w 1090"/>
              <a:gd name="T67" fmla="*/ 370 h 382"/>
              <a:gd name="T68" fmla="*/ 1090 w 1090"/>
              <a:gd name="T69" fmla="*/ 38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0" h="382">
                <a:moveTo>
                  <a:pt x="0" y="0"/>
                </a:moveTo>
                <a:cubicBezTo>
                  <a:pt x="158" y="0"/>
                  <a:pt x="158" y="0"/>
                  <a:pt x="158" y="0"/>
                </a:cubicBezTo>
                <a:cubicBezTo>
                  <a:pt x="158" y="11"/>
                  <a:pt x="158" y="11"/>
                  <a:pt x="158" y="11"/>
                </a:cubicBezTo>
                <a:cubicBezTo>
                  <a:pt x="170" y="11"/>
                  <a:pt x="170" y="11"/>
                  <a:pt x="170" y="11"/>
                </a:cubicBezTo>
                <a:cubicBezTo>
                  <a:pt x="170" y="19"/>
                  <a:pt x="170" y="19"/>
                  <a:pt x="170" y="19"/>
                </a:cubicBezTo>
                <a:cubicBezTo>
                  <a:pt x="199" y="19"/>
                  <a:pt x="199" y="19"/>
                  <a:pt x="199" y="19"/>
                </a:cubicBezTo>
                <a:cubicBezTo>
                  <a:pt x="199" y="29"/>
                  <a:pt x="199" y="29"/>
                  <a:pt x="199" y="29"/>
                </a:cubicBezTo>
                <a:cubicBezTo>
                  <a:pt x="211" y="29"/>
                  <a:pt x="211" y="29"/>
                  <a:pt x="211" y="29"/>
                </a:cubicBezTo>
                <a:cubicBezTo>
                  <a:pt x="211" y="44"/>
                  <a:pt x="211" y="44"/>
                  <a:pt x="211" y="44"/>
                </a:cubicBezTo>
                <a:cubicBezTo>
                  <a:pt x="240" y="44"/>
                  <a:pt x="240" y="44"/>
                  <a:pt x="240" y="44"/>
                </a:cubicBezTo>
                <a:cubicBezTo>
                  <a:pt x="240" y="55"/>
                  <a:pt x="240" y="55"/>
                  <a:pt x="240" y="55"/>
                </a:cubicBezTo>
                <a:cubicBezTo>
                  <a:pt x="254" y="55"/>
                  <a:pt x="254" y="55"/>
                  <a:pt x="254" y="55"/>
                </a:cubicBezTo>
                <a:cubicBezTo>
                  <a:pt x="254" y="65"/>
                  <a:pt x="254" y="65"/>
                  <a:pt x="254" y="65"/>
                </a:cubicBezTo>
                <a:cubicBezTo>
                  <a:pt x="264" y="65"/>
                  <a:pt x="264" y="65"/>
                  <a:pt x="264" y="65"/>
                </a:cubicBezTo>
                <a:cubicBezTo>
                  <a:pt x="264" y="72"/>
                  <a:pt x="264" y="72"/>
                  <a:pt x="264" y="72"/>
                </a:cubicBezTo>
                <a:cubicBezTo>
                  <a:pt x="301" y="72"/>
                  <a:pt x="301" y="72"/>
                  <a:pt x="301" y="72"/>
                </a:cubicBezTo>
                <a:cubicBezTo>
                  <a:pt x="301" y="82"/>
                  <a:pt x="301" y="82"/>
                  <a:pt x="301" y="82"/>
                </a:cubicBezTo>
                <a:cubicBezTo>
                  <a:pt x="315" y="82"/>
                  <a:pt x="315" y="82"/>
                  <a:pt x="315" y="82"/>
                </a:cubicBezTo>
                <a:cubicBezTo>
                  <a:pt x="315" y="92"/>
                  <a:pt x="315" y="92"/>
                  <a:pt x="315" y="92"/>
                </a:cubicBezTo>
                <a:cubicBezTo>
                  <a:pt x="325" y="92"/>
                  <a:pt x="325" y="92"/>
                  <a:pt x="325" y="92"/>
                </a:cubicBezTo>
                <a:cubicBezTo>
                  <a:pt x="325" y="107"/>
                  <a:pt x="325" y="107"/>
                  <a:pt x="325" y="107"/>
                </a:cubicBezTo>
                <a:cubicBezTo>
                  <a:pt x="342" y="107"/>
                  <a:pt x="342" y="107"/>
                  <a:pt x="342" y="107"/>
                </a:cubicBezTo>
                <a:cubicBezTo>
                  <a:pt x="342" y="116"/>
                  <a:pt x="342" y="116"/>
                  <a:pt x="342" y="116"/>
                </a:cubicBezTo>
                <a:cubicBezTo>
                  <a:pt x="369" y="116"/>
                  <a:pt x="369" y="116"/>
                  <a:pt x="369" y="116"/>
                </a:cubicBezTo>
                <a:cubicBezTo>
                  <a:pt x="369" y="129"/>
                  <a:pt x="369" y="129"/>
                  <a:pt x="369" y="129"/>
                </a:cubicBezTo>
                <a:cubicBezTo>
                  <a:pt x="380" y="129"/>
                  <a:pt x="380" y="129"/>
                  <a:pt x="380" y="129"/>
                </a:cubicBezTo>
                <a:cubicBezTo>
                  <a:pt x="380" y="146"/>
                  <a:pt x="380" y="146"/>
                  <a:pt x="380" y="146"/>
                </a:cubicBezTo>
                <a:cubicBezTo>
                  <a:pt x="413" y="146"/>
                  <a:pt x="413" y="146"/>
                  <a:pt x="413" y="146"/>
                </a:cubicBezTo>
                <a:cubicBezTo>
                  <a:pt x="413" y="156"/>
                  <a:pt x="413" y="156"/>
                  <a:pt x="413" y="156"/>
                </a:cubicBezTo>
                <a:cubicBezTo>
                  <a:pt x="428" y="156"/>
                  <a:pt x="428" y="156"/>
                  <a:pt x="428" y="156"/>
                </a:cubicBezTo>
                <a:cubicBezTo>
                  <a:pt x="428" y="163"/>
                  <a:pt x="428" y="163"/>
                  <a:pt x="428" y="163"/>
                </a:cubicBezTo>
                <a:cubicBezTo>
                  <a:pt x="470" y="163"/>
                  <a:pt x="470" y="163"/>
                  <a:pt x="470" y="163"/>
                </a:cubicBezTo>
                <a:cubicBezTo>
                  <a:pt x="470" y="172"/>
                  <a:pt x="470" y="172"/>
                  <a:pt x="470" y="172"/>
                </a:cubicBezTo>
                <a:cubicBezTo>
                  <a:pt x="482" y="172"/>
                  <a:pt x="482" y="172"/>
                  <a:pt x="482" y="172"/>
                </a:cubicBezTo>
                <a:cubicBezTo>
                  <a:pt x="482" y="179"/>
                  <a:pt x="482" y="179"/>
                  <a:pt x="482" y="179"/>
                </a:cubicBezTo>
                <a:cubicBezTo>
                  <a:pt x="507" y="179"/>
                  <a:pt x="507" y="179"/>
                  <a:pt x="507" y="179"/>
                </a:cubicBezTo>
                <a:cubicBezTo>
                  <a:pt x="507" y="189"/>
                  <a:pt x="507" y="189"/>
                  <a:pt x="507" y="189"/>
                </a:cubicBezTo>
                <a:cubicBezTo>
                  <a:pt x="519" y="189"/>
                  <a:pt x="519" y="189"/>
                  <a:pt x="519" y="189"/>
                </a:cubicBezTo>
                <a:cubicBezTo>
                  <a:pt x="519" y="196"/>
                  <a:pt x="519" y="196"/>
                  <a:pt x="519" y="196"/>
                </a:cubicBezTo>
                <a:cubicBezTo>
                  <a:pt x="528" y="196"/>
                  <a:pt x="528" y="196"/>
                  <a:pt x="528" y="196"/>
                </a:cubicBezTo>
                <a:cubicBezTo>
                  <a:pt x="528" y="206"/>
                  <a:pt x="528" y="206"/>
                  <a:pt x="528" y="206"/>
                </a:cubicBezTo>
                <a:cubicBezTo>
                  <a:pt x="610" y="206"/>
                  <a:pt x="610" y="206"/>
                  <a:pt x="610" y="206"/>
                </a:cubicBezTo>
                <a:cubicBezTo>
                  <a:pt x="610" y="216"/>
                  <a:pt x="610" y="216"/>
                  <a:pt x="610" y="216"/>
                </a:cubicBezTo>
                <a:cubicBezTo>
                  <a:pt x="627" y="216"/>
                  <a:pt x="627" y="216"/>
                  <a:pt x="627" y="216"/>
                </a:cubicBezTo>
                <a:cubicBezTo>
                  <a:pt x="627" y="226"/>
                  <a:pt x="627" y="226"/>
                  <a:pt x="627" y="226"/>
                </a:cubicBezTo>
                <a:cubicBezTo>
                  <a:pt x="644" y="226"/>
                  <a:pt x="644" y="226"/>
                  <a:pt x="644" y="226"/>
                </a:cubicBezTo>
                <a:cubicBezTo>
                  <a:pt x="644" y="234"/>
                  <a:pt x="644" y="234"/>
                  <a:pt x="644" y="234"/>
                </a:cubicBezTo>
                <a:cubicBezTo>
                  <a:pt x="680" y="234"/>
                  <a:pt x="680" y="234"/>
                  <a:pt x="680" y="234"/>
                </a:cubicBezTo>
                <a:cubicBezTo>
                  <a:pt x="680" y="241"/>
                  <a:pt x="680" y="241"/>
                  <a:pt x="680" y="241"/>
                </a:cubicBezTo>
                <a:cubicBezTo>
                  <a:pt x="714" y="241"/>
                  <a:pt x="714" y="241"/>
                  <a:pt x="714" y="241"/>
                </a:cubicBezTo>
                <a:cubicBezTo>
                  <a:pt x="714" y="241"/>
                  <a:pt x="708" y="251"/>
                  <a:pt x="714" y="251"/>
                </a:cubicBezTo>
                <a:cubicBezTo>
                  <a:pt x="719" y="251"/>
                  <a:pt x="775" y="251"/>
                  <a:pt x="775" y="251"/>
                </a:cubicBezTo>
                <a:cubicBezTo>
                  <a:pt x="775" y="263"/>
                  <a:pt x="775" y="263"/>
                  <a:pt x="775" y="263"/>
                </a:cubicBezTo>
                <a:cubicBezTo>
                  <a:pt x="789" y="263"/>
                  <a:pt x="789" y="263"/>
                  <a:pt x="789" y="263"/>
                </a:cubicBezTo>
                <a:cubicBezTo>
                  <a:pt x="789" y="274"/>
                  <a:pt x="789" y="274"/>
                  <a:pt x="789" y="274"/>
                </a:cubicBezTo>
                <a:cubicBezTo>
                  <a:pt x="797" y="274"/>
                  <a:pt x="797" y="274"/>
                  <a:pt x="797" y="274"/>
                </a:cubicBezTo>
                <a:cubicBezTo>
                  <a:pt x="797" y="284"/>
                  <a:pt x="797" y="284"/>
                  <a:pt x="797" y="284"/>
                </a:cubicBezTo>
                <a:cubicBezTo>
                  <a:pt x="809" y="284"/>
                  <a:pt x="809" y="284"/>
                  <a:pt x="809" y="284"/>
                </a:cubicBezTo>
                <a:cubicBezTo>
                  <a:pt x="809" y="292"/>
                  <a:pt x="809" y="292"/>
                  <a:pt x="809" y="292"/>
                </a:cubicBezTo>
                <a:cubicBezTo>
                  <a:pt x="823" y="292"/>
                  <a:pt x="823" y="292"/>
                  <a:pt x="823" y="292"/>
                </a:cubicBezTo>
                <a:cubicBezTo>
                  <a:pt x="823" y="304"/>
                  <a:pt x="823" y="304"/>
                  <a:pt x="823" y="304"/>
                </a:cubicBezTo>
                <a:cubicBezTo>
                  <a:pt x="836" y="304"/>
                  <a:pt x="836" y="304"/>
                  <a:pt x="836" y="304"/>
                </a:cubicBezTo>
                <a:cubicBezTo>
                  <a:pt x="836" y="325"/>
                  <a:pt x="836" y="325"/>
                  <a:pt x="836" y="325"/>
                </a:cubicBezTo>
                <a:cubicBezTo>
                  <a:pt x="887" y="325"/>
                  <a:pt x="887" y="325"/>
                  <a:pt x="887" y="325"/>
                </a:cubicBezTo>
                <a:cubicBezTo>
                  <a:pt x="887" y="336"/>
                  <a:pt x="887" y="336"/>
                  <a:pt x="887" y="336"/>
                </a:cubicBezTo>
                <a:cubicBezTo>
                  <a:pt x="987" y="336"/>
                  <a:pt x="987" y="336"/>
                  <a:pt x="987" y="336"/>
                </a:cubicBezTo>
                <a:cubicBezTo>
                  <a:pt x="987" y="370"/>
                  <a:pt x="987" y="370"/>
                  <a:pt x="987" y="370"/>
                </a:cubicBezTo>
                <a:cubicBezTo>
                  <a:pt x="997" y="370"/>
                  <a:pt x="997" y="370"/>
                  <a:pt x="997" y="370"/>
                </a:cubicBezTo>
                <a:cubicBezTo>
                  <a:pt x="997" y="382"/>
                  <a:pt x="997" y="382"/>
                  <a:pt x="997" y="382"/>
                </a:cubicBezTo>
                <a:cubicBezTo>
                  <a:pt x="1090" y="382"/>
                  <a:pt x="1090" y="382"/>
                  <a:pt x="1090" y="382"/>
                </a:cubicBez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6" name="Line 6">
            <a:extLst>
              <a:ext uri="{FF2B5EF4-FFF2-40B4-BE49-F238E27FC236}">
                <a16:creationId xmlns:a16="http://schemas.microsoft.com/office/drawing/2014/main" id="{27BE8B9A-35AF-3EF8-C32A-A08348682ED3}"/>
              </a:ext>
            </a:extLst>
          </p:cNvPr>
          <p:cNvSpPr>
            <a:spLocks noChangeShapeType="1"/>
          </p:cNvSpPr>
          <p:nvPr/>
        </p:nvSpPr>
        <p:spPr bwMode="auto">
          <a:xfrm>
            <a:off x="1328738" y="211455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7" name="Line 7">
            <a:extLst>
              <a:ext uri="{FF2B5EF4-FFF2-40B4-BE49-F238E27FC236}">
                <a16:creationId xmlns:a16="http://schemas.microsoft.com/office/drawing/2014/main" id="{D78E584B-4B6B-63A6-FEBB-842B08306FDE}"/>
              </a:ext>
            </a:extLst>
          </p:cNvPr>
          <p:cNvSpPr>
            <a:spLocks noChangeShapeType="1"/>
          </p:cNvSpPr>
          <p:nvPr/>
        </p:nvSpPr>
        <p:spPr bwMode="auto">
          <a:xfrm>
            <a:off x="1293813" y="214630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8" name="Line 8">
            <a:extLst>
              <a:ext uri="{FF2B5EF4-FFF2-40B4-BE49-F238E27FC236}">
                <a16:creationId xmlns:a16="http://schemas.microsoft.com/office/drawing/2014/main" id="{8A3C8683-C563-66E8-7CC7-D52419FE6A06}"/>
              </a:ext>
            </a:extLst>
          </p:cNvPr>
          <p:cNvSpPr>
            <a:spLocks noChangeShapeType="1"/>
          </p:cNvSpPr>
          <p:nvPr/>
        </p:nvSpPr>
        <p:spPr bwMode="auto">
          <a:xfrm>
            <a:off x="1360488" y="2114550"/>
            <a:ext cx="0" cy="666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9" name="Line 9">
            <a:extLst>
              <a:ext uri="{FF2B5EF4-FFF2-40B4-BE49-F238E27FC236}">
                <a16:creationId xmlns:a16="http://schemas.microsoft.com/office/drawing/2014/main" id="{4008E1D5-BFBE-DB2C-9FE8-DEADAE0D0FC9}"/>
              </a:ext>
            </a:extLst>
          </p:cNvPr>
          <p:cNvSpPr>
            <a:spLocks noChangeShapeType="1"/>
          </p:cNvSpPr>
          <p:nvPr/>
        </p:nvSpPr>
        <p:spPr bwMode="auto">
          <a:xfrm>
            <a:off x="1328738" y="2146300"/>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0" name="Line 10">
            <a:extLst>
              <a:ext uri="{FF2B5EF4-FFF2-40B4-BE49-F238E27FC236}">
                <a16:creationId xmlns:a16="http://schemas.microsoft.com/office/drawing/2014/main" id="{3F1AC2C7-7F4F-EEF7-18DC-DBD9D564050F}"/>
              </a:ext>
            </a:extLst>
          </p:cNvPr>
          <p:cNvSpPr>
            <a:spLocks noChangeShapeType="1"/>
          </p:cNvSpPr>
          <p:nvPr/>
        </p:nvSpPr>
        <p:spPr bwMode="auto">
          <a:xfrm>
            <a:off x="1865313" y="2214563"/>
            <a:ext cx="0" cy="698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1" name="Line 11">
            <a:extLst>
              <a:ext uri="{FF2B5EF4-FFF2-40B4-BE49-F238E27FC236}">
                <a16:creationId xmlns:a16="http://schemas.microsoft.com/office/drawing/2014/main" id="{682913B1-5C4D-5425-A890-EEBFD7E8538B}"/>
              </a:ext>
            </a:extLst>
          </p:cNvPr>
          <p:cNvSpPr>
            <a:spLocks noChangeShapeType="1"/>
          </p:cNvSpPr>
          <p:nvPr/>
        </p:nvSpPr>
        <p:spPr bwMode="auto">
          <a:xfrm>
            <a:off x="1830388" y="2249488"/>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2" name="Line 12">
            <a:extLst>
              <a:ext uri="{FF2B5EF4-FFF2-40B4-BE49-F238E27FC236}">
                <a16:creationId xmlns:a16="http://schemas.microsoft.com/office/drawing/2014/main" id="{BE6D6B8F-5AA4-A595-0D7F-4639FAB4B703}"/>
              </a:ext>
            </a:extLst>
          </p:cNvPr>
          <p:cNvSpPr>
            <a:spLocks noChangeShapeType="1"/>
          </p:cNvSpPr>
          <p:nvPr/>
        </p:nvSpPr>
        <p:spPr bwMode="auto">
          <a:xfrm>
            <a:off x="3332163" y="2870200"/>
            <a:ext cx="0" cy="698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3" name="Line 13">
            <a:extLst>
              <a:ext uri="{FF2B5EF4-FFF2-40B4-BE49-F238E27FC236}">
                <a16:creationId xmlns:a16="http://schemas.microsoft.com/office/drawing/2014/main" id="{1E9056EA-9230-C976-BF9D-DAAB85F0CDBD}"/>
              </a:ext>
            </a:extLst>
          </p:cNvPr>
          <p:cNvSpPr>
            <a:spLocks noChangeShapeType="1"/>
          </p:cNvSpPr>
          <p:nvPr/>
        </p:nvSpPr>
        <p:spPr bwMode="auto">
          <a:xfrm>
            <a:off x="3300413" y="290512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4" name="Line 14">
            <a:extLst>
              <a:ext uri="{FF2B5EF4-FFF2-40B4-BE49-F238E27FC236}">
                <a16:creationId xmlns:a16="http://schemas.microsoft.com/office/drawing/2014/main" id="{5890E502-7D67-4C2D-6CAA-E71EC9265B5A}"/>
              </a:ext>
            </a:extLst>
          </p:cNvPr>
          <p:cNvSpPr>
            <a:spLocks noChangeShapeType="1"/>
          </p:cNvSpPr>
          <p:nvPr/>
        </p:nvSpPr>
        <p:spPr bwMode="auto">
          <a:xfrm>
            <a:off x="3354388" y="2870200"/>
            <a:ext cx="0" cy="698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5" name="Line 15">
            <a:extLst>
              <a:ext uri="{FF2B5EF4-FFF2-40B4-BE49-F238E27FC236}">
                <a16:creationId xmlns:a16="http://schemas.microsoft.com/office/drawing/2014/main" id="{A697ED3A-5493-3403-51EC-65DC726CAE09}"/>
              </a:ext>
            </a:extLst>
          </p:cNvPr>
          <p:cNvSpPr>
            <a:spLocks noChangeShapeType="1"/>
          </p:cNvSpPr>
          <p:nvPr/>
        </p:nvSpPr>
        <p:spPr bwMode="auto">
          <a:xfrm>
            <a:off x="3319463" y="2905125"/>
            <a:ext cx="698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6" name="Line 16">
            <a:extLst>
              <a:ext uri="{FF2B5EF4-FFF2-40B4-BE49-F238E27FC236}">
                <a16:creationId xmlns:a16="http://schemas.microsoft.com/office/drawing/2014/main" id="{859549E7-7D48-496F-79CD-775B7234E8A7}"/>
              </a:ext>
            </a:extLst>
          </p:cNvPr>
          <p:cNvSpPr>
            <a:spLocks noChangeShapeType="1"/>
          </p:cNvSpPr>
          <p:nvPr/>
        </p:nvSpPr>
        <p:spPr bwMode="auto">
          <a:xfrm>
            <a:off x="3381375" y="2870200"/>
            <a:ext cx="0" cy="698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7" name="Line 17">
            <a:extLst>
              <a:ext uri="{FF2B5EF4-FFF2-40B4-BE49-F238E27FC236}">
                <a16:creationId xmlns:a16="http://schemas.microsoft.com/office/drawing/2014/main" id="{29994D11-44EB-2831-D2B6-E3026DB0ED8E}"/>
              </a:ext>
            </a:extLst>
          </p:cNvPr>
          <p:cNvSpPr>
            <a:spLocks noChangeShapeType="1"/>
          </p:cNvSpPr>
          <p:nvPr/>
        </p:nvSpPr>
        <p:spPr bwMode="auto">
          <a:xfrm>
            <a:off x="3346450" y="2905125"/>
            <a:ext cx="698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8" name="Line 18">
            <a:extLst>
              <a:ext uri="{FF2B5EF4-FFF2-40B4-BE49-F238E27FC236}">
                <a16:creationId xmlns:a16="http://schemas.microsoft.com/office/drawing/2014/main" id="{F9C0C631-70A6-66FD-88B4-74ED62B85296}"/>
              </a:ext>
            </a:extLst>
          </p:cNvPr>
          <p:cNvSpPr>
            <a:spLocks noChangeShapeType="1"/>
          </p:cNvSpPr>
          <p:nvPr/>
        </p:nvSpPr>
        <p:spPr bwMode="auto">
          <a:xfrm>
            <a:off x="3425825" y="2897188"/>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9" name="Line 19">
            <a:extLst>
              <a:ext uri="{FF2B5EF4-FFF2-40B4-BE49-F238E27FC236}">
                <a16:creationId xmlns:a16="http://schemas.microsoft.com/office/drawing/2014/main" id="{CED63854-359D-0B38-DA0F-7A77D6CC98F2}"/>
              </a:ext>
            </a:extLst>
          </p:cNvPr>
          <p:cNvSpPr>
            <a:spLocks noChangeShapeType="1"/>
          </p:cNvSpPr>
          <p:nvPr/>
        </p:nvSpPr>
        <p:spPr bwMode="auto">
          <a:xfrm>
            <a:off x="3392488" y="2930525"/>
            <a:ext cx="68262"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0" name="Line 20">
            <a:extLst>
              <a:ext uri="{FF2B5EF4-FFF2-40B4-BE49-F238E27FC236}">
                <a16:creationId xmlns:a16="http://schemas.microsoft.com/office/drawing/2014/main" id="{C0CDAE89-CA20-C471-73F0-92F471871735}"/>
              </a:ext>
            </a:extLst>
          </p:cNvPr>
          <p:cNvSpPr>
            <a:spLocks noChangeShapeType="1"/>
          </p:cNvSpPr>
          <p:nvPr/>
        </p:nvSpPr>
        <p:spPr bwMode="auto">
          <a:xfrm>
            <a:off x="3460750" y="2897188"/>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1" name="Line 21">
            <a:extLst>
              <a:ext uri="{FF2B5EF4-FFF2-40B4-BE49-F238E27FC236}">
                <a16:creationId xmlns:a16="http://schemas.microsoft.com/office/drawing/2014/main" id="{CFEFE91D-D234-4196-0AC0-7B22D866314E}"/>
              </a:ext>
            </a:extLst>
          </p:cNvPr>
          <p:cNvSpPr>
            <a:spLocks noChangeShapeType="1"/>
          </p:cNvSpPr>
          <p:nvPr/>
        </p:nvSpPr>
        <p:spPr bwMode="auto">
          <a:xfrm>
            <a:off x="3425825" y="293052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2" name="Line 22">
            <a:extLst>
              <a:ext uri="{FF2B5EF4-FFF2-40B4-BE49-F238E27FC236}">
                <a16:creationId xmlns:a16="http://schemas.microsoft.com/office/drawing/2014/main" id="{B68762E7-6AEF-E1A0-7F35-B8EAE97EF7E5}"/>
              </a:ext>
            </a:extLst>
          </p:cNvPr>
          <p:cNvSpPr>
            <a:spLocks noChangeShapeType="1"/>
          </p:cNvSpPr>
          <p:nvPr/>
        </p:nvSpPr>
        <p:spPr bwMode="auto">
          <a:xfrm>
            <a:off x="3441700" y="2897188"/>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3" name="Line 23">
            <a:extLst>
              <a:ext uri="{FF2B5EF4-FFF2-40B4-BE49-F238E27FC236}">
                <a16:creationId xmlns:a16="http://schemas.microsoft.com/office/drawing/2014/main" id="{18859371-11AD-BCBC-6013-00F163A24673}"/>
              </a:ext>
            </a:extLst>
          </p:cNvPr>
          <p:cNvSpPr>
            <a:spLocks noChangeShapeType="1"/>
          </p:cNvSpPr>
          <p:nvPr/>
        </p:nvSpPr>
        <p:spPr bwMode="auto">
          <a:xfrm>
            <a:off x="3409950" y="293052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4" name="Line 24">
            <a:extLst>
              <a:ext uri="{FF2B5EF4-FFF2-40B4-BE49-F238E27FC236}">
                <a16:creationId xmlns:a16="http://schemas.microsoft.com/office/drawing/2014/main" id="{306687E6-1863-69AA-3B8F-D15135DD823A}"/>
              </a:ext>
            </a:extLst>
          </p:cNvPr>
          <p:cNvSpPr>
            <a:spLocks noChangeShapeType="1"/>
          </p:cNvSpPr>
          <p:nvPr/>
        </p:nvSpPr>
        <p:spPr bwMode="auto">
          <a:xfrm>
            <a:off x="3476625" y="2897188"/>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5" name="Line 25">
            <a:extLst>
              <a:ext uri="{FF2B5EF4-FFF2-40B4-BE49-F238E27FC236}">
                <a16:creationId xmlns:a16="http://schemas.microsoft.com/office/drawing/2014/main" id="{C7B43C45-E20B-735D-BCF6-CD443B2CF5F7}"/>
              </a:ext>
            </a:extLst>
          </p:cNvPr>
          <p:cNvSpPr>
            <a:spLocks noChangeShapeType="1"/>
          </p:cNvSpPr>
          <p:nvPr/>
        </p:nvSpPr>
        <p:spPr bwMode="auto">
          <a:xfrm>
            <a:off x="3441700" y="2930525"/>
            <a:ext cx="698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6" name="Line 26">
            <a:extLst>
              <a:ext uri="{FF2B5EF4-FFF2-40B4-BE49-F238E27FC236}">
                <a16:creationId xmlns:a16="http://schemas.microsoft.com/office/drawing/2014/main" id="{7D7B2D1E-A6F1-3EE1-D708-F57129EC7871}"/>
              </a:ext>
            </a:extLst>
          </p:cNvPr>
          <p:cNvSpPr>
            <a:spLocks noChangeShapeType="1"/>
          </p:cNvSpPr>
          <p:nvPr/>
        </p:nvSpPr>
        <p:spPr bwMode="auto">
          <a:xfrm>
            <a:off x="3492500" y="2897188"/>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7" name="Line 27">
            <a:extLst>
              <a:ext uri="{FF2B5EF4-FFF2-40B4-BE49-F238E27FC236}">
                <a16:creationId xmlns:a16="http://schemas.microsoft.com/office/drawing/2014/main" id="{F17DB509-9E88-6F56-A20F-D5C1065CCB93}"/>
              </a:ext>
            </a:extLst>
          </p:cNvPr>
          <p:cNvSpPr>
            <a:spLocks noChangeShapeType="1"/>
          </p:cNvSpPr>
          <p:nvPr/>
        </p:nvSpPr>
        <p:spPr bwMode="auto">
          <a:xfrm>
            <a:off x="3460750" y="293052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8" name="Line 28">
            <a:extLst>
              <a:ext uri="{FF2B5EF4-FFF2-40B4-BE49-F238E27FC236}">
                <a16:creationId xmlns:a16="http://schemas.microsoft.com/office/drawing/2014/main" id="{6052517A-85D0-5FBE-0B33-E77B86889960}"/>
              </a:ext>
            </a:extLst>
          </p:cNvPr>
          <p:cNvSpPr>
            <a:spLocks noChangeShapeType="1"/>
          </p:cNvSpPr>
          <p:nvPr/>
        </p:nvSpPr>
        <p:spPr bwMode="auto">
          <a:xfrm>
            <a:off x="3536950" y="2897188"/>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9" name="Line 29">
            <a:extLst>
              <a:ext uri="{FF2B5EF4-FFF2-40B4-BE49-F238E27FC236}">
                <a16:creationId xmlns:a16="http://schemas.microsoft.com/office/drawing/2014/main" id="{BF0E5D9B-9AD1-6B34-FA00-BC04F932946B}"/>
              </a:ext>
            </a:extLst>
          </p:cNvPr>
          <p:cNvSpPr>
            <a:spLocks noChangeShapeType="1"/>
          </p:cNvSpPr>
          <p:nvPr/>
        </p:nvSpPr>
        <p:spPr bwMode="auto">
          <a:xfrm>
            <a:off x="3505200" y="293052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0" name="Line 30">
            <a:extLst>
              <a:ext uri="{FF2B5EF4-FFF2-40B4-BE49-F238E27FC236}">
                <a16:creationId xmlns:a16="http://schemas.microsoft.com/office/drawing/2014/main" id="{D961B395-B8AC-C715-7715-74F19822F791}"/>
              </a:ext>
            </a:extLst>
          </p:cNvPr>
          <p:cNvSpPr>
            <a:spLocks noChangeShapeType="1"/>
          </p:cNvSpPr>
          <p:nvPr/>
        </p:nvSpPr>
        <p:spPr bwMode="auto">
          <a:xfrm>
            <a:off x="3565525" y="2897188"/>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1" name="Line 31">
            <a:extLst>
              <a:ext uri="{FF2B5EF4-FFF2-40B4-BE49-F238E27FC236}">
                <a16:creationId xmlns:a16="http://schemas.microsoft.com/office/drawing/2014/main" id="{B1F98EA3-CA3D-9F8A-03D2-1E9D31CB4B7A}"/>
              </a:ext>
            </a:extLst>
          </p:cNvPr>
          <p:cNvSpPr>
            <a:spLocks noChangeShapeType="1"/>
          </p:cNvSpPr>
          <p:nvPr/>
        </p:nvSpPr>
        <p:spPr bwMode="auto">
          <a:xfrm>
            <a:off x="3530600" y="2930525"/>
            <a:ext cx="698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2" name="Line 32">
            <a:extLst>
              <a:ext uri="{FF2B5EF4-FFF2-40B4-BE49-F238E27FC236}">
                <a16:creationId xmlns:a16="http://schemas.microsoft.com/office/drawing/2014/main" id="{B1B208C4-42FE-A66F-17A2-354A3FF5F991}"/>
              </a:ext>
            </a:extLst>
          </p:cNvPr>
          <p:cNvSpPr>
            <a:spLocks noChangeShapeType="1"/>
          </p:cNvSpPr>
          <p:nvPr/>
        </p:nvSpPr>
        <p:spPr bwMode="auto">
          <a:xfrm>
            <a:off x="3590925" y="2897188"/>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3" name="Line 33">
            <a:extLst>
              <a:ext uri="{FF2B5EF4-FFF2-40B4-BE49-F238E27FC236}">
                <a16:creationId xmlns:a16="http://schemas.microsoft.com/office/drawing/2014/main" id="{F33257E0-2FFE-25DF-03BF-6A2CAD7E8C23}"/>
              </a:ext>
            </a:extLst>
          </p:cNvPr>
          <p:cNvSpPr>
            <a:spLocks noChangeShapeType="1"/>
          </p:cNvSpPr>
          <p:nvPr/>
        </p:nvSpPr>
        <p:spPr bwMode="auto">
          <a:xfrm>
            <a:off x="3557588" y="2930525"/>
            <a:ext cx="68262"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4" name="Line 34">
            <a:extLst>
              <a:ext uri="{FF2B5EF4-FFF2-40B4-BE49-F238E27FC236}">
                <a16:creationId xmlns:a16="http://schemas.microsoft.com/office/drawing/2014/main" id="{8D8930F0-38AA-169C-50AE-5EC8BF18A103}"/>
              </a:ext>
            </a:extLst>
          </p:cNvPr>
          <p:cNvSpPr>
            <a:spLocks noChangeShapeType="1"/>
          </p:cNvSpPr>
          <p:nvPr/>
        </p:nvSpPr>
        <p:spPr bwMode="auto">
          <a:xfrm>
            <a:off x="3646488" y="2946400"/>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5" name="Line 35">
            <a:extLst>
              <a:ext uri="{FF2B5EF4-FFF2-40B4-BE49-F238E27FC236}">
                <a16:creationId xmlns:a16="http://schemas.microsoft.com/office/drawing/2014/main" id="{AC1654F8-6C60-AC30-7E3E-357AB62474B6}"/>
              </a:ext>
            </a:extLst>
          </p:cNvPr>
          <p:cNvSpPr>
            <a:spLocks noChangeShapeType="1"/>
          </p:cNvSpPr>
          <p:nvPr/>
        </p:nvSpPr>
        <p:spPr bwMode="auto">
          <a:xfrm>
            <a:off x="3613150" y="2981325"/>
            <a:ext cx="68262"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6" name="Line 36">
            <a:extLst>
              <a:ext uri="{FF2B5EF4-FFF2-40B4-BE49-F238E27FC236}">
                <a16:creationId xmlns:a16="http://schemas.microsoft.com/office/drawing/2014/main" id="{4EC883E1-0557-D7AA-4405-19F1899359EA}"/>
              </a:ext>
            </a:extLst>
          </p:cNvPr>
          <p:cNvSpPr>
            <a:spLocks noChangeShapeType="1"/>
          </p:cNvSpPr>
          <p:nvPr/>
        </p:nvSpPr>
        <p:spPr bwMode="auto">
          <a:xfrm>
            <a:off x="3662363" y="3001963"/>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7" name="Line 37">
            <a:extLst>
              <a:ext uri="{FF2B5EF4-FFF2-40B4-BE49-F238E27FC236}">
                <a16:creationId xmlns:a16="http://schemas.microsoft.com/office/drawing/2014/main" id="{9051880F-8972-A110-8783-744D348827A6}"/>
              </a:ext>
            </a:extLst>
          </p:cNvPr>
          <p:cNvSpPr>
            <a:spLocks noChangeShapeType="1"/>
          </p:cNvSpPr>
          <p:nvPr/>
        </p:nvSpPr>
        <p:spPr bwMode="auto">
          <a:xfrm>
            <a:off x="3630613" y="303847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8" name="Line 38">
            <a:extLst>
              <a:ext uri="{FF2B5EF4-FFF2-40B4-BE49-F238E27FC236}">
                <a16:creationId xmlns:a16="http://schemas.microsoft.com/office/drawing/2014/main" id="{6D52C674-4520-DE60-5001-A0D73C66B13E}"/>
              </a:ext>
            </a:extLst>
          </p:cNvPr>
          <p:cNvSpPr>
            <a:spLocks noChangeShapeType="1"/>
          </p:cNvSpPr>
          <p:nvPr/>
        </p:nvSpPr>
        <p:spPr bwMode="auto">
          <a:xfrm>
            <a:off x="3681413" y="3001963"/>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9" name="Line 39">
            <a:extLst>
              <a:ext uri="{FF2B5EF4-FFF2-40B4-BE49-F238E27FC236}">
                <a16:creationId xmlns:a16="http://schemas.microsoft.com/office/drawing/2014/main" id="{F9DE9647-C6CA-4FC2-80D7-0B3D0609E2D1}"/>
              </a:ext>
            </a:extLst>
          </p:cNvPr>
          <p:cNvSpPr>
            <a:spLocks noChangeShapeType="1"/>
          </p:cNvSpPr>
          <p:nvPr/>
        </p:nvSpPr>
        <p:spPr bwMode="auto">
          <a:xfrm>
            <a:off x="3646488" y="303847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0" name="Line 40">
            <a:extLst>
              <a:ext uri="{FF2B5EF4-FFF2-40B4-BE49-F238E27FC236}">
                <a16:creationId xmlns:a16="http://schemas.microsoft.com/office/drawing/2014/main" id="{161721DE-CBD1-ACD4-CA7E-384267DDB607}"/>
              </a:ext>
            </a:extLst>
          </p:cNvPr>
          <p:cNvSpPr>
            <a:spLocks noChangeShapeType="1"/>
          </p:cNvSpPr>
          <p:nvPr/>
        </p:nvSpPr>
        <p:spPr bwMode="auto">
          <a:xfrm>
            <a:off x="3697288" y="3001963"/>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1" name="Line 41">
            <a:extLst>
              <a:ext uri="{FF2B5EF4-FFF2-40B4-BE49-F238E27FC236}">
                <a16:creationId xmlns:a16="http://schemas.microsoft.com/office/drawing/2014/main" id="{AA36A79B-179A-2CD4-BC7E-3DC240DA4FB9}"/>
              </a:ext>
            </a:extLst>
          </p:cNvPr>
          <p:cNvSpPr>
            <a:spLocks noChangeShapeType="1"/>
          </p:cNvSpPr>
          <p:nvPr/>
        </p:nvSpPr>
        <p:spPr bwMode="auto">
          <a:xfrm>
            <a:off x="3662363" y="3038475"/>
            <a:ext cx="698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2" name="Line 42">
            <a:extLst>
              <a:ext uri="{FF2B5EF4-FFF2-40B4-BE49-F238E27FC236}">
                <a16:creationId xmlns:a16="http://schemas.microsoft.com/office/drawing/2014/main" id="{3377BE00-C226-6F1A-CEF2-5BC510C6348B}"/>
              </a:ext>
            </a:extLst>
          </p:cNvPr>
          <p:cNvSpPr>
            <a:spLocks noChangeShapeType="1"/>
          </p:cNvSpPr>
          <p:nvPr/>
        </p:nvSpPr>
        <p:spPr bwMode="auto">
          <a:xfrm>
            <a:off x="3725863" y="3001963"/>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3" name="Line 43">
            <a:extLst>
              <a:ext uri="{FF2B5EF4-FFF2-40B4-BE49-F238E27FC236}">
                <a16:creationId xmlns:a16="http://schemas.microsoft.com/office/drawing/2014/main" id="{859747E8-80EC-184F-953A-6FAE17EEFD44}"/>
              </a:ext>
            </a:extLst>
          </p:cNvPr>
          <p:cNvSpPr>
            <a:spLocks noChangeShapeType="1"/>
          </p:cNvSpPr>
          <p:nvPr/>
        </p:nvSpPr>
        <p:spPr bwMode="auto">
          <a:xfrm>
            <a:off x="3690938" y="303847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4" name="Line 44">
            <a:extLst>
              <a:ext uri="{FF2B5EF4-FFF2-40B4-BE49-F238E27FC236}">
                <a16:creationId xmlns:a16="http://schemas.microsoft.com/office/drawing/2014/main" id="{CD142218-EAB0-89DB-92A4-AB5696D9D44E}"/>
              </a:ext>
            </a:extLst>
          </p:cNvPr>
          <p:cNvSpPr>
            <a:spLocks noChangeShapeType="1"/>
          </p:cNvSpPr>
          <p:nvPr/>
        </p:nvSpPr>
        <p:spPr bwMode="auto">
          <a:xfrm>
            <a:off x="3748088" y="3001963"/>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5" name="Line 45">
            <a:extLst>
              <a:ext uri="{FF2B5EF4-FFF2-40B4-BE49-F238E27FC236}">
                <a16:creationId xmlns:a16="http://schemas.microsoft.com/office/drawing/2014/main" id="{5CD2DEC2-AFB2-D5F4-65E1-1CD3C851913E}"/>
              </a:ext>
            </a:extLst>
          </p:cNvPr>
          <p:cNvSpPr>
            <a:spLocks noChangeShapeType="1"/>
          </p:cNvSpPr>
          <p:nvPr/>
        </p:nvSpPr>
        <p:spPr bwMode="auto">
          <a:xfrm>
            <a:off x="3716338" y="303847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6" name="Line 46">
            <a:extLst>
              <a:ext uri="{FF2B5EF4-FFF2-40B4-BE49-F238E27FC236}">
                <a16:creationId xmlns:a16="http://schemas.microsoft.com/office/drawing/2014/main" id="{B08D6571-69B9-23E5-4971-D73E276F295A}"/>
              </a:ext>
            </a:extLst>
          </p:cNvPr>
          <p:cNvSpPr>
            <a:spLocks noChangeShapeType="1"/>
          </p:cNvSpPr>
          <p:nvPr/>
        </p:nvSpPr>
        <p:spPr bwMode="auto">
          <a:xfrm>
            <a:off x="3787775" y="3001963"/>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7" name="Line 47">
            <a:extLst>
              <a:ext uri="{FF2B5EF4-FFF2-40B4-BE49-F238E27FC236}">
                <a16:creationId xmlns:a16="http://schemas.microsoft.com/office/drawing/2014/main" id="{066D9486-00A8-CDDA-0AF3-4C0435CD7968}"/>
              </a:ext>
            </a:extLst>
          </p:cNvPr>
          <p:cNvSpPr>
            <a:spLocks noChangeShapeType="1"/>
          </p:cNvSpPr>
          <p:nvPr/>
        </p:nvSpPr>
        <p:spPr bwMode="auto">
          <a:xfrm>
            <a:off x="3752850" y="3038475"/>
            <a:ext cx="698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8" name="Line 48">
            <a:extLst>
              <a:ext uri="{FF2B5EF4-FFF2-40B4-BE49-F238E27FC236}">
                <a16:creationId xmlns:a16="http://schemas.microsoft.com/office/drawing/2014/main" id="{1431A320-AAF2-B923-E70A-83536A4CE47E}"/>
              </a:ext>
            </a:extLst>
          </p:cNvPr>
          <p:cNvSpPr>
            <a:spLocks noChangeShapeType="1"/>
          </p:cNvSpPr>
          <p:nvPr/>
        </p:nvSpPr>
        <p:spPr bwMode="auto">
          <a:xfrm>
            <a:off x="3827463" y="3001963"/>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9" name="Line 49">
            <a:extLst>
              <a:ext uri="{FF2B5EF4-FFF2-40B4-BE49-F238E27FC236}">
                <a16:creationId xmlns:a16="http://schemas.microsoft.com/office/drawing/2014/main" id="{1B445B0F-441E-3130-FF02-61FE8FA402F8}"/>
              </a:ext>
            </a:extLst>
          </p:cNvPr>
          <p:cNvSpPr>
            <a:spLocks noChangeShapeType="1"/>
          </p:cNvSpPr>
          <p:nvPr/>
        </p:nvSpPr>
        <p:spPr bwMode="auto">
          <a:xfrm>
            <a:off x="3792538" y="3038475"/>
            <a:ext cx="666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0" name="Line 50">
            <a:extLst>
              <a:ext uri="{FF2B5EF4-FFF2-40B4-BE49-F238E27FC236}">
                <a16:creationId xmlns:a16="http://schemas.microsoft.com/office/drawing/2014/main" id="{88398FF6-A266-60FB-45CF-CD6B12C58EFB}"/>
              </a:ext>
            </a:extLst>
          </p:cNvPr>
          <p:cNvSpPr>
            <a:spLocks noChangeShapeType="1"/>
          </p:cNvSpPr>
          <p:nvPr/>
        </p:nvSpPr>
        <p:spPr bwMode="auto">
          <a:xfrm>
            <a:off x="3856038" y="3001963"/>
            <a:ext cx="0" cy="682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1" name="Line 51">
            <a:extLst>
              <a:ext uri="{FF2B5EF4-FFF2-40B4-BE49-F238E27FC236}">
                <a16:creationId xmlns:a16="http://schemas.microsoft.com/office/drawing/2014/main" id="{F8FF634F-C70F-1879-9C43-1CCE961E0F98}"/>
              </a:ext>
            </a:extLst>
          </p:cNvPr>
          <p:cNvSpPr>
            <a:spLocks noChangeShapeType="1"/>
          </p:cNvSpPr>
          <p:nvPr/>
        </p:nvSpPr>
        <p:spPr bwMode="auto">
          <a:xfrm>
            <a:off x="3822700" y="3038475"/>
            <a:ext cx="68262"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6" name="Line 55">
            <a:extLst>
              <a:ext uri="{FF2B5EF4-FFF2-40B4-BE49-F238E27FC236}">
                <a16:creationId xmlns:a16="http://schemas.microsoft.com/office/drawing/2014/main" id="{737628E4-7197-B879-C600-09063541DF8B}"/>
              </a:ext>
            </a:extLst>
          </p:cNvPr>
          <p:cNvSpPr>
            <a:spLocks noChangeShapeType="1"/>
          </p:cNvSpPr>
          <p:nvPr/>
        </p:nvSpPr>
        <p:spPr bwMode="auto">
          <a:xfrm>
            <a:off x="2100263" y="226536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7" name="Line 56">
            <a:extLst>
              <a:ext uri="{FF2B5EF4-FFF2-40B4-BE49-F238E27FC236}">
                <a16:creationId xmlns:a16="http://schemas.microsoft.com/office/drawing/2014/main" id="{7D623091-24C5-94A9-B9D8-DA13A1A66970}"/>
              </a:ext>
            </a:extLst>
          </p:cNvPr>
          <p:cNvSpPr>
            <a:spLocks noChangeShapeType="1"/>
          </p:cNvSpPr>
          <p:nvPr/>
        </p:nvSpPr>
        <p:spPr bwMode="auto">
          <a:xfrm>
            <a:off x="2063750" y="2298700"/>
            <a:ext cx="71437"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8" name="Line 57">
            <a:extLst>
              <a:ext uri="{FF2B5EF4-FFF2-40B4-BE49-F238E27FC236}">
                <a16:creationId xmlns:a16="http://schemas.microsoft.com/office/drawing/2014/main" id="{05A548EF-7F3F-F55E-6F48-CF5F54F2C37A}"/>
              </a:ext>
            </a:extLst>
          </p:cNvPr>
          <p:cNvSpPr>
            <a:spLocks noChangeShapeType="1"/>
          </p:cNvSpPr>
          <p:nvPr/>
        </p:nvSpPr>
        <p:spPr bwMode="auto">
          <a:xfrm>
            <a:off x="2263775" y="233838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9" name="Line 58">
            <a:extLst>
              <a:ext uri="{FF2B5EF4-FFF2-40B4-BE49-F238E27FC236}">
                <a16:creationId xmlns:a16="http://schemas.microsoft.com/office/drawing/2014/main" id="{9FF26300-7A2F-A99E-2D36-77961A11178A}"/>
              </a:ext>
            </a:extLst>
          </p:cNvPr>
          <p:cNvSpPr>
            <a:spLocks noChangeShapeType="1"/>
          </p:cNvSpPr>
          <p:nvPr/>
        </p:nvSpPr>
        <p:spPr bwMode="auto">
          <a:xfrm>
            <a:off x="2228850" y="2371725"/>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0" name="Line 59">
            <a:extLst>
              <a:ext uri="{FF2B5EF4-FFF2-40B4-BE49-F238E27FC236}">
                <a16:creationId xmlns:a16="http://schemas.microsoft.com/office/drawing/2014/main" id="{42AB767E-B717-5F01-4210-A32E7C65340D}"/>
              </a:ext>
            </a:extLst>
          </p:cNvPr>
          <p:cNvSpPr>
            <a:spLocks noChangeShapeType="1"/>
          </p:cNvSpPr>
          <p:nvPr/>
        </p:nvSpPr>
        <p:spPr bwMode="auto">
          <a:xfrm>
            <a:off x="2433638" y="2390775"/>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1" name="Line 60">
            <a:extLst>
              <a:ext uri="{FF2B5EF4-FFF2-40B4-BE49-F238E27FC236}">
                <a16:creationId xmlns:a16="http://schemas.microsoft.com/office/drawing/2014/main" id="{8D31461F-B9C1-54AA-9B73-4AD62161E222}"/>
              </a:ext>
            </a:extLst>
          </p:cNvPr>
          <p:cNvSpPr>
            <a:spLocks noChangeShapeType="1"/>
          </p:cNvSpPr>
          <p:nvPr/>
        </p:nvSpPr>
        <p:spPr bwMode="auto">
          <a:xfrm>
            <a:off x="2398713" y="2422525"/>
            <a:ext cx="698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2" name="Line 61">
            <a:extLst>
              <a:ext uri="{FF2B5EF4-FFF2-40B4-BE49-F238E27FC236}">
                <a16:creationId xmlns:a16="http://schemas.microsoft.com/office/drawing/2014/main" id="{E4B688F6-D01D-BDCB-475A-47C02CD899FD}"/>
              </a:ext>
            </a:extLst>
          </p:cNvPr>
          <p:cNvSpPr>
            <a:spLocks noChangeShapeType="1"/>
          </p:cNvSpPr>
          <p:nvPr/>
        </p:nvSpPr>
        <p:spPr bwMode="auto">
          <a:xfrm>
            <a:off x="2560638" y="2409825"/>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3" name="Line 62">
            <a:extLst>
              <a:ext uri="{FF2B5EF4-FFF2-40B4-BE49-F238E27FC236}">
                <a16:creationId xmlns:a16="http://schemas.microsoft.com/office/drawing/2014/main" id="{4303823D-94AE-25A0-8138-F44D44211783}"/>
              </a:ext>
            </a:extLst>
          </p:cNvPr>
          <p:cNvSpPr>
            <a:spLocks noChangeShapeType="1"/>
          </p:cNvSpPr>
          <p:nvPr/>
        </p:nvSpPr>
        <p:spPr bwMode="auto">
          <a:xfrm>
            <a:off x="2527300" y="2441575"/>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4" name="Line 63">
            <a:extLst>
              <a:ext uri="{FF2B5EF4-FFF2-40B4-BE49-F238E27FC236}">
                <a16:creationId xmlns:a16="http://schemas.microsoft.com/office/drawing/2014/main" id="{A8E07295-8223-B855-8996-BE1045DCD83C}"/>
              </a:ext>
            </a:extLst>
          </p:cNvPr>
          <p:cNvSpPr>
            <a:spLocks noChangeShapeType="1"/>
          </p:cNvSpPr>
          <p:nvPr/>
        </p:nvSpPr>
        <p:spPr bwMode="auto">
          <a:xfrm>
            <a:off x="2740025" y="24463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5" name="Line 64">
            <a:extLst>
              <a:ext uri="{FF2B5EF4-FFF2-40B4-BE49-F238E27FC236}">
                <a16:creationId xmlns:a16="http://schemas.microsoft.com/office/drawing/2014/main" id="{FD59AB76-506D-EACD-22AD-90B4226C016A}"/>
              </a:ext>
            </a:extLst>
          </p:cNvPr>
          <p:cNvSpPr>
            <a:spLocks noChangeShapeType="1"/>
          </p:cNvSpPr>
          <p:nvPr/>
        </p:nvSpPr>
        <p:spPr bwMode="auto">
          <a:xfrm>
            <a:off x="2706688" y="2481263"/>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6" name="Line 65">
            <a:extLst>
              <a:ext uri="{FF2B5EF4-FFF2-40B4-BE49-F238E27FC236}">
                <a16:creationId xmlns:a16="http://schemas.microsoft.com/office/drawing/2014/main" id="{663121B9-795F-5139-92AF-43011878BC3A}"/>
              </a:ext>
            </a:extLst>
          </p:cNvPr>
          <p:cNvSpPr>
            <a:spLocks noChangeShapeType="1"/>
          </p:cNvSpPr>
          <p:nvPr/>
        </p:nvSpPr>
        <p:spPr bwMode="auto">
          <a:xfrm>
            <a:off x="3663950"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7" name="Line 66">
            <a:extLst>
              <a:ext uri="{FF2B5EF4-FFF2-40B4-BE49-F238E27FC236}">
                <a16:creationId xmlns:a16="http://schemas.microsoft.com/office/drawing/2014/main" id="{D4E180E9-7174-6D7E-5743-2105FBDFA33C}"/>
              </a:ext>
            </a:extLst>
          </p:cNvPr>
          <p:cNvSpPr>
            <a:spLocks noChangeShapeType="1"/>
          </p:cNvSpPr>
          <p:nvPr/>
        </p:nvSpPr>
        <p:spPr bwMode="auto">
          <a:xfrm>
            <a:off x="3629025" y="2687638"/>
            <a:ext cx="698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8" name="Line 67">
            <a:extLst>
              <a:ext uri="{FF2B5EF4-FFF2-40B4-BE49-F238E27FC236}">
                <a16:creationId xmlns:a16="http://schemas.microsoft.com/office/drawing/2014/main" id="{3E23B206-3ED4-7770-81FE-0609F00A0479}"/>
              </a:ext>
            </a:extLst>
          </p:cNvPr>
          <p:cNvSpPr>
            <a:spLocks noChangeShapeType="1"/>
          </p:cNvSpPr>
          <p:nvPr/>
        </p:nvSpPr>
        <p:spPr bwMode="auto">
          <a:xfrm>
            <a:off x="3678238"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9" name="Line 68">
            <a:extLst>
              <a:ext uri="{FF2B5EF4-FFF2-40B4-BE49-F238E27FC236}">
                <a16:creationId xmlns:a16="http://schemas.microsoft.com/office/drawing/2014/main" id="{51285729-D222-CBF3-355C-BB9E89E354E7}"/>
              </a:ext>
            </a:extLst>
          </p:cNvPr>
          <p:cNvSpPr>
            <a:spLocks noChangeShapeType="1"/>
          </p:cNvSpPr>
          <p:nvPr/>
        </p:nvSpPr>
        <p:spPr bwMode="auto">
          <a:xfrm>
            <a:off x="3643313" y="2687638"/>
            <a:ext cx="698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0" name="Line 69">
            <a:extLst>
              <a:ext uri="{FF2B5EF4-FFF2-40B4-BE49-F238E27FC236}">
                <a16:creationId xmlns:a16="http://schemas.microsoft.com/office/drawing/2014/main" id="{73861467-D8D2-B96B-C6F9-5E4D7A634053}"/>
              </a:ext>
            </a:extLst>
          </p:cNvPr>
          <p:cNvSpPr>
            <a:spLocks noChangeShapeType="1"/>
          </p:cNvSpPr>
          <p:nvPr/>
        </p:nvSpPr>
        <p:spPr bwMode="auto">
          <a:xfrm>
            <a:off x="3698875"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1" name="Line 70">
            <a:extLst>
              <a:ext uri="{FF2B5EF4-FFF2-40B4-BE49-F238E27FC236}">
                <a16:creationId xmlns:a16="http://schemas.microsoft.com/office/drawing/2014/main" id="{0BF6C7BD-68BE-9408-DFB3-4CD4D7AEAD94}"/>
              </a:ext>
            </a:extLst>
          </p:cNvPr>
          <p:cNvSpPr>
            <a:spLocks noChangeShapeType="1"/>
          </p:cNvSpPr>
          <p:nvPr/>
        </p:nvSpPr>
        <p:spPr bwMode="auto">
          <a:xfrm>
            <a:off x="3663950"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2" name="Line 71">
            <a:extLst>
              <a:ext uri="{FF2B5EF4-FFF2-40B4-BE49-F238E27FC236}">
                <a16:creationId xmlns:a16="http://schemas.microsoft.com/office/drawing/2014/main" id="{233C852C-D9AE-FD16-46B4-AF89858D4823}"/>
              </a:ext>
            </a:extLst>
          </p:cNvPr>
          <p:cNvSpPr>
            <a:spLocks noChangeShapeType="1"/>
          </p:cNvSpPr>
          <p:nvPr/>
        </p:nvSpPr>
        <p:spPr bwMode="auto">
          <a:xfrm>
            <a:off x="3713163"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3" name="Line 72">
            <a:extLst>
              <a:ext uri="{FF2B5EF4-FFF2-40B4-BE49-F238E27FC236}">
                <a16:creationId xmlns:a16="http://schemas.microsoft.com/office/drawing/2014/main" id="{EB5E9EF2-25BF-60E5-0575-E925CBC6D326}"/>
              </a:ext>
            </a:extLst>
          </p:cNvPr>
          <p:cNvSpPr>
            <a:spLocks noChangeShapeType="1"/>
          </p:cNvSpPr>
          <p:nvPr/>
        </p:nvSpPr>
        <p:spPr bwMode="auto">
          <a:xfrm>
            <a:off x="3678238"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4" name="Line 73">
            <a:extLst>
              <a:ext uri="{FF2B5EF4-FFF2-40B4-BE49-F238E27FC236}">
                <a16:creationId xmlns:a16="http://schemas.microsoft.com/office/drawing/2014/main" id="{344B9FCA-1A6B-0527-708B-EF1267497D9A}"/>
              </a:ext>
            </a:extLst>
          </p:cNvPr>
          <p:cNvSpPr>
            <a:spLocks noChangeShapeType="1"/>
          </p:cNvSpPr>
          <p:nvPr/>
        </p:nvSpPr>
        <p:spPr bwMode="auto">
          <a:xfrm>
            <a:off x="3732213"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5" name="Line 74">
            <a:extLst>
              <a:ext uri="{FF2B5EF4-FFF2-40B4-BE49-F238E27FC236}">
                <a16:creationId xmlns:a16="http://schemas.microsoft.com/office/drawing/2014/main" id="{BC7990C1-649C-A5A9-341D-F035514AB937}"/>
              </a:ext>
            </a:extLst>
          </p:cNvPr>
          <p:cNvSpPr>
            <a:spLocks noChangeShapeType="1"/>
          </p:cNvSpPr>
          <p:nvPr/>
        </p:nvSpPr>
        <p:spPr bwMode="auto">
          <a:xfrm>
            <a:off x="3698875"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6" name="Line 75">
            <a:extLst>
              <a:ext uri="{FF2B5EF4-FFF2-40B4-BE49-F238E27FC236}">
                <a16:creationId xmlns:a16="http://schemas.microsoft.com/office/drawing/2014/main" id="{57291214-DDAD-4C2C-6531-99075503BBED}"/>
              </a:ext>
            </a:extLst>
          </p:cNvPr>
          <p:cNvSpPr>
            <a:spLocks noChangeShapeType="1"/>
          </p:cNvSpPr>
          <p:nvPr/>
        </p:nvSpPr>
        <p:spPr bwMode="auto">
          <a:xfrm>
            <a:off x="3756025"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7" name="Line 76">
            <a:extLst>
              <a:ext uri="{FF2B5EF4-FFF2-40B4-BE49-F238E27FC236}">
                <a16:creationId xmlns:a16="http://schemas.microsoft.com/office/drawing/2014/main" id="{4268DDF1-9D2C-8AA8-6CC4-0EBB4E781334}"/>
              </a:ext>
            </a:extLst>
          </p:cNvPr>
          <p:cNvSpPr>
            <a:spLocks noChangeShapeType="1"/>
          </p:cNvSpPr>
          <p:nvPr/>
        </p:nvSpPr>
        <p:spPr bwMode="auto">
          <a:xfrm>
            <a:off x="3722688"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8" name="Line 77">
            <a:extLst>
              <a:ext uri="{FF2B5EF4-FFF2-40B4-BE49-F238E27FC236}">
                <a16:creationId xmlns:a16="http://schemas.microsoft.com/office/drawing/2014/main" id="{8AF29490-889C-E3FF-58A1-F6BBD8A2606B}"/>
              </a:ext>
            </a:extLst>
          </p:cNvPr>
          <p:cNvSpPr>
            <a:spLocks noChangeShapeType="1"/>
          </p:cNvSpPr>
          <p:nvPr/>
        </p:nvSpPr>
        <p:spPr bwMode="auto">
          <a:xfrm>
            <a:off x="3779838"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9" name="Line 78">
            <a:extLst>
              <a:ext uri="{FF2B5EF4-FFF2-40B4-BE49-F238E27FC236}">
                <a16:creationId xmlns:a16="http://schemas.microsoft.com/office/drawing/2014/main" id="{7E99137F-AD87-E837-5808-28893546057F}"/>
              </a:ext>
            </a:extLst>
          </p:cNvPr>
          <p:cNvSpPr>
            <a:spLocks noChangeShapeType="1"/>
          </p:cNvSpPr>
          <p:nvPr/>
        </p:nvSpPr>
        <p:spPr bwMode="auto">
          <a:xfrm>
            <a:off x="3744913"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0" name="Line 79">
            <a:extLst>
              <a:ext uri="{FF2B5EF4-FFF2-40B4-BE49-F238E27FC236}">
                <a16:creationId xmlns:a16="http://schemas.microsoft.com/office/drawing/2014/main" id="{55F6A8C0-FE84-E53B-8A87-3B7BCCC79B6B}"/>
              </a:ext>
            </a:extLst>
          </p:cNvPr>
          <p:cNvSpPr>
            <a:spLocks noChangeShapeType="1"/>
          </p:cNvSpPr>
          <p:nvPr/>
        </p:nvSpPr>
        <p:spPr bwMode="auto">
          <a:xfrm>
            <a:off x="3813175"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1" name="Line 80">
            <a:extLst>
              <a:ext uri="{FF2B5EF4-FFF2-40B4-BE49-F238E27FC236}">
                <a16:creationId xmlns:a16="http://schemas.microsoft.com/office/drawing/2014/main" id="{86B1E2A6-527A-BE72-F8B9-F80AD632FC45}"/>
              </a:ext>
            </a:extLst>
          </p:cNvPr>
          <p:cNvSpPr>
            <a:spLocks noChangeShapeType="1"/>
          </p:cNvSpPr>
          <p:nvPr/>
        </p:nvSpPr>
        <p:spPr bwMode="auto">
          <a:xfrm>
            <a:off x="3779838"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2" name="Line 81">
            <a:extLst>
              <a:ext uri="{FF2B5EF4-FFF2-40B4-BE49-F238E27FC236}">
                <a16:creationId xmlns:a16="http://schemas.microsoft.com/office/drawing/2014/main" id="{33ABF3DA-E738-4777-1DEE-0FC9AB8F1C67}"/>
              </a:ext>
            </a:extLst>
          </p:cNvPr>
          <p:cNvSpPr>
            <a:spLocks noChangeShapeType="1"/>
          </p:cNvSpPr>
          <p:nvPr/>
        </p:nvSpPr>
        <p:spPr bwMode="auto">
          <a:xfrm>
            <a:off x="3835400"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3" name="Line 82">
            <a:extLst>
              <a:ext uri="{FF2B5EF4-FFF2-40B4-BE49-F238E27FC236}">
                <a16:creationId xmlns:a16="http://schemas.microsoft.com/office/drawing/2014/main" id="{E16A69C4-5A64-25CB-CC2C-A6477A509229}"/>
              </a:ext>
            </a:extLst>
          </p:cNvPr>
          <p:cNvSpPr>
            <a:spLocks noChangeShapeType="1"/>
          </p:cNvSpPr>
          <p:nvPr/>
        </p:nvSpPr>
        <p:spPr bwMode="auto">
          <a:xfrm>
            <a:off x="3800475" y="2687638"/>
            <a:ext cx="71437"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4" name="Line 83">
            <a:extLst>
              <a:ext uri="{FF2B5EF4-FFF2-40B4-BE49-F238E27FC236}">
                <a16:creationId xmlns:a16="http://schemas.microsoft.com/office/drawing/2014/main" id="{57676195-E963-7B39-6F5E-5943A7F97E7F}"/>
              </a:ext>
            </a:extLst>
          </p:cNvPr>
          <p:cNvSpPr>
            <a:spLocks noChangeShapeType="1"/>
          </p:cNvSpPr>
          <p:nvPr/>
        </p:nvSpPr>
        <p:spPr bwMode="auto">
          <a:xfrm>
            <a:off x="3790950"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5" name="Line 84">
            <a:extLst>
              <a:ext uri="{FF2B5EF4-FFF2-40B4-BE49-F238E27FC236}">
                <a16:creationId xmlns:a16="http://schemas.microsoft.com/office/drawing/2014/main" id="{F7F565B1-BB61-387A-8D77-5442598DC2E7}"/>
              </a:ext>
            </a:extLst>
          </p:cNvPr>
          <p:cNvSpPr>
            <a:spLocks noChangeShapeType="1"/>
          </p:cNvSpPr>
          <p:nvPr/>
        </p:nvSpPr>
        <p:spPr bwMode="auto">
          <a:xfrm>
            <a:off x="3756025" y="2687638"/>
            <a:ext cx="698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6" name="Line 85">
            <a:extLst>
              <a:ext uri="{FF2B5EF4-FFF2-40B4-BE49-F238E27FC236}">
                <a16:creationId xmlns:a16="http://schemas.microsoft.com/office/drawing/2014/main" id="{3B05D043-138A-DEB0-AA80-676627D08C16}"/>
              </a:ext>
            </a:extLst>
          </p:cNvPr>
          <p:cNvSpPr>
            <a:spLocks noChangeShapeType="1"/>
          </p:cNvSpPr>
          <p:nvPr/>
        </p:nvSpPr>
        <p:spPr bwMode="auto">
          <a:xfrm>
            <a:off x="3857625"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7" name="Line 86">
            <a:extLst>
              <a:ext uri="{FF2B5EF4-FFF2-40B4-BE49-F238E27FC236}">
                <a16:creationId xmlns:a16="http://schemas.microsoft.com/office/drawing/2014/main" id="{F3F7B121-682A-E2C9-9F23-7F1BC481F8CF}"/>
              </a:ext>
            </a:extLst>
          </p:cNvPr>
          <p:cNvSpPr>
            <a:spLocks noChangeShapeType="1"/>
          </p:cNvSpPr>
          <p:nvPr/>
        </p:nvSpPr>
        <p:spPr bwMode="auto">
          <a:xfrm>
            <a:off x="3821113"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8" name="Line 87">
            <a:extLst>
              <a:ext uri="{FF2B5EF4-FFF2-40B4-BE49-F238E27FC236}">
                <a16:creationId xmlns:a16="http://schemas.microsoft.com/office/drawing/2014/main" id="{B1D37B1A-86C1-FB6D-EA90-AC496C8963BC}"/>
              </a:ext>
            </a:extLst>
          </p:cNvPr>
          <p:cNvSpPr>
            <a:spLocks noChangeShapeType="1"/>
          </p:cNvSpPr>
          <p:nvPr/>
        </p:nvSpPr>
        <p:spPr bwMode="auto">
          <a:xfrm>
            <a:off x="3878263"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9" name="Line 88">
            <a:extLst>
              <a:ext uri="{FF2B5EF4-FFF2-40B4-BE49-F238E27FC236}">
                <a16:creationId xmlns:a16="http://schemas.microsoft.com/office/drawing/2014/main" id="{CB3E907A-D7A7-7B65-A54C-40CA587BE6E4}"/>
              </a:ext>
            </a:extLst>
          </p:cNvPr>
          <p:cNvSpPr>
            <a:spLocks noChangeShapeType="1"/>
          </p:cNvSpPr>
          <p:nvPr/>
        </p:nvSpPr>
        <p:spPr bwMode="auto">
          <a:xfrm>
            <a:off x="3844925"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0" name="Line 89">
            <a:extLst>
              <a:ext uri="{FF2B5EF4-FFF2-40B4-BE49-F238E27FC236}">
                <a16:creationId xmlns:a16="http://schemas.microsoft.com/office/drawing/2014/main" id="{D751476E-4240-C007-8053-06842AE9E404}"/>
              </a:ext>
            </a:extLst>
          </p:cNvPr>
          <p:cNvSpPr>
            <a:spLocks noChangeShapeType="1"/>
          </p:cNvSpPr>
          <p:nvPr/>
        </p:nvSpPr>
        <p:spPr bwMode="auto">
          <a:xfrm>
            <a:off x="3921125"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1" name="Line 90">
            <a:extLst>
              <a:ext uri="{FF2B5EF4-FFF2-40B4-BE49-F238E27FC236}">
                <a16:creationId xmlns:a16="http://schemas.microsoft.com/office/drawing/2014/main" id="{51E57903-2076-25B3-E595-2622534E5383}"/>
              </a:ext>
            </a:extLst>
          </p:cNvPr>
          <p:cNvSpPr>
            <a:spLocks noChangeShapeType="1"/>
          </p:cNvSpPr>
          <p:nvPr/>
        </p:nvSpPr>
        <p:spPr bwMode="auto">
          <a:xfrm>
            <a:off x="3887788"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2" name="Line 91">
            <a:extLst>
              <a:ext uri="{FF2B5EF4-FFF2-40B4-BE49-F238E27FC236}">
                <a16:creationId xmlns:a16="http://schemas.microsoft.com/office/drawing/2014/main" id="{91A14E3E-1872-B086-E3BC-9A63C529DDBA}"/>
              </a:ext>
            </a:extLst>
          </p:cNvPr>
          <p:cNvSpPr>
            <a:spLocks noChangeShapeType="1"/>
          </p:cNvSpPr>
          <p:nvPr/>
        </p:nvSpPr>
        <p:spPr bwMode="auto">
          <a:xfrm>
            <a:off x="4035425" y="3201988"/>
            <a:ext cx="0" cy="698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3" name="Line 92">
            <a:extLst>
              <a:ext uri="{FF2B5EF4-FFF2-40B4-BE49-F238E27FC236}">
                <a16:creationId xmlns:a16="http://schemas.microsoft.com/office/drawing/2014/main" id="{E4134D20-8A2D-1244-478E-6F5DCC42846F}"/>
              </a:ext>
            </a:extLst>
          </p:cNvPr>
          <p:cNvSpPr>
            <a:spLocks noChangeShapeType="1"/>
          </p:cNvSpPr>
          <p:nvPr/>
        </p:nvSpPr>
        <p:spPr bwMode="auto">
          <a:xfrm>
            <a:off x="4000500" y="3236913"/>
            <a:ext cx="71437"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4" name="Line 93">
            <a:extLst>
              <a:ext uri="{FF2B5EF4-FFF2-40B4-BE49-F238E27FC236}">
                <a16:creationId xmlns:a16="http://schemas.microsoft.com/office/drawing/2014/main" id="{1FAD6E3E-B7DD-1ECF-1104-B4A0E85AAF03}"/>
              </a:ext>
            </a:extLst>
          </p:cNvPr>
          <p:cNvSpPr>
            <a:spLocks noChangeShapeType="1"/>
          </p:cNvSpPr>
          <p:nvPr/>
        </p:nvSpPr>
        <p:spPr bwMode="auto">
          <a:xfrm>
            <a:off x="2862263" y="245110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5" name="Line 94">
            <a:extLst>
              <a:ext uri="{FF2B5EF4-FFF2-40B4-BE49-F238E27FC236}">
                <a16:creationId xmlns:a16="http://schemas.microsoft.com/office/drawing/2014/main" id="{39356BC6-2D48-A063-B3F6-30B7B29DA457}"/>
              </a:ext>
            </a:extLst>
          </p:cNvPr>
          <p:cNvSpPr>
            <a:spLocks noChangeShapeType="1"/>
          </p:cNvSpPr>
          <p:nvPr/>
        </p:nvSpPr>
        <p:spPr bwMode="auto">
          <a:xfrm>
            <a:off x="2828925" y="2486025"/>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6" name="Line 95">
            <a:extLst>
              <a:ext uri="{FF2B5EF4-FFF2-40B4-BE49-F238E27FC236}">
                <a16:creationId xmlns:a16="http://schemas.microsoft.com/office/drawing/2014/main" id="{CB61E3AE-9DCD-3963-F6A5-3A102AAA762E}"/>
              </a:ext>
            </a:extLst>
          </p:cNvPr>
          <p:cNvSpPr>
            <a:spLocks noChangeShapeType="1"/>
          </p:cNvSpPr>
          <p:nvPr/>
        </p:nvSpPr>
        <p:spPr bwMode="auto">
          <a:xfrm>
            <a:off x="3176588" y="2543175"/>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7" name="Line 96">
            <a:extLst>
              <a:ext uri="{FF2B5EF4-FFF2-40B4-BE49-F238E27FC236}">
                <a16:creationId xmlns:a16="http://schemas.microsoft.com/office/drawing/2014/main" id="{3B7E29CB-59AD-2283-D9DC-AF9CBCF4C3B2}"/>
              </a:ext>
            </a:extLst>
          </p:cNvPr>
          <p:cNvSpPr>
            <a:spLocks noChangeShapeType="1"/>
          </p:cNvSpPr>
          <p:nvPr/>
        </p:nvSpPr>
        <p:spPr bwMode="auto">
          <a:xfrm>
            <a:off x="3144838" y="2578100"/>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8" name="Line 97">
            <a:extLst>
              <a:ext uri="{FF2B5EF4-FFF2-40B4-BE49-F238E27FC236}">
                <a16:creationId xmlns:a16="http://schemas.microsoft.com/office/drawing/2014/main" id="{9FBEECB5-1779-D7FC-AEF6-20150BB0E1E9}"/>
              </a:ext>
            </a:extLst>
          </p:cNvPr>
          <p:cNvSpPr>
            <a:spLocks noChangeShapeType="1"/>
          </p:cNvSpPr>
          <p:nvPr/>
        </p:nvSpPr>
        <p:spPr bwMode="auto">
          <a:xfrm>
            <a:off x="3190875" y="2543175"/>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9" name="Line 98">
            <a:extLst>
              <a:ext uri="{FF2B5EF4-FFF2-40B4-BE49-F238E27FC236}">
                <a16:creationId xmlns:a16="http://schemas.microsoft.com/office/drawing/2014/main" id="{B39AAE3C-6A84-698C-F4D0-569AE755E142}"/>
              </a:ext>
            </a:extLst>
          </p:cNvPr>
          <p:cNvSpPr>
            <a:spLocks noChangeShapeType="1"/>
          </p:cNvSpPr>
          <p:nvPr/>
        </p:nvSpPr>
        <p:spPr bwMode="auto">
          <a:xfrm>
            <a:off x="3155950" y="2578100"/>
            <a:ext cx="71437"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0" name="Line 99">
            <a:extLst>
              <a:ext uri="{FF2B5EF4-FFF2-40B4-BE49-F238E27FC236}">
                <a16:creationId xmlns:a16="http://schemas.microsoft.com/office/drawing/2014/main" id="{7EB52113-3C73-5D48-E89D-B6DB9EE97DB8}"/>
              </a:ext>
            </a:extLst>
          </p:cNvPr>
          <p:cNvSpPr>
            <a:spLocks noChangeShapeType="1"/>
          </p:cNvSpPr>
          <p:nvPr/>
        </p:nvSpPr>
        <p:spPr bwMode="auto">
          <a:xfrm>
            <a:off x="3235325" y="257810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1" name="Line 100">
            <a:extLst>
              <a:ext uri="{FF2B5EF4-FFF2-40B4-BE49-F238E27FC236}">
                <a16:creationId xmlns:a16="http://schemas.microsoft.com/office/drawing/2014/main" id="{F5E6E75D-04D1-67B3-1F7E-E3B1F0F946ED}"/>
              </a:ext>
            </a:extLst>
          </p:cNvPr>
          <p:cNvSpPr>
            <a:spLocks noChangeShapeType="1"/>
          </p:cNvSpPr>
          <p:nvPr/>
        </p:nvSpPr>
        <p:spPr bwMode="auto">
          <a:xfrm>
            <a:off x="3200400" y="2613025"/>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2" name="Line 101">
            <a:extLst>
              <a:ext uri="{FF2B5EF4-FFF2-40B4-BE49-F238E27FC236}">
                <a16:creationId xmlns:a16="http://schemas.microsoft.com/office/drawing/2014/main" id="{AA172E80-8589-9406-BA09-A396161AEEAD}"/>
              </a:ext>
            </a:extLst>
          </p:cNvPr>
          <p:cNvSpPr>
            <a:spLocks noChangeShapeType="1"/>
          </p:cNvSpPr>
          <p:nvPr/>
        </p:nvSpPr>
        <p:spPr bwMode="auto">
          <a:xfrm>
            <a:off x="3249613" y="257810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3" name="Line 102">
            <a:extLst>
              <a:ext uri="{FF2B5EF4-FFF2-40B4-BE49-F238E27FC236}">
                <a16:creationId xmlns:a16="http://schemas.microsoft.com/office/drawing/2014/main" id="{F6E31EE6-B239-E35E-22D6-ACA67BD3FC26}"/>
              </a:ext>
            </a:extLst>
          </p:cNvPr>
          <p:cNvSpPr>
            <a:spLocks noChangeShapeType="1"/>
          </p:cNvSpPr>
          <p:nvPr/>
        </p:nvSpPr>
        <p:spPr bwMode="auto">
          <a:xfrm>
            <a:off x="3217863" y="2613025"/>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4" name="Line 103">
            <a:extLst>
              <a:ext uri="{FF2B5EF4-FFF2-40B4-BE49-F238E27FC236}">
                <a16:creationId xmlns:a16="http://schemas.microsoft.com/office/drawing/2014/main" id="{4FADC339-5AC2-D5BB-540E-3672EFC0CEF0}"/>
              </a:ext>
            </a:extLst>
          </p:cNvPr>
          <p:cNvSpPr>
            <a:spLocks noChangeShapeType="1"/>
          </p:cNvSpPr>
          <p:nvPr/>
        </p:nvSpPr>
        <p:spPr bwMode="auto">
          <a:xfrm>
            <a:off x="3268663" y="2578100"/>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5" name="Line 104">
            <a:extLst>
              <a:ext uri="{FF2B5EF4-FFF2-40B4-BE49-F238E27FC236}">
                <a16:creationId xmlns:a16="http://schemas.microsoft.com/office/drawing/2014/main" id="{A2040089-538C-7EAB-76CA-5240D1879419}"/>
              </a:ext>
            </a:extLst>
          </p:cNvPr>
          <p:cNvSpPr>
            <a:spLocks noChangeShapeType="1"/>
          </p:cNvSpPr>
          <p:nvPr/>
        </p:nvSpPr>
        <p:spPr bwMode="auto">
          <a:xfrm>
            <a:off x="3235325" y="2613025"/>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6" name="Line 105">
            <a:extLst>
              <a:ext uri="{FF2B5EF4-FFF2-40B4-BE49-F238E27FC236}">
                <a16:creationId xmlns:a16="http://schemas.microsoft.com/office/drawing/2014/main" id="{51FC7410-B455-CE3A-E4C2-9A58FA0B13E6}"/>
              </a:ext>
            </a:extLst>
          </p:cNvPr>
          <p:cNvSpPr>
            <a:spLocks noChangeShapeType="1"/>
          </p:cNvSpPr>
          <p:nvPr/>
        </p:nvSpPr>
        <p:spPr bwMode="auto">
          <a:xfrm>
            <a:off x="3303588" y="2601913"/>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7" name="Line 106">
            <a:extLst>
              <a:ext uri="{FF2B5EF4-FFF2-40B4-BE49-F238E27FC236}">
                <a16:creationId xmlns:a16="http://schemas.microsoft.com/office/drawing/2014/main" id="{90CE2E76-62B2-1B3E-DE8A-5C8D311C5982}"/>
              </a:ext>
            </a:extLst>
          </p:cNvPr>
          <p:cNvSpPr>
            <a:spLocks noChangeShapeType="1"/>
          </p:cNvSpPr>
          <p:nvPr/>
        </p:nvSpPr>
        <p:spPr bwMode="auto">
          <a:xfrm>
            <a:off x="3268663" y="2636838"/>
            <a:ext cx="71437"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8" name="Line 107">
            <a:extLst>
              <a:ext uri="{FF2B5EF4-FFF2-40B4-BE49-F238E27FC236}">
                <a16:creationId xmlns:a16="http://schemas.microsoft.com/office/drawing/2014/main" id="{D34D356E-2DF0-6AA8-56D0-BF4FA8EC50D4}"/>
              </a:ext>
            </a:extLst>
          </p:cNvPr>
          <p:cNvSpPr>
            <a:spLocks noChangeShapeType="1"/>
          </p:cNvSpPr>
          <p:nvPr/>
        </p:nvSpPr>
        <p:spPr bwMode="auto">
          <a:xfrm>
            <a:off x="3313113" y="2601913"/>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9" name="Line 108">
            <a:extLst>
              <a:ext uri="{FF2B5EF4-FFF2-40B4-BE49-F238E27FC236}">
                <a16:creationId xmlns:a16="http://schemas.microsoft.com/office/drawing/2014/main" id="{98A74E42-3383-7052-7B78-254445A185A4}"/>
              </a:ext>
            </a:extLst>
          </p:cNvPr>
          <p:cNvSpPr>
            <a:spLocks noChangeShapeType="1"/>
          </p:cNvSpPr>
          <p:nvPr/>
        </p:nvSpPr>
        <p:spPr bwMode="auto">
          <a:xfrm>
            <a:off x="3281363" y="26368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0" name="Line 109">
            <a:extLst>
              <a:ext uri="{FF2B5EF4-FFF2-40B4-BE49-F238E27FC236}">
                <a16:creationId xmlns:a16="http://schemas.microsoft.com/office/drawing/2014/main" id="{EDF975DB-54C0-15C0-86AC-DFC76353F6E8}"/>
              </a:ext>
            </a:extLst>
          </p:cNvPr>
          <p:cNvSpPr>
            <a:spLocks noChangeShapeType="1"/>
          </p:cNvSpPr>
          <p:nvPr/>
        </p:nvSpPr>
        <p:spPr bwMode="auto">
          <a:xfrm>
            <a:off x="3340100" y="2601913"/>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1" name="Line 110">
            <a:extLst>
              <a:ext uri="{FF2B5EF4-FFF2-40B4-BE49-F238E27FC236}">
                <a16:creationId xmlns:a16="http://schemas.microsoft.com/office/drawing/2014/main" id="{B04873C0-2F90-B7D9-5C60-A123EC97B05B}"/>
              </a:ext>
            </a:extLst>
          </p:cNvPr>
          <p:cNvSpPr>
            <a:spLocks noChangeShapeType="1"/>
          </p:cNvSpPr>
          <p:nvPr/>
        </p:nvSpPr>
        <p:spPr bwMode="auto">
          <a:xfrm>
            <a:off x="3303588" y="26368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2" name="Line 111">
            <a:extLst>
              <a:ext uri="{FF2B5EF4-FFF2-40B4-BE49-F238E27FC236}">
                <a16:creationId xmlns:a16="http://schemas.microsoft.com/office/drawing/2014/main" id="{97C3FAEA-8053-F982-D1C9-1A864E98D324}"/>
              </a:ext>
            </a:extLst>
          </p:cNvPr>
          <p:cNvSpPr>
            <a:spLocks noChangeShapeType="1"/>
          </p:cNvSpPr>
          <p:nvPr/>
        </p:nvSpPr>
        <p:spPr bwMode="auto">
          <a:xfrm>
            <a:off x="3359150" y="2601913"/>
            <a:ext cx="0" cy="666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3" name="Line 112">
            <a:extLst>
              <a:ext uri="{FF2B5EF4-FFF2-40B4-BE49-F238E27FC236}">
                <a16:creationId xmlns:a16="http://schemas.microsoft.com/office/drawing/2014/main" id="{B70AD47D-E60D-6832-1499-9AAAC2AD8EF9}"/>
              </a:ext>
            </a:extLst>
          </p:cNvPr>
          <p:cNvSpPr>
            <a:spLocks noChangeShapeType="1"/>
          </p:cNvSpPr>
          <p:nvPr/>
        </p:nvSpPr>
        <p:spPr bwMode="auto">
          <a:xfrm>
            <a:off x="3322638" y="2636838"/>
            <a:ext cx="71437"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4" name="Line 113">
            <a:extLst>
              <a:ext uri="{FF2B5EF4-FFF2-40B4-BE49-F238E27FC236}">
                <a16:creationId xmlns:a16="http://schemas.microsoft.com/office/drawing/2014/main" id="{82460718-5659-C88F-DDC6-7B2CE9E15C34}"/>
              </a:ext>
            </a:extLst>
          </p:cNvPr>
          <p:cNvSpPr>
            <a:spLocks noChangeShapeType="1"/>
          </p:cNvSpPr>
          <p:nvPr/>
        </p:nvSpPr>
        <p:spPr bwMode="auto">
          <a:xfrm>
            <a:off x="3409950" y="2636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5" name="Line 114">
            <a:extLst>
              <a:ext uri="{FF2B5EF4-FFF2-40B4-BE49-F238E27FC236}">
                <a16:creationId xmlns:a16="http://schemas.microsoft.com/office/drawing/2014/main" id="{E5C81E13-7DEF-E7BE-D73D-A411A338AA7B}"/>
              </a:ext>
            </a:extLst>
          </p:cNvPr>
          <p:cNvSpPr>
            <a:spLocks noChangeShapeType="1"/>
          </p:cNvSpPr>
          <p:nvPr/>
        </p:nvSpPr>
        <p:spPr bwMode="auto">
          <a:xfrm>
            <a:off x="3375025" y="266858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6" name="Line 115">
            <a:extLst>
              <a:ext uri="{FF2B5EF4-FFF2-40B4-BE49-F238E27FC236}">
                <a16:creationId xmlns:a16="http://schemas.microsoft.com/office/drawing/2014/main" id="{7EA98C11-E7C4-8CA0-E570-EC9C4DCB82E6}"/>
              </a:ext>
            </a:extLst>
          </p:cNvPr>
          <p:cNvSpPr>
            <a:spLocks noChangeShapeType="1"/>
          </p:cNvSpPr>
          <p:nvPr/>
        </p:nvSpPr>
        <p:spPr bwMode="auto">
          <a:xfrm>
            <a:off x="3433763" y="2636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7" name="Line 116">
            <a:extLst>
              <a:ext uri="{FF2B5EF4-FFF2-40B4-BE49-F238E27FC236}">
                <a16:creationId xmlns:a16="http://schemas.microsoft.com/office/drawing/2014/main" id="{8DA6D2BC-FE12-13E8-CE81-A4DCF75D636E}"/>
              </a:ext>
            </a:extLst>
          </p:cNvPr>
          <p:cNvSpPr>
            <a:spLocks noChangeShapeType="1"/>
          </p:cNvSpPr>
          <p:nvPr/>
        </p:nvSpPr>
        <p:spPr bwMode="auto">
          <a:xfrm>
            <a:off x="3398838" y="266858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8" name="Line 117">
            <a:extLst>
              <a:ext uri="{FF2B5EF4-FFF2-40B4-BE49-F238E27FC236}">
                <a16:creationId xmlns:a16="http://schemas.microsoft.com/office/drawing/2014/main" id="{4932F27A-7B2A-B33A-3D75-127B0AA54FA3}"/>
              </a:ext>
            </a:extLst>
          </p:cNvPr>
          <p:cNvSpPr>
            <a:spLocks noChangeShapeType="1"/>
          </p:cNvSpPr>
          <p:nvPr/>
        </p:nvSpPr>
        <p:spPr bwMode="auto">
          <a:xfrm>
            <a:off x="3452813" y="2636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9" name="Line 118">
            <a:extLst>
              <a:ext uri="{FF2B5EF4-FFF2-40B4-BE49-F238E27FC236}">
                <a16:creationId xmlns:a16="http://schemas.microsoft.com/office/drawing/2014/main" id="{518E5879-0BB4-E67A-57E8-99BBFFF02840}"/>
              </a:ext>
            </a:extLst>
          </p:cNvPr>
          <p:cNvSpPr>
            <a:spLocks noChangeShapeType="1"/>
          </p:cNvSpPr>
          <p:nvPr/>
        </p:nvSpPr>
        <p:spPr bwMode="auto">
          <a:xfrm>
            <a:off x="3419475" y="266858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0" name="Line 119">
            <a:extLst>
              <a:ext uri="{FF2B5EF4-FFF2-40B4-BE49-F238E27FC236}">
                <a16:creationId xmlns:a16="http://schemas.microsoft.com/office/drawing/2014/main" id="{ECBDE485-47B7-B945-F78B-2996D765B4C2}"/>
              </a:ext>
            </a:extLst>
          </p:cNvPr>
          <p:cNvSpPr>
            <a:spLocks noChangeShapeType="1"/>
          </p:cNvSpPr>
          <p:nvPr/>
        </p:nvSpPr>
        <p:spPr bwMode="auto">
          <a:xfrm>
            <a:off x="3487738"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1" name="Line 120">
            <a:extLst>
              <a:ext uri="{FF2B5EF4-FFF2-40B4-BE49-F238E27FC236}">
                <a16:creationId xmlns:a16="http://schemas.microsoft.com/office/drawing/2014/main" id="{D227AAE7-D218-3334-0BC9-F2B75CE5067C}"/>
              </a:ext>
            </a:extLst>
          </p:cNvPr>
          <p:cNvSpPr>
            <a:spLocks noChangeShapeType="1"/>
          </p:cNvSpPr>
          <p:nvPr/>
        </p:nvSpPr>
        <p:spPr bwMode="auto">
          <a:xfrm>
            <a:off x="3452813" y="2687638"/>
            <a:ext cx="698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2" name="Line 121">
            <a:extLst>
              <a:ext uri="{FF2B5EF4-FFF2-40B4-BE49-F238E27FC236}">
                <a16:creationId xmlns:a16="http://schemas.microsoft.com/office/drawing/2014/main" id="{FDE2D91C-9FF0-84F8-6297-182216D42076}"/>
              </a:ext>
            </a:extLst>
          </p:cNvPr>
          <p:cNvSpPr>
            <a:spLocks noChangeShapeType="1"/>
          </p:cNvSpPr>
          <p:nvPr/>
        </p:nvSpPr>
        <p:spPr bwMode="auto">
          <a:xfrm>
            <a:off x="3511550"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3" name="Line 122">
            <a:extLst>
              <a:ext uri="{FF2B5EF4-FFF2-40B4-BE49-F238E27FC236}">
                <a16:creationId xmlns:a16="http://schemas.microsoft.com/office/drawing/2014/main" id="{74E1C7F6-2EBC-0778-A31E-A895CDEB3D4E}"/>
              </a:ext>
            </a:extLst>
          </p:cNvPr>
          <p:cNvSpPr>
            <a:spLocks noChangeShapeType="1"/>
          </p:cNvSpPr>
          <p:nvPr/>
        </p:nvSpPr>
        <p:spPr bwMode="auto">
          <a:xfrm>
            <a:off x="3476625"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4" name="Line 123">
            <a:extLst>
              <a:ext uri="{FF2B5EF4-FFF2-40B4-BE49-F238E27FC236}">
                <a16:creationId xmlns:a16="http://schemas.microsoft.com/office/drawing/2014/main" id="{E09903CA-78E3-87F8-9C56-956B460E7245}"/>
              </a:ext>
            </a:extLst>
          </p:cNvPr>
          <p:cNvSpPr>
            <a:spLocks noChangeShapeType="1"/>
          </p:cNvSpPr>
          <p:nvPr/>
        </p:nvSpPr>
        <p:spPr bwMode="auto">
          <a:xfrm>
            <a:off x="3535363"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5" name="Line 124">
            <a:extLst>
              <a:ext uri="{FF2B5EF4-FFF2-40B4-BE49-F238E27FC236}">
                <a16:creationId xmlns:a16="http://schemas.microsoft.com/office/drawing/2014/main" id="{652ED819-38E3-3418-6028-55B9F0474040}"/>
              </a:ext>
            </a:extLst>
          </p:cNvPr>
          <p:cNvSpPr>
            <a:spLocks noChangeShapeType="1"/>
          </p:cNvSpPr>
          <p:nvPr/>
        </p:nvSpPr>
        <p:spPr bwMode="auto">
          <a:xfrm>
            <a:off x="3498850" y="2687638"/>
            <a:ext cx="71437"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6" name="Line 125">
            <a:extLst>
              <a:ext uri="{FF2B5EF4-FFF2-40B4-BE49-F238E27FC236}">
                <a16:creationId xmlns:a16="http://schemas.microsoft.com/office/drawing/2014/main" id="{582160B1-9E32-E78E-1AD0-1F741962EF7D}"/>
              </a:ext>
            </a:extLst>
          </p:cNvPr>
          <p:cNvSpPr>
            <a:spLocks noChangeShapeType="1"/>
          </p:cNvSpPr>
          <p:nvPr/>
        </p:nvSpPr>
        <p:spPr bwMode="auto">
          <a:xfrm>
            <a:off x="3554413"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7" name="Line 126">
            <a:extLst>
              <a:ext uri="{FF2B5EF4-FFF2-40B4-BE49-F238E27FC236}">
                <a16:creationId xmlns:a16="http://schemas.microsoft.com/office/drawing/2014/main" id="{DEDA2BE7-3654-BD8B-1BCC-778FF167FE31}"/>
              </a:ext>
            </a:extLst>
          </p:cNvPr>
          <p:cNvSpPr>
            <a:spLocks noChangeShapeType="1"/>
          </p:cNvSpPr>
          <p:nvPr/>
        </p:nvSpPr>
        <p:spPr bwMode="auto">
          <a:xfrm>
            <a:off x="3521075"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8" name="Line 127">
            <a:extLst>
              <a:ext uri="{FF2B5EF4-FFF2-40B4-BE49-F238E27FC236}">
                <a16:creationId xmlns:a16="http://schemas.microsoft.com/office/drawing/2014/main" id="{338D66E5-CDF2-8F46-4356-ACF40CF871EA}"/>
              </a:ext>
            </a:extLst>
          </p:cNvPr>
          <p:cNvSpPr>
            <a:spLocks noChangeShapeType="1"/>
          </p:cNvSpPr>
          <p:nvPr/>
        </p:nvSpPr>
        <p:spPr bwMode="auto">
          <a:xfrm>
            <a:off x="3589338"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9" name="Line 128">
            <a:extLst>
              <a:ext uri="{FF2B5EF4-FFF2-40B4-BE49-F238E27FC236}">
                <a16:creationId xmlns:a16="http://schemas.microsoft.com/office/drawing/2014/main" id="{D220B631-4B5D-8A3C-3594-DEBD9F19141D}"/>
              </a:ext>
            </a:extLst>
          </p:cNvPr>
          <p:cNvSpPr>
            <a:spLocks noChangeShapeType="1"/>
          </p:cNvSpPr>
          <p:nvPr/>
        </p:nvSpPr>
        <p:spPr bwMode="auto">
          <a:xfrm>
            <a:off x="3554413" y="2687638"/>
            <a:ext cx="698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0" name="Line 129">
            <a:extLst>
              <a:ext uri="{FF2B5EF4-FFF2-40B4-BE49-F238E27FC236}">
                <a16:creationId xmlns:a16="http://schemas.microsoft.com/office/drawing/2014/main" id="{9220F591-E220-EE80-E48A-9558883C2E4F}"/>
              </a:ext>
            </a:extLst>
          </p:cNvPr>
          <p:cNvSpPr>
            <a:spLocks noChangeShapeType="1"/>
          </p:cNvSpPr>
          <p:nvPr/>
        </p:nvSpPr>
        <p:spPr bwMode="auto">
          <a:xfrm>
            <a:off x="3643313" y="26527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1" name="Line 130">
            <a:extLst>
              <a:ext uri="{FF2B5EF4-FFF2-40B4-BE49-F238E27FC236}">
                <a16:creationId xmlns:a16="http://schemas.microsoft.com/office/drawing/2014/main" id="{3D0889B1-EC2B-6D70-DA03-74483C00DBD4}"/>
              </a:ext>
            </a:extLst>
          </p:cNvPr>
          <p:cNvSpPr>
            <a:spLocks noChangeShapeType="1"/>
          </p:cNvSpPr>
          <p:nvPr/>
        </p:nvSpPr>
        <p:spPr bwMode="auto">
          <a:xfrm>
            <a:off x="3609975" y="2687638"/>
            <a:ext cx="68262"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 name="Freeform 131">
            <a:extLst>
              <a:ext uri="{FF2B5EF4-FFF2-40B4-BE49-F238E27FC236}">
                <a16:creationId xmlns:a16="http://schemas.microsoft.com/office/drawing/2014/main" id="{32FA1EA9-AD22-E65F-8878-8FD21EAFCAB5}"/>
              </a:ext>
            </a:extLst>
          </p:cNvPr>
          <p:cNvSpPr>
            <a:spLocks/>
          </p:cNvSpPr>
          <p:nvPr/>
        </p:nvSpPr>
        <p:spPr bwMode="auto">
          <a:xfrm>
            <a:off x="1319249" y="2138866"/>
            <a:ext cx="2728876" cy="1098048"/>
          </a:xfrm>
          <a:custGeom>
            <a:avLst/>
            <a:gdLst>
              <a:gd name="T0" fmla="*/ 0 w 1707"/>
              <a:gd name="T1" fmla="*/ 0 h 682"/>
              <a:gd name="T2" fmla="*/ 265 w 1707"/>
              <a:gd name="T3" fmla="*/ 0 h 682"/>
              <a:gd name="T4" fmla="*/ 265 w 1707"/>
              <a:gd name="T5" fmla="*/ 14 h 682"/>
              <a:gd name="T6" fmla="*/ 312 w 1707"/>
              <a:gd name="T7" fmla="*/ 14 h 682"/>
              <a:gd name="T8" fmla="*/ 312 w 1707"/>
              <a:gd name="T9" fmla="*/ 22 h 682"/>
              <a:gd name="T10" fmla="*/ 333 w 1707"/>
              <a:gd name="T11" fmla="*/ 22 h 682"/>
              <a:gd name="T12" fmla="*/ 333 w 1707"/>
              <a:gd name="T13" fmla="*/ 31 h 682"/>
              <a:gd name="T14" fmla="*/ 395 w 1707"/>
              <a:gd name="T15" fmla="*/ 31 h 682"/>
              <a:gd name="T16" fmla="*/ 397 w 1707"/>
              <a:gd name="T17" fmla="*/ 41 h 682"/>
              <a:gd name="T18" fmla="*/ 426 w 1707"/>
              <a:gd name="T19" fmla="*/ 41 h 682"/>
              <a:gd name="T20" fmla="*/ 426 w 1707"/>
              <a:gd name="T21" fmla="*/ 53 h 682"/>
              <a:gd name="T22" fmla="*/ 438 w 1707"/>
              <a:gd name="T23" fmla="*/ 53 h 682"/>
              <a:gd name="T24" fmla="*/ 438 w 1707"/>
              <a:gd name="T25" fmla="*/ 63 h 682"/>
              <a:gd name="T26" fmla="*/ 449 w 1707"/>
              <a:gd name="T27" fmla="*/ 63 h 682"/>
              <a:gd name="T28" fmla="*/ 449 w 1707"/>
              <a:gd name="T29" fmla="*/ 81 h 682"/>
              <a:gd name="T30" fmla="*/ 466 w 1707"/>
              <a:gd name="T31" fmla="*/ 81 h 682"/>
              <a:gd name="T32" fmla="*/ 466 w 1707"/>
              <a:gd name="T33" fmla="*/ 91 h 682"/>
              <a:gd name="T34" fmla="*/ 500 w 1707"/>
              <a:gd name="T35" fmla="*/ 91 h 682"/>
              <a:gd name="T36" fmla="*/ 500 w 1707"/>
              <a:gd name="T37" fmla="*/ 100 h 682"/>
              <a:gd name="T38" fmla="*/ 518 w 1707"/>
              <a:gd name="T39" fmla="*/ 100 h 682"/>
              <a:gd name="T40" fmla="*/ 518 w 1707"/>
              <a:gd name="T41" fmla="*/ 109 h 682"/>
              <a:gd name="T42" fmla="*/ 561 w 1707"/>
              <a:gd name="T43" fmla="*/ 109 h 682"/>
              <a:gd name="T44" fmla="*/ 561 w 1707"/>
              <a:gd name="T45" fmla="*/ 124 h 682"/>
              <a:gd name="T46" fmla="*/ 576 w 1707"/>
              <a:gd name="T47" fmla="*/ 124 h 682"/>
              <a:gd name="T48" fmla="*/ 592 w 1707"/>
              <a:gd name="T49" fmla="*/ 124 h 682"/>
              <a:gd name="T50" fmla="*/ 592 w 1707"/>
              <a:gd name="T51" fmla="*/ 149 h 682"/>
              <a:gd name="T52" fmla="*/ 638 w 1707"/>
              <a:gd name="T53" fmla="*/ 149 h 682"/>
              <a:gd name="T54" fmla="*/ 638 w 1707"/>
              <a:gd name="T55" fmla="*/ 163 h 682"/>
              <a:gd name="T56" fmla="*/ 662 w 1707"/>
              <a:gd name="T57" fmla="*/ 163 h 682"/>
              <a:gd name="T58" fmla="*/ 680 w 1707"/>
              <a:gd name="T59" fmla="*/ 163 h 682"/>
              <a:gd name="T60" fmla="*/ 680 w 1707"/>
              <a:gd name="T61" fmla="*/ 175 h 682"/>
              <a:gd name="T62" fmla="*/ 773 w 1707"/>
              <a:gd name="T63" fmla="*/ 175 h 682"/>
              <a:gd name="T64" fmla="*/ 773 w 1707"/>
              <a:gd name="T65" fmla="*/ 187 h 682"/>
              <a:gd name="T66" fmla="*/ 801 w 1707"/>
              <a:gd name="T67" fmla="*/ 187 h 682"/>
              <a:gd name="T68" fmla="*/ 801 w 1707"/>
              <a:gd name="T69" fmla="*/ 194 h 682"/>
              <a:gd name="T70" fmla="*/ 834 w 1707"/>
              <a:gd name="T71" fmla="*/ 194 h 682"/>
              <a:gd name="T72" fmla="*/ 834 w 1707"/>
              <a:gd name="T73" fmla="*/ 203 h 682"/>
              <a:gd name="T74" fmla="*/ 859 w 1707"/>
              <a:gd name="T75" fmla="*/ 203 h 682"/>
              <a:gd name="T76" fmla="*/ 859 w 1707"/>
              <a:gd name="T77" fmla="*/ 214 h 682"/>
              <a:gd name="T78" fmla="*/ 969 w 1707"/>
              <a:gd name="T79" fmla="*/ 214 h 682"/>
              <a:gd name="T80" fmla="*/ 969 w 1707"/>
              <a:gd name="T81" fmla="*/ 226 h 682"/>
              <a:gd name="T82" fmla="*/ 995 w 1707"/>
              <a:gd name="T83" fmla="*/ 226 h 682"/>
              <a:gd name="T84" fmla="*/ 995 w 1707"/>
              <a:gd name="T85" fmla="*/ 236 h 682"/>
              <a:gd name="T86" fmla="*/ 1056 w 1707"/>
              <a:gd name="T87" fmla="*/ 236 h 682"/>
              <a:gd name="T88" fmla="*/ 1056 w 1707"/>
              <a:gd name="T89" fmla="*/ 249 h 682"/>
              <a:gd name="T90" fmla="*/ 1101 w 1707"/>
              <a:gd name="T91" fmla="*/ 249 h 682"/>
              <a:gd name="T92" fmla="*/ 1101 w 1707"/>
              <a:gd name="T93" fmla="*/ 261 h 682"/>
              <a:gd name="T94" fmla="*/ 1132 w 1707"/>
              <a:gd name="T95" fmla="*/ 261 h 682"/>
              <a:gd name="T96" fmla="*/ 1132 w 1707"/>
              <a:gd name="T97" fmla="*/ 271 h 682"/>
              <a:gd name="T98" fmla="*/ 1192 w 1707"/>
              <a:gd name="T99" fmla="*/ 271 h 682"/>
              <a:gd name="T100" fmla="*/ 1192 w 1707"/>
              <a:gd name="T101" fmla="*/ 296 h 682"/>
              <a:gd name="T102" fmla="*/ 1235 w 1707"/>
              <a:gd name="T103" fmla="*/ 296 h 682"/>
              <a:gd name="T104" fmla="*/ 1235 w 1707"/>
              <a:gd name="T105" fmla="*/ 310 h 682"/>
              <a:gd name="T106" fmla="*/ 1287 w 1707"/>
              <a:gd name="T107" fmla="*/ 310 h 682"/>
              <a:gd name="T108" fmla="*/ 1287 w 1707"/>
              <a:gd name="T109" fmla="*/ 324 h 682"/>
              <a:gd name="T110" fmla="*/ 1329 w 1707"/>
              <a:gd name="T111" fmla="*/ 324 h 682"/>
              <a:gd name="T112" fmla="*/ 1329 w 1707"/>
              <a:gd name="T113" fmla="*/ 336 h 682"/>
              <a:gd name="T114" fmla="*/ 1646 w 1707"/>
              <a:gd name="T115" fmla="*/ 336 h 682"/>
              <a:gd name="T116" fmla="*/ 1646 w 1707"/>
              <a:gd name="T117" fmla="*/ 682 h 682"/>
              <a:gd name="T118" fmla="*/ 1707 w 1707"/>
              <a:gd name="T119" fmla="*/ 6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7" h="682">
                <a:moveTo>
                  <a:pt x="0" y="0"/>
                </a:moveTo>
                <a:lnTo>
                  <a:pt x="265" y="0"/>
                </a:lnTo>
                <a:lnTo>
                  <a:pt x="265" y="14"/>
                </a:lnTo>
                <a:lnTo>
                  <a:pt x="312" y="14"/>
                </a:lnTo>
                <a:lnTo>
                  <a:pt x="312" y="22"/>
                </a:lnTo>
                <a:lnTo>
                  <a:pt x="333" y="22"/>
                </a:lnTo>
                <a:lnTo>
                  <a:pt x="333" y="31"/>
                </a:lnTo>
                <a:lnTo>
                  <a:pt x="395" y="31"/>
                </a:lnTo>
                <a:lnTo>
                  <a:pt x="397" y="41"/>
                </a:lnTo>
                <a:lnTo>
                  <a:pt x="426" y="41"/>
                </a:lnTo>
                <a:lnTo>
                  <a:pt x="426" y="53"/>
                </a:lnTo>
                <a:lnTo>
                  <a:pt x="438" y="53"/>
                </a:lnTo>
                <a:lnTo>
                  <a:pt x="438" y="63"/>
                </a:lnTo>
                <a:lnTo>
                  <a:pt x="449" y="63"/>
                </a:lnTo>
                <a:lnTo>
                  <a:pt x="449" y="81"/>
                </a:lnTo>
                <a:lnTo>
                  <a:pt x="466" y="81"/>
                </a:lnTo>
                <a:lnTo>
                  <a:pt x="466" y="91"/>
                </a:lnTo>
                <a:lnTo>
                  <a:pt x="500" y="91"/>
                </a:lnTo>
                <a:lnTo>
                  <a:pt x="500" y="100"/>
                </a:lnTo>
                <a:lnTo>
                  <a:pt x="518" y="100"/>
                </a:lnTo>
                <a:lnTo>
                  <a:pt x="518" y="109"/>
                </a:lnTo>
                <a:lnTo>
                  <a:pt x="561" y="109"/>
                </a:lnTo>
                <a:lnTo>
                  <a:pt x="561" y="124"/>
                </a:lnTo>
                <a:lnTo>
                  <a:pt x="576" y="124"/>
                </a:lnTo>
                <a:lnTo>
                  <a:pt x="592" y="124"/>
                </a:lnTo>
                <a:lnTo>
                  <a:pt x="592" y="149"/>
                </a:lnTo>
                <a:lnTo>
                  <a:pt x="638" y="149"/>
                </a:lnTo>
                <a:lnTo>
                  <a:pt x="638" y="163"/>
                </a:lnTo>
                <a:lnTo>
                  <a:pt x="662" y="163"/>
                </a:lnTo>
                <a:lnTo>
                  <a:pt x="680" y="163"/>
                </a:lnTo>
                <a:lnTo>
                  <a:pt x="680" y="175"/>
                </a:lnTo>
                <a:lnTo>
                  <a:pt x="773" y="175"/>
                </a:lnTo>
                <a:lnTo>
                  <a:pt x="773" y="187"/>
                </a:lnTo>
                <a:lnTo>
                  <a:pt x="801" y="187"/>
                </a:lnTo>
                <a:lnTo>
                  <a:pt x="801" y="194"/>
                </a:lnTo>
                <a:lnTo>
                  <a:pt x="834" y="194"/>
                </a:lnTo>
                <a:lnTo>
                  <a:pt x="834" y="203"/>
                </a:lnTo>
                <a:lnTo>
                  <a:pt x="859" y="203"/>
                </a:lnTo>
                <a:lnTo>
                  <a:pt x="859" y="214"/>
                </a:lnTo>
                <a:lnTo>
                  <a:pt x="969" y="214"/>
                </a:lnTo>
                <a:lnTo>
                  <a:pt x="969" y="226"/>
                </a:lnTo>
                <a:lnTo>
                  <a:pt x="995" y="226"/>
                </a:lnTo>
                <a:lnTo>
                  <a:pt x="995" y="236"/>
                </a:lnTo>
                <a:lnTo>
                  <a:pt x="1056" y="236"/>
                </a:lnTo>
                <a:lnTo>
                  <a:pt x="1056" y="249"/>
                </a:lnTo>
                <a:lnTo>
                  <a:pt x="1101" y="249"/>
                </a:lnTo>
                <a:lnTo>
                  <a:pt x="1101" y="261"/>
                </a:lnTo>
                <a:lnTo>
                  <a:pt x="1132" y="261"/>
                </a:lnTo>
                <a:lnTo>
                  <a:pt x="1132" y="271"/>
                </a:lnTo>
                <a:lnTo>
                  <a:pt x="1192" y="271"/>
                </a:lnTo>
                <a:lnTo>
                  <a:pt x="1192" y="296"/>
                </a:lnTo>
                <a:lnTo>
                  <a:pt x="1235" y="296"/>
                </a:lnTo>
                <a:lnTo>
                  <a:pt x="1235" y="310"/>
                </a:lnTo>
                <a:lnTo>
                  <a:pt x="1287" y="310"/>
                </a:lnTo>
                <a:lnTo>
                  <a:pt x="1287" y="324"/>
                </a:lnTo>
                <a:lnTo>
                  <a:pt x="1329" y="324"/>
                </a:lnTo>
                <a:lnTo>
                  <a:pt x="1329" y="336"/>
                </a:lnTo>
                <a:lnTo>
                  <a:pt x="1646" y="336"/>
                </a:lnTo>
                <a:lnTo>
                  <a:pt x="1646" y="682"/>
                </a:lnTo>
                <a:lnTo>
                  <a:pt x="1707" y="682"/>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193" name="Table 199">
            <a:extLst>
              <a:ext uri="{FF2B5EF4-FFF2-40B4-BE49-F238E27FC236}">
                <a16:creationId xmlns:a16="http://schemas.microsoft.com/office/drawing/2014/main" id="{1BD8E9FD-3BFA-A772-04DC-4F2697BB3B35}"/>
              </a:ext>
            </a:extLst>
          </p:cNvPr>
          <p:cNvGraphicFramePr>
            <a:graphicFrameLocks noGrp="1"/>
          </p:cNvGraphicFramePr>
          <p:nvPr/>
        </p:nvGraphicFramePr>
        <p:xfrm>
          <a:off x="414915" y="4238146"/>
          <a:ext cx="3781308" cy="388212"/>
        </p:xfrm>
        <a:graphic>
          <a:graphicData uri="http://schemas.openxmlformats.org/drawingml/2006/table">
            <a:tbl>
              <a:tblPr firstRow="1" bandRow="1">
                <a:tableStyleId>{93296810-A885-4BE3-A3E7-6D5BEEA58F35}</a:tableStyleId>
              </a:tblPr>
              <a:tblGrid>
                <a:gridCol w="775662">
                  <a:extLst>
                    <a:ext uri="{9D8B030D-6E8A-4147-A177-3AD203B41FA5}">
                      <a16:colId xmlns:a16="http://schemas.microsoft.com/office/drawing/2014/main" val="1261516358"/>
                    </a:ext>
                  </a:extLst>
                </a:gridCol>
                <a:gridCol w="214689">
                  <a:extLst>
                    <a:ext uri="{9D8B030D-6E8A-4147-A177-3AD203B41FA5}">
                      <a16:colId xmlns:a16="http://schemas.microsoft.com/office/drawing/2014/main" val="364842434"/>
                    </a:ext>
                  </a:extLst>
                </a:gridCol>
                <a:gridCol w="214689">
                  <a:extLst>
                    <a:ext uri="{9D8B030D-6E8A-4147-A177-3AD203B41FA5}">
                      <a16:colId xmlns:a16="http://schemas.microsoft.com/office/drawing/2014/main" val="3110769782"/>
                    </a:ext>
                  </a:extLst>
                </a:gridCol>
                <a:gridCol w="214689">
                  <a:extLst>
                    <a:ext uri="{9D8B030D-6E8A-4147-A177-3AD203B41FA5}">
                      <a16:colId xmlns:a16="http://schemas.microsoft.com/office/drawing/2014/main" val="3458699586"/>
                    </a:ext>
                  </a:extLst>
                </a:gridCol>
                <a:gridCol w="214689">
                  <a:extLst>
                    <a:ext uri="{9D8B030D-6E8A-4147-A177-3AD203B41FA5}">
                      <a16:colId xmlns:a16="http://schemas.microsoft.com/office/drawing/2014/main" val="201674677"/>
                    </a:ext>
                  </a:extLst>
                </a:gridCol>
                <a:gridCol w="214689">
                  <a:extLst>
                    <a:ext uri="{9D8B030D-6E8A-4147-A177-3AD203B41FA5}">
                      <a16:colId xmlns:a16="http://schemas.microsoft.com/office/drawing/2014/main" val="214734916"/>
                    </a:ext>
                  </a:extLst>
                </a:gridCol>
                <a:gridCol w="214689">
                  <a:extLst>
                    <a:ext uri="{9D8B030D-6E8A-4147-A177-3AD203B41FA5}">
                      <a16:colId xmlns:a16="http://schemas.microsoft.com/office/drawing/2014/main" val="3388623943"/>
                    </a:ext>
                  </a:extLst>
                </a:gridCol>
                <a:gridCol w="214689">
                  <a:extLst>
                    <a:ext uri="{9D8B030D-6E8A-4147-A177-3AD203B41FA5}">
                      <a16:colId xmlns:a16="http://schemas.microsoft.com/office/drawing/2014/main" val="2107805760"/>
                    </a:ext>
                  </a:extLst>
                </a:gridCol>
                <a:gridCol w="214689">
                  <a:extLst>
                    <a:ext uri="{9D8B030D-6E8A-4147-A177-3AD203B41FA5}">
                      <a16:colId xmlns:a16="http://schemas.microsoft.com/office/drawing/2014/main" val="4124871595"/>
                    </a:ext>
                  </a:extLst>
                </a:gridCol>
                <a:gridCol w="214689">
                  <a:extLst>
                    <a:ext uri="{9D8B030D-6E8A-4147-A177-3AD203B41FA5}">
                      <a16:colId xmlns:a16="http://schemas.microsoft.com/office/drawing/2014/main" val="4006499189"/>
                    </a:ext>
                  </a:extLst>
                </a:gridCol>
                <a:gridCol w="214689">
                  <a:extLst>
                    <a:ext uri="{9D8B030D-6E8A-4147-A177-3AD203B41FA5}">
                      <a16:colId xmlns:a16="http://schemas.microsoft.com/office/drawing/2014/main" val="3577040454"/>
                    </a:ext>
                  </a:extLst>
                </a:gridCol>
                <a:gridCol w="214689">
                  <a:extLst>
                    <a:ext uri="{9D8B030D-6E8A-4147-A177-3AD203B41FA5}">
                      <a16:colId xmlns:a16="http://schemas.microsoft.com/office/drawing/2014/main" val="2286719580"/>
                    </a:ext>
                  </a:extLst>
                </a:gridCol>
                <a:gridCol w="214689">
                  <a:extLst>
                    <a:ext uri="{9D8B030D-6E8A-4147-A177-3AD203B41FA5}">
                      <a16:colId xmlns:a16="http://schemas.microsoft.com/office/drawing/2014/main" val="3577544775"/>
                    </a:ext>
                  </a:extLst>
                </a:gridCol>
                <a:gridCol w="214689">
                  <a:extLst>
                    <a:ext uri="{9D8B030D-6E8A-4147-A177-3AD203B41FA5}">
                      <a16:colId xmlns:a16="http://schemas.microsoft.com/office/drawing/2014/main" val="919457309"/>
                    </a:ext>
                  </a:extLst>
                </a:gridCol>
                <a:gridCol w="214689">
                  <a:extLst>
                    <a:ext uri="{9D8B030D-6E8A-4147-A177-3AD203B41FA5}">
                      <a16:colId xmlns:a16="http://schemas.microsoft.com/office/drawing/2014/main" val="348248431"/>
                    </a:ext>
                  </a:extLst>
                </a:gridCol>
              </a:tblGrid>
              <a:tr h="194106">
                <a:tc>
                  <a:txBody>
                    <a:bodyPr/>
                    <a:lstStyle/>
                    <a:p>
                      <a:pPr algn="r"/>
                      <a:r>
                        <a:rPr lang="en-US" sz="1100" b="0" dirty="0">
                          <a:solidFill>
                            <a:schemeClr val="accent3"/>
                          </a:solidFill>
                        </a:rPr>
                        <a:t>+Placebo</a:t>
                      </a:r>
                    </a:p>
                  </a:txBody>
                  <a:tcPr marL="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80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78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76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69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64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59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54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53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45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34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4195806"/>
                  </a:ext>
                </a:extLst>
              </a:tr>
              <a:tr h="194106">
                <a:tc>
                  <a:txBody>
                    <a:bodyPr/>
                    <a:lstStyle/>
                    <a:p>
                      <a:pPr algn="r"/>
                      <a:r>
                        <a:rPr lang="en-US" sz="1100" b="0" dirty="0">
                          <a:solidFill>
                            <a:schemeClr val="accent1"/>
                          </a:solidFill>
                        </a:rPr>
                        <a:t>+Olaparib</a:t>
                      </a:r>
                    </a:p>
                  </a:txBody>
                  <a:tcPr marL="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166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153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142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131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126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86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47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7435011"/>
                  </a:ext>
                </a:extLst>
              </a:tr>
            </a:tbl>
          </a:graphicData>
        </a:graphic>
      </p:graphicFrame>
      <p:sp>
        <p:nvSpPr>
          <p:cNvPr id="194" name="TextBox 193">
            <a:extLst>
              <a:ext uri="{FF2B5EF4-FFF2-40B4-BE49-F238E27FC236}">
                <a16:creationId xmlns:a16="http://schemas.microsoft.com/office/drawing/2014/main" id="{3E0C2E31-61CF-4CA0-DEA4-C60A7C3FAB0A}"/>
              </a:ext>
            </a:extLst>
          </p:cNvPr>
          <p:cNvSpPr txBox="1"/>
          <p:nvPr/>
        </p:nvSpPr>
        <p:spPr bwMode="auto">
          <a:xfrm>
            <a:off x="1884934" y="1836252"/>
            <a:ext cx="15408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mn-lt"/>
              </a:rPr>
              <a:t>Geneva HRD+</a:t>
            </a:r>
          </a:p>
        </p:txBody>
      </p:sp>
      <p:sp>
        <p:nvSpPr>
          <p:cNvPr id="195" name="TextBox 194">
            <a:extLst>
              <a:ext uri="{FF2B5EF4-FFF2-40B4-BE49-F238E27FC236}">
                <a16:creationId xmlns:a16="http://schemas.microsoft.com/office/drawing/2014/main" id="{2B6A915B-C785-C610-DF79-37F6F9DEB5E2}"/>
              </a:ext>
            </a:extLst>
          </p:cNvPr>
          <p:cNvSpPr txBox="1"/>
          <p:nvPr/>
        </p:nvSpPr>
        <p:spPr bwMode="auto">
          <a:xfrm>
            <a:off x="5140098" y="1836252"/>
            <a:ext cx="15408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mn-lt"/>
              </a:rPr>
              <a:t>Geneva HRD‒</a:t>
            </a:r>
          </a:p>
        </p:txBody>
      </p:sp>
      <p:grpSp>
        <p:nvGrpSpPr>
          <p:cNvPr id="197" name="Group 196">
            <a:extLst>
              <a:ext uri="{FF2B5EF4-FFF2-40B4-BE49-F238E27FC236}">
                <a16:creationId xmlns:a16="http://schemas.microsoft.com/office/drawing/2014/main" id="{590EEDEE-BB22-7F8A-62AE-7683CE8E24E2}"/>
              </a:ext>
            </a:extLst>
          </p:cNvPr>
          <p:cNvGrpSpPr/>
          <p:nvPr/>
        </p:nvGrpSpPr>
        <p:grpSpPr>
          <a:xfrm>
            <a:off x="4311462" y="2117985"/>
            <a:ext cx="3046768" cy="1914031"/>
            <a:chOff x="751782" y="2197124"/>
            <a:chExt cx="3111036" cy="1997994"/>
          </a:xfrm>
        </p:grpSpPr>
        <p:cxnSp>
          <p:nvCxnSpPr>
            <p:cNvPr id="198" name="Straight Connector 197">
              <a:extLst>
                <a:ext uri="{FF2B5EF4-FFF2-40B4-BE49-F238E27FC236}">
                  <a16:creationId xmlns:a16="http://schemas.microsoft.com/office/drawing/2014/main" id="{A604BC83-A9CA-0905-4128-977E81D3571D}"/>
                </a:ext>
              </a:extLst>
            </p:cNvPr>
            <p:cNvCxnSpPr/>
            <p:nvPr/>
          </p:nvCxnSpPr>
          <p:spPr bwMode="auto">
            <a:xfrm>
              <a:off x="913055" y="2197124"/>
              <a:ext cx="0" cy="1724117"/>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AFEA0E23-0293-5761-2571-8534CB6D139D}"/>
                </a:ext>
              </a:extLst>
            </p:cNvPr>
            <p:cNvCxnSpPr>
              <a:cxnSpLocks/>
            </p:cNvCxnSpPr>
            <p:nvPr/>
          </p:nvCxnSpPr>
          <p:spPr bwMode="auto">
            <a:xfrm>
              <a:off x="920423" y="3921241"/>
              <a:ext cx="2796062" cy="0"/>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F40513FB-4B0A-B202-F3CE-BCD2310484C7}"/>
                </a:ext>
              </a:extLst>
            </p:cNvPr>
            <p:cNvCxnSpPr/>
            <p:nvPr/>
          </p:nvCxnSpPr>
          <p:spPr bwMode="auto">
            <a:xfrm>
              <a:off x="842054" y="2213969"/>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C054911B-3797-1DE9-36F2-1239EEA3899F}"/>
                </a:ext>
              </a:extLst>
            </p:cNvPr>
            <p:cNvCxnSpPr/>
            <p:nvPr/>
          </p:nvCxnSpPr>
          <p:spPr bwMode="auto">
            <a:xfrm>
              <a:off x="842054" y="2645012"/>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127CBBDC-08D0-5F21-44D1-89AF2F3B71C5}"/>
                </a:ext>
              </a:extLst>
            </p:cNvPr>
            <p:cNvCxnSpPr/>
            <p:nvPr/>
          </p:nvCxnSpPr>
          <p:spPr bwMode="auto">
            <a:xfrm>
              <a:off x="842054" y="306289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4E4C2E57-12DF-49B0-872D-AEF009D6E0EE}"/>
                </a:ext>
              </a:extLst>
            </p:cNvPr>
            <p:cNvCxnSpPr/>
            <p:nvPr/>
          </p:nvCxnSpPr>
          <p:spPr bwMode="auto">
            <a:xfrm>
              <a:off x="842054" y="3490253"/>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7992D5A5-6771-292B-4395-4A19DFE113C1}"/>
                </a:ext>
              </a:extLst>
            </p:cNvPr>
            <p:cNvCxnSpPr>
              <a:cxnSpLocks/>
            </p:cNvCxnSpPr>
            <p:nvPr/>
          </p:nvCxnSpPr>
          <p:spPr bwMode="auto">
            <a:xfrm rot="16200000">
              <a:off x="1087355"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44C00679-9590-7DE7-27A2-C0EC7D67136F}"/>
                </a:ext>
              </a:extLst>
            </p:cNvPr>
            <p:cNvCxnSpPr>
              <a:cxnSpLocks/>
            </p:cNvCxnSpPr>
            <p:nvPr/>
          </p:nvCxnSpPr>
          <p:spPr bwMode="auto">
            <a:xfrm rot="16200000">
              <a:off x="130471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EFB00EE6-BCC4-663B-6FE1-0DABC8D2C01A}"/>
                </a:ext>
              </a:extLst>
            </p:cNvPr>
            <p:cNvCxnSpPr>
              <a:cxnSpLocks/>
            </p:cNvCxnSpPr>
            <p:nvPr/>
          </p:nvCxnSpPr>
          <p:spPr bwMode="auto">
            <a:xfrm rot="16200000">
              <a:off x="151839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033C3C2C-CF5B-061E-0F85-6C49964F2BD0}"/>
                </a:ext>
              </a:extLst>
            </p:cNvPr>
            <p:cNvCxnSpPr>
              <a:cxnSpLocks/>
            </p:cNvCxnSpPr>
            <p:nvPr/>
          </p:nvCxnSpPr>
          <p:spPr bwMode="auto">
            <a:xfrm rot="16200000">
              <a:off x="1732077"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39147BF1-8DD4-6803-3DA1-70EBFFBE7EB6}"/>
                </a:ext>
              </a:extLst>
            </p:cNvPr>
            <p:cNvCxnSpPr>
              <a:cxnSpLocks/>
            </p:cNvCxnSpPr>
            <p:nvPr/>
          </p:nvCxnSpPr>
          <p:spPr bwMode="auto">
            <a:xfrm rot="16200000">
              <a:off x="1945757"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8DD6083B-DF7A-3C9E-9091-071C26B588B8}"/>
                </a:ext>
              </a:extLst>
            </p:cNvPr>
            <p:cNvCxnSpPr>
              <a:cxnSpLocks/>
            </p:cNvCxnSpPr>
            <p:nvPr/>
          </p:nvCxnSpPr>
          <p:spPr bwMode="auto">
            <a:xfrm rot="16200000">
              <a:off x="2163121"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025CC7DA-FEB4-7988-273A-72B0F828C1B7}"/>
                </a:ext>
              </a:extLst>
            </p:cNvPr>
            <p:cNvCxnSpPr>
              <a:cxnSpLocks/>
            </p:cNvCxnSpPr>
            <p:nvPr/>
          </p:nvCxnSpPr>
          <p:spPr bwMode="auto">
            <a:xfrm rot="16200000">
              <a:off x="2376801"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76486E58-16FB-6A63-4BBB-4DCC8CF14BB7}"/>
                </a:ext>
              </a:extLst>
            </p:cNvPr>
            <p:cNvCxnSpPr>
              <a:cxnSpLocks/>
            </p:cNvCxnSpPr>
            <p:nvPr/>
          </p:nvCxnSpPr>
          <p:spPr bwMode="auto">
            <a:xfrm rot="16200000">
              <a:off x="2594166"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B647A931-F6C3-BA14-59A0-0D7D4AC15F18}"/>
                </a:ext>
              </a:extLst>
            </p:cNvPr>
            <p:cNvCxnSpPr>
              <a:cxnSpLocks/>
            </p:cNvCxnSpPr>
            <p:nvPr/>
          </p:nvCxnSpPr>
          <p:spPr bwMode="auto">
            <a:xfrm rot="16200000">
              <a:off x="2807845"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F5F8183C-DDB0-B8F0-CA5C-1FE9B93358BA}"/>
                </a:ext>
              </a:extLst>
            </p:cNvPr>
            <p:cNvCxnSpPr>
              <a:cxnSpLocks/>
            </p:cNvCxnSpPr>
            <p:nvPr/>
          </p:nvCxnSpPr>
          <p:spPr bwMode="auto">
            <a:xfrm rot="16200000">
              <a:off x="302520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EAA3BAAE-DCA3-397B-9704-FA46BDF83881}"/>
                </a:ext>
              </a:extLst>
            </p:cNvPr>
            <p:cNvCxnSpPr>
              <a:cxnSpLocks/>
            </p:cNvCxnSpPr>
            <p:nvPr/>
          </p:nvCxnSpPr>
          <p:spPr bwMode="auto">
            <a:xfrm rot="16200000">
              <a:off x="3238889"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A46A4C2C-D4F3-D823-B5E5-77D1744D3277}"/>
                </a:ext>
              </a:extLst>
            </p:cNvPr>
            <p:cNvCxnSpPr>
              <a:cxnSpLocks/>
            </p:cNvCxnSpPr>
            <p:nvPr/>
          </p:nvCxnSpPr>
          <p:spPr bwMode="auto">
            <a:xfrm rot="16200000">
              <a:off x="3452568"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390340DA-ED5F-3CF4-4DE5-7365860C91FC}"/>
                </a:ext>
              </a:extLst>
            </p:cNvPr>
            <p:cNvCxnSpPr>
              <a:cxnSpLocks/>
            </p:cNvCxnSpPr>
            <p:nvPr/>
          </p:nvCxnSpPr>
          <p:spPr bwMode="auto">
            <a:xfrm rot="16200000">
              <a:off x="3666248" y="3968187"/>
              <a:ext cx="78369" cy="0"/>
            </a:xfrm>
            <a:prstGeom prst="line">
              <a:avLst/>
            </a:prstGeom>
            <a:noFill/>
            <a:ln w="28575" cap="flat" cmpd="sng" algn="ctr">
              <a:solidFill>
                <a:schemeClr val="bg1"/>
              </a:solidFill>
              <a:prstDash val="solid"/>
              <a:round/>
              <a:headEnd type="none" w="med" len="med"/>
              <a:tailEnd type="none" w="med" len="med"/>
            </a:ln>
            <a:effectLst/>
          </p:spPr>
        </p:cxnSp>
        <p:sp>
          <p:nvSpPr>
            <p:cNvPr id="218" name="TextBox 217">
              <a:extLst>
                <a:ext uri="{FF2B5EF4-FFF2-40B4-BE49-F238E27FC236}">
                  <a16:creationId xmlns:a16="http://schemas.microsoft.com/office/drawing/2014/main" id="{F4C41E0F-D537-423D-E720-37C1BCA5A9D3}"/>
                </a:ext>
              </a:extLst>
            </p:cNvPr>
            <p:cNvSpPr txBox="1"/>
            <p:nvPr/>
          </p:nvSpPr>
          <p:spPr bwMode="auto">
            <a:xfrm>
              <a:off x="75178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219" name="TextBox 218">
              <a:extLst>
                <a:ext uri="{FF2B5EF4-FFF2-40B4-BE49-F238E27FC236}">
                  <a16:creationId xmlns:a16="http://schemas.microsoft.com/office/drawing/2014/main" id="{F5AC1C97-9615-6CF1-9392-EC58813DD63C}"/>
                </a:ext>
              </a:extLst>
            </p:cNvPr>
            <p:cNvSpPr txBox="1"/>
            <p:nvPr/>
          </p:nvSpPr>
          <p:spPr bwMode="auto">
            <a:xfrm>
              <a:off x="97282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220" name="TextBox 219">
              <a:extLst>
                <a:ext uri="{FF2B5EF4-FFF2-40B4-BE49-F238E27FC236}">
                  <a16:creationId xmlns:a16="http://schemas.microsoft.com/office/drawing/2014/main" id="{FCFCEDCA-FCB9-1B49-DF7C-590972F7B7CB}"/>
                </a:ext>
              </a:extLst>
            </p:cNvPr>
            <p:cNvSpPr txBox="1"/>
            <p:nvPr/>
          </p:nvSpPr>
          <p:spPr bwMode="auto">
            <a:xfrm>
              <a:off x="119019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221" name="TextBox 220">
              <a:extLst>
                <a:ext uri="{FF2B5EF4-FFF2-40B4-BE49-F238E27FC236}">
                  <a16:creationId xmlns:a16="http://schemas.microsoft.com/office/drawing/2014/main" id="{3A6254E6-42C6-7C27-517A-FB394A48890F}"/>
                </a:ext>
              </a:extLst>
            </p:cNvPr>
            <p:cNvSpPr txBox="1"/>
            <p:nvPr/>
          </p:nvSpPr>
          <p:spPr bwMode="auto">
            <a:xfrm>
              <a:off x="140018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222" name="TextBox 221">
              <a:extLst>
                <a:ext uri="{FF2B5EF4-FFF2-40B4-BE49-F238E27FC236}">
                  <a16:creationId xmlns:a16="http://schemas.microsoft.com/office/drawing/2014/main" id="{AF96BFEE-BE75-D178-C5E3-9DF6ED8B70A2}"/>
                </a:ext>
              </a:extLst>
            </p:cNvPr>
            <p:cNvSpPr txBox="1"/>
            <p:nvPr/>
          </p:nvSpPr>
          <p:spPr bwMode="auto">
            <a:xfrm>
              <a:off x="1613867"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223" name="TextBox 222">
              <a:extLst>
                <a:ext uri="{FF2B5EF4-FFF2-40B4-BE49-F238E27FC236}">
                  <a16:creationId xmlns:a16="http://schemas.microsoft.com/office/drawing/2014/main" id="{22FFC63B-B5DC-22E7-C631-3A2CC63049AF}"/>
                </a:ext>
              </a:extLst>
            </p:cNvPr>
            <p:cNvSpPr txBox="1"/>
            <p:nvPr/>
          </p:nvSpPr>
          <p:spPr bwMode="auto">
            <a:xfrm>
              <a:off x="1831230"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224" name="TextBox 223">
              <a:extLst>
                <a:ext uri="{FF2B5EF4-FFF2-40B4-BE49-F238E27FC236}">
                  <a16:creationId xmlns:a16="http://schemas.microsoft.com/office/drawing/2014/main" id="{05AF94C2-EB10-281B-719A-AC2CD8CFEB04}"/>
                </a:ext>
              </a:extLst>
            </p:cNvPr>
            <p:cNvSpPr txBox="1"/>
            <p:nvPr/>
          </p:nvSpPr>
          <p:spPr bwMode="auto">
            <a:xfrm>
              <a:off x="2044910"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225" name="TextBox 224">
              <a:extLst>
                <a:ext uri="{FF2B5EF4-FFF2-40B4-BE49-F238E27FC236}">
                  <a16:creationId xmlns:a16="http://schemas.microsoft.com/office/drawing/2014/main" id="{DDE6C73C-39DA-B818-6EBF-6E332F5B5C27}"/>
                </a:ext>
              </a:extLst>
            </p:cNvPr>
            <p:cNvSpPr txBox="1"/>
            <p:nvPr/>
          </p:nvSpPr>
          <p:spPr bwMode="auto">
            <a:xfrm>
              <a:off x="2262273"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226" name="TextBox 225">
              <a:extLst>
                <a:ext uri="{FF2B5EF4-FFF2-40B4-BE49-F238E27FC236}">
                  <a16:creationId xmlns:a16="http://schemas.microsoft.com/office/drawing/2014/main" id="{802F84D6-5867-062A-9D58-E6584CE5322B}"/>
                </a:ext>
              </a:extLst>
            </p:cNvPr>
            <p:cNvSpPr txBox="1"/>
            <p:nvPr/>
          </p:nvSpPr>
          <p:spPr bwMode="auto">
            <a:xfrm>
              <a:off x="247595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227" name="TextBox 226">
              <a:extLst>
                <a:ext uri="{FF2B5EF4-FFF2-40B4-BE49-F238E27FC236}">
                  <a16:creationId xmlns:a16="http://schemas.microsoft.com/office/drawing/2014/main" id="{DD99E9ED-0269-067D-EF5C-8AA39B29D9E3}"/>
                </a:ext>
              </a:extLst>
            </p:cNvPr>
            <p:cNvSpPr txBox="1"/>
            <p:nvPr/>
          </p:nvSpPr>
          <p:spPr bwMode="auto">
            <a:xfrm>
              <a:off x="269331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228" name="TextBox 227">
              <a:extLst>
                <a:ext uri="{FF2B5EF4-FFF2-40B4-BE49-F238E27FC236}">
                  <a16:creationId xmlns:a16="http://schemas.microsoft.com/office/drawing/2014/main" id="{423EA9CD-A4C8-40D5-91D4-80F65C28B72E}"/>
                </a:ext>
              </a:extLst>
            </p:cNvPr>
            <p:cNvSpPr txBox="1"/>
            <p:nvPr/>
          </p:nvSpPr>
          <p:spPr bwMode="auto">
            <a:xfrm>
              <a:off x="2914363"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sp>
          <p:nvSpPr>
            <p:cNvPr id="229" name="TextBox 228">
              <a:extLst>
                <a:ext uri="{FF2B5EF4-FFF2-40B4-BE49-F238E27FC236}">
                  <a16:creationId xmlns:a16="http://schemas.microsoft.com/office/drawing/2014/main" id="{826F5490-A534-B314-8F92-A9C29B9ECB0D}"/>
                </a:ext>
              </a:extLst>
            </p:cNvPr>
            <p:cNvSpPr txBox="1"/>
            <p:nvPr/>
          </p:nvSpPr>
          <p:spPr bwMode="auto">
            <a:xfrm>
              <a:off x="313172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66</a:t>
              </a:r>
            </a:p>
          </p:txBody>
        </p:sp>
        <p:sp>
          <p:nvSpPr>
            <p:cNvPr id="230" name="TextBox 229">
              <a:extLst>
                <a:ext uri="{FF2B5EF4-FFF2-40B4-BE49-F238E27FC236}">
                  <a16:creationId xmlns:a16="http://schemas.microsoft.com/office/drawing/2014/main" id="{84AE72AA-3C23-D9A1-7805-476B7BD66F2E}"/>
                </a:ext>
              </a:extLst>
            </p:cNvPr>
            <p:cNvSpPr txBox="1"/>
            <p:nvPr/>
          </p:nvSpPr>
          <p:spPr bwMode="auto">
            <a:xfrm>
              <a:off x="3338037"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72</a:t>
              </a:r>
            </a:p>
          </p:txBody>
        </p:sp>
        <p:sp>
          <p:nvSpPr>
            <p:cNvPr id="231" name="TextBox 230">
              <a:extLst>
                <a:ext uri="{FF2B5EF4-FFF2-40B4-BE49-F238E27FC236}">
                  <a16:creationId xmlns:a16="http://schemas.microsoft.com/office/drawing/2014/main" id="{5336CCAF-3A6B-6FC1-E44C-18CA3BC471BC}"/>
                </a:ext>
              </a:extLst>
            </p:cNvPr>
            <p:cNvSpPr txBox="1"/>
            <p:nvPr/>
          </p:nvSpPr>
          <p:spPr bwMode="auto">
            <a:xfrm>
              <a:off x="354803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78</a:t>
              </a:r>
            </a:p>
          </p:txBody>
        </p:sp>
        <p:cxnSp>
          <p:nvCxnSpPr>
            <p:cNvPr id="232" name="Straight Connector 231">
              <a:extLst>
                <a:ext uri="{FF2B5EF4-FFF2-40B4-BE49-F238E27FC236}">
                  <a16:creationId xmlns:a16="http://schemas.microsoft.com/office/drawing/2014/main" id="{76DA96B9-890C-E793-8D70-2B203373DF66}"/>
                </a:ext>
              </a:extLst>
            </p:cNvPr>
            <p:cNvCxnSpPr>
              <a:cxnSpLocks/>
            </p:cNvCxnSpPr>
            <p:nvPr/>
          </p:nvCxnSpPr>
          <p:spPr bwMode="auto">
            <a:xfrm rot="16200000">
              <a:off x="872204"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427193D2-16E8-FFC9-514D-698B0186D319}"/>
                </a:ext>
              </a:extLst>
            </p:cNvPr>
            <p:cNvCxnSpPr/>
            <p:nvPr/>
          </p:nvCxnSpPr>
          <p:spPr bwMode="auto">
            <a:xfrm>
              <a:off x="842054" y="3915180"/>
              <a:ext cx="78369" cy="0"/>
            </a:xfrm>
            <a:prstGeom prst="line">
              <a:avLst/>
            </a:prstGeom>
            <a:noFill/>
            <a:ln w="28575" cap="flat" cmpd="sng" algn="ctr">
              <a:solidFill>
                <a:schemeClr val="bg1"/>
              </a:solidFill>
              <a:prstDash val="solid"/>
              <a:round/>
              <a:headEnd type="none" w="med" len="med"/>
              <a:tailEnd type="none" w="med" len="med"/>
            </a:ln>
            <a:effectLst/>
          </p:spPr>
        </p:cxnSp>
      </p:grpSp>
      <p:grpSp>
        <p:nvGrpSpPr>
          <p:cNvPr id="240" name="Group 134">
            <a:extLst>
              <a:ext uri="{FF2B5EF4-FFF2-40B4-BE49-F238E27FC236}">
                <a16:creationId xmlns:a16="http://schemas.microsoft.com/office/drawing/2014/main" id="{91329AA8-693B-0B89-E7EA-D52589658883}"/>
              </a:ext>
            </a:extLst>
          </p:cNvPr>
          <p:cNvGrpSpPr>
            <a:grpSpLocks noChangeAspect="1"/>
          </p:cNvGrpSpPr>
          <p:nvPr/>
        </p:nvGrpSpPr>
        <p:grpSpPr bwMode="auto">
          <a:xfrm>
            <a:off x="4470401" y="2133600"/>
            <a:ext cx="2533650" cy="1058862"/>
            <a:chOff x="2816" y="1344"/>
            <a:chExt cx="1596" cy="667"/>
          </a:xfrm>
        </p:grpSpPr>
        <p:sp>
          <p:nvSpPr>
            <p:cNvPr id="242" name="Line 135">
              <a:extLst>
                <a:ext uri="{FF2B5EF4-FFF2-40B4-BE49-F238E27FC236}">
                  <a16:creationId xmlns:a16="http://schemas.microsoft.com/office/drawing/2014/main" id="{B5799672-F6B6-F5B2-5E21-0DE7C4E1DB95}"/>
                </a:ext>
              </a:extLst>
            </p:cNvPr>
            <p:cNvSpPr>
              <a:spLocks noChangeShapeType="1"/>
            </p:cNvSpPr>
            <p:nvPr/>
          </p:nvSpPr>
          <p:spPr bwMode="auto">
            <a:xfrm>
              <a:off x="3985" y="1904"/>
              <a:ext cx="0" cy="4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3" name="Line 136">
              <a:extLst>
                <a:ext uri="{FF2B5EF4-FFF2-40B4-BE49-F238E27FC236}">
                  <a16:creationId xmlns:a16="http://schemas.microsoft.com/office/drawing/2014/main" id="{52E0BA3B-1D6B-A9AD-CF02-1F00B73BAAC6}"/>
                </a:ext>
              </a:extLst>
            </p:cNvPr>
            <p:cNvSpPr>
              <a:spLocks noChangeShapeType="1"/>
            </p:cNvSpPr>
            <p:nvPr/>
          </p:nvSpPr>
          <p:spPr bwMode="auto">
            <a:xfrm>
              <a:off x="3964" y="1926"/>
              <a:ext cx="4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4" name="Line 137">
              <a:extLst>
                <a:ext uri="{FF2B5EF4-FFF2-40B4-BE49-F238E27FC236}">
                  <a16:creationId xmlns:a16="http://schemas.microsoft.com/office/drawing/2014/main" id="{BF8F8585-1233-2810-1D62-AD69B00DD159}"/>
                </a:ext>
              </a:extLst>
            </p:cNvPr>
            <p:cNvSpPr>
              <a:spLocks noChangeShapeType="1"/>
            </p:cNvSpPr>
            <p:nvPr/>
          </p:nvSpPr>
          <p:spPr bwMode="auto">
            <a:xfrm>
              <a:off x="3999" y="1904"/>
              <a:ext cx="0" cy="4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Line 138">
              <a:extLst>
                <a:ext uri="{FF2B5EF4-FFF2-40B4-BE49-F238E27FC236}">
                  <a16:creationId xmlns:a16="http://schemas.microsoft.com/office/drawing/2014/main" id="{319E1030-A726-0563-7081-C2F1BDA54E75}"/>
                </a:ext>
              </a:extLst>
            </p:cNvPr>
            <p:cNvSpPr>
              <a:spLocks noChangeShapeType="1"/>
            </p:cNvSpPr>
            <p:nvPr/>
          </p:nvSpPr>
          <p:spPr bwMode="auto">
            <a:xfrm>
              <a:off x="3977" y="1926"/>
              <a:ext cx="4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Line 139">
              <a:extLst>
                <a:ext uri="{FF2B5EF4-FFF2-40B4-BE49-F238E27FC236}">
                  <a16:creationId xmlns:a16="http://schemas.microsoft.com/office/drawing/2014/main" id="{816BBF69-82E6-48DC-C57F-CFAC63D465F4}"/>
                </a:ext>
              </a:extLst>
            </p:cNvPr>
            <p:cNvSpPr>
              <a:spLocks noChangeShapeType="1"/>
            </p:cNvSpPr>
            <p:nvPr/>
          </p:nvSpPr>
          <p:spPr bwMode="auto">
            <a:xfrm>
              <a:off x="4027" y="1949"/>
              <a:ext cx="0" cy="4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 name="Line 140">
              <a:extLst>
                <a:ext uri="{FF2B5EF4-FFF2-40B4-BE49-F238E27FC236}">
                  <a16:creationId xmlns:a16="http://schemas.microsoft.com/office/drawing/2014/main" id="{DD4A73C5-009A-D2FB-507B-A90D07F63994}"/>
                </a:ext>
              </a:extLst>
            </p:cNvPr>
            <p:cNvSpPr>
              <a:spLocks noChangeShapeType="1"/>
            </p:cNvSpPr>
            <p:nvPr/>
          </p:nvSpPr>
          <p:spPr bwMode="auto">
            <a:xfrm>
              <a:off x="4005" y="1972"/>
              <a:ext cx="4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 name="Line 141">
              <a:extLst>
                <a:ext uri="{FF2B5EF4-FFF2-40B4-BE49-F238E27FC236}">
                  <a16:creationId xmlns:a16="http://schemas.microsoft.com/office/drawing/2014/main" id="{7B1695FA-2B22-D237-15E5-4D3FA15C34A9}"/>
                </a:ext>
              </a:extLst>
            </p:cNvPr>
            <p:cNvSpPr>
              <a:spLocks noChangeShapeType="1"/>
            </p:cNvSpPr>
            <p:nvPr/>
          </p:nvSpPr>
          <p:spPr bwMode="auto">
            <a:xfrm>
              <a:off x="4043"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 name="Line 142">
              <a:extLst>
                <a:ext uri="{FF2B5EF4-FFF2-40B4-BE49-F238E27FC236}">
                  <a16:creationId xmlns:a16="http://schemas.microsoft.com/office/drawing/2014/main" id="{183F04F7-E04A-7AD1-0FFC-E7ABE36EC4B3}"/>
                </a:ext>
              </a:extLst>
            </p:cNvPr>
            <p:cNvSpPr>
              <a:spLocks noChangeShapeType="1"/>
            </p:cNvSpPr>
            <p:nvPr/>
          </p:nvSpPr>
          <p:spPr bwMode="auto">
            <a:xfrm>
              <a:off x="4021" y="1989"/>
              <a:ext cx="44"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 name="Line 143">
              <a:extLst>
                <a:ext uri="{FF2B5EF4-FFF2-40B4-BE49-F238E27FC236}">
                  <a16:creationId xmlns:a16="http://schemas.microsoft.com/office/drawing/2014/main" id="{A0CA18B6-7D5D-03CC-F1AC-AB06A9B2A0A3}"/>
                </a:ext>
              </a:extLst>
            </p:cNvPr>
            <p:cNvSpPr>
              <a:spLocks noChangeShapeType="1"/>
            </p:cNvSpPr>
            <p:nvPr/>
          </p:nvSpPr>
          <p:spPr bwMode="auto">
            <a:xfrm>
              <a:off x="4057"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1" name="Line 144">
              <a:extLst>
                <a:ext uri="{FF2B5EF4-FFF2-40B4-BE49-F238E27FC236}">
                  <a16:creationId xmlns:a16="http://schemas.microsoft.com/office/drawing/2014/main" id="{A552445B-DC4C-FA8F-5DBF-EFEF1925E905}"/>
                </a:ext>
              </a:extLst>
            </p:cNvPr>
            <p:cNvSpPr>
              <a:spLocks noChangeShapeType="1"/>
            </p:cNvSpPr>
            <p:nvPr/>
          </p:nvSpPr>
          <p:spPr bwMode="auto">
            <a:xfrm>
              <a:off x="4036" y="1989"/>
              <a:ext cx="4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2" name="Line 145">
              <a:extLst>
                <a:ext uri="{FF2B5EF4-FFF2-40B4-BE49-F238E27FC236}">
                  <a16:creationId xmlns:a16="http://schemas.microsoft.com/office/drawing/2014/main" id="{A2D70B27-7634-106E-DDFD-6E7753D83A1A}"/>
                </a:ext>
              </a:extLst>
            </p:cNvPr>
            <p:cNvSpPr>
              <a:spLocks noChangeShapeType="1"/>
            </p:cNvSpPr>
            <p:nvPr/>
          </p:nvSpPr>
          <p:spPr bwMode="auto">
            <a:xfrm>
              <a:off x="4079"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3" name="Line 146">
              <a:extLst>
                <a:ext uri="{FF2B5EF4-FFF2-40B4-BE49-F238E27FC236}">
                  <a16:creationId xmlns:a16="http://schemas.microsoft.com/office/drawing/2014/main" id="{37014129-8C00-842A-396D-5707DEAEA7B0}"/>
                </a:ext>
              </a:extLst>
            </p:cNvPr>
            <p:cNvSpPr>
              <a:spLocks noChangeShapeType="1"/>
            </p:cNvSpPr>
            <p:nvPr/>
          </p:nvSpPr>
          <p:spPr bwMode="auto">
            <a:xfrm>
              <a:off x="4057" y="1989"/>
              <a:ext cx="44"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4" name="Line 147">
              <a:extLst>
                <a:ext uri="{FF2B5EF4-FFF2-40B4-BE49-F238E27FC236}">
                  <a16:creationId xmlns:a16="http://schemas.microsoft.com/office/drawing/2014/main" id="{FC197CBB-8EDC-B6D0-8A77-060E273473E3}"/>
                </a:ext>
              </a:extLst>
            </p:cNvPr>
            <p:cNvSpPr>
              <a:spLocks noChangeShapeType="1"/>
            </p:cNvSpPr>
            <p:nvPr/>
          </p:nvSpPr>
          <p:spPr bwMode="auto">
            <a:xfrm>
              <a:off x="4093"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5" name="Line 148">
              <a:extLst>
                <a:ext uri="{FF2B5EF4-FFF2-40B4-BE49-F238E27FC236}">
                  <a16:creationId xmlns:a16="http://schemas.microsoft.com/office/drawing/2014/main" id="{CB38C9B7-A059-6333-1A63-9AF8040B400B}"/>
                </a:ext>
              </a:extLst>
            </p:cNvPr>
            <p:cNvSpPr>
              <a:spLocks noChangeShapeType="1"/>
            </p:cNvSpPr>
            <p:nvPr/>
          </p:nvSpPr>
          <p:spPr bwMode="auto">
            <a:xfrm>
              <a:off x="4073" y="1989"/>
              <a:ext cx="42"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6" name="Line 149">
              <a:extLst>
                <a:ext uri="{FF2B5EF4-FFF2-40B4-BE49-F238E27FC236}">
                  <a16:creationId xmlns:a16="http://schemas.microsoft.com/office/drawing/2014/main" id="{33BC4E57-FE38-4B0A-44BD-8507A60CB9BD}"/>
                </a:ext>
              </a:extLst>
            </p:cNvPr>
            <p:cNvSpPr>
              <a:spLocks noChangeShapeType="1"/>
            </p:cNvSpPr>
            <p:nvPr/>
          </p:nvSpPr>
          <p:spPr bwMode="auto">
            <a:xfrm>
              <a:off x="4110"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7" name="Line 150">
              <a:extLst>
                <a:ext uri="{FF2B5EF4-FFF2-40B4-BE49-F238E27FC236}">
                  <a16:creationId xmlns:a16="http://schemas.microsoft.com/office/drawing/2014/main" id="{82F773E8-5D5B-A5FC-4234-6FF21FBFD005}"/>
                </a:ext>
              </a:extLst>
            </p:cNvPr>
            <p:cNvSpPr>
              <a:spLocks noChangeShapeType="1"/>
            </p:cNvSpPr>
            <p:nvPr/>
          </p:nvSpPr>
          <p:spPr bwMode="auto">
            <a:xfrm>
              <a:off x="4088" y="1989"/>
              <a:ext cx="44"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8" name="Line 151">
              <a:extLst>
                <a:ext uri="{FF2B5EF4-FFF2-40B4-BE49-F238E27FC236}">
                  <a16:creationId xmlns:a16="http://schemas.microsoft.com/office/drawing/2014/main" id="{7FDD7F91-5039-2AFD-1296-2771A074322E}"/>
                </a:ext>
              </a:extLst>
            </p:cNvPr>
            <p:cNvSpPr>
              <a:spLocks noChangeShapeType="1"/>
            </p:cNvSpPr>
            <p:nvPr/>
          </p:nvSpPr>
          <p:spPr bwMode="auto">
            <a:xfrm>
              <a:off x="4132"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9" name="Line 152">
              <a:extLst>
                <a:ext uri="{FF2B5EF4-FFF2-40B4-BE49-F238E27FC236}">
                  <a16:creationId xmlns:a16="http://schemas.microsoft.com/office/drawing/2014/main" id="{CB4AAB8D-856F-6FA5-CD7D-E23B3F230094}"/>
                </a:ext>
              </a:extLst>
            </p:cNvPr>
            <p:cNvSpPr>
              <a:spLocks noChangeShapeType="1"/>
            </p:cNvSpPr>
            <p:nvPr/>
          </p:nvSpPr>
          <p:spPr bwMode="auto">
            <a:xfrm>
              <a:off x="4110" y="1989"/>
              <a:ext cx="42"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0" name="Line 153">
              <a:extLst>
                <a:ext uri="{FF2B5EF4-FFF2-40B4-BE49-F238E27FC236}">
                  <a16:creationId xmlns:a16="http://schemas.microsoft.com/office/drawing/2014/main" id="{ABFC2B6B-41ED-D968-41F4-E4A7964F0837}"/>
                </a:ext>
              </a:extLst>
            </p:cNvPr>
            <p:cNvSpPr>
              <a:spLocks noChangeShapeType="1"/>
            </p:cNvSpPr>
            <p:nvPr/>
          </p:nvSpPr>
          <p:spPr bwMode="auto">
            <a:xfrm>
              <a:off x="4142"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1" name="Line 154">
              <a:extLst>
                <a:ext uri="{FF2B5EF4-FFF2-40B4-BE49-F238E27FC236}">
                  <a16:creationId xmlns:a16="http://schemas.microsoft.com/office/drawing/2014/main" id="{0B25043D-B1B2-0C65-831F-3CDBB0D25E51}"/>
                </a:ext>
              </a:extLst>
            </p:cNvPr>
            <p:cNvSpPr>
              <a:spLocks noChangeShapeType="1"/>
            </p:cNvSpPr>
            <p:nvPr/>
          </p:nvSpPr>
          <p:spPr bwMode="auto">
            <a:xfrm>
              <a:off x="4120" y="1989"/>
              <a:ext cx="4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2" name="Line 155">
              <a:extLst>
                <a:ext uri="{FF2B5EF4-FFF2-40B4-BE49-F238E27FC236}">
                  <a16:creationId xmlns:a16="http://schemas.microsoft.com/office/drawing/2014/main" id="{FDA17204-59CB-4191-3E44-E11E3AED60D7}"/>
                </a:ext>
              </a:extLst>
            </p:cNvPr>
            <p:cNvSpPr>
              <a:spLocks noChangeShapeType="1"/>
            </p:cNvSpPr>
            <p:nvPr/>
          </p:nvSpPr>
          <p:spPr bwMode="auto">
            <a:xfrm>
              <a:off x="4173"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3" name="Line 156">
              <a:extLst>
                <a:ext uri="{FF2B5EF4-FFF2-40B4-BE49-F238E27FC236}">
                  <a16:creationId xmlns:a16="http://schemas.microsoft.com/office/drawing/2014/main" id="{E73CE567-8A46-9621-FED9-26DFF27928C7}"/>
                </a:ext>
              </a:extLst>
            </p:cNvPr>
            <p:cNvSpPr>
              <a:spLocks noChangeShapeType="1"/>
            </p:cNvSpPr>
            <p:nvPr/>
          </p:nvSpPr>
          <p:spPr bwMode="auto">
            <a:xfrm>
              <a:off x="4151" y="1989"/>
              <a:ext cx="42"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4" name="Line 157">
              <a:extLst>
                <a:ext uri="{FF2B5EF4-FFF2-40B4-BE49-F238E27FC236}">
                  <a16:creationId xmlns:a16="http://schemas.microsoft.com/office/drawing/2014/main" id="{0B7C6D10-496C-45DD-65D4-1B565BA26478}"/>
                </a:ext>
              </a:extLst>
            </p:cNvPr>
            <p:cNvSpPr>
              <a:spLocks noChangeShapeType="1"/>
            </p:cNvSpPr>
            <p:nvPr/>
          </p:nvSpPr>
          <p:spPr bwMode="auto">
            <a:xfrm>
              <a:off x="4185"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5" name="Line 158">
              <a:extLst>
                <a:ext uri="{FF2B5EF4-FFF2-40B4-BE49-F238E27FC236}">
                  <a16:creationId xmlns:a16="http://schemas.microsoft.com/office/drawing/2014/main" id="{AC76C9E8-90BD-25F0-1268-BEBA85D0E65A}"/>
                </a:ext>
              </a:extLst>
            </p:cNvPr>
            <p:cNvSpPr>
              <a:spLocks noChangeShapeType="1"/>
            </p:cNvSpPr>
            <p:nvPr/>
          </p:nvSpPr>
          <p:spPr bwMode="auto">
            <a:xfrm>
              <a:off x="4163" y="1989"/>
              <a:ext cx="44"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6" name="Line 159">
              <a:extLst>
                <a:ext uri="{FF2B5EF4-FFF2-40B4-BE49-F238E27FC236}">
                  <a16:creationId xmlns:a16="http://schemas.microsoft.com/office/drawing/2014/main" id="{191EEC9B-1198-7A1D-63F0-64FDFE6BD99D}"/>
                </a:ext>
              </a:extLst>
            </p:cNvPr>
            <p:cNvSpPr>
              <a:spLocks noChangeShapeType="1"/>
            </p:cNvSpPr>
            <p:nvPr/>
          </p:nvSpPr>
          <p:spPr bwMode="auto">
            <a:xfrm>
              <a:off x="4193"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7" name="Line 160">
              <a:extLst>
                <a:ext uri="{FF2B5EF4-FFF2-40B4-BE49-F238E27FC236}">
                  <a16:creationId xmlns:a16="http://schemas.microsoft.com/office/drawing/2014/main" id="{4A2F58EE-1152-A6BC-7799-3AEB9711D9AE}"/>
                </a:ext>
              </a:extLst>
            </p:cNvPr>
            <p:cNvSpPr>
              <a:spLocks noChangeShapeType="1"/>
            </p:cNvSpPr>
            <p:nvPr/>
          </p:nvSpPr>
          <p:spPr bwMode="auto">
            <a:xfrm>
              <a:off x="4173" y="1989"/>
              <a:ext cx="42"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8" name="Line 161">
              <a:extLst>
                <a:ext uri="{FF2B5EF4-FFF2-40B4-BE49-F238E27FC236}">
                  <a16:creationId xmlns:a16="http://schemas.microsoft.com/office/drawing/2014/main" id="{3341169B-D0C0-1F86-AF84-275AF1BD7AB9}"/>
                </a:ext>
              </a:extLst>
            </p:cNvPr>
            <p:cNvSpPr>
              <a:spLocks noChangeShapeType="1"/>
            </p:cNvSpPr>
            <p:nvPr/>
          </p:nvSpPr>
          <p:spPr bwMode="auto">
            <a:xfrm>
              <a:off x="4240"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9" name="Line 162">
              <a:extLst>
                <a:ext uri="{FF2B5EF4-FFF2-40B4-BE49-F238E27FC236}">
                  <a16:creationId xmlns:a16="http://schemas.microsoft.com/office/drawing/2014/main" id="{42D653BD-C1C6-F7D6-0A9F-F3E8D389D457}"/>
                </a:ext>
              </a:extLst>
            </p:cNvPr>
            <p:cNvSpPr>
              <a:spLocks noChangeShapeType="1"/>
            </p:cNvSpPr>
            <p:nvPr/>
          </p:nvSpPr>
          <p:spPr bwMode="auto">
            <a:xfrm>
              <a:off x="4218" y="1989"/>
              <a:ext cx="4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0" name="Line 163">
              <a:extLst>
                <a:ext uri="{FF2B5EF4-FFF2-40B4-BE49-F238E27FC236}">
                  <a16:creationId xmlns:a16="http://schemas.microsoft.com/office/drawing/2014/main" id="{0A9E6CF2-5598-EDE2-C30A-354E179492E9}"/>
                </a:ext>
              </a:extLst>
            </p:cNvPr>
            <p:cNvSpPr>
              <a:spLocks noChangeShapeType="1"/>
            </p:cNvSpPr>
            <p:nvPr/>
          </p:nvSpPr>
          <p:spPr bwMode="auto">
            <a:xfrm>
              <a:off x="4270"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1" name="Line 164">
              <a:extLst>
                <a:ext uri="{FF2B5EF4-FFF2-40B4-BE49-F238E27FC236}">
                  <a16:creationId xmlns:a16="http://schemas.microsoft.com/office/drawing/2014/main" id="{021FF07A-BBEB-A2F3-BE06-CCAB9E096F49}"/>
                </a:ext>
              </a:extLst>
            </p:cNvPr>
            <p:cNvSpPr>
              <a:spLocks noChangeShapeType="1"/>
            </p:cNvSpPr>
            <p:nvPr/>
          </p:nvSpPr>
          <p:spPr bwMode="auto">
            <a:xfrm>
              <a:off x="4249" y="1989"/>
              <a:ext cx="4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2" name="Line 165">
              <a:extLst>
                <a:ext uri="{FF2B5EF4-FFF2-40B4-BE49-F238E27FC236}">
                  <a16:creationId xmlns:a16="http://schemas.microsoft.com/office/drawing/2014/main" id="{E5BABF70-14CC-0D22-59D3-B2AEA6A608AE}"/>
                </a:ext>
              </a:extLst>
            </p:cNvPr>
            <p:cNvSpPr>
              <a:spLocks noChangeShapeType="1"/>
            </p:cNvSpPr>
            <p:nvPr/>
          </p:nvSpPr>
          <p:spPr bwMode="auto">
            <a:xfrm>
              <a:off x="4326"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3" name="Line 166">
              <a:extLst>
                <a:ext uri="{FF2B5EF4-FFF2-40B4-BE49-F238E27FC236}">
                  <a16:creationId xmlns:a16="http://schemas.microsoft.com/office/drawing/2014/main" id="{D81D6A37-70D6-09B3-1DDE-3DD3F91FEAF8}"/>
                </a:ext>
              </a:extLst>
            </p:cNvPr>
            <p:cNvSpPr>
              <a:spLocks noChangeShapeType="1"/>
            </p:cNvSpPr>
            <p:nvPr/>
          </p:nvSpPr>
          <p:spPr bwMode="auto">
            <a:xfrm>
              <a:off x="4304" y="1989"/>
              <a:ext cx="44"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4" name="Line 167">
              <a:extLst>
                <a:ext uri="{FF2B5EF4-FFF2-40B4-BE49-F238E27FC236}">
                  <a16:creationId xmlns:a16="http://schemas.microsoft.com/office/drawing/2014/main" id="{B75249B7-3C5B-051B-580F-6F3B23B9BB1F}"/>
                </a:ext>
              </a:extLst>
            </p:cNvPr>
            <p:cNvSpPr>
              <a:spLocks noChangeShapeType="1"/>
            </p:cNvSpPr>
            <p:nvPr/>
          </p:nvSpPr>
          <p:spPr bwMode="auto">
            <a:xfrm>
              <a:off x="4360"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5" name="Line 168">
              <a:extLst>
                <a:ext uri="{FF2B5EF4-FFF2-40B4-BE49-F238E27FC236}">
                  <a16:creationId xmlns:a16="http://schemas.microsoft.com/office/drawing/2014/main" id="{CFAB9BAD-9A28-C259-43F8-43BEBEDA51D4}"/>
                </a:ext>
              </a:extLst>
            </p:cNvPr>
            <p:cNvSpPr>
              <a:spLocks noChangeShapeType="1"/>
            </p:cNvSpPr>
            <p:nvPr/>
          </p:nvSpPr>
          <p:spPr bwMode="auto">
            <a:xfrm>
              <a:off x="4338" y="1989"/>
              <a:ext cx="44"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6" name="Line 169">
              <a:extLst>
                <a:ext uri="{FF2B5EF4-FFF2-40B4-BE49-F238E27FC236}">
                  <a16:creationId xmlns:a16="http://schemas.microsoft.com/office/drawing/2014/main" id="{654DF617-0EB5-110F-1754-402EDE31D388}"/>
                </a:ext>
              </a:extLst>
            </p:cNvPr>
            <p:cNvSpPr>
              <a:spLocks noChangeShapeType="1"/>
            </p:cNvSpPr>
            <p:nvPr/>
          </p:nvSpPr>
          <p:spPr bwMode="auto">
            <a:xfrm>
              <a:off x="4390" y="1969"/>
              <a:ext cx="0" cy="42"/>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7" name="Line 170">
              <a:extLst>
                <a:ext uri="{FF2B5EF4-FFF2-40B4-BE49-F238E27FC236}">
                  <a16:creationId xmlns:a16="http://schemas.microsoft.com/office/drawing/2014/main" id="{F04D9EB9-94EB-5FDB-7892-6966B18A53D2}"/>
                </a:ext>
              </a:extLst>
            </p:cNvPr>
            <p:cNvSpPr>
              <a:spLocks noChangeShapeType="1"/>
            </p:cNvSpPr>
            <p:nvPr/>
          </p:nvSpPr>
          <p:spPr bwMode="auto">
            <a:xfrm>
              <a:off x="4368" y="1989"/>
              <a:ext cx="44"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8" name="Freeform 171">
              <a:extLst>
                <a:ext uri="{FF2B5EF4-FFF2-40B4-BE49-F238E27FC236}">
                  <a16:creationId xmlns:a16="http://schemas.microsoft.com/office/drawing/2014/main" id="{28563F98-979E-F5E6-4DF4-4022024ABD5B}"/>
                </a:ext>
              </a:extLst>
            </p:cNvPr>
            <p:cNvSpPr>
              <a:spLocks/>
            </p:cNvSpPr>
            <p:nvPr/>
          </p:nvSpPr>
          <p:spPr bwMode="auto">
            <a:xfrm>
              <a:off x="2816" y="1344"/>
              <a:ext cx="1574" cy="645"/>
            </a:xfrm>
            <a:custGeom>
              <a:avLst/>
              <a:gdLst>
                <a:gd name="T0" fmla="*/ 191 w 1574"/>
                <a:gd name="T1" fmla="*/ 0 h 645"/>
                <a:gd name="T2" fmla="*/ 207 w 1574"/>
                <a:gd name="T3" fmla="*/ 19 h 645"/>
                <a:gd name="T4" fmla="*/ 236 w 1574"/>
                <a:gd name="T5" fmla="*/ 46 h 645"/>
                <a:gd name="T6" fmla="*/ 248 w 1574"/>
                <a:gd name="T7" fmla="*/ 59 h 645"/>
                <a:gd name="T8" fmla="*/ 342 w 1574"/>
                <a:gd name="T9" fmla="*/ 75 h 645"/>
                <a:gd name="T10" fmla="*/ 364 w 1574"/>
                <a:gd name="T11" fmla="*/ 89 h 645"/>
                <a:gd name="T12" fmla="*/ 410 w 1574"/>
                <a:gd name="T13" fmla="*/ 118 h 645"/>
                <a:gd name="T14" fmla="*/ 473 w 1574"/>
                <a:gd name="T15" fmla="*/ 136 h 645"/>
                <a:gd name="T16" fmla="*/ 507 w 1574"/>
                <a:gd name="T17" fmla="*/ 165 h 645"/>
                <a:gd name="T18" fmla="*/ 575 w 1574"/>
                <a:gd name="T19" fmla="*/ 193 h 645"/>
                <a:gd name="T20" fmla="*/ 611 w 1574"/>
                <a:gd name="T21" fmla="*/ 239 h 645"/>
                <a:gd name="T22" fmla="*/ 626 w 1574"/>
                <a:gd name="T23" fmla="*/ 251 h 645"/>
                <a:gd name="T24" fmla="*/ 688 w 1574"/>
                <a:gd name="T25" fmla="*/ 284 h 645"/>
                <a:gd name="T26" fmla="*/ 702 w 1574"/>
                <a:gd name="T27" fmla="*/ 300 h 645"/>
                <a:gd name="T28" fmla="*/ 723 w 1574"/>
                <a:gd name="T29" fmla="*/ 312 h 645"/>
                <a:gd name="T30" fmla="*/ 747 w 1574"/>
                <a:gd name="T31" fmla="*/ 325 h 645"/>
                <a:gd name="T32" fmla="*/ 763 w 1574"/>
                <a:gd name="T33" fmla="*/ 343 h 645"/>
                <a:gd name="T34" fmla="*/ 794 w 1574"/>
                <a:gd name="T35" fmla="*/ 369 h 645"/>
                <a:gd name="T36" fmla="*/ 822 w 1574"/>
                <a:gd name="T37" fmla="*/ 388 h 645"/>
                <a:gd name="T38" fmla="*/ 852 w 1574"/>
                <a:gd name="T39" fmla="*/ 402 h 645"/>
                <a:gd name="T40" fmla="*/ 864 w 1574"/>
                <a:gd name="T41" fmla="*/ 416 h 645"/>
                <a:gd name="T42" fmla="*/ 883 w 1574"/>
                <a:gd name="T43" fmla="*/ 436 h 645"/>
                <a:gd name="T44" fmla="*/ 916 w 1574"/>
                <a:gd name="T45" fmla="*/ 447 h 645"/>
                <a:gd name="T46" fmla="*/ 929 w 1574"/>
                <a:gd name="T47" fmla="*/ 461 h 645"/>
                <a:gd name="T48" fmla="*/ 944 w 1574"/>
                <a:gd name="T49" fmla="*/ 477 h 645"/>
                <a:gd name="T50" fmla="*/ 1014 w 1574"/>
                <a:gd name="T51" fmla="*/ 490 h 645"/>
                <a:gd name="T52" fmla="*/ 1101 w 1574"/>
                <a:gd name="T53" fmla="*/ 521 h 645"/>
                <a:gd name="T54" fmla="*/ 1117 w 1574"/>
                <a:gd name="T55" fmla="*/ 539 h 645"/>
                <a:gd name="T56" fmla="*/ 1130 w 1574"/>
                <a:gd name="T57" fmla="*/ 551 h 645"/>
                <a:gd name="T58" fmla="*/ 1192 w 1574"/>
                <a:gd name="T59" fmla="*/ 582 h 645"/>
                <a:gd name="T60" fmla="*/ 1211 w 1574"/>
                <a:gd name="T61" fmla="*/ 608 h 645"/>
                <a:gd name="T62" fmla="*/ 1227 w 1574"/>
                <a:gd name="T63" fmla="*/ 628 h 645"/>
                <a:gd name="T64" fmla="*/ 1574 w 1574"/>
                <a:gd name="T65" fmla="*/ 64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74" h="645">
                  <a:moveTo>
                    <a:pt x="0" y="0"/>
                  </a:moveTo>
                  <a:lnTo>
                    <a:pt x="191" y="0"/>
                  </a:lnTo>
                  <a:lnTo>
                    <a:pt x="191" y="19"/>
                  </a:lnTo>
                  <a:lnTo>
                    <a:pt x="207" y="19"/>
                  </a:lnTo>
                  <a:lnTo>
                    <a:pt x="207" y="46"/>
                  </a:lnTo>
                  <a:lnTo>
                    <a:pt x="236" y="46"/>
                  </a:lnTo>
                  <a:lnTo>
                    <a:pt x="236" y="59"/>
                  </a:lnTo>
                  <a:lnTo>
                    <a:pt x="248" y="59"/>
                  </a:lnTo>
                  <a:lnTo>
                    <a:pt x="248" y="75"/>
                  </a:lnTo>
                  <a:lnTo>
                    <a:pt x="342" y="75"/>
                  </a:lnTo>
                  <a:lnTo>
                    <a:pt x="342" y="89"/>
                  </a:lnTo>
                  <a:lnTo>
                    <a:pt x="364" y="89"/>
                  </a:lnTo>
                  <a:lnTo>
                    <a:pt x="364" y="118"/>
                  </a:lnTo>
                  <a:lnTo>
                    <a:pt x="410" y="118"/>
                  </a:lnTo>
                  <a:lnTo>
                    <a:pt x="410" y="136"/>
                  </a:lnTo>
                  <a:lnTo>
                    <a:pt x="473" y="136"/>
                  </a:lnTo>
                  <a:lnTo>
                    <a:pt x="473" y="165"/>
                  </a:lnTo>
                  <a:lnTo>
                    <a:pt x="507" y="165"/>
                  </a:lnTo>
                  <a:lnTo>
                    <a:pt x="507" y="193"/>
                  </a:lnTo>
                  <a:lnTo>
                    <a:pt x="575" y="193"/>
                  </a:lnTo>
                  <a:lnTo>
                    <a:pt x="575" y="239"/>
                  </a:lnTo>
                  <a:lnTo>
                    <a:pt x="611" y="239"/>
                  </a:lnTo>
                  <a:lnTo>
                    <a:pt x="611" y="251"/>
                  </a:lnTo>
                  <a:lnTo>
                    <a:pt x="626" y="251"/>
                  </a:lnTo>
                  <a:lnTo>
                    <a:pt x="626" y="284"/>
                  </a:lnTo>
                  <a:lnTo>
                    <a:pt x="688" y="284"/>
                  </a:lnTo>
                  <a:lnTo>
                    <a:pt x="688" y="300"/>
                  </a:lnTo>
                  <a:lnTo>
                    <a:pt x="702" y="300"/>
                  </a:lnTo>
                  <a:lnTo>
                    <a:pt x="702" y="312"/>
                  </a:lnTo>
                  <a:lnTo>
                    <a:pt x="723" y="312"/>
                  </a:lnTo>
                  <a:lnTo>
                    <a:pt x="723" y="325"/>
                  </a:lnTo>
                  <a:lnTo>
                    <a:pt x="747" y="325"/>
                  </a:lnTo>
                  <a:lnTo>
                    <a:pt x="747" y="343"/>
                  </a:lnTo>
                  <a:lnTo>
                    <a:pt x="763" y="343"/>
                  </a:lnTo>
                  <a:lnTo>
                    <a:pt x="763" y="369"/>
                  </a:lnTo>
                  <a:lnTo>
                    <a:pt x="794" y="369"/>
                  </a:lnTo>
                  <a:lnTo>
                    <a:pt x="794" y="388"/>
                  </a:lnTo>
                  <a:lnTo>
                    <a:pt x="822" y="388"/>
                  </a:lnTo>
                  <a:lnTo>
                    <a:pt x="822" y="402"/>
                  </a:lnTo>
                  <a:lnTo>
                    <a:pt x="852" y="402"/>
                  </a:lnTo>
                  <a:lnTo>
                    <a:pt x="852" y="416"/>
                  </a:lnTo>
                  <a:lnTo>
                    <a:pt x="864" y="416"/>
                  </a:lnTo>
                  <a:lnTo>
                    <a:pt x="864" y="436"/>
                  </a:lnTo>
                  <a:lnTo>
                    <a:pt x="883" y="436"/>
                  </a:lnTo>
                  <a:lnTo>
                    <a:pt x="883" y="447"/>
                  </a:lnTo>
                  <a:lnTo>
                    <a:pt x="916" y="447"/>
                  </a:lnTo>
                  <a:lnTo>
                    <a:pt x="916" y="461"/>
                  </a:lnTo>
                  <a:lnTo>
                    <a:pt x="929" y="461"/>
                  </a:lnTo>
                  <a:lnTo>
                    <a:pt x="929" y="477"/>
                  </a:lnTo>
                  <a:lnTo>
                    <a:pt x="944" y="477"/>
                  </a:lnTo>
                  <a:lnTo>
                    <a:pt x="944" y="490"/>
                  </a:lnTo>
                  <a:lnTo>
                    <a:pt x="1014" y="490"/>
                  </a:lnTo>
                  <a:lnTo>
                    <a:pt x="1014" y="521"/>
                  </a:lnTo>
                  <a:lnTo>
                    <a:pt x="1101" y="521"/>
                  </a:lnTo>
                  <a:lnTo>
                    <a:pt x="1101" y="539"/>
                  </a:lnTo>
                  <a:lnTo>
                    <a:pt x="1117" y="539"/>
                  </a:lnTo>
                  <a:lnTo>
                    <a:pt x="1117" y="551"/>
                  </a:lnTo>
                  <a:lnTo>
                    <a:pt x="1130" y="551"/>
                  </a:lnTo>
                  <a:lnTo>
                    <a:pt x="1130" y="582"/>
                  </a:lnTo>
                  <a:lnTo>
                    <a:pt x="1192" y="582"/>
                  </a:lnTo>
                  <a:lnTo>
                    <a:pt x="1192" y="608"/>
                  </a:lnTo>
                  <a:lnTo>
                    <a:pt x="1211" y="608"/>
                  </a:lnTo>
                  <a:lnTo>
                    <a:pt x="1211" y="628"/>
                  </a:lnTo>
                  <a:lnTo>
                    <a:pt x="1227" y="628"/>
                  </a:lnTo>
                  <a:lnTo>
                    <a:pt x="1227" y="645"/>
                  </a:lnTo>
                  <a:lnTo>
                    <a:pt x="1574" y="645"/>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sp>
        <p:nvSpPr>
          <p:cNvPr id="283" name="Line 175">
            <a:extLst>
              <a:ext uri="{FF2B5EF4-FFF2-40B4-BE49-F238E27FC236}">
                <a16:creationId xmlns:a16="http://schemas.microsoft.com/office/drawing/2014/main" id="{A514C724-45C9-C682-13A2-14423387C18A}"/>
              </a:ext>
            </a:extLst>
          </p:cNvPr>
          <p:cNvSpPr>
            <a:spLocks noChangeShapeType="1"/>
          </p:cNvSpPr>
          <p:nvPr/>
        </p:nvSpPr>
        <p:spPr bwMode="auto">
          <a:xfrm>
            <a:off x="4552951" y="2105025"/>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4" name="Line 176">
            <a:extLst>
              <a:ext uri="{FF2B5EF4-FFF2-40B4-BE49-F238E27FC236}">
                <a16:creationId xmlns:a16="http://schemas.microsoft.com/office/drawing/2014/main" id="{9850ABBC-E73D-3ED3-3154-67E1A9A29C62}"/>
              </a:ext>
            </a:extLst>
          </p:cNvPr>
          <p:cNvSpPr>
            <a:spLocks noChangeShapeType="1"/>
          </p:cNvSpPr>
          <p:nvPr/>
        </p:nvSpPr>
        <p:spPr bwMode="auto">
          <a:xfrm>
            <a:off x="4518026" y="2136775"/>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5" name="Line 177">
            <a:extLst>
              <a:ext uri="{FF2B5EF4-FFF2-40B4-BE49-F238E27FC236}">
                <a16:creationId xmlns:a16="http://schemas.microsoft.com/office/drawing/2014/main" id="{D20362B1-F4AF-7AF7-3DCB-E552A10126E9}"/>
              </a:ext>
            </a:extLst>
          </p:cNvPr>
          <p:cNvSpPr>
            <a:spLocks noChangeShapeType="1"/>
          </p:cNvSpPr>
          <p:nvPr/>
        </p:nvSpPr>
        <p:spPr bwMode="auto">
          <a:xfrm>
            <a:off x="6224588" y="3198813"/>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6" name="Line 178">
            <a:extLst>
              <a:ext uri="{FF2B5EF4-FFF2-40B4-BE49-F238E27FC236}">
                <a16:creationId xmlns:a16="http://schemas.microsoft.com/office/drawing/2014/main" id="{0B7056FF-1209-F9E3-A270-51C412E14153}"/>
              </a:ext>
            </a:extLst>
          </p:cNvPr>
          <p:cNvSpPr>
            <a:spLocks noChangeShapeType="1"/>
          </p:cNvSpPr>
          <p:nvPr/>
        </p:nvSpPr>
        <p:spPr bwMode="auto">
          <a:xfrm>
            <a:off x="6191251" y="3233738"/>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7" name="Line 179">
            <a:extLst>
              <a:ext uri="{FF2B5EF4-FFF2-40B4-BE49-F238E27FC236}">
                <a16:creationId xmlns:a16="http://schemas.microsoft.com/office/drawing/2014/main" id="{BD852E61-C92B-32EF-6AEF-7063E12749C3}"/>
              </a:ext>
            </a:extLst>
          </p:cNvPr>
          <p:cNvSpPr>
            <a:spLocks noChangeShapeType="1"/>
          </p:cNvSpPr>
          <p:nvPr/>
        </p:nvSpPr>
        <p:spPr bwMode="auto">
          <a:xfrm>
            <a:off x="6361113" y="3228975"/>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8" name="Line 180">
            <a:extLst>
              <a:ext uri="{FF2B5EF4-FFF2-40B4-BE49-F238E27FC236}">
                <a16:creationId xmlns:a16="http://schemas.microsoft.com/office/drawing/2014/main" id="{35F7355E-421A-D412-6631-BCBD16F8122A}"/>
              </a:ext>
            </a:extLst>
          </p:cNvPr>
          <p:cNvSpPr>
            <a:spLocks noChangeShapeType="1"/>
          </p:cNvSpPr>
          <p:nvPr/>
        </p:nvSpPr>
        <p:spPr bwMode="auto">
          <a:xfrm>
            <a:off x="6327776" y="3262313"/>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Line 181">
            <a:extLst>
              <a:ext uri="{FF2B5EF4-FFF2-40B4-BE49-F238E27FC236}">
                <a16:creationId xmlns:a16="http://schemas.microsoft.com/office/drawing/2014/main" id="{17C401C9-90EA-B841-8804-4506CCED5CE5}"/>
              </a:ext>
            </a:extLst>
          </p:cNvPr>
          <p:cNvSpPr>
            <a:spLocks noChangeShapeType="1"/>
          </p:cNvSpPr>
          <p:nvPr/>
        </p:nvSpPr>
        <p:spPr bwMode="auto">
          <a:xfrm>
            <a:off x="6481763" y="33099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Line 182">
            <a:extLst>
              <a:ext uri="{FF2B5EF4-FFF2-40B4-BE49-F238E27FC236}">
                <a16:creationId xmlns:a16="http://schemas.microsoft.com/office/drawing/2014/main" id="{9AEF25C1-852D-F188-D3F6-D54B179A7909}"/>
              </a:ext>
            </a:extLst>
          </p:cNvPr>
          <p:cNvSpPr>
            <a:spLocks noChangeShapeType="1"/>
          </p:cNvSpPr>
          <p:nvPr/>
        </p:nvSpPr>
        <p:spPr bwMode="auto">
          <a:xfrm>
            <a:off x="6445251" y="3341688"/>
            <a:ext cx="7143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1" name="Line 183">
            <a:extLst>
              <a:ext uri="{FF2B5EF4-FFF2-40B4-BE49-F238E27FC236}">
                <a16:creationId xmlns:a16="http://schemas.microsoft.com/office/drawing/2014/main" id="{1E47E2D9-940D-6634-3012-F25C9BFAFDED}"/>
              </a:ext>
            </a:extLst>
          </p:cNvPr>
          <p:cNvSpPr>
            <a:spLocks noChangeShapeType="1"/>
          </p:cNvSpPr>
          <p:nvPr/>
        </p:nvSpPr>
        <p:spPr bwMode="auto">
          <a:xfrm>
            <a:off x="6535738" y="331628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2" name="Line 184">
            <a:extLst>
              <a:ext uri="{FF2B5EF4-FFF2-40B4-BE49-F238E27FC236}">
                <a16:creationId xmlns:a16="http://schemas.microsoft.com/office/drawing/2014/main" id="{E1445A4E-242D-E30C-A214-6B40EED706F9}"/>
              </a:ext>
            </a:extLst>
          </p:cNvPr>
          <p:cNvSpPr>
            <a:spLocks noChangeShapeType="1"/>
          </p:cNvSpPr>
          <p:nvPr/>
        </p:nvSpPr>
        <p:spPr bwMode="auto">
          <a:xfrm>
            <a:off x="6499226" y="3349625"/>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3" name="Line 185">
            <a:extLst>
              <a:ext uri="{FF2B5EF4-FFF2-40B4-BE49-F238E27FC236}">
                <a16:creationId xmlns:a16="http://schemas.microsoft.com/office/drawing/2014/main" id="{A22C0C93-5E08-2E98-C38C-23864D74F141}"/>
              </a:ext>
            </a:extLst>
          </p:cNvPr>
          <p:cNvSpPr>
            <a:spLocks noChangeShapeType="1"/>
          </p:cNvSpPr>
          <p:nvPr/>
        </p:nvSpPr>
        <p:spPr bwMode="auto">
          <a:xfrm>
            <a:off x="6542088" y="3341688"/>
            <a:ext cx="0" cy="7143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4" name="Line 186">
            <a:extLst>
              <a:ext uri="{FF2B5EF4-FFF2-40B4-BE49-F238E27FC236}">
                <a16:creationId xmlns:a16="http://schemas.microsoft.com/office/drawing/2014/main" id="{E639D950-9B5B-8C62-9B6A-9710E604938C}"/>
              </a:ext>
            </a:extLst>
          </p:cNvPr>
          <p:cNvSpPr>
            <a:spLocks noChangeShapeType="1"/>
          </p:cNvSpPr>
          <p:nvPr/>
        </p:nvSpPr>
        <p:spPr bwMode="auto">
          <a:xfrm>
            <a:off x="6507163" y="3378200"/>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5" name="Line 187">
            <a:extLst>
              <a:ext uri="{FF2B5EF4-FFF2-40B4-BE49-F238E27FC236}">
                <a16:creationId xmlns:a16="http://schemas.microsoft.com/office/drawing/2014/main" id="{C12F7FE5-A6DD-3092-D98D-79978CFC11B7}"/>
              </a:ext>
            </a:extLst>
          </p:cNvPr>
          <p:cNvSpPr>
            <a:spLocks noChangeShapeType="1"/>
          </p:cNvSpPr>
          <p:nvPr/>
        </p:nvSpPr>
        <p:spPr bwMode="auto">
          <a:xfrm>
            <a:off x="6589713" y="3341688"/>
            <a:ext cx="0" cy="7143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6" name="Line 188">
            <a:extLst>
              <a:ext uri="{FF2B5EF4-FFF2-40B4-BE49-F238E27FC236}">
                <a16:creationId xmlns:a16="http://schemas.microsoft.com/office/drawing/2014/main" id="{2BAB0EB1-ABA3-5A09-CB99-35585B0AEB78}"/>
              </a:ext>
            </a:extLst>
          </p:cNvPr>
          <p:cNvSpPr>
            <a:spLocks noChangeShapeType="1"/>
          </p:cNvSpPr>
          <p:nvPr/>
        </p:nvSpPr>
        <p:spPr bwMode="auto">
          <a:xfrm>
            <a:off x="6554788" y="3378200"/>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7" name="Line 189">
            <a:extLst>
              <a:ext uri="{FF2B5EF4-FFF2-40B4-BE49-F238E27FC236}">
                <a16:creationId xmlns:a16="http://schemas.microsoft.com/office/drawing/2014/main" id="{C09CF6F2-DFA3-63E6-C634-3318419E83F6}"/>
              </a:ext>
            </a:extLst>
          </p:cNvPr>
          <p:cNvSpPr>
            <a:spLocks noChangeShapeType="1"/>
          </p:cNvSpPr>
          <p:nvPr/>
        </p:nvSpPr>
        <p:spPr bwMode="auto">
          <a:xfrm>
            <a:off x="6635751" y="3341688"/>
            <a:ext cx="0" cy="71438"/>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8" name="Line 190">
            <a:extLst>
              <a:ext uri="{FF2B5EF4-FFF2-40B4-BE49-F238E27FC236}">
                <a16:creationId xmlns:a16="http://schemas.microsoft.com/office/drawing/2014/main" id="{7C60FC97-FC38-17FD-919D-15FC209164DF}"/>
              </a:ext>
            </a:extLst>
          </p:cNvPr>
          <p:cNvSpPr>
            <a:spLocks noChangeShapeType="1"/>
          </p:cNvSpPr>
          <p:nvPr/>
        </p:nvSpPr>
        <p:spPr bwMode="auto">
          <a:xfrm>
            <a:off x="6604001" y="3378200"/>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9" name="Line 191">
            <a:extLst>
              <a:ext uri="{FF2B5EF4-FFF2-40B4-BE49-F238E27FC236}">
                <a16:creationId xmlns:a16="http://schemas.microsoft.com/office/drawing/2014/main" id="{897719BF-F195-0A05-E404-0C2EE5B05D02}"/>
              </a:ext>
            </a:extLst>
          </p:cNvPr>
          <p:cNvSpPr>
            <a:spLocks noChangeShapeType="1"/>
          </p:cNvSpPr>
          <p:nvPr/>
        </p:nvSpPr>
        <p:spPr bwMode="auto">
          <a:xfrm>
            <a:off x="6659563" y="3349625"/>
            <a:ext cx="0" cy="698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0" name="Line 192">
            <a:extLst>
              <a:ext uri="{FF2B5EF4-FFF2-40B4-BE49-F238E27FC236}">
                <a16:creationId xmlns:a16="http://schemas.microsoft.com/office/drawing/2014/main" id="{981F6886-E17F-3299-E640-C00E7C638101}"/>
              </a:ext>
            </a:extLst>
          </p:cNvPr>
          <p:cNvSpPr>
            <a:spLocks noChangeShapeType="1"/>
          </p:cNvSpPr>
          <p:nvPr/>
        </p:nvSpPr>
        <p:spPr bwMode="auto">
          <a:xfrm>
            <a:off x="6627813" y="3384550"/>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1" name="Line 193">
            <a:extLst>
              <a:ext uri="{FF2B5EF4-FFF2-40B4-BE49-F238E27FC236}">
                <a16:creationId xmlns:a16="http://schemas.microsoft.com/office/drawing/2014/main" id="{472EE007-C9F9-6365-68DF-4E37626E50FE}"/>
              </a:ext>
            </a:extLst>
          </p:cNvPr>
          <p:cNvSpPr>
            <a:spLocks noChangeShapeType="1"/>
          </p:cNvSpPr>
          <p:nvPr/>
        </p:nvSpPr>
        <p:spPr bwMode="auto">
          <a:xfrm>
            <a:off x="6683376" y="3398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2" name="Line 194">
            <a:extLst>
              <a:ext uri="{FF2B5EF4-FFF2-40B4-BE49-F238E27FC236}">
                <a16:creationId xmlns:a16="http://schemas.microsoft.com/office/drawing/2014/main" id="{46446EF6-0D89-5B05-C65C-C9C923F1819E}"/>
              </a:ext>
            </a:extLst>
          </p:cNvPr>
          <p:cNvSpPr>
            <a:spLocks noChangeShapeType="1"/>
          </p:cNvSpPr>
          <p:nvPr/>
        </p:nvSpPr>
        <p:spPr bwMode="auto">
          <a:xfrm>
            <a:off x="6648451" y="3432175"/>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3" name="Line 195">
            <a:extLst>
              <a:ext uri="{FF2B5EF4-FFF2-40B4-BE49-F238E27FC236}">
                <a16:creationId xmlns:a16="http://schemas.microsoft.com/office/drawing/2014/main" id="{DDEFAD26-673A-B57F-4BA0-F1BBDCFFE547}"/>
              </a:ext>
            </a:extLst>
          </p:cNvPr>
          <p:cNvSpPr>
            <a:spLocks noChangeShapeType="1"/>
          </p:cNvSpPr>
          <p:nvPr/>
        </p:nvSpPr>
        <p:spPr bwMode="auto">
          <a:xfrm>
            <a:off x="6731001" y="3398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4" name="Line 196">
            <a:extLst>
              <a:ext uri="{FF2B5EF4-FFF2-40B4-BE49-F238E27FC236}">
                <a16:creationId xmlns:a16="http://schemas.microsoft.com/office/drawing/2014/main" id="{CFFA2BD6-2DFE-B0D3-1D17-053DF51187DD}"/>
              </a:ext>
            </a:extLst>
          </p:cNvPr>
          <p:cNvSpPr>
            <a:spLocks noChangeShapeType="1"/>
          </p:cNvSpPr>
          <p:nvPr/>
        </p:nvSpPr>
        <p:spPr bwMode="auto">
          <a:xfrm>
            <a:off x="6696076" y="3432175"/>
            <a:ext cx="698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5" name="Line 197">
            <a:extLst>
              <a:ext uri="{FF2B5EF4-FFF2-40B4-BE49-F238E27FC236}">
                <a16:creationId xmlns:a16="http://schemas.microsoft.com/office/drawing/2014/main" id="{6DB38BC6-F392-CD0B-38B4-95E4A51ACD3B}"/>
              </a:ext>
            </a:extLst>
          </p:cNvPr>
          <p:cNvSpPr>
            <a:spLocks noChangeShapeType="1"/>
          </p:cNvSpPr>
          <p:nvPr/>
        </p:nvSpPr>
        <p:spPr bwMode="auto">
          <a:xfrm>
            <a:off x="6794501" y="3398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6" name="Line 198">
            <a:extLst>
              <a:ext uri="{FF2B5EF4-FFF2-40B4-BE49-F238E27FC236}">
                <a16:creationId xmlns:a16="http://schemas.microsoft.com/office/drawing/2014/main" id="{22863E86-7BC6-6B62-3921-9C111E9C1D4F}"/>
              </a:ext>
            </a:extLst>
          </p:cNvPr>
          <p:cNvSpPr>
            <a:spLocks noChangeShapeType="1"/>
          </p:cNvSpPr>
          <p:nvPr/>
        </p:nvSpPr>
        <p:spPr bwMode="auto">
          <a:xfrm>
            <a:off x="6759576" y="3432175"/>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7" name="Line 199">
            <a:extLst>
              <a:ext uri="{FF2B5EF4-FFF2-40B4-BE49-F238E27FC236}">
                <a16:creationId xmlns:a16="http://schemas.microsoft.com/office/drawing/2014/main" id="{BE59DC32-D632-D973-F8AB-15F83E9B1B6E}"/>
              </a:ext>
            </a:extLst>
          </p:cNvPr>
          <p:cNvSpPr>
            <a:spLocks noChangeShapeType="1"/>
          </p:cNvSpPr>
          <p:nvPr/>
        </p:nvSpPr>
        <p:spPr bwMode="auto">
          <a:xfrm>
            <a:off x="6827838" y="3398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8" name="Line 200">
            <a:extLst>
              <a:ext uri="{FF2B5EF4-FFF2-40B4-BE49-F238E27FC236}">
                <a16:creationId xmlns:a16="http://schemas.microsoft.com/office/drawing/2014/main" id="{A296096F-A78F-5A89-297C-5FD69B769E50}"/>
              </a:ext>
            </a:extLst>
          </p:cNvPr>
          <p:cNvSpPr>
            <a:spLocks noChangeShapeType="1"/>
          </p:cNvSpPr>
          <p:nvPr/>
        </p:nvSpPr>
        <p:spPr bwMode="auto">
          <a:xfrm>
            <a:off x="6794501" y="3432175"/>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9" name="Line 201">
            <a:extLst>
              <a:ext uri="{FF2B5EF4-FFF2-40B4-BE49-F238E27FC236}">
                <a16:creationId xmlns:a16="http://schemas.microsoft.com/office/drawing/2014/main" id="{AFBB91BC-8C91-BA7B-9E49-A5D846BEBAE8}"/>
              </a:ext>
            </a:extLst>
          </p:cNvPr>
          <p:cNvSpPr>
            <a:spLocks noChangeShapeType="1"/>
          </p:cNvSpPr>
          <p:nvPr/>
        </p:nvSpPr>
        <p:spPr bwMode="auto">
          <a:xfrm>
            <a:off x="6877051" y="3398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0" name="Line 202">
            <a:extLst>
              <a:ext uri="{FF2B5EF4-FFF2-40B4-BE49-F238E27FC236}">
                <a16:creationId xmlns:a16="http://schemas.microsoft.com/office/drawing/2014/main" id="{D6FE223B-1351-2E10-964C-D13E7BB6969E}"/>
              </a:ext>
            </a:extLst>
          </p:cNvPr>
          <p:cNvSpPr>
            <a:spLocks noChangeShapeType="1"/>
          </p:cNvSpPr>
          <p:nvPr/>
        </p:nvSpPr>
        <p:spPr bwMode="auto">
          <a:xfrm>
            <a:off x="6843713" y="3432175"/>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1" name="Line 203">
            <a:extLst>
              <a:ext uri="{FF2B5EF4-FFF2-40B4-BE49-F238E27FC236}">
                <a16:creationId xmlns:a16="http://schemas.microsoft.com/office/drawing/2014/main" id="{5E36FAB2-1DDE-4C56-E4F0-A20C5E849C8D}"/>
              </a:ext>
            </a:extLst>
          </p:cNvPr>
          <p:cNvSpPr>
            <a:spLocks noChangeShapeType="1"/>
          </p:cNvSpPr>
          <p:nvPr/>
        </p:nvSpPr>
        <p:spPr bwMode="auto">
          <a:xfrm>
            <a:off x="6911976" y="3398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2" name="Line 204">
            <a:extLst>
              <a:ext uri="{FF2B5EF4-FFF2-40B4-BE49-F238E27FC236}">
                <a16:creationId xmlns:a16="http://schemas.microsoft.com/office/drawing/2014/main" id="{607F3878-DE9E-C3D3-0BE8-C000BB944A58}"/>
              </a:ext>
            </a:extLst>
          </p:cNvPr>
          <p:cNvSpPr>
            <a:spLocks noChangeShapeType="1"/>
          </p:cNvSpPr>
          <p:nvPr/>
        </p:nvSpPr>
        <p:spPr bwMode="auto">
          <a:xfrm>
            <a:off x="6877051" y="3432175"/>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3" name="Line 205">
            <a:extLst>
              <a:ext uri="{FF2B5EF4-FFF2-40B4-BE49-F238E27FC236}">
                <a16:creationId xmlns:a16="http://schemas.microsoft.com/office/drawing/2014/main" id="{87E19505-EBB1-7A0E-A3C8-FFF174091C98}"/>
              </a:ext>
            </a:extLst>
          </p:cNvPr>
          <p:cNvSpPr>
            <a:spLocks noChangeShapeType="1"/>
          </p:cNvSpPr>
          <p:nvPr/>
        </p:nvSpPr>
        <p:spPr bwMode="auto">
          <a:xfrm>
            <a:off x="7010401" y="3398838"/>
            <a:ext cx="0" cy="682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4" name="Line 206">
            <a:extLst>
              <a:ext uri="{FF2B5EF4-FFF2-40B4-BE49-F238E27FC236}">
                <a16:creationId xmlns:a16="http://schemas.microsoft.com/office/drawing/2014/main" id="{E189F314-04FE-EF28-0980-4B7492142C26}"/>
              </a:ext>
            </a:extLst>
          </p:cNvPr>
          <p:cNvSpPr>
            <a:spLocks noChangeShapeType="1"/>
          </p:cNvSpPr>
          <p:nvPr/>
        </p:nvSpPr>
        <p:spPr bwMode="auto">
          <a:xfrm>
            <a:off x="6975476" y="3432175"/>
            <a:ext cx="68263"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5" name="Freeform 207">
            <a:extLst>
              <a:ext uri="{FF2B5EF4-FFF2-40B4-BE49-F238E27FC236}">
                <a16:creationId xmlns:a16="http://schemas.microsoft.com/office/drawing/2014/main" id="{0E792E50-7706-0CDB-B784-35794C912C61}"/>
              </a:ext>
            </a:extLst>
          </p:cNvPr>
          <p:cNvSpPr>
            <a:spLocks/>
          </p:cNvSpPr>
          <p:nvPr/>
        </p:nvSpPr>
        <p:spPr bwMode="auto">
          <a:xfrm>
            <a:off x="4467226" y="2136775"/>
            <a:ext cx="2552700" cy="1287463"/>
          </a:xfrm>
          <a:custGeom>
            <a:avLst/>
            <a:gdLst>
              <a:gd name="T0" fmla="*/ 140 w 1608"/>
              <a:gd name="T1" fmla="*/ 0 h 811"/>
              <a:gd name="T2" fmla="*/ 159 w 1608"/>
              <a:gd name="T3" fmla="*/ 6 h 811"/>
              <a:gd name="T4" fmla="*/ 174 w 1608"/>
              <a:gd name="T5" fmla="*/ 21 h 811"/>
              <a:gd name="T6" fmla="*/ 199 w 1608"/>
              <a:gd name="T7" fmla="*/ 35 h 811"/>
              <a:gd name="T8" fmla="*/ 217 w 1608"/>
              <a:gd name="T9" fmla="*/ 45 h 811"/>
              <a:gd name="T10" fmla="*/ 242 w 1608"/>
              <a:gd name="T11" fmla="*/ 61 h 811"/>
              <a:gd name="T12" fmla="*/ 279 w 1608"/>
              <a:gd name="T13" fmla="*/ 85 h 811"/>
              <a:gd name="T14" fmla="*/ 297 w 1608"/>
              <a:gd name="T15" fmla="*/ 94 h 811"/>
              <a:gd name="T16" fmla="*/ 315 w 1608"/>
              <a:gd name="T17" fmla="*/ 106 h 811"/>
              <a:gd name="T18" fmla="*/ 333 w 1608"/>
              <a:gd name="T19" fmla="*/ 116 h 811"/>
              <a:gd name="T20" fmla="*/ 368 w 1608"/>
              <a:gd name="T21" fmla="*/ 127 h 811"/>
              <a:gd name="T22" fmla="*/ 380 w 1608"/>
              <a:gd name="T23" fmla="*/ 144 h 811"/>
              <a:gd name="T24" fmla="*/ 391 w 1608"/>
              <a:gd name="T25" fmla="*/ 162 h 811"/>
              <a:gd name="T26" fmla="*/ 404 w 1608"/>
              <a:gd name="T27" fmla="*/ 179 h 811"/>
              <a:gd name="T28" fmla="*/ 420 w 1608"/>
              <a:gd name="T29" fmla="*/ 216 h 811"/>
              <a:gd name="T30" fmla="*/ 451 w 1608"/>
              <a:gd name="T31" fmla="*/ 235 h 811"/>
              <a:gd name="T32" fmla="*/ 465 w 1608"/>
              <a:gd name="T33" fmla="*/ 245 h 811"/>
              <a:gd name="T34" fmla="*/ 494 w 1608"/>
              <a:gd name="T35" fmla="*/ 266 h 811"/>
              <a:gd name="T36" fmla="*/ 530 w 1608"/>
              <a:gd name="T37" fmla="*/ 275 h 811"/>
              <a:gd name="T38" fmla="*/ 543 w 1608"/>
              <a:gd name="T39" fmla="*/ 289 h 811"/>
              <a:gd name="T40" fmla="*/ 555 w 1608"/>
              <a:gd name="T41" fmla="*/ 302 h 811"/>
              <a:gd name="T42" fmla="*/ 582 w 1608"/>
              <a:gd name="T43" fmla="*/ 323 h 811"/>
              <a:gd name="T44" fmla="*/ 610 w 1608"/>
              <a:gd name="T45" fmla="*/ 349 h 811"/>
              <a:gd name="T46" fmla="*/ 634 w 1608"/>
              <a:gd name="T47" fmla="*/ 357 h 811"/>
              <a:gd name="T48" fmla="*/ 652 w 1608"/>
              <a:gd name="T49" fmla="*/ 373 h 811"/>
              <a:gd name="T50" fmla="*/ 665 w 1608"/>
              <a:gd name="T51" fmla="*/ 394 h 811"/>
              <a:gd name="T52" fmla="*/ 683 w 1608"/>
              <a:gd name="T53" fmla="*/ 409 h 811"/>
              <a:gd name="T54" fmla="*/ 693 w 1608"/>
              <a:gd name="T55" fmla="*/ 424 h 811"/>
              <a:gd name="T56" fmla="*/ 704 w 1608"/>
              <a:gd name="T57" fmla="*/ 434 h 811"/>
              <a:gd name="T58" fmla="*/ 724 w 1608"/>
              <a:gd name="T59" fmla="*/ 449 h 811"/>
              <a:gd name="T60" fmla="*/ 742 w 1608"/>
              <a:gd name="T61" fmla="*/ 456 h 811"/>
              <a:gd name="T62" fmla="*/ 794 w 1608"/>
              <a:gd name="T63" fmla="*/ 477 h 811"/>
              <a:gd name="T64" fmla="*/ 813 w 1608"/>
              <a:gd name="T65" fmla="*/ 491 h 811"/>
              <a:gd name="T66" fmla="*/ 831 w 1608"/>
              <a:gd name="T67" fmla="*/ 504 h 811"/>
              <a:gd name="T68" fmla="*/ 843 w 1608"/>
              <a:gd name="T69" fmla="*/ 517 h 811"/>
              <a:gd name="T70" fmla="*/ 853 w 1608"/>
              <a:gd name="T71" fmla="*/ 528 h 811"/>
              <a:gd name="T72" fmla="*/ 876 w 1608"/>
              <a:gd name="T73" fmla="*/ 541 h 811"/>
              <a:gd name="T74" fmla="*/ 890 w 1608"/>
              <a:gd name="T75" fmla="*/ 550 h 811"/>
              <a:gd name="T76" fmla="*/ 908 w 1608"/>
              <a:gd name="T77" fmla="*/ 563 h 811"/>
              <a:gd name="T78" fmla="*/ 926 w 1608"/>
              <a:gd name="T79" fmla="*/ 581 h 811"/>
              <a:gd name="T80" fmla="*/ 965 w 1608"/>
              <a:gd name="T81" fmla="*/ 606 h 811"/>
              <a:gd name="T82" fmla="*/ 985 w 1608"/>
              <a:gd name="T83" fmla="*/ 615 h 811"/>
              <a:gd name="T84" fmla="*/ 1006 w 1608"/>
              <a:gd name="T85" fmla="*/ 629 h 811"/>
              <a:gd name="T86" fmla="*/ 1022 w 1608"/>
              <a:gd name="T87" fmla="*/ 639 h 811"/>
              <a:gd name="T88" fmla="*/ 1046 w 1608"/>
              <a:gd name="T89" fmla="*/ 660 h 811"/>
              <a:gd name="T90" fmla="*/ 1076 w 1608"/>
              <a:gd name="T91" fmla="*/ 679 h 811"/>
              <a:gd name="T92" fmla="*/ 1107 w 1608"/>
              <a:gd name="T93" fmla="*/ 691 h 811"/>
              <a:gd name="T94" fmla="*/ 1157 w 1608"/>
              <a:gd name="T95" fmla="*/ 709 h 811"/>
              <a:gd name="T96" fmla="*/ 1223 w 1608"/>
              <a:gd name="T97" fmla="*/ 722 h 811"/>
              <a:gd name="T98" fmla="*/ 1242 w 1608"/>
              <a:gd name="T99" fmla="*/ 739 h 811"/>
              <a:gd name="T100" fmla="*/ 1254 w 1608"/>
              <a:gd name="T101" fmla="*/ 755 h 811"/>
              <a:gd name="T102" fmla="*/ 1303 w 1608"/>
              <a:gd name="T103" fmla="*/ 776 h 811"/>
              <a:gd name="T104" fmla="*/ 1366 w 1608"/>
              <a:gd name="T105" fmla="*/ 786 h 811"/>
              <a:gd name="T106" fmla="*/ 1389 w 1608"/>
              <a:gd name="T107" fmla="*/ 811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8" h="811">
                <a:moveTo>
                  <a:pt x="0" y="0"/>
                </a:moveTo>
                <a:lnTo>
                  <a:pt x="140" y="0"/>
                </a:lnTo>
                <a:lnTo>
                  <a:pt x="140" y="6"/>
                </a:lnTo>
                <a:lnTo>
                  <a:pt x="159" y="6"/>
                </a:lnTo>
                <a:lnTo>
                  <a:pt x="159" y="21"/>
                </a:lnTo>
                <a:lnTo>
                  <a:pt x="174" y="21"/>
                </a:lnTo>
                <a:lnTo>
                  <a:pt x="174" y="35"/>
                </a:lnTo>
                <a:lnTo>
                  <a:pt x="199" y="35"/>
                </a:lnTo>
                <a:lnTo>
                  <a:pt x="199" y="45"/>
                </a:lnTo>
                <a:lnTo>
                  <a:pt x="217" y="45"/>
                </a:lnTo>
                <a:lnTo>
                  <a:pt x="217" y="61"/>
                </a:lnTo>
                <a:lnTo>
                  <a:pt x="242" y="61"/>
                </a:lnTo>
                <a:lnTo>
                  <a:pt x="242" y="85"/>
                </a:lnTo>
                <a:lnTo>
                  <a:pt x="279" y="85"/>
                </a:lnTo>
                <a:lnTo>
                  <a:pt x="279" y="94"/>
                </a:lnTo>
                <a:lnTo>
                  <a:pt x="297" y="94"/>
                </a:lnTo>
                <a:lnTo>
                  <a:pt x="297" y="106"/>
                </a:lnTo>
                <a:lnTo>
                  <a:pt x="315" y="106"/>
                </a:lnTo>
                <a:lnTo>
                  <a:pt x="315" y="116"/>
                </a:lnTo>
                <a:lnTo>
                  <a:pt x="333" y="116"/>
                </a:lnTo>
                <a:lnTo>
                  <a:pt x="333" y="127"/>
                </a:lnTo>
                <a:lnTo>
                  <a:pt x="368" y="127"/>
                </a:lnTo>
                <a:lnTo>
                  <a:pt x="368" y="144"/>
                </a:lnTo>
                <a:lnTo>
                  <a:pt x="380" y="144"/>
                </a:lnTo>
                <a:lnTo>
                  <a:pt x="380" y="162"/>
                </a:lnTo>
                <a:lnTo>
                  <a:pt x="391" y="162"/>
                </a:lnTo>
                <a:lnTo>
                  <a:pt x="391" y="179"/>
                </a:lnTo>
                <a:lnTo>
                  <a:pt x="404" y="179"/>
                </a:lnTo>
                <a:lnTo>
                  <a:pt x="404" y="216"/>
                </a:lnTo>
                <a:lnTo>
                  <a:pt x="420" y="216"/>
                </a:lnTo>
                <a:lnTo>
                  <a:pt x="420" y="235"/>
                </a:lnTo>
                <a:lnTo>
                  <a:pt x="451" y="235"/>
                </a:lnTo>
                <a:lnTo>
                  <a:pt x="451" y="245"/>
                </a:lnTo>
                <a:lnTo>
                  <a:pt x="465" y="245"/>
                </a:lnTo>
                <a:lnTo>
                  <a:pt x="465" y="266"/>
                </a:lnTo>
                <a:lnTo>
                  <a:pt x="494" y="266"/>
                </a:lnTo>
                <a:lnTo>
                  <a:pt x="494" y="275"/>
                </a:lnTo>
                <a:lnTo>
                  <a:pt x="530" y="275"/>
                </a:lnTo>
                <a:lnTo>
                  <a:pt x="530" y="289"/>
                </a:lnTo>
                <a:lnTo>
                  <a:pt x="543" y="289"/>
                </a:lnTo>
                <a:lnTo>
                  <a:pt x="543" y="302"/>
                </a:lnTo>
                <a:lnTo>
                  <a:pt x="555" y="302"/>
                </a:lnTo>
                <a:lnTo>
                  <a:pt x="555" y="323"/>
                </a:lnTo>
                <a:lnTo>
                  <a:pt x="582" y="323"/>
                </a:lnTo>
                <a:lnTo>
                  <a:pt x="582" y="349"/>
                </a:lnTo>
                <a:lnTo>
                  <a:pt x="610" y="349"/>
                </a:lnTo>
                <a:lnTo>
                  <a:pt x="610" y="357"/>
                </a:lnTo>
                <a:lnTo>
                  <a:pt x="634" y="357"/>
                </a:lnTo>
                <a:lnTo>
                  <a:pt x="634" y="373"/>
                </a:lnTo>
                <a:lnTo>
                  <a:pt x="652" y="373"/>
                </a:lnTo>
                <a:lnTo>
                  <a:pt x="652" y="394"/>
                </a:lnTo>
                <a:lnTo>
                  <a:pt x="665" y="394"/>
                </a:lnTo>
                <a:lnTo>
                  <a:pt x="665" y="409"/>
                </a:lnTo>
                <a:lnTo>
                  <a:pt x="683" y="409"/>
                </a:lnTo>
                <a:lnTo>
                  <a:pt x="683" y="424"/>
                </a:lnTo>
                <a:lnTo>
                  <a:pt x="693" y="424"/>
                </a:lnTo>
                <a:lnTo>
                  <a:pt x="693" y="434"/>
                </a:lnTo>
                <a:lnTo>
                  <a:pt x="704" y="434"/>
                </a:lnTo>
                <a:lnTo>
                  <a:pt x="704" y="449"/>
                </a:lnTo>
                <a:lnTo>
                  <a:pt x="724" y="449"/>
                </a:lnTo>
                <a:lnTo>
                  <a:pt x="724" y="456"/>
                </a:lnTo>
                <a:lnTo>
                  <a:pt x="742" y="456"/>
                </a:lnTo>
                <a:lnTo>
                  <a:pt x="794" y="456"/>
                </a:lnTo>
                <a:lnTo>
                  <a:pt x="794" y="477"/>
                </a:lnTo>
                <a:lnTo>
                  <a:pt x="813" y="477"/>
                </a:lnTo>
                <a:lnTo>
                  <a:pt x="813" y="491"/>
                </a:lnTo>
                <a:lnTo>
                  <a:pt x="831" y="491"/>
                </a:lnTo>
                <a:lnTo>
                  <a:pt x="831" y="504"/>
                </a:lnTo>
                <a:lnTo>
                  <a:pt x="843" y="504"/>
                </a:lnTo>
                <a:lnTo>
                  <a:pt x="843" y="517"/>
                </a:lnTo>
                <a:lnTo>
                  <a:pt x="853" y="517"/>
                </a:lnTo>
                <a:lnTo>
                  <a:pt x="853" y="528"/>
                </a:lnTo>
                <a:lnTo>
                  <a:pt x="876" y="528"/>
                </a:lnTo>
                <a:lnTo>
                  <a:pt x="876" y="541"/>
                </a:lnTo>
                <a:lnTo>
                  <a:pt x="876" y="550"/>
                </a:lnTo>
                <a:lnTo>
                  <a:pt x="890" y="550"/>
                </a:lnTo>
                <a:lnTo>
                  <a:pt x="890" y="563"/>
                </a:lnTo>
                <a:lnTo>
                  <a:pt x="908" y="563"/>
                </a:lnTo>
                <a:lnTo>
                  <a:pt x="908" y="581"/>
                </a:lnTo>
                <a:lnTo>
                  <a:pt x="926" y="581"/>
                </a:lnTo>
                <a:lnTo>
                  <a:pt x="926" y="606"/>
                </a:lnTo>
                <a:lnTo>
                  <a:pt x="965" y="606"/>
                </a:lnTo>
                <a:lnTo>
                  <a:pt x="965" y="617"/>
                </a:lnTo>
                <a:lnTo>
                  <a:pt x="985" y="615"/>
                </a:lnTo>
                <a:lnTo>
                  <a:pt x="987" y="629"/>
                </a:lnTo>
                <a:lnTo>
                  <a:pt x="1006" y="629"/>
                </a:lnTo>
                <a:lnTo>
                  <a:pt x="1006" y="639"/>
                </a:lnTo>
                <a:lnTo>
                  <a:pt x="1022" y="639"/>
                </a:lnTo>
                <a:lnTo>
                  <a:pt x="1046" y="639"/>
                </a:lnTo>
                <a:lnTo>
                  <a:pt x="1046" y="660"/>
                </a:lnTo>
                <a:lnTo>
                  <a:pt x="1076" y="660"/>
                </a:lnTo>
                <a:lnTo>
                  <a:pt x="1076" y="679"/>
                </a:lnTo>
                <a:lnTo>
                  <a:pt x="1107" y="679"/>
                </a:lnTo>
                <a:lnTo>
                  <a:pt x="1107" y="691"/>
                </a:lnTo>
                <a:lnTo>
                  <a:pt x="1157" y="691"/>
                </a:lnTo>
                <a:lnTo>
                  <a:pt x="1157" y="709"/>
                </a:lnTo>
                <a:lnTo>
                  <a:pt x="1223" y="709"/>
                </a:lnTo>
                <a:lnTo>
                  <a:pt x="1223" y="722"/>
                </a:lnTo>
                <a:lnTo>
                  <a:pt x="1242" y="722"/>
                </a:lnTo>
                <a:lnTo>
                  <a:pt x="1242" y="739"/>
                </a:lnTo>
                <a:lnTo>
                  <a:pt x="1254" y="739"/>
                </a:lnTo>
                <a:lnTo>
                  <a:pt x="1254" y="755"/>
                </a:lnTo>
                <a:lnTo>
                  <a:pt x="1303" y="755"/>
                </a:lnTo>
                <a:lnTo>
                  <a:pt x="1303" y="776"/>
                </a:lnTo>
                <a:lnTo>
                  <a:pt x="1366" y="776"/>
                </a:lnTo>
                <a:lnTo>
                  <a:pt x="1366" y="786"/>
                </a:lnTo>
                <a:lnTo>
                  <a:pt x="1389" y="786"/>
                </a:lnTo>
                <a:lnTo>
                  <a:pt x="1389" y="811"/>
                </a:lnTo>
                <a:lnTo>
                  <a:pt x="1608" y="811"/>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316" name="Table 199">
            <a:extLst>
              <a:ext uri="{FF2B5EF4-FFF2-40B4-BE49-F238E27FC236}">
                <a16:creationId xmlns:a16="http://schemas.microsoft.com/office/drawing/2014/main" id="{501CCCEF-D979-21AD-1E19-9922C71DB172}"/>
              </a:ext>
            </a:extLst>
          </p:cNvPr>
          <p:cNvGraphicFramePr>
            <a:graphicFrameLocks noGrp="1"/>
          </p:cNvGraphicFramePr>
          <p:nvPr/>
        </p:nvGraphicFramePr>
        <p:xfrm>
          <a:off x="4396372" y="4238146"/>
          <a:ext cx="2920736" cy="388212"/>
        </p:xfrm>
        <a:graphic>
          <a:graphicData uri="http://schemas.openxmlformats.org/drawingml/2006/table">
            <a:tbl>
              <a:tblPr firstRow="1" bandRow="1">
                <a:tableStyleId>{93296810-A885-4BE3-A3E7-6D5BEEA58F35}</a:tableStyleId>
              </a:tblPr>
              <a:tblGrid>
                <a:gridCol w="208624">
                  <a:extLst>
                    <a:ext uri="{9D8B030D-6E8A-4147-A177-3AD203B41FA5}">
                      <a16:colId xmlns:a16="http://schemas.microsoft.com/office/drawing/2014/main" val="364842434"/>
                    </a:ext>
                  </a:extLst>
                </a:gridCol>
                <a:gridCol w="208624">
                  <a:extLst>
                    <a:ext uri="{9D8B030D-6E8A-4147-A177-3AD203B41FA5}">
                      <a16:colId xmlns:a16="http://schemas.microsoft.com/office/drawing/2014/main" val="3110769782"/>
                    </a:ext>
                  </a:extLst>
                </a:gridCol>
                <a:gridCol w="208624">
                  <a:extLst>
                    <a:ext uri="{9D8B030D-6E8A-4147-A177-3AD203B41FA5}">
                      <a16:colId xmlns:a16="http://schemas.microsoft.com/office/drawing/2014/main" val="3458699586"/>
                    </a:ext>
                  </a:extLst>
                </a:gridCol>
                <a:gridCol w="208624">
                  <a:extLst>
                    <a:ext uri="{9D8B030D-6E8A-4147-A177-3AD203B41FA5}">
                      <a16:colId xmlns:a16="http://schemas.microsoft.com/office/drawing/2014/main" val="201674677"/>
                    </a:ext>
                  </a:extLst>
                </a:gridCol>
                <a:gridCol w="208624">
                  <a:extLst>
                    <a:ext uri="{9D8B030D-6E8A-4147-A177-3AD203B41FA5}">
                      <a16:colId xmlns:a16="http://schemas.microsoft.com/office/drawing/2014/main" val="214734916"/>
                    </a:ext>
                  </a:extLst>
                </a:gridCol>
                <a:gridCol w="208624">
                  <a:extLst>
                    <a:ext uri="{9D8B030D-6E8A-4147-A177-3AD203B41FA5}">
                      <a16:colId xmlns:a16="http://schemas.microsoft.com/office/drawing/2014/main" val="3388623943"/>
                    </a:ext>
                  </a:extLst>
                </a:gridCol>
                <a:gridCol w="208624">
                  <a:extLst>
                    <a:ext uri="{9D8B030D-6E8A-4147-A177-3AD203B41FA5}">
                      <a16:colId xmlns:a16="http://schemas.microsoft.com/office/drawing/2014/main" val="2107805760"/>
                    </a:ext>
                  </a:extLst>
                </a:gridCol>
                <a:gridCol w="208624">
                  <a:extLst>
                    <a:ext uri="{9D8B030D-6E8A-4147-A177-3AD203B41FA5}">
                      <a16:colId xmlns:a16="http://schemas.microsoft.com/office/drawing/2014/main" val="4124871595"/>
                    </a:ext>
                  </a:extLst>
                </a:gridCol>
                <a:gridCol w="208624">
                  <a:extLst>
                    <a:ext uri="{9D8B030D-6E8A-4147-A177-3AD203B41FA5}">
                      <a16:colId xmlns:a16="http://schemas.microsoft.com/office/drawing/2014/main" val="4006499189"/>
                    </a:ext>
                  </a:extLst>
                </a:gridCol>
                <a:gridCol w="208624">
                  <a:extLst>
                    <a:ext uri="{9D8B030D-6E8A-4147-A177-3AD203B41FA5}">
                      <a16:colId xmlns:a16="http://schemas.microsoft.com/office/drawing/2014/main" val="3577040454"/>
                    </a:ext>
                  </a:extLst>
                </a:gridCol>
                <a:gridCol w="208624">
                  <a:extLst>
                    <a:ext uri="{9D8B030D-6E8A-4147-A177-3AD203B41FA5}">
                      <a16:colId xmlns:a16="http://schemas.microsoft.com/office/drawing/2014/main" val="2286719580"/>
                    </a:ext>
                  </a:extLst>
                </a:gridCol>
                <a:gridCol w="208624">
                  <a:extLst>
                    <a:ext uri="{9D8B030D-6E8A-4147-A177-3AD203B41FA5}">
                      <a16:colId xmlns:a16="http://schemas.microsoft.com/office/drawing/2014/main" val="3577544775"/>
                    </a:ext>
                  </a:extLst>
                </a:gridCol>
                <a:gridCol w="208624">
                  <a:extLst>
                    <a:ext uri="{9D8B030D-6E8A-4147-A177-3AD203B41FA5}">
                      <a16:colId xmlns:a16="http://schemas.microsoft.com/office/drawing/2014/main" val="919457309"/>
                    </a:ext>
                  </a:extLst>
                </a:gridCol>
                <a:gridCol w="208624">
                  <a:extLst>
                    <a:ext uri="{9D8B030D-6E8A-4147-A177-3AD203B41FA5}">
                      <a16:colId xmlns:a16="http://schemas.microsoft.com/office/drawing/2014/main" val="348248431"/>
                    </a:ext>
                  </a:extLst>
                </a:gridCol>
              </a:tblGrid>
              <a:tr h="194106">
                <a:tc>
                  <a:txBody>
                    <a:bodyPr/>
                    <a:lstStyle/>
                    <a:p>
                      <a:pPr algn="ctr"/>
                      <a:r>
                        <a:rPr lang="en-US" sz="1000" b="0" dirty="0">
                          <a:solidFill>
                            <a:schemeClr val="accent3"/>
                          </a:solidFill>
                        </a:rPr>
                        <a:t>69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69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64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61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56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44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34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29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13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4195806"/>
                  </a:ext>
                </a:extLst>
              </a:tr>
              <a:tr h="194106">
                <a:tc>
                  <a:txBody>
                    <a:bodyPr/>
                    <a:lstStyle/>
                    <a:p>
                      <a:pPr algn="ctr"/>
                      <a:r>
                        <a:rPr lang="en-US" sz="1000" b="0" dirty="0">
                          <a:solidFill>
                            <a:schemeClr val="accent1"/>
                          </a:solidFill>
                        </a:rPr>
                        <a:t>138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137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126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98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83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74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58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49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b="0" dirty="0">
                          <a:solidFill>
                            <a:schemeClr val="accent1"/>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7435011"/>
                  </a:ext>
                </a:extLst>
              </a:tr>
            </a:tbl>
          </a:graphicData>
        </a:graphic>
      </p:graphicFrame>
      <p:sp>
        <p:nvSpPr>
          <p:cNvPr id="317" name="Rectangle 316">
            <a:extLst>
              <a:ext uri="{FF2B5EF4-FFF2-40B4-BE49-F238E27FC236}">
                <a16:creationId xmlns:a16="http://schemas.microsoft.com/office/drawing/2014/main" id="{426030BC-F1F7-FB8D-C448-81A3C0EE2D5D}"/>
              </a:ext>
            </a:extLst>
          </p:cNvPr>
          <p:cNvSpPr/>
          <p:nvPr/>
        </p:nvSpPr>
        <p:spPr bwMode="auto">
          <a:xfrm>
            <a:off x="4465638" y="4051561"/>
            <a:ext cx="2752913" cy="236904"/>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Mo</a:t>
            </a:r>
          </a:p>
        </p:txBody>
      </p:sp>
      <p:sp>
        <p:nvSpPr>
          <p:cNvPr id="3" name="TextBox 2">
            <a:extLst>
              <a:ext uri="{FF2B5EF4-FFF2-40B4-BE49-F238E27FC236}">
                <a16:creationId xmlns:a16="http://schemas.microsoft.com/office/drawing/2014/main" id="{1C809E1E-E24A-DFD9-62CC-D7C55F149674}"/>
              </a:ext>
            </a:extLst>
          </p:cNvPr>
          <p:cNvSpPr txBox="1"/>
          <p:nvPr/>
        </p:nvSpPr>
        <p:spPr bwMode="auto">
          <a:xfrm>
            <a:off x="3953387" y="3683213"/>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
        <p:nvSpPr>
          <p:cNvPr id="13" name="TextBox 12">
            <a:extLst>
              <a:ext uri="{FF2B5EF4-FFF2-40B4-BE49-F238E27FC236}">
                <a16:creationId xmlns:a16="http://schemas.microsoft.com/office/drawing/2014/main" id="{ACE06E14-6A4F-42B2-3320-94C910A57382}"/>
              </a:ext>
            </a:extLst>
          </p:cNvPr>
          <p:cNvSpPr txBox="1"/>
          <p:nvPr/>
        </p:nvSpPr>
        <p:spPr bwMode="auto">
          <a:xfrm>
            <a:off x="3953387" y="3258286"/>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sp>
        <p:nvSpPr>
          <p:cNvPr id="15" name="TextBox 14">
            <a:extLst>
              <a:ext uri="{FF2B5EF4-FFF2-40B4-BE49-F238E27FC236}">
                <a16:creationId xmlns:a16="http://schemas.microsoft.com/office/drawing/2014/main" id="{5931FA3D-B55B-784D-BCA2-4BF40033C9BB}"/>
              </a:ext>
            </a:extLst>
          </p:cNvPr>
          <p:cNvSpPr txBox="1"/>
          <p:nvPr/>
        </p:nvSpPr>
        <p:spPr bwMode="auto">
          <a:xfrm>
            <a:off x="3953387" y="2865631"/>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16" name="TextBox 15">
            <a:extLst>
              <a:ext uri="{FF2B5EF4-FFF2-40B4-BE49-F238E27FC236}">
                <a16:creationId xmlns:a16="http://schemas.microsoft.com/office/drawing/2014/main" id="{704FF24A-9D63-D18B-C917-F63B3E45C708}"/>
              </a:ext>
            </a:extLst>
          </p:cNvPr>
          <p:cNvSpPr txBox="1"/>
          <p:nvPr/>
        </p:nvSpPr>
        <p:spPr bwMode="auto">
          <a:xfrm>
            <a:off x="3953387" y="2451462"/>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17" name="TextBox 16">
            <a:extLst>
              <a:ext uri="{FF2B5EF4-FFF2-40B4-BE49-F238E27FC236}">
                <a16:creationId xmlns:a16="http://schemas.microsoft.com/office/drawing/2014/main" id="{3656A3BE-5C0C-461D-C453-35A8846E5A4A}"/>
              </a:ext>
            </a:extLst>
          </p:cNvPr>
          <p:cNvSpPr txBox="1"/>
          <p:nvPr/>
        </p:nvSpPr>
        <p:spPr bwMode="auto">
          <a:xfrm>
            <a:off x="3953387" y="2048050"/>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spTree>
    <p:extLst>
      <p:ext uri="{BB962C8B-B14F-4D97-AF65-F5344CB8AC3E}">
        <p14:creationId xmlns:p14="http://schemas.microsoft.com/office/powerpoint/2010/main" val="114209349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369541-E5A2-30C7-3B9F-D68D67F59A2F}"/>
              </a:ext>
            </a:extLst>
          </p:cNvPr>
          <p:cNvSpPr>
            <a:spLocks noGrp="1"/>
          </p:cNvSpPr>
          <p:nvPr>
            <p:ph type="title"/>
          </p:nvPr>
        </p:nvSpPr>
        <p:spPr/>
        <p:txBody>
          <a:bodyPr/>
          <a:lstStyle/>
          <a:p>
            <a:r>
              <a:rPr lang="en-US" dirty="0"/>
              <a:t>Geneva HRD Test: Discordant Samples in </a:t>
            </a:r>
            <a:r>
              <a:rPr lang="en-US" i="1" dirty="0"/>
              <a:t>BRCA </a:t>
            </a:r>
            <a:r>
              <a:rPr lang="en-US" dirty="0"/>
              <a:t>WT Group</a:t>
            </a:r>
          </a:p>
        </p:txBody>
      </p:sp>
      <p:grpSp>
        <p:nvGrpSpPr>
          <p:cNvPr id="4" name="Group 3">
            <a:extLst>
              <a:ext uri="{FF2B5EF4-FFF2-40B4-BE49-F238E27FC236}">
                <a16:creationId xmlns:a16="http://schemas.microsoft.com/office/drawing/2014/main" id="{0159A28B-2335-DBAD-A4C3-02903D20A5FA}"/>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91F0D483-5B28-D628-BB93-B527E5D50F1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88A8113F-34E3-4AAD-C87B-CC0F04756C8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6745D412-11EB-A2CF-F19E-8D904F5176EC}"/>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Christinat. ESGO 2022. Abstract RA-567. Reproduced with permission.</a:t>
            </a:r>
            <a:endParaRPr lang="en-US" altLang="en-US" sz="1200" b="0" dirty="0">
              <a:solidFill>
                <a:schemeClr val="bg2"/>
              </a:solidFill>
              <a:highlight>
                <a:srgbClr val="FFFF00"/>
              </a:highlight>
              <a:latin typeface="Calibri" panose="020F0502020204030204" pitchFamily="34" charset="0"/>
            </a:endParaRPr>
          </a:p>
        </p:txBody>
      </p:sp>
      <p:sp>
        <p:nvSpPr>
          <p:cNvPr id="24" name="TextBox 23">
            <a:extLst>
              <a:ext uri="{FF2B5EF4-FFF2-40B4-BE49-F238E27FC236}">
                <a16:creationId xmlns:a16="http://schemas.microsoft.com/office/drawing/2014/main" id="{B1B9D90E-19B6-9980-EF9F-689029F38306}"/>
              </a:ext>
            </a:extLst>
          </p:cNvPr>
          <p:cNvSpPr txBox="1"/>
          <p:nvPr/>
        </p:nvSpPr>
        <p:spPr bwMode="auto">
          <a:xfrm>
            <a:off x="612319" y="1341440"/>
            <a:ext cx="9396355" cy="1723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285750" indent="-285750" algn="l">
              <a:lnSpc>
                <a:spcPct val="100000"/>
              </a:lnSpc>
              <a:spcBef>
                <a:spcPts val="6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Geneva negative but Myriad myChoice positive: 6</a:t>
            </a:r>
          </a:p>
          <a:p>
            <a:pPr marL="285750" indent="-285750" algn="l">
              <a:lnSpc>
                <a:spcPct val="100000"/>
              </a:lnSpc>
              <a:spcBef>
                <a:spcPts val="6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Geneva positive but Myriad myChoice negative: 28</a:t>
            </a:r>
          </a:p>
          <a:p>
            <a:pPr marL="742950" lvl="1" indent="-285750">
              <a:spcBef>
                <a:spcPts val="600"/>
              </a:spcBef>
              <a:buFont typeface="Arial" panose="020B0604020202020204" pitchFamily="34" charset="0"/>
              <a:buChar char="‒"/>
            </a:pPr>
            <a:r>
              <a:rPr lang="en-US" sz="1600" b="0" dirty="0">
                <a:solidFill>
                  <a:schemeClr val="bg1"/>
                </a:solidFill>
                <a:latin typeface="Calibri" panose="020F0502020204030204" pitchFamily="34" charset="0"/>
              </a:rPr>
              <a:t>Most were borderline normalized LST positive/ GIS negative</a:t>
            </a:r>
          </a:p>
          <a:p>
            <a:pPr marL="742950" lvl="1" indent="-285750">
              <a:spcBef>
                <a:spcPts val="600"/>
              </a:spcBef>
              <a:buFont typeface="Arial" panose="020B0604020202020204" pitchFamily="34" charset="0"/>
              <a:buChar char="‒"/>
            </a:pPr>
            <a:r>
              <a:rPr lang="en-US" sz="1600" b="0" dirty="0">
                <a:solidFill>
                  <a:schemeClr val="bg1"/>
                </a:solidFill>
                <a:latin typeface="Calibri" panose="020F0502020204030204" pitchFamily="34" charset="0"/>
              </a:rPr>
              <a:t>These patients relapsed earlier but benefitted from olaparib treatment (no statistical significance)</a:t>
            </a:r>
          </a:p>
          <a:p>
            <a:pPr marL="742950" lvl="1" indent="-285750">
              <a:spcBef>
                <a:spcPts val="600"/>
              </a:spcBef>
              <a:buFont typeface="Arial" panose="020B0604020202020204" pitchFamily="34" charset="0"/>
              <a:buChar char="‒"/>
            </a:pPr>
            <a:r>
              <a:rPr lang="en-US" sz="1600" b="0" dirty="0">
                <a:solidFill>
                  <a:schemeClr val="bg1"/>
                </a:solidFill>
                <a:latin typeface="Calibri" panose="020F0502020204030204" pitchFamily="34" charset="0"/>
              </a:rPr>
              <a:t>Represents a population with partial HR activity, for example polymorphic </a:t>
            </a:r>
            <a:r>
              <a:rPr lang="en-US" sz="1600" b="0" i="1" dirty="0">
                <a:solidFill>
                  <a:schemeClr val="bg1"/>
                </a:solidFill>
                <a:latin typeface="Calibri" panose="020F0502020204030204" pitchFamily="34" charset="0"/>
              </a:rPr>
              <a:t>BRCA </a:t>
            </a:r>
            <a:r>
              <a:rPr lang="en-US" sz="1600" b="0" dirty="0">
                <a:solidFill>
                  <a:schemeClr val="bg1"/>
                </a:solidFill>
                <a:latin typeface="Calibri" panose="020F0502020204030204" pitchFamily="34" charset="0"/>
              </a:rPr>
              <a:t>mutations</a:t>
            </a:r>
          </a:p>
        </p:txBody>
      </p:sp>
      <p:sp>
        <p:nvSpPr>
          <p:cNvPr id="25" name="Rectangle 24">
            <a:extLst>
              <a:ext uri="{FF2B5EF4-FFF2-40B4-BE49-F238E27FC236}">
                <a16:creationId xmlns:a16="http://schemas.microsoft.com/office/drawing/2014/main" id="{70CFCBD1-E8A5-5E25-A607-5FA4D3F897B7}"/>
              </a:ext>
            </a:extLst>
          </p:cNvPr>
          <p:cNvSpPr/>
          <p:nvPr/>
        </p:nvSpPr>
        <p:spPr bwMode="auto">
          <a:xfrm rot="16200000">
            <a:off x="2346194" y="3645481"/>
            <a:ext cx="657612" cy="371557"/>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 </a:t>
            </a:r>
          </a:p>
        </p:txBody>
      </p:sp>
      <p:sp>
        <p:nvSpPr>
          <p:cNvPr id="3" name="Freeform: Shape 2">
            <a:extLst>
              <a:ext uri="{FF2B5EF4-FFF2-40B4-BE49-F238E27FC236}">
                <a16:creationId xmlns:a16="http://schemas.microsoft.com/office/drawing/2014/main" id="{87B56318-EE41-A8F0-170A-FDD3E3C78B6D}"/>
              </a:ext>
            </a:extLst>
          </p:cNvPr>
          <p:cNvSpPr/>
          <p:nvPr/>
        </p:nvSpPr>
        <p:spPr bwMode="auto">
          <a:xfrm flipH="1">
            <a:off x="1728522" y="3635366"/>
            <a:ext cx="45719" cy="1904607"/>
          </a:xfrm>
          <a:custGeom>
            <a:avLst/>
            <a:gdLst>
              <a:gd name="connsiteX0" fmla="*/ 0 w 0"/>
              <a:gd name="connsiteY0" fmla="*/ 0 h 841387"/>
              <a:gd name="connsiteX1" fmla="*/ 0 w 0"/>
              <a:gd name="connsiteY1" fmla="*/ 841387 h 841387"/>
            </a:gdLst>
            <a:ahLst/>
            <a:cxnLst>
              <a:cxn ang="0">
                <a:pos x="connsiteX0" y="connsiteY0"/>
              </a:cxn>
              <a:cxn ang="0">
                <a:pos x="connsiteX1" y="connsiteY1"/>
              </a:cxn>
            </a:cxnLst>
            <a:rect l="l" t="t" r="r" b="b"/>
            <a:pathLst>
              <a:path h="841387">
                <a:moveTo>
                  <a:pt x="0" y="0"/>
                </a:moveTo>
                <a:lnTo>
                  <a:pt x="0" y="841387"/>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sp>
        <p:nvSpPr>
          <p:cNvPr id="10" name="Rectangle 9">
            <a:extLst>
              <a:ext uri="{FF2B5EF4-FFF2-40B4-BE49-F238E27FC236}">
                <a16:creationId xmlns:a16="http://schemas.microsoft.com/office/drawing/2014/main" id="{2E9A2FB4-D287-C323-6C53-41DBF6983B79}"/>
              </a:ext>
            </a:extLst>
          </p:cNvPr>
          <p:cNvSpPr/>
          <p:nvPr/>
        </p:nvSpPr>
        <p:spPr bwMode="auto">
          <a:xfrm rot="16200000">
            <a:off x="-383648" y="4388938"/>
            <a:ext cx="2050181" cy="296815"/>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Survival Probability</a:t>
            </a:r>
          </a:p>
        </p:txBody>
      </p:sp>
      <p:sp>
        <p:nvSpPr>
          <p:cNvPr id="11" name="Rectangle 10">
            <a:extLst>
              <a:ext uri="{FF2B5EF4-FFF2-40B4-BE49-F238E27FC236}">
                <a16:creationId xmlns:a16="http://schemas.microsoft.com/office/drawing/2014/main" id="{D7521E69-FDF3-448B-7A93-43CC17097FB1}"/>
              </a:ext>
            </a:extLst>
          </p:cNvPr>
          <p:cNvSpPr/>
          <p:nvPr/>
        </p:nvSpPr>
        <p:spPr bwMode="auto">
          <a:xfrm>
            <a:off x="1079732" y="5848550"/>
            <a:ext cx="3047073" cy="236904"/>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cxnSp>
        <p:nvCxnSpPr>
          <p:cNvPr id="14" name="Straight Connector 13">
            <a:extLst>
              <a:ext uri="{FF2B5EF4-FFF2-40B4-BE49-F238E27FC236}">
                <a16:creationId xmlns:a16="http://schemas.microsoft.com/office/drawing/2014/main" id="{F6695227-CFE2-49C3-B2E4-B7778D061994}"/>
              </a:ext>
            </a:extLst>
          </p:cNvPr>
          <p:cNvCxnSpPr/>
          <p:nvPr/>
        </p:nvCxnSpPr>
        <p:spPr bwMode="auto">
          <a:xfrm>
            <a:off x="1199611" y="3690466"/>
            <a:ext cx="0" cy="1861765"/>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04C315DE-DE43-E5B6-C4C2-AF41104BB344}"/>
              </a:ext>
            </a:extLst>
          </p:cNvPr>
          <p:cNvCxnSpPr>
            <a:cxnSpLocks/>
          </p:cNvCxnSpPr>
          <p:nvPr/>
        </p:nvCxnSpPr>
        <p:spPr bwMode="auto">
          <a:xfrm>
            <a:off x="1196519" y="5541442"/>
            <a:ext cx="2988495"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C3B7AF1-5F72-5BB9-B736-C3E43F611204}"/>
              </a:ext>
            </a:extLst>
          </p:cNvPr>
          <p:cNvCxnSpPr/>
          <p:nvPr/>
        </p:nvCxnSpPr>
        <p:spPr bwMode="auto">
          <a:xfrm>
            <a:off x="1129621" y="3690466"/>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25804F9E-C772-1215-14A8-EE114EB6AF35}"/>
              </a:ext>
            </a:extLst>
          </p:cNvPr>
          <p:cNvCxnSpPr/>
          <p:nvPr/>
        </p:nvCxnSpPr>
        <p:spPr bwMode="auto">
          <a:xfrm>
            <a:off x="1129621" y="4155922"/>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1DB6AA63-4772-1698-6E91-57AC94207789}"/>
              </a:ext>
            </a:extLst>
          </p:cNvPr>
          <p:cNvCxnSpPr/>
          <p:nvPr/>
        </p:nvCxnSpPr>
        <p:spPr bwMode="auto">
          <a:xfrm>
            <a:off x="1129621" y="4603679"/>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1FBE300-D4DC-C443-1B8B-E0BC37C60A06}"/>
              </a:ext>
            </a:extLst>
          </p:cNvPr>
          <p:cNvCxnSpPr/>
          <p:nvPr/>
        </p:nvCxnSpPr>
        <p:spPr bwMode="auto">
          <a:xfrm>
            <a:off x="1129621" y="5086835"/>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8527DA93-4A5C-2D4A-FE37-5506D7A6B92C}"/>
              </a:ext>
            </a:extLst>
          </p:cNvPr>
          <p:cNvCxnSpPr>
            <a:cxnSpLocks/>
          </p:cNvCxnSpPr>
          <p:nvPr/>
        </p:nvCxnSpPr>
        <p:spPr bwMode="auto">
          <a:xfrm rot="16200000">
            <a:off x="1446522"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2AB9BCF9-2EA7-DC7A-05B0-0A15318154BA}"/>
              </a:ext>
            </a:extLst>
          </p:cNvPr>
          <p:cNvCxnSpPr>
            <a:cxnSpLocks/>
          </p:cNvCxnSpPr>
          <p:nvPr/>
        </p:nvCxnSpPr>
        <p:spPr bwMode="auto">
          <a:xfrm rot="16200000">
            <a:off x="1728360"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C80415B-2E89-E997-94EF-3F14219F4EEF}"/>
              </a:ext>
            </a:extLst>
          </p:cNvPr>
          <p:cNvCxnSpPr>
            <a:cxnSpLocks/>
          </p:cNvCxnSpPr>
          <p:nvPr/>
        </p:nvCxnSpPr>
        <p:spPr bwMode="auto">
          <a:xfrm rot="16200000">
            <a:off x="2010198"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9A491ACF-3E6D-3A1E-060D-CB791430CD85}"/>
              </a:ext>
            </a:extLst>
          </p:cNvPr>
          <p:cNvCxnSpPr>
            <a:cxnSpLocks/>
          </p:cNvCxnSpPr>
          <p:nvPr/>
        </p:nvCxnSpPr>
        <p:spPr bwMode="auto">
          <a:xfrm rot="16200000">
            <a:off x="2292035"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17AAFB8-51A7-4A44-1DD9-68710F1522CD}"/>
              </a:ext>
            </a:extLst>
          </p:cNvPr>
          <p:cNvCxnSpPr>
            <a:cxnSpLocks/>
          </p:cNvCxnSpPr>
          <p:nvPr/>
        </p:nvCxnSpPr>
        <p:spPr bwMode="auto">
          <a:xfrm rot="16200000">
            <a:off x="2573873"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D91BD8AC-BF58-88AA-F1AB-F5C78BE10DF0}"/>
              </a:ext>
            </a:extLst>
          </p:cNvPr>
          <p:cNvCxnSpPr>
            <a:cxnSpLocks/>
          </p:cNvCxnSpPr>
          <p:nvPr/>
        </p:nvCxnSpPr>
        <p:spPr bwMode="auto">
          <a:xfrm rot="16200000">
            <a:off x="2855710"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7997A3FD-56D1-C861-0BD6-283CF1B2FA45}"/>
              </a:ext>
            </a:extLst>
          </p:cNvPr>
          <p:cNvCxnSpPr>
            <a:cxnSpLocks/>
          </p:cNvCxnSpPr>
          <p:nvPr/>
        </p:nvCxnSpPr>
        <p:spPr bwMode="auto">
          <a:xfrm rot="16200000">
            <a:off x="3137548"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B53D382-9B73-A9D3-6607-DD59C7E2FB8C}"/>
              </a:ext>
            </a:extLst>
          </p:cNvPr>
          <p:cNvCxnSpPr>
            <a:cxnSpLocks/>
          </p:cNvCxnSpPr>
          <p:nvPr/>
        </p:nvCxnSpPr>
        <p:spPr bwMode="auto">
          <a:xfrm rot="16200000">
            <a:off x="3419386"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F819326A-D497-4E4C-2E0F-405EF71C393E}"/>
              </a:ext>
            </a:extLst>
          </p:cNvPr>
          <p:cNvCxnSpPr>
            <a:cxnSpLocks/>
          </p:cNvCxnSpPr>
          <p:nvPr/>
        </p:nvCxnSpPr>
        <p:spPr bwMode="auto">
          <a:xfrm rot="16200000">
            <a:off x="3701223" y="5584043"/>
            <a:ext cx="84626"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A9B1AF7-C498-70A5-5424-EB35B7B86A30}"/>
              </a:ext>
            </a:extLst>
          </p:cNvPr>
          <p:cNvCxnSpPr>
            <a:cxnSpLocks/>
          </p:cNvCxnSpPr>
          <p:nvPr/>
        </p:nvCxnSpPr>
        <p:spPr bwMode="auto">
          <a:xfrm rot="16200000">
            <a:off x="3983057" y="5584043"/>
            <a:ext cx="84626" cy="0"/>
          </a:xfrm>
          <a:prstGeom prst="line">
            <a:avLst/>
          </a:prstGeom>
          <a:noFill/>
          <a:ln w="28575" cap="flat" cmpd="sng" algn="ctr">
            <a:solidFill>
              <a:schemeClr val="bg1"/>
            </a:solidFill>
            <a:prstDash val="solid"/>
            <a:round/>
            <a:headEnd type="none" w="med" len="med"/>
            <a:tailEnd type="none" w="med" len="med"/>
          </a:ln>
          <a:effectLst/>
        </p:spPr>
      </p:cxnSp>
      <p:sp>
        <p:nvSpPr>
          <p:cNvPr id="41" name="TextBox 40">
            <a:extLst>
              <a:ext uri="{FF2B5EF4-FFF2-40B4-BE49-F238E27FC236}">
                <a16:creationId xmlns:a16="http://schemas.microsoft.com/office/drawing/2014/main" id="{DE7D69CF-1CB9-C06B-E517-224BB19AC683}"/>
              </a:ext>
            </a:extLst>
          </p:cNvPr>
          <p:cNvSpPr txBox="1"/>
          <p:nvPr/>
        </p:nvSpPr>
        <p:spPr bwMode="auto">
          <a:xfrm>
            <a:off x="1049943"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42" name="TextBox 41">
            <a:extLst>
              <a:ext uri="{FF2B5EF4-FFF2-40B4-BE49-F238E27FC236}">
                <a16:creationId xmlns:a16="http://schemas.microsoft.com/office/drawing/2014/main" id="{5457B5BA-759B-A1AF-B0E1-8B62F6AF1806}"/>
              </a:ext>
            </a:extLst>
          </p:cNvPr>
          <p:cNvSpPr txBox="1"/>
          <p:nvPr/>
        </p:nvSpPr>
        <p:spPr bwMode="auto">
          <a:xfrm>
            <a:off x="1332419"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43" name="TextBox 42">
            <a:extLst>
              <a:ext uri="{FF2B5EF4-FFF2-40B4-BE49-F238E27FC236}">
                <a16:creationId xmlns:a16="http://schemas.microsoft.com/office/drawing/2014/main" id="{9B763553-0B2E-B458-98E7-59621B095771}"/>
              </a:ext>
            </a:extLst>
          </p:cNvPr>
          <p:cNvSpPr txBox="1"/>
          <p:nvPr/>
        </p:nvSpPr>
        <p:spPr bwMode="auto">
          <a:xfrm>
            <a:off x="1614896"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44" name="TextBox 43">
            <a:extLst>
              <a:ext uri="{FF2B5EF4-FFF2-40B4-BE49-F238E27FC236}">
                <a16:creationId xmlns:a16="http://schemas.microsoft.com/office/drawing/2014/main" id="{432DAF5C-E4F4-9322-DB8C-A31F065AF31A}"/>
              </a:ext>
            </a:extLst>
          </p:cNvPr>
          <p:cNvSpPr txBox="1"/>
          <p:nvPr/>
        </p:nvSpPr>
        <p:spPr bwMode="auto">
          <a:xfrm>
            <a:off x="1897372"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45" name="TextBox 44">
            <a:extLst>
              <a:ext uri="{FF2B5EF4-FFF2-40B4-BE49-F238E27FC236}">
                <a16:creationId xmlns:a16="http://schemas.microsoft.com/office/drawing/2014/main" id="{91AB4A24-DA53-821D-0D9F-E8BFCDE745B8}"/>
              </a:ext>
            </a:extLst>
          </p:cNvPr>
          <p:cNvSpPr txBox="1"/>
          <p:nvPr/>
        </p:nvSpPr>
        <p:spPr bwMode="auto">
          <a:xfrm>
            <a:off x="2179848"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46" name="TextBox 45">
            <a:extLst>
              <a:ext uri="{FF2B5EF4-FFF2-40B4-BE49-F238E27FC236}">
                <a16:creationId xmlns:a16="http://schemas.microsoft.com/office/drawing/2014/main" id="{0FE75F28-C331-6608-91DF-B2E32EE94663}"/>
              </a:ext>
            </a:extLst>
          </p:cNvPr>
          <p:cNvSpPr txBox="1"/>
          <p:nvPr/>
        </p:nvSpPr>
        <p:spPr bwMode="auto">
          <a:xfrm>
            <a:off x="2462325"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47" name="TextBox 46">
            <a:extLst>
              <a:ext uri="{FF2B5EF4-FFF2-40B4-BE49-F238E27FC236}">
                <a16:creationId xmlns:a16="http://schemas.microsoft.com/office/drawing/2014/main" id="{942EA7A4-6033-F689-777E-2E9D15882630}"/>
              </a:ext>
            </a:extLst>
          </p:cNvPr>
          <p:cNvSpPr txBox="1"/>
          <p:nvPr/>
        </p:nvSpPr>
        <p:spPr bwMode="auto">
          <a:xfrm>
            <a:off x="2744801"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48" name="TextBox 47">
            <a:extLst>
              <a:ext uri="{FF2B5EF4-FFF2-40B4-BE49-F238E27FC236}">
                <a16:creationId xmlns:a16="http://schemas.microsoft.com/office/drawing/2014/main" id="{71B3D98C-6920-119E-7349-350583B1DBA6}"/>
              </a:ext>
            </a:extLst>
          </p:cNvPr>
          <p:cNvSpPr txBox="1"/>
          <p:nvPr/>
        </p:nvSpPr>
        <p:spPr bwMode="auto">
          <a:xfrm>
            <a:off x="3027277"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49" name="TextBox 48">
            <a:extLst>
              <a:ext uri="{FF2B5EF4-FFF2-40B4-BE49-F238E27FC236}">
                <a16:creationId xmlns:a16="http://schemas.microsoft.com/office/drawing/2014/main" id="{D5378746-AB6E-1498-739F-3352E47FAD65}"/>
              </a:ext>
            </a:extLst>
          </p:cNvPr>
          <p:cNvSpPr txBox="1"/>
          <p:nvPr/>
        </p:nvSpPr>
        <p:spPr bwMode="auto">
          <a:xfrm>
            <a:off x="3309754"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50" name="TextBox 49">
            <a:extLst>
              <a:ext uri="{FF2B5EF4-FFF2-40B4-BE49-F238E27FC236}">
                <a16:creationId xmlns:a16="http://schemas.microsoft.com/office/drawing/2014/main" id="{F467E721-EEE3-12B5-389C-F2B7FDF4F278}"/>
              </a:ext>
            </a:extLst>
          </p:cNvPr>
          <p:cNvSpPr txBox="1"/>
          <p:nvPr/>
        </p:nvSpPr>
        <p:spPr bwMode="auto">
          <a:xfrm>
            <a:off x="3592230"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51" name="TextBox 50">
            <a:extLst>
              <a:ext uri="{FF2B5EF4-FFF2-40B4-BE49-F238E27FC236}">
                <a16:creationId xmlns:a16="http://schemas.microsoft.com/office/drawing/2014/main" id="{0B7ECB12-6616-747D-CBB3-45A52ABFD247}"/>
              </a:ext>
            </a:extLst>
          </p:cNvPr>
          <p:cNvSpPr txBox="1"/>
          <p:nvPr/>
        </p:nvSpPr>
        <p:spPr bwMode="auto">
          <a:xfrm>
            <a:off x="3874708" y="5648565"/>
            <a:ext cx="310306" cy="19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cxnSp>
        <p:nvCxnSpPr>
          <p:cNvPr id="52" name="Straight Connector 51">
            <a:extLst>
              <a:ext uri="{FF2B5EF4-FFF2-40B4-BE49-F238E27FC236}">
                <a16:creationId xmlns:a16="http://schemas.microsoft.com/office/drawing/2014/main" id="{83F06706-CC94-1B13-9E2B-3D53EBFE46BB}"/>
              </a:ext>
            </a:extLst>
          </p:cNvPr>
          <p:cNvCxnSpPr/>
          <p:nvPr/>
        </p:nvCxnSpPr>
        <p:spPr bwMode="auto">
          <a:xfrm>
            <a:off x="1129621" y="5542559"/>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10A82B39-0F32-41D1-B74E-A5B0019DC5AB}"/>
              </a:ext>
            </a:extLst>
          </p:cNvPr>
          <p:cNvCxnSpPr>
            <a:cxnSpLocks/>
          </p:cNvCxnSpPr>
          <p:nvPr/>
        </p:nvCxnSpPr>
        <p:spPr bwMode="auto">
          <a:xfrm rot="16200000">
            <a:off x="1164685" y="5584043"/>
            <a:ext cx="84626" cy="0"/>
          </a:xfrm>
          <a:prstGeom prst="line">
            <a:avLst/>
          </a:prstGeom>
          <a:noFill/>
          <a:ln w="28575" cap="flat" cmpd="sng" algn="ctr">
            <a:solidFill>
              <a:schemeClr val="bg1"/>
            </a:solidFill>
            <a:prstDash val="solid"/>
            <a:round/>
            <a:headEnd type="none" w="med" len="med"/>
            <a:tailEnd type="none" w="med" len="med"/>
          </a:ln>
          <a:effectLst/>
        </p:spPr>
      </p:cxnSp>
      <p:sp>
        <p:nvSpPr>
          <p:cNvPr id="54" name="TextBox 53">
            <a:extLst>
              <a:ext uri="{FF2B5EF4-FFF2-40B4-BE49-F238E27FC236}">
                <a16:creationId xmlns:a16="http://schemas.microsoft.com/office/drawing/2014/main" id="{5E66F3CC-0793-D8F3-CE7C-36CA4A1F9B87}"/>
              </a:ext>
            </a:extLst>
          </p:cNvPr>
          <p:cNvSpPr txBox="1"/>
          <p:nvPr/>
        </p:nvSpPr>
        <p:spPr bwMode="auto">
          <a:xfrm>
            <a:off x="663220" y="3605038"/>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sp>
        <p:nvSpPr>
          <p:cNvPr id="55" name="TextBox 54">
            <a:extLst>
              <a:ext uri="{FF2B5EF4-FFF2-40B4-BE49-F238E27FC236}">
                <a16:creationId xmlns:a16="http://schemas.microsoft.com/office/drawing/2014/main" id="{086BBEC4-D5BE-DD31-077C-1A57BF338649}"/>
              </a:ext>
            </a:extLst>
          </p:cNvPr>
          <p:cNvSpPr txBox="1"/>
          <p:nvPr/>
        </p:nvSpPr>
        <p:spPr bwMode="auto">
          <a:xfrm>
            <a:off x="663220" y="4077478"/>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56" name="TextBox 55">
            <a:extLst>
              <a:ext uri="{FF2B5EF4-FFF2-40B4-BE49-F238E27FC236}">
                <a16:creationId xmlns:a16="http://schemas.microsoft.com/office/drawing/2014/main" id="{73AC9C3C-0463-6910-0FF7-082311340A88}"/>
              </a:ext>
            </a:extLst>
          </p:cNvPr>
          <p:cNvSpPr txBox="1"/>
          <p:nvPr/>
        </p:nvSpPr>
        <p:spPr bwMode="auto">
          <a:xfrm>
            <a:off x="654736" y="4509447"/>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57" name="TextBox 56">
            <a:extLst>
              <a:ext uri="{FF2B5EF4-FFF2-40B4-BE49-F238E27FC236}">
                <a16:creationId xmlns:a16="http://schemas.microsoft.com/office/drawing/2014/main" id="{0BD09A16-4C85-9091-7408-4186354E7513}"/>
              </a:ext>
            </a:extLst>
          </p:cNvPr>
          <p:cNvSpPr txBox="1"/>
          <p:nvPr/>
        </p:nvSpPr>
        <p:spPr bwMode="auto">
          <a:xfrm>
            <a:off x="663220" y="4988068"/>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sp>
        <p:nvSpPr>
          <p:cNvPr id="58" name="TextBox 57">
            <a:extLst>
              <a:ext uri="{FF2B5EF4-FFF2-40B4-BE49-F238E27FC236}">
                <a16:creationId xmlns:a16="http://schemas.microsoft.com/office/drawing/2014/main" id="{A71035FC-505F-783A-9CBB-574797062AF9}"/>
              </a:ext>
            </a:extLst>
          </p:cNvPr>
          <p:cNvSpPr txBox="1"/>
          <p:nvPr/>
        </p:nvSpPr>
        <p:spPr bwMode="auto">
          <a:xfrm>
            <a:off x="663220" y="5441458"/>
            <a:ext cx="4310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
        <p:nvSpPr>
          <p:cNvPr id="69" name="TextBox 68">
            <a:extLst>
              <a:ext uri="{FF2B5EF4-FFF2-40B4-BE49-F238E27FC236}">
                <a16:creationId xmlns:a16="http://schemas.microsoft.com/office/drawing/2014/main" id="{49C21DCB-25FE-0FDD-49E5-698F5597CD47}"/>
              </a:ext>
            </a:extLst>
          </p:cNvPr>
          <p:cNvSpPr txBox="1"/>
          <p:nvPr/>
        </p:nvSpPr>
        <p:spPr bwMode="auto">
          <a:xfrm>
            <a:off x="1284224" y="3316297"/>
            <a:ext cx="2998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mn-lt"/>
              </a:rPr>
              <a:t>Olaparib + Bevacizumab - </a:t>
            </a:r>
            <a:r>
              <a:rPr lang="en-US" sz="1400" i="1" dirty="0">
                <a:solidFill>
                  <a:schemeClr val="bg1"/>
                </a:solidFill>
                <a:latin typeface="+mn-lt"/>
              </a:rPr>
              <a:t>BRCA</a:t>
            </a:r>
            <a:r>
              <a:rPr lang="en-US" sz="1400" dirty="0">
                <a:solidFill>
                  <a:schemeClr val="bg1"/>
                </a:solidFill>
                <a:latin typeface="+mn-lt"/>
              </a:rPr>
              <a:t>wt</a:t>
            </a:r>
          </a:p>
        </p:txBody>
      </p:sp>
      <p:sp>
        <p:nvSpPr>
          <p:cNvPr id="70" name="Freeform: Shape 69">
            <a:extLst>
              <a:ext uri="{FF2B5EF4-FFF2-40B4-BE49-F238E27FC236}">
                <a16:creationId xmlns:a16="http://schemas.microsoft.com/office/drawing/2014/main" id="{0530462C-6CCF-5A26-E1EC-45AE9EF80AB3}"/>
              </a:ext>
            </a:extLst>
          </p:cNvPr>
          <p:cNvSpPr/>
          <p:nvPr/>
        </p:nvSpPr>
        <p:spPr bwMode="auto">
          <a:xfrm flipH="1">
            <a:off x="2287322" y="3635366"/>
            <a:ext cx="45719" cy="1904607"/>
          </a:xfrm>
          <a:custGeom>
            <a:avLst/>
            <a:gdLst>
              <a:gd name="connsiteX0" fmla="*/ 0 w 0"/>
              <a:gd name="connsiteY0" fmla="*/ 0 h 841387"/>
              <a:gd name="connsiteX1" fmla="*/ 0 w 0"/>
              <a:gd name="connsiteY1" fmla="*/ 841387 h 841387"/>
            </a:gdLst>
            <a:ahLst/>
            <a:cxnLst>
              <a:cxn ang="0">
                <a:pos x="connsiteX0" y="connsiteY0"/>
              </a:cxn>
              <a:cxn ang="0">
                <a:pos x="connsiteX1" y="connsiteY1"/>
              </a:cxn>
            </a:cxnLst>
            <a:rect l="l" t="t" r="r" b="b"/>
            <a:pathLst>
              <a:path h="841387">
                <a:moveTo>
                  <a:pt x="0" y="0"/>
                </a:moveTo>
                <a:lnTo>
                  <a:pt x="0" y="841387"/>
                </a:lnTo>
              </a:path>
            </a:pathLst>
          </a:custGeom>
          <a:noFill/>
          <a:ln w="19050">
            <a:solidFill>
              <a:schemeClr val="bg1">
                <a:lumMod val="50000"/>
                <a:lumOff val="50000"/>
              </a:schemeClr>
            </a:solidFill>
            <a:prstDash val="sysDash"/>
            <a:miter lim="800000"/>
            <a:headEnd/>
            <a:tailEnd/>
          </a:ln>
        </p:spPr>
        <p:txBody>
          <a:bodyPr rtlCol="0" anchor="ctr"/>
          <a:lstStyle/>
          <a:p>
            <a:pPr algn="ctr"/>
            <a:endParaRPr lang="en-US" dirty="0"/>
          </a:p>
        </p:txBody>
      </p:sp>
      <p:grpSp>
        <p:nvGrpSpPr>
          <p:cNvPr id="97" name="Group 96">
            <a:extLst>
              <a:ext uri="{FF2B5EF4-FFF2-40B4-BE49-F238E27FC236}">
                <a16:creationId xmlns:a16="http://schemas.microsoft.com/office/drawing/2014/main" id="{6E8B869F-8032-15C5-8C54-11AC33AB3621}"/>
              </a:ext>
            </a:extLst>
          </p:cNvPr>
          <p:cNvGrpSpPr/>
          <p:nvPr/>
        </p:nvGrpSpPr>
        <p:grpSpPr>
          <a:xfrm>
            <a:off x="1172459" y="3656013"/>
            <a:ext cx="2982912" cy="1724025"/>
            <a:chOff x="858838" y="3894138"/>
            <a:chExt cx="2982912" cy="1724025"/>
          </a:xfrm>
        </p:grpSpPr>
        <p:sp>
          <p:nvSpPr>
            <p:cNvPr id="76" name="Freeform 5">
              <a:extLst>
                <a:ext uri="{FF2B5EF4-FFF2-40B4-BE49-F238E27FC236}">
                  <a16:creationId xmlns:a16="http://schemas.microsoft.com/office/drawing/2014/main" id="{B3C8240C-EA5F-876D-6067-7F2BF76DD94D}"/>
                </a:ext>
              </a:extLst>
            </p:cNvPr>
            <p:cNvSpPr>
              <a:spLocks/>
            </p:cNvSpPr>
            <p:nvPr/>
          </p:nvSpPr>
          <p:spPr bwMode="auto">
            <a:xfrm>
              <a:off x="887413" y="3933826"/>
              <a:ext cx="2954337" cy="1646238"/>
            </a:xfrm>
            <a:custGeom>
              <a:avLst/>
              <a:gdLst>
                <a:gd name="T0" fmla="*/ 59 w 1861"/>
                <a:gd name="T1" fmla="*/ 0 h 1037"/>
                <a:gd name="T2" fmla="*/ 78 w 1861"/>
                <a:gd name="T3" fmla="*/ 15 h 1037"/>
                <a:gd name="T4" fmla="*/ 91 w 1861"/>
                <a:gd name="T5" fmla="*/ 26 h 1037"/>
                <a:gd name="T6" fmla="*/ 98 w 1861"/>
                <a:gd name="T7" fmla="*/ 48 h 1037"/>
                <a:gd name="T8" fmla="*/ 116 w 1861"/>
                <a:gd name="T9" fmla="*/ 56 h 1037"/>
                <a:gd name="T10" fmla="*/ 141 w 1861"/>
                <a:gd name="T11" fmla="*/ 78 h 1037"/>
                <a:gd name="T12" fmla="*/ 149 w 1861"/>
                <a:gd name="T13" fmla="*/ 86 h 1037"/>
                <a:gd name="T14" fmla="*/ 169 w 1861"/>
                <a:gd name="T15" fmla="*/ 98 h 1037"/>
                <a:gd name="T16" fmla="*/ 189 w 1861"/>
                <a:gd name="T17" fmla="*/ 210 h 1037"/>
                <a:gd name="T18" fmla="*/ 233 w 1861"/>
                <a:gd name="T19" fmla="*/ 235 h 1037"/>
                <a:gd name="T20" fmla="*/ 250 w 1861"/>
                <a:gd name="T21" fmla="*/ 270 h 1037"/>
                <a:gd name="T22" fmla="*/ 260 w 1861"/>
                <a:gd name="T23" fmla="*/ 283 h 1037"/>
                <a:gd name="T24" fmla="*/ 271 w 1861"/>
                <a:gd name="T25" fmla="*/ 336 h 1037"/>
                <a:gd name="T26" fmla="*/ 279 w 1861"/>
                <a:gd name="T27" fmla="*/ 350 h 1037"/>
                <a:gd name="T28" fmla="*/ 294 w 1861"/>
                <a:gd name="T29" fmla="*/ 360 h 1037"/>
                <a:gd name="T30" fmla="*/ 334 w 1861"/>
                <a:gd name="T31" fmla="*/ 371 h 1037"/>
                <a:gd name="T32" fmla="*/ 385 w 1861"/>
                <a:gd name="T33" fmla="*/ 414 h 1037"/>
                <a:gd name="T34" fmla="*/ 392 w 1861"/>
                <a:gd name="T35" fmla="*/ 429 h 1037"/>
                <a:gd name="T36" fmla="*/ 407 w 1861"/>
                <a:gd name="T37" fmla="*/ 439 h 1037"/>
                <a:gd name="T38" fmla="*/ 418 w 1861"/>
                <a:gd name="T39" fmla="*/ 459 h 1037"/>
                <a:gd name="T40" fmla="*/ 428 w 1861"/>
                <a:gd name="T41" fmla="*/ 505 h 1037"/>
                <a:gd name="T42" fmla="*/ 457 w 1861"/>
                <a:gd name="T43" fmla="*/ 517 h 1037"/>
                <a:gd name="T44" fmla="*/ 468 w 1861"/>
                <a:gd name="T45" fmla="*/ 544 h 1037"/>
                <a:gd name="T46" fmla="*/ 480 w 1861"/>
                <a:gd name="T47" fmla="*/ 552 h 1037"/>
                <a:gd name="T48" fmla="*/ 496 w 1861"/>
                <a:gd name="T49" fmla="*/ 567 h 1037"/>
                <a:gd name="T50" fmla="*/ 504 w 1861"/>
                <a:gd name="T51" fmla="*/ 620 h 1037"/>
                <a:gd name="T52" fmla="*/ 516 w 1861"/>
                <a:gd name="T53" fmla="*/ 653 h 1037"/>
                <a:gd name="T54" fmla="*/ 544 w 1861"/>
                <a:gd name="T55" fmla="*/ 668 h 1037"/>
                <a:gd name="T56" fmla="*/ 559 w 1861"/>
                <a:gd name="T57" fmla="*/ 689 h 1037"/>
                <a:gd name="T58" fmla="*/ 576 w 1861"/>
                <a:gd name="T59" fmla="*/ 709 h 1037"/>
                <a:gd name="T60" fmla="*/ 582 w 1861"/>
                <a:gd name="T61" fmla="*/ 726 h 1037"/>
                <a:gd name="T62" fmla="*/ 602 w 1861"/>
                <a:gd name="T63" fmla="*/ 734 h 1037"/>
                <a:gd name="T64" fmla="*/ 614 w 1861"/>
                <a:gd name="T65" fmla="*/ 747 h 1037"/>
                <a:gd name="T66" fmla="*/ 630 w 1861"/>
                <a:gd name="T67" fmla="*/ 769 h 1037"/>
                <a:gd name="T68" fmla="*/ 642 w 1861"/>
                <a:gd name="T69" fmla="*/ 785 h 1037"/>
                <a:gd name="T70" fmla="*/ 653 w 1861"/>
                <a:gd name="T71" fmla="*/ 795 h 1037"/>
                <a:gd name="T72" fmla="*/ 665 w 1861"/>
                <a:gd name="T73" fmla="*/ 820 h 1037"/>
                <a:gd name="T74" fmla="*/ 672 w 1861"/>
                <a:gd name="T75" fmla="*/ 868 h 1037"/>
                <a:gd name="T76" fmla="*/ 698 w 1861"/>
                <a:gd name="T77" fmla="*/ 878 h 1037"/>
                <a:gd name="T78" fmla="*/ 711 w 1861"/>
                <a:gd name="T79" fmla="*/ 893 h 1037"/>
                <a:gd name="T80" fmla="*/ 777 w 1861"/>
                <a:gd name="T81" fmla="*/ 916 h 1037"/>
                <a:gd name="T82" fmla="*/ 802 w 1861"/>
                <a:gd name="T83" fmla="*/ 930 h 1037"/>
                <a:gd name="T84" fmla="*/ 825 w 1861"/>
                <a:gd name="T85" fmla="*/ 943 h 1037"/>
                <a:gd name="T86" fmla="*/ 873 w 1861"/>
                <a:gd name="T87" fmla="*/ 976 h 1037"/>
                <a:gd name="T88" fmla="*/ 999 w 1861"/>
                <a:gd name="T89" fmla="*/ 989 h 1037"/>
                <a:gd name="T90" fmla="*/ 1113 w 1861"/>
                <a:gd name="T91" fmla="*/ 1013 h 1037"/>
                <a:gd name="T92" fmla="*/ 1368 w 1861"/>
                <a:gd name="T93" fmla="*/ 1027 h 1037"/>
                <a:gd name="T94" fmla="*/ 1861 w 1861"/>
                <a:gd name="T95" fmla="*/ 1037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61" h="1037">
                  <a:moveTo>
                    <a:pt x="0" y="0"/>
                  </a:moveTo>
                  <a:lnTo>
                    <a:pt x="59" y="0"/>
                  </a:lnTo>
                  <a:lnTo>
                    <a:pt x="59" y="15"/>
                  </a:lnTo>
                  <a:lnTo>
                    <a:pt x="78" y="15"/>
                  </a:lnTo>
                  <a:lnTo>
                    <a:pt x="78" y="26"/>
                  </a:lnTo>
                  <a:lnTo>
                    <a:pt x="91" y="26"/>
                  </a:lnTo>
                  <a:lnTo>
                    <a:pt x="91" y="48"/>
                  </a:lnTo>
                  <a:lnTo>
                    <a:pt x="98" y="48"/>
                  </a:lnTo>
                  <a:lnTo>
                    <a:pt x="98" y="56"/>
                  </a:lnTo>
                  <a:lnTo>
                    <a:pt x="116" y="56"/>
                  </a:lnTo>
                  <a:lnTo>
                    <a:pt x="116" y="78"/>
                  </a:lnTo>
                  <a:lnTo>
                    <a:pt x="141" y="78"/>
                  </a:lnTo>
                  <a:lnTo>
                    <a:pt x="141" y="86"/>
                  </a:lnTo>
                  <a:lnTo>
                    <a:pt x="149" y="86"/>
                  </a:lnTo>
                  <a:lnTo>
                    <a:pt x="149" y="98"/>
                  </a:lnTo>
                  <a:lnTo>
                    <a:pt x="169" y="98"/>
                  </a:lnTo>
                  <a:lnTo>
                    <a:pt x="169" y="210"/>
                  </a:lnTo>
                  <a:lnTo>
                    <a:pt x="189" y="210"/>
                  </a:lnTo>
                  <a:lnTo>
                    <a:pt x="189" y="235"/>
                  </a:lnTo>
                  <a:lnTo>
                    <a:pt x="233" y="235"/>
                  </a:lnTo>
                  <a:lnTo>
                    <a:pt x="233" y="270"/>
                  </a:lnTo>
                  <a:lnTo>
                    <a:pt x="250" y="270"/>
                  </a:lnTo>
                  <a:lnTo>
                    <a:pt x="250" y="283"/>
                  </a:lnTo>
                  <a:lnTo>
                    <a:pt x="260" y="283"/>
                  </a:lnTo>
                  <a:lnTo>
                    <a:pt x="260" y="336"/>
                  </a:lnTo>
                  <a:lnTo>
                    <a:pt x="271" y="336"/>
                  </a:lnTo>
                  <a:lnTo>
                    <a:pt x="271" y="350"/>
                  </a:lnTo>
                  <a:lnTo>
                    <a:pt x="279" y="350"/>
                  </a:lnTo>
                  <a:lnTo>
                    <a:pt x="279" y="360"/>
                  </a:lnTo>
                  <a:lnTo>
                    <a:pt x="294" y="360"/>
                  </a:lnTo>
                  <a:lnTo>
                    <a:pt x="294" y="371"/>
                  </a:lnTo>
                  <a:lnTo>
                    <a:pt x="334" y="371"/>
                  </a:lnTo>
                  <a:lnTo>
                    <a:pt x="334" y="414"/>
                  </a:lnTo>
                  <a:lnTo>
                    <a:pt x="385" y="414"/>
                  </a:lnTo>
                  <a:lnTo>
                    <a:pt x="385" y="429"/>
                  </a:lnTo>
                  <a:lnTo>
                    <a:pt x="392" y="429"/>
                  </a:lnTo>
                  <a:lnTo>
                    <a:pt x="392" y="439"/>
                  </a:lnTo>
                  <a:lnTo>
                    <a:pt x="407" y="439"/>
                  </a:lnTo>
                  <a:lnTo>
                    <a:pt x="407" y="459"/>
                  </a:lnTo>
                  <a:lnTo>
                    <a:pt x="418" y="459"/>
                  </a:lnTo>
                  <a:lnTo>
                    <a:pt x="418" y="505"/>
                  </a:lnTo>
                  <a:lnTo>
                    <a:pt x="428" y="505"/>
                  </a:lnTo>
                  <a:lnTo>
                    <a:pt x="428" y="517"/>
                  </a:lnTo>
                  <a:lnTo>
                    <a:pt x="457" y="517"/>
                  </a:lnTo>
                  <a:lnTo>
                    <a:pt x="457" y="544"/>
                  </a:lnTo>
                  <a:lnTo>
                    <a:pt x="468" y="544"/>
                  </a:lnTo>
                  <a:lnTo>
                    <a:pt x="468" y="552"/>
                  </a:lnTo>
                  <a:lnTo>
                    <a:pt x="480" y="552"/>
                  </a:lnTo>
                  <a:lnTo>
                    <a:pt x="480" y="567"/>
                  </a:lnTo>
                  <a:lnTo>
                    <a:pt x="496" y="567"/>
                  </a:lnTo>
                  <a:lnTo>
                    <a:pt x="496" y="620"/>
                  </a:lnTo>
                  <a:lnTo>
                    <a:pt x="504" y="620"/>
                  </a:lnTo>
                  <a:lnTo>
                    <a:pt x="504" y="653"/>
                  </a:lnTo>
                  <a:lnTo>
                    <a:pt x="516" y="653"/>
                  </a:lnTo>
                  <a:lnTo>
                    <a:pt x="516" y="668"/>
                  </a:lnTo>
                  <a:lnTo>
                    <a:pt x="544" y="668"/>
                  </a:lnTo>
                  <a:lnTo>
                    <a:pt x="544" y="689"/>
                  </a:lnTo>
                  <a:lnTo>
                    <a:pt x="559" y="689"/>
                  </a:lnTo>
                  <a:lnTo>
                    <a:pt x="559" y="709"/>
                  </a:lnTo>
                  <a:lnTo>
                    <a:pt x="576" y="709"/>
                  </a:lnTo>
                  <a:lnTo>
                    <a:pt x="576" y="726"/>
                  </a:lnTo>
                  <a:lnTo>
                    <a:pt x="582" y="726"/>
                  </a:lnTo>
                  <a:lnTo>
                    <a:pt x="582" y="734"/>
                  </a:lnTo>
                  <a:lnTo>
                    <a:pt x="602" y="734"/>
                  </a:lnTo>
                  <a:lnTo>
                    <a:pt x="602" y="747"/>
                  </a:lnTo>
                  <a:lnTo>
                    <a:pt x="614" y="747"/>
                  </a:lnTo>
                  <a:lnTo>
                    <a:pt x="614" y="769"/>
                  </a:lnTo>
                  <a:lnTo>
                    <a:pt x="630" y="769"/>
                  </a:lnTo>
                  <a:lnTo>
                    <a:pt x="630" y="785"/>
                  </a:lnTo>
                  <a:lnTo>
                    <a:pt x="642" y="785"/>
                  </a:lnTo>
                  <a:lnTo>
                    <a:pt x="642" y="795"/>
                  </a:lnTo>
                  <a:lnTo>
                    <a:pt x="653" y="795"/>
                  </a:lnTo>
                  <a:lnTo>
                    <a:pt x="653" y="820"/>
                  </a:lnTo>
                  <a:lnTo>
                    <a:pt x="665" y="820"/>
                  </a:lnTo>
                  <a:lnTo>
                    <a:pt x="665" y="868"/>
                  </a:lnTo>
                  <a:lnTo>
                    <a:pt x="672" y="868"/>
                  </a:lnTo>
                  <a:lnTo>
                    <a:pt x="672" y="878"/>
                  </a:lnTo>
                  <a:lnTo>
                    <a:pt x="698" y="878"/>
                  </a:lnTo>
                  <a:lnTo>
                    <a:pt x="698" y="893"/>
                  </a:lnTo>
                  <a:lnTo>
                    <a:pt x="711" y="893"/>
                  </a:lnTo>
                  <a:lnTo>
                    <a:pt x="711" y="916"/>
                  </a:lnTo>
                  <a:lnTo>
                    <a:pt x="777" y="916"/>
                  </a:lnTo>
                  <a:lnTo>
                    <a:pt x="777" y="930"/>
                  </a:lnTo>
                  <a:lnTo>
                    <a:pt x="802" y="930"/>
                  </a:lnTo>
                  <a:lnTo>
                    <a:pt x="802" y="943"/>
                  </a:lnTo>
                  <a:lnTo>
                    <a:pt x="825" y="943"/>
                  </a:lnTo>
                  <a:lnTo>
                    <a:pt x="825" y="976"/>
                  </a:lnTo>
                  <a:lnTo>
                    <a:pt x="873" y="976"/>
                  </a:lnTo>
                  <a:lnTo>
                    <a:pt x="873" y="989"/>
                  </a:lnTo>
                  <a:lnTo>
                    <a:pt x="999" y="989"/>
                  </a:lnTo>
                  <a:lnTo>
                    <a:pt x="999" y="1013"/>
                  </a:lnTo>
                  <a:lnTo>
                    <a:pt x="1113" y="1013"/>
                  </a:lnTo>
                  <a:lnTo>
                    <a:pt x="1113" y="1027"/>
                  </a:lnTo>
                  <a:lnTo>
                    <a:pt x="1368" y="1027"/>
                  </a:lnTo>
                  <a:lnTo>
                    <a:pt x="1368" y="1037"/>
                  </a:lnTo>
                  <a:lnTo>
                    <a:pt x="1861" y="1037"/>
                  </a:lnTo>
                </a:path>
              </a:pathLst>
            </a:custGeom>
            <a:noFill/>
            <a:ln w="2857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7" name="Line 6">
              <a:extLst>
                <a:ext uri="{FF2B5EF4-FFF2-40B4-BE49-F238E27FC236}">
                  <a16:creationId xmlns:a16="http://schemas.microsoft.com/office/drawing/2014/main" id="{52476393-16A6-2ABF-D904-BC9510F6C7C0}"/>
                </a:ext>
              </a:extLst>
            </p:cNvPr>
            <p:cNvSpPr>
              <a:spLocks noChangeShapeType="1"/>
            </p:cNvSpPr>
            <p:nvPr/>
          </p:nvSpPr>
          <p:spPr bwMode="auto">
            <a:xfrm>
              <a:off x="898525" y="3894138"/>
              <a:ext cx="0" cy="79375"/>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8" name="Line 7">
              <a:extLst>
                <a:ext uri="{FF2B5EF4-FFF2-40B4-BE49-F238E27FC236}">
                  <a16:creationId xmlns:a16="http://schemas.microsoft.com/office/drawing/2014/main" id="{6A82A182-B81D-EADA-BAA4-5611C3E101EE}"/>
                </a:ext>
              </a:extLst>
            </p:cNvPr>
            <p:cNvSpPr>
              <a:spLocks noChangeShapeType="1"/>
            </p:cNvSpPr>
            <p:nvPr/>
          </p:nvSpPr>
          <p:spPr bwMode="auto">
            <a:xfrm>
              <a:off x="858838" y="3933826"/>
              <a:ext cx="77787"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9" name="Line 8">
              <a:extLst>
                <a:ext uri="{FF2B5EF4-FFF2-40B4-BE49-F238E27FC236}">
                  <a16:creationId xmlns:a16="http://schemas.microsoft.com/office/drawing/2014/main" id="{069B4134-440C-204F-938E-A355D94310FF}"/>
                </a:ext>
              </a:extLst>
            </p:cNvPr>
            <p:cNvSpPr>
              <a:spLocks noChangeShapeType="1"/>
            </p:cNvSpPr>
            <p:nvPr/>
          </p:nvSpPr>
          <p:spPr bwMode="auto">
            <a:xfrm>
              <a:off x="1155700" y="4189413"/>
              <a:ext cx="0" cy="7620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0" name="Line 9">
              <a:extLst>
                <a:ext uri="{FF2B5EF4-FFF2-40B4-BE49-F238E27FC236}">
                  <a16:creationId xmlns:a16="http://schemas.microsoft.com/office/drawing/2014/main" id="{33A3DD49-9B13-AF2C-AA52-49182C7EA293}"/>
                </a:ext>
              </a:extLst>
            </p:cNvPr>
            <p:cNvSpPr>
              <a:spLocks noChangeShapeType="1"/>
            </p:cNvSpPr>
            <p:nvPr/>
          </p:nvSpPr>
          <p:spPr bwMode="auto">
            <a:xfrm>
              <a:off x="1116013" y="4225926"/>
              <a:ext cx="77787"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1" name="Line 10">
              <a:extLst>
                <a:ext uri="{FF2B5EF4-FFF2-40B4-BE49-F238E27FC236}">
                  <a16:creationId xmlns:a16="http://schemas.microsoft.com/office/drawing/2014/main" id="{3155A534-CE5A-0670-24D6-B76547243500}"/>
                </a:ext>
              </a:extLst>
            </p:cNvPr>
            <p:cNvSpPr>
              <a:spLocks noChangeShapeType="1"/>
            </p:cNvSpPr>
            <p:nvPr/>
          </p:nvSpPr>
          <p:spPr bwMode="auto">
            <a:xfrm>
              <a:off x="1943100" y="5272088"/>
              <a:ext cx="0" cy="77788"/>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2" name="Line 11">
              <a:extLst>
                <a:ext uri="{FF2B5EF4-FFF2-40B4-BE49-F238E27FC236}">
                  <a16:creationId xmlns:a16="http://schemas.microsoft.com/office/drawing/2014/main" id="{DFA5A6DA-5EB1-B527-6FF7-7F5F0E89C460}"/>
                </a:ext>
              </a:extLst>
            </p:cNvPr>
            <p:cNvSpPr>
              <a:spLocks noChangeShapeType="1"/>
            </p:cNvSpPr>
            <p:nvPr/>
          </p:nvSpPr>
          <p:spPr bwMode="auto">
            <a:xfrm>
              <a:off x="1903413" y="5311776"/>
              <a:ext cx="76200"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3" name="Line 12">
              <a:extLst>
                <a:ext uri="{FF2B5EF4-FFF2-40B4-BE49-F238E27FC236}">
                  <a16:creationId xmlns:a16="http://schemas.microsoft.com/office/drawing/2014/main" id="{734301F6-4F43-F039-D9E7-57912B732A24}"/>
                </a:ext>
              </a:extLst>
            </p:cNvPr>
            <p:cNvSpPr>
              <a:spLocks noChangeShapeType="1"/>
            </p:cNvSpPr>
            <p:nvPr/>
          </p:nvSpPr>
          <p:spPr bwMode="auto">
            <a:xfrm>
              <a:off x="2565400" y="5503863"/>
              <a:ext cx="0" cy="7620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4" name="Line 13">
              <a:extLst>
                <a:ext uri="{FF2B5EF4-FFF2-40B4-BE49-F238E27FC236}">
                  <a16:creationId xmlns:a16="http://schemas.microsoft.com/office/drawing/2014/main" id="{3834797B-414F-E6AD-3F13-B8689C04CF31}"/>
                </a:ext>
              </a:extLst>
            </p:cNvPr>
            <p:cNvSpPr>
              <a:spLocks noChangeShapeType="1"/>
            </p:cNvSpPr>
            <p:nvPr/>
          </p:nvSpPr>
          <p:spPr bwMode="auto">
            <a:xfrm>
              <a:off x="2525713" y="5541963"/>
              <a:ext cx="76200"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5" name="Line 14">
              <a:extLst>
                <a:ext uri="{FF2B5EF4-FFF2-40B4-BE49-F238E27FC236}">
                  <a16:creationId xmlns:a16="http://schemas.microsoft.com/office/drawing/2014/main" id="{C759DF84-C598-7443-0108-33D90D5E8B79}"/>
                </a:ext>
              </a:extLst>
            </p:cNvPr>
            <p:cNvSpPr>
              <a:spLocks noChangeShapeType="1"/>
            </p:cNvSpPr>
            <p:nvPr/>
          </p:nvSpPr>
          <p:spPr bwMode="auto">
            <a:xfrm>
              <a:off x="3276600" y="5538788"/>
              <a:ext cx="0" cy="79375"/>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6" name="Line 15">
              <a:extLst>
                <a:ext uri="{FF2B5EF4-FFF2-40B4-BE49-F238E27FC236}">
                  <a16:creationId xmlns:a16="http://schemas.microsoft.com/office/drawing/2014/main" id="{237DFEF6-D29D-B951-B7A9-82AA2686E806}"/>
                </a:ext>
              </a:extLst>
            </p:cNvPr>
            <p:cNvSpPr>
              <a:spLocks noChangeShapeType="1"/>
            </p:cNvSpPr>
            <p:nvPr/>
          </p:nvSpPr>
          <p:spPr bwMode="auto">
            <a:xfrm>
              <a:off x="3238500" y="5578476"/>
              <a:ext cx="76200"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7" name="Line 16">
              <a:extLst>
                <a:ext uri="{FF2B5EF4-FFF2-40B4-BE49-F238E27FC236}">
                  <a16:creationId xmlns:a16="http://schemas.microsoft.com/office/drawing/2014/main" id="{D88E0F48-93C7-DB6D-6F2F-743098BF10FC}"/>
                </a:ext>
              </a:extLst>
            </p:cNvPr>
            <p:cNvSpPr>
              <a:spLocks noChangeShapeType="1"/>
            </p:cNvSpPr>
            <p:nvPr/>
          </p:nvSpPr>
          <p:spPr bwMode="auto">
            <a:xfrm>
              <a:off x="3484563" y="5538788"/>
              <a:ext cx="0" cy="79375"/>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8" name="Line 17">
              <a:extLst>
                <a:ext uri="{FF2B5EF4-FFF2-40B4-BE49-F238E27FC236}">
                  <a16:creationId xmlns:a16="http://schemas.microsoft.com/office/drawing/2014/main" id="{0E8B6470-5A08-97CD-0D9C-8B2744DBCCBB}"/>
                </a:ext>
              </a:extLst>
            </p:cNvPr>
            <p:cNvSpPr>
              <a:spLocks noChangeShapeType="1"/>
            </p:cNvSpPr>
            <p:nvPr/>
          </p:nvSpPr>
          <p:spPr bwMode="auto">
            <a:xfrm>
              <a:off x="3444875" y="5578476"/>
              <a:ext cx="76200"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9" name="Line 18">
              <a:extLst>
                <a:ext uri="{FF2B5EF4-FFF2-40B4-BE49-F238E27FC236}">
                  <a16:creationId xmlns:a16="http://schemas.microsoft.com/office/drawing/2014/main" id="{203D56DE-AADD-0A8C-612B-2849992AD80A}"/>
                </a:ext>
              </a:extLst>
            </p:cNvPr>
            <p:cNvSpPr>
              <a:spLocks noChangeShapeType="1"/>
            </p:cNvSpPr>
            <p:nvPr/>
          </p:nvSpPr>
          <p:spPr bwMode="auto">
            <a:xfrm>
              <a:off x="3552825" y="5538788"/>
              <a:ext cx="0" cy="79375"/>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0" name="Line 19">
              <a:extLst>
                <a:ext uri="{FF2B5EF4-FFF2-40B4-BE49-F238E27FC236}">
                  <a16:creationId xmlns:a16="http://schemas.microsoft.com/office/drawing/2014/main" id="{BA9728C8-FE0D-2143-D0D8-69FC22917670}"/>
                </a:ext>
              </a:extLst>
            </p:cNvPr>
            <p:cNvSpPr>
              <a:spLocks noChangeShapeType="1"/>
            </p:cNvSpPr>
            <p:nvPr/>
          </p:nvSpPr>
          <p:spPr bwMode="auto">
            <a:xfrm>
              <a:off x="3516313" y="5578476"/>
              <a:ext cx="76200"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1" name="Line 20">
              <a:extLst>
                <a:ext uri="{FF2B5EF4-FFF2-40B4-BE49-F238E27FC236}">
                  <a16:creationId xmlns:a16="http://schemas.microsoft.com/office/drawing/2014/main" id="{A78364F1-346D-70A9-FD0C-19A68AA4AD15}"/>
                </a:ext>
              </a:extLst>
            </p:cNvPr>
            <p:cNvSpPr>
              <a:spLocks noChangeShapeType="1"/>
            </p:cNvSpPr>
            <p:nvPr/>
          </p:nvSpPr>
          <p:spPr bwMode="auto">
            <a:xfrm>
              <a:off x="3754438" y="5538788"/>
              <a:ext cx="0" cy="79375"/>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2" name="Line 21">
              <a:extLst>
                <a:ext uri="{FF2B5EF4-FFF2-40B4-BE49-F238E27FC236}">
                  <a16:creationId xmlns:a16="http://schemas.microsoft.com/office/drawing/2014/main" id="{CB71FF65-1971-A024-9158-0D8A2508E09A}"/>
                </a:ext>
              </a:extLst>
            </p:cNvPr>
            <p:cNvSpPr>
              <a:spLocks noChangeShapeType="1"/>
            </p:cNvSpPr>
            <p:nvPr/>
          </p:nvSpPr>
          <p:spPr bwMode="auto">
            <a:xfrm>
              <a:off x="3716338" y="5578476"/>
              <a:ext cx="77787"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3" name="Line 22">
              <a:extLst>
                <a:ext uri="{FF2B5EF4-FFF2-40B4-BE49-F238E27FC236}">
                  <a16:creationId xmlns:a16="http://schemas.microsoft.com/office/drawing/2014/main" id="{D356B2D9-C625-A3BA-0A39-DAD65784CF17}"/>
                </a:ext>
              </a:extLst>
            </p:cNvPr>
            <p:cNvSpPr>
              <a:spLocks noChangeShapeType="1"/>
            </p:cNvSpPr>
            <p:nvPr/>
          </p:nvSpPr>
          <p:spPr bwMode="auto">
            <a:xfrm>
              <a:off x="3776663" y="5538788"/>
              <a:ext cx="0" cy="79375"/>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4" name="Line 23">
              <a:extLst>
                <a:ext uri="{FF2B5EF4-FFF2-40B4-BE49-F238E27FC236}">
                  <a16:creationId xmlns:a16="http://schemas.microsoft.com/office/drawing/2014/main" id="{E7B7B5F6-1DDE-50F6-5517-1084915493F1}"/>
                </a:ext>
              </a:extLst>
            </p:cNvPr>
            <p:cNvSpPr>
              <a:spLocks noChangeShapeType="1"/>
            </p:cNvSpPr>
            <p:nvPr/>
          </p:nvSpPr>
          <p:spPr bwMode="auto">
            <a:xfrm>
              <a:off x="3736975" y="5578476"/>
              <a:ext cx="76200"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5" name="Line 24">
              <a:extLst>
                <a:ext uri="{FF2B5EF4-FFF2-40B4-BE49-F238E27FC236}">
                  <a16:creationId xmlns:a16="http://schemas.microsoft.com/office/drawing/2014/main" id="{EB78582B-A5B7-A0F7-13DE-5796A63D6793}"/>
                </a:ext>
              </a:extLst>
            </p:cNvPr>
            <p:cNvSpPr>
              <a:spLocks noChangeShapeType="1"/>
            </p:cNvSpPr>
            <p:nvPr/>
          </p:nvSpPr>
          <p:spPr bwMode="auto">
            <a:xfrm>
              <a:off x="3794125" y="5538788"/>
              <a:ext cx="0" cy="79375"/>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6" name="Line 25">
              <a:extLst>
                <a:ext uri="{FF2B5EF4-FFF2-40B4-BE49-F238E27FC236}">
                  <a16:creationId xmlns:a16="http://schemas.microsoft.com/office/drawing/2014/main" id="{E2392AD8-5AFA-B1D8-91A1-1FE96E40822D}"/>
                </a:ext>
              </a:extLst>
            </p:cNvPr>
            <p:cNvSpPr>
              <a:spLocks noChangeShapeType="1"/>
            </p:cNvSpPr>
            <p:nvPr/>
          </p:nvSpPr>
          <p:spPr bwMode="auto">
            <a:xfrm>
              <a:off x="3754438" y="5578476"/>
              <a:ext cx="76200" cy="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sp>
        <p:nvSpPr>
          <p:cNvPr id="102" name="Line 29">
            <a:extLst>
              <a:ext uri="{FF2B5EF4-FFF2-40B4-BE49-F238E27FC236}">
                <a16:creationId xmlns:a16="http://schemas.microsoft.com/office/drawing/2014/main" id="{89A5EB71-BABF-83A0-995B-66DE00B2E4A6}"/>
              </a:ext>
            </a:extLst>
          </p:cNvPr>
          <p:cNvSpPr>
            <a:spLocks noChangeShapeType="1"/>
          </p:cNvSpPr>
          <p:nvPr/>
        </p:nvSpPr>
        <p:spPr bwMode="auto">
          <a:xfrm>
            <a:off x="3799771" y="5372100"/>
            <a:ext cx="0" cy="793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3" name="Line 30">
            <a:extLst>
              <a:ext uri="{FF2B5EF4-FFF2-40B4-BE49-F238E27FC236}">
                <a16:creationId xmlns:a16="http://schemas.microsoft.com/office/drawing/2014/main" id="{7CBA418F-3A68-464F-F1A5-31203B438280}"/>
              </a:ext>
            </a:extLst>
          </p:cNvPr>
          <p:cNvSpPr>
            <a:spLocks noChangeShapeType="1"/>
          </p:cNvSpPr>
          <p:nvPr/>
        </p:nvSpPr>
        <p:spPr bwMode="auto">
          <a:xfrm>
            <a:off x="3761671" y="5411788"/>
            <a:ext cx="7620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4" name="Freeform 31">
            <a:extLst>
              <a:ext uri="{FF2B5EF4-FFF2-40B4-BE49-F238E27FC236}">
                <a16:creationId xmlns:a16="http://schemas.microsoft.com/office/drawing/2014/main" id="{CDC0284E-1B59-418A-6AD7-1CF07F5A8C41}"/>
              </a:ext>
            </a:extLst>
          </p:cNvPr>
          <p:cNvSpPr>
            <a:spLocks/>
          </p:cNvSpPr>
          <p:nvPr/>
        </p:nvSpPr>
        <p:spPr bwMode="auto">
          <a:xfrm>
            <a:off x="1205796" y="3702050"/>
            <a:ext cx="2616200" cy="1709738"/>
          </a:xfrm>
          <a:custGeom>
            <a:avLst/>
            <a:gdLst>
              <a:gd name="T0" fmla="*/ 0 w 1648"/>
              <a:gd name="T1" fmla="*/ 0 h 1077"/>
              <a:gd name="T2" fmla="*/ 164 w 1648"/>
              <a:gd name="T3" fmla="*/ 0 h 1077"/>
              <a:gd name="T4" fmla="*/ 164 w 1648"/>
              <a:gd name="T5" fmla="*/ 54 h 1077"/>
              <a:gd name="T6" fmla="*/ 326 w 1648"/>
              <a:gd name="T7" fmla="*/ 54 h 1077"/>
              <a:gd name="T8" fmla="*/ 326 w 1648"/>
              <a:gd name="T9" fmla="*/ 109 h 1077"/>
              <a:gd name="T10" fmla="*/ 344 w 1648"/>
              <a:gd name="T11" fmla="*/ 109 h 1077"/>
              <a:gd name="T12" fmla="*/ 344 w 1648"/>
              <a:gd name="T13" fmla="*/ 162 h 1077"/>
              <a:gd name="T14" fmla="*/ 413 w 1648"/>
              <a:gd name="T15" fmla="*/ 162 h 1077"/>
              <a:gd name="T16" fmla="*/ 413 w 1648"/>
              <a:gd name="T17" fmla="*/ 220 h 1077"/>
              <a:gd name="T18" fmla="*/ 437 w 1648"/>
              <a:gd name="T19" fmla="*/ 220 h 1077"/>
              <a:gd name="T20" fmla="*/ 437 w 1648"/>
              <a:gd name="T21" fmla="*/ 277 h 1077"/>
              <a:gd name="T22" fmla="*/ 480 w 1648"/>
              <a:gd name="T23" fmla="*/ 277 h 1077"/>
              <a:gd name="T24" fmla="*/ 480 w 1648"/>
              <a:gd name="T25" fmla="*/ 333 h 1077"/>
              <a:gd name="T26" fmla="*/ 491 w 1648"/>
              <a:gd name="T27" fmla="*/ 333 h 1077"/>
              <a:gd name="T28" fmla="*/ 491 w 1648"/>
              <a:gd name="T29" fmla="*/ 388 h 1077"/>
              <a:gd name="T30" fmla="*/ 491 w 1648"/>
              <a:gd name="T31" fmla="*/ 442 h 1077"/>
              <a:gd name="T32" fmla="*/ 521 w 1648"/>
              <a:gd name="T33" fmla="*/ 442 h 1077"/>
              <a:gd name="T34" fmla="*/ 521 w 1648"/>
              <a:gd name="T35" fmla="*/ 495 h 1077"/>
              <a:gd name="T36" fmla="*/ 561 w 1648"/>
              <a:gd name="T37" fmla="*/ 495 h 1077"/>
              <a:gd name="T38" fmla="*/ 561 w 1648"/>
              <a:gd name="T39" fmla="*/ 548 h 1077"/>
              <a:gd name="T40" fmla="*/ 650 w 1648"/>
              <a:gd name="T41" fmla="*/ 548 h 1077"/>
              <a:gd name="T42" fmla="*/ 650 w 1648"/>
              <a:gd name="T43" fmla="*/ 664 h 1077"/>
              <a:gd name="T44" fmla="*/ 665 w 1648"/>
              <a:gd name="T45" fmla="*/ 664 h 1077"/>
              <a:gd name="T46" fmla="*/ 665 w 1648"/>
              <a:gd name="T47" fmla="*/ 721 h 1077"/>
              <a:gd name="T48" fmla="*/ 693 w 1648"/>
              <a:gd name="T49" fmla="*/ 721 h 1077"/>
              <a:gd name="T50" fmla="*/ 693 w 1648"/>
              <a:gd name="T51" fmla="*/ 772 h 1077"/>
              <a:gd name="T52" fmla="*/ 693 w 1648"/>
              <a:gd name="T53" fmla="*/ 829 h 1077"/>
              <a:gd name="T54" fmla="*/ 802 w 1648"/>
              <a:gd name="T55" fmla="*/ 829 h 1077"/>
              <a:gd name="T56" fmla="*/ 802 w 1648"/>
              <a:gd name="T57" fmla="*/ 885 h 1077"/>
              <a:gd name="T58" fmla="*/ 817 w 1648"/>
              <a:gd name="T59" fmla="*/ 885 h 1077"/>
              <a:gd name="T60" fmla="*/ 817 w 1648"/>
              <a:gd name="T61" fmla="*/ 941 h 1077"/>
              <a:gd name="T62" fmla="*/ 860 w 1648"/>
              <a:gd name="T63" fmla="*/ 941 h 1077"/>
              <a:gd name="T64" fmla="*/ 860 w 1648"/>
              <a:gd name="T65" fmla="*/ 994 h 1077"/>
              <a:gd name="T66" fmla="*/ 1143 w 1648"/>
              <a:gd name="T67" fmla="*/ 994 h 1077"/>
              <a:gd name="T68" fmla="*/ 1143 w 1648"/>
              <a:gd name="T69" fmla="*/ 1077 h 1077"/>
              <a:gd name="T70" fmla="*/ 1648 w 1648"/>
              <a:gd name="T71" fmla="*/ 1077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8" h="1077">
                <a:moveTo>
                  <a:pt x="0" y="0"/>
                </a:moveTo>
                <a:lnTo>
                  <a:pt x="164" y="0"/>
                </a:lnTo>
                <a:lnTo>
                  <a:pt x="164" y="54"/>
                </a:lnTo>
                <a:lnTo>
                  <a:pt x="326" y="54"/>
                </a:lnTo>
                <a:lnTo>
                  <a:pt x="326" y="109"/>
                </a:lnTo>
                <a:lnTo>
                  <a:pt x="344" y="109"/>
                </a:lnTo>
                <a:lnTo>
                  <a:pt x="344" y="162"/>
                </a:lnTo>
                <a:lnTo>
                  <a:pt x="413" y="162"/>
                </a:lnTo>
                <a:lnTo>
                  <a:pt x="413" y="220"/>
                </a:lnTo>
                <a:lnTo>
                  <a:pt x="437" y="220"/>
                </a:lnTo>
                <a:lnTo>
                  <a:pt x="437" y="277"/>
                </a:lnTo>
                <a:lnTo>
                  <a:pt x="480" y="277"/>
                </a:lnTo>
                <a:lnTo>
                  <a:pt x="480" y="333"/>
                </a:lnTo>
                <a:lnTo>
                  <a:pt x="491" y="333"/>
                </a:lnTo>
                <a:lnTo>
                  <a:pt x="491" y="388"/>
                </a:lnTo>
                <a:lnTo>
                  <a:pt x="491" y="442"/>
                </a:lnTo>
                <a:lnTo>
                  <a:pt x="521" y="442"/>
                </a:lnTo>
                <a:lnTo>
                  <a:pt x="521" y="495"/>
                </a:lnTo>
                <a:lnTo>
                  <a:pt x="561" y="495"/>
                </a:lnTo>
                <a:lnTo>
                  <a:pt x="561" y="548"/>
                </a:lnTo>
                <a:lnTo>
                  <a:pt x="650" y="548"/>
                </a:lnTo>
                <a:lnTo>
                  <a:pt x="650" y="664"/>
                </a:lnTo>
                <a:lnTo>
                  <a:pt x="665" y="664"/>
                </a:lnTo>
                <a:lnTo>
                  <a:pt x="665" y="721"/>
                </a:lnTo>
                <a:lnTo>
                  <a:pt x="693" y="721"/>
                </a:lnTo>
                <a:lnTo>
                  <a:pt x="693" y="772"/>
                </a:lnTo>
                <a:lnTo>
                  <a:pt x="693" y="829"/>
                </a:lnTo>
                <a:lnTo>
                  <a:pt x="802" y="829"/>
                </a:lnTo>
                <a:lnTo>
                  <a:pt x="802" y="885"/>
                </a:lnTo>
                <a:lnTo>
                  <a:pt x="817" y="885"/>
                </a:lnTo>
                <a:lnTo>
                  <a:pt x="817" y="941"/>
                </a:lnTo>
                <a:lnTo>
                  <a:pt x="860" y="941"/>
                </a:lnTo>
                <a:lnTo>
                  <a:pt x="860" y="994"/>
                </a:lnTo>
                <a:lnTo>
                  <a:pt x="1143" y="994"/>
                </a:lnTo>
                <a:lnTo>
                  <a:pt x="1143" y="1077"/>
                </a:lnTo>
                <a:lnTo>
                  <a:pt x="1648" y="1077"/>
                </a:lnTo>
              </a:path>
            </a:pathLst>
          </a:custGeom>
          <a:noFill/>
          <a:ln w="28575" cap="flat">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0" name="Line 35">
            <a:extLst>
              <a:ext uri="{FF2B5EF4-FFF2-40B4-BE49-F238E27FC236}">
                <a16:creationId xmlns:a16="http://schemas.microsoft.com/office/drawing/2014/main" id="{0D2CDC2D-EF4E-1417-2684-AD723C99DECB}"/>
              </a:ext>
            </a:extLst>
          </p:cNvPr>
          <p:cNvSpPr>
            <a:spLocks noChangeShapeType="1"/>
          </p:cNvSpPr>
          <p:nvPr/>
        </p:nvSpPr>
        <p:spPr bwMode="auto">
          <a:xfrm>
            <a:off x="2110671" y="4191000"/>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1" name="Line 36">
            <a:extLst>
              <a:ext uri="{FF2B5EF4-FFF2-40B4-BE49-F238E27FC236}">
                <a16:creationId xmlns:a16="http://schemas.microsoft.com/office/drawing/2014/main" id="{0E173B10-9006-B9AF-BB3F-8BE85D6C62DE}"/>
              </a:ext>
            </a:extLst>
          </p:cNvPr>
          <p:cNvSpPr>
            <a:spLocks noChangeShapeType="1"/>
          </p:cNvSpPr>
          <p:nvPr/>
        </p:nvSpPr>
        <p:spPr bwMode="auto">
          <a:xfrm>
            <a:off x="2074159" y="4227513"/>
            <a:ext cx="76200" cy="0"/>
          </a:xfrm>
          <a:prstGeom prst="line">
            <a:avLst/>
          </a:prstGeom>
          <a:noFill/>
          <a:ln w="19050" cap="flat">
            <a:solidFill>
              <a:srgbClr val="FDB338"/>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2" name="Line 37">
            <a:extLst>
              <a:ext uri="{FF2B5EF4-FFF2-40B4-BE49-F238E27FC236}">
                <a16:creationId xmlns:a16="http://schemas.microsoft.com/office/drawing/2014/main" id="{9AC39E56-CB20-BDDA-98CD-2812A999382D}"/>
              </a:ext>
            </a:extLst>
          </p:cNvPr>
          <p:cNvSpPr>
            <a:spLocks noChangeShapeType="1"/>
          </p:cNvSpPr>
          <p:nvPr/>
        </p:nvSpPr>
        <p:spPr bwMode="auto">
          <a:xfrm>
            <a:off x="2769484" y="4483100"/>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3" name="Line 38">
            <a:extLst>
              <a:ext uri="{FF2B5EF4-FFF2-40B4-BE49-F238E27FC236}">
                <a16:creationId xmlns:a16="http://schemas.microsoft.com/office/drawing/2014/main" id="{DC9650B9-91BA-CF90-F360-323511F7B87A}"/>
              </a:ext>
            </a:extLst>
          </p:cNvPr>
          <p:cNvSpPr>
            <a:spLocks noChangeShapeType="1"/>
          </p:cNvSpPr>
          <p:nvPr/>
        </p:nvSpPr>
        <p:spPr bwMode="auto">
          <a:xfrm>
            <a:off x="2732971" y="4521200"/>
            <a:ext cx="76200"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4" name="Line 39">
            <a:extLst>
              <a:ext uri="{FF2B5EF4-FFF2-40B4-BE49-F238E27FC236}">
                <a16:creationId xmlns:a16="http://schemas.microsoft.com/office/drawing/2014/main" id="{85410AB3-335C-B25D-2356-EBA69681C6F9}"/>
              </a:ext>
            </a:extLst>
          </p:cNvPr>
          <p:cNvSpPr>
            <a:spLocks noChangeShapeType="1"/>
          </p:cNvSpPr>
          <p:nvPr/>
        </p:nvSpPr>
        <p:spPr bwMode="auto">
          <a:xfrm>
            <a:off x="3591809" y="4618038"/>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5" name="Line 40">
            <a:extLst>
              <a:ext uri="{FF2B5EF4-FFF2-40B4-BE49-F238E27FC236}">
                <a16:creationId xmlns:a16="http://schemas.microsoft.com/office/drawing/2014/main" id="{C06D54B8-E44D-08E2-FA43-02D5DDBE2C46}"/>
              </a:ext>
            </a:extLst>
          </p:cNvPr>
          <p:cNvSpPr>
            <a:spLocks noChangeShapeType="1"/>
          </p:cNvSpPr>
          <p:nvPr/>
        </p:nvSpPr>
        <p:spPr bwMode="auto">
          <a:xfrm>
            <a:off x="3552121" y="4657725"/>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6" name="Line 41">
            <a:extLst>
              <a:ext uri="{FF2B5EF4-FFF2-40B4-BE49-F238E27FC236}">
                <a16:creationId xmlns:a16="http://schemas.microsoft.com/office/drawing/2014/main" id="{D8FC3A4D-B1B8-5DAE-2B84-0A3AF43BE683}"/>
              </a:ext>
            </a:extLst>
          </p:cNvPr>
          <p:cNvSpPr>
            <a:spLocks noChangeShapeType="1"/>
          </p:cNvSpPr>
          <p:nvPr/>
        </p:nvSpPr>
        <p:spPr bwMode="auto">
          <a:xfrm>
            <a:off x="3669596" y="4618038"/>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7" name="Line 42">
            <a:extLst>
              <a:ext uri="{FF2B5EF4-FFF2-40B4-BE49-F238E27FC236}">
                <a16:creationId xmlns:a16="http://schemas.microsoft.com/office/drawing/2014/main" id="{0AF7D53B-0664-E8FC-F71A-E07AD3B83CB8}"/>
              </a:ext>
            </a:extLst>
          </p:cNvPr>
          <p:cNvSpPr>
            <a:spLocks noChangeShapeType="1"/>
          </p:cNvSpPr>
          <p:nvPr/>
        </p:nvSpPr>
        <p:spPr bwMode="auto">
          <a:xfrm>
            <a:off x="3629909" y="4657725"/>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8" name="Line 43">
            <a:extLst>
              <a:ext uri="{FF2B5EF4-FFF2-40B4-BE49-F238E27FC236}">
                <a16:creationId xmlns:a16="http://schemas.microsoft.com/office/drawing/2014/main" id="{FE47A42A-0F59-F4D3-27C3-D075D6472F98}"/>
              </a:ext>
            </a:extLst>
          </p:cNvPr>
          <p:cNvSpPr>
            <a:spLocks noChangeShapeType="1"/>
          </p:cNvSpPr>
          <p:nvPr/>
        </p:nvSpPr>
        <p:spPr bwMode="auto">
          <a:xfrm>
            <a:off x="3782309" y="4618038"/>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9" name="Line 44">
            <a:extLst>
              <a:ext uri="{FF2B5EF4-FFF2-40B4-BE49-F238E27FC236}">
                <a16:creationId xmlns:a16="http://schemas.microsoft.com/office/drawing/2014/main" id="{1393207F-1317-31B5-2FAE-4A25AD19CA84}"/>
              </a:ext>
            </a:extLst>
          </p:cNvPr>
          <p:cNvSpPr>
            <a:spLocks noChangeShapeType="1"/>
          </p:cNvSpPr>
          <p:nvPr/>
        </p:nvSpPr>
        <p:spPr bwMode="auto">
          <a:xfrm>
            <a:off x="3744209" y="4657725"/>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0" name="Line 45">
            <a:extLst>
              <a:ext uri="{FF2B5EF4-FFF2-40B4-BE49-F238E27FC236}">
                <a16:creationId xmlns:a16="http://schemas.microsoft.com/office/drawing/2014/main" id="{CF31494D-5D9E-B2E5-7023-3A2D335E03D8}"/>
              </a:ext>
            </a:extLst>
          </p:cNvPr>
          <p:cNvSpPr>
            <a:spLocks noChangeShapeType="1"/>
          </p:cNvSpPr>
          <p:nvPr/>
        </p:nvSpPr>
        <p:spPr bwMode="auto">
          <a:xfrm>
            <a:off x="3842634" y="4618038"/>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1" name="Line 46">
            <a:extLst>
              <a:ext uri="{FF2B5EF4-FFF2-40B4-BE49-F238E27FC236}">
                <a16:creationId xmlns:a16="http://schemas.microsoft.com/office/drawing/2014/main" id="{F02EB64B-A6DA-313D-6DBE-7C918B604B3F}"/>
              </a:ext>
            </a:extLst>
          </p:cNvPr>
          <p:cNvSpPr>
            <a:spLocks noChangeShapeType="1"/>
          </p:cNvSpPr>
          <p:nvPr/>
        </p:nvSpPr>
        <p:spPr bwMode="auto">
          <a:xfrm>
            <a:off x="3806121" y="4657725"/>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2" name="Line 47">
            <a:extLst>
              <a:ext uri="{FF2B5EF4-FFF2-40B4-BE49-F238E27FC236}">
                <a16:creationId xmlns:a16="http://schemas.microsoft.com/office/drawing/2014/main" id="{D4BCCB81-B382-4192-13FE-676F8F1692C3}"/>
              </a:ext>
            </a:extLst>
          </p:cNvPr>
          <p:cNvSpPr>
            <a:spLocks noChangeShapeType="1"/>
          </p:cNvSpPr>
          <p:nvPr/>
        </p:nvSpPr>
        <p:spPr bwMode="auto">
          <a:xfrm>
            <a:off x="3906134" y="4665663"/>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3" name="Line 48">
            <a:extLst>
              <a:ext uri="{FF2B5EF4-FFF2-40B4-BE49-F238E27FC236}">
                <a16:creationId xmlns:a16="http://schemas.microsoft.com/office/drawing/2014/main" id="{A36252C8-5A90-4AF9-7634-D1D7BE8AA4BC}"/>
              </a:ext>
            </a:extLst>
          </p:cNvPr>
          <p:cNvSpPr>
            <a:spLocks noChangeShapeType="1"/>
          </p:cNvSpPr>
          <p:nvPr/>
        </p:nvSpPr>
        <p:spPr bwMode="auto">
          <a:xfrm>
            <a:off x="3866446" y="4705350"/>
            <a:ext cx="79375"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4" name="Line 49">
            <a:extLst>
              <a:ext uri="{FF2B5EF4-FFF2-40B4-BE49-F238E27FC236}">
                <a16:creationId xmlns:a16="http://schemas.microsoft.com/office/drawing/2014/main" id="{BAF23D5E-8135-E455-7275-2E574BC8A0DB}"/>
              </a:ext>
            </a:extLst>
          </p:cNvPr>
          <p:cNvSpPr>
            <a:spLocks noChangeShapeType="1"/>
          </p:cNvSpPr>
          <p:nvPr/>
        </p:nvSpPr>
        <p:spPr bwMode="auto">
          <a:xfrm>
            <a:off x="3979159" y="4665663"/>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5" name="Line 50">
            <a:extLst>
              <a:ext uri="{FF2B5EF4-FFF2-40B4-BE49-F238E27FC236}">
                <a16:creationId xmlns:a16="http://schemas.microsoft.com/office/drawing/2014/main" id="{66DC572A-B203-FA06-FFD6-18EC0938F526}"/>
              </a:ext>
            </a:extLst>
          </p:cNvPr>
          <p:cNvSpPr>
            <a:spLocks noChangeShapeType="1"/>
          </p:cNvSpPr>
          <p:nvPr/>
        </p:nvSpPr>
        <p:spPr bwMode="auto">
          <a:xfrm>
            <a:off x="3942646" y="4705350"/>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6" name="Line 51">
            <a:extLst>
              <a:ext uri="{FF2B5EF4-FFF2-40B4-BE49-F238E27FC236}">
                <a16:creationId xmlns:a16="http://schemas.microsoft.com/office/drawing/2014/main" id="{F08498F9-065A-D116-191F-C296513C7F7A}"/>
              </a:ext>
            </a:extLst>
          </p:cNvPr>
          <p:cNvSpPr>
            <a:spLocks noChangeShapeType="1"/>
          </p:cNvSpPr>
          <p:nvPr/>
        </p:nvSpPr>
        <p:spPr bwMode="auto">
          <a:xfrm>
            <a:off x="4009321" y="4665663"/>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7" name="Line 52">
            <a:extLst>
              <a:ext uri="{FF2B5EF4-FFF2-40B4-BE49-F238E27FC236}">
                <a16:creationId xmlns:a16="http://schemas.microsoft.com/office/drawing/2014/main" id="{26F1E531-1807-185F-78F5-3E1291F8F979}"/>
              </a:ext>
            </a:extLst>
          </p:cNvPr>
          <p:cNvSpPr>
            <a:spLocks noChangeShapeType="1"/>
          </p:cNvSpPr>
          <p:nvPr/>
        </p:nvSpPr>
        <p:spPr bwMode="auto">
          <a:xfrm>
            <a:off x="3969634" y="4705350"/>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8" name="Line 53">
            <a:extLst>
              <a:ext uri="{FF2B5EF4-FFF2-40B4-BE49-F238E27FC236}">
                <a16:creationId xmlns:a16="http://schemas.microsoft.com/office/drawing/2014/main" id="{38FD14EE-3940-8E72-0FDE-1FB0706C7CC6}"/>
              </a:ext>
            </a:extLst>
          </p:cNvPr>
          <p:cNvSpPr>
            <a:spLocks noChangeShapeType="1"/>
          </p:cNvSpPr>
          <p:nvPr/>
        </p:nvSpPr>
        <p:spPr bwMode="auto">
          <a:xfrm>
            <a:off x="4031546" y="4665663"/>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29" name="Line 54">
            <a:extLst>
              <a:ext uri="{FF2B5EF4-FFF2-40B4-BE49-F238E27FC236}">
                <a16:creationId xmlns:a16="http://schemas.microsoft.com/office/drawing/2014/main" id="{E8CBEEEE-0709-EED5-A6E2-76E91BC7531D}"/>
              </a:ext>
            </a:extLst>
          </p:cNvPr>
          <p:cNvSpPr>
            <a:spLocks noChangeShapeType="1"/>
          </p:cNvSpPr>
          <p:nvPr/>
        </p:nvSpPr>
        <p:spPr bwMode="auto">
          <a:xfrm>
            <a:off x="3993446" y="4705350"/>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0" name="Line 55">
            <a:extLst>
              <a:ext uri="{FF2B5EF4-FFF2-40B4-BE49-F238E27FC236}">
                <a16:creationId xmlns:a16="http://schemas.microsoft.com/office/drawing/2014/main" id="{B6C8CCDF-F2B5-9403-B708-6AA19E353E4B}"/>
              </a:ext>
            </a:extLst>
          </p:cNvPr>
          <p:cNvSpPr>
            <a:spLocks noChangeShapeType="1"/>
          </p:cNvSpPr>
          <p:nvPr/>
        </p:nvSpPr>
        <p:spPr bwMode="auto">
          <a:xfrm>
            <a:off x="4045834" y="4665663"/>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1" name="Line 56">
            <a:extLst>
              <a:ext uri="{FF2B5EF4-FFF2-40B4-BE49-F238E27FC236}">
                <a16:creationId xmlns:a16="http://schemas.microsoft.com/office/drawing/2014/main" id="{DB44CBB8-1DAE-D8C1-13C4-4E43DB0982B9}"/>
              </a:ext>
            </a:extLst>
          </p:cNvPr>
          <p:cNvSpPr>
            <a:spLocks noChangeShapeType="1"/>
          </p:cNvSpPr>
          <p:nvPr/>
        </p:nvSpPr>
        <p:spPr bwMode="auto">
          <a:xfrm>
            <a:off x="4009321" y="4705350"/>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2" name="Line 57">
            <a:extLst>
              <a:ext uri="{FF2B5EF4-FFF2-40B4-BE49-F238E27FC236}">
                <a16:creationId xmlns:a16="http://schemas.microsoft.com/office/drawing/2014/main" id="{AF62A04A-6477-392B-86C1-8D5215B608FE}"/>
              </a:ext>
            </a:extLst>
          </p:cNvPr>
          <p:cNvSpPr>
            <a:spLocks noChangeShapeType="1"/>
          </p:cNvSpPr>
          <p:nvPr/>
        </p:nvSpPr>
        <p:spPr bwMode="auto">
          <a:xfrm>
            <a:off x="4058534" y="4721225"/>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3" name="Line 58">
            <a:extLst>
              <a:ext uri="{FF2B5EF4-FFF2-40B4-BE49-F238E27FC236}">
                <a16:creationId xmlns:a16="http://schemas.microsoft.com/office/drawing/2014/main" id="{C55B22A1-8497-FFD9-3920-CBA153156DC9}"/>
              </a:ext>
            </a:extLst>
          </p:cNvPr>
          <p:cNvSpPr>
            <a:spLocks noChangeShapeType="1"/>
          </p:cNvSpPr>
          <p:nvPr/>
        </p:nvSpPr>
        <p:spPr bwMode="auto">
          <a:xfrm>
            <a:off x="4018846" y="4757738"/>
            <a:ext cx="79375"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4" name="Line 59">
            <a:extLst>
              <a:ext uri="{FF2B5EF4-FFF2-40B4-BE49-F238E27FC236}">
                <a16:creationId xmlns:a16="http://schemas.microsoft.com/office/drawing/2014/main" id="{F3FF5326-308B-0A95-1133-953B8A21F128}"/>
              </a:ext>
            </a:extLst>
          </p:cNvPr>
          <p:cNvSpPr>
            <a:spLocks noChangeShapeType="1"/>
          </p:cNvSpPr>
          <p:nvPr/>
        </p:nvSpPr>
        <p:spPr bwMode="auto">
          <a:xfrm>
            <a:off x="4077584" y="4721225"/>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5" name="Line 60">
            <a:extLst>
              <a:ext uri="{FF2B5EF4-FFF2-40B4-BE49-F238E27FC236}">
                <a16:creationId xmlns:a16="http://schemas.microsoft.com/office/drawing/2014/main" id="{B76BD631-4753-967E-A2AB-1173C621461A}"/>
              </a:ext>
            </a:extLst>
          </p:cNvPr>
          <p:cNvSpPr>
            <a:spLocks noChangeShapeType="1"/>
          </p:cNvSpPr>
          <p:nvPr/>
        </p:nvSpPr>
        <p:spPr bwMode="auto">
          <a:xfrm>
            <a:off x="4037896" y="4757738"/>
            <a:ext cx="76200" cy="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61">
            <a:extLst>
              <a:ext uri="{FF2B5EF4-FFF2-40B4-BE49-F238E27FC236}">
                <a16:creationId xmlns:a16="http://schemas.microsoft.com/office/drawing/2014/main" id="{AAF46403-A5CB-604E-C385-0D8975702E53}"/>
              </a:ext>
            </a:extLst>
          </p:cNvPr>
          <p:cNvSpPr>
            <a:spLocks/>
          </p:cNvSpPr>
          <p:nvPr/>
        </p:nvSpPr>
        <p:spPr bwMode="auto">
          <a:xfrm>
            <a:off x="1207384" y="3697288"/>
            <a:ext cx="2963862" cy="1060450"/>
          </a:xfrm>
          <a:custGeom>
            <a:avLst/>
            <a:gdLst>
              <a:gd name="T0" fmla="*/ 0 w 1867"/>
              <a:gd name="T1" fmla="*/ 0 h 668"/>
              <a:gd name="T2" fmla="*/ 166 w 1867"/>
              <a:gd name="T3" fmla="*/ 0 h 668"/>
              <a:gd name="T4" fmla="*/ 166 w 1867"/>
              <a:gd name="T5" fmla="*/ 43 h 668"/>
              <a:gd name="T6" fmla="*/ 217 w 1867"/>
              <a:gd name="T7" fmla="*/ 43 h 668"/>
              <a:gd name="T8" fmla="*/ 217 w 1867"/>
              <a:gd name="T9" fmla="*/ 63 h 668"/>
              <a:gd name="T10" fmla="*/ 248 w 1867"/>
              <a:gd name="T11" fmla="*/ 63 h 668"/>
              <a:gd name="T12" fmla="*/ 248 w 1867"/>
              <a:gd name="T13" fmla="*/ 83 h 668"/>
              <a:gd name="T14" fmla="*/ 283 w 1867"/>
              <a:gd name="T15" fmla="*/ 83 h 668"/>
              <a:gd name="T16" fmla="*/ 283 w 1867"/>
              <a:gd name="T17" fmla="*/ 103 h 668"/>
              <a:gd name="T18" fmla="*/ 339 w 1867"/>
              <a:gd name="T19" fmla="*/ 103 h 668"/>
              <a:gd name="T20" fmla="*/ 339 w 1867"/>
              <a:gd name="T21" fmla="*/ 146 h 668"/>
              <a:gd name="T22" fmla="*/ 372 w 1867"/>
              <a:gd name="T23" fmla="*/ 146 h 668"/>
              <a:gd name="T24" fmla="*/ 372 w 1867"/>
              <a:gd name="T25" fmla="*/ 168 h 668"/>
              <a:gd name="T26" fmla="*/ 490 w 1867"/>
              <a:gd name="T27" fmla="*/ 168 h 668"/>
              <a:gd name="T28" fmla="*/ 490 w 1867"/>
              <a:gd name="T29" fmla="*/ 309 h 668"/>
              <a:gd name="T30" fmla="*/ 538 w 1867"/>
              <a:gd name="T31" fmla="*/ 309 h 668"/>
              <a:gd name="T32" fmla="*/ 538 w 1867"/>
              <a:gd name="T33" fmla="*/ 332 h 668"/>
              <a:gd name="T34" fmla="*/ 632 w 1867"/>
              <a:gd name="T35" fmla="*/ 332 h 668"/>
              <a:gd name="T36" fmla="*/ 632 w 1867"/>
              <a:gd name="T37" fmla="*/ 367 h 668"/>
              <a:gd name="T38" fmla="*/ 654 w 1867"/>
              <a:gd name="T39" fmla="*/ 367 h 668"/>
              <a:gd name="T40" fmla="*/ 654 w 1867"/>
              <a:gd name="T41" fmla="*/ 411 h 668"/>
              <a:gd name="T42" fmla="*/ 683 w 1867"/>
              <a:gd name="T43" fmla="*/ 411 h 668"/>
              <a:gd name="T44" fmla="*/ 683 w 1867"/>
              <a:gd name="T45" fmla="*/ 459 h 668"/>
              <a:gd name="T46" fmla="*/ 829 w 1867"/>
              <a:gd name="T47" fmla="*/ 459 h 668"/>
              <a:gd name="T48" fmla="*/ 829 w 1867"/>
              <a:gd name="T49" fmla="*/ 475 h 668"/>
              <a:gd name="T50" fmla="*/ 885 w 1867"/>
              <a:gd name="T51" fmla="*/ 475 h 668"/>
              <a:gd name="T52" fmla="*/ 885 w 1867"/>
              <a:gd name="T53" fmla="*/ 519 h 668"/>
              <a:gd name="T54" fmla="*/ 984 w 1867"/>
              <a:gd name="T55" fmla="*/ 519 h 668"/>
              <a:gd name="T56" fmla="*/ 984 w 1867"/>
              <a:gd name="T57" fmla="*/ 534 h 668"/>
              <a:gd name="T58" fmla="*/ 1141 w 1867"/>
              <a:gd name="T59" fmla="*/ 534 h 668"/>
              <a:gd name="T60" fmla="*/ 1141 w 1867"/>
              <a:gd name="T61" fmla="*/ 562 h 668"/>
              <a:gd name="T62" fmla="*/ 1153 w 1867"/>
              <a:gd name="T63" fmla="*/ 562 h 668"/>
              <a:gd name="T64" fmla="*/ 1153 w 1867"/>
              <a:gd name="T65" fmla="*/ 583 h 668"/>
              <a:gd name="T66" fmla="*/ 1232 w 1867"/>
              <a:gd name="T67" fmla="*/ 583 h 668"/>
              <a:gd name="T68" fmla="*/ 1232 w 1867"/>
              <a:gd name="T69" fmla="*/ 605 h 668"/>
              <a:gd name="T70" fmla="*/ 1690 w 1867"/>
              <a:gd name="T71" fmla="*/ 605 h 668"/>
              <a:gd name="T72" fmla="*/ 1690 w 1867"/>
              <a:gd name="T73" fmla="*/ 633 h 668"/>
              <a:gd name="T74" fmla="*/ 1801 w 1867"/>
              <a:gd name="T75" fmla="*/ 633 h 668"/>
              <a:gd name="T76" fmla="*/ 1801 w 1867"/>
              <a:gd name="T77" fmla="*/ 668 h 668"/>
              <a:gd name="T78" fmla="*/ 1867 w 1867"/>
              <a:gd name="T79" fmla="*/ 668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67" h="668">
                <a:moveTo>
                  <a:pt x="0" y="0"/>
                </a:moveTo>
                <a:lnTo>
                  <a:pt x="166" y="0"/>
                </a:lnTo>
                <a:lnTo>
                  <a:pt x="166" y="43"/>
                </a:lnTo>
                <a:lnTo>
                  <a:pt x="217" y="43"/>
                </a:lnTo>
                <a:lnTo>
                  <a:pt x="217" y="63"/>
                </a:lnTo>
                <a:lnTo>
                  <a:pt x="248" y="63"/>
                </a:lnTo>
                <a:lnTo>
                  <a:pt x="248" y="83"/>
                </a:lnTo>
                <a:lnTo>
                  <a:pt x="283" y="83"/>
                </a:lnTo>
                <a:lnTo>
                  <a:pt x="283" y="103"/>
                </a:lnTo>
                <a:lnTo>
                  <a:pt x="339" y="103"/>
                </a:lnTo>
                <a:lnTo>
                  <a:pt x="339" y="146"/>
                </a:lnTo>
                <a:lnTo>
                  <a:pt x="372" y="146"/>
                </a:lnTo>
                <a:lnTo>
                  <a:pt x="372" y="168"/>
                </a:lnTo>
                <a:lnTo>
                  <a:pt x="490" y="168"/>
                </a:lnTo>
                <a:lnTo>
                  <a:pt x="490" y="309"/>
                </a:lnTo>
                <a:lnTo>
                  <a:pt x="538" y="309"/>
                </a:lnTo>
                <a:lnTo>
                  <a:pt x="538" y="332"/>
                </a:lnTo>
                <a:lnTo>
                  <a:pt x="632" y="332"/>
                </a:lnTo>
                <a:lnTo>
                  <a:pt x="632" y="367"/>
                </a:lnTo>
                <a:lnTo>
                  <a:pt x="654" y="367"/>
                </a:lnTo>
                <a:lnTo>
                  <a:pt x="654" y="411"/>
                </a:lnTo>
                <a:lnTo>
                  <a:pt x="683" y="411"/>
                </a:lnTo>
                <a:lnTo>
                  <a:pt x="683" y="459"/>
                </a:lnTo>
                <a:lnTo>
                  <a:pt x="829" y="459"/>
                </a:lnTo>
                <a:lnTo>
                  <a:pt x="829" y="475"/>
                </a:lnTo>
                <a:lnTo>
                  <a:pt x="885" y="475"/>
                </a:lnTo>
                <a:lnTo>
                  <a:pt x="885" y="519"/>
                </a:lnTo>
                <a:lnTo>
                  <a:pt x="984" y="519"/>
                </a:lnTo>
                <a:lnTo>
                  <a:pt x="984" y="534"/>
                </a:lnTo>
                <a:lnTo>
                  <a:pt x="1141" y="534"/>
                </a:lnTo>
                <a:lnTo>
                  <a:pt x="1141" y="562"/>
                </a:lnTo>
                <a:lnTo>
                  <a:pt x="1153" y="562"/>
                </a:lnTo>
                <a:lnTo>
                  <a:pt x="1153" y="583"/>
                </a:lnTo>
                <a:lnTo>
                  <a:pt x="1232" y="583"/>
                </a:lnTo>
                <a:lnTo>
                  <a:pt x="1232" y="605"/>
                </a:lnTo>
                <a:lnTo>
                  <a:pt x="1690" y="605"/>
                </a:lnTo>
                <a:lnTo>
                  <a:pt x="1690" y="633"/>
                </a:lnTo>
                <a:lnTo>
                  <a:pt x="1801" y="633"/>
                </a:lnTo>
                <a:lnTo>
                  <a:pt x="1801" y="668"/>
                </a:lnTo>
                <a:lnTo>
                  <a:pt x="1867" y="668"/>
                </a:lnTo>
              </a:path>
            </a:pathLst>
          </a:custGeom>
          <a:noFill/>
          <a:ln w="2857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8" name="TextBox 137">
            <a:extLst>
              <a:ext uri="{FF2B5EF4-FFF2-40B4-BE49-F238E27FC236}">
                <a16:creationId xmlns:a16="http://schemas.microsoft.com/office/drawing/2014/main" id="{4896A9D1-98C2-DB39-6755-245E0E378C36}"/>
              </a:ext>
            </a:extLst>
          </p:cNvPr>
          <p:cNvSpPr txBox="1"/>
          <p:nvPr/>
        </p:nvSpPr>
        <p:spPr bwMode="auto">
          <a:xfrm>
            <a:off x="2574018" y="3695125"/>
            <a:ext cx="2079450" cy="55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ts val="1200"/>
              </a:lnSpc>
              <a:spcBef>
                <a:spcPts val="0"/>
              </a:spcBef>
              <a:spcAft>
                <a:spcPct val="0"/>
              </a:spcAft>
              <a:buClrTx/>
              <a:buFontTx/>
              <a:buNone/>
            </a:pPr>
            <a:r>
              <a:rPr lang="en-US" sz="1200" b="0" dirty="0">
                <a:solidFill>
                  <a:schemeClr val="bg1"/>
                </a:solidFill>
                <a:latin typeface="Calibri" panose="020F0502020204030204" pitchFamily="34" charset="0"/>
              </a:rPr>
              <a:t>Geneva HRD+, Myriad HRD+ Geneva HRD+, Myriad HRD‒</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Geneva HRD‒, Myriad HRD‒</a:t>
            </a:r>
          </a:p>
        </p:txBody>
      </p:sp>
      <p:cxnSp>
        <p:nvCxnSpPr>
          <p:cNvPr id="142" name="Straight Connector 141">
            <a:extLst>
              <a:ext uri="{FF2B5EF4-FFF2-40B4-BE49-F238E27FC236}">
                <a16:creationId xmlns:a16="http://schemas.microsoft.com/office/drawing/2014/main" id="{47C73339-4481-7F5A-ED11-C555079C1688}"/>
              </a:ext>
            </a:extLst>
          </p:cNvPr>
          <p:cNvCxnSpPr/>
          <p:nvPr/>
        </p:nvCxnSpPr>
        <p:spPr bwMode="auto">
          <a:xfrm>
            <a:off x="2406417" y="3810094"/>
            <a:ext cx="206375" cy="0"/>
          </a:xfrm>
          <a:prstGeom prst="line">
            <a:avLst/>
          </a:prstGeom>
          <a:noFill/>
          <a:ln w="28575" cap="flat" cmpd="sng" algn="ctr">
            <a:solidFill>
              <a:schemeClr val="accent6"/>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01478350-7278-4DA6-7E8D-BCB7C2363C95}"/>
              </a:ext>
            </a:extLst>
          </p:cNvPr>
          <p:cNvCxnSpPr/>
          <p:nvPr/>
        </p:nvCxnSpPr>
        <p:spPr bwMode="auto">
          <a:xfrm>
            <a:off x="2406417" y="3962494"/>
            <a:ext cx="206375" cy="0"/>
          </a:xfrm>
          <a:prstGeom prst="line">
            <a:avLst/>
          </a:prstGeom>
          <a:noFill/>
          <a:ln w="28575" cap="flat" cmpd="sng" algn="ctr">
            <a:solidFill>
              <a:schemeClr val="accent4"/>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F2926F84-1D88-0A2B-DFFE-BE7FCC49BEFE}"/>
              </a:ext>
            </a:extLst>
          </p:cNvPr>
          <p:cNvCxnSpPr/>
          <p:nvPr/>
        </p:nvCxnSpPr>
        <p:spPr bwMode="auto">
          <a:xfrm>
            <a:off x="2406417" y="4106427"/>
            <a:ext cx="206375" cy="0"/>
          </a:xfrm>
          <a:prstGeom prst="line">
            <a:avLst/>
          </a:prstGeom>
          <a:noFill/>
          <a:ln w="28575" cap="flat" cmpd="sng" algn="ctr">
            <a:solidFill>
              <a:schemeClr val="accent5"/>
            </a:solidFill>
            <a:prstDash val="solid"/>
            <a:round/>
            <a:headEnd type="none" w="med" len="med"/>
            <a:tailEnd type="none" w="med" len="med"/>
          </a:ln>
          <a:effectLst/>
        </p:spPr>
      </p:cxnSp>
      <p:grpSp>
        <p:nvGrpSpPr>
          <p:cNvPr id="147" name="Group 146">
            <a:extLst>
              <a:ext uri="{FF2B5EF4-FFF2-40B4-BE49-F238E27FC236}">
                <a16:creationId xmlns:a16="http://schemas.microsoft.com/office/drawing/2014/main" id="{517A68A0-068E-9A5C-3191-7CF0B8EE7E67}"/>
              </a:ext>
            </a:extLst>
          </p:cNvPr>
          <p:cNvGrpSpPr/>
          <p:nvPr/>
        </p:nvGrpSpPr>
        <p:grpSpPr>
          <a:xfrm>
            <a:off x="2476974" y="4069617"/>
            <a:ext cx="76200" cy="76200"/>
            <a:chOff x="3472338" y="5008563"/>
            <a:chExt cx="76200" cy="76200"/>
          </a:xfrm>
        </p:grpSpPr>
        <p:sp>
          <p:nvSpPr>
            <p:cNvPr id="145" name="Line 41">
              <a:extLst>
                <a:ext uri="{FF2B5EF4-FFF2-40B4-BE49-F238E27FC236}">
                  <a16:creationId xmlns:a16="http://schemas.microsoft.com/office/drawing/2014/main" id="{54C88994-9EE7-956E-5E71-B1301EB36769}"/>
                </a:ext>
              </a:extLst>
            </p:cNvPr>
            <p:cNvSpPr>
              <a:spLocks noChangeShapeType="1"/>
            </p:cNvSpPr>
            <p:nvPr/>
          </p:nvSpPr>
          <p:spPr bwMode="auto">
            <a:xfrm>
              <a:off x="3508375" y="5008563"/>
              <a:ext cx="0" cy="7620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6" name="Line 41">
              <a:extLst>
                <a:ext uri="{FF2B5EF4-FFF2-40B4-BE49-F238E27FC236}">
                  <a16:creationId xmlns:a16="http://schemas.microsoft.com/office/drawing/2014/main" id="{31AE7476-00D0-04AA-313E-95ADB3598CC7}"/>
                </a:ext>
              </a:extLst>
            </p:cNvPr>
            <p:cNvSpPr>
              <a:spLocks noChangeShapeType="1"/>
            </p:cNvSpPr>
            <p:nvPr/>
          </p:nvSpPr>
          <p:spPr bwMode="auto">
            <a:xfrm rot="16200000">
              <a:off x="3510438" y="5008563"/>
              <a:ext cx="0" cy="76200"/>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8" name="Group 147">
            <a:extLst>
              <a:ext uri="{FF2B5EF4-FFF2-40B4-BE49-F238E27FC236}">
                <a16:creationId xmlns:a16="http://schemas.microsoft.com/office/drawing/2014/main" id="{73587042-085B-53D0-1781-AB94BA2D3BC3}"/>
              </a:ext>
            </a:extLst>
          </p:cNvPr>
          <p:cNvGrpSpPr/>
          <p:nvPr/>
        </p:nvGrpSpPr>
        <p:grpSpPr>
          <a:xfrm>
            <a:off x="2476974" y="3924475"/>
            <a:ext cx="76200" cy="76200"/>
            <a:chOff x="3472338" y="5008563"/>
            <a:chExt cx="76200" cy="76200"/>
          </a:xfrm>
        </p:grpSpPr>
        <p:sp>
          <p:nvSpPr>
            <p:cNvPr id="149" name="Line 41">
              <a:extLst>
                <a:ext uri="{FF2B5EF4-FFF2-40B4-BE49-F238E27FC236}">
                  <a16:creationId xmlns:a16="http://schemas.microsoft.com/office/drawing/2014/main" id="{77F6ECB1-12CB-7E02-25AB-0B6667BC5C10}"/>
                </a:ext>
              </a:extLst>
            </p:cNvPr>
            <p:cNvSpPr>
              <a:spLocks noChangeShapeType="1"/>
            </p:cNvSpPr>
            <p:nvPr/>
          </p:nvSpPr>
          <p:spPr bwMode="auto">
            <a:xfrm>
              <a:off x="3508375" y="5008563"/>
              <a:ext cx="0" cy="76200"/>
            </a:xfrm>
            <a:prstGeom prst="line">
              <a:avLst/>
            </a:prstGeom>
            <a:noFill/>
            <a:ln w="19050" cap="flat">
              <a:solidFill>
                <a:schemeClr val="accent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0" name="Line 41">
              <a:extLst>
                <a:ext uri="{FF2B5EF4-FFF2-40B4-BE49-F238E27FC236}">
                  <a16:creationId xmlns:a16="http://schemas.microsoft.com/office/drawing/2014/main" id="{7F900355-AF38-9306-0EB3-A9E17649881F}"/>
                </a:ext>
              </a:extLst>
            </p:cNvPr>
            <p:cNvSpPr>
              <a:spLocks noChangeShapeType="1"/>
            </p:cNvSpPr>
            <p:nvPr/>
          </p:nvSpPr>
          <p:spPr bwMode="auto">
            <a:xfrm rot="16200000">
              <a:off x="3510438" y="5008563"/>
              <a:ext cx="0" cy="76200"/>
            </a:xfrm>
            <a:prstGeom prst="line">
              <a:avLst/>
            </a:prstGeom>
            <a:noFill/>
            <a:ln w="19050" cap="flat">
              <a:solidFill>
                <a:schemeClr val="accent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1" name="Group 150">
            <a:extLst>
              <a:ext uri="{FF2B5EF4-FFF2-40B4-BE49-F238E27FC236}">
                <a16:creationId xmlns:a16="http://schemas.microsoft.com/office/drawing/2014/main" id="{0BA83A04-A4A5-0778-DAA5-8E9B6FD520B8}"/>
              </a:ext>
            </a:extLst>
          </p:cNvPr>
          <p:cNvGrpSpPr/>
          <p:nvPr/>
        </p:nvGrpSpPr>
        <p:grpSpPr>
          <a:xfrm>
            <a:off x="2476974" y="3769656"/>
            <a:ext cx="76200" cy="76200"/>
            <a:chOff x="3472338" y="5008563"/>
            <a:chExt cx="76200" cy="76200"/>
          </a:xfrm>
        </p:grpSpPr>
        <p:sp>
          <p:nvSpPr>
            <p:cNvPr id="152" name="Line 41">
              <a:extLst>
                <a:ext uri="{FF2B5EF4-FFF2-40B4-BE49-F238E27FC236}">
                  <a16:creationId xmlns:a16="http://schemas.microsoft.com/office/drawing/2014/main" id="{6FE5C606-B082-8B16-264F-2C35510CC3C3}"/>
                </a:ext>
              </a:extLst>
            </p:cNvPr>
            <p:cNvSpPr>
              <a:spLocks noChangeShapeType="1"/>
            </p:cNvSpPr>
            <p:nvPr/>
          </p:nvSpPr>
          <p:spPr bwMode="auto">
            <a:xfrm>
              <a:off x="3508375" y="5008563"/>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3" name="Line 41">
              <a:extLst>
                <a:ext uri="{FF2B5EF4-FFF2-40B4-BE49-F238E27FC236}">
                  <a16:creationId xmlns:a16="http://schemas.microsoft.com/office/drawing/2014/main" id="{B2A78171-080B-3253-362A-AC0ECC056348}"/>
                </a:ext>
              </a:extLst>
            </p:cNvPr>
            <p:cNvSpPr>
              <a:spLocks noChangeShapeType="1"/>
            </p:cNvSpPr>
            <p:nvPr/>
          </p:nvSpPr>
          <p:spPr bwMode="auto">
            <a:xfrm rot="16200000">
              <a:off x="3510438" y="5008563"/>
              <a:ext cx="0" cy="76200"/>
            </a:xfrm>
            <a:prstGeom prst="line">
              <a:avLst/>
            </a:prstGeom>
            <a:noFill/>
            <a:ln w="19050"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sp>
        <p:nvSpPr>
          <p:cNvPr id="154" name="TextBox 153">
            <a:extLst>
              <a:ext uri="{FF2B5EF4-FFF2-40B4-BE49-F238E27FC236}">
                <a16:creationId xmlns:a16="http://schemas.microsoft.com/office/drawing/2014/main" id="{019BD883-601E-1F28-936A-B9D092C5A94F}"/>
              </a:ext>
            </a:extLst>
          </p:cNvPr>
          <p:cNvSpPr txBox="1"/>
          <p:nvPr/>
        </p:nvSpPr>
        <p:spPr bwMode="auto">
          <a:xfrm>
            <a:off x="1212146" y="3011514"/>
            <a:ext cx="30888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dirty="0">
                <a:solidFill>
                  <a:schemeClr val="bg1"/>
                </a:solidFill>
                <a:latin typeface="+mn-lt"/>
              </a:rPr>
              <a:t>Comparison on PFS</a:t>
            </a:r>
          </a:p>
        </p:txBody>
      </p:sp>
      <p:grpSp>
        <p:nvGrpSpPr>
          <p:cNvPr id="155" name="Group 154">
            <a:extLst>
              <a:ext uri="{FF2B5EF4-FFF2-40B4-BE49-F238E27FC236}">
                <a16:creationId xmlns:a16="http://schemas.microsoft.com/office/drawing/2014/main" id="{50108196-FE97-64B5-3758-6A1D65C722D3}"/>
              </a:ext>
            </a:extLst>
          </p:cNvPr>
          <p:cNvGrpSpPr/>
          <p:nvPr/>
        </p:nvGrpSpPr>
        <p:grpSpPr>
          <a:xfrm>
            <a:off x="4598789" y="3607189"/>
            <a:ext cx="3821505" cy="1989179"/>
            <a:chOff x="380711" y="2118679"/>
            <a:chExt cx="3902117" cy="2076439"/>
          </a:xfrm>
        </p:grpSpPr>
        <p:cxnSp>
          <p:nvCxnSpPr>
            <p:cNvPr id="156" name="Straight Connector 155">
              <a:extLst>
                <a:ext uri="{FF2B5EF4-FFF2-40B4-BE49-F238E27FC236}">
                  <a16:creationId xmlns:a16="http://schemas.microsoft.com/office/drawing/2014/main" id="{346ADEF9-6F5F-482B-9A0B-6769BDC2C5F9}"/>
                </a:ext>
              </a:extLst>
            </p:cNvPr>
            <p:cNvCxnSpPr/>
            <p:nvPr/>
          </p:nvCxnSpPr>
          <p:spPr bwMode="auto">
            <a:xfrm>
              <a:off x="913055" y="2197124"/>
              <a:ext cx="0" cy="1724117"/>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E794BBF4-FDC6-D72A-B81A-02B8CB22B886}"/>
                </a:ext>
              </a:extLst>
            </p:cNvPr>
            <p:cNvCxnSpPr>
              <a:cxnSpLocks/>
            </p:cNvCxnSpPr>
            <p:nvPr/>
          </p:nvCxnSpPr>
          <p:spPr bwMode="auto">
            <a:xfrm>
              <a:off x="907366" y="3921241"/>
              <a:ext cx="3228559" cy="0"/>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2C434DB4-A264-9F32-D768-E1246ADE8DBE}"/>
                </a:ext>
              </a:extLst>
            </p:cNvPr>
            <p:cNvCxnSpPr/>
            <p:nvPr/>
          </p:nvCxnSpPr>
          <p:spPr bwMode="auto">
            <a:xfrm>
              <a:off x="842054" y="219712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DB34B77C-AC8A-4980-2E27-FD8BF478175E}"/>
                </a:ext>
              </a:extLst>
            </p:cNvPr>
            <p:cNvCxnSpPr/>
            <p:nvPr/>
          </p:nvCxnSpPr>
          <p:spPr bwMode="auto">
            <a:xfrm>
              <a:off x="842054" y="262816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04E75A1D-B1FC-75D2-8AAF-D1A1864EA698}"/>
                </a:ext>
              </a:extLst>
            </p:cNvPr>
            <p:cNvCxnSpPr/>
            <p:nvPr/>
          </p:nvCxnSpPr>
          <p:spPr bwMode="auto">
            <a:xfrm>
              <a:off x="842054" y="306289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C4331B7C-DAF2-296F-6AAD-8208DE24CCC3}"/>
                </a:ext>
              </a:extLst>
            </p:cNvPr>
            <p:cNvCxnSpPr/>
            <p:nvPr/>
          </p:nvCxnSpPr>
          <p:spPr bwMode="auto">
            <a:xfrm>
              <a:off x="842054" y="3490253"/>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9316B0E8-EB52-5958-4B06-2D42FADDA2ED}"/>
                </a:ext>
              </a:extLst>
            </p:cNvPr>
            <p:cNvCxnSpPr>
              <a:cxnSpLocks/>
            </p:cNvCxnSpPr>
            <p:nvPr/>
          </p:nvCxnSpPr>
          <p:spPr bwMode="auto">
            <a:xfrm rot="16200000">
              <a:off x="1139864"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43038276-386D-A319-5818-1BF5C7D5F8A6}"/>
                </a:ext>
              </a:extLst>
            </p:cNvPr>
            <p:cNvCxnSpPr>
              <a:cxnSpLocks/>
            </p:cNvCxnSpPr>
            <p:nvPr/>
          </p:nvCxnSpPr>
          <p:spPr bwMode="auto">
            <a:xfrm rot="16200000">
              <a:off x="1407523"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22261976-A3E6-D4EC-8C36-EBB409D416A6}"/>
                </a:ext>
              </a:extLst>
            </p:cNvPr>
            <p:cNvCxnSpPr>
              <a:cxnSpLocks/>
            </p:cNvCxnSpPr>
            <p:nvPr/>
          </p:nvCxnSpPr>
          <p:spPr bwMode="auto">
            <a:xfrm rot="16200000">
              <a:off x="1675183"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B40F473C-2896-81B7-771F-7A4C9FFB454F}"/>
                </a:ext>
              </a:extLst>
            </p:cNvPr>
            <p:cNvCxnSpPr>
              <a:cxnSpLocks/>
            </p:cNvCxnSpPr>
            <p:nvPr/>
          </p:nvCxnSpPr>
          <p:spPr bwMode="auto">
            <a:xfrm rot="16200000">
              <a:off x="1942842"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25E2717A-A207-0CFA-6065-21B8617A5CD0}"/>
                </a:ext>
              </a:extLst>
            </p:cNvPr>
            <p:cNvCxnSpPr>
              <a:cxnSpLocks/>
            </p:cNvCxnSpPr>
            <p:nvPr/>
          </p:nvCxnSpPr>
          <p:spPr bwMode="auto">
            <a:xfrm rot="16200000">
              <a:off x="2210501"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BBA82C1C-CEEE-9029-C28C-E784CEAFCF15}"/>
                </a:ext>
              </a:extLst>
            </p:cNvPr>
            <p:cNvCxnSpPr>
              <a:cxnSpLocks/>
            </p:cNvCxnSpPr>
            <p:nvPr/>
          </p:nvCxnSpPr>
          <p:spPr bwMode="auto">
            <a:xfrm rot="16200000">
              <a:off x="2478161"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A1915C16-3C48-9E8A-33B3-511ED676BFFE}"/>
                </a:ext>
              </a:extLst>
            </p:cNvPr>
            <p:cNvCxnSpPr>
              <a:cxnSpLocks/>
            </p:cNvCxnSpPr>
            <p:nvPr/>
          </p:nvCxnSpPr>
          <p:spPr bwMode="auto">
            <a:xfrm rot="16200000">
              <a:off x="2745820"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4F1FBC1F-4E7F-CB73-C712-41690B617F31}"/>
                </a:ext>
              </a:extLst>
            </p:cNvPr>
            <p:cNvCxnSpPr>
              <a:cxnSpLocks/>
            </p:cNvCxnSpPr>
            <p:nvPr/>
          </p:nvCxnSpPr>
          <p:spPr bwMode="auto">
            <a:xfrm rot="16200000">
              <a:off x="3013480"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BD6CF77C-0CDB-D438-8124-81F9F099849F}"/>
                </a:ext>
              </a:extLst>
            </p:cNvPr>
            <p:cNvCxnSpPr>
              <a:cxnSpLocks/>
            </p:cNvCxnSpPr>
            <p:nvPr/>
          </p:nvCxnSpPr>
          <p:spPr bwMode="auto">
            <a:xfrm rot="16200000">
              <a:off x="3281139"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C544CEE5-29B3-85C9-4DF2-1361B957A1DD}"/>
                </a:ext>
              </a:extLst>
            </p:cNvPr>
            <p:cNvCxnSpPr>
              <a:cxnSpLocks/>
            </p:cNvCxnSpPr>
            <p:nvPr/>
          </p:nvCxnSpPr>
          <p:spPr bwMode="auto">
            <a:xfrm rot="16200000">
              <a:off x="3548799"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BFF96839-120B-7579-F999-8570B400422E}"/>
                </a:ext>
              </a:extLst>
            </p:cNvPr>
            <p:cNvCxnSpPr>
              <a:cxnSpLocks/>
            </p:cNvCxnSpPr>
            <p:nvPr/>
          </p:nvCxnSpPr>
          <p:spPr bwMode="auto">
            <a:xfrm rot="16200000">
              <a:off x="3816458"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2D7527AC-4902-7A48-F8D3-7FCC5D798078}"/>
                </a:ext>
              </a:extLst>
            </p:cNvPr>
            <p:cNvCxnSpPr>
              <a:cxnSpLocks/>
            </p:cNvCxnSpPr>
            <p:nvPr/>
          </p:nvCxnSpPr>
          <p:spPr bwMode="auto">
            <a:xfrm rot="16200000">
              <a:off x="4084123" y="3968188"/>
              <a:ext cx="78369" cy="0"/>
            </a:xfrm>
            <a:prstGeom prst="line">
              <a:avLst/>
            </a:prstGeom>
            <a:noFill/>
            <a:ln w="28575" cap="flat" cmpd="sng" algn="ctr">
              <a:solidFill>
                <a:schemeClr val="bg1"/>
              </a:solidFill>
              <a:prstDash val="solid"/>
              <a:round/>
              <a:headEnd type="none" w="med" len="med"/>
              <a:tailEnd type="none" w="med" len="med"/>
            </a:ln>
            <a:effectLst/>
          </p:spPr>
        </p:cxnSp>
        <p:sp>
          <p:nvSpPr>
            <p:cNvPr id="175" name="TextBox 174">
              <a:extLst>
                <a:ext uri="{FF2B5EF4-FFF2-40B4-BE49-F238E27FC236}">
                  <a16:creationId xmlns:a16="http://schemas.microsoft.com/office/drawing/2014/main" id="{F0A57C7E-2299-A3A6-0001-36C61C7275D1}"/>
                </a:ext>
              </a:extLst>
            </p:cNvPr>
            <p:cNvSpPr txBox="1"/>
            <p:nvPr/>
          </p:nvSpPr>
          <p:spPr bwMode="auto">
            <a:xfrm>
              <a:off x="380711" y="3825572"/>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
          <p:nvSpPr>
            <p:cNvPr id="176" name="TextBox 175">
              <a:extLst>
                <a:ext uri="{FF2B5EF4-FFF2-40B4-BE49-F238E27FC236}">
                  <a16:creationId xmlns:a16="http://schemas.microsoft.com/office/drawing/2014/main" id="{605561EC-6DA0-0CB4-06F0-4CDB4239977C}"/>
                </a:ext>
              </a:extLst>
            </p:cNvPr>
            <p:cNvSpPr txBox="1"/>
            <p:nvPr/>
          </p:nvSpPr>
          <p:spPr bwMode="auto">
            <a:xfrm>
              <a:off x="75178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177" name="TextBox 176">
              <a:extLst>
                <a:ext uri="{FF2B5EF4-FFF2-40B4-BE49-F238E27FC236}">
                  <a16:creationId xmlns:a16="http://schemas.microsoft.com/office/drawing/2014/main" id="{7E4B5504-912C-BB93-A660-C484EE067104}"/>
                </a:ext>
              </a:extLst>
            </p:cNvPr>
            <p:cNvSpPr txBox="1"/>
            <p:nvPr/>
          </p:nvSpPr>
          <p:spPr bwMode="auto">
            <a:xfrm>
              <a:off x="1019804"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178" name="TextBox 177">
              <a:extLst>
                <a:ext uri="{FF2B5EF4-FFF2-40B4-BE49-F238E27FC236}">
                  <a16:creationId xmlns:a16="http://schemas.microsoft.com/office/drawing/2014/main" id="{1F1112DA-F06F-7D61-E8E1-07B76B7E9D42}"/>
                </a:ext>
              </a:extLst>
            </p:cNvPr>
            <p:cNvSpPr txBox="1"/>
            <p:nvPr/>
          </p:nvSpPr>
          <p:spPr bwMode="auto">
            <a:xfrm>
              <a:off x="128782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179" name="TextBox 178">
              <a:extLst>
                <a:ext uri="{FF2B5EF4-FFF2-40B4-BE49-F238E27FC236}">
                  <a16:creationId xmlns:a16="http://schemas.microsoft.com/office/drawing/2014/main" id="{DE8093EC-9FC3-EDE7-B26C-FBE534A36F55}"/>
                </a:ext>
              </a:extLst>
            </p:cNvPr>
            <p:cNvSpPr txBox="1"/>
            <p:nvPr/>
          </p:nvSpPr>
          <p:spPr bwMode="auto">
            <a:xfrm>
              <a:off x="1555848"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180" name="TextBox 179">
              <a:extLst>
                <a:ext uri="{FF2B5EF4-FFF2-40B4-BE49-F238E27FC236}">
                  <a16:creationId xmlns:a16="http://schemas.microsoft.com/office/drawing/2014/main" id="{63E0E401-24F4-97DF-EBE2-DC47C7C5A202}"/>
                </a:ext>
              </a:extLst>
            </p:cNvPr>
            <p:cNvSpPr txBox="1"/>
            <p:nvPr/>
          </p:nvSpPr>
          <p:spPr bwMode="auto">
            <a:xfrm>
              <a:off x="1823870"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181" name="TextBox 180">
              <a:extLst>
                <a:ext uri="{FF2B5EF4-FFF2-40B4-BE49-F238E27FC236}">
                  <a16:creationId xmlns:a16="http://schemas.microsoft.com/office/drawing/2014/main" id="{11BABF9D-9F35-B014-6912-B28335BED840}"/>
                </a:ext>
              </a:extLst>
            </p:cNvPr>
            <p:cNvSpPr txBox="1"/>
            <p:nvPr/>
          </p:nvSpPr>
          <p:spPr bwMode="auto">
            <a:xfrm>
              <a:off x="209189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182" name="TextBox 181">
              <a:extLst>
                <a:ext uri="{FF2B5EF4-FFF2-40B4-BE49-F238E27FC236}">
                  <a16:creationId xmlns:a16="http://schemas.microsoft.com/office/drawing/2014/main" id="{721B9E33-930C-F0EA-4B9D-54DF2274815E}"/>
                </a:ext>
              </a:extLst>
            </p:cNvPr>
            <p:cNvSpPr txBox="1"/>
            <p:nvPr/>
          </p:nvSpPr>
          <p:spPr bwMode="auto">
            <a:xfrm>
              <a:off x="2359913"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183" name="TextBox 182">
              <a:extLst>
                <a:ext uri="{FF2B5EF4-FFF2-40B4-BE49-F238E27FC236}">
                  <a16:creationId xmlns:a16="http://schemas.microsoft.com/office/drawing/2014/main" id="{318B2688-1986-D116-6018-2CAC434DE713}"/>
                </a:ext>
              </a:extLst>
            </p:cNvPr>
            <p:cNvSpPr txBox="1"/>
            <p:nvPr/>
          </p:nvSpPr>
          <p:spPr bwMode="auto">
            <a:xfrm>
              <a:off x="2627935"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184" name="TextBox 183">
              <a:extLst>
                <a:ext uri="{FF2B5EF4-FFF2-40B4-BE49-F238E27FC236}">
                  <a16:creationId xmlns:a16="http://schemas.microsoft.com/office/drawing/2014/main" id="{67F6C3A1-FC07-6CC3-67BB-B7CA6396A160}"/>
                </a:ext>
              </a:extLst>
            </p:cNvPr>
            <p:cNvSpPr txBox="1"/>
            <p:nvPr/>
          </p:nvSpPr>
          <p:spPr bwMode="auto">
            <a:xfrm>
              <a:off x="2895957"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185" name="TextBox 184">
              <a:extLst>
                <a:ext uri="{FF2B5EF4-FFF2-40B4-BE49-F238E27FC236}">
                  <a16:creationId xmlns:a16="http://schemas.microsoft.com/office/drawing/2014/main" id="{A562D123-A26C-C1F7-C444-5E36DD3E7847}"/>
                </a:ext>
              </a:extLst>
            </p:cNvPr>
            <p:cNvSpPr txBox="1"/>
            <p:nvPr/>
          </p:nvSpPr>
          <p:spPr bwMode="auto">
            <a:xfrm>
              <a:off x="316397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186" name="TextBox 185">
              <a:extLst>
                <a:ext uri="{FF2B5EF4-FFF2-40B4-BE49-F238E27FC236}">
                  <a16:creationId xmlns:a16="http://schemas.microsoft.com/office/drawing/2014/main" id="{32FB9207-A932-9F3F-4723-0A3C43C7C049}"/>
                </a:ext>
              </a:extLst>
            </p:cNvPr>
            <p:cNvSpPr txBox="1"/>
            <p:nvPr/>
          </p:nvSpPr>
          <p:spPr bwMode="auto">
            <a:xfrm>
              <a:off x="3432001"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sp>
          <p:nvSpPr>
            <p:cNvPr id="187" name="TextBox 186">
              <a:extLst>
                <a:ext uri="{FF2B5EF4-FFF2-40B4-BE49-F238E27FC236}">
                  <a16:creationId xmlns:a16="http://schemas.microsoft.com/office/drawing/2014/main" id="{57B45FE3-2C5C-8674-C1C8-43F9331D5984}"/>
                </a:ext>
              </a:extLst>
            </p:cNvPr>
            <p:cNvSpPr txBox="1"/>
            <p:nvPr/>
          </p:nvSpPr>
          <p:spPr bwMode="auto">
            <a:xfrm>
              <a:off x="3700023"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66</a:t>
              </a:r>
            </a:p>
          </p:txBody>
        </p:sp>
        <p:sp>
          <p:nvSpPr>
            <p:cNvPr id="188" name="TextBox 187">
              <a:extLst>
                <a:ext uri="{FF2B5EF4-FFF2-40B4-BE49-F238E27FC236}">
                  <a16:creationId xmlns:a16="http://schemas.microsoft.com/office/drawing/2014/main" id="{0E279D1A-65E1-0594-76F7-1ACDA834FABE}"/>
                </a:ext>
              </a:extLst>
            </p:cNvPr>
            <p:cNvSpPr txBox="1"/>
            <p:nvPr/>
          </p:nvSpPr>
          <p:spPr bwMode="auto">
            <a:xfrm>
              <a:off x="396804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72</a:t>
              </a:r>
            </a:p>
          </p:txBody>
        </p:sp>
        <p:cxnSp>
          <p:nvCxnSpPr>
            <p:cNvPr id="190" name="Straight Connector 189">
              <a:extLst>
                <a:ext uri="{FF2B5EF4-FFF2-40B4-BE49-F238E27FC236}">
                  <a16:creationId xmlns:a16="http://schemas.microsoft.com/office/drawing/2014/main" id="{3D3D33DF-B5A4-BC07-3DE7-AD8B54F85E2B}"/>
                </a:ext>
              </a:extLst>
            </p:cNvPr>
            <p:cNvCxnSpPr>
              <a:cxnSpLocks/>
            </p:cNvCxnSpPr>
            <p:nvPr/>
          </p:nvCxnSpPr>
          <p:spPr bwMode="auto">
            <a:xfrm rot="16200000">
              <a:off x="872204"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0DCA2F2A-E25C-5AC1-8958-ED98C69FAF49}"/>
                </a:ext>
              </a:extLst>
            </p:cNvPr>
            <p:cNvCxnSpPr/>
            <p:nvPr/>
          </p:nvCxnSpPr>
          <p:spPr bwMode="auto">
            <a:xfrm>
              <a:off x="842054" y="3915180"/>
              <a:ext cx="78369" cy="0"/>
            </a:xfrm>
            <a:prstGeom prst="line">
              <a:avLst/>
            </a:prstGeom>
            <a:noFill/>
            <a:ln w="28575" cap="flat" cmpd="sng" algn="ctr">
              <a:solidFill>
                <a:schemeClr val="bg1"/>
              </a:solidFill>
              <a:prstDash val="solid"/>
              <a:round/>
              <a:headEnd type="none" w="med" len="med"/>
              <a:tailEnd type="none" w="med" len="med"/>
            </a:ln>
            <a:effectLst/>
          </p:spPr>
        </p:cxnSp>
        <p:sp>
          <p:nvSpPr>
            <p:cNvPr id="192" name="TextBox 191">
              <a:extLst>
                <a:ext uri="{FF2B5EF4-FFF2-40B4-BE49-F238E27FC236}">
                  <a16:creationId xmlns:a16="http://schemas.microsoft.com/office/drawing/2014/main" id="{4BD5EA7B-70EB-133C-5E07-BAEFF7E83946}"/>
                </a:ext>
              </a:extLst>
            </p:cNvPr>
            <p:cNvSpPr txBox="1"/>
            <p:nvPr/>
          </p:nvSpPr>
          <p:spPr bwMode="auto">
            <a:xfrm>
              <a:off x="380711" y="3382005"/>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sp>
          <p:nvSpPr>
            <p:cNvPr id="193" name="TextBox 192">
              <a:extLst>
                <a:ext uri="{FF2B5EF4-FFF2-40B4-BE49-F238E27FC236}">
                  <a16:creationId xmlns:a16="http://schemas.microsoft.com/office/drawing/2014/main" id="{1DC9AAFD-AC49-49DB-9E44-3826C79E5D12}"/>
                </a:ext>
              </a:extLst>
            </p:cNvPr>
            <p:cNvSpPr txBox="1"/>
            <p:nvPr/>
          </p:nvSpPr>
          <p:spPr bwMode="auto">
            <a:xfrm>
              <a:off x="380711" y="2972125"/>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194" name="TextBox 193">
              <a:extLst>
                <a:ext uri="{FF2B5EF4-FFF2-40B4-BE49-F238E27FC236}">
                  <a16:creationId xmlns:a16="http://schemas.microsoft.com/office/drawing/2014/main" id="{4E885BAA-8664-E7C0-400B-5B8C4AA0B83C}"/>
                </a:ext>
              </a:extLst>
            </p:cNvPr>
            <p:cNvSpPr txBox="1"/>
            <p:nvPr/>
          </p:nvSpPr>
          <p:spPr bwMode="auto">
            <a:xfrm>
              <a:off x="380711" y="2539788"/>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195" name="TextBox 194">
              <a:extLst>
                <a:ext uri="{FF2B5EF4-FFF2-40B4-BE49-F238E27FC236}">
                  <a16:creationId xmlns:a16="http://schemas.microsoft.com/office/drawing/2014/main" id="{57898475-1E0D-6524-EFD5-1A83F282A9CC}"/>
                </a:ext>
              </a:extLst>
            </p:cNvPr>
            <p:cNvSpPr txBox="1"/>
            <p:nvPr/>
          </p:nvSpPr>
          <p:spPr bwMode="auto">
            <a:xfrm>
              <a:off x="380711" y="2118679"/>
              <a:ext cx="431041"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grpSp>
      <p:sp>
        <p:nvSpPr>
          <p:cNvPr id="198" name="Rectangle 197">
            <a:extLst>
              <a:ext uri="{FF2B5EF4-FFF2-40B4-BE49-F238E27FC236}">
                <a16:creationId xmlns:a16="http://schemas.microsoft.com/office/drawing/2014/main" id="{76E77F40-6B4B-4928-E38A-E0AF4A836065}"/>
              </a:ext>
            </a:extLst>
          </p:cNvPr>
          <p:cNvSpPr/>
          <p:nvPr/>
        </p:nvSpPr>
        <p:spPr bwMode="auto">
          <a:xfrm rot="16200000">
            <a:off x="3626951" y="4388938"/>
            <a:ext cx="2050181" cy="296815"/>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Survival Probability</a:t>
            </a:r>
          </a:p>
        </p:txBody>
      </p:sp>
      <p:sp>
        <p:nvSpPr>
          <p:cNvPr id="203" name="Freeform 65">
            <a:extLst>
              <a:ext uri="{FF2B5EF4-FFF2-40B4-BE49-F238E27FC236}">
                <a16:creationId xmlns:a16="http://schemas.microsoft.com/office/drawing/2014/main" id="{72D2EDBF-E932-F3C9-A9F7-F879B5B76070}"/>
              </a:ext>
            </a:extLst>
          </p:cNvPr>
          <p:cNvSpPr>
            <a:spLocks/>
          </p:cNvSpPr>
          <p:nvPr/>
        </p:nvSpPr>
        <p:spPr bwMode="auto">
          <a:xfrm>
            <a:off x="5135563" y="3679825"/>
            <a:ext cx="3157537" cy="1063625"/>
          </a:xfrm>
          <a:custGeom>
            <a:avLst/>
            <a:gdLst>
              <a:gd name="T0" fmla="*/ 0 w 1989"/>
              <a:gd name="T1" fmla="*/ 0 h 670"/>
              <a:gd name="T2" fmla="*/ 502 w 1989"/>
              <a:gd name="T3" fmla="*/ 0 h 670"/>
              <a:gd name="T4" fmla="*/ 502 w 1989"/>
              <a:gd name="T5" fmla="*/ 51 h 670"/>
              <a:gd name="T6" fmla="*/ 512 w 1989"/>
              <a:gd name="T7" fmla="*/ 51 h 670"/>
              <a:gd name="T8" fmla="*/ 512 w 1989"/>
              <a:gd name="T9" fmla="*/ 106 h 670"/>
              <a:gd name="T10" fmla="*/ 574 w 1989"/>
              <a:gd name="T11" fmla="*/ 106 h 670"/>
              <a:gd name="T12" fmla="*/ 574 w 1989"/>
              <a:gd name="T13" fmla="*/ 205 h 670"/>
              <a:gd name="T14" fmla="*/ 626 w 1989"/>
              <a:gd name="T15" fmla="*/ 205 h 670"/>
              <a:gd name="T16" fmla="*/ 626 w 1989"/>
              <a:gd name="T17" fmla="*/ 254 h 670"/>
              <a:gd name="T18" fmla="*/ 725 w 1989"/>
              <a:gd name="T19" fmla="*/ 254 h 670"/>
              <a:gd name="T20" fmla="*/ 725 w 1989"/>
              <a:gd name="T21" fmla="*/ 304 h 670"/>
              <a:gd name="T22" fmla="*/ 841 w 1989"/>
              <a:gd name="T23" fmla="*/ 304 h 670"/>
              <a:gd name="T24" fmla="*/ 841 w 1989"/>
              <a:gd name="T25" fmla="*/ 355 h 670"/>
              <a:gd name="T26" fmla="*/ 1104 w 1989"/>
              <a:gd name="T27" fmla="*/ 355 h 670"/>
              <a:gd name="T28" fmla="*/ 1104 w 1989"/>
              <a:gd name="T29" fmla="*/ 412 h 670"/>
              <a:gd name="T30" fmla="*/ 1232 w 1989"/>
              <a:gd name="T31" fmla="*/ 412 h 670"/>
              <a:gd name="T32" fmla="*/ 1232 w 1989"/>
              <a:gd name="T33" fmla="*/ 465 h 670"/>
              <a:gd name="T34" fmla="*/ 1256 w 1989"/>
              <a:gd name="T35" fmla="*/ 465 h 670"/>
              <a:gd name="T36" fmla="*/ 1256 w 1989"/>
              <a:gd name="T37" fmla="*/ 519 h 670"/>
              <a:gd name="T38" fmla="*/ 1616 w 1989"/>
              <a:gd name="T39" fmla="*/ 519 h 670"/>
              <a:gd name="T40" fmla="*/ 1616 w 1989"/>
              <a:gd name="T41" fmla="*/ 594 h 670"/>
              <a:gd name="T42" fmla="*/ 1632 w 1989"/>
              <a:gd name="T43" fmla="*/ 594 h 670"/>
              <a:gd name="T44" fmla="*/ 1632 w 1989"/>
              <a:gd name="T45" fmla="*/ 670 h 670"/>
              <a:gd name="T46" fmla="*/ 1989 w 1989"/>
              <a:gd name="T47" fmla="*/ 67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89" h="670">
                <a:moveTo>
                  <a:pt x="0" y="0"/>
                </a:moveTo>
                <a:lnTo>
                  <a:pt x="502" y="0"/>
                </a:lnTo>
                <a:lnTo>
                  <a:pt x="502" y="51"/>
                </a:lnTo>
                <a:lnTo>
                  <a:pt x="512" y="51"/>
                </a:lnTo>
                <a:lnTo>
                  <a:pt x="512" y="106"/>
                </a:lnTo>
                <a:lnTo>
                  <a:pt x="574" y="106"/>
                </a:lnTo>
                <a:lnTo>
                  <a:pt x="574" y="205"/>
                </a:lnTo>
                <a:lnTo>
                  <a:pt x="626" y="205"/>
                </a:lnTo>
                <a:lnTo>
                  <a:pt x="626" y="254"/>
                </a:lnTo>
                <a:lnTo>
                  <a:pt x="725" y="254"/>
                </a:lnTo>
                <a:lnTo>
                  <a:pt x="725" y="304"/>
                </a:lnTo>
                <a:lnTo>
                  <a:pt x="841" y="304"/>
                </a:lnTo>
                <a:lnTo>
                  <a:pt x="841" y="355"/>
                </a:lnTo>
                <a:lnTo>
                  <a:pt x="1104" y="355"/>
                </a:lnTo>
                <a:lnTo>
                  <a:pt x="1104" y="412"/>
                </a:lnTo>
                <a:lnTo>
                  <a:pt x="1232" y="412"/>
                </a:lnTo>
                <a:lnTo>
                  <a:pt x="1232" y="465"/>
                </a:lnTo>
                <a:lnTo>
                  <a:pt x="1256" y="465"/>
                </a:lnTo>
                <a:lnTo>
                  <a:pt x="1256" y="519"/>
                </a:lnTo>
                <a:lnTo>
                  <a:pt x="1616" y="519"/>
                </a:lnTo>
                <a:lnTo>
                  <a:pt x="1616" y="594"/>
                </a:lnTo>
                <a:lnTo>
                  <a:pt x="1632" y="594"/>
                </a:lnTo>
                <a:lnTo>
                  <a:pt x="1632" y="670"/>
                </a:lnTo>
                <a:lnTo>
                  <a:pt x="1989" y="670"/>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4" name="Line 66">
            <a:extLst>
              <a:ext uri="{FF2B5EF4-FFF2-40B4-BE49-F238E27FC236}">
                <a16:creationId xmlns:a16="http://schemas.microsoft.com/office/drawing/2014/main" id="{6AB03354-46B5-15B8-EBCF-B51C3C632A5D}"/>
              </a:ext>
            </a:extLst>
          </p:cNvPr>
          <p:cNvSpPr>
            <a:spLocks noChangeShapeType="1"/>
          </p:cNvSpPr>
          <p:nvPr/>
        </p:nvSpPr>
        <p:spPr bwMode="auto">
          <a:xfrm>
            <a:off x="6315075" y="4117975"/>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5" name="Line 67">
            <a:extLst>
              <a:ext uri="{FF2B5EF4-FFF2-40B4-BE49-F238E27FC236}">
                <a16:creationId xmlns:a16="http://schemas.microsoft.com/office/drawing/2014/main" id="{ADE6B484-D0C4-66C7-96AE-1A6794B90ADE}"/>
              </a:ext>
            </a:extLst>
          </p:cNvPr>
          <p:cNvSpPr>
            <a:spLocks noChangeShapeType="1"/>
          </p:cNvSpPr>
          <p:nvPr/>
        </p:nvSpPr>
        <p:spPr bwMode="auto">
          <a:xfrm>
            <a:off x="6270625" y="416242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6" name="Line 68">
            <a:extLst>
              <a:ext uri="{FF2B5EF4-FFF2-40B4-BE49-F238E27FC236}">
                <a16:creationId xmlns:a16="http://schemas.microsoft.com/office/drawing/2014/main" id="{F08F11C8-D971-01CC-DF27-BAC61014C84F}"/>
              </a:ext>
            </a:extLst>
          </p:cNvPr>
          <p:cNvSpPr>
            <a:spLocks noChangeShapeType="1"/>
          </p:cNvSpPr>
          <p:nvPr/>
        </p:nvSpPr>
        <p:spPr bwMode="auto">
          <a:xfrm>
            <a:off x="7458075" y="4456113"/>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7" name="Line 69">
            <a:extLst>
              <a:ext uri="{FF2B5EF4-FFF2-40B4-BE49-F238E27FC236}">
                <a16:creationId xmlns:a16="http://schemas.microsoft.com/office/drawing/2014/main" id="{C1CDA301-82C1-2B48-303D-2BB8F3A3F3C9}"/>
              </a:ext>
            </a:extLst>
          </p:cNvPr>
          <p:cNvSpPr>
            <a:spLocks noChangeShapeType="1"/>
          </p:cNvSpPr>
          <p:nvPr/>
        </p:nvSpPr>
        <p:spPr bwMode="auto">
          <a:xfrm>
            <a:off x="7410450" y="450373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8" name="Line 70">
            <a:extLst>
              <a:ext uri="{FF2B5EF4-FFF2-40B4-BE49-F238E27FC236}">
                <a16:creationId xmlns:a16="http://schemas.microsoft.com/office/drawing/2014/main" id="{539BD023-82C4-20AC-43ED-D2BC1E879F62}"/>
              </a:ext>
            </a:extLst>
          </p:cNvPr>
          <p:cNvSpPr>
            <a:spLocks noChangeShapeType="1"/>
          </p:cNvSpPr>
          <p:nvPr/>
        </p:nvSpPr>
        <p:spPr bwMode="auto">
          <a:xfrm>
            <a:off x="7556500" y="4456113"/>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9" name="Line 71">
            <a:extLst>
              <a:ext uri="{FF2B5EF4-FFF2-40B4-BE49-F238E27FC236}">
                <a16:creationId xmlns:a16="http://schemas.microsoft.com/office/drawing/2014/main" id="{B8C47214-B75E-7C2B-A797-F9F27FC8CDC6}"/>
              </a:ext>
            </a:extLst>
          </p:cNvPr>
          <p:cNvSpPr>
            <a:spLocks noChangeShapeType="1"/>
          </p:cNvSpPr>
          <p:nvPr/>
        </p:nvSpPr>
        <p:spPr bwMode="auto">
          <a:xfrm>
            <a:off x="7512050" y="450373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0" name="Line 72">
            <a:extLst>
              <a:ext uri="{FF2B5EF4-FFF2-40B4-BE49-F238E27FC236}">
                <a16:creationId xmlns:a16="http://schemas.microsoft.com/office/drawing/2014/main" id="{FA5AF658-9305-2CF6-D77D-857A980A7DF2}"/>
              </a:ext>
            </a:extLst>
          </p:cNvPr>
          <p:cNvSpPr>
            <a:spLocks noChangeShapeType="1"/>
          </p:cNvSpPr>
          <p:nvPr/>
        </p:nvSpPr>
        <p:spPr bwMode="auto">
          <a:xfrm>
            <a:off x="7688263" y="4456113"/>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1" name="Line 73">
            <a:extLst>
              <a:ext uri="{FF2B5EF4-FFF2-40B4-BE49-F238E27FC236}">
                <a16:creationId xmlns:a16="http://schemas.microsoft.com/office/drawing/2014/main" id="{7A5328D5-6861-6207-9B8F-AECD442DD605}"/>
              </a:ext>
            </a:extLst>
          </p:cNvPr>
          <p:cNvSpPr>
            <a:spLocks noChangeShapeType="1"/>
          </p:cNvSpPr>
          <p:nvPr/>
        </p:nvSpPr>
        <p:spPr bwMode="auto">
          <a:xfrm>
            <a:off x="7640638" y="450373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2" name="Line 74">
            <a:extLst>
              <a:ext uri="{FF2B5EF4-FFF2-40B4-BE49-F238E27FC236}">
                <a16:creationId xmlns:a16="http://schemas.microsoft.com/office/drawing/2014/main" id="{2B675FFE-1D5A-D74D-A399-4B7C532B91D2}"/>
              </a:ext>
            </a:extLst>
          </p:cNvPr>
          <p:cNvSpPr>
            <a:spLocks noChangeShapeType="1"/>
          </p:cNvSpPr>
          <p:nvPr/>
        </p:nvSpPr>
        <p:spPr bwMode="auto">
          <a:xfrm>
            <a:off x="7827963" y="4697413"/>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3" name="Line 75">
            <a:extLst>
              <a:ext uri="{FF2B5EF4-FFF2-40B4-BE49-F238E27FC236}">
                <a16:creationId xmlns:a16="http://schemas.microsoft.com/office/drawing/2014/main" id="{9881CD6B-DF0A-F0F9-7F33-5408DC707F05}"/>
              </a:ext>
            </a:extLst>
          </p:cNvPr>
          <p:cNvSpPr>
            <a:spLocks noChangeShapeType="1"/>
          </p:cNvSpPr>
          <p:nvPr/>
        </p:nvSpPr>
        <p:spPr bwMode="auto">
          <a:xfrm>
            <a:off x="7780338" y="474345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4" name="Line 76">
            <a:extLst>
              <a:ext uri="{FF2B5EF4-FFF2-40B4-BE49-F238E27FC236}">
                <a16:creationId xmlns:a16="http://schemas.microsoft.com/office/drawing/2014/main" id="{BA1B207C-F0DE-3931-E1DB-01EA13D9E076}"/>
              </a:ext>
            </a:extLst>
          </p:cNvPr>
          <p:cNvSpPr>
            <a:spLocks noChangeShapeType="1"/>
          </p:cNvSpPr>
          <p:nvPr/>
        </p:nvSpPr>
        <p:spPr bwMode="auto">
          <a:xfrm>
            <a:off x="7878763" y="4697413"/>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5" name="Line 77">
            <a:extLst>
              <a:ext uri="{FF2B5EF4-FFF2-40B4-BE49-F238E27FC236}">
                <a16:creationId xmlns:a16="http://schemas.microsoft.com/office/drawing/2014/main" id="{3EBAC030-96B9-0375-8E77-7D2759FFD98B}"/>
              </a:ext>
            </a:extLst>
          </p:cNvPr>
          <p:cNvSpPr>
            <a:spLocks noChangeShapeType="1"/>
          </p:cNvSpPr>
          <p:nvPr/>
        </p:nvSpPr>
        <p:spPr bwMode="auto">
          <a:xfrm>
            <a:off x="7831138" y="47434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6" name="Line 78">
            <a:extLst>
              <a:ext uri="{FF2B5EF4-FFF2-40B4-BE49-F238E27FC236}">
                <a16:creationId xmlns:a16="http://schemas.microsoft.com/office/drawing/2014/main" id="{2B6F5061-2E7F-0C95-79F7-EC9B4AE525C6}"/>
              </a:ext>
            </a:extLst>
          </p:cNvPr>
          <p:cNvSpPr>
            <a:spLocks noChangeShapeType="1"/>
          </p:cNvSpPr>
          <p:nvPr/>
        </p:nvSpPr>
        <p:spPr bwMode="auto">
          <a:xfrm>
            <a:off x="7900988" y="4697413"/>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7" name="Line 79">
            <a:extLst>
              <a:ext uri="{FF2B5EF4-FFF2-40B4-BE49-F238E27FC236}">
                <a16:creationId xmlns:a16="http://schemas.microsoft.com/office/drawing/2014/main" id="{15CBC8A6-96B7-27B8-D0C3-7F7709574D5D}"/>
              </a:ext>
            </a:extLst>
          </p:cNvPr>
          <p:cNvSpPr>
            <a:spLocks noChangeShapeType="1"/>
          </p:cNvSpPr>
          <p:nvPr/>
        </p:nvSpPr>
        <p:spPr bwMode="auto">
          <a:xfrm>
            <a:off x="7853363" y="47434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8" name="Line 80">
            <a:extLst>
              <a:ext uri="{FF2B5EF4-FFF2-40B4-BE49-F238E27FC236}">
                <a16:creationId xmlns:a16="http://schemas.microsoft.com/office/drawing/2014/main" id="{305E8669-CE44-4E0A-4885-E7249878F57D}"/>
              </a:ext>
            </a:extLst>
          </p:cNvPr>
          <p:cNvSpPr>
            <a:spLocks noChangeShapeType="1"/>
          </p:cNvSpPr>
          <p:nvPr/>
        </p:nvSpPr>
        <p:spPr bwMode="auto">
          <a:xfrm>
            <a:off x="8235950" y="4697413"/>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9" name="Line 81">
            <a:extLst>
              <a:ext uri="{FF2B5EF4-FFF2-40B4-BE49-F238E27FC236}">
                <a16:creationId xmlns:a16="http://schemas.microsoft.com/office/drawing/2014/main" id="{3FC56768-F637-81C7-DB08-8C997893707E}"/>
              </a:ext>
            </a:extLst>
          </p:cNvPr>
          <p:cNvSpPr>
            <a:spLocks noChangeShapeType="1"/>
          </p:cNvSpPr>
          <p:nvPr/>
        </p:nvSpPr>
        <p:spPr bwMode="auto">
          <a:xfrm>
            <a:off x="8191500" y="47434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0" name="Line 82">
            <a:extLst>
              <a:ext uri="{FF2B5EF4-FFF2-40B4-BE49-F238E27FC236}">
                <a16:creationId xmlns:a16="http://schemas.microsoft.com/office/drawing/2014/main" id="{A81C1D97-F140-EE25-CEF4-B7C80CB5F1C4}"/>
              </a:ext>
            </a:extLst>
          </p:cNvPr>
          <p:cNvSpPr>
            <a:spLocks noChangeShapeType="1"/>
          </p:cNvSpPr>
          <p:nvPr/>
        </p:nvSpPr>
        <p:spPr bwMode="auto">
          <a:xfrm>
            <a:off x="8277225" y="4697413"/>
            <a:ext cx="0" cy="93663"/>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1" name="Line 83">
            <a:extLst>
              <a:ext uri="{FF2B5EF4-FFF2-40B4-BE49-F238E27FC236}">
                <a16:creationId xmlns:a16="http://schemas.microsoft.com/office/drawing/2014/main" id="{AE6EE77A-8557-0B46-6D47-46DB0B4649EE}"/>
              </a:ext>
            </a:extLst>
          </p:cNvPr>
          <p:cNvSpPr>
            <a:spLocks noChangeShapeType="1"/>
          </p:cNvSpPr>
          <p:nvPr/>
        </p:nvSpPr>
        <p:spPr bwMode="auto">
          <a:xfrm>
            <a:off x="8229600" y="47434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6" name="Line 87">
            <a:extLst>
              <a:ext uri="{FF2B5EF4-FFF2-40B4-BE49-F238E27FC236}">
                <a16:creationId xmlns:a16="http://schemas.microsoft.com/office/drawing/2014/main" id="{B3ED093D-0DF2-BFD1-A766-D3AB5FAC6399}"/>
              </a:ext>
            </a:extLst>
          </p:cNvPr>
          <p:cNvSpPr>
            <a:spLocks noChangeShapeType="1"/>
          </p:cNvSpPr>
          <p:nvPr/>
        </p:nvSpPr>
        <p:spPr bwMode="auto">
          <a:xfrm>
            <a:off x="5788025" y="3873500"/>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7" name="Line 88">
            <a:extLst>
              <a:ext uri="{FF2B5EF4-FFF2-40B4-BE49-F238E27FC236}">
                <a16:creationId xmlns:a16="http://schemas.microsoft.com/office/drawing/2014/main" id="{935E53C5-F230-75AA-E94F-F4C13392D543}"/>
              </a:ext>
            </a:extLst>
          </p:cNvPr>
          <p:cNvSpPr>
            <a:spLocks noChangeShapeType="1"/>
          </p:cNvSpPr>
          <p:nvPr/>
        </p:nvSpPr>
        <p:spPr bwMode="auto">
          <a:xfrm>
            <a:off x="5740400" y="3921125"/>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8" name="Line 89">
            <a:extLst>
              <a:ext uri="{FF2B5EF4-FFF2-40B4-BE49-F238E27FC236}">
                <a16:creationId xmlns:a16="http://schemas.microsoft.com/office/drawing/2014/main" id="{A16EF808-4C12-D36E-8AFA-89F17757940F}"/>
              </a:ext>
            </a:extLst>
          </p:cNvPr>
          <p:cNvSpPr>
            <a:spLocks noChangeShapeType="1"/>
          </p:cNvSpPr>
          <p:nvPr/>
        </p:nvSpPr>
        <p:spPr bwMode="auto">
          <a:xfrm>
            <a:off x="7761288" y="473075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9" name="Line 90">
            <a:extLst>
              <a:ext uri="{FF2B5EF4-FFF2-40B4-BE49-F238E27FC236}">
                <a16:creationId xmlns:a16="http://schemas.microsoft.com/office/drawing/2014/main" id="{2FCB62C9-F8F5-D077-D58F-024065BE40B6}"/>
              </a:ext>
            </a:extLst>
          </p:cNvPr>
          <p:cNvSpPr>
            <a:spLocks noChangeShapeType="1"/>
          </p:cNvSpPr>
          <p:nvPr/>
        </p:nvSpPr>
        <p:spPr bwMode="auto">
          <a:xfrm>
            <a:off x="7716838" y="477837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0" name="Line 91">
            <a:extLst>
              <a:ext uri="{FF2B5EF4-FFF2-40B4-BE49-F238E27FC236}">
                <a16:creationId xmlns:a16="http://schemas.microsoft.com/office/drawing/2014/main" id="{30C64420-D76E-A112-34F5-6563C37BD29F}"/>
              </a:ext>
            </a:extLst>
          </p:cNvPr>
          <p:cNvSpPr>
            <a:spLocks noChangeShapeType="1"/>
          </p:cNvSpPr>
          <p:nvPr/>
        </p:nvSpPr>
        <p:spPr bwMode="auto">
          <a:xfrm>
            <a:off x="7808913" y="473075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1" name="Line 92">
            <a:extLst>
              <a:ext uri="{FF2B5EF4-FFF2-40B4-BE49-F238E27FC236}">
                <a16:creationId xmlns:a16="http://schemas.microsoft.com/office/drawing/2014/main" id="{B599EB74-5A4B-E09A-9EF2-42DDF8FF777B}"/>
              </a:ext>
            </a:extLst>
          </p:cNvPr>
          <p:cNvSpPr>
            <a:spLocks noChangeShapeType="1"/>
          </p:cNvSpPr>
          <p:nvPr/>
        </p:nvSpPr>
        <p:spPr bwMode="auto">
          <a:xfrm>
            <a:off x="7761288" y="4778375"/>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2" name="Freeform 93">
            <a:extLst>
              <a:ext uri="{FF2B5EF4-FFF2-40B4-BE49-F238E27FC236}">
                <a16:creationId xmlns:a16="http://schemas.microsoft.com/office/drawing/2014/main" id="{A392B19A-9A2B-9F9A-E708-B8C92910ED82}"/>
              </a:ext>
            </a:extLst>
          </p:cNvPr>
          <p:cNvSpPr>
            <a:spLocks/>
          </p:cNvSpPr>
          <p:nvPr/>
        </p:nvSpPr>
        <p:spPr bwMode="auto">
          <a:xfrm>
            <a:off x="5133975" y="3683000"/>
            <a:ext cx="2690813" cy="1095375"/>
          </a:xfrm>
          <a:custGeom>
            <a:avLst/>
            <a:gdLst>
              <a:gd name="T0" fmla="*/ 0 w 1695"/>
              <a:gd name="T1" fmla="*/ 0 h 690"/>
              <a:gd name="T2" fmla="*/ 317 w 1695"/>
              <a:gd name="T3" fmla="*/ 0 h 690"/>
              <a:gd name="T4" fmla="*/ 317 w 1695"/>
              <a:gd name="T5" fmla="*/ 150 h 690"/>
              <a:gd name="T6" fmla="*/ 452 w 1695"/>
              <a:gd name="T7" fmla="*/ 150 h 690"/>
              <a:gd name="T8" fmla="*/ 452 w 1695"/>
              <a:gd name="T9" fmla="*/ 330 h 690"/>
              <a:gd name="T10" fmla="*/ 703 w 1695"/>
              <a:gd name="T11" fmla="*/ 330 h 690"/>
              <a:gd name="T12" fmla="*/ 703 w 1695"/>
              <a:gd name="T13" fmla="*/ 512 h 690"/>
              <a:gd name="T14" fmla="*/ 1478 w 1695"/>
              <a:gd name="T15" fmla="*/ 512 h 690"/>
              <a:gd name="T16" fmla="*/ 1478 w 1695"/>
              <a:gd name="T17" fmla="*/ 690 h 690"/>
              <a:gd name="T18" fmla="*/ 1695 w 1695"/>
              <a:gd name="T19" fmla="*/ 69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95" h="690">
                <a:moveTo>
                  <a:pt x="0" y="0"/>
                </a:moveTo>
                <a:lnTo>
                  <a:pt x="317" y="0"/>
                </a:lnTo>
                <a:lnTo>
                  <a:pt x="317" y="150"/>
                </a:lnTo>
                <a:lnTo>
                  <a:pt x="452" y="150"/>
                </a:lnTo>
                <a:lnTo>
                  <a:pt x="452" y="330"/>
                </a:lnTo>
                <a:lnTo>
                  <a:pt x="703" y="330"/>
                </a:lnTo>
                <a:lnTo>
                  <a:pt x="703" y="512"/>
                </a:lnTo>
                <a:lnTo>
                  <a:pt x="1478" y="512"/>
                </a:lnTo>
                <a:lnTo>
                  <a:pt x="1478" y="690"/>
                </a:lnTo>
                <a:lnTo>
                  <a:pt x="1695" y="690"/>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3" name="TextBox 232">
            <a:extLst>
              <a:ext uri="{FF2B5EF4-FFF2-40B4-BE49-F238E27FC236}">
                <a16:creationId xmlns:a16="http://schemas.microsoft.com/office/drawing/2014/main" id="{7F65372A-D116-437A-8626-6C353DF949AA}"/>
              </a:ext>
            </a:extLst>
          </p:cNvPr>
          <p:cNvSpPr txBox="1"/>
          <p:nvPr/>
        </p:nvSpPr>
        <p:spPr bwMode="auto">
          <a:xfrm>
            <a:off x="5178747" y="5111751"/>
            <a:ext cx="204900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b="0" dirty="0">
                <a:solidFill>
                  <a:schemeClr val="bg1"/>
                </a:solidFill>
                <a:latin typeface="+mn-lt"/>
              </a:rPr>
              <a:t>HR: 0.79 (0.29-2.10)</a:t>
            </a:r>
          </a:p>
        </p:txBody>
      </p:sp>
      <p:sp>
        <p:nvSpPr>
          <p:cNvPr id="234" name="Rectangle 233">
            <a:extLst>
              <a:ext uri="{FF2B5EF4-FFF2-40B4-BE49-F238E27FC236}">
                <a16:creationId xmlns:a16="http://schemas.microsoft.com/office/drawing/2014/main" id="{EDEEFC5D-EE49-FEB2-30C0-9EF9AD76A34F}"/>
              </a:ext>
            </a:extLst>
          </p:cNvPr>
          <p:cNvSpPr/>
          <p:nvPr/>
        </p:nvSpPr>
        <p:spPr bwMode="auto">
          <a:xfrm>
            <a:off x="5120209" y="5581263"/>
            <a:ext cx="3143774" cy="236904"/>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graphicFrame>
        <p:nvGraphicFramePr>
          <p:cNvPr id="235" name="Table 199">
            <a:extLst>
              <a:ext uri="{FF2B5EF4-FFF2-40B4-BE49-F238E27FC236}">
                <a16:creationId xmlns:a16="http://schemas.microsoft.com/office/drawing/2014/main" id="{6A70B456-DA98-6378-38F9-97519D44C6E9}"/>
              </a:ext>
            </a:extLst>
          </p:cNvPr>
          <p:cNvGraphicFramePr>
            <a:graphicFrameLocks noGrp="1"/>
          </p:cNvGraphicFramePr>
          <p:nvPr/>
        </p:nvGraphicFramePr>
        <p:xfrm>
          <a:off x="4089140" y="5755967"/>
          <a:ext cx="4331147" cy="388212"/>
        </p:xfrm>
        <a:graphic>
          <a:graphicData uri="http://schemas.openxmlformats.org/drawingml/2006/table">
            <a:tbl>
              <a:tblPr firstRow="1" bandRow="1">
                <a:tableStyleId>{93296810-A885-4BE3-A3E7-6D5BEEA58F35}</a:tableStyleId>
              </a:tblPr>
              <a:tblGrid>
                <a:gridCol w="890970">
                  <a:extLst>
                    <a:ext uri="{9D8B030D-6E8A-4147-A177-3AD203B41FA5}">
                      <a16:colId xmlns:a16="http://schemas.microsoft.com/office/drawing/2014/main" val="1261516358"/>
                    </a:ext>
                  </a:extLst>
                </a:gridCol>
                <a:gridCol w="264629">
                  <a:extLst>
                    <a:ext uri="{9D8B030D-6E8A-4147-A177-3AD203B41FA5}">
                      <a16:colId xmlns:a16="http://schemas.microsoft.com/office/drawing/2014/main" val="364842434"/>
                    </a:ext>
                  </a:extLst>
                </a:gridCol>
                <a:gridCol w="264629">
                  <a:extLst>
                    <a:ext uri="{9D8B030D-6E8A-4147-A177-3AD203B41FA5}">
                      <a16:colId xmlns:a16="http://schemas.microsoft.com/office/drawing/2014/main" val="3110769782"/>
                    </a:ext>
                  </a:extLst>
                </a:gridCol>
                <a:gridCol w="264629">
                  <a:extLst>
                    <a:ext uri="{9D8B030D-6E8A-4147-A177-3AD203B41FA5}">
                      <a16:colId xmlns:a16="http://schemas.microsoft.com/office/drawing/2014/main" val="3458699586"/>
                    </a:ext>
                  </a:extLst>
                </a:gridCol>
                <a:gridCol w="264629">
                  <a:extLst>
                    <a:ext uri="{9D8B030D-6E8A-4147-A177-3AD203B41FA5}">
                      <a16:colId xmlns:a16="http://schemas.microsoft.com/office/drawing/2014/main" val="201674677"/>
                    </a:ext>
                  </a:extLst>
                </a:gridCol>
                <a:gridCol w="264629">
                  <a:extLst>
                    <a:ext uri="{9D8B030D-6E8A-4147-A177-3AD203B41FA5}">
                      <a16:colId xmlns:a16="http://schemas.microsoft.com/office/drawing/2014/main" val="214734916"/>
                    </a:ext>
                  </a:extLst>
                </a:gridCol>
                <a:gridCol w="264629">
                  <a:extLst>
                    <a:ext uri="{9D8B030D-6E8A-4147-A177-3AD203B41FA5}">
                      <a16:colId xmlns:a16="http://schemas.microsoft.com/office/drawing/2014/main" val="3388623943"/>
                    </a:ext>
                  </a:extLst>
                </a:gridCol>
                <a:gridCol w="264629">
                  <a:extLst>
                    <a:ext uri="{9D8B030D-6E8A-4147-A177-3AD203B41FA5}">
                      <a16:colId xmlns:a16="http://schemas.microsoft.com/office/drawing/2014/main" val="2107805760"/>
                    </a:ext>
                  </a:extLst>
                </a:gridCol>
                <a:gridCol w="264629">
                  <a:extLst>
                    <a:ext uri="{9D8B030D-6E8A-4147-A177-3AD203B41FA5}">
                      <a16:colId xmlns:a16="http://schemas.microsoft.com/office/drawing/2014/main" val="4124871595"/>
                    </a:ext>
                  </a:extLst>
                </a:gridCol>
                <a:gridCol w="264629">
                  <a:extLst>
                    <a:ext uri="{9D8B030D-6E8A-4147-A177-3AD203B41FA5}">
                      <a16:colId xmlns:a16="http://schemas.microsoft.com/office/drawing/2014/main" val="4006499189"/>
                    </a:ext>
                  </a:extLst>
                </a:gridCol>
                <a:gridCol w="264629">
                  <a:extLst>
                    <a:ext uri="{9D8B030D-6E8A-4147-A177-3AD203B41FA5}">
                      <a16:colId xmlns:a16="http://schemas.microsoft.com/office/drawing/2014/main" val="3577040454"/>
                    </a:ext>
                  </a:extLst>
                </a:gridCol>
                <a:gridCol w="264629">
                  <a:extLst>
                    <a:ext uri="{9D8B030D-6E8A-4147-A177-3AD203B41FA5}">
                      <a16:colId xmlns:a16="http://schemas.microsoft.com/office/drawing/2014/main" val="2286719580"/>
                    </a:ext>
                  </a:extLst>
                </a:gridCol>
                <a:gridCol w="264629">
                  <a:extLst>
                    <a:ext uri="{9D8B030D-6E8A-4147-A177-3AD203B41FA5}">
                      <a16:colId xmlns:a16="http://schemas.microsoft.com/office/drawing/2014/main" val="3577544775"/>
                    </a:ext>
                  </a:extLst>
                </a:gridCol>
                <a:gridCol w="264629">
                  <a:extLst>
                    <a:ext uri="{9D8B030D-6E8A-4147-A177-3AD203B41FA5}">
                      <a16:colId xmlns:a16="http://schemas.microsoft.com/office/drawing/2014/main" val="919457309"/>
                    </a:ext>
                  </a:extLst>
                </a:gridCol>
              </a:tblGrid>
              <a:tr h="194106">
                <a:tc>
                  <a:txBody>
                    <a:bodyPr/>
                    <a:lstStyle/>
                    <a:p>
                      <a:pPr algn="r"/>
                      <a:r>
                        <a:rPr lang="en-US" sz="1100" b="0" dirty="0">
                          <a:solidFill>
                            <a:schemeClr val="accent3"/>
                          </a:solidFill>
                        </a:rPr>
                        <a:t>+Placebo</a:t>
                      </a:r>
                    </a:p>
                  </a:txBody>
                  <a:tcPr marL="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4195806"/>
                  </a:ext>
                </a:extLst>
              </a:tr>
              <a:tr h="194106">
                <a:tc>
                  <a:txBody>
                    <a:bodyPr/>
                    <a:lstStyle/>
                    <a:p>
                      <a:pPr algn="r"/>
                      <a:r>
                        <a:rPr lang="en-US" sz="1100" b="0" dirty="0">
                          <a:solidFill>
                            <a:schemeClr val="accent1"/>
                          </a:solidFill>
                        </a:rPr>
                        <a:t>+Olaparib</a:t>
                      </a:r>
                    </a:p>
                  </a:txBody>
                  <a:tcPr marL="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13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7435011"/>
                  </a:ext>
                </a:extLst>
              </a:tr>
            </a:tbl>
          </a:graphicData>
        </a:graphic>
      </p:graphicFrame>
      <p:sp>
        <p:nvSpPr>
          <p:cNvPr id="236" name="TextBox 235">
            <a:extLst>
              <a:ext uri="{FF2B5EF4-FFF2-40B4-BE49-F238E27FC236}">
                <a16:creationId xmlns:a16="http://schemas.microsoft.com/office/drawing/2014/main" id="{D94FD143-9E8F-F42B-5FD5-A2389D7D8513}"/>
              </a:ext>
            </a:extLst>
          </p:cNvPr>
          <p:cNvSpPr txBox="1"/>
          <p:nvPr/>
        </p:nvSpPr>
        <p:spPr bwMode="auto">
          <a:xfrm>
            <a:off x="5155164" y="3332218"/>
            <a:ext cx="2998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mn-lt"/>
              </a:rPr>
              <a:t>Geneva HRD+, Myriad HRD‒</a:t>
            </a:r>
          </a:p>
        </p:txBody>
      </p:sp>
      <p:grpSp>
        <p:nvGrpSpPr>
          <p:cNvPr id="237" name="Group 236">
            <a:extLst>
              <a:ext uri="{FF2B5EF4-FFF2-40B4-BE49-F238E27FC236}">
                <a16:creationId xmlns:a16="http://schemas.microsoft.com/office/drawing/2014/main" id="{2D762446-5765-75EB-B9B3-866745F01DBD}"/>
              </a:ext>
            </a:extLst>
          </p:cNvPr>
          <p:cNvGrpSpPr/>
          <p:nvPr/>
        </p:nvGrpSpPr>
        <p:grpSpPr>
          <a:xfrm>
            <a:off x="8583073" y="3682338"/>
            <a:ext cx="3308791" cy="1921792"/>
            <a:chOff x="751782" y="2197124"/>
            <a:chExt cx="3378587" cy="2006095"/>
          </a:xfrm>
        </p:grpSpPr>
        <p:cxnSp>
          <p:nvCxnSpPr>
            <p:cNvPr id="238" name="Straight Connector 237">
              <a:extLst>
                <a:ext uri="{FF2B5EF4-FFF2-40B4-BE49-F238E27FC236}">
                  <a16:creationId xmlns:a16="http://schemas.microsoft.com/office/drawing/2014/main" id="{B0EC76EC-C00F-B15F-7BF2-A39FE0DE4EA2}"/>
                </a:ext>
              </a:extLst>
            </p:cNvPr>
            <p:cNvCxnSpPr/>
            <p:nvPr/>
          </p:nvCxnSpPr>
          <p:spPr bwMode="auto">
            <a:xfrm>
              <a:off x="913055" y="2197124"/>
              <a:ext cx="0" cy="1724117"/>
            </a:xfrm>
            <a:prstGeom prst="line">
              <a:avLst/>
            </a:prstGeom>
            <a:noFill/>
            <a:ln w="28575" cap="flat" cmpd="sng" algn="ctr">
              <a:solidFill>
                <a:schemeClr val="bg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A39F45BF-72C9-8B0B-AC54-F946F891B106}"/>
                </a:ext>
              </a:extLst>
            </p:cNvPr>
            <p:cNvCxnSpPr>
              <a:cxnSpLocks/>
            </p:cNvCxnSpPr>
            <p:nvPr/>
          </p:nvCxnSpPr>
          <p:spPr bwMode="auto">
            <a:xfrm>
              <a:off x="921731" y="3921241"/>
              <a:ext cx="3060676" cy="0"/>
            </a:xfrm>
            <a:prstGeom prst="line">
              <a:avLst/>
            </a:prstGeom>
            <a:noFill/>
            <a:ln w="28575" cap="flat" cmpd="sng" algn="ctr">
              <a:solidFill>
                <a:schemeClr val="bg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BB6EFCA1-0FA9-84BA-029B-A7C0E8A02ED3}"/>
                </a:ext>
              </a:extLst>
            </p:cNvPr>
            <p:cNvCxnSpPr/>
            <p:nvPr/>
          </p:nvCxnSpPr>
          <p:spPr bwMode="auto">
            <a:xfrm>
              <a:off x="842054" y="219712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17F7D6CF-C322-107F-C5A1-B11903ED6622}"/>
                </a:ext>
              </a:extLst>
            </p:cNvPr>
            <p:cNvCxnSpPr/>
            <p:nvPr/>
          </p:nvCxnSpPr>
          <p:spPr bwMode="auto">
            <a:xfrm>
              <a:off x="842054" y="262816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4B69AC11-6721-2A0D-0036-90CF551DB0BB}"/>
                </a:ext>
              </a:extLst>
            </p:cNvPr>
            <p:cNvCxnSpPr/>
            <p:nvPr/>
          </p:nvCxnSpPr>
          <p:spPr bwMode="auto">
            <a:xfrm>
              <a:off x="842054" y="3062894"/>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AB08AC22-A46D-1556-A484-24C38C5DCF6D}"/>
                </a:ext>
              </a:extLst>
            </p:cNvPr>
            <p:cNvCxnSpPr/>
            <p:nvPr/>
          </p:nvCxnSpPr>
          <p:spPr bwMode="auto">
            <a:xfrm>
              <a:off x="842054" y="3490253"/>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21628ECD-BF67-B2EC-179F-121236DA0AC5}"/>
                </a:ext>
              </a:extLst>
            </p:cNvPr>
            <p:cNvCxnSpPr>
              <a:cxnSpLocks/>
            </p:cNvCxnSpPr>
            <p:nvPr/>
          </p:nvCxnSpPr>
          <p:spPr bwMode="auto">
            <a:xfrm rot="16200000">
              <a:off x="1107332"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5AA9752E-3644-F9B5-7799-CCC6E45CB81F}"/>
                </a:ext>
              </a:extLst>
            </p:cNvPr>
            <p:cNvCxnSpPr>
              <a:cxnSpLocks/>
            </p:cNvCxnSpPr>
            <p:nvPr/>
          </p:nvCxnSpPr>
          <p:spPr bwMode="auto">
            <a:xfrm rot="16200000">
              <a:off x="1342459"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91BE8F80-1358-32B6-A94D-9A3C5F6A9A8E}"/>
                </a:ext>
              </a:extLst>
            </p:cNvPr>
            <p:cNvCxnSpPr>
              <a:cxnSpLocks/>
            </p:cNvCxnSpPr>
            <p:nvPr/>
          </p:nvCxnSpPr>
          <p:spPr bwMode="auto">
            <a:xfrm rot="16200000">
              <a:off x="1577586"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817AA87F-C6BB-1594-3482-57A749EC39D2}"/>
                </a:ext>
              </a:extLst>
            </p:cNvPr>
            <p:cNvCxnSpPr>
              <a:cxnSpLocks/>
            </p:cNvCxnSpPr>
            <p:nvPr/>
          </p:nvCxnSpPr>
          <p:spPr bwMode="auto">
            <a:xfrm rot="16200000">
              <a:off x="1812714"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64EA8FD4-727B-9A85-4173-042A7E5781AC}"/>
                </a:ext>
              </a:extLst>
            </p:cNvPr>
            <p:cNvCxnSpPr>
              <a:cxnSpLocks/>
            </p:cNvCxnSpPr>
            <p:nvPr/>
          </p:nvCxnSpPr>
          <p:spPr bwMode="auto">
            <a:xfrm rot="16200000">
              <a:off x="2047841"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7A622B42-A159-831E-6285-6C6D6B182722}"/>
                </a:ext>
              </a:extLst>
            </p:cNvPr>
            <p:cNvCxnSpPr>
              <a:cxnSpLocks/>
            </p:cNvCxnSpPr>
            <p:nvPr/>
          </p:nvCxnSpPr>
          <p:spPr bwMode="auto">
            <a:xfrm rot="16200000">
              <a:off x="2282969"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0F8968D4-C2A6-7321-1A10-F7C75E5899E2}"/>
                </a:ext>
              </a:extLst>
            </p:cNvPr>
            <p:cNvCxnSpPr>
              <a:cxnSpLocks/>
            </p:cNvCxnSpPr>
            <p:nvPr/>
          </p:nvCxnSpPr>
          <p:spPr bwMode="auto">
            <a:xfrm rot="16200000">
              <a:off x="2518096"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709245F6-900E-53DF-AF55-E9C0C1CB96C2}"/>
                </a:ext>
              </a:extLst>
            </p:cNvPr>
            <p:cNvCxnSpPr>
              <a:cxnSpLocks/>
            </p:cNvCxnSpPr>
            <p:nvPr/>
          </p:nvCxnSpPr>
          <p:spPr bwMode="auto">
            <a:xfrm rot="16200000">
              <a:off x="2753223"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067E7F07-0B33-6E4F-FFB1-8F1E9E4A76EC}"/>
                </a:ext>
              </a:extLst>
            </p:cNvPr>
            <p:cNvCxnSpPr>
              <a:cxnSpLocks/>
            </p:cNvCxnSpPr>
            <p:nvPr/>
          </p:nvCxnSpPr>
          <p:spPr bwMode="auto">
            <a:xfrm rot="16200000">
              <a:off x="2988351"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1058F0FF-E7AE-745C-0F4D-D5343C6DEF72}"/>
                </a:ext>
              </a:extLst>
            </p:cNvPr>
            <p:cNvCxnSpPr>
              <a:cxnSpLocks/>
            </p:cNvCxnSpPr>
            <p:nvPr/>
          </p:nvCxnSpPr>
          <p:spPr bwMode="auto">
            <a:xfrm rot="16200000">
              <a:off x="3223478"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B3131229-7232-B736-0916-05F5810C3D38}"/>
                </a:ext>
              </a:extLst>
            </p:cNvPr>
            <p:cNvCxnSpPr>
              <a:cxnSpLocks/>
            </p:cNvCxnSpPr>
            <p:nvPr/>
          </p:nvCxnSpPr>
          <p:spPr bwMode="auto">
            <a:xfrm rot="16200000">
              <a:off x="3693733" y="3968188"/>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B31642EF-C6B7-8FF7-6459-083455F66C78}"/>
                </a:ext>
              </a:extLst>
            </p:cNvPr>
            <p:cNvCxnSpPr>
              <a:cxnSpLocks/>
            </p:cNvCxnSpPr>
            <p:nvPr/>
          </p:nvCxnSpPr>
          <p:spPr bwMode="auto">
            <a:xfrm rot="16200000">
              <a:off x="3928857" y="3968188"/>
              <a:ext cx="78369" cy="0"/>
            </a:xfrm>
            <a:prstGeom prst="line">
              <a:avLst/>
            </a:prstGeom>
            <a:noFill/>
            <a:ln w="28575" cap="flat" cmpd="sng" algn="ctr">
              <a:solidFill>
                <a:schemeClr val="bg1"/>
              </a:solidFill>
              <a:prstDash val="solid"/>
              <a:round/>
              <a:headEnd type="none" w="med" len="med"/>
              <a:tailEnd type="none" w="med" len="med"/>
            </a:ln>
            <a:effectLst/>
          </p:spPr>
        </p:cxnSp>
        <p:sp>
          <p:nvSpPr>
            <p:cNvPr id="257" name="TextBox 256">
              <a:extLst>
                <a:ext uri="{FF2B5EF4-FFF2-40B4-BE49-F238E27FC236}">
                  <a16:creationId xmlns:a16="http://schemas.microsoft.com/office/drawing/2014/main" id="{8B68AC8D-8917-DD98-7F0D-61044E09A20A}"/>
                </a:ext>
              </a:extLst>
            </p:cNvPr>
            <p:cNvSpPr txBox="1"/>
            <p:nvPr/>
          </p:nvSpPr>
          <p:spPr bwMode="auto">
            <a:xfrm>
              <a:off x="75178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0</a:t>
              </a:r>
            </a:p>
          </p:txBody>
        </p:sp>
        <p:sp>
          <p:nvSpPr>
            <p:cNvPr id="258" name="TextBox 257">
              <a:extLst>
                <a:ext uri="{FF2B5EF4-FFF2-40B4-BE49-F238E27FC236}">
                  <a16:creationId xmlns:a16="http://schemas.microsoft.com/office/drawing/2014/main" id="{827C06FF-9E42-1077-42E2-1E4E6A25295C}"/>
                </a:ext>
              </a:extLst>
            </p:cNvPr>
            <p:cNvSpPr txBox="1"/>
            <p:nvPr/>
          </p:nvSpPr>
          <p:spPr bwMode="auto">
            <a:xfrm>
              <a:off x="987458"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a:t>
              </a:r>
            </a:p>
          </p:txBody>
        </p:sp>
        <p:sp>
          <p:nvSpPr>
            <p:cNvPr id="259" name="TextBox 258">
              <a:extLst>
                <a:ext uri="{FF2B5EF4-FFF2-40B4-BE49-F238E27FC236}">
                  <a16:creationId xmlns:a16="http://schemas.microsoft.com/office/drawing/2014/main" id="{49BD9B27-8881-7DB4-D4B0-7F65E9FD7692}"/>
                </a:ext>
              </a:extLst>
            </p:cNvPr>
            <p:cNvSpPr txBox="1"/>
            <p:nvPr/>
          </p:nvSpPr>
          <p:spPr bwMode="auto">
            <a:xfrm>
              <a:off x="1223135"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12</a:t>
              </a:r>
            </a:p>
          </p:txBody>
        </p:sp>
        <p:sp>
          <p:nvSpPr>
            <p:cNvPr id="260" name="TextBox 259">
              <a:extLst>
                <a:ext uri="{FF2B5EF4-FFF2-40B4-BE49-F238E27FC236}">
                  <a16:creationId xmlns:a16="http://schemas.microsoft.com/office/drawing/2014/main" id="{6C7526FD-31D2-08E0-D15C-7D49CFFB66F6}"/>
                </a:ext>
              </a:extLst>
            </p:cNvPr>
            <p:cNvSpPr txBox="1"/>
            <p:nvPr/>
          </p:nvSpPr>
          <p:spPr bwMode="auto">
            <a:xfrm>
              <a:off x="145881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18</a:t>
              </a:r>
            </a:p>
          </p:txBody>
        </p:sp>
        <p:sp>
          <p:nvSpPr>
            <p:cNvPr id="261" name="TextBox 260">
              <a:extLst>
                <a:ext uri="{FF2B5EF4-FFF2-40B4-BE49-F238E27FC236}">
                  <a16:creationId xmlns:a16="http://schemas.microsoft.com/office/drawing/2014/main" id="{0FD7CC18-087C-0132-75A0-111599DA6E21}"/>
                </a:ext>
              </a:extLst>
            </p:cNvPr>
            <p:cNvSpPr txBox="1"/>
            <p:nvPr/>
          </p:nvSpPr>
          <p:spPr bwMode="auto">
            <a:xfrm>
              <a:off x="169448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24</a:t>
              </a:r>
            </a:p>
          </p:txBody>
        </p:sp>
        <p:sp>
          <p:nvSpPr>
            <p:cNvPr id="262" name="TextBox 261">
              <a:extLst>
                <a:ext uri="{FF2B5EF4-FFF2-40B4-BE49-F238E27FC236}">
                  <a16:creationId xmlns:a16="http://schemas.microsoft.com/office/drawing/2014/main" id="{4C9654AA-5291-2BE8-C53D-09101C2CD60E}"/>
                </a:ext>
              </a:extLst>
            </p:cNvPr>
            <p:cNvSpPr txBox="1"/>
            <p:nvPr/>
          </p:nvSpPr>
          <p:spPr bwMode="auto">
            <a:xfrm>
              <a:off x="1930165"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30</a:t>
              </a:r>
            </a:p>
          </p:txBody>
        </p:sp>
        <p:sp>
          <p:nvSpPr>
            <p:cNvPr id="263" name="TextBox 262">
              <a:extLst>
                <a:ext uri="{FF2B5EF4-FFF2-40B4-BE49-F238E27FC236}">
                  <a16:creationId xmlns:a16="http://schemas.microsoft.com/office/drawing/2014/main" id="{52BE0972-DAB7-6999-54B5-782DBF787F15}"/>
                </a:ext>
              </a:extLst>
            </p:cNvPr>
            <p:cNvSpPr txBox="1"/>
            <p:nvPr/>
          </p:nvSpPr>
          <p:spPr bwMode="auto">
            <a:xfrm>
              <a:off x="216584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36</a:t>
              </a:r>
            </a:p>
          </p:txBody>
        </p:sp>
        <p:sp>
          <p:nvSpPr>
            <p:cNvPr id="264" name="TextBox 263">
              <a:extLst>
                <a:ext uri="{FF2B5EF4-FFF2-40B4-BE49-F238E27FC236}">
                  <a16:creationId xmlns:a16="http://schemas.microsoft.com/office/drawing/2014/main" id="{AAFA0E03-3607-752A-B2FF-AAE3C0F5F6B2}"/>
                </a:ext>
              </a:extLst>
            </p:cNvPr>
            <p:cNvSpPr txBox="1"/>
            <p:nvPr/>
          </p:nvSpPr>
          <p:spPr bwMode="auto">
            <a:xfrm>
              <a:off x="240151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42</a:t>
              </a:r>
            </a:p>
          </p:txBody>
        </p:sp>
        <p:sp>
          <p:nvSpPr>
            <p:cNvPr id="265" name="TextBox 264">
              <a:extLst>
                <a:ext uri="{FF2B5EF4-FFF2-40B4-BE49-F238E27FC236}">
                  <a16:creationId xmlns:a16="http://schemas.microsoft.com/office/drawing/2014/main" id="{3D8DFB9F-A9D8-7501-B704-86BA99D14B99}"/>
                </a:ext>
              </a:extLst>
            </p:cNvPr>
            <p:cNvSpPr txBox="1"/>
            <p:nvPr/>
          </p:nvSpPr>
          <p:spPr bwMode="auto">
            <a:xfrm>
              <a:off x="263719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48</a:t>
              </a:r>
            </a:p>
          </p:txBody>
        </p:sp>
        <p:sp>
          <p:nvSpPr>
            <p:cNvPr id="266" name="TextBox 265">
              <a:extLst>
                <a:ext uri="{FF2B5EF4-FFF2-40B4-BE49-F238E27FC236}">
                  <a16:creationId xmlns:a16="http://schemas.microsoft.com/office/drawing/2014/main" id="{860FC499-F065-0D90-C61E-4CE9BF1C3DBB}"/>
                </a:ext>
              </a:extLst>
            </p:cNvPr>
            <p:cNvSpPr txBox="1"/>
            <p:nvPr/>
          </p:nvSpPr>
          <p:spPr bwMode="auto">
            <a:xfrm>
              <a:off x="287287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54</a:t>
              </a:r>
            </a:p>
          </p:txBody>
        </p:sp>
        <p:sp>
          <p:nvSpPr>
            <p:cNvPr id="267" name="TextBox 266">
              <a:extLst>
                <a:ext uri="{FF2B5EF4-FFF2-40B4-BE49-F238E27FC236}">
                  <a16:creationId xmlns:a16="http://schemas.microsoft.com/office/drawing/2014/main" id="{0C30E0D4-4115-ADF0-0E64-A975DEB15AD1}"/>
                </a:ext>
              </a:extLst>
            </p:cNvPr>
            <p:cNvSpPr txBox="1"/>
            <p:nvPr/>
          </p:nvSpPr>
          <p:spPr bwMode="auto">
            <a:xfrm>
              <a:off x="3108549"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60</a:t>
              </a:r>
            </a:p>
          </p:txBody>
        </p:sp>
        <p:sp>
          <p:nvSpPr>
            <p:cNvPr id="268" name="TextBox 267">
              <a:extLst>
                <a:ext uri="{FF2B5EF4-FFF2-40B4-BE49-F238E27FC236}">
                  <a16:creationId xmlns:a16="http://schemas.microsoft.com/office/drawing/2014/main" id="{6D53C690-DB61-EDCF-240F-898FD2404045}"/>
                </a:ext>
              </a:extLst>
            </p:cNvPr>
            <p:cNvSpPr txBox="1"/>
            <p:nvPr/>
          </p:nvSpPr>
          <p:spPr bwMode="auto">
            <a:xfrm>
              <a:off x="3344226"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66</a:t>
              </a:r>
            </a:p>
          </p:txBody>
        </p:sp>
        <p:sp>
          <p:nvSpPr>
            <p:cNvPr id="269" name="TextBox 268">
              <a:extLst>
                <a:ext uri="{FF2B5EF4-FFF2-40B4-BE49-F238E27FC236}">
                  <a16:creationId xmlns:a16="http://schemas.microsoft.com/office/drawing/2014/main" id="{A34246EE-1CB0-01CA-8642-2306E31D2767}"/>
                </a:ext>
              </a:extLst>
            </p:cNvPr>
            <p:cNvSpPr txBox="1"/>
            <p:nvPr/>
          </p:nvSpPr>
          <p:spPr bwMode="auto">
            <a:xfrm>
              <a:off x="3579902" y="4010452"/>
              <a:ext cx="3147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72</a:t>
              </a:r>
            </a:p>
          </p:txBody>
        </p:sp>
        <p:cxnSp>
          <p:nvCxnSpPr>
            <p:cNvPr id="270" name="Straight Connector 269">
              <a:extLst>
                <a:ext uri="{FF2B5EF4-FFF2-40B4-BE49-F238E27FC236}">
                  <a16:creationId xmlns:a16="http://schemas.microsoft.com/office/drawing/2014/main" id="{F0C9D015-4225-8BE1-5184-E5BF8D621326}"/>
                </a:ext>
              </a:extLst>
            </p:cNvPr>
            <p:cNvCxnSpPr>
              <a:cxnSpLocks/>
            </p:cNvCxnSpPr>
            <p:nvPr/>
          </p:nvCxnSpPr>
          <p:spPr bwMode="auto">
            <a:xfrm rot="16200000">
              <a:off x="872204" y="3968187"/>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B28E2306-648F-4009-8557-A950DC055D26}"/>
                </a:ext>
              </a:extLst>
            </p:cNvPr>
            <p:cNvCxnSpPr/>
            <p:nvPr/>
          </p:nvCxnSpPr>
          <p:spPr bwMode="auto">
            <a:xfrm>
              <a:off x="842054" y="3915180"/>
              <a:ext cx="78369" cy="0"/>
            </a:xfrm>
            <a:prstGeom prst="line">
              <a:avLst/>
            </a:prstGeom>
            <a:noFill/>
            <a:ln w="28575" cap="flat" cmpd="sng" algn="ctr">
              <a:solidFill>
                <a:schemeClr val="bg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D137D84B-3F4E-BB91-E10D-908CE5F8D836}"/>
                </a:ext>
              </a:extLst>
            </p:cNvPr>
            <p:cNvCxnSpPr>
              <a:cxnSpLocks/>
            </p:cNvCxnSpPr>
            <p:nvPr/>
          </p:nvCxnSpPr>
          <p:spPr bwMode="auto">
            <a:xfrm rot="16200000">
              <a:off x="3458606" y="3968188"/>
              <a:ext cx="78369" cy="0"/>
            </a:xfrm>
            <a:prstGeom prst="line">
              <a:avLst/>
            </a:prstGeom>
            <a:noFill/>
            <a:ln w="28575" cap="flat" cmpd="sng" algn="ctr">
              <a:solidFill>
                <a:schemeClr val="bg1"/>
              </a:solidFill>
              <a:prstDash val="solid"/>
              <a:round/>
              <a:headEnd type="none" w="med" len="med"/>
              <a:tailEnd type="none" w="med" len="med"/>
            </a:ln>
            <a:effectLst/>
          </p:spPr>
        </p:cxnSp>
        <p:sp>
          <p:nvSpPr>
            <p:cNvPr id="278" name="TextBox 277">
              <a:extLst>
                <a:ext uri="{FF2B5EF4-FFF2-40B4-BE49-F238E27FC236}">
                  <a16:creationId xmlns:a16="http://schemas.microsoft.com/office/drawing/2014/main" id="{B48D75B2-930C-FCE4-38B0-6D6EC7ECE9EC}"/>
                </a:ext>
              </a:extLst>
            </p:cNvPr>
            <p:cNvSpPr txBox="1"/>
            <p:nvPr/>
          </p:nvSpPr>
          <p:spPr bwMode="auto">
            <a:xfrm>
              <a:off x="3815583" y="4010452"/>
              <a:ext cx="314786" cy="1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mn-lt"/>
                </a:rPr>
                <a:t>78</a:t>
              </a:r>
            </a:p>
          </p:txBody>
        </p:sp>
      </p:grpSp>
      <p:sp>
        <p:nvSpPr>
          <p:cNvPr id="279" name="TextBox 278">
            <a:extLst>
              <a:ext uri="{FF2B5EF4-FFF2-40B4-BE49-F238E27FC236}">
                <a16:creationId xmlns:a16="http://schemas.microsoft.com/office/drawing/2014/main" id="{544ED707-428A-B631-3572-22AD406354B7}"/>
              </a:ext>
            </a:extLst>
          </p:cNvPr>
          <p:cNvSpPr txBox="1"/>
          <p:nvPr/>
        </p:nvSpPr>
        <p:spPr bwMode="auto">
          <a:xfrm>
            <a:off x="8818604" y="5111751"/>
            <a:ext cx="204900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b="0" dirty="0">
                <a:solidFill>
                  <a:schemeClr val="bg1"/>
                </a:solidFill>
                <a:latin typeface="+mn-lt"/>
              </a:rPr>
              <a:t>HR: 1.40 (0.91-2.10) </a:t>
            </a:r>
          </a:p>
        </p:txBody>
      </p:sp>
      <p:sp>
        <p:nvSpPr>
          <p:cNvPr id="284" name="Line 97">
            <a:extLst>
              <a:ext uri="{FF2B5EF4-FFF2-40B4-BE49-F238E27FC236}">
                <a16:creationId xmlns:a16="http://schemas.microsoft.com/office/drawing/2014/main" id="{78A7E5F6-9FBB-8F29-0A66-E2D3D280A2D3}"/>
              </a:ext>
            </a:extLst>
          </p:cNvPr>
          <p:cNvSpPr>
            <a:spLocks noChangeShapeType="1"/>
          </p:cNvSpPr>
          <p:nvPr/>
        </p:nvSpPr>
        <p:spPr bwMode="auto">
          <a:xfrm>
            <a:off x="10812504" y="4578350"/>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5" name="Line 98">
            <a:extLst>
              <a:ext uri="{FF2B5EF4-FFF2-40B4-BE49-F238E27FC236}">
                <a16:creationId xmlns:a16="http://schemas.microsoft.com/office/drawing/2014/main" id="{A5025D33-4E04-1F24-71D7-B49EB37666AC}"/>
              </a:ext>
            </a:extLst>
          </p:cNvPr>
          <p:cNvSpPr>
            <a:spLocks noChangeShapeType="1"/>
          </p:cNvSpPr>
          <p:nvPr/>
        </p:nvSpPr>
        <p:spPr bwMode="auto">
          <a:xfrm>
            <a:off x="10764879" y="4622800"/>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6" name="Line 99">
            <a:extLst>
              <a:ext uri="{FF2B5EF4-FFF2-40B4-BE49-F238E27FC236}">
                <a16:creationId xmlns:a16="http://schemas.microsoft.com/office/drawing/2014/main" id="{0BFE1DD4-51E4-3EFC-9F8B-A5BC2550BBB3}"/>
              </a:ext>
            </a:extLst>
          </p:cNvPr>
          <p:cNvSpPr>
            <a:spLocks noChangeShapeType="1"/>
          </p:cNvSpPr>
          <p:nvPr/>
        </p:nvSpPr>
        <p:spPr bwMode="auto">
          <a:xfrm>
            <a:off x="11382416"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7" name="Line 100">
            <a:extLst>
              <a:ext uri="{FF2B5EF4-FFF2-40B4-BE49-F238E27FC236}">
                <a16:creationId xmlns:a16="http://schemas.microsoft.com/office/drawing/2014/main" id="{127C2715-E605-645B-5500-86A88B71F6A5}"/>
              </a:ext>
            </a:extLst>
          </p:cNvPr>
          <p:cNvSpPr>
            <a:spLocks noChangeShapeType="1"/>
          </p:cNvSpPr>
          <p:nvPr/>
        </p:nvSpPr>
        <p:spPr bwMode="auto">
          <a:xfrm>
            <a:off x="11334791" y="47466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8" name="Line 101">
            <a:extLst>
              <a:ext uri="{FF2B5EF4-FFF2-40B4-BE49-F238E27FC236}">
                <a16:creationId xmlns:a16="http://schemas.microsoft.com/office/drawing/2014/main" id="{377C2EF3-6689-0EA4-E5E3-EE13D2466325}"/>
              </a:ext>
            </a:extLst>
          </p:cNvPr>
          <p:cNvSpPr>
            <a:spLocks noChangeShapeType="1"/>
          </p:cNvSpPr>
          <p:nvPr/>
        </p:nvSpPr>
        <p:spPr bwMode="auto">
          <a:xfrm>
            <a:off x="11439566"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9" name="Line 102">
            <a:extLst>
              <a:ext uri="{FF2B5EF4-FFF2-40B4-BE49-F238E27FC236}">
                <a16:creationId xmlns:a16="http://schemas.microsoft.com/office/drawing/2014/main" id="{19BC3AFD-BEFA-1B74-542E-E90736F8ADF0}"/>
              </a:ext>
            </a:extLst>
          </p:cNvPr>
          <p:cNvSpPr>
            <a:spLocks noChangeShapeType="1"/>
          </p:cNvSpPr>
          <p:nvPr/>
        </p:nvSpPr>
        <p:spPr bwMode="auto">
          <a:xfrm>
            <a:off x="11395116" y="47466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0" name="Line 103">
            <a:extLst>
              <a:ext uri="{FF2B5EF4-FFF2-40B4-BE49-F238E27FC236}">
                <a16:creationId xmlns:a16="http://schemas.microsoft.com/office/drawing/2014/main" id="{42674E70-A65B-33B2-F3B4-1BD21DBCAE3F}"/>
              </a:ext>
            </a:extLst>
          </p:cNvPr>
          <p:cNvSpPr>
            <a:spLocks noChangeShapeType="1"/>
          </p:cNvSpPr>
          <p:nvPr/>
        </p:nvSpPr>
        <p:spPr bwMode="auto">
          <a:xfrm>
            <a:off x="11487191"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1" name="Line 104">
            <a:extLst>
              <a:ext uri="{FF2B5EF4-FFF2-40B4-BE49-F238E27FC236}">
                <a16:creationId xmlns:a16="http://schemas.microsoft.com/office/drawing/2014/main" id="{F451AE2F-8969-6715-6BFB-5C8CACF0A524}"/>
              </a:ext>
            </a:extLst>
          </p:cNvPr>
          <p:cNvSpPr>
            <a:spLocks noChangeShapeType="1"/>
          </p:cNvSpPr>
          <p:nvPr/>
        </p:nvSpPr>
        <p:spPr bwMode="auto">
          <a:xfrm>
            <a:off x="11439566" y="47466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2" name="Line 105">
            <a:extLst>
              <a:ext uri="{FF2B5EF4-FFF2-40B4-BE49-F238E27FC236}">
                <a16:creationId xmlns:a16="http://schemas.microsoft.com/office/drawing/2014/main" id="{08843486-9F41-5536-4FE8-C034C8B82947}"/>
              </a:ext>
            </a:extLst>
          </p:cNvPr>
          <p:cNvSpPr>
            <a:spLocks noChangeShapeType="1"/>
          </p:cNvSpPr>
          <p:nvPr/>
        </p:nvSpPr>
        <p:spPr bwMode="auto">
          <a:xfrm>
            <a:off x="10866479" y="4657725"/>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3" name="Line 106">
            <a:extLst>
              <a:ext uri="{FF2B5EF4-FFF2-40B4-BE49-F238E27FC236}">
                <a16:creationId xmlns:a16="http://schemas.microsoft.com/office/drawing/2014/main" id="{D374EF6A-DA30-36E2-2A91-8A62964421A2}"/>
              </a:ext>
            </a:extLst>
          </p:cNvPr>
          <p:cNvSpPr>
            <a:spLocks noChangeShapeType="1"/>
          </p:cNvSpPr>
          <p:nvPr/>
        </p:nvSpPr>
        <p:spPr bwMode="auto">
          <a:xfrm>
            <a:off x="10822029" y="470217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4" name="Line 107">
            <a:extLst>
              <a:ext uri="{FF2B5EF4-FFF2-40B4-BE49-F238E27FC236}">
                <a16:creationId xmlns:a16="http://schemas.microsoft.com/office/drawing/2014/main" id="{7AE63B86-A26F-536E-0B79-A62BF2F8D3D0}"/>
              </a:ext>
            </a:extLst>
          </p:cNvPr>
          <p:cNvSpPr>
            <a:spLocks noChangeShapeType="1"/>
          </p:cNvSpPr>
          <p:nvPr/>
        </p:nvSpPr>
        <p:spPr bwMode="auto">
          <a:xfrm>
            <a:off x="10895054"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5" name="Line 108">
            <a:extLst>
              <a:ext uri="{FF2B5EF4-FFF2-40B4-BE49-F238E27FC236}">
                <a16:creationId xmlns:a16="http://schemas.microsoft.com/office/drawing/2014/main" id="{BFECB63A-3885-BE98-A2F8-00574AB918E2}"/>
              </a:ext>
            </a:extLst>
          </p:cNvPr>
          <p:cNvSpPr>
            <a:spLocks noChangeShapeType="1"/>
          </p:cNvSpPr>
          <p:nvPr/>
        </p:nvSpPr>
        <p:spPr bwMode="auto">
          <a:xfrm>
            <a:off x="10850604" y="47466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6" name="Line 109">
            <a:extLst>
              <a:ext uri="{FF2B5EF4-FFF2-40B4-BE49-F238E27FC236}">
                <a16:creationId xmlns:a16="http://schemas.microsoft.com/office/drawing/2014/main" id="{9DE7BB24-BB09-6209-D836-3FAFDBC3BE78}"/>
              </a:ext>
            </a:extLst>
          </p:cNvPr>
          <p:cNvSpPr>
            <a:spLocks noChangeShapeType="1"/>
          </p:cNvSpPr>
          <p:nvPr/>
        </p:nvSpPr>
        <p:spPr bwMode="auto">
          <a:xfrm>
            <a:off x="10942679"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7" name="Line 110">
            <a:extLst>
              <a:ext uri="{FF2B5EF4-FFF2-40B4-BE49-F238E27FC236}">
                <a16:creationId xmlns:a16="http://schemas.microsoft.com/office/drawing/2014/main" id="{EC0D4196-6E65-5FA1-D7DF-182F6309555B}"/>
              </a:ext>
            </a:extLst>
          </p:cNvPr>
          <p:cNvSpPr>
            <a:spLocks noChangeShapeType="1"/>
          </p:cNvSpPr>
          <p:nvPr/>
        </p:nvSpPr>
        <p:spPr bwMode="auto">
          <a:xfrm>
            <a:off x="10895054" y="4746625"/>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8" name="Line 111">
            <a:extLst>
              <a:ext uri="{FF2B5EF4-FFF2-40B4-BE49-F238E27FC236}">
                <a16:creationId xmlns:a16="http://schemas.microsoft.com/office/drawing/2014/main" id="{0E1A311F-3961-07A5-0245-C94170E076C7}"/>
              </a:ext>
            </a:extLst>
          </p:cNvPr>
          <p:cNvSpPr>
            <a:spLocks noChangeShapeType="1"/>
          </p:cNvSpPr>
          <p:nvPr/>
        </p:nvSpPr>
        <p:spPr bwMode="auto">
          <a:xfrm>
            <a:off x="10971254"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9" name="Line 112">
            <a:extLst>
              <a:ext uri="{FF2B5EF4-FFF2-40B4-BE49-F238E27FC236}">
                <a16:creationId xmlns:a16="http://schemas.microsoft.com/office/drawing/2014/main" id="{7FC486ED-9749-05F8-C07A-1472EF808844}"/>
              </a:ext>
            </a:extLst>
          </p:cNvPr>
          <p:cNvSpPr>
            <a:spLocks noChangeShapeType="1"/>
          </p:cNvSpPr>
          <p:nvPr/>
        </p:nvSpPr>
        <p:spPr bwMode="auto">
          <a:xfrm>
            <a:off x="10923629" y="47466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0" name="Line 113">
            <a:extLst>
              <a:ext uri="{FF2B5EF4-FFF2-40B4-BE49-F238E27FC236}">
                <a16:creationId xmlns:a16="http://schemas.microsoft.com/office/drawing/2014/main" id="{B0754E35-99D7-1945-8D72-5AC2390F3F53}"/>
              </a:ext>
            </a:extLst>
          </p:cNvPr>
          <p:cNvSpPr>
            <a:spLocks noChangeShapeType="1"/>
          </p:cNvSpPr>
          <p:nvPr/>
        </p:nvSpPr>
        <p:spPr bwMode="auto">
          <a:xfrm>
            <a:off x="11003004"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1" name="Line 114">
            <a:extLst>
              <a:ext uri="{FF2B5EF4-FFF2-40B4-BE49-F238E27FC236}">
                <a16:creationId xmlns:a16="http://schemas.microsoft.com/office/drawing/2014/main" id="{22560336-2371-0DB0-E321-6C82F772BA9A}"/>
              </a:ext>
            </a:extLst>
          </p:cNvPr>
          <p:cNvSpPr>
            <a:spLocks noChangeShapeType="1"/>
          </p:cNvSpPr>
          <p:nvPr/>
        </p:nvSpPr>
        <p:spPr bwMode="auto">
          <a:xfrm>
            <a:off x="10955379" y="4746625"/>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2" name="Line 115">
            <a:extLst>
              <a:ext uri="{FF2B5EF4-FFF2-40B4-BE49-F238E27FC236}">
                <a16:creationId xmlns:a16="http://schemas.microsoft.com/office/drawing/2014/main" id="{5A3FCBC2-FBFC-FB93-A423-AEEDECDE2DC3}"/>
              </a:ext>
            </a:extLst>
          </p:cNvPr>
          <p:cNvSpPr>
            <a:spLocks noChangeShapeType="1"/>
          </p:cNvSpPr>
          <p:nvPr/>
        </p:nvSpPr>
        <p:spPr bwMode="auto">
          <a:xfrm>
            <a:off x="11053804"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3" name="Line 116">
            <a:extLst>
              <a:ext uri="{FF2B5EF4-FFF2-40B4-BE49-F238E27FC236}">
                <a16:creationId xmlns:a16="http://schemas.microsoft.com/office/drawing/2014/main" id="{64496DC3-7C9E-C704-F163-D4144E159CCF}"/>
              </a:ext>
            </a:extLst>
          </p:cNvPr>
          <p:cNvSpPr>
            <a:spLocks noChangeShapeType="1"/>
          </p:cNvSpPr>
          <p:nvPr/>
        </p:nvSpPr>
        <p:spPr bwMode="auto">
          <a:xfrm>
            <a:off x="11009354" y="47466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4" name="Line 117">
            <a:extLst>
              <a:ext uri="{FF2B5EF4-FFF2-40B4-BE49-F238E27FC236}">
                <a16:creationId xmlns:a16="http://schemas.microsoft.com/office/drawing/2014/main" id="{7D7850C2-BC76-029E-B44F-6F91EB8455DF}"/>
              </a:ext>
            </a:extLst>
          </p:cNvPr>
          <p:cNvSpPr>
            <a:spLocks noChangeShapeType="1"/>
          </p:cNvSpPr>
          <p:nvPr/>
        </p:nvSpPr>
        <p:spPr bwMode="auto">
          <a:xfrm>
            <a:off x="11069679"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5" name="Line 118">
            <a:extLst>
              <a:ext uri="{FF2B5EF4-FFF2-40B4-BE49-F238E27FC236}">
                <a16:creationId xmlns:a16="http://schemas.microsoft.com/office/drawing/2014/main" id="{8036E118-3520-5CC6-D22D-96DD8B99C95B}"/>
              </a:ext>
            </a:extLst>
          </p:cNvPr>
          <p:cNvSpPr>
            <a:spLocks noChangeShapeType="1"/>
          </p:cNvSpPr>
          <p:nvPr/>
        </p:nvSpPr>
        <p:spPr bwMode="auto">
          <a:xfrm>
            <a:off x="11022054" y="47466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6" name="Line 119">
            <a:extLst>
              <a:ext uri="{FF2B5EF4-FFF2-40B4-BE49-F238E27FC236}">
                <a16:creationId xmlns:a16="http://schemas.microsoft.com/office/drawing/2014/main" id="{AA9649B9-B98A-F513-7EA8-F567B641A8BC}"/>
              </a:ext>
            </a:extLst>
          </p:cNvPr>
          <p:cNvSpPr>
            <a:spLocks noChangeShapeType="1"/>
          </p:cNvSpPr>
          <p:nvPr/>
        </p:nvSpPr>
        <p:spPr bwMode="auto">
          <a:xfrm>
            <a:off x="11158579"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7" name="Line 120">
            <a:extLst>
              <a:ext uri="{FF2B5EF4-FFF2-40B4-BE49-F238E27FC236}">
                <a16:creationId xmlns:a16="http://schemas.microsoft.com/office/drawing/2014/main" id="{5B9B8DE1-6C89-52DA-7812-6F65E013E033}"/>
              </a:ext>
            </a:extLst>
          </p:cNvPr>
          <p:cNvSpPr>
            <a:spLocks noChangeShapeType="1"/>
          </p:cNvSpPr>
          <p:nvPr/>
        </p:nvSpPr>
        <p:spPr bwMode="auto">
          <a:xfrm>
            <a:off x="11110954" y="4746625"/>
            <a:ext cx="9366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8" name="Line 121">
            <a:extLst>
              <a:ext uri="{FF2B5EF4-FFF2-40B4-BE49-F238E27FC236}">
                <a16:creationId xmlns:a16="http://schemas.microsoft.com/office/drawing/2014/main" id="{CE633EE0-0137-65D1-BCE8-C1BED67DBCE6}"/>
              </a:ext>
            </a:extLst>
          </p:cNvPr>
          <p:cNvSpPr>
            <a:spLocks noChangeShapeType="1"/>
          </p:cNvSpPr>
          <p:nvPr/>
        </p:nvSpPr>
        <p:spPr bwMode="auto">
          <a:xfrm>
            <a:off x="11236366"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9" name="Line 122">
            <a:extLst>
              <a:ext uri="{FF2B5EF4-FFF2-40B4-BE49-F238E27FC236}">
                <a16:creationId xmlns:a16="http://schemas.microsoft.com/office/drawing/2014/main" id="{55A32194-74E7-ACF8-8418-E05E6F5970FF}"/>
              </a:ext>
            </a:extLst>
          </p:cNvPr>
          <p:cNvSpPr>
            <a:spLocks noChangeShapeType="1"/>
          </p:cNvSpPr>
          <p:nvPr/>
        </p:nvSpPr>
        <p:spPr bwMode="auto">
          <a:xfrm>
            <a:off x="11190329" y="4746625"/>
            <a:ext cx="9048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0" name="Line 123">
            <a:extLst>
              <a:ext uri="{FF2B5EF4-FFF2-40B4-BE49-F238E27FC236}">
                <a16:creationId xmlns:a16="http://schemas.microsoft.com/office/drawing/2014/main" id="{0C4C3F0E-4023-397B-8EC3-19BC0624226A}"/>
              </a:ext>
            </a:extLst>
          </p:cNvPr>
          <p:cNvSpPr>
            <a:spLocks noChangeShapeType="1"/>
          </p:cNvSpPr>
          <p:nvPr/>
        </p:nvSpPr>
        <p:spPr bwMode="auto">
          <a:xfrm>
            <a:off x="11290341" y="4699000"/>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1" name="Line 124">
            <a:extLst>
              <a:ext uri="{FF2B5EF4-FFF2-40B4-BE49-F238E27FC236}">
                <a16:creationId xmlns:a16="http://schemas.microsoft.com/office/drawing/2014/main" id="{44BF2802-E8D3-4B16-5C84-192B985B550E}"/>
              </a:ext>
            </a:extLst>
          </p:cNvPr>
          <p:cNvSpPr>
            <a:spLocks noChangeShapeType="1"/>
          </p:cNvSpPr>
          <p:nvPr/>
        </p:nvSpPr>
        <p:spPr bwMode="auto">
          <a:xfrm>
            <a:off x="11242716" y="4746625"/>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2" name="Freeform 125">
            <a:extLst>
              <a:ext uri="{FF2B5EF4-FFF2-40B4-BE49-F238E27FC236}">
                <a16:creationId xmlns:a16="http://schemas.microsoft.com/office/drawing/2014/main" id="{CA77267F-9EDE-FA1F-B824-BA8EF72C758F}"/>
              </a:ext>
            </a:extLst>
          </p:cNvPr>
          <p:cNvSpPr>
            <a:spLocks/>
          </p:cNvSpPr>
          <p:nvPr/>
        </p:nvSpPr>
        <p:spPr bwMode="auto">
          <a:xfrm>
            <a:off x="8750341" y="3683000"/>
            <a:ext cx="2759075" cy="1063625"/>
          </a:xfrm>
          <a:custGeom>
            <a:avLst/>
            <a:gdLst>
              <a:gd name="T0" fmla="*/ 0 w 1738"/>
              <a:gd name="T1" fmla="*/ 0 h 670"/>
              <a:gd name="T2" fmla="*/ 216 w 1738"/>
              <a:gd name="T3" fmla="*/ 0 h 670"/>
              <a:gd name="T4" fmla="*/ 216 w 1738"/>
              <a:gd name="T5" fmla="*/ 32 h 670"/>
              <a:gd name="T6" fmla="*/ 235 w 1738"/>
              <a:gd name="T7" fmla="*/ 32 h 670"/>
              <a:gd name="T8" fmla="*/ 235 w 1738"/>
              <a:gd name="T9" fmla="*/ 46 h 670"/>
              <a:gd name="T10" fmla="*/ 273 w 1738"/>
              <a:gd name="T11" fmla="*/ 46 h 670"/>
              <a:gd name="T12" fmla="*/ 273 w 1738"/>
              <a:gd name="T13" fmla="*/ 70 h 670"/>
              <a:gd name="T14" fmla="*/ 453 w 1738"/>
              <a:gd name="T15" fmla="*/ 70 h 670"/>
              <a:gd name="T16" fmla="*/ 453 w 1738"/>
              <a:gd name="T17" fmla="*/ 86 h 670"/>
              <a:gd name="T18" fmla="*/ 525 w 1738"/>
              <a:gd name="T19" fmla="*/ 86 h 670"/>
              <a:gd name="T20" fmla="*/ 525 w 1738"/>
              <a:gd name="T21" fmla="*/ 140 h 670"/>
              <a:gd name="T22" fmla="*/ 555 w 1738"/>
              <a:gd name="T23" fmla="*/ 140 h 670"/>
              <a:gd name="T24" fmla="*/ 555 w 1738"/>
              <a:gd name="T25" fmla="*/ 183 h 670"/>
              <a:gd name="T26" fmla="*/ 633 w 1738"/>
              <a:gd name="T27" fmla="*/ 183 h 670"/>
              <a:gd name="T28" fmla="*/ 633 w 1738"/>
              <a:gd name="T29" fmla="*/ 253 h 670"/>
              <a:gd name="T30" fmla="*/ 674 w 1738"/>
              <a:gd name="T31" fmla="*/ 253 h 670"/>
              <a:gd name="T32" fmla="*/ 674 w 1738"/>
              <a:gd name="T33" fmla="*/ 279 h 670"/>
              <a:gd name="T34" fmla="*/ 684 w 1738"/>
              <a:gd name="T35" fmla="*/ 279 h 670"/>
              <a:gd name="T36" fmla="*/ 684 w 1738"/>
              <a:gd name="T37" fmla="*/ 321 h 670"/>
              <a:gd name="T38" fmla="*/ 764 w 1738"/>
              <a:gd name="T39" fmla="*/ 321 h 670"/>
              <a:gd name="T40" fmla="*/ 764 w 1738"/>
              <a:gd name="T41" fmla="*/ 341 h 670"/>
              <a:gd name="T42" fmla="*/ 792 w 1738"/>
              <a:gd name="T43" fmla="*/ 341 h 670"/>
              <a:gd name="T44" fmla="*/ 792 w 1738"/>
              <a:gd name="T45" fmla="*/ 367 h 670"/>
              <a:gd name="T46" fmla="*/ 832 w 1738"/>
              <a:gd name="T47" fmla="*/ 367 h 670"/>
              <a:gd name="T48" fmla="*/ 832 w 1738"/>
              <a:gd name="T49" fmla="*/ 389 h 670"/>
              <a:gd name="T50" fmla="*/ 870 w 1738"/>
              <a:gd name="T51" fmla="*/ 389 h 670"/>
              <a:gd name="T52" fmla="*/ 870 w 1738"/>
              <a:gd name="T53" fmla="*/ 409 h 670"/>
              <a:gd name="T54" fmla="*/ 894 w 1738"/>
              <a:gd name="T55" fmla="*/ 409 h 670"/>
              <a:gd name="T56" fmla="*/ 894 w 1738"/>
              <a:gd name="T57" fmla="*/ 433 h 670"/>
              <a:gd name="T58" fmla="*/ 940 w 1738"/>
              <a:gd name="T59" fmla="*/ 433 h 670"/>
              <a:gd name="T60" fmla="*/ 940 w 1738"/>
              <a:gd name="T61" fmla="*/ 455 h 670"/>
              <a:gd name="T62" fmla="*/ 972 w 1738"/>
              <a:gd name="T63" fmla="*/ 455 h 670"/>
              <a:gd name="T64" fmla="*/ 972 w 1738"/>
              <a:gd name="T65" fmla="*/ 481 h 670"/>
              <a:gd name="T66" fmla="*/ 1008 w 1738"/>
              <a:gd name="T67" fmla="*/ 481 h 670"/>
              <a:gd name="T68" fmla="*/ 1008 w 1738"/>
              <a:gd name="T69" fmla="*/ 503 h 670"/>
              <a:gd name="T70" fmla="*/ 1024 w 1738"/>
              <a:gd name="T71" fmla="*/ 503 h 670"/>
              <a:gd name="T72" fmla="*/ 1024 w 1738"/>
              <a:gd name="T73" fmla="*/ 519 h 670"/>
              <a:gd name="T74" fmla="*/ 1111 w 1738"/>
              <a:gd name="T75" fmla="*/ 519 h 670"/>
              <a:gd name="T76" fmla="*/ 1111 w 1738"/>
              <a:gd name="T77" fmla="*/ 546 h 670"/>
              <a:gd name="T78" fmla="*/ 1221 w 1738"/>
              <a:gd name="T79" fmla="*/ 546 h 670"/>
              <a:gd name="T80" fmla="*/ 1221 w 1738"/>
              <a:gd name="T81" fmla="*/ 566 h 670"/>
              <a:gd name="T82" fmla="*/ 1237 w 1738"/>
              <a:gd name="T83" fmla="*/ 566 h 670"/>
              <a:gd name="T84" fmla="*/ 1237 w 1738"/>
              <a:gd name="T85" fmla="*/ 592 h 670"/>
              <a:gd name="T86" fmla="*/ 1299 w 1738"/>
              <a:gd name="T87" fmla="*/ 592 h 670"/>
              <a:gd name="T88" fmla="*/ 1299 w 1738"/>
              <a:gd name="T89" fmla="*/ 616 h 670"/>
              <a:gd name="T90" fmla="*/ 1333 w 1738"/>
              <a:gd name="T91" fmla="*/ 616 h 670"/>
              <a:gd name="T92" fmla="*/ 1333 w 1738"/>
              <a:gd name="T93" fmla="*/ 642 h 670"/>
              <a:gd name="T94" fmla="*/ 1347 w 1738"/>
              <a:gd name="T95" fmla="*/ 642 h 670"/>
              <a:gd name="T96" fmla="*/ 1347 w 1738"/>
              <a:gd name="T97" fmla="*/ 670 h 670"/>
              <a:gd name="T98" fmla="*/ 1738 w 1738"/>
              <a:gd name="T99" fmla="*/ 67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38" h="670">
                <a:moveTo>
                  <a:pt x="0" y="0"/>
                </a:moveTo>
                <a:lnTo>
                  <a:pt x="216" y="0"/>
                </a:lnTo>
                <a:lnTo>
                  <a:pt x="216" y="32"/>
                </a:lnTo>
                <a:lnTo>
                  <a:pt x="235" y="32"/>
                </a:lnTo>
                <a:lnTo>
                  <a:pt x="235" y="46"/>
                </a:lnTo>
                <a:lnTo>
                  <a:pt x="273" y="46"/>
                </a:lnTo>
                <a:lnTo>
                  <a:pt x="273" y="70"/>
                </a:lnTo>
                <a:lnTo>
                  <a:pt x="453" y="70"/>
                </a:lnTo>
                <a:lnTo>
                  <a:pt x="453" y="86"/>
                </a:lnTo>
                <a:lnTo>
                  <a:pt x="525" y="86"/>
                </a:lnTo>
                <a:lnTo>
                  <a:pt x="525" y="140"/>
                </a:lnTo>
                <a:lnTo>
                  <a:pt x="555" y="140"/>
                </a:lnTo>
                <a:lnTo>
                  <a:pt x="555" y="183"/>
                </a:lnTo>
                <a:lnTo>
                  <a:pt x="633" y="183"/>
                </a:lnTo>
                <a:lnTo>
                  <a:pt x="633" y="253"/>
                </a:lnTo>
                <a:lnTo>
                  <a:pt x="674" y="253"/>
                </a:lnTo>
                <a:lnTo>
                  <a:pt x="674" y="279"/>
                </a:lnTo>
                <a:lnTo>
                  <a:pt x="684" y="279"/>
                </a:lnTo>
                <a:lnTo>
                  <a:pt x="684" y="321"/>
                </a:lnTo>
                <a:lnTo>
                  <a:pt x="764" y="321"/>
                </a:lnTo>
                <a:lnTo>
                  <a:pt x="764" y="341"/>
                </a:lnTo>
                <a:lnTo>
                  <a:pt x="792" y="341"/>
                </a:lnTo>
                <a:lnTo>
                  <a:pt x="792" y="367"/>
                </a:lnTo>
                <a:lnTo>
                  <a:pt x="832" y="367"/>
                </a:lnTo>
                <a:lnTo>
                  <a:pt x="832" y="389"/>
                </a:lnTo>
                <a:lnTo>
                  <a:pt x="870" y="389"/>
                </a:lnTo>
                <a:lnTo>
                  <a:pt x="870" y="409"/>
                </a:lnTo>
                <a:lnTo>
                  <a:pt x="894" y="409"/>
                </a:lnTo>
                <a:lnTo>
                  <a:pt x="894" y="433"/>
                </a:lnTo>
                <a:lnTo>
                  <a:pt x="940" y="433"/>
                </a:lnTo>
                <a:lnTo>
                  <a:pt x="940" y="455"/>
                </a:lnTo>
                <a:lnTo>
                  <a:pt x="972" y="455"/>
                </a:lnTo>
                <a:lnTo>
                  <a:pt x="972" y="481"/>
                </a:lnTo>
                <a:lnTo>
                  <a:pt x="1008" y="481"/>
                </a:lnTo>
                <a:lnTo>
                  <a:pt x="1008" y="503"/>
                </a:lnTo>
                <a:lnTo>
                  <a:pt x="1024" y="503"/>
                </a:lnTo>
                <a:lnTo>
                  <a:pt x="1024" y="519"/>
                </a:lnTo>
                <a:lnTo>
                  <a:pt x="1111" y="519"/>
                </a:lnTo>
                <a:lnTo>
                  <a:pt x="1111" y="546"/>
                </a:lnTo>
                <a:lnTo>
                  <a:pt x="1221" y="546"/>
                </a:lnTo>
                <a:lnTo>
                  <a:pt x="1221" y="566"/>
                </a:lnTo>
                <a:lnTo>
                  <a:pt x="1237" y="566"/>
                </a:lnTo>
                <a:lnTo>
                  <a:pt x="1237" y="592"/>
                </a:lnTo>
                <a:lnTo>
                  <a:pt x="1299" y="592"/>
                </a:lnTo>
                <a:lnTo>
                  <a:pt x="1299" y="616"/>
                </a:lnTo>
                <a:lnTo>
                  <a:pt x="1333" y="616"/>
                </a:lnTo>
                <a:lnTo>
                  <a:pt x="1333" y="642"/>
                </a:lnTo>
                <a:lnTo>
                  <a:pt x="1347" y="642"/>
                </a:lnTo>
                <a:lnTo>
                  <a:pt x="1347" y="670"/>
                </a:lnTo>
                <a:lnTo>
                  <a:pt x="1738" y="670"/>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7" name="Line 129">
            <a:extLst>
              <a:ext uri="{FF2B5EF4-FFF2-40B4-BE49-F238E27FC236}">
                <a16:creationId xmlns:a16="http://schemas.microsoft.com/office/drawing/2014/main" id="{3160639F-EAAB-FDDD-9114-536533821E15}"/>
              </a:ext>
            </a:extLst>
          </p:cNvPr>
          <p:cNvSpPr>
            <a:spLocks noChangeShapeType="1"/>
          </p:cNvSpPr>
          <p:nvPr/>
        </p:nvSpPr>
        <p:spPr bwMode="auto">
          <a:xfrm>
            <a:off x="8837654" y="3643313"/>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8" name="Line 130">
            <a:extLst>
              <a:ext uri="{FF2B5EF4-FFF2-40B4-BE49-F238E27FC236}">
                <a16:creationId xmlns:a16="http://schemas.microsoft.com/office/drawing/2014/main" id="{1C2C22A1-05EE-E841-EA63-DC3682AEB864}"/>
              </a:ext>
            </a:extLst>
          </p:cNvPr>
          <p:cNvSpPr>
            <a:spLocks noChangeShapeType="1"/>
          </p:cNvSpPr>
          <p:nvPr/>
        </p:nvSpPr>
        <p:spPr bwMode="auto">
          <a:xfrm>
            <a:off x="8793204" y="3690938"/>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9" name="Line 131">
            <a:extLst>
              <a:ext uri="{FF2B5EF4-FFF2-40B4-BE49-F238E27FC236}">
                <a16:creationId xmlns:a16="http://schemas.microsoft.com/office/drawing/2014/main" id="{0AE1D0AD-7040-762D-510F-2E254F025DD1}"/>
              </a:ext>
            </a:extLst>
          </p:cNvPr>
          <p:cNvSpPr>
            <a:spLocks noChangeShapeType="1"/>
          </p:cNvSpPr>
          <p:nvPr/>
        </p:nvSpPr>
        <p:spPr bwMode="auto">
          <a:xfrm>
            <a:off x="10664866" y="4711700"/>
            <a:ext cx="0" cy="920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0" name="Line 132">
            <a:extLst>
              <a:ext uri="{FF2B5EF4-FFF2-40B4-BE49-F238E27FC236}">
                <a16:creationId xmlns:a16="http://schemas.microsoft.com/office/drawing/2014/main" id="{A15601F5-4926-056C-6320-3DBEDC729452}"/>
              </a:ext>
            </a:extLst>
          </p:cNvPr>
          <p:cNvSpPr>
            <a:spLocks noChangeShapeType="1"/>
          </p:cNvSpPr>
          <p:nvPr/>
        </p:nvSpPr>
        <p:spPr bwMode="auto">
          <a:xfrm>
            <a:off x="10620416" y="4759325"/>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1" name="Line 133">
            <a:extLst>
              <a:ext uri="{FF2B5EF4-FFF2-40B4-BE49-F238E27FC236}">
                <a16:creationId xmlns:a16="http://schemas.microsoft.com/office/drawing/2014/main" id="{7EF5C4E3-A475-AD91-351F-D5562FCDFD6E}"/>
              </a:ext>
            </a:extLst>
          </p:cNvPr>
          <p:cNvSpPr>
            <a:spLocks noChangeShapeType="1"/>
          </p:cNvSpPr>
          <p:nvPr/>
        </p:nvSpPr>
        <p:spPr bwMode="auto">
          <a:xfrm>
            <a:off x="10907754" y="4816475"/>
            <a:ext cx="0" cy="920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2" name="Line 134">
            <a:extLst>
              <a:ext uri="{FF2B5EF4-FFF2-40B4-BE49-F238E27FC236}">
                <a16:creationId xmlns:a16="http://schemas.microsoft.com/office/drawing/2014/main" id="{DF53C08A-73C5-0C02-74D7-9FF2066EEFCB}"/>
              </a:ext>
            </a:extLst>
          </p:cNvPr>
          <p:cNvSpPr>
            <a:spLocks noChangeShapeType="1"/>
          </p:cNvSpPr>
          <p:nvPr/>
        </p:nvSpPr>
        <p:spPr bwMode="auto">
          <a:xfrm>
            <a:off x="10861716" y="4864100"/>
            <a:ext cx="90487"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3" name="Line 135">
            <a:extLst>
              <a:ext uri="{FF2B5EF4-FFF2-40B4-BE49-F238E27FC236}">
                <a16:creationId xmlns:a16="http://schemas.microsoft.com/office/drawing/2014/main" id="{205F61BA-2899-3823-2F2B-9BACA59B053C}"/>
              </a:ext>
            </a:extLst>
          </p:cNvPr>
          <p:cNvSpPr>
            <a:spLocks noChangeShapeType="1"/>
          </p:cNvSpPr>
          <p:nvPr/>
        </p:nvSpPr>
        <p:spPr bwMode="auto">
          <a:xfrm>
            <a:off x="10933154" y="4838700"/>
            <a:ext cx="0" cy="920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4" name="Line 136">
            <a:extLst>
              <a:ext uri="{FF2B5EF4-FFF2-40B4-BE49-F238E27FC236}">
                <a16:creationId xmlns:a16="http://schemas.microsoft.com/office/drawing/2014/main" id="{0552121C-19F7-A16A-3D78-009F86409C03}"/>
              </a:ext>
            </a:extLst>
          </p:cNvPr>
          <p:cNvSpPr>
            <a:spLocks noChangeShapeType="1"/>
          </p:cNvSpPr>
          <p:nvPr/>
        </p:nvSpPr>
        <p:spPr bwMode="auto">
          <a:xfrm>
            <a:off x="10888704" y="4886325"/>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5" name="Line 137">
            <a:extLst>
              <a:ext uri="{FF2B5EF4-FFF2-40B4-BE49-F238E27FC236}">
                <a16:creationId xmlns:a16="http://schemas.microsoft.com/office/drawing/2014/main" id="{57BE5D20-288E-F182-2B45-3EB719FA1E50}"/>
              </a:ext>
            </a:extLst>
          </p:cNvPr>
          <p:cNvSpPr>
            <a:spLocks noChangeShapeType="1"/>
          </p:cNvSpPr>
          <p:nvPr/>
        </p:nvSpPr>
        <p:spPr bwMode="auto">
          <a:xfrm>
            <a:off x="10971254" y="4838700"/>
            <a:ext cx="0" cy="92075"/>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6" name="Line 138">
            <a:extLst>
              <a:ext uri="{FF2B5EF4-FFF2-40B4-BE49-F238E27FC236}">
                <a16:creationId xmlns:a16="http://schemas.microsoft.com/office/drawing/2014/main" id="{1088BC49-3CAE-4B94-05B9-17E7A5C7A408}"/>
              </a:ext>
            </a:extLst>
          </p:cNvPr>
          <p:cNvSpPr>
            <a:spLocks noChangeShapeType="1"/>
          </p:cNvSpPr>
          <p:nvPr/>
        </p:nvSpPr>
        <p:spPr bwMode="auto">
          <a:xfrm>
            <a:off x="10923629" y="4886325"/>
            <a:ext cx="9525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7" name="Line 139">
            <a:extLst>
              <a:ext uri="{FF2B5EF4-FFF2-40B4-BE49-F238E27FC236}">
                <a16:creationId xmlns:a16="http://schemas.microsoft.com/office/drawing/2014/main" id="{66FC136C-68DB-8A82-498A-237735F2400A}"/>
              </a:ext>
            </a:extLst>
          </p:cNvPr>
          <p:cNvSpPr>
            <a:spLocks noChangeShapeType="1"/>
          </p:cNvSpPr>
          <p:nvPr/>
        </p:nvSpPr>
        <p:spPr bwMode="auto">
          <a:xfrm>
            <a:off x="11003004" y="4854575"/>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8" name="Line 140">
            <a:extLst>
              <a:ext uri="{FF2B5EF4-FFF2-40B4-BE49-F238E27FC236}">
                <a16:creationId xmlns:a16="http://schemas.microsoft.com/office/drawing/2014/main" id="{A90D3D39-5681-7EB4-3DA4-DEDC4ADD2E58}"/>
              </a:ext>
            </a:extLst>
          </p:cNvPr>
          <p:cNvSpPr>
            <a:spLocks noChangeShapeType="1"/>
          </p:cNvSpPr>
          <p:nvPr/>
        </p:nvSpPr>
        <p:spPr bwMode="auto">
          <a:xfrm>
            <a:off x="10958554" y="4902200"/>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9" name="Line 141">
            <a:extLst>
              <a:ext uri="{FF2B5EF4-FFF2-40B4-BE49-F238E27FC236}">
                <a16:creationId xmlns:a16="http://schemas.microsoft.com/office/drawing/2014/main" id="{1C8BFC43-118D-3034-CF0C-BDB8007F5599}"/>
              </a:ext>
            </a:extLst>
          </p:cNvPr>
          <p:cNvSpPr>
            <a:spLocks noChangeShapeType="1"/>
          </p:cNvSpPr>
          <p:nvPr/>
        </p:nvSpPr>
        <p:spPr bwMode="auto">
          <a:xfrm>
            <a:off x="11012529" y="4879975"/>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0" name="Line 142">
            <a:extLst>
              <a:ext uri="{FF2B5EF4-FFF2-40B4-BE49-F238E27FC236}">
                <a16:creationId xmlns:a16="http://schemas.microsoft.com/office/drawing/2014/main" id="{88FB620C-CE5D-DA49-26E8-ECF6BEFEFC77}"/>
              </a:ext>
            </a:extLst>
          </p:cNvPr>
          <p:cNvSpPr>
            <a:spLocks noChangeShapeType="1"/>
          </p:cNvSpPr>
          <p:nvPr/>
        </p:nvSpPr>
        <p:spPr bwMode="auto">
          <a:xfrm>
            <a:off x="10964904" y="4927600"/>
            <a:ext cx="9525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1" name="Line 143">
            <a:extLst>
              <a:ext uri="{FF2B5EF4-FFF2-40B4-BE49-F238E27FC236}">
                <a16:creationId xmlns:a16="http://schemas.microsoft.com/office/drawing/2014/main" id="{5EA62A68-4F20-9A8B-2582-39CAE2F7E3B7}"/>
              </a:ext>
            </a:extLst>
          </p:cNvPr>
          <p:cNvSpPr>
            <a:spLocks noChangeShapeType="1"/>
          </p:cNvSpPr>
          <p:nvPr/>
        </p:nvSpPr>
        <p:spPr bwMode="auto">
          <a:xfrm>
            <a:off x="11066504" y="4879975"/>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2" name="Line 144">
            <a:extLst>
              <a:ext uri="{FF2B5EF4-FFF2-40B4-BE49-F238E27FC236}">
                <a16:creationId xmlns:a16="http://schemas.microsoft.com/office/drawing/2014/main" id="{8597CAD0-1341-6FD9-5CA5-3D0E84AA25ED}"/>
              </a:ext>
            </a:extLst>
          </p:cNvPr>
          <p:cNvSpPr>
            <a:spLocks noChangeShapeType="1"/>
          </p:cNvSpPr>
          <p:nvPr/>
        </p:nvSpPr>
        <p:spPr bwMode="auto">
          <a:xfrm>
            <a:off x="11022054" y="4927600"/>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3" name="Line 145">
            <a:extLst>
              <a:ext uri="{FF2B5EF4-FFF2-40B4-BE49-F238E27FC236}">
                <a16:creationId xmlns:a16="http://schemas.microsoft.com/office/drawing/2014/main" id="{833F58BF-E037-D2CD-C4AA-50F9DBDC30B1}"/>
              </a:ext>
            </a:extLst>
          </p:cNvPr>
          <p:cNvSpPr>
            <a:spLocks noChangeShapeType="1"/>
          </p:cNvSpPr>
          <p:nvPr/>
        </p:nvSpPr>
        <p:spPr bwMode="auto">
          <a:xfrm>
            <a:off x="11101429" y="4879975"/>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4" name="Line 146">
            <a:extLst>
              <a:ext uri="{FF2B5EF4-FFF2-40B4-BE49-F238E27FC236}">
                <a16:creationId xmlns:a16="http://schemas.microsoft.com/office/drawing/2014/main" id="{3335EBE5-FEAC-95D8-186B-537EFE207FB7}"/>
              </a:ext>
            </a:extLst>
          </p:cNvPr>
          <p:cNvSpPr>
            <a:spLocks noChangeShapeType="1"/>
          </p:cNvSpPr>
          <p:nvPr/>
        </p:nvSpPr>
        <p:spPr bwMode="auto">
          <a:xfrm>
            <a:off x="11056979" y="4927600"/>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5" name="Line 147">
            <a:extLst>
              <a:ext uri="{FF2B5EF4-FFF2-40B4-BE49-F238E27FC236}">
                <a16:creationId xmlns:a16="http://schemas.microsoft.com/office/drawing/2014/main" id="{4935D70B-E3F6-757B-CD80-1E39A1143A60}"/>
              </a:ext>
            </a:extLst>
          </p:cNvPr>
          <p:cNvSpPr>
            <a:spLocks noChangeShapeType="1"/>
          </p:cNvSpPr>
          <p:nvPr/>
        </p:nvSpPr>
        <p:spPr bwMode="auto">
          <a:xfrm>
            <a:off x="11123654" y="4879975"/>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6" name="Line 148">
            <a:extLst>
              <a:ext uri="{FF2B5EF4-FFF2-40B4-BE49-F238E27FC236}">
                <a16:creationId xmlns:a16="http://schemas.microsoft.com/office/drawing/2014/main" id="{EB33D089-32CA-8FF3-1EE0-DBD7CD642D3A}"/>
              </a:ext>
            </a:extLst>
          </p:cNvPr>
          <p:cNvSpPr>
            <a:spLocks noChangeShapeType="1"/>
          </p:cNvSpPr>
          <p:nvPr/>
        </p:nvSpPr>
        <p:spPr bwMode="auto">
          <a:xfrm>
            <a:off x="11079204" y="4927600"/>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7" name="Line 149">
            <a:extLst>
              <a:ext uri="{FF2B5EF4-FFF2-40B4-BE49-F238E27FC236}">
                <a16:creationId xmlns:a16="http://schemas.microsoft.com/office/drawing/2014/main" id="{C26A51F3-DE6F-8F6C-6C1D-A9BF55D718A5}"/>
              </a:ext>
            </a:extLst>
          </p:cNvPr>
          <p:cNvSpPr>
            <a:spLocks noChangeShapeType="1"/>
          </p:cNvSpPr>
          <p:nvPr/>
        </p:nvSpPr>
        <p:spPr bwMode="auto">
          <a:xfrm>
            <a:off x="11158579" y="494665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8" name="Line 150">
            <a:extLst>
              <a:ext uri="{FF2B5EF4-FFF2-40B4-BE49-F238E27FC236}">
                <a16:creationId xmlns:a16="http://schemas.microsoft.com/office/drawing/2014/main" id="{BED72BED-BA16-402B-698E-BC32EC5CAFD5}"/>
              </a:ext>
            </a:extLst>
          </p:cNvPr>
          <p:cNvSpPr>
            <a:spLocks noChangeShapeType="1"/>
          </p:cNvSpPr>
          <p:nvPr/>
        </p:nvSpPr>
        <p:spPr bwMode="auto">
          <a:xfrm>
            <a:off x="11110954" y="4994275"/>
            <a:ext cx="95250"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9" name="Line 151">
            <a:extLst>
              <a:ext uri="{FF2B5EF4-FFF2-40B4-BE49-F238E27FC236}">
                <a16:creationId xmlns:a16="http://schemas.microsoft.com/office/drawing/2014/main" id="{4F0EE54D-90E8-55A4-F0C9-53AD2F335849}"/>
              </a:ext>
            </a:extLst>
          </p:cNvPr>
          <p:cNvSpPr>
            <a:spLocks noChangeShapeType="1"/>
          </p:cNvSpPr>
          <p:nvPr/>
        </p:nvSpPr>
        <p:spPr bwMode="auto">
          <a:xfrm>
            <a:off x="11218904" y="494665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0" name="Line 152">
            <a:extLst>
              <a:ext uri="{FF2B5EF4-FFF2-40B4-BE49-F238E27FC236}">
                <a16:creationId xmlns:a16="http://schemas.microsoft.com/office/drawing/2014/main" id="{3F3AF9B8-B6D0-0674-01B2-F16E2131B7B6}"/>
              </a:ext>
            </a:extLst>
          </p:cNvPr>
          <p:cNvSpPr>
            <a:spLocks noChangeShapeType="1"/>
          </p:cNvSpPr>
          <p:nvPr/>
        </p:nvSpPr>
        <p:spPr bwMode="auto">
          <a:xfrm>
            <a:off x="11171279" y="4994275"/>
            <a:ext cx="90487"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1" name="Line 153">
            <a:extLst>
              <a:ext uri="{FF2B5EF4-FFF2-40B4-BE49-F238E27FC236}">
                <a16:creationId xmlns:a16="http://schemas.microsoft.com/office/drawing/2014/main" id="{A9793E98-CED2-DF96-BBDA-675C7123CAB2}"/>
              </a:ext>
            </a:extLst>
          </p:cNvPr>
          <p:cNvSpPr>
            <a:spLocks noChangeShapeType="1"/>
          </p:cNvSpPr>
          <p:nvPr/>
        </p:nvSpPr>
        <p:spPr bwMode="auto">
          <a:xfrm>
            <a:off x="11277641" y="494665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2" name="Line 154">
            <a:extLst>
              <a:ext uri="{FF2B5EF4-FFF2-40B4-BE49-F238E27FC236}">
                <a16:creationId xmlns:a16="http://schemas.microsoft.com/office/drawing/2014/main" id="{A726D9B3-5404-8F71-27B9-B1551B477AD4}"/>
              </a:ext>
            </a:extLst>
          </p:cNvPr>
          <p:cNvSpPr>
            <a:spLocks noChangeShapeType="1"/>
          </p:cNvSpPr>
          <p:nvPr/>
        </p:nvSpPr>
        <p:spPr bwMode="auto">
          <a:xfrm>
            <a:off x="11234779" y="4994275"/>
            <a:ext cx="90487"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3" name="Line 155">
            <a:extLst>
              <a:ext uri="{FF2B5EF4-FFF2-40B4-BE49-F238E27FC236}">
                <a16:creationId xmlns:a16="http://schemas.microsoft.com/office/drawing/2014/main" id="{4E7BB0C7-6239-B9B6-8AAE-71FE3E49F4C3}"/>
              </a:ext>
            </a:extLst>
          </p:cNvPr>
          <p:cNvSpPr>
            <a:spLocks noChangeShapeType="1"/>
          </p:cNvSpPr>
          <p:nvPr/>
        </p:nvSpPr>
        <p:spPr bwMode="auto">
          <a:xfrm>
            <a:off x="11309391" y="494665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4" name="Line 156">
            <a:extLst>
              <a:ext uri="{FF2B5EF4-FFF2-40B4-BE49-F238E27FC236}">
                <a16:creationId xmlns:a16="http://schemas.microsoft.com/office/drawing/2014/main" id="{623CC01B-D64E-EEE3-75F7-F744A1209325}"/>
              </a:ext>
            </a:extLst>
          </p:cNvPr>
          <p:cNvSpPr>
            <a:spLocks noChangeShapeType="1"/>
          </p:cNvSpPr>
          <p:nvPr/>
        </p:nvSpPr>
        <p:spPr bwMode="auto">
          <a:xfrm>
            <a:off x="11261766" y="4994275"/>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5" name="Line 157">
            <a:extLst>
              <a:ext uri="{FF2B5EF4-FFF2-40B4-BE49-F238E27FC236}">
                <a16:creationId xmlns:a16="http://schemas.microsoft.com/office/drawing/2014/main" id="{C5AD7E4D-9D3C-568D-F16E-B0F13CF51766}"/>
              </a:ext>
            </a:extLst>
          </p:cNvPr>
          <p:cNvSpPr>
            <a:spLocks noChangeShapeType="1"/>
          </p:cNvSpPr>
          <p:nvPr/>
        </p:nvSpPr>
        <p:spPr bwMode="auto">
          <a:xfrm>
            <a:off x="11363366" y="494665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6" name="Line 158">
            <a:extLst>
              <a:ext uri="{FF2B5EF4-FFF2-40B4-BE49-F238E27FC236}">
                <a16:creationId xmlns:a16="http://schemas.microsoft.com/office/drawing/2014/main" id="{A1CC60BF-8D03-8379-878A-1C98A6662EE6}"/>
              </a:ext>
            </a:extLst>
          </p:cNvPr>
          <p:cNvSpPr>
            <a:spLocks noChangeShapeType="1"/>
          </p:cNvSpPr>
          <p:nvPr/>
        </p:nvSpPr>
        <p:spPr bwMode="auto">
          <a:xfrm>
            <a:off x="11315741" y="4994275"/>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7" name="Line 159">
            <a:extLst>
              <a:ext uri="{FF2B5EF4-FFF2-40B4-BE49-F238E27FC236}">
                <a16:creationId xmlns:a16="http://schemas.microsoft.com/office/drawing/2014/main" id="{AC66DA8A-0E5F-9E43-55DE-388D88A0943B}"/>
              </a:ext>
            </a:extLst>
          </p:cNvPr>
          <p:cNvSpPr>
            <a:spLocks noChangeShapeType="1"/>
          </p:cNvSpPr>
          <p:nvPr/>
        </p:nvSpPr>
        <p:spPr bwMode="auto">
          <a:xfrm>
            <a:off x="11376066" y="494665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8" name="Line 160">
            <a:extLst>
              <a:ext uri="{FF2B5EF4-FFF2-40B4-BE49-F238E27FC236}">
                <a16:creationId xmlns:a16="http://schemas.microsoft.com/office/drawing/2014/main" id="{78AF23BC-4E66-B16C-1FDF-AB26FB0144E6}"/>
              </a:ext>
            </a:extLst>
          </p:cNvPr>
          <p:cNvSpPr>
            <a:spLocks noChangeShapeType="1"/>
          </p:cNvSpPr>
          <p:nvPr/>
        </p:nvSpPr>
        <p:spPr bwMode="auto">
          <a:xfrm>
            <a:off x="11331616" y="4994275"/>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9" name="Line 161">
            <a:extLst>
              <a:ext uri="{FF2B5EF4-FFF2-40B4-BE49-F238E27FC236}">
                <a16:creationId xmlns:a16="http://schemas.microsoft.com/office/drawing/2014/main" id="{FE058F70-46D8-6FD1-C7B2-D077AD6EE1D1}"/>
              </a:ext>
            </a:extLst>
          </p:cNvPr>
          <p:cNvSpPr>
            <a:spLocks noChangeShapeType="1"/>
          </p:cNvSpPr>
          <p:nvPr/>
        </p:nvSpPr>
        <p:spPr bwMode="auto">
          <a:xfrm>
            <a:off x="11404641" y="494665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0" name="Line 162">
            <a:extLst>
              <a:ext uri="{FF2B5EF4-FFF2-40B4-BE49-F238E27FC236}">
                <a16:creationId xmlns:a16="http://schemas.microsoft.com/office/drawing/2014/main" id="{60E3CAC5-A7CE-481F-A998-0B595F03B5F5}"/>
              </a:ext>
            </a:extLst>
          </p:cNvPr>
          <p:cNvSpPr>
            <a:spLocks noChangeShapeType="1"/>
          </p:cNvSpPr>
          <p:nvPr/>
        </p:nvSpPr>
        <p:spPr bwMode="auto">
          <a:xfrm>
            <a:off x="11357016" y="4994275"/>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1" name="Line 163">
            <a:extLst>
              <a:ext uri="{FF2B5EF4-FFF2-40B4-BE49-F238E27FC236}">
                <a16:creationId xmlns:a16="http://schemas.microsoft.com/office/drawing/2014/main" id="{3FF63A49-BEBC-C988-FE86-C7FD0EBAC0E2}"/>
              </a:ext>
            </a:extLst>
          </p:cNvPr>
          <p:cNvSpPr>
            <a:spLocks noChangeShapeType="1"/>
          </p:cNvSpPr>
          <p:nvPr/>
        </p:nvSpPr>
        <p:spPr bwMode="auto">
          <a:xfrm>
            <a:off x="10810916" y="4746625"/>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2" name="Line 164">
            <a:extLst>
              <a:ext uri="{FF2B5EF4-FFF2-40B4-BE49-F238E27FC236}">
                <a16:creationId xmlns:a16="http://schemas.microsoft.com/office/drawing/2014/main" id="{9D6EE236-37BD-8DF0-880C-98F2ED124C63}"/>
              </a:ext>
            </a:extLst>
          </p:cNvPr>
          <p:cNvSpPr>
            <a:spLocks noChangeShapeType="1"/>
          </p:cNvSpPr>
          <p:nvPr/>
        </p:nvSpPr>
        <p:spPr bwMode="auto">
          <a:xfrm>
            <a:off x="10766466" y="4794250"/>
            <a:ext cx="92075"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3" name="Line 165">
            <a:extLst>
              <a:ext uri="{FF2B5EF4-FFF2-40B4-BE49-F238E27FC236}">
                <a16:creationId xmlns:a16="http://schemas.microsoft.com/office/drawing/2014/main" id="{8CDEA8E6-8D19-FA0E-5FD8-FE92DACC8178}"/>
              </a:ext>
            </a:extLst>
          </p:cNvPr>
          <p:cNvSpPr>
            <a:spLocks noChangeShapeType="1"/>
          </p:cNvSpPr>
          <p:nvPr/>
        </p:nvSpPr>
        <p:spPr bwMode="auto">
          <a:xfrm>
            <a:off x="10877591" y="476885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4" name="Line 166">
            <a:extLst>
              <a:ext uri="{FF2B5EF4-FFF2-40B4-BE49-F238E27FC236}">
                <a16:creationId xmlns:a16="http://schemas.microsoft.com/office/drawing/2014/main" id="{B91CB112-FB90-724B-3B9A-EB2ED58144AC}"/>
              </a:ext>
            </a:extLst>
          </p:cNvPr>
          <p:cNvSpPr>
            <a:spLocks noChangeShapeType="1"/>
          </p:cNvSpPr>
          <p:nvPr/>
        </p:nvSpPr>
        <p:spPr bwMode="auto">
          <a:xfrm>
            <a:off x="10829966" y="4816475"/>
            <a:ext cx="93662"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5" name="Line 167">
            <a:extLst>
              <a:ext uri="{FF2B5EF4-FFF2-40B4-BE49-F238E27FC236}">
                <a16:creationId xmlns:a16="http://schemas.microsoft.com/office/drawing/2014/main" id="{1DE66A7D-9F62-A353-5770-3ABB408D732C}"/>
              </a:ext>
            </a:extLst>
          </p:cNvPr>
          <p:cNvSpPr>
            <a:spLocks noChangeShapeType="1"/>
          </p:cNvSpPr>
          <p:nvPr/>
        </p:nvSpPr>
        <p:spPr bwMode="auto">
          <a:xfrm>
            <a:off x="10898229" y="4787900"/>
            <a:ext cx="0" cy="9525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6" name="Line 168">
            <a:extLst>
              <a:ext uri="{FF2B5EF4-FFF2-40B4-BE49-F238E27FC236}">
                <a16:creationId xmlns:a16="http://schemas.microsoft.com/office/drawing/2014/main" id="{20BC51A3-F5F9-B07C-2EC0-AC9560630EA9}"/>
              </a:ext>
            </a:extLst>
          </p:cNvPr>
          <p:cNvSpPr>
            <a:spLocks noChangeShapeType="1"/>
          </p:cNvSpPr>
          <p:nvPr/>
        </p:nvSpPr>
        <p:spPr bwMode="auto">
          <a:xfrm>
            <a:off x="10852191" y="4835525"/>
            <a:ext cx="93662" cy="0"/>
          </a:xfrm>
          <a:prstGeom prst="line">
            <a:avLst/>
          </a:prstGeom>
          <a:noFill/>
          <a:ln w="1270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7" name="Freeform 169">
            <a:extLst>
              <a:ext uri="{FF2B5EF4-FFF2-40B4-BE49-F238E27FC236}">
                <a16:creationId xmlns:a16="http://schemas.microsoft.com/office/drawing/2014/main" id="{BBB3C9D8-51AC-5B69-320E-C1119024C1F2}"/>
              </a:ext>
            </a:extLst>
          </p:cNvPr>
          <p:cNvSpPr>
            <a:spLocks/>
          </p:cNvSpPr>
          <p:nvPr/>
        </p:nvSpPr>
        <p:spPr bwMode="auto">
          <a:xfrm>
            <a:off x="8767804" y="3690938"/>
            <a:ext cx="2665412" cy="1303337"/>
          </a:xfrm>
          <a:custGeom>
            <a:avLst/>
            <a:gdLst>
              <a:gd name="T0" fmla="*/ 145 w 1679"/>
              <a:gd name="T1" fmla="*/ 0 h 821"/>
              <a:gd name="T2" fmla="*/ 163 w 1679"/>
              <a:gd name="T3" fmla="*/ 12 h 821"/>
              <a:gd name="T4" fmla="*/ 185 w 1679"/>
              <a:gd name="T5" fmla="*/ 22 h 821"/>
              <a:gd name="T6" fmla="*/ 211 w 1679"/>
              <a:gd name="T7" fmla="*/ 32 h 821"/>
              <a:gd name="T8" fmla="*/ 221 w 1679"/>
              <a:gd name="T9" fmla="*/ 40 h 821"/>
              <a:gd name="T10" fmla="*/ 235 w 1679"/>
              <a:gd name="T11" fmla="*/ 58 h 821"/>
              <a:gd name="T12" fmla="*/ 259 w 1679"/>
              <a:gd name="T13" fmla="*/ 72 h 821"/>
              <a:gd name="T14" fmla="*/ 299 w 1679"/>
              <a:gd name="T15" fmla="*/ 88 h 821"/>
              <a:gd name="T16" fmla="*/ 313 w 1679"/>
              <a:gd name="T17" fmla="*/ 102 h 821"/>
              <a:gd name="T18" fmla="*/ 313 w 1679"/>
              <a:gd name="T19" fmla="*/ 120 h 821"/>
              <a:gd name="T20" fmla="*/ 333 w 1679"/>
              <a:gd name="T21" fmla="*/ 130 h 821"/>
              <a:gd name="T22" fmla="*/ 353 w 1679"/>
              <a:gd name="T23" fmla="*/ 148 h 821"/>
              <a:gd name="T24" fmla="*/ 384 w 1679"/>
              <a:gd name="T25" fmla="*/ 158 h 821"/>
              <a:gd name="T26" fmla="*/ 396 w 1679"/>
              <a:gd name="T27" fmla="*/ 168 h 821"/>
              <a:gd name="T28" fmla="*/ 402 w 1679"/>
              <a:gd name="T29" fmla="*/ 178 h 821"/>
              <a:gd name="T30" fmla="*/ 410 w 1679"/>
              <a:gd name="T31" fmla="*/ 198 h 821"/>
              <a:gd name="T32" fmla="*/ 424 w 1679"/>
              <a:gd name="T33" fmla="*/ 210 h 821"/>
              <a:gd name="T34" fmla="*/ 430 w 1679"/>
              <a:gd name="T35" fmla="*/ 234 h 821"/>
              <a:gd name="T36" fmla="*/ 434 w 1679"/>
              <a:gd name="T37" fmla="*/ 250 h 821"/>
              <a:gd name="T38" fmla="*/ 442 w 1679"/>
              <a:gd name="T39" fmla="*/ 268 h 821"/>
              <a:gd name="T40" fmla="*/ 458 w 1679"/>
              <a:gd name="T41" fmla="*/ 280 h 821"/>
              <a:gd name="T42" fmla="*/ 488 w 1679"/>
              <a:gd name="T43" fmla="*/ 310 h 821"/>
              <a:gd name="T44" fmla="*/ 532 w 1679"/>
              <a:gd name="T45" fmla="*/ 318 h 821"/>
              <a:gd name="T46" fmla="*/ 568 w 1679"/>
              <a:gd name="T47" fmla="*/ 330 h 821"/>
              <a:gd name="T48" fmla="*/ 594 w 1679"/>
              <a:gd name="T49" fmla="*/ 342 h 821"/>
              <a:gd name="T50" fmla="*/ 604 w 1679"/>
              <a:gd name="T51" fmla="*/ 346 h 821"/>
              <a:gd name="T52" fmla="*/ 625 w 1679"/>
              <a:gd name="T53" fmla="*/ 363 h 821"/>
              <a:gd name="T54" fmla="*/ 635 w 1679"/>
              <a:gd name="T55" fmla="*/ 377 h 821"/>
              <a:gd name="T56" fmla="*/ 655 w 1679"/>
              <a:gd name="T57" fmla="*/ 387 h 821"/>
              <a:gd name="T58" fmla="*/ 665 w 1679"/>
              <a:gd name="T59" fmla="*/ 397 h 821"/>
              <a:gd name="T60" fmla="*/ 687 w 1679"/>
              <a:gd name="T61" fmla="*/ 405 h 821"/>
              <a:gd name="T62" fmla="*/ 703 w 1679"/>
              <a:gd name="T63" fmla="*/ 413 h 821"/>
              <a:gd name="T64" fmla="*/ 711 w 1679"/>
              <a:gd name="T65" fmla="*/ 425 h 821"/>
              <a:gd name="T66" fmla="*/ 719 w 1679"/>
              <a:gd name="T67" fmla="*/ 435 h 821"/>
              <a:gd name="T68" fmla="*/ 735 w 1679"/>
              <a:gd name="T69" fmla="*/ 445 h 821"/>
              <a:gd name="T70" fmla="*/ 759 w 1679"/>
              <a:gd name="T71" fmla="*/ 455 h 821"/>
              <a:gd name="T72" fmla="*/ 781 w 1679"/>
              <a:gd name="T73" fmla="*/ 465 h 821"/>
              <a:gd name="T74" fmla="*/ 852 w 1679"/>
              <a:gd name="T75" fmla="*/ 477 h 821"/>
              <a:gd name="T76" fmla="*/ 864 w 1679"/>
              <a:gd name="T77" fmla="*/ 487 h 821"/>
              <a:gd name="T78" fmla="*/ 876 w 1679"/>
              <a:gd name="T79" fmla="*/ 503 h 821"/>
              <a:gd name="T80" fmla="*/ 902 w 1679"/>
              <a:gd name="T81" fmla="*/ 515 h 821"/>
              <a:gd name="T82" fmla="*/ 916 w 1679"/>
              <a:gd name="T83" fmla="*/ 527 h 821"/>
              <a:gd name="T84" fmla="*/ 938 w 1679"/>
              <a:gd name="T85" fmla="*/ 547 h 821"/>
              <a:gd name="T86" fmla="*/ 956 w 1679"/>
              <a:gd name="T87" fmla="*/ 557 h 821"/>
              <a:gd name="T88" fmla="*/ 966 w 1679"/>
              <a:gd name="T89" fmla="*/ 575 h 821"/>
              <a:gd name="T90" fmla="*/ 982 w 1679"/>
              <a:gd name="T91" fmla="*/ 585 h 821"/>
              <a:gd name="T92" fmla="*/ 998 w 1679"/>
              <a:gd name="T93" fmla="*/ 593 h 821"/>
              <a:gd name="T94" fmla="*/ 1008 w 1679"/>
              <a:gd name="T95" fmla="*/ 605 h 821"/>
              <a:gd name="T96" fmla="*/ 1058 w 1679"/>
              <a:gd name="T97" fmla="*/ 623 h 821"/>
              <a:gd name="T98" fmla="*/ 1103 w 1679"/>
              <a:gd name="T99" fmla="*/ 637 h 821"/>
              <a:gd name="T100" fmla="*/ 1125 w 1679"/>
              <a:gd name="T101" fmla="*/ 655 h 821"/>
              <a:gd name="T102" fmla="*/ 1163 w 1679"/>
              <a:gd name="T103" fmla="*/ 665 h 821"/>
              <a:gd name="T104" fmla="*/ 1193 w 1679"/>
              <a:gd name="T105" fmla="*/ 675 h 821"/>
              <a:gd name="T106" fmla="*/ 1211 w 1679"/>
              <a:gd name="T107" fmla="*/ 683 h 821"/>
              <a:gd name="T108" fmla="*/ 1239 w 1679"/>
              <a:gd name="T109" fmla="*/ 695 h 821"/>
              <a:gd name="T110" fmla="*/ 1329 w 1679"/>
              <a:gd name="T111" fmla="*/ 707 h 821"/>
              <a:gd name="T112" fmla="*/ 1342 w 1679"/>
              <a:gd name="T113" fmla="*/ 719 h 821"/>
              <a:gd name="T114" fmla="*/ 1352 w 1679"/>
              <a:gd name="T115" fmla="*/ 741 h 821"/>
              <a:gd name="T116" fmla="*/ 1364 w 1679"/>
              <a:gd name="T117" fmla="*/ 753 h 821"/>
              <a:gd name="T118" fmla="*/ 1408 w 1679"/>
              <a:gd name="T119" fmla="*/ 779 h 821"/>
              <a:gd name="T120" fmla="*/ 1490 w 1679"/>
              <a:gd name="T121" fmla="*/ 801 h 821"/>
              <a:gd name="T122" fmla="*/ 1498 w 1679"/>
              <a:gd name="T123" fmla="*/ 82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9" h="821">
                <a:moveTo>
                  <a:pt x="0" y="0"/>
                </a:moveTo>
                <a:lnTo>
                  <a:pt x="145" y="0"/>
                </a:lnTo>
                <a:lnTo>
                  <a:pt x="145" y="12"/>
                </a:lnTo>
                <a:lnTo>
                  <a:pt x="163" y="12"/>
                </a:lnTo>
                <a:lnTo>
                  <a:pt x="163" y="22"/>
                </a:lnTo>
                <a:lnTo>
                  <a:pt x="185" y="22"/>
                </a:lnTo>
                <a:lnTo>
                  <a:pt x="185" y="32"/>
                </a:lnTo>
                <a:lnTo>
                  <a:pt x="211" y="32"/>
                </a:lnTo>
                <a:lnTo>
                  <a:pt x="211" y="40"/>
                </a:lnTo>
                <a:lnTo>
                  <a:pt x="221" y="40"/>
                </a:lnTo>
                <a:lnTo>
                  <a:pt x="221" y="58"/>
                </a:lnTo>
                <a:lnTo>
                  <a:pt x="235" y="58"/>
                </a:lnTo>
                <a:lnTo>
                  <a:pt x="235" y="72"/>
                </a:lnTo>
                <a:lnTo>
                  <a:pt x="259" y="72"/>
                </a:lnTo>
                <a:lnTo>
                  <a:pt x="259" y="88"/>
                </a:lnTo>
                <a:lnTo>
                  <a:pt x="299" y="88"/>
                </a:lnTo>
                <a:lnTo>
                  <a:pt x="299" y="102"/>
                </a:lnTo>
                <a:lnTo>
                  <a:pt x="313" y="102"/>
                </a:lnTo>
                <a:lnTo>
                  <a:pt x="313" y="114"/>
                </a:lnTo>
                <a:lnTo>
                  <a:pt x="313" y="120"/>
                </a:lnTo>
                <a:lnTo>
                  <a:pt x="333" y="120"/>
                </a:lnTo>
                <a:lnTo>
                  <a:pt x="333" y="130"/>
                </a:lnTo>
                <a:lnTo>
                  <a:pt x="353" y="130"/>
                </a:lnTo>
                <a:lnTo>
                  <a:pt x="353" y="148"/>
                </a:lnTo>
                <a:lnTo>
                  <a:pt x="384" y="148"/>
                </a:lnTo>
                <a:lnTo>
                  <a:pt x="384" y="158"/>
                </a:lnTo>
                <a:lnTo>
                  <a:pt x="396" y="158"/>
                </a:lnTo>
                <a:lnTo>
                  <a:pt x="396" y="168"/>
                </a:lnTo>
                <a:lnTo>
                  <a:pt x="402" y="168"/>
                </a:lnTo>
                <a:lnTo>
                  <a:pt x="402" y="178"/>
                </a:lnTo>
                <a:lnTo>
                  <a:pt x="410" y="178"/>
                </a:lnTo>
                <a:lnTo>
                  <a:pt x="410" y="198"/>
                </a:lnTo>
                <a:lnTo>
                  <a:pt x="424" y="198"/>
                </a:lnTo>
                <a:lnTo>
                  <a:pt x="424" y="210"/>
                </a:lnTo>
                <a:lnTo>
                  <a:pt x="430" y="210"/>
                </a:lnTo>
                <a:lnTo>
                  <a:pt x="430" y="234"/>
                </a:lnTo>
                <a:lnTo>
                  <a:pt x="434" y="234"/>
                </a:lnTo>
                <a:lnTo>
                  <a:pt x="434" y="250"/>
                </a:lnTo>
                <a:lnTo>
                  <a:pt x="442" y="250"/>
                </a:lnTo>
                <a:lnTo>
                  <a:pt x="442" y="268"/>
                </a:lnTo>
                <a:lnTo>
                  <a:pt x="458" y="268"/>
                </a:lnTo>
                <a:lnTo>
                  <a:pt x="458" y="280"/>
                </a:lnTo>
                <a:lnTo>
                  <a:pt x="488" y="280"/>
                </a:lnTo>
                <a:lnTo>
                  <a:pt x="488" y="310"/>
                </a:lnTo>
                <a:lnTo>
                  <a:pt x="532" y="310"/>
                </a:lnTo>
                <a:lnTo>
                  <a:pt x="532" y="318"/>
                </a:lnTo>
                <a:lnTo>
                  <a:pt x="568" y="318"/>
                </a:lnTo>
                <a:lnTo>
                  <a:pt x="568" y="330"/>
                </a:lnTo>
                <a:lnTo>
                  <a:pt x="594" y="330"/>
                </a:lnTo>
                <a:lnTo>
                  <a:pt x="594" y="342"/>
                </a:lnTo>
                <a:lnTo>
                  <a:pt x="604" y="342"/>
                </a:lnTo>
                <a:lnTo>
                  <a:pt x="604" y="346"/>
                </a:lnTo>
                <a:lnTo>
                  <a:pt x="625" y="346"/>
                </a:lnTo>
                <a:lnTo>
                  <a:pt x="625" y="363"/>
                </a:lnTo>
                <a:lnTo>
                  <a:pt x="635" y="363"/>
                </a:lnTo>
                <a:lnTo>
                  <a:pt x="635" y="377"/>
                </a:lnTo>
                <a:lnTo>
                  <a:pt x="655" y="377"/>
                </a:lnTo>
                <a:lnTo>
                  <a:pt x="655" y="387"/>
                </a:lnTo>
                <a:lnTo>
                  <a:pt x="665" y="387"/>
                </a:lnTo>
                <a:lnTo>
                  <a:pt x="665" y="397"/>
                </a:lnTo>
                <a:lnTo>
                  <a:pt x="687" y="397"/>
                </a:lnTo>
                <a:lnTo>
                  <a:pt x="687" y="405"/>
                </a:lnTo>
                <a:lnTo>
                  <a:pt x="703" y="405"/>
                </a:lnTo>
                <a:lnTo>
                  <a:pt x="703" y="413"/>
                </a:lnTo>
                <a:lnTo>
                  <a:pt x="711" y="413"/>
                </a:lnTo>
                <a:lnTo>
                  <a:pt x="711" y="425"/>
                </a:lnTo>
                <a:lnTo>
                  <a:pt x="719" y="425"/>
                </a:lnTo>
                <a:lnTo>
                  <a:pt x="719" y="435"/>
                </a:lnTo>
                <a:lnTo>
                  <a:pt x="735" y="435"/>
                </a:lnTo>
                <a:lnTo>
                  <a:pt x="735" y="445"/>
                </a:lnTo>
                <a:lnTo>
                  <a:pt x="759" y="445"/>
                </a:lnTo>
                <a:lnTo>
                  <a:pt x="759" y="455"/>
                </a:lnTo>
                <a:lnTo>
                  <a:pt x="781" y="455"/>
                </a:lnTo>
                <a:lnTo>
                  <a:pt x="781" y="465"/>
                </a:lnTo>
                <a:lnTo>
                  <a:pt x="852" y="465"/>
                </a:lnTo>
                <a:lnTo>
                  <a:pt x="852" y="477"/>
                </a:lnTo>
                <a:lnTo>
                  <a:pt x="864" y="477"/>
                </a:lnTo>
                <a:lnTo>
                  <a:pt x="864" y="487"/>
                </a:lnTo>
                <a:lnTo>
                  <a:pt x="876" y="487"/>
                </a:lnTo>
                <a:lnTo>
                  <a:pt x="876" y="503"/>
                </a:lnTo>
                <a:lnTo>
                  <a:pt x="902" y="503"/>
                </a:lnTo>
                <a:lnTo>
                  <a:pt x="902" y="515"/>
                </a:lnTo>
                <a:lnTo>
                  <a:pt x="916" y="515"/>
                </a:lnTo>
                <a:lnTo>
                  <a:pt x="916" y="527"/>
                </a:lnTo>
                <a:lnTo>
                  <a:pt x="938" y="527"/>
                </a:lnTo>
                <a:lnTo>
                  <a:pt x="938" y="547"/>
                </a:lnTo>
                <a:lnTo>
                  <a:pt x="956" y="547"/>
                </a:lnTo>
                <a:lnTo>
                  <a:pt x="956" y="557"/>
                </a:lnTo>
                <a:lnTo>
                  <a:pt x="966" y="557"/>
                </a:lnTo>
                <a:lnTo>
                  <a:pt x="966" y="575"/>
                </a:lnTo>
                <a:lnTo>
                  <a:pt x="982" y="575"/>
                </a:lnTo>
                <a:lnTo>
                  <a:pt x="982" y="585"/>
                </a:lnTo>
                <a:lnTo>
                  <a:pt x="998" y="585"/>
                </a:lnTo>
                <a:lnTo>
                  <a:pt x="998" y="593"/>
                </a:lnTo>
                <a:lnTo>
                  <a:pt x="1008" y="593"/>
                </a:lnTo>
                <a:lnTo>
                  <a:pt x="1008" y="605"/>
                </a:lnTo>
                <a:lnTo>
                  <a:pt x="1058" y="605"/>
                </a:lnTo>
                <a:lnTo>
                  <a:pt x="1058" y="623"/>
                </a:lnTo>
                <a:lnTo>
                  <a:pt x="1103" y="623"/>
                </a:lnTo>
                <a:lnTo>
                  <a:pt x="1103" y="637"/>
                </a:lnTo>
                <a:lnTo>
                  <a:pt x="1125" y="637"/>
                </a:lnTo>
                <a:lnTo>
                  <a:pt x="1125" y="655"/>
                </a:lnTo>
                <a:lnTo>
                  <a:pt x="1163" y="655"/>
                </a:lnTo>
                <a:lnTo>
                  <a:pt x="1163" y="665"/>
                </a:lnTo>
                <a:lnTo>
                  <a:pt x="1193" y="665"/>
                </a:lnTo>
                <a:lnTo>
                  <a:pt x="1193" y="675"/>
                </a:lnTo>
                <a:lnTo>
                  <a:pt x="1211" y="675"/>
                </a:lnTo>
                <a:lnTo>
                  <a:pt x="1211" y="683"/>
                </a:lnTo>
                <a:lnTo>
                  <a:pt x="1239" y="683"/>
                </a:lnTo>
                <a:lnTo>
                  <a:pt x="1239" y="695"/>
                </a:lnTo>
                <a:lnTo>
                  <a:pt x="1329" y="695"/>
                </a:lnTo>
                <a:lnTo>
                  <a:pt x="1329" y="707"/>
                </a:lnTo>
                <a:lnTo>
                  <a:pt x="1342" y="707"/>
                </a:lnTo>
                <a:lnTo>
                  <a:pt x="1342" y="719"/>
                </a:lnTo>
                <a:lnTo>
                  <a:pt x="1352" y="719"/>
                </a:lnTo>
                <a:lnTo>
                  <a:pt x="1352" y="741"/>
                </a:lnTo>
                <a:lnTo>
                  <a:pt x="1364" y="741"/>
                </a:lnTo>
                <a:lnTo>
                  <a:pt x="1364" y="753"/>
                </a:lnTo>
                <a:lnTo>
                  <a:pt x="1408" y="753"/>
                </a:lnTo>
                <a:lnTo>
                  <a:pt x="1408" y="779"/>
                </a:lnTo>
                <a:lnTo>
                  <a:pt x="1490" y="779"/>
                </a:lnTo>
                <a:lnTo>
                  <a:pt x="1490" y="801"/>
                </a:lnTo>
                <a:lnTo>
                  <a:pt x="1498" y="801"/>
                </a:lnTo>
                <a:lnTo>
                  <a:pt x="1498" y="821"/>
                </a:lnTo>
                <a:lnTo>
                  <a:pt x="1679" y="821"/>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8" name="TextBox 357">
            <a:extLst>
              <a:ext uri="{FF2B5EF4-FFF2-40B4-BE49-F238E27FC236}">
                <a16:creationId xmlns:a16="http://schemas.microsoft.com/office/drawing/2014/main" id="{E381C2A4-2537-D8CE-7D54-AD58EAB5FCE9}"/>
              </a:ext>
            </a:extLst>
          </p:cNvPr>
          <p:cNvSpPr txBox="1"/>
          <p:nvPr/>
        </p:nvSpPr>
        <p:spPr bwMode="auto">
          <a:xfrm>
            <a:off x="8700986" y="3379120"/>
            <a:ext cx="2998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mn-lt"/>
              </a:rPr>
              <a:t>Geneva HRD‒, Myriad HRD‒</a:t>
            </a:r>
          </a:p>
        </p:txBody>
      </p:sp>
      <p:graphicFrame>
        <p:nvGraphicFramePr>
          <p:cNvPr id="359" name="Table 199">
            <a:extLst>
              <a:ext uri="{FF2B5EF4-FFF2-40B4-BE49-F238E27FC236}">
                <a16:creationId xmlns:a16="http://schemas.microsoft.com/office/drawing/2014/main" id="{755AF9F8-A1CF-5686-EA20-65F1B343E72E}"/>
              </a:ext>
            </a:extLst>
          </p:cNvPr>
          <p:cNvGraphicFramePr>
            <a:graphicFrameLocks noGrp="1"/>
          </p:cNvGraphicFramePr>
          <p:nvPr/>
        </p:nvGraphicFramePr>
        <p:xfrm>
          <a:off x="8653228" y="5755967"/>
          <a:ext cx="3238634" cy="388212"/>
        </p:xfrm>
        <a:graphic>
          <a:graphicData uri="http://schemas.openxmlformats.org/drawingml/2006/table">
            <a:tbl>
              <a:tblPr firstRow="1" bandRow="1">
                <a:tableStyleId>{93296810-A885-4BE3-A3E7-6D5BEEA58F35}</a:tableStyleId>
              </a:tblPr>
              <a:tblGrid>
                <a:gridCol w="231331">
                  <a:extLst>
                    <a:ext uri="{9D8B030D-6E8A-4147-A177-3AD203B41FA5}">
                      <a16:colId xmlns:a16="http://schemas.microsoft.com/office/drawing/2014/main" val="364842434"/>
                    </a:ext>
                  </a:extLst>
                </a:gridCol>
                <a:gridCol w="231331">
                  <a:extLst>
                    <a:ext uri="{9D8B030D-6E8A-4147-A177-3AD203B41FA5}">
                      <a16:colId xmlns:a16="http://schemas.microsoft.com/office/drawing/2014/main" val="3110769782"/>
                    </a:ext>
                  </a:extLst>
                </a:gridCol>
                <a:gridCol w="231331">
                  <a:extLst>
                    <a:ext uri="{9D8B030D-6E8A-4147-A177-3AD203B41FA5}">
                      <a16:colId xmlns:a16="http://schemas.microsoft.com/office/drawing/2014/main" val="3458699586"/>
                    </a:ext>
                  </a:extLst>
                </a:gridCol>
                <a:gridCol w="231331">
                  <a:extLst>
                    <a:ext uri="{9D8B030D-6E8A-4147-A177-3AD203B41FA5}">
                      <a16:colId xmlns:a16="http://schemas.microsoft.com/office/drawing/2014/main" val="201674677"/>
                    </a:ext>
                  </a:extLst>
                </a:gridCol>
                <a:gridCol w="231331">
                  <a:extLst>
                    <a:ext uri="{9D8B030D-6E8A-4147-A177-3AD203B41FA5}">
                      <a16:colId xmlns:a16="http://schemas.microsoft.com/office/drawing/2014/main" val="214734916"/>
                    </a:ext>
                  </a:extLst>
                </a:gridCol>
                <a:gridCol w="231331">
                  <a:extLst>
                    <a:ext uri="{9D8B030D-6E8A-4147-A177-3AD203B41FA5}">
                      <a16:colId xmlns:a16="http://schemas.microsoft.com/office/drawing/2014/main" val="3388623943"/>
                    </a:ext>
                  </a:extLst>
                </a:gridCol>
                <a:gridCol w="231331">
                  <a:extLst>
                    <a:ext uri="{9D8B030D-6E8A-4147-A177-3AD203B41FA5}">
                      <a16:colId xmlns:a16="http://schemas.microsoft.com/office/drawing/2014/main" val="2107805760"/>
                    </a:ext>
                  </a:extLst>
                </a:gridCol>
                <a:gridCol w="231331">
                  <a:extLst>
                    <a:ext uri="{9D8B030D-6E8A-4147-A177-3AD203B41FA5}">
                      <a16:colId xmlns:a16="http://schemas.microsoft.com/office/drawing/2014/main" val="4124871595"/>
                    </a:ext>
                  </a:extLst>
                </a:gridCol>
                <a:gridCol w="231331">
                  <a:extLst>
                    <a:ext uri="{9D8B030D-6E8A-4147-A177-3AD203B41FA5}">
                      <a16:colId xmlns:a16="http://schemas.microsoft.com/office/drawing/2014/main" val="4006499189"/>
                    </a:ext>
                  </a:extLst>
                </a:gridCol>
                <a:gridCol w="231331">
                  <a:extLst>
                    <a:ext uri="{9D8B030D-6E8A-4147-A177-3AD203B41FA5}">
                      <a16:colId xmlns:a16="http://schemas.microsoft.com/office/drawing/2014/main" val="3577040454"/>
                    </a:ext>
                  </a:extLst>
                </a:gridCol>
                <a:gridCol w="231331">
                  <a:extLst>
                    <a:ext uri="{9D8B030D-6E8A-4147-A177-3AD203B41FA5}">
                      <a16:colId xmlns:a16="http://schemas.microsoft.com/office/drawing/2014/main" val="2286719580"/>
                    </a:ext>
                  </a:extLst>
                </a:gridCol>
                <a:gridCol w="231331">
                  <a:extLst>
                    <a:ext uri="{9D8B030D-6E8A-4147-A177-3AD203B41FA5}">
                      <a16:colId xmlns:a16="http://schemas.microsoft.com/office/drawing/2014/main" val="3577544775"/>
                    </a:ext>
                  </a:extLst>
                </a:gridCol>
                <a:gridCol w="231331">
                  <a:extLst>
                    <a:ext uri="{9D8B030D-6E8A-4147-A177-3AD203B41FA5}">
                      <a16:colId xmlns:a16="http://schemas.microsoft.com/office/drawing/2014/main" val="919457309"/>
                    </a:ext>
                  </a:extLst>
                </a:gridCol>
                <a:gridCol w="231331">
                  <a:extLst>
                    <a:ext uri="{9D8B030D-6E8A-4147-A177-3AD203B41FA5}">
                      <a16:colId xmlns:a16="http://schemas.microsoft.com/office/drawing/2014/main" val="3538724715"/>
                    </a:ext>
                  </a:extLst>
                </a:gridCol>
              </a:tblGrid>
              <a:tr h="194106">
                <a:tc>
                  <a:txBody>
                    <a:bodyPr/>
                    <a:lstStyle/>
                    <a:p>
                      <a:pPr algn="ctr"/>
                      <a:r>
                        <a:rPr lang="en-US" sz="1100" b="0" dirty="0">
                          <a:solidFill>
                            <a:schemeClr val="accent3"/>
                          </a:solidFill>
                        </a:rPr>
                        <a:t>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43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43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38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32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29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25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22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4195806"/>
                  </a:ext>
                </a:extLst>
              </a:tr>
              <a:tr h="194106">
                <a:tc>
                  <a:txBody>
                    <a:bodyPr/>
                    <a:lstStyle/>
                    <a:p>
                      <a:pPr algn="ctr"/>
                      <a:r>
                        <a:rPr lang="en-US" sz="1100" b="0" dirty="0">
                          <a:solidFill>
                            <a:schemeClr val="accent1"/>
                          </a:solidFill>
                        </a:rPr>
                        <a:t>107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106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97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82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62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57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45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33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17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100" b="0" dirty="0">
                          <a:solidFill>
                            <a:schemeClr val="accent1"/>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7435011"/>
                  </a:ext>
                </a:extLst>
              </a:tr>
            </a:tbl>
          </a:graphicData>
        </a:graphic>
      </p:graphicFrame>
      <p:sp>
        <p:nvSpPr>
          <p:cNvPr id="360" name="Rectangle 359">
            <a:extLst>
              <a:ext uri="{FF2B5EF4-FFF2-40B4-BE49-F238E27FC236}">
                <a16:creationId xmlns:a16="http://schemas.microsoft.com/office/drawing/2014/main" id="{8E3F336E-677E-1D2A-AD6F-9823066C2963}"/>
              </a:ext>
            </a:extLst>
          </p:cNvPr>
          <p:cNvSpPr/>
          <p:nvPr/>
        </p:nvSpPr>
        <p:spPr bwMode="auto">
          <a:xfrm>
            <a:off x="8710149" y="5581263"/>
            <a:ext cx="3143774" cy="236904"/>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sz="1400" dirty="0">
                <a:solidFill>
                  <a:schemeClr val="bg1"/>
                </a:solidFill>
                <a:latin typeface="Calibri" panose="020F0502020204030204" pitchFamily="34" charset="0"/>
              </a:rPr>
              <a:t>Mo</a:t>
            </a:r>
          </a:p>
        </p:txBody>
      </p:sp>
      <p:sp>
        <p:nvSpPr>
          <p:cNvPr id="362" name="TextBox 361">
            <a:extLst>
              <a:ext uri="{FF2B5EF4-FFF2-40B4-BE49-F238E27FC236}">
                <a16:creationId xmlns:a16="http://schemas.microsoft.com/office/drawing/2014/main" id="{2AB12AFA-DA83-48FA-DA66-DC67153B04A5}"/>
              </a:ext>
            </a:extLst>
          </p:cNvPr>
          <p:cNvSpPr txBox="1"/>
          <p:nvPr/>
        </p:nvSpPr>
        <p:spPr bwMode="auto">
          <a:xfrm>
            <a:off x="4881568" y="3057211"/>
            <a:ext cx="68770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dirty="0">
                <a:solidFill>
                  <a:schemeClr val="bg1"/>
                </a:solidFill>
                <a:latin typeface="+mn-lt"/>
              </a:rPr>
              <a:t>Comparison on OS (Myriad HRD negative subgroup)</a:t>
            </a:r>
          </a:p>
        </p:txBody>
      </p:sp>
      <p:sp>
        <p:nvSpPr>
          <p:cNvPr id="8" name="TextBox 7">
            <a:extLst>
              <a:ext uri="{FF2B5EF4-FFF2-40B4-BE49-F238E27FC236}">
                <a16:creationId xmlns:a16="http://schemas.microsoft.com/office/drawing/2014/main" id="{75207534-66C3-F453-6750-740BA81E8215}"/>
              </a:ext>
            </a:extLst>
          </p:cNvPr>
          <p:cNvSpPr txBox="1"/>
          <p:nvPr/>
        </p:nvSpPr>
        <p:spPr bwMode="auto">
          <a:xfrm>
            <a:off x="8222069" y="5232763"/>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a:t>
            </a:r>
          </a:p>
        </p:txBody>
      </p:sp>
      <p:sp>
        <p:nvSpPr>
          <p:cNvPr id="9" name="TextBox 8">
            <a:extLst>
              <a:ext uri="{FF2B5EF4-FFF2-40B4-BE49-F238E27FC236}">
                <a16:creationId xmlns:a16="http://schemas.microsoft.com/office/drawing/2014/main" id="{CEF0CE09-B7B0-C4E8-D96F-42FB78A32A76}"/>
              </a:ext>
            </a:extLst>
          </p:cNvPr>
          <p:cNvSpPr txBox="1"/>
          <p:nvPr/>
        </p:nvSpPr>
        <p:spPr bwMode="auto">
          <a:xfrm>
            <a:off x="8222069" y="4807836"/>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0.25</a:t>
            </a:r>
          </a:p>
        </p:txBody>
      </p:sp>
      <p:sp>
        <p:nvSpPr>
          <p:cNvPr id="12" name="TextBox 11">
            <a:extLst>
              <a:ext uri="{FF2B5EF4-FFF2-40B4-BE49-F238E27FC236}">
                <a16:creationId xmlns:a16="http://schemas.microsoft.com/office/drawing/2014/main" id="{87934528-4BAD-ECC9-36B8-4E3E72E4AEF8}"/>
              </a:ext>
            </a:extLst>
          </p:cNvPr>
          <p:cNvSpPr txBox="1"/>
          <p:nvPr/>
        </p:nvSpPr>
        <p:spPr bwMode="auto">
          <a:xfrm>
            <a:off x="8222069" y="4415181"/>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0.50</a:t>
            </a:r>
          </a:p>
        </p:txBody>
      </p:sp>
      <p:sp>
        <p:nvSpPr>
          <p:cNvPr id="16" name="TextBox 15">
            <a:extLst>
              <a:ext uri="{FF2B5EF4-FFF2-40B4-BE49-F238E27FC236}">
                <a16:creationId xmlns:a16="http://schemas.microsoft.com/office/drawing/2014/main" id="{A23A2E93-75B0-C841-6548-411A55F5158E}"/>
              </a:ext>
            </a:extLst>
          </p:cNvPr>
          <p:cNvSpPr txBox="1"/>
          <p:nvPr/>
        </p:nvSpPr>
        <p:spPr bwMode="auto">
          <a:xfrm>
            <a:off x="8222069" y="4001012"/>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0.75</a:t>
            </a:r>
          </a:p>
        </p:txBody>
      </p:sp>
      <p:sp>
        <p:nvSpPr>
          <p:cNvPr id="17" name="TextBox 16">
            <a:extLst>
              <a:ext uri="{FF2B5EF4-FFF2-40B4-BE49-F238E27FC236}">
                <a16:creationId xmlns:a16="http://schemas.microsoft.com/office/drawing/2014/main" id="{BBCED7FC-D714-BCB2-9ADA-67D4703AC220}"/>
              </a:ext>
            </a:extLst>
          </p:cNvPr>
          <p:cNvSpPr txBox="1"/>
          <p:nvPr/>
        </p:nvSpPr>
        <p:spPr bwMode="auto">
          <a:xfrm>
            <a:off x="8222069" y="3597600"/>
            <a:ext cx="4221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mn-lt"/>
              </a:rPr>
              <a:t>1.00</a:t>
            </a:r>
          </a:p>
        </p:txBody>
      </p:sp>
    </p:spTree>
    <p:extLst>
      <p:ext uri="{BB962C8B-B14F-4D97-AF65-F5344CB8AC3E}">
        <p14:creationId xmlns:p14="http://schemas.microsoft.com/office/powerpoint/2010/main" val="289878094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353226-763E-BE7F-0B08-50BC49C02130}"/>
              </a:ext>
            </a:extLst>
          </p:cNvPr>
          <p:cNvSpPr>
            <a:spLocks noGrp="1"/>
          </p:cNvSpPr>
          <p:nvPr>
            <p:ph type="title"/>
          </p:nvPr>
        </p:nvSpPr>
        <p:spPr/>
        <p:txBody>
          <a:bodyPr/>
          <a:lstStyle/>
          <a:p>
            <a:r>
              <a:rPr lang="en-US" dirty="0"/>
              <a:t>Validation of NOGGO-GIS HRD Assay in Samples </a:t>
            </a:r>
            <a:br>
              <a:rPr lang="en-US" dirty="0"/>
            </a:br>
            <a:r>
              <a:rPr lang="en-US" dirty="0"/>
              <a:t>From Phase III PAOLA-1 Trial</a:t>
            </a:r>
            <a:r>
              <a:rPr lang="en-US" sz="3600" dirty="0"/>
              <a:t>: Study Design</a:t>
            </a:r>
            <a:endParaRPr lang="en-US" dirty="0"/>
          </a:p>
        </p:txBody>
      </p:sp>
      <p:grpSp>
        <p:nvGrpSpPr>
          <p:cNvPr id="4" name="Group 3">
            <a:extLst>
              <a:ext uri="{FF2B5EF4-FFF2-40B4-BE49-F238E27FC236}">
                <a16:creationId xmlns:a16="http://schemas.microsoft.com/office/drawing/2014/main" id="{D976BD6F-5B8C-3418-ADE9-DCFFE6732D91}"/>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62635362-7778-B549-A92B-53B7400D70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1B5953A8-A9D2-8E6D-1ED2-8CC631006A6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C44F58DE-FE29-10CF-997D-BAE1534D7D3A}"/>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Willing. ESGO 2022. Abstr RA-873.</a:t>
            </a:r>
          </a:p>
        </p:txBody>
      </p:sp>
      <p:sp>
        <p:nvSpPr>
          <p:cNvPr id="8" name="Content Placeholder 8">
            <a:extLst>
              <a:ext uri="{FF2B5EF4-FFF2-40B4-BE49-F238E27FC236}">
                <a16:creationId xmlns:a16="http://schemas.microsoft.com/office/drawing/2014/main" id="{34A871F0-88E8-C626-C5F6-18BF92C0314A}"/>
              </a:ext>
            </a:extLst>
          </p:cNvPr>
          <p:cNvSpPr txBox="1">
            <a:spLocks/>
          </p:cNvSpPr>
          <p:nvPr/>
        </p:nvSpPr>
        <p:spPr>
          <a:xfrm>
            <a:off x="6138334" y="1510729"/>
            <a:ext cx="5229570" cy="5051525"/>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spcBef>
                <a:spcPts val="600"/>
              </a:spcBef>
              <a:spcAft>
                <a:spcPts val="0"/>
              </a:spcAft>
              <a:buNone/>
            </a:pPr>
            <a:r>
              <a:rPr lang="en-US" sz="2000" b="1" kern="0" dirty="0">
                <a:solidFill>
                  <a:srgbClr val="333333"/>
                </a:solidFill>
                <a:latin typeface="+mn-lt"/>
              </a:rPr>
              <a:t>Methods and Specifications</a:t>
            </a:r>
          </a:p>
          <a:p>
            <a:pPr>
              <a:spcBef>
                <a:spcPts val="600"/>
              </a:spcBef>
              <a:spcAft>
                <a:spcPts val="0"/>
              </a:spcAft>
            </a:pPr>
            <a:r>
              <a:rPr lang="en-US" sz="1800" b="0" kern="0" dirty="0">
                <a:solidFill>
                  <a:srgbClr val="333333"/>
                </a:solidFill>
                <a:latin typeface="+mn-lt"/>
              </a:rPr>
              <a:t>Hybrid capture NGS assay based on Agilent XTH2 chemistry; SNP backbone</a:t>
            </a:r>
          </a:p>
          <a:p>
            <a:pPr lvl="1">
              <a:spcBef>
                <a:spcPts val="600"/>
              </a:spcBef>
              <a:spcAft>
                <a:spcPts val="0"/>
              </a:spcAft>
            </a:pPr>
            <a:r>
              <a:rPr lang="en-US" sz="1600" b="0" kern="0" dirty="0">
                <a:solidFill>
                  <a:srgbClr val="333333"/>
                </a:solidFill>
                <a:latin typeface="+mn-lt"/>
              </a:rPr>
              <a:t>57 genes, ~20.000 SNP loci; total size of </a:t>
            </a:r>
            <a:br>
              <a:rPr lang="en-US" sz="1600" b="0" kern="0" dirty="0">
                <a:solidFill>
                  <a:srgbClr val="333333"/>
                </a:solidFill>
                <a:latin typeface="+mn-lt"/>
              </a:rPr>
            </a:br>
            <a:r>
              <a:rPr lang="en-US" sz="1600" b="0" kern="0" dirty="0">
                <a:solidFill>
                  <a:srgbClr val="333333"/>
                </a:solidFill>
                <a:latin typeface="+mn-lt"/>
              </a:rPr>
              <a:t>2.9 megabase</a:t>
            </a:r>
          </a:p>
          <a:p>
            <a:pPr lvl="1">
              <a:spcBef>
                <a:spcPts val="600"/>
              </a:spcBef>
              <a:spcAft>
                <a:spcPts val="0"/>
              </a:spcAft>
            </a:pPr>
            <a:r>
              <a:rPr lang="en-US" sz="1600" b="0" dirty="0">
                <a:solidFill>
                  <a:srgbClr val="333333"/>
                </a:solidFill>
                <a:latin typeface="+mn-lt"/>
              </a:rPr>
              <a:t>40 ng</a:t>
            </a:r>
            <a:r>
              <a:rPr lang="en-US" sz="1600" b="0" kern="0" dirty="0">
                <a:solidFill>
                  <a:srgbClr val="333333"/>
                </a:solidFill>
                <a:latin typeface="+mn-lt"/>
              </a:rPr>
              <a:t> input from FFPE tissue</a:t>
            </a:r>
          </a:p>
          <a:p>
            <a:pPr lvl="1">
              <a:spcBef>
                <a:spcPts val="600"/>
              </a:spcBef>
              <a:spcAft>
                <a:spcPts val="0"/>
              </a:spcAft>
            </a:pPr>
            <a:r>
              <a:rPr lang="en-US" sz="1600" b="0" kern="0" dirty="0">
                <a:solidFill>
                  <a:srgbClr val="333333"/>
                </a:solidFill>
                <a:latin typeface="+mn-lt"/>
              </a:rPr>
              <a:t>60 million read pairs on Illumina platform</a:t>
            </a:r>
          </a:p>
          <a:p>
            <a:pPr>
              <a:spcBef>
                <a:spcPts val="600"/>
              </a:spcBef>
              <a:spcAft>
                <a:spcPts val="0"/>
              </a:spcAft>
            </a:pPr>
            <a:r>
              <a:rPr lang="en-US" sz="1800" b="0" kern="0" dirty="0">
                <a:solidFill>
                  <a:srgbClr val="333333"/>
                </a:solidFill>
                <a:latin typeface="+mn-lt"/>
              </a:rPr>
              <a:t>Automated on Agilent Bravo, Magnis, and Hamilton</a:t>
            </a:r>
          </a:p>
          <a:p>
            <a:pPr marL="0" indent="0">
              <a:spcBef>
                <a:spcPts val="600"/>
              </a:spcBef>
              <a:spcAft>
                <a:spcPts val="0"/>
              </a:spcAft>
              <a:buNone/>
            </a:pPr>
            <a:r>
              <a:rPr lang="en-US" sz="2000" b="1" kern="0" dirty="0">
                <a:solidFill>
                  <a:srgbClr val="333333"/>
                </a:solidFill>
                <a:latin typeface="+mn-lt"/>
              </a:rPr>
              <a:t>Other Criteria</a:t>
            </a:r>
          </a:p>
          <a:p>
            <a:pPr>
              <a:spcBef>
                <a:spcPts val="600"/>
              </a:spcBef>
              <a:spcAft>
                <a:spcPts val="0"/>
              </a:spcAft>
            </a:pPr>
            <a:r>
              <a:rPr lang="en-US" sz="1800" b="0" kern="0" dirty="0">
                <a:solidFill>
                  <a:srgbClr val="333333"/>
                </a:solidFill>
                <a:latin typeface="+mn-lt"/>
                <a:ea typeface="+mn-ea"/>
                <a:cs typeface="+mn-cs"/>
              </a:rPr>
              <a:t>Turnaround time of 10 days</a:t>
            </a:r>
          </a:p>
          <a:p>
            <a:pPr>
              <a:spcBef>
                <a:spcPts val="600"/>
              </a:spcBef>
              <a:spcAft>
                <a:spcPts val="0"/>
              </a:spcAft>
            </a:pPr>
            <a:r>
              <a:rPr lang="en-US" sz="1800" b="0" kern="0" dirty="0">
                <a:solidFill>
                  <a:srgbClr val="333333"/>
                </a:solidFill>
                <a:latin typeface="+mn-lt"/>
              </a:rPr>
              <a:t>Bioinformatics analyses using publicly available tools </a:t>
            </a:r>
          </a:p>
          <a:p>
            <a:pPr>
              <a:spcBef>
                <a:spcPts val="600"/>
              </a:spcBef>
              <a:spcAft>
                <a:spcPts val="0"/>
              </a:spcAft>
            </a:pPr>
            <a:r>
              <a:rPr lang="en-US" sz="1800" b="0" kern="0" dirty="0">
                <a:solidFill>
                  <a:srgbClr val="333333"/>
                </a:solidFill>
                <a:latin typeface="+mn-lt"/>
              </a:rPr>
              <a:t>Software on GiTHUB with GNU license</a:t>
            </a:r>
          </a:p>
          <a:p>
            <a:pPr marL="0" indent="0">
              <a:spcBef>
                <a:spcPts val="600"/>
              </a:spcBef>
              <a:spcAft>
                <a:spcPts val="0"/>
              </a:spcAft>
              <a:buNone/>
            </a:pPr>
            <a:r>
              <a:rPr lang="en-US" sz="2000" kern="0" dirty="0">
                <a:solidFill>
                  <a:srgbClr val="333333"/>
                </a:solidFill>
                <a:latin typeface="+mn-lt"/>
              </a:rPr>
              <a:t>Aims</a:t>
            </a:r>
          </a:p>
          <a:p>
            <a:pPr>
              <a:spcBef>
                <a:spcPts val="600"/>
              </a:spcBef>
              <a:spcAft>
                <a:spcPts val="0"/>
              </a:spcAft>
            </a:pPr>
            <a:r>
              <a:rPr lang="en-US" sz="1800" b="0" kern="0" dirty="0">
                <a:solidFill>
                  <a:srgbClr val="333333"/>
                </a:solidFill>
                <a:latin typeface="+mn-lt"/>
              </a:rPr>
              <a:t>Validation of NOGGO GIS assay against </a:t>
            </a:r>
            <a:br>
              <a:rPr lang="en-US" sz="1800" b="0" kern="0" dirty="0">
                <a:solidFill>
                  <a:srgbClr val="333333"/>
                </a:solidFill>
                <a:latin typeface="+mn-lt"/>
              </a:rPr>
            </a:br>
            <a:r>
              <a:rPr lang="en-US" sz="1800" b="0" kern="0" dirty="0">
                <a:solidFill>
                  <a:srgbClr val="333333"/>
                </a:solidFill>
                <a:latin typeface="+mn-lt"/>
              </a:rPr>
              <a:t>Myriad myChoice test</a:t>
            </a:r>
          </a:p>
          <a:p>
            <a:pPr lvl="1">
              <a:spcBef>
                <a:spcPts val="600"/>
              </a:spcBef>
              <a:spcAft>
                <a:spcPts val="0"/>
              </a:spcAft>
            </a:pPr>
            <a:endParaRPr lang="en-US" sz="1800" kern="0" dirty="0">
              <a:solidFill>
                <a:srgbClr val="333333"/>
              </a:solidFill>
              <a:latin typeface="interfaceregular"/>
              <a:ea typeface="+mn-ea"/>
              <a:cs typeface="+mn-cs"/>
            </a:endParaRPr>
          </a:p>
          <a:p>
            <a:pPr>
              <a:spcBef>
                <a:spcPts val="600"/>
              </a:spcBef>
              <a:spcAft>
                <a:spcPts val="0"/>
              </a:spcAft>
            </a:pPr>
            <a:endParaRPr lang="en-US" b="0" kern="0" dirty="0"/>
          </a:p>
        </p:txBody>
      </p:sp>
      <p:sp>
        <p:nvSpPr>
          <p:cNvPr id="9" name="Content Placeholder 7">
            <a:extLst>
              <a:ext uri="{FF2B5EF4-FFF2-40B4-BE49-F238E27FC236}">
                <a16:creationId xmlns:a16="http://schemas.microsoft.com/office/drawing/2014/main" id="{B9756857-97B1-DE6E-618E-110A86A092DD}"/>
              </a:ext>
            </a:extLst>
          </p:cNvPr>
          <p:cNvSpPr>
            <a:spLocks noGrp="1"/>
          </p:cNvSpPr>
          <p:nvPr>
            <p:ph sz="half" idx="1"/>
          </p:nvPr>
        </p:nvSpPr>
        <p:spPr>
          <a:xfrm>
            <a:off x="618912" y="1510730"/>
            <a:ext cx="5309278" cy="4678738"/>
          </a:xfrm>
        </p:spPr>
        <p:txBody>
          <a:bodyPr/>
          <a:lstStyle/>
          <a:p>
            <a:pPr marL="0" indent="0">
              <a:spcBef>
                <a:spcPts val="600"/>
              </a:spcBef>
              <a:spcAft>
                <a:spcPts val="0"/>
              </a:spcAft>
              <a:buNone/>
            </a:pPr>
            <a:r>
              <a:rPr lang="en-US" sz="2000" b="1" dirty="0">
                <a:solidFill>
                  <a:srgbClr val="333333"/>
                </a:solidFill>
                <a:latin typeface="+mn-lt"/>
              </a:rPr>
              <a:t>Study and Sample Sources</a:t>
            </a:r>
          </a:p>
          <a:p>
            <a:pPr>
              <a:spcBef>
                <a:spcPts val="600"/>
              </a:spcBef>
              <a:spcAft>
                <a:spcPts val="0"/>
              </a:spcAft>
            </a:pPr>
            <a:r>
              <a:rPr lang="en-US" sz="1800" b="0" i="0" dirty="0">
                <a:solidFill>
                  <a:srgbClr val="333333"/>
                </a:solidFill>
                <a:effectLst/>
                <a:latin typeface="+mn-lt"/>
              </a:rPr>
              <a:t>ENGOT HRD European Initiative</a:t>
            </a:r>
          </a:p>
          <a:p>
            <a:pPr>
              <a:spcBef>
                <a:spcPts val="600"/>
              </a:spcBef>
              <a:spcAft>
                <a:spcPts val="0"/>
              </a:spcAft>
            </a:pPr>
            <a:r>
              <a:rPr lang="en-US" sz="1800" dirty="0">
                <a:solidFill>
                  <a:srgbClr val="333333"/>
                </a:solidFill>
                <a:latin typeface="+mn-lt"/>
                <a:ea typeface="+mn-ea"/>
                <a:cs typeface="+mn-cs"/>
              </a:rPr>
              <a:t>Samples from PAOLA-1/ENGOT-ov25 trial (N = 488)</a:t>
            </a:r>
          </a:p>
          <a:p>
            <a:pPr marL="0" indent="0">
              <a:spcBef>
                <a:spcPts val="600"/>
              </a:spcBef>
              <a:spcAft>
                <a:spcPts val="0"/>
              </a:spcAft>
              <a:buNone/>
            </a:pPr>
            <a:r>
              <a:rPr lang="en-US" sz="2000" b="1" dirty="0">
                <a:solidFill>
                  <a:srgbClr val="333333"/>
                </a:solidFill>
                <a:latin typeface="+mn-lt"/>
              </a:rPr>
              <a:t>Assay Detection Requirements</a:t>
            </a:r>
          </a:p>
          <a:p>
            <a:pPr>
              <a:spcBef>
                <a:spcPts val="600"/>
              </a:spcBef>
              <a:spcAft>
                <a:spcPts val="0"/>
              </a:spcAft>
            </a:pPr>
            <a:r>
              <a:rPr lang="en-US" sz="1800" dirty="0">
                <a:solidFill>
                  <a:srgbClr val="333333"/>
                </a:solidFill>
                <a:latin typeface="+mn-lt"/>
              </a:rPr>
              <a:t>Genomic instability</a:t>
            </a:r>
          </a:p>
          <a:p>
            <a:pPr>
              <a:spcBef>
                <a:spcPts val="600"/>
              </a:spcBef>
              <a:spcAft>
                <a:spcPts val="0"/>
              </a:spcAft>
            </a:pPr>
            <a:r>
              <a:rPr lang="en-US" sz="1800" i="1" dirty="0">
                <a:solidFill>
                  <a:srgbClr val="333333"/>
                </a:solidFill>
                <a:latin typeface="+mn-lt"/>
              </a:rPr>
              <a:t>BRCA1/2</a:t>
            </a:r>
            <a:r>
              <a:rPr lang="en-US" sz="1800" dirty="0">
                <a:solidFill>
                  <a:srgbClr val="333333"/>
                </a:solidFill>
                <a:latin typeface="+mn-lt"/>
              </a:rPr>
              <a:t> mutations, including large deletions</a:t>
            </a:r>
          </a:p>
          <a:p>
            <a:pPr>
              <a:spcBef>
                <a:spcPts val="600"/>
              </a:spcBef>
              <a:spcAft>
                <a:spcPts val="0"/>
              </a:spcAft>
            </a:pPr>
            <a:r>
              <a:rPr lang="en-US" sz="1800" dirty="0">
                <a:solidFill>
                  <a:srgbClr val="333333"/>
                </a:solidFill>
                <a:latin typeface="+mn-lt"/>
              </a:rPr>
              <a:t>All HRR genes (eg, </a:t>
            </a:r>
            <a:r>
              <a:rPr lang="en-US" sz="1800" i="1" dirty="0">
                <a:solidFill>
                  <a:srgbClr val="333333"/>
                </a:solidFill>
                <a:latin typeface="+mn-lt"/>
              </a:rPr>
              <a:t>RAD51, PALB</a:t>
            </a:r>
            <a:r>
              <a:rPr lang="en-US" sz="1800" dirty="0">
                <a:solidFill>
                  <a:srgbClr val="333333"/>
                </a:solidFill>
                <a:latin typeface="+mn-lt"/>
              </a:rPr>
              <a:t>)</a:t>
            </a:r>
          </a:p>
          <a:p>
            <a:pPr>
              <a:spcBef>
                <a:spcPts val="600"/>
              </a:spcBef>
              <a:spcAft>
                <a:spcPts val="0"/>
              </a:spcAft>
            </a:pPr>
            <a:r>
              <a:rPr lang="en-US" sz="1800" dirty="0">
                <a:solidFill>
                  <a:srgbClr val="333333"/>
                </a:solidFill>
                <a:latin typeface="+mn-lt"/>
              </a:rPr>
              <a:t>Relevant mutations for patients who are HRD+ </a:t>
            </a:r>
            <a:br>
              <a:rPr lang="en-US" sz="1800" dirty="0">
                <a:solidFill>
                  <a:srgbClr val="333333"/>
                </a:solidFill>
                <a:latin typeface="+mn-lt"/>
              </a:rPr>
            </a:br>
            <a:r>
              <a:rPr lang="en-US" sz="1800" dirty="0">
                <a:solidFill>
                  <a:srgbClr val="333333"/>
                </a:solidFill>
                <a:latin typeface="+mn-lt"/>
              </a:rPr>
              <a:t>(eg, </a:t>
            </a:r>
            <a:r>
              <a:rPr lang="en-US" sz="1800" i="1" dirty="0">
                <a:solidFill>
                  <a:srgbClr val="333333"/>
                </a:solidFill>
                <a:latin typeface="+mn-lt"/>
              </a:rPr>
              <a:t>HER2</a:t>
            </a:r>
            <a:r>
              <a:rPr lang="en-US" sz="1800" dirty="0">
                <a:solidFill>
                  <a:srgbClr val="333333"/>
                </a:solidFill>
                <a:latin typeface="+mn-lt"/>
              </a:rPr>
              <a:t> amplification, </a:t>
            </a:r>
            <a:r>
              <a:rPr lang="en-US" sz="1800" i="1" dirty="0">
                <a:solidFill>
                  <a:srgbClr val="333333"/>
                </a:solidFill>
                <a:latin typeface="+mn-lt"/>
              </a:rPr>
              <a:t>KRAS, BRAF, PIK3C, EGFR</a:t>
            </a:r>
            <a:r>
              <a:rPr lang="en-US" sz="1800" dirty="0">
                <a:solidFill>
                  <a:srgbClr val="333333"/>
                </a:solidFill>
                <a:latin typeface="+mn-lt"/>
              </a:rPr>
              <a:t>)</a:t>
            </a:r>
          </a:p>
          <a:p>
            <a:pPr>
              <a:spcBef>
                <a:spcPts val="600"/>
              </a:spcBef>
              <a:spcAft>
                <a:spcPts val="0"/>
              </a:spcAft>
            </a:pPr>
            <a:r>
              <a:rPr lang="en-US" sz="1800" dirty="0">
                <a:solidFill>
                  <a:srgbClr val="333333"/>
                </a:solidFill>
                <a:latin typeface="+mn-lt"/>
              </a:rPr>
              <a:t>Use of DNA from single FFPE tumor sample</a:t>
            </a:r>
          </a:p>
          <a:p>
            <a:pPr>
              <a:spcBef>
                <a:spcPts val="600"/>
              </a:spcBef>
              <a:spcAft>
                <a:spcPts val="0"/>
              </a:spcAft>
            </a:pPr>
            <a:r>
              <a:rPr lang="en-US" sz="1800" dirty="0">
                <a:solidFill>
                  <a:srgbClr val="333333"/>
                </a:solidFill>
                <a:latin typeface="+mn-lt"/>
              </a:rPr>
              <a:t>Robust/low failure rate</a:t>
            </a:r>
          </a:p>
          <a:p>
            <a:pPr>
              <a:spcBef>
                <a:spcPts val="600"/>
              </a:spcBef>
              <a:spcAft>
                <a:spcPts val="0"/>
              </a:spcAft>
            </a:pPr>
            <a:r>
              <a:rPr lang="en-US" sz="1800" dirty="0">
                <a:solidFill>
                  <a:srgbClr val="333333"/>
                </a:solidFill>
                <a:latin typeface="+mn-lt"/>
              </a:rPr>
              <a:t>LOH for tumor suppressor genes</a:t>
            </a:r>
          </a:p>
          <a:p>
            <a:pPr marL="0" indent="0">
              <a:spcBef>
                <a:spcPts val="600"/>
              </a:spcBef>
              <a:spcAft>
                <a:spcPts val="0"/>
              </a:spcAft>
              <a:buNone/>
            </a:pPr>
            <a:endParaRPr lang="en-US" sz="2000" b="1" dirty="0">
              <a:solidFill>
                <a:srgbClr val="333333"/>
              </a:solidFill>
              <a:latin typeface="+mn-lt"/>
            </a:endParaRPr>
          </a:p>
        </p:txBody>
      </p:sp>
      <p:sp>
        <p:nvSpPr>
          <p:cNvPr id="10" name="Explosion: 8 Points 11">
            <a:extLst>
              <a:ext uri="{FF2B5EF4-FFF2-40B4-BE49-F238E27FC236}">
                <a16:creationId xmlns:a16="http://schemas.microsoft.com/office/drawing/2014/main" id="{FAFA06D5-0BD0-3682-3B58-879564139E20}"/>
              </a:ext>
            </a:extLst>
          </p:cNvPr>
          <p:cNvSpPr/>
          <p:nvPr/>
        </p:nvSpPr>
        <p:spPr bwMode="auto">
          <a:xfrm rot="354158">
            <a:off x="10889535" y="364639"/>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11" name="Rectangle 10">
            <a:extLst>
              <a:ext uri="{FF2B5EF4-FFF2-40B4-BE49-F238E27FC236}">
                <a16:creationId xmlns:a16="http://schemas.microsoft.com/office/drawing/2014/main" id="{DC0D42DB-0262-6F68-B993-002E675C910B}"/>
              </a:ext>
            </a:extLst>
          </p:cNvPr>
          <p:cNvSpPr/>
          <p:nvPr/>
        </p:nvSpPr>
        <p:spPr>
          <a:xfrm>
            <a:off x="11111319" y="587293"/>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311195563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353226-763E-BE7F-0B08-50BC49C02130}"/>
              </a:ext>
            </a:extLst>
          </p:cNvPr>
          <p:cNvSpPr>
            <a:spLocks noGrp="1"/>
          </p:cNvSpPr>
          <p:nvPr>
            <p:ph type="title"/>
          </p:nvPr>
        </p:nvSpPr>
        <p:spPr/>
        <p:txBody>
          <a:bodyPr/>
          <a:lstStyle/>
          <a:p>
            <a:r>
              <a:rPr lang="en-US" dirty="0"/>
              <a:t>NOGGO-GIS Assay</a:t>
            </a:r>
            <a:r>
              <a:rPr lang="en-US" sz="3600" dirty="0"/>
              <a:t>: Comparison</a:t>
            </a:r>
            <a:endParaRPr lang="en-US" dirty="0"/>
          </a:p>
        </p:txBody>
      </p:sp>
      <p:grpSp>
        <p:nvGrpSpPr>
          <p:cNvPr id="4" name="Group 3">
            <a:extLst>
              <a:ext uri="{FF2B5EF4-FFF2-40B4-BE49-F238E27FC236}">
                <a16:creationId xmlns:a16="http://schemas.microsoft.com/office/drawing/2014/main" id="{D976BD6F-5B8C-3418-ADE9-DCFFE6732D91}"/>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62635362-7778-B549-A92B-53B7400D70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1B5953A8-A9D2-8E6D-1ED2-8CC631006A6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C44F58DE-FE29-10CF-997D-BAE1534D7D3A}"/>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Willing. ESGO 2022. Abstr RA-873.</a:t>
            </a:r>
          </a:p>
        </p:txBody>
      </p:sp>
      <p:graphicFrame>
        <p:nvGraphicFramePr>
          <p:cNvPr id="12" name="Group 3">
            <a:extLst>
              <a:ext uri="{FF2B5EF4-FFF2-40B4-BE49-F238E27FC236}">
                <a16:creationId xmlns:a16="http://schemas.microsoft.com/office/drawing/2014/main" id="{9C01FDE6-D0E9-CD7B-AAB5-A057A7167F67}"/>
              </a:ext>
            </a:extLst>
          </p:cNvPr>
          <p:cNvGraphicFramePr>
            <a:graphicFrameLocks/>
          </p:cNvGraphicFramePr>
          <p:nvPr>
            <p:extLst>
              <p:ext uri="{D42A27DB-BD31-4B8C-83A1-F6EECF244321}">
                <p14:modId xmlns:p14="http://schemas.microsoft.com/office/powerpoint/2010/main" val="3431400984"/>
              </p:ext>
            </p:extLst>
          </p:nvPr>
        </p:nvGraphicFramePr>
        <p:xfrm>
          <a:off x="719138" y="1600200"/>
          <a:ext cx="10748962" cy="2926160"/>
        </p:xfrm>
        <a:graphic>
          <a:graphicData uri="http://schemas.openxmlformats.org/drawingml/2006/table">
            <a:tbl>
              <a:tblPr/>
              <a:tblGrid>
                <a:gridCol w="2408623">
                  <a:extLst>
                    <a:ext uri="{9D8B030D-6E8A-4147-A177-3AD203B41FA5}">
                      <a16:colId xmlns:a16="http://schemas.microsoft.com/office/drawing/2014/main" val="20000"/>
                    </a:ext>
                  </a:extLst>
                </a:gridCol>
                <a:gridCol w="3469592">
                  <a:extLst>
                    <a:ext uri="{9D8B030D-6E8A-4147-A177-3AD203B41FA5}">
                      <a16:colId xmlns:a16="http://schemas.microsoft.com/office/drawing/2014/main" val="20001"/>
                    </a:ext>
                  </a:extLst>
                </a:gridCol>
                <a:gridCol w="4870747">
                  <a:extLst>
                    <a:ext uri="{9D8B030D-6E8A-4147-A177-3AD203B41FA5}">
                      <a16:colId xmlns:a16="http://schemas.microsoft.com/office/drawing/2014/main" val="276832437"/>
                    </a:ext>
                  </a:extLst>
                </a:gridCol>
              </a:tblGrid>
              <a:tr h="31059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Myriad myChoice Diagnostics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NOGGO GIS Test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77645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Technology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NGS assay (proprietary)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NGS assay based on Agilent hybrid capture chemistry</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SNP backbone relevant drive and HRR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1059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Mutation detection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BRCA1/2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BRCA1/2, </a:t>
                      </a:r>
                      <a:r>
                        <a:rPr kumimoji="0" lang="en-US" sz="1800" b="0" i="0" u="none" strike="noStrike" cap="none" normalizeH="0" baseline="0" dirty="0">
                          <a:ln>
                            <a:noFill/>
                          </a:ln>
                          <a:solidFill>
                            <a:schemeClr val="bg2">
                              <a:lumMod val="10000"/>
                            </a:schemeClr>
                          </a:solidFill>
                          <a:effectLst/>
                          <a:latin typeface="Calibri" panose="020F0502020204030204" pitchFamily="34" charset="0"/>
                        </a:rPr>
                        <a:t>HRR, driver genes fully adaptable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5435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HRD phenotype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LST +  LOH + TAI (GIS)</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(patented algorithm)</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NOGGO Score based on: PLOH, PCNA, and PCNA normalized to sequenable territory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5435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Accessibility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Materials sent oversees to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the United States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Materials sent to HP-Hamburg or implemented locally as laboratory developed test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bl>
          </a:graphicData>
        </a:graphic>
      </p:graphicFrame>
    </p:spTree>
    <p:extLst>
      <p:ext uri="{BB962C8B-B14F-4D97-AF65-F5344CB8AC3E}">
        <p14:creationId xmlns:p14="http://schemas.microsoft.com/office/powerpoint/2010/main" val="247222498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6331ECDA-A10E-0539-AFE5-BD18B2B01909}"/>
              </a:ext>
            </a:extLst>
          </p:cNvPr>
          <p:cNvSpPr>
            <a:spLocks noGrp="1"/>
          </p:cNvSpPr>
          <p:nvPr>
            <p:ph type="title"/>
          </p:nvPr>
        </p:nvSpPr>
        <p:spPr>
          <a:xfrm>
            <a:off x="609759" y="238127"/>
            <a:ext cx="10872444" cy="1103313"/>
          </a:xfrm>
        </p:spPr>
        <p:txBody>
          <a:bodyPr/>
          <a:lstStyle/>
          <a:p>
            <a:r>
              <a:rPr lang="en-US" dirty="0"/>
              <a:t>NOGGO-GIS Assay</a:t>
            </a:r>
            <a:r>
              <a:rPr lang="en-US" sz="3600" dirty="0"/>
              <a:t>: PFS in HRD-Positive for myChoice vs NOGGO GIS Assay</a:t>
            </a:r>
            <a:endParaRPr lang="en-US" dirty="0"/>
          </a:p>
        </p:txBody>
      </p:sp>
      <p:grpSp>
        <p:nvGrpSpPr>
          <p:cNvPr id="16" name="Group 15">
            <a:extLst>
              <a:ext uri="{FF2B5EF4-FFF2-40B4-BE49-F238E27FC236}">
                <a16:creationId xmlns:a16="http://schemas.microsoft.com/office/drawing/2014/main" id="{99918911-EDA4-8BA6-75C3-C374594AB59A}"/>
              </a:ext>
            </a:extLst>
          </p:cNvPr>
          <p:cNvGrpSpPr/>
          <p:nvPr/>
        </p:nvGrpSpPr>
        <p:grpSpPr>
          <a:xfrm>
            <a:off x="9392911" y="6207927"/>
            <a:ext cx="2488502" cy="454909"/>
            <a:chOff x="9392911" y="6207927"/>
            <a:chExt cx="2488502" cy="454909"/>
          </a:xfrm>
        </p:grpSpPr>
        <p:pic>
          <p:nvPicPr>
            <p:cNvPr id="21" name="Picture 20" descr="A picture containing text, ax, wheel&#10;&#10;Description automatically generated">
              <a:extLst>
                <a:ext uri="{FF2B5EF4-FFF2-40B4-BE49-F238E27FC236}">
                  <a16:creationId xmlns:a16="http://schemas.microsoft.com/office/drawing/2014/main" id="{A579B007-1CE2-1A4D-F6D3-B634B2957AA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2" name="Rectangle 21">
              <a:extLst>
                <a:ext uri="{FF2B5EF4-FFF2-40B4-BE49-F238E27FC236}">
                  <a16:creationId xmlns:a16="http://schemas.microsoft.com/office/drawing/2014/main" id="{6244B834-896A-0780-00C9-68F576EF931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23" name="Text Box 15">
            <a:extLst>
              <a:ext uri="{FF2B5EF4-FFF2-40B4-BE49-F238E27FC236}">
                <a16:creationId xmlns:a16="http://schemas.microsoft.com/office/drawing/2014/main" id="{79E76CA0-8B56-55D1-0663-F118ED24BE2A}"/>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Willing. ESGO 2022. Abstr RA-873. Reproduced with permission.</a:t>
            </a:r>
          </a:p>
        </p:txBody>
      </p:sp>
      <p:sp>
        <p:nvSpPr>
          <p:cNvPr id="25" name="TextBox 24">
            <a:extLst>
              <a:ext uri="{FF2B5EF4-FFF2-40B4-BE49-F238E27FC236}">
                <a16:creationId xmlns:a16="http://schemas.microsoft.com/office/drawing/2014/main" id="{375544C4-170B-3BBB-B34C-6DFA2D00B540}"/>
              </a:ext>
            </a:extLst>
          </p:cNvPr>
          <p:cNvSpPr txBox="1"/>
          <p:nvPr/>
        </p:nvSpPr>
        <p:spPr bwMode="auto">
          <a:xfrm>
            <a:off x="609759" y="5264700"/>
            <a:ext cx="4864100" cy="369332"/>
          </a:xfrm>
          <a:prstGeom prst="rect">
            <a:avLst/>
          </a:prstGeom>
          <a:solidFill>
            <a:schemeClr val="tx1"/>
          </a:solidFill>
          <a:ln>
            <a:noFill/>
          </a:ln>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Failure rate in Myriad myChoice: 44 samples</a:t>
            </a:r>
          </a:p>
        </p:txBody>
      </p:sp>
      <p:sp>
        <p:nvSpPr>
          <p:cNvPr id="26" name="TextBox 25">
            <a:extLst>
              <a:ext uri="{FF2B5EF4-FFF2-40B4-BE49-F238E27FC236}">
                <a16:creationId xmlns:a16="http://schemas.microsoft.com/office/drawing/2014/main" id="{58D043F1-B770-4E8E-0AD5-98EC8CCB4496}"/>
              </a:ext>
            </a:extLst>
          </p:cNvPr>
          <p:cNvSpPr txBox="1"/>
          <p:nvPr/>
        </p:nvSpPr>
        <p:spPr bwMode="auto">
          <a:xfrm>
            <a:off x="6445223" y="5290141"/>
            <a:ext cx="4864100" cy="369332"/>
          </a:xfrm>
          <a:prstGeom prst="rect">
            <a:avLst/>
          </a:prstGeom>
          <a:solidFill>
            <a:schemeClr val="tx1"/>
          </a:solidFill>
          <a:ln>
            <a:noFill/>
          </a:ln>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Failure rate in NOGGO GIS: 16 samples</a:t>
            </a:r>
          </a:p>
        </p:txBody>
      </p:sp>
      <p:sp>
        <p:nvSpPr>
          <p:cNvPr id="27" name="TextBox 26">
            <a:extLst>
              <a:ext uri="{FF2B5EF4-FFF2-40B4-BE49-F238E27FC236}">
                <a16:creationId xmlns:a16="http://schemas.microsoft.com/office/drawing/2014/main" id="{B21CF4B7-C5DA-D8E3-42B8-4EDEBEC987F6}"/>
              </a:ext>
            </a:extLst>
          </p:cNvPr>
          <p:cNvSpPr txBox="1"/>
          <p:nvPr/>
        </p:nvSpPr>
        <p:spPr bwMode="auto">
          <a:xfrm>
            <a:off x="3781188" y="4245368"/>
            <a:ext cx="1370689"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HR: 0.352</a:t>
            </a:r>
          </a:p>
        </p:txBody>
      </p:sp>
      <p:sp>
        <p:nvSpPr>
          <p:cNvPr id="28" name="TextBox 27">
            <a:extLst>
              <a:ext uri="{FF2B5EF4-FFF2-40B4-BE49-F238E27FC236}">
                <a16:creationId xmlns:a16="http://schemas.microsoft.com/office/drawing/2014/main" id="{32AE094A-EA1F-D46C-9142-D4E8FEEE2FB1}"/>
              </a:ext>
            </a:extLst>
          </p:cNvPr>
          <p:cNvSpPr txBox="1"/>
          <p:nvPr/>
        </p:nvSpPr>
        <p:spPr bwMode="auto">
          <a:xfrm>
            <a:off x="10197651" y="4256565"/>
            <a:ext cx="1370689"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HR: 0.31</a:t>
            </a:r>
          </a:p>
        </p:txBody>
      </p:sp>
      <p:sp>
        <p:nvSpPr>
          <p:cNvPr id="29" name="TextBox 28">
            <a:extLst>
              <a:ext uri="{FF2B5EF4-FFF2-40B4-BE49-F238E27FC236}">
                <a16:creationId xmlns:a16="http://schemas.microsoft.com/office/drawing/2014/main" id="{7F675880-972F-31C5-D92B-AD5368385D15}"/>
              </a:ext>
            </a:extLst>
          </p:cNvPr>
          <p:cNvSpPr txBox="1"/>
          <p:nvPr/>
        </p:nvSpPr>
        <p:spPr bwMode="auto">
          <a:xfrm rot="16200000">
            <a:off x="33487" y="3183005"/>
            <a:ext cx="1669385"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a:t>
            </a:r>
          </a:p>
        </p:txBody>
      </p:sp>
      <p:sp>
        <p:nvSpPr>
          <p:cNvPr id="30" name="TextBox 29">
            <a:extLst>
              <a:ext uri="{FF2B5EF4-FFF2-40B4-BE49-F238E27FC236}">
                <a16:creationId xmlns:a16="http://schemas.microsoft.com/office/drawing/2014/main" id="{34E18370-5F60-CB5F-EC26-63B71B93C1C4}"/>
              </a:ext>
            </a:extLst>
          </p:cNvPr>
          <p:cNvSpPr txBox="1"/>
          <p:nvPr/>
        </p:nvSpPr>
        <p:spPr bwMode="auto">
          <a:xfrm rot="16200000">
            <a:off x="5423752" y="3213259"/>
            <a:ext cx="1669385"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a:t>
            </a:r>
          </a:p>
        </p:txBody>
      </p:sp>
      <p:sp>
        <p:nvSpPr>
          <p:cNvPr id="31" name="TextBox 30">
            <a:extLst>
              <a:ext uri="{FF2B5EF4-FFF2-40B4-BE49-F238E27FC236}">
                <a16:creationId xmlns:a16="http://schemas.microsoft.com/office/drawing/2014/main" id="{C508FCC2-3F1D-C745-A41B-6CCEDECDB983}"/>
              </a:ext>
            </a:extLst>
          </p:cNvPr>
          <p:cNvSpPr txBox="1"/>
          <p:nvPr/>
        </p:nvSpPr>
        <p:spPr bwMode="auto">
          <a:xfrm>
            <a:off x="2120655" y="1482881"/>
            <a:ext cx="2870199" cy="646331"/>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PFS in HRD+</a:t>
            </a:r>
          </a:p>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With Myriad myChoice</a:t>
            </a:r>
          </a:p>
        </p:txBody>
      </p:sp>
      <p:sp>
        <p:nvSpPr>
          <p:cNvPr id="32" name="TextBox 31">
            <a:extLst>
              <a:ext uri="{FF2B5EF4-FFF2-40B4-BE49-F238E27FC236}">
                <a16:creationId xmlns:a16="http://schemas.microsoft.com/office/drawing/2014/main" id="{B3C19807-8E6D-5F53-C6CA-F098DA1433AE}"/>
              </a:ext>
            </a:extLst>
          </p:cNvPr>
          <p:cNvSpPr txBox="1"/>
          <p:nvPr/>
        </p:nvSpPr>
        <p:spPr bwMode="auto">
          <a:xfrm>
            <a:off x="7502817" y="1486880"/>
            <a:ext cx="2870199" cy="646331"/>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PFS in HRD+</a:t>
            </a:r>
          </a:p>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With NOGGO GIS</a:t>
            </a:r>
          </a:p>
        </p:txBody>
      </p:sp>
      <p:sp>
        <p:nvSpPr>
          <p:cNvPr id="33" name="TextBox 32">
            <a:extLst>
              <a:ext uri="{FF2B5EF4-FFF2-40B4-BE49-F238E27FC236}">
                <a16:creationId xmlns:a16="http://schemas.microsoft.com/office/drawing/2014/main" id="{324F631E-659E-5479-1D75-D4FCDB9A450F}"/>
              </a:ext>
            </a:extLst>
          </p:cNvPr>
          <p:cNvSpPr txBox="1"/>
          <p:nvPr/>
        </p:nvSpPr>
        <p:spPr bwMode="auto">
          <a:xfrm>
            <a:off x="2773692" y="4882645"/>
            <a:ext cx="13706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34" name="TextBox 33">
            <a:extLst>
              <a:ext uri="{FF2B5EF4-FFF2-40B4-BE49-F238E27FC236}">
                <a16:creationId xmlns:a16="http://schemas.microsoft.com/office/drawing/2014/main" id="{B2F46D48-A89F-0BCB-1A0E-5A7FA48CC770}"/>
              </a:ext>
            </a:extLst>
          </p:cNvPr>
          <p:cNvSpPr txBox="1"/>
          <p:nvPr/>
        </p:nvSpPr>
        <p:spPr bwMode="auto">
          <a:xfrm>
            <a:off x="8347164" y="4896159"/>
            <a:ext cx="13706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36" name="TextBox 35">
            <a:extLst>
              <a:ext uri="{FF2B5EF4-FFF2-40B4-BE49-F238E27FC236}">
                <a16:creationId xmlns:a16="http://schemas.microsoft.com/office/drawing/2014/main" id="{01187930-A407-4C71-7080-17B35EAB96DD}"/>
              </a:ext>
            </a:extLst>
          </p:cNvPr>
          <p:cNvSpPr txBox="1"/>
          <p:nvPr/>
        </p:nvSpPr>
        <p:spPr bwMode="auto">
          <a:xfrm>
            <a:off x="22080089" y="3491693"/>
            <a:ext cx="2193415"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 </a:t>
            </a:r>
          </a:p>
        </p:txBody>
      </p:sp>
      <p:grpSp>
        <p:nvGrpSpPr>
          <p:cNvPr id="9" name="Group 8">
            <a:extLst>
              <a:ext uri="{FF2B5EF4-FFF2-40B4-BE49-F238E27FC236}">
                <a16:creationId xmlns:a16="http://schemas.microsoft.com/office/drawing/2014/main" id="{01822BB8-7C87-183C-FA2E-8024B50CB250}"/>
              </a:ext>
            </a:extLst>
          </p:cNvPr>
          <p:cNvGrpSpPr/>
          <p:nvPr/>
        </p:nvGrpSpPr>
        <p:grpSpPr>
          <a:xfrm>
            <a:off x="1552074" y="4583806"/>
            <a:ext cx="2892392" cy="84221"/>
            <a:chOff x="1552074" y="4952198"/>
            <a:chExt cx="2892392" cy="175661"/>
          </a:xfrm>
        </p:grpSpPr>
        <p:cxnSp>
          <p:nvCxnSpPr>
            <p:cNvPr id="4" name="Straight Connector 3">
              <a:extLst>
                <a:ext uri="{FF2B5EF4-FFF2-40B4-BE49-F238E27FC236}">
                  <a16:creationId xmlns:a16="http://schemas.microsoft.com/office/drawing/2014/main" id="{A78C75AE-65E2-65BA-1CAA-88B9DBDF08DE}"/>
                </a:ext>
              </a:extLst>
            </p:cNvPr>
            <p:cNvCxnSpPr>
              <a:cxnSpLocks/>
            </p:cNvCxnSpPr>
            <p:nvPr/>
          </p:nvCxnSpPr>
          <p:spPr bwMode="auto">
            <a:xfrm>
              <a:off x="1552074" y="4952198"/>
              <a:ext cx="0" cy="175661"/>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8413842F-AF2C-7E59-8B5E-33B758BDFCED}"/>
                </a:ext>
              </a:extLst>
            </p:cNvPr>
            <p:cNvCxnSpPr>
              <a:cxnSpLocks/>
            </p:cNvCxnSpPr>
            <p:nvPr/>
          </p:nvCxnSpPr>
          <p:spPr bwMode="auto">
            <a:xfrm>
              <a:off x="2516205" y="4952198"/>
              <a:ext cx="0" cy="175661"/>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426BCC3E-21CC-FE00-0A77-AC6C66B28AD7}"/>
                </a:ext>
              </a:extLst>
            </p:cNvPr>
            <p:cNvCxnSpPr>
              <a:cxnSpLocks/>
            </p:cNvCxnSpPr>
            <p:nvPr/>
          </p:nvCxnSpPr>
          <p:spPr bwMode="auto">
            <a:xfrm>
              <a:off x="3480336" y="4952198"/>
              <a:ext cx="0" cy="175661"/>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C953348B-72BF-0933-A562-CD333271B891}"/>
                </a:ext>
              </a:extLst>
            </p:cNvPr>
            <p:cNvCxnSpPr>
              <a:cxnSpLocks/>
            </p:cNvCxnSpPr>
            <p:nvPr/>
          </p:nvCxnSpPr>
          <p:spPr bwMode="auto">
            <a:xfrm>
              <a:off x="4444466" y="4952198"/>
              <a:ext cx="0" cy="175661"/>
            </a:xfrm>
            <a:prstGeom prst="line">
              <a:avLst/>
            </a:prstGeom>
            <a:noFill/>
            <a:ln w="28575" cap="flat" cmpd="sng" algn="ctr">
              <a:solidFill>
                <a:schemeClr val="bg1"/>
              </a:solidFill>
              <a:prstDash val="solid"/>
              <a:round/>
              <a:headEnd type="none" w="med" len="med"/>
              <a:tailEnd type="none" w="med" len="med"/>
            </a:ln>
            <a:effectLst/>
          </p:spPr>
        </p:cxnSp>
      </p:grpSp>
      <p:grpSp>
        <p:nvGrpSpPr>
          <p:cNvPr id="20" name="Group 19">
            <a:extLst>
              <a:ext uri="{FF2B5EF4-FFF2-40B4-BE49-F238E27FC236}">
                <a16:creationId xmlns:a16="http://schemas.microsoft.com/office/drawing/2014/main" id="{B0B4EE77-A3B1-57EC-FDB4-F9B09789433C}"/>
              </a:ext>
            </a:extLst>
          </p:cNvPr>
          <p:cNvGrpSpPr/>
          <p:nvPr/>
        </p:nvGrpSpPr>
        <p:grpSpPr>
          <a:xfrm>
            <a:off x="1472666" y="2110243"/>
            <a:ext cx="72189" cy="2466344"/>
            <a:chOff x="1070810" y="2387065"/>
            <a:chExt cx="233413" cy="2454442"/>
          </a:xfrm>
        </p:grpSpPr>
        <p:cxnSp>
          <p:nvCxnSpPr>
            <p:cNvPr id="11" name="Straight Connector 10">
              <a:extLst>
                <a:ext uri="{FF2B5EF4-FFF2-40B4-BE49-F238E27FC236}">
                  <a16:creationId xmlns:a16="http://schemas.microsoft.com/office/drawing/2014/main" id="{7BCD5C1E-2D62-EDCC-9E9D-484D9D173A69}"/>
                </a:ext>
              </a:extLst>
            </p:cNvPr>
            <p:cNvCxnSpPr>
              <a:cxnSpLocks/>
            </p:cNvCxnSpPr>
            <p:nvPr/>
          </p:nvCxnSpPr>
          <p:spPr bwMode="auto">
            <a:xfrm>
              <a:off x="1070810" y="4841507"/>
              <a:ext cx="233413"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FA959EE6-8EBB-54C9-8597-2D6DF561AE63}"/>
                </a:ext>
              </a:extLst>
            </p:cNvPr>
            <p:cNvCxnSpPr>
              <a:cxnSpLocks/>
            </p:cNvCxnSpPr>
            <p:nvPr/>
          </p:nvCxnSpPr>
          <p:spPr bwMode="auto">
            <a:xfrm>
              <a:off x="1070810" y="4350617"/>
              <a:ext cx="233413"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D0031194-4174-FDFE-8D42-591467BC908F}"/>
                </a:ext>
              </a:extLst>
            </p:cNvPr>
            <p:cNvCxnSpPr>
              <a:cxnSpLocks/>
            </p:cNvCxnSpPr>
            <p:nvPr/>
          </p:nvCxnSpPr>
          <p:spPr bwMode="auto">
            <a:xfrm>
              <a:off x="1070810" y="3859729"/>
              <a:ext cx="233413"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F9AF405-D5E3-E1C8-2E32-ABCDD2CC9547}"/>
                </a:ext>
              </a:extLst>
            </p:cNvPr>
            <p:cNvCxnSpPr>
              <a:cxnSpLocks/>
            </p:cNvCxnSpPr>
            <p:nvPr/>
          </p:nvCxnSpPr>
          <p:spPr bwMode="auto">
            <a:xfrm>
              <a:off x="1070810" y="3368841"/>
              <a:ext cx="233413"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92ED04A1-9BE1-E5C7-AE68-634BADBFA0F5}"/>
                </a:ext>
              </a:extLst>
            </p:cNvPr>
            <p:cNvCxnSpPr>
              <a:cxnSpLocks/>
            </p:cNvCxnSpPr>
            <p:nvPr/>
          </p:nvCxnSpPr>
          <p:spPr bwMode="auto">
            <a:xfrm>
              <a:off x="1070810" y="2877953"/>
              <a:ext cx="233413"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0998EF6E-ECA3-C3C4-4EA9-C900E1A64A69}"/>
                </a:ext>
              </a:extLst>
            </p:cNvPr>
            <p:cNvCxnSpPr>
              <a:cxnSpLocks/>
            </p:cNvCxnSpPr>
            <p:nvPr/>
          </p:nvCxnSpPr>
          <p:spPr bwMode="auto">
            <a:xfrm>
              <a:off x="1070810" y="2387065"/>
              <a:ext cx="233413" cy="0"/>
            </a:xfrm>
            <a:prstGeom prst="line">
              <a:avLst/>
            </a:prstGeom>
            <a:noFill/>
            <a:ln w="28575" cap="flat" cmpd="sng" algn="ctr">
              <a:solidFill>
                <a:schemeClr val="bg1"/>
              </a:solidFill>
              <a:prstDash val="solid"/>
              <a:round/>
              <a:headEnd type="none" w="med" len="med"/>
              <a:tailEnd type="none" w="med" len="med"/>
            </a:ln>
            <a:effectLst/>
          </p:spPr>
        </p:cxnSp>
      </p:grpSp>
      <p:sp>
        <p:nvSpPr>
          <p:cNvPr id="37" name="TextBox 36">
            <a:extLst>
              <a:ext uri="{FF2B5EF4-FFF2-40B4-BE49-F238E27FC236}">
                <a16:creationId xmlns:a16="http://schemas.microsoft.com/office/drawing/2014/main" id="{7A64EBA6-7720-3C5C-4F2B-B7C58F189046}"/>
              </a:ext>
            </a:extLst>
          </p:cNvPr>
          <p:cNvSpPr txBox="1"/>
          <p:nvPr/>
        </p:nvSpPr>
        <p:spPr bwMode="auto">
          <a:xfrm>
            <a:off x="1215191" y="4384082"/>
            <a:ext cx="3056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8" name="TextBox 37">
            <a:extLst>
              <a:ext uri="{FF2B5EF4-FFF2-40B4-BE49-F238E27FC236}">
                <a16:creationId xmlns:a16="http://schemas.microsoft.com/office/drawing/2014/main" id="{CE1E1DDE-8800-240C-6125-7417736DE278}"/>
              </a:ext>
            </a:extLst>
          </p:cNvPr>
          <p:cNvSpPr txBox="1"/>
          <p:nvPr/>
        </p:nvSpPr>
        <p:spPr bwMode="auto">
          <a:xfrm>
            <a:off x="1068405" y="3878755"/>
            <a:ext cx="5029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39" name="TextBox 38">
            <a:extLst>
              <a:ext uri="{FF2B5EF4-FFF2-40B4-BE49-F238E27FC236}">
                <a16:creationId xmlns:a16="http://schemas.microsoft.com/office/drawing/2014/main" id="{8D822254-F30F-F308-AA2B-D8512DBFEF21}"/>
              </a:ext>
            </a:extLst>
          </p:cNvPr>
          <p:cNvSpPr txBox="1"/>
          <p:nvPr/>
        </p:nvSpPr>
        <p:spPr bwMode="auto">
          <a:xfrm>
            <a:off x="1068405" y="3395086"/>
            <a:ext cx="5029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40" name="TextBox 39">
            <a:extLst>
              <a:ext uri="{FF2B5EF4-FFF2-40B4-BE49-F238E27FC236}">
                <a16:creationId xmlns:a16="http://schemas.microsoft.com/office/drawing/2014/main" id="{BE3A7405-57E0-0863-B03B-A21C657FBCE3}"/>
              </a:ext>
            </a:extLst>
          </p:cNvPr>
          <p:cNvSpPr txBox="1"/>
          <p:nvPr/>
        </p:nvSpPr>
        <p:spPr bwMode="auto">
          <a:xfrm>
            <a:off x="1068405" y="2899385"/>
            <a:ext cx="5029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41" name="TextBox 40">
            <a:extLst>
              <a:ext uri="{FF2B5EF4-FFF2-40B4-BE49-F238E27FC236}">
                <a16:creationId xmlns:a16="http://schemas.microsoft.com/office/drawing/2014/main" id="{68B34F84-FABA-3F5C-B311-20B991645148}"/>
              </a:ext>
            </a:extLst>
          </p:cNvPr>
          <p:cNvSpPr txBox="1"/>
          <p:nvPr/>
        </p:nvSpPr>
        <p:spPr bwMode="auto">
          <a:xfrm>
            <a:off x="1068405" y="2420528"/>
            <a:ext cx="5029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42" name="TextBox 41">
            <a:extLst>
              <a:ext uri="{FF2B5EF4-FFF2-40B4-BE49-F238E27FC236}">
                <a16:creationId xmlns:a16="http://schemas.microsoft.com/office/drawing/2014/main" id="{5902DCC2-086B-BBD6-E2A4-298FE8DC23B6}"/>
              </a:ext>
            </a:extLst>
          </p:cNvPr>
          <p:cNvSpPr txBox="1"/>
          <p:nvPr/>
        </p:nvSpPr>
        <p:spPr bwMode="auto">
          <a:xfrm>
            <a:off x="1265936" y="1924827"/>
            <a:ext cx="2935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43" name="TextBox 42">
            <a:extLst>
              <a:ext uri="{FF2B5EF4-FFF2-40B4-BE49-F238E27FC236}">
                <a16:creationId xmlns:a16="http://schemas.microsoft.com/office/drawing/2014/main" id="{B424CD98-0265-3645-96BB-08214F43072D}"/>
              </a:ext>
            </a:extLst>
          </p:cNvPr>
          <p:cNvSpPr txBox="1"/>
          <p:nvPr/>
        </p:nvSpPr>
        <p:spPr bwMode="auto">
          <a:xfrm>
            <a:off x="1400478" y="4605462"/>
            <a:ext cx="3056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4" name="TextBox 43">
            <a:extLst>
              <a:ext uri="{FF2B5EF4-FFF2-40B4-BE49-F238E27FC236}">
                <a16:creationId xmlns:a16="http://schemas.microsoft.com/office/drawing/2014/main" id="{C503B1BA-7CB5-EAA0-EA34-19E250BAE129}"/>
              </a:ext>
            </a:extLst>
          </p:cNvPr>
          <p:cNvSpPr txBox="1"/>
          <p:nvPr/>
        </p:nvSpPr>
        <p:spPr bwMode="auto">
          <a:xfrm>
            <a:off x="2312471" y="4605462"/>
            <a:ext cx="4644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45" name="TextBox 44">
            <a:extLst>
              <a:ext uri="{FF2B5EF4-FFF2-40B4-BE49-F238E27FC236}">
                <a16:creationId xmlns:a16="http://schemas.microsoft.com/office/drawing/2014/main" id="{7A8EAC87-CB60-5585-F2DB-5B0843A1A2F0}"/>
              </a:ext>
            </a:extLst>
          </p:cNvPr>
          <p:cNvSpPr txBox="1"/>
          <p:nvPr/>
        </p:nvSpPr>
        <p:spPr bwMode="auto">
          <a:xfrm>
            <a:off x="3279810" y="4605462"/>
            <a:ext cx="4644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46" name="TextBox 45">
            <a:extLst>
              <a:ext uri="{FF2B5EF4-FFF2-40B4-BE49-F238E27FC236}">
                <a16:creationId xmlns:a16="http://schemas.microsoft.com/office/drawing/2014/main" id="{520C8E13-2B73-A812-B5B6-9EEEB2DFB0AB}"/>
              </a:ext>
            </a:extLst>
          </p:cNvPr>
          <p:cNvSpPr txBox="1"/>
          <p:nvPr/>
        </p:nvSpPr>
        <p:spPr bwMode="auto">
          <a:xfrm>
            <a:off x="4254368" y="4605462"/>
            <a:ext cx="4644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7" name="Freeform: Shape 46">
            <a:extLst>
              <a:ext uri="{FF2B5EF4-FFF2-40B4-BE49-F238E27FC236}">
                <a16:creationId xmlns:a16="http://schemas.microsoft.com/office/drawing/2014/main" id="{4E96E2CF-FCBB-3F93-91A5-C79B0649862A}"/>
              </a:ext>
            </a:extLst>
          </p:cNvPr>
          <p:cNvSpPr/>
          <p:nvPr/>
        </p:nvSpPr>
        <p:spPr bwMode="auto">
          <a:xfrm>
            <a:off x="1558148" y="2107714"/>
            <a:ext cx="3594363" cy="1338085"/>
          </a:xfrm>
          <a:custGeom>
            <a:avLst/>
            <a:gdLst>
              <a:gd name="connsiteX0" fmla="*/ 3594363 w 3594363"/>
              <a:gd name="connsiteY0" fmla="*/ 1338085 h 1338085"/>
              <a:gd name="connsiteX1" fmla="*/ 3206091 w 3594363"/>
              <a:gd name="connsiteY1" fmla="*/ 1338085 h 1338085"/>
              <a:gd name="connsiteX2" fmla="*/ 3206091 w 3594363"/>
              <a:gd name="connsiteY2" fmla="*/ 1278642 h 1338085"/>
              <a:gd name="connsiteX3" fmla="*/ 2930380 w 3594363"/>
              <a:gd name="connsiteY3" fmla="*/ 1278642 h 1338085"/>
              <a:gd name="connsiteX4" fmla="*/ 2930380 w 3594363"/>
              <a:gd name="connsiteY4" fmla="*/ 1244495 h 1338085"/>
              <a:gd name="connsiteX5" fmla="*/ 2705258 w 3594363"/>
              <a:gd name="connsiteY5" fmla="*/ 1244495 h 1338085"/>
              <a:gd name="connsiteX6" fmla="*/ 2705258 w 3594363"/>
              <a:gd name="connsiteY6" fmla="*/ 1222994 h 1338085"/>
              <a:gd name="connsiteX7" fmla="*/ 2671110 w 3594363"/>
              <a:gd name="connsiteY7" fmla="*/ 1222994 h 1338085"/>
              <a:gd name="connsiteX8" fmla="*/ 2671110 w 3594363"/>
              <a:gd name="connsiteY8" fmla="*/ 1197700 h 1338085"/>
              <a:gd name="connsiteX9" fmla="*/ 2473812 w 3594363"/>
              <a:gd name="connsiteY9" fmla="*/ 1197700 h 1338085"/>
              <a:gd name="connsiteX10" fmla="*/ 2473812 w 3594363"/>
              <a:gd name="connsiteY10" fmla="*/ 1174934 h 1338085"/>
              <a:gd name="connsiteX11" fmla="*/ 2400458 w 3594363"/>
              <a:gd name="connsiteY11" fmla="*/ 1174934 h 1338085"/>
              <a:gd name="connsiteX12" fmla="*/ 2400458 w 3594363"/>
              <a:gd name="connsiteY12" fmla="*/ 1157228 h 1338085"/>
              <a:gd name="connsiteX13" fmla="*/ 2161424 w 3594363"/>
              <a:gd name="connsiteY13" fmla="*/ 1157228 h 1338085"/>
              <a:gd name="connsiteX14" fmla="*/ 2161424 w 3594363"/>
              <a:gd name="connsiteY14" fmla="*/ 1138257 h 1338085"/>
              <a:gd name="connsiteX15" fmla="*/ 2051392 w 3594363"/>
              <a:gd name="connsiteY15" fmla="*/ 1138257 h 1338085"/>
              <a:gd name="connsiteX16" fmla="*/ 2051392 w 3594363"/>
              <a:gd name="connsiteY16" fmla="*/ 1123081 h 1338085"/>
              <a:gd name="connsiteX17" fmla="*/ 2024833 w 3594363"/>
              <a:gd name="connsiteY17" fmla="*/ 1123081 h 1338085"/>
              <a:gd name="connsiteX18" fmla="*/ 2024833 w 3594363"/>
              <a:gd name="connsiteY18" fmla="*/ 1101580 h 1338085"/>
              <a:gd name="connsiteX19" fmla="*/ 2008391 w 3594363"/>
              <a:gd name="connsiteY19" fmla="*/ 1101580 h 1338085"/>
              <a:gd name="connsiteX20" fmla="*/ 2008391 w 3594363"/>
              <a:gd name="connsiteY20" fmla="*/ 1085139 h 1338085"/>
              <a:gd name="connsiteX21" fmla="*/ 1959067 w 3594363"/>
              <a:gd name="connsiteY21" fmla="*/ 1085139 h 1338085"/>
              <a:gd name="connsiteX22" fmla="*/ 1959067 w 3594363"/>
              <a:gd name="connsiteY22" fmla="*/ 1071227 h 1338085"/>
              <a:gd name="connsiteX23" fmla="*/ 1871801 w 3594363"/>
              <a:gd name="connsiteY23" fmla="*/ 1071227 h 1338085"/>
              <a:gd name="connsiteX24" fmla="*/ 1871801 w 3594363"/>
              <a:gd name="connsiteY24" fmla="*/ 1047197 h 1338085"/>
              <a:gd name="connsiteX25" fmla="*/ 1838918 w 3594363"/>
              <a:gd name="connsiteY25" fmla="*/ 1047197 h 1338085"/>
              <a:gd name="connsiteX26" fmla="*/ 1838918 w 3594363"/>
              <a:gd name="connsiteY26" fmla="*/ 1032020 h 1338085"/>
              <a:gd name="connsiteX27" fmla="*/ 1797181 w 3594363"/>
              <a:gd name="connsiteY27" fmla="*/ 1032020 h 1338085"/>
              <a:gd name="connsiteX28" fmla="*/ 1797181 w 3594363"/>
              <a:gd name="connsiteY28" fmla="*/ 1016843 h 1338085"/>
              <a:gd name="connsiteX29" fmla="*/ 1759240 w 3594363"/>
              <a:gd name="connsiteY29" fmla="*/ 1016843 h 1338085"/>
              <a:gd name="connsiteX30" fmla="*/ 1759240 w 3594363"/>
              <a:gd name="connsiteY30" fmla="*/ 996607 h 1338085"/>
              <a:gd name="connsiteX31" fmla="*/ 1749122 w 3594363"/>
              <a:gd name="connsiteY31" fmla="*/ 996607 h 1338085"/>
              <a:gd name="connsiteX32" fmla="*/ 1749122 w 3594363"/>
              <a:gd name="connsiteY32" fmla="*/ 961195 h 1338085"/>
              <a:gd name="connsiteX33" fmla="*/ 1591030 w 3594363"/>
              <a:gd name="connsiteY33" fmla="*/ 961195 h 1338085"/>
              <a:gd name="connsiteX34" fmla="*/ 1591030 w 3594363"/>
              <a:gd name="connsiteY34" fmla="*/ 943489 h 1338085"/>
              <a:gd name="connsiteX35" fmla="*/ 1522735 w 3594363"/>
              <a:gd name="connsiteY35" fmla="*/ 943489 h 1338085"/>
              <a:gd name="connsiteX36" fmla="*/ 1522735 w 3594363"/>
              <a:gd name="connsiteY36" fmla="*/ 932106 h 1338085"/>
              <a:gd name="connsiteX37" fmla="*/ 1496176 w 3594363"/>
              <a:gd name="connsiteY37" fmla="*/ 932106 h 1338085"/>
              <a:gd name="connsiteX38" fmla="*/ 1496176 w 3594363"/>
              <a:gd name="connsiteY38" fmla="*/ 901753 h 1338085"/>
              <a:gd name="connsiteX39" fmla="*/ 1443057 w 3594363"/>
              <a:gd name="connsiteY39" fmla="*/ 901753 h 1338085"/>
              <a:gd name="connsiteX40" fmla="*/ 1443057 w 3594363"/>
              <a:gd name="connsiteY40" fmla="*/ 884046 h 1338085"/>
              <a:gd name="connsiteX41" fmla="*/ 1429145 w 3594363"/>
              <a:gd name="connsiteY41" fmla="*/ 884046 h 1338085"/>
              <a:gd name="connsiteX42" fmla="*/ 1429145 w 3594363"/>
              <a:gd name="connsiteY42" fmla="*/ 844840 h 1338085"/>
              <a:gd name="connsiteX43" fmla="*/ 1416498 w 3594363"/>
              <a:gd name="connsiteY43" fmla="*/ 844840 h 1338085"/>
              <a:gd name="connsiteX44" fmla="*/ 1416498 w 3594363"/>
              <a:gd name="connsiteY44" fmla="*/ 833457 h 1338085"/>
              <a:gd name="connsiteX45" fmla="*/ 1402586 w 3594363"/>
              <a:gd name="connsiteY45" fmla="*/ 833457 h 1338085"/>
              <a:gd name="connsiteX46" fmla="*/ 1402586 w 3594363"/>
              <a:gd name="connsiteY46" fmla="*/ 819545 h 1338085"/>
              <a:gd name="connsiteX47" fmla="*/ 1378556 w 3594363"/>
              <a:gd name="connsiteY47" fmla="*/ 819545 h 1338085"/>
              <a:gd name="connsiteX48" fmla="*/ 1378556 w 3594363"/>
              <a:gd name="connsiteY48" fmla="*/ 789192 h 1338085"/>
              <a:gd name="connsiteX49" fmla="*/ 1359585 w 3594363"/>
              <a:gd name="connsiteY49" fmla="*/ 789192 h 1338085"/>
              <a:gd name="connsiteX50" fmla="*/ 1359585 w 3594363"/>
              <a:gd name="connsiteY50" fmla="*/ 779074 h 1338085"/>
              <a:gd name="connsiteX51" fmla="*/ 1338084 w 3594363"/>
              <a:gd name="connsiteY51" fmla="*/ 779074 h 1338085"/>
              <a:gd name="connsiteX52" fmla="*/ 1338084 w 3594363"/>
              <a:gd name="connsiteY52" fmla="*/ 762632 h 1338085"/>
              <a:gd name="connsiteX53" fmla="*/ 1320378 w 3594363"/>
              <a:gd name="connsiteY53" fmla="*/ 762632 h 1338085"/>
              <a:gd name="connsiteX54" fmla="*/ 1320378 w 3594363"/>
              <a:gd name="connsiteY54" fmla="*/ 744926 h 1338085"/>
              <a:gd name="connsiteX55" fmla="*/ 1310260 w 3594363"/>
              <a:gd name="connsiteY55" fmla="*/ 744926 h 1338085"/>
              <a:gd name="connsiteX56" fmla="*/ 1310260 w 3594363"/>
              <a:gd name="connsiteY56" fmla="*/ 712043 h 1338085"/>
              <a:gd name="connsiteX57" fmla="*/ 1243230 w 3594363"/>
              <a:gd name="connsiteY57" fmla="*/ 712043 h 1338085"/>
              <a:gd name="connsiteX58" fmla="*/ 1243230 w 3594363"/>
              <a:gd name="connsiteY58" fmla="*/ 693072 h 1338085"/>
              <a:gd name="connsiteX59" fmla="*/ 1109168 w 3594363"/>
              <a:gd name="connsiteY59" fmla="*/ 693072 h 1338085"/>
              <a:gd name="connsiteX60" fmla="*/ 1109168 w 3594363"/>
              <a:gd name="connsiteY60" fmla="*/ 662719 h 1338085"/>
              <a:gd name="connsiteX61" fmla="*/ 1088932 w 3594363"/>
              <a:gd name="connsiteY61" fmla="*/ 662719 h 1338085"/>
              <a:gd name="connsiteX62" fmla="*/ 1088932 w 3594363"/>
              <a:gd name="connsiteY62" fmla="*/ 632365 h 1338085"/>
              <a:gd name="connsiteX63" fmla="*/ 1072491 w 3594363"/>
              <a:gd name="connsiteY63" fmla="*/ 632365 h 1338085"/>
              <a:gd name="connsiteX64" fmla="*/ 1072491 w 3594363"/>
              <a:gd name="connsiteY64" fmla="*/ 617188 h 1338085"/>
              <a:gd name="connsiteX65" fmla="*/ 1058579 w 3594363"/>
              <a:gd name="connsiteY65" fmla="*/ 617188 h 1338085"/>
              <a:gd name="connsiteX66" fmla="*/ 1058579 w 3594363"/>
              <a:gd name="connsiteY66" fmla="*/ 548893 h 1338085"/>
              <a:gd name="connsiteX67" fmla="*/ 1039608 w 3594363"/>
              <a:gd name="connsiteY67" fmla="*/ 548893 h 1338085"/>
              <a:gd name="connsiteX68" fmla="*/ 1039608 w 3594363"/>
              <a:gd name="connsiteY68" fmla="*/ 522334 h 1338085"/>
              <a:gd name="connsiteX69" fmla="*/ 1013049 w 3594363"/>
              <a:gd name="connsiteY69" fmla="*/ 522334 h 1338085"/>
              <a:gd name="connsiteX70" fmla="*/ 1013049 w 3594363"/>
              <a:gd name="connsiteY70" fmla="*/ 510951 h 1338085"/>
              <a:gd name="connsiteX71" fmla="*/ 983960 w 3594363"/>
              <a:gd name="connsiteY71" fmla="*/ 510951 h 1338085"/>
              <a:gd name="connsiteX72" fmla="*/ 983960 w 3594363"/>
              <a:gd name="connsiteY72" fmla="*/ 489451 h 1338085"/>
              <a:gd name="connsiteX73" fmla="*/ 966254 w 3594363"/>
              <a:gd name="connsiteY73" fmla="*/ 489451 h 1338085"/>
              <a:gd name="connsiteX74" fmla="*/ 966254 w 3594363"/>
              <a:gd name="connsiteY74" fmla="*/ 441391 h 1338085"/>
              <a:gd name="connsiteX75" fmla="*/ 938430 w 3594363"/>
              <a:gd name="connsiteY75" fmla="*/ 441391 h 1338085"/>
              <a:gd name="connsiteX76" fmla="*/ 938430 w 3594363"/>
              <a:gd name="connsiteY76" fmla="*/ 430008 h 1338085"/>
              <a:gd name="connsiteX77" fmla="*/ 919459 w 3594363"/>
              <a:gd name="connsiteY77" fmla="*/ 430008 h 1338085"/>
              <a:gd name="connsiteX78" fmla="*/ 919459 w 3594363"/>
              <a:gd name="connsiteY78" fmla="*/ 419890 h 1338085"/>
              <a:gd name="connsiteX79" fmla="*/ 891635 w 3594363"/>
              <a:gd name="connsiteY79" fmla="*/ 419890 h 1338085"/>
              <a:gd name="connsiteX80" fmla="*/ 891635 w 3594363"/>
              <a:gd name="connsiteY80" fmla="*/ 405978 h 1338085"/>
              <a:gd name="connsiteX81" fmla="*/ 867605 w 3594363"/>
              <a:gd name="connsiteY81" fmla="*/ 405978 h 1338085"/>
              <a:gd name="connsiteX82" fmla="*/ 867605 w 3594363"/>
              <a:gd name="connsiteY82" fmla="*/ 390802 h 1338085"/>
              <a:gd name="connsiteX83" fmla="*/ 838516 w 3594363"/>
              <a:gd name="connsiteY83" fmla="*/ 390802 h 1338085"/>
              <a:gd name="connsiteX84" fmla="*/ 838516 w 3594363"/>
              <a:gd name="connsiteY84" fmla="*/ 371831 h 1338085"/>
              <a:gd name="connsiteX85" fmla="*/ 825869 w 3594363"/>
              <a:gd name="connsiteY85" fmla="*/ 371831 h 1338085"/>
              <a:gd name="connsiteX86" fmla="*/ 825869 w 3594363"/>
              <a:gd name="connsiteY86" fmla="*/ 352860 h 1338085"/>
              <a:gd name="connsiteX87" fmla="*/ 798045 w 3594363"/>
              <a:gd name="connsiteY87" fmla="*/ 352860 h 1338085"/>
              <a:gd name="connsiteX88" fmla="*/ 798045 w 3594363"/>
              <a:gd name="connsiteY88" fmla="*/ 313653 h 1338085"/>
              <a:gd name="connsiteX89" fmla="*/ 787927 w 3594363"/>
              <a:gd name="connsiteY89" fmla="*/ 313653 h 1338085"/>
              <a:gd name="connsiteX90" fmla="*/ 787927 w 3594363"/>
              <a:gd name="connsiteY90" fmla="*/ 230181 h 1338085"/>
              <a:gd name="connsiteX91" fmla="*/ 713308 w 3594363"/>
              <a:gd name="connsiteY91" fmla="*/ 230181 h 1338085"/>
              <a:gd name="connsiteX92" fmla="*/ 713308 w 3594363"/>
              <a:gd name="connsiteY92" fmla="*/ 207416 h 1338085"/>
              <a:gd name="connsiteX93" fmla="*/ 686748 w 3594363"/>
              <a:gd name="connsiteY93" fmla="*/ 207416 h 1338085"/>
              <a:gd name="connsiteX94" fmla="*/ 686748 w 3594363"/>
              <a:gd name="connsiteY94" fmla="*/ 192239 h 1338085"/>
              <a:gd name="connsiteX95" fmla="*/ 657659 w 3594363"/>
              <a:gd name="connsiteY95" fmla="*/ 192239 h 1338085"/>
              <a:gd name="connsiteX96" fmla="*/ 657659 w 3594363"/>
              <a:gd name="connsiteY96" fmla="*/ 172003 h 1338085"/>
              <a:gd name="connsiteX97" fmla="*/ 591893 w 3594363"/>
              <a:gd name="connsiteY97" fmla="*/ 172003 h 1338085"/>
              <a:gd name="connsiteX98" fmla="*/ 591893 w 3594363"/>
              <a:gd name="connsiteY98" fmla="*/ 144179 h 1338085"/>
              <a:gd name="connsiteX99" fmla="*/ 533716 w 3594363"/>
              <a:gd name="connsiteY99" fmla="*/ 144179 h 1338085"/>
              <a:gd name="connsiteX100" fmla="*/ 533716 w 3594363"/>
              <a:gd name="connsiteY100" fmla="*/ 126473 h 1338085"/>
              <a:gd name="connsiteX101" fmla="*/ 516010 w 3594363"/>
              <a:gd name="connsiteY101" fmla="*/ 126473 h 1338085"/>
              <a:gd name="connsiteX102" fmla="*/ 516010 w 3594363"/>
              <a:gd name="connsiteY102" fmla="*/ 104973 h 1338085"/>
              <a:gd name="connsiteX103" fmla="*/ 451508 w 3594363"/>
              <a:gd name="connsiteY103" fmla="*/ 104973 h 1338085"/>
              <a:gd name="connsiteX104" fmla="*/ 451508 w 3594363"/>
              <a:gd name="connsiteY104" fmla="*/ 88531 h 1338085"/>
              <a:gd name="connsiteX105" fmla="*/ 388272 w 3594363"/>
              <a:gd name="connsiteY105" fmla="*/ 88531 h 1338085"/>
              <a:gd name="connsiteX106" fmla="*/ 388272 w 3594363"/>
              <a:gd name="connsiteY106" fmla="*/ 73354 h 1338085"/>
              <a:gd name="connsiteX107" fmla="*/ 371830 w 3594363"/>
              <a:gd name="connsiteY107" fmla="*/ 73354 h 1338085"/>
              <a:gd name="connsiteX108" fmla="*/ 371830 w 3594363"/>
              <a:gd name="connsiteY108" fmla="*/ 49325 h 1338085"/>
              <a:gd name="connsiteX109" fmla="*/ 341477 w 3594363"/>
              <a:gd name="connsiteY109" fmla="*/ 49325 h 1338085"/>
              <a:gd name="connsiteX110" fmla="*/ 341477 w 3594363"/>
              <a:gd name="connsiteY110" fmla="*/ 35412 h 1338085"/>
              <a:gd name="connsiteX111" fmla="*/ 249152 w 3594363"/>
              <a:gd name="connsiteY111" fmla="*/ 35412 h 1338085"/>
              <a:gd name="connsiteX112" fmla="*/ 249152 w 3594363"/>
              <a:gd name="connsiteY112" fmla="*/ 17706 h 1338085"/>
              <a:gd name="connsiteX113" fmla="*/ 207415 w 3594363"/>
              <a:gd name="connsiteY113" fmla="*/ 17706 h 1338085"/>
              <a:gd name="connsiteX114" fmla="*/ 207415 w 3594363"/>
              <a:gd name="connsiteY114" fmla="*/ 0 h 1338085"/>
              <a:gd name="connsiteX115" fmla="*/ 0 w 3594363"/>
              <a:gd name="connsiteY115" fmla="*/ 0 h 133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594363" h="1338085">
                <a:moveTo>
                  <a:pt x="3594363" y="1338085"/>
                </a:moveTo>
                <a:lnTo>
                  <a:pt x="3206091" y="1338085"/>
                </a:lnTo>
                <a:lnTo>
                  <a:pt x="3206091" y="1278642"/>
                </a:lnTo>
                <a:lnTo>
                  <a:pt x="2930380" y="1278642"/>
                </a:lnTo>
                <a:lnTo>
                  <a:pt x="2930380" y="1244495"/>
                </a:lnTo>
                <a:lnTo>
                  <a:pt x="2705258" y="1244495"/>
                </a:lnTo>
                <a:lnTo>
                  <a:pt x="2705258" y="1222994"/>
                </a:lnTo>
                <a:lnTo>
                  <a:pt x="2671110" y="1222994"/>
                </a:lnTo>
                <a:lnTo>
                  <a:pt x="2671110" y="1197700"/>
                </a:lnTo>
                <a:lnTo>
                  <a:pt x="2473812" y="1197700"/>
                </a:lnTo>
                <a:lnTo>
                  <a:pt x="2473812" y="1174934"/>
                </a:lnTo>
                <a:lnTo>
                  <a:pt x="2400458" y="1174934"/>
                </a:lnTo>
                <a:lnTo>
                  <a:pt x="2400458" y="1157228"/>
                </a:lnTo>
                <a:lnTo>
                  <a:pt x="2161424" y="1157228"/>
                </a:lnTo>
                <a:lnTo>
                  <a:pt x="2161424" y="1138257"/>
                </a:lnTo>
                <a:lnTo>
                  <a:pt x="2051392" y="1138257"/>
                </a:lnTo>
                <a:lnTo>
                  <a:pt x="2051392" y="1123081"/>
                </a:lnTo>
                <a:lnTo>
                  <a:pt x="2024833" y="1123081"/>
                </a:lnTo>
                <a:lnTo>
                  <a:pt x="2024833" y="1101580"/>
                </a:lnTo>
                <a:lnTo>
                  <a:pt x="2008391" y="1101580"/>
                </a:lnTo>
                <a:lnTo>
                  <a:pt x="2008391" y="1085139"/>
                </a:lnTo>
                <a:lnTo>
                  <a:pt x="1959067" y="1085139"/>
                </a:lnTo>
                <a:lnTo>
                  <a:pt x="1959067" y="1071227"/>
                </a:lnTo>
                <a:lnTo>
                  <a:pt x="1871801" y="1071227"/>
                </a:lnTo>
                <a:lnTo>
                  <a:pt x="1871801" y="1047197"/>
                </a:lnTo>
                <a:lnTo>
                  <a:pt x="1838918" y="1047197"/>
                </a:lnTo>
                <a:lnTo>
                  <a:pt x="1838918" y="1032020"/>
                </a:lnTo>
                <a:lnTo>
                  <a:pt x="1797181" y="1032020"/>
                </a:lnTo>
                <a:lnTo>
                  <a:pt x="1797181" y="1016843"/>
                </a:lnTo>
                <a:lnTo>
                  <a:pt x="1759240" y="1016843"/>
                </a:lnTo>
                <a:lnTo>
                  <a:pt x="1759240" y="996607"/>
                </a:lnTo>
                <a:lnTo>
                  <a:pt x="1749122" y="996607"/>
                </a:lnTo>
                <a:lnTo>
                  <a:pt x="1749122" y="961195"/>
                </a:lnTo>
                <a:lnTo>
                  <a:pt x="1591030" y="961195"/>
                </a:lnTo>
                <a:lnTo>
                  <a:pt x="1591030" y="943489"/>
                </a:lnTo>
                <a:lnTo>
                  <a:pt x="1522735" y="943489"/>
                </a:lnTo>
                <a:lnTo>
                  <a:pt x="1522735" y="932106"/>
                </a:lnTo>
                <a:lnTo>
                  <a:pt x="1496176" y="932106"/>
                </a:lnTo>
                <a:lnTo>
                  <a:pt x="1496176" y="901753"/>
                </a:lnTo>
                <a:lnTo>
                  <a:pt x="1443057" y="901753"/>
                </a:lnTo>
                <a:lnTo>
                  <a:pt x="1443057" y="884046"/>
                </a:lnTo>
                <a:lnTo>
                  <a:pt x="1429145" y="884046"/>
                </a:lnTo>
                <a:lnTo>
                  <a:pt x="1429145" y="844840"/>
                </a:lnTo>
                <a:lnTo>
                  <a:pt x="1416498" y="844840"/>
                </a:lnTo>
                <a:lnTo>
                  <a:pt x="1416498" y="833457"/>
                </a:lnTo>
                <a:lnTo>
                  <a:pt x="1402586" y="833457"/>
                </a:lnTo>
                <a:lnTo>
                  <a:pt x="1402586" y="819545"/>
                </a:lnTo>
                <a:lnTo>
                  <a:pt x="1378556" y="819545"/>
                </a:lnTo>
                <a:lnTo>
                  <a:pt x="1378556" y="789192"/>
                </a:lnTo>
                <a:lnTo>
                  <a:pt x="1359585" y="789192"/>
                </a:lnTo>
                <a:lnTo>
                  <a:pt x="1359585" y="779074"/>
                </a:lnTo>
                <a:lnTo>
                  <a:pt x="1338084" y="779074"/>
                </a:lnTo>
                <a:lnTo>
                  <a:pt x="1338084" y="762632"/>
                </a:lnTo>
                <a:lnTo>
                  <a:pt x="1320378" y="762632"/>
                </a:lnTo>
                <a:lnTo>
                  <a:pt x="1320378" y="744926"/>
                </a:lnTo>
                <a:lnTo>
                  <a:pt x="1310260" y="744926"/>
                </a:lnTo>
                <a:lnTo>
                  <a:pt x="1310260" y="712043"/>
                </a:lnTo>
                <a:lnTo>
                  <a:pt x="1243230" y="712043"/>
                </a:lnTo>
                <a:lnTo>
                  <a:pt x="1243230" y="693072"/>
                </a:lnTo>
                <a:lnTo>
                  <a:pt x="1109168" y="693072"/>
                </a:lnTo>
                <a:lnTo>
                  <a:pt x="1109168" y="662719"/>
                </a:lnTo>
                <a:lnTo>
                  <a:pt x="1088932" y="662719"/>
                </a:lnTo>
                <a:lnTo>
                  <a:pt x="1088932" y="632365"/>
                </a:lnTo>
                <a:lnTo>
                  <a:pt x="1072491" y="632365"/>
                </a:lnTo>
                <a:lnTo>
                  <a:pt x="1072491" y="617188"/>
                </a:lnTo>
                <a:lnTo>
                  <a:pt x="1058579" y="617188"/>
                </a:lnTo>
                <a:lnTo>
                  <a:pt x="1058579" y="548893"/>
                </a:lnTo>
                <a:lnTo>
                  <a:pt x="1039608" y="548893"/>
                </a:lnTo>
                <a:lnTo>
                  <a:pt x="1039608" y="522334"/>
                </a:lnTo>
                <a:lnTo>
                  <a:pt x="1013049" y="522334"/>
                </a:lnTo>
                <a:lnTo>
                  <a:pt x="1013049" y="510951"/>
                </a:lnTo>
                <a:lnTo>
                  <a:pt x="983960" y="510951"/>
                </a:lnTo>
                <a:lnTo>
                  <a:pt x="983960" y="489451"/>
                </a:lnTo>
                <a:lnTo>
                  <a:pt x="966254" y="489451"/>
                </a:lnTo>
                <a:lnTo>
                  <a:pt x="966254" y="441391"/>
                </a:lnTo>
                <a:lnTo>
                  <a:pt x="938430" y="441391"/>
                </a:lnTo>
                <a:lnTo>
                  <a:pt x="938430" y="430008"/>
                </a:lnTo>
                <a:lnTo>
                  <a:pt x="919459" y="430008"/>
                </a:lnTo>
                <a:lnTo>
                  <a:pt x="919459" y="419890"/>
                </a:lnTo>
                <a:lnTo>
                  <a:pt x="891635" y="419890"/>
                </a:lnTo>
                <a:lnTo>
                  <a:pt x="891635" y="405978"/>
                </a:lnTo>
                <a:lnTo>
                  <a:pt x="867605" y="405978"/>
                </a:lnTo>
                <a:lnTo>
                  <a:pt x="867605" y="390802"/>
                </a:lnTo>
                <a:lnTo>
                  <a:pt x="838516" y="390802"/>
                </a:lnTo>
                <a:lnTo>
                  <a:pt x="838516" y="371831"/>
                </a:lnTo>
                <a:lnTo>
                  <a:pt x="825869" y="371831"/>
                </a:lnTo>
                <a:lnTo>
                  <a:pt x="825869" y="352860"/>
                </a:lnTo>
                <a:lnTo>
                  <a:pt x="798045" y="352860"/>
                </a:lnTo>
                <a:lnTo>
                  <a:pt x="798045" y="313653"/>
                </a:lnTo>
                <a:lnTo>
                  <a:pt x="787927" y="313653"/>
                </a:lnTo>
                <a:lnTo>
                  <a:pt x="787927" y="230181"/>
                </a:lnTo>
                <a:lnTo>
                  <a:pt x="713308" y="230181"/>
                </a:lnTo>
                <a:lnTo>
                  <a:pt x="713308" y="207416"/>
                </a:lnTo>
                <a:lnTo>
                  <a:pt x="686748" y="207416"/>
                </a:lnTo>
                <a:lnTo>
                  <a:pt x="686748" y="192239"/>
                </a:lnTo>
                <a:lnTo>
                  <a:pt x="657659" y="192239"/>
                </a:lnTo>
                <a:lnTo>
                  <a:pt x="657659" y="172003"/>
                </a:lnTo>
                <a:lnTo>
                  <a:pt x="591893" y="172003"/>
                </a:lnTo>
                <a:lnTo>
                  <a:pt x="591893" y="144179"/>
                </a:lnTo>
                <a:lnTo>
                  <a:pt x="533716" y="144179"/>
                </a:lnTo>
                <a:lnTo>
                  <a:pt x="533716" y="126473"/>
                </a:lnTo>
                <a:lnTo>
                  <a:pt x="516010" y="126473"/>
                </a:lnTo>
                <a:lnTo>
                  <a:pt x="516010" y="104973"/>
                </a:lnTo>
                <a:lnTo>
                  <a:pt x="451508" y="104973"/>
                </a:lnTo>
                <a:lnTo>
                  <a:pt x="451508" y="88531"/>
                </a:lnTo>
                <a:lnTo>
                  <a:pt x="388272" y="88531"/>
                </a:lnTo>
                <a:lnTo>
                  <a:pt x="388272" y="73354"/>
                </a:lnTo>
                <a:lnTo>
                  <a:pt x="371830" y="73354"/>
                </a:lnTo>
                <a:lnTo>
                  <a:pt x="371830" y="49325"/>
                </a:lnTo>
                <a:lnTo>
                  <a:pt x="341477" y="49325"/>
                </a:lnTo>
                <a:lnTo>
                  <a:pt x="341477" y="35412"/>
                </a:lnTo>
                <a:lnTo>
                  <a:pt x="249152" y="35412"/>
                </a:lnTo>
                <a:lnTo>
                  <a:pt x="249152" y="17706"/>
                </a:lnTo>
                <a:lnTo>
                  <a:pt x="207415" y="17706"/>
                </a:lnTo>
                <a:lnTo>
                  <a:pt x="207415"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48" name="Freeform: Shape 47">
            <a:extLst>
              <a:ext uri="{FF2B5EF4-FFF2-40B4-BE49-F238E27FC236}">
                <a16:creationId xmlns:a16="http://schemas.microsoft.com/office/drawing/2014/main" id="{399F2452-9F68-34E9-AAAC-9008DFB3A16C}"/>
              </a:ext>
            </a:extLst>
          </p:cNvPr>
          <p:cNvSpPr/>
          <p:nvPr/>
        </p:nvSpPr>
        <p:spPr bwMode="auto">
          <a:xfrm>
            <a:off x="1557815" y="2105850"/>
            <a:ext cx="3293508" cy="1985832"/>
          </a:xfrm>
          <a:custGeom>
            <a:avLst/>
            <a:gdLst>
              <a:gd name="connsiteX0" fmla="*/ 3293508 w 3293508"/>
              <a:gd name="connsiteY0" fmla="*/ 1985832 h 1985832"/>
              <a:gd name="connsiteX1" fmla="*/ 1580050 w 3293508"/>
              <a:gd name="connsiteY1" fmla="*/ 1985832 h 1985832"/>
              <a:gd name="connsiteX2" fmla="*/ 1580050 w 3293508"/>
              <a:gd name="connsiteY2" fmla="*/ 1942752 h 1985832"/>
              <a:gd name="connsiteX3" fmla="*/ 1516125 w 3293508"/>
              <a:gd name="connsiteY3" fmla="*/ 1942752 h 1985832"/>
              <a:gd name="connsiteX4" fmla="*/ 1516125 w 3293508"/>
              <a:gd name="connsiteY4" fmla="*/ 1898283 h 1985832"/>
              <a:gd name="connsiteX5" fmla="*/ 1445252 w 3293508"/>
              <a:gd name="connsiteY5" fmla="*/ 1898283 h 1985832"/>
              <a:gd name="connsiteX6" fmla="*/ 1445252 w 3293508"/>
              <a:gd name="connsiteY6" fmla="*/ 1846865 h 1985832"/>
              <a:gd name="connsiteX7" fmla="*/ 1324352 w 3293508"/>
              <a:gd name="connsiteY7" fmla="*/ 1846865 h 1985832"/>
              <a:gd name="connsiteX8" fmla="*/ 1324352 w 3293508"/>
              <a:gd name="connsiteY8" fmla="*/ 1816293 h 1985832"/>
              <a:gd name="connsiteX9" fmla="*/ 1185385 w 3293508"/>
              <a:gd name="connsiteY9" fmla="*/ 1816293 h 1985832"/>
              <a:gd name="connsiteX10" fmla="*/ 1185385 w 3293508"/>
              <a:gd name="connsiteY10" fmla="*/ 1730133 h 1985832"/>
              <a:gd name="connsiteX11" fmla="*/ 1118681 w 3293508"/>
              <a:gd name="connsiteY11" fmla="*/ 1730133 h 1985832"/>
              <a:gd name="connsiteX12" fmla="*/ 1118681 w 3293508"/>
              <a:gd name="connsiteY12" fmla="*/ 1687054 h 1985832"/>
              <a:gd name="connsiteX13" fmla="*/ 1106174 w 3293508"/>
              <a:gd name="connsiteY13" fmla="*/ 1687054 h 1985832"/>
              <a:gd name="connsiteX14" fmla="*/ 1106174 w 3293508"/>
              <a:gd name="connsiteY14" fmla="*/ 1652312 h 1985832"/>
              <a:gd name="connsiteX15" fmla="*/ 1067263 w 3293508"/>
              <a:gd name="connsiteY15" fmla="*/ 1652312 h 1985832"/>
              <a:gd name="connsiteX16" fmla="*/ 1067263 w 3293508"/>
              <a:gd name="connsiteY16" fmla="*/ 1610622 h 1985832"/>
              <a:gd name="connsiteX17" fmla="*/ 1060315 w 3293508"/>
              <a:gd name="connsiteY17" fmla="*/ 1610622 h 1985832"/>
              <a:gd name="connsiteX18" fmla="*/ 1060315 w 3293508"/>
              <a:gd name="connsiteY18" fmla="*/ 1498059 h 1985832"/>
              <a:gd name="connsiteX19" fmla="*/ 1054756 w 3293508"/>
              <a:gd name="connsiteY19" fmla="*/ 1498059 h 1985832"/>
              <a:gd name="connsiteX20" fmla="*/ 1054756 w 3293508"/>
              <a:gd name="connsiteY20" fmla="*/ 1409121 h 1985832"/>
              <a:gd name="connsiteX21" fmla="*/ 1040860 w 3293508"/>
              <a:gd name="connsiteY21" fmla="*/ 1409121 h 1985832"/>
              <a:gd name="connsiteX22" fmla="*/ 1040860 w 3293508"/>
              <a:gd name="connsiteY22" fmla="*/ 1367431 h 1985832"/>
              <a:gd name="connsiteX23" fmla="*/ 992221 w 3293508"/>
              <a:gd name="connsiteY23" fmla="*/ 1367431 h 1985832"/>
              <a:gd name="connsiteX24" fmla="*/ 992221 w 3293508"/>
              <a:gd name="connsiteY24" fmla="*/ 1329910 h 1985832"/>
              <a:gd name="connsiteX25" fmla="*/ 963038 w 3293508"/>
              <a:gd name="connsiteY25" fmla="*/ 1329910 h 1985832"/>
              <a:gd name="connsiteX26" fmla="*/ 963038 w 3293508"/>
              <a:gd name="connsiteY26" fmla="*/ 1292389 h 1985832"/>
              <a:gd name="connsiteX27" fmla="*/ 949142 w 3293508"/>
              <a:gd name="connsiteY27" fmla="*/ 1292389 h 1985832"/>
              <a:gd name="connsiteX28" fmla="*/ 949142 w 3293508"/>
              <a:gd name="connsiteY28" fmla="*/ 1250699 h 1985832"/>
              <a:gd name="connsiteX29" fmla="*/ 928297 w 3293508"/>
              <a:gd name="connsiteY29" fmla="*/ 1250699 h 1985832"/>
              <a:gd name="connsiteX30" fmla="*/ 928297 w 3293508"/>
              <a:gd name="connsiteY30" fmla="*/ 1214567 h 1985832"/>
              <a:gd name="connsiteX31" fmla="*/ 885217 w 3293508"/>
              <a:gd name="connsiteY31" fmla="*/ 1214567 h 1985832"/>
              <a:gd name="connsiteX32" fmla="*/ 885217 w 3293508"/>
              <a:gd name="connsiteY32" fmla="*/ 1127018 h 1985832"/>
              <a:gd name="connsiteX33" fmla="*/ 856034 w 3293508"/>
              <a:gd name="connsiteY33" fmla="*/ 1127018 h 1985832"/>
              <a:gd name="connsiteX34" fmla="*/ 856034 w 3293508"/>
              <a:gd name="connsiteY34" fmla="*/ 1086718 h 1985832"/>
              <a:gd name="connsiteX35" fmla="*/ 837969 w 3293508"/>
              <a:gd name="connsiteY35" fmla="*/ 1086718 h 1985832"/>
              <a:gd name="connsiteX36" fmla="*/ 837969 w 3293508"/>
              <a:gd name="connsiteY36" fmla="*/ 1051977 h 1985832"/>
              <a:gd name="connsiteX37" fmla="*/ 790720 w 3293508"/>
              <a:gd name="connsiteY37" fmla="*/ 1051977 h 1985832"/>
              <a:gd name="connsiteX38" fmla="*/ 790720 w 3293508"/>
              <a:gd name="connsiteY38" fmla="*/ 889386 h 1985832"/>
              <a:gd name="connsiteX39" fmla="*/ 761537 w 3293508"/>
              <a:gd name="connsiteY39" fmla="*/ 889386 h 1985832"/>
              <a:gd name="connsiteX40" fmla="*/ 761537 w 3293508"/>
              <a:gd name="connsiteY40" fmla="*/ 847696 h 1985832"/>
              <a:gd name="connsiteX41" fmla="*/ 705950 w 3293508"/>
              <a:gd name="connsiteY41" fmla="*/ 847696 h 1985832"/>
              <a:gd name="connsiteX42" fmla="*/ 705950 w 3293508"/>
              <a:gd name="connsiteY42" fmla="*/ 803226 h 1985832"/>
              <a:gd name="connsiteX43" fmla="*/ 689274 w 3293508"/>
              <a:gd name="connsiteY43" fmla="*/ 803226 h 1985832"/>
              <a:gd name="connsiteX44" fmla="*/ 689274 w 3293508"/>
              <a:gd name="connsiteY44" fmla="*/ 725405 h 1985832"/>
              <a:gd name="connsiteX45" fmla="*/ 669819 w 3293508"/>
              <a:gd name="connsiteY45" fmla="*/ 725405 h 1985832"/>
              <a:gd name="connsiteX46" fmla="*/ 669819 w 3293508"/>
              <a:gd name="connsiteY46" fmla="*/ 687884 h 1985832"/>
              <a:gd name="connsiteX47" fmla="*/ 618401 w 3293508"/>
              <a:gd name="connsiteY47" fmla="*/ 687884 h 1985832"/>
              <a:gd name="connsiteX48" fmla="*/ 618401 w 3293508"/>
              <a:gd name="connsiteY48" fmla="*/ 646194 h 1985832"/>
              <a:gd name="connsiteX49" fmla="*/ 594777 w 3293508"/>
              <a:gd name="connsiteY49" fmla="*/ 646194 h 1985832"/>
              <a:gd name="connsiteX50" fmla="*/ 594777 w 3293508"/>
              <a:gd name="connsiteY50" fmla="*/ 603114 h 1985832"/>
              <a:gd name="connsiteX51" fmla="*/ 519735 w 3293508"/>
              <a:gd name="connsiteY51" fmla="*/ 603114 h 1985832"/>
              <a:gd name="connsiteX52" fmla="*/ 519735 w 3293508"/>
              <a:gd name="connsiteY52" fmla="*/ 444693 h 1985832"/>
              <a:gd name="connsiteX53" fmla="*/ 494721 w 3293508"/>
              <a:gd name="connsiteY53" fmla="*/ 444693 h 1985832"/>
              <a:gd name="connsiteX54" fmla="*/ 494721 w 3293508"/>
              <a:gd name="connsiteY54" fmla="*/ 405782 h 1985832"/>
              <a:gd name="connsiteX55" fmla="*/ 473876 w 3293508"/>
              <a:gd name="connsiteY55" fmla="*/ 405782 h 1985832"/>
              <a:gd name="connsiteX56" fmla="*/ 473876 w 3293508"/>
              <a:gd name="connsiteY56" fmla="*/ 366871 h 1985832"/>
              <a:gd name="connsiteX57" fmla="*/ 437745 w 3293508"/>
              <a:gd name="connsiteY57" fmla="*/ 366871 h 1985832"/>
              <a:gd name="connsiteX58" fmla="*/ 437745 w 3293508"/>
              <a:gd name="connsiteY58" fmla="*/ 321012 h 1985832"/>
              <a:gd name="connsiteX59" fmla="*/ 412731 w 3293508"/>
              <a:gd name="connsiteY59" fmla="*/ 321012 h 1985832"/>
              <a:gd name="connsiteX60" fmla="*/ 412731 w 3293508"/>
              <a:gd name="connsiteY60" fmla="*/ 286271 h 1985832"/>
              <a:gd name="connsiteX61" fmla="*/ 383548 w 3293508"/>
              <a:gd name="connsiteY61" fmla="*/ 286271 h 1985832"/>
              <a:gd name="connsiteX62" fmla="*/ 383548 w 3293508"/>
              <a:gd name="connsiteY62" fmla="*/ 211229 h 1985832"/>
              <a:gd name="connsiteX63" fmla="*/ 383548 w 3293508"/>
              <a:gd name="connsiteY63" fmla="*/ 211229 h 1985832"/>
              <a:gd name="connsiteX64" fmla="*/ 383548 w 3293508"/>
              <a:gd name="connsiteY64" fmla="*/ 165370 h 1985832"/>
              <a:gd name="connsiteX65" fmla="*/ 354365 w 3293508"/>
              <a:gd name="connsiteY65" fmla="*/ 165370 h 1985832"/>
              <a:gd name="connsiteX66" fmla="*/ 354365 w 3293508"/>
              <a:gd name="connsiteY66" fmla="*/ 122290 h 1985832"/>
              <a:gd name="connsiteX67" fmla="*/ 252919 w 3293508"/>
              <a:gd name="connsiteY67" fmla="*/ 122290 h 1985832"/>
              <a:gd name="connsiteX68" fmla="*/ 252919 w 3293508"/>
              <a:gd name="connsiteY68" fmla="*/ 86159 h 1985832"/>
              <a:gd name="connsiteX69" fmla="*/ 169539 w 3293508"/>
              <a:gd name="connsiteY69" fmla="*/ 86159 h 1985832"/>
              <a:gd name="connsiteX70" fmla="*/ 169539 w 3293508"/>
              <a:gd name="connsiteY70" fmla="*/ 44469 h 1985832"/>
              <a:gd name="connsiteX71" fmla="*/ 145915 w 3293508"/>
              <a:gd name="connsiteY71" fmla="*/ 44469 h 1985832"/>
              <a:gd name="connsiteX72" fmla="*/ 145915 w 3293508"/>
              <a:gd name="connsiteY72" fmla="*/ 0 h 1985832"/>
              <a:gd name="connsiteX73" fmla="*/ 0 w 3293508"/>
              <a:gd name="connsiteY73" fmla="*/ 0 h 1985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293508" h="1985832">
                <a:moveTo>
                  <a:pt x="3293508" y="1985832"/>
                </a:moveTo>
                <a:lnTo>
                  <a:pt x="1580050" y="1985832"/>
                </a:lnTo>
                <a:lnTo>
                  <a:pt x="1580050" y="1942752"/>
                </a:lnTo>
                <a:lnTo>
                  <a:pt x="1516125" y="1942752"/>
                </a:lnTo>
                <a:lnTo>
                  <a:pt x="1516125" y="1898283"/>
                </a:lnTo>
                <a:lnTo>
                  <a:pt x="1445252" y="1898283"/>
                </a:lnTo>
                <a:lnTo>
                  <a:pt x="1445252" y="1846865"/>
                </a:lnTo>
                <a:lnTo>
                  <a:pt x="1324352" y="1846865"/>
                </a:lnTo>
                <a:lnTo>
                  <a:pt x="1324352" y="1816293"/>
                </a:lnTo>
                <a:lnTo>
                  <a:pt x="1185385" y="1816293"/>
                </a:lnTo>
                <a:lnTo>
                  <a:pt x="1185385" y="1730133"/>
                </a:lnTo>
                <a:lnTo>
                  <a:pt x="1118681" y="1730133"/>
                </a:lnTo>
                <a:lnTo>
                  <a:pt x="1118681" y="1687054"/>
                </a:lnTo>
                <a:lnTo>
                  <a:pt x="1106174" y="1687054"/>
                </a:lnTo>
                <a:lnTo>
                  <a:pt x="1106174" y="1652312"/>
                </a:lnTo>
                <a:lnTo>
                  <a:pt x="1067263" y="1652312"/>
                </a:lnTo>
                <a:lnTo>
                  <a:pt x="1067263" y="1610622"/>
                </a:lnTo>
                <a:lnTo>
                  <a:pt x="1060315" y="1610622"/>
                </a:lnTo>
                <a:lnTo>
                  <a:pt x="1060315" y="1498059"/>
                </a:lnTo>
                <a:lnTo>
                  <a:pt x="1054756" y="1498059"/>
                </a:lnTo>
                <a:lnTo>
                  <a:pt x="1054756" y="1409121"/>
                </a:lnTo>
                <a:lnTo>
                  <a:pt x="1040860" y="1409121"/>
                </a:lnTo>
                <a:lnTo>
                  <a:pt x="1040860" y="1367431"/>
                </a:lnTo>
                <a:lnTo>
                  <a:pt x="992221" y="1367431"/>
                </a:lnTo>
                <a:lnTo>
                  <a:pt x="992221" y="1329910"/>
                </a:lnTo>
                <a:lnTo>
                  <a:pt x="963038" y="1329910"/>
                </a:lnTo>
                <a:lnTo>
                  <a:pt x="963038" y="1292389"/>
                </a:lnTo>
                <a:lnTo>
                  <a:pt x="949142" y="1292389"/>
                </a:lnTo>
                <a:lnTo>
                  <a:pt x="949142" y="1250699"/>
                </a:lnTo>
                <a:lnTo>
                  <a:pt x="928297" y="1250699"/>
                </a:lnTo>
                <a:lnTo>
                  <a:pt x="928297" y="1214567"/>
                </a:lnTo>
                <a:lnTo>
                  <a:pt x="885217" y="1214567"/>
                </a:lnTo>
                <a:lnTo>
                  <a:pt x="885217" y="1127018"/>
                </a:lnTo>
                <a:lnTo>
                  <a:pt x="856034" y="1127018"/>
                </a:lnTo>
                <a:lnTo>
                  <a:pt x="856034" y="1086718"/>
                </a:lnTo>
                <a:lnTo>
                  <a:pt x="837969" y="1086718"/>
                </a:lnTo>
                <a:lnTo>
                  <a:pt x="837969" y="1051977"/>
                </a:lnTo>
                <a:lnTo>
                  <a:pt x="790720" y="1051977"/>
                </a:lnTo>
                <a:lnTo>
                  <a:pt x="790720" y="889386"/>
                </a:lnTo>
                <a:lnTo>
                  <a:pt x="761537" y="889386"/>
                </a:lnTo>
                <a:lnTo>
                  <a:pt x="761537" y="847696"/>
                </a:lnTo>
                <a:lnTo>
                  <a:pt x="705950" y="847696"/>
                </a:lnTo>
                <a:lnTo>
                  <a:pt x="705950" y="803226"/>
                </a:lnTo>
                <a:lnTo>
                  <a:pt x="689274" y="803226"/>
                </a:lnTo>
                <a:lnTo>
                  <a:pt x="689274" y="725405"/>
                </a:lnTo>
                <a:lnTo>
                  <a:pt x="669819" y="725405"/>
                </a:lnTo>
                <a:lnTo>
                  <a:pt x="669819" y="687884"/>
                </a:lnTo>
                <a:lnTo>
                  <a:pt x="618401" y="687884"/>
                </a:lnTo>
                <a:lnTo>
                  <a:pt x="618401" y="646194"/>
                </a:lnTo>
                <a:lnTo>
                  <a:pt x="594777" y="646194"/>
                </a:lnTo>
                <a:lnTo>
                  <a:pt x="594777" y="603114"/>
                </a:lnTo>
                <a:lnTo>
                  <a:pt x="519735" y="603114"/>
                </a:lnTo>
                <a:lnTo>
                  <a:pt x="519735" y="444693"/>
                </a:lnTo>
                <a:lnTo>
                  <a:pt x="494721" y="444693"/>
                </a:lnTo>
                <a:lnTo>
                  <a:pt x="494721" y="405782"/>
                </a:lnTo>
                <a:lnTo>
                  <a:pt x="473876" y="405782"/>
                </a:lnTo>
                <a:lnTo>
                  <a:pt x="473876" y="366871"/>
                </a:lnTo>
                <a:lnTo>
                  <a:pt x="437745" y="366871"/>
                </a:lnTo>
                <a:lnTo>
                  <a:pt x="437745" y="321012"/>
                </a:lnTo>
                <a:lnTo>
                  <a:pt x="412731" y="321012"/>
                </a:lnTo>
                <a:lnTo>
                  <a:pt x="412731" y="286271"/>
                </a:lnTo>
                <a:lnTo>
                  <a:pt x="383548" y="286271"/>
                </a:lnTo>
                <a:lnTo>
                  <a:pt x="383548" y="211229"/>
                </a:lnTo>
                <a:lnTo>
                  <a:pt x="383548" y="211229"/>
                </a:lnTo>
                <a:lnTo>
                  <a:pt x="383548" y="165370"/>
                </a:lnTo>
                <a:lnTo>
                  <a:pt x="354365" y="165370"/>
                </a:lnTo>
                <a:lnTo>
                  <a:pt x="354365" y="122290"/>
                </a:lnTo>
                <a:lnTo>
                  <a:pt x="252919" y="122290"/>
                </a:lnTo>
                <a:lnTo>
                  <a:pt x="252919" y="86159"/>
                </a:lnTo>
                <a:lnTo>
                  <a:pt x="169539" y="86159"/>
                </a:lnTo>
                <a:lnTo>
                  <a:pt x="169539" y="44469"/>
                </a:lnTo>
                <a:lnTo>
                  <a:pt x="145915" y="44469"/>
                </a:lnTo>
                <a:lnTo>
                  <a:pt x="145915"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69" name="Group 68">
            <a:extLst>
              <a:ext uri="{FF2B5EF4-FFF2-40B4-BE49-F238E27FC236}">
                <a16:creationId xmlns:a16="http://schemas.microsoft.com/office/drawing/2014/main" id="{67D36132-A7E5-D768-F07A-6721858CDE51}"/>
              </a:ext>
            </a:extLst>
          </p:cNvPr>
          <p:cNvGrpSpPr/>
          <p:nvPr/>
        </p:nvGrpSpPr>
        <p:grpSpPr>
          <a:xfrm>
            <a:off x="1566155" y="2062769"/>
            <a:ext cx="3312961" cy="2063655"/>
            <a:chOff x="1566155" y="2327689"/>
            <a:chExt cx="3312961" cy="2063655"/>
          </a:xfrm>
        </p:grpSpPr>
        <p:grpSp>
          <p:nvGrpSpPr>
            <p:cNvPr id="68" name="Group 67">
              <a:extLst>
                <a:ext uri="{FF2B5EF4-FFF2-40B4-BE49-F238E27FC236}">
                  <a16:creationId xmlns:a16="http://schemas.microsoft.com/office/drawing/2014/main" id="{BA1866BB-8F9D-C449-CB06-C0536FB30483}"/>
                </a:ext>
              </a:extLst>
            </p:cNvPr>
            <p:cNvGrpSpPr/>
            <p:nvPr/>
          </p:nvGrpSpPr>
          <p:grpSpPr>
            <a:xfrm>
              <a:off x="2961379" y="4184283"/>
              <a:ext cx="1917737" cy="207061"/>
              <a:chOff x="2961379" y="4184283"/>
              <a:chExt cx="1917737" cy="207061"/>
            </a:xfrm>
          </p:grpSpPr>
          <p:cxnSp>
            <p:nvCxnSpPr>
              <p:cNvPr id="50" name="Straight Connector 49">
                <a:extLst>
                  <a:ext uri="{FF2B5EF4-FFF2-40B4-BE49-F238E27FC236}">
                    <a16:creationId xmlns:a16="http://schemas.microsoft.com/office/drawing/2014/main" id="{303B15B1-D74A-8F5D-108E-FB804F115D97}"/>
                  </a:ext>
                </a:extLst>
              </p:cNvPr>
              <p:cNvCxnSpPr>
                <a:cxnSpLocks/>
              </p:cNvCxnSpPr>
              <p:nvPr/>
            </p:nvCxnSpPr>
            <p:spPr bwMode="auto">
              <a:xfrm>
                <a:off x="4341317"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EED2783B-31F7-8B84-3218-C87706D67E15}"/>
                  </a:ext>
                </a:extLst>
              </p:cNvPr>
              <p:cNvCxnSpPr>
                <a:cxnSpLocks/>
              </p:cNvCxnSpPr>
              <p:nvPr/>
            </p:nvCxnSpPr>
            <p:spPr bwMode="auto">
              <a:xfrm>
                <a:off x="4214857"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7AF6FF84-CCAF-7D2E-03DC-F15F3E72202C}"/>
                  </a:ext>
                </a:extLst>
              </p:cNvPr>
              <p:cNvCxnSpPr>
                <a:cxnSpLocks/>
              </p:cNvCxnSpPr>
              <p:nvPr/>
            </p:nvCxnSpPr>
            <p:spPr bwMode="auto">
              <a:xfrm>
                <a:off x="4483062"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E08D5569-7279-10BF-D402-0503FED9F928}"/>
                  </a:ext>
                </a:extLst>
              </p:cNvPr>
              <p:cNvCxnSpPr>
                <a:cxnSpLocks/>
              </p:cNvCxnSpPr>
              <p:nvPr/>
            </p:nvCxnSpPr>
            <p:spPr bwMode="auto">
              <a:xfrm>
                <a:off x="4512245"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88AE2F65-3232-0EDB-DA0F-DD46421266AE}"/>
                  </a:ext>
                </a:extLst>
              </p:cNvPr>
              <p:cNvCxnSpPr>
                <a:cxnSpLocks/>
              </p:cNvCxnSpPr>
              <p:nvPr/>
            </p:nvCxnSpPr>
            <p:spPr bwMode="auto">
              <a:xfrm>
                <a:off x="4523363"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2A4DAD1E-9A72-E97A-784C-A1758254AD2E}"/>
                  </a:ext>
                </a:extLst>
              </p:cNvPr>
              <p:cNvCxnSpPr>
                <a:cxnSpLocks/>
              </p:cNvCxnSpPr>
              <p:nvPr/>
            </p:nvCxnSpPr>
            <p:spPr bwMode="auto">
              <a:xfrm>
                <a:off x="4740151"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B9B7FD8D-199B-3324-55D4-3B59A79C7D6D}"/>
                  </a:ext>
                </a:extLst>
              </p:cNvPr>
              <p:cNvCxnSpPr>
                <a:cxnSpLocks/>
              </p:cNvCxnSpPr>
              <p:nvPr/>
            </p:nvCxnSpPr>
            <p:spPr bwMode="auto">
              <a:xfrm>
                <a:off x="4773503"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939AD442-A9EC-B555-28C0-21440EA1E597}"/>
                  </a:ext>
                </a:extLst>
              </p:cNvPr>
              <p:cNvCxnSpPr>
                <a:cxnSpLocks/>
              </p:cNvCxnSpPr>
              <p:nvPr/>
            </p:nvCxnSpPr>
            <p:spPr bwMode="auto">
              <a:xfrm>
                <a:off x="4849934"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906CF0F4-7AC3-E34E-5EE8-3D53A40962E5}"/>
                  </a:ext>
                </a:extLst>
              </p:cNvPr>
              <p:cNvCxnSpPr>
                <a:cxnSpLocks/>
              </p:cNvCxnSpPr>
              <p:nvPr/>
            </p:nvCxnSpPr>
            <p:spPr bwMode="auto">
              <a:xfrm flipH="1">
                <a:off x="4816582" y="4356602"/>
                <a:ext cx="62534" cy="0"/>
              </a:xfrm>
              <a:prstGeom prst="line">
                <a:avLst/>
              </a:prstGeom>
              <a:noFill/>
              <a:ln w="12700" cap="flat" cmpd="sng" algn="ctr">
                <a:solidFill>
                  <a:schemeClr val="accent3"/>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7818BC22-F8AB-8773-5F70-1D8FA0953218}"/>
                  </a:ext>
                </a:extLst>
              </p:cNvPr>
              <p:cNvCxnSpPr>
                <a:cxnSpLocks/>
              </p:cNvCxnSpPr>
              <p:nvPr/>
            </p:nvCxnSpPr>
            <p:spPr bwMode="auto">
              <a:xfrm>
                <a:off x="4014745"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3331A425-B869-B1CC-0F89-0A03628723D5}"/>
                  </a:ext>
                </a:extLst>
              </p:cNvPr>
              <p:cNvCxnSpPr>
                <a:cxnSpLocks/>
              </p:cNvCxnSpPr>
              <p:nvPr/>
            </p:nvCxnSpPr>
            <p:spPr bwMode="auto">
              <a:xfrm>
                <a:off x="3832699"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88DDA8AE-A09E-CE27-A992-DF9D49BBCC7C}"/>
                  </a:ext>
                </a:extLst>
              </p:cNvPr>
              <p:cNvCxnSpPr>
                <a:cxnSpLocks/>
              </p:cNvCxnSpPr>
              <p:nvPr/>
            </p:nvCxnSpPr>
            <p:spPr bwMode="auto">
              <a:xfrm>
                <a:off x="3565883" y="4317692"/>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2BEAC1F4-1E4C-F101-E4FE-7C75C70B9E5E}"/>
                  </a:ext>
                </a:extLst>
              </p:cNvPr>
              <p:cNvCxnSpPr>
                <a:cxnSpLocks/>
              </p:cNvCxnSpPr>
              <p:nvPr/>
            </p:nvCxnSpPr>
            <p:spPr bwMode="auto">
              <a:xfrm>
                <a:off x="2961379" y="4184283"/>
                <a:ext cx="0" cy="73652"/>
              </a:xfrm>
              <a:prstGeom prst="line">
                <a:avLst/>
              </a:prstGeom>
              <a:noFill/>
              <a:ln w="12700" cap="flat" cmpd="sng" algn="ctr">
                <a:solidFill>
                  <a:schemeClr val="accent3"/>
                </a:solidFill>
                <a:prstDash val="solid"/>
                <a:round/>
                <a:headEnd type="none" w="med" len="med"/>
                <a:tailEnd type="none" w="med" len="med"/>
              </a:ln>
              <a:effectLst/>
            </p:spPr>
          </p:cxnSp>
        </p:grpSp>
        <p:cxnSp>
          <p:nvCxnSpPr>
            <p:cNvPr id="66" name="Straight Connector 65">
              <a:extLst>
                <a:ext uri="{FF2B5EF4-FFF2-40B4-BE49-F238E27FC236}">
                  <a16:creationId xmlns:a16="http://schemas.microsoft.com/office/drawing/2014/main" id="{40C51351-DEBA-391F-B722-11CC6EC9617C}"/>
                </a:ext>
              </a:extLst>
            </p:cNvPr>
            <p:cNvCxnSpPr>
              <a:cxnSpLocks/>
            </p:cNvCxnSpPr>
            <p:nvPr/>
          </p:nvCxnSpPr>
          <p:spPr bwMode="auto">
            <a:xfrm>
              <a:off x="1566155" y="2327689"/>
              <a:ext cx="0" cy="73652"/>
            </a:xfrm>
            <a:prstGeom prst="line">
              <a:avLst/>
            </a:prstGeom>
            <a:noFill/>
            <a:ln w="12700" cap="flat" cmpd="sng" algn="ctr">
              <a:solidFill>
                <a:schemeClr val="accent3"/>
              </a:solidFill>
              <a:prstDash val="solid"/>
              <a:round/>
              <a:headEnd type="none" w="med" len="med"/>
              <a:tailEnd type="none" w="med" len="med"/>
            </a:ln>
            <a:effectLst/>
          </p:spPr>
        </p:cxnSp>
      </p:grpSp>
      <p:sp>
        <p:nvSpPr>
          <p:cNvPr id="2" name="Freeform: Shape 1">
            <a:extLst>
              <a:ext uri="{FF2B5EF4-FFF2-40B4-BE49-F238E27FC236}">
                <a16:creationId xmlns:a16="http://schemas.microsoft.com/office/drawing/2014/main" id="{D0D91981-3AD1-E1FB-E9EE-5F705AE9BF97}"/>
              </a:ext>
            </a:extLst>
          </p:cNvPr>
          <p:cNvSpPr/>
          <p:nvPr/>
        </p:nvSpPr>
        <p:spPr bwMode="auto">
          <a:xfrm>
            <a:off x="1552073" y="1958516"/>
            <a:ext cx="3607068" cy="2618072"/>
          </a:xfrm>
          <a:custGeom>
            <a:avLst/>
            <a:gdLst>
              <a:gd name="connsiteX0" fmla="*/ 0 w 3838074"/>
              <a:gd name="connsiteY0" fmla="*/ 0 h 2740794"/>
              <a:gd name="connsiteX1" fmla="*/ 0 w 3838074"/>
              <a:gd name="connsiteY1" fmla="*/ 2740794 h 2740794"/>
              <a:gd name="connsiteX2" fmla="*/ 3838074 w 3838074"/>
              <a:gd name="connsiteY2" fmla="*/ 2740794 h 2740794"/>
            </a:gdLst>
            <a:ahLst/>
            <a:cxnLst>
              <a:cxn ang="0">
                <a:pos x="connsiteX0" y="connsiteY0"/>
              </a:cxn>
              <a:cxn ang="0">
                <a:pos x="connsiteX1" y="connsiteY1"/>
              </a:cxn>
              <a:cxn ang="0">
                <a:pos x="connsiteX2" y="connsiteY2"/>
              </a:cxn>
            </a:cxnLst>
            <a:rect l="l" t="t" r="r" b="b"/>
            <a:pathLst>
              <a:path w="3838074" h="2740794">
                <a:moveTo>
                  <a:pt x="0" y="0"/>
                </a:moveTo>
                <a:lnTo>
                  <a:pt x="0" y="2740794"/>
                </a:lnTo>
                <a:lnTo>
                  <a:pt x="3838074" y="2740794"/>
                </a:lnTo>
              </a:path>
            </a:pathLst>
          </a:custGeom>
          <a:noFill/>
          <a:ln w="28575">
            <a:solidFill>
              <a:schemeClr val="bg1"/>
            </a:solidFill>
            <a:miter lim="800000"/>
            <a:headEnd/>
            <a:tailEnd/>
          </a:ln>
        </p:spPr>
        <p:txBody>
          <a:bodyPr rtlCol="0" anchor="ctr"/>
          <a:lstStyle/>
          <a:p>
            <a:pPr algn="ctr"/>
            <a:endParaRPr lang="en-US" dirty="0"/>
          </a:p>
        </p:txBody>
      </p:sp>
      <p:grpSp>
        <p:nvGrpSpPr>
          <p:cNvPr id="126" name="Group 125">
            <a:extLst>
              <a:ext uri="{FF2B5EF4-FFF2-40B4-BE49-F238E27FC236}">
                <a16:creationId xmlns:a16="http://schemas.microsoft.com/office/drawing/2014/main" id="{F10C8E2D-A884-9D47-EB91-7744E21BE402}"/>
              </a:ext>
            </a:extLst>
          </p:cNvPr>
          <p:cNvGrpSpPr/>
          <p:nvPr/>
        </p:nvGrpSpPr>
        <p:grpSpPr>
          <a:xfrm>
            <a:off x="2049383" y="2191925"/>
            <a:ext cx="3098726" cy="1292414"/>
            <a:chOff x="2049383" y="2456845"/>
            <a:chExt cx="3098726" cy="1292414"/>
          </a:xfrm>
        </p:grpSpPr>
        <p:cxnSp>
          <p:nvCxnSpPr>
            <p:cNvPr id="67" name="Straight Connector 66">
              <a:extLst>
                <a:ext uri="{FF2B5EF4-FFF2-40B4-BE49-F238E27FC236}">
                  <a16:creationId xmlns:a16="http://schemas.microsoft.com/office/drawing/2014/main" id="{0285B385-70C4-E5A9-0718-A9FB136D24B9}"/>
                </a:ext>
              </a:extLst>
            </p:cNvPr>
            <p:cNvCxnSpPr>
              <a:cxnSpLocks/>
            </p:cNvCxnSpPr>
            <p:nvPr/>
          </p:nvCxnSpPr>
          <p:spPr bwMode="auto">
            <a:xfrm>
              <a:off x="4082839" y="353392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40E17261-5A80-27CE-AEDE-9D1545104560}"/>
                </a:ext>
              </a:extLst>
            </p:cNvPr>
            <p:cNvCxnSpPr>
              <a:cxnSpLocks/>
            </p:cNvCxnSpPr>
            <p:nvPr/>
          </p:nvCxnSpPr>
          <p:spPr bwMode="auto">
            <a:xfrm>
              <a:off x="4040858" y="353392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0DCD7E0E-36A5-DDEE-8EBF-A233524585F0}"/>
                </a:ext>
              </a:extLst>
            </p:cNvPr>
            <p:cNvCxnSpPr>
              <a:cxnSpLocks/>
            </p:cNvCxnSpPr>
            <p:nvPr/>
          </p:nvCxnSpPr>
          <p:spPr bwMode="auto">
            <a:xfrm>
              <a:off x="4027739" y="351686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9E4B2307-54C7-2015-D15A-C2ECE360497A}"/>
                </a:ext>
              </a:extLst>
            </p:cNvPr>
            <p:cNvCxnSpPr>
              <a:cxnSpLocks/>
            </p:cNvCxnSpPr>
            <p:nvPr/>
          </p:nvCxnSpPr>
          <p:spPr bwMode="auto">
            <a:xfrm>
              <a:off x="3994941" y="351686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1C269286-DD94-029D-5461-266A4AA08372}"/>
                </a:ext>
              </a:extLst>
            </p:cNvPr>
            <p:cNvCxnSpPr>
              <a:cxnSpLocks/>
            </p:cNvCxnSpPr>
            <p:nvPr/>
          </p:nvCxnSpPr>
          <p:spPr bwMode="auto">
            <a:xfrm>
              <a:off x="4183856" y="3556223"/>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55E6DF1-3144-DDF4-304D-FAA637CF954E}"/>
                </a:ext>
              </a:extLst>
            </p:cNvPr>
            <p:cNvCxnSpPr>
              <a:cxnSpLocks/>
            </p:cNvCxnSpPr>
            <p:nvPr/>
          </p:nvCxnSpPr>
          <p:spPr bwMode="auto">
            <a:xfrm>
              <a:off x="4207471" y="3556223"/>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D2E681B1-786D-597E-FF50-0EEAC79529DE}"/>
                </a:ext>
              </a:extLst>
            </p:cNvPr>
            <p:cNvCxnSpPr>
              <a:cxnSpLocks/>
            </p:cNvCxnSpPr>
            <p:nvPr/>
          </p:nvCxnSpPr>
          <p:spPr bwMode="auto">
            <a:xfrm>
              <a:off x="4221902" y="3556223"/>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9FB524EF-68E0-F326-56B1-BC3720227B84}"/>
                </a:ext>
              </a:extLst>
            </p:cNvPr>
            <p:cNvCxnSpPr>
              <a:cxnSpLocks/>
            </p:cNvCxnSpPr>
            <p:nvPr/>
          </p:nvCxnSpPr>
          <p:spPr bwMode="auto">
            <a:xfrm>
              <a:off x="4232397" y="3556223"/>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967E15B2-7B94-5549-98C8-43CEC2C0B7D0}"/>
                </a:ext>
              </a:extLst>
            </p:cNvPr>
            <p:cNvCxnSpPr>
              <a:cxnSpLocks/>
            </p:cNvCxnSpPr>
            <p:nvPr/>
          </p:nvCxnSpPr>
          <p:spPr bwMode="auto">
            <a:xfrm>
              <a:off x="4265194"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A6FBE6C0-2EDA-8F3D-1EAC-5059E508DE43}"/>
                </a:ext>
              </a:extLst>
            </p:cNvPr>
            <p:cNvCxnSpPr>
              <a:cxnSpLocks/>
            </p:cNvCxnSpPr>
            <p:nvPr/>
          </p:nvCxnSpPr>
          <p:spPr bwMode="auto">
            <a:xfrm>
              <a:off x="4280937"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174128B4-BD92-2C0C-8DFF-2AB4D98ED83C}"/>
                </a:ext>
              </a:extLst>
            </p:cNvPr>
            <p:cNvCxnSpPr>
              <a:cxnSpLocks/>
            </p:cNvCxnSpPr>
            <p:nvPr/>
          </p:nvCxnSpPr>
          <p:spPr bwMode="auto">
            <a:xfrm>
              <a:off x="4316359"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4B7979A6-1274-6AF0-830C-4D6425B3A162}"/>
                </a:ext>
              </a:extLst>
            </p:cNvPr>
            <p:cNvCxnSpPr>
              <a:cxnSpLocks/>
            </p:cNvCxnSpPr>
            <p:nvPr/>
          </p:nvCxnSpPr>
          <p:spPr bwMode="auto">
            <a:xfrm>
              <a:off x="4326855"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2A1D976A-4F7B-884D-FC52-2F2435571FB1}"/>
                </a:ext>
              </a:extLst>
            </p:cNvPr>
            <p:cNvCxnSpPr>
              <a:cxnSpLocks/>
            </p:cNvCxnSpPr>
            <p:nvPr/>
          </p:nvCxnSpPr>
          <p:spPr bwMode="auto">
            <a:xfrm>
              <a:off x="4350470"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F96A6AB4-C928-F61C-24F5-9E4DEC3683D5}"/>
                </a:ext>
              </a:extLst>
            </p:cNvPr>
            <p:cNvCxnSpPr>
              <a:cxnSpLocks/>
            </p:cNvCxnSpPr>
            <p:nvPr/>
          </p:nvCxnSpPr>
          <p:spPr bwMode="auto">
            <a:xfrm flipH="1">
              <a:off x="4148437" y="3590517"/>
              <a:ext cx="61477" cy="0"/>
            </a:xfrm>
            <a:prstGeom prst="line">
              <a:avLst/>
            </a:prstGeom>
            <a:noFill/>
            <a:ln w="1270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B5591F7-C9CE-AD88-8B59-83740FDC5A7C}"/>
                </a:ext>
              </a:extLst>
            </p:cNvPr>
            <p:cNvCxnSpPr>
              <a:cxnSpLocks/>
            </p:cNvCxnSpPr>
            <p:nvPr/>
          </p:nvCxnSpPr>
          <p:spPr bwMode="auto">
            <a:xfrm flipH="1">
              <a:off x="4203537" y="3590517"/>
              <a:ext cx="61477" cy="0"/>
            </a:xfrm>
            <a:prstGeom prst="line">
              <a:avLst/>
            </a:prstGeom>
            <a:noFill/>
            <a:ln w="1270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2A0E6393-F282-7DC7-53EC-89B13CDE3ED5}"/>
                </a:ext>
              </a:extLst>
            </p:cNvPr>
            <p:cNvCxnSpPr>
              <a:cxnSpLocks/>
            </p:cNvCxnSpPr>
            <p:nvPr/>
          </p:nvCxnSpPr>
          <p:spPr bwMode="auto">
            <a:xfrm flipH="1">
              <a:off x="3312751" y="3387171"/>
              <a:ext cx="61477" cy="0"/>
            </a:xfrm>
            <a:prstGeom prst="line">
              <a:avLst/>
            </a:prstGeom>
            <a:noFill/>
            <a:ln w="1270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53566636-1EFA-F196-4DFD-4BB28F848F1A}"/>
                </a:ext>
              </a:extLst>
            </p:cNvPr>
            <p:cNvCxnSpPr>
              <a:cxnSpLocks/>
            </p:cNvCxnSpPr>
            <p:nvPr/>
          </p:nvCxnSpPr>
          <p:spPr bwMode="auto">
            <a:xfrm flipH="1">
              <a:off x="2840464" y="3105111"/>
              <a:ext cx="61477" cy="0"/>
            </a:xfrm>
            <a:prstGeom prst="line">
              <a:avLst/>
            </a:prstGeom>
            <a:noFill/>
            <a:ln w="1270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093FB44C-52A5-4B55-DBE5-D80AE453D070}"/>
                </a:ext>
              </a:extLst>
            </p:cNvPr>
            <p:cNvCxnSpPr>
              <a:cxnSpLocks/>
            </p:cNvCxnSpPr>
            <p:nvPr/>
          </p:nvCxnSpPr>
          <p:spPr bwMode="auto">
            <a:xfrm flipH="1">
              <a:off x="2456074" y="2799436"/>
              <a:ext cx="61477" cy="0"/>
            </a:xfrm>
            <a:prstGeom prst="line">
              <a:avLst/>
            </a:prstGeom>
            <a:noFill/>
            <a:ln w="1270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FDB3E13C-1181-37C3-B642-ACBEA7AD2806}"/>
                </a:ext>
              </a:extLst>
            </p:cNvPr>
            <p:cNvCxnSpPr>
              <a:cxnSpLocks/>
            </p:cNvCxnSpPr>
            <p:nvPr/>
          </p:nvCxnSpPr>
          <p:spPr bwMode="auto">
            <a:xfrm flipH="1">
              <a:off x="2423277" y="2799436"/>
              <a:ext cx="61477" cy="0"/>
            </a:xfrm>
            <a:prstGeom prst="line">
              <a:avLst/>
            </a:prstGeom>
            <a:noFill/>
            <a:ln w="1270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0DE8B1C9-85D6-E8CF-68D9-A3EC8FB9817E}"/>
                </a:ext>
              </a:extLst>
            </p:cNvPr>
            <p:cNvCxnSpPr>
              <a:cxnSpLocks/>
            </p:cNvCxnSpPr>
            <p:nvPr/>
          </p:nvCxnSpPr>
          <p:spPr bwMode="auto">
            <a:xfrm>
              <a:off x="4395075"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217E395C-478D-AE0A-4949-856A8C8DD22C}"/>
                </a:ext>
              </a:extLst>
            </p:cNvPr>
            <p:cNvCxnSpPr>
              <a:cxnSpLocks/>
            </p:cNvCxnSpPr>
            <p:nvPr/>
          </p:nvCxnSpPr>
          <p:spPr bwMode="auto">
            <a:xfrm>
              <a:off x="4410818"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6FDF7FFA-D6AE-7982-E665-1533D6F124E4}"/>
                </a:ext>
              </a:extLst>
            </p:cNvPr>
            <p:cNvCxnSpPr>
              <a:cxnSpLocks/>
            </p:cNvCxnSpPr>
            <p:nvPr/>
          </p:nvCxnSpPr>
          <p:spPr bwMode="auto">
            <a:xfrm>
              <a:off x="4426561"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F192257B-B470-4220-B2E0-B39E1D084E3C}"/>
                </a:ext>
              </a:extLst>
            </p:cNvPr>
            <p:cNvCxnSpPr>
              <a:cxnSpLocks/>
            </p:cNvCxnSpPr>
            <p:nvPr/>
          </p:nvCxnSpPr>
          <p:spPr bwMode="auto">
            <a:xfrm>
              <a:off x="4437056"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D887B9C2-D457-B9B9-385A-02A7A7AB8697}"/>
                </a:ext>
              </a:extLst>
            </p:cNvPr>
            <p:cNvCxnSpPr>
              <a:cxnSpLocks/>
            </p:cNvCxnSpPr>
            <p:nvPr/>
          </p:nvCxnSpPr>
          <p:spPr bwMode="auto">
            <a:xfrm>
              <a:off x="4454111"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AC60D28D-E1C6-0260-EA21-3B39C77DB5EE}"/>
                </a:ext>
              </a:extLst>
            </p:cNvPr>
            <p:cNvCxnSpPr>
              <a:cxnSpLocks/>
            </p:cNvCxnSpPr>
            <p:nvPr/>
          </p:nvCxnSpPr>
          <p:spPr bwMode="auto">
            <a:xfrm>
              <a:off x="4473790" y="35811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79F4523D-E19B-CEF3-0BF9-BDD4EFF612EE}"/>
                </a:ext>
              </a:extLst>
            </p:cNvPr>
            <p:cNvCxnSpPr>
              <a:cxnSpLocks/>
            </p:cNvCxnSpPr>
            <p:nvPr/>
          </p:nvCxnSpPr>
          <p:spPr bwMode="auto">
            <a:xfrm>
              <a:off x="4493468"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C7F89AB8-69DD-BC69-5CCD-51C1D5630189}"/>
                </a:ext>
              </a:extLst>
            </p:cNvPr>
            <p:cNvCxnSpPr>
              <a:cxnSpLocks/>
            </p:cNvCxnSpPr>
            <p:nvPr/>
          </p:nvCxnSpPr>
          <p:spPr bwMode="auto">
            <a:xfrm>
              <a:off x="4506587"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78EE85E-74C8-847E-6F17-E33BE67429A1}"/>
                </a:ext>
              </a:extLst>
            </p:cNvPr>
            <p:cNvCxnSpPr>
              <a:cxnSpLocks/>
            </p:cNvCxnSpPr>
            <p:nvPr/>
          </p:nvCxnSpPr>
          <p:spPr bwMode="auto">
            <a:xfrm>
              <a:off x="4531513"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0FB7B5EC-D078-4DA1-404E-BC89DF653A90}"/>
                </a:ext>
              </a:extLst>
            </p:cNvPr>
            <p:cNvCxnSpPr>
              <a:cxnSpLocks/>
            </p:cNvCxnSpPr>
            <p:nvPr/>
          </p:nvCxnSpPr>
          <p:spPr bwMode="auto">
            <a:xfrm>
              <a:off x="4540696"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C85E7EA9-2B13-457E-8358-F1938F556997}"/>
                </a:ext>
              </a:extLst>
            </p:cNvPr>
            <p:cNvCxnSpPr>
              <a:cxnSpLocks/>
            </p:cNvCxnSpPr>
            <p:nvPr/>
          </p:nvCxnSpPr>
          <p:spPr bwMode="auto">
            <a:xfrm>
              <a:off x="4576118"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D6EC4D35-97FA-88EE-7BEB-4B0D967906E1}"/>
                </a:ext>
              </a:extLst>
            </p:cNvPr>
            <p:cNvCxnSpPr>
              <a:cxnSpLocks/>
            </p:cNvCxnSpPr>
            <p:nvPr/>
          </p:nvCxnSpPr>
          <p:spPr bwMode="auto">
            <a:xfrm>
              <a:off x="4602356"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2520A0F3-41B1-E9C0-4D87-473B3DA1802E}"/>
                </a:ext>
              </a:extLst>
            </p:cNvPr>
            <p:cNvCxnSpPr>
              <a:cxnSpLocks/>
            </p:cNvCxnSpPr>
            <p:nvPr/>
          </p:nvCxnSpPr>
          <p:spPr bwMode="auto">
            <a:xfrm>
              <a:off x="4632530"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46473B98-7B5F-B20D-270F-EBDDAED90A4A}"/>
                </a:ext>
              </a:extLst>
            </p:cNvPr>
            <p:cNvCxnSpPr>
              <a:cxnSpLocks/>
            </p:cNvCxnSpPr>
            <p:nvPr/>
          </p:nvCxnSpPr>
          <p:spPr bwMode="auto">
            <a:xfrm>
              <a:off x="4682382"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3C931A7E-686B-D749-233A-94843BBC5318}"/>
                </a:ext>
              </a:extLst>
            </p:cNvPr>
            <p:cNvCxnSpPr>
              <a:cxnSpLocks/>
            </p:cNvCxnSpPr>
            <p:nvPr/>
          </p:nvCxnSpPr>
          <p:spPr bwMode="auto">
            <a:xfrm>
              <a:off x="4751913" y="361001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77E76B38-F613-BED8-B304-E7FB43B0E5D5}"/>
                </a:ext>
              </a:extLst>
            </p:cNvPr>
            <p:cNvCxnSpPr>
              <a:cxnSpLocks/>
            </p:cNvCxnSpPr>
            <p:nvPr/>
          </p:nvCxnSpPr>
          <p:spPr bwMode="auto">
            <a:xfrm flipH="1">
              <a:off x="4725677" y="3650864"/>
              <a:ext cx="61477" cy="0"/>
            </a:xfrm>
            <a:prstGeom prst="line">
              <a:avLst/>
            </a:prstGeom>
            <a:noFill/>
            <a:ln w="1270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F5DA2861-A930-E793-2174-4BF86F16B8CD}"/>
                </a:ext>
              </a:extLst>
            </p:cNvPr>
            <p:cNvCxnSpPr>
              <a:cxnSpLocks/>
            </p:cNvCxnSpPr>
            <p:nvPr/>
          </p:nvCxnSpPr>
          <p:spPr bwMode="auto">
            <a:xfrm>
              <a:off x="4761097"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D79CC9B9-66DF-B69F-3060-E850F4993008}"/>
                </a:ext>
              </a:extLst>
            </p:cNvPr>
            <p:cNvCxnSpPr>
              <a:cxnSpLocks/>
            </p:cNvCxnSpPr>
            <p:nvPr/>
          </p:nvCxnSpPr>
          <p:spPr bwMode="auto">
            <a:xfrm>
              <a:off x="4770280"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BF8B98C4-E491-8321-087B-65DADC1A4A33}"/>
                </a:ext>
              </a:extLst>
            </p:cNvPr>
            <p:cNvCxnSpPr>
              <a:cxnSpLocks/>
            </p:cNvCxnSpPr>
            <p:nvPr/>
          </p:nvCxnSpPr>
          <p:spPr bwMode="auto">
            <a:xfrm>
              <a:off x="4788647"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849DFE63-98B6-D0E6-BBD2-6C4C899E4E0B}"/>
                </a:ext>
              </a:extLst>
            </p:cNvPr>
            <p:cNvCxnSpPr>
              <a:cxnSpLocks/>
            </p:cNvCxnSpPr>
            <p:nvPr/>
          </p:nvCxnSpPr>
          <p:spPr bwMode="auto">
            <a:xfrm>
              <a:off x="4808325"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94A6A355-4B6A-4A76-3D7F-992513E95144}"/>
                </a:ext>
              </a:extLst>
            </p:cNvPr>
            <p:cNvCxnSpPr>
              <a:cxnSpLocks/>
            </p:cNvCxnSpPr>
            <p:nvPr/>
          </p:nvCxnSpPr>
          <p:spPr bwMode="auto">
            <a:xfrm>
              <a:off x="4850306"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C56F0964-C4BD-A86D-C0B2-E599ACF321E7}"/>
                </a:ext>
              </a:extLst>
            </p:cNvPr>
            <p:cNvCxnSpPr>
              <a:cxnSpLocks/>
            </p:cNvCxnSpPr>
            <p:nvPr/>
          </p:nvCxnSpPr>
          <p:spPr bwMode="auto">
            <a:xfrm>
              <a:off x="4940827"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BB98647B-311B-A405-6EE0-25417C1D458A}"/>
                </a:ext>
              </a:extLst>
            </p:cNvPr>
            <p:cNvCxnSpPr>
              <a:cxnSpLocks/>
            </p:cNvCxnSpPr>
            <p:nvPr/>
          </p:nvCxnSpPr>
          <p:spPr bwMode="auto">
            <a:xfrm>
              <a:off x="4998551"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ED9694BC-1676-9BED-47F0-A04D27381539}"/>
                </a:ext>
              </a:extLst>
            </p:cNvPr>
            <p:cNvCxnSpPr>
              <a:cxnSpLocks/>
            </p:cNvCxnSpPr>
            <p:nvPr/>
          </p:nvCxnSpPr>
          <p:spPr bwMode="auto">
            <a:xfrm>
              <a:off x="5014294"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717C261F-18D3-E704-EFBB-7D2E0C64032E}"/>
                </a:ext>
              </a:extLst>
            </p:cNvPr>
            <p:cNvCxnSpPr>
              <a:cxnSpLocks/>
            </p:cNvCxnSpPr>
            <p:nvPr/>
          </p:nvCxnSpPr>
          <p:spPr bwMode="auto">
            <a:xfrm>
              <a:off x="5058899"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9AB3B654-F317-E58E-4FB5-08494765064C}"/>
                </a:ext>
              </a:extLst>
            </p:cNvPr>
            <p:cNvCxnSpPr>
              <a:cxnSpLocks/>
            </p:cNvCxnSpPr>
            <p:nvPr/>
          </p:nvCxnSpPr>
          <p:spPr bwMode="auto">
            <a:xfrm>
              <a:off x="5148109" y="367560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343C1A6F-EB2F-9CF5-D900-BCA8E5984852}"/>
                </a:ext>
              </a:extLst>
            </p:cNvPr>
            <p:cNvCxnSpPr>
              <a:cxnSpLocks/>
            </p:cNvCxnSpPr>
            <p:nvPr/>
          </p:nvCxnSpPr>
          <p:spPr bwMode="auto">
            <a:xfrm flipH="1">
              <a:off x="4728301" y="3711212"/>
              <a:ext cx="61477" cy="0"/>
            </a:xfrm>
            <a:prstGeom prst="line">
              <a:avLst/>
            </a:prstGeom>
            <a:noFill/>
            <a:ln w="1270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809CDD76-7D24-8AA1-5981-DE2C46D9E8C0}"/>
                </a:ext>
              </a:extLst>
            </p:cNvPr>
            <p:cNvCxnSpPr>
              <a:cxnSpLocks/>
            </p:cNvCxnSpPr>
            <p:nvPr/>
          </p:nvCxnSpPr>
          <p:spPr bwMode="auto">
            <a:xfrm>
              <a:off x="3687954" y="347882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C035FEF8-B5C9-B5EA-5284-0BB14348495C}"/>
                </a:ext>
              </a:extLst>
            </p:cNvPr>
            <p:cNvCxnSpPr>
              <a:cxnSpLocks/>
            </p:cNvCxnSpPr>
            <p:nvPr/>
          </p:nvCxnSpPr>
          <p:spPr bwMode="auto">
            <a:xfrm>
              <a:off x="3344234" y="335156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8B33E336-22DC-AAB2-C4C6-A6C707FBBF3A}"/>
                </a:ext>
              </a:extLst>
            </p:cNvPr>
            <p:cNvCxnSpPr>
              <a:cxnSpLocks/>
            </p:cNvCxnSpPr>
            <p:nvPr/>
          </p:nvCxnSpPr>
          <p:spPr bwMode="auto">
            <a:xfrm>
              <a:off x="2866699" y="306294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C7603D0A-F84E-18A1-4A33-EF305F52C40A}"/>
                </a:ext>
              </a:extLst>
            </p:cNvPr>
            <p:cNvCxnSpPr>
              <a:cxnSpLocks/>
            </p:cNvCxnSpPr>
            <p:nvPr/>
          </p:nvCxnSpPr>
          <p:spPr bwMode="auto">
            <a:xfrm>
              <a:off x="2478375" y="276252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9A64A8C3-F26F-668A-9F8D-452C629CF6C0}"/>
                </a:ext>
              </a:extLst>
            </p:cNvPr>
            <p:cNvCxnSpPr>
              <a:cxnSpLocks/>
            </p:cNvCxnSpPr>
            <p:nvPr/>
          </p:nvCxnSpPr>
          <p:spPr bwMode="auto">
            <a:xfrm>
              <a:off x="2454761" y="27598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8C1D7815-1A50-A50D-1475-5B90793A8F48}"/>
                </a:ext>
              </a:extLst>
            </p:cNvPr>
            <p:cNvCxnSpPr>
              <a:cxnSpLocks/>
            </p:cNvCxnSpPr>
            <p:nvPr/>
          </p:nvCxnSpPr>
          <p:spPr bwMode="auto">
            <a:xfrm>
              <a:off x="2080868" y="2456845"/>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EB668F48-2E5F-6D9F-3FEC-644566030D00}"/>
                </a:ext>
              </a:extLst>
            </p:cNvPr>
            <p:cNvCxnSpPr>
              <a:cxnSpLocks/>
            </p:cNvCxnSpPr>
            <p:nvPr/>
          </p:nvCxnSpPr>
          <p:spPr bwMode="auto">
            <a:xfrm flipH="1">
              <a:off x="2049383" y="2499009"/>
              <a:ext cx="61477" cy="0"/>
            </a:xfrm>
            <a:prstGeom prst="line">
              <a:avLst/>
            </a:prstGeom>
            <a:noFill/>
            <a:ln w="12700" cap="flat" cmpd="sng" algn="ctr">
              <a:solidFill>
                <a:schemeClr val="accent1"/>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C9220D1C-FFA1-EF5A-BDF7-12C28251C462}"/>
              </a:ext>
            </a:extLst>
          </p:cNvPr>
          <p:cNvGrpSpPr/>
          <p:nvPr/>
        </p:nvGrpSpPr>
        <p:grpSpPr>
          <a:xfrm>
            <a:off x="6856227" y="4590518"/>
            <a:ext cx="3827664" cy="76407"/>
            <a:chOff x="6280030" y="4976208"/>
            <a:chExt cx="3812875" cy="187318"/>
          </a:xfrm>
        </p:grpSpPr>
        <p:cxnSp>
          <p:nvCxnSpPr>
            <p:cNvPr id="129" name="Straight Connector 128">
              <a:extLst>
                <a:ext uri="{FF2B5EF4-FFF2-40B4-BE49-F238E27FC236}">
                  <a16:creationId xmlns:a16="http://schemas.microsoft.com/office/drawing/2014/main" id="{A31EBF4E-6A09-4A6E-5E81-978B41E9A797}"/>
                </a:ext>
              </a:extLst>
            </p:cNvPr>
            <p:cNvCxnSpPr>
              <a:cxnSpLocks/>
            </p:cNvCxnSpPr>
            <p:nvPr/>
          </p:nvCxnSpPr>
          <p:spPr bwMode="auto">
            <a:xfrm>
              <a:off x="6280030" y="4976208"/>
              <a:ext cx="0" cy="187318"/>
            </a:xfrm>
            <a:prstGeom prst="line">
              <a:avLst/>
            </a:prstGeom>
            <a:noFill/>
            <a:ln w="28575" cap="flat" cmpd="sng" algn="ctr">
              <a:solidFill>
                <a:schemeClr val="bg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718D4395-AE98-08AF-CB3C-B69BB5CE09B0}"/>
                </a:ext>
              </a:extLst>
            </p:cNvPr>
            <p:cNvCxnSpPr>
              <a:cxnSpLocks/>
            </p:cNvCxnSpPr>
            <p:nvPr/>
          </p:nvCxnSpPr>
          <p:spPr bwMode="auto">
            <a:xfrm>
              <a:off x="7233249" y="4976208"/>
              <a:ext cx="0" cy="187318"/>
            </a:xfrm>
            <a:prstGeom prst="line">
              <a:avLst/>
            </a:prstGeom>
            <a:noFill/>
            <a:ln w="28575" cap="flat" cmpd="sng" algn="ctr">
              <a:solidFill>
                <a:schemeClr val="bg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F3A3C091-EBEC-E4D1-7A87-1CFFC295966E}"/>
                </a:ext>
              </a:extLst>
            </p:cNvPr>
            <p:cNvCxnSpPr>
              <a:cxnSpLocks/>
            </p:cNvCxnSpPr>
            <p:nvPr/>
          </p:nvCxnSpPr>
          <p:spPr bwMode="auto">
            <a:xfrm>
              <a:off x="8186468" y="4976208"/>
              <a:ext cx="0" cy="187318"/>
            </a:xfrm>
            <a:prstGeom prst="line">
              <a:avLst/>
            </a:prstGeom>
            <a:noFill/>
            <a:ln w="28575" cap="flat" cmpd="sng" algn="ctr">
              <a:solidFill>
                <a:schemeClr val="bg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613B4497-DF6D-74F1-AE77-BEA7DD72F9D5}"/>
                </a:ext>
              </a:extLst>
            </p:cNvPr>
            <p:cNvCxnSpPr>
              <a:cxnSpLocks/>
            </p:cNvCxnSpPr>
            <p:nvPr/>
          </p:nvCxnSpPr>
          <p:spPr bwMode="auto">
            <a:xfrm>
              <a:off x="9139687" y="4976208"/>
              <a:ext cx="0" cy="187318"/>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DD6110DF-10C9-3219-8DEA-49FED4A9CD92}"/>
                </a:ext>
              </a:extLst>
            </p:cNvPr>
            <p:cNvCxnSpPr>
              <a:cxnSpLocks/>
            </p:cNvCxnSpPr>
            <p:nvPr/>
          </p:nvCxnSpPr>
          <p:spPr bwMode="auto">
            <a:xfrm>
              <a:off x="10092905" y="4976208"/>
              <a:ext cx="0" cy="187318"/>
            </a:xfrm>
            <a:prstGeom prst="line">
              <a:avLst/>
            </a:prstGeom>
            <a:noFill/>
            <a:ln w="28575" cap="flat" cmpd="sng" algn="ctr">
              <a:solidFill>
                <a:schemeClr val="bg1"/>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91AA3F12-D094-2061-F8E4-1CB7F6A1AA53}"/>
              </a:ext>
            </a:extLst>
          </p:cNvPr>
          <p:cNvGrpSpPr/>
          <p:nvPr/>
        </p:nvGrpSpPr>
        <p:grpSpPr>
          <a:xfrm>
            <a:off x="6782286" y="2125831"/>
            <a:ext cx="71476" cy="2459759"/>
            <a:chOff x="5856104" y="2390751"/>
            <a:chExt cx="209497" cy="2459759"/>
          </a:xfrm>
        </p:grpSpPr>
        <p:cxnSp>
          <p:nvCxnSpPr>
            <p:cNvPr id="137" name="Straight Connector 136">
              <a:extLst>
                <a:ext uri="{FF2B5EF4-FFF2-40B4-BE49-F238E27FC236}">
                  <a16:creationId xmlns:a16="http://schemas.microsoft.com/office/drawing/2014/main" id="{D4C51DD4-09DD-31BC-97CF-D3E97A785C5C}"/>
                </a:ext>
              </a:extLst>
            </p:cNvPr>
            <p:cNvCxnSpPr>
              <a:cxnSpLocks/>
            </p:cNvCxnSpPr>
            <p:nvPr/>
          </p:nvCxnSpPr>
          <p:spPr bwMode="auto">
            <a:xfrm>
              <a:off x="5856104" y="4850510"/>
              <a:ext cx="209497"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C4537A21-09CD-C788-8A4D-FDF1C578ACFA}"/>
                </a:ext>
              </a:extLst>
            </p:cNvPr>
            <p:cNvCxnSpPr>
              <a:cxnSpLocks/>
            </p:cNvCxnSpPr>
            <p:nvPr/>
          </p:nvCxnSpPr>
          <p:spPr bwMode="auto">
            <a:xfrm>
              <a:off x="5856104" y="4358559"/>
              <a:ext cx="209497"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EC33438D-6909-2152-92DD-E796416D3AC9}"/>
                </a:ext>
              </a:extLst>
            </p:cNvPr>
            <p:cNvCxnSpPr>
              <a:cxnSpLocks/>
            </p:cNvCxnSpPr>
            <p:nvPr/>
          </p:nvCxnSpPr>
          <p:spPr bwMode="auto">
            <a:xfrm>
              <a:off x="5856104" y="3866607"/>
              <a:ext cx="209497" cy="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90676C80-9F65-30DD-5437-C9282D24EEBF}"/>
                </a:ext>
              </a:extLst>
            </p:cNvPr>
            <p:cNvCxnSpPr>
              <a:cxnSpLocks/>
            </p:cNvCxnSpPr>
            <p:nvPr/>
          </p:nvCxnSpPr>
          <p:spPr bwMode="auto">
            <a:xfrm>
              <a:off x="5856104" y="3374655"/>
              <a:ext cx="209497"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786EF1BE-654C-C755-B843-7FEDEFA21E43}"/>
                </a:ext>
              </a:extLst>
            </p:cNvPr>
            <p:cNvCxnSpPr>
              <a:cxnSpLocks/>
            </p:cNvCxnSpPr>
            <p:nvPr/>
          </p:nvCxnSpPr>
          <p:spPr bwMode="auto">
            <a:xfrm>
              <a:off x="5856104" y="2882703"/>
              <a:ext cx="209497"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7CF5DC95-2E98-57BA-0E10-BA79ED99CEC9}"/>
                </a:ext>
              </a:extLst>
            </p:cNvPr>
            <p:cNvCxnSpPr>
              <a:cxnSpLocks/>
            </p:cNvCxnSpPr>
            <p:nvPr/>
          </p:nvCxnSpPr>
          <p:spPr bwMode="auto">
            <a:xfrm>
              <a:off x="5856104" y="2390751"/>
              <a:ext cx="209497" cy="0"/>
            </a:xfrm>
            <a:prstGeom prst="line">
              <a:avLst/>
            </a:prstGeom>
            <a:noFill/>
            <a:ln w="28575" cap="flat" cmpd="sng" algn="ctr">
              <a:solidFill>
                <a:schemeClr val="bg1"/>
              </a:solidFill>
              <a:prstDash val="solid"/>
              <a:round/>
              <a:headEnd type="none" w="med" len="med"/>
              <a:tailEnd type="none" w="med" len="med"/>
            </a:ln>
            <a:effectLst/>
          </p:spPr>
        </p:cxnSp>
      </p:grpSp>
      <p:sp>
        <p:nvSpPr>
          <p:cNvPr id="145" name="TextBox 144">
            <a:extLst>
              <a:ext uri="{FF2B5EF4-FFF2-40B4-BE49-F238E27FC236}">
                <a16:creationId xmlns:a16="http://schemas.microsoft.com/office/drawing/2014/main" id="{1269007E-7CA0-4E52-FE8E-16C1FBB959EE}"/>
              </a:ext>
            </a:extLst>
          </p:cNvPr>
          <p:cNvSpPr txBox="1"/>
          <p:nvPr/>
        </p:nvSpPr>
        <p:spPr bwMode="auto">
          <a:xfrm>
            <a:off x="10482099" y="4605462"/>
            <a:ext cx="4644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46" name="TextBox 145">
            <a:extLst>
              <a:ext uri="{FF2B5EF4-FFF2-40B4-BE49-F238E27FC236}">
                <a16:creationId xmlns:a16="http://schemas.microsoft.com/office/drawing/2014/main" id="{16872E87-8BA6-5C59-0661-602DF9F1F2F9}"/>
              </a:ext>
            </a:extLst>
          </p:cNvPr>
          <p:cNvSpPr txBox="1"/>
          <p:nvPr/>
        </p:nvSpPr>
        <p:spPr bwMode="auto">
          <a:xfrm>
            <a:off x="9535658" y="4605462"/>
            <a:ext cx="4644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47" name="TextBox 146">
            <a:extLst>
              <a:ext uri="{FF2B5EF4-FFF2-40B4-BE49-F238E27FC236}">
                <a16:creationId xmlns:a16="http://schemas.microsoft.com/office/drawing/2014/main" id="{D27EC6AB-D192-9922-7A87-43CCF7D23321}"/>
              </a:ext>
            </a:extLst>
          </p:cNvPr>
          <p:cNvSpPr txBox="1"/>
          <p:nvPr/>
        </p:nvSpPr>
        <p:spPr bwMode="auto">
          <a:xfrm>
            <a:off x="8574429" y="4605462"/>
            <a:ext cx="4644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48" name="TextBox 147">
            <a:extLst>
              <a:ext uri="{FF2B5EF4-FFF2-40B4-BE49-F238E27FC236}">
                <a16:creationId xmlns:a16="http://schemas.microsoft.com/office/drawing/2014/main" id="{038F4353-F502-B573-111E-AA95122B19D6}"/>
              </a:ext>
            </a:extLst>
          </p:cNvPr>
          <p:cNvSpPr txBox="1"/>
          <p:nvPr/>
        </p:nvSpPr>
        <p:spPr bwMode="auto">
          <a:xfrm>
            <a:off x="7620594" y="4605462"/>
            <a:ext cx="4644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49" name="TextBox 148">
            <a:extLst>
              <a:ext uri="{FF2B5EF4-FFF2-40B4-BE49-F238E27FC236}">
                <a16:creationId xmlns:a16="http://schemas.microsoft.com/office/drawing/2014/main" id="{EA99655A-8D68-460B-2CDB-FCA43EE7ABEF}"/>
              </a:ext>
            </a:extLst>
          </p:cNvPr>
          <p:cNvSpPr txBox="1"/>
          <p:nvPr/>
        </p:nvSpPr>
        <p:spPr bwMode="auto">
          <a:xfrm>
            <a:off x="6710298" y="4605462"/>
            <a:ext cx="2938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50" name="TextBox 149">
            <a:extLst>
              <a:ext uri="{FF2B5EF4-FFF2-40B4-BE49-F238E27FC236}">
                <a16:creationId xmlns:a16="http://schemas.microsoft.com/office/drawing/2014/main" id="{F6476F47-CC40-271B-E226-D8504C553ABE}"/>
              </a:ext>
            </a:extLst>
          </p:cNvPr>
          <p:cNvSpPr txBox="1"/>
          <p:nvPr/>
        </p:nvSpPr>
        <p:spPr bwMode="auto">
          <a:xfrm>
            <a:off x="6545164" y="4400893"/>
            <a:ext cx="2938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51" name="TextBox 150">
            <a:extLst>
              <a:ext uri="{FF2B5EF4-FFF2-40B4-BE49-F238E27FC236}">
                <a16:creationId xmlns:a16="http://schemas.microsoft.com/office/drawing/2014/main" id="{1C6532FB-DCAD-4432-2A10-8D261CE384DF}"/>
              </a:ext>
            </a:extLst>
          </p:cNvPr>
          <p:cNvSpPr txBox="1"/>
          <p:nvPr/>
        </p:nvSpPr>
        <p:spPr bwMode="auto">
          <a:xfrm>
            <a:off x="6380542" y="3885774"/>
            <a:ext cx="5520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52" name="TextBox 151">
            <a:extLst>
              <a:ext uri="{FF2B5EF4-FFF2-40B4-BE49-F238E27FC236}">
                <a16:creationId xmlns:a16="http://schemas.microsoft.com/office/drawing/2014/main" id="{E5B79DE2-B25F-09C4-5507-565CFB87F57F}"/>
              </a:ext>
            </a:extLst>
          </p:cNvPr>
          <p:cNvSpPr txBox="1"/>
          <p:nvPr/>
        </p:nvSpPr>
        <p:spPr bwMode="auto">
          <a:xfrm>
            <a:off x="6380542" y="3400230"/>
            <a:ext cx="5520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53" name="TextBox 152">
            <a:extLst>
              <a:ext uri="{FF2B5EF4-FFF2-40B4-BE49-F238E27FC236}">
                <a16:creationId xmlns:a16="http://schemas.microsoft.com/office/drawing/2014/main" id="{2F724A77-69AA-B176-92BC-73929309D7F1}"/>
              </a:ext>
            </a:extLst>
          </p:cNvPr>
          <p:cNvSpPr txBox="1"/>
          <p:nvPr/>
        </p:nvSpPr>
        <p:spPr bwMode="auto">
          <a:xfrm>
            <a:off x="6380542" y="2897433"/>
            <a:ext cx="5520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55" name="TextBox 154">
            <a:extLst>
              <a:ext uri="{FF2B5EF4-FFF2-40B4-BE49-F238E27FC236}">
                <a16:creationId xmlns:a16="http://schemas.microsoft.com/office/drawing/2014/main" id="{D6C6A9DB-FDAE-FDB8-C841-1D5EA81658C2}"/>
              </a:ext>
            </a:extLst>
          </p:cNvPr>
          <p:cNvSpPr txBox="1"/>
          <p:nvPr/>
        </p:nvSpPr>
        <p:spPr bwMode="auto">
          <a:xfrm>
            <a:off x="6571042" y="1920148"/>
            <a:ext cx="2785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156" name="Freeform: Shape 155">
            <a:extLst>
              <a:ext uri="{FF2B5EF4-FFF2-40B4-BE49-F238E27FC236}">
                <a16:creationId xmlns:a16="http://schemas.microsoft.com/office/drawing/2014/main" id="{4A04EB27-95D5-CD1D-A56F-8480A2A8FF4F}"/>
              </a:ext>
            </a:extLst>
          </p:cNvPr>
          <p:cNvSpPr/>
          <p:nvPr/>
        </p:nvSpPr>
        <p:spPr bwMode="auto">
          <a:xfrm>
            <a:off x="6859051" y="2114295"/>
            <a:ext cx="3585310" cy="1269507"/>
          </a:xfrm>
          <a:custGeom>
            <a:avLst/>
            <a:gdLst>
              <a:gd name="connsiteX0" fmla="*/ 3585310 w 3585310"/>
              <a:gd name="connsiteY0" fmla="*/ 1269507 h 1269507"/>
              <a:gd name="connsiteX1" fmla="*/ 3235276 w 3585310"/>
              <a:gd name="connsiteY1" fmla="*/ 1269507 h 1269507"/>
              <a:gd name="connsiteX2" fmla="*/ 3235276 w 3585310"/>
              <a:gd name="connsiteY2" fmla="*/ 1203558 h 1269507"/>
              <a:gd name="connsiteX3" fmla="*/ 2962605 w 3585310"/>
              <a:gd name="connsiteY3" fmla="*/ 1203558 h 1269507"/>
              <a:gd name="connsiteX4" fmla="*/ 2962605 w 3585310"/>
              <a:gd name="connsiteY4" fmla="*/ 1165511 h 1269507"/>
              <a:gd name="connsiteX5" fmla="*/ 2717835 w 3585310"/>
              <a:gd name="connsiteY5" fmla="*/ 1165511 h 1269507"/>
              <a:gd name="connsiteX6" fmla="*/ 2717835 w 3585310"/>
              <a:gd name="connsiteY6" fmla="*/ 1143951 h 1269507"/>
              <a:gd name="connsiteX7" fmla="*/ 2665837 w 3585310"/>
              <a:gd name="connsiteY7" fmla="*/ 1143951 h 1269507"/>
              <a:gd name="connsiteX8" fmla="*/ 2665837 w 3585310"/>
              <a:gd name="connsiteY8" fmla="*/ 1122391 h 1269507"/>
              <a:gd name="connsiteX9" fmla="*/ 2509844 w 3585310"/>
              <a:gd name="connsiteY9" fmla="*/ 1122391 h 1269507"/>
              <a:gd name="connsiteX10" fmla="*/ 2509844 w 3585310"/>
              <a:gd name="connsiteY10" fmla="*/ 1095758 h 1269507"/>
              <a:gd name="connsiteX11" fmla="*/ 2422335 w 3585310"/>
              <a:gd name="connsiteY11" fmla="*/ 1095758 h 1269507"/>
              <a:gd name="connsiteX12" fmla="*/ 2422335 w 3585310"/>
              <a:gd name="connsiteY12" fmla="*/ 1074198 h 1269507"/>
              <a:gd name="connsiteX13" fmla="*/ 2182638 w 3585310"/>
              <a:gd name="connsiteY13" fmla="*/ 1074198 h 1269507"/>
              <a:gd name="connsiteX14" fmla="*/ 2182638 w 3585310"/>
              <a:gd name="connsiteY14" fmla="*/ 1051370 h 1269507"/>
              <a:gd name="connsiteX15" fmla="*/ 2082448 w 3585310"/>
              <a:gd name="connsiteY15" fmla="*/ 1051370 h 1269507"/>
              <a:gd name="connsiteX16" fmla="*/ 2082448 w 3585310"/>
              <a:gd name="connsiteY16" fmla="*/ 1031078 h 1269507"/>
              <a:gd name="connsiteX17" fmla="*/ 2054546 w 3585310"/>
              <a:gd name="connsiteY17" fmla="*/ 1031078 h 1269507"/>
              <a:gd name="connsiteX18" fmla="*/ 2054546 w 3585310"/>
              <a:gd name="connsiteY18" fmla="*/ 1014591 h 1269507"/>
              <a:gd name="connsiteX19" fmla="*/ 2041864 w 3585310"/>
              <a:gd name="connsiteY19" fmla="*/ 1014591 h 1269507"/>
              <a:gd name="connsiteX20" fmla="*/ 2041864 w 3585310"/>
              <a:gd name="connsiteY20" fmla="*/ 990494 h 1269507"/>
              <a:gd name="connsiteX21" fmla="*/ 1888407 w 3585310"/>
              <a:gd name="connsiteY21" fmla="*/ 990494 h 1269507"/>
              <a:gd name="connsiteX22" fmla="*/ 1888407 w 3585310"/>
              <a:gd name="connsiteY22" fmla="*/ 972739 h 1269507"/>
              <a:gd name="connsiteX23" fmla="*/ 1816117 w 3585310"/>
              <a:gd name="connsiteY23" fmla="*/ 972739 h 1269507"/>
              <a:gd name="connsiteX24" fmla="*/ 1816117 w 3585310"/>
              <a:gd name="connsiteY24" fmla="*/ 946106 h 1269507"/>
              <a:gd name="connsiteX25" fmla="*/ 1785680 w 3585310"/>
              <a:gd name="connsiteY25" fmla="*/ 946106 h 1269507"/>
              <a:gd name="connsiteX26" fmla="*/ 1785680 w 3585310"/>
              <a:gd name="connsiteY26" fmla="*/ 929619 h 1269507"/>
              <a:gd name="connsiteX27" fmla="*/ 1771729 w 3585310"/>
              <a:gd name="connsiteY27" fmla="*/ 929619 h 1269507"/>
              <a:gd name="connsiteX28" fmla="*/ 1771729 w 3585310"/>
              <a:gd name="connsiteY28" fmla="*/ 891572 h 1269507"/>
              <a:gd name="connsiteX29" fmla="*/ 1619540 w 3585310"/>
              <a:gd name="connsiteY29" fmla="*/ 891572 h 1269507"/>
              <a:gd name="connsiteX30" fmla="*/ 1619540 w 3585310"/>
              <a:gd name="connsiteY30" fmla="*/ 862402 h 1269507"/>
              <a:gd name="connsiteX31" fmla="*/ 1539641 w 3585310"/>
              <a:gd name="connsiteY31" fmla="*/ 862402 h 1269507"/>
              <a:gd name="connsiteX32" fmla="*/ 1539641 w 3585310"/>
              <a:gd name="connsiteY32" fmla="*/ 854793 h 1269507"/>
              <a:gd name="connsiteX33" fmla="*/ 1519350 w 3585310"/>
              <a:gd name="connsiteY33" fmla="*/ 854793 h 1269507"/>
              <a:gd name="connsiteX34" fmla="*/ 1519350 w 3585310"/>
              <a:gd name="connsiteY34" fmla="*/ 833233 h 1269507"/>
              <a:gd name="connsiteX35" fmla="*/ 1472425 w 3585310"/>
              <a:gd name="connsiteY35" fmla="*/ 833233 h 1269507"/>
              <a:gd name="connsiteX36" fmla="*/ 1472425 w 3585310"/>
              <a:gd name="connsiteY36" fmla="*/ 811673 h 1269507"/>
              <a:gd name="connsiteX37" fmla="*/ 1461011 w 3585310"/>
              <a:gd name="connsiteY37" fmla="*/ 811673 h 1269507"/>
              <a:gd name="connsiteX38" fmla="*/ 1461011 w 3585310"/>
              <a:gd name="connsiteY38" fmla="*/ 788844 h 1269507"/>
              <a:gd name="connsiteX39" fmla="*/ 1445792 w 3585310"/>
              <a:gd name="connsiteY39" fmla="*/ 788844 h 1269507"/>
              <a:gd name="connsiteX40" fmla="*/ 1445792 w 3585310"/>
              <a:gd name="connsiteY40" fmla="*/ 772357 h 1269507"/>
              <a:gd name="connsiteX41" fmla="*/ 1431841 w 3585310"/>
              <a:gd name="connsiteY41" fmla="*/ 772357 h 1269507"/>
              <a:gd name="connsiteX42" fmla="*/ 1431841 w 3585310"/>
              <a:gd name="connsiteY42" fmla="*/ 753334 h 1269507"/>
              <a:gd name="connsiteX43" fmla="*/ 1362088 w 3585310"/>
              <a:gd name="connsiteY43" fmla="*/ 753334 h 1269507"/>
              <a:gd name="connsiteX44" fmla="*/ 1362088 w 3585310"/>
              <a:gd name="connsiteY44" fmla="*/ 729237 h 1269507"/>
              <a:gd name="connsiteX45" fmla="*/ 1348137 w 3585310"/>
              <a:gd name="connsiteY45" fmla="*/ 729237 h 1269507"/>
              <a:gd name="connsiteX46" fmla="*/ 1348137 w 3585310"/>
              <a:gd name="connsiteY46" fmla="*/ 705141 h 1269507"/>
              <a:gd name="connsiteX47" fmla="*/ 1334187 w 3585310"/>
              <a:gd name="connsiteY47" fmla="*/ 705141 h 1269507"/>
              <a:gd name="connsiteX48" fmla="*/ 1334187 w 3585310"/>
              <a:gd name="connsiteY48" fmla="*/ 675971 h 1269507"/>
              <a:gd name="connsiteX49" fmla="*/ 1316431 w 3585310"/>
              <a:gd name="connsiteY49" fmla="*/ 675971 h 1269507"/>
              <a:gd name="connsiteX50" fmla="*/ 1316431 w 3585310"/>
              <a:gd name="connsiteY50" fmla="*/ 645533 h 1269507"/>
              <a:gd name="connsiteX51" fmla="*/ 1263165 w 3585310"/>
              <a:gd name="connsiteY51" fmla="*/ 645533 h 1269507"/>
              <a:gd name="connsiteX52" fmla="*/ 1263165 w 3585310"/>
              <a:gd name="connsiteY52" fmla="*/ 636656 h 1269507"/>
              <a:gd name="connsiteX53" fmla="*/ 1131269 w 3585310"/>
              <a:gd name="connsiteY53" fmla="*/ 636656 h 1269507"/>
              <a:gd name="connsiteX54" fmla="*/ 1131269 w 3585310"/>
              <a:gd name="connsiteY54" fmla="*/ 606218 h 1269507"/>
              <a:gd name="connsiteX55" fmla="*/ 1117318 w 3585310"/>
              <a:gd name="connsiteY55" fmla="*/ 606218 h 1269507"/>
              <a:gd name="connsiteX56" fmla="*/ 1117318 w 3585310"/>
              <a:gd name="connsiteY56" fmla="*/ 580853 h 1269507"/>
              <a:gd name="connsiteX57" fmla="*/ 1102099 w 3585310"/>
              <a:gd name="connsiteY57" fmla="*/ 580853 h 1269507"/>
              <a:gd name="connsiteX58" fmla="*/ 1102099 w 3585310"/>
              <a:gd name="connsiteY58" fmla="*/ 565634 h 1269507"/>
              <a:gd name="connsiteX59" fmla="*/ 1080539 w 3585310"/>
              <a:gd name="connsiteY59" fmla="*/ 565634 h 1269507"/>
              <a:gd name="connsiteX60" fmla="*/ 1080539 w 3585310"/>
              <a:gd name="connsiteY60" fmla="*/ 493345 h 1269507"/>
              <a:gd name="connsiteX61" fmla="*/ 1062784 w 3585310"/>
              <a:gd name="connsiteY61" fmla="*/ 493345 h 1269507"/>
              <a:gd name="connsiteX62" fmla="*/ 1062784 w 3585310"/>
              <a:gd name="connsiteY62" fmla="*/ 475590 h 1269507"/>
              <a:gd name="connsiteX63" fmla="*/ 1032346 w 3585310"/>
              <a:gd name="connsiteY63" fmla="*/ 475590 h 1269507"/>
              <a:gd name="connsiteX64" fmla="*/ 1032346 w 3585310"/>
              <a:gd name="connsiteY64" fmla="*/ 456566 h 1269507"/>
              <a:gd name="connsiteX65" fmla="*/ 986689 w 3585310"/>
              <a:gd name="connsiteY65" fmla="*/ 456566 h 1269507"/>
              <a:gd name="connsiteX66" fmla="*/ 986689 w 3585310"/>
              <a:gd name="connsiteY66" fmla="*/ 421055 h 1269507"/>
              <a:gd name="connsiteX67" fmla="*/ 965129 w 3585310"/>
              <a:gd name="connsiteY67" fmla="*/ 421055 h 1269507"/>
              <a:gd name="connsiteX68" fmla="*/ 965129 w 3585310"/>
              <a:gd name="connsiteY68" fmla="*/ 408373 h 1269507"/>
              <a:gd name="connsiteX69" fmla="*/ 943569 w 3585310"/>
              <a:gd name="connsiteY69" fmla="*/ 408373 h 1269507"/>
              <a:gd name="connsiteX70" fmla="*/ 943569 w 3585310"/>
              <a:gd name="connsiteY70" fmla="*/ 398227 h 1269507"/>
              <a:gd name="connsiteX71" fmla="*/ 914400 w 3585310"/>
              <a:gd name="connsiteY71" fmla="*/ 398227 h 1269507"/>
              <a:gd name="connsiteX72" fmla="*/ 914400 w 3585310"/>
              <a:gd name="connsiteY72" fmla="*/ 372862 h 1269507"/>
              <a:gd name="connsiteX73" fmla="*/ 894108 w 3585310"/>
              <a:gd name="connsiteY73" fmla="*/ 372862 h 1269507"/>
              <a:gd name="connsiteX74" fmla="*/ 894108 w 3585310"/>
              <a:gd name="connsiteY74" fmla="*/ 353839 h 1269507"/>
              <a:gd name="connsiteX75" fmla="*/ 849720 w 3585310"/>
              <a:gd name="connsiteY75" fmla="*/ 353839 h 1269507"/>
              <a:gd name="connsiteX76" fmla="*/ 849720 w 3585310"/>
              <a:gd name="connsiteY76" fmla="*/ 332279 h 1269507"/>
              <a:gd name="connsiteX77" fmla="*/ 821818 w 3585310"/>
              <a:gd name="connsiteY77" fmla="*/ 332279 h 1269507"/>
              <a:gd name="connsiteX78" fmla="*/ 821818 w 3585310"/>
              <a:gd name="connsiteY78" fmla="*/ 285354 h 1269507"/>
              <a:gd name="connsiteX79" fmla="*/ 809136 w 3585310"/>
              <a:gd name="connsiteY79" fmla="*/ 285354 h 1269507"/>
              <a:gd name="connsiteX80" fmla="*/ 809136 w 3585310"/>
              <a:gd name="connsiteY80" fmla="*/ 218137 h 1269507"/>
              <a:gd name="connsiteX81" fmla="*/ 802795 w 3585310"/>
              <a:gd name="connsiteY81" fmla="*/ 218137 h 1269507"/>
              <a:gd name="connsiteX82" fmla="*/ 802795 w 3585310"/>
              <a:gd name="connsiteY82" fmla="*/ 202918 h 1269507"/>
              <a:gd name="connsiteX83" fmla="*/ 786308 w 3585310"/>
              <a:gd name="connsiteY83" fmla="*/ 202918 h 1269507"/>
              <a:gd name="connsiteX84" fmla="*/ 786308 w 3585310"/>
              <a:gd name="connsiteY84" fmla="*/ 180090 h 1269507"/>
              <a:gd name="connsiteX85" fmla="*/ 722896 w 3585310"/>
              <a:gd name="connsiteY85" fmla="*/ 180090 h 1269507"/>
              <a:gd name="connsiteX86" fmla="*/ 722896 w 3585310"/>
              <a:gd name="connsiteY86" fmla="*/ 162335 h 1269507"/>
              <a:gd name="connsiteX87" fmla="*/ 712750 w 3585310"/>
              <a:gd name="connsiteY87" fmla="*/ 162335 h 1269507"/>
              <a:gd name="connsiteX88" fmla="*/ 712750 w 3585310"/>
              <a:gd name="connsiteY88" fmla="*/ 139506 h 1269507"/>
              <a:gd name="connsiteX89" fmla="*/ 692458 w 3585310"/>
              <a:gd name="connsiteY89" fmla="*/ 139506 h 1269507"/>
              <a:gd name="connsiteX90" fmla="*/ 692458 w 3585310"/>
              <a:gd name="connsiteY90" fmla="*/ 121751 h 1269507"/>
              <a:gd name="connsiteX91" fmla="*/ 603681 w 3585310"/>
              <a:gd name="connsiteY91" fmla="*/ 121751 h 1269507"/>
              <a:gd name="connsiteX92" fmla="*/ 603681 w 3585310"/>
              <a:gd name="connsiteY92" fmla="*/ 103996 h 1269507"/>
              <a:gd name="connsiteX93" fmla="*/ 536465 w 3585310"/>
              <a:gd name="connsiteY93" fmla="*/ 103996 h 1269507"/>
              <a:gd name="connsiteX94" fmla="*/ 536465 w 3585310"/>
              <a:gd name="connsiteY94" fmla="*/ 59607 h 1269507"/>
              <a:gd name="connsiteX95" fmla="*/ 390617 w 3585310"/>
              <a:gd name="connsiteY95" fmla="*/ 59607 h 1269507"/>
              <a:gd name="connsiteX96" fmla="*/ 390617 w 3585310"/>
              <a:gd name="connsiteY96" fmla="*/ 44388 h 1269507"/>
              <a:gd name="connsiteX97" fmla="*/ 261257 w 3585310"/>
              <a:gd name="connsiteY97" fmla="*/ 44388 h 1269507"/>
              <a:gd name="connsiteX98" fmla="*/ 261257 w 3585310"/>
              <a:gd name="connsiteY98" fmla="*/ 20292 h 1269507"/>
              <a:gd name="connsiteX99" fmla="*/ 220673 w 3585310"/>
              <a:gd name="connsiteY99" fmla="*/ 20292 h 1269507"/>
              <a:gd name="connsiteX100" fmla="*/ 220673 w 3585310"/>
              <a:gd name="connsiteY100" fmla="*/ 0 h 1269507"/>
              <a:gd name="connsiteX101" fmla="*/ 0 w 3585310"/>
              <a:gd name="connsiteY101" fmla="*/ 0 h 1269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585310" h="1269507">
                <a:moveTo>
                  <a:pt x="3585310" y="1269507"/>
                </a:moveTo>
                <a:lnTo>
                  <a:pt x="3235276" y="1269507"/>
                </a:lnTo>
                <a:lnTo>
                  <a:pt x="3235276" y="1203558"/>
                </a:lnTo>
                <a:lnTo>
                  <a:pt x="2962605" y="1203558"/>
                </a:lnTo>
                <a:lnTo>
                  <a:pt x="2962605" y="1165511"/>
                </a:lnTo>
                <a:lnTo>
                  <a:pt x="2717835" y="1165511"/>
                </a:lnTo>
                <a:lnTo>
                  <a:pt x="2717835" y="1143951"/>
                </a:lnTo>
                <a:lnTo>
                  <a:pt x="2665837" y="1143951"/>
                </a:lnTo>
                <a:lnTo>
                  <a:pt x="2665837" y="1122391"/>
                </a:lnTo>
                <a:lnTo>
                  <a:pt x="2509844" y="1122391"/>
                </a:lnTo>
                <a:lnTo>
                  <a:pt x="2509844" y="1095758"/>
                </a:lnTo>
                <a:lnTo>
                  <a:pt x="2422335" y="1095758"/>
                </a:lnTo>
                <a:lnTo>
                  <a:pt x="2422335" y="1074198"/>
                </a:lnTo>
                <a:lnTo>
                  <a:pt x="2182638" y="1074198"/>
                </a:lnTo>
                <a:lnTo>
                  <a:pt x="2182638" y="1051370"/>
                </a:lnTo>
                <a:lnTo>
                  <a:pt x="2082448" y="1051370"/>
                </a:lnTo>
                <a:lnTo>
                  <a:pt x="2082448" y="1031078"/>
                </a:lnTo>
                <a:lnTo>
                  <a:pt x="2054546" y="1031078"/>
                </a:lnTo>
                <a:lnTo>
                  <a:pt x="2054546" y="1014591"/>
                </a:lnTo>
                <a:lnTo>
                  <a:pt x="2041864" y="1014591"/>
                </a:lnTo>
                <a:lnTo>
                  <a:pt x="2041864" y="990494"/>
                </a:lnTo>
                <a:lnTo>
                  <a:pt x="1888407" y="990494"/>
                </a:lnTo>
                <a:lnTo>
                  <a:pt x="1888407" y="972739"/>
                </a:lnTo>
                <a:lnTo>
                  <a:pt x="1816117" y="972739"/>
                </a:lnTo>
                <a:lnTo>
                  <a:pt x="1816117" y="946106"/>
                </a:lnTo>
                <a:lnTo>
                  <a:pt x="1785680" y="946106"/>
                </a:lnTo>
                <a:lnTo>
                  <a:pt x="1785680" y="929619"/>
                </a:lnTo>
                <a:lnTo>
                  <a:pt x="1771729" y="929619"/>
                </a:lnTo>
                <a:lnTo>
                  <a:pt x="1771729" y="891572"/>
                </a:lnTo>
                <a:lnTo>
                  <a:pt x="1619540" y="891572"/>
                </a:lnTo>
                <a:lnTo>
                  <a:pt x="1619540" y="862402"/>
                </a:lnTo>
                <a:lnTo>
                  <a:pt x="1539641" y="862402"/>
                </a:lnTo>
                <a:lnTo>
                  <a:pt x="1539641" y="854793"/>
                </a:lnTo>
                <a:lnTo>
                  <a:pt x="1519350" y="854793"/>
                </a:lnTo>
                <a:lnTo>
                  <a:pt x="1519350" y="833233"/>
                </a:lnTo>
                <a:lnTo>
                  <a:pt x="1472425" y="833233"/>
                </a:lnTo>
                <a:lnTo>
                  <a:pt x="1472425" y="811673"/>
                </a:lnTo>
                <a:lnTo>
                  <a:pt x="1461011" y="811673"/>
                </a:lnTo>
                <a:lnTo>
                  <a:pt x="1461011" y="788844"/>
                </a:lnTo>
                <a:lnTo>
                  <a:pt x="1445792" y="788844"/>
                </a:lnTo>
                <a:lnTo>
                  <a:pt x="1445792" y="772357"/>
                </a:lnTo>
                <a:lnTo>
                  <a:pt x="1431841" y="772357"/>
                </a:lnTo>
                <a:lnTo>
                  <a:pt x="1431841" y="753334"/>
                </a:lnTo>
                <a:lnTo>
                  <a:pt x="1362088" y="753334"/>
                </a:lnTo>
                <a:lnTo>
                  <a:pt x="1362088" y="729237"/>
                </a:lnTo>
                <a:lnTo>
                  <a:pt x="1348137" y="729237"/>
                </a:lnTo>
                <a:lnTo>
                  <a:pt x="1348137" y="705141"/>
                </a:lnTo>
                <a:lnTo>
                  <a:pt x="1334187" y="705141"/>
                </a:lnTo>
                <a:lnTo>
                  <a:pt x="1334187" y="675971"/>
                </a:lnTo>
                <a:lnTo>
                  <a:pt x="1316431" y="675971"/>
                </a:lnTo>
                <a:lnTo>
                  <a:pt x="1316431" y="645533"/>
                </a:lnTo>
                <a:lnTo>
                  <a:pt x="1263165" y="645533"/>
                </a:lnTo>
                <a:lnTo>
                  <a:pt x="1263165" y="636656"/>
                </a:lnTo>
                <a:lnTo>
                  <a:pt x="1131269" y="636656"/>
                </a:lnTo>
                <a:lnTo>
                  <a:pt x="1131269" y="606218"/>
                </a:lnTo>
                <a:lnTo>
                  <a:pt x="1117318" y="606218"/>
                </a:lnTo>
                <a:lnTo>
                  <a:pt x="1117318" y="580853"/>
                </a:lnTo>
                <a:lnTo>
                  <a:pt x="1102099" y="580853"/>
                </a:lnTo>
                <a:lnTo>
                  <a:pt x="1102099" y="565634"/>
                </a:lnTo>
                <a:lnTo>
                  <a:pt x="1080539" y="565634"/>
                </a:lnTo>
                <a:lnTo>
                  <a:pt x="1080539" y="493345"/>
                </a:lnTo>
                <a:lnTo>
                  <a:pt x="1062784" y="493345"/>
                </a:lnTo>
                <a:lnTo>
                  <a:pt x="1062784" y="475590"/>
                </a:lnTo>
                <a:lnTo>
                  <a:pt x="1032346" y="475590"/>
                </a:lnTo>
                <a:lnTo>
                  <a:pt x="1032346" y="456566"/>
                </a:lnTo>
                <a:lnTo>
                  <a:pt x="986689" y="456566"/>
                </a:lnTo>
                <a:lnTo>
                  <a:pt x="986689" y="421055"/>
                </a:lnTo>
                <a:lnTo>
                  <a:pt x="965129" y="421055"/>
                </a:lnTo>
                <a:lnTo>
                  <a:pt x="965129" y="408373"/>
                </a:lnTo>
                <a:lnTo>
                  <a:pt x="943569" y="408373"/>
                </a:lnTo>
                <a:lnTo>
                  <a:pt x="943569" y="398227"/>
                </a:lnTo>
                <a:lnTo>
                  <a:pt x="914400" y="398227"/>
                </a:lnTo>
                <a:lnTo>
                  <a:pt x="914400" y="372862"/>
                </a:lnTo>
                <a:lnTo>
                  <a:pt x="894108" y="372862"/>
                </a:lnTo>
                <a:lnTo>
                  <a:pt x="894108" y="353839"/>
                </a:lnTo>
                <a:lnTo>
                  <a:pt x="849720" y="353839"/>
                </a:lnTo>
                <a:lnTo>
                  <a:pt x="849720" y="332279"/>
                </a:lnTo>
                <a:lnTo>
                  <a:pt x="821818" y="332279"/>
                </a:lnTo>
                <a:lnTo>
                  <a:pt x="821818" y="285354"/>
                </a:lnTo>
                <a:lnTo>
                  <a:pt x="809136" y="285354"/>
                </a:lnTo>
                <a:lnTo>
                  <a:pt x="809136" y="218137"/>
                </a:lnTo>
                <a:lnTo>
                  <a:pt x="802795" y="218137"/>
                </a:lnTo>
                <a:lnTo>
                  <a:pt x="802795" y="202918"/>
                </a:lnTo>
                <a:lnTo>
                  <a:pt x="786308" y="202918"/>
                </a:lnTo>
                <a:lnTo>
                  <a:pt x="786308" y="180090"/>
                </a:lnTo>
                <a:lnTo>
                  <a:pt x="722896" y="180090"/>
                </a:lnTo>
                <a:lnTo>
                  <a:pt x="722896" y="162335"/>
                </a:lnTo>
                <a:lnTo>
                  <a:pt x="712750" y="162335"/>
                </a:lnTo>
                <a:lnTo>
                  <a:pt x="712750" y="139506"/>
                </a:lnTo>
                <a:lnTo>
                  <a:pt x="692458" y="139506"/>
                </a:lnTo>
                <a:lnTo>
                  <a:pt x="692458" y="121751"/>
                </a:lnTo>
                <a:lnTo>
                  <a:pt x="603681" y="121751"/>
                </a:lnTo>
                <a:lnTo>
                  <a:pt x="603681" y="103996"/>
                </a:lnTo>
                <a:lnTo>
                  <a:pt x="536465" y="103996"/>
                </a:lnTo>
                <a:lnTo>
                  <a:pt x="536465" y="59607"/>
                </a:lnTo>
                <a:lnTo>
                  <a:pt x="390617" y="59607"/>
                </a:lnTo>
                <a:lnTo>
                  <a:pt x="390617" y="44388"/>
                </a:lnTo>
                <a:lnTo>
                  <a:pt x="261257" y="44388"/>
                </a:lnTo>
                <a:lnTo>
                  <a:pt x="261257" y="20292"/>
                </a:lnTo>
                <a:lnTo>
                  <a:pt x="220673" y="20292"/>
                </a:lnTo>
                <a:lnTo>
                  <a:pt x="220673"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57" name="Freeform: Shape 156">
            <a:extLst>
              <a:ext uri="{FF2B5EF4-FFF2-40B4-BE49-F238E27FC236}">
                <a16:creationId xmlns:a16="http://schemas.microsoft.com/office/drawing/2014/main" id="{96472226-A291-69DA-59DB-D588FD1AAE26}"/>
              </a:ext>
            </a:extLst>
          </p:cNvPr>
          <p:cNvSpPr/>
          <p:nvPr/>
        </p:nvSpPr>
        <p:spPr bwMode="auto">
          <a:xfrm>
            <a:off x="6875397" y="2113971"/>
            <a:ext cx="3320869" cy="2071189"/>
          </a:xfrm>
          <a:custGeom>
            <a:avLst/>
            <a:gdLst>
              <a:gd name="connsiteX0" fmla="*/ 3320869 w 3320869"/>
              <a:gd name="connsiteY0" fmla="*/ 2071189 h 2071189"/>
              <a:gd name="connsiteX1" fmla="*/ 2682240 w 3320869"/>
              <a:gd name="connsiteY1" fmla="*/ 2071189 h 2071189"/>
              <a:gd name="connsiteX2" fmla="*/ 2682240 w 3320869"/>
              <a:gd name="connsiteY2" fmla="*/ 2017486 h 2071189"/>
              <a:gd name="connsiteX3" fmla="*/ 2619829 w 3320869"/>
              <a:gd name="connsiteY3" fmla="*/ 2017486 h 2071189"/>
              <a:gd name="connsiteX4" fmla="*/ 2619829 w 3320869"/>
              <a:gd name="connsiteY4" fmla="*/ 1968138 h 2071189"/>
              <a:gd name="connsiteX5" fmla="*/ 1584960 w 3320869"/>
              <a:gd name="connsiteY5" fmla="*/ 1968138 h 2071189"/>
              <a:gd name="connsiteX6" fmla="*/ 1584960 w 3320869"/>
              <a:gd name="connsiteY6" fmla="*/ 1920240 h 2071189"/>
              <a:gd name="connsiteX7" fmla="*/ 1525451 w 3320869"/>
              <a:gd name="connsiteY7" fmla="*/ 1920240 h 2071189"/>
              <a:gd name="connsiteX8" fmla="*/ 1525451 w 3320869"/>
              <a:gd name="connsiteY8" fmla="*/ 1883955 h 2071189"/>
              <a:gd name="connsiteX9" fmla="*/ 1448526 w 3320869"/>
              <a:gd name="connsiteY9" fmla="*/ 1883955 h 2071189"/>
              <a:gd name="connsiteX10" fmla="*/ 1448526 w 3320869"/>
              <a:gd name="connsiteY10" fmla="*/ 1830252 h 2071189"/>
              <a:gd name="connsiteX11" fmla="*/ 1271451 w 3320869"/>
              <a:gd name="connsiteY11" fmla="*/ 1830252 h 2071189"/>
              <a:gd name="connsiteX12" fmla="*/ 1271451 w 3320869"/>
              <a:gd name="connsiteY12" fmla="*/ 1792515 h 2071189"/>
              <a:gd name="connsiteX13" fmla="*/ 1195977 w 3320869"/>
              <a:gd name="connsiteY13" fmla="*/ 1792515 h 2071189"/>
              <a:gd name="connsiteX14" fmla="*/ 1195977 w 3320869"/>
              <a:gd name="connsiteY14" fmla="*/ 1706880 h 2071189"/>
              <a:gd name="connsiteX15" fmla="*/ 1126309 w 3320869"/>
              <a:gd name="connsiteY15" fmla="*/ 1706880 h 2071189"/>
              <a:gd name="connsiteX16" fmla="*/ 1126309 w 3320869"/>
              <a:gd name="connsiteY16" fmla="*/ 1666240 h 2071189"/>
              <a:gd name="connsiteX17" fmla="*/ 1116149 w 3320869"/>
              <a:gd name="connsiteY17" fmla="*/ 1666240 h 2071189"/>
              <a:gd name="connsiteX18" fmla="*/ 1116149 w 3320869"/>
              <a:gd name="connsiteY18" fmla="*/ 1629955 h 2071189"/>
              <a:gd name="connsiteX19" fmla="*/ 1071154 w 3320869"/>
              <a:gd name="connsiteY19" fmla="*/ 1629955 h 2071189"/>
              <a:gd name="connsiteX20" fmla="*/ 1071154 w 3320869"/>
              <a:gd name="connsiteY20" fmla="*/ 1568995 h 2071189"/>
              <a:gd name="connsiteX21" fmla="*/ 1065349 w 3320869"/>
              <a:gd name="connsiteY21" fmla="*/ 1568995 h 2071189"/>
              <a:gd name="connsiteX22" fmla="*/ 1065349 w 3320869"/>
              <a:gd name="connsiteY22" fmla="*/ 1374503 h 2071189"/>
              <a:gd name="connsiteX23" fmla="*/ 1037771 w 3320869"/>
              <a:gd name="connsiteY23" fmla="*/ 1374503 h 2071189"/>
              <a:gd name="connsiteX24" fmla="*/ 1037771 w 3320869"/>
              <a:gd name="connsiteY24" fmla="*/ 1336766 h 2071189"/>
              <a:gd name="connsiteX25" fmla="*/ 995680 w 3320869"/>
              <a:gd name="connsiteY25" fmla="*/ 1336766 h 2071189"/>
              <a:gd name="connsiteX26" fmla="*/ 995680 w 3320869"/>
              <a:gd name="connsiteY26" fmla="*/ 1287418 h 2071189"/>
              <a:gd name="connsiteX27" fmla="*/ 953589 w 3320869"/>
              <a:gd name="connsiteY27" fmla="*/ 1287418 h 2071189"/>
              <a:gd name="connsiteX28" fmla="*/ 953589 w 3320869"/>
              <a:gd name="connsiteY28" fmla="*/ 1248229 h 2071189"/>
              <a:gd name="connsiteX29" fmla="*/ 933269 w 3320869"/>
              <a:gd name="connsiteY29" fmla="*/ 1248229 h 2071189"/>
              <a:gd name="connsiteX30" fmla="*/ 933269 w 3320869"/>
              <a:gd name="connsiteY30" fmla="*/ 1204686 h 2071189"/>
              <a:gd name="connsiteX31" fmla="*/ 901337 w 3320869"/>
              <a:gd name="connsiteY31" fmla="*/ 1204686 h 2071189"/>
              <a:gd name="connsiteX32" fmla="*/ 901337 w 3320869"/>
              <a:gd name="connsiteY32" fmla="*/ 1133566 h 2071189"/>
              <a:gd name="connsiteX33" fmla="*/ 886823 w 3320869"/>
              <a:gd name="connsiteY33" fmla="*/ 1133566 h 2071189"/>
              <a:gd name="connsiteX34" fmla="*/ 886823 w 3320869"/>
              <a:gd name="connsiteY34" fmla="*/ 1085669 h 2071189"/>
              <a:gd name="connsiteX35" fmla="*/ 843280 w 3320869"/>
              <a:gd name="connsiteY35" fmla="*/ 1085669 h 2071189"/>
              <a:gd name="connsiteX36" fmla="*/ 843280 w 3320869"/>
              <a:gd name="connsiteY36" fmla="*/ 1045029 h 2071189"/>
              <a:gd name="connsiteX37" fmla="*/ 793931 w 3320869"/>
              <a:gd name="connsiteY37" fmla="*/ 1045029 h 2071189"/>
              <a:gd name="connsiteX38" fmla="*/ 793931 w 3320869"/>
              <a:gd name="connsiteY38" fmla="*/ 912949 h 2071189"/>
              <a:gd name="connsiteX39" fmla="*/ 762000 w 3320869"/>
              <a:gd name="connsiteY39" fmla="*/ 912949 h 2071189"/>
              <a:gd name="connsiteX40" fmla="*/ 762000 w 3320869"/>
              <a:gd name="connsiteY40" fmla="*/ 836023 h 2071189"/>
              <a:gd name="connsiteX41" fmla="*/ 702491 w 3320869"/>
              <a:gd name="connsiteY41" fmla="*/ 836023 h 2071189"/>
              <a:gd name="connsiteX42" fmla="*/ 702491 w 3320869"/>
              <a:gd name="connsiteY42" fmla="*/ 795383 h 2071189"/>
              <a:gd name="connsiteX43" fmla="*/ 682171 w 3320869"/>
              <a:gd name="connsiteY43" fmla="*/ 795383 h 2071189"/>
              <a:gd name="connsiteX44" fmla="*/ 682171 w 3320869"/>
              <a:gd name="connsiteY44" fmla="*/ 709749 h 2071189"/>
              <a:gd name="connsiteX45" fmla="*/ 606697 w 3320869"/>
              <a:gd name="connsiteY45" fmla="*/ 709749 h 2071189"/>
              <a:gd name="connsiteX46" fmla="*/ 606697 w 3320869"/>
              <a:gd name="connsiteY46" fmla="*/ 666206 h 2071189"/>
              <a:gd name="connsiteX47" fmla="*/ 600891 w 3320869"/>
              <a:gd name="connsiteY47" fmla="*/ 672012 h 2071189"/>
              <a:gd name="connsiteX48" fmla="*/ 600891 w 3320869"/>
              <a:gd name="connsiteY48" fmla="*/ 624115 h 2071189"/>
              <a:gd name="connsiteX49" fmla="*/ 521063 w 3320869"/>
              <a:gd name="connsiteY49" fmla="*/ 624115 h 2071189"/>
              <a:gd name="connsiteX50" fmla="*/ 521063 w 3320869"/>
              <a:gd name="connsiteY50" fmla="*/ 548640 h 2071189"/>
              <a:gd name="connsiteX51" fmla="*/ 510903 w 3320869"/>
              <a:gd name="connsiteY51" fmla="*/ 548640 h 2071189"/>
              <a:gd name="connsiteX52" fmla="*/ 510903 w 3320869"/>
              <a:gd name="connsiteY52" fmla="*/ 508000 h 2071189"/>
              <a:gd name="connsiteX53" fmla="*/ 497840 w 3320869"/>
              <a:gd name="connsiteY53" fmla="*/ 508000 h 2071189"/>
              <a:gd name="connsiteX54" fmla="*/ 497840 w 3320869"/>
              <a:gd name="connsiteY54" fmla="*/ 464458 h 2071189"/>
              <a:gd name="connsiteX55" fmla="*/ 483326 w 3320869"/>
              <a:gd name="connsiteY55" fmla="*/ 464458 h 2071189"/>
              <a:gd name="connsiteX56" fmla="*/ 483326 w 3320869"/>
              <a:gd name="connsiteY56" fmla="*/ 418012 h 2071189"/>
              <a:gd name="connsiteX57" fmla="*/ 463006 w 3320869"/>
              <a:gd name="connsiteY57" fmla="*/ 418012 h 2071189"/>
              <a:gd name="connsiteX58" fmla="*/ 463006 w 3320869"/>
              <a:gd name="connsiteY58" fmla="*/ 380275 h 2071189"/>
              <a:gd name="connsiteX59" fmla="*/ 428171 w 3320869"/>
              <a:gd name="connsiteY59" fmla="*/ 380275 h 2071189"/>
              <a:gd name="connsiteX60" fmla="*/ 428171 w 3320869"/>
              <a:gd name="connsiteY60" fmla="*/ 336732 h 2071189"/>
              <a:gd name="connsiteX61" fmla="*/ 412206 w 3320869"/>
              <a:gd name="connsiteY61" fmla="*/ 336732 h 2071189"/>
              <a:gd name="connsiteX62" fmla="*/ 412206 w 3320869"/>
              <a:gd name="connsiteY62" fmla="*/ 301898 h 2071189"/>
              <a:gd name="connsiteX63" fmla="*/ 387531 w 3320869"/>
              <a:gd name="connsiteY63" fmla="*/ 301898 h 2071189"/>
              <a:gd name="connsiteX64" fmla="*/ 387531 w 3320869"/>
              <a:gd name="connsiteY64" fmla="*/ 240938 h 2071189"/>
              <a:gd name="connsiteX65" fmla="*/ 375920 w 3320869"/>
              <a:gd name="connsiteY65" fmla="*/ 240938 h 2071189"/>
              <a:gd name="connsiteX66" fmla="*/ 375920 w 3320869"/>
              <a:gd name="connsiteY66" fmla="*/ 165463 h 2071189"/>
              <a:gd name="connsiteX67" fmla="*/ 248194 w 3320869"/>
              <a:gd name="connsiteY67" fmla="*/ 165463 h 2071189"/>
              <a:gd name="connsiteX68" fmla="*/ 248194 w 3320869"/>
              <a:gd name="connsiteY68" fmla="*/ 129178 h 2071189"/>
              <a:gd name="connsiteX69" fmla="*/ 166914 w 3320869"/>
              <a:gd name="connsiteY69" fmla="*/ 129178 h 2071189"/>
              <a:gd name="connsiteX70" fmla="*/ 166914 w 3320869"/>
              <a:gd name="connsiteY70" fmla="*/ 100149 h 2071189"/>
              <a:gd name="connsiteX71" fmla="*/ 134983 w 3320869"/>
              <a:gd name="connsiteY71" fmla="*/ 100149 h 2071189"/>
              <a:gd name="connsiteX72" fmla="*/ 134983 w 3320869"/>
              <a:gd name="connsiteY72" fmla="*/ 37738 h 2071189"/>
              <a:gd name="connsiteX73" fmla="*/ 98697 w 3320869"/>
              <a:gd name="connsiteY73" fmla="*/ 37738 h 2071189"/>
              <a:gd name="connsiteX74" fmla="*/ 98697 w 3320869"/>
              <a:gd name="connsiteY74" fmla="*/ 0 h 2071189"/>
              <a:gd name="connsiteX75" fmla="*/ 0 w 3320869"/>
              <a:gd name="connsiteY75" fmla="*/ 0 h 207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320869" h="2071189">
                <a:moveTo>
                  <a:pt x="3320869" y="2071189"/>
                </a:moveTo>
                <a:lnTo>
                  <a:pt x="2682240" y="2071189"/>
                </a:lnTo>
                <a:lnTo>
                  <a:pt x="2682240" y="2017486"/>
                </a:lnTo>
                <a:lnTo>
                  <a:pt x="2619829" y="2017486"/>
                </a:lnTo>
                <a:lnTo>
                  <a:pt x="2619829" y="1968138"/>
                </a:lnTo>
                <a:lnTo>
                  <a:pt x="1584960" y="1968138"/>
                </a:lnTo>
                <a:lnTo>
                  <a:pt x="1584960" y="1920240"/>
                </a:lnTo>
                <a:lnTo>
                  <a:pt x="1525451" y="1920240"/>
                </a:lnTo>
                <a:lnTo>
                  <a:pt x="1525451" y="1883955"/>
                </a:lnTo>
                <a:lnTo>
                  <a:pt x="1448526" y="1883955"/>
                </a:lnTo>
                <a:lnTo>
                  <a:pt x="1448526" y="1830252"/>
                </a:lnTo>
                <a:lnTo>
                  <a:pt x="1271451" y="1830252"/>
                </a:lnTo>
                <a:lnTo>
                  <a:pt x="1271451" y="1792515"/>
                </a:lnTo>
                <a:lnTo>
                  <a:pt x="1195977" y="1792515"/>
                </a:lnTo>
                <a:lnTo>
                  <a:pt x="1195977" y="1706880"/>
                </a:lnTo>
                <a:lnTo>
                  <a:pt x="1126309" y="1706880"/>
                </a:lnTo>
                <a:lnTo>
                  <a:pt x="1126309" y="1666240"/>
                </a:lnTo>
                <a:lnTo>
                  <a:pt x="1116149" y="1666240"/>
                </a:lnTo>
                <a:lnTo>
                  <a:pt x="1116149" y="1629955"/>
                </a:lnTo>
                <a:lnTo>
                  <a:pt x="1071154" y="1629955"/>
                </a:lnTo>
                <a:lnTo>
                  <a:pt x="1071154" y="1568995"/>
                </a:lnTo>
                <a:lnTo>
                  <a:pt x="1065349" y="1568995"/>
                </a:lnTo>
                <a:lnTo>
                  <a:pt x="1065349" y="1374503"/>
                </a:lnTo>
                <a:lnTo>
                  <a:pt x="1037771" y="1374503"/>
                </a:lnTo>
                <a:lnTo>
                  <a:pt x="1037771" y="1336766"/>
                </a:lnTo>
                <a:lnTo>
                  <a:pt x="995680" y="1336766"/>
                </a:lnTo>
                <a:lnTo>
                  <a:pt x="995680" y="1287418"/>
                </a:lnTo>
                <a:lnTo>
                  <a:pt x="953589" y="1287418"/>
                </a:lnTo>
                <a:lnTo>
                  <a:pt x="953589" y="1248229"/>
                </a:lnTo>
                <a:lnTo>
                  <a:pt x="933269" y="1248229"/>
                </a:lnTo>
                <a:lnTo>
                  <a:pt x="933269" y="1204686"/>
                </a:lnTo>
                <a:lnTo>
                  <a:pt x="901337" y="1204686"/>
                </a:lnTo>
                <a:lnTo>
                  <a:pt x="901337" y="1133566"/>
                </a:lnTo>
                <a:lnTo>
                  <a:pt x="886823" y="1133566"/>
                </a:lnTo>
                <a:lnTo>
                  <a:pt x="886823" y="1085669"/>
                </a:lnTo>
                <a:lnTo>
                  <a:pt x="843280" y="1085669"/>
                </a:lnTo>
                <a:lnTo>
                  <a:pt x="843280" y="1045029"/>
                </a:lnTo>
                <a:lnTo>
                  <a:pt x="793931" y="1045029"/>
                </a:lnTo>
                <a:lnTo>
                  <a:pt x="793931" y="912949"/>
                </a:lnTo>
                <a:lnTo>
                  <a:pt x="762000" y="912949"/>
                </a:lnTo>
                <a:lnTo>
                  <a:pt x="762000" y="836023"/>
                </a:lnTo>
                <a:lnTo>
                  <a:pt x="702491" y="836023"/>
                </a:lnTo>
                <a:lnTo>
                  <a:pt x="702491" y="795383"/>
                </a:lnTo>
                <a:lnTo>
                  <a:pt x="682171" y="795383"/>
                </a:lnTo>
                <a:lnTo>
                  <a:pt x="682171" y="709749"/>
                </a:lnTo>
                <a:lnTo>
                  <a:pt x="606697" y="709749"/>
                </a:lnTo>
                <a:lnTo>
                  <a:pt x="606697" y="666206"/>
                </a:lnTo>
                <a:lnTo>
                  <a:pt x="600891" y="672012"/>
                </a:lnTo>
                <a:lnTo>
                  <a:pt x="600891" y="624115"/>
                </a:lnTo>
                <a:lnTo>
                  <a:pt x="521063" y="624115"/>
                </a:lnTo>
                <a:lnTo>
                  <a:pt x="521063" y="548640"/>
                </a:lnTo>
                <a:lnTo>
                  <a:pt x="510903" y="548640"/>
                </a:lnTo>
                <a:lnTo>
                  <a:pt x="510903" y="508000"/>
                </a:lnTo>
                <a:lnTo>
                  <a:pt x="497840" y="508000"/>
                </a:lnTo>
                <a:lnTo>
                  <a:pt x="497840" y="464458"/>
                </a:lnTo>
                <a:lnTo>
                  <a:pt x="483326" y="464458"/>
                </a:lnTo>
                <a:lnTo>
                  <a:pt x="483326" y="418012"/>
                </a:lnTo>
                <a:lnTo>
                  <a:pt x="463006" y="418012"/>
                </a:lnTo>
                <a:lnTo>
                  <a:pt x="463006" y="380275"/>
                </a:lnTo>
                <a:lnTo>
                  <a:pt x="428171" y="380275"/>
                </a:lnTo>
                <a:lnTo>
                  <a:pt x="428171" y="336732"/>
                </a:lnTo>
                <a:lnTo>
                  <a:pt x="412206" y="336732"/>
                </a:lnTo>
                <a:lnTo>
                  <a:pt x="412206" y="301898"/>
                </a:lnTo>
                <a:lnTo>
                  <a:pt x="387531" y="301898"/>
                </a:lnTo>
                <a:lnTo>
                  <a:pt x="387531" y="240938"/>
                </a:lnTo>
                <a:lnTo>
                  <a:pt x="375920" y="240938"/>
                </a:lnTo>
                <a:lnTo>
                  <a:pt x="375920" y="165463"/>
                </a:lnTo>
                <a:lnTo>
                  <a:pt x="248194" y="165463"/>
                </a:lnTo>
                <a:lnTo>
                  <a:pt x="248194" y="129178"/>
                </a:lnTo>
                <a:lnTo>
                  <a:pt x="166914" y="129178"/>
                </a:lnTo>
                <a:lnTo>
                  <a:pt x="166914" y="100149"/>
                </a:lnTo>
                <a:lnTo>
                  <a:pt x="134983" y="100149"/>
                </a:lnTo>
                <a:lnTo>
                  <a:pt x="134983" y="37738"/>
                </a:lnTo>
                <a:lnTo>
                  <a:pt x="98697" y="37738"/>
                </a:lnTo>
                <a:lnTo>
                  <a:pt x="98697"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176" name="Group 175">
            <a:extLst>
              <a:ext uri="{FF2B5EF4-FFF2-40B4-BE49-F238E27FC236}">
                <a16:creationId xmlns:a16="http://schemas.microsoft.com/office/drawing/2014/main" id="{86B352F0-DCE8-CB32-AFB0-FBD1663010CA}"/>
              </a:ext>
            </a:extLst>
          </p:cNvPr>
          <p:cNvGrpSpPr/>
          <p:nvPr/>
        </p:nvGrpSpPr>
        <p:grpSpPr>
          <a:xfrm>
            <a:off x="6867894" y="2075926"/>
            <a:ext cx="3355949" cy="2144840"/>
            <a:chOff x="6291697" y="2340846"/>
            <a:chExt cx="3355949" cy="2144840"/>
          </a:xfrm>
        </p:grpSpPr>
        <p:grpSp>
          <p:nvGrpSpPr>
            <p:cNvPr id="175" name="Group 174">
              <a:extLst>
                <a:ext uri="{FF2B5EF4-FFF2-40B4-BE49-F238E27FC236}">
                  <a16:creationId xmlns:a16="http://schemas.microsoft.com/office/drawing/2014/main" id="{AFB0F6E8-1050-0385-A1D3-DE5E25F71397}"/>
                </a:ext>
              </a:extLst>
            </p:cNvPr>
            <p:cNvGrpSpPr/>
            <p:nvPr/>
          </p:nvGrpSpPr>
          <p:grpSpPr>
            <a:xfrm>
              <a:off x="7708291" y="4169646"/>
              <a:ext cx="1939355" cy="316040"/>
              <a:chOff x="7708291" y="4169646"/>
              <a:chExt cx="1939355" cy="316040"/>
            </a:xfrm>
          </p:grpSpPr>
          <p:cxnSp>
            <p:nvCxnSpPr>
              <p:cNvPr id="158" name="Straight Connector 157">
                <a:extLst>
                  <a:ext uri="{FF2B5EF4-FFF2-40B4-BE49-F238E27FC236}">
                    <a16:creationId xmlns:a16="http://schemas.microsoft.com/office/drawing/2014/main" id="{BBD8447B-ED60-9B55-0259-C922A2A6C3A8}"/>
                  </a:ext>
                </a:extLst>
              </p:cNvPr>
              <p:cNvCxnSpPr>
                <a:cxnSpLocks/>
              </p:cNvCxnSpPr>
              <p:nvPr/>
            </p:nvCxnSpPr>
            <p:spPr bwMode="auto">
              <a:xfrm>
                <a:off x="7708291" y="4169646"/>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DA6CC9DF-B8DB-8868-1114-8E936BBE2062}"/>
                  </a:ext>
                </a:extLst>
              </p:cNvPr>
              <p:cNvCxnSpPr>
                <a:cxnSpLocks/>
              </p:cNvCxnSpPr>
              <p:nvPr/>
            </p:nvCxnSpPr>
            <p:spPr bwMode="auto">
              <a:xfrm>
                <a:off x="8770737" y="4313337"/>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E83053B9-EB8A-0DED-305B-2C33C826D530}"/>
                  </a:ext>
                </a:extLst>
              </p:cNvPr>
              <p:cNvCxnSpPr>
                <a:cxnSpLocks/>
              </p:cNvCxnSpPr>
              <p:nvPr/>
            </p:nvCxnSpPr>
            <p:spPr bwMode="auto">
              <a:xfrm>
                <a:off x="8979743" y="4412034"/>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FFE9379D-DC7E-3D2E-D0FB-9BE3A5E28690}"/>
                  </a:ext>
                </a:extLst>
              </p:cNvPr>
              <p:cNvCxnSpPr>
                <a:cxnSpLocks/>
              </p:cNvCxnSpPr>
              <p:nvPr/>
            </p:nvCxnSpPr>
            <p:spPr bwMode="auto">
              <a:xfrm>
                <a:off x="9101663" y="4412034"/>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93AC308F-CB4E-16BB-ED0E-04E994126AE0}"/>
                  </a:ext>
                </a:extLst>
              </p:cNvPr>
              <p:cNvCxnSpPr>
                <a:cxnSpLocks/>
              </p:cNvCxnSpPr>
              <p:nvPr/>
            </p:nvCxnSpPr>
            <p:spPr bwMode="auto">
              <a:xfrm>
                <a:off x="9271480" y="4412034"/>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9E89661A-E86A-BDC2-2D6E-1ECC67566335}"/>
                  </a:ext>
                </a:extLst>
              </p:cNvPr>
              <p:cNvCxnSpPr>
                <a:cxnSpLocks/>
              </p:cNvCxnSpPr>
              <p:nvPr/>
            </p:nvCxnSpPr>
            <p:spPr bwMode="auto">
              <a:xfrm>
                <a:off x="9278737" y="4412034"/>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068E3969-EE6F-7857-5F1C-002802C08490}"/>
                  </a:ext>
                </a:extLst>
              </p:cNvPr>
              <p:cNvCxnSpPr>
                <a:cxnSpLocks/>
              </p:cNvCxnSpPr>
              <p:nvPr/>
            </p:nvCxnSpPr>
            <p:spPr bwMode="auto">
              <a:xfrm>
                <a:off x="9297607" y="4412034"/>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F2C20A61-C831-2935-BEC6-C1C56BF8A56C}"/>
                  </a:ext>
                </a:extLst>
              </p:cNvPr>
              <p:cNvCxnSpPr>
                <a:cxnSpLocks/>
              </p:cNvCxnSpPr>
              <p:nvPr/>
            </p:nvCxnSpPr>
            <p:spPr bwMode="auto">
              <a:xfrm>
                <a:off x="9505160" y="4412034"/>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2E54458E-8A34-DA5D-BBBF-33C607FC6082}"/>
                  </a:ext>
                </a:extLst>
              </p:cNvPr>
              <p:cNvCxnSpPr>
                <a:cxnSpLocks/>
              </p:cNvCxnSpPr>
              <p:nvPr/>
            </p:nvCxnSpPr>
            <p:spPr bwMode="auto">
              <a:xfrm>
                <a:off x="9541447" y="4412034"/>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43D14AAB-C3DA-94AD-EF6E-6E9986AF01BD}"/>
                  </a:ext>
                </a:extLst>
              </p:cNvPr>
              <p:cNvCxnSpPr>
                <a:cxnSpLocks/>
              </p:cNvCxnSpPr>
              <p:nvPr/>
            </p:nvCxnSpPr>
            <p:spPr bwMode="auto">
              <a:xfrm>
                <a:off x="9615468" y="4412034"/>
                <a:ext cx="0" cy="73652"/>
              </a:xfrm>
              <a:prstGeom prst="line">
                <a:avLst/>
              </a:prstGeom>
              <a:noFill/>
              <a:ln w="12700"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B51476CD-8052-C115-51B6-BF3F5F778C9A}"/>
                  </a:ext>
                </a:extLst>
              </p:cNvPr>
              <p:cNvCxnSpPr>
                <a:cxnSpLocks/>
              </p:cNvCxnSpPr>
              <p:nvPr/>
            </p:nvCxnSpPr>
            <p:spPr bwMode="auto">
              <a:xfrm flipH="1">
                <a:off x="9579185" y="4446498"/>
                <a:ext cx="68461" cy="0"/>
              </a:xfrm>
              <a:prstGeom prst="line">
                <a:avLst/>
              </a:prstGeom>
              <a:noFill/>
              <a:ln w="12700"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8CC0F6A2-12C0-8B67-7F88-5488CA821AC6}"/>
                  </a:ext>
                </a:extLst>
              </p:cNvPr>
              <p:cNvCxnSpPr>
                <a:cxnSpLocks/>
              </p:cNvCxnSpPr>
              <p:nvPr/>
            </p:nvCxnSpPr>
            <p:spPr bwMode="auto">
              <a:xfrm flipH="1">
                <a:off x="8937654" y="4446498"/>
                <a:ext cx="68461" cy="0"/>
              </a:xfrm>
              <a:prstGeom prst="line">
                <a:avLst/>
              </a:prstGeom>
              <a:noFill/>
              <a:ln w="12700" cap="flat" cmpd="sng" algn="ctr">
                <a:solidFill>
                  <a:schemeClr val="accent3"/>
                </a:solidFill>
                <a:prstDash val="solid"/>
                <a:round/>
                <a:headEnd type="none" w="med" len="med"/>
                <a:tailEnd type="none" w="med" len="med"/>
              </a:ln>
              <a:effectLst/>
            </p:spPr>
          </p:cxnSp>
        </p:grpSp>
        <p:cxnSp>
          <p:nvCxnSpPr>
            <p:cNvPr id="174" name="Straight Connector 173">
              <a:extLst>
                <a:ext uri="{FF2B5EF4-FFF2-40B4-BE49-F238E27FC236}">
                  <a16:creationId xmlns:a16="http://schemas.microsoft.com/office/drawing/2014/main" id="{5F48F746-45F6-886E-3898-D12420AE0E3A}"/>
                </a:ext>
              </a:extLst>
            </p:cNvPr>
            <p:cNvCxnSpPr>
              <a:cxnSpLocks/>
            </p:cNvCxnSpPr>
            <p:nvPr/>
          </p:nvCxnSpPr>
          <p:spPr bwMode="auto">
            <a:xfrm>
              <a:off x="6291697" y="2340846"/>
              <a:ext cx="0" cy="73652"/>
            </a:xfrm>
            <a:prstGeom prst="line">
              <a:avLst/>
            </a:prstGeom>
            <a:noFill/>
            <a:ln w="12700" cap="flat" cmpd="sng" algn="ctr">
              <a:solidFill>
                <a:schemeClr val="accent3"/>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DA347C56-06CD-424E-842E-93B798815649}"/>
              </a:ext>
            </a:extLst>
          </p:cNvPr>
          <p:cNvGrpSpPr/>
          <p:nvPr/>
        </p:nvGrpSpPr>
        <p:grpSpPr>
          <a:xfrm>
            <a:off x="7361378" y="2194572"/>
            <a:ext cx="3088888" cy="1229360"/>
            <a:chOff x="6785181" y="2459492"/>
            <a:chExt cx="3088888" cy="1229360"/>
          </a:xfrm>
        </p:grpSpPr>
        <p:cxnSp>
          <p:nvCxnSpPr>
            <p:cNvPr id="177" name="Straight Connector 176">
              <a:extLst>
                <a:ext uri="{FF2B5EF4-FFF2-40B4-BE49-F238E27FC236}">
                  <a16:creationId xmlns:a16="http://schemas.microsoft.com/office/drawing/2014/main" id="{248EA7FE-08AF-EE30-8BA3-6E9BC54A7B61}"/>
                </a:ext>
              </a:extLst>
            </p:cNvPr>
            <p:cNvCxnSpPr>
              <a:cxnSpLocks/>
            </p:cNvCxnSpPr>
            <p:nvPr/>
          </p:nvCxnSpPr>
          <p:spPr bwMode="auto">
            <a:xfrm>
              <a:off x="8442714" y="3396034"/>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004656F5-92AD-BE4F-67A5-0E089B90E8C9}"/>
                </a:ext>
              </a:extLst>
            </p:cNvPr>
            <p:cNvCxnSpPr>
              <a:cxnSpLocks/>
            </p:cNvCxnSpPr>
            <p:nvPr/>
          </p:nvCxnSpPr>
          <p:spPr bwMode="auto">
            <a:xfrm>
              <a:off x="8127754" y="330894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62BAAC55-874D-F03E-E6A4-1876C7CEBBDB}"/>
                </a:ext>
              </a:extLst>
            </p:cNvPr>
            <p:cNvCxnSpPr>
              <a:cxnSpLocks/>
            </p:cNvCxnSpPr>
            <p:nvPr/>
          </p:nvCxnSpPr>
          <p:spPr bwMode="auto">
            <a:xfrm>
              <a:off x="8090017" y="329008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4A87C74F-E65F-05C3-6BA5-56B47C97202C}"/>
                </a:ext>
              </a:extLst>
            </p:cNvPr>
            <p:cNvCxnSpPr>
              <a:cxnSpLocks/>
            </p:cNvCxnSpPr>
            <p:nvPr/>
          </p:nvCxnSpPr>
          <p:spPr bwMode="auto">
            <a:xfrm>
              <a:off x="8756223" y="343957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83DE3B12-B638-6B5D-1FF3-6C47A893FBE5}"/>
                </a:ext>
              </a:extLst>
            </p:cNvPr>
            <p:cNvCxnSpPr>
              <a:cxnSpLocks/>
            </p:cNvCxnSpPr>
            <p:nvPr/>
          </p:nvCxnSpPr>
          <p:spPr bwMode="auto">
            <a:xfrm>
              <a:off x="8793960" y="3439577"/>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3C8D74EF-59F5-E2A0-983C-08BFFD3DBC8A}"/>
                </a:ext>
              </a:extLst>
            </p:cNvPr>
            <p:cNvCxnSpPr>
              <a:cxnSpLocks/>
            </p:cNvCxnSpPr>
            <p:nvPr/>
          </p:nvCxnSpPr>
          <p:spPr bwMode="auto">
            <a:xfrm>
              <a:off x="8805571" y="346279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D2944D20-0C77-2116-B0E9-76497CA261E4}"/>
                </a:ext>
              </a:extLst>
            </p:cNvPr>
            <p:cNvCxnSpPr>
              <a:cxnSpLocks/>
            </p:cNvCxnSpPr>
            <p:nvPr/>
          </p:nvCxnSpPr>
          <p:spPr bwMode="auto">
            <a:xfrm>
              <a:off x="8812828" y="346279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53F8CAAC-8E51-0BBE-F6DA-B2D7F1A4BCF8}"/>
                </a:ext>
              </a:extLst>
            </p:cNvPr>
            <p:cNvCxnSpPr>
              <a:cxnSpLocks/>
            </p:cNvCxnSpPr>
            <p:nvPr/>
          </p:nvCxnSpPr>
          <p:spPr bwMode="auto">
            <a:xfrm>
              <a:off x="8834600" y="3462799"/>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531AD45D-345E-C783-F588-8E91B7F22C8F}"/>
                </a:ext>
              </a:extLst>
            </p:cNvPr>
            <p:cNvCxnSpPr>
              <a:cxnSpLocks/>
            </p:cNvCxnSpPr>
            <p:nvPr/>
          </p:nvCxnSpPr>
          <p:spPr bwMode="auto">
            <a:xfrm>
              <a:off x="8968131" y="3478764"/>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0E15304B-FF51-F466-2CEC-B19CA2F11EAD}"/>
                </a:ext>
              </a:extLst>
            </p:cNvPr>
            <p:cNvCxnSpPr>
              <a:cxnSpLocks/>
            </p:cNvCxnSpPr>
            <p:nvPr/>
          </p:nvCxnSpPr>
          <p:spPr bwMode="auto">
            <a:xfrm>
              <a:off x="8979742" y="3478764"/>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9B5A404F-2ED1-7E5E-211C-90F9CE6F14D9}"/>
                </a:ext>
              </a:extLst>
            </p:cNvPr>
            <p:cNvCxnSpPr>
              <a:cxnSpLocks/>
            </p:cNvCxnSpPr>
            <p:nvPr/>
          </p:nvCxnSpPr>
          <p:spPr bwMode="auto">
            <a:xfrm>
              <a:off x="8986999" y="3478764"/>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2D02ACF6-D9B6-33B2-F797-3882545ACE0C}"/>
                </a:ext>
              </a:extLst>
            </p:cNvPr>
            <p:cNvCxnSpPr>
              <a:cxnSpLocks/>
            </p:cNvCxnSpPr>
            <p:nvPr/>
          </p:nvCxnSpPr>
          <p:spPr bwMode="auto">
            <a:xfrm>
              <a:off x="9011673"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A7A4F65D-7D0C-8E69-C39C-13CE378DFFC9}"/>
                </a:ext>
              </a:extLst>
            </p:cNvPr>
            <p:cNvCxnSpPr>
              <a:cxnSpLocks/>
            </p:cNvCxnSpPr>
            <p:nvPr/>
          </p:nvCxnSpPr>
          <p:spPr bwMode="auto">
            <a:xfrm>
              <a:off x="9021833"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41F4068F-7B47-8B88-EDA4-D20D5A94A8DF}"/>
                </a:ext>
              </a:extLst>
            </p:cNvPr>
            <p:cNvCxnSpPr>
              <a:cxnSpLocks/>
            </p:cNvCxnSpPr>
            <p:nvPr/>
          </p:nvCxnSpPr>
          <p:spPr bwMode="auto">
            <a:xfrm>
              <a:off x="9084245"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666FEFF1-652A-C527-AA47-505C3498BB4E}"/>
                </a:ext>
              </a:extLst>
            </p:cNvPr>
            <p:cNvCxnSpPr>
              <a:cxnSpLocks/>
            </p:cNvCxnSpPr>
            <p:nvPr/>
          </p:nvCxnSpPr>
          <p:spPr bwMode="auto">
            <a:xfrm>
              <a:off x="9092954"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740BFB50-B131-F7E1-B84C-E11DBDB707DC}"/>
                </a:ext>
              </a:extLst>
            </p:cNvPr>
            <p:cNvCxnSpPr>
              <a:cxnSpLocks/>
            </p:cNvCxnSpPr>
            <p:nvPr/>
          </p:nvCxnSpPr>
          <p:spPr bwMode="auto">
            <a:xfrm>
              <a:off x="9111823"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15448391-5303-6DAF-2AD2-0FA020548B48}"/>
                </a:ext>
              </a:extLst>
            </p:cNvPr>
            <p:cNvCxnSpPr>
              <a:cxnSpLocks/>
            </p:cNvCxnSpPr>
            <p:nvPr/>
          </p:nvCxnSpPr>
          <p:spPr bwMode="auto">
            <a:xfrm>
              <a:off x="9152463"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6FC76972-51D3-6B92-9CDD-8CF28997BF11}"/>
                </a:ext>
              </a:extLst>
            </p:cNvPr>
            <p:cNvCxnSpPr>
              <a:cxnSpLocks/>
            </p:cNvCxnSpPr>
            <p:nvPr/>
          </p:nvCxnSpPr>
          <p:spPr bwMode="auto">
            <a:xfrm>
              <a:off x="9166977"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C52E87E0-EAA9-7914-F78A-84072DFABC7E}"/>
                </a:ext>
              </a:extLst>
            </p:cNvPr>
            <p:cNvCxnSpPr>
              <a:cxnSpLocks/>
            </p:cNvCxnSpPr>
            <p:nvPr/>
          </p:nvCxnSpPr>
          <p:spPr bwMode="auto">
            <a:xfrm>
              <a:off x="9182942"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5593A587-6A16-33A3-1930-ADB9045A7AD4}"/>
                </a:ext>
              </a:extLst>
            </p:cNvPr>
            <p:cNvCxnSpPr>
              <a:cxnSpLocks/>
            </p:cNvCxnSpPr>
            <p:nvPr/>
          </p:nvCxnSpPr>
          <p:spPr bwMode="auto">
            <a:xfrm>
              <a:off x="9207616"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98BD6C8C-0F6C-310A-F154-2129D9F4C39C}"/>
                </a:ext>
              </a:extLst>
            </p:cNvPr>
            <p:cNvCxnSpPr>
              <a:cxnSpLocks/>
            </p:cNvCxnSpPr>
            <p:nvPr/>
          </p:nvCxnSpPr>
          <p:spPr bwMode="auto">
            <a:xfrm>
              <a:off x="9223582" y="3510696"/>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63D1616B-910C-BD87-99BC-D52A4F44D266}"/>
                </a:ext>
              </a:extLst>
            </p:cNvPr>
            <p:cNvCxnSpPr>
              <a:cxnSpLocks/>
            </p:cNvCxnSpPr>
            <p:nvPr/>
          </p:nvCxnSpPr>
          <p:spPr bwMode="auto">
            <a:xfrm>
              <a:off x="9246805"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594AEB2B-4765-6DE1-E9BA-5E0222AF41CE}"/>
                </a:ext>
              </a:extLst>
            </p:cNvPr>
            <p:cNvCxnSpPr>
              <a:cxnSpLocks/>
            </p:cNvCxnSpPr>
            <p:nvPr/>
          </p:nvCxnSpPr>
          <p:spPr bwMode="auto">
            <a:xfrm>
              <a:off x="9256965"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5D35CB97-674F-6C56-129D-0E5F8F3200C8}"/>
                </a:ext>
              </a:extLst>
            </p:cNvPr>
            <p:cNvCxnSpPr>
              <a:cxnSpLocks/>
            </p:cNvCxnSpPr>
            <p:nvPr/>
          </p:nvCxnSpPr>
          <p:spPr bwMode="auto">
            <a:xfrm>
              <a:off x="9272931"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A954FC54-6644-F0BC-308D-55685F89E67E}"/>
                </a:ext>
              </a:extLst>
            </p:cNvPr>
            <p:cNvCxnSpPr>
              <a:cxnSpLocks/>
            </p:cNvCxnSpPr>
            <p:nvPr/>
          </p:nvCxnSpPr>
          <p:spPr bwMode="auto">
            <a:xfrm>
              <a:off x="9288897"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397EF2B2-22C7-303E-2CE7-07AC3A837741}"/>
                </a:ext>
              </a:extLst>
            </p:cNvPr>
            <p:cNvCxnSpPr>
              <a:cxnSpLocks/>
            </p:cNvCxnSpPr>
            <p:nvPr/>
          </p:nvCxnSpPr>
          <p:spPr bwMode="auto">
            <a:xfrm>
              <a:off x="9296154"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AB092285-C9BE-9804-7FDC-B528AB220249}"/>
                </a:ext>
              </a:extLst>
            </p:cNvPr>
            <p:cNvCxnSpPr>
              <a:cxnSpLocks/>
            </p:cNvCxnSpPr>
            <p:nvPr/>
          </p:nvCxnSpPr>
          <p:spPr bwMode="auto">
            <a:xfrm>
              <a:off x="9313571"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2E2E366C-E79D-5DA9-F17A-6C5BC884C2A0}"/>
                </a:ext>
              </a:extLst>
            </p:cNvPr>
            <p:cNvCxnSpPr>
              <a:cxnSpLocks/>
            </p:cNvCxnSpPr>
            <p:nvPr/>
          </p:nvCxnSpPr>
          <p:spPr bwMode="auto">
            <a:xfrm>
              <a:off x="9358565"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6CF6D6B6-4F8F-9FC6-129D-015A444189A7}"/>
                </a:ext>
              </a:extLst>
            </p:cNvPr>
            <p:cNvCxnSpPr>
              <a:cxnSpLocks/>
            </p:cNvCxnSpPr>
            <p:nvPr/>
          </p:nvCxnSpPr>
          <p:spPr bwMode="auto">
            <a:xfrm>
              <a:off x="9341147"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4CD9F27D-63DC-3A17-665A-B2203139035A}"/>
                </a:ext>
              </a:extLst>
            </p:cNvPr>
            <p:cNvCxnSpPr>
              <a:cxnSpLocks/>
            </p:cNvCxnSpPr>
            <p:nvPr/>
          </p:nvCxnSpPr>
          <p:spPr bwMode="auto">
            <a:xfrm>
              <a:off x="9384690"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9FABD47D-0B0B-51B7-F65B-4802B9F6F92F}"/>
                </a:ext>
              </a:extLst>
            </p:cNvPr>
            <p:cNvCxnSpPr>
              <a:cxnSpLocks/>
            </p:cNvCxnSpPr>
            <p:nvPr/>
          </p:nvCxnSpPr>
          <p:spPr bwMode="auto">
            <a:xfrm>
              <a:off x="9442747"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297F57A0-5682-2D63-CF0C-9AC6B6E46406}"/>
                </a:ext>
              </a:extLst>
            </p:cNvPr>
            <p:cNvCxnSpPr>
              <a:cxnSpLocks/>
            </p:cNvCxnSpPr>
            <p:nvPr/>
          </p:nvCxnSpPr>
          <p:spPr bwMode="auto">
            <a:xfrm>
              <a:off x="9512416" y="3535371"/>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D12F4337-472D-E087-C56D-F460FB02B485}"/>
                </a:ext>
              </a:extLst>
            </p:cNvPr>
            <p:cNvCxnSpPr>
              <a:cxnSpLocks/>
            </p:cNvCxnSpPr>
            <p:nvPr/>
          </p:nvCxnSpPr>
          <p:spPr bwMode="auto">
            <a:xfrm>
              <a:off x="9512416"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D076AD3B-2111-6AEF-F324-3671A055EB63}"/>
                </a:ext>
              </a:extLst>
            </p:cNvPr>
            <p:cNvCxnSpPr>
              <a:cxnSpLocks/>
            </p:cNvCxnSpPr>
            <p:nvPr/>
          </p:nvCxnSpPr>
          <p:spPr bwMode="auto">
            <a:xfrm>
              <a:off x="9524027"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7B0140FA-4897-8394-BB8B-7087803FE90A}"/>
                </a:ext>
              </a:extLst>
            </p:cNvPr>
            <p:cNvCxnSpPr>
              <a:cxnSpLocks/>
            </p:cNvCxnSpPr>
            <p:nvPr/>
          </p:nvCxnSpPr>
          <p:spPr bwMode="auto">
            <a:xfrm>
              <a:off x="9529833"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E0AC37A4-E99C-C9CD-8382-529DFA26004E}"/>
                </a:ext>
              </a:extLst>
            </p:cNvPr>
            <p:cNvCxnSpPr>
              <a:cxnSpLocks/>
            </p:cNvCxnSpPr>
            <p:nvPr/>
          </p:nvCxnSpPr>
          <p:spPr bwMode="auto">
            <a:xfrm>
              <a:off x="9550153"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78E3832E-D4C2-E442-A98C-E2100AE588DE}"/>
                </a:ext>
              </a:extLst>
            </p:cNvPr>
            <p:cNvCxnSpPr>
              <a:cxnSpLocks/>
            </p:cNvCxnSpPr>
            <p:nvPr/>
          </p:nvCxnSpPr>
          <p:spPr bwMode="auto">
            <a:xfrm>
              <a:off x="9571924"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A659FF4F-FA5A-BD3F-2245-42CDDF64D440}"/>
                </a:ext>
              </a:extLst>
            </p:cNvPr>
            <p:cNvCxnSpPr>
              <a:cxnSpLocks/>
            </p:cNvCxnSpPr>
            <p:nvPr/>
          </p:nvCxnSpPr>
          <p:spPr bwMode="auto">
            <a:xfrm>
              <a:off x="9612564"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8FE84C9F-BF42-61B7-289E-B29A153BB119}"/>
                </a:ext>
              </a:extLst>
            </p:cNvPr>
            <p:cNvCxnSpPr>
              <a:cxnSpLocks/>
            </p:cNvCxnSpPr>
            <p:nvPr/>
          </p:nvCxnSpPr>
          <p:spPr bwMode="auto">
            <a:xfrm>
              <a:off x="9764964"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91AA6796-DB8E-4032-959D-A9D3848E2DC3}"/>
                </a:ext>
              </a:extLst>
            </p:cNvPr>
            <p:cNvCxnSpPr>
              <a:cxnSpLocks/>
            </p:cNvCxnSpPr>
            <p:nvPr/>
          </p:nvCxnSpPr>
          <p:spPr bwMode="auto">
            <a:xfrm>
              <a:off x="9788187"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0CEE19F8-FC51-6745-5816-55C65E7FAF6B}"/>
                </a:ext>
              </a:extLst>
            </p:cNvPr>
            <p:cNvCxnSpPr>
              <a:cxnSpLocks/>
            </p:cNvCxnSpPr>
            <p:nvPr/>
          </p:nvCxnSpPr>
          <p:spPr bwMode="auto">
            <a:xfrm>
              <a:off x="9831730" y="361520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6817AFC7-4F55-8C07-E53A-66BA076ECFA0}"/>
                </a:ext>
              </a:extLst>
            </p:cNvPr>
            <p:cNvCxnSpPr>
              <a:cxnSpLocks/>
            </p:cNvCxnSpPr>
            <p:nvPr/>
          </p:nvCxnSpPr>
          <p:spPr bwMode="auto">
            <a:xfrm flipH="1">
              <a:off x="9796896" y="3648212"/>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0D614AE0-8678-3886-4B9A-F18F89478EF3}"/>
                </a:ext>
              </a:extLst>
            </p:cNvPr>
            <p:cNvCxnSpPr>
              <a:cxnSpLocks/>
            </p:cNvCxnSpPr>
            <p:nvPr/>
          </p:nvCxnSpPr>
          <p:spPr bwMode="auto">
            <a:xfrm flipH="1">
              <a:off x="9490644" y="3648212"/>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BB0DED78-2166-66BE-EA6A-EE38CC1F75AE}"/>
                </a:ext>
              </a:extLst>
            </p:cNvPr>
            <p:cNvCxnSpPr>
              <a:cxnSpLocks/>
            </p:cNvCxnSpPr>
            <p:nvPr/>
          </p:nvCxnSpPr>
          <p:spPr bwMode="auto">
            <a:xfrm flipH="1">
              <a:off x="9481935" y="3582898"/>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AEBCF49F-393E-41EA-85A0-DA2AEC3AAF55}"/>
                </a:ext>
              </a:extLst>
            </p:cNvPr>
            <p:cNvCxnSpPr>
              <a:cxnSpLocks/>
            </p:cNvCxnSpPr>
            <p:nvPr/>
          </p:nvCxnSpPr>
          <p:spPr bwMode="auto">
            <a:xfrm flipH="1">
              <a:off x="9222129" y="3582898"/>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6728857B-AD69-9752-E0A7-F6F8F278CC02}"/>
                </a:ext>
              </a:extLst>
            </p:cNvPr>
            <p:cNvCxnSpPr>
              <a:cxnSpLocks/>
            </p:cNvCxnSpPr>
            <p:nvPr/>
          </p:nvCxnSpPr>
          <p:spPr bwMode="auto">
            <a:xfrm flipH="1">
              <a:off x="9197455" y="3548064"/>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EC20B0A5-D6AE-A8FA-BABF-8EAAB2C60428}"/>
                </a:ext>
              </a:extLst>
            </p:cNvPr>
            <p:cNvCxnSpPr>
              <a:cxnSpLocks/>
            </p:cNvCxnSpPr>
            <p:nvPr/>
          </p:nvCxnSpPr>
          <p:spPr bwMode="auto">
            <a:xfrm flipH="1">
              <a:off x="8775089" y="3498715"/>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DD20B370-971E-E80E-85FC-DA3A8F5C6B19}"/>
                </a:ext>
              </a:extLst>
            </p:cNvPr>
            <p:cNvCxnSpPr>
              <a:cxnSpLocks/>
            </p:cNvCxnSpPr>
            <p:nvPr/>
          </p:nvCxnSpPr>
          <p:spPr bwMode="auto">
            <a:xfrm flipH="1">
              <a:off x="8053729" y="3333252"/>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33FE0E9C-CE38-27C0-B020-C5DC3691FF2A}"/>
                </a:ext>
              </a:extLst>
            </p:cNvPr>
            <p:cNvCxnSpPr>
              <a:cxnSpLocks/>
            </p:cNvCxnSpPr>
            <p:nvPr/>
          </p:nvCxnSpPr>
          <p:spPr bwMode="auto">
            <a:xfrm flipH="1">
              <a:off x="7873752" y="3267938"/>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2ACFB019-C78A-F3A7-2973-95813D8633D9}"/>
                </a:ext>
              </a:extLst>
            </p:cNvPr>
            <p:cNvCxnSpPr>
              <a:cxnSpLocks/>
            </p:cNvCxnSpPr>
            <p:nvPr/>
          </p:nvCxnSpPr>
          <p:spPr bwMode="auto">
            <a:xfrm flipH="1">
              <a:off x="7574758" y="3053126"/>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98688CE6-46A4-019C-A825-DF082C70BFBF}"/>
                </a:ext>
              </a:extLst>
            </p:cNvPr>
            <p:cNvCxnSpPr>
              <a:cxnSpLocks/>
            </p:cNvCxnSpPr>
            <p:nvPr/>
          </p:nvCxnSpPr>
          <p:spPr bwMode="auto">
            <a:xfrm flipH="1">
              <a:off x="7178518" y="2773000"/>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6754A95B-C15A-3894-8238-50A53B6612E9}"/>
                </a:ext>
              </a:extLst>
            </p:cNvPr>
            <p:cNvCxnSpPr>
              <a:cxnSpLocks/>
            </p:cNvCxnSpPr>
            <p:nvPr/>
          </p:nvCxnSpPr>
          <p:spPr bwMode="auto">
            <a:xfrm flipH="1">
              <a:off x="6785181" y="2459492"/>
              <a:ext cx="77173" cy="0"/>
            </a:xfrm>
            <a:prstGeom prst="line">
              <a:avLst/>
            </a:prstGeom>
            <a:noFill/>
            <a:ln w="12700"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C5B02CDA-5A3C-F806-94C3-B74FE3EC3863}"/>
                </a:ext>
              </a:extLst>
            </p:cNvPr>
            <p:cNvCxnSpPr>
              <a:cxnSpLocks/>
            </p:cNvCxnSpPr>
            <p:nvPr/>
          </p:nvCxnSpPr>
          <p:spPr bwMode="auto">
            <a:xfrm>
              <a:off x="7905686" y="3233474"/>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C4AE9BAF-CA42-AC36-5AE7-BF71F0CF03A5}"/>
                </a:ext>
              </a:extLst>
            </p:cNvPr>
            <p:cNvCxnSpPr>
              <a:cxnSpLocks/>
            </p:cNvCxnSpPr>
            <p:nvPr/>
          </p:nvCxnSpPr>
          <p:spPr bwMode="auto">
            <a:xfrm>
              <a:off x="7611046" y="3015760"/>
              <a:ext cx="0" cy="73652"/>
            </a:xfrm>
            <a:prstGeom prst="line">
              <a:avLst/>
            </a:prstGeom>
            <a:noFill/>
            <a:ln w="12700" cap="flat" cmpd="sng" algn="ctr">
              <a:solidFill>
                <a:schemeClr val="accent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E892D89D-F5E8-F45E-8B5F-D4849E451141}"/>
                </a:ext>
              </a:extLst>
            </p:cNvPr>
            <p:cNvCxnSpPr>
              <a:cxnSpLocks/>
            </p:cNvCxnSpPr>
            <p:nvPr/>
          </p:nvCxnSpPr>
          <p:spPr bwMode="auto">
            <a:xfrm>
              <a:off x="7220612" y="2739989"/>
              <a:ext cx="0" cy="73652"/>
            </a:xfrm>
            <a:prstGeom prst="line">
              <a:avLst/>
            </a:prstGeom>
            <a:noFill/>
            <a:ln w="12700" cap="flat" cmpd="sng" algn="ctr">
              <a:solidFill>
                <a:schemeClr val="accent1"/>
              </a:solidFill>
              <a:prstDash val="solid"/>
              <a:round/>
              <a:headEnd type="none" w="med" len="med"/>
              <a:tailEnd type="none" w="med" len="med"/>
            </a:ln>
            <a:effectLst/>
          </p:spPr>
        </p:cxnSp>
      </p:grpSp>
      <p:sp>
        <p:nvSpPr>
          <p:cNvPr id="243" name="TextBox 242">
            <a:extLst>
              <a:ext uri="{FF2B5EF4-FFF2-40B4-BE49-F238E27FC236}">
                <a16:creationId xmlns:a16="http://schemas.microsoft.com/office/drawing/2014/main" id="{DFF9D004-2FB8-61CF-644B-0567F1A0FA72}"/>
              </a:ext>
            </a:extLst>
          </p:cNvPr>
          <p:cNvSpPr txBox="1"/>
          <p:nvPr/>
        </p:nvSpPr>
        <p:spPr bwMode="auto">
          <a:xfrm>
            <a:off x="10648410" y="2938406"/>
            <a:ext cx="9367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n = 383</a:t>
            </a:r>
          </a:p>
        </p:txBody>
      </p:sp>
      <p:sp>
        <p:nvSpPr>
          <p:cNvPr id="245" name="TextBox 244">
            <a:extLst>
              <a:ext uri="{FF2B5EF4-FFF2-40B4-BE49-F238E27FC236}">
                <a16:creationId xmlns:a16="http://schemas.microsoft.com/office/drawing/2014/main" id="{B7ACE9BB-0C6F-AA5C-DA05-ECFBB78F8881}"/>
              </a:ext>
            </a:extLst>
          </p:cNvPr>
          <p:cNvSpPr txBox="1"/>
          <p:nvPr/>
        </p:nvSpPr>
        <p:spPr bwMode="auto">
          <a:xfrm>
            <a:off x="10384630" y="2359438"/>
            <a:ext cx="11533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Olaparib</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Placebo</a:t>
            </a:r>
          </a:p>
        </p:txBody>
      </p:sp>
      <p:cxnSp>
        <p:nvCxnSpPr>
          <p:cNvPr id="247" name="Straight Connector 246">
            <a:extLst>
              <a:ext uri="{FF2B5EF4-FFF2-40B4-BE49-F238E27FC236}">
                <a16:creationId xmlns:a16="http://schemas.microsoft.com/office/drawing/2014/main" id="{DF5A20FB-5832-A9FA-ED89-B9B398A5BAA1}"/>
              </a:ext>
            </a:extLst>
          </p:cNvPr>
          <p:cNvCxnSpPr>
            <a:cxnSpLocks/>
          </p:cNvCxnSpPr>
          <p:nvPr/>
        </p:nvCxnSpPr>
        <p:spPr bwMode="auto">
          <a:xfrm>
            <a:off x="10208384" y="2509180"/>
            <a:ext cx="210280" cy="0"/>
          </a:xfrm>
          <a:prstGeom prst="line">
            <a:avLst/>
          </a:prstGeom>
          <a:noFill/>
          <a:ln w="28575"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CEADE3CE-22E0-2E33-2B4D-17B712D87011}"/>
              </a:ext>
            </a:extLst>
          </p:cNvPr>
          <p:cNvCxnSpPr>
            <a:cxnSpLocks/>
          </p:cNvCxnSpPr>
          <p:nvPr/>
        </p:nvCxnSpPr>
        <p:spPr bwMode="auto">
          <a:xfrm>
            <a:off x="10208384" y="2738576"/>
            <a:ext cx="210280" cy="0"/>
          </a:xfrm>
          <a:prstGeom prst="line">
            <a:avLst/>
          </a:prstGeom>
          <a:noFill/>
          <a:ln w="28575" cap="flat" cmpd="sng" algn="ctr">
            <a:solidFill>
              <a:schemeClr val="accent3"/>
            </a:solidFill>
            <a:prstDash val="solid"/>
            <a:round/>
            <a:headEnd type="none" w="med" len="med"/>
            <a:tailEnd type="none" w="med" len="med"/>
          </a:ln>
          <a:effectLst/>
        </p:spPr>
      </p:cxnSp>
      <p:sp>
        <p:nvSpPr>
          <p:cNvPr id="154" name="TextBox 153">
            <a:extLst>
              <a:ext uri="{FF2B5EF4-FFF2-40B4-BE49-F238E27FC236}">
                <a16:creationId xmlns:a16="http://schemas.microsoft.com/office/drawing/2014/main" id="{8EEE27C1-96C6-176E-0A4A-99DF2F4074FD}"/>
              </a:ext>
            </a:extLst>
          </p:cNvPr>
          <p:cNvSpPr txBox="1"/>
          <p:nvPr/>
        </p:nvSpPr>
        <p:spPr bwMode="auto">
          <a:xfrm>
            <a:off x="6380542" y="2426678"/>
            <a:ext cx="5520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27" name="Freeform: Shape 126">
            <a:extLst>
              <a:ext uri="{FF2B5EF4-FFF2-40B4-BE49-F238E27FC236}">
                <a16:creationId xmlns:a16="http://schemas.microsoft.com/office/drawing/2014/main" id="{48C0BE69-2AF2-ED43-F8F4-E9B2998F18CD}"/>
              </a:ext>
            </a:extLst>
          </p:cNvPr>
          <p:cNvSpPr/>
          <p:nvPr/>
        </p:nvSpPr>
        <p:spPr bwMode="auto">
          <a:xfrm>
            <a:off x="6856228" y="1973019"/>
            <a:ext cx="4042091" cy="2617500"/>
          </a:xfrm>
          <a:custGeom>
            <a:avLst/>
            <a:gdLst>
              <a:gd name="connsiteX0" fmla="*/ 0 w 4268843"/>
              <a:gd name="connsiteY0" fmla="*/ 0 h 2738270"/>
              <a:gd name="connsiteX1" fmla="*/ 0 w 4268843"/>
              <a:gd name="connsiteY1" fmla="*/ 2738270 h 2738270"/>
              <a:gd name="connsiteX2" fmla="*/ 32041 w 4268843"/>
              <a:gd name="connsiteY2" fmla="*/ 2733341 h 2738270"/>
              <a:gd name="connsiteX3" fmla="*/ 4268843 w 4268843"/>
              <a:gd name="connsiteY3" fmla="*/ 2733341 h 2738270"/>
            </a:gdLst>
            <a:ahLst/>
            <a:cxnLst>
              <a:cxn ang="0">
                <a:pos x="connsiteX0" y="connsiteY0"/>
              </a:cxn>
              <a:cxn ang="0">
                <a:pos x="connsiteX1" y="connsiteY1"/>
              </a:cxn>
              <a:cxn ang="0">
                <a:pos x="connsiteX2" y="connsiteY2"/>
              </a:cxn>
              <a:cxn ang="0">
                <a:pos x="connsiteX3" y="connsiteY3"/>
              </a:cxn>
            </a:cxnLst>
            <a:rect l="l" t="t" r="r" b="b"/>
            <a:pathLst>
              <a:path w="4268843" h="2738270">
                <a:moveTo>
                  <a:pt x="0" y="0"/>
                </a:moveTo>
                <a:lnTo>
                  <a:pt x="0" y="2738270"/>
                </a:lnTo>
                <a:lnTo>
                  <a:pt x="32041" y="2733341"/>
                </a:lnTo>
                <a:lnTo>
                  <a:pt x="4268843" y="2733341"/>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42599367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B1807B-25B8-7760-3D58-6D678884316D}"/>
              </a:ext>
            </a:extLst>
          </p:cNvPr>
          <p:cNvSpPr>
            <a:spLocks noGrp="1"/>
          </p:cNvSpPr>
          <p:nvPr>
            <p:ph type="title"/>
          </p:nvPr>
        </p:nvSpPr>
        <p:spPr>
          <a:xfrm>
            <a:off x="609759" y="238127"/>
            <a:ext cx="10872444" cy="1103313"/>
          </a:xfrm>
        </p:spPr>
        <p:txBody>
          <a:bodyPr/>
          <a:lstStyle/>
          <a:p>
            <a:r>
              <a:rPr lang="en-US" dirty="0"/>
              <a:t>NOGGO-GIS Assay</a:t>
            </a:r>
            <a:r>
              <a:rPr lang="en-US" sz="3600" dirty="0"/>
              <a:t>: PFS in HRD-Negative for myChoice vs NOGGO GIS Assay</a:t>
            </a:r>
            <a:endParaRPr lang="en-US" dirty="0"/>
          </a:p>
        </p:txBody>
      </p:sp>
      <p:grpSp>
        <p:nvGrpSpPr>
          <p:cNvPr id="4" name="Group 3">
            <a:extLst>
              <a:ext uri="{FF2B5EF4-FFF2-40B4-BE49-F238E27FC236}">
                <a16:creationId xmlns:a16="http://schemas.microsoft.com/office/drawing/2014/main" id="{25E523A5-392C-F4FE-C9B7-312C3551A7A8}"/>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98F8CCA5-1B54-5256-BA91-0C47AAC07AE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0B52130C-4BBB-7869-BDEE-F7F9E278F49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A4D7E7F0-C134-6800-65E9-DA0C1CA64BB3}"/>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Willing. ESGO 2022. Abstr RA-873. Reproduced with permission.</a:t>
            </a:r>
          </a:p>
        </p:txBody>
      </p:sp>
      <p:sp>
        <p:nvSpPr>
          <p:cNvPr id="9" name="TextBox 8">
            <a:extLst>
              <a:ext uri="{FF2B5EF4-FFF2-40B4-BE49-F238E27FC236}">
                <a16:creationId xmlns:a16="http://schemas.microsoft.com/office/drawing/2014/main" id="{1B6A315D-1D43-A755-AB33-BABD0056A813}"/>
              </a:ext>
            </a:extLst>
          </p:cNvPr>
          <p:cNvSpPr txBox="1"/>
          <p:nvPr/>
        </p:nvSpPr>
        <p:spPr bwMode="auto">
          <a:xfrm rot="16200000">
            <a:off x="-115554" y="3185046"/>
            <a:ext cx="1669385"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a:t>
            </a:r>
          </a:p>
        </p:txBody>
      </p:sp>
      <p:sp>
        <p:nvSpPr>
          <p:cNvPr id="10" name="TextBox 9">
            <a:extLst>
              <a:ext uri="{FF2B5EF4-FFF2-40B4-BE49-F238E27FC236}">
                <a16:creationId xmlns:a16="http://schemas.microsoft.com/office/drawing/2014/main" id="{0ADD057F-4A8C-3B2C-11B0-321CB8D2B0B6}"/>
              </a:ext>
            </a:extLst>
          </p:cNvPr>
          <p:cNvSpPr txBox="1"/>
          <p:nvPr/>
        </p:nvSpPr>
        <p:spPr bwMode="auto">
          <a:xfrm rot="16200000">
            <a:off x="5235714" y="3119794"/>
            <a:ext cx="1669385"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a:t>
            </a:r>
          </a:p>
        </p:txBody>
      </p:sp>
      <p:sp>
        <p:nvSpPr>
          <p:cNvPr id="11" name="TextBox 10">
            <a:extLst>
              <a:ext uri="{FF2B5EF4-FFF2-40B4-BE49-F238E27FC236}">
                <a16:creationId xmlns:a16="http://schemas.microsoft.com/office/drawing/2014/main" id="{B5E06420-3B8B-B349-77DF-BCA9405FC23E}"/>
              </a:ext>
            </a:extLst>
          </p:cNvPr>
          <p:cNvSpPr txBox="1"/>
          <p:nvPr/>
        </p:nvSpPr>
        <p:spPr bwMode="auto">
          <a:xfrm>
            <a:off x="2799103" y="5022346"/>
            <a:ext cx="13706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2" name="TextBox 11">
            <a:extLst>
              <a:ext uri="{FF2B5EF4-FFF2-40B4-BE49-F238E27FC236}">
                <a16:creationId xmlns:a16="http://schemas.microsoft.com/office/drawing/2014/main" id="{14769DE2-C022-F4F6-0164-4E400DD5E0CE}"/>
              </a:ext>
            </a:extLst>
          </p:cNvPr>
          <p:cNvSpPr txBox="1"/>
          <p:nvPr/>
        </p:nvSpPr>
        <p:spPr bwMode="auto">
          <a:xfrm>
            <a:off x="8271384" y="5056986"/>
            <a:ext cx="13706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3" name="TextBox 12">
            <a:extLst>
              <a:ext uri="{FF2B5EF4-FFF2-40B4-BE49-F238E27FC236}">
                <a16:creationId xmlns:a16="http://schemas.microsoft.com/office/drawing/2014/main" id="{E94AB91B-6970-60ED-AEC6-3E078D659F24}"/>
              </a:ext>
            </a:extLst>
          </p:cNvPr>
          <p:cNvSpPr txBox="1"/>
          <p:nvPr/>
        </p:nvSpPr>
        <p:spPr bwMode="auto">
          <a:xfrm>
            <a:off x="3803412" y="3230268"/>
            <a:ext cx="1370689"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HR: 1.128</a:t>
            </a:r>
          </a:p>
        </p:txBody>
      </p:sp>
      <p:sp>
        <p:nvSpPr>
          <p:cNvPr id="14" name="TextBox 13">
            <a:extLst>
              <a:ext uri="{FF2B5EF4-FFF2-40B4-BE49-F238E27FC236}">
                <a16:creationId xmlns:a16="http://schemas.microsoft.com/office/drawing/2014/main" id="{81D2BE06-112A-AD05-304C-08EAA1327581}"/>
              </a:ext>
            </a:extLst>
          </p:cNvPr>
          <p:cNvSpPr txBox="1"/>
          <p:nvPr/>
        </p:nvSpPr>
        <p:spPr bwMode="auto">
          <a:xfrm>
            <a:off x="9180486" y="3031589"/>
            <a:ext cx="1370689"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HR: 1.203</a:t>
            </a:r>
          </a:p>
        </p:txBody>
      </p:sp>
      <p:sp>
        <p:nvSpPr>
          <p:cNvPr id="15" name="TextBox 14">
            <a:extLst>
              <a:ext uri="{FF2B5EF4-FFF2-40B4-BE49-F238E27FC236}">
                <a16:creationId xmlns:a16="http://schemas.microsoft.com/office/drawing/2014/main" id="{EE000D4B-BB46-64A5-E853-2410F43F01E9}"/>
              </a:ext>
            </a:extLst>
          </p:cNvPr>
          <p:cNvSpPr txBox="1"/>
          <p:nvPr/>
        </p:nvSpPr>
        <p:spPr bwMode="auto">
          <a:xfrm>
            <a:off x="1933597" y="1480026"/>
            <a:ext cx="2870199" cy="646331"/>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PFS in HRD-</a:t>
            </a:r>
          </a:p>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With Myriad myChoice</a:t>
            </a:r>
          </a:p>
        </p:txBody>
      </p:sp>
      <p:sp>
        <p:nvSpPr>
          <p:cNvPr id="16" name="TextBox 15">
            <a:extLst>
              <a:ext uri="{FF2B5EF4-FFF2-40B4-BE49-F238E27FC236}">
                <a16:creationId xmlns:a16="http://schemas.microsoft.com/office/drawing/2014/main" id="{9DD96087-297B-4722-4ED3-469E53C91852}"/>
              </a:ext>
            </a:extLst>
          </p:cNvPr>
          <p:cNvSpPr txBox="1"/>
          <p:nvPr/>
        </p:nvSpPr>
        <p:spPr bwMode="auto">
          <a:xfrm>
            <a:off x="7206727" y="1495015"/>
            <a:ext cx="2870199" cy="646331"/>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PFS in HRD-</a:t>
            </a:r>
          </a:p>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With NOGGO GIS</a:t>
            </a:r>
          </a:p>
        </p:txBody>
      </p:sp>
      <p:sp>
        <p:nvSpPr>
          <p:cNvPr id="17" name="TextBox 16">
            <a:extLst>
              <a:ext uri="{FF2B5EF4-FFF2-40B4-BE49-F238E27FC236}">
                <a16:creationId xmlns:a16="http://schemas.microsoft.com/office/drawing/2014/main" id="{B365CAF2-A533-3688-0D9E-DAA4115D9D79}"/>
              </a:ext>
            </a:extLst>
          </p:cNvPr>
          <p:cNvSpPr txBox="1"/>
          <p:nvPr/>
        </p:nvSpPr>
        <p:spPr bwMode="auto">
          <a:xfrm>
            <a:off x="23013242" y="3007668"/>
            <a:ext cx="2048985"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 </a:t>
            </a:r>
          </a:p>
        </p:txBody>
      </p:sp>
      <p:grpSp>
        <p:nvGrpSpPr>
          <p:cNvPr id="27" name="Group 26">
            <a:extLst>
              <a:ext uri="{FF2B5EF4-FFF2-40B4-BE49-F238E27FC236}">
                <a16:creationId xmlns:a16="http://schemas.microsoft.com/office/drawing/2014/main" id="{4880B041-1656-6368-43E2-84F9070F7725}"/>
              </a:ext>
            </a:extLst>
          </p:cNvPr>
          <p:cNvGrpSpPr/>
          <p:nvPr/>
        </p:nvGrpSpPr>
        <p:grpSpPr>
          <a:xfrm>
            <a:off x="1327613" y="2135251"/>
            <a:ext cx="78774" cy="2558713"/>
            <a:chOff x="949057" y="2657891"/>
            <a:chExt cx="239930" cy="2551257"/>
          </a:xfrm>
        </p:grpSpPr>
        <p:cxnSp>
          <p:nvCxnSpPr>
            <p:cNvPr id="20" name="Straight Connector 19">
              <a:extLst>
                <a:ext uri="{FF2B5EF4-FFF2-40B4-BE49-F238E27FC236}">
                  <a16:creationId xmlns:a16="http://schemas.microsoft.com/office/drawing/2014/main" id="{382A105D-C697-970E-C541-443E698CD5FC}"/>
                </a:ext>
              </a:extLst>
            </p:cNvPr>
            <p:cNvCxnSpPr>
              <a:cxnSpLocks/>
            </p:cNvCxnSpPr>
            <p:nvPr/>
          </p:nvCxnSpPr>
          <p:spPr bwMode="auto">
            <a:xfrm>
              <a:off x="949057" y="5209148"/>
              <a:ext cx="23993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35D58ADB-140D-041A-7C26-7D85B133D03F}"/>
                </a:ext>
              </a:extLst>
            </p:cNvPr>
            <p:cNvCxnSpPr>
              <a:cxnSpLocks/>
            </p:cNvCxnSpPr>
            <p:nvPr/>
          </p:nvCxnSpPr>
          <p:spPr bwMode="auto">
            <a:xfrm>
              <a:off x="949057" y="4698895"/>
              <a:ext cx="23993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1E17A9DC-D317-48E5-B8AD-625EA4DE9574}"/>
                </a:ext>
              </a:extLst>
            </p:cNvPr>
            <p:cNvCxnSpPr>
              <a:cxnSpLocks/>
            </p:cNvCxnSpPr>
            <p:nvPr/>
          </p:nvCxnSpPr>
          <p:spPr bwMode="auto">
            <a:xfrm>
              <a:off x="949057" y="4188644"/>
              <a:ext cx="239930"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CF05B4D5-E97A-6F83-F805-B4E01A00F5FF}"/>
                </a:ext>
              </a:extLst>
            </p:cNvPr>
            <p:cNvCxnSpPr>
              <a:cxnSpLocks/>
            </p:cNvCxnSpPr>
            <p:nvPr/>
          </p:nvCxnSpPr>
          <p:spPr bwMode="auto">
            <a:xfrm>
              <a:off x="949057" y="3678393"/>
              <a:ext cx="239930"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DE9C980A-D797-E53D-0C46-655DE87D6354}"/>
                </a:ext>
              </a:extLst>
            </p:cNvPr>
            <p:cNvCxnSpPr>
              <a:cxnSpLocks/>
            </p:cNvCxnSpPr>
            <p:nvPr/>
          </p:nvCxnSpPr>
          <p:spPr bwMode="auto">
            <a:xfrm>
              <a:off x="949057" y="3168142"/>
              <a:ext cx="239930"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EC658987-2787-D70A-0402-B1FFBF9B534D}"/>
                </a:ext>
              </a:extLst>
            </p:cNvPr>
            <p:cNvCxnSpPr>
              <a:cxnSpLocks/>
            </p:cNvCxnSpPr>
            <p:nvPr/>
          </p:nvCxnSpPr>
          <p:spPr bwMode="auto">
            <a:xfrm>
              <a:off x="949057" y="2657891"/>
              <a:ext cx="23993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4" name="Group 33">
            <a:extLst>
              <a:ext uri="{FF2B5EF4-FFF2-40B4-BE49-F238E27FC236}">
                <a16:creationId xmlns:a16="http://schemas.microsoft.com/office/drawing/2014/main" id="{5CE11D25-5386-85C8-6B56-288DF849C612}"/>
              </a:ext>
            </a:extLst>
          </p:cNvPr>
          <p:cNvGrpSpPr/>
          <p:nvPr/>
        </p:nvGrpSpPr>
        <p:grpSpPr>
          <a:xfrm>
            <a:off x="1415588" y="4701962"/>
            <a:ext cx="3684259" cy="85307"/>
            <a:chOff x="1415588" y="5342443"/>
            <a:chExt cx="3684259" cy="277251"/>
          </a:xfrm>
        </p:grpSpPr>
        <p:cxnSp>
          <p:nvCxnSpPr>
            <p:cNvPr id="29" name="Straight Connector 28">
              <a:extLst>
                <a:ext uri="{FF2B5EF4-FFF2-40B4-BE49-F238E27FC236}">
                  <a16:creationId xmlns:a16="http://schemas.microsoft.com/office/drawing/2014/main" id="{3608C1E5-D4BB-827C-ACB8-9DF2A80581E5}"/>
                </a:ext>
              </a:extLst>
            </p:cNvPr>
            <p:cNvCxnSpPr>
              <a:cxnSpLocks/>
            </p:cNvCxnSpPr>
            <p:nvPr/>
          </p:nvCxnSpPr>
          <p:spPr bwMode="auto">
            <a:xfrm>
              <a:off x="1415588" y="5342443"/>
              <a:ext cx="0" cy="277251"/>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9A097B9-41FB-99B8-2A63-04CEF0233B72}"/>
                </a:ext>
              </a:extLst>
            </p:cNvPr>
            <p:cNvCxnSpPr>
              <a:cxnSpLocks/>
            </p:cNvCxnSpPr>
            <p:nvPr/>
          </p:nvCxnSpPr>
          <p:spPr bwMode="auto">
            <a:xfrm>
              <a:off x="2643674" y="5342443"/>
              <a:ext cx="0" cy="277251"/>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82E811B8-B822-9779-B372-FEF5A2BC2A1D}"/>
                </a:ext>
              </a:extLst>
            </p:cNvPr>
            <p:cNvCxnSpPr>
              <a:cxnSpLocks/>
            </p:cNvCxnSpPr>
            <p:nvPr/>
          </p:nvCxnSpPr>
          <p:spPr bwMode="auto">
            <a:xfrm>
              <a:off x="3871760" y="5342443"/>
              <a:ext cx="0" cy="277251"/>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23A43137-DEFC-CC66-4BB6-1F3A4125B8A2}"/>
                </a:ext>
              </a:extLst>
            </p:cNvPr>
            <p:cNvCxnSpPr>
              <a:cxnSpLocks/>
            </p:cNvCxnSpPr>
            <p:nvPr/>
          </p:nvCxnSpPr>
          <p:spPr bwMode="auto">
            <a:xfrm>
              <a:off x="5099847" y="5342443"/>
              <a:ext cx="0" cy="277251"/>
            </a:xfrm>
            <a:prstGeom prst="line">
              <a:avLst/>
            </a:prstGeom>
            <a:noFill/>
            <a:ln w="28575" cap="flat" cmpd="sng" algn="ctr">
              <a:solidFill>
                <a:schemeClr val="bg1"/>
              </a:solidFill>
              <a:prstDash val="solid"/>
              <a:round/>
              <a:headEnd type="none" w="med" len="med"/>
              <a:tailEnd type="none" w="med" len="med"/>
            </a:ln>
            <a:effectLst/>
          </p:spPr>
        </p:cxnSp>
      </p:grpSp>
      <p:sp>
        <p:nvSpPr>
          <p:cNvPr id="35" name="TextBox 34">
            <a:extLst>
              <a:ext uri="{FF2B5EF4-FFF2-40B4-BE49-F238E27FC236}">
                <a16:creationId xmlns:a16="http://schemas.microsoft.com/office/drawing/2014/main" id="{C0C55D05-D686-CD68-6636-DB7013CF85CC}"/>
              </a:ext>
            </a:extLst>
          </p:cNvPr>
          <p:cNvSpPr txBox="1"/>
          <p:nvPr/>
        </p:nvSpPr>
        <p:spPr bwMode="auto">
          <a:xfrm>
            <a:off x="1076739" y="4505733"/>
            <a:ext cx="2633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6" name="TextBox 35">
            <a:extLst>
              <a:ext uri="{FF2B5EF4-FFF2-40B4-BE49-F238E27FC236}">
                <a16:creationId xmlns:a16="http://schemas.microsoft.com/office/drawing/2014/main" id="{618A46C0-0899-A5DF-7D15-628B46625D24}"/>
              </a:ext>
            </a:extLst>
          </p:cNvPr>
          <p:cNvSpPr txBox="1"/>
          <p:nvPr/>
        </p:nvSpPr>
        <p:spPr bwMode="auto">
          <a:xfrm>
            <a:off x="922678" y="3985584"/>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37" name="TextBox 36">
            <a:extLst>
              <a:ext uri="{FF2B5EF4-FFF2-40B4-BE49-F238E27FC236}">
                <a16:creationId xmlns:a16="http://schemas.microsoft.com/office/drawing/2014/main" id="{060C8909-A42E-DAB9-E3C3-91BA93C03341}"/>
              </a:ext>
            </a:extLst>
          </p:cNvPr>
          <p:cNvSpPr txBox="1"/>
          <p:nvPr/>
        </p:nvSpPr>
        <p:spPr bwMode="auto">
          <a:xfrm>
            <a:off x="922678" y="3468749"/>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38" name="TextBox 37">
            <a:extLst>
              <a:ext uri="{FF2B5EF4-FFF2-40B4-BE49-F238E27FC236}">
                <a16:creationId xmlns:a16="http://schemas.microsoft.com/office/drawing/2014/main" id="{00B1BD05-C751-E036-8655-2359AA331876}"/>
              </a:ext>
            </a:extLst>
          </p:cNvPr>
          <p:cNvSpPr txBox="1"/>
          <p:nvPr/>
        </p:nvSpPr>
        <p:spPr bwMode="auto">
          <a:xfrm>
            <a:off x="922678" y="2966823"/>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39" name="TextBox 38">
            <a:extLst>
              <a:ext uri="{FF2B5EF4-FFF2-40B4-BE49-F238E27FC236}">
                <a16:creationId xmlns:a16="http://schemas.microsoft.com/office/drawing/2014/main" id="{B5E02855-4FC3-DF5E-25E7-AD49149C4E41}"/>
              </a:ext>
            </a:extLst>
          </p:cNvPr>
          <p:cNvSpPr txBox="1"/>
          <p:nvPr/>
        </p:nvSpPr>
        <p:spPr bwMode="auto">
          <a:xfrm>
            <a:off x="922678" y="2453301"/>
            <a:ext cx="5068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40" name="TextBox 39">
            <a:extLst>
              <a:ext uri="{FF2B5EF4-FFF2-40B4-BE49-F238E27FC236}">
                <a16:creationId xmlns:a16="http://schemas.microsoft.com/office/drawing/2014/main" id="{CF5533A2-136E-C2D4-B6ED-B48FFD1E884B}"/>
              </a:ext>
            </a:extLst>
          </p:cNvPr>
          <p:cNvSpPr txBox="1"/>
          <p:nvPr/>
        </p:nvSpPr>
        <p:spPr bwMode="auto">
          <a:xfrm>
            <a:off x="1088330" y="1929840"/>
            <a:ext cx="2650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41" name="TextBox 40">
            <a:extLst>
              <a:ext uri="{FF2B5EF4-FFF2-40B4-BE49-F238E27FC236}">
                <a16:creationId xmlns:a16="http://schemas.microsoft.com/office/drawing/2014/main" id="{D10B7330-A35F-5512-C22C-84A78ADB1C21}"/>
              </a:ext>
            </a:extLst>
          </p:cNvPr>
          <p:cNvSpPr txBox="1"/>
          <p:nvPr/>
        </p:nvSpPr>
        <p:spPr bwMode="auto">
          <a:xfrm>
            <a:off x="1267239" y="4717768"/>
            <a:ext cx="2633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C2956C07-D53D-A07D-EC5A-BEEF57E1AD01}"/>
              </a:ext>
            </a:extLst>
          </p:cNvPr>
          <p:cNvSpPr txBox="1"/>
          <p:nvPr/>
        </p:nvSpPr>
        <p:spPr bwMode="auto">
          <a:xfrm>
            <a:off x="2438400" y="4717768"/>
            <a:ext cx="422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43" name="TextBox 42">
            <a:extLst>
              <a:ext uri="{FF2B5EF4-FFF2-40B4-BE49-F238E27FC236}">
                <a16:creationId xmlns:a16="http://schemas.microsoft.com/office/drawing/2014/main" id="{437A355A-237F-2C88-EC90-F1CCD761DAF8}"/>
              </a:ext>
            </a:extLst>
          </p:cNvPr>
          <p:cNvSpPr txBox="1"/>
          <p:nvPr/>
        </p:nvSpPr>
        <p:spPr bwMode="auto">
          <a:xfrm>
            <a:off x="3659256" y="4717768"/>
            <a:ext cx="422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44" name="TextBox 43">
            <a:extLst>
              <a:ext uri="{FF2B5EF4-FFF2-40B4-BE49-F238E27FC236}">
                <a16:creationId xmlns:a16="http://schemas.microsoft.com/office/drawing/2014/main" id="{546A905D-8803-3058-6985-DF64824A4AF1}"/>
              </a:ext>
            </a:extLst>
          </p:cNvPr>
          <p:cNvSpPr txBox="1"/>
          <p:nvPr/>
        </p:nvSpPr>
        <p:spPr bwMode="auto">
          <a:xfrm>
            <a:off x="4898334" y="4717768"/>
            <a:ext cx="422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5" name="Freeform: Shape 44">
            <a:extLst>
              <a:ext uri="{FF2B5EF4-FFF2-40B4-BE49-F238E27FC236}">
                <a16:creationId xmlns:a16="http://schemas.microsoft.com/office/drawing/2014/main" id="{6302ACB4-B020-9B38-50A4-8D8D3C51B190}"/>
              </a:ext>
            </a:extLst>
          </p:cNvPr>
          <p:cNvSpPr/>
          <p:nvPr/>
        </p:nvSpPr>
        <p:spPr bwMode="auto">
          <a:xfrm>
            <a:off x="1419639" y="2130281"/>
            <a:ext cx="4075044" cy="2302565"/>
          </a:xfrm>
          <a:custGeom>
            <a:avLst/>
            <a:gdLst>
              <a:gd name="connsiteX0" fmla="*/ 4075044 w 4075044"/>
              <a:gd name="connsiteY0" fmla="*/ 2302565 h 2302565"/>
              <a:gd name="connsiteX1" fmla="*/ 2377109 w 4075044"/>
              <a:gd name="connsiteY1" fmla="*/ 2302565 h 2302565"/>
              <a:gd name="connsiteX2" fmla="*/ 2377109 w 4075044"/>
              <a:gd name="connsiteY2" fmla="*/ 2266122 h 2302565"/>
              <a:gd name="connsiteX3" fmla="*/ 2305878 w 4075044"/>
              <a:gd name="connsiteY3" fmla="*/ 2266122 h 2302565"/>
              <a:gd name="connsiteX4" fmla="*/ 2305878 w 4075044"/>
              <a:gd name="connsiteY4" fmla="*/ 2229678 h 2302565"/>
              <a:gd name="connsiteX5" fmla="*/ 2052431 w 4075044"/>
              <a:gd name="connsiteY5" fmla="*/ 2229678 h 2302565"/>
              <a:gd name="connsiteX6" fmla="*/ 2052431 w 4075044"/>
              <a:gd name="connsiteY6" fmla="*/ 2168387 h 2302565"/>
              <a:gd name="connsiteX7" fmla="*/ 1706218 w 4075044"/>
              <a:gd name="connsiteY7" fmla="*/ 2168387 h 2302565"/>
              <a:gd name="connsiteX8" fmla="*/ 1706218 w 4075044"/>
              <a:gd name="connsiteY8" fmla="*/ 2112065 h 2302565"/>
              <a:gd name="connsiteX9" fmla="*/ 1689652 w 4075044"/>
              <a:gd name="connsiteY9" fmla="*/ 2112065 h 2302565"/>
              <a:gd name="connsiteX10" fmla="*/ 1689652 w 4075044"/>
              <a:gd name="connsiteY10" fmla="*/ 2062370 h 2302565"/>
              <a:gd name="connsiteX11" fmla="*/ 1671431 w 4075044"/>
              <a:gd name="connsiteY11" fmla="*/ 2062370 h 2302565"/>
              <a:gd name="connsiteX12" fmla="*/ 1671431 w 4075044"/>
              <a:gd name="connsiteY12" fmla="*/ 2040835 h 2302565"/>
              <a:gd name="connsiteX13" fmla="*/ 1661491 w 4075044"/>
              <a:gd name="connsiteY13" fmla="*/ 2040835 h 2302565"/>
              <a:gd name="connsiteX14" fmla="*/ 1661491 w 4075044"/>
              <a:gd name="connsiteY14" fmla="*/ 2001078 h 2302565"/>
              <a:gd name="connsiteX15" fmla="*/ 1634987 w 4075044"/>
              <a:gd name="connsiteY15" fmla="*/ 2001078 h 2302565"/>
              <a:gd name="connsiteX16" fmla="*/ 1634987 w 4075044"/>
              <a:gd name="connsiteY16" fmla="*/ 1976231 h 2302565"/>
              <a:gd name="connsiteX17" fmla="*/ 1600200 w 4075044"/>
              <a:gd name="connsiteY17" fmla="*/ 1976231 h 2302565"/>
              <a:gd name="connsiteX18" fmla="*/ 1600200 w 4075044"/>
              <a:gd name="connsiteY18" fmla="*/ 1959665 h 2302565"/>
              <a:gd name="connsiteX19" fmla="*/ 1472648 w 4075044"/>
              <a:gd name="connsiteY19" fmla="*/ 1959665 h 2302565"/>
              <a:gd name="connsiteX20" fmla="*/ 1472648 w 4075044"/>
              <a:gd name="connsiteY20" fmla="*/ 1919909 h 2302565"/>
              <a:gd name="connsiteX21" fmla="*/ 1454426 w 4075044"/>
              <a:gd name="connsiteY21" fmla="*/ 1919909 h 2302565"/>
              <a:gd name="connsiteX22" fmla="*/ 1454426 w 4075044"/>
              <a:gd name="connsiteY22" fmla="*/ 1895061 h 2302565"/>
              <a:gd name="connsiteX23" fmla="*/ 1436204 w 4075044"/>
              <a:gd name="connsiteY23" fmla="*/ 1895061 h 2302565"/>
              <a:gd name="connsiteX24" fmla="*/ 1436204 w 4075044"/>
              <a:gd name="connsiteY24" fmla="*/ 1863587 h 2302565"/>
              <a:gd name="connsiteX25" fmla="*/ 1368287 w 4075044"/>
              <a:gd name="connsiteY25" fmla="*/ 1863587 h 2302565"/>
              <a:gd name="connsiteX26" fmla="*/ 1368287 w 4075044"/>
              <a:gd name="connsiteY26" fmla="*/ 1828800 h 2302565"/>
              <a:gd name="connsiteX27" fmla="*/ 1346752 w 4075044"/>
              <a:gd name="connsiteY27" fmla="*/ 1828800 h 2302565"/>
              <a:gd name="connsiteX28" fmla="*/ 1346752 w 4075044"/>
              <a:gd name="connsiteY28" fmla="*/ 1734378 h 2302565"/>
              <a:gd name="connsiteX29" fmla="*/ 1331844 w 4075044"/>
              <a:gd name="connsiteY29" fmla="*/ 1734378 h 2302565"/>
              <a:gd name="connsiteX30" fmla="*/ 1331844 w 4075044"/>
              <a:gd name="connsiteY30" fmla="*/ 1683026 h 2302565"/>
              <a:gd name="connsiteX31" fmla="*/ 1308652 w 4075044"/>
              <a:gd name="connsiteY31" fmla="*/ 1683026 h 2302565"/>
              <a:gd name="connsiteX32" fmla="*/ 1308652 w 4075044"/>
              <a:gd name="connsiteY32" fmla="*/ 1658178 h 2302565"/>
              <a:gd name="connsiteX33" fmla="*/ 1285461 w 4075044"/>
              <a:gd name="connsiteY33" fmla="*/ 1658178 h 2302565"/>
              <a:gd name="connsiteX34" fmla="*/ 1285461 w 4075044"/>
              <a:gd name="connsiteY34" fmla="*/ 1625048 h 2302565"/>
              <a:gd name="connsiteX35" fmla="*/ 1245704 w 4075044"/>
              <a:gd name="connsiteY35" fmla="*/ 1625048 h 2302565"/>
              <a:gd name="connsiteX36" fmla="*/ 1245704 w 4075044"/>
              <a:gd name="connsiteY36" fmla="*/ 1600200 h 2302565"/>
              <a:gd name="connsiteX37" fmla="*/ 1169504 w 4075044"/>
              <a:gd name="connsiteY37" fmla="*/ 1600200 h 2302565"/>
              <a:gd name="connsiteX38" fmla="*/ 1169504 w 4075044"/>
              <a:gd name="connsiteY38" fmla="*/ 1572039 h 2302565"/>
              <a:gd name="connsiteX39" fmla="*/ 1157909 w 4075044"/>
              <a:gd name="connsiteY39" fmla="*/ 1572039 h 2302565"/>
              <a:gd name="connsiteX40" fmla="*/ 1157909 w 4075044"/>
              <a:gd name="connsiteY40" fmla="*/ 1540565 h 2302565"/>
              <a:gd name="connsiteX41" fmla="*/ 1136374 w 4075044"/>
              <a:gd name="connsiteY41" fmla="*/ 1540565 h 2302565"/>
              <a:gd name="connsiteX42" fmla="*/ 1136374 w 4075044"/>
              <a:gd name="connsiteY42" fmla="*/ 1507435 h 2302565"/>
              <a:gd name="connsiteX43" fmla="*/ 1126435 w 4075044"/>
              <a:gd name="connsiteY43" fmla="*/ 1507435 h 2302565"/>
              <a:gd name="connsiteX44" fmla="*/ 1126435 w 4075044"/>
              <a:gd name="connsiteY44" fmla="*/ 1484244 h 2302565"/>
              <a:gd name="connsiteX45" fmla="*/ 1111526 w 4075044"/>
              <a:gd name="connsiteY45" fmla="*/ 1484244 h 2302565"/>
              <a:gd name="connsiteX46" fmla="*/ 1111526 w 4075044"/>
              <a:gd name="connsiteY46" fmla="*/ 1466022 h 2302565"/>
              <a:gd name="connsiteX47" fmla="*/ 1094961 w 4075044"/>
              <a:gd name="connsiteY47" fmla="*/ 1466022 h 2302565"/>
              <a:gd name="connsiteX48" fmla="*/ 1094961 w 4075044"/>
              <a:gd name="connsiteY48" fmla="*/ 1419639 h 2302565"/>
              <a:gd name="connsiteX49" fmla="*/ 1061831 w 4075044"/>
              <a:gd name="connsiteY49" fmla="*/ 1419639 h 2302565"/>
              <a:gd name="connsiteX50" fmla="*/ 1061831 w 4075044"/>
              <a:gd name="connsiteY50" fmla="*/ 1401418 h 2302565"/>
              <a:gd name="connsiteX51" fmla="*/ 1027044 w 4075044"/>
              <a:gd name="connsiteY51" fmla="*/ 1401418 h 2302565"/>
              <a:gd name="connsiteX52" fmla="*/ 1027044 w 4075044"/>
              <a:gd name="connsiteY52" fmla="*/ 1323561 h 2302565"/>
              <a:gd name="connsiteX53" fmla="*/ 1012135 w 4075044"/>
              <a:gd name="connsiteY53" fmla="*/ 1323561 h 2302565"/>
              <a:gd name="connsiteX54" fmla="*/ 1012135 w 4075044"/>
              <a:gd name="connsiteY54" fmla="*/ 1196009 h 2302565"/>
              <a:gd name="connsiteX55" fmla="*/ 990600 w 4075044"/>
              <a:gd name="connsiteY55" fmla="*/ 1196009 h 2302565"/>
              <a:gd name="connsiteX56" fmla="*/ 990600 w 4075044"/>
              <a:gd name="connsiteY56" fmla="*/ 1133061 h 2302565"/>
              <a:gd name="connsiteX57" fmla="*/ 972378 w 4075044"/>
              <a:gd name="connsiteY57" fmla="*/ 1133061 h 2302565"/>
              <a:gd name="connsiteX58" fmla="*/ 972378 w 4075044"/>
              <a:gd name="connsiteY58" fmla="*/ 1111526 h 2302565"/>
              <a:gd name="connsiteX59" fmla="*/ 947531 w 4075044"/>
              <a:gd name="connsiteY59" fmla="*/ 1111526 h 2302565"/>
              <a:gd name="connsiteX60" fmla="*/ 947531 w 4075044"/>
              <a:gd name="connsiteY60" fmla="*/ 1093305 h 2302565"/>
              <a:gd name="connsiteX61" fmla="*/ 929309 w 4075044"/>
              <a:gd name="connsiteY61" fmla="*/ 1093305 h 2302565"/>
              <a:gd name="connsiteX62" fmla="*/ 929309 w 4075044"/>
              <a:gd name="connsiteY62" fmla="*/ 1023731 h 2302565"/>
              <a:gd name="connsiteX63" fmla="*/ 879613 w 4075044"/>
              <a:gd name="connsiteY63" fmla="*/ 1023731 h 2302565"/>
              <a:gd name="connsiteX64" fmla="*/ 879613 w 4075044"/>
              <a:gd name="connsiteY64" fmla="*/ 1008822 h 2302565"/>
              <a:gd name="connsiteX65" fmla="*/ 866361 w 4075044"/>
              <a:gd name="connsiteY65" fmla="*/ 1008822 h 2302565"/>
              <a:gd name="connsiteX66" fmla="*/ 866361 w 4075044"/>
              <a:gd name="connsiteY66" fmla="*/ 975692 h 2302565"/>
              <a:gd name="connsiteX67" fmla="*/ 853109 w 4075044"/>
              <a:gd name="connsiteY67" fmla="*/ 975692 h 2302565"/>
              <a:gd name="connsiteX68" fmla="*/ 853109 w 4075044"/>
              <a:gd name="connsiteY68" fmla="*/ 917713 h 2302565"/>
              <a:gd name="connsiteX69" fmla="*/ 838200 w 4075044"/>
              <a:gd name="connsiteY69" fmla="*/ 917713 h 2302565"/>
              <a:gd name="connsiteX70" fmla="*/ 838200 w 4075044"/>
              <a:gd name="connsiteY70" fmla="*/ 859735 h 2302565"/>
              <a:gd name="connsiteX71" fmla="*/ 788504 w 4075044"/>
              <a:gd name="connsiteY71" fmla="*/ 859735 h 2302565"/>
              <a:gd name="connsiteX72" fmla="*/ 788504 w 4075044"/>
              <a:gd name="connsiteY72" fmla="*/ 828261 h 2302565"/>
              <a:gd name="connsiteX73" fmla="*/ 760344 w 4075044"/>
              <a:gd name="connsiteY73" fmla="*/ 828261 h 2302565"/>
              <a:gd name="connsiteX74" fmla="*/ 760344 w 4075044"/>
              <a:gd name="connsiteY74" fmla="*/ 798444 h 2302565"/>
              <a:gd name="connsiteX75" fmla="*/ 707335 w 4075044"/>
              <a:gd name="connsiteY75" fmla="*/ 798444 h 2302565"/>
              <a:gd name="connsiteX76" fmla="*/ 707335 w 4075044"/>
              <a:gd name="connsiteY76" fmla="*/ 775252 h 2302565"/>
              <a:gd name="connsiteX77" fmla="*/ 679174 w 4075044"/>
              <a:gd name="connsiteY77" fmla="*/ 775252 h 2302565"/>
              <a:gd name="connsiteX78" fmla="*/ 679174 w 4075044"/>
              <a:gd name="connsiteY78" fmla="*/ 745435 h 2302565"/>
              <a:gd name="connsiteX79" fmla="*/ 665922 w 4075044"/>
              <a:gd name="connsiteY79" fmla="*/ 745435 h 2302565"/>
              <a:gd name="connsiteX80" fmla="*/ 665922 w 4075044"/>
              <a:gd name="connsiteY80" fmla="*/ 713961 h 2302565"/>
              <a:gd name="connsiteX81" fmla="*/ 554935 w 4075044"/>
              <a:gd name="connsiteY81" fmla="*/ 713961 h 2302565"/>
              <a:gd name="connsiteX82" fmla="*/ 554935 w 4075044"/>
              <a:gd name="connsiteY82" fmla="*/ 689113 h 2302565"/>
              <a:gd name="connsiteX83" fmla="*/ 528431 w 4075044"/>
              <a:gd name="connsiteY83" fmla="*/ 689113 h 2302565"/>
              <a:gd name="connsiteX84" fmla="*/ 528431 w 4075044"/>
              <a:gd name="connsiteY84" fmla="*/ 641074 h 2302565"/>
              <a:gd name="connsiteX85" fmla="*/ 510209 w 4075044"/>
              <a:gd name="connsiteY85" fmla="*/ 641074 h 2302565"/>
              <a:gd name="connsiteX86" fmla="*/ 510209 w 4075044"/>
              <a:gd name="connsiteY86" fmla="*/ 591378 h 2302565"/>
              <a:gd name="connsiteX87" fmla="*/ 496957 w 4075044"/>
              <a:gd name="connsiteY87" fmla="*/ 591378 h 2302565"/>
              <a:gd name="connsiteX88" fmla="*/ 496957 w 4075044"/>
              <a:gd name="connsiteY88" fmla="*/ 541683 h 2302565"/>
              <a:gd name="connsiteX89" fmla="*/ 475422 w 4075044"/>
              <a:gd name="connsiteY89" fmla="*/ 541683 h 2302565"/>
              <a:gd name="connsiteX90" fmla="*/ 475422 w 4075044"/>
              <a:gd name="connsiteY90" fmla="*/ 506896 h 2302565"/>
              <a:gd name="connsiteX91" fmla="*/ 448918 w 4075044"/>
              <a:gd name="connsiteY91" fmla="*/ 506896 h 2302565"/>
              <a:gd name="connsiteX92" fmla="*/ 448918 w 4075044"/>
              <a:gd name="connsiteY92" fmla="*/ 480392 h 2302565"/>
              <a:gd name="connsiteX93" fmla="*/ 369404 w 4075044"/>
              <a:gd name="connsiteY93" fmla="*/ 480392 h 2302565"/>
              <a:gd name="connsiteX94" fmla="*/ 369404 w 4075044"/>
              <a:gd name="connsiteY94" fmla="*/ 448918 h 2302565"/>
              <a:gd name="connsiteX95" fmla="*/ 337931 w 4075044"/>
              <a:gd name="connsiteY95" fmla="*/ 448918 h 2302565"/>
              <a:gd name="connsiteX96" fmla="*/ 337931 w 4075044"/>
              <a:gd name="connsiteY96" fmla="*/ 347870 h 2302565"/>
              <a:gd name="connsiteX97" fmla="*/ 332961 w 4075044"/>
              <a:gd name="connsiteY97" fmla="*/ 347870 h 2302565"/>
              <a:gd name="connsiteX98" fmla="*/ 332961 w 4075044"/>
              <a:gd name="connsiteY98" fmla="*/ 223631 h 2302565"/>
              <a:gd name="connsiteX99" fmla="*/ 318052 w 4075044"/>
              <a:gd name="connsiteY99" fmla="*/ 223631 h 2302565"/>
              <a:gd name="connsiteX100" fmla="*/ 318052 w 4075044"/>
              <a:gd name="connsiteY100" fmla="*/ 198783 h 2302565"/>
              <a:gd name="connsiteX101" fmla="*/ 284922 w 4075044"/>
              <a:gd name="connsiteY101" fmla="*/ 198783 h 2302565"/>
              <a:gd name="connsiteX102" fmla="*/ 284922 w 4075044"/>
              <a:gd name="connsiteY102" fmla="*/ 173935 h 2302565"/>
              <a:gd name="connsiteX103" fmla="*/ 210378 w 4075044"/>
              <a:gd name="connsiteY103" fmla="*/ 173935 h 2302565"/>
              <a:gd name="connsiteX104" fmla="*/ 210378 w 4075044"/>
              <a:gd name="connsiteY104" fmla="*/ 109331 h 2302565"/>
              <a:gd name="connsiteX105" fmla="*/ 177248 w 4075044"/>
              <a:gd name="connsiteY105" fmla="*/ 109331 h 2302565"/>
              <a:gd name="connsiteX106" fmla="*/ 177248 w 4075044"/>
              <a:gd name="connsiteY106" fmla="*/ 84483 h 2302565"/>
              <a:gd name="connsiteX107" fmla="*/ 152400 w 4075044"/>
              <a:gd name="connsiteY107" fmla="*/ 84483 h 2302565"/>
              <a:gd name="connsiteX108" fmla="*/ 152400 w 4075044"/>
              <a:gd name="connsiteY108" fmla="*/ 16565 h 2302565"/>
              <a:gd name="connsiteX109" fmla="*/ 140804 w 4075044"/>
              <a:gd name="connsiteY109" fmla="*/ 16565 h 2302565"/>
              <a:gd name="connsiteX110" fmla="*/ 140804 w 4075044"/>
              <a:gd name="connsiteY110" fmla="*/ 0 h 2302565"/>
              <a:gd name="connsiteX111" fmla="*/ 0 w 4075044"/>
              <a:gd name="connsiteY111" fmla="*/ 0 h 230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075044" h="2302565">
                <a:moveTo>
                  <a:pt x="4075044" y="2302565"/>
                </a:moveTo>
                <a:lnTo>
                  <a:pt x="2377109" y="2302565"/>
                </a:lnTo>
                <a:lnTo>
                  <a:pt x="2377109" y="2266122"/>
                </a:lnTo>
                <a:lnTo>
                  <a:pt x="2305878" y="2266122"/>
                </a:lnTo>
                <a:lnTo>
                  <a:pt x="2305878" y="2229678"/>
                </a:lnTo>
                <a:lnTo>
                  <a:pt x="2052431" y="2229678"/>
                </a:lnTo>
                <a:lnTo>
                  <a:pt x="2052431" y="2168387"/>
                </a:lnTo>
                <a:lnTo>
                  <a:pt x="1706218" y="2168387"/>
                </a:lnTo>
                <a:lnTo>
                  <a:pt x="1706218" y="2112065"/>
                </a:lnTo>
                <a:lnTo>
                  <a:pt x="1689652" y="2112065"/>
                </a:lnTo>
                <a:lnTo>
                  <a:pt x="1689652" y="2062370"/>
                </a:lnTo>
                <a:lnTo>
                  <a:pt x="1671431" y="2062370"/>
                </a:lnTo>
                <a:lnTo>
                  <a:pt x="1671431" y="2040835"/>
                </a:lnTo>
                <a:lnTo>
                  <a:pt x="1661491" y="2040835"/>
                </a:lnTo>
                <a:lnTo>
                  <a:pt x="1661491" y="2001078"/>
                </a:lnTo>
                <a:lnTo>
                  <a:pt x="1634987" y="2001078"/>
                </a:lnTo>
                <a:lnTo>
                  <a:pt x="1634987" y="1976231"/>
                </a:lnTo>
                <a:lnTo>
                  <a:pt x="1600200" y="1976231"/>
                </a:lnTo>
                <a:lnTo>
                  <a:pt x="1600200" y="1959665"/>
                </a:lnTo>
                <a:lnTo>
                  <a:pt x="1472648" y="1959665"/>
                </a:lnTo>
                <a:lnTo>
                  <a:pt x="1472648" y="1919909"/>
                </a:lnTo>
                <a:lnTo>
                  <a:pt x="1454426" y="1919909"/>
                </a:lnTo>
                <a:lnTo>
                  <a:pt x="1454426" y="1895061"/>
                </a:lnTo>
                <a:lnTo>
                  <a:pt x="1436204" y="1895061"/>
                </a:lnTo>
                <a:lnTo>
                  <a:pt x="1436204" y="1863587"/>
                </a:lnTo>
                <a:lnTo>
                  <a:pt x="1368287" y="1863587"/>
                </a:lnTo>
                <a:lnTo>
                  <a:pt x="1368287" y="1828800"/>
                </a:lnTo>
                <a:lnTo>
                  <a:pt x="1346752" y="1828800"/>
                </a:lnTo>
                <a:lnTo>
                  <a:pt x="1346752" y="1734378"/>
                </a:lnTo>
                <a:lnTo>
                  <a:pt x="1331844" y="1734378"/>
                </a:lnTo>
                <a:lnTo>
                  <a:pt x="1331844" y="1683026"/>
                </a:lnTo>
                <a:lnTo>
                  <a:pt x="1308652" y="1683026"/>
                </a:lnTo>
                <a:lnTo>
                  <a:pt x="1308652" y="1658178"/>
                </a:lnTo>
                <a:lnTo>
                  <a:pt x="1285461" y="1658178"/>
                </a:lnTo>
                <a:lnTo>
                  <a:pt x="1285461" y="1625048"/>
                </a:lnTo>
                <a:lnTo>
                  <a:pt x="1245704" y="1625048"/>
                </a:lnTo>
                <a:lnTo>
                  <a:pt x="1245704" y="1600200"/>
                </a:lnTo>
                <a:lnTo>
                  <a:pt x="1169504" y="1600200"/>
                </a:lnTo>
                <a:lnTo>
                  <a:pt x="1169504" y="1572039"/>
                </a:lnTo>
                <a:lnTo>
                  <a:pt x="1157909" y="1572039"/>
                </a:lnTo>
                <a:lnTo>
                  <a:pt x="1157909" y="1540565"/>
                </a:lnTo>
                <a:lnTo>
                  <a:pt x="1136374" y="1540565"/>
                </a:lnTo>
                <a:lnTo>
                  <a:pt x="1136374" y="1507435"/>
                </a:lnTo>
                <a:lnTo>
                  <a:pt x="1126435" y="1507435"/>
                </a:lnTo>
                <a:lnTo>
                  <a:pt x="1126435" y="1484244"/>
                </a:lnTo>
                <a:lnTo>
                  <a:pt x="1111526" y="1484244"/>
                </a:lnTo>
                <a:lnTo>
                  <a:pt x="1111526" y="1466022"/>
                </a:lnTo>
                <a:lnTo>
                  <a:pt x="1094961" y="1466022"/>
                </a:lnTo>
                <a:lnTo>
                  <a:pt x="1094961" y="1419639"/>
                </a:lnTo>
                <a:lnTo>
                  <a:pt x="1061831" y="1419639"/>
                </a:lnTo>
                <a:lnTo>
                  <a:pt x="1061831" y="1401418"/>
                </a:lnTo>
                <a:lnTo>
                  <a:pt x="1027044" y="1401418"/>
                </a:lnTo>
                <a:lnTo>
                  <a:pt x="1027044" y="1323561"/>
                </a:lnTo>
                <a:lnTo>
                  <a:pt x="1012135" y="1323561"/>
                </a:lnTo>
                <a:lnTo>
                  <a:pt x="1012135" y="1196009"/>
                </a:lnTo>
                <a:lnTo>
                  <a:pt x="990600" y="1196009"/>
                </a:lnTo>
                <a:lnTo>
                  <a:pt x="990600" y="1133061"/>
                </a:lnTo>
                <a:lnTo>
                  <a:pt x="972378" y="1133061"/>
                </a:lnTo>
                <a:lnTo>
                  <a:pt x="972378" y="1111526"/>
                </a:lnTo>
                <a:lnTo>
                  <a:pt x="947531" y="1111526"/>
                </a:lnTo>
                <a:lnTo>
                  <a:pt x="947531" y="1093305"/>
                </a:lnTo>
                <a:lnTo>
                  <a:pt x="929309" y="1093305"/>
                </a:lnTo>
                <a:lnTo>
                  <a:pt x="929309" y="1023731"/>
                </a:lnTo>
                <a:lnTo>
                  <a:pt x="879613" y="1023731"/>
                </a:lnTo>
                <a:lnTo>
                  <a:pt x="879613" y="1008822"/>
                </a:lnTo>
                <a:lnTo>
                  <a:pt x="866361" y="1008822"/>
                </a:lnTo>
                <a:lnTo>
                  <a:pt x="866361" y="975692"/>
                </a:lnTo>
                <a:lnTo>
                  <a:pt x="853109" y="975692"/>
                </a:lnTo>
                <a:lnTo>
                  <a:pt x="853109" y="917713"/>
                </a:lnTo>
                <a:lnTo>
                  <a:pt x="838200" y="917713"/>
                </a:lnTo>
                <a:lnTo>
                  <a:pt x="838200" y="859735"/>
                </a:lnTo>
                <a:lnTo>
                  <a:pt x="788504" y="859735"/>
                </a:lnTo>
                <a:lnTo>
                  <a:pt x="788504" y="828261"/>
                </a:lnTo>
                <a:lnTo>
                  <a:pt x="760344" y="828261"/>
                </a:lnTo>
                <a:lnTo>
                  <a:pt x="760344" y="798444"/>
                </a:lnTo>
                <a:lnTo>
                  <a:pt x="707335" y="798444"/>
                </a:lnTo>
                <a:lnTo>
                  <a:pt x="707335" y="775252"/>
                </a:lnTo>
                <a:lnTo>
                  <a:pt x="679174" y="775252"/>
                </a:lnTo>
                <a:lnTo>
                  <a:pt x="679174" y="745435"/>
                </a:lnTo>
                <a:lnTo>
                  <a:pt x="665922" y="745435"/>
                </a:lnTo>
                <a:lnTo>
                  <a:pt x="665922" y="713961"/>
                </a:lnTo>
                <a:lnTo>
                  <a:pt x="554935" y="713961"/>
                </a:lnTo>
                <a:lnTo>
                  <a:pt x="554935" y="689113"/>
                </a:lnTo>
                <a:lnTo>
                  <a:pt x="528431" y="689113"/>
                </a:lnTo>
                <a:lnTo>
                  <a:pt x="528431" y="641074"/>
                </a:lnTo>
                <a:lnTo>
                  <a:pt x="510209" y="641074"/>
                </a:lnTo>
                <a:lnTo>
                  <a:pt x="510209" y="591378"/>
                </a:lnTo>
                <a:lnTo>
                  <a:pt x="496957" y="591378"/>
                </a:lnTo>
                <a:lnTo>
                  <a:pt x="496957" y="541683"/>
                </a:lnTo>
                <a:lnTo>
                  <a:pt x="475422" y="541683"/>
                </a:lnTo>
                <a:lnTo>
                  <a:pt x="475422" y="506896"/>
                </a:lnTo>
                <a:lnTo>
                  <a:pt x="448918" y="506896"/>
                </a:lnTo>
                <a:lnTo>
                  <a:pt x="448918" y="480392"/>
                </a:lnTo>
                <a:lnTo>
                  <a:pt x="369404" y="480392"/>
                </a:lnTo>
                <a:lnTo>
                  <a:pt x="369404" y="448918"/>
                </a:lnTo>
                <a:lnTo>
                  <a:pt x="337931" y="448918"/>
                </a:lnTo>
                <a:lnTo>
                  <a:pt x="337931" y="347870"/>
                </a:lnTo>
                <a:lnTo>
                  <a:pt x="332961" y="347870"/>
                </a:lnTo>
                <a:lnTo>
                  <a:pt x="332961" y="223631"/>
                </a:lnTo>
                <a:lnTo>
                  <a:pt x="318052" y="223631"/>
                </a:lnTo>
                <a:lnTo>
                  <a:pt x="318052" y="198783"/>
                </a:lnTo>
                <a:lnTo>
                  <a:pt x="284922" y="198783"/>
                </a:lnTo>
                <a:lnTo>
                  <a:pt x="284922" y="173935"/>
                </a:lnTo>
                <a:lnTo>
                  <a:pt x="210378" y="173935"/>
                </a:lnTo>
                <a:lnTo>
                  <a:pt x="210378" y="109331"/>
                </a:lnTo>
                <a:lnTo>
                  <a:pt x="177248" y="109331"/>
                </a:lnTo>
                <a:lnTo>
                  <a:pt x="177248" y="84483"/>
                </a:lnTo>
                <a:lnTo>
                  <a:pt x="152400" y="84483"/>
                </a:lnTo>
                <a:lnTo>
                  <a:pt x="152400" y="16565"/>
                </a:lnTo>
                <a:lnTo>
                  <a:pt x="140804" y="16565"/>
                </a:lnTo>
                <a:lnTo>
                  <a:pt x="140804"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46" name="Freeform: Shape 45">
            <a:extLst>
              <a:ext uri="{FF2B5EF4-FFF2-40B4-BE49-F238E27FC236}">
                <a16:creationId xmlns:a16="http://schemas.microsoft.com/office/drawing/2014/main" id="{17586D63-B542-907D-C0C6-74FA649F8F35}"/>
              </a:ext>
            </a:extLst>
          </p:cNvPr>
          <p:cNvSpPr/>
          <p:nvPr/>
        </p:nvSpPr>
        <p:spPr bwMode="auto">
          <a:xfrm>
            <a:off x="1435007" y="2129568"/>
            <a:ext cx="4228266" cy="2339395"/>
          </a:xfrm>
          <a:custGeom>
            <a:avLst/>
            <a:gdLst>
              <a:gd name="connsiteX0" fmla="*/ 4228266 w 4228266"/>
              <a:gd name="connsiteY0" fmla="*/ 2339395 h 2339395"/>
              <a:gd name="connsiteX1" fmla="*/ 4046387 w 4228266"/>
              <a:gd name="connsiteY1" fmla="*/ 2339395 h 2339395"/>
              <a:gd name="connsiteX2" fmla="*/ 4046387 w 4228266"/>
              <a:gd name="connsiteY2" fmla="*/ 2120807 h 2339395"/>
              <a:gd name="connsiteX3" fmla="*/ 2284332 w 4228266"/>
              <a:gd name="connsiteY3" fmla="*/ 2120807 h 2339395"/>
              <a:gd name="connsiteX4" fmla="*/ 2284332 w 4228266"/>
              <a:gd name="connsiteY4" fmla="*/ 2029033 h 2339395"/>
              <a:gd name="connsiteX5" fmla="*/ 1680294 w 4228266"/>
              <a:gd name="connsiteY5" fmla="*/ 2029033 h 2339395"/>
              <a:gd name="connsiteX6" fmla="*/ 1680294 w 4228266"/>
              <a:gd name="connsiteY6" fmla="*/ 1977306 h 2339395"/>
              <a:gd name="connsiteX7" fmla="*/ 1646921 w 4228266"/>
              <a:gd name="connsiteY7" fmla="*/ 1977306 h 2339395"/>
              <a:gd name="connsiteX8" fmla="*/ 1646921 w 4228266"/>
              <a:gd name="connsiteY8" fmla="*/ 1905556 h 2339395"/>
              <a:gd name="connsiteX9" fmla="*/ 1346571 w 4228266"/>
              <a:gd name="connsiteY9" fmla="*/ 1905556 h 2339395"/>
              <a:gd name="connsiteX10" fmla="*/ 1346571 w 4228266"/>
              <a:gd name="connsiteY10" fmla="*/ 1832137 h 2339395"/>
              <a:gd name="connsiteX11" fmla="*/ 1324879 w 4228266"/>
              <a:gd name="connsiteY11" fmla="*/ 1832137 h 2339395"/>
              <a:gd name="connsiteX12" fmla="*/ 1324879 w 4228266"/>
              <a:gd name="connsiteY12" fmla="*/ 1706991 h 2339395"/>
              <a:gd name="connsiteX13" fmla="*/ 1306524 w 4228266"/>
              <a:gd name="connsiteY13" fmla="*/ 1706991 h 2339395"/>
              <a:gd name="connsiteX14" fmla="*/ 1306524 w 4228266"/>
              <a:gd name="connsiteY14" fmla="*/ 1651927 h 2339395"/>
              <a:gd name="connsiteX15" fmla="*/ 1236443 w 4228266"/>
              <a:gd name="connsiteY15" fmla="*/ 1651927 h 2339395"/>
              <a:gd name="connsiteX16" fmla="*/ 1236443 w 4228266"/>
              <a:gd name="connsiteY16" fmla="*/ 1578508 h 2339395"/>
              <a:gd name="connsiteX17" fmla="*/ 1218088 w 4228266"/>
              <a:gd name="connsiteY17" fmla="*/ 1578508 h 2339395"/>
              <a:gd name="connsiteX18" fmla="*/ 1218088 w 4228266"/>
              <a:gd name="connsiteY18" fmla="*/ 1511763 h 2339395"/>
              <a:gd name="connsiteX19" fmla="*/ 1163024 w 4228266"/>
              <a:gd name="connsiteY19" fmla="*/ 1511763 h 2339395"/>
              <a:gd name="connsiteX20" fmla="*/ 1163024 w 4228266"/>
              <a:gd name="connsiteY20" fmla="*/ 1455030 h 2339395"/>
              <a:gd name="connsiteX21" fmla="*/ 1126314 w 4228266"/>
              <a:gd name="connsiteY21" fmla="*/ 1455030 h 2339395"/>
              <a:gd name="connsiteX22" fmla="*/ 1126314 w 4228266"/>
              <a:gd name="connsiteY22" fmla="*/ 1378274 h 2339395"/>
              <a:gd name="connsiteX23" fmla="*/ 1007843 w 4228266"/>
              <a:gd name="connsiteY23" fmla="*/ 1378274 h 2339395"/>
              <a:gd name="connsiteX24" fmla="*/ 1007843 w 4228266"/>
              <a:gd name="connsiteY24" fmla="*/ 1321541 h 2339395"/>
              <a:gd name="connsiteX25" fmla="*/ 989488 w 4228266"/>
              <a:gd name="connsiteY25" fmla="*/ 1321541 h 2339395"/>
              <a:gd name="connsiteX26" fmla="*/ 989488 w 4228266"/>
              <a:gd name="connsiteY26" fmla="*/ 1198064 h 2339395"/>
              <a:gd name="connsiteX27" fmla="*/ 966127 w 4228266"/>
              <a:gd name="connsiteY27" fmla="*/ 1198064 h 2339395"/>
              <a:gd name="connsiteX28" fmla="*/ 966127 w 4228266"/>
              <a:gd name="connsiteY28" fmla="*/ 1134657 h 2339395"/>
              <a:gd name="connsiteX29" fmla="*/ 964458 w 4228266"/>
              <a:gd name="connsiteY29" fmla="*/ 1132988 h 2339395"/>
              <a:gd name="connsiteX30" fmla="*/ 964458 w 4228266"/>
              <a:gd name="connsiteY30" fmla="*/ 1056232 h 2339395"/>
              <a:gd name="connsiteX31" fmla="*/ 924412 w 4228266"/>
              <a:gd name="connsiteY31" fmla="*/ 1056232 h 2339395"/>
              <a:gd name="connsiteX32" fmla="*/ 924412 w 4228266"/>
              <a:gd name="connsiteY32" fmla="*/ 1002836 h 2339395"/>
              <a:gd name="connsiteX33" fmla="*/ 902720 w 4228266"/>
              <a:gd name="connsiteY33" fmla="*/ 1002836 h 2339395"/>
              <a:gd name="connsiteX34" fmla="*/ 902720 w 4228266"/>
              <a:gd name="connsiteY34" fmla="*/ 929417 h 2339395"/>
              <a:gd name="connsiteX35" fmla="*/ 822627 w 4228266"/>
              <a:gd name="connsiteY35" fmla="*/ 929417 h 2339395"/>
              <a:gd name="connsiteX36" fmla="*/ 822627 w 4228266"/>
              <a:gd name="connsiteY36" fmla="*/ 802603 h 2339395"/>
              <a:gd name="connsiteX37" fmla="*/ 709161 w 4228266"/>
              <a:gd name="connsiteY37" fmla="*/ 802603 h 2339395"/>
              <a:gd name="connsiteX38" fmla="*/ 709161 w 4228266"/>
              <a:gd name="connsiteY38" fmla="*/ 735858 h 2339395"/>
              <a:gd name="connsiteX39" fmla="*/ 687469 w 4228266"/>
              <a:gd name="connsiteY39" fmla="*/ 735858 h 2339395"/>
              <a:gd name="connsiteX40" fmla="*/ 687469 w 4228266"/>
              <a:gd name="connsiteY40" fmla="*/ 670782 h 2339395"/>
              <a:gd name="connsiteX41" fmla="*/ 660771 w 4228266"/>
              <a:gd name="connsiteY41" fmla="*/ 670782 h 2339395"/>
              <a:gd name="connsiteX42" fmla="*/ 660771 w 4228266"/>
              <a:gd name="connsiteY42" fmla="*/ 615718 h 2339395"/>
              <a:gd name="connsiteX43" fmla="*/ 567329 w 4228266"/>
              <a:gd name="connsiteY43" fmla="*/ 615718 h 2339395"/>
              <a:gd name="connsiteX44" fmla="*/ 567329 w 4228266"/>
              <a:gd name="connsiteY44" fmla="*/ 550642 h 2339395"/>
              <a:gd name="connsiteX45" fmla="*/ 535625 w 4228266"/>
              <a:gd name="connsiteY45" fmla="*/ 550642 h 2339395"/>
              <a:gd name="connsiteX46" fmla="*/ 535625 w 4228266"/>
              <a:gd name="connsiteY46" fmla="*/ 485566 h 2339395"/>
              <a:gd name="connsiteX47" fmla="*/ 488904 w 4228266"/>
              <a:gd name="connsiteY47" fmla="*/ 485566 h 2339395"/>
              <a:gd name="connsiteX48" fmla="*/ 488904 w 4228266"/>
              <a:gd name="connsiteY48" fmla="*/ 368763 h 2339395"/>
              <a:gd name="connsiteX49" fmla="*/ 427165 w 4228266"/>
              <a:gd name="connsiteY49" fmla="*/ 368763 h 2339395"/>
              <a:gd name="connsiteX50" fmla="*/ 427165 w 4228266"/>
              <a:gd name="connsiteY50" fmla="*/ 307025 h 2339395"/>
              <a:gd name="connsiteX51" fmla="*/ 256967 w 4228266"/>
              <a:gd name="connsiteY51" fmla="*/ 307025 h 2339395"/>
              <a:gd name="connsiteX52" fmla="*/ 256967 w 4228266"/>
              <a:gd name="connsiteY52" fmla="*/ 236943 h 2339395"/>
              <a:gd name="connsiteX53" fmla="*/ 178542 w 4228266"/>
              <a:gd name="connsiteY53" fmla="*/ 236943 h 2339395"/>
              <a:gd name="connsiteX54" fmla="*/ 178542 w 4228266"/>
              <a:gd name="connsiteY54" fmla="*/ 180210 h 2339395"/>
              <a:gd name="connsiteX55" fmla="*/ 133489 w 4228266"/>
              <a:gd name="connsiteY55" fmla="*/ 180210 h 2339395"/>
              <a:gd name="connsiteX56" fmla="*/ 133489 w 4228266"/>
              <a:gd name="connsiteY56" fmla="*/ 125146 h 2339395"/>
              <a:gd name="connsiteX57" fmla="*/ 108460 w 4228266"/>
              <a:gd name="connsiteY57" fmla="*/ 125146 h 2339395"/>
              <a:gd name="connsiteX58" fmla="*/ 108460 w 4228266"/>
              <a:gd name="connsiteY58" fmla="*/ 56733 h 2339395"/>
              <a:gd name="connsiteX59" fmla="*/ 71751 w 4228266"/>
              <a:gd name="connsiteY59" fmla="*/ 56733 h 2339395"/>
              <a:gd name="connsiteX60" fmla="*/ 71751 w 4228266"/>
              <a:gd name="connsiteY60" fmla="*/ 0 h 2339395"/>
              <a:gd name="connsiteX61" fmla="*/ 0 w 4228266"/>
              <a:gd name="connsiteY61" fmla="*/ 0 h 2339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8266" h="2339395">
                <a:moveTo>
                  <a:pt x="4228266" y="2339395"/>
                </a:moveTo>
                <a:lnTo>
                  <a:pt x="4046387" y="2339395"/>
                </a:lnTo>
                <a:lnTo>
                  <a:pt x="4046387" y="2120807"/>
                </a:lnTo>
                <a:lnTo>
                  <a:pt x="2284332" y="2120807"/>
                </a:lnTo>
                <a:lnTo>
                  <a:pt x="2284332" y="2029033"/>
                </a:lnTo>
                <a:lnTo>
                  <a:pt x="1680294" y="2029033"/>
                </a:lnTo>
                <a:lnTo>
                  <a:pt x="1680294" y="1977306"/>
                </a:lnTo>
                <a:lnTo>
                  <a:pt x="1646921" y="1977306"/>
                </a:lnTo>
                <a:lnTo>
                  <a:pt x="1646921" y="1905556"/>
                </a:lnTo>
                <a:lnTo>
                  <a:pt x="1346571" y="1905556"/>
                </a:lnTo>
                <a:lnTo>
                  <a:pt x="1346571" y="1832137"/>
                </a:lnTo>
                <a:lnTo>
                  <a:pt x="1324879" y="1832137"/>
                </a:lnTo>
                <a:lnTo>
                  <a:pt x="1324879" y="1706991"/>
                </a:lnTo>
                <a:lnTo>
                  <a:pt x="1306524" y="1706991"/>
                </a:lnTo>
                <a:lnTo>
                  <a:pt x="1306524" y="1651927"/>
                </a:lnTo>
                <a:lnTo>
                  <a:pt x="1236443" y="1651927"/>
                </a:lnTo>
                <a:lnTo>
                  <a:pt x="1236443" y="1578508"/>
                </a:lnTo>
                <a:lnTo>
                  <a:pt x="1218088" y="1578508"/>
                </a:lnTo>
                <a:lnTo>
                  <a:pt x="1218088" y="1511763"/>
                </a:lnTo>
                <a:lnTo>
                  <a:pt x="1163024" y="1511763"/>
                </a:lnTo>
                <a:lnTo>
                  <a:pt x="1163024" y="1455030"/>
                </a:lnTo>
                <a:lnTo>
                  <a:pt x="1126314" y="1455030"/>
                </a:lnTo>
                <a:lnTo>
                  <a:pt x="1126314" y="1378274"/>
                </a:lnTo>
                <a:lnTo>
                  <a:pt x="1007843" y="1378274"/>
                </a:lnTo>
                <a:lnTo>
                  <a:pt x="1007843" y="1321541"/>
                </a:lnTo>
                <a:lnTo>
                  <a:pt x="989488" y="1321541"/>
                </a:lnTo>
                <a:lnTo>
                  <a:pt x="989488" y="1198064"/>
                </a:lnTo>
                <a:lnTo>
                  <a:pt x="966127" y="1198064"/>
                </a:lnTo>
                <a:lnTo>
                  <a:pt x="966127" y="1134657"/>
                </a:lnTo>
                <a:lnTo>
                  <a:pt x="964458" y="1132988"/>
                </a:lnTo>
                <a:lnTo>
                  <a:pt x="964458" y="1056232"/>
                </a:lnTo>
                <a:lnTo>
                  <a:pt x="924412" y="1056232"/>
                </a:lnTo>
                <a:lnTo>
                  <a:pt x="924412" y="1002836"/>
                </a:lnTo>
                <a:lnTo>
                  <a:pt x="902720" y="1002836"/>
                </a:lnTo>
                <a:lnTo>
                  <a:pt x="902720" y="929417"/>
                </a:lnTo>
                <a:lnTo>
                  <a:pt x="822627" y="929417"/>
                </a:lnTo>
                <a:lnTo>
                  <a:pt x="822627" y="802603"/>
                </a:lnTo>
                <a:lnTo>
                  <a:pt x="709161" y="802603"/>
                </a:lnTo>
                <a:lnTo>
                  <a:pt x="709161" y="735858"/>
                </a:lnTo>
                <a:lnTo>
                  <a:pt x="687469" y="735858"/>
                </a:lnTo>
                <a:lnTo>
                  <a:pt x="687469" y="670782"/>
                </a:lnTo>
                <a:lnTo>
                  <a:pt x="660771" y="670782"/>
                </a:lnTo>
                <a:lnTo>
                  <a:pt x="660771" y="615718"/>
                </a:lnTo>
                <a:lnTo>
                  <a:pt x="567329" y="615718"/>
                </a:lnTo>
                <a:lnTo>
                  <a:pt x="567329" y="550642"/>
                </a:lnTo>
                <a:lnTo>
                  <a:pt x="535625" y="550642"/>
                </a:lnTo>
                <a:lnTo>
                  <a:pt x="535625" y="485566"/>
                </a:lnTo>
                <a:lnTo>
                  <a:pt x="488904" y="485566"/>
                </a:lnTo>
                <a:lnTo>
                  <a:pt x="488904" y="368763"/>
                </a:lnTo>
                <a:lnTo>
                  <a:pt x="427165" y="368763"/>
                </a:lnTo>
                <a:lnTo>
                  <a:pt x="427165" y="307025"/>
                </a:lnTo>
                <a:lnTo>
                  <a:pt x="256967" y="307025"/>
                </a:lnTo>
                <a:lnTo>
                  <a:pt x="256967" y="236943"/>
                </a:lnTo>
                <a:lnTo>
                  <a:pt x="178542" y="236943"/>
                </a:lnTo>
                <a:lnTo>
                  <a:pt x="178542" y="180210"/>
                </a:lnTo>
                <a:lnTo>
                  <a:pt x="133489" y="180210"/>
                </a:lnTo>
                <a:lnTo>
                  <a:pt x="133489" y="125146"/>
                </a:lnTo>
                <a:lnTo>
                  <a:pt x="108460" y="125146"/>
                </a:lnTo>
                <a:lnTo>
                  <a:pt x="108460" y="56733"/>
                </a:lnTo>
                <a:lnTo>
                  <a:pt x="71751" y="56733"/>
                </a:lnTo>
                <a:lnTo>
                  <a:pt x="71751"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74" name="Group 73">
            <a:extLst>
              <a:ext uri="{FF2B5EF4-FFF2-40B4-BE49-F238E27FC236}">
                <a16:creationId xmlns:a16="http://schemas.microsoft.com/office/drawing/2014/main" id="{E3A7B862-970E-8C1E-DF59-92AB3B1FCD3F}"/>
              </a:ext>
            </a:extLst>
          </p:cNvPr>
          <p:cNvGrpSpPr/>
          <p:nvPr/>
        </p:nvGrpSpPr>
        <p:grpSpPr>
          <a:xfrm>
            <a:off x="1429781" y="2094527"/>
            <a:ext cx="4102901" cy="2362757"/>
            <a:chOff x="1429781" y="2609711"/>
            <a:chExt cx="4102901" cy="2362757"/>
          </a:xfrm>
        </p:grpSpPr>
        <p:cxnSp>
          <p:nvCxnSpPr>
            <p:cNvPr id="48" name="Straight Connector 47">
              <a:extLst>
                <a:ext uri="{FF2B5EF4-FFF2-40B4-BE49-F238E27FC236}">
                  <a16:creationId xmlns:a16="http://schemas.microsoft.com/office/drawing/2014/main" id="{DA7B02EF-724D-C987-DD4D-AC720D715112}"/>
                </a:ext>
              </a:extLst>
            </p:cNvPr>
            <p:cNvCxnSpPr>
              <a:cxnSpLocks/>
            </p:cNvCxnSpPr>
            <p:nvPr/>
          </p:nvCxnSpPr>
          <p:spPr bwMode="auto">
            <a:xfrm>
              <a:off x="1545136" y="2609711"/>
              <a:ext cx="0" cy="53396"/>
            </a:xfrm>
            <a:prstGeom prst="line">
              <a:avLst/>
            </a:prstGeom>
            <a:noFill/>
            <a:ln w="12700" cap="flat" cmpd="sng" algn="ctr">
              <a:solidFill>
                <a:schemeClr val="accent1"/>
              </a:solidFill>
              <a:prstDash val="solid"/>
              <a:round/>
              <a:headEnd type="none" w="med" len="med"/>
              <a:tailEnd type="none" w="med" len="med"/>
            </a:ln>
            <a:effectLst/>
          </p:spPr>
        </p:cxnSp>
        <p:grpSp>
          <p:nvGrpSpPr>
            <p:cNvPr id="73" name="Group 72">
              <a:extLst>
                <a:ext uri="{FF2B5EF4-FFF2-40B4-BE49-F238E27FC236}">
                  <a16:creationId xmlns:a16="http://schemas.microsoft.com/office/drawing/2014/main" id="{6F8CF24B-507C-91FB-D111-4D650E7EC19D}"/>
                </a:ext>
              </a:extLst>
            </p:cNvPr>
            <p:cNvGrpSpPr/>
            <p:nvPr/>
          </p:nvGrpSpPr>
          <p:grpSpPr>
            <a:xfrm>
              <a:off x="1718539" y="3039118"/>
              <a:ext cx="3814143" cy="1933350"/>
              <a:chOff x="1718539" y="3039118"/>
              <a:chExt cx="3814143" cy="1933350"/>
            </a:xfrm>
          </p:grpSpPr>
          <p:cxnSp>
            <p:nvCxnSpPr>
              <p:cNvPr id="65" name="Straight Connector 64">
                <a:extLst>
                  <a:ext uri="{FF2B5EF4-FFF2-40B4-BE49-F238E27FC236}">
                    <a16:creationId xmlns:a16="http://schemas.microsoft.com/office/drawing/2014/main" id="{D92DA1A7-05EF-EB59-33D7-98052C9C377A}"/>
                  </a:ext>
                </a:extLst>
              </p:cNvPr>
              <p:cNvCxnSpPr>
                <a:cxnSpLocks/>
              </p:cNvCxnSpPr>
              <p:nvPr/>
            </p:nvCxnSpPr>
            <p:spPr bwMode="auto">
              <a:xfrm flipH="1">
                <a:off x="1718539" y="3039118"/>
                <a:ext cx="76602" cy="0"/>
              </a:xfrm>
              <a:prstGeom prst="line">
                <a:avLst/>
              </a:prstGeom>
              <a:noFill/>
              <a:ln w="12700" cap="flat" cmpd="sng" algn="ctr">
                <a:solidFill>
                  <a:schemeClr val="accent1"/>
                </a:solidFill>
                <a:prstDash val="solid"/>
                <a:round/>
                <a:headEnd type="none" w="med" len="med"/>
                <a:tailEnd type="none" w="med" len="med"/>
              </a:ln>
              <a:effectLst/>
            </p:spPr>
          </p:cxnSp>
          <p:grpSp>
            <p:nvGrpSpPr>
              <p:cNvPr id="72" name="Group 71">
                <a:extLst>
                  <a:ext uri="{FF2B5EF4-FFF2-40B4-BE49-F238E27FC236}">
                    <a16:creationId xmlns:a16="http://schemas.microsoft.com/office/drawing/2014/main" id="{836EB9D6-EC47-56A9-6F54-D8E307836886}"/>
                  </a:ext>
                </a:extLst>
              </p:cNvPr>
              <p:cNvGrpSpPr/>
              <p:nvPr/>
            </p:nvGrpSpPr>
            <p:grpSpPr>
              <a:xfrm>
                <a:off x="2745136" y="4459066"/>
                <a:ext cx="2787546" cy="513402"/>
                <a:chOff x="2745136" y="4459066"/>
                <a:chExt cx="2787546" cy="513402"/>
              </a:xfrm>
            </p:grpSpPr>
            <p:cxnSp>
              <p:nvCxnSpPr>
                <p:cNvPr id="52" name="Straight Connector 51">
                  <a:extLst>
                    <a:ext uri="{FF2B5EF4-FFF2-40B4-BE49-F238E27FC236}">
                      <a16:creationId xmlns:a16="http://schemas.microsoft.com/office/drawing/2014/main" id="{34C9C151-7BB6-10BC-4FFB-57A448A4C73F}"/>
                    </a:ext>
                  </a:extLst>
                </p:cNvPr>
                <p:cNvCxnSpPr>
                  <a:cxnSpLocks/>
                </p:cNvCxnSpPr>
                <p:nvPr/>
              </p:nvCxnSpPr>
              <p:spPr bwMode="auto">
                <a:xfrm>
                  <a:off x="5489737" y="4919072"/>
                  <a:ext cx="0" cy="53396"/>
                </a:xfrm>
                <a:prstGeom prst="line">
                  <a:avLst/>
                </a:prstGeom>
                <a:noFill/>
                <a:ln w="12700" cap="flat" cmpd="sng" algn="ctr">
                  <a:solidFill>
                    <a:schemeClr val="accent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61EA45B2-16D8-54FD-E071-C0E18CD006BA}"/>
                    </a:ext>
                  </a:extLst>
                </p:cNvPr>
                <p:cNvCxnSpPr>
                  <a:cxnSpLocks/>
                </p:cNvCxnSpPr>
                <p:nvPr/>
              </p:nvCxnSpPr>
              <p:spPr bwMode="auto">
                <a:xfrm>
                  <a:off x="5205039" y="4919072"/>
                  <a:ext cx="0" cy="53396"/>
                </a:xfrm>
                <a:prstGeom prst="line">
                  <a:avLst/>
                </a:prstGeom>
                <a:noFill/>
                <a:ln w="12700"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4DD30E5C-B7ED-A389-B55C-536709508790}"/>
                    </a:ext>
                  </a:extLst>
                </p:cNvPr>
                <p:cNvCxnSpPr>
                  <a:cxnSpLocks/>
                </p:cNvCxnSpPr>
                <p:nvPr/>
              </p:nvCxnSpPr>
              <p:spPr bwMode="auto">
                <a:xfrm>
                  <a:off x="5189612" y="4919072"/>
                  <a:ext cx="0" cy="53396"/>
                </a:xfrm>
                <a:prstGeom prst="line">
                  <a:avLst/>
                </a:prstGeom>
                <a:noFill/>
                <a:ln w="12700"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5C3BBB81-92AF-56E4-C9EF-5904E6A3C81E}"/>
                    </a:ext>
                  </a:extLst>
                </p:cNvPr>
                <p:cNvCxnSpPr>
                  <a:cxnSpLocks/>
                </p:cNvCxnSpPr>
                <p:nvPr/>
              </p:nvCxnSpPr>
              <p:spPr bwMode="auto">
                <a:xfrm>
                  <a:off x="5162965" y="4919072"/>
                  <a:ext cx="0" cy="53396"/>
                </a:xfrm>
                <a:prstGeom prst="line">
                  <a:avLst/>
                </a:prstGeom>
                <a:noFill/>
                <a:ln w="12700" cap="flat" cmpd="sng" algn="ctr">
                  <a:solidFill>
                    <a:schemeClr val="accent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5DEF549-D5FE-4F30-93B5-91DD9E95FEC8}"/>
                    </a:ext>
                  </a:extLst>
                </p:cNvPr>
                <p:cNvCxnSpPr>
                  <a:cxnSpLocks/>
                </p:cNvCxnSpPr>
                <p:nvPr/>
              </p:nvCxnSpPr>
              <p:spPr bwMode="auto">
                <a:xfrm>
                  <a:off x="5148940" y="4919072"/>
                  <a:ext cx="0" cy="53396"/>
                </a:xfrm>
                <a:prstGeom prst="line">
                  <a:avLst/>
                </a:prstGeom>
                <a:noFill/>
                <a:ln w="12700"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162ECCDE-D51B-48AF-C6A4-D2B78295E068}"/>
                    </a:ext>
                  </a:extLst>
                </p:cNvPr>
                <p:cNvCxnSpPr>
                  <a:cxnSpLocks/>
                </p:cNvCxnSpPr>
                <p:nvPr/>
              </p:nvCxnSpPr>
              <p:spPr bwMode="auto">
                <a:xfrm>
                  <a:off x="4889487" y="4919072"/>
                  <a:ext cx="0" cy="53396"/>
                </a:xfrm>
                <a:prstGeom prst="line">
                  <a:avLst/>
                </a:prstGeom>
                <a:noFill/>
                <a:ln w="12700"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14871605-B7A7-F13E-D4C7-90D4E9833E40}"/>
                    </a:ext>
                  </a:extLst>
                </p:cNvPr>
                <p:cNvCxnSpPr>
                  <a:cxnSpLocks/>
                </p:cNvCxnSpPr>
                <p:nvPr/>
              </p:nvCxnSpPr>
              <p:spPr bwMode="auto">
                <a:xfrm>
                  <a:off x="4808144" y="4919072"/>
                  <a:ext cx="0" cy="53396"/>
                </a:xfrm>
                <a:prstGeom prst="line">
                  <a:avLst/>
                </a:prstGeom>
                <a:noFill/>
                <a:ln w="12700"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F12F47D3-A993-3F26-C940-4446B63B0CF1}"/>
                    </a:ext>
                  </a:extLst>
                </p:cNvPr>
                <p:cNvCxnSpPr>
                  <a:cxnSpLocks/>
                </p:cNvCxnSpPr>
                <p:nvPr/>
              </p:nvCxnSpPr>
              <p:spPr bwMode="auto">
                <a:xfrm>
                  <a:off x="3596424" y="4841937"/>
                  <a:ext cx="0" cy="62445"/>
                </a:xfrm>
                <a:prstGeom prst="line">
                  <a:avLst/>
                </a:prstGeom>
                <a:noFill/>
                <a:ln w="12700"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4871CE72-F93B-E5C7-8124-AA4EACED7E99}"/>
                    </a:ext>
                  </a:extLst>
                </p:cNvPr>
                <p:cNvCxnSpPr>
                  <a:cxnSpLocks/>
                </p:cNvCxnSpPr>
                <p:nvPr/>
              </p:nvCxnSpPr>
              <p:spPr bwMode="auto">
                <a:xfrm>
                  <a:off x="3463191" y="4780229"/>
                  <a:ext cx="0" cy="62445"/>
                </a:xfrm>
                <a:prstGeom prst="line">
                  <a:avLst/>
                </a:prstGeom>
                <a:noFill/>
                <a:ln w="12700"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5197A97C-91A4-E499-3F88-76608030A980}"/>
                    </a:ext>
                  </a:extLst>
                </p:cNvPr>
                <p:cNvCxnSpPr>
                  <a:cxnSpLocks/>
                </p:cNvCxnSpPr>
                <p:nvPr/>
              </p:nvCxnSpPr>
              <p:spPr bwMode="auto">
                <a:xfrm>
                  <a:off x="2784403" y="4459066"/>
                  <a:ext cx="0" cy="62445"/>
                </a:xfrm>
                <a:prstGeom prst="line">
                  <a:avLst/>
                </a:prstGeom>
                <a:noFill/>
                <a:ln w="12700"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D27386C6-ED51-09B6-678B-852503476F74}"/>
                    </a:ext>
                  </a:extLst>
                </p:cNvPr>
                <p:cNvCxnSpPr>
                  <a:cxnSpLocks/>
                </p:cNvCxnSpPr>
                <p:nvPr/>
              </p:nvCxnSpPr>
              <p:spPr bwMode="auto">
                <a:xfrm flipH="1">
                  <a:off x="2745136" y="4482243"/>
                  <a:ext cx="76602" cy="0"/>
                </a:xfrm>
                <a:prstGeom prst="line">
                  <a:avLst/>
                </a:prstGeom>
                <a:noFill/>
                <a:ln w="1270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FA5F50B9-60FA-87AC-FE57-A719E7C54C20}"/>
                    </a:ext>
                  </a:extLst>
                </p:cNvPr>
                <p:cNvCxnSpPr>
                  <a:cxnSpLocks/>
                </p:cNvCxnSpPr>
                <p:nvPr/>
              </p:nvCxnSpPr>
              <p:spPr bwMode="auto">
                <a:xfrm flipH="1">
                  <a:off x="3422521" y="4814624"/>
                  <a:ext cx="76602" cy="0"/>
                </a:xfrm>
                <a:prstGeom prst="line">
                  <a:avLst/>
                </a:prstGeom>
                <a:noFill/>
                <a:ln w="1270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CD238522-F471-B477-B9E1-AE0DF6380360}"/>
                    </a:ext>
                  </a:extLst>
                </p:cNvPr>
                <p:cNvCxnSpPr>
                  <a:cxnSpLocks/>
                </p:cNvCxnSpPr>
                <p:nvPr/>
              </p:nvCxnSpPr>
              <p:spPr bwMode="auto">
                <a:xfrm flipH="1">
                  <a:off x="5456080" y="4952064"/>
                  <a:ext cx="76602" cy="0"/>
                </a:xfrm>
                <a:prstGeom prst="line">
                  <a:avLst/>
                </a:prstGeom>
                <a:noFill/>
                <a:ln w="12700" cap="flat" cmpd="sng" algn="ctr">
                  <a:solidFill>
                    <a:schemeClr val="accent1"/>
                  </a:solidFill>
                  <a:prstDash val="solid"/>
                  <a:round/>
                  <a:headEnd type="none" w="med" len="med"/>
                  <a:tailEnd type="none" w="med" len="med"/>
                </a:ln>
                <a:effectLst/>
              </p:spPr>
            </p:cxnSp>
          </p:grpSp>
        </p:grpSp>
        <p:cxnSp>
          <p:nvCxnSpPr>
            <p:cNvPr id="85" name="Straight Connector 84">
              <a:extLst>
                <a:ext uri="{FF2B5EF4-FFF2-40B4-BE49-F238E27FC236}">
                  <a16:creationId xmlns:a16="http://schemas.microsoft.com/office/drawing/2014/main" id="{D0B8622B-9A4D-AE9A-18B4-10D936ACB169}"/>
                </a:ext>
              </a:extLst>
            </p:cNvPr>
            <p:cNvCxnSpPr>
              <a:cxnSpLocks/>
            </p:cNvCxnSpPr>
            <p:nvPr/>
          </p:nvCxnSpPr>
          <p:spPr bwMode="auto">
            <a:xfrm>
              <a:off x="1429781" y="2616746"/>
              <a:ext cx="0" cy="53396"/>
            </a:xfrm>
            <a:prstGeom prst="line">
              <a:avLst/>
            </a:prstGeom>
            <a:noFill/>
            <a:ln w="12700" cap="flat" cmpd="sng" algn="ctr">
              <a:solidFill>
                <a:schemeClr val="accent1"/>
              </a:solidFill>
              <a:prstDash val="solid"/>
              <a:round/>
              <a:headEnd type="none" w="med" len="med"/>
              <a:tailEnd type="none" w="med" len="med"/>
            </a:ln>
            <a:effectLst/>
          </p:spPr>
        </p:cxnSp>
      </p:grpSp>
      <p:grpSp>
        <p:nvGrpSpPr>
          <p:cNvPr id="92" name="Group 91">
            <a:extLst>
              <a:ext uri="{FF2B5EF4-FFF2-40B4-BE49-F238E27FC236}">
                <a16:creationId xmlns:a16="http://schemas.microsoft.com/office/drawing/2014/main" id="{E6721F84-2572-1E32-41F3-06D5C29EB4C7}"/>
              </a:ext>
            </a:extLst>
          </p:cNvPr>
          <p:cNvGrpSpPr/>
          <p:nvPr/>
        </p:nvGrpSpPr>
        <p:grpSpPr>
          <a:xfrm>
            <a:off x="1926143" y="2579777"/>
            <a:ext cx="3771272" cy="1918765"/>
            <a:chOff x="1926143" y="3094961"/>
            <a:chExt cx="3771272" cy="1918765"/>
          </a:xfrm>
        </p:grpSpPr>
        <p:cxnSp>
          <p:nvCxnSpPr>
            <p:cNvPr id="75" name="Straight Connector 74">
              <a:extLst>
                <a:ext uri="{FF2B5EF4-FFF2-40B4-BE49-F238E27FC236}">
                  <a16:creationId xmlns:a16="http://schemas.microsoft.com/office/drawing/2014/main" id="{2A9A4762-EE7A-EA8E-618F-AB38E2C8A7BE}"/>
                </a:ext>
              </a:extLst>
            </p:cNvPr>
            <p:cNvCxnSpPr>
              <a:cxnSpLocks/>
            </p:cNvCxnSpPr>
            <p:nvPr/>
          </p:nvCxnSpPr>
          <p:spPr bwMode="auto">
            <a:xfrm>
              <a:off x="4850816" y="4739474"/>
              <a:ext cx="0" cy="60423"/>
            </a:xfrm>
            <a:prstGeom prst="line">
              <a:avLst/>
            </a:prstGeom>
            <a:noFill/>
            <a:ln w="12700"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44E99613-BF2B-0FAF-E33C-272C2ABE02D0}"/>
                </a:ext>
              </a:extLst>
            </p:cNvPr>
            <p:cNvCxnSpPr>
              <a:cxnSpLocks/>
            </p:cNvCxnSpPr>
            <p:nvPr/>
          </p:nvCxnSpPr>
          <p:spPr bwMode="auto">
            <a:xfrm>
              <a:off x="4727020" y="4739474"/>
              <a:ext cx="0" cy="60423"/>
            </a:xfrm>
            <a:prstGeom prst="line">
              <a:avLst/>
            </a:prstGeom>
            <a:noFill/>
            <a:ln w="12700"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8670890F-53F2-6D26-AA0F-0FB6B3BDE7CE}"/>
                </a:ext>
              </a:extLst>
            </p:cNvPr>
            <p:cNvCxnSpPr>
              <a:cxnSpLocks/>
            </p:cNvCxnSpPr>
            <p:nvPr/>
          </p:nvCxnSpPr>
          <p:spPr bwMode="auto">
            <a:xfrm>
              <a:off x="5213762" y="4739474"/>
              <a:ext cx="0" cy="60423"/>
            </a:xfrm>
            <a:prstGeom prst="line">
              <a:avLst/>
            </a:prstGeom>
            <a:noFill/>
            <a:ln w="12700" cap="flat" cmpd="sng" algn="ctr">
              <a:solidFill>
                <a:schemeClr val="accent3"/>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6162ED92-5BEE-D40A-6414-ABE7D00CBF5D}"/>
                </a:ext>
              </a:extLst>
            </p:cNvPr>
            <p:cNvCxnSpPr>
              <a:cxnSpLocks/>
            </p:cNvCxnSpPr>
            <p:nvPr/>
          </p:nvCxnSpPr>
          <p:spPr bwMode="auto">
            <a:xfrm>
              <a:off x="5658301" y="4953303"/>
              <a:ext cx="0" cy="60423"/>
            </a:xfrm>
            <a:prstGeom prst="line">
              <a:avLst/>
            </a:prstGeom>
            <a:noFill/>
            <a:ln w="12700" cap="flat" cmpd="sng" algn="ctr">
              <a:solidFill>
                <a:schemeClr val="accent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C213C788-BEAB-6F60-BDDA-268D91261BF5}"/>
                </a:ext>
              </a:extLst>
            </p:cNvPr>
            <p:cNvCxnSpPr>
              <a:cxnSpLocks/>
            </p:cNvCxnSpPr>
            <p:nvPr/>
          </p:nvCxnSpPr>
          <p:spPr bwMode="auto">
            <a:xfrm>
              <a:off x="3714146" y="4642407"/>
              <a:ext cx="0" cy="60423"/>
            </a:xfrm>
            <a:prstGeom prst="line">
              <a:avLst/>
            </a:prstGeom>
            <a:noFill/>
            <a:ln w="12700"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2A03C29C-4E78-7147-8723-FB6F8406DE82}"/>
                </a:ext>
              </a:extLst>
            </p:cNvPr>
            <p:cNvCxnSpPr>
              <a:cxnSpLocks/>
            </p:cNvCxnSpPr>
            <p:nvPr/>
          </p:nvCxnSpPr>
          <p:spPr bwMode="auto">
            <a:xfrm>
              <a:off x="3266794" y="4642407"/>
              <a:ext cx="0" cy="68863"/>
            </a:xfrm>
            <a:prstGeom prst="line">
              <a:avLst/>
            </a:prstGeom>
            <a:noFill/>
            <a:ln w="12700" cap="flat" cmpd="sng" algn="ctr">
              <a:solidFill>
                <a:schemeClr val="accent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E070017C-B4FE-4DF5-5D56-F202F0FB28F6}"/>
                </a:ext>
              </a:extLst>
            </p:cNvPr>
            <p:cNvCxnSpPr>
              <a:cxnSpLocks/>
            </p:cNvCxnSpPr>
            <p:nvPr/>
          </p:nvCxnSpPr>
          <p:spPr bwMode="auto">
            <a:xfrm>
              <a:off x="1961313" y="3094961"/>
              <a:ext cx="0" cy="68863"/>
            </a:xfrm>
            <a:prstGeom prst="line">
              <a:avLst/>
            </a:prstGeom>
            <a:noFill/>
            <a:ln w="12700"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E92FD4B0-6184-CEFD-7787-D4AE5EE97373}"/>
                </a:ext>
              </a:extLst>
            </p:cNvPr>
            <p:cNvCxnSpPr>
              <a:cxnSpLocks/>
            </p:cNvCxnSpPr>
            <p:nvPr/>
          </p:nvCxnSpPr>
          <p:spPr bwMode="auto">
            <a:xfrm>
              <a:off x="2086516" y="3287688"/>
              <a:ext cx="0" cy="68863"/>
            </a:xfrm>
            <a:prstGeom prst="line">
              <a:avLst/>
            </a:prstGeom>
            <a:noFill/>
            <a:ln w="12700"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2C17E799-B313-6B45-41F7-5A254D1D29E8}"/>
                </a:ext>
              </a:extLst>
            </p:cNvPr>
            <p:cNvCxnSpPr>
              <a:cxnSpLocks/>
            </p:cNvCxnSpPr>
            <p:nvPr/>
          </p:nvCxnSpPr>
          <p:spPr bwMode="auto">
            <a:xfrm flipH="1">
              <a:off x="1926143" y="3131468"/>
              <a:ext cx="72876" cy="0"/>
            </a:xfrm>
            <a:prstGeom prst="line">
              <a:avLst/>
            </a:prstGeom>
            <a:noFill/>
            <a:ln w="12700"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3BE2BF1B-C2B5-1163-76CF-908516AEA446}"/>
                </a:ext>
              </a:extLst>
            </p:cNvPr>
            <p:cNvCxnSpPr>
              <a:cxnSpLocks/>
            </p:cNvCxnSpPr>
            <p:nvPr/>
          </p:nvCxnSpPr>
          <p:spPr bwMode="auto">
            <a:xfrm flipH="1">
              <a:off x="2048532" y="3319975"/>
              <a:ext cx="72876" cy="0"/>
            </a:xfrm>
            <a:prstGeom prst="line">
              <a:avLst/>
            </a:prstGeom>
            <a:noFill/>
            <a:ln w="12700"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D2140AEE-651C-6AA0-90F5-5104DA15A2DC}"/>
                </a:ext>
              </a:extLst>
            </p:cNvPr>
            <p:cNvCxnSpPr>
              <a:cxnSpLocks/>
            </p:cNvCxnSpPr>
            <p:nvPr/>
          </p:nvCxnSpPr>
          <p:spPr bwMode="auto">
            <a:xfrm flipH="1">
              <a:off x="3680384" y="4678914"/>
              <a:ext cx="72876" cy="0"/>
            </a:xfrm>
            <a:prstGeom prst="line">
              <a:avLst/>
            </a:prstGeom>
            <a:noFill/>
            <a:ln w="12700" cap="flat" cmpd="sng" algn="ctr">
              <a:solidFill>
                <a:schemeClr val="accent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612F2ECC-30E9-8578-3FC3-B6D609DFA7F6}"/>
                </a:ext>
              </a:extLst>
            </p:cNvPr>
            <p:cNvCxnSpPr>
              <a:cxnSpLocks/>
            </p:cNvCxnSpPr>
            <p:nvPr/>
          </p:nvCxnSpPr>
          <p:spPr bwMode="auto">
            <a:xfrm flipH="1">
              <a:off x="5624539" y="4984183"/>
              <a:ext cx="72876"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F5BA5E07-CAAC-8389-4D5F-DD3BECA4376C}"/>
              </a:ext>
            </a:extLst>
          </p:cNvPr>
          <p:cNvGrpSpPr/>
          <p:nvPr/>
        </p:nvGrpSpPr>
        <p:grpSpPr>
          <a:xfrm>
            <a:off x="6636848" y="2131763"/>
            <a:ext cx="73336" cy="2555278"/>
            <a:chOff x="6235795" y="2646947"/>
            <a:chExt cx="226882" cy="2555278"/>
          </a:xfrm>
        </p:grpSpPr>
        <p:cxnSp>
          <p:nvCxnSpPr>
            <p:cNvPr id="95" name="Straight Connector 94">
              <a:extLst>
                <a:ext uri="{FF2B5EF4-FFF2-40B4-BE49-F238E27FC236}">
                  <a16:creationId xmlns:a16="http://schemas.microsoft.com/office/drawing/2014/main" id="{6678AB6C-5047-E9CE-96CF-89DD22A8DD19}"/>
                </a:ext>
              </a:extLst>
            </p:cNvPr>
            <p:cNvCxnSpPr>
              <a:cxnSpLocks/>
            </p:cNvCxnSpPr>
            <p:nvPr/>
          </p:nvCxnSpPr>
          <p:spPr bwMode="auto">
            <a:xfrm>
              <a:off x="6235795" y="5202225"/>
              <a:ext cx="226882"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BEC883A7-F2BF-4646-8D95-E4E795F227A8}"/>
                </a:ext>
              </a:extLst>
            </p:cNvPr>
            <p:cNvCxnSpPr>
              <a:cxnSpLocks/>
            </p:cNvCxnSpPr>
            <p:nvPr/>
          </p:nvCxnSpPr>
          <p:spPr bwMode="auto">
            <a:xfrm>
              <a:off x="6235795" y="4691171"/>
              <a:ext cx="226882"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9DBC5261-E343-E11F-7A13-A466B9C8AF6B}"/>
                </a:ext>
              </a:extLst>
            </p:cNvPr>
            <p:cNvCxnSpPr>
              <a:cxnSpLocks/>
            </p:cNvCxnSpPr>
            <p:nvPr/>
          </p:nvCxnSpPr>
          <p:spPr bwMode="auto">
            <a:xfrm>
              <a:off x="6235795" y="4180115"/>
              <a:ext cx="226882"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A9AE8E9E-1DC1-0424-A899-841F0027FE70}"/>
                </a:ext>
              </a:extLst>
            </p:cNvPr>
            <p:cNvCxnSpPr>
              <a:cxnSpLocks/>
            </p:cNvCxnSpPr>
            <p:nvPr/>
          </p:nvCxnSpPr>
          <p:spPr bwMode="auto">
            <a:xfrm>
              <a:off x="6235795" y="3669059"/>
              <a:ext cx="226882"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41A5F01D-E4CD-2ADB-AEAF-5E267EA6D0B6}"/>
                </a:ext>
              </a:extLst>
            </p:cNvPr>
            <p:cNvCxnSpPr>
              <a:cxnSpLocks/>
            </p:cNvCxnSpPr>
            <p:nvPr/>
          </p:nvCxnSpPr>
          <p:spPr bwMode="auto">
            <a:xfrm>
              <a:off x="6235795" y="3158003"/>
              <a:ext cx="226882"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49F5193B-87BE-436B-3E00-C205102E39E8}"/>
                </a:ext>
              </a:extLst>
            </p:cNvPr>
            <p:cNvCxnSpPr>
              <a:cxnSpLocks/>
            </p:cNvCxnSpPr>
            <p:nvPr/>
          </p:nvCxnSpPr>
          <p:spPr bwMode="auto">
            <a:xfrm>
              <a:off x="6235795" y="2646947"/>
              <a:ext cx="22688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10" name="Group 109">
            <a:extLst>
              <a:ext uri="{FF2B5EF4-FFF2-40B4-BE49-F238E27FC236}">
                <a16:creationId xmlns:a16="http://schemas.microsoft.com/office/drawing/2014/main" id="{43462392-F881-EAD4-E885-F2762CEA3CC4}"/>
              </a:ext>
            </a:extLst>
          </p:cNvPr>
          <p:cNvGrpSpPr/>
          <p:nvPr/>
        </p:nvGrpSpPr>
        <p:grpSpPr>
          <a:xfrm>
            <a:off x="6712476" y="4691625"/>
            <a:ext cx="4313034" cy="75627"/>
            <a:chOff x="6712476" y="5342022"/>
            <a:chExt cx="4313034" cy="190213"/>
          </a:xfrm>
        </p:grpSpPr>
        <p:cxnSp>
          <p:nvCxnSpPr>
            <p:cNvPr id="104" name="Straight Connector 103">
              <a:extLst>
                <a:ext uri="{FF2B5EF4-FFF2-40B4-BE49-F238E27FC236}">
                  <a16:creationId xmlns:a16="http://schemas.microsoft.com/office/drawing/2014/main" id="{D5CCE0DE-368E-D957-99ED-B2E795FF79E1}"/>
                </a:ext>
              </a:extLst>
            </p:cNvPr>
            <p:cNvCxnSpPr>
              <a:cxnSpLocks/>
            </p:cNvCxnSpPr>
            <p:nvPr/>
          </p:nvCxnSpPr>
          <p:spPr bwMode="auto">
            <a:xfrm>
              <a:off x="6712476" y="5342022"/>
              <a:ext cx="0" cy="190213"/>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ADF877E3-EADB-C6CA-58E0-CA559E03BFDF}"/>
                </a:ext>
              </a:extLst>
            </p:cNvPr>
            <p:cNvCxnSpPr>
              <a:cxnSpLocks/>
            </p:cNvCxnSpPr>
            <p:nvPr/>
          </p:nvCxnSpPr>
          <p:spPr bwMode="auto">
            <a:xfrm>
              <a:off x="7790734" y="5342022"/>
              <a:ext cx="0" cy="190213"/>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6A0F5E7E-73BB-AC64-CBAA-7345F7439242}"/>
                </a:ext>
              </a:extLst>
            </p:cNvPr>
            <p:cNvCxnSpPr>
              <a:cxnSpLocks/>
            </p:cNvCxnSpPr>
            <p:nvPr/>
          </p:nvCxnSpPr>
          <p:spPr bwMode="auto">
            <a:xfrm>
              <a:off x="8868993" y="5342022"/>
              <a:ext cx="0" cy="190213"/>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7DC68EFE-1488-697A-972E-987F817D5E65}"/>
                </a:ext>
              </a:extLst>
            </p:cNvPr>
            <p:cNvCxnSpPr>
              <a:cxnSpLocks/>
            </p:cNvCxnSpPr>
            <p:nvPr/>
          </p:nvCxnSpPr>
          <p:spPr bwMode="auto">
            <a:xfrm>
              <a:off x="9947252" y="5342022"/>
              <a:ext cx="0" cy="190213"/>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25BB1FC0-9275-ECED-109C-5E378F302E03}"/>
                </a:ext>
              </a:extLst>
            </p:cNvPr>
            <p:cNvCxnSpPr>
              <a:cxnSpLocks/>
            </p:cNvCxnSpPr>
            <p:nvPr/>
          </p:nvCxnSpPr>
          <p:spPr bwMode="auto">
            <a:xfrm>
              <a:off x="11025510" y="5342022"/>
              <a:ext cx="0" cy="190213"/>
            </a:xfrm>
            <a:prstGeom prst="line">
              <a:avLst/>
            </a:prstGeom>
            <a:noFill/>
            <a:ln w="28575" cap="flat" cmpd="sng" algn="ctr">
              <a:solidFill>
                <a:schemeClr val="bg1"/>
              </a:solidFill>
              <a:prstDash val="solid"/>
              <a:round/>
              <a:headEnd type="none" w="med" len="med"/>
              <a:tailEnd type="none" w="med" len="med"/>
            </a:ln>
            <a:effectLst/>
          </p:spPr>
        </p:cxnSp>
      </p:grpSp>
      <p:sp>
        <p:nvSpPr>
          <p:cNvPr id="111" name="TextBox 110">
            <a:extLst>
              <a:ext uri="{FF2B5EF4-FFF2-40B4-BE49-F238E27FC236}">
                <a16:creationId xmlns:a16="http://schemas.microsoft.com/office/drawing/2014/main" id="{54E60AE4-E9D6-CFED-7B65-CB6790994722}"/>
              </a:ext>
            </a:extLst>
          </p:cNvPr>
          <p:cNvSpPr txBox="1"/>
          <p:nvPr/>
        </p:nvSpPr>
        <p:spPr bwMode="auto">
          <a:xfrm>
            <a:off x="6396217" y="1939258"/>
            <a:ext cx="3093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112" name="TextBox 111">
            <a:extLst>
              <a:ext uri="{FF2B5EF4-FFF2-40B4-BE49-F238E27FC236}">
                <a16:creationId xmlns:a16="http://schemas.microsoft.com/office/drawing/2014/main" id="{0FFD838D-FC45-E8D2-5CEE-ABB5333ED51C}"/>
              </a:ext>
            </a:extLst>
          </p:cNvPr>
          <p:cNvSpPr txBox="1"/>
          <p:nvPr/>
        </p:nvSpPr>
        <p:spPr bwMode="auto">
          <a:xfrm>
            <a:off x="6233504" y="2450313"/>
            <a:ext cx="4835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13" name="TextBox 112">
            <a:extLst>
              <a:ext uri="{FF2B5EF4-FFF2-40B4-BE49-F238E27FC236}">
                <a16:creationId xmlns:a16="http://schemas.microsoft.com/office/drawing/2014/main" id="{B82452A9-AFED-2BC4-8348-60E71B9834D0}"/>
              </a:ext>
            </a:extLst>
          </p:cNvPr>
          <p:cNvSpPr txBox="1"/>
          <p:nvPr/>
        </p:nvSpPr>
        <p:spPr bwMode="auto">
          <a:xfrm>
            <a:off x="6233504" y="2961368"/>
            <a:ext cx="4835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14" name="TextBox 113">
            <a:extLst>
              <a:ext uri="{FF2B5EF4-FFF2-40B4-BE49-F238E27FC236}">
                <a16:creationId xmlns:a16="http://schemas.microsoft.com/office/drawing/2014/main" id="{7DC6EE1F-C514-7FD0-DC10-B42EA0391A19}"/>
              </a:ext>
            </a:extLst>
          </p:cNvPr>
          <p:cNvSpPr txBox="1"/>
          <p:nvPr/>
        </p:nvSpPr>
        <p:spPr bwMode="auto">
          <a:xfrm>
            <a:off x="6233504" y="3465548"/>
            <a:ext cx="4835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15" name="TextBox 114">
            <a:extLst>
              <a:ext uri="{FF2B5EF4-FFF2-40B4-BE49-F238E27FC236}">
                <a16:creationId xmlns:a16="http://schemas.microsoft.com/office/drawing/2014/main" id="{004075B2-9BD8-695F-B10E-60019702B80B}"/>
              </a:ext>
            </a:extLst>
          </p:cNvPr>
          <p:cNvSpPr txBox="1"/>
          <p:nvPr/>
        </p:nvSpPr>
        <p:spPr bwMode="auto">
          <a:xfrm>
            <a:off x="6233504" y="3976603"/>
            <a:ext cx="4835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16" name="TextBox 115">
            <a:extLst>
              <a:ext uri="{FF2B5EF4-FFF2-40B4-BE49-F238E27FC236}">
                <a16:creationId xmlns:a16="http://schemas.microsoft.com/office/drawing/2014/main" id="{14AB6748-A5F5-0C42-9365-B8BEB8C74F28}"/>
              </a:ext>
            </a:extLst>
          </p:cNvPr>
          <p:cNvSpPr txBox="1"/>
          <p:nvPr/>
        </p:nvSpPr>
        <p:spPr bwMode="auto">
          <a:xfrm>
            <a:off x="6396218" y="4501409"/>
            <a:ext cx="2818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17" name="TextBox 116">
            <a:extLst>
              <a:ext uri="{FF2B5EF4-FFF2-40B4-BE49-F238E27FC236}">
                <a16:creationId xmlns:a16="http://schemas.microsoft.com/office/drawing/2014/main" id="{C203AA61-4D20-FBDF-D03D-810B002979A5}"/>
              </a:ext>
            </a:extLst>
          </p:cNvPr>
          <p:cNvSpPr txBox="1"/>
          <p:nvPr/>
        </p:nvSpPr>
        <p:spPr bwMode="auto">
          <a:xfrm>
            <a:off x="6568097" y="4680164"/>
            <a:ext cx="2818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18" name="TextBox 117">
            <a:extLst>
              <a:ext uri="{FF2B5EF4-FFF2-40B4-BE49-F238E27FC236}">
                <a16:creationId xmlns:a16="http://schemas.microsoft.com/office/drawing/2014/main" id="{2E3DE461-655D-FC9B-6B71-343BCBEDF0A6}"/>
              </a:ext>
            </a:extLst>
          </p:cNvPr>
          <p:cNvSpPr txBox="1"/>
          <p:nvPr/>
        </p:nvSpPr>
        <p:spPr bwMode="auto">
          <a:xfrm>
            <a:off x="7581042" y="4680164"/>
            <a:ext cx="4652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19" name="TextBox 118">
            <a:extLst>
              <a:ext uri="{FF2B5EF4-FFF2-40B4-BE49-F238E27FC236}">
                <a16:creationId xmlns:a16="http://schemas.microsoft.com/office/drawing/2014/main" id="{B5F54DDE-11B7-42EC-609C-61D734A29DF1}"/>
              </a:ext>
            </a:extLst>
          </p:cNvPr>
          <p:cNvSpPr txBox="1"/>
          <p:nvPr/>
        </p:nvSpPr>
        <p:spPr bwMode="auto">
          <a:xfrm>
            <a:off x="8658155" y="4680164"/>
            <a:ext cx="4652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20" name="TextBox 119">
            <a:extLst>
              <a:ext uri="{FF2B5EF4-FFF2-40B4-BE49-F238E27FC236}">
                <a16:creationId xmlns:a16="http://schemas.microsoft.com/office/drawing/2014/main" id="{69C61EBE-9C03-3B87-701D-040A555A04AE}"/>
              </a:ext>
            </a:extLst>
          </p:cNvPr>
          <p:cNvSpPr txBox="1"/>
          <p:nvPr/>
        </p:nvSpPr>
        <p:spPr bwMode="auto">
          <a:xfrm>
            <a:off x="9749018" y="4680164"/>
            <a:ext cx="4652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21" name="TextBox 120">
            <a:extLst>
              <a:ext uri="{FF2B5EF4-FFF2-40B4-BE49-F238E27FC236}">
                <a16:creationId xmlns:a16="http://schemas.microsoft.com/office/drawing/2014/main" id="{BFC52C38-F334-7DB8-B4B9-B52F3F9A378F}"/>
              </a:ext>
            </a:extLst>
          </p:cNvPr>
          <p:cNvSpPr txBox="1"/>
          <p:nvPr/>
        </p:nvSpPr>
        <p:spPr bwMode="auto">
          <a:xfrm>
            <a:off x="10830715" y="4680164"/>
            <a:ext cx="4652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22" name="Freeform: Shape 121">
            <a:extLst>
              <a:ext uri="{FF2B5EF4-FFF2-40B4-BE49-F238E27FC236}">
                <a16:creationId xmlns:a16="http://schemas.microsoft.com/office/drawing/2014/main" id="{3F51F023-E245-7B75-1E57-2DA9FCE85287}"/>
              </a:ext>
            </a:extLst>
          </p:cNvPr>
          <p:cNvSpPr/>
          <p:nvPr/>
        </p:nvSpPr>
        <p:spPr bwMode="auto">
          <a:xfrm>
            <a:off x="6717942" y="2124985"/>
            <a:ext cx="3767071" cy="2260242"/>
          </a:xfrm>
          <a:custGeom>
            <a:avLst/>
            <a:gdLst>
              <a:gd name="connsiteX0" fmla="*/ 3767071 w 3767071"/>
              <a:gd name="connsiteY0" fmla="*/ 2260242 h 2260242"/>
              <a:gd name="connsiteX1" fmla="*/ 2187799 w 3767071"/>
              <a:gd name="connsiteY1" fmla="*/ 2260242 h 2260242"/>
              <a:gd name="connsiteX2" fmla="*/ 2187799 w 3767071"/>
              <a:gd name="connsiteY2" fmla="*/ 2232875 h 2260242"/>
              <a:gd name="connsiteX3" fmla="*/ 2081548 w 3767071"/>
              <a:gd name="connsiteY3" fmla="*/ 2232875 h 2260242"/>
              <a:gd name="connsiteX4" fmla="*/ 2081548 w 3767071"/>
              <a:gd name="connsiteY4" fmla="*/ 2211946 h 2260242"/>
              <a:gd name="connsiteX5" fmla="*/ 2052571 w 3767071"/>
              <a:gd name="connsiteY5" fmla="*/ 2211946 h 2260242"/>
              <a:gd name="connsiteX6" fmla="*/ 2052571 w 3767071"/>
              <a:gd name="connsiteY6" fmla="*/ 2184579 h 2260242"/>
              <a:gd name="connsiteX7" fmla="*/ 2015544 w 3767071"/>
              <a:gd name="connsiteY7" fmla="*/ 2184579 h 2260242"/>
              <a:gd name="connsiteX8" fmla="*/ 2015544 w 3767071"/>
              <a:gd name="connsiteY8" fmla="*/ 2165261 h 2260242"/>
              <a:gd name="connsiteX9" fmla="*/ 1967248 w 3767071"/>
              <a:gd name="connsiteY9" fmla="*/ 2165261 h 2260242"/>
              <a:gd name="connsiteX10" fmla="*/ 1967248 w 3767071"/>
              <a:gd name="connsiteY10" fmla="*/ 2134673 h 2260242"/>
              <a:gd name="connsiteX11" fmla="*/ 1806262 w 3767071"/>
              <a:gd name="connsiteY11" fmla="*/ 2134673 h 2260242"/>
              <a:gd name="connsiteX12" fmla="*/ 1806262 w 3767071"/>
              <a:gd name="connsiteY12" fmla="*/ 2092817 h 2260242"/>
              <a:gd name="connsiteX13" fmla="*/ 1588931 w 3767071"/>
              <a:gd name="connsiteY13" fmla="*/ 2092817 h 2260242"/>
              <a:gd name="connsiteX14" fmla="*/ 1588931 w 3767071"/>
              <a:gd name="connsiteY14" fmla="*/ 2070279 h 2260242"/>
              <a:gd name="connsiteX15" fmla="*/ 1550295 w 3767071"/>
              <a:gd name="connsiteY15" fmla="*/ 2070279 h 2260242"/>
              <a:gd name="connsiteX16" fmla="*/ 1550295 w 3767071"/>
              <a:gd name="connsiteY16" fmla="*/ 2050961 h 2260242"/>
              <a:gd name="connsiteX17" fmla="*/ 1537416 w 3767071"/>
              <a:gd name="connsiteY17" fmla="*/ 2050961 h 2260242"/>
              <a:gd name="connsiteX18" fmla="*/ 1537416 w 3767071"/>
              <a:gd name="connsiteY18" fmla="*/ 2026813 h 2260242"/>
              <a:gd name="connsiteX19" fmla="*/ 1495559 w 3767071"/>
              <a:gd name="connsiteY19" fmla="*/ 2026813 h 2260242"/>
              <a:gd name="connsiteX20" fmla="*/ 1495559 w 3767071"/>
              <a:gd name="connsiteY20" fmla="*/ 1941490 h 2260242"/>
              <a:gd name="connsiteX21" fmla="*/ 1461752 w 3767071"/>
              <a:gd name="connsiteY21" fmla="*/ 1941490 h 2260242"/>
              <a:gd name="connsiteX22" fmla="*/ 1461752 w 3767071"/>
              <a:gd name="connsiteY22" fmla="*/ 1920562 h 2260242"/>
              <a:gd name="connsiteX23" fmla="*/ 1416676 w 3767071"/>
              <a:gd name="connsiteY23" fmla="*/ 1920562 h 2260242"/>
              <a:gd name="connsiteX24" fmla="*/ 1416676 w 3767071"/>
              <a:gd name="connsiteY24" fmla="*/ 1873876 h 2260242"/>
              <a:gd name="connsiteX25" fmla="*/ 1291107 w 3767071"/>
              <a:gd name="connsiteY25" fmla="*/ 1873876 h 2260242"/>
              <a:gd name="connsiteX26" fmla="*/ 1291107 w 3767071"/>
              <a:gd name="connsiteY26" fmla="*/ 1838459 h 2260242"/>
              <a:gd name="connsiteX27" fmla="*/ 1265350 w 3767071"/>
              <a:gd name="connsiteY27" fmla="*/ 1838459 h 2260242"/>
              <a:gd name="connsiteX28" fmla="*/ 1265350 w 3767071"/>
              <a:gd name="connsiteY28" fmla="*/ 1814311 h 2260242"/>
              <a:gd name="connsiteX29" fmla="*/ 1250861 w 3767071"/>
              <a:gd name="connsiteY29" fmla="*/ 1814311 h 2260242"/>
              <a:gd name="connsiteX30" fmla="*/ 1250861 w 3767071"/>
              <a:gd name="connsiteY30" fmla="*/ 1794993 h 2260242"/>
              <a:gd name="connsiteX31" fmla="*/ 1220273 w 3767071"/>
              <a:gd name="connsiteY31" fmla="*/ 1794993 h 2260242"/>
              <a:gd name="connsiteX32" fmla="*/ 1220273 w 3767071"/>
              <a:gd name="connsiteY32" fmla="*/ 1772455 h 2260242"/>
              <a:gd name="connsiteX33" fmla="*/ 1192906 w 3767071"/>
              <a:gd name="connsiteY33" fmla="*/ 1772455 h 2260242"/>
              <a:gd name="connsiteX34" fmla="*/ 1192906 w 3767071"/>
              <a:gd name="connsiteY34" fmla="*/ 1725769 h 2260242"/>
              <a:gd name="connsiteX35" fmla="*/ 1173588 w 3767071"/>
              <a:gd name="connsiteY35" fmla="*/ 1725769 h 2260242"/>
              <a:gd name="connsiteX36" fmla="*/ 1173588 w 3767071"/>
              <a:gd name="connsiteY36" fmla="*/ 1646886 h 2260242"/>
              <a:gd name="connsiteX37" fmla="*/ 1149440 w 3767071"/>
              <a:gd name="connsiteY37" fmla="*/ 1646886 h 2260242"/>
              <a:gd name="connsiteX38" fmla="*/ 1149440 w 3767071"/>
              <a:gd name="connsiteY38" fmla="*/ 1619518 h 2260242"/>
              <a:gd name="connsiteX39" fmla="*/ 1122072 w 3767071"/>
              <a:gd name="connsiteY39" fmla="*/ 1619518 h 2260242"/>
              <a:gd name="connsiteX40" fmla="*/ 1122072 w 3767071"/>
              <a:gd name="connsiteY40" fmla="*/ 1595370 h 2260242"/>
              <a:gd name="connsiteX41" fmla="*/ 1094704 w 3767071"/>
              <a:gd name="connsiteY41" fmla="*/ 1595370 h 2260242"/>
              <a:gd name="connsiteX42" fmla="*/ 1094704 w 3767071"/>
              <a:gd name="connsiteY42" fmla="*/ 1568003 h 2260242"/>
              <a:gd name="connsiteX43" fmla="*/ 1039969 w 3767071"/>
              <a:gd name="connsiteY43" fmla="*/ 1568003 h 2260242"/>
              <a:gd name="connsiteX44" fmla="*/ 1039969 w 3767071"/>
              <a:gd name="connsiteY44" fmla="*/ 1529366 h 2260242"/>
              <a:gd name="connsiteX45" fmla="*/ 1022261 w 3767071"/>
              <a:gd name="connsiteY45" fmla="*/ 1529366 h 2260242"/>
              <a:gd name="connsiteX46" fmla="*/ 1022261 w 3767071"/>
              <a:gd name="connsiteY46" fmla="*/ 1506828 h 2260242"/>
              <a:gd name="connsiteX47" fmla="*/ 1006162 w 3767071"/>
              <a:gd name="connsiteY47" fmla="*/ 1506828 h 2260242"/>
              <a:gd name="connsiteX48" fmla="*/ 1006162 w 3767071"/>
              <a:gd name="connsiteY48" fmla="*/ 1479461 h 2260242"/>
              <a:gd name="connsiteX49" fmla="*/ 991673 w 3767071"/>
              <a:gd name="connsiteY49" fmla="*/ 1479461 h 2260242"/>
              <a:gd name="connsiteX50" fmla="*/ 991673 w 3767071"/>
              <a:gd name="connsiteY50" fmla="*/ 1440824 h 2260242"/>
              <a:gd name="connsiteX51" fmla="*/ 977185 w 3767071"/>
              <a:gd name="connsiteY51" fmla="*/ 1440824 h 2260242"/>
              <a:gd name="connsiteX52" fmla="*/ 977185 w 3767071"/>
              <a:gd name="connsiteY52" fmla="*/ 1421506 h 2260242"/>
              <a:gd name="connsiteX53" fmla="*/ 962696 w 3767071"/>
              <a:gd name="connsiteY53" fmla="*/ 1421506 h 2260242"/>
              <a:gd name="connsiteX54" fmla="*/ 962696 w 3767071"/>
              <a:gd name="connsiteY54" fmla="*/ 1400577 h 2260242"/>
              <a:gd name="connsiteX55" fmla="*/ 944988 w 3767071"/>
              <a:gd name="connsiteY55" fmla="*/ 1400577 h 2260242"/>
              <a:gd name="connsiteX56" fmla="*/ 944988 w 3767071"/>
              <a:gd name="connsiteY56" fmla="*/ 1376430 h 2260242"/>
              <a:gd name="connsiteX57" fmla="*/ 919230 w 3767071"/>
              <a:gd name="connsiteY57" fmla="*/ 1376430 h 2260242"/>
              <a:gd name="connsiteX58" fmla="*/ 919230 w 3767071"/>
              <a:gd name="connsiteY58" fmla="*/ 1345842 h 2260242"/>
              <a:gd name="connsiteX59" fmla="*/ 895082 w 3767071"/>
              <a:gd name="connsiteY59" fmla="*/ 1345842 h 2260242"/>
              <a:gd name="connsiteX60" fmla="*/ 895082 w 3767071"/>
              <a:gd name="connsiteY60" fmla="*/ 1239592 h 2260242"/>
              <a:gd name="connsiteX61" fmla="*/ 878983 w 3767071"/>
              <a:gd name="connsiteY61" fmla="*/ 1239592 h 2260242"/>
              <a:gd name="connsiteX62" fmla="*/ 878983 w 3767071"/>
              <a:gd name="connsiteY62" fmla="*/ 1149439 h 2260242"/>
              <a:gd name="connsiteX63" fmla="*/ 864495 w 3767071"/>
              <a:gd name="connsiteY63" fmla="*/ 1149439 h 2260242"/>
              <a:gd name="connsiteX64" fmla="*/ 864495 w 3767071"/>
              <a:gd name="connsiteY64" fmla="*/ 1125292 h 2260242"/>
              <a:gd name="connsiteX65" fmla="*/ 843566 w 3767071"/>
              <a:gd name="connsiteY65" fmla="*/ 1125292 h 2260242"/>
              <a:gd name="connsiteX66" fmla="*/ 843566 w 3767071"/>
              <a:gd name="connsiteY66" fmla="*/ 1093094 h 2260242"/>
              <a:gd name="connsiteX67" fmla="*/ 829078 w 3767071"/>
              <a:gd name="connsiteY67" fmla="*/ 1093094 h 2260242"/>
              <a:gd name="connsiteX68" fmla="*/ 829078 w 3767071"/>
              <a:gd name="connsiteY68" fmla="*/ 1057677 h 2260242"/>
              <a:gd name="connsiteX69" fmla="*/ 812979 w 3767071"/>
              <a:gd name="connsiteY69" fmla="*/ 1057677 h 2260242"/>
              <a:gd name="connsiteX70" fmla="*/ 812979 w 3767071"/>
              <a:gd name="connsiteY70" fmla="*/ 998113 h 2260242"/>
              <a:gd name="connsiteX71" fmla="*/ 766293 w 3767071"/>
              <a:gd name="connsiteY71" fmla="*/ 998113 h 2260242"/>
              <a:gd name="connsiteX72" fmla="*/ 766293 w 3767071"/>
              <a:gd name="connsiteY72" fmla="*/ 969135 h 2260242"/>
              <a:gd name="connsiteX73" fmla="*/ 742145 w 3767071"/>
              <a:gd name="connsiteY73" fmla="*/ 969135 h 2260242"/>
              <a:gd name="connsiteX74" fmla="*/ 742145 w 3767071"/>
              <a:gd name="connsiteY74" fmla="*/ 858055 h 2260242"/>
              <a:gd name="connsiteX75" fmla="*/ 729266 w 3767071"/>
              <a:gd name="connsiteY75" fmla="*/ 858055 h 2260242"/>
              <a:gd name="connsiteX76" fmla="*/ 729266 w 3767071"/>
              <a:gd name="connsiteY76" fmla="*/ 827468 h 2260242"/>
              <a:gd name="connsiteX77" fmla="*/ 708338 w 3767071"/>
              <a:gd name="connsiteY77" fmla="*/ 827468 h 2260242"/>
              <a:gd name="connsiteX78" fmla="*/ 708338 w 3767071"/>
              <a:gd name="connsiteY78" fmla="*/ 798490 h 2260242"/>
              <a:gd name="connsiteX79" fmla="*/ 687410 w 3767071"/>
              <a:gd name="connsiteY79" fmla="*/ 798490 h 2260242"/>
              <a:gd name="connsiteX80" fmla="*/ 687410 w 3767071"/>
              <a:gd name="connsiteY80" fmla="*/ 767903 h 2260242"/>
              <a:gd name="connsiteX81" fmla="*/ 671312 w 3767071"/>
              <a:gd name="connsiteY81" fmla="*/ 767903 h 2260242"/>
              <a:gd name="connsiteX82" fmla="*/ 671312 w 3767071"/>
              <a:gd name="connsiteY82" fmla="*/ 753414 h 2260242"/>
              <a:gd name="connsiteX83" fmla="*/ 589209 w 3767071"/>
              <a:gd name="connsiteY83" fmla="*/ 753414 h 2260242"/>
              <a:gd name="connsiteX84" fmla="*/ 589209 w 3767071"/>
              <a:gd name="connsiteY84" fmla="*/ 685800 h 2260242"/>
              <a:gd name="connsiteX85" fmla="*/ 513545 w 3767071"/>
              <a:gd name="connsiteY85" fmla="*/ 685800 h 2260242"/>
              <a:gd name="connsiteX86" fmla="*/ 513545 w 3767071"/>
              <a:gd name="connsiteY86" fmla="*/ 676141 h 2260242"/>
              <a:gd name="connsiteX87" fmla="*/ 494227 w 3767071"/>
              <a:gd name="connsiteY87" fmla="*/ 676141 h 2260242"/>
              <a:gd name="connsiteX88" fmla="*/ 494227 w 3767071"/>
              <a:gd name="connsiteY88" fmla="*/ 651993 h 2260242"/>
              <a:gd name="connsiteX89" fmla="*/ 466859 w 3767071"/>
              <a:gd name="connsiteY89" fmla="*/ 651993 h 2260242"/>
              <a:gd name="connsiteX90" fmla="*/ 466859 w 3767071"/>
              <a:gd name="connsiteY90" fmla="*/ 610137 h 2260242"/>
              <a:gd name="connsiteX91" fmla="*/ 447541 w 3767071"/>
              <a:gd name="connsiteY91" fmla="*/ 610137 h 2260242"/>
              <a:gd name="connsiteX92" fmla="*/ 447541 w 3767071"/>
              <a:gd name="connsiteY92" fmla="*/ 531254 h 2260242"/>
              <a:gd name="connsiteX93" fmla="*/ 425003 w 3767071"/>
              <a:gd name="connsiteY93" fmla="*/ 531254 h 2260242"/>
              <a:gd name="connsiteX94" fmla="*/ 425003 w 3767071"/>
              <a:gd name="connsiteY94" fmla="*/ 481348 h 2260242"/>
              <a:gd name="connsiteX95" fmla="*/ 404075 w 3767071"/>
              <a:gd name="connsiteY95" fmla="*/ 481348 h 2260242"/>
              <a:gd name="connsiteX96" fmla="*/ 404075 w 3767071"/>
              <a:gd name="connsiteY96" fmla="*/ 471689 h 2260242"/>
              <a:gd name="connsiteX97" fmla="*/ 386366 w 3767071"/>
              <a:gd name="connsiteY97" fmla="*/ 471689 h 2260242"/>
              <a:gd name="connsiteX98" fmla="*/ 386366 w 3767071"/>
              <a:gd name="connsiteY98" fmla="*/ 412124 h 2260242"/>
              <a:gd name="connsiteX99" fmla="*/ 367048 w 3767071"/>
              <a:gd name="connsiteY99" fmla="*/ 412124 h 2260242"/>
              <a:gd name="connsiteX100" fmla="*/ 367048 w 3767071"/>
              <a:gd name="connsiteY100" fmla="*/ 397635 h 2260242"/>
              <a:gd name="connsiteX101" fmla="*/ 336461 w 3767071"/>
              <a:gd name="connsiteY101" fmla="*/ 397635 h 2260242"/>
              <a:gd name="connsiteX102" fmla="*/ 336461 w 3767071"/>
              <a:gd name="connsiteY102" fmla="*/ 386366 h 2260242"/>
              <a:gd name="connsiteX103" fmla="*/ 302654 w 3767071"/>
              <a:gd name="connsiteY103" fmla="*/ 386366 h 2260242"/>
              <a:gd name="connsiteX104" fmla="*/ 302654 w 3767071"/>
              <a:gd name="connsiteY104" fmla="*/ 346120 h 2260242"/>
              <a:gd name="connsiteX105" fmla="*/ 292995 w 3767071"/>
              <a:gd name="connsiteY105" fmla="*/ 346120 h 2260242"/>
              <a:gd name="connsiteX106" fmla="*/ 292995 w 3767071"/>
              <a:gd name="connsiteY106" fmla="*/ 214111 h 2260242"/>
              <a:gd name="connsiteX107" fmla="*/ 278506 w 3767071"/>
              <a:gd name="connsiteY107" fmla="*/ 214111 h 2260242"/>
              <a:gd name="connsiteX108" fmla="*/ 278506 w 3767071"/>
              <a:gd name="connsiteY108" fmla="*/ 154546 h 2260242"/>
              <a:gd name="connsiteX109" fmla="*/ 262407 w 3767071"/>
              <a:gd name="connsiteY109" fmla="*/ 154546 h 2260242"/>
              <a:gd name="connsiteX110" fmla="*/ 262407 w 3767071"/>
              <a:gd name="connsiteY110" fmla="*/ 128789 h 2260242"/>
              <a:gd name="connsiteX111" fmla="*/ 201233 w 3767071"/>
              <a:gd name="connsiteY111" fmla="*/ 128789 h 2260242"/>
              <a:gd name="connsiteX112" fmla="*/ 201233 w 3767071"/>
              <a:gd name="connsiteY112" fmla="*/ 70834 h 2260242"/>
              <a:gd name="connsiteX113" fmla="*/ 154547 w 3767071"/>
              <a:gd name="connsiteY113" fmla="*/ 70834 h 2260242"/>
              <a:gd name="connsiteX114" fmla="*/ 154547 w 3767071"/>
              <a:gd name="connsiteY114" fmla="*/ 54735 h 2260242"/>
              <a:gd name="connsiteX115" fmla="*/ 141668 w 3767071"/>
              <a:gd name="connsiteY115" fmla="*/ 54735 h 2260242"/>
              <a:gd name="connsiteX116" fmla="*/ 141668 w 3767071"/>
              <a:gd name="connsiteY116" fmla="*/ 12879 h 2260242"/>
              <a:gd name="connsiteX117" fmla="*/ 123959 w 3767071"/>
              <a:gd name="connsiteY117" fmla="*/ 12879 h 2260242"/>
              <a:gd name="connsiteX118" fmla="*/ 123959 w 3767071"/>
              <a:gd name="connsiteY118" fmla="*/ 0 h 2260242"/>
              <a:gd name="connsiteX119" fmla="*/ 0 w 3767071"/>
              <a:gd name="connsiteY119" fmla="*/ 0 h 226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767071" h="2260242">
                <a:moveTo>
                  <a:pt x="3767071" y="2260242"/>
                </a:moveTo>
                <a:lnTo>
                  <a:pt x="2187799" y="2260242"/>
                </a:lnTo>
                <a:lnTo>
                  <a:pt x="2187799" y="2232875"/>
                </a:lnTo>
                <a:lnTo>
                  <a:pt x="2081548" y="2232875"/>
                </a:lnTo>
                <a:lnTo>
                  <a:pt x="2081548" y="2211946"/>
                </a:lnTo>
                <a:lnTo>
                  <a:pt x="2052571" y="2211946"/>
                </a:lnTo>
                <a:lnTo>
                  <a:pt x="2052571" y="2184579"/>
                </a:lnTo>
                <a:lnTo>
                  <a:pt x="2015544" y="2184579"/>
                </a:lnTo>
                <a:lnTo>
                  <a:pt x="2015544" y="2165261"/>
                </a:lnTo>
                <a:lnTo>
                  <a:pt x="1967248" y="2165261"/>
                </a:lnTo>
                <a:lnTo>
                  <a:pt x="1967248" y="2134673"/>
                </a:lnTo>
                <a:lnTo>
                  <a:pt x="1806262" y="2134673"/>
                </a:lnTo>
                <a:lnTo>
                  <a:pt x="1806262" y="2092817"/>
                </a:lnTo>
                <a:lnTo>
                  <a:pt x="1588931" y="2092817"/>
                </a:lnTo>
                <a:lnTo>
                  <a:pt x="1588931" y="2070279"/>
                </a:lnTo>
                <a:lnTo>
                  <a:pt x="1550295" y="2070279"/>
                </a:lnTo>
                <a:lnTo>
                  <a:pt x="1550295" y="2050961"/>
                </a:lnTo>
                <a:lnTo>
                  <a:pt x="1537416" y="2050961"/>
                </a:lnTo>
                <a:lnTo>
                  <a:pt x="1537416" y="2026813"/>
                </a:lnTo>
                <a:lnTo>
                  <a:pt x="1495559" y="2026813"/>
                </a:lnTo>
                <a:lnTo>
                  <a:pt x="1495559" y="1941490"/>
                </a:lnTo>
                <a:lnTo>
                  <a:pt x="1461752" y="1941490"/>
                </a:lnTo>
                <a:lnTo>
                  <a:pt x="1461752" y="1920562"/>
                </a:lnTo>
                <a:lnTo>
                  <a:pt x="1416676" y="1920562"/>
                </a:lnTo>
                <a:lnTo>
                  <a:pt x="1416676" y="1873876"/>
                </a:lnTo>
                <a:lnTo>
                  <a:pt x="1291107" y="1873876"/>
                </a:lnTo>
                <a:lnTo>
                  <a:pt x="1291107" y="1838459"/>
                </a:lnTo>
                <a:lnTo>
                  <a:pt x="1265350" y="1838459"/>
                </a:lnTo>
                <a:lnTo>
                  <a:pt x="1265350" y="1814311"/>
                </a:lnTo>
                <a:lnTo>
                  <a:pt x="1250861" y="1814311"/>
                </a:lnTo>
                <a:lnTo>
                  <a:pt x="1250861" y="1794993"/>
                </a:lnTo>
                <a:lnTo>
                  <a:pt x="1220273" y="1794993"/>
                </a:lnTo>
                <a:lnTo>
                  <a:pt x="1220273" y="1772455"/>
                </a:lnTo>
                <a:lnTo>
                  <a:pt x="1192906" y="1772455"/>
                </a:lnTo>
                <a:lnTo>
                  <a:pt x="1192906" y="1725769"/>
                </a:lnTo>
                <a:lnTo>
                  <a:pt x="1173588" y="1725769"/>
                </a:lnTo>
                <a:lnTo>
                  <a:pt x="1173588" y="1646886"/>
                </a:lnTo>
                <a:lnTo>
                  <a:pt x="1149440" y="1646886"/>
                </a:lnTo>
                <a:lnTo>
                  <a:pt x="1149440" y="1619518"/>
                </a:lnTo>
                <a:lnTo>
                  <a:pt x="1122072" y="1619518"/>
                </a:lnTo>
                <a:lnTo>
                  <a:pt x="1122072" y="1595370"/>
                </a:lnTo>
                <a:lnTo>
                  <a:pt x="1094704" y="1595370"/>
                </a:lnTo>
                <a:lnTo>
                  <a:pt x="1094704" y="1568003"/>
                </a:lnTo>
                <a:lnTo>
                  <a:pt x="1039969" y="1568003"/>
                </a:lnTo>
                <a:lnTo>
                  <a:pt x="1039969" y="1529366"/>
                </a:lnTo>
                <a:lnTo>
                  <a:pt x="1022261" y="1529366"/>
                </a:lnTo>
                <a:lnTo>
                  <a:pt x="1022261" y="1506828"/>
                </a:lnTo>
                <a:lnTo>
                  <a:pt x="1006162" y="1506828"/>
                </a:lnTo>
                <a:lnTo>
                  <a:pt x="1006162" y="1479461"/>
                </a:lnTo>
                <a:lnTo>
                  <a:pt x="991673" y="1479461"/>
                </a:lnTo>
                <a:lnTo>
                  <a:pt x="991673" y="1440824"/>
                </a:lnTo>
                <a:lnTo>
                  <a:pt x="977185" y="1440824"/>
                </a:lnTo>
                <a:lnTo>
                  <a:pt x="977185" y="1421506"/>
                </a:lnTo>
                <a:lnTo>
                  <a:pt x="962696" y="1421506"/>
                </a:lnTo>
                <a:lnTo>
                  <a:pt x="962696" y="1400577"/>
                </a:lnTo>
                <a:lnTo>
                  <a:pt x="944988" y="1400577"/>
                </a:lnTo>
                <a:lnTo>
                  <a:pt x="944988" y="1376430"/>
                </a:lnTo>
                <a:lnTo>
                  <a:pt x="919230" y="1376430"/>
                </a:lnTo>
                <a:lnTo>
                  <a:pt x="919230" y="1345842"/>
                </a:lnTo>
                <a:lnTo>
                  <a:pt x="895082" y="1345842"/>
                </a:lnTo>
                <a:lnTo>
                  <a:pt x="895082" y="1239592"/>
                </a:lnTo>
                <a:lnTo>
                  <a:pt x="878983" y="1239592"/>
                </a:lnTo>
                <a:lnTo>
                  <a:pt x="878983" y="1149439"/>
                </a:lnTo>
                <a:lnTo>
                  <a:pt x="864495" y="1149439"/>
                </a:lnTo>
                <a:lnTo>
                  <a:pt x="864495" y="1125292"/>
                </a:lnTo>
                <a:lnTo>
                  <a:pt x="843566" y="1125292"/>
                </a:lnTo>
                <a:lnTo>
                  <a:pt x="843566" y="1093094"/>
                </a:lnTo>
                <a:lnTo>
                  <a:pt x="829078" y="1093094"/>
                </a:lnTo>
                <a:lnTo>
                  <a:pt x="829078" y="1057677"/>
                </a:lnTo>
                <a:lnTo>
                  <a:pt x="812979" y="1057677"/>
                </a:lnTo>
                <a:lnTo>
                  <a:pt x="812979" y="998113"/>
                </a:lnTo>
                <a:lnTo>
                  <a:pt x="766293" y="998113"/>
                </a:lnTo>
                <a:lnTo>
                  <a:pt x="766293" y="969135"/>
                </a:lnTo>
                <a:lnTo>
                  <a:pt x="742145" y="969135"/>
                </a:lnTo>
                <a:lnTo>
                  <a:pt x="742145" y="858055"/>
                </a:lnTo>
                <a:lnTo>
                  <a:pt x="729266" y="858055"/>
                </a:lnTo>
                <a:lnTo>
                  <a:pt x="729266" y="827468"/>
                </a:lnTo>
                <a:lnTo>
                  <a:pt x="708338" y="827468"/>
                </a:lnTo>
                <a:lnTo>
                  <a:pt x="708338" y="798490"/>
                </a:lnTo>
                <a:lnTo>
                  <a:pt x="687410" y="798490"/>
                </a:lnTo>
                <a:lnTo>
                  <a:pt x="687410" y="767903"/>
                </a:lnTo>
                <a:lnTo>
                  <a:pt x="671312" y="767903"/>
                </a:lnTo>
                <a:lnTo>
                  <a:pt x="671312" y="753414"/>
                </a:lnTo>
                <a:lnTo>
                  <a:pt x="589209" y="753414"/>
                </a:lnTo>
                <a:lnTo>
                  <a:pt x="589209" y="685800"/>
                </a:lnTo>
                <a:lnTo>
                  <a:pt x="513545" y="685800"/>
                </a:lnTo>
                <a:lnTo>
                  <a:pt x="513545" y="676141"/>
                </a:lnTo>
                <a:lnTo>
                  <a:pt x="494227" y="676141"/>
                </a:lnTo>
                <a:lnTo>
                  <a:pt x="494227" y="651993"/>
                </a:lnTo>
                <a:lnTo>
                  <a:pt x="466859" y="651993"/>
                </a:lnTo>
                <a:lnTo>
                  <a:pt x="466859" y="610137"/>
                </a:lnTo>
                <a:lnTo>
                  <a:pt x="447541" y="610137"/>
                </a:lnTo>
                <a:lnTo>
                  <a:pt x="447541" y="531254"/>
                </a:lnTo>
                <a:lnTo>
                  <a:pt x="425003" y="531254"/>
                </a:lnTo>
                <a:lnTo>
                  <a:pt x="425003" y="481348"/>
                </a:lnTo>
                <a:lnTo>
                  <a:pt x="404075" y="481348"/>
                </a:lnTo>
                <a:lnTo>
                  <a:pt x="404075" y="471689"/>
                </a:lnTo>
                <a:lnTo>
                  <a:pt x="386366" y="471689"/>
                </a:lnTo>
                <a:lnTo>
                  <a:pt x="386366" y="412124"/>
                </a:lnTo>
                <a:lnTo>
                  <a:pt x="367048" y="412124"/>
                </a:lnTo>
                <a:lnTo>
                  <a:pt x="367048" y="397635"/>
                </a:lnTo>
                <a:lnTo>
                  <a:pt x="336461" y="397635"/>
                </a:lnTo>
                <a:lnTo>
                  <a:pt x="336461" y="386366"/>
                </a:lnTo>
                <a:lnTo>
                  <a:pt x="302654" y="386366"/>
                </a:lnTo>
                <a:lnTo>
                  <a:pt x="302654" y="346120"/>
                </a:lnTo>
                <a:lnTo>
                  <a:pt x="292995" y="346120"/>
                </a:lnTo>
                <a:lnTo>
                  <a:pt x="292995" y="214111"/>
                </a:lnTo>
                <a:lnTo>
                  <a:pt x="278506" y="214111"/>
                </a:lnTo>
                <a:lnTo>
                  <a:pt x="278506" y="154546"/>
                </a:lnTo>
                <a:lnTo>
                  <a:pt x="262407" y="154546"/>
                </a:lnTo>
                <a:lnTo>
                  <a:pt x="262407" y="128789"/>
                </a:lnTo>
                <a:lnTo>
                  <a:pt x="201233" y="128789"/>
                </a:lnTo>
                <a:lnTo>
                  <a:pt x="201233" y="70834"/>
                </a:lnTo>
                <a:lnTo>
                  <a:pt x="154547" y="70834"/>
                </a:lnTo>
                <a:lnTo>
                  <a:pt x="154547" y="54735"/>
                </a:lnTo>
                <a:lnTo>
                  <a:pt x="141668" y="54735"/>
                </a:lnTo>
                <a:lnTo>
                  <a:pt x="141668" y="12879"/>
                </a:lnTo>
                <a:lnTo>
                  <a:pt x="123959" y="12879"/>
                </a:lnTo>
                <a:lnTo>
                  <a:pt x="123959"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23" name="Freeform: Shape 122">
            <a:extLst>
              <a:ext uri="{FF2B5EF4-FFF2-40B4-BE49-F238E27FC236}">
                <a16:creationId xmlns:a16="http://schemas.microsoft.com/office/drawing/2014/main" id="{B8F0882B-07AD-95D8-BDDD-71F4D3D08BB1}"/>
              </a:ext>
            </a:extLst>
          </p:cNvPr>
          <p:cNvSpPr/>
          <p:nvPr/>
        </p:nvSpPr>
        <p:spPr bwMode="auto">
          <a:xfrm>
            <a:off x="6709893" y="2120155"/>
            <a:ext cx="3720384" cy="2358444"/>
          </a:xfrm>
          <a:custGeom>
            <a:avLst/>
            <a:gdLst>
              <a:gd name="connsiteX0" fmla="*/ 0 w 3720384"/>
              <a:gd name="connsiteY0" fmla="*/ 0 h 2358444"/>
              <a:gd name="connsiteX1" fmla="*/ 90152 w 3720384"/>
              <a:gd name="connsiteY1" fmla="*/ 0 h 2358444"/>
              <a:gd name="connsiteX2" fmla="*/ 90152 w 3720384"/>
              <a:gd name="connsiteY2" fmla="*/ 40247 h 2358444"/>
              <a:gd name="connsiteX3" fmla="*/ 119130 w 3720384"/>
              <a:gd name="connsiteY3" fmla="*/ 40247 h 2358444"/>
              <a:gd name="connsiteX4" fmla="*/ 119130 w 3720384"/>
              <a:gd name="connsiteY4" fmla="*/ 96592 h 2358444"/>
              <a:gd name="connsiteX5" fmla="*/ 140058 w 3720384"/>
              <a:gd name="connsiteY5" fmla="*/ 96592 h 2358444"/>
              <a:gd name="connsiteX6" fmla="*/ 140058 w 3720384"/>
              <a:gd name="connsiteY6" fmla="*/ 218941 h 2358444"/>
              <a:gd name="connsiteX7" fmla="*/ 175475 w 3720384"/>
              <a:gd name="connsiteY7" fmla="*/ 218941 h 2358444"/>
              <a:gd name="connsiteX8" fmla="*/ 175475 w 3720384"/>
              <a:gd name="connsiteY8" fmla="*/ 273676 h 2358444"/>
              <a:gd name="connsiteX9" fmla="*/ 260797 w 3720384"/>
              <a:gd name="connsiteY9" fmla="*/ 273676 h 2358444"/>
              <a:gd name="connsiteX10" fmla="*/ 260797 w 3720384"/>
              <a:gd name="connsiteY10" fmla="*/ 307484 h 2358444"/>
              <a:gd name="connsiteX11" fmla="*/ 275286 w 3720384"/>
              <a:gd name="connsiteY11" fmla="*/ 307484 h 2358444"/>
              <a:gd name="connsiteX12" fmla="*/ 275286 w 3720384"/>
              <a:gd name="connsiteY12" fmla="*/ 354169 h 2358444"/>
              <a:gd name="connsiteX13" fmla="*/ 391196 w 3720384"/>
              <a:gd name="connsiteY13" fmla="*/ 354169 h 2358444"/>
              <a:gd name="connsiteX14" fmla="*/ 391196 w 3720384"/>
              <a:gd name="connsiteY14" fmla="*/ 399246 h 2358444"/>
              <a:gd name="connsiteX15" fmla="*/ 404075 w 3720384"/>
              <a:gd name="connsiteY15" fmla="*/ 399246 h 2358444"/>
              <a:gd name="connsiteX16" fmla="*/ 404075 w 3720384"/>
              <a:gd name="connsiteY16" fmla="*/ 441102 h 2358444"/>
              <a:gd name="connsiteX17" fmla="*/ 439492 w 3720384"/>
              <a:gd name="connsiteY17" fmla="*/ 441102 h 2358444"/>
              <a:gd name="connsiteX18" fmla="*/ 439492 w 3720384"/>
              <a:gd name="connsiteY18" fmla="*/ 470079 h 2358444"/>
              <a:gd name="connsiteX19" fmla="*/ 450761 w 3720384"/>
              <a:gd name="connsiteY19" fmla="*/ 470079 h 2358444"/>
              <a:gd name="connsiteX20" fmla="*/ 450761 w 3720384"/>
              <a:gd name="connsiteY20" fmla="*/ 574720 h 2358444"/>
              <a:gd name="connsiteX21" fmla="*/ 492617 w 3720384"/>
              <a:gd name="connsiteY21" fmla="*/ 574720 h 2358444"/>
              <a:gd name="connsiteX22" fmla="*/ 492617 w 3720384"/>
              <a:gd name="connsiteY22" fmla="*/ 605307 h 2358444"/>
              <a:gd name="connsiteX23" fmla="*/ 518375 w 3720384"/>
              <a:gd name="connsiteY23" fmla="*/ 605307 h 2358444"/>
              <a:gd name="connsiteX24" fmla="*/ 518375 w 3720384"/>
              <a:gd name="connsiteY24" fmla="*/ 655213 h 2358444"/>
              <a:gd name="connsiteX25" fmla="*/ 585989 w 3720384"/>
              <a:gd name="connsiteY25" fmla="*/ 655213 h 2358444"/>
              <a:gd name="connsiteX26" fmla="*/ 585989 w 3720384"/>
              <a:gd name="connsiteY26" fmla="*/ 796881 h 2358444"/>
              <a:gd name="connsiteX27" fmla="*/ 614966 w 3720384"/>
              <a:gd name="connsiteY27" fmla="*/ 796881 h 2358444"/>
              <a:gd name="connsiteX28" fmla="*/ 614966 w 3720384"/>
              <a:gd name="connsiteY28" fmla="*/ 829078 h 2358444"/>
              <a:gd name="connsiteX29" fmla="*/ 647163 w 3720384"/>
              <a:gd name="connsiteY29" fmla="*/ 829078 h 2358444"/>
              <a:gd name="connsiteX30" fmla="*/ 647163 w 3720384"/>
              <a:gd name="connsiteY30" fmla="*/ 890253 h 2358444"/>
              <a:gd name="connsiteX31" fmla="*/ 743755 w 3720384"/>
              <a:gd name="connsiteY31" fmla="*/ 890253 h 2358444"/>
              <a:gd name="connsiteX32" fmla="*/ 743755 w 3720384"/>
              <a:gd name="connsiteY32" fmla="*/ 975575 h 2358444"/>
              <a:gd name="connsiteX33" fmla="*/ 775952 w 3720384"/>
              <a:gd name="connsiteY33" fmla="*/ 975575 h 2358444"/>
              <a:gd name="connsiteX34" fmla="*/ 775952 w 3720384"/>
              <a:gd name="connsiteY34" fmla="*/ 1070557 h 2358444"/>
              <a:gd name="connsiteX35" fmla="*/ 812979 w 3720384"/>
              <a:gd name="connsiteY35" fmla="*/ 1070557 h 2358444"/>
              <a:gd name="connsiteX36" fmla="*/ 812979 w 3720384"/>
              <a:gd name="connsiteY36" fmla="*/ 1114023 h 2358444"/>
              <a:gd name="connsiteX37" fmla="*/ 845176 w 3720384"/>
              <a:gd name="connsiteY37" fmla="*/ 1114023 h 2358444"/>
              <a:gd name="connsiteX38" fmla="*/ 845176 w 3720384"/>
              <a:gd name="connsiteY38" fmla="*/ 1159099 h 2358444"/>
              <a:gd name="connsiteX39" fmla="*/ 875763 w 3720384"/>
              <a:gd name="connsiteY39" fmla="*/ 1159099 h 2358444"/>
              <a:gd name="connsiteX40" fmla="*/ 875763 w 3720384"/>
              <a:gd name="connsiteY40" fmla="*/ 1220274 h 2358444"/>
              <a:gd name="connsiteX41" fmla="*/ 882203 w 3720384"/>
              <a:gd name="connsiteY41" fmla="*/ 1220274 h 2358444"/>
              <a:gd name="connsiteX42" fmla="*/ 882203 w 3720384"/>
              <a:gd name="connsiteY42" fmla="*/ 1386089 h 2358444"/>
              <a:gd name="connsiteX43" fmla="*/ 909570 w 3720384"/>
              <a:gd name="connsiteY43" fmla="*/ 1386089 h 2358444"/>
              <a:gd name="connsiteX44" fmla="*/ 909570 w 3720384"/>
              <a:gd name="connsiteY44" fmla="*/ 1432775 h 2358444"/>
              <a:gd name="connsiteX45" fmla="*/ 933718 w 3720384"/>
              <a:gd name="connsiteY45" fmla="*/ 1432775 h 2358444"/>
              <a:gd name="connsiteX46" fmla="*/ 933718 w 3720384"/>
              <a:gd name="connsiteY46" fmla="*/ 1476241 h 2358444"/>
              <a:gd name="connsiteX47" fmla="*/ 964306 w 3720384"/>
              <a:gd name="connsiteY47" fmla="*/ 1476241 h 2358444"/>
              <a:gd name="connsiteX48" fmla="*/ 964306 w 3720384"/>
              <a:gd name="connsiteY48" fmla="*/ 1527757 h 2358444"/>
              <a:gd name="connsiteX49" fmla="*/ 1041579 w 3720384"/>
              <a:gd name="connsiteY49" fmla="*/ 1527757 h 2358444"/>
              <a:gd name="connsiteX50" fmla="*/ 1041579 w 3720384"/>
              <a:gd name="connsiteY50" fmla="*/ 1574443 h 2358444"/>
              <a:gd name="connsiteX51" fmla="*/ 1089875 w 3720384"/>
              <a:gd name="connsiteY51" fmla="*/ 1574443 h 2358444"/>
              <a:gd name="connsiteX52" fmla="*/ 1089875 w 3720384"/>
              <a:gd name="connsiteY52" fmla="*/ 1627568 h 2358444"/>
              <a:gd name="connsiteX53" fmla="*/ 1097924 w 3720384"/>
              <a:gd name="connsiteY53" fmla="*/ 1627568 h 2358444"/>
              <a:gd name="connsiteX54" fmla="*/ 1097924 w 3720384"/>
              <a:gd name="connsiteY54" fmla="*/ 1669424 h 2358444"/>
              <a:gd name="connsiteX55" fmla="*/ 1180027 w 3720384"/>
              <a:gd name="connsiteY55" fmla="*/ 1669424 h 2358444"/>
              <a:gd name="connsiteX56" fmla="*/ 1180027 w 3720384"/>
              <a:gd name="connsiteY56" fmla="*/ 1719330 h 2358444"/>
              <a:gd name="connsiteX57" fmla="*/ 1204175 w 3720384"/>
              <a:gd name="connsiteY57" fmla="*/ 1719330 h 2358444"/>
              <a:gd name="connsiteX58" fmla="*/ 1204175 w 3720384"/>
              <a:gd name="connsiteY58" fmla="*/ 1806262 h 2358444"/>
              <a:gd name="connsiteX59" fmla="*/ 1205785 w 3720384"/>
              <a:gd name="connsiteY59" fmla="*/ 1807872 h 2358444"/>
              <a:gd name="connsiteX60" fmla="*/ 1205785 w 3720384"/>
              <a:gd name="connsiteY60" fmla="*/ 1851338 h 2358444"/>
              <a:gd name="connsiteX61" fmla="*/ 1466582 w 3720384"/>
              <a:gd name="connsiteY61" fmla="*/ 1851338 h 2358444"/>
              <a:gd name="connsiteX62" fmla="*/ 1466582 w 3720384"/>
              <a:gd name="connsiteY62" fmla="*/ 1906074 h 2358444"/>
              <a:gd name="connsiteX63" fmla="*/ 1487510 w 3720384"/>
              <a:gd name="connsiteY63" fmla="*/ 1906074 h 2358444"/>
              <a:gd name="connsiteX64" fmla="*/ 1487510 w 3720384"/>
              <a:gd name="connsiteY64" fmla="*/ 1997836 h 2358444"/>
              <a:gd name="connsiteX65" fmla="*/ 1794993 w 3720384"/>
              <a:gd name="connsiteY65" fmla="*/ 1997836 h 2358444"/>
              <a:gd name="connsiteX66" fmla="*/ 1794993 w 3720384"/>
              <a:gd name="connsiteY66" fmla="*/ 2046131 h 2358444"/>
              <a:gd name="connsiteX67" fmla="*/ 2026813 w 3720384"/>
              <a:gd name="connsiteY67" fmla="*/ 2046131 h 2358444"/>
              <a:gd name="connsiteX68" fmla="*/ 2026813 w 3720384"/>
              <a:gd name="connsiteY68" fmla="*/ 2089598 h 2358444"/>
              <a:gd name="connsiteX69" fmla="*/ 2931553 w 3720384"/>
              <a:gd name="connsiteY69" fmla="*/ 2089598 h 2358444"/>
              <a:gd name="connsiteX70" fmla="*/ 2931553 w 3720384"/>
              <a:gd name="connsiteY70" fmla="*/ 2178140 h 2358444"/>
              <a:gd name="connsiteX71" fmla="*/ 3562618 w 3720384"/>
              <a:gd name="connsiteY71" fmla="*/ 2178140 h 2358444"/>
              <a:gd name="connsiteX72" fmla="*/ 3562618 w 3720384"/>
              <a:gd name="connsiteY72" fmla="*/ 2358444 h 2358444"/>
              <a:gd name="connsiteX73" fmla="*/ 3720384 w 3720384"/>
              <a:gd name="connsiteY73" fmla="*/ 2358444 h 235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20384" h="2358444">
                <a:moveTo>
                  <a:pt x="0" y="0"/>
                </a:moveTo>
                <a:lnTo>
                  <a:pt x="90152" y="0"/>
                </a:lnTo>
                <a:lnTo>
                  <a:pt x="90152" y="40247"/>
                </a:lnTo>
                <a:lnTo>
                  <a:pt x="119130" y="40247"/>
                </a:lnTo>
                <a:lnTo>
                  <a:pt x="119130" y="96592"/>
                </a:lnTo>
                <a:lnTo>
                  <a:pt x="140058" y="96592"/>
                </a:lnTo>
                <a:lnTo>
                  <a:pt x="140058" y="218941"/>
                </a:lnTo>
                <a:lnTo>
                  <a:pt x="175475" y="218941"/>
                </a:lnTo>
                <a:lnTo>
                  <a:pt x="175475" y="273676"/>
                </a:lnTo>
                <a:lnTo>
                  <a:pt x="260797" y="273676"/>
                </a:lnTo>
                <a:lnTo>
                  <a:pt x="260797" y="307484"/>
                </a:lnTo>
                <a:lnTo>
                  <a:pt x="275286" y="307484"/>
                </a:lnTo>
                <a:lnTo>
                  <a:pt x="275286" y="354169"/>
                </a:lnTo>
                <a:lnTo>
                  <a:pt x="391196" y="354169"/>
                </a:lnTo>
                <a:lnTo>
                  <a:pt x="391196" y="399246"/>
                </a:lnTo>
                <a:lnTo>
                  <a:pt x="404075" y="399246"/>
                </a:lnTo>
                <a:lnTo>
                  <a:pt x="404075" y="441102"/>
                </a:lnTo>
                <a:lnTo>
                  <a:pt x="439492" y="441102"/>
                </a:lnTo>
                <a:lnTo>
                  <a:pt x="439492" y="470079"/>
                </a:lnTo>
                <a:lnTo>
                  <a:pt x="450761" y="470079"/>
                </a:lnTo>
                <a:lnTo>
                  <a:pt x="450761" y="574720"/>
                </a:lnTo>
                <a:lnTo>
                  <a:pt x="492617" y="574720"/>
                </a:lnTo>
                <a:lnTo>
                  <a:pt x="492617" y="605307"/>
                </a:lnTo>
                <a:lnTo>
                  <a:pt x="518375" y="605307"/>
                </a:lnTo>
                <a:lnTo>
                  <a:pt x="518375" y="655213"/>
                </a:lnTo>
                <a:lnTo>
                  <a:pt x="585989" y="655213"/>
                </a:lnTo>
                <a:lnTo>
                  <a:pt x="585989" y="796881"/>
                </a:lnTo>
                <a:lnTo>
                  <a:pt x="614966" y="796881"/>
                </a:lnTo>
                <a:lnTo>
                  <a:pt x="614966" y="829078"/>
                </a:lnTo>
                <a:lnTo>
                  <a:pt x="647163" y="829078"/>
                </a:lnTo>
                <a:lnTo>
                  <a:pt x="647163" y="890253"/>
                </a:lnTo>
                <a:lnTo>
                  <a:pt x="743755" y="890253"/>
                </a:lnTo>
                <a:lnTo>
                  <a:pt x="743755" y="975575"/>
                </a:lnTo>
                <a:lnTo>
                  <a:pt x="775952" y="975575"/>
                </a:lnTo>
                <a:lnTo>
                  <a:pt x="775952" y="1070557"/>
                </a:lnTo>
                <a:lnTo>
                  <a:pt x="812979" y="1070557"/>
                </a:lnTo>
                <a:lnTo>
                  <a:pt x="812979" y="1114023"/>
                </a:lnTo>
                <a:lnTo>
                  <a:pt x="845176" y="1114023"/>
                </a:lnTo>
                <a:lnTo>
                  <a:pt x="845176" y="1159099"/>
                </a:lnTo>
                <a:lnTo>
                  <a:pt x="875763" y="1159099"/>
                </a:lnTo>
                <a:lnTo>
                  <a:pt x="875763" y="1220274"/>
                </a:lnTo>
                <a:lnTo>
                  <a:pt x="882203" y="1220274"/>
                </a:lnTo>
                <a:lnTo>
                  <a:pt x="882203" y="1386089"/>
                </a:lnTo>
                <a:lnTo>
                  <a:pt x="909570" y="1386089"/>
                </a:lnTo>
                <a:lnTo>
                  <a:pt x="909570" y="1432775"/>
                </a:lnTo>
                <a:lnTo>
                  <a:pt x="933718" y="1432775"/>
                </a:lnTo>
                <a:lnTo>
                  <a:pt x="933718" y="1476241"/>
                </a:lnTo>
                <a:lnTo>
                  <a:pt x="964306" y="1476241"/>
                </a:lnTo>
                <a:lnTo>
                  <a:pt x="964306" y="1527757"/>
                </a:lnTo>
                <a:lnTo>
                  <a:pt x="1041579" y="1527757"/>
                </a:lnTo>
                <a:lnTo>
                  <a:pt x="1041579" y="1574443"/>
                </a:lnTo>
                <a:lnTo>
                  <a:pt x="1089875" y="1574443"/>
                </a:lnTo>
                <a:lnTo>
                  <a:pt x="1089875" y="1627568"/>
                </a:lnTo>
                <a:lnTo>
                  <a:pt x="1097924" y="1627568"/>
                </a:lnTo>
                <a:lnTo>
                  <a:pt x="1097924" y="1669424"/>
                </a:lnTo>
                <a:lnTo>
                  <a:pt x="1180027" y="1669424"/>
                </a:lnTo>
                <a:lnTo>
                  <a:pt x="1180027" y="1719330"/>
                </a:lnTo>
                <a:lnTo>
                  <a:pt x="1204175" y="1719330"/>
                </a:lnTo>
                <a:lnTo>
                  <a:pt x="1204175" y="1806262"/>
                </a:lnTo>
                <a:lnTo>
                  <a:pt x="1205785" y="1807872"/>
                </a:lnTo>
                <a:lnTo>
                  <a:pt x="1205785" y="1851338"/>
                </a:lnTo>
                <a:lnTo>
                  <a:pt x="1466582" y="1851338"/>
                </a:lnTo>
                <a:lnTo>
                  <a:pt x="1466582" y="1906074"/>
                </a:lnTo>
                <a:lnTo>
                  <a:pt x="1487510" y="1906074"/>
                </a:lnTo>
                <a:lnTo>
                  <a:pt x="1487510" y="1997836"/>
                </a:lnTo>
                <a:lnTo>
                  <a:pt x="1794993" y="1997836"/>
                </a:lnTo>
                <a:lnTo>
                  <a:pt x="1794993" y="2046131"/>
                </a:lnTo>
                <a:lnTo>
                  <a:pt x="2026813" y="2046131"/>
                </a:lnTo>
                <a:lnTo>
                  <a:pt x="2026813" y="2089598"/>
                </a:lnTo>
                <a:lnTo>
                  <a:pt x="2931553" y="2089598"/>
                </a:lnTo>
                <a:lnTo>
                  <a:pt x="2931553" y="2178140"/>
                </a:lnTo>
                <a:lnTo>
                  <a:pt x="3562618" y="2178140"/>
                </a:lnTo>
                <a:lnTo>
                  <a:pt x="3562618" y="2358444"/>
                </a:lnTo>
                <a:lnTo>
                  <a:pt x="3720384" y="2358444"/>
                </a:lnTo>
              </a:path>
            </a:pathLst>
          </a:custGeom>
          <a:noFill/>
          <a:ln w="28575">
            <a:solidFill>
              <a:schemeClr val="accent3"/>
            </a:solidFill>
            <a:miter lim="800000"/>
            <a:headEnd/>
            <a:tailEnd/>
          </a:ln>
        </p:spPr>
        <p:txBody>
          <a:bodyPr rtlCol="0" anchor="ctr"/>
          <a:lstStyle/>
          <a:p>
            <a:pPr algn="ctr"/>
            <a:endParaRPr lang="en-US" dirty="0"/>
          </a:p>
        </p:txBody>
      </p:sp>
      <p:grpSp>
        <p:nvGrpSpPr>
          <p:cNvPr id="143" name="Group 142">
            <a:extLst>
              <a:ext uri="{FF2B5EF4-FFF2-40B4-BE49-F238E27FC236}">
                <a16:creationId xmlns:a16="http://schemas.microsoft.com/office/drawing/2014/main" id="{D9832A7F-08CE-0148-34A6-F7EE15171FDD}"/>
              </a:ext>
            </a:extLst>
          </p:cNvPr>
          <p:cNvGrpSpPr/>
          <p:nvPr/>
        </p:nvGrpSpPr>
        <p:grpSpPr>
          <a:xfrm>
            <a:off x="7156997" y="2653291"/>
            <a:ext cx="3312369" cy="1877387"/>
            <a:chOff x="7156997" y="3168475"/>
            <a:chExt cx="3312369" cy="1877387"/>
          </a:xfrm>
        </p:grpSpPr>
        <p:cxnSp>
          <p:nvCxnSpPr>
            <p:cNvPr id="125" name="Straight Connector 124">
              <a:extLst>
                <a:ext uri="{FF2B5EF4-FFF2-40B4-BE49-F238E27FC236}">
                  <a16:creationId xmlns:a16="http://schemas.microsoft.com/office/drawing/2014/main" id="{1A7702CC-5155-95FF-1F8E-F28BF40022E5}"/>
                </a:ext>
              </a:extLst>
            </p:cNvPr>
            <p:cNvCxnSpPr/>
            <p:nvPr/>
          </p:nvCxnSpPr>
          <p:spPr bwMode="auto">
            <a:xfrm>
              <a:off x="8957256" y="4687910"/>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36A07BE5-C0B8-5D32-390B-3C2229F90ADD}"/>
                </a:ext>
              </a:extLst>
            </p:cNvPr>
            <p:cNvCxnSpPr/>
            <p:nvPr/>
          </p:nvCxnSpPr>
          <p:spPr bwMode="auto">
            <a:xfrm>
              <a:off x="9619369" y="4687910"/>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6A5AA28A-FBD1-4877-010A-978C92DA14CF}"/>
                </a:ext>
              </a:extLst>
            </p:cNvPr>
            <p:cNvCxnSpPr/>
            <p:nvPr/>
          </p:nvCxnSpPr>
          <p:spPr bwMode="auto">
            <a:xfrm>
              <a:off x="9725535" y="4771244"/>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CF366707-D489-BB9D-1BA9-3D73A3C59D7C}"/>
                </a:ext>
              </a:extLst>
            </p:cNvPr>
            <p:cNvCxnSpPr/>
            <p:nvPr/>
          </p:nvCxnSpPr>
          <p:spPr bwMode="auto">
            <a:xfrm>
              <a:off x="9983531" y="4771244"/>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5185C3FA-66A0-3DA6-526F-7E3C5C74271A}"/>
                </a:ext>
              </a:extLst>
            </p:cNvPr>
            <p:cNvCxnSpPr/>
            <p:nvPr/>
          </p:nvCxnSpPr>
          <p:spPr bwMode="auto">
            <a:xfrm>
              <a:off x="9992664" y="4771244"/>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F4C9493E-B7C4-6104-5863-D45BF45EE2A6}"/>
                </a:ext>
              </a:extLst>
            </p:cNvPr>
            <p:cNvCxnSpPr/>
            <p:nvPr/>
          </p:nvCxnSpPr>
          <p:spPr bwMode="auto">
            <a:xfrm>
              <a:off x="10434453" y="4957320"/>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1F76254F-8EC5-B74B-A126-A76283554758}"/>
                </a:ext>
              </a:extLst>
            </p:cNvPr>
            <p:cNvCxnSpPr/>
            <p:nvPr/>
          </p:nvCxnSpPr>
          <p:spPr bwMode="auto">
            <a:xfrm>
              <a:off x="8339666" y="4595442"/>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69EF5963-484F-2814-DAF8-5CBF375608B7}"/>
                </a:ext>
              </a:extLst>
            </p:cNvPr>
            <p:cNvCxnSpPr/>
            <p:nvPr/>
          </p:nvCxnSpPr>
          <p:spPr bwMode="auto">
            <a:xfrm>
              <a:off x="8731226" y="4636538"/>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0815BE85-2197-5E62-56FF-BB4036302F80}"/>
                </a:ext>
              </a:extLst>
            </p:cNvPr>
            <p:cNvCxnSpPr/>
            <p:nvPr/>
          </p:nvCxnSpPr>
          <p:spPr bwMode="auto">
            <a:xfrm>
              <a:off x="7304260" y="3383091"/>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BC3888B6-D05D-837B-985A-A6D37959D6B3}"/>
                </a:ext>
              </a:extLst>
            </p:cNvPr>
            <p:cNvCxnSpPr/>
            <p:nvPr/>
          </p:nvCxnSpPr>
          <p:spPr bwMode="auto">
            <a:xfrm>
              <a:off x="7196952" y="3168475"/>
              <a:ext cx="0" cy="88542"/>
            </a:xfrm>
            <a:prstGeom prst="line">
              <a:avLst/>
            </a:prstGeom>
            <a:noFill/>
            <a:ln w="12700"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70763B8C-3F21-C1A8-89BC-DDD853EF87EF}"/>
                </a:ext>
              </a:extLst>
            </p:cNvPr>
            <p:cNvCxnSpPr>
              <a:cxnSpLocks/>
            </p:cNvCxnSpPr>
            <p:nvPr/>
          </p:nvCxnSpPr>
          <p:spPr bwMode="auto">
            <a:xfrm flipH="1">
              <a:off x="7156997" y="3210212"/>
              <a:ext cx="78293" cy="0"/>
            </a:xfrm>
            <a:prstGeom prst="line">
              <a:avLst/>
            </a:prstGeom>
            <a:noFill/>
            <a:ln w="12700"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84AB08BC-DB86-BCF3-75B0-F89B0F935C90}"/>
                </a:ext>
              </a:extLst>
            </p:cNvPr>
            <p:cNvCxnSpPr>
              <a:cxnSpLocks/>
            </p:cNvCxnSpPr>
            <p:nvPr/>
          </p:nvCxnSpPr>
          <p:spPr bwMode="auto">
            <a:xfrm flipH="1">
              <a:off x="7262021" y="3437385"/>
              <a:ext cx="78293" cy="0"/>
            </a:xfrm>
            <a:prstGeom prst="line">
              <a:avLst/>
            </a:prstGeom>
            <a:noFill/>
            <a:ln w="12700"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F7142198-E2DF-61D5-8104-D43761D0322C}"/>
                </a:ext>
              </a:extLst>
            </p:cNvPr>
            <p:cNvCxnSpPr>
              <a:cxnSpLocks/>
            </p:cNvCxnSpPr>
            <p:nvPr/>
          </p:nvCxnSpPr>
          <p:spPr bwMode="auto">
            <a:xfrm flipH="1">
              <a:off x="8687846" y="4677134"/>
              <a:ext cx="78293" cy="0"/>
            </a:xfrm>
            <a:prstGeom prst="line">
              <a:avLst/>
            </a:prstGeom>
            <a:noFill/>
            <a:ln w="12700"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D91148ED-BB1E-73AB-054F-0C0177941187}"/>
                </a:ext>
              </a:extLst>
            </p:cNvPr>
            <p:cNvCxnSpPr>
              <a:cxnSpLocks/>
            </p:cNvCxnSpPr>
            <p:nvPr/>
          </p:nvCxnSpPr>
          <p:spPr bwMode="auto">
            <a:xfrm flipH="1">
              <a:off x="9578273" y="4733071"/>
              <a:ext cx="78293" cy="0"/>
            </a:xfrm>
            <a:prstGeom prst="line">
              <a:avLst/>
            </a:prstGeom>
            <a:noFill/>
            <a:ln w="12700"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315212C4-145A-73B3-853C-5259FF7FF281}"/>
                </a:ext>
              </a:extLst>
            </p:cNvPr>
            <p:cNvCxnSpPr>
              <a:cxnSpLocks/>
            </p:cNvCxnSpPr>
            <p:nvPr/>
          </p:nvCxnSpPr>
          <p:spPr bwMode="auto">
            <a:xfrm flipH="1">
              <a:off x="10391073" y="4997916"/>
              <a:ext cx="78293"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169" name="Group 168">
            <a:extLst>
              <a:ext uri="{FF2B5EF4-FFF2-40B4-BE49-F238E27FC236}">
                <a16:creationId xmlns:a16="http://schemas.microsoft.com/office/drawing/2014/main" id="{D2D79956-552E-961A-C5DA-187CBD26DA3C}"/>
              </a:ext>
            </a:extLst>
          </p:cNvPr>
          <p:cNvGrpSpPr/>
          <p:nvPr/>
        </p:nvGrpSpPr>
        <p:grpSpPr>
          <a:xfrm>
            <a:off x="6724309" y="2086443"/>
            <a:ext cx="3791902" cy="2342189"/>
            <a:chOff x="6724309" y="2601627"/>
            <a:chExt cx="3791902" cy="2342189"/>
          </a:xfrm>
        </p:grpSpPr>
        <p:cxnSp>
          <p:nvCxnSpPr>
            <p:cNvPr id="161" name="Straight Connector 160">
              <a:extLst>
                <a:ext uri="{FF2B5EF4-FFF2-40B4-BE49-F238E27FC236}">
                  <a16:creationId xmlns:a16="http://schemas.microsoft.com/office/drawing/2014/main" id="{7A55B5CA-597A-D9E9-2A3B-DFCB761A2070}"/>
                </a:ext>
              </a:extLst>
            </p:cNvPr>
            <p:cNvCxnSpPr/>
            <p:nvPr/>
          </p:nvCxnSpPr>
          <p:spPr bwMode="auto">
            <a:xfrm>
              <a:off x="6840287" y="2601627"/>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C1B78120-098B-DCFB-415B-96C57B2012A3}"/>
                </a:ext>
              </a:extLst>
            </p:cNvPr>
            <p:cNvCxnSpPr/>
            <p:nvPr/>
          </p:nvCxnSpPr>
          <p:spPr bwMode="auto">
            <a:xfrm>
              <a:off x="6724309" y="2601627"/>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4A3AFBD2-9066-FAAB-FAA4-F4335A6E6403}"/>
                </a:ext>
              </a:extLst>
            </p:cNvPr>
            <p:cNvCxnSpPr>
              <a:cxnSpLocks/>
            </p:cNvCxnSpPr>
            <p:nvPr/>
          </p:nvCxnSpPr>
          <p:spPr bwMode="auto">
            <a:xfrm flipH="1">
              <a:off x="6815871" y="2638895"/>
              <a:ext cx="63494" cy="0"/>
            </a:xfrm>
            <a:prstGeom prst="line">
              <a:avLst/>
            </a:prstGeom>
            <a:noFill/>
            <a:ln w="12700" cap="flat" cmpd="sng" algn="ctr">
              <a:solidFill>
                <a:schemeClr val="accent1"/>
              </a:solidFill>
              <a:prstDash val="solid"/>
              <a:round/>
              <a:headEnd type="none" w="med" len="med"/>
              <a:tailEnd type="none" w="med" len="med"/>
            </a:ln>
            <a:effectLst/>
          </p:spPr>
        </p:cxnSp>
        <p:grpSp>
          <p:nvGrpSpPr>
            <p:cNvPr id="168" name="Group 167">
              <a:extLst>
                <a:ext uri="{FF2B5EF4-FFF2-40B4-BE49-F238E27FC236}">
                  <a16:creationId xmlns:a16="http://schemas.microsoft.com/office/drawing/2014/main" id="{3449F120-006F-4662-397A-088C73CE3A80}"/>
                </a:ext>
              </a:extLst>
            </p:cNvPr>
            <p:cNvGrpSpPr/>
            <p:nvPr/>
          </p:nvGrpSpPr>
          <p:grpSpPr>
            <a:xfrm>
              <a:off x="7873108" y="4371827"/>
              <a:ext cx="2643103" cy="571989"/>
              <a:chOff x="7873108" y="4371827"/>
              <a:chExt cx="2643103" cy="571989"/>
            </a:xfrm>
          </p:grpSpPr>
          <p:cxnSp>
            <p:nvCxnSpPr>
              <p:cNvPr id="144" name="Straight Connector 143">
                <a:extLst>
                  <a:ext uri="{FF2B5EF4-FFF2-40B4-BE49-F238E27FC236}">
                    <a16:creationId xmlns:a16="http://schemas.microsoft.com/office/drawing/2014/main" id="{C7919DB6-98BA-3992-D673-425D2306EE07}"/>
                  </a:ext>
                </a:extLst>
              </p:cNvPr>
              <p:cNvCxnSpPr/>
              <p:nvPr/>
            </p:nvCxnSpPr>
            <p:spPr bwMode="auto">
              <a:xfrm>
                <a:off x="8621474" y="4733192"/>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E2F7FC79-CF51-499E-87F0-56F6266BEE48}"/>
                  </a:ext>
                </a:extLst>
              </p:cNvPr>
              <p:cNvCxnSpPr/>
              <p:nvPr/>
            </p:nvCxnSpPr>
            <p:spPr bwMode="auto">
              <a:xfrm>
                <a:off x="9523665"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F8FE8E47-2DC4-8E6C-5646-5FB91F99F0D7}"/>
                  </a:ext>
                </a:extLst>
              </p:cNvPr>
              <p:cNvCxnSpPr/>
              <p:nvPr/>
            </p:nvCxnSpPr>
            <p:spPr bwMode="auto">
              <a:xfrm>
                <a:off x="9532210"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50EFCF9D-2C08-94BF-CB8C-F13FDD91DEFA}"/>
                  </a:ext>
                </a:extLst>
              </p:cNvPr>
              <p:cNvCxnSpPr/>
              <p:nvPr/>
            </p:nvCxnSpPr>
            <p:spPr bwMode="auto">
              <a:xfrm>
                <a:off x="9688476"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69CE818E-A689-F7AE-A495-BD142C10257D}"/>
                  </a:ext>
                </a:extLst>
              </p:cNvPr>
              <p:cNvCxnSpPr/>
              <p:nvPr/>
            </p:nvCxnSpPr>
            <p:spPr bwMode="auto">
              <a:xfrm>
                <a:off x="9745855"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A0DA0DAF-96A4-1473-6CD6-F2D16546CFEF}"/>
                  </a:ext>
                </a:extLst>
              </p:cNvPr>
              <p:cNvCxnSpPr/>
              <p:nvPr/>
            </p:nvCxnSpPr>
            <p:spPr bwMode="auto">
              <a:xfrm>
                <a:off x="9758063"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0C3C9D23-E319-A94B-BE15-FB63554BC268}"/>
                  </a:ext>
                </a:extLst>
              </p:cNvPr>
              <p:cNvCxnSpPr/>
              <p:nvPr/>
            </p:nvCxnSpPr>
            <p:spPr bwMode="auto">
              <a:xfrm>
                <a:off x="9817883"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DF508886-E851-134B-E8C7-AAD65288C74A}"/>
                  </a:ext>
                </a:extLst>
              </p:cNvPr>
              <p:cNvCxnSpPr/>
              <p:nvPr/>
            </p:nvCxnSpPr>
            <p:spPr bwMode="auto">
              <a:xfrm>
                <a:off x="9981474"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C1C6A603-F3F9-ED87-99DD-3F7C5E02150C}"/>
                  </a:ext>
                </a:extLst>
              </p:cNvPr>
              <p:cNvCxnSpPr/>
              <p:nvPr/>
            </p:nvCxnSpPr>
            <p:spPr bwMode="auto">
              <a:xfrm>
                <a:off x="9999786"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8AEFA281-B158-FCAC-BE4A-80BC8CE50B9F}"/>
                  </a:ext>
                </a:extLst>
              </p:cNvPr>
              <p:cNvCxnSpPr/>
              <p:nvPr/>
            </p:nvCxnSpPr>
            <p:spPr bwMode="auto">
              <a:xfrm>
                <a:off x="10020540"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AAF317BE-33A8-944E-863D-097B7587384A}"/>
                  </a:ext>
                </a:extLst>
              </p:cNvPr>
              <p:cNvCxnSpPr/>
              <p:nvPr/>
            </p:nvCxnSpPr>
            <p:spPr bwMode="auto">
              <a:xfrm>
                <a:off x="10030307"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4A6418AF-68A2-3359-75DD-CDB4A1A3AECC}"/>
                  </a:ext>
                </a:extLst>
              </p:cNvPr>
              <p:cNvCxnSpPr/>
              <p:nvPr/>
            </p:nvCxnSpPr>
            <p:spPr bwMode="auto">
              <a:xfrm>
                <a:off x="10325748"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45E85106-42D6-B18E-0B01-C8731DDDE085}"/>
                  </a:ext>
                </a:extLst>
              </p:cNvPr>
              <p:cNvCxnSpPr/>
              <p:nvPr/>
            </p:nvCxnSpPr>
            <p:spPr bwMode="auto">
              <a:xfrm>
                <a:off x="10385569"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A179AE88-3F74-43B7-BCAF-3F8449D82DB5}"/>
                  </a:ext>
                </a:extLst>
              </p:cNvPr>
              <p:cNvCxnSpPr/>
              <p:nvPr/>
            </p:nvCxnSpPr>
            <p:spPr bwMode="auto">
              <a:xfrm>
                <a:off x="10488118" y="4855274"/>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2D41C201-1333-8CBC-0F70-0B61D838642B}"/>
                  </a:ext>
                </a:extLst>
              </p:cNvPr>
              <p:cNvCxnSpPr/>
              <p:nvPr/>
            </p:nvCxnSpPr>
            <p:spPr bwMode="auto">
              <a:xfrm>
                <a:off x="7906069" y="4371827"/>
                <a:ext cx="0" cy="88542"/>
              </a:xfrm>
              <a:prstGeom prst="line">
                <a:avLst/>
              </a:prstGeom>
              <a:noFill/>
              <a:ln w="12700"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724F4921-A741-8F38-0378-9634055C71C2}"/>
                  </a:ext>
                </a:extLst>
              </p:cNvPr>
              <p:cNvCxnSpPr>
                <a:cxnSpLocks/>
              </p:cNvCxnSpPr>
              <p:nvPr/>
            </p:nvCxnSpPr>
            <p:spPr bwMode="auto">
              <a:xfrm flipH="1">
                <a:off x="7873108" y="4421304"/>
                <a:ext cx="63494" cy="0"/>
              </a:xfrm>
              <a:prstGeom prst="line">
                <a:avLst/>
              </a:prstGeom>
              <a:noFill/>
              <a:ln w="12700"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7D9C26D-4863-C170-674C-85DC50BDDFAC}"/>
                  </a:ext>
                </a:extLst>
              </p:cNvPr>
              <p:cNvCxnSpPr>
                <a:cxnSpLocks/>
              </p:cNvCxnSpPr>
              <p:nvPr/>
            </p:nvCxnSpPr>
            <p:spPr bwMode="auto">
              <a:xfrm flipH="1">
                <a:off x="10452717" y="4898647"/>
                <a:ext cx="63494" cy="0"/>
              </a:xfrm>
              <a:prstGeom prst="line">
                <a:avLst/>
              </a:prstGeom>
              <a:noFill/>
              <a:ln w="12700" cap="flat" cmpd="sng" algn="ctr">
                <a:solidFill>
                  <a:schemeClr val="accent1"/>
                </a:solidFill>
                <a:prstDash val="solid"/>
                <a:round/>
                <a:headEnd type="none" w="med" len="med"/>
                <a:tailEnd type="none" w="med" len="med"/>
              </a:ln>
              <a:effectLst/>
            </p:spPr>
          </p:cxnSp>
        </p:grpSp>
      </p:grpSp>
      <p:sp>
        <p:nvSpPr>
          <p:cNvPr id="171" name="TextBox 170">
            <a:extLst>
              <a:ext uri="{FF2B5EF4-FFF2-40B4-BE49-F238E27FC236}">
                <a16:creationId xmlns:a16="http://schemas.microsoft.com/office/drawing/2014/main" id="{7785CB20-7EA5-A8FC-0126-16960587133F}"/>
              </a:ext>
            </a:extLst>
          </p:cNvPr>
          <p:cNvSpPr txBox="1"/>
          <p:nvPr/>
        </p:nvSpPr>
        <p:spPr bwMode="auto">
          <a:xfrm>
            <a:off x="10335731" y="2304643"/>
            <a:ext cx="11533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Olaparib</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Placebo</a:t>
            </a:r>
          </a:p>
        </p:txBody>
      </p:sp>
      <p:cxnSp>
        <p:nvCxnSpPr>
          <p:cNvPr id="172" name="Straight Connector 171">
            <a:extLst>
              <a:ext uri="{FF2B5EF4-FFF2-40B4-BE49-F238E27FC236}">
                <a16:creationId xmlns:a16="http://schemas.microsoft.com/office/drawing/2014/main" id="{6F2515E8-C9F8-D0E5-EE60-3A8F8A400A5D}"/>
              </a:ext>
            </a:extLst>
          </p:cNvPr>
          <p:cNvCxnSpPr>
            <a:cxnSpLocks/>
          </p:cNvCxnSpPr>
          <p:nvPr/>
        </p:nvCxnSpPr>
        <p:spPr bwMode="auto">
          <a:xfrm>
            <a:off x="10144823" y="2454385"/>
            <a:ext cx="210280" cy="0"/>
          </a:xfrm>
          <a:prstGeom prst="line">
            <a:avLst/>
          </a:prstGeom>
          <a:noFill/>
          <a:ln w="28575"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D385C978-7154-C4A7-AEAB-D18AEAE5F8EA}"/>
              </a:ext>
            </a:extLst>
          </p:cNvPr>
          <p:cNvCxnSpPr>
            <a:cxnSpLocks/>
          </p:cNvCxnSpPr>
          <p:nvPr/>
        </p:nvCxnSpPr>
        <p:spPr bwMode="auto">
          <a:xfrm>
            <a:off x="10144823" y="2683781"/>
            <a:ext cx="210280" cy="0"/>
          </a:xfrm>
          <a:prstGeom prst="line">
            <a:avLst/>
          </a:prstGeom>
          <a:noFill/>
          <a:ln w="28575" cap="flat" cmpd="sng" algn="ctr">
            <a:solidFill>
              <a:schemeClr val="accent3"/>
            </a:solidFill>
            <a:prstDash val="solid"/>
            <a:round/>
            <a:headEnd type="none" w="med" len="med"/>
            <a:tailEnd type="none" w="med" len="med"/>
          </a:ln>
          <a:effectLst/>
        </p:spPr>
      </p:cxnSp>
      <p:sp>
        <p:nvSpPr>
          <p:cNvPr id="18" name="Freeform: Shape 17">
            <a:extLst>
              <a:ext uri="{FF2B5EF4-FFF2-40B4-BE49-F238E27FC236}">
                <a16:creationId xmlns:a16="http://schemas.microsoft.com/office/drawing/2014/main" id="{2CEB99C9-2BF1-B822-0044-0D282920DC63}"/>
              </a:ext>
            </a:extLst>
          </p:cNvPr>
          <p:cNvSpPr/>
          <p:nvPr/>
        </p:nvSpPr>
        <p:spPr bwMode="auto">
          <a:xfrm>
            <a:off x="1415587" y="1969427"/>
            <a:ext cx="4502687" cy="2724538"/>
          </a:xfrm>
          <a:custGeom>
            <a:avLst/>
            <a:gdLst>
              <a:gd name="connsiteX0" fmla="*/ 0 w 4742617"/>
              <a:gd name="connsiteY0" fmla="*/ 0 h 2855167"/>
              <a:gd name="connsiteX1" fmla="*/ 0 w 4742617"/>
              <a:gd name="connsiteY1" fmla="*/ 2855167 h 2855167"/>
              <a:gd name="connsiteX2" fmla="*/ 4742617 w 4742617"/>
              <a:gd name="connsiteY2" fmla="*/ 2855167 h 2855167"/>
            </a:gdLst>
            <a:ahLst/>
            <a:cxnLst>
              <a:cxn ang="0">
                <a:pos x="connsiteX0" y="connsiteY0"/>
              </a:cxn>
              <a:cxn ang="0">
                <a:pos x="connsiteX1" y="connsiteY1"/>
              </a:cxn>
              <a:cxn ang="0">
                <a:pos x="connsiteX2" y="connsiteY2"/>
              </a:cxn>
            </a:cxnLst>
            <a:rect l="l" t="t" r="r" b="b"/>
            <a:pathLst>
              <a:path w="4742617" h="2855167">
                <a:moveTo>
                  <a:pt x="0" y="0"/>
                </a:moveTo>
                <a:lnTo>
                  <a:pt x="0" y="2855167"/>
                </a:lnTo>
                <a:lnTo>
                  <a:pt x="4742617" y="2855167"/>
                </a:lnTo>
              </a:path>
            </a:pathLst>
          </a:custGeom>
          <a:noFill/>
          <a:ln w="28575">
            <a:solidFill>
              <a:schemeClr val="bg1"/>
            </a:solidFill>
            <a:miter lim="800000"/>
            <a:headEnd/>
            <a:tailEnd/>
          </a:ln>
        </p:spPr>
        <p:txBody>
          <a:bodyPr rtlCol="0" anchor="ctr"/>
          <a:lstStyle/>
          <a:p>
            <a:pPr algn="ctr"/>
            <a:endParaRPr lang="en-US" dirty="0"/>
          </a:p>
        </p:txBody>
      </p:sp>
      <p:sp>
        <p:nvSpPr>
          <p:cNvPr id="93" name="Freeform: Shape 92">
            <a:extLst>
              <a:ext uri="{FF2B5EF4-FFF2-40B4-BE49-F238E27FC236}">
                <a16:creationId xmlns:a16="http://schemas.microsoft.com/office/drawing/2014/main" id="{26E315EB-A917-7EE9-2159-75044B93F074}"/>
              </a:ext>
            </a:extLst>
          </p:cNvPr>
          <p:cNvSpPr/>
          <p:nvPr/>
        </p:nvSpPr>
        <p:spPr bwMode="auto">
          <a:xfrm>
            <a:off x="6712476" y="1996551"/>
            <a:ext cx="4539916" cy="2690491"/>
          </a:xfrm>
          <a:custGeom>
            <a:avLst/>
            <a:gdLst>
              <a:gd name="connsiteX0" fmla="*/ 0 w 4785131"/>
              <a:gd name="connsiteY0" fmla="*/ 0 h 2816536"/>
              <a:gd name="connsiteX1" fmla="*/ 0 w 4785131"/>
              <a:gd name="connsiteY1" fmla="*/ 2816536 h 2816536"/>
              <a:gd name="connsiteX2" fmla="*/ 4785131 w 4785131"/>
              <a:gd name="connsiteY2" fmla="*/ 2816536 h 2816536"/>
            </a:gdLst>
            <a:ahLst/>
            <a:cxnLst>
              <a:cxn ang="0">
                <a:pos x="connsiteX0" y="connsiteY0"/>
              </a:cxn>
              <a:cxn ang="0">
                <a:pos x="connsiteX1" y="connsiteY1"/>
              </a:cxn>
              <a:cxn ang="0">
                <a:pos x="connsiteX2" y="connsiteY2"/>
              </a:cxn>
            </a:cxnLst>
            <a:rect l="l" t="t" r="r" b="b"/>
            <a:pathLst>
              <a:path w="4785131" h="2816536">
                <a:moveTo>
                  <a:pt x="0" y="0"/>
                </a:moveTo>
                <a:lnTo>
                  <a:pt x="0" y="2816536"/>
                </a:lnTo>
                <a:lnTo>
                  <a:pt x="4785131" y="2816536"/>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112458746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659DC8-F7B3-F75C-F0F3-2C19619D4641}"/>
              </a:ext>
            </a:extLst>
          </p:cNvPr>
          <p:cNvSpPr>
            <a:spLocks noGrp="1"/>
          </p:cNvSpPr>
          <p:nvPr>
            <p:ph type="title"/>
          </p:nvPr>
        </p:nvSpPr>
        <p:spPr>
          <a:xfrm>
            <a:off x="609759" y="238127"/>
            <a:ext cx="10872444" cy="1103313"/>
          </a:xfrm>
        </p:spPr>
        <p:txBody>
          <a:bodyPr/>
          <a:lstStyle/>
          <a:p>
            <a:r>
              <a:rPr lang="en-US" dirty="0"/>
              <a:t>NOGGO-GIS Assay</a:t>
            </a:r>
            <a:r>
              <a:rPr lang="en-US" sz="3600" dirty="0"/>
              <a:t>: OS in HRD-Positive for myChoice vs NOGGO GIS Assay</a:t>
            </a:r>
            <a:endParaRPr lang="en-US" dirty="0"/>
          </a:p>
        </p:txBody>
      </p:sp>
      <p:grpSp>
        <p:nvGrpSpPr>
          <p:cNvPr id="4" name="Group 3">
            <a:extLst>
              <a:ext uri="{FF2B5EF4-FFF2-40B4-BE49-F238E27FC236}">
                <a16:creationId xmlns:a16="http://schemas.microsoft.com/office/drawing/2014/main" id="{50367434-8B82-35F8-2D5F-04CC68580EFE}"/>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C3834584-193C-6A96-E551-890E478F8CC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C8D22213-93F4-E04E-54BB-01B1BCA2570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CF714DE2-C5F3-CF22-6A41-D7174ABFD99B}"/>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Willing. ESGO 2022. Abstr RA-873. Reproduced with permission.</a:t>
            </a:r>
          </a:p>
        </p:txBody>
      </p:sp>
      <p:sp>
        <p:nvSpPr>
          <p:cNvPr id="9" name="TextBox 8">
            <a:extLst>
              <a:ext uri="{FF2B5EF4-FFF2-40B4-BE49-F238E27FC236}">
                <a16:creationId xmlns:a16="http://schemas.microsoft.com/office/drawing/2014/main" id="{061835DA-61B6-C3C8-0CC7-FCB0AE0CC5CC}"/>
              </a:ext>
            </a:extLst>
          </p:cNvPr>
          <p:cNvSpPr txBox="1"/>
          <p:nvPr/>
        </p:nvSpPr>
        <p:spPr bwMode="auto">
          <a:xfrm rot="16200000">
            <a:off x="22878" y="3295991"/>
            <a:ext cx="1669385"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a:t>
            </a:r>
          </a:p>
        </p:txBody>
      </p:sp>
      <p:sp>
        <p:nvSpPr>
          <p:cNvPr id="10" name="TextBox 9">
            <a:extLst>
              <a:ext uri="{FF2B5EF4-FFF2-40B4-BE49-F238E27FC236}">
                <a16:creationId xmlns:a16="http://schemas.microsoft.com/office/drawing/2014/main" id="{271CB1BA-9582-5F3E-AAD1-EA7E799043B4}"/>
              </a:ext>
            </a:extLst>
          </p:cNvPr>
          <p:cNvSpPr txBox="1"/>
          <p:nvPr/>
        </p:nvSpPr>
        <p:spPr bwMode="auto">
          <a:xfrm rot="16200000">
            <a:off x="5283734" y="3279327"/>
            <a:ext cx="1669385"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a:t>
            </a:r>
          </a:p>
        </p:txBody>
      </p:sp>
      <p:sp>
        <p:nvSpPr>
          <p:cNvPr id="11" name="TextBox 10">
            <a:extLst>
              <a:ext uri="{FF2B5EF4-FFF2-40B4-BE49-F238E27FC236}">
                <a16:creationId xmlns:a16="http://schemas.microsoft.com/office/drawing/2014/main" id="{184AC552-352B-4A3D-37BF-7BFBBA7BCD48}"/>
              </a:ext>
            </a:extLst>
          </p:cNvPr>
          <p:cNvSpPr txBox="1"/>
          <p:nvPr/>
        </p:nvSpPr>
        <p:spPr bwMode="auto">
          <a:xfrm>
            <a:off x="2575741" y="5171487"/>
            <a:ext cx="13706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2" name="TextBox 11">
            <a:extLst>
              <a:ext uri="{FF2B5EF4-FFF2-40B4-BE49-F238E27FC236}">
                <a16:creationId xmlns:a16="http://schemas.microsoft.com/office/drawing/2014/main" id="{8F3D7788-E014-0287-B89F-766474B38FD9}"/>
              </a:ext>
            </a:extLst>
          </p:cNvPr>
          <p:cNvSpPr txBox="1"/>
          <p:nvPr/>
        </p:nvSpPr>
        <p:spPr bwMode="auto">
          <a:xfrm>
            <a:off x="8218484" y="5169679"/>
            <a:ext cx="13706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3" name="TextBox 12">
            <a:extLst>
              <a:ext uri="{FF2B5EF4-FFF2-40B4-BE49-F238E27FC236}">
                <a16:creationId xmlns:a16="http://schemas.microsoft.com/office/drawing/2014/main" id="{98ACD69C-18B0-EF2A-2442-938656052944}"/>
              </a:ext>
            </a:extLst>
          </p:cNvPr>
          <p:cNvSpPr txBox="1"/>
          <p:nvPr/>
        </p:nvSpPr>
        <p:spPr bwMode="auto">
          <a:xfrm>
            <a:off x="4246393" y="4400096"/>
            <a:ext cx="1370689"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HR: 0.50</a:t>
            </a:r>
          </a:p>
        </p:txBody>
      </p:sp>
      <p:sp>
        <p:nvSpPr>
          <p:cNvPr id="14" name="TextBox 13">
            <a:extLst>
              <a:ext uri="{FF2B5EF4-FFF2-40B4-BE49-F238E27FC236}">
                <a16:creationId xmlns:a16="http://schemas.microsoft.com/office/drawing/2014/main" id="{D10EF51E-148F-FEA6-AA31-F735AC92810F}"/>
              </a:ext>
            </a:extLst>
          </p:cNvPr>
          <p:cNvSpPr txBox="1"/>
          <p:nvPr/>
        </p:nvSpPr>
        <p:spPr bwMode="auto">
          <a:xfrm>
            <a:off x="9640273" y="4311576"/>
            <a:ext cx="1370689"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HR: 0.37</a:t>
            </a:r>
          </a:p>
        </p:txBody>
      </p:sp>
      <p:sp>
        <p:nvSpPr>
          <p:cNvPr id="15" name="TextBox 14">
            <a:extLst>
              <a:ext uri="{FF2B5EF4-FFF2-40B4-BE49-F238E27FC236}">
                <a16:creationId xmlns:a16="http://schemas.microsoft.com/office/drawing/2014/main" id="{D53D0EC1-254A-2424-FBED-BC2365007891}"/>
              </a:ext>
            </a:extLst>
          </p:cNvPr>
          <p:cNvSpPr txBox="1"/>
          <p:nvPr/>
        </p:nvSpPr>
        <p:spPr bwMode="auto">
          <a:xfrm>
            <a:off x="7484294" y="1494682"/>
            <a:ext cx="2870199" cy="646331"/>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OS in HRD+</a:t>
            </a:r>
          </a:p>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With NOGGO GIS</a:t>
            </a:r>
          </a:p>
        </p:txBody>
      </p:sp>
      <p:sp>
        <p:nvSpPr>
          <p:cNvPr id="17" name="TextBox 16">
            <a:extLst>
              <a:ext uri="{FF2B5EF4-FFF2-40B4-BE49-F238E27FC236}">
                <a16:creationId xmlns:a16="http://schemas.microsoft.com/office/drawing/2014/main" id="{CDAC65F2-9469-7960-92BA-9C2895FB8790}"/>
              </a:ext>
            </a:extLst>
          </p:cNvPr>
          <p:cNvSpPr txBox="1"/>
          <p:nvPr/>
        </p:nvSpPr>
        <p:spPr bwMode="auto">
          <a:xfrm>
            <a:off x="1888519" y="1488572"/>
            <a:ext cx="2870199" cy="646331"/>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OS in HRD-</a:t>
            </a:r>
          </a:p>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With Myriad myChoice</a:t>
            </a:r>
          </a:p>
        </p:txBody>
      </p:sp>
      <p:sp>
        <p:nvSpPr>
          <p:cNvPr id="18" name="TextBox 17">
            <a:extLst>
              <a:ext uri="{FF2B5EF4-FFF2-40B4-BE49-F238E27FC236}">
                <a16:creationId xmlns:a16="http://schemas.microsoft.com/office/drawing/2014/main" id="{584B55DA-BFD6-375F-85DE-3E2A414245D4}"/>
              </a:ext>
            </a:extLst>
          </p:cNvPr>
          <p:cNvSpPr txBox="1"/>
          <p:nvPr/>
        </p:nvSpPr>
        <p:spPr bwMode="auto">
          <a:xfrm>
            <a:off x="10354494" y="2663951"/>
            <a:ext cx="1404120"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 </a:t>
            </a:r>
          </a:p>
        </p:txBody>
      </p:sp>
      <p:grpSp>
        <p:nvGrpSpPr>
          <p:cNvPr id="28" name="Group 27">
            <a:extLst>
              <a:ext uri="{FF2B5EF4-FFF2-40B4-BE49-F238E27FC236}">
                <a16:creationId xmlns:a16="http://schemas.microsoft.com/office/drawing/2014/main" id="{8E429FA3-2AA7-B744-B0AE-C791C5A96511}"/>
              </a:ext>
            </a:extLst>
          </p:cNvPr>
          <p:cNvGrpSpPr/>
          <p:nvPr/>
        </p:nvGrpSpPr>
        <p:grpSpPr>
          <a:xfrm>
            <a:off x="1389380" y="2353984"/>
            <a:ext cx="66040" cy="2486660"/>
            <a:chOff x="949960" y="2821940"/>
            <a:chExt cx="284480" cy="2486660"/>
          </a:xfrm>
        </p:grpSpPr>
        <p:cxnSp>
          <p:nvCxnSpPr>
            <p:cNvPr id="21" name="Straight Connector 20">
              <a:extLst>
                <a:ext uri="{FF2B5EF4-FFF2-40B4-BE49-F238E27FC236}">
                  <a16:creationId xmlns:a16="http://schemas.microsoft.com/office/drawing/2014/main" id="{E62EA656-8CAA-553C-EB10-132265F0739F}"/>
                </a:ext>
              </a:extLst>
            </p:cNvPr>
            <p:cNvCxnSpPr>
              <a:cxnSpLocks/>
            </p:cNvCxnSpPr>
            <p:nvPr/>
          </p:nvCxnSpPr>
          <p:spPr bwMode="auto">
            <a:xfrm>
              <a:off x="949960" y="5308600"/>
              <a:ext cx="28448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06AF6F3D-6E6E-9EF4-AF2E-955970062F1F}"/>
                </a:ext>
              </a:extLst>
            </p:cNvPr>
            <p:cNvCxnSpPr>
              <a:cxnSpLocks/>
            </p:cNvCxnSpPr>
            <p:nvPr/>
          </p:nvCxnSpPr>
          <p:spPr bwMode="auto">
            <a:xfrm>
              <a:off x="949960" y="4811268"/>
              <a:ext cx="284480"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F134B516-F6ED-F48B-FD2A-1CEAB23A8D03}"/>
                </a:ext>
              </a:extLst>
            </p:cNvPr>
            <p:cNvCxnSpPr>
              <a:cxnSpLocks/>
            </p:cNvCxnSpPr>
            <p:nvPr/>
          </p:nvCxnSpPr>
          <p:spPr bwMode="auto">
            <a:xfrm>
              <a:off x="949960" y="4313936"/>
              <a:ext cx="284480"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FCB7C56D-3D33-2FF9-0E24-F9EC8D6802CA}"/>
                </a:ext>
              </a:extLst>
            </p:cNvPr>
            <p:cNvCxnSpPr>
              <a:cxnSpLocks/>
            </p:cNvCxnSpPr>
            <p:nvPr/>
          </p:nvCxnSpPr>
          <p:spPr bwMode="auto">
            <a:xfrm>
              <a:off x="949960" y="3816604"/>
              <a:ext cx="284480"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C56B2221-A3FE-3504-023B-103A285C5CAD}"/>
                </a:ext>
              </a:extLst>
            </p:cNvPr>
            <p:cNvCxnSpPr>
              <a:cxnSpLocks/>
            </p:cNvCxnSpPr>
            <p:nvPr/>
          </p:nvCxnSpPr>
          <p:spPr bwMode="auto">
            <a:xfrm>
              <a:off x="949960" y="3319272"/>
              <a:ext cx="28448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E75FC34C-89A0-BA12-C03F-737D05CC7BF4}"/>
                </a:ext>
              </a:extLst>
            </p:cNvPr>
            <p:cNvCxnSpPr>
              <a:cxnSpLocks/>
            </p:cNvCxnSpPr>
            <p:nvPr/>
          </p:nvCxnSpPr>
          <p:spPr bwMode="auto">
            <a:xfrm>
              <a:off x="949960" y="2821940"/>
              <a:ext cx="28448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6" name="Group 35">
            <a:extLst>
              <a:ext uri="{FF2B5EF4-FFF2-40B4-BE49-F238E27FC236}">
                <a16:creationId xmlns:a16="http://schemas.microsoft.com/office/drawing/2014/main" id="{7B9133FA-4E07-23B6-7BA6-DFE850C2D1F0}"/>
              </a:ext>
            </a:extLst>
          </p:cNvPr>
          <p:cNvGrpSpPr/>
          <p:nvPr/>
        </p:nvGrpSpPr>
        <p:grpSpPr>
          <a:xfrm>
            <a:off x="1468120" y="4835564"/>
            <a:ext cx="3845560" cy="91440"/>
            <a:chOff x="1468120" y="5440680"/>
            <a:chExt cx="3782060" cy="162560"/>
          </a:xfrm>
        </p:grpSpPr>
        <p:cxnSp>
          <p:nvCxnSpPr>
            <p:cNvPr id="30" name="Straight Connector 29">
              <a:extLst>
                <a:ext uri="{FF2B5EF4-FFF2-40B4-BE49-F238E27FC236}">
                  <a16:creationId xmlns:a16="http://schemas.microsoft.com/office/drawing/2014/main" id="{7617F529-4D4B-9812-4FBD-85488A6ED2EA}"/>
                </a:ext>
              </a:extLst>
            </p:cNvPr>
            <p:cNvCxnSpPr>
              <a:cxnSpLocks/>
            </p:cNvCxnSpPr>
            <p:nvPr/>
          </p:nvCxnSpPr>
          <p:spPr bwMode="auto">
            <a:xfrm>
              <a:off x="1468120" y="5440680"/>
              <a:ext cx="0" cy="16256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73ECF121-9852-F7F3-1FA1-43DFD95F9E6F}"/>
                </a:ext>
              </a:extLst>
            </p:cNvPr>
            <p:cNvCxnSpPr>
              <a:cxnSpLocks/>
            </p:cNvCxnSpPr>
            <p:nvPr/>
          </p:nvCxnSpPr>
          <p:spPr bwMode="auto">
            <a:xfrm>
              <a:off x="2413635" y="5440680"/>
              <a:ext cx="0" cy="16256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F38E8541-DBA3-1AE4-1343-92E5708710A0}"/>
                </a:ext>
              </a:extLst>
            </p:cNvPr>
            <p:cNvCxnSpPr>
              <a:cxnSpLocks/>
            </p:cNvCxnSpPr>
            <p:nvPr/>
          </p:nvCxnSpPr>
          <p:spPr bwMode="auto">
            <a:xfrm>
              <a:off x="3359150" y="5440680"/>
              <a:ext cx="0" cy="16256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CB928C1-8D7F-C9FD-ECCF-83682223A8DF}"/>
                </a:ext>
              </a:extLst>
            </p:cNvPr>
            <p:cNvCxnSpPr>
              <a:cxnSpLocks/>
            </p:cNvCxnSpPr>
            <p:nvPr/>
          </p:nvCxnSpPr>
          <p:spPr bwMode="auto">
            <a:xfrm>
              <a:off x="4304665" y="5440680"/>
              <a:ext cx="0" cy="16256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F2D7A958-9311-F629-D5BA-167D62DE014F}"/>
                </a:ext>
              </a:extLst>
            </p:cNvPr>
            <p:cNvCxnSpPr>
              <a:cxnSpLocks/>
            </p:cNvCxnSpPr>
            <p:nvPr/>
          </p:nvCxnSpPr>
          <p:spPr bwMode="auto">
            <a:xfrm>
              <a:off x="5250180" y="5440680"/>
              <a:ext cx="0" cy="162560"/>
            </a:xfrm>
            <a:prstGeom prst="line">
              <a:avLst/>
            </a:prstGeom>
            <a:noFill/>
            <a:ln w="28575" cap="flat" cmpd="sng" algn="ctr">
              <a:solidFill>
                <a:schemeClr val="bg1"/>
              </a:solidFill>
              <a:prstDash val="solid"/>
              <a:round/>
              <a:headEnd type="none" w="med" len="med"/>
              <a:tailEnd type="none" w="med" len="med"/>
            </a:ln>
            <a:effectLst/>
          </p:spPr>
        </p:cxnSp>
      </p:grpSp>
      <p:sp>
        <p:nvSpPr>
          <p:cNvPr id="37" name="TextBox 36">
            <a:extLst>
              <a:ext uri="{FF2B5EF4-FFF2-40B4-BE49-F238E27FC236}">
                <a16:creationId xmlns:a16="http://schemas.microsoft.com/office/drawing/2014/main" id="{9EDE2E13-B99B-08BB-2930-77221307E9D0}"/>
              </a:ext>
            </a:extLst>
          </p:cNvPr>
          <p:cNvSpPr txBox="1"/>
          <p:nvPr/>
        </p:nvSpPr>
        <p:spPr bwMode="auto">
          <a:xfrm>
            <a:off x="1150620" y="2160944"/>
            <a:ext cx="3073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38" name="TextBox 37">
            <a:extLst>
              <a:ext uri="{FF2B5EF4-FFF2-40B4-BE49-F238E27FC236}">
                <a16:creationId xmlns:a16="http://schemas.microsoft.com/office/drawing/2014/main" id="{1E199CC7-3C55-AFEE-B637-B9089E3AE676}"/>
              </a:ext>
            </a:extLst>
          </p:cNvPr>
          <p:cNvSpPr txBox="1"/>
          <p:nvPr/>
        </p:nvSpPr>
        <p:spPr bwMode="auto">
          <a:xfrm>
            <a:off x="982980" y="2653704"/>
            <a:ext cx="5105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39" name="TextBox 38">
            <a:extLst>
              <a:ext uri="{FF2B5EF4-FFF2-40B4-BE49-F238E27FC236}">
                <a16:creationId xmlns:a16="http://schemas.microsoft.com/office/drawing/2014/main" id="{DB27C6CD-7CF8-CFD8-C7E2-85EAE6830562}"/>
              </a:ext>
            </a:extLst>
          </p:cNvPr>
          <p:cNvSpPr txBox="1"/>
          <p:nvPr/>
        </p:nvSpPr>
        <p:spPr bwMode="auto">
          <a:xfrm>
            <a:off x="982980" y="3151544"/>
            <a:ext cx="5105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40" name="TextBox 39">
            <a:extLst>
              <a:ext uri="{FF2B5EF4-FFF2-40B4-BE49-F238E27FC236}">
                <a16:creationId xmlns:a16="http://schemas.microsoft.com/office/drawing/2014/main" id="{13B04720-A2CD-78F3-2910-939A7AB4CC61}"/>
              </a:ext>
            </a:extLst>
          </p:cNvPr>
          <p:cNvSpPr txBox="1"/>
          <p:nvPr/>
        </p:nvSpPr>
        <p:spPr bwMode="auto">
          <a:xfrm>
            <a:off x="982980" y="3651924"/>
            <a:ext cx="5105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41" name="TextBox 40">
            <a:extLst>
              <a:ext uri="{FF2B5EF4-FFF2-40B4-BE49-F238E27FC236}">
                <a16:creationId xmlns:a16="http://schemas.microsoft.com/office/drawing/2014/main" id="{DD1D1F6D-DC3D-1C82-AF1E-C5255A002B56}"/>
              </a:ext>
            </a:extLst>
          </p:cNvPr>
          <p:cNvSpPr txBox="1"/>
          <p:nvPr/>
        </p:nvSpPr>
        <p:spPr bwMode="auto">
          <a:xfrm>
            <a:off x="982980" y="4142144"/>
            <a:ext cx="5105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42" name="TextBox 41">
            <a:extLst>
              <a:ext uri="{FF2B5EF4-FFF2-40B4-BE49-F238E27FC236}">
                <a16:creationId xmlns:a16="http://schemas.microsoft.com/office/drawing/2014/main" id="{8F08FBDD-26DE-2447-1BB7-72EBAB465024}"/>
              </a:ext>
            </a:extLst>
          </p:cNvPr>
          <p:cNvSpPr txBox="1"/>
          <p:nvPr/>
        </p:nvSpPr>
        <p:spPr bwMode="auto">
          <a:xfrm>
            <a:off x="1150620" y="4647604"/>
            <a:ext cx="302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3" name="TextBox 42">
            <a:extLst>
              <a:ext uri="{FF2B5EF4-FFF2-40B4-BE49-F238E27FC236}">
                <a16:creationId xmlns:a16="http://schemas.microsoft.com/office/drawing/2014/main" id="{5AE47539-18CD-B889-40EE-C131A34F5554}"/>
              </a:ext>
            </a:extLst>
          </p:cNvPr>
          <p:cNvSpPr txBox="1"/>
          <p:nvPr/>
        </p:nvSpPr>
        <p:spPr bwMode="auto">
          <a:xfrm>
            <a:off x="1333500" y="4850804"/>
            <a:ext cx="3022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4" name="TextBox 43">
            <a:extLst>
              <a:ext uri="{FF2B5EF4-FFF2-40B4-BE49-F238E27FC236}">
                <a16:creationId xmlns:a16="http://schemas.microsoft.com/office/drawing/2014/main" id="{79086150-D7BC-BAF0-54B7-744958764671}"/>
              </a:ext>
            </a:extLst>
          </p:cNvPr>
          <p:cNvSpPr txBox="1"/>
          <p:nvPr/>
        </p:nvSpPr>
        <p:spPr bwMode="auto">
          <a:xfrm>
            <a:off x="2227580" y="4850804"/>
            <a:ext cx="4394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45" name="TextBox 44">
            <a:extLst>
              <a:ext uri="{FF2B5EF4-FFF2-40B4-BE49-F238E27FC236}">
                <a16:creationId xmlns:a16="http://schemas.microsoft.com/office/drawing/2014/main" id="{E3280CE4-CE3A-CF9A-1D56-FFA70F675465}"/>
              </a:ext>
            </a:extLst>
          </p:cNvPr>
          <p:cNvSpPr txBox="1"/>
          <p:nvPr/>
        </p:nvSpPr>
        <p:spPr bwMode="auto">
          <a:xfrm>
            <a:off x="3192780" y="4850804"/>
            <a:ext cx="4394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46" name="TextBox 45">
            <a:extLst>
              <a:ext uri="{FF2B5EF4-FFF2-40B4-BE49-F238E27FC236}">
                <a16:creationId xmlns:a16="http://schemas.microsoft.com/office/drawing/2014/main" id="{DD84872D-4885-DC19-F0CF-8E37323AD997}"/>
              </a:ext>
            </a:extLst>
          </p:cNvPr>
          <p:cNvSpPr txBox="1"/>
          <p:nvPr/>
        </p:nvSpPr>
        <p:spPr bwMode="auto">
          <a:xfrm>
            <a:off x="4155440" y="4850804"/>
            <a:ext cx="4394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7" name="TextBox 46">
            <a:extLst>
              <a:ext uri="{FF2B5EF4-FFF2-40B4-BE49-F238E27FC236}">
                <a16:creationId xmlns:a16="http://schemas.microsoft.com/office/drawing/2014/main" id="{B4334D50-C436-680F-45CF-9B0A17A4176F}"/>
              </a:ext>
            </a:extLst>
          </p:cNvPr>
          <p:cNvSpPr txBox="1"/>
          <p:nvPr/>
        </p:nvSpPr>
        <p:spPr bwMode="auto">
          <a:xfrm>
            <a:off x="5113020" y="4850804"/>
            <a:ext cx="4394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8" name="Freeform: Shape 47">
            <a:extLst>
              <a:ext uri="{FF2B5EF4-FFF2-40B4-BE49-F238E27FC236}">
                <a16:creationId xmlns:a16="http://schemas.microsoft.com/office/drawing/2014/main" id="{EC6E5A88-8800-4103-7B73-20133AC6F7D0}"/>
              </a:ext>
            </a:extLst>
          </p:cNvPr>
          <p:cNvSpPr/>
          <p:nvPr/>
        </p:nvSpPr>
        <p:spPr bwMode="auto">
          <a:xfrm>
            <a:off x="1473411" y="2342275"/>
            <a:ext cx="3608275" cy="811957"/>
          </a:xfrm>
          <a:custGeom>
            <a:avLst/>
            <a:gdLst>
              <a:gd name="connsiteX0" fmla="*/ 3608275 w 3608275"/>
              <a:gd name="connsiteY0" fmla="*/ 811957 h 811957"/>
              <a:gd name="connsiteX1" fmla="*/ 2997411 w 3608275"/>
              <a:gd name="connsiteY1" fmla="*/ 811957 h 811957"/>
              <a:gd name="connsiteX2" fmla="*/ 2997411 w 3608275"/>
              <a:gd name="connsiteY2" fmla="*/ 782868 h 811957"/>
              <a:gd name="connsiteX3" fmla="*/ 2955674 w 3608275"/>
              <a:gd name="connsiteY3" fmla="*/ 782868 h 811957"/>
              <a:gd name="connsiteX4" fmla="*/ 2955674 w 3608275"/>
              <a:gd name="connsiteY4" fmla="*/ 761367 h 811957"/>
              <a:gd name="connsiteX5" fmla="*/ 2716640 w 3608275"/>
              <a:gd name="connsiteY5" fmla="*/ 761367 h 811957"/>
              <a:gd name="connsiteX6" fmla="*/ 2716640 w 3608275"/>
              <a:gd name="connsiteY6" fmla="*/ 731014 h 811957"/>
              <a:gd name="connsiteX7" fmla="*/ 2658463 w 3608275"/>
              <a:gd name="connsiteY7" fmla="*/ 731014 h 811957"/>
              <a:gd name="connsiteX8" fmla="*/ 2658463 w 3608275"/>
              <a:gd name="connsiteY8" fmla="*/ 706984 h 811957"/>
              <a:gd name="connsiteX9" fmla="*/ 2642021 w 3608275"/>
              <a:gd name="connsiteY9" fmla="*/ 706984 h 811957"/>
              <a:gd name="connsiteX10" fmla="*/ 2642021 w 3608275"/>
              <a:gd name="connsiteY10" fmla="*/ 690542 h 811957"/>
              <a:gd name="connsiteX11" fmla="*/ 2629374 w 3608275"/>
              <a:gd name="connsiteY11" fmla="*/ 690542 h 811957"/>
              <a:gd name="connsiteX12" fmla="*/ 2629374 w 3608275"/>
              <a:gd name="connsiteY12" fmla="*/ 643747 h 811957"/>
              <a:gd name="connsiteX13" fmla="*/ 2515548 w 3608275"/>
              <a:gd name="connsiteY13" fmla="*/ 643747 h 811957"/>
              <a:gd name="connsiteX14" fmla="*/ 2515548 w 3608275"/>
              <a:gd name="connsiteY14" fmla="*/ 626041 h 811957"/>
              <a:gd name="connsiteX15" fmla="*/ 2486460 w 3608275"/>
              <a:gd name="connsiteY15" fmla="*/ 626041 h 811957"/>
              <a:gd name="connsiteX16" fmla="*/ 2486460 w 3608275"/>
              <a:gd name="connsiteY16" fmla="*/ 610864 h 811957"/>
              <a:gd name="connsiteX17" fmla="*/ 2454841 w 3608275"/>
              <a:gd name="connsiteY17" fmla="*/ 610864 h 811957"/>
              <a:gd name="connsiteX18" fmla="*/ 2454841 w 3608275"/>
              <a:gd name="connsiteY18" fmla="*/ 591893 h 811957"/>
              <a:gd name="connsiteX19" fmla="*/ 2349869 w 3608275"/>
              <a:gd name="connsiteY19" fmla="*/ 591893 h 811957"/>
              <a:gd name="connsiteX20" fmla="*/ 2349869 w 3608275"/>
              <a:gd name="connsiteY20" fmla="*/ 569128 h 811957"/>
              <a:gd name="connsiteX21" fmla="*/ 2320780 w 3608275"/>
              <a:gd name="connsiteY21" fmla="*/ 569128 h 811957"/>
              <a:gd name="connsiteX22" fmla="*/ 2320780 w 3608275"/>
              <a:gd name="connsiteY22" fmla="*/ 556481 h 811957"/>
              <a:gd name="connsiteX23" fmla="*/ 2174071 w 3608275"/>
              <a:gd name="connsiteY23" fmla="*/ 556481 h 811957"/>
              <a:gd name="connsiteX24" fmla="*/ 2174071 w 3608275"/>
              <a:gd name="connsiteY24" fmla="*/ 536245 h 811957"/>
              <a:gd name="connsiteX25" fmla="*/ 2132335 w 3608275"/>
              <a:gd name="connsiteY25" fmla="*/ 536245 h 811957"/>
              <a:gd name="connsiteX26" fmla="*/ 2132335 w 3608275"/>
              <a:gd name="connsiteY26" fmla="*/ 516010 h 811957"/>
              <a:gd name="connsiteX27" fmla="*/ 2091864 w 3608275"/>
              <a:gd name="connsiteY27" fmla="*/ 516010 h 811957"/>
              <a:gd name="connsiteX28" fmla="*/ 2091864 w 3608275"/>
              <a:gd name="connsiteY28" fmla="*/ 498303 h 811957"/>
              <a:gd name="connsiteX29" fmla="*/ 2036216 w 3608275"/>
              <a:gd name="connsiteY29" fmla="*/ 498303 h 811957"/>
              <a:gd name="connsiteX30" fmla="*/ 2036216 w 3608275"/>
              <a:gd name="connsiteY30" fmla="*/ 476803 h 811957"/>
              <a:gd name="connsiteX31" fmla="*/ 1989421 w 3608275"/>
              <a:gd name="connsiteY31" fmla="*/ 476803 h 811957"/>
              <a:gd name="connsiteX32" fmla="*/ 1989421 w 3608275"/>
              <a:gd name="connsiteY32" fmla="*/ 460362 h 811957"/>
              <a:gd name="connsiteX33" fmla="*/ 1893301 w 3608275"/>
              <a:gd name="connsiteY33" fmla="*/ 460362 h 811957"/>
              <a:gd name="connsiteX34" fmla="*/ 1893301 w 3608275"/>
              <a:gd name="connsiteY34" fmla="*/ 443920 h 811957"/>
              <a:gd name="connsiteX35" fmla="*/ 1866742 w 3608275"/>
              <a:gd name="connsiteY35" fmla="*/ 443920 h 811957"/>
              <a:gd name="connsiteX36" fmla="*/ 1866742 w 3608275"/>
              <a:gd name="connsiteY36" fmla="*/ 421155 h 811957"/>
              <a:gd name="connsiteX37" fmla="*/ 1837653 w 3608275"/>
              <a:gd name="connsiteY37" fmla="*/ 421155 h 811957"/>
              <a:gd name="connsiteX38" fmla="*/ 1837653 w 3608275"/>
              <a:gd name="connsiteY38" fmla="*/ 405978 h 811957"/>
              <a:gd name="connsiteX39" fmla="*/ 1774416 w 3608275"/>
              <a:gd name="connsiteY39" fmla="*/ 405978 h 811957"/>
              <a:gd name="connsiteX40" fmla="*/ 1774416 w 3608275"/>
              <a:gd name="connsiteY40" fmla="*/ 388272 h 811957"/>
              <a:gd name="connsiteX41" fmla="*/ 1708650 w 3608275"/>
              <a:gd name="connsiteY41" fmla="*/ 388272 h 811957"/>
              <a:gd name="connsiteX42" fmla="*/ 1708650 w 3608275"/>
              <a:gd name="connsiteY42" fmla="*/ 360448 h 811957"/>
              <a:gd name="connsiteX43" fmla="*/ 1494911 w 3608275"/>
              <a:gd name="connsiteY43" fmla="*/ 360448 h 811957"/>
              <a:gd name="connsiteX44" fmla="*/ 1494911 w 3608275"/>
              <a:gd name="connsiteY44" fmla="*/ 335153 h 811957"/>
              <a:gd name="connsiteX45" fmla="*/ 1465822 w 3608275"/>
              <a:gd name="connsiteY45" fmla="*/ 335153 h 811957"/>
              <a:gd name="connsiteX46" fmla="*/ 1465822 w 3608275"/>
              <a:gd name="connsiteY46" fmla="*/ 314918 h 811957"/>
              <a:gd name="connsiteX47" fmla="*/ 1422821 w 3608275"/>
              <a:gd name="connsiteY47" fmla="*/ 314918 h 811957"/>
              <a:gd name="connsiteX48" fmla="*/ 1422821 w 3608275"/>
              <a:gd name="connsiteY48" fmla="*/ 289623 h 811957"/>
              <a:gd name="connsiteX49" fmla="*/ 1398791 w 3608275"/>
              <a:gd name="connsiteY49" fmla="*/ 289623 h 811957"/>
              <a:gd name="connsiteX50" fmla="*/ 1398791 w 3608275"/>
              <a:gd name="connsiteY50" fmla="*/ 270652 h 811957"/>
              <a:gd name="connsiteX51" fmla="*/ 1340614 w 3608275"/>
              <a:gd name="connsiteY51" fmla="*/ 270652 h 811957"/>
              <a:gd name="connsiteX52" fmla="*/ 1340614 w 3608275"/>
              <a:gd name="connsiteY52" fmla="*/ 263064 h 811957"/>
              <a:gd name="connsiteX53" fmla="*/ 1268524 w 3608275"/>
              <a:gd name="connsiteY53" fmla="*/ 263064 h 811957"/>
              <a:gd name="connsiteX54" fmla="*/ 1268524 w 3608275"/>
              <a:gd name="connsiteY54" fmla="*/ 249152 h 811957"/>
              <a:gd name="connsiteX55" fmla="*/ 1253348 w 3608275"/>
              <a:gd name="connsiteY55" fmla="*/ 249152 h 811957"/>
              <a:gd name="connsiteX56" fmla="*/ 1253348 w 3608275"/>
              <a:gd name="connsiteY56" fmla="*/ 223857 h 811957"/>
              <a:gd name="connsiteX57" fmla="*/ 1211611 w 3608275"/>
              <a:gd name="connsiteY57" fmla="*/ 223857 h 811957"/>
              <a:gd name="connsiteX58" fmla="*/ 1211611 w 3608275"/>
              <a:gd name="connsiteY58" fmla="*/ 211210 h 811957"/>
              <a:gd name="connsiteX59" fmla="*/ 1164816 w 3608275"/>
              <a:gd name="connsiteY59" fmla="*/ 211210 h 811957"/>
              <a:gd name="connsiteX60" fmla="*/ 1164816 w 3608275"/>
              <a:gd name="connsiteY60" fmla="*/ 174532 h 811957"/>
              <a:gd name="connsiteX61" fmla="*/ 1130669 w 3608275"/>
              <a:gd name="connsiteY61" fmla="*/ 174532 h 811957"/>
              <a:gd name="connsiteX62" fmla="*/ 1130669 w 3608275"/>
              <a:gd name="connsiteY62" fmla="*/ 153032 h 811957"/>
              <a:gd name="connsiteX63" fmla="*/ 1040873 w 3608275"/>
              <a:gd name="connsiteY63" fmla="*/ 153032 h 811957"/>
              <a:gd name="connsiteX64" fmla="*/ 1040873 w 3608275"/>
              <a:gd name="connsiteY64" fmla="*/ 137855 h 811957"/>
              <a:gd name="connsiteX65" fmla="*/ 973842 w 3608275"/>
              <a:gd name="connsiteY65" fmla="*/ 137855 h 811957"/>
              <a:gd name="connsiteX66" fmla="*/ 973842 w 3608275"/>
              <a:gd name="connsiteY66" fmla="*/ 94854 h 811957"/>
              <a:gd name="connsiteX67" fmla="*/ 935900 w 3608275"/>
              <a:gd name="connsiteY67" fmla="*/ 94854 h 811957"/>
              <a:gd name="connsiteX68" fmla="*/ 935900 w 3608275"/>
              <a:gd name="connsiteY68" fmla="*/ 83472 h 811957"/>
              <a:gd name="connsiteX69" fmla="*/ 867605 w 3608275"/>
              <a:gd name="connsiteY69" fmla="*/ 83472 h 811957"/>
              <a:gd name="connsiteX70" fmla="*/ 867605 w 3608275"/>
              <a:gd name="connsiteY70" fmla="*/ 75884 h 811957"/>
              <a:gd name="connsiteX71" fmla="*/ 822074 w 3608275"/>
              <a:gd name="connsiteY71" fmla="*/ 75884 h 811957"/>
              <a:gd name="connsiteX72" fmla="*/ 822074 w 3608275"/>
              <a:gd name="connsiteY72" fmla="*/ 58177 h 811957"/>
              <a:gd name="connsiteX73" fmla="*/ 713308 w 3608275"/>
              <a:gd name="connsiteY73" fmla="*/ 58177 h 811957"/>
              <a:gd name="connsiteX74" fmla="*/ 713308 w 3608275"/>
              <a:gd name="connsiteY74" fmla="*/ 39206 h 811957"/>
              <a:gd name="connsiteX75" fmla="*/ 700660 w 3608275"/>
              <a:gd name="connsiteY75" fmla="*/ 39206 h 811957"/>
              <a:gd name="connsiteX76" fmla="*/ 700660 w 3608275"/>
              <a:gd name="connsiteY76" fmla="*/ 17706 h 811957"/>
              <a:gd name="connsiteX77" fmla="*/ 603276 w 3608275"/>
              <a:gd name="connsiteY77" fmla="*/ 17706 h 811957"/>
              <a:gd name="connsiteX78" fmla="*/ 603276 w 3608275"/>
              <a:gd name="connsiteY78" fmla="*/ 0 h 811957"/>
              <a:gd name="connsiteX79" fmla="*/ 0 w 3608275"/>
              <a:gd name="connsiteY79" fmla="*/ 0 h 81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08275" h="811957">
                <a:moveTo>
                  <a:pt x="3608275" y="811957"/>
                </a:moveTo>
                <a:lnTo>
                  <a:pt x="2997411" y="811957"/>
                </a:lnTo>
                <a:lnTo>
                  <a:pt x="2997411" y="782868"/>
                </a:lnTo>
                <a:lnTo>
                  <a:pt x="2955674" y="782868"/>
                </a:lnTo>
                <a:lnTo>
                  <a:pt x="2955674" y="761367"/>
                </a:lnTo>
                <a:lnTo>
                  <a:pt x="2716640" y="761367"/>
                </a:lnTo>
                <a:lnTo>
                  <a:pt x="2716640" y="731014"/>
                </a:lnTo>
                <a:lnTo>
                  <a:pt x="2658463" y="731014"/>
                </a:lnTo>
                <a:lnTo>
                  <a:pt x="2658463" y="706984"/>
                </a:lnTo>
                <a:lnTo>
                  <a:pt x="2642021" y="706984"/>
                </a:lnTo>
                <a:lnTo>
                  <a:pt x="2642021" y="690542"/>
                </a:lnTo>
                <a:lnTo>
                  <a:pt x="2629374" y="690542"/>
                </a:lnTo>
                <a:lnTo>
                  <a:pt x="2629374" y="643747"/>
                </a:lnTo>
                <a:lnTo>
                  <a:pt x="2515548" y="643747"/>
                </a:lnTo>
                <a:lnTo>
                  <a:pt x="2515548" y="626041"/>
                </a:lnTo>
                <a:lnTo>
                  <a:pt x="2486460" y="626041"/>
                </a:lnTo>
                <a:lnTo>
                  <a:pt x="2486460" y="610864"/>
                </a:lnTo>
                <a:lnTo>
                  <a:pt x="2454841" y="610864"/>
                </a:lnTo>
                <a:lnTo>
                  <a:pt x="2454841" y="591893"/>
                </a:lnTo>
                <a:lnTo>
                  <a:pt x="2349869" y="591893"/>
                </a:lnTo>
                <a:lnTo>
                  <a:pt x="2349869" y="569128"/>
                </a:lnTo>
                <a:lnTo>
                  <a:pt x="2320780" y="569128"/>
                </a:lnTo>
                <a:lnTo>
                  <a:pt x="2320780" y="556481"/>
                </a:lnTo>
                <a:lnTo>
                  <a:pt x="2174071" y="556481"/>
                </a:lnTo>
                <a:lnTo>
                  <a:pt x="2174071" y="536245"/>
                </a:lnTo>
                <a:lnTo>
                  <a:pt x="2132335" y="536245"/>
                </a:lnTo>
                <a:lnTo>
                  <a:pt x="2132335" y="516010"/>
                </a:lnTo>
                <a:lnTo>
                  <a:pt x="2091864" y="516010"/>
                </a:lnTo>
                <a:lnTo>
                  <a:pt x="2091864" y="498303"/>
                </a:lnTo>
                <a:lnTo>
                  <a:pt x="2036216" y="498303"/>
                </a:lnTo>
                <a:lnTo>
                  <a:pt x="2036216" y="476803"/>
                </a:lnTo>
                <a:lnTo>
                  <a:pt x="1989421" y="476803"/>
                </a:lnTo>
                <a:lnTo>
                  <a:pt x="1989421" y="460362"/>
                </a:lnTo>
                <a:lnTo>
                  <a:pt x="1893301" y="460362"/>
                </a:lnTo>
                <a:lnTo>
                  <a:pt x="1893301" y="443920"/>
                </a:lnTo>
                <a:lnTo>
                  <a:pt x="1866742" y="443920"/>
                </a:lnTo>
                <a:lnTo>
                  <a:pt x="1866742" y="421155"/>
                </a:lnTo>
                <a:lnTo>
                  <a:pt x="1837653" y="421155"/>
                </a:lnTo>
                <a:lnTo>
                  <a:pt x="1837653" y="405978"/>
                </a:lnTo>
                <a:lnTo>
                  <a:pt x="1774416" y="405978"/>
                </a:lnTo>
                <a:lnTo>
                  <a:pt x="1774416" y="388272"/>
                </a:lnTo>
                <a:lnTo>
                  <a:pt x="1708650" y="388272"/>
                </a:lnTo>
                <a:lnTo>
                  <a:pt x="1708650" y="360448"/>
                </a:lnTo>
                <a:lnTo>
                  <a:pt x="1494911" y="360448"/>
                </a:lnTo>
                <a:lnTo>
                  <a:pt x="1494911" y="335153"/>
                </a:lnTo>
                <a:lnTo>
                  <a:pt x="1465822" y="335153"/>
                </a:lnTo>
                <a:lnTo>
                  <a:pt x="1465822" y="314918"/>
                </a:lnTo>
                <a:lnTo>
                  <a:pt x="1422821" y="314918"/>
                </a:lnTo>
                <a:lnTo>
                  <a:pt x="1422821" y="289623"/>
                </a:lnTo>
                <a:lnTo>
                  <a:pt x="1398791" y="289623"/>
                </a:lnTo>
                <a:lnTo>
                  <a:pt x="1398791" y="270652"/>
                </a:lnTo>
                <a:lnTo>
                  <a:pt x="1340614" y="270652"/>
                </a:lnTo>
                <a:lnTo>
                  <a:pt x="1340614" y="263064"/>
                </a:lnTo>
                <a:lnTo>
                  <a:pt x="1268524" y="263064"/>
                </a:lnTo>
                <a:lnTo>
                  <a:pt x="1268524" y="249152"/>
                </a:lnTo>
                <a:lnTo>
                  <a:pt x="1253348" y="249152"/>
                </a:lnTo>
                <a:lnTo>
                  <a:pt x="1253348" y="223857"/>
                </a:lnTo>
                <a:lnTo>
                  <a:pt x="1211611" y="223857"/>
                </a:lnTo>
                <a:lnTo>
                  <a:pt x="1211611" y="211210"/>
                </a:lnTo>
                <a:lnTo>
                  <a:pt x="1164816" y="211210"/>
                </a:lnTo>
                <a:lnTo>
                  <a:pt x="1164816" y="174532"/>
                </a:lnTo>
                <a:lnTo>
                  <a:pt x="1130669" y="174532"/>
                </a:lnTo>
                <a:lnTo>
                  <a:pt x="1130669" y="153032"/>
                </a:lnTo>
                <a:lnTo>
                  <a:pt x="1040873" y="153032"/>
                </a:lnTo>
                <a:lnTo>
                  <a:pt x="1040873" y="137855"/>
                </a:lnTo>
                <a:lnTo>
                  <a:pt x="973842" y="137855"/>
                </a:lnTo>
                <a:lnTo>
                  <a:pt x="973842" y="94854"/>
                </a:lnTo>
                <a:lnTo>
                  <a:pt x="935900" y="94854"/>
                </a:lnTo>
                <a:lnTo>
                  <a:pt x="935900" y="83472"/>
                </a:lnTo>
                <a:lnTo>
                  <a:pt x="867605" y="83472"/>
                </a:lnTo>
                <a:lnTo>
                  <a:pt x="867605" y="75884"/>
                </a:lnTo>
                <a:lnTo>
                  <a:pt x="822074" y="75884"/>
                </a:lnTo>
                <a:lnTo>
                  <a:pt x="822074" y="58177"/>
                </a:lnTo>
                <a:lnTo>
                  <a:pt x="713308" y="58177"/>
                </a:lnTo>
                <a:lnTo>
                  <a:pt x="713308" y="39206"/>
                </a:lnTo>
                <a:lnTo>
                  <a:pt x="700660" y="39206"/>
                </a:lnTo>
                <a:lnTo>
                  <a:pt x="700660" y="17706"/>
                </a:lnTo>
                <a:lnTo>
                  <a:pt x="603276" y="17706"/>
                </a:lnTo>
                <a:lnTo>
                  <a:pt x="603276"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49" name="Freeform: Shape 48">
            <a:extLst>
              <a:ext uri="{FF2B5EF4-FFF2-40B4-BE49-F238E27FC236}">
                <a16:creationId xmlns:a16="http://schemas.microsoft.com/office/drawing/2014/main" id="{91BE4E22-57C5-2A81-72FB-F86EFE2D2A89}"/>
              </a:ext>
            </a:extLst>
          </p:cNvPr>
          <p:cNvSpPr/>
          <p:nvPr/>
        </p:nvSpPr>
        <p:spPr bwMode="auto">
          <a:xfrm>
            <a:off x="1474676" y="2339745"/>
            <a:ext cx="3518479" cy="1462028"/>
          </a:xfrm>
          <a:custGeom>
            <a:avLst/>
            <a:gdLst>
              <a:gd name="connsiteX0" fmla="*/ 3518479 w 3518479"/>
              <a:gd name="connsiteY0" fmla="*/ 1462028 h 1462028"/>
              <a:gd name="connsiteX1" fmla="*/ 3237709 w 3518479"/>
              <a:gd name="connsiteY1" fmla="*/ 1462028 h 1462028"/>
              <a:gd name="connsiteX2" fmla="*/ 3237709 w 3518479"/>
              <a:gd name="connsiteY2" fmla="*/ 1326702 h 1462028"/>
              <a:gd name="connsiteX3" fmla="*/ 2888644 w 3518479"/>
              <a:gd name="connsiteY3" fmla="*/ 1326702 h 1462028"/>
              <a:gd name="connsiteX4" fmla="*/ 2888644 w 3518479"/>
              <a:gd name="connsiteY4" fmla="*/ 1281172 h 1462028"/>
              <a:gd name="connsiteX5" fmla="*/ 2739405 w 3518479"/>
              <a:gd name="connsiteY5" fmla="*/ 1281172 h 1462028"/>
              <a:gd name="connsiteX6" fmla="*/ 2739405 w 3518479"/>
              <a:gd name="connsiteY6" fmla="*/ 1231848 h 1462028"/>
              <a:gd name="connsiteX7" fmla="*/ 2721699 w 3518479"/>
              <a:gd name="connsiteY7" fmla="*/ 1231848 h 1462028"/>
              <a:gd name="connsiteX8" fmla="*/ 2721699 w 3518479"/>
              <a:gd name="connsiteY8" fmla="*/ 1188847 h 1462028"/>
              <a:gd name="connsiteX9" fmla="*/ 2687551 w 3518479"/>
              <a:gd name="connsiteY9" fmla="*/ 1188847 h 1462028"/>
              <a:gd name="connsiteX10" fmla="*/ 2687551 w 3518479"/>
              <a:gd name="connsiteY10" fmla="*/ 1147111 h 1462028"/>
              <a:gd name="connsiteX11" fmla="*/ 2649609 w 3518479"/>
              <a:gd name="connsiteY11" fmla="*/ 1147111 h 1462028"/>
              <a:gd name="connsiteX12" fmla="*/ 2649609 w 3518479"/>
              <a:gd name="connsiteY12" fmla="*/ 1104110 h 1462028"/>
              <a:gd name="connsiteX13" fmla="*/ 2592697 w 3518479"/>
              <a:gd name="connsiteY13" fmla="*/ 1104110 h 1462028"/>
              <a:gd name="connsiteX14" fmla="*/ 2592697 w 3518479"/>
              <a:gd name="connsiteY14" fmla="*/ 1058579 h 1462028"/>
              <a:gd name="connsiteX15" fmla="*/ 2554755 w 3518479"/>
              <a:gd name="connsiteY15" fmla="*/ 1058579 h 1462028"/>
              <a:gd name="connsiteX16" fmla="*/ 2554755 w 3518479"/>
              <a:gd name="connsiteY16" fmla="*/ 1026961 h 1462028"/>
              <a:gd name="connsiteX17" fmla="*/ 2531990 w 3518479"/>
              <a:gd name="connsiteY17" fmla="*/ 1026961 h 1462028"/>
              <a:gd name="connsiteX18" fmla="*/ 2531990 w 3518479"/>
              <a:gd name="connsiteY18" fmla="*/ 978901 h 1462028"/>
              <a:gd name="connsiteX19" fmla="*/ 2502901 w 3518479"/>
              <a:gd name="connsiteY19" fmla="*/ 978901 h 1462028"/>
              <a:gd name="connsiteX20" fmla="*/ 2502901 w 3518479"/>
              <a:gd name="connsiteY20" fmla="*/ 937165 h 1462028"/>
              <a:gd name="connsiteX21" fmla="*/ 2332162 w 3518479"/>
              <a:gd name="connsiteY21" fmla="*/ 937165 h 1462028"/>
              <a:gd name="connsiteX22" fmla="*/ 2332162 w 3518479"/>
              <a:gd name="connsiteY22" fmla="*/ 897959 h 1462028"/>
              <a:gd name="connsiteX23" fmla="*/ 2088069 w 3518479"/>
              <a:gd name="connsiteY23" fmla="*/ 897959 h 1462028"/>
              <a:gd name="connsiteX24" fmla="*/ 2088069 w 3518479"/>
              <a:gd name="connsiteY24" fmla="*/ 847370 h 1462028"/>
              <a:gd name="connsiteX25" fmla="*/ 2081746 w 3518479"/>
              <a:gd name="connsiteY25" fmla="*/ 853693 h 1462028"/>
              <a:gd name="connsiteX26" fmla="*/ 2081746 w 3518479"/>
              <a:gd name="connsiteY26" fmla="*/ 815751 h 1462028"/>
              <a:gd name="connsiteX27" fmla="*/ 1985626 w 3518479"/>
              <a:gd name="connsiteY27" fmla="*/ 815751 h 1462028"/>
              <a:gd name="connsiteX28" fmla="*/ 1985626 w 3518479"/>
              <a:gd name="connsiteY28" fmla="*/ 779074 h 1462028"/>
              <a:gd name="connsiteX29" fmla="*/ 1728886 w 3518479"/>
              <a:gd name="connsiteY29" fmla="*/ 779074 h 1462028"/>
              <a:gd name="connsiteX30" fmla="*/ 1728886 w 3518479"/>
              <a:gd name="connsiteY30" fmla="*/ 727220 h 1462028"/>
              <a:gd name="connsiteX31" fmla="*/ 1693473 w 3518479"/>
              <a:gd name="connsiteY31" fmla="*/ 727220 h 1462028"/>
              <a:gd name="connsiteX32" fmla="*/ 1693473 w 3518479"/>
              <a:gd name="connsiteY32" fmla="*/ 690543 h 1462028"/>
              <a:gd name="connsiteX33" fmla="*/ 1647943 w 3518479"/>
              <a:gd name="connsiteY33" fmla="*/ 690543 h 1462028"/>
              <a:gd name="connsiteX34" fmla="*/ 1647943 w 3518479"/>
              <a:gd name="connsiteY34" fmla="*/ 656395 h 1462028"/>
              <a:gd name="connsiteX35" fmla="*/ 1572059 w 3518479"/>
              <a:gd name="connsiteY35" fmla="*/ 656395 h 1462028"/>
              <a:gd name="connsiteX36" fmla="*/ 1572059 w 3518479"/>
              <a:gd name="connsiteY36" fmla="*/ 614659 h 1462028"/>
              <a:gd name="connsiteX37" fmla="*/ 1546765 w 3518479"/>
              <a:gd name="connsiteY37" fmla="*/ 614659 h 1462028"/>
              <a:gd name="connsiteX38" fmla="*/ 1546765 w 3518479"/>
              <a:gd name="connsiteY38" fmla="*/ 566599 h 1462028"/>
              <a:gd name="connsiteX39" fmla="*/ 1530323 w 3518479"/>
              <a:gd name="connsiteY39" fmla="*/ 566599 h 1462028"/>
              <a:gd name="connsiteX40" fmla="*/ 1530323 w 3518479"/>
              <a:gd name="connsiteY40" fmla="*/ 528658 h 1462028"/>
              <a:gd name="connsiteX41" fmla="*/ 1401321 w 3518479"/>
              <a:gd name="connsiteY41" fmla="*/ 528658 h 1462028"/>
              <a:gd name="connsiteX42" fmla="*/ 1401321 w 3518479"/>
              <a:gd name="connsiteY42" fmla="*/ 489451 h 1462028"/>
              <a:gd name="connsiteX43" fmla="*/ 1339349 w 3518479"/>
              <a:gd name="connsiteY43" fmla="*/ 489451 h 1462028"/>
              <a:gd name="connsiteX44" fmla="*/ 1339349 w 3518479"/>
              <a:gd name="connsiteY44" fmla="*/ 448979 h 1462028"/>
              <a:gd name="connsiteX45" fmla="*/ 1225523 w 3518479"/>
              <a:gd name="connsiteY45" fmla="*/ 448979 h 1462028"/>
              <a:gd name="connsiteX46" fmla="*/ 1225523 w 3518479"/>
              <a:gd name="connsiteY46" fmla="*/ 402184 h 1462028"/>
              <a:gd name="connsiteX47" fmla="*/ 1207817 w 3518479"/>
              <a:gd name="connsiteY47" fmla="*/ 402184 h 1462028"/>
              <a:gd name="connsiteX48" fmla="*/ 1207817 w 3518479"/>
              <a:gd name="connsiteY48" fmla="*/ 369301 h 1462028"/>
              <a:gd name="connsiteX49" fmla="*/ 1116756 w 3518479"/>
              <a:gd name="connsiteY49" fmla="*/ 369301 h 1462028"/>
              <a:gd name="connsiteX50" fmla="*/ 1116756 w 3518479"/>
              <a:gd name="connsiteY50" fmla="*/ 327565 h 1462028"/>
              <a:gd name="connsiteX51" fmla="*/ 1037078 w 3518479"/>
              <a:gd name="connsiteY51" fmla="*/ 327565 h 1462028"/>
              <a:gd name="connsiteX52" fmla="*/ 1037078 w 3518479"/>
              <a:gd name="connsiteY52" fmla="*/ 290888 h 1462028"/>
              <a:gd name="connsiteX53" fmla="*/ 1024431 w 3518479"/>
              <a:gd name="connsiteY53" fmla="*/ 290888 h 1462028"/>
              <a:gd name="connsiteX54" fmla="*/ 1024431 w 3518479"/>
              <a:gd name="connsiteY54" fmla="*/ 246623 h 1462028"/>
              <a:gd name="connsiteX55" fmla="*/ 964989 w 3518479"/>
              <a:gd name="connsiteY55" fmla="*/ 246623 h 1462028"/>
              <a:gd name="connsiteX56" fmla="*/ 964989 w 3518479"/>
              <a:gd name="connsiteY56" fmla="*/ 204887 h 1462028"/>
              <a:gd name="connsiteX57" fmla="*/ 825868 w 3518479"/>
              <a:gd name="connsiteY57" fmla="*/ 204887 h 1462028"/>
              <a:gd name="connsiteX58" fmla="*/ 825868 w 3518479"/>
              <a:gd name="connsiteY58" fmla="*/ 159356 h 1462028"/>
              <a:gd name="connsiteX59" fmla="*/ 718366 w 3518479"/>
              <a:gd name="connsiteY59" fmla="*/ 159356 h 1462028"/>
              <a:gd name="connsiteX60" fmla="*/ 718366 w 3518479"/>
              <a:gd name="connsiteY60" fmla="*/ 122679 h 1462028"/>
              <a:gd name="connsiteX61" fmla="*/ 693072 w 3518479"/>
              <a:gd name="connsiteY61" fmla="*/ 122679 h 1462028"/>
              <a:gd name="connsiteX62" fmla="*/ 693072 w 3518479"/>
              <a:gd name="connsiteY62" fmla="*/ 83472 h 1462028"/>
              <a:gd name="connsiteX63" fmla="*/ 665248 w 3518479"/>
              <a:gd name="connsiteY63" fmla="*/ 83472 h 1462028"/>
              <a:gd name="connsiteX64" fmla="*/ 665248 w 3518479"/>
              <a:gd name="connsiteY64" fmla="*/ 49325 h 1462028"/>
              <a:gd name="connsiteX65" fmla="*/ 519804 w 3518479"/>
              <a:gd name="connsiteY65" fmla="*/ 49325 h 1462028"/>
              <a:gd name="connsiteX66" fmla="*/ 519804 w 3518479"/>
              <a:gd name="connsiteY66" fmla="*/ 0 h 1462028"/>
              <a:gd name="connsiteX67" fmla="*/ 0 w 3518479"/>
              <a:gd name="connsiteY67" fmla="*/ 0 h 1462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518479" h="1462028">
                <a:moveTo>
                  <a:pt x="3518479" y="1462028"/>
                </a:moveTo>
                <a:lnTo>
                  <a:pt x="3237709" y="1462028"/>
                </a:lnTo>
                <a:lnTo>
                  <a:pt x="3237709" y="1326702"/>
                </a:lnTo>
                <a:lnTo>
                  <a:pt x="2888644" y="1326702"/>
                </a:lnTo>
                <a:lnTo>
                  <a:pt x="2888644" y="1281172"/>
                </a:lnTo>
                <a:lnTo>
                  <a:pt x="2739405" y="1281172"/>
                </a:lnTo>
                <a:lnTo>
                  <a:pt x="2739405" y="1231848"/>
                </a:lnTo>
                <a:lnTo>
                  <a:pt x="2721699" y="1231848"/>
                </a:lnTo>
                <a:lnTo>
                  <a:pt x="2721699" y="1188847"/>
                </a:lnTo>
                <a:lnTo>
                  <a:pt x="2687551" y="1188847"/>
                </a:lnTo>
                <a:lnTo>
                  <a:pt x="2687551" y="1147111"/>
                </a:lnTo>
                <a:lnTo>
                  <a:pt x="2649609" y="1147111"/>
                </a:lnTo>
                <a:lnTo>
                  <a:pt x="2649609" y="1104110"/>
                </a:lnTo>
                <a:lnTo>
                  <a:pt x="2592697" y="1104110"/>
                </a:lnTo>
                <a:lnTo>
                  <a:pt x="2592697" y="1058579"/>
                </a:lnTo>
                <a:lnTo>
                  <a:pt x="2554755" y="1058579"/>
                </a:lnTo>
                <a:lnTo>
                  <a:pt x="2554755" y="1026961"/>
                </a:lnTo>
                <a:lnTo>
                  <a:pt x="2531990" y="1026961"/>
                </a:lnTo>
                <a:lnTo>
                  <a:pt x="2531990" y="978901"/>
                </a:lnTo>
                <a:lnTo>
                  <a:pt x="2502901" y="978901"/>
                </a:lnTo>
                <a:lnTo>
                  <a:pt x="2502901" y="937165"/>
                </a:lnTo>
                <a:lnTo>
                  <a:pt x="2332162" y="937165"/>
                </a:lnTo>
                <a:lnTo>
                  <a:pt x="2332162" y="897959"/>
                </a:lnTo>
                <a:lnTo>
                  <a:pt x="2088069" y="897959"/>
                </a:lnTo>
                <a:lnTo>
                  <a:pt x="2088069" y="847370"/>
                </a:lnTo>
                <a:lnTo>
                  <a:pt x="2081746" y="853693"/>
                </a:lnTo>
                <a:lnTo>
                  <a:pt x="2081746" y="815751"/>
                </a:lnTo>
                <a:lnTo>
                  <a:pt x="1985626" y="815751"/>
                </a:lnTo>
                <a:lnTo>
                  <a:pt x="1985626" y="779074"/>
                </a:lnTo>
                <a:lnTo>
                  <a:pt x="1728886" y="779074"/>
                </a:lnTo>
                <a:lnTo>
                  <a:pt x="1728886" y="727220"/>
                </a:lnTo>
                <a:lnTo>
                  <a:pt x="1693473" y="727220"/>
                </a:lnTo>
                <a:lnTo>
                  <a:pt x="1693473" y="690543"/>
                </a:lnTo>
                <a:lnTo>
                  <a:pt x="1647943" y="690543"/>
                </a:lnTo>
                <a:lnTo>
                  <a:pt x="1647943" y="656395"/>
                </a:lnTo>
                <a:lnTo>
                  <a:pt x="1572059" y="656395"/>
                </a:lnTo>
                <a:lnTo>
                  <a:pt x="1572059" y="614659"/>
                </a:lnTo>
                <a:lnTo>
                  <a:pt x="1546765" y="614659"/>
                </a:lnTo>
                <a:lnTo>
                  <a:pt x="1546765" y="566599"/>
                </a:lnTo>
                <a:lnTo>
                  <a:pt x="1530323" y="566599"/>
                </a:lnTo>
                <a:lnTo>
                  <a:pt x="1530323" y="528658"/>
                </a:lnTo>
                <a:lnTo>
                  <a:pt x="1401321" y="528658"/>
                </a:lnTo>
                <a:lnTo>
                  <a:pt x="1401321" y="489451"/>
                </a:lnTo>
                <a:lnTo>
                  <a:pt x="1339349" y="489451"/>
                </a:lnTo>
                <a:lnTo>
                  <a:pt x="1339349" y="448979"/>
                </a:lnTo>
                <a:lnTo>
                  <a:pt x="1225523" y="448979"/>
                </a:lnTo>
                <a:lnTo>
                  <a:pt x="1225523" y="402184"/>
                </a:lnTo>
                <a:lnTo>
                  <a:pt x="1207817" y="402184"/>
                </a:lnTo>
                <a:lnTo>
                  <a:pt x="1207817" y="369301"/>
                </a:lnTo>
                <a:lnTo>
                  <a:pt x="1116756" y="369301"/>
                </a:lnTo>
                <a:lnTo>
                  <a:pt x="1116756" y="327565"/>
                </a:lnTo>
                <a:lnTo>
                  <a:pt x="1037078" y="327565"/>
                </a:lnTo>
                <a:lnTo>
                  <a:pt x="1037078" y="290888"/>
                </a:lnTo>
                <a:lnTo>
                  <a:pt x="1024431" y="290888"/>
                </a:lnTo>
                <a:lnTo>
                  <a:pt x="1024431" y="246623"/>
                </a:lnTo>
                <a:lnTo>
                  <a:pt x="964989" y="246623"/>
                </a:lnTo>
                <a:lnTo>
                  <a:pt x="964989" y="204887"/>
                </a:lnTo>
                <a:lnTo>
                  <a:pt x="825868" y="204887"/>
                </a:lnTo>
                <a:lnTo>
                  <a:pt x="825868" y="159356"/>
                </a:lnTo>
                <a:lnTo>
                  <a:pt x="718366" y="159356"/>
                </a:lnTo>
                <a:lnTo>
                  <a:pt x="718366" y="122679"/>
                </a:lnTo>
                <a:lnTo>
                  <a:pt x="693072" y="122679"/>
                </a:lnTo>
                <a:lnTo>
                  <a:pt x="693072" y="83472"/>
                </a:lnTo>
                <a:lnTo>
                  <a:pt x="665248" y="83472"/>
                </a:lnTo>
                <a:lnTo>
                  <a:pt x="665248" y="49325"/>
                </a:lnTo>
                <a:lnTo>
                  <a:pt x="519804" y="49325"/>
                </a:lnTo>
                <a:lnTo>
                  <a:pt x="519804"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117" name="Group 116">
            <a:extLst>
              <a:ext uri="{FF2B5EF4-FFF2-40B4-BE49-F238E27FC236}">
                <a16:creationId xmlns:a16="http://schemas.microsoft.com/office/drawing/2014/main" id="{34EDBCCC-C214-FB40-973B-8BB9429DF2E8}"/>
              </a:ext>
            </a:extLst>
          </p:cNvPr>
          <p:cNvGrpSpPr/>
          <p:nvPr/>
        </p:nvGrpSpPr>
        <p:grpSpPr>
          <a:xfrm>
            <a:off x="2205690" y="2357451"/>
            <a:ext cx="2905085" cy="828399"/>
            <a:chOff x="2205690" y="2825407"/>
            <a:chExt cx="2905085" cy="828399"/>
          </a:xfrm>
        </p:grpSpPr>
        <p:cxnSp>
          <p:nvCxnSpPr>
            <p:cNvPr id="51" name="Straight Connector 50">
              <a:extLst>
                <a:ext uri="{FF2B5EF4-FFF2-40B4-BE49-F238E27FC236}">
                  <a16:creationId xmlns:a16="http://schemas.microsoft.com/office/drawing/2014/main" id="{AF9DF6B4-399C-7C80-F2ED-0AA62E0CC290}"/>
                </a:ext>
              </a:extLst>
            </p:cNvPr>
            <p:cNvCxnSpPr>
              <a:cxnSpLocks/>
            </p:cNvCxnSpPr>
            <p:nvPr/>
          </p:nvCxnSpPr>
          <p:spPr bwMode="auto">
            <a:xfrm>
              <a:off x="2205690" y="2825407"/>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20AFFE5E-87B2-042A-A898-26D7B09AF162}"/>
                </a:ext>
              </a:extLst>
            </p:cNvPr>
            <p:cNvCxnSpPr>
              <a:cxnSpLocks/>
            </p:cNvCxnSpPr>
            <p:nvPr/>
          </p:nvCxnSpPr>
          <p:spPr bwMode="auto">
            <a:xfrm>
              <a:off x="3026500" y="313147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E21F0020-EBB4-C90F-3DB8-D3076D93DA98}"/>
                </a:ext>
              </a:extLst>
            </p:cNvPr>
            <p:cNvCxnSpPr>
              <a:cxnSpLocks/>
            </p:cNvCxnSpPr>
            <p:nvPr/>
          </p:nvCxnSpPr>
          <p:spPr bwMode="auto">
            <a:xfrm>
              <a:off x="2563608" y="2930379"/>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250E65C-FF58-3D4C-DAEE-A80C4AB2B183}"/>
                </a:ext>
              </a:extLst>
            </p:cNvPr>
            <p:cNvCxnSpPr>
              <a:cxnSpLocks/>
            </p:cNvCxnSpPr>
            <p:nvPr/>
          </p:nvCxnSpPr>
          <p:spPr bwMode="auto">
            <a:xfrm>
              <a:off x="3445125" y="3233915"/>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2D234FD-058A-F46F-C232-9CF5DF45E5C8}"/>
                </a:ext>
              </a:extLst>
            </p:cNvPr>
            <p:cNvCxnSpPr>
              <a:cxnSpLocks/>
            </p:cNvCxnSpPr>
            <p:nvPr/>
          </p:nvCxnSpPr>
          <p:spPr bwMode="auto">
            <a:xfrm>
              <a:off x="3601952" y="3303475"/>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A51AE042-3E00-DD08-7FBB-EEE91B2EF69E}"/>
                </a:ext>
              </a:extLst>
            </p:cNvPr>
            <p:cNvCxnSpPr>
              <a:cxnSpLocks/>
            </p:cNvCxnSpPr>
            <p:nvPr/>
          </p:nvCxnSpPr>
          <p:spPr bwMode="auto">
            <a:xfrm>
              <a:off x="4076226" y="3410977"/>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F6F57C90-A67D-7674-800F-6EBF4D0D93B9}"/>
                </a:ext>
              </a:extLst>
            </p:cNvPr>
            <p:cNvCxnSpPr>
              <a:cxnSpLocks/>
            </p:cNvCxnSpPr>
            <p:nvPr/>
          </p:nvCxnSpPr>
          <p:spPr bwMode="auto">
            <a:xfrm>
              <a:off x="4102785" y="3450184"/>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BFA9C3BE-B753-EE2F-9355-903FCE045B50}"/>
                </a:ext>
              </a:extLst>
            </p:cNvPr>
            <p:cNvCxnSpPr>
              <a:cxnSpLocks/>
            </p:cNvCxnSpPr>
            <p:nvPr/>
          </p:nvCxnSpPr>
          <p:spPr bwMode="auto">
            <a:xfrm>
              <a:off x="4136933" y="350962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5AD4D34C-3E83-0B31-86D9-3A6BE13DB524}"/>
                </a:ext>
              </a:extLst>
            </p:cNvPr>
            <p:cNvCxnSpPr>
              <a:cxnSpLocks/>
            </p:cNvCxnSpPr>
            <p:nvPr/>
          </p:nvCxnSpPr>
          <p:spPr bwMode="auto">
            <a:xfrm>
              <a:off x="4144521" y="350962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06645C85-D4CF-CEE6-E290-D816E7093926}"/>
                </a:ext>
              </a:extLst>
            </p:cNvPr>
            <p:cNvCxnSpPr>
              <a:cxnSpLocks/>
            </p:cNvCxnSpPr>
            <p:nvPr/>
          </p:nvCxnSpPr>
          <p:spPr bwMode="auto">
            <a:xfrm>
              <a:off x="4171080" y="350962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5EC01785-B8BC-608C-0262-A566A7567006}"/>
                </a:ext>
              </a:extLst>
            </p:cNvPr>
            <p:cNvCxnSpPr>
              <a:cxnSpLocks/>
            </p:cNvCxnSpPr>
            <p:nvPr/>
          </p:nvCxnSpPr>
          <p:spPr bwMode="auto">
            <a:xfrm>
              <a:off x="4220405"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8A7284EF-0537-9D1C-04A6-8578A6A280DA}"/>
                </a:ext>
              </a:extLst>
            </p:cNvPr>
            <p:cNvCxnSpPr>
              <a:cxnSpLocks/>
            </p:cNvCxnSpPr>
            <p:nvPr/>
          </p:nvCxnSpPr>
          <p:spPr bwMode="auto">
            <a:xfrm>
              <a:off x="4249494"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1D88AA68-5ED7-3508-EE55-219F25566F10}"/>
                </a:ext>
              </a:extLst>
            </p:cNvPr>
            <p:cNvCxnSpPr>
              <a:cxnSpLocks/>
            </p:cNvCxnSpPr>
            <p:nvPr/>
          </p:nvCxnSpPr>
          <p:spPr bwMode="auto">
            <a:xfrm>
              <a:off x="4258347"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417076A1-9AE7-D571-C85D-6E85BF1CA3EC}"/>
                </a:ext>
              </a:extLst>
            </p:cNvPr>
            <p:cNvCxnSpPr>
              <a:cxnSpLocks/>
            </p:cNvCxnSpPr>
            <p:nvPr/>
          </p:nvCxnSpPr>
          <p:spPr bwMode="auto">
            <a:xfrm>
              <a:off x="4264671"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5E661D6B-EA6A-E9CE-A204-05966E6A06F6}"/>
                </a:ext>
              </a:extLst>
            </p:cNvPr>
            <p:cNvCxnSpPr>
              <a:cxnSpLocks/>
            </p:cNvCxnSpPr>
            <p:nvPr/>
          </p:nvCxnSpPr>
          <p:spPr bwMode="auto">
            <a:xfrm>
              <a:off x="4291230"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000CE027-1265-8761-CB3E-6B41D7C445AE}"/>
                </a:ext>
              </a:extLst>
            </p:cNvPr>
            <p:cNvCxnSpPr>
              <a:cxnSpLocks/>
            </p:cNvCxnSpPr>
            <p:nvPr/>
          </p:nvCxnSpPr>
          <p:spPr bwMode="auto">
            <a:xfrm>
              <a:off x="4301348"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4E54EBAB-EB8E-264D-6395-ADD214E344E7}"/>
                </a:ext>
              </a:extLst>
            </p:cNvPr>
            <p:cNvCxnSpPr>
              <a:cxnSpLocks/>
            </p:cNvCxnSpPr>
            <p:nvPr/>
          </p:nvCxnSpPr>
          <p:spPr bwMode="auto">
            <a:xfrm>
              <a:off x="4308937"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F6FFDB8D-B731-53D4-96D2-B3FEA770EFB0}"/>
                </a:ext>
              </a:extLst>
            </p:cNvPr>
            <p:cNvCxnSpPr>
              <a:cxnSpLocks/>
            </p:cNvCxnSpPr>
            <p:nvPr/>
          </p:nvCxnSpPr>
          <p:spPr bwMode="auto">
            <a:xfrm>
              <a:off x="4354467"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BAFEEAFE-48A4-46F2-054B-13B49CF1BD4A}"/>
                </a:ext>
              </a:extLst>
            </p:cNvPr>
            <p:cNvCxnSpPr>
              <a:cxnSpLocks/>
            </p:cNvCxnSpPr>
            <p:nvPr/>
          </p:nvCxnSpPr>
          <p:spPr bwMode="auto">
            <a:xfrm>
              <a:off x="4369643"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FED725C0-1C05-F85B-03F9-96CD7D7F1576}"/>
                </a:ext>
              </a:extLst>
            </p:cNvPr>
            <p:cNvCxnSpPr>
              <a:cxnSpLocks/>
            </p:cNvCxnSpPr>
            <p:nvPr/>
          </p:nvCxnSpPr>
          <p:spPr bwMode="auto">
            <a:xfrm>
              <a:off x="4382291"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37A1BCEF-2EF3-224A-C3DF-F8722EE41EE6}"/>
                </a:ext>
              </a:extLst>
            </p:cNvPr>
            <p:cNvCxnSpPr>
              <a:cxnSpLocks/>
            </p:cNvCxnSpPr>
            <p:nvPr/>
          </p:nvCxnSpPr>
          <p:spPr bwMode="auto">
            <a:xfrm>
              <a:off x="4397468" y="3534921"/>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2BF33008-AC67-10DD-9AD5-305B06071E5A}"/>
                </a:ext>
              </a:extLst>
            </p:cNvPr>
            <p:cNvCxnSpPr>
              <a:cxnSpLocks/>
            </p:cNvCxnSpPr>
            <p:nvPr/>
          </p:nvCxnSpPr>
          <p:spPr bwMode="auto">
            <a:xfrm>
              <a:off x="4425293" y="3545038"/>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01F298E6-CEFA-5FF3-88B5-838B50EAD5F5}"/>
                </a:ext>
              </a:extLst>
            </p:cNvPr>
            <p:cNvCxnSpPr>
              <a:cxnSpLocks/>
            </p:cNvCxnSpPr>
            <p:nvPr/>
          </p:nvCxnSpPr>
          <p:spPr bwMode="auto">
            <a:xfrm>
              <a:off x="4432881" y="3545038"/>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533DD058-A201-6DF8-0274-DBA20064F89E}"/>
                </a:ext>
              </a:extLst>
            </p:cNvPr>
            <p:cNvCxnSpPr>
              <a:cxnSpLocks/>
            </p:cNvCxnSpPr>
            <p:nvPr/>
          </p:nvCxnSpPr>
          <p:spPr bwMode="auto">
            <a:xfrm>
              <a:off x="4454382" y="3565274"/>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105BC96D-2711-F280-08C0-0D3573CC4ACE}"/>
                </a:ext>
              </a:extLst>
            </p:cNvPr>
            <p:cNvCxnSpPr>
              <a:cxnSpLocks/>
            </p:cNvCxnSpPr>
            <p:nvPr/>
          </p:nvCxnSpPr>
          <p:spPr bwMode="auto">
            <a:xfrm>
              <a:off x="4467029" y="357665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43796B52-B3B3-4E5C-6E4A-3573F74FBBB9}"/>
                </a:ext>
              </a:extLst>
            </p:cNvPr>
            <p:cNvCxnSpPr>
              <a:cxnSpLocks/>
            </p:cNvCxnSpPr>
            <p:nvPr/>
          </p:nvCxnSpPr>
          <p:spPr bwMode="auto">
            <a:xfrm>
              <a:off x="4477147" y="357665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60352985-64EE-5565-3EB4-AB4B7A774567}"/>
                </a:ext>
              </a:extLst>
            </p:cNvPr>
            <p:cNvCxnSpPr>
              <a:cxnSpLocks/>
            </p:cNvCxnSpPr>
            <p:nvPr/>
          </p:nvCxnSpPr>
          <p:spPr bwMode="auto">
            <a:xfrm>
              <a:off x="4498647"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4442E424-B134-AE4B-6657-BDC4FA79DF3F}"/>
                </a:ext>
              </a:extLst>
            </p:cNvPr>
            <p:cNvCxnSpPr>
              <a:cxnSpLocks/>
            </p:cNvCxnSpPr>
            <p:nvPr/>
          </p:nvCxnSpPr>
          <p:spPr bwMode="auto">
            <a:xfrm>
              <a:off x="4503706"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0296818F-9E24-B1A9-5609-7BD7A738D5B6}"/>
                </a:ext>
              </a:extLst>
            </p:cNvPr>
            <p:cNvCxnSpPr>
              <a:cxnSpLocks/>
            </p:cNvCxnSpPr>
            <p:nvPr/>
          </p:nvCxnSpPr>
          <p:spPr bwMode="auto">
            <a:xfrm>
              <a:off x="4534059"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9A400365-20F2-1BE3-3578-21E6F3ECD0A8}"/>
                </a:ext>
              </a:extLst>
            </p:cNvPr>
            <p:cNvCxnSpPr>
              <a:cxnSpLocks/>
            </p:cNvCxnSpPr>
            <p:nvPr/>
          </p:nvCxnSpPr>
          <p:spPr bwMode="auto">
            <a:xfrm>
              <a:off x="4550500"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93DF90B1-8AB6-3100-3BE6-EFFE56DED38D}"/>
                </a:ext>
              </a:extLst>
            </p:cNvPr>
            <p:cNvCxnSpPr>
              <a:cxnSpLocks/>
            </p:cNvCxnSpPr>
            <p:nvPr/>
          </p:nvCxnSpPr>
          <p:spPr bwMode="auto">
            <a:xfrm>
              <a:off x="4560618"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E10D9EF1-D7B7-9ECD-1E65-DD6D7CC2C31A}"/>
                </a:ext>
              </a:extLst>
            </p:cNvPr>
            <p:cNvCxnSpPr>
              <a:cxnSpLocks/>
            </p:cNvCxnSpPr>
            <p:nvPr/>
          </p:nvCxnSpPr>
          <p:spPr bwMode="auto">
            <a:xfrm>
              <a:off x="4601090"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F76D6DB1-5A72-9087-008B-2D74E503E349}"/>
                </a:ext>
              </a:extLst>
            </p:cNvPr>
            <p:cNvCxnSpPr>
              <a:cxnSpLocks/>
            </p:cNvCxnSpPr>
            <p:nvPr/>
          </p:nvCxnSpPr>
          <p:spPr bwMode="auto">
            <a:xfrm>
              <a:off x="4607413"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AE74E2B0-06EF-11CA-7C4A-B3840ECDD234}"/>
                </a:ext>
              </a:extLst>
            </p:cNvPr>
            <p:cNvCxnSpPr>
              <a:cxnSpLocks/>
            </p:cNvCxnSpPr>
            <p:nvPr/>
          </p:nvCxnSpPr>
          <p:spPr bwMode="auto">
            <a:xfrm>
              <a:off x="4611208"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A7EE1B48-84CD-1A1C-0091-01AFBCD29D61}"/>
                </a:ext>
              </a:extLst>
            </p:cNvPr>
            <p:cNvCxnSpPr>
              <a:cxnSpLocks/>
            </p:cNvCxnSpPr>
            <p:nvPr/>
          </p:nvCxnSpPr>
          <p:spPr bwMode="auto">
            <a:xfrm>
              <a:off x="4617532"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A126B17C-5577-3FD9-DD35-3B4A20D0123F}"/>
                </a:ext>
              </a:extLst>
            </p:cNvPr>
            <p:cNvCxnSpPr>
              <a:cxnSpLocks/>
            </p:cNvCxnSpPr>
            <p:nvPr/>
          </p:nvCxnSpPr>
          <p:spPr bwMode="auto">
            <a:xfrm>
              <a:off x="4633974"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0C40D1F5-23CB-0B82-1330-6B02D61D7B0A}"/>
                </a:ext>
              </a:extLst>
            </p:cNvPr>
            <p:cNvCxnSpPr>
              <a:cxnSpLocks/>
            </p:cNvCxnSpPr>
            <p:nvPr/>
          </p:nvCxnSpPr>
          <p:spPr bwMode="auto">
            <a:xfrm>
              <a:off x="4646621"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C6F55197-0DD1-A72B-D319-A2556778EA00}"/>
                </a:ext>
              </a:extLst>
            </p:cNvPr>
            <p:cNvCxnSpPr>
              <a:cxnSpLocks/>
            </p:cNvCxnSpPr>
            <p:nvPr/>
          </p:nvCxnSpPr>
          <p:spPr bwMode="auto">
            <a:xfrm>
              <a:off x="4679504"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961A4DD3-FA66-D55A-F100-2031372B7A4F}"/>
                </a:ext>
              </a:extLst>
            </p:cNvPr>
            <p:cNvCxnSpPr>
              <a:cxnSpLocks/>
            </p:cNvCxnSpPr>
            <p:nvPr/>
          </p:nvCxnSpPr>
          <p:spPr bwMode="auto">
            <a:xfrm>
              <a:off x="4697210"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58DAE2E9-EF1A-48FC-A781-FC1183CF07AE}"/>
                </a:ext>
              </a:extLst>
            </p:cNvPr>
            <p:cNvCxnSpPr>
              <a:cxnSpLocks/>
            </p:cNvCxnSpPr>
            <p:nvPr/>
          </p:nvCxnSpPr>
          <p:spPr bwMode="auto">
            <a:xfrm>
              <a:off x="4709858"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C43DD687-C92F-F4A7-A8A1-FE328799A856}"/>
                </a:ext>
              </a:extLst>
            </p:cNvPr>
            <p:cNvCxnSpPr>
              <a:cxnSpLocks/>
            </p:cNvCxnSpPr>
            <p:nvPr/>
          </p:nvCxnSpPr>
          <p:spPr bwMode="auto">
            <a:xfrm>
              <a:off x="4727564"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A7CAC1FE-5D8E-58F7-357B-36C110181E12}"/>
                </a:ext>
              </a:extLst>
            </p:cNvPr>
            <p:cNvCxnSpPr>
              <a:cxnSpLocks/>
            </p:cNvCxnSpPr>
            <p:nvPr/>
          </p:nvCxnSpPr>
          <p:spPr bwMode="auto">
            <a:xfrm>
              <a:off x="4751594"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C23770A6-08BA-9F10-8DE6-6F5F87A71C12}"/>
                </a:ext>
              </a:extLst>
            </p:cNvPr>
            <p:cNvCxnSpPr>
              <a:cxnSpLocks/>
            </p:cNvCxnSpPr>
            <p:nvPr/>
          </p:nvCxnSpPr>
          <p:spPr bwMode="auto">
            <a:xfrm>
              <a:off x="4765506"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C7133C19-7EAF-4EEB-0895-6D0186E15E2C}"/>
                </a:ext>
              </a:extLst>
            </p:cNvPr>
            <p:cNvCxnSpPr>
              <a:cxnSpLocks/>
            </p:cNvCxnSpPr>
            <p:nvPr/>
          </p:nvCxnSpPr>
          <p:spPr bwMode="auto">
            <a:xfrm>
              <a:off x="4778153"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936A2EB8-7319-9927-A3C3-83B0C07E85C6}"/>
                </a:ext>
              </a:extLst>
            </p:cNvPr>
            <p:cNvCxnSpPr>
              <a:cxnSpLocks/>
            </p:cNvCxnSpPr>
            <p:nvPr/>
          </p:nvCxnSpPr>
          <p:spPr bwMode="auto">
            <a:xfrm>
              <a:off x="4805977"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463A8144-5AF3-64C7-A08F-EDF203A35785}"/>
                </a:ext>
              </a:extLst>
            </p:cNvPr>
            <p:cNvCxnSpPr>
              <a:cxnSpLocks/>
            </p:cNvCxnSpPr>
            <p:nvPr/>
          </p:nvCxnSpPr>
          <p:spPr bwMode="auto">
            <a:xfrm>
              <a:off x="4840125"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37BFC0A7-2238-4591-0B9D-8E21EDBF3F53}"/>
                </a:ext>
              </a:extLst>
            </p:cNvPr>
            <p:cNvCxnSpPr>
              <a:cxnSpLocks/>
            </p:cNvCxnSpPr>
            <p:nvPr/>
          </p:nvCxnSpPr>
          <p:spPr bwMode="auto">
            <a:xfrm>
              <a:off x="4886920"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626ED722-0830-E139-39EF-9E32D735A596}"/>
                </a:ext>
              </a:extLst>
            </p:cNvPr>
            <p:cNvCxnSpPr>
              <a:cxnSpLocks/>
            </p:cNvCxnSpPr>
            <p:nvPr/>
          </p:nvCxnSpPr>
          <p:spPr bwMode="auto">
            <a:xfrm>
              <a:off x="4895773"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C71D16CB-5F2F-4B3D-BED0-9BEC84EC7B76}"/>
                </a:ext>
              </a:extLst>
            </p:cNvPr>
            <p:cNvCxnSpPr>
              <a:cxnSpLocks/>
            </p:cNvCxnSpPr>
            <p:nvPr/>
          </p:nvCxnSpPr>
          <p:spPr bwMode="auto">
            <a:xfrm>
              <a:off x="4909685"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707765E6-DF11-92D8-64C2-8CE92C63EFDF}"/>
                </a:ext>
              </a:extLst>
            </p:cNvPr>
            <p:cNvCxnSpPr>
              <a:cxnSpLocks/>
            </p:cNvCxnSpPr>
            <p:nvPr/>
          </p:nvCxnSpPr>
          <p:spPr bwMode="auto">
            <a:xfrm>
              <a:off x="4927391"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74F98884-5ADA-E435-2C8F-A9EB881C7802}"/>
                </a:ext>
              </a:extLst>
            </p:cNvPr>
            <p:cNvCxnSpPr>
              <a:cxnSpLocks/>
            </p:cNvCxnSpPr>
            <p:nvPr/>
          </p:nvCxnSpPr>
          <p:spPr bwMode="auto">
            <a:xfrm>
              <a:off x="4946362"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D5AA2F0D-0EEF-9841-9A9B-0E85F9B66CBF}"/>
                </a:ext>
              </a:extLst>
            </p:cNvPr>
            <p:cNvCxnSpPr>
              <a:cxnSpLocks/>
            </p:cNvCxnSpPr>
            <p:nvPr/>
          </p:nvCxnSpPr>
          <p:spPr bwMode="auto">
            <a:xfrm>
              <a:off x="4953951"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1D62AC52-B284-0AA8-AFD0-16A459C9C0AD}"/>
                </a:ext>
              </a:extLst>
            </p:cNvPr>
            <p:cNvCxnSpPr>
              <a:cxnSpLocks/>
            </p:cNvCxnSpPr>
            <p:nvPr/>
          </p:nvCxnSpPr>
          <p:spPr bwMode="auto">
            <a:xfrm>
              <a:off x="4990628"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DCBB403A-4F63-58ED-863C-FA629F6DCDAF}"/>
                </a:ext>
              </a:extLst>
            </p:cNvPr>
            <p:cNvCxnSpPr>
              <a:cxnSpLocks/>
            </p:cNvCxnSpPr>
            <p:nvPr/>
          </p:nvCxnSpPr>
          <p:spPr bwMode="auto">
            <a:xfrm>
              <a:off x="4998216"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7DBDF496-8733-730D-9350-F0A4ECD88AB6}"/>
                </a:ext>
              </a:extLst>
            </p:cNvPr>
            <p:cNvCxnSpPr>
              <a:cxnSpLocks/>
            </p:cNvCxnSpPr>
            <p:nvPr/>
          </p:nvCxnSpPr>
          <p:spPr bwMode="auto">
            <a:xfrm>
              <a:off x="5069040"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D791B2E0-8722-6691-425D-2B2F73344C28}"/>
                </a:ext>
              </a:extLst>
            </p:cNvPr>
            <p:cNvCxnSpPr>
              <a:cxnSpLocks/>
            </p:cNvCxnSpPr>
            <p:nvPr/>
          </p:nvCxnSpPr>
          <p:spPr bwMode="auto">
            <a:xfrm>
              <a:off x="5081687" y="3579186"/>
              <a:ext cx="0" cy="74620"/>
            </a:xfrm>
            <a:prstGeom prst="line">
              <a:avLst/>
            </a:prstGeom>
            <a:noFill/>
            <a:ln w="1270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8C9624E0-96D9-B220-E360-5DD351BBC2D4}"/>
                </a:ext>
              </a:extLst>
            </p:cNvPr>
            <p:cNvCxnSpPr>
              <a:cxnSpLocks/>
            </p:cNvCxnSpPr>
            <p:nvPr/>
          </p:nvCxnSpPr>
          <p:spPr bwMode="auto">
            <a:xfrm>
              <a:off x="5041215" y="3618393"/>
              <a:ext cx="69560" cy="0"/>
            </a:xfrm>
            <a:prstGeom prst="line">
              <a:avLst/>
            </a:prstGeom>
            <a:noFill/>
            <a:ln w="1270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3D66A0D1-2434-8461-6B32-179454D8C4CE}"/>
                </a:ext>
              </a:extLst>
            </p:cNvPr>
            <p:cNvCxnSpPr>
              <a:cxnSpLocks/>
            </p:cNvCxnSpPr>
            <p:nvPr/>
          </p:nvCxnSpPr>
          <p:spPr bwMode="auto">
            <a:xfrm>
              <a:off x="4429086" y="3618393"/>
              <a:ext cx="69560" cy="0"/>
            </a:xfrm>
            <a:prstGeom prst="line">
              <a:avLst/>
            </a:prstGeom>
            <a:noFill/>
            <a:ln w="1270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30E1C87A-62FC-7E78-897C-04CE88F42C4D}"/>
                </a:ext>
              </a:extLst>
            </p:cNvPr>
            <p:cNvCxnSpPr>
              <a:cxnSpLocks/>
            </p:cNvCxnSpPr>
            <p:nvPr/>
          </p:nvCxnSpPr>
          <p:spPr bwMode="auto">
            <a:xfrm>
              <a:off x="4420233" y="3604481"/>
              <a:ext cx="69560" cy="0"/>
            </a:xfrm>
            <a:prstGeom prst="line">
              <a:avLst/>
            </a:prstGeom>
            <a:noFill/>
            <a:ln w="1270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DE0EEA57-2571-A001-0A14-844A6664D517}"/>
                </a:ext>
              </a:extLst>
            </p:cNvPr>
            <p:cNvCxnSpPr>
              <a:cxnSpLocks/>
            </p:cNvCxnSpPr>
            <p:nvPr/>
          </p:nvCxnSpPr>
          <p:spPr bwMode="auto">
            <a:xfrm>
              <a:off x="4406321" y="3588039"/>
              <a:ext cx="69560" cy="0"/>
            </a:xfrm>
            <a:prstGeom prst="line">
              <a:avLst/>
            </a:prstGeom>
            <a:noFill/>
            <a:ln w="1270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318018C0-5D38-32D9-A863-F9145EBA142A}"/>
                </a:ext>
              </a:extLst>
            </p:cNvPr>
            <p:cNvCxnSpPr>
              <a:cxnSpLocks/>
            </p:cNvCxnSpPr>
            <p:nvPr/>
          </p:nvCxnSpPr>
          <p:spPr bwMode="auto">
            <a:xfrm>
              <a:off x="4393674" y="3571597"/>
              <a:ext cx="69560" cy="0"/>
            </a:xfrm>
            <a:prstGeom prst="line">
              <a:avLst/>
            </a:prstGeom>
            <a:noFill/>
            <a:ln w="1270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85D82F02-94AD-CF3C-DA2F-F7EDDF48B718}"/>
                </a:ext>
              </a:extLst>
            </p:cNvPr>
            <p:cNvCxnSpPr>
              <a:cxnSpLocks/>
            </p:cNvCxnSpPr>
            <p:nvPr/>
          </p:nvCxnSpPr>
          <p:spPr bwMode="auto">
            <a:xfrm>
              <a:off x="4111639" y="3547567"/>
              <a:ext cx="69560" cy="0"/>
            </a:xfrm>
            <a:prstGeom prst="line">
              <a:avLst/>
            </a:prstGeom>
            <a:noFill/>
            <a:ln w="1270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F66930F3-8191-6A25-DA9B-2A1E7C99D0DB}"/>
                </a:ext>
              </a:extLst>
            </p:cNvPr>
            <p:cNvCxnSpPr>
              <a:cxnSpLocks/>
            </p:cNvCxnSpPr>
            <p:nvPr/>
          </p:nvCxnSpPr>
          <p:spPr bwMode="auto">
            <a:xfrm>
              <a:off x="4073697" y="3495713"/>
              <a:ext cx="69560" cy="0"/>
            </a:xfrm>
            <a:prstGeom prst="line">
              <a:avLst/>
            </a:prstGeom>
            <a:noFill/>
            <a:ln w="12700" cap="flat" cmpd="sng" algn="ctr">
              <a:solidFill>
                <a:schemeClr val="accent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47240025-E398-F153-0AEA-E93FA49A3FC3}"/>
              </a:ext>
            </a:extLst>
          </p:cNvPr>
          <p:cNvGrpSpPr/>
          <p:nvPr/>
        </p:nvGrpSpPr>
        <p:grpSpPr>
          <a:xfrm>
            <a:off x="1501217" y="2301085"/>
            <a:ext cx="3521581" cy="1539709"/>
            <a:chOff x="1501217" y="2769041"/>
            <a:chExt cx="3521581" cy="1539709"/>
          </a:xfrm>
        </p:grpSpPr>
        <p:cxnSp>
          <p:nvCxnSpPr>
            <p:cNvPr id="145" name="Straight Connector 144">
              <a:extLst>
                <a:ext uri="{FF2B5EF4-FFF2-40B4-BE49-F238E27FC236}">
                  <a16:creationId xmlns:a16="http://schemas.microsoft.com/office/drawing/2014/main" id="{A02875BD-73B3-B63D-7927-45FA098CB6AE}"/>
                </a:ext>
              </a:extLst>
            </p:cNvPr>
            <p:cNvCxnSpPr>
              <a:cxnSpLocks/>
            </p:cNvCxnSpPr>
            <p:nvPr/>
          </p:nvCxnSpPr>
          <p:spPr bwMode="auto">
            <a:xfrm>
              <a:off x="1501217" y="2769041"/>
              <a:ext cx="0" cy="74620"/>
            </a:xfrm>
            <a:prstGeom prst="line">
              <a:avLst/>
            </a:prstGeom>
            <a:noFill/>
            <a:ln w="12700" cap="flat" cmpd="sng" algn="ctr">
              <a:solidFill>
                <a:schemeClr val="accent3"/>
              </a:solidFill>
              <a:prstDash val="solid"/>
              <a:round/>
              <a:headEnd type="none" w="med" len="med"/>
              <a:tailEnd type="none" w="med" len="med"/>
            </a:ln>
            <a:effectLst/>
          </p:spPr>
        </p:cxnSp>
        <p:grpSp>
          <p:nvGrpSpPr>
            <p:cNvPr id="154" name="Group 153">
              <a:extLst>
                <a:ext uri="{FF2B5EF4-FFF2-40B4-BE49-F238E27FC236}">
                  <a16:creationId xmlns:a16="http://schemas.microsoft.com/office/drawing/2014/main" id="{92857854-59EE-C7DD-9006-12C814EE6DAB}"/>
                </a:ext>
              </a:extLst>
            </p:cNvPr>
            <p:cNvGrpSpPr/>
            <p:nvPr/>
          </p:nvGrpSpPr>
          <p:grpSpPr>
            <a:xfrm>
              <a:off x="4021580" y="3837121"/>
              <a:ext cx="1001218" cy="471629"/>
              <a:chOff x="4021580" y="3837121"/>
              <a:chExt cx="1001218" cy="471629"/>
            </a:xfrm>
          </p:grpSpPr>
          <p:cxnSp>
            <p:nvCxnSpPr>
              <p:cNvPr id="118" name="Straight Connector 117">
                <a:extLst>
                  <a:ext uri="{FF2B5EF4-FFF2-40B4-BE49-F238E27FC236}">
                    <a16:creationId xmlns:a16="http://schemas.microsoft.com/office/drawing/2014/main" id="{48C790F5-3EB4-0092-1893-5CDBA2EC504A}"/>
                  </a:ext>
                </a:extLst>
              </p:cNvPr>
              <p:cNvCxnSpPr>
                <a:cxnSpLocks/>
              </p:cNvCxnSpPr>
              <p:nvPr/>
            </p:nvCxnSpPr>
            <p:spPr bwMode="auto">
              <a:xfrm>
                <a:off x="4994893" y="4229007"/>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0B45D8F3-8EFB-2A4D-5D80-787C053486D9}"/>
                  </a:ext>
                </a:extLst>
              </p:cNvPr>
              <p:cNvCxnSpPr>
                <a:cxnSpLocks/>
              </p:cNvCxnSpPr>
              <p:nvPr/>
            </p:nvCxnSpPr>
            <p:spPr bwMode="auto">
              <a:xfrm>
                <a:off x="4994893"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8F87AD01-DC2E-7560-BDBB-48C32CAB058E}"/>
                  </a:ext>
                </a:extLst>
              </p:cNvPr>
              <p:cNvCxnSpPr>
                <a:cxnSpLocks/>
              </p:cNvCxnSpPr>
              <p:nvPr/>
            </p:nvCxnSpPr>
            <p:spPr bwMode="auto">
              <a:xfrm>
                <a:off x="4988489"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BC313ED7-3D97-D496-7224-B3A11C448821}"/>
                  </a:ext>
                </a:extLst>
              </p:cNvPr>
              <p:cNvCxnSpPr>
                <a:cxnSpLocks/>
              </p:cNvCxnSpPr>
              <p:nvPr/>
            </p:nvCxnSpPr>
            <p:spPr bwMode="auto">
              <a:xfrm>
                <a:off x="4959034"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FF1194A5-AF1C-95DC-A701-B350940BA944}"/>
                  </a:ext>
                </a:extLst>
              </p:cNvPr>
              <p:cNvCxnSpPr>
                <a:cxnSpLocks/>
              </p:cNvCxnSpPr>
              <p:nvPr/>
            </p:nvCxnSpPr>
            <p:spPr bwMode="auto">
              <a:xfrm>
                <a:off x="4902684"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9C5A338A-0F5C-581E-959E-8E8D436E8EB5}"/>
                  </a:ext>
                </a:extLst>
              </p:cNvPr>
              <p:cNvCxnSpPr>
                <a:cxnSpLocks/>
              </p:cNvCxnSpPr>
              <p:nvPr/>
            </p:nvCxnSpPr>
            <p:spPr bwMode="auto">
              <a:xfrm>
                <a:off x="4845054"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1595B992-CDD8-6B81-D3F7-C6815FC19270}"/>
                  </a:ext>
                </a:extLst>
              </p:cNvPr>
              <p:cNvCxnSpPr>
                <a:cxnSpLocks/>
              </p:cNvCxnSpPr>
              <p:nvPr/>
            </p:nvCxnSpPr>
            <p:spPr bwMode="auto">
              <a:xfrm>
                <a:off x="4819441"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97364B11-7945-D4C8-3216-7ABA7FA1EB35}"/>
                  </a:ext>
                </a:extLst>
              </p:cNvPr>
              <p:cNvCxnSpPr>
                <a:cxnSpLocks/>
              </p:cNvCxnSpPr>
              <p:nvPr/>
            </p:nvCxnSpPr>
            <p:spPr bwMode="auto">
              <a:xfrm>
                <a:off x="4779740"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8546A5F2-46EA-2B5B-6507-0D2203600CD7}"/>
                  </a:ext>
                </a:extLst>
              </p:cNvPr>
              <p:cNvCxnSpPr>
                <a:cxnSpLocks/>
              </p:cNvCxnSpPr>
              <p:nvPr/>
            </p:nvCxnSpPr>
            <p:spPr bwMode="auto">
              <a:xfrm>
                <a:off x="4749003"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566C3E9F-2FA6-7622-B77F-6BF1B11180B8}"/>
                  </a:ext>
                </a:extLst>
              </p:cNvPr>
              <p:cNvCxnSpPr>
                <a:cxnSpLocks/>
              </p:cNvCxnSpPr>
              <p:nvPr/>
            </p:nvCxnSpPr>
            <p:spPr bwMode="auto">
              <a:xfrm>
                <a:off x="4742600" y="4234130"/>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23E74713-FE95-CCE8-DB7B-1463EB3FE2D7}"/>
                  </a:ext>
                </a:extLst>
              </p:cNvPr>
              <p:cNvCxnSpPr>
                <a:cxnSpLocks/>
              </p:cNvCxnSpPr>
              <p:nvPr/>
            </p:nvCxnSpPr>
            <p:spPr bwMode="auto">
              <a:xfrm>
                <a:off x="4700338"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E3A46E29-CCB0-B260-EBA5-18C5F82BD833}"/>
                  </a:ext>
                </a:extLst>
              </p:cNvPr>
              <p:cNvCxnSpPr>
                <a:cxnSpLocks/>
              </p:cNvCxnSpPr>
              <p:nvPr/>
            </p:nvCxnSpPr>
            <p:spPr bwMode="auto">
              <a:xfrm>
                <a:off x="4679847"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639B85B6-B917-6296-6061-DB6FC47D32A4}"/>
                  </a:ext>
                </a:extLst>
              </p:cNvPr>
              <p:cNvCxnSpPr>
                <a:cxnSpLocks/>
              </p:cNvCxnSpPr>
              <p:nvPr/>
            </p:nvCxnSpPr>
            <p:spPr bwMode="auto">
              <a:xfrm>
                <a:off x="4599164"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8EB98123-A007-0B9B-0BC9-B6C3CDB7C46A}"/>
                  </a:ext>
                </a:extLst>
              </p:cNvPr>
              <p:cNvCxnSpPr>
                <a:cxnSpLocks/>
              </p:cNvCxnSpPr>
              <p:nvPr/>
            </p:nvCxnSpPr>
            <p:spPr bwMode="auto">
              <a:xfrm>
                <a:off x="4562024"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83269971-F2FB-247D-3426-6DBB67B2A26A}"/>
                  </a:ext>
                </a:extLst>
              </p:cNvPr>
              <p:cNvCxnSpPr>
                <a:cxnSpLocks/>
              </p:cNvCxnSpPr>
              <p:nvPr/>
            </p:nvCxnSpPr>
            <p:spPr bwMode="auto">
              <a:xfrm>
                <a:off x="4553060"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75459E2B-5331-5ED6-C5EA-5A0D972C0B79}"/>
                  </a:ext>
                </a:extLst>
              </p:cNvPr>
              <p:cNvCxnSpPr>
                <a:cxnSpLocks/>
              </p:cNvCxnSpPr>
              <p:nvPr/>
            </p:nvCxnSpPr>
            <p:spPr bwMode="auto">
              <a:xfrm>
                <a:off x="4468535"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1B878A6E-4943-7F03-5A20-95C436335EE7}"/>
                  </a:ext>
                </a:extLst>
              </p:cNvPr>
              <p:cNvCxnSpPr>
                <a:cxnSpLocks/>
              </p:cNvCxnSpPr>
              <p:nvPr/>
            </p:nvCxnSpPr>
            <p:spPr bwMode="auto">
              <a:xfrm>
                <a:off x="4440360"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0772517E-A9A0-C755-7DEE-98249DED29DD}"/>
                  </a:ext>
                </a:extLst>
              </p:cNvPr>
              <p:cNvCxnSpPr>
                <a:cxnSpLocks/>
              </p:cNvCxnSpPr>
              <p:nvPr/>
            </p:nvCxnSpPr>
            <p:spPr bwMode="auto">
              <a:xfrm>
                <a:off x="4422430"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35142F7F-5762-96D4-1AC8-F531C3B95B95}"/>
                  </a:ext>
                </a:extLst>
              </p:cNvPr>
              <p:cNvCxnSpPr>
                <a:cxnSpLocks/>
              </p:cNvCxnSpPr>
              <p:nvPr/>
            </p:nvCxnSpPr>
            <p:spPr bwMode="auto">
              <a:xfrm>
                <a:off x="4396816"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55A95E33-0C84-A438-8F8F-9D55E3384A07}"/>
                  </a:ext>
                </a:extLst>
              </p:cNvPr>
              <p:cNvCxnSpPr>
                <a:cxnSpLocks/>
              </p:cNvCxnSpPr>
              <p:nvPr/>
            </p:nvCxnSpPr>
            <p:spPr bwMode="auto">
              <a:xfrm>
                <a:off x="4392974" y="4104782"/>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7075CD7F-67C9-2992-96C0-60D0423CD026}"/>
                  </a:ext>
                </a:extLst>
              </p:cNvPr>
              <p:cNvCxnSpPr>
                <a:cxnSpLocks/>
              </p:cNvCxnSpPr>
              <p:nvPr/>
            </p:nvCxnSpPr>
            <p:spPr bwMode="auto">
              <a:xfrm>
                <a:off x="4353273" y="4050994"/>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56A119C7-7090-6837-F307-DAA833D398F9}"/>
                  </a:ext>
                </a:extLst>
              </p:cNvPr>
              <p:cNvCxnSpPr>
                <a:cxnSpLocks/>
              </p:cNvCxnSpPr>
              <p:nvPr/>
            </p:nvCxnSpPr>
            <p:spPr bwMode="auto">
              <a:xfrm>
                <a:off x="4331502" y="4050994"/>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DB480CC3-5E2F-9C5E-1214-08813F5E93C1}"/>
                  </a:ext>
                </a:extLst>
              </p:cNvPr>
              <p:cNvCxnSpPr>
                <a:cxnSpLocks/>
              </p:cNvCxnSpPr>
              <p:nvPr/>
            </p:nvCxnSpPr>
            <p:spPr bwMode="auto">
              <a:xfrm>
                <a:off x="4282836" y="4050994"/>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948B7E4B-4133-AFB3-3E09-F7F7A2C72BA5}"/>
                  </a:ext>
                </a:extLst>
              </p:cNvPr>
              <p:cNvCxnSpPr>
                <a:cxnSpLocks/>
              </p:cNvCxnSpPr>
              <p:nvPr/>
            </p:nvCxnSpPr>
            <p:spPr bwMode="auto">
              <a:xfrm>
                <a:off x="4216241" y="4050994"/>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E06DDACA-8508-739E-ACA6-FF2F44F4A3F9}"/>
                  </a:ext>
                </a:extLst>
              </p:cNvPr>
              <p:cNvCxnSpPr>
                <a:cxnSpLocks/>
              </p:cNvCxnSpPr>
              <p:nvPr/>
            </p:nvCxnSpPr>
            <p:spPr bwMode="auto">
              <a:xfrm>
                <a:off x="4145804" y="3925488"/>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126CA472-3B1B-40E8-F275-45132CB2CAE4}"/>
                  </a:ext>
                </a:extLst>
              </p:cNvPr>
              <p:cNvCxnSpPr>
                <a:cxnSpLocks/>
              </p:cNvCxnSpPr>
              <p:nvPr/>
            </p:nvCxnSpPr>
            <p:spPr bwMode="auto">
              <a:xfrm>
                <a:off x="4075367" y="3883226"/>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06B06DE5-1E65-7877-6E43-5FF087CF65F7}"/>
                  </a:ext>
                </a:extLst>
              </p:cNvPr>
              <p:cNvCxnSpPr>
                <a:cxnSpLocks/>
              </p:cNvCxnSpPr>
              <p:nvPr/>
            </p:nvCxnSpPr>
            <p:spPr bwMode="auto">
              <a:xfrm>
                <a:off x="4061280" y="3837121"/>
                <a:ext cx="0" cy="74620"/>
              </a:xfrm>
              <a:prstGeom prst="line">
                <a:avLst/>
              </a:prstGeom>
              <a:noFill/>
              <a:ln w="12700"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D86CEF2D-CE99-D26E-9F73-817B431F6F28}"/>
                  </a:ext>
                </a:extLst>
              </p:cNvPr>
              <p:cNvCxnSpPr>
                <a:cxnSpLocks/>
              </p:cNvCxnSpPr>
              <p:nvPr/>
            </p:nvCxnSpPr>
            <p:spPr bwMode="auto">
              <a:xfrm flipH="1">
                <a:off x="4021580" y="3873322"/>
                <a:ext cx="75291" cy="0"/>
              </a:xfrm>
              <a:prstGeom prst="line">
                <a:avLst/>
              </a:prstGeom>
              <a:noFill/>
              <a:ln w="12700"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80147D00-B2DF-605E-710D-9124EA392D6C}"/>
                  </a:ext>
                </a:extLst>
              </p:cNvPr>
              <p:cNvCxnSpPr>
                <a:cxnSpLocks/>
              </p:cNvCxnSpPr>
              <p:nvPr/>
            </p:nvCxnSpPr>
            <p:spPr bwMode="auto">
              <a:xfrm flipH="1">
                <a:off x="4034387" y="3923268"/>
                <a:ext cx="75291" cy="0"/>
              </a:xfrm>
              <a:prstGeom prst="line">
                <a:avLst/>
              </a:prstGeom>
              <a:noFill/>
              <a:ln w="12700"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4FCE6CBC-21A2-CF1D-6E42-FB0590A580E1}"/>
                  </a:ext>
                </a:extLst>
              </p:cNvPr>
              <p:cNvCxnSpPr>
                <a:cxnSpLocks/>
              </p:cNvCxnSpPr>
              <p:nvPr/>
            </p:nvCxnSpPr>
            <p:spPr bwMode="auto">
              <a:xfrm flipH="1">
                <a:off x="4103543" y="3960408"/>
                <a:ext cx="75291" cy="0"/>
              </a:xfrm>
              <a:prstGeom prst="line">
                <a:avLst/>
              </a:prstGeom>
              <a:noFill/>
              <a:ln w="12700"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081225FF-1174-EE13-87ED-389DE6A30BE8}"/>
                  </a:ext>
                </a:extLst>
              </p:cNvPr>
              <p:cNvCxnSpPr>
                <a:cxnSpLocks/>
              </p:cNvCxnSpPr>
              <p:nvPr/>
            </p:nvCxnSpPr>
            <p:spPr bwMode="auto">
              <a:xfrm flipH="1">
                <a:off x="4180384" y="4089756"/>
                <a:ext cx="75291" cy="0"/>
              </a:xfrm>
              <a:prstGeom prst="line">
                <a:avLst/>
              </a:prstGeom>
              <a:noFill/>
              <a:ln w="12700"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133E5AE8-9A3B-36A7-9CE6-437B9D8CC3B2}"/>
                  </a:ext>
                </a:extLst>
              </p:cNvPr>
              <p:cNvCxnSpPr>
                <a:cxnSpLocks/>
              </p:cNvCxnSpPr>
              <p:nvPr/>
            </p:nvCxnSpPr>
            <p:spPr bwMode="auto">
              <a:xfrm flipH="1">
                <a:off x="4655514" y="4140983"/>
                <a:ext cx="75291" cy="0"/>
              </a:xfrm>
              <a:prstGeom prst="line">
                <a:avLst/>
              </a:prstGeom>
              <a:noFill/>
              <a:ln w="12700"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117602A7-8483-C449-7F4F-73F8FA12385D}"/>
                  </a:ext>
                </a:extLst>
              </p:cNvPr>
              <p:cNvCxnSpPr>
                <a:cxnSpLocks/>
              </p:cNvCxnSpPr>
              <p:nvPr/>
            </p:nvCxnSpPr>
            <p:spPr bwMode="auto">
              <a:xfrm flipH="1">
                <a:off x="4947507" y="4272893"/>
                <a:ext cx="75291" cy="0"/>
              </a:xfrm>
              <a:prstGeom prst="line">
                <a:avLst/>
              </a:prstGeom>
              <a:noFill/>
              <a:ln w="12700" cap="flat" cmpd="sng" algn="ctr">
                <a:solidFill>
                  <a:schemeClr val="accent3"/>
                </a:solidFill>
                <a:prstDash val="solid"/>
                <a:round/>
                <a:headEnd type="none" w="med" len="med"/>
                <a:tailEnd type="none" w="med" len="med"/>
              </a:ln>
              <a:effectLst/>
            </p:spPr>
          </p:cxnSp>
        </p:grpSp>
      </p:grpSp>
      <p:grpSp>
        <p:nvGrpSpPr>
          <p:cNvPr id="165" name="Group 164">
            <a:extLst>
              <a:ext uri="{FF2B5EF4-FFF2-40B4-BE49-F238E27FC236}">
                <a16:creationId xmlns:a16="http://schemas.microsoft.com/office/drawing/2014/main" id="{4CA6C8B0-1F18-BE2F-FD4C-085256BBA08C}"/>
              </a:ext>
            </a:extLst>
          </p:cNvPr>
          <p:cNvGrpSpPr/>
          <p:nvPr/>
        </p:nvGrpSpPr>
        <p:grpSpPr>
          <a:xfrm>
            <a:off x="6692348" y="2315166"/>
            <a:ext cx="83960" cy="2492262"/>
            <a:chOff x="6416008" y="2783122"/>
            <a:chExt cx="144479" cy="2492262"/>
          </a:xfrm>
        </p:grpSpPr>
        <p:cxnSp>
          <p:nvCxnSpPr>
            <p:cNvPr id="158" name="Straight Connector 157">
              <a:extLst>
                <a:ext uri="{FF2B5EF4-FFF2-40B4-BE49-F238E27FC236}">
                  <a16:creationId xmlns:a16="http://schemas.microsoft.com/office/drawing/2014/main" id="{E28B48B6-65C4-9EDC-D0AC-0FC7A5F90269}"/>
                </a:ext>
              </a:extLst>
            </p:cNvPr>
            <p:cNvCxnSpPr>
              <a:cxnSpLocks/>
            </p:cNvCxnSpPr>
            <p:nvPr/>
          </p:nvCxnSpPr>
          <p:spPr bwMode="auto">
            <a:xfrm>
              <a:off x="6416008" y="2783122"/>
              <a:ext cx="144479" cy="0"/>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AA33B99E-2704-B0B6-5435-CBCB0C65FCEF}"/>
                </a:ext>
              </a:extLst>
            </p:cNvPr>
            <p:cNvCxnSpPr>
              <a:cxnSpLocks/>
            </p:cNvCxnSpPr>
            <p:nvPr/>
          </p:nvCxnSpPr>
          <p:spPr bwMode="auto">
            <a:xfrm>
              <a:off x="6416008" y="3281574"/>
              <a:ext cx="144479"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E0B6631F-9511-9151-11F3-CF7B933221A7}"/>
                </a:ext>
              </a:extLst>
            </p:cNvPr>
            <p:cNvCxnSpPr>
              <a:cxnSpLocks/>
            </p:cNvCxnSpPr>
            <p:nvPr/>
          </p:nvCxnSpPr>
          <p:spPr bwMode="auto">
            <a:xfrm>
              <a:off x="6416008" y="3780026"/>
              <a:ext cx="144479"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958C7A81-4266-238E-F263-28F6429F77F9}"/>
                </a:ext>
              </a:extLst>
            </p:cNvPr>
            <p:cNvCxnSpPr>
              <a:cxnSpLocks/>
            </p:cNvCxnSpPr>
            <p:nvPr/>
          </p:nvCxnSpPr>
          <p:spPr bwMode="auto">
            <a:xfrm>
              <a:off x="6416008" y="4278478"/>
              <a:ext cx="144479"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0F58CBE9-004E-7D88-EA24-9F0AA424C307}"/>
                </a:ext>
              </a:extLst>
            </p:cNvPr>
            <p:cNvCxnSpPr>
              <a:cxnSpLocks/>
            </p:cNvCxnSpPr>
            <p:nvPr/>
          </p:nvCxnSpPr>
          <p:spPr bwMode="auto">
            <a:xfrm>
              <a:off x="6416008" y="4776930"/>
              <a:ext cx="144479"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66DADFCC-840A-479F-6569-0BB1A4F1D24F}"/>
                </a:ext>
              </a:extLst>
            </p:cNvPr>
            <p:cNvCxnSpPr>
              <a:cxnSpLocks/>
            </p:cNvCxnSpPr>
            <p:nvPr/>
          </p:nvCxnSpPr>
          <p:spPr bwMode="auto">
            <a:xfrm>
              <a:off x="6416008" y="5275384"/>
              <a:ext cx="144479" cy="0"/>
            </a:xfrm>
            <a:prstGeom prst="line">
              <a:avLst/>
            </a:prstGeom>
            <a:noFill/>
            <a:ln w="28575" cap="flat" cmpd="sng" algn="ctr">
              <a:solidFill>
                <a:schemeClr val="bg1"/>
              </a:solidFill>
              <a:prstDash val="solid"/>
              <a:round/>
              <a:headEnd type="none" w="med" len="med"/>
              <a:tailEnd type="none" w="med" len="med"/>
            </a:ln>
            <a:effectLst/>
          </p:spPr>
        </p:cxnSp>
      </p:grpSp>
      <p:grpSp>
        <p:nvGrpSpPr>
          <p:cNvPr id="172" name="Group 171">
            <a:extLst>
              <a:ext uri="{FF2B5EF4-FFF2-40B4-BE49-F238E27FC236}">
                <a16:creationId xmlns:a16="http://schemas.microsoft.com/office/drawing/2014/main" id="{C9D29373-C986-FE06-DEC7-1F2ADB462376}"/>
              </a:ext>
            </a:extLst>
          </p:cNvPr>
          <p:cNvGrpSpPr/>
          <p:nvPr/>
        </p:nvGrpSpPr>
        <p:grpSpPr>
          <a:xfrm>
            <a:off x="6773268" y="4807383"/>
            <a:ext cx="3747065" cy="69073"/>
            <a:chOff x="6773268" y="5394607"/>
            <a:chExt cx="3698201" cy="305389"/>
          </a:xfrm>
        </p:grpSpPr>
        <p:cxnSp>
          <p:nvCxnSpPr>
            <p:cNvPr id="167" name="Straight Connector 166">
              <a:extLst>
                <a:ext uri="{FF2B5EF4-FFF2-40B4-BE49-F238E27FC236}">
                  <a16:creationId xmlns:a16="http://schemas.microsoft.com/office/drawing/2014/main" id="{3D6D5DFD-C43B-E0C9-83D6-4F6899EA7262}"/>
                </a:ext>
              </a:extLst>
            </p:cNvPr>
            <p:cNvCxnSpPr/>
            <p:nvPr/>
          </p:nvCxnSpPr>
          <p:spPr bwMode="auto">
            <a:xfrm>
              <a:off x="6773268" y="5394607"/>
              <a:ext cx="0" cy="305389"/>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DE9B266F-F7A4-28B9-880A-D13AC5EE913D}"/>
                </a:ext>
              </a:extLst>
            </p:cNvPr>
            <p:cNvCxnSpPr/>
            <p:nvPr/>
          </p:nvCxnSpPr>
          <p:spPr bwMode="auto">
            <a:xfrm>
              <a:off x="7697818" y="5394607"/>
              <a:ext cx="0" cy="305389"/>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AE5FE704-107E-6EBA-D896-E73FFF41556E}"/>
                </a:ext>
              </a:extLst>
            </p:cNvPr>
            <p:cNvCxnSpPr/>
            <p:nvPr/>
          </p:nvCxnSpPr>
          <p:spPr bwMode="auto">
            <a:xfrm>
              <a:off x="8622368" y="5394607"/>
              <a:ext cx="0" cy="305389"/>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7E43E810-CD5D-A817-D984-E6C5C6469DB5}"/>
                </a:ext>
              </a:extLst>
            </p:cNvPr>
            <p:cNvCxnSpPr/>
            <p:nvPr/>
          </p:nvCxnSpPr>
          <p:spPr bwMode="auto">
            <a:xfrm>
              <a:off x="9546918" y="5394607"/>
              <a:ext cx="0" cy="305389"/>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841A8E37-466B-EC06-42A0-2E0D5A0A3120}"/>
                </a:ext>
              </a:extLst>
            </p:cNvPr>
            <p:cNvCxnSpPr/>
            <p:nvPr/>
          </p:nvCxnSpPr>
          <p:spPr bwMode="auto">
            <a:xfrm>
              <a:off x="10471469" y="5394607"/>
              <a:ext cx="0" cy="305389"/>
            </a:xfrm>
            <a:prstGeom prst="line">
              <a:avLst/>
            </a:prstGeom>
            <a:noFill/>
            <a:ln w="28575" cap="flat" cmpd="sng" algn="ctr">
              <a:solidFill>
                <a:schemeClr val="bg1"/>
              </a:solidFill>
              <a:prstDash val="solid"/>
              <a:round/>
              <a:headEnd type="none" w="med" len="med"/>
              <a:tailEnd type="none" w="med" len="med"/>
            </a:ln>
            <a:effectLst/>
          </p:spPr>
        </p:cxnSp>
      </p:grpSp>
      <p:sp>
        <p:nvSpPr>
          <p:cNvPr id="173" name="TextBox 172">
            <a:extLst>
              <a:ext uri="{FF2B5EF4-FFF2-40B4-BE49-F238E27FC236}">
                <a16:creationId xmlns:a16="http://schemas.microsoft.com/office/drawing/2014/main" id="{1A3803AB-4161-847A-701E-51C612F4BFCD}"/>
              </a:ext>
            </a:extLst>
          </p:cNvPr>
          <p:cNvSpPr txBox="1"/>
          <p:nvPr/>
        </p:nvSpPr>
        <p:spPr bwMode="auto">
          <a:xfrm>
            <a:off x="6448130" y="2116218"/>
            <a:ext cx="329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174" name="TextBox 173">
            <a:extLst>
              <a:ext uri="{FF2B5EF4-FFF2-40B4-BE49-F238E27FC236}">
                <a16:creationId xmlns:a16="http://schemas.microsoft.com/office/drawing/2014/main" id="{6EBCB1F8-A0EA-0EA1-3D93-078D21D0DA96}"/>
              </a:ext>
            </a:extLst>
          </p:cNvPr>
          <p:cNvSpPr txBox="1"/>
          <p:nvPr/>
        </p:nvSpPr>
        <p:spPr bwMode="auto">
          <a:xfrm>
            <a:off x="6273958" y="2614121"/>
            <a:ext cx="547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75" name="TextBox 174">
            <a:extLst>
              <a:ext uri="{FF2B5EF4-FFF2-40B4-BE49-F238E27FC236}">
                <a16:creationId xmlns:a16="http://schemas.microsoft.com/office/drawing/2014/main" id="{35FAF1D6-00DB-E8F3-2564-49E4509B691F}"/>
              </a:ext>
            </a:extLst>
          </p:cNvPr>
          <p:cNvSpPr txBox="1"/>
          <p:nvPr/>
        </p:nvSpPr>
        <p:spPr bwMode="auto">
          <a:xfrm>
            <a:off x="6273958" y="3127169"/>
            <a:ext cx="547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76" name="TextBox 175">
            <a:extLst>
              <a:ext uri="{FF2B5EF4-FFF2-40B4-BE49-F238E27FC236}">
                <a16:creationId xmlns:a16="http://schemas.microsoft.com/office/drawing/2014/main" id="{FE619A69-C054-598F-6531-7355A90BCBD0}"/>
              </a:ext>
            </a:extLst>
          </p:cNvPr>
          <p:cNvSpPr txBox="1"/>
          <p:nvPr/>
        </p:nvSpPr>
        <p:spPr bwMode="auto">
          <a:xfrm>
            <a:off x="6273958" y="3613713"/>
            <a:ext cx="547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77" name="TextBox 176">
            <a:extLst>
              <a:ext uri="{FF2B5EF4-FFF2-40B4-BE49-F238E27FC236}">
                <a16:creationId xmlns:a16="http://schemas.microsoft.com/office/drawing/2014/main" id="{B2B14C7A-B579-950F-6859-AFC0025BAC93}"/>
              </a:ext>
            </a:extLst>
          </p:cNvPr>
          <p:cNvSpPr txBox="1"/>
          <p:nvPr/>
        </p:nvSpPr>
        <p:spPr bwMode="auto">
          <a:xfrm>
            <a:off x="6273958" y="4094577"/>
            <a:ext cx="547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78" name="TextBox 177">
            <a:extLst>
              <a:ext uri="{FF2B5EF4-FFF2-40B4-BE49-F238E27FC236}">
                <a16:creationId xmlns:a16="http://schemas.microsoft.com/office/drawing/2014/main" id="{2FA853B0-F30B-8758-531B-31D1C6A486A8}"/>
              </a:ext>
            </a:extLst>
          </p:cNvPr>
          <p:cNvSpPr txBox="1"/>
          <p:nvPr/>
        </p:nvSpPr>
        <p:spPr bwMode="auto">
          <a:xfrm>
            <a:off x="6436770" y="4611412"/>
            <a:ext cx="257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79" name="TextBox 178">
            <a:extLst>
              <a:ext uri="{FF2B5EF4-FFF2-40B4-BE49-F238E27FC236}">
                <a16:creationId xmlns:a16="http://schemas.microsoft.com/office/drawing/2014/main" id="{10207B12-98D9-5EC7-F853-2E7CEA020286}"/>
              </a:ext>
            </a:extLst>
          </p:cNvPr>
          <p:cNvSpPr txBox="1"/>
          <p:nvPr/>
        </p:nvSpPr>
        <p:spPr bwMode="auto">
          <a:xfrm>
            <a:off x="6631766" y="4817767"/>
            <a:ext cx="257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80" name="TextBox 179">
            <a:extLst>
              <a:ext uri="{FF2B5EF4-FFF2-40B4-BE49-F238E27FC236}">
                <a16:creationId xmlns:a16="http://schemas.microsoft.com/office/drawing/2014/main" id="{E8A77600-4E07-6D39-E868-7F484A9E8C1A}"/>
              </a:ext>
            </a:extLst>
          </p:cNvPr>
          <p:cNvSpPr txBox="1"/>
          <p:nvPr/>
        </p:nvSpPr>
        <p:spPr bwMode="auto">
          <a:xfrm>
            <a:off x="7498837" y="4817767"/>
            <a:ext cx="4789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81" name="TextBox 180">
            <a:extLst>
              <a:ext uri="{FF2B5EF4-FFF2-40B4-BE49-F238E27FC236}">
                <a16:creationId xmlns:a16="http://schemas.microsoft.com/office/drawing/2014/main" id="{B14D760C-976A-9C9B-7CD1-93EAFE5CDEC5}"/>
              </a:ext>
            </a:extLst>
          </p:cNvPr>
          <p:cNvSpPr txBox="1"/>
          <p:nvPr/>
        </p:nvSpPr>
        <p:spPr bwMode="auto">
          <a:xfrm>
            <a:off x="8434062" y="4817767"/>
            <a:ext cx="4789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82" name="TextBox 181">
            <a:extLst>
              <a:ext uri="{FF2B5EF4-FFF2-40B4-BE49-F238E27FC236}">
                <a16:creationId xmlns:a16="http://schemas.microsoft.com/office/drawing/2014/main" id="{A8555B10-5717-CA4E-1B45-4F777506ED0B}"/>
              </a:ext>
            </a:extLst>
          </p:cNvPr>
          <p:cNvSpPr txBox="1"/>
          <p:nvPr/>
        </p:nvSpPr>
        <p:spPr bwMode="auto">
          <a:xfrm>
            <a:off x="9365500" y="4817767"/>
            <a:ext cx="4789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83" name="TextBox 182">
            <a:extLst>
              <a:ext uri="{FF2B5EF4-FFF2-40B4-BE49-F238E27FC236}">
                <a16:creationId xmlns:a16="http://schemas.microsoft.com/office/drawing/2014/main" id="{9465F1F0-B341-A6D7-69CF-50B65B00BE85}"/>
              </a:ext>
            </a:extLst>
          </p:cNvPr>
          <p:cNvSpPr txBox="1"/>
          <p:nvPr/>
        </p:nvSpPr>
        <p:spPr bwMode="auto">
          <a:xfrm>
            <a:off x="10317763" y="4817767"/>
            <a:ext cx="4789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84" name="Freeform: Shape 183">
            <a:extLst>
              <a:ext uri="{FF2B5EF4-FFF2-40B4-BE49-F238E27FC236}">
                <a16:creationId xmlns:a16="http://schemas.microsoft.com/office/drawing/2014/main" id="{4763FA8B-4CD5-FEBF-18C5-0927AAE39EB6}"/>
              </a:ext>
            </a:extLst>
          </p:cNvPr>
          <p:cNvSpPr/>
          <p:nvPr/>
        </p:nvSpPr>
        <p:spPr bwMode="auto">
          <a:xfrm>
            <a:off x="6779851" y="2309703"/>
            <a:ext cx="3527148" cy="646111"/>
          </a:xfrm>
          <a:custGeom>
            <a:avLst/>
            <a:gdLst>
              <a:gd name="connsiteX0" fmla="*/ 3527148 w 3527148"/>
              <a:gd name="connsiteY0" fmla="*/ 646111 h 646111"/>
              <a:gd name="connsiteX1" fmla="*/ 2948725 w 3527148"/>
              <a:gd name="connsiteY1" fmla="*/ 646111 h 646111"/>
              <a:gd name="connsiteX2" fmla="*/ 2948725 w 3527148"/>
              <a:gd name="connsiteY2" fmla="*/ 631342 h 646111"/>
              <a:gd name="connsiteX3" fmla="*/ 2913035 w 3527148"/>
              <a:gd name="connsiteY3" fmla="*/ 631342 h 646111"/>
              <a:gd name="connsiteX4" fmla="*/ 2913035 w 3527148"/>
              <a:gd name="connsiteY4" fmla="*/ 598114 h 646111"/>
              <a:gd name="connsiteX5" fmla="*/ 2879807 w 3527148"/>
              <a:gd name="connsiteY5" fmla="*/ 598114 h 646111"/>
              <a:gd name="connsiteX6" fmla="*/ 2879807 w 3527148"/>
              <a:gd name="connsiteY6" fmla="*/ 587038 h 646111"/>
              <a:gd name="connsiteX7" fmla="*/ 2825656 w 3527148"/>
              <a:gd name="connsiteY7" fmla="*/ 587038 h 646111"/>
              <a:gd name="connsiteX8" fmla="*/ 2825656 w 3527148"/>
              <a:gd name="connsiteY8" fmla="*/ 563655 h 646111"/>
              <a:gd name="connsiteX9" fmla="*/ 2695204 w 3527148"/>
              <a:gd name="connsiteY9" fmla="*/ 563655 h 646111"/>
              <a:gd name="connsiteX10" fmla="*/ 2695204 w 3527148"/>
              <a:gd name="connsiteY10" fmla="*/ 542733 h 646111"/>
              <a:gd name="connsiteX11" fmla="*/ 2623824 w 3527148"/>
              <a:gd name="connsiteY11" fmla="*/ 542733 h 646111"/>
              <a:gd name="connsiteX12" fmla="*/ 2623824 w 3527148"/>
              <a:gd name="connsiteY12" fmla="*/ 520581 h 646111"/>
              <a:gd name="connsiteX13" fmla="*/ 2607825 w 3527148"/>
              <a:gd name="connsiteY13" fmla="*/ 520581 h 646111"/>
              <a:gd name="connsiteX14" fmla="*/ 2607825 w 3527148"/>
              <a:gd name="connsiteY14" fmla="*/ 500890 h 646111"/>
              <a:gd name="connsiteX15" fmla="*/ 2583211 w 3527148"/>
              <a:gd name="connsiteY15" fmla="*/ 500890 h 646111"/>
              <a:gd name="connsiteX16" fmla="*/ 2583211 w 3527148"/>
              <a:gd name="connsiteY16" fmla="*/ 447970 h 646111"/>
              <a:gd name="connsiteX17" fmla="*/ 2564751 w 3527148"/>
              <a:gd name="connsiteY17" fmla="*/ 447970 h 646111"/>
              <a:gd name="connsiteX18" fmla="*/ 2564751 w 3527148"/>
              <a:gd name="connsiteY18" fmla="*/ 431971 h 646111"/>
              <a:gd name="connsiteX19" fmla="*/ 2471219 w 3527148"/>
              <a:gd name="connsiteY19" fmla="*/ 431971 h 646111"/>
              <a:gd name="connsiteX20" fmla="*/ 2471219 w 3527148"/>
              <a:gd name="connsiteY20" fmla="*/ 415972 h 646111"/>
              <a:gd name="connsiteX21" fmla="*/ 2434298 w 3527148"/>
              <a:gd name="connsiteY21" fmla="*/ 415972 h 646111"/>
              <a:gd name="connsiteX22" fmla="*/ 2434298 w 3527148"/>
              <a:gd name="connsiteY22" fmla="*/ 393820 h 646111"/>
              <a:gd name="connsiteX23" fmla="*/ 2302615 w 3527148"/>
              <a:gd name="connsiteY23" fmla="*/ 393820 h 646111"/>
              <a:gd name="connsiteX24" fmla="*/ 2302615 w 3527148"/>
              <a:gd name="connsiteY24" fmla="*/ 372898 h 646111"/>
              <a:gd name="connsiteX25" fmla="*/ 2089706 w 3527148"/>
              <a:gd name="connsiteY25" fmla="*/ 372898 h 646111"/>
              <a:gd name="connsiteX26" fmla="*/ 2089706 w 3527148"/>
              <a:gd name="connsiteY26" fmla="*/ 329824 h 646111"/>
              <a:gd name="connsiteX27" fmla="*/ 1855876 w 3527148"/>
              <a:gd name="connsiteY27" fmla="*/ 329824 h 646111"/>
              <a:gd name="connsiteX28" fmla="*/ 1855876 w 3527148"/>
              <a:gd name="connsiteY28" fmla="*/ 315056 h 646111"/>
              <a:gd name="connsiteX29" fmla="*/ 1741422 w 3527148"/>
              <a:gd name="connsiteY29" fmla="*/ 315056 h 646111"/>
              <a:gd name="connsiteX30" fmla="*/ 1741422 w 3527148"/>
              <a:gd name="connsiteY30" fmla="*/ 295365 h 646111"/>
              <a:gd name="connsiteX31" fmla="*/ 1676195 w 3527148"/>
              <a:gd name="connsiteY31" fmla="*/ 295365 h 646111"/>
              <a:gd name="connsiteX32" fmla="*/ 1676195 w 3527148"/>
              <a:gd name="connsiteY32" fmla="*/ 270751 h 646111"/>
              <a:gd name="connsiteX33" fmla="*/ 1670042 w 3527148"/>
              <a:gd name="connsiteY33" fmla="*/ 270751 h 646111"/>
              <a:gd name="connsiteX34" fmla="*/ 1670042 w 3527148"/>
              <a:gd name="connsiteY34" fmla="*/ 249830 h 646111"/>
              <a:gd name="connsiteX35" fmla="*/ 1473132 w 3527148"/>
              <a:gd name="connsiteY35" fmla="*/ 249830 h 646111"/>
              <a:gd name="connsiteX36" fmla="*/ 1473132 w 3527148"/>
              <a:gd name="connsiteY36" fmla="*/ 236292 h 646111"/>
              <a:gd name="connsiteX37" fmla="*/ 1384523 w 3527148"/>
              <a:gd name="connsiteY37" fmla="*/ 236292 h 646111"/>
              <a:gd name="connsiteX38" fmla="*/ 1384523 w 3527148"/>
              <a:gd name="connsiteY38" fmla="*/ 212909 h 646111"/>
              <a:gd name="connsiteX39" fmla="*/ 1246686 w 3527148"/>
              <a:gd name="connsiteY39" fmla="*/ 212909 h 646111"/>
              <a:gd name="connsiteX40" fmla="*/ 1246686 w 3527148"/>
              <a:gd name="connsiteY40" fmla="*/ 189526 h 646111"/>
              <a:gd name="connsiteX41" fmla="*/ 1231918 w 3527148"/>
              <a:gd name="connsiteY41" fmla="*/ 189526 h 646111"/>
              <a:gd name="connsiteX42" fmla="*/ 1231918 w 3527148"/>
              <a:gd name="connsiteY42" fmla="*/ 175988 h 646111"/>
              <a:gd name="connsiteX43" fmla="*/ 1193766 w 3527148"/>
              <a:gd name="connsiteY43" fmla="*/ 175988 h 646111"/>
              <a:gd name="connsiteX44" fmla="*/ 1193766 w 3527148"/>
              <a:gd name="connsiteY44" fmla="*/ 150144 h 646111"/>
              <a:gd name="connsiteX45" fmla="*/ 1138385 w 3527148"/>
              <a:gd name="connsiteY45" fmla="*/ 150144 h 646111"/>
              <a:gd name="connsiteX46" fmla="*/ 1138385 w 3527148"/>
              <a:gd name="connsiteY46" fmla="*/ 135376 h 646111"/>
              <a:gd name="connsiteX47" fmla="*/ 1113772 w 3527148"/>
              <a:gd name="connsiteY47" fmla="*/ 135376 h 646111"/>
              <a:gd name="connsiteX48" fmla="*/ 1113772 w 3527148"/>
              <a:gd name="connsiteY48" fmla="*/ 114454 h 646111"/>
              <a:gd name="connsiteX49" fmla="*/ 1079312 w 3527148"/>
              <a:gd name="connsiteY49" fmla="*/ 114454 h 646111"/>
              <a:gd name="connsiteX50" fmla="*/ 1079312 w 3527148"/>
              <a:gd name="connsiteY50" fmla="*/ 99686 h 646111"/>
              <a:gd name="connsiteX51" fmla="*/ 990703 w 3527148"/>
              <a:gd name="connsiteY51" fmla="*/ 99686 h 646111"/>
              <a:gd name="connsiteX52" fmla="*/ 990703 w 3527148"/>
              <a:gd name="connsiteY52" fmla="*/ 83687 h 646111"/>
              <a:gd name="connsiteX53" fmla="*/ 959936 w 3527148"/>
              <a:gd name="connsiteY53" fmla="*/ 83687 h 646111"/>
              <a:gd name="connsiteX54" fmla="*/ 959936 w 3527148"/>
              <a:gd name="connsiteY54" fmla="*/ 63996 h 646111"/>
              <a:gd name="connsiteX55" fmla="*/ 929169 w 3527148"/>
              <a:gd name="connsiteY55" fmla="*/ 63996 h 646111"/>
              <a:gd name="connsiteX56" fmla="*/ 929169 w 3527148"/>
              <a:gd name="connsiteY56" fmla="*/ 40613 h 646111"/>
              <a:gd name="connsiteX57" fmla="*/ 699030 w 3527148"/>
              <a:gd name="connsiteY57" fmla="*/ 40613 h 646111"/>
              <a:gd name="connsiteX58" fmla="*/ 699030 w 3527148"/>
              <a:gd name="connsiteY58" fmla="*/ 0 h 646111"/>
              <a:gd name="connsiteX59" fmla="*/ 0 w 3527148"/>
              <a:gd name="connsiteY59" fmla="*/ 0 h 64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527148" h="646111">
                <a:moveTo>
                  <a:pt x="3527148" y="646111"/>
                </a:moveTo>
                <a:lnTo>
                  <a:pt x="2948725" y="646111"/>
                </a:lnTo>
                <a:lnTo>
                  <a:pt x="2948725" y="631342"/>
                </a:lnTo>
                <a:lnTo>
                  <a:pt x="2913035" y="631342"/>
                </a:lnTo>
                <a:lnTo>
                  <a:pt x="2913035" y="598114"/>
                </a:lnTo>
                <a:lnTo>
                  <a:pt x="2879807" y="598114"/>
                </a:lnTo>
                <a:lnTo>
                  <a:pt x="2879807" y="587038"/>
                </a:lnTo>
                <a:lnTo>
                  <a:pt x="2825656" y="587038"/>
                </a:lnTo>
                <a:lnTo>
                  <a:pt x="2825656" y="563655"/>
                </a:lnTo>
                <a:lnTo>
                  <a:pt x="2695204" y="563655"/>
                </a:lnTo>
                <a:lnTo>
                  <a:pt x="2695204" y="542733"/>
                </a:lnTo>
                <a:lnTo>
                  <a:pt x="2623824" y="542733"/>
                </a:lnTo>
                <a:lnTo>
                  <a:pt x="2623824" y="520581"/>
                </a:lnTo>
                <a:lnTo>
                  <a:pt x="2607825" y="520581"/>
                </a:lnTo>
                <a:lnTo>
                  <a:pt x="2607825" y="500890"/>
                </a:lnTo>
                <a:lnTo>
                  <a:pt x="2583211" y="500890"/>
                </a:lnTo>
                <a:lnTo>
                  <a:pt x="2583211" y="447970"/>
                </a:lnTo>
                <a:lnTo>
                  <a:pt x="2564751" y="447970"/>
                </a:lnTo>
                <a:lnTo>
                  <a:pt x="2564751" y="431971"/>
                </a:lnTo>
                <a:lnTo>
                  <a:pt x="2471219" y="431971"/>
                </a:lnTo>
                <a:lnTo>
                  <a:pt x="2471219" y="415972"/>
                </a:lnTo>
                <a:lnTo>
                  <a:pt x="2434298" y="415972"/>
                </a:lnTo>
                <a:lnTo>
                  <a:pt x="2434298" y="393820"/>
                </a:lnTo>
                <a:lnTo>
                  <a:pt x="2302615" y="393820"/>
                </a:lnTo>
                <a:lnTo>
                  <a:pt x="2302615" y="372898"/>
                </a:lnTo>
                <a:lnTo>
                  <a:pt x="2089706" y="372898"/>
                </a:lnTo>
                <a:lnTo>
                  <a:pt x="2089706" y="329824"/>
                </a:lnTo>
                <a:lnTo>
                  <a:pt x="1855876" y="329824"/>
                </a:lnTo>
                <a:lnTo>
                  <a:pt x="1855876" y="315056"/>
                </a:lnTo>
                <a:lnTo>
                  <a:pt x="1741422" y="315056"/>
                </a:lnTo>
                <a:lnTo>
                  <a:pt x="1741422" y="295365"/>
                </a:lnTo>
                <a:lnTo>
                  <a:pt x="1676195" y="295365"/>
                </a:lnTo>
                <a:lnTo>
                  <a:pt x="1676195" y="270751"/>
                </a:lnTo>
                <a:lnTo>
                  <a:pt x="1670042" y="270751"/>
                </a:lnTo>
                <a:lnTo>
                  <a:pt x="1670042" y="249830"/>
                </a:lnTo>
                <a:lnTo>
                  <a:pt x="1473132" y="249830"/>
                </a:lnTo>
                <a:lnTo>
                  <a:pt x="1473132" y="236292"/>
                </a:lnTo>
                <a:lnTo>
                  <a:pt x="1384523" y="236292"/>
                </a:lnTo>
                <a:lnTo>
                  <a:pt x="1384523" y="212909"/>
                </a:lnTo>
                <a:lnTo>
                  <a:pt x="1246686" y="212909"/>
                </a:lnTo>
                <a:lnTo>
                  <a:pt x="1246686" y="189526"/>
                </a:lnTo>
                <a:lnTo>
                  <a:pt x="1231918" y="189526"/>
                </a:lnTo>
                <a:lnTo>
                  <a:pt x="1231918" y="175988"/>
                </a:lnTo>
                <a:lnTo>
                  <a:pt x="1193766" y="175988"/>
                </a:lnTo>
                <a:lnTo>
                  <a:pt x="1193766" y="150144"/>
                </a:lnTo>
                <a:lnTo>
                  <a:pt x="1138385" y="150144"/>
                </a:lnTo>
                <a:lnTo>
                  <a:pt x="1138385" y="135376"/>
                </a:lnTo>
                <a:lnTo>
                  <a:pt x="1113772" y="135376"/>
                </a:lnTo>
                <a:lnTo>
                  <a:pt x="1113772" y="114454"/>
                </a:lnTo>
                <a:lnTo>
                  <a:pt x="1079312" y="114454"/>
                </a:lnTo>
                <a:lnTo>
                  <a:pt x="1079312" y="99686"/>
                </a:lnTo>
                <a:lnTo>
                  <a:pt x="990703" y="99686"/>
                </a:lnTo>
                <a:lnTo>
                  <a:pt x="990703" y="83687"/>
                </a:lnTo>
                <a:lnTo>
                  <a:pt x="959936" y="83687"/>
                </a:lnTo>
                <a:lnTo>
                  <a:pt x="959936" y="63996"/>
                </a:lnTo>
                <a:lnTo>
                  <a:pt x="929169" y="63996"/>
                </a:lnTo>
                <a:lnTo>
                  <a:pt x="929169" y="40613"/>
                </a:lnTo>
                <a:lnTo>
                  <a:pt x="699030" y="40613"/>
                </a:lnTo>
                <a:lnTo>
                  <a:pt x="699030"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85" name="Freeform: Shape 184">
            <a:extLst>
              <a:ext uri="{FF2B5EF4-FFF2-40B4-BE49-F238E27FC236}">
                <a16:creationId xmlns:a16="http://schemas.microsoft.com/office/drawing/2014/main" id="{D87B05CD-3D63-4E2D-3ADC-EBC6DD2D92C1}"/>
              </a:ext>
            </a:extLst>
          </p:cNvPr>
          <p:cNvSpPr/>
          <p:nvPr/>
        </p:nvSpPr>
        <p:spPr bwMode="auto">
          <a:xfrm>
            <a:off x="6774929" y="2310934"/>
            <a:ext cx="3453306" cy="1441134"/>
          </a:xfrm>
          <a:custGeom>
            <a:avLst/>
            <a:gdLst>
              <a:gd name="connsiteX0" fmla="*/ 3453306 w 3453306"/>
              <a:gd name="connsiteY0" fmla="*/ 1441134 h 1441134"/>
              <a:gd name="connsiteX1" fmla="*/ 3182555 w 3453306"/>
              <a:gd name="connsiteY1" fmla="*/ 1441134 h 1441134"/>
              <a:gd name="connsiteX2" fmla="*/ 3182555 w 3453306"/>
              <a:gd name="connsiteY2" fmla="*/ 1324218 h 1441134"/>
              <a:gd name="connsiteX3" fmla="*/ 2841655 w 3453306"/>
              <a:gd name="connsiteY3" fmla="*/ 1324218 h 1441134"/>
              <a:gd name="connsiteX4" fmla="*/ 2841655 w 3453306"/>
              <a:gd name="connsiteY4" fmla="*/ 1274991 h 1441134"/>
              <a:gd name="connsiteX5" fmla="*/ 2697664 w 3453306"/>
              <a:gd name="connsiteY5" fmla="*/ 1274991 h 1441134"/>
              <a:gd name="connsiteX6" fmla="*/ 2697664 w 3453306"/>
              <a:gd name="connsiteY6" fmla="*/ 1229456 h 1441134"/>
              <a:gd name="connsiteX7" fmla="*/ 2676743 w 3453306"/>
              <a:gd name="connsiteY7" fmla="*/ 1229456 h 1441134"/>
              <a:gd name="connsiteX8" fmla="*/ 2676743 w 3453306"/>
              <a:gd name="connsiteY8" fmla="*/ 1181459 h 1441134"/>
              <a:gd name="connsiteX9" fmla="*/ 2643514 w 3453306"/>
              <a:gd name="connsiteY9" fmla="*/ 1181459 h 1441134"/>
              <a:gd name="connsiteX10" fmla="*/ 2643514 w 3453306"/>
              <a:gd name="connsiteY10" fmla="*/ 1137154 h 1441134"/>
              <a:gd name="connsiteX11" fmla="*/ 2610286 w 3453306"/>
              <a:gd name="connsiteY11" fmla="*/ 1137154 h 1441134"/>
              <a:gd name="connsiteX12" fmla="*/ 2610286 w 3453306"/>
              <a:gd name="connsiteY12" fmla="*/ 1090388 h 1441134"/>
              <a:gd name="connsiteX13" fmla="*/ 2578288 w 3453306"/>
              <a:gd name="connsiteY13" fmla="*/ 1090388 h 1441134"/>
              <a:gd name="connsiteX14" fmla="*/ 2578288 w 3453306"/>
              <a:gd name="connsiteY14" fmla="*/ 1043622 h 1441134"/>
              <a:gd name="connsiteX15" fmla="*/ 2552443 w 3453306"/>
              <a:gd name="connsiteY15" fmla="*/ 1043622 h 1441134"/>
              <a:gd name="connsiteX16" fmla="*/ 2552443 w 3453306"/>
              <a:gd name="connsiteY16" fmla="*/ 1010393 h 1441134"/>
              <a:gd name="connsiteX17" fmla="*/ 2520445 w 3453306"/>
              <a:gd name="connsiteY17" fmla="*/ 1010393 h 1441134"/>
              <a:gd name="connsiteX18" fmla="*/ 2520445 w 3453306"/>
              <a:gd name="connsiteY18" fmla="*/ 963627 h 1441134"/>
              <a:gd name="connsiteX19" fmla="*/ 2492140 w 3453306"/>
              <a:gd name="connsiteY19" fmla="*/ 963627 h 1441134"/>
              <a:gd name="connsiteX20" fmla="*/ 2492140 w 3453306"/>
              <a:gd name="connsiteY20" fmla="*/ 929168 h 1441134"/>
              <a:gd name="connsiteX21" fmla="*/ 2455219 w 3453306"/>
              <a:gd name="connsiteY21" fmla="*/ 929168 h 1441134"/>
              <a:gd name="connsiteX22" fmla="*/ 2455219 w 3453306"/>
              <a:gd name="connsiteY22" fmla="*/ 881171 h 1441134"/>
              <a:gd name="connsiteX23" fmla="*/ 2293999 w 3453306"/>
              <a:gd name="connsiteY23" fmla="*/ 881171 h 1441134"/>
              <a:gd name="connsiteX24" fmla="*/ 2293999 w 3453306"/>
              <a:gd name="connsiteY24" fmla="*/ 836867 h 1441134"/>
              <a:gd name="connsiteX25" fmla="*/ 2045400 w 3453306"/>
              <a:gd name="connsiteY25" fmla="*/ 836867 h 1441134"/>
              <a:gd name="connsiteX26" fmla="*/ 2045400 w 3453306"/>
              <a:gd name="connsiteY26" fmla="*/ 758103 h 1441134"/>
              <a:gd name="connsiteX27" fmla="*/ 2017095 w 3453306"/>
              <a:gd name="connsiteY27" fmla="*/ 758103 h 1441134"/>
              <a:gd name="connsiteX28" fmla="*/ 2017095 w 3453306"/>
              <a:gd name="connsiteY28" fmla="*/ 718721 h 1441134"/>
              <a:gd name="connsiteX29" fmla="*/ 1705731 w 3453306"/>
              <a:gd name="connsiteY29" fmla="*/ 718721 h 1441134"/>
              <a:gd name="connsiteX30" fmla="*/ 1705731 w 3453306"/>
              <a:gd name="connsiteY30" fmla="*/ 667032 h 1441134"/>
              <a:gd name="connsiteX31" fmla="*/ 1674964 w 3453306"/>
              <a:gd name="connsiteY31" fmla="*/ 667032 h 1441134"/>
              <a:gd name="connsiteX32" fmla="*/ 1674964 w 3453306"/>
              <a:gd name="connsiteY32" fmla="*/ 630111 h 1441134"/>
              <a:gd name="connsiteX33" fmla="*/ 1551895 w 3453306"/>
              <a:gd name="connsiteY33" fmla="*/ 630111 h 1441134"/>
              <a:gd name="connsiteX34" fmla="*/ 1551895 w 3453306"/>
              <a:gd name="connsiteY34" fmla="*/ 589499 h 1441134"/>
              <a:gd name="connsiteX35" fmla="*/ 1513744 w 3453306"/>
              <a:gd name="connsiteY35" fmla="*/ 589499 h 1441134"/>
              <a:gd name="connsiteX36" fmla="*/ 1513744 w 3453306"/>
              <a:gd name="connsiteY36" fmla="*/ 546425 h 1441134"/>
              <a:gd name="connsiteX37" fmla="*/ 1327910 w 3453306"/>
              <a:gd name="connsiteY37" fmla="*/ 546425 h 1441134"/>
              <a:gd name="connsiteX38" fmla="*/ 1327910 w 3453306"/>
              <a:gd name="connsiteY38" fmla="*/ 503351 h 1441134"/>
              <a:gd name="connsiteX39" fmla="*/ 1214687 w 3453306"/>
              <a:gd name="connsiteY39" fmla="*/ 503351 h 1441134"/>
              <a:gd name="connsiteX40" fmla="*/ 1214687 w 3453306"/>
              <a:gd name="connsiteY40" fmla="*/ 461507 h 1441134"/>
              <a:gd name="connsiteX41" fmla="*/ 1196227 w 3453306"/>
              <a:gd name="connsiteY41" fmla="*/ 461507 h 1441134"/>
              <a:gd name="connsiteX42" fmla="*/ 1196227 w 3453306"/>
              <a:gd name="connsiteY42" fmla="*/ 422125 h 1441134"/>
              <a:gd name="connsiteX43" fmla="*/ 1100233 w 3453306"/>
              <a:gd name="connsiteY43" fmla="*/ 422125 h 1441134"/>
              <a:gd name="connsiteX44" fmla="*/ 1100233 w 3453306"/>
              <a:gd name="connsiteY44" fmla="*/ 374129 h 1441134"/>
              <a:gd name="connsiteX45" fmla="*/ 1055929 w 3453306"/>
              <a:gd name="connsiteY45" fmla="*/ 374129 h 1441134"/>
              <a:gd name="connsiteX46" fmla="*/ 1055929 w 3453306"/>
              <a:gd name="connsiteY46" fmla="*/ 335977 h 1441134"/>
              <a:gd name="connsiteX47" fmla="*/ 1031315 w 3453306"/>
              <a:gd name="connsiteY47" fmla="*/ 335977 h 1441134"/>
              <a:gd name="connsiteX48" fmla="*/ 1031315 w 3453306"/>
              <a:gd name="connsiteY48" fmla="*/ 294134 h 1441134"/>
              <a:gd name="connsiteX49" fmla="*/ 1014085 w 3453306"/>
              <a:gd name="connsiteY49" fmla="*/ 294134 h 1441134"/>
              <a:gd name="connsiteX50" fmla="*/ 1014085 w 3453306"/>
              <a:gd name="connsiteY50" fmla="*/ 248599 h 1441134"/>
              <a:gd name="connsiteX51" fmla="*/ 815945 w 3453306"/>
              <a:gd name="connsiteY51" fmla="*/ 248599 h 1441134"/>
              <a:gd name="connsiteX52" fmla="*/ 815945 w 3453306"/>
              <a:gd name="connsiteY52" fmla="*/ 209217 h 1441134"/>
              <a:gd name="connsiteX53" fmla="*/ 711336 w 3453306"/>
              <a:gd name="connsiteY53" fmla="*/ 209217 h 1441134"/>
              <a:gd name="connsiteX54" fmla="*/ 711336 w 3453306"/>
              <a:gd name="connsiteY54" fmla="*/ 162451 h 1441134"/>
              <a:gd name="connsiteX55" fmla="*/ 699030 w 3453306"/>
              <a:gd name="connsiteY55" fmla="*/ 162451 h 1441134"/>
              <a:gd name="connsiteX56" fmla="*/ 699030 w 3453306"/>
              <a:gd name="connsiteY56" fmla="*/ 120607 h 1441134"/>
              <a:gd name="connsiteX57" fmla="*/ 665801 w 3453306"/>
              <a:gd name="connsiteY57" fmla="*/ 120607 h 1441134"/>
              <a:gd name="connsiteX58" fmla="*/ 665801 w 3453306"/>
              <a:gd name="connsiteY58" fmla="*/ 84917 h 1441134"/>
              <a:gd name="connsiteX59" fmla="*/ 518119 w 3453306"/>
              <a:gd name="connsiteY59" fmla="*/ 84917 h 1441134"/>
              <a:gd name="connsiteX60" fmla="*/ 518119 w 3453306"/>
              <a:gd name="connsiteY60" fmla="*/ 43074 h 1441134"/>
              <a:gd name="connsiteX61" fmla="*/ 446739 w 3453306"/>
              <a:gd name="connsiteY61" fmla="*/ 43074 h 1441134"/>
              <a:gd name="connsiteX62" fmla="*/ 446739 w 3453306"/>
              <a:gd name="connsiteY62" fmla="*/ 0 h 1441134"/>
              <a:gd name="connsiteX63" fmla="*/ 0 w 3453306"/>
              <a:gd name="connsiteY63" fmla="*/ 0 h 144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453306" h="1441134">
                <a:moveTo>
                  <a:pt x="3453306" y="1441134"/>
                </a:moveTo>
                <a:lnTo>
                  <a:pt x="3182555" y="1441134"/>
                </a:lnTo>
                <a:lnTo>
                  <a:pt x="3182555" y="1324218"/>
                </a:lnTo>
                <a:lnTo>
                  <a:pt x="2841655" y="1324218"/>
                </a:lnTo>
                <a:lnTo>
                  <a:pt x="2841655" y="1274991"/>
                </a:lnTo>
                <a:lnTo>
                  <a:pt x="2697664" y="1274991"/>
                </a:lnTo>
                <a:lnTo>
                  <a:pt x="2697664" y="1229456"/>
                </a:lnTo>
                <a:lnTo>
                  <a:pt x="2676743" y="1229456"/>
                </a:lnTo>
                <a:lnTo>
                  <a:pt x="2676743" y="1181459"/>
                </a:lnTo>
                <a:lnTo>
                  <a:pt x="2643514" y="1181459"/>
                </a:lnTo>
                <a:lnTo>
                  <a:pt x="2643514" y="1137154"/>
                </a:lnTo>
                <a:lnTo>
                  <a:pt x="2610286" y="1137154"/>
                </a:lnTo>
                <a:lnTo>
                  <a:pt x="2610286" y="1090388"/>
                </a:lnTo>
                <a:lnTo>
                  <a:pt x="2578288" y="1090388"/>
                </a:lnTo>
                <a:lnTo>
                  <a:pt x="2578288" y="1043622"/>
                </a:lnTo>
                <a:lnTo>
                  <a:pt x="2552443" y="1043622"/>
                </a:lnTo>
                <a:lnTo>
                  <a:pt x="2552443" y="1010393"/>
                </a:lnTo>
                <a:lnTo>
                  <a:pt x="2520445" y="1010393"/>
                </a:lnTo>
                <a:lnTo>
                  <a:pt x="2520445" y="963627"/>
                </a:lnTo>
                <a:lnTo>
                  <a:pt x="2492140" y="963627"/>
                </a:lnTo>
                <a:lnTo>
                  <a:pt x="2492140" y="929168"/>
                </a:lnTo>
                <a:lnTo>
                  <a:pt x="2455219" y="929168"/>
                </a:lnTo>
                <a:lnTo>
                  <a:pt x="2455219" y="881171"/>
                </a:lnTo>
                <a:lnTo>
                  <a:pt x="2293999" y="881171"/>
                </a:lnTo>
                <a:lnTo>
                  <a:pt x="2293999" y="836867"/>
                </a:lnTo>
                <a:lnTo>
                  <a:pt x="2045400" y="836867"/>
                </a:lnTo>
                <a:lnTo>
                  <a:pt x="2045400" y="758103"/>
                </a:lnTo>
                <a:lnTo>
                  <a:pt x="2017095" y="758103"/>
                </a:lnTo>
                <a:lnTo>
                  <a:pt x="2017095" y="718721"/>
                </a:lnTo>
                <a:lnTo>
                  <a:pt x="1705731" y="718721"/>
                </a:lnTo>
                <a:lnTo>
                  <a:pt x="1705731" y="667032"/>
                </a:lnTo>
                <a:lnTo>
                  <a:pt x="1674964" y="667032"/>
                </a:lnTo>
                <a:lnTo>
                  <a:pt x="1674964" y="630111"/>
                </a:lnTo>
                <a:lnTo>
                  <a:pt x="1551895" y="630111"/>
                </a:lnTo>
                <a:lnTo>
                  <a:pt x="1551895" y="589499"/>
                </a:lnTo>
                <a:lnTo>
                  <a:pt x="1513744" y="589499"/>
                </a:lnTo>
                <a:lnTo>
                  <a:pt x="1513744" y="546425"/>
                </a:lnTo>
                <a:lnTo>
                  <a:pt x="1327910" y="546425"/>
                </a:lnTo>
                <a:lnTo>
                  <a:pt x="1327910" y="503351"/>
                </a:lnTo>
                <a:lnTo>
                  <a:pt x="1214687" y="503351"/>
                </a:lnTo>
                <a:lnTo>
                  <a:pt x="1214687" y="461507"/>
                </a:lnTo>
                <a:lnTo>
                  <a:pt x="1196227" y="461507"/>
                </a:lnTo>
                <a:lnTo>
                  <a:pt x="1196227" y="422125"/>
                </a:lnTo>
                <a:lnTo>
                  <a:pt x="1100233" y="422125"/>
                </a:lnTo>
                <a:lnTo>
                  <a:pt x="1100233" y="374129"/>
                </a:lnTo>
                <a:lnTo>
                  <a:pt x="1055929" y="374129"/>
                </a:lnTo>
                <a:lnTo>
                  <a:pt x="1055929" y="335977"/>
                </a:lnTo>
                <a:lnTo>
                  <a:pt x="1031315" y="335977"/>
                </a:lnTo>
                <a:lnTo>
                  <a:pt x="1031315" y="294134"/>
                </a:lnTo>
                <a:lnTo>
                  <a:pt x="1014085" y="294134"/>
                </a:lnTo>
                <a:lnTo>
                  <a:pt x="1014085" y="248599"/>
                </a:lnTo>
                <a:lnTo>
                  <a:pt x="815945" y="248599"/>
                </a:lnTo>
                <a:lnTo>
                  <a:pt x="815945" y="209217"/>
                </a:lnTo>
                <a:lnTo>
                  <a:pt x="711336" y="209217"/>
                </a:lnTo>
                <a:lnTo>
                  <a:pt x="711336" y="162451"/>
                </a:lnTo>
                <a:lnTo>
                  <a:pt x="699030" y="162451"/>
                </a:lnTo>
                <a:lnTo>
                  <a:pt x="699030" y="120607"/>
                </a:lnTo>
                <a:lnTo>
                  <a:pt x="665801" y="120607"/>
                </a:lnTo>
                <a:lnTo>
                  <a:pt x="665801" y="84917"/>
                </a:lnTo>
                <a:lnTo>
                  <a:pt x="518119" y="84917"/>
                </a:lnTo>
                <a:lnTo>
                  <a:pt x="518119" y="43074"/>
                </a:lnTo>
                <a:lnTo>
                  <a:pt x="446739" y="43074"/>
                </a:lnTo>
                <a:lnTo>
                  <a:pt x="446739"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254" name="Group 253">
            <a:extLst>
              <a:ext uri="{FF2B5EF4-FFF2-40B4-BE49-F238E27FC236}">
                <a16:creationId xmlns:a16="http://schemas.microsoft.com/office/drawing/2014/main" id="{4FD5B739-C802-D27C-F487-0604A0F56C63}"/>
              </a:ext>
            </a:extLst>
          </p:cNvPr>
          <p:cNvGrpSpPr/>
          <p:nvPr/>
        </p:nvGrpSpPr>
        <p:grpSpPr>
          <a:xfrm>
            <a:off x="7501035" y="2315857"/>
            <a:ext cx="2807198" cy="668263"/>
            <a:chOff x="7501035" y="2783813"/>
            <a:chExt cx="2807198" cy="668263"/>
          </a:xfrm>
        </p:grpSpPr>
        <p:cxnSp>
          <p:nvCxnSpPr>
            <p:cNvPr id="187" name="Straight Connector 186">
              <a:extLst>
                <a:ext uri="{FF2B5EF4-FFF2-40B4-BE49-F238E27FC236}">
                  <a16:creationId xmlns:a16="http://schemas.microsoft.com/office/drawing/2014/main" id="{6D71A0EF-38FC-C3A8-163A-BD86B6D517FA}"/>
                </a:ext>
              </a:extLst>
            </p:cNvPr>
            <p:cNvCxnSpPr>
              <a:cxnSpLocks/>
            </p:cNvCxnSpPr>
            <p:nvPr/>
          </p:nvCxnSpPr>
          <p:spPr bwMode="auto">
            <a:xfrm>
              <a:off x="8303442" y="3001644"/>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B973AD4A-3B5C-6F7A-1FA0-F08CD7E4D33D}"/>
                </a:ext>
              </a:extLst>
            </p:cNvPr>
            <p:cNvCxnSpPr>
              <a:cxnSpLocks/>
            </p:cNvCxnSpPr>
            <p:nvPr/>
          </p:nvCxnSpPr>
          <p:spPr bwMode="auto">
            <a:xfrm>
              <a:off x="7850550" y="2845347"/>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8F95C5DF-C6AA-23DE-4B86-13F39346DBCC}"/>
                </a:ext>
              </a:extLst>
            </p:cNvPr>
            <p:cNvCxnSpPr>
              <a:cxnSpLocks/>
            </p:cNvCxnSpPr>
            <p:nvPr/>
          </p:nvCxnSpPr>
          <p:spPr bwMode="auto">
            <a:xfrm>
              <a:off x="7501035" y="2783813"/>
              <a:ext cx="0" cy="65227"/>
            </a:xfrm>
            <a:prstGeom prst="line">
              <a:avLst/>
            </a:prstGeom>
            <a:noFill/>
            <a:ln w="12700" cap="flat" cmpd="sng" algn="ctr">
              <a:solidFill>
                <a:schemeClr val="accent1"/>
              </a:solidFill>
              <a:prstDash val="solid"/>
              <a:round/>
              <a:headEnd type="none" w="med" len="med"/>
              <a:tailEnd type="none" w="med" len="med"/>
            </a:ln>
            <a:effectLst/>
          </p:spPr>
        </p:cxnSp>
        <p:grpSp>
          <p:nvGrpSpPr>
            <p:cNvPr id="253" name="Group 252">
              <a:extLst>
                <a:ext uri="{FF2B5EF4-FFF2-40B4-BE49-F238E27FC236}">
                  <a16:creationId xmlns:a16="http://schemas.microsoft.com/office/drawing/2014/main" id="{94338A1F-DF9F-7A50-AA20-7CD19CA7F7E6}"/>
                </a:ext>
              </a:extLst>
            </p:cNvPr>
            <p:cNvGrpSpPr/>
            <p:nvPr/>
          </p:nvGrpSpPr>
          <p:grpSpPr>
            <a:xfrm>
              <a:off x="8708339" y="3081639"/>
              <a:ext cx="1599894" cy="370437"/>
              <a:chOff x="8708339" y="3081639"/>
              <a:chExt cx="1599894" cy="370437"/>
            </a:xfrm>
          </p:grpSpPr>
          <p:cxnSp>
            <p:nvCxnSpPr>
              <p:cNvPr id="191" name="Straight Connector 190">
                <a:extLst>
                  <a:ext uri="{FF2B5EF4-FFF2-40B4-BE49-F238E27FC236}">
                    <a16:creationId xmlns:a16="http://schemas.microsoft.com/office/drawing/2014/main" id="{112D1964-4787-CA6A-6F5F-FFABD76D1432}"/>
                  </a:ext>
                </a:extLst>
              </p:cNvPr>
              <p:cNvCxnSpPr>
                <a:cxnSpLocks/>
              </p:cNvCxnSpPr>
              <p:nvPr/>
            </p:nvCxnSpPr>
            <p:spPr bwMode="auto">
              <a:xfrm>
                <a:off x="8708339" y="308163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C3469E92-31DF-AAC2-83B0-E4CBFC38CD2B}"/>
                  </a:ext>
                </a:extLst>
              </p:cNvPr>
              <p:cNvCxnSpPr>
                <a:cxnSpLocks/>
              </p:cNvCxnSpPr>
              <p:nvPr/>
            </p:nvCxnSpPr>
            <p:spPr bwMode="auto">
              <a:xfrm>
                <a:off x="8874482" y="3119791"/>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B0E7561A-9B48-4AC7-AF90-017CFFBF1CD8}"/>
                  </a:ext>
                </a:extLst>
              </p:cNvPr>
              <p:cNvCxnSpPr>
                <a:cxnSpLocks/>
              </p:cNvCxnSpPr>
              <p:nvPr/>
            </p:nvCxnSpPr>
            <p:spPr bwMode="auto">
              <a:xfrm>
                <a:off x="9328606" y="3176403"/>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81DF64DA-EFB7-DB20-5F2F-DCA8D0E229C5}"/>
                  </a:ext>
                </a:extLst>
              </p:cNvPr>
              <p:cNvCxnSpPr>
                <a:cxnSpLocks/>
              </p:cNvCxnSpPr>
              <p:nvPr/>
            </p:nvCxnSpPr>
            <p:spPr bwMode="auto">
              <a:xfrm>
                <a:off x="9354451" y="3224400"/>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DBE9ED96-B2B5-668F-66FD-2476C36F8739}"/>
                  </a:ext>
                </a:extLst>
              </p:cNvPr>
              <p:cNvCxnSpPr>
                <a:cxnSpLocks/>
              </p:cNvCxnSpPr>
              <p:nvPr/>
            </p:nvCxnSpPr>
            <p:spPr bwMode="auto">
              <a:xfrm>
                <a:off x="9396294" y="3284704"/>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BCC10CB2-F0F9-4966-86C9-B329F3ED0659}"/>
                  </a:ext>
                </a:extLst>
              </p:cNvPr>
              <p:cNvCxnSpPr>
                <a:cxnSpLocks/>
              </p:cNvCxnSpPr>
              <p:nvPr/>
            </p:nvCxnSpPr>
            <p:spPr bwMode="auto">
              <a:xfrm>
                <a:off x="9423369" y="3284704"/>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638698E3-A8DF-574D-8689-CEE22A773C66}"/>
                  </a:ext>
                </a:extLst>
              </p:cNvPr>
              <p:cNvCxnSpPr>
                <a:cxnSpLocks/>
              </p:cNvCxnSpPr>
              <p:nvPr/>
            </p:nvCxnSpPr>
            <p:spPr bwMode="auto">
              <a:xfrm>
                <a:off x="9430753" y="3284704"/>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A11590FC-FFF3-3566-8EB5-36BDC89AFE26}"/>
                  </a:ext>
                </a:extLst>
              </p:cNvPr>
              <p:cNvCxnSpPr>
                <a:cxnSpLocks/>
              </p:cNvCxnSpPr>
              <p:nvPr/>
            </p:nvCxnSpPr>
            <p:spPr bwMode="auto">
              <a:xfrm>
                <a:off x="9468904" y="3305625"/>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D87B4E1D-71B5-8AF9-527A-E06FE3F8F80F}"/>
                  </a:ext>
                </a:extLst>
              </p:cNvPr>
              <p:cNvCxnSpPr>
                <a:cxnSpLocks/>
              </p:cNvCxnSpPr>
              <p:nvPr/>
            </p:nvCxnSpPr>
            <p:spPr bwMode="auto">
              <a:xfrm>
                <a:off x="9483673" y="3305625"/>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C5CB51EB-3527-628E-F59F-FECA913C7535}"/>
                  </a:ext>
                </a:extLst>
              </p:cNvPr>
              <p:cNvCxnSpPr>
                <a:cxnSpLocks/>
              </p:cNvCxnSpPr>
              <p:nvPr/>
            </p:nvCxnSpPr>
            <p:spPr bwMode="auto">
              <a:xfrm>
                <a:off x="9511979" y="3305625"/>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5660DC16-D615-AE4D-3674-89E6A45B695C}"/>
                  </a:ext>
                </a:extLst>
              </p:cNvPr>
              <p:cNvCxnSpPr>
                <a:cxnSpLocks/>
              </p:cNvCxnSpPr>
              <p:nvPr/>
            </p:nvCxnSpPr>
            <p:spPr bwMode="auto">
              <a:xfrm>
                <a:off x="9526747" y="3305625"/>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D172131A-4FBD-C5EC-8B79-4A4394D6BCB9}"/>
                  </a:ext>
                </a:extLst>
              </p:cNvPr>
              <p:cNvCxnSpPr>
                <a:cxnSpLocks/>
              </p:cNvCxnSpPr>
              <p:nvPr/>
            </p:nvCxnSpPr>
            <p:spPr bwMode="auto">
              <a:xfrm>
                <a:off x="9542746" y="3305625"/>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16BE79D1-1945-2375-44E3-9FCF12A6ACE1}"/>
                  </a:ext>
                </a:extLst>
              </p:cNvPr>
              <p:cNvCxnSpPr>
                <a:cxnSpLocks/>
              </p:cNvCxnSpPr>
              <p:nvPr/>
            </p:nvCxnSpPr>
            <p:spPr bwMode="auto">
              <a:xfrm>
                <a:off x="9564898" y="3305625"/>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7B52D40B-33B9-0C75-253A-DBDEF93A23CC}"/>
                  </a:ext>
                </a:extLst>
              </p:cNvPr>
              <p:cNvCxnSpPr>
                <a:cxnSpLocks/>
              </p:cNvCxnSpPr>
              <p:nvPr/>
            </p:nvCxnSpPr>
            <p:spPr bwMode="auto">
              <a:xfrm>
                <a:off x="9601819" y="3330238"/>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F2F8D662-29B3-DB27-A9A6-1C7F5851E572}"/>
                  </a:ext>
                </a:extLst>
              </p:cNvPr>
              <p:cNvCxnSpPr>
                <a:cxnSpLocks/>
              </p:cNvCxnSpPr>
              <p:nvPr/>
            </p:nvCxnSpPr>
            <p:spPr bwMode="auto">
              <a:xfrm>
                <a:off x="9623971" y="3330238"/>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E81AD768-6E53-C74E-84A8-58F7782712FD}"/>
                  </a:ext>
                </a:extLst>
              </p:cNvPr>
              <p:cNvCxnSpPr>
                <a:cxnSpLocks/>
              </p:cNvCxnSpPr>
              <p:nvPr/>
            </p:nvCxnSpPr>
            <p:spPr bwMode="auto">
              <a:xfrm>
                <a:off x="9633817" y="3330238"/>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C587AE01-7559-C794-5817-C267EC0646F8}"/>
                  </a:ext>
                </a:extLst>
              </p:cNvPr>
              <p:cNvCxnSpPr>
                <a:cxnSpLocks/>
              </p:cNvCxnSpPr>
              <p:nvPr/>
            </p:nvCxnSpPr>
            <p:spPr bwMode="auto">
              <a:xfrm>
                <a:off x="9657200" y="3330238"/>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B0698959-BDF2-9D9E-9E4D-7DD13AE15989}"/>
                  </a:ext>
                </a:extLst>
              </p:cNvPr>
              <p:cNvCxnSpPr>
                <a:cxnSpLocks/>
              </p:cNvCxnSpPr>
              <p:nvPr/>
            </p:nvCxnSpPr>
            <p:spPr bwMode="auto">
              <a:xfrm>
                <a:off x="9674430" y="3356082"/>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A209AB91-A722-C821-0DD0-C1A753FE764D}"/>
                  </a:ext>
                </a:extLst>
              </p:cNvPr>
              <p:cNvCxnSpPr>
                <a:cxnSpLocks/>
              </p:cNvCxnSpPr>
              <p:nvPr/>
            </p:nvCxnSpPr>
            <p:spPr bwMode="auto">
              <a:xfrm>
                <a:off x="9683045" y="3356082"/>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8863FF45-C86B-94FA-95E7-14B1754C6823}"/>
                  </a:ext>
                </a:extLst>
              </p:cNvPr>
              <p:cNvCxnSpPr>
                <a:cxnSpLocks/>
              </p:cNvCxnSpPr>
              <p:nvPr/>
            </p:nvCxnSpPr>
            <p:spPr bwMode="auto">
              <a:xfrm>
                <a:off x="9700275" y="3356082"/>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DE9AD3BD-493D-0714-F137-32BA66166706}"/>
                  </a:ext>
                </a:extLst>
              </p:cNvPr>
              <p:cNvCxnSpPr>
                <a:cxnSpLocks/>
              </p:cNvCxnSpPr>
              <p:nvPr/>
            </p:nvCxnSpPr>
            <p:spPr bwMode="auto">
              <a:xfrm>
                <a:off x="9710120" y="3356082"/>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E54DA6CD-3F40-2A8C-EF73-280E96FD8A63}"/>
                  </a:ext>
                </a:extLst>
              </p:cNvPr>
              <p:cNvCxnSpPr>
                <a:cxnSpLocks/>
              </p:cNvCxnSpPr>
              <p:nvPr/>
            </p:nvCxnSpPr>
            <p:spPr bwMode="auto">
              <a:xfrm>
                <a:off x="9719965"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63CE1213-723D-B869-AF67-1FB1A8315AF3}"/>
                  </a:ext>
                </a:extLst>
              </p:cNvPr>
              <p:cNvCxnSpPr>
                <a:cxnSpLocks/>
              </p:cNvCxnSpPr>
              <p:nvPr/>
            </p:nvCxnSpPr>
            <p:spPr bwMode="auto">
              <a:xfrm>
                <a:off x="9731041"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91CAF4FD-307D-E102-7471-4F5FDB8FD419}"/>
                  </a:ext>
                </a:extLst>
              </p:cNvPr>
              <p:cNvCxnSpPr>
                <a:cxnSpLocks/>
              </p:cNvCxnSpPr>
              <p:nvPr/>
            </p:nvCxnSpPr>
            <p:spPr bwMode="auto">
              <a:xfrm>
                <a:off x="9740886"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B43D2A9E-8766-9A4E-07E5-8396062E6CF7}"/>
                  </a:ext>
                </a:extLst>
              </p:cNvPr>
              <p:cNvCxnSpPr>
                <a:cxnSpLocks/>
              </p:cNvCxnSpPr>
              <p:nvPr/>
            </p:nvCxnSpPr>
            <p:spPr bwMode="auto">
              <a:xfrm>
                <a:off x="9751962"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1F5E6076-90CE-D1C2-909E-670139E4C414}"/>
                  </a:ext>
                </a:extLst>
              </p:cNvPr>
              <p:cNvCxnSpPr>
                <a:cxnSpLocks/>
              </p:cNvCxnSpPr>
              <p:nvPr/>
            </p:nvCxnSpPr>
            <p:spPr bwMode="auto">
              <a:xfrm>
                <a:off x="9790114"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DE178C6E-D908-0C26-A9E0-3B42F2E01A22}"/>
                  </a:ext>
                </a:extLst>
              </p:cNvPr>
              <p:cNvCxnSpPr>
                <a:cxnSpLocks/>
              </p:cNvCxnSpPr>
              <p:nvPr/>
            </p:nvCxnSpPr>
            <p:spPr bwMode="auto">
              <a:xfrm>
                <a:off x="9807344"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A4C0832C-D562-DF58-5801-88E0FEE8340D}"/>
                  </a:ext>
                </a:extLst>
              </p:cNvPr>
              <p:cNvCxnSpPr>
                <a:cxnSpLocks/>
              </p:cNvCxnSpPr>
              <p:nvPr/>
            </p:nvCxnSpPr>
            <p:spPr bwMode="auto">
              <a:xfrm>
                <a:off x="9851648"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3A9DC5A7-348C-0652-85B2-E7DDF3B339F0}"/>
                  </a:ext>
                </a:extLst>
              </p:cNvPr>
              <p:cNvCxnSpPr>
                <a:cxnSpLocks/>
              </p:cNvCxnSpPr>
              <p:nvPr/>
            </p:nvCxnSpPr>
            <p:spPr bwMode="auto">
              <a:xfrm>
                <a:off x="9868878"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67A9EDE4-0176-5F33-8581-A3E5C719A15E}"/>
                  </a:ext>
                </a:extLst>
              </p:cNvPr>
              <p:cNvCxnSpPr>
                <a:cxnSpLocks/>
              </p:cNvCxnSpPr>
              <p:nvPr/>
            </p:nvCxnSpPr>
            <p:spPr bwMode="auto">
              <a:xfrm>
                <a:off x="9886108"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C0D46835-114B-170D-C723-8174B37E37BD}"/>
                  </a:ext>
                </a:extLst>
              </p:cNvPr>
              <p:cNvCxnSpPr>
                <a:cxnSpLocks/>
              </p:cNvCxnSpPr>
              <p:nvPr/>
            </p:nvCxnSpPr>
            <p:spPr bwMode="auto">
              <a:xfrm>
                <a:off x="9893492"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46F2024C-A4B0-B7B8-DA6A-78B9F3F84234}"/>
                  </a:ext>
                </a:extLst>
              </p:cNvPr>
              <p:cNvCxnSpPr>
                <a:cxnSpLocks/>
              </p:cNvCxnSpPr>
              <p:nvPr/>
            </p:nvCxnSpPr>
            <p:spPr bwMode="auto">
              <a:xfrm>
                <a:off x="9920568"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EB9E1197-211D-E892-18B9-B9DABFB2DAC7}"/>
                  </a:ext>
                </a:extLst>
              </p:cNvPr>
              <p:cNvCxnSpPr>
                <a:cxnSpLocks/>
              </p:cNvCxnSpPr>
              <p:nvPr/>
            </p:nvCxnSpPr>
            <p:spPr bwMode="auto">
              <a:xfrm>
                <a:off x="9927952"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9BF7D7F3-E6D8-029C-40C0-F2EC7EA740DD}"/>
                  </a:ext>
                </a:extLst>
              </p:cNvPr>
              <p:cNvCxnSpPr>
                <a:cxnSpLocks/>
              </p:cNvCxnSpPr>
              <p:nvPr/>
            </p:nvCxnSpPr>
            <p:spPr bwMode="auto">
              <a:xfrm>
                <a:off x="9935336"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0C46D7FC-5F06-AB14-0EBA-AC016E04355B}"/>
                  </a:ext>
                </a:extLst>
              </p:cNvPr>
              <p:cNvCxnSpPr>
                <a:cxnSpLocks/>
              </p:cNvCxnSpPr>
              <p:nvPr/>
            </p:nvCxnSpPr>
            <p:spPr bwMode="auto">
              <a:xfrm>
                <a:off x="9952566"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49C19941-4E50-711E-72AB-A2480FCFF8DE}"/>
                  </a:ext>
                </a:extLst>
              </p:cNvPr>
              <p:cNvCxnSpPr>
                <a:cxnSpLocks/>
              </p:cNvCxnSpPr>
              <p:nvPr/>
            </p:nvCxnSpPr>
            <p:spPr bwMode="auto">
              <a:xfrm>
                <a:off x="9972257"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94353EB4-F890-9B61-195B-34A8935ABE4B}"/>
                  </a:ext>
                </a:extLst>
              </p:cNvPr>
              <p:cNvCxnSpPr>
                <a:cxnSpLocks/>
              </p:cNvCxnSpPr>
              <p:nvPr/>
            </p:nvCxnSpPr>
            <p:spPr bwMode="auto">
              <a:xfrm>
                <a:off x="9987025"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6519A5A9-E73C-E619-374C-3F96CEC14D2E}"/>
                  </a:ext>
                </a:extLst>
              </p:cNvPr>
              <p:cNvCxnSpPr>
                <a:cxnSpLocks/>
              </p:cNvCxnSpPr>
              <p:nvPr/>
            </p:nvCxnSpPr>
            <p:spPr bwMode="auto">
              <a:xfrm>
                <a:off x="9999332"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76ECBC38-8F5C-0E25-FD71-C6923F2ABB1F}"/>
                  </a:ext>
                </a:extLst>
              </p:cNvPr>
              <p:cNvCxnSpPr>
                <a:cxnSpLocks/>
              </p:cNvCxnSpPr>
              <p:nvPr/>
            </p:nvCxnSpPr>
            <p:spPr bwMode="auto">
              <a:xfrm>
                <a:off x="10016562"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12A0EC6C-6C71-E52A-1D92-5305A97F35C4}"/>
                  </a:ext>
                </a:extLst>
              </p:cNvPr>
              <p:cNvCxnSpPr>
                <a:cxnSpLocks/>
              </p:cNvCxnSpPr>
              <p:nvPr/>
            </p:nvCxnSpPr>
            <p:spPr bwMode="auto">
              <a:xfrm>
                <a:off x="10027638"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8671F986-4042-7F75-DE22-66F51E749A0C}"/>
                  </a:ext>
                </a:extLst>
              </p:cNvPr>
              <p:cNvCxnSpPr>
                <a:cxnSpLocks/>
              </p:cNvCxnSpPr>
              <p:nvPr/>
            </p:nvCxnSpPr>
            <p:spPr bwMode="auto">
              <a:xfrm>
                <a:off x="10041176"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14643BF7-6B85-C309-DF23-C6A1335425C4}"/>
                  </a:ext>
                </a:extLst>
              </p:cNvPr>
              <p:cNvCxnSpPr>
                <a:cxnSpLocks/>
              </p:cNvCxnSpPr>
              <p:nvPr/>
            </p:nvCxnSpPr>
            <p:spPr bwMode="auto">
              <a:xfrm>
                <a:off x="10052252"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96BF2204-746E-6972-7312-09D64FA24110}"/>
                  </a:ext>
                </a:extLst>
              </p:cNvPr>
              <p:cNvCxnSpPr>
                <a:cxnSpLocks/>
              </p:cNvCxnSpPr>
              <p:nvPr/>
            </p:nvCxnSpPr>
            <p:spPr bwMode="auto">
              <a:xfrm>
                <a:off x="10075635"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B2793CF8-5F4B-982A-DFC2-E13F1ADA2033}"/>
                  </a:ext>
                </a:extLst>
              </p:cNvPr>
              <p:cNvCxnSpPr>
                <a:cxnSpLocks/>
              </p:cNvCxnSpPr>
              <p:nvPr/>
            </p:nvCxnSpPr>
            <p:spPr bwMode="auto">
              <a:xfrm>
                <a:off x="10086711"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3C2008CC-8BF8-8173-7F96-24BD82F3692D}"/>
                  </a:ext>
                </a:extLst>
              </p:cNvPr>
              <p:cNvCxnSpPr>
                <a:cxnSpLocks/>
              </p:cNvCxnSpPr>
              <p:nvPr/>
            </p:nvCxnSpPr>
            <p:spPr bwMode="auto">
              <a:xfrm>
                <a:off x="10129785"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5C9235A3-BDB6-3A2A-110B-BA4BF700F503}"/>
                  </a:ext>
                </a:extLst>
              </p:cNvPr>
              <p:cNvCxnSpPr>
                <a:cxnSpLocks/>
              </p:cNvCxnSpPr>
              <p:nvPr/>
            </p:nvCxnSpPr>
            <p:spPr bwMode="auto">
              <a:xfrm>
                <a:off x="10147014"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6249E43A-FA94-E3EE-2FA0-91373E1B7845}"/>
                  </a:ext>
                </a:extLst>
              </p:cNvPr>
              <p:cNvCxnSpPr>
                <a:cxnSpLocks/>
              </p:cNvCxnSpPr>
              <p:nvPr/>
            </p:nvCxnSpPr>
            <p:spPr bwMode="auto">
              <a:xfrm>
                <a:off x="10159321"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6A580BD4-5582-A298-3D5E-042005CCE9B7}"/>
                  </a:ext>
                </a:extLst>
              </p:cNvPr>
              <p:cNvCxnSpPr>
                <a:cxnSpLocks/>
              </p:cNvCxnSpPr>
              <p:nvPr/>
            </p:nvCxnSpPr>
            <p:spPr bwMode="auto">
              <a:xfrm>
                <a:off x="10182704"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72A6AEDB-8046-E24B-E144-F35287409DA1}"/>
                  </a:ext>
                </a:extLst>
              </p:cNvPr>
              <p:cNvCxnSpPr>
                <a:cxnSpLocks/>
              </p:cNvCxnSpPr>
              <p:nvPr/>
            </p:nvCxnSpPr>
            <p:spPr bwMode="auto">
              <a:xfrm>
                <a:off x="10198703"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508270C7-FE08-C278-D49E-1BF6829CDEEF}"/>
                  </a:ext>
                </a:extLst>
              </p:cNvPr>
              <p:cNvCxnSpPr>
                <a:cxnSpLocks/>
              </p:cNvCxnSpPr>
              <p:nvPr/>
            </p:nvCxnSpPr>
            <p:spPr bwMode="auto">
              <a:xfrm>
                <a:off x="10233162"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BAFDC781-E1C3-D498-9522-114D8A33A4A1}"/>
                  </a:ext>
                </a:extLst>
              </p:cNvPr>
              <p:cNvCxnSpPr>
                <a:cxnSpLocks/>
              </p:cNvCxnSpPr>
              <p:nvPr/>
            </p:nvCxnSpPr>
            <p:spPr bwMode="auto">
              <a:xfrm>
                <a:off x="10308233" y="3386849"/>
                <a:ext cx="0" cy="65227"/>
              </a:xfrm>
              <a:prstGeom prst="line">
                <a:avLst/>
              </a:prstGeom>
              <a:noFill/>
              <a:ln w="12700"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C495E425-9A22-2D18-755C-81332FCEF612}"/>
                  </a:ext>
                </a:extLst>
              </p:cNvPr>
              <p:cNvCxnSpPr>
                <a:cxnSpLocks/>
              </p:cNvCxnSpPr>
              <p:nvPr/>
            </p:nvCxnSpPr>
            <p:spPr bwMode="auto">
              <a:xfrm flipH="1">
                <a:off x="9577205" y="3372082"/>
                <a:ext cx="72607" cy="0"/>
              </a:xfrm>
              <a:prstGeom prst="line">
                <a:avLst/>
              </a:prstGeom>
              <a:noFill/>
              <a:ln w="12700"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430301C8-5511-3E0F-F618-1E585F52007E}"/>
                  </a:ext>
                </a:extLst>
              </p:cNvPr>
              <p:cNvCxnSpPr>
                <a:cxnSpLocks/>
              </p:cNvCxnSpPr>
              <p:nvPr/>
            </p:nvCxnSpPr>
            <p:spPr bwMode="auto">
              <a:xfrm flipH="1">
                <a:off x="9632586" y="3372082"/>
                <a:ext cx="72607" cy="0"/>
              </a:xfrm>
              <a:prstGeom prst="line">
                <a:avLst/>
              </a:prstGeom>
              <a:noFill/>
              <a:ln w="12700" cap="flat" cmpd="sng" algn="ctr">
                <a:solidFill>
                  <a:schemeClr val="accent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4DF6383F-B337-0956-129F-7B16291E6F44}"/>
                  </a:ext>
                </a:extLst>
              </p:cNvPr>
              <p:cNvCxnSpPr>
                <a:cxnSpLocks/>
              </p:cNvCxnSpPr>
              <p:nvPr/>
            </p:nvCxnSpPr>
            <p:spPr bwMode="auto">
              <a:xfrm flipH="1">
                <a:off x="9648585" y="3386850"/>
                <a:ext cx="72607" cy="0"/>
              </a:xfrm>
              <a:prstGeom prst="line">
                <a:avLst/>
              </a:prstGeom>
              <a:noFill/>
              <a:ln w="12700"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E33FDC50-5AD9-BC47-B11F-4235ECCF38D9}"/>
                  </a:ext>
                </a:extLst>
              </p:cNvPr>
              <p:cNvCxnSpPr>
                <a:cxnSpLocks/>
              </p:cNvCxnSpPr>
              <p:nvPr/>
            </p:nvCxnSpPr>
            <p:spPr bwMode="auto">
              <a:xfrm flipH="1">
                <a:off x="9646123" y="3399157"/>
                <a:ext cx="72607" cy="0"/>
              </a:xfrm>
              <a:prstGeom prst="line">
                <a:avLst/>
              </a:prstGeom>
              <a:noFill/>
              <a:ln w="12700" cap="flat" cmpd="sng" algn="ctr">
                <a:solidFill>
                  <a:schemeClr val="accent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F82737C6-00F4-25A2-D791-6BEEA466F2D9}"/>
                  </a:ext>
                </a:extLst>
              </p:cNvPr>
              <p:cNvCxnSpPr>
                <a:cxnSpLocks/>
              </p:cNvCxnSpPr>
              <p:nvPr/>
            </p:nvCxnSpPr>
            <p:spPr bwMode="auto">
              <a:xfrm flipH="1">
                <a:off x="9361834" y="3320393"/>
                <a:ext cx="72607" cy="0"/>
              </a:xfrm>
              <a:prstGeom prst="line">
                <a:avLst/>
              </a:prstGeom>
              <a:noFill/>
              <a:ln w="12700"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DBDEAF0F-BCB9-045B-BB3D-31C5C69123E4}"/>
                  </a:ext>
                </a:extLst>
              </p:cNvPr>
              <p:cNvCxnSpPr>
                <a:cxnSpLocks/>
              </p:cNvCxnSpPr>
              <p:nvPr/>
            </p:nvCxnSpPr>
            <p:spPr bwMode="auto">
              <a:xfrm flipH="1">
                <a:off x="9398755" y="3320393"/>
                <a:ext cx="72607" cy="0"/>
              </a:xfrm>
              <a:prstGeom prst="line">
                <a:avLst/>
              </a:prstGeom>
              <a:noFill/>
              <a:ln w="12700"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AEBCF570-33ED-3073-673E-72B5F649B6D6}"/>
                  </a:ext>
                </a:extLst>
              </p:cNvPr>
              <p:cNvCxnSpPr>
                <a:cxnSpLocks/>
              </p:cNvCxnSpPr>
              <p:nvPr/>
            </p:nvCxnSpPr>
            <p:spPr bwMode="auto">
              <a:xfrm flipH="1">
                <a:off x="9321222" y="3256397"/>
                <a:ext cx="72607" cy="0"/>
              </a:xfrm>
              <a:prstGeom prst="line">
                <a:avLst/>
              </a:prstGeom>
              <a:noFill/>
              <a:ln w="12700" cap="flat" cmpd="sng" algn="ctr">
                <a:solidFill>
                  <a:schemeClr val="accent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D72EF685-AA3F-6BD1-C966-E69954ED3A4F}"/>
                  </a:ext>
                </a:extLst>
              </p:cNvPr>
              <p:cNvCxnSpPr>
                <a:cxnSpLocks/>
              </p:cNvCxnSpPr>
              <p:nvPr/>
            </p:nvCxnSpPr>
            <p:spPr bwMode="auto">
              <a:xfrm flipH="1">
                <a:off x="8842485" y="3155481"/>
                <a:ext cx="72607" cy="0"/>
              </a:xfrm>
              <a:prstGeom prst="line">
                <a:avLst/>
              </a:prstGeom>
              <a:noFill/>
              <a:ln w="12700" cap="flat" cmpd="sng" algn="ctr">
                <a:solidFill>
                  <a:schemeClr val="accent1"/>
                </a:solidFill>
                <a:prstDash val="solid"/>
                <a:round/>
                <a:headEnd type="none" w="med" len="med"/>
                <a:tailEnd type="none" w="med" len="med"/>
              </a:ln>
              <a:effectLst/>
            </p:spPr>
          </p:cxnSp>
        </p:grpSp>
      </p:grpSp>
      <p:grpSp>
        <p:nvGrpSpPr>
          <p:cNvPr id="290" name="Group 289">
            <a:extLst>
              <a:ext uri="{FF2B5EF4-FFF2-40B4-BE49-F238E27FC236}">
                <a16:creationId xmlns:a16="http://schemas.microsoft.com/office/drawing/2014/main" id="{FB7B5C1D-3144-EB7F-87D6-CDF05B187C92}"/>
              </a:ext>
            </a:extLst>
          </p:cNvPr>
          <p:cNvGrpSpPr/>
          <p:nvPr/>
        </p:nvGrpSpPr>
        <p:grpSpPr>
          <a:xfrm>
            <a:off x="6808161" y="2278935"/>
            <a:ext cx="3449615" cy="1506361"/>
            <a:chOff x="6808161" y="2746891"/>
            <a:chExt cx="3449615" cy="1506361"/>
          </a:xfrm>
        </p:grpSpPr>
        <p:cxnSp>
          <p:nvCxnSpPr>
            <p:cNvPr id="279" name="Straight Connector 278">
              <a:extLst>
                <a:ext uri="{FF2B5EF4-FFF2-40B4-BE49-F238E27FC236}">
                  <a16:creationId xmlns:a16="http://schemas.microsoft.com/office/drawing/2014/main" id="{8B2ED610-97E5-A718-39F4-B495CDF92C45}"/>
                </a:ext>
              </a:extLst>
            </p:cNvPr>
            <p:cNvCxnSpPr>
              <a:cxnSpLocks/>
            </p:cNvCxnSpPr>
            <p:nvPr/>
          </p:nvCxnSpPr>
          <p:spPr bwMode="auto">
            <a:xfrm>
              <a:off x="6808161" y="2746891"/>
              <a:ext cx="0" cy="65227"/>
            </a:xfrm>
            <a:prstGeom prst="line">
              <a:avLst/>
            </a:prstGeom>
            <a:noFill/>
            <a:ln w="12700" cap="flat" cmpd="sng" algn="ctr">
              <a:solidFill>
                <a:schemeClr val="accent3"/>
              </a:solidFill>
              <a:prstDash val="solid"/>
              <a:round/>
              <a:headEnd type="none" w="med" len="med"/>
              <a:tailEnd type="none" w="med" len="med"/>
            </a:ln>
            <a:effectLst/>
          </p:spPr>
        </p:cxnSp>
        <p:grpSp>
          <p:nvGrpSpPr>
            <p:cNvPr id="289" name="Group 288">
              <a:extLst>
                <a:ext uri="{FF2B5EF4-FFF2-40B4-BE49-F238E27FC236}">
                  <a16:creationId xmlns:a16="http://schemas.microsoft.com/office/drawing/2014/main" id="{0F49A689-C95B-9B4B-964B-4EC909D1E83E}"/>
                </a:ext>
              </a:extLst>
            </p:cNvPr>
            <p:cNvGrpSpPr/>
            <p:nvPr/>
          </p:nvGrpSpPr>
          <p:grpSpPr>
            <a:xfrm>
              <a:off x="9295374" y="3799128"/>
              <a:ext cx="962402" cy="454124"/>
              <a:chOff x="9295374" y="3799128"/>
              <a:chExt cx="962402" cy="454124"/>
            </a:xfrm>
          </p:grpSpPr>
          <p:cxnSp>
            <p:nvCxnSpPr>
              <p:cNvPr id="252" name="Straight Connector 251">
                <a:extLst>
                  <a:ext uri="{FF2B5EF4-FFF2-40B4-BE49-F238E27FC236}">
                    <a16:creationId xmlns:a16="http://schemas.microsoft.com/office/drawing/2014/main" id="{AE631777-02BD-E625-9667-39E28B13A25B}"/>
                  </a:ext>
                </a:extLst>
              </p:cNvPr>
              <p:cNvCxnSpPr>
                <a:cxnSpLocks/>
              </p:cNvCxnSpPr>
              <p:nvPr/>
            </p:nvCxnSpPr>
            <p:spPr bwMode="auto">
              <a:xfrm>
                <a:off x="10225777"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0AD44A83-7440-D578-FA6A-E578CA10008C}"/>
                  </a:ext>
                </a:extLst>
              </p:cNvPr>
              <p:cNvCxnSpPr>
                <a:cxnSpLocks/>
              </p:cNvCxnSpPr>
              <p:nvPr/>
            </p:nvCxnSpPr>
            <p:spPr bwMode="auto">
              <a:xfrm>
                <a:off x="10197472"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5473A316-1224-1863-0E9B-320AB56FBD46}"/>
                  </a:ext>
                </a:extLst>
              </p:cNvPr>
              <p:cNvCxnSpPr>
                <a:cxnSpLocks/>
              </p:cNvCxnSpPr>
              <p:nvPr/>
            </p:nvCxnSpPr>
            <p:spPr bwMode="auto">
              <a:xfrm>
                <a:off x="10147013"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1EC01A89-2957-6CF3-250D-B0D5D502F022}"/>
                  </a:ext>
                </a:extLst>
              </p:cNvPr>
              <p:cNvCxnSpPr>
                <a:cxnSpLocks/>
              </p:cNvCxnSpPr>
              <p:nvPr/>
            </p:nvCxnSpPr>
            <p:spPr bwMode="auto">
              <a:xfrm>
                <a:off x="10096555"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14E6CD4C-9554-10DF-FF11-EB49153728E2}"/>
                  </a:ext>
                </a:extLst>
              </p:cNvPr>
              <p:cNvCxnSpPr>
                <a:cxnSpLocks/>
              </p:cNvCxnSpPr>
              <p:nvPr/>
            </p:nvCxnSpPr>
            <p:spPr bwMode="auto">
              <a:xfrm>
                <a:off x="10068249"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4FF6A1AA-B5C0-B506-3CFD-39359C10305D}"/>
                  </a:ext>
                </a:extLst>
              </p:cNvPr>
              <p:cNvCxnSpPr>
                <a:cxnSpLocks/>
              </p:cNvCxnSpPr>
              <p:nvPr/>
            </p:nvCxnSpPr>
            <p:spPr bwMode="auto">
              <a:xfrm>
                <a:off x="10015330"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31C0CA6A-52C7-3426-0EB7-1F8176B1E831}"/>
                  </a:ext>
                </a:extLst>
              </p:cNvPr>
              <p:cNvCxnSpPr>
                <a:cxnSpLocks/>
              </p:cNvCxnSpPr>
              <p:nvPr/>
            </p:nvCxnSpPr>
            <p:spPr bwMode="auto">
              <a:xfrm>
                <a:off x="9985794"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91F61853-13A9-7988-056C-BE8E0D7342F4}"/>
                  </a:ext>
                </a:extLst>
              </p:cNvPr>
              <p:cNvCxnSpPr>
                <a:cxnSpLocks/>
              </p:cNvCxnSpPr>
              <p:nvPr/>
            </p:nvCxnSpPr>
            <p:spPr bwMode="auto">
              <a:xfrm>
                <a:off x="9979640"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533F704A-7900-A252-7ACD-8D3C4D20BFB6}"/>
                  </a:ext>
                </a:extLst>
              </p:cNvPr>
              <p:cNvCxnSpPr>
                <a:cxnSpLocks/>
              </p:cNvCxnSpPr>
              <p:nvPr/>
            </p:nvCxnSpPr>
            <p:spPr bwMode="auto">
              <a:xfrm>
                <a:off x="9980871" y="4188025"/>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7DD55240-35E6-B97D-8D0C-CBA96D8B7B08}"/>
                  </a:ext>
                </a:extLst>
              </p:cNvPr>
              <p:cNvCxnSpPr>
                <a:cxnSpLocks/>
              </p:cNvCxnSpPr>
              <p:nvPr/>
            </p:nvCxnSpPr>
            <p:spPr bwMode="auto">
              <a:xfrm>
                <a:off x="9957487"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6AABCC4E-CF96-F3FD-972F-B57AD8900062}"/>
                  </a:ext>
                </a:extLst>
              </p:cNvPr>
              <p:cNvCxnSpPr>
                <a:cxnSpLocks/>
              </p:cNvCxnSpPr>
              <p:nvPr/>
            </p:nvCxnSpPr>
            <p:spPr bwMode="auto">
              <a:xfrm>
                <a:off x="9929182"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CFB5A298-0BCA-5867-E844-06207C20EC44}"/>
                  </a:ext>
                </a:extLst>
              </p:cNvPr>
              <p:cNvCxnSpPr>
                <a:cxnSpLocks/>
              </p:cNvCxnSpPr>
              <p:nvPr/>
            </p:nvCxnSpPr>
            <p:spPr bwMode="auto">
              <a:xfrm>
                <a:off x="9845495"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B55B819F-8A22-3215-B9FA-FF01B5D26EB0}"/>
                  </a:ext>
                </a:extLst>
              </p:cNvPr>
              <p:cNvCxnSpPr>
                <a:cxnSpLocks/>
              </p:cNvCxnSpPr>
              <p:nvPr/>
            </p:nvCxnSpPr>
            <p:spPr bwMode="auto">
              <a:xfrm>
                <a:off x="9804883"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CB67160B-7D20-08B2-5860-B1C4ED346EDB}"/>
                  </a:ext>
                </a:extLst>
              </p:cNvPr>
              <p:cNvCxnSpPr>
                <a:cxnSpLocks/>
              </p:cNvCxnSpPr>
              <p:nvPr/>
            </p:nvCxnSpPr>
            <p:spPr bwMode="auto">
              <a:xfrm>
                <a:off x="9791345"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5E7893FA-CD22-C516-734D-0CCF5B620A8B}"/>
                  </a:ext>
                </a:extLst>
              </p:cNvPr>
              <p:cNvCxnSpPr>
                <a:cxnSpLocks/>
              </p:cNvCxnSpPr>
              <p:nvPr/>
            </p:nvCxnSpPr>
            <p:spPr bwMode="auto">
              <a:xfrm>
                <a:off x="9766731"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179172FA-4ACA-DD86-BAE9-5D57E246D5B6}"/>
                  </a:ext>
                </a:extLst>
              </p:cNvPr>
              <p:cNvCxnSpPr>
                <a:cxnSpLocks/>
              </p:cNvCxnSpPr>
              <p:nvPr/>
            </p:nvCxnSpPr>
            <p:spPr bwMode="auto">
              <a:xfrm>
                <a:off x="9710119"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73CDDB33-1F89-087F-4182-FBF5EE9F69BF}"/>
                  </a:ext>
                </a:extLst>
              </p:cNvPr>
              <p:cNvCxnSpPr>
                <a:cxnSpLocks/>
              </p:cNvCxnSpPr>
              <p:nvPr/>
            </p:nvCxnSpPr>
            <p:spPr bwMode="auto">
              <a:xfrm>
                <a:off x="9689197"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E1C2AF57-E482-7FD9-2F33-4AF89DDCD6C4}"/>
                  </a:ext>
                </a:extLst>
              </p:cNvPr>
              <p:cNvCxnSpPr>
                <a:cxnSpLocks/>
              </p:cNvCxnSpPr>
              <p:nvPr/>
            </p:nvCxnSpPr>
            <p:spPr bwMode="auto">
              <a:xfrm>
                <a:off x="9670737"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D3968515-700F-9810-2953-34658555643D}"/>
                  </a:ext>
                </a:extLst>
              </p:cNvPr>
              <p:cNvCxnSpPr>
                <a:cxnSpLocks/>
              </p:cNvCxnSpPr>
              <p:nvPr/>
            </p:nvCxnSpPr>
            <p:spPr bwMode="auto">
              <a:xfrm>
                <a:off x="9653508"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F6BC432C-E0C8-1DDB-7805-7F8D8F8B7762}"/>
                  </a:ext>
                </a:extLst>
              </p:cNvPr>
              <p:cNvCxnSpPr>
                <a:cxnSpLocks/>
              </p:cNvCxnSpPr>
              <p:nvPr/>
            </p:nvCxnSpPr>
            <p:spPr bwMode="auto">
              <a:xfrm>
                <a:off x="9641202" y="4071110"/>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41C51EFE-BB8F-013F-95DF-722CA338E799}"/>
                  </a:ext>
                </a:extLst>
              </p:cNvPr>
              <p:cNvCxnSpPr>
                <a:cxnSpLocks/>
              </p:cNvCxnSpPr>
              <p:nvPr/>
            </p:nvCxnSpPr>
            <p:spPr bwMode="auto">
              <a:xfrm>
                <a:off x="9587052" y="4019421"/>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8202A374-8858-59B9-52D0-C064F37809B6}"/>
                  </a:ext>
                </a:extLst>
              </p:cNvPr>
              <p:cNvCxnSpPr>
                <a:cxnSpLocks/>
              </p:cNvCxnSpPr>
              <p:nvPr/>
            </p:nvCxnSpPr>
            <p:spPr bwMode="auto">
              <a:xfrm>
                <a:off x="9532902" y="4019421"/>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BEBF0BE1-C074-A587-B3D9-4C11762B2638}"/>
                  </a:ext>
                </a:extLst>
              </p:cNvPr>
              <p:cNvCxnSpPr>
                <a:cxnSpLocks/>
              </p:cNvCxnSpPr>
              <p:nvPr/>
            </p:nvCxnSpPr>
            <p:spPr bwMode="auto">
              <a:xfrm>
                <a:off x="9476290" y="4019421"/>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39A9A431-12E1-CA72-D187-AC3E70CD82D7}"/>
                  </a:ext>
                </a:extLst>
              </p:cNvPr>
              <p:cNvCxnSpPr>
                <a:cxnSpLocks/>
              </p:cNvCxnSpPr>
              <p:nvPr/>
            </p:nvCxnSpPr>
            <p:spPr bwMode="auto">
              <a:xfrm>
                <a:off x="9401218" y="3887738"/>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380FA4A4-FB9C-02FA-6FC1-BAEF520CE117}"/>
                  </a:ext>
                </a:extLst>
              </p:cNvPr>
              <p:cNvCxnSpPr>
                <a:cxnSpLocks/>
              </p:cNvCxnSpPr>
              <p:nvPr/>
            </p:nvCxnSpPr>
            <p:spPr bwMode="auto">
              <a:xfrm>
                <a:off x="9323684" y="3799128"/>
                <a:ext cx="0" cy="65227"/>
              </a:xfrm>
              <a:prstGeom prst="line">
                <a:avLst/>
              </a:prstGeom>
              <a:noFill/>
              <a:ln w="12700" cap="flat" cmpd="sng" algn="ctr">
                <a:solidFill>
                  <a:schemeClr val="accent3"/>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32FADC36-D6E6-1EA4-02EE-D4C63AB67D57}"/>
                  </a:ext>
                </a:extLst>
              </p:cNvPr>
              <p:cNvCxnSpPr>
                <a:cxnSpLocks/>
              </p:cNvCxnSpPr>
              <p:nvPr/>
            </p:nvCxnSpPr>
            <p:spPr bwMode="auto">
              <a:xfrm>
                <a:off x="9295374" y="3831126"/>
                <a:ext cx="65232" cy="0"/>
              </a:xfrm>
              <a:prstGeom prst="line">
                <a:avLst/>
              </a:prstGeom>
              <a:noFill/>
              <a:ln w="12700" cap="flat" cmpd="sng" algn="ctr">
                <a:solidFill>
                  <a:schemeClr val="accent3"/>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8DC3E6C7-9A4C-8525-FAF9-E8108EA1899C}"/>
                  </a:ext>
                </a:extLst>
              </p:cNvPr>
              <p:cNvCxnSpPr>
                <a:cxnSpLocks/>
              </p:cNvCxnSpPr>
              <p:nvPr/>
            </p:nvCxnSpPr>
            <p:spPr bwMode="auto">
              <a:xfrm>
                <a:off x="9364292" y="3919736"/>
                <a:ext cx="65232" cy="0"/>
              </a:xfrm>
              <a:prstGeom prst="line">
                <a:avLst/>
              </a:prstGeom>
              <a:noFill/>
              <a:ln w="12700" cap="flat" cmpd="sng" algn="ctr">
                <a:solidFill>
                  <a:schemeClr val="accent3"/>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7A151CA8-4F6B-DA01-B517-5AA7D54F21DD}"/>
                  </a:ext>
                </a:extLst>
              </p:cNvPr>
              <p:cNvCxnSpPr>
                <a:cxnSpLocks/>
              </p:cNvCxnSpPr>
              <p:nvPr/>
            </p:nvCxnSpPr>
            <p:spPr bwMode="auto">
              <a:xfrm>
                <a:off x="9440595" y="4051420"/>
                <a:ext cx="65232" cy="0"/>
              </a:xfrm>
              <a:prstGeom prst="line">
                <a:avLst/>
              </a:prstGeom>
              <a:noFill/>
              <a:ln w="12700" cap="flat" cmpd="sng" algn="ctr">
                <a:solidFill>
                  <a:schemeClr val="accent3"/>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AF4ADCE2-5F2E-83B7-0F2F-24A927F61582}"/>
                  </a:ext>
                </a:extLst>
              </p:cNvPr>
              <p:cNvCxnSpPr>
                <a:cxnSpLocks/>
              </p:cNvCxnSpPr>
              <p:nvPr/>
            </p:nvCxnSpPr>
            <p:spPr bwMode="auto">
              <a:xfrm>
                <a:off x="9919332" y="4104340"/>
                <a:ext cx="65232" cy="0"/>
              </a:xfrm>
              <a:prstGeom prst="line">
                <a:avLst/>
              </a:prstGeom>
              <a:noFill/>
              <a:ln w="12700" cap="flat" cmpd="sng" algn="ctr">
                <a:solidFill>
                  <a:schemeClr val="accent3"/>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DAB12105-C7E8-08B6-9FDF-B5316128E66F}"/>
                  </a:ext>
                </a:extLst>
              </p:cNvPr>
              <p:cNvCxnSpPr>
                <a:cxnSpLocks/>
              </p:cNvCxnSpPr>
              <p:nvPr/>
            </p:nvCxnSpPr>
            <p:spPr bwMode="auto">
              <a:xfrm>
                <a:off x="10192544" y="4223717"/>
                <a:ext cx="65232" cy="0"/>
              </a:xfrm>
              <a:prstGeom prst="line">
                <a:avLst/>
              </a:prstGeom>
              <a:noFill/>
              <a:ln w="12700" cap="flat" cmpd="sng" algn="ctr">
                <a:solidFill>
                  <a:schemeClr val="accent3"/>
                </a:solidFill>
                <a:prstDash val="solid"/>
                <a:round/>
                <a:headEnd type="none" w="med" len="med"/>
                <a:tailEnd type="none" w="med" len="med"/>
              </a:ln>
              <a:effectLst/>
            </p:spPr>
          </p:cxnSp>
        </p:grpSp>
      </p:grpSp>
      <p:sp>
        <p:nvSpPr>
          <p:cNvPr id="292" name="TextBox 291">
            <a:extLst>
              <a:ext uri="{FF2B5EF4-FFF2-40B4-BE49-F238E27FC236}">
                <a16:creationId xmlns:a16="http://schemas.microsoft.com/office/drawing/2014/main" id="{9DDB56D0-6CAE-5590-BF8E-DB8EFF3DAB29}"/>
              </a:ext>
            </a:extLst>
          </p:cNvPr>
          <p:cNvSpPr txBox="1"/>
          <p:nvPr/>
        </p:nvSpPr>
        <p:spPr bwMode="auto">
          <a:xfrm>
            <a:off x="10493864" y="3173252"/>
            <a:ext cx="9367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n = 383</a:t>
            </a:r>
          </a:p>
        </p:txBody>
      </p:sp>
      <p:sp>
        <p:nvSpPr>
          <p:cNvPr id="294" name="TextBox 293">
            <a:extLst>
              <a:ext uri="{FF2B5EF4-FFF2-40B4-BE49-F238E27FC236}">
                <a16:creationId xmlns:a16="http://schemas.microsoft.com/office/drawing/2014/main" id="{E1F83691-DAA3-0D45-249F-3032725CF262}"/>
              </a:ext>
            </a:extLst>
          </p:cNvPr>
          <p:cNvSpPr txBox="1"/>
          <p:nvPr/>
        </p:nvSpPr>
        <p:spPr bwMode="auto">
          <a:xfrm>
            <a:off x="10479269" y="2360456"/>
            <a:ext cx="11533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Olaparib</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Placebo</a:t>
            </a:r>
          </a:p>
        </p:txBody>
      </p:sp>
      <p:cxnSp>
        <p:nvCxnSpPr>
          <p:cNvPr id="295" name="Straight Connector 294">
            <a:extLst>
              <a:ext uri="{FF2B5EF4-FFF2-40B4-BE49-F238E27FC236}">
                <a16:creationId xmlns:a16="http://schemas.microsoft.com/office/drawing/2014/main" id="{2E2901CE-173F-7FA8-009E-4A0FD6A1454E}"/>
              </a:ext>
            </a:extLst>
          </p:cNvPr>
          <p:cNvCxnSpPr>
            <a:cxnSpLocks/>
          </p:cNvCxnSpPr>
          <p:nvPr/>
        </p:nvCxnSpPr>
        <p:spPr bwMode="auto">
          <a:xfrm>
            <a:off x="10303662" y="2510198"/>
            <a:ext cx="210280" cy="0"/>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F05DC9FD-9B3A-DCC4-82FF-1983F20798F0}"/>
              </a:ext>
            </a:extLst>
          </p:cNvPr>
          <p:cNvCxnSpPr>
            <a:cxnSpLocks/>
          </p:cNvCxnSpPr>
          <p:nvPr/>
        </p:nvCxnSpPr>
        <p:spPr bwMode="auto">
          <a:xfrm>
            <a:off x="10303662" y="2739594"/>
            <a:ext cx="210280" cy="0"/>
          </a:xfrm>
          <a:prstGeom prst="line">
            <a:avLst/>
          </a:prstGeom>
          <a:noFill/>
          <a:ln w="28575" cap="flat" cmpd="sng" algn="ctr">
            <a:solidFill>
              <a:schemeClr val="accent3"/>
            </a:solidFill>
            <a:prstDash val="solid"/>
            <a:round/>
            <a:headEnd type="none" w="med" len="med"/>
            <a:tailEnd type="none" w="med" len="med"/>
          </a:ln>
          <a:effectLst/>
        </p:spPr>
      </p:cxnSp>
      <p:sp>
        <p:nvSpPr>
          <p:cNvPr id="156" name="Freeform: Shape 155">
            <a:extLst>
              <a:ext uri="{FF2B5EF4-FFF2-40B4-BE49-F238E27FC236}">
                <a16:creationId xmlns:a16="http://schemas.microsoft.com/office/drawing/2014/main" id="{45058541-C7FE-B853-26CF-926B78C988BF}"/>
              </a:ext>
            </a:extLst>
          </p:cNvPr>
          <p:cNvSpPr/>
          <p:nvPr/>
        </p:nvSpPr>
        <p:spPr bwMode="auto">
          <a:xfrm>
            <a:off x="6773754" y="2186264"/>
            <a:ext cx="3904231" cy="2622005"/>
          </a:xfrm>
          <a:custGeom>
            <a:avLst/>
            <a:gdLst>
              <a:gd name="connsiteX0" fmla="*/ 0 w 4124241"/>
              <a:gd name="connsiteY0" fmla="*/ 0 h 2762082"/>
              <a:gd name="connsiteX1" fmla="*/ 0 w 4124241"/>
              <a:gd name="connsiteY1" fmla="*/ 2762082 h 2762082"/>
              <a:gd name="connsiteX2" fmla="*/ 4124241 w 4124241"/>
              <a:gd name="connsiteY2" fmla="*/ 2762082 h 2762082"/>
            </a:gdLst>
            <a:ahLst/>
            <a:cxnLst>
              <a:cxn ang="0">
                <a:pos x="connsiteX0" y="connsiteY0"/>
              </a:cxn>
              <a:cxn ang="0">
                <a:pos x="connsiteX1" y="connsiteY1"/>
              </a:cxn>
              <a:cxn ang="0">
                <a:pos x="connsiteX2" y="connsiteY2"/>
              </a:cxn>
            </a:cxnLst>
            <a:rect l="l" t="t" r="r" b="b"/>
            <a:pathLst>
              <a:path w="4124241" h="2762082">
                <a:moveTo>
                  <a:pt x="0" y="0"/>
                </a:moveTo>
                <a:lnTo>
                  <a:pt x="0" y="2762082"/>
                </a:lnTo>
                <a:lnTo>
                  <a:pt x="4124241" y="2762082"/>
                </a:lnTo>
              </a:path>
            </a:pathLst>
          </a:custGeom>
          <a:noFill/>
          <a:ln w="28575">
            <a:solidFill>
              <a:schemeClr val="bg1"/>
            </a:solidFill>
            <a:miter lim="800000"/>
            <a:headEnd/>
            <a:tailEnd/>
          </a:ln>
        </p:spPr>
        <p:txBody>
          <a:bodyPr rtlCol="0" anchor="ctr"/>
          <a:lstStyle/>
          <a:p>
            <a:pPr algn="ctr"/>
            <a:endParaRPr lang="en-US" dirty="0"/>
          </a:p>
        </p:txBody>
      </p:sp>
      <p:sp>
        <p:nvSpPr>
          <p:cNvPr id="19" name="Freeform: Shape 18">
            <a:extLst>
              <a:ext uri="{FF2B5EF4-FFF2-40B4-BE49-F238E27FC236}">
                <a16:creationId xmlns:a16="http://schemas.microsoft.com/office/drawing/2014/main" id="{97288FA5-C48A-2605-0722-0AEF43C4A96F}"/>
              </a:ext>
            </a:extLst>
          </p:cNvPr>
          <p:cNvSpPr/>
          <p:nvPr/>
        </p:nvSpPr>
        <p:spPr bwMode="auto">
          <a:xfrm>
            <a:off x="1468120" y="2072044"/>
            <a:ext cx="4231640" cy="2768600"/>
          </a:xfrm>
          <a:custGeom>
            <a:avLst/>
            <a:gdLst>
              <a:gd name="connsiteX0" fmla="*/ 0 w 4231640"/>
              <a:gd name="connsiteY0" fmla="*/ 0 h 2768600"/>
              <a:gd name="connsiteX1" fmla="*/ 0 w 4231640"/>
              <a:gd name="connsiteY1" fmla="*/ 2768600 h 2768600"/>
              <a:gd name="connsiteX2" fmla="*/ 4231640 w 4231640"/>
              <a:gd name="connsiteY2" fmla="*/ 2768600 h 2768600"/>
            </a:gdLst>
            <a:ahLst/>
            <a:cxnLst>
              <a:cxn ang="0">
                <a:pos x="connsiteX0" y="connsiteY0"/>
              </a:cxn>
              <a:cxn ang="0">
                <a:pos x="connsiteX1" y="connsiteY1"/>
              </a:cxn>
              <a:cxn ang="0">
                <a:pos x="connsiteX2" y="connsiteY2"/>
              </a:cxn>
            </a:cxnLst>
            <a:rect l="l" t="t" r="r" b="b"/>
            <a:pathLst>
              <a:path w="4231640" h="2768600">
                <a:moveTo>
                  <a:pt x="0" y="0"/>
                </a:moveTo>
                <a:lnTo>
                  <a:pt x="0" y="2768600"/>
                </a:lnTo>
                <a:lnTo>
                  <a:pt x="4231640" y="2768600"/>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176118214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1962BD5-3F94-78F2-1400-E612B826A65F}"/>
              </a:ext>
            </a:extLst>
          </p:cNvPr>
          <p:cNvSpPr>
            <a:spLocks noGrp="1"/>
          </p:cNvSpPr>
          <p:nvPr>
            <p:ph type="title"/>
          </p:nvPr>
        </p:nvSpPr>
        <p:spPr/>
        <p:txBody>
          <a:bodyPr/>
          <a:lstStyle/>
          <a:p>
            <a:r>
              <a:rPr lang="en-US" kern="0" dirty="0"/>
              <a:t>NOGGO-GIS Assay: OS in HRD-Unknown*  </a:t>
            </a:r>
            <a:endParaRPr lang="en-US" dirty="0"/>
          </a:p>
        </p:txBody>
      </p:sp>
      <p:grpSp>
        <p:nvGrpSpPr>
          <p:cNvPr id="4" name="Group 3">
            <a:extLst>
              <a:ext uri="{FF2B5EF4-FFF2-40B4-BE49-F238E27FC236}">
                <a16:creationId xmlns:a16="http://schemas.microsoft.com/office/drawing/2014/main" id="{74573B90-A371-FF3A-6F0B-BC496AE196F8}"/>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8E829F60-B5A4-29A2-062E-CF3C92A65C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62815F1F-8EAB-CF9F-965C-0D00B6C1B6B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7" name="Text Box 15">
            <a:extLst>
              <a:ext uri="{FF2B5EF4-FFF2-40B4-BE49-F238E27FC236}">
                <a16:creationId xmlns:a16="http://schemas.microsoft.com/office/drawing/2014/main" id="{FD9C4036-6CB4-50D3-6FE1-232633D26B26}"/>
              </a:ext>
            </a:extLst>
          </p:cNvPr>
          <p:cNvSpPr txBox="1">
            <a:spLocks noChangeArrowheads="1"/>
          </p:cNvSpPr>
          <p:nvPr/>
        </p:nvSpPr>
        <p:spPr bwMode="auto">
          <a:xfrm>
            <a:off x="412751" y="637601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Willing. ESGO 2022. Abstr RA-873. Reproduced with permission.</a:t>
            </a:r>
          </a:p>
        </p:txBody>
      </p:sp>
      <p:sp>
        <p:nvSpPr>
          <p:cNvPr id="9" name="TextBox 8">
            <a:extLst>
              <a:ext uri="{FF2B5EF4-FFF2-40B4-BE49-F238E27FC236}">
                <a16:creationId xmlns:a16="http://schemas.microsoft.com/office/drawing/2014/main" id="{01AF516C-5ECE-264D-61FF-603E67EC1931}"/>
              </a:ext>
            </a:extLst>
          </p:cNvPr>
          <p:cNvSpPr txBox="1"/>
          <p:nvPr/>
        </p:nvSpPr>
        <p:spPr bwMode="auto">
          <a:xfrm rot="16200000">
            <a:off x="3969" y="3344288"/>
            <a:ext cx="1669385"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a:t>
            </a:r>
          </a:p>
        </p:txBody>
      </p:sp>
      <p:sp>
        <p:nvSpPr>
          <p:cNvPr id="10" name="TextBox 9">
            <a:extLst>
              <a:ext uri="{FF2B5EF4-FFF2-40B4-BE49-F238E27FC236}">
                <a16:creationId xmlns:a16="http://schemas.microsoft.com/office/drawing/2014/main" id="{B7CF44CC-3CDC-D5D8-BE7C-68C4F5991470}"/>
              </a:ext>
            </a:extLst>
          </p:cNvPr>
          <p:cNvSpPr txBox="1"/>
          <p:nvPr/>
        </p:nvSpPr>
        <p:spPr bwMode="auto">
          <a:xfrm rot="16200000">
            <a:off x="5372972" y="3066665"/>
            <a:ext cx="1669385"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a:t>
            </a:r>
          </a:p>
        </p:txBody>
      </p:sp>
      <p:sp>
        <p:nvSpPr>
          <p:cNvPr id="11" name="TextBox 10">
            <a:extLst>
              <a:ext uri="{FF2B5EF4-FFF2-40B4-BE49-F238E27FC236}">
                <a16:creationId xmlns:a16="http://schemas.microsoft.com/office/drawing/2014/main" id="{8C097529-4673-3349-59EB-5E83E7A3924F}"/>
              </a:ext>
            </a:extLst>
          </p:cNvPr>
          <p:cNvSpPr txBox="1"/>
          <p:nvPr/>
        </p:nvSpPr>
        <p:spPr bwMode="auto">
          <a:xfrm>
            <a:off x="3017750" y="5169566"/>
            <a:ext cx="13706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2" name="TextBox 11">
            <a:extLst>
              <a:ext uri="{FF2B5EF4-FFF2-40B4-BE49-F238E27FC236}">
                <a16:creationId xmlns:a16="http://schemas.microsoft.com/office/drawing/2014/main" id="{AB1B2891-F76F-A4FB-35EC-D739151D3549}"/>
              </a:ext>
            </a:extLst>
          </p:cNvPr>
          <p:cNvSpPr txBox="1"/>
          <p:nvPr/>
        </p:nvSpPr>
        <p:spPr bwMode="auto">
          <a:xfrm>
            <a:off x="8404174" y="5148661"/>
            <a:ext cx="1370689"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4" name="TextBox 13">
            <a:extLst>
              <a:ext uri="{FF2B5EF4-FFF2-40B4-BE49-F238E27FC236}">
                <a16:creationId xmlns:a16="http://schemas.microsoft.com/office/drawing/2014/main" id="{D99A5A00-5A6E-B38D-95DC-D765C66F91F6}"/>
              </a:ext>
            </a:extLst>
          </p:cNvPr>
          <p:cNvSpPr txBox="1"/>
          <p:nvPr/>
        </p:nvSpPr>
        <p:spPr bwMode="auto">
          <a:xfrm>
            <a:off x="5087165" y="6355059"/>
            <a:ext cx="3742347" cy="276999"/>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*NOGGO: 31 negative, 10 positive, and 3 unknown.</a:t>
            </a:r>
          </a:p>
        </p:txBody>
      </p:sp>
      <p:sp>
        <p:nvSpPr>
          <p:cNvPr id="15" name="TextBox 14">
            <a:extLst>
              <a:ext uri="{FF2B5EF4-FFF2-40B4-BE49-F238E27FC236}">
                <a16:creationId xmlns:a16="http://schemas.microsoft.com/office/drawing/2014/main" id="{7339E41B-3C54-8F2B-EDA1-DA475A785CF1}"/>
              </a:ext>
            </a:extLst>
          </p:cNvPr>
          <p:cNvSpPr txBox="1"/>
          <p:nvPr/>
        </p:nvSpPr>
        <p:spPr bwMode="auto">
          <a:xfrm>
            <a:off x="9709628" y="2592981"/>
            <a:ext cx="2048985"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 </a:t>
            </a:r>
          </a:p>
        </p:txBody>
      </p:sp>
      <p:sp>
        <p:nvSpPr>
          <p:cNvPr id="2" name="TextBox 1">
            <a:extLst>
              <a:ext uri="{FF2B5EF4-FFF2-40B4-BE49-F238E27FC236}">
                <a16:creationId xmlns:a16="http://schemas.microsoft.com/office/drawing/2014/main" id="{5880A3C0-07AD-6920-64FB-ED445926A69F}"/>
              </a:ext>
            </a:extLst>
          </p:cNvPr>
          <p:cNvSpPr txBox="1"/>
          <p:nvPr/>
        </p:nvSpPr>
        <p:spPr bwMode="auto">
          <a:xfrm>
            <a:off x="3484143" y="2576137"/>
            <a:ext cx="2048985"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 </a:t>
            </a:r>
          </a:p>
        </p:txBody>
      </p:sp>
      <p:sp>
        <p:nvSpPr>
          <p:cNvPr id="13" name="TextBox 12">
            <a:extLst>
              <a:ext uri="{FF2B5EF4-FFF2-40B4-BE49-F238E27FC236}">
                <a16:creationId xmlns:a16="http://schemas.microsoft.com/office/drawing/2014/main" id="{9A215BD5-21C0-6D3B-94A0-1DB23731E108}"/>
              </a:ext>
            </a:extLst>
          </p:cNvPr>
          <p:cNvSpPr txBox="1"/>
          <p:nvPr/>
        </p:nvSpPr>
        <p:spPr bwMode="auto">
          <a:xfrm>
            <a:off x="1811245" y="1493224"/>
            <a:ext cx="2870199"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NOGGO HRD-</a:t>
            </a:r>
          </a:p>
        </p:txBody>
      </p:sp>
      <p:sp>
        <p:nvSpPr>
          <p:cNvPr id="16" name="TextBox 15">
            <a:extLst>
              <a:ext uri="{FF2B5EF4-FFF2-40B4-BE49-F238E27FC236}">
                <a16:creationId xmlns:a16="http://schemas.microsoft.com/office/drawing/2014/main" id="{7192A184-CFCD-2BCF-E178-AF0429725F3D}"/>
              </a:ext>
            </a:extLst>
          </p:cNvPr>
          <p:cNvSpPr txBox="1"/>
          <p:nvPr/>
        </p:nvSpPr>
        <p:spPr bwMode="auto">
          <a:xfrm>
            <a:off x="7289059" y="1480026"/>
            <a:ext cx="2870199"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NOGGO HRD+</a:t>
            </a:r>
          </a:p>
        </p:txBody>
      </p:sp>
      <p:grpSp>
        <p:nvGrpSpPr>
          <p:cNvPr id="27" name="Group 26">
            <a:extLst>
              <a:ext uri="{FF2B5EF4-FFF2-40B4-BE49-F238E27FC236}">
                <a16:creationId xmlns:a16="http://schemas.microsoft.com/office/drawing/2014/main" id="{1311D5FB-EE5D-873E-DC82-08263F45E6E4}"/>
              </a:ext>
            </a:extLst>
          </p:cNvPr>
          <p:cNvGrpSpPr/>
          <p:nvPr/>
        </p:nvGrpSpPr>
        <p:grpSpPr>
          <a:xfrm>
            <a:off x="1377729" y="2259766"/>
            <a:ext cx="100509" cy="2581404"/>
            <a:chOff x="1007556" y="2699073"/>
            <a:chExt cx="242696" cy="2581404"/>
          </a:xfrm>
        </p:grpSpPr>
        <p:cxnSp>
          <p:nvCxnSpPr>
            <p:cNvPr id="20" name="Straight Connector 19">
              <a:extLst>
                <a:ext uri="{FF2B5EF4-FFF2-40B4-BE49-F238E27FC236}">
                  <a16:creationId xmlns:a16="http://schemas.microsoft.com/office/drawing/2014/main" id="{211C8690-C97A-CEB1-75DA-350718AE4746}"/>
                </a:ext>
              </a:extLst>
            </p:cNvPr>
            <p:cNvCxnSpPr>
              <a:cxnSpLocks/>
            </p:cNvCxnSpPr>
            <p:nvPr/>
          </p:nvCxnSpPr>
          <p:spPr bwMode="auto">
            <a:xfrm>
              <a:off x="1007556" y="2699073"/>
              <a:ext cx="242696"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49BCE292-7979-7183-7E1B-C0176F43FC06}"/>
                </a:ext>
              </a:extLst>
            </p:cNvPr>
            <p:cNvCxnSpPr>
              <a:cxnSpLocks/>
            </p:cNvCxnSpPr>
            <p:nvPr/>
          </p:nvCxnSpPr>
          <p:spPr bwMode="auto">
            <a:xfrm>
              <a:off x="1007556" y="3215354"/>
              <a:ext cx="242696"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FDE6BA21-0341-3227-1D9D-13CD91A63F95}"/>
                </a:ext>
              </a:extLst>
            </p:cNvPr>
            <p:cNvCxnSpPr>
              <a:cxnSpLocks/>
            </p:cNvCxnSpPr>
            <p:nvPr/>
          </p:nvCxnSpPr>
          <p:spPr bwMode="auto">
            <a:xfrm>
              <a:off x="1007556" y="3731635"/>
              <a:ext cx="242696"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F344C9C0-A6B7-1EDD-A8FE-6CB2ABD0EC9B}"/>
                </a:ext>
              </a:extLst>
            </p:cNvPr>
            <p:cNvCxnSpPr>
              <a:cxnSpLocks/>
            </p:cNvCxnSpPr>
            <p:nvPr/>
          </p:nvCxnSpPr>
          <p:spPr bwMode="auto">
            <a:xfrm>
              <a:off x="1007556" y="4247916"/>
              <a:ext cx="242696"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7D0CECBF-3C27-D139-647B-BA2689AE080A}"/>
                </a:ext>
              </a:extLst>
            </p:cNvPr>
            <p:cNvCxnSpPr>
              <a:cxnSpLocks/>
            </p:cNvCxnSpPr>
            <p:nvPr/>
          </p:nvCxnSpPr>
          <p:spPr bwMode="auto">
            <a:xfrm>
              <a:off x="1007556" y="4764197"/>
              <a:ext cx="242696"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4CE59BE8-B1A6-942D-780C-4E96D89AC17D}"/>
                </a:ext>
              </a:extLst>
            </p:cNvPr>
            <p:cNvCxnSpPr>
              <a:cxnSpLocks/>
            </p:cNvCxnSpPr>
            <p:nvPr/>
          </p:nvCxnSpPr>
          <p:spPr bwMode="auto">
            <a:xfrm>
              <a:off x="1007556" y="5280477"/>
              <a:ext cx="24269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5" name="Group 34">
            <a:extLst>
              <a:ext uri="{FF2B5EF4-FFF2-40B4-BE49-F238E27FC236}">
                <a16:creationId xmlns:a16="http://schemas.microsoft.com/office/drawing/2014/main" id="{FCEA9AD1-3CA6-72EA-D43E-765E66E68B0A}"/>
              </a:ext>
            </a:extLst>
          </p:cNvPr>
          <p:cNvGrpSpPr/>
          <p:nvPr/>
        </p:nvGrpSpPr>
        <p:grpSpPr>
          <a:xfrm>
            <a:off x="1475788" y="4855877"/>
            <a:ext cx="4020417" cy="75997"/>
            <a:chOff x="1475788" y="5417758"/>
            <a:chExt cx="4020417" cy="203473"/>
          </a:xfrm>
        </p:grpSpPr>
        <p:cxnSp>
          <p:nvCxnSpPr>
            <p:cNvPr id="29" name="Straight Connector 28">
              <a:extLst>
                <a:ext uri="{FF2B5EF4-FFF2-40B4-BE49-F238E27FC236}">
                  <a16:creationId xmlns:a16="http://schemas.microsoft.com/office/drawing/2014/main" id="{9920CBF5-D6AC-0584-4E18-34FD25199838}"/>
                </a:ext>
              </a:extLst>
            </p:cNvPr>
            <p:cNvCxnSpPr>
              <a:cxnSpLocks/>
            </p:cNvCxnSpPr>
            <p:nvPr/>
          </p:nvCxnSpPr>
          <p:spPr bwMode="auto">
            <a:xfrm>
              <a:off x="1475788" y="5417758"/>
              <a:ext cx="0" cy="203473"/>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769132FC-538F-F020-7CD5-D6AC1F2CFBE8}"/>
                </a:ext>
              </a:extLst>
            </p:cNvPr>
            <p:cNvCxnSpPr>
              <a:cxnSpLocks/>
            </p:cNvCxnSpPr>
            <p:nvPr/>
          </p:nvCxnSpPr>
          <p:spPr bwMode="auto">
            <a:xfrm>
              <a:off x="2480892" y="5417758"/>
              <a:ext cx="0" cy="203473"/>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7860B476-E171-718D-1802-CE38914F4B61}"/>
                </a:ext>
              </a:extLst>
            </p:cNvPr>
            <p:cNvCxnSpPr>
              <a:cxnSpLocks/>
            </p:cNvCxnSpPr>
            <p:nvPr/>
          </p:nvCxnSpPr>
          <p:spPr bwMode="auto">
            <a:xfrm>
              <a:off x="3485996" y="5417758"/>
              <a:ext cx="0" cy="203473"/>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24D39905-86F0-8C7F-7BE2-E5C25F7D3603}"/>
                </a:ext>
              </a:extLst>
            </p:cNvPr>
            <p:cNvCxnSpPr>
              <a:cxnSpLocks/>
            </p:cNvCxnSpPr>
            <p:nvPr/>
          </p:nvCxnSpPr>
          <p:spPr bwMode="auto">
            <a:xfrm>
              <a:off x="4491100" y="5417758"/>
              <a:ext cx="0" cy="203473"/>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ACC8302-6950-3C34-0D63-F47EAD9BEBF8}"/>
                </a:ext>
              </a:extLst>
            </p:cNvPr>
            <p:cNvCxnSpPr>
              <a:cxnSpLocks/>
            </p:cNvCxnSpPr>
            <p:nvPr/>
          </p:nvCxnSpPr>
          <p:spPr bwMode="auto">
            <a:xfrm>
              <a:off x="5496205" y="5417758"/>
              <a:ext cx="0" cy="203473"/>
            </a:xfrm>
            <a:prstGeom prst="line">
              <a:avLst/>
            </a:prstGeom>
            <a:noFill/>
            <a:ln w="28575" cap="flat" cmpd="sng" algn="ctr">
              <a:solidFill>
                <a:schemeClr val="bg1"/>
              </a:solidFill>
              <a:prstDash val="solid"/>
              <a:round/>
              <a:headEnd type="none" w="med" len="med"/>
              <a:tailEnd type="none" w="med" len="med"/>
            </a:ln>
            <a:effectLst/>
          </p:spPr>
        </p:cxnSp>
      </p:grpSp>
      <p:sp>
        <p:nvSpPr>
          <p:cNvPr id="36" name="TextBox 35">
            <a:extLst>
              <a:ext uri="{FF2B5EF4-FFF2-40B4-BE49-F238E27FC236}">
                <a16:creationId xmlns:a16="http://schemas.microsoft.com/office/drawing/2014/main" id="{97DF0B19-ED50-B905-7534-28C275D42A76}"/>
              </a:ext>
            </a:extLst>
          </p:cNvPr>
          <p:cNvSpPr txBox="1"/>
          <p:nvPr/>
        </p:nvSpPr>
        <p:spPr bwMode="auto">
          <a:xfrm>
            <a:off x="1132582" y="2058745"/>
            <a:ext cx="3603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37" name="TextBox 36">
            <a:extLst>
              <a:ext uri="{FF2B5EF4-FFF2-40B4-BE49-F238E27FC236}">
                <a16:creationId xmlns:a16="http://schemas.microsoft.com/office/drawing/2014/main" id="{593D7048-AB43-691A-A00C-5315CBBCFB6C}"/>
              </a:ext>
            </a:extLst>
          </p:cNvPr>
          <p:cNvSpPr txBox="1"/>
          <p:nvPr/>
        </p:nvSpPr>
        <p:spPr bwMode="auto">
          <a:xfrm>
            <a:off x="963431" y="2580910"/>
            <a:ext cx="5050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38" name="TextBox 37">
            <a:extLst>
              <a:ext uri="{FF2B5EF4-FFF2-40B4-BE49-F238E27FC236}">
                <a16:creationId xmlns:a16="http://schemas.microsoft.com/office/drawing/2014/main" id="{96DB16B2-41AF-646A-A919-3CA29DBC7CDC}"/>
              </a:ext>
            </a:extLst>
          </p:cNvPr>
          <p:cNvSpPr txBox="1"/>
          <p:nvPr/>
        </p:nvSpPr>
        <p:spPr bwMode="auto">
          <a:xfrm>
            <a:off x="963431" y="3081010"/>
            <a:ext cx="5050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39" name="TextBox 38">
            <a:extLst>
              <a:ext uri="{FF2B5EF4-FFF2-40B4-BE49-F238E27FC236}">
                <a16:creationId xmlns:a16="http://schemas.microsoft.com/office/drawing/2014/main" id="{F69D7A00-8F3D-F51E-3BFA-CDE2F04B80BF}"/>
              </a:ext>
            </a:extLst>
          </p:cNvPr>
          <p:cNvSpPr txBox="1"/>
          <p:nvPr/>
        </p:nvSpPr>
        <p:spPr bwMode="auto">
          <a:xfrm>
            <a:off x="963431" y="3608077"/>
            <a:ext cx="5050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40" name="TextBox 39">
            <a:extLst>
              <a:ext uri="{FF2B5EF4-FFF2-40B4-BE49-F238E27FC236}">
                <a16:creationId xmlns:a16="http://schemas.microsoft.com/office/drawing/2014/main" id="{B0BC5F8D-9B8F-6E34-1DF5-6B6B6306CF23}"/>
              </a:ext>
            </a:extLst>
          </p:cNvPr>
          <p:cNvSpPr txBox="1"/>
          <p:nvPr/>
        </p:nvSpPr>
        <p:spPr bwMode="auto">
          <a:xfrm>
            <a:off x="963431" y="4130241"/>
            <a:ext cx="5050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41" name="TextBox 40">
            <a:extLst>
              <a:ext uri="{FF2B5EF4-FFF2-40B4-BE49-F238E27FC236}">
                <a16:creationId xmlns:a16="http://schemas.microsoft.com/office/drawing/2014/main" id="{1EC7259D-C55E-DB58-66E1-23DC78ED72C5}"/>
              </a:ext>
            </a:extLst>
          </p:cNvPr>
          <p:cNvSpPr txBox="1"/>
          <p:nvPr/>
        </p:nvSpPr>
        <p:spPr bwMode="auto">
          <a:xfrm>
            <a:off x="1130130" y="4645051"/>
            <a:ext cx="291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A5DEE4EF-778B-FE48-9168-609154A09AC6}"/>
              </a:ext>
            </a:extLst>
          </p:cNvPr>
          <p:cNvSpPr txBox="1"/>
          <p:nvPr/>
        </p:nvSpPr>
        <p:spPr bwMode="auto">
          <a:xfrm>
            <a:off x="1326248" y="4868135"/>
            <a:ext cx="2917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3" name="TextBox 42">
            <a:extLst>
              <a:ext uri="{FF2B5EF4-FFF2-40B4-BE49-F238E27FC236}">
                <a16:creationId xmlns:a16="http://schemas.microsoft.com/office/drawing/2014/main" id="{00B142E9-3C5C-6AA2-B76C-FD073FA8E383}"/>
              </a:ext>
            </a:extLst>
          </p:cNvPr>
          <p:cNvSpPr txBox="1"/>
          <p:nvPr/>
        </p:nvSpPr>
        <p:spPr bwMode="auto">
          <a:xfrm>
            <a:off x="2265164" y="4868135"/>
            <a:ext cx="453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44" name="TextBox 43">
            <a:extLst>
              <a:ext uri="{FF2B5EF4-FFF2-40B4-BE49-F238E27FC236}">
                <a16:creationId xmlns:a16="http://schemas.microsoft.com/office/drawing/2014/main" id="{FC53886A-3E7A-8DC2-116B-033B19DBEE35}"/>
              </a:ext>
            </a:extLst>
          </p:cNvPr>
          <p:cNvSpPr txBox="1"/>
          <p:nvPr/>
        </p:nvSpPr>
        <p:spPr bwMode="auto">
          <a:xfrm>
            <a:off x="3277623" y="4868135"/>
            <a:ext cx="453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45" name="TextBox 44">
            <a:extLst>
              <a:ext uri="{FF2B5EF4-FFF2-40B4-BE49-F238E27FC236}">
                <a16:creationId xmlns:a16="http://schemas.microsoft.com/office/drawing/2014/main" id="{EFFCFFD1-119D-7A79-A03D-B7AA096AED79}"/>
              </a:ext>
            </a:extLst>
          </p:cNvPr>
          <p:cNvSpPr txBox="1"/>
          <p:nvPr/>
        </p:nvSpPr>
        <p:spPr bwMode="auto">
          <a:xfrm>
            <a:off x="4292533" y="4868135"/>
            <a:ext cx="453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6" name="TextBox 45">
            <a:extLst>
              <a:ext uri="{FF2B5EF4-FFF2-40B4-BE49-F238E27FC236}">
                <a16:creationId xmlns:a16="http://schemas.microsoft.com/office/drawing/2014/main" id="{B08267B2-4767-ABBE-8EA1-E05FC3121CDB}"/>
              </a:ext>
            </a:extLst>
          </p:cNvPr>
          <p:cNvSpPr txBox="1"/>
          <p:nvPr/>
        </p:nvSpPr>
        <p:spPr bwMode="auto">
          <a:xfrm>
            <a:off x="5295186" y="4868135"/>
            <a:ext cx="453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7" name="Freeform: Shape 46">
            <a:extLst>
              <a:ext uri="{FF2B5EF4-FFF2-40B4-BE49-F238E27FC236}">
                <a16:creationId xmlns:a16="http://schemas.microsoft.com/office/drawing/2014/main" id="{3C0CAFED-3D2D-29A5-3D60-51FF21521AE4}"/>
              </a:ext>
            </a:extLst>
          </p:cNvPr>
          <p:cNvSpPr/>
          <p:nvPr/>
        </p:nvSpPr>
        <p:spPr bwMode="auto">
          <a:xfrm>
            <a:off x="1489295" y="2260135"/>
            <a:ext cx="3625913" cy="1957057"/>
          </a:xfrm>
          <a:custGeom>
            <a:avLst/>
            <a:gdLst>
              <a:gd name="connsiteX0" fmla="*/ 3625913 w 3625913"/>
              <a:gd name="connsiteY0" fmla="*/ 1957057 h 1957057"/>
              <a:gd name="connsiteX1" fmla="*/ 2633050 w 3625913"/>
              <a:gd name="connsiteY1" fmla="*/ 1957057 h 1957057"/>
              <a:gd name="connsiteX2" fmla="*/ 2633050 w 3625913"/>
              <a:gd name="connsiteY2" fmla="*/ 1800130 h 1957057"/>
              <a:gd name="connsiteX3" fmla="*/ 2423311 w 3625913"/>
              <a:gd name="connsiteY3" fmla="*/ 1800130 h 1957057"/>
              <a:gd name="connsiteX4" fmla="*/ 2423311 w 3625913"/>
              <a:gd name="connsiteY4" fmla="*/ 1670364 h 1957057"/>
              <a:gd name="connsiteX5" fmla="*/ 1951022 w 3625913"/>
              <a:gd name="connsiteY5" fmla="*/ 1670364 h 1957057"/>
              <a:gd name="connsiteX6" fmla="*/ 1951022 w 3625913"/>
              <a:gd name="connsiteY6" fmla="*/ 1540598 h 1957057"/>
              <a:gd name="connsiteX7" fmla="*/ 1872558 w 3625913"/>
              <a:gd name="connsiteY7" fmla="*/ 1540598 h 1957057"/>
              <a:gd name="connsiteX8" fmla="*/ 1872558 w 3625913"/>
              <a:gd name="connsiteY8" fmla="*/ 1418376 h 1957057"/>
              <a:gd name="connsiteX9" fmla="*/ 1667347 w 3625913"/>
              <a:gd name="connsiteY9" fmla="*/ 1418376 h 1957057"/>
              <a:gd name="connsiteX10" fmla="*/ 1667347 w 3625913"/>
              <a:gd name="connsiteY10" fmla="*/ 1285592 h 1957057"/>
              <a:gd name="connsiteX11" fmla="*/ 1634151 w 3625913"/>
              <a:gd name="connsiteY11" fmla="*/ 1285592 h 1957057"/>
              <a:gd name="connsiteX12" fmla="*/ 1634151 w 3625913"/>
              <a:gd name="connsiteY12" fmla="*/ 1154316 h 1957057"/>
              <a:gd name="connsiteX13" fmla="*/ 1570776 w 3625913"/>
              <a:gd name="connsiteY13" fmla="*/ 1154316 h 1957057"/>
              <a:gd name="connsiteX14" fmla="*/ 1570776 w 3625913"/>
              <a:gd name="connsiteY14" fmla="*/ 1024550 h 1957057"/>
              <a:gd name="connsiteX15" fmla="*/ 1545125 w 3625913"/>
              <a:gd name="connsiteY15" fmla="*/ 1024550 h 1957057"/>
              <a:gd name="connsiteX16" fmla="*/ 1545125 w 3625913"/>
              <a:gd name="connsiteY16" fmla="*/ 896293 h 1957057"/>
              <a:gd name="connsiteX17" fmla="*/ 1220709 w 3625913"/>
              <a:gd name="connsiteY17" fmla="*/ 896293 h 1957057"/>
              <a:gd name="connsiteX18" fmla="*/ 1220709 w 3625913"/>
              <a:gd name="connsiteY18" fmla="*/ 769544 h 1957057"/>
              <a:gd name="connsiteX19" fmla="*/ 1125648 w 3625913"/>
              <a:gd name="connsiteY19" fmla="*/ 769544 h 1957057"/>
              <a:gd name="connsiteX20" fmla="*/ 1125648 w 3625913"/>
              <a:gd name="connsiteY20" fmla="*/ 642796 h 1957057"/>
              <a:gd name="connsiteX21" fmla="*/ 1035113 w 3625913"/>
              <a:gd name="connsiteY21" fmla="*/ 642796 h 1957057"/>
              <a:gd name="connsiteX22" fmla="*/ 1035113 w 3625913"/>
              <a:gd name="connsiteY22" fmla="*/ 514538 h 1957057"/>
              <a:gd name="connsiteX23" fmla="*/ 636760 w 3625913"/>
              <a:gd name="connsiteY23" fmla="*/ 514538 h 1957057"/>
              <a:gd name="connsiteX24" fmla="*/ 636760 w 3625913"/>
              <a:gd name="connsiteY24" fmla="*/ 383263 h 1957057"/>
              <a:gd name="connsiteX25" fmla="*/ 531137 w 3625913"/>
              <a:gd name="connsiteY25" fmla="*/ 383263 h 1957057"/>
              <a:gd name="connsiteX26" fmla="*/ 531137 w 3625913"/>
              <a:gd name="connsiteY26" fmla="*/ 258023 h 1957057"/>
              <a:gd name="connsiteX27" fmla="*/ 469271 w 3625913"/>
              <a:gd name="connsiteY27" fmla="*/ 258023 h 1957057"/>
              <a:gd name="connsiteX28" fmla="*/ 469271 w 3625913"/>
              <a:gd name="connsiteY28" fmla="*/ 125239 h 1957057"/>
              <a:gd name="connsiteX29" fmla="*/ 377228 w 3625913"/>
              <a:gd name="connsiteY29" fmla="*/ 125239 h 1957057"/>
              <a:gd name="connsiteX30" fmla="*/ 377228 w 3625913"/>
              <a:gd name="connsiteY30" fmla="*/ 0 h 1957057"/>
              <a:gd name="connsiteX31" fmla="*/ 0 w 3625913"/>
              <a:gd name="connsiteY31" fmla="*/ 0 h 195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25913" h="1957057">
                <a:moveTo>
                  <a:pt x="3625913" y="1957057"/>
                </a:moveTo>
                <a:lnTo>
                  <a:pt x="2633050" y="1957057"/>
                </a:lnTo>
                <a:lnTo>
                  <a:pt x="2633050" y="1800130"/>
                </a:lnTo>
                <a:lnTo>
                  <a:pt x="2423311" y="1800130"/>
                </a:lnTo>
                <a:lnTo>
                  <a:pt x="2423311" y="1670364"/>
                </a:lnTo>
                <a:lnTo>
                  <a:pt x="1951022" y="1670364"/>
                </a:lnTo>
                <a:lnTo>
                  <a:pt x="1951022" y="1540598"/>
                </a:lnTo>
                <a:lnTo>
                  <a:pt x="1872558" y="1540598"/>
                </a:lnTo>
                <a:lnTo>
                  <a:pt x="1872558" y="1418376"/>
                </a:lnTo>
                <a:lnTo>
                  <a:pt x="1667347" y="1418376"/>
                </a:lnTo>
                <a:lnTo>
                  <a:pt x="1667347" y="1285592"/>
                </a:lnTo>
                <a:lnTo>
                  <a:pt x="1634151" y="1285592"/>
                </a:lnTo>
                <a:lnTo>
                  <a:pt x="1634151" y="1154316"/>
                </a:lnTo>
                <a:lnTo>
                  <a:pt x="1570776" y="1154316"/>
                </a:lnTo>
                <a:lnTo>
                  <a:pt x="1570776" y="1024550"/>
                </a:lnTo>
                <a:lnTo>
                  <a:pt x="1545125" y="1024550"/>
                </a:lnTo>
                <a:lnTo>
                  <a:pt x="1545125" y="896293"/>
                </a:lnTo>
                <a:lnTo>
                  <a:pt x="1220709" y="896293"/>
                </a:lnTo>
                <a:lnTo>
                  <a:pt x="1220709" y="769544"/>
                </a:lnTo>
                <a:lnTo>
                  <a:pt x="1125648" y="769544"/>
                </a:lnTo>
                <a:lnTo>
                  <a:pt x="1125648" y="642796"/>
                </a:lnTo>
                <a:lnTo>
                  <a:pt x="1035113" y="642796"/>
                </a:lnTo>
                <a:lnTo>
                  <a:pt x="1035113" y="514538"/>
                </a:lnTo>
                <a:lnTo>
                  <a:pt x="636760" y="514538"/>
                </a:lnTo>
                <a:lnTo>
                  <a:pt x="636760" y="383263"/>
                </a:lnTo>
                <a:lnTo>
                  <a:pt x="531137" y="383263"/>
                </a:lnTo>
                <a:lnTo>
                  <a:pt x="531137" y="258023"/>
                </a:lnTo>
                <a:lnTo>
                  <a:pt x="469271" y="258023"/>
                </a:lnTo>
                <a:lnTo>
                  <a:pt x="469271" y="125239"/>
                </a:lnTo>
                <a:lnTo>
                  <a:pt x="377228" y="125239"/>
                </a:lnTo>
                <a:lnTo>
                  <a:pt x="377228"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48" name="Freeform: Shape 47">
            <a:extLst>
              <a:ext uri="{FF2B5EF4-FFF2-40B4-BE49-F238E27FC236}">
                <a16:creationId xmlns:a16="http://schemas.microsoft.com/office/drawing/2014/main" id="{5A0D7388-7CE4-D34A-ADAA-5E61DC5820B8}"/>
              </a:ext>
            </a:extLst>
          </p:cNvPr>
          <p:cNvSpPr/>
          <p:nvPr/>
        </p:nvSpPr>
        <p:spPr bwMode="auto">
          <a:xfrm>
            <a:off x="1483259" y="2260135"/>
            <a:ext cx="3393541" cy="1637168"/>
          </a:xfrm>
          <a:custGeom>
            <a:avLst/>
            <a:gdLst>
              <a:gd name="connsiteX0" fmla="*/ 3393541 w 3393541"/>
              <a:gd name="connsiteY0" fmla="*/ 1637168 h 1637168"/>
              <a:gd name="connsiteX1" fmla="*/ 2734147 w 3393541"/>
              <a:gd name="connsiteY1" fmla="*/ 1637168 h 1637168"/>
              <a:gd name="connsiteX2" fmla="*/ 2734147 w 3393541"/>
              <a:gd name="connsiteY2" fmla="*/ 1401778 h 1637168"/>
              <a:gd name="connsiteX3" fmla="*/ 2528935 w 3393541"/>
              <a:gd name="connsiteY3" fmla="*/ 1401778 h 1637168"/>
              <a:gd name="connsiteX4" fmla="*/ 2528935 w 3393541"/>
              <a:gd name="connsiteY4" fmla="*/ 1169406 h 1637168"/>
              <a:gd name="connsiteX5" fmla="*/ 1739775 w 3393541"/>
              <a:gd name="connsiteY5" fmla="*/ 1169406 h 1637168"/>
              <a:gd name="connsiteX6" fmla="*/ 1739775 w 3393541"/>
              <a:gd name="connsiteY6" fmla="*/ 932507 h 1637168"/>
              <a:gd name="connsiteX7" fmla="*/ 843482 w 3393541"/>
              <a:gd name="connsiteY7" fmla="*/ 932507 h 1637168"/>
              <a:gd name="connsiteX8" fmla="*/ 843482 w 3393541"/>
              <a:gd name="connsiteY8" fmla="*/ 703152 h 1637168"/>
              <a:gd name="connsiteX9" fmla="*/ 829901 w 3393541"/>
              <a:gd name="connsiteY9" fmla="*/ 703152 h 1637168"/>
              <a:gd name="connsiteX10" fmla="*/ 829901 w 3393541"/>
              <a:gd name="connsiteY10" fmla="*/ 464744 h 1637168"/>
              <a:gd name="connsiteX11" fmla="*/ 792179 w 3393541"/>
              <a:gd name="connsiteY11" fmla="*/ 464744 h 1637168"/>
              <a:gd name="connsiteX12" fmla="*/ 792179 w 3393541"/>
              <a:gd name="connsiteY12" fmla="*/ 238408 h 1637168"/>
              <a:gd name="connsiteX13" fmla="*/ 535664 w 3393541"/>
              <a:gd name="connsiteY13" fmla="*/ 238408 h 1637168"/>
              <a:gd name="connsiteX14" fmla="*/ 535664 w 3393541"/>
              <a:gd name="connsiteY14" fmla="*/ 0 h 1637168"/>
              <a:gd name="connsiteX15" fmla="*/ 0 w 3393541"/>
              <a:gd name="connsiteY15" fmla="*/ 0 h 16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93541" h="1637168">
                <a:moveTo>
                  <a:pt x="3393541" y="1637168"/>
                </a:moveTo>
                <a:lnTo>
                  <a:pt x="2734147" y="1637168"/>
                </a:lnTo>
                <a:lnTo>
                  <a:pt x="2734147" y="1401778"/>
                </a:lnTo>
                <a:lnTo>
                  <a:pt x="2528935" y="1401778"/>
                </a:lnTo>
                <a:lnTo>
                  <a:pt x="2528935" y="1169406"/>
                </a:lnTo>
                <a:lnTo>
                  <a:pt x="1739775" y="1169406"/>
                </a:lnTo>
                <a:lnTo>
                  <a:pt x="1739775" y="932507"/>
                </a:lnTo>
                <a:lnTo>
                  <a:pt x="843482" y="932507"/>
                </a:lnTo>
                <a:lnTo>
                  <a:pt x="843482" y="703152"/>
                </a:lnTo>
                <a:lnTo>
                  <a:pt x="829901" y="703152"/>
                </a:lnTo>
                <a:lnTo>
                  <a:pt x="829901" y="464744"/>
                </a:lnTo>
                <a:lnTo>
                  <a:pt x="792179" y="464744"/>
                </a:lnTo>
                <a:lnTo>
                  <a:pt x="792179" y="238408"/>
                </a:lnTo>
                <a:lnTo>
                  <a:pt x="535664" y="238408"/>
                </a:lnTo>
                <a:lnTo>
                  <a:pt x="535664"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67" name="Group 66">
            <a:extLst>
              <a:ext uri="{FF2B5EF4-FFF2-40B4-BE49-F238E27FC236}">
                <a16:creationId xmlns:a16="http://schemas.microsoft.com/office/drawing/2014/main" id="{0EE94398-481D-CD2F-F564-52DBD0F52EAE}"/>
              </a:ext>
            </a:extLst>
          </p:cNvPr>
          <p:cNvGrpSpPr/>
          <p:nvPr/>
        </p:nvGrpSpPr>
        <p:grpSpPr>
          <a:xfrm>
            <a:off x="4454400" y="3863893"/>
            <a:ext cx="452400" cy="69600"/>
            <a:chOff x="4454400" y="4303200"/>
            <a:chExt cx="452400" cy="69600"/>
          </a:xfrm>
        </p:grpSpPr>
        <p:cxnSp>
          <p:nvCxnSpPr>
            <p:cNvPr id="50" name="Straight Connector 49">
              <a:extLst>
                <a:ext uri="{FF2B5EF4-FFF2-40B4-BE49-F238E27FC236}">
                  <a16:creationId xmlns:a16="http://schemas.microsoft.com/office/drawing/2014/main" id="{9443379F-DD3F-45F8-866F-05CB6FA68017}"/>
                </a:ext>
              </a:extLst>
            </p:cNvPr>
            <p:cNvCxnSpPr>
              <a:cxnSpLocks/>
            </p:cNvCxnSpPr>
            <p:nvPr/>
          </p:nvCxnSpPr>
          <p:spPr bwMode="auto">
            <a:xfrm>
              <a:off x="4454400" y="4303200"/>
              <a:ext cx="0" cy="69600"/>
            </a:xfrm>
            <a:prstGeom prst="line">
              <a:avLst/>
            </a:prstGeom>
            <a:noFill/>
            <a:ln w="12700" cap="flat" cmpd="sng" algn="ctr">
              <a:solidFill>
                <a:schemeClr val="accent3"/>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97292A9-2FCE-BDA1-7335-99D09B478D7B}"/>
                </a:ext>
              </a:extLst>
            </p:cNvPr>
            <p:cNvCxnSpPr>
              <a:cxnSpLocks/>
            </p:cNvCxnSpPr>
            <p:nvPr/>
          </p:nvCxnSpPr>
          <p:spPr bwMode="auto">
            <a:xfrm>
              <a:off x="4610400" y="4303200"/>
              <a:ext cx="0" cy="69600"/>
            </a:xfrm>
            <a:prstGeom prst="line">
              <a:avLst/>
            </a:prstGeom>
            <a:noFill/>
            <a:ln w="12700" cap="flat" cmpd="sng" algn="ctr">
              <a:solidFill>
                <a:schemeClr val="accent3"/>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FFF77BCD-29BA-75D5-74E9-DF6FA17E8C25}"/>
                </a:ext>
              </a:extLst>
            </p:cNvPr>
            <p:cNvCxnSpPr>
              <a:cxnSpLocks/>
            </p:cNvCxnSpPr>
            <p:nvPr/>
          </p:nvCxnSpPr>
          <p:spPr bwMode="auto">
            <a:xfrm>
              <a:off x="4614000" y="4303200"/>
              <a:ext cx="0" cy="69600"/>
            </a:xfrm>
            <a:prstGeom prst="line">
              <a:avLst/>
            </a:prstGeom>
            <a:noFill/>
            <a:ln w="12700" cap="flat" cmpd="sng" algn="ctr">
              <a:solidFill>
                <a:schemeClr val="accent3"/>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3743A974-A815-C415-A355-4BBFAB29A2D0}"/>
                </a:ext>
              </a:extLst>
            </p:cNvPr>
            <p:cNvCxnSpPr>
              <a:cxnSpLocks/>
            </p:cNvCxnSpPr>
            <p:nvPr/>
          </p:nvCxnSpPr>
          <p:spPr bwMode="auto">
            <a:xfrm>
              <a:off x="4635600" y="4303200"/>
              <a:ext cx="0" cy="69600"/>
            </a:xfrm>
            <a:prstGeom prst="line">
              <a:avLst/>
            </a:prstGeom>
            <a:noFill/>
            <a:ln w="12700" cap="flat" cmpd="sng" algn="ctr">
              <a:solidFill>
                <a:schemeClr val="accent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82A583F-A79A-7C7A-B0D8-5E42B9477ED2}"/>
                </a:ext>
              </a:extLst>
            </p:cNvPr>
            <p:cNvCxnSpPr>
              <a:cxnSpLocks/>
            </p:cNvCxnSpPr>
            <p:nvPr/>
          </p:nvCxnSpPr>
          <p:spPr bwMode="auto">
            <a:xfrm>
              <a:off x="4642800" y="4303200"/>
              <a:ext cx="0" cy="69600"/>
            </a:xfrm>
            <a:prstGeom prst="line">
              <a:avLst/>
            </a:prstGeom>
            <a:noFill/>
            <a:ln w="12700" cap="flat" cmpd="sng" algn="ctr">
              <a:solidFill>
                <a:schemeClr val="accent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C0D6CF7A-2CCD-A243-D6C2-F8FFB33FC1DD}"/>
                </a:ext>
              </a:extLst>
            </p:cNvPr>
            <p:cNvCxnSpPr>
              <a:cxnSpLocks/>
            </p:cNvCxnSpPr>
            <p:nvPr/>
          </p:nvCxnSpPr>
          <p:spPr bwMode="auto">
            <a:xfrm>
              <a:off x="4876800" y="4303200"/>
              <a:ext cx="0" cy="69600"/>
            </a:xfrm>
            <a:prstGeom prst="line">
              <a:avLst/>
            </a:prstGeom>
            <a:noFill/>
            <a:ln w="12700" cap="flat" cmpd="sng" algn="ctr">
              <a:solidFill>
                <a:schemeClr val="accent3"/>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7E1FE50D-A83C-EBAD-20E8-543061EE4B64}"/>
                </a:ext>
              </a:extLst>
            </p:cNvPr>
            <p:cNvCxnSpPr>
              <a:cxnSpLocks/>
            </p:cNvCxnSpPr>
            <p:nvPr/>
          </p:nvCxnSpPr>
          <p:spPr bwMode="auto">
            <a:xfrm flipH="1">
              <a:off x="4837200" y="4334400"/>
              <a:ext cx="69600" cy="0"/>
            </a:xfrm>
            <a:prstGeom prst="line">
              <a:avLst/>
            </a:prstGeom>
            <a:noFill/>
            <a:ln w="12700" cap="flat" cmpd="sng" algn="ctr">
              <a:solidFill>
                <a:schemeClr val="accent3"/>
              </a:solidFill>
              <a:prstDash val="solid"/>
              <a:round/>
              <a:headEnd type="none" w="med" len="med"/>
              <a:tailEnd type="none" w="med" len="med"/>
            </a:ln>
            <a:effectLst/>
          </p:spPr>
        </p:cxnSp>
      </p:grpSp>
      <p:grpSp>
        <p:nvGrpSpPr>
          <p:cNvPr id="68" name="Group 67">
            <a:extLst>
              <a:ext uri="{FF2B5EF4-FFF2-40B4-BE49-F238E27FC236}">
                <a16:creationId xmlns:a16="http://schemas.microsoft.com/office/drawing/2014/main" id="{193A2BF3-5B2E-7546-D2B0-5EAEF008AFD4}"/>
              </a:ext>
            </a:extLst>
          </p:cNvPr>
          <p:cNvGrpSpPr/>
          <p:nvPr/>
        </p:nvGrpSpPr>
        <p:grpSpPr>
          <a:xfrm>
            <a:off x="4098000" y="4030693"/>
            <a:ext cx="1051200" cy="223200"/>
            <a:chOff x="4098000" y="4470000"/>
            <a:chExt cx="1051200" cy="223200"/>
          </a:xfrm>
        </p:grpSpPr>
        <p:cxnSp>
          <p:nvCxnSpPr>
            <p:cNvPr id="58" name="Straight Connector 57">
              <a:extLst>
                <a:ext uri="{FF2B5EF4-FFF2-40B4-BE49-F238E27FC236}">
                  <a16:creationId xmlns:a16="http://schemas.microsoft.com/office/drawing/2014/main" id="{294D5DEC-408C-EDF5-4728-B13DB37CF2DF}"/>
                </a:ext>
              </a:extLst>
            </p:cNvPr>
            <p:cNvCxnSpPr>
              <a:cxnSpLocks/>
            </p:cNvCxnSpPr>
            <p:nvPr/>
          </p:nvCxnSpPr>
          <p:spPr bwMode="auto">
            <a:xfrm>
              <a:off x="5116800" y="4623600"/>
              <a:ext cx="0" cy="69600"/>
            </a:xfrm>
            <a:prstGeom prst="line">
              <a:avLst/>
            </a:prstGeom>
            <a:noFill/>
            <a:ln w="12700"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A16B8AAE-DE10-3889-85AC-8FC51FDBA22B}"/>
                </a:ext>
              </a:extLst>
            </p:cNvPr>
            <p:cNvCxnSpPr>
              <a:cxnSpLocks/>
            </p:cNvCxnSpPr>
            <p:nvPr/>
          </p:nvCxnSpPr>
          <p:spPr bwMode="auto">
            <a:xfrm>
              <a:off x="4851600" y="4623600"/>
              <a:ext cx="0" cy="69600"/>
            </a:xfrm>
            <a:prstGeom prst="line">
              <a:avLst/>
            </a:prstGeom>
            <a:noFill/>
            <a:ln w="12700"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54F83C16-BEA6-F270-40A7-E0C6CAE1CEED}"/>
                </a:ext>
              </a:extLst>
            </p:cNvPr>
            <p:cNvCxnSpPr>
              <a:cxnSpLocks/>
            </p:cNvCxnSpPr>
            <p:nvPr/>
          </p:nvCxnSpPr>
          <p:spPr bwMode="auto">
            <a:xfrm>
              <a:off x="4714800" y="4623600"/>
              <a:ext cx="0" cy="69600"/>
            </a:xfrm>
            <a:prstGeom prst="line">
              <a:avLst/>
            </a:prstGeom>
            <a:noFill/>
            <a:ln w="12700"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18F97B75-E80D-7493-1253-EE0BB1BCD84C}"/>
                </a:ext>
              </a:extLst>
            </p:cNvPr>
            <p:cNvCxnSpPr>
              <a:cxnSpLocks/>
            </p:cNvCxnSpPr>
            <p:nvPr/>
          </p:nvCxnSpPr>
          <p:spPr bwMode="auto">
            <a:xfrm>
              <a:off x="4137600" y="4623600"/>
              <a:ext cx="0" cy="69600"/>
            </a:xfrm>
            <a:prstGeom prst="line">
              <a:avLst/>
            </a:prstGeom>
            <a:noFill/>
            <a:ln w="12700"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7D6DD8D0-9498-B1FD-8313-F685003881DF}"/>
                </a:ext>
              </a:extLst>
            </p:cNvPr>
            <p:cNvCxnSpPr>
              <a:cxnSpLocks/>
            </p:cNvCxnSpPr>
            <p:nvPr/>
          </p:nvCxnSpPr>
          <p:spPr bwMode="auto">
            <a:xfrm>
              <a:off x="4098000" y="4470000"/>
              <a:ext cx="0" cy="69600"/>
            </a:xfrm>
            <a:prstGeom prst="line">
              <a:avLst/>
            </a:prstGeom>
            <a:noFill/>
            <a:ln w="12700"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AF888BE9-E8D1-8A61-65B5-E667AEDFBF93}"/>
                </a:ext>
              </a:extLst>
            </p:cNvPr>
            <p:cNvCxnSpPr>
              <a:cxnSpLocks/>
            </p:cNvCxnSpPr>
            <p:nvPr/>
          </p:nvCxnSpPr>
          <p:spPr bwMode="auto">
            <a:xfrm flipH="1">
              <a:off x="5079600" y="4654800"/>
              <a:ext cx="69600" cy="0"/>
            </a:xfrm>
            <a:prstGeom prst="line">
              <a:avLst/>
            </a:prstGeom>
            <a:noFill/>
            <a:ln w="12700" cap="flat" cmpd="sng" algn="ctr">
              <a:solidFill>
                <a:schemeClr val="accent1"/>
              </a:solidFill>
              <a:prstDash val="solid"/>
              <a:round/>
              <a:headEnd type="none" w="med" len="med"/>
              <a:tailEnd type="none" w="med" len="med"/>
            </a:ln>
            <a:effectLst/>
          </p:spPr>
        </p:cxnSp>
      </p:grpSp>
      <p:grpSp>
        <p:nvGrpSpPr>
          <p:cNvPr id="78" name="Group 77">
            <a:extLst>
              <a:ext uri="{FF2B5EF4-FFF2-40B4-BE49-F238E27FC236}">
                <a16:creationId xmlns:a16="http://schemas.microsoft.com/office/drawing/2014/main" id="{79C75A1A-E47A-C209-4277-BFE5697B11E0}"/>
              </a:ext>
            </a:extLst>
          </p:cNvPr>
          <p:cNvGrpSpPr/>
          <p:nvPr/>
        </p:nvGrpSpPr>
        <p:grpSpPr>
          <a:xfrm>
            <a:off x="6757091" y="2261537"/>
            <a:ext cx="82221" cy="2561316"/>
            <a:chOff x="6383359" y="2700844"/>
            <a:chExt cx="246664" cy="2561316"/>
          </a:xfrm>
        </p:grpSpPr>
        <p:cxnSp>
          <p:nvCxnSpPr>
            <p:cNvPr id="71" name="Straight Connector 70">
              <a:extLst>
                <a:ext uri="{FF2B5EF4-FFF2-40B4-BE49-F238E27FC236}">
                  <a16:creationId xmlns:a16="http://schemas.microsoft.com/office/drawing/2014/main" id="{0A768593-28B3-E833-3A2D-AA4CEF1008E9}"/>
                </a:ext>
              </a:extLst>
            </p:cNvPr>
            <p:cNvCxnSpPr>
              <a:cxnSpLocks/>
            </p:cNvCxnSpPr>
            <p:nvPr/>
          </p:nvCxnSpPr>
          <p:spPr bwMode="auto">
            <a:xfrm>
              <a:off x="6383359" y="2700844"/>
              <a:ext cx="246664"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A6773D19-14DE-4C09-CBE5-89D11A165CB3}"/>
                </a:ext>
              </a:extLst>
            </p:cNvPr>
            <p:cNvCxnSpPr>
              <a:cxnSpLocks/>
            </p:cNvCxnSpPr>
            <p:nvPr/>
          </p:nvCxnSpPr>
          <p:spPr bwMode="auto">
            <a:xfrm>
              <a:off x="6383359" y="3213107"/>
              <a:ext cx="246664"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C8C68143-55A6-EFA2-9B67-A6BA87A54E51}"/>
                </a:ext>
              </a:extLst>
            </p:cNvPr>
            <p:cNvCxnSpPr>
              <a:cxnSpLocks/>
            </p:cNvCxnSpPr>
            <p:nvPr/>
          </p:nvCxnSpPr>
          <p:spPr bwMode="auto">
            <a:xfrm>
              <a:off x="6383359" y="3725370"/>
              <a:ext cx="246664"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C77060A1-53E6-4D3D-08D6-C695F7B660D1}"/>
                </a:ext>
              </a:extLst>
            </p:cNvPr>
            <p:cNvCxnSpPr>
              <a:cxnSpLocks/>
            </p:cNvCxnSpPr>
            <p:nvPr/>
          </p:nvCxnSpPr>
          <p:spPr bwMode="auto">
            <a:xfrm>
              <a:off x="6383359" y="4237633"/>
              <a:ext cx="246664"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2B3EF496-0CB8-EDB5-C7A2-23B1A9DD318B}"/>
                </a:ext>
              </a:extLst>
            </p:cNvPr>
            <p:cNvCxnSpPr>
              <a:cxnSpLocks/>
            </p:cNvCxnSpPr>
            <p:nvPr/>
          </p:nvCxnSpPr>
          <p:spPr bwMode="auto">
            <a:xfrm>
              <a:off x="6383359" y="4749896"/>
              <a:ext cx="246664"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49CA90DF-A6D1-B170-6EFD-F82B4826FBEB}"/>
                </a:ext>
              </a:extLst>
            </p:cNvPr>
            <p:cNvCxnSpPr>
              <a:cxnSpLocks/>
            </p:cNvCxnSpPr>
            <p:nvPr/>
          </p:nvCxnSpPr>
          <p:spPr bwMode="auto">
            <a:xfrm>
              <a:off x="6383359" y="5262160"/>
              <a:ext cx="2466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85" name="Group 84">
            <a:extLst>
              <a:ext uri="{FF2B5EF4-FFF2-40B4-BE49-F238E27FC236}">
                <a16:creationId xmlns:a16="http://schemas.microsoft.com/office/drawing/2014/main" id="{9AA69E8F-B751-726F-5E63-1B0624FD9125}"/>
              </a:ext>
            </a:extLst>
          </p:cNvPr>
          <p:cNvGrpSpPr/>
          <p:nvPr/>
        </p:nvGrpSpPr>
        <p:grpSpPr>
          <a:xfrm>
            <a:off x="6841807" y="4830329"/>
            <a:ext cx="3129391" cy="79729"/>
            <a:chOff x="6841807" y="5389230"/>
            <a:chExt cx="3129391" cy="246663"/>
          </a:xfrm>
        </p:grpSpPr>
        <p:cxnSp>
          <p:nvCxnSpPr>
            <p:cNvPr id="80" name="Straight Connector 79">
              <a:extLst>
                <a:ext uri="{FF2B5EF4-FFF2-40B4-BE49-F238E27FC236}">
                  <a16:creationId xmlns:a16="http://schemas.microsoft.com/office/drawing/2014/main" id="{CC158C0D-7722-106A-EB80-DCBCABFB90B5}"/>
                </a:ext>
              </a:extLst>
            </p:cNvPr>
            <p:cNvCxnSpPr>
              <a:cxnSpLocks/>
            </p:cNvCxnSpPr>
            <p:nvPr/>
          </p:nvCxnSpPr>
          <p:spPr bwMode="auto">
            <a:xfrm>
              <a:off x="6841807" y="5389230"/>
              <a:ext cx="0" cy="246663"/>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096832A8-D98E-C9B9-8561-84ED14D45546}"/>
                </a:ext>
              </a:extLst>
            </p:cNvPr>
            <p:cNvCxnSpPr>
              <a:cxnSpLocks/>
            </p:cNvCxnSpPr>
            <p:nvPr/>
          </p:nvCxnSpPr>
          <p:spPr bwMode="auto">
            <a:xfrm>
              <a:off x="7884937" y="5389230"/>
              <a:ext cx="0" cy="246663"/>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99C18B6C-37D5-0A07-5D9F-053FFA46885E}"/>
                </a:ext>
              </a:extLst>
            </p:cNvPr>
            <p:cNvCxnSpPr>
              <a:cxnSpLocks/>
            </p:cNvCxnSpPr>
            <p:nvPr/>
          </p:nvCxnSpPr>
          <p:spPr bwMode="auto">
            <a:xfrm>
              <a:off x="8928067" y="5389230"/>
              <a:ext cx="0" cy="246663"/>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32D4061C-01A5-08A7-4097-82FE767F2934}"/>
                </a:ext>
              </a:extLst>
            </p:cNvPr>
            <p:cNvCxnSpPr>
              <a:cxnSpLocks/>
            </p:cNvCxnSpPr>
            <p:nvPr/>
          </p:nvCxnSpPr>
          <p:spPr bwMode="auto">
            <a:xfrm>
              <a:off x="9971198" y="5389230"/>
              <a:ext cx="0" cy="246663"/>
            </a:xfrm>
            <a:prstGeom prst="line">
              <a:avLst/>
            </a:prstGeom>
            <a:noFill/>
            <a:ln w="28575" cap="flat" cmpd="sng" algn="ctr">
              <a:solidFill>
                <a:schemeClr val="bg1"/>
              </a:solidFill>
              <a:prstDash val="solid"/>
              <a:round/>
              <a:headEnd type="none" w="med" len="med"/>
              <a:tailEnd type="none" w="med" len="med"/>
            </a:ln>
            <a:effectLst/>
          </p:spPr>
        </p:cxnSp>
      </p:grpSp>
      <p:sp>
        <p:nvSpPr>
          <p:cNvPr id="86" name="TextBox 85">
            <a:extLst>
              <a:ext uri="{FF2B5EF4-FFF2-40B4-BE49-F238E27FC236}">
                <a16:creationId xmlns:a16="http://schemas.microsoft.com/office/drawing/2014/main" id="{6FF28D35-35AB-D773-370A-02F5CC3B2EE1}"/>
              </a:ext>
            </a:extLst>
          </p:cNvPr>
          <p:cNvSpPr txBox="1"/>
          <p:nvPr/>
        </p:nvSpPr>
        <p:spPr bwMode="auto">
          <a:xfrm>
            <a:off x="6525379" y="2059721"/>
            <a:ext cx="27157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87" name="TextBox 86">
            <a:extLst>
              <a:ext uri="{FF2B5EF4-FFF2-40B4-BE49-F238E27FC236}">
                <a16:creationId xmlns:a16="http://schemas.microsoft.com/office/drawing/2014/main" id="{81A38E40-E15D-199E-B092-AEFD54A25013}"/>
              </a:ext>
            </a:extLst>
          </p:cNvPr>
          <p:cNvSpPr txBox="1"/>
          <p:nvPr/>
        </p:nvSpPr>
        <p:spPr bwMode="auto">
          <a:xfrm>
            <a:off x="6348478" y="2592913"/>
            <a:ext cx="508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88" name="TextBox 87">
            <a:extLst>
              <a:ext uri="{FF2B5EF4-FFF2-40B4-BE49-F238E27FC236}">
                <a16:creationId xmlns:a16="http://schemas.microsoft.com/office/drawing/2014/main" id="{F842B0E4-3607-8D0A-3A3D-1E4A59159344}"/>
              </a:ext>
            </a:extLst>
          </p:cNvPr>
          <p:cNvSpPr txBox="1"/>
          <p:nvPr/>
        </p:nvSpPr>
        <p:spPr bwMode="auto">
          <a:xfrm>
            <a:off x="6348478" y="3101190"/>
            <a:ext cx="508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89" name="TextBox 88">
            <a:extLst>
              <a:ext uri="{FF2B5EF4-FFF2-40B4-BE49-F238E27FC236}">
                <a16:creationId xmlns:a16="http://schemas.microsoft.com/office/drawing/2014/main" id="{338DF53D-3AD8-A1C0-C494-2CCCB915072D}"/>
              </a:ext>
            </a:extLst>
          </p:cNvPr>
          <p:cNvSpPr txBox="1"/>
          <p:nvPr/>
        </p:nvSpPr>
        <p:spPr bwMode="auto">
          <a:xfrm>
            <a:off x="6348478" y="3597009"/>
            <a:ext cx="508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90" name="TextBox 89">
            <a:extLst>
              <a:ext uri="{FF2B5EF4-FFF2-40B4-BE49-F238E27FC236}">
                <a16:creationId xmlns:a16="http://schemas.microsoft.com/office/drawing/2014/main" id="{A54C728B-3DCB-748C-028B-6DD2A885EA37}"/>
              </a:ext>
            </a:extLst>
          </p:cNvPr>
          <p:cNvSpPr txBox="1"/>
          <p:nvPr/>
        </p:nvSpPr>
        <p:spPr bwMode="auto">
          <a:xfrm>
            <a:off x="6341004" y="4100302"/>
            <a:ext cx="508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91" name="TextBox 90">
            <a:extLst>
              <a:ext uri="{FF2B5EF4-FFF2-40B4-BE49-F238E27FC236}">
                <a16:creationId xmlns:a16="http://schemas.microsoft.com/office/drawing/2014/main" id="{52D3451B-3037-6658-7C8A-1EB3E6DAACF8}"/>
              </a:ext>
            </a:extLst>
          </p:cNvPr>
          <p:cNvSpPr txBox="1"/>
          <p:nvPr/>
        </p:nvSpPr>
        <p:spPr bwMode="auto">
          <a:xfrm>
            <a:off x="6532855" y="4633495"/>
            <a:ext cx="254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92" name="TextBox 91">
            <a:extLst>
              <a:ext uri="{FF2B5EF4-FFF2-40B4-BE49-F238E27FC236}">
                <a16:creationId xmlns:a16="http://schemas.microsoft.com/office/drawing/2014/main" id="{54F2108F-73DB-B6D6-913D-BA0DCDFFCD8A}"/>
              </a:ext>
            </a:extLst>
          </p:cNvPr>
          <p:cNvSpPr txBox="1"/>
          <p:nvPr/>
        </p:nvSpPr>
        <p:spPr bwMode="auto">
          <a:xfrm>
            <a:off x="6702280" y="4840294"/>
            <a:ext cx="254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93" name="TextBox 92">
            <a:extLst>
              <a:ext uri="{FF2B5EF4-FFF2-40B4-BE49-F238E27FC236}">
                <a16:creationId xmlns:a16="http://schemas.microsoft.com/office/drawing/2014/main" id="{16CE00FF-E624-7FCB-4537-8126E9262CE9}"/>
              </a:ext>
            </a:extLst>
          </p:cNvPr>
          <p:cNvSpPr txBox="1"/>
          <p:nvPr/>
        </p:nvSpPr>
        <p:spPr bwMode="auto">
          <a:xfrm>
            <a:off x="7691427" y="4840294"/>
            <a:ext cx="4210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94" name="TextBox 93">
            <a:extLst>
              <a:ext uri="{FF2B5EF4-FFF2-40B4-BE49-F238E27FC236}">
                <a16:creationId xmlns:a16="http://schemas.microsoft.com/office/drawing/2014/main" id="{BF5854EB-F876-F137-3F91-37B624B920E7}"/>
              </a:ext>
            </a:extLst>
          </p:cNvPr>
          <p:cNvSpPr txBox="1"/>
          <p:nvPr/>
        </p:nvSpPr>
        <p:spPr bwMode="auto">
          <a:xfrm>
            <a:off x="8725421" y="4840294"/>
            <a:ext cx="4210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95" name="TextBox 94">
            <a:extLst>
              <a:ext uri="{FF2B5EF4-FFF2-40B4-BE49-F238E27FC236}">
                <a16:creationId xmlns:a16="http://schemas.microsoft.com/office/drawing/2014/main" id="{2CBD2623-157C-7E4B-EDB4-B844D6679D38}"/>
              </a:ext>
            </a:extLst>
          </p:cNvPr>
          <p:cNvSpPr txBox="1"/>
          <p:nvPr/>
        </p:nvSpPr>
        <p:spPr bwMode="auto">
          <a:xfrm>
            <a:off x="9774365" y="4840294"/>
            <a:ext cx="4210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cxnSp>
        <p:nvCxnSpPr>
          <p:cNvPr id="99" name="Straight Connector 98">
            <a:extLst>
              <a:ext uri="{FF2B5EF4-FFF2-40B4-BE49-F238E27FC236}">
                <a16:creationId xmlns:a16="http://schemas.microsoft.com/office/drawing/2014/main" id="{37BC5794-F8C8-373E-D766-BB5D271E667C}"/>
              </a:ext>
            </a:extLst>
          </p:cNvPr>
          <p:cNvCxnSpPr/>
          <p:nvPr/>
        </p:nvCxnSpPr>
        <p:spPr bwMode="auto">
          <a:xfrm>
            <a:off x="6850696" y="2262994"/>
            <a:ext cx="3271975" cy="0"/>
          </a:xfrm>
          <a:prstGeom prst="line">
            <a:avLst/>
          </a:prstGeom>
          <a:noFill/>
          <a:ln w="28575" cap="flat" cmpd="sng" algn="ctr">
            <a:solidFill>
              <a:schemeClr val="accent1"/>
            </a:solidFill>
            <a:prstDash val="solid"/>
            <a:round/>
            <a:headEnd type="none" w="med" len="med"/>
            <a:tailEnd type="none" w="med" len="med"/>
          </a:ln>
          <a:effectLst/>
        </p:spPr>
      </p:cxnSp>
      <p:grpSp>
        <p:nvGrpSpPr>
          <p:cNvPr id="106" name="Group 105">
            <a:extLst>
              <a:ext uri="{FF2B5EF4-FFF2-40B4-BE49-F238E27FC236}">
                <a16:creationId xmlns:a16="http://schemas.microsoft.com/office/drawing/2014/main" id="{D47AE3A8-F6C7-8CED-98EC-C6D06897643C}"/>
              </a:ext>
            </a:extLst>
          </p:cNvPr>
          <p:cNvGrpSpPr/>
          <p:nvPr/>
        </p:nvGrpSpPr>
        <p:grpSpPr>
          <a:xfrm>
            <a:off x="9818845" y="2227936"/>
            <a:ext cx="277534" cy="67193"/>
            <a:chOff x="9818845" y="2667243"/>
            <a:chExt cx="277534" cy="67193"/>
          </a:xfrm>
        </p:grpSpPr>
        <p:cxnSp>
          <p:nvCxnSpPr>
            <p:cNvPr id="101" name="Straight Connector 100">
              <a:extLst>
                <a:ext uri="{FF2B5EF4-FFF2-40B4-BE49-F238E27FC236}">
                  <a16:creationId xmlns:a16="http://schemas.microsoft.com/office/drawing/2014/main" id="{11F7A7C4-55BB-55ED-AF0C-A01A16D29060}"/>
                </a:ext>
              </a:extLst>
            </p:cNvPr>
            <p:cNvCxnSpPr>
              <a:cxnSpLocks/>
            </p:cNvCxnSpPr>
            <p:nvPr/>
          </p:nvCxnSpPr>
          <p:spPr bwMode="auto">
            <a:xfrm>
              <a:off x="9818845" y="2667243"/>
              <a:ext cx="0" cy="67193"/>
            </a:xfrm>
            <a:prstGeom prst="line">
              <a:avLst/>
            </a:prstGeom>
            <a:noFill/>
            <a:ln w="1270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46827BB8-54D4-253B-092E-ADBA7BBB7945}"/>
                </a:ext>
              </a:extLst>
            </p:cNvPr>
            <p:cNvCxnSpPr>
              <a:cxnSpLocks/>
            </p:cNvCxnSpPr>
            <p:nvPr/>
          </p:nvCxnSpPr>
          <p:spPr bwMode="auto">
            <a:xfrm>
              <a:off x="9872891" y="2667243"/>
              <a:ext cx="0" cy="67193"/>
            </a:xfrm>
            <a:prstGeom prst="line">
              <a:avLst/>
            </a:prstGeom>
            <a:noFill/>
            <a:ln w="1270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FCAFFC60-0DB8-BDFE-C46F-AD616ABE7707}"/>
                </a:ext>
              </a:extLst>
            </p:cNvPr>
            <p:cNvCxnSpPr>
              <a:cxnSpLocks/>
            </p:cNvCxnSpPr>
            <p:nvPr/>
          </p:nvCxnSpPr>
          <p:spPr bwMode="auto">
            <a:xfrm>
              <a:off x="10061322" y="2667243"/>
              <a:ext cx="0" cy="67193"/>
            </a:xfrm>
            <a:prstGeom prst="line">
              <a:avLst/>
            </a:prstGeom>
            <a:noFill/>
            <a:ln w="1270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4866E5AF-15E5-4B92-0D2C-A1B17302222F}"/>
                </a:ext>
              </a:extLst>
            </p:cNvPr>
            <p:cNvCxnSpPr>
              <a:cxnSpLocks/>
            </p:cNvCxnSpPr>
            <p:nvPr/>
          </p:nvCxnSpPr>
          <p:spPr bwMode="auto">
            <a:xfrm>
              <a:off x="10096379" y="2667243"/>
              <a:ext cx="0" cy="67193"/>
            </a:xfrm>
            <a:prstGeom prst="line">
              <a:avLst/>
            </a:prstGeom>
            <a:noFill/>
            <a:ln w="12700" cap="flat" cmpd="sng" algn="ctr">
              <a:solidFill>
                <a:schemeClr val="accent1"/>
              </a:solidFill>
              <a:prstDash val="solid"/>
              <a:round/>
              <a:headEnd type="none" w="med" len="med"/>
              <a:tailEnd type="none" w="med" len="med"/>
            </a:ln>
            <a:effectLst/>
          </p:spPr>
        </p:cxnSp>
      </p:grpSp>
      <p:sp>
        <p:nvSpPr>
          <p:cNvPr id="107" name="Freeform: Shape 106">
            <a:extLst>
              <a:ext uri="{FF2B5EF4-FFF2-40B4-BE49-F238E27FC236}">
                <a16:creationId xmlns:a16="http://schemas.microsoft.com/office/drawing/2014/main" id="{4C15B7CA-2822-7478-D27B-9BD3D91CE23A}"/>
              </a:ext>
            </a:extLst>
          </p:cNvPr>
          <p:cNvSpPr/>
          <p:nvPr/>
        </p:nvSpPr>
        <p:spPr bwMode="auto">
          <a:xfrm>
            <a:off x="6837550" y="2261533"/>
            <a:ext cx="3613779" cy="1275193"/>
          </a:xfrm>
          <a:custGeom>
            <a:avLst/>
            <a:gdLst>
              <a:gd name="connsiteX0" fmla="*/ 3613779 w 3613779"/>
              <a:gd name="connsiteY0" fmla="*/ 1275193 h 1275193"/>
              <a:gd name="connsiteX1" fmla="*/ 2224651 w 3613779"/>
              <a:gd name="connsiteY1" fmla="*/ 1275193 h 1275193"/>
              <a:gd name="connsiteX2" fmla="*/ 2224651 w 3613779"/>
              <a:gd name="connsiteY2" fmla="*/ 847207 h 1275193"/>
              <a:gd name="connsiteX3" fmla="*/ 1161259 w 3613779"/>
              <a:gd name="connsiteY3" fmla="*/ 847207 h 1275193"/>
              <a:gd name="connsiteX4" fmla="*/ 1161259 w 3613779"/>
              <a:gd name="connsiteY4" fmla="*/ 416300 h 1275193"/>
              <a:gd name="connsiteX5" fmla="*/ 503943 w 3613779"/>
              <a:gd name="connsiteY5" fmla="*/ 416300 h 1275193"/>
              <a:gd name="connsiteX6" fmla="*/ 503943 w 3613779"/>
              <a:gd name="connsiteY6" fmla="*/ 0 h 1275193"/>
              <a:gd name="connsiteX7" fmla="*/ 0 w 3613779"/>
              <a:gd name="connsiteY7" fmla="*/ 0 h 127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3779" h="1275193">
                <a:moveTo>
                  <a:pt x="3613779" y="1275193"/>
                </a:moveTo>
                <a:lnTo>
                  <a:pt x="2224651" y="1275193"/>
                </a:lnTo>
                <a:lnTo>
                  <a:pt x="2224651" y="847207"/>
                </a:lnTo>
                <a:lnTo>
                  <a:pt x="1161259" y="847207"/>
                </a:lnTo>
                <a:lnTo>
                  <a:pt x="1161259" y="416300"/>
                </a:lnTo>
                <a:lnTo>
                  <a:pt x="503943" y="416300"/>
                </a:lnTo>
                <a:lnTo>
                  <a:pt x="503943"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114" name="Group 113">
            <a:extLst>
              <a:ext uri="{FF2B5EF4-FFF2-40B4-BE49-F238E27FC236}">
                <a16:creationId xmlns:a16="http://schemas.microsoft.com/office/drawing/2014/main" id="{8BEDACDD-F0AE-DCC8-824E-921A0DEFBE1A}"/>
              </a:ext>
            </a:extLst>
          </p:cNvPr>
          <p:cNvGrpSpPr/>
          <p:nvPr/>
        </p:nvGrpSpPr>
        <p:grpSpPr>
          <a:xfrm>
            <a:off x="10123158" y="3505078"/>
            <a:ext cx="357385" cy="67193"/>
            <a:chOff x="10123158" y="3944385"/>
            <a:chExt cx="357385" cy="67193"/>
          </a:xfrm>
        </p:grpSpPr>
        <p:cxnSp>
          <p:nvCxnSpPr>
            <p:cNvPr id="108" name="Straight Connector 107">
              <a:extLst>
                <a:ext uri="{FF2B5EF4-FFF2-40B4-BE49-F238E27FC236}">
                  <a16:creationId xmlns:a16="http://schemas.microsoft.com/office/drawing/2014/main" id="{9C543299-7328-126C-B1DE-238D88E51416}"/>
                </a:ext>
              </a:extLst>
            </p:cNvPr>
            <p:cNvCxnSpPr>
              <a:cxnSpLocks/>
            </p:cNvCxnSpPr>
            <p:nvPr/>
          </p:nvCxnSpPr>
          <p:spPr bwMode="auto">
            <a:xfrm>
              <a:off x="10123158" y="3944385"/>
              <a:ext cx="0" cy="67193"/>
            </a:xfrm>
            <a:prstGeom prst="line">
              <a:avLst/>
            </a:prstGeom>
            <a:noFill/>
            <a:ln w="12700"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6794BCC1-077A-08F6-F808-B8E61215C8B7}"/>
                </a:ext>
              </a:extLst>
            </p:cNvPr>
            <p:cNvCxnSpPr>
              <a:cxnSpLocks/>
            </p:cNvCxnSpPr>
            <p:nvPr/>
          </p:nvCxnSpPr>
          <p:spPr bwMode="auto">
            <a:xfrm>
              <a:off x="10359791" y="3944385"/>
              <a:ext cx="0" cy="67193"/>
            </a:xfrm>
            <a:prstGeom prst="line">
              <a:avLst/>
            </a:prstGeom>
            <a:noFill/>
            <a:ln w="12700"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1BA2ED51-9017-7124-88E7-F362F3B9FAC3}"/>
                </a:ext>
              </a:extLst>
            </p:cNvPr>
            <p:cNvCxnSpPr>
              <a:cxnSpLocks/>
            </p:cNvCxnSpPr>
            <p:nvPr/>
          </p:nvCxnSpPr>
          <p:spPr bwMode="auto">
            <a:xfrm>
              <a:off x="10450355" y="3944385"/>
              <a:ext cx="0" cy="67193"/>
            </a:xfrm>
            <a:prstGeom prst="line">
              <a:avLst/>
            </a:prstGeom>
            <a:noFill/>
            <a:ln w="12700"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650AE06D-3B60-BE90-F8A2-F9AA91B2CB0D}"/>
                </a:ext>
              </a:extLst>
            </p:cNvPr>
            <p:cNvCxnSpPr>
              <a:cxnSpLocks/>
            </p:cNvCxnSpPr>
            <p:nvPr/>
          </p:nvCxnSpPr>
          <p:spPr bwMode="auto">
            <a:xfrm flipH="1">
              <a:off x="10409455" y="3975061"/>
              <a:ext cx="71088" cy="0"/>
            </a:xfrm>
            <a:prstGeom prst="line">
              <a:avLst/>
            </a:prstGeom>
            <a:noFill/>
            <a:ln w="12700" cap="flat" cmpd="sng" algn="ctr">
              <a:solidFill>
                <a:schemeClr val="accent3"/>
              </a:solidFill>
              <a:prstDash val="solid"/>
              <a:round/>
              <a:headEnd type="none" w="med" len="med"/>
              <a:tailEnd type="none" w="med" len="med"/>
            </a:ln>
            <a:effectLst/>
          </p:spPr>
        </p:cxnSp>
      </p:grpSp>
      <p:sp>
        <p:nvSpPr>
          <p:cNvPr id="116" name="TextBox 115">
            <a:extLst>
              <a:ext uri="{FF2B5EF4-FFF2-40B4-BE49-F238E27FC236}">
                <a16:creationId xmlns:a16="http://schemas.microsoft.com/office/drawing/2014/main" id="{39B5CDDA-0603-3558-E3E2-3F1D46CD554A}"/>
              </a:ext>
            </a:extLst>
          </p:cNvPr>
          <p:cNvSpPr txBox="1"/>
          <p:nvPr/>
        </p:nvSpPr>
        <p:spPr bwMode="auto">
          <a:xfrm>
            <a:off x="4404267" y="2275853"/>
            <a:ext cx="11533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Olaparib</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Placebo</a:t>
            </a:r>
          </a:p>
        </p:txBody>
      </p:sp>
      <p:cxnSp>
        <p:nvCxnSpPr>
          <p:cNvPr id="117" name="Straight Connector 116">
            <a:extLst>
              <a:ext uri="{FF2B5EF4-FFF2-40B4-BE49-F238E27FC236}">
                <a16:creationId xmlns:a16="http://schemas.microsoft.com/office/drawing/2014/main" id="{55FCF8D7-9BB3-FD9A-6EA9-6B7BA3D5B2C0}"/>
              </a:ext>
            </a:extLst>
          </p:cNvPr>
          <p:cNvCxnSpPr>
            <a:cxnSpLocks/>
          </p:cNvCxnSpPr>
          <p:nvPr/>
        </p:nvCxnSpPr>
        <p:spPr bwMode="auto">
          <a:xfrm>
            <a:off x="4238421" y="2425595"/>
            <a:ext cx="210280" cy="0"/>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D540DF30-3960-0A69-D29F-2494391949DD}"/>
              </a:ext>
            </a:extLst>
          </p:cNvPr>
          <p:cNvCxnSpPr>
            <a:cxnSpLocks/>
          </p:cNvCxnSpPr>
          <p:nvPr/>
        </p:nvCxnSpPr>
        <p:spPr bwMode="auto">
          <a:xfrm>
            <a:off x="4238421" y="2654991"/>
            <a:ext cx="210280" cy="0"/>
          </a:xfrm>
          <a:prstGeom prst="line">
            <a:avLst/>
          </a:prstGeom>
          <a:noFill/>
          <a:ln w="28575" cap="flat" cmpd="sng" algn="ctr">
            <a:solidFill>
              <a:schemeClr val="accent3"/>
            </a:solidFill>
            <a:prstDash val="solid"/>
            <a:round/>
            <a:headEnd type="none" w="med" len="med"/>
            <a:tailEnd type="none" w="med" len="med"/>
          </a:ln>
          <a:effectLst/>
        </p:spPr>
      </p:cxnSp>
      <p:sp>
        <p:nvSpPr>
          <p:cNvPr id="120" name="TextBox 119">
            <a:extLst>
              <a:ext uri="{FF2B5EF4-FFF2-40B4-BE49-F238E27FC236}">
                <a16:creationId xmlns:a16="http://schemas.microsoft.com/office/drawing/2014/main" id="{60294C1C-BCBA-F0D6-D162-8768DE4FCD0F}"/>
              </a:ext>
            </a:extLst>
          </p:cNvPr>
          <p:cNvSpPr txBox="1"/>
          <p:nvPr/>
        </p:nvSpPr>
        <p:spPr bwMode="auto">
          <a:xfrm>
            <a:off x="10524909" y="2619802"/>
            <a:ext cx="11533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Olaparib</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Placebo</a:t>
            </a:r>
          </a:p>
        </p:txBody>
      </p:sp>
      <p:cxnSp>
        <p:nvCxnSpPr>
          <p:cNvPr id="121" name="Straight Connector 120">
            <a:extLst>
              <a:ext uri="{FF2B5EF4-FFF2-40B4-BE49-F238E27FC236}">
                <a16:creationId xmlns:a16="http://schemas.microsoft.com/office/drawing/2014/main" id="{FAB42261-969C-3A6E-E478-099C46C7DE60}"/>
              </a:ext>
            </a:extLst>
          </p:cNvPr>
          <p:cNvCxnSpPr>
            <a:cxnSpLocks/>
          </p:cNvCxnSpPr>
          <p:nvPr/>
        </p:nvCxnSpPr>
        <p:spPr bwMode="auto">
          <a:xfrm>
            <a:off x="10341411" y="2769544"/>
            <a:ext cx="210280" cy="0"/>
          </a:xfrm>
          <a:prstGeom prst="line">
            <a:avLst/>
          </a:prstGeom>
          <a:noFill/>
          <a:ln w="28575"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BCD125B6-F16D-A0D3-5031-D2A0F5137FEC}"/>
              </a:ext>
            </a:extLst>
          </p:cNvPr>
          <p:cNvCxnSpPr>
            <a:cxnSpLocks/>
          </p:cNvCxnSpPr>
          <p:nvPr/>
        </p:nvCxnSpPr>
        <p:spPr bwMode="auto">
          <a:xfrm>
            <a:off x="10341411" y="2998940"/>
            <a:ext cx="210280" cy="0"/>
          </a:xfrm>
          <a:prstGeom prst="line">
            <a:avLst/>
          </a:prstGeom>
          <a:noFill/>
          <a:ln w="28575" cap="flat" cmpd="sng" algn="ctr">
            <a:solidFill>
              <a:schemeClr val="accent3"/>
            </a:solidFill>
            <a:prstDash val="solid"/>
            <a:round/>
            <a:headEnd type="none" w="med" len="med"/>
            <a:tailEnd type="none" w="med" len="med"/>
          </a:ln>
          <a:effectLst/>
        </p:spPr>
      </p:cxnSp>
      <p:sp>
        <p:nvSpPr>
          <p:cNvPr id="69" name="Freeform: Shape 68">
            <a:extLst>
              <a:ext uri="{FF2B5EF4-FFF2-40B4-BE49-F238E27FC236}">
                <a16:creationId xmlns:a16="http://schemas.microsoft.com/office/drawing/2014/main" id="{AD4228A9-7C0E-28F3-F97B-9486154C0A51}"/>
              </a:ext>
            </a:extLst>
          </p:cNvPr>
          <p:cNvSpPr/>
          <p:nvPr/>
        </p:nvSpPr>
        <p:spPr bwMode="auto">
          <a:xfrm>
            <a:off x="6841804" y="2109552"/>
            <a:ext cx="3856925" cy="2713301"/>
          </a:xfrm>
          <a:custGeom>
            <a:avLst/>
            <a:gdLst>
              <a:gd name="connsiteX0" fmla="*/ 0 w 4058740"/>
              <a:gd name="connsiteY0" fmla="*/ 0 h 2840370"/>
              <a:gd name="connsiteX1" fmla="*/ 0 w 4058740"/>
              <a:gd name="connsiteY1" fmla="*/ 2840370 h 2840370"/>
              <a:gd name="connsiteX2" fmla="*/ 4058740 w 4058740"/>
              <a:gd name="connsiteY2" fmla="*/ 2840370 h 2840370"/>
            </a:gdLst>
            <a:ahLst/>
            <a:cxnLst>
              <a:cxn ang="0">
                <a:pos x="connsiteX0" y="connsiteY0"/>
              </a:cxn>
              <a:cxn ang="0">
                <a:pos x="connsiteX1" y="connsiteY1"/>
              </a:cxn>
              <a:cxn ang="0">
                <a:pos x="connsiteX2" y="connsiteY2"/>
              </a:cxn>
            </a:cxnLst>
            <a:rect l="l" t="t" r="r" b="b"/>
            <a:pathLst>
              <a:path w="4058740" h="2840370">
                <a:moveTo>
                  <a:pt x="0" y="0"/>
                </a:moveTo>
                <a:lnTo>
                  <a:pt x="0" y="2840370"/>
                </a:lnTo>
                <a:lnTo>
                  <a:pt x="4058740" y="2840370"/>
                </a:lnTo>
              </a:path>
            </a:pathLst>
          </a:custGeom>
          <a:noFill/>
          <a:ln w="28575">
            <a:solidFill>
              <a:schemeClr val="bg1"/>
            </a:solidFill>
            <a:miter lim="800000"/>
            <a:headEnd/>
            <a:tailEnd/>
          </a:ln>
        </p:spPr>
        <p:txBody>
          <a:bodyPr rtlCol="0" anchor="ctr"/>
          <a:lstStyle/>
          <a:p>
            <a:pPr algn="ctr"/>
            <a:endParaRPr lang="en-US" dirty="0"/>
          </a:p>
        </p:txBody>
      </p:sp>
      <p:sp>
        <p:nvSpPr>
          <p:cNvPr id="18" name="Freeform: Shape 17">
            <a:extLst>
              <a:ext uri="{FF2B5EF4-FFF2-40B4-BE49-F238E27FC236}">
                <a16:creationId xmlns:a16="http://schemas.microsoft.com/office/drawing/2014/main" id="{E8BDA2BB-489C-39F9-58FD-48A0A6E3058E}"/>
              </a:ext>
            </a:extLst>
          </p:cNvPr>
          <p:cNvSpPr/>
          <p:nvPr/>
        </p:nvSpPr>
        <p:spPr bwMode="auto">
          <a:xfrm>
            <a:off x="1475788" y="2120032"/>
            <a:ext cx="4233696" cy="2721137"/>
          </a:xfrm>
          <a:custGeom>
            <a:avLst/>
            <a:gdLst>
              <a:gd name="connsiteX0" fmla="*/ 0 w 4459232"/>
              <a:gd name="connsiteY0" fmla="*/ 0 h 2853516"/>
              <a:gd name="connsiteX1" fmla="*/ 0 w 4459232"/>
              <a:gd name="connsiteY1" fmla="*/ 2853516 h 2853516"/>
              <a:gd name="connsiteX2" fmla="*/ 4459232 w 4459232"/>
              <a:gd name="connsiteY2" fmla="*/ 2853516 h 2853516"/>
            </a:gdLst>
            <a:ahLst/>
            <a:cxnLst>
              <a:cxn ang="0">
                <a:pos x="connsiteX0" y="connsiteY0"/>
              </a:cxn>
              <a:cxn ang="0">
                <a:pos x="connsiteX1" y="connsiteY1"/>
              </a:cxn>
              <a:cxn ang="0">
                <a:pos x="connsiteX2" y="connsiteY2"/>
              </a:cxn>
            </a:cxnLst>
            <a:rect l="l" t="t" r="r" b="b"/>
            <a:pathLst>
              <a:path w="4459232" h="2853516">
                <a:moveTo>
                  <a:pt x="0" y="0"/>
                </a:moveTo>
                <a:lnTo>
                  <a:pt x="0" y="2853516"/>
                </a:lnTo>
                <a:lnTo>
                  <a:pt x="4459232" y="2853516"/>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94553233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C557C4BD-D806-52F8-F5DF-114795BF0DA0}"/>
              </a:ext>
            </a:extLst>
          </p:cNvPr>
          <p:cNvSpPr>
            <a:spLocks noGrp="1"/>
          </p:cNvSpPr>
          <p:nvPr>
            <p:ph sz="half" idx="2"/>
          </p:nvPr>
        </p:nvSpPr>
        <p:spPr/>
        <p:txBody>
          <a:bodyPr/>
          <a:lstStyle/>
          <a:p>
            <a:pPr marL="0" indent="0">
              <a:spcBef>
                <a:spcPts val="600"/>
              </a:spcBef>
              <a:spcAft>
                <a:spcPts val="0"/>
              </a:spcAft>
              <a:buNone/>
            </a:pPr>
            <a:r>
              <a:rPr lang="en-US" sz="2000" b="1" i="0" dirty="0">
                <a:solidFill>
                  <a:srgbClr val="333333"/>
                </a:solidFill>
                <a:effectLst/>
                <a:latin typeface="interfaceregular"/>
              </a:rPr>
              <a:t>Methods Consisted of </a:t>
            </a:r>
            <a:r>
              <a:rPr lang="en-US" sz="2000" b="1" dirty="0">
                <a:solidFill>
                  <a:srgbClr val="333333"/>
                </a:solidFill>
                <a:latin typeface="interfaceregular"/>
              </a:rPr>
              <a:t>Self-administered Questionnaires Capturing Responses for</a:t>
            </a:r>
            <a:r>
              <a:rPr lang="en-US" sz="2000" b="1" baseline="30000" dirty="0">
                <a:solidFill>
                  <a:srgbClr val="333333"/>
                </a:solidFill>
                <a:latin typeface="+mn-lt"/>
              </a:rPr>
              <a:t>3</a:t>
            </a:r>
            <a:r>
              <a:rPr lang="en-US" sz="2000" b="1" dirty="0">
                <a:solidFill>
                  <a:srgbClr val="333333"/>
                </a:solidFill>
                <a:latin typeface="interfaceregular"/>
              </a:rPr>
              <a:t>: </a:t>
            </a:r>
            <a:endParaRPr lang="en-US" sz="2000" b="1" i="0" dirty="0">
              <a:solidFill>
                <a:srgbClr val="333333"/>
              </a:solidFill>
              <a:effectLst/>
              <a:latin typeface="interfaceregular"/>
            </a:endParaRPr>
          </a:p>
          <a:p>
            <a:pPr>
              <a:spcBef>
                <a:spcPts val="600"/>
              </a:spcBef>
              <a:spcAft>
                <a:spcPts val="0"/>
              </a:spcAft>
            </a:pPr>
            <a:r>
              <a:rPr lang="en-US" sz="1800" dirty="0">
                <a:solidFill>
                  <a:srgbClr val="333333"/>
                </a:solidFill>
                <a:latin typeface="interfaceregular"/>
              </a:rPr>
              <a:t>F</a:t>
            </a:r>
            <a:r>
              <a:rPr lang="en-US" sz="1800" b="0" i="0" dirty="0">
                <a:solidFill>
                  <a:srgbClr val="333333"/>
                </a:solidFill>
                <a:effectLst/>
                <a:latin typeface="interfaceregular"/>
              </a:rPr>
              <a:t>atigue (MFI-20)</a:t>
            </a:r>
          </a:p>
          <a:p>
            <a:pPr>
              <a:spcBef>
                <a:spcPts val="600"/>
              </a:spcBef>
              <a:spcAft>
                <a:spcPts val="0"/>
              </a:spcAft>
            </a:pPr>
            <a:r>
              <a:rPr lang="en-US" sz="1800" b="0" i="0" dirty="0">
                <a:solidFill>
                  <a:srgbClr val="333333"/>
                </a:solidFill>
                <a:effectLst/>
                <a:latin typeface="interfaceregular"/>
              </a:rPr>
              <a:t>QoL (FACT-G/FACT-O)</a:t>
            </a:r>
          </a:p>
          <a:p>
            <a:pPr>
              <a:spcBef>
                <a:spcPts val="600"/>
              </a:spcBef>
              <a:spcAft>
                <a:spcPts val="0"/>
              </a:spcAft>
            </a:pPr>
            <a:r>
              <a:rPr lang="en-US" sz="1800" dirty="0">
                <a:solidFill>
                  <a:srgbClr val="333333"/>
                </a:solidFill>
                <a:latin typeface="interfaceregular"/>
              </a:rPr>
              <a:t>L</a:t>
            </a:r>
            <a:r>
              <a:rPr lang="en-US" sz="1800" b="0" i="0" dirty="0">
                <a:solidFill>
                  <a:srgbClr val="333333"/>
                </a:solidFill>
                <a:effectLst/>
                <a:latin typeface="interfaceregular"/>
              </a:rPr>
              <a:t>ong-term adverse events </a:t>
            </a:r>
            <a:r>
              <a:rPr lang="en-US" sz="1800" dirty="0">
                <a:solidFill>
                  <a:srgbClr val="333333"/>
                </a:solidFill>
                <a:latin typeface="interfaceregular"/>
              </a:rPr>
              <a:t>of </a:t>
            </a:r>
            <a:r>
              <a:rPr lang="en-US" sz="1800" b="0" i="0" dirty="0">
                <a:solidFill>
                  <a:srgbClr val="333333"/>
                </a:solidFill>
                <a:effectLst/>
                <a:latin typeface="interfaceregular"/>
              </a:rPr>
              <a:t>neurotoxicity (FACT/GOG-NTX), cognition (FACT-Cog), </a:t>
            </a:r>
            <a:br>
              <a:rPr lang="en-US" sz="1800" b="0" i="0" dirty="0">
                <a:solidFill>
                  <a:srgbClr val="333333"/>
                </a:solidFill>
                <a:effectLst/>
                <a:latin typeface="interfaceregular"/>
              </a:rPr>
            </a:br>
            <a:r>
              <a:rPr lang="en-US" sz="1800" b="0" i="0" dirty="0">
                <a:solidFill>
                  <a:srgbClr val="333333"/>
                </a:solidFill>
                <a:effectLst/>
                <a:latin typeface="interfaceregular"/>
              </a:rPr>
              <a:t>day-to-day life (living condition), anxiety and/or depression (HADS), and insomnia (ISI)</a:t>
            </a:r>
            <a:endParaRPr lang="en-US" sz="1800" dirty="0">
              <a:solidFill>
                <a:srgbClr val="333333"/>
              </a:solidFill>
              <a:latin typeface="interfaceregular"/>
            </a:endParaRPr>
          </a:p>
          <a:p>
            <a:pPr marL="0" indent="0">
              <a:spcBef>
                <a:spcPts val="600"/>
              </a:spcBef>
              <a:spcAft>
                <a:spcPts val="0"/>
              </a:spcAft>
              <a:buNone/>
            </a:pPr>
            <a:r>
              <a:rPr lang="en-US" sz="2000" b="1" dirty="0">
                <a:solidFill>
                  <a:srgbClr val="333333"/>
                </a:solidFill>
                <a:latin typeface="+mn-lt"/>
              </a:rPr>
              <a:t>Significance</a:t>
            </a:r>
            <a:r>
              <a:rPr lang="en-US" sz="2000" b="1" baseline="30000" dirty="0">
                <a:solidFill>
                  <a:srgbClr val="333333"/>
                </a:solidFill>
                <a:latin typeface="+mn-lt"/>
              </a:rPr>
              <a:t>3</a:t>
            </a:r>
            <a:endParaRPr lang="en-US" sz="2000" b="1" dirty="0">
              <a:solidFill>
                <a:srgbClr val="333333"/>
              </a:solidFill>
              <a:latin typeface="+mn-lt"/>
            </a:endParaRPr>
          </a:p>
          <a:p>
            <a:pPr>
              <a:spcBef>
                <a:spcPts val="600"/>
              </a:spcBef>
              <a:spcAft>
                <a:spcPts val="0"/>
              </a:spcAft>
            </a:pPr>
            <a:r>
              <a:rPr lang="en-US" sz="1800" dirty="0">
                <a:solidFill>
                  <a:srgbClr val="333333"/>
                </a:solidFill>
                <a:latin typeface="interfaceregular"/>
                <a:ea typeface="+mn-ea"/>
                <a:cs typeface="+mn-cs"/>
              </a:rPr>
              <a:t>Minimum of 5% difference between patients and healthy women control was considered clinically relevant</a:t>
            </a:r>
          </a:p>
          <a:p>
            <a:pPr>
              <a:spcBef>
                <a:spcPts val="600"/>
              </a:spcBef>
              <a:spcAft>
                <a:spcPts val="0"/>
              </a:spcAft>
            </a:pPr>
            <a:endParaRPr lang="en-US" dirty="0"/>
          </a:p>
        </p:txBody>
      </p:sp>
      <p:sp>
        <p:nvSpPr>
          <p:cNvPr id="2" name="Title 1">
            <a:extLst>
              <a:ext uri="{FF2B5EF4-FFF2-40B4-BE49-F238E27FC236}">
                <a16:creationId xmlns:a16="http://schemas.microsoft.com/office/drawing/2014/main" id="{40CF28EB-E639-3707-C42E-E2FA0C5A9241}"/>
              </a:ext>
            </a:extLst>
          </p:cNvPr>
          <p:cNvSpPr>
            <a:spLocks noGrp="1"/>
          </p:cNvSpPr>
          <p:nvPr>
            <p:ph type="title"/>
          </p:nvPr>
        </p:nvSpPr>
        <p:spPr/>
        <p:txBody>
          <a:bodyPr/>
          <a:lstStyle/>
          <a:p>
            <a:r>
              <a:rPr lang="en-US" dirty="0"/>
              <a:t>Long-term QoL After Chemotherapy Among Rare </a:t>
            </a:r>
            <a:br>
              <a:rPr lang="en-US" dirty="0"/>
            </a:br>
            <a:r>
              <a:rPr lang="en-US" dirty="0"/>
              <a:t>OC Survivors From GINECO VIVROVAIRE Tumor Study</a:t>
            </a:r>
          </a:p>
        </p:txBody>
      </p:sp>
      <p:sp>
        <p:nvSpPr>
          <p:cNvPr id="8" name="Content Placeholder 7">
            <a:extLst>
              <a:ext uri="{FF2B5EF4-FFF2-40B4-BE49-F238E27FC236}">
                <a16:creationId xmlns:a16="http://schemas.microsoft.com/office/drawing/2014/main" id="{0EA4CF23-170C-7472-2ADC-769E18841873}"/>
              </a:ext>
            </a:extLst>
          </p:cNvPr>
          <p:cNvSpPr>
            <a:spLocks noGrp="1"/>
          </p:cNvSpPr>
          <p:nvPr>
            <p:ph sz="half" idx="1"/>
          </p:nvPr>
        </p:nvSpPr>
        <p:spPr/>
        <p:txBody>
          <a:bodyPr/>
          <a:lstStyle/>
          <a:p>
            <a:pPr marL="0" indent="0">
              <a:spcBef>
                <a:spcPts val="600"/>
              </a:spcBef>
              <a:spcAft>
                <a:spcPts val="0"/>
              </a:spcAft>
              <a:buNone/>
            </a:pPr>
            <a:r>
              <a:rPr lang="en-US" sz="2000" b="1" i="0" dirty="0">
                <a:solidFill>
                  <a:srgbClr val="333333"/>
                </a:solidFill>
                <a:effectLst/>
                <a:latin typeface="+mn-lt"/>
              </a:rPr>
              <a:t>Background</a:t>
            </a:r>
          </a:p>
          <a:p>
            <a:pPr>
              <a:spcBef>
                <a:spcPts val="600"/>
              </a:spcBef>
              <a:spcAft>
                <a:spcPts val="0"/>
              </a:spcAft>
            </a:pPr>
            <a:r>
              <a:rPr lang="en-US" sz="1800" i="0" dirty="0">
                <a:solidFill>
                  <a:srgbClr val="333333"/>
                </a:solidFill>
                <a:effectLst/>
                <a:latin typeface="+mn-lt"/>
              </a:rPr>
              <a:t>GCT/SCST are rare ovarian cancers affecting young women</a:t>
            </a:r>
            <a:r>
              <a:rPr lang="en-US" sz="1800" i="0" baseline="30000" dirty="0">
                <a:solidFill>
                  <a:srgbClr val="333333"/>
                </a:solidFill>
                <a:effectLst/>
                <a:latin typeface="+mn-lt"/>
              </a:rPr>
              <a:t>1-3</a:t>
            </a:r>
          </a:p>
          <a:p>
            <a:pPr>
              <a:spcBef>
                <a:spcPts val="600"/>
              </a:spcBef>
              <a:spcAft>
                <a:spcPts val="0"/>
              </a:spcAft>
            </a:pPr>
            <a:r>
              <a:rPr lang="en-US" sz="1800" b="0" i="0" dirty="0">
                <a:solidFill>
                  <a:srgbClr val="333333"/>
                </a:solidFill>
                <a:effectLst/>
                <a:latin typeface="+mn-lt"/>
              </a:rPr>
              <a:t>Treatments for GCT/SCST may consist of either surgery or chemotherapy with BEP</a:t>
            </a:r>
            <a:endParaRPr lang="en-US" sz="1800" b="0" i="0" baseline="30000" dirty="0">
              <a:solidFill>
                <a:srgbClr val="333333"/>
              </a:solidFill>
              <a:effectLst/>
              <a:latin typeface="+mn-lt"/>
            </a:endParaRPr>
          </a:p>
          <a:p>
            <a:pPr>
              <a:spcBef>
                <a:spcPts val="600"/>
              </a:spcBef>
              <a:spcAft>
                <a:spcPts val="0"/>
              </a:spcAft>
            </a:pPr>
            <a:r>
              <a:rPr lang="en-US" sz="1800" dirty="0">
                <a:solidFill>
                  <a:srgbClr val="333333"/>
                </a:solidFill>
                <a:latin typeface="+mn-lt"/>
              </a:rPr>
              <a:t>Reduced QoL due to chemotherapy-induced sequelae has been reported in testicular cancers</a:t>
            </a:r>
            <a:r>
              <a:rPr lang="en-US" sz="1800" baseline="30000" dirty="0">
                <a:solidFill>
                  <a:srgbClr val="333333"/>
                </a:solidFill>
                <a:latin typeface="+mn-lt"/>
              </a:rPr>
              <a:t>2</a:t>
            </a:r>
            <a:endParaRPr lang="en-US" sz="1800" b="0" i="0" baseline="30000" dirty="0">
              <a:solidFill>
                <a:srgbClr val="333333"/>
              </a:solidFill>
              <a:effectLst/>
              <a:latin typeface="+mn-lt"/>
            </a:endParaRPr>
          </a:p>
          <a:p>
            <a:pPr marL="0" indent="0">
              <a:spcBef>
                <a:spcPts val="600"/>
              </a:spcBef>
              <a:spcAft>
                <a:spcPts val="0"/>
              </a:spcAft>
              <a:buNone/>
            </a:pPr>
            <a:r>
              <a:rPr lang="en-US" sz="2000" b="1" dirty="0">
                <a:solidFill>
                  <a:srgbClr val="333333"/>
                </a:solidFill>
                <a:latin typeface="+mn-lt"/>
              </a:rPr>
              <a:t>Study Population</a:t>
            </a:r>
            <a:r>
              <a:rPr lang="en-US" sz="2000" b="1" baseline="30000" dirty="0">
                <a:solidFill>
                  <a:srgbClr val="333333"/>
                </a:solidFill>
                <a:latin typeface="+mn-lt"/>
              </a:rPr>
              <a:t>3</a:t>
            </a:r>
          </a:p>
          <a:p>
            <a:pPr>
              <a:spcBef>
                <a:spcPts val="600"/>
              </a:spcBef>
              <a:spcAft>
                <a:spcPts val="0"/>
              </a:spcAft>
            </a:pPr>
            <a:r>
              <a:rPr lang="en-US" sz="1800" b="0" i="0" dirty="0">
                <a:solidFill>
                  <a:srgbClr val="333333"/>
                </a:solidFill>
                <a:effectLst/>
                <a:latin typeface="+mn-lt"/>
              </a:rPr>
              <a:t>Investigational </a:t>
            </a:r>
            <a:r>
              <a:rPr lang="en-US" sz="1800" dirty="0">
                <a:solidFill>
                  <a:srgbClr val="333333"/>
                </a:solidFill>
                <a:latin typeface="+mn-lt"/>
              </a:rPr>
              <a:t>group for </a:t>
            </a:r>
            <a:r>
              <a:rPr lang="en-US" sz="1800" b="0" i="0" dirty="0">
                <a:solidFill>
                  <a:srgbClr val="333333"/>
                </a:solidFill>
                <a:effectLst/>
                <a:latin typeface="+mn-lt"/>
              </a:rPr>
              <a:t>Rare Malignant Gynecological Tumors/GINECO French network</a:t>
            </a:r>
          </a:p>
          <a:p>
            <a:pPr lvl="1">
              <a:spcBef>
                <a:spcPts val="600"/>
              </a:spcBef>
              <a:spcAft>
                <a:spcPts val="0"/>
              </a:spcAft>
            </a:pPr>
            <a:r>
              <a:rPr lang="en-US" sz="1600" b="0" i="0" dirty="0">
                <a:solidFill>
                  <a:srgbClr val="333333"/>
                </a:solidFill>
                <a:effectLst/>
                <a:latin typeface="+mn-lt"/>
              </a:rPr>
              <a:t>144 patients with GCT/SCST with ≥2 yr of surgery and chemotherapy</a:t>
            </a:r>
          </a:p>
          <a:p>
            <a:pPr>
              <a:spcBef>
                <a:spcPts val="600"/>
              </a:spcBef>
              <a:spcAft>
                <a:spcPts val="0"/>
              </a:spcAft>
            </a:pPr>
            <a:r>
              <a:rPr lang="en-US" sz="1800" dirty="0">
                <a:solidFill>
                  <a:srgbClr val="333333"/>
                </a:solidFill>
                <a:latin typeface="+mn-lt"/>
                <a:ea typeface="+mn-ea"/>
                <a:cs typeface="+mn-cs"/>
              </a:rPr>
              <a:t>Control group Seintinelles research platform</a:t>
            </a:r>
          </a:p>
          <a:p>
            <a:pPr lvl="1">
              <a:spcBef>
                <a:spcPts val="600"/>
              </a:spcBef>
              <a:spcAft>
                <a:spcPts val="0"/>
              </a:spcAft>
            </a:pPr>
            <a:r>
              <a:rPr lang="en-US" sz="1600" dirty="0">
                <a:solidFill>
                  <a:srgbClr val="333333"/>
                </a:solidFill>
                <a:latin typeface="+mn-lt"/>
              </a:rPr>
              <a:t>144 age-matched healthy women </a:t>
            </a:r>
            <a:endParaRPr lang="en-US" sz="1600" dirty="0"/>
          </a:p>
        </p:txBody>
      </p:sp>
      <p:sp>
        <p:nvSpPr>
          <p:cNvPr id="4" name="Text Box 15">
            <a:extLst>
              <a:ext uri="{FF2B5EF4-FFF2-40B4-BE49-F238E27FC236}">
                <a16:creationId xmlns:a16="http://schemas.microsoft.com/office/drawing/2014/main" id="{2A3CF8A7-9E31-A73A-347D-B7D90DEB5245}"/>
              </a:ext>
            </a:extLst>
          </p:cNvPr>
          <p:cNvSpPr txBox="1">
            <a:spLocks noChangeArrowheads="1"/>
          </p:cNvSpPr>
          <p:nvPr/>
        </p:nvSpPr>
        <p:spPr bwMode="auto">
          <a:xfrm>
            <a:off x="433387" y="6342875"/>
            <a:ext cx="818809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200" b="0" i="0" u="none" strike="noStrike" kern="1200" cap="none" spc="0" normalizeH="0" baseline="0" noProof="0" dirty="0">
                <a:ln>
                  <a:noFill/>
                </a:ln>
                <a:solidFill>
                  <a:srgbClr val="455560"/>
                </a:solidFill>
                <a:effectLst/>
                <a:uLnTx/>
                <a:uFillTx/>
                <a:latin typeface="system-ui"/>
                <a:ea typeface="+mn-ea"/>
                <a:cs typeface="Arial" panose="020B0604020202020204" pitchFamily="34" charset="0"/>
              </a:rPr>
              <a:t>1. Li. Acta Obstet Gynecol Scand. 2021; 100:1771. 2. Kim. Qual Life Res. 2011;20:1629. </a:t>
            </a:r>
            <a:r>
              <a:rPr lang="es-ES" sz="1200" b="0" dirty="0">
                <a:solidFill>
                  <a:srgbClr val="455560"/>
                </a:solidFill>
                <a:latin typeface="system-ui"/>
                <a:cs typeface="Arial" panose="020B0604020202020204" pitchFamily="34" charset="0"/>
              </a:rPr>
              <a:t>3.</a:t>
            </a:r>
            <a:r>
              <a:rPr kumimoji="0" lang="es-ES" sz="1200" b="0" i="0" u="none" strike="noStrike" kern="1200" cap="none" spc="0" normalizeH="0" baseline="0" noProof="0" dirty="0">
                <a:ln>
                  <a:noFill/>
                </a:ln>
                <a:solidFill>
                  <a:srgbClr val="455560"/>
                </a:solidFill>
                <a:effectLst/>
                <a:uLnTx/>
                <a:uFillTx/>
                <a:latin typeface="system-ui"/>
                <a:ea typeface="+mn-ea"/>
                <a:cs typeface="Arial" panose="020B0604020202020204" pitchFamily="34" charset="0"/>
              </a:rPr>
              <a:t> Joly. ESGO 2022. Abstr RA-605. </a:t>
            </a:r>
          </a:p>
        </p:txBody>
      </p:sp>
      <p:grpSp>
        <p:nvGrpSpPr>
          <p:cNvPr id="5" name="Group 4">
            <a:extLst>
              <a:ext uri="{FF2B5EF4-FFF2-40B4-BE49-F238E27FC236}">
                <a16:creationId xmlns:a16="http://schemas.microsoft.com/office/drawing/2014/main" id="{D2A88409-72F2-CB6D-2AA8-44AE48D14436}"/>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8D19667-6F80-9FCB-5D22-AFACEFFF94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470D5D16-092A-6FE5-0734-07016134F2F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3" name="Explosion: 8 Points 11">
            <a:extLst>
              <a:ext uri="{FF2B5EF4-FFF2-40B4-BE49-F238E27FC236}">
                <a16:creationId xmlns:a16="http://schemas.microsoft.com/office/drawing/2014/main" id="{2C46CB9F-5B99-ADA2-B3DA-73C4540AFB5C}"/>
              </a:ext>
            </a:extLst>
          </p:cNvPr>
          <p:cNvSpPr/>
          <p:nvPr/>
        </p:nvSpPr>
        <p:spPr bwMode="auto">
          <a:xfrm rot="354158">
            <a:off x="10889535" y="364639"/>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10" name="Rectangle 9">
            <a:extLst>
              <a:ext uri="{FF2B5EF4-FFF2-40B4-BE49-F238E27FC236}">
                <a16:creationId xmlns:a16="http://schemas.microsoft.com/office/drawing/2014/main" id="{D754D304-F79B-A032-7000-7112EDF7B7D1}"/>
              </a:ext>
            </a:extLst>
          </p:cNvPr>
          <p:cNvSpPr/>
          <p:nvPr/>
        </p:nvSpPr>
        <p:spPr>
          <a:xfrm>
            <a:off x="11111319" y="587293"/>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427285185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C557C4BD-D806-52F8-F5DF-114795BF0DA0}"/>
              </a:ext>
            </a:extLst>
          </p:cNvPr>
          <p:cNvSpPr>
            <a:spLocks noGrp="1"/>
          </p:cNvSpPr>
          <p:nvPr>
            <p:ph sz="half" idx="2"/>
          </p:nvPr>
        </p:nvSpPr>
        <p:spPr/>
        <p:txBody>
          <a:bodyPr/>
          <a:lstStyle/>
          <a:p>
            <a:pPr>
              <a:spcBef>
                <a:spcPts val="600"/>
              </a:spcBef>
              <a:spcAft>
                <a:spcPts val="0"/>
              </a:spcAft>
            </a:pPr>
            <a:r>
              <a:rPr lang="en-US" sz="2000" b="1" i="0" dirty="0">
                <a:solidFill>
                  <a:srgbClr val="333333"/>
                </a:solidFill>
                <a:effectLst/>
                <a:latin typeface="interfaceregular"/>
              </a:rPr>
              <a:t>xx</a:t>
            </a:r>
            <a:endParaRPr lang="en-US" sz="2000" dirty="0">
              <a:solidFill>
                <a:srgbClr val="333333"/>
              </a:solidFill>
              <a:latin typeface="interfaceregular"/>
            </a:endParaRPr>
          </a:p>
          <a:p>
            <a:endParaRPr lang="en-US" dirty="0"/>
          </a:p>
        </p:txBody>
      </p:sp>
      <p:sp>
        <p:nvSpPr>
          <p:cNvPr id="2" name="Title 1">
            <a:extLst>
              <a:ext uri="{FF2B5EF4-FFF2-40B4-BE49-F238E27FC236}">
                <a16:creationId xmlns:a16="http://schemas.microsoft.com/office/drawing/2014/main" id="{40CF28EB-E639-3707-C42E-E2FA0C5A9241}"/>
              </a:ext>
            </a:extLst>
          </p:cNvPr>
          <p:cNvSpPr>
            <a:spLocks noGrp="1"/>
          </p:cNvSpPr>
          <p:nvPr>
            <p:ph type="title"/>
          </p:nvPr>
        </p:nvSpPr>
        <p:spPr/>
        <p:txBody>
          <a:bodyPr/>
          <a:lstStyle/>
          <a:p>
            <a:r>
              <a:rPr lang="en-US" dirty="0"/>
              <a:t>VIVROVAIRE Study: Patients Characteristics</a:t>
            </a:r>
          </a:p>
        </p:txBody>
      </p:sp>
      <p:sp>
        <p:nvSpPr>
          <p:cNvPr id="4" name="Text Box 15">
            <a:extLst>
              <a:ext uri="{FF2B5EF4-FFF2-40B4-BE49-F238E27FC236}">
                <a16:creationId xmlns:a16="http://schemas.microsoft.com/office/drawing/2014/main" id="{2A3CF8A7-9E31-A73A-347D-B7D90DEB5245}"/>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200" b="0" i="0" u="none" strike="noStrike" kern="1200" cap="none" spc="0" normalizeH="0" baseline="0" noProof="0" dirty="0">
                <a:ln>
                  <a:noFill/>
                </a:ln>
                <a:solidFill>
                  <a:srgbClr val="455560"/>
                </a:solidFill>
                <a:effectLst/>
                <a:uLnTx/>
                <a:uFillTx/>
                <a:latin typeface="system-ui"/>
                <a:ea typeface="+mn-ea"/>
                <a:cs typeface="Arial" panose="020B0604020202020204" pitchFamily="34" charset="0"/>
              </a:rPr>
              <a:t>Joly. ESGO 2022. Abstr RA-605. </a:t>
            </a:r>
          </a:p>
        </p:txBody>
      </p:sp>
      <p:grpSp>
        <p:nvGrpSpPr>
          <p:cNvPr id="5" name="Group 4">
            <a:extLst>
              <a:ext uri="{FF2B5EF4-FFF2-40B4-BE49-F238E27FC236}">
                <a16:creationId xmlns:a16="http://schemas.microsoft.com/office/drawing/2014/main" id="{D2A88409-72F2-CB6D-2AA8-44AE48D14436}"/>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8D19667-6F80-9FCB-5D22-AFACEFFF94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470D5D16-092A-6FE5-0734-07016134F2F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graphicFrame>
        <p:nvGraphicFramePr>
          <p:cNvPr id="12" name="Group 3">
            <a:extLst>
              <a:ext uri="{FF2B5EF4-FFF2-40B4-BE49-F238E27FC236}">
                <a16:creationId xmlns:a16="http://schemas.microsoft.com/office/drawing/2014/main" id="{81F60B9A-077D-DF02-5AAA-9B5E0F3D4319}"/>
              </a:ext>
            </a:extLst>
          </p:cNvPr>
          <p:cNvGraphicFramePr>
            <a:graphicFrameLocks/>
          </p:cNvGraphicFramePr>
          <p:nvPr>
            <p:extLst>
              <p:ext uri="{D42A27DB-BD31-4B8C-83A1-F6EECF244321}">
                <p14:modId xmlns:p14="http://schemas.microsoft.com/office/powerpoint/2010/main" val="2431616275"/>
              </p:ext>
            </p:extLst>
          </p:nvPr>
        </p:nvGraphicFramePr>
        <p:xfrm>
          <a:off x="719137" y="1592479"/>
          <a:ext cx="10763065" cy="4206336"/>
        </p:xfrm>
        <a:graphic>
          <a:graphicData uri="http://schemas.openxmlformats.org/drawingml/2006/table">
            <a:tbl>
              <a:tblPr/>
              <a:tblGrid>
                <a:gridCol w="7071607">
                  <a:extLst>
                    <a:ext uri="{9D8B030D-6E8A-4147-A177-3AD203B41FA5}">
                      <a16:colId xmlns:a16="http://schemas.microsoft.com/office/drawing/2014/main" val="20000"/>
                    </a:ext>
                  </a:extLst>
                </a:gridCol>
                <a:gridCol w="3691458">
                  <a:extLst>
                    <a:ext uri="{9D8B030D-6E8A-4147-A177-3AD203B41FA5}">
                      <a16:colId xmlns:a16="http://schemas.microsoft.com/office/drawing/2014/main" val="20001"/>
                    </a:ext>
                  </a:extLst>
                </a:gridCol>
              </a:tblGrid>
              <a:tr h="3902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Baseline Characteristics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Patients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2592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time since end of treatment, yrs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6.0 (3.5-9.3)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7188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FIGO stage, n (%)</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I/II</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III/IV</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Unknown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 (48)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 (27)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0474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Histology, n (%)</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Germ cell</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Sex cord stromal</a:t>
                      </a:r>
                    </a:p>
                    <a:p>
                      <a:pPr marL="631825" marR="0" lvl="0" indent="-285750" algn="l" defTabSz="914400" rtl="0" eaLnBrk="1" fontAlgn="base" latinLnBrk="0" hangingPunct="1">
                        <a:lnSpc>
                          <a:spcPct val="100000"/>
                        </a:lnSpc>
                        <a:spcBef>
                          <a:spcPct val="0"/>
                        </a:spcBef>
                        <a:spcAft>
                          <a:spcPct val="0"/>
                        </a:spcAft>
                        <a:buClr>
                          <a:schemeClr val="bg1"/>
                        </a:buClr>
                        <a:buSzTx/>
                        <a:buFont typeface="Arial" panose="020B0604020202020204" pitchFamily="34" charset="0"/>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Granulosa</a:t>
                      </a:r>
                    </a:p>
                    <a:p>
                      <a:pPr marL="631825" marR="0" lvl="0" indent="-285750" algn="l" defTabSz="914400" rtl="0" eaLnBrk="1" fontAlgn="base" latinLnBrk="0" hangingPunct="1">
                        <a:lnSpc>
                          <a:spcPct val="100000"/>
                        </a:lnSpc>
                        <a:spcBef>
                          <a:spcPct val="0"/>
                        </a:spcBef>
                        <a:spcAft>
                          <a:spcPct val="0"/>
                        </a:spcAft>
                        <a:buClr>
                          <a:schemeClr val="bg1"/>
                        </a:buClr>
                        <a:buSzTx/>
                        <a:buFont typeface="Arial" panose="020B0604020202020204" pitchFamily="34" charset="0"/>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Sertoli</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Other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92 (65)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 (26)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2592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Initial chemotherapy,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123 (85)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22592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Relapse chemotherapy,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bl>
          </a:graphicData>
        </a:graphic>
      </p:graphicFrame>
    </p:spTree>
    <p:extLst>
      <p:ext uri="{BB962C8B-B14F-4D97-AF65-F5344CB8AC3E}">
        <p14:creationId xmlns:p14="http://schemas.microsoft.com/office/powerpoint/2010/main" val="121185592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C557C4BD-D806-52F8-F5DF-114795BF0DA0}"/>
              </a:ext>
            </a:extLst>
          </p:cNvPr>
          <p:cNvSpPr>
            <a:spLocks noGrp="1"/>
          </p:cNvSpPr>
          <p:nvPr>
            <p:ph sz="half" idx="2"/>
          </p:nvPr>
        </p:nvSpPr>
        <p:spPr>
          <a:xfrm>
            <a:off x="7932736" y="1512982"/>
            <a:ext cx="3433603" cy="4620763"/>
          </a:xfrm>
        </p:spPr>
        <p:txBody>
          <a:bodyPr/>
          <a:lstStyle/>
          <a:p>
            <a:pPr marL="227013" indent="-227013"/>
            <a:r>
              <a:rPr lang="en-US" sz="2000" b="1" dirty="0">
                <a:solidFill>
                  <a:srgbClr val="333333"/>
                </a:solidFill>
                <a:latin typeface="+mn-lt"/>
              </a:rPr>
              <a:t>Other key characteristics for nEOCs and controls included </a:t>
            </a:r>
          </a:p>
          <a:p>
            <a:pPr marL="627063" lvl="1" indent="-227013"/>
            <a:r>
              <a:rPr lang="en-US" sz="1800" dirty="0">
                <a:solidFill>
                  <a:srgbClr val="333333"/>
                </a:solidFill>
                <a:latin typeface="+mn-lt"/>
              </a:rPr>
              <a:t>Married/in couple:                  65% vs 75% </a:t>
            </a:r>
            <a:r>
              <a:rPr lang="en-US" sz="1800" i="0" dirty="0">
                <a:solidFill>
                  <a:srgbClr val="333333"/>
                </a:solidFill>
                <a:effectLst/>
                <a:latin typeface="+mn-lt"/>
              </a:rPr>
              <a:t>(</a:t>
            </a:r>
            <a:r>
              <a:rPr lang="en-US" sz="1800" i="1" dirty="0">
                <a:solidFill>
                  <a:srgbClr val="333333"/>
                </a:solidFill>
                <a:effectLst/>
                <a:latin typeface="+mn-lt"/>
              </a:rPr>
              <a:t>P = </a:t>
            </a:r>
            <a:r>
              <a:rPr lang="en-US" sz="1800" dirty="0">
                <a:solidFill>
                  <a:srgbClr val="333333"/>
                </a:solidFill>
                <a:effectLst/>
                <a:latin typeface="+mn-lt"/>
              </a:rPr>
              <a:t>.16)</a:t>
            </a:r>
            <a:endParaRPr lang="en-US" sz="1800" dirty="0">
              <a:solidFill>
                <a:srgbClr val="333333"/>
              </a:solidFill>
              <a:latin typeface="+mn-lt"/>
            </a:endParaRPr>
          </a:p>
          <a:p>
            <a:pPr marL="631825" lvl="1" indent="-227013"/>
            <a:r>
              <a:rPr lang="en-US" sz="1800" i="0" dirty="0">
                <a:solidFill>
                  <a:srgbClr val="333333"/>
                </a:solidFill>
                <a:effectLst/>
                <a:latin typeface="+mn-lt"/>
              </a:rPr>
              <a:t>Mean age at menopause, yrs: </a:t>
            </a:r>
            <a:r>
              <a:rPr lang="en-US" sz="1800" b="1" i="0" dirty="0">
                <a:solidFill>
                  <a:srgbClr val="333333"/>
                </a:solidFill>
                <a:effectLst/>
                <a:latin typeface="+mn-lt"/>
              </a:rPr>
              <a:t>38.6 vs 50.4 (</a:t>
            </a:r>
            <a:r>
              <a:rPr lang="en-US" sz="1800" b="1" i="1" dirty="0">
                <a:solidFill>
                  <a:srgbClr val="333333"/>
                </a:solidFill>
                <a:effectLst/>
                <a:latin typeface="+mn-lt"/>
              </a:rPr>
              <a:t>P </a:t>
            </a:r>
            <a:r>
              <a:rPr lang="en-US" sz="1800" b="1" dirty="0">
                <a:solidFill>
                  <a:srgbClr val="333333"/>
                </a:solidFill>
                <a:effectLst/>
                <a:latin typeface="+mn-lt"/>
              </a:rPr>
              <a:t>&lt;.001)</a:t>
            </a:r>
          </a:p>
          <a:p>
            <a:pPr marL="631825" lvl="1" indent="-227013"/>
            <a:r>
              <a:rPr lang="en-US" sz="1800" dirty="0">
                <a:solidFill>
                  <a:srgbClr val="333333"/>
                </a:solidFill>
                <a:latin typeface="+mn-lt"/>
              </a:rPr>
              <a:t>Body mass index of &gt;30:        </a:t>
            </a:r>
            <a:r>
              <a:rPr lang="en-US" sz="1800" b="1" dirty="0">
                <a:solidFill>
                  <a:srgbClr val="333333"/>
                </a:solidFill>
                <a:latin typeface="+mn-lt"/>
              </a:rPr>
              <a:t>17% vs 5% </a:t>
            </a:r>
            <a:r>
              <a:rPr lang="en-US" sz="1800" b="1" i="0" dirty="0">
                <a:solidFill>
                  <a:srgbClr val="333333"/>
                </a:solidFill>
                <a:effectLst/>
                <a:latin typeface="+mn-lt"/>
              </a:rPr>
              <a:t>(</a:t>
            </a:r>
            <a:r>
              <a:rPr lang="en-US" sz="1800" b="1" i="1" dirty="0">
                <a:solidFill>
                  <a:srgbClr val="333333"/>
                </a:solidFill>
                <a:effectLst/>
                <a:latin typeface="+mn-lt"/>
              </a:rPr>
              <a:t>P &lt;</a:t>
            </a:r>
            <a:r>
              <a:rPr lang="en-US" sz="1800" b="1" dirty="0">
                <a:solidFill>
                  <a:srgbClr val="333333"/>
                </a:solidFill>
                <a:effectLst/>
                <a:latin typeface="+mn-lt"/>
              </a:rPr>
              <a:t>.001)</a:t>
            </a:r>
          </a:p>
          <a:p>
            <a:pPr marL="631825" lvl="1" indent="-227013"/>
            <a:r>
              <a:rPr lang="en-US" sz="1800" dirty="0">
                <a:solidFill>
                  <a:srgbClr val="333333"/>
                </a:solidFill>
                <a:latin typeface="+mn-lt"/>
              </a:rPr>
              <a:t>High level of education:        </a:t>
            </a:r>
            <a:r>
              <a:rPr lang="en-US" sz="1800" b="1" dirty="0">
                <a:solidFill>
                  <a:srgbClr val="333333"/>
                </a:solidFill>
                <a:latin typeface="+mn-lt"/>
              </a:rPr>
              <a:t>55% vs 78% </a:t>
            </a:r>
            <a:r>
              <a:rPr lang="en-US" sz="1800" b="1" i="0" dirty="0">
                <a:solidFill>
                  <a:srgbClr val="333333"/>
                </a:solidFill>
                <a:effectLst/>
                <a:latin typeface="+mn-lt"/>
              </a:rPr>
              <a:t>(</a:t>
            </a:r>
            <a:r>
              <a:rPr lang="en-US" sz="1800" b="1" i="1" dirty="0">
                <a:solidFill>
                  <a:srgbClr val="333333"/>
                </a:solidFill>
                <a:effectLst/>
                <a:latin typeface="+mn-lt"/>
              </a:rPr>
              <a:t>P &lt;</a:t>
            </a:r>
            <a:r>
              <a:rPr lang="en-US" sz="1800" b="1" dirty="0">
                <a:solidFill>
                  <a:srgbClr val="333333"/>
                </a:solidFill>
                <a:effectLst/>
                <a:latin typeface="+mn-lt"/>
              </a:rPr>
              <a:t>.001)</a:t>
            </a:r>
          </a:p>
          <a:p>
            <a:pPr marL="631825" lvl="1" indent="-227013"/>
            <a:endParaRPr lang="en-US" sz="1600" i="0" dirty="0">
              <a:solidFill>
                <a:srgbClr val="333333"/>
              </a:solidFill>
              <a:effectLst/>
              <a:latin typeface="+mn-lt"/>
            </a:endParaRPr>
          </a:p>
          <a:p>
            <a:endParaRPr lang="en-US" dirty="0"/>
          </a:p>
        </p:txBody>
      </p:sp>
      <p:sp>
        <p:nvSpPr>
          <p:cNvPr id="2" name="Title 1">
            <a:extLst>
              <a:ext uri="{FF2B5EF4-FFF2-40B4-BE49-F238E27FC236}">
                <a16:creationId xmlns:a16="http://schemas.microsoft.com/office/drawing/2014/main" id="{40CF28EB-E639-3707-C42E-E2FA0C5A9241}"/>
              </a:ext>
            </a:extLst>
          </p:cNvPr>
          <p:cNvSpPr>
            <a:spLocks noGrp="1"/>
          </p:cNvSpPr>
          <p:nvPr>
            <p:ph type="title"/>
          </p:nvPr>
        </p:nvSpPr>
        <p:spPr/>
        <p:txBody>
          <a:bodyPr/>
          <a:lstStyle/>
          <a:p>
            <a:r>
              <a:rPr lang="en-US" dirty="0"/>
              <a:t>VIVROVAIRE Study: Results</a:t>
            </a:r>
          </a:p>
        </p:txBody>
      </p:sp>
      <p:sp>
        <p:nvSpPr>
          <p:cNvPr id="4" name="Text Box 15">
            <a:extLst>
              <a:ext uri="{FF2B5EF4-FFF2-40B4-BE49-F238E27FC236}">
                <a16:creationId xmlns:a16="http://schemas.microsoft.com/office/drawing/2014/main" id="{2A3CF8A7-9E31-A73A-347D-B7D90DEB5245}"/>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200" b="0" i="0" u="none" strike="noStrike" kern="1200" cap="none" spc="0" normalizeH="0" baseline="0" noProof="0" dirty="0">
                <a:ln>
                  <a:noFill/>
                </a:ln>
                <a:solidFill>
                  <a:srgbClr val="455560"/>
                </a:solidFill>
                <a:effectLst/>
                <a:uLnTx/>
                <a:uFillTx/>
                <a:latin typeface="system-ui"/>
                <a:ea typeface="+mn-ea"/>
                <a:cs typeface="Arial" panose="020B0604020202020204" pitchFamily="34" charset="0"/>
              </a:rPr>
              <a:t>Joly. ESGO 2022. Abstr RA-605.  </a:t>
            </a:r>
          </a:p>
        </p:txBody>
      </p:sp>
      <p:grpSp>
        <p:nvGrpSpPr>
          <p:cNvPr id="5" name="Group 4">
            <a:extLst>
              <a:ext uri="{FF2B5EF4-FFF2-40B4-BE49-F238E27FC236}">
                <a16:creationId xmlns:a16="http://schemas.microsoft.com/office/drawing/2014/main" id="{D2A88409-72F2-CB6D-2AA8-44AE48D14436}"/>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8D19667-6F80-9FCB-5D22-AFACEFFF94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470D5D16-092A-6FE5-0734-07016134F2F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graphicFrame>
        <p:nvGraphicFramePr>
          <p:cNvPr id="11" name="Group 3">
            <a:extLst>
              <a:ext uri="{FF2B5EF4-FFF2-40B4-BE49-F238E27FC236}">
                <a16:creationId xmlns:a16="http://schemas.microsoft.com/office/drawing/2014/main" id="{B6BC9725-F961-8A1B-0BDA-C8D0B041D5F7}"/>
              </a:ext>
            </a:extLst>
          </p:cNvPr>
          <p:cNvGraphicFramePr>
            <a:graphicFrameLocks/>
          </p:cNvGraphicFramePr>
          <p:nvPr>
            <p:extLst>
              <p:ext uri="{D42A27DB-BD31-4B8C-83A1-F6EECF244321}">
                <p14:modId xmlns:p14="http://schemas.microsoft.com/office/powerpoint/2010/main" val="1600893161"/>
              </p:ext>
            </p:extLst>
          </p:nvPr>
        </p:nvGraphicFramePr>
        <p:xfrm>
          <a:off x="719137" y="1589896"/>
          <a:ext cx="7198537" cy="4541632"/>
        </p:xfrm>
        <a:graphic>
          <a:graphicData uri="http://schemas.openxmlformats.org/drawingml/2006/table">
            <a:tbl>
              <a:tblPr/>
              <a:tblGrid>
                <a:gridCol w="2054900">
                  <a:extLst>
                    <a:ext uri="{9D8B030D-6E8A-4147-A177-3AD203B41FA5}">
                      <a16:colId xmlns:a16="http://schemas.microsoft.com/office/drawing/2014/main" val="20000"/>
                    </a:ext>
                  </a:extLst>
                </a:gridCol>
                <a:gridCol w="1548029">
                  <a:extLst>
                    <a:ext uri="{9D8B030D-6E8A-4147-A177-3AD203B41FA5}">
                      <a16:colId xmlns:a16="http://schemas.microsoft.com/office/drawing/2014/main" val="758061846"/>
                    </a:ext>
                  </a:extLst>
                </a:gridCol>
                <a:gridCol w="1249926">
                  <a:extLst>
                    <a:ext uri="{9D8B030D-6E8A-4147-A177-3AD203B41FA5}">
                      <a16:colId xmlns:a16="http://schemas.microsoft.com/office/drawing/2014/main" val="20001"/>
                    </a:ext>
                  </a:extLst>
                </a:gridCol>
                <a:gridCol w="1172841">
                  <a:extLst>
                    <a:ext uri="{9D8B030D-6E8A-4147-A177-3AD203B41FA5}">
                      <a16:colId xmlns:a16="http://schemas.microsoft.com/office/drawing/2014/main" val="2851362216"/>
                    </a:ext>
                  </a:extLst>
                </a:gridCol>
                <a:gridCol w="1172841">
                  <a:extLst>
                    <a:ext uri="{9D8B030D-6E8A-4147-A177-3AD203B41FA5}">
                      <a16:colId xmlns:a16="http://schemas.microsoft.com/office/drawing/2014/main" val="3527735211"/>
                    </a:ext>
                  </a:extLst>
                </a:gridCol>
              </a:tblGrid>
              <a:tr h="331280">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nEOCs</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Controls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P </a:t>
                      </a:r>
                      <a:r>
                        <a:rPr kumimoji="0" lang="en-US" sz="1600" b="1" i="0" u="none" strike="noStrike" cap="none" normalizeH="0" baseline="0" dirty="0">
                          <a:ln>
                            <a:noFill/>
                          </a:ln>
                          <a:solidFill>
                            <a:schemeClr val="tx1"/>
                          </a:solidFill>
                          <a:effectLst/>
                          <a:latin typeface="Calibri" panose="020F0502020204030204" pitchFamily="34" charset="0"/>
                        </a:rPr>
                        <a:t>Value</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94875">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Mean age, yrs (SD)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38.2 (13.7)</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38.2 (13.6)</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.98</a:t>
                      </a:r>
                    </a:p>
                  </a:txBody>
                  <a:tcPr marL="36000" marR="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46768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Fatigue (MFI), n (%)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General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Physical</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Mental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41 (28)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44 (31)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31 (22)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48 (33)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42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40 (28)</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.27</a:t>
                      </a:r>
                    </a:p>
                  </a:txBody>
                  <a:tcPr marL="36000" marR="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94875">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Insomnia moderate and severe ISI</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n (%)</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44 (31)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32 (22)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.14</a:t>
                      </a:r>
                    </a:p>
                  </a:txBody>
                  <a:tcPr marL="36000" marR="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740496">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Quality of life (FACT-G ) score (SD)*</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Physical well-being, mean (SD)*</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Social well-being, mean (SD)*</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Emotional well-being, mean (SD)*</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Functional well-being, mean (SD)*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81.0 (15.5)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23.3 (4.2)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20.7 (5.5)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17.2 (4.2)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19.8 (5.2)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80.1 (14.3)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24.0 (4.5)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19.0 (4.9)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17.2 (5.2)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19.9 (4.7)</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&lt; .01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.92</a:t>
                      </a:r>
                    </a:p>
                  </a:txBody>
                  <a:tcPr marL="36000" marR="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194875">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Ovarian cancer subscale, mean (SD)*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33.0 (5.3)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34.9 (4.86)</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&lt; .01</a:t>
                      </a:r>
                    </a:p>
                  </a:txBody>
                  <a:tcPr marL="36000" marR="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r h="467675">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Emotional status (HADS), n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Anxiety</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Depression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tc>
                  <a:txBody>
                    <a:bodyPr/>
                    <a:lstStyle/>
                    <a:p>
                      <a:pPr algn="ct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algn="ct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53 (37)</a:t>
                      </a:r>
                    </a:p>
                    <a:p>
                      <a:pPr algn="ct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 (9)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a:t>
                      </a:r>
                    </a:p>
                    <a:p>
                      <a:pPr algn="ct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47 (33)</a:t>
                      </a:r>
                    </a:p>
                    <a:p>
                      <a:pPr algn="ct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 (9)</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algn="ct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.51</a:t>
                      </a:r>
                    </a:p>
                    <a:p>
                      <a:pPr algn="ct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a:t>
                      </a:r>
                    </a:p>
                  </a:txBody>
                  <a:tcPr marL="36000" marR="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11262651"/>
                  </a:ext>
                </a:extLst>
              </a:tr>
            </a:tbl>
          </a:graphicData>
        </a:graphic>
      </p:graphicFrame>
      <p:sp>
        <p:nvSpPr>
          <p:cNvPr id="12" name="TextBox 11">
            <a:extLst>
              <a:ext uri="{FF2B5EF4-FFF2-40B4-BE49-F238E27FC236}">
                <a16:creationId xmlns:a16="http://schemas.microsoft.com/office/drawing/2014/main" id="{D0AE30DF-5087-EA82-F901-DFCB5E2F28F5}"/>
              </a:ext>
            </a:extLst>
          </p:cNvPr>
          <p:cNvSpPr txBox="1"/>
          <p:nvPr/>
        </p:nvSpPr>
        <p:spPr bwMode="auto">
          <a:xfrm>
            <a:off x="5191310" y="6390748"/>
            <a:ext cx="4297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 lower score indicates a severe complaint or a severe symptom.</a:t>
            </a:r>
          </a:p>
        </p:txBody>
      </p:sp>
    </p:spTree>
    <p:extLst>
      <p:ext uri="{BB962C8B-B14F-4D97-AF65-F5344CB8AC3E}">
        <p14:creationId xmlns:p14="http://schemas.microsoft.com/office/powerpoint/2010/main" val="398416675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hart 20">
            <a:extLst>
              <a:ext uri="{FF2B5EF4-FFF2-40B4-BE49-F238E27FC236}">
                <a16:creationId xmlns:a16="http://schemas.microsoft.com/office/drawing/2014/main" id="{30E52270-CEBF-BE67-B33A-1DCE7D17AC54}"/>
              </a:ext>
            </a:extLst>
          </p:cNvPr>
          <p:cNvGraphicFramePr/>
          <p:nvPr>
            <p:extLst>
              <p:ext uri="{D42A27DB-BD31-4B8C-83A1-F6EECF244321}">
                <p14:modId xmlns:p14="http://schemas.microsoft.com/office/powerpoint/2010/main" val="2011569130"/>
              </p:ext>
            </p:extLst>
          </p:nvPr>
        </p:nvGraphicFramePr>
        <p:xfrm>
          <a:off x="3409976" y="2658385"/>
          <a:ext cx="2530153" cy="284646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9" name="Chart 28">
            <a:extLst>
              <a:ext uri="{FF2B5EF4-FFF2-40B4-BE49-F238E27FC236}">
                <a16:creationId xmlns:a16="http://schemas.microsoft.com/office/drawing/2014/main" id="{5D2DA4A0-A9BD-0638-2CF4-3945FDADA5F1}"/>
              </a:ext>
            </a:extLst>
          </p:cNvPr>
          <p:cNvGraphicFramePr/>
          <p:nvPr>
            <p:extLst>
              <p:ext uri="{D42A27DB-BD31-4B8C-83A1-F6EECF244321}">
                <p14:modId xmlns:p14="http://schemas.microsoft.com/office/powerpoint/2010/main" val="3214294283"/>
              </p:ext>
            </p:extLst>
          </p:nvPr>
        </p:nvGraphicFramePr>
        <p:xfrm>
          <a:off x="5643542" y="2738813"/>
          <a:ext cx="6237871" cy="3371274"/>
        </p:xfrm>
        <a:graphic>
          <a:graphicData uri="http://schemas.openxmlformats.org/drawingml/2006/chart">
            <c:chart xmlns:c="http://schemas.openxmlformats.org/drawingml/2006/chart" xmlns:r="http://schemas.openxmlformats.org/officeDocument/2006/relationships" r:id="rId4"/>
          </a:graphicData>
        </a:graphic>
      </p:graphicFrame>
      <p:sp>
        <p:nvSpPr>
          <p:cNvPr id="9" name="Content Placeholder 8">
            <a:extLst>
              <a:ext uri="{FF2B5EF4-FFF2-40B4-BE49-F238E27FC236}">
                <a16:creationId xmlns:a16="http://schemas.microsoft.com/office/drawing/2014/main" id="{C557C4BD-D806-52F8-F5DF-114795BF0DA0}"/>
              </a:ext>
            </a:extLst>
          </p:cNvPr>
          <p:cNvSpPr>
            <a:spLocks noGrp="1"/>
          </p:cNvSpPr>
          <p:nvPr>
            <p:ph sz="half" idx="2"/>
          </p:nvPr>
        </p:nvSpPr>
        <p:spPr>
          <a:xfrm>
            <a:off x="6252634" y="1510730"/>
            <a:ext cx="5229570" cy="864585"/>
          </a:xfrm>
        </p:spPr>
        <p:txBody>
          <a:bodyPr/>
          <a:lstStyle/>
          <a:p>
            <a:pPr>
              <a:spcBef>
                <a:spcPts val="600"/>
              </a:spcBef>
              <a:spcAft>
                <a:spcPts val="0"/>
              </a:spcAft>
            </a:pPr>
            <a:r>
              <a:rPr lang="en-US" sz="1800" i="0" dirty="0">
                <a:solidFill>
                  <a:srgbClr val="333333"/>
                </a:solidFill>
                <a:effectLst/>
                <a:latin typeface="interfaceregular"/>
              </a:rPr>
              <a:t>Sexu</a:t>
            </a:r>
            <a:r>
              <a:rPr lang="en-US" sz="1800" dirty="0">
                <a:solidFill>
                  <a:srgbClr val="333333"/>
                </a:solidFill>
                <a:latin typeface="interfaceregular"/>
              </a:rPr>
              <a:t>ality </a:t>
            </a:r>
            <a:r>
              <a:rPr lang="en-US" sz="1800" i="0" dirty="0">
                <a:solidFill>
                  <a:srgbClr val="333333"/>
                </a:solidFill>
                <a:effectLst/>
                <a:latin typeface="interfaceregular"/>
              </a:rPr>
              <a:t>concerns significantly impacted in </a:t>
            </a:r>
            <a:r>
              <a:rPr lang="en-US" sz="1800" dirty="0">
                <a:solidFill>
                  <a:srgbClr val="333333"/>
                </a:solidFill>
                <a:latin typeface="interfaceregular"/>
              </a:rPr>
              <a:t>rare </a:t>
            </a:r>
            <a:r>
              <a:rPr lang="en-US" sz="1800" i="0" dirty="0">
                <a:solidFill>
                  <a:srgbClr val="333333"/>
                </a:solidFill>
                <a:effectLst/>
                <a:latin typeface="interfaceregular"/>
              </a:rPr>
              <a:t>ovarian cancer survivors following BEP therapy vs healthy controls</a:t>
            </a:r>
            <a:endParaRPr lang="en-US" sz="1800" dirty="0">
              <a:solidFill>
                <a:srgbClr val="333333"/>
              </a:solidFill>
              <a:latin typeface="interfaceregular"/>
            </a:endParaRPr>
          </a:p>
        </p:txBody>
      </p:sp>
      <p:sp>
        <p:nvSpPr>
          <p:cNvPr id="2" name="Title 1">
            <a:extLst>
              <a:ext uri="{FF2B5EF4-FFF2-40B4-BE49-F238E27FC236}">
                <a16:creationId xmlns:a16="http://schemas.microsoft.com/office/drawing/2014/main" id="{40CF28EB-E639-3707-C42E-E2FA0C5A9241}"/>
              </a:ext>
            </a:extLst>
          </p:cNvPr>
          <p:cNvSpPr>
            <a:spLocks noGrp="1"/>
          </p:cNvSpPr>
          <p:nvPr>
            <p:ph type="title"/>
          </p:nvPr>
        </p:nvSpPr>
        <p:spPr/>
        <p:txBody>
          <a:bodyPr/>
          <a:lstStyle/>
          <a:p>
            <a:r>
              <a:rPr lang="en-US" dirty="0"/>
              <a:t>VIVROVAIRE Study: Early Menopause and</a:t>
            </a:r>
            <a:br>
              <a:rPr lang="en-US" dirty="0"/>
            </a:br>
            <a:r>
              <a:rPr lang="en-US" dirty="0"/>
              <a:t>Sexual Difficulties</a:t>
            </a:r>
          </a:p>
        </p:txBody>
      </p:sp>
      <p:sp>
        <p:nvSpPr>
          <p:cNvPr id="8" name="Content Placeholder 7">
            <a:extLst>
              <a:ext uri="{FF2B5EF4-FFF2-40B4-BE49-F238E27FC236}">
                <a16:creationId xmlns:a16="http://schemas.microsoft.com/office/drawing/2014/main" id="{0EA4CF23-170C-7472-2ADC-769E18841873}"/>
              </a:ext>
            </a:extLst>
          </p:cNvPr>
          <p:cNvSpPr>
            <a:spLocks noGrp="1"/>
          </p:cNvSpPr>
          <p:nvPr>
            <p:ph sz="half" idx="1"/>
          </p:nvPr>
        </p:nvSpPr>
        <p:spPr>
          <a:xfrm>
            <a:off x="601820" y="1510730"/>
            <a:ext cx="5309278" cy="847245"/>
          </a:xfrm>
        </p:spPr>
        <p:txBody>
          <a:bodyPr/>
          <a:lstStyle/>
          <a:p>
            <a:pPr>
              <a:spcBef>
                <a:spcPts val="600"/>
              </a:spcBef>
              <a:spcAft>
                <a:spcPts val="0"/>
              </a:spcAft>
            </a:pPr>
            <a:r>
              <a:rPr lang="en-US" sz="1800" i="0" dirty="0">
                <a:solidFill>
                  <a:srgbClr val="333333"/>
                </a:solidFill>
                <a:effectLst/>
                <a:latin typeface="+mn-lt"/>
              </a:rPr>
              <a:t>A significant percentage of women reported early menopause (</a:t>
            </a:r>
            <a:r>
              <a:rPr lang="en-US" sz="1800" i="1" dirty="0">
                <a:solidFill>
                  <a:srgbClr val="333333"/>
                </a:solidFill>
                <a:effectLst/>
                <a:latin typeface="+mn-lt"/>
              </a:rPr>
              <a:t>P </a:t>
            </a:r>
            <a:r>
              <a:rPr lang="en-US" sz="1800" dirty="0">
                <a:solidFill>
                  <a:srgbClr val="333333"/>
                </a:solidFill>
                <a:effectLst/>
                <a:latin typeface="+mn-lt"/>
              </a:rPr>
              <a:t>&lt;.001) in the investigational patients group vs the control group</a:t>
            </a:r>
            <a:endParaRPr lang="en-US" sz="1600" dirty="0"/>
          </a:p>
        </p:txBody>
      </p:sp>
      <p:sp>
        <p:nvSpPr>
          <p:cNvPr id="4" name="Text Box 15">
            <a:extLst>
              <a:ext uri="{FF2B5EF4-FFF2-40B4-BE49-F238E27FC236}">
                <a16:creationId xmlns:a16="http://schemas.microsoft.com/office/drawing/2014/main" id="{2A3CF8A7-9E31-A73A-347D-B7D90DEB5245}"/>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200" b="0" i="0" u="none" strike="noStrike" kern="1200" cap="none" spc="0" normalizeH="0" baseline="0" noProof="0" dirty="0">
                <a:ln>
                  <a:noFill/>
                </a:ln>
                <a:solidFill>
                  <a:srgbClr val="455560"/>
                </a:solidFill>
                <a:effectLst/>
                <a:uLnTx/>
                <a:uFillTx/>
                <a:latin typeface="system-ui"/>
                <a:ea typeface="+mn-ea"/>
                <a:cs typeface="Arial" panose="020B0604020202020204" pitchFamily="34" charset="0"/>
              </a:rPr>
              <a:t>Joly. ESGO 2022. Abstr RA-605. Reproduced with permission. </a:t>
            </a:r>
          </a:p>
        </p:txBody>
      </p:sp>
      <p:grpSp>
        <p:nvGrpSpPr>
          <p:cNvPr id="5" name="Group 4">
            <a:extLst>
              <a:ext uri="{FF2B5EF4-FFF2-40B4-BE49-F238E27FC236}">
                <a16:creationId xmlns:a16="http://schemas.microsoft.com/office/drawing/2014/main" id="{D2A88409-72F2-CB6D-2AA8-44AE48D14436}"/>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8D19667-6F80-9FCB-5D22-AFACEFFF949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470D5D16-092A-6FE5-0734-07016134F2F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6"/>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1" name="Rectangle 10">
            <a:extLst>
              <a:ext uri="{FF2B5EF4-FFF2-40B4-BE49-F238E27FC236}">
                <a16:creationId xmlns:a16="http://schemas.microsoft.com/office/drawing/2014/main" id="{1E023DD5-A631-2498-7767-3B4B90954180}"/>
              </a:ext>
            </a:extLst>
          </p:cNvPr>
          <p:cNvSpPr/>
          <p:nvPr/>
        </p:nvSpPr>
        <p:spPr bwMode="auto">
          <a:xfrm>
            <a:off x="1364789" y="2692879"/>
            <a:ext cx="1468922" cy="412209"/>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dirty="0">
                <a:solidFill>
                  <a:schemeClr val="bg1"/>
                </a:solidFill>
                <a:latin typeface="Calibri" panose="020F0502020204030204" pitchFamily="34" charset="0"/>
              </a:rPr>
              <a:t>Patients</a:t>
            </a:r>
          </a:p>
        </p:txBody>
      </p:sp>
      <p:sp>
        <p:nvSpPr>
          <p:cNvPr id="16" name="TextBox 15">
            <a:extLst>
              <a:ext uri="{FF2B5EF4-FFF2-40B4-BE49-F238E27FC236}">
                <a16:creationId xmlns:a16="http://schemas.microsoft.com/office/drawing/2014/main" id="{E9DC2E38-BDFB-5AFD-ABFE-A156363E9609}"/>
              </a:ext>
            </a:extLst>
          </p:cNvPr>
          <p:cNvSpPr txBox="1"/>
          <p:nvPr/>
        </p:nvSpPr>
        <p:spPr bwMode="auto">
          <a:xfrm>
            <a:off x="8236888" y="2347943"/>
            <a:ext cx="173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Sexual Concerns</a:t>
            </a:r>
          </a:p>
        </p:txBody>
      </p:sp>
      <p:graphicFrame>
        <p:nvGraphicFramePr>
          <p:cNvPr id="20" name="Chart 19">
            <a:extLst>
              <a:ext uri="{FF2B5EF4-FFF2-40B4-BE49-F238E27FC236}">
                <a16:creationId xmlns:a16="http://schemas.microsoft.com/office/drawing/2014/main" id="{8E7C44F9-C178-ED37-893C-80FFDDB71B42}"/>
              </a:ext>
            </a:extLst>
          </p:cNvPr>
          <p:cNvGraphicFramePr/>
          <p:nvPr>
            <p:extLst>
              <p:ext uri="{D42A27DB-BD31-4B8C-83A1-F6EECF244321}">
                <p14:modId xmlns:p14="http://schemas.microsoft.com/office/powerpoint/2010/main" val="3623158200"/>
              </p:ext>
            </p:extLst>
          </p:nvPr>
        </p:nvGraphicFramePr>
        <p:xfrm>
          <a:off x="1029344" y="2798030"/>
          <a:ext cx="2280147" cy="2691965"/>
        </p:xfrm>
        <a:graphic>
          <a:graphicData uri="http://schemas.openxmlformats.org/drawingml/2006/chart">
            <c:chart xmlns:c="http://schemas.openxmlformats.org/drawingml/2006/chart" xmlns:r="http://schemas.openxmlformats.org/officeDocument/2006/relationships" r:id="rId7"/>
          </a:graphicData>
        </a:graphic>
      </p:graphicFrame>
      <p:sp>
        <p:nvSpPr>
          <p:cNvPr id="22" name="TextBox 1">
            <a:extLst>
              <a:ext uri="{FF2B5EF4-FFF2-40B4-BE49-F238E27FC236}">
                <a16:creationId xmlns:a16="http://schemas.microsoft.com/office/drawing/2014/main" id="{92D67C54-9AB1-84A4-DCEF-D3A01E07E9B9}"/>
              </a:ext>
            </a:extLst>
          </p:cNvPr>
          <p:cNvSpPr txBox="1"/>
          <p:nvPr/>
        </p:nvSpPr>
        <p:spPr bwMode="auto">
          <a:xfrm>
            <a:off x="2157537" y="5267869"/>
            <a:ext cx="313335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No menopause</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Menopause &gt;45 yr</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Premature menopause &lt;45 yr</a:t>
            </a:r>
          </a:p>
        </p:txBody>
      </p:sp>
      <p:sp>
        <p:nvSpPr>
          <p:cNvPr id="23" name="Rectangle 22">
            <a:extLst>
              <a:ext uri="{FF2B5EF4-FFF2-40B4-BE49-F238E27FC236}">
                <a16:creationId xmlns:a16="http://schemas.microsoft.com/office/drawing/2014/main" id="{B376F1AA-1A02-F87D-5FFD-305399AC5BC9}"/>
              </a:ext>
            </a:extLst>
          </p:cNvPr>
          <p:cNvSpPr/>
          <p:nvPr/>
        </p:nvSpPr>
        <p:spPr bwMode="auto">
          <a:xfrm>
            <a:off x="3821969" y="2692879"/>
            <a:ext cx="1468922" cy="412209"/>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r>
              <a:rPr lang="en-US" dirty="0">
                <a:solidFill>
                  <a:schemeClr val="bg1"/>
                </a:solidFill>
                <a:latin typeface="Calibri" panose="020F0502020204030204" pitchFamily="34" charset="0"/>
              </a:rPr>
              <a:t>Controls</a:t>
            </a:r>
          </a:p>
        </p:txBody>
      </p:sp>
      <p:sp>
        <p:nvSpPr>
          <p:cNvPr id="24" name="Rectangle 23">
            <a:extLst>
              <a:ext uri="{FF2B5EF4-FFF2-40B4-BE49-F238E27FC236}">
                <a16:creationId xmlns:a16="http://schemas.microsoft.com/office/drawing/2014/main" id="{B3EDB7DA-8A31-E124-F9FE-0B230EFFF954}"/>
              </a:ext>
            </a:extLst>
          </p:cNvPr>
          <p:cNvSpPr/>
          <p:nvPr/>
        </p:nvSpPr>
        <p:spPr bwMode="auto">
          <a:xfrm>
            <a:off x="2033666" y="5371296"/>
            <a:ext cx="141410" cy="141410"/>
          </a:xfrm>
          <a:prstGeom prst="rect">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 name="Rectangle 24">
            <a:extLst>
              <a:ext uri="{FF2B5EF4-FFF2-40B4-BE49-F238E27FC236}">
                <a16:creationId xmlns:a16="http://schemas.microsoft.com/office/drawing/2014/main" id="{460E4D93-621E-621D-F61A-6A6D361E0EFB}"/>
              </a:ext>
            </a:extLst>
          </p:cNvPr>
          <p:cNvSpPr/>
          <p:nvPr/>
        </p:nvSpPr>
        <p:spPr bwMode="auto">
          <a:xfrm>
            <a:off x="2033666" y="5628407"/>
            <a:ext cx="141410" cy="141410"/>
          </a:xfrm>
          <a:prstGeom prst="rect">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 name="Rectangle 25">
            <a:extLst>
              <a:ext uri="{FF2B5EF4-FFF2-40B4-BE49-F238E27FC236}">
                <a16:creationId xmlns:a16="http://schemas.microsoft.com/office/drawing/2014/main" id="{7D6BC080-7974-F749-87AD-9080BD2ABA30}"/>
              </a:ext>
            </a:extLst>
          </p:cNvPr>
          <p:cNvSpPr/>
          <p:nvPr/>
        </p:nvSpPr>
        <p:spPr bwMode="auto">
          <a:xfrm>
            <a:off x="2033666" y="5866532"/>
            <a:ext cx="141410" cy="141410"/>
          </a:xfrm>
          <a:prstGeom prst="rect">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 name="Freeform: Shape 29">
            <a:extLst>
              <a:ext uri="{FF2B5EF4-FFF2-40B4-BE49-F238E27FC236}">
                <a16:creationId xmlns:a16="http://schemas.microsoft.com/office/drawing/2014/main" id="{D343D655-2CEF-FD4E-4F7D-287553748948}"/>
              </a:ext>
            </a:extLst>
          </p:cNvPr>
          <p:cNvSpPr/>
          <p:nvPr/>
        </p:nvSpPr>
        <p:spPr bwMode="auto">
          <a:xfrm>
            <a:off x="6473836" y="3569898"/>
            <a:ext cx="962025" cy="180975"/>
          </a:xfrm>
          <a:custGeom>
            <a:avLst/>
            <a:gdLst>
              <a:gd name="connsiteX0" fmla="*/ 0 w 962025"/>
              <a:gd name="connsiteY0" fmla="*/ 180975 h 180975"/>
              <a:gd name="connsiteX1" fmla="*/ 0 w 962025"/>
              <a:gd name="connsiteY1" fmla="*/ 0 h 180975"/>
              <a:gd name="connsiteX2" fmla="*/ 962025 w 962025"/>
              <a:gd name="connsiteY2" fmla="*/ 0 h 180975"/>
              <a:gd name="connsiteX3" fmla="*/ 962025 w 962025"/>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962025" h="180975">
                <a:moveTo>
                  <a:pt x="0" y="180975"/>
                </a:moveTo>
                <a:lnTo>
                  <a:pt x="0" y="0"/>
                </a:lnTo>
                <a:lnTo>
                  <a:pt x="962025" y="0"/>
                </a:lnTo>
                <a:lnTo>
                  <a:pt x="962025" y="180975"/>
                </a:lnTo>
              </a:path>
            </a:pathLst>
          </a:custGeom>
          <a:noFill/>
          <a:ln w="19050">
            <a:solidFill>
              <a:schemeClr val="bg1"/>
            </a:solidFill>
            <a:miter lim="800000"/>
            <a:headEnd/>
            <a:tailEnd/>
          </a:ln>
        </p:spPr>
        <p:txBody>
          <a:bodyPr rtlCol="0" anchor="ctr"/>
          <a:lstStyle/>
          <a:p>
            <a:pPr algn="ctr"/>
            <a:endParaRPr lang="en-US" dirty="0"/>
          </a:p>
        </p:txBody>
      </p:sp>
      <p:sp>
        <p:nvSpPr>
          <p:cNvPr id="31" name="TextBox 30">
            <a:extLst>
              <a:ext uri="{FF2B5EF4-FFF2-40B4-BE49-F238E27FC236}">
                <a16:creationId xmlns:a16="http://schemas.microsoft.com/office/drawing/2014/main" id="{9BBDBF2D-FD73-639D-626F-4D42FAE8A004}"/>
              </a:ext>
            </a:extLst>
          </p:cNvPr>
          <p:cNvSpPr txBox="1"/>
          <p:nvPr/>
        </p:nvSpPr>
        <p:spPr bwMode="auto">
          <a:xfrm>
            <a:off x="6318767" y="3281396"/>
            <a:ext cx="12010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&lt;.001</a:t>
            </a:r>
          </a:p>
        </p:txBody>
      </p:sp>
      <p:sp>
        <p:nvSpPr>
          <p:cNvPr id="32" name="Freeform: Shape 31">
            <a:extLst>
              <a:ext uri="{FF2B5EF4-FFF2-40B4-BE49-F238E27FC236}">
                <a16:creationId xmlns:a16="http://schemas.microsoft.com/office/drawing/2014/main" id="{D0E1BB37-10B2-C8A8-FB0C-8E4F44346E6A}"/>
              </a:ext>
            </a:extLst>
          </p:cNvPr>
          <p:cNvSpPr/>
          <p:nvPr/>
        </p:nvSpPr>
        <p:spPr bwMode="auto">
          <a:xfrm>
            <a:off x="8378836" y="2931723"/>
            <a:ext cx="962025" cy="180975"/>
          </a:xfrm>
          <a:custGeom>
            <a:avLst/>
            <a:gdLst>
              <a:gd name="connsiteX0" fmla="*/ 0 w 962025"/>
              <a:gd name="connsiteY0" fmla="*/ 180975 h 180975"/>
              <a:gd name="connsiteX1" fmla="*/ 0 w 962025"/>
              <a:gd name="connsiteY1" fmla="*/ 0 h 180975"/>
              <a:gd name="connsiteX2" fmla="*/ 962025 w 962025"/>
              <a:gd name="connsiteY2" fmla="*/ 0 h 180975"/>
              <a:gd name="connsiteX3" fmla="*/ 962025 w 962025"/>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962025" h="180975">
                <a:moveTo>
                  <a:pt x="0" y="180975"/>
                </a:moveTo>
                <a:lnTo>
                  <a:pt x="0" y="0"/>
                </a:lnTo>
                <a:lnTo>
                  <a:pt x="962025" y="0"/>
                </a:lnTo>
                <a:lnTo>
                  <a:pt x="962025" y="180975"/>
                </a:lnTo>
              </a:path>
            </a:pathLst>
          </a:custGeom>
          <a:noFill/>
          <a:ln w="19050">
            <a:solidFill>
              <a:schemeClr val="bg1"/>
            </a:solidFill>
            <a:miter lim="800000"/>
            <a:headEnd/>
            <a:tailEnd/>
          </a:ln>
        </p:spPr>
        <p:txBody>
          <a:bodyPr rtlCol="0" anchor="ctr"/>
          <a:lstStyle/>
          <a:p>
            <a:pPr algn="ctr"/>
            <a:endParaRPr lang="en-US" dirty="0"/>
          </a:p>
        </p:txBody>
      </p:sp>
      <p:sp>
        <p:nvSpPr>
          <p:cNvPr id="33" name="TextBox 32">
            <a:extLst>
              <a:ext uri="{FF2B5EF4-FFF2-40B4-BE49-F238E27FC236}">
                <a16:creationId xmlns:a16="http://schemas.microsoft.com/office/drawing/2014/main" id="{6C984761-C9BC-FFD2-B683-78B7DC2CFD12}"/>
              </a:ext>
            </a:extLst>
          </p:cNvPr>
          <p:cNvSpPr txBox="1"/>
          <p:nvPr/>
        </p:nvSpPr>
        <p:spPr bwMode="auto">
          <a:xfrm>
            <a:off x="8223767" y="2643221"/>
            <a:ext cx="12010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&lt;.02</a:t>
            </a:r>
          </a:p>
        </p:txBody>
      </p:sp>
      <p:sp>
        <p:nvSpPr>
          <p:cNvPr id="34" name="Freeform: Shape 33">
            <a:extLst>
              <a:ext uri="{FF2B5EF4-FFF2-40B4-BE49-F238E27FC236}">
                <a16:creationId xmlns:a16="http://schemas.microsoft.com/office/drawing/2014/main" id="{D6543783-E80D-58CF-9768-9590006F057C}"/>
              </a:ext>
            </a:extLst>
          </p:cNvPr>
          <p:cNvSpPr/>
          <p:nvPr/>
        </p:nvSpPr>
        <p:spPr bwMode="auto">
          <a:xfrm>
            <a:off x="10388611" y="4255698"/>
            <a:ext cx="962025" cy="180975"/>
          </a:xfrm>
          <a:custGeom>
            <a:avLst/>
            <a:gdLst>
              <a:gd name="connsiteX0" fmla="*/ 0 w 962025"/>
              <a:gd name="connsiteY0" fmla="*/ 180975 h 180975"/>
              <a:gd name="connsiteX1" fmla="*/ 0 w 962025"/>
              <a:gd name="connsiteY1" fmla="*/ 0 h 180975"/>
              <a:gd name="connsiteX2" fmla="*/ 962025 w 962025"/>
              <a:gd name="connsiteY2" fmla="*/ 0 h 180975"/>
              <a:gd name="connsiteX3" fmla="*/ 962025 w 962025"/>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962025" h="180975">
                <a:moveTo>
                  <a:pt x="0" y="180975"/>
                </a:moveTo>
                <a:lnTo>
                  <a:pt x="0" y="0"/>
                </a:lnTo>
                <a:lnTo>
                  <a:pt x="962025" y="0"/>
                </a:lnTo>
                <a:lnTo>
                  <a:pt x="962025" y="180975"/>
                </a:lnTo>
              </a:path>
            </a:pathLst>
          </a:custGeom>
          <a:noFill/>
          <a:ln w="19050">
            <a:solidFill>
              <a:schemeClr val="bg1"/>
            </a:solidFill>
            <a:miter lim="800000"/>
            <a:headEnd/>
            <a:tailEnd/>
          </a:ln>
        </p:spPr>
        <p:txBody>
          <a:bodyPr rtlCol="0" anchor="ctr"/>
          <a:lstStyle/>
          <a:p>
            <a:pPr algn="ctr"/>
            <a:endParaRPr lang="en-US" dirty="0"/>
          </a:p>
        </p:txBody>
      </p:sp>
      <p:sp>
        <p:nvSpPr>
          <p:cNvPr id="35" name="TextBox 34">
            <a:extLst>
              <a:ext uri="{FF2B5EF4-FFF2-40B4-BE49-F238E27FC236}">
                <a16:creationId xmlns:a16="http://schemas.microsoft.com/office/drawing/2014/main" id="{DBDA2D89-624C-77C5-F565-01AE55E2ECAD}"/>
              </a:ext>
            </a:extLst>
          </p:cNvPr>
          <p:cNvSpPr txBox="1"/>
          <p:nvPr/>
        </p:nvSpPr>
        <p:spPr bwMode="auto">
          <a:xfrm>
            <a:off x="10233542" y="3967196"/>
            <a:ext cx="12010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&lt;.01</a:t>
            </a:r>
          </a:p>
        </p:txBody>
      </p:sp>
      <p:sp>
        <p:nvSpPr>
          <p:cNvPr id="36" name="TextBox 35">
            <a:extLst>
              <a:ext uri="{FF2B5EF4-FFF2-40B4-BE49-F238E27FC236}">
                <a16:creationId xmlns:a16="http://schemas.microsoft.com/office/drawing/2014/main" id="{BE9562D6-7C27-0365-1672-D726664626D4}"/>
              </a:ext>
            </a:extLst>
          </p:cNvPr>
          <p:cNvSpPr txBox="1"/>
          <p:nvPr/>
        </p:nvSpPr>
        <p:spPr bwMode="auto">
          <a:xfrm>
            <a:off x="6335978" y="5357333"/>
            <a:ext cx="1368507" cy="512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600"/>
              </a:lnSpc>
              <a:spcBef>
                <a:spcPct val="50000"/>
              </a:spcBef>
              <a:spcAft>
                <a:spcPct val="0"/>
              </a:spcAft>
              <a:buClrTx/>
              <a:buFontTx/>
              <a:buNone/>
            </a:pPr>
            <a:r>
              <a:rPr lang="en-US" sz="1600" dirty="0">
                <a:solidFill>
                  <a:schemeClr val="bg1"/>
                </a:solidFill>
                <a:latin typeface="Calibri" panose="020F0502020204030204" pitchFamily="34" charset="0"/>
              </a:rPr>
              <a:t>Less Interest in Sex</a:t>
            </a:r>
          </a:p>
        </p:txBody>
      </p:sp>
      <p:sp>
        <p:nvSpPr>
          <p:cNvPr id="37" name="TextBox 36">
            <a:extLst>
              <a:ext uri="{FF2B5EF4-FFF2-40B4-BE49-F238E27FC236}">
                <a16:creationId xmlns:a16="http://schemas.microsoft.com/office/drawing/2014/main" id="{679DB076-06D3-5E47-1410-6BD6FD284A9A}"/>
              </a:ext>
            </a:extLst>
          </p:cNvPr>
          <p:cNvSpPr txBox="1"/>
          <p:nvPr/>
        </p:nvSpPr>
        <p:spPr bwMode="auto">
          <a:xfrm>
            <a:off x="8236888" y="5357333"/>
            <a:ext cx="1368507" cy="505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600"/>
              </a:lnSpc>
              <a:spcBef>
                <a:spcPct val="50000"/>
              </a:spcBef>
              <a:spcAft>
                <a:spcPct val="0"/>
              </a:spcAft>
              <a:buClrTx/>
              <a:buFontTx/>
              <a:buNone/>
            </a:pPr>
            <a:r>
              <a:rPr lang="en-US" sz="1600" dirty="0">
                <a:solidFill>
                  <a:schemeClr val="bg1"/>
                </a:solidFill>
                <a:latin typeface="Calibri" panose="020F0502020204030204" pitchFamily="34" charset="0"/>
              </a:rPr>
              <a:t>Feel Less Like a Woman</a:t>
            </a:r>
          </a:p>
        </p:txBody>
      </p:sp>
      <p:sp>
        <p:nvSpPr>
          <p:cNvPr id="38" name="TextBox 37">
            <a:extLst>
              <a:ext uri="{FF2B5EF4-FFF2-40B4-BE49-F238E27FC236}">
                <a16:creationId xmlns:a16="http://schemas.microsoft.com/office/drawing/2014/main" id="{CA024DFA-EC3A-C79E-B156-1F6678051123}"/>
              </a:ext>
            </a:extLst>
          </p:cNvPr>
          <p:cNvSpPr txBox="1"/>
          <p:nvPr/>
        </p:nvSpPr>
        <p:spPr bwMode="auto">
          <a:xfrm>
            <a:off x="9998029" y="5357333"/>
            <a:ext cx="1537374" cy="505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600"/>
              </a:lnSpc>
              <a:spcBef>
                <a:spcPct val="50000"/>
              </a:spcBef>
              <a:spcAft>
                <a:spcPct val="0"/>
              </a:spcAft>
              <a:buClrTx/>
              <a:buFontTx/>
              <a:buNone/>
            </a:pPr>
            <a:r>
              <a:rPr lang="en-US" sz="1600" dirty="0">
                <a:solidFill>
                  <a:schemeClr val="bg1"/>
                </a:solidFill>
                <a:latin typeface="Calibri" panose="020F0502020204030204" pitchFamily="34" charset="0"/>
              </a:rPr>
              <a:t>Afraid of Not Having Children</a:t>
            </a:r>
          </a:p>
        </p:txBody>
      </p:sp>
      <p:sp>
        <p:nvSpPr>
          <p:cNvPr id="39" name="TextBox 1">
            <a:extLst>
              <a:ext uri="{FF2B5EF4-FFF2-40B4-BE49-F238E27FC236}">
                <a16:creationId xmlns:a16="http://schemas.microsoft.com/office/drawing/2014/main" id="{9F55F374-923F-2959-7A13-69034E5A66AA}"/>
              </a:ext>
            </a:extLst>
          </p:cNvPr>
          <p:cNvSpPr txBox="1"/>
          <p:nvPr/>
        </p:nvSpPr>
        <p:spPr bwMode="auto">
          <a:xfrm>
            <a:off x="8023301" y="5840711"/>
            <a:ext cx="31333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nEOCS         Controls</a:t>
            </a:r>
          </a:p>
        </p:txBody>
      </p:sp>
      <p:sp>
        <p:nvSpPr>
          <p:cNvPr id="40" name="Rectangle 39">
            <a:extLst>
              <a:ext uri="{FF2B5EF4-FFF2-40B4-BE49-F238E27FC236}">
                <a16:creationId xmlns:a16="http://schemas.microsoft.com/office/drawing/2014/main" id="{DAEAF03D-6784-F0E5-FEF7-1B6FAF54286D}"/>
              </a:ext>
            </a:extLst>
          </p:cNvPr>
          <p:cNvSpPr/>
          <p:nvPr/>
        </p:nvSpPr>
        <p:spPr bwMode="auto">
          <a:xfrm>
            <a:off x="7894734" y="5949626"/>
            <a:ext cx="141410" cy="14141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 name="Rectangle 40">
            <a:extLst>
              <a:ext uri="{FF2B5EF4-FFF2-40B4-BE49-F238E27FC236}">
                <a16:creationId xmlns:a16="http://schemas.microsoft.com/office/drawing/2014/main" id="{2C9A9DEB-CDE6-1792-9031-9AD616CEABAA}"/>
              </a:ext>
            </a:extLst>
          </p:cNvPr>
          <p:cNvSpPr/>
          <p:nvPr/>
        </p:nvSpPr>
        <p:spPr bwMode="auto">
          <a:xfrm>
            <a:off x="8885334" y="5949626"/>
            <a:ext cx="141410" cy="141410"/>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TextBox 41">
            <a:extLst>
              <a:ext uri="{FF2B5EF4-FFF2-40B4-BE49-F238E27FC236}">
                <a16:creationId xmlns:a16="http://schemas.microsoft.com/office/drawing/2014/main" id="{1801D03D-EF8C-603A-DF26-C5C2A5B71BE2}"/>
              </a:ext>
            </a:extLst>
          </p:cNvPr>
          <p:cNvSpPr txBox="1"/>
          <p:nvPr/>
        </p:nvSpPr>
        <p:spPr bwMode="auto">
          <a:xfrm>
            <a:off x="2407588" y="2347943"/>
            <a:ext cx="18391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Early Menopause</a:t>
            </a:r>
          </a:p>
        </p:txBody>
      </p:sp>
      <p:grpSp>
        <p:nvGrpSpPr>
          <p:cNvPr id="44" name="Group 43">
            <a:extLst>
              <a:ext uri="{FF2B5EF4-FFF2-40B4-BE49-F238E27FC236}">
                <a16:creationId xmlns:a16="http://schemas.microsoft.com/office/drawing/2014/main" id="{27E97A89-E3AC-DBCC-0B74-4F561138B078}"/>
              </a:ext>
            </a:extLst>
          </p:cNvPr>
          <p:cNvGrpSpPr/>
          <p:nvPr/>
        </p:nvGrpSpPr>
        <p:grpSpPr>
          <a:xfrm rot="5400000">
            <a:off x="8896666" y="2485337"/>
            <a:ext cx="83142" cy="5688782"/>
            <a:chOff x="1129621" y="4155922"/>
            <a:chExt cx="77254" cy="1386637"/>
          </a:xfrm>
        </p:grpSpPr>
        <p:cxnSp>
          <p:nvCxnSpPr>
            <p:cNvPr id="18" name="Straight Connector 17">
              <a:extLst>
                <a:ext uri="{FF2B5EF4-FFF2-40B4-BE49-F238E27FC236}">
                  <a16:creationId xmlns:a16="http://schemas.microsoft.com/office/drawing/2014/main" id="{519F7DC4-1EDD-13BB-3206-2434B84EF644}"/>
                </a:ext>
              </a:extLst>
            </p:cNvPr>
            <p:cNvCxnSpPr/>
            <p:nvPr/>
          </p:nvCxnSpPr>
          <p:spPr bwMode="auto">
            <a:xfrm>
              <a:off x="1129621" y="4155922"/>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EAD7E595-60F9-89C9-AE7C-22DE243D4C12}"/>
                </a:ext>
              </a:extLst>
            </p:cNvPr>
            <p:cNvCxnSpPr/>
            <p:nvPr/>
          </p:nvCxnSpPr>
          <p:spPr bwMode="auto">
            <a:xfrm>
              <a:off x="1129621" y="4613163"/>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6D84486D-5992-1C70-1CA6-26BAF7E05C75}"/>
                </a:ext>
              </a:extLst>
            </p:cNvPr>
            <p:cNvCxnSpPr/>
            <p:nvPr/>
          </p:nvCxnSpPr>
          <p:spPr bwMode="auto">
            <a:xfrm>
              <a:off x="1129621" y="5077351"/>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9D7E937D-C109-7107-1DEA-C9CF236243A2}"/>
                </a:ext>
              </a:extLst>
            </p:cNvPr>
            <p:cNvCxnSpPr/>
            <p:nvPr/>
          </p:nvCxnSpPr>
          <p:spPr bwMode="auto">
            <a:xfrm>
              <a:off x="1129621" y="5542559"/>
              <a:ext cx="77254" cy="0"/>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347861596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CF28EB-E639-3707-C42E-E2FA0C5A9241}"/>
              </a:ext>
            </a:extLst>
          </p:cNvPr>
          <p:cNvSpPr>
            <a:spLocks noGrp="1"/>
          </p:cNvSpPr>
          <p:nvPr>
            <p:ph type="title"/>
          </p:nvPr>
        </p:nvSpPr>
        <p:spPr/>
        <p:txBody>
          <a:bodyPr/>
          <a:lstStyle/>
          <a:p>
            <a:r>
              <a:rPr lang="en-US" dirty="0"/>
              <a:t>VIVROVAIRE Study: Early Menopause and Sexual Difficulties</a:t>
            </a:r>
          </a:p>
        </p:txBody>
      </p:sp>
      <p:sp>
        <p:nvSpPr>
          <p:cNvPr id="4" name="Text Box 15">
            <a:extLst>
              <a:ext uri="{FF2B5EF4-FFF2-40B4-BE49-F238E27FC236}">
                <a16:creationId xmlns:a16="http://schemas.microsoft.com/office/drawing/2014/main" id="{2A3CF8A7-9E31-A73A-347D-B7D90DEB5245}"/>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200" b="0" i="0" u="none" strike="noStrike" kern="1200" cap="none" spc="0" normalizeH="0" baseline="0" noProof="0" dirty="0">
                <a:ln>
                  <a:noFill/>
                </a:ln>
                <a:solidFill>
                  <a:srgbClr val="455560"/>
                </a:solidFill>
                <a:effectLst/>
                <a:uLnTx/>
                <a:uFillTx/>
                <a:latin typeface="system-ui"/>
                <a:ea typeface="+mn-ea"/>
                <a:cs typeface="Arial" panose="020B0604020202020204" pitchFamily="34" charset="0"/>
              </a:rPr>
              <a:t>Joly. ESGO 2022. Abstr RA-605. Reproduced with permission. </a:t>
            </a:r>
          </a:p>
        </p:txBody>
      </p:sp>
      <p:grpSp>
        <p:nvGrpSpPr>
          <p:cNvPr id="5" name="Group 4">
            <a:extLst>
              <a:ext uri="{FF2B5EF4-FFF2-40B4-BE49-F238E27FC236}">
                <a16:creationId xmlns:a16="http://schemas.microsoft.com/office/drawing/2014/main" id="{D2A88409-72F2-CB6D-2AA8-44AE48D14436}"/>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F8D19667-6F80-9FCB-5D22-AFACEFFF94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470D5D16-092A-6FE5-0734-07016134F2F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graphicFrame>
        <p:nvGraphicFramePr>
          <p:cNvPr id="29" name="Chart 28">
            <a:extLst>
              <a:ext uri="{FF2B5EF4-FFF2-40B4-BE49-F238E27FC236}">
                <a16:creationId xmlns:a16="http://schemas.microsoft.com/office/drawing/2014/main" id="{AC5B2C32-2830-84D2-E99C-8DB40C0657D7}"/>
              </a:ext>
            </a:extLst>
          </p:cNvPr>
          <p:cNvGraphicFramePr/>
          <p:nvPr>
            <p:extLst>
              <p:ext uri="{D42A27DB-BD31-4B8C-83A1-F6EECF244321}">
                <p14:modId xmlns:p14="http://schemas.microsoft.com/office/powerpoint/2010/main" val="2572985338"/>
              </p:ext>
            </p:extLst>
          </p:nvPr>
        </p:nvGraphicFramePr>
        <p:xfrm>
          <a:off x="202323" y="2155411"/>
          <a:ext cx="6237871" cy="3371274"/>
        </p:xfrm>
        <a:graphic>
          <a:graphicData uri="http://schemas.openxmlformats.org/drawingml/2006/chart">
            <c:chart xmlns:c="http://schemas.openxmlformats.org/drawingml/2006/chart" xmlns:r="http://schemas.openxmlformats.org/officeDocument/2006/relationships" r:id="rId5"/>
          </a:graphicData>
        </a:graphic>
      </p:graphicFrame>
      <p:sp>
        <p:nvSpPr>
          <p:cNvPr id="30" name="TextBox 29">
            <a:extLst>
              <a:ext uri="{FF2B5EF4-FFF2-40B4-BE49-F238E27FC236}">
                <a16:creationId xmlns:a16="http://schemas.microsoft.com/office/drawing/2014/main" id="{B355FBCA-6FDD-578D-7052-C39315DC8219}"/>
              </a:ext>
            </a:extLst>
          </p:cNvPr>
          <p:cNvSpPr txBox="1"/>
          <p:nvPr/>
        </p:nvSpPr>
        <p:spPr bwMode="auto">
          <a:xfrm>
            <a:off x="1216711" y="1481373"/>
            <a:ext cx="48900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indent="0" algn="ctr">
              <a:spcBef>
                <a:spcPts val="600"/>
              </a:spcBef>
              <a:spcAft>
                <a:spcPts val="0"/>
              </a:spcAft>
              <a:buNone/>
            </a:pPr>
            <a:r>
              <a:rPr lang="en-US" sz="1800" b="1" i="0" dirty="0">
                <a:solidFill>
                  <a:srgbClr val="333333"/>
                </a:solidFill>
                <a:effectLst/>
                <a:latin typeface="+mn-lt"/>
              </a:rPr>
              <a:t>Negative Impact of Health Condition on Daily Life</a:t>
            </a:r>
            <a:endParaRPr lang="en-US" sz="1600" dirty="0"/>
          </a:p>
        </p:txBody>
      </p:sp>
      <p:sp>
        <p:nvSpPr>
          <p:cNvPr id="31" name="Freeform: Shape 30">
            <a:extLst>
              <a:ext uri="{FF2B5EF4-FFF2-40B4-BE49-F238E27FC236}">
                <a16:creationId xmlns:a16="http://schemas.microsoft.com/office/drawing/2014/main" id="{8416FCF6-7970-8DEF-A0E8-E3FA18E6B9FC}"/>
              </a:ext>
            </a:extLst>
          </p:cNvPr>
          <p:cNvSpPr/>
          <p:nvPr/>
        </p:nvSpPr>
        <p:spPr bwMode="auto">
          <a:xfrm>
            <a:off x="1032617" y="2664623"/>
            <a:ext cx="962025" cy="180975"/>
          </a:xfrm>
          <a:custGeom>
            <a:avLst/>
            <a:gdLst>
              <a:gd name="connsiteX0" fmla="*/ 0 w 962025"/>
              <a:gd name="connsiteY0" fmla="*/ 180975 h 180975"/>
              <a:gd name="connsiteX1" fmla="*/ 0 w 962025"/>
              <a:gd name="connsiteY1" fmla="*/ 0 h 180975"/>
              <a:gd name="connsiteX2" fmla="*/ 962025 w 962025"/>
              <a:gd name="connsiteY2" fmla="*/ 0 h 180975"/>
              <a:gd name="connsiteX3" fmla="*/ 962025 w 962025"/>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962025" h="180975">
                <a:moveTo>
                  <a:pt x="0" y="180975"/>
                </a:moveTo>
                <a:lnTo>
                  <a:pt x="0" y="0"/>
                </a:lnTo>
                <a:lnTo>
                  <a:pt x="962025" y="0"/>
                </a:lnTo>
                <a:lnTo>
                  <a:pt x="962025" y="180975"/>
                </a:lnTo>
              </a:path>
            </a:pathLst>
          </a:custGeom>
          <a:noFill/>
          <a:ln w="19050">
            <a:solidFill>
              <a:schemeClr val="bg1"/>
            </a:solidFill>
            <a:miter lim="800000"/>
            <a:headEnd/>
            <a:tailEnd/>
          </a:ln>
        </p:spPr>
        <p:txBody>
          <a:bodyPr rtlCol="0" anchor="ctr"/>
          <a:lstStyle/>
          <a:p>
            <a:pPr algn="ctr"/>
            <a:endParaRPr lang="en-US" dirty="0"/>
          </a:p>
        </p:txBody>
      </p:sp>
      <p:sp>
        <p:nvSpPr>
          <p:cNvPr id="32" name="TextBox 31">
            <a:extLst>
              <a:ext uri="{FF2B5EF4-FFF2-40B4-BE49-F238E27FC236}">
                <a16:creationId xmlns:a16="http://schemas.microsoft.com/office/drawing/2014/main" id="{446E7229-EEDD-0BF9-133D-25A9E7F99332}"/>
              </a:ext>
            </a:extLst>
          </p:cNvPr>
          <p:cNvSpPr txBox="1"/>
          <p:nvPr/>
        </p:nvSpPr>
        <p:spPr bwMode="auto">
          <a:xfrm>
            <a:off x="877548" y="2376121"/>
            <a:ext cx="12010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&lt;.001</a:t>
            </a:r>
          </a:p>
        </p:txBody>
      </p:sp>
      <p:sp>
        <p:nvSpPr>
          <p:cNvPr id="33" name="Freeform: Shape 32">
            <a:extLst>
              <a:ext uri="{FF2B5EF4-FFF2-40B4-BE49-F238E27FC236}">
                <a16:creationId xmlns:a16="http://schemas.microsoft.com/office/drawing/2014/main" id="{1E422487-2E54-70B3-90A2-7E2600F7AECC}"/>
              </a:ext>
            </a:extLst>
          </p:cNvPr>
          <p:cNvSpPr/>
          <p:nvPr/>
        </p:nvSpPr>
        <p:spPr bwMode="auto">
          <a:xfrm>
            <a:off x="2937617" y="2348321"/>
            <a:ext cx="962025" cy="180975"/>
          </a:xfrm>
          <a:custGeom>
            <a:avLst/>
            <a:gdLst>
              <a:gd name="connsiteX0" fmla="*/ 0 w 962025"/>
              <a:gd name="connsiteY0" fmla="*/ 180975 h 180975"/>
              <a:gd name="connsiteX1" fmla="*/ 0 w 962025"/>
              <a:gd name="connsiteY1" fmla="*/ 0 h 180975"/>
              <a:gd name="connsiteX2" fmla="*/ 962025 w 962025"/>
              <a:gd name="connsiteY2" fmla="*/ 0 h 180975"/>
              <a:gd name="connsiteX3" fmla="*/ 962025 w 962025"/>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962025" h="180975">
                <a:moveTo>
                  <a:pt x="0" y="180975"/>
                </a:moveTo>
                <a:lnTo>
                  <a:pt x="0" y="0"/>
                </a:lnTo>
                <a:lnTo>
                  <a:pt x="962025" y="0"/>
                </a:lnTo>
                <a:lnTo>
                  <a:pt x="962025" y="180975"/>
                </a:lnTo>
              </a:path>
            </a:pathLst>
          </a:custGeom>
          <a:noFill/>
          <a:ln w="19050">
            <a:solidFill>
              <a:schemeClr val="bg1"/>
            </a:solidFill>
            <a:miter lim="800000"/>
            <a:headEnd/>
            <a:tailEnd/>
          </a:ln>
        </p:spPr>
        <p:txBody>
          <a:bodyPr rtlCol="0" anchor="ctr"/>
          <a:lstStyle/>
          <a:p>
            <a:pPr algn="ctr"/>
            <a:endParaRPr lang="en-US" dirty="0"/>
          </a:p>
        </p:txBody>
      </p:sp>
      <p:sp>
        <p:nvSpPr>
          <p:cNvPr id="34" name="TextBox 33">
            <a:extLst>
              <a:ext uri="{FF2B5EF4-FFF2-40B4-BE49-F238E27FC236}">
                <a16:creationId xmlns:a16="http://schemas.microsoft.com/office/drawing/2014/main" id="{79475DAB-6036-6BED-9BBD-DF1A8147FD80}"/>
              </a:ext>
            </a:extLst>
          </p:cNvPr>
          <p:cNvSpPr txBox="1"/>
          <p:nvPr/>
        </p:nvSpPr>
        <p:spPr bwMode="auto">
          <a:xfrm>
            <a:off x="2782548" y="2059819"/>
            <a:ext cx="12010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&lt;.001</a:t>
            </a:r>
          </a:p>
        </p:txBody>
      </p:sp>
      <p:sp>
        <p:nvSpPr>
          <p:cNvPr id="35" name="Freeform: Shape 34">
            <a:extLst>
              <a:ext uri="{FF2B5EF4-FFF2-40B4-BE49-F238E27FC236}">
                <a16:creationId xmlns:a16="http://schemas.microsoft.com/office/drawing/2014/main" id="{04087519-3F60-B0E6-930E-7B17F8E45697}"/>
              </a:ext>
            </a:extLst>
          </p:cNvPr>
          <p:cNvSpPr/>
          <p:nvPr/>
        </p:nvSpPr>
        <p:spPr bwMode="auto">
          <a:xfrm>
            <a:off x="4947392" y="2146420"/>
            <a:ext cx="962025" cy="180975"/>
          </a:xfrm>
          <a:custGeom>
            <a:avLst/>
            <a:gdLst>
              <a:gd name="connsiteX0" fmla="*/ 0 w 962025"/>
              <a:gd name="connsiteY0" fmla="*/ 180975 h 180975"/>
              <a:gd name="connsiteX1" fmla="*/ 0 w 962025"/>
              <a:gd name="connsiteY1" fmla="*/ 0 h 180975"/>
              <a:gd name="connsiteX2" fmla="*/ 962025 w 962025"/>
              <a:gd name="connsiteY2" fmla="*/ 0 h 180975"/>
              <a:gd name="connsiteX3" fmla="*/ 962025 w 962025"/>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962025" h="180975">
                <a:moveTo>
                  <a:pt x="0" y="180975"/>
                </a:moveTo>
                <a:lnTo>
                  <a:pt x="0" y="0"/>
                </a:lnTo>
                <a:lnTo>
                  <a:pt x="962025" y="0"/>
                </a:lnTo>
                <a:lnTo>
                  <a:pt x="962025" y="180975"/>
                </a:lnTo>
              </a:path>
            </a:pathLst>
          </a:custGeom>
          <a:noFill/>
          <a:ln w="19050">
            <a:solidFill>
              <a:schemeClr val="bg1"/>
            </a:solidFill>
            <a:miter lim="800000"/>
            <a:headEnd/>
            <a:tailEnd/>
          </a:ln>
        </p:spPr>
        <p:txBody>
          <a:bodyPr rtlCol="0" anchor="ctr"/>
          <a:lstStyle/>
          <a:p>
            <a:pPr algn="ctr"/>
            <a:endParaRPr lang="en-US" dirty="0"/>
          </a:p>
        </p:txBody>
      </p:sp>
      <p:sp>
        <p:nvSpPr>
          <p:cNvPr id="36" name="TextBox 35">
            <a:extLst>
              <a:ext uri="{FF2B5EF4-FFF2-40B4-BE49-F238E27FC236}">
                <a16:creationId xmlns:a16="http://schemas.microsoft.com/office/drawing/2014/main" id="{0643B2D5-03FC-AFF7-A6C5-61BF0E8579A1}"/>
              </a:ext>
            </a:extLst>
          </p:cNvPr>
          <p:cNvSpPr txBox="1"/>
          <p:nvPr/>
        </p:nvSpPr>
        <p:spPr bwMode="auto">
          <a:xfrm>
            <a:off x="4792323" y="1857918"/>
            <a:ext cx="12010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&lt;.001</a:t>
            </a:r>
          </a:p>
        </p:txBody>
      </p:sp>
      <p:sp>
        <p:nvSpPr>
          <p:cNvPr id="37" name="TextBox 36">
            <a:extLst>
              <a:ext uri="{FF2B5EF4-FFF2-40B4-BE49-F238E27FC236}">
                <a16:creationId xmlns:a16="http://schemas.microsoft.com/office/drawing/2014/main" id="{86BF23E1-4072-9435-B686-92D07EC69145}"/>
              </a:ext>
            </a:extLst>
          </p:cNvPr>
          <p:cNvSpPr txBox="1"/>
          <p:nvPr/>
        </p:nvSpPr>
        <p:spPr bwMode="auto">
          <a:xfrm>
            <a:off x="793799" y="4793077"/>
            <a:ext cx="1659716" cy="710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600"/>
              </a:lnSpc>
              <a:spcBef>
                <a:spcPct val="50000"/>
              </a:spcBef>
              <a:spcAft>
                <a:spcPct val="0"/>
              </a:spcAft>
              <a:buClrTx/>
              <a:buFontTx/>
              <a:buNone/>
            </a:pPr>
            <a:r>
              <a:rPr lang="en-US" sz="1600" b="0" dirty="0">
                <a:solidFill>
                  <a:schemeClr val="bg1"/>
                </a:solidFill>
                <a:latin typeface="Calibri" panose="020F0502020204030204" pitchFamily="34" charset="0"/>
              </a:rPr>
              <a:t>Negative Impact of Health Status on Daily Activities</a:t>
            </a:r>
          </a:p>
        </p:txBody>
      </p:sp>
      <p:sp>
        <p:nvSpPr>
          <p:cNvPr id="40" name="TextBox 1">
            <a:extLst>
              <a:ext uri="{FF2B5EF4-FFF2-40B4-BE49-F238E27FC236}">
                <a16:creationId xmlns:a16="http://schemas.microsoft.com/office/drawing/2014/main" id="{B3BB6C88-235A-ECDB-47FB-04C2C4D8130A}"/>
              </a:ext>
            </a:extLst>
          </p:cNvPr>
          <p:cNvSpPr txBox="1"/>
          <p:nvPr/>
        </p:nvSpPr>
        <p:spPr bwMode="auto">
          <a:xfrm>
            <a:off x="5599259" y="5622277"/>
            <a:ext cx="313335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nEOCS         Controls</a:t>
            </a:r>
          </a:p>
        </p:txBody>
      </p:sp>
      <p:sp>
        <p:nvSpPr>
          <p:cNvPr id="41" name="Rectangle 40">
            <a:extLst>
              <a:ext uri="{FF2B5EF4-FFF2-40B4-BE49-F238E27FC236}">
                <a16:creationId xmlns:a16="http://schemas.microsoft.com/office/drawing/2014/main" id="{0F5B9A95-E70D-5930-55DF-D4075312F6AA}"/>
              </a:ext>
            </a:extLst>
          </p:cNvPr>
          <p:cNvSpPr/>
          <p:nvPr/>
        </p:nvSpPr>
        <p:spPr bwMode="auto">
          <a:xfrm>
            <a:off x="5470692" y="5731192"/>
            <a:ext cx="141410" cy="14141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1EEF2E75-239D-4EFF-889A-2AC71D0D9B3F}"/>
              </a:ext>
            </a:extLst>
          </p:cNvPr>
          <p:cNvSpPr/>
          <p:nvPr/>
        </p:nvSpPr>
        <p:spPr bwMode="auto">
          <a:xfrm>
            <a:off x="6461292" y="5731192"/>
            <a:ext cx="141410" cy="141410"/>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TextBox 42">
            <a:extLst>
              <a:ext uri="{FF2B5EF4-FFF2-40B4-BE49-F238E27FC236}">
                <a16:creationId xmlns:a16="http://schemas.microsoft.com/office/drawing/2014/main" id="{999BFB5F-B562-43E1-ED01-7AF0D67E79A4}"/>
              </a:ext>
            </a:extLst>
          </p:cNvPr>
          <p:cNvSpPr txBox="1"/>
          <p:nvPr/>
        </p:nvSpPr>
        <p:spPr bwMode="auto">
          <a:xfrm>
            <a:off x="2684962" y="4793077"/>
            <a:ext cx="1659716" cy="915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600"/>
              </a:lnSpc>
              <a:spcBef>
                <a:spcPct val="50000"/>
              </a:spcBef>
              <a:spcAft>
                <a:spcPct val="0"/>
              </a:spcAft>
              <a:buClrTx/>
              <a:buFontTx/>
              <a:buNone/>
            </a:pPr>
            <a:r>
              <a:rPr lang="en-US" sz="1600" b="0" dirty="0">
                <a:solidFill>
                  <a:schemeClr val="bg1"/>
                </a:solidFill>
                <a:latin typeface="Calibri" panose="020F0502020204030204" pitchFamily="34" charset="0"/>
              </a:rPr>
              <a:t>Negative Impact of Health Status on Leisure Activities</a:t>
            </a:r>
          </a:p>
        </p:txBody>
      </p:sp>
      <p:sp>
        <p:nvSpPr>
          <p:cNvPr id="44" name="TextBox 43">
            <a:extLst>
              <a:ext uri="{FF2B5EF4-FFF2-40B4-BE49-F238E27FC236}">
                <a16:creationId xmlns:a16="http://schemas.microsoft.com/office/drawing/2014/main" id="{3380FFB5-E7B1-B1DE-A57C-7A97BDD43418}"/>
              </a:ext>
            </a:extLst>
          </p:cNvPr>
          <p:cNvSpPr txBox="1"/>
          <p:nvPr/>
        </p:nvSpPr>
        <p:spPr bwMode="auto">
          <a:xfrm>
            <a:off x="4603703" y="4793077"/>
            <a:ext cx="1659716" cy="915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600"/>
              </a:lnSpc>
              <a:spcBef>
                <a:spcPct val="50000"/>
              </a:spcBef>
              <a:spcAft>
                <a:spcPct val="0"/>
              </a:spcAft>
              <a:buClrTx/>
              <a:buFontTx/>
              <a:buNone/>
            </a:pPr>
            <a:r>
              <a:rPr lang="en-US" sz="1600" b="0" dirty="0">
                <a:solidFill>
                  <a:schemeClr val="bg1"/>
                </a:solidFill>
                <a:latin typeface="Calibri" panose="020F0502020204030204" pitchFamily="34" charset="0"/>
              </a:rPr>
              <a:t>Negative Impact of Health Status on Sports Activities</a:t>
            </a:r>
          </a:p>
        </p:txBody>
      </p:sp>
      <p:graphicFrame>
        <p:nvGraphicFramePr>
          <p:cNvPr id="45" name="Chart 44">
            <a:extLst>
              <a:ext uri="{FF2B5EF4-FFF2-40B4-BE49-F238E27FC236}">
                <a16:creationId xmlns:a16="http://schemas.microsoft.com/office/drawing/2014/main" id="{2CA7D856-E73D-ECA2-25A6-10AB887EDB0D}"/>
              </a:ext>
            </a:extLst>
          </p:cNvPr>
          <p:cNvGraphicFramePr/>
          <p:nvPr>
            <p:extLst>
              <p:ext uri="{D42A27DB-BD31-4B8C-83A1-F6EECF244321}">
                <p14:modId xmlns:p14="http://schemas.microsoft.com/office/powerpoint/2010/main" val="218076580"/>
              </p:ext>
            </p:extLst>
          </p:nvPr>
        </p:nvGraphicFramePr>
        <p:xfrm>
          <a:off x="6407833" y="2155411"/>
          <a:ext cx="5333715" cy="3371274"/>
        </p:xfrm>
        <a:graphic>
          <a:graphicData uri="http://schemas.openxmlformats.org/drawingml/2006/chart">
            <c:chart xmlns:c="http://schemas.openxmlformats.org/drawingml/2006/chart" xmlns:r="http://schemas.openxmlformats.org/officeDocument/2006/relationships" r:id="rId6"/>
          </a:graphicData>
        </a:graphic>
      </p:graphicFrame>
      <p:sp>
        <p:nvSpPr>
          <p:cNvPr id="46" name="TextBox 45">
            <a:extLst>
              <a:ext uri="{FF2B5EF4-FFF2-40B4-BE49-F238E27FC236}">
                <a16:creationId xmlns:a16="http://schemas.microsoft.com/office/drawing/2014/main" id="{A97F5F63-C85E-74CD-1E76-CD574CD57C73}"/>
              </a:ext>
            </a:extLst>
          </p:cNvPr>
          <p:cNvSpPr txBox="1"/>
          <p:nvPr/>
        </p:nvSpPr>
        <p:spPr bwMode="auto">
          <a:xfrm>
            <a:off x="7150604" y="4793077"/>
            <a:ext cx="1659716" cy="505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600"/>
              </a:lnSpc>
              <a:spcBef>
                <a:spcPct val="50000"/>
              </a:spcBef>
              <a:spcAft>
                <a:spcPct val="0"/>
              </a:spcAft>
              <a:buClrTx/>
              <a:buFontTx/>
              <a:buNone/>
            </a:pPr>
            <a:r>
              <a:rPr lang="en-US" sz="1600" b="0" dirty="0">
                <a:solidFill>
                  <a:schemeClr val="bg1"/>
                </a:solidFill>
                <a:latin typeface="Calibri" panose="020F0502020204030204" pitchFamily="34" charset="0"/>
              </a:rPr>
              <a:t>Severe Neuropathy</a:t>
            </a:r>
          </a:p>
        </p:txBody>
      </p:sp>
      <p:sp>
        <p:nvSpPr>
          <p:cNvPr id="47" name="TextBox 46">
            <a:extLst>
              <a:ext uri="{FF2B5EF4-FFF2-40B4-BE49-F238E27FC236}">
                <a16:creationId xmlns:a16="http://schemas.microsoft.com/office/drawing/2014/main" id="{94A14B0D-895F-CF1D-41E0-AA1409FDC677}"/>
              </a:ext>
            </a:extLst>
          </p:cNvPr>
          <p:cNvSpPr txBox="1"/>
          <p:nvPr/>
        </p:nvSpPr>
        <p:spPr bwMode="auto">
          <a:xfrm>
            <a:off x="9504060" y="4793077"/>
            <a:ext cx="1659716" cy="505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600"/>
              </a:lnSpc>
              <a:spcBef>
                <a:spcPct val="50000"/>
              </a:spcBef>
              <a:spcAft>
                <a:spcPct val="0"/>
              </a:spcAft>
              <a:buClrTx/>
              <a:buFontTx/>
              <a:buNone/>
            </a:pPr>
            <a:r>
              <a:rPr lang="en-US" sz="1600" b="0" dirty="0">
                <a:solidFill>
                  <a:schemeClr val="bg1"/>
                </a:solidFill>
                <a:latin typeface="Calibri" panose="020F0502020204030204" pitchFamily="34" charset="0"/>
              </a:rPr>
              <a:t>Cognitive Complaints</a:t>
            </a:r>
          </a:p>
        </p:txBody>
      </p:sp>
      <p:sp>
        <p:nvSpPr>
          <p:cNvPr id="48" name="Freeform: Shape 47">
            <a:extLst>
              <a:ext uri="{FF2B5EF4-FFF2-40B4-BE49-F238E27FC236}">
                <a16:creationId xmlns:a16="http://schemas.microsoft.com/office/drawing/2014/main" id="{BA15B252-0EFA-EFDA-D7F9-73F704BBC3EF}"/>
              </a:ext>
            </a:extLst>
          </p:cNvPr>
          <p:cNvSpPr/>
          <p:nvPr/>
        </p:nvSpPr>
        <p:spPr bwMode="auto">
          <a:xfrm>
            <a:off x="7509283" y="2880938"/>
            <a:ext cx="962025" cy="180975"/>
          </a:xfrm>
          <a:custGeom>
            <a:avLst/>
            <a:gdLst>
              <a:gd name="connsiteX0" fmla="*/ 0 w 962025"/>
              <a:gd name="connsiteY0" fmla="*/ 180975 h 180975"/>
              <a:gd name="connsiteX1" fmla="*/ 0 w 962025"/>
              <a:gd name="connsiteY1" fmla="*/ 0 h 180975"/>
              <a:gd name="connsiteX2" fmla="*/ 962025 w 962025"/>
              <a:gd name="connsiteY2" fmla="*/ 0 h 180975"/>
              <a:gd name="connsiteX3" fmla="*/ 962025 w 962025"/>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962025" h="180975">
                <a:moveTo>
                  <a:pt x="0" y="180975"/>
                </a:moveTo>
                <a:lnTo>
                  <a:pt x="0" y="0"/>
                </a:lnTo>
                <a:lnTo>
                  <a:pt x="962025" y="0"/>
                </a:lnTo>
                <a:lnTo>
                  <a:pt x="962025" y="180975"/>
                </a:lnTo>
              </a:path>
            </a:pathLst>
          </a:custGeom>
          <a:noFill/>
          <a:ln w="19050">
            <a:solidFill>
              <a:schemeClr val="bg1"/>
            </a:solidFill>
            <a:miter lim="800000"/>
            <a:headEnd/>
            <a:tailEnd/>
          </a:ln>
        </p:spPr>
        <p:txBody>
          <a:bodyPr rtlCol="0" anchor="ctr"/>
          <a:lstStyle/>
          <a:p>
            <a:pPr algn="ctr"/>
            <a:endParaRPr lang="en-US" dirty="0"/>
          </a:p>
        </p:txBody>
      </p:sp>
      <p:sp>
        <p:nvSpPr>
          <p:cNvPr id="49" name="TextBox 48">
            <a:extLst>
              <a:ext uri="{FF2B5EF4-FFF2-40B4-BE49-F238E27FC236}">
                <a16:creationId xmlns:a16="http://schemas.microsoft.com/office/drawing/2014/main" id="{F2AEA7F0-CE3E-E236-0609-68F3FDEF065E}"/>
              </a:ext>
            </a:extLst>
          </p:cNvPr>
          <p:cNvSpPr txBox="1"/>
          <p:nvPr/>
        </p:nvSpPr>
        <p:spPr bwMode="auto">
          <a:xfrm>
            <a:off x="7354214" y="2592436"/>
            <a:ext cx="12010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&lt;.001</a:t>
            </a:r>
          </a:p>
        </p:txBody>
      </p:sp>
      <p:sp>
        <p:nvSpPr>
          <p:cNvPr id="50" name="Freeform: Shape 49">
            <a:extLst>
              <a:ext uri="{FF2B5EF4-FFF2-40B4-BE49-F238E27FC236}">
                <a16:creationId xmlns:a16="http://schemas.microsoft.com/office/drawing/2014/main" id="{5BBAEE73-8D12-D4CA-2FE6-15FFA0C5981A}"/>
              </a:ext>
            </a:extLst>
          </p:cNvPr>
          <p:cNvSpPr/>
          <p:nvPr/>
        </p:nvSpPr>
        <p:spPr bwMode="auto">
          <a:xfrm>
            <a:off x="9862739" y="2326302"/>
            <a:ext cx="962025" cy="180975"/>
          </a:xfrm>
          <a:custGeom>
            <a:avLst/>
            <a:gdLst>
              <a:gd name="connsiteX0" fmla="*/ 0 w 962025"/>
              <a:gd name="connsiteY0" fmla="*/ 180975 h 180975"/>
              <a:gd name="connsiteX1" fmla="*/ 0 w 962025"/>
              <a:gd name="connsiteY1" fmla="*/ 0 h 180975"/>
              <a:gd name="connsiteX2" fmla="*/ 962025 w 962025"/>
              <a:gd name="connsiteY2" fmla="*/ 0 h 180975"/>
              <a:gd name="connsiteX3" fmla="*/ 962025 w 962025"/>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962025" h="180975">
                <a:moveTo>
                  <a:pt x="0" y="180975"/>
                </a:moveTo>
                <a:lnTo>
                  <a:pt x="0" y="0"/>
                </a:lnTo>
                <a:lnTo>
                  <a:pt x="962025" y="0"/>
                </a:lnTo>
                <a:lnTo>
                  <a:pt x="962025" y="180975"/>
                </a:lnTo>
              </a:path>
            </a:pathLst>
          </a:custGeom>
          <a:noFill/>
          <a:ln w="19050">
            <a:solidFill>
              <a:schemeClr val="bg1"/>
            </a:solidFill>
            <a:miter lim="800000"/>
            <a:headEnd/>
            <a:tailEnd/>
          </a:ln>
        </p:spPr>
        <p:txBody>
          <a:bodyPr rtlCol="0" anchor="ctr"/>
          <a:lstStyle/>
          <a:p>
            <a:pPr algn="ctr"/>
            <a:endParaRPr lang="en-US" dirty="0"/>
          </a:p>
        </p:txBody>
      </p:sp>
      <p:sp>
        <p:nvSpPr>
          <p:cNvPr id="51" name="TextBox 50">
            <a:extLst>
              <a:ext uri="{FF2B5EF4-FFF2-40B4-BE49-F238E27FC236}">
                <a16:creationId xmlns:a16="http://schemas.microsoft.com/office/drawing/2014/main" id="{B2FBD11C-B509-8825-F4B3-346B2094F728}"/>
              </a:ext>
            </a:extLst>
          </p:cNvPr>
          <p:cNvSpPr txBox="1"/>
          <p:nvPr/>
        </p:nvSpPr>
        <p:spPr bwMode="auto">
          <a:xfrm>
            <a:off x="9707670" y="2037800"/>
            <a:ext cx="12010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&lt;.001</a:t>
            </a:r>
          </a:p>
        </p:txBody>
      </p:sp>
      <p:sp>
        <p:nvSpPr>
          <p:cNvPr id="52" name="TextBox 51">
            <a:extLst>
              <a:ext uri="{FF2B5EF4-FFF2-40B4-BE49-F238E27FC236}">
                <a16:creationId xmlns:a16="http://schemas.microsoft.com/office/drawing/2014/main" id="{EF8D7003-4375-10BB-9BA1-EE623F74B9AB}"/>
              </a:ext>
            </a:extLst>
          </p:cNvPr>
          <p:cNvSpPr txBox="1"/>
          <p:nvPr/>
        </p:nvSpPr>
        <p:spPr bwMode="auto">
          <a:xfrm>
            <a:off x="7016477" y="1481373"/>
            <a:ext cx="440203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indent="0">
              <a:spcBef>
                <a:spcPts val="600"/>
              </a:spcBef>
              <a:spcAft>
                <a:spcPts val="0"/>
              </a:spcAft>
              <a:buNone/>
            </a:pPr>
            <a:r>
              <a:rPr lang="en-US" sz="1800" b="1" i="0" dirty="0">
                <a:solidFill>
                  <a:srgbClr val="333333"/>
                </a:solidFill>
                <a:effectLst/>
                <a:latin typeface="interfaceregular"/>
              </a:rPr>
              <a:t>More Neurotoxicity and Cognitive Reporting</a:t>
            </a:r>
            <a:endParaRPr lang="en-US" sz="1800" dirty="0">
              <a:solidFill>
                <a:srgbClr val="333333"/>
              </a:solidFill>
              <a:latin typeface="interfaceregular"/>
            </a:endParaRPr>
          </a:p>
        </p:txBody>
      </p:sp>
      <p:grpSp>
        <p:nvGrpSpPr>
          <p:cNvPr id="3" name="Group 2">
            <a:extLst>
              <a:ext uri="{FF2B5EF4-FFF2-40B4-BE49-F238E27FC236}">
                <a16:creationId xmlns:a16="http://schemas.microsoft.com/office/drawing/2014/main" id="{CCE7F352-A53F-6D05-E4BB-AC0AFCF4AAD4}"/>
              </a:ext>
            </a:extLst>
          </p:cNvPr>
          <p:cNvGrpSpPr/>
          <p:nvPr/>
        </p:nvGrpSpPr>
        <p:grpSpPr>
          <a:xfrm rot="5400000">
            <a:off x="3458076" y="1902620"/>
            <a:ext cx="83142" cy="5688782"/>
            <a:chOff x="1129621" y="4155922"/>
            <a:chExt cx="77254" cy="1386637"/>
          </a:xfrm>
        </p:grpSpPr>
        <p:cxnSp>
          <p:nvCxnSpPr>
            <p:cNvPr id="8" name="Straight Connector 7">
              <a:extLst>
                <a:ext uri="{FF2B5EF4-FFF2-40B4-BE49-F238E27FC236}">
                  <a16:creationId xmlns:a16="http://schemas.microsoft.com/office/drawing/2014/main" id="{1A6E805C-A67C-3F9F-EC71-FDFB53B4632B}"/>
                </a:ext>
              </a:extLst>
            </p:cNvPr>
            <p:cNvCxnSpPr/>
            <p:nvPr/>
          </p:nvCxnSpPr>
          <p:spPr bwMode="auto">
            <a:xfrm>
              <a:off x="1129621" y="4155922"/>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19131138-4259-A12B-5460-BF1289A4E497}"/>
                </a:ext>
              </a:extLst>
            </p:cNvPr>
            <p:cNvCxnSpPr/>
            <p:nvPr/>
          </p:nvCxnSpPr>
          <p:spPr bwMode="auto">
            <a:xfrm>
              <a:off x="1129621" y="4613163"/>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FFA65437-161A-08B2-75CB-75811807B5A4}"/>
                </a:ext>
              </a:extLst>
            </p:cNvPr>
            <p:cNvCxnSpPr/>
            <p:nvPr/>
          </p:nvCxnSpPr>
          <p:spPr bwMode="auto">
            <a:xfrm>
              <a:off x="1129621" y="5077351"/>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F27C9BC-26D1-7901-EB66-78824B97AE72}"/>
                </a:ext>
              </a:extLst>
            </p:cNvPr>
            <p:cNvCxnSpPr/>
            <p:nvPr/>
          </p:nvCxnSpPr>
          <p:spPr bwMode="auto">
            <a:xfrm>
              <a:off x="1129621" y="5542559"/>
              <a:ext cx="77254"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 name="Group 11">
            <a:extLst>
              <a:ext uri="{FF2B5EF4-FFF2-40B4-BE49-F238E27FC236}">
                <a16:creationId xmlns:a16="http://schemas.microsoft.com/office/drawing/2014/main" id="{944255E9-6335-7A95-747B-AC7AE19ADB88}"/>
              </a:ext>
            </a:extLst>
          </p:cNvPr>
          <p:cNvGrpSpPr/>
          <p:nvPr/>
        </p:nvGrpSpPr>
        <p:grpSpPr>
          <a:xfrm rot="5400000">
            <a:off x="9092643" y="2405740"/>
            <a:ext cx="89857" cy="4689260"/>
            <a:chOff x="1129621" y="4613163"/>
            <a:chExt cx="77254" cy="929396"/>
          </a:xfrm>
        </p:grpSpPr>
        <p:cxnSp>
          <p:nvCxnSpPr>
            <p:cNvPr id="15" name="Straight Connector 14">
              <a:extLst>
                <a:ext uri="{FF2B5EF4-FFF2-40B4-BE49-F238E27FC236}">
                  <a16:creationId xmlns:a16="http://schemas.microsoft.com/office/drawing/2014/main" id="{7CDC1B1A-495E-3605-B2A7-AE7597E861A5}"/>
                </a:ext>
              </a:extLst>
            </p:cNvPr>
            <p:cNvCxnSpPr/>
            <p:nvPr/>
          </p:nvCxnSpPr>
          <p:spPr bwMode="auto">
            <a:xfrm>
              <a:off x="1129621" y="4613163"/>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D3D47EB7-002B-6DBF-2134-89DE57E7CE46}"/>
                </a:ext>
              </a:extLst>
            </p:cNvPr>
            <p:cNvCxnSpPr/>
            <p:nvPr/>
          </p:nvCxnSpPr>
          <p:spPr bwMode="auto">
            <a:xfrm>
              <a:off x="1129621" y="5077351"/>
              <a:ext cx="7725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44ACEE4A-EEB9-892D-695D-1D83DD016025}"/>
                </a:ext>
              </a:extLst>
            </p:cNvPr>
            <p:cNvCxnSpPr/>
            <p:nvPr/>
          </p:nvCxnSpPr>
          <p:spPr bwMode="auto">
            <a:xfrm>
              <a:off x="1129621" y="5542559"/>
              <a:ext cx="77254" cy="0"/>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397612231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a:xfrm>
            <a:off x="604675" y="1513046"/>
            <a:ext cx="10877529" cy="4881883"/>
          </a:xfrm>
        </p:spPr>
        <p:txBody>
          <a:bodyPr/>
          <a:lstStyle/>
          <a:p>
            <a:pPr>
              <a:spcAft>
                <a:spcPts val="0"/>
              </a:spcAft>
            </a:pPr>
            <a:r>
              <a:rPr lang="en-US" sz="2000" b="1" dirty="0"/>
              <a:t>SOLO-1 7-yr follow-up: </a:t>
            </a:r>
            <a:r>
              <a:rPr lang="en-US" sz="2000" dirty="0"/>
              <a:t>After 2 additional yr of follow-up, a</a:t>
            </a:r>
            <a:r>
              <a:rPr lang="en-US" altLang="en-US" sz="2000" dirty="0"/>
              <a:t> clinically meaningful but not statistically significant improvement in OS with maintenance olaparib vs placebo found for women with newly diagnosed advanced ovarian cancer and a </a:t>
            </a:r>
            <a:r>
              <a:rPr lang="en-US" altLang="en-US" sz="2000" i="1" dirty="0"/>
              <a:t>BRCA1 </a:t>
            </a:r>
            <a:r>
              <a:rPr lang="en-US" altLang="en-US" sz="2000" dirty="0"/>
              <a:t>and/or </a:t>
            </a:r>
            <a:r>
              <a:rPr lang="en-US" altLang="en-US" sz="2000" i="1" dirty="0"/>
              <a:t>BRCA2 </a:t>
            </a:r>
            <a:r>
              <a:rPr lang="en-US" altLang="en-US" sz="2000" dirty="0"/>
              <a:t>mutation</a:t>
            </a:r>
            <a:r>
              <a:rPr lang="en-US" altLang="en-US" sz="2000" baseline="30000" dirty="0"/>
              <a:t>1</a:t>
            </a:r>
          </a:p>
          <a:p>
            <a:pPr lvl="1">
              <a:spcAft>
                <a:spcPts val="0"/>
              </a:spcAft>
            </a:pPr>
            <a:r>
              <a:rPr lang="en-US" altLang="en-US" sz="1800" dirty="0"/>
              <a:t>HR: 0.55; 67% vs 46.5% of patients receiving olaparib vs placebo, respectively, alive at 7 yr</a:t>
            </a:r>
          </a:p>
          <a:p>
            <a:pPr lvl="1">
              <a:spcAft>
                <a:spcPts val="0"/>
              </a:spcAft>
            </a:pPr>
            <a:r>
              <a:rPr lang="en-US" altLang="en-US" sz="1800" dirty="0"/>
              <a:t>Benefit observed despite 40% of patients receiving subsequent PARP therapy in placebo group</a:t>
            </a:r>
          </a:p>
          <a:p>
            <a:pPr>
              <a:spcAft>
                <a:spcPts val="0"/>
              </a:spcAft>
            </a:pPr>
            <a:r>
              <a:rPr lang="en-US" altLang="en-US" sz="2000" dirty="0"/>
              <a:t>Investigators concluded that results support use of maintenance olaparib for up to 2 yr to achieve prolonged remission in women with newly diagnosed advanced ovarian cancer and a </a:t>
            </a:r>
            <a:r>
              <a:rPr lang="en-US" altLang="en-US" sz="2000" i="1" dirty="0"/>
              <a:t>BRCA1 </a:t>
            </a:r>
            <a:r>
              <a:rPr lang="en-US" altLang="en-US" sz="2000" dirty="0"/>
              <a:t>and/or </a:t>
            </a:r>
            <a:r>
              <a:rPr lang="en-US" altLang="en-US" sz="2000" i="1" dirty="0"/>
              <a:t>BRCA2 </a:t>
            </a:r>
            <a:r>
              <a:rPr lang="en-US" altLang="en-US" sz="2000" dirty="0"/>
              <a:t>mutation</a:t>
            </a:r>
          </a:p>
          <a:p>
            <a:pPr>
              <a:spcAft>
                <a:spcPts val="0"/>
              </a:spcAft>
            </a:pPr>
            <a:r>
              <a:rPr lang="en-US" altLang="en-US" sz="2000" b="1" dirty="0"/>
              <a:t>Final results from PAOLA-1: </a:t>
            </a:r>
            <a:r>
              <a:rPr lang="en-US" altLang="en-US" sz="2000" dirty="0"/>
              <a:t>A clinically meaningful OS benefit was observed in HRD-positive patients with newly diagnosed advanced OC treated with maintenance olaparib + bevacizumab vs placebo + bevacizumab</a:t>
            </a:r>
            <a:r>
              <a:rPr lang="en-US" altLang="en-US" sz="2000" baseline="30000" dirty="0"/>
              <a:t>2</a:t>
            </a:r>
          </a:p>
          <a:p>
            <a:pPr lvl="1">
              <a:spcAft>
                <a:spcPts val="0"/>
              </a:spcAft>
            </a:pPr>
            <a:r>
              <a:rPr lang="en-US" altLang="en-US" sz="1800" dirty="0"/>
              <a:t>5-yr OS rate: 65.5% vs 48.4%; HR: 0.62 (95% CI: 0.45-0.85); benefit was observed regardless of </a:t>
            </a:r>
            <a:r>
              <a:rPr lang="en-US" altLang="en-US" sz="1800" i="1" dirty="0"/>
              <a:t>BRCA</a:t>
            </a:r>
            <a:r>
              <a:rPr lang="en-US" altLang="en-US" sz="1800" dirty="0"/>
              <a:t>m status and despite 50% of patients in control arm receiving PARP inhibitor following progression</a:t>
            </a:r>
          </a:p>
          <a:p>
            <a:pPr>
              <a:spcAft>
                <a:spcPts val="0"/>
              </a:spcAft>
            </a:pPr>
            <a:r>
              <a:rPr lang="en-US" altLang="en-US" sz="2000" dirty="0"/>
              <a:t>Investigators concluded these data support addition of olaparib to bevacizumab as SoC for HRD-positive patients with newly diagnosed advanced ovarian cancer </a:t>
            </a:r>
          </a:p>
          <a:p>
            <a:pPr>
              <a:spcAft>
                <a:spcPts val="0"/>
              </a:spcAft>
            </a:pPr>
            <a:endParaRPr lang="en-US" altLang="en-US" sz="2000" b="1" dirty="0"/>
          </a:p>
          <a:p>
            <a:pPr lvl="1"/>
            <a:endParaRPr lang="en-US" altLang="en-US" sz="1800" dirty="0"/>
          </a:p>
          <a:p>
            <a:pPr>
              <a:spcAft>
                <a:spcPts val="0"/>
              </a:spcAft>
            </a:pPr>
            <a:endParaRPr lang="en-US" altLang="en-US" sz="20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system-ui"/>
              </a:rPr>
              <a:t>1. DiSilvestro. JCO. 2022;[Epub]. 2.</a:t>
            </a:r>
            <a:r>
              <a:rPr lang="en-US" sz="1200" b="0" spc="-10" dirty="0">
                <a:solidFill>
                  <a:schemeClr val="bg2"/>
                </a:solidFill>
                <a:latin typeface="Calibri" panose="020F0502020204030204" pitchFamily="34" charset="0"/>
              </a:rPr>
              <a:t> </a:t>
            </a:r>
            <a:r>
              <a:rPr lang="en-US" altLang="en-US" sz="1200" b="0" spc="-10" dirty="0">
                <a:solidFill>
                  <a:schemeClr val="bg2"/>
                </a:solidFill>
                <a:latin typeface="Calibri" panose="020F0502020204030204" pitchFamily="34" charset="0"/>
              </a:rPr>
              <a:t>Ray-Coquard. ESMO 2022. Abstr LBA29.</a:t>
            </a:r>
            <a:r>
              <a:rPr lang="en-US" sz="1200" b="0" dirty="0">
                <a:solidFill>
                  <a:schemeClr val="bg2"/>
                </a:solidFill>
                <a:latin typeface="system-ui"/>
              </a:rPr>
              <a:t> </a:t>
            </a:r>
            <a:endParaRPr lang="en-US" altLang="en-US" sz="1200" b="0" spc="-10" dirty="0">
              <a:solidFill>
                <a:srgbClr val="455560"/>
              </a:solidFill>
              <a:latin typeface="Calibri" panose="020F0502020204030204" pitchFamily="34" charset="0"/>
            </a:endParaRPr>
          </a:p>
        </p:txBody>
      </p:sp>
      <p:grpSp>
        <p:nvGrpSpPr>
          <p:cNvPr id="5" name="Group 4">
            <a:extLst>
              <a:ext uri="{FF2B5EF4-FFF2-40B4-BE49-F238E27FC236}">
                <a16:creationId xmlns:a16="http://schemas.microsoft.com/office/drawing/2014/main" id="{F049D7BD-7B97-4AD3-AEAD-1BC421CCCB2E}"/>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62B3B50E-2209-4FC9-9EB2-9C38450F00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879180DC-AD77-40E4-B9DE-801C83C7040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12320743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II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pPr>
              <a:spcAft>
                <a:spcPts val="300"/>
              </a:spcAft>
            </a:pPr>
            <a:r>
              <a:rPr lang="en-US" sz="1800" b="1" dirty="0"/>
              <a:t>Niraparib ISD in phase III PRIME: </a:t>
            </a:r>
            <a:r>
              <a:rPr lang="en-US" sz="1800" dirty="0"/>
              <a:t>An ISD of niraparib in newly diagnosed ovarian cancer led to significant and clinically meaningful improvement in PFS regardless of biomarker status</a:t>
            </a:r>
            <a:r>
              <a:rPr lang="en-US" sz="1800" baseline="30000" dirty="0"/>
              <a:t>1</a:t>
            </a:r>
          </a:p>
          <a:p>
            <a:pPr lvl="1">
              <a:spcAft>
                <a:spcPts val="300"/>
              </a:spcAft>
            </a:pPr>
            <a:r>
              <a:rPr lang="en-US" sz="1600" dirty="0"/>
              <a:t>Despite OS data being immature at the time of this report, a trend favoring niraparib vs placebo was observed</a:t>
            </a:r>
          </a:p>
          <a:p>
            <a:pPr lvl="1">
              <a:spcAft>
                <a:spcPts val="300"/>
              </a:spcAft>
            </a:pPr>
            <a:r>
              <a:rPr lang="en-US" sz="1600" dirty="0"/>
              <a:t>Safety of niraparib using ISD was improved with a lower proportion of patients requiring dose reduction when compared to NOVA or PRIMA (40.4 vs 70.9%) trials </a:t>
            </a:r>
            <a:r>
              <a:rPr lang="en-US" sz="1600" baseline="30000" dirty="0"/>
              <a:t>2,3</a:t>
            </a:r>
          </a:p>
          <a:p>
            <a:pPr lvl="1">
              <a:spcAft>
                <a:spcPts val="300"/>
              </a:spcAft>
            </a:pPr>
            <a:r>
              <a:rPr lang="en-US" sz="1600" dirty="0"/>
              <a:t>Investigators conclude data from PRIME study continues to support niraparib monotherapy as the standard of care after first-line platinum-based CT regardless of biomarker status</a:t>
            </a:r>
          </a:p>
          <a:p>
            <a:pPr>
              <a:spcAft>
                <a:spcPts val="300"/>
              </a:spcAft>
            </a:pPr>
            <a:r>
              <a:rPr lang="en-US" sz="1800" b="1" dirty="0"/>
              <a:t>Final Analysis of SOLO-3</a:t>
            </a:r>
            <a:r>
              <a:rPr lang="en-US" sz="1800" dirty="0"/>
              <a:t>: In SOLO-3, olaparib monotherapy improved ORR and PFS, but not OS in patients with g</a:t>
            </a:r>
            <a:r>
              <a:rPr lang="en-US" sz="1800" i="1" dirty="0"/>
              <a:t>BRCA</a:t>
            </a:r>
            <a:r>
              <a:rPr lang="en-US" sz="1800" dirty="0"/>
              <a:t>mut PSROC</a:t>
            </a:r>
            <a:r>
              <a:rPr lang="en-US" sz="1800" baseline="30000" dirty="0"/>
              <a:t>4</a:t>
            </a:r>
          </a:p>
          <a:p>
            <a:pPr lvl="1">
              <a:spcAft>
                <a:spcPts val="300"/>
              </a:spcAft>
            </a:pPr>
            <a:r>
              <a:rPr lang="en-US" sz="1600" dirty="0"/>
              <a:t>ORR (72.2% vs 51.4%; </a:t>
            </a:r>
            <a:r>
              <a:rPr lang="en-US" sz="1600" i="1" dirty="0"/>
              <a:t>P</a:t>
            </a:r>
            <a:r>
              <a:rPr lang="en-US" sz="1600" dirty="0"/>
              <a:t> = .002) and median PFS (13.4 vs 9.2 mo; </a:t>
            </a:r>
            <a:r>
              <a:rPr lang="en-US" sz="1600" i="1" dirty="0"/>
              <a:t>P</a:t>
            </a:r>
            <a:r>
              <a:rPr lang="en-US" sz="1600" dirty="0"/>
              <a:t> = .013); OS</a:t>
            </a:r>
            <a:r>
              <a:rPr kumimoji="0" lang="en-US" sz="1600" b="0" i="0" u="none" strike="noStrike" cap="none" normalizeH="0" baseline="0" dirty="0">
                <a:ln>
                  <a:noFill/>
                </a:ln>
                <a:solidFill>
                  <a:schemeClr val="bg2">
                    <a:lumMod val="10000"/>
                  </a:schemeClr>
                </a:solidFill>
                <a:effectLst/>
              </a:rPr>
              <a:t> HR 1.07 (95%CI 0.76-1.49), </a:t>
            </a:r>
            <a:r>
              <a:rPr kumimoji="0" lang="en-US" sz="1600" b="0" i="1" u="none" strike="noStrike" cap="none" normalizeH="0" baseline="0" dirty="0">
                <a:ln>
                  <a:noFill/>
                </a:ln>
                <a:solidFill>
                  <a:schemeClr val="bg2">
                    <a:lumMod val="10000"/>
                  </a:schemeClr>
                </a:solidFill>
                <a:effectLst/>
              </a:rPr>
              <a:t>P</a:t>
            </a:r>
            <a:r>
              <a:rPr kumimoji="0" lang="en-US" sz="1600" b="0" i="0" u="none" strike="noStrike" cap="none" normalizeH="0" baseline="0" dirty="0">
                <a:ln>
                  <a:noFill/>
                </a:ln>
                <a:solidFill>
                  <a:schemeClr val="bg2">
                    <a:lumMod val="10000"/>
                  </a:schemeClr>
                </a:solidFill>
                <a:effectLst/>
              </a:rPr>
              <a:t> = .714</a:t>
            </a:r>
          </a:p>
          <a:p>
            <a:pPr lvl="1">
              <a:spcAft>
                <a:spcPts val="300"/>
              </a:spcAft>
            </a:pPr>
            <a:r>
              <a:rPr lang="en-US" sz="1600" dirty="0"/>
              <a:t>A trend in favor of olaparib monotherapy seen for </a:t>
            </a:r>
            <a:r>
              <a:rPr lang="en-US" sz="1600" b="0" kern="0" dirty="0"/>
              <a:t>TFST, TSST, and TDT </a:t>
            </a:r>
          </a:p>
          <a:p>
            <a:pPr>
              <a:spcAft>
                <a:spcPts val="300"/>
              </a:spcAft>
            </a:pPr>
            <a:r>
              <a:rPr lang="en-US" sz="1800" b="1" dirty="0"/>
              <a:t>Phase III SORAYA Study of mirvetuximab soravtansine: </a:t>
            </a:r>
            <a:r>
              <a:rPr lang="en-US" sz="1800" b="0" i="0" dirty="0">
                <a:solidFill>
                  <a:srgbClr val="000000"/>
                </a:solidFill>
                <a:effectLst/>
                <a:cs typeface="Calibri" panose="020F0502020204030204" pitchFamily="34" charset="0"/>
              </a:rPr>
              <a:t>Clinically meaningful activity was seen in patients with FRα-high platinum-resistant OC (ORR: 32.4%; CR: 4.8%)</a:t>
            </a:r>
            <a:r>
              <a:rPr lang="en-US" sz="1800" dirty="0">
                <a:solidFill>
                  <a:srgbClr val="000000"/>
                </a:solidFill>
                <a:cs typeface="Calibri" panose="020F0502020204030204" pitchFamily="34" charset="0"/>
              </a:rPr>
              <a:t> with </a:t>
            </a:r>
            <a:r>
              <a:rPr lang="en-US" sz="1800" b="0" i="0" dirty="0">
                <a:solidFill>
                  <a:srgbClr val="000000"/>
                </a:solidFill>
                <a:effectLst/>
                <a:cs typeface="Calibri" panose="020F0502020204030204" pitchFamily="34" charset="0"/>
              </a:rPr>
              <a:t>consistent efficacy observed regardless of number of previous therapies or prior PARP inhibitor use</a:t>
            </a:r>
            <a:r>
              <a:rPr lang="en-US" sz="1800" b="0" i="0" baseline="30000" dirty="0">
                <a:solidFill>
                  <a:srgbClr val="000000"/>
                </a:solidFill>
                <a:effectLst/>
                <a:cs typeface="Calibri" panose="020F0502020204030204" pitchFamily="34" charset="0"/>
              </a:rPr>
              <a:t>5</a:t>
            </a:r>
            <a:r>
              <a:rPr lang="en-US" sz="1800" dirty="0">
                <a:cs typeface="Calibri" panose="020F0502020204030204" pitchFamily="34" charset="0"/>
              </a:rPr>
              <a:t> </a:t>
            </a:r>
            <a:endParaRPr lang="en-US" sz="1800" baseline="300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388791" y="6190835"/>
            <a:ext cx="8455970"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1. Li.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244</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 Gonzalez-Martin. NEJM. 2019;38:2391. 3. Mirza. NEJM. 2016;375:2154. 4. </a:t>
            </a:r>
            <a:r>
              <a:rPr lang="en-US" altLang="en-US" sz="1200" b="0" spc="-10" dirty="0">
                <a:solidFill>
                  <a:srgbClr val="455560"/>
                </a:solidFill>
                <a:latin typeface="Calibri" panose="020F0502020204030204" pitchFamily="34" charset="0"/>
              </a:rPr>
              <a:t>Penson. SGO 2022. Abstr 101. 5. </a:t>
            </a:r>
            <a:r>
              <a:rPr lang="en-US" altLang="en-US" sz="1200" b="0" spc="-10" dirty="0">
                <a:solidFill>
                  <a:schemeClr val="bg2"/>
                </a:solidFill>
                <a:latin typeface="Calibri" panose="020F0502020204030204" pitchFamily="34" charset="0"/>
              </a:rPr>
              <a:t>Matulonis. SGO 2022. Abstr 242.</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F049D7BD-7B97-4AD3-AEAD-1BC421CCCB2E}"/>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62B3B50E-2209-4FC9-9EB2-9C38450F00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879180DC-AD77-40E4-B9DE-801C83C7040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81534572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III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r>
              <a:rPr lang="en-US" sz="1800" b="1" dirty="0"/>
              <a:t>ATHENA-MONO</a:t>
            </a:r>
            <a:r>
              <a:rPr lang="en-US" sz="1800" b="1" baseline="30000" dirty="0"/>
              <a:t>1</a:t>
            </a:r>
            <a:r>
              <a:rPr lang="en-US" sz="1800" b="1" dirty="0"/>
              <a:t>: </a:t>
            </a:r>
            <a:r>
              <a:rPr lang="en-US" altLang="en-US" sz="1800" dirty="0"/>
              <a:t>In this analysis of the ongoing ATHENA trial, first-line maintenance therapy with rucaparib significantly improved PFS vs placebo in patients newly diagnosed with high-grade advanced ovarian cancer</a:t>
            </a:r>
            <a:r>
              <a:rPr lang="en-US" altLang="en-US" sz="1800" baseline="30000" dirty="0"/>
              <a:t>1,2</a:t>
            </a:r>
          </a:p>
          <a:p>
            <a:pPr lvl="1"/>
            <a:r>
              <a:rPr lang="en-US" altLang="en-US" sz="1600" dirty="0"/>
              <a:t>Benefit observed regardless of HRD status; among those with measurable disease at baseline, rates of confirmed ORR were higher with rucaparib vs placebo</a:t>
            </a:r>
          </a:p>
          <a:p>
            <a:pPr lvl="1"/>
            <a:r>
              <a:rPr lang="en-US" altLang="en-US" sz="1600" dirty="0"/>
              <a:t>No new safety signals observed with rucaparib</a:t>
            </a:r>
            <a:endParaRPr lang="en-US" altLang="en-US" sz="1600" baseline="30000" dirty="0"/>
          </a:p>
          <a:p>
            <a:r>
              <a:rPr lang="en-US" altLang="en-US" sz="1800" dirty="0"/>
              <a:t>Investigators concluded that first-line maintenance therapy with rucaparib imparts significant benefit in advanced ovarian cancer regardless of HRD status</a:t>
            </a:r>
          </a:p>
          <a:p>
            <a:r>
              <a:rPr lang="en-US" sz="1800" b="1" dirty="0"/>
              <a:t>Disease risk subgroups from ATHENA-MONO: </a:t>
            </a:r>
            <a:r>
              <a:rPr lang="en-US" sz="1800" dirty="0"/>
              <a:t>I</a:t>
            </a:r>
            <a:r>
              <a:rPr lang="en-US" altLang="en-US" sz="1800" dirty="0"/>
              <a:t>n patients with ovarian cancer with or without high-risk factors for progression, first-line rucaparib maintenance treatment improved PFS compared with placebo across disease risk subgroups</a:t>
            </a:r>
            <a:r>
              <a:rPr lang="en-US" altLang="en-US" sz="1800" baseline="30000" dirty="0"/>
              <a:t>2</a:t>
            </a:r>
          </a:p>
          <a:p>
            <a:pPr lvl="1"/>
            <a:r>
              <a:rPr lang="en-US" altLang="en-US" sz="1600" dirty="0"/>
              <a:t>PFS HR in HRD-positive/ITT: 0.43/0.60; HR by cytoreductive surgery outcomes R0/non-R0: 0.60/0.41</a:t>
            </a:r>
          </a:p>
          <a:p>
            <a:pPr lvl="1"/>
            <a:r>
              <a:rPr lang="en-US" altLang="en-US" sz="1600" dirty="0"/>
              <a:t>PFS HR by response to first-line CT CR/PR: 0.48/0.37 </a:t>
            </a:r>
          </a:p>
          <a:p>
            <a:r>
              <a:rPr lang="en-US" altLang="en-US" sz="1800" dirty="0"/>
              <a:t>Investigators concluded </a:t>
            </a:r>
            <a:r>
              <a:rPr lang="en-US" sz="1800" dirty="0"/>
              <a:t>rucaparib is a potential first-line maintenance option of patients with OC with or without high-risk factors for progression, irrespective of molecular characteristics</a:t>
            </a:r>
            <a:endParaRPr lang="en-US" altLang="en-US" sz="18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1. Monk. ASCO 2022. Abstr LBA5500. 2. </a:t>
            </a:r>
            <a:r>
              <a:rPr lang="en-US" altLang="en-US" sz="1200" b="0" spc="-10" dirty="0">
                <a:solidFill>
                  <a:schemeClr val="bg2"/>
                </a:solidFill>
                <a:latin typeface="Calibri" panose="020F0502020204030204" pitchFamily="34" charset="0"/>
              </a:rPr>
              <a:t>Kristeleit. ESMO 2022. Abstr 527MO.</a:t>
            </a:r>
            <a:endParaRPr lang="en-US" altLang="en-US" sz="1200" b="0" spc="-10" dirty="0">
              <a:solidFill>
                <a:srgbClr val="455560"/>
              </a:solidFill>
              <a:latin typeface="Calibri" panose="020F0502020204030204" pitchFamily="34" charset="0"/>
            </a:endParaRPr>
          </a:p>
        </p:txBody>
      </p:sp>
      <p:grpSp>
        <p:nvGrpSpPr>
          <p:cNvPr id="5" name="Group 4">
            <a:extLst>
              <a:ext uri="{FF2B5EF4-FFF2-40B4-BE49-F238E27FC236}">
                <a16:creationId xmlns:a16="http://schemas.microsoft.com/office/drawing/2014/main" id="{F049D7BD-7B97-4AD3-AEAD-1BC421CCCB2E}"/>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62B3B50E-2209-4FC9-9EB2-9C38450F00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879180DC-AD77-40E4-B9DE-801C83C7040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85699875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IV</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r>
              <a:rPr lang="en-US" sz="2000" b="1" dirty="0">
                <a:latin typeface="+mn-lt"/>
              </a:rPr>
              <a:t>ARIEL 4 final results: </a:t>
            </a:r>
            <a:r>
              <a:rPr lang="en-US" altLang="en-US" sz="2000" dirty="0">
                <a:latin typeface="+mn-lt"/>
              </a:rPr>
              <a:t>In the final analysis from the phase III ARIEL 4 study, rucaparib was shown to </a:t>
            </a:r>
            <a:r>
              <a:rPr lang="en-US" sz="2000" dirty="0">
                <a:latin typeface="+mn-lt"/>
              </a:rPr>
              <a:t>significantly improved PFS vs chemotherapy in the ITT population but did not improve secondary endpoint of OS (HR: 1.313; 95% CI: 0.999-1.725)</a:t>
            </a:r>
          </a:p>
          <a:p>
            <a:pPr marL="800100" lvl="1" indent="-279400">
              <a:buFont typeface="Arial" panose="020B0604020202020204" pitchFamily="34" charset="0"/>
              <a:buChar char="–"/>
            </a:pPr>
            <a:r>
              <a:rPr lang="en-US" sz="1800" dirty="0">
                <a:latin typeface="+mn-lt"/>
              </a:rPr>
              <a:t>OS was similar between arms for patients with platinum-sensitive disease (HR: 1.313)</a:t>
            </a:r>
          </a:p>
          <a:p>
            <a:pPr marL="406400"/>
            <a:r>
              <a:rPr lang="en-US" sz="2000" dirty="0">
                <a:latin typeface="+mn-lt"/>
              </a:rPr>
              <a:t>Data suggest difference in OS in the ITT population may be driven by the platinum-resistant subgroup  </a:t>
            </a:r>
          </a:p>
          <a:p>
            <a:pPr marL="406400"/>
            <a:r>
              <a:rPr lang="en-US" sz="2000" dirty="0">
                <a:latin typeface="+mn-lt"/>
              </a:rPr>
              <a:t>OS analyses were also confounded by a high rate (90%) of crossover from CT to the rucaparib arm</a:t>
            </a:r>
          </a:p>
          <a:p>
            <a:pPr marL="806450" lvl="1"/>
            <a:r>
              <a:rPr kumimoji="0" lang="en-GB" sz="1800" b="0" i="0" u="none" strike="noStrike" kern="1200" cap="none" spc="0" normalizeH="0" baseline="0" noProof="0" dirty="0">
                <a:ln>
                  <a:noFill/>
                </a:ln>
                <a:solidFill>
                  <a:srgbClr val="000000"/>
                </a:solidFill>
                <a:effectLst/>
                <a:uLnTx/>
                <a:uFillTx/>
                <a:latin typeface="+mn-lt"/>
                <a:ea typeface="+mn-ea"/>
                <a:cs typeface="+mn-cs"/>
              </a:rPr>
              <a:t>Excluding patients who crossed over from CT to rucaparib HR</a:t>
            </a:r>
            <a:r>
              <a:rPr lang="en-GB" sz="1800" kern="1200" dirty="0">
                <a:solidFill>
                  <a:srgbClr val="000000"/>
                </a:solidFill>
                <a:latin typeface="+mn-lt"/>
                <a:ea typeface="+mn-ea"/>
                <a:cs typeface="+mn-cs"/>
              </a:rPr>
              <a:t> was</a:t>
            </a:r>
            <a:r>
              <a:rPr kumimoji="0" lang="en-GB" sz="1800" b="0" i="0" u="none" strike="noStrike" kern="1200" cap="none" spc="0" normalizeH="0" baseline="0" noProof="0" dirty="0">
                <a:ln>
                  <a:noFill/>
                </a:ln>
                <a:solidFill>
                  <a:srgbClr val="000000"/>
                </a:solidFill>
                <a:effectLst/>
                <a:uLnTx/>
                <a:uFillTx/>
                <a:latin typeface="+mn-lt"/>
                <a:ea typeface="+mn-ea"/>
                <a:cs typeface="+mn-cs"/>
              </a:rPr>
              <a:t> 0.423 (</a:t>
            </a:r>
            <a:r>
              <a:rPr lang="en-US" sz="1800" dirty="0">
                <a:latin typeface="+mn-lt"/>
              </a:rPr>
              <a:t>95% CI: 0.276-0.650)</a:t>
            </a:r>
            <a:endParaRPr lang="en-GB" sz="1800" kern="1200" dirty="0">
              <a:solidFill>
                <a:srgbClr val="000000"/>
              </a:solidFill>
              <a:latin typeface="+mn-lt"/>
              <a:ea typeface="+mn-ea"/>
              <a:cs typeface="+mn-cs"/>
            </a:endParaRPr>
          </a:p>
          <a:p>
            <a:pPr marL="806450" lvl="1"/>
            <a:r>
              <a:rPr lang="en-GB" sz="1800" kern="1200" dirty="0">
                <a:solidFill>
                  <a:srgbClr val="000000"/>
                </a:solidFill>
                <a:latin typeface="+mn-lt"/>
                <a:ea typeface="+mn-ea"/>
                <a:cs typeface="+mn-cs"/>
              </a:rPr>
              <a:t>Censoring data at crossover from chemotherapy to rucaparib HR was 1.059 </a:t>
            </a:r>
            <a:r>
              <a:rPr kumimoji="0" lang="en-GB" sz="1800" b="0" i="0" u="none" strike="noStrike" kern="1200" cap="none" spc="0" normalizeH="0" baseline="0" noProof="0" dirty="0">
                <a:ln>
                  <a:noFill/>
                </a:ln>
                <a:solidFill>
                  <a:srgbClr val="000000"/>
                </a:solidFill>
                <a:effectLst/>
                <a:uLnTx/>
                <a:uFillTx/>
                <a:latin typeface="+mn-lt"/>
                <a:ea typeface="+mn-ea"/>
                <a:cs typeface="+mn-cs"/>
              </a:rPr>
              <a:t>(</a:t>
            </a:r>
            <a:r>
              <a:rPr lang="en-US" sz="1800" dirty="0">
                <a:latin typeface="+mn-lt"/>
              </a:rPr>
              <a:t>95% CI: 0.688-1.60)</a:t>
            </a:r>
          </a:p>
          <a:p>
            <a:pPr marL="171450"/>
            <a:r>
              <a:rPr lang="en-US" sz="2000" dirty="0">
                <a:latin typeface="+mn-lt"/>
              </a:rPr>
              <a:t>More than 42% of patients in the rucaparib arm did not receive subsequent anticancer treatment</a:t>
            </a:r>
          </a:p>
          <a:p>
            <a:r>
              <a:rPr lang="en-US" sz="2000" dirty="0">
                <a:latin typeface="+mn-lt"/>
              </a:rPr>
              <a:t>Further work is ongoing to understand the biological basis of resistance and the optimal sequence of therapy</a:t>
            </a:r>
            <a:endParaRPr lang="en-US" sz="2000" strike="sngStrike" dirty="0">
              <a:latin typeface="+mn-lt"/>
            </a:endParaRPr>
          </a:p>
          <a:p>
            <a:endParaRPr lang="en-US" altLang="en-US" sz="20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Oza. ESMO 2022. Abstr 518O. </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F049D7BD-7B97-4AD3-AEAD-1BC421CCCB2E}"/>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62B3B50E-2209-4FC9-9EB2-9C38450F00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879180DC-AD77-40E4-B9DE-801C83C7040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43934642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81D9BC-FF9F-9765-49A6-55EDD99A4963}"/>
              </a:ext>
            </a:extLst>
          </p:cNvPr>
          <p:cNvSpPr>
            <a:spLocks noGrp="1"/>
          </p:cNvSpPr>
          <p:nvPr>
            <p:ph type="title"/>
          </p:nvPr>
        </p:nvSpPr>
        <p:spPr/>
        <p:txBody>
          <a:bodyPr/>
          <a:lstStyle/>
          <a:p>
            <a:r>
              <a:rPr lang="en-US" dirty="0"/>
              <a:t>Ovarian Cancer Studies: Summary V</a:t>
            </a:r>
          </a:p>
        </p:txBody>
      </p:sp>
      <p:sp>
        <p:nvSpPr>
          <p:cNvPr id="5" name="Content Placeholder 2">
            <a:extLst>
              <a:ext uri="{FF2B5EF4-FFF2-40B4-BE49-F238E27FC236}">
                <a16:creationId xmlns:a16="http://schemas.microsoft.com/office/drawing/2014/main" id="{735E36C1-F548-0E61-3EA0-3CDD34759713}"/>
              </a:ext>
            </a:extLst>
          </p:cNvPr>
          <p:cNvSpPr>
            <a:spLocks noGrp="1"/>
          </p:cNvSpPr>
          <p:nvPr>
            <p:ph idx="1"/>
          </p:nvPr>
        </p:nvSpPr>
        <p:spPr/>
        <p:txBody>
          <a:bodyPr/>
          <a:lstStyle/>
          <a:p>
            <a:pPr>
              <a:lnSpc>
                <a:spcPct val="80000"/>
              </a:lnSpc>
              <a:spcBef>
                <a:spcPts val="600"/>
              </a:spcBef>
              <a:spcAft>
                <a:spcPts val="600"/>
              </a:spcAft>
            </a:pPr>
            <a:r>
              <a:rPr lang="en-US" sz="1800" b="1" dirty="0">
                <a:latin typeface="+mn-lt"/>
              </a:rPr>
              <a:t>ARIEL3 OS results: </a:t>
            </a:r>
            <a:r>
              <a:rPr lang="en-US" sz="1800" dirty="0">
                <a:latin typeface="+mn-lt"/>
              </a:rPr>
              <a:t>In patients with recurrent OC receiving maintenance rucaparib vs placebo following response to platinum-based chemotherapy, an OS benefit was not observed, but PFS benefit from primary analyses was maintained through subsequent lines of therapy</a:t>
            </a:r>
            <a:r>
              <a:rPr lang="en-US" sz="1800" baseline="30000" dirty="0">
                <a:latin typeface="+mn-lt"/>
              </a:rPr>
              <a:t>1</a:t>
            </a:r>
          </a:p>
          <a:p>
            <a:pPr lvl="1">
              <a:lnSpc>
                <a:spcPct val="80000"/>
              </a:lnSpc>
              <a:spcBef>
                <a:spcPts val="600"/>
              </a:spcBef>
              <a:spcAft>
                <a:spcPts val="600"/>
              </a:spcAft>
            </a:pPr>
            <a:r>
              <a:rPr lang="en-US" sz="1600" dirty="0">
                <a:latin typeface="+mn-lt"/>
              </a:rPr>
              <a:t>An imbalance and potential selection bias of subsequent treatments, including PARP inhibitors, may have confounded </a:t>
            </a:r>
            <a:br>
              <a:rPr lang="en-US" sz="1600" dirty="0">
                <a:latin typeface="+mn-lt"/>
              </a:rPr>
            </a:br>
            <a:r>
              <a:rPr lang="en-US" sz="1600" dirty="0">
                <a:latin typeface="+mn-lt"/>
              </a:rPr>
              <a:t>OS data</a:t>
            </a:r>
          </a:p>
          <a:p>
            <a:pPr lvl="1">
              <a:lnSpc>
                <a:spcPct val="80000"/>
              </a:lnSpc>
              <a:spcBef>
                <a:spcPts val="600"/>
              </a:spcBef>
              <a:spcAft>
                <a:spcPts val="600"/>
              </a:spcAft>
            </a:pPr>
            <a:r>
              <a:rPr lang="en-US" sz="1600" dirty="0">
                <a:latin typeface="+mn-lt"/>
              </a:rPr>
              <a:t>ARIEL3 trial design did not control for selecting subsequent treatments following progression</a:t>
            </a:r>
          </a:p>
          <a:p>
            <a:pPr lvl="1">
              <a:lnSpc>
                <a:spcPct val="80000"/>
              </a:lnSpc>
              <a:spcBef>
                <a:spcPts val="600"/>
              </a:spcBef>
              <a:spcAft>
                <a:spcPts val="600"/>
              </a:spcAft>
            </a:pPr>
            <a:r>
              <a:rPr lang="en-US" sz="1600" dirty="0">
                <a:latin typeface="+mn-lt"/>
              </a:rPr>
              <a:t>Safety and tolerability of rucaparib consistent with previous data based on long-term follow-up</a:t>
            </a:r>
            <a:r>
              <a:rPr lang="en-US" sz="1600" baseline="30000" dirty="0">
                <a:latin typeface="+mn-lt"/>
              </a:rPr>
              <a:t>2-3</a:t>
            </a:r>
          </a:p>
          <a:p>
            <a:pPr>
              <a:lnSpc>
                <a:spcPct val="80000"/>
              </a:lnSpc>
              <a:spcBef>
                <a:spcPts val="600"/>
              </a:spcBef>
              <a:spcAft>
                <a:spcPts val="600"/>
              </a:spcAft>
            </a:pPr>
            <a:r>
              <a:rPr lang="en-US" sz="1800" dirty="0">
                <a:latin typeface="+mn-lt"/>
              </a:rPr>
              <a:t>Subsequent therapy effect on OS and overlapping resistance mechanisms between platinum and </a:t>
            </a:r>
            <a:br>
              <a:rPr lang="en-US" sz="1800" dirty="0">
                <a:latin typeface="+mn-lt"/>
              </a:rPr>
            </a:br>
            <a:r>
              <a:rPr lang="en-US" sz="1800" dirty="0">
                <a:latin typeface="+mn-lt"/>
              </a:rPr>
              <a:t>PARP inhibitors are being further investigated</a:t>
            </a:r>
          </a:p>
          <a:p>
            <a:pPr>
              <a:lnSpc>
                <a:spcPct val="80000"/>
              </a:lnSpc>
              <a:spcBef>
                <a:spcPts val="600"/>
              </a:spcBef>
              <a:spcAft>
                <a:spcPts val="600"/>
              </a:spcAft>
            </a:pPr>
            <a:r>
              <a:rPr lang="en-US" sz="1800" b="1" dirty="0">
                <a:latin typeface="+mn-lt"/>
              </a:rPr>
              <a:t>SOLO-3 post hoc analyses</a:t>
            </a:r>
            <a:r>
              <a:rPr lang="en-US" sz="1800" dirty="0">
                <a:latin typeface="+mn-lt"/>
              </a:rPr>
              <a:t>:</a:t>
            </a:r>
            <a:r>
              <a:rPr lang="en-US" sz="1800" b="1" baseline="30000" dirty="0">
                <a:latin typeface="+mn-lt"/>
              </a:rPr>
              <a:t> </a:t>
            </a:r>
            <a:r>
              <a:rPr lang="en-US" sz="1800" dirty="0">
                <a:latin typeface="+mn-lt"/>
              </a:rPr>
              <a:t>Post hoc analyses suggest numerically favorable OS for olaparib vs CT (HR: 0.83) in patients with 2 previous lines of therapy for platinum-sensitive recurrent OC and germline </a:t>
            </a:r>
            <a:r>
              <a:rPr lang="en-US" sz="1800" i="1" dirty="0">
                <a:latin typeface="+mn-lt"/>
              </a:rPr>
              <a:t>BRCA</a:t>
            </a:r>
            <a:r>
              <a:rPr lang="en-US" sz="1800" dirty="0">
                <a:latin typeface="+mn-lt"/>
              </a:rPr>
              <a:t> mutation</a:t>
            </a:r>
            <a:r>
              <a:rPr lang="en-US" sz="1800" b="1" baseline="30000" dirty="0">
                <a:latin typeface="+mn-lt"/>
              </a:rPr>
              <a:t>4</a:t>
            </a:r>
          </a:p>
          <a:p>
            <a:pPr lvl="1">
              <a:lnSpc>
                <a:spcPct val="80000"/>
              </a:lnSpc>
              <a:spcBef>
                <a:spcPts val="600"/>
              </a:spcBef>
              <a:spcAft>
                <a:spcPts val="600"/>
              </a:spcAft>
            </a:pPr>
            <a:r>
              <a:rPr lang="en-US" sz="1600" dirty="0">
                <a:latin typeface="+mn-lt"/>
              </a:rPr>
              <a:t>Detrimental effect for OS (HR: 1.33) seen in patients with </a:t>
            </a:r>
            <a:r>
              <a:rPr lang="en-US" sz="1600" dirty="0">
                <a:cs typeface="Calibri" panose="020F0502020204030204" pitchFamily="34" charset="0"/>
              </a:rPr>
              <a:t>≥</a:t>
            </a:r>
            <a:r>
              <a:rPr lang="en-US" sz="1600" dirty="0">
                <a:latin typeface="+mn-lt"/>
              </a:rPr>
              <a:t>3 previous lines of chemotherapy</a:t>
            </a:r>
          </a:p>
          <a:p>
            <a:pPr lvl="1">
              <a:lnSpc>
                <a:spcPct val="80000"/>
              </a:lnSpc>
              <a:spcBef>
                <a:spcPts val="600"/>
              </a:spcBef>
              <a:spcAft>
                <a:spcPts val="600"/>
              </a:spcAft>
            </a:pPr>
            <a:r>
              <a:rPr lang="en-US" sz="1600" dirty="0">
                <a:latin typeface="+mn-lt"/>
              </a:rPr>
              <a:t>Favorable PFS regardless of 2 and </a:t>
            </a:r>
            <a:r>
              <a:rPr lang="en-US" sz="1600" dirty="0">
                <a:cs typeface="Calibri" panose="020F0502020204030204" pitchFamily="34" charset="0"/>
              </a:rPr>
              <a:t>≥</a:t>
            </a:r>
            <a:r>
              <a:rPr lang="en-US" sz="1600" dirty="0">
                <a:latin typeface="+mn-lt"/>
              </a:rPr>
              <a:t>3 previous lines of chemotherapy</a:t>
            </a:r>
          </a:p>
          <a:p>
            <a:pPr lvl="1">
              <a:lnSpc>
                <a:spcPct val="80000"/>
              </a:lnSpc>
              <a:spcBef>
                <a:spcPts val="600"/>
              </a:spcBef>
              <a:spcAft>
                <a:spcPts val="600"/>
              </a:spcAft>
            </a:pPr>
            <a:r>
              <a:rPr lang="en-US" sz="1600" dirty="0">
                <a:latin typeface="+mn-lt"/>
              </a:rPr>
              <a:t>Safety consistent with previous SOLO3 analyses</a:t>
            </a:r>
            <a:r>
              <a:rPr lang="en-US" sz="1600" baseline="30000" dirty="0">
                <a:latin typeface="+mn-lt"/>
              </a:rPr>
              <a:t>5-7</a:t>
            </a:r>
          </a:p>
          <a:p>
            <a:pPr lvl="1">
              <a:lnSpc>
                <a:spcPct val="80000"/>
              </a:lnSpc>
              <a:spcBef>
                <a:spcPts val="600"/>
              </a:spcBef>
              <a:spcAft>
                <a:spcPts val="600"/>
              </a:spcAft>
            </a:pPr>
            <a:r>
              <a:rPr lang="en-US" sz="1600" i="1" dirty="0">
                <a:latin typeface="+mn-lt"/>
              </a:rPr>
              <a:t>BRCA </a:t>
            </a:r>
            <a:r>
              <a:rPr lang="en-US" sz="1600" dirty="0">
                <a:latin typeface="+mn-lt"/>
              </a:rPr>
              <a:t>reversion mutations are believed to be mechanism of resistance to PARP inhibitor, but additional work will be required to determine impact of reversion mutations on subsequent treatment and OS</a:t>
            </a:r>
          </a:p>
          <a:p>
            <a:pPr>
              <a:spcBef>
                <a:spcPts val="0"/>
              </a:spcBef>
              <a:spcAft>
                <a:spcPts val="0"/>
              </a:spcAft>
            </a:pPr>
            <a:endParaRPr lang="en-US" sz="1800" dirty="0">
              <a:latin typeface="+mn-lt"/>
            </a:endParaRPr>
          </a:p>
          <a:p>
            <a:pPr>
              <a:spcBef>
                <a:spcPts val="0"/>
              </a:spcBef>
              <a:spcAft>
                <a:spcPts val="0"/>
              </a:spcAft>
            </a:pPr>
            <a:endParaRPr lang="en-US" sz="1800" dirty="0">
              <a:latin typeface="+mn-lt"/>
            </a:endParaRPr>
          </a:p>
          <a:p>
            <a:pPr>
              <a:spcBef>
                <a:spcPts val="700"/>
              </a:spcBef>
              <a:spcAft>
                <a:spcPts val="0"/>
              </a:spcAft>
            </a:pPr>
            <a:endParaRPr lang="en-US" sz="1600" dirty="0">
              <a:latin typeface="+mn-lt"/>
            </a:endParaRPr>
          </a:p>
          <a:p>
            <a:pPr>
              <a:spcBef>
                <a:spcPts val="600"/>
              </a:spcBef>
              <a:spcAft>
                <a:spcPts val="0"/>
              </a:spcAft>
            </a:pPr>
            <a:endParaRPr lang="en-US" altLang="en-US" sz="2000" dirty="0"/>
          </a:p>
        </p:txBody>
      </p:sp>
      <p:sp>
        <p:nvSpPr>
          <p:cNvPr id="7" name="Explosion: 8 Points 11">
            <a:extLst>
              <a:ext uri="{FF2B5EF4-FFF2-40B4-BE49-F238E27FC236}">
                <a16:creationId xmlns:a16="http://schemas.microsoft.com/office/drawing/2014/main" id="{35298040-8967-969D-D266-3798A02B1A0B}"/>
              </a:ext>
            </a:extLst>
          </p:cNvPr>
          <p:cNvSpPr/>
          <p:nvPr/>
        </p:nvSpPr>
        <p:spPr bwMode="auto">
          <a:xfrm rot="354158">
            <a:off x="10764816" y="763161"/>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8" name="Rectangle 7">
            <a:extLst>
              <a:ext uri="{FF2B5EF4-FFF2-40B4-BE49-F238E27FC236}">
                <a16:creationId xmlns:a16="http://schemas.microsoft.com/office/drawing/2014/main" id="{4E845236-4F5C-1F79-AE69-523AD4FD44D6}"/>
              </a:ext>
            </a:extLst>
          </p:cNvPr>
          <p:cNvSpPr/>
          <p:nvPr/>
        </p:nvSpPr>
        <p:spPr>
          <a:xfrm>
            <a:off x="10986600" y="98581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
        <p:nvSpPr>
          <p:cNvPr id="9" name="Text Box 15">
            <a:extLst>
              <a:ext uri="{FF2B5EF4-FFF2-40B4-BE49-F238E27FC236}">
                <a16:creationId xmlns:a16="http://schemas.microsoft.com/office/drawing/2014/main" id="{329CD31E-1C40-40EF-9A76-8D90ACF31854}"/>
              </a:ext>
            </a:extLst>
          </p:cNvPr>
          <p:cNvSpPr txBox="1">
            <a:spLocks noChangeArrowheads="1"/>
          </p:cNvSpPr>
          <p:nvPr/>
        </p:nvSpPr>
        <p:spPr bwMode="auto">
          <a:xfrm>
            <a:off x="433388" y="6186852"/>
            <a:ext cx="9011554"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1. Coleman. Lancet. 2017;390:1949. 2. Ledermann. Lancet Oncol. 2020;21:710. 3. </a:t>
            </a:r>
            <a:r>
              <a:rPr lang="es-ES" altLang="en-US" sz="1200" b="0" dirty="0">
                <a:solidFill>
                  <a:srgbClr val="455560"/>
                </a:solidFill>
                <a:latin typeface="Calibri" panose="020F0502020204030204" pitchFamily="34" charset="0"/>
                <a:ea typeface="MS PGothic" pitchFamily="34" charset="-128"/>
              </a:rPr>
              <a:t>Coleman. ESGO 2022. Abstr RA-249.</a:t>
            </a:r>
          </a:p>
          <a:p>
            <a:pPr>
              <a:defRPr/>
            </a:pPr>
            <a:r>
              <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4.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Leath. IGCS 2022. Abstr LB001</a:t>
            </a:r>
            <a:r>
              <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 </a:t>
            </a:r>
            <a:r>
              <a:rPr lang="pt-BR" altLang="en-US" sz="1200" b="0" dirty="0">
                <a:solidFill>
                  <a:srgbClr val="455560"/>
                </a:solidFill>
                <a:latin typeface="Calibri" panose="020F0502020204030204" pitchFamily="34" charset="0"/>
                <a:ea typeface="MS PGothic" pitchFamily="34" charset="-128"/>
              </a:rPr>
              <a:t>5</a:t>
            </a:r>
            <a:r>
              <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 Domcheck. Gynecol Oncol. 2016;140:199. 6. Penson. JCO. 2020;38:1164. 7. Penson. SGO 2022. Abstr 26.</a:t>
            </a:r>
            <a:endParaRPr lang="es-ES" altLang="en-US" sz="1200" b="0" dirty="0">
              <a:solidFill>
                <a:srgbClr val="455560"/>
              </a:solidFill>
              <a:latin typeface="Calibri" panose="020F0502020204030204" pitchFamily="34" charset="0"/>
              <a:ea typeface="MS PGothic" pitchFamily="34" charset="-128"/>
            </a:endParaRPr>
          </a:p>
        </p:txBody>
      </p:sp>
    </p:spTree>
    <p:extLst>
      <p:ext uri="{BB962C8B-B14F-4D97-AF65-F5344CB8AC3E}">
        <p14:creationId xmlns:p14="http://schemas.microsoft.com/office/powerpoint/2010/main" val="2897008965"/>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VI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pPr>
              <a:spcAft>
                <a:spcPts val="400"/>
              </a:spcAft>
            </a:pPr>
            <a:r>
              <a:rPr lang="en-US" sz="1600" b="1" dirty="0">
                <a:latin typeface="+mn-lt"/>
              </a:rPr>
              <a:t>Geneva HRD test</a:t>
            </a:r>
            <a:r>
              <a:rPr lang="en-US" sz="1600" dirty="0">
                <a:latin typeface="+mn-lt"/>
              </a:rPr>
              <a:t>:</a:t>
            </a:r>
            <a:r>
              <a:rPr lang="en-US" sz="1600" b="1" baseline="30000" dirty="0">
                <a:latin typeface="+mn-lt"/>
              </a:rPr>
              <a:t> </a:t>
            </a:r>
            <a:r>
              <a:rPr lang="en-US" sz="1600" dirty="0">
                <a:latin typeface="+mn-lt"/>
              </a:rPr>
              <a:t>In this comparison of Geneva test vs myChoice HRD assay for detection of biomarkers in ovarian cancer</a:t>
            </a:r>
            <a:r>
              <a:rPr lang="en-US" sz="1600" baseline="30000" dirty="0">
                <a:latin typeface="+mn-lt"/>
              </a:rPr>
              <a:t>1</a:t>
            </a:r>
            <a:r>
              <a:rPr lang="en-US" sz="1600" dirty="0">
                <a:latin typeface="+mn-lt"/>
              </a:rPr>
              <a:t>:</a:t>
            </a:r>
            <a:endParaRPr lang="en-US" sz="1600" b="1" baseline="30000" dirty="0">
              <a:latin typeface="+mn-lt"/>
            </a:endParaRPr>
          </a:p>
          <a:p>
            <a:pPr lvl="1">
              <a:spcAft>
                <a:spcPts val="400"/>
              </a:spcAft>
            </a:pPr>
            <a:r>
              <a:rPr lang="en-US" sz="1400" dirty="0">
                <a:latin typeface="+mn-lt"/>
              </a:rPr>
              <a:t>High concordance between Geneva normalized LST and Myriad myChoice GIS tests</a:t>
            </a:r>
          </a:p>
          <a:p>
            <a:pPr lvl="1">
              <a:spcAft>
                <a:spcPts val="400"/>
              </a:spcAft>
            </a:pPr>
            <a:r>
              <a:rPr lang="en-US" sz="1400" dirty="0">
                <a:latin typeface="+mn-lt"/>
              </a:rPr>
              <a:t>Lower failure rate with Geneva test</a:t>
            </a:r>
          </a:p>
          <a:p>
            <a:pPr lvl="1">
              <a:spcAft>
                <a:spcPts val="400"/>
              </a:spcAft>
            </a:pPr>
            <a:r>
              <a:rPr lang="en-US" sz="1400" dirty="0">
                <a:latin typeface="+mn-lt"/>
              </a:rPr>
              <a:t>Reduced cost with Geneva test</a:t>
            </a:r>
          </a:p>
          <a:p>
            <a:pPr lvl="1">
              <a:spcAft>
                <a:spcPts val="400"/>
              </a:spcAft>
            </a:pPr>
            <a:r>
              <a:rPr lang="en-US" sz="1400" dirty="0">
                <a:latin typeface="+mn-lt"/>
              </a:rPr>
              <a:t>Geneva test, but not myChoice, easily implementable in clinic with free software</a:t>
            </a:r>
          </a:p>
          <a:p>
            <a:pPr>
              <a:spcAft>
                <a:spcPts val="400"/>
              </a:spcAft>
            </a:pPr>
            <a:r>
              <a:rPr lang="en-US" sz="1600" dirty="0">
                <a:latin typeface="+mn-lt"/>
              </a:rPr>
              <a:t>In patients identified as HRD negative by Myriad myChoice, there exists an HRD-low subgroup identified by Geneva test</a:t>
            </a:r>
          </a:p>
          <a:p>
            <a:pPr lvl="1">
              <a:spcAft>
                <a:spcPts val="400"/>
              </a:spcAft>
            </a:pPr>
            <a:r>
              <a:rPr lang="en-US" sz="1400" dirty="0">
                <a:latin typeface="+mn-lt"/>
              </a:rPr>
              <a:t>This population has HRD and appears to benefit from PARP inhibition, albeit with a smaller magnitude; additional validation needed in larger cohort</a:t>
            </a:r>
          </a:p>
          <a:p>
            <a:pPr>
              <a:spcAft>
                <a:spcPts val="400"/>
              </a:spcAft>
            </a:pPr>
            <a:r>
              <a:rPr lang="en-US" sz="1600" b="1" dirty="0">
                <a:latin typeface="+mn-lt"/>
              </a:rPr>
              <a:t>NOGGO GIS assay:</a:t>
            </a:r>
            <a:r>
              <a:rPr lang="en-US" sz="1600" b="1" baseline="30000" dirty="0">
                <a:latin typeface="+mn-lt"/>
              </a:rPr>
              <a:t> </a:t>
            </a:r>
            <a:r>
              <a:rPr lang="en-US" sz="1600" dirty="0">
                <a:latin typeface="+mn-lt"/>
              </a:rPr>
              <a:t>The NOGGO GIS assay had a lower failure rate compared with Myriad myChoice </a:t>
            </a:r>
            <a:br>
              <a:rPr lang="en-US" sz="1600" dirty="0">
                <a:latin typeface="+mn-lt"/>
              </a:rPr>
            </a:br>
            <a:r>
              <a:rPr lang="en-US" sz="1600" dirty="0">
                <a:latin typeface="+mn-lt"/>
              </a:rPr>
              <a:t>(16 vs 44 cases) and required only an SNP backbone for detection of relevant driver mutation</a:t>
            </a:r>
            <a:r>
              <a:rPr lang="en-US" sz="1600" baseline="30000" dirty="0">
                <a:latin typeface="+mn-lt"/>
              </a:rPr>
              <a:t>2</a:t>
            </a:r>
          </a:p>
          <a:p>
            <a:pPr>
              <a:spcAft>
                <a:spcPts val="400"/>
              </a:spcAft>
            </a:pPr>
            <a:r>
              <a:rPr lang="en-US" sz="1600" dirty="0">
                <a:latin typeface="+mn-lt"/>
              </a:rPr>
              <a:t>This assay was based on widely available components and validated on clinical trial samples from PAOLA-1 trial showing performance characteristics comparable with Myriad my Choice assay at reduced cost</a:t>
            </a:r>
          </a:p>
          <a:p>
            <a:pPr>
              <a:spcAft>
                <a:spcPts val="400"/>
              </a:spcAft>
            </a:pPr>
            <a:r>
              <a:rPr lang="en-US" sz="1600" dirty="0">
                <a:latin typeface="+mn-lt"/>
              </a:rPr>
              <a:t>Investigators conclude low failure rate, low input material required, and HRD </a:t>
            </a:r>
            <a:r>
              <a:rPr lang="en-US" sz="1600" i="1" dirty="0">
                <a:latin typeface="+mn-lt"/>
              </a:rPr>
              <a:t>BRCA1/2 </a:t>
            </a:r>
            <a:r>
              <a:rPr lang="en-US" sz="1600" dirty="0">
                <a:latin typeface="+mn-lt"/>
              </a:rPr>
              <a:t>mutation status in </a:t>
            </a:r>
            <a:br>
              <a:rPr lang="en-US" sz="1600" dirty="0">
                <a:latin typeface="+mn-lt"/>
              </a:rPr>
            </a:br>
            <a:r>
              <a:rPr lang="en-US" sz="1600" dirty="0">
                <a:latin typeface="+mn-lt"/>
              </a:rPr>
              <a:t>57 clinically relevant genes make NOGGO GIS assay a highly attractive option for analysis of formalin-fixed paraffin-embedded samples</a:t>
            </a:r>
          </a:p>
          <a:p>
            <a:pPr>
              <a:spcAft>
                <a:spcPts val="400"/>
              </a:spcAft>
            </a:pPr>
            <a:endParaRPr lang="en-US" altLang="en-US" sz="18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8" y="6379852"/>
            <a:ext cx="764574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1</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itchFamily="34" charset="-128"/>
                <a:cs typeface="Arial" panose="020B0604020202020204" pitchFamily="34" charset="0"/>
              </a:rPr>
              <a:t>.</a:t>
            </a:r>
            <a:r>
              <a:rPr lang="en-US" altLang="en-US" sz="1200" b="0" spc="-10" dirty="0">
                <a:solidFill>
                  <a:schemeClr val="bg2"/>
                </a:solidFill>
                <a:latin typeface="Calibri" panose="020F0502020204030204" pitchFamily="34" charset="0"/>
              </a:rPr>
              <a:t> Christinat. ESGO 2022. Abstr RA-567.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 Willing. ESGO 2022. Abstr RA-873. </a:t>
            </a:r>
            <a:endParaRPr lang="es-ES" altLang="en-US" sz="1200" b="0" dirty="0">
              <a:solidFill>
                <a:srgbClr val="455560"/>
              </a:solidFill>
              <a:latin typeface="Calibri" panose="020F0502020204030204" pitchFamily="34" charset="0"/>
              <a:ea typeface="MS PGothic" pitchFamily="34" charset="-128"/>
            </a:endParaRPr>
          </a:p>
        </p:txBody>
      </p:sp>
      <p:sp>
        <p:nvSpPr>
          <p:cNvPr id="8" name="Explosion: 8 Points 11">
            <a:extLst>
              <a:ext uri="{FF2B5EF4-FFF2-40B4-BE49-F238E27FC236}">
                <a16:creationId xmlns:a16="http://schemas.microsoft.com/office/drawing/2014/main" id="{0B1A53FE-ED1A-0534-9FAA-E80026EB9443}"/>
              </a:ext>
            </a:extLst>
          </p:cNvPr>
          <p:cNvSpPr/>
          <p:nvPr/>
        </p:nvSpPr>
        <p:spPr bwMode="auto">
          <a:xfrm rot="354158">
            <a:off x="10764816" y="763161"/>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9" name="Rectangle 8">
            <a:extLst>
              <a:ext uri="{FF2B5EF4-FFF2-40B4-BE49-F238E27FC236}">
                <a16:creationId xmlns:a16="http://schemas.microsoft.com/office/drawing/2014/main" id="{601F252D-D651-E6AA-63AC-8ECEDC26A8FD}"/>
              </a:ext>
            </a:extLst>
          </p:cNvPr>
          <p:cNvSpPr/>
          <p:nvPr/>
        </p:nvSpPr>
        <p:spPr>
          <a:xfrm>
            <a:off x="10986600" y="98581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55244761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VII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r>
              <a:rPr lang="en-US" sz="2000" b="1" dirty="0">
                <a:latin typeface="+mn-lt"/>
              </a:rPr>
              <a:t>VIVROVAIRE study: </a:t>
            </a:r>
            <a:r>
              <a:rPr lang="en-US" sz="2000" dirty="0">
                <a:latin typeface="+mn-lt"/>
              </a:rPr>
              <a:t>Nonepithelial ovarian cancer survivors reported similar fatigue and global </a:t>
            </a:r>
            <a:br>
              <a:rPr lang="en-US" sz="2000" dirty="0">
                <a:latin typeface="+mn-lt"/>
              </a:rPr>
            </a:br>
            <a:r>
              <a:rPr lang="en-US" sz="2000" dirty="0">
                <a:latin typeface="+mn-lt"/>
              </a:rPr>
              <a:t>QoL 6 yr after treatment with BEP vs healthy volunteers but reported more premature menopause, late-onset AEs of cognition, neurotoxicity, and sexual difficulties that impacted their quality of life</a:t>
            </a:r>
            <a:endParaRPr lang="en-US" sz="2000" baseline="30000" dirty="0">
              <a:latin typeface="+mn-lt"/>
            </a:endParaRPr>
          </a:p>
          <a:p>
            <a:r>
              <a:rPr lang="en-US" sz="2000" dirty="0">
                <a:latin typeface="+mn-lt"/>
              </a:rPr>
              <a:t>Authors concluded that a survivorship care plan, including long-term follow-up, should be proposed to patients to anticipate these long-term AEs</a:t>
            </a:r>
          </a:p>
          <a:p>
            <a:pPr marL="0" indent="0">
              <a:buNone/>
            </a:pPr>
            <a:endParaRPr lang="en-US" altLang="en-US" sz="20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8" y="6368513"/>
            <a:ext cx="869903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kumimoji="0" lang="es-ES" sz="1200" b="0" i="0" u="none" strike="noStrike" kern="1200" cap="none" spc="0" normalizeH="0" baseline="0" noProof="0" dirty="0">
                <a:ln>
                  <a:noFill/>
                </a:ln>
                <a:solidFill>
                  <a:srgbClr val="455560"/>
                </a:solidFill>
                <a:effectLst/>
                <a:uLnTx/>
                <a:uFillTx/>
                <a:latin typeface="system-ui"/>
                <a:ea typeface="+mn-ea"/>
                <a:cs typeface="Arial" panose="020B0604020202020204" pitchFamily="34" charset="0"/>
              </a:rPr>
              <a:t>Joly. ESGO 2022. Abstr RA-605.</a:t>
            </a:r>
            <a:r>
              <a:rPr lang="en-US" altLang="en-US" sz="1200" b="0" spc="-10" dirty="0">
                <a:solidFill>
                  <a:schemeClr val="bg2"/>
                </a:solidFill>
                <a:latin typeface="Calibri" panose="020F0502020204030204" pitchFamily="34" charset="0"/>
              </a:rPr>
              <a:t> </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F049D7BD-7B97-4AD3-AEAD-1BC421CCCB2E}"/>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62B3B50E-2209-4FC9-9EB2-9C38450F00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879180DC-AD77-40E4-B9DE-801C83C7040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8" name="Explosion: 8 Points 11">
            <a:extLst>
              <a:ext uri="{FF2B5EF4-FFF2-40B4-BE49-F238E27FC236}">
                <a16:creationId xmlns:a16="http://schemas.microsoft.com/office/drawing/2014/main" id="{8F155B51-6158-98B1-74EE-8FB1B587246A}"/>
              </a:ext>
            </a:extLst>
          </p:cNvPr>
          <p:cNvSpPr/>
          <p:nvPr/>
        </p:nvSpPr>
        <p:spPr bwMode="auto">
          <a:xfrm rot="354158">
            <a:off x="10764816" y="763161"/>
            <a:ext cx="1385412" cy="883824"/>
          </a:xfrm>
          <a:prstGeom prst="irregularSeal1">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endParaRPr lang="en-US" sz="1600" dirty="0">
              <a:latin typeface="Calibri" panose="020F0502020204030204" pitchFamily="34" charset="0"/>
            </a:endParaRPr>
          </a:p>
        </p:txBody>
      </p:sp>
      <p:sp>
        <p:nvSpPr>
          <p:cNvPr id="9" name="Rectangle 8">
            <a:extLst>
              <a:ext uri="{FF2B5EF4-FFF2-40B4-BE49-F238E27FC236}">
                <a16:creationId xmlns:a16="http://schemas.microsoft.com/office/drawing/2014/main" id="{F2F49478-E3BE-5C4C-AF06-FF5FF1B212AD}"/>
              </a:ext>
            </a:extLst>
          </p:cNvPr>
          <p:cNvSpPr/>
          <p:nvPr/>
        </p:nvSpPr>
        <p:spPr>
          <a:xfrm>
            <a:off x="10986600" y="98581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Tree>
    <p:extLst>
      <p:ext uri="{BB962C8B-B14F-4D97-AF65-F5344CB8AC3E}">
        <p14:creationId xmlns:p14="http://schemas.microsoft.com/office/powerpoint/2010/main" val="334688486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0AFAAC-9A15-4F55-9555-BCED4F16D1FC}"/>
              </a:ext>
            </a:extLst>
          </p:cNvPr>
          <p:cNvSpPr>
            <a:spLocks noGrp="1"/>
          </p:cNvSpPr>
          <p:nvPr>
            <p:ph type="title"/>
          </p:nvPr>
        </p:nvSpPr>
        <p:spPr/>
        <p:txBody>
          <a:bodyPr/>
          <a:lstStyle/>
          <a:p>
            <a:r>
              <a:rPr lang="en-US" dirty="0"/>
              <a:t>Endometrial Cancer</a:t>
            </a:r>
          </a:p>
        </p:txBody>
      </p:sp>
    </p:spTree>
    <p:extLst>
      <p:ext uri="{BB962C8B-B14F-4D97-AF65-F5344CB8AC3E}">
        <p14:creationId xmlns:p14="http://schemas.microsoft.com/office/powerpoint/2010/main" val="3004302691"/>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Phase III of Selinexor vs Placebo Maintenance in Recurrent Endometrial Cancer (SIENDO): Study Design</a:t>
            </a:r>
          </a:p>
        </p:txBody>
      </p:sp>
      <p:sp>
        <p:nvSpPr>
          <p:cNvPr id="3" name="Content Placeholder 2">
            <a:extLst>
              <a:ext uri="{FF2B5EF4-FFF2-40B4-BE49-F238E27FC236}">
                <a16:creationId xmlns:a16="http://schemas.microsoft.com/office/drawing/2014/main" id="{11F86844-77E6-4A05-8E58-70954D972983}"/>
              </a:ext>
            </a:extLst>
          </p:cNvPr>
          <p:cNvSpPr>
            <a:spLocks noGrp="1"/>
          </p:cNvSpPr>
          <p:nvPr>
            <p:ph idx="1"/>
          </p:nvPr>
        </p:nvSpPr>
        <p:spPr/>
        <p:txBody>
          <a:bodyPr/>
          <a:lstStyle/>
          <a:p>
            <a:r>
              <a:rPr lang="en-US" sz="2400" dirty="0"/>
              <a:t>Randomized, double-blind, placebo-controlled phase III trial</a:t>
            </a:r>
          </a:p>
        </p:txBody>
      </p:sp>
      <p:sp>
        <p:nvSpPr>
          <p:cNvPr id="4" name="Text Box 15">
            <a:extLst>
              <a:ext uri="{FF2B5EF4-FFF2-40B4-BE49-F238E27FC236}">
                <a16:creationId xmlns:a16="http://schemas.microsoft.com/office/drawing/2014/main" id="{71677349-4335-410F-8773-7DF277E4546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Vergote.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249</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NCT03555422.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8E88CC10-1576-4DFE-A789-A4017AB9F185}"/>
              </a:ext>
            </a:extLst>
          </p:cNvPr>
          <p:cNvSpPr txBox="1">
            <a:spLocks noChangeArrowheads="1"/>
          </p:cNvSpPr>
          <p:nvPr/>
        </p:nvSpPr>
        <p:spPr bwMode="auto">
          <a:xfrm>
            <a:off x="719539" y="2301688"/>
            <a:ext cx="3820548"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stage IV or first relapse of endometrial cancer (endometrioid, serous, undifferentiated, or carcinosarcoma) who had PR/CR on ≥12 wk first-line taxane-carboplatin (prior surgery, radiotherapy or hormonal therapy allowed)</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263)</a:t>
            </a:r>
            <a:endParaRPr lang="en-US" altLang="en-US" sz="1800" b="0" dirty="0">
              <a:solidFill>
                <a:schemeClr val="bg1"/>
              </a:solidFill>
              <a:latin typeface="Calibri" panose="020F0502020204030204" pitchFamily="34" charset="0"/>
            </a:endParaRPr>
          </a:p>
        </p:txBody>
      </p:sp>
      <p:sp>
        <p:nvSpPr>
          <p:cNvPr id="12" name="Rectangle 49">
            <a:extLst>
              <a:ext uri="{FF2B5EF4-FFF2-40B4-BE49-F238E27FC236}">
                <a16:creationId xmlns:a16="http://schemas.microsoft.com/office/drawing/2014/main" id="{481A0E8C-9F05-45BD-8244-60A667CC7AFA}"/>
              </a:ext>
            </a:extLst>
          </p:cNvPr>
          <p:cNvSpPr>
            <a:spLocks noChangeArrowheads="1"/>
          </p:cNvSpPr>
          <p:nvPr/>
        </p:nvSpPr>
        <p:spPr bwMode="auto">
          <a:xfrm>
            <a:off x="6248452" y="2351913"/>
            <a:ext cx="3378630" cy="843266"/>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Selinexor 80 mg QW*</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174)</a:t>
            </a:r>
          </a:p>
        </p:txBody>
      </p:sp>
      <p:sp>
        <p:nvSpPr>
          <p:cNvPr id="13" name="Rectangle 50">
            <a:extLst>
              <a:ext uri="{FF2B5EF4-FFF2-40B4-BE49-F238E27FC236}">
                <a16:creationId xmlns:a16="http://schemas.microsoft.com/office/drawing/2014/main" id="{B7EE448A-E6CD-4BAD-9BE5-E9F65FDDB7D7}"/>
              </a:ext>
            </a:extLst>
          </p:cNvPr>
          <p:cNvSpPr>
            <a:spLocks noChangeArrowheads="1"/>
          </p:cNvSpPr>
          <p:nvPr/>
        </p:nvSpPr>
        <p:spPr bwMode="auto">
          <a:xfrm>
            <a:off x="6248452" y="3562608"/>
            <a:ext cx="3378630" cy="834048"/>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Placebo</a:t>
            </a:r>
            <a:endParaRPr lang="en-US" altLang="en-US" sz="1800" b="0" dirty="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89)</a:t>
            </a:r>
          </a:p>
        </p:txBody>
      </p:sp>
      <p:sp>
        <p:nvSpPr>
          <p:cNvPr id="16" name="Line 53">
            <a:extLst>
              <a:ext uri="{FF2B5EF4-FFF2-40B4-BE49-F238E27FC236}">
                <a16:creationId xmlns:a16="http://schemas.microsoft.com/office/drawing/2014/main" id="{AA711DF3-E634-41AE-A8A3-134BD51A0EF7}"/>
              </a:ext>
            </a:extLst>
          </p:cNvPr>
          <p:cNvSpPr>
            <a:spLocks noChangeShapeType="1"/>
          </p:cNvSpPr>
          <p:nvPr/>
        </p:nvSpPr>
        <p:spPr bwMode="auto">
          <a:xfrm>
            <a:off x="4682359" y="3538610"/>
            <a:ext cx="1030361" cy="17781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7" name="Line 54">
            <a:extLst>
              <a:ext uri="{FF2B5EF4-FFF2-40B4-BE49-F238E27FC236}">
                <a16:creationId xmlns:a16="http://schemas.microsoft.com/office/drawing/2014/main" id="{6AD11F4A-ADB1-4221-B66E-E93221B178E4}"/>
              </a:ext>
            </a:extLst>
          </p:cNvPr>
          <p:cNvSpPr>
            <a:spLocks noChangeShapeType="1"/>
          </p:cNvSpPr>
          <p:nvPr/>
        </p:nvSpPr>
        <p:spPr bwMode="auto">
          <a:xfrm flipV="1">
            <a:off x="4682359" y="2844341"/>
            <a:ext cx="1030361" cy="24325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8" name="Content Placeholder 2">
            <a:extLst>
              <a:ext uri="{FF2B5EF4-FFF2-40B4-BE49-F238E27FC236}">
                <a16:creationId xmlns:a16="http://schemas.microsoft.com/office/drawing/2014/main" id="{B60F0D2F-2BF5-4B40-8EFD-67B6D186ED21}"/>
              </a:ext>
            </a:extLst>
          </p:cNvPr>
          <p:cNvSpPr txBox="1">
            <a:spLocks/>
          </p:cNvSpPr>
          <p:nvPr/>
        </p:nvSpPr>
        <p:spPr bwMode="auto">
          <a:xfrm>
            <a:off x="627064" y="4634523"/>
            <a:ext cx="5468936" cy="168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kern="0" dirty="0"/>
              <a:t>Primary endpoint: </a:t>
            </a:r>
            <a:r>
              <a:rPr lang="en-US" sz="2400" b="0" kern="0" dirty="0"/>
              <a:t>PFS by investigator assessment</a:t>
            </a:r>
          </a:p>
          <a:p>
            <a:r>
              <a:rPr lang="en-US" sz="2400" kern="0" dirty="0"/>
              <a:t>Secondary endpoints: </a:t>
            </a:r>
            <a:r>
              <a:rPr lang="en-US" sz="2400" b="0" kern="0" dirty="0"/>
              <a:t>OS, PFS by BICR, PROs, TFST, TSST, PFS2, DSS, and DCR</a:t>
            </a:r>
          </a:p>
        </p:txBody>
      </p:sp>
      <p:sp>
        <p:nvSpPr>
          <p:cNvPr id="19" name="TextBox 18">
            <a:extLst>
              <a:ext uri="{FF2B5EF4-FFF2-40B4-BE49-F238E27FC236}">
                <a16:creationId xmlns:a16="http://schemas.microsoft.com/office/drawing/2014/main" id="{0D123582-D5A4-954E-97B1-C6E8CE08530D}"/>
              </a:ext>
            </a:extLst>
          </p:cNvPr>
          <p:cNvSpPr txBox="1"/>
          <p:nvPr/>
        </p:nvSpPr>
        <p:spPr bwMode="auto">
          <a:xfrm>
            <a:off x="4371907" y="1841310"/>
            <a:ext cx="182712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primary stage IV vs recurrent, PR vs CR</a:t>
            </a:r>
          </a:p>
        </p:txBody>
      </p:sp>
      <p:sp>
        <p:nvSpPr>
          <p:cNvPr id="20" name="TextBox 19">
            <a:extLst>
              <a:ext uri="{FF2B5EF4-FFF2-40B4-BE49-F238E27FC236}">
                <a16:creationId xmlns:a16="http://schemas.microsoft.com/office/drawing/2014/main" id="{316E3BF8-8B57-8D47-9FF6-133F1222C913}"/>
              </a:ext>
            </a:extLst>
          </p:cNvPr>
          <p:cNvSpPr txBox="1"/>
          <p:nvPr/>
        </p:nvSpPr>
        <p:spPr bwMode="auto">
          <a:xfrm>
            <a:off x="4892006" y="3144302"/>
            <a:ext cx="6110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R 2:1</a:t>
            </a:r>
          </a:p>
        </p:txBody>
      </p:sp>
      <p:sp>
        <p:nvSpPr>
          <p:cNvPr id="21" name="Line 52">
            <a:extLst>
              <a:ext uri="{FF2B5EF4-FFF2-40B4-BE49-F238E27FC236}">
                <a16:creationId xmlns:a16="http://schemas.microsoft.com/office/drawing/2014/main" id="{86D7E702-8CD9-484B-A0C3-CAA8B8366824}"/>
              </a:ext>
            </a:extLst>
          </p:cNvPr>
          <p:cNvSpPr>
            <a:spLocks noChangeShapeType="1"/>
          </p:cNvSpPr>
          <p:nvPr/>
        </p:nvSpPr>
        <p:spPr bwMode="auto">
          <a:xfrm>
            <a:off x="5252656" y="2551812"/>
            <a:ext cx="0" cy="29252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grpSp>
        <p:nvGrpSpPr>
          <p:cNvPr id="22" name="Group 21">
            <a:extLst>
              <a:ext uri="{FF2B5EF4-FFF2-40B4-BE49-F238E27FC236}">
                <a16:creationId xmlns:a16="http://schemas.microsoft.com/office/drawing/2014/main" id="{7261CFA9-3409-F54B-821D-A5F0ECE99907}"/>
              </a:ext>
            </a:extLst>
          </p:cNvPr>
          <p:cNvGrpSpPr/>
          <p:nvPr/>
        </p:nvGrpSpPr>
        <p:grpSpPr>
          <a:xfrm>
            <a:off x="9392911" y="6207927"/>
            <a:ext cx="2488502" cy="454909"/>
            <a:chOff x="9392911" y="6207927"/>
            <a:chExt cx="2488502" cy="454909"/>
          </a:xfrm>
        </p:grpSpPr>
        <p:pic>
          <p:nvPicPr>
            <p:cNvPr id="23" name="Picture 22" descr="A picture containing text, ax, wheel&#10;&#10;Description automatically generated">
              <a:extLst>
                <a:ext uri="{FF2B5EF4-FFF2-40B4-BE49-F238E27FC236}">
                  <a16:creationId xmlns:a16="http://schemas.microsoft.com/office/drawing/2014/main" id="{152B643B-48A1-9A45-92AF-7E485E45C6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4" name="Rectangle 8">
              <a:extLst>
                <a:ext uri="{FF2B5EF4-FFF2-40B4-BE49-F238E27FC236}">
                  <a16:creationId xmlns:a16="http://schemas.microsoft.com/office/drawing/2014/main" id="{80010A1A-1180-F24A-95C4-D3454E8C99D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5" name="TextBox 4">
            <a:extLst>
              <a:ext uri="{FF2B5EF4-FFF2-40B4-BE49-F238E27FC236}">
                <a16:creationId xmlns:a16="http://schemas.microsoft.com/office/drawing/2014/main" id="{4FE1770B-5235-7F43-9144-8AEDF4D49E78}"/>
              </a:ext>
            </a:extLst>
          </p:cNvPr>
          <p:cNvSpPr txBox="1"/>
          <p:nvPr/>
        </p:nvSpPr>
        <p:spPr bwMode="auto">
          <a:xfrm>
            <a:off x="6248451" y="3162696"/>
            <a:ext cx="33786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*If BMI &lt;20: 60 mg QW.</a:t>
            </a:r>
          </a:p>
        </p:txBody>
      </p:sp>
      <p:cxnSp>
        <p:nvCxnSpPr>
          <p:cNvPr id="7" name="Straight Arrow Connector 6">
            <a:extLst>
              <a:ext uri="{FF2B5EF4-FFF2-40B4-BE49-F238E27FC236}">
                <a16:creationId xmlns:a16="http://schemas.microsoft.com/office/drawing/2014/main" id="{581768D3-06E1-D24C-8CD6-1533D82C374D}"/>
              </a:ext>
            </a:extLst>
          </p:cNvPr>
          <p:cNvCxnSpPr/>
          <p:nvPr/>
        </p:nvCxnSpPr>
        <p:spPr bwMode="auto">
          <a:xfrm>
            <a:off x="9749382" y="3370814"/>
            <a:ext cx="773838" cy="0"/>
          </a:xfrm>
          <a:prstGeom prst="straightConnector1">
            <a:avLst/>
          </a:prstGeom>
          <a:noFill/>
          <a:ln w="28575" cap="flat" cmpd="sng" algn="ctr">
            <a:solidFill>
              <a:schemeClr val="bg1"/>
            </a:solidFill>
            <a:prstDash val="solid"/>
            <a:round/>
            <a:headEnd type="none" w="med" len="med"/>
            <a:tailEnd type="triangle"/>
          </a:ln>
          <a:effectLst/>
        </p:spPr>
      </p:cxnSp>
      <p:sp>
        <p:nvSpPr>
          <p:cNvPr id="8" name="TextBox 7">
            <a:extLst>
              <a:ext uri="{FF2B5EF4-FFF2-40B4-BE49-F238E27FC236}">
                <a16:creationId xmlns:a16="http://schemas.microsoft.com/office/drawing/2014/main" id="{173F7E7E-803E-D742-8EC9-BF46853E8CD9}"/>
              </a:ext>
            </a:extLst>
          </p:cNvPr>
          <p:cNvSpPr txBox="1"/>
          <p:nvPr/>
        </p:nvSpPr>
        <p:spPr bwMode="auto">
          <a:xfrm>
            <a:off x="10619975" y="3163073"/>
            <a:ext cx="9487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i="1" dirty="0">
                <a:solidFill>
                  <a:schemeClr val="bg1"/>
                </a:solidFill>
                <a:latin typeface="Calibri" panose="020F0502020204030204" pitchFamily="34" charset="0"/>
              </a:rPr>
              <a:t>Until PD</a:t>
            </a:r>
          </a:p>
        </p:txBody>
      </p:sp>
      <p:sp>
        <p:nvSpPr>
          <p:cNvPr id="25" name="Content Placeholder 2">
            <a:extLst>
              <a:ext uri="{FF2B5EF4-FFF2-40B4-BE49-F238E27FC236}">
                <a16:creationId xmlns:a16="http://schemas.microsoft.com/office/drawing/2014/main" id="{5379E01C-0533-7703-9FD2-F59F2EACDC90}"/>
              </a:ext>
            </a:extLst>
          </p:cNvPr>
          <p:cNvSpPr txBox="1">
            <a:spLocks/>
          </p:cNvSpPr>
          <p:nvPr/>
        </p:nvSpPr>
        <p:spPr bwMode="auto">
          <a:xfrm>
            <a:off x="6248450" y="4634523"/>
            <a:ext cx="5492935" cy="168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kern="0" dirty="0"/>
              <a:t>Pre-defined exploratory endpoints: </a:t>
            </a:r>
            <a:r>
              <a:rPr lang="en-US" sz="2400" b="0" kern="0" dirty="0"/>
              <a:t>histologic subtype, molecular subclassification (including </a:t>
            </a:r>
            <a:r>
              <a:rPr lang="en-US" sz="2400" b="0" i="1" kern="0" dirty="0"/>
              <a:t>P53</a:t>
            </a:r>
            <a:r>
              <a:rPr lang="en-US" sz="2400" b="0" kern="0" dirty="0"/>
              <a:t>, MMR, and </a:t>
            </a:r>
            <a:r>
              <a:rPr lang="en-US" sz="2400" b="0" i="1" kern="0" dirty="0"/>
              <a:t>POLE</a:t>
            </a:r>
            <a:r>
              <a:rPr lang="en-US" sz="2400" b="0" kern="0" dirty="0"/>
              <a:t> EDM)</a:t>
            </a:r>
          </a:p>
        </p:txBody>
      </p:sp>
      <p:sp>
        <p:nvSpPr>
          <p:cNvPr id="27" name="Rectangle 26">
            <a:extLst>
              <a:ext uri="{FF2B5EF4-FFF2-40B4-BE49-F238E27FC236}">
                <a16:creationId xmlns:a16="http://schemas.microsoft.com/office/drawing/2014/main" id="{60AC7958-5079-5DB8-2B37-F74EA837D712}"/>
              </a:ext>
            </a:extLst>
          </p:cNvPr>
          <p:cNvSpPr/>
          <p:nvPr/>
        </p:nvSpPr>
        <p:spPr>
          <a:xfrm>
            <a:off x="10924856" y="382973"/>
            <a:ext cx="924652" cy="338554"/>
          </a:xfrm>
          <a:prstGeom prst="rect">
            <a:avLst/>
          </a:prstGeom>
          <a:noFill/>
        </p:spPr>
        <p:txBody>
          <a:bodyPr wrap="square">
            <a:spAutoFit/>
          </a:bodyPr>
          <a:lstStyle/>
          <a:p>
            <a:pPr algn="ctr"/>
            <a:r>
              <a:rPr lang="en-US" sz="1600" dirty="0">
                <a:latin typeface="Calibri" panose="020F0502020204030204" pitchFamily="34" charset="0"/>
              </a:rPr>
              <a:t>Update</a:t>
            </a:r>
            <a:endParaRPr lang="en-US" sz="1600" dirty="0"/>
          </a:p>
        </p:txBody>
      </p:sp>
    </p:spTree>
    <p:extLst>
      <p:ext uri="{BB962C8B-B14F-4D97-AF65-F5344CB8AC3E}">
        <p14:creationId xmlns:p14="http://schemas.microsoft.com/office/powerpoint/2010/main" val="420300870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SIENDO: Baseline Characteristics</a:t>
            </a:r>
          </a:p>
        </p:txBody>
      </p:sp>
      <p:graphicFrame>
        <p:nvGraphicFramePr>
          <p:cNvPr id="8" name="Group 32">
            <a:extLst>
              <a:ext uri="{FF2B5EF4-FFF2-40B4-BE49-F238E27FC236}">
                <a16:creationId xmlns:a16="http://schemas.microsoft.com/office/drawing/2014/main" id="{5447BC02-A4A6-4F7D-A5F4-4DDA36C1B7CE}"/>
              </a:ext>
            </a:extLst>
          </p:cNvPr>
          <p:cNvGraphicFramePr>
            <a:graphicFrameLocks noGrp="1"/>
          </p:cNvGraphicFramePr>
          <p:nvPr>
            <p:extLst>
              <p:ext uri="{D42A27DB-BD31-4B8C-83A1-F6EECF244321}">
                <p14:modId xmlns:p14="http://schemas.microsoft.com/office/powerpoint/2010/main" val="3838813794"/>
              </p:ext>
            </p:extLst>
          </p:nvPr>
        </p:nvGraphicFramePr>
        <p:xfrm>
          <a:off x="719137" y="1616542"/>
          <a:ext cx="5253037" cy="4267264"/>
        </p:xfrm>
        <a:graphic>
          <a:graphicData uri="http://schemas.openxmlformats.org/drawingml/2006/table">
            <a:tbl>
              <a:tblPr/>
              <a:tblGrid>
                <a:gridCol w="2401506">
                  <a:extLst>
                    <a:ext uri="{9D8B030D-6E8A-4147-A177-3AD203B41FA5}">
                      <a16:colId xmlns:a16="http://schemas.microsoft.com/office/drawing/2014/main" val="20000"/>
                    </a:ext>
                  </a:extLst>
                </a:gridCol>
                <a:gridCol w="1450356">
                  <a:extLst>
                    <a:ext uri="{9D8B030D-6E8A-4147-A177-3AD203B41FA5}">
                      <a16:colId xmlns:a16="http://schemas.microsoft.com/office/drawing/2014/main" val="20001"/>
                    </a:ext>
                  </a:extLst>
                </a:gridCol>
                <a:gridCol w="1401175">
                  <a:extLst>
                    <a:ext uri="{9D8B030D-6E8A-4147-A177-3AD203B41FA5}">
                      <a16:colId xmlns:a16="http://schemas.microsoft.com/office/drawing/2014/main" val="20002"/>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89)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age, yr (range)</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&lt;70 yr,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 yr,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65.5 (40-81)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116 (66.7)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 (33.3)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64.0 (33-81)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61 (68.5)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 (31.5)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ECOG PS,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99 (56.9)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71 (40.8)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 (60.7)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 (39.3)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Histology,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Endometrioid</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Serous</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Undifferentiated</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Carcinosarcoma</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Endometrial adenocarcinoma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96 (55.2)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 (28.2)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(2.3)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(5.7)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(8.6)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 (53.9)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 (31.5)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(6.7)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
        <p:nvSpPr>
          <p:cNvPr id="9" name="Text Box 15">
            <a:extLst>
              <a:ext uri="{FF2B5EF4-FFF2-40B4-BE49-F238E27FC236}">
                <a16:creationId xmlns:a16="http://schemas.microsoft.com/office/drawing/2014/main" id="{DC31B86B-F29D-7042-BE40-66803923F13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SGO 2022. Abstr 249.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2">
            <a:extLst>
              <a:ext uri="{FF2B5EF4-FFF2-40B4-BE49-F238E27FC236}">
                <a16:creationId xmlns:a16="http://schemas.microsoft.com/office/drawing/2014/main" id="{384C097F-AD4D-3B46-B1A1-C24DB5C353BC}"/>
              </a:ext>
            </a:extLst>
          </p:cNvPr>
          <p:cNvGraphicFramePr>
            <a:graphicFrameLocks noGrp="1"/>
          </p:cNvGraphicFramePr>
          <p:nvPr>
            <p:extLst>
              <p:ext uri="{D42A27DB-BD31-4B8C-83A1-F6EECF244321}">
                <p14:modId xmlns:p14="http://schemas.microsoft.com/office/powerpoint/2010/main" val="3880543774"/>
              </p:ext>
            </p:extLst>
          </p:nvPr>
        </p:nvGraphicFramePr>
        <p:xfrm>
          <a:off x="6185968" y="1607974"/>
          <a:ext cx="5296420" cy="4023424"/>
        </p:xfrm>
        <a:graphic>
          <a:graphicData uri="http://schemas.openxmlformats.org/drawingml/2006/table">
            <a:tbl>
              <a:tblPr/>
              <a:tblGrid>
                <a:gridCol w="2684763">
                  <a:extLst>
                    <a:ext uri="{9D8B030D-6E8A-4147-A177-3AD203B41FA5}">
                      <a16:colId xmlns:a16="http://schemas.microsoft.com/office/drawing/2014/main" val="20000"/>
                    </a:ext>
                  </a:extLst>
                </a:gridCol>
                <a:gridCol w="1198615">
                  <a:extLst>
                    <a:ext uri="{9D8B030D-6E8A-4147-A177-3AD203B41FA5}">
                      <a16:colId xmlns:a16="http://schemas.microsoft.com/office/drawing/2014/main" val="20001"/>
                    </a:ext>
                  </a:extLst>
                </a:gridCol>
                <a:gridCol w="1413042">
                  <a:extLst>
                    <a:ext uri="{9D8B030D-6E8A-4147-A177-3AD203B41FA5}">
                      <a16:colId xmlns:a16="http://schemas.microsoft.com/office/drawing/2014/main" val="20002"/>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89)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Number prior antineoplastic regimens,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172 (98.9)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85 (95.5)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(3.4)/1 (1.1)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Disease at time of taxane-carboplatin therapy,*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Primary stage IV</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Recurrent</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 (44.8)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96 (55.2)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 (48.3)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 (51.7)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Disease status after most recent chemotherapy,*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 (40.2)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 (59.8)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 (44.9)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 (55.1)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grpSp>
        <p:nvGrpSpPr>
          <p:cNvPr id="11" name="Group 10">
            <a:extLst>
              <a:ext uri="{FF2B5EF4-FFF2-40B4-BE49-F238E27FC236}">
                <a16:creationId xmlns:a16="http://schemas.microsoft.com/office/drawing/2014/main" id="{F5102EE0-D5AE-7E4F-B06C-84D9B32E9D3D}"/>
              </a:ext>
            </a:extLst>
          </p:cNvPr>
          <p:cNvGrpSpPr/>
          <p:nvPr/>
        </p:nvGrpSpPr>
        <p:grpSpPr>
          <a:xfrm>
            <a:off x="9392911" y="6207927"/>
            <a:ext cx="2488502" cy="454909"/>
            <a:chOff x="9392911" y="6207927"/>
            <a:chExt cx="2488502" cy="454909"/>
          </a:xfrm>
        </p:grpSpPr>
        <p:pic>
          <p:nvPicPr>
            <p:cNvPr id="12" name="Picture 11" descr="A picture containing text, ax, wheel&#10;&#10;Description automatically generated">
              <a:extLst>
                <a:ext uri="{FF2B5EF4-FFF2-40B4-BE49-F238E27FC236}">
                  <a16:creationId xmlns:a16="http://schemas.microsoft.com/office/drawing/2014/main" id="{38CB10DB-CA1F-8C44-B5FE-AC180D57869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3" name="Rectangle 8">
              <a:extLst>
                <a:ext uri="{FF2B5EF4-FFF2-40B4-BE49-F238E27FC236}">
                  <a16:creationId xmlns:a16="http://schemas.microsoft.com/office/drawing/2014/main" id="{D0720179-E64A-4840-9546-F346380A1E7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6" name="TextBox 5">
            <a:extLst>
              <a:ext uri="{FF2B5EF4-FFF2-40B4-BE49-F238E27FC236}">
                <a16:creationId xmlns:a16="http://schemas.microsoft.com/office/drawing/2014/main" id="{4DAD2960-1557-354F-82A1-112C854EE282}"/>
              </a:ext>
            </a:extLst>
          </p:cNvPr>
          <p:cNvSpPr txBox="1"/>
          <p:nvPr/>
        </p:nvSpPr>
        <p:spPr bwMode="auto">
          <a:xfrm>
            <a:off x="6173268" y="5648670"/>
            <a:ext cx="27057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*By electronic case report form.</a:t>
            </a:r>
          </a:p>
        </p:txBody>
      </p:sp>
    </p:spTree>
    <p:extLst>
      <p:ext uri="{BB962C8B-B14F-4D97-AF65-F5344CB8AC3E}">
        <p14:creationId xmlns:p14="http://schemas.microsoft.com/office/powerpoint/2010/main" val="309348853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SIENDO: Investigator-Assessed PFS (Primary Endpoint)</a:t>
            </a:r>
          </a:p>
        </p:txBody>
      </p:sp>
      <p:graphicFrame>
        <p:nvGraphicFramePr>
          <p:cNvPr id="12" name="Group 32">
            <a:extLst>
              <a:ext uri="{FF2B5EF4-FFF2-40B4-BE49-F238E27FC236}">
                <a16:creationId xmlns:a16="http://schemas.microsoft.com/office/drawing/2014/main" id="{AA3E6B81-4BFD-D54B-9A70-756543DC55D0}"/>
              </a:ext>
            </a:extLst>
          </p:cNvPr>
          <p:cNvGraphicFramePr>
            <a:graphicFrameLocks noGrp="1"/>
          </p:cNvGraphicFramePr>
          <p:nvPr>
            <p:extLst>
              <p:ext uri="{D42A27DB-BD31-4B8C-83A1-F6EECF244321}">
                <p14:modId xmlns:p14="http://schemas.microsoft.com/office/powerpoint/2010/main" val="1585896289"/>
              </p:ext>
            </p:extLst>
          </p:nvPr>
        </p:nvGraphicFramePr>
        <p:xfrm>
          <a:off x="6775336" y="1599404"/>
          <a:ext cx="4735453" cy="1828864"/>
        </p:xfrm>
        <a:graphic>
          <a:graphicData uri="http://schemas.openxmlformats.org/drawingml/2006/table">
            <a:tbl>
              <a:tblPr/>
              <a:tblGrid>
                <a:gridCol w="2026543">
                  <a:extLst>
                    <a:ext uri="{9D8B030D-6E8A-4147-A177-3AD203B41FA5}">
                      <a16:colId xmlns:a16="http://schemas.microsoft.com/office/drawing/2014/main" val="20000"/>
                    </a:ext>
                  </a:extLst>
                </a:gridCol>
                <a:gridCol w="1299754">
                  <a:extLst>
                    <a:ext uri="{9D8B030D-6E8A-4147-A177-3AD203B41FA5}">
                      <a16:colId xmlns:a16="http://schemas.microsoft.com/office/drawing/2014/main" val="20001"/>
                    </a:ext>
                  </a:extLst>
                </a:gridCol>
                <a:gridCol w="1409156">
                  <a:extLst>
                    <a:ext uri="{9D8B030D-6E8A-4147-A177-3AD203B41FA5}">
                      <a16:colId xmlns:a16="http://schemas.microsoft.com/office/drawing/2014/main" val="20002"/>
                    </a:ext>
                  </a:extLst>
                </a:gridCol>
              </a:tblGrid>
              <a:tr h="39539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89)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9539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(3.81-9.20)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(3.68-7.39)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2891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0.705 (0.499-0.996)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28914">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One-sided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.024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grpSp>
        <p:nvGrpSpPr>
          <p:cNvPr id="14" name="Group 13">
            <a:extLst>
              <a:ext uri="{FF2B5EF4-FFF2-40B4-BE49-F238E27FC236}">
                <a16:creationId xmlns:a16="http://schemas.microsoft.com/office/drawing/2014/main" id="{9DCC6CF5-217C-CC4B-992B-9E39A3FB5E2D}"/>
              </a:ext>
            </a:extLst>
          </p:cNvPr>
          <p:cNvGrpSpPr/>
          <p:nvPr/>
        </p:nvGrpSpPr>
        <p:grpSpPr>
          <a:xfrm>
            <a:off x="9392911" y="6207927"/>
            <a:ext cx="2488502" cy="454909"/>
            <a:chOff x="9392911" y="6207927"/>
            <a:chExt cx="2488502" cy="454909"/>
          </a:xfrm>
        </p:grpSpPr>
        <p:pic>
          <p:nvPicPr>
            <p:cNvPr id="15" name="Picture 14" descr="A picture containing text, ax, wheel&#10;&#10;Description automatically generated">
              <a:extLst>
                <a:ext uri="{FF2B5EF4-FFF2-40B4-BE49-F238E27FC236}">
                  <a16:creationId xmlns:a16="http://schemas.microsoft.com/office/drawing/2014/main" id="{9167623B-2B72-184E-B799-22C8C4926C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6" name="Rectangle 8">
              <a:extLst>
                <a:ext uri="{FF2B5EF4-FFF2-40B4-BE49-F238E27FC236}">
                  <a16:creationId xmlns:a16="http://schemas.microsoft.com/office/drawing/2014/main" id="{D15163D6-FE04-654E-B89C-F8D0285E589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7" name="Text Box 15">
            <a:extLst>
              <a:ext uri="{FF2B5EF4-FFF2-40B4-BE49-F238E27FC236}">
                <a16:creationId xmlns:a16="http://schemas.microsoft.com/office/drawing/2014/main" id="{10D5F85E-9820-F54A-A5D4-7C7F926F277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SGO 2022. Abstr 249.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C02BF699-1273-724B-9E3A-76C7CC7A36E4}"/>
              </a:ext>
            </a:extLst>
          </p:cNvPr>
          <p:cNvSpPr txBox="1"/>
          <p:nvPr/>
        </p:nvSpPr>
        <p:spPr bwMode="auto">
          <a:xfrm>
            <a:off x="6942964" y="3518861"/>
            <a:ext cx="453923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*CR/PR stratification factor was initially incorrect in 2 patients and corrected by investigators prior to data lock/unblinding; HR without correction: 0.76 (95% CI: 0.543-1.076)</a:t>
            </a:r>
          </a:p>
        </p:txBody>
      </p:sp>
      <p:sp>
        <p:nvSpPr>
          <p:cNvPr id="6" name="TextBox 5">
            <a:extLst>
              <a:ext uri="{FF2B5EF4-FFF2-40B4-BE49-F238E27FC236}">
                <a16:creationId xmlns:a16="http://schemas.microsoft.com/office/drawing/2014/main" id="{32FDF15C-8DF9-1549-B7BE-4BA7489DF7E2}"/>
              </a:ext>
            </a:extLst>
          </p:cNvPr>
          <p:cNvSpPr txBox="1"/>
          <p:nvPr/>
        </p:nvSpPr>
        <p:spPr bwMode="auto">
          <a:xfrm>
            <a:off x="6942964" y="4989432"/>
            <a:ext cx="49384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Median follow-up: 10.2 mo (95% CI: 8.97-13.57)</a:t>
            </a:r>
          </a:p>
        </p:txBody>
      </p:sp>
      <p:grpSp>
        <p:nvGrpSpPr>
          <p:cNvPr id="3" name="Group 2">
            <a:extLst>
              <a:ext uri="{FF2B5EF4-FFF2-40B4-BE49-F238E27FC236}">
                <a16:creationId xmlns:a16="http://schemas.microsoft.com/office/drawing/2014/main" id="{842F879D-2C92-42A1-80FB-51D971393DDF}"/>
              </a:ext>
            </a:extLst>
          </p:cNvPr>
          <p:cNvGrpSpPr/>
          <p:nvPr/>
        </p:nvGrpSpPr>
        <p:grpSpPr>
          <a:xfrm>
            <a:off x="243417" y="1497541"/>
            <a:ext cx="6381625" cy="4058588"/>
            <a:chOff x="11800019" y="1985212"/>
            <a:chExt cx="6381625" cy="4058588"/>
          </a:xfrm>
        </p:grpSpPr>
        <p:cxnSp>
          <p:nvCxnSpPr>
            <p:cNvPr id="420" name="Straight Connector 419">
              <a:extLst>
                <a:ext uri="{FF2B5EF4-FFF2-40B4-BE49-F238E27FC236}">
                  <a16:creationId xmlns:a16="http://schemas.microsoft.com/office/drawing/2014/main" id="{FC0411B9-FA43-43B7-BE8B-6126C98E63B5}"/>
                </a:ext>
              </a:extLst>
            </p:cNvPr>
            <p:cNvCxnSpPr>
              <a:cxnSpLocks/>
            </p:cNvCxnSpPr>
            <p:nvPr/>
          </p:nvCxnSpPr>
          <p:spPr>
            <a:xfrm>
              <a:off x="13132249" y="5018620"/>
              <a:ext cx="5025957" cy="0"/>
            </a:xfrm>
            <a:prstGeom prst="line">
              <a:avLst/>
            </a:prstGeom>
            <a:noFill/>
            <a:ln w="28575" cap="flat" cmpd="sng" algn="ctr">
              <a:solidFill>
                <a:srgbClr val="000000"/>
              </a:solidFill>
              <a:prstDash val="solid"/>
            </a:ln>
            <a:effectLst/>
          </p:spPr>
        </p:cxnSp>
        <p:cxnSp>
          <p:nvCxnSpPr>
            <p:cNvPr id="421" name="Straight Connector 420">
              <a:extLst>
                <a:ext uri="{FF2B5EF4-FFF2-40B4-BE49-F238E27FC236}">
                  <a16:creationId xmlns:a16="http://schemas.microsoft.com/office/drawing/2014/main" id="{5424EB39-79A5-481C-AFA1-F9A41673B940}"/>
                </a:ext>
              </a:extLst>
            </p:cNvPr>
            <p:cNvCxnSpPr>
              <a:cxnSpLocks/>
            </p:cNvCxnSpPr>
            <p:nvPr/>
          </p:nvCxnSpPr>
          <p:spPr>
            <a:xfrm flipV="1">
              <a:off x="13132249" y="2165096"/>
              <a:ext cx="0" cy="2853524"/>
            </a:xfrm>
            <a:prstGeom prst="line">
              <a:avLst/>
            </a:prstGeom>
            <a:noFill/>
            <a:ln w="28575" cap="flat" cmpd="sng" algn="ctr">
              <a:solidFill>
                <a:srgbClr val="000000"/>
              </a:solidFill>
              <a:prstDash val="solid"/>
            </a:ln>
            <a:effectLst/>
          </p:spPr>
        </p:cxnSp>
        <p:cxnSp>
          <p:nvCxnSpPr>
            <p:cNvPr id="422" name="Straight Connector 421">
              <a:extLst>
                <a:ext uri="{FF2B5EF4-FFF2-40B4-BE49-F238E27FC236}">
                  <a16:creationId xmlns:a16="http://schemas.microsoft.com/office/drawing/2014/main" id="{819D729F-B6A9-4BDB-865F-4F98A3515A2C}"/>
                </a:ext>
              </a:extLst>
            </p:cNvPr>
            <p:cNvCxnSpPr>
              <a:cxnSpLocks/>
            </p:cNvCxnSpPr>
            <p:nvPr/>
          </p:nvCxnSpPr>
          <p:spPr>
            <a:xfrm flipH="1">
              <a:off x="13067397" y="2165096"/>
              <a:ext cx="64008" cy="0"/>
            </a:xfrm>
            <a:prstGeom prst="line">
              <a:avLst/>
            </a:prstGeom>
            <a:noFill/>
            <a:ln w="28575" cap="flat" cmpd="sng" algn="ctr">
              <a:solidFill>
                <a:srgbClr val="000000"/>
              </a:solidFill>
              <a:prstDash val="solid"/>
            </a:ln>
            <a:effectLst/>
          </p:spPr>
        </p:cxnSp>
        <p:cxnSp>
          <p:nvCxnSpPr>
            <p:cNvPr id="423" name="Straight Connector 422">
              <a:extLst>
                <a:ext uri="{FF2B5EF4-FFF2-40B4-BE49-F238E27FC236}">
                  <a16:creationId xmlns:a16="http://schemas.microsoft.com/office/drawing/2014/main" id="{C4EC9B46-E0F3-4B72-AA51-A640886D5F91}"/>
                </a:ext>
              </a:extLst>
            </p:cNvPr>
            <p:cNvCxnSpPr>
              <a:cxnSpLocks/>
            </p:cNvCxnSpPr>
            <p:nvPr/>
          </p:nvCxnSpPr>
          <p:spPr>
            <a:xfrm flipH="1">
              <a:off x="13067397" y="2878477"/>
              <a:ext cx="64008" cy="0"/>
            </a:xfrm>
            <a:prstGeom prst="line">
              <a:avLst/>
            </a:prstGeom>
            <a:noFill/>
            <a:ln w="28575" cap="flat" cmpd="sng" algn="ctr">
              <a:solidFill>
                <a:srgbClr val="000000"/>
              </a:solidFill>
              <a:prstDash val="solid"/>
            </a:ln>
            <a:effectLst/>
          </p:spPr>
        </p:cxnSp>
        <p:cxnSp>
          <p:nvCxnSpPr>
            <p:cNvPr id="424" name="Straight Connector 423">
              <a:extLst>
                <a:ext uri="{FF2B5EF4-FFF2-40B4-BE49-F238E27FC236}">
                  <a16:creationId xmlns:a16="http://schemas.microsoft.com/office/drawing/2014/main" id="{626092F6-039A-451F-AB21-B81536CE50E6}"/>
                </a:ext>
              </a:extLst>
            </p:cNvPr>
            <p:cNvCxnSpPr>
              <a:cxnSpLocks/>
            </p:cNvCxnSpPr>
            <p:nvPr/>
          </p:nvCxnSpPr>
          <p:spPr>
            <a:xfrm flipH="1">
              <a:off x="13067397" y="3591858"/>
              <a:ext cx="64008" cy="0"/>
            </a:xfrm>
            <a:prstGeom prst="line">
              <a:avLst/>
            </a:prstGeom>
            <a:noFill/>
            <a:ln w="28575" cap="flat" cmpd="sng" algn="ctr">
              <a:solidFill>
                <a:srgbClr val="000000"/>
              </a:solidFill>
              <a:prstDash val="solid"/>
            </a:ln>
            <a:effectLst/>
          </p:spPr>
        </p:cxnSp>
        <p:cxnSp>
          <p:nvCxnSpPr>
            <p:cNvPr id="425" name="Straight Connector 424">
              <a:extLst>
                <a:ext uri="{FF2B5EF4-FFF2-40B4-BE49-F238E27FC236}">
                  <a16:creationId xmlns:a16="http://schemas.microsoft.com/office/drawing/2014/main" id="{F718276D-681C-45CA-BD67-3AB39367A697}"/>
                </a:ext>
              </a:extLst>
            </p:cNvPr>
            <p:cNvCxnSpPr>
              <a:cxnSpLocks/>
            </p:cNvCxnSpPr>
            <p:nvPr/>
          </p:nvCxnSpPr>
          <p:spPr>
            <a:xfrm flipH="1">
              <a:off x="13067397" y="4305239"/>
              <a:ext cx="64008" cy="0"/>
            </a:xfrm>
            <a:prstGeom prst="line">
              <a:avLst/>
            </a:prstGeom>
            <a:noFill/>
            <a:ln w="28575" cap="flat" cmpd="sng" algn="ctr">
              <a:solidFill>
                <a:srgbClr val="000000"/>
              </a:solidFill>
              <a:prstDash val="solid"/>
            </a:ln>
            <a:effectLst/>
          </p:spPr>
        </p:cxnSp>
        <p:cxnSp>
          <p:nvCxnSpPr>
            <p:cNvPr id="426" name="Straight Connector 425">
              <a:extLst>
                <a:ext uri="{FF2B5EF4-FFF2-40B4-BE49-F238E27FC236}">
                  <a16:creationId xmlns:a16="http://schemas.microsoft.com/office/drawing/2014/main" id="{21C9C1F5-0F3E-4AA6-860B-C8AA4D1F399C}"/>
                </a:ext>
              </a:extLst>
            </p:cNvPr>
            <p:cNvCxnSpPr>
              <a:cxnSpLocks/>
            </p:cNvCxnSpPr>
            <p:nvPr/>
          </p:nvCxnSpPr>
          <p:spPr>
            <a:xfrm flipH="1">
              <a:off x="13067397" y="5018620"/>
              <a:ext cx="64008" cy="0"/>
            </a:xfrm>
            <a:prstGeom prst="line">
              <a:avLst/>
            </a:prstGeom>
            <a:noFill/>
            <a:ln w="28575" cap="flat" cmpd="sng" algn="ctr">
              <a:solidFill>
                <a:srgbClr val="000000"/>
              </a:solidFill>
              <a:prstDash val="solid"/>
            </a:ln>
            <a:effectLst/>
          </p:spPr>
        </p:cxnSp>
        <p:cxnSp>
          <p:nvCxnSpPr>
            <p:cNvPr id="427" name="Straight Connector 426">
              <a:extLst>
                <a:ext uri="{FF2B5EF4-FFF2-40B4-BE49-F238E27FC236}">
                  <a16:creationId xmlns:a16="http://schemas.microsoft.com/office/drawing/2014/main" id="{E6C8F686-D95E-4EFE-AC5C-99737C6F73A3}"/>
                </a:ext>
              </a:extLst>
            </p:cNvPr>
            <p:cNvCxnSpPr>
              <a:cxnSpLocks/>
            </p:cNvCxnSpPr>
            <p:nvPr/>
          </p:nvCxnSpPr>
          <p:spPr>
            <a:xfrm>
              <a:off x="13131405" y="5018620"/>
              <a:ext cx="0" cy="64008"/>
            </a:xfrm>
            <a:prstGeom prst="line">
              <a:avLst/>
            </a:prstGeom>
            <a:noFill/>
            <a:ln w="285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92F0D6CF-7169-4B02-A6DA-B5A75139ECBD}"/>
                </a:ext>
              </a:extLst>
            </p:cNvPr>
            <p:cNvCxnSpPr>
              <a:cxnSpLocks/>
            </p:cNvCxnSpPr>
            <p:nvPr/>
          </p:nvCxnSpPr>
          <p:spPr>
            <a:xfrm>
              <a:off x="13930154" y="5018620"/>
              <a:ext cx="0" cy="64008"/>
            </a:xfrm>
            <a:prstGeom prst="line">
              <a:avLst/>
            </a:prstGeom>
            <a:noFill/>
            <a:ln w="285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54D0CD2F-7540-4E6C-A3D0-0953E797BA33}"/>
                </a:ext>
              </a:extLst>
            </p:cNvPr>
            <p:cNvCxnSpPr>
              <a:cxnSpLocks/>
            </p:cNvCxnSpPr>
            <p:nvPr/>
          </p:nvCxnSpPr>
          <p:spPr>
            <a:xfrm>
              <a:off x="14728903" y="5018620"/>
              <a:ext cx="0" cy="64008"/>
            </a:xfrm>
            <a:prstGeom prst="line">
              <a:avLst/>
            </a:prstGeom>
            <a:noFill/>
            <a:ln w="28575" cap="flat" cmpd="sng" algn="ctr">
              <a:solidFill>
                <a:srgbClr val="000000"/>
              </a:solidFill>
              <a:prstDash val="solid"/>
            </a:ln>
            <a:effectLst/>
          </p:spPr>
        </p:cxnSp>
        <p:cxnSp>
          <p:nvCxnSpPr>
            <p:cNvPr id="430" name="Straight Connector 429">
              <a:extLst>
                <a:ext uri="{FF2B5EF4-FFF2-40B4-BE49-F238E27FC236}">
                  <a16:creationId xmlns:a16="http://schemas.microsoft.com/office/drawing/2014/main" id="{C0C54B52-9D35-40E2-99D4-74C33E702DFE}"/>
                </a:ext>
              </a:extLst>
            </p:cNvPr>
            <p:cNvCxnSpPr>
              <a:cxnSpLocks/>
            </p:cNvCxnSpPr>
            <p:nvPr/>
          </p:nvCxnSpPr>
          <p:spPr>
            <a:xfrm>
              <a:off x="15527652" y="5018620"/>
              <a:ext cx="0" cy="64008"/>
            </a:xfrm>
            <a:prstGeom prst="line">
              <a:avLst/>
            </a:prstGeom>
            <a:noFill/>
            <a:ln w="28575" cap="flat" cmpd="sng" algn="ctr">
              <a:solidFill>
                <a:srgbClr val="000000"/>
              </a:solidFill>
              <a:prstDash val="solid"/>
            </a:ln>
            <a:effectLst/>
          </p:spPr>
        </p:cxnSp>
        <p:cxnSp>
          <p:nvCxnSpPr>
            <p:cNvPr id="431" name="Straight Connector 430">
              <a:extLst>
                <a:ext uri="{FF2B5EF4-FFF2-40B4-BE49-F238E27FC236}">
                  <a16:creationId xmlns:a16="http://schemas.microsoft.com/office/drawing/2014/main" id="{D1AD9474-C631-45DC-BC83-DCD5B863D9B1}"/>
                </a:ext>
              </a:extLst>
            </p:cNvPr>
            <p:cNvCxnSpPr>
              <a:cxnSpLocks/>
            </p:cNvCxnSpPr>
            <p:nvPr/>
          </p:nvCxnSpPr>
          <p:spPr>
            <a:xfrm>
              <a:off x="16326401" y="5018620"/>
              <a:ext cx="0" cy="64008"/>
            </a:xfrm>
            <a:prstGeom prst="line">
              <a:avLst/>
            </a:prstGeom>
            <a:noFill/>
            <a:ln w="285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A2E3FF49-DE41-4770-AC86-B5372E7F8C7D}"/>
                </a:ext>
              </a:extLst>
            </p:cNvPr>
            <p:cNvCxnSpPr>
              <a:cxnSpLocks/>
            </p:cNvCxnSpPr>
            <p:nvPr/>
          </p:nvCxnSpPr>
          <p:spPr>
            <a:xfrm>
              <a:off x="17125150" y="5018620"/>
              <a:ext cx="0" cy="64008"/>
            </a:xfrm>
            <a:prstGeom prst="line">
              <a:avLst/>
            </a:prstGeom>
            <a:noFill/>
            <a:ln w="285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16EDE134-8156-4BD2-98C1-FF13A947B544}"/>
                </a:ext>
              </a:extLst>
            </p:cNvPr>
            <p:cNvCxnSpPr>
              <a:cxnSpLocks/>
            </p:cNvCxnSpPr>
            <p:nvPr/>
          </p:nvCxnSpPr>
          <p:spPr>
            <a:xfrm>
              <a:off x="17923898" y="5018620"/>
              <a:ext cx="0" cy="64008"/>
            </a:xfrm>
            <a:prstGeom prst="line">
              <a:avLst/>
            </a:prstGeom>
            <a:noFill/>
            <a:ln w="28575" cap="flat" cmpd="sng" algn="ctr">
              <a:solidFill>
                <a:srgbClr val="000000"/>
              </a:solidFill>
              <a:prstDash val="solid"/>
            </a:ln>
            <a:effectLst/>
          </p:spPr>
        </p:cxnSp>
        <p:sp>
          <p:nvSpPr>
            <p:cNvPr id="434" name="TextBox 433">
              <a:extLst>
                <a:ext uri="{FF2B5EF4-FFF2-40B4-BE49-F238E27FC236}">
                  <a16:creationId xmlns:a16="http://schemas.microsoft.com/office/drawing/2014/main" id="{4F734C83-E711-41F3-80F2-D88FEB50681E}"/>
                </a:ext>
              </a:extLst>
            </p:cNvPr>
            <p:cNvSpPr txBox="1"/>
            <p:nvPr/>
          </p:nvSpPr>
          <p:spPr>
            <a:xfrm>
              <a:off x="12429381" y="1985212"/>
              <a:ext cx="69306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1.00</a:t>
              </a:r>
            </a:p>
          </p:txBody>
        </p:sp>
        <p:sp>
          <p:nvSpPr>
            <p:cNvPr id="435" name="TextBox 434">
              <a:extLst>
                <a:ext uri="{FF2B5EF4-FFF2-40B4-BE49-F238E27FC236}">
                  <a16:creationId xmlns:a16="http://schemas.microsoft.com/office/drawing/2014/main" id="{28F4B265-3F84-4467-9E8E-D1FFFB5B7F77}"/>
                </a:ext>
              </a:extLst>
            </p:cNvPr>
            <p:cNvSpPr txBox="1"/>
            <p:nvPr/>
          </p:nvSpPr>
          <p:spPr>
            <a:xfrm>
              <a:off x="12429381" y="2697398"/>
              <a:ext cx="69306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0.75</a:t>
              </a:r>
            </a:p>
          </p:txBody>
        </p:sp>
        <p:sp>
          <p:nvSpPr>
            <p:cNvPr id="436" name="TextBox 435">
              <a:extLst>
                <a:ext uri="{FF2B5EF4-FFF2-40B4-BE49-F238E27FC236}">
                  <a16:creationId xmlns:a16="http://schemas.microsoft.com/office/drawing/2014/main" id="{875BB3D4-F2BD-4B60-85DE-C63282006029}"/>
                </a:ext>
              </a:extLst>
            </p:cNvPr>
            <p:cNvSpPr txBox="1"/>
            <p:nvPr/>
          </p:nvSpPr>
          <p:spPr>
            <a:xfrm>
              <a:off x="12429381" y="3409584"/>
              <a:ext cx="69306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0.50</a:t>
              </a:r>
            </a:p>
          </p:txBody>
        </p:sp>
        <p:sp>
          <p:nvSpPr>
            <p:cNvPr id="437" name="TextBox 436">
              <a:extLst>
                <a:ext uri="{FF2B5EF4-FFF2-40B4-BE49-F238E27FC236}">
                  <a16:creationId xmlns:a16="http://schemas.microsoft.com/office/drawing/2014/main" id="{9235F135-D2C5-42FB-8093-792E129AA7BD}"/>
                </a:ext>
              </a:extLst>
            </p:cNvPr>
            <p:cNvSpPr txBox="1"/>
            <p:nvPr/>
          </p:nvSpPr>
          <p:spPr>
            <a:xfrm>
              <a:off x="12429381" y="4121770"/>
              <a:ext cx="69306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0.25</a:t>
              </a:r>
            </a:p>
          </p:txBody>
        </p:sp>
        <p:sp>
          <p:nvSpPr>
            <p:cNvPr id="438" name="TextBox 437">
              <a:extLst>
                <a:ext uri="{FF2B5EF4-FFF2-40B4-BE49-F238E27FC236}">
                  <a16:creationId xmlns:a16="http://schemas.microsoft.com/office/drawing/2014/main" id="{D13923C8-8CCF-433C-9523-F135A6FCFB08}"/>
                </a:ext>
              </a:extLst>
            </p:cNvPr>
            <p:cNvSpPr txBox="1"/>
            <p:nvPr/>
          </p:nvSpPr>
          <p:spPr>
            <a:xfrm>
              <a:off x="12429381" y="4833954"/>
              <a:ext cx="693060" cy="369332"/>
            </a:xfrm>
            <a:prstGeom prst="rect">
              <a:avLst/>
            </a:prstGeom>
            <a:noFill/>
          </p:spPr>
          <p:txBody>
            <a:bodyPr wrap="square" rtlCol="0">
              <a:spAutoFit/>
            </a:bodyPr>
            <a:lstStyle/>
            <a:p>
              <a:pPr algn="r"/>
              <a:r>
                <a:rPr lang="en-US" b="0" dirty="0">
                  <a:solidFill>
                    <a:srgbClr val="000000"/>
                  </a:solidFill>
                  <a:latin typeface="Calibri" panose="020F0502020204030204" pitchFamily="34" charset="0"/>
                  <a:cs typeface="Calibri" panose="020F0502020204030204" pitchFamily="34" charset="0"/>
                </a:rPr>
                <a:t>0</a:t>
              </a:r>
            </a:p>
          </p:txBody>
        </p:sp>
        <p:sp>
          <p:nvSpPr>
            <p:cNvPr id="439" name="TextBox 438">
              <a:extLst>
                <a:ext uri="{FF2B5EF4-FFF2-40B4-BE49-F238E27FC236}">
                  <a16:creationId xmlns:a16="http://schemas.microsoft.com/office/drawing/2014/main" id="{0126F0BA-E0D5-4244-B73E-6A4F71B1C3C7}"/>
                </a:ext>
              </a:extLst>
            </p:cNvPr>
            <p:cNvSpPr txBox="1"/>
            <p:nvPr/>
          </p:nvSpPr>
          <p:spPr>
            <a:xfrm rot="16200000">
              <a:off x="10805655" y="3421039"/>
              <a:ext cx="2853523" cy="341632"/>
            </a:xfrm>
            <a:prstGeom prst="rect">
              <a:avLst/>
            </a:prstGeom>
            <a:noFill/>
          </p:spPr>
          <p:txBody>
            <a:bodyPr wrap="square" rtlCol="0">
              <a:spAutoFit/>
            </a:bodyPr>
            <a:lstStyle/>
            <a:p>
              <a:pPr algn="ctr">
                <a:lnSpc>
                  <a:spcPct val="90000"/>
                </a:lnSpc>
              </a:pPr>
              <a:r>
                <a:rPr lang="en-US" dirty="0">
                  <a:solidFill>
                    <a:srgbClr val="000000"/>
                  </a:solidFill>
                  <a:latin typeface="Calibri" panose="020F0502020204030204" pitchFamily="34" charset="0"/>
                  <a:cs typeface="Calibri" panose="020F0502020204030204" pitchFamily="34" charset="0"/>
                </a:rPr>
                <a:t>PFS Probability</a:t>
              </a:r>
            </a:p>
          </p:txBody>
        </p:sp>
        <p:sp>
          <p:nvSpPr>
            <p:cNvPr id="440" name="TextBox 439">
              <a:extLst>
                <a:ext uri="{FF2B5EF4-FFF2-40B4-BE49-F238E27FC236}">
                  <a16:creationId xmlns:a16="http://schemas.microsoft.com/office/drawing/2014/main" id="{0D33D80F-D5D6-4E50-AC05-4D723D9AE34E}"/>
                </a:ext>
              </a:extLst>
            </p:cNvPr>
            <p:cNvSpPr txBox="1"/>
            <p:nvPr/>
          </p:nvSpPr>
          <p:spPr>
            <a:xfrm>
              <a:off x="13131405" y="5287409"/>
              <a:ext cx="4838733" cy="341632"/>
            </a:xfrm>
            <a:prstGeom prst="rect">
              <a:avLst/>
            </a:prstGeom>
            <a:noFill/>
          </p:spPr>
          <p:txBody>
            <a:bodyPr wrap="square" rtlCol="0">
              <a:spAutoFit/>
            </a:bodyPr>
            <a:lstStyle/>
            <a:p>
              <a:pPr algn="ctr">
                <a:lnSpc>
                  <a:spcPct val="90000"/>
                </a:lnSpc>
              </a:pPr>
              <a:r>
                <a:rPr lang="en-US" dirty="0">
                  <a:solidFill>
                    <a:srgbClr val="000000"/>
                  </a:solidFill>
                  <a:latin typeface="Calibri" panose="020F0502020204030204" pitchFamily="34" charset="0"/>
                  <a:cs typeface="Calibri" panose="020F0502020204030204" pitchFamily="34" charset="0"/>
                </a:rPr>
                <a:t>Mo</a:t>
              </a:r>
            </a:p>
          </p:txBody>
        </p:sp>
        <p:sp>
          <p:nvSpPr>
            <p:cNvPr id="441" name="TextBox 440">
              <a:extLst>
                <a:ext uri="{FF2B5EF4-FFF2-40B4-BE49-F238E27FC236}">
                  <a16:creationId xmlns:a16="http://schemas.microsoft.com/office/drawing/2014/main" id="{9AF2B947-EEFC-4F27-AA47-4257AF4231FC}"/>
                </a:ext>
              </a:extLst>
            </p:cNvPr>
            <p:cNvSpPr txBox="1"/>
            <p:nvPr/>
          </p:nvSpPr>
          <p:spPr>
            <a:xfrm>
              <a:off x="17709555" y="5030359"/>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18</a:t>
              </a:r>
            </a:p>
          </p:txBody>
        </p:sp>
        <p:sp>
          <p:nvSpPr>
            <p:cNvPr id="442" name="TextBox 441">
              <a:extLst>
                <a:ext uri="{FF2B5EF4-FFF2-40B4-BE49-F238E27FC236}">
                  <a16:creationId xmlns:a16="http://schemas.microsoft.com/office/drawing/2014/main" id="{06D5421C-3B0E-45AA-AFDE-EC3F80368EBF}"/>
                </a:ext>
              </a:extLst>
            </p:cNvPr>
            <p:cNvSpPr txBox="1"/>
            <p:nvPr/>
          </p:nvSpPr>
          <p:spPr>
            <a:xfrm>
              <a:off x="12919899" y="5030359"/>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0</a:t>
              </a:r>
            </a:p>
          </p:txBody>
        </p:sp>
        <p:sp>
          <p:nvSpPr>
            <p:cNvPr id="443" name="TextBox 442">
              <a:extLst>
                <a:ext uri="{FF2B5EF4-FFF2-40B4-BE49-F238E27FC236}">
                  <a16:creationId xmlns:a16="http://schemas.microsoft.com/office/drawing/2014/main" id="{DA670C5F-A3A8-4ECA-85A1-AEF46CDF3BA6}"/>
                </a:ext>
              </a:extLst>
            </p:cNvPr>
            <p:cNvSpPr txBox="1"/>
            <p:nvPr/>
          </p:nvSpPr>
          <p:spPr>
            <a:xfrm>
              <a:off x="13718175" y="5030359"/>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3</a:t>
              </a:r>
            </a:p>
          </p:txBody>
        </p:sp>
        <p:sp>
          <p:nvSpPr>
            <p:cNvPr id="444" name="TextBox 443">
              <a:extLst>
                <a:ext uri="{FF2B5EF4-FFF2-40B4-BE49-F238E27FC236}">
                  <a16:creationId xmlns:a16="http://schemas.microsoft.com/office/drawing/2014/main" id="{1B75A883-2552-493F-900A-5C0D80F5369B}"/>
                </a:ext>
              </a:extLst>
            </p:cNvPr>
            <p:cNvSpPr txBox="1"/>
            <p:nvPr/>
          </p:nvSpPr>
          <p:spPr>
            <a:xfrm>
              <a:off x="14516451" y="5030359"/>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6</a:t>
              </a:r>
            </a:p>
          </p:txBody>
        </p:sp>
        <p:sp>
          <p:nvSpPr>
            <p:cNvPr id="445" name="TextBox 444">
              <a:extLst>
                <a:ext uri="{FF2B5EF4-FFF2-40B4-BE49-F238E27FC236}">
                  <a16:creationId xmlns:a16="http://schemas.microsoft.com/office/drawing/2014/main" id="{382FD61A-A4AD-47EC-ACA9-F6B28799C1B7}"/>
                </a:ext>
              </a:extLst>
            </p:cNvPr>
            <p:cNvSpPr txBox="1"/>
            <p:nvPr/>
          </p:nvSpPr>
          <p:spPr>
            <a:xfrm>
              <a:off x="15314727" y="5030359"/>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9</a:t>
              </a:r>
            </a:p>
          </p:txBody>
        </p:sp>
        <p:sp>
          <p:nvSpPr>
            <p:cNvPr id="446" name="TextBox 445">
              <a:extLst>
                <a:ext uri="{FF2B5EF4-FFF2-40B4-BE49-F238E27FC236}">
                  <a16:creationId xmlns:a16="http://schemas.microsoft.com/office/drawing/2014/main" id="{A999F248-C6CE-4297-BC14-2386CA0AAEED}"/>
                </a:ext>
              </a:extLst>
            </p:cNvPr>
            <p:cNvSpPr txBox="1"/>
            <p:nvPr/>
          </p:nvSpPr>
          <p:spPr>
            <a:xfrm>
              <a:off x="16113003" y="5030359"/>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12</a:t>
              </a:r>
            </a:p>
          </p:txBody>
        </p:sp>
        <p:sp>
          <p:nvSpPr>
            <p:cNvPr id="447" name="TextBox 446">
              <a:extLst>
                <a:ext uri="{FF2B5EF4-FFF2-40B4-BE49-F238E27FC236}">
                  <a16:creationId xmlns:a16="http://schemas.microsoft.com/office/drawing/2014/main" id="{C5210E12-2244-4B1F-92A4-EC6DD259689C}"/>
                </a:ext>
              </a:extLst>
            </p:cNvPr>
            <p:cNvSpPr txBox="1"/>
            <p:nvPr/>
          </p:nvSpPr>
          <p:spPr>
            <a:xfrm>
              <a:off x="16911279" y="5030359"/>
              <a:ext cx="425851" cy="369332"/>
            </a:xfrm>
            <a:prstGeom prst="rect">
              <a:avLst/>
            </a:prstGeom>
            <a:noFill/>
          </p:spPr>
          <p:txBody>
            <a:bodyPr wrap="square" rtlCol="0">
              <a:spAutoFit/>
            </a:bodyPr>
            <a:lstStyle/>
            <a:p>
              <a:pPr algn="ctr"/>
              <a:r>
                <a:rPr lang="en-US" b="0" dirty="0">
                  <a:solidFill>
                    <a:srgbClr val="000000"/>
                  </a:solidFill>
                  <a:latin typeface="Calibri" panose="020F0502020204030204" pitchFamily="34" charset="0"/>
                  <a:cs typeface="Calibri" panose="020F0502020204030204" pitchFamily="34" charset="0"/>
                </a:rPr>
                <a:t>15</a:t>
              </a:r>
            </a:p>
          </p:txBody>
        </p:sp>
        <p:sp>
          <p:nvSpPr>
            <p:cNvPr id="448" name="TextBox 447">
              <a:extLst>
                <a:ext uri="{FF2B5EF4-FFF2-40B4-BE49-F238E27FC236}">
                  <a16:creationId xmlns:a16="http://schemas.microsoft.com/office/drawing/2014/main" id="{8E0A46BF-D9AD-4AA9-B73E-9E7730182AAA}"/>
                </a:ext>
              </a:extLst>
            </p:cNvPr>
            <p:cNvSpPr txBox="1"/>
            <p:nvPr/>
          </p:nvSpPr>
          <p:spPr>
            <a:xfrm>
              <a:off x="11800019" y="5141169"/>
              <a:ext cx="1000849" cy="867930"/>
            </a:xfrm>
            <a:prstGeom prst="rect">
              <a:avLst/>
            </a:prstGeom>
            <a:noFill/>
          </p:spPr>
          <p:txBody>
            <a:bodyPr wrap="square" rtlCol="0">
              <a:spAutoFit/>
            </a:bodyPr>
            <a:lstStyle/>
            <a:p>
              <a:pPr algn="r">
                <a:lnSpc>
                  <a:spcPct val="90000"/>
                </a:lnSpc>
              </a:pPr>
              <a:r>
                <a:rPr lang="en-US" sz="1400" dirty="0">
                  <a:solidFill>
                    <a:srgbClr val="000000"/>
                  </a:solidFill>
                  <a:latin typeface="Calibri" panose="020F0502020204030204" pitchFamily="34" charset="0"/>
                  <a:cs typeface="Calibri" panose="020F0502020204030204" pitchFamily="34" charset="0"/>
                </a:rPr>
                <a:t>Patients at Risk, n</a:t>
              </a:r>
              <a:br>
                <a:rPr lang="en-US" sz="1400" b="0" dirty="0">
                  <a:solidFill>
                    <a:srgbClr val="000000"/>
                  </a:solidFill>
                  <a:latin typeface="Calibri" panose="020F0502020204030204" pitchFamily="34" charset="0"/>
                  <a:cs typeface="Calibri" panose="020F0502020204030204" pitchFamily="34" charset="0"/>
                </a:rPr>
              </a:br>
              <a:r>
                <a:rPr lang="en-US" sz="1400" b="0" dirty="0">
                  <a:solidFill>
                    <a:srgbClr val="015873"/>
                  </a:solidFill>
                  <a:latin typeface="Calibri" panose="020F0502020204030204" pitchFamily="34" charset="0"/>
                  <a:cs typeface="Calibri" panose="020F0502020204030204" pitchFamily="34" charset="0"/>
                </a:rPr>
                <a:t>Selinexor</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Placebo</a:t>
              </a:r>
            </a:p>
          </p:txBody>
        </p:sp>
        <p:sp>
          <p:nvSpPr>
            <p:cNvPr id="449" name="TextBox 448">
              <a:extLst>
                <a:ext uri="{FF2B5EF4-FFF2-40B4-BE49-F238E27FC236}">
                  <a16:creationId xmlns:a16="http://schemas.microsoft.com/office/drawing/2014/main" id="{EFB8BB66-2F4E-4695-B013-1B9003787879}"/>
                </a:ext>
              </a:extLst>
            </p:cNvPr>
            <p:cNvSpPr txBox="1"/>
            <p:nvPr/>
          </p:nvSpPr>
          <p:spPr>
            <a:xfrm>
              <a:off x="12875906" y="5563669"/>
              <a:ext cx="493069" cy="4801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174</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89</a:t>
              </a:r>
            </a:p>
          </p:txBody>
        </p:sp>
        <p:sp>
          <p:nvSpPr>
            <p:cNvPr id="450" name="TextBox 449">
              <a:extLst>
                <a:ext uri="{FF2B5EF4-FFF2-40B4-BE49-F238E27FC236}">
                  <a16:creationId xmlns:a16="http://schemas.microsoft.com/office/drawing/2014/main" id="{3E2908D6-CF1E-4632-9BC8-0426BE26F01E}"/>
                </a:ext>
              </a:extLst>
            </p:cNvPr>
            <p:cNvSpPr txBox="1"/>
            <p:nvPr/>
          </p:nvSpPr>
          <p:spPr>
            <a:xfrm>
              <a:off x="13678018" y="5563669"/>
              <a:ext cx="493069" cy="4801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97</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50</a:t>
              </a:r>
            </a:p>
          </p:txBody>
        </p:sp>
        <p:sp>
          <p:nvSpPr>
            <p:cNvPr id="451" name="TextBox 450">
              <a:extLst>
                <a:ext uri="{FF2B5EF4-FFF2-40B4-BE49-F238E27FC236}">
                  <a16:creationId xmlns:a16="http://schemas.microsoft.com/office/drawing/2014/main" id="{B68AFB17-9B81-4CAF-BA4F-F5C9840B9A37}"/>
                </a:ext>
              </a:extLst>
            </p:cNvPr>
            <p:cNvSpPr txBox="1"/>
            <p:nvPr/>
          </p:nvSpPr>
          <p:spPr>
            <a:xfrm>
              <a:off x="14480130" y="5563669"/>
              <a:ext cx="493069" cy="4801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53</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25</a:t>
              </a:r>
            </a:p>
          </p:txBody>
        </p:sp>
        <p:sp>
          <p:nvSpPr>
            <p:cNvPr id="452" name="TextBox 451">
              <a:extLst>
                <a:ext uri="{FF2B5EF4-FFF2-40B4-BE49-F238E27FC236}">
                  <a16:creationId xmlns:a16="http://schemas.microsoft.com/office/drawing/2014/main" id="{06F92CED-9D9A-43F8-9D73-144CFF9B7D09}"/>
                </a:ext>
              </a:extLst>
            </p:cNvPr>
            <p:cNvSpPr txBox="1"/>
            <p:nvPr/>
          </p:nvSpPr>
          <p:spPr>
            <a:xfrm>
              <a:off x="15282242" y="5563669"/>
              <a:ext cx="493069" cy="4801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39</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19</a:t>
              </a:r>
            </a:p>
          </p:txBody>
        </p:sp>
        <p:sp>
          <p:nvSpPr>
            <p:cNvPr id="453" name="TextBox 452">
              <a:extLst>
                <a:ext uri="{FF2B5EF4-FFF2-40B4-BE49-F238E27FC236}">
                  <a16:creationId xmlns:a16="http://schemas.microsoft.com/office/drawing/2014/main" id="{286969BC-4E61-4429-A3CA-2F1721390A74}"/>
                </a:ext>
              </a:extLst>
            </p:cNvPr>
            <p:cNvSpPr txBox="1"/>
            <p:nvPr/>
          </p:nvSpPr>
          <p:spPr>
            <a:xfrm>
              <a:off x="16084354" y="5563669"/>
              <a:ext cx="493069" cy="4801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23</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11</a:t>
              </a:r>
            </a:p>
          </p:txBody>
        </p:sp>
        <p:sp>
          <p:nvSpPr>
            <p:cNvPr id="454" name="TextBox 453">
              <a:extLst>
                <a:ext uri="{FF2B5EF4-FFF2-40B4-BE49-F238E27FC236}">
                  <a16:creationId xmlns:a16="http://schemas.microsoft.com/office/drawing/2014/main" id="{C5EC2AC8-4AB8-4E53-A750-BA33ECA18E39}"/>
                </a:ext>
              </a:extLst>
            </p:cNvPr>
            <p:cNvSpPr txBox="1"/>
            <p:nvPr/>
          </p:nvSpPr>
          <p:spPr>
            <a:xfrm>
              <a:off x="16886466" y="5563669"/>
              <a:ext cx="493069" cy="4801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14</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10</a:t>
              </a:r>
            </a:p>
          </p:txBody>
        </p:sp>
        <p:sp>
          <p:nvSpPr>
            <p:cNvPr id="455" name="TextBox 454">
              <a:extLst>
                <a:ext uri="{FF2B5EF4-FFF2-40B4-BE49-F238E27FC236}">
                  <a16:creationId xmlns:a16="http://schemas.microsoft.com/office/drawing/2014/main" id="{53A7C01C-1574-430C-89B0-C36765434662}"/>
                </a:ext>
              </a:extLst>
            </p:cNvPr>
            <p:cNvSpPr txBox="1"/>
            <p:nvPr/>
          </p:nvSpPr>
          <p:spPr>
            <a:xfrm>
              <a:off x="17688575" y="5563669"/>
              <a:ext cx="493069" cy="4801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8</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10</a:t>
              </a:r>
            </a:p>
          </p:txBody>
        </p:sp>
        <p:sp>
          <p:nvSpPr>
            <p:cNvPr id="456" name="TextBox 455">
              <a:extLst>
                <a:ext uri="{FF2B5EF4-FFF2-40B4-BE49-F238E27FC236}">
                  <a16:creationId xmlns:a16="http://schemas.microsoft.com/office/drawing/2014/main" id="{CE61D5C0-80E3-433D-A853-13139285983C}"/>
                </a:ext>
              </a:extLst>
            </p:cNvPr>
            <p:cNvSpPr txBox="1"/>
            <p:nvPr/>
          </p:nvSpPr>
          <p:spPr>
            <a:xfrm>
              <a:off x="16747417" y="2028884"/>
              <a:ext cx="1301473" cy="674031"/>
            </a:xfrm>
            <a:prstGeom prst="rect">
              <a:avLst/>
            </a:prstGeom>
            <a:noFill/>
          </p:spPr>
          <p:txBody>
            <a:bodyPr wrap="square" rtlCol="0">
              <a:spAutoFit/>
            </a:bodyPr>
            <a:lstStyle/>
            <a:p>
              <a:pPr marL="231775" indent="-231775">
                <a:lnSpc>
                  <a:spcPct val="90000"/>
                </a:lnSpc>
              </a:pPr>
              <a:r>
                <a:rPr lang="en-US" sz="1400" b="0" dirty="0">
                  <a:solidFill>
                    <a:srgbClr val="000000"/>
                  </a:solidFill>
                  <a:latin typeface="Calibri" panose="020F0502020204030204" pitchFamily="34" charset="0"/>
                  <a:cs typeface="Calibri" panose="020F0502020204030204" pitchFamily="34" charset="0"/>
                </a:rPr>
                <a:t>+	Censored</a:t>
              </a:r>
              <a:br>
                <a:rPr lang="en-US" sz="1400" b="0" dirty="0">
                  <a:solidFill>
                    <a:srgbClr val="000000"/>
                  </a:solidFill>
                  <a:latin typeface="Calibri" panose="020F0502020204030204" pitchFamily="34" charset="0"/>
                  <a:cs typeface="Calibri" panose="020F0502020204030204" pitchFamily="34" charset="0"/>
                </a:rPr>
              </a:br>
              <a:r>
                <a:rPr lang="en-US" sz="1400" b="0" dirty="0">
                  <a:solidFill>
                    <a:srgbClr val="000000"/>
                  </a:solidFill>
                  <a:latin typeface="Calibri" panose="020F0502020204030204" pitchFamily="34" charset="0"/>
                  <a:cs typeface="Calibri" panose="020F0502020204030204" pitchFamily="34" charset="0"/>
                </a:rPr>
                <a:t>Selinexor</a:t>
              </a:r>
              <a:br>
                <a:rPr lang="en-US" sz="1400" b="0" dirty="0">
                  <a:solidFill>
                    <a:srgbClr val="000000"/>
                  </a:solidFill>
                  <a:latin typeface="Calibri" panose="020F0502020204030204" pitchFamily="34" charset="0"/>
                  <a:cs typeface="Calibri" panose="020F0502020204030204" pitchFamily="34" charset="0"/>
                </a:rPr>
              </a:br>
              <a:r>
                <a:rPr lang="en-US" sz="1400" b="0" dirty="0">
                  <a:solidFill>
                    <a:srgbClr val="000000"/>
                  </a:solidFill>
                  <a:latin typeface="Calibri" panose="020F0502020204030204" pitchFamily="34" charset="0"/>
                  <a:cs typeface="Calibri" panose="020F0502020204030204" pitchFamily="34" charset="0"/>
                </a:rPr>
                <a:t>Placebo</a:t>
              </a:r>
            </a:p>
          </p:txBody>
        </p:sp>
        <p:cxnSp>
          <p:nvCxnSpPr>
            <p:cNvPr id="457" name="Straight Connector 456">
              <a:extLst>
                <a:ext uri="{FF2B5EF4-FFF2-40B4-BE49-F238E27FC236}">
                  <a16:creationId xmlns:a16="http://schemas.microsoft.com/office/drawing/2014/main" id="{3D0A470D-8AF1-4096-9C37-0578F379AC8A}"/>
                </a:ext>
              </a:extLst>
            </p:cNvPr>
            <p:cNvCxnSpPr>
              <a:cxnSpLocks/>
            </p:cNvCxnSpPr>
            <p:nvPr/>
          </p:nvCxnSpPr>
          <p:spPr>
            <a:xfrm flipH="1">
              <a:off x="16761913" y="2354544"/>
              <a:ext cx="248429" cy="0"/>
            </a:xfrm>
            <a:prstGeom prst="line">
              <a:avLst/>
            </a:prstGeom>
            <a:noFill/>
            <a:ln w="28575" cap="flat" cmpd="sng" algn="ctr">
              <a:solidFill>
                <a:srgbClr val="015873"/>
              </a:solidFill>
              <a:prstDash val="solid"/>
            </a:ln>
            <a:effectLst/>
          </p:spPr>
        </p:cxnSp>
        <p:cxnSp>
          <p:nvCxnSpPr>
            <p:cNvPr id="458" name="Straight Connector 457">
              <a:extLst>
                <a:ext uri="{FF2B5EF4-FFF2-40B4-BE49-F238E27FC236}">
                  <a16:creationId xmlns:a16="http://schemas.microsoft.com/office/drawing/2014/main" id="{6A05C947-C0AD-4310-A5BD-359896DA85D3}"/>
                </a:ext>
              </a:extLst>
            </p:cNvPr>
            <p:cNvCxnSpPr>
              <a:cxnSpLocks/>
            </p:cNvCxnSpPr>
            <p:nvPr/>
          </p:nvCxnSpPr>
          <p:spPr>
            <a:xfrm flipH="1">
              <a:off x="16761913" y="2545854"/>
              <a:ext cx="248429" cy="0"/>
            </a:xfrm>
            <a:prstGeom prst="line">
              <a:avLst/>
            </a:prstGeom>
            <a:noFill/>
            <a:ln w="28575" cap="flat" cmpd="sng" algn="ctr">
              <a:solidFill>
                <a:srgbClr val="E1471D"/>
              </a:solidFill>
              <a:prstDash val="solid"/>
            </a:ln>
            <a:effectLst/>
          </p:spPr>
        </p:cxnSp>
        <p:sp>
          <p:nvSpPr>
            <p:cNvPr id="459" name="TextBox 458">
              <a:extLst>
                <a:ext uri="{FF2B5EF4-FFF2-40B4-BE49-F238E27FC236}">
                  <a16:creationId xmlns:a16="http://schemas.microsoft.com/office/drawing/2014/main" id="{C2FB6E10-247E-42DC-A814-632BB8B878BB}"/>
                </a:ext>
              </a:extLst>
            </p:cNvPr>
            <p:cNvSpPr txBox="1"/>
            <p:nvPr/>
          </p:nvSpPr>
          <p:spPr>
            <a:xfrm>
              <a:off x="13462940" y="2208838"/>
              <a:ext cx="964592" cy="6740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72.4%</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000000"/>
                  </a:solidFill>
                  <a:latin typeface="Calibri" panose="020F0502020204030204" pitchFamily="34" charset="0"/>
                  <a:cs typeface="Calibri" panose="020F0502020204030204" pitchFamily="34" charset="0"/>
                </a:rPr>
                <a:t>vs.</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66.4%</a:t>
              </a:r>
            </a:p>
          </p:txBody>
        </p:sp>
        <p:sp>
          <p:nvSpPr>
            <p:cNvPr id="460" name="TextBox 459">
              <a:extLst>
                <a:ext uri="{FF2B5EF4-FFF2-40B4-BE49-F238E27FC236}">
                  <a16:creationId xmlns:a16="http://schemas.microsoft.com/office/drawing/2014/main" id="{3C1302AD-A8C3-4E64-A76E-8088723782D3}"/>
                </a:ext>
              </a:extLst>
            </p:cNvPr>
            <p:cNvSpPr txBox="1"/>
            <p:nvPr/>
          </p:nvSpPr>
          <p:spPr>
            <a:xfrm>
              <a:off x="14259765" y="2760984"/>
              <a:ext cx="964592" cy="6740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48.2%</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000000"/>
                  </a:solidFill>
                  <a:latin typeface="Calibri" panose="020F0502020204030204" pitchFamily="34" charset="0"/>
                  <a:cs typeface="Calibri" panose="020F0502020204030204" pitchFamily="34" charset="0"/>
                </a:rPr>
                <a:t>vs.</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40.9%</a:t>
              </a:r>
            </a:p>
          </p:txBody>
        </p:sp>
        <p:sp>
          <p:nvSpPr>
            <p:cNvPr id="461" name="TextBox 460">
              <a:extLst>
                <a:ext uri="{FF2B5EF4-FFF2-40B4-BE49-F238E27FC236}">
                  <a16:creationId xmlns:a16="http://schemas.microsoft.com/office/drawing/2014/main" id="{C01B8050-D9B8-4300-98B2-EF78E4B3E2C9}"/>
                </a:ext>
              </a:extLst>
            </p:cNvPr>
            <p:cNvSpPr txBox="1"/>
            <p:nvPr/>
          </p:nvSpPr>
          <p:spPr>
            <a:xfrm>
              <a:off x="15068475" y="2985492"/>
              <a:ext cx="964592" cy="6740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41.7%</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000000"/>
                  </a:solidFill>
                  <a:latin typeface="Calibri" panose="020F0502020204030204" pitchFamily="34" charset="0"/>
                  <a:cs typeface="Calibri" panose="020F0502020204030204" pitchFamily="34" charset="0"/>
                </a:rPr>
                <a:t>vs.</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34.1%</a:t>
              </a:r>
            </a:p>
          </p:txBody>
        </p:sp>
        <p:sp>
          <p:nvSpPr>
            <p:cNvPr id="462" name="TextBox 461">
              <a:extLst>
                <a:ext uri="{FF2B5EF4-FFF2-40B4-BE49-F238E27FC236}">
                  <a16:creationId xmlns:a16="http://schemas.microsoft.com/office/drawing/2014/main" id="{B1ED2918-B903-4B5E-8F00-FE7DD5C6D451}"/>
                </a:ext>
              </a:extLst>
            </p:cNvPr>
            <p:cNvSpPr txBox="1"/>
            <p:nvPr/>
          </p:nvSpPr>
          <p:spPr>
            <a:xfrm>
              <a:off x="15793843" y="2995032"/>
              <a:ext cx="964592" cy="674031"/>
            </a:xfrm>
            <a:prstGeom prst="rect">
              <a:avLst/>
            </a:prstGeom>
            <a:noFill/>
          </p:spPr>
          <p:txBody>
            <a:bodyPr wrap="square" rtlCol="0">
              <a:spAutoFit/>
            </a:bodyPr>
            <a:lstStyle/>
            <a:p>
              <a:pPr algn="ctr">
                <a:lnSpc>
                  <a:spcPct val="90000"/>
                </a:lnSpc>
              </a:pPr>
              <a:r>
                <a:rPr lang="en-US" sz="1400" b="0" dirty="0">
                  <a:solidFill>
                    <a:srgbClr val="015873"/>
                  </a:solidFill>
                  <a:latin typeface="Calibri" panose="020F0502020204030204" pitchFamily="34" charset="0"/>
                  <a:cs typeface="Calibri" panose="020F0502020204030204" pitchFamily="34" charset="0"/>
                </a:rPr>
                <a:t>35.3%</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000000"/>
                  </a:solidFill>
                  <a:latin typeface="Calibri" panose="020F0502020204030204" pitchFamily="34" charset="0"/>
                  <a:cs typeface="Calibri" panose="020F0502020204030204" pitchFamily="34" charset="0"/>
                </a:rPr>
                <a:t>vs.</a:t>
              </a:r>
              <a:br>
                <a:rPr lang="en-US" sz="1400" b="0" dirty="0">
                  <a:solidFill>
                    <a:srgbClr val="015873"/>
                  </a:solidFill>
                  <a:latin typeface="Calibri" panose="020F0502020204030204" pitchFamily="34" charset="0"/>
                  <a:cs typeface="Calibri" panose="020F0502020204030204" pitchFamily="34" charset="0"/>
                </a:rPr>
              </a:br>
              <a:r>
                <a:rPr lang="en-US" sz="1400" b="0" dirty="0">
                  <a:solidFill>
                    <a:srgbClr val="E1471D"/>
                  </a:solidFill>
                  <a:latin typeface="Calibri" panose="020F0502020204030204" pitchFamily="34" charset="0"/>
                  <a:cs typeface="Calibri" panose="020F0502020204030204" pitchFamily="34" charset="0"/>
                </a:rPr>
                <a:t>25.8%</a:t>
              </a:r>
            </a:p>
          </p:txBody>
        </p:sp>
        <p:cxnSp>
          <p:nvCxnSpPr>
            <p:cNvPr id="463" name="Straight Connector 462">
              <a:extLst>
                <a:ext uri="{FF2B5EF4-FFF2-40B4-BE49-F238E27FC236}">
                  <a16:creationId xmlns:a16="http://schemas.microsoft.com/office/drawing/2014/main" id="{5B851BDE-2C91-453C-B0A0-D92AA3E3D473}"/>
                </a:ext>
              </a:extLst>
            </p:cNvPr>
            <p:cNvCxnSpPr/>
            <p:nvPr/>
          </p:nvCxnSpPr>
          <p:spPr>
            <a:xfrm>
              <a:off x="13122440" y="3598340"/>
              <a:ext cx="4993218" cy="0"/>
            </a:xfrm>
            <a:prstGeom prst="line">
              <a:avLst/>
            </a:prstGeom>
            <a:noFill/>
            <a:ln w="28575" cap="flat" cmpd="sng" algn="ctr">
              <a:solidFill>
                <a:srgbClr val="000000"/>
              </a:solidFill>
              <a:prstDash val="sysDot"/>
            </a:ln>
            <a:effectLst/>
          </p:spPr>
        </p:cxnSp>
        <p:cxnSp>
          <p:nvCxnSpPr>
            <p:cNvPr id="464" name="Straight Connector 463">
              <a:extLst>
                <a:ext uri="{FF2B5EF4-FFF2-40B4-BE49-F238E27FC236}">
                  <a16:creationId xmlns:a16="http://schemas.microsoft.com/office/drawing/2014/main" id="{284728FE-DC67-4833-B2B2-03794804FB97}"/>
                </a:ext>
              </a:extLst>
            </p:cNvPr>
            <p:cNvCxnSpPr>
              <a:cxnSpLocks/>
            </p:cNvCxnSpPr>
            <p:nvPr/>
          </p:nvCxnSpPr>
          <p:spPr>
            <a:xfrm flipH="1" flipV="1">
              <a:off x="13935794" y="2971703"/>
              <a:ext cx="0" cy="2046914"/>
            </a:xfrm>
            <a:prstGeom prst="line">
              <a:avLst/>
            </a:prstGeom>
            <a:noFill/>
            <a:ln w="28575" cap="flat" cmpd="sng" algn="ctr">
              <a:solidFill>
                <a:srgbClr val="000000"/>
              </a:solidFill>
              <a:prstDash val="sysDot"/>
            </a:ln>
            <a:effectLst/>
          </p:spPr>
        </p:cxnSp>
        <p:cxnSp>
          <p:nvCxnSpPr>
            <p:cNvPr id="465" name="Straight Connector 464">
              <a:extLst>
                <a:ext uri="{FF2B5EF4-FFF2-40B4-BE49-F238E27FC236}">
                  <a16:creationId xmlns:a16="http://schemas.microsoft.com/office/drawing/2014/main" id="{50D0A63B-E7DC-4176-B26E-D5FF6E3327C0}"/>
                </a:ext>
              </a:extLst>
            </p:cNvPr>
            <p:cNvCxnSpPr>
              <a:cxnSpLocks/>
            </p:cNvCxnSpPr>
            <p:nvPr/>
          </p:nvCxnSpPr>
          <p:spPr>
            <a:xfrm flipV="1">
              <a:off x="14726664" y="3659523"/>
              <a:ext cx="0" cy="1359094"/>
            </a:xfrm>
            <a:prstGeom prst="line">
              <a:avLst/>
            </a:prstGeom>
            <a:noFill/>
            <a:ln w="28575" cap="flat" cmpd="sng" algn="ctr">
              <a:solidFill>
                <a:srgbClr val="000000"/>
              </a:solidFill>
              <a:prstDash val="sysDot"/>
            </a:ln>
            <a:effectLst/>
          </p:spPr>
        </p:cxnSp>
        <p:cxnSp>
          <p:nvCxnSpPr>
            <p:cNvPr id="466" name="Straight Connector 465">
              <a:extLst>
                <a:ext uri="{FF2B5EF4-FFF2-40B4-BE49-F238E27FC236}">
                  <a16:creationId xmlns:a16="http://schemas.microsoft.com/office/drawing/2014/main" id="{2A8AC716-47DA-4B16-8CB7-B8AB4196F482}"/>
                </a:ext>
              </a:extLst>
            </p:cNvPr>
            <p:cNvCxnSpPr>
              <a:cxnSpLocks/>
            </p:cNvCxnSpPr>
            <p:nvPr/>
          </p:nvCxnSpPr>
          <p:spPr>
            <a:xfrm flipV="1">
              <a:off x="15527652" y="3833531"/>
              <a:ext cx="0" cy="1185086"/>
            </a:xfrm>
            <a:prstGeom prst="line">
              <a:avLst/>
            </a:prstGeom>
            <a:noFill/>
            <a:ln w="28575" cap="flat" cmpd="sng" algn="ctr">
              <a:solidFill>
                <a:srgbClr val="000000"/>
              </a:solidFill>
              <a:prstDash val="sysDot"/>
            </a:ln>
            <a:effectLst/>
          </p:spPr>
        </p:cxnSp>
        <p:cxnSp>
          <p:nvCxnSpPr>
            <p:cNvPr id="467" name="Straight Connector 466">
              <a:extLst>
                <a:ext uri="{FF2B5EF4-FFF2-40B4-BE49-F238E27FC236}">
                  <a16:creationId xmlns:a16="http://schemas.microsoft.com/office/drawing/2014/main" id="{8333B8E4-DA4F-4C4B-8269-7C8B23E916F8}"/>
                </a:ext>
              </a:extLst>
            </p:cNvPr>
            <p:cNvCxnSpPr>
              <a:cxnSpLocks/>
            </p:cNvCxnSpPr>
            <p:nvPr/>
          </p:nvCxnSpPr>
          <p:spPr>
            <a:xfrm flipV="1">
              <a:off x="16324169" y="4052262"/>
              <a:ext cx="0" cy="966355"/>
            </a:xfrm>
            <a:prstGeom prst="line">
              <a:avLst/>
            </a:prstGeom>
            <a:noFill/>
            <a:ln w="28575" cap="flat" cmpd="sng" algn="ctr">
              <a:solidFill>
                <a:srgbClr val="000000"/>
              </a:solidFill>
              <a:prstDash val="sysDot"/>
            </a:ln>
            <a:effectLst/>
          </p:spPr>
        </p:cxnSp>
        <p:sp>
          <p:nvSpPr>
            <p:cNvPr id="468" name="Freeform 70">
              <a:extLst>
                <a:ext uri="{FF2B5EF4-FFF2-40B4-BE49-F238E27FC236}">
                  <a16:creationId xmlns:a16="http://schemas.microsoft.com/office/drawing/2014/main" id="{5346C2E8-59C8-4050-930C-AD88E48F548E}"/>
                </a:ext>
              </a:extLst>
            </p:cNvPr>
            <p:cNvSpPr/>
            <p:nvPr/>
          </p:nvSpPr>
          <p:spPr>
            <a:xfrm>
              <a:off x="13189331" y="2160435"/>
              <a:ext cx="4972050" cy="2200275"/>
            </a:xfrm>
            <a:custGeom>
              <a:avLst/>
              <a:gdLst>
                <a:gd name="connsiteX0" fmla="*/ 4972050 w 4972050"/>
                <a:gd name="connsiteY0" fmla="*/ 2200275 h 2200275"/>
                <a:gd name="connsiteX1" fmla="*/ 3375025 w 4972050"/>
                <a:gd name="connsiteY1" fmla="*/ 2200275 h 2200275"/>
                <a:gd name="connsiteX2" fmla="*/ 3375025 w 4972050"/>
                <a:gd name="connsiteY2" fmla="*/ 2143125 h 2200275"/>
                <a:gd name="connsiteX3" fmla="*/ 3133725 w 4972050"/>
                <a:gd name="connsiteY3" fmla="*/ 2143125 h 2200275"/>
                <a:gd name="connsiteX4" fmla="*/ 3133725 w 4972050"/>
                <a:gd name="connsiteY4" fmla="*/ 2070100 h 2200275"/>
                <a:gd name="connsiteX5" fmla="*/ 3101975 w 4972050"/>
                <a:gd name="connsiteY5" fmla="*/ 2070100 h 2200275"/>
                <a:gd name="connsiteX6" fmla="*/ 3101975 w 4972050"/>
                <a:gd name="connsiteY6" fmla="*/ 2000250 h 2200275"/>
                <a:gd name="connsiteX7" fmla="*/ 2419350 w 4972050"/>
                <a:gd name="connsiteY7" fmla="*/ 2000250 h 2200275"/>
                <a:gd name="connsiteX8" fmla="*/ 2419350 w 4972050"/>
                <a:gd name="connsiteY8" fmla="*/ 1949450 h 2200275"/>
                <a:gd name="connsiteX9" fmla="*/ 2413000 w 4972050"/>
                <a:gd name="connsiteY9" fmla="*/ 1955800 h 2200275"/>
                <a:gd name="connsiteX10" fmla="*/ 2413000 w 4972050"/>
                <a:gd name="connsiteY10" fmla="*/ 1892300 h 2200275"/>
                <a:gd name="connsiteX11" fmla="*/ 1936750 w 4972050"/>
                <a:gd name="connsiteY11" fmla="*/ 1892300 h 2200275"/>
                <a:gd name="connsiteX12" fmla="*/ 1936750 w 4972050"/>
                <a:gd name="connsiteY12" fmla="*/ 1847850 h 2200275"/>
                <a:gd name="connsiteX13" fmla="*/ 1908175 w 4972050"/>
                <a:gd name="connsiteY13" fmla="*/ 1847850 h 2200275"/>
                <a:gd name="connsiteX14" fmla="*/ 1908175 w 4972050"/>
                <a:gd name="connsiteY14" fmla="*/ 1800225 h 2200275"/>
                <a:gd name="connsiteX15" fmla="*/ 1870075 w 4972050"/>
                <a:gd name="connsiteY15" fmla="*/ 1800225 h 2200275"/>
                <a:gd name="connsiteX16" fmla="*/ 1870075 w 4972050"/>
                <a:gd name="connsiteY16" fmla="*/ 1755775 h 2200275"/>
                <a:gd name="connsiteX17" fmla="*/ 1835150 w 4972050"/>
                <a:gd name="connsiteY17" fmla="*/ 1755775 h 2200275"/>
                <a:gd name="connsiteX18" fmla="*/ 1835150 w 4972050"/>
                <a:gd name="connsiteY18" fmla="*/ 1708150 h 2200275"/>
                <a:gd name="connsiteX19" fmla="*/ 1460500 w 4972050"/>
                <a:gd name="connsiteY19" fmla="*/ 1708150 h 2200275"/>
                <a:gd name="connsiteX20" fmla="*/ 1460500 w 4972050"/>
                <a:gd name="connsiteY20" fmla="*/ 1660525 h 2200275"/>
                <a:gd name="connsiteX21" fmla="*/ 1431925 w 4972050"/>
                <a:gd name="connsiteY21" fmla="*/ 1660525 h 2200275"/>
                <a:gd name="connsiteX22" fmla="*/ 1431925 w 4972050"/>
                <a:gd name="connsiteY22" fmla="*/ 1558925 h 2200275"/>
                <a:gd name="connsiteX23" fmla="*/ 1365250 w 4972050"/>
                <a:gd name="connsiteY23" fmla="*/ 1558925 h 2200275"/>
                <a:gd name="connsiteX24" fmla="*/ 1365250 w 4972050"/>
                <a:gd name="connsiteY24" fmla="*/ 1517650 h 2200275"/>
                <a:gd name="connsiteX25" fmla="*/ 1304925 w 4972050"/>
                <a:gd name="connsiteY25" fmla="*/ 1517650 h 2200275"/>
                <a:gd name="connsiteX26" fmla="*/ 1304925 w 4972050"/>
                <a:gd name="connsiteY26" fmla="*/ 1476375 h 2200275"/>
                <a:gd name="connsiteX27" fmla="*/ 965200 w 4972050"/>
                <a:gd name="connsiteY27" fmla="*/ 1476375 h 2200275"/>
                <a:gd name="connsiteX28" fmla="*/ 965200 w 4972050"/>
                <a:gd name="connsiteY28" fmla="*/ 1419225 h 2200275"/>
                <a:gd name="connsiteX29" fmla="*/ 952500 w 4972050"/>
                <a:gd name="connsiteY29" fmla="*/ 1419225 h 2200275"/>
                <a:gd name="connsiteX30" fmla="*/ 952500 w 4972050"/>
                <a:gd name="connsiteY30" fmla="*/ 1377950 h 2200275"/>
                <a:gd name="connsiteX31" fmla="*/ 939800 w 4972050"/>
                <a:gd name="connsiteY31" fmla="*/ 1377950 h 2200275"/>
                <a:gd name="connsiteX32" fmla="*/ 939800 w 4972050"/>
                <a:gd name="connsiteY32" fmla="*/ 1301750 h 2200275"/>
                <a:gd name="connsiteX33" fmla="*/ 923925 w 4972050"/>
                <a:gd name="connsiteY33" fmla="*/ 1301750 h 2200275"/>
                <a:gd name="connsiteX34" fmla="*/ 923925 w 4972050"/>
                <a:gd name="connsiteY34" fmla="*/ 1127125 h 2200275"/>
                <a:gd name="connsiteX35" fmla="*/ 923925 w 4972050"/>
                <a:gd name="connsiteY35" fmla="*/ 1127125 h 2200275"/>
                <a:gd name="connsiteX36" fmla="*/ 898525 w 4972050"/>
                <a:gd name="connsiteY36" fmla="*/ 1127125 h 2200275"/>
                <a:gd name="connsiteX37" fmla="*/ 898525 w 4972050"/>
                <a:gd name="connsiteY37" fmla="*/ 1009650 h 2200275"/>
                <a:gd name="connsiteX38" fmla="*/ 774700 w 4972050"/>
                <a:gd name="connsiteY38" fmla="*/ 1009650 h 2200275"/>
                <a:gd name="connsiteX39" fmla="*/ 774700 w 4972050"/>
                <a:gd name="connsiteY39" fmla="*/ 965200 h 2200275"/>
                <a:gd name="connsiteX40" fmla="*/ 717550 w 4972050"/>
                <a:gd name="connsiteY40" fmla="*/ 965200 h 2200275"/>
                <a:gd name="connsiteX41" fmla="*/ 717550 w 4972050"/>
                <a:gd name="connsiteY41" fmla="*/ 933450 h 2200275"/>
                <a:gd name="connsiteX42" fmla="*/ 501650 w 4972050"/>
                <a:gd name="connsiteY42" fmla="*/ 933450 h 2200275"/>
                <a:gd name="connsiteX43" fmla="*/ 501650 w 4972050"/>
                <a:gd name="connsiteY43" fmla="*/ 892175 h 2200275"/>
                <a:gd name="connsiteX44" fmla="*/ 466725 w 4972050"/>
                <a:gd name="connsiteY44" fmla="*/ 892175 h 2200275"/>
                <a:gd name="connsiteX45" fmla="*/ 466725 w 4972050"/>
                <a:gd name="connsiteY45" fmla="*/ 847725 h 2200275"/>
                <a:gd name="connsiteX46" fmla="*/ 466725 w 4972050"/>
                <a:gd name="connsiteY46" fmla="*/ 847725 h 2200275"/>
                <a:gd name="connsiteX47" fmla="*/ 447675 w 4972050"/>
                <a:gd name="connsiteY47" fmla="*/ 847725 h 2200275"/>
                <a:gd name="connsiteX48" fmla="*/ 447675 w 4972050"/>
                <a:gd name="connsiteY48" fmla="*/ 771525 h 2200275"/>
                <a:gd name="connsiteX49" fmla="*/ 434975 w 4972050"/>
                <a:gd name="connsiteY49" fmla="*/ 771525 h 2200275"/>
                <a:gd name="connsiteX50" fmla="*/ 434975 w 4972050"/>
                <a:gd name="connsiteY50" fmla="*/ 466725 h 2200275"/>
                <a:gd name="connsiteX51" fmla="*/ 419100 w 4972050"/>
                <a:gd name="connsiteY51" fmla="*/ 466725 h 2200275"/>
                <a:gd name="connsiteX52" fmla="*/ 419100 w 4972050"/>
                <a:gd name="connsiteY52" fmla="*/ 215900 h 2200275"/>
                <a:gd name="connsiteX53" fmla="*/ 393700 w 4972050"/>
                <a:gd name="connsiteY53" fmla="*/ 215900 h 2200275"/>
                <a:gd name="connsiteX54" fmla="*/ 393700 w 4972050"/>
                <a:gd name="connsiteY54" fmla="*/ 136525 h 2200275"/>
                <a:gd name="connsiteX55" fmla="*/ 361950 w 4972050"/>
                <a:gd name="connsiteY55" fmla="*/ 136525 h 2200275"/>
                <a:gd name="connsiteX56" fmla="*/ 361950 w 4972050"/>
                <a:gd name="connsiteY56" fmla="*/ 73025 h 2200275"/>
                <a:gd name="connsiteX57" fmla="*/ 314325 w 4972050"/>
                <a:gd name="connsiteY57" fmla="*/ 73025 h 2200275"/>
                <a:gd name="connsiteX58" fmla="*/ 314325 w 4972050"/>
                <a:gd name="connsiteY58" fmla="*/ 34925 h 2200275"/>
                <a:gd name="connsiteX59" fmla="*/ 266700 w 4972050"/>
                <a:gd name="connsiteY59" fmla="*/ 34925 h 2200275"/>
                <a:gd name="connsiteX60" fmla="*/ 266700 w 4972050"/>
                <a:gd name="connsiteY60" fmla="*/ 0 h 2200275"/>
                <a:gd name="connsiteX61" fmla="*/ 0 w 4972050"/>
                <a:gd name="connsiteY61" fmla="*/ 0 h 220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972050" h="2200275">
                  <a:moveTo>
                    <a:pt x="4972050" y="2200275"/>
                  </a:moveTo>
                  <a:lnTo>
                    <a:pt x="3375025" y="2200275"/>
                  </a:lnTo>
                  <a:lnTo>
                    <a:pt x="3375025" y="2143125"/>
                  </a:lnTo>
                  <a:lnTo>
                    <a:pt x="3133725" y="2143125"/>
                  </a:lnTo>
                  <a:lnTo>
                    <a:pt x="3133725" y="2070100"/>
                  </a:lnTo>
                  <a:lnTo>
                    <a:pt x="3101975" y="2070100"/>
                  </a:lnTo>
                  <a:lnTo>
                    <a:pt x="3101975" y="2000250"/>
                  </a:lnTo>
                  <a:lnTo>
                    <a:pt x="2419350" y="2000250"/>
                  </a:lnTo>
                  <a:lnTo>
                    <a:pt x="2419350" y="1949450"/>
                  </a:lnTo>
                  <a:lnTo>
                    <a:pt x="2413000" y="1955800"/>
                  </a:lnTo>
                  <a:lnTo>
                    <a:pt x="2413000" y="1892300"/>
                  </a:lnTo>
                  <a:lnTo>
                    <a:pt x="1936750" y="1892300"/>
                  </a:lnTo>
                  <a:lnTo>
                    <a:pt x="1936750" y="1847850"/>
                  </a:lnTo>
                  <a:lnTo>
                    <a:pt x="1908175" y="1847850"/>
                  </a:lnTo>
                  <a:lnTo>
                    <a:pt x="1908175" y="1800225"/>
                  </a:lnTo>
                  <a:lnTo>
                    <a:pt x="1870075" y="1800225"/>
                  </a:lnTo>
                  <a:lnTo>
                    <a:pt x="1870075" y="1755775"/>
                  </a:lnTo>
                  <a:lnTo>
                    <a:pt x="1835150" y="1755775"/>
                  </a:lnTo>
                  <a:lnTo>
                    <a:pt x="1835150" y="1708150"/>
                  </a:lnTo>
                  <a:lnTo>
                    <a:pt x="1460500" y="1708150"/>
                  </a:lnTo>
                  <a:lnTo>
                    <a:pt x="1460500" y="1660525"/>
                  </a:lnTo>
                  <a:lnTo>
                    <a:pt x="1431925" y="1660525"/>
                  </a:lnTo>
                  <a:lnTo>
                    <a:pt x="1431925" y="1558925"/>
                  </a:lnTo>
                  <a:lnTo>
                    <a:pt x="1365250" y="1558925"/>
                  </a:lnTo>
                  <a:lnTo>
                    <a:pt x="1365250" y="1517650"/>
                  </a:lnTo>
                  <a:lnTo>
                    <a:pt x="1304925" y="1517650"/>
                  </a:lnTo>
                  <a:lnTo>
                    <a:pt x="1304925" y="1476375"/>
                  </a:lnTo>
                  <a:lnTo>
                    <a:pt x="965200" y="1476375"/>
                  </a:lnTo>
                  <a:lnTo>
                    <a:pt x="965200" y="1419225"/>
                  </a:lnTo>
                  <a:lnTo>
                    <a:pt x="952500" y="1419225"/>
                  </a:lnTo>
                  <a:lnTo>
                    <a:pt x="952500" y="1377950"/>
                  </a:lnTo>
                  <a:lnTo>
                    <a:pt x="939800" y="1377950"/>
                  </a:lnTo>
                  <a:lnTo>
                    <a:pt x="939800" y="1301750"/>
                  </a:lnTo>
                  <a:lnTo>
                    <a:pt x="923925" y="1301750"/>
                  </a:lnTo>
                  <a:lnTo>
                    <a:pt x="923925" y="1127125"/>
                  </a:lnTo>
                  <a:lnTo>
                    <a:pt x="923925" y="1127125"/>
                  </a:lnTo>
                  <a:lnTo>
                    <a:pt x="898525" y="1127125"/>
                  </a:lnTo>
                  <a:lnTo>
                    <a:pt x="898525" y="1009650"/>
                  </a:lnTo>
                  <a:lnTo>
                    <a:pt x="774700" y="1009650"/>
                  </a:lnTo>
                  <a:lnTo>
                    <a:pt x="774700" y="965200"/>
                  </a:lnTo>
                  <a:lnTo>
                    <a:pt x="717550" y="965200"/>
                  </a:lnTo>
                  <a:lnTo>
                    <a:pt x="717550" y="933450"/>
                  </a:lnTo>
                  <a:lnTo>
                    <a:pt x="501650" y="933450"/>
                  </a:lnTo>
                  <a:lnTo>
                    <a:pt x="501650" y="892175"/>
                  </a:lnTo>
                  <a:lnTo>
                    <a:pt x="466725" y="892175"/>
                  </a:lnTo>
                  <a:lnTo>
                    <a:pt x="466725" y="847725"/>
                  </a:lnTo>
                  <a:lnTo>
                    <a:pt x="466725" y="847725"/>
                  </a:lnTo>
                  <a:lnTo>
                    <a:pt x="447675" y="847725"/>
                  </a:lnTo>
                  <a:lnTo>
                    <a:pt x="447675" y="771525"/>
                  </a:lnTo>
                  <a:lnTo>
                    <a:pt x="434975" y="771525"/>
                  </a:lnTo>
                  <a:lnTo>
                    <a:pt x="434975" y="466725"/>
                  </a:lnTo>
                  <a:lnTo>
                    <a:pt x="419100" y="466725"/>
                  </a:lnTo>
                  <a:lnTo>
                    <a:pt x="419100" y="215900"/>
                  </a:lnTo>
                  <a:lnTo>
                    <a:pt x="393700" y="215900"/>
                  </a:lnTo>
                  <a:lnTo>
                    <a:pt x="393700" y="136525"/>
                  </a:lnTo>
                  <a:lnTo>
                    <a:pt x="361950" y="136525"/>
                  </a:lnTo>
                  <a:lnTo>
                    <a:pt x="361950" y="73025"/>
                  </a:lnTo>
                  <a:lnTo>
                    <a:pt x="314325" y="73025"/>
                  </a:lnTo>
                  <a:lnTo>
                    <a:pt x="314325" y="34925"/>
                  </a:lnTo>
                  <a:lnTo>
                    <a:pt x="266700" y="34925"/>
                  </a:lnTo>
                  <a:lnTo>
                    <a:pt x="266700" y="0"/>
                  </a:lnTo>
                  <a:lnTo>
                    <a:pt x="0" y="0"/>
                  </a:lnTo>
                </a:path>
              </a:pathLst>
            </a:custGeom>
            <a:noFill/>
            <a:ln w="28575" cap="flat" cmpd="sng" algn="ctr">
              <a:solidFill>
                <a:srgbClr val="E1471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469" name="Freeform 69">
              <a:extLst>
                <a:ext uri="{FF2B5EF4-FFF2-40B4-BE49-F238E27FC236}">
                  <a16:creationId xmlns:a16="http://schemas.microsoft.com/office/drawing/2014/main" id="{5B968C76-4205-4121-8317-67B57E861DE9}"/>
                </a:ext>
              </a:extLst>
            </p:cNvPr>
            <p:cNvSpPr/>
            <p:nvPr/>
          </p:nvSpPr>
          <p:spPr>
            <a:xfrm>
              <a:off x="13138531" y="2157260"/>
              <a:ext cx="5029200" cy="2057400"/>
            </a:xfrm>
            <a:custGeom>
              <a:avLst/>
              <a:gdLst>
                <a:gd name="connsiteX0" fmla="*/ 5029200 w 5029200"/>
                <a:gd name="connsiteY0" fmla="*/ 2057400 h 2057400"/>
                <a:gd name="connsiteX1" fmla="*/ 3727450 w 5029200"/>
                <a:gd name="connsiteY1" fmla="*/ 2057400 h 2057400"/>
                <a:gd name="connsiteX2" fmla="*/ 3727450 w 5029200"/>
                <a:gd name="connsiteY2" fmla="*/ 1997075 h 2057400"/>
                <a:gd name="connsiteX3" fmla="*/ 3667125 w 5029200"/>
                <a:gd name="connsiteY3" fmla="*/ 1997075 h 2057400"/>
                <a:gd name="connsiteX4" fmla="*/ 3667125 w 5029200"/>
                <a:gd name="connsiteY4" fmla="*/ 1958975 h 2057400"/>
                <a:gd name="connsiteX5" fmla="*/ 3635375 w 5029200"/>
                <a:gd name="connsiteY5" fmla="*/ 1958975 h 2057400"/>
                <a:gd name="connsiteX6" fmla="*/ 3635375 w 5029200"/>
                <a:gd name="connsiteY6" fmla="*/ 1911350 h 2057400"/>
                <a:gd name="connsiteX7" fmla="*/ 3375025 w 5029200"/>
                <a:gd name="connsiteY7" fmla="*/ 1911350 h 2057400"/>
                <a:gd name="connsiteX8" fmla="*/ 3375025 w 5029200"/>
                <a:gd name="connsiteY8" fmla="*/ 1866900 h 2057400"/>
                <a:gd name="connsiteX9" fmla="*/ 3130550 w 5029200"/>
                <a:gd name="connsiteY9" fmla="*/ 1866900 h 2057400"/>
                <a:gd name="connsiteX10" fmla="*/ 3130550 w 5029200"/>
                <a:gd name="connsiteY10" fmla="*/ 1822450 h 2057400"/>
                <a:gd name="connsiteX11" fmla="*/ 2911475 w 5029200"/>
                <a:gd name="connsiteY11" fmla="*/ 1822450 h 2057400"/>
                <a:gd name="connsiteX12" fmla="*/ 2911475 w 5029200"/>
                <a:gd name="connsiteY12" fmla="*/ 1781175 h 2057400"/>
                <a:gd name="connsiteX13" fmla="*/ 2759075 w 5029200"/>
                <a:gd name="connsiteY13" fmla="*/ 1781175 h 2057400"/>
                <a:gd name="connsiteX14" fmla="*/ 2759075 w 5029200"/>
                <a:gd name="connsiteY14" fmla="*/ 1749425 h 2057400"/>
                <a:gd name="connsiteX15" fmla="*/ 2441575 w 5029200"/>
                <a:gd name="connsiteY15" fmla="*/ 1749425 h 2057400"/>
                <a:gd name="connsiteX16" fmla="*/ 2441575 w 5029200"/>
                <a:gd name="connsiteY16" fmla="*/ 1711325 h 2057400"/>
                <a:gd name="connsiteX17" fmla="*/ 2441575 w 5029200"/>
                <a:gd name="connsiteY17" fmla="*/ 1711325 h 2057400"/>
                <a:gd name="connsiteX18" fmla="*/ 2419350 w 5029200"/>
                <a:gd name="connsiteY18" fmla="*/ 1689100 h 2057400"/>
                <a:gd name="connsiteX19" fmla="*/ 1958975 w 5029200"/>
                <a:gd name="connsiteY19" fmla="*/ 1689100 h 2057400"/>
                <a:gd name="connsiteX20" fmla="*/ 1958975 w 5029200"/>
                <a:gd name="connsiteY20" fmla="*/ 1631950 h 2057400"/>
                <a:gd name="connsiteX21" fmla="*/ 1958975 w 5029200"/>
                <a:gd name="connsiteY21" fmla="*/ 1631950 h 2057400"/>
                <a:gd name="connsiteX22" fmla="*/ 1958975 w 5029200"/>
                <a:gd name="connsiteY22" fmla="*/ 1606550 h 2057400"/>
                <a:gd name="connsiteX23" fmla="*/ 1930400 w 5029200"/>
                <a:gd name="connsiteY23" fmla="*/ 1606550 h 2057400"/>
                <a:gd name="connsiteX24" fmla="*/ 1930400 w 5029200"/>
                <a:gd name="connsiteY24" fmla="*/ 1546225 h 2057400"/>
                <a:gd name="connsiteX25" fmla="*/ 1819275 w 5029200"/>
                <a:gd name="connsiteY25" fmla="*/ 1546225 h 2057400"/>
                <a:gd name="connsiteX26" fmla="*/ 1819275 w 5029200"/>
                <a:gd name="connsiteY26" fmla="*/ 1517650 h 2057400"/>
                <a:gd name="connsiteX27" fmla="*/ 1698625 w 5029200"/>
                <a:gd name="connsiteY27" fmla="*/ 1517650 h 2057400"/>
                <a:gd name="connsiteX28" fmla="*/ 1698625 w 5029200"/>
                <a:gd name="connsiteY28" fmla="*/ 1517650 h 2057400"/>
                <a:gd name="connsiteX29" fmla="*/ 1698625 w 5029200"/>
                <a:gd name="connsiteY29" fmla="*/ 1517650 h 2057400"/>
                <a:gd name="connsiteX30" fmla="*/ 1698625 w 5029200"/>
                <a:gd name="connsiteY30" fmla="*/ 1489075 h 2057400"/>
                <a:gd name="connsiteX31" fmla="*/ 1543050 w 5029200"/>
                <a:gd name="connsiteY31" fmla="*/ 1489075 h 2057400"/>
                <a:gd name="connsiteX32" fmla="*/ 1543050 w 5029200"/>
                <a:gd name="connsiteY32" fmla="*/ 1466850 h 2057400"/>
                <a:gd name="connsiteX33" fmla="*/ 1498600 w 5029200"/>
                <a:gd name="connsiteY33" fmla="*/ 1466850 h 2057400"/>
                <a:gd name="connsiteX34" fmla="*/ 1498600 w 5029200"/>
                <a:gd name="connsiteY34" fmla="*/ 1422400 h 2057400"/>
                <a:gd name="connsiteX35" fmla="*/ 1470025 w 5029200"/>
                <a:gd name="connsiteY35" fmla="*/ 1422400 h 2057400"/>
                <a:gd name="connsiteX36" fmla="*/ 1470025 w 5029200"/>
                <a:gd name="connsiteY36" fmla="*/ 1320800 h 2057400"/>
                <a:gd name="connsiteX37" fmla="*/ 1441450 w 5029200"/>
                <a:gd name="connsiteY37" fmla="*/ 1320800 h 2057400"/>
                <a:gd name="connsiteX38" fmla="*/ 1441450 w 5029200"/>
                <a:gd name="connsiteY38" fmla="*/ 1273175 h 2057400"/>
                <a:gd name="connsiteX39" fmla="*/ 1308100 w 5029200"/>
                <a:gd name="connsiteY39" fmla="*/ 1273175 h 2057400"/>
                <a:gd name="connsiteX40" fmla="*/ 1308100 w 5029200"/>
                <a:gd name="connsiteY40" fmla="*/ 1244600 h 2057400"/>
                <a:gd name="connsiteX41" fmla="*/ 1009650 w 5029200"/>
                <a:gd name="connsiteY41" fmla="*/ 1244600 h 2057400"/>
                <a:gd name="connsiteX42" fmla="*/ 1009650 w 5029200"/>
                <a:gd name="connsiteY42" fmla="*/ 1190625 h 2057400"/>
                <a:gd name="connsiteX43" fmla="*/ 1009650 w 5029200"/>
                <a:gd name="connsiteY43" fmla="*/ 1190625 h 2057400"/>
                <a:gd name="connsiteX44" fmla="*/ 1009650 w 5029200"/>
                <a:gd name="connsiteY44" fmla="*/ 1158875 h 2057400"/>
                <a:gd name="connsiteX45" fmla="*/ 977900 w 5029200"/>
                <a:gd name="connsiteY45" fmla="*/ 1158875 h 2057400"/>
                <a:gd name="connsiteX46" fmla="*/ 977900 w 5029200"/>
                <a:gd name="connsiteY46" fmla="*/ 1108075 h 2057400"/>
                <a:gd name="connsiteX47" fmla="*/ 965200 w 5029200"/>
                <a:gd name="connsiteY47" fmla="*/ 1108075 h 2057400"/>
                <a:gd name="connsiteX48" fmla="*/ 965200 w 5029200"/>
                <a:gd name="connsiteY48" fmla="*/ 930275 h 2057400"/>
                <a:gd name="connsiteX49" fmla="*/ 952500 w 5029200"/>
                <a:gd name="connsiteY49" fmla="*/ 930275 h 2057400"/>
                <a:gd name="connsiteX50" fmla="*/ 952500 w 5029200"/>
                <a:gd name="connsiteY50" fmla="*/ 866775 h 2057400"/>
                <a:gd name="connsiteX51" fmla="*/ 923925 w 5029200"/>
                <a:gd name="connsiteY51" fmla="*/ 866775 h 2057400"/>
                <a:gd name="connsiteX52" fmla="*/ 923925 w 5029200"/>
                <a:gd name="connsiteY52" fmla="*/ 828675 h 2057400"/>
                <a:gd name="connsiteX53" fmla="*/ 879475 w 5029200"/>
                <a:gd name="connsiteY53" fmla="*/ 828675 h 2057400"/>
                <a:gd name="connsiteX54" fmla="*/ 879475 w 5029200"/>
                <a:gd name="connsiteY54" fmla="*/ 800100 h 2057400"/>
                <a:gd name="connsiteX55" fmla="*/ 742950 w 5029200"/>
                <a:gd name="connsiteY55" fmla="*/ 800100 h 2057400"/>
                <a:gd name="connsiteX56" fmla="*/ 742950 w 5029200"/>
                <a:gd name="connsiteY56" fmla="*/ 800100 h 2057400"/>
                <a:gd name="connsiteX57" fmla="*/ 742950 w 5029200"/>
                <a:gd name="connsiteY57" fmla="*/ 800100 h 2057400"/>
                <a:gd name="connsiteX58" fmla="*/ 742950 w 5029200"/>
                <a:gd name="connsiteY58" fmla="*/ 771525 h 2057400"/>
                <a:gd name="connsiteX59" fmla="*/ 673100 w 5029200"/>
                <a:gd name="connsiteY59" fmla="*/ 771525 h 2057400"/>
                <a:gd name="connsiteX60" fmla="*/ 673100 w 5029200"/>
                <a:gd name="connsiteY60" fmla="*/ 771525 h 2057400"/>
                <a:gd name="connsiteX61" fmla="*/ 542925 w 5029200"/>
                <a:gd name="connsiteY61" fmla="*/ 771525 h 2057400"/>
                <a:gd name="connsiteX62" fmla="*/ 542925 w 5029200"/>
                <a:gd name="connsiteY62" fmla="*/ 723900 h 2057400"/>
                <a:gd name="connsiteX63" fmla="*/ 527050 w 5029200"/>
                <a:gd name="connsiteY63" fmla="*/ 723900 h 2057400"/>
                <a:gd name="connsiteX64" fmla="*/ 527050 w 5029200"/>
                <a:gd name="connsiteY64" fmla="*/ 663575 h 2057400"/>
                <a:gd name="connsiteX65" fmla="*/ 504825 w 5029200"/>
                <a:gd name="connsiteY65" fmla="*/ 663575 h 2057400"/>
                <a:gd name="connsiteX66" fmla="*/ 504825 w 5029200"/>
                <a:gd name="connsiteY66" fmla="*/ 469900 h 2057400"/>
                <a:gd name="connsiteX67" fmla="*/ 504825 w 5029200"/>
                <a:gd name="connsiteY67" fmla="*/ 469900 h 2057400"/>
                <a:gd name="connsiteX68" fmla="*/ 504825 w 5029200"/>
                <a:gd name="connsiteY68" fmla="*/ 469900 h 2057400"/>
                <a:gd name="connsiteX69" fmla="*/ 504825 w 5029200"/>
                <a:gd name="connsiteY69" fmla="*/ 469900 h 2057400"/>
                <a:gd name="connsiteX70" fmla="*/ 504825 w 5029200"/>
                <a:gd name="connsiteY70" fmla="*/ 469900 h 2057400"/>
                <a:gd name="connsiteX71" fmla="*/ 488950 w 5029200"/>
                <a:gd name="connsiteY71" fmla="*/ 469900 h 2057400"/>
                <a:gd name="connsiteX72" fmla="*/ 488950 w 5029200"/>
                <a:gd name="connsiteY72" fmla="*/ 196850 h 2057400"/>
                <a:gd name="connsiteX73" fmla="*/ 488950 w 5029200"/>
                <a:gd name="connsiteY73" fmla="*/ 196850 h 2057400"/>
                <a:gd name="connsiteX74" fmla="*/ 460375 w 5029200"/>
                <a:gd name="connsiteY74" fmla="*/ 168275 h 2057400"/>
                <a:gd name="connsiteX75" fmla="*/ 444500 w 5029200"/>
                <a:gd name="connsiteY75" fmla="*/ 168275 h 2057400"/>
                <a:gd name="connsiteX76" fmla="*/ 444500 w 5029200"/>
                <a:gd name="connsiteY76" fmla="*/ 136525 h 2057400"/>
                <a:gd name="connsiteX77" fmla="*/ 346075 w 5029200"/>
                <a:gd name="connsiteY77" fmla="*/ 136525 h 2057400"/>
                <a:gd name="connsiteX78" fmla="*/ 346075 w 5029200"/>
                <a:gd name="connsiteY78" fmla="*/ 98425 h 2057400"/>
                <a:gd name="connsiteX79" fmla="*/ 307975 w 5029200"/>
                <a:gd name="connsiteY79" fmla="*/ 98425 h 2057400"/>
                <a:gd name="connsiteX80" fmla="*/ 307975 w 5029200"/>
                <a:gd name="connsiteY80" fmla="*/ 63500 h 2057400"/>
                <a:gd name="connsiteX81" fmla="*/ 238125 w 5029200"/>
                <a:gd name="connsiteY81" fmla="*/ 63500 h 2057400"/>
                <a:gd name="connsiteX82" fmla="*/ 238125 w 5029200"/>
                <a:gd name="connsiteY82" fmla="*/ 47625 h 2057400"/>
                <a:gd name="connsiteX83" fmla="*/ 206375 w 5029200"/>
                <a:gd name="connsiteY83" fmla="*/ 47625 h 2057400"/>
                <a:gd name="connsiteX84" fmla="*/ 206375 w 5029200"/>
                <a:gd name="connsiteY84" fmla="*/ 28575 h 2057400"/>
                <a:gd name="connsiteX85" fmla="*/ 139700 w 5029200"/>
                <a:gd name="connsiteY85" fmla="*/ 28575 h 2057400"/>
                <a:gd name="connsiteX86" fmla="*/ 139700 w 5029200"/>
                <a:gd name="connsiteY86" fmla="*/ 0 h 2057400"/>
                <a:gd name="connsiteX87" fmla="*/ 0 w 5029200"/>
                <a:gd name="connsiteY87" fmla="*/ 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029200" h="2057400">
                  <a:moveTo>
                    <a:pt x="5029200" y="2057400"/>
                  </a:moveTo>
                  <a:lnTo>
                    <a:pt x="3727450" y="2057400"/>
                  </a:lnTo>
                  <a:lnTo>
                    <a:pt x="3727450" y="1997075"/>
                  </a:lnTo>
                  <a:lnTo>
                    <a:pt x="3667125" y="1997075"/>
                  </a:lnTo>
                  <a:lnTo>
                    <a:pt x="3667125" y="1958975"/>
                  </a:lnTo>
                  <a:lnTo>
                    <a:pt x="3635375" y="1958975"/>
                  </a:lnTo>
                  <a:lnTo>
                    <a:pt x="3635375" y="1911350"/>
                  </a:lnTo>
                  <a:lnTo>
                    <a:pt x="3375025" y="1911350"/>
                  </a:lnTo>
                  <a:lnTo>
                    <a:pt x="3375025" y="1866900"/>
                  </a:lnTo>
                  <a:lnTo>
                    <a:pt x="3130550" y="1866900"/>
                  </a:lnTo>
                  <a:lnTo>
                    <a:pt x="3130550" y="1822450"/>
                  </a:lnTo>
                  <a:lnTo>
                    <a:pt x="2911475" y="1822450"/>
                  </a:lnTo>
                  <a:lnTo>
                    <a:pt x="2911475" y="1781175"/>
                  </a:lnTo>
                  <a:lnTo>
                    <a:pt x="2759075" y="1781175"/>
                  </a:lnTo>
                  <a:lnTo>
                    <a:pt x="2759075" y="1749425"/>
                  </a:lnTo>
                  <a:lnTo>
                    <a:pt x="2441575" y="1749425"/>
                  </a:lnTo>
                  <a:lnTo>
                    <a:pt x="2441575" y="1711325"/>
                  </a:lnTo>
                  <a:lnTo>
                    <a:pt x="2441575" y="1711325"/>
                  </a:lnTo>
                  <a:lnTo>
                    <a:pt x="2419350" y="1689100"/>
                  </a:lnTo>
                  <a:lnTo>
                    <a:pt x="1958975" y="1689100"/>
                  </a:lnTo>
                  <a:lnTo>
                    <a:pt x="1958975" y="1631950"/>
                  </a:lnTo>
                  <a:lnTo>
                    <a:pt x="1958975" y="1631950"/>
                  </a:lnTo>
                  <a:lnTo>
                    <a:pt x="1958975" y="1606550"/>
                  </a:lnTo>
                  <a:lnTo>
                    <a:pt x="1930400" y="1606550"/>
                  </a:lnTo>
                  <a:lnTo>
                    <a:pt x="1930400" y="1546225"/>
                  </a:lnTo>
                  <a:lnTo>
                    <a:pt x="1819275" y="1546225"/>
                  </a:lnTo>
                  <a:lnTo>
                    <a:pt x="1819275" y="1517650"/>
                  </a:lnTo>
                  <a:lnTo>
                    <a:pt x="1698625" y="1517650"/>
                  </a:lnTo>
                  <a:lnTo>
                    <a:pt x="1698625" y="1517650"/>
                  </a:lnTo>
                  <a:lnTo>
                    <a:pt x="1698625" y="1517650"/>
                  </a:lnTo>
                  <a:lnTo>
                    <a:pt x="1698625" y="1489075"/>
                  </a:lnTo>
                  <a:lnTo>
                    <a:pt x="1543050" y="1489075"/>
                  </a:lnTo>
                  <a:lnTo>
                    <a:pt x="1543050" y="1466850"/>
                  </a:lnTo>
                  <a:lnTo>
                    <a:pt x="1498600" y="1466850"/>
                  </a:lnTo>
                  <a:lnTo>
                    <a:pt x="1498600" y="1422400"/>
                  </a:lnTo>
                  <a:lnTo>
                    <a:pt x="1470025" y="1422400"/>
                  </a:lnTo>
                  <a:lnTo>
                    <a:pt x="1470025" y="1320800"/>
                  </a:lnTo>
                  <a:lnTo>
                    <a:pt x="1441450" y="1320800"/>
                  </a:lnTo>
                  <a:lnTo>
                    <a:pt x="1441450" y="1273175"/>
                  </a:lnTo>
                  <a:lnTo>
                    <a:pt x="1308100" y="1273175"/>
                  </a:lnTo>
                  <a:lnTo>
                    <a:pt x="1308100" y="1244600"/>
                  </a:lnTo>
                  <a:lnTo>
                    <a:pt x="1009650" y="1244600"/>
                  </a:lnTo>
                  <a:lnTo>
                    <a:pt x="1009650" y="1190625"/>
                  </a:lnTo>
                  <a:lnTo>
                    <a:pt x="1009650" y="1190625"/>
                  </a:lnTo>
                  <a:lnTo>
                    <a:pt x="1009650" y="1158875"/>
                  </a:lnTo>
                  <a:lnTo>
                    <a:pt x="977900" y="1158875"/>
                  </a:lnTo>
                  <a:lnTo>
                    <a:pt x="977900" y="1108075"/>
                  </a:lnTo>
                  <a:lnTo>
                    <a:pt x="965200" y="1108075"/>
                  </a:lnTo>
                  <a:lnTo>
                    <a:pt x="965200" y="930275"/>
                  </a:lnTo>
                  <a:lnTo>
                    <a:pt x="952500" y="930275"/>
                  </a:lnTo>
                  <a:lnTo>
                    <a:pt x="952500" y="866775"/>
                  </a:lnTo>
                  <a:lnTo>
                    <a:pt x="923925" y="866775"/>
                  </a:lnTo>
                  <a:lnTo>
                    <a:pt x="923925" y="828675"/>
                  </a:lnTo>
                  <a:lnTo>
                    <a:pt x="879475" y="828675"/>
                  </a:lnTo>
                  <a:lnTo>
                    <a:pt x="879475" y="800100"/>
                  </a:lnTo>
                  <a:lnTo>
                    <a:pt x="742950" y="800100"/>
                  </a:lnTo>
                  <a:lnTo>
                    <a:pt x="742950" y="800100"/>
                  </a:lnTo>
                  <a:lnTo>
                    <a:pt x="742950" y="800100"/>
                  </a:lnTo>
                  <a:lnTo>
                    <a:pt x="742950" y="771525"/>
                  </a:lnTo>
                  <a:lnTo>
                    <a:pt x="673100" y="771525"/>
                  </a:lnTo>
                  <a:lnTo>
                    <a:pt x="673100" y="771525"/>
                  </a:lnTo>
                  <a:lnTo>
                    <a:pt x="542925" y="771525"/>
                  </a:lnTo>
                  <a:lnTo>
                    <a:pt x="542925" y="723900"/>
                  </a:lnTo>
                  <a:lnTo>
                    <a:pt x="527050" y="723900"/>
                  </a:lnTo>
                  <a:lnTo>
                    <a:pt x="527050" y="663575"/>
                  </a:lnTo>
                  <a:lnTo>
                    <a:pt x="504825" y="663575"/>
                  </a:lnTo>
                  <a:lnTo>
                    <a:pt x="504825" y="469900"/>
                  </a:lnTo>
                  <a:lnTo>
                    <a:pt x="504825" y="469900"/>
                  </a:lnTo>
                  <a:lnTo>
                    <a:pt x="504825" y="469900"/>
                  </a:lnTo>
                  <a:lnTo>
                    <a:pt x="504825" y="469900"/>
                  </a:lnTo>
                  <a:lnTo>
                    <a:pt x="504825" y="469900"/>
                  </a:lnTo>
                  <a:lnTo>
                    <a:pt x="488950" y="469900"/>
                  </a:lnTo>
                  <a:lnTo>
                    <a:pt x="488950" y="196850"/>
                  </a:lnTo>
                  <a:lnTo>
                    <a:pt x="488950" y="196850"/>
                  </a:lnTo>
                  <a:lnTo>
                    <a:pt x="460375" y="168275"/>
                  </a:lnTo>
                  <a:lnTo>
                    <a:pt x="444500" y="168275"/>
                  </a:lnTo>
                  <a:lnTo>
                    <a:pt x="444500" y="136525"/>
                  </a:lnTo>
                  <a:lnTo>
                    <a:pt x="346075" y="136525"/>
                  </a:lnTo>
                  <a:lnTo>
                    <a:pt x="346075" y="98425"/>
                  </a:lnTo>
                  <a:lnTo>
                    <a:pt x="307975" y="98425"/>
                  </a:lnTo>
                  <a:lnTo>
                    <a:pt x="307975" y="63500"/>
                  </a:lnTo>
                  <a:lnTo>
                    <a:pt x="238125" y="63500"/>
                  </a:lnTo>
                  <a:lnTo>
                    <a:pt x="238125" y="47625"/>
                  </a:lnTo>
                  <a:lnTo>
                    <a:pt x="206375" y="47625"/>
                  </a:lnTo>
                  <a:lnTo>
                    <a:pt x="206375" y="28575"/>
                  </a:lnTo>
                  <a:lnTo>
                    <a:pt x="139700" y="28575"/>
                  </a:lnTo>
                  <a:lnTo>
                    <a:pt x="139700" y="0"/>
                  </a:lnTo>
                  <a:lnTo>
                    <a:pt x="0" y="0"/>
                  </a:lnTo>
                </a:path>
              </a:pathLst>
            </a:custGeom>
            <a:noFill/>
            <a:ln w="28575" cap="flat" cmpd="sng" algn="ctr">
              <a:solidFill>
                <a:srgbClr val="015873"/>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470" name="TextBox 469">
              <a:extLst>
                <a:ext uri="{FF2B5EF4-FFF2-40B4-BE49-F238E27FC236}">
                  <a16:creationId xmlns:a16="http://schemas.microsoft.com/office/drawing/2014/main" id="{BC333E77-B6ED-43DB-8A8F-7FC935BB3307}"/>
                </a:ext>
              </a:extLst>
            </p:cNvPr>
            <p:cNvSpPr txBox="1"/>
            <p:nvPr/>
          </p:nvSpPr>
          <p:spPr>
            <a:xfrm>
              <a:off x="13059964" y="1999588"/>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grpSp>
          <p:nvGrpSpPr>
            <p:cNvPr id="471" name="Group 470">
              <a:extLst>
                <a:ext uri="{FF2B5EF4-FFF2-40B4-BE49-F238E27FC236}">
                  <a16:creationId xmlns:a16="http://schemas.microsoft.com/office/drawing/2014/main" id="{5610F093-80E9-4672-A55A-14D795F915B4}"/>
                </a:ext>
              </a:extLst>
            </p:cNvPr>
            <p:cNvGrpSpPr/>
            <p:nvPr/>
          </p:nvGrpSpPr>
          <p:grpSpPr>
            <a:xfrm>
              <a:off x="13491078" y="2197100"/>
              <a:ext cx="2693798" cy="2114621"/>
              <a:chOff x="2038472" y="2236940"/>
              <a:chExt cx="2693798" cy="2114621"/>
            </a:xfrm>
          </p:grpSpPr>
          <p:sp>
            <p:nvSpPr>
              <p:cNvPr id="472" name="TextBox 471">
                <a:extLst>
                  <a:ext uri="{FF2B5EF4-FFF2-40B4-BE49-F238E27FC236}">
                    <a16:creationId xmlns:a16="http://schemas.microsoft.com/office/drawing/2014/main" id="{E0F00FEC-D400-47E8-991A-48D87190B335}"/>
                  </a:ext>
                </a:extLst>
              </p:cNvPr>
              <p:cNvSpPr txBox="1"/>
              <p:nvPr/>
            </p:nvSpPr>
            <p:spPr>
              <a:xfrm>
                <a:off x="2038472" y="2236940"/>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73" name="TextBox 472">
                <a:extLst>
                  <a:ext uri="{FF2B5EF4-FFF2-40B4-BE49-F238E27FC236}">
                    <a16:creationId xmlns:a16="http://schemas.microsoft.com/office/drawing/2014/main" id="{6CD0BDB4-743F-4E1C-95A0-D2EA0D434A00}"/>
                  </a:ext>
                </a:extLst>
              </p:cNvPr>
              <p:cNvSpPr txBox="1"/>
              <p:nvPr/>
            </p:nvSpPr>
            <p:spPr>
              <a:xfrm>
                <a:off x="2069907" y="2455975"/>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74" name="TextBox 473">
                <a:extLst>
                  <a:ext uri="{FF2B5EF4-FFF2-40B4-BE49-F238E27FC236}">
                    <a16:creationId xmlns:a16="http://schemas.microsoft.com/office/drawing/2014/main" id="{EAED8A86-39CB-4DC0-AA08-96727A8A88F6}"/>
                  </a:ext>
                </a:extLst>
              </p:cNvPr>
              <p:cNvSpPr txBox="1"/>
              <p:nvPr/>
            </p:nvSpPr>
            <p:spPr>
              <a:xfrm>
                <a:off x="2078390" y="2526443"/>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75" name="TextBox 474">
                <a:extLst>
                  <a:ext uri="{FF2B5EF4-FFF2-40B4-BE49-F238E27FC236}">
                    <a16:creationId xmlns:a16="http://schemas.microsoft.com/office/drawing/2014/main" id="{A8F8F9FD-C78F-4B2F-9A82-66CC671477C1}"/>
                  </a:ext>
                </a:extLst>
              </p:cNvPr>
              <p:cNvSpPr txBox="1"/>
              <p:nvPr/>
            </p:nvSpPr>
            <p:spPr>
              <a:xfrm>
                <a:off x="2093832" y="2814492"/>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76" name="TextBox 475">
                <a:extLst>
                  <a:ext uri="{FF2B5EF4-FFF2-40B4-BE49-F238E27FC236}">
                    <a16:creationId xmlns:a16="http://schemas.microsoft.com/office/drawing/2014/main" id="{F0C8F43D-053D-4226-89F8-403E000EFA21}"/>
                  </a:ext>
                </a:extLst>
              </p:cNvPr>
              <p:cNvSpPr txBox="1"/>
              <p:nvPr/>
            </p:nvSpPr>
            <p:spPr>
              <a:xfrm>
                <a:off x="2104938" y="2856400"/>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77" name="TextBox 476">
                <a:extLst>
                  <a:ext uri="{FF2B5EF4-FFF2-40B4-BE49-F238E27FC236}">
                    <a16:creationId xmlns:a16="http://schemas.microsoft.com/office/drawing/2014/main" id="{A4E166B2-D146-4AF2-895E-B6B919AE2A87}"/>
                  </a:ext>
                </a:extLst>
              </p:cNvPr>
              <p:cNvSpPr txBox="1"/>
              <p:nvPr/>
            </p:nvSpPr>
            <p:spPr>
              <a:xfrm>
                <a:off x="2118514" y="2928760"/>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78" name="TextBox 477">
                <a:extLst>
                  <a:ext uri="{FF2B5EF4-FFF2-40B4-BE49-F238E27FC236}">
                    <a16:creationId xmlns:a16="http://schemas.microsoft.com/office/drawing/2014/main" id="{4067BAD5-9311-4607-83F5-B4F17416CD28}"/>
                  </a:ext>
                </a:extLst>
              </p:cNvPr>
              <p:cNvSpPr txBox="1"/>
              <p:nvPr/>
            </p:nvSpPr>
            <p:spPr>
              <a:xfrm>
                <a:off x="3071554" y="3592582"/>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79" name="TextBox 478">
                <a:extLst>
                  <a:ext uri="{FF2B5EF4-FFF2-40B4-BE49-F238E27FC236}">
                    <a16:creationId xmlns:a16="http://schemas.microsoft.com/office/drawing/2014/main" id="{F909A287-9115-4A0F-AC90-1F849C24E3D8}"/>
                  </a:ext>
                </a:extLst>
              </p:cNvPr>
              <p:cNvSpPr txBox="1"/>
              <p:nvPr/>
            </p:nvSpPr>
            <p:spPr>
              <a:xfrm>
                <a:off x="2589157" y="3385960"/>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80" name="TextBox 479">
                <a:extLst>
                  <a:ext uri="{FF2B5EF4-FFF2-40B4-BE49-F238E27FC236}">
                    <a16:creationId xmlns:a16="http://schemas.microsoft.com/office/drawing/2014/main" id="{A9E57AA6-D397-49E5-B5D6-2AF8D4469DA1}"/>
                  </a:ext>
                </a:extLst>
              </p:cNvPr>
              <p:cNvSpPr txBox="1"/>
              <p:nvPr/>
            </p:nvSpPr>
            <p:spPr>
              <a:xfrm>
                <a:off x="2583056" y="3352195"/>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81" name="TextBox 480">
                <a:extLst>
                  <a:ext uri="{FF2B5EF4-FFF2-40B4-BE49-F238E27FC236}">
                    <a16:creationId xmlns:a16="http://schemas.microsoft.com/office/drawing/2014/main" id="{4F07C5F8-5F2D-4E48-AA2C-330704A813E6}"/>
                  </a:ext>
                </a:extLst>
              </p:cNvPr>
              <p:cNvSpPr txBox="1"/>
              <p:nvPr/>
            </p:nvSpPr>
            <p:spPr>
              <a:xfrm>
                <a:off x="2978435" y="3554237"/>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82" name="TextBox 481">
                <a:extLst>
                  <a:ext uri="{FF2B5EF4-FFF2-40B4-BE49-F238E27FC236}">
                    <a16:creationId xmlns:a16="http://schemas.microsoft.com/office/drawing/2014/main" id="{31CD0EA8-7F36-4E79-B88C-26B170E67D2E}"/>
                  </a:ext>
                </a:extLst>
              </p:cNvPr>
              <p:cNvSpPr txBox="1"/>
              <p:nvPr/>
            </p:nvSpPr>
            <p:spPr>
              <a:xfrm>
                <a:off x="3335509" y="3744855"/>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83" name="TextBox 482">
                <a:extLst>
                  <a:ext uri="{FF2B5EF4-FFF2-40B4-BE49-F238E27FC236}">
                    <a16:creationId xmlns:a16="http://schemas.microsoft.com/office/drawing/2014/main" id="{A3ED43CF-ED72-443E-881A-BECFA5D52383}"/>
                  </a:ext>
                </a:extLst>
              </p:cNvPr>
              <p:cNvSpPr txBox="1"/>
              <p:nvPr/>
            </p:nvSpPr>
            <p:spPr>
              <a:xfrm>
                <a:off x="4492855" y="4043784"/>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84" name="TextBox 483">
                <a:extLst>
                  <a:ext uri="{FF2B5EF4-FFF2-40B4-BE49-F238E27FC236}">
                    <a16:creationId xmlns:a16="http://schemas.microsoft.com/office/drawing/2014/main" id="{43FE474F-DF23-4BB6-996A-1F2A2780BADB}"/>
                  </a:ext>
                </a:extLst>
              </p:cNvPr>
              <p:cNvSpPr txBox="1"/>
              <p:nvPr/>
            </p:nvSpPr>
            <p:spPr>
              <a:xfrm>
                <a:off x="4524957" y="4042999"/>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85" name="TextBox 484">
                <a:extLst>
                  <a:ext uri="{FF2B5EF4-FFF2-40B4-BE49-F238E27FC236}">
                    <a16:creationId xmlns:a16="http://schemas.microsoft.com/office/drawing/2014/main" id="{CEC5D487-EC0A-49CA-9E98-B4C11FF29F11}"/>
                  </a:ext>
                </a:extLst>
              </p:cNvPr>
              <p:cNvSpPr txBox="1"/>
              <p:nvPr/>
            </p:nvSpPr>
            <p:spPr>
              <a:xfrm>
                <a:off x="4557059" y="4039824"/>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sp>
            <p:nvSpPr>
              <p:cNvPr id="486" name="TextBox 485">
                <a:extLst>
                  <a:ext uri="{FF2B5EF4-FFF2-40B4-BE49-F238E27FC236}">
                    <a16:creationId xmlns:a16="http://schemas.microsoft.com/office/drawing/2014/main" id="{D2D1D3E0-CAF5-4DFA-9029-66FBE124FCC9}"/>
                  </a:ext>
                </a:extLst>
              </p:cNvPr>
              <p:cNvSpPr txBox="1"/>
              <p:nvPr/>
            </p:nvSpPr>
            <p:spPr>
              <a:xfrm>
                <a:off x="4541008" y="4042999"/>
                <a:ext cx="175211" cy="307777"/>
              </a:xfrm>
              <a:prstGeom prst="rect">
                <a:avLst/>
              </a:prstGeom>
              <a:noFill/>
            </p:spPr>
            <p:txBody>
              <a:bodyPr wrap="square" rtlCol="0">
                <a:spAutoFit/>
              </a:bodyPr>
              <a:lstStyle/>
              <a:p>
                <a:pPr algn="ctr"/>
                <a:r>
                  <a:rPr lang="en-US" sz="1400" b="0" dirty="0">
                    <a:solidFill>
                      <a:srgbClr val="E1471D"/>
                    </a:solidFill>
                    <a:latin typeface="Calibri" panose="020F0502020204030204" pitchFamily="34" charset="0"/>
                    <a:cs typeface="Calibri" panose="020F0502020204030204" pitchFamily="34" charset="0"/>
                  </a:rPr>
                  <a:t>+</a:t>
                </a:r>
              </a:p>
            </p:txBody>
          </p:sp>
        </p:grpSp>
        <p:sp>
          <p:nvSpPr>
            <p:cNvPr id="487" name="TextBox 486">
              <a:extLst>
                <a:ext uri="{FF2B5EF4-FFF2-40B4-BE49-F238E27FC236}">
                  <a16:creationId xmlns:a16="http://schemas.microsoft.com/office/drawing/2014/main" id="{0D781715-3D37-42DC-A207-DCE3A9419D30}"/>
                </a:ext>
              </a:extLst>
            </p:cNvPr>
            <p:cNvSpPr txBox="1"/>
            <p:nvPr/>
          </p:nvSpPr>
          <p:spPr>
            <a:xfrm>
              <a:off x="13282345" y="205110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88" name="TextBox 487">
              <a:extLst>
                <a:ext uri="{FF2B5EF4-FFF2-40B4-BE49-F238E27FC236}">
                  <a16:creationId xmlns:a16="http://schemas.microsoft.com/office/drawing/2014/main" id="{E2A73BA1-B2B4-420C-A44C-81C827CB8A6A}"/>
                </a:ext>
              </a:extLst>
            </p:cNvPr>
            <p:cNvSpPr txBox="1"/>
            <p:nvPr/>
          </p:nvSpPr>
          <p:spPr>
            <a:xfrm>
              <a:off x="13305995" y="2069434"/>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89" name="TextBox 488">
              <a:extLst>
                <a:ext uri="{FF2B5EF4-FFF2-40B4-BE49-F238E27FC236}">
                  <a16:creationId xmlns:a16="http://schemas.microsoft.com/office/drawing/2014/main" id="{B12128C3-1814-49AA-8B0F-DE231A8132CF}"/>
                </a:ext>
              </a:extLst>
            </p:cNvPr>
            <p:cNvSpPr txBox="1"/>
            <p:nvPr/>
          </p:nvSpPr>
          <p:spPr>
            <a:xfrm>
              <a:off x="13547827" y="2311399"/>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0" name="TextBox 489">
              <a:extLst>
                <a:ext uri="{FF2B5EF4-FFF2-40B4-BE49-F238E27FC236}">
                  <a16:creationId xmlns:a16="http://schemas.microsoft.com/office/drawing/2014/main" id="{E6B504BE-47AB-47FB-B531-A6CE5651A3BB}"/>
                </a:ext>
              </a:extLst>
            </p:cNvPr>
            <p:cNvSpPr txBox="1"/>
            <p:nvPr/>
          </p:nvSpPr>
          <p:spPr>
            <a:xfrm>
              <a:off x="13557544" y="2591308"/>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1" name="TextBox 490">
              <a:extLst>
                <a:ext uri="{FF2B5EF4-FFF2-40B4-BE49-F238E27FC236}">
                  <a16:creationId xmlns:a16="http://schemas.microsoft.com/office/drawing/2014/main" id="{3F1B5BBB-8D8A-4CC4-A738-39E4AF2BB943}"/>
                </a:ext>
              </a:extLst>
            </p:cNvPr>
            <p:cNvSpPr txBox="1"/>
            <p:nvPr/>
          </p:nvSpPr>
          <p:spPr>
            <a:xfrm>
              <a:off x="13687941" y="2764039"/>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2" name="TextBox 491">
              <a:extLst>
                <a:ext uri="{FF2B5EF4-FFF2-40B4-BE49-F238E27FC236}">
                  <a16:creationId xmlns:a16="http://schemas.microsoft.com/office/drawing/2014/main" id="{B00122F8-CF29-4386-A6E0-A6B63A0E23ED}"/>
                </a:ext>
              </a:extLst>
            </p:cNvPr>
            <p:cNvSpPr txBox="1"/>
            <p:nvPr/>
          </p:nvSpPr>
          <p:spPr>
            <a:xfrm>
              <a:off x="13827149" y="2795239"/>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3" name="TextBox 492">
              <a:extLst>
                <a:ext uri="{FF2B5EF4-FFF2-40B4-BE49-F238E27FC236}">
                  <a16:creationId xmlns:a16="http://schemas.microsoft.com/office/drawing/2014/main" id="{635D2731-0E79-4070-B19E-A52C53B69F94}"/>
                </a:ext>
              </a:extLst>
            </p:cNvPr>
            <p:cNvSpPr txBox="1"/>
            <p:nvPr/>
          </p:nvSpPr>
          <p:spPr>
            <a:xfrm>
              <a:off x="14000557" y="2855473"/>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4" name="TextBox 493">
              <a:extLst>
                <a:ext uri="{FF2B5EF4-FFF2-40B4-BE49-F238E27FC236}">
                  <a16:creationId xmlns:a16="http://schemas.microsoft.com/office/drawing/2014/main" id="{336E0FAE-5068-41C3-B90E-45C3F68DBEBF}"/>
                </a:ext>
              </a:extLst>
            </p:cNvPr>
            <p:cNvSpPr txBox="1"/>
            <p:nvPr/>
          </p:nvSpPr>
          <p:spPr>
            <a:xfrm>
              <a:off x="14073871" y="324363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5" name="TextBox 494">
              <a:extLst>
                <a:ext uri="{FF2B5EF4-FFF2-40B4-BE49-F238E27FC236}">
                  <a16:creationId xmlns:a16="http://schemas.microsoft.com/office/drawing/2014/main" id="{87C17E48-B461-4B7B-8D7A-C4D48F6D5BB9}"/>
                </a:ext>
              </a:extLst>
            </p:cNvPr>
            <p:cNvSpPr txBox="1"/>
            <p:nvPr/>
          </p:nvSpPr>
          <p:spPr>
            <a:xfrm>
              <a:off x="14108801" y="324363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6" name="TextBox 495">
              <a:extLst>
                <a:ext uri="{FF2B5EF4-FFF2-40B4-BE49-F238E27FC236}">
                  <a16:creationId xmlns:a16="http://schemas.microsoft.com/office/drawing/2014/main" id="{4BF97C88-F5F1-4722-8AEE-0817BD4BD7DA}"/>
                </a:ext>
              </a:extLst>
            </p:cNvPr>
            <p:cNvSpPr txBox="1"/>
            <p:nvPr/>
          </p:nvSpPr>
          <p:spPr>
            <a:xfrm>
              <a:off x="14514340" y="3368347"/>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7" name="TextBox 496">
              <a:extLst>
                <a:ext uri="{FF2B5EF4-FFF2-40B4-BE49-F238E27FC236}">
                  <a16:creationId xmlns:a16="http://schemas.microsoft.com/office/drawing/2014/main" id="{775674AE-1BED-4BB9-B137-230450E83BD3}"/>
                </a:ext>
              </a:extLst>
            </p:cNvPr>
            <p:cNvSpPr txBox="1"/>
            <p:nvPr/>
          </p:nvSpPr>
          <p:spPr>
            <a:xfrm>
              <a:off x="14809965" y="3522235"/>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8" name="TextBox 497">
              <a:extLst>
                <a:ext uri="{FF2B5EF4-FFF2-40B4-BE49-F238E27FC236}">
                  <a16:creationId xmlns:a16="http://schemas.microsoft.com/office/drawing/2014/main" id="{5F6DEA6D-E716-4209-8EE5-2BE4CAD8410D}"/>
                </a:ext>
              </a:extLst>
            </p:cNvPr>
            <p:cNvSpPr txBox="1"/>
            <p:nvPr/>
          </p:nvSpPr>
          <p:spPr>
            <a:xfrm>
              <a:off x="14996134" y="361346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499" name="TextBox 498">
              <a:extLst>
                <a:ext uri="{FF2B5EF4-FFF2-40B4-BE49-F238E27FC236}">
                  <a16:creationId xmlns:a16="http://schemas.microsoft.com/office/drawing/2014/main" id="{55710B14-1154-4EC8-8DFB-FB1274D97DBB}"/>
                </a:ext>
              </a:extLst>
            </p:cNvPr>
            <p:cNvSpPr txBox="1"/>
            <p:nvPr/>
          </p:nvSpPr>
          <p:spPr>
            <a:xfrm>
              <a:off x="15019406" y="3677323"/>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0" name="TextBox 499">
              <a:extLst>
                <a:ext uri="{FF2B5EF4-FFF2-40B4-BE49-F238E27FC236}">
                  <a16:creationId xmlns:a16="http://schemas.microsoft.com/office/drawing/2014/main" id="{BEE84F34-26B6-42D8-831D-87FBA690800A}"/>
                </a:ext>
              </a:extLst>
            </p:cNvPr>
            <p:cNvSpPr txBox="1"/>
            <p:nvPr/>
          </p:nvSpPr>
          <p:spPr>
            <a:xfrm>
              <a:off x="15088486" y="3682284"/>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1" name="TextBox 500">
              <a:extLst>
                <a:ext uri="{FF2B5EF4-FFF2-40B4-BE49-F238E27FC236}">
                  <a16:creationId xmlns:a16="http://schemas.microsoft.com/office/drawing/2014/main" id="{9B01B40E-8181-4364-BC4A-BFEB7918ABC7}"/>
                </a:ext>
              </a:extLst>
            </p:cNvPr>
            <p:cNvSpPr txBox="1"/>
            <p:nvPr/>
          </p:nvSpPr>
          <p:spPr>
            <a:xfrm>
              <a:off x="15151383" y="3682284"/>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2" name="TextBox 501">
              <a:extLst>
                <a:ext uri="{FF2B5EF4-FFF2-40B4-BE49-F238E27FC236}">
                  <a16:creationId xmlns:a16="http://schemas.microsoft.com/office/drawing/2014/main" id="{51B8FD58-FCAE-4018-841C-218BC494CBB4}"/>
                </a:ext>
              </a:extLst>
            </p:cNvPr>
            <p:cNvSpPr txBox="1"/>
            <p:nvPr/>
          </p:nvSpPr>
          <p:spPr>
            <a:xfrm>
              <a:off x="15260411" y="368038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3" name="TextBox 502">
              <a:extLst>
                <a:ext uri="{FF2B5EF4-FFF2-40B4-BE49-F238E27FC236}">
                  <a16:creationId xmlns:a16="http://schemas.microsoft.com/office/drawing/2014/main" id="{AA659E3F-A09C-47B3-9FCD-126A1B4733FC}"/>
                </a:ext>
              </a:extLst>
            </p:cNvPr>
            <p:cNvSpPr txBox="1"/>
            <p:nvPr/>
          </p:nvSpPr>
          <p:spPr>
            <a:xfrm>
              <a:off x="15339517" y="3686167"/>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4" name="TextBox 503">
              <a:extLst>
                <a:ext uri="{FF2B5EF4-FFF2-40B4-BE49-F238E27FC236}">
                  <a16:creationId xmlns:a16="http://schemas.microsoft.com/office/drawing/2014/main" id="{150CCA3C-4D7B-4F27-B65D-E23C8BD02F98}"/>
                </a:ext>
              </a:extLst>
            </p:cNvPr>
            <p:cNvSpPr txBox="1"/>
            <p:nvPr/>
          </p:nvSpPr>
          <p:spPr>
            <a:xfrm>
              <a:off x="15491700" y="3743466"/>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5" name="TextBox 504">
              <a:extLst>
                <a:ext uri="{FF2B5EF4-FFF2-40B4-BE49-F238E27FC236}">
                  <a16:creationId xmlns:a16="http://schemas.microsoft.com/office/drawing/2014/main" id="{51930C51-F809-4BC8-ABE0-964D50CE3BF9}"/>
                </a:ext>
              </a:extLst>
            </p:cNvPr>
            <p:cNvSpPr txBox="1"/>
            <p:nvPr/>
          </p:nvSpPr>
          <p:spPr>
            <a:xfrm>
              <a:off x="15517538" y="3741114"/>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6" name="TextBox 505">
              <a:extLst>
                <a:ext uri="{FF2B5EF4-FFF2-40B4-BE49-F238E27FC236}">
                  <a16:creationId xmlns:a16="http://schemas.microsoft.com/office/drawing/2014/main" id="{4A2EA4B3-58A0-4F4D-A779-23085C4C0BE7}"/>
                </a:ext>
              </a:extLst>
            </p:cNvPr>
            <p:cNvSpPr txBox="1"/>
            <p:nvPr/>
          </p:nvSpPr>
          <p:spPr>
            <a:xfrm>
              <a:off x="15759881" y="3743466"/>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7" name="TextBox 506">
              <a:extLst>
                <a:ext uri="{FF2B5EF4-FFF2-40B4-BE49-F238E27FC236}">
                  <a16:creationId xmlns:a16="http://schemas.microsoft.com/office/drawing/2014/main" id="{792ECB12-1600-4CF0-97BE-2C6D47EE0FEE}"/>
                </a:ext>
              </a:extLst>
            </p:cNvPr>
            <p:cNvSpPr txBox="1"/>
            <p:nvPr/>
          </p:nvSpPr>
          <p:spPr>
            <a:xfrm>
              <a:off x="15827612" y="3783203"/>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8" name="TextBox 507">
              <a:extLst>
                <a:ext uri="{FF2B5EF4-FFF2-40B4-BE49-F238E27FC236}">
                  <a16:creationId xmlns:a16="http://schemas.microsoft.com/office/drawing/2014/main" id="{C0BBC590-B0F8-4829-B6E0-7C9CA0C35597}"/>
                </a:ext>
              </a:extLst>
            </p:cNvPr>
            <p:cNvSpPr txBox="1"/>
            <p:nvPr/>
          </p:nvSpPr>
          <p:spPr>
            <a:xfrm>
              <a:off x="15913151" y="3778501"/>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09" name="TextBox 508">
              <a:extLst>
                <a:ext uri="{FF2B5EF4-FFF2-40B4-BE49-F238E27FC236}">
                  <a16:creationId xmlns:a16="http://schemas.microsoft.com/office/drawing/2014/main" id="{729119D5-B98A-40BF-9E14-A009110B66A7}"/>
                </a:ext>
              </a:extLst>
            </p:cNvPr>
            <p:cNvSpPr txBox="1"/>
            <p:nvPr/>
          </p:nvSpPr>
          <p:spPr>
            <a:xfrm>
              <a:off x="15967765" y="3815344"/>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0" name="TextBox 509">
              <a:extLst>
                <a:ext uri="{FF2B5EF4-FFF2-40B4-BE49-F238E27FC236}">
                  <a16:creationId xmlns:a16="http://schemas.microsoft.com/office/drawing/2014/main" id="{B92DA450-CA5B-46CC-96FD-C99B46ECF79B}"/>
                </a:ext>
              </a:extLst>
            </p:cNvPr>
            <p:cNvSpPr txBox="1"/>
            <p:nvPr/>
          </p:nvSpPr>
          <p:spPr>
            <a:xfrm>
              <a:off x="16008782" y="381803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1" name="TextBox 510">
              <a:extLst>
                <a:ext uri="{FF2B5EF4-FFF2-40B4-BE49-F238E27FC236}">
                  <a16:creationId xmlns:a16="http://schemas.microsoft.com/office/drawing/2014/main" id="{CCB90E74-F6B2-42D7-B606-E6D632F50255}"/>
                </a:ext>
              </a:extLst>
            </p:cNvPr>
            <p:cNvSpPr txBox="1"/>
            <p:nvPr/>
          </p:nvSpPr>
          <p:spPr>
            <a:xfrm>
              <a:off x="16650630" y="3913364"/>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2" name="TextBox 511">
              <a:extLst>
                <a:ext uri="{FF2B5EF4-FFF2-40B4-BE49-F238E27FC236}">
                  <a16:creationId xmlns:a16="http://schemas.microsoft.com/office/drawing/2014/main" id="{93A56AE6-8C6E-427B-9D59-16565FD7646B}"/>
                </a:ext>
              </a:extLst>
            </p:cNvPr>
            <p:cNvSpPr txBox="1"/>
            <p:nvPr/>
          </p:nvSpPr>
          <p:spPr>
            <a:xfrm>
              <a:off x="16716427" y="399582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3" name="TextBox 512">
              <a:extLst>
                <a:ext uri="{FF2B5EF4-FFF2-40B4-BE49-F238E27FC236}">
                  <a16:creationId xmlns:a16="http://schemas.microsoft.com/office/drawing/2014/main" id="{C4AF722F-6BB5-4D33-B256-CA2128B1F754}"/>
                </a:ext>
              </a:extLst>
            </p:cNvPr>
            <p:cNvSpPr txBox="1"/>
            <p:nvPr/>
          </p:nvSpPr>
          <p:spPr>
            <a:xfrm>
              <a:off x="16738619" y="3998959"/>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4" name="TextBox 513">
              <a:extLst>
                <a:ext uri="{FF2B5EF4-FFF2-40B4-BE49-F238E27FC236}">
                  <a16:creationId xmlns:a16="http://schemas.microsoft.com/office/drawing/2014/main" id="{C119F746-02A4-45C4-97CA-9344B857BC62}"/>
                </a:ext>
              </a:extLst>
            </p:cNvPr>
            <p:cNvSpPr txBox="1"/>
            <p:nvPr/>
          </p:nvSpPr>
          <p:spPr>
            <a:xfrm>
              <a:off x="16760427" y="399890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5" name="TextBox 514">
              <a:extLst>
                <a:ext uri="{FF2B5EF4-FFF2-40B4-BE49-F238E27FC236}">
                  <a16:creationId xmlns:a16="http://schemas.microsoft.com/office/drawing/2014/main" id="{AD846CD0-3909-4BFE-9DCE-5D1CA611A1F9}"/>
                </a:ext>
              </a:extLst>
            </p:cNvPr>
            <p:cNvSpPr txBox="1"/>
            <p:nvPr/>
          </p:nvSpPr>
          <p:spPr>
            <a:xfrm>
              <a:off x="16965814" y="4051481"/>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6" name="TextBox 515">
              <a:extLst>
                <a:ext uri="{FF2B5EF4-FFF2-40B4-BE49-F238E27FC236}">
                  <a16:creationId xmlns:a16="http://schemas.microsoft.com/office/drawing/2014/main" id="{74CD97BE-81EF-4781-9FEC-C42DCA5334B5}"/>
                </a:ext>
              </a:extLst>
            </p:cNvPr>
            <p:cNvSpPr txBox="1"/>
            <p:nvPr/>
          </p:nvSpPr>
          <p:spPr>
            <a:xfrm>
              <a:off x="17305232" y="4049985"/>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7" name="TextBox 516">
              <a:extLst>
                <a:ext uri="{FF2B5EF4-FFF2-40B4-BE49-F238E27FC236}">
                  <a16:creationId xmlns:a16="http://schemas.microsoft.com/office/drawing/2014/main" id="{12346EE5-0CAE-43FB-BDD4-9B3CA39C6D02}"/>
                </a:ext>
              </a:extLst>
            </p:cNvPr>
            <p:cNvSpPr txBox="1"/>
            <p:nvPr/>
          </p:nvSpPr>
          <p:spPr>
            <a:xfrm>
              <a:off x="17459309" y="4052723"/>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8" name="TextBox 517">
              <a:extLst>
                <a:ext uri="{FF2B5EF4-FFF2-40B4-BE49-F238E27FC236}">
                  <a16:creationId xmlns:a16="http://schemas.microsoft.com/office/drawing/2014/main" id="{F4309A57-430E-42CD-90C0-15F0C2AE9BE5}"/>
                </a:ext>
              </a:extLst>
            </p:cNvPr>
            <p:cNvSpPr txBox="1"/>
            <p:nvPr/>
          </p:nvSpPr>
          <p:spPr>
            <a:xfrm>
              <a:off x="17483835" y="4052723"/>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19" name="TextBox 518">
              <a:extLst>
                <a:ext uri="{FF2B5EF4-FFF2-40B4-BE49-F238E27FC236}">
                  <a16:creationId xmlns:a16="http://schemas.microsoft.com/office/drawing/2014/main" id="{2F7B2780-B4E6-42A6-B525-1C22CEC54A9B}"/>
                </a:ext>
              </a:extLst>
            </p:cNvPr>
            <p:cNvSpPr txBox="1"/>
            <p:nvPr/>
          </p:nvSpPr>
          <p:spPr>
            <a:xfrm>
              <a:off x="17518408" y="4049985"/>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sp>
          <p:nvSpPr>
            <p:cNvPr id="520" name="TextBox 519">
              <a:extLst>
                <a:ext uri="{FF2B5EF4-FFF2-40B4-BE49-F238E27FC236}">
                  <a16:creationId xmlns:a16="http://schemas.microsoft.com/office/drawing/2014/main" id="{E11AAB4E-CBE4-4565-9DEB-F11152B0ED73}"/>
                </a:ext>
              </a:extLst>
            </p:cNvPr>
            <p:cNvSpPr txBox="1"/>
            <p:nvPr/>
          </p:nvSpPr>
          <p:spPr>
            <a:xfrm>
              <a:off x="17623943" y="4057300"/>
              <a:ext cx="175211" cy="307777"/>
            </a:xfrm>
            <a:prstGeom prst="rect">
              <a:avLst/>
            </a:prstGeom>
            <a:noFill/>
          </p:spPr>
          <p:txBody>
            <a:bodyPr wrap="square" rtlCol="0">
              <a:spAutoFit/>
            </a:bodyPr>
            <a:lstStyle/>
            <a:p>
              <a:pPr algn="ctr"/>
              <a:r>
                <a:rPr lang="en-US" sz="1400" b="0" dirty="0">
                  <a:solidFill>
                    <a:srgbClr val="015873"/>
                  </a:solidFill>
                  <a:latin typeface="Calibri" panose="020F0502020204030204" pitchFamily="34" charset="0"/>
                  <a:cs typeface="Calibri" panose="020F0502020204030204" pitchFamily="34" charset="0"/>
                </a:rPr>
                <a:t>+</a:t>
              </a:r>
            </a:p>
          </p:txBody>
        </p:sp>
      </p:grpSp>
    </p:spTree>
    <p:extLst>
      <p:ext uri="{BB962C8B-B14F-4D97-AF65-F5344CB8AC3E}">
        <p14:creationId xmlns:p14="http://schemas.microsoft.com/office/powerpoint/2010/main" val="218416001"/>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SIENDO: PFS in Patients With Wild-Type P53 Endometrioid Carcinoma</a:t>
            </a:r>
          </a:p>
        </p:txBody>
      </p:sp>
      <p:graphicFrame>
        <p:nvGraphicFramePr>
          <p:cNvPr id="12" name="Group 32">
            <a:extLst>
              <a:ext uri="{FF2B5EF4-FFF2-40B4-BE49-F238E27FC236}">
                <a16:creationId xmlns:a16="http://schemas.microsoft.com/office/drawing/2014/main" id="{AA3E6B81-4BFD-D54B-9A70-756543DC55D0}"/>
              </a:ext>
            </a:extLst>
          </p:cNvPr>
          <p:cNvGraphicFramePr>
            <a:graphicFrameLocks noGrp="1"/>
          </p:cNvGraphicFramePr>
          <p:nvPr>
            <p:extLst>
              <p:ext uri="{D42A27DB-BD31-4B8C-83A1-F6EECF244321}">
                <p14:modId xmlns:p14="http://schemas.microsoft.com/office/powerpoint/2010/main" val="339505799"/>
              </p:ext>
            </p:extLst>
          </p:nvPr>
        </p:nvGraphicFramePr>
        <p:xfrm>
          <a:off x="6865997" y="1606176"/>
          <a:ext cx="4616391" cy="1828864"/>
        </p:xfrm>
        <a:graphic>
          <a:graphicData uri="http://schemas.openxmlformats.org/drawingml/2006/table">
            <a:tbl>
              <a:tblPr/>
              <a:tblGrid>
                <a:gridCol w="1797943">
                  <a:extLst>
                    <a:ext uri="{9D8B030D-6E8A-4147-A177-3AD203B41FA5}">
                      <a16:colId xmlns:a16="http://schemas.microsoft.com/office/drawing/2014/main" val="20000"/>
                    </a:ext>
                  </a:extLst>
                </a:gridCol>
                <a:gridCol w="1444722">
                  <a:extLst>
                    <a:ext uri="{9D8B030D-6E8A-4147-A177-3AD203B41FA5}">
                      <a16:colId xmlns:a16="http://schemas.microsoft.com/office/drawing/2014/main" val="20001"/>
                    </a:ext>
                  </a:extLst>
                </a:gridCol>
                <a:gridCol w="1373726">
                  <a:extLst>
                    <a:ext uri="{9D8B030D-6E8A-4147-A177-3AD203B41FA5}">
                      <a16:colId xmlns:a16="http://schemas.microsoft.com/office/drawing/2014/main" val="20002"/>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13.7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(9.20-NR)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(1.87-12.88)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0.375 (0.210-0.670)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One-sided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.0003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grpSp>
        <p:nvGrpSpPr>
          <p:cNvPr id="14" name="Group 13">
            <a:extLst>
              <a:ext uri="{FF2B5EF4-FFF2-40B4-BE49-F238E27FC236}">
                <a16:creationId xmlns:a16="http://schemas.microsoft.com/office/drawing/2014/main" id="{9DCC6CF5-217C-CC4B-992B-9E39A3FB5E2D}"/>
              </a:ext>
            </a:extLst>
          </p:cNvPr>
          <p:cNvGrpSpPr/>
          <p:nvPr/>
        </p:nvGrpSpPr>
        <p:grpSpPr>
          <a:xfrm>
            <a:off x="9392911" y="6207927"/>
            <a:ext cx="2488502" cy="454909"/>
            <a:chOff x="9392911" y="6207927"/>
            <a:chExt cx="2488502" cy="454909"/>
          </a:xfrm>
        </p:grpSpPr>
        <p:pic>
          <p:nvPicPr>
            <p:cNvPr id="15" name="Picture 14" descr="A picture containing text, ax, wheel&#10;&#10;Description automatically generated">
              <a:extLst>
                <a:ext uri="{FF2B5EF4-FFF2-40B4-BE49-F238E27FC236}">
                  <a16:creationId xmlns:a16="http://schemas.microsoft.com/office/drawing/2014/main" id="{9167623B-2B72-184E-B799-22C8C4926C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6" name="Rectangle 8">
              <a:extLst>
                <a:ext uri="{FF2B5EF4-FFF2-40B4-BE49-F238E27FC236}">
                  <a16:creationId xmlns:a16="http://schemas.microsoft.com/office/drawing/2014/main" id="{D15163D6-FE04-654E-B89C-F8D0285E589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7" name="Text Box 15">
            <a:extLst>
              <a:ext uri="{FF2B5EF4-FFF2-40B4-BE49-F238E27FC236}">
                <a16:creationId xmlns:a16="http://schemas.microsoft.com/office/drawing/2014/main" id="{10D5F85E-9820-F54A-A5D4-7C7F926F2770}"/>
              </a:ext>
            </a:extLst>
          </p:cNvPr>
          <p:cNvSpPr txBox="1">
            <a:spLocks noChangeArrowheads="1"/>
          </p:cNvSpPr>
          <p:nvPr/>
        </p:nvSpPr>
        <p:spPr bwMode="auto">
          <a:xfrm>
            <a:off x="412751" y="636605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SGO 2022. Abstr 249.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0" name="Group 9">
            <a:extLst>
              <a:ext uri="{FF2B5EF4-FFF2-40B4-BE49-F238E27FC236}">
                <a16:creationId xmlns:a16="http://schemas.microsoft.com/office/drawing/2014/main" id="{B052850B-27BC-4E28-9DED-66FFCBB464A4}"/>
              </a:ext>
            </a:extLst>
          </p:cNvPr>
          <p:cNvGrpSpPr/>
          <p:nvPr/>
        </p:nvGrpSpPr>
        <p:grpSpPr>
          <a:xfrm>
            <a:off x="365343" y="1487986"/>
            <a:ext cx="6392753" cy="4058588"/>
            <a:chOff x="347413" y="2025052"/>
            <a:chExt cx="6392753" cy="4058588"/>
          </a:xfrm>
        </p:grpSpPr>
        <p:cxnSp>
          <p:nvCxnSpPr>
            <p:cNvPr id="11" name="Straight Connector 10">
              <a:extLst>
                <a:ext uri="{FF2B5EF4-FFF2-40B4-BE49-F238E27FC236}">
                  <a16:creationId xmlns:a16="http://schemas.microsoft.com/office/drawing/2014/main" id="{114797D0-146F-4E94-8052-463F97D804B7}"/>
                </a:ext>
              </a:extLst>
            </p:cNvPr>
            <p:cNvCxnSpPr>
              <a:cxnSpLocks/>
            </p:cNvCxnSpPr>
            <p:nvPr/>
          </p:nvCxnSpPr>
          <p:spPr>
            <a:xfrm>
              <a:off x="1679643" y="5058460"/>
              <a:ext cx="5025957" cy="0"/>
            </a:xfrm>
            <a:prstGeom prst="line">
              <a:avLst/>
            </a:prstGeom>
            <a:noFill/>
            <a:ln w="28575" cap="flat" cmpd="sng" algn="ctr">
              <a:solidFill>
                <a:srgbClr val="000000"/>
              </a:solidFill>
              <a:prstDash val="solid"/>
            </a:ln>
            <a:effectLst/>
          </p:spPr>
        </p:cxnSp>
        <p:cxnSp>
          <p:nvCxnSpPr>
            <p:cNvPr id="13" name="Straight Connector 12">
              <a:extLst>
                <a:ext uri="{FF2B5EF4-FFF2-40B4-BE49-F238E27FC236}">
                  <a16:creationId xmlns:a16="http://schemas.microsoft.com/office/drawing/2014/main" id="{C9FF011A-373F-46C8-8A9C-CEBC73E66853}"/>
                </a:ext>
              </a:extLst>
            </p:cNvPr>
            <p:cNvCxnSpPr>
              <a:cxnSpLocks/>
            </p:cNvCxnSpPr>
            <p:nvPr/>
          </p:nvCxnSpPr>
          <p:spPr>
            <a:xfrm flipV="1">
              <a:off x="1679643" y="2204936"/>
              <a:ext cx="0" cy="2853524"/>
            </a:xfrm>
            <a:prstGeom prst="line">
              <a:avLst/>
            </a:prstGeom>
            <a:noFill/>
            <a:ln w="28575" cap="flat" cmpd="sng" algn="ctr">
              <a:solidFill>
                <a:srgbClr val="000000"/>
              </a:solidFill>
              <a:prstDash val="solid"/>
            </a:ln>
            <a:effectLst/>
          </p:spPr>
        </p:cxnSp>
        <p:cxnSp>
          <p:nvCxnSpPr>
            <p:cNvPr id="18" name="Straight Connector 17">
              <a:extLst>
                <a:ext uri="{FF2B5EF4-FFF2-40B4-BE49-F238E27FC236}">
                  <a16:creationId xmlns:a16="http://schemas.microsoft.com/office/drawing/2014/main" id="{6F2B99FD-BC80-4E1E-AFBF-87555039EC64}"/>
                </a:ext>
              </a:extLst>
            </p:cNvPr>
            <p:cNvCxnSpPr>
              <a:cxnSpLocks/>
            </p:cNvCxnSpPr>
            <p:nvPr/>
          </p:nvCxnSpPr>
          <p:spPr>
            <a:xfrm flipH="1">
              <a:off x="1614791" y="2204936"/>
              <a:ext cx="64008" cy="0"/>
            </a:xfrm>
            <a:prstGeom prst="line">
              <a:avLst/>
            </a:prstGeom>
            <a:noFill/>
            <a:ln w="28575" cap="flat" cmpd="sng" algn="ctr">
              <a:solidFill>
                <a:srgbClr val="000000"/>
              </a:solidFill>
              <a:prstDash val="solid"/>
            </a:ln>
            <a:effectLst/>
          </p:spPr>
        </p:cxnSp>
        <p:cxnSp>
          <p:nvCxnSpPr>
            <p:cNvPr id="19" name="Straight Connector 18">
              <a:extLst>
                <a:ext uri="{FF2B5EF4-FFF2-40B4-BE49-F238E27FC236}">
                  <a16:creationId xmlns:a16="http://schemas.microsoft.com/office/drawing/2014/main" id="{594CAF5F-6452-4E7B-99A4-E2456190603B}"/>
                </a:ext>
              </a:extLst>
            </p:cNvPr>
            <p:cNvCxnSpPr>
              <a:cxnSpLocks/>
            </p:cNvCxnSpPr>
            <p:nvPr/>
          </p:nvCxnSpPr>
          <p:spPr>
            <a:xfrm flipH="1">
              <a:off x="1614791" y="2918317"/>
              <a:ext cx="64008" cy="0"/>
            </a:xfrm>
            <a:prstGeom prst="line">
              <a:avLst/>
            </a:prstGeom>
            <a:noFill/>
            <a:ln w="28575" cap="flat" cmpd="sng" algn="ctr">
              <a:solidFill>
                <a:srgbClr val="000000"/>
              </a:solidFill>
              <a:prstDash val="solid"/>
            </a:ln>
            <a:effectLst/>
          </p:spPr>
        </p:cxnSp>
        <p:cxnSp>
          <p:nvCxnSpPr>
            <p:cNvPr id="20" name="Straight Connector 19">
              <a:extLst>
                <a:ext uri="{FF2B5EF4-FFF2-40B4-BE49-F238E27FC236}">
                  <a16:creationId xmlns:a16="http://schemas.microsoft.com/office/drawing/2014/main" id="{9775BF98-C7CE-4876-ADD5-060C13C96A32}"/>
                </a:ext>
              </a:extLst>
            </p:cNvPr>
            <p:cNvCxnSpPr>
              <a:cxnSpLocks/>
            </p:cNvCxnSpPr>
            <p:nvPr/>
          </p:nvCxnSpPr>
          <p:spPr>
            <a:xfrm flipH="1">
              <a:off x="1614791" y="3631698"/>
              <a:ext cx="64008" cy="0"/>
            </a:xfrm>
            <a:prstGeom prst="line">
              <a:avLst/>
            </a:prstGeom>
            <a:noFill/>
            <a:ln w="28575" cap="flat" cmpd="sng" algn="ctr">
              <a:solidFill>
                <a:srgbClr val="000000"/>
              </a:solidFill>
              <a:prstDash val="solid"/>
            </a:ln>
            <a:effectLst/>
          </p:spPr>
        </p:cxnSp>
        <p:cxnSp>
          <p:nvCxnSpPr>
            <p:cNvPr id="21" name="Straight Connector 20">
              <a:extLst>
                <a:ext uri="{FF2B5EF4-FFF2-40B4-BE49-F238E27FC236}">
                  <a16:creationId xmlns:a16="http://schemas.microsoft.com/office/drawing/2014/main" id="{A4B29115-01CE-4A47-AA06-E61ACA40AAA1}"/>
                </a:ext>
              </a:extLst>
            </p:cNvPr>
            <p:cNvCxnSpPr>
              <a:cxnSpLocks/>
            </p:cNvCxnSpPr>
            <p:nvPr/>
          </p:nvCxnSpPr>
          <p:spPr>
            <a:xfrm flipH="1">
              <a:off x="1614791" y="4345079"/>
              <a:ext cx="64008" cy="0"/>
            </a:xfrm>
            <a:prstGeom prst="line">
              <a:avLst/>
            </a:prstGeom>
            <a:noFill/>
            <a:ln w="28575" cap="flat" cmpd="sng" algn="ctr">
              <a:solidFill>
                <a:srgbClr val="000000"/>
              </a:solidFill>
              <a:prstDash val="solid"/>
            </a:ln>
            <a:effectLst/>
          </p:spPr>
        </p:cxnSp>
        <p:cxnSp>
          <p:nvCxnSpPr>
            <p:cNvPr id="22" name="Straight Connector 21">
              <a:extLst>
                <a:ext uri="{FF2B5EF4-FFF2-40B4-BE49-F238E27FC236}">
                  <a16:creationId xmlns:a16="http://schemas.microsoft.com/office/drawing/2014/main" id="{CC9B56FB-74A7-4EBF-9429-015D20DECAAC}"/>
                </a:ext>
              </a:extLst>
            </p:cNvPr>
            <p:cNvCxnSpPr>
              <a:cxnSpLocks/>
            </p:cNvCxnSpPr>
            <p:nvPr/>
          </p:nvCxnSpPr>
          <p:spPr>
            <a:xfrm flipH="1">
              <a:off x="1614791" y="5058460"/>
              <a:ext cx="64008" cy="0"/>
            </a:xfrm>
            <a:prstGeom prst="line">
              <a:avLst/>
            </a:prstGeom>
            <a:noFill/>
            <a:ln w="28575" cap="flat" cmpd="sng" algn="ctr">
              <a:solidFill>
                <a:srgbClr val="000000"/>
              </a:solidFill>
              <a:prstDash val="solid"/>
            </a:ln>
            <a:effectLst/>
          </p:spPr>
        </p:cxnSp>
        <p:cxnSp>
          <p:nvCxnSpPr>
            <p:cNvPr id="23" name="Straight Connector 22">
              <a:extLst>
                <a:ext uri="{FF2B5EF4-FFF2-40B4-BE49-F238E27FC236}">
                  <a16:creationId xmlns:a16="http://schemas.microsoft.com/office/drawing/2014/main" id="{C4442143-530E-4CFF-941C-F09316DE4842}"/>
                </a:ext>
              </a:extLst>
            </p:cNvPr>
            <p:cNvCxnSpPr>
              <a:cxnSpLocks/>
            </p:cNvCxnSpPr>
            <p:nvPr/>
          </p:nvCxnSpPr>
          <p:spPr>
            <a:xfrm>
              <a:off x="1678799" y="5058460"/>
              <a:ext cx="0" cy="64008"/>
            </a:xfrm>
            <a:prstGeom prst="line">
              <a:avLst/>
            </a:prstGeom>
            <a:noFill/>
            <a:ln w="28575" cap="flat" cmpd="sng" algn="ctr">
              <a:solidFill>
                <a:srgbClr val="000000"/>
              </a:solidFill>
              <a:prstDash val="solid"/>
            </a:ln>
            <a:effectLst/>
          </p:spPr>
        </p:cxnSp>
        <p:cxnSp>
          <p:nvCxnSpPr>
            <p:cNvPr id="24" name="Straight Connector 23">
              <a:extLst>
                <a:ext uri="{FF2B5EF4-FFF2-40B4-BE49-F238E27FC236}">
                  <a16:creationId xmlns:a16="http://schemas.microsoft.com/office/drawing/2014/main" id="{7EAA6104-5231-4AEB-AF77-15E272D7081D}"/>
                </a:ext>
              </a:extLst>
            </p:cNvPr>
            <p:cNvCxnSpPr>
              <a:cxnSpLocks/>
            </p:cNvCxnSpPr>
            <p:nvPr/>
          </p:nvCxnSpPr>
          <p:spPr>
            <a:xfrm>
              <a:off x="2477548" y="5058460"/>
              <a:ext cx="0" cy="64008"/>
            </a:xfrm>
            <a:prstGeom prst="line">
              <a:avLst/>
            </a:prstGeom>
            <a:noFill/>
            <a:ln w="28575" cap="flat" cmpd="sng" algn="ctr">
              <a:solidFill>
                <a:srgbClr val="000000"/>
              </a:solidFill>
              <a:prstDash val="solid"/>
            </a:ln>
            <a:effectLst/>
          </p:spPr>
        </p:cxnSp>
        <p:cxnSp>
          <p:nvCxnSpPr>
            <p:cNvPr id="25" name="Straight Connector 24">
              <a:extLst>
                <a:ext uri="{FF2B5EF4-FFF2-40B4-BE49-F238E27FC236}">
                  <a16:creationId xmlns:a16="http://schemas.microsoft.com/office/drawing/2014/main" id="{592FBD8F-A103-4C9C-8354-330DF1FDBB4D}"/>
                </a:ext>
              </a:extLst>
            </p:cNvPr>
            <p:cNvCxnSpPr>
              <a:cxnSpLocks/>
            </p:cNvCxnSpPr>
            <p:nvPr/>
          </p:nvCxnSpPr>
          <p:spPr>
            <a:xfrm>
              <a:off x="3276297" y="5058460"/>
              <a:ext cx="0" cy="64008"/>
            </a:xfrm>
            <a:prstGeom prst="line">
              <a:avLst/>
            </a:prstGeom>
            <a:noFill/>
            <a:ln w="28575" cap="flat" cmpd="sng" algn="ctr">
              <a:solidFill>
                <a:srgbClr val="000000"/>
              </a:solidFill>
              <a:prstDash val="solid"/>
            </a:ln>
            <a:effectLst/>
          </p:spPr>
        </p:cxnSp>
        <p:cxnSp>
          <p:nvCxnSpPr>
            <p:cNvPr id="26" name="Straight Connector 25">
              <a:extLst>
                <a:ext uri="{FF2B5EF4-FFF2-40B4-BE49-F238E27FC236}">
                  <a16:creationId xmlns:a16="http://schemas.microsoft.com/office/drawing/2014/main" id="{37CB5FB3-8587-4053-8F96-D0D726D2E718}"/>
                </a:ext>
              </a:extLst>
            </p:cNvPr>
            <p:cNvCxnSpPr>
              <a:cxnSpLocks/>
            </p:cNvCxnSpPr>
            <p:nvPr/>
          </p:nvCxnSpPr>
          <p:spPr>
            <a:xfrm>
              <a:off x="4075046" y="5058460"/>
              <a:ext cx="0" cy="64008"/>
            </a:xfrm>
            <a:prstGeom prst="line">
              <a:avLst/>
            </a:prstGeom>
            <a:noFill/>
            <a:ln w="28575" cap="flat" cmpd="sng" algn="ctr">
              <a:solidFill>
                <a:srgbClr val="000000"/>
              </a:solidFill>
              <a:prstDash val="solid"/>
            </a:ln>
            <a:effectLst/>
          </p:spPr>
        </p:cxnSp>
        <p:cxnSp>
          <p:nvCxnSpPr>
            <p:cNvPr id="27" name="Straight Connector 26">
              <a:extLst>
                <a:ext uri="{FF2B5EF4-FFF2-40B4-BE49-F238E27FC236}">
                  <a16:creationId xmlns:a16="http://schemas.microsoft.com/office/drawing/2014/main" id="{392D5E3F-89DA-4DC1-B35E-448E51FAE94B}"/>
                </a:ext>
              </a:extLst>
            </p:cNvPr>
            <p:cNvCxnSpPr>
              <a:cxnSpLocks/>
            </p:cNvCxnSpPr>
            <p:nvPr/>
          </p:nvCxnSpPr>
          <p:spPr>
            <a:xfrm>
              <a:off x="4873795" y="5058460"/>
              <a:ext cx="0" cy="64008"/>
            </a:xfrm>
            <a:prstGeom prst="line">
              <a:avLst/>
            </a:prstGeom>
            <a:noFill/>
            <a:ln w="28575" cap="flat" cmpd="sng" algn="ctr">
              <a:solidFill>
                <a:srgbClr val="000000"/>
              </a:solidFill>
              <a:prstDash val="solid"/>
            </a:ln>
            <a:effectLst/>
          </p:spPr>
        </p:cxnSp>
        <p:cxnSp>
          <p:nvCxnSpPr>
            <p:cNvPr id="28" name="Straight Connector 27">
              <a:extLst>
                <a:ext uri="{FF2B5EF4-FFF2-40B4-BE49-F238E27FC236}">
                  <a16:creationId xmlns:a16="http://schemas.microsoft.com/office/drawing/2014/main" id="{33F25AFD-0BCF-4FFB-A9F3-5496B6929E07}"/>
                </a:ext>
              </a:extLst>
            </p:cNvPr>
            <p:cNvCxnSpPr>
              <a:cxnSpLocks/>
            </p:cNvCxnSpPr>
            <p:nvPr/>
          </p:nvCxnSpPr>
          <p:spPr>
            <a:xfrm>
              <a:off x="5672544" y="5058460"/>
              <a:ext cx="0" cy="64008"/>
            </a:xfrm>
            <a:prstGeom prst="line">
              <a:avLst/>
            </a:prstGeom>
            <a:noFill/>
            <a:ln w="28575" cap="flat" cmpd="sng" algn="ctr">
              <a:solidFill>
                <a:srgbClr val="000000"/>
              </a:solidFill>
              <a:prstDash val="solid"/>
            </a:ln>
            <a:effectLst/>
          </p:spPr>
        </p:cxnSp>
        <p:cxnSp>
          <p:nvCxnSpPr>
            <p:cNvPr id="29" name="Straight Connector 28">
              <a:extLst>
                <a:ext uri="{FF2B5EF4-FFF2-40B4-BE49-F238E27FC236}">
                  <a16:creationId xmlns:a16="http://schemas.microsoft.com/office/drawing/2014/main" id="{EE6C7C00-582C-4E9D-87E1-91D523ED11FF}"/>
                </a:ext>
              </a:extLst>
            </p:cNvPr>
            <p:cNvCxnSpPr>
              <a:cxnSpLocks/>
            </p:cNvCxnSpPr>
            <p:nvPr/>
          </p:nvCxnSpPr>
          <p:spPr>
            <a:xfrm>
              <a:off x="6471292" y="5058460"/>
              <a:ext cx="0" cy="64008"/>
            </a:xfrm>
            <a:prstGeom prst="line">
              <a:avLst/>
            </a:prstGeom>
            <a:noFill/>
            <a:ln w="28575" cap="flat" cmpd="sng" algn="ctr">
              <a:solidFill>
                <a:srgbClr val="000000"/>
              </a:solidFill>
              <a:prstDash val="solid"/>
            </a:ln>
            <a:effectLst/>
          </p:spPr>
        </p:cxnSp>
        <p:sp>
          <p:nvSpPr>
            <p:cNvPr id="30" name="TextBox 29">
              <a:extLst>
                <a:ext uri="{FF2B5EF4-FFF2-40B4-BE49-F238E27FC236}">
                  <a16:creationId xmlns:a16="http://schemas.microsoft.com/office/drawing/2014/main" id="{960E589C-FC57-4CDD-87B0-9083C977D628}"/>
                </a:ext>
              </a:extLst>
            </p:cNvPr>
            <p:cNvSpPr txBox="1"/>
            <p:nvPr/>
          </p:nvSpPr>
          <p:spPr>
            <a:xfrm>
              <a:off x="976775" y="2025052"/>
              <a:ext cx="693060" cy="369332"/>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p>
          </p:txBody>
        </p:sp>
        <p:sp>
          <p:nvSpPr>
            <p:cNvPr id="31" name="TextBox 30">
              <a:extLst>
                <a:ext uri="{FF2B5EF4-FFF2-40B4-BE49-F238E27FC236}">
                  <a16:creationId xmlns:a16="http://schemas.microsoft.com/office/drawing/2014/main" id="{41078266-1157-4E5E-A333-E6220B3A2A64}"/>
                </a:ext>
              </a:extLst>
            </p:cNvPr>
            <p:cNvSpPr txBox="1"/>
            <p:nvPr/>
          </p:nvSpPr>
          <p:spPr>
            <a:xfrm>
              <a:off x="976775" y="2737238"/>
              <a:ext cx="693060" cy="369332"/>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0.75</a:t>
              </a:r>
            </a:p>
          </p:txBody>
        </p:sp>
        <p:sp>
          <p:nvSpPr>
            <p:cNvPr id="32" name="TextBox 31">
              <a:extLst>
                <a:ext uri="{FF2B5EF4-FFF2-40B4-BE49-F238E27FC236}">
                  <a16:creationId xmlns:a16="http://schemas.microsoft.com/office/drawing/2014/main" id="{AA5D0000-D290-40D1-BE8F-446FF79E90CC}"/>
                </a:ext>
              </a:extLst>
            </p:cNvPr>
            <p:cNvSpPr txBox="1"/>
            <p:nvPr/>
          </p:nvSpPr>
          <p:spPr>
            <a:xfrm>
              <a:off x="976775" y="3449424"/>
              <a:ext cx="693060" cy="369332"/>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0.50</a:t>
              </a:r>
            </a:p>
          </p:txBody>
        </p:sp>
        <p:sp>
          <p:nvSpPr>
            <p:cNvPr id="33" name="TextBox 32">
              <a:extLst>
                <a:ext uri="{FF2B5EF4-FFF2-40B4-BE49-F238E27FC236}">
                  <a16:creationId xmlns:a16="http://schemas.microsoft.com/office/drawing/2014/main" id="{7CC2B737-5385-4DD9-8893-A6BE68482356}"/>
                </a:ext>
              </a:extLst>
            </p:cNvPr>
            <p:cNvSpPr txBox="1"/>
            <p:nvPr/>
          </p:nvSpPr>
          <p:spPr>
            <a:xfrm>
              <a:off x="976775" y="4161610"/>
              <a:ext cx="693060" cy="369332"/>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0.25</a:t>
              </a:r>
            </a:p>
          </p:txBody>
        </p:sp>
        <p:sp>
          <p:nvSpPr>
            <p:cNvPr id="34" name="TextBox 33">
              <a:extLst>
                <a:ext uri="{FF2B5EF4-FFF2-40B4-BE49-F238E27FC236}">
                  <a16:creationId xmlns:a16="http://schemas.microsoft.com/office/drawing/2014/main" id="{C065055E-4C04-4750-8E9A-03817ED293FD}"/>
                </a:ext>
              </a:extLst>
            </p:cNvPr>
            <p:cNvSpPr txBox="1"/>
            <p:nvPr/>
          </p:nvSpPr>
          <p:spPr>
            <a:xfrm>
              <a:off x="976775" y="4873794"/>
              <a:ext cx="693060" cy="369332"/>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35" name="TextBox 34">
              <a:extLst>
                <a:ext uri="{FF2B5EF4-FFF2-40B4-BE49-F238E27FC236}">
                  <a16:creationId xmlns:a16="http://schemas.microsoft.com/office/drawing/2014/main" id="{1A43DBE8-6AFA-42C3-9DA9-8B4506B87A9A}"/>
                </a:ext>
              </a:extLst>
            </p:cNvPr>
            <p:cNvSpPr txBox="1"/>
            <p:nvPr/>
          </p:nvSpPr>
          <p:spPr>
            <a:xfrm rot="16200000">
              <a:off x="-646951" y="3460879"/>
              <a:ext cx="2853523" cy="341632"/>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8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Probability of PFS</a:t>
              </a:r>
            </a:p>
          </p:txBody>
        </p:sp>
        <p:sp>
          <p:nvSpPr>
            <p:cNvPr id="36" name="TextBox 35">
              <a:extLst>
                <a:ext uri="{FF2B5EF4-FFF2-40B4-BE49-F238E27FC236}">
                  <a16:creationId xmlns:a16="http://schemas.microsoft.com/office/drawing/2014/main" id="{E460D781-08EF-45F7-B086-0B020D672ADC}"/>
                </a:ext>
              </a:extLst>
            </p:cNvPr>
            <p:cNvSpPr txBox="1"/>
            <p:nvPr/>
          </p:nvSpPr>
          <p:spPr>
            <a:xfrm>
              <a:off x="1678799" y="5327249"/>
              <a:ext cx="4838733" cy="341632"/>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8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Mo</a:t>
              </a:r>
            </a:p>
          </p:txBody>
        </p:sp>
        <p:sp>
          <p:nvSpPr>
            <p:cNvPr id="37" name="TextBox 36">
              <a:extLst>
                <a:ext uri="{FF2B5EF4-FFF2-40B4-BE49-F238E27FC236}">
                  <a16:creationId xmlns:a16="http://schemas.microsoft.com/office/drawing/2014/main" id="{A4BB7C2A-1957-4840-B946-08608D044946}"/>
                </a:ext>
              </a:extLst>
            </p:cNvPr>
            <p:cNvSpPr txBox="1"/>
            <p:nvPr/>
          </p:nvSpPr>
          <p:spPr>
            <a:xfrm>
              <a:off x="6256949" y="5070199"/>
              <a:ext cx="425851"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18</a:t>
              </a:r>
            </a:p>
          </p:txBody>
        </p:sp>
        <p:sp>
          <p:nvSpPr>
            <p:cNvPr id="38" name="TextBox 37">
              <a:extLst>
                <a:ext uri="{FF2B5EF4-FFF2-40B4-BE49-F238E27FC236}">
                  <a16:creationId xmlns:a16="http://schemas.microsoft.com/office/drawing/2014/main" id="{F91C1398-661E-44F9-962E-C3A42EC04B29}"/>
                </a:ext>
              </a:extLst>
            </p:cNvPr>
            <p:cNvSpPr txBox="1"/>
            <p:nvPr/>
          </p:nvSpPr>
          <p:spPr>
            <a:xfrm>
              <a:off x="1467293" y="5070199"/>
              <a:ext cx="425851"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39" name="TextBox 38">
              <a:extLst>
                <a:ext uri="{FF2B5EF4-FFF2-40B4-BE49-F238E27FC236}">
                  <a16:creationId xmlns:a16="http://schemas.microsoft.com/office/drawing/2014/main" id="{1A16FB95-1709-4745-B157-C3FA411A2561}"/>
                </a:ext>
              </a:extLst>
            </p:cNvPr>
            <p:cNvSpPr txBox="1"/>
            <p:nvPr/>
          </p:nvSpPr>
          <p:spPr>
            <a:xfrm>
              <a:off x="2265569" y="5070199"/>
              <a:ext cx="425851"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a:t>
              </a:r>
            </a:p>
          </p:txBody>
        </p:sp>
        <p:sp>
          <p:nvSpPr>
            <p:cNvPr id="40" name="TextBox 39">
              <a:extLst>
                <a:ext uri="{FF2B5EF4-FFF2-40B4-BE49-F238E27FC236}">
                  <a16:creationId xmlns:a16="http://schemas.microsoft.com/office/drawing/2014/main" id="{863ACAB2-FCF0-4531-862A-B5AB58BBA555}"/>
                </a:ext>
              </a:extLst>
            </p:cNvPr>
            <p:cNvSpPr txBox="1"/>
            <p:nvPr/>
          </p:nvSpPr>
          <p:spPr>
            <a:xfrm>
              <a:off x="3063845" y="5070199"/>
              <a:ext cx="425851"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a:t>
              </a:r>
            </a:p>
          </p:txBody>
        </p:sp>
        <p:sp>
          <p:nvSpPr>
            <p:cNvPr id="41" name="TextBox 40">
              <a:extLst>
                <a:ext uri="{FF2B5EF4-FFF2-40B4-BE49-F238E27FC236}">
                  <a16:creationId xmlns:a16="http://schemas.microsoft.com/office/drawing/2014/main" id="{7790CB5A-2995-420F-A828-7B579F753DF8}"/>
                </a:ext>
              </a:extLst>
            </p:cNvPr>
            <p:cNvSpPr txBox="1"/>
            <p:nvPr/>
          </p:nvSpPr>
          <p:spPr>
            <a:xfrm>
              <a:off x="3862121" y="5070199"/>
              <a:ext cx="425851"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9</a:t>
              </a:r>
            </a:p>
          </p:txBody>
        </p:sp>
        <p:sp>
          <p:nvSpPr>
            <p:cNvPr id="42" name="TextBox 41">
              <a:extLst>
                <a:ext uri="{FF2B5EF4-FFF2-40B4-BE49-F238E27FC236}">
                  <a16:creationId xmlns:a16="http://schemas.microsoft.com/office/drawing/2014/main" id="{3E094B54-FF1B-4DF5-922A-B79BB5B83973}"/>
                </a:ext>
              </a:extLst>
            </p:cNvPr>
            <p:cNvSpPr txBox="1"/>
            <p:nvPr/>
          </p:nvSpPr>
          <p:spPr>
            <a:xfrm>
              <a:off x="4660397" y="5070199"/>
              <a:ext cx="425851"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12</a:t>
              </a:r>
            </a:p>
          </p:txBody>
        </p:sp>
        <p:sp>
          <p:nvSpPr>
            <p:cNvPr id="43" name="TextBox 42">
              <a:extLst>
                <a:ext uri="{FF2B5EF4-FFF2-40B4-BE49-F238E27FC236}">
                  <a16:creationId xmlns:a16="http://schemas.microsoft.com/office/drawing/2014/main" id="{8E8D6B04-D5AE-4379-9393-5E1FCA5A8147}"/>
                </a:ext>
              </a:extLst>
            </p:cNvPr>
            <p:cNvSpPr txBox="1"/>
            <p:nvPr/>
          </p:nvSpPr>
          <p:spPr>
            <a:xfrm>
              <a:off x="5458673" y="5070199"/>
              <a:ext cx="425851"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15</a:t>
              </a:r>
            </a:p>
          </p:txBody>
        </p:sp>
        <p:sp>
          <p:nvSpPr>
            <p:cNvPr id="44" name="TextBox 43">
              <a:extLst>
                <a:ext uri="{FF2B5EF4-FFF2-40B4-BE49-F238E27FC236}">
                  <a16:creationId xmlns:a16="http://schemas.microsoft.com/office/drawing/2014/main" id="{AF8AA086-A20E-4ADA-81E4-2E6F180AFBA6}"/>
                </a:ext>
              </a:extLst>
            </p:cNvPr>
            <p:cNvSpPr txBox="1"/>
            <p:nvPr/>
          </p:nvSpPr>
          <p:spPr>
            <a:xfrm>
              <a:off x="347413" y="5197854"/>
              <a:ext cx="1000849" cy="867930"/>
            </a:xfrm>
            <a:prstGeom prst="rect">
              <a:avLst/>
            </a:prstGeom>
            <a:noFill/>
          </p:spPr>
          <p:txBody>
            <a:bodyPr wrap="square" rtlCol="0">
              <a:spAutoFit/>
            </a:bodyPr>
            <a:lstStyle/>
            <a:p>
              <a:pPr marL="0" marR="0" lvl="0" indent="0" algn="r" defTabSz="914400" eaLnBrk="1" fontAlgn="auto" latinLnBrk="0" hangingPunct="1">
                <a:lnSpc>
                  <a:spcPct val="90000"/>
                </a:lnSpc>
                <a:spcBef>
                  <a:spcPts val="0"/>
                </a:spcBef>
                <a:spcAft>
                  <a:spcPts val="0"/>
                </a:spcAft>
                <a:buClrTx/>
                <a:buSzTx/>
                <a:buFontTx/>
                <a:buNone/>
                <a:tabLst/>
                <a:defRPr/>
              </a:pPr>
              <a:r>
                <a:rPr kumimoji="0" lang="en-US" sz="14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Patients at Risk, n</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Selinexor</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Placebo</a:t>
              </a:r>
            </a:p>
          </p:txBody>
        </p:sp>
        <p:sp>
          <p:nvSpPr>
            <p:cNvPr id="45" name="TextBox 44">
              <a:extLst>
                <a:ext uri="{FF2B5EF4-FFF2-40B4-BE49-F238E27FC236}">
                  <a16:creationId xmlns:a16="http://schemas.microsoft.com/office/drawing/2014/main" id="{C36ABB75-2B5E-4755-982F-704C679C3D87}"/>
                </a:ext>
              </a:extLst>
            </p:cNvPr>
            <p:cNvSpPr txBox="1"/>
            <p:nvPr/>
          </p:nvSpPr>
          <p:spPr>
            <a:xfrm>
              <a:off x="1423300" y="5603509"/>
              <a:ext cx="493069" cy="4801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67</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36</a:t>
              </a:r>
            </a:p>
          </p:txBody>
        </p:sp>
        <p:sp>
          <p:nvSpPr>
            <p:cNvPr id="46" name="TextBox 45">
              <a:extLst>
                <a:ext uri="{FF2B5EF4-FFF2-40B4-BE49-F238E27FC236}">
                  <a16:creationId xmlns:a16="http://schemas.microsoft.com/office/drawing/2014/main" id="{60FE7724-A9CB-484D-B1C4-8B419D86009E}"/>
                </a:ext>
              </a:extLst>
            </p:cNvPr>
            <p:cNvSpPr txBox="1"/>
            <p:nvPr/>
          </p:nvSpPr>
          <p:spPr>
            <a:xfrm>
              <a:off x="2225412" y="5603509"/>
              <a:ext cx="493069" cy="4801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48</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18</a:t>
              </a:r>
            </a:p>
          </p:txBody>
        </p:sp>
        <p:sp>
          <p:nvSpPr>
            <p:cNvPr id="47" name="TextBox 46">
              <a:extLst>
                <a:ext uri="{FF2B5EF4-FFF2-40B4-BE49-F238E27FC236}">
                  <a16:creationId xmlns:a16="http://schemas.microsoft.com/office/drawing/2014/main" id="{A4D69567-D708-47CE-B93F-433C2BDAF0CA}"/>
                </a:ext>
              </a:extLst>
            </p:cNvPr>
            <p:cNvSpPr txBox="1"/>
            <p:nvPr/>
          </p:nvSpPr>
          <p:spPr>
            <a:xfrm>
              <a:off x="3027524" y="5603509"/>
              <a:ext cx="493069" cy="4801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33</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11</a:t>
              </a:r>
            </a:p>
          </p:txBody>
        </p:sp>
        <p:sp>
          <p:nvSpPr>
            <p:cNvPr id="48" name="TextBox 47">
              <a:extLst>
                <a:ext uri="{FF2B5EF4-FFF2-40B4-BE49-F238E27FC236}">
                  <a16:creationId xmlns:a16="http://schemas.microsoft.com/office/drawing/2014/main" id="{93685A5C-61F3-4211-8BA4-AF4102F03E8E}"/>
                </a:ext>
              </a:extLst>
            </p:cNvPr>
            <p:cNvSpPr txBox="1"/>
            <p:nvPr/>
          </p:nvSpPr>
          <p:spPr>
            <a:xfrm>
              <a:off x="3829636" y="5603509"/>
              <a:ext cx="493069" cy="4801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24</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9</a:t>
              </a:r>
            </a:p>
          </p:txBody>
        </p:sp>
        <p:sp>
          <p:nvSpPr>
            <p:cNvPr id="49" name="TextBox 48">
              <a:extLst>
                <a:ext uri="{FF2B5EF4-FFF2-40B4-BE49-F238E27FC236}">
                  <a16:creationId xmlns:a16="http://schemas.microsoft.com/office/drawing/2014/main" id="{228217CB-A6AA-412E-8D71-0DDAA08260DE}"/>
                </a:ext>
              </a:extLst>
            </p:cNvPr>
            <p:cNvSpPr txBox="1"/>
            <p:nvPr/>
          </p:nvSpPr>
          <p:spPr>
            <a:xfrm>
              <a:off x="4631748" y="5603509"/>
              <a:ext cx="493069" cy="4801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15</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6</a:t>
              </a:r>
            </a:p>
          </p:txBody>
        </p:sp>
        <p:sp>
          <p:nvSpPr>
            <p:cNvPr id="50" name="TextBox 49">
              <a:extLst>
                <a:ext uri="{FF2B5EF4-FFF2-40B4-BE49-F238E27FC236}">
                  <a16:creationId xmlns:a16="http://schemas.microsoft.com/office/drawing/2014/main" id="{43C8E08F-CCCC-47EE-8132-6910C46A03C1}"/>
                </a:ext>
              </a:extLst>
            </p:cNvPr>
            <p:cNvSpPr txBox="1"/>
            <p:nvPr/>
          </p:nvSpPr>
          <p:spPr>
            <a:xfrm>
              <a:off x="5433860" y="5603509"/>
              <a:ext cx="493069" cy="4801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10</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5</a:t>
              </a:r>
            </a:p>
          </p:txBody>
        </p:sp>
        <p:sp>
          <p:nvSpPr>
            <p:cNvPr id="51" name="TextBox 50">
              <a:extLst>
                <a:ext uri="{FF2B5EF4-FFF2-40B4-BE49-F238E27FC236}">
                  <a16:creationId xmlns:a16="http://schemas.microsoft.com/office/drawing/2014/main" id="{B866B9AF-BDD3-4DE1-9CAA-026B83ECBE1A}"/>
                </a:ext>
              </a:extLst>
            </p:cNvPr>
            <p:cNvSpPr txBox="1"/>
            <p:nvPr/>
          </p:nvSpPr>
          <p:spPr>
            <a:xfrm>
              <a:off x="6235969" y="5603509"/>
              <a:ext cx="493069" cy="4801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7</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5</a:t>
              </a:r>
            </a:p>
          </p:txBody>
        </p:sp>
        <p:sp>
          <p:nvSpPr>
            <p:cNvPr id="52" name="TextBox 51">
              <a:extLst>
                <a:ext uri="{FF2B5EF4-FFF2-40B4-BE49-F238E27FC236}">
                  <a16:creationId xmlns:a16="http://schemas.microsoft.com/office/drawing/2014/main" id="{CF741857-E61C-477E-98D0-84D59CB9BFA7}"/>
                </a:ext>
              </a:extLst>
            </p:cNvPr>
            <p:cNvSpPr txBox="1"/>
            <p:nvPr/>
          </p:nvSpPr>
          <p:spPr>
            <a:xfrm>
              <a:off x="5294811" y="2068724"/>
              <a:ext cx="1301473" cy="674031"/>
            </a:xfrm>
            <a:prstGeom prst="rect">
              <a:avLst/>
            </a:prstGeom>
            <a:noFill/>
          </p:spPr>
          <p:txBody>
            <a:bodyPr wrap="square" rtlCol="0">
              <a:spAutoFit/>
            </a:bodyPr>
            <a:lstStyle/>
            <a:p>
              <a:pPr marL="231775" marR="0" lvl="0" indent="-231775" defTabSz="914400" eaLnBrk="1" fontAlgn="auto" latinLnBrk="0" hangingPunct="1">
                <a:lnSpc>
                  <a:spcPct val="9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Censored</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Selinexor</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Placebo</a:t>
              </a:r>
            </a:p>
          </p:txBody>
        </p:sp>
        <p:cxnSp>
          <p:nvCxnSpPr>
            <p:cNvPr id="53" name="Straight Connector 52">
              <a:extLst>
                <a:ext uri="{FF2B5EF4-FFF2-40B4-BE49-F238E27FC236}">
                  <a16:creationId xmlns:a16="http://schemas.microsoft.com/office/drawing/2014/main" id="{3CE7ABF8-825C-4DBC-A77E-4CEE597C4555}"/>
                </a:ext>
              </a:extLst>
            </p:cNvPr>
            <p:cNvCxnSpPr>
              <a:cxnSpLocks/>
            </p:cNvCxnSpPr>
            <p:nvPr/>
          </p:nvCxnSpPr>
          <p:spPr>
            <a:xfrm flipH="1">
              <a:off x="5309307" y="2394384"/>
              <a:ext cx="248429" cy="0"/>
            </a:xfrm>
            <a:prstGeom prst="line">
              <a:avLst/>
            </a:prstGeom>
            <a:noFill/>
            <a:ln w="28575" cap="flat" cmpd="sng" algn="ctr">
              <a:solidFill>
                <a:srgbClr val="015873"/>
              </a:solidFill>
              <a:prstDash val="solid"/>
            </a:ln>
            <a:effectLst/>
          </p:spPr>
        </p:cxnSp>
        <p:cxnSp>
          <p:nvCxnSpPr>
            <p:cNvPr id="54" name="Straight Connector 53">
              <a:extLst>
                <a:ext uri="{FF2B5EF4-FFF2-40B4-BE49-F238E27FC236}">
                  <a16:creationId xmlns:a16="http://schemas.microsoft.com/office/drawing/2014/main" id="{A466DF39-DADF-4785-BE30-4A4E1F319D29}"/>
                </a:ext>
              </a:extLst>
            </p:cNvPr>
            <p:cNvCxnSpPr>
              <a:cxnSpLocks/>
            </p:cNvCxnSpPr>
            <p:nvPr/>
          </p:nvCxnSpPr>
          <p:spPr>
            <a:xfrm flipH="1">
              <a:off x="5309307" y="2585694"/>
              <a:ext cx="248429" cy="0"/>
            </a:xfrm>
            <a:prstGeom prst="line">
              <a:avLst/>
            </a:prstGeom>
            <a:noFill/>
            <a:ln w="28575" cap="flat" cmpd="sng" algn="ctr">
              <a:solidFill>
                <a:srgbClr val="E1471D"/>
              </a:solidFill>
              <a:prstDash val="solid"/>
            </a:ln>
            <a:effectLst/>
          </p:spPr>
        </p:cxnSp>
        <p:cxnSp>
          <p:nvCxnSpPr>
            <p:cNvPr id="55" name="Straight Connector 54">
              <a:extLst>
                <a:ext uri="{FF2B5EF4-FFF2-40B4-BE49-F238E27FC236}">
                  <a16:creationId xmlns:a16="http://schemas.microsoft.com/office/drawing/2014/main" id="{BD0CB33B-4B87-47FC-9394-2837EF5914DF}"/>
                </a:ext>
              </a:extLst>
            </p:cNvPr>
            <p:cNvCxnSpPr/>
            <p:nvPr/>
          </p:nvCxnSpPr>
          <p:spPr>
            <a:xfrm>
              <a:off x="1669834" y="3638180"/>
              <a:ext cx="4993218" cy="0"/>
            </a:xfrm>
            <a:prstGeom prst="line">
              <a:avLst/>
            </a:prstGeom>
            <a:noFill/>
            <a:ln w="28575" cap="flat" cmpd="sng" algn="ctr">
              <a:solidFill>
                <a:srgbClr val="000000"/>
              </a:solidFill>
              <a:prstDash val="sysDot"/>
            </a:ln>
            <a:effectLst/>
          </p:spPr>
        </p:cxnSp>
        <p:sp>
          <p:nvSpPr>
            <p:cNvPr id="56" name="Freeform 2">
              <a:extLst>
                <a:ext uri="{FF2B5EF4-FFF2-40B4-BE49-F238E27FC236}">
                  <a16:creationId xmlns:a16="http://schemas.microsoft.com/office/drawing/2014/main" id="{44AE8114-41D1-4FD3-9C93-99C5602DFF21}"/>
                </a:ext>
              </a:extLst>
            </p:cNvPr>
            <p:cNvSpPr/>
            <p:nvPr/>
          </p:nvSpPr>
          <p:spPr>
            <a:xfrm>
              <a:off x="1696825" y="2210586"/>
              <a:ext cx="5043340" cy="1432874"/>
            </a:xfrm>
            <a:custGeom>
              <a:avLst/>
              <a:gdLst>
                <a:gd name="connsiteX0" fmla="*/ 5043340 w 5043340"/>
                <a:gd name="connsiteY0" fmla="*/ 1432874 h 1432874"/>
                <a:gd name="connsiteX1" fmla="*/ 3657600 w 5043340"/>
                <a:gd name="connsiteY1" fmla="*/ 1432874 h 1432874"/>
                <a:gd name="connsiteX2" fmla="*/ 3657600 w 5043340"/>
                <a:gd name="connsiteY2" fmla="*/ 1319752 h 1432874"/>
                <a:gd name="connsiteX3" fmla="*/ 3388936 w 5043340"/>
                <a:gd name="connsiteY3" fmla="*/ 1319752 h 1432874"/>
                <a:gd name="connsiteX4" fmla="*/ 3388936 w 5043340"/>
                <a:gd name="connsiteY4" fmla="*/ 1216057 h 1432874"/>
                <a:gd name="connsiteX5" fmla="*/ 3134412 w 5043340"/>
                <a:gd name="connsiteY5" fmla="*/ 1216057 h 1432874"/>
                <a:gd name="connsiteX6" fmla="*/ 3134412 w 5043340"/>
                <a:gd name="connsiteY6" fmla="*/ 1107649 h 1432874"/>
                <a:gd name="connsiteX7" fmla="*/ 2450969 w 5043340"/>
                <a:gd name="connsiteY7" fmla="*/ 1107649 h 1432874"/>
                <a:gd name="connsiteX8" fmla="*/ 2450969 w 5043340"/>
                <a:gd name="connsiteY8" fmla="*/ 1022808 h 1432874"/>
                <a:gd name="connsiteX9" fmla="*/ 1974915 w 5043340"/>
                <a:gd name="connsiteY9" fmla="*/ 1022808 h 1432874"/>
                <a:gd name="connsiteX10" fmla="*/ 1974915 w 5043340"/>
                <a:gd name="connsiteY10" fmla="*/ 970960 h 1432874"/>
                <a:gd name="connsiteX11" fmla="*/ 1951348 w 5043340"/>
                <a:gd name="connsiteY11" fmla="*/ 970960 h 1432874"/>
                <a:gd name="connsiteX12" fmla="*/ 1951348 w 5043340"/>
                <a:gd name="connsiteY12" fmla="*/ 904973 h 1432874"/>
                <a:gd name="connsiteX13" fmla="*/ 1701538 w 5043340"/>
                <a:gd name="connsiteY13" fmla="*/ 904973 h 1432874"/>
                <a:gd name="connsiteX14" fmla="*/ 1701538 w 5043340"/>
                <a:gd name="connsiteY14" fmla="*/ 829558 h 1432874"/>
                <a:gd name="connsiteX15" fmla="*/ 999241 w 5043340"/>
                <a:gd name="connsiteY15" fmla="*/ 829558 h 1432874"/>
                <a:gd name="connsiteX16" fmla="*/ 999241 w 5043340"/>
                <a:gd name="connsiteY16" fmla="*/ 740004 h 1432874"/>
                <a:gd name="connsiteX17" fmla="*/ 980387 w 5043340"/>
                <a:gd name="connsiteY17" fmla="*/ 740004 h 1432874"/>
                <a:gd name="connsiteX18" fmla="*/ 980387 w 5043340"/>
                <a:gd name="connsiteY18" fmla="*/ 603315 h 1432874"/>
                <a:gd name="connsiteX19" fmla="*/ 952107 w 5043340"/>
                <a:gd name="connsiteY19" fmla="*/ 603315 h 1432874"/>
                <a:gd name="connsiteX20" fmla="*/ 952107 w 5043340"/>
                <a:gd name="connsiteY20" fmla="*/ 438346 h 1432874"/>
                <a:gd name="connsiteX21" fmla="*/ 532614 w 5043340"/>
                <a:gd name="connsiteY21" fmla="*/ 438346 h 1432874"/>
                <a:gd name="connsiteX22" fmla="*/ 532614 w 5043340"/>
                <a:gd name="connsiteY22" fmla="*/ 320511 h 1432874"/>
                <a:gd name="connsiteX23" fmla="*/ 509047 w 5043340"/>
                <a:gd name="connsiteY23" fmla="*/ 320511 h 1432874"/>
                <a:gd name="connsiteX24" fmla="*/ 509047 w 5043340"/>
                <a:gd name="connsiteY24" fmla="*/ 268663 h 1432874"/>
                <a:gd name="connsiteX25" fmla="*/ 509047 w 5043340"/>
                <a:gd name="connsiteY25" fmla="*/ 268663 h 1432874"/>
                <a:gd name="connsiteX26" fmla="*/ 509047 w 5043340"/>
                <a:gd name="connsiteY26" fmla="*/ 268663 h 1432874"/>
                <a:gd name="connsiteX27" fmla="*/ 509047 w 5043340"/>
                <a:gd name="connsiteY27" fmla="*/ 268663 h 1432874"/>
                <a:gd name="connsiteX28" fmla="*/ 509047 w 5043340"/>
                <a:gd name="connsiteY28" fmla="*/ 268663 h 1432874"/>
                <a:gd name="connsiteX29" fmla="*/ 509047 w 5043340"/>
                <a:gd name="connsiteY29" fmla="*/ 268663 h 1432874"/>
                <a:gd name="connsiteX30" fmla="*/ 509047 w 5043340"/>
                <a:gd name="connsiteY30" fmla="*/ 268663 h 1432874"/>
                <a:gd name="connsiteX31" fmla="*/ 485480 w 5043340"/>
                <a:gd name="connsiteY31" fmla="*/ 245096 h 1432874"/>
                <a:gd name="connsiteX32" fmla="*/ 485480 w 5043340"/>
                <a:gd name="connsiteY32" fmla="*/ 94268 h 1432874"/>
                <a:gd name="connsiteX33" fmla="*/ 202676 w 5043340"/>
                <a:gd name="connsiteY33" fmla="*/ 94268 h 1432874"/>
                <a:gd name="connsiteX34" fmla="*/ 202676 w 5043340"/>
                <a:gd name="connsiteY34" fmla="*/ 42420 h 1432874"/>
                <a:gd name="connsiteX35" fmla="*/ 122548 w 5043340"/>
                <a:gd name="connsiteY35" fmla="*/ 42420 h 1432874"/>
                <a:gd name="connsiteX36" fmla="*/ 122548 w 5043340"/>
                <a:gd name="connsiteY36" fmla="*/ 0 h 1432874"/>
                <a:gd name="connsiteX37" fmla="*/ 0 w 5043340"/>
                <a:gd name="connsiteY37" fmla="*/ 0 h 143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043340" h="1432874">
                  <a:moveTo>
                    <a:pt x="5043340" y="1432874"/>
                  </a:moveTo>
                  <a:lnTo>
                    <a:pt x="3657600" y="1432874"/>
                  </a:lnTo>
                  <a:lnTo>
                    <a:pt x="3657600" y="1319752"/>
                  </a:lnTo>
                  <a:lnTo>
                    <a:pt x="3388936" y="1319752"/>
                  </a:lnTo>
                  <a:lnTo>
                    <a:pt x="3388936" y="1216057"/>
                  </a:lnTo>
                  <a:lnTo>
                    <a:pt x="3134412" y="1216057"/>
                  </a:lnTo>
                  <a:lnTo>
                    <a:pt x="3134412" y="1107649"/>
                  </a:lnTo>
                  <a:lnTo>
                    <a:pt x="2450969" y="1107649"/>
                  </a:lnTo>
                  <a:lnTo>
                    <a:pt x="2450969" y="1022808"/>
                  </a:lnTo>
                  <a:lnTo>
                    <a:pt x="1974915" y="1022808"/>
                  </a:lnTo>
                  <a:lnTo>
                    <a:pt x="1974915" y="970960"/>
                  </a:lnTo>
                  <a:lnTo>
                    <a:pt x="1951348" y="970960"/>
                  </a:lnTo>
                  <a:lnTo>
                    <a:pt x="1951348" y="904973"/>
                  </a:lnTo>
                  <a:lnTo>
                    <a:pt x="1701538" y="904973"/>
                  </a:lnTo>
                  <a:lnTo>
                    <a:pt x="1701538" y="829558"/>
                  </a:lnTo>
                  <a:lnTo>
                    <a:pt x="999241" y="829558"/>
                  </a:lnTo>
                  <a:lnTo>
                    <a:pt x="999241" y="740004"/>
                  </a:lnTo>
                  <a:lnTo>
                    <a:pt x="980387" y="740004"/>
                  </a:lnTo>
                  <a:lnTo>
                    <a:pt x="980387" y="603315"/>
                  </a:lnTo>
                  <a:lnTo>
                    <a:pt x="952107" y="603315"/>
                  </a:lnTo>
                  <a:lnTo>
                    <a:pt x="952107" y="438346"/>
                  </a:lnTo>
                  <a:lnTo>
                    <a:pt x="532614" y="438346"/>
                  </a:lnTo>
                  <a:lnTo>
                    <a:pt x="532614" y="320511"/>
                  </a:lnTo>
                  <a:lnTo>
                    <a:pt x="509047" y="320511"/>
                  </a:lnTo>
                  <a:lnTo>
                    <a:pt x="509047" y="268663"/>
                  </a:lnTo>
                  <a:lnTo>
                    <a:pt x="509047" y="268663"/>
                  </a:lnTo>
                  <a:lnTo>
                    <a:pt x="509047" y="268663"/>
                  </a:lnTo>
                  <a:lnTo>
                    <a:pt x="509047" y="268663"/>
                  </a:lnTo>
                  <a:lnTo>
                    <a:pt x="509047" y="268663"/>
                  </a:lnTo>
                  <a:lnTo>
                    <a:pt x="509047" y="268663"/>
                  </a:lnTo>
                  <a:lnTo>
                    <a:pt x="509047" y="268663"/>
                  </a:lnTo>
                  <a:lnTo>
                    <a:pt x="485480" y="245096"/>
                  </a:lnTo>
                  <a:lnTo>
                    <a:pt x="485480" y="94268"/>
                  </a:lnTo>
                  <a:lnTo>
                    <a:pt x="202676" y="94268"/>
                  </a:lnTo>
                  <a:lnTo>
                    <a:pt x="202676" y="42420"/>
                  </a:lnTo>
                  <a:lnTo>
                    <a:pt x="122548" y="42420"/>
                  </a:lnTo>
                  <a:lnTo>
                    <a:pt x="122548" y="0"/>
                  </a:lnTo>
                  <a:lnTo>
                    <a:pt x="0" y="0"/>
                  </a:lnTo>
                </a:path>
              </a:pathLst>
            </a:custGeom>
            <a:noFill/>
            <a:ln w="28575" cap="flat" cmpd="sng" algn="ctr">
              <a:solidFill>
                <a:srgbClr val="015873"/>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grpSp>
          <p:nvGrpSpPr>
            <p:cNvPr id="57" name="Group 56">
              <a:extLst>
                <a:ext uri="{FF2B5EF4-FFF2-40B4-BE49-F238E27FC236}">
                  <a16:creationId xmlns:a16="http://schemas.microsoft.com/office/drawing/2014/main" id="{031802B8-739D-45F0-A259-9A14017FB82B}"/>
                </a:ext>
              </a:extLst>
            </p:cNvPr>
            <p:cNvGrpSpPr/>
            <p:nvPr/>
          </p:nvGrpSpPr>
          <p:grpSpPr>
            <a:xfrm>
              <a:off x="1682685" y="2201159"/>
              <a:ext cx="5057481" cy="2205872"/>
              <a:chOff x="1682685" y="2201159"/>
              <a:chExt cx="5057481" cy="2205872"/>
            </a:xfrm>
          </p:grpSpPr>
          <p:sp>
            <p:nvSpPr>
              <p:cNvPr id="92" name="Freeform 3">
                <a:extLst>
                  <a:ext uri="{FF2B5EF4-FFF2-40B4-BE49-F238E27FC236}">
                    <a16:creationId xmlns:a16="http://schemas.microsoft.com/office/drawing/2014/main" id="{6792CCCA-E712-47E7-A2FB-57D84A7E84F5}"/>
                  </a:ext>
                </a:extLst>
              </p:cNvPr>
              <p:cNvSpPr/>
              <p:nvPr/>
            </p:nvSpPr>
            <p:spPr>
              <a:xfrm>
                <a:off x="4185502" y="4015819"/>
                <a:ext cx="2554664" cy="391212"/>
              </a:xfrm>
              <a:custGeom>
                <a:avLst/>
                <a:gdLst>
                  <a:gd name="connsiteX0" fmla="*/ 2554664 w 2554664"/>
                  <a:gd name="connsiteY0" fmla="*/ 391212 h 391212"/>
                  <a:gd name="connsiteX1" fmla="*/ 942680 w 2554664"/>
                  <a:gd name="connsiteY1" fmla="*/ 391212 h 391212"/>
                  <a:gd name="connsiteX2" fmla="*/ 942680 w 2554664"/>
                  <a:gd name="connsiteY2" fmla="*/ 254523 h 391212"/>
                  <a:gd name="connsiteX3" fmla="*/ 702297 w 2554664"/>
                  <a:gd name="connsiteY3" fmla="*/ 254523 h 391212"/>
                  <a:gd name="connsiteX4" fmla="*/ 702297 w 2554664"/>
                  <a:gd name="connsiteY4" fmla="*/ 127261 h 391212"/>
                  <a:gd name="connsiteX5" fmla="*/ 0 w 2554664"/>
                  <a:gd name="connsiteY5" fmla="*/ 127261 h 391212"/>
                  <a:gd name="connsiteX6" fmla="*/ 0 w 2554664"/>
                  <a:gd name="connsiteY6" fmla="*/ 0 h 39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4664" h="391212">
                    <a:moveTo>
                      <a:pt x="2554664" y="391212"/>
                    </a:moveTo>
                    <a:lnTo>
                      <a:pt x="942680" y="391212"/>
                    </a:lnTo>
                    <a:lnTo>
                      <a:pt x="942680" y="254523"/>
                    </a:lnTo>
                    <a:lnTo>
                      <a:pt x="702297" y="254523"/>
                    </a:lnTo>
                    <a:lnTo>
                      <a:pt x="702297" y="127261"/>
                    </a:lnTo>
                    <a:lnTo>
                      <a:pt x="0" y="127261"/>
                    </a:lnTo>
                    <a:lnTo>
                      <a:pt x="0" y="0"/>
                    </a:lnTo>
                  </a:path>
                </a:pathLst>
              </a:custGeom>
              <a:noFill/>
              <a:ln w="28575" cap="flat" cmpd="sng" algn="ctr">
                <a:solidFill>
                  <a:srgbClr val="E1471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93" name="Freeform 4">
                <a:extLst>
                  <a:ext uri="{FF2B5EF4-FFF2-40B4-BE49-F238E27FC236}">
                    <a16:creationId xmlns:a16="http://schemas.microsoft.com/office/drawing/2014/main" id="{1FFD035C-722C-42D4-A2D7-758B3A89B218}"/>
                  </a:ext>
                </a:extLst>
              </p:cNvPr>
              <p:cNvSpPr/>
              <p:nvPr/>
            </p:nvSpPr>
            <p:spPr>
              <a:xfrm>
                <a:off x="1682685" y="2201159"/>
                <a:ext cx="2479249" cy="1828800"/>
              </a:xfrm>
              <a:custGeom>
                <a:avLst/>
                <a:gdLst>
                  <a:gd name="connsiteX0" fmla="*/ 0 w 2479249"/>
                  <a:gd name="connsiteY0" fmla="*/ 0 h 1828800"/>
                  <a:gd name="connsiteX1" fmla="*/ 325224 w 2479249"/>
                  <a:gd name="connsiteY1" fmla="*/ 0 h 1828800"/>
                  <a:gd name="connsiteX2" fmla="*/ 325224 w 2479249"/>
                  <a:gd name="connsiteY2" fmla="*/ 98981 h 1828800"/>
                  <a:gd name="connsiteX3" fmla="*/ 428919 w 2479249"/>
                  <a:gd name="connsiteY3" fmla="*/ 98981 h 1828800"/>
                  <a:gd name="connsiteX4" fmla="*/ 428919 w 2479249"/>
                  <a:gd name="connsiteY4" fmla="*/ 249810 h 1828800"/>
                  <a:gd name="connsiteX5" fmla="*/ 457200 w 2479249"/>
                  <a:gd name="connsiteY5" fmla="*/ 249810 h 1828800"/>
                  <a:gd name="connsiteX6" fmla="*/ 457200 w 2479249"/>
                  <a:gd name="connsiteY6" fmla="*/ 348792 h 1828800"/>
                  <a:gd name="connsiteX7" fmla="*/ 476053 w 2479249"/>
                  <a:gd name="connsiteY7" fmla="*/ 348792 h 1828800"/>
                  <a:gd name="connsiteX8" fmla="*/ 476053 w 2479249"/>
                  <a:gd name="connsiteY8" fmla="*/ 457200 h 1828800"/>
                  <a:gd name="connsiteX9" fmla="*/ 476053 w 2479249"/>
                  <a:gd name="connsiteY9" fmla="*/ 716437 h 1828800"/>
                  <a:gd name="connsiteX10" fmla="*/ 499620 w 2479249"/>
                  <a:gd name="connsiteY10" fmla="*/ 716437 h 1828800"/>
                  <a:gd name="connsiteX11" fmla="*/ 499620 w 2479249"/>
                  <a:gd name="connsiteY11" fmla="*/ 791851 h 1828800"/>
                  <a:gd name="connsiteX12" fmla="*/ 499620 w 2479249"/>
                  <a:gd name="connsiteY12" fmla="*/ 1055802 h 1828800"/>
                  <a:gd name="connsiteX13" fmla="*/ 527901 w 2479249"/>
                  <a:gd name="connsiteY13" fmla="*/ 1055802 h 1828800"/>
                  <a:gd name="connsiteX14" fmla="*/ 527901 w 2479249"/>
                  <a:gd name="connsiteY14" fmla="*/ 1159497 h 1828800"/>
                  <a:gd name="connsiteX15" fmla="*/ 542041 w 2479249"/>
                  <a:gd name="connsiteY15" fmla="*/ 1159497 h 1828800"/>
                  <a:gd name="connsiteX16" fmla="*/ 542041 w 2479249"/>
                  <a:gd name="connsiteY16" fmla="*/ 1234911 h 1828800"/>
                  <a:gd name="connsiteX17" fmla="*/ 961534 w 2479249"/>
                  <a:gd name="connsiteY17" fmla="*/ 1234911 h 1828800"/>
                  <a:gd name="connsiteX18" fmla="*/ 961534 w 2479249"/>
                  <a:gd name="connsiteY18" fmla="*/ 1428161 h 1828800"/>
                  <a:gd name="connsiteX19" fmla="*/ 1003954 w 2479249"/>
                  <a:gd name="connsiteY19" fmla="*/ 1428161 h 1828800"/>
                  <a:gd name="connsiteX20" fmla="*/ 1003954 w 2479249"/>
                  <a:gd name="connsiteY20" fmla="*/ 1597843 h 1828800"/>
                  <a:gd name="connsiteX21" fmla="*/ 1376313 w 2479249"/>
                  <a:gd name="connsiteY21" fmla="*/ 1597843 h 1828800"/>
                  <a:gd name="connsiteX22" fmla="*/ 1376313 w 2479249"/>
                  <a:gd name="connsiteY22" fmla="*/ 1682684 h 1828800"/>
                  <a:gd name="connsiteX23" fmla="*/ 2479249 w 2479249"/>
                  <a:gd name="connsiteY23" fmla="*/ 1682684 h 1828800"/>
                  <a:gd name="connsiteX24" fmla="*/ 2479249 w 2479249"/>
                  <a:gd name="connsiteY24" fmla="*/ 1828800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9249" h="1828800">
                    <a:moveTo>
                      <a:pt x="0" y="0"/>
                    </a:moveTo>
                    <a:lnTo>
                      <a:pt x="325224" y="0"/>
                    </a:lnTo>
                    <a:lnTo>
                      <a:pt x="325224" y="98981"/>
                    </a:lnTo>
                    <a:lnTo>
                      <a:pt x="428919" y="98981"/>
                    </a:lnTo>
                    <a:lnTo>
                      <a:pt x="428919" y="249810"/>
                    </a:lnTo>
                    <a:lnTo>
                      <a:pt x="457200" y="249810"/>
                    </a:lnTo>
                    <a:lnTo>
                      <a:pt x="457200" y="348792"/>
                    </a:lnTo>
                    <a:lnTo>
                      <a:pt x="476053" y="348792"/>
                    </a:lnTo>
                    <a:lnTo>
                      <a:pt x="476053" y="457200"/>
                    </a:lnTo>
                    <a:lnTo>
                      <a:pt x="476053" y="716437"/>
                    </a:lnTo>
                    <a:lnTo>
                      <a:pt x="499620" y="716437"/>
                    </a:lnTo>
                    <a:lnTo>
                      <a:pt x="499620" y="791851"/>
                    </a:lnTo>
                    <a:lnTo>
                      <a:pt x="499620" y="1055802"/>
                    </a:lnTo>
                    <a:lnTo>
                      <a:pt x="527901" y="1055802"/>
                    </a:lnTo>
                    <a:lnTo>
                      <a:pt x="527901" y="1159497"/>
                    </a:lnTo>
                    <a:lnTo>
                      <a:pt x="542041" y="1159497"/>
                    </a:lnTo>
                    <a:lnTo>
                      <a:pt x="542041" y="1234911"/>
                    </a:lnTo>
                    <a:lnTo>
                      <a:pt x="961534" y="1234911"/>
                    </a:lnTo>
                    <a:lnTo>
                      <a:pt x="961534" y="1428161"/>
                    </a:lnTo>
                    <a:lnTo>
                      <a:pt x="1003954" y="1428161"/>
                    </a:lnTo>
                    <a:lnTo>
                      <a:pt x="1003954" y="1597843"/>
                    </a:lnTo>
                    <a:lnTo>
                      <a:pt x="1376313" y="1597843"/>
                    </a:lnTo>
                    <a:lnTo>
                      <a:pt x="1376313" y="1682684"/>
                    </a:lnTo>
                    <a:lnTo>
                      <a:pt x="2479249" y="1682684"/>
                    </a:lnTo>
                    <a:lnTo>
                      <a:pt x="2479249" y="1828800"/>
                    </a:lnTo>
                  </a:path>
                </a:pathLst>
              </a:custGeom>
              <a:noFill/>
              <a:ln w="28575" cap="flat" cmpd="sng" algn="ctr">
                <a:solidFill>
                  <a:srgbClr val="E1471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grpSp>
        <p:sp>
          <p:nvSpPr>
            <p:cNvPr id="58" name="TextBox 57">
              <a:extLst>
                <a:ext uri="{FF2B5EF4-FFF2-40B4-BE49-F238E27FC236}">
                  <a16:creationId xmlns:a16="http://schemas.microsoft.com/office/drawing/2014/main" id="{73401877-298E-40A4-8D42-077184554B51}"/>
                </a:ext>
              </a:extLst>
            </p:cNvPr>
            <p:cNvSpPr txBox="1"/>
            <p:nvPr/>
          </p:nvSpPr>
          <p:spPr>
            <a:xfrm>
              <a:off x="2040887" y="2133600"/>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grpSp>
          <p:nvGrpSpPr>
            <p:cNvPr id="59" name="Group 58">
              <a:extLst>
                <a:ext uri="{FF2B5EF4-FFF2-40B4-BE49-F238E27FC236}">
                  <a16:creationId xmlns:a16="http://schemas.microsoft.com/office/drawing/2014/main" id="{09254C33-C83D-4278-A9FE-0EB0A7AD8EBB}"/>
                </a:ext>
              </a:extLst>
            </p:cNvPr>
            <p:cNvGrpSpPr/>
            <p:nvPr/>
          </p:nvGrpSpPr>
          <p:grpSpPr>
            <a:xfrm>
              <a:off x="1609219" y="2044959"/>
              <a:ext cx="4769975" cy="1754009"/>
              <a:chOff x="1609219" y="2044959"/>
              <a:chExt cx="4769975" cy="1754009"/>
            </a:xfrm>
          </p:grpSpPr>
          <p:sp>
            <p:nvSpPr>
              <p:cNvPr id="66" name="TextBox 65">
                <a:extLst>
                  <a:ext uri="{FF2B5EF4-FFF2-40B4-BE49-F238E27FC236}">
                    <a16:creationId xmlns:a16="http://schemas.microsoft.com/office/drawing/2014/main" id="{612E3BEF-6B71-4A47-BE42-3C057A1AE235}"/>
                  </a:ext>
                </a:extLst>
              </p:cNvPr>
              <p:cNvSpPr txBox="1"/>
              <p:nvPr/>
            </p:nvSpPr>
            <p:spPr>
              <a:xfrm>
                <a:off x="1609219" y="2044959"/>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67" name="TextBox 66">
                <a:extLst>
                  <a:ext uri="{FF2B5EF4-FFF2-40B4-BE49-F238E27FC236}">
                    <a16:creationId xmlns:a16="http://schemas.microsoft.com/office/drawing/2014/main" id="{3EE07B51-17B6-425B-8EF0-572A9ADC15EB}"/>
                  </a:ext>
                </a:extLst>
              </p:cNvPr>
              <p:cNvSpPr txBox="1"/>
              <p:nvPr/>
            </p:nvSpPr>
            <p:spPr>
              <a:xfrm>
                <a:off x="2079269" y="218429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68" name="TextBox 67">
                <a:extLst>
                  <a:ext uri="{FF2B5EF4-FFF2-40B4-BE49-F238E27FC236}">
                    <a16:creationId xmlns:a16="http://schemas.microsoft.com/office/drawing/2014/main" id="{C219E039-E4A0-4913-9313-5ACF38B65DB7}"/>
                  </a:ext>
                </a:extLst>
              </p:cNvPr>
              <p:cNvSpPr txBox="1"/>
              <p:nvPr/>
            </p:nvSpPr>
            <p:spPr>
              <a:xfrm>
                <a:off x="2150623" y="248073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69" name="TextBox 68">
                <a:extLst>
                  <a:ext uri="{FF2B5EF4-FFF2-40B4-BE49-F238E27FC236}">
                    <a16:creationId xmlns:a16="http://schemas.microsoft.com/office/drawing/2014/main" id="{F286E6F9-2DE0-4FC6-8859-7C07487C5787}"/>
                  </a:ext>
                </a:extLst>
              </p:cNvPr>
              <p:cNvSpPr txBox="1"/>
              <p:nvPr/>
            </p:nvSpPr>
            <p:spPr>
              <a:xfrm>
                <a:off x="2558102" y="2475090"/>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0" name="TextBox 69">
                <a:extLst>
                  <a:ext uri="{FF2B5EF4-FFF2-40B4-BE49-F238E27FC236}">
                    <a16:creationId xmlns:a16="http://schemas.microsoft.com/office/drawing/2014/main" id="{6334F566-F5D3-4CC6-9283-5649EA843D08}"/>
                  </a:ext>
                </a:extLst>
              </p:cNvPr>
              <p:cNvSpPr txBox="1"/>
              <p:nvPr/>
            </p:nvSpPr>
            <p:spPr>
              <a:xfrm>
                <a:off x="2583817" y="2684249"/>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1" name="TextBox 70">
                <a:extLst>
                  <a:ext uri="{FF2B5EF4-FFF2-40B4-BE49-F238E27FC236}">
                    <a16:creationId xmlns:a16="http://schemas.microsoft.com/office/drawing/2014/main" id="{B70EE256-F5DC-4B97-A3F8-2332DF556EE7}"/>
                  </a:ext>
                </a:extLst>
              </p:cNvPr>
              <p:cNvSpPr txBox="1"/>
              <p:nvPr/>
            </p:nvSpPr>
            <p:spPr>
              <a:xfrm>
                <a:off x="2613683" y="2897471"/>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2" name="TextBox 71">
                <a:extLst>
                  <a:ext uri="{FF2B5EF4-FFF2-40B4-BE49-F238E27FC236}">
                    <a16:creationId xmlns:a16="http://schemas.microsoft.com/office/drawing/2014/main" id="{1F5F5D36-6FCC-4ECD-AB51-E32E629470A6}"/>
                  </a:ext>
                </a:extLst>
              </p:cNvPr>
              <p:cNvSpPr txBox="1"/>
              <p:nvPr/>
            </p:nvSpPr>
            <p:spPr>
              <a:xfrm>
                <a:off x="2638723" y="2894596"/>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3" name="TextBox 72">
                <a:extLst>
                  <a:ext uri="{FF2B5EF4-FFF2-40B4-BE49-F238E27FC236}">
                    <a16:creationId xmlns:a16="http://schemas.microsoft.com/office/drawing/2014/main" id="{246DF667-957D-498C-80DE-E1946935A333}"/>
                  </a:ext>
                </a:extLst>
              </p:cNvPr>
              <p:cNvSpPr txBox="1"/>
              <p:nvPr/>
            </p:nvSpPr>
            <p:spPr>
              <a:xfrm>
                <a:off x="3063845" y="289424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4" name="TextBox 73">
                <a:extLst>
                  <a:ext uri="{FF2B5EF4-FFF2-40B4-BE49-F238E27FC236}">
                    <a16:creationId xmlns:a16="http://schemas.microsoft.com/office/drawing/2014/main" id="{FFEC5D42-AD89-490E-A2B0-AD599311BA30}"/>
                  </a:ext>
                </a:extLst>
              </p:cNvPr>
              <p:cNvSpPr txBox="1"/>
              <p:nvPr/>
            </p:nvSpPr>
            <p:spPr>
              <a:xfrm>
                <a:off x="3112878" y="289666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5" name="TextBox 74">
                <a:extLst>
                  <a:ext uri="{FF2B5EF4-FFF2-40B4-BE49-F238E27FC236}">
                    <a16:creationId xmlns:a16="http://schemas.microsoft.com/office/drawing/2014/main" id="{A5FDFCF8-24B0-4054-BE8E-49291308FF01}"/>
                  </a:ext>
                </a:extLst>
              </p:cNvPr>
              <p:cNvSpPr txBox="1"/>
              <p:nvPr/>
            </p:nvSpPr>
            <p:spPr>
              <a:xfrm>
                <a:off x="3368645" y="2952681"/>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6" name="TextBox 75">
                <a:extLst>
                  <a:ext uri="{FF2B5EF4-FFF2-40B4-BE49-F238E27FC236}">
                    <a16:creationId xmlns:a16="http://schemas.microsoft.com/office/drawing/2014/main" id="{3E2EEA6B-146B-4613-8592-12A859316574}"/>
                  </a:ext>
                </a:extLst>
              </p:cNvPr>
              <p:cNvSpPr txBox="1"/>
              <p:nvPr/>
            </p:nvSpPr>
            <p:spPr>
              <a:xfrm>
                <a:off x="3556706" y="2959645"/>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7" name="TextBox 76">
                <a:extLst>
                  <a:ext uri="{FF2B5EF4-FFF2-40B4-BE49-F238E27FC236}">
                    <a16:creationId xmlns:a16="http://schemas.microsoft.com/office/drawing/2014/main" id="{1AA7D5B0-3686-47EB-A9AE-5C916ABA4C2C}"/>
                  </a:ext>
                </a:extLst>
              </p:cNvPr>
              <p:cNvSpPr txBox="1"/>
              <p:nvPr/>
            </p:nvSpPr>
            <p:spPr>
              <a:xfrm>
                <a:off x="3581404" y="3083869"/>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8" name="TextBox 77">
                <a:extLst>
                  <a:ext uri="{FF2B5EF4-FFF2-40B4-BE49-F238E27FC236}">
                    <a16:creationId xmlns:a16="http://schemas.microsoft.com/office/drawing/2014/main" id="{E82A8BC1-F159-4F85-84CC-BC6E3FD09165}"/>
                  </a:ext>
                </a:extLst>
              </p:cNvPr>
              <p:cNvSpPr txBox="1"/>
              <p:nvPr/>
            </p:nvSpPr>
            <p:spPr>
              <a:xfrm>
                <a:off x="3651457" y="308261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79" name="TextBox 78">
                <a:extLst>
                  <a:ext uri="{FF2B5EF4-FFF2-40B4-BE49-F238E27FC236}">
                    <a16:creationId xmlns:a16="http://schemas.microsoft.com/office/drawing/2014/main" id="{38173D20-48BB-4D8E-B091-794350AA7912}"/>
                  </a:ext>
                </a:extLst>
              </p:cNvPr>
              <p:cNvSpPr txBox="1"/>
              <p:nvPr/>
            </p:nvSpPr>
            <p:spPr>
              <a:xfrm>
                <a:off x="3910902" y="3083870"/>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0" name="TextBox 79">
                <a:extLst>
                  <a:ext uri="{FF2B5EF4-FFF2-40B4-BE49-F238E27FC236}">
                    <a16:creationId xmlns:a16="http://schemas.microsoft.com/office/drawing/2014/main" id="{EE755530-570A-4D76-9903-2954DF2097EA}"/>
                  </a:ext>
                </a:extLst>
              </p:cNvPr>
              <p:cNvSpPr txBox="1"/>
              <p:nvPr/>
            </p:nvSpPr>
            <p:spPr>
              <a:xfrm>
                <a:off x="3718834" y="3083869"/>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1" name="TextBox 80">
                <a:extLst>
                  <a:ext uri="{FF2B5EF4-FFF2-40B4-BE49-F238E27FC236}">
                    <a16:creationId xmlns:a16="http://schemas.microsoft.com/office/drawing/2014/main" id="{518A69CE-3E76-4E1D-AC38-93F81640BBBB}"/>
                  </a:ext>
                </a:extLst>
              </p:cNvPr>
              <p:cNvSpPr txBox="1"/>
              <p:nvPr/>
            </p:nvSpPr>
            <p:spPr>
              <a:xfrm>
                <a:off x="4088495" y="3155376"/>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2" name="TextBox 81">
                <a:extLst>
                  <a:ext uri="{FF2B5EF4-FFF2-40B4-BE49-F238E27FC236}">
                    <a16:creationId xmlns:a16="http://schemas.microsoft.com/office/drawing/2014/main" id="{8EA2F150-8C59-4BEF-B0E6-02CC8F41DEBB}"/>
                  </a:ext>
                </a:extLst>
              </p:cNvPr>
              <p:cNvSpPr txBox="1"/>
              <p:nvPr/>
            </p:nvSpPr>
            <p:spPr>
              <a:xfrm>
                <a:off x="4398148" y="315583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3" name="TextBox 82">
                <a:extLst>
                  <a:ext uri="{FF2B5EF4-FFF2-40B4-BE49-F238E27FC236}">
                    <a16:creationId xmlns:a16="http://schemas.microsoft.com/office/drawing/2014/main" id="{D87D424D-34E1-4B2D-877B-4D0770946490}"/>
                  </a:ext>
                </a:extLst>
              </p:cNvPr>
              <p:cNvSpPr txBox="1"/>
              <p:nvPr/>
            </p:nvSpPr>
            <p:spPr>
              <a:xfrm>
                <a:off x="4318603" y="3158577"/>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4" name="TextBox 83">
                <a:extLst>
                  <a:ext uri="{FF2B5EF4-FFF2-40B4-BE49-F238E27FC236}">
                    <a16:creationId xmlns:a16="http://schemas.microsoft.com/office/drawing/2014/main" id="{0C743124-14FB-408A-8C6C-D5F101745CCF}"/>
                  </a:ext>
                </a:extLst>
              </p:cNvPr>
              <p:cNvSpPr txBox="1"/>
              <p:nvPr/>
            </p:nvSpPr>
            <p:spPr>
              <a:xfrm>
                <a:off x="4541434" y="3152855"/>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5" name="TextBox 84">
                <a:extLst>
                  <a:ext uri="{FF2B5EF4-FFF2-40B4-BE49-F238E27FC236}">
                    <a16:creationId xmlns:a16="http://schemas.microsoft.com/office/drawing/2014/main" id="{DD4A6E76-54E8-4CDD-98A6-0F225A982F32}"/>
                  </a:ext>
                </a:extLst>
              </p:cNvPr>
              <p:cNvSpPr txBox="1"/>
              <p:nvPr/>
            </p:nvSpPr>
            <p:spPr>
              <a:xfrm>
                <a:off x="4485753" y="3158577"/>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6" name="TextBox 85">
                <a:extLst>
                  <a:ext uri="{FF2B5EF4-FFF2-40B4-BE49-F238E27FC236}">
                    <a16:creationId xmlns:a16="http://schemas.microsoft.com/office/drawing/2014/main" id="{FA1BE0BA-9A36-4777-9409-087B8004AE5C}"/>
                  </a:ext>
                </a:extLst>
              </p:cNvPr>
              <p:cNvSpPr txBox="1"/>
              <p:nvPr/>
            </p:nvSpPr>
            <p:spPr>
              <a:xfrm>
                <a:off x="5876474" y="348532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7" name="TextBox 86">
                <a:extLst>
                  <a:ext uri="{FF2B5EF4-FFF2-40B4-BE49-F238E27FC236}">
                    <a16:creationId xmlns:a16="http://schemas.microsoft.com/office/drawing/2014/main" id="{B91241DA-3728-4307-8F79-B5811E99056B}"/>
                  </a:ext>
                </a:extLst>
              </p:cNvPr>
              <p:cNvSpPr txBox="1"/>
              <p:nvPr/>
            </p:nvSpPr>
            <p:spPr>
              <a:xfrm>
                <a:off x="5548966" y="3485614"/>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8" name="TextBox 87">
                <a:extLst>
                  <a:ext uri="{FF2B5EF4-FFF2-40B4-BE49-F238E27FC236}">
                    <a16:creationId xmlns:a16="http://schemas.microsoft.com/office/drawing/2014/main" id="{934D421F-C64C-4E71-90F2-6FDA045290FF}"/>
                  </a:ext>
                </a:extLst>
              </p:cNvPr>
              <p:cNvSpPr txBox="1"/>
              <p:nvPr/>
            </p:nvSpPr>
            <p:spPr>
              <a:xfrm>
                <a:off x="5328139" y="3491191"/>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89" name="TextBox 88">
                <a:extLst>
                  <a:ext uri="{FF2B5EF4-FFF2-40B4-BE49-F238E27FC236}">
                    <a16:creationId xmlns:a16="http://schemas.microsoft.com/office/drawing/2014/main" id="{740A6F0E-8144-45F1-8709-55E90C3F12F5}"/>
                  </a:ext>
                </a:extLst>
              </p:cNvPr>
              <p:cNvSpPr txBox="1"/>
              <p:nvPr/>
            </p:nvSpPr>
            <p:spPr>
              <a:xfrm>
                <a:off x="5289583" y="348532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90" name="TextBox 89">
                <a:extLst>
                  <a:ext uri="{FF2B5EF4-FFF2-40B4-BE49-F238E27FC236}">
                    <a16:creationId xmlns:a16="http://schemas.microsoft.com/office/drawing/2014/main" id="{A781A7F8-0DF8-400F-8942-01A6CB37B0F5}"/>
                  </a:ext>
                </a:extLst>
              </p:cNvPr>
              <p:cNvSpPr txBox="1"/>
              <p:nvPr/>
            </p:nvSpPr>
            <p:spPr>
              <a:xfrm>
                <a:off x="6203983" y="348532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91" name="TextBox 90">
                <a:extLst>
                  <a:ext uri="{FF2B5EF4-FFF2-40B4-BE49-F238E27FC236}">
                    <a16:creationId xmlns:a16="http://schemas.microsoft.com/office/drawing/2014/main" id="{22B98CD8-217B-4A52-BBB8-50F1D622C940}"/>
                  </a:ext>
                </a:extLst>
              </p:cNvPr>
              <p:cNvSpPr txBox="1"/>
              <p:nvPr/>
            </p:nvSpPr>
            <p:spPr>
              <a:xfrm>
                <a:off x="6048251" y="348532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grpSp>
        <p:grpSp>
          <p:nvGrpSpPr>
            <p:cNvPr id="60" name="Group 59">
              <a:extLst>
                <a:ext uri="{FF2B5EF4-FFF2-40B4-BE49-F238E27FC236}">
                  <a16:creationId xmlns:a16="http://schemas.microsoft.com/office/drawing/2014/main" id="{D48403C3-8F11-4E3F-8CDC-DD8AEB7DA2FA}"/>
                </a:ext>
              </a:extLst>
            </p:cNvPr>
            <p:cNvGrpSpPr/>
            <p:nvPr/>
          </p:nvGrpSpPr>
          <p:grpSpPr>
            <a:xfrm>
              <a:off x="2079269" y="2737238"/>
              <a:ext cx="2092784" cy="1292721"/>
              <a:chOff x="2079269" y="2737238"/>
              <a:chExt cx="2092784" cy="1292721"/>
            </a:xfrm>
          </p:grpSpPr>
          <p:sp>
            <p:nvSpPr>
              <p:cNvPr id="61" name="TextBox 60">
                <a:extLst>
                  <a:ext uri="{FF2B5EF4-FFF2-40B4-BE49-F238E27FC236}">
                    <a16:creationId xmlns:a16="http://schemas.microsoft.com/office/drawing/2014/main" id="{779A322C-C8FB-49C7-815B-EC72E4B84FD4}"/>
                  </a:ext>
                </a:extLst>
              </p:cNvPr>
              <p:cNvSpPr txBox="1"/>
              <p:nvPr/>
            </p:nvSpPr>
            <p:spPr>
              <a:xfrm>
                <a:off x="2079269" y="273723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62" name="TextBox 61">
                <a:extLst>
                  <a:ext uri="{FF2B5EF4-FFF2-40B4-BE49-F238E27FC236}">
                    <a16:creationId xmlns:a16="http://schemas.microsoft.com/office/drawing/2014/main" id="{4BE9B70F-9325-4007-B230-790F8A3E16E8}"/>
                  </a:ext>
                </a:extLst>
              </p:cNvPr>
              <p:cNvSpPr txBox="1"/>
              <p:nvPr/>
            </p:nvSpPr>
            <p:spPr>
              <a:xfrm>
                <a:off x="3345646" y="371948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63" name="TextBox 62">
                <a:extLst>
                  <a:ext uri="{FF2B5EF4-FFF2-40B4-BE49-F238E27FC236}">
                    <a16:creationId xmlns:a16="http://schemas.microsoft.com/office/drawing/2014/main" id="{949D373D-A4CA-41AE-9876-ABE34B5EF0B8}"/>
                  </a:ext>
                </a:extLst>
              </p:cNvPr>
              <p:cNvSpPr txBox="1"/>
              <p:nvPr/>
            </p:nvSpPr>
            <p:spPr>
              <a:xfrm>
                <a:off x="3086264" y="372101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64" name="TextBox 63">
                <a:extLst>
                  <a:ext uri="{FF2B5EF4-FFF2-40B4-BE49-F238E27FC236}">
                    <a16:creationId xmlns:a16="http://schemas.microsoft.com/office/drawing/2014/main" id="{A315181B-7226-4247-9330-BD18C8236C38}"/>
                  </a:ext>
                </a:extLst>
              </p:cNvPr>
              <p:cNvSpPr txBox="1"/>
              <p:nvPr/>
            </p:nvSpPr>
            <p:spPr>
              <a:xfrm>
                <a:off x="2984120" y="372218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65" name="TextBox 64">
                <a:extLst>
                  <a:ext uri="{FF2B5EF4-FFF2-40B4-BE49-F238E27FC236}">
                    <a16:creationId xmlns:a16="http://schemas.microsoft.com/office/drawing/2014/main" id="{034EA582-F13D-410F-A90E-E0B7499EDA62}"/>
                  </a:ext>
                </a:extLst>
              </p:cNvPr>
              <p:cNvSpPr txBox="1"/>
              <p:nvPr/>
            </p:nvSpPr>
            <p:spPr>
              <a:xfrm>
                <a:off x="3996842" y="372218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grpSp>
      </p:grpSp>
    </p:spTree>
    <p:extLst>
      <p:ext uri="{BB962C8B-B14F-4D97-AF65-F5344CB8AC3E}">
        <p14:creationId xmlns:p14="http://schemas.microsoft.com/office/powerpoint/2010/main" val="318115545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SIENDO: PFS by Histologic Subtype</a:t>
            </a:r>
          </a:p>
        </p:txBody>
      </p:sp>
      <p:sp>
        <p:nvSpPr>
          <p:cNvPr id="13" name="Rectangle 12">
            <a:extLst>
              <a:ext uri="{FF2B5EF4-FFF2-40B4-BE49-F238E27FC236}">
                <a16:creationId xmlns:a16="http://schemas.microsoft.com/office/drawing/2014/main" id="{7287B91A-955C-4B40-ADD3-31F717945184}"/>
              </a:ext>
            </a:extLst>
          </p:cNvPr>
          <p:cNvSpPr/>
          <p:nvPr/>
        </p:nvSpPr>
        <p:spPr bwMode="auto">
          <a:xfrm>
            <a:off x="5069558" y="1316203"/>
            <a:ext cx="5339884" cy="1858284"/>
          </a:xfrm>
          <a:prstGeom prst="rect">
            <a:avLst/>
          </a:prstGeom>
          <a:solidFill>
            <a:schemeClr val="tx1"/>
          </a:solidFill>
          <a:ln w="28575">
            <a:noFill/>
            <a:round/>
            <a:headEnd/>
            <a:tailEnd/>
          </a:ln>
        </p:spPr>
        <p:txBody>
          <a:bodyPr rtlCol="0" anchor="ctr"/>
          <a:lstStyle/>
          <a:p>
            <a:pPr algn="l"/>
            <a:endParaRPr lang="en-US" dirty="0">
              <a:solidFill>
                <a:schemeClr val="bg1"/>
              </a:solidFill>
              <a:latin typeface="Calibri" panose="020F0502020204030204" pitchFamily="34" charset="0"/>
            </a:endParaRPr>
          </a:p>
        </p:txBody>
      </p:sp>
      <p:grpSp>
        <p:nvGrpSpPr>
          <p:cNvPr id="14" name="Group 13">
            <a:extLst>
              <a:ext uri="{FF2B5EF4-FFF2-40B4-BE49-F238E27FC236}">
                <a16:creationId xmlns:a16="http://schemas.microsoft.com/office/drawing/2014/main" id="{9DCC6CF5-217C-CC4B-992B-9E39A3FB5E2D}"/>
              </a:ext>
            </a:extLst>
          </p:cNvPr>
          <p:cNvGrpSpPr/>
          <p:nvPr/>
        </p:nvGrpSpPr>
        <p:grpSpPr>
          <a:xfrm>
            <a:off x="9392911" y="6207927"/>
            <a:ext cx="2488502" cy="454909"/>
            <a:chOff x="9392911" y="6207927"/>
            <a:chExt cx="2488502" cy="454909"/>
          </a:xfrm>
        </p:grpSpPr>
        <p:pic>
          <p:nvPicPr>
            <p:cNvPr id="15" name="Picture 14" descr="A picture containing text, ax, wheel&#10;&#10;Description automatically generated">
              <a:extLst>
                <a:ext uri="{FF2B5EF4-FFF2-40B4-BE49-F238E27FC236}">
                  <a16:creationId xmlns:a16="http://schemas.microsoft.com/office/drawing/2014/main" id="{9167623B-2B72-184E-B799-22C8C4926C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6" name="Rectangle 8">
              <a:extLst>
                <a:ext uri="{FF2B5EF4-FFF2-40B4-BE49-F238E27FC236}">
                  <a16:creationId xmlns:a16="http://schemas.microsoft.com/office/drawing/2014/main" id="{D15163D6-FE04-654E-B89C-F8D0285E589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7" name="Text Box 15">
            <a:extLst>
              <a:ext uri="{FF2B5EF4-FFF2-40B4-BE49-F238E27FC236}">
                <a16:creationId xmlns:a16="http://schemas.microsoft.com/office/drawing/2014/main" id="{10D5F85E-9820-F54A-A5D4-7C7F926F277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SGO 2022. Abstr 249.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BBA277AE-CBF2-E24E-B8DA-62232FE381DF}"/>
              </a:ext>
            </a:extLst>
          </p:cNvPr>
          <p:cNvSpPr txBox="1"/>
          <p:nvPr/>
        </p:nvSpPr>
        <p:spPr bwMode="auto">
          <a:xfrm>
            <a:off x="1401586" y="1326853"/>
            <a:ext cx="3231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Endometrioid carcinoma</a:t>
            </a:r>
          </a:p>
        </p:txBody>
      </p:sp>
      <p:graphicFrame>
        <p:nvGraphicFramePr>
          <p:cNvPr id="12" name="Group 32">
            <a:extLst>
              <a:ext uri="{FF2B5EF4-FFF2-40B4-BE49-F238E27FC236}">
                <a16:creationId xmlns:a16="http://schemas.microsoft.com/office/drawing/2014/main" id="{AA3E6B81-4BFD-D54B-9A70-756543DC55D0}"/>
              </a:ext>
            </a:extLst>
          </p:cNvPr>
          <p:cNvGraphicFramePr>
            <a:graphicFrameLocks noGrp="1"/>
          </p:cNvGraphicFramePr>
          <p:nvPr>
            <p:extLst>
              <p:ext uri="{D42A27DB-BD31-4B8C-83A1-F6EECF244321}">
                <p14:modId xmlns:p14="http://schemas.microsoft.com/office/powerpoint/2010/main" val="4067248805"/>
              </p:ext>
            </p:extLst>
          </p:nvPr>
        </p:nvGraphicFramePr>
        <p:xfrm>
          <a:off x="2995449" y="1599104"/>
          <a:ext cx="3075121" cy="1280224"/>
        </p:xfrm>
        <a:graphic>
          <a:graphicData uri="http://schemas.openxmlformats.org/drawingml/2006/table">
            <a:tbl>
              <a:tblPr/>
              <a:tblGrid>
                <a:gridCol w="1387365">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773356">
                  <a:extLst>
                    <a:ext uri="{9D8B030D-6E8A-4147-A177-3AD203B41FA5}">
                      <a16:colId xmlns:a16="http://schemas.microsoft.com/office/drawing/2014/main" val="20002"/>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(n = 96)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(n = 46)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0.573 (0.348-0.944)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One-sided </a:t>
                      </a:r>
                      <a:r>
                        <a:rPr kumimoji="0" lang="en-US" sz="12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2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
        <p:nvSpPr>
          <p:cNvPr id="19" name="Rectangle 18">
            <a:extLst>
              <a:ext uri="{FF2B5EF4-FFF2-40B4-BE49-F238E27FC236}">
                <a16:creationId xmlns:a16="http://schemas.microsoft.com/office/drawing/2014/main" id="{AF0D3701-FD3B-7744-B582-E330C3462152}"/>
              </a:ext>
            </a:extLst>
          </p:cNvPr>
          <p:cNvSpPr/>
          <p:nvPr/>
        </p:nvSpPr>
        <p:spPr bwMode="auto">
          <a:xfrm>
            <a:off x="7794447" y="1504663"/>
            <a:ext cx="2995449" cy="346543"/>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aphicFrame>
        <p:nvGraphicFramePr>
          <p:cNvPr id="20" name="Group 32">
            <a:extLst>
              <a:ext uri="{FF2B5EF4-FFF2-40B4-BE49-F238E27FC236}">
                <a16:creationId xmlns:a16="http://schemas.microsoft.com/office/drawing/2014/main" id="{A4A52607-4902-AD45-8C37-2369E8042A23}"/>
              </a:ext>
            </a:extLst>
          </p:cNvPr>
          <p:cNvGraphicFramePr>
            <a:graphicFrameLocks noGrp="1"/>
          </p:cNvGraphicFramePr>
          <p:nvPr>
            <p:extLst>
              <p:ext uri="{D42A27DB-BD31-4B8C-83A1-F6EECF244321}">
                <p14:modId xmlns:p14="http://schemas.microsoft.com/office/powerpoint/2010/main" val="2839410874"/>
              </p:ext>
            </p:extLst>
          </p:nvPr>
        </p:nvGraphicFramePr>
        <p:xfrm>
          <a:off x="8355532" y="1599104"/>
          <a:ext cx="3075121" cy="1280224"/>
        </p:xfrm>
        <a:graphic>
          <a:graphicData uri="http://schemas.openxmlformats.org/drawingml/2006/table">
            <a:tbl>
              <a:tblPr/>
              <a:tblGrid>
                <a:gridCol w="1387365">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773356">
                  <a:extLst>
                    <a:ext uri="{9D8B030D-6E8A-4147-A177-3AD203B41FA5}">
                      <a16:colId xmlns:a16="http://schemas.microsoft.com/office/drawing/2014/main" val="20002"/>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(n = 49)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(n = 28)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0.859 (0.481-1.533)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One-sided </a:t>
                      </a:r>
                      <a:r>
                        <a:rPr kumimoji="0" lang="en-US" sz="12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2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.309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grpSp>
        <p:nvGrpSpPr>
          <p:cNvPr id="157" name="Group 156">
            <a:extLst>
              <a:ext uri="{FF2B5EF4-FFF2-40B4-BE49-F238E27FC236}">
                <a16:creationId xmlns:a16="http://schemas.microsoft.com/office/drawing/2014/main" id="{58182CCA-C340-4D7F-9CD0-1A63F80073E6}"/>
              </a:ext>
            </a:extLst>
          </p:cNvPr>
          <p:cNvGrpSpPr/>
          <p:nvPr/>
        </p:nvGrpSpPr>
        <p:grpSpPr>
          <a:xfrm>
            <a:off x="90619" y="2020872"/>
            <a:ext cx="11753860" cy="4197597"/>
            <a:chOff x="90619" y="2178522"/>
            <a:chExt cx="11753860" cy="4197597"/>
          </a:xfrm>
        </p:grpSpPr>
        <p:sp>
          <p:nvSpPr>
            <p:cNvPr id="158" name="TextBox 157">
              <a:extLst>
                <a:ext uri="{FF2B5EF4-FFF2-40B4-BE49-F238E27FC236}">
                  <a16:creationId xmlns:a16="http://schemas.microsoft.com/office/drawing/2014/main" id="{13436791-517C-4C86-A0B7-C36401A6C8B8}"/>
                </a:ext>
              </a:extLst>
            </p:cNvPr>
            <p:cNvSpPr txBox="1"/>
            <p:nvPr/>
          </p:nvSpPr>
          <p:spPr>
            <a:xfrm>
              <a:off x="7700338" y="274898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159" name="TextBox 158">
              <a:extLst>
                <a:ext uri="{FF2B5EF4-FFF2-40B4-BE49-F238E27FC236}">
                  <a16:creationId xmlns:a16="http://schemas.microsoft.com/office/drawing/2014/main" id="{B1EBA892-1F6A-4170-AD80-1E00F1F4CE5D}"/>
                </a:ext>
              </a:extLst>
            </p:cNvPr>
            <p:cNvSpPr txBox="1"/>
            <p:nvPr/>
          </p:nvSpPr>
          <p:spPr>
            <a:xfrm>
              <a:off x="7707127" y="2966321"/>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160" name="TextBox 159">
              <a:extLst>
                <a:ext uri="{FF2B5EF4-FFF2-40B4-BE49-F238E27FC236}">
                  <a16:creationId xmlns:a16="http://schemas.microsoft.com/office/drawing/2014/main" id="{60139E41-F15C-422A-ABFA-BAE40698ABB7}"/>
                </a:ext>
              </a:extLst>
            </p:cNvPr>
            <p:cNvSpPr txBox="1"/>
            <p:nvPr/>
          </p:nvSpPr>
          <p:spPr>
            <a:xfrm>
              <a:off x="8582472" y="3794041"/>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cxnSp>
          <p:nvCxnSpPr>
            <p:cNvPr id="161" name="Straight Connector 160">
              <a:extLst>
                <a:ext uri="{FF2B5EF4-FFF2-40B4-BE49-F238E27FC236}">
                  <a16:creationId xmlns:a16="http://schemas.microsoft.com/office/drawing/2014/main" id="{B4BF3AC2-DD81-4384-98F2-40547C74D184}"/>
                </a:ext>
              </a:extLst>
            </p:cNvPr>
            <p:cNvCxnSpPr>
              <a:cxnSpLocks/>
            </p:cNvCxnSpPr>
            <p:nvPr/>
          </p:nvCxnSpPr>
          <p:spPr>
            <a:xfrm>
              <a:off x="1443955" y="5218412"/>
              <a:ext cx="4482859" cy="0"/>
            </a:xfrm>
            <a:prstGeom prst="line">
              <a:avLst/>
            </a:prstGeom>
            <a:noFill/>
            <a:ln w="28575" cap="flat" cmpd="sng" algn="ctr">
              <a:solidFill>
                <a:srgbClr val="000000"/>
              </a:solidFill>
              <a:prstDash val="solid"/>
            </a:ln>
            <a:effectLst/>
          </p:spPr>
        </p:cxnSp>
        <p:cxnSp>
          <p:nvCxnSpPr>
            <p:cNvPr id="162" name="Straight Connector 161">
              <a:extLst>
                <a:ext uri="{FF2B5EF4-FFF2-40B4-BE49-F238E27FC236}">
                  <a16:creationId xmlns:a16="http://schemas.microsoft.com/office/drawing/2014/main" id="{A6898DD6-5EB0-4D9B-B983-F55327327EA4}"/>
                </a:ext>
              </a:extLst>
            </p:cNvPr>
            <p:cNvCxnSpPr>
              <a:cxnSpLocks/>
            </p:cNvCxnSpPr>
            <p:nvPr/>
          </p:nvCxnSpPr>
          <p:spPr>
            <a:xfrm flipV="1">
              <a:off x="1443955" y="2364888"/>
              <a:ext cx="0" cy="2853524"/>
            </a:xfrm>
            <a:prstGeom prst="line">
              <a:avLst/>
            </a:prstGeom>
            <a:noFill/>
            <a:ln w="28575" cap="flat" cmpd="sng" algn="ctr">
              <a:solidFill>
                <a:srgbClr val="000000"/>
              </a:solidFill>
              <a:prstDash val="solid"/>
            </a:ln>
            <a:effectLst/>
          </p:spPr>
        </p:cxnSp>
        <p:cxnSp>
          <p:nvCxnSpPr>
            <p:cNvPr id="163" name="Straight Connector 162">
              <a:extLst>
                <a:ext uri="{FF2B5EF4-FFF2-40B4-BE49-F238E27FC236}">
                  <a16:creationId xmlns:a16="http://schemas.microsoft.com/office/drawing/2014/main" id="{36E63050-DDE6-4A08-9213-353BD4D3D8CC}"/>
                </a:ext>
              </a:extLst>
            </p:cNvPr>
            <p:cNvCxnSpPr>
              <a:cxnSpLocks/>
            </p:cNvCxnSpPr>
            <p:nvPr/>
          </p:nvCxnSpPr>
          <p:spPr>
            <a:xfrm flipH="1">
              <a:off x="1386110" y="2364888"/>
              <a:ext cx="57091" cy="0"/>
            </a:xfrm>
            <a:prstGeom prst="line">
              <a:avLst/>
            </a:prstGeom>
            <a:noFill/>
            <a:ln w="28575" cap="flat" cmpd="sng" algn="ctr">
              <a:solidFill>
                <a:srgbClr val="000000"/>
              </a:solidFill>
              <a:prstDash val="solid"/>
            </a:ln>
            <a:effectLst/>
          </p:spPr>
        </p:cxnSp>
        <p:cxnSp>
          <p:nvCxnSpPr>
            <p:cNvPr id="164" name="Straight Connector 163">
              <a:extLst>
                <a:ext uri="{FF2B5EF4-FFF2-40B4-BE49-F238E27FC236}">
                  <a16:creationId xmlns:a16="http://schemas.microsoft.com/office/drawing/2014/main" id="{2D78CC0C-E094-4C32-A4F2-ACE3A4FE48B9}"/>
                </a:ext>
              </a:extLst>
            </p:cNvPr>
            <p:cNvCxnSpPr>
              <a:cxnSpLocks/>
            </p:cNvCxnSpPr>
            <p:nvPr/>
          </p:nvCxnSpPr>
          <p:spPr>
            <a:xfrm flipH="1">
              <a:off x="1386110" y="3078269"/>
              <a:ext cx="57091" cy="0"/>
            </a:xfrm>
            <a:prstGeom prst="line">
              <a:avLst/>
            </a:prstGeom>
            <a:noFill/>
            <a:ln w="28575" cap="flat" cmpd="sng" algn="ctr">
              <a:solidFill>
                <a:srgbClr val="000000"/>
              </a:solidFill>
              <a:prstDash val="solid"/>
            </a:ln>
            <a:effectLst/>
          </p:spPr>
        </p:cxnSp>
        <p:cxnSp>
          <p:nvCxnSpPr>
            <p:cNvPr id="165" name="Straight Connector 164">
              <a:extLst>
                <a:ext uri="{FF2B5EF4-FFF2-40B4-BE49-F238E27FC236}">
                  <a16:creationId xmlns:a16="http://schemas.microsoft.com/office/drawing/2014/main" id="{CA2DFAE0-D013-46A1-A0D0-7F5EF6C4779E}"/>
                </a:ext>
              </a:extLst>
            </p:cNvPr>
            <p:cNvCxnSpPr>
              <a:cxnSpLocks/>
            </p:cNvCxnSpPr>
            <p:nvPr/>
          </p:nvCxnSpPr>
          <p:spPr>
            <a:xfrm flipH="1">
              <a:off x="1386110" y="3791650"/>
              <a:ext cx="57091" cy="0"/>
            </a:xfrm>
            <a:prstGeom prst="line">
              <a:avLst/>
            </a:prstGeom>
            <a:noFill/>
            <a:ln w="28575" cap="flat" cmpd="sng" algn="ctr">
              <a:solidFill>
                <a:srgbClr val="000000"/>
              </a:solidFill>
              <a:prstDash val="solid"/>
            </a:ln>
            <a:effectLst/>
          </p:spPr>
        </p:cxnSp>
        <p:cxnSp>
          <p:nvCxnSpPr>
            <p:cNvPr id="166" name="Straight Connector 165">
              <a:extLst>
                <a:ext uri="{FF2B5EF4-FFF2-40B4-BE49-F238E27FC236}">
                  <a16:creationId xmlns:a16="http://schemas.microsoft.com/office/drawing/2014/main" id="{71BCEF37-988A-41FA-AB99-064A52EBFA5A}"/>
                </a:ext>
              </a:extLst>
            </p:cNvPr>
            <p:cNvCxnSpPr>
              <a:cxnSpLocks/>
            </p:cNvCxnSpPr>
            <p:nvPr/>
          </p:nvCxnSpPr>
          <p:spPr>
            <a:xfrm flipH="1">
              <a:off x="1386110" y="4505031"/>
              <a:ext cx="57091" cy="0"/>
            </a:xfrm>
            <a:prstGeom prst="line">
              <a:avLst/>
            </a:prstGeom>
            <a:noFill/>
            <a:ln w="28575" cap="flat" cmpd="sng" algn="ctr">
              <a:solidFill>
                <a:srgbClr val="000000"/>
              </a:solidFill>
              <a:prstDash val="solid"/>
            </a:ln>
            <a:effectLst/>
          </p:spPr>
        </p:cxnSp>
        <p:cxnSp>
          <p:nvCxnSpPr>
            <p:cNvPr id="167" name="Straight Connector 166">
              <a:extLst>
                <a:ext uri="{FF2B5EF4-FFF2-40B4-BE49-F238E27FC236}">
                  <a16:creationId xmlns:a16="http://schemas.microsoft.com/office/drawing/2014/main" id="{AD93C911-CBD4-44A1-BBFD-894868EAEA0E}"/>
                </a:ext>
              </a:extLst>
            </p:cNvPr>
            <p:cNvCxnSpPr>
              <a:cxnSpLocks/>
            </p:cNvCxnSpPr>
            <p:nvPr/>
          </p:nvCxnSpPr>
          <p:spPr>
            <a:xfrm flipH="1">
              <a:off x="1386110" y="5218412"/>
              <a:ext cx="57091" cy="0"/>
            </a:xfrm>
            <a:prstGeom prst="line">
              <a:avLst/>
            </a:prstGeom>
            <a:noFill/>
            <a:ln w="28575" cap="flat" cmpd="sng" algn="ctr">
              <a:solidFill>
                <a:srgbClr val="000000"/>
              </a:solidFill>
              <a:prstDash val="solid"/>
            </a:ln>
            <a:effectLst/>
          </p:spPr>
        </p:cxnSp>
        <p:cxnSp>
          <p:nvCxnSpPr>
            <p:cNvPr id="168" name="Straight Connector 167">
              <a:extLst>
                <a:ext uri="{FF2B5EF4-FFF2-40B4-BE49-F238E27FC236}">
                  <a16:creationId xmlns:a16="http://schemas.microsoft.com/office/drawing/2014/main" id="{4E190807-C96F-47FB-8F60-2F3DEDA8E3A0}"/>
                </a:ext>
              </a:extLst>
            </p:cNvPr>
            <p:cNvCxnSpPr>
              <a:cxnSpLocks/>
            </p:cNvCxnSpPr>
            <p:nvPr/>
          </p:nvCxnSpPr>
          <p:spPr>
            <a:xfrm>
              <a:off x="1443202" y="5218412"/>
              <a:ext cx="0" cy="64008"/>
            </a:xfrm>
            <a:prstGeom prst="line">
              <a:avLst/>
            </a:prstGeom>
            <a:noFill/>
            <a:ln w="28575" cap="flat" cmpd="sng" algn="ctr">
              <a:solidFill>
                <a:srgbClr val="000000"/>
              </a:solidFill>
              <a:prstDash val="solid"/>
            </a:ln>
            <a:effectLst/>
          </p:spPr>
        </p:cxnSp>
        <p:cxnSp>
          <p:nvCxnSpPr>
            <p:cNvPr id="169" name="Straight Connector 168">
              <a:extLst>
                <a:ext uri="{FF2B5EF4-FFF2-40B4-BE49-F238E27FC236}">
                  <a16:creationId xmlns:a16="http://schemas.microsoft.com/office/drawing/2014/main" id="{0184346B-19AC-463A-82E3-697B1089E89D}"/>
                </a:ext>
              </a:extLst>
            </p:cNvPr>
            <p:cNvCxnSpPr>
              <a:cxnSpLocks/>
            </p:cNvCxnSpPr>
            <p:nvPr/>
          </p:nvCxnSpPr>
          <p:spPr>
            <a:xfrm>
              <a:off x="2155639" y="5218412"/>
              <a:ext cx="0" cy="64008"/>
            </a:xfrm>
            <a:prstGeom prst="line">
              <a:avLst/>
            </a:prstGeom>
            <a:noFill/>
            <a:ln w="28575" cap="flat" cmpd="sng" algn="ctr">
              <a:solidFill>
                <a:srgbClr val="000000"/>
              </a:solidFill>
              <a:prstDash val="solid"/>
            </a:ln>
            <a:effectLst/>
          </p:spPr>
        </p:cxnSp>
        <p:cxnSp>
          <p:nvCxnSpPr>
            <p:cNvPr id="170" name="Straight Connector 169">
              <a:extLst>
                <a:ext uri="{FF2B5EF4-FFF2-40B4-BE49-F238E27FC236}">
                  <a16:creationId xmlns:a16="http://schemas.microsoft.com/office/drawing/2014/main" id="{74DD9347-DAEC-4939-BCC8-B480A109DF7C}"/>
                </a:ext>
              </a:extLst>
            </p:cNvPr>
            <p:cNvCxnSpPr>
              <a:cxnSpLocks/>
            </p:cNvCxnSpPr>
            <p:nvPr/>
          </p:nvCxnSpPr>
          <p:spPr>
            <a:xfrm>
              <a:off x="2868076" y="5218412"/>
              <a:ext cx="0" cy="64008"/>
            </a:xfrm>
            <a:prstGeom prst="line">
              <a:avLst/>
            </a:prstGeom>
            <a:noFill/>
            <a:ln w="28575" cap="flat" cmpd="sng" algn="ctr">
              <a:solidFill>
                <a:srgbClr val="000000"/>
              </a:solidFill>
              <a:prstDash val="solid"/>
            </a:ln>
            <a:effectLst/>
          </p:spPr>
        </p:cxnSp>
        <p:cxnSp>
          <p:nvCxnSpPr>
            <p:cNvPr id="171" name="Straight Connector 170">
              <a:extLst>
                <a:ext uri="{FF2B5EF4-FFF2-40B4-BE49-F238E27FC236}">
                  <a16:creationId xmlns:a16="http://schemas.microsoft.com/office/drawing/2014/main" id="{6E1989C8-0D77-424C-9C63-C2EE27D95F18}"/>
                </a:ext>
              </a:extLst>
            </p:cNvPr>
            <p:cNvCxnSpPr>
              <a:cxnSpLocks/>
            </p:cNvCxnSpPr>
            <p:nvPr/>
          </p:nvCxnSpPr>
          <p:spPr>
            <a:xfrm>
              <a:off x="3580514" y="5218412"/>
              <a:ext cx="0" cy="64008"/>
            </a:xfrm>
            <a:prstGeom prst="line">
              <a:avLst/>
            </a:prstGeom>
            <a:noFill/>
            <a:ln w="28575" cap="flat" cmpd="sng" algn="ctr">
              <a:solidFill>
                <a:srgbClr val="000000"/>
              </a:solidFill>
              <a:prstDash val="solid"/>
            </a:ln>
            <a:effectLst/>
          </p:spPr>
        </p:cxnSp>
        <p:cxnSp>
          <p:nvCxnSpPr>
            <p:cNvPr id="172" name="Straight Connector 171">
              <a:extLst>
                <a:ext uri="{FF2B5EF4-FFF2-40B4-BE49-F238E27FC236}">
                  <a16:creationId xmlns:a16="http://schemas.microsoft.com/office/drawing/2014/main" id="{9D71DDCF-74C3-4DD2-B047-A3B1B8F9D017}"/>
                </a:ext>
              </a:extLst>
            </p:cNvPr>
            <p:cNvCxnSpPr>
              <a:cxnSpLocks/>
            </p:cNvCxnSpPr>
            <p:nvPr/>
          </p:nvCxnSpPr>
          <p:spPr>
            <a:xfrm>
              <a:off x="4292951" y="5218412"/>
              <a:ext cx="0" cy="64008"/>
            </a:xfrm>
            <a:prstGeom prst="line">
              <a:avLst/>
            </a:prstGeom>
            <a:noFill/>
            <a:ln w="28575" cap="flat" cmpd="sng" algn="ctr">
              <a:solidFill>
                <a:srgbClr val="000000"/>
              </a:solidFill>
              <a:prstDash val="solid"/>
            </a:ln>
            <a:effectLst/>
          </p:spPr>
        </p:cxnSp>
        <p:cxnSp>
          <p:nvCxnSpPr>
            <p:cNvPr id="173" name="Straight Connector 172">
              <a:extLst>
                <a:ext uri="{FF2B5EF4-FFF2-40B4-BE49-F238E27FC236}">
                  <a16:creationId xmlns:a16="http://schemas.microsoft.com/office/drawing/2014/main" id="{DE840A4F-B44C-4BFB-AC0E-5604BD476660}"/>
                </a:ext>
              </a:extLst>
            </p:cNvPr>
            <p:cNvCxnSpPr>
              <a:cxnSpLocks/>
            </p:cNvCxnSpPr>
            <p:nvPr/>
          </p:nvCxnSpPr>
          <p:spPr>
            <a:xfrm>
              <a:off x="5005388" y="5218412"/>
              <a:ext cx="0" cy="64008"/>
            </a:xfrm>
            <a:prstGeom prst="line">
              <a:avLst/>
            </a:prstGeom>
            <a:noFill/>
            <a:ln w="28575" cap="flat" cmpd="sng" algn="ctr">
              <a:solidFill>
                <a:srgbClr val="000000"/>
              </a:solidFill>
              <a:prstDash val="solid"/>
            </a:ln>
            <a:effectLst/>
          </p:spPr>
        </p:cxnSp>
        <p:cxnSp>
          <p:nvCxnSpPr>
            <p:cNvPr id="174" name="Straight Connector 173">
              <a:extLst>
                <a:ext uri="{FF2B5EF4-FFF2-40B4-BE49-F238E27FC236}">
                  <a16:creationId xmlns:a16="http://schemas.microsoft.com/office/drawing/2014/main" id="{EB77A4C9-E9C4-4FFD-98A5-FC692C75D4CA}"/>
                </a:ext>
              </a:extLst>
            </p:cNvPr>
            <p:cNvCxnSpPr>
              <a:cxnSpLocks/>
            </p:cNvCxnSpPr>
            <p:nvPr/>
          </p:nvCxnSpPr>
          <p:spPr>
            <a:xfrm>
              <a:off x="5717825" y="5218412"/>
              <a:ext cx="0" cy="64008"/>
            </a:xfrm>
            <a:prstGeom prst="line">
              <a:avLst/>
            </a:prstGeom>
            <a:noFill/>
            <a:ln w="28575" cap="flat" cmpd="sng" algn="ctr">
              <a:solidFill>
                <a:srgbClr val="000000"/>
              </a:solidFill>
              <a:prstDash val="solid"/>
            </a:ln>
            <a:effectLst/>
          </p:spPr>
        </p:cxnSp>
        <p:sp>
          <p:nvSpPr>
            <p:cNvPr id="175" name="TextBox 174">
              <a:extLst>
                <a:ext uri="{FF2B5EF4-FFF2-40B4-BE49-F238E27FC236}">
                  <a16:creationId xmlns:a16="http://schemas.microsoft.com/office/drawing/2014/main" id="{AAD9090F-2C4E-4CF9-BA69-FEC94841F8A7}"/>
                </a:ext>
              </a:extLst>
            </p:cNvPr>
            <p:cNvSpPr txBox="1"/>
            <p:nvPr/>
          </p:nvSpPr>
          <p:spPr>
            <a:xfrm>
              <a:off x="817037" y="2185004"/>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p>
          </p:txBody>
        </p:sp>
        <p:sp>
          <p:nvSpPr>
            <p:cNvPr id="176" name="TextBox 175">
              <a:extLst>
                <a:ext uri="{FF2B5EF4-FFF2-40B4-BE49-F238E27FC236}">
                  <a16:creationId xmlns:a16="http://schemas.microsoft.com/office/drawing/2014/main" id="{0121AACC-613D-4954-816E-DBE72673F9E0}"/>
                </a:ext>
              </a:extLst>
            </p:cNvPr>
            <p:cNvSpPr txBox="1"/>
            <p:nvPr/>
          </p:nvSpPr>
          <p:spPr>
            <a:xfrm>
              <a:off x="817037" y="2897190"/>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0.75</a:t>
              </a:r>
            </a:p>
          </p:txBody>
        </p:sp>
        <p:sp>
          <p:nvSpPr>
            <p:cNvPr id="177" name="TextBox 176">
              <a:extLst>
                <a:ext uri="{FF2B5EF4-FFF2-40B4-BE49-F238E27FC236}">
                  <a16:creationId xmlns:a16="http://schemas.microsoft.com/office/drawing/2014/main" id="{48DC2F93-17A6-44E3-9B1E-A6BDB246F819}"/>
                </a:ext>
              </a:extLst>
            </p:cNvPr>
            <p:cNvSpPr txBox="1"/>
            <p:nvPr/>
          </p:nvSpPr>
          <p:spPr>
            <a:xfrm>
              <a:off x="817037" y="3609376"/>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0.50</a:t>
              </a:r>
            </a:p>
          </p:txBody>
        </p:sp>
        <p:sp>
          <p:nvSpPr>
            <p:cNvPr id="178" name="TextBox 177">
              <a:extLst>
                <a:ext uri="{FF2B5EF4-FFF2-40B4-BE49-F238E27FC236}">
                  <a16:creationId xmlns:a16="http://schemas.microsoft.com/office/drawing/2014/main" id="{6A39D49C-787A-423D-B7A7-5BBA27E051CA}"/>
                </a:ext>
              </a:extLst>
            </p:cNvPr>
            <p:cNvSpPr txBox="1"/>
            <p:nvPr/>
          </p:nvSpPr>
          <p:spPr>
            <a:xfrm>
              <a:off x="817037" y="4321562"/>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0.25</a:t>
              </a:r>
            </a:p>
          </p:txBody>
        </p:sp>
        <p:sp>
          <p:nvSpPr>
            <p:cNvPr id="179" name="TextBox 178">
              <a:extLst>
                <a:ext uri="{FF2B5EF4-FFF2-40B4-BE49-F238E27FC236}">
                  <a16:creationId xmlns:a16="http://schemas.microsoft.com/office/drawing/2014/main" id="{99BC2A88-A33F-4BBB-8E8F-0FEBF61886BA}"/>
                </a:ext>
              </a:extLst>
            </p:cNvPr>
            <p:cNvSpPr txBox="1"/>
            <p:nvPr/>
          </p:nvSpPr>
          <p:spPr>
            <a:xfrm>
              <a:off x="817037" y="5033746"/>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180" name="TextBox 179">
              <a:extLst>
                <a:ext uri="{FF2B5EF4-FFF2-40B4-BE49-F238E27FC236}">
                  <a16:creationId xmlns:a16="http://schemas.microsoft.com/office/drawing/2014/main" id="{26B0AC03-BA73-4378-9FAD-2F4667BB0F28}"/>
                </a:ext>
              </a:extLst>
            </p:cNvPr>
            <p:cNvSpPr txBox="1"/>
            <p:nvPr/>
          </p:nvSpPr>
          <p:spPr>
            <a:xfrm rot="16200000">
              <a:off x="-785405" y="3634682"/>
              <a:ext cx="2853523" cy="313932"/>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PFS Probability</a:t>
              </a:r>
            </a:p>
          </p:txBody>
        </p:sp>
        <p:sp>
          <p:nvSpPr>
            <p:cNvPr id="181" name="TextBox 180">
              <a:extLst>
                <a:ext uri="{FF2B5EF4-FFF2-40B4-BE49-F238E27FC236}">
                  <a16:creationId xmlns:a16="http://schemas.microsoft.com/office/drawing/2014/main" id="{C2C41087-A96F-41C6-8B88-EB748F66E609}"/>
                </a:ext>
              </a:extLst>
            </p:cNvPr>
            <p:cNvSpPr txBox="1"/>
            <p:nvPr/>
          </p:nvSpPr>
          <p:spPr>
            <a:xfrm>
              <a:off x="1443202" y="5495439"/>
              <a:ext cx="4315866" cy="313932"/>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Mo</a:t>
              </a:r>
            </a:p>
          </p:txBody>
        </p:sp>
        <p:sp>
          <p:nvSpPr>
            <p:cNvPr id="182" name="TextBox 181">
              <a:extLst>
                <a:ext uri="{FF2B5EF4-FFF2-40B4-BE49-F238E27FC236}">
                  <a16:creationId xmlns:a16="http://schemas.microsoft.com/office/drawing/2014/main" id="{985A2CFA-0EE0-4800-945E-6C2A65D1F95E}"/>
                </a:ext>
              </a:extLst>
            </p:cNvPr>
            <p:cNvSpPr txBox="1"/>
            <p:nvPr/>
          </p:nvSpPr>
          <p:spPr>
            <a:xfrm>
              <a:off x="5501928" y="5230151"/>
              <a:ext cx="436625"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18</a:t>
              </a:r>
            </a:p>
          </p:txBody>
        </p:sp>
        <p:sp>
          <p:nvSpPr>
            <p:cNvPr id="183" name="TextBox 182">
              <a:extLst>
                <a:ext uri="{FF2B5EF4-FFF2-40B4-BE49-F238E27FC236}">
                  <a16:creationId xmlns:a16="http://schemas.microsoft.com/office/drawing/2014/main" id="{0B11C2D3-0CAD-481C-85C5-C991297AC8C9}"/>
                </a:ext>
              </a:extLst>
            </p:cNvPr>
            <p:cNvSpPr txBox="1"/>
            <p:nvPr/>
          </p:nvSpPr>
          <p:spPr>
            <a:xfrm>
              <a:off x="1254551" y="5230151"/>
              <a:ext cx="379834"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184" name="TextBox 183">
              <a:extLst>
                <a:ext uri="{FF2B5EF4-FFF2-40B4-BE49-F238E27FC236}">
                  <a16:creationId xmlns:a16="http://schemas.microsoft.com/office/drawing/2014/main" id="{5FE9E0D1-4E90-42BC-B389-A6490C9BA1DE}"/>
                </a:ext>
              </a:extLst>
            </p:cNvPr>
            <p:cNvSpPr txBox="1"/>
            <p:nvPr/>
          </p:nvSpPr>
          <p:spPr>
            <a:xfrm>
              <a:off x="1966566" y="5230151"/>
              <a:ext cx="379834"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a:t>
              </a:r>
            </a:p>
          </p:txBody>
        </p:sp>
        <p:sp>
          <p:nvSpPr>
            <p:cNvPr id="185" name="TextBox 184">
              <a:extLst>
                <a:ext uri="{FF2B5EF4-FFF2-40B4-BE49-F238E27FC236}">
                  <a16:creationId xmlns:a16="http://schemas.microsoft.com/office/drawing/2014/main" id="{84B79F38-2A1F-4691-90B3-7DCBB20AA9D0}"/>
                </a:ext>
              </a:extLst>
            </p:cNvPr>
            <p:cNvSpPr txBox="1"/>
            <p:nvPr/>
          </p:nvSpPr>
          <p:spPr>
            <a:xfrm>
              <a:off x="2678582" y="5230151"/>
              <a:ext cx="379834"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a:t>
              </a:r>
            </a:p>
          </p:txBody>
        </p:sp>
        <p:sp>
          <p:nvSpPr>
            <p:cNvPr id="186" name="TextBox 185">
              <a:extLst>
                <a:ext uri="{FF2B5EF4-FFF2-40B4-BE49-F238E27FC236}">
                  <a16:creationId xmlns:a16="http://schemas.microsoft.com/office/drawing/2014/main" id="{56892491-BE0E-44D1-82AB-EE4A18CCA101}"/>
                </a:ext>
              </a:extLst>
            </p:cNvPr>
            <p:cNvSpPr txBox="1"/>
            <p:nvPr/>
          </p:nvSpPr>
          <p:spPr>
            <a:xfrm>
              <a:off x="3390597" y="5230151"/>
              <a:ext cx="379834"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9</a:t>
              </a:r>
            </a:p>
          </p:txBody>
        </p:sp>
        <p:sp>
          <p:nvSpPr>
            <p:cNvPr id="187" name="TextBox 186">
              <a:extLst>
                <a:ext uri="{FF2B5EF4-FFF2-40B4-BE49-F238E27FC236}">
                  <a16:creationId xmlns:a16="http://schemas.microsoft.com/office/drawing/2014/main" id="{BFEE38E9-E112-4F91-8008-35108B7C40D1}"/>
                </a:ext>
              </a:extLst>
            </p:cNvPr>
            <p:cNvSpPr txBox="1"/>
            <p:nvPr/>
          </p:nvSpPr>
          <p:spPr>
            <a:xfrm>
              <a:off x="4077897" y="5230151"/>
              <a:ext cx="436625"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12</a:t>
              </a:r>
            </a:p>
          </p:txBody>
        </p:sp>
        <p:sp>
          <p:nvSpPr>
            <p:cNvPr id="188" name="TextBox 187">
              <a:extLst>
                <a:ext uri="{FF2B5EF4-FFF2-40B4-BE49-F238E27FC236}">
                  <a16:creationId xmlns:a16="http://schemas.microsoft.com/office/drawing/2014/main" id="{CC2A50CF-4792-4EC3-85FD-042AFCE4D60C}"/>
                </a:ext>
              </a:extLst>
            </p:cNvPr>
            <p:cNvSpPr txBox="1"/>
            <p:nvPr/>
          </p:nvSpPr>
          <p:spPr>
            <a:xfrm>
              <a:off x="4789913" y="5230151"/>
              <a:ext cx="436625"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15</a:t>
              </a:r>
            </a:p>
          </p:txBody>
        </p:sp>
        <p:sp>
          <p:nvSpPr>
            <p:cNvPr id="189" name="TextBox 188">
              <a:extLst>
                <a:ext uri="{FF2B5EF4-FFF2-40B4-BE49-F238E27FC236}">
                  <a16:creationId xmlns:a16="http://schemas.microsoft.com/office/drawing/2014/main" id="{87EA01BF-604B-4D40-A043-1A0ADC74AE98}"/>
                </a:ext>
              </a:extLst>
            </p:cNvPr>
            <p:cNvSpPr txBox="1"/>
            <p:nvPr/>
          </p:nvSpPr>
          <p:spPr>
            <a:xfrm>
              <a:off x="90619" y="5390389"/>
              <a:ext cx="1148382" cy="978729"/>
            </a:xfrm>
            <a:prstGeom prst="rect">
              <a:avLst/>
            </a:prstGeom>
            <a:noFill/>
          </p:spPr>
          <p:txBody>
            <a:bodyPr wrap="square" rtlCol="0">
              <a:spAutoFit/>
            </a:bodyPr>
            <a:lstStyle/>
            <a:p>
              <a:pPr marL="0" marR="0" lvl="0" indent="0" algn="r" defTabSz="914400" eaLnBrk="1" fontAlgn="auto"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Patients at Risk, n</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Selinexor</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Placebo</a:t>
              </a:r>
            </a:p>
          </p:txBody>
        </p:sp>
        <p:sp>
          <p:nvSpPr>
            <p:cNvPr id="190" name="TextBox 189">
              <a:extLst>
                <a:ext uri="{FF2B5EF4-FFF2-40B4-BE49-F238E27FC236}">
                  <a16:creationId xmlns:a16="http://schemas.microsoft.com/office/drawing/2014/main" id="{6900FAB0-D527-4885-A3C6-A848E8CBF466}"/>
                </a:ext>
              </a:extLst>
            </p:cNvPr>
            <p:cNvSpPr txBox="1"/>
            <p:nvPr/>
          </p:nvSpPr>
          <p:spPr>
            <a:xfrm>
              <a:off x="1197811" y="5840588"/>
              <a:ext cx="506718"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96</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46</a:t>
              </a:r>
            </a:p>
          </p:txBody>
        </p:sp>
        <p:sp>
          <p:nvSpPr>
            <p:cNvPr id="191" name="TextBox 190">
              <a:extLst>
                <a:ext uri="{FF2B5EF4-FFF2-40B4-BE49-F238E27FC236}">
                  <a16:creationId xmlns:a16="http://schemas.microsoft.com/office/drawing/2014/main" id="{6582910B-325B-4890-8251-58F3597B5830}"/>
                </a:ext>
              </a:extLst>
            </p:cNvPr>
            <p:cNvSpPr txBox="1"/>
            <p:nvPr/>
          </p:nvSpPr>
          <p:spPr>
            <a:xfrm>
              <a:off x="1930749" y="5840588"/>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61</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26</a:t>
              </a:r>
            </a:p>
          </p:txBody>
        </p:sp>
        <p:sp>
          <p:nvSpPr>
            <p:cNvPr id="192" name="TextBox 191">
              <a:extLst>
                <a:ext uri="{FF2B5EF4-FFF2-40B4-BE49-F238E27FC236}">
                  <a16:creationId xmlns:a16="http://schemas.microsoft.com/office/drawing/2014/main" id="{27A6853D-0851-4AD1-8C83-AE517D5ED827}"/>
                </a:ext>
              </a:extLst>
            </p:cNvPr>
            <p:cNvSpPr txBox="1"/>
            <p:nvPr/>
          </p:nvSpPr>
          <p:spPr>
            <a:xfrm>
              <a:off x="2646185" y="5840588"/>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36</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15</a:t>
              </a:r>
            </a:p>
          </p:txBody>
        </p:sp>
        <p:sp>
          <p:nvSpPr>
            <p:cNvPr id="193" name="TextBox 192">
              <a:extLst>
                <a:ext uri="{FF2B5EF4-FFF2-40B4-BE49-F238E27FC236}">
                  <a16:creationId xmlns:a16="http://schemas.microsoft.com/office/drawing/2014/main" id="{7C4727E8-0C3D-4AF2-BA57-6A16EAC971D8}"/>
                </a:ext>
              </a:extLst>
            </p:cNvPr>
            <p:cNvSpPr txBox="1"/>
            <p:nvPr/>
          </p:nvSpPr>
          <p:spPr>
            <a:xfrm>
              <a:off x="3361622" y="5840588"/>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27</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13</a:t>
              </a:r>
            </a:p>
          </p:txBody>
        </p:sp>
        <p:sp>
          <p:nvSpPr>
            <p:cNvPr id="194" name="TextBox 193">
              <a:extLst>
                <a:ext uri="{FF2B5EF4-FFF2-40B4-BE49-F238E27FC236}">
                  <a16:creationId xmlns:a16="http://schemas.microsoft.com/office/drawing/2014/main" id="{574AD21A-0054-4F4A-931D-F14FD9F3F85A}"/>
                </a:ext>
              </a:extLst>
            </p:cNvPr>
            <p:cNvSpPr txBox="1"/>
            <p:nvPr/>
          </p:nvSpPr>
          <p:spPr>
            <a:xfrm>
              <a:off x="4077059" y="5840588"/>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17</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7</a:t>
              </a:r>
            </a:p>
          </p:txBody>
        </p:sp>
        <p:sp>
          <p:nvSpPr>
            <p:cNvPr id="195" name="TextBox 194">
              <a:extLst>
                <a:ext uri="{FF2B5EF4-FFF2-40B4-BE49-F238E27FC236}">
                  <a16:creationId xmlns:a16="http://schemas.microsoft.com/office/drawing/2014/main" id="{B51A0D68-AE82-4708-AB91-50DA5C4D680B}"/>
                </a:ext>
              </a:extLst>
            </p:cNvPr>
            <p:cNvSpPr txBox="1"/>
            <p:nvPr/>
          </p:nvSpPr>
          <p:spPr>
            <a:xfrm>
              <a:off x="4792496" y="5840588"/>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9</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6</a:t>
              </a:r>
            </a:p>
          </p:txBody>
        </p:sp>
        <p:sp>
          <p:nvSpPr>
            <p:cNvPr id="196" name="TextBox 195">
              <a:extLst>
                <a:ext uri="{FF2B5EF4-FFF2-40B4-BE49-F238E27FC236}">
                  <a16:creationId xmlns:a16="http://schemas.microsoft.com/office/drawing/2014/main" id="{41939E31-730B-4E74-A29C-BB981F52C43F}"/>
                </a:ext>
              </a:extLst>
            </p:cNvPr>
            <p:cNvSpPr txBox="1"/>
            <p:nvPr/>
          </p:nvSpPr>
          <p:spPr>
            <a:xfrm>
              <a:off x="5507930" y="5840588"/>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5</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6</a:t>
              </a:r>
            </a:p>
          </p:txBody>
        </p:sp>
        <p:grpSp>
          <p:nvGrpSpPr>
            <p:cNvPr id="197" name="Group 196">
              <a:extLst>
                <a:ext uri="{FF2B5EF4-FFF2-40B4-BE49-F238E27FC236}">
                  <a16:creationId xmlns:a16="http://schemas.microsoft.com/office/drawing/2014/main" id="{CD9D5035-F933-4C59-90EB-E55FE1981D03}"/>
                </a:ext>
              </a:extLst>
            </p:cNvPr>
            <p:cNvGrpSpPr/>
            <p:nvPr/>
          </p:nvGrpSpPr>
          <p:grpSpPr>
            <a:xfrm>
              <a:off x="1550400" y="4420192"/>
              <a:ext cx="1309303" cy="757130"/>
              <a:chOff x="4976166" y="2068724"/>
              <a:chExt cx="1309303" cy="757130"/>
            </a:xfrm>
          </p:grpSpPr>
          <p:sp>
            <p:nvSpPr>
              <p:cNvPr id="290" name="TextBox 289">
                <a:extLst>
                  <a:ext uri="{FF2B5EF4-FFF2-40B4-BE49-F238E27FC236}">
                    <a16:creationId xmlns:a16="http://schemas.microsoft.com/office/drawing/2014/main" id="{5619FDC9-6BF6-4E93-A250-FB5A01B4A5CA}"/>
                  </a:ext>
                </a:extLst>
              </p:cNvPr>
              <p:cNvSpPr txBox="1"/>
              <p:nvPr/>
            </p:nvSpPr>
            <p:spPr>
              <a:xfrm>
                <a:off x="4976166" y="2068724"/>
                <a:ext cx="1309303" cy="757130"/>
              </a:xfrm>
              <a:prstGeom prst="rect">
                <a:avLst/>
              </a:prstGeom>
              <a:noFill/>
            </p:spPr>
            <p:txBody>
              <a:bodyPr wrap="square" rtlCol="0">
                <a:spAutoFit/>
              </a:bodyPr>
              <a:lstStyle/>
              <a:p>
                <a:pPr marL="231775" marR="0" lvl="0" indent="-231775"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Censored</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Selinexor</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Placebo</a:t>
                </a:r>
              </a:p>
            </p:txBody>
          </p:sp>
          <p:cxnSp>
            <p:nvCxnSpPr>
              <p:cNvPr id="291" name="Straight Connector 290">
                <a:extLst>
                  <a:ext uri="{FF2B5EF4-FFF2-40B4-BE49-F238E27FC236}">
                    <a16:creationId xmlns:a16="http://schemas.microsoft.com/office/drawing/2014/main" id="{01F29406-CB0C-47D9-BA70-F417190A30A0}"/>
                  </a:ext>
                </a:extLst>
              </p:cNvPr>
              <p:cNvCxnSpPr>
                <a:cxnSpLocks/>
              </p:cNvCxnSpPr>
              <p:nvPr/>
            </p:nvCxnSpPr>
            <p:spPr>
              <a:xfrm flipH="1">
                <a:off x="4989096" y="2435574"/>
                <a:ext cx="221584" cy="0"/>
              </a:xfrm>
              <a:prstGeom prst="line">
                <a:avLst/>
              </a:prstGeom>
              <a:noFill/>
              <a:ln w="28575" cap="flat" cmpd="sng" algn="ctr">
                <a:solidFill>
                  <a:srgbClr val="015873"/>
                </a:solidFill>
                <a:prstDash val="solid"/>
              </a:ln>
              <a:effectLst/>
            </p:spPr>
          </p:cxnSp>
          <p:cxnSp>
            <p:nvCxnSpPr>
              <p:cNvPr id="292" name="Straight Connector 291">
                <a:extLst>
                  <a:ext uri="{FF2B5EF4-FFF2-40B4-BE49-F238E27FC236}">
                    <a16:creationId xmlns:a16="http://schemas.microsoft.com/office/drawing/2014/main" id="{3D7B8B8C-7C2E-4531-A145-883F1C86C4D6}"/>
                  </a:ext>
                </a:extLst>
              </p:cNvPr>
              <p:cNvCxnSpPr>
                <a:cxnSpLocks/>
              </p:cNvCxnSpPr>
              <p:nvPr/>
            </p:nvCxnSpPr>
            <p:spPr>
              <a:xfrm flipH="1">
                <a:off x="4989096" y="2635122"/>
                <a:ext cx="221584" cy="0"/>
              </a:xfrm>
              <a:prstGeom prst="line">
                <a:avLst/>
              </a:prstGeom>
              <a:noFill/>
              <a:ln w="28575" cap="flat" cmpd="sng" algn="ctr">
                <a:solidFill>
                  <a:srgbClr val="E1471D"/>
                </a:solidFill>
                <a:prstDash val="solid"/>
              </a:ln>
              <a:effectLst/>
            </p:spPr>
          </p:cxnSp>
        </p:grpSp>
        <p:cxnSp>
          <p:nvCxnSpPr>
            <p:cNvPr id="198" name="Straight Connector 197">
              <a:extLst>
                <a:ext uri="{FF2B5EF4-FFF2-40B4-BE49-F238E27FC236}">
                  <a16:creationId xmlns:a16="http://schemas.microsoft.com/office/drawing/2014/main" id="{84267C39-09E5-4CD5-8626-BEF064245781}"/>
                </a:ext>
              </a:extLst>
            </p:cNvPr>
            <p:cNvCxnSpPr/>
            <p:nvPr/>
          </p:nvCxnSpPr>
          <p:spPr>
            <a:xfrm>
              <a:off x="1435205" y="3798132"/>
              <a:ext cx="4453658" cy="0"/>
            </a:xfrm>
            <a:prstGeom prst="line">
              <a:avLst/>
            </a:prstGeom>
            <a:noFill/>
            <a:ln w="28575" cap="flat" cmpd="sng" algn="ctr">
              <a:solidFill>
                <a:srgbClr val="000000"/>
              </a:solidFill>
              <a:prstDash val="sysDot"/>
            </a:ln>
            <a:effectLst/>
          </p:spPr>
        </p:cxnSp>
        <p:cxnSp>
          <p:nvCxnSpPr>
            <p:cNvPr id="199" name="Straight Connector 198">
              <a:extLst>
                <a:ext uri="{FF2B5EF4-FFF2-40B4-BE49-F238E27FC236}">
                  <a16:creationId xmlns:a16="http://schemas.microsoft.com/office/drawing/2014/main" id="{35077A26-0ECD-40C1-91FB-B0F0EE613D30}"/>
                </a:ext>
              </a:extLst>
            </p:cNvPr>
            <p:cNvCxnSpPr>
              <a:cxnSpLocks/>
            </p:cNvCxnSpPr>
            <p:nvPr/>
          </p:nvCxnSpPr>
          <p:spPr>
            <a:xfrm>
              <a:off x="7340715" y="5211930"/>
              <a:ext cx="4482859" cy="0"/>
            </a:xfrm>
            <a:prstGeom prst="line">
              <a:avLst/>
            </a:prstGeom>
            <a:noFill/>
            <a:ln w="28575" cap="flat" cmpd="sng" algn="ctr">
              <a:solidFill>
                <a:srgbClr val="000000"/>
              </a:solidFill>
              <a:prstDash val="solid"/>
            </a:ln>
            <a:effectLst/>
          </p:spPr>
        </p:cxnSp>
        <p:cxnSp>
          <p:nvCxnSpPr>
            <p:cNvPr id="200" name="Straight Connector 199">
              <a:extLst>
                <a:ext uri="{FF2B5EF4-FFF2-40B4-BE49-F238E27FC236}">
                  <a16:creationId xmlns:a16="http://schemas.microsoft.com/office/drawing/2014/main" id="{F26E40BB-F4EC-47BD-B811-93BCFA6351D8}"/>
                </a:ext>
              </a:extLst>
            </p:cNvPr>
            <p:cNvCxnSpPr>
              <a:cxnSpLocks/>
            </p:cNvCxnSpPr>
            <p:nvPr/>
          </p:nvCxnSpPr>
          <p:spPr>
            <a:xfrm flipV="1">
              <a:off x="7340715" y="2358406"/>
              <a:ext cx="0" cy="2853524"/>
            </a:xfrm>
            <a:prstGeom prst="line">
              <a:avLst/>
            </a:prstGeom>
            <a:noFill/>
            <a:ln w="28575"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9D974C13-D3CF-4022-A2C2-5D857B611A94}"/>
                </a:ext>
              </a:extLst>
            </p:cNvPr>
            <p:cNvCxnSpPr>
              <a:cxnSpLocks/>
            </p:cNvCxnSpPr>
            <p:nvPr/>
          </p:nvCxnSpPr>
          <p:spPr>
            <a:xfrm flipH="1">
              <a:off x="7282870" y="2358406"/>
              <a:ext cx="57091" cy="0"/>
            </a:xfrm>
            <a:prstGeom prst="line">
              <a:avLst/>
            </a:prstGeom>
            <a:noFill/>
            <a:ln w="28575" cap="flat" cmpd="sng" algn="ctr">
              <a:solidFill>
                <a:srgbClr val="000000"/>
              </a:solidFill>
              <a:prstDash val="solid"/>
            </a:ln>
            <a:effectLst/>
          </p:spPr>
        </p:cxnSp>
        <p:cxnSp>
          <p:nvCxnSpPr>
            <p:cNvPr id="202" name="Straight Connector 201">
              <a:extLst>
                <a:ext uri="{FF2B5EF4-FFF2-40B4-BE49-F238E27FC236}">
                  <a16:creationId xmlns:a16="http://schemas.microsoft.com/office/drawing/2014/main" id="{CA4231F3-7A2E-4B98-8C2C-E28EC6214B55}"/>
                </a:ext>
              </a:extLst>
            </p:cNvPr>
            <p:cNvCxnSpPr>
              <a:cxnSpLocks/>
            </p:cNvCxnSpPr>
            <p:nvPr/>
          </p:nvCxnSpPr>
          <p:spPr>
            <a:xfrm flipH="1">
              <a:off x="7282870" y="3071787"/>
              <a:ext cx="57091" cy="0"/>
            </a:xfrm>
            <a:prstGeom prst="line">
              <a:avLst/>
            </a:prstGeom>
            <a:noFill/>
            <a:ln w="28575" cap="flat" cmpd="sng" algn="ctr">
              <a:solidFill>
                <a:srgbClr val="000000"/>
              </a:solidFill>
              <a:prstDash val="solid"/>
            </a:ln>
            <a:effectLst/>
          </p:spPr>
        </p:cxnSp>
        <p:cxnSp>
          <p:nvCxnSpPr>
            <p:cNvPr id="203" name="Straight Connector 202">
              <a:extLst>
                <a:ext uri="{FF2B5EF4-FFF2-40B4-BE49-F238E27FC236}">
                  <a16:creationId xmlns:a16="http://schemas.microsoft.com/office/drawing/2014/main" id="{56212308-CD17-4237-841A-9E42ECAFC0D6}"/>
                </a:ext>
              </a:extLst>
            </p:cNvPr>
            <p:cNvCxnSpPr>
              <a:cxnSpLocks/>
            </p:cNvCxnSpPr>
            <p:nvPr/>
          </p:nvCxnSpPr>
          <p:spPr>
            <a:xfrm flipH="1">
              <a:off x="7282870" y="3785168"/>
              <a:ext cx="57091" cy="0"/>
            </a:xfrm>
            <a:prstGeom prst="line">
              <a:avLst/>
            </a:prstGeom>
            <a:noFill/>
            <a:ln w="28575" cap="flat" cmpd="sng" algn="ctr">
              <a:solidFill>
                <a:srgbClr val="000000"/>
              </a:solidFill>
              <a:prstDash val="solid"/>
            </a:ln>
            <a:effectLst/>
          </p:spPr>
        </p:cxnSp>
        <p:cxnSp>
          <p:nvCxnSpPr>
            <p:cNvPr id="204" name="Straight Connector 203">
              <a:extLst>
                <a:ext uri="{FF2B5EF4-FFF2-40B4-BE49-F238E27FC236}">
                  <a16:creationId xmlns:a16="http://schemas.microsoft.com/office/drawing/2014/main" id="{4B4B3922-9DA0-47E5-A555-41FA6590661C}"/>
                </a:ext>
              </a:extLst>
            </p:cNvPr>
            <p:cNvCxnSpPr>
              <a:cxnSpLocks/>
            </p:cNvCxnSpPr>
            <p:nvPr/>
          </p:nvCxnSpPr>
          <p:spPr>
            <a:xfrm flipH="1">
              <a:off x="7282870" y="4498549"/>
              <a:ext cx="57091" cy="0"/>
            </a:xfrm>
            <a:prstGeom prst="line">
              <a:avLst/>
            </a:prstGeom>
            <a:noFill/>
            <a:ln w="28575" cap="flat" cmpd="sng" algn="ctr">
              <a:solidFill>
                <a:srgbClr val="000000"/>
              </a:solidFill>
              <a:prstDash val="solid"/>
            </a:ln>
            <a:effectLst/>
          </p:spPr>
        </p:cxnSp>
        <p:cxnSp>
          <p:nvCxnSpPr>
            <p:cNvPr id="205" name="Straight Connector 204">
              <a:extLst>
                <a:ext uri="{FF2B5EF4-FFF2-40B4-BE49-F238E27FC236}">
                  <a16:creationId xmlns:a16="http://schemas.microsoft.com/office/drawing/2014/main" id="{8FD381EA-C68D-4BEC-BFA8-0B24FA97E2E2}"/>
                </a:ext>
              </a:extLst>
            </p:cNvPr>
            <p:cNvCxnSpPr>
              <a:cxnSpLocks/>
            </p:cNvCxnSpPr>
            <p:nvPr/>
          </p:nvCxnSpPr>
          <p:spPr>
            <a:xfrm flipH="1">
              <a:off x="7282870" y="5211930"/>
              <a:ext cx="57091" cy="0"/>
            </a:xfrm>
            <a:prstGeom prst="line">
              <a:avLst/>
            </a:prstGeom>
            <a:noFill/>
            <a:ln w="28575" cap="flat" cmpd="sng" algn="ctr">
              <a:solidFill>
                <a:srgbClr val="000000"/>
              </a:solidFill>
              <a:prstDash val="solid"/>
            </a:ln>
            <a:effectLst/>
          </p:spPr>
        </p:cxnSp>
        <p:cxnSp>
          <p:nvCxnSpPr>
            <p:cNvPr id="206" name="Straight Connector 205">
              <a:extLst>
                <a:ext uri="{FF2B5EF4-FFF2-40B4-BE49-F238E27FC236}">
                  <a16:creationId xmlns:a16="http://schemas.microsoft.com/office/drawing/2014/main" id="{CE98C019-314E-4386-AE5B-FF4D0609387D}"/>
                </a:ext>
              </a:extLst>
            </p:cNvPr>
            <p:cNvCxnSpPr>
              <a:cxnSpLocks/>
            </p:cNvCxnSpPr>
            <p:nvPr/>
          </p:nvCxnSpPr>
          <p:spPr>
            <a:xfrm>
              <a:off x="7339962" y="5211930"/>
              <a:ext cx="0" cy="64008"/>
            </a:xfrm>
            <a:prstGeom prst="line">
              <a:avLst/>
            </a:prstGeom>
            <a:noFill/>
            <a:ln w="28575" cap="flat" cmpd="sng" algn="ctr">
              <a:solidFill>
                <a:srgbClr val="000000"/>
              </a:solidFill>
              <a:prstDash val="solid"/>
            </a:ln>
            <a:effectLst/>
          </p:spPr>
        </p:cxnSp>
        <p:cxnSp>
          <p:nvCxnSpPr>
            <p:cNvPr id="207" name="Straight Connector 206">
              <a:extLst>
                <a:ext uri="{FF2B5EF4-FFF2-40B4-BE49-F238E27FC236}">
                  <a16:creationId xmlns:a16="http://schemas.microsoft.com/office/drawing/2014/main" id="{85362833-A324-4ACC-AF18-D06250B31726}"/>
                </a:ext>
              </a:extLst>
            </p:cNvPr>
            <p:cNvCxnSpPr>
              <a:cxnSpLocks/>
            </p:cNvCxnSpPr>
            <p:nvPr/>
          </p:nvCxnSpPr>
          <p:spPr>
            <a:xfrm>
              <a:off x="8052399" y="5211930"/>
              <a:ext cx="0" cy="64008"/>
            </a:xfrm>
            <a:prstGeom prst="line">
              <a:avLst/>
            </a:prstGeom>
            <a:noFill/>
            <a:ln w="28575" cap="flat" cmpd="sng" algn="ctr">
              <a:solidFill>
                <a:srgbClr val="000000"/>
              </a:solidFill>
              <a:prstDash val="solid"/>
            </a:ln>
            <a:effectLst/>
          </p:spPr>
        </p:cxnSp>
        <p:cxnSp>
          <p:nvCxnSpPr>
            <p:cNvPr id="208" name="Straight Connector 207">
              <a:extLst>
                <a:ext uri="{FF2B5EF4-FFF2-40B4-BE49-F238E27FC236}">
                  <a16:creationId xmlns:a16="http://schemas.microsoft.com/office/drawing/2014/main" id="{788A665E-A9FF-4CB9-9782-59843569485D}"/>
                </a:ext>
              </a:extLst>
            </p:cNvPr>
            <p:cNvCxnSpPr>
              <a:cxnSpLocks/>
            </p:cNvCxnSpPr>
            <p:nvPr/>
          </p:nvCxnSpPr>
          <p:spPr>
            <a:xfrm>
              <a:off x="8764836" y="5211930"/>
              <a:ext cx="0" cy="64008"/>
            </a:xfrm>
            <a:prstGeom prst="line">
              <a:avLst/>
            </a:prstGeom>
            <a:noFill/>
            <a:ln w="28575" cap="flat" cmpd="sng" algn="ctr">
              <a:solidFill>
                <a:srgbClr val="000000"/>
              </a:solidFill>
              <a:prstDash val="solid"/>
            </a:ln>
            <a:effectLst/>
          </p:spPr>
        </p:cxnSp>
        <p:cxnSp>
          <p:nvCxnSpPr>
            <p:cNvPr id="209" name="Straight Connector 208">
              <a:extLst>
                <a:ext uri="{FF2B5EF4-FFF2-40B4-BE49-F238E27FC236}">
                  <a16:creationId xmlns:a16="http://schemas.microsoft.com/office/drawing/2014/main" id="{2080E577-7E34-479E-92CC-596BE5F07A4D}"/>
                </a:ext>
              </a:extLst>
            </p:cNvPr>
            <p:cNvCxnSpPr>
              <a:cxnSpLocks/>
            </p:cNvCxnSpPr>
            <p:nvPr/>
          </p:nvCxnSpPr>
          <p:spPr>
            <a:xfrm>
              <a:off x="9477274" y="5211930"/>
              <a:ext cx="0" cy="64008"/>
            </a:xfrm>
            <a:prstGeom prst="line">
              <a:avLst/>
            </a:prstGeom>
            <a:noFill/>
            <a:ln w="28575" cap="flat" cmpd="sng" algn="ctr">
              <a:solidFill>
                <a:srgbClr val="000000"/>
              </a:solidFill>
              <a:prstDash val="solid"/>
            </a:ln>
            <a:effectLst/>
          </p:spPr>
        </p:cxnSp>
        <p:cxnSp>
          <p:nvCxnSpPr>
            <p:cNvPr id="210" name="Straight Connector 209">
              <a:extLst>
                <a:ext uri="{FF2B5EF4-FFF2-40B4-BE49-F238E27FC236}">
                  <a16:creationId xmlns:a16="http://schemas.microsoft.com/office/drawing/2014/main" id="{D88CD1C4-91FF-44E0-9615-3E17024F3D6C}"/>
                </a:ext>
              </a:extLst>
            </p:cNvPr>
            <p:cNvCxnSpPr>
              <a:cxnSpLocks/>
            </p:cNvCxnSpPr>
            <p:nvPr/>
          </p:nvCxnSpPr>
          <p:spPr>
            <a:xfrm>
              <a:off x="10189711" y="5211930"/>
              <a:ext cx="0" cy="64008"/>
            </a:xfrm>
            <a:prstGeom prst="line">
              <a:avLst/>
            </a:prstGeom>
            <a:noFill/>
            <a:ln w="28575"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4BBDE400-AC0A-497A-A55D-E76ADB3C9DD5}"/>
                </a:ext>
              </a:extLst>
            </p:cNvPr>
            <p:cNvCxnSpPr>
              <a:cxnSpLocks/>
            </p:cNvCxnSpPr>
            <p:nvPr/>
          </p:nvCxnSpPr>
          <p:spPr>
            <a:xfrm>
              <a:off x="10902148" y="5211930"/>
              <a:ext cx="0" cy="64008"/>
            </a:xfrm>
            <a:prstGeom prst="line">
              <a:avLst/>
            </a:prstGeom>
            <a:noFill/>
            <a:ln w="28575" cap="flat" cmpd="sng" algn="ctr">
              <a:solidFill>
                <a:srgbClr val="000000"/>
              </a:solidFill>
              <a:prstDash val="solid"/>
            </a:ln>
            <a:effectLst/>
          </p:spPr>
        </p:cxnSp>
        <p:cxnSp>
          <p:nvCxnSpPr>
            <p:cNvPr id="212" name="Straight Connector 211">
              <a:extLst>
                <a:ext uri="{FF2B5EF4-FFF2-40B4-BE49-F238E27FC236}">
                  <a16:creationId xmlns:a16="http://schemas.microsoft.com/office/drawing/2014/main" id="{89C3896B-906C-4F3C-A087-ED27ADA71CEB}"/>
                </a:ext>
              </a:extLst>
            </p:cNvPr>
            <p:cNvCxnSpPr>
              <a:cxnSpLocks/>
            </p:cNvCxnSpPr>
            <p:nvPr/>
          </p:nvCxnSpPr>
          <p:spPr>
            <a:xfrm>
              <a:off x="11614585" y="5211930"/>
              <a:ext cx="0" cy="64008"/>
            </a:xfrm>
            <a:prstGeom prst="line">
              <a:avLst/>
            </a:prstGeom>
            <a:noFill/>
            <a:ln w="28575" cap="flat" cmpd="sng" algn="ctr">
              <a:solidFill>
                <a:srgbClr val="000000"/>
              </a:solidFill>
              <a:prstDash val="solid"/>
            </a:ln>
            <a:effectLst/>
          </p:spPr>
        </p:cxnSp>
        <p:sp>
          <p:nvSpPr>
            <p:cNvPr id="213" name="TextBox 212">
              <a:extLst>
                <a:ext uri="{FF2B5EF4-FFF2-40B4-BE49-F238E27FC236}">
                  <a16:creationId xmlns:a16="http://schemas.microsoft.com/office/drawing/2014/main" id="{297F075B-3F7D-4D80-AF47-BF9A5302C4AD}"/>
                </a:ext>
              </a:extLst>
            </p:cNvPr>
            <p:cNvSpPr txBox="1"/>
            <p:nvPr/>
          </p:nvSpPr>
          <p:spPr>
            <a:xfrm>
              <a:off x="6713797" y="2178522"/>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p>
          </p:txBody>
        </p:sp>
        <p:sp>
          <p:nvSpPr>
            <p:cNvPr id="214" name="TextBox 213">
              <a:extLst>
                <a:ext uri="{FF2B5EF4-FFF2-40B4-BE49-F238E27FC236}">
                  <a16:creationId xmlns:a16="http://schemas.microsoft.com/office/drawing/2014/main" id="{B083E6D6-DAB1-4649-9A0A-31216A1F7A36}"/>
                </a:ext>
              </a:extLst>
            </p:cNvPr>
            <p:cNvSpPr txBox="1"/>
            <p:nvPr/>
          </p:nvSpPr>
          <p:spPr>
            <a:xfrm>
              <a:off x="6713797" y="2890708"/>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0.75</a:t>
              </a:r>
            </a:p>
          </p:txBody>
        </p:sp>
        <p:sp>
          <p:nvSpPr>
            <p:cNvPr id="215" name="TextBox 214">
              <a:extLst>
                <a:ext uri="{FF2B5EF4-FFF2-40B4-BE49-F238E27FC236}">
                  <a16:creationId xmlns:a16="http://schemas.microsoft.com/office/drawing/2014/main" id="{A7F8C1D4-0917-44E0-BA58-B127FF107D67}"/>
                </a:ext>
              </a:extLst>
            </p:cNvPr>
            <p:cNvSpPr txBox="1"/>
            <p:nvPr/>
          </p:nvSpPr>
          <p:spPr>
            <a:xfrm>
              <a:off x="6713797" y="3602894"/>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0.50</a:t>
              </a:r>
            </a:p>
          </p:txBody>
        </p:sp>
        <p:sp>
          <p:nvSpPr>
            <p:cNvPr id="216" name="TextBox 215">
              <a:extLst>
                <a:ext uri="{FF2B5EF4-FFF2-40B4-BE49-F238E27FC236}">
                  <a16:creationId xmlns:a16="http://schemas.microsoft.com/office/drawing/2014/main" id="{0C4F061F-0E70-4394-97FD-85604E105754}"/>
                </a:ext>
              </a:extLst>
            </p:cNvPr>
            <p:cNvSpPr txBox="1"/>
            <p:nvPr/>
          </p:nvSpPr>
          <p:spPr>
            <a:xfrm>
              <a:off x="6713797" y="4315080"/>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0.25</a:t>
              </a:r>
            </a:p>
          </p:txBody>
        </p:sp>
        <p:sp>
          <p:nvSpPr>
            <p:cNvPr id="217" name="TextBox 216">
              <a:extLst>
                <a:ext uri="{FF2B5EF4-FFF2-40B4-BE49-F238E27FC236}">
                  <a16:creationId xmlns:a16="http://schemas.microsoft.com/office/drawing/2014/main" id="{3DABC134-5AAE-42FC-8DAA-B4C4271DF9B0}"/>
                </a:ext>
              </a:extLst>
            </p:cNvPr>
            <p:cNvSpPr txBox="1"/>
            <p:nvPr/>
          </p:nvSpPr>
          <p:spPr>
            <a:xfrm>
              <a:off x="6713797" y="5027264"/>
              <a:ext cx="618169" cy="338554"/>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218" name="TextBox 217">
              <a:extLst>
                <a:ext uri="{FF2B5EF4-FFF2-40B4-BE49-F238E27FC236}">
                  <a16:creationId xmlns:a16="http://schemas.microsoft.com/office/drawing/2014/main" id="{229F592B-2A4A-4423-AA6E-897CBE7A580C}"/>
                </a:ext>
              </a:extLst>
            </p:cNvPr>
            <p:cNvSpPr txBox="1"/>
            <p:nvPr/>
          </p:nvSpPr>
          <p:spPr>
            <a:xfrm rot="16200000">
              <a:off x="5111355" y="3628200"/>
              <a:ext cx="2853523" cy="313932"/>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PFS Probability</a:t>
              </a:r>
            </a:p>
          </p:txBody>
        </p:sp>
        <p:sp>
          <p:nvSpPr>
            <p:cNvPr id="219" name="TextBox 218">
              <a:extLst>
                <a:ext uri="{FF2B5EF4-FFF2-40B4-BE49-F238E27FC236}">
                  <a16:creationId xmlns:a16="http://schemas.microsoft.com/office/drawing/2014/main" id="{B0BC7E91-0614-485D-B158-CD17902F286F}"/>
                </a:ext>
              </a:extLst>
            </p:cNvPr>
            <p:cNvSpPr txBox="1"/>
            <p:nvPr/>
          </p:nvSpPr>
          <p:spPr>
            <a:xfrm>
              <a:off x="7339962" y="5488957"/>
              <a:ext cx="4315866" cy="313932"/>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Mo</a:t>
              </a:r>
            </a:p>
          </p:txBody>
        </p:sp>
        <p:sp>
          <p:nvSpPr>
            <p:cNvPr id="220" name="TextBox 219">
              <a:extLst>
                <a:ext uri="{FF2B5EF4-FFF2-40B4-BE49-F238E27FC236}">
                  <a16:creationId xmlns:a16="http://schemas.microsoft.com/office/drawing/2014/main" id="{A822B2E8-3F40-4503-AA41-262077DA33C7}"/>
                </a:ext>
              </a:extLst>
            </p:cNvPr>
            <p:cNvSpPr txBox="1"/>
            <p:nvPr/>
          </p:nvSpPr>
          <p:spPr>
            <a:xfrm>
              <a:off x="11398688" y="5223669"/>
              <a:ext cx="436625"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18</a:t>
              </a:r>
            </a:p>
          </p:txBody>
        </p:sp>
        <p:sp>
          <p:nvSpPr>
            <p:cNvPr id="221" name="TextBox 220">
              <a:extLst>
                <a:ext uri="{FF2B5EF4-FFF2-40B4-BE49-F238E27FC236}">
                  <a16:creationId xmlns:a16="http://schemas.microsoft.com/office/drawing/2014/main" id="{328F16D3-8278-4F78-B8B7-4BBE0F1A0C61}"/>
                </a:ext>
              </a:extLst>
            </p:cNvPr>
            <p:cNvSpPr txBox="1"/>
            <p:nvPr/>
          </p:nvSpPr>
          <p:spPr>
            <a:xfrm>
              <a:off x="7151311" y="5223669"/>
              <a:ext cx="379834"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0</a:t>
              </a:r>
            </a:p>
          </p:txBody>
        </p:sp>
        <p:sp>
          <p:nvSpPr>
            <p:cNvPr id="222" name="TextBox 221">
              <a:extLst>
                <a:ext uri="{FF2B5EF4-FFF2-40B4-BE49-F238E27FC236}">
                  <a16:creationId xmlns:a16="http://schemas.microsoft.com/office/drawing/2014/main" id="{DCA19DCF-00B7-4651-857E-8A6FDF2C95D8}"/>
                </a:ext>
              </a:extLst>
            </p:cNvPr>
            <p:cNvSpPr txBox="1"/>
            <p:nvPr/>
          </p:nvSpPr>
          <p:spPr>
            <a:xfrm>
              <a:off x="7863326" y="5223669"/>
              <a:ext cx="379834"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a:t>
              </a:r>
            </a:p>
          </p:txBody>
        </p:sp>
        <p:sp>
          <p:nvSpPr>
            <p:cNvPr id="223" name="TextBox 222">
              <a:extLst>
                <a:ext uri="{FF2B5EF4-FFF2-40B4-BE49-F238E27FC236}">
                  <a16:creationId xmlns:a16="http://schemas.microsoft.com/office/drawing/2014/main" id="{787AA74C-EE57-4101-B1B4-D57A9A8F8D24}"/>
                </a:ext>
              </a:extLst>
            </p:cNvPr>
            <p:cNvSpPr txBox="1"/>
            <p:nvPr/>
          </p:nvSpPr>
          <p:spPr>
            <a:xfrm>
              <a:off x="8575342" y="5223669"/>
              <a:ext cx="379834"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6</a:t>
              </a:r>
            </a:p>
          </p:txBody>
        </p:sp>
        <p:sp>
          <p:nvSpPr>
            <p:cNvPr id="224" name="TextBox 223">
              <a:extLst>
                <a:ext uri="{FF2B5EF4-FFF2-40B4-BE49-F238E27FC236}">
                  <a16:creationId xmlns:a16="http://schemas.microsoft.com/office/drawing/2014/main" id="{1B2E1718-693F-46FF-B9AE-E5891F4AAC99}"/>
                </a:ext>
              </a:extLst>
            </p:cNvPr>
            <p:cNvSpPr txBox="1"/>
            <p:nvPr/>
          </p:nvSpPr>
          <p:spPr>
            <a:xfrm>
              <a:off x="9287357" y="5223669"/>
              <a:ext cx="379834"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9</a:t>
              </a:r>
            </a:p>
          </p:txBody>
        </p:sp>
        <p:sp>
          <p:nvSpPr>
            <p:cNvPr id="225" name="TextBox 224">
              <a:extLst>
                <a:ext uri="{FF2B5EF4-FFF2-40B4-BE49-F238E27FC236}">
                  <a16:creationId xmlns:a16="http://schemas.microsoft.com/office/drawing/2014/main" id="{B5DD7EF7-7890-4A1E-A8A6-9F70DADA17BF}"/>
                </a:ext>
              </a:extLst>
            </p:cNvPr>
            <p:cNvSpPr txBox="1"/>
            <p:nvPr/>
          </p:nvSpPr>
          <p:spPr>
            <a:xfrm>
              <a:off x="9974657" y="5223669"/>
              <a:ext cx="436625"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12</a:t>
              </a:r>
            </a:p>
          </p:txBody>
        </p:sp>
        <p:sp>
          <p:nvSpPr>
            <p:cNvPr id="226" name="TextBox 225">
              <a:extLst>
                <a:ext uri="{FF2B5EF4-FFF2-40B4-BE49-F238E27FC236}">
                  <a16:creationId xmlns:a16="http://schemas.microsoft.com/office/drawing/2014/main" id="{5E196739-4F27-4A79-B946-0DFF711544E9}"/>
                </a:ext>
              </a:extLst>
            </p:cNvPr>
            <p:cNvSpPr txBox="1"/>
            <p:nvPr/>
          </p:nvSpPr>
          <p:spPr>
            <a:xfrm>
              <a:off x="10686673" y="5223669"/>
              <a:ext cx="436625" cy="338554"/>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15</a:t>
              </a:r>
            </a:p>
          </p:txBody>
        </p:sp>
        <p:sp>
          <p:nvSpPr>
            <p:cNvPr id="227" name="TextBox 226">
              <a:extLst>
                <a:ext uri="{FF2B5EF4-FFF2-40B4-BE49-F238E27FC236}">
                  <a16:creationId xmlns:a16="http://schemas.microsoft.com/office/drawing/2014/main" id="{998EEDD9-D14A-4303-A54D-164C886C40C8}"/>
                </a:ext>
              </a:extLst>
            </p:cNvPr>
            <p:cNvSpPr txBox="1"/>
            <p:nvPr/>
          </p:nvSpPr>
          <p:spPr>
            <a:xfrm>
              <a:off x="5987379" y="5390908"/>
              <a:ext cx="1148382" cy="978729"/>
            </a:xfrm>
            <a:prstGeom prst="rect">
              <a:avLst/>
            </a:prstGeom>
            <a:noFill/>
          </p:spPr>
          <p:txBody>
            <a:bodyPr wrap="square" rtlCol="0" anchor="b" anchorCtr="0">
              <a:spAutoFit/>
            </a:bodyPr>
            <a:lstStyle/>
            <a:p>
              <a:pPr marL="0" marR="0" lvl="0" indent="0" algn="r" defTabSz="914400" eaLnBrk="1" fontAlgn="auto" latinLnBrk="0" hangingPunct="1">
                <a:lnSpc>
                  <a:spcPct val="9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Patients at Risk, n</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Selinexor</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Placebo</a:t>
              </a:r>
            </a:p>
          </p:txBody>
        </p:sp>
        <p:sp>
          <p:nvSpPr>
            <p:cNvPr id="228" name="TextBox 227">
              <a:extLst>
                <a:ext uri="{FF2B5EF4-FFF2-40B4-BE49-F238E27FC236}">
                  <a16:creationId xmlns:a16="http://schemas.microsoft.com/office/drawing/2014/main" id="{51577A94-B0D5-4348-8DAB-CBD0982254A0}"/>
                </a:ext>
              </a:extLst>
            </p:cNvPr>
            <p:cNvSpPr txBox="1"/>
            <p:nvPr/>
          </p:nvSpPr>
          <p:spPr>
            <a:xfrm>
              <a:off x="7094571" y="5834106"/>
              <a:ext cx="506718"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49</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28</a:t>
              </a:r>
            </a:p>
          </p:txBody>
        </p:sp>
        <p:sp>
          <p:nvSpPr>
            <p:cNvPr id="229" name="TextBox 228">
              <a:extLst>
                <a:ext uri="{FF2B5EF4-FFF2-40B4-BE49-F238E27FC236}">
                  <a16:creationId xmlns:a16="http://schemas.microsoft.com/office/drawing/2014/main" id="{46A412A5-70A7-458A-A928-E1EC77AA21FD}"/>
                </a:ext>
              </a:extLst>
            </p:cNvPr>
            <p:cNvSpPr txBox="1"/>
            <p:nvPr/>
          </p:nvSpPr>
          <p:spPr>
            <a:xfrm>
              <a:off x="7827509" y="5834106"/>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25</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16</a:t>
              </a:r>
            </a:p>
          </p:txBody>
        </p:sp>
        <p:sp>
          <p:nvSpPr>
            <p:cNvPr id="230" name="TextBox 229">
              <a:extLst>
                <a:ext uri="{FF2B5EF4-FFF2-40B4-BE49-F238E27FC236}">
                  <a16:creationId xmlns:a16="http://schemas.microsoft.com/office/drawing/2014/main" id="{1DF6E61C-3C43-4F4E-9B29-3067273C99D9}"/>
                </a:ext>
              </a:extLst>
            </p:cNvPr>
            <p:cNvSpPr txBox="1"/>
            <p:nvPr/>
          </p:nvSpPr>
          <p:spPr>
            <a:xfrm>
              <a:off x="8542945" y="5834106"/>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10</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6</a:t>
              </a:r>
            </a:p>
          </p:txBody>
        </p:sp>
        <p:sp>
          <p:nvSpPr>
            <p:cNvPr id="231" name="TextBox 230">
              <a:extLst>
                <a:ext uri="{FF2B5EF4-FFF2-40B4-BE49-F238E27FC236}">
                  <a16:creationId xmlns:a16="http://schemas.microsoft.com/office/drawing/2014/main" id="{39A74432-023B-4E7F-B2C1-4C5811DAB889}"/>
                </a:ext>
              </a:extLst>
            </p:cNvPr>
            <p:cNvSpPr txBox="1"/>
            <p:nvPr/>
          </p:nvSpPr>
          <p:spPr>
            <a:xfrm>
              <a:off x="9258382" y="5834106"/>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6</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3</a:t>
              </a:r>
            </a:p>
          </p:txBody>
        </p:sp>
        <p:sp>
          <p:nvSpPr>
            <p:cNvPr id="232" name="TextBox 231">
              <a:extLst>
                <a:ext uri="{FF2B5EF4-FFF2-40B4-BE49-F238E27FC236}">
                  <a16:creationId xmlns:a16="http://schemas.microsoft.com/office/drawing/2014/main" id="{44903507-1C37-480B-B304-5422A0BB94DA}"/>
                </a:ext>
              </a:extLst>
            </p:cNvPr>
            <p:cNvSpPr txBox="1"/>
            <p:nvPr/>
          </p:nvSpPr>
          <p:spPr>
            <a:xfrm>
              <a:off x="9973819" y="5834106"/>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2</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2</a:t>
              </a:r>
            </a:p>
          </p:txBody>
        </p:sp>
        <p:sp>
          <p:nvSpPr>
            <p:cNvPr id="233" name="TextBox 232">
              <a:extLst>
                <a:ext uri="{FF2B5EF4-FFF2-40B4-BE49-F238E27FC236}">
                  <a16:creationId xmlns:a16="http://schemas.microsoft.com/office/drawing/2014/main" id="{EDC77DF3-54D7-4A42-9C6A-78FB34411E58}"/>
                </a:ext>
              </a:extLst>
            </p:cNvPr>
            <p:cNvSpPr txBox="1"/>
            <p:nvPr/>
          </p:nvSpPr>
          <p:spPr>
            <a:xfrm>
              <a:off x="10689256" y="5834106"/>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2</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2</a:t>
              </a:r>
            </a:p>
          </p:txBody>
        </p:sp>
        <p:sp>
          <p:nvSpPr>
            <p:cNvPr id="234" name="TextBox 233">
              <a:extLst>
                <a:ext uri="{FF2B5EF4-FFF2-40B4-BE49-F238E27FC236}">
                  <a16:creationId xmlns:a16="http://schemas.microsoft.com/office/drawing/2014/main" id="{40F88A57-BA76-44BE-AC01-6CD5CF54578F}"/>
                </a:ext>
              </a:extLst>
            </p:cNvPr>
            <p:cNvSpPr txBox="1"/>
            <p:nvPr/>
          </p:nvSpPr>
          <p:spPr>
            <a:xfrm>
              <a:off x="11404690" y="5834106"/>
              <a:ext cx="439789" cy="535531"/>
            </a:xfrm>
            <a:prstGeom prst="rect">
              <a:avLst/>
            </a:prstGeom>
            <a:no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1</a:t>
              </a:r>
              <a:br>
                <a:rPr kumimoji="0" lang="en-US" sz="16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2</a:t>
              </a:r>
            </a:p>
          </p:txBody>
        </p:sp>
        <p:grpSp>
          <p:nvGrpSpPr>
            <p:cNvPr id="235" name="Group 234">
              <a:extLst>
                <a:ext uri="{FF2B5EF4-FFF2-40B4-BE49-F238E27FC236}">
                  <a16:creationId xmlns:a16="http://schemas.microsoft.com/office/drawing/2014/main" id="{BD3D9A82-474B-48F3-849C-F51FD6AA7B57}"/>
                </a:ext>
              </a:extLst>
            </p:cNvPr>
            <p:cNvGrpSpPr/>
            <p:nvPr/>
          </p:nvGrpSpPr>
          <p:grpSpPr>
            <a:xfrm>
              <a:off x="7447160" y="4413710"/>
              <a:ext cx="1309303" cy="757130"/>
              <a:chOff x="4976166" y="2068724"/>
              <a:chExt cx="1309303" cy="757130"/>
            </a:xfrm>
          </p:grpSpPr>
          <p:sp>
            <p:nvSpPr>
              <p:cNvPr id="287" name="TextBox 286">
                <a:extLst>
                  <a:ext uri="{FF2B5EF4-FFF2-40B4-BE49-F238E27FC236}">
                    <a16:creationId xmlns:a16="http://schemas.microsoft.com/office/drawing/2014/main" id="{41DD25B7-04BA-4B76-9677-6D715A9CFB92}"/>
                  </a:ext>
                </a:extLst>
              </p:cNvPr>
              <p:cNvSpPr txBox="1"/>
              <p:nvPr/>
            </p:nvSpPr>
            <p:spPr>
              <a:xfrm>
                <a:off x="4976166" y="2068724"/>
                <a:ext cx="1309303" cy="757130"/>
              </a:xfrm>
              <a:prstGeom prst="rect">
                <a:avLst/>
              </a:prstGeom>
              <a:noFill/>
            </p:spPr>
            <p:txBody>
              <a:bodyPr wrap="square" rtlCol="0">
                <a:spAutoFit/>
              </a:bodyPr>
              <a:lstStyle/>
              <a:p>
                <a:pPr marL="231775" marR="0" lvl="0" indent="-231775"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Censored</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Selinexor</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Placebo</a:t>
                </a:r>
              </a:p>
            </p:txBody>
          </p:sp>
          <p:cxnSp>
            <p:nvCxnSpPr>
              <p:cNvPr id="288" name="Straight Connector 287">
                <a:extLst>
                  <a:ext uri="{FF2B5EF4-FFF2-40B4-BE49-F238E27FC236}">
                    <a16:creationId xmlns:a16="http://schemas.microsoft.com/office/drawing/2014/main" id="{CBC92679-19DF-48D0-ADD0-4D097B2DFC14}"/>
                  </a:ext>
                </a:extLst>
              </p:cNvPr>
              <p:cNvCxnSpPr>
                <a:cxnSpLocks/>
              </p:cNvCxnSpPr>
              <p:nvPr/>
            </p:nvCxnSpPr>
            <p:spPr>
              <a:xfrm flipH="1">
                <a:off x="4989096" y="2435574"/>
                <a:ext cx="221584" cy="0"/>
              </a:xfrm>
              <a:prstGeom prst="line">
                <a:avLst/>
              </a:prstGeom>
              <a:noFill/>
              <a:ln w="28575" cap="flat" cmpd="sng" algn="ctr">
                <a:solidFill>
                  <a:srgbClr val="015873"/>
                </a:solidFill>
                <a:prstDash val="solid"/>
              </a:ln>
              <a:effectLst/>
            </p:spPr>
          </p:cxnSp>
          <p:cxnSp>
            <p:nvCxnSpPr>
              <p:cNvPr id="289" name="Straight Connector 288">
                <a:extLst>
                  <a:ext uri="{FF2B5EF4-FFF2-40B4-BE49-F238E27FC236}">
                    <a16:creationId xmlns:a16="http://schemas.microsoft.com/office/drawing/2014/main" id="{A397C7F7-1EED-44AD-A111-00BA5F734BFD}"/>
                  </a:ext>
                </a:extLst>
              </p:cNvPr>
              <p:cNvCxnSpPr>
                <a:cxnSpLocks/>
              </p:cNvCxnSpPr>
              <p:nvPr/>
            </p:nvCxnSpPr>
            <p:spPr>
              <a:xfrm flipH="1">
                <a:off x="4989096" y="2635122"/>
                <a:ext cx="221584" cy="0"/>
              </a:xfrm>
              <a:prstGeom prst="line">
                <a:avLst/>
              </a:prstGeom>
              <a:noFill/>
              <a:ln w="28575" cap="flat" cmpd="sng" algn="ctr">
                <a:solidFill>
                  <a:srgbClr val="E1471D"/>
                </a:solidFill>
                <a:prstDash val="solid"/>
              </a:ln>
              <a:effectLst/>
            </p:spPr>
          </p:cxnSp>
        </p:grpSp>
        <p:cxnSp>
          <p:nvCxnSpPr>
            <p:cNvPr id="236" name="Straight Connector 235">
              <a:extLst>
                <a:ext uri="{FF2B5EF4-FFF2-40B4-BE49-F238E27FC236}">
                  <a16:creationId xmlns:a16="http://schemas.microsoft.com/office/drawing/2014/main" id="{65D0778D-EFF7-4DD4-98E8-DEB392C70AD1}"/>
                </a:ext>
              </a:extLst>
            </p:cNvPr>
            <p:cNvCxnSpPr/>
            <p:nvPr/>
          </p:nvCxnSpPr>
          <p:spPr>
            <a:xfrm>
              <a:off x="7331965" y="3791650"/>
              <a:ext cx="4453658" cy="0"/>
            </a:xfrm>
            <a:prstGeom prst="line">
              <a:avLst/>
            </a:prstGeom>
            <a:noFill/>
            <a:ln w="28575" cap="flat" cmpd="sng" algn="ctr">
              <a:solidFill>
                <a:srgbClr val="000000"/>
              </a:solidFill>
              <a:prstDash val="sysDot"/>
            </a:ln>
            <a:effectLst/>
          </p:spPr>
        </p:cxnSp>
        <p:grpSp>
          <p:nvGrpSpPr>
            <p:cNvPr id="237" name="Group 236">
              <a:extLst>
                <a:ext uri="{FF2B5EF4-FFF2-40B4-BE49-F238E27FC236}">
                  <a16:creationId xmlns:a16="http://schemas.microsoft.com/office/drawing/2014/main" id="{7C033164-2978-41E4-AE8C-15B457183D36}"/>
                </a:ext>
              </a:extLst>
            </p:cNvPr>
            <p:cNvGrpSpPr/>
            <p:nvPr/>
          </p:nvGrpSpPr>
          <p:grpSpPr>
            <a:xfrm>
              <a:off x="1642533" y="2366433"/>
              <a:ext cx="4250267" cy="2032000"/>
              <a:chOff x="1642533" y="2366433"/>
              <a:chExt cx="4250267" cy="2032000"/>
            </a:xfrm>
          </p:grpSpPr>
          <p:sp>
            <p:nvSpPr>
              <p:cNvPr id="285" name="Freeform 5">
                <a:extLst>
                  <a:ext uri="{FF2B5EF4-FFF2-40B4-BE49-F238E27FC236}">
                    <a16:creationId xmlns:a16="http://schemas.microsoft.com/office/drawing/2014/main" id="{34D725F0-156F-468B-92B8-55A4C9740726}"/>
                  </a:ext>
                </a:extLst>
              </p:cNvPr>
              <p:cNvSpPr/>
              <p:nvPr/>
            </p:nvSpPr>
            <p:spPr>
              <a:xfrm>
                <a:off x="1824567" y="2429933"/>
                <a:ext cx="4068233" cy="1968500"/>
              </a:xfrm>
              <a:custGeom>
                <a:avLst/>
                <a:gdLst>
                  <a:gd name="connsiteX0" fmla="*/ 4068233 w 4068233"/>
                  <a:gd name="connsiteY0" fmla="*/ 1968500 h 1968500"/>
                  <a:gd name="connsiteX1" fmla="*/ 2637366 w 4068233"/>
                  <a:gd name="connsiteY1" fmla="*/ 1968500 h 1968500"/>
                  <a:gd name="connsiteX2" fmla="*/ 2637366 w 4068233"/>
                  <a:gd name="connsiteY2" fmla="*/ 1828800 h 1968500"/>
                  <a:gd name="connsiteX3" fmla="*/ 2434166 w 4068233"/>
                  <a:gd name="connsiteY3" fmla="*/ 1828800 h 1968500"/>
                  <a:gd name="connsiteX4" fmla="*/ 2434166 w 4068233"/>
                  <a:gd name="connsiteY4" fmla="*/ 1693334 h 1968500"/>
                  <a:gd name="connsiteX5" fmla="*/ 1807633 w 4068233"/>
                  <a:gd name="connsiteY5" fmla="*/ 1693334 h 1968500"/>
                  <a:gd name="connsiteX6" fmla="*/ 1807633 w 4068233"/>
                  <a:gd name="connsiteY6" fmla="*/ 1579034 h 1968500"/>
                  <a:gd name="connsiteX7" fmla="*/ 1786466 w 4068233"/>
                  <a:gd name="connsiteY7" fmla="*/ 1579034 h 1968500"/>
                  <a:gd name="connsiteX8" fmla="*/ 1786466 w 4068233"/>
                  <a:gd name="connsiteY8" fmla="*/ 1481667 h 1968500"/>
                  <a:gd name="connsiteX9" fmla="*/ 956733 w 4068233"/>
                  <a:gd name="connsiteY9" fmla="*/ 1481667 h 1968500"/>
                  <a:gd name="connsiteX10" fmla="*/ 956733 w 4068233"/>
                  <a:gd name="connsiteY10" fmla="*/ 1397000 h 1968500"/>
                  <a:gd name="connsiteX11" fmla="*/ 512233 w 4068233"/>
                  <a:gd name="connsiteY11" fmla="*/ 1397000 h 1968500"/>
                  <a:gd name="connsiteX12" fmla="*/ 512233 w 4068233"/>
                  <a:gd name="connsiteY12" fmla="*/ 1240367 h 1968500"/>
                  <a:gd name="connsiteX13" fmla="*/ 512233 w 4068233"/>
                  <a:gd name="connsiteY13" fmla="*/ 1240367 h 1968500"/>
                  <a:gd name="connsiteX14" fmla="*/ 482600 w 4068233"/>
                  <a:gd name="connsiteY14" fmla="*/ 1240367 h 1968500"/>
                  <a:gd name="connsiteX15" fmla="*/ 482600 w 4068233"/>
                  <a:gd name="connsiteY15" fmla="*/ 1092200 h 1968500"/>
                  <a:gd name="connsiteX16" fmla="*/ 482600 w 4068233"/>
                  <a:gd name="connsiteY16" fmla="*/ 1092200 h 1968500"/>
                  <a:gd name="connsiteX17" fmla="*/ 482600 w 4068233"/>
                  <a:gd name="connsiteY17" fmla="*/ 1092200 h 1968500"/>
                  <a:gd name="connsiteX18" fmla="*/ 457200 w 4068233"/>
                  <a:gd name="connsiteY18" fmla="*/ 1092200 h 1968500"/>
                  <a:gd name="connsiteX19" fmla="*/ 457200 w 4068233"/>
                  <a:gd name="connsiteY19" fmla="*/ 1024467 h 1968500"/>
                  <a:gd name="connsiteX20" fmla="*/ 351366 w 4068233"/>
                  <a:gd name="connsiteY20" fmla="*/ 1024467 h 1968500"/>
                  <a:gd name="connsiteX21" fmla="*/ 351366 w 4068233"/>
                  <a:gd name="connsiteY21" fmla="*/ 948267 h 1968500"/>
                  <a:gd name="connsiteX22" fmla="*/ 110066 w 4068233"/>
                  <a:gd name="connsiteY22" fmla="*/ 948267 h 1968500"/>
                  <a:gd name="connsiteX23" fmla="*/ 110066 w 4068233"/>
                  <a:gd name="connsiteY23" fmla="*/ 880534 h 1968500"/>
                  <a:gd name="connsiteX24" fmla="*/ 71966 w 4068233"/>
                  <a:gd name="connsiteY24" fmla="*/ 880534 h 1968500"/>
                  <a:gd name="connsiteX25" fmla="*/ 71966 w 4068233"/>
                  <a:gd name="connsiteY25" fmla="*/ 762000 h 1968500"/>
                  <a:gd name="connsiteX26" fmla="*/ 55033 w 4068233"/>
                  <a:gd name="connsiteY26" fmla="*/ 762000 h 1968500"/>
                  <a:gd name="connsiteX27" fmla="*/ 55033 w 4068233"/>
                  <a:gd name="connsiteY27" fmla="*/ 436034 h 1968500"/>
                  <a:gd name="connsiteX28" fmla="*/ 55033 w 4068233"/>
                  <a:gd name="connsiteY28" fmla="*/ 436034 h 1968500"/>
                  <a:gd name="connsiteX29" fmla="*/ 55033 w 4068233"/>
                  <a:gd name="connsiteY29" fmla="*/ 436034 h 1968500"/>
                  <a:gd name="connsiteX30" fmla="*/ 29633 w 4068233"/>
                  <a:gd name="connsiteY30" fmla="*/ 436034 h 1968500"/>
                  <a:gd name="connsiteX31" fmla="*/ 29633 w 4068233"/>
                  <a:gd name="connsiteY31" fmla="*/ 118534 h 1968500"/>
                  <a:gd name="connsiteX32" fmla="*/ 29633 w 4068233"/>
                  <a:gd name="connsiteY32" fmla="*/ 118534 h 1968500"/>
                  <a:gd name="connsiteX33" fmla="*/ 0 w 4068233"/>
                  <a:gd name="connsiteY33" fmla="*/ 118534 h 1968500"/>
                  <a:gd name="connsiteX34" fmla="*/ 0 w 4068233"/>
                  <a:gd name="connsiteY34" fmla="*/ 0 h 196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68233" h="1968500">
                    <a:moveTo>
                      <a:pt x="4068233" y="1968500"/>
                    </a:moveTo>
                    <a:lnTo>
                      <a:pt x="2637366" y="1968500"/>
                    </a:lnTo>
                    <a:lnTo>
                      <a:pt x="2637366" y="1828800"/>
                    </a:lnTo>
                    <a:lnTo>
                      <a:pt x="2434166" y="1828800"/>
                    </a:lnTo>
                    <a:lnTo>
                      <a:pt x="2434166" y="1693334"/>
                    </a:lnTo>
                    <a:lnTo>
                      <a:pt x="1807633" y="1693334"/>
                    </a:lnTo>
                    <a:lnTo>
                      <a:pt x="1807633" y="1579034"/>
                    </a:lnTo>
                    <a:lnTo>
                      <a:pt x="1786466" y="1579034"/>
                    </a:lnTo>
                    <a:lnTo>
                      <a:pt x="1786466" y="1481667"/>
                    </a:lnTo>
                    <a:lnTo>
                      <a:pt x="956733" y="1481667"/>
                    </a:lnTo>
                    <a:lnTo>
                      <a:pt x="956733" y="1397000"/>
                    </a:lnTo>
                    <a:lnTo>
                      <a:pt x="512233" y="1397000"/>
                    </a:lnTo>
                    <a:lnTo>
                      <a:pt x="512233" y="1240367"/>
                    </a:lnTo>
                    <a:lnTo>
                      <a:pt x="512233" y="1240367"/>
                    </a:lnTo>
                    <a:lnTo>
                      <a:pt x="482600" y="1240367"/>
                    </a:lnTo>
                    <a:lnTo>
                      <a:pt x="482600" y="1092200"/>
                    </a:lnTo>
                    <a:lnTo>
                      <a:pt x="482600" y="1092200"/>
                    </a:lnTo>
                    <a:lnTo>
                      <a:pt x="482600" y="1092200"/>
                    </a:lnTo>
                    <a:lnTo>
                      <a:pt x="457200" y="1092200"/>
                    </a:lnTo>
                    <a:lnTo>
                      <a:pt x="457200" y="1024467"/>
                    </a:lnTo>
                    <a:lnTo>
                      <a:pt x="351366" y="1024467"/>
                    </a:lnTo>
                    <a:lnTo>
                      <a:pt x="351366" y="948267"/>
                    </a:lnTo>
                    <a:lnTo>
                      <a:pt x="110066" y="948267"/>
                    </a:lnTo>
                    <a:lnTo>
                      <a:pt x="110066" y="880534"/>
                    </a:lnTo>
                    <a:lnTo>
                      <a:pt x="71966" y="880534"/>
                    </a:lnTo>
                    <a:lnTo>
                      <a:pt x="71966" y="762000"/>
                    </a:lnTo>
                    <a:lnTo>
                      <a:pt x="55033" y="762000"/>
                    </a:lnTo>
                    <a:lnTo>
                      <a:pt x="55033" y="436034"/>
                    </a:lnTo>
                    <a:lnTo>
                      <a:pt x="55033" y="436034"/>
                    </a:lnTo>
                    <a:lnTo>
                      <a:pt x="55033" y="436034"/>
                    </a:lnTo>
                    <a:lnTo>
                      <a:pt x="29633" y="436034"/>
                    </a:lnTo>
                    <a:lnTo>
                      <a:pt x="29633" y="118534"/>
                    </a:lnTo>
                    <a:lnTo>
                      <a:pt x="29633" y="118534"/>
                    </a:lnTo>
                    <a:lnTo>
                      <a:pt x="0" y="118534"/>
                    </a:lnTo>
                    <a:lnTo>
                      <a:pt x="0" y="0"/>
                    </a:lnTo>
                  </a:path>
                </a:pathLst>
              </a:custGeom>
              <a:noFill/>
              <a:ln w="28575" cap="flat" cmpd="sng" algn="ctr">
                <a:solidFill>
                  <a:srgbClr val="E1471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286" name="Freeform 8">
                <a:extLst>
                  <a:ext uri="{FF2B5EF4-FFF2-40B4-BE49-F238E27FC236}">
                    <a16:creationId xmlns:a16="http://schemas.microsoft.com/office/drawing/2014/main" id="{F215C5F3-C95E-4E74-BB20-293D8D7AA77B}"/>
                  </a:ext>
                </a:extLst>
              </p:cNvPr>
              <p:cNvSpPr/>
              <p:nvPr/>
            </p:nvSpPr>
            <p:spPr>
              <a:xfrm>
                <a:off x="1642533" y="2366433"/>
                <a:ext cx="173567" cy="84667"/>
              </a:xfrm>
              <a:custGeom>
                <a:avLst/>
                <a:gdLst>
                  <a:gd name="connsiteX0" fmla="*/ 0 w 173567"/>
                  <a:gd name="connsiteY0" fmla="*/ 0 h 84667"/>
                  <a:gd name="connsiteX1" fmla="*/ 173567 w 173567"/>
                  <a:gd name="connsiteY1" fmla="*/ 0 h 84667"/>
                  <a:gd name="connsiteX2" fmla="*/ 173567 w 173567"/>
                  <a:gd name="connsiteY2" fmla="*/ 84667 h 84667"/>
                </a:gdLst>
                <a:ahLst/>
                <a:cxnLst>
                  <a:cxn ang="0">
                    <a:pos x="connsiteX0" y="connsiteY0"/>
                  </a:cxn>
                  <a:cxn ang="0">
                    <a:pos x="connsiteX1" y="connsiteY1"/>
                  </a:cxn>
                  <a:cxn ang="0">
                    <a:pos x="connsiteX2" y="connsiteY2"/>
                  </a:cxn>
                </a:cxnLst>
                <a:rect l="l" t="t" r="r" b="b"/>
                <a:pathLst>
                  <a:path w="173567" h="84667">
                    <a:moveTo>
                      <a:pt x="0" y="0"/>
                    </a:moveTo>
                    <a:lnTo>
                      <a:pt x="173567" y="0"/>
                    </a:lnTo>
                    <a:lnTo>
                      <a:pt x="173567" y="84667"/>
                    </a:lnTo>
                  </a:path>
                </a:pathLst>
              </a:custGeom>
              <a:noFill/>
              <a:ln w="28575" cap="flat" cmpd="sng" algn="ctr">
                <a:solidFill>
                  <a:srgbClr val="E1471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grpSp>
        <p:sp>
          <p:nvSpPr>
            <p:cNvPr id="238" name="Freeform 4">
              <a:extLst>
                <a:ext uri="{FF2B5EF4-FFF2-40B4-BE49-F238E27FC236}">
                  <a16:creationId xmlns:a16="http://schemas.microsoft.com/office/drawing/2014/main" id="{880F85E6-7BC7-4E8E-9DC2-86CD972D8B42}"/>
                </a:ext>
              </a:extLst>
            </p:cNvPr>
            <p:cNvSpPr/>
            <p:nvPr/>
          </p:nvSpPr>
          <p:spPr>
            <a:xfrm>
              <a:off x="1452033" y="2366433"/>
              <a:ext cx="4449234" cy="1794934"/>
            </a:xfrm>
            <a:custGeom>
              <a:avLst/>
              <a:gdLst>
                <a:gd name="connsiteX0" fmla="*/ 4449234 w 4449234"/>
                <a:gd name="connsiteY0" fmla="*/ 1794934 h 1794934"/>
                <a:gd name="connsiteX1" fmla="*/ 4449234 w 4449234"/>
                <a:gd name="connsiteY1" fmla="*/ 1794934 h 1794934"/>
                <a:gd name="connsiteX2" fmla="*/ 3297767 w 4449234"/>
                <a:gd name="connsiteY2" fmla="*/ 1794934 h 1794934"/>
                <a:gd name="connsiteX3" fmla="*/ 3297767 w 4449234"/>
                <a:gd name="connsiteY3" fmla="*/ 1697567 h 1794934"/>
                <a:gd name="connsiteX4" fmla="*/ 3234267 w 4449234"/>
                <a:gd name="connsiteY4" fmla="*/ 1697567 h 1794934"/>
                <a:gd name="connsiteX5" fmla="*/ 3234267 w 4449234"/>
                <a:gd name="connsiteY5" fmla="*/ 1608667 h 1794934"/>
                <a:gd name="connsiteX6" fmla="*/ 2971800 w 4449234"/>
                <a:gd name="connsiteY6" fmla="*/ 1608667 h 1794934"/>
                <a:gd name="connsiteX7" fmla="*/ 2971800 w 4449234"/>
                <a:gd name="connsiteY7" fmla="*/ 1524000 h 1794934"/>
                <a:gd name="connsiteX8" fmla="*/ 2755900 w 4449234"/>
                <a:gd name="connsiteY8" fmla="*/ 1524000 h 1794934"/>
                <a:gd name="connsiteX9" fmla="*/ 2755900 w 4449234"/>
                <a:gd name="connsiteY9" fmla="*/ 1435100 h 1794934"/>
                <a:gd name="connsiteX10" fmla="*/ 2146300 w 4449234"/>
                <a:gd name="connsiteY10" fmla="*/ 1435100 h 1794934"/>
                <a:gd name="connsiteX11" fmla="*/ 2146300 w 4449234"/>
                <a:gd name="connsiteY11" fmla="*/ 1384300 h 1794934"/>
                <a:gd name="connsiteX12" fmla="*/ 1714500 w 4449234"/>
                <a:gd name="connsiteY12" fmla="*/ 1384300 h 1794934"/>
                <a:gd name="connsiteX13" fmla="*/ 1714500 w 4449234"/>
                <a:gd name="connsiteY13" fmla="*/ 1341967 h 1794934"/>
                <a:gd name="connsiteX14" fmla="*/ 1621367 w 4449234"/>
                <a:gd name="connsiteY14" fmla="*/ 1341967 h 1794934"/>
                <a:gd name="connsiteX15" fmla="*/ 1621367 w 4449234"/>
                <a:gd name="connsiteY15" fmla="*/ 1295400 h 1794934"/>
                <a:gd name="connsiteX16" fmla="*/ 1494367 w 4449234"/>
                <a:gd name="connsiteY16" fmla="*/ 1295400 h 1794934"/>
                <a:gd name="connsiteX17" fmla="*/ 1494367 w 4449234"/>
                <a:gd name="connsiteY17" fmla="*/ 1253067 h 1794934"/>
                <a:gd name="connsiteX18" fmla="*/ 1346200 w 4449234"/>
                <a:gd name="connsiteY18" fmla="*/ 1253067 h 1794934"/>
                <a:gd name="connsiteX19" fmla="*/ 1346200 w 4449234"/>
                <a:gd name="connsiteY19" fmla="*/ 1193800 h 1794934"/>
                <a:gd name="connsiteX20" fmla="*/ 1346200 w 4449234"/>
                <a:gd name="connsiteY20" fmla="*/ 1193800 h 1794934"/>
                <a:gd name="connsiteX21" fmla="*/ 1346200 w 4449234"/>
                <a:gd name="connsiteY21" fmla="*/ 1193800 h 1794934"/>
                <a:gd name="connsiteX22" fmla="*/ 1308100 w 4449234"/>
                <a:gd name="connsiteY22" fmla="*/ 1193800 h 1794934"/>
                <a:gd name="connsiteX23" fmla="*/ 1308100 w 4449234"/>
                <a:gd name="connsiteY23" fmla="*/ 1121834 h 1794934"/>
                <a:gd name="connsiteX24" fmla="*/ 1270000 w 4449234"/>
                <a:gd name="connsiteY24" fmla="*/ 1121834 h 1794934"/>
                <a:gd name="connsiteX25" fmla="*/ 1270000 w 4449234"/>
                <a:gd name="connsiteY25" fmla="*/ 999067 h 1794934"/>
                <a:gd name="connsiteX26" fmla="*/ 897467 w 4449234"/>
                <a:gd name="connsiteY26" fmla="*/ 999067 h 1794934"/>
                <a:gd name="connsiteX27" fmla="*/ 897467 w 4449234"/>
                <a:gd name="connsiteY27" fmla="*/ 948267 h 1794934"/>
                <a:gd name="connsiteX28" fmla="*/ 897467 w 4449234"/>
                <a:gd name="connsiteY28" fmla="*/ 948267 h 1794934"/>
                <a:gd name="connsiteX29" fmla="*/ 897467 w 4449234"/>
                <a:gd name="connsiteY29" fmla="*/ 948267 h 1794934"/>
                <a:gd name="connsiteX30" fmla="*/ 855134 w 4449234"/>
                <a:gd name="connsiteY30" fmla="*/ 948267 h 1794934"/>
                <a:gd name="connsiteX31" fmla="*/ 855134 w 4449234"/>
                <a:gd name="connsiteY31" fmla="*/ 690034 h 1794934"/>
                <a:gd name="connsiteX32" fmla="*/ 833967 w 4449234"/>
                <a:gd name="connsiteY32" fmla="*/ 690034 h 1794934"/>
                <a:gd name="connsiteX33" fmla="*/ 833967 w 4449234"/>
                <a:gd name="connsiteY33" fmla="*/ 613834 h 1794934"/>
                <a:gd name="connsiteX34" fmla="*/ 833967 w 4449234"/>
                <a:gd name="connsiteY34" fmla="*/ 613834 h 1794934"/>
                <a:gd name="connsiteX35" fmla="*/ 833967 w 4449234"/>
                <a:gd name="connsiteY35" fmla="*/ 558800 h 1794934"/>
                <a:gd name="connsiteX36" fmla="*/ 596900 w 4449234"/>
                <a:gd name="connsiteY36" fmla="*/ 558800 h 1794934"/>
                <a:gd name="connsiteX37" fmla="*/ 596900 w 4449234"/>
                <a:gd name="connsiteY37" fmla="*/ 516467 h 1794934"/>
                <a:gd name="connsiteX38" fmla="*/ 457200 w 4449234"/>
                <a:gd name="connsiteY38" fmla="*/ 516467 h 1794934"/>
                <a:gd name="connsiteX39" fmla="*/ 457200 w 4449234"/>
                <a:gd name="connsiteY39" fmla="*/ 440267 h 1794934"/>
                <a:gd name="connsiteX40" fmla="*/ 457200 w 4449234"/>
                <a:gd name="connsiteY40" fmla="*/ 440267 h 1794934"/>
                <a:gd name="connsiteX41" fmla="*/ 419100 w 4449234"/>
                <a:gd name="connsiteY41" fmla="*/ 440267 h 1794934"/>
                <a:gd name="connsiteX42" fmla="*/ 419100 w 4449234"/>
                <a:gd name="connsiteY42" fmla="*/ 211667 h 1794934"/>
                <a:gd name="connsiteX43" fmla="*/ 419100 w 4449234"/>
                <a:gd name="connsiteY43" fmla="*/ 211667 h 1794934"/>
                <a:gd name="connsiteX44" fmla="*/ 419100 w 4449234"/>
                <a:gd name="connsiteY44" fmla="*/ 63500 h 1794934"/>
                <a:gd name="connsiteX45" fmla="*/ 296334 w 4449234"/>
                <a:gd name="connsiteY45" fmla="*/ 63500 h 1794934"/>
                <a:gd name="connsiteX46" fmla="*/ 296334 w 4449234"/>
                <a:gd name="connsiteY46" fmla="*/ 0 h 1794934"/>
                <a:gd name="connsiteX47" fmla="*/ 0 w 4449234"/>
                <a:gd name="connsiteY47" fmla="*/ 0 h 1794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449234" h="1794934">
                  <a:moveTo>
                    <a:pt x="4449234" y="1794934"/>
                  </a:moveTo>
                  <a:lnTo>
                    <a:pt x="4449234" y="1794934"/>
                  </a:lnTo>
                  <a:lnTo>
                    <a:pt x="3297767" y="1794934"/>
                  </a:lnTo>
                  <a:lnTo>
                    <a:pt x="3297767" y="1697567"/>
                  </a:lnTo>
                  <a:lnTo>
                    <a:pt x="3234267" y="1697567"/>
                  </a:lnTo>
                  <a:lnTo>
                    <a:pt x="3234267" y="1608667"/>
                  </a:lnTo>
                  <a:lnTo>
                    <a:pt x="2971800" y="1608667"/>
                  </a:lnTo>
                  <a:lnTo>
                    <a:pt x="2971800" y="1524000"/>
                  </a:lnTo>
                  <a:lnTo>
                    <a:pt x="2755900" y="1524000"/>
                  </a:lnTo>
                  <a:lnTo>
                    <a:pt x="2755900" y="1435100"/>
                  </a:lnTo>
                  <a:lnTo>
                    <a:pt x="2146300" y="1435100"/>
                  </a:lnTo>
                  <a:lnTo>
                    <a:pt x="2146300" y="1384300"/>
                  </a:lnTo>
                  <a:lnTo>
                    <a:pt x="1714500" y="1384300"/>
                  </a:lnTo>
                  <a:lnTo>
                    <a:pt x="1714500" y="1341967"/>
                  </a:lnTo>
                  <a:lnTo>
                    <a:pt x="1621367" y="1341967"/>
                  </a:lnTo>
                  <a:lnTo>
                    <a:pt x="1621367" y="1295400"/>
                  </a:lnTo>
                  <a:lnTo>
                    <a:pt x="1494367" y="1295400"/>
                  </a:lnTo>
                  <a:lnTo>
                    <a:pt x="1494367" y="1253067"/>
                  </a:lnTo>
                  <a:lnTo>
                    <a:pt x="1346200" y="1253067"/>
                  </a:lnTo>
                  <a:lnTo>
                    <a:pt x="1346200" y="1193800"/>
                  </a:lnTo>
                  <a:lnTo>
                    <a:pt x="1346200" y="1193800"/>
                  </a:lnTo>
                  <a:lnTo>
                    <a:pt x="1346200" y="1193800"/>
                  </a:lnTo>
                  <a:lnTo>
                    <a:pt x="1308100" y="1193800"/>
                  </a:lnTo>
                  <a:lnTo>
                    <a:pt x="1308100" y="1121834"/>
                  </a:lnTo>
                  <a:lnTo>
                    <a:pt x="1270000" y="1121834"/>
                  </a:lnTo>
                  <a:lnTo>
                    <a:pt x="1270000" y="999067"/>
                  </a:lnTo>
                  <a:lnTo>
                    <a:pt x="897467" y="999067"/>
                  </a:lnTo>
                  <a:lnTo>
                    <a:pt x="897467" y="948267"/>
                  </a:lnTo>
                  <a:lnTo>
                    <a:pt x="897467" y="948267"/>
                  </a:lnTo>
                  <a:lnTo>
                    <a:pt x="897467" y="948267"/>
                  </a:lnTo>
                  <a:lnTo>
                    <a:pt x="855134" y="948267"/>
                  </a:lnTo>
                  <a:lnTo>
                    <a:pt x="855134" y="690034"/>
                  </a:lnTo>
                  <a:lnTo>
                    <a:pt x="833967" y="690034"/>
                  </a:lnTo>
                  <a:lnTo>
                    <a:pt x="833967" y="613834"/>
                  </a:lnTo>
                  <a:lnTo>
                    <a:pt x="833967" y="613834"/>
                  </a:lnTo>
                  <a:lnTo>
                    <a:pt x="833967" y="558800"/>
                  </a:lnTo>
                  <a:lnTo>
                    <a:pt x="596900" y="558800"/>
                  </a:lnTo>
                  <a:lnTo>
                    <a:pt x="596900" y="516467"/>
                  </a:lnTo>
                  <a:lnTo>
                    <a:pt x="457200" y="516467"/>
                  </a:lnTo>
                  <a:lnTo>
                    <a:pt x="457200" y="440267"/>
                  </a:lnTo>
                  <a:lnTo>
                    <a:pt x="457200" y="440267"/>
                  </a:lnTo>
                  <a:lnTo>
                    <a:pt x="419100" y="440267"/>
                  </a:lnTo>
                  <a:lnTo>
                    <a:pt x="419100" y="211667"/>
                  </a:lnTo>
                  <a:lnTo>
                    <a:pt x="419100" y="211667"/>
                  </a:lnTo>
                  <a:lnTo>
                    <a:pt x="419100" y="63500"/>
                  </a:lnTo>
                  <a:lnTo>
                    <a:pt x="296334" y="63500"/>
                  </a:lnTo>
                  <a:lnTo>
                    <a:pt x="296334" y="0"/>
                  </a:lnTo>
                  <a:lnTo>
                    <a:pt x="0" y="0"/>
                  </a:lnTo>
                </a:path>
              </a:pathLst>
            </a:custGeom>
            <a:noFill/>
            <a:ln w="28575" cap="flat" cmpd="sng" algn="ctr">
              <a:solidFill>
                <a:srgbClr val="015873"/>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239" name="TextBox 238">
              <a:extLst>
                <a:ext uri="{FF2B5EF4-FFF2-40B4-BE49-F238E27FC236}">
                  <a16:creationId xmlns:a16="http://schemas.microsoft.com/office/drawing/2014/main" id="{BC400DEC-8148-4A12-AD23-CC942BC76730}"/>
                </a:ext>
              </a:extLst>
            </p:cNvPr>
            <p:cNvSpPr txBox="1"/>
            <p:nvPr/>
          </p:nvSpPr>
          <p:spPr>
            <a:xfrm>
              <a:off x="1364216" y="220574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0" name="TextBox 239">
              <a:extLst>
                <a:ext uri="{FF2B5EF4-FFF2-40B4-BE49-F238E27FC236}">
                  <a16:creationId xmlns:a16="http://schemas.microsoft.com/office/drawing/2014/main" id="{324D5B3C-9651-4073-9509-170DDB2BBE3B}"/>
                </a:ext>
              </a:extLst>
            </p:cNvPr>
            <p:cNvSpPr txBox="1"/>
            <p:nvPr/>
          </p:nvSpPr>
          <p:spPr>
            <a:xfrm>
              <a:off x="1578016" y="220574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1" name="TextBox 240">
              <a:extLst>
                <a:ext uri="{FF2B5EF4-FFF2-40B4-BE49-F238E27FC236}">
                  <a16:creationId xmlns:a16="http://schemas.microsoft.com/office/drawing/2014/main" id="{69752E92-31E0-4C86-B13A-37EC9F37EC53}"/>
                </a:ext>
              </a:extLst>
            </p:cNvPr>
            <p:cNvSpPr txBox="1"/>
            <p:nvPr/>
          </p:nvSpPr>
          <p:spPr>
            <a:xfrm>
              <a:off x="1781717" y="234628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2" name="TextBox 241">
              <a:extLst>
                <a:ext uri="{FF2B5EF4-FFF2-40B4-BE49-F238E27FC236}">
                  <a16:creationId xmlns:a16="http://schemas.microsoft.com/office/drawing/2014/main" id="{360DC482-8052-4AB2-80B5-D8E9709358C0}"/>
                </a:ext>
              </a:extLst>
            </p:cNvPr>
            <p:cNvSpPr txBox="1"/>
            <p:nvPr/>
          </p:nvSpPr>
          <p:spPr>
            <a:xfrm>
              <a:off x="2201060" y="280980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3" name="TextBox 242">
              <a:extLst>
                <a:ext uri="{FF2B5EF4-FFF2-40B4-BE49-F238E27FC236}">
                  <a16:creationId xmlns:a16="http://schemas.microsoft.com/office/drawing/2014/main" id="{B5BA66B3-FDB8-448C-83AB-3D90D531EE3C}"/>
                </a:ext>
              </a:extLst>
            </p:cNvPr>
            <p:cNvSpPr txBox="1"/>
            <p:nvPr/>
          </p:nvSpPr>
          <p:spPr>
            <a:xfrm>
              <a:off x="1835975" y="2730257"/>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4" name="TextBox 243">
              <a:extLst>
                <a:ext uri="{FF2B5EF4-FFF2-40B4-BE49-F238E27FC236}">
                  <a16:creationId xmlns:a16="http://schemas.microsoft.com/office/drawing/2014/main" id="{1CD6992F-7C8A-465F-95ED-EE12C57380E8}"/>
                </a:ext>
              </a:extLst>
            </p:cNvPr>
            <p:cNvSpPr txBox="1"/>
            <p:nvPr/>
          </p:nvSpPr>
          <p:spPr>
            <a:xfrm>
              <a:off x="1918352" y="2733181"/>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5" name="TextBox 244">
              <a:extLst>
                <a:ext uri="{FF2B5EF4-FFF2-40B4-BE49-F238E27FC236}">
                  <a16:creationId xmlns:a16="http://schemas.microsoft.com/office/drawing/2014/main" id="{756E4DC3-AC5F-4C76-9F65-D0F2B98FB55A}"/>
                </a:ext>
              </a:extLst>
            </p:cNvPr>
            <p:cNvSpPr txBox="1"/>
            <p:nvPr/>
          </p:nvSpPr>
          <p:spPr>
            <a:xfrm>
              <a:off x="2220506" y="2996190"/>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6" name="TextBox 245">
              <a:extLst>
                <a:ext uri="{FF2B5EF4-FFF2-40B4-BE49-F238E27FC236}">
                  <a16:creationId xmlns:a16="http://schemas.microsoft.com/office/drawing/2014/main" id="{9970E397-196F-40E6-AFB8-3F8FF467FEB7}"/>
                </a:ext>
              </a:extLst>
            </p:cNvPr>
            <p:cNvSpPr txBox="1"/>
            <p:nvPr/>
          </p:nvSpPr>
          <p:spPr>
            <a:xfrm>
              <a:off x="2268890" y="3204181"/>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7" name="TextBox 246">
              <a:extLst>
                <a:ext uri="{FF2B5EF4-FFF2-40B4-BE49-F238E27FC236}">
                  <a16:creationId xmlns:a16="http://schemas.microsoft.com/office/drawing/2014/main" id="{20D91B21-47AE-4B60-A534-36636268B9E4}"/>
                </a:ext>
              </a:extLst>
            </p:cNvPr>
            <p:cNvSpPr txBox="1"/>
            <p:nvPr/>
          </p:nvSpPr>
          <p:spPr>
            <a:xfrm>
              <a:off x="2912343" y="3506004"/>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8" name="TextBox 247">
              <a:extLst>
                <a:ext uri="{FF2B5EF4-FFF2-40B4-BE49-F238E27FC236}">
                  <a16:creationId xmlns:a16="http://schemas.microsoft.com/office/drawing/2014/main" id="{5F47BCB8-8D26-42F4-AA8C-CBDB4B5EA421}"/>
                </a:ext>
              </a:extLst>
            </p:cNvPr>
            <p:cNvSpPr txBox="1"/>
            <p:nvPr/>
          </p:nvSpPr>
          <p:spPr>
            <a:xfrm>
              <a:off x="3150637" y="3589911"/>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49" name="TextBox 248">
              <a:extLst>
                <a:ext uri="{FF2B5EF4-FFF2-40B4-BE49-F238E27FC236}">
                  <a16:creationId xmlns:a16="http://schemas.microsoft.com/office/drawing/2014/main" id="{7C51E767-CD8E-46CC-9013-5825B6C8F683}"/>
                </a:ext>
              </a:extLst>
            </p:cNvPr>
            <p:cNvSpPr txBox="1"/>
            <p:nvPr/>
          </p:nvSpPr>
          <p:spPr>
            <a:xfrm>
              <a:off x="3204589" y="3595596"/>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0" name="TextBox 249">
              <a:extLst>
                <a:ext uri="{FF2B5EF4-FFF2-40B4-BE49-F238E27FC236}">
                  <a16:creationId xmlns:a16="http://schemas.microsoft.com/office/drawing/2014/main" id="{9C1D29DE-30AF-46B5-98E9-4DA0D6ACEAE0}"/>
                </a:ext>
              </a:extLst>
            </p:cNvPr>
            <p:cNvSpPr txBox="1"/>
            <p:nvPr/>
          </p:nvSpPr>
          <p:spPr>
            <a:xfrm>
              <a:off x="3309280" y="359372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1" name="TextBox 250">
              <a:extLst>
                <a:ext uri="{FF2B5EF4-FFF2-40B4-BE49-F238E27FC236}">
                  <a16:creationId xmlns:a16="http://schemas.microsoft.com/office/drawing/2014/main" id="{5CBB4DE7-82E5-4AF6-B114-8AD8551E9456}"/>
                </a:ext>
              </a:extLst>
            </p:cNvPr>
            <p:cNvSpPr txBox="1"/>
            <p:nvPr/>
          </p:nvSpPr>
          <p:spPr>
            <a:xfrm>
              <a:off x="3532519" y="365989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2" name="TextBox 251">
              <a:extLst>
                <a:ext uri="{FF2B5EF4-FFF2-40B4-BE49-F238E27FC236}">
                  <a16:creationId xmlns:a16="http://schemas.microsoft.com/office/drawing/2014/main" id="{938BA99B-183F-4F8B-AE78-966347A658D0}"/>
                </a:ext>
              </a:extLst>
            </p:cNvPr>
            <p:cNvSpPr txBox="1"/>
            <p:nvPr/>
          </p:nvSpPr>
          <p:spPr>
            <a:xfrm>
              <a:off x="3741389" y="3651939"/>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3" name="TextBox 252">
              <a:extLst>
                <a:ext uri="{FF2B5EF4-FFF2-40B4-BE49-F238E27FC236}">
                  <a16:creationId xmlns:a16="http://schemas.microsoft.com/office/drawing/2014/main" id="{53698560-11FB-415F-81E7-F6CC3EB2E6E6}"/>
                </a:ext>
              </a:extLst>
            </p:cNvPr>
            <p:cNvSpPr txBox="1"/>
            <p:nvPr/>
          </p:nvSpPr>
          <p:spPr>
            <a:xfrm>
              <a:off x="3974895" y="3651939"/>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4" name="TextBox 253">
              <a:extLst>
                <a:ext uri="{FF2B5EF4-FFF2-40B4-BE49-F238E27FC236}">
                  <a16:creationId xmlns:a16="http://schemas.microsoft.com/office/drawing/2014/main" id="{87449E99-9212-47AF-A2F7-CA7287BADB45}"/>
                </a:ext>
              </a:extLst>
            </p:cNvPr>
            <p:cNvSpPr txBox="1"/>
            <p:nvPr/>
          </p:nvSpPr>
          <p:spPr>
            <a:xfrm>
              <a:off x="3815305" y="3655089"/>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5" name="TextBox 254">
              <a:extLst>
                <a:ext uri="{FF2B5EF4-FFF2-40B4-BE49-F238E27FC236}">
                  <a16:creationId xmlns:a16="http://schemas.microsoft.com/office/drawing/2014/main" id="{6D2B06AB-47E2-4A13-A904-E948606BDE19}"/>
                </a:ext>
              </a:extLst>
            </p:cNvPr>
            <p:cNvSpPr txBox="1"/>
            <p:nvPr/>
          </p:nvSpPr>
          <p:spPr>
            <a:xfrm>
              <a:off x="3886535" y="365193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6" name="TextBox 255">
              <a:extLst>
                <a:ext uri="{FF2B5EF4-FFF2-40B4-BE49-F238E27FC236}">
                  <a16:creationId xmlns:a16="http://schemas.microsoft.com/office/drawing/2014/main" id="{D962E564-588A-4297-A6AE-D2E8F563F5E5}"/>
                </a:ext>
              </a:extLst>
            </p:cNvPr>
            <p:cNvSpPr txBox="1"/>
            <p:nvPr/>
          </p:nvSpPr>
          <p:spPr>
            <a:xfrm>
              <a:off x="3931848" y="3651937"/>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7" name="TextBox 256">
              <a:extLst>
                <a:ext uri="{FF2B5EF4-FFF2-40B4-BE49-F238E27FC236}">
                  <a16:creationId xmlns:a16="http://schemas.microsoft.com/office/drawing/2014/main" id="{DE491CF9-DF95-4FC9-86CE-EDB89BB535F4}"/>
                </a:ext>
              </a:extLst>
            </p:cNvPr>
            <p:cNvSpPr txBox="1"/>
            <p:nvPr/>
          </p:nvSpPr>
          <p:spPr>
            <a:xfrm>
              <a:off x="4550505" y="3807440"/>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8" name="TextBox 257">
              <a:extLst>
                <a:ext uri="{FF2B5EF4-FFF2-40B4-BE49-F238E27FC236}">
                  <a16:creationId xmlns:a16="http://schemas.microsoft.com/office/drawing/2014/main" id="{F81BA550-5413-4A42-854F-013FE5E50671}"/>
                </a:ext>
              </a:extLst>
            </p:cNvPr>
            <p:cNvSpPr txBox="1"/>
            <p:nvPr/>
          </p:nvSpPr>
          <p:spPr>
            <a:xfrm>
              <a:off x="4590524" y="390148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59" name="TextBox 258">
              <a:extLst>
                <a:ext uri="{FF2B5EF4-FFF2-40B4-BE49-F238E27FC236}">
                  <a16:creationId xmlns:a16="http://schemas.microsoft.com/office/drawing/2014/main" id="{791C059C-10B1-4547-BA7E-ED6F13B13E80}"/>
                </a:ext>
              </a:extLst>
            </p:cNvPr>
            <p:cNvSpPr txBox="1"/>
            <p:nvPr/>
          </p:nvSpPr>
          <p:spPr>
            <a:xfrm>
              <a:off x="4621735" y="389768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60" name="TextBox 259">
              <a:extLst>
                <a:ext uri="{FF2B5EF4-FFF2-40B4-BE49-F238E27FC236}">
                  <a16:creationId xmlns:a16="http://schemas.microsoft.com/office/drawing/2014/main" id="{F570C93A-F295-4A34-BC9A-61C0BD129A0A}"/>
                </a:ext>
              </a:extLst>
            </p:cNvPr>
            <p:cNvSpPr txBox="1"/>
            <p:nvPr/>
          </p:nvSpPr>
          <p:spPr>
            <a:xfrm>
              <a:off x="4821398" y="4004554"/>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61" name="TextBox 260">
              <a:extLst>
                <a:ext uri="{FF2B5EF4-FFF2-40B4-BE49-F238E27FC236}">
                  <a16:creationId xmlns:a16="http://schemas.microsoft.com/office/drawing/2014/main" id="{A4C1075C-243D-47AB-9A3E-DD1EA044A385}"/>
                </a:ext>
              </a:extLst>
            </p:cNvPr>
            <p:cNvSpPr txBox="1"/>
            <p:nvPr/>
          </p:nvSpPr>
          <p:spPr>
            <a:xfrm>
              <a:off x="4638110" y="3897936"/>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62" name="TextBox 261">
              <a:extLst>
                <a:ext uri="{FF2B5EF4-FFF2-40B4-BE49-F238E27FC236}">
                  <a16:creationId xmlns:a16="http://schemas.microsoft.com/office/drawing/2014/main" id="{5E99BC08-0849-46BB-A206-9FBC05950600}"/>
                </a:ext>
              </a:extLst>
            </p:cNvPr>
            <p:cNvSpPr txBox="1"/>
            <p:nvPr/>
          </p:nvSpPr>
          <p:spPr>
            <a:xfrm>
              <a:off x="5117865" y="400861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63" name="TextBox 262">
              <a:extLst>
                <a:ext uri="{FF2B5EF4-FFF2-40B4-BE49-F238E27FC236}">
                  <a16:creationId xmlns:a16="http://schemas.microsoft.com/office/drawing/2014/main" id="{AFF68924-3E88-406F-A83E-94937B68E786}"/>
                </a:ext>
              </a:extLst>
            </p:cNvPr>
            <p:cNvSpPr txBox="1"/>
            <p:nvPr/>
          </p:nvSpPr>
          <p:spPr>
            <a:xfrm>
              <a:off x="5249080" y="399978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64" name="TextBox 263">
              <a:extLst>
                <a:ext uri="{FF2B5EF4-FFF2-40B4-BE49-F238E27FC236}">
                  <a16:creationId xmlns:a16="http://schemas.microsoft.com/office/drawing/2014/main" id="{51A7B684-6464-4208-B23D-12F19B518B46}"/>
                </a:ext>
              </a:extLst>
            </p:cNvPr>
            <p:cNvSpPr txBox="1"/>
            <p:nvPr/>
          </p:nvSpPr>
          <p:spPr>
            <a:xfrm>
              <a:off x="5268753" y="400002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65" name="TextBox 264">
              <a:extLst>
                <a:ext uri="{FF2B5EF4-FFF2-40B4-BE49-F238E27FC236}">
                  <a16:creationId xmlns:a16="http://schemas.microsoft.com/office/drawing/2014/main" id="{A2B828FA-C2CA-467B-8C9F-21731D092F25}"/>
                </a:ext>
              </a:extLst>
            </p:cNvPr>
            <p:cNvSpPr txBox="1"/>
            <p:nvPr/>
          </p:nvSpPr>
          <p:spPr>
            <a:xfrm>
              <a:off x="5402342" y="3999783"/>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66" name="TextBox 265">
              <a:extLst>
                <a:ext uri="{FF2B5EF4-FFF2-40B4-BE49-F238E27FC236}">
                  <a16:creationId xmlns:a16="http://schemas.microsoft.com/office/drawing/2014/main" id="{1CB164ED-D42E-44D2-A1FC-8A7AFF327CBC}"/>
                </a:ext>
              </a:extLst>
            </p:cNvPr>
            <p:cNvSpPr txBox="1"/>
            <p:nvPr/>
          </p:nvSpPr>
          <p:spPr>
            <a:xfrm>
              <a:off x="1793998" y="3022659"/>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67" name="TextBox 266">
              <a:extLst>
                <a:ext uri="{FF2B5EF4-FFF2-40B4-BE49-F238E27FC236}">
                  <a16:creationId xmlns:a16="http://schemas.microsoft.com/office/drawing/2014/main" id="{6B725101-5C06-4745-9A8C-80A0005EA906}"/>
                </a:ext>
              </a:extLst>
            </p:cNvPr>
            <p:cNvSpPr txBox="1"/>
            <p:nvPr/>
          </p:nvSpPr>
          <p:spPr>
            <a:xfrm>
              <a:off x="2657081" y="365989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68" name="TextBox 267">
              <a:extLst>
                <a:ext uri="{FF2B5EF4-FFF2-40B4-BE49-F238E27FC236}">
                  <a16:creationId xmlns:a16="http://schemas.microsoft.com/office/drawing/2014/main" id="{FF5A681B-6C98-465C-8E57-F40C2DC50150}"/>
                </a:ext>
              </a:extLst>
            </p:cNvPr>
            <p:cNvSpPr txBox="1"/>
            <p:nvPr/>
          </p:nvSpPr>
          <p:spPr>
            <a:xfrm>
              <a:off x="2894402" y="3751986"/>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69" name="TextBox 268">
              <a:extLst>
                <a:ext uri="{FF2B5EF4-FFF2-40B4-BE49-F238E27FC236}">
                  <a16:creationId xmlns:a16="http://schemas.microsoft.com/office/drawing/2014/main" id="{342EA57E-3281-44F1-AB38-42EE26A0E6E7}"/>
                </a:ext>
              </a:extLst>
            </p:cNvPr>
            <p:cNvSpPr txBox="1"/>
            <p:nvPr/>
          </p:nvSpPr>
          <p:spPr>
            <a:xfrm>
              <a:off x="2247749" y="359402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70" name="TextBox 269">
              <a:extLst>
                <a:ext uri="{FF2B5EF4-FFF2-40B4-BE49-F238E27FC236}">
                  <a16:creationId xmlns:a16="http://schemas.microsoft.com/office/drawing/2014/main" id="{08C46958-535A-4D9C-87A1-B3A6968FC615}"/>
                </a:ext>
              </a:extLst>
            </p:cNvPr>
            <p:cNvSpPr txBox="1"/>
            <p:nvPr/>
          </p:nvSpPr>
          <p:spPr>
            <a:xfrm>
              <a:off x="2573430" y="365989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71" name="TextBox 270">
              <a:extLst>
                <a:ext uri="{FF2B5EF4-FFF2-40B4-BE49-F238E27FC236}">
                  <a16:creationId xmlns:a16="http://schemas.microsoft.com/office/drawing/2014/main" id="{B67B7E89-68E9-4690-8CE1-EEB527755780}"/>
                </a:ext>
              </a:extLst>
            </p:cNvPr>
            <p:cNvSpPr txBox="1"/>
            <p:nvPr/>
          </p:nvSpPr>
          <p:spPr>
            <a:xfrm>
              <a:off x="3466300" y="3759354"/>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72" name="TextBox 271">
              <a:extLst>
                <a:ext uri="{FF2B5EF4-FFF2-40B4-BE49-F238E27FC236}">
                  <a16:creationId xmlns:a16="http://schemas.microsoft.com/office/drawing/2014/main" id="{DD965F95-77D7-4ADD-AE3C-FDC033F1C5B3}"/>
                </a:ext>
              </a:extLst>
            </p:cNvPr>
            <p:cNvSpPr txBox="1"/>
            <p:nvPr/>
          </p:nvSpPr>
          <p:spPr>
            <a:xfrm>
              <a:off x="3905632" y="3959534"/>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73" name="TextBox 272">
              <a:extLst>
                <a:ext uri="{FF2B5EF4-FFF2-40B4-BE49-F238E27FC236}">
                  <a16:creationId xmlns:a16="http://schemas.microsoft.com/office/drawing/2014/main" id="{FFF79BF8-71CD-44BF-BF01-3CB113675A80}"/>
                </a:ext>
              </a:extLst>
            </p:cNvPr>
            <p:cNvSpPr txBox="1"/>
            <p:nvPr/>
          </p:nvSpPr>
          <p:spPr>
            <a:xfrm>
              <a:off x="3923381" y="3959227"/>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74" name="TextBox 273">
              <a:extLst>
                <a:ext uri="{FF2B5EF4-FFF2-40B4-BE49-F238E27FC236}">
                  <a16:creationId xmlns:a16="http://schemas.microsoft.com/office/drawing/2014/main" id="{792FFB5D-AD46-421D-AB26-5DD01F340290}"/>
                </a:ext>
              </a:extLst>
            </p:cNvPr>
            <p:cNvSpPr txBox="1"/>
            <p:nvPr/>
          </p:nvSpPr>
          <p:spPr>
            <a:xfrm>
              <a:off x="3939757" y="395936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75" name="TextBox 274">
              <a:extLst>
                <a:ext uri="{FF2B5EF4-FFF2-40B4-BE49-F238E27FC236}">
                  <a16:creationId xmlns:a16="http://schemas.microsoft.com/office/drawing/2014/main" id="{959E1FB7-25B0-407E-8223-A6DAE62D83FB}"/>
                </a:ext>
              </a:extLst>
            </p:cNvPr>
            <p:cNvSpPr txBox="1"/>
            <p:nvPr/>
          </p:nvSpPr>
          <p:spPr>
            <a:xfrm>
              <a:off x="3957430" y="395928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a:t>
              </a:r>
            </a:p>
          </p:txBody>
        </p:sp>
        <p:sp>
          <p:nvSpPr>
            <p:cNvPr id="276" name="Freeform 195">
              <a:extLst>
                <a:ext uri="{FF2B5EF4-FFF2-40B4-BE49-F238E27FC236}">
                  <a16:creationId xmlns:a16="http://schemas.microsoft.com/office/drawing/2014/main" id="{0F5D3901-DF6C-4356-B838-0BD47DF6A33D}"/>
                </a:ext>
              </a:extLst>
            </p:cNvPr>
            <p:cNvSpPr/>
            <p:nvPr/>
          </p:nvSpPr>
          <p:spPr>
            <a:xfrm>
              <a:off x="7534275" y="2378075"/>
              <a:ext cx="4286250" cy="2533650"/>
            </a:xfrm>
            <a:custGeom>
              <a:avLst/>
              <a:gdLst>
                <a:gd name="connsiteX0" fmla="*/ 4286250 w 4286250"/>
                <a:gd name="connsiteY0" fmla="*/ 2533650 h 2533650"/>
                <a:gd name="connsiteX1" fmla="*/ 2622550 w 4286250"/>
                <a:gd name="connsiteY1" fmla="*/ 2533650 h 2533650"/>
                <a:gd name="connsiteX2" fmla="*/ 2622550 w 4286250"/>
                <a:gd name="connsiteY2" fmla="*/ 2368550 h 2533650"/>
                <a:gd name="connsiteX3" fmla="*/ 1571625 w 4286250"/>
                <a:gd name="connsiteY3" fmla="*/ 2368550 h 2533650"/>
                <a:gd name="connsiteX4" fmla="*/ 1571625 w 4286250"/>
                <a:gd name="connsiteY4" fmla="*/ 2339975 h 2533650"/>
                <a:gd name="connsiteX5" fmla="*/ 1571625 w 4286250"/>
                <a:gd name="connsiteY5" fmla="*/ 2209800 h 2533650"/>
                <a:gd name="connsiteX6" fmla="*/ 1527175 w 4286250"/>
                <a:gd name="connsiteY6" fmla="*/ 2209800 h 2533650"/>
                <a:gd name="connsiteX7" fmla="*/ 1527175 w 4286250"/>
                <a:gd name="connsiteY7" fmla="*/ 2044700 h 2533650"/>
                <a:gd name="connsiteX8" fmla="*/ 1498600 w 4286250"/>
                <a:gd name="connsiteY8" fmla="*/ 2044700 h 2533650"/>
                <a:gd name="connsiteX9" fmla="*/ 1498600 w 4286250"/>
                <a:gd name="connsiteY9" fmla="*/ 1892300 h 2533650"/>
                <a:gd name="connsiteX10" fmla="*/ 1143000 w 4286250"/>
                <a:gd name="connsiteY10" fmla="*/ 1892300 h 2533650"/>
                <a:gd name="connsiteX11" fmla="*/ 1143000 w 4286250"/>
                <a:gd name="connsiteY11" fmla="*/ 1571625 h 2533650"/>
                <a:gd name="connsiteX12" fmla="*/ 727075 w 4286250"/>
                <a:gd name="connsiteY12" fmla="*/ 1571625 h 2533650"/>
                <a:gd name="connsiteX13" fmla="*/ 727075 w 4286250"/>
                <a:gd name="connsiteY13" fmla="*/ 1466850 h 2533650"/>
                <a:gd name="connsiteX14" fmla="*/ 695325 w 4286250"/>
                <a:gd name="connsiteY14" fmla="*/ 1466850 h 2533650"/>
                <a:gd name="connsiteX15" fmla="*/ 695325 w 4286250"/>
                <a:gd name="connsiteY15" fmla="*/ 1209675 h 2533650"/>
                <a:gd name="connsiteX16" fmla="*/ 695325 w 4286250"/>
                <a:gd name="connsiteY16" fmla="*/ 1209675 h 2533650"/>
                <a:gd name="connsiteX17" fmla="*/ 676275 w 4286250"/>
                <a:gd name="connsiteY17" fmla="*/ 1209675 h 2533650"/>
                <a:gd name="connsiteX18" fmla="*/ 676275 w 4286250"/>
                <a:gd name="connsiteY18" fmla="*/ 965200 h 2533650"/>
                <a:gd name="connsiteX19" fmla="*/ 514350 w 4286250"/>
                <a:gd name="connsiteY19" fmla="*/ 965200 h 2533650"/>
                <a:gd name="connsiteX20" fmla="*/ 514350 w 4286250"/>
                <a:gd name="connsiteY20" fmla="*/ 857250 h 2533650"/>
                <a:gd name="connsiteX21" fmla="*/ 266700 w 4286250"/>
                <a:gd name="connsiteY21" fmla="*/ 857250 h 2533650"/>
                <a:gd name="connsiteX22" fmla="*/ 266700 w 4286250"/>
                <a:gd name="connsiteY22" fmla="*/ 428625 h 2533650"/>
                <a:gd name="connsiteX23" fmla="*/ 238125 w 4286250"/>
                <a:gd name="connsiteY23" fmla="*/ 428625 h 2533650"/>
                <a:gd name="connsiteX24" fmla="*/ 238125 w 4286250"/>
                <a:gd name="connsiteY24" fmla="*/ 203200 h 2533650"/>
                <a:gd name="connsiteX25" fmla="*/ 209550 w 4286250"/>
                <a:gd name="connsiteY25" fmla="*/ 203200 h 2533650"/>
                <a:gd name="connsiteX26" fmla="*/ 209550 w 4286250"/>
                <a:gd name="connsiteY26" fmla="*/ 107950 h 2533650"/>
                <a:gd name="connsiteX27" fmla="*/ 158750 w 4286250"/>
                <a:gd name="connsiteY27" fmla="*/ 107950 h 2533650"/>
                <a:gd name="connsiteX28" fmla="*/ 158750 w 4286250"/>
                <a:gd name="connsiteY28" fmla="*/ 0 h 2533650"/>
                <a:gd name="connsiteX29" fmla="*/ 0 w 4286250"/>
                <a:gd name="connsiteY29" fmla="*/ 0 h 253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86250" h="2533650">
                  <a:moveTo>
                    <a:pt x="4286250" y="2533650"/>
                  </a:moveTo>
                  <a:lnTo>
                    <a:pt x="2622550" y="2533650"/>
                  </a:lnTo>
                  <a:lnTo>
                    <a:pt x="2622550" y="2368550"/>
                  </a:lnTo>
                  <a:lnTo>
                    <a:pt x="1571625" y="2368550"/>
                  </a:lnTo>
                  <a:lnTo>
                    <a:pt x="1571625" y="2339975"/>
                  </a:lnTo>
                  <a:lnTo>
                    <a:pt x="1571625" y="2209800"/>
                  </a:lnTo>
                  <a:lnTo>
                    <a:pt x="1527175" y="2209800"/>
                  </a:lnTo>
                  <a:lnTo>
                    <a:pt x="1527175" y="2044700"/>
                  </a:lnTo>
                  <a:lnTo>
                    <a:pt x="1498600" y="2044700"/>
                  </a:lnTo>
                  <a:lnTo>
                    <a:pt x="1498600" y="1892300"/>
                  </a:lnTo>
                  <a:lnTo>
                    <a:pt x="1143000" y="1892300"/>
                  </a:lnTo>
                  <a:lnTo>
                    <a:pt x="1143000" y="1571625"/>
                  </a:lnTo>
                  <a:lnTo>
                    <a:pt x="727075" y="1571625"/>
                  </a:lnTo>
                  <a:lnTo>
                    <a:pt x="727075" y="1466850"/>
                  </a:lnTo>
                  <a:lnTo>
                    <a:pt x="695325" y="1466850"/>
                  </a:lnTo>
                  <a:lnTo>
                    <a:pt x="695325" y="1209675"/>
                  </a:lnTo>
                  <a:lnTo>
                    <a:pt x="695325" y="1209675"/>
                  </a:lnTo>
                  <a:lnTo>
                    <a:pt x="676275" y="1209675"/>
                  </a:lnTo>
                  <a:lnTo>
                    <a:pt x="676275" y="965200"/>
                  </a:lnTo>
                  <a:lnTo>
                    <a:pt x="514350" y="965200"/>
                  </a:lnTo>
                  <a:lnTo>
                    <a:pt x="514350" y="857250"/>
                  </a:lnTo>
                  <a:lnTo>
                    <a:pt x="266700" y="857250"/>
                  </a:lnTo>
                  <a:lnTo>
                    <a:pt x="266700" y="428625"/>
                  </a:lnTo>
                  <a:lnTo>
                    <a:pt x="238125" y="428625"/>
                  </a:lnTo>
                  <a:lnTo>
                    <a:pt x="238125" y="203200"/>
                  </a:lnTo>
                  <a:lnTo>
                    <a:pt x="209550" y="203200"/>
                  </a:lnTo>
                  <a:lnTo>
                    <a:pt x="209550" y="107950"/>
                  </a:lnTo>
                  <a:lnTo>
                    <a:pt x="158750" y="107950"/>
                  </a:lnTo>
                  <a:lnTo>
                    <a:pt x="158750" y="0"/>
                  </a:lnTo>
                  <a:lnTo>
                    <a:pt x="0" y="0"/>
                  </a:lnTo>
                </a:path>
              </a:pathLst>
            </a:custGeom>
            <a:noFill/>
            <a:ln w="28575" cap="flat" cmpd="sng" algn="ctr">
              <a:solidFill>
                <a:srgbClr val="E1471D"/>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277" name="Freeform 194">
              <a:extLst>
                <a:ext uri="{FF2B5EF4-FFF2-40B4-BE49-F238E27FC236}">
                  <a16:creationId xmlns:a16="http://schemas.microsoft.com/office/drawing/2014/main" id="{E5AF83CD-C5B1-418A-8F6E-787F3E9540E5}"/>
                </a:ext>
              </a:extLst>
            </p:cNvPr>
            <p:cNvSpPr/>
            <p:nvPr/>
          </p:nvSpPr>
          <p:spPr>
            <a:xfrm>
              <a:off x="7353300" y="2378075"/>
              <a:ext cx="4467225" cy="2505075"/>
            </a:xfrm>
            <a:custGeom>
              <a:avLst/>
              <a:gdLst>
                <a:gd name="connsiteX0" fmla="*/ 4467225 w 4467225"/>
                <a:gd name="connsiteY0" fmla="*/ 2505075 h 2505075"/>
                <a:gd name="connsiteX1" fmla="*/ 4467225 w 4467225"/>
                <a:gd name="connsiteY1" fmla="*/ 2505075 h 2505075"/>
                <a:gd name="connsiteX2" fmla="*/ 2451100 w 4467225"/>
                <a:gd name="connsiteY2" fmla="*/ 2505075 h 2505075"/>
                <a:gd name="connsiteX3" fmla="*/ 2451100 w 4467225"/>
                <a:gd name="connsiteY3" fmla="*/ 2330450 h 2505075"/>
                <a:gd name="connsiteX4" fmla="*/ 2149475 w 4467225"/>
                <a:gd name="connsiteY4" fmla="*/ 2330450 h 2505075"/>
                <a:gd name="connsiteX5" fmla="*/ 2149475 w 4467225"/>
                <a:gd name="connsiteY5" fmla="*/ 2228850 h 2505075"/>
                <a:gd name="connsiteX6" fmla="*/ 1752600 w 4467225"/>
                <a:gd name="connsiteY6" fmla="*/ 2228850 h 2505075"/>
                <a:gd name="connsiteX7" fmla="*/ 1752600 w 4467225"/>
                <a:gd name="connsiteY7" fmla="*/ 2133600 h 2505075"/>
                <a:gd name="connsiteX8" fmla="*/ 1736725 w 4467225"/>
                <a:gd name="connsiteY8" fmla="*/ 2133600 h 2505075"/>
                <a:gd name="connsiteX9" fmla="*/ 1736725 w 4467225"/>
                <a:gd name="connsiteY9" fmla="*/ 2025650 h 2505075"/>
                <a:gd name="connsiteX10" fmla="*/ 1736725 w 4467225"/>
                <a:gd name="connsiteY10" fmla="*/ 2025650 h 2505075"/>
                <a:gd name="connsiteX11" fmla="*/ 1736725 w 4467225"/>
                <a:gd name="connsiteY11" fmla="*/ 1835150 h 2505075"/>
                <a:gd name="connsiteX12" fmla="*/ 1317625 w 4467225"/>
                <a:gd name="connsiteY12" fmla="*/ 1835150 h 2505075"/>
                <a:gd name="connsiteX13" fmla="*/ 1317625 w 4467225"/>
                <a:gd name="connsiteY13" fmla="*/ 1660525 h 2505075"/>
                <a:gd name="connsiteX14" fmla="*/ 1289050 w 4467225"/>
                <a:gd name="connsiteY14" fmla="*/ 1660525 h 2505075"/>
                <a:gd name="connsiteX15" fmla="*/ 1289050 w 4467225"/>
                <a:gd name="connsiteY15" fmla="*/ 1574800 h 2505075"/>
                <a:gd name="connsiteX16" fmla="*/ 1171575 w 4467225"/>
                <a:gd name="connsiteY16" fmla="*/ 1574800 h 2505075"/>
                <a:gd name="connsiteX17" fmla="*/ 1171575 w 4467225"/>
                <a:gd name="connsiteY17" fmla="*/ 1485900 h 2505075"/>
                <a:gd name="connsiteX18" fmla="*/ 901700 w 4467225"/>
                <a:gd name="connsiteY18" fmla="*/ 1485900 h 2505075"/>
                <a:gd name="connsiteX19" fmla="*/ 901700 w 4467225"/>
                <a:gd name="connsiteY19" fmla="*/ 1400175 h 2505075"/>
                <a:gd name="connsiteX20" fmla="*/ 873125 w 4467225"/>
                <a:gd name="connsiteY20" fmla="*/ 1400175 h 2505075"/>
                <a:gd name="connsiteX21" fmla="*/ 873125 w 4467225"/>
                <a:gd name="connsiteY21" fmla="*/ 1244600 h 2505075"/>
                <a:gd name="connsiteX22" fmla="*/ 873125 w 4467225"/>
                <a:gd name="connsiteY22" fmla="*/ 1244600 h 2505075"/>
                <a:gd name="connsiteX23" fmla="*/ 873125 w 4467225"/>
                <a:gd name="connsiteY23" fmla="*/ 1244600 h 2505075"/>
                <a:gd name="connsiteX24" fmla="*/ 850900 w 4467225"/>
                <a:gd name="connsiteY24" fmla="*/ 1244600 h 2505075"/>
                <a:gd name="connsiteX25" fmla="*/ 850900 w 4467225"/>
                <a:gd name="connsiteY25" fmla="*/ 1117600 h 2505075"/>
                <a:gd name="connsiteX26" fmla="*/ 787400 w 4467225"/>
                <a:gd name="connsiteY26" fmla="*/ 1117600 h 2505075"/>
                <a:gd name="connsiteX27" fmla="*/ 787400 w 4467225"/>
                <a:gd name="connsiteY27" fmla="*/ 1041400 h 2505075"/>
                <a:gd name="connsiteX28" fmla="*/ 660400 w 4467225"/>
                <a:gd name="connsiteY28" fmla="*/ 1041400 h 2505075"/>
                <a:gd name="connsiteX29" fmla="*/ 660400 w 4467225"/>
                <a:gd name="connsiteY29" fmla="*/ 974725 h 2505075"/>
                <a:gd name="connsiteX30" fmla="*/ 501650 w 4467225"/>
                <a:gd name="connsiteY30" fmla="*/ 974725 h 2505075"/>
                <a:gd name="connsiteX31" fmla="*/ 501650 w 4467225"/>
                <a:gd name="connsiteY31" fmla="*/ 892175 h 2505075"/>
                <a:gd name="connsiteX32" fmla="*/ 476250 w 4467225"/>
                <a:gd name="connsiteY32" fmla="*/ 892175 h 2505075"/>
                <a:gd name="connsiteX33" fmla="*/ 476250 w 4467225"/>
                <a:gd name="connsiteY33" fmla="*/ 765175 h 2505075"/>
                <a:gd name="connsiteX34" fmla="*/ 447675 w 4467225"/>
                <a:gd name="connsiteY34" fmla="*/ 765175 h 2505075"/>
                <a:gd name="connsiteX35" fmla="*/ 447675 w 4467225"/>
                <a:gd name="connsiteY35" fmla="*/ 406400 h 2505075"/>
                <a:gd name="connsiteX36" fmla="*/ 447675 w 4467225"/>
                <a:gd name="connsiteY36" fmla="*/ 406400 h 2505075"/>
                <a:gd name="connsiteX37" fmla="*/ 447675 w 4467225"/>
                <a:gd name="connsiteY37" fmla="*/ 136525 h 2505075"/>
                <a:gd name="connsiteX38" fmla="*/ 282575 w 4467225"/>
                <a:gd name="connsiteY38" fmla="*/ 136525 h 2505075"/>
                <a:gd name="connsiteX39" fmla="*/ 282575 w 4467225"/>
                <a:gd name="connsiteY39" fmla="*/ 69850 h 2505075"/>
                <a:gd name="connsiteX40" fmla="*/ 219075 w 4467225"/>
                <a:gd name="connsiteY40" fmla="*/ 69850 h 2505075"/>
                <a:gd name="connsiteX41" fmla="*/ 219075 w 4467225"/>
                <a:gd name="connsiteY41" fmla="*/ 0 h 2505075"/>
                <a:gd name="connsiteX42" fmla="*/ 0 w 4467225"/>
                <a:gd name="connsiteY42" fmla="*/ 0 h 250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467225" h="2505075">
                  <a:moveTo>
                    <a:pt x="4467225" y="2505075"/>
                  </a:moveTo>
                  <a:lnTo>
                    <a:pt x="4467225" y="2505075"/>
                  </a:lnTo>
                  <a:lnTo>
                    <a:pt x="2451100" y="2505075"/>
                  </a:lnTo>
                  <a:lnTo>
                    <a:pt x="2451100" y="2330450"/>
                  </a:lnTo>
                  <a:lnTo>
                    <a:pt x="2149475" y="2330450"/>
                  </a:lnTo>
                  <a:lnTo>
                    <a:pt x="2149475" y="2228850"/>
                  </a:lnTo>
                  <a:lnTo>
                    <a:pt x="1752600" y="2228850"/>
                  </a:lnTo>
                  <a:lnTo>
                    <a:pt x="1752600" y="2133600"/>
                  </a:lnTo>
                  <a:lnTo>
                    <a:pt x="1736725" y="2133600"/>
                  </a:lnTo>
                  <a:lnTo>
                    <a:pt x="1736725" y="2025650"/>
                  </a:lnTo>
                  <a:lnTo>
                    <a:pt x="1736725" y="2025650"/>
                  </a:lnTo>
                  <a:lnTo>
                    <a:pt x="1736725" y="1835150"/>
                  </a:lnTo>
                  <a:lnTo>
                    <a:pt x="1317625" y="1835150"/>
                  </a:lnTo>
                  <a:lnTo>
                    <a:pt x="1317625" y="1660525"/>
                  </a:lnTo>
                  <a:lnTo>
                    <a:pt x="1289050" y="1660525"/>
                  </a:lnTo>
                  <a:lnTo>
                    <a:pt x="1289050" y="1574800"/>
                  </a:lnTo>
                  <a:lnTo>
                    <a:pt x="1171575" y="1574800"/>
                  </a:lnTo>
                  <a:lnTo>
                    <a:pt x="1171575" y="1485900"/>
                  </a:lnTo>
                  <a:lnTo>
                    <a:pt x="901700" y="1485900"/>
                  </a:lnTo>
                  <a:lnTo>
                    <a:pt x="901700" y="1400175"/>
                  </a:lnTo>
                  <a:lnTo>
                    <a:pt x="873125" y="1400175"/>
                  </a:lnTo>
                  <a:lnTo>
                    <a:pt x="873125" y="1244600"/>
                  </a:lnTo>
                  <a:lnTo>
                    <a:pt x="873125" y="1244600"/>
                  </a:lnTo>
                  <a:lnTo>
                    <a:pt x="873125" y="1244600"/>
                  </a:lnTo>
                  <a:lnTo>
                    <a:pt x="850900" y="1244600"/>
                  </a:lnTo>
                  <a:lnTo>
                    <a:pt x="850900" y="1117600"/>
                  </a:lnTo>
                  <a:lnTo>
                    <a:pt x="787400" y="1117600"/>
                  </a:lnTo>
                  <a:lnTo>
                    <a:pt x="787400" y="1041400"/>
                  </a:lnTo>
                  <a:lnTo>
                    <a:pt x="660400" y="1041400"/>
                  </a:lnTo>
                  <a:lnTo>
                    <a:pt x="660400" y="974725"/>
                  </a:lnTo>
                  <a:lnTo>
                    <a:pt x="501650" y="974725"/>
                  </a:lnTo>
                  <a:lnTo>
                    <a:pt x="501650" y="892175"/>
                  </a:lnTo>
                  <a:lnTo>
                    <a:pt x="476250" y="892175"/>
                  </a:lnTo>
                  <a:lnTo>
                    <a:pt x="476250" y="765175"/>
                  </a:lnTo>
                  <a:lnTo>
                    <a:pt x="447675" y="765175"/>
                  </a:lnTo>
                  <a:lnTo>
                    <a:pt x="447675" y="406400"/>
                  </a:lnTo>
                  <a:lnTo>
                    <a:pt x="447675" y="406400"/>
                  </a:lnTo>
                  <a:lnTo>
                    <a:pt x="447675" y="136525"/>
                  </a:lnTo>
                  <a:lnTo>
                    <a:pt x="282575" y="136525"/>
                  </a:lnTo>
                  <a:lnTo>
                    <a:pt x="282575" y="69850"/>
                  </a:lnTo>
                  <a:lnTo>
                    <a:pt x="219075" y="69850"/>
                  </a:lnTo>
                  <a:lnTo>
                    <a:pt x="219075" y="0"/>
                  </a:lnTo>
                  <a:lnTo>
                    <a:pt x="0" y="0"/>
                  </a:lnTo>
                </a:path>
              </a:pathLst>
            </a:custGeom>
            <a:noFill/>
            <a:ln w="28575" cap="flat" cmpd="sng" algn="ctr">
              <a:solidFill>
                <a:srgbClr val="015873"/>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a:ea typeface="+mn-ea"/>
                <a:cs typeface="+mn-cs"/>
              </a:endParaRPr>
            </a:p>
          </p:txBody>
        </p:sp>
        <p:sp>
          <p:nvSpPr>
            <p:cNvPr id="278" name="TextBox 277">
              <a:extLst>
                <a:ext uri="{FF2B5EF4-FFF2-40B4-BE49-F238E27FC236}">
                  <a16:creationId xmlns:a16="http://schemas.microsoft.com/office/drawing/2014/main" id="{CBF7776E-AAB6-4581-9CE0-2A0915D5370A}"/>
                </a:ext>
              </a:extLst>
            </p:cNvPr>
            <p:cNvSpPr txBox="1"/>
            <p:nvPr/>
          </p:nvSpPr>
          <p:spPr>
            <a:xfrm>
              <a:off x="11223477" y="4711774"/>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79" name="TextBox 278">
              <a:extLst>
                <a:ext uri="{FF2B5EF4-FFF2-40B4-BE49-F238E27FC236}">
                  <a16:creationId xmlns:a16="http://schemas.microsoft.com/office/drawing/2014/main" id="{77698D34-2C23-421C-8D05-1306A4B9E486}"/>
                </a:ext>
              </a:extLst>
            </p:cNvPr>
            <p:cNvSpPr txBox="1"/>
            <p:nvPr/>
          </p:nvSpPr>
          <p:spPr>
            <a:xfrm>
              <a:off x="9431189" y="4547382"/>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80" name="TextBox 279">
              <a:extLst>
                <a:ext uri="{FF2B5EF4-FFF2-40B4-BE49-F238E27FC236}">
                  <a16:creationId xmlns:a16="http://schemas.microsoft.com/office/drawing/2014/main" id="{91A1AE45-9032-4597-8B48-DADD336861C1}"/>
                </a:ext>
              </a:extLst>
            </p:cNvPr>
            <p:cNvSpPr txBox="1"/>
            <p:nvPr/>
          </p:nvSpPr>
          <p:spPr>
            <a:xfrm>
              <a:off x="8206195" y="3700836"/>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81" name="TextBox 280">
              <a:extLst>
                <a:ext uri="{FF2B5EF4-FFF2-40B4-BE49-F238E27FC236}">
                  <a16:creationId xmlns:a16="http://schemas.microsoft.com/office/drawing/2014/main" id="{CDEFA5A4-93D8-400A-965D-38B74382F9A1}"/>
                </a:ext>
              </a:extLst>
            </p:cNvPr>
            <p:cNvSpPr txBox="1"/>
            <p:nvPr/>
          </p:nvSpPr>
          <p:spPr>
            <a:xfrm>
              <a:off x="8575342" y="4040125"/>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82" name="TextBox 281">
              <a:extLst>
                <a:ext uri="{FF2B5EF4-FFF2-40B4-BE49-F238E27FC236}">
                  <a16:creationId xmlns:a16="http://schemas.microsoft.com/office/drawing/2014/main" id="{E3D839E1-C704-4282-A998-F0B84664D501}"/>
                </a:ext>
              </a:extLst>
            </p:cNvPr>
            <p:cNvSpPr txBox="1"/>
            <p:nvPr/>
          </p:nvSpPr>
          <p:spPr>
            <a:xfrm>
              <a:off x="7275237" y="222224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83" name="TextBox 282">
              <a:extLst>
                <a:ext uri="{FF2B5EF4-FFF2-40B4-BE49-F238E27FC236}">
                  <a16:creationId xmlns:a16="http://schemas.microsoft.com/office/drawing/2014/main" id="{08A24675-0C32-4A16-B082-C12FDCCA5DA6}"/>
                </a:ext>
              </a:extLst>
            </p:cNvPr>
            <p:cNvSpPr txBox="1"/>
            <p:nvPr/>
          </p:nvSpPr>
          <p:spPr>
            <a:xfrm>
              <a:off x="7470448" y="2222248"/>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sp>
          <p:nvSpPr>
            <p:cNvPr id="284" name="TextBox 283">
              <a:extLst>
                <a:ext uri="{FF2B5EF4-FFF2-40B4-BE49-F238E27FC236}">
                  <a16:creationId xmlns:a16="http://schemas.microsoft.com/office/drawing/2014/main" id="{887E0C27-8F9A-495F-BE53-FBD02E4F63AB}"/>
                </a:ext>
              </a:extLst>
            </p:cNvPr>
            <p:cNvSpPr txBox="1"/>
            <p:nvPr/>
          </p:nvSpPr>
          <p:spPr>
            <a:xfrm>
              <a:off x="8118589" y="3467977"/>
              <a:ext cx="175211" cy="307777"/>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a:t>
              </a:r>
            </a:p>
          </p:txBody>
        </p:sp>
      </p:grpSp>
      <p:sp>
        <p:nvSpPr>
          <p:cNvPr id="18" name="TextBox 17">
            <a:extLst>
              <a:ext uri="{FF2B5EF4-FFF2-40B4-BE49-F238E27FC236}">
                <a16:creationId xmlns:a16="http://schemas.microsoft.com/office/drawing/2014/main" id="{ED080DA6-BE10-184F-A4C0-A8EE8E8C1873}"/>
              </a:ext>
            </a:extLst>
          </p:cNvPr>
          <p:cNvSpPr txBox="1"/>
          <p:nvPr/>
        </p:nvSpPr>
        <p:spPr bwMode="auto">
          <a:xfrm>
            <a:off x="7347930" y="1326853"/>
            <a:ext cx="3231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Serous</a:t>
            </a:r>
          </a:p>
        </p:txBody>
      </p:sp>
    </p:spTree>
    <p:extLst>
      <p:ext uri="{BB962C8B-B14F-4D97-AF65-F5344CB8AC3E}">
        <p14:creationId xmlns:p14="http://schemas.microsoft.com/office/powerpoint/2010/main" val="285453377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SIENDO: TEAEs</a:t>
            </a:r>
          </a:p>
        </p:txBody>
      </p:sp>
      <p:sp>
        <p:nvSpPr>
          <p:cNvPr id="11" name="Content Placeholder 10">
            <a:extLst>
              <a:ext uri="{FF2B5EF4-FFF2-40B4-BE49-F238E27FC236}">
                <a16:creationId xmlns:a16="http://schemas.microsoft.com/office/drawing/2014/main" id="{68478534-5DBD-AF44-A6BB-7B9B79A3FF7B}"/>
              </a:ext>
            </a:extLst>
          </p:cNvPr>
          <p:cNvSpPr>
            <a:spLocks noGrp="1"/>
          </p:cNvSpPr>
          <p:nvPr>
            <p:ph idx="4294967295"/>
          </p:nvPr>
        </p:nvSpPr>
        <p:spPr>
          <a:xfrm>
            <a:off x="601100" y="5901820"/>
            <a:ext cx="10464799" cy="349250"/>
          </a:xfrm>
        </p:spPr>
        <p:txBody>
          <a:bodyPr/>
          <a:lstStyle/>
          <a:p>
            <a:r>
              <a:rPr lang="en-US" sz="2200" dirty="0"/>
              <a:t>No febrile neutropenia, no severe bleeding in patients with thrombocytopenia</a:t>
            </a:r>
          </a:p>
        </p:txBody>
      </p:sp>
      <p:graphicFrame>
        <p:nvGraphicFramePr>
          <p:cNvPr id="8" name="Group 32">
            <a:extLst>
              <a:ext uri="{FF2B5EF4-FFF2-40B4-BE49-F238E27FC236}">
                <a16:creationId xmlns:a16="http://schemas.microsoft.com/office/drawing/2014/main" id="{5447BC02-A4A6-4F7D-A5F4-4DDA36C1B7CE}"/>
              </a:ext>
            </a:extLst>
          </p:cNvPr>
          <p:cNvGraphicFramePr>
            <a:graphicFrameLocks noGrp="1"/>
          </p:cNvGraphicFramePr>
          <p:nvPr>
            <p:extLst>
              <p:ext uri="{D42A27DB-BD31-4B8C-83A1-F6EECF244321}">
                <p14:modId xmlns:p14="http://schemas.microsoft.com/office/powerpoint/2010/main" val="399228122"/>
              </p:ext>
            </p:extLst>
          </p:nvPr>
        </p:nvGraphicFramePr>
        <p:xfrm>
          <a:off x="719138" y="1600200"/>
          <a:ext cx="10763065" cy="4358848"/>
        </p:xfrm>
        <a:graphic>
          <a:graphicData uri="http://schemas.openxmlformats.org/drawingml/2006/table">
            <a:tbl>
              <a:tblPr/>
              <a:tblGrid>
                <a:gridCol w="2772309">
                  <a:extLst>
                    <a:ext uri="{9D8B030D-6E8A-4147-A177-3AD203B41FA5}">
                      <a16:colId xmlns:a16="http://schemas.microsoft.com/office/drawing/2014/main" val="20000"/>
                    </a:ext>
                  </a:extLst>
                </a:gridCol>
                <a:gridCol w="2072878">
                  <a:extLst>
                    <a:ext uri="{9D8B030D-6E8A-4147-A177-3AD203B41FA5}">
                      <a16:colId xmlns:a16="http://schemas.microsoft.com/office/drawing/2014/main" val="20001"/>
                    </a:ext>
                  </a:extLst>
                </a:gridCol>
                <a:gridCol w="1876206">
                  <a:extLst>
                    <a:ext uri="{9D8B030D-6E8A-4147-A177-3AD203B41FA5}">
                      <a16:colId xmlns:a16="http://schemas.microsoft.com/office/drawing/2014/main" val="20002"/>
                    </a:ext>
                  </a:extLst>
                </a:gridCol>
                <a:gridCol w="2020836">
                  <a:extLst>
                    <a:ext uri="{9D8B030D-6E8A-4147-A177-3AD203B41FA5}">
                      <a16:colId xmlns:a16="http://schemas.microsoft.com/office/drawing/2014/main" val="601419057"/>
                    </a:ext>
                  </a:extLst>
                </a:gridCol>
                <a:gridCol w="2020836">
                  <a:extLst>
                    <a:ext uri="{9D8B030D-6E8A-4147-A177-3AD203B41FA5}">
                      <a16:colId xmlns:a16="http://schemas.microsoft.com/office/drawing/2014/main" val="673363773"/>
                    </a:ext>
                  </a:extLst>
                </a:gridCol>
              </a:tblGrid>
              <a:tr h="220913">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TEAEs,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 (n = 171)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(n = 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225989550"/>
                  </a:ext>
                </a:extLst>
              </a:tr>
              <a:tr h="220913">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Nausea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Vomiting</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Constipation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Thrombocytopenia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0563155"/>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Decreased appetite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20534519"/>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Fatigue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78902717"/>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436260712"/>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Asthenia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47997414"/>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42135079"/>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985581827"/>
                  </a:ext>
                </a:extLst>
              </a:tr>
              <a:tr h="220913">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Abdominal pain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8675914"/>
                  </a:ext>
                </a:extLst>
              </a:tr>
            </a:tbl>
          </a:graphicData>
        </a:graphic>
      </p:graphicFrame>
      <p:grpSp>
        <p:nvGrpSpPr>
          <p:cNvPr id="10" name="Group 9">
            <a:extLst>
              <a:ext uri="{FF2B5EF4-FFF2-40B4-BE49-F238E27FC236}">
                <a16:creationId xmlns:a16="http://schemas.microsoft.com/office/drawing/2014/main" id="{84A6D027-75A0-2F43-B200-02279E2797FE}"/>
              </a:ext>
            </a:extLst>
          </p:cNvPr>
          <p:cNvGrpSpPr/>
          <p:nvPr/>
        </p:nvGrpSpPr>
        <p:grpSpPr>
          <a:xfrm>
            <a:off x="9392911" y="6207927"/>
            <a:ext cx="2488502" cy="454909"/>
            <a:chOff x="9392911" y="6207927"/>
            <a:chExt cx="2488502" cy="454909"/>
          </a:xfrm>
        </p:grpSpPr>
        <p:pic>
          <p:nvPicPr>
            <p:cNvPr id="12" name="Picture 11" descr="A picture containing text, ax, wheel&#10;&#10;Description automatically generated">
              <a:extLst>
                <a:ext uri="{FF2B5EF4-FFF2-40B4-BE49-F238E27FC236}">
                  <a16:creationId xmlns:a16="http://schemas.microsoft.com/office/drawing/2014/main" id="{E1B7B113-4F85-0B49-8D7D-D9402990D58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3" name="Rectangle 8">
              <a:extLst>
                <a:ext uri="{FF2B5EF4-FFF2-40B4-BE49-F238E27FC236}">
                  <a16:creationId xmlns:a16="http://schemas.microsoft.com/office/drawing/2014/main" id="{00245027-24AD-F746-BD26-7E299278267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4" name="Text Box 15">
            <a:extLst>
              <a:ext uri="{FF2B5EF4-FFF2-40B4-BE49-F238E27FC236}">
                <a16:creationId xmlns:a16="http://schemas.microsoft.com/office/drawing/2014/main" id="{09DA81B0-CFE1-AE4B-B677-E5E147B8020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SGO 2022. Abstr 249.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93912338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SIENDO: Safety Summary and</a:t>
            </a:r>
            <a:br>
              <a:rPr lang="en-US" dirty="0"/>
            </a:br>
            <a:r>
              <a:rPr lang="en-US" dirty="0"/>
              <a:t>Patient-Reported Outcomes</a:t>
            </a:r>
          </a:p>
        </p:txBody>
      </p:sp>
      <p:graphicFrame>
        <p:nvGraphicFramePr>
          <p:cNvPr id="8" name="Group 32">
            <a:extLst>
              <a:ext uri="{FF2B5EF4-FFF2-40B4-BE49-F238E27FC236}">
                <a16:creationId xmlns:a16="http://schemas.microsoft.com/office/drawing/2014/main" id="{5447BC02-A4A6-4F7D-A5F4-4DDA36C1B7CE}"/>
              </a:ext>
            </a:extLst>
          </p:cNvPr>
          <p:cNvGraphicFramePr>
            <a:graphicFrameLocks noGrp="1"/>
          </p:cNvGraphicFramePr>
          <p:nvPr>
            <p:extLst>
              <p:ext uri="{D42A27DB-BD31-4B8C-83A1-F6EECF244321}">
                <p14:modId xmlns:p14="http://schemas.microsoft.com/office/powerpoint/2010/main" val="1223118444"/>
              </p:ext>
            </p:extLst>
          </p:nvPr>
        </p:nvGraphicFramePr>
        <p:xfrm>
          <a:off x="719137" y="1595522"/>
          <a:ext cx="10763064" cy="2103200"/>
        </p:xfrm>
        <a:graphic>
          <a:graphicData uri="http://schemas.openxmlformats.org/drawingml/2006/table">
            <a:tbl>
              <a:tblPr/>
              <a:tblGrid>
                <a:gridCol w="4549562">
                  <a:extLst>
                    <a:ext uri="{9D8B030D-6E8A-4147-A177-3AD203B41FA5}">
                      <a16:colId xmlns:a16="http://schemas.microsoft.com/office/drawing/2014/main" val="20000"/>
                    </a:ext>
                  </a:extLst>
                </a:gridCol>
                <a:gridCol w="3151122">
                  <a:extLst>
                    <a:ext uri="{9D8B030D-6E8A-4147-A177-3AD203B41FA5}">
                      <a16:colId xmlns:a16="http://schemas.microsoft.com/office/drawing/2014/main" val="20001"/>
                    </a:ext>
                  </a:extLst>
                </a:gridCol>
                <a:gridCol w="3062380">
                  <a:extLst>
                    <a:ext uri="{9D8B030D-6E8A-4147-A177-3AD203B41FA5}">
                      <a16:colId xmlns:a16="http://schemas.microsoft.com/office/drawing/2014/main" val="20002"/>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Safety Outcome due to Treatment-Emergent Adverse Event, n (%)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171)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Dose reduction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85 (49.7)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Dose interruption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88 (51.5)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 (18.2)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Discontinuation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 (10.5)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Death</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78338605"/>
                  </a:ext>
                </a:extLst>
              </a:tr>
            </a:tbl>
          </a:graphicData>
        </a:graphic>
      </p:graphicFrame>
      <p:sp>
        <p:nvSpPr>
          <p:cNvPr id="9" name="Text Box 15">
            <a:extLst>
              <a:ext uri="{FF2B5EF4-FFF2-40B4-BE49-F238E27FC236}">
                <a16:creationId xmlns:a16="http://schemas.microsoft.com/office/drawing/2014/main" id="{DC31B86B-F29D-7042-BE40-66803923F13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SGO 2022. Abstr 249.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1" name="Group 10">
            <a:extLst>
              <a:ext uri="{FF2B5EF4-FFF2-40B4-BE49-F238E27FC236}">
                <a16:creationId xmlns:a16="http://schemas.microsoft.com/office/drawing/2014/main" id="{F5102EE0-D5AE-7E4F-B06C-84D9B32E9D3D}"/>
              </a:ext>
            </a:extLst>
          </p:cNvPr>
          <p:cNvGrpSpPr/>
          <p:nvPr/>
        </p:nvGrpSpPr>
        <p:grpSpPr>
          <a:xfrm>
            <a:off x="9392911" y="6207927"/>
            <a:ext cx="2488502" cy="454909"/>
            <a:chOff x="9392911" y="6207927"/>
            <a:chExt cx="2488502" cy="454909"/>
          </a:xfrm>
        </p:grpSpPr>
        <p:pic>
          <p:nvPicPr>
            <p:cNvPr id="12" name="Picture 11" descr="A picture containing text, ax, wheel&#10;&#10;Description automatically generated">
              <a:extLst>
                <a:ext uri="{FF2B5EF4-FFF2-40B4-BE49-F238E27FC236}">
                  <a16:creationId xmlns:a16="http://schemas.microsoft.com/office/drawing/2014/main" id="{38CB10DB-CA1F-8C44-B5FE-AC180D57869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3" name="Rectangle 8">
              <a:extLst>
                <a:ext uri="{FF2B5EF4-FFF2-40B4-BE49-F238E27FC236}">
                  <a16:creationId xmlns:a16="http://schemas.microsoft.com/office/drawing/2014/main" id="{D0720179-E64A-4840-9546-F346380A1E7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4" name="Content Placeholder 2">
            <a:extLst>
              <a:ext uri="{FF2B5EF4-FFF2-40B4-BE49-F238E27FC236}">
                <a16:creationId xmlns:a16="http://schemas.microsoft.com/office/drawing/2014/main" id="{C73DB22E-7914-6845-9F83-50836EB26D3E}"/>
              </a:ext>
            </a:extLst>
          </p:cNvPr>
          <p:cNvSpPr txBox="1">
            <a:spLocks/>
          </p:cNvSpPr>
          <p:nvPr/>
        </p:nvSpPr>
        <p:spPr bwMode="auto">
          <a:xfrm>
            <a:off x="627064" y="3825768"/>
            <a:ext cx="11114322" cy="1746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b="0" kern="0" dirty="0"/>
              <a:t>Quality of life patient-reported outcomes (by EORTC QLQ-C30) showed no significant differences between treatment arms in global health, physical functioning, or symptoms including diarrhea and nausea/vomiting</a:t>
            </a:r>
          </a:p>
        </p:txBody>
      </p:sp>
    </p:spTree>
    <p:extLst>
      <p:ext uri="{BB962C8B-B14F-4D97-AF65-F5344CB8AC3E}">
        <p14:creationId xmlns:p14="http://schemas.microsoft.com/office/powerpoint/2010/main" val="110385044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Preliminary Subgroup Analyses From Phase III SIENDO Study of Selinexor vs Pbo Maintenance in Recurrent EC </a:t>
            </a:r>
          </a:p>
        </p:txBody>
      </p:sp>
      <p:sp>
        <p:nvSpPr>
          <p:cNvPr id="3" name="Content Placeholder 2">
            <a:extLst>
              <a:ext uri="{FF2B5EF4-FFF2-40B4-BE49-F238E27FC236}">
                <a16:creationId xmlns:a16="http://schemas.microsoft.com/office/drawing/2014/main" id="{11F86844-77E6-4A05-8E58-70954D972983}"/>
              </a:ext>
            </a:extLst>
          </p:cNvPr>
          <p:cNvSpPr>
            <a:spLocks noGrp="1"/>
          </p:cNvSpPr>
          <p:nvPr>
            <p:ph idx="1"/>
          </p:nvPr>
        </p:nvSpPr>
        <p:spPr/>
        <p:txBody>
          <a:bodyPr/>
          <a:lstStyle/>
          <a:p>
            <a:r>
              <a:rPr lang="en-US" sz="2400" dirty="0"/>
              <a:t>Randomized, double-blind, placebo-controlled phase III trial</a:t>
            </a:r>
          </a:p>
        </p:txBody>
      </p:sp>
      <p:sp>
        <p:nvSpPr>
          <p:cNvPr id="4" name="Text Box 15">
            <a:extLst>
              <a:ext uri="{FF2B5EF4-FFF2-40B4-BE49-F238E27FC236}">
                <a16:creationId xmlns:a16="http://schemas.microsoft.com/office/drawing/2014/main" id="{71677349-4335-410F-8773-7DF277E4546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rPr>
              <a:t>Vergote. SGO 2022. Abstr 249. Makker. ASCO 2022. Abstr 5511.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8E88CC10-1576-4DFE-A789-A4017AB9F185}"/>
              </a:ext>
            </a:extLst>
          </p:cNvPr>
          <p:cNvSpPr txBox="1">
            <a:spLocks noChangeArrowheads="1"/>
          </p:cNvSpPr>
          <p:nvPr/>
        </p:nvSpPr>
        <p:spPr bwMode="auto">
          <a:xfrm>
            <a:off x="719539" y="2301688"/>
            <a:ext cx="3820548"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stage IV or first relapse of endometrial cancer (endometrioid, serous, undifferentiated, or carcinosarcoma) who had PR/CR on ≥12 wk first-line taxane-carboplatin (prior surgery, radiotherapy or hormonal therapy allowed)</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263)</a:t>
            </a:r>
            <a:endParaRPr lang="en-US" altLang="en-US" sz="1800" b="0" dirty="0">
              <a:solidFill>
                <a:schemeClr val="bg1"/>
              </a:solidFill>
              <a:latin typeface="Calibri" panose="020F0502020204030204" pitchFamily="34" charset="0"/>
            </a:endParaRPr>
          </a:p>
        </p:txBody>
      </p:sp>
      <p:sp>
        <p:nvSpPr>
          <p:cNvPr id="12" name="Rectangle 49">
            <a:extLst>
              <a:ext uri="{FF2B5EF4-FFF2-40B4-BE49-F238E27FC236}">
                <a16:creationId xmlns:a16="http://schemas.microsoft.com/office/drawing/2014/main" id="{481A0E8C-9F05-45BD-8244-60A667CC7AFA}"/>
              </a:ext>
            </a:extLst>
          </p:cNvPr>
          <p:cNvSpPr>
            <a:spLocks noChangeArrowheads="1"/>
          </p:cNvSpPr>
          <p:nvPr/>
        </p:nvSpPr>
        <p:spPr bwMode="auto">
          <a:xfrm>
            <a:off x="6248452" y="2351913"/>
            <a:ext cx="3378630" cy="843266"/>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Selinexor 80 mg QW*</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174)</a:t>
            </a:r>
          </a:p>
        </p:txBody>
      </p:sp>
      <p:sp>
        <p:nvSpPr>
          <p:cNvPr id="13" name="Rectangle 50">
            <a:extLst>
              <a:ext uri="{FF2B5EF4-FFF2-40B4-BE49-F238E27FC236}">
                <a16:creationId xmlns:a16="http://schemas.microsoft.com/office/drawing/2014/main" id="{B7EE448A-E6CD-4BAD-9BE5-E9F65FDDB7D7}"/>
              </a:ext>
            </a:extLst>
          </p:cNvPr>
          <p:cNvSpPr>
            <a:spLocks noGrp="1" noRot="1" noMove="1" noResize="1" noEditPoints="1" noAdjustHandles="1" noChangeArrowheads="1" noChangeShapeType="1"/>
          </p:cNvSpPr>
          <p:nvPr/>
        </p:nvSpPr>
        <p:spPr bwMode="auto">
          <a:xfrm>
            <a:off x="6248452" y="3562608"/>
            <a:ext cx="3378630" cy="834048"/>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Placebo</a:t>
            </a:r>
            <a:endParaRPr lang="en-US" altLang="en-US" sz="1800" b="0" dirty="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89)</a:t>
            </a:r>
          </a:p>
        </p:txBody>
      </p:sp>
      <p:sp>
        <p:nvSpPr>
          <p:cNvPr id="16" name="Line 53">
            <a:extLst>
              <a:ext uri="{FF2B5EF4-FFF2-40B4-BE49-F238E27FC236}">
                <a16:creationId xmlns:a16="http://schemas.microsoft.com/office/drawing/2014/main" id="{AA711DF3-E634-41AE-A8A3-134BD51A0EF7}"/>
              </a:ext>
            </a:extLst>
          </p:cNvPr>
          <p:cNvSpPr>
            <a:spLocks noChangeShapeType="1"/>
          </p:cNvSpPr>
          <p:nvPr/>
        </p:nvSpPr>
        <p:spPr bwMode="auto">
          <a:xfrm>
            <a:off x="4682359" y="3538610"/>
            <a:ext cx="1030361" cy="17781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7" name="Line 54">
            <a:extLst>
              <a:ext uri="{FF2B5EF4-FFF2-40B4-BE49-F238E27FC236}">
                <a16:creationId xmlns:a16="http://schemas.microsoft.com/office/drawing/2014/main" id="{6AD11F4A-ADB1-4221-B66E-E93221B178E4}"/>
              </a:ext>
            </a:extLst>
          </p:cNvPr>
          <p:cNvSpPr>
            <a:spLocks noChangeShapeType="1"/>
          </p:cNvSpPr>
          <p:nvPr/>
        </p:nvSpPr>
        <p:spPr bwMode="auto">
          <a:xfrm flipV="1">
            <a:off x="4682359" y="2844341"/>
            <a:ext cx="1030361" cy="24325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8" name="Content Placeholder 2">
            <a:extLst>
              <a:ext uri="{FF2B5EF4-FFF2-40B4-BE49-F238E27FC236}">
                <a16:creationId xmlns:a16="http://schemas.microsoft.com/office/drawing/2014/main" id="{B60F0D2F-2BF5-4B40-8EFD-67B6D186ED21}"/>
              </a:ext>
            </a:extLst>
          </p:cNvPr>
          <p:cNvSpPr txBox="1">
            <a:spLocks/>
          </p:cNvSpPr>
          <p:nvPr/>
        </p:nvSpPr>
        <p:spPr bwMode="auto">
          <a:xfrm>
            <a:off x="627064" y="4634523"/>
            <a:ext cx="5468936" cy="168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Primary endpoint: </a:t>
            </a:r>
            <a:r>
              <a:rPr lang="en-US" sz="2000" b="0" kern="0" dirty="0"/>
              <a:t>PFS by investigator assessment</a:t>
            </a:r>
          </a:p>
          <a:p>
            <a:r>
              <a:rPr lang="en-US" sz="2000" kern="0" dirty="0"/>
              <a:t>Secondary endpoints: </a:t>
            </a:r>
            <a:r>
              <a:rPr lang="en-US" sz="2000" b="0" kern="0" dirty="0"/>
              <a:t>OS, PFS by BICR, PROs, TFST, TSST, PFS2, DSS, and DCR</a:t>
            </a:r>
          </a:p>
        </p:txBody>
      </p:sp>
      <p:sp>
        <p:nvSpPr>
          <p:cNvPr id="19" name="TextBox 18">
            <a:extLst>
              <a:ext uri="{FF2B5EF4-FFF2-40B4-BE49-F238E27FC236}">
                <a16:creationId xmlns:a16="http://schemas.microsoft.com/office/drawing/2014/main" id="{0D123582-D5A4-954E-97B1-C6E8CE08530D}"/>
              </a:ext>
            </a:extLst>
          </p:cNvPr>
          <p:cNvSpPr txBox="1"/>
          <p:nvPr/>
        </p:nvSpPr>
        <p:spPr bwMode="auto">
          <a:xfrm>
            <a:off x="4371907" y="1841310"/>
            <a:ext cx="182712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primary stage IV vs recurrent, PR vs CR</a:t>
            </a:r>
          </a:p>
        </p:txBody>
      </p:sp>
      <p:sp>
        <p:nvSpPr>
          <p:cNvPr id="20" name="TextBox 19">
            <a:extLst>
              <a:ext uri="{FF2B5EF4-FFF2-40B4-BE49-F238E27FC236}">
                <a16:creationId xmlns:a16="http://schemas.microsoft.com/office/drawing/2014/main" id="{316E3BF8-8B57-8D47-9FF6-133F1222C913}"/>
              </a:ext>
            </a:extLst>
          </p:cNvPr>
          <p:cNvSpPr txBox="1"/>
          <p:nvPr/>
        </p:nvSpPr>
        <p:spPr bwMode="auto">
          <a:xfrm>
            <a:off x="4892006" y="3144302"/>
            <a:ext cx="6110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R 2:1</a:t>
            </a:r>
          </a:p>
        </p:txBody>
      </p:sp>
      <p:sp>
        <p:nvSpPr>
          <p:cNvPr id="21" name="Line 52">
            <a:extLst>
              <a:ext uri="{FF2B5EF4-FFF2-40B4-BE49-F238E27FC236}">
                <a16:creationId xmlns:a16="http://schemas.microsoft.com/office/drawing/2014/main" id="{86D7E702-8CD9-484B-A0C3-CAA8B8366824}"/>
              </a:ext>
            </a:extLst>
          </p:cNvPr>
          <p:cNvSpPr>
            <a:spLocks noChangeShapeType="1"/>
          </p:cNvSpPr>
          <p:nvPr/>
        </p:nvSpPr>
        <p:spPr bwMode="auto">
          <a:xfrm>
            <a:off x="5252656" y="2551812"/>
            <a:ext cx="0" cy="29252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grpSp>
        <p:nvGrpSpPr>
          <p:cNvPr id="22" name="Group 21">
            <a:extLst>
              <a:ext uri="{FF2B5EF4-FFF2-40B4-BE49-F238E27FC236}">
                <a16:creationId xmlns:a16="http://schemas.microsoft.com/office/drawing/2014/main" id="{7261CFA9-3409-F54B-821D-A5F0ECE99907}"/>
              </a:ext>
            </a:extLst>
          </p:cNvPr>
          <p:cNvGrpSpPr/>
          <p:nvPr/>
        </p:nvGrpSpPr>
        <p:grpSpPr>
          <a:xfrm>
            <a:off x="9392911" y="6207927"/>
            <a:ext cx="2488502" cy="454909"/>
            <a:chOff x="9392911" y="6207927"/>
            <a:chExt cx="2488502" cy="454909"/>
          </a:xfrm>
        </p:grpSpPr>
        <p:pic>
          <p:nvPicPr>
            <p:cNvPr id="23" name="Picture 22" descr="A picture containing text, ax, wheel&#10;&#10;Description automatically generated">
              <a:extLst>
                <a:ext uri="{FF2B5EF4-FFF2-40B4-BE49-F238E27FC236}">
                  <a16:creationId xmlns:a16="http://schemas.microsoft.com/office/drawing/2014/main" id="{152B643B-48A1-9A45-92AF-7E485E45C6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4" name="Rectangle 8">
              <a:extLst>
                <a:ext uri="{FF2B5EF4-FFF2-40B4-BE49-F238E27FC236}">
                  <a16:creationId xmlns:a16="http://schemas.microsoft.com/office/drawing/2014/main" id="{80010A1A-1180-F24A-95C4-D3454E8C99D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5" name="TextBox 4">
            <a:extLst>
              <a:ext uri="{FF2B5EF4-FFF2-40B4-BE49-F238E27FC236}">
                <a16:creationId xmlns:a16="http://schemas.microsoft.com/office/drawing/2014/main" id="{4FE1770B-5235-7F43-9144-8AEDF4D49E78}"/>
              </a:ext>
            </a:extLst>
          </p:cNvPr>
          <p:cNvSpPr txBox="1"/>
          <p:nvPr/>
        </p:nvSpPr>
        <p:spPr bwMode="auto">
          <a:xfrm>
            <a:off x="6248451" y="3162696"/>
            <a:ext cx="33786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*If BMI &lt;20: 60 mg QW.</a:t>
            </a:r>
          </a:p>
        </p:txBody>
      </p:sp>
      <p:cxnSp>
        <p:nvCxnSpPr>
          <p:cNvPr id="7" name="Straight Arrow Connector 6">
            <a:extLst>
              <a:ext uri="{FF2B5EF4-FFF2-40B4-BE49-F238E27FC236}">
                <a16:creationId xmlns:a16="http://schemas.microsoft.com/office/drawing/2014/main" id="{581768D3-06E1-D24C-8CD6-1533D82C374D}"/>
              </a:ext>
            </a:extLst>
          </p:cNvPr>
          <p:cNvCxnSpPr>
            <a:cxnSpLocks noGrp="1" noRot="1" noMove="1" noResize="1" noEditPoints="1" noAdjustHandles="1" noChangeArrowheads="1" noChangeShapeType="1"/>
          </p:cNvCxnSpPr>
          <p:nvPr/>
        </p:nvCxnSpPr>
        <p:spPr bwMode="auto">
          <a:xfrm>
            <a:off x="9749382" y="3370814"/>
            <a:ext cx="773838" cy="0"/>
          </a:xfrm>
          <a:prstGeom prst="straightConnector1">
            <a:avLst/>
          </a:prstGeom>
          <a:noFill/>
          <a:ln w="28575" cap="flat" cmpd="sng" algn="ctr">
            <a:solidFill>
              <a:schemeClr val="bg1"/>
            </a:solidFill>
            <a:prstDash val="solid"/>
            <a:round/>
            <a:headEnd type="none" w="med" len="med"/>
            <a:tailEnd type="triangle"/>
          </a:ln>
          <a:effectLst/>
        </p:spPr>
      </p:cxnSp>
      <p:sp>
        <p:nvSpPr>
          <p:cNvPr id="8" name="TextBox 7">
            <a:extLst>
              <a:ext uri="{FF2B5EF4-FFF2-40B4-BE49-F238E27FC236}">
                <a16:creationId xmlns:a16="http://schemas.microsoft.com/office/drawing/2014/main" id="{173F7E7E-803E-D742-8EC9-BF46853E8CD9}"/>
              </a:ext>
            </a:extLst>
          </p:cNvPr>
          <p:cNvSpPr txBox="1"/>
          <p:nvPr/>
        </p:nvSpPr>
        <p:spPr bwMode="auto">
          <a:xfrm>
            <a:off x="10619975" y="3163073"/>
            <a:ext cx="9487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i="1" dirty="0">
                <a:solidFill>
                  <a:schemeClr val="bg1"/>
                </a:solidFill>
                <a:latin typeface="Calibri" panose="020F0502020204030204" pitchFamily="34" charset="0"/>
              </a:rPr>
              <a:t>Until PD</a:t>
            </a:r>
          </a:p>
        </p:txBody>
      </p:sp>
      <p:sp>
        <p:nvSpPr>
          <p:cNvPr id="25" name="Content Placeholder 2">
            <a:extLst>
              <a:ext uri="{FF2B5EF4-FFF2-40B4-BE49-F238E27FC236}">
                <a16:creationId xmlns:a16="http://schemas.microsoft.com/office/drawing/2014/main" id="{5379E01C-0533-7703-9FD2-F59F2EACDC90}"/>
              </a:ext>
            </a:extLst>
          </p:cNvPr>
          <p:cNvSpPr txBox="1">
            <a:spLocks noGrp="1" noRot="1" noMove="1" noResize="1" noEditPoints="1" noAdjustHandles="1" noChangeArrowheads="1" noChangeShapeType="1"/>
          </p:cNvSpPr>
          <p:nvPr/>
        </p:nvSpPr>
        <p:spPr bwMode="auto">
          <a:xfrm>
            <a:off x="6248450" y="4634523"/>
            <a:ext cx="5492935" cy="168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Pre-defined exploratory endpoints: </a:t>
            </a:r>
            <a:r>
              <a:rPr lang="en-US" sz="2000" b="0" kern="0" dirty="0"/>
              <a:t>histologic subtype, </a:t>
            </a:r>
            <a:r>
              <a:rPr lang="en-US" sz="2000" b="0" kern="0" dirty="0">
                <a:solidFill>
                  <a:schemeClr val="accent3"/>
                </a:solidFill>
              </a:rPr>
              <a:t>molecular subclassification (including</a:t>
            </a:r>
            <a:r>
              <a:rPr lang="en-US" sz="2000" b="0" i="1" kern="0" dirty="0">
                <a:solidFill>
                  <a:schemeClr val="accent3"/>
                </a:solidFill>
              </a:rPr>
              <a:t> P53</a:t>
            </a:r>
            <a:r>
              <a:rPr lang="en-US" sz="2000" b="0" kern="0" dirty="0">
                <a:solidFill>
                  <a:schemeClr val="accent3"/>
                </a:solidFill>
              </a:rPr>
              <a:t>, MMR, and </a:t>
            </a:r>
            <a:r>
              <a:rPr lang="en-US" sz="2000" b="0" i="1" kern="0" dirty="0">
                <a:solidFill>
                  <a:schemeClr val="accent3"/>
                </a:solidFill>
              </a:rPr>
              <a:t>POLE </a:t>
            </a:r>
            <a:r>
              <a:rPr lang="en-US" sz="2000" b="0" kern="0" dirty="0">
                <a:solidFill>
                  <a:schemeClr val="accent3"/>
                </a:solidFill>
              </a:rPr>
              <a:t>EDM)</a:t>
            </a:r>
          </a:p>
        </p:txBody>
      </p:sp>
      <p:sp>
        <p:nvSpPr>
          <p:cNvPr id="11" name="Rectangle 10">
            <a:extLst>
              <a:ext uri="{FF2B5EF4-FFF2-40B4-BE49-F238E27FC236}">
                <a16:creationId xmlns:a16="http://schemas.microsoft.com/office/drawing/2014/main" id="{EF4CAF5C-1A16-A86C-7C0D-AC96D4AE91A8}"/>
              </a:ext>
            </a:extLst>
          </p:cNvPr>
          <p:cNvSpPr>
            <a:spLocks noGrp="1" noRot="1" noMove="1" noResize="1" noEditPoints="1" noAdjustHandles="1" noChangeArrowheads="1" noChangeShapeType="1"/>
          </p:cNvSpPr>
          <p:nvPr/>
        </p:nvSpPr>
        <p:spPr bwMode="auto">
          <a:xfrm>
            <a:off x="6210864" y="4575518"/>
            <a:ext cx="5423790" cy="1418317"/>
          </a:xfrm>
          <a:prstGeom prst="rect">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600" b="0" dirty="0">
              <a:solidFill>
                <a:schemeClr val="tx1"/>
              </a:solidFill>
              <a:latin typeface="Calibri" panose="020F0502020204030204" pitchFamily="34" charset="0"/>
            </a:endParaRPr>
          </a:p>
        </p:txBody>
      </p:sp>
      <p:sp>
        <p:nvSpPr>
          <p:cNvPr id="14" name="TextBox 13">
            <a:extLst>
              <a:ext uri="{FF2B5EF4-FFF2-40B4-BE49-F238E27FC236}">
                <a16:creationId xmlns:a16="http://schemas.microsoft.com/office/drawing/2014/main" id="{0D60DF07-AF2F-3EC7-D852-026F022234CC}"/>
              </a:ext>
            </a:extLst>
          </p:cNvPr>
          <p:cNvSpPr txBox="1">
            <a:spLocks noGrp="1" noRot="1" noMove="1" noResize="1" noEditPoints="1" noAdjustHandles="1" noChangeArrowheads="1" noChangeShapeType="1"/>
          </p:cNvSpPr>
          <p:nvPr/>
        </p:nvSpPr>
        <p:spPr bwMode="auto">
          <a:xfrm>
            <a:off x="9993040" y="4188923"/>
            <a:ext cx="125386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i="1" dirty="0">
                <a:solidFill>
                  <a:schemeClr val="accent3"/>
                </a:solidFill>
                <a:latin typeface="Calibri" panose="020F0502020204030204" pitchFamily="34" charset="0"/>
              </a:rPr>
              <a:t>This analysis</a:t>
            </a:r>
          </a:p>
        </p:txBody>
      </p:sp>
    </p:spTree>
    <p:extLst>
      <p:ext uri="{BB962C8B-B14F-4D97-AF65-F5344CB8AC3E}">
        <p14:creationId xmlns:p14="http://schemas.microsoft.com/office/powerpoint/2010/main" val="1681338545"/>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008B21-2808-4FDF-E3C1-AAA2EF7E53AB}"/>
              </a:ext>
            </a:extLst>
          </p:cNvPr>
          <p:cNvSpPr>
            <a:spLocks noGrp="1"/>
          </p:cNvSpPr>
          <p:nvPr>
            <p:ph type="title"/>
          </p:nvPr>
        </p:nvSpPr>
        <p:spPr/>
        <p:txBody>
          <a:bodyPr/>
          <a:lstStyle/>
          <a:p>
            <a:r>
              <a:rPr lang="en-US" dirty="0"/>
              <a:t>SIENDO Preliminary Subgroup Analyses:</a:t>
            </a:r>
            <a:br>
              <a:rPr lang="en-US" dirty="0"/>
            </a:br>
            <a:r>
              <a:rPr lang="en-US" dirty="0"/>
              <a:t>Baseline Characteristics</a:t>
            </a:r>
          </a:p>
        </p:txBody>
      </p:sp>
      <p:grpSp>
        <p:nvGrpSpPr>
          <p:cNvPr id="6" name="Group 5">
            <a:extLst>
              <a:ext uri="{FF2B5EF4-FFF2-40B4-BE49-F238E27FC236}">
                <a16:creationId xmlns:a16="http://schemas.microsoft.com/office/drawing/2014/main" id="{8C192ED2-4E49-3708-90BD-32EBD0555D66}"/>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E8D128A3-06A4-69AC-B888-0230037E83D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931E0B6A-155B-7653-618C-1B1C0E688A7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9" name="Text Box 15">
            <a:extLst>
              <a:ext uri="{FF2B5EF4-FFF2-40B4-BE49-F238E27FC236}">
                <a16:creationId xmlns:a16="http://schemas.microsoft.com/office/drawing/2014/main" id="{D6D243B1-ED13-2475-B93B-CB7BC3DF6AF5}"/>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Makker. ASCO 2022. Abstr 5511.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2">
            <a:extLst>
              <a:ext uri="{FF2B5EF4-FFF2-40B4-BE49-F238E27FC236}">
                <a16:creationId xmlns:a16="http://schemas.microsoft.com/office/drawing/2014/main" id="{5E04E398-83AA-F470-B29B-C28A3075E151}"/>
              </a:ext>
            </a:extLst>
          </p:cNvPr>
          <p:cNvGraphicFramePr>
            <a:graphicFrameLocks noGrp="1"/>
          </p:cNvGraphicFramePr>
          <p:nvPr>
            <p:extLst>
              <p:ext uri="{D42A27DB-BD31-4B8C-83A1-F6EECF244321}">
                <p14:modId xmlns:p14="http://schemas.microsoft.com/office/powerpoint/2010/main" val="2601359007"/>
              </p:ext>
            </p:extLst>
          </p:nvPr>
        </p:nvGraphicFramePr>
        <p:xfrm>
          <a:off x="719137" y="1616542"/>
          <a:ext cx="10763068" cy="4358720"/>
        </p:xfrm>
        <a:graphic>
          <a:graphicData uri="http://schemas.openxmlformats.org/drawingml/2006/table">
            <a:tbl>
              <a:tblPr/>
              <a:tblGrid>
                <a:gridCol w="3177394">
                  <a:extLst>
                    <a:ext uri="{9D8B030D-6E8A-4147-A177-3AD203B41FA5}">
                      <a16:colId xmlns:a16="http://schemas.microsoft.com/office/drawing/2014/main" val="20000"/>
                    </a:ext>
                  </a:extLst>
                </a:gridCol>
                <a:gridCol w="1264279">
                  <a:extLst>
                    <a:ext uri="{9D8B030D-6E8A-4147-A177-3AD203B41FA5}">
                      <a16:colId xmlns:a16="http://schemas.microsoft.com/office/drawing/2014/main" val="20001"/>
                    </a:ext>
                  </a:extLst>
                </a:gridCol>
                <a:gridCol w="1264279">
                  <a:extLst>
                    <a:ext uri="{9D8B030D-6E8A-4147-A177-3AD203B41FA5}">
                      <a16:colId xmlns:a16="http://schemas.microsoft.com/office/drawing/2014/main" val="736932154"/>
                    </a:ext>
                  </a:extLst>
                </a:gridCol>
                <a:gridCol w="1264279">
                  <a:extLst>
                    <a:ext uri="{9D8B030D-6E8A-4147-A177-3AD203B41FA5}">
                      <a16:colId xmlns:a16="http://schemas.microsoft.com/office/drawing/2014/main" val="20002"/>
                    </a:ext>
                  </a:extLst>
                </a:gridCol>
                <a:gridCol w="1264279">
                  <a:extLst>
                    <a:ext uri="{9D8B030D-6E8A-4147-A177-3AD203B41FA5}">
                      <a16:colId xmlns:a16="http://schemas.microsoft.com/office/drawing/2014/main" val="991926575"/>
                    </a:ext>
                  </a:extLst>
                </a:gridCol>
                <a:gridCol w="1264279">
                  <a:extLst>
                    <a:ext uri="{9D8B030D-6E8A-4147-A177-3AD203B41FA5}">
                      <a16:colId xmlns:a16="http://schemas.microsoft.com/office/drawing/2014/main" val="224818155"/>
                    </a:ext>
                  </a:extLst>
                </a:gridCol>
                <a:gridCol w="1264279">
                  <a:extLst>
                    <a:ext uri="{9D8B030D-6E8A-4147-A177-3AD203B41FA5}">
                      <a16:colId xmlns:a16="http://schemas.microsoft.com/office/drawing/2014/main" val="60431663"/>
                    </a:ext>
                  </a:extLst>
                </a:gridCol>
              </a:tblGrid>
              <a:tr h="289568">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P53</a:t>
                      </a:r>
                      <a:r>
                        <a:rPr kumimoji="0" lang="en-US" sz="1600" b="1" i="0" u="none" strike="noStrike" cap="none" normalizeH="0" baseline="0" dirty="0">
                          <a:ln>
                            <a:noFill/>
                          </a:ln>
                          <a:solidFill>
                            <a:schemeClr val="tx1"/>
                          </a:solidFill>
                          <a:effectLst/>
                          <a:latin typeface="Calibri" panose="020F0502020204030204" pitchFamily="34" charset="0"/>
                        </a:rPr>
                        <a:t> Wild Type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15D24"/>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1" i="1" u="none" strike="noStrike" cap="none" normalizeH="0" baseline="0" dirty="0">
                          <a:ln>
                            <a:noFill/>
                          </a:ln>
                          <a:solidFill>
                            <a:schemeClr val="tx1"/>
                          </a:solidFill>
                          <a:effectLst/>
                          <a:latin typeface="Calibri" panose="020F0502020204030204" pitchFamily="34" charset="0"/>
                        </a:rPr>
                        <a:t>P53</a:t>
                      </a:r>
                      <a:r>
                        <a:rPr kumimoji="0" lang="en-US" sz="1600" b="1" i="0" u="none" strike="noStrike" cap="none" normalizeH="0" baseline="0" dirty="0">
                          <a:ln>
                            <a:noFill/>
                          </a:ln>
                          <a:solidFill>
                            <a:schemeClr val="tx1"/>
                          </a:solidFill>
                          <a:effectLst/>
                          <a:latin typeface="Calibri" panose="020F0502020204030204" pitchFamily="34" charset="0"/>
                        </a:rPr>
                        <a:t> Mutant/Aberrant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15D24"/>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Unknown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15D24"/>
                    </a:solidFill>
                  </a:tcPr>
                </a:tc>
                <a:extLst>
                  <a:ext uri="{0D108BD9-81ED-4DB2-BD59-A6C34878D82A}">
                    <a16:rowId xmlns:a16="http://schemas.microsoft.com/office/drawing/2014/main" val="10000"/>
                  </a:ext>
                </a:extLst>
              </a:tr>
              <a:tr h="289568">
                <a:tc vMerge="1">
                  <a:txBody>
                    <a:bodyPr/>
                    <a:lstStyle/>
                    <a:p>
                      <a:endParaRPr lang="en-US"/>
                    </a:p>
                  </a:txBody>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790080398"/>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age, yr (range)</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&lt;70 yr,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 yr,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64.0 (40-81)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 (68.7)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 (31.3)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61.0 (33-74)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 (80.6)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(19.4)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67.0 (41-79)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 (63.5)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 (36.5)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66.5 (46-81)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(62.5)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(37.5)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65.0 (40-74)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(69.7)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(30.3)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65.5 (40-81)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(53.8)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(46.2)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91658">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ECOG PS,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(53.7)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 (44.8)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(63.9)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(36.1)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 (59.5)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 (39.2)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(62.5)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(37.5)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(57.6)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(36.4)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(46.2)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(53.8)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Histology,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Endometrioid</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Serous</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Undifferentiated</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Carcinosarcoma</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Endometrial adenocarcinoma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 (82.1)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(4.5)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(11.9)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 (77.8)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(11.1)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(8.3)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 (28.4)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 (55.4)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(4.1)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(8.1)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(4.1)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 (27.5)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(50.0)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(15.0)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(7.5)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(60.6)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(15.2)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(3.0)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(9.1)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(12.1)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(69.2)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(30.8)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40180387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008B21-2808-4FDF-E3C1-AAA2EF7E53AB}"/>
              </a:ext>
            </a:extLst>
          </p:cNvPr>
          <p:cNvSpPr>
            <a:spLocks noGrp="1"/>
          </p:cNvSpPr>
          <p:nvPr>
            <p:ph type="title"/>
          </p:nvPr>
        </p:nvSpPr>
        <p:spPr/>
        <p:txBody>
          <a:bodyPr/>
          <a:lstStyle/>
          <a:p>
            <a:r>
              <a:rPr lang="en-US" dirty="0"/>
              <a:t>SIENDO Preliminary Subgroup Analyses:</a:t>
            </a:r>
            <a:br>
              <a:rPr lang="en-US" dirty="0"/>
            </a:br>
            <a:r>
              <a:rPr lang="en-US" dirty="0"/>
              <a:t>Baseline Characteristics</a:t>
            </a:r>
          </a:p>
        </p:txBody>
      </p:sp>
      <p:grpSp>
        <p:nvGrpSpPr>
          <p:cNvPr id="6" name="Group 5">
            <a:extLst>
              <a:ext uri="{FF2B5EF4-FFF2-40B4-BE49-F238E27FC236}">
                <a16:creationId xmlns:a16="http://schemas.microsoft.com/office/drawing/2014/main" id="{8C192ED2-4E49-3708-90BD-32EBD0555D66}"/>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E8D128A3-06A4-69AC-B888-0230037E83D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931E0B6A-155B-7653-618C-1B1C0E688A7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9" name="Text Box 15">
            <a:extLst>
              <a:ext uri="{FF2B5EF4-FFF2-40B4-BE49-F238E27FC236}">
                <a16:creationId xmlns:a16="http://schemas.microsoft.com/office/drawing/2014/main" id="{D6D243B1-ED13-2475-B93B-CB7BC3DF6AF5}"/>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Makker. ASCO 2022. Abstr 5511.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2" name="TextBox 11">
            <a:extLst>
              <a:ext uri="{FF2B5EF4-FFF2-40B4-BE49-F238E27FC236}">
                <a16:creationId xmlns:a16="http://schemas.microsoft.com/office/drawing/2014/main" id="{26F2590A-C6AF-8767-1E45-380040A37B56}"/>
              </a:ext>
            </a:extLst>
          </p:cNvPr>
          <p:cNvSpPr txBox="1"/>
          <p:nvPr/>
        </p:nvSpPr>
        <p:spPr bwMode="auto">
          <a:xfrm>
            <a:off x="709614" y="5731422"/>
            <a:ext cx="27057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*By electronic case report form.</a:t>
            </a:r>
          </a:p>
        </p:txBody>
      </p:sp>
      <p:graphicFrame>
        <p:nvGraphicFramePr>
          <p:cNvPr id="13" name="Group 32">
            <a:extLst>
              <a:ext uri="{FF2B5EF4-FFF2-40B4-BE49-F238E27FC236}">
                <a16:creationId xmlns:a16="http://schemas.microsoft.com/office/drawing/2014/main" id="{67C0E2DD-3BEF-A2FC-3DD9-0CDD778E73DE}"/>
              </a:ext>
            </a:extLst>
          </p:cNvPr>
          <p:cNvGraphicFramePr>
            <a:graphicFrameLocks noGrp="1"/>
          </p:cNvGraphicFramePr>
          <p:nvPr>
            <p:extLst>
              <p:ext uri="{D42A27DB-BD31-4B8C-83A1-F6EECF244321}">
                <p14:modId xmlns:p14="http://schemas.microsoft.com/office/powerpoint/2010/main" val="2188417819"/>
              </p:ext>
            </p:extLst>
          </p:nvPr>
        </p:nvGraphicFramePr>
        <p:xfrm>
          <a:off x="719137" y="1616542"/>
          <a:ext cx="10763249" cy="4114880"/>
        </p:xfrm>
        <a:graphic>
          <a:graphicData uri="http://schemas.openxmlformats.org/drawingml/2006/table">
            <a:tbl>
              <a:tblPr/>
              <a:tblGrid>
                <a:gridCol w="3177449">
                  <a:extLst>
                    <a:ext uri="{9D8B030D-6E8A-4147-A177-3AD203B41FA5}">
                      <a16:colId xmlns:a16="http://schemas.microsoft.com/office/drawing/2014/main" val="20000"/>
                    </a:ext>
                  </a:extLst>
                </a:gridCol>
                <a:gridCol w="1264300">
                  <a:extLst>
                    <a:ext uri="{9D8B030D-6E8A-4147-A177-3AD203B41FA5}">
                      <a16:colId xmlns:a16="http://schemas.microsoft.com/office/drawing/2014/main" val="20001"/>
                    </a:ext>
                  </a:extLst>
                </a:gridCol>
                <a:gridCol w="1264300">
                  <a:extLst>
                    <a:ext uri="{9D8B030D-6E8A-4147-A177-3AD203B41FA5}">
                      <a16:colId xmlns:a16="http://schemas.microsoft.com/office/drawing/2014/main" val="736932154"/>
                    </a:ext>
                  </a:extLst>
                </a:gridCol>
                <a:gridCol w="1264300">
                  <a:extLst>
                    <a:ext uri="{9D8B030D-6E8A-4147-A177-3AD203B41FA5}">
                      <a16:colId xmlns:a16="http://schemas.microsoft.com/office/drawing/2014/main" val="20002"/>
                    </a:ext>
                  </a:extLst>
                </a:gridCol>
                <a:gridCol w="1264300">
                  <a:extLst>
                    <a:ext uri="{9D8B030D-6E8A-4147-A177-3AD203B41FA5}">
                      <a16:colId xmlns:a16="http://schemas.microsoft.com/office/drawing/2014/main" val="991926575"/>
                    </a:ext>
                  </a:extLst>
                </a:gridCol>
                <a:gridCol w="1264300">
                  <a:extLst>
                    <a:ext uri="{9D8B030D-6E8A-4147-A177-3AD203B41FA5}">
                      <a16:colId xmlns:a16="http://schemas.microsoft.com/office/drawing/2014/main" val="224818155"/>
                    </a:ext>
                  </a:extLst>
                </a:gridCol>
                <a:gridCol w="1264300">
                  <a:extLst>
                    <a:ext uri="{9D8B030D-6E8A-4147-A177-3AD203B41FA5}">
                      <a16:colId xmlns:a16="http://schemas.microsoft.com/office/drawing/2014/main" val="60431663"/>
                    </a:ext>
                  </a:extLst>
                </a:gridCol>
              </a:tblGrid>
              <a:tr h="289568">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P53 </a:t>
                      </a:r>
                      <a:r>
                        <a:rPr kumimoji="0" lang="en-US" sz="1600" b="1" i="0" u="none" strike="noStrike" cap="none" normalizeH="0" baseline="0" dirty="0">
                          <a:ln>
                            <a:noFill/>
                          </a:ln>
                          <a:solidFill>
                            <a:schemeClr val="tx1"/>
                          </a:solidFill>
                          <a:effectLst/>
                          <a:latin typeface="Calibri" panose="020F0502020204030204" pitchFamily="34" charset="0"/>
                        </a:rPr>
                        <a:t>Wild Type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15D24"/>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1" i="1" u="none" strike="noStrike" cap="none" normalizeH="0" baseline="0" dirty="0">
                          <a:ln>
                            <a:noFill/>
                          </a:ln>
                          <a:solidFill>
                            <a:schemeClr val="tx1"/>
                          </a:solidFill>
                          <a:effectLst/>
                          <a:latin typeface="Calibri" panose="020F0502020204030204" pitchFamily="34" charset="0"/>
                        </a:rPr>
                        <a:t>P53</a:t>
                      </a:r>
                      <a:r>
                        <a:rPr kumimoji="0" lang="en-US" sz="1600" b="1" i="0" u="none" strike="noStrike" cap="none" normalizeH="0" baseline="0" dirty="0">
                          <a:ln>
                            <a:noFill/>
                          </a:ln>
                          <a:solidFill>
                            <a:schemeClr val="tx1"/>
                          </a:solidFill>
                          <a:effectLst/>
                          <a:latin typeface="Calibri" panose="020F0502020204030204" pitchFamily="34" charset="0"/>
                        </a:rPr>
                        <a:t> Mutant/Aberrant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15D24"/>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Unknown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15D24"/>
                    </a:solidFill>
                  </a:tcPr>
                </a:tc>
                <a:extLst>
                  <a:ext uri="{0D108BD9-81ED-4DB2-BD59-A6C34878D82A}">
                    <a16:rowId xmlns:a16="http://schemas.microsoft.com/office/drawing/2014/main" val="10000"/>
                  </a:ext>
                </a:extLst>
              </a:tr>
              <a:tr h="289568">
                <a:tc vMerge="1">
                  <a:txBody>
                    <a:bodyPr/>
                    <a:lstStyle/>
                    <a:p>
                      <a:endParaRPr lang="en-US"/>
                    </a:p>
                  </a:txBody>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790080398"/>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Number prior antineoplastic regimens,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67 (100.0)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 (97.2)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 (98.6)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 (97.5)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 (97.0)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 (84.6)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(7.7)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91658">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Disease at time of taxane-carboplatin therapy,*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Primary stage IV</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Recurrent disease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(37.3)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 (62.7)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(50.0)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(50.0)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 (52.7)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 (47.3)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(57.5)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 (42.5)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(42.4)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(57.6)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(15.4)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 (84.6)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Disease status after most recent chemotherapy,* n (%)</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p>
                      <a:pPr marL="342900" marR="0" lvl="0" indent="-219075" algn="l" defTabSz="914400" rtl="0" eaLnBrk="1" fontAlgn="base" latinLnBrk="0" hangingPunct="1">
                        <a:lnSpc>
                          <a:spcPct val="100000"/>
                        </a:lnSpc>
                        <a:spcBef>
                          <a:spcPct val="0"/>
                        </a:spcBef>
                        <a:spcAft>
                          <a:spcPts val="0"/>
                        </a:spcAft>
                        <a:buClrTx/>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 (43.3)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 (56.7)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 (44.4)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(55.6)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33 (44.6)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 (55.4)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(45.0)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 (55.0)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(24.2)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(75.8)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(46.2)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(53.8)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50946225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SIENDO Preliminary Subgroup Analyses: PFS in Patients With Mutant/Aberrant P53 Endometrioid Carcinoma</a:t>
            </a:r>
          </a:p>
        </p:txBody>
      </p:sp>
      <p:graphicFrame>
        <p:nvGraphicFramePr>
          <p:cNvPr id="12" name="Group 32">
            <a:extLst>
              <a:ext uri="{FF2B5EF4-FFF2-40B4-BE49-F238E27FC236}">
                <a16:creationId xmlns:a16="http://schemas.microsoft.com/office/drawing/2014/main" id="{AA3E6B81-4BFD-D54B-9A70-756543DC55D0}"/>
              </a:ext>
            </a:extLst>
          </p:cNvPr>
          <p:cNvGraphicFramePr>
            <a:graphicFrameLocks noGrp="1"/>
          </p:cNvGraphicFramePr>
          <p:nvPr>
            <p:extLst>
              <p:ext uri="{D42A27DB-BD31-4B8C-83A1-F6EECF244321}">
                <p14:modId xmlns:p14="http://schemas.microsoft.com/office/powerpoint/2010/main" val="1180674960"/>
              </p:ext>
            </p:extLst>
          </p:nvPr>
        </p:nvGraphicFramePr>
        <p:xfrm>
          <a:off x="6515147" y="1603787"/>
          <a:ext cx="4960660" cy="1828864"/>
        </p:xfrm>
        <a:graphic>
          <a:graphicData uri="http://schemas.openxmlformats.org/drawingml/2006/table">
            <a:tbl>
              <a:tblPr/>
              <a:tblGrid>
                <a:gridCol w="1766047">
                  <a:extLst>
                    <a:ext uri="{9D8B030D-6E8A-4147-A177-3AD203B41FA5}">
                      <a16:colId xmlns:a16="http://schemas.microsoft.com/office/drawing/2014/main" val="20000"/>
                    </a:ext>
                  </a:extLst>
                </a:gridCol>
                <a:gridCol w="1718441">
                  <a:extLst>
                    <a:ext uri="{9D8B030D-6E8A-4147-A177-3AD203B41FA5}">
                      <a16:colId xmlns:a16="http://schemas.microsoft.com/office/drawing/2014/main" val="20001"/>
                    </a:ext>
                  </a:extLst>
                </a:gridCol>
                <a:gridCol w="1476172">
                  <a:extLst>
                    <a:ext uri="{9D8B030D-6E8A-4147-A177-3AD203B41FA5}">
                      <a16:colId xmlns:a16="http://schemas.microsoft.com/office/drawing/2014/main" val="20002"/>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 (3.32-5.55)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 (3.71-7.49)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1.306 (0.795-2.145)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One-sided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value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.8530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grpSp>
        <p:nvGrpSpPr>
          <p:cNvPr id="14" name="Group 13">
            <a:extLst>
              <a:ext uri="{FF2B5EF4-FFF2-40B4-BE49-F238E27FC236}">
                <a16:creationId xmlns:a16="http://schemas.microsoft.com/office/drawing/2014/main" id="{9DCC6CF5-217C-CC4B-992B-9E39A3FB5E2D}"/>
              </a:ext>
            </a:extLst>
          </p:cNvPr>
          <p:cNvGrpSpPr/>
          <p:nvPr/>
        </p:nvGrpSpPr>
        <p:grpSpPr>
          <a:xfrm>
            <a:off x="9392911" y="6207927"/>
            <a:ext cx="2488502" cy="454909"/>
            <a:chOff x="9392911" y="6207927"/>
            <a:chExt cx="2488502" cy="454909"/>
          </a:xfrm>
        </p:grpSpPr>
        <p:pic>
          <p:nvPicPr>
            <p:cNvPr id="15" name="Picture 14" descr="A picture containing text, ax, wheel&#10;&#10;Description automatically generated">
              <a:extLst>
                <a:ext uri="{FF2B5EF4-FFF2-40B4-BE49-F238E27FC236}">
                  <a16:creationId xmlns:a16="http://schemas.microsoft.com/office/drawing/2014/main" id="{9167623B-2B72-184E-B799-22C8C4926C1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6" name="Rectangle 8">
              <a:extLst>
                <a:ext uri="{FF2B5EF4-FFF2-40B4-BE49-F238E27FC236}">
                  <a16:creationId xmlns:a16="http://schemas.microsoft.com/office/drawing/2014/main" id="{D15163D6-FE04-654E-B89C-F8D0285E589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7" name="Text Box 15">
            <a:extLst>
              <a:ext uri="{FF2B5EF4-FFF2-40B4-BE49-F238E27FC236}">
                <a16:creationId xmlns:a16="http://schemas.microsoft.com/office/drawing/2014/main" id="{10D5F85E-9820-F54A-A5D4-7C7F926F277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SGO 2022. Abstr 249. Makker. ASCO 2022. Abstr 5511.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B5BE3F49-D6B6-5605-312F-66E0513A2F19}"/>
              </a:ext>
            </a:extLst>
          </p:cNvPr>
          <p:cNvSpPr txBox="1"/>
          <p:nvPr/>
        </p:nvSpPr>
        <p:spPr bwMode="auto">
          <a:xfrm>
            <a:off x="6515147" y="4146562"/>
            <a:ext cx="503650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2000" b="0" dirty="0">
                <a:solidFill>
                  <a:schemeClr val="bg1"/>
                </a:solidFill>
                <a:latin typeface="Calibri" panose="020F0502020204030204" pitchFamily="34" charset="0"/>
              </a:rPr>
              <a:t>Unaudited HR for selinexor vs placebo in mutant/aberrant P53 EC: 1.345 (95% CI: 0.819-2.208); nominal one-sided </a:t>
            </a:r>
            <a:r>
              <a:rPr lang="en-US" sz="2000" b="0" i="1" dirty="0">
                <a:solidFill>
                  <a:schemeClr val="bg1"/>
                </a:solidFill>
                <a:latin typeface="Calibri" panose="020F0502020204030204" pitchFamily="34" charset="0"/>
              </a:rPr>
              <a:t>P</a:t>
            </a:r>
            <a:r>
              <a:rPr lang="en-US" sz="2000" b="0" dirty="0">
                <a:solidFill>
                  <a:schemeClr val="bg1"/>
                </a:solidFill>
                <a:latin typeface="Calibri" panose="020F0502020204030204" pitchFamily="34" charset="0"/>
              </a:rPr>
              <a:t> = .8785</a:t>
            </a:r>
          </a:p>
        </p:txBody>
      </p:sp>
      <p:sp>
        <p:nvSpPr>
          <p:cNvPr id="4" name="TextBox 3">
            <a:extLst>
              <a:ext uri="{FF2B5EF4-FFF2-40B4-BE49-F238E27FC236}">
                <a16:creationId xmlns:a16="http://schemas.microsoft.com/office/drawing/2014/main" id="{B871AA6B-A6EF-A180-7C66-B81589648C56}"/>
              </a:ext>
            </a:extLst>
          </p:cNvPr>
          <p:cNvSpPr txBox="1"/>
          <p:nvPr/>
        </p:nvSpPr>
        <p:spPr bwMode="auto">
          <a:xfrm>
            <a:off x="3507699" y="5289576"/>
            <a:ext cx="503664" cy="369332"/>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Mo</a:t>
            </a:r>
          </a:p>
        </p:txBody>
      </p:sp>
      <p:sp>
        <p:nvSpPr>
          <p:cNvPr id="13" name="TextBox 12">
            <a:extLst>
              <a:ext uri="{FF2B5EF4-FFF2-40B4-BE49-F238E27FC236}">
                <a16:creationId xmlns:a16="http://schemas.microsoft.com/office/drawing/2014/main" id="{C59811DD-96AF-1A6F-234D-F75C69D4D62F}"/>
              </a:ext>
            </a:extLst>
          </p:cNvPr>
          <p:cNvSpPr txBox="1"/>
          <p:nvPr/>
        </p:nvSpPr>
        <p:spPr>
          <a:xfrm rot="16200000">
            <a:off x="-411794" y="3139467"/>
            <a:ext cx="2853523" cy="341632"/>
          </a:xfrm>
          <a:prstGeom prst="rect">
            <a:avLst/>
          </a:prstGeom>
          <a:solidFill>
            <a:schemeClr val="tx1"/>
          </a:solid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PFS Probability</a:t>
            </a:r>
          </a:p>
        </p:txBody>
      </p:sp>
      <p:sp>
        <p:nvSpPr>
          <p:cNvPr id="18" name="TextBox 17">
            <a:extLst>
              <a:ext uri="{FF2B5EF4-FFF2-40B4-BE49-F238E27FC236}">
                <a16:creationId xmlns:a16="http://schemas.microsoft.com/office/drawing/2014/main" id="{CE5BDE9B-FCB3-2423-A3AC-06F85DCE741C}"/>
              </a:ext>
            </a:extLst>
          </p:cNvPr>
          <p:cNvSpPr txBox="1"/>
          <p:nvPr/>
        </p:nvSpPr>
        <p:spPr>
          <a:xfrm>
            <a:off x="3359884" y="5307355"/>
            <a:ext cx="893380" cy="341632"/>
          </a:xfrm>
          <a:prstGeom prst="rect">
            <a:avLst/>
          </a:prstGeom>
          <a:solidFill>
            <a:schemeClr val="tx1"/>
          </a:solidFill>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8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Mo</a:t>
            </a:r>
          </a:p>
        </p:txBody>
      </p:sp>
      <p:sp>
        <p:nvSpPr>
          <p:cNvPr id="19" name="TextBox 18">
            <a:extLst>
              <a:ext uri="{FF2B5EF4-FFF2-40B4-BE49-F238E27FC236}">
                <a16:creationId xmlns:a16="http://schemas.microsoft.com/office/drawing/2014/main" id="{31730C51-65F9-7F0C-922A-68497D02920E}"/>
              </a:ext>
            </a:extLst>
          </p:cNvPr>
          <p:cNvSpPr txBox="1"/>
          <p:nvPr/>
        </p:nvSpPr>
        <p:spPr>
          <a:xfrm>
            <a:off x="531878" y="5280002"/>
            <a:ext cx="1000849" cy="867930"/>
          </a:xfrm>
          <a:prstGeom prst="rect">
            <a:avLst/>
          </a:prstGeom>
          <a:solidFill>
            <a:schemeClr val="tx1"/>
          </a:solidFill>
        </p:spPr>
        <p:txBody>
          <a:bodyPr wrap="square" rtlCol="0">
            <a:spAutoFit/>
          </a:bodyPr>
          <a:lstStyle/>
          <a:p>
            <a:pPr marL="0" marR="0" lvl="0" indent="0" algn="r" defTabSz="914400" eaLnBrk="1" fontAlgn="auto" latinLnBrk="0" hangingPunct="1">
              <a:lnSpc>
                <a:spcPct val="90000"/>
              </a:lnSpc>
              <a:spcBef>
                <a:spcPts val="0"/>
              </a:spcBef>
              <a:spcAft>
                <a:spcPts val="0"/>
              </a:spcAft>
              <a:buClrTx/>
              <a:buSzTx/>
              <a:buFontTx/>
              <a:buNone/>
              <a:tabLst/>
              <a:defRPr/>
            </a:pPr>
            <a:r>
              <a:rPr kumimoji="0" lang="en-US" sz="14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Patients at Risk, n</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Selinexor</a:t>
            </a:r>
            <a:b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b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Placebo</a:t>
            </a:r>
          </a:p>
        </p:txBody>
      </p:sp>
      <p:sp>
        <p:nvSpPr>
          <p:cNvPr id="5" name="Freeform: Shape 4">
            <a:extLst>
              <a:ext uri="{FF2B5EF4-FFF2-40B4-BE49-F238E27FC236}">
                <a16:creationId xmlns:a16="http://schemas.microsoft.com/office/drawing/2014/main" id="{FF8EF9FA-238F-00B2-8EA0-59A7186A7583}"/>
              </a:ext>
            </a:extLst>
          </p:cNvPr>
          <p:cNvSpPr/>
          <p:nvPr/>
        </p:nvSpPr>
        <p:spPr bwMode="auto">
          <a:xfrm>
            <a:off x="1859183" y="1675181"/>
            <a:ext cx="4203671" cy="3365594"/>
          </a:xfrm>
          <a:custGeom>
            <a:avLst/>
            <a:gdLst>
              <a:gd name="connsiteX0" fmla="*/ 0 w 4473245"/>
              <a:gd name="connsiteY0" fmla="*/ 0 h 3525926"/>
              <a:gd name="connsiteX1" fmla="*/ 0 w 4473245"/>
              <a:gd name="connsiteY1" fmla="*/ 3525926 h 3525926"/>
              <a:gd name="connsiteX2" fmla="*/ 4473245 w 4473245"/>
              <a:gd name="connsiteY2" fmla="*/ 3525926 h 3525926"/>
            </a:gdLst>
            <a:ahLst/>
            <a:cxnLst>
              <a:cxn ang="0">
                <a:pos x="connsiteX0" y="connsiteY0"/>
              </a:cxn>
              <a:cxn ang="0">
                <a:pos x="connsiteX1" y="connsiteY1"/>
              </a:cxn>
              <a:cxn ang="0">
                <a:pos x="connsiteX2" y="connsiteY2"/>
              </a:cxn>
            </a:cxnLst>
            <a:rect l="l" t="t" r="r" b="b"/>
            <a:pathLst>
              <a:path w="4473245" h="3525926">
                <a:moveTo>
                  <a:pt x="0" y="0"/>
                </a:moveTo>
                <a:lnTo>
                  <a:pt x="0" y="3525926"/>
                </a:lnTo>
                <a:lnTo>
                  <a:pt x="4473245" y="3525926"/>
                </a:lnTo>
              </a:path>
            </a:pathLst>
          </a:custGeom>
          <a:noFill/>
          <a:ln w="28575">
            <a:solidFill>
              <a:schemeClr val="bg1"/>
            </a:solidFill>
            <a:miter lim="800000"/>
            <a:headEnd/>
            <a:tailEnd/>
          </a:ln>
        </p:spPr>
        <p:txBody>
          <a:bodyPr rtlCol="0" anchor="ctr"/>
          <a:lstStyle/>
          <a:p>
            <a:pPr algn="ctr"/>
            <a:endParaRPr lang="en-US" dirty="0"/>
          </a:p>
        </p:txBody>
      </p:sp>
      <p:grpSp>
        <p:nvGrpSpPr>
          <p:cNvPr id="11" name="Group 10">
            <a:extLst>
              <a:ext uri="{FF2B5EF4-FFF2-40B4-BE49-F238E27FC236}">
                <a16:creationId xmlns:a16="http://schemas.microsoft.com/office/drawing/2014/main" id="{A39E2B0C-8905-DA23-BC6C-1E6C4A070B9B}"/>
              </a:ext>
            </a:extLst>
          </p:cNvPr>
          <p:cNvGrpSpPr/>
          <p:nvPr/>
        </p:nvGrpSpPr>
        <p:grpSpPr>
          <a:xfrm>
            <a:off x="1779607" y="1821449"/>
            <a:ext cx="4279740" cy="3219512"/>
            <a:chOff x="1312795" y="1821449"/>
            <a:chExt cx="14836702" cy="3219512"/>
          </a:xfrm>
        </p:grpSpPr>
        <p:cxnSp>
          <p:nvCxnSpPr>
            <p:cNvPr id="7" name="Straight Connector 6">
              <a:extLst>
                <a:ext uri="{FF2B5EF4-FFF2-40B4-BE49-F238E27FC236}">
                  <a16:creationId xmlns:a16="http://schemas.microsoft.com/office/drawing/2014/main" id="{2726C44C-BA46-1491-E4D8-79BF72F8B30D}"/>
                </a:ext>
              </a:extLst>
            </p:cNvPr>
            <p:cNvCxnSpPr/>
            <p:nvPr/>
          </p:nvCxnSpPr>
          <p:spPr bwMode="auto">
            <a:xfrm>
              <a:off x="1312795" y="5040961"/>
              <a:ext cx="27784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71509BD6-2BFA-9FA1-F1A9-9B99D1F4A9CB}"/>
                </a:ext>
              </a:extLst>
            </p:cNvPr>
            <p:cNvCxnSpPr/>
            <p:nvPr/>
          </p:nvCxnSpPr>
          <p:spPr bwMode="auto">
            <a:xfrm>
              <a:off x="1312795" y="4236083"/>
              <a:ext cx="27784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CF9C2F7-EFE6-D179-C619-73D300DBD445}"/>
                </a:ext>
              </a:extLst>
            </p:cNvPr>
            <p:cNvCxnSpPr>
              <a:cxnSpLocks/>
            </p:cNvCxnSpPr>
            <p:nvPr/>
          </p:nvCxnSpPr>
          <p:spPr bwMode="auto">
            <a:xfrm>
              <a:off x="1312795" y="3431205"/>
              <a:ext cx="14836702"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0710FB0-766C-766B-882A-7F7901E0E0DD}"/>
                </a:ext>
              </a:extLst>
            </p:cNvPr>
            <p:cNvCxnSpPr/>
            <p:nvPr/>
          </p:nvCxnSpPr>
          <p:spPr bwMode="auto">
            <a:xfrm>
              <a:off x="1312795" y="2626327"/>
              <a:ext cx="27784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A28D2EE9-E100-7FE3-F058-DBF2F81EE142}"/>
                </a:ext>
              </a:extLst>
            </p:cNvPr>
            <p:cNvCxnSpPr/>
            <p:nvPr/>
          </p:nvCxnSpPr>
          <p:spPr bwMode="auto">
            <a:xfrm>
              <a:off x="1312795" y="1821449"/>
              <a:ext cx="277848"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 name="Group 9">
            <a:extLst>
              <a:ext uri="{FF2B5EF4-FFF2-40B4-BE49-F238E27FC236}">
                <a16:creationId xmlns:a16="http://schemas.microsoft.com/office/drawing/2014/main" id="{10D52A1D-C7A1-8145-5D31-F4BA2BAB8FC0}"/>
              </a:ext>
            </a:extLst>
          </p:cNvPr>
          <p:cNvGrpSpPr/>
          <p:nvPr/>
        </p:nvGrpSpPr>
        <p:grpSpPr>
          <a:xfrm>
            <a:off x="1859672" y="5045035"/>
            <a:ext cx="4060407" cy="68305"/>
            <a:chOff x="1859672" y="5207080"/>
            <a:chExt cx="4060407" cy="119078"/>
          </a:xfrm>
        </p:grpSpPr>
        <p:cxnSp>
          <p:nvCxnSpPr>
            <p:cNvPr id="9" name="Straight Connector 8">
              <a:extLst>
                <a:ext uri="{FF2B5EF4-FFF2-40B4-BE49-F238E27FC236}">
                  <a16:creationId xmlns:a16="http://schemas.microsoft.com/office/drawing/2014/main" id="{87986BBB-649D-410C-3A2C-D775A8C5E5E7}"/>
                </a:ext>
              </a:extLst>
            </p:cNvPr>
            <p:cNvCxnSpPr/>
            <p:nvPr/>
          </p:nvCxnSpPr>
          <p:spPr bwMode="auto">
            <a:xfrm>
              <a:off x="1859672" y="5207080"/>
              <a:ext cx="0" cy="11907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DB2FA633-45D2-4602-C4B1-00883FAE03BF}"/>
                </a:ext>
              </a:extLst>
            </p:cNvPr>
            <p:cNvCxnSpPr/>
            <p:nvPr/>
          </p:nvCxnSpPr>
          <p:spPr bwMode="auto">
            <a:xfrm>
              <a:off x="2536406" y="5207080"/>
              <a:ext cx="0" cy="11907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026405F4-5B79-26C9-6090-68B45040E472}"/>
                </a:ext>
              </a:extLst>
            </p:cNvPr>
            <p:cNvCxnSpPr/>
            <p:nvPr/>
          </p:nvCxnSpPr>
          <p:spPr bwMode="auto">
            <a:xfrm>
              <a:off x="3213141" y="5207080"/>
              <a:ext cx="0" cy="11907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8A0EA58E-B0AC-9A95-DE2E-72CC9FC79E3F}"/>
                </a:ext>
              </a:extLst>
            </p:cNvPr>
            <p:cNvCxnSpPr/>
            <p:nvPr/>
          </p:nvCxnSpPr>
          <p:spPr bwMode="auto">
            <a:xfrm>
              <a:off x="3889876" y="5207080"/>
              <a:ext cx="0" cy="11907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6D2A3F8-085D-A3DD-3D02-1EE3AB805C05}"/>
                </a:ext>
              </a:extLst>
            </p:cNvPr>
            <p:cNvCxnSpPr/>
            <p:nvPr/>
          </p:nvCxnSpPr>
          <p:spPr bwMode="auto">
            <a:xfrm>
              <a:off x="4566611" y="5207080"/>
              <a:ext cx="0" cy="11907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1ACBAD3C-C7CA-297C-4239-D2855E205DB7}"/>
                </a:ext>
              </a:extLst>
            </p:cNvPr>
            <p:cNvCxnSpPr/>
            <p:nvPr/>
          </p:nvCxnSpPr>
          <p:spPr bwMode="auto">
            <a:xfrm>
              <a:off x="5243345" y="5207080"/>
              <a:ext cx="0" cy="11907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9EF0CBD0-9AB3-E3EC-A0DA-75562A524E0E}"/>
                </a:ext>
              </a:extLst>
            </p:cNvPr>
            <p:cNvCxnSpPr/>
            <p:nvPr/>
          </p:nvCxnSpPr>
          <p:spPr bwMode="auto">
            <a:xfrm>
              <a:off x="5920079" y="5207080"/>
              <a:ext cx="0" cy="119078"/>
            </a:xfrm>
            <a:prstGeom prst="line">
              <a:avLst/>
            </a:prstGeom>
            <a:noFill/>
            <a:ln w="28575" cap="flat" cmpd="sng" algn="ctr">
              <a:solidFill>
                <a:schemeClr val="bg1"/>
              </a:solidFill>
              <a:prstDash val="solid"/>
              <a:round/>
              <a:headEnd type="none" w="med" len="med"/>
              <a:tailEnd type="none" w="med" len="med"/>
            </a:ln>
            <a:effectLst/>
          </p:spPr>
        </p:cxnSp>
      </p:grpSp>
      <p:sp>
        <p:nvSpPr>
          <p:cNvPr id="30" name="TextBox 29">
            <a:extLst>
              <a:ext uri="{FF2B5EF4-FFF2-40B4-BE49-F238E27FC236}">
                <a16:creationId xmlns:a16="http://schemas.microsoft.com/office/drawing/2014/main" id="{D1D393B5-EA83-F450-FFBB-E64B4B0DBF62}"/>
              </a:ext>
            </a:extLst>
          </p:cNvPr>
          <p:cNvSpPr txBox="1"/>
          <p:nvPr/>
        </p:nvSpPr>
        <p:spPr bwMode="auto">
          <a:xfrm>
            <a:off x="1705819" y="5042222"/>
            <a:ext cx="243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2" name="TextBox 31">
            <a:extLst>
              <a:ext uri="{FF2B5EF4-FFF2-40B4-BE49-F238E27FC236}">
                <a16:creationId xmlns:a16="http://schemas.microsoft.com/office/drawing/2014/main" id="{6ABE3552-C4CE-A402-5C0B-1D546A9EC900}"/>
              </a:ext>
            </a:extLst>
          </p:cNvPr>
          <p:cNvSpPr txBox="1"/>
          <p:nvPr/>
        </p:nvSpPr>
        <p:spPr bwMode="auto">
          <a:xfrm>
            <a:off x="2381491" y="5042222"/>
            <a:ext cx="243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33" name="TextBox 32">
            <a:extLst>
              <a:ext uri="{FF2B5EF4-FFF2-40B4-BE49-F238E27FC236}">
                <a16:creationId xmlns:a16="http://schemas.microsoft.com/office/drawing/2014/main" id="{CB39039B-0050-7480-371B-F16362D9C9C1}"/>
              </a:ext>
            </a:extLst>
          </p:cNvPr>
          <p:cNvSpPr txBox="1"/>
          <p:nvPr/>
        </p:nvSpPr>
        <p:spPr bwMode="auto">
          <a:xfrm>
            <a:off x="3067290" y="5042222"/>
            <a:ext cx="243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34" name="TextBox 33">
            <a:extLst>
              <a:ext uri="{FF2B5EF4-FFF2-40B4-BE49-F238E27FC236}">
                <a16:creationId xmlns:a16="http://schemas.microsoft.com/office/drawing/2014/main" id="{B5B720B1-2BD7-95D9-6EFD-47E0DBF3D9CF}"/>
              </a:ext>
            </a:extLst>
          </p:cNvPr>
          <p:cNvSpPr txBox="1"/>
          <p:nvPr/>
        </p:nvSpPr>
        <p:spPr bwMode="auto">
          <a:xfrm>
            <a:off x="3731388" y="5042222"/>
            <a:ext cx="243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35" name="TextBox 34">
            <a:extLst>
              <a:ext uri="{FF2B5EF4-FFF2-40B4-BE49-F238E27FC236}">
                <a16:creationId xmlns:a16="http://schemas.microsoft.com/office/drawing/2014/main" id="{B3EC0951-A83B-9713-43BE-473801D9B306}"/>
              </a:ext>
            </a:extLst>
          </p:cNvPr>
          <p:cNvSpPr txBox="1"/>
          <p:nvPr/>
        </p:nvSpPr>
        <p:spPr bwMode="auto">
          <a:xfrm>
            <a:off x="4359315" y="5042222"/>
            <a:ext cx="4832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36" name="TextBox 35">
            <a:extLst>
              <a:ext uri="{FF2B5EF4-FFF2-40B4-BE49-F238E27FC236}">
                <a16:creationId xmlns:a16="http://schemas.microsoft.com/office/drawing/2014/main" id="{859389AD-D738-172B-55B1-2BACC0A1F21F}"/>
              </a:ext>
            </a:extLst>
          </p:cNvPr>
          <p:cNvSpPr txBox="1"/>
          <p:nvPr/>
        </p:nvSpPr>
        <p:spPr bwMode="auto">
          <a:xfrm>
            <a:off x="5043669" y="5042222"/>
            <a:ext cx="4832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37" name="TextBox 36">
            <a:extLst>
              <a:ext uri="{FF2B5EF4-FFF2-40B4-BE49-F238E27FC236}">
                <a16:creationId xmlns:a16="http://schemas.microsoft.com/office/drawing/2014/main" id="{B042DB8A-8F1E-91A9-AC38-3D067C5BD4FF}"/>
              </a:ext>
            </a:extLst>
          </p:cNvPr>
          <p:cNvSpPr txBox="1"/>
          <p:nvPr/>
        </p:nvSpPr>
        <p:spPr bwMode="auto">
          <a:xfrm>
            <a:off x="5710660" y="5042222"/>
            <a:ext cx="4832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38" name="TextBox 37">
            <a:extLst>
              <a:ext uri="{FF2B5EF4-FFF2-40B4-BE49-F238E27FC236}">
                <a16:creationId xmlns:a16="http://schemas.microsoft.com/office/drawing/2014/main" id="{13D04A6F-578B-A305-E73A-900595E743AB}"/>
              </a:ext>
            </a:extLst>
          </p:cNvPr>
          <p:cNvSpPr txBox="1"/>
          <p:nvPr/>
        </p:nvSpPr>
        <p:spPr bwMode="auto">
          <a:xfrm>
            <a:off x="1527858" y="4859920"/>
            <a:ext cx="2430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9" name="TextBox 38">
            <a:extLst>
              <a:ext uri="{FF2B5EF4-FFF2-40B4-BE49-F238E27FC236}">
                <a16:creationId xmlns:a16="http://schemas.microsoft.com/office/drawing/2014/main" id="{D3DC626C-AD40-7A8D-C835-B14B67D24ED4}"/>
              </a:ext>
            </a:extLst>
          </p:cNvPr>
          <p:cNvSpPr txBox="1"/>
          <p:nvPr/>
        </p:nvSpPr>
        <p:spPr bwMode="auto">
          <a:xfrm>
            <a:off x="1261640" y="4051138"/>
            <a:ext cx="6018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0.25</a:t>
            </a:r>
          </a:p>
        </p:txBody>
      </p:sp>
      <p:sp>
        <p:nvSpPr>
          <p:cNvPr id="40" name="TextBox 39">
            <a:extLst>
              <a:ext uri="{FF2B5EF4-FFF2-40B4-BE49-F238E27FC236}">
                <a16:creationId xmlns:a16="http://schemas.microsoft.com/office/drawing/2014/main" id="{2DE635A0-30BB-1E9A-C6F7-620C40883377}"/>
              </a:ext>
            </a:extLst>
          </p:cNvPr>
          <p:cNvSpPr txBox="1"/>
          <p:nvPr/>
        </p:nvSpPr>
        <p:spPr bwMode="auto">
          <a:xfrm>
            <a:off x="1256825" y="3233676"/>
            <a:ext cx="6018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0.50</a:t>
            </a:r>
          </a:p>
        </p:txBody>
      </p:sp>
      <p:sp>
        <p:nvSpPr>
          <p:cNvPr id="41" name="TextBox 40">
            <a:extLst>
              <a:ext uri="{FF2B5EF4-FFF2-40B4-BE49-F238E27FC236}">
                <a16:creationId xmlns:a16="http://schemas.microsoft.com/office/drawing/2014/main" id="{84683136-64A2-E8BC-6757-D9ED294D32FF}"/>
              </a:ext>
            </a:extLst>
          </p:cNvPr>
          <p:cNvSpPr txBox="1"/>
          <p:nvPr/>
        </p:nvSpPr>
        <p:spPr bwMode="auto">
          <a:xfrm>
            <a:off x="1261640" y="2422002"/>
            <a:ext cx="6018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0.75</a:t>
            </a:r>
          </a:p>
        </p:txBody>
      </p:sp>
      <p:sp>
        <p:nvSpPr>
          <p:cNvPr id="42" name="TextBox 41">
            <a:extLst>
              <a:ext uri="{FF2B5EF4-FFF2-40B4-BE49-F238E27FC236}">
                <a16:creationId xmlns:a16="http://schemas.microsoft.com/office/drawing/2014/main" id="{32250692-68A6-7941-1DEB-562FB1F63619}"/>
              </a:ext>
            </a:extLst>
          </p:cNvPr>
          <p:cNvSpPr txBox="1"/>
          <p:nvPr/>
        </p:nvSpPr>
        <p:spPr bwMode="auto">
          <a:xfrm>
            <a:off x="1258004" y="1621902"/>
            <a:ext cx="6708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44" name="Freeform: Shape 43">
            <a:extLst>
              <a:ext uri="{FF2B5EF4-FFF2-40B4-BE49-F238E27FC236}">
                <a16:creationId xmlns:a16="http://schemas.microsoft.com/office/drawing/2014/main" id="{F563593C-B882-0560-83B3-396A18104A39}"/>
              </a:ext>
            </a:extLst>
          </p:cNvPr>
          <p:cNvSpPr/>
          <p:nvPr/>
        </p:nvSpPr>
        <p:spPr bwMode="auto">
          <a:xfrm>
            <a:off x="1867322" y="1820690"/>
            <a:ext cx="3775195" cy="2812135"/>
          </a:xfrm>
          <a:custGeom>
            <a:avLst/>
            <a:gdLst>
              <a:gd name="connsiteX0" fmla="*/ 3775195 w 3775195"/>
              <a:gd name="connsiteY0" fmla="*/ 2812135 h 2812135"/>
              <a:gd name="connsiteX1" fmla="*/ 2335674 w 3775195"/>
              <a:gd name="connsiteY1" fmla="*/ 2812135 h 2812135"/>
              <a:gd name="connsiteX2" fmla="*/ 2335674 w 3775195"/>
              <a:gd name="connsiteY2" fmla="*/ 2712788 h 2812135"/>
              <a:gd name="connsiteX3" fmla="*/ 2047770 w 3775195"/>
              <a:gd name="connsiteY3" fmla="*/ 2712788 h 2812135"/>
              <a:gd name="connsiteX4" fmla="*/ 2047770 w 3775195"/>
              <a:gd name="connsiteY4" fmla="*/ 2633715 h 2812135"/>
              <a:gd name="connsiteX5" fmla="*/ 1652408 w 3775195"/>
              <a:gd name="connsiteY5" fmla="*/ 2633715 h 2812135"/>
              <a:gd name="connsiteX6" fmla="*/ 1652408 w 3775195"/>
              <a:gd name="connsiteY6" fmla="*/ 2542478 h 2812135"/>
              <a:gd name="connsiteX7" fmla="*/ 1636188 w 3775195"/>
              <a:gd name="connsiteY7" fmla="*/ 2542478 h 2812135"/>
              <a:gd name="connsiteX8" fmla="*/ 1636188 w 3775195"/>
              <a:gd name="connsiteY8" fmla="*/ 2378251 h 2812135"/>
              <a:gd name="connsiteX9" fmla="*/ 1544951 w 3775195"/>
              <a:gd name="connsiteY9" fmla="*/ 2378251 h 2812135"/>
              <a:gd name="connsiteX10" fmla="*/ 1544951 w 3775195"/>
              <a:gd name="connsiteY10" fmla="*/ 2295124 h 2812135"/>
              <a:gd name="connsiteX11" fmla="*/ 1303679 w 3775195"/>
              <a:gd name="connsiteY11" fmla="*/ 2295124 h 2812135"/>
              <a:gd name="connsiteX12" fmla="*/ 1303679 w 3775195"/>
              <a:gd name="connsiteY12" fmla="*/ 2211996 h 2812135"/>
              <a:gd name="connsiteX13" fmla="*/ 1265157 w 3775195"/>
              <a:gd name="connsiteY13" fmla="*/ 2211996 h 2812135"/>
              <a:gd name="connsiteX14" fmla="*/ 1265157 w 3775195"/>
              <a:gd name="connsiteY14" fmla="*/ 2130897 h 2812135"/>
              <a:gd name="connsiteX15" fmla="*/ 1246909 w 3775195"/>
              <a:gd name="connsiteY15" fmla="*/ 2130897 h 2812135"/>
              <a:gd name="connsiteX16" fmla="*/ 1246909 w 3775195"/>
              <a:gd name="connsiteY16" fmla="*/ 1978835 h 2812135"/>
              <a:gd name="connsiteX17" fmla="*/ 1232717 w 3775195"/>
              <a:gd name="connsiteY17" fmla="*/ 1978835 h 2812135"/>
              <a:gd name="connsiteX18" fmla="*/ 1232717 w 3775195"/>
              <a:gd name="connsiteY18" fmla="*/ 1887597 h 2812135"/>
              <a:gd name="connsiteX19" fmla="*/ 1212442 w 3775195"/>
              <a:gd name="connsiteY19" fmla="*/ 1887597 h 2812135"/>
              <a:gd name="connsiteX20" fmla="*/ 1212442 w 3775195"/>
              <a:gd name="connsiteY20" fmla="*/ 1761893 h 2812135"/>
              <a:gd name="connsiteX21" fmla="*/ 1107012 w 3775195"/>
              <a:gd name="connsiteY21" fmla="*/ 1761893 h 2812135"/>
              <a:gd name="connsiteX22" fmla="*/ 1107012 w 3775195"/>
              <a:gd name="connsiteY22" fmla="*/ 1697013 h 2812135"/>
              <a:gd name="connsiteX23" fmla="*/ 835328 w 3775195"/>
              <a:gd name="connsiteY23" fmla="*/ 1697013 h 2812135"/>
              <a:gd name="connsiteX24" fmla="*/ 835328 w 3775195"/>
              <a:gd name="connsiteY24" fmla="*/ 1603748 h 2812135"/>
              <a:gd name="connsiteX25" fmla="*/ 815053 w 3775195"/>
              <a:gd name="connsiteY25" fmla="*/ 1603748 h 2812135"/>
              <a:gd name="connsiteX26" fmla="*/ 815053 w 3775195"/>
              <a:gd name="connsiteY26" fmla="*/ 1415191 h 2812135"/>
              <a:gd name="connsiteX27" fmla="*/ 806943 w 3775195"/>
              <a:gd name="connsiteY27" fmla="*/ 1415191 h 2812135"/>
              <a:gd name="connsiteX28" fmla="*/ 806943 w 3775195"/>
              <a:gd name="connsiteY28" fmla="*/ 1356394 h 2812135"/>
              <a:gd name="connsiteX29" fmla="*/ 786668 w 3775195"/>
              <a:gd name="connsiteY29" fmla="*/ 1356394 h 2812135"/>
              <a:gd name="connsiteX30" fmla="*/ 786668 w 3775195"/>
              <a:gd name="connsiteY30" fmla="*/ 1297596 h 2812135"/>
              <a:gd name="connsiteX31" fmla="*/ 750173 w 3775195"/>
              <a:gd name="connsiteY31" fmla="*/ 1297596 h 2812135"/>
              <a:gd name="connsiteX32" fmla="*/ 750173 w 3775195"/>
              <a:gd name="connsiteY32" fmla="*/ 1234744 h 2812135"/>
              <a:gd name="connsiteX33" fmla="*/ 620414 w 3775195"/>
              <a:gd name="connsiteY33" fmla="*/ 1234744 h 2812135"/>
              <a:gd name="connsiteX34" fmla="*/ 620414 w 3775195"/>
              <a:gd name="connsiteY34" fmla="*/ 1190139 h 2812135"/>
              <a:gd name="connsiteX35" fmla="*/ 476462 w 3775195"/>
              <a:gd name="connsiteY35" fmla="*/ 1190139 h 2812135"/>
              <a:gd name="connsiteX36" fmla="*/ 476462 w 3775195"/>
              <a:gd name="connsiteY36" fmla="*/ 1123232 h 2812135"/>
              <a:gd name="connsiteX37" fmla="*/ 446049 w 3775195"/>
              <a:gd name="connsiteY37" fmla="*/ 1123232 h 2812135"/>
              <a:gd name="connsiteX38" fmla="*/ 446049 w 3775195"/>
              <a:gd name="connsiteY38" fmla="*/ 1003610 h 2812135"/>
              <a:gd name="connsiteX39" fmla="*/ 421719 w 3775195"/>
              <a:gd name="connsiteY39" fmla="*/ 1003610 h 2812135"/>
              <a:gd name="connsiteX40" fmla="*/ 421719 w 3775195"/>
              <a:gd name="connsiteY40" fmla="*/ 253437 h 2812135"/>
              <a:gd name="connsiteX41" fmla="*/ 369004 w 3775195"/>
              <a:gd name="connsiteY41" fmla="*/ 253437 h 2812135"/>
              <a:gd name="connsiteX42" fmla="*/ 369004 w 3775195"/>
              <a:gd name="connsiteY42" fmla="*/ 200722 h 2812135"/>
              <a:gd name="connsiteX43" fmla="*/ 304125 w 3775195"/>
              <a:gd name="connsiteY43" fmla="*/ 200722 h 2812135"/>
              <a:gd name="connsiteX44" fmla="*/ 304125 w 3775195"/>
              <a:gd name="connsiteY44" fmla="*/ 137870 h 2812135"/>
              <a:gd name="connsiteX45" fmla="*/ 281822 w 3775195"/>
              <a:gd name="connsiteY45" fmla="*/ 137870 h 2812135"/>
              <a:gd name="connsiteX46" fmla="*/ 281822 w 3775195"/>
              <a:gd name="connsiteY46" fmla="*/ 81100 h 2812135"/>
              <a:gd name="connsiteX47" fmla="*/ 255465 w 3775195"/>
              <a:gd name="connsiteY47" fmla="*/ 81100 h 2812135"/>
              <a:gd name="connsiteX48" fmla="*/ 255465 w 3775195"/>
              <a:gd name="connsiteY48" fmla="*/ 30412 h 2812135"/>
              <a:gd name="connsiteX49" fmla="*/ 223025 w 3775195"/>
              <a:gd name="connsiteY49" fmla="*/ 30412 h 2812135"/>
              <a:gd name="connsiteX50" fmla="*/ 223025 w 3775195"/>
              <a:gd name="connsiteY50" fmla="*/ 0 h 2812135"/>
              <a:gd name="connsiteX51" fmla="*/ 0 w 3775195"/>
              <a:gd name="connsiteY51" fmla="*/ 0 h 28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775195" h="2812135">
                <a:moveTo>
                  <a:pt x="3775195" y="2812135"/>
                </a:moveTo>
                <a:lnTo>
                  <a:pt x="2335674" y="2812135"/>
                </a:lnTo>
                <a:lnTo>
                  <a:pt x="2335674" y="2712788"/>
                </a:lnTo>
                <a:lnTo>
                  <a:pt x="2047770" y="2712788"/>
                </a:lnTo>
                <a:lnTo>
                  <a:pt x="2047770" y="2633715"/>
                </a:lnTo>
                <a:lnTo>
                  <a:pt x="1652408" y="2633715"/>
                </a:lnTo>
                <a:lnTo>
                  <a:pt x="1652408" y="2542478"/>
                </a:lnTo>
                <a:lnTo>
                  <a:pt x="1636188" y="2542478"/>
                </a:lnTo>
                <a:lnTo>
                  <a:pt x="1636188" y="2378251"/>
                </a:lnTo>
                <a:lnTo>
                  <a:pt x="1544951" y="2378251"/>
                </a:lnTo>
                <a:lnTo>
                  <a:pt x="1544951" y="2295124"/>
                </a:lnTo>
                <a:lnTo>
                  <a:pt x="1303679" y="2295124"/>
                </a:lnTo>
                <a:lnTo>
                  <a:pt x="1303679" y="2211996"/>
                </a:lnTo>
                <a:lnTo>
                  <a:pt x="1265157" y="2211996"/>
                </a:lnTo>
                <a:lnTo>
                  <a:pt x="1265157" y="2130897"/>
                </a:lnTo>
                <a:lnTo>
                  <a:pt x="1246909" y="2130897"/>
                </a:lnTo>
                <a:lnTo>
                  <a:pt x="1246909" y="1978835"/>
                </a:lnTo>
                <a:lnTo>
                  <a:pt x="1232717" y="1978835"/>
                </a:lnTo>
                <a:lnTo>
                  <a:pt x="1232717" y="1887597"/>
                </a:lnTo>
                <a:lnTo>
                  <a:pt x="1212442" y="1887597"/>
                </a:lnTo>
                <a:lnTo>
                  <a:pt x="1212442" y="1761893"/>
                </a:lnTo>
                <a:lnTo>
                  <a:pt x="1107012" y="1761893"/>
                </a:lnTo>
                <a:lnTo>
                  <a:pt x="1107012" y="1697013"/>
                </a:lnTo>
                <a:lnTo>
                  <a:pt x="835328" y="1697013"/>
                </a:lnTo>
                <a:lnTo>
                  <a:pt x="835328" y="1603748"/>
                </a:lnTo>
                <a:lnTo>
                  <a:pt x="815053" y="1603748"/>
                </a:lnTo>
                <a:lnTo>
                  <a:pt x="815053" y="1415191"/>
                </a:lnTo>
                <a:lnTo>
                  <a:pt x="806943" y="1415191"/>
                </a:lnTo>
                <a:lnTo>
                  <a:pt x="806943" y="1356394"/>
                </a:lnTo>
                <a:lnTo>
                  <a:pt x="786668" y="1356394"/>
                </a:lnTo>
                <a:lnTo>
                  <a:pt x="786668" y="1297596"/>
                </a:lnTo>
                <a:lnTo>
                  <a:pt x="750173" y="1297596"/>
                </a:lnTo>
                <a:lnTo>
                  <a:pt x="750173" y="1234744"/>
                </a:lnTo>
                <a:lnTo>
                  <a:pt x="620414" y="1234744"/>
                </a:lnTo>
                <a:lnTo>
                  <a:pt x="620414" y="1190139"/>
                </a:lnTo>
                <a:lnTo>
                  <a:pt x="476462" y="1190139"/>
                </a:lnTo>
                <a:lnTo>
                  <a:pt x="476462" y="1123232"/>
                </a:lnTo>
                <a:lnTo>
                  <a:pt x="446049" y="1123232"/>
                </a:lnTo>
                <a:lnTo>
                  <a:pt x="446049" y="1003610"/>
                </a:lnTo>
                <a:lnTo>
                  <a:pt x="421719" y="1003610"/>
                </a:lnTo>
                <a:lnTo>
                  <a:pt x="421719" y="253437"/>
                </a:lnTo>
                <a:lnTo>
                  <a:pt x="369004" y="253437"/>
                </a:lnTo>
                <a:lnTo>
                  <a:pt x="369004" y="200722"/>
                </a:lnTo>
                <a:lnTo>
                  <a:pt x="304125" y="200722"/>
                </a:lnTo>
                <a:lnTo>
                  <a:pt x="304125" y="137870"/>
                </a:lnTo>
                <a:lnTo>
                  <a:pt x="281822" y="137870"/>
                </a:lnTo>
                <a:lnTo>
                  <a:pt x="281822" y="81100"/>
                </a:lnTo>
                <a:lnTo>
                  <a:pt x="255465" y="81100"/>
                </a:lnTo>
                <a:lnTo>
                  <a:pt x="255465" y="30412"/>
                </a:lnTo>
                <a:lnTo>
                  <a:pt x="223025" y="30412"/>
                </a:lnTo>
                <a:lnTo>
                  <a:pt x="223025"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45" name="Freeform: Shape 44">
            <a:extLst>
              <a:ext uri="{FF2B5EF4-FFF2-40B4-BE49-F238E27FC236}">
                <a16:creationId xmlns:a16="http://schemas.microsoft.com/office/drawing/2014/main" id="{350D27BE-CFE6-33E5-6F47-7312709B86B0}"/>
              </a:ext>
            </a:extLst>
          </p:cNvPr>
          <p:cNvSpPr/>
          <p:nvPr/>
        </p:nvSpPr>
        <p:spPr bwMode="auto">
          <a:xfrm>
            <a:off x="1847047" y="1816635"/>
            <a:ext cx="4219216" cy="2603303"/>
          </a:xfrm>
          <a:custGeom>
            <a:avLst/>
            <a:gdLst>
              <a:gd name="connsiteX0" fmla="*/ 4219216 w 4219216"/>
              <a:gd name="connsiteY0" fmla="*/ 2603303 h 2603303"/>
              <a:gd name="connsiteX1" fmla="*/ 2696568 w 4219216"/>
              <a:gd name="connsiteY1" fmla="*/ 2603303 h 2603303"/>
              <a:gd name="connsiteX2" fmla="*/ 2696568 w 4219216"/>
              <a:gd name="connsiteY2" fmla="*/ 2392443 h 2603303"/>
              <a:gd name="connsiteX3" fmla="*/ 1705123 w 4219216"/>
              <a:gd name="connsiteY3" fmla="*/ 2392443 h 2603303"/>
              <a:gd name="connsiteX4" fmla="*/ 1705123 w 4219216"/>
              <a:gd name="connsiteY4" fmla="*/ 2272821 h 2603303"/>
              <a:gd name="connsiteX5" fmla="*/ 1676738 w 4219216"/>
              <a:gd name="connsiteY5" fmla="*/ 2272821 h 2603303"/>
              <a:gd name="connsiteX6" fmla="*/ 1676738 w 4219216"/>
              <a:gd name="connsiteY6" fmla="*/ 2149144 h 2603303"/>
              <a:gd name="connsiteX7" fmla="*/ 1646326 w 4219216"/>
              <a:gd name="connsiteY7" fmla="*/ 2149144 h 2603303"/>
              <a:gd name="connsiteX8" fmla="*/ 1646326 w 4219216"/>
              <a:gd name="connsiteY8" fmla="*/ 2037632 h 2603303"/>
              <a:gd name="connsiteX9" fmla="*/ 1617941 w 4219216"/>
              <a:gd name="connsiteY9" fmla="*/ 2037632 h 2603303"/>
              <a:gd name="connsiteX10" fmla="*/ 1617941 w 4219216"/>
              <a:gd name="connsiteY10" fmla="*/ 1926120 h 2603303"/>
              <a:gd name="connsiteX11" fmla="*/ 1301652 w 4219216"/>
              <a:gd name="connsiteY11" fmla="*/ 1926120 h 2603303"/>
              <a:gd name="connsiteX12" fmla="*/ 1301652 w 4219216"/>
              <a:gd name="connsiteY12" fmla="*/ 1800415 h 2603303"/>
              <a:gd name="connsiteX13" fmla="*/ 1277322 w 4219216"/>
              <a:gd name="connsiteY13" fmla="*/ 1800415 h 2603303"/>
              <a:gd name="connsiteX14" fmla="*/ 1277322 w 4219216"/>
              <a:gd name="connsiteY14" fmla="*/ 1561171 h 2603303"/>
              <a:gd name="connsiteX15" fmla="*/ 1210415 w 4219216"/>
              <a:gd name="connsiteY15" fmla="*/ 1561171 h 2603303"/>
              <a:gd name="connsiteX16" fmla="*/ 1210415 w 4219216"/>
              <a:gd name="connsiteY16" fmla="*/ 1447631 h 2603303"/>
              <a:gd name="connsiteX17" fmla="*/ 861686 w 4219216"/>
              <a:gd name="connsiteY17" fmla="*/ 1447631 h 2603303"/>
              <a:gd name="connsiteX18" fmla="*/ 861686 w 4219216"/>
              <a:gd name="connsiteY18" fmla="*/ 1340174 h 2603303"/>
              <a:gd name="connsiteX19" fmla="*/ 857631 w 4219216"/>
              <a:gd name="connsiteY19" fmla="*/ 1336119 h 2603303"/>
              <a:gd name="connsiteX20" fmla="*/ 857631 w 4219216"/>
              <a:gd name="connsiteY20" fmla="*/ 1062407 h 2603303"/>
              <a:gd name="connsiteX21" fmla="*/ 815053 w 4219216"/>
              <a:gd name="connsiteY21" fmla="*/ 1062407 h 2603303"/>
              <a:gd name="connsiteX22" fmla="*/ 815053 w 4219216"/>
              <a:gd name="connsiteY22" fmla="*/ 956977 h 2603303"/>
              <a:gd name="connsiteX23" fmla="*/ 711651 w 4219216"/>
              <a:gd name="connsiteY23" fmla="*/ 956977 h 2603303"/>
              <a:gd name="connsiteX24" fmla="*/ 711651 w 4219216"/>
              <a:gd name="connsiteY24" fmla="*/ 867768 h 2603303"/>
              <a:gd name="connsiteX25" fmla="*/ 490654 w 4219216"/>
              <a:gd name="connsiteY25" fmla="*/ 867768 h 2603303"/>
              <a:gd name="connsiteX26" fmla="*/ 490654 w 4219216"/>
              <a:gd name="connsiteY26" fmla="*/ 780585 h 2603303"/>
              <a:gd name="connsiteX27" fmla="*/ 439967 w 4219216"/>
              <a:gd name="connsiteY27" fmla="*/ 780585 h 2603303"/>
              <a:gd name="connsiteX28" fmla="*/ 439967 w 4219216"/>
              <a:gd name="connsiteY28" fmla="*/ 332509 h 2603303"/>
              <a:gd name="connsiteX29" fmla="*/ 415637 w 4219216"/>
              <a:gd name="connsiteY29" fmla="*/ 332509 h 2603303"/>
              <a:gd name="connsiteX30" fmla="*/ 415637 w 4219216"/>
              <a:gd name="connsiteY30" fmla="*/ 160172 h 2603303"/>
              <a:gd name="connsiteX31" fmla="*/ 397389 w 4219216"/>
              <a:gd name="connsiteY31" fmla="*/ 160172 h 2603303"/>
              <a:gd name="connsiteX32" fmla="*/ 397389 w 4219216"/>
              <a:gd name="connsiteY32" fmla="*/ 87182 h 2603303"/>
              <a:gd name="connsiteX33" fmla="*/ 328455 w 4219216"/>
              <a:gd name="connsiteY33" fmla="*/ 87182 h 2603303"/>
              <a:gd name="connsiteX34" fmla="*/ 328455 w 4219216"/>
              <a:gd name="connsiteY34" fmla="*/ 0 h 2603303"/>
              <a:gd name="connsiteX35" fmla="*/ 0 w 4219216"/>
              <a:gd name="connsiteY35" fmla="*/ 0 h 260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19216" h="2603303">
                <a:moveTo>
                  <a:pt x="4219216" y="2603303"/>
                </a:moveTo>
                <a:lnTo>
                  <a:pt x="2696568" y="2603303"/>
                </a:lnTo>
                <a:lnTo>
                  <a:pt x="2696568" y="2392443"/>
                </a:lnTo>
                <a:lnTo>
                  <a:pt x="1705123" y="2392443"/>
                </a:lnTo>
                <a:lnTo>
                  <a:pt x="1705123" y="2272821"/>
                </a:lnTo>
                <a:lnTo>
                  <a:pt x="1676738" y="2272821"/>
                </a:lnTo>
                <a:lnTo>
                  <a:pt x="1676738" y="2149144"/>
                </a:lnTo>
                <a:lnTo>
                  <a:pt x="1646326" y="2149144"/>
                </a:lnTo>
                <a:lnTo>
                  <a:pt x="1646326" y="2037632"/>
                </a:lnTo>
                <a:lnTo>
                  <a:pt x="1617941" y="2037632"/>
                </a:lnTo>
                <a:lnTo>
                  <a:pt x="1617941" y="1926120"/>
                </a:lnTo>
                <a:lnTo>
                  <a:pt x="1301652" y="1926120"/>
                </a:lnTo>
                <a:lnTo>
                  <a:pt x="1301652" y="1800415"/>
                </a:lnTo>
                <a:lnTo>
                  <a:pt x="1277322" y="1800415"/>
                </a:lnTo>
                <a:lnTo>
                  <a:pt x="1277322" y="1561171"/>
                </a:lnTo>
                <a:lnTo>
                  <a:pt x="1210415" y="1561171"/>
                </a:lnTo>
                <a:lnTo>
                  <a:pt x="1210415" y="1447631"/>
                </a:lnTo>
                <a:lnTo>
                  <a:pt x="861686" y="1447631"/>
                </a:lnTo>
                <a:lnTo>
                  <a:pt x="861686" y="1340174"/>
                </a:lnTo>
                <a:lnTo>
                  <a:pt x="857631" y="1336119"/>
                </a:lnTo>
                <a:lnTo>
                  <a:pt x="857631" y="1062407"/>
                </a:lnTo>
                <a:lnTo>
                  <a:pt x="815053" y="1062407"/>
                </a:lnTo>
                <a:lnTo>
                  <a:pt x="815053" y="956977"/>
                </a:lnTo>
                <a:lnTo>
                  <a:pt x="711651" y="956977"/>
                </a:lnTo>
                <a:lnTo>
                  <a:pt x="711651" y="867768"/>
                </a:lnTo>
                <a:lnTo>
                  <a:pt x="490654" y="867768"/>
                </a:lnTo>
                <a:lnTo>
                  <a:pt x="490654" y="780585"/>
                </a:lnTo>
                <a:lnTo>
                  <a:pt x="439967" y="780585"/>
                </a:lnTo>
                <a:lnTo>
                  <a:pt x="439967" y="332509"/>
                </a:lnTo>
                <a:lnTo>
                  <a:pt x="415637" y="332509"/>
                </a:lnTo>
                <a:lnTo>
                  <a:pt x="415637" y="160172"/>
                </a:lnTo>
                <a:lnTo>
                  <a:pt x="397389" y="160172"/>
                </a:lnTo>
                <a:lnTo>
                  <a:pt x="397389" y="87182"/>
                </a:lnTo>
                <a:lnTo>
                  <a:pt x="328455" y="87182"/>
                </a:lnTo>
                <a:lnTo>
                  <a:pt x="328455"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71" name="Group 70">
            <a:extLst>
              <a:ext uri="{FF2B5EF4-FFF2-40B4-BE49-F238E27FC236}">
                <a16:creationId xmlns:a16="http://schemas.microsoft.com/office/drawing/2014/main" id="{48DA4DD2-8093-A023-0B91-46BEEEC75985}"/>
              </a:ext>
            </a:extLst>
          </p:cNvPr>
          <p:cNvGrpSpPr/>
          <p:nvPr/>
        </p:nvGrpSpPr>
        <p:grpSpPr>
          <a:xfrm>
            <a:off x="2057005" y="1781585"/>
            <a:ext cx="3637142" cy="2905306"/>
            <a:chOff x="2057005" y="1781585"/>
            <a:chExt cx="3637142" cy="2905306"/>
          </a:xfrm>
        </p:grpSpPr>
        <p:cxnSp>
          <p:nvCxnSpPr>
            <p:cNvPr id="47" name="Straight Connector 46">
              <a:extLst>
                <a:ext uri="{FF2B5EF4-FFF2-40B4-BE49-F238E27FC236}">
                  <a16:creationId xmlns:a16="http://schemas.microsoft.com/office/drawing/2014/main" id="{84F7FDBA-5F40-A8C2-BEDC-9A9458261CB5}"/>
                </a:ext>
              </a:extLst>
            </p:cNvPr>
            <p:cNvCxnSpPr>
              <a:cxnSpLocks/>
            </p:cNvCxnSpPr>
            <p:nvPr/>
          </p:nvCxnSpPr>
          <p:spPr bwMode="auto">
            <a:xfrm>
              <a:off x="4373696" y="4597181"/>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A5F72F6B-8B44-41B7-B412-62366098D26D}"/>
                </a:ext>
              </a:extLst>
            </p:cNvPr>
            <p:cNvCxnSpPr>
              <a:cxnSpLocks/>
            </p:cNvCxnSpPr>
            <p:nvPr/>
          </p:nvCxnSpPr>
          <p:spPr bwMode="auto">
            <a:xfrm>
              <a:off x="4921392" y="4597181"/>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E9307EC1-19D6-D8DC-FDE7-78FEDB3214B6}"/>
                </a:ext>
              </a:extLst>
            </p:cNvPr>
            <p:cNvCxnSpPr>
              <a:cxnSpLocks/>
            </p:cNvCxnSpPr>
            <p:nvPr/>
          </p:nvCxnSpPr>
          <p:spPr bwMode="auto">
            <a:xfrm>
              <a:off x="4987493" y="4597181"/>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D872B851-D420-AD92-8077-8F55B59C56B2}"/>
                </a:ext>
              </a:extLst>
            </p:cNvPr>
            <p:cNvCxnSpPr>
              <a:cxnSpLocks/>
            </p:cNvCxnSpPr>
            <p:nvPr/>
          </p:nvCxnSpPr>
          <p:spPr bwMode="auto">
            <a:xfrm>
              <a:off x="5646931" y="4597181"/>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AB47638B-08D3-4576-9FD1-FDA97AD4DCF9}"/>
                </a:ext>
              </a:extLst>
            </p:cNvPr>
            <p:cNvCxnSpPr>
              <a:cxnSpLocks/>
            </p:cNvCxnSpPr>
            <p:nvPr/>
          </p:nvCxnSpPr>
          <p:spPr bwMode="auto">
            <a:xfrm>
              <a:off x="3945612" y="4491734"/>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21026199-97FB-35C9-7D0E-D3A23893596D}"/>
                </a:ext>
              </a:extLst>
            </p:cNvPr>
            <p:cNvCxnSpPr>
              <a:cxnSpLocks/>
            </p:cNvCxnSpPr>
            <p:nvPr/>
          </p:nvCxnSpPr>
          <p:spPr bwMode="auto">
            <a:xfrm>
              <a:off x="2766807" y="3473461"/>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681BA02F-EE57-14C5-E48F-244724875674}"/>
                </a:ext>
              </a:extLst>
            </p:cNvPr>
            <p:cNvCxnSpPr>
              <a:cxnSpLocks/>
            </p:cNvCxnSpPr>
            <p:nvPr/>
          </p:nvCxnSpPr>
          <p:spPr bwMode="auto">
            <a:xfrm>
              <a:off x="2684967" y="3396343"/>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E70DEC52-EC44-356F-7175-D1F9F848E07F}"/>
                </a:ext>
              </a:extLst>
            </p:cNvPr>
            <p:cNvCxnSpPr>
              <a:cxnSpLocks/>
            </p:cNvCxnSpPr>
            <p:nvPr/>
          </p:nvCxnSpPr>
          <p:spPr bwMode="auto">
            <a:xfrm>
              <a:off x="2522861" y="3018622"/>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10EC9750-1932-0CCA-6739-2AD1525A7CAE}"/>
                </a:ext>
              </a:extLst>
            </p:cNvPr>
            <p:cNvCxnSpPr>
              <a:cxnSpLocks/>
            </p:cNvCxnSpPr>
            <p:nvPr/>
          </p:nvCxnSpPr>
          <p:spPr bwMode="auto">
            <a:xfrm>
              <a:off x="2234849" y="2030251"/>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094589F5-7836-6390-2913-78EBA01E4447}"/>
                </a:ext>
              </a:extLst>
            </p:cNvPr>
            <p:cNvCxnSpPr>
              <a:cxnSpLocks/>
            </p:cNvCxnSpPr>
            <p:nvPr/>
          </p:nvCxnSpPr>
          <p:spPr bwMode="auto">
            <a:xfrm>
              <a:off x="2082187" y="1781585"/>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59BF9085-A04C-1013-17AD-C204F3E102B9}"/>
                </a:ext>
              </a:extLst>
            </p:cNvPr>
            <p:cNvCxnSpPr>
              <a:cxnSpLocks/>
            </p:cNvCxnSpPr>
            <p:nvPr/>
          </p:nvCxnSpPr>
          <p:spPr bwMode="auto">
            <a:xfrm>
              <a:off x="2057005" y="1781585"/>
              <a:ext cx="0" cy="89710"/>
            </a:xfrm>
            <a:prstGeom prst="line">
              <a:avLst/>
            </a:prstGeom>
            <a:noFill/>
            <a:ln w="28575"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2588598F-803B-5440-C1FA-5FE9F8F779A1}"/>
                </a:ext>
              </a:extLst>
            </p:cNvPr>
            <p:cNvCxnSpPr>
              <a:cxnSpLocks/>
            </p:cNvCxnSpPr>
            <p:nvPr/>
          </p:nvCxnSpPr>
          <p:spPr bwMode="auto">
            <a:xfrm>
              <a:off x="3073707" y="3947186"/>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18A599F2-726B-44E9-9F34-B3F554EBDDB2}"/>
                </a:ext>
              </a:extLst>
            </p:cNvPr>
            <p:cNvCxnSpPr>
              <a:cxnSpLocks/>
            </p:cNvCxnSpPr>
            <p:nvPr/>
          </p:nvCxnSpPr>
          <p:spPr bwMode="auto">
            <a:xfrm>
              <a:off x="5609161" y="4638101"/>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B36D8E47-9924-30C8-43AE-261F6D10CC43}"/>
                </a:ext>
              </a:extLst>
            </p:cNvPr>
            <p:cNvCxnSpPr>
              <a:cxnSpLocks/>
            </p:cNvCxnSpPr>
            <p:nvPr/>
          </p:nvCxnSpPr>
          <p:spPr bwMode="auto">
            <a:xfrm>
              <a:off x="2644050" y="3317650"/>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8DC8E500-D6B4-0612-C191-4FB286D33373}"/>
                </a:ext>
              </a:extLst>
            </p:cNvPr>
            <p:cNvCxnSpPr>
              <a:cxnSpLocks/>
            </p:cNvCxnSpPr>
            <p:nvPr/>
          </p:nvCxnSpPr>
          <p:spPr bwMode="auto">
            <a:xfrm>
              <a:off x="2628312" y="3188595"/>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7F6D9529-5FA7-FBE4-26BC-EA79E6FCB244}"/>
                </a:ext>
              </a:extLst>
            </p:cNvPr>
            <p:cNvCxnSpPr>
              <a:cxnSpLocks/>
            </p:cNvCxnSpPr>
            <p:nvPr/>
          </p:nvCxnSpPr>
          <p:spPr bwMode="auto">
            <a:xfrm>
              <a:off x="2263181" y="2894287"/>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5CE857E-1EE3-10EF-7B2D-17890C9057E6}"/>
                </a:ext>
              </a:extLst>
            </p:cNvPr>
            <p:cNvCxnSpPr>
              <a:cxnSpLocks/>
            </p:cNvCxnSpPr>
            <p:nvPr/>
          </p:nvCxnSpPr>
          <p:spPr bwMode="auto">
            <a:xfrm>
              <a:off x="2247443" y="2771528"/>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94130AFE-0EF5-D0ED-31C0-72705BA89D78}"/>
                </a:ext>
              </a:extLst>
            </p:cNvPr>
            <p:cNvCxnSpPr>
              <a:cxnSpLocks/>
            </p:cNvCxnSpPr>
            <p:nvPr/>
          </p:nvCxnSpPr>
          <p:spPr bwMode="auto">
            <a:xfrm>
              <a:off x="2241148" y="2505549"/>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E174D4F3-CF89-840B-EDF4-F2B5071C5E3E}"/>
                </a:ext>
              </a:extLst>
            </p:cNvPr>
            <p:cNvCxnSpPr>
              <a:cxnSpLocks/>
            </p:cNvCxnSpPr>
            <p:nvPr/>
          </p:nvCxnSpPr>
          <p:spPr bwMode="auto">
            <a:xfrm>
              <a:off x="2233279" y="2241144"/>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CF524D13-3D00-FB48-D86D-099FDBCD3FAC}"/>
                </a:ext>
              </a:extLst>
            </p:cNvPr>
            <p:cNvCxnSpPr>
              <a:cxnSpLocks/>
            </p:cNvCxnSpPr>
            <p:nvPr/>
          </p:nvCxnSpPr>
          <p:spPr bwMode="auto">
            <a:xfrm>
              <a:off x="2192359" y="2075891"/>
              <a:ext cx="84986" cy="0"/>
            </a:xfrm>
            <a:prstGeom prst="line">
              <a:avLst/>
            </a:prstGeom>
            <a:noFill/>
            <a:ln w="28575"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4BCB9BC0-A09A-00CB-DAA8-01C218FA0999}"/>
                </a:ext>
              </a:extLst>
            </p:cNvPr>
            <p:cNvCxnSpPr>
              <a:cxnSpLocks/>
            </p:cNvCxnSpPr>
            <p:nvPr/>
          </p:nvCxnSpPr>
          <p:spPr bwMode="auto">
            <a:xfrm>
              <a:off x="2226984" y="2075891"/>
              <a:ext cx="84986"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73" name="Group 72">
            <a:extLst>
              <a:ext uri="{FF2B5EF4-FFF2-40B4-BE49-F238E27FC236}">
                <a16:creationId xmlns:a16="http://schemas.microsoft.com/office/drawing/2014/main" id="{80535F03-E6D8-C10B-B1E1-DC1D285BBC75}"/>
              </a:ext>
            </a:extLst>
          </p:cNvPr>
          <p:cNvGrpSpPr/>
          <p:nvPr/>
        </p:nvGrpSpPr>
        <p:grpSpPr>
          <a:xfrm>
            <a:off x="2209105" y="1981138"/>
            <a:ext cx="2171132" cy="2281378"/>
            <a:chOff x="2209105" y="1981138"/>
            <a:chExt cx="2171132" cy="2281378"/>
          </a:xfrm>
        </p:grpSpPr>
        <p:cxnSp>
          <p:nvCxnSpPr>
            <p:cNvPr id="74" name="Straight Connector 73">
              <a:extLst>
                <a:ext uri="{FF2B5EF4-FFF2-40B4-BE49-F238E27FC236}">
                  <a16:creationId xmlns:a16="http://schemas.microsoft.com/office/drawing/2014/main" id="{125044BD-1E8D-919A-28B5-377D6E83C47F}"/>
                </a:ext>
              </a:extLst>
            </p:cNvPr>
            <p:cNvCxnSpPr>
              <a:cxnSpLocks/>
            </p:cNvCxnSpPr>
            <p:nvPr/>
          </p:nvCxnSpPr>
          <p:spPr bwMode="auto">
            <a:xfrm>
              <a:off x="4380237" y="4172806"/>
              <a:ext cx="0" cy="89710"/>
            </a:xfrm>
            <a:prstGeom prst="line">
              <a:avLst/>
            </a:prstGeom>
            <a:noFill/>
            <a:ln w="28575"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195BC9C9-0914-5501-6AE1-7625C375BF8A}"/>
                </a:ext>
              </a:extLst>
            </p:cNvPr>
            <p:cNvCxnSpPr>
              <a:cxnSpLocks/>
            </p:cNvCxnSpPr>
            <p:nvPr/>
          </p:nvCxnSpPr>
          <p:spPr bwMode="auto">
            <a:xfrm>
              <a:off x="4342723" y="4172806"/>
              <a:ext cx="0" cy="89710"/>
            </a:xfrm>
            <a:prstGeom prst="line">
              <a:avLst/>
            </a:prstGeom>
            <a:noFill/>
            <a:ln w="28575" cap="flat" cmpd="sng" algn="ctr">
              <a:solidFill>
                <a:schemeClr val="accent3"/>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9C1C9BCE-CE45-85C6-AB38-5F57798395AD}"/>
                </a:ext>
              </a:extLst>
            </p:cNvPr>
            <p:cNvCxnSpPr>
              <a:cxnSpLocks/>
            </p:cNvCxnSpPr>
            <p:nvPr/>
          </p:nvCxnSpPr>
          <p:spPr bwMode="auto">
            <a:xfrm>
              <a:off x="4316150" y="4172806"/>
              <a:ext cx="0" cy="89710"/>
            </a:xfrm>
            <a:prstGeom prst="line">
              <a:avLst/>
            </a:prstGeom>
            <a:noFill/>
            <a:ln w="28575"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A30B9124-B8B3-6B57-A4EB-C38E4CC5613E}"/>
                </a:ext>
              </a:extLst>
            </p:cNvPr>
            <p:cNvCxnSpPr>
              <a:cxnSpLocks/>
            </p:cNvCxnSpPr>
            <p:nvPr/>
          </p:nvCxnSpPr>
          <p:spPr bwMode="auto">
            <a:xfrm>
              <a:off x="3114144" y="3330307"/>
              <a:ext cx="0" cy="89710"/>
            </a:xfrm>
            <a:prstGeom prst="line">
              <a:avLst/>
            </a:prstGeom>
            <a:noFill/>
            <a:ln w="28575"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B4A08020-18A9-28AC-E93B-4CF1162169A9}"/>
                </a:ext>
              </a:extLst>
            </p:cNvPr>
            <p:cNvCxnSpPr>
              <a:cxnSpLocks/>
            </p:cNvCxnSpPr>
            <p:nvPr/>
          </p:nvCxnSpPr>
          <p:spPr bwMode="auto">
            <a:xfrm>
              <a:off x="2699929" y="3120854"/>
              <a:ext cx="0" cy="89710"/>
            </a:xfrm>
            <a:prstGeom prst="line">
              <a:avLst/>
            </a:prstGeom>
            <a:noFill/>
            <a:ln w="28575" cap="flat" cmpd="sng" algn="ctr">
              <a:solidFill>
                <a:schemeClr val="accent3"/>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106DC861-7F3D-89AE-D1A3-04854D610C2F}"/>
                </a:ext>
              </a:extLst>
            </p:cNvPr>
            <p:cNvCxnSpPr>
              <a:cxnSpLocks/>
            </p:cNvCxnSpPr>
            <p:nvPr/>
          </p:nvCxnSpPr>
          <p:spPr bwMode="auto">
            <a:xfrm>
              <a:off x="2659271" y="3065913"/>
              <a:ext cx="84986" cy="0"/>
            </a:xfrm>
            <a:prstGeom prst="line">
              <a:avLst/>
            </a:prstGeom>
            <a:noFill/>
            <a:ln w="28575" cap="flat" cmpd="sng" algn="ctr">
              <a:solidFill>
                <a:schemeClr val="accent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60E8F8CB-B8CE-C9B6-E2F9-7AEE6AA58E57}"/>
                </a:ext>
              </a:extLst>
            </p:cNvPr>
            <p:cNvCxnSpPr>
              <a:cxnSpLocks/>
            </p:cNvCxnSpPr>
            <p:nvPr/>
          </p:nvCxnSpPr>
          <p:spPr bwMode="auto">
            <a:xfrm>
              <a:off x="2209105" y="1981138"/>
              <a:ext cx="84986" cy="0"/>
            </a:xfrm>
            <a:prstGeom prst="line">
              <a:avLst/>
            </a:prstGeom>
            <a:noFill/>
            <a:ln w="28575" cap="flat" cmpd="sng" algn="ctr">
              <a:solidFill>
                <a:schemeClr val="accent3"/>
              </a:solidFill>
              <a:prstDash val="solid"/>
              <a:round/>
              <a:headEnd type="none" w="med" len="med"/>
              <a:tailEnd type="none" w="med" len="med"/>
            </a:ln>
            <a:effectLst/>
          </p:spPr>
        </p:cxnSp>
      </p:grpSp>
      <p:sp>
        <p:nvSpPr>
          <p:cNvPr id="82" name="TextBox 81">
            <a:extLst>
              <a:ext uri="{FF2B5EF4-FFF2-40B4-BE49-F238E27FC236}">
                <a16:creationId xmlns:a16="http://schemas.microsoft.com/office/drawing/2014/main" id="{2EBBBAE7-17A9-4BF0-4EC2-09C6553C39C0}"/>
              </a:ext>
            </a:extLst>
          </p:cNvPr>
          <p:cNvSpPr txBox="1"/>
          <p:nvPr/>
        </p:nvSpPr>
        <p:spPr bwMode="auto">
          <a:xfrm>
            <a:off x="5170980" y="1720474"/>
            <a:ext cx="104448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Censored</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Selinexor</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Placebo</a:t>
            </a:r>
          </a:p>
        </p:txBody>
      </p:sp>
      <p:cxnSp>
        <p:nvCxnSpPr>
          <p:cNvPr id="84" name="Straight Connector 83">
            <a:extLst>
              <a:ext uri="{FF2B5EF4-FFF2-40B4-BE49-F238E27FC236}">
                <a16:creationId xmlns:a16="http://schemas.microsoft.com/office/drawing/2014/main" id="{CBAAB277-6A68-74CB-D071-5929A260F812}"/>
              </a:ext>
            </a:extLst>
          </p:cNvPr>
          <p:cNvCxnSpPr/>
          <p:nvPr/>
        </p:nvCxnSpPr>
        <p:spPr bwMode="auto">
          <a:xfrm>
            <a:off x="4903351" y="2128290"/>
            <a:ext cx="280373" cy="0"/>
          </a:xfrm>
          <a:prstGeom prst="line">
            <a:avLst/>
          </a:prstGeom>
          <a:noFill/>
          <a:ln w="28575"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4BA92CA-8043-7282-132A-AE26ABE37DD2}"/>
              </a:ext>
            </a:extLst>
          </p:cNvPr>
          <p:cNvCxnSpPr/>
          <p:nvPr/>
        </p:nvCxnSpPr>
        <p:spPr bwMode="auto">
          <a:xfrm>
            <a:off x="4903351" y="2367245"/>
            <a:ext cx="280373" cy="0"/>
          </a:xfrm>
          <a:prstGeom prst="line">
            <a:avLst/>
          </a:prstGeom>
          <a:noFill/>
          <a:ln w="28575" cap="flat" cmpd="sng" algn="ctr">
            <a:solidFill>
              <a:schemeClr val="accent3"/>
            </a:solidFill>
            <a:prstDash val="solid"/>
            <a:round/>
            <a:headEnd type="none" w="med" len="med"/>
            <a:tailEnd type="none" w="med" len="med"/>
          </a:ln>
          <a:effectLst/>
        </p:spPr>
      </p:cxnSp>
      <p:grpSp>
        <p:nvGrpSpPr>
          <p:cNvPr id="92" name="Group 91">
            <a:extLst>
              <a:ext uri="{FF2B5EF4-FFF2-40B4-BE49-F238E27FC236}">
                <a16:creationId xmlns:a16="http://schemas.microsoft.com/office/drawing/2014/main" id="{A28D0A1F-C649-5553-4081-7B0A394F11AC}"/>
              </a:ext>
            </a:extLst>
          </p:cNvPr>
          <p:cNvGrpSpPr/>
          <p:nvPr/>
        </p:nvGrpSpPr>
        <p:grpSpPr>
          <a:xfrm>
            <a:off x="4971613" y="1835780"/>
            <a:ext cx="123898" cy="120408"/>
            <a:chOff x="4978594" y="1865446"/>
            <a:chExt cx="123898" cy="120408"/>
          </a:xfrm>
        </p:grpSpPr>
        <p:cxnSp>
          <p:nvCxnSpPr>
            <p:cNvPr id="88" name="Straight Connector 87">
              <a:extLst>
                <a:ext uri="{FF2B5EF4-FFF2-40B4-BE49-F238E27FC236}">
                  <a16:creationId xmlns:a16="http://schemas.microsoft.com/office/drawing/2014/main" id="{40CEA4BC-06EF-E753-09CD-8B4FF1204C0B}"/>
                </a:ext>
              </a:extLst>
            </p:cNvPr>
            <p:cNvCxnSpPr/>
            <p:nvPr/>
          </p:nvCxnSpPr>
          <p:spPr bwMode="auto">
            <a:xfrm>
              <a:off x="4978594" y="1923032"/>
              <a:ext cx="123898"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166B4B0D-8C80-733D-4887-A6056CCAD8EB}"/>
                </a:ext>
              </a:extLst>
            </p:cNvPr>
            <p:cNvCxnSpPr>
              <a:cxnSpLocks/>
            </p:cNvCxnSpPr>
            <p:nvPr/>
          </p:nvCxnSpPr>
          <p:spPr bwMode="auto">
            <a:xfrm>
              <a:off x="5039670" y="1865446"/>
              <a:ext cx="0" cy="120408"/>
            </a:xfrm>
            <a:prstGeom prst="line">
              <a:avLst/>
            </a:prstGeom>
            <a:noFill/>
            <a:ln w="28575" cap="flat" cmpd="sng" algn="ctr">
              <a:solidFill>
                <a:schemeClr val="bg1"/>
              </a:solidFill>
              <a:prstDash val="solid"/>
              <a:round/>
              <a:headEnd type="none" w="med" len="med"/>
              <a:tailEnd type="none" w="med" len="med"/>
            </a:ln>
            <a:effectLst/>
          </p:spPr>
        </p:cxnSp>
      </p:grpSp>
      <p:sp>
        <p:nvSpPr>
          <p:cNvPr id="94" name="TextBox 93">
            <a:extLst>
              <a:ext uri="{FF2B5EF4-FFF2-40B4-BE49-F238E27FC236}">
                <a16:creationId xmlns:a16="http://schemas.microsoft.com/office/drawing/2014/main" id="{C9760EBC-5943-5075-2DC9-E05D9FB0EE52}"/>
              </a:ext>
            </a:extLst>
          </p:cNvPr>
          <p:cNvSpPr txBox="1"/>
          <p:nvPr/>
        </p:nvSpPr>
        <p:spPr>
          <a:xfrm>
            <a:off x="1667114" y="5697521"/>
            <a:ext cx="4733686" cy="480131"/>
          </a:xfrm>
          <a:prstGeom prst="rect">
            <a:avLst/>
          </a:prstGeom>
          <a:noFill/>
        </p:spPr>
        <p:txBody>
          <a:bodyPr wrap="square" rtlCol="0">
            <a:spAutoFit/>
          </a:bodyPr>
          <a:lstStyle/>
          <a:p>
            <a:pPr marL="0" marR="0" lvl="0" indent="0" defTabSz="914400" eaLnBrk="1" fontAlgn="auto" latinLnBrk="0" hangingPunct="1">
              <a:lnSpc>
                <a:spcPct val="90000"/>
              </a:lnSpc>
              <a:spcBef>
                <a:spcPts val="0"/>
              </a:spcBef>
              <a:spcAft>
                <a:spcPts val="0"/>
              </a:spcAft>
              <a:buClrTx/>
              <a:buSzTx/>
              <a:buFontTx/>
              <a:buNone/>
              <a:tabLst>
                <a:tab pos="687388" algn="l"/>
                <a:tab pos="1393825" algn="l"/>
                <a:tab pos="2066925" algn="l"/>
                <a:tab pos="2763838" algn="l"/>
                <a:tab pos="3430588" algn="l"/>
                <a:tab pos="4098925" algn="l"/>
              </a:tabLst>
              <a:defRPr/>
            </a:pPr>
            <a:r>
              <a:rPr kumimoji="0" lang="en-US" sz="1400" b="0" i="0" u="none" strike="noStrike" kern="0" cap="none" spc="0" normalizeH="0" baseline="0" noProof="0" dirty="0">
                <a:ln>
                  <a:noFill/>
                </a:ln>
                <a:solidFill>
                  <a:srgbClr val="015873"/>
                </a:solidFill>
                <a:effectLst/>
                <a:uLnTx/>
                <a:uFillTx/>
                <a:latin typeface="Calibri" panose="020F0502020204030204" pitchFamily="34" charset="0"/>
                <a:cs typeface="Calibri" panose="020F0502020204030204" pitchFamily="34" charset="0"/>
              </a:rPr>
              <a:t>74	33	11	7	3	1	0</a:t>
            </a:r>
          </a:p>
          <a:p>
            <a:pPr marL="0" marR="0" lvl="0" indent="0" defTabSz="914400" eaLnBrk="1" fontAlgn="auto" latinLnBrk="0" hangingPunct="1">
              <a:lnSpc>
                <a:spcPct val="90000"/>
              </a:lnSpc>
              <a:spcBef>
                <a:spcPts val="0"/>
              </a:spcBef>
              <a:spcAft>
                <a:spcPts val="0"/>
              </a:spcAft>
              <a:buClrTx/>
              <a:buSzTx/>
              <a:buFontTx/>
              <a:buNone/>
              <a:tabLst>
                <a:tab pos="687388" algn="l"/>
                <a:tab pos="1393825" algn="l"/>
                <a:tab pos="2066925" algn="l"/>
                <a:tab pos="2763838" algn="l"/>
                <a:tab pos="3430588" algn="l"/>
                <a:tab pos="4098925" algn="l"/>
              </a:tabLst>
              <a:defRPr/>
            </a:pPr>
            <a:r>
              <a:rPr kumimoji="0" lang="en-US" sz="1400" b="0" i="0" u="none" strike="noStrike" kern="0" cap="none" spc="0" normalizeH="0" baseline="0" noProof="0" dirty="0">
                <a:ln>
                  <a:noFill/>
                </a:ln>
                <a:solidFill>
                  <a:srgbClr val="E1471D"/>
                </a:solidFill>
                <a:effectLst/>
                <a:uLnTx/>
                <a:uFillTx/>
                <a:latin typeface="Calibri" panose="020F0502020204030204" pitchFamily="34" charset="0"/>
                <a:cs typeface="Calibri" panose="020F0502020204030204" pitchFamily="34" charset="0"/>
              </a:rPr>
              <a:t>40	25	11	7	3	3	3</a:t>
            </a:r>
          </a:p>
        </p:txBody>
      </p:sp>
    </p:spTree>
    <p:extLst>
      <p:ext uri="{BB962C8B-B14F-4D97-AF65-F5344CB8AC3E}">
        <p14:creationId xmlns:p14="http://schemas.microsoft.com/office/powerpoint/2010/main" val="98162812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008B21-2808-4FDF-E3C1-AAA2EF7E53AB}"/>
              </a:ext>
            </a:extLst>
          </p:cNvPr>
          <p:cNvSpPr>
            <a:spLocks noGrp="1"/>
          </p:cNvSpPr>
          <p:nvPr>
            <p:ph type="title"/>
          </p:nvPr>
        </p:nvSpPr>
        <p:spPr/>
        <p:txBody>
          <a:bodyPr/>
          <a:lstStyle/>
          <a:p>
            <a:r>
              <a:rPr lang="en-US" dirty="0"/>
              <a:t>SIENDO Preliminary Subgroup Analyses:</a:t>
            </a:r>
            <a:br>
              <a:rPr lang="en-US" dirty="0"/>
            </a:br>
            <a:r>
              <a:rPr lang="en-US" dirty="0"/>
              <a:t>Analyses in Mutually Exclusive TCGA Subgroups</a:t>
            </a:r>
          </a:p>
        </p:txBody>
      </p:sp>
      <p:grpSp>
        <p:nvGrpSpPr>
          <p:cNvPr id="6" name="Group 5">
            <a:extLst>
              <a:ext uri="{FF2B5EF4-FFF2-40B4-BE49-F238E27FC236}">
                <a16:creationId xmlns:a16="http://schemas.microsoft.com/office/drawing/2014/main" id="{8C192ED2-4E49-3708-90BD-32EBD0555D66}"/>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E8D128A3-06A4-69AC-B888-0230037E83D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931E0B6A-155B-7653-618C-1B1C0E688A7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9" name="Text Box 15">
            <a:extLst>
              <a:ext uri="{FF2B5EF4-FFF2-40B4-BE49-F238E27FC236}">
                <a16:creationId xmlns:a16="http://schemas.microsoft.com/office/drawing/2014/main" id="{D6D243B1-ED13-2475-B93B-CB7BC3DF6AF5}"/>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Makker. ASCO 2022. Abstr 5511.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1" name="Group 3">
            <a:extLst>
              <a:ext uri="{FF2B5EF4-FFF2-40B4-BE49-F238E27FC236}">
                <a16:creationId xmlns:a16="http://schemas.microsoft.com/office/drawing/2014/main" id="{2D96C543-57FF-F57D-FA50-6362A91E8EFC}"/>
              </a:ext>
            </a:extLst>
          </p:cNvPr>
          <p:cNvGraphicFramePr>
            <a:graphicFrameLocks/>
          </p:cNvGraphicFramePr>
          <p:nvPr>
            <p:extLst>
              <p:ext uri="{D42A27DB-BD31-4B8C-83A1-F6EECF244321}">
                <p14:modId xmlns:p14="http://schemas.microsoft.com/office/powerpoint/2010/main" val="2678065671"/>
              </p:ext>
            </p:extLst>
          </p:nvPr>
        </p:nvGraphicFramePr>
        <p:xfrm>
          <a:off x="719138" y="1613599"/>
          <a:ext cx="10763066" cy="4326422"/>
        </p:xfrm>
        <a:graphic>
          <a:graphicData uri="http://schemas.openxmlformats.org/drawingml/2006/table">
            <a:tbl>
              <a:tblPr/>
              <a:tblGrid>
                <a:gridCol w="4530558">
                  <a:extLst>
                    <a:ext uri="{9D8B030D-6E8A-4147-A177-3AD203B41FA5}">
                      <a16:colId xmlns:a16="http://schemas.microsoft.com/office/drawing/2014/main" val="20000"/>
                    </a:ext>
                  </a:extLst>
                </a:gridCol>
                <a:gridCol w="1485602">
                  <a:extLst>
                    <a:ext uri="{9D8B030D-6E8A-4147-A177-3AD203B41FA5}">
                      <a16:colId xmlns:a16="http://schemas.microsoft.com/office/drawing/2014/main" val="20001"/>
                    </a:ext>
                  </a:extLst>
                </a:gridCol>
                <a:gridCol w="1485602">
                  <a:extLst>
                    <a:ext uri="{9D8B030D-6E8A-4147-A177-3AD203B41FA5}">
                      <a16:colId xmlns:a16="http://schemas.microsoft.com/office/drawing/2014/main" val="798592462"/>
                    </a:ext>
                  </a:extLst>
                </a:gridCol>
                <a:gridCol w="1366149">
                  <a:extLst>
                    <a:ext uri="{9D8B030D-6E8A-4147-A177-3AD203B41FA5}">
                      <a16:colId xmlns:a16="http://schemas.microsoft.com/office/drawing/2014/main" val="20002"/>
                    </a:ext>
                  </a:extLst>
                </a:gridCol>
                <a:gridCol w="1895155">
                  <a:extLst>
                    <a:ext uri="{9D8B030D-6E8A-4147-A177-3AD203B41FA5}">
                      <a16:colId xmlns:a16="http://schemas.microsoft.com/office/drawing/2014/main" val="1386762628"/>
                    </a:ext>
                  </a:extLst>
                </a:gridCol>
              </a:tblGrid>
              <a:tr h="599767">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90000"/>
                        </a:lnSpc>
                      </a:pPr>
                      <a:r>
                        <a:rPr lang="en-US" sz="1800" dirty="0">
                          <a:solidFill>
                            <a:schemeClr val="tx1"/>
                          </a:solidFill>
                          <a:latin typeface="Calibri" panose="020F0502020204030204" pitchFamily="34" charset="0"/>
                          <a:cs typeface="Calibri" panose="020F0502020204030204" pitchFamily="34" charset="0"/>
                        </a:rPr>
                        <a:t>Median PFS, Mo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Selinexor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67)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1-Sided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1" u="none" strike="noStrike" cap="none" normalizeH="0" baseline="0" dirty="0">
                          <a:ln>
                            <a:noFill/>
                          </a:ln>
                          <a:solidFill>
                            <a:schemeClr val="tx1"/>
                          </a:solidFill>
                          <a:effectLst/>
                          <a:latin typeface="Calibri" panose="020F0502020204030204" pitchFamily="34" charset="0"/>
                        </a:rPr>
                        <a:t>P </a:t>
                      </a:r>
                      <a:r>
                        <a:rPr kumimoji="0" lang="en-US" sz="1800" b="1" i="0" u="none" strike="noStrike" cap="none" normalizeH="0" baseline="0" dirty="0">
                          <a:ln>
                            <a:noFill/>
                          </a:ln>
                          <a:solidFill>
                            <a:schemeClr val="tx1"/>
                          </a:solidFill>
                          <a:effectLst/>
                          <a:latin typeface="Calibri" panose="020F0502020204030204" pitchFamily="34" charset="0"/>
                        </a:rPr>
                        <a:t>Value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800" b="1" i="0" u="none" strike="noStrike" cap="none" normalizeH="0" baseline="0" dirty="0">
                          <a:ln>
                            <a:noFill/>
                          </a:ln>
                          <a:solidFill>
                            <a:schemeClr val="tx1"/>
                          </a:solidFill>
                          <a:effectLst/>
                          <a:latin typeface="Calibri" panose="020F0502020204030204" pitchFamily="34" charset="0"/>
                        </a:rPr>
                        <a:t>HR (95% CI)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779713">
                <a:tc>
                  <a:txBody>
                    <a:bodyPr/>
                    <a:lstStyle/>
                    <a:p>
                      <a:pPr marL="0" marR="0" lvl="0" indent="0" algn="l" defTabSz="914400" rtl="0" eaLnBrk="1" fontAlgn="base" latinLnBrk="0" hangingPunct="1">
                        <a:lnSpc>
                          <a:spcPct val="90000"/>
                        </a:lnSpc>
                        <a:spcBef>
                          <a:spcPct val="0"/>
                        </a:spcBef>
                        <a:spcAft>
                          <a:spcPct val="0"/>
                        </a:spcAft>
                        <a:buClr>
                          <a:srgbClr val="4DA1BB"/>
                        </a:buClr>
                        <a:buSzTx/>
                        <a:buFont typeface="Wingdings" pitchFamily="2" charset="2"/>
                        <a:buNone/>
                        <a:tabLst/>
                        <a:defRPr/>
                      </a:pPr>
                      <a:r>
                        <a:rPr kumimoji="0" lang="en-US" sz="1800" b="1"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POLE </a:t>
                      </a:r>
                      <a:r>
                        <a:rPr kumimoji="0" lang="en-US" sz="18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mutated, n</a:t>
                      </a:r>
                    </a:p>
                    <a:p>
                      <a:pPr marL="285750" marR="0" lvl="0" indent="-285750" algn="l" defTabSz="914400" rtl="0" eaLnBrk="1" fontAlgn="base" latinLnBrk="0" hangingPunct="1">
                        <a:lnSpc>
                          <a:spcPct val="9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Stratification adjusted, audited</a:t>
                      </a:r>
                    </a:p>
                    <a:p>
                      <a:pPr marL="285750" marR="0" lvl="0" indent="-285750" algn="l" defTabSz="914400" rtl="0" eaLnBrk="1" fontAlgn="base" latinLnBrk="0" hangingPunct="1">
                        <a:lnSpc>
                          <a:spcPct val="9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Stratification adjusted, unaudited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2</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3.8</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4</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1.9</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.404</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.404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0.71 (0.04-11.79)</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0.71 (0.04-11.79)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779713">
                <a:tc>
                  <a:txBody>
                    <a:bodyPr/>
                    <a:lstStyle/>
                    <a:p>
                      <a:pPr marL="0" marR="0" lvl="0" indent="0" algn="l" defTabSz="914400" rtl="0" eaLnBrk="1" fontAlgn="base" latinLnBrk="0" hangingPunct="1">
                        <a:lnSpc>
                          <a:spcPct val="9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MSI-H, n</a:t>
                      </a:r>
                    </a:p>
                    <a:p>
                      <a:pPr marL="285750" marR="0" lvl="0" indent="-285750" algn="l" defTabSz="914400" rtl="0" eaLnBrk="1" fontAlgn="base" latinLnBrk="0" hangingPunct="1">
                        <a:lnSpc>
                          <a:spcPct val="9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Stratification adjusted, audited</a:t>
                      </a:r>
                    </a:p>
                    <a:p>
                      <a:pPr marL="285750" marR="0" lvl="0" indent="-285750" algn="l" defTabSz="914400" rtl="0" eaLnBrk="1" fontAlgn="base" latinLnBrk="0" hangingPunct="1">
                        <a:lnSpc>
                          <a:spcPct val="9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Stratification adjusted, unaudited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18</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6.4</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8</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NR</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.685</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.685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1.41 (0.35-5.67) 1.41 (0.35-5.67)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011051">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Copy number low, n</a:t>
                      </a:r>
                    </a:p>
                    <a:p>
                      <a:pPr marL="285750" marR="0" lvl="0" indent="-285750" algn="l" defTabSz="914400" rtl="0" eaLnBrk="1" fontAlgn="base" latinLnBrk="0" hangingPunct="1">
                        <a:lnSpc>
                          <a:spcPct val="9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Stratification adjusted, audited</a:t>
                      </a:r>
                    </a:p>
                    <a:p>
                      <a:pPr marL="285750" marR="0" lvl="0" indent="-285750" algn="l" defTabSz="914400" rtl="0" eaLnBrk="1" fontAlgn="base" latinLnBrk="0" hangingPunct="1">
                        <a:lnSpc>
                          <a:spcPct val="9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Stratification adjusted, unaudited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37</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NR</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20</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3.7</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&lt;.0001</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.0004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0.16 (0.06-0.44)</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0.22 (0.09-0.58)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51468096"/>
                  </a:ext>
                </a:extLst>
              </a:tr>
              <a:tr h="1011051">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Copy number high, n</a:t>
                      </a:r>
                    </a:p>
                    <a:p>
                      <a:pPr marL="285750" marR="0" lvl="0" indent="-285750" algn="l" defTabSz="914400" rtl="0" eaLnBrk="1" fontAlgn="base" latinLnBrk="0" hangingPunct="1">
                        <a:lnSpc>
                          <a:spcPct val="9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Stratification adjusted, audited</a:t>
                      </a:r>
                    </a:p>
                    <a:p>
                      <a:pPr marL="285750" marR="0" lvl="0" indent="-285750" algn="l" defTabSz="914400" rtl="0" eaLnBrk="1" fontAlgn="base" latinLnBrk="0" hangingPunct="1">
                        <a:lnSpc>
                          <a:spcPct val="9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Stratification adjusted, unaudited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50</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3.7</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1"/>
                          </a:solidFill>
                          <a:effectLst/>
                          <a:latin typeface="Calibri" panose="020F0502020204030204" pitchFamily="34" charset="0"/>
                        </a:rPr>
                        <a:t>33</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5.6</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.820</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.860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rPr>
                        <a:t>1.31 (0.74-2.31)</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1"/>
                          </a:solidFill>
                          <a:effectLst/>
                          <a:latin typeface="Calibri" panose="020F0502020204030204" pitchFamily="34" charset="0"/>
                        </a:rPr>
                        <a:t>1.37 (0.77-2.41)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56418878"/>
                  </a:ext>
                </a:extLst>
              </a:tr>
            </a:tbl>
          </a:graphicData>
        </a:graphic>
      </p:graphicFrame>
    </p:spTree>
    <p:extLst>
      <p:ext uri="{BB962C8B-B14F-4D97-AF65-F5344CB8AC3E}">
        <p14:creationId xmlns:p14="http://schemas.microsoft.com/office/powerpoint/2010/main" val="1668017361"/>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1435076" cy="1103313"/>
          </a:xfrm>
        </p:spPr>
        <p:txBody>
          <a:bodyPr/>
          <a:lstStyle/>
          <a:p>
            <a:r>
              <a:rPr lang="en-US" altLang="en-US" sz="3600" dirty="0"/>
              <a:t>Update From Phase I GARNET Trial of </a:t>
            </a:r>
            <a:r>
              <a:rPr lang="en-US" sz="3600" dirty="0"/>
              <a:t>Dostarlimab in Advanced or Recurrent EC (</a:t>
            </a:r>
            <a:r>
              <a:rPr lang="en-US" dirty="0"/>
              <a:t>Cohorts A1 and A2)</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Oaknin. ASCO 2022. Abstr 5509.  NCT02715284. Patnaik. Cancer Chemother Pharmacol. 2022;89:93.</a:t>
            </a:r>
            <a:endParaRPr lang="en-US" altLang="en-US" sz="1200" b="0" dirty="0">
              <a:solidFill>
                <a:schemeClr val="bg2"/>
              </a:solidFill>
              <a:latin typeface="Calibri" panose="020F0502020204030204" pitchFamily="34" charset="0"/>
            </a:endParaRPr>
          </a:p>
        </p:txBody>
      </p:sp>
      <p:sp>
        <p:nvSpPr>
          <p:cNvPr id="5" name="Content Placeholder 3">
            <a:extLst>
              <a:ext uri="{FF2B5EF4-FFF2-40B4-BE49-F238E27FC236}">
                <a16:creationId xmlns:a16="http://schemas.microsoft.com/office/drawing/2014/main" id="{520CC16B-267C-E265-AE9A-50EA3051990F}"/>
              </a:ext>
            </a:extLst>
          </p:cNvPr>
          <p:cNvSpPr>
            <a:spLocks noGrp="1"/>
          </p:cNvSpPr>
          <p:nvPr>
            <p:ph idx="1"/>
          </p:nvPr>
        </p:nvSpPr>
        <p:spPr>
          <a:xfrm>
            <a:off x="604675" y="1513047"/>
            <a:ext cx="10877529" cy="776389"/>
          </a:xfrm>
        </p:spPr>
        <p:txBody>
          <a:bodyPr/>
          <a:lstStyle/>
          <a:p>
            <a:r>
              <a:rPr lang="en-US" sz="2200" b="0" kern="0" dirty="0"/>
              <a:t>Multicenter, open-label, multicohort, single-arm phase I study; current analysis of </a:t>
            </a:r>
            <a:br>
              <a:rPr lang="en-US" sz="2200" b="0" kern="0" dirty="0"/>
            </a:br>
            <a:r>
              <a:rPr lang="en-US" sz="2200" b="0" kern="0" dirty="0"/>
              <a:t>Part 2B endometrial cancer expansion cohorts</a:t>
            </a:r>
            <a:endParaRPr lang="en-US" sz="2200" dirty="0"/>
          </a:p>
        </p:txBody>
      </p:sp>
      <p:sp>
        <p:nvSpPr>
          <p:cNvPr id="6" name="Text Placeholder 2">
            <a:extLst>
              <a:ext uri="{FF2B5EF4-FFF2-40B4-BE49-F238E27FC236}">
                <a16:creationId xmlns:a16="http://schemas.microsoft.com/office/drawing/2014/main" id="{656C9686-9B4A-FDF2-1B52-48BF47FE5CF4}"/>
              </a:ext>
            </a:extLst>
          </p:cNvPr>
          <p:cNvSpPr txBox="1">
            <a:spLocks/>
          </p:cNvSpPr>
          <p:nvPr/>
        </p:nvSpPr>
        <p:spPr bwMode="auto">
          <a:xfrm>
            <a:off x="1309644" y="5765327"/>
            <a:ext cx="8083267" cy="508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spcBef>
                <a:spcPts val="0"/>
              </a:spcBef>
              <a:spcAft>
                <a:spcPts val="0"/>
              </a:spcAft>
              <a:buFont typeface="Wingdings" panose="05000000000000000000" pitchFamily="2" charset="2"/>
              <a:buNone/>
            </a:pPr>
            <a:r>
              <a:rPr lang="en-US" sz="1400" b="0" kern="0" dirty="0">
                <a:cs typeface="Calibri" panose="020F0502020204030204" pitchFamily="34" charset="0"/>
              </a:rPr>
              <a:t>*Additional parts/cohorts: Part 1/dose finding; Part 2A/fixed-dose safety run-in; Part 2B/expansion cohorts E (NSCLC), F (non-EC dMMR/MSI-H basket), G (PROC). </a:t>
            </a:r>
            <a:r>
              <a:rPr kumimoji="0" lang="en-US" sz="1400" b="0" i="0" u="none" strike="noStrike" kern="1200" cap="none" spc="0" normalizeH="0" baseline="30000" noProof="0" dirty="0">
                <a:ln>
                  <a:noFill/>
                </a:ln>
                <a:effectLst/>
                <a:uLnTx/>
                <a:uFillTx/>
                <a:ea typeface="MS Mincho" panose="02020609040205080304" pitchFamily="49" charset="-128"/>
                <a:cs typeface="Calibri" panose="020F0502020204030204" pitchFamily="34" charset="0"/>
              </a:rPr>
              <a:t>†</a:t>
            </a:r>
            <a:r>
              <a:rPr lang="en-US" sz="1400" b="0" kern="0" dirty="0">
                <a:cs typeface="Calibri" panose="020F0502020204030204" pitchFamily="34" charset="0"/>
              </a:rPr>
              <a:t>Tumor MMR status determined using IHC. </a:t>
            </a:r>
            <a:endParaRPr lang="en-US" sz="1600" b="0" kern="0" dirty="0">
              <a:cs typeface="Calibri" panose="020F0502020204030204" pitchFamily="34" charset="0"/>
            </a:endParaRPr>
          </a:p>
        </p:txBody>
      </p:sp>
      <p:sp>
        <p:nvSpPr>
          <p:cNvPr id="7" name="Rectangle 6">
            <a:extLst>
              <a:ext uri="{FF2B5EF4-FFF2-40B4-BE49-F238E27FC236}">
                <a16:creationId xmlns:a16="http://schemas.microsoft.com/office/drawing/2014/main" id="{3CAC068C-F7B6-C8EC-B9C7-E0CF78BEAB7F}"/>
              </a:ext>
            </a:extLst>
          </p:cNvPr>
          <p:cNvSpPr/>
          <p:nvPr/>
        </p:nvSpPr>
        <p:spPr bwMode="gray">
          <a:xfrm>
            <a:off x="3538579" y="2381425"/>
            <a:ext cx="2803585" cy="367062"/>
          </a:xfrm>
          <a:prstGeom prst="rect">
            <a:avLst/>
          </a:prstGeom>
          <a:noFill/>
          <a:ln w="28575" cap="sq" cmpd="sng" algn="ctr">
            <a:noFill/>
            <a:prstDash val="solid"/>
            <a:miter lim="800000"/>
            <a:headEnd type="none" w="med" len="med"/>
            <a:tailEnd type="none" w="med" len="med"/>
          </a:ln>
          <a:effectLst/>
        </p:spPr>
        <p:txBody>
          <a:bodyPr vert="horz" wrap="square" lIns="120954" tIns="60477" rIns="120954" bIns="60484" numCol="1" rtlCol="0" anchor="ctr" anchorCtr="0" compatLnSpc="1">
            <a:prstTxWarp prst="textNoShape">
              <a:avLst/>
            </a:prstTxWarp>
            <a:noAutofit/>
          </a:bodyPr>
          <a:lstStyle/>
          <a:p>
            <a:pPr marL="0" marR="0" lvl="0" indent="0" algn="ctr" defTabSz="806455"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S Mincho" panose="02020609040205080304" pitchFamily="49" charset="-128"/>
                <a:cs typeface="Calibri" panose="020F0502020204030204" pitchFamily="34" charset="0"/>
              </a:rPr>
              <a:t>Part 2B Expansion Cohorts*</a:t>
            </a:r>
          </a:p>
        </p:txBody>
      </p:sp>
      <p:sp>
        <p:nvSpPr>
          <p:cNvPr id="13" name="TextBox 12">
            <a:extLst>
              <a:ext uri="{FF2B5EF4-FFF2-40B4-BE49-F238E27FC236}">
                <a16:creationId xmlns:a16="http://schemas.microsoft.com/office/drawing/2014/main" id="{414463A5-4482-94C8-A25D-FBBE6E1C5593}"/>
              </a:ext>
            </a:extLst>
          </p:cNvPr>
          <p:cNvSpPr txBox="1"/>
          <p:nvPr/>
        </p:nvSpPr>
        <p:spPr bwMode="auto">
          <a:xfrm>
            <a:off x="322118" y="2680161"/>
            <a:ext cx="2878026"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Adults with recurrent/advanced endometrial cancer with </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≤2 prior lines of treatment for recurrent or advanced disease and PD after platinum doublet therapy; no prior anti–PD-L1 </a:t>
            </a:r>
          </a:p>
        </p:txBody>
      </p:sp>
      <p:sp>
        <p:nvSpPr>
          <p:cNvPr id="16" name="Rectangle 15">
            <a:extLst>
              <a:ext uri="{FF2B5EF4-FFF2-40B4-BE49-F238E27FC236}">
                <a16:creationId xmlns:a16="http://schemas.microsoft.com/office/drawing/2014/main" id="{37482E4B-2F36-30E6-8929-B944F45DBC3D}"/>
              </a:ext>
            </a:extLst>
          </p:cNvPr>
          <p:cNvSpPr/>
          <p:nvPr/>
        </p:nvSpPr>
        <p:spPr bwMode="gray">
          <a:xfrm>
            <a:off x="10403320" y="3241573"/>
            <a:ext cx="1641515" cy="374853"/>
          </a:xfrm>
          <a:prstGeom prst="rect">
            <a:avLst/>
          </a:prstGeom>
          <a:noFill/>
          <a:ln w="28575" cap="sq" cmpd="sng" algn="ctr">
            <a:noFill/>
            <a:prstDash val="solid"/>
            <a:miter lim="800000"/>
            <a:headEnd type="none" w="med" len="med"/>
            <a:tailEnd type="none" w="med" len="med"/>
          </a:ln>
          <a:effectLst/>
        </p:spPr>
        <p:txBody>
          <a:bodyPr vert="horz" wrap="square" lIns="120954" tIns="60477" rIns="120954" bIns="60484" numCol="1" rtlCol="0" anchor="ctr" anchorCtr="0" compatLnSpc="1">
            <a:prstTxWarp prst="textNoShape">
              <a:avLst/>
            </a:prstTxWarp>
            <a:noAutofit/>
          </a:bodyPr>
          <a:lstStyle/>
          <a:p>
            <a:pPr marL="0" marR="0" lvl="0" indent="0" algn="ctr" defTabSz="806455"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S Mincho" panose="02020609040205080304" pitchFamily="49" charset="-128"/>
                <a:cs typeface="Calibri" panose="020F0502020204030204" pitchFamily="34" charset="0"/>
              </a:rPr>
              <a:t>Until PD, discontinuation, or withdrawal</a:t>
            </a:r>
          </a:p>
        </p:txBody>
      </p:sp>
      <p:sp>
        <p:nvSpPr>
          <p:cNvPr id="20" name="Rectangle 19">
            <a:extLst>
              <a:ext uri="{FF2B5EF4-FFF2-40B4-BE49-F238E27FC236}">
                <a16:creationId xmlns:a16="http://schemas.microsoft.com/office/drawing/2014/main" id="{DC2B01F1-2508-C448-BE31-29AEF3F21486}"/>
              </a:ext>
            </a:extLst>
          </p:cNvPr>
          <p:cNvSpPr/>
          <p:nvPr/>
        </p:nvSpPr>
        <p:spPr bwMode="gray">
          <a:xfrm>
            <a:off x="3588900" y="3579825"/>
            <a:ext cx="2702944" cy="603504"/>
          </a:xfrm>
          <a:prstGeom prst="rect">
            <a:avLst/>
          </a:prstGeom>
          <a:solidFill>
            <a:schemeClr val="tx2"/>
          </a:solidFill>
          <a:ln w="38100" cap="sq" cmpd="sng" algn="ctr">
            <a:noFill/>
            <a:prstDash val="solid"/>
            <a:miter lim="800000"/>
            <a:headEnd type="none" w="med" len="med"/>
            <a:tailEnd type="none" w="med" len="med"/>
          </a:ln>
          <a:effectLst/>
        </p:spPr>
        <p:txBody>
          <a:bodyPr vert="horz" wrap="square" lIns="120954" tIns="60477" rIns="120954" bIns="84678" numCol="1" rtlCol="0" anchor="ctr" anchorCtr="0" compatLnSpc="1">
            <a:prstTxWarp prst="textNoShape">
              <a:avLst/>
            </a:prstTxWarp>
            <a:noAutofit/>
          </a:bodyPr>
          <a:lstStyle/>
          <a:p>
            <a:pPr algn="ctr" defTabSz="806455">
              <a:lnSpc>
                <a:spcPct val="90000"/>
              </a:lnSpc>
              <a:spcBef>
                <a:spcPts val="265"/>
              </a:spcBef>
            </a:pPr>
            <a:r>
              <a:rPr lang="en-US" sz="1600" b="0" dirty="0">
                <a:solidFill>
                  <a:schemeClr val="bg1"/>
                </a:solidFill>
                <a:latin typeface="Calibri" panose="020F0502020204030204" pitchFamily="34" charset="0"/>
                <a:ea typeface="MS Mincho" panose="02020609040205080304" pitchFamily="49" charset="-128"/>
                <a:cs typeface="Calibri" panose="020F0502020204030204" pitchFamily="34" charset="0"/>
              </a:rPr>
              <a:t>Cohort A2: pMMR/MSS</a:t>
            </a:r>
            <a:r>
              <a:rPr kumimoji="0" lang="en-US" sz="1600" b="0" i="0" u="none" strike="noStrike" kern="1200" cap="none" spc="0" normalizeH="0" baseline="30000" noProof="0" dirty="0">
                <a:ln>
                  <a:noFill/>
                </a:ln>
                <a:solidFill>
                  <a:schemeClr val="bg1"/>
                </a:solidFill>
                <a:effectLst/>
                <a:uLnTx/>
                <a:uFillTx/>
                <a:latin typeface="Calibri" panose="020F0502020204030204" pitchFamily="34" charset="0"/>
                <a:ea typeface="MS Mincho" panose="02020609040205080304" pitchFamily="49" charset="-128"/>
                <a:cs typeface="Calibri" panose="020F0502020204030204" pitchFamily="34" charset="0"/>
              </a:rPr>
              <a:t>†</a:t>
            </a:r>
            <a:r>
              <a:rPr lang="en-US" sz="1600" b="0" dirty="0">
                <a:solidFill>
                  <a:schemeClr val="bg1"/>
                </a:solidFill>
                <a:latin typeface="Calibri" panose="020F0502020204030204" pitchFamily="34" charset="0"/>
                <a:ea typeface="MS Mincho" panose="02020609040205080304" pitchFamily="49" charset="-128"/>
                <a:cs typeface="Calibri" panose="020F0502020204030204" pitchFamily="34" charset="0"/>
              </a:rPr>
              <a:t> EC (N = 161)</a:t>
            </a:r>
          </a:p>
        </p:txBody>
      </p:sp>
      <p:sp>
        <p:nvSpPr>
          <p:cNvPr id="23" name="TextBox 22">
            <a:extLst>
              <a:ext uri="{FF2B5EF4-FFF2-40B4-BE49-F238E27FC236}">
                <a16:creationId xmlns:a16="http://schemas.microsoft.com/office/drawing/2014/main" id="{AE7A32D0-50B3-2552-B07F-111ED4BFF31A}"/>
              </a:ext>
            </a:extLst>
          </p:cNvPr>
          <p:cNvSpPr txBox="1"/>
          <p:nvPr/>
        </p:nvSpPr>
        <p:spPr bwMode="auto">
          <a:xfrm>
            <a:off x="604674" y="4536627"/>
            <a:ext cx="9937201" cy="1079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Coprimary endpoint</a:t>
            </a:r>
            <a:r>
              <a:rPr kumimoji="0" lang="en-US" sz="22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ORR and DoR by BICR, safety</a:t>
            </a:r>
          </a:p>
          <a:p>
            <a:pPr marL="800100" lvl="1" indent="-342900" eaLnBrk="1" hangingPunct="1">
              <a:lnSpc>
                <a:spcPct val="90000"/>
              </a:lnSpc>
              <a:spcBef>
                <a:spcPts val="1000"/>
              </a:spcBef>
              <a:spcAft>
                <a:spcPts val="0"/>
              </a:spcAft>
              <a:buClr>
                <a:srgbClr val="000000"/>
              </a:buClr>
              <a:buFont typeface="Calibri" panose="020F0502020204030204" pitchFamily="34" charset="0"/>
              <a:buChar char="–"/>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Study met its primary endpoint of ORR resulting in dostarlimab’s tumor agnostic approval for </a:t>
            </a:r>
            <a:r>
              <a:rPr lang="en-US" sz="2000" b="0" dirty="0">
                <a:solidFill>
                  <a:prstClr val="black"/>
                </a:solidFill>
                <a:latin typeface="Calibri"/>
                <a:cs typeface="+mn-cs"/>
              </a:rPr>
              <a:t>for adult patients with dMMR recurrent or advanced solid tumors</a:t>
            </a:r>
            <a:endPar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7" name="Rectangle 26">
            <a:extLst>
              <a:ext uri="{FF2B5EF4-FFF2-40B4-BE49-F238E27FC236}">
                <a16:creationId xmlns:a16="http://schemas.microsoft.com/office/drawing/2014/main" id="{6A10EC8D-0A40-DEA3-EB4A-B611D6350F06}"/>
              </a:ext>
            </a:extLst>
          </p:cNvPr>
          <p:cNvSpPr/>
          <p:nvPr/>
        </p:nvSpPr>
        <p:spPr bwMode="gray">
          <a:xfrm>
            <a:off x="3591173" y="2749497"/>
            <a:ext cx="2702944" cy="602866"/>
          </a:xfrm>
          <a:prstGeom prst="rect">
            <a:avLst/>
          </a:prstGeom>
          <a:solidFill>
            <a:schemeClr val="tx2"/>
          </a:solidFill>
          <a:ln w="38100" cap="sq" cmpd="sng" algn="ctr">
            <a:noFill/>
            <a:prstDash val="solid"/>
            <a:miter lim="800000"/>
            <a:headEnd type="none" w="med" len="med"/>
            <a:tailEnd type="none" w="med" len="med"/>
          </a:ln>
          <a:effectLst/>
        </p:spPr>
        <p:txBody>
          <a:bodyPr vert="horz" wrap="square" lIns="120954" tIns="60477" rIns="120954" bIns="84678" numCol="1" rtlCol="0" anchor="ctr" anchorCtr="0" compatLnSpc="1">
            <a:prstTxWarp prst="textNoShape">
              <a:avLst/>
            </a:prstTxWarp>
            <a:noAutofit/>
          </a:body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S Mincho" panose="02020609040205080304" pitchFamily="49" charset="-128"/>
                <a:cs typeface="Calibri" panose="020F0502020204030204" pitchFamily="34" charset="0"/>
              </a:rPr>
              <a:t>Cohort A1: dMMR/MSI-H</a:t>
            </a:r>
            <a:r>
              <a:rPr kumimoji="0" lang="en-US" sz="1600" b="0" i="0" u="none" strike="noStrike" kern="1200" cap="none" spc="0" normalizeH="0" baseline="30000" noProof="0" dirty="0">
                <a:ln>
                  <a:noFill/>
                </a:ln>
                <a:solidFill>
                  <a:schemeClr val="bg1"/>
                </a:solidFill>
                <a:effectLst/>
                <a:uLnTx/>
                <a:uFillTx/>
                <a:latin typeface="Calibri" panose="020F0502020204030204" pitchFamily="34" charset="0"/>
                <a:ea typeface="MS Mincho" panose="02020609040205080304" pitchFamily="49" charset="-128"/>
                <a:cs typeface="Calibri" panose="020F0502020204030204" pitchFamily="34" charset="0"/>
              </a:rPr>
              <a:t>†</a:t>
            </a: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S Mincho" panose="02020609040205080304" pitchFamily="49" charset="-128"/>
                <a:cs typeface="Calibri" panose="020F0502020204030204" pitchFamily="34" charset="0"/>
              </a:rPr>
              <a:t> EC</a:t>
            </a: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600" b="0" dirty="0">
                <a:solidFill>
                  <a:schemeClr val="bg1"/>
                </a:solidFill>
                <a:latin typeface="Calibri" panose="020F0502020204030204" pitchFamily="34" charset="0"/>
                <a:ea typeface="MS Mincho" panose="02020609040205080304" pitchFamily="49" charset="-128"/>
                <a:cs typeface="Calibri" panose="020F0502020204030204" pitchFamily="34" charset="0"/>
              </a:rPr>
              <a:t>(N = 153)</a:t>
            </a:r>
            <a:endPar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S Mincho" panose="02020609040205080304" pitchFamily="49" charset="-128"/>
              <a:cs typeface="Calibri" panose="020F0502020204030204" pitchFamily="34" charset="0"/>
            </a:endParaRPr>
          </a:p>
        </p:txBody>
      </p:sp>
      <p:sp>
        <p:nvSpPr>
          <p:cNvPr id="24" name="Rectangle 23">
            <a:extLst>
              <a:ext uri="{FF2B5EF4-FFF2-40B4-BE49-F238E27FC236}">
                <a16:creationId xmlns:a16="http://schemas.microsoft.com/office/drawing/2014/main" id="{72175F33-7E1E-4382-0B25-0C413E3442D4}"/>
              </a:ext>
            </a:extLst>
          </p:cNvPr>
          <p:cNvSpPr/>
          <p:nvPr/>
        </p:nvSpPr>
        <p:spPr>
          <a:xfrm>
            <a:off x="6728647" y="2746655"/>
            <a:ext cx="3288190" cy="143667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806455"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Dostarlimab</a:t>
            </a:r>
          </a:p>
          <a:p>
            <a:pPr marL="0" marR="0" lvl="0" indent="0" algn="ctr" defTabSz="806455"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500 mg IV Q3W x 4 cycles, </a:t>
            </a:r>
            <a:b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b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then 1000 mg IV Q6W</a:t>
            </a:r>
          </a:p>
        </p:txBody>
      </p:sp>
      <p:cxnSp>
        <p:nvCxnSpPr>
          <p:cNvPr id="3" name="Straight Arrow Connector 2">
            <a:extLst>
              <a:ext uri="{FF2B5EF4-FFF2-40B4-BE49-F238E27FC236}">
                <a16:creationId xmlns:a16="http://schemas.microsoft.com/office/drawing/2014/main" id="{DD520971-6781-2F02-0864-D3EC8E391E1C}"/>
              </a:ext>
            </a:extLst>
          </p:cNvPr>
          <p:cNvCxnSpPr/>
          <p:nvPr/>
        </p:nvCxnSpPr>
        <p:spPr bwMode="auto">
          <a:xfrm>
            <a:off x="3200144" y="3035293"/>
            <a:ext cx="338435" cy="0"/>
          </a:xfrm>
          <a:prstGeom prst="straightConnector1">
            <a:avLst/>
          </a:prstGeom>
          <a:noFill/>
          <a:ln w="28575" cap="flat" cmpd="sng" algn="ctr">
            <a:solidFill>
              <a:schemeClr val="bg1"/>
            </a:solidFill>
            <a:prstDash val="solid"/>
            <a:round/>
            <a:headEnd type="none" w="med" len="med"/>
            <a:tailEnd type="triangle"/>
          </a:ln>
          <a:effectLst/>
        </p:spPr>
      </p:cxnSp>
      <p:cxnSp>
        <p:nvCxnSpPr>
          <p:cNvPr id="32" name="Straight Arrow Connector 31">
            <a:extLst>
              <a:ext uri="{FF2B5EF4-FFF2-40B4-BE49-F238E27FC236}">
                <a16:creationId xmlns:a16="http://schemas.microsoft.com/office/drawing/2014/main" id="{C6876502-4562-BB38-0587-A2B23691E4EC}"/>
              </a:ext>
            </a:extLst>
          </p:cNvPr>
          <p:cNvCxnSpPr/>
          <p:nvPr/>
        </p:nvCxnSpPr>
        <p:spPr bwMode="auto">
          <a:xfrm>
            <a:off x="3200144" y="3878445"/>
            <a:ext cx="338435" cy="0"/>
          </a:xfrm>
          <a:prstGeom prst="straightConnector1">
            <a:avLst/>
          </a:prstGeom>
          <a:noFill/>
          <a:ln w="28575" cap="flat" cmpd="sng" algn="ctr">
            <a:solidFill>
              <a:schemeClr val="bg1"/>
            </a:solidFill>
            <a:prstDash val="solid"/>
            <a:round/>
            <a:headEnd type="none" w="med" len="med"/>
            <a:tailEnd type="triangle"/>
          </a:ln>
          <a:effectLst/>
        </p:spPr>
      </p:cxnSp>
      <p:cxnSp>
        <p:nvCxnSpPr>
          <p:cNvPr id="34" name="Straight Arrow Connector 33">
            <a:extLst>
              <a:ext uri="{FF2B5EF4-FFF2-40B4-BE49-F238E27FC236}">
                <a16:creationId xmlns:a16="http://schemas.microsoft.com/office/drawing/2014/main" id="{746EF9DE-8B5F-A354-C9D9-29E17039D45A}"/>
              </a:ext>
            </a:extLst>
          </p:cNvPr>
          <p:cNvCxnSpPr/>
          <p:nvPr/>
        </p:nvCxnSpPr>
        <p:spPr bwMode="auto">
          <a:xfrm>
            <a:off x="6342164" y="3035293"/>
            <a:ext cx="338435" cy="0"/>
          </a:xfrm>
          <a:prstGeom prst="straightConnector1">
            <a:avLst/>
          </a:prstGeom>
          <a:noFill/>
          <a:ln w="28575" cap="flat" cmpd="sng" algn="ctr">
            <a:solidFill>
              <a:schemeClr val="bg1"/>
            </a:solidFill>
            <a:prstDash val="solid"/>
            <a:round/>
            <a:headEnd type="none" w="med" len="med"/>
            <a:tailEnd type="triangle"/>
          </a:ln>
          <a:effectLst/>
        </p:spPr>
      </p:cxnSp>
      <p:cxnSp>
        <p:nvCxnSpPr>
          <p:cNvPr id="35" name="Straight Arrow Connector 34">
            <a:extLst>
              <a:ext uri="{FF2B5EF4-FFF2-40B4-BE49-F238E27FC236}">
                <a16:creationId xmlns:a16="http://schemas.microsoft.com/office/drawing/2014/main" id="{D83C114B-0517-A191-D047-B228930BC980}"/>
              </a:ext>
            </a:extLst>
          </p:cNvPr>
          <p:cNvCxnSpPr/>
          <p:nvPr/>
        </p:nvCxnSpPr>
        <p:spPr bwMode="auto">
          <a:xfrm>
            <a:off x="6342164" y="3878445"/>
            <a:ext cx="338435" cy="0"/>
          </a:xfrm>
          <a:prstGeom prst="straightConnector1">
            <a:avLst/>
          </a:prstGeom>
          <a:noFill/>
          <a:ln w="28575" cap="flat" cmpd="sng" algn="ctr">
            <a:solidFill>
              <a:schemeClr val="bg1"/>
            </a:solidFill>
            <a:prstDash val="solid"/>
            <a:round/>
            <a:headEnd type="none" w="med" len="med"/>
            <a:tailEnd type="triangle"/>
          </a:ln>
          <a:effectLst/>
        </p:spPr>
      </p:cxnSp>
      <p:cxnSp>
        <p:nvCxnSpPr>
          <p:cNvPr id="36" name="Straight Arrow Connector 35">
            <a:extLst>
              <a:ext uri="{FF2B5EF4-FFF2-40B4-BE49-F238E27FC236}">
                <a16:creationId xmlns:a16="http://schemas.microsoft.com/office/drawing/2014/main" id="{55057B38-4333-EA37-3922-C6D633799F7C}"/>
              </a:ext>
            </a:extLst>
          </p:cNvPr>
          <p:cNvCxnSpPr/>
          <p:nvPr/>
        </p:nvCxnSpPr>
        <p:spPr bwMode="auto">
          <a:xfrm>
            <a:off x="10127232" y="3428999"/>
            <a:ext cx="338435" cy="0"/>
          </a:xfrm>
          <a:prstGeom prst="straightConnector1">
            <a:avLst/>
          </a:prstGeom>
          <a:noFill/>
          <a:ln w="28575" cap="flat" cmpd="sng" algn="ctr">
            <a:solidFill>
              <a:schemeClr val="bg1"/>
            </a:solidFill>
            <a:prstDash val="solid"/>
            <a:round/>
            <a:headEnd type="none" w="med" len="med"/>
            <a:tailEnd type="triangle"/>
          </a:ln>
          <a:effectLst/>
        </p:spPr>
      </p:cxnSp>
      <p:grpSp>
        <p:nvGrpSpPr>
          <p:cNvPr id="21" name="Group 20">
            <a:extLst>
              <a:ext uri="{FF2B5EF4-FFF2-40B4-BE49-F238E27FC236}">
                <a16:creationId xmlns:a16="http://schemas.microsoft.com/office/drawing/2014/main" id="{28F24C30-BB91-321B-20BE-42F086748280}"/>
              </a:ext>
            </a:extLst>
          </p:cNvPr>
          <p:cNvGrpSpPr/>
          <p:nvPr/>
        </p:nvGrpSpPr>
        <p:grpSpPr>
          <a:xfrm>
            <a:off x="9392911" y="6207927"/>
            <a:ext cx="2488502" cy="454909"/>
            <a:chOff x="9392911" y="6207927"/>
            <a:chExt cx="2488502" cy="454909"/>
          </a:xfrm>
        </p:grpSpPr>
        <p:pic>
          <p:nvPicPr>
            <p:cNvPr id="22" name="Picture 21" descr="A picture containing text, ax, wheel&#10;&#10;Description automatically generated">
              <a:extLst>
                <a:ext uri="{FF2B5EF4-FFF2-40B4-BE49-F238E27FC236}">
                  <a16:creationId xmlns:a16="http://schemas.microsoft.com/office/drawing/2014/main" id="{67278003-71AE-52D7-198F-FA42CAAEAF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5" name="Rectangle 8">
              <a:extLst>
                <a:ext uri="{FF2B5EF4-FFF2-40B4-BE49-F238E27FC236}">
                  <a16:creationId xmlns:a16="http://schemas.microsoft.com/office/drawing/2014/main" id="{B4A8C5C7-3648-18ED-A445-B268F297758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11783619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GARNET Cohorts A1 and A2 Update: </a:t>
            </a:r>
            <a:br>
              <a:rPr lang="en-US" dirty="0"/>
            </a:br>
            <a:r>
              <a:rPr lang="en-US" dirty="0"/>
              <a:t>Baseline Characteristics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Oaknin. ASCO 2022. Abstr 5509.</a:t>
            </a:r>
            <a:endParaRPr lang="en-US" altLang="en-US" sz="1200" b="0" dirty="0">
              <a:solidFill>
                <a:schemeClr val="bg2"/>
              </a:solidFill>
              <a:latin typeface="Calibri" panose="020F0502020204030204" pitchFamily="34" charset="0"/>
            </a:endParaRPr>
          </a:p>
        </p:txBody>
      </p:sp>
      <p:graphicFrame>
        <p:nvGraphicFramePr>
          <p:cNvPr id="11" name="Group 3">
            <a:extLst>
              <a:ext uri="{FF2B5EF4-FFF2-40B4-BE49-F238E27FC236}">
                <a16:creationId xmlns:a16="http://schemas.microsoft.com/office/drawing/2014/main" id="{C950B6E0-CD85-FE37-19D6-B05AD6F9CBA5}"/>
              </a:ext>
            </a:extLst>
          </p:cNvPr>
          <p:cNvGraphicFramePr>
            <a:graphicFrameLocks/>
          </p:cNvGraphicFramePr>
          <p:nvPr>
            <p:extLst>
              <p:ext uri="{D42A27DB-BD31-4B8C-83A1-F6EECF244321}">
                <p14:modId xmlns:p14="http://schemas.microsoft.com/office/powerpoint/2010/main" val="3482758206"/>
              </p:ext>
            </p:extLst>
          </p:nvPr>
        </p:nvGraphicFramePr>
        <p:xfrm>
          <a:off x="720725" y="1616499"/>
          <a:ext cx="5375275" cy="4634516"/>
        </p:xfrm>
        <a:graphic>
          <a:graphicData uri="http://schemas.openxmlformats.org/drawingml/2006/table">
            <a:tbl>
              <a:tblPr/>
              <a:tblGrid>
                <a:gridCol w="2379603">
                  <a:extLst>
                    <a:ext uri="{9D8B030D-6E8A-4147-A177-3AD203B41FA5}">
                      <a16:colId xmlns:a16="http://schemas.microsoft.com/office/drawing/2014/main" val="20000"/>
                    </a:ext>
                  </a:extLst>
                </a:gridCol>
                <a:gridCol w="1560578">
                  <a:extLst>
                    <a:ext uri="{9D8B030D-6E8A-4147-A177-3AD203B41FA5}">
                      <a16:colId xmlns:a16="http://schemas.microsoft.com/office/drawing/2014/main" val="20001"/>
                    </a:ext>
                  </a:extLst>
                </a:gridCol>
                <a:gridCol w="1435094">
                  <a:extLst>
                    <a:ext uri="{9D8B030D-6E8A-4147-A177-3AD203B41FA5}">
                      <a16:colId xmlns:a16="http://schemas.microsoft.com/office/drawing/2014/main" val="20002"/>
                    </a:ext>
                  </a:extLst>
                </a:gridCol>
              </a:tblGrid>
              <a:tr h="67452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95000"/>
                        </a:lnSpc>
                      </a:pPr>
                      <a:r>
                        <a:rPr lang="en-US" sz="1400" dirty="0">
                          <a:solidFill>
                            <a:schemeClr val="tx1"/>
                          </a:solidFill>
                          <a:latin typeface="Calibri" panose="020F0502020204030204" pitchFamily="34" charset="0"/>
                          <a:cs typeface="Calibri" panose="020F0502020204030204" pitchFamily="34" charset="0"/>
                        </a:rPr>
                        <a:t>Characteristic,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5000"/>
                        </a:lnSpc>
                      </a:pPr>
                      <a:r>
                        <a:rPr lang="en-US" sz="1400" dirty="0">
                          <a:solidFill>
                            <a:schemeClr val="tx1"/>
                          </a:solidFill>
                          <a:latin typeface="Calibri" panose="020F0502020204030204" pitchFamily="34" charset="0"/>
                          <a:cs typeface="Calibri" panose="020F0502020204030204" pitchFamily="34" charset="0"/>
                        </a:rPr>
                        <a:t>Cohort A1: </a:t>
                      </a:r>
                    </a:p>
                    <a:p>
                      <a:pPr algn="ctr">
                        <a:lnSpc>
                          <a:spcPct val="95000"/>
                        </a:lnSpc>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dMMR/MSI-H EC </a:t>
                      </a:r>
                    </a:p>
                    <a:p>
                      <a:pPr algn="ctr">
                        <a:lnSpc>
                          <a:spcPct val="95000"/>
                        </a:lnSpc>
                      </a:pPr>
                      <a:r>
                        <a:rPr lang="en-US" sz="1400" dirty="0">
                          <a:solidFill>
                            <a:schemeClr val="tx1"/>
                          </a:solidFill>
                          <a:latin typeface="Calibri" panose="020F0502020204030204" pitchFamily="34" charset="0"/>
                          <a:cs typeface="Calibri" panose="020F0502020204030204" pitchFamily="34" charset="0"/>
                        </a:rPr>
                        <a:t>(n = 143)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Cohort A2: </a:t>
                      </a: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400" dirty="0">
                          <a:solidFill>
                            <a:srgbClr val="FFFFFF"/>
                          </a:solidFill>
                          <a:latin typeface="Calibri" panose="020F0502020204030204" pitchFamily="34" charset="0"/>
                          <a:ea typeface="MS Mincho" panose="02020609040205080304" pitchFamily="49" charset="-128"/>
                          <a:cs typeface="Calibri" panose="020F0502020204030204" pitchFamily="34" charset="0"/>
                        </a:rPr>
                        <a:t>pMMR/MSS EC </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400" b="1" dirty="0">
                          <a:solidFill>
                            <a:srgbClr val="FFFFFF"/>
                          </a:solidFill>
                          <a:latin typeface="Calibri" panose="020F0502020204030204" pitchFamily="34" charset="0"/>
                          <a:ea typeface="MS Mincho" panose="02020609040205080304" pitchFamily="49" charset="-128"/>
                          <a:cs typeface="Calibri" panose="020F0502020204030204" pitchFamily="34" charset="0"/>
                        </a:rPr>
                        <a:t>(n = 156)</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66767">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Median age, yr (range)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5000"/>
                        </a:lnSpc>
                      </a:pPr>
                      <a:r>
                        <a:rPr lang="en-US" sz="1400" b="0" dirty="0">
                          <a:solidFill>
                            <a:schemeClr val="bg1"/>
                          </a:solidFill>
                          <a:latin typeface="Calibri" panose="020F0502020204030204" pitchFamily="34" charset="0"/>
                          <a:cs typeface="Calibri" panose="020F0502020204030204" pitchFamily="34" charset="0"/>
                        </a:rPr>
                        <a:t>65 (39-85)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S Mincho" panose="02020609040205080304" pitchFamily="49" charset="-128"/>
                          <a:cs typeface="Calibri" panose="020F0502020204030204" pitchFamily="34" charset="0"/>
                        </a:rPr>
                        <a:t>66 (30-86)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66347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FIGO disease stage at dx</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 or 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 or IV</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62 (43.4)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81 (56.6)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57 (36.5)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98 (62.8)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792084">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Histology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1 or 2 endometrioid carcinoma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Serous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3 endometrioid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Clear cell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Squamous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Undifferentiated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Carcinosarcoma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Mixed carcinoma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Unspecified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Other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Unknown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92 (64.3)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7 (4.9)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21 (14.7)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 (0.7)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 (0.7)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 (2.8)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7 (4.9)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 (2.8)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 (2.8)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36 (23.1)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63 (40.4)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14 (9.0)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11 (7.1)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3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3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11 (7.1)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 (5.8)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 (2.6)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graphicFrame>
        <p:nvGraphicFramePr>
          <p:cNvPr id="12" name="Group 3">
            <a:extLst>
              <a:ext uri="{FF2B5EF4-FFF2-40B4-BE49-F238E27FC236}">
                <a16:creationId xmlns:a16="http://schemas.microsoft.com/office/drawing/2014/main" id="{8CFF1904-8DF7-9C6B-5007-BDE51B3FEDB7}"/>
              </a:ext>
            </a:extLst>
          </p:cNvPr>
          <p:cNvGraphicFramePr>
            <a:graphicFrameLocks/>
          </p:cNvGraphicFramePr>
          <p:nvPr/>
        </p:nvGraphicFramePr>
        <p:xfrm>
          <a:off x="6252635" y="1616499"/>
          <a:ext cx="5223404" cy="3659172"/>
        </p:xfrm>
        <a:graphic>
          <a:graphicData uri="http://schemas.openxmlformats.org/drawingml/2006/table">
            <a:tbl>
              <a:tblPr/>
              <a:tblGrid>
                <a:gridCol w="2415458">
                  <a:extLst>
                    <a:ext uri="{9D8B030D-6E8A-4147-A177-3AD203B41FA5}">
                      <a16:colId xmlns:a16="http://schemas.microsoft.com/office/drawing/2014/main" val="20000"/>
                    </a:ext>
                  </a:extLst>
                </a:gridCol>
                <a:gridCol w="1490782">
                  <a:extLst>
                    <a:ext uri="{9D8B030D-6E8A-4147-A177-3AD203B41FA5}">
                      <a16:colId xmlns:a16="http://schemas.microsoft.com/office/drawing/2014/main" val="20001"/>
                    </a:ext>
                  </a:extLst>
                </a:gridCol>
                <a:gridCol w="1317164">
                  <a:extLst>
                    <a:ext uri="{9D8B030D-6E8A-4147-A177-3AD203B41FA5}">
                      <a16:colId xmlns:a16="http://schemas.microsoft.com/office/drawing/2014/main" val="20002"/>
                    </a:ext>
                  </a:extLst>
                </a:gridCol>
              </a:tblGrid>
              <a:tr h="57770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95000"/>
                        </a:lnSpc>
                      </a:pPr>
                      <a:r>
                        <a:rPr lang="en-US" sz="1400" dirty="0">
                          <a:solidFill>
                            <a:schemeClr val="tx1"/>
                          </a:solidFill>
                          <a:latin typeface="Calibri" panose="020F0502020204030204" pitchFamily="34" charset="0"/>
                          <a:cs typeface="Calibri" panose="020F0502020204030204" pitchFamily="34" charset="0"/>
                        </a:rPr>
                        <a:t>Characteristic,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5000"/>
                        </a:lnSpc>
                      </a:pPr>
                      <a:r>
                        <a:rPr lang="en-US" sz="1400" dirty="0">
                          <a:solidFill>
                            <a:schemeClr val="tx1"/>
                          </a:solidFill>
                          <a:latin typeface="Calibri" panose="020F0502020204030204" pitchFamily="34" charset="0"/>
                          <a:cs typeface="Calibri" panose="020F0502020204030204" pitchFamily="34" charset="0"/>
                        </a:rPr>
                        <a:t>Cohort A1: </a:t>
                      </a:r>
                    </a:p>
                    <a:p>
                      <a:pPr algn="ctr">
                        <a:lnSpc>
                          <a:spcPct val="95000"/>
                        </a:lnSpc>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dMMR/MSI-H EC </a:t>
                      </a:r>
                    </a:p>
                    <a:p>
                      <a:pPr algn="ctr">
                        <a:lnSpc>
                          <a:spcPct val="95000"/>
                        </a:lnSpc>
                      </a:pPr>
                      <a:r>
                        <a:rPr lang="en-US" sz="1400" dirty="0">
                          <a:solidFill>
                            <a:schemeClr val="tx1"/>
                          </a:solidFill>
                          <a:latin typeface="Calibri" panose="020F0502020204030204" pitchFamily="34" charset="0"/>
                          <a:cs typeface="Calibri" panose="020F0502020204030204" pitchFamily="34" charset="0"/>
                        </a:rPr>
                        <a:t>(n = 143)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Cohort A2: </a:t>
                      </a: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400" dirty="0">
                          <a:solidFill>
                            <a:srgbClr val="FFFFFF"/>
                          </a:solidFill>
                          <a:latin typeface="Calibri" panose="020F0502020204030204" pitchFamily="34" charset="0"/>
                          <a:ea typeface="MS Mincho" panose="02020609040205080304" pitchFamily="49" charset="-128"/>
                          <a:cs typeface="Calibri" panose="020F0502020204030204" pitchFamily="34" charset="0"/>
                        </a:rPr>
                        <a:t>pMMR/MSS EC </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400" b="1" dirty="0">
                          <a:solidFill>
                            <a:srgbClr val="FFFFFF"/>
                          </a:solidFill>
                          <a:latin typeface="Calibri" panose="020F0502020204030204" pitchFamily="34" charset="0"/>
                          <a:ea typeface="MS Mincho" panose="02020609040205080304" pitchFamily="49" charset="-128"/>
                          <a:cs typeface="Calibri" panose="020F0502020204030204" pitchFamily="34" charset="0"/>
                        </a:rPr>
                        <a:t>(n = 156)</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28475">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Prior cancer treatment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5000"/>
                        </a:lnSpc>
                      </a:pPr>
                      <a:r>
                        <a:rPr lang="en-US" sz="1400" b="0" dirty="0">
                          <a:solidFill>
                            <a:schemeClr val="bg1"/>
                          </a:solidFill>
                          <a:latin typeface="Calibri" panose="020F0502020204030204" pitchFamily="34" charset="0"/>
                          <a:cs typeface="Calibri" panose="020F0502020204030204" pitchFamily="34" charset="0"/>
                        </a:rPr>
                        <a:t>143 (100)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S Mincho" panose="02020609040205080304" pitchFamily="49" charset="-128"/>
                          <a:cs typeface="Calibri" panose="020F0502020204030204" pitchFamily="34" charset="0"/>
                        </a:rPr>
                        <a:t>156 (100)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733975">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Prior lines of therapy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90 (62.9)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35 (24.5)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18 (2.6)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72 (46.2)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67 (42.9)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17 (10.9)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06544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Patients with adjuvant or neoadjuvant therapy only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Neoadjuvant setting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Adjuvant setting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Adjuvant and neoadjuvant only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49 (34.3)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3 (2.1)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44 (30.8)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42 (26.9)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3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39 (25.0)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36775">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Prior radiation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101 (70.6)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95 (60.9)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0309563"/>
                  </a:ext>
                </a:extLst>
              </a:tr>
            </a:tbl>
          </a:graphicData>
        </a:graphic>
      </p:graphicFrame>
      <p:grpSp>
        <p:nvGrpSpPr>
          <p:cNvPr id="6" name="Group 5">
            <a:extLst>
              <a:ext uri="{FF2B5EF4-FFF2-40B4-BE49-F238E27FC236}">
                <a16:creationId xmlns:a16="http://schemas.microsoft.com/office/drawing/2014/main" id="{E762239C-B39A-D4CB-47A2-2FF65AEEF018}"/>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85E0CE76-1769-B963-35C5-8253812D734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1BFB7E36-1068-7713-3BB9-799CC1E14FA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21187107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GARNET Cohorts A1 and A2 Update: Responses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Oaknin. ASCO 2022. Abstr 5509.</a:t>
            </a:r>
            <a:endParaRPr lang="en-US" altLang="en-US" sz="1200" b="0" dirty="0">
              <a:solidFill>
                <a:schemeClr val="bg2"/>
              </a:solidFill>
              <a:latin typeface="Calibri" panose="020F0502020204030204" pitchFamily="34" charset="0"/>
            </a:endParaRPr>
          </a:p>
        </p:txBody>
      </p:sp>
      <p:graphicFrame>
        <p:nvGraphicFramePr>
          <p:cNvPr id="5" name="Group 3">
            <a:extLst>
              <a:ext uri="{FF2B5EF4-FFF2-40B4-BE49-F238E27FC236}">
                <a16:creationId xmlns:a16="http://schemas.microsoft.com/office/drawing/2014/main" id="{56D2B4A2-E10B-335D-3259-8F6B45800CEE}"/>
              </a:ext>
            </a:extLst>
          </p:cNvPr>
          <p:cNvGraphicFramePr>
            <a:graphicFrameLocks/>
          </p:cNvGraphicFramePr>
          <p:nvPr/>
        </p:nvGraphicFramePr>
        <p:xfrm>
          <a:off x="714560" y="1611313"/>
          <a:ext cx="10761478" cy="4572000"/>
        </p:xfrm>
        <a:graphic>
          <a:graphicData uri="http://schemas.openxmlformats.org/drawingml/2006/table">
            <a:tbl>
              <a:tblPr/>
              <a:tblGrid>
                <a:gridCol w="4764044">
                  <a:extLst>
                    <a:ext uri="{9D8B030D-6E8A-4147-A177-3AD203B41FA5}">
                      <a16:colId xmlns:a16="http://schemas.microsoft.com/office/drawing/2014/main" val="20000"/>
                    </a:ext>
                  </a:extLst>
                </a:gridCol>
                <a:gridCol w="3124327">
                  <a:extLst>
                    <a:ext uri="{9D8B030D-6E8A-4147-A177-3AD203B41FA5}">
                      <a16:colId xmlns:a16="http://schemas.microsoft.com/office/drawing/2014/main" val="20001"/>
                    </a:ext>
                  </a:extLst>
                </a:gridCol>
                <a:gridCol w="2873107">
                  <a:extLst>
                    <a:ext uri="{9D8B030D-6E8A-4147-A177-3AD203B41FA5}">
                      <a16:colId xmlns:a16="http://schemas.microsoft.com/office/drawing/2014/main" val="20002"/>
                    </a:ext>
                  </a:extLst>
                </a:gridCol>
              </a:tblGrid>
              <a:tr h="53147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90000"/>
                        </a:lnSpc>
                      </a:pPr>
                      <a:r>
                        <a:rPr lang="en-US" sz="1400" dirty="0">
                          <a:solidFill>
                            <a:schemeClr val="tx1"/>
                          </a:solidFill>
                          <a:latin typeface="Calibri" panose="020F0502020204030204" pitchFamily="34" charset="0"/>
                          <a:cs typeface="Calibri" panose="020F0502020204030204" pitchFamily="34" charset="0"/>
                        </a:rPr>
                        <a:t>Outcome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0000"/>
                        </a:lnSpc>
                      </a:pPr>
                      <a:r>
                        <a:rPr lang="en-US" sz="1400" dirty="0">
                          <a:solidFill>
                            <a:schemeClr val="tx1"/>
                          </a:solidFill>
                          <a:latin typeface="Calibri" panose="020F0502020204030204" pitchFamily="34" charset="0"/>
                          <a:cs typeface="Calibri" panose="020F0502020204030204" pitchFamily="34" charset="0"/>
                        </a:rPr>
                        <a:t>Cohort A1: </a:t>
                      </a: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dMMR/MSI-H EC </a:t>
                      </a:r>
                    </a:p>
                    <a:p>
                      <a:pPr algn="ctr">
                        <a:lnSpc>
                          <a:spcPct val="90000"/>
                        </a:lnSpc>
                      </a:pPr>
                      <a:r>
                        <a:rPr lang="en-US" sz="1400" dirty="0">
                          <a:solidFill>
                            <a:schemeClr val="tx1"/>
                          </a:solidFill>
                          <a:latin typeface="Calibri" panose="020F0502020204030204" pitchFamily="34" charset="0"/>
                          <a:cs typeface="Calibri" panose="020F0502020204030204" pitchFamily="34" charset="0"/>
                        </a:rPr>
                        <a:t>(n = 143)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Cohort A2: </a:t>
                      </a:r>
                      <a:r>
                        <a:rPr lang="en-US" sz="1400" dirty="0">
                          <a:solidFill>
                            <a:srgbClr val="FFFFFF"/>
                          </a:solidFill>
                          <a:latin typeface="Calibri" panose="020F0502020204030204" pitchFamily="34" charset="0"/>
                          <a:ea typeface="MS Mincho" panose="02020609040205080304" pitchFamily="49" charset="-128"/>
                          <a:cs typeface="Calibri" panose="020F0502020204030204" pitchFamily="34" charset="0"/>
                        </a:rPr>
                        <a:t>pMMR/MSS EC </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400" b="1" dirty="0">
                          <a:solidFill>
                            <a:srgbClr val="FFFFFF"/>
                          </a:solidFill>
                          <a:latin typeface="Calibri" panose="020F0502020204030204" pitchFamily="34" charset="0"/>
                          <a:ea typeface="MS Mincho" panose="02020609040205080304" pitchFamily="49" charset="-128"/>
                          <a:cs typeface="Calibri" panose="020F0502020204030204" pitchFamily="34" charset="0"/>
                        </a:rPr>
                        <a:t>(n = 156)</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286899">
                <a:tc>
                  <a:txBody>
                    <a:bodyPr/>
                    <a:lstStyle/>
                    <a:p>
                      <a:pPr marL="0" marR="0" lvl="0" indent="0" algn="l" defTabSz="914400" rtl="0" eaLnBrk="1" fontAlgn="base" latinLnBrk="0" hangingPunct="1">
                        <a:lnSpc>
                          <a:spcPct val="9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ORR, % (95% CI)</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CR, n (%)</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 n (%)</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SD, n (%)</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PD, n (%)</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45.4 (37.1-54.0)</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23 (16.1)</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42 (29.4)</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21 (14.7)</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51 (35.7)</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6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15.4 (10.1-22.0)</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 (2.6)</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20 (12.8)</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29 (18.6)</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88 (56.4)</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15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690769">
                <a:tc>
                  <a:txBody>
                    <a:bodyPr/>
                    <a:lstStyle/>
                    <a:p>
                      <a:pPr marL="0" marR="0" lvl="0" indent="0" algn="l" defTabSz="914400" rtl="0" eaLnBrk="1" fontAlgn="base" latinLnBrk="0" hangingPunct="1">
                        <a:lnSpc>
                          <a:spcPct val="9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Median time from C1 D1 to BOR, mo</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CR</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2.79</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2.81</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2.79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293350">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DCR, % (95% CI); n/N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60.1 (51.6-68.2); 86/143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34.0 (26.2-42.0); 53/156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51468096"/>
                  </a:ext>
                </a:extLst>
              </a:tr>
              <a:tr h="293350">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Response ongoing,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54 (83.1)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 (37.5)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56418878"/>
                  </a:ext>
                </a:extLst>
              </a:tr>
              <a:tr h="293350">
                <a:tc>
                  <a:txBody>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Median DoR, mo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NR (1.18+ to 47.21+)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19.4 (2.8+ to 47.18+)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053805040"/>
                  </a:ext>
                </a:extLst>
              </a:tr>
              <a:tr h="889479">
                <a:tc>
                  <a:txBody>
                    <a:bodyPr/>
                    <a:lstStyle/>
                    <a:p>
                      <a:pPr marL="0" marR="0" lvl="0" indent="0" algn="l" defTabSz="914400" rtl="0" eaLnBrk="1" fontAlgn="base" latinLnBrk="0" hangingPunct="1">
                        <a:lnSpc>
                          <a:spcPct val="9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Probability of maintaining response, %</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6 mo</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12 mo</a:t>
                      </a:r>
                    </a:p>
                    <a:p>
                      <a:pPr marL="284163" marR="0" lvl="0" indent="-171450" algn="l" defTabSz="914400" rtl="0" eaLnBrk="1" fontAlgn="base" latinLnBrk="0" hangingPunct="1">
                        <a:lnSpc>
                          <a:spcPct val="9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24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96.8</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93.3</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83.7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82.6</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60.3</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44.2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94578359"/>
                  </a:ext>
                </a:extLst>
              </a:tr>
              <a:tr h="293333">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1400" b="0" dirty="0">
                          <a:solidFill>
                            <a:schemeClr val="bg1"/>
                          </a:solidFill>
                          <a:latin typeface="Calibri" panose="020F0502020204030204" pitchFamily="34" charset="0"/>
                          <a:cs typeface="Calibri" panose="020F0502020204030204" pitchFamily="34" charset="0"/>
                        </a:rPr>
                        <a:t>Median follow-up, mo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0000"/>
                        </a:lnSpc>
                      </a:pPr>
                      <a:r>
                        <a:rPr lang="en-US" sz="1400" b="0" dirty="0">
                          <a:solidFill>
                            <a:schemeClr val="bg1"/>
                          </a:solidFill>
                          <a:latin typeface="Calibri" panose="020F0502020204030204" pitchFamily="34" charset="0"/>
                          <a:cs typeface="Calibri" panose="020F0502020204030204" pitchFamily="34" charset="0"/>
                        </a:rPr>
                        <a:t>27.6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S Mincho" panose="02020609040205080304" pitchFamily="49" charset="-128"/>
                          <a:cs typeface="Calibri" panose="020F0502020204030204" pitchFamily="34" charset="0"/>
                        </a:rPr>
                        <a:t>33.0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020103512"/>
                  </a:ext>
                </a:extLst>
              </a:tr>
            </a:tbl>
          </a:graphicData>
        </a:graphic>
      </p:graphicFrame>
      <p:grpSp>
        <p:nvGrpSpPr>
          <p:cNvPr id="6" name="Group 5">
            <a:extLst>
              <a:ext uri="{FF2B5EF4-FFF2-40B4-BE49-F238E27FC236}">
                <a16:creationId xmlns:a16="http://schemas.microsoft.com/office/drawing/2014/main" id="{699D4AB5-E61B-43D5-4E4F-90F65C307A92}"/>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4D1833D4-9F39-8354-B814-CB61B1B4526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6D2F5A86-D622-DA3C-4E90-6FD83BD38FF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413021609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GARNET Cohorts A1 and A2 Update: PFS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Oaknin. ASCO 2022. Abstr 5509. Reproduced with permission.</a:t>
            </a:r>
            <a:endParaRPr lang="en-US" altLang="en-US" sz="1200" b="0" dirty="0">
              <a:solidFill>
                <a:schemeClr val="bg2"/>
              </a:solidFill>
              <a:latin typeface="Calibri" panose="020F0502020204030204" pitchFamily="34" charset="0"/>
            </a:endParaRPr>
          </a:p>
        </p:txBody>
      </p:sp>
      <p:sp>
        <p:nvSpPr>
          <p:cNvPr id="7" name="TextBox 6">
            <a:extLst>
              <a:ext uri="{FF2B5EF4-FFF2-40B4-BE49-F238E27FC236}">
                <a16:creationId xmlns:a16="http://schemas.microsoft.com/office/drawing/2014/main" id="{3D426804-5853-6617-EF2C-E1D7DCD6864D}"/>
              </a:ext>
            </a:extLst>
          </p:cNvPr>
          <p:cNvSpPr txBox="1"/>
          <p:nvPr/>
        </p:nvSpPr>
        <p:spPr bwMode="auto">
          <a:xfrm>
            <a:off x="2003286" y="1504900"/>
            <a:ext cx="32070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Cohort A1: dMMR/MSI-H EC</a:t>
            </a:r>
          </a:p>
        </p:txBody>
      </p:sp>
      <p:sp>
        <p:nvSpPr>
          <p:cNvPr id="12" name="TextBox 11">
            <a:extLst>
              <a:ext uri="{FF2B5EF4-FFF2-40B4-BE49-F238E27FC236}">
                <a16:creationId xmlns:a16="http://schemas.microsoft.com/office/drawing/2014/main" id="{54A4DA31-AE04-C52E-DC21-E95254AF2272}"/>
              </a:ext>
            </a:extLst>
          </p:cNvPr>
          <p:cNvSpPr txBox="1"/>
          <p:nvPr/>
        </p:nvSpPr>
        <p:spPr bwMode="auto">
          <a:xfrm>
            <a:off x="7027851" y="1504900"/>
            <a:ext cx="32070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Cohort A2: MMRp/MSS EC</a:t>
            </a:r>
          </a:p>
        </p:txBody>
      </p:sp>
      <p:grpSp>
        <p:nvGrpSpPr>
          <p:cNvPr id="2" name="Group 1">
            <a:extLst>
              <a:ext uri="{FF2B5EF4-FFF2-40B4-BE49-F238E27FC236}">
                <a16:creationId xmlns:a16="http://schemas.microsoft.com/office/drawing/2014/main" id="{BA51633B-8BB8-5C6C-7705-8F537CE972FD}"/>
              </a:ext>
            </a:extLst>
          </p:cNvPr>
          <p:cNvGrpSpPr/>
          <p:nvPr/>
        </p:nvGrpSpPr>
        <p:grpSpPr>
          <a:xfrm>
            <a:off x="740357" y="1860279"/>
            <a:ext cx="5419241" cy="3676098"/>
            <a:chOff x="740357" y="1860279"/>
            <a:chExt cx="5419241" cy="3676098"/>
          </a:xfrm>
        </p:grpSpPr>
        <p:sp>
          <p:nvSpPr>
            <p:cNvPr id="10" name="TextBox 9">
              <a:extLst>
                <a:ext uri="{FF2B5EF4-FFF2-40B4-BE49-F238E27FC236}">
                  <a16:creationId xmlns:a16="http://schemas.microsoft.com/office/drawing/2014/main" id="{E98E6D53-2551-A4AD-89A3-E6FE29D881CF}"/>
                </a:ext>
              </a:extLst>
            </p:cNvPr>
            <p:cNvSpPr txBox="1"/>
            <p:nvPr/>
          </p:nvSpPr>
          <p:spPr bwMode="auto">
            <a:xfrm rot="16200000">
              <a:off x="224223" y="3353124"/>
              <a:ext cx="13092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Probability of PFS</a:t>
              </a:r>
            </a:p>
          </p:txBody>
        </p:sp>
        <p:sp>
          <p:nvSpPr>
            <p:cNvPr id="11" name="TextBox 10">
              <a:extLst>
                <a:ext uri="{FF2B5EF4-FFF2-40B4-BE49-F238E27FC236}">
                  <a16:creationId xmlns:a16="http://schemas.microsoft.com/office/drawing/2014/main" id="{91FBF9A2-0D97-293F-0988-D2182DA819A1}"/>
                </a:ext>
              </a:extLst>
            </p:cNvPr>
            <p:cNvSpPr txBox="1"/>
            <p:nvPr/>
          </p:nvSpPr>
          <p:spPr bwMode="auto">
            <a:xfrm>
              <a:off x="3351829" y="525937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Mo</a:t>
              </a:r>
            </a:p>
          </p:txBody>
        </p:sp>
        <p:grpSp>
          <p:nvGrpSpPr>
            <p:cNvPr id="13" name="Group 12">
              <a:extLst>
                <a:ext uri="{FF2B5EF4-FFF2-40B4-BE49-F238E27FC236}">
                  <a16:creationId xmlns:a16="http://schemas.microsoft.com/office/drawing/2014/main" id="{932229BF-3F2E-9172-AB1D-891965332F24}"/>
                </a:ext>
              </a:extLst>
            </p:cNvPr>
            <p:cNvGrpSpPr/>
            <p:nvPr/>
          </p:nvGrpSpPr>
          <p:grpSpPr>
            <a:xfrm>
              <a:off x="925639" y="1860279"/>
              <a:ext cx="380232" cy="3308621"/>
              <a:chOff x="792381" y="1569166"/>
              <a:chExt cx="380232" cy="3050751"/>
            </a:xfrm>
          </p:grpSpPr>
          <p:sp>
            <p:nvSpPr>
              <p:cNvPr id="78" name="TextBox 77">
                <a:extLst>
                  <a:ext uri="{FF2B5EF4-FFF2-40B4-BE49-F238E27FC236}">
                    <a16:creationId xmlns:a16="http://schemas.microsoft.com/office/drawing/2014/main" id="{63BEB59E-FB86-D377-9DDD-E8B59B97FC35}"/>
                  </a:ext>
                </a:extLst>
              </p:cNvPr>
              <p:cNvSpPr txBox="1"/>
              <p:nvPr/>
            </p:nvSpPr>
            <p:spPr bwMode="auto">
              <a:xfrm>
                <a:off x="909400" y="4361385"/>
                <a:ext cx="26321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a:t>
                </a:r>
              </a:p>
            </p:txBody>
          </p:sp>
          <p:sp>
            <p:nvSpPr>
              <p:cNvPr id="79" name="TextBox 78">
                <a:extLst>
                  <a:ext uri="{FF2B5EF4-FFF2-40B4-BE49-F238E27FC236}">
                    <a16:creationId xmlns:a16="http://schemas.microsoft.com/office/drawing/2014/main" id="{A409F99D-82AE-1938-C31F-4C20E84523D3}"/>
                  </a:ext>
                </a:extLst>
              </p:cNvPr>
              <p:cNvSpPr txBox="1"/>
              <p:nvPr/>
            </p:nvSpPr>
            <p:spPr bwMode="auto">
              <a:xfrm>
                <a:off x="792381" y="3802942"/>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0.2</a:t>
                </a:r>
              </a:p>
            </p:txBody>
          </p:sp>
          <p:sp>
            <p:nvSpPr>
              <p:cNvPr id="80" name="TextBox 79">
                <a:extLst>
                  <a:ext uri="{FF2B5EF4-FFF2-40B4-BE49-F238E27FC236}">
                    <a16:creationId xmlns:a16="http://schemas.microsoft.com/office/drawing/2014/main" id="{3B6B7CCD-37BF-68E9-8E61-31E7F7970E09}"/>
                  </a:ext>
                </a:extLst>
              </p:cNvPr>
              <p:cNvSpPr txBox="1"/>
              <p:nvPr/>
            </p:nvSpPr>
            <p:spPr bwMode="auto">
              <a:xfrm>
                <a:off x="792381" y="3244498"/>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dirty="0">
                    <a:solidFill>
                      <a:schemeClr val="bg1"/>
                    </a:solidFill>
                    <a:latin typeface="Calibri" panose="020F0502020204030204" pitchFamily="34" charset="0"/>
                  </a:rPr>
                  <a:t>0.4</a:t>
                </a:r>
                <a:endParaRPr lang="en-US" sz="1200" b="0" dirty="0">
                  <a:solidFill>
                    <a:schemeClr val="bg1"/>
                  </a:solidFill>
                  <a:latin typeface="Calibri" panose="020F0502020204030204" pitchFamily="34" charset="0"/>
                </a:endParaRPr>
              </a:p>
            </p:txBody>
          </p:sp>
          <p:sp>
            <p:nvSpPr>
              <p:cNvPr id="81" name="TextBox 80">
                <a:extLst>
                  <a:ext uri="{FF2B5EF4-FFF2-40B4-BE49-F238E27FC236}">
                    <a16:creationId xmlns:a16="http://schemas.microsoft.com/office/drawing/2014/main" id="{01AACB92-D6DB-7FAF-113C-EE57063139B4}"/>
                  </a:ext>
                </a:extLst>
              </p:cNvPr>
              <p:cNvSpPr txBox="1"/>
              <p:nvPr/>
            </p:nvSpPr>
            <p:spPr bwMode="auto">
              <a:xfrm>
                <a:off x="792381" y="2686054"/>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0.6</a:t>
                </a:r>
              </a:p>
            </p:txBody>
          </p:sp>
          <p:sp>
            <p:nvSpPr>
              <p:cNvPr id="82" name="TextBox 81">
                <a:extLst>
                  <a:ext uri="{FF2B5EF4-FFF2-40B4-BE49-F238E27FC236}">
                    <a16:creationId xmlns:a16="http://schemas.microsoft.com/office/drawing/2014/main" id="{9DB5540C-9DC6-11AF-EF3B-EDFA9B83E7BD}"/>
                  </a:ext>
                </a:extLst>
              </p:cNvPr>
              <p:cNvSpPr txBox="1"/>
              <p:nvPr/>
            </p:nvSpPr>
            <p:spPr bwMode="auto">
              <a:xfrm>
                <a:off x="792381" y="2127610"/>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0.8</a:t>
                </a:r>
              </a:p>
            </p:txBody>
          </p:sp>
          <p:sp>
            <p:nvSpPr>
              <p:cNvPr id="83" name="TextBox 82">
                <a:extLst>
                  <a:ext uri="{FF2B5EF4-FFF2-40B4-BE49-F238E27FC236}">
                    <a16:creationId xmlns:a16="http://schemas.microsoft.com/office/drawing/2014/main" id="{BA88C6B7-C8A2-486A-8CCA-72EF141BAC11}"/>
                  </a:ext>
                </a:extLst>
              </p:cNvPr>
              <p:cNvSpPr txBox="1"/>
              <p:nvPr/>
            </p:nvSpPr>
            <p:spPr bwMode="auto">
              <a:xfrm>
                <a:off x="792381" y="1569166"/>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dirty="0">
                    <a:solidFill>
                      <a:schemeClr val="bg1"/>
                    </a:solidFill>
                    <a:latin typeface="Calibri" panose="020F0502020204030204" pitchFamily="34" charset="0"/>
                  </a:rPr>
                  <a:t>1.</a:t>
                </a:r>
                <a:r>
                  <a:rPr lang="en-US" sz="1200" b="0" dirty="0">
                    <a:solidFill>
                      <a:schemeClr val="bg1"/>
                    </a:solidFill>
                    <a:latin typeface="Calibri" panose="020F0502020204030204" pitchFamily="34" charset="0"/>
                  </a:rPr>
                  <a:t>0</a:t>
                </a:r>
              </a:p>
            </p:txBody>
          </p:sp>
        </p:grpSp>
        <p:grpSp>
          <p:nvGrpSpPr>
            <p:cNvPr id="14" name="Group 13">
              <a:extLst>
                <a:ext uri="{FF2B5EF4-FFF2-40B4-BE49-F238E27FC236}">
                  <a16:creationId xmlns:a16="http://schemas.microsoft.com/office/drawing/2014/main" id="{7C4AEC6E-0C76-5645-DD00-834D37CB58F5}"/>
                </a:ext>
              </a:extLst>
            </p:cNvPr>
            <p:cNvGrpSpPr/>
            <p:nvPr/>
          </p:nvGrpSpPr>
          <p:grpSpPr>
            <a:xfrm>
              <a:off x="1189567" y="5074784"/>
              <a:ext cx="4970031" cy="262529"/>
              <a:chOff x="1298396" y="4647617"/>
              <a:chExt cx="11233463" cy="290192"/>
            </a:xfrm>
          </p:grpSpPr>
          <p:sp>
            <p:nvSpPr>
              <p:cNvPr id="53" name="TextBox 52">
                <a:extLst>
                  <a:ext uri="{FF2B5EF4-FFF2-40B4-BE49-F238E27FC236}">
                    <a16:creationId xmlns:a16="http://schemas.microsoft.com/office/drawing/2014/main" id="{6016C3AD-FF77-A5CC-28BA-602E3A72B6C3}"/>
                  </a:ext>
                </a:extLst>
              </p:cNvPr>
              <p:cNvSpPr txBox="1"/>
              <p:nvPr/>
            </p:nvSpPr>
            <p:spPr bwMode="auto">
              <a:xfrm>
                <a:off x="129839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0</a:t>
                </a:r>
              </a:p>
            </p:txBody>
          </p:sp>
          <p:sp>
            <p:nvSpPr>
              <p:cNvPr id="54" name="TextBox 53">
                <a:extLst>
                  <a:ext uri="{FF2B5EF4-FFF2-40B4-BE49-F238E27FC236}">
                    <a16:creationId xmlns:a16="http://schemas.microsoft.com/office/drawing/2014/main" id="{82747389-2758-0F22-65A9-DC1083A6F8F9}"/>
                  </a:ext>
                </a:extLst>
              </p:cNvPr>
              <p:cNvSpPr txBox="1"/>
              <p:nvPr/>
            </p:nvSpPr>
            <p:spPr bwMode="auto">
              <a:xfrm>
                <a:off x="1692542"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a:t>
                </a:r>
              </a:p>
            </p:txBody>
          </p:sp>
          <p:sp>
            <p:nvSpPr>
              <p:cNvPr id="55" name="TextBox 54">
                <a:extLst>
                  <a:ext uri="{FF2B5EF4-FFF2-40B4-BE49-F238E27FC236}">
                    <a16:creationId xmlns:a16="http://schemas.microsoft.com/office/drawing/2014/main" id="{FB16BC5B-3DCF-9AF6-14E1-AE416B40DEDB}"/>
                  </a:ext>
                </a:extLst>
              </p:cNvPr>
              <p:cNvSpPr txBox="1"/>
              <p:nvPr/>
            </p:nvSpPr>
            <p:spPr bwMode="auto">
              <a:xfrm>
                <a:off x="209997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a:t>
                </a:r>
              </a:p>
            </p:txBody>
          </p:sp>
          <p:sp>
            <p:nvSpPr>
              <p:cNvPr id="56" name="TextBox 55">
                <a:extLst>
                  <a:ext uri="{FF2B5EF4-FFF2-40B4-BE49-F238E27FC236}">
                    <a16:creationId xmlns:a16="http://schemas.microsoft.com/office/drawing/2014/main" id="{2D798792-A986-417F-D566-B02AB15FF09C}"/>
                  </a:ext>
                </a:extLst>
              </p:cNvPr>
              <p:cNvSpPr txBox="1"/>
              <p:nvPr/>
            </p:nvSpPr>
            <p:spPr bwMode="auto">
              <a:xfrm>
                <a:off x="2494122"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6</a:t>
                </a:r>
              </a:p>
            </p:txBody>
          </p:sp>
          <p:sp>
            <p:nvSpPr>
              <p:cNvPr id="57" name="TextBox 56">
                <a:extLst>
                  <a:ext uri="{FF2B5EF4-FFF2-40B4-BE49-F238E27FC236}">
                    <a16:creationId xmlns:a16="http://schemas.microsoft.com/office/drawing/2014/main" id="{03EDCF16-D3D4-C365-C719-67445007DB27}"/>
                  </a:ext>
                </a:extLst>
              </p:cNvPr>
              <p:cNvSpPr txBox="1"/>
              <p:nvPr/>
            </p:nvSpPr>
            <p:spPr bwMode="auto">
              <a:xfrm>
                <a:off x="291556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8</a:t>
                </a:r>
              </a:p>
            </p:txBody>
          </p:sp>
          <p:sp>
            <p:nvSpPr>
              <p:cNvPr id="58" name="TextBox 57">
                <a:extLst>
                  <a:ext uri="{FF2B5EF4-FFF2-40B4-BE49-F238E27FC236}">
                    <a16:creationId xmlns:a16="http://schemas.microsoft.com/office/drawing/2014/main" id="{19A5A5BB-CA73-6882-3029-AAF7183F376D}"/>
                  </a:ext>
                </a:extLst>
              </p:cNvPr>
              <p:cNvSpPr txBox="1"/>
              <p:nvPr/>
            </p:nvSpPr>
            <p:spPr bwMode="auto">
              <a:xfrm>
                <a:off x="3224210"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10</a:t>
                </a:r>
              </a:p>
            </p:txBody>
          </p:sp>
          <p:sp>
            <p:nvSpPr>
              <p:cNvPr id="59" name="TextBox 58">
                <a:extLst>
                  <a:ext uri="{FF2B5EF4-FFF2-40B4-BE49-F238E27FC236}">
                    <a16:creationId xmlns:a16="http://schemas.microsoft.com/office/drawing/2014/main" id="{F743F97A-4E51-D9D4-D123-81696FCD38A7}"/>
                  </a:ext>
                </a:extLst>
              </p:cNvPr>
              <p:cNvSpPr txBox="1"/>
              <p:nvPr/>
            </p:nvSpPr>
            <p:spPr bwMode="auto">
              <a:xfrm>
                <a:off x="363164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12</a:t>
                </a:r>
              </a:p>
            </p:txBody>
          </p:sp>
          <p:sp>
            <p:nvSpPr>
              <p:cNvPr id="60" name="TextBox 59">
                <a:extLst>
                  <a:ext uri="{FF2B5EF4-FFF2-40B4-BE49-F238E27FC236}">
                    <a16:creationId xmlns:a16="http://schemas.microsoft.com/office/drawing/2014/main" id="{2299E460-9CBF-A15D-D38B-411805EB5639}"/>
                  </a:ext>
                </a:extLst>
              </p:cNvPr>
              <p:cNvSpPr txBox="1"/>
              <p:nvPr/>
            </p:nvSpPr>
            <p:spPr bwMode="auto">
              <a:xfrm>
                <a:off x="4025788"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14</a:t>
                </a:r>
              </a:p>
            </p:txBody>
          </p:sp>
          <p:sp>
            <p:nvSpPr>
              <p:cNvPr id="61" name="TextBox 60">
                <a:extLst>
                  <a:ext uri="{FF2B5EF4-FFF2-40B4-BE49-F238E27FC236}">
                    <a16:creationId xmlns:a16="http://schemas.microsoft.com/office/drawing/2014/main" id="{F8CCA371-9256-8FDD-DA32-BBFB406B3885}"/>
                  </a:ext>
                </a:extLst>
              </p:cNvPr>
              <p:cNvSpPr txBox="1"/>
              <p:nvPr/>
            </p:nvSpPr>
            <p:spPr bwMode="auto">
              <a:xfrm>
                <a:off x="446877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16</a:t>
                </a:r>
              </a:p>
            </p:txBody>
          </p:sp>
          <p:sp>
            <p:nvSpPr>
              <p:cNvPr id="62" name="TextBox 61">
                <a:extLst>
                  <a:ext uri="{FF2B5EF4-FFF2-40B4-BE49-F238E27FC236}">
                    <a16:creationId xmlns:a16="http://schemas.microsoft.com/office/drawing/2014/main" id="{3185C18D-8ABA-2116-E937-752B11E8FB34}"/>
                  </a:ext>
                </a:extLst>
              </p:cNvPr>
              <p:cNvSpPr txBox="1"/>
              <p:nvPr/>
            </p:nvSpPr>
            <p:spPr bwMode="auto">
              <a:xfrm>
                <a:off x="4876203"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dirty="0">
                    <a:solidFill>
                      <a:schemeClr val="bg1"/>
                    </a:solidFill>
                    <a:latin typeface="Calibri" panose="020F0502020204030204" pitchFamily="34" charset="0"/>
                  </a:rPr>
                  <a:t>18</a:t>
                </a:r>
                <a:endParaRPr lang="en-US" sz="1200" b="0" dirty="0">
                  <a:solidFill>
                    <a:schemeClr val="bg1"/>
                  </a:solidFill>
                  <a:latin typeface="Calibri" panose="020F0502020204030204" pitchFamily="34" charset="0"/>
                </a:endParaRPr>
              </a:p>
            </p:txBody>
          </p:sp>
          <p:sp>
            <p:nvSpPr>
              <p:cNvPr id="63" name="TextBox 62">
                <a:extLst>
                  <a:ext uri="{FF2B5EF4-FFF2-40B4-BE49-F238E27FC236}">
                    <a16:creationId xmlns:a16="http://schemas.microsoft.com/office/drawing/2014/main" id="{895E8791-D810-418B-B9E7-DB773213505B}"/>
                  </a:ext>
                </a:extLst>
              </p:cNvPr>
              <p:cNvSpPr txBox="1"/>
              <p:nvPr/>
            </p:nvSpPr>
            <p:spPr bwMode="auto">
              <a:xfrm>
                <a:off x="529575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20</a:t>
                </a:r>
              </a:p>
            </p:txBody>
          </p:sp>
          <p:sp>
            <p:nvSpPr>
              <p:cNvPr id="64" name="TextBox 63">
                <a:extLst>
                  <a:ext uri="{FF2B5EF4-FFF2-40B4-BE49-F238E27FC236}">
                    <a16:creationId xmlns:a16="http://schemas.microsoft.com/office/drawing/2014/main" id="{2F250659-2D74-2635-27B4-9AD17E6295FC}"/>
                  </a:ext>
                </a:extLst>
              </p:cNvPr>
              <p:cNvSpPr txBox="1"/>
              <p:nvPr/>
            </p:nvSpPr>
            <p:spPr bwMode="auto">
              <a:xfrm>
                <a:off x="5691796"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22</a:t>
                </a:r>
              </a:p>
            </p:txBody>
          </p:sp>
          <p:sp>
            <p:nvSpPr>
              <p:cNvPr id="65" name="TextBox 64">
                <a:extLst>
                  <a:ext uri="{FF2B5EF4-FFF2-40B4-BE49-F238E27FC236}">
                    <a16:creationId xmlns:a16="http://schemas.microsoft.com/office/drawing/2014/main" id="{AD80D5F8-1E24-963F-CAB6-80CB17A7FAF0}"/>
                  </a:ext>
                </a:extLst>
              </p:cNvPr>
              <p:cNvSpPr txBox="1"/>
              <p:nvPr/>
            </p:nvSpPr>
            <p:spPr bwMode="auto">
              <a:xfrm>
                <a:off x="6107108"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24</a:t>
                </a:r>
              </a:p>
            </p:txBody>
          </p:sp>
          <p:sp>
            <p:nvSpPr>
              <p:cNvPr id="66" name="TextBox 65">
                <a:extLst>
                  <a:ext uri="{FF2B5EF4-FFF2-40B4-BE49-F238E27FC236}">
                    <a16:creationId xmlns:a16="http://schemas.microsoft.com/office/drawing/2014/main" id="{F31BE22B-4E61-5FE5-6ADC-444EE0EF1E54}"/>
                  </a:ext>
                </a:extLst>
              </p:cNvPr>
              <p:cNvSpPr txBox="1"/>
              <p:nvPr/>
            </p:nvSpPr>
            <p:spPr bwMode="auto">
              <a:xfrm>
                <a:off x="650184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26</a:t>
                </a:r>
              </a:p>
            </p:txBody>
          </p:sp>
          <p:sp>
            <p:nvSpPr>
              <p:cNvPr id="67" name="TextBox 66">
                <a:extLst>
                  <a:ext uri="{FF2B5EF4-FFF2-40B4-BE49-F238E27FC236}">
                    <a16:creationId xmlns:a16="http://schemas.microsoft.com/office/drawing/2014/main" id="{79187177-E50C-B4C8-35E3-4E0B5898180A}"/>
                  </a:ext>
                </a:extLst>
              </p:cNvPr>
              <p:cNvSpPr txBox="1"/>
              <p:nvPr/>
            </p:nvSpPr>
            <p:spPr bwMode="auto">
              <a:xfrm>
                <a:off x="6933710"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dirty="0">
                    <a:solidFill>
                      <a:schemeClr val="bg1"/>
                    </a:solidFill>
                    <a:latin typeface="Calibri" panose="020F0502020204030204" pitchFamily="34" charset="0"/>
                  </a:rPr>
                  <a:t>28</a:t>
                </a:r>
                <a:endParaRPr lang="en-US" sz="1200" b="0" dirty="0">
                  <a:solidFill>
                    <a:schemeClr val="bg1"/>
                  </a:solidFill>
                  <a:latin typeface="Calibri" panose="020F0502020204030204" pitchFamily="34" charset="0"/>
                </a:endParaRPr>
              </a:p>
            </p:txBody>
          </p:sp>
          <p:sp>
            <p:nvSpPr>
              <p:cNvPr id="68" name="TextBox 67">
                <a:extLst>
                  <a:ext uri="{FF2B5EF4-FFF2-40B4-BE49-F238E27FC236}">
                    <a16:creationId xmlns:a16="http://schemas.microsoft.com/office/drawing/2014/main" id="{29813309-2D8A-92AF-FE99-A9AFDEAA43CA}"/>
                  </a:ext>
                </a:extLst>
              </p:cNvPr>
              <p:cNvSpPr txBox="1"/>
              <p:nvPr/>
            </p:nvSpPr>
            <p:spPr bwMode="auto">
              <a:xfrm>
                <a:off x="7312616"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30</a:t>
                </a:r>
              </a:p>
            </p:txBody>
          </p:sp>
          <p:sp>
            <p:nvSpPr>
              <p:cNvPr id="69" name="TextBox 68">
                <a:extLst>
                  <a:ext uri="{FF2B5EF4-FFF2-40B4-BE49-F238E27FC236}">
                    <a16:creationId xmlns:a16="http://schemas.microsoft.com/office/drawing/2014/main" id="{46F08EA7-3C84-A97C-98A8-E5CEDCAEA155}"/>
                  </a:ext>
                </a:extLst>
              </p:cNvPr>
              <p:cNvSpPr txBox="1"/>
              <p:nvPr/>
            </p:nvSpPr>
            <p:spPr bwMode="auto">
              <a:xfrm>
                <a:off x="775560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32</a:t>
                </a:r>
              </a:p>
            </p:txBody>
          </p:sp>
          <p:sp>
            <p:nvSpPr>
              <p:cNvPr id="70" name="TextBox 69">
                <a:extLst>
                  <a:ext uri="{FF2B5EF4-FFF2-40B4-BE49-F238E27FC236}">
                    <a16:creationId xmlns:a16="http://schemas.microsoft.com/office/drawing/2014/main" id="{51060F5E-09F8-5F12-018C-401784341DB6}"/>
                  </a:ext>
                </a:extLst>
              </p:cNvPr>
              <p:cNvSpPr txBox="1"/>
              <p:nvPr/>
            </p:nvSpPr>
            <p:spPr bwMode="auto">
              <a:xfrm>
                <a:off x="8163034"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34</a:t>
                </a:r>
              </a:p>
            </p:txBody>
          </p:sp>
          <p:sp>
            <p:nvSpPr>
              <p:cNvPr id="71" name="TextBox 70">
                <a:extLst>
                  <a:ext uri="{FF2B5EF4-FFF2-40B4-BE49-F238E27FC236}">
                    <a16:creationId xmlns:a16="http://schemas.microsoft.com/office/drawing/2014/main" id="{7018A057-AC28-4907-1BF1-0AEBCF3F1238}"/>
                  </a:ext>
                </a:extLst>
              </p:cNvPr>
              <p:cNvSpPr txBox="1"/>
              <p:nvPr/>
            </p:nvSpPr>
            <p:spPr bwMode="auto">
              <a:xfrm>
                <a:off x="856226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36</a:t>
                </a:r>
              </a:p>
            </p:txBody>
          </p:sp>
          <p:sp>
            <p:nvSpPr>
              <p:cNvPr id="72" name="TextBox 71">
                <a:extLst>
                  <a:ext uri="{FF2B5EF4-FFF2-40B4-BE49-F238E27FC236}">
                    <a16:creationId xmlns:a16="http://schemas.microsoft.com/office/drawing/2014/main" id="{82C92164-120E-9DB1-3C99-6B6AE50F7D8D}"/>
                  </a:ext>
                </a:extLst>
              </p:cNvPr>
              <p:cNvSpPr txBox="1"/>
              <p:nvPr/>
            </p:nvSpPr>
            <p:spPr bwMode="auto">
              <a:xfrm>
                <a:off x="8948666"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38</a:t>
                </a:r>
              </a:p>
            </p:txBody>
          </p:sp>
          <p:sp>
            <p:nvSpPr>
              <p:cNvPr id="73" name="TextBox 72">
                <a:extLst>
                  <a:ext uri="{FF2B5EF4-FFF2-40B4-BE49-F238E27FC236}">
                    <a16:creationId xmlns:a16="http://schemas.microsoft.com/office/drawing/2014/main" id="{A567C450-5F1B-68C7-41EF-BECD42AF910B}"/>
                  </a:ext>
                </a:extLst>
              </p:cNvPr>
              <p:cNvSpPr txBox="1"/>
              <p:nvPr/>
            </p:nvSpPr>
            <p:spPr bwMode="auto">
              <a:xfrm>
                <a:off x="9379217"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40</a:t>
                </a:r>
              </a:p>
            </p:txBody>
          </p:sp>
          <p:sp>
            <p:nvSpPr>
              <p:cNvPr id="74" name="TextBox 73">
                <a:extLst>
                  <a:ext uri="{FF2B5EF4-FFF2-40B4-BE49-F238E27FC236}">
                    <a16:creationId xmlns:a16="http://schemas.microsoft.com/office/drawing/2014/main" id="{C1ABBE3E-9BF9-D6D5-7873-22B10EEBF878}"/>
                  </a:ext>
                </a:extLst>
              </p:cNvPr>
              <p:cNvSpPr txBox="1"/>
              <p:nvPr/>
            </p:nvSpPr>
            <p:spPr bwMode="auto">
              <a:xfrm>
                <a:off x="9763791"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42</a:t>
                </a:r>
              </a:p>
            </p:txBody>
          </p:sp>
          <p:sp>
            <p:nvSpPr>
              <p:cNvPr id="75" name="TextBox 74">
                <a:extLst>
                  <a:ext uri="{FF2B5EF4-FFF2-40B4-BE49-F238E27FC236}">
                    <a16:creationId xmlns:a16="http://schemas.microsoft.com/office/drawing/2014/main" id="{A929967E-7CCD-95DF-6640-2A9926F1082B}"/>
                  </a:ext>
                </a:extLst>
              </p:cNvPr>
              <p:cNvSpPr txBox="1"/>
              <p:nvPr/>
            </p:nvSpPr>
            <p:spPr bwMode="auto">
              <a:xfrm>
                <a:off x="10185500"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44</a:t>
                </a:r>
              </a:p>
            </p:txBody>
          </p:sp>
          <p:sp>
            <p:nvSpPr>
              <p:cNvPr id="84" name="TextBox 83">
                <a:extLst>
                  <a:ext uri="{FF2B5EF4-FFF2-40B4-BE49-F238E27FC236}">
                    <a16:creationId xmlns:a16="http://schemas.microsoft.com/office/drawing/2014/main" id="{8DF82B79-0026-9EC9-39F0-3D2DB3ABBB4C}"/>
                  </a:ext>
                </a:extLst>
              </p:cNvPr>
              <p:cNvSpPr txBox="1"/>
              <p:nvPr/>
            </p:nvSpPr>
            <p:spPr bwMode="auto">
              <a:xfrm>
                <a:off x="10561824"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46</a:t>
                </a:r>
              </a:p>
            </p:txBody>
          </p:sp>
          <p:sp>
            <p:nvSpPr>
              <p:cNvPr id="85" name="TextBox 84">
                <a:extLst>
                  <a:ext uri="{FF2B5EF4-FFF2-40B4-BE49-F238E27FC236}">
                    <a16:creationId xmlns:a16="http://schemas.microsoft.com/office/drawing/2014/main" id="{F038063C-8D23-4C8D-67C9-5849791537BB}"/>
                  </a:ext>
                </a:extLst>
              </p:cNvPr>
              <p:cNvSpPr txBox="1"/>
              <p:nvPr/>
            </p:nvSpPr>
            <p:spPr bwMode="auto">
              <a:xfrm>
                <a:off x="10946398"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dirty="0">
                    <a:solidFill>
                      <a:schemeClr val="bg1"/>
                    </a:solidFill>
                    <a:latin typeface="Calibri" panose="020F0502020204030204" pitchFamily="34" charset="0"/>
                  </a:rPr>
                  <a:t>48</a:t>
                </a:r>
                <a:endParaRPr lang="en-US" sz="1200" b="0" dirty="0">
                  <a:solidFill>
                    <a:schemeClr val="bg1"/>
                  </a:solidFill>
                  <a:latin typeface="Calibri" panose="020F0502020204030204" pitchFamily="34" charset="0"/>
                </a:endParaRPr>
              </a:p>
            </p:txBody>
          </p:sp>
          <p:sp>
            <p:nvSpPr>
              <p:cNvPr id="86" name="TextBox 85">
                <a:extLst>
                  <a:ext uri="{FF2B5EF4-FFF2-40B4-BE49-F238E27FC236}">
                    <a16:creationId xmlns:a16="http://schemas.microsoft.com/office/drawing/2014/main" id="{A0BC184C-D58E-2CA9-9B6D-EB209506578D}"/>
                  </a:ext>
                </a:extLst>
              </p:cNvPr>
              <p:cNvSpPr txBox="1"/>
              <p:nvPr/>
            </p:nvSpPr>
            <p:spPr bwMode="auto">
              <a:xfrm>
                <a:off x="11359735" y="4652036"/>
                <a:ext cx="773515"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50</a:t>
                </a:r>
              </a:p>
            </p:txBody>
          </p:sp>
          <p:sp>
            <p:nvSpPr>
              <p:cNvPr id="87" name="TextBox 86">
                <a:extLst>
                  <a:ext uri="{FF2B5EF4-FFF2-40B4-BE49-F238E27FC236}">
                    <a16:creationId xmlns:a16="http://schemas.microsoft.com/office/drawing/2014/main" id="{90956B77-69C3-66AE-105E-0734AF1A9EC8}"/>
                  </a:ext>
                </a:extLst>
              </p:cNvPr>
              <p:cNvSpPr txBox="1"/>
              <p:nvPr/>
            </p:nvSpPr>
            <p:spPr bwMode="auto">
              <a:xfrm>
                <a:off x="11787787"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52</a:t>
                </a:r>
              </a:p>
            </p:txBody>
          </p:sp>
        </p:grpSp>
        <p:sp>
          <p:nvSpPr>
            <p:cNvPr id="15" name="Freeform: Shape 14">
              <a:extLst>
                <a:ext uri="{FF2B5EF4-FFF2-40B4-BE49-F238E27FC236}">
                  <a16:creationId xmlns:a16="http://schemas.microsoft.com/office/drawing/2014/main" id="{2B21BD98-5276-F2A1-265E-187208DA1762}"/>
                </a:ext>
              </a:extLst>
            </p:cNvPr>
            <p:cNvSpPr/>
            <p:nvPr/>
          </p:nvSpPr>
          <p:spPr bwMode="auto">
            <a:xfrm>
              <a:off x="1324969" y="1975559"/>
              <a:ext cx="4638776" cy="3032128"/>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dirty="0"/>
            </a:p>
          </p:txBody>
        </p:sp>
        <p:grpSp>
          <p:nvGrpSpPr>
            <p:cNvPr id="16" name="Group 15">
              <a:extLst>
                <a:ext uri="{FF2B5EF4-FFF2-40B4-BE49-F238E27FC236}">
                  <a16:creationId xmlns:a16="http://schemas.microsoft.com/office/drawing/2014/main" id="{C6FD19A3-B7B6-0794-1B0E-74DDBD0EE99C}"/>
                </a:ext>
              </a:extLst>
            </p:cNvPr>
            <p:cNvGrpSpPr/>
            <p:nvPr/>
          </p:nvGrpSpPr>
          <p:grpSpPr>
            <a:xfrm>
              <a:off x="1236132" y="1980614"/>
              <a:ext cx="93135" cy="3027420"/>
              <a:chOff x="901264" y="1705026"/>
              <a:chExt cx="1347222" cy="2802492"/>
            </a:xfrm>
          </p:grpSpPr>
          <p:cxnSp>
            <p:nvCxnSpPr>
              <p:cNvPr id="47" name="Straight Connector 46">
                <a:extLst>
                  <a:ext uri="{FF2B5EF4-FFF2-40B4-BE49-F238E27FC236}">
                    <a16:creationId xmlns:a16="http://schemas.microsoft.com/office/drawing/2014/main" id="{2FB27391-5B74-ECA3-2D2E-0D4D441760E1}"/>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FE06265-0FC5-4432-0865-60EC37C484DF}"/>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7AF09C4-729E-BA3A-336E-A1FAFB01CE4C}"/>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B2E1C1ED-CE69-D73C-B8D7-73E99411EFA5}"/>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299E1233-CD92-5463-6372-641569D008E2}"/>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1D1CCC00-3290-0E20-931E-5840A272D89E}"/>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7" name="Group 16">
              <a:extLst>
                <a:ext uri="{FF2B5EF4-FFF2-40B4-BE49-F238E27FC236}">
                  <a16:creationId xmlns:a16="http://schemas.microsoft.com/office/drawing/2014/main" id="{0EF37367-24F2-40F1-5B72-F11B055DFA98}"/>
                </a:ext>
              </a:extLst>
            </p:cNvPr>
            <p:cNvGrpSpPr/>
            <p:nvPr/>
          </p:nvGrpSpPr>
          <p:grpSpPr>
            <a:xfrm>
              <a:off x="1324970" y="4997398"/>
              <a:ext cx="4649408" cy="99033"/>
              <a:chOff x="1575240" y="3687254"/>
              <a:chExt cx="10654477" cy="1098526"/>
            </a:xfrm>
          </p:grpSpPr>
          <p:grpSp>
            <p:nvGrpSpPr>
              <p:cNvPr id="18" name="Group 17">
                <a:extLst>
                  <a:ext uri="{FF2B5EF4-FFF2-40B4-BE49-F238E27FC236}">
                    <a16:creationId xmlns:a16="http://schemas.microsoft.com/office/drawing/2014/main" id="{F960FC67-6E2F-B13F-54E3-31D9FE819AAF}"/>
                  </a:ext>
                </a:extLst>
              </p:cNvPr>
              <p:cNvGrpSpPr/>
              <p:nvPr/>
            </p:nvGrpSpPr>
            <p:grpSpPr>
              <a:xfrm rot="5400000">
                <a:off x="2041759" y="3220739"/>
                <a:ext cx="1098521" cy="2031560"/>
                <a:chOff x="901264" y="1705026"/>
                <a:chExt cx="1347222" cy="2802492"/>
              </a:xfrm>
            </p:grpSpPr>
            <p:cxnSp>
              <p:nvCxnSpPr>
                <p:cNvPr id="41" name="Straight Connector 40">
                  <a:extLst>
                    <a:ext uri="{FF2B5EF4-FFF2-40B4-BE49-F238E27FC236}">
                      <a16:creationId xmlns:a16="http://schemas.microsoft.com/office/drawing/2014/main" id="{D8C2C459-3656-D838-5A92-D3B6FA6CE326}"/>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B6372435-C4B2-EE2B-C347-AA61EBF396FB}"/>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76CF77DB-2369-A7D2-0D96-217533FA4DD2}"/>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8CD505F-0F13-1F0E-5F91-43A401CFDD0B}"/>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98622C74-4AF6-6830-D806-794AED599316}"/>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4095597-2989-826A-2920-502BC92969A7}"/>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B23D8FD2-3DA7-89FD-5FF6-7D072FDC1660}"/>
                  </a:ext>
                </a:extLst>
              </p:cNvPr>
              <p:cNvGrpSpPr/>
              <p:nvPr/>
            </p:nvGrpSpPr>
            <p:grpSpPr>
              <a:xfrm rot="5400000">
                <a:off x="4485342" y="3220739"/>
                <a:ext cx="1098521" cy="2031560"/>
                <a:chOff x="901264" y="1705026"/>
                <a:chExt cx="1347222" cy="2802492"/>
              </a:xfrm>
            </p:grpSpPr>
            <p:cxnSp>
              <p:nvCxnSpPr>
                <p:cNvPr id="35" name="Straight Connector 34">
                  <a:extLst>
                    <a:ext uri="{FF2B5EF4-FFF2-40B4-BE49-F238E27FC236}">
                      <a16:creationId xmlns:a16="http://schemas.microsoft.com/office/drawing/2014/main" id="{2651A47A-E857-F5A8-5F0A-C04A2F986E64}"/>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ADFE3BA-25EC-AF9B-910B-6301445C51AC}"/>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0BF63925-8D69-6C2D-3309-8BF48EBCE167}"/>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A8DDEC1F-E01F-0D6D-DBDC-9D0FA55BBD2E}"/>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F83DEE2C-D4D2-107F-2BF0-1422A58B3287}"/>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C0771AAE-2A59-2D28-1FC0-24D57EF53BF1}"/>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0" name="Group 19">
                <a:extLst>
                  <a:ext uri="{FF2B5EF4-FFF2-40B4-BE49-F238E27FC236}">
                    <a16:creationId xmlns:a16="http://schemas.microsoft.com/office/drawing/2014/main" id="{05140CEF-37CA-C9E6-9640-252ADD0D6317}"/>
                  </a:ext>
                </a:extLst>
              </p:cNvPr>
              <p:cNvGrpSpPr/>
              <p:nvPr/>
            </p:nvGrpSpPr>
            <p:grpSpPr>
              <a:xfrm rot="5400000">
                <a:off x="6947173" y="3200879"/>
                <a:ext cx="1098521" cy="2071281"/>
                <a:chOff x="901264" y="1705026"/>
                <a:chExt cx="1347222" cy="2802492"/>
              </a:xfrm>
            </p:grpSpPr>
            <p:cxnSp>
              <p:nvCxnSpPr>
                <p:cNvPr id="29" name="Straight Connector 28">
                  <a:extLst>
                    <a:ext uri="{FF2B5EF4-FFF2-40B4-BE49-F238E27FC236}">
                      <a16:creationId xmlns:a16="http://schemas.microsoft.com/office/drawing/2014/main" id="{9CA5DD94-E760-4341-8B2C-7AAF6C849FA9}"/>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393152C8-7F89-C935-0961-D8A988C5B031}"/>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91A0956-5B8B-63E0-E593-E36A0EDAC45F}"/>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C1C40105-77DA-1776-632F-7BF16014DC37}"/>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E4D0A08-0806-0194-CDE5-6B97DDCD3B79}"/>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227B321E-C69A-D6F9-F33E-F6FCF1797287}"/>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1" name="Group 20">
                <a:extLst>
                  <a:ext uri="{FF2B5EF4-FFF2-40B4-BE49-F238E27FC236}">
                    <a16:creationId xmlns:a16="http://schemas.microsoft.com/office/drawing/2014/main" id="{B8993A10-DFC6-EBD4-E9F2-8F8CE94E5521}"/>
                  </a:ext>
                </a:extLst>
              </p:cNvPr>
              <p:cNvGrpSpPr/>
              <p:nvPr/>
            </p:nvGrpSpPr>
            <p:grpSpPr>
              <a:xfrm rot="5400000">
                <a:off x="10025404" y="2581467"/>
                <a:ext cx="1098525" cy="3310100"/>
                <a:chOff x="901261" y="44647"/>
                <a:chExt cx="1347227" cy="4462871"/>
              </a:xfrm>
            </p:grpSpPr>
            <p:cxnSp>
              <p:nvCxnSpPr>
                <p:cNvPr id="22" name="Straight Connector 21">
                  <a:extLst>
                    <a:ext uri="{FF2B5EF4-FFF2-40B4-BE49-F238E27FC236}">
                      <a16:creationId xmlns:a16="http://schemas.microsoft.com/office/drawing/2014/main" id="{0EEB0EEB-CC8A-702A-D310-03CF45D2967F}"/>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D7739BB-EA82-0B07-B510-BB144FD08B2C}"/>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EDBDD925-D55A-F019-EFD0-67FA96DF0BC6}"/>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C227909B-7742-25C1-F5B8-7C6D1CA1D87B}"/>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1F1693A4-51FD-070A-86D8-2408BF5D2AB6}"/>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F181CC93-3207-6293-375E-3A9A3E136B8B}"/>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BFE85670-532E-B180-13EF-0A3D679FA1A0}"/>
                    </a:ext>
                  </a:extLst>
                </p:cNvPr>
                <p:cNvCxnSpPr>
                  <a:cxnSpLocks/>
                </p:cNvCxnSpPr>
                <p:nvPr/>
              </p:nvCxnSpPr>
              <p:spPr bwMode="auto">
                <a:xfrm>
                  <a:off x="901266" y="1167400"/>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8B411DE2-FD04-AC7F-7EE4-5859AC861CC8}"/>
                    </a:ext>
                  </a:extLst>
                </p:cNvPr>
                <p:cNvCxnSpPr>
                  <a:cxnSpLocks/>
                </p:cNvCxnSpPr>
                <p:nvPr/>
              </p:nvCxnSpPr>
              <p:spPr bwMode="auto">
                <a:xfrm>
                  <a:off x="901261" y="582274"/>
                  <a:ext cx="1347224"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865938B5-154E-2463-89A3-48C2D91CEFDA}"/>
                    </a:ext>
                  </a:extLst>
                </p:cNvPr>
                <p:cNvCxnSpPr>
                  <a:cxnSpLocks/>
                </p:cNvCxnSpPr>
                <p:nvPr/>
              </p:nvCxnSpPr>
              <p:spPr bwMode="auto">
                <a:xfrm>
                  <a:off x="901264" y="44647"/>
                  <a:ext cx="1347220"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90" name="Group 89">
            <a:extLst>
              <a:ext uri="{FF2B5EF4-FFF2-40B4-BE49-F238E27FC236}">
                <a16:creationId xmlns:a16="http://schemas.microsoft.com/office/drawing/2014/main" id="{7A6BCD55-9DDE-4E78-F0D6-E5694E8388E1}"/>
              </a:ext>
            </a:extLst>
          </p:cNvPr>
          <p:cNvGrpSpPr/>
          <p:nvPr/>
        </p:nvGrpSpPr>
        <p:grpSpPr>
          <a:xfrm>
            <a:off x="1137441" y="5581253"/>
            <a:ext cx="4978744" cy="222037"/>
            <a:chOff x="1180579" y="4642029"/>
            <a:chExt cx="11253155" cy="245434"/>
          </a:xfrm>
        </p:grpSpPr>
        <p:sp>
          <p:nvSpPr>
            <p:cNvPr id="91" name="TextBox 90">
              <a:extLst>
                <a:ext uri="{FF2B5EF4-FFF2-40B4-BE49-F238E27FC236}">
                  <a16:creationId xmlns:a16="http://schemas.microsoft.com/office/drawing/2014/main" id="{A618C047-3348-9E86-49EA-FC852D46D183}"/>
                </a:ext>
              </a:extLst>
            </p:cNvPr>
            <p:cNvSpPr txBox="1"/>
            <p:nvPr/>
          </p:nvSpPr>
          <p:spPr bwMode="auto">
            <a:xfrm>
              <a:off x="1180579" y="4647617"/>
              <a:ext cx="808691"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143</a:t>
              </a:r>
            </a:p>
          </p:txBody>
        </p:sp>
        <p:sp>
          <p:nvSpPr>
            <p:cNvPr id="92" name="TextBox 91">
              <a:extLst>
                <a:ext uri="{FF2B5EF4-FFF2-40B4-BE49-F238E27FC236}">
                  <a16:creationId xmlns:a16="http://schemas.microsoft.com/office/drawing/2014/main" id="{90C6B135-B1E0-6371-86CE-870C821E0145}"/>
                </a:ext>
              </a:extLst>
            </p:cNvPr>
            <p:cNvSpPr txBox="1"/>
            <p:nvPr/>
          </p:nvSpPr>
          <p:spPr bwMode="auto">
            <a:xfrm>
              <a:off x="1574726" y="4647617"/>
              <a:ext cx="808691"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125</a:t>
              </a:r>
            </a:p>
          </p:txBody>
        </p:sp>
        <p:sp>
          <p:nvSpPr>
            <p:cNvPr id="93" name="TextBox 92">
              <a:extLst>
                <a:ext uri="{FF2B5EF4-FFF2-40B4-BE49-F238E27FC236}">
                  <a16:creationId xmlns:a16="http://schemas.microsoft.com/office/drawing/2014/main" id="{92334CFE-9CFD-C8DA-A9B3-CDF1B0E45411}"/>
                </a:ext>
              </a:extLst>
            </p:cNvPr>
            <p:cNvSpPr txBox="1"/>
            <p:nvPr/>
          </p:nvSpPr>
          <p:spPr bwMode="auto">
            <a:xfrm>
              <a:off x="2047379" y="4647617"/>
              <a:ext cx="678257"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81</a:t>
              </a:r>
            </a:p>
          </p:txBody>
        </p:sp>
        <p:sp>
          <p:nvSpPr>
            <p:cNvPr id="94" name="TextBox 93">
              <a:extLst>
                <a:ext uri="{FF2B5EF4-FFF2-40B4-BE49-F238E27FC236}">
                  <a16:creationId xmlns:a16="http://schemas.microsoft.com/office/drawing/2014/main" id="{991D16B7-4120-C5E4-6D53-0777B13562AC}"/>
                </a:ext>
              </a:extLst>
            </p:cNvPr>
            <p:cNvSpPr txBox="1"/>
            <p:nvPr/>
          </p:nvSpPr>
          <p:spPr bwMode="auto">
            <a:xfrm>
              <a:off x="2441524" y="4647617"/>
              <a:ext cx="678257"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65</a:t>
              </a:r>
            </a:p>
          </p:txBody>
        </p:sp>
        <p:sp>
          <p:nvSpPr>
            <p:cNvPr id="95" name="TextBox 94">
              <a:extLst>
                <a:ext uri="{FF2B5EF4-FFF2-40B4-BE49-F238E27FC236}">
                  <a16:creationId xmlns:a16="http://schemas.microsoft.com/office/drawing/2014/main" id="{4A09471B-246D-E3C1-9BCC-2242EDA91B3B}"/>
                </a:ext>
              </a:extLst>
            </p:cNvPr>
            <p:cNvSpPr txBox="1"/>
            <p:nvPr/>
          </p:nvSpPr>
          <p:spPr bwMode="auto">
            <a:xfrm>
              <a:off x="286296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64</a:t>
              </a:r>
            </a:p>
          </p:txBody>
        </p:sp>
        <p:sp>
          <p:nvSpPr>
            <p:cNvPr id="96" name="TextBox 95">
              <a:extLst>
                <a:ext uri="{FF2B5EF4-FFF2-40B4-BE49-F238E27FC236}">
                  <a16:creationId xmlns:a16="http://schemas.microsoft.com/office/drawing/2014/main" id="{950FDB6D-B05B-4A5D-D7A1-7257C735B778}"/>
                </a:ext>
              </a:extLst>
            </p:cNvPr>
            <p:cNvSpPr txBox="1"/>
            <p:nvPr/>
          </p:nvSpPr>
          <p:spPr bwMode="auto">
            <a:xfrm>
              <a:off x="325711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59</a:t>
              </a:r>
            </a:p>
          </p:txBody>
        </p:sp>
        <p:sp>
          <p:nvSpPr>
            <p:cNvPr id="97" name="TextBox 96">
              <a:extLst>
                <a:ext uri="{FF2B5EF4-FFF2-40B4-BE49-F238E27FC236}">
                  <a16:creationId xmlns:a16="http://schemas.microsoft.com/office/drawing/2014/main" id="{6BFB20C3-BAAC-10C1-885E-3331E255B7E4}"/>
                </a:ext>
              </a:extLst>
            </p:cNvPr>
            <p:cNvSpPr txBox="1"/>
            <p:nvPr/>
          </p:nvSpPr>
          <p:spPr bwMode="auto">
            <a:xfrm>
              <a:off x="366454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55</a:t>
              </a:r>
            </a:p>
          </p:txBody>
        </p:sp>
        <p:sp>
          <p:nvSpPr>
            <p:cNvPr id="98" name="TextBox 97">
              <a:extLst>
                <a:ext uri="{FF2B5EF4-FFF2-40B4-BE49-F238E27FC236}">
                  <a16:creationId xmlns:a16="http://schemas.microsoft.com/office/drawing/2014/main" id="{F2BE2EAE-7D46-D97F-5008-AFE83C22B8CF}"/>
                </a:ext>
              </a:extLst>
            </p:cNvPr>
            <p:cNvSpPr txBox="1"/>
            <p:nvPr/>
          </p:nvSpPr>
          <p:spPr bwMode="auto">
            <a:xfrm>
              <a:off x="4058696"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53</a:t>
              </a:r>
            </a:p>
          </p:txBody>
        </p:sp>
        <p:sp>
          <p:nvSpPr>
            <p:cNvPr id="99" name="TextBox 98">
              <a:extLst>
                <a:ext uri="{FF2B5EF4-FFF2-40B4-BE49-F238E27FC236}">
                  <a16:creationId xmlns:a16="http://schemas.microsoft.com/office/drawing/2014/main" id="{617695D6-CE01-1A20-9530-C7F89B2C5498}"/>
                </a:ext>
              </a:extLst>
            </p:cNvPr>
            <p:cNvSpPr txBox="1"/>
            <p:nvPr/>
          </p:nvSpPr>
          <p:spPr bwMode="auto">
            <a:xfrm>
              <a:off x="450167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52</a:t>
              </a:r>
            </a:p>
          </p:txBody>
        </p:sp>
        <p:sp>
          <p:nvSpPr>
            <p:cNvPr id="100" name="TextBox 99">
              <a:extLst>
                <a:ext uri="{FF2B5EF4-FFF2-40B4-BE49-F238E27FC236}">
                  <a16:creationId xmlns:a16="http://schemas.microsoft.com/office/drawing/2014/main" id="{377F168D-3656-3A3F-10F3-DF9F42E50726}"/>
                </a:ext>
              </a:extLst>
            </p:cNvPr>
            <p:cNvSpPr txBox="1"/>
            <p:nvPr/>
          </p:nvSpPr>
          <p:spPr bwMode="auto">
            <a:xfrm>
              <a:off x="490910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46</a:t>
              </a:r>
            </a:p>
          </p:txBody>
        </p:sp>
        <p:sp>
          <p:nvSpPr>
            <p:cNvPr id="101" name="TextBox 100">
              <a:extLst>
                <a:ext uri="{FF2B5EF4-FFF2-40B4-BE49-F238E27FC236}">
                  <a16:creationId xmlns:a16="http://schemas.microsoft.com/office/drawing/2014/main" id="{78EF0C76-66FC-2B44-C114-69757D14D674}"/>
                </a:ext>
              </a:extLst>
            </p:cNvPr>
            <p:cNvSpPr txBox="1"/>
            <p:nvPr/>
          </p:nvSpPr>
          <p:spPr bwMode="auto">
            <a:xfrm>
              <a:off x="5328657"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41</a:t>
              </a:r>
            </a:p>
          </p:txBody>
        </p:sp>
        <p:sp>
          <p:nvSpPr>
            <p:cNvPr id="102" name="TextBox 101">
              <a:extLst>
                <a:ext uri="{FF2B5EF4-FFF2-40B4-BE49-F238E27FC236}">
                  <a16:creationId xmlns:a16="http://schemas.microsoft.com/office/drawing/2014/main" id="{E76790E7-3DE8-FA97-A5EC-9E3AE8EAFD2A}"/>
                </a:ext>
              </a:extLst>
            </p:cNvPr>
            <p:cNvSpPr txBox="1"/>
            <p:nvPr/>
          </p:nvSpPr>
          <p:spPr bwMode="auto">
            <a:xfrm>
              <a:off x="5724703"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40</a:t>
              </a:r>
            </a:p>
          </p:txBody>
        </p:sp>
        <p:sp>
          <p:nvSpPr>
            <p:cNvPr id="103" name="TextBox 102">
              <a:extLst>
                <a:ext uri="{FF2B5EF4-FFF2-40B4-BE49-F238E27FC236}">
                  <a16:creationId xmlns:a16="http://schemas.microsoft.com/office/drawing/2014/main" id="{E2C3868A-400E-7800-4EBC-22D866685F3A}"/>
                </a:ext>
              </a:extLst>
            </p:cNvPr>
            <p:cNvSpPr txBox="1"/>
            <p:nvPr/>
          </p:nvSpPr>
          <p:spPr bwMode="auto">
            <a:xfrm>
              <a:off x="6140015"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35</a:t>
              </a:r>
            </a:p>
          </p:txBody>
        </p:sp>
        <p:sp>
          <p:nvSpPr>
            <p:cNvPr id="104" name="TextBox 103">
              <a:extLst>
                <a:ext uri="{FF2B5EF4-FFF2-40B4-BE49-F238E27FC236}">
                  <a16:creationId xmlns:a16="http://schemas.microsoft.com/office/drawing/2014/main" id="{3ED29F15-B1BB-4F66-1BD7-22438A437D31}"/>
                </a:ext>
              </a:extLst>
            </p:cNvPr>
            <p:cNvSpPr txBox="1"/>
            <p:nvPr/>
          </p:nvSpPr>
          <p:spPr bwMode="auto">
            <a:xfrm>
              <a:off x="653474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33</a:t>
              </a:r>
            </a:p>
          </p:txBody>
        </p:sp>
        <p:sp>
          <p:nvSpPr>
            <p:cNvPr id="105" name="TextBox 104">
              <a:extLst>
                <a:ext uri="{FF2B5EF4-FFF2-40B4-BE49-F238E27FC236}">
                  <a16:creationId xmlns:a16="http://schemas.microsoft.com/office/drawing/2014/main" id="{046D7EA1-8C4A-D40A-30A7-B75B001C3B2C}"/>
                </a:ext>
              </a:extLst>
            </p:cNvPr>
            <p:cNvSpPr txBox="1"/>
            <p:nvPr/>
          </p:nvSpPr>
          <p:spPr bwMode="auto">
            <a:xfrm>
              <a:off x="6966616"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26</a:t>
              </a:r>
            </a:p>
          </p:txBody>
        </p:sp>
        <p:sp>
          <p:nvSpPr>
            <p:cNvPr id="106" name="TextBox 105">
              <a:extLst>
                <a:ext uri="{FF2B5EF4-FFF2-40B4-BE49-F238E27FC236}">
                  <a16:creationId xmlns:a16="http://schemas.microsoft.com/office/drawing/2014/main" id="{E66623BA-F750-CEE6-74F1-2B12AABAD6D4}"/>
                </a:ext>
              </a:extLst>
            </p:cNvPr>
            <p:cNvSpPr txBox="1"/>
            <p:nvPr/>
          </p:nvSpPr>
          <p:spPr bwMode="auto">
            <a:xfrm>
              <a:off x="7345523"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24</a:t>
              </a:r>
            </a:p>
          </p:txBody>
        </p:sp>
        <p:sp>
          <p:nvSpPr>
            <p:cNvPr id="107" name="TextBox 106">
              <a:extLst>
                <a:ext uri="{FF2B5EF4-FFF2-40B4-BE49-F238E27FC236}">
                  <a16:creationId xmlns:a16="http://schemas.microsoft.com/office/drawing/2014/main" id="{8580A6CD-15A7-AA32-A67D-9388D4451A64}"/>
                </a:ext>
              </a:extLst>
            </p:cNvPr>
            <p:cNvSpPr txBox="1"/>
            <p:nvPr/>
          </p:nvSpPr>
          <p:spPr bwMode="auto">
            <a:xfrm>
              <a:off x="7788507"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21</a:t>
              </a:r>
            </a:p>
          </p:txBody>
        </p:sp>
        <p:sp>
          <p:nvSpPr>
            <p:cNvPr id="108" name="TextBox 107">
              <a:extLst>
                <a:ext uri="{FF2B5EF4-FFF2-40B4-BE49-F238E27FC236}">
                  <a16:creationId xmlns:a16="http://schemas.microsoft.com/office/drawing/2014/main" id="{EE0239D6-E3BE-1BDD-1046-8698FEA13523}"/>
                </a:ext>
              </a:extLst>
            </p:cNvPr>
            <p:cNvSpPr txBox="1"/>
            <p:nvPr/>
          </p:nvSpPr>
          <p:spPr bwMode="auto">
            <a:xfrm>
              <a:off x="8195940"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19</a:t>
              </a:r>
            </a:p>
          </p:txBody>
        </p:sp>
        <p:sp>
          <p:nvSpPr>
            <p:cNvPr id="109" name="TextBox 108">
              <a:extLst>
                <a:ext uri="{FF2B5EF4-FFF2-40B4-BE49-F238E27FC236}">
                  <a16:creationId xmlns:a16="http://schemas.microsoft.com/office/drawing/2014/main" id="{A12C3C91-E7F8-4C9C-4214-241F62C62A5F}"/>
                </a:ext>
              </a:extLst>
            </p:cNvPr>
            <p:cNvSpPr txBox="1"/>
            <p:nvPr/>
          </p:nvSpPr>
          <p:spPr bwMode="auto">
            <a:xfrm>
              <a:off x="8595169" y="4647617"/>
              <a:ext cx="678257"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16</a:t>
              </a:r>
            </a:p>
          </p:txBody>
        </p:sp>
        <p:sp>
          <p:nvSpPr>
            <p:cNvPr id="110" name="TextBox 109">
              <a:extLst>
                <a:ext uri="{FF2B5EF4-FFF2-40B4-BE49-F238E27FC236}">
                  <a16:creationId xmlns:a16="http://schemas.microsoft.com/office/drawing/2014/main" id="{B07721FC-4C52-DBFE-D5E5-DA8DA6E2FF05}"/>
                </a:ext>
              </a:extLst>
            </p:cNvPr>
            <p:cNvSpPr txBox="1"/>
            <p:nvPr/>
          </p:nvSpPr>
          <p:spPr bwMode="auto">
            <a:xfrm>
              <a:off x="8996294"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12</a:t>
              </a:r>
            </a:p>
          </p:txBody>
        </p:sp>
        <p:sp>
          <p:nvSpPr>
            <p:cNvPr id="111" name="TextBox 110">
              <a:extLst>
                <a:ext uri="{FF2B5EF4-FFF2-40B4-BE49-F238E27FC236}">
                  <a16:creationId xmlns:a16="http://schemas.microsoft.com/office/drawing/2014/main" id="{9492E45F-9FF5-F268-8E32-9C2887BD7FDE}"/>
                </a:ext>
              </a:extLst>
            </p:cNvPr>
            <p:cNvSpPr txBox="1"/>
            <p:nvPr/>
          </p:nvSpPr>
          <p:spPr bwMode="auto">
            <a:xfrm>
              <a:off x="9426844"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11</a:t>
              </a:r>
            </a:p>
          </p:txBody>
        </p:sp>
        <p:sp>
          <p:nvSpPr>
            <p:cNvPr id="112" name="TextBox 111">
              <a:extLst>
                <a:ext uri="{FF2B5EF4-FFF2-40B4-BE49-F238E27FC236}">
                  <a16:creationId xmlns:a16="http://schemas.microsoft.com/office/drawing/2014/main" id="{73614C64-E5D1-822D-A2AF-58D919843403}"/>
                </a:ext>
              </a:extLst>
            </p:cNvPr>
            <p:cNvSpPr txBox="1"/>
            <p:nvPr/>
          </p:nvSpPr>
          <p:spPr bwMode="auto">
            <a:xfrm>
              <a:off x="9876634"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8</a:t>
              </a:r>
            </a:p>
          </p:txBody>
        </p:sp>
        <p:sp>
          <p:nvSpPr>
            <p:cNvPr id="113" name="TextBox 112">
              <a:extLst>
                <a:ext uri="{FF2B5EF4-FFF2-40B4-BE49-F238E27FC236}">
                  <a16:creationId xmlns:a16="http://schemas.microsoft.com/office/drawing/2014/main" id="{9F176B80-EA7B-6DF8-4861-1CB1B2BE5A01}"/>
                </a:ext>
              </a:extLst>
            </p:cNvPr>
            <p:cNvSpPr txBox="1"/>
            <p:nvPr/>
          </p:nvSpPr>
          <p:spPr bwMode="auto">
            <a:xfrm>
              <a:off x="10298343"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6</a:t>
              </a:r>
            </a:p>
          </p:txBody>
        </p:sp>
        <p:sp>
          <p:nvSpPr>
            <p:cNvPr id="114" name="TextBox 113">
              <a:extLst>
                <a:ext uri="{FF2B5EF4-FFF2-40B4-BE49-F238E27FC236}">
                  <a16:creationId xmlns:a16="http://schemas.microsoft.com/office/drawing/2014/main" id="{80B2C407-64A8-B42B-FF14-CC5D91375211}"/>
                </a:ext>
              </a:extLst>
            </p:cNvPr>
            <p:cNvSpPr txBox="1"/>
            <p:nvPr/>
          </p:nvSpPr>
          <p:spPr bwMode="auto">
            <a:xfrm>
              <a:off x="10674669"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a:t>
              </a:r>
            </a:p>
          </p:txBody>
        </p:sp>
        <p:sp>
          <p:nvSpPr>
            <p:cNvPr id="115" name="TextBox 114">
              <a:extLst>
                <a:ext uri="{FF2B5EF4-FFF2-40B4-BE49-F238E27FC236}">
                  <a16:creationId xmlns:a16="http://schemas.microsoft.com/office/drawing/2014/main" id="{844CD0AC-95C6-3970-3FA4-2E4EF558D45F}"/>
                </a:ext>
              </a:extLst>
            </p:cNvPr>
            <p:cNvSpPr txBox="1"/>
            <p:nvPr/>
          </p:nvSpPr>
          <p:spPr bwMode="auto">
            <a:xfrm>
              <a:off x="11059242"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dirty="0">
                  <a:solidFill>
                    <a:schemeClr val="bg1"/>
                  </a:solidFill>
                  <a:latin typeface="Calibri" panose="020F0502020204030204" pitchFamily="34" charset="0"/>
                </a:rPr>
                <a:t>2</a:t>
              </a:r>
              <a:endParaRPr lang="en-US" sz="900" b="0" dirty="0">
                <a:solidFill>
                  <a:schemeClr val="bg1"/>
                </a:solidFill>
                <a:latin typeface="Calibri" panose="020F0502020204030204" pitchFamily="34" charset="0"/>
              </a:endParaRPr>
            </a:p>
          </p:txBody>
        </p:sp>
        <p:sp>
          <p:nvSpPr>
            <p:cNvPr id="116" name="TextBox 115">
              <a:extLst>
                <a:ext uri="{FF2B5EF4-FFF2-40B4-BE49-F238E27FC236}">
                  <a16:creationId xmlns:a16="http://schemas.microsoft.com/office/drawing/2014/main" id="{0C1CC4DA-3D44-07F0-8D3F-550CE07D03B1}"/>
                </a:ext>
              </a:extLst>
            </p:cNvPr>
            <p:cNvSpPr txBox="1"/>
            <p:nvPr/>
          </p:nvSpPr>
          <p:spPr bwMode="auto">
            <a:xfrm>
              <a:off x="11472578" y="4642029"/>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0</a:t>
              </a:r>
            </a:p>
          </p:txBody>
        </p:sp>
        <p:sp>
          <p:nvSpPr>
            <p:cNvPr id="117" name="TextBox 116">
              <a:extLst>
                <a:ext uri="{FF2B5EF4-FFF2-40B4-BE49-F238E27FC236}">
                  <a16:creationId xmlns:a16="http://schemas.microsoft.com/office/drawing/2014/main" id="{CF65C807-DF21-D1EC-B616-044106EB9408}"/>
                </a:ext>
              </a:extLst>
            </p:cNvPr>
            <p:cNvSpPr txBox="1"/>
            <p:nvPr/>
          </p:nvSpPr>
          <p:spPr bwMode="auto">
            <a:xfrm>
              <a:off x="11885911"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0</a:t>
              </a:r>
            </a:p>
          </p:txBody>
        </p:sp>
      </p:grpSp>
      <p:grpSp>
        <p:nvGrpSpPr>
          <p:cNvPr id="122" name="Group 121">
            <a:extLst>
              <a:ext uri="{FF2B5EF4-FFF2-40B4-BE49-F238E27FC236}">
                <a16:creationId xmlns:a16="http://schemas.microsoft.com/office/drawing/2014/main" id="{49D0191B-E8FC-0288-AEDA-672D669D13A9}"/>
              </a:ext>
            </a:extLst>
          </p:cNvPr>
          <p:cNvGrpSpPr/>
          <p:nvPr/>
        </p:nvGrpSpPr>
        <p:grpSpPr>
          <a:xfrm>
            <a:off x="1336040" y="1975559"/>
            <a:ext cx="2115647" cy="3032128"/>
            <a:chOff x="1336040" y="1975559"/>
            <a:chExt cx="2115647" cy="3032128"/>
          </a:xfrm>
        </p:grpSpPr>
        <p:sp>
          <p:nvSpPr>
            <p:cNvPr id="5" name="Freeform: Shape 4">
              <a:extLst>
                <a:ext uri="{FF2B5EF4-FFF2-40B4-BE49-F238E27FC236}">
                  <a16:creationId xmlns:a16="http://schemas.microsoft.com/office/drawing/2014/main" id="{C3CEEC6F-BB45-BEF4-B3F5-B6F86301DA36}"/>
                </a:ext>
              </a:extLst>
            </p:cNvPr>
            <p:cNvSpPr/>
            <p:nvPr/>
          </p:nvSpPr>
          <p:spPr bwMode="auto">
            <a:xfrm>
              <a:off x="1336040" y="3484880"/>
              <a:ext cx="518160" cy="1508760"/>
            </a:xfrm>
            <a:custGeom>
              <a:avLst/>
              <a:gdLst>
                <a:gd name="connsiteX0" fmla="*/ 0 w 518160"/>
                <a:gd name="connsiteY0" fmla="*/ 0 h 1508760"/>
                <a:gd name="connsiteX1" fmla="*/ 518160 w 518160"/>
                <a:gd name="connsiteY1" fmla="*/ 0 h 1508760"/>
                <a:gd name="connsiteX2" fmla="*/ 518160 w 518160"/>
                <a:gd name="connsiteY2" fmla="*/ 1508760 h 1508760"/>
              </a:gdLst>
              <a:ahLst/>
              <a:cxnLst>
                <a:cxn ang="0">
                  <a:pos x="connsiteX0" y="connsiteY0"/>
                </a:cxn>
                <a:cxn ang="0">
                  <a:pos x="connsiteX1" y="connsiteY1"/>
                </a:cxn>
                <a:cxn ang="0">
                  <a:pos x="connsiteX2" y="connsiteY2"/>
                </a:cxn>
              </a:cxnLst>
              <a:rect l="l" t="t" r="r" b="b"/>
              <a:pathLst>
                <a:path w="518160" h="1508760">
                  <a:moveTo>
                    <a:pt x="0" y="0"/>
                  </a:moveTo>
                  <a:lnTo>
                    <a:pt x="518160" y="0"/>
                  </a:lnTo>
                  <a:lnTo>
                    <a:pt x="518160" y="1508760"/>
                  </a:lnTo>
                </a:path>
              </a:pathLst>
            </a:custGeom>
            <a:noFill/>
            <a:ln w="28575">
              <a:solidFill>
                <a:schemeClr val="tx2">
                  <a:lumMod val="90000"/>
                  <a:alpha val="50000"/>
                </a:schemeClr>
              </a:solidFill>
              <a:prstDash val="sysDash"/>
              <a:miter lim="800000"/>
              <a:headEnd/>
              <a:tailEnd/>
            </a:ln>
          </p:spPr>
          <p:txBody>
            <a:bodyPr rtlCol="0" anchor="ctr"/>
            <a:lstStyle/>
            <a:p>
              <a:pPr algn="ctr"/>
              <a:endParaRPr lang="en-US" dirty="0"/>
            </a:p>
          </p:txBody>
        </p:sp>
        <p:cxnSp>
          <p:nvCxnSpPr>
            <p:cNvPr id="121" name="Straight Connector 120">
              <a:extLst>
                <a:ext uri="{FF2B5EF4-FFF2-40B4-BE49-F238E27FC236}">
                  <a16:creationId xmlns:a16="http://schemas.microsoft.com/office/drawing/2014/main" id="{B63508C0-4FB3-9A6A-EAD5-AA1E412A2E78}"/>
                </a:ext>
              </a:extLst>
            </p:cNvPr>
            <p:cNvCxnSpPr/>
            <p:nvPr/>
          </p:nvCxnSpPr>
          <p:spPr bwMode="auto">
            <a:xfrm>
              <a:off x="2391302" y="1975559"/>
              <a:ext cx="0" cy="3032128"/>
            </a:xfrm>
            <a:prstGeom prst="line">
              <a:avLst/>
            </a:prstGeom>
            <a:noFill/>
            <a:ln w="28575" cap="flat" cmpd="sng" algn="ctr">
              <a:solidFill>
                <a:schemeClr val="tx2">
                  <a:lumMod val="90000"/>
                  <a:alpha val="50000"/>
                </a:schemeClr>
              </a:solidFill>
              <a:prstDash val="sysDash"/>
              <a:round/>
              <a:headEnd type="none" w="med" len="med"/>
              <a:tailEnd type="none" w="med" len="med"/>
            </a:ln>
            <a:effectLst/>
          </p:spPr>
        </p:cxnSp>
        <p:cxnSp>
          <p:nvCxnSpPr>
            <p:cNvPr id="123" name="Straight Connector 122">
              <a:extLst>
                <a:ext uri="{FF2B5EF4-FFF2-40B4-BE49-F238E27FC236}">
                  <a16:creationId xmlns:a16="http://schemas.microsoft.com/office/drawing/2014/main" id="{04219FFE-5806-A484-1C82-351C9012F5D4}"/>
                </a:ext>
              </a:extLst>
            </p:cNvPr>
            <p:cNvCxnSpPr/>
            <p:nvPr/>
          </p:nvCxnSpPr>
          <p:spPr bwMode="auto">
            <a:xfrm>
              <a:off x="3451687" y="1975559"/>
              <a:ext cx="0" cy="3032128"/>
            </a:xfrm>
            <a:prstGeom prst="line">
              <a:avLst/>
            </a:prstGeom>
            <a:noFill/>
            <a:ln w="28575" cap="flat" cmpd="sng" algn="ctr">
              <a:solidFill>
                <a:schemeClr val="tx2">
                  <a:lumMod val="90000"/>
                  <a:alpha val="50000"/>
                </a:schemeClr>
              </a:solidFill>
              <a:prstDash val="sysDash"/>
              <a:round/>
              <a:headEnd type="none" w="med" len="med"/>
              <a:tailEnd type="none" w="med" len="med"/>
            </a:ln>
            <a:effectLst/>
          </p:spPr>
        </p:cxnSp>
      </p:grpSp>
      <p:sp>
        <p:nvSpPr>
          <p:cNvPr id="124" name="TextBox 123">
            <a:extLst>
              <a:ext uri="{FF2B5EF4-FFF2-40B4-BE49-F238E27FC236}">
                <a16:creationId xmlns:a16="http://schemas.microsoft.com/office/drawing/2014/main" id="{6E5D63CF-41F6-EF29-22C1-72AA95080B4A}"/>
              </a:ext>
            </a:extLst>
          </p:cNvPr>
          <p:cNvSpPr txBox="1"/>
          <p:nvPr/>
        </p:nvSpPr>
        <p:spPr bwMode="auto">
          <a:xfrm>
            <a:off x="1314337" y="3849296"/>
            <a:ext cx="17171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dirty="0">
                <a:solidFill>
                  <a:schemeClr val="bg1"/>
                </a:solidFill>
                <a:latin typeface="Calibri" panose="020F0502020204030204" pitchFamily="34" charset="0"/>
              </a:rPr>
              <a:t>Median PFS:</a:t>
            </a:r>
          </a:p>
          <a:p>
            <a:pPr algn="l">
              <a:lnSpc>
                <a:spcPct val="100000"/>
              </a:lnSpc>
              <a:spcAft>
                <a:spcPct val="0"/>
              </a:spcAft>
              <a:buClrTx/>
              <a:buFontTx/>
              <a:buNone/>
            </a:pPr>
            <a:r>
              <a:rPr lang="en-US" sz="1400" b="0" dirty="0">
                <a:solidFill>
                  <a:schemeClr val="bg1"/>
                </a:solidFill>
                <a:latin typeface="Calibri" panose="020F0502020204030204" pitchFamily="34" charset="0"/>
              </a:rPr>
              <a:t>6.0 mo (4.1-18.0 mo)</a:t>
            </a:r>
          </a:p>
        </p:txBody>
      </p:sp>
      <p:sp>
        <p:nvSpPr>
          <p:cNvPr id="126" name="TextBox 125">
            <a:extLst>
              <a:ext uri="{FF2B5EF4-FFF2-40B4-BE49-F238E27FC236}">
                <a16:creationId xmlns:a16="http://schemas.microsoft.com/office/drawing/2014/main" id="{91CC798A-ED0D-652B-54C9-AA3E4BC296B8}"/>
              </a:ext>
            </a:extLst>
          </p:cNvPr>
          <p:cNvSpPr txBox="1"/>
          <p:nvPr/>
        </p:nvSpPr>
        <p:spPr bwMode="auto">
          <a:xfrm>
            <a:off x="1311824" y="4664467"/>
            <a:ext cx="10046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 Censored</a:t>
            </a:r>
          </a:p>
        </p:txBody>
      </p:sp>
      <p:grpSp>
        <p:nvGrpSpPr>
          <p:cNvPr id="125" name="Group 124">
            <a:extLst>
              <a:ext uri="{FF2B5EF4-FFF2-40B4-BE49-F238E27FC236}">
                <a16:creationId xmlns:a16="http://schemas.microsoft.com/office/drawing/2014/main" id="{C6DF346A-9FA3-7BCC-AECB-DEBDBA001D08}"/>
              </a:ext>
            </a:extLst>
          </p:cNvPr>
          <p:cNvGrpSpPr/>
          <p:nvPr/>
        </p:nvGrpSpPr>
        <p:grpSpPr>
          <a:xfrm>
            <a:off x="2346791" y="2536057"/>
            <a:ext cx="2450543" cy="955566"/>
            <a:chOff x="2346791" y="2807685"/>
            <a:chExt cx="2450543" cy="955566"/>
          </a:xfrm>
        </p:grpSpPr>
        <p:sp>
          <p:nvSpPr>
            <p:cNvPr id="127" name="TextBox 126">
              <a:extLst>
                <a:ext uri="{FF2B5EF4-FFF2-40B4-BE49-F238E27FC236}">
                  <a16:creationId xmlns:a16="http://schemas.microsoft.com/office/drawing/2014/main" id="{723FDF98-EBD7-394F-9D2F-BE0DF1E3A584}"/>
                </a:ext>
              </a:extLst>
            </p:cNvPr>
            <p:cNvSpPr txBox="1"/>
            <p:nvPr/>
          </p:nvSpPr>
          <p:spPr bwMode="auto">
            <a:xfrm>
              <a:off x="2346791" y="2807685"/>
              <a:ext cx="24505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dirty="0">
                  <a:solidFill>
                    <a:schemeClr val="bg1"/>
                  </a:solidFill>
                  <a:latin typeface="Calibri" panose="020F0502020204030204" pitchFamily="34" charset="0"/>
                </a:rPr>
                <a:t>Estimated % Probability of PFS</a:t>
              </a:r>
            </a:p>
          </p:txBody>
        </p:sp>
        <p:sp>
          <p:nvSpPr>
            <p:cNvPr id="128" name="TextBox 127">
              <a:extLst>
                <a:ext uri="{FF2B5EF4-FFF2-40B4-BE49-F238E27FC236}">
                  <a16:creationId xmlns:a16="http://schemas.microsoft.com/office/drawing/2014/main" id="{FBF7FFDD-538F-DB11-03FF-0D713A0DE9D3}"/>
                </a:ext>
              </a:extLst>
            </p:cNvPr>
            <p:cNvSpPr txBox="1"/>
            <p:nvPr/>
          </p:nvSpPr>
          <p:spPr bwMode="auto">
            <a:xfrm>
              <a:off x="2363506" y="3024587"/>
              <a:ext cx="124264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b="0" dirty="0">
                  <a:solidFill>
                    <a:schemeClr val="bg1"/>
                  </a:solidFill>
                  <a:latin typeface="Calibri" panose="020F0502020204030204" pitchFamily="34" charset="0"/>
                </a:rPr>
                <a:t>12 mo</a:t>
              </a:r>
            </a:p>
            <a:p>
              <a:pPr algn="l">
                <a:lnSpc>
                  <a:spcPct val="100000"/>
                </a:lnSpc>
                <a:spcAft>
                  <a:spcPct val="0"/>
                </a:spcAft>
                <a:buClrTx/>
                <a:buFontTx/>
                <a:buNone/>
              </a:pPr>
              <a:r>
                <a:rPr lang="en-US" sz="1400" b="0" dirty="0">
                  <a:solidFill>
                    <a:schemeClr val="bg1"/>
                  </a:solidFill>
                  <a:latin typeface="Calibri" panose="020F0502020204030204" pitchFamily="34" charset="0"/>
                </a:rPr>
                <a:t>46.4%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(37.8%-54.5%)</a:t>
              </a:r>
            </a:p>
          </p:txBody>
        </p:sp>
        <p:sp>
          <p:nvSpPr>
            <p:cNvPr id="129" name="TextBox 128">
              <a:extLst>
                <a:ext uri="{FF2B5EF4-FFF2-40B4-BE49-F238E27FC236}">
                  <a16:creationId xmlns:a16="http://schemas.microsoft.com/office/drawing/2014/main" id="{9F559361-EC03-1D9E-7ED5-5443B6B851F6}"/>
                </a:ext>
              </a:extLst>
            </p:cNvPr>
            <p:cNvSpPr txBox="1"/>
            <p:nvPr/>
          </p:nvSpPr>
          <p:spPr bwMode="auto">
            <a:xfrm>
              <a:off x="3448427" y="3024587"/>
              <a:ext cx="124264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b="0" dirty="0">
                  <a:solidFill>
                    <a:schemeClr val="bg1"/>
                  </a:solidFill>
                  <a:latin typeface="Calibri" panose="020F0502020204030204" pitchFamily="34" charset="0"/>
                </a:rPr>
                <a:t>24 mo</a:t>
              </a:r>
            </a:p>
            <a:p>
              <a:pPr algn="l">
                <a:lnSpc>
                  <a:spcPct val="100000"/>
                </a:lnSpc>
                <a:spcAft>
                  <a:spcPct val="0"/>
                </a:spcAft>
                <a:buClrTx/>
                <a:buFontTx/>
                <a:buNone/>
              </a:pPr>
              <a:r>
                <a:rPr lang="en-US" sz="1400" b="0" dirty="0">
                  <a:solidFill>
                    <a:schemeClr val="bg1"/>
                  </a:solidFill>
                  <a:latin typeface="Calibri" panose="020F0502020204030204" pitchFamily="34" charset="0"/>
                </a:rPr>
                <a:t>40.1%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(31.6%-48.4%)</a:t>
              </a:r>
            </a:p>
          </p:txBody>
        </p:sp>
      </p:grpSp>
      <p:grpSp>
        <p:nvGrpSpPr>
          <p:cNvPr id="131" name="Group 130">
            <a:extLst>
              <a:ext uri="{FF2B5EF4-FFF2-40B4-BE49-F238E27FC236}">
                <a16:creationId xmlns:a16="http://schemas.microsoft.com/office/drawing/2014/main" id="{09B0815D-54F0-C307-9658-C35775E5A4C0}"/>
              </a:ext>
            </a:extLst>
          </p:cNvPr>
          <p:cNvGrpSpPr/>
          <p:nvPr/>
        </p:nvGrpSpPr>
        <p:grpSpPr>
          <a:xfrm>
            <a:off x="6055656" y="1860279"/>
            <a:ext cx="5419241" cy="3676098"/>
            <a:chOff x="740357" y="1860279"/>
            <a:chExt cx="5419241" cy="3676098"/>
          </a:xfrm>
        </p:grpSpPr>
        <p:sp>
          <p:nvSpPr>
            <p:cNvPr id="132" name="TextBox 131">
              <a:extLst>
                <a:ext uri="{FF2B5EF4-FFF2-40B4-BE49-F238E27FC236}">
                  <a16:creationId xmlns:a16="http://schemas.microsoft.com/office/drawing/2014/main" id="{4C9FF3CD-7B26-7A45-AA47-6D6200AEE5B6}"/>
                </a:ext>
              </a:extLst>
            </p:cNvPr>
            <p:cNvSpPr txBox="1"/>
            <p:nvPr/>
          </p:nvSpPr>
          <p:spPr bwMode="auto">
            <a:xfrm rot="16200000">
              <a:off x="224223" y="3353124"/>
              <a:ext cx="13092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Probability of PFS</a:t>
              </a:r>
            </a:p>
          </p:txBody>
        </p:sp>
        <p:sp>
          <p:nvSpPr>
            <p:cNvPr id="133" name="TextBox 132">
              <a:extLst>
                <a:ext uri="{FF2B5EF4-FFF2-40B4-BE49-F238E27FC236}">
                  <a16:creationId xmlns:a16="http://schemas.microsoft.com/office/drawing/2014/main" id="{E0C99AD3-E2D3-48DC-7CC6-376AB1B975B6}"/>
                </a:ext>
              </a:extLst>
            </p:cNvPr>
            <p:cNvSpPr txBox="1"/>
            <p:nvPr/>
          </p:nvSpPr>
          <p:spPr bwMode="auto">
            <a:xfrm>
              <a:off x="3351829" y="525937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Mo</a:t>
              </a:r>
            </a:p>
          </p:txBody>
        </p:sp>
        <p:grpSp>
          <p:nvGrpSpPr>
            <p:cNvPr id="134" name="Group 133">
              <a:extLst>
                <a:ext uri="{FF2B5EF4-FFF2-40B4-BE49-F238E27FC236}">
                  <a16:creationId xmlns:a16="http://schemas.microsoft.com/office/drawing/2014/main" id="{276D9C16-96A5-6E87-509D-8AA112932CDC}"/>
                </a:ext>
              </a:extLst>
            </p:cNvPr>
            <p:cNvGrpSpPr/>
            <p:nvPr/>
          </p:nvGrpSpPr>
          <p:grpSpPr>
            <a:xfrm>
              <a:off x="925639" y="1860279"/>
              <a:ext cx="380232" cy="3308621"/>
              <a:chOff x="792381" y="1569166"/>
              <a:chExt cx="380232" cy="3050751"/>
            </a:xfrm>
          </p:grpSpPr>
          <p:sp>
            <p:nvSpPr>
              <p:cNvPr id="203" name="TextBox 202">
                <a:extLst>
                  <a:ext uri="{FF2B5EF4-FFF2-40B4-BE49-F238E27FC236}">
                    <a16:creationId xmlns:a16="http://schemas.microsoft.com/office/drawing/2014/main" id="{EE549F42-C61B-7801-3F9A-DD8EFA81AA87}"/>
                  </a:ext>
                </a:extLst>
              </p:cNvPr>
              <p:cNvSpPr txBox="1"/>
              <p:nvPr/>
            </p:nvSpPr>
            <p:spPr bwMode="auto">
              <a:xfrm>
                <a:off x="909400" y="4361385"/>
                <a:ext cx="26321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a:t>
                </a:r>
              </a:p>
            </p:txBody>
          </p:sp>
          <p:sp>
            <p:nvSpPr>
              <p:cNvPr id="204" name="TextBox 203">
                <a:extLst>
                  <a:ext uri="{FF2B5EF4-FFF2-40B4-BE49-F238E27FC236}">
                    <a16:creationId xmlns:a16="http://schemas.microsoft.com/office/drawing/2014/main" id="{E7ACDC4E-6242-D389-B720-3FC4258C6AD5}"/>
                  </a:ext>
                </a:extLst>
              </p:cNvPr>
              <p:cNvSpPr txBox="1"/>
              <p:nvPr/>
            </p:nvSpPr>
            <p:spPr bwMode="auto">
              <a:xfrm>
                <a:off x="792381" y="3802942"/>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0.2</a:t>
                </a:r>
              </a:p>
            </p:txBody>
          </p:sp>
          <p:sp>
            <p:nvSpPr>
              <p:cNvPr id="205" name="TextBox 204">
                <a:extLst>
                  <a:ext uri="{FF2B5EF4-FFF2-40B4-BE49-F238E27FC236}">
                    <a16:creationId xmlns:a16="http://schemas.microsoft.com/office/drawing/2014/main" id="{62CBA4A9-AEF7-85C9-5F10-E9B0A654DFCE}"/>
                  </a:ext>
                </a:extLst>
              </p:cNvPr>
              <p:cNvSpPr txBox="1"/>
              <p:nvPr/>
            </p:nvSpPr>
            <p:spPr bwMode="auto">
              <a:xfrm>
                <a:off x="792381" y="3244498"/>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dirty="0">
                    <a:solidFill>
                      <a:schemeClr val="bg1"/>
                    </a:solidFill>
                    <a:latin typeface="Calibri" panose="020F0502020204030204" pitchFamily="34" charset="0"/>
                  </a:rPr>
                  <a:t>0.4</a:t>
                </a:r>
                <a:endParaRPr lang="en-US" sz="1200" b="0" dirty="0">
                  <a:solidFill>
                    <a:schemeClr val="bg1"/>
                  </a:solidFill>
                  <a:latin typeface="Calibri" panose="020F0502020204030204" pitchFamily="34" charset="0"/>
                </a:endParaRPr>
              </a:p>
            </p:txBody>
          </p:sp>
          <p:sp>
            <p:nvSpPr>
              <p:cNvPr id="206" name="TextBox 205">
                <a:extLst>
                  <a:ext uri="{FF2B5EF4-FFF2-40B4-BE49-F238E27FC236}">
                    <a16:creationId xmlns:a16="http://schemas.microsoft.com/office/drawing/2014/main" id="{1BE818DB-BCC5-ECBD-59B8-F18D20B165EB}"/>
                  </a:ext>
                </a:extLst>
              </p:cNvPr>
              <p:cNvSpPr txBox="1"/>
              <p:nvPr/>
            </p:nvSpPr>
            <p:spPr bwMode="auto">
              <a:xfrm>
                <a:off x="792381" y="2686054"/>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0.6</a:t>
                </a:r>
              </a:p>
            </p:txBody>
          </p:sp>
          <p:sp>
            <p:nvSpPr>
              <p:cNvPr id="207" name="TextBox 206">
                <a:extLst>
                  <a:ext uri="{FF2B5EF4-FFF2-40B4-BE49-F238E27FC236}">
                    <a16:creationId xmlns:a16="http://schemas.microsoft.com/office/drawing/2014/main" id="{881362D7-B17C-9ECF-FD75-15BA2354FFA7}"/>
                  </a:ext>
                </a:extLst>
              </p:cNvPr>
              <p:cNvSpPr txBox="1"/>
              <p:nvPr/>
            </p:nvSpPr>
            <p:spPr bwMode="auto">
              <a:xfrm>
                <a:off x="792381" y="2127610"/>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0.8</a:t>
                </a:r>
              </a:p>
            </p:txBody>
          </p:sp>
          <p:sp>
            <p:nvSpPr>
              <p:cNvPr id="208" name="TextBox 207">
                <a:extLst>
                  <a:ext uri="{FF2B5EF4-FFF2-40B4-BE49-F238E27FC236}">
                    <a16:creationId xmlns:a16="http://schemas.microsoft.com/office/drawing/2014/main" id="{D2F41F9A-174E-3C3D-BB6B-749E88B2D565}"/>
                  </a:ext>
                </a:extLst>
              </p:cNvPr>
              <p:cNvSpPr txBox="1"/>
              <p:nvPr/>
            </p:nvSpPr>
            <p:spPr bwMode="auto">
              <a:xfrm>
                <a:off x="792381" y="1569166"/>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dirty="0">
                    <a:solidFill>
                      <a:schemeClr val="bg1"/>
                    </a:solidFill>
                    <a:latin typeface="Calibri" panose="020F0502020204030204" pitchFamily="34" charset="0"/>
                  </a:rPr>
                  <a:t>1.</a:t>
                </a:r>
                <a:r>
                  <a:rPr lang="en-US" sz="1200" b="0" dirty="0">
                    <a:solidFill>
                      <a:schemeClr val="bg1"/>
                    </a:solidFill>
                    <a:latin typeface="Calibri" panose="020F0502020204030204" pitchFamily="34" charset="0"/>
                  </a:rPr>
                  <a:t>0</a:t>
                </a:r>
              </a:p>
            </p:txBody>
          </p:sp>
        </p:grpSp>
        <p:grpSp>
          <p:nvGrpSpPr>
            <p:cNvPr id="135" name="Group 134">
              <a:extLst>
                <a:ext uri="{FF2B5EF4-FFF2-40B4-BE49-F238E27FC236}">
                  <a16:creationId xmlns:a16="http://schemas.microsoft.com/office/drawing/2014/main" id="{AA547457-A772-E4B6-3B73-7650374739F5}"/>
                </a:ext>
              </a:extLst>
            </p:cNvPr>
            <p:cNvGrpSpPr/>
            <p:nvPr/>
          </p:nvGrpSpPr>
          <p:grpSpPr>
            <a:xfrm>
              <a:off x="1189567" y="5074784"/>
              <a:ext cx="4970031" cy="262529"/>
              <a:chOff x="1298396" y="4647617"/>
              <a:chExt cx="11233463" cy="290192"/>
            </a:xfrm>
          </p:grpSpPr>
          <p:sp>
            <p:nvSpPr>
              <p:cNvPr id="176" name="TextBox 175">
                <a:extLst>
                  <a:ext uri="{FF2B5EF4-FFF2-40B4-BE49-F238E27FC236}">
                    <a16:creationId xmlns:a16="http://schemas.microsoft.com/office/drawing/2014/main" id="{1C25E1C7-9C33-FC76-E920-56B778A52682}"/>
                  </a:ext>
                </a:extLst>
              </p:cNvPr>
              <p:cNvSpPr txBox="1"/>
              <p:nvPr/>
            </p:nvSpPr>
            <p:spPr bwMode="auto">
              <a:xfrm>
                <a:off x="129839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0</a:t>
                </a:r>
              </a:p>
            </p:txBody>
          </p:sp>
          <p:sp>
            <p:nvSpPr>
              <p:cNvPr id="177" name="TextBox 176">
                <a:extLst>
                  <a:ext uri="{FF2B5EF4-FFF2-40B4-BE49-F238E27FC236}">
                    <a16:creationId xmlns:a16="http://schemas.microsoft.com/office/drawing/2014/main" id="{180F0FAD-3386-25FF-0D69-248213466D40}"/>
                  </a:ext>
                </a:extLst>
              </p:cNvPr>
              <p:cNvSpPr txBox="1"/>
              <p:nvPr/>
            </p:nvSpPr>
            <p:spPr bwMode="auto">
              <a:xfrm>
                <a:off x="1692542"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a:t>
                </a:r>
              </a:p>
            </p:txBody>
          </p:sp>
          <p:sp>
            <p:nvSpPr>
              <p:cNvPr id="178" name="TextBox 177">
                <a:extLst>
                  <a:ext uri="{FF2B5EF4-FFF2-40B4-BE49-F238E27FC236}">
                    <a16:creationId xmlns:a16="http://schemas.microsoft.com/office/drawing/2014/main" id="{356CFC3C-2EDF-2FF9-E725-19D4A112E01A}"/>
                  </a:ext>
                </a:extLst>
              </p:cNvPr>
              <p:cNvSpPr txBox="1"/>
              <p:nvPr/>
            </p:nvSpPr>
            <p:spPr bwMode="auto">
              <a:xfrm>
                <a:off x="209997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a:t>
                </a:r>
              </a:p>
            </p:txBody>
          </p:sp>
          <p:sp>
            <p:nvSpPr>
              <p:cNvPr id="179" name="TextBox 178">
                <a:extLst>
                  <a:ext uri="{FF2B5EF4-FFF2-40B4-BE49-F238E27FC236}">
                    <a16:creationId xmlns:a16="http://schemas.microsoft.com/office/drawing/2014/main" id="{835B9517-B943-A94F-DB62-06CA1E3E5386}"/>
                  </a:ext>
                </a:extLst>
              </p:cNvPr>
              <p:cNvSpPr txBox="1"/>
              <p:nvPr/>
            </p:nvSpPr>
            <p:spPr bwMode="auto">
              <a:xfrm>
                <a:off x="2494122"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6</a:t>
                </a:r>
              </a:p>
            </p:txBody>
          </p:sp>
          <p:sp>
            <p:nvSpPr>
              <p:cNvPr id="180" name="TextBox 179">
                <a:extLst>
                  <a:ext uri="{FF2B5EF4-FFF2-40B4-BE49-F238E27FC236}">
                    <a16:creationId xmlns:a16="http://schemas.microsoft.com/office/drawing/2014/main" id="{AB258674-2793-EC51-58AE-0731DEBEE213}"/>
                  </a:ext>
                </a:extLst>
              </p:cNvPr>
              <p:cNvSpPr txBox="1"/>
              <p:nvPr/>
            </p:nvSpPr>
            <p:spPr bwMode="auto">
              <a:xfrm>
                <a:off x="291556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8</a:t>
                </a:r>
              </a:p>
            </p:txBody>
          </p:sp>
          <p:sp>
            <p:nvSpPr>
              <p:cNvPr id="181" name="TextBox 180">
                <a:extLst>
                  <a:ext uri="{FF2B5EF4-FFF2-40B4-BE49-F238E27FC236}">
                    <a16:creationId xmlns:a16="http://schemas.microsoft.com/office/drawing/2014/main" id="{E0972423-2320-41D0-477B-879D2840D572}"/>
                  </a:ext>
                </a:extLst>
              </p:cNvPr>
              <p:cNvSpPr txBox="1"/>
              <p:nvPr/>
            </p:nvSpPr>
            <p:spPr bwMode="auto">
              <a:xfrm>
                <a:off x="3224210"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10</a:t>
                </a:r>
              </a:p>
            </p:txBody>
          </p:sp>
          <p:sp>
            <p:nvSpPr>
              <p:cNvPr id="182" name="TextBox 181">
                <a:extLst>
                  <a:ext uri="{FF2B5EF4-FFF2-40B4-BE49-F238E27FC236}">
                    <a16:creationId xmlns:a16="http://schemas.microsoft.com/office/drawing/2014/main" id="{6F1D07E5-1D5F-A0A5-944C-9374C8D0E2ED}"/>
                  </a:ext>
                </a:extLst>
              </p:cNvPr>
              <p:cNvSpPr txBox="1"/>
              <p:nvPr/>
            </p:nvSpPr>
            <p:spPr bwMode="auto">
              <a:xfrm>
                <a:off x="363164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12</a:t>
                </a:r>
              </a:p>
            </p:txBody>
          </p:sp>
          <p:sp>
            <p:nvSpPr>
              <p:cNvPr id="183" name="TextBox 182">
                <a:extLst>
                  <a:ext uri="{FF2B5EF4-FFF2-40B4-BE49-F238E27FC236}">
                    <a16:creationId xmlns:a16="http://schemas.microsoft.com/office/drawing/2014/main" id="{902CFC07-CB42-81AE-90D3-7EB2A201CD27}"/>
                  </a:ext>
                </a:extLst>
              </p:cNvPr>
              <p:cNvSpPr txBox="1"/>
              <p:nvPr/>
            </p:nvSpPr>
            <p:spPr bwMode="auto">
              <a:xfrm>
                <a:off x="4025788"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14</a:t>
                </a:r>
              </a:p>
            </p:txBody>
          </p:sp>
          <p:sp>
            <p:nvSpPr>
              <p:cNvPr id="184" name="TextBox 183">
                <a:extLst>
                  <a:ext uri="{FF2B5EF4-FFF2-40B4-BE49-F238E27FC236}">
                    <a16:creationId xmlns:a16="http://schemas.microsoft.com/office/drawing/2014/main" id="{7963F856-C40A-7084-1D46-EC9B60C2E1AF}"/>
                  </a:ext>
                </a:extLst>
              </p:cNvPr>
              <p:cNvSpPr txBox="1"/>
              <p:nvPr/>
            </p:nvSpPr>
            <p:spPr bwMode="auto">
              <a:xfrm>
                <a:off x="446877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16</a:t>
                </a:r>
              </a:p>
            </p:txBody>
          </p:sp>
          <p:sp>
            <p:nvSpPr>
              <p:cNvPr id="185" name="TextBox 184">
                <a:extLst>
                  <a:ext uri="{FF2B5EF4-FFF2-40B4-BE49-F238E27FC236}">
                    <a16:creationId xmlns:a16="http://schemas.microsoft.com/office/drawing/2014/main" id="{0B6CDC58-9696-096B-8D37-16CA56A1B542}"/>
                  </a:ext>
                </a:extLst>
              </p:cNvPr>
              <p:cNvSpPr txBox="1"/>
              <p:nvPr/>
            </p:nvSpPr>
            <p:spPr bwMode="auto">
              <a:xfrm>
                <a:off x="4876203"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dirty="0">
                    <a:solidFill>
                      <a:schemeClr val="bg1"/>
                    </a:solidFill>
                    <a:latin typeface="Calibri" panose="020F0502020204030204" pitchFamily="34" charset="0"/>
                  </a:rPr>
                  <a:t>18</a:t>
                </a:r>
                <a:endParaRPr lang="en-US" sz="1200" b="0" dirty="0">
                  <a:solidFill>
                    <a:schemeClr val="bg1"/>
                  </a:solidFill>
                  <a:latin typeface="Calibri" panose="020F0502020204030204" pitchFamily="34" charset="0"/>
                </a:endParaRPr>
              </a:p>
            </p:txBody>
          </p:sp>
          <p:sp>
            <p:nvSpPr>
              <p:cNvPr id="186" name="TextBox 185">
                <a:extLst>
                  <a:ext uri="{FF2B5EF4-FFF2-40B4-BE49-F238E27FC236}">
                    <a16:creationId xmlns:a16="http://schemas.microsoft.com/office/drawing/2014/main" id="{E7699CDB-C6F3-3A5A-07EA-2E05194A7044}"/>
                  </a:ext>
                </a:extLst>
              </p:cNvPr>
              <p:cNvSpPr txBox="1"/>
              <p:nvPr/>
            </p:nvSpPr>
            <p:spPr bwMode="auto">
              <a:xfrm>
                <a:off x="529575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20</a:t>
                </a:r>
              </a:p>
            </p:txBody>
          </p:sp>
          <p:sp>
            <p:nvSpPr>
              <p:cNvPr id="187" name="TextBox 186">
                <a:extLst>
                  <a:ext uri="{FF2B5EF4-FFF2-40B4-BE49-F238E27FC236}">
                    <a16:creationId xmlns:a16="http://schemas.microsoft.com/office/drawing/2014/main" id="{436CFABC-CB89-7D57-B4AC-9E30BB4DF1CF}"/>
                  </a:ext>
                </a:extLst>
              </p:cNvPr>
              <p:cNvSpPr txBox="1"/>
              <p:nvPr/>
            </p:nvSpPr>
            <p:spPr bwMode="auto">
              <a:xfrm>
                <a:off x="5691796"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22</a:t>
                </a:r>
              </a:p>
            </p:txBody>
          </p:sp>
          <p:sp>
            <p:nvSpPr>
              <p:cNvPr id="188" name="TextBox 187">
                <a:extLst>
                  <a:ext uri="{FF2B5EF4-FFF2-40B4-BE49-F238E27FC236}">
                    <a16:creationId xmlns:a16="http://schemas.microsoft.com/office/drawing/2014/main" id="{A3DBC0BC-25BE-6F0D-A33F-B5F4750EC219}"/>
                  </a:ext>
                </a:extLst>
              </p:cNvPr>
              <p:cNvSpPr txBox="1"/>
              <p:nvPr/>
            </p:nvSpPr>
            <p:spPr bwMode="auto">
              <a:xfrm>
                <a:off x="6107108"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24</a:t>
                </a:r>
              </a:p>
            </p:txBody>
          </p:sp>
          <p:sp>
            <p:nvSpPr>
              <p:cNvPr id="189" name="TextBox 188">
                <a:extLst>
                  <a:ext uri="{FF2B5EF4-FFF2-40B4-BE49-F238E27FC236}">
                    <a16:creationId xmlns:a16="http://schemas.microsoft.com/office/drawing/2014/main" id="{267FD938-3239-B887-5837-92879677DA39}"/>
                  </a:ext>
                </a:extLst>
              </p:cNvPr>
              <p:cNvSpPr txBox="1"/>
              <p:nvPr/>
            </p:nvSpPr>
            <p:spPr bwMode="auto">
              <a:xfrm>
                <a:off x="650184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26</a:t>
                </a:r>
              </a:p>
            </p:txBody>
          </p:sp>
          <p:sp>
            <p:nvSpPr>
              <p:cNvPr id="190" name="TextBox 189">
                <a:extLst>
                  <a:ext uri="{FF2B5EF4-FFF2-40B4-BE49-F238E27FC236}">
                    <a16:creationId xmlns:a16="http://schemas.microsoft.com/office/drawing/2014/main" id="{3667B782-1921-A0A2-CCEE-A272E3201C93}"/>
                  </a:ext>
                </a:extLst>
              </p:cNvPr>
              <p:cNvSpPr txBox="1"/>
              <p:nvPr/>
            </p:nvSpPr>
            <p:spPr bwMode="auto">
              <a:xfrm>
                <a:off x="6933710"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dirty="0">
                    <a:solidFill>
                      <a:schemeClr val="bg1"/>
                    </a:solidFill>
                    <a:latin typeface="Calibri" panose="020F0502020204030204" pitchFamily="34" charset="0"/>
                  </a:rPr>
                  <a:t>28</a:t>
                </a:r>
                <a:endParaRPr lang="en-US" sz="1200" b="0" dirty="0">
                  <a:solidFill>
                    <a:schemeClr val="bg1"/>
                  </a:solidFill>
                  <a:latin typeface="Calibri" panose="020F0502020204030204" pitchFamily="34" charset="0"/>
                </a:endParaRPr>
              </a:p>
            </p:txBody>
          </p:sp>
          <p:sp>
            <p:nvSpPr>
              <p:cNvPr id="191" name="TextBox 190">
                <a:extLst>
                  <a:ext uri="{FF2B5EF4-FFF2-40B4-BE49-F238E27FC236}">
                    <a16:creationId xmlns:a16="http://schemas.microsoft.com/office/drawing/2014/main" id="{5FA4CBF7-9031-8991-DA3C-E6D1E1F40C98}"/>
                  </a:ext>
                </a:extLst>
              </p:cNvPr>
              <p:cNvSpPr txBox="1"/>
              <p:nvPr/>
            </p:nvSpPr>
            <p:spPr bwMode="auto">
              <a:xfrm>
                <a:off x="7312616"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30</a:t>
                </a:r>
              </a:p>
            </p:txBody>
          </p:sp>
          <p:sp>
            <p:nvSpPr>
              <p:cNvPr id="192" name="TextBox 191">
                <a:extLst>
                  <a:ext uri="{FF2B5EF4-FFF2-40B4-BE49-F238E27FC236}">
                    <a16:creationId xmlns:a16="http://schemas.microsoft.com/office/drawing/2014/main" id="{4D31AED3-B636-5A6F-B1DA-246572084E00}"/>
                  </a:ext>
                </a:extLst>
              </p:cNvPr>
              <p:cNvSpPr txBox="1"/>
              <p:nvPr/>
            </p:nvSpPr>
            <p:spPr bwMode="auto">
              <a:xfrm>
                <a:off x="775560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32</a:t>
                </a:r>
              </a:p>
            </p:txBody>
          </p:sp>
          <p:sp>
            <p:nvSpPr>
              <p:cNvPr id="193" name="TextBox 192">
                <a:extLst>
                  <a:ext uri="{FF2B5EF4-FFF2-40B4-BE49-F238E27FC236}">
                    <a16:creationId xmlns:a16="http://schemas.microsoft.com/office/drawing/2014/main" id="{E222AB75-49C3-8966-874A-E733586C1716}"/>
                  </a:ext>
                </a:extLst>
              </p:cNvPr>
              <p:cNvSpPr txBox="1"/>
              <p:nvPr/>
            </p:nvSpPr>
            <p:spPr bwMode="auto">
              <a:xfrm>
                <a:off x="8163034"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34</a:t>
                </a:r>
              </a:p>
            </p:txBody>
          </p:sp>
          <p:sp>
            <p:nvSpPr>
              <p:cNvPr id="194" name="TextBox 193">
                <a:extLst>
                  <a:ext uri="{FF2B5EF4-FFF2-40B4-BE49-F238E27FC236}">
                    <a16:creationId xmlns:a16="http://schemas.microsoft.com/office/drawing/2014/main" id="{27D9D06E-3E5E-211B-2037-07DDAF01DE19}"/>
                  </a:ext>
                </a:extLst>
              </p:cNvPr>
              <p:cNvSpPr txBox="1"/>
              <p:nvPr/>
            </p:nvSpPr>
            <p:spPr bwMode="auto">
              <a:xfrm>
                <a:off x="856226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36</a:t>
                </a:r>
              </a:p>
            </p:txBody>
          </p:sp>
          <p:sp>
            <p:nvSpPr>
              <p:cNvPr id="195" name="TextBox 194">
                <a:extLst>
                  <a:ext uri="{FF2B5EF4-FFF2-40B4-BE49-F238E27FC236}">
                    <a16:creationId xmlns:a16="http://schemas.microsoft.com/office/drawing/2014/main" id="{FA14169E-7707-3D65-6E4A-1041CAFC4CA1}"/>
                  </a:ext>
                </a:extLst>
              </p:cNvPr>
              <p:cNvSpPr txBox="1"/>
              <p:nvPr/>
            </p:nvSpPr>
            <p:spPr bwMode="auto">
              <a:xfrm>
                <a:off x="8948666"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38</a:t>
                </a:r>
              </a:p>
            </p:txBody>
          </p:sp>
          <p:sp>
            <p:nvSpPr>
              <p:cNvPr id="196" name="TextBox 195">
                <a:extLst>
                  <a:ext uri="{FF2B5EF4-FFF2-40B4-BE49-F238E27FC236}">
                    <a16:creationId xmlns:a16="http://schemas.microsoft.com/office/drawing/2014/main" id="{4DE42291-4837-3A00-2124-E265D17C5A0E}"/>
                  </a:ext>
                </a:extLst>
              </p:cNvPr>
              <p:cNvSpPr txBox="1"/>
              <p:nvPr/>
            </p:nvSpPr>
            <p:spPr bwMode="auto">
              <a:xfrm>
                <a:off x="9379217"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40</a:t>
                </a:r>
              </a:p>
            </p:txBody>
          </p:sp>
          <p:sp>
            <p:nvSpPr>
              <p:cNvPr id="197" name="TextBox 196">
                <a:extLst>
                  <a:ext uri="{FF2B5EF4-FFF2-40B4-BE49-F238E27FC236}">
                    <a16:creationId xmlns:a16="http://schemas.microsoft.com/office/drawing/2014/main" id="{B198D2E2-F963-C821-4DD0-730E86A658E4}"/>
                  </a:ext>
                </a:extLst>
              </p:cNvPr>
              <p:cNvSpPr txBox="1"/>
              <p:nvPr/>
            </p:nvSpPr>
            <p:spPr bwMode="auto">
              <a:xfrm>
                <a:off x="9763791"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42</a:t>
                </a:r>
              </a:p>
            </p:txBody>
          </p:sp>
          <p:sp>
            <p:nvSpPr>
              <p:cNvPr id="198" name="TextBox 197">
                <a:extLst>
                  <a:ext uri="{FF2B5EF4-FFF2-40B4-BE49-F238E27FC236}">
                    <a16:creationId xmlns:a16="http://schemas.microsoft.com/office/drawing/2014/main" id="{50AD5F97-1286-8342-9016-AF6508F41C31}"/>
                  </a:ext>
                </a:extLst>
              </p:cNvPr>
              <p:cNvSpPr txBox="1"/>
              <p:nvPr/>
            </p:nvSpPr>
            <p:spPr bwMode="auto">
              <a:xfrm>
                <a:off x="10185500"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44</a:t>
                </a:r>
              </a:p>
            </p:txBody>
          </p:sp>
          <p:sp>
            <p:nvSpPr>
              <p:cNvPr id="199" name="TextBox 198">
                <a:extLst>
                  <a:ext uri="{FF2B5EF4-FFF2-40B4-BE49-F238E27FC236}">
                    <a16:creationId xmlns:a16="http://schemas.microsoft.com/office/drawing/2014/main" id="{77CEF00E-58C1-7AA7-25B2-D8D8B0A20CD4}"/>
                  </a:ext>
                </a:extLst>
              </p:cNvPr>
              <p:cNvSpPr txBox="1"/>
              <p:nvPr/>
            </p:nvSpPr>
            <p:spPr bwMode="auto">
              <a:xfrm>
                <a:off x="10561824"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46</a:t>
                </a:r>
              </a:p>
            </p:txBody>
          </p:sp>
          <p:sp>
            <p:nvSpPr>
              <p:cNvPr id="200" name="TextBox 199">
                <a:extLst>
                  <a:ext uri="{FF2B5EF4-FFF2-40B4-BE49-F238E27FC236}">
                    <a16:creationId xmlns:a16="http://schemas.microsoft.com/office/drawing/2014/main" id="{ECEDDD6C-C9E9-6E57-05F1-E1E192CD282D}"/>
                  </a:ext>
                </a:extLst>
              </p:cNvPr>
              <p:cNvSpPr txBox="1"/>
              <p:nvPr/>
            </p:nvSpPr>
            <p:spPr bwMode="auto">
              <a:xfrm>
                <a:off x="10946398"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dirty="0">
                    <a:solidFill>
                      <a:schemeClr val="bg1"/>
                    </a:solidFill>
                    <a:latin typeface="Calibri" panose="020F0502020204030204" pitchFamily="34" charset="0"/>
                  </a:rPr>
                  <a:t>48</a:t>
                </a:r>
                <a:endParaRPr lang="en-US" sz="1200" b="0" dirty="0">
                  <a:solidFill>
                    <a:schemeClr val="bg1"/>
                  </a:solidFill>
                  <a:latin typeface="Calibri" panose="020F0502020204030204" pitchFamily="34" charset="0"/>
                </a:endParaRPr>
              </a:p>
            </p:txBody>
          </p:sp>
          <p:sp>
            <p:nvSpPr>
              <p:cNvPr id="201" name="TextBox 200">
                <a:extLst>
                  <a:ext uri="{FF2B5EF4-FFF2-40B4-BE49-F238E27FC236}">
                    <a16:creationId xmlns:a16="http://schemas.microsoft.com/office/drawing/2014/main" id="{649D3D5D-F101-2BAB-F491-9887106B4B7F}"/>
                  </a:ext>
                </a:extLst>
              </p:cNvPr>
              <p:cNvSpPr txBox="1"/>
              <p:nvPr/>
            </p:nvSpPr>
            <p:spPr bwMode="auto">
              <a:xfrm>
                <a:off x="11359735" y="4652036"/>
                <a:ext cx="773515"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50</a:t>
                </a:r>
              </a:p>
            </p:txBody>
          </p:sp>
          <p:sp>
            <p:nvSpPr>
              <p:cNvPr id="202" name="TextBox 201">
                <a:extLst>
                  <a:ext uri="{FF2B5EF4-FFF2-40B4-BE49-F238E27FC236}">
                    <a16:creationId xmlns:a16="http://schemas.microsoft.com/office/drawing/2014/main" id="{582024F9-5A88-6F91-8947-9040474BCFC4}"/>
                  </a:ext>
                </a:extLst>
              </p:cNvPr>
              <p:cNvSpPr txBox="1"/>
              <p:nvPr/>
            </p:nvSpPr>
            <p:spPr bwMode="auto">
              <a:xfrm>
                <a:off x="11787787"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52</a:t>
                </a:r>
              </a:p>
            </p:txBody>
          </p:sp>
        </p:grpSp>
        <p:sp>
          <p:nvSpPr>
            <p:cNvPr id="136" name="Freeform: Shape 135">
              <a:extLst>
                <a:ext uri="{FF2B5EF4-FFF2-40B4-BE49-F238E27FC236}">
                  <a16:creationId xmlns:a16="http://schemas.microsoft.com/office/drawing/2014/main" id="{94D0A8A1-98AF-AA94-83B9-66493DBF6BDD}"/>
                </a:ext>
              </a:extLst>
            </p:cNvPr>
            <p:cNvSpPr/>
            <p:nvPr/>
          </p:nvSpPr>
          <p:spPr bwMode="auto">
            <a:xfrm>
              <a:off x="1324969" y="1975559"/>
              <a:ext cx="4638776" cy="3032128"/>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dirty="0"/>
            </a:p>
          </p:txBody>
        </p:sp>
        <p:grpSp>
          <p:nvGrpSpPr>
            <p:cNvPr id="137" name="Group 136">
              <a:extLst>
                <a:ext uri="{FF2B5EF4-FFF2-40B4-BE49-F238E27FC236}">
                  <a16:creationId xmlns:a16="http://schemas.microsoft.com/office/drawing/2014/main" id="{21DDCE02-F0C9-541B-A2B3-C3EF040661F0}"/>
                </a:ext>
              </a:extLst>
            </p:cNvPr>
            <p:cNvGrpSpPr/>
            <p:nvPr/>
          </p:nvGrpSpPr>
          <p:grpSpPr>
            <a:xfrm>
              <a:off x="1236132" y="1980614"/>
              <a:ext cx="93135" cy="3027420"/>
              <a:chOff x="901264" y="1705026"/>
              <a:chExt cx="1347222" cy="2802492"/>
            </a:xfrm>
          </p:grpSpPr>
          <p:cxnSp>
            <p:nvCxnSpPr>
              <p:cNvPr id="170" name="Straight Connector 169">
                <a:extLst>
                  <a:ext uri="{FF2B5EF4-FFF2-40B4-BE49-F238E27FC236}">
                    <a16:creationId xmlns:a16="http://schemas.microsoft.com/office/drawing/2014/main" id="{84A64A45-A4EE-EA0F-F1A8-23C4796286D5}"/>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FE20809B-B319-FE0F-5647-2A79EAD84FA0}"/>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882E6653-E65B-3982-96AA-3A088C18E4B9}"/>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AE0C11D1-19CB-3EB1-C080-D809FE5A5C39}"/>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2972016D-F9A8-6D77-5786-4C9B831AA939}"/>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198FF3F1-73C8-9B09-F340-65E3A735819F}"/>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69D3D332-201A-A34D-129F-D3FF53C6FDA9}"/>
                </a:ext>
              </a:extLst>
            </p:cNvPr>
            <p:cNvGrpSpPr/>
            <p:nvPr/>
          </p:nvGrpSpPr>
          <p:grpSpPr>
            <a:xfrm>
              <a:off x="1324970" y="4997398"/>
              <a:ext cx="4649408" cy="99033"/>
              <a:chOff x="1575240" y="3687254"/>
              <a:chExt cx="10654477" cy="1098526"/>
            </a:xfrm>
          </p:grpSpPr>
          <p:grpSp>
            <p:nvGrpSpPr>
              <p:cNvPr id="139" name="Group 138">
                <a:extLst>
                  <a:ext uri="{FF2B5EF4-FFF2-40B4-BE49-F238E27FC236}">
                    <a16:creationId xmlns:a16="http://schemas.microsoft.com/office/drawing/2014/main" id="{0681C94B-75C6-0403-3842-F339EE726805}"/>
                  </a:ext>
                </a:extLst>
              </p:cNvPr>
              <p:cNvGrpSpPr/>
              <p:nvPr/>
            </p:nvGrpSpPr>
            <p:grpSpPr>
              <a:xfrm rot="5400000">
                <a:off x="2041759" y="3220739"/>
                <a:ext cx="1098521" cy="2031560"/>
                <a:chOff x="901264" y="1705026"/>
                <a:chExt cx="1347222" cy="2802492"/>
              </a:xfrm>
            </p:grpSpPr>
            <p:cxnSp>
              <p:nvCxnSpPr>
                <p:cNvPr id="164" name="Straight Connector 163">
                  <a:extLst>
                    <a:ext uri="{FF2B5EF4-FFF2-40B4-BE49-F238E27FC236}">
                      <a16:creationId xmlns:a16="http://schemas.microsoft.com/office/drawing/2014/main" id="{C855A145-DB39-4DA3-3360-2317ED8111EB}"/>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6E1923F3-919B-C0DC-BF84-CEB2CB696D9B}"/>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68617D72-278E-F769-BEC3-A602703E7E69}"/>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A9F72AAB-09BF-6198-D3CF-278F228AAAFB}"/>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711A13BC-08BF-6A8A-1608-ADEA5BB4CBEC}"/>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830C91B5-EDB3-9596-5656-52238903303E}"/>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0" name="Group 139">
                <a:extLst>
                  <a:ext uri="{FF2B5EF4-FFF2-40B4-BE49-F238E27FC236}">
                    <a16:creationId xmlns:a16="http://schemas.microsoft.com/office/drawing/2014/main" id="{A62C583F-2B83-A403-A82E-F10D124B1AE1}"/>
                  </a:ext>
                </a:extLst>
              </p:cNvPr>
              <p:cNvGrpSpPr/>
              <p:nvPr/>
            </p:nvGrpSpPr>
            <p:grpSpPr>
              <a:xfrm rot="5400000">
                <a:off x="4485342" y="3220739"/>
                <a:ext cx="1098521" cy="2031560"/>
                <a:chOff x="901264" y="1705026"/>
                <a:chExt cx="1347222" cy="2802492"/>
              </a:xfrm>
            </p:grpSpPr>
            <p:cxnSp>
              <p:nvCxnSpPr>
                <p:cNvPr id="158" name="Straight Connector 157">
                  <a:extLst>
                    <a:ext uri="{FF2B5EF4-FFF2-40B4-BE49-F238E27FC236}">
                      <a16:creationId xmlns:a16="http://schemas.microsoft.com/office/drawing/2014/main" id="{45369B1F-C637-C9C4-2BBD-637590D00F50}"/>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2339BC09-3CAD-4752-2D85-DBACC4D2AB9C}"/>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2D4DE800-B24F-EAFD-3DC4-A0B3F7DD827C}"/>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169CDAA7-6C47-F434-C9F5-EF52603A80D5}"/>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B5664227-2301-256C-84B2-3799C7F52588}"/>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90E84447-3952-C471-3D57-E4FEA11A54B7}"/>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1" name="Group 140">
                <a:extLst>
                  <a:ext uri="{FF2B5EF4-FFF2-40B4-BE49-F238E27FC236}">
                    <a16:creationId xmlns:a16="http://schemas.microsoft.com/office/drawing/2014/main" id="{CF79F66B-9E9C-69A3-41EB-B4DC608CF00F}"/>
                  </a:ext>
                </a:extLst>
              </p:cNvPr>
              <p:cNvGrpSpPr/>
              <p:nvPr/>
            </p:nvGrpSpPr>
            <p:grpSpPr>
              <a:xfrm rot="5400000">
                <a:off x="6947173" y="3200879"/>
                <a:ext cx="1098521" cy="2071281"/>
                <a:chOff x="901264" y="1705026"/>
                <a:chExt cx="1347222" cy="2802492"/>
              </a:xfrm>
            </p:grpSpPr>
            <p:cxnSp>
              <p:nvCxnSpPr>
                <p:cNvPr id="152" name="Straight Connector 151">
                  <a:extLst>
                    <a:ext uri="{FF2B5EF4-FFF2-40B4-BE49-F238E27FC236}">
                      <a16:creationId xmlns:a16="http://schemas.microsoft.com/office/drawing/2014/main" id="{03FF4709-D0FA-D8FE-3B60-12A6CB4B05B4}"/>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EFE608E7-F546-7982-462C-52634E58596E}"/>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F33FC288-4294-4B2A-1220-A857707597A7}"/>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EAE2FEEB-ABBC-AA03-39E2-4C019911C48F}"/>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089CE910-2CC5-D549-7E89-E04E9BE65D32}"/>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9A1CFB0E-FC2A-B02D-D90C-F861B90AC709}"/>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2" name="Group 141">
                <a:extLst>
                  <a:ext uri="{FF2B5EF4-FFF2-40B4-BE49-F238E27FC236}">
                    <a16:creationId xmlns:a16="http://schemas.microsoft.com/office/drawing/2014/main" id="{92AD531E-D019-58DE-3ED5-6C654028525A}"/>
                  </a:ext>
                </a:extLst>
              </p:cNvPr>
              <p:cNvGrpSpPr/>
              <p:nvPr/>
            </p:nvGrpSpPr>
            <p:grpSpPr>
              <a:xfrm rot="5400000">
                <a:off x="10025404" y="2581467"/>
                <a:ext cx="1098525" cy="3310100"/>
                <a:chOff x="901261" y="44647"/>
                <a:chExt cx="1347227" cy="4462871"/>
              </a:xfrm>
            </p:grpSpPr>
            <p:cxnSp>
              <p:nvCxnSpPr>
                <p:cNvPr id="143" name="Straight Connector 142">
                  <a:extLst>
                    <a:ext uri="{FF2B5EF4-FFF2-40B4-BE49-F238E27FC236}">
                      <a16:creationId xmlns:a16="http://schemas.microsoft.com/office/drawing/2014/main" id="{DEE43B3F-CD5B-628E-FBF8-3989229E0AC7}"/>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3F9B1E3-8D02-DE18-168E-F1ACF2937BD0}"/>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0B0F6EB1-839B-7842-242A-9AE0F48262A0}"/>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D10DB0A1-541D-78DB-9BA0-0231203C0456}"/>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2267DEC0-1514-4B64-BCF9-22E4B0AD17C6}"/>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A7E00242-C953-07DF-4A9F-81832C8C064E}"/>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8CD5C7FC-1ACB-71F7-9D5D-B23FE4812B69}"/>
                    </a:ext>
                  </a:extLst>
                </p:cNvPr>
                <p:cNvCxnSpPr>
                  <a:cxnSpLocks/>
                </p:cNvCxnSpPr>
                <p:nvPr/>
              </p:nvCxnSpPr>
              <p:spPr bwMode="auto">
                <a:xfrm>
                  <a:off x="901266" y="1167400"/>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97390B5F-A628-07A0-FF2D-202F5F2F171B}"/>
                    </a:ext>
                  </a:extLst>
                </p:cNvPr>
                <p:cNvCxnSpPr>
                  <a:cxnSpLocks/>
                </p:cNvCxnSpPr>
                <p:nvPr/>
              </p:nvCxnSpPr>
              <p:spPr bwMode="auto">
                <a:xfrm>
                  <a:off x="901261" y="582274"/>
                  <a:ext cx="1347224"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6E189BD9-4F83-162B-CB2E-67F5E7ACAB75}"/>
                    </a:ext>
                  </a:extLst>
                </p:cNvPr>
                <p:cNvCxnSpPr>
                  <a:cxnSpLocks/>
                </p:cNvCxnSpPr>
                <p:nvPr/>
              </p:nvCxnSpPr>
              <p:spPr bwMode="auto">
                <a:xfrm>
                  <a:off x="901264" y="44647"/>
                  <a:ext cx="1347220"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210" name="Group 209">
            <a:extLst>
              <a:ext uri="{FF2B5EF4-FFF2-40B4-BE49-F238E27FC236}">
                <a16:creationId xmlns:a16="http://schemas.microsoft.com/office/drawing/2014/main" id="{6ED67A1E-FAC0-1D1A-FEFC-7BD96AA58093}"/>
              </a:ext>
            </a:extLst>
          </p:cNvPr>
          <p:cNvGrpSpPr/>
          <p:nvPr/>
        </p:nvGrpSpPr>
        <p:grpSpPr>
          <a:xfrm>
            <a:off x="6452740" y="5581253"/>
            <a:ext cx="4978744" cy="222037"/>
            <a:chOff x="1180579" y="4642029"/>
            <a:chExt cx="11253155" cy="245434"/>
          </a:xfrm>
        </p:grpSpPr>
        <p:sp>
          <p:nvSpPr>
            <p:cNvPr id="212" name="TextBox 211">
              <a:extLst>
                <a:ext uri="{FF2B5EF4-FFF2-40B4-BE49-F238E27FC236}">
                  <a16:creationId xmlns:a16="http://schemas.microsoft.com/office/drawing/2014/main" id="{AA887F27-7431-6FEC-C464-640B4D5D2899}"/>
                </a:ext>
              </a:extLst>
            </p:cNvPr>
            <p:cNvSpPr txBox="1"/>
            <p:nvPr/>
          </p:nvSpPr>
          <p:spPr bwMode="auto">
            <a:xfrm>
              <a:off x="1180579" y="4647617"/>
              <a:ext cx="80869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156</a:t>
              </a:r>
            </a:p>
          </p:txBody>
        </p:sp>
        <p:sp>
          <p:nvSpPr>
            <p:cNvPr id="213" name="TextBox 212">
              <a:extLst>
                <a:ext uri="{FF2B5EF4-FFF2-40B4-BE49-F238E27FC236}">
                  <a16:creationId xmlns:a16="http://schemas.microsoft.com/office/drawing/2014/main" id="{BECC623F-9278-F885-1B99-33E633D0870D}"/>
                </a:ext>
              </a:extLst>
            </p:cNvPr>
            <p:cNvSpPr txBox="1"/>
            <p:nvPr/>
          </p:nvSpPr>
          <p:spPr bwMode="auto">
            <a:xfrm>
              <a:off x="1574726" y="4647617"/>
              <a:ext cx="80869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116</a:t>
              </a:r>
            </a:p>
          </p:txBody>
        </p:sp>
        <p:sp>
          <p:nvSpPr>
            <p:cNvPr id="214" name="TextBox 213">
              <a:extLst>
                <a:ext uri="{FF2B5EF4-FFF2-40B4-BE49-F238E27FC236}">
                  <a16:creationId xmlns:a16="http://schemas.microsoft.com/office/drawing/2014/main" id="{F1427F33-26C5-ADFE-6043-FA0983CE5C9A}"/>
                </a:ext>
              </a:extLst>
            </p:cNvPr>
            <p:cNvSpPr txBox="1"/>
            <p:nvPr/>
          </p:nvSpPr>
          <p:spPr bwMode="auto">
            <a:xfrm>
              <a:off x="204737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50</a:t>
              </a:r>
            </a:p>
          </p:txBody>
        </p:sp>
        <p:sp>
          <p:nvSpPr>
            <p:cNvPr id="215" name="TextBox 214">
              <a:extLst>
                <a:ext uri="{FF2B5EF4-FFF2-40B4-BE49-F238E27FC236}">
                  <a16:creationId xmlns:a16="http://schemas.microsoft.com/office/drawing/2014/main" id="{3F9EF0AC-F679-B749-3F07-35BC1D9BE930}"/>
                </a:ext>
              </a:extLst>
            </p:cNvPr>
            <p:cNvSpPr txBox="1"/>
            <p:nvPr/>
          </p:nvSpPr>
          <p:spPr bwMode="auto">
            <a:xfrm>
              <a:off x="2441524"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31</a:t>
              </a:r>
            </a:p>
          </p:txBody>
        </p:sp>
        <p:sp>
          <p:nvSpPr>
            <p:cNvPr id="216" name="TextBox 215">
              <a:extLst>
                <a:ext uri="{FF2B5EF4-FFF2-40B4-BE49-F238E27FC236}">
                  <a16:creationId xmlns:a16="http://schemas.microsoft.com/office/drawing/2014/main" id="{74C52E61-E7E2-30CD-6EB1-BEDEB51A7CCF}"/>
                </a:ext>
              </a:extLst>
            </p:cNvPr>
            <p:cNvSpPr txBox="1"/>
            <p:nvPr/>
          </p:nvSpPr>
          <p:spPr bwMode="auto">
            <a:xfrm>
              <a:off x="286296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22</a:t>
              </a:r>
            </a:p>
          </p:txBody>
        </p:sp>
        <p:sp>
          <p:nvSpPr>
            <p:cNvPr id="217" name="TextBox 216">
              <a:extLst>
                <a:ext uri="{FF2B5EF4-FFF2-40B4-BE49-F238E27FC236}">
                  <a16:creationId xmlns:a16="http://schemas.microsoft.com/office/drawing/2014/main" id="{18724FD8-27EE-D36B-7CBB-F3486CE2721B}"/>
                </a:ext>
              </a:extLst>
            </p:cNvPr>
            <p:cNvSpPr txBox="1"/>
            <p:nvPr/>
          </p:nvSpPr>
          <p:spPr bwMode="auto">
            <a:xfrm>
              <a:off x="325711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19</a:t>
              </a:r>
            </a:p>
          </p:txBody>
        </p:sp>
        <p:sp>
          <p:nvSpPr>
            <p:cNvPr id="218" name="TextBox 217">
              <a:extLst>
                <a:ext uri="{FF2B5EF4-FFF2-40B4-BE49-F238E27FC236}">
                  <a16:creationId xmlns:a16="http://schemas.microsoft.com/office/drawing/2014/main" id="{FEC62C24-C5C2-1D83-9A38-4426CBC181AD}"/>
                </a:ext>
              </a:extLst>
            </p:cNvPr>
            <p:cNvSpPr txBox="1"/>
            <p:nvPr/>
          </p:nvSpPr>
          <p:spPr bwMode="auto">
            <a:xfrm>
              <a:off x="366454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18</a:t>
              </a:r>
            </a:p>
          </p:txBody>
        </p:sp>
        <p:sp>
          <p:nvSpPr>
            <p:cNvPr id="219" name="TextBox 218">
              <a:extLst>
                <a:ext uri="{FF2B5EF4-FFF2-40B4-BE49-F238E27FC236}">
                  <a16:creationId xmlns:a16="http://schemas.microsoft.com/office/drawing/2014/main" id="{F9EE997F-2AF6-8C09-3D1E-57E400375577}"/>
                </a:ext>
              </a:extLst>
            </p:cNvPr>
            <p:cNvSpPr txBox="1"/>
            <p:nvPr/>
          </p:nvSpPr>
          <p:spPr bwMode="auto">
            <a:xfrm>
              <a:off x="4058696"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17</a:t>
              </a:r>
            </a:p>
          </p:txBody>
        </p:sp>
        <p:sp>
          <p:nvSpPr>
            <p:cNvPr id="220" name="TextBox 219">
              <a:extLst>
                <a:ext uri="{FF2B5EF4-FFF2-40B4-BE49-F238E27FC236}">
                  <a16:creationId xmlns:a16="http://schemas.microsoft.com/office/drawing/2014/main" id="{C2BBCB8E-573E-EBD9-7EFE-1F31F364F6FB}"/>
                </a:ext>
              </a:extLst>
            </p:cNvPr>
            <p:cNvSpPr txBox="1"/>
            <p:nvPr/>
          </p:nvSpPr>
          <p:spPr bwMode="auto">
            <a:xfrm>
              <a:off x="450167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12</a:t>
              </a:r>
            </a:p>
          </p:txBody>
        </p:sp>
        <p:sp>
          <p:nvSpPr>
            <p:cNvPr id="221" name="TextBox 220">
              <a:extLst>
                <a:ext uri="{FF2B5EF4-FFF2-40B4-BE49-F238E27FC236}">
                  <a16:creationId xmlns:a16="http://schemas.microsoft.com/office/drawing/2014/main" id="{9A892CA4-7E7D-C4D9-E2D2-05E468350335}"/>
                </a:ext>
              </a:extLst>
            </p:cNvPr>
            <p:cNvSpPr txBox="1"/>
            <p:nvPr/>
          </p:nvSpPr>
          <p:spPr bwMode="auto">
            <a:xfrm>
              <a:off x="490910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12</a:t>
              </a:r>
            </a:p>
          </p:txBody>
        </p:sp>
        <p:sp>
          <p:nvSpPr>
            <p:cNvPr id="222" name="TextBox 221">
              <a:extLst>
                <a:ext uri="{FF2B5EF4-FFF2-40B4-BE49-F238E27FC236}">
                  <a16:creationId xmlns:a16="http://schemas.microsoft.com/office/drawing/2014/main" id="{FAB8FE6B-3D35-099F-0431-241CEE9240BD}"/>
                </a:ext>
              </a:extLst>
            </p:cNvPr>
            <p:cNvSpPr txBox="1"/>
            <p:nvPr/>
          </p:nvSpPr>
          <p:spPr bwMode="auto">
            <a:xfrm>
              <a:off x="5328657"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11</a:t>
              </a:r>
            </a:p>
          </p:txBody>
        </p:sp>
        <p:sp>
          <p:nvSpPr>
            <p:cNvPr id="223" name="TextBox 222">
              <a:extLst>
                <a:ext uri="{FF2B5EF4-FFF2-40B4-BE49-F238E27FC236}">
                  <a16:creationId xmlns:a16="http://schemas.microsoft.com/office/drawing/2014/main" id="{0BBCC7DD-A8D9-DED2-F6A7-42641B1CC476}"/>
                </a:ext>
              </a:extLst>
            </p:cNvPr>
            <p:cNvSpPr txBox="1"/>
            <p:nvPr/>
          </p:nvSpPr>
          <p:spPr bwMode="auto">
            <a:xfrm>
              <a:off x="5724703"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11</a:t>
              </a:r>
            </a:p>
          </p:txBody>
        </p:sp>
        <p:sp>
          <p:nvSpPr>
            <p:cNvPr id="224" name="TextBox 223">
              <a:extLst>
                <a:ext uri="{FF2B5EF4-FFF2-40B4-BE49-F238E27FC236}">
                  <a16:creationId xmlns:a16="http://schemas.microsoft.com/office/drawing/2014/main" id="{BE354DF7-72CE-637F-FD1E-15C45722EC35}"/>
                </a:ext>
              </a:extLst>
            </p:cNvPr>
            <p:cNvSpPr txBox="1"/>
            <p:nvPr/>
          </p:nvSpPr>
          <p:spPr bwMode="auto">
            <a:xfrm>
              <a:off x="6140015"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11</a:t>
              </a:r>
            </a:p>
          </p:txBody>
        </p:sp>
        <p:sp>
          <p:nvSpPr>
            <p:cNvPr id="225" name="TextBox 224">
              <a:extLst>
                <a:ext uri="{FF2B5EF4-FFF2-40B4-BE49-F238E27FC236}">
                  <a16:creationId xmlns:a16="http://schemas.microsoft.com/office/drawing/2014/main" id="{DBB830B2-4DCC-BD2F-5778-FDC2A0532A6F}"/>
                </a:ext>
              </a:extLst>
            </p:cNvPr>
            <p:cNvSpPr txBox="1"/>
            <p:nvPr/>
          </p:nvSpPr>
          <p:spPr bwMode="auto">
            <a:xfrm>
              <a:off x="6599965"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9</a:t>
              </a:r>
            </a:p>
          </p:txBody>
        </p:sp>
        <p:sp>
          <p:nvSpPr>
            <p:cNvPr id="226" name="TextBox 225">
              <a:extLst>
                <a:ext uri="{FF2B5EF4-FFF2-40B4-BE49-F238E27FC236}">
                  <a16:creationId xmlns:a16="http://schemas.microsoft.com/office/drawing/2014/main" id="{06BFC9EB-8466-89BF-0397-9170CEED6660}"/>
                </a:ext>
              </a:extLst>
            </p:cNvPr>
            <p:cNvSpPr txBox="1"/>
            <p:nvPr/>
          </p:nvSpPr>
          <p:spPr bwMode="auto">
            <a:xfrm>
              <a:off x="7031833"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dirty="0">
                  <a:solidFill>
                    <a:schemeClr val="bg1"/>
                  </a:solidFill>
                  <a:latin typeface="Calibri" panose="020F0502020204030204" pitchFamily="34" charset="0"/>
                </a:rPr>
                <a:t>9</a:t>
              </a:r>
              <a:endParaRPr lang="en-US" sz="900" b="0" dirty="0">
                <a:solidFill>
                  <a:schemeClr val="bg1"/>
                </a:solidFill>
                <a:latin typeface="Calibri" panose="020F0502020204030204" pitchFamily="34" charset="0"/>
              </a:endParaRPr>
            </a:p>
          </p:txBody>
        </p:sp>
        <p:sp>
          <p:nvSpPr>
            <p:cNvPr id="227" name="TextBox 226">
              <a:extLst>
                <a:ext uri="{FF2B5EF4-FFF2-40B4-BE49-F238E27FC236}">
                  <a16:creationId xmlns:a16="http://schemas.microsoft.com/office/drawing/2014/main" id="{7DD07901-DA8C-0E67-AABE-6A520B7C9388}"/>
                </a:ext>
              </a:extLst>
            </p:cNvPr>
            <p:cNvSpPr txBox="1"/>
            <p:nvPr/>
          </p:nvSpPr>
          <p:spPr bwMode="auto">
            <a:xfrm>
              <a:off x="7410740"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8</a:t>
              </a:r>
            </a:p>
          </p:txBody>
        </p:sp>
        <p:sp>
          <p:nvSpPr>
            <p:cNvPr id="228" name="TextBox 227">
              <a:extLst>
                <a:ext uri="{FF2B5EF4-FFF2-40B4-BE49-F238E27FC236}">
                  <a16:creationId xmlns:a16="http://schemas.microsoft.com/office/drawing/2014/main" id="{53641C63-24D6-D59B-DC6A-DF4A03E919FB}"/>
                </a:ext>
              </a:extLst>
            </p:cNvPr>
            <p:cNvSpPr txBox="1"/>
            <p:nvPr/>
          </p:nvSpPr>
          <p:spPr bwMode="auto">
            <a:xfrm>
              <a:off x="7853724"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6</a:t>
              </a:r>
            </a:p>
          </p:txBody>
        </p:sp>
        <p:sp>
          <p:nvSpPr>
            <p:cNvPr id="229" name="TextBox 228">
              <a:extLst>
                <a:ext uri="{FF2B5EF4-FFF2-40B4-BE49-F238E27FC236}">
                  <a16:creationId xmlns:a16="http://schemas.microsoft.com/office/drawing/2014/main" id="{492B19B3-E6C6-62AE-6705-941425F755A5}"/>
                </a:ext>
              </a:extLst>
            </p:cNvPr>
            <p:cNvSpPr txBox="1"/>
            <p:nvPr/>
          </p:nvSpPr>
          <p:spPr bwMode="auto">
            <a:xfrm>
              <a:off x="8261157"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a:t>
              </a:r>
            </a:p>
          </p:txBody>
        </p:sp>
        <p:sp>
          <p:nvSpPr>
            <p:cNvPr id="230" name="TextBox 229">
              <a:extLst>
                <a:ext uri="{FF2B5EF4-FFF2-40B4-BE49-F238E27FC236}">
                  <a16:creationId xmlns:a16="http://schemas.microsoft.com/office/drawing/2014/main" id="{311FA35B-5CCA-E463-8172-1B1D17C01D3D}"/>
                </a:ext>
              </a:extLst>
            </p:cNvPr>
            <p:cNvSpPr txBox="1"/>
            <p:nvPr/>
          </p:nvSpPr>
          <p:spPr bwMode="auto">
            <a:xfrm>
              <a:off x="8660386"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a:t>
              </a:r>
            </a:p>
          </p:txBody>
        </p:sp>
        <p:sp>
          <p:nvSpPr>
            <p:cNvPr id="231" name="TextBox 230">
              <a:extLst>
                <a:ext uri="{FF2B5EF4-FFF2-40B4-BE49-F238E27FC236}">
                  <a16:creationId xmlns:a16="http://schemas.microsoft.com/office/drawing/2014/main" id="{768F3360-385F-4CF3-EAA7-48D92B61CA82}"/>
                </a:ext>
              </a:extLst>
            </p:cNvPr>
            <p:cNvSpPr txBox="1"/>
            <p:nvPr/>
          </p:nvSpPr>
          <p:spPr bwMode="auto">
            <a:xfrm>
              <a:off x="9061511"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a:t>
              </a:r>
            </a:p>
          </p:txBody>
        </p:sp>
        <p:sp>
          <p:nvSpPr>
            <p:cNvPr id="232" name="TextBox 231">
              <a:extLst>
                <a:ext uri="{FF2B5EF4-FFF2-40B4-BE49-F238E27FC236}">
                  <a16:creationId xmlns:a16="http://schemas.microsoft.com/office/drawing/2014/main" id="{9388F2B1-4E4B-46C1-2791-5B72940DD7F5}"/>
                </a:ext>
              </a:extLst>
            </p:cNvPr>
            <p:cNvSpPr txBox="1"/>
            <p:nvPr/>
          </p:nvSpPr>
          <p:spPr bwMode="auto">
            <a:xfrm>
              <a:off x="9492061"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a:t>
              </a:r>
            </a:p>
          </p:txBody>
        </p:sp>
        <p:sp>
          <p:nvSpPr>
            <p:cNvPr id="233" name="TextBox 232">
              <a:extLst>
                <a:ext uri="{FF2B5EF4-FFF2-40B4-BE49-F238E27FC236}">
                  <a16:creationId xmlns:a16="http://schemas.microsoft.com/office/drawing/2014/main" id="{966B9D0C-167F-D04D-00AD-344DB3AB32EC}"/>
                </a:ext>
              </a:extLst>
            </p:cNvPr>
            <p:cNvSpPr txBox="1"/>
            <p:nvPr/>
          </p:nvSpPr>
          <p:spPr bwMode="auto">
            <a:xfrm>
              <a:off x="9876634"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3</a:t>
              </a:r>
            </a:p>
          </p:txBody>
        </p:sp>
        <p:sp>
          <p:nvSpPr>
            <p:cNvPr id="234" name="TextBox 233">
              <a:extLst>
                <a:ext uri="{FF2B5EF4-FFF2-40B4-BE49-F238E27FC236}">
                  <a16:creationId xmlns:a16="http://schemas.microsoft.com/office/drawing/2014/main" id="{6AE899AA-8C06-A00E-1844-E48177B219C4}"/>
                </a:ext>
              </a:extLst>
            </p:cNvPr>
            <p:cNvSpPr txBox="1"/>
            <p:nvPr/>
          </p:nvSpPr>
          <p:spPr bwMode="auto">
            <a:xfrm>
              <a:off x="10298343"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3</a:t>
              </a:r>
            </a:p>
          </p:txBody>
        </p:sp>
        <p:sp>
          <p:nvSpPr>
            <p:cNvPr id="235" name="TextBox 234">
              <a:extLst>
                <a:ext uri="{FF2B5EF4-FFF2-40B4-BE49-F238E27FC236}">
                  <a16:creationId xmlns:a16="http://schemas.microsoft.com/office/drawing/2014/main" id="{5450E29B-1FF2-938A-C5F1-CD789DED932C}"/>
                </a:ext>
              </a:extLst>
            </p:cNvPr>
            <p:cNvSpPr txBox="1"/>
            <p:nvPr/>
          </p:nvSpPr>
          <p:spPr bwMode="auto">
            <a:xfrm>
              <a:off x="10674669"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2</a:t>
              </a:r>
            </a:p>
          </p:txBody>
        </p:sp>
        <p:sp>
          <p:nvSpPr>
            <p:cNvPr id="236" name="TextBox 235">
              <a:extLst>
                <a:ext uri="{FF2B5EF4-FFF2-40B4-BE49-F238E27FC236}">
                  <a16:creationId xmlns:a16="http://schemas.microsoft.com/office/drawing/2014/main" id="{B89AC94B-7FF1-BCA5-AFCB-B590E76DA4C1}"/>
                </a:ext>
              </a:extLst>
            </p:cNvPr>
            <p:cNvSpPr txBox="1"/>
            <p:nvPr/>
          </p:nvSpPr>
          <p:spPr bwMode="auto">
            <a:xfrm>
              <a:off x="11059242"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dirty="0">
                  <a:solidFill>
                    <a:schemeClr val="bg1"/>
                  </a:solidFill>
                  <a:latin typeface="Calibri" panose="020F0502020204030204" pitchFamily="34" charset="0"/>
                </a:rPr>
                <a:t>2</a:t>
              </a:r>
              <a:endParaRPr lang="en-US" sz="900" b="0" dirty="0">
                <a:solidFill>
                  <a:schemeClr val="bg1"/>
                </a:solidFill>
                <a:latin typeface="Calibri" panose="020F0502020204030204" pitchFamily="34" charset="0"/>
              </a:endParaRPr>
            </a:p>
          </p:txBody>
        </p:sp>
        <p:sp>
          <p:nvSpPr>
            <p:cNvPr id="237" name="TextBox 236">
              <a:extLst>
                <a:ext uri="{FF2B5EF4-FFF2-40B4-BE49-F238E27FC236}">
                  <a16:creationId xmlns:a16="http://schemas.microsoft.com/office/drawing/2014/main" id="{FA375225-F153-DD15-63DC-02817795A0AC}"/>
                </a:ext>
              </a:extLst>
            </p:cNvPr>
            <p:cNvSpPr txBox="1"/>
            <p:nvPr/>
          </p:nvSpPr>
          <p:spPr bwMode="auto">
            <a:xfrm>
              <a:off x="11472578" y="4642029"/>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a:t>
              </a:r>
            </a:p>
          </p:txBody>
        </p:sp>
        <p:sp>
          <p:nvSpPr>
            <p:cNvPr id="238" name="TextBox 237">
              <a:extLst>
                <a:ext uri="{FF2B5EF4-FFF2-40B4-BE49-F238E27FC236}">
                  <a16:creationId xmlns:a16="http://schemas.microsoft.com/office/drawing/2014/main" id="{C43501C4-6171-6FFB-7815-F5E62D1AEBE2}"/>
                </a:ext>
              </a:extLst>
            </p:cNvPr>
            <p:cNvSpPr txBox="1"/>
            <p:nvPr/>
          </p:nvSpPr>
          <p:spPr bwMode="auto">
            <a:xfrm>
              <a:off x="11885911"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0</a:t>
              </a:r>
            </a:p>
          </p:txBody>
        </p:sp>
      </p:grpSp>
      <p:grpSp>
        <p:nvGrpSpPr>
          <p:cNvPr id="239" name="Group 238">
            <a:extLst>
              <a:ext uri="{FF2B5EF4-FFF2-40B4-BE49-F238E27FC236}">
                <a16:creationId xmlns:a16="http://schemas.microsoft.com/office/drawing/2014/main" id="{D5933D86-E717-220C-6095-9A04910F2742}"/>
              </a:ext>
            </a:extLst>
          </p:cNvPr>
          <p:cNvGrpSpPr/>
          <p:nvPr/>
        </p:nvGrpSpPr>
        <p:grpSpPr>
          <a:xfrm>
            <a:off x="6663663" y="1961512"/>
            <a:ext cx="2115309" cy="3032128"/>
            <a:chOff x="1336378" y="1975559"/>
            <a:chExt cx="2115309" cy="3032128"/>
          </a:xfrm>
        </p:grpSpPr>
        <p:sp>
          <p:nvSpPr>
            <p:cNvPr id="240" name="Freeform: Shape 239">
              <a:extLst>
                <a:ext uri="{FF2B5EF4-FFF2-40B4-BE49-F238E27FC236}">
                  <a16:creationId xmlns:a16="http://schemas.microsoft.com/office/drawing/2014/main" id="{816E8169-4170-3E32-0214-146BE1D5938B}"/>
                </a:ext>
              </a:extLst>
            </p:cNvPr>
            <p:cNvSpPr/>
            <p:nvPr/>
          </p:nvSpPr>
          <p:spPr bwMode="auto">
            <a:xfrm>
              <a:off x="1336378" y="3504008"/>
              <a:ext cx="219285" cy="1489632"/>
            </a:xfrm>
            <a:custGeom>
              <a:avLst/>
              <a:gdLst>
                <a:gd name="connsiteX0" fmla="*/ 0 w 518160"/>
                <a:gd name="connsiteY0" fmla="*/ 0 h 1508760"/>
                <a:gd name="connsiteX1" fmla="*/ 518160 w 518160"/>
                <a:gd name="connsiteY1" fmla="*/ 0 h 1508760"/>
                <a:gd name="connsiteX2" fmla="*/ 518160 w 518160"/>
                <a:gd name="connsiteY2" fmla="*/ 1508760 h 1508760"/>
              </a:gdLst>
              <a:ahLst/>
              <a:cxnLst>
                <a:cxn ang="0">
                  <a:pos x="connsiteX0" y="connsiteY0"/>
                </a:cxn>
                <a:cxn ang="0">
                  <a:pos x="connsiteX1" y="connsiteY1"/>
                </a:cxn>
                <a:cxn ang="0">
                  <a:pos x="connsiteX2" y="connsiteY2"/>
                </a:cxn>
              </a:cxnLst>
              <a:rect l="l" t="t" r="r" b="b"/>
              <a:pathLst>
                <a:path w="518160" h="1508760">
                  <a:moveTo>
                    <a:pt x="0" y="0"/>
                  </a:moveTo>
                  <a:lnTo>
                    <a:pt x="518160" y="0"/>
                  </a:lnTo>
                  <a:lnTo>
                    <a:pt x="518160" y="1508760"/>
                  </a:lnTo>
                </a:path>
              </a:pathLst>
            </a:custGeom>
            <a:noFill/>
            <a:ln w="28575">
              <a:solidFill>
                <a:schemeClr val="tx2">
                  <a:lumMod val="90000"/>
                  <a:alpha val="50000"/>
                </a:schemeClr>
              </a:solidFill>
              <a:prstDash val="sysDash"/>
              <a:miter lim="800000"/>
              <a:headEnd/>
              <a:tailEnd/>
            </a:ln>
          </p:spPr>
          <p:txBody>
            <a:bodyPr rtlCol="0" anchor="ctr"/>
            <a:lstStyle/>
            <a:p>
              <a:pPr algn="ctr"/>
              <a:endParaRPr lang="en-US" dirty="0"/>
            </a:p>
          </p:txBody>
        </p:sp>
        <p:cxnSp>
          <p:nvCxnSpPr>
            <p:cNvPr id="241" name="Straight Connector 240">
              <a:extLst>
                <a:ext uri="{FF2B5EF4-FFF2-40B4-BE49-F238E27FC236}">
                  <a16:creationId xmlns:a16="http://schemas.microsoft.com/office/drawing/2014/main" id="{BCADE4D4-E563-5E26-1133-416310E08063}"/>
                </a:ext>
              </a:extLst>
            </p:cNvPr>
            <p:cNvCxnSpPr/>
            <p:nvPr/>
          </p:nvCxnSpPr>
          <p:spPr bwMode="auto">
            <a:xfrm>
              <a:off x="2391302" y="1975559"/>
              <a:ext cx="0" cy="3032128"/>
            </a:xfrm>
            <a:prstGeom prst="line">
              <a:avLst/>
            </a:prstGeom>
            <a:noFill/>
            <a:ln w="28575" cap="flat" cmpd="sng" algn="ctr">
              <a:solidFill>
                <a:schemeClr val="tx2">
                  <a:lumMod val="90000"/>
                  <a:alpha val="50000"/>
                </a:schemeClr>
              </a:solidFill>
              <a:prstDash val="sysDash"/>
              <a:round/>
              <a:headEnd type="none" w="med" len="med"/>
              <a:tailEnd type="none" w="med" len="med"/>
            </a:ln>
            <a:effectLst/>
          </p:spPr>
        </p:cxnSp>
        <p:cxnSp>
          <p:nvCxnSpPr>
            <p:cNvPr id="242" name="Straight Connector 241">
              <a:extLst>
                <a:ext uri="{FF2B5EF4-FFF2-40B4-BE49-F238E27FC236}">
                  <a16:creationId xmlns:a16="http://schemas.microsoft.com/office/drawing/2014/main" id="{E3D96939-A23E-A3B5-47F1-92839F07BC77}"/>
                </a:ext>
              </a:extLst>
            </p:cNvPr>
            <p:cNvCxnSpPr/>
            <p:nvPr/>
          </p:nvCxnSpPr>
          <p:spPr bwMode="auto">
            <a:xfrm>
              <a:off x="3451687" y="1975559"/>
              <a:ext cx="0" cy="3032128"/>
            </a:xfrm>
            <a:prstGeom prst="line">
              <a:avLst/>
            </a:prstGeom>
            <a:noFill/>
            <a:ln w="28575" cap="flat" cmpd="sng" algn="ctr">
              <a:solidFill>
                <a:schemeClr val="tx2">
                  <a:lumMod val="90000"/>
                  <a:alpha val="50000"/>
                </a:schemeClr>
              </a:solidFill>
              <a:prstDash val="sysDash"/>
              <a:round/>
              <a:headEnd type="none" w="med" len="med"/>
              <a:tailEnd type="none" w="med" len="med"/>
            </a:ln>
            <a:effectLst/>
          </p:spPr>
        </p:cxnSp>
      </p:grpSp>
      <p:sp>
        <p:nvSpPr>
          <p:cNvPr id="243" name="TextBox 242">
            <a:extLst>
              <a:ext uri="{FF2B5EF4-FFF2-40B4-BE49-F238E27FC236}">
                <a16:creationId xmlns:a16="http://schemas.microsoft.com/office/drawing/2014/main" id="{4AA24A4C-EBE1-1E12-450A-1C135065015E}"/>
              </a:ext>
            </a:extLst>
          </p:cNvPr>
          <p:cNvSpPr txBox="1"/>
          <p:nvPr/>
        </p:nvSpPr>
        <p:spPr bwMode="auto">
          <a:xfrm>
            <a:off x="6797282" y="4664467"/>
            <a:ext cx="10046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 Censored</a:t>
            </a:r>
          </a:p>
        </p:txBody>
      </p:sp>
      <p:sp>
        <p:nvSpPr>
          <p:cNvPr id="244" name="TextBox 243">
            <a:extLst>
              <a:ext uri="{FF2B5EF4-FFF2-40B4-BE49-F238E27FC236}">
                <a16:creationId xmlns:a16="http://schemas.microsoft.com/office/drawing/2014/main" id="{4F5D5290-27AF-2EA8-5554-3ECBDE6E5F39}"/>
              </a:ext>
            </a:extLst>
          </p:cNvPr>
          <p:cNvSpPr txBox="1"/>
          <p:nvPr/>
        </p:nvSpPr>
        <p:spPr bwMode="auto">
          <a:xfrm>
            <a:off x="6852795" y="3088042"/>
            <a:ext cx="16482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dirty="0">
                <a:solidFill>
                  <a:schemeClr val="bg1"/>
                </a:solidFill>
                <a:latin typeface="Calibri" panose="020F0502020204030204" pitchFamily="34" charset="0"/>
              </a:rPr>
              <a:t>Median PFS:</a:t>
            </a:r>
          </a:p>
          <a:p>
            <a:pPr algn="l">
              <a:lnSpc>
                <a:spcPct val="100000"/>
              </a:lnSpc>
              <a:spcAft>
                <a:spcPct val="0"/>
              </a:spcAft>
              <a:buClrTx/>
              <a:buFontTx/>
              <a:buNone/>
            </a:pPr>
            <a:r>
              <a:rPr lang="en-US" sz="1400" b="0" dirty="0">
                <a:solidFill>
                  <a:schemeClr val="bg1"/>
                </a:solidFill>
                <a:latin typeface="Calibri" panose="020F0502020204030204" pitchFamily="34" charset="0"/>
              </a:rPr>
              <a:t>2.7 mo (2.6-2.8 mo)</a:t>
            </a:r>
          </a:p>
        </p:txBody>
      </p:sp>
      <p:grpSp>
        <p:nvGrpSpPr>
          <p:cNvPr id="249" name="Group 248">
            <a:extLst>
              <a:ext uri="{FF2B5EF4-FFF2-40B4-BE49-F238E27FC236}">
                <a16:creationId xmlns:a16="http://schemas.microsoft.com/office/drawing/2014/main" id="{47D7C717-146C-2230-640D-CD07BE436E99}"/>
              </a:ext>
            </a:extLst>
          </p:cNvPr>
          <p:cNvGrpSpPr/>
          <p:nvPr/>
        </p:nvGrpSpPr>
        <p:grpSpPr>
          <a:xfrm>
            <a:off x="7662090" y="3685848"/>
            <a:ext cx="2450543" cy="955566"/>
            <a:chOff x="2346791" y="2807685"/>
            <a:chExt cx="2450543" cy="955566"/>
          </a:xfrm>
        </p:grpSpPr>
        <p:sp>
          <p:nvSpPr>
            <p:cNvPr id="250" name="TextBox 249">
              <a:extLst>
                <a:ext uri="{FF2B5EF4-FFF2-40B4-BE49-F238E27FC236}">
                  <a16:creationId xmlns:a16="http://schemas.microsoft.com/office/drawing/2014/main" id="{38CCA56E-6900-935B-2782-CD0070711D20}"/>
                </a:ext>
              </a:extLst>
            </p:cNvPr>
            <p:cNvSpPr txBox="1"/>
            <p:nvPr/>
          </p:nvSpPr>
          <p:spPr bwMode="auto">
            <a:xfrm>
              <a:off x="2346791" y="2807685"/>
              <a:ext cx="24505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dirty="0">
                  <a:solidFill>
                    <a:schemeClr val="bg1"/>
                  </a:solidFill>
                  <a:latin typeface="Calibri" panose="020F0502020204030204" pitchFamily="34" charset="0"/>
                </a:rPr>
                <a:t>Estimated % Probability of PFS</a:t>
              </a:r>
            </a:p>
          </p:txBody>
        </p:sp>
        <p:sp>
          <p:nvSpPr>
            <p:cNvPr id="251" name="TextBox 250">
              <a:extLst>
                <a:ext uri="{FF2B5EF4-FFF2-40B4-BE49-F238E27FC236}">
                  <a16:creationId xmlns:a16="http://schemas.microsoft.com/office/drawing/2014/main" id="{5F79C646-308D-3CF4-5704-35E162575ECB}"/>
                </a:ext>
              </a:extLst>
            </p:cNvPr>
            <p:cNvSpPr txBox="1"/>
            <p:nvPr/>
          </p:nvSpPr>
          <p:spPr bwMode="auto">
            <a:xfrm>
              <a:off x="2363506" y="3024587"/>
              <a:ext cx="105990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b="0" dirty="0">
                  <a:solidFill>
                    <a:schemeClr val="bg1"/>
                  </a:solidFill>
                  <a:latin typeface="Calibri" panose="020F0502020204030204" pitchFamily="34" charset="0"/>
                </a:rPr>
                <a:t>12 mo</a:t>
              </a:r>
            </a:p>
            <a:p>
              <a:pPr algn="l">
                <a:lnSpc>
                  <a:spcPct val="100000"/>
                </a:lnSpc>
                <a:spcAft>
                  <a:spcPct val="0"/>
                </a:spcAft>
                <a:buClrTx/>
                <a:buFontTx/>
                <a:buNone/>
              </a:pPr>
              <a:r>
                <a:rPr lang="en-US" sz="1400" b="0" dirty="0">
                  <a:solidFill>
                    <a:schemeClr val="bg1"/>
                  </a:solidFill>
                  <a:latin typeface="Calibri" panose="020F0502020204030204" pitchFamily="34" charset="0"/>
                </a:rPr>
                <a:t>13.3%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(8.3%-9.5%)</a:t>
              </a:r>
            </a:p>
          </p:txBody>
        </p:sp>
        <p:sp>
          <p:nvSpPr>
            <p:cNvPr id="252" name="TextBox 251">
              <a:extLst>
                <a:ext uri="{FF2B5EF4-FFF2-40B4-BE49-F238E27FC236}">
                  <a16:creationId xmlns:a16="http://schemas.microsoft.com/office/drawing/2014/main" id="{331DEF65-DF11-44F8-FBCE-46D2E6599F2D}"/>
                </a:ext>
              </a:extLst>
            </p:cNvPr>
            <p:cNvSpPr txBox="1"/>
            <p:nvPr/>
          </p:nvSpPr>
          <p:spPr bwMode="auto">
            <a:xfrm>
              <a:off x="3448427" y="3024587"/>
              <a:ext cx="115127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b="0" dirty="0">
                  <a:solidFill>
                    <a:schemeClr val="bg1"/>
                  </a:solidFill>
                  <a:latin typeface="Calibri" panose="020F0502020204030204" pitchFamily="34" charset="0"/>
                </a:rPr>
                <a:t>24 mo</a:t>
              </a:r>
            </a:p>
            <a:p>
              <a:pPr algn="l">
                <a:lnSpc>
                  <a:spcPct val="100000"/>
                </a:lnSpc>
                <a:spcAft>
                  <a:spcPct val="0"/>
                </a:spcAft>
                <a:buClrTx/>
                <a:buFontTx/>
                <a:buNone/>
              </a:pPr>
              <a:r>
                <a:rPr lang="en-US" sz="1400" b="0" dirty="0">
                  <a:solidFill>
                    <a:schemeClr val="bg1"/>
                  </a:solidFill>
                  <a:latin typeface="Calibri" panose="020F0502020204030204" pitchFamily="34" charset="0"/>
                </a:rPr>
                <a:t>9.4%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(5.2%-15.0%)</a:t>
              </a:r>
            </a:p>
          </p:txBody>
        </p:sp>
      </p:grpSp>
      <p:sp>
        <p:nvSpPr>
          <p:cNvPr id="253" name="TextBox 252">
            <a:extLst>
              <a:ext uri="{FF2B5EF4-FFF2-40B4-BE49-F238E27FC236}">
                <a16:creationId xmlns:a16="http://schemas.microsoft.com/office/drawing/2014/main" id="{378C6FE8-7155-1A72-1E5E-29839D753B85}"/>
              </a:ext>
            </a:extLst>
          </p:cNvPr>
          <p:cNvSpPr txBox="1"/>
          <p:nvPr/>
        </p:nvSpPr>
        <p:spPr bwMode="auto">
          <a:xfrm>
            <a:off x="6444718" y="5426708"/>
            <a:ext cx="2139153" cy="216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Aft>
                <a:spcPct val="0"/>
              </a:spcAft>
              <a:buClrTx/>
              <a:buFontTx/>
              <a:buNone/>
            </a:pPr>
            <a:r>
              <a:rPr lang="en-US" sz="900" b="1" dirty="0">
                <a:solidFill>
                  <a:schemeClr val="bg1"/>
                </a:solidFill>
                <a:latin typeface="Calibri" panose="020F0502020204030204" pitchFamily="34" charset="0"/>
              </a:rPr>
              <a:t>Patients at Risk, n</a:t>
            </a:r>
          </a:p>
        </p:txBody>
      </p:sp>
      <p:sp>
        <p:nvSpPr>
          <p:cNvPr id="255" name="TextBox 254">
            <a:extLst>
              <a:ext uri="{FF2B5EF4-FFF2-40B4-BE49-F238E27FC236}">
                <a16:creationId xmlns:a16="http://schemas.microsoft.com/office/drawing/2014/main" id="{E0A6B8D8-5825-3B77-CB52-349068A2A2CD}"/>
              </a:ext>
            </a:extLst>
          </p:cNvPr>
          <p:cNvSpPr txBox="1"/>
          <p:nvPr/>
        </p:nvSpPr>
        <p:spPr bwMode="auto">
          <a:xfrm>
            <a:off x="1140522" y="5426708"/>
            <a:ext cx="2139153" cy="216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Aft>
                <a:spcPct val="0"/>
              </a:spcAft>
              <a:buClrTx/>
              <a:buFontTx/>
              <a:buNone/>
            </a:pPr>
            <a:r>
              <a:rPr lang="en-US" sz="900" b="1" dirty="0">
                <a:solidFill>
                  <a:schemeClr val="bg1"/>
                </a:solidFill>
                <a:latin typeface="Calibri" panose="020F0502020204030204" pitchFamily="34" charset="0"/>
              </a:rPr>
              <a:t>Patients at Risk, n</a:t>
            </a:r>
          </a:p>
        </p:txBody>
      </p:sp>
      <p:sp>
        <p:nvSpPr>
          <p:cNvPr id="130" name="Freeform: Shape 129">
            <a:extLst>
              <a:ext uri="{FF2B5EF4-FFF2-40B4-BE49-F238E27FC236}">
                <a16:creationId xmlns:a16="http://schemas.microsoft.com/office/drawing/2014/main" id="{FC50B400-600B-8C0C-C819-B146DED8CCCE}"/>
              </a:ext>
            </a:extLst>
          </p:cNvPr>
          <p:cNvSpPr/>
          <p:nvPr/>
        </p:nvSpPr>
        <p:spPr bwMode="auto">
          <a:xfrm>
            <a:off x="1329795" y="1972733"/>
            <a:ext cx="4470400" cy="2023534"/>
          </a:xfrm>
          <a:custGeom>
            <a:avLst/>
            <a:gdLst>
              <a:gd name="connsiteX0" fmla="*/ 4305300 w 4305300"/>
              <a:gd name="connsiteY0" fmla="*/ 2036234 h 2036234"/>
              <a:gd name="connsiteX1" fmla="*/ 3704167 w 4305300"/>
              <a:gd name="connsiteY1" fmla="*/ 2036234 h 2036234"/>
              <a:gd name="connsiteX2" fmla="*/ 3704167 w 4305300"/>
              <a:gd name="connsiteY2" fmla="*/ 1926167 h 2036234"/>
              <a:gd name="connsiteX3" fmla="*/ 3318934 w 4305300"/>
              <a:gd name="connsiteY3" fmla="*/ 1926167 h 2036234"/>
              <a:gd name="connsiteX4" fmla="*/ 3318934 w 4305300"/>
              <a:gd name="connsiteY4" fmla="*/ 1828800 h 2036234"/>
              <a:gd name="connsiteX5" fmla="*/ 2019300 w 4305300"/>
              <a:gd name="connsiteY5" fmla="*/ 1828800 h 2036234"/>
              <a:gd name="connsiteX6" fmla="*/ 2019300 w 4305300"/>
              <a:gd name="connsiteY6" fmla="*/ 1799167 h 2036234"/>
              <a:gd name="connsiteX7" fmla="*/ 1595967 w 4305300"/>
              <a:gd name="connsiteY7" fmla="*/ 1799167 h 2036234"/>
              <a:gd name="connsiteX8" fmla="*/ 1595967 w 4305300"/>
              <a:gd name="connsiteY8" fmla="*/ 1769534 h 2036234"/>
              <a:gd name="connsiteX9" fmla="*/ 1473200 w 4305300"/>
              <a:gd name="connsiteY9" fmla="*/ 1769534 h 2036234"/>
              <a:gd name="connsiteX10" fmla="*/ 1473200 w 4305300"/>
              <a:gd name="connsiteY10" fmla="*/ 1718734 h 2036234"/>
              <a:gd name="connsiteX11" fmla="*/ 1447800 w 4305300"/>
              <a:gd name="connsiteY11" fmla="*/ 1718734 h 2036234"/>
              <a:gd name="connsiteX12" fmla="*/ 1447800 w 4305300"/>
              <a:gd name="connsiteY12" fmla="*/ 1697567 h 2036234"/>
              <a:gd name="connsiteX13" fmla="*/ 1100667 w 4305300"/>
              <a:gd name="connsiteY13" fmla="*/ 1697567 h 2036234"/>
              <a:gd name="connsiteX14" fmla="*/ 1100667 w 4305300"/>
              <a:gd name="connsiteY14" fmla="*/ 1663700 h 2036234"/>
              <a:gd name="connsiteX15" fmla="*/ 1079500 w 4305300"/>
              <a:gd name="connsiteY15" fmla="*/ 1663700 h 2036234"/>
              <a:gd name="connsiteX16" fmla="*/ 1079500 w 4305300"/>
              <a:gd name="connsiteY16" fmla="*/ 1651000 h 2036234"/>
              <a:gd name="connsiteX17" fmla="*/ 990600 w 4305300"/>
              <a:gd name="connsiteY17" fmla="*/ 1651000 h 2036234"/>
              <a:gd name="connsiteX18" fmla="*/ 990600 w 4305300"/>
              <a:gd name="connsiteY18" fmla="*/ 1617134 h 2036234"/>
              <a:gd name="connsiteX19" fmla="*/ 804334 w 4305300"/>
              <a:gd name="connsiteY19" fmla="*/ 1617134 h 2036234"/>
              <a:gd name="connsiteX20" fmla="*/ 804334 w 4305300"/>
              <a:gd name="connsiteY20" fmla="*/ 1591734 h 2036234"/>
              <a:gd name="connsiteX21" fmla="*/ 723900 w 4305300"/>
              <a:gd name="connsiteY21" fmla="*/ 1591734 h 2036234"/>
              <a:gd name="connsiteX22" fmla="*/ 723900 w 4305300"/>
              <a:gd name="connsiteY22" fmla="*/ 1579034 h 2036234"/>
              <a:gd name="connsiteX23" fmla="*/ 711200 w 4305300"/>
              <a:gd name="connsiteY23" fmla="*/ 1579034 h 2036234"/>
              <a:gd name="connsiteX24" fmla="*/ 711200 w 4305300"/>
              <a:gd name="connsiteY24" fmla="*/ 1553634 h 2036234"/>
              <a:gd name="connsiteX25" fmla="*/ 516467 w 4305300"/>
              <a:gd name="connsiteY25" fmla="*/ 1553634 h 2036234"/>
              <a:gd name="connsiteX26" fmla="*/ 516467 w 4305300"/>
              <a:gd name="connsiteY26" fmla="*/ 1515534 h 2036234"/>
              <a:gd name="connsiteX27" fmla="*/ 478367 w 4305300"/>
              <a:gd name="connsiteY27" fmla="*/ 1515534 h 2036234"/>
              <a:gd name="connsiteX28" fmla="*/ 478367 w 4305300"/>
              <a:gd name="connsiteY28" fmla="*/ 1494367 h 2036234"/>
              <a:gd name="connsiteX29" fmla="*/ 461434 w 4305300"/>
              <a:gd name="connsiteY29" fmla="*/ 1477434 h 2036234"/>
              <a:gd name="connsiteX30" fmla="*/ 461434 w 4305300"/>
              <a:gd name="connsiteY30" fmla="*/ 1456267 h 2036234"/>
              <a:gd name="connsiteX31" fmla="*/ 444500 w 4305300"/>
              <a:gd name="connsiteY31" fmla="*/ 1439333 h 2036234"/>
              <a:gd name="connsiteX32" fmla="*/ 406400 w 4305300"/>
              <a:gd name="connsiteY32" fmla="*/ 1439333 h 2036234"/>
              <a:gd name="connsiteX33" fmla="*/ 406400 w 4305300"/>
              <a:gd name="connsiteY33" fmla="*/ 1405467 h 2036234"/>
              <a:gd name="connsiteX34" fmla="*/ 385234 w 4305300"/>
              <a:gd name="connsiteY34" fmla="*/ 1405467 h 2036234"/>
              <a:gd name="connsiteX35" fmla="*/ 385234 w 4305300"/>
              <a:gd name="connsiteY35" fmla="*/ 1388534 h 2036234"/>
              <a:gd name="connsiteX36" fmla="*/ 368300 w 4305300"/>
              <a:gd name="connsiteY36" fmla="*/ 1388534 h 2036234"/>
              <a:gd name="connsiteX37" fmla="*/ 351367 w 4305300"/>
              <a:gd name="connsiteY37" fmla="*/ 1388534 h 2036234"/>
              <a:gd name="connsiteX38" fmla="*/ 351367 w 4305300"/>
              <a:gd name="connsiteY38" fmla="*/ 1248834 h 2036234"/>
              <a:gd name="connsiteX39" fmla="*/ 330200 w 4305300"/>
              <a:gd name="connsiteY39" fmla="*/ 1248834 h 2036234"/>
              <a:gd name="connsiteX40" fmla="*/ 330200 w 4305300"/>
              <a:gd name="connsiteY40" fmla="*/ 1231900 h 2036234"/>
              <a:gd name="connsiteX41" fmla="*/ 304800 w 4305300"/>
              <a:gd name="connsiteY41" fmla="*/ 1231900 h 2036234"/>
              <a:gd name="connsiteX42" fmla="*/ 304800 w 4305300"/>
              <a:gd name="connsiteY42" fmla="*/ 1210734 h 2036234"/>
              <a:gd name="connsiteX43" fmla="*/ 292100 w 4305300"/>
              <a:gd name="connsiteY43" fmla="*/ 1210734 h 2036234"/>
              <a:gd name="connsiteX44" fmla="*/ 292100 w 4305300"/>
              <a:gd name="connsiteY44" fmla="*/ 1189567 h 2036234"/>
              <a:gd name="connsiteX45" fmla="*/ 270934 w 4305300"/>
              <a:gd name="connsiteY45" fmla="*/ 1189567 h 2036234"/>
              <a:gd name="connsiteX46" fmla="*/ 270934 w 4305300"/>
              <a:gd name="connsiteY46" fmla="*/ 1155700 h 2036234"/>
              <a:gd name="connsiteX47" fmla="*/ 254000 w 4305300"/>
              <a:gd name="connsiteY47" fmla="*/ 1155700 h 2036234"/>
              <a:gd name="connsiteX48" fmla="*/ 254000 w 4305300"/>
              <a:gd name="connsiteY48" fmla="*/ 1121834 h 2036234"/>
              <a:gd name="connsiteX49" fmla="*/ 237067 w 4305300"/>
              <a:gd name="connsiteY49" fmla="*/ 1121834 h 2036234"/>
              <a:gd name="connsiteX50" fmla="*/ 237067 w 4305300"/>
              <a:gd name="connsiteY50" fmla="*/ 944034 h 2036234"/>
              <a:gd name="connsiteX51" fmla="*/ 228600 w 4305300"/>
              <a:gd name="connsiteY51" fmla="*/ 944034 h 2036234"/>
              <a:gd name="connsiteX52" fmla="*/ 228600 w 4305300"/>
              <a:gd name="connsiteY52" fmla="*/ 778934 h 2036234"/>
              <a:gd name="connsiteX53" fmla="*/ 215900 w 4305300"/>
              <a:gd name="connsiteY53" fmla="*/ 778934 h 2036234"/>
              <a:gd name="connsiteX54" fmla="*/ 215900 w 4305300"/>
              <a:gd name="connsiteY54" fmla="*/ 592667 h 2036234"/>
              <a:gd name="connsiteX55" fmla="*/ 215900 w 4305300"/>
              <a:gd name="connsiteY55" fmla="*/ 592667 h 2036234"/>
              <a:gd name="connsiteX56" fmla="*/ 215900 w 4305300"/>
              <a:gd name="connsiteY56" fmla="*/ 393700 h 2036234"/>
              <a:gd name="connsiteX57" fmla="*/ 190500 w 4305300"/>
              <a:gd name="connsiteY57" fmla="*/ 393700 h 2036234"/>
              <a:gd name="connsiteX58" fmla="*/ 190500 w 4305300"/>
              <a:gd name="connsiteY58" fmla="*/ 393700 h 2036234"/>
              <a:gd name="connsiteX59" fmla="*/ 160867 w 4305300"/>
              <a:gd name="connsiteY59" fmla="*/ 364067 h 2036234"/>
              <a:gd name="connsiteX60" fmla="*/ 160867 w 4305300"/>
              <a:gd name="connsiteY60" fmla="*/ 313267 h 2036234"/>
              <a:gd name="connsiteX61" fmla="*/ 131234 w 4305300"/>
              <a:gd name="connsiteY61" fmla="*/ 313267 h 2036234"/>
              <a:gd name="connsiteX62" fmla="*/ 131234 w 4305300"/>
              <a:gd name="connsiteY62" fmla="*/ 249767 h 2036234"/>
              <a:gd name="connsiteX63" fmla="*/ 131234 w 4305300"/>
              <a:gd name="connsiteY63" fmla="*/ 215900 h 2036234"/>
              <a:gd name="connsiteX64" fmla="*/ 114300 w 4305300"/>
              <a:gd name="connsiteY64" fmla="*/ 215900 h 2036234"/>
              <a:gd name="connsiteX65" fmla="*/ 114300 w 4305300"/>
              <a:gd name="connsiteY65" fmla="*/ 177800 h 2036234"/>
              <a:gd name="connsiteX66" fmla="*/ 88900 w 4305300"/>
              <a:gd name="connsiteY66" fmla="*/ 177800 h 2036234"/>
              <a:gd name="connsiteX67" fmla="*/ 88900 w 4305300"/>
              <a:gd name="connsiteY67" fmla="*/ 122767 h 2036234"/>
              <a:gd name="connsiteX68" fmla="*/ 63500 w 4305300"/>
              <a:gd name="connsiteY68" fmla="*/ 122767 h 2036234"/>
              <a:gd name="connsiteX69" fmla="*/ 63500 w 4305300"/>
              <a:gd name="connsiteY69" fmla="*/ 71967 h 2036234"/>
              <a:gd name="connsiteX70" fmla="*/ 29634 w 4305300"/>
              <a:gd name="connsiteY70" fmla="*/ 71967 h 2036234"/>
              <a:gd name="connsiteX71" fmla="*/ 29634 w 4305300"/>
              <a:gd name="connsiteY71" fmla="*/ 42334 h 2036234"/>
              <a:gd name="connsiteX72" fmla="*/ 21167 w 4305300"/>
              <a:gd name="connsiteY72" fmla="*/ 42334 h 2036234"/>
              <a:gd name="connsiteX73" fmla="*/ 21167 w 4305300"/>
              <a:gd name="connsiteY73" fmla="*/ 0 h 2036234"/>
              <a:gd name="connsiteX74" fmla="*/ 0 w 4305300"/>
              <a:gd name="connsiteY74" fmla="*/ 0 h 2036234"/>
              <a:gd name="connsiteX0" fmla="*/ 4305300 w 4305300"/>
              <a:gd name="connsiteY0" fmla="*/ 2036234 h 2036234"/>
              <a:gd name="connsiteX1" fmla="*/ 3704167 w 4305300"/>
              <a:gd name="connsiteY1" fmla="*/ 2036234 h 2036234"/>
              <a:gd name="connsiteX2" fmla="*/ 3704167 w 4305300"/>
              <a:gd name="connsiteY2" fmla="*/ 1926167 h 2036234"/>
              <a:gd name="connsiteX3" fmla="*/ 3318934 w 4305300"/>
              <a:gd name="connsiteY3" fmla="*/ 1926167 h 2036234"/>
              <a:gd name="connsiteX4" fmla="*/ 3318934 w 4305300"/>
              <a:gd name="connsiteY4" fmla="*/ 1828800 h 2036234"/>
              <a:gd name="connsiteX5" fmla="*/ 2019300 w 4305300"/>
              <a:gd name="connsiteY5" fmla="*/ 1828800 h 2036234"/>
              <a:gd name="connsiteX6" fmla="*/ 2019300 w 4305300"/>
              <a:gd name="connsiteY6" fmla="*/ 1799167 h 2036234"/>
              <a:gd name="connsiteX7" fmla="*/ 1595967 w 4305300"/>
              <a:gd name="connsiteY7" fmla="*/ 1799167 h 2036234"/>
              <a:gd name="connsiteX8" fmla="*/ 1595967 w 4305300"/>
              <a:gd name="connsiteY8" fmla="*/ 1769534 h 2036234"/>
              <a:gd name="connsiteX9" fmla="*/ 1473200 w 4305300"/>
              <a:gd name="connsiteY9" fmla="*/ 1769534 h 2036234"/>
              <a:gd name="connsiteX10" fmla="*/ 1473200 w 4305300"/>
              <a:gd name="connsiteY10" fmla="*/ 1718734 h 2036234"/>
              <a:gd name="connsiteX11" fmla="*/ 1447800 w 4305300"/>
              <a:gd name="connsiteY11" fmla="*/ 1718734 h 2036234"/>
              <a:gd name="connsiteX12" fmla="*/ 1447800 w 4305300"/>
              <a:gd name="connsiteY12" fmla="*/ 1697567 h 2036234"/>
              <a:gd name="connsiteX13" fmla="*/ 1100667 w 4305300"/>
              <a:gd name="connsiteY13" fmla="*/ 1697567 h 2036234"/>
              <a:gd name="connsiteX14" fmla="*/ 1100667 w 4305300"/>
              <a:gd name="connsiteY14" fmla="*/ 1663700 h 2036234"/>
              <a:gd name="connsiteX15" fmla="*/ 1079500 w 4305300"/>
              <a:gd name="connsiteY15" fmla="*/ 1663700 h 2036234"/>
              <a:gd name="connsiteX16" fmla="*/ 1079500 w 4305300"/>
              <a:gd name="connsiteY16" fmla="*/ 1651000 h 2036234"/>
              <a:gd name="connsiteX17" fmla="*/ 990600 w 4305300"/>
              <a:gd name="connsiteY17" fmla="*/ 1651000 h 2036234"/>
              <a:gd name="connsiteX18" fmla="*/ 990600 w 4305300"/>
              <a:gd name="connsiteY18" fmla="*/ 1617134 h 2036234"/>
              <a:gd name="connsiteX19" fmla="*/ 804334 w 4305300"/>
              <a:gd name="connsiteY19" fmla="*/ 1617134 h 2036234"/>
              <a:gd name="connsiteX20" fmla="*/ 804334 w 4305300"/>
              <a:gd name="connsiteY20" fmla="*/ 1591734 h 2036234"/>
              <a:gd name="connsiteX21" fmla="*/ 723900 w 4305300"/>
              <a:gd name="connsiteY21" fmla="*/ 1591734 h 2036234"/>
              <a:gd name="connsiteX22" fmla="*/ 723900 w 4305300"/>
              <a:gd name="connsiteY22" fmla="*/ 1579034 h 2036234"/>
              <a:gd name="connsiteX23" fmla="*/ 711200 w 4305300"/>
              <a:gd name="connsiteY23" fmla="*/ 1579034 h 2036234"/>
              <a:gd name="connsiteX24" fmla="*/ 711200 w 4305300"/>
              <a:gd name="connsiteY24" fmla="*/ 1553634 h 2036234"/>
              <a:gd name="connsiteX25" fmla="*/ 516467 w 4305300"/>
              <a:gd name="connsiteY25" fmla="*/ 1553634 h 2036234"/>
              <a:gd name="connsiteX26" fmla="*/ 516467 w 4305300"/>
              <a:gd name="connsiteY26" fmla="*/ 1515534 h 2036234"/>
              <a:gd name="connsiteX27" fmla="*/ 478367 w 4305300"/>
              <a:gd name="connsiteY27" fmla="*/ 1515534 h 2036234"/>
              <a:gd name="connsiteX28" fmla="*/ 478367 w 4305300"/>
              <a:gd name="connsiteY28" fmla="*/ 1494367 h 2036234"/>
              <a:gd name="connsiteX29" fmla="*/ 461434 w 4305300"/>
              <a:gd name="connsiteY29" fmla="*/ 1477434 h 2036234"/>
              <a:gd name="connsiteX30" fmla="*/ 461434 w 4305300"/>
              <a:gd name="connsiteY30" fmla="*/ 1456267 h 2036234"/>
              <a:gd name="connsiteX31" fmla="*/ 444500 w 4305300"/>
              <a:gd name="connsiteY31" fmla="*/ 1439333 h 2036234"/>
              <a:gd name="connsiteX32" fmla="*/ 406400 w 4305300"/>
              <a:gd name="connsiteY32" fmla="*/ 1439333 h 2036234"/>
              <a:gd name="connsiteX33" fmla="*/ 406400 w 4305300"/>
              <a:gd name="connsiteY33" fmla="*/ 1405467 h 2036234"/>
              <a:gd name="connsiteX34" fmla="*/ 385234 w 4305300"/>
              <a:gd name="connsiteY34" fmla="*/ 1405467 h 2036234"/>
              <a:gd name="connsiteX35" fmla="*/ 385234 w 4305300"/>
              <a:gd name="connsiteY35" fmla="*/ 1388534 h 2036234"/>
              <a:gd name="connsiteX36" fmla="*/ 368300 w 4305300"/>
              <a:gd name="connsiteY36" fmla="*/ 1388534 h 2036234"/>
              <a:gd name="connsiteX37" fmla="*/ 351367 w 4305300"/>
              <a:gd name="connsiteY37" fmla="*/ 1388534 h 2036234"/>
              <a:gd name="connsiteX38" fmla="*/ 351367 w 4305300"/>
              <a:gd name="connsiteY38" fmla="*/ 1248834 h 2036234"/>
              <a:gd name="connsiteX39" fmla="*/ 330200 w 4305300"/>
              <a:gd name="connsiteY39" fmla="*/ 1248834 h 2036234"/>
              <a:gd name="connsiteX40" fmla="*/ 330200 w 4305300"/>
              <a:gd name="connsiteY40" fmla="*/ 1231900 h 2036234"/>
              <a:gd name="connsiteX41" fmla="*/ 304800 w 4305300"/>
              <a:gd name="connsiteY41" fmla="*/ 1231900 h 2036234"/>
              <a:gd name="connsiteX42" fmla="*/ 304800 w 4305300"/>
              <a:gd name="connsiteY42" fmla="*/ 1210734 h 2036234"/>
              <a:gd name="connsiteX43" fmla="*/ 292100 w 4305300"/>
              <a:gd name="connsiteY43" fmla="*/ 1210734 h 2036234"/>
              <a:gd name="connsiteX44" fmla="*/ 292100 w 4305300"/>
              <a:gd name="connsiteY44" fmla="*/ 1189567 h 2036234"/>
              <a:gd name="connsiteX45" fmla="*/ 270934 w 4305300"/>
              <a:gd name="connsiteY45" fmla="*/ 1189567 h 2036234"/>
              <a:gd name="connsiteX46" fmla="*/ 270934 w 4305300"/>
              <a:gd name="connsiteY46" fmla="*/ 1155700 h 2036234"/>
              <a:gd name="connsiteX47" fmla="*/ 254000 w 4305300"/>
              <a:gd name="connsiteY47" fmla="*/ 1155700 h 2036234"/>
              <a:gd name="connsiteX48" fmla="*/ 254000 w 4305300"/>
              <a:gd name="connsiteY48" fmla="*/ 1121834 h 2036234"/>
              <a:gd name="connsiteX49" fmla="*/ 237067 w 4305300"/>
              <a:gd name="connsiteY49" fmla="*/ 1121834 h 2036234"/>
              <a:gd name="connsiteX50" fmla="*/ 237067 w 4305300"/>
              <a:gd name="connsiteY50" fmla="*/ 944034 h 2036234"/>
              <a:gd name="connsiteX51" fmla="*/ 228600 w 4305300"/>
              <a:gd name="connsiteY51" fmla="*/ 944034 h 2036234"/>
              <a:gd name="connsiteX52" fmla="*/ 228600 w 4305300"/>
              <a:gd name="connsiteY52" fmla="*/ 778934 h 2036234"/>
              <a:gd name="connsiteX53" fmla="*/ 215900 w 4305300"/>
              <a:gd name="connsiteY53" fmla="*/ 778934 h 2036234"/>
              <a:gd name="connsiteX54" fmla="*/ 215900 w 4305300"/>
              <a:gd name="connsiteY54" fmla="*/ 592667 h 2036234"/>
              <a:gd name="connsiteX55" fmla="*/ 215900 w 4305300"/>
              <a:gd name="connsiteY55" fmla="*/ 592667 h 2036234"/>
              <a:gd name="connsiteX56" fmla="*/ 215900 w 4305300"/>
              <a:gd name="connsiteY56" fmla="*/ 393700 h 2036234"/>
              <a:gd name="connsiteX57" fmla="*/ 190500 w 4305300"/>
              <a:gd name="connsiteY57" fmla="*/ 393700 h 2036234"/>
              <a:gd name="connsiteX58" fmla="*/ 196850 w 4305300"/>
              <a:gd name="connsiteY58" fmla="*/ 360362 h 2036234"/>
              <a:gd name="connsiteX59" fmla="*/ 160867 w 4305300"/>
              <a:gd name="connsiteY59" fmla="*/ 364067 h 2036234"/>
              <a:gd name="connsiteX60" fmla="*/ 160867 w 4305300"/>
              <a:gd name="connsiteY60" fmla="*/ 313267 h 2036234"/>
              <a:gd name="connsiteX61" fmla="*/ 131234 w 4305300"/>
              <a:gd name="connsiteY61" fmla="*/ 313267 h 2036234"/>
              <a:gd name="connsiteX62" fmla="*/ 131234 w 4305300"/>
              <a:gd name="connsiteY62" fmla="*/ 249767 h 2036234"/>
              <a:gd name="connsiteX63" fmla="*/ 131234 w 4305300"/>
              <a:gd name="connsiteY63" fmla="*/ 215900 h 2036234"/>
              <a:gd name="connsiteX64" fmla="*/ 114300 w 4305300"/>
              <a:gd name="connsiteY64" fmla="*/ 215900 h 2036234"/>
              <a:gd name="connsiteX65" fmla="*/ 114300 w 4305300"/>
              <a:gd name="connsiteY65" fmla="*/ 177800 h 2036234"/>
              <a:gd name="connsiteX66" fmla="*/ 88900 w 4305300"/>
              <a:gd name="connsiteY66" fmla="*/ 177800 h 2036234"/>
              <a:gd name="connsiteX67" fmla="*/ 88900 w 4305300"/>
              <a:gd name="connsiteY67" fmla="*/ 122767 h 2036234"/>
              <a:gd name="connsiteX68" fmla="*/ 63500 w 4305300"/>
              <a:gd name="connsiteY68" fmla="*/ 122767 h 2036234"/>
              <a:gd name="connsiteX69" fmla="*/ 63500 w 4305300"/>
              <a:gd name="connsiteY69" fmla="*/ 71967 h 2036234"/>
              <a:gd name="connsiteX70" fmla="*/ 29634 w 4305300"/>
              <a:gd name="connsiteY70" fmla="*/ 71967 h 2036234"/>
              <a:gd name="connsiteX71" fmla="*/ 29634 w 4305300"/>
              <a:gd name="connsiteY71" fmla="*/ 42334 h 2036234"/>
              <a:gd name="connsiteX72" fmla="*/ 21167 w 4305300"/>
              <a:gd name="connsiteY72" fmla="*/ 42334 h 2036234"/>
              <a:gd name="connsiteX73" fmla="*/ 21167 w 4305300"/>
              <a:gd name="connsiteY73" fmla="*/ 0 h 2036234"/>
              <a:gd name="connsiteX74" fmla="*/ 0 w 4305300"/>
              <a:gd name="connsiteY74" fmla="*/ 0 h 2036234"/>
              <a:gd name="connsiteX0" fmla="*/ 4305300 w 4305300"/>
              <a:gd name="connsiteY0" fmla="*/ 2036234 h 2036234"/>
              <a:gd name="connsiteX1" fmla="*/ 3704167 w 4305300"/>
              <a:gd name="connsiteY1" fmla="*/ 2036234 h 2036234"/>
              <a:gd name="connsiteX2" fmla="*/ 3704167 w 4305300"/>
              <a:gd name="connsiteY2" fmla="*/ 1926167 h 2036234"/>
              <a:gd name="connsiteX3" fmla="*/ 3318934 w 4305300"/>
              <a:gd name="connsiteY3" fmla="*/ 1926167 h 2036234"/>
              <a:gd name="connsiteX4" fmla="*/ 3318934 w 4305300"/>
              <a:gd name="connsiteY4" fmla="*/ 1828800 h 2036234"/>
              <a:gd name="connsiteX5" fmla="*/ 2019300 w 4305300"/>
              <a:gd name="connsiteY5" fmla="*/ 1828800 h 2036234"/>
              <a:gd name="connsiteX6" fmla="*/ 2019300 w 4305300"/>
              <a:gd name="connsiteY6" fmla="*/ 1799167 h 2036234"/>
              <a:gd name="connsiteX7" fmla="*/ 1595967 w 4305300"/>
              <a:gd name="connsiteY7" fmla="*/ 1799167 h 2036234"/>
              <a:gd name="connsiteX8" fmla="*/ 1595967 w 4305300"/>
              <a:gd name="connsiteY8" fmla="*/ 1769534 h 2036234"/>
              <a:gd name="connsiteX9" fmla="*/ 1473200 w 4305300"/>
              <a:gd name="connsiteY9" fmla="*/ 1769534 h 2036234"/>
              <a:gd name="connsiteX10" fmla="*/ 1473200 w 4305300"/>
              <a:gd name="connsiteY10" fmla="*/ 1718734 h 2036234"/>
              <a:gd name="connsiteX11" fmla="*/ 1447800 w 4305300"/>
              <a:gd name="connsiteY11" fmla="*/ 1718734 h 2036234"/>
              <a:gd name="connsiteX12" fmla="*/ 1447800 w 4305300"/>
              <a:gd name="connsiteY12" fmla="*/ 1697567 h 2036234"/>
              <a:gd name="connsiteX13" fmla="*/ 1100667 w 4305300"/>
              <a:gd name="connsiteY13" fmla="*/ 1697567 h 2036234"/>
              <a:gd name="connsiteX14" fmla="*/ 1100667 w 4305300"/>
              <a:gd name="connsiteY14" fmla="*/ 1663700 h 2036234"/>
              <a:gd name="connsiteX15" fmla="*/ 1079500 w 4305300"/>
              <a:gd name="connsiteY15" fmla="*/ 1663700 h 2036234"/>
              <a:gd name="connsiteX16" fmla="*/ 1079500 w 4305300"/>
              <a:gd name="connsiteY16" fmla="*/ 1651000 h 2036234"/>
              <a:gd name="connsiteX17" fmla="*/ 990600 w 4305300"/>
              <a:gd name="connsiteY17" fmla="*/ 1651000 h 2036234"/>
              <a:gd name="connsiteX18" fmla="*/ 990600 w 4305300"/>
              <a:gd name="connsiteY18" fmla="*/ 1617134 h 2036234"/>
              <a:gd name="connsiteX19" fmla="*/ 804334 w 4305300"/>
              <a:gd name="connsiteY19" fmla="*/ 1617134 h 2036234"/>
              <a:gd name="connsiteX20" fmla="*/ 804334 w 4305300"/>
              <a:gd name="connsiteY20" fmla="*/ 1591734 h 2036234"/>
              <a:gd name="connsiteX21" fmla="*/ 723900 w 4305300"/>
              <a:gd name="connsiteY21" fmla="*/ 1591734 h 2036234"/>
              <a:gd name="connsiteX22" fmla="*/ 723900 w 4305300"/>
              <a:gd name="connsiteY22" fmla="*/ 1579034 h 2036234"/>
              <a:gd name="connsiteX23" fmla="*/ 711200 w 4305300"/>
              <a:gd name="connsiteY23" fmla="*/ 1579034 h 2036234"/>
              <a:gd name="connsiteX24" fmla="*/ 711200 w 4305300"/>
              <a:gd name="connsiteY24" fmla="*/ 1553634 h 2036234"/>
              <a:gd name="connsiteX25" fmla="*/ 516467 w 4305300"/>
              <a:gd name="connsiteY25" fmla="*/ 1553634 h 2036234"/>
              <a:gd name="connsiteX26" fmla="*/ 516467 w 4305300"/>
              <a:gd name="connsiteY26" fmla="*/ 1515534 h 2036234"/>
              <a:gd name="connsiteX27" fmla="*/ 478367 w 4305300"/>
              <a:gd name="connsiteY27" fmla="*/ 1515534 h 2036234"/>
              <a:gd name="connsiteX28" fmla="*/ 478367 w 4305300"/>
              <a:gd name="connsiteY28" fmla="*/ 1494367 h 2036234"/>
              <a:gd name="connsiteX29" fmla="*/ 461434 w 4305300"/>
              <a:gd name="connsiteY29" fmla="*/ 1477434 h 2036234"/>
              <a:gd name="connsiteX30" fmla="*/ 461434 w 4305300"/>
              <a:gd name="connsiteY30" fmla="*/ 1456267 h 2036234"/>
              <a:gd name="connsiteX31" fmla="*/ 444500 w 4305300"/>
              <a:gd name="connsiteY31" fmla="*/ 1439333 h 2036234"/>
              <a:gd name="connsiteX32" fmla="*/ 406400 w 4305300"/>
              <a:gd name="connsiteY32" fmla="*/ 1439333 h 2036234"/>
              <a:gd name="connsiteX33" fmla="*/ 406400 w 4305300"/>
              <a:gd name="connsiteY33" fmla="*/ 1405467 h 2036234"/>
              <a:gd name="connsiteX34" fmla="*/ 385234 w 4305300"/>
              <a:gd name="connsiteY34" fmla="*/ 1405467 h 2036234"/>
              <a:gd name="connsiteX35" fmla="*/ 385234 w 4305300"/>
              <a:gd name="connsiteY35" fmla="*/ 1388534 h 2036234"/>
              <a:gd name="connsiteX36" fmla="*/ 368300 w 4305300"/>
              <a:gd name="connsiteY36" fmla="*/ 1388534 h 2036234"/>
              <a:gd name="connsiteX37" fmla="*/ 351367 w 4305300"/>
              <a:gd name="connsiteY37" fmla="*/ 1388534 h 2036234"/>
              <a:gd name="connsiteX38" fmla="*/ 351367 w 4305300"/>
              <a:gd name="connsiteY38" fmla="*/ 1248834 h 2036234"/>
              <a:gd name="connsiteX39" fmla="*/ 330200 w 4305300"/>
              <a:gd name="connsiteY39" fmla="*/ 1248834 h 2036234"/>
              <a:gd name="connsiteX40" fmla="*/ 330200 w 4305300"/>
              <a:gd name="connsiteY40" fmla="*/ 1231900 h 2036234"/>
              <a:gd name="connsiteX41" fmla="*/ 304800 w 4305300"/>
              <a:gd name="connsiteY41" fmla="*/ 1231900 h 2036234"/>
              <a:gd name="connsiteX42" fmla="*/ 304800 w 4305300"/>
              <a:gd name="connsiteY42" fmla="*/ 1210734 h 2036234"/>
              <a:gd name="connsiteX43" fmla="*/ 292100 w 4305300"/>
              <a:gd name="connsiteY43" fmla="*/ 1210734 h 2036234"/>
              <a:gd name="connsiteX44" fmla="*/ 292100 w 4305300"/>
              <a:gd name="connsiteY44" fmla="*/ 1189567 h 2036234"/>
              <a:gd name="connsiteX45" fmla="*/ 270934 w 4305300"/>
              <a:gd name="connsiteY45" fmla="*/ 1189567 h 2036234"/>
              <a:gd name="connsiteX46" fmla="*/ 270934 w 4305300"/>
              <a:gd name="connsiteY46" fmla="*/ 1155700 h 2036234"/>
              <a:gd name="connsiteX47" fmla="*/ 254000 w 4305300"/>
              <a:gd name="connsiteY47" fmla="*/ 1155700 h 2036234"/>
              <a:gd name="connsiteX48" fmla="*/ 254000 w 4305300"/>
              <a:gd name="connsiteY48" fmla="*/ 1121834 h 2036234"/>
              <a:gd name="connsiteX49" fmla="*/ 237067 w 4305300"/>
              <a:gd name="connsiteY49" fmla="*/ 1121834 h 2036234"/>
              <a:gd name="connsiteX50" fmla="*/ 237067 w 4305300"/>
              <a:gd name="connsiteY50" fmla="*/ 944034 h 2036234"/>
              <a:gd name="connsiteX51" fmla="*/ 228600 w 4305300"/>
              <a:gd name="connsiteY51" fmla="*/ 944034 h 2036234"/>
              <a:gd name="connsiteX52" fmla="*/ 228600 w 4305300"/>
              <a:gd name="connsiteY52" fmla="*/ 778934 h 2036234"/>
              <a:gd name="connsiteX53" fmla="*/ 215900 w 4305300"/>
              <a:gd name="connsiteY53" fmla="*/ 778934 h 2036234"/>
              <a:gd name="connsiteX54" fmla="*/ 215900 w 4305300"/>
              <a:gd name="connsiteY54" fmla="*/ 592667 h 2036234"/>
              <a:gd name="connsiteX55" fmla="*/ 215900 w 4305300"/>
              <a:gd name="connsiteY55" fmla="*/ 592667 h 2036234"/>
              <a:gd name="connsiteX56" fmla="*/ 215900 w 4305300"/>
              <a:gd name="connsiteY56" fmla="*/ 393700 h 2036234"/>
              <a:gd name="connsiteX57" fmla="*/ 190500 w 4305300"/>
              <a:gd name="connsiteY57" fmla="*/ 393700 h 2036234"/>
              <a:gd name="connsiteX58" fmla="*/ 192088 w 4305300"/>
              <a:gd name="connsiteY58" fmla="*/ 360362 h 2036234"/>
              <a:gd name="connsiteX59" fmla="*/ 160867 w 4305300"/>
              <a:gd name="connsiteY59" fmla="*/ 364067 h 2036234"/>
              <a:gd name="connsiteX60" fmla="*/ 160867 w 4305300"/>
              <a:gd name="connsiteY60" fmla="*/ 313267 h 2036234"/>
              <a:gd name="connsiteX61" fmla="*/ 131234 w 4305300"/>
              <a:gd name="connsiteY61" fmla="*/ 313267 h 2036234"/>
              <a:gd name="connsiteX62" fmla="*/ 131234 w 4305300"/>
              <a:gd name="connsiteY62" fmla="*/ 249767 h 2036234"/>
              <a:gd name="connsiteX63" fmla="*/ 131234 w 4305300"/>
              <a:gd name="connsiteY63" fmla="*/ 215900 h 2036234"/>
              <a:gd name="connsiteX64" fmla="*/ 114300 w 4305300"/>
              <a:gd name="connsiteY64" fmla="*/ 215900 h 2036234"/>
              <a:gd name="connsiteX65" fmla="*/ 114300 w 4305300"/>
              <a:gd name="connsiteY65" fmla="*/ 177800 h 2036234"/>
              <a:gd name="connsiteX66" fmla="*/ 88900 w 4305300"/>
              <a:gd name="connsiteY66" fmla="*/ 177800 h 2036234"/>
              <a:gd name="connsiteX67" fmla="*/ 88900 w 4305300"/>
              <a:gd name="connsiteY67" fmla="*/ 122767 h 2036234"/>
              <a:gd name="connsiteX68" fmla="*/ 63500 w 4305300"/>
              <a:gd name="connsiteY68" fmla="*/ 122767 h 2036234"/>
              <a:gd name="connsiteX69" fmla="*/ 63500 w 4305300"/>
              <a:gd name="connsiteY69" fmla="*/ 71967 h 2036234"/>
              <a:gd name="connsiteX70" fmla="*/ 29634 w 4305300"/>
              <a:gd name="connsiteY70" fmla="*/ 71967 h 2036234"/>
              <a:gd name="connsiteX71" fmla="*/ 29634 w 4305300"/>
              <a:gd name="connsiteY71" fmla="*/ 42334 h 2036234"/>
              <a:gd name="connsiteX72" fmla="*/ 21167 w 4305300"/>
              <a:gd name="connsiteY72" fmla="*/ 42334 h 2036234"/>
              <a:gd name="connsiteX73" fmla="*/ 21167 w 4305300"/>
              <a:gd name="connsiteY73" fmla="*/ 0 h 2036234"/>
              <a:gd name="connsiteX74" fmla="*/ 0 w 4305300"/>
              <a:gd name="connsiteY74" fmla="*/ 0 h 2036234"/>
              <a:gd name="connsiteX0" fmla="*/ 4305300 w 4305300"/>
              <a:gd name="connsiteY0" fmla="*/ 2036234 h 2036234"/>
              <a:gd name="connsiteX1" fmla="*/ 3704167 w 4305300"/>
              <a:gd name="connsiteY1" fmla="*/ 2036234 h 2036234"/>
              <a:gd name="connsiteX2" fmla="*/ 3704167 w 4305300"/>
              <a:gd name="connsiteY2" fmla="*/ 1926167 h 2036234"/>
              <a:gd name="connsiteX3" fmla="*/ 3318934 w 4305300"/>
              <a:gd name="connsiteY3" fmla="*/ 1926167 h 2036234"/>
              <a:gd name="connsiteX4" fmla="*/ 3318934 w 4305300"/>
              <a:gd name="connsiteY4" fmla="*/ 1828800 h 2036234"/>
              <a:gd name="connsiteX5" fmla="*/ 2019300 w 4305300"/>
              <a:gd name="connsiteY5" fmla="*/ 1828800 h 2036234"/>
              <a:gd name="connsiteX6" fmla="*/ 2019300 w 4305300"/>
              <a:gd name="connsiteY6" fmla="*/ 1799167 h 2036234"/>
              <a:gd name="connsiteX7" fmla="*/ 1595967 w 4305300"/>
              <a:gd name="connsiteY7" fmla="*/ 1799167 h 2036234"/>
              <a:gd name="connsiteX8" fmla="*/ 1595967 w 4305300"/>
              <a:gd name="connsiteY8" fmla="*/ 1769534 h 2036234"/>
              <a:gd name="connsiteX9" fmla="*/ 1473200 w 4305300"/>
              <a:gd name="connsiteY9" fmla="*/ 1769534 h 2036234"/>
              <a:gd name="connsiteX10" fmla="*/ 1473200 w 4305300"/>
              <a:gd name="connsiteY10" fmla="*/ 1718734 h 2036234"/>
              <a:gd name="connsiteX11" fmla="*/ 1447800 w 4305300"/>
              <a:gd name="connsiteY11" fmla="*/ 1718734 h 2036234"/>
              <a:gd name="connsiteX12" fmla="*/ 1447800 w 4305300"/>
              <a:gd name="connsiteY12" fmla="*/ 1697567 h 2036234"/>
              <a:gd name="connsiteX13" fmla="*/ 1100667 w 4305300"/>
              <a:gd name="connsiteY13" fmla="*/ 1697567 h 2036234"/>
              <a:gd name="connsiteX14" fmla="*/ 1100667 w 4305300"/>
              <a:gd name="connsiteY14" fmla="*/ 1663700 h 2036234"/>
              <a:gd name="connsiteX15" fmla="*/ 1079500 w 4305300"/>
              <a:gd name="connsiteY15" fmla="*/ 1663700 h 2036234"/>
              <a:gd name="connsiteX16" fmla="*/ 1079500 w 4305300"/>
              <a:gd name="connsiteY16" fmla="*/ 1651000 h 2036234"/>
              <a:gd name="connsiteX17" fmla="*/ 990600 w 4305300"/>
              <a:gd name="connsiteY17" fmla="*/ 1651000 h 2036234"/>
              <a:gd name="connsiteX18" fmla="*/ 990600 w 4305300"/>
              <a:gd name="connsiteY18" fmla="*/ 1617134 h 2036234"/>
              <a:gd name="connsiteX19" fmla="*/ 804334 w 4305300"/>
              <a:gd name="connsiteY19" fmla="*/ 1617134 h 2036234"/>
              <a:gd name="connsiteX20" fmla="*/ 804334 w 4305300"/>
              <a:gd name="connsiteY20" fmla="*/ 1591734 h 2036234"/>
              <a:gd name="connsiteX21" fmla="*/ 723900 w 4305300"/>
              <a:gd name="connsiteY21" fmla="*/ 1591734 h 2036234"/>
              <a:gd name="connsiteX22" fmla="*/ 723900 w 4305300"/>
              <a:gd name="connsiteY22" fmla="*/ 1579034 h 2036234"/>
              <a:gd name="connsiteX23" fmla="*/ 711200 w 4305300"/>
              <a:gd name="connsiteY23" fmla="*/ 1579034 h 2036234"/>
              <a:gd name="connsiteX24" fmla="*/ 711200 w 4305300"/>
              <a:gd name="connsiteY24" fmla="*/ 1553634 h 2036234"/>
              <a:gd name="connsiteX25" fmla="*/ 516467 w 4305300"/>
              <a:gd name="connsiteY25" fmla="*/ 1553634 h 2036234"/>
              <a:gd name="connsiteX26" fmla="*/ 516467 w 4305300"/>
              <a:gd name="connsiteY26" fmla="*/ 1515534 h 2036234"/>
              <a:gd name="connsiteX27" fmla="*/ 478367 w 4305300"/>
              <a:gd name="connsiteY27" fmla="*/ 1515534 h 2036234"/>
              <a:gd name="connsiteX28" fmla="*/ 478367 w 4305300"/>
              <a:gd name="connsiteY28" fmla="*/ 1494367 h 2036234"/>
              <a:gd name="connsiteX29" fmla="*/ 461434 w 4305300"/>
              <a:gd name="connsiteY29" fmla="*/ 1477434 h 2036234"/>
              <a:gd name="connsiteX30" fmla="*/ 461434 w 4305300"/>
              <a:gd name="connsiteY30" fmla="*/ 1456267 h 2036234"/>
              <a:gd name="connsiteX31" fmla="*/ 444500 w 4305300"/>
              <a:gd name="connsiteY31" fmla="*/ 1439333 h 2036234"/>
              <a:gd name="connsiteX32" fmla="*/ 406400 w 4305300"/>
              <a:gd name="connsiteY32" fmla="*/ 1439333 h 2036234"/>
              <a:gd name="connsiteX33" fmla="*/ 406400 w 4305300"/>
              <a:gd name="connsiteY33" fmla="*/ 1405467 h 2036234"/>
              <a:gd name="connsiteX34" fmla="*/ 385234 w 4305300"/>
              <a:gd name="connsiteY34" fmla="*/ 1405467 h 2036234"/>
              <a:gd name="connsiteX35" fmla="*/ 385234 w 4305300"/>
              <a:gd name="connsiteY35" fmla="*/ 1388534 h 2036234"/>
              <a:gd name="connsiteX36" fmla="*/ 368300 w 4305300"/>
              <a:gd name="connsiteY36" fmla="*/ 1388534 h 2036234"/>
              <a:gd name="connsiteX37" fmla="*/ 351367 w 4305300"/>
              <a:gd name="connsiteY37" fmla="*/ 1388534 h 2036234"/>
              <a:gd name="connsiteX38" fmla="*/ 351367 w 4305300"/>
              <a:gd name="connsiteY38" fmla="*/ 1248834 h 2036234"/>
              <a:gd name="connsiteX39" fmla="*/ 330200 w 4305300"/>
              <a:gd name="connsiteY39" fmla="*/ 1248834 h 2036234"/>
              <a:gd name="connsiteX40" fmla="*/ 330200 w 4305300"/>
              <a:gd name="connsiteY40" fmla="*/ 1231900 h 2036234"/>
              <a:gd name="connsiteX41" fmla="*/ 304800 w 4305300"/>
              <a:gd name="connsiteY41" fmla="*/ 1231900 h 2036234"/>
              <a:gd name="connsiteX42" fmla="*/ 304800 w 4305300"/>
              <a:gd name="connsiteY42" fmla="*/ 1210734 h 2036234"/>
              <a:gd name="connsiteX43" fmla="*/ 292100 w 4305300"/>
              <a:gd name="connsiteY43" fmla="*/ 1210734 h 2036234"/>
              <a:gd name="connsiteX44" fmla="*/ 292100 w 4305300"/>
              <a:gd name="connsiteY44" fmla="*/ 1189567 h 2036234"/>
              <a:gd name="connsiteX45" fmla="*/ 270934 w 4305300"/>
              <a:gd name="connsiteY45" fmla="*/ 1189567 h 2036234"/>
              <a:gd name="connsiteX46" fmla="*/ 270934 w 4305300"/>
              <a:gd name="connsiteY46" fmla="*/ 1155700 h 2036234"/>
              <a:gd name="connsiteX47" fmla="*/ 254000 w 4305300"/>
              <a:gd name="connsiteY47" fmla="*/ 1155700 h 2036234"/>
              <a:gd name="connsiteX48" fmla="*/ 254000 w 4305300"/>
              <a:gd name="connsiteY48" fmla="*/ 1121834 h 2036234"/>
              <a:gd name="connsiteX49" fmla="*/ 237067 w 4305300"/>
              <a:gd name="connsiteY49" fmla="*/ 1121834 h 2036234"/>
              <a:gd name="connsiteX50" fmla="*/ 237067 w 4305300"/>
              <a:gd name="connsiteY50" fmla="*/ 944034 h 2036234"/>
              <a:gd name="connsiteX51" fmla="*/ 228600 w 4305300"/>
              <a:gd name="connsiteY51" fmla="*/ 944034 h 2036234"/>
              <a:gd name="connsiteX52" fmla="*/ 228600 w 4305300"/>
              <a:gd name="connsiteY52" fmla="*/ 778934 h 2036234"/>
              <a:gd name="connsiteX53" fmla="*/ 215900 w 4305300"/>
              <a:gd name="connsiteY53" fmla="*/ 778934 h 2036234"/>
              <a:gd name="connsiteX54" fmla="*/ 215900 w 4305300"/>
              <a:gd name="connsiteY54" fmla="*/ 592667 h 2036234"/>
              <a:gd name="connsiteX55" fmla="*/ 215900 w 4305300"/>
              <a:gd name="connsiteY55" fmla="*/ 592667 h 2036234"/>
              <a:gd name="connsiteX56" fmla="*/ 215900 w 4305300"/>
              <a:gd name="connsiteY56" fmla="*/ 393700 h 2036234"/>
              <a:gd name="connsiteX57" fmla="*/ 190500 w 4305300"/>
              <a:gd name="connsiteY57" fmla="*/ 393700 h 2036234"/>
              <a:gd name="connsiteX58" fmla="*/ 192088 w 4305300"/>
              <a:gd name="connsiteY58" fmla="*/ 365125 h 2036234"/>
              <a:gd name="connsiteX59" fmla="*/ 160867 w 4305300"/>
              <a:gd name="connsiteY59" fmla="*/ 364067 h 2036234"/>
              <a:gd name="connsiteX60" fmla="*/ 160867 w 4305300"/>
              <a:gd name="connsiteY60" fmla="*/ 313267 h 2036234"/>
              <a:gd name="connsiteX61" fmla="*/ 131234 w 4305300"/>
              <a:gd name="connsiteY61" fmla="*/ 313267 h 2036234"/>
              <a:gd name="connsiteX62" fmla="*/ 131234 w 4305300"/>
              <a:gd name="connsiteY62" fmla="*/ 249767 h 2036234"/>
              <a:gd name="connsiteX63" fmla="*/ 131234 w 4305300"/>
              <a:gd name="connsiteY63" fmla="*/ 215900 h 2036234"/>
              <a:gd name="connsiteX64" fmla="*/ 114300 w 4305300"/>
              <a:gd name="connsiteY64" fmla="*/ 215900 h 2036234"/>
              <a:gd name="connsiteX65" fmla="*/ 114300 w 4305300"/>
              <a:gd name="connsiteY65" fmla="*/ 177800 h 2036234"/>
              <a:gd name="connsiteX66" fmla="*/ 88900 w 4305300"/>
              <a:gd name="connsiteY66" fmla="*/ 177800 h 2036234"/>
              <a:gd name="connsiteX67" fmla="*/ 88900 w 4305300"/>
              <a:gd name="connsiteY67" fmla="*/ 122767 h 2036234"/>
              <a:gd name="connsiteX68" fmla="*/ 63500 w 4305300"/>
              <a:gd name="connsiteY68" fmla="*/ 122767 h 2036234"/>
              <a:gd name="connsiteX69" fmla="*/ 63500 w 4305300"/>
              <a:gd name="connsiteY69" fmla="*/ 71967 h 2036234"/>
              <a:gd name="connsiteX70" fmla="*/ 29634 w 4305300"/>
              <a:gd name="connsiteY70" fmla="*/ 71967 h 2036234"/>
              <a:gd name="connsiteX71" fmla="*/ 29634 w 4305300"/>
              <a:gd name="connsiteY71" fmla="*/ 42334 h 2036234"/>
              <a:gd name="connsiteX72" fmla="*/ 21167 w 4305300"/>
              <a:gd name="connsiteY72" fmla="*/ 42334 h 2036234"/>
              <a:gd name="connsiteX73" fmla="*/ 21167 w 4305300"/>
              <a:gd name="connsiteY73" fmla="*/ 0 h 2036234"/>
              <a:gd name="connsiteX74" fmla="*/ 0 w 4305300"/>
              <a:gd name="connsiteY74" fmla="*/ 0 h 2036234"/>
              <a:gd name="connsiteX0" fmla="*/ 4305300 w 4305300"/>
              <a:gd name="connsiteY0" fmla="*/ 2036234 h 2036234"/>
              <a:gd name="connsiteX1" fmla="*/ 3704167 w 4305300"/>
              <a:gd name="connsiteY1" fmla="*/ 2036234 h 2036234"/>
              <a:gd name="connsiteX2" fmla="*/ 3704167 w 4305300"/>
              <a:gd name="connsiteY2" fmla="*/ 1926167 h 2036234"/>
              <a:gd name="connsiteX3" fmla="*/ 3318934 w 4305300"/>
              <a:gd name="connsiteY3" fmla="*/ 1926167 h 2036234"/>
              <a:gd name="connsiteX4" fmla="*/ 3318934 w 4305300"/>
              <a:gd name="connsiteY4" fmla="*/ 1828800 h 2036234"/>
              <a:gd name="connsiteX5" fmla="*/ 2019300 w 4305300"/>
              <a:gd name="connsiteY5" fmla="*/ 1828800 h 2036234"/>
              <a:gd name="connsiteX6" fmla="*/ 2019300 w 4305300"/>
              <a:gd name="connsiteY6" fmla="*/ 1799167 h 2036234"/>
              <a:gd name="connsiteX7" fmla="*/ 1595967 w 4305300"/>
              <a:gd name="connsiteY7" fmla="*/ 1799167 h 2036234"/>
              <a:gd name="connsiteX8" fmla="*/ 1595967 w 4305300"/>
              <a:gd name="connsiteY8" fmla="*/ 1769534 h 2036234"/>
              <a:gd name="connsiteX9" fmla="*/ 1473200 w 4305300"/>
              <a:gd name="connsiteY9" fmla="*/ 1769534 h 2036234"/>
              <a:gd name="connsiteX10" fmla="*/ 1473200 w 4305300"/>
              <a:gd name="connsiteY10" fmla="*/ 1718734 h 2036234"/>
              <a:gd name="connsiteX11" fmla="*/ 1447800 w 4305300"/>
              <a:gd name="connsiteY11" fmla="*/ 1718734 h 2036234"/>
              <a:gd name="connsiteX12" fmla="*/ 1447800 w 4305300"/>
              <a:gd name="connsiteY12" fmla="*/ 1697567 h 2036234"/>
              <a:gd name="connsiteX13" fmla="*/ 1100667 w 4305300"/>
              <a:gd name="connsiteY13" fmla="*/ 1697567 h 2036234"/>
              <a:gd name="connsiteX14" fmla="*/ 1100667 w 4305300"/>
              <a:gd name="connsiteY14" fmla="*/ 1663700 h 2036234"/>
              <a:gd name="connsiteX15" fmla="*/ 1079500 w 4305300"/>
              <a:gd name="connsiteY15" fmla="*/ 1663700 h 2036234"/>
              <a:gd name="connsiteX16" fmla="*/ 1079500 w 4305300"/>
              <a:gd name="connsiteY16" fmla="*/ 1651000 h 2036234"/>
              <a:gd name="connsiteX17" fmla="*/ 990600 w 4305300"/>
              <a:gd name="connsiteY17" fmla="*/ 1651000 h 2036234"/>
              <a:gd name="connsiteX18" fmla="*/ 990600 w 4305300"/>
              <a:gd name="connsiteY18" fmla="*/ 1617134 h 2036234"/>
              <a:gd name="connsiteX19" fmla="*/ 804334 w 4305300"/>
              <a:gd name="connsiteY19" fmla="*/ 1617134 h 2036234"/>
              <a:gd name="connsiteX20" fmla="*/ 804334 w 4305300"/>
              <a:gd name="connsiteY20" fmla="*/ 1591734 h 2036234"/>
              <a:gd name="connsiteX21" fmla="*/ 723900 w 4305300"/>
              <a:gd name="connsiteY21" fmla="*/ 1591734 h 2036234"/>
              <a:gd name="connsiteX22" fmla="*/ 723900 w 4305300"/>
              <a:gd name="connsiteY22" fmla="*/ 1579034 h 2036234"/>
              <a:gd name="connsiteX23" fmla="*/ 711200 w 4305300"/>
              <a:gd name="connsiteY23" fmla="*/ 1579034 h 2036234"/>
              <a:gd name="connsiteX24" fmla="*/ 711200 w 4305300"/>
              <a:gd name="connsiteY24" fmla="*/ 1553634 h 2036234"/>
              <a:gd name="connsiteX25" fmla="*/ 516467 w 4305300"/>
              <a:gd name="connsiteY25" fmla="*/ 1553634 h 2036234"/>
              <a:gd name="connsiteX26" fmla="*/ 516467 w 4305300"/>
              <a:gd name="connsiteY26" fmla="*/ 1515534 h 2036234"/>
              <a:gd name="connsiteX27" fmla="*/ 478367 w 4305300"/>
              <a:gd name="connsiteY27" fmla="*/ 1515534 h 2036234"/>
              <a:gd name="connsiteX28" fmla="*/ 478367 w 4305300"/>
              <a:gd name="connsiteY28" fmla="*/ 1494367 h 2036234"/>
              <a:gd name="connsiteX29" fmla="*/ 461434 w 4305300"/>
              <a:gd name="connsiteY29" fmla="*/ 1477434 h 2036234"/>
              <a:gd name="connsiteX30" fmla="*/ 461434 w 4305300"/>
              <a:gd name="connsiteY30" fmla="*/ 1456267 h 2036234"/>
              <a:gd name="connsiteX31" fmla="*/ 444500 w 4305300"/>
              <a:gd name="connsiteY31" fmla="*/ 1439333 h 2036234"/>
              <a:gd name="connsiteX32" fmla="*/ 406400 w 4305300"/>
              <a:gd name="connsiteY32" fmla="*/ 1439333 h 2036234"/>
              <a:gd name="connsiteX33" fmla="*/ 406400 w 4305300"/>
              <a:gd name="connsiteY33" fmla="*/ 1405467 h 2036234"/>
              <a:gd name="connsiteX34" fmla="*/ 385234 w 4305300"/>
              <a:gd name="connsiteY34" fmla="*/ 1405467 h 2036234"/>
              <a:gd name="connsiteX35" fmla="*/ 385234 w 4305300"/>
              <a:gd name="connsiteY35" fmla="*/ 1388534 h 2036234"/>
              <a:gd name="connsiteX36" fmla="*/ 368300 w 4305300"/>
              <a:gd name="connsiteY36" fmla="*/ 1388534 h 2036234"/>
              <a:gd name="connsiteX37" fmla="*/ 351367 w 4305300"/>
              <a:gd name="connsiteY37" fmla="*/ 1388534 h 2036234"/>
              <a:gd name="connsiteX38" fmla="*/ 351367 w 4305300"/>
              <a:gd name="connsiteY38" fmla="*/ 1248834 h 2036234"/>
              <a:gd name="connsiteX39" fmla="*/ 330200 w 4305300"/>
              <a:gd name="connsiteY39" fmla="*/ 1248834 h 2036234"/>
              <a:gd name="connsiteX40" fmla="*/ 330200 w 4305300"/>
              <a:gd name="connsiteY40" fmla="*/ 1231900 h 2036234"/>
              <a:gd name="connsiteX41" fmla="*/ 304800 w 4305300"/>
              <a:gd name="connsiteY41" fmla="*/ 1231900 h 2036234"/>
              <a:gd name="connsiteX42" fmla="*/ 304800 w 4305300"/>
              <a:gd name="connsiteY42" fmla="*/ 1210734 h 2036234"/>
              <a:gd name="connsiteX43" fmla="*/ 292100 w 4305300"/>
              <a:gd name="connsiteY43" fmla="*/ 1210734 h 2036234"/>
              <a:gd name="connsiteX44" fmla="*/ 292100 w 4305300"/>
              <a:gd name="connsiteY44" fmla="*/ 1189567 h 2036234"/>
              <a:gd name="connsiteX45" fmla="*/ 270934 w 4305300"/>
              <a:gd name="connsiteY45" fmla="*/ 1189567 h 2036234"/>
              <a:gd name="connsiteX46" fmla="*/ 270934 w 4305300"/>
              <a:gd name="connsiteY46" fmla="*/ 1155700 h 2036234"/>
              <a:gd name="connsiteX47" fmla="*/ 254000 w 4305300"/>
              <a:gd name="connsiteY47" fmla="*/ 1155700 h 2036234"/>
              <a:gd name="connsiteX48" fmla="*/ 254000 w 4305300"/>
              <a:gd name="connsiteY48" fmla="*/ 1121834 h 2036234"/>
              <a:gd name="connsiteX49" fmla="*/ 237067 w 4305300"/>
              <a:gd name="connsiteY49" fmla="*/ 1121834 h 2036234"/>
              <a:gd name="connsiteX50" fmla="*/ 237067 w 4305300"/>
              <a:gd name="connsiteY50" fmla="*/ 944034 h 2036234"/>
              <a:gd name="connsiteX51" fmla="*/ 228600 w 4305300"/>
              <a:gd name="connsiteY51" fmla="*/ 944034 h 2036234"/>
              <a:gd name="connsiteX52" fmla="*/ 228600 w 4305300"/>
              <a:gd name="connsiteY52" fmla="*/ 778934 h 2036234"/>
              <a:gd name="connsiteX53" fmla="*/ 215900 w 4305300"/>
              <a:gd name="connsiteY53" fmla="*/ 778934 h 2036234"/>
              <a:gd name="connsiteX54" fmla="*/ 215900 w 4305300"/>
              <a:gd name="connsiteY54" fmla="*/ 592667 h 2036234"/>
              <a:gd name="connsiteX55" fmla="*/ 215900 w 4305300"/>
              <a:gd name="connsiteY55" fmla="*/ 592667 h 2036234"/>
              <a:gd name="connsiteX56" fmla="*/ 215900 w 4305300"/>
              <a:gd name="connsiteY56" fmla="*/ 393700 h 2036234"/>
              <a:gd name="connsiteX57" fmla="*/ 190500 w 4305300"/>
              <a:gd name="connsiteY57" fmla="*/ 393700 h 2036234"/>
              <a:gd name="connsiteX58" fmla="*/ 187325 w 4305300"/>
              <a:gd name="connsiteY58" fmla="*/ 361950 h 2036234"/>
              <a:gd name="connsiteX59" fmla="*/ 160867 w 4305300"/>
              <a:gd name="connsiteY59" fmla="*/ 364067 h 2036234"/>
              <a:gd name="connsiteX60" fmla="*/ 160867 w 4305300"/>
              <a:gd name="connsiteY60" fmla="*/ 313267 h 2036234"/>
              <a:gd name="connsiteX61" fmla="*/ 131234 w 4305300"/>
              <a:gd name="connsiteY61" fmla="*/ 313267 h 2036234"/>
              <a:gd name="connsiteX62" fmla="*/ 131234 w 4305300"/>
              <a:gd name="connsiteY62" fmla="*/ 249767 h 2036234"/>
              <a:gd name="connsiteX63" fmla="*/ 131234 w 4305300"/>
              <a:gd name="connsiteY63" fmla="*/ 215900 h 2036234"/>
              <a:gd name="connsiteX64" fmla="*/ 114300 w 4305300"/>
              <a:gd name="connsiteY64" fmla="*/ 215900 h 2036234"/>
              <a:gd name="connsiteX65" fmla="*/ 114300 w 4305300"/>
              <a:gd name="connsiteY65" fmla="*/ 177800 h 2036234"/>
              <a:gd name="connsiteX66" fmla="*/ 88900 w 4305300"/>
              <a:gd name="connsiteY66" fmla="*/ 177800 h 2036234"/>
              <a:gd name="connsiteX67" fmla="*/ 88900 w 4305300"/>
              <a:gd name="connsiteY67" fmla="*/ 122767 h 2036234"/>
              <a:gd name="connsiteX68" fmla="*/ 63500 w 4305300"/>
              <a:gd name="connsiteY68" fmla="*/ 122767 h 2036234"/>
              <a:gd name="connsiteX69" fmla="*/ 63500 w 4305300"/>
              <a:gd name="connsiteY69" fmla="*/ 71967 h 2036234"/>
              <a:gd name="connsiteX70" fmla="*/ 29634 w 4305300"/>
              <a:gd name="connsiteY70" fmla="*/ 71967 h 2036234"/>
              <a:gd name="connsiteX71" fmla="*/ 29634 w 4305300"/>
              <a:gd name="connsiteY71" fmla="*/ 42334 h 2036234"/>
              <a:gd name="connsiteX72" fmla="*/ 21167 w 4305300"/>
              <a:gd name="connsiteY72" fmla="*/ 42334 h 2036234"/>
              <a:gd name="connsiteX73" fmla="*/ 21167 w 4305300"/>
              <a:gd name="connsiteY73" fmla="*/ 0 h 2036234"/>
              <a:gd name="connsiteX74" fmla="*/ 0 w 4305300"/>
              <a:gd name="connsiteY74" fmla="*/ 0 h 2036234"/>
              <a:gd name="connsiteX0" fmla="*/ 4305300 w 4305300"/>
              <a:gd name="connsiteY0" fmla="*/ 2036234 h 2036234"/>
              <a:gd name="connsiteX1" fmla="*/ 3704167 w 4305300"/>
              <a:gd name="connsiteY1" fmla="*/ 2036234 h 2036234"/>
              <a:gd name="connsiteX2" fmla="*/ 3704167 w 4305300"/>
              <a:gd name="connsiteY2" fmla="*/ 1926167 h 2036234"/>
              <a:gd name="connsiteX3" fmla="*/ 3318934 w 4305300"/>
              <a:gd name="connsiteY3" fmla="*/ 1926167 h 2036234"/>
              <a:gd name="connsiteX4" fmla="*/ 3318934 w 4305300"/>
              <a:gd name="connsiteY4" fmla="*/ 1828800 h 2036234"/>
              <a:gd name="connsiteX5" fmla="*/ 2019300 w 4305300"/>
              <a:gd name="connsiteY5" fmla="*/ 1828800 h 2036234"/>
              <a:gd name="connsiteX6" fmla="*/ 2019300 w 4305300"/>
              <a:gd name="connsiteY6" fmla="*/ 1799167 h 2036234"/>
              <a:gd name="connsiteX7" fmla="*/ 1595967 w 4305300"/>
              <a:gd name="connsiteY7" fmla="*/ 1799167 h 2036234"/>
              <a:gd name="connsiteX8" fmla="*/ 1595967 w 4305300"/>
              <a:gd name="connsiteY8" fmla="*/ 1769534 h 2036234"/>
              <a:gd name="connsiteX9" fmla="*/ 1473200 w 4305300"/>
              <a:gd name="connsiteY9" fmla="*/ 1769534 h 2036234"/>
              <a:gd name="connsiteX10" fmla="*/ 1473200 w 4305300"/>
              <a:gd name="connsiteY10" fmla="*/ 1718734 h 2036234"/>
              <a:gd name="connsiteX11" fmla="*/ 1447800 w 4305300"/>
              <a:gd name="connsiteY11" fmla="*/ 1718734 h 2036234"/>
              <a:gd name="connsiteX12" fmla="*/ 1447800 w 4305300"/>
              <a:gd name="connsiteY12" fmla="*/ 1697567 h 2036234"/>
              <a:gd name="connsiteX13" fmla="*/ 1100667 w 4305300"/>
              <a:gd name="connsiteY13" fmla="*/ 1697567 h 2036234"/>
              <a:gd name="connsiteX14" fmla="*/ 1100667 w 4305300"/>
              <a:gd name="connsiteY14" fmla="*/ 1663700 h 2036234"/>
              <a:gd name="connsiteX15" fmla="*/ 1079500 w 4305300"/>
              <a:gd name="connsiteY15" fmla="*/ 1663700 h 2036234"/>
              <a:gd name="connsiteX16" fmla="*/ 1079500 w 4305300"/>
              <a:gd name="connsiteY16" fmla="*/ 1651000 h 2036234"/>
              <a:gd name="connsiteX17" fmla="*/ 990600 w 4305300"/>
              <a:gd name="connsiteY17" fmla="*/ 1651000 h 2036234"/>
              <a:gd name="connsiteX18" fmla="*/ 990600 w 4305300"/>
              <a:gd name="connsiteY18" fmla="*/ 1617134 h 2036234"/>
              <a:gd name="connsiteX19" fmla="*/ 804334 w 4305300"/>
              <a:gd name="connsiteY19" fmla="*/ 1617134 h 2036234"/>
              <a:gd name="connsiteX20" fmla="*/ 804334 w 4305300"/>
              <a:gd name="connsiteY20" fmla="*/ 1591734 h 2036234"/>
              <a:gd name="connsiteX21" fmla="*/ 723900 w 4305300"/>
              <a:gd name="connsiteY21" fmla="*/ 1591734 h 2036234"/>
              <a:gd name="connsiteX22" fmla="*/ 723900 w 4305300"/>
              <a:gd name="connsiteY22" fmla="*/ 1579034 h 2036234"/>
              <a:gd name="connsiteX23" fmla="*/ 711200 w 4305300"/>
              <a:gd name="connsiteY23" fmla="*/ 1579034 h 2036234"/>
              <a:gd name="connsiteX24" fmla="*/ 711200 w 4305300"/>
              <a:gd name="connsiteY24" fmla="*/ 1553634 h 2036234"/>
              <a:gd name="connsiteX25" fmla="*/ 516467 w 4305300"/>
              <a:gd name="connsiteY25" fmla="*/ 1553634 h 2036234"/>
              <a:gd name="connsiteX26" fmla="*/ 516467 w 4305300"/>
              <a:gd name="connsiteY26" fmla="*/ 1515534 h 2036234"/>
              <a:gd name="connsiteX27" fmla="*/ 478367 w 4305300"/>
              <a:gd name="connsiteY27" fmla="*/ 1515534 h 2036234"/>
              <a:gd name="connsiteX28" fmla="*/ 478367 w 4305300"/>
              <a:gd name="connsiteY28" fmla="*/ 1494367 h 2036234"/>
              <a:gd name="connsiteX29" fmla="*/ 461434 w 4305300"/>
              <a:gd name="connsiteY29" fmla="*/ 1477434 h 2036234"/>
              <a:gd name="connsiteX30" fmla="*/ 461434 w 4305300"/>
              <a:gd name="connsiteY30" fmla="*/ 1456267 h 2036234"/>
              <a:gd name="connsiteX31" fmla="*/ 444500 w 4305300"/>
              <a:gd name="connsiteY31" fmla="*/ 1439333 h 2036234"/>
              <a:gd name="connsiteX32" fmla="*/ 406400 w 4305300"/>
              <a:gd name="connsiteY32" fmla="*/ 1439333 h 2036234"/>
              <a:gd name="connsiteX33" fmla="*/ 406400 w 4305300"/>
              <a:gd name="connsiteY33" fmla="*/ 1405467 h 2036234"/>
              <a:gd name="connsiteX34" fmla="*/ 385234 w 4305300"/>
              <a:gd name="connsiteY34" fmla="*/ 1405467 h 2036234"/>
              <a:gd name="connsiteX35" fmla="*/ 385234 w 4305300"/>
              <a:gd name="connsiteY35" fmla="*/ 1388534 h 2036234"/>
              <a:gd name="connsiteX36" fmla="*/ 368300 w 4305300"/>
              <a:gd name="connsiteY36" fmla="*/ 1388534 h 2036234"/>
              <a:gd name="connsiteX37" fmla="*/ 351367 w 4305300"/>
              <a:gd name="connsiteY37" fmla="*/ 1388534 h 2036234"/>
              <a:gd name="connsiteX38" fmla="*/ 351367 w 4305300"/>
              <a:gd name="connsiteY38" fmla="*/ 1248834 h 2036234"/>
              <a:gd name="connsiteX39" fmla="*/ 330200 w 4305300"/>
              <a:gd name="connsiteY39" fmla="*/ 1248834 h 2036234"/>
              <a:gd name="connsiteX40" fmla="*/ 330200 w 4305300"/>
              <a:gd name="connsiteY40" fmla="*/ 1231900 h 2036234"/>
              <a:gd name="connsiteX41" fmla="*/ 304800 w 4305300"/>
              <a:gd name="connsiteY41" fmla="*/ 1231900 h 2036234"/>
              <a:gd name="connsiteX42" fmla="*/ 304800 w 4305300"/>
              <a:gd name="connsiteY42" fmla="*/ 1210734 h 2036234"/>
              <a:gd name="connsiteX43" fmla="*/ 292100 w 4305300"/>
              <a:gd name="connsiteY43" fmla="*/ 1210734 h 2036234"/>
              <a:gd name="connsiteX44" fmla="*/ 292100 w 4305300"/>
              <a:gd name="connsiteY44" fmla="*/ 1189567 h 2036234"/>
              <a:gd name="connsiteX45" fmla="*/ 270934 w 4305300"/>
              <a:gd name="connsiteY45" fmla="*/ 1189567 h 2036234"/>
              <a:gd name="connsiteX46" fmla="*/ 270934 w 4305300"/>
              <a:gd name="connsiteY46" fmla="*/ 1155700 h 2036234"/>
              <a:gd name="connsiteX47" fmla="*/ 254000 w 4305300"/>
              <a:gd name="connsiteY47" fmla="*/ 1155700 h 2036234"/>
              <a:gd name="connsiteX48" fmla="*/ 254000 w 4305300"/>
              <a:gd name="connsiteY48" fmla="*/ 1121834 h 2036234"/>
              <a:gd name="connsiteX49" fmla="*/ 237067 w 4305300"/>
              <a:gd name="connsiteY49" fmla="*/ 1121834 h 2036234"/>
              <a:gd name="connsiteX50" fmla="*/ 237067 w 4305300"/>
              <a:gd name="connsiteY50" fmla="*/ 944034 h 2036234"/>
              <a:gd name="connsiteX51" fmla="*/ 228600 w 4305300"/>
              <a:gd name="connsiteY51" fmla="*/ 944034 h 2036234"/>
              <a:gd name="connsiteX52" fmla="*/ 228600 w 4305300"/>
              <a:gd name="connsiteY52" fmla="*/ 778934 h 2036234"/>
              <a:gd name="connsiteX53" fmla="*/ 215900 w 4305300"/>
              <a:gd name="connsiteY53" fmla="*/ 778934 h 2036234"/>
              <a:gd name="connsiteX54" fmla="*/ 215900 w 4305300"/>
              <a:gd name="connsiteY54" fmla="*/ 592667 h 2036234"/>
              <a:gd name="connsiteX55" fmla="*/ 215900 w 4305300"/>
              <a:gd name="connsiteY55" fmla="*/ 592667 h 2036234"/>
              <a:gd name="connsiteX56" fmla="*/ 215900 w 4305300"/>
              <a:gd name="connsiteY56" fmla="*/ 393700 h 2036234"/>
              <a:gd name="connsiteX57" fmla="*/ 190500 w 4305300"/>
              <a:gd name="connsiteY57" fmla="*/ 393700 h 2036234"/>
              <a:gd name="connsiteX58" fmla="*/ 192087 w 4305300"/>
              <a:gd name="connsiteY58" fmla="*/ 361950 h 2036234"/>
              <a:gd name="connsiteX59" fmla="*/ 160867 w 4305300"/>
              <a:gd name="connsiteY59" fmla="*/ 364067 h 2036234"/>
              <a:gd name="connsiteX60" fmla="*/ 160867 w 4305300"/>
              <a:gd name="connsiteY60" fmla="*/ 313267 h 2036234"/>
              <a:gd name="connsiteX61" fmla="*/ 131234 w 4305300"/>
              <a:gd name="connsiteY61" fmla="*/ 313267 h 2036234"/>
              <a:gd name="connsiteX62" fmla="*/ 131234 w 4305300"/>
              <a:gd name="connsiteY62" fmla="*/ 249767 h 2036234"/>
              <a:gd name="connsiteX63" fmla="*/ 131234 w 4305300"/>
              <a:gd name="connsiteY63" fmla="*/ 215900 h 2036234"/>
              <a:gd name="connsiteX64" fmla="*/ 114300 w 4305300"/>
              <a:gd name="connsiteY64" fmla="*/ 215900 h 2036234"/>
              <a:gd name="connsiteX65" fmla="*/ 114300 w 4305300"/>
              <a:gd name="connsiteY65" fmla="*/ 177800 h 2036234"/>
              <a:gd name="connsiteX66" fmla="*/ 88900 w 4305300"/>
              <a:gd name="connsiteY66" fmla="*/ 177800 h 2036234"/>
              <a:gd name="connsiteX67" fmla="*/ 88900 w 4305300"/>
              <a:gd name="connsiteY67" fmla="*/ 122767 h 2036234"/>
              <a:gd name="connsiteX68" fmla="*/ 63500 w 4305300"/>
              <a:gd name="connsiteY68" fmla="*/ 122767 h 2036234"/>
              <a:gd name="connsiteX69" fmla="*/ 63500 w 4305300"/>
              <a:gd name="connsiteY69" fmla="*/ 71967 h 2036234"/>
              <a:gd name="connsiteX70" fmla="*/ 29634 w 4305300"/>
              <a:gd name="connsiteY70" fmla="*/ 71967 h 2036234"/>
              <a:gd name="connsiteX71" fmla="*/ 29634 w 4305300"/>
              <a:gd name="connsiteY71" fmla="*/ 42334 h 2036234"/>
              <a:gd name="connsiteX72" fmla="*/ 21167 w 4305300"/>
              <a:gd name="connsiteY72" fmla="*/ 42334 h 2036234"/>
              <a:gd name="connsiteX73" fmla="*/ 21167 w 4305300"/>
              <a:gd name="connsiteY73" fmla="*/ 0 h 2036234"/>
              <a:gd name="connsiteX74" fmla="*/ 0 w 4305300"/>
              <a:gd name="connsiteY74" fmla="*/ 0 h 2036234"/>
              <a:gd name="connsiteX0" fmla="*/ 4305300 w 4305300"/>
              <a:gd name="connsiteY0" fmla="*/ 2036234 h 2036234"/>
              <a:gd name="connsiteX1" fmla="*/ 3704167 w 4305300"/>
              <a:gd name="connsiteY1" fmla="*/ 2036234 h 2036234"/>
              <a:gd name="connsiteX2" fmla="*/ 3704167 w 4305300"/>
              <a:gd name="connsiteY2" fmla="*/ 1926167 h 2036234"/>
              <a:gd name="connsiteX3" fmla="*/ 3318934 w 4305300"/>
              <a:gd name="connsiteY3" fmla="*/ 1926167 h 2036234"/>
              <a:gd name="connsiteX4" fmla="*/ 3318934 w 4305300"/>
              <a:gd name="connsiteY4" fmla="*/ 1828800 h 2036234"/>
              <a:gd name="connsiteX5" fmla="*/ 2019300 w 4305300"/>
              <a:gd name="connsiteY5" fmla="*/ 1828800 h 2036234"/>
              <a:gd name="connsiteX6" fmla="*/ 2019300 w 4305300"/>
              <a:gd name="connsiteY6" fmla="*/ 1799167 h 2036234"/>
              <a:gd name="connsiteX7" fmla="*/ 1595967 w 4305300"/>
              <a:gd name="connsiteY7" fmla="*/ 1799167 h 2036234"/>
              <a:gd name="connsiteX8" fmla="*/ 1595967 w 4305300"/>
              <a:gd name="connsiteY8" fmla="*/ 1769534 h 2036234"/>
              <a:gd name="connsiteX9" fmla="*/ 1473200 w 4305300"/>
              <a:gd name="connsiteY9" fmla="*/ 1769534 h 2036234"/>
              <a:gd name="connsiteX10" fmla="*/ 1473200 w 4305300"/>
              <a:gd name="connsiteY10" fmla="*/ 1718734 h 2036234"/>
              <a:gd name="connsiteX11" fmla="*/ 1447800 w 4305300"/>
              <a:gd name="connsiteY11" fmla="*/ 1718734 h 2036234"/>
              <a:gd name="connsiteX12" fmla="*/ 1447800 w 4305300"/>
              <a:gd name="connsiteY12" fmla="*/ 1697567 h 2036234"/>
              <a:gd name="connsiteX13" fmla="*/ 1100667 w 4305300"/>
              <a:gd name="connsiteY13" fmla="*/ 1697567 h 2036234"/>
              <a:gd name="connsiteX14" fmla="*/ 1100667 w 4305300"/>
              <a:gd name="connsiteY14" fmla="*/ 1663700 h 2036234"/>
              <a:gd name="connsiteX15" fmla="*/ 1079500 w 4305300"/>
              <a:gd name="connsiteY15" fmla="*/ 1663700 h 2036234"/>
              <a:gd name="connsiteX16" fmla="*/ 1079500 w 4305300"/>
              <a:gd name="connsiteY16" fmla="*/ 1651000 h 2036234"/>
              <a:gd name="connsiteX17" fmla="*/ 990600 w 4305300"/>
              <a:gd name="connsiteY17" fmla="*/ 1651000 h 2036234"/>
              <a:gd name="connsiteX18" fmla="*/ 990600 w 4305300"/>
              <a:gd name="connsiteY18" fmla="*/ 1617134 h 2036234"/>
              <a:gd name="connsiteX19" fmla="*/ 804334 w 4305300"/>
              <a:gd name="connsiteY19" fmla="*/ 1617134 h 2036234"/>
              <a:gd name="connsiteX20" fmla="*/ 804334 w 4305300"/>
              <a:gd name="connsiteY20" fmla="*/ 1591734 h 2036234"/>
              <a:gd name="connsiteX21" fmla="*/ 723900 w 4305300"/>
              <a:gd name="connsiteY21" fmla="*/ 1591734 h 2036234"/>
              <a:gd name="connsiteX22" fmla="*/ 723900 w 4305300"/>
              <a:gd name="connsiteY22" fmla="*/ 1579034 h 2036234"/>
              <a:gd name="connsiteX23" fmla="*/ 711200 w 4305300"/>
              <a:gd name="connsiteY23" fmla="*/ 1579034 h 2036234"/>
              <a:gd name="connsiteX24" fmla="*/ 711200 w 4305300"/>
              <a:gd name="connsiteY24" fmla="*/ 1553634 h 2036234"/>
              <a:gd name="connsiteX25" fmla="*/ 516467 w 4305300"/>
              <a:gd name="connsiteY25" fmla="*/ 1553634 h 2036234"/>
              <a:gd name="connsiteX26" fmla="*/ 516467 w 4305300"/>
              <a:gd name="connsiteY26" fmla="*/ 1515534 h 2036234"/>
              <a:gd name="connsiteX27" fmla="*/ 478367 w 4305300"/>
              <a:gd name="connsiteY27" fmla="*/ 1515534 h 2036234"/>
              <a:gd name="connsiteX28" fmla="*/ 478367 w 4305300"/>
              <a:gd name="connsiteY28" fmla="*/ 1494367 h 2036234"/>
              <a:gd name="connsiteX29" fmla="*/ 461434 w 4305300"/>
              <a:gd name="connsiteY29" fmla="*/ 1477434 h 2036234"/>
              <a:gd name="connsiteX30" fmla="*/ 461434 w 4305300"/>
              <a:gd name="connsiteY30" fmla="*/ 1456267 h 2036234"/>
              <a:gd name="connsiteX31" fmla="*/ 444500 w 4305300"/>
              <a:gd name="connsiteY31" fmla="*/ 1439333 h 2036234"/>
              <a:gd name="connsiteX32" fmla="*/ 406400 w 4305300"/>
              <a:gd name="connsiteY32" fmla="*/ 1439333 h 2036234"/>
              <a:gd name="connsiteX33" fmla="*/ 406400 w 4305300"/>
              <a:gd name="connsiteY33" fmla="*/ 1405467 h 2036234"/>
              <a:gd name="connsiteX34" fmla="*/ 385234 w 4305300"/>
              <a:gd name="connsiteY34" fmla="*/ 1405467 h 2036234"/>
              <a:gd name="connsiteX35" fmla="*/ 385234 w 4305300"/>
              <a:gd name="connsiteY35" fmla="*/ 1388534 h 2036234"/>
              <a:gd name="connsiteX36" fmla="*/ 368300 w 4305300"/>
              <a:gd name="connsiteY36" fmla="*/ 1388534 h 2036234"/>
              <a:gd name="connsiteX37" fmla="*/ 351367 w 4305300"/>
              <a:gd name="connsiteY37" fmla="*/ 1388534 h 2036234"/>
              <a:gd name="connsiteX38" fmla="*/ 351367 w 4305300"/>
              <a:gd name="connsiteY38" fmla="*/ 1248834 h 2036234"/>
              <a:gd name="connsiteX39" fmla="*/ 330200 w 4305300"/>
              <a:gd name="connsiteY39" fmla="*/ 1248834 h 2036234"/>
              <a:gd name="connsiteX40" fmla="*/ 330200 w 4305300"/>
              <a:gd name="connsiteY40" fmla="*/ 1231900 h 2036234"/>
              <a:gd name="connsiteX41" fmla="*/ 304800 w 4305300"/>
              <a:gd name="connsiteY41" fmla="*/ 1231900 h 2036234"/>
              <a:gd name="connsiteX42" fmla="*/ 304800 w 4305300"/>
              <a:gd name="connsiteY42" fmla="*/ 1210734 h 2036234"/>
              <a:gd name="connsiteX43" fmla="*/ 292100 w 4305300"/>
              <a:gd name="connsiteY43" fmla="*/ 1210734 h 2036234"/>
              <a:gd name="connsiteX44" fmla="*/ 292100 w 4305300"/>
              <a:gd name="connsiteY44" fmla="*/ 1189567 h 2036234"/>
              <a:gd name="connsiteX45" fmla="*/ 270934 w 4305300"/>
              <a:gd name="connsiteY45" fmla="*/ 1189567 h 2036234"/>
              <a:gd name="connsiteX46" fmla="*/ 270934 w 4305300"/>
              <a:gd name="connsiteY46" fmla="*/ 1155700 h 2036234"/>
              <a:gd name="connsiteX47" fmla="*/ 254000 w 4305300"/>
              <a:gd name="connsiteY47" fmla="*/ 1155700 h 2036234"/>
              <a:gd name="connsiteX48" fmla="*/ 254000 w 4305300"/>
              <a:gd name="connsiteY48" fmla="*/ 1121834 h 2036234"/>
              <a:gd name="connsiteX49" fmla="*/ 237067 w 4305300"/>
              <a:gd name="connsiteY49" fmla="*/ 1121834 h 2036234"/>
              <a:gd name="connsiteX50" fmla="*/ 237067 w 4305300"/>
              <a:gd name="connsiteY50" fmla="*/ 944034 h 2036234"/>
              <a:gd name="connsiteX51" fmla="*/ 228600 w 4305300"/>
              <a:gd name="connsiteY51" fmla="*/ 944034 h 2036234"/>
              <a:gd name="connsiteX52" fmla="*/ 228600 w 4305300"/>
              <a:gd name="connsiteY52" fmla="*/ 778934 h 2036234"/>
              <a:gd name="connsiteX53" fmla="*/ 215900 w 4305300"/>
              <a:gd name="connsiteY53" fmla="*/ 778934 h 2036234"/>
              <a:gd name="connsiteX54" fmla="*/ 215900 w 4305300"/>
              <a:gd name="connsiteY54" fmla="*/ 592667 h 2036234"/>
              <a:gd name="connsiteX55" fmla="*/ 215900 w 4305300"/>
              <a:gd name="connsiteY55" fmla="*/ 592667 h 2036234"/>
              <a:gd name="connsiteX56" fmla="*/ 215900 w 4305300"/>
              <a:gd name="connsiteY56" fmla="*/ 393700 h 2036234"/>
              <a:gd name="connsiteX57" fmla="*/ 190500 w 4305300"/>
              <a:gd name="connsiteY57" fmla="*/ 393700 h 2036234"/>
              <a:gd name="connsiteX58" fmla="*/ 190499 w 4305300"/>
              <a:gd name="connsiteY58" fmla="*/ 365125 h 2036234"/>
              <a:gd name="connsiteX59" fmla="*/ 160867 w 4305300"/>
              <a:gd name="connsiteY59" fmla="*/ 364067 h 2036234"/>
              <a:gd name="connsiteX60" fmla="*/ 160867 w 4305300"/>
              <a:gd name="connsiteY60" fmla="*/ 313267 h 2036234"/>
              <a:gd name="connsiteX61" fmla="*/ 131234 w 4305300"/>
              <a:gd name="connsiteY61" fmla="*/ 313267 h 2036234"/>
              <a:gd name="connsiteX62" fmla="*/ 131234 w 4305300"/>
              <a:gd name="connsiteY62" fmla="*/ 249767 h 2036234"/>
              <a:gd name="connsiteX63" fmla="*/ 131234 w 4305300"/>
              <a:gd name="connsiteY63" fmla="*/ 215900 h 2036234"/>
              <a:gd name="connsiteX64" fmla="*/ 114300 w 4305300"/>
              <a:gd name="connsiteY64" fmla="*/ 215900 h 2036234"/>
              <a:gd name="connsiteX65" fmla="*/ 114300 w 4305300"/>
              <a:gd name="connsiteY65" fmla="*/ 177800 h 2036234"/>
              <a:gd name="connsiteX66" fmla="*/ 88900 w 4305300"/>
              <a:gd name="connsiteY66" fmla="*/ 177800 h 2036234"/>
              <a:gd name="connsiteX67" fmla="*/ 88900 w 4305300"/>
              <a:gd name="connsiteY67" fmla="*/ 122767 h 2036234"/>
              <a:gd name="connsiteX68" fmla="*/ 63500 w 4305300"/>
              <a:gd name="connsiteY68" fmla="*/ 122767 h 2036234"/>
              <a:gd name="connsiteX69" fmla="*/ 63500 w 4305300"/>
              <a:gd name="connsiteY69" fmla="*/ 71967 h 2036234"/>
              <a:gd name="connsiteX70" fmla="*/ 29634 w 4305300"/>
              <a:gd name="connsiteY70" fmla="*/ 71967 h 2036234"/>
              <a:gd name="connsiteX71" fmla="*/ 29634 w 4305300"/>
              <a:gd name="connsiteY71" fmla="*/ 42334 h 2036234"/>
              <a:gd name="connsiteX72" fmla="*/ 21167 w 4305300"/>
              <a:gd name="connsiteY72" fmla="*/ 42334 h 2036234"/>
              <a:gd name="connsiteX73" fmla="*/ 21167 w 4305300"/>
              <a:gd name="connsiteY73" fmla="*/ 0 h 2036234"/>
              <a:gd name="connsiteX74" fmla="*/ 0 w 4305300"/>
              <a:gd name="connsiteY74" fmla="*/ 0 h 2036234"/>
              <a:gd name="connsiteX0" fmla="*/ 4305300 w 4305300"/>
              <a:gd name="connsiteY0" fmla="*/ 2036234 h 2036234"/>
              <a:gd name="connsiteX1" fmla="*/ 3704167 w 4305300"/>
              <a:gd name="connsiteY1" fmla="*/ 2036234 h 2036234"/>
              <a:gd name="connsiteX2" fmla="*/ 3704167 w 4305300"/>
              <a:gd name="connsiteY2" fmla="*/ 1926167 h 2036234"/>
              <a:gd name="connsiteX3" fmla="*/ 3318934 w 4305300"/>
              <a:gd name="connsiteY3" fmla="*/ 1926167 h 2036234"/>
              <a:gd name="connsiteX4" fmla="*/ 3318934 w 4305300"/>
              <a:gd name="connsiteY4" fmla="*/ 1828800 h 2036234"/>
              <a:gd name="connsiteX5" fmla="*/ 2019300 w 4305300"/>
              <a:gd name="connsiteY5" fmla="*/ 1828800 h 2036234"/>
              <a:gd name="connsiteX6" fmla="*/ 2019300 w 4305300"/>
              <a:gd name="connsiteY6" fmla="*/ 1799167 h 2036234"/>
              <a:gd name="connsiteX7" fmla="*/ 1595967 w 4305300"/>
              <a:gd name="connsiteY7" fmla="*/ 1799167 h 2036234"/>
              <a:gd name="connsiteX8" fmla="*/ 1595967 w 4305300"/>
              <a:gd name="connsiteY8" fmla="*/ 1769534 h 2036234"/>
              <a:gd name="connsiteX9" fmla="*/ 1473200 w 4305300"/>
              <a:gd name="connsiteY9" fmla="*/ 1769534 h 2036234"/>
              <a:gd name="connsiteX10" fmla="*/ 1473200 w 4305300"/>
              <a:gd name="connsiteY10" fmla="*/ 1718734 h 2036234"/>
              <a:gd name="connsiteX11" fmla="*/ 1447800 w 4305300"/>
              <a:gd name="connsiteY11" fmla="*/ 1718734 h 2036234"/>
              <a:gd name="connsiteX12" fmla="*/ 1447800 w 4305300"/>
              <a:gd name="connsiteY12" fmla="*/ 1697567 h 2036234"/>
              <a:gd name="connsiteX13" fmla="*/ 1100667 w 4305300"/>
              <a:gd name="connsiteY13" fmla="*/ 1697567 h 2036234"/>
              <a:gd name="connsiteX14" fmla="*/ 1100667 w 4305300"/>
              <a:gd name="connsiteY14" fmla="*/ 1663700 h 2036234"/>
              <a:gd name="connsiteX15" fmla="*/ 1079500 w 4305300"/>
              <a:gd name="connsiteY15" fmla="*/ 1663700 h 2036234"/>
              <a:gd name="connsiteX16" fmla="*/ 1079500 w 4305300"/>
              <a:gd name="connsiteY16" fmla="*/ 1651000 h 2036234"/>
              <a:gd name="connsiteX17" fmla="*/ 990600 w 4305300"/>
              <a:gd name="connsiteY17" fmla="*/ 1651000 h 2036234"/>
              <a:gd name="connsiteX18" fmla="*/ 990600 w 4305300"/>
              <a:gd name="connsiteY18" fmla="*/ 1617134 h 2036234"/>
              <a:gd name="connsiteX19" fmla="*/ 804334 w 4305300"/>
              <a:gd name="connsiteY19" fmla="*/ 1617134 h 2036234"/>
              <a:gd name="connsiteX20" fmla="*/ 804334 w 4305300"/>
              <a:gd name="connsiteY20" fmla="*/ 1591734 h 2036234"/>
              <a:gd name="connsiteX21" fmla="*/ 723900 w 4305300"/>
              <a:gd name="connsiteY21" fmla="*/ 1591734 h 2036234"/>
              <a:gd name="connsiteX22" fmla="*/ 723900 w 4305300"/>
              <a:gd name="connsiteY22" fmla="*/ 1579034 h 2036234"/>
              <a:gd name="connsiteX23" fmla="*/ 711200 w 4305300"/>
              <a:gd name="connsiteY23" fmla="*/ 1579034 h 2036234"/>
              <a:gd name="connsiteX24" fmla="*/ 711200 w 4305300"/>
              <a:gd name="connsiteY24" fmla="*/ 1553634 h 2036234"/>
              <a:gd name="connsiteX25" fmla="*/ 516467 w 4305300"/>
              <a:gd name="connsiteY25" fmla="*/ 1553634 h 2036234"/>
              <a:gd name="connsiteX26" fmla="*/ 516467 w 4305300"/>
              <a:gd name="connsiteY26" fmla="*/ 1515534 h 2036234"/>
              <a:gd name="connsiteX27" fmla="*/ 478367 w 4305300"/>
              <a:gd name="connsiteY27" fmla="*/ 1515534 h 2036234"/>
              <a:gd name="connsiteX28" fmla="*/ 478367 w 4305300"/>
              <a:gd name="connsiteY28" fmla="*/ 1494367 h 2036234"/>
              <a:gd name="connsiteX29" fmla="*/ 461434 w 4305300"/>
              <a:gd name="connsiteY29" fmla="*/ 1477434 h 2036234"/>
              <a:gd name="connsiteX30" fmla="*/ 461434 w 4305300"/>
              <a:gd name="connsiteY30" fmla="*/ 1456267 h 2036234"/>
              <a:gd name="connsiteX31" fmla="*/ 444500 w 4305300"/>
              <a:gd name="connsiteY31" fmla="*/ 1439333 h 2036234"/>
              <a:gd name="connsiteX32" fmla="*/ 406400 w 4305300"/>
              <a:gd name="connsiteY32" fmla="*/ 1439333 h 2036234"/>
              <a:gd name="connsiteX33" fmla="*/ 406400 w 4305300"/>
              <a:gd name="connsiteY33" fmla="*/ 1405467 h 2036234"/>
              <a:gd name="connsiteX34" fmla="*/ 385234 w 4305300"/>
              <a:gd name="connsiteY34" fmla="*/ 1405467 h 2036234"/>
              <a:gd name="connsiteX35" fmla="*/ 385234 w 4305300"/>
              <a:gd name="connsiteY35" fmla="*/ 1388534 h 2036234"/>
              <a:gd name="connsiteX36" fmla="*/ 368300 w 4305300"/>
              <a:gd name="connsiteY36" fmla="*/ 1388534 h 2036234"/>
              <a:gd name="connsiteX37" fmla="*/ 351367 w 4305300"/>
              <a:gd name="connsiteY37" fmla="*/ 1388534 h 2036234"/>
              <a:gd name="connsiteX38" fmla="*/ 351367 w 4305300"/>
              <a:gd name="connsiteY38" fmla="*/ 1248834 h 2036234"/>
              <a:gd name="connsiteX39" fmla="*/ 330200 w 4305300"/>
              <a:gd name="connsiteY39" fmla="*/ 1248834 h 2036234"/>
              <a:gd name="connsiteX40" fmla="*/ 330200 w 4305300"/>
              <a:gd name="connsiteY40" fmla="*/ 1231900 h 2036234"/>
              <a:gd name="connsiteX41" fmla="*/ 304800 w 4305300"/>
              <a:gd name="connsiteY41" fmla="*/ 1231900 h 2036234"/>
              <a:gd name="connsiteX42" fmla="*/ 304800 w 4305300"/>
              <a:gd name="connsiteY42" fmla="*/ 1210734 h 2036234"/>
              <a:gd name="connsiteX43" fmla="*/ 292100 w 4305300"/>
              <a:gd name="connsiteY43" fmla="*/ 1210734 h 2036234"/>
              <a:gd name="connsiteX44" fmla="*/ 292100 w 4305300"/>
              <a:gd name="connsiteY44" fmla="*/ 1189567 h 2036234"/>
              <a:gd name="connsiteX45" fmla="*/ 270934 w 4305300"/>
              <a:gd name="connsiteY45" fmla="*/ 1189567 h 2036234"/>
              <a:gd name="connsiteX46" fmla="*/ 270934 w 4305300"/>
              <a:gd name="connsiteY46" fmla="*/ 1155700 h 2036234"/>
              <a:gd name="connsiteX47" fmla="*/ 254000 w 4305300"/>
              <a:gd name="connsiteY47" fmla="*/ 1155700 h 2036234"/>
              <a:gd name="connsiteX48" fmla="*/ 254000 w 4305300"/>
              <a:gd name="connsiteY48" fmla="*/ 1121834 h 2036234"/>
              <a:gd name="connsiteX49" fmla="*/ 237067 w 4305300"/>
              <a:gd name="connsiteY49" fmla="*/ 1121834 h 2036234"/>
              <a:gd name="connsiteX50" fmla="*/ 237067 w 4305300"/>
              <a:gd name="connsiteY50" fmla="*/ 944034 h 2036234"/>
              <a:gd name="connsiteX51" fmla="*/ 228600 w 4305300"/>
              <a:gd name="connsiteY51" fmla="*/ 944034 h 2036234"/>
              <a:gd name="connsiteX52" fmla="*/ 228600 w 4305300"/>
              <a:gd name="connsiteY52" fmla="*/ 778934 h 2036234"/>
              <a:gd name="connsiteX53" fmla="*/ 215900 w 4305300"/>
              <a:gd name="connsiteY53" fmla="*/ 778934 h 2036234"/>
              <a:gd name="connsiteX54" fmla="*/ 215900 w 4305300"/>
              <a:gd name="connsiteY54" fmla="*/ 592667 h 2036234"/>
              <a:gd name="connsiteX55" fmla="*/ 215900 w 4305300"/>
              <a:gd name="connsiteY55" fmla="*/ 592667 h 2036234"/>
              <a:gd name="connsiteX56" fmla="*/ 215900 w 4305300"/>
              <a:gd name="connsiteY56" fmla="*/ 393700 h 2036234"/>
              <a:gd name="connsiteX57" fmla="*/ 190500 w 4305300"/>
              <a:gd name="connsiteY57" fmla="*/ 393700 h 2036234"/>
              <a:gd name="connsiteX58" fmla="*/ 190499 w 4305300"/>
              <a:gd name="connsiteY58" fmla="*/ 365125 h 2036234"/>
              <a:gd name="connsiteX59" fmla="*/ 160867 w 4305300"/>
              <a:gd name="connsiteY59" fmla="*/ 364067 h 2036234"/>
              <a:gd name="connsiteX60" fmla="*/ 160867 w 4305300"/>
              <a:gd name="connsiteY60" fmla="*/ 313267 h 2036234"/>
              <a:gd name="connsiteX61" fmla="*/ 131234 w 4305300"/>
              <a:gd name="connsiteY61" fmla="*/ 313267 h 2036234"/>
              <a:gd name="connsiteX62" fmla="*/ 131234 w 4305300"/>
              <a:gd name="connsiteY62" fmla="*/ 249767 h 2036234"/>
              <a:gd name="connsiteX63" fmla="*/ 131234 w 4305300"/>
              <a:gd name="connsiteY63" fmla="*/ 215900 h 2036234"/>
              <a:gd name="connsiteX64" fmla="*/ 114300 w 4305300"/>
              <a:gd name="connsiteY64" fmla="*/ 215900 h 2036234"/>
              <a:gd name="connsiteX65" fmla="*/ 114300 w 4305300"/>
              <a:gd name="connsiteY65" fmla="*/ 177800 h 2036234"/>
              <a:gd name="connsiteX66" fmla="*/ 88900 w 4305300"/>
              <a:gd name="connsiteY66" fmla="*/ 177800 h 2036234"/>
              <a:gd name="connsiteX67" fmla="*/ 88900 w 4305300"/>
              <a:gd name="connsiteY67" fmla="*/ 122767 h 2036234"/>
              <a:gd name="connsiteX68" fmla="*/ 63500 w 4305300"/>
              <a:gd name="connsiteY68" fmla="*/ 122767 h 2036234"/>
              <a:gd name="connsiteX69" fmla="*/ 63500 w 4305300"/>
              <a:gd name="connsiteY69" fmla="*/ 71967 h 2036234"/>
              <a:gd name="connsiteX70" fmla="*/ 29634 w 4305300"/>
              <a:gd name="connsiteY70" fmla="*/ 71967 h 2036234"/>
              <a:gd name="connsiteX71" fmla="*/ 29634 w 4305300"/>
              <a:gd name="connsiteY71" fmla="*/ 42334 h 2036234"/>
              <a:gd name="connsiteX72" fmla="*/ 21167 w 4305300"/>
              <a:gd name="connsiteY72" fmla="*/ 42334 h 2036234"/>
              <a:gd name="connsiteX73" fmla="*/ 21167 w 4305300"/>
              <a:gd name="connsiteY73" fmla="*/ 0 h 2036234"/>
              <a:gd name="connsiteX74" fmla="*/ 0 w 4305300"/>
              <a:gd name="connsiteY74" fmla="*/ 0 h 2036234"/>
              <a:gd name="connsiteX0" fmla="*/ 4313238 w 4313238"/>
              <a:gd name="connsiteY0" fmla="*/ 2036234 h 2036234"/>
              <a:gd name="connsiteX1" fmla="*/ 3712105 w 4313238"/>
              <a:gd name="connsiteY1" fmla="*/ 2036234 h 2036234"/>
              <a:gd name="connsiteX2" fmla="*/ 3712105 w 4313238"/>
              <a:gd name="connsiteY2" fmla="*/ 1926167 h 2036234"/>
              <a:gd name="connsiteX3" fmla="*/ 3326872 w 4313238"/>
              <a:gd name="connsiteY3" fmla="*/ 1926167 h 2036234"/>
              <a:gd name="connsiteX4" fmla="*/ 3326872 w 4313238"/>
              <a:gd name="connsiteY4" fmla="*/ 1828800 h 2036234"/>
              <a:gd name="connsiteX5" fmla="*/ 2027238 w 4313238"/>
              <a:gd name="connsiteY5" fmla="*/ 1828800 h 2036234"/>
              <a:gd name="connsiteX6" fmla="*/ 2027238 w 4313238"/>
              <a:gd name="connsiteY6" fmla="*/ 1799167 h 2036234"/>
              <a:gd name="connsiteX7" fmla="*/ 1603905 w 4313238"/>
              <a:gd name="connsiteY7" fmla="*/ 1799167 h 2036234"/>
              <a:gd name="connsiteX8" fmla="*/ 1603905 w 4313238"/>
              <a:gd name="connsiteY8" fmla="*/ 1769534 h 2036234"/>
              <a:gd name="connsiteX9" fmla="*/ 1481138 w 4313238"/>
              <a:gd name="connsiteY9" fmla="*/ 1769534 h 2036234"/>
              <a:gd name="connsiteX10" fmla="*/ 1481138 w 4313238"/>
              <a:gd name="connsiteY10" fmla="*/ 1718734 h 2036234"/>
              <a:gd name="connsiteX11" fmla="*/ 1455738 w 4313238"/>
              <a:gd name="connsiteY11" fmla="*/ 1718734 h 2036234"/>
              <a:gd name="connsiteX12" fmla="*/ 1455738 w 4313238"/>
              <a:gd name="connsiteY12" fmla="*/ 1697567 h 2036234"/>
              <a:gd name="connsiteX13" fmla="*/ 1108605 w 4313238"/>
              <a:gd name="connsiteY13" fmla="*/ 1697567 h 2036234"/>
              <a:gd name="connsiteX14" fmla="*/ 1108605 w 4313238"/>
              <a:gd name="connsiteY14" fmla="*/ 1663700 h 2036234"/>
              <a:gd name="connsiteX15" fmla="*/ 1087438 w 4313238"/>
              <a:gd name="connsiteY15" fmla="*/ 1663700 h 2036234"/>
              <a:gd name="connsiteX16" fmla="*/ 1087438 w 4313238"/>
              <a:gd name="connsiteY16" fmla="*/ 1651000 h 2036234"/>
              <a:gd name="connsiteX17" fmla="*/ 998538 w 4313238"/>
              <a:gd name="connsiteY17" fmla="*/ 1651000 h 2036234"/>
              <a:gd name="connsiteX18" fmla="*/ 998538 w 4313238"/>
              <a:gd name="connsiteY18" fmla="*/ 1617134 h 2036234"/>
              <a:gd name="connsiteX19" fmla="*/ 812272 w 4313238"/>
              <a:gd name="connsiteY19" fmla="*/ 1617134 h 2036234"/>
              <a:gd name="connsiteX20" fmla="*/ 812272 w 4313238"/>
              <a:gd name="connsiteY20" fmla="*/ 1591734 h 2036234"/>
              <a:gd name="connsiteX21" fmla="*/ 731838 w 4313238"/>
              <a:gd name="connsiteY21" fmla="*/ 1591734 h 2036234"/>
              <a:gd name="connsiteX22" fmla="*/ 731838 w 4313238"/>
              <a:gd name="connsiteY22" fmla="*/ 1579034 h 2036234"/>
              <a:gd name="connsiteX23" fmla="*/ 719138 w 4313238"/>
              <a:gd name="connsiteY23" fmla="*/ 1579034 h 2036234"/>
              <a:gd name="connsiteX24" fmla="*/ 719138 w 4313238"/>
              <a:gd name="connsiteY24" fmla="*/ 1553634 h 2036234"/>
              <a:gd name="connsiteX25" fmla="*/ 524405 w 4313238"/>
              <a:gd name="connsiteY25" fmla="*/ 1553634 h 2036234"/>
              <a:gd name="connsiteX26" fmla="*/ 524405 w 4313238"/>
              <a:gd name="connsiteY26" fmla="*/ 1515534 h 2036234"/>
              <a:gd name="connsiteX27" fmla="*/ 486305 w 4313238"/>
              <a:gd name="connsiteY27" fmla="*/ 1515534 h 2036234"/>
              <a:gd name="connsiteX28" fmla="*/ 486305 w 4313238"/>
              <a:gd name="connsiteY28" fmla="*/ 1494367 h 2036234"/>
              <a:gd name="connsiteX29" fmla="*/ 469372 w 4313238"/>
              <a:gd name="connsiteY29" fmla="*/ 1477434 h 2036234"/>
              <a:gd name="connsiteX30" fmla="*/ 469372 w 4313238"/>
              <a:gd name="connsiteY30" fmla="*/ 1456267 h 2036234"/>
              <a:gd name="connsiteX31" fmla="*/ 452438 w 4313238"/>
              <a:gd name="connsiteY31" fmla="*/ 1439333 h 2036234"/>
              <a:gd name="connsiteX32" fmla="*/ 414338 w 4313238"/>
              <a:gd name="connsiteY32" fmla="*/ 1439333 h 2036234"/>
              <a:gd name="connsiteX33" fmla="*/ 414338 w 4313238"/>
              <a:gd name="connsiteY33" fmla="*/ 1405467 h 2036234"/>
              <a:gd name="connsiteX34" fmla="*/ 393172 w 4313238"/>
              <a:gd name="connsiteY34" fmla="*/ 1405467 h 2036234"/>
              <a:gd name="connsiteX35" fmla="*/ 393172 w 4313238"/>
              <a:gd name="connsiteY35" fmla="*/ 1388534 h 2036234"/>
              <a:gd name="connsiteX36" fmla="*/ 376238 w 4313238"/>
              <a:gd name="connsiteY36" fmla="*/ 1388534 h 2036234"/>
              <a:gd name="connsiteX37" fmla="*/ 359305 w 4313238"/>
              <a:gd name="connsiteY37" fmla="*/ 1388534 h 2036234"/>
              <a:gd name="connsiteX38" fmla="*/ 359305 w 4313238"/>
              <a:gd name="connsiteY38" fmla="*/ 1248834 h 2036234"/>
              <a:gd name="connsiteX39" fmla="*/ 338138 w 4313238"/>
              <a:gd name="connsiteY39" fmla="*/ 1248834 h 2036234"/>
              <a:gd name="connsiteX40" fmla="*/ 338138 w 4313238"/>
              <a:gd name="connsiteY40" fmla="*/ 1231900 h 2036234"/>
              <a:gd name="connsiteX41" fmla="*/ 312738 w 4313238"/>
              <a:gd name="connsiteY41" fmla="*/ 1231900 h 2036234"/>
              <a:gd name="connsiteX42" fmla="*/ 312738 w 4313238"/>
              <a:gd name="connsiteY42" fmla="*/ 1210734 h 2036234"/>
              <a:gd name="connsiteX43" fmla="*/ 300038 w 4313238"/>
              <a:gd name="connsiteY43" fmla="*/ 1210734 h 2036234"/>
              <a:gd name="connsiteX44" fmla="*/ 300038 w 4313238"/>
              <a:gd name="connsiteY44" fmla="*/ 1189567 h 2036234"/>
              <a:gd name="connsiteX45" fmla="*/ 278872 w 4313238"/>
              <a:gd name="connsiteY45" fmla="*/ 1189567 h 2036234"/>
              <a:gd name="connsiteX46" fmla="*/ 278872 w 4313238"/>
              <a:gd name="connsiteY46" fmla="*/ 1155700 h 2036234"/>
              <a:gd name="connsiteX47" fmla="*/ 261938 w 4313238"/>
              <a:gd name="connsiteY47" fmla="*/ 1155700 h 2036234"/>
              <a:gd name="connsiteX48" fmla="*/ 261938 w 4313238"/>
              <a:gd name="connsiteY48" fmla="*/ 1121834 h 2036234"/>
              <a:gd name="connsiteX49" fmla="*/ 245005 w 4313238"/>
              <a:gd name="connsiteY49" fmla="*/ 1121834 h 2036234"/>
              <a:gd name="connsiteX50" fmla="*/ 245005 w 4313238"/>
              <a:gd name="connsiteY50" fmla="*/ 944034 h 2036234"/>
              <a:gd name="connsiteX51" fmla="*/ 236538 w 4313238"/>
              <a:gd name="connsiteY51" fmla="*/ 944034 h 2036234"/>
              <a:gd name="connsiteX52" fmla="*/ 236538 w 4313238"/>
              <a:gd name="connsiteY52" fmla="*/ 778934 h 2036234"/>
              <a:gd name="connsiteX53" fmla="*/ 223838 w 4313238"/>
              <a:gd name="connsiteY53" fmla="*/ 778934 h 2036234"/>
              <a:gd name="connsiteX54" fmla="*/ 223838 w 4313238"/>
              <a:gd name="connsiteY54" fmla="*/ 592667 h 2036234"/>
              <a:gd name="connsiteX55" fmla="*/ 223838 w 4313238"/>
              <a:gd name="connsiteY55" fmla="*/ 592667 h 2036234"/>
              <a:gd name="connsiteX56" fmla="*/ 223838 w 4313238"/>
              <a:gd name="connsiteY56" fmla="*/ 393700 h 2036234"/>
              <a:gd name="connsiteX57" fmla="*/ 198438 w 4313238"/>
              <a:gd name="connsiteY57" fmla="*/ 393700 h 2036234"/>
              <a:gd name="connsiteX58" fmla="*/ 198437 w 4313238"/>
              <a:gd name="connsiteY58" fmla="*/ 365125 h 2036234"/>
              <a:gd name="connsiteX59" fmla="*/ 168805 w 4313238"/>
              <a:gd name="connsiteY59" fmla="*/ 364067 h 2036234"/>
              <a:gd name="connsiteX60" fmla="*/ 168805 w 4313238"/>
              <a:gd name="connsiteY60" fmla="*/ 313267 h 2036234"/>
              <a:gd name="connsiteX61" fmla="*/ 139172 w 4313238"/>
              <a:gd name="connsiteY61" fmla="*/ 313267 h 2036234"/>
              <a:gd name="connsiteX62" fmla="*/ 139172 w 4313238"/>
              <a:gd name="connsiteY62" fmla="*/ 249767 h 2036234"/>
              <a:gd name="connsiteX63" fmla="*/ 139172 w 4313238"/>
              <a:gd name="connsiteY63" fmla="*/ 215900 h 2036234"/>
              <a:gd name="connsiteX64" fmla="*/ 122238 w 4313238"/>
              <a:gd name="connsiteY64" fmla="*/ 215900 h 2036234"/>
              <a:gd name="connsiteX65" fmla="*/ 122238 w 4313238"/>
              <a:gd name="connsiteY65" fmla="*/ 177800 h 2036234"/>
              <a:gd name="connsiteX66" fmla="*/ 96838 w 4313238"/>
              <a:gd name="connsiteY66" fmla="*/ 177800 h 2036234"/>
              <a:gd name="connsiteX67" fmla="*/ 96838 w 4313238"/>
              <a:gd name="connsiteY67" fmla="*/ 122767 h 2036234"/>
              <a:gd name="connsiteX68" fmla="*/ 71438 w 4313238"/>
              <a:gd name="connsiteY68" fmla="*/ 122767 h 2036234"/>
              <a:gd name="connsiteX69" fmla="*/ 71438 w 4313238"/>
              <a:gd name="connsiteY69" fmla="*/ 71967 h 2036234"/>
              <a:gd name="connsiteX70" fmla="*/ 37572 w 4313238"/>
              <a:gd name="connsiteY70" fmla="*/ 71967 h 2036234"/>
              <a:gd name="connsiteX71" fmla="*/ 37572 w 4313238"/>
              <a:gd name="connsiteY71" fmla="*/ 42334 h 2036234"/>
              <a:gd name="connsiteX72" fmla="*/ 29105 w 4313238"/>
              <a:gd name="connsiteY72" fmla="*/ 42334 h 2036234"/>
              <a:gd name="connsiteX73" fmla="*/ 29105 w 4313238"/>
              <a:gd name="connsiteY73" fmla="*/ 0 h 2036234"/>
              <a:gd name="connsiteX74" fmla="*/ 0 w 4313238"/>
              <a:gd name="connsiteY74" fmla="*/ 12700 h 2036234"/>
              <a:gd name="connsiteX0" fmla="*/ 4313238 w 4313238"/>
              <a:gd name="connsiteY0" fmla="*/ 2023534 h 2023534"/>
              <a:gd name="connsiteX1" fmla="*/ 3712105 w 4313238"/>
              <a:gd name="connsiteY1" fmla="*/ 2023534 h 2023534"/>
              <a:gd name="connsiteX2" fmla="*/ 3712105 w 4313238"/>
              <a:gd name="connsiteY2" fmla="*/ 1913467 h 2023534"/>
              <a:gd name="connsiteX3" fmla="*/ 3326872 w 4313238"/>
              <a:gd name="connsiteY3" fmla="*/ 1913467 h 2023534"/>
              <a:gd name="connsiteX4" fmla="*/ 3326872 w 4313238"/>
              <a:gd name="connsiteY4" fmla="*/ 1816100 h 2023534"/>
              <a:gd name="connsiteX5" fmla="*/ 2027238 w 4313238"/>
              <a:gd name="connsiteY5" fmla="*/ 1816100 h 2023534"/>
              <a:gd name="connsiteX6" fmla="*/ 2027238 w 4313238"/>
              <a:gd name="connsiteY6" fmla="*/ 1786467 h 2023534"/>
              <a:gd name="connsiteX7" fmla="*/ 1603905 w 4313238"/>
              <a:gd name="connsiteY7" fmla="*/ 1786467 h 2023534"/>
              <a:gd name="connsiteX8" fmla="*/ 1603905 w 4313238"/>
              <a:gd name="connsiteY8" fmla="*/ 1756834 h 2023534"/>
              <a:gd name="connsiteX9" fmla="*/ 1481138 w 4313238"/>
              <a:gd name="connsiteY9" fmla="*/ 1756834 h 2023534"/>
              <a:gd name="connsiteX10" fmla="*/ 1481138 w 4313238"/>
              <a:gd name="connsiteY10" fmla="*/ 1706034 h 2023534"/>
              <a:gd name="connsiteX11" fmla="*/ 1455738 w 4313238"/>
              <a:gd name="connsiteY11" fmla="*/ 1706034 h 2023534"/>
              <a:gd name="connsiteX12" fmla="*/ 1455738 w 4313238"/>
              <a:gd name="connsiteY12" fmla="*/ 1684867 h 2023534"/>
              <a:gd name="connsiteX13" fmla="*/ 1108605 w 4313238"/>
              <a:gd name="connsiteY13" fmla="*/ 1684867 h 2023534"/>
              <a:gd name="connsiteX14" fmla="*/ 1108605 w 4313238"/>
              <a:gd name="connsiteY14" fmla="*/ 1651000 h 2023534"/>
              <a:gd name="connsiteX15" fmla="*/ 1087438 w 4313238"/>
              <a:gd name="connsiteY15" fmla="*/ 1651000 h 2023534"/>
              <a:gd name="connsiteX16" fmla="*/ 1087438 w 4313238"/>
              <a:gd name="connsiteY16" fmla="*/ 1638300 h 2023534"/>
              <a:gd name="connsiteX17" fmla="*/ 998538 w 4313238"/>
              <a:gd name="connsiteY17" fmla="*/ 1638300 h 2023534"/>
              <a:gd name="connsiteX18" fmla="*/ 998538 w 4313238"/>
              <a:gd name="connsiteY18" fmla="*/ 1604434 h 2023534"/>
              <a:gd name="connsiteX19" fmla="*/ 812272 w 4313238"/>
              <a:gd name="connsiteY19" fmla="*/ 1604434 h 2023534"/>
              <a:gd name="connsiteX20" fmla="*/ 812272 w 4313238"/>
              <a:gd name="connsiteY20" fmla="*/ 1579034 h 2023534"/>
              <a:gd name="connsiteX21" fmla="*/ 731838 w 4313238"/>
              <a:gd name="connsiteY21" fmla="*/ 1579034 h 2023534"/>
              <a:gd name="connsiteX22" fmla="*/ 731838 w 4313238"/>
              <a:gd name="connsiteY22" fmla="*/ 1566334 h 2023534"/>
              <a:gd name="connsiteX23" fmla="*/ 719138 w 4313238"/>
              <a:gd name="connsiteY23" fmla="*/ 1566334 h 2023534"/>
              <a:gd name="connsiteX24" fmla="*/ 719138 w 4313238"/>
              <a:gd name="connsiteY24" fmla="*/ 1540934 h 2023534"/>
              <a:gd name="connsiteX25" fmla="*/ 524405 w 4313238"/>
              <a:gd name="connsiteY25" fmla="*/ 1540934 h 2023534"/>
              <a:gd name="connsiteX26" fmla="*/ 524405 w 4313238"/>
              <a:gd name="connsiteY26" fmla="*/ 1502834 h 2023534"/>
              <a:gd name="connsiteX27" fmla="*/ 486305 w 4313238"/>
              <a:gd name="connsiteY27" fmla="*/ 1502834 h 2023534"/>
              <a:gd name="connsiteX28" fmla="*/ 486305 w 4313238"/>
              <a:gd name="connsiteY28" fmla="*/ 1481667 h 2023534"/>
              <a:gd name="connsiteX29" fmla="*/ 469372 w 4313238"/>
              <a:gd name="connsiteY29" fmla="*/ 1464734 h 2023534"/>
              <a:gd name="connsiteX30" fmla="*/ 469372 w 4313238"/>
              <a:gd name="connsiteY30" fmla="*/ 1443567 h 2023534"/>
              <a:gd name="connsiteX31" fmla="*/ 452438 w 4313238"/>
              <a:gd name="connsiteY31" fmla="*/ 1426633 h 2023534"/>
              <a:gd name="connsiteX32" fmla="*/ 414338 w 4313238"/>
              <a:gd name="connsiteY32" fmla="*/ 1426633 h 2023534"/>
              <a:gd name="connsiteX33" fmla="*/ 414338 w 4313238"/>
              <a:gd name="connsiteY33" fmla="*/ 1392767 h 2023534"/>
              <a:gd name="connsiteX34" fmla="*/ 393172 w 4313238"/>
              <a:gd name="connsiteY34" fmla="*/ 1392767 h 2023534"/>
              <a:gd name="connsiteX35" fmla="*/ 393172 w 4313238"/>
              <a:gd name="connsiteY35" fmla="*/ 1375834 h 2023534"/>
              <a:gd name="connsiteX36" fmla="*/ 376238 w 4313238"/>
              <a:gd name="connsiteY36" fmla="*/ 1375834 h 2023534"/>
              <a:gd name="connsiteX37" fmla="*/ 359305 w 4313238"/>
              <a:gd name="connsiteY37" fmla="*/ 1375834 h 2023534"/>
              <a:gd name="connsiteX38" fmla="*/ 359305 w 4313238"/>
              <a:gd name="connsiteY38" fmla="*/ 1236134 h 2023534"/>
              <a:gd name="connsiteX39" fmla="*/ 338138 w 4313238"/>
              <a:gd name="connsiteY39" fmla="*/ 1236134 h 2023534"/>
              <a:gd name="connsiteX40" fmla="*/ 338138 w 4313238"/>
              <a:gd name="connsiteY40" fmla="*/ 1219200 h 2023534"/>
              <a:gd name="connsiteX41" fmla="*/ 312738 w 4313238"/>
              <a:gd name="connsiteY41" fmla="*/ 1219200 h 2023534"/>
              <a:gd name="connsiteX42" fmla="*/ 312738 w 4313238"/>
              <a:gd name="connsiteY42" fmla="*/ 1198034 h 2023534"/>
              <a:gd name="connsiteX43" fmla="*/ 300038 w 4313238"/>
              <a:gd name="connsiteY43" fmla="*/ 1198034 h 2023534"/>
              <a:gd name="connsiteX44" fmla="*/ 300038 w 4313238"/>
              <a:gd name="connsiteY44" fmla="*/ 1176867 h 2023534"/>
              <a:gd name="connsiteX45" fmla="*/ 278872 w 4313238"/>
              <a:gd name="connsiteY45" fmla="*/ 1176867 h 2023534"/>
              <a:gd name="connsiteX46" fmla="*/ 278872 w 4313238"/>
              <a:gd name="connsiteY46" fmla="*/ 1143000 h 2023534"/>
              <a:gd name="connsiteX47" fmla="*/ 261938 w 4313238"/>
              <a:gd name="connsiteY47" fmla="*/ 1143000 h 2023534"/>
              <a:gd name="connsiteX48" fmla="*/ 261938 w 4313238"/>
              <a:gd name="connsiteY48" fmla="*/ 1109134 h 2023534"/>
              <a:gd name="connsiteX49" fmla="*/ 245005 w 4313238"/>
              <a:gd name="connsiteY49" fmla="*/ 1109134 h 2023534"/>
              <a:gd name="connsiteX50" fmla="*/ 245005 w 4313238"/>
              <a:gd name="connsiteY50" fmla="*/ 931334 h 2023534"/>
              <a:gd name="connsiteX51" fmla="*/ 236538 w 4313238"/>
              <a:gd name="connsiteY51" fmla="*/ 931334 h 2023534"/>
              <a:gd name="connsiteX52" fmla="*/ 236538 w 4313238"/>
              <a:gd name="connsiteY52" fmla="*/ 766234 h 2023534"/>
              <a:gd name="connsiteX53" fmla="*/ 223838 w 4313238"/>
              <a:gd name="connsiteY53" fmla="*/ 766234 h 2023534"/>
              <a:gd name="connsiteX54" fmla="*/ 223838 w 4313238"/>
              <a:gd name="connsiteY54" fmla="*/ 579967 h 2023534"/>
              <a:gd name="connsiteX55" fmla="*/ 223838 w 4313238"/>
              <a:gd name="connsiteY55" fmla="*/ 579967 h 2023534"/>
              <a:gd name="connsiteX56" fmla="*/ 223838 w 4313238"/>
              <a:gd name="connsiteY56" fmla="*/ 381000 h 2023534"/>
              <a:gd name="connsiteX57" fmla="*/ 198438 w 4313238"/>
              <a:gd name="connsiteY57" fmla="*/ 381000 h 2023534"/>
              <a:gd name="connsiteX58" fmla="*/ 198437 w 4313238"/>
              <a:gd name="connsiteY58" fmla="*/ 352425 h 2023534"/>
              <a:gd name="connsiteX59" fmla="*/ 168805 w 4313238"/>
              <a:gd name="connsiteY59" fmla="*/ 351367 h 2023534"/>
              <a:gd name="connsiteX60" fmla="*/ 168805 w 4313238"/>
              <a:gd name="connsiteY60" fmla="*/ 300567 h 2023534"/>
              <a:gd name="connsiteX61" fmla="*/ 139172 w 4313238"/>
              <a:gd name="connsiteY61" fmla="*/ 300567 h 2023534"/>
              <a:gd name="connsiteX62" fmla="*/ 139172 w 4313238"/>
              <a:gd name="connsiteY62" fmla="*/ 237067 h 2023534"/>
              <a:gd name="connsiteX63" fmla="*/ 139172 w 4313238"/>
              <a:gd name="connsiteY63" fmla="*/ 203200 h 2023534"/>
              <a:gd name="connsiteX64" fmla="*/ 122238 w 4313238"/>
              <a:gd name="connsiteY64" fmla="*/ 203200 h 2023534"/>
              <a:gd name="connsiteX65" fmla="*/ 122238 w 4313238"/>
              <a:gd name="connsiteY65" fmla="*/ 165100 h 2023534"/>
              <a:gd name="connsiteX66" fmla="*/ 96838 w 4313238"/>
              <a:gd name="connsiteY66" fmla="*/ 165100 h 2023534"/>
              <a:gd name="connsiteX67" fmla="*/ 96838 w 4313238"/>
              <a:gd name="connsiteY67" fmla="*/ 110067 h 2023534"/>
              <a:gd name="connsiteX68" fmla="*/ 71438 w 4313238"/>
              <a:gd name="connsiteY68" fmla="*/ 110067 h 2023534"/>
              <a:gd name="connsiteX69" fmla="*/ 71438 w 4313238"/>
              <a:gd name="connsiteY69" fmla="*/ 59267 h 2023534"/>
              <a:gd name="connsiteX70" fmla="*/ 37572 w 4313238"/>
              <a:gd name="connsiteY70" fmla="*/ 59267 h 2023534"/>
              <a:gd name="connsiteX71" fmla="*/ 37572 w 4313238"/>
              <a:gd name="connsiteY71" fmla="*/ 29634 h 2023534"/>
              <a:gd name="connsiteX72" fmla="*/ 29105 w 4313238"/>
              <a:gd name="connsiteY72" fmla="*/ 29634 h 2023534"/>
              <a:gd name="connsiteX73" fmla="*/ 30693 w 4313238"/>
              <a:gd name="connsiteY73" fmla="*/ 3175 h 2023534"/>
              <a:gd name="connsiteX74" fmla="*/ 0 w 4313238"/>
              <a:gd name="connsiteY74" fmla="*/ 0 h 2023534"/>
              <a:gd name="connsiteX0" fmla="*/ 4313238 w 4313238"/>
              <a:gd name="connsiteY0" fmla="*/ 2026709 h 2026709"/>
              <a:gd name="connsiteX1" fmla="*/ 3712105 w 4313238"/>
              <a:gd name="connsiteY1" fmla="*/ 2026709 h 2026709"/>
              <a:gd name="connsiteX2" fmla="*/ 3712105 w 4313238"/>
              <a:gd name="connsiteY2" fmla="*/ 1916642 h 2026709"/>
              <a:gd name="connsiteX3" fmla="*/ 3326872 w 4313238"/>
              <a:gd name="connsiteY3" fmla="*/ 1916642 h 2026709"/>
              <a:gd name="connsiteX4" fmla="*/ 3326872 w 4313238"/>
              <a:gd name="connsiteY4" fmla="*/ 1819275 h 2026709"/>
              <a:gd name="connsiteX5" fmla="*/ 2027238 w 4313238"/>
              <a:gd name="connsiteY5" fmla="*/ 1819275 h 2026709"/>
              <a:gd name="connsiteX6" fmla="*/ 2027238 w 4313238"/>
              <a:gd name="connsiteY6" fmla="*/ 1789642 h 2026709"/>
              <a:gd name="connsiteX7" fmla="*/ 1603905 w 4313238"/>
              <a:gd name="connsiteY7" fmla="*/ 1789642 h 2026709"/>
              <a:gd name="connsiteX8" fmla="*/ 1603905 w 4313238"/>
              <a:gd name="connsiteY8" fmla="*/ 1760009 h 2026709"/>
              <a:gd name="connsiteX9" fmla="*/ 1481138 w 4313238"/>
              <a:gd name="connsiteY9" fmla="*/ 1760009 h 2026709"/>
              <a:gd name="connsiteX10" fmla="*/ 1481138 w 4313238"/>
              <a:gd name="connsiteY10" fmla="*/ 1709209 h 2026709"/>
              <a:gd name="connsiteX11" fmla="*/ 1455738 w 4313238"/>
              <a:gd name="connsiteY11" fmla="*/ 1709209 h 2026709"/>
              <a:gd name="connsiteX12" fmla="*/ 1455738 w 4313238"/>
              <a:gd name="connsiteY12" fmla="*/ 1688042 h 2026709"/>
              <a:gd name="connsiteX13" fmla="*/ 1108605 w 4313238"/>
              <a:gd name="connsiteY13" fmla="*/ 1688042 h 2026709"/>
              <a:gd name="connsiteX14" fmla="*/ 1108605 w 4313238"/>
              <a:gd name="connsiteY14" fmla="*/ 1654175 h 2026709"/>
              <a:gd name="connsiteX15" fmla="*/ 1087438 w 4313238"/>
              <a:gd name="connsiteY15" fmla="*/ 1654175 h 2026709"/>
              <a:gd name="connsiteX16" fmla="*/ 1087438 w 4313238"/>
              <a:gd name="connsiteY16" fmla="*/ 1641475 h 2026709"/>
              <a:gd name="connsiteX17" fmla="*/ 998538 w 4313238"/>
              <a:gd name="connsiteY17" fmla="*/ 1641475 h 2026709"/>
              <a:gd name="connsiteX18" fmla="*/ 998538 w 4313238"/>
              <a:gd name="connsiteY18" fmla="*/ 1607609 h 2026709"/>
              <a:gd name="connsiteX19" fmla="*/ 812272 w 4313238"/>
              <a:gd name="connsiteY19" fmla="*/ 1607609 h 2026709"/>
              <a:gd name="connsiteX20" fmla="*/ 812272 w 4313238"/>
              <a:gd name="connsiteY20" fmla="*/ 1582209 h 2026709"/>
              <a:gd name="connsiteX21" fmla="*/ 731838 w 4313238"/>
              <a:gd name="connsiteY21" fmla="*/ 1582209 h 2026709"/>
              <a:gd name="connsiteX22" fmla="*/ 731838 w 4313238"/>
              <a:gd name="connsiteY22" fmla="*/ 1569509 h 2026709"/>
              <a:gd name="connsiteX23" fmla="*/ 719138 w 4313238"/>
              <a:gd name="connsiteY23" fmla="*/ 1569509 h 2026709"/>
              <a:gd name="connsiteX24" fmla="*/ 719138 w 4313238"/>
              <a:gd name="connsiteY24" fmla="*/ 1544109 h 2026709"/>
              <a:gd name="connsiteX25" fmla="*/ 524405 w 4313238"/>
              <a:gd name="connsiteY25" fmla="*/ 1544109 h 2026709"/>
              <a:gd name="connsiteX26" fmla="*/ 524405 w 4313238"/>
              <a:gd name="connsiteY26" fmla="*/ 1506009 h 2026709"/>
              <a:gd name="connsiteX27" fmla="*/ 486305 w 4313238"/>
              <a:gd name="connsiteY27" fmla="*/ 1506009 h 2026709"/>
              <a:gd name="connsiteX28" fmla="*/ 486305 w 4313238"/>
              <a:gd name="connsiteY28" fmla="*/ 1484842 h 2026709"/>
              <a:gd name="connsiteX29" fmla="*/ 469372 w 4313238"/>
              <a:gd name="connsiteY29" fmla="*/ 1467909 h 2026709"/>
              <a:gd name="connsiteX30" fmla="*/ 469372 w 4313238"/>
              <a:gd name="connsiteY30" fmla="*/ 1446742 h 2026709"/>
              <a:gd name="connsiteX31" fmla="*/ 452438 w 4313238"/>
              <a:gd name="connsiteY31" fmla="*/ 1429808 h 2026709"/>
              <a:gd name="connsiteX32" fmla="*/ 414338 w 4313238"/>
              <a:gd name="connsiteY32" fmla="*/ 1429808 h 2026709"/>
              <a:gd name="connsiteX33" fmla="*/ 414338 w 4313238"/>
              <a:gd name="connsiteY33" fmla="*/ 1395942 h 2026709"/>
              <a:gd name="connsiteX34" fmla="*/ 393172 w 4313238"/>
              <a:gd name="connsiteY34" fmla="*/ 1395942 h 2026709"/>
              <a:gd name="connsiteX35" fmla="*/ 393172 w 4313238"/>
              <a:gd name="connsiteY35" fmla="*/ 1379009 h 2026709"/>
              <a:gd name="connsiteX36" fmla="*/ 376238 w 4313238"/>
              <a:gd name="connsiteY36" fmla="*/ 1379009 h 2026709"/>
              <a:gd name="connsiteX37" fmla="*/ 359305 w 4313238"/>
              <a:gd name="connsiteY37" fmla="*/ 1379009 h 2026709"/>
              <a:gd name="connsiteX38" fmla="*/ 359305 w 4313238"/>
              <a:gd name="connsiteY38" fmla="*/ 1239309 h 2026709"/>
              <a:gd name="connsiteX39" fmla="*/ 338138 w 4313238"/>
              <a:gd name="connsiteY39" fmla="*/ 1239309 h 2026709"/>
              <a:gd name="connsiteX40" fmla="*/ 338138 w 4313238"/>
              <a:gd name="connsiteY40" fmla="*/ 1222375 h 2026709"/>
              <a:gd name="connsiteX41" fmla="*/ 312738 w 4313238"/>
              <a:gd name="connsiteY41" fmla="*/ 1222375 h 2026709"/>
              <a:gd name="connsiteX42" fmla="*/ 312738 w 4313238"/>
              <a:gd name="connsiteY42" fmla="*/ 1201209 h 2026709"/>
              <a:gd name="connsiteX43" fmla="*/ 300038 w 4313238"/>
              <a:gd name="connsiteY43" fmla="*/ 1201209 h 2026709"/>
              <a:gd name="connsiteX44" fmla="*/ 300038 w 4313238"/>
              <a:gd name="connsiteY44" fmla="*/ 1180042 h 2026709"/>
              <a:gd name="connsiteX45" fmla="*/ 278872 w 4313238"/>
              <a:gd name="connsiteY45" fmla="*/ 1180042 h 2026709"/>
              <a:gd name="connsiteX46" fmla="*/ 278872 w 4313238"/>
              <a:gd name="connsiteY46" fmla="*/ 1146175 h 2026709"/>
              <a:gd name="connsiteX47" fmla="*/ 261938 w 4313238"/>
              <a:gd name="connsiteY47" fmla="*/ 1146175 h 2026709"/>
              <a:gd name="connsiteX48" fmla="*/ 261938 w 4313238"/>
              <a:gd name="connsiteY48" fmla="*/ 1112309 h 2026709"/>
              <a:gd name="connsiteX49" fmla="*/ 245005 w 4313238"/>
              <a:gd name="connsiteY49" fmla="*/ 1112309 h 2026709"/>
              <a:gd name="connsiteX50" fmla="*/ 245005 w 4313238"/>
              <a:gd name="connsiteY50" fmla="*/ 934509 h 2026709"/>
              <a:gd name="connsiteX51" fmla="*/ 236538 w 4313238"/>
              <a:gd name="connsiteY51" fmla="*/ 934509 h 2026709"/>
              <a:gd name="connsiteX52" fmla="*/ 236538 w 4313238"/>
              <a:gd name="connsiteY52" fmla="*/ 769409 h 2026709"/>
              <a:gd name="connsiteX53" fmla="*/ 223838 w 4313238"/>
              <a:gd name="connsiteY53" fmla="*/ 769409 h 2026709"/>
              <a:gd name="connsiteX54" fmla="*/ 223838 w 4313238"/>
              <a:gd name="connsiteY54" fmla="*/ 583142 h 2026709"/>
              <a:gd name="connsiteX55" fmla="*/ 223838 w 4313238"/>
              <a:gd name="connsiteY55" fmla="*/ 583142 h 2026709"/>
              <a:gd name="connsiteX56" fmla="*/ 223838 w 4313238"/>
              <a:gd name="connsiteY56" fmla="*/ 384175 h 2026709"/>
              <a:gd name="connsiteX57" fmla="*/ 198438 w 4313238"/>
              <a:gd name="connsiteY57" fmla="*/ 384175 h 2026709"/>
              <a:gd name="connsiteX58" fmla="*/ 198437 w 4313238"/>
              <a:gd name="connsiteY58" fmla="*/ 355600 h 2026709"/>
              <a:gd name="connsiteX59" fmla="*/ 168805 w 4313238"/>
              <a:gd name="connsiteY59" fmla="*/ 354542 h 2026709"/>
              <a:gd name="connsiteX60" fmla="*/ 168805 w 4313238"/>
              <a:gd name="connsiteY60" fmla="*/ 303742 h 2026709"/>
              <a:gd name="connsiteX61" fmla="*/ 139172 w 4313238"/>
              <a:gd name="connsiteY61" fmla="*/ 303742 h 2026709"/>
              <a:gd name="connsiteX62" fmla="*/ 139172 w 4313238"/>
              <a:gd name="connsiteY62" fmla="*/ 240242 h 2026709"/>
              <a:gd name="connsiteX63" fmla="*/ 139172 w 4313238"/>
              <a:gd name="connsiteY63" fmla="*/ 206375 h 2026709"/>
              <a:gd name="connsiteX64" fmla="*/ 122238 w 4313238"/>
              <a:gd name="connsiteY64" fmla="*/ 206375 h 2026709"/>
              <a:gd name="connsiteX65" fmla="*/ 122238 w 4313238"/>
              <a:gd name="connsiteY65" fmla="*/ 168275 h 2026709"/>
              <a:gd name="connsiteX66" fmla="*/ 96838 w 4313238"/>
              <a:gd name="connsiteY66" fmla="*/ 168275 h 2026709"/>
              <a:gd name="connsiteX67" fmla="*/ 96838 w 4313238"/>
              <a:gd name="connsiteY67" fmla="*/ 113242 h 2026709"/>
              <a:gd name="connsiteX68" fmla="*/ 71438 w 4313238"/>
              <a:gd name="connsiteY68" fmla="*/ 113242 h 2026709"/>
              <a:gd name="connsiteX69" fmla="*/ 71438 w 4313238"/>
              <a:gd name="connsiteY69" fmla="*/ 62442 h 2026709"/>
              <a:gd name="connsiteX70" fmla="*/ 37572 w 4313238"/>
              <a:gd name="connsiteY70" fmla="*/ 62442 h 2026709"/>
              <a:gd name="connsiteX71" fmla="*/ 37572 w 4313238"/>
              <a:gd name="connsiteY71" fmla="*/ 32809 h 2026709"/>
              <a:gd name="connsiteX72" fmla="*/ 29105 w 4313238"/>
              <a:gd name="connsiteY72" fmla="*/ 32809 h 2026709"/>
              <a:gd name="connsiteX73" fmla="*/ 35456 w 4313238"/>
              <a:gd name="connsiteY73" fmla="*/ 0 h 2026709"/>
              <a:gd name="connsiteX74" fmla="*/ 0 w 4313238"/>
              <a:gd name="connsiteY74" fmla="*/ 3175 h 2026709"/>
              <a:gd name="connsiteX0" fmla="*/ 4313238 w 4313238"/>
              <a:gd name="connsiteY0" fmla="*/ 2023534 h 2023534"/>
              <a:gd name="connsiteX1" fmla="*/ 3712105 w 4313238"/>
              <a:gd name="connsiteY1" fmla="*/ 2023534 h 2023534"/>
              <a:gd name="connsiteX2" fmla="*/ 3712105 w 4313238"/>
              <a:gd name="connsiteY2" fmla="*/ 1913467 h 2023534"/>
              <a:gd name="connsiteX3" fmla="*/ 3326872 w 4313238"/>
              <a:gd name="connsiteY3" fmla="*/ 1913467 h 2023534"/>
              <a:gd name="connsiteX4" fmla="*/ 3326872 w 4313238"/>
              <a:gd name="connsiteY4" fmla="*/ 1816100 h 2023534"/>
              <a:gd name="connsiteX5" fmla="*/ 2027238 w 4313238"/>
              <a:gd name="connsiteY5" fmla="*/ 1816100 h 2023534"/>
              <a:gd name="connsiteX6" fmla="*/ 2027238 w 4313238"/>
              <a:gd name="connsiteY6" fmla="*/ 1786467 h 2023534"/>
              <a:gd name="connsiteX7" fmla="*/ 1603905 w 4313238"/>
              <a:gd name="connsiteY7" fmla="*/ 1786467 h 2023534"/>
              <a:gd name="connsiteX8" fmla="*/ 1603905 w 4313238"/>
              <a:gd name="connsiteY8" fmla="*/ 1756834 h 2023534"/>
              <a:gd name="connsiteX9" fmla="*/ 1481138 w 4313238"/>
              <a:gd name="connsiteY9" fmla="*/ 1756834 h 2023534"/>
              <a:gd name="connsiteX10" fmla="*/ 1481138 w 4313238"/>
              <a:gd name="connsiteY10" fmla="*/ 1706034 h 2023534"/>
              <a:gd name="connsiteX11" fmla="*/ 1455738 w 4313238"/>
              <a:gd name="connsiteY11" fmla="*/ 1706034 h 2023534"/>
              <a:gd name="connsiteX12" fmla="*/ 1455738 w 4313238"/>
              <a:gd name="connsiteY12" fmla="*/ 1684867 h 2023534"/>
              <a:gd name="connsiteX13" fmla="*/ 1108605 w 4313238"/>
              <a:gd name="connsiteY13" fmla="*/ 1684867 h 2023534"/>
              <a:gd name="connsiteX14" fmla="*/ 1108605 w 4313238"/>
              <a:gd name="connsiteY14" fmla="*/ 1651000 h 2023534"/>
              <a:gd name="connsiteX15" fmla="*/ 1087438 w 4313238"/>
              <a:gd name="connsiteY15" fmla="*/ 1651000 h 2023534"/>
              <a:gd name="connsiteX16" fmla="*/ 1087438 w 4313238"/>
              <a:gd name="connsiteY16" fmla="*/ 1638300 h 2023534"/>
              <a:gd name="connsiteX17" fmla="*/ 998538 w 4313238"/>
              <a:gd name="connsiteY17" fmla="*/ 1638300 h 2023534"/>
              <a:gd name="connsiteX18" fmla="*/ 998538 w 4313238"/>
              <a:gd name="connsiteY18" fmla="*/ 1604434 h 2023534"/>
              <a:gd name="connsiteX19" fmla="*/ 812272 w 4313238"/>
              <a:gd name="connsiteY19" fmla="*/ 1604434 h 2023534"/>
              <a:gd name="connsiteX20" fmla="*/ 812272 w 4313238"/>
              <a:gd name="connsiteY20" fmla="*/ 1579034 h 2023534"/>
              <a:gd name="connsiteX21" fmla="*/ 731838 w 4313238"/>
              <a:gd name="connsiteY21" fmla="*/ 1579034 h 2023534"/>
              <a:gd name="connsiteX22" fmla="*/ 731838 w 4313238"/>
              <a:gd name="connsiteY22" fmla="*/ 1566334 h 2023534"/>
              <a:gd name="connsiteX23" fmla="*/ 719138 w 4313238"/>
              <a:gd name="connsiteY23" fmla="*/ 1566334 h 2023534"/>
              <a:gd name="connsiteX24" fmla="*/ 719138 w 4313238"/>
              <a:gd name="connsiteY24" fmla="*/ 1540934 h 2023534"/>
              <a:gd name="connsiteX25" fmla="*/ 524405 w 4313238"/>
              <a:gd name="connsiteY25" fmla="*/ 1540934 h 2023534"/>
              <a:gd name="connsiteX26" fmla="*/ 524405 w 4313238"/>
              <a:gd name="connsiteY26" fmla="*/ 1502834 h 2023534"/>
              <a:gd name="connsiteX27" fmla="*/ 486305 w 4313238"/>
              <a:gd name="connsiteY27" fmla="*/ 1502834 h 2023534"/>
              <a:gd name="connsiteX28" fmla="*/ 486305 w 4313238"/>
              <a:gd name="connsiteY28" fmla="*/ 1481667 h 2023534"/>
              <a:gd name="connsiteX29" fmla="*/ 469372 w 4313238"/>
              <a:gd name="connsiteY29" fmla="*/ 1464734 h 2023534"/>
              <a:gd name="connsiteX30" fmla="*/ 469372 w 4313238"/>
              <a:gd name="connsiteY30" fmla="*/ 1443567 h 2023534"/>
              <a:gd name="connsiteX31" fmla="*/ 452438 w 4313238"/>
              <a:gd name="connsiteY31" fmla="*/ 1426633 h 2023534"/>
              <a:gd name="connsiteX32" fmla="*/ 414338 w 4313238"/>
              <a:gd name="connsiteY32" fmla="*/ 1426633 h 2023534"/>
              <a:gd name="connsiteX33" fmla="*/ 414338 w 4313238"/>
              <a:gd name="connsiteY33" fmla="*/ 1392767 h 2023534"/>
              <a:gd name="connsiteX34" fmla="*/ 393172 w 4313238"/>
              <a:gd name="connsiteY34" fmla="*/ 1392767 h 2023534"/>
              <a:gd name="connsiteX35" fmla="*/ 393172 w 4313238"/>
              <a:gd name="connsiteY35" fmla="*/ 1375834 h 2023534"/>
              <a:gd name="connsiteX36" fmla="*/ 376238 w 4313238"/>
              <a:gd name="connsiteY36" fmla="*/ 1375834 h 2023534"/>
              <a:gd name="connsiteX37" fmla="*/ 359305 w 4313238"/>
              <a:gd name="connsiteY37" fmla="*/ 1375834 h 2023534"/>
              <a:gd name="connsiteX38" fmla="*/ 359305 w 4313238"/>
              <a:gd name="connsiteY38" fmla="*/ 1236134 h 2023534"/>
              <a:gd name="connsiteX39" fmla="*/ 338138 w 4313238"/>
              <a:gd name="connsiteY39" fmla="*/ 1236134 h 2023534"/>
              <a:gd name="connsiteX40" fmla="*/ 338138 w 4313238"/>
              <a:gd name="connsiteY40" fmla="*/ 1219200 h 2023534"/>
              <a:gd name="connsiteX41" fmla="*/ 312738 w 4313238"/>
              <a:gd name="connsiteY41" fmla="*/ 1219200 h 2023534"/>
              <a:gd name="connsiteX42" fmla="*/ 312738 w 4313238"/>
              <a:gd name="connsiteY42" fmla="*/ 1198034 h 2023534"/>
              <a:gd name="connsiteX43" fmla="*/ 300038 w 4313238"/>
              <a:gd name="connsiteY43" fmla="*/ 1198034 h 2023534"/>
              <a:gd name="connsiteX44" fmla="*/ 300038 w 4313238"/>
              <a:gd name="connsiteY44" fmla="*/ 1176867 h 2023534"/>
              <a:gd name="connsiteX45" fmla="*/ 278872 w 4313238"/>
              <a:gd name="connsiteY45" fmla="*/ 1176867 h 2023534"/>
              <a:gd name="connsiteX46" fmla="*/ 278872 w 4313238"/>
              <a:gd name="connsiteY46" fmla="*/ 1143000 h 2023534"/>
              <a:gd name="connsiteX47" fmla="*/ 261938 w 4313238"/>
              <a:gd name="connsiteY47" fmla="*/ 1143000 h 2023534"/>
              <a:gd name="connsiteX48" fmla="*/ 261938 w 4313238"/>
              <a:gd name="connsiteY48" fmla="*/ 1109134 h 2023534"/>
              <a:gd name="connsiteX49" fmla="*/ 245005 w 4313238"/>
              <a:gd name="connsiteY49" fmla="*/ 1109134 h 2023534"/>
              <a:gd name="connsiteX50" fmla="*/ 245005 w 4313238"/>
              <a:gd name="connsiteY50" fmla="*/ 931334 h 2023534"/>
              <a:gd name="connsiteX51" fmla="*/ 236538 w 4313238"/>
              <a:gd name="connsiteY51" fmla="*/ 931334 h 2023534"/>
              <a:gd name="connsiteX52" fmla="*/ 236538 w 4313238"/>
              <a:gd name="connsiteY52" fmla="*/ 766234 h 2023534"/>
              <a:gd name="connsiteX53" fmla="*/ 223838 w 4313238"/>
              <a:gd name="connsiteY53" fmla="*/ 766234 h 2023534"/>
              <a:gd name="connsiteX54" fmla="*/ 223838 w 4313238"/>
              <a:gd name="connsiteY54" fmla="*/ 579967 h 2023534"/>
              <a:gd name="connsiteX55" fmla="*/ 223838 w 4313238"/>
              <a:gd name="connsiteY55" fmla="*/ 579967 h 2023534"/>
              <a:gd name="connsiteX56" fmla="*/ 223838 w 4313238"/>
              <a:gd name="connsiteY56" fmla="*/ 381000 h 2023534"/>
              <a:gd name="connsiteX57" fmla="*/ 198438 w 4313238"/>
              <a:gd name="connsiteY57" fmla="*/ 381000 h 2023534"/>
              <a:gd name="connsiteX58" fmla="*/ 198437 w 4313238"/>
              <a:gd name="connsiteY58" fmla="*/ 352425 h 2023534"/>
              <a:gd name="connsiteX59" fmla="*/ 168805 w 4313238"/>
              <a:gd name="connsiteY59" fmla="*/ 351367 h 2023534"/>
              <a:gd name="connsiteX60" fmla="*/ 168805 w 4313238"/>
              <a:gd name="connsiteY60" fmla="*/ 300567 h 2023534"/>
              <a:gd name="connsiteX61" fmla="*/ 139172 w 4313238"/>
              <a:gd name="connsiteY61" fmla="*/ 300567 h 2023534"/>
              <a:gd name="connsiteX62" fmla="*/ 139172 w 4313238"/>
              <a:gd name="connsiteY62" fmla="*/ 237067 h 2023534"/>
              <a:gd name="connsiteX63" fmla="*/ 139172 w 4313238"/>
              <a:gd name="connsiteY63" fmla="*/ 203200 h 2023534"/>
              <a:gd name="connsiteX64" fmla="*/ 122238 w 4313238"/>
              <a:gd name="connsiteY64" fmla="*/ 203200 h 2023534"/>
              <a:gd name="connsiteX65" fmla="*/ 122238 w 4313238"/>
              <a:gd name="connsiteY65" fmla="*/ 165100 h 2023534"/>
              <a:gd name="connsiteX66" fmla="*/ 96838 w 4313238"/>
              <a:gd name="connsiteY66" fmla="*/ 165100 h 2023534"/>
              <a:gd name="connsiteX67" fmla="*/ 96838 w 4313238"/>
              <a:gd name="connsiteY67" fmla="*/ 110067 h 2023534"/>
              <a:gd name="connsiteX68" fmla="*/ 71438 w 4313238"/>
              <a:gd name="connsiteY68" fmla="*/ 110067 h 2023534"/>
              <a:gd name="connsiteX69" fmla="*/ 71438 w 4313238"/>
              <a:gd name="connsiteY69" fmla="*/ 59267 h 2023534"/>
              <a:gd name="connsiteX70" fmla="*/ 37572 w 4313238"/>
              <a:gd name="connsiteY70" fmla="*/ 59267 h 2023534"/>
              <a:gd name="connsiteX71" fmla="*/ 37572 w 4313238"/>
              <a:gd name="connsiteY71" fmla="*/ 29634 h 2023534"/>
              <a:gd name="connsiteX72" fmla="*/ 29105 w 4313238"/>
              <a:gd name="connsiteY72" fmla="*/ 29634 h 2023534"/>
              <a:gd name="connsiteX73" fmla="*/ 33868 w 4313238"/>
              <a:gd name="connsiteY73" fmla="*/ 0 h 2023534"/>
              <a:gd name="connsiteX74" fmla="*/ 0 w 4313238"/>
              <a:gd name="connsiteY74" fmla="*/ 0 h 2023534"/>
              <a:gd name="connsiteX0" fmla="*/ 4313238 w 4313238"/>
              <a:gd name="connsiteY0" fmla="*/ 2023534 h 2023534"/>
              <a:gd name="connsiteX1" fmla="*/ 3712105 w 4313238"/>
              <a:gd name="connsiteY1" fmla="*/ 2023534 h 2023534"/>
              <a:gd name="connsiteX2" fmla="*/ 3712105 w 4313238"/>
              <a:gd name="connsiteY2" fmla="*/ 1913467 h 2023534"/>
              <a:gd name="connsiteX3" fmla="*/ 3326872 w 4313238"/>
              <a:gd name="connsiteY3" fmla="*/ 1913467 h 2023534"/>
              <a:gd name="connsiteX4" fmla="*/ 3326872 w 4313238"/>
              <a:gd name="connsiteY4" fmla="*/ 1816100 h 2023534"/>
              <a:gd name="connsiteX5" fmla="*/ 2027238 w 4313238"/>
              <a:gd name="connsiteY5" fmla="*/ 1816100 h 2023534"/>
              <a:gd name="connsiteX6" fmla="*/ 2027238 w 4313238"/>
              <a:gd name="connsiteY6" fmla="*/ 1786467 h 2023534"/>
              <a:gd name="connsiteX7" fmla="*/ 1603905 w 4313238"/>
              <a:gd name="connsiteY7" fmla="*/ 1786467 h 2023534"/>
              <a:gd name="connsiteX8" fmla="*/ 1603905 w 4313238"/>
              <a:gd name="connsiteY8" fmla="*/ 1756834 h 2023534"/>
              <a:gd name="connsiteX9" fmla="*/ 1481138 w 4313238"/>
              <a:gd name="connsiteY9" fmla="*/ 1756834 h 2023534"/>
              <a:gd name="connsiteX10" fmla="*/ 1481138 w 4313238"/>
              <a:gd name="connsiteY10" fmla="*/ 1706034 h 2023534"/>
              <a:gd name="connsiteX11" fmla="*/ 1455738 w 4313238"/>
              <a:gd name="connsiteY11" fmla="*/ 1706034 h 2023534"/>
              <a:gd name="connsiteX12" fmla="*/ 1455738 w 4313238"/>
              <a:gd name="connsiteY12" fmla="*/ 1684867 h 2023534"/>
              <a:gd name="connsiteX13" fmla="*/ 1108605 w 4313238"/>
              <a:gd name="connsiteY13" fmla="*/ 1684867 h 2023534"/>
              <a:gd name="connsiteX14" fmla="*/ 1108605 w 4313238"/>
              <a:gd name="connsiteY14" fmla="*/ 1651000 h 2023534"/>
              <a:gd name="connsiteX15" fmla="*/ 1087438 w 4313238"/>
              <a:gd name="connsiteY15" fmla="*/ 1651000 h 2023534"/>
              <a:gd name="connsiteX16" fmla="*/ 1087438 w 4313238"/>
              <a:gd name="connsiteY16" fmla="*/ 1638300 h 2023534"/>
              <a:gd name="connsiteX17" fmla="*/ 998538 w 4313238"/>
              <a:gd name="connsiteY17" fmla="*/ 1638300 h 2023534"/>
              <a:gd name="connsiteX18" fmla="*/ 998538 w 4313238"/>
              <a:gd name="connsiteY18" fmla="*/ 1604434 h 2023534"/>
              <a:gd name="connsiteX19" fmla="*/ 812272 w 4313238"/>
              <a:gd name="connsiteY19" fmla="*/ 1604434 h 2023534"/>
              <a:gd name="connsiteX20" fmla="*/ 812272 w 4313238"/>
              <a:gd name="connsiteY20" fmla="*/ 1579034 h 2023534"/>
              <a:gd name="connsiteX21" fmla="*/ 731838 w 4313238"/>
              <a:gd name="connsiteY21" fmla="*/ 1579034 h 2023534"/>
              <a:gd name="connsiteX22" fmla="*/ 731838 w 4313238"/>
              <a:gd name="connsiteY22" fmla="*/ 1566334 h 2023534"/>
              <a:gd name="connsiteX23" fmla="*/ 719138 w 4313238"/>
              <a:gd name="connsiteY23" fmla="*/ 1566334 h 2023534"/>
              <a:gd name="connsiteX24" fmla="*/ 719138 w 4313238"/>
              <a:gd name="connsiteY24" fmla="*/ 1540934 h 2023534"/>
              <a:gd name="connsiteX25" fmla="*/ 524405 w 4313238"/>
              <a:gd name="connsiteY25" fmla="*/ 1540934 h 2023534"/>
              <a:gd name="connsiteX26" fmla="*/ 524405 w 4313238"/>
              <a:gd name="connsiteY26" fmla="*/ 1502834 h 2023534"/>
              <a:gd name="connsiteX27" fmla="*/ 486305 w 4313238"/>
              <a:gd name="connsiteY27" fmla="*/ 1502834 h 2023534"/>
              <a:gd name="connsiteX28" fmla="*/ 486305 w 4313238"/>
              <a:gd name="connsiteY28" fmla="*/ 1481667 h 2023534"/>
              <a:gd name="connsiteX29" fmla="*/ 469372 w 4313238"/>
              <a:gd name="connsiteY29" fmla="*/ 1464734 h 2023534"/>
              <a:gd name="connsiteX30" fmla="*/ 469372 w 4313238"/>
              <a:gd name="connsiteY30" fmla="*/ 1443567 h 2023534"/>
              <a:gd name="connsiteX31" fmla="*/ 452438 w 4313238"/>
              <a:gd name="connsiteY31" fmla="*/ 1426633 h 2023534"/>
              <a:gd name="connsiteX32" fmla="*/ 414338 w 4313238"/>
              <a:gd name="connsiteY32" fmla="*/ 1426633 h 2023534"/>
              <a:gd name="connsiteX33" fmla="*/ 414338 w 4313238"/>
              <a:gd name="connsiteY33" fmla="*/ 1392767 h 2023534"/>
              <a:gd name="connsiteX34" fmla="*/ 393172 w 4313238"/>
              <a:gd name="connsiteY34" fmla="*/ 1392767 h 2023534"/>
              <a:gd name="connsiteX35" fmla="*/ 393172 w 4313238"/>
              <a:gd name="connsiteY35" fmla="*/ 1375834 h 2023534"/>
              <a:gd name="connsiteX36" fmla="*/ 376238 w 4313238"/>
              <a:gd name="connsiteY36" fmla="*/ 1375834 h 2023534"/>
              <a:gd name="connsiteX37" fmla="*/ 359305 w 4313238"/>
              <a:gd name="connsiteY37" fmla="*/ 1375834 h 2023534"/>
              <a:gd name="connsiteX38" fmla="*/ 359305 w 4313238"/>
              <a:gd name="connsiteY38" fmla="*/ 1236134 h 2023534"/>
              <a:gd name="connsiteX39" fmla="*/ 338138 w 4313238"/>
              <a:gd name="connsiteY39" fmla="*/ 1236134 h 2023534"/>
              <a:gd name="connsiteX40" fmla="*/ 338138 w 4313238"/>
              <a:gd name="connsiteY40" fmla="*/ 1219200 h 2023534"/>
              <a:gd name="connsiteX41" fmla="*/ 312738 w 4313238"/>
              <a:gd name="connsiteY41" fmla="*/ 1219200 h 2023534"/>
              <a:gd name="connsiteX42" fmla="*/ 312738 w 4313238"/>
              <a:gd name="connsiteY42" fmla="*/ 1198034 h 2023534"/>
              <a:gd name="connsiteX43" fmla="*/ 300038 w 4313238"/>
              <a:gd name="connsiteY43" fmla="*/ 1198034 h 2023534"/>
              <a:gd name="connsiteX44" fmla="*/ 300038 w 4313238"/>
              <a:gd name="connsiteY44" fmla="*/ 1176867 h 2023534"/>
              <a:gd name="connsiteX45" fmla="*/ 278872 w 4313238"/>
              <a:gd name="connsiteY45" fmla="*/ 1176867 h 2023534"/>
              <a:gd name="connsiteX46" fmla="*/ 278872 w 4313238"/>
              <a:gd name="connsiteY46" fmla="*/ 1143000 h 2023534"/>
              <a:gd name="connsiteX47" fmla="*/ 261938 w 4313238"/>
              <a:gd name="connsiteY47" fmla="*/ 1143000 h 2023534"/>
              <a:gd name="connsiteX48" fmla="*/ 261938 w 4313238"/>
              <a:gd name="connsiteY48" fmla="*/ 1109134 h 2023534"/>
              <a:gd name="connsiteX49" fmla="*/ 245005 w 4313238"/>
              <a:gd name="connsiteY49" fmla="*/ 1109134 h 2023534"/>
              <a:gd name="connsiteX50" fmla="*/ 245005 w 4313238"/>
              <a:gd name="connsiteY50" fmla="*/ 931334 h 2023534"/>
              <a:gd name="connsiteX51" fmla="*/ 236538 w 4313238"/>
              <a:gd name="connsiteY51" fmla="*/ 931334 h 2023534"/>
              <a:gd name="connsiteX52" fmla="*/ 236538 w 4313238"/>
              <a:gd name="connsiteY52" fmla="*/ 766234 h 2023534"/>
              <a:gd name="connsiteX53" fmla="*/ 223838 w 4313238"/>
              <a:gd name="connsiteY53" fmla="*/ 766234 h 2023534"/>
              <a:gd name="connsiteX54" fmla="*/ 223838 w 4313238"/>
              <a:gd name="connsiteY54" fmla="*/ 579967 h 2023534"/>
              <a:gd name="connsiteX55" fmla="*/ 223838 w 4313238"/>
              <a:gd name="connsiteY55" fmla="*/ 579967 h 2023534"/>
              <a:gd name="connsiteX56" fmla="*/ 223838 w 4313238"/>
              <a:gd name="connsiteY56" fmla="*/ 381000 h 2023534"/>
              <a:gd name="connsiteX57" fmla="*/ 198438 w 4313238"/>
              <a:gd name="connsiteY57" fmla="*/ 381000 h 2023534"/>
              <a:gd name="connsiteX58" fmla="*/ 198437 w 4313238"/>
              <a:gd name="connsiteY58" fmla="*/ 352425 h 2023534"/>
              <a:gd name="connsiteX59" fmla="*/ 168805 w 4313238"/>
              <a:gd name="connsiteY59" fmla="*/ 351367 h 2023534"/>
              <a:gd name="connsiteX60" fmla="*/ 168805 w 4313238"/>
              <a:gd name="connsiteY60" fmla="*/ 300567 h 2023534"/>
              <a:gd name="connsiteX61" fmla="*/ 139172 w 4313238"/>
              <a:gd name="connsiteY61" fmla="*/ 300567 h 2023534"/>
              <a:gd name="connsiteX62" fmla="*/ 139172 w 4313238"/>
              <a:gd name="connsiteY62" fmla="*/ 237067 h 2023534"/>
              <a:gd name="connsiteX63" fmla="*/ 139172 w 4313238"/>
              <a:gd name="connsiteY63" fmla="*/ 203200 h 2023534"/>
              <a:gd name="connsiteX64" fmla="*/ 122238 w 4313238"/>
              <a:gd name="connsiteY64" fmla="*/ 203200 h 2023534"/>
              <a:gd name="connsiteX65" fmla="*/ 122238 w 4313238"/>
              <a:gd name="connsiteY65" fmla="*/ 165100 h 2023534"/>
              <a:gd name="connsiteX66" fmla="*/ 96838 w 4313238"/>
              <a:gd name="connsiteY66" fmla="*/ 165100 h 2023534"/>
              <a:gd name="connsiteX67" fmla="*/ 96838 w 4313238"/>
              <a:gd name="connsiteY67" fmla="*/ 110067 h 2023534"/>
              <a:gd name="connsiteX68" fmla="*/ 71438 w 4313238"/>
              <a:gd name="connsiteY68" fmla="*/ 110067 h 2023534"/>
              <a:gd name="connsiteX69" fmla="*/ 71438 w 4313238"/>
              <a:gd name="connsiteY69" fmla="*/ 59267 h 2023534"/>
              <a:gd name="connsiteX70" fmla="*/ 37572 w 4313238"/>
              <a:gd name="connsiteY70" fmla="*/ 59267 h 2023534"/>
              <a:gd name="connsiteX71" fmla="*/ 37572 w 4313238"/>
              <a:gd name="connsiteY71" fmla="*/ 29634 h 2023534"/>
              <a:gd name="connsiteX72" fmla="*/ 29105 w 4313238"/>
              <a:gd name="connsiteY72" fmla="*/ 29634 h 2023534"/>
              <a:gd name="connsiteX73" fmla="*/ 27518 w 4313238"/>
              <a:gd name="connsiteY73" fmla="*/ 0 h 2023534"/>
              <a:gd name="connsiteX74" fmla="*/ 0 w 4313238"/>
              <a:gd name="connsiteY74" fmla="*/ 0 h 2023534"/>
              <a:gd name="connsiteX0" fmla="*/ 4313238 w 4313238"/>
              <a:gd name="connsiteY0" fmla="*/ 2023534 h 2023534"/>
              <a:gd name="connsiteX1" fmla="*/ 3712105 w 4313238"/>
              <a:gd name="connsiteY1" fmla="*/ 2023534 h 2023534"/>
              <a:gd name="connsiteX2" fmla="*/ 3712105 w 4313238"/>
              <a:gd name="connsiteY2" fmla="*/ 1913467 h 2023534"/>
              <a:gd name="connsiteX3" fmla="*/ 3326872 w 4313238"/>
              <a:gd name="connsiteY3" fmla="*/ 1913467 h 2023534"/>
              <a:gd name="connsiteX4" fmla="*/ 3326872 w 4313238"/>
              <a:gd name="connsiteY4" fmla="*/ 1816100 h 2023534"/>
              <a:gd name="connsiteX5" fmla="*/ 2027238 w 4313238"/>
              <a:gd name="connsiteY5" fmla="*/ 1816100 h 2023534"/>
              <a:gd name="connsiteX6" fmla="*/ 2027238 w 4313238"/>
              <a:gd name="connsiteY6" fmla="*/ 1786467 h 2023534"/>
              <a:gd name="connsiteX7" fmla="*/ 1603905 w 4313238"/>
              <a:gd name="connsiteY7" fmla="*/ 1786467 h 2023534"/>
              <a:gd name="connsiteX8" fmla="*/ 1603905 w 4313238"/>
              <a:gd name="connsiteY8" fmla="*/ 1756834 h 2023534"/>
              <a:gd name="connsiteX9" fmla="*/ 1481138 w 4313238"/>
              <a:gd name="connsiteY9" fmla="*/ 1756834 h 2023534"/>
              <a:gd name="connsiteX10" fmla="*/ 1481138 w 4313238"/>
              <a:gd name="connsiteY10" fmla="*/ 1706034 h 2023534"/>
              <a:gd name="connsiteX11" fmla="*/ 1455738 w 4313238"/>
              <a:gd name="connsiteY11" fmla="*/ 1706034 h 2023534"/>
              <a:gd name="connsiteX12" fmla="*/ 1455738 w 4313238"/>
              <a:gd name="connsiteY12" fmla="*/ 1684867 h 2023534"/>
              <a:gd name="connsiteX13" fmla="*/ 1108605 w 4313238"/>
              <a:gd name="connsiteY13" fmla="*/ 1684867 h 2023534"/>
              <a:gd name="connsiteX14" fmla="*/ 1108605 w 4313238"/>
              <a:gd name="connsiteY14" fmla="*/ 1651000 h 2023534"/>
              <a:gd name="connsiteX15" fmla="*/ 1087438 w 4313238"/>
              <a:gd name="connsiteY15" fmla="*/ 1651000 h 2023534"/>
              <a:gd name="connsiteX16" fmla="*/ 1087438 w 4313238"/>
              <a:gd name="connsiteY16" fmla="*/ 1638300 h 2023534"/>
              <a:gd name="connsiteX17" fmla="*/ 998538 w 4313238"/>
              <a:gd name="connsiteY17" fmla="*/ 1638300 h 2023534"/>
              <a:gd name="connsiteX18" fmla="*/ 998538 w 4313238"/>
              <a:gd name="connsiteY18" fmla="*/ 1604434 h 2023534"/>
              <a:gd name="connsiteX19" fmla="*/ 812272 w 4313238"/>
              <a:gd name="connsiteY19" fmla="*/ 1604434 h 2023534"/>
              <a:gd name="connsiteX20" fmla="*/ 812272 w 4313238"/>
              <a:gd name="connsiteY20" fmla="*/ 1579034 h 2023534"/>
              <a:gd name="connsiteX21" fmla="*/ 731838 w 4313238"/>
              <a:gd name="connsiteY21" fmla="*/ 1579034 h 2023534"/>
              <a:gd name="connsiteX22" fmla="*/ 731838 w 4313238"/>
              <a:gd name="connsiteY22" fmla="*/ 1566334 h 2023534"/>
              <a:gd name="connsiteX23" fmla="*/ 719138 w 4313238"/>
              <a:gd name="connsiteY23" fmla="*/ 1566334 h 2023534"/>
              <a:gd name="connsiteX24" fmla="*/ 719138 w 4313238"/>
              <a:gd name="connsiteY24" fmla="*/ 1540934 h 2023534"/>
              <a:gd name="connsiteX25" fmla="*/ 524405 w 4313238"/>
              <a:gd name="connsiteY25" fmla="*/ 1540934 h 2023534"/>
              <a:gd name="connsiteX26" fmla="*/ 524405 w 4313238"/>
              <a:gd name="connsiteY26" fmla="*/ 1502834 h 2023534"/>
              <a:gd name="connsiteX27" fmla="*/ 486305 w 4313238"/>
              <a:gd name="connsiteY27" fmla="*/ 1502834 h 2023534"/>
              <a:gd name="connsiteX28" fmla="*/ 486305 w 4313238"/>
              <a:gd name="connsiteY28" fmla="*/ 1481667 h 2023534"/>
              <a:gd name="connsiteX29" fmla="*/ 469372 w 4313238"/>
              <a:gd name="connsiteY29" fmla="*/ 1464734 h 2023534"/>
              <a:gd name="connsiteX30" fmla="*/ 469372 w 4313238"/>
              <a:gd name="connsiteY30" fmla="*/ 1443567 h 2023534"/>
              <a:gd name="connsiteX31" fmla="*/ 452438 w 4313238"/>
              <a:gd name="connsiteY31" fmla="*/ 1426633 h 2023534"/>
              <a:gd name="connsiteX32" fmla="*/ 414338 w 4313238"/>
              <a:gd name="connsiteY32" fmla="*/ 1426633 h 2023534"/>
              <a:gd name="connsiteX33" fmla="*/ 414338 w 4313238"/>
              <a:gd name="connsiteY33" fmla="*/ 1392767 h 2023534"/>
              <a:gd name="connsiteX34" fmla="*/ 393172 w 4313238"/>
              <a:gd name="connsiteY34" fmla="*/ 1392767 h 2023534"/>
              <a:gd name="connsiteX35" fmla="*/ 393172 w 4313238"/>
              <a:gd name="connsiteY35" fmla="*/ 1375834 h 2023534"/>
              <a:gd name="connsiteX36" fmla="*/ 376238 w 4313238"/>
              <a:gd name="connsiteY36" fmla="*/ 1375834 h 2023534"/>
              <a:gd name="connsiteX37" fmla="*/ 359305 w 4313238"/>
              <a:gd name="connsiteY37" fmla="*/ 1375834 h 2023534"/>
              <a:gd name="connsiteX38" fmla="*/ 359305 w 4313238"/>
              <a:gd name="connsiteY38" fmla="*/ 1236134 h 2023534"/>
              <a:gd name="connsiteX39" fmla="*/ 338138 w 4313238"/>
              <a:gd name="connsiteY39" fmla="*/ 1236134 h 2023534"/>
              <a:gd name="connsiteX40" fmla="*/ 338138 w 4313238"/>
              <a:gd name="connsiteY40" fmla="*/ 1219200 h 2023534"/>
              <a:gd name="connsiteX41" fmla="*/ 312738 w 4313238"/>
              <a:gd name="connsiteY41" fmla="*/ 1219200 h 2023534"/>
              <a:gd name="connsiteX42" fmla="*/ 312738 w 4313238"/>
              <a:gd name="connsiteY42" fmla="*/ 1198034 h 2023534"/>
              <a:gd name="connsiteX43" fmla="*/ 300038 w 4313238"/>
              <a:gd name="connsiteY43" fmla="*/ 1198034 h 2023534"/>
              <a:gd name="connsiteX44" fmla="*/ 300038 w 4313238"/>
              <a:gd name="connsiteY44" fmla="*/ 1176867 h 2023534"/>
              <a:gd name="connsiteX45" fmla="*/ 278872 w 4313238"/>
              <a:gd name="connsiteY45" fmla="*/ 1176867 h 2023534"/>
              <a:gd name="connsiteX46" fmla="*/ 278872 w 4313238"/>
              <a:gd name="connsiteY46" fmla="*/ 1143000 h 2023534"/>
              <a:gd name="connsiteX47" fmla="*/ 261938 w 4313238"/>
              <a:gd name="connsiteY47" fmla="*/ 1143000 h 2023534"/>
              <a:gd name="connsiteX48" fmla="*/ 261938 w 4313238"/>
              <a:gd name="connsiteY48" fmla="*/ 1109134 h 2023534"/>
              <a:gd name="connsiteX49" fmla="*/ 245005 w 4313238"/>
              <a:gd name="connsiteY49" fmla="*/ 1109134 h 2023534"/>
              <a:gd name="connsiteX50" fmla="*/ 245005 w 4313238"/>
              <a:gd name="connsiteY50" fmla="*/ 931334 h 2023534"/>
              <a:gd name="connsiteX51" fmla="*/ 236538 w 4313238"/>
              <a:gd name="connsiteY51" fmla="*/ 931334 h 2023534"/>
              <a:gd name="connsiteX52" fmla="*/ 236538 w 4313238"/>
              <a:gd name="connsiteY52" fmla="*/ 766234 h 2023534"/>
              <a:gd name="connsiteX53" fmla="*/ 223838 w 4313238"/>
              <a:gd name="connsiteY53" fmla="*/ 766234 h 2023534"/>
              <a:gd name="connsiteX54" fmla="*/ 223838 w 4313238"/>
              <a:gd name="connsiteY54" fmla="*/ 579967 h 2023534"/>
              <a:gd name="connsiteX55" fmla="*/ 223838 w 4313238"/>
              <a:gd name="connsiteY55" fmla="*/ 579967 h 2023534"/>
              <a:gd name="connsiteX56" fmla="*/ 223838 w 4313238"/>
              <a:gd name="connsiteY56" fmla="*/ 381000 h 2023534"/>
              <a:gd name="connsiteX57" fmla="*/ 198438 w 4313238"/>
              <a:gd name="connsiteY57" fmla="*/ 381000 h 2023534"/>
              <a:gd name="connsiteX58" fmla="*/ 207962 w 4313238"/>
              <a:gd name="connsiteY58" fmla="*/ 350838 h 2023534"/>
              <a:gd name="connsiteX59" fmla="*/ 168805 w 4313238"/>
              <a:gd name="connsiteY59" fmla="*/ 351367 h 2023534"/>
              <a:gd name="connsiteX60" fmla="*/ 168805 w 4313238"/>
              <a:gd name="connsiteY60" fmla="*/ 300567 h 2023534"/>
              <a:gd name="connsiteX61" fmla="*/ 139172 w 4313238"/>
              <a:gd name="connsiteY61" fmla="*/ 300567 h 2023534"/>
              <a:gd name="connsiteX62" fmla="*/ 139172 w 4313238"/>
              <a:gd name="connsiteY62" fmla="*/ 237067 h 2023534"/>
              <a:gd name="connsiteX63" fmla="*/ 139172 w 4313238"/>
              <a:gd name="connsiteY63" fmla="*/ 203200 h 2023534"/>
              <a:gd name="connsiteX64" fmla="*/ 122238 w 4313238"/>
              <a:gd name="connsiteY64" fmla="*/ 203200 h 2023534"/>
              <a:gd name="connsiteX65" fmla="*/ 122238 w 4313238"/>
              <a:gd name="connsiteY65" fmla="*/ 165100 h 2023534"/>
              <a:gd name="connsiteX66" fmla="*/ 96838 w 4313238"/>
              <a:gd name="connsiteY66" fmla="*/ 165100 h 2023534"/>
              <a:gd name="connsiteX67" fmla="*/ 96838 w 4313238"/>
              <a:gd name="connsiteY67" fmla="*/ 110067 h 2023534"/>
              <a:gd name="connsiteX68" fmla="*/ 71438 w 4313238"/>
              <a:gd name="connsiteY68" fmla="*/ 110067 h 2023534"/>
              <a:gd name="connsiteX69" fmla="*/ 71438 w 4313238"/>
              <a:gd name="connsiteY69" fmla="*/ 59267 h 2023534"/>
              <a:gd name="connsiteX70" fmla="*/ 37572 w 4313238"/>
              <a:gd name="connsiteY70" fmla="*/ 59267 h 2023534"/>
              <a:gd name="connsiteX71" fmla="*/ 37572 w 4313238"/>
              <a:gd name="connsiteY71" fmla="*/ 29634 h 2023534"/>
              <a:gd name="connsiteX72" fmla="*/ 29105 w 4313238"/>
              <a:gd name="connsiteY72" fmla="*/ 29634 h 2023534"/>
              <a:gd name="connsiteX73" fmla="*/ 27518 w 4313238"/>
              <a:gd name="connsiteY73" fmla="*/ 0 h 2023534"/>
              <a:gd name="connsiteX74" fmla="*/ 0 w 4313238"/>
              <a:gd name="connsiteY74" fmla="*/ 0 h 2023534"/>
              <a:gd name="connsiteX0" fmla="*/ 4313238 w 4313238"/>
              <a:gd name="connsiteY0" fmla="*/ 2023534 h 2023534"/>
              <a:gd name="connsiteX1" fmla="*/ 3712105 w 4313238"/>
              <a:gd name="connsiteY1" fmla="*/ 2023534 h 2023534"/>
              <a:gd name="connsiteX2" fmla="*/ 3712105 w 4313238"/>
              <a:gd name="connsiteY2" fmla="*/ 1913467 h 2023534"/>
              <a:gd name="connsiteX3" fmla="*/ 3326872 w 4313238"/>
              <a:gd name="connsiteY3" fmla="*/ 1913467 h 2023534"/>
              <a:gd name="connsiteX4" fmla="*/ 3326872 w 4313238"/>
              <a:gd name="connsiteY4" fmla="*/ 1816100 h 2023534"/>
              <a:gd name="connsiteX5" fmla="*/ 2027238 w 4313238"/>
              <a:gd name="connsiteY5" fmla="*/ 1816100 h 2023534"/>
              <a:gd name="connsiteX6" fmla="*/ 2027238 w 4313238"/>
              <a:gd name="connsiteY6" fmla="*/ 1786467 h 2023534"/>
              <a:gd name="connsiteX7" fmla="*/ 1603905 w 4313238"/>
              <a:gd name="connsiteY7" fmla="*/ 1786467 h 2023534"/>
              <a:gd name="connsiteX8" fmla="*/ 1603905 w 4313238"/>
              <a:gd name="connsiteY8" fmla="*/ 1756834 h 2023534"/>
              <a:gd name="connsiteX9" fmla="*/ 1481138 w 4313238"/>
              <a:gd name="connsiteY9" fmla="*/ 1756834 h 2023534"/>
              <a:gd name="connsiteX10" fmla="*/ 1481138 w 4313238"/>
              <a:gd name="connsiteY10" fmla="*/ 1706034 h 2023534"/>
              <a:gd name="connsiteX11" fmla="*/ 1455738 w 4313238"/>
              <a:gd name="connsiteY11" fmla="*/ 1706034 h 2023534"/>
              <a:gd name="connsiteX12" fmla="*/ 1455738 w 4313238"/>
              <a:gd name="connsiteY12" fmla="*/ 1684867 h 2023534"/>
              <a:gd name="connsiteX13" fmla="*/ 1108605 w 4313238"/>
              <a:gd name="connsiteY13" fmla="*/ 1684867 h 2023534"/>
              <a:gd name="connsiteX14" fmla="*/ 1108605 w 4313238"/>
              <a:gd name="connsiteY14" fmla="*/ 1651000 h 2023534"/>
              <a:gd name="connsiteX15" fmla="*/ 1087438 w 4313238"/>
              <a:gd name="connsiteY15" fmla="*/ 1651000 h 2023534"/>
              <a:gd name="connsiteX16" fmla="*/ 1087438 w 4313238"/>
              <a:gd name="connsiteY16" fmla="*/ 1638300 h 2023534"/>
              <a:gd name="connsiteX17" fmla="*/ 998538 w 4313238"/>
              <a:gd name="connsiteY17" fmla="*/ 1638300 h 2023534"/>
              <a:gd name="connsiteX18" fmla="*/ 998538 w 4313238"/>
              <a:gd name="connsiteY18" fmla="*/ 1604434 h 2023534"/>
              <a:gd name="connsiteX19" fmla="*/ 812272 w 4313238"/>
              <a:gd name="connsiteY19" fmla="*/ 1604434 h 2023534"/>
              <a:gd name="connsiteX20" fmla="*/ 812272 w 4313238"/>
              <a:gd name="connsiteY20" fmla="*/ 1579034 h 2023534"/>
              <a:gd name="connsiteX21" fmla="*/ 731838 w 4313238"/>
              <a:gd name="connsiteY21" fmla="*/ 1579034 h 2023534"/>
              <a:gd name="connsiteX22" fmla="*/ 731838 w 4313238"/>
              <a:gd name="connsiteY22" fmla="*/ 1566334 h 2023534"/>
              <a:gd name="connsiteX23" fmla="*/ 719138 w 4313238"/>
              <a:gd name="connsiteY23" fmla="*/ 1566334 h 2023534"/>
              <a:gd name="connsiteX24" fmla="*/ 719138 w 4313238"/>
              <a:gd name="connsiteY24" fmla="*/ 1540934 h 2023534"/>
              <a:gd name="connsiteX25" fmla="*/ 524405 w 4313238"/>
              <a:gd name="connsiteY25" fmla="*/ 1540934 h 2023534"/>
              <a:gd name="connsiteX26" fmla="*/ 524405 w 4313238"/>
              <a:gd name="connsiteY26" fmla="*/ 1502834 h 2023534"/>
              <a:gd name="connsiteX27" fmla="*/ 486305 w 4313238"/>
              <a:gd name="connsiteY27" fmla="*/ 1502834 h 2023534"/>
              <a:gd name="connsiteX28" fmla="*/ 486305 w 4313238"/>
              <a:gd name="connsiteY28" fmla="*/ 1481667 h 2023534"/>
              <a:gd name="connsiteX29" fmla="*/ 469372 w 4313238"/>
              <a:gd name="connsiteY29" fmla="*/ 1464734 h 2023534"/>
              <a:gd name="connsiteX30" fmla="*/ 469372 w 4313238"/>
              <a:gd name="connsiteY30" fmla="*/ 1443567 h 2023534"/>
              <a:gd name="connsiteX31" fmla="*/ 452438 w 4313238"/>
              <a:gd name="connsiteY31" fmla="*/ 1426633 h 2023534"/>
              <a:gd name="connsiteX32" fmla="*/ 414338 w 4313238"/>
              <a:gd name="connsiteY32" fmla="*/ 1426633 h 2023534"/>
              <a:gd name="connsiteX33" fmla="*/ 414338 w 4313238"/>
              <a:gd name="connsiteY33" fmla="*/ 1392767 h 2023534"/>
              <a:gd name="connsiteX34" fmla="*/ 393172 w 4313238"/>
              <a:gd name="connsiteY34" fmla="*/ 1392767 h 2023534"/>
              <a:gd name="connsiteX35" fmla="*/ 393172 w 4313238"/>
              <a:gd name="connsiteY35" fmla="*/ 1375834 h 2023534"/>
              <a:gd name="connsiteX36" fmla="*/ 376238 w 4313238"/>
              <a:gd name="connsiteY36" fmla="*/ 1375834 h 2023534"/>
              <a:gd name="connsiteX37" fmla="*/ 359305 w 4313238"/>
              <a:gd name="connsiteY37" fmla="*/ 1375834 h 2023534"/>
              <a:gd name="connsiteX38" fmla="*/ 359305 w 4313238"/>
              <a:gd name="connsiteY38" fmla="*/ 1236134 h 2023534"/>
              <a:gd name="connsiteX39" fmla="*/ 338138 w 4313238"/>
              <a:gd name="connsiteY39" fmla="*/ 1236134 h 2023534"/>
              <a:gd name="connsiteX40" fmla="*/ 338138 w 4313238"/>
              <a:gd name="connsiteY40" fmla="*/ 1219200 h 2023534"/>
              <a:gd name="connsiteX41" fmla="*/ 312738 w 4313238"/>
              <a:gd name="connsiteY41" fmla="*/ 1219200 h 2023534"/>
              <a:gd name="connsiteX42" fmla="*/ 312738 w 4313238"/>
              <a:gd name="connsiteY42" fmla="*/ 1198034 h 2023534"/>
              <a:gd name="connsiteX43" fmla="*/ 300038 w 4313238"/>
              <a:gd name="connsiteY43" fmla="*/ 1198034 h 2023534"/>
              <a:gd name="connsiteX44" fmla="*/ 300038 w 4313238"/>
              <a:gd name="connsiteY44" fmla="*/ 1176867 h 2023534"/>
              <a:gd name="connsiteX45" fmla="*/ 278872 w 4313238"/>
              <a:gd name="connsiteY45" fmla="*/ 1176867 h 2023534"/>
              <a:gd name="connsiteX46" fmla="*/ 278872 w 4313238"/>
              <a:gd name="connsiteY46" fmla="*/ 1143000 h 2023534"/>
              <a:gd name="connsiteX47" fmla="*/ 261938 w 4313238"/>
              <a:gd name="connsiteY47" fmla="*/ 1143000 h 2023534"/>
              <a:gd name="connsiteX48" fmla="*/ 261938 w 4313238"/>
              <a:gd name="connsiteY48" fmla="*/ 1109134 h 2023534"/>
              <a:gd name="connsiteX49" fmla="*/ 245005 w 4313238"/>
              <a:gd name="connsiteY49" fmla="*/ 1109134 h 2023534"/>
              <a:gd name="connsiteX50" fmla="*/ 245005 w 4313238"/>
              <a:gd name="connsiteY50" fmla="*/ 931334 h 2023534"/>
              <a:gd name="connsiteX51" fmla="*/ 236538 w 4313238"/>
              <a:gd name="connsiteY51" fmla="*/ 931334 h 2023534"/>
              <a:gd name="connsiteX52" fmla="*/ 236538 w 4313238"/>
              <a:gd name="connsiteY52" fmla="*/ 766234 h 2023534"/>
              <a:gd name="connsiteX53" fmla="*/ 223838 w 4313238"/>
              <a:gd name="connsiteY53" fmla="*/ 766234 h 2023534"/>
              <a:gd name="connsiteX54" fmla="*/ 223838 w 4313238"/>
              <a:gd name="connsiteY54" fmla="*/ 579967 h 2023534"/>
              <a:gd name="connsiteX55" fmla="*/ 223838 w 4313238"/>
              <a:gd name="connsiteY55" fmla="*/ 579967 h 2023534"/>
              <a:gd name="connsiteX56" fmla="*/ 223838 w 4313238"/>
              <a:gd name="connsiteY56" fmla="*/ 381000 h 2023534"/>
              <a:gd name="connsiteX57" fmla="*/ 198438 w 4313238"/>
              <a:gd name="connsiteY57" fmla="*/ 381000 h 2023534"/>
              <a:gd name="connsiteX58" fmla="*/ 207962 w 4313238"/>
              <a:gd name="connsiteY58" fmla="*/ 350838 h 2023534"/>
              <a:gd name="connsiteX59" fmla="*/ 168805 w 4313238"/>
              <a:gd name="connsiteY59" fmla="*/ 351367 h 2023534"/>
              <a:gd name="connsiteX60" fmla="*/ 168805 w 4313238"/>
              <a:gd name="connsiteY60" fmla="*/ 300567 h 2023534"/>
              <a:gd name="connsiteX61" fmla="*/ 139172 w 4313238"/>
              <a:gd name="connsiteY61" fmla="*/ 300567 h 2023534"/>
              <a:gd name="connsiteX62" fmla="*/ 139172 w 4313238"/>
              <a:gd name="connsiteY62" fmla="*/ 237067 h 2023534"/>
              <a:gd name="connsiteX63" fmla="*/ 139172 w 4313238"/>
              <a:gd name="connsiteY63" fmla="*/ 203200 h 2023534"/>
              <a:gd name="connsiteX64" fmla="*/ 122238 w 4313238"/>
              <a:gd name="connsiteY64" fmla="*/ 203200 h 2023534"/>
              <a:gd name="connsiteX65" fmla="*/ 122238 w 4313238"/>
              <a:gd name="connsiteY65" fmla="*/ 165100 h 2023534"/>
              <a:gd name="connsiteX66" fmla="*/ 96838 w 4313238"/>
              <a:gd name="connsiteY66" fmla="*/ 165100 h 2023534"/>
              <a:gd name="connsiteX67" fmla="*/ 96838 w 4313238"/>
              <a:gd name="connsiteY67" fmla="*/ 110067 h 2023534"/>
              <a:gd name="connsiteX68" fmla="*/ 71438 w 4313238"/>
              <a:gd name="connsiteY68" fmla="*/ 110067 h 2023534"/>
              <a:gd name="connsiteX69" fmla="*/ 71438 w 4313238"/>
              <a:gd name="connsiteY69" fmla="*/ 59267 h 2023534"/>
              <a:gd name="connsiteX70" fmla="*/ 37572 w 4313238"/>
              <a:gd name="connsiteY70" fmla="*/ 59267 h 2023534"/>
              <a:gd name="connsiteX71" fmla="*/ 37572 w 4313238"/>
              <a:gd name="connsiteY71" fmla="*/ 29634 h 2023534"/>
              <a:gd name="connsiteX72" fmla="*/ 29105 w 4313238"/>
              <a:gd name="connsiteY72" fmla="*/ 29634 h 2023534"/>
              <a:gd name="connsiteX73" fmla="*/ 27518 w 4313238"/>
              <a:gd name="connsiteY73" fmla="*/ 0 h 2023534"/>
              <a:gd name="connsiteX74" fmla="*/ 0 w 4313238"/>
              <a:gd name="connsiteY74" fmla="*/ 0 h 2023534"/>
              <a:gd name="connsiteX0" fmla="*/ 4313238 w 4313238"/>
              <a:gd name="connsiteY0" fmla="*/ 2023534 h 2023534"/>
              <a:gd name="connsiteX1" fmla="*/ 3712105 w 4313238"/>
              <a:gd name="connsiteY1" fmla="*/ 2023534 h 2023534"/>
              <a:gd name="connsiteX2" fmla="*/ 3712105 w 4313238"/>
              <a:gd name="connsiteY2" fmla="*/ 1913467 h 2023534"/>
              <a:gd name="connsiteX3" fmla="*/ 3326872 w 4313238"/>
              <a:gd name="connsiteY3" fmla="*/ 1913467 h 2023534"/>
              <a:gd name="connsiteX4" fmla="*/ 3326872 w 4313238"/>
              <a:gd name="connsiteY4" fmla="*/ 1816100 h 2023534"/>
              <a:gd name="connsiteX5" fmla="*/ 2027238 w 4313238"/>
              <a:gd name="connsiteY5" fmla="*/ 1816100 h 2023534"/>
              <a:gd name="connsiteX6" fmla="*/ 2027238 w 4313238"/>
              <a:gd name="connsiteY6" fmla="*/ 1786467 h 2023534"/>
              <a:gd name="connsiteX7" fmla="*/ 1603905 w 4313238"/>
              <a:gd name="connsiteY7" fmla="*/ 1786467 h 2023534"/>
              <a:gd name="connsiteX8" fmla="*/ 1603905 w 4313238"/>
              <a:gd name="connsiteY8" fmla="*/ 1756834 h 2023534"/>
              <a:gd name="connsiteX9" fmla="*/ 1481138 w 4313238"/>
              <a:gd name="connsiteY9" fmla="*/ 1756834 h 2023534"/>
              <a:gd name="connsiteX10" fmla="*/ 1481138 w 4313238"/>
              <a:gd name="connsiteY10" fmla="*/ 1706034 h 2023534"/>
              <a:gd name="connsiteX11" fmla="*/ 1455738 w 4313238"/>
              <a:gd name="connsiteY11" fmla="*/ 1706034 h 2023534"/>
              <a:gd name="connsiteX12" fmla="*/ 1455738 w 4313238"/>
              <a:gd name="connsiteY12" fmla="*/ 1684867 h 2023534"/>
              <a:gd name="connsiteX13" fmla="*/ 1108605 w 4313238"/>
              <a:gd name="connsiteY13" fmla="*/ 1684867 h 2023534"/>
              <a:gd name="connsiteX14" fmla="*/ 1108605 w 4313238"/>
              <a:gd name="connsiteY14" fmla="*/ 1651000 h 2023534"/>
              <a:gd name="connsiteX15" fmla="*/ 1087438 w 4313238"/>
              <a:gd name="connsiteY15" fmla="*/ 1651000 h 2023534"/>
              <a:gd name="connsiteX16" fmla="*/ 1087438 w 4313238"/>
              <a:gd name="connsiteY16" fmla="*/ 1638300 h 2023534"/>
              <a:gd name="connsiteX17" fmla="*/ 998538 w 4313238"/>
              <a:gd name="connsiteY17" fmla="*/ 1638300 h 2023534"/>
              <a:gd name="connsiteX18" fmla="*/ 998538 w 4313238"/>
              <a:gd name="connsiteY18" fmla="*/ 1604434 h 2023534"/>
              <a:gd name="connsiteX19" fmla="*/ 812272 w 4313238"/>
              <a:gd name="connsiteY19" fmla="*/ 1604434 h 2023534"/>
              <a:gd name="connsiteX20" fmla="*/ 812272 w 4313238"/>
              <a:gd name="connsiteY20" fmla="*/ 1579034 h 2023534"/>
              <a:gd name="connsiteX21" fmla="*/ 731838 w 4313238"/>
              <a:gd name="connsiteY21" fmla="*/ 1579034 h 2023534"/>
              <a:gd name="connsiteX22" fmla="*/ 731838 w 4313238"/>
              <a:gd name="connsiteY22" fmla="*/ 1566334 h 2023534"/>
              <a:gd name="connsiteX23" fmla="*/ 719138 w 4313238"/>
              <a:gd name="connsiteY23" fmla="*/ 1566334 h 2023534"/>
              <a:gd name="connsiteX24" fmla="*/ 719138 w 4313238"/>
              <a:gd name="connsiteY24" fmla="*/ 1540934 h 2023534"/>
              <a:gd name="connsiteX25" fmla="*/ 524405 w 4313238"/>
              <a:gd name="connsiteY25" fmla="*/ 1540934 h 2023534"/>
              <a:gd name="connsiteX26" fmla="*/ 524405 w 4313238"/>
              <a:gd name="connsiteY26" fmla="*/ 1502834 h 2023534"/>
              <a:gd name="connsiteX27" fmla="*/ 486305 w 4313238"/>
              <a:gd name="connsiteY27" fmla="*/ 1502834 h 2023534"/>
              <a:gd name="connsiteX28" fmla="*/ 486305 w 4313238"/>
              <a:gd name="connsiteY28" fmla="*/ 1481667 h 2023534"/>
              <a:gd name="connsiteX29" fmla="*/ 469372 w 4313238"/>
              <a:gd name="connsiteY29" fmla="*/ 1464734 h 2023534"/>
              <a:gd name="connsiteX30" fmla="*/ 469372 w 4313238"/>
              <a:gd name="connsiteY30" fmla="*/ 1443567 h 2023534"/>
              <a:gd name="connsiteX31" fmla="*/ 452438 w 4313238"/>
              <a:gd name="connsiteY31" fmla="*/ 1426633 h 2023534"/>
              <a:gd name="connsiteX32" fmla="*/ 414338 w 4313238"/>
              <a:gd name="connsiteY32" fmla="*/ 1426633 h 2023534"/>
              <a:gd name="connsiteX33" fmla="*/ 414338 w 4313238"/>
              <a:gd name="connsiteY33" fmla="*/ 1392767 h 2023534"/>
              <a:gd name="connsiteX34" fmla="*/ 393172 w 4313238"/>
              <a:gd name="connsiteY34" fmla="*/ 1392767 h 2023534"/>
              <a:gd name="connsiteX35" fmla="*/ 393172 w 4313238"/>
              <a:gd name="connsiteY35" fmla="*/ 1375834 h 2023534"/>
              <a:gd name="connsiteX36" fmla="*/ 376238 w 4313238"/>
              <a:gd name="connsiteY36" fmla="*/ 1375834 h 2023534"/>
              <a:gd name="connsiteX37" fmla="*/ 359305 w 4313238"/>
              <a:gd name="connsiteY37" fmla="*/ 1375834 h 2023534"/>
              <a:gd name="connsiteX38" fmla="*/ 359305 w 4313238"/>
              <a:gd name="connsiteY38" fmla="*/ 1236134 h 2023534"/>
              <a:gd name="connsiteX39" fmla="*/ 338138 w 4313238"/>
              <a:gd name="connsiteY39" fmla="*/ 1236134 h 2023534"/>
              <a:gd name="connsiteX40" fmla="*/ 338138 w 4313238"/>
              <a:gd name="connsiteY40" fmla="*/ 1219200 h 2023534"/>
              <a:gd name="connsiteX41" fmla="*/ 312738 w 4313238"/>
              <a:gd name="connsiteY41" fmla="*/ 1219200 h 2023534"/>
              <a:gd name="connsiteX42" fmla="*/ 312738 w 4313238"/>
              <a:gd name="connsiteY42" fmla="*/ 1198034 h 2023534"/>
              <a:gd name="connsiteX43" fmla="*/ 300038 w 4313238"/>
              <a:gd name="connsiteY43" fmla="*/ 1198034 h 2023534"/>
              <a:gd name="connsiteX44" fmla="*/ 300038 w 4313238"/>
              <a:gd name="connsiteY44" fmla="*/ 1176867 h 2023534"/>
              <a:gd name="connsiteX45" fmla="*/ 278872 w 4313238"/>
              <a:gd name="connsiteY45" fmla="*/ 1176867 h 2023534"/>
              <a:gd name="connsiteX46" fmla="*/ 278872 w 4313238"/>
              <a:gd name="connsiteY46" fmla="*/ 1143000 h 2023534"/>
              <a:gd name="connsiteX47" fmla="*/ 261938 w 4313238"/>
              <a:gd name="connsiteY47" fmla="*/ 1143000 h 2023534"/>
              <a:gd name="connsiteX48" fmla="*/ 261938 w 4313238"/>
              <a:gd name="connsiteY48" fmla="*/ 1109134 h 2023534"/>
              <a:gd name="connsiteX49" fmla="*/ 245005 w 4313238"/>
              <a:gd name="connsiteY49" fmla="*/ 1109134 h 2023534"/>
              <a:gd name="connsiteX50" fmla="*/ 245005 w 4313238"/>
              <a:gd name="connsiteY50" fmla="*/ 931334 h 2023534"/>
              <a:gd name="connsiteX51" fmla="*/ 236538 w 4313238"/>
              <a:gd name="connsiteY51" fmla="*/ 931334 h 2023534"/>
              <a:gd name="connsiteX52" fmla="*/ 236538 w 4313238"/>
              <a:gd name="connsiteY52" fmla="*/ 766234 h 2023534"/>
              <a:gd name="connsiteX53" fmla="*/ 223838 w 4313238"/>
              <a:gd name="connsiteY53" fmla="*/ 766234 h 2023534"/>
              <a:gd name="connsiteX54" fmla="*/ 223838 w 4313238"/>
              <a:gd name="connsiteY54" fmla="*/ 579967 h 2023534"/>
              <a:gd name="connsiteX55" fmla="*/ 223838 w 4313238"/>
              <a:gd name="connsiteY55" fmla="*/ 579967 h 2023534"/>
              <a:gd name="connsiteX56" fmla="*/ 223838 w 4313238"/>
              <a:gd name="connsiteY56" fmla="*/ 381000 h 2023534"/>
              <a:gd name="connsiteX57" fmla="*/ 209550 w 4313238"/>
              <a:gd name="connsiteY57" fmla="*/ 379413 h 2023534"/>
              <a:gd name="connsiteX58" fmla="*/ 207962 w 4313238"/>
              <a:gd name="connsiteY58" fmla="*/ 350838 h 2023534"/>
              <a:gd name="connsiteX59" fmla="*/ 168805 w 4313238"/>
              <a:gd name="connsiteY59" fmla="*/ 351367 h 2023534"/>
              <a:gd name="connsiteX60" fmla="*/ 168805 w 4313238"/>
              <a:gd name="connsiteY60" fmla="*/ 300567 h 2023534"/>
              <a:gd name="connsiteX61" fmla="*/ 139172 w 4313238"/>
              <a:gd name="connsiteY61" fmla="*/ 300567 h 2023534"/>
              <a:gd name="connsiteX62" fmla="*/ 139172 w 4313238"/>
              <a:gd name="connsiteY62" fmla="*/ 237067 h 2023534"/>
              <a:gd name="connsiteX63" fmla="*/ 139172 w 4313238"/>
              <a:gd name="connsiteY63" fmla="*/ 203200 h 2023534"/>
              <a:gd name="connsiteX64" fmla="*/ 122238 w 4313238"/>
              <a:gd name="connsiteY64" fmla="*/ 203200 h 2023534"/>
              <a:gd name="connsiteX65" fmla="*/ 122238 w 4313238"/>
              <a:gd name="connsiteY65" fmla="*/ 165100 h 2023534"/>
              <a:gd name="connsiteX66" fmla="*/ 96838 w 4313238"/>
              <a:gd name="connsiteY66" fmla="*/ 165100 h 2023534"/>
              <a:gd name="connsiteX67" fmla="*/ 96838 w 4313238"/>
              <a:gd name="connsiteY67" fmla="*/ 110067 h 2023534"/>
              <a:gd name="connsiteX68" fmla="*/ 71438 w 4313238"/>
              <a:gd name="connsiteY68" fmla="*/ 110067 h 2023534"/>
              <a:gd name="connsiteX69" fmla="*/ 71438 w 4313238"/>
              <a:gd name="connsiteY69" fmla="*/ 59267 h 2023534"/>
              <a:gd name="connsiteX70" fmla="*/ 37572 w 4313238"/>
              <a:gd name="connsiteY70" fmla="*/ 59267 h 2023534"/>
              <a:gd name="connsiteX71" fmla="*/ 37572 w 4313238"/>
              <a:gd name="connsiteY71" fmla="*/ 29634 h 2023534"/>
              <a:gd name="connsiteX72" fmla="*/ 29105 w 4313238"/>
              <a:gd name="connsiteY72" fmla="*/ 29634 h 2023534"/>
              <a:gd name="connsiteX73" fmla="*/ 27518 w 4313238"/>
              <a:gd name="connsiteY73" fmla="*/ 0 h 2023534"/>
              <a:gd name="connsiteX74" fmla="*/ 0 w 4313238"/>
              <a:gd name="connsiteY74" fmla="*/ 0 h 2023534"/>
              <a:gd name="connsiteX0" fmla="*/ 4313238 w 4313238"/>
              <a:gd name="connsiteY0" fmla="*/ 2023534 h 2023534"/>
              <a:gd name="connsiteX1" fmla="*/ 3712105 w 4313238"/>
              <a:gd name="connsiteY1" fmla="*/ 2023534 h 2023534"/>
              <a:gd name="connsiteX2" fmla="*/ 3712105 w 4313238"/>
              <a:gd name="connsiteY2" fmla="*/ 1913467 h 2023534"/>
              <a:gd name="connsiteX3" fmla="*/ 3326872 w 4313238"/>
              <a:gd name="connsiteY3" fmla="*/ 1913467 h 2023534"/>
              <a:gd name="connsiteX4" fmla="*/ 3326872 w 4313238"/>
              <a:gd name="connsiteY4" fmla="*/ 1816100 h 2023534"/>
              <a:gd name="connsiteX5" fmla="*/ 2027238 w 4313238"/>
              <a:gd name="connsiteY5" fmla="*/ 1816100 h 2023534"/>
              <a:gd name="connsiteX6" fmla="*/ 2027238 w 4313238"/>
              <a:gd name="connsiteY6" fmla="*/ 1786467 h 2023534"/>
              <a:gd name="connsiteX7" fmla="*/ 1603905 w 4313238"/>
              <a:gd name="connsiteY7" fmla="*/ 1786467 h 2023534"/>
              <a:gd name="connsiteX8" fmla="*/ 1603905 w 4313238"/>
              <a:gd name="connsiteY8" fmla="*/ 1756834 h 2023534"/>
              <a:gd name="connsiteX9" fmla="*/ 1481138 w 4313238"/>
              <a:gd name="connsiteY9" fmla="*/ 1756834 h 2023534"/>
              <a:gd name="connsiteX10" fmla="*/ 1481138 w 4313238"/>
              <a:gd name="connsiteY10" fmla="*/ 1706034 h 2023534"/>
              <a:gd name="connsiteX11" fmla="*/ 1455738 w 4313238"/>
              <a:gd name="connsiteY11" fmla="*/ 1706034 h 2023534"/>
              <a:gd name="connsiteX12" fmla="*/ 1455738 w 4313238"/>
              <a:gd name="connsiteY12" fmla="*/ 1684867 h 2023534"/>
              <a:gd name="connsiteX13" fmla="*/ 1108605 w 4313238"/>
              <a:gd name="connsiteY13" fmla="*/ 1684867 h 2023534"/>
              <a:gd name="connsiteX14" fmla="*/ 1108605 w 4313238"/>
              <a:gd name="connsiteY14" fmla="*/ 1651000 h 2023534"/>
              <a:gd name="connsiteX15" fmla="*/ 1087438 w 4313238"/>
              <a:gd name="connsiteY15" fmla="*/ 1651000 h 2023534"/>
              <a:gd name="connsiteX16" fmla="*/ 1087438 w 4313238"/>
              <a:gd name="connsiteY16" fmla="*/ 1638300 h 2023534"/>
              <a:gd name="connsiteX17" fmla="*/ 998538 w 4313238"/>
              <a:gd name="connsiteY17" fmla="*/ 1638300 h 2023534"/>
              <a:gd name="connsiteX18" fmla="*/ 998538 w 4313238"/>
              <a:gd name="connsiteY18" fmla="*/ 1604434 h 2023534"/>
              <a:gd name="connsiteX19" fmla="*/ 812272 w 4313238"/>
              <a:gd name="connsiteY19" fmla="*/ 1604434 h 2023534"/>
              <a:gd name="connsiteX20" fmla="*/ 812272 w 4313238"/>
              <a:gd name="connsiteY20" fmla="*/ 1579034 h 2023534"/>
              <a:gd name="connsiteX21" fmla="*/ 731838 w 4313238"/>
              <a:gd name="connsiteY21" fmla="*/ 1579034 h 2023534"/>
              <a:gd name="connsiteX22" fmla="*/ 731838 w 4313238"/>
              <a:gd name="connsiteY22" fmla="*/ 1566334 h 2023534"/>
              <a:gd name="connsiteX23" fmla="*/ 719138 w 4313238"/>
              <a:gd name="connsiteY23" fmla="*/ 1566334 h 2023534"/>
              <a:gd name="connsiteX24" fmla="*/ 719138 w 4313238"/>
              <a:gd name="connsiteY24" fmla="*/ 1540934 h 2023534"/>
              <a:gd name="connsiteX25" fmla="*/ 524405 w 4313238"/>
              <a:gd name="connsiteY25" fmla="*/ 1540934 h 2023534"/>
              <a:gd name="connsiteX26" fmla="*/ 524405 w 4313238"/>
              <a:gd name="connsiteY26" fmla="*/ 1502834 h 2023534"/>
              <a:gd name="connsiteX27" fmla="*/ 486305 w 4313238"/>
              <a:gd name="connsiteY27" fmla="*/ 1502834 h 2023534"/>
              <a:gd name="connsiteX28" fmla="*/ 486305 w 4313238"/>
              <a:gd name="connsiteY28" fmla="*/ 1481667 h 2023534"/>
              <a:gd name="connsiteX29" fmla="*/ 469372 w 4313238"/>
              <a:gd name="connsiteY29" fmla="*/ 1464734 h 2023534"/>
              <a:gd name="connsiteX30" fmla="*/ 455084 w 4313238"/>
              <a:gd name="connsiteY30" fmla="*/ 1453092 h 2023534"/>
              <a:gd name="connsiteX31" fmla="*/ 452438 w 4313238"/>
              <a:gd name="connsiteY31" fmla="*/ 1426633 h 2023534"/>
              <a:gd name="connsiteX32" fmla="*/ 414338 w 4313238"/>
              <a:gd name="connsiteY32" fmla="*/ 1426633 h 2023534"/>
              <a:gd name="connsiteX33" fmla="*/ 414338 w 4313238"/>
              <a:gd name="connsiteY33" fmla="*/ 1392767 h 2023534"/>
              <a:gd name="connsiteX34" fmla="*/ 393172 w 4313238"/>
              <a:gd name="connsiteY34" fmla="*/ 1392767 h 2023534"/>
              <a:gd name="connsiteX35" fmla="*/ 393172 w 4313238"/>
              <a:gd name="connsiteY35" fmla="*/ 1375834 h 2023534"/>
              <a:gd name="connsiteX36" fmla="*/ 376238 w 4313238"/>
              <a:gd name="connsiteY36" fmla="*/ 1375834 h 2023534"/>
              <a:gd name="connsiteX37" fmla="*/ 359305 w 4313238"/>
              <a:gd name="connsiteY37" fmla="*/ 1375834 h 2023534"/>
              <a:gd name="connsiteX38" fmla="*/ 359305 w 4313238"/>
              <a:gd name="connsiteY38" fmla="*/ 1236134 h 2023534"/>
              <a:gd name="connsiteX39" fmla="*/ 338138 w 4313238"/>
              <a:gd name="connsiteY39" fmla="*/ 1236134 h 2023534"/>
              <a:gd name="connsiteX40" fmla="*/ 338138 w 4313238"/>
              <a:gd name="connsiteY40" fmla="*/ 1219200 h 2023534"/>
              <a:gd name="connsiteX41" fmla="*/ 312738 w 4313238"/>
              <a:gd name="connsiteY41" fmla="*/ 1219200 h 2023534"/>
              <a:gd name="connsiteX42" fmla="*/ 312738 w 4313238"/>
              <a:gd name="connsiteY42" fmla="*/ 1198034 h 2023534"/>
              <a:gd name="connsiteX43" fmla="*/ 300038 w 4313238"/>
              <a:gd name="connsiteY43" fmla="*/ 1198034 h 2023534"/>
              <a:gd name="connsiteX44" fmla="*/ 300038 w 4313238"/>
              <a:gd name="connsiteY44" fmla="*/ 1176867 h 2023534"/>
              <a:gd name="connsiteX45" fmla="*/ 278872 w 4313238"/>
              <a:gd name="connsiteY45" fmla="*/ 1176867 h 2023534"/>
              <a:gd name="connsiteX46" fmla="*/ 278872 w 4313238"/>
              <a:gd name="connsiteY46" fmla="*/ 1143000 h 2023534"/>
              <a:gd name="connsiteX47" fmla="*/ 261938 w 4313238"/>
              <a:gd name="connsiteY47" fmla="*/ 1143000 h 2023534"/>
              <a:gd name="connsiteX48" fmla="*/ 261938 w 4313238"/>
              <a:gd name="connsiteY48" fmla="*/ 1109134 h 2023534"/>
              <a:gd name="connsiteX49" fmla="*/ 245005 w 4313238"/>
              <a:gd name="connsiteY49" fmla="*/ 1109134 h 2023534"/>
              <a:gd name="connsiteX50" fmla="*/ 245005 w 4313238"/>
              <a:gd name="connsiteY50" fmla="*/ 931334 h 2023534"/>
              <a:gd name="connsiteX51" fmla="*/ 236538 w 4313238"/>
              <a:gd name="connsiteY51" fmla="*/ 931334 h 2023534"/>
              <a:gd name="connsiteX52" fmla="*/ 236538 w 4313238"/>
              <a:gd name="connsiteY52" fmla="*/ 766234 h 2023534"/>
              <a:gd name="connsiteX53" fmla="*/ 223838 w 4313238"/>
              <a:gd name="connsiteY53" fmla="*/ 766234 h 2023534"/>
              <a:gd name="connsiteX54" fmla="*/ 223838 w 4313238"/>
              <a:gd name="connsiteY54" fmla="*/ 579967 h 2023534"/>
              <a:gd name="connsiteX55" fmla="*/ 223838 w 4313238"/>
              <a:gd name="connsiteY55" fmla="*/ 579967 h 2023534"/>
              <a:gd name="connsiteX56" fmla="*/ 223838 w 4313238"/>
              <a:gd name="connsiteY56" fmla="*/ 381000 h 2023534"/>
              <a:gd name="connsiteX57" fmla="*/ 209550 w 4313238"/>
              <a:gd name="connsiteY57" fmla="*/ 379413 h 2023534"/>
              <a:gd name="connsiteX58" fmla="*/ 207962 w 4313238"/>
              <a:gd name="connsiteY58" fmla="*/ 350838 h 2023534"/>
              <a:gd name="connsiteX59" fmla="*/ 168805 w 4313238"/>
              <a:gd name="connsiteY59" fmla="*/ 351367 h 2023534"/>
              <a:gd name="connsiteX60" fmla="*/ 168805 w 4313238"/>
              <a:gd name="connsiteY60" fmla="*/ 300567 h 2023534"/>
              <a:gd name="connsiteX61" fmla="*/ 139172 w 4313238"/>
              <a:gd name="connsiteY61" fmla="*/ 300567 h 2023534"/>
              <a:gd name="connsiteX62" fmla="*/ 139172 w 4313238"/>
              <a:gd name="connsiteY62" fmla="*/ 237067 h 2023534"/>
              <a:gd name="connsiteX63" fmla="*/ 139172 w 4313238"/>
              <a:gd name="connsiteY63" fmla="*/ 203200 h 2023534"/>
              <a:gd name="connsiteX64" fmla="*/ 122238 w 4313238"/>
              <a:gd name="connsiteY64" fmla="*/ 203200 h 2023534"/>
              <a:gd name="connsiteX65" fmla="*/ 122238 w 4313238"/>
              <a:gd name="connsiteY65" fmla="*/ 165100 h 2023534"/>
              <a:gd name="connsiteX66" fmla="*/ 96838 w 4313238"/>
              <a:gd name="connsiteY66" fmla="*/ 165100 h 2023534"/>
              <a:gd name="connsiteX67" fmla="*/ 96838 w 4313238"/>
              <a:gd name="connsiteY67" fmla="*/ 110067 h 2023534"/>
              <a:gd name="connsiteX68" fmla="*/ 71438 w 4313238"/>
              <a:gd name="connsiteY68" fmla="*/ 110067 h 2023534"/>
              <a:gd name="connsiteX69" fmla="*/ 71438 w 4313238"/>
              <a:gd name="connsiteY69" fmla="*/ 59267 h 2023534"/>
              <a:gd name="connsiteX70" fmla="*/ 37572 w 4313238"/>
              <a:gd name="connsiteY70" fmla="*/ 59267 h 2023534"/>
              <a:gd name="connsiteX71" fmla="*/ 37572 w 4313238"/>
              <a:gd name="connsiteY71" fmla="*/ 29634 h 2023534"/>
              <a:gd name="connsiteX72" fmla="*/ 29105 w 4313238"/>
              <a:gd name="connsiteY72" fmla="*/ 29634 h 2023534"/>
              <a:gd name="connsiteX73" fmla="*/ 27518 w 4313238"/>
              <a:gd name="connsiteY73" fmla="*/ 0 h 2023534"/>
              <a:gd name="connsiteX74" fmla="*/ 0 w 4313238"/>
              <a:gd name="connsiteY74" fmla="*/ 0 h 2023534"/>
              <a:gd name="connsiteX0" fmla="*/ 4313238 w 4313238"/>
              <a:gd name="connsiteY0" fmla="*/ 2023534 h 2023534"/>
              <a:gd name="connsiteX1" fmla="*/ 3712105 w 4313238"/>
              <a:gd name="connsiteY1" fmla="*/ 2023534 h 2023534"/>
              <a:gd name="connsiteX2" fmla="*/ 3712105 w 4313238"/>
              <a:gd name="connsiteY2" fmla="*/ 1913467 h 2023534"/>
              <a:gd name="connsiteX3" fmla="*/ 3326872 w 4313238"/>
              <a:gd name="connsiteY3" fmla="*/ 1913467 h 2023534"/>
              <a:gd name="connsiteX4" fmla="*/ 3326872 w 4313238"/>
              <a:gd name="connsiteY4" fmla="*/ 1816100 h 2023534"/>
              <a:gd name="connsiteX5" fmla="*/ 2027238 w 4313238"/>
              <a:gd name="connsiteY5" fmla="*/ 1816100 h 2023534"/>
              <a:gd name="connsiteX6" fmla="*/ 2027238 w 4313238"/>
              <a:gd name="connsiteY6" fmla="*/ 1786467 h 2023534"/>
              <a:gd name="connsiteX7" fmla="*/ 1603905 w 4313238"/>
              <a:gd name="connsiteY7" fmla="*/ 1786467 h 2023534"/>
              <a:gd name="connsiteX8" fmla="*/ 1603905 w 4313238"/>
              <a:gd name="connsiteY8" fmla="*/ 1756834 h 2023534"/>
              <a:gd name="connsiteX9" fmla="*/ 1481138 w 4313238"/>
              <a:gd name="connsiteY9" fmla="*/ 1756834 h 2023534"/>
              <a:gd name="connsiteX10" fmla="*/ 1481138 w 4313238"/>
              <a:gd name="connsiteY10" fmla="*/ 1706034 h 2023534"/>
              <a:gd name="connsiteX11" fmla="*/ 1455738 w 4313238"/>
              <a:gd name="connsiteY11" fmla="*/ 1706034 h 2023534"/>
              <a:gd name="connsiteX12" fmla="*/ 1455738 w 4313238"/>
              <a:gd name="connsiteY12" fmla="*/ 1684867 h 2023534"/>
              <a:gd name="connsiteX13" fmla="*/ 1108605 w 4313238"/>
              <a:gd name="connsiteY13" fmla="*/ 1684867 h 2023534"/>
              <a:gd name="connsiteX14" fmla="*/ 1108605 w 4313238"/>
              <a:gd name="connsiteY14" fmla="*/ 1651000 h 2023534"/>
              <a:gd name="connsiteX15" fmla="*/ 1087438 w 4313238"/>
              <a:gd name="connsiteY15" fmla="*/ 1651000 h 2023534"/>
              <a:gd name="connsiteX16" fmla="*/ 1087438 w 4313238"/>
              <a:gd name="connsiteY16" fmla="*/ 1638300 h 2023534"/>
              <a:gd name="connsiteX17" fmla="*/ 998538 w 4313238"/>
              <a:gd name="connsiteY17" fmla="*/ 1638300 h 2023534"/>
              <a:gd name="connsiteX18" fmla="*/ 998538 w 4313238"/>
              <a:gd name="connsiteY18" fmla="*/ 1604434 h 2023534"/>
              <a:gd name="connsiteX19" fmla="*/ 812272 w 4313238"/>
              <a:gd name="connsiteY19" fmla="*/ 1604434 h 2023534"/>
              <a:gd name="connsiteX20" fmla="*/ 812272 w 4313238"/>
              <a:gd name="connsiteY20" fmla="*/ 1579034 h 2023534"/>
              <a:gd name="connsiteX21" fmla="*/ 731838 w 4313238"/>
              <a:gd name="connsiteY21" fmla="*/ 1579034 h 2023534"/>
              <a:gd name="connsiteX22" fmla="*/ 731838 w 4313238"/>
              <a:gd name="connsiteY22" fmla="*/ 1566334 h 2023534"/>
              <a:gd name="connsiteX23" fmla="*/ 719138 w 4313238"/>
              <a:gd name="connsiteY23" fmla="*/ 1566334 h 2023534"/>
              <a:gd name="connsiteX24" fmla="*/ 719138 w 4313238"/>
              <a:gd name="connsiteY24" fmla="*/ 1540934 h 2023534"/>
              <a:gd name="connsiteX25" fmla="*/ 524405 w 4313238"/>
              <a:gd name="connsiteY25" fmla="*/ 1540934 h 2023534"/>
              <a:gd name="connsiteX26" fmla="*/ 524405 w 4313238"/>
              <a:gd name="connsiteY26" fmla="*/ 1502834 h 2023534"/>
              <a:gd name="connsiteX27" fmla="*/ 486305 w 4313238"/>
              <a:gd name="connsiteY27" fmla="*/ 1502834 h 2023534"/>
              <a:gd name="connsiteX28" fmla="*/ 486305 w 4313238"/>
              <a:gd name="connsiteY28" fmla="*/ 1481667 h 2023534"/>
              <a:gd name="connsiteX29" fmla="*/ 482072 w 4313238"/>
              <a:gd name="connsiteY29" fmla="*/ 1453622 h 2023534"/>
              <a:gd name="connsiteX30" fmla="*/ 455084 w 4313238"/>
              <a:gd name="connsiteY30" fmla="*/ 1453092 h 2023534"/>
              <a:gd name="connsiteX31" fmla="*/ 452438 w 4313238"/>
              <a:gd name="connsiteY31" fmla="*/ 1426633 h 2023534"/>
              <a:gd name="connsiteX32" fmla="*/ 414338 w 4313238"/>
              <a:gd name="connsiteY32" fmla="*/ 1426633 h 2023534"/>
              <a:gd name="connsiteX33" fmla="*/ 414338 w 4313238"/>
              <a:gd name="connsiteY33" fmla="*/ 1392767 h 2023534"/>
              <a:gd name="connsiteX34" fmla="*/ 393172 w 4313238"/>
              <a:gd name="connsiteY34" fmla="*/ 1392767 h 2023534"/>
              <a:gd name="connsiteX35" fmla="*/ 393172 w 4313238"/>
              <a:gd name="connsiteY35" fmla="*/ 1375834 h 2023534"/>
              <a:gd name="connsiteX36" fmla="*/ 376238 w 4313238"/>
              <a:gd name="connsiteY36" fmla="*/ 1375834 h 2023534"/>
              <a:gd name="connsiteX37" fmla="*/ 359305 w 4313238"/>
              <a:gd name="connsiteY37" fmla="*/ 1375834 h 2023534"/>
              <a:gd name="connsiteX38" fmla="*/ 359305 w 4313238"/>
              <a:gd name="connsiteY38" fmla="*/ 1236134 h 2023534"/>
              <a:gd name="connsiteX39" fmla="*/ 338138 w 4313238"/>
              <a:gd name="connsiteY39" fmla="*/ 1236134 h 2023534"/>
              <a:gd name="connsiteX40" fmla="*/ 338138 w 4313238"/>
              <a:gd name="connsiteY40" fmla="*/ 1219200 h 2023534"/>
              <a:gd name="connsiteX41" fmla="*/ 312738 w 4313238"/>
              <a:gd name="connsiteY41" fmla="*/ 1219200 h 2023534"/>
              <a:gd name="connsiteX42" fmla="*/ 312738 w 4313238"/>
              <a:gd name="connsiteY42" fmla="*/ 1198034 h 2023534"/>
              <a:gd name="connsiteX43" fmla="*/ 300038 w 4313238"/>
              <a:gd name="connsiteY43" fmla="*/ 1198034 h 2023534"/>
              <a:gd name="connsiteX44" fmla="*/ 300038 w 4313238"/>
              <a:gd name="connsiteY44" fmla="*/ 1176867 h 2023534"/>
              <a:gd name="connsiteX45" fmla="*/ 278872 w 4313238"/>
              <a:gd name="connsiteY45" fmla="*/ 1176867 h 2023534"/>
              <a:gd name="connsiteX46" fmla="*/ 278872 w 4313238"/>
              <a:gd name="connsiteY46" fmla="*/ 1143000 h 2023534"/>
              <a:gd name="connsiteX47" fmla="*/ 261938 w 4313238"/>
              <a:gd name="connsiteY47" fmla="*/ 1143000 h 2023534"/>
              <a:gd name="connsiteX48" fmla="*/ 261938 w 4313238"/>
              <a:gd name="connsiteY48" fmla="*/ 1109134 h 2023534"/>
              <a:gd name="connsiteX49" fmla="*/ 245005 w 4313238"/>
              <a:gd name="connsiteY49" fmla="*/ 1109134 h 2023534"/>
              <a:gd name="connsiteX50" fmla="*/ 245005 w 4313238"/>
              <a:gd name="connsiteY50" fmla="*/ 931334 h 2023534"/>
              <a:gd name="connsiteX51" fmla="*/ 236538 w 4313238"/>
              <a:gd name="connsiteY51" fmla="*/ 931334 h 2023534"/>
              <a:gd name="connsiteX52" fmla="*/ 236538 w 4313238"/>
              <a:gd name="connsiteY52" fmla="*/ 766234 h 2023534"/>
              <a:gd name="connsiteX53" fmla="*/ 223838 w 4313238"/>
              <a:gd name="connsiteY53" fmla="*/ 766234 h 2023534"/>
              <a:gd name="connsiteX54" fmla="*/ 223838 w 4313238"/>
              <a:gd name="connsiteY54" fmla="*/ 579967 h 2023534"/>
              <a:gd name="connsiteX55" fmla="*/ 223838 w 4313238"/>
              <a:gd name="connsiteY55" fmla="*/ 579967 h 2023534"/>
              <a:gd name="connsiteX56" fmla="*/ 223838 w 4313238"/>
              <a:gd name="connsiteY56" fmla="*/ 381000 h 2023534"/>
              <a:gd name="connsiteX57" fmla="*/ 209550 w 4313238"/>
              <a:gd name="connsiteY57" fmla="*/ 379413 h 2023534"/>
              <a:gd name="connsiteX58" fmla="*/ 207962 w 4313238"/>
              <a:gd name="connsiteY58" fmla="*/ 350838 h 2023534"/>
              <a:gd name="connsiteX59" fmla="*/ 168805 w 4313238"/>
              <a:gd name="connsiteY59" fmla="*/ 351367 h 2023534"/>
              <a:gd name="connsiteX60" fmla="*/ 168805 w 4313238"/>
              <a:gd name="connsiteY60" fmla="*/ 300567 h 2023534"/>
              <a:gd name="connsiteX61" fmla="*/ 139172 w 4313238"/>
              <a:gd name="connsiteY61" fmla="*/ 300567 h 2023534"/>
              <a:gd name="connsiteX62" fmla="*/ 139172 w 4313238"/>
              <a:gd name="connsiteY62" fmla="*/ 237067 h 2023534"/>
              <a:gd name="connsiteX63" fmla="*/ 139172 w 4313238"/>
              <a:gd name="connsiteY63" fmla="*/ 203200 h 2023534"/>
              <a:gd name="connsiteX64" fmla="*/ 122238 w 4313238"/>
              <a:gd name="connsiteY64" fmla="*/ 203200 h 2023534"/>
              <a:gd name="connsiteX65" fmla="*/ 122238 w 4313238"/>
              <a:gd name="connsiteY65" fmla="*/ 165100 h 2023534"/>
              <a:gd name="connsiteX66" fmla="*/ 96838 w 4313238"/>
              <a:gd name="connsiteY66" fmla="*/ 165100 h 2023534"/>
              <a:gd name="connsiteX67" fmla="*/ 96838 w 4313238"/>
              <a:gd name="connsiteY67" fmla="*/ 110067 h 2023534"/>
              <a:gd name="connsiteX68" fmla="*/ 71438 w 4313238"/>
              <a:gd name="connsiteY68" fmla="*/ 110067 h 2023534"/>
              <a:gd name="connsiteX69" fmla="*/ 71438 w 4313238"/>
              <a:gd name="connsiteY69" fmla="*/ 59267 h 2023534"/>
              <a:gd name="connsiteX70" fmla="*/ 37572 w 4313238"/>
              <a:gd name="connsiteY70" fmla="*/ 59267 h 2023534"/>
              <a:gd name="connsiteX71" fmla="*/ 37572 w 4313238"/>
              <a:gd name="connsiteY71" fmla="*/ 29634 h 2023534"/>
              <a:gd name="connsiteX72" fmla="*/ 29105 w 4313238"/>
              <a:gd name="connsiteY72" fmla="*/ 29634 h 2023534"/>
              <a:gd name="connsiteX73" fmla="*/ 27518 w 4313238"/>
              <a:gd name="connsiteY73" fmla="*/ 0 h 2023534"/>
              <a:gd name="connsiteX74" fmla="*/ 0 w 4313238"/>
              <a:gd name="connsiteY74" fmla="*/ 0 h 2023534"/>
              <a:gd name="connsiteX0" fmla="*/ 4470400 w 4470400"/>
              <a:gd name="connsiteY0" fmla="*/ 2023534 h 2023534"/>
              <a:gd name="connsiteX1" fmla="*/ 3712105 w 4470400"/>
              <a:gd name="connsiteY1" fmla="*/ 2023534 h 2023534"/>
              <a:gd name="connsiteX2" fmla="*/ 3712105 w 4470400"/>
              <a:gd name="connsiteY2" fmla="*/ 1913467 h 2023534"/>
              <a:gd name="connsiteX3" fmla="*/ 3326872 w 4470400"/>
              <a:gd name="connsiteY3" fmla="*/ 1913467 h 2023534"/>
              <a:gd name="connsiteX4" fmla="*/ 3326872 w 4470400"/>
              <a:gd name="connsiteY4" fmla="*/ 1816100 h 2023534"/>
              <a:gd name="connsiteX5" fmla="*/ 2027238 w 4470400"/>
              <a:gd name="connsiteY5" fmla="*/ 1816100 h 2023534"/>
              <a:gd name="connsiteX6" fmla="*/ 2027238 w 4470400"/>
              <a:gd name="connsiteY6" fmla="*/ 1786467 h 2023534"/>
              <a:gd name="connsiteX7" fmla="*/ 1603905 w 4470400"/>
              <a:gd name="connsiteY7" fmla="*/ 1786467 h 2023534"/>
              <a:gd name="connsiteX8" fmla="*/ 1603905 w 4470400"/>
              <a:gd name="connsiteY8" fmla="*/ 1756834 h 2023534"/>
              <a:gd name="connsiteX9" fmla="*/ 1481138 w 4470400"/>
              <a:gd name="connsiteY9" fmla="*/ 1756834 h 2023534"/>
              <a:gd name="connsiteX10" fmla="*/ 1481138 w 4470400"/>
              <a:gd name="connsiteY10" fmla="*/ 1706034 h 2023534"/>
              <a:gd name="connsiteX11" fmla="*/ 1455738 w 4470400"/>
              <a:gd name="connsiteY11" fmla="*/ 1706034 h 2023534"/>
              <a:gd name="connsiteX12" fmla="*/ 1455738 w 4470400"/>
              <a:gd name="connsiteY12" fmla="*/ 1684867 h 2023534"/>
              <a:gd name="connsiteX13" fmla="*/ 1108605 w 4470400"/>
              <a:gd name="connsiteY13" fmla="*/ 1684867 h 2023534"/>
              <a:gd name="connsiteX14" fmla="*/ 1108605 w 4470400"/>
              <a:gd name="connsiteY14" fmla="*/ 1651000 h 2023534"/>
              <a:gd name="connsiteX15" fmla="*/ 1087438 w 4470400"/>
              <a:gd name="connsiteY15" fmla="*/ 1651000 h 2023534"/>
              <a:gd name="connsiteX16" fmla="*/ 1087438 w 4470400"/>
              <a:gd name="connsiteY16" fmla="*/ 1638300 h 2023534"/>
              <a:gd name="connsiteX17" fmla="*/ 998538 w 4470400"/>
              <a:gd name="connsiteY17" fmla="*/ 1638300 h 2023534"/>
              <a:gd name="connsiteX18" fmla="*/ 998538 w 4470400"/>
              <a:gd name="connsiteY18" fmla="*/ 1604434 h 2023534"/>
              <a:gd name="connsiteX19" fmla="*/ 812272 w 4470400"/>
              <a:gd name="connsiteY19" fmla="*/ 1604434 h 2023534"/>
              <a:gd name="connsiteX20" fmla="*/ 812272 w 4470400"/>
              <a:gd name="connsiteY20" fmla="*/ 1579034 h 2023534"/>
              <a:gd name="connsiteX21" fmla="*/ 731838 w 4470400"/>
              <a:gd name="connsiteY21" fmla="*/ 1579034 h 2023534"/>
              <a:gd name="connsiteX22" fmla="*/ 731838 w 4470400"/>
              <a:gd name="connsiteY22" fmla="*/ 1566334 h 2023534"/>
              <a:gd name="connsiteX23" fmla="*/ 719138 w 4470400"/>
              <a:gd name="connsiteY23" fmla="*/ 1566334 h 2023534"/>
              <a:gd name="connsiteX24" fmla="*/ 719138 w 4470400"/>
              <a:gd name="connsiteY24" fmla="*/ 1540934 h 2023534"/>
              <a:gd name="connsiteX25" fmla="*/ 524405 w 4470400"/>
              <a:gd name="connsiteY25" fmla="*/ 1540934 h 2023534"/>
              <a:gd name="connsiteX26" fmla="*/ 524405 w 4470400"/>
              <a:gd name="connsiteY26" fmla="*/ 1502834 h 2023534"/>
              <a:gd name="connsiteX27" fmla="*/ 486305 w 4470400"/>
              <a:gd name="connsiteY27" fmla="*/ 1502834 h 2023534"/>
              <a:gd name="connsiteX28" fmla="*/ 486305 w 4470400"/>
              <a:gd name="connsiteY28" fmla="*/ 1481667 h 2023534"/>
              <a:gd name="connsiteX29" fmla="*/ 482072 w 4470400"/>
              <a:gd name="connsiteY29" fmla="*/ 1453622 h 2023534"/>
              <a:gd name="connsiteX30" fmla="*/ 455084 w 4470400"/>
              <a:gd name="connsiteY30" fmla="*/ 1453092 h 2023534"/>
              <a:gd name="connsiteX31" fmla="*/ 452438 w 4470400"/>
              <a:gd name="connsiteY31" fmla="*/ 1426633 h 2023534"/>
              <a:gd name="connsiteX32" fmla="*/ 414338 w 4470400"/>
              <a:gd name="connsiteY32" fmla="*/ 1426633 h 2023534"/>
              <a:gd name="connsiteX33" fmla="*/ 414338 w 4470400"/>
              <a:gd name="connsiteY33" fmla="*/ 1392767 h 2023534"/>
              <a:gd name="connsiteX34" fmla="*/ 393172 w 4470400"/>
              <a:gd name="connsiteY34" fmla="*/ 1392767 h 2023534"/>
              <a:gd name="connsiteX35" fmla="*/ 393172 w 4470400"/>
              <a:gd name="connsiteY35" fmla="*/ 1375834 h 2023534"/>
              <a:gd name="connsiteX36" fmla="*/ 376238 w 4470400"/>
              <a:gd name="connsiteY36" fmla="*/ 1375834 h 2023534"/>
              <a:gd name="connsiteX37" fmla="*/ 359305 w 4470400"/>
              <a:gd name="connsiteY37" fmla="*/ 1375834 h 2023534"/>
              <a:gd name="connsiteX38" fmla="*/ 359305 w 4470400"/>
              <a:gd name="connsiteY38" fmla="*/ 1236134 h 2023534"/>
              <a:gd name="connsiteX39" fmla="*/ 338138 w 4470400"/>
              <a:gd name="connsiteY39" fmla="*/ 1236134 h 2023534"/>
              <a:gd name="connsiteX40" fmla="*/ 338138 w 4470400"/>
              <a:gd name="connsiteY40" fmla="*/ 1219200 h 2023534"/>
              <a:gd name="connsiteX41" fmla="*/ 312738 w 4470400"/>
              <a:gd name="connsiteY41" fmla="*/ 1219200 h 2023534"/>
              <a:gd name="connsiteX42" fmla="*/ 312738 w 4470400"/>
              <a:gd name="connsiteY42" fmla="*/ 1198034 h 2023534"/>
              <a:gd name="connsiteX43" fmla="*/ 300038 w 4470400"/>
              <a:gd name="connsiteY43" fmla="*/ 1198034 h 2023534"/>
              <a:gd name="connsiteX44" fmla="*/ 300038 w 4470400"/>
              <a:gd name="connsiteY44" fmla="*/ 1176867 h 2023534"/>
              <a:gd name="connsiteX45" fmla="*/ 278872 w 4470400"/>
              <a:gd name="connsiteY45" fmla="*/ 1176867 h 2023534"/>
              <a:gd name="connsiteX46" fmla="*/ 278872 w 4470400"/>
              <a:gd name="connsiteY46" fmla="*/ 1143000 h 2023534"/>
              <a:gd name="connsiteX47" fmla="*/ 261938 w 4470400"/>
              <a:gd name="connsiteY47" fmla="*/ 1143000 h 2023534"/>
              <a:gd name="connsiteX48" fmla="*/ 261938 w 4470400"/>
              <a:gd name="connsiteY48" fmla="*/ 1109134 h 2023534"/>
              <a:gd name="connsiteX49" fmla="*/ 245005 w 4470400"/>
              <a:gd name="connsiteY49" fmla="*/ 1109134 h 2023534"/>
              <a:gd name="connsiteX50" fmla="*/ 245005 w 4470400"/>
              <a:gd name="connsiteY50" fmla="*/ 931334 h 2023534"/>
              <a:gd name="connsiteX51" fmla="*/ 236538 w 4470400"/>
              <a:gd name="connsiteY51" fmla="*/ 931334 h 2023534"/>
              <a:gd name="connsiteX52" fmla="*/ 236538 w 4470400"/>
              <a:gd name="connsiteY52" fmla="*/ 766234 h 2023534"/>
              <a:gd name="connsiteX53" fmla="*/ 223838 w 4470400"/>
              <a:gd name="connsiteY53" fmla="*/ 766234 h 2023534"/>
              <a:gd name="connsiteX54" fmla="*/ 223838 w 4470400"/>
              <a:gd name="connsiteY54" fmla="*/ 579967 h 2023534"/>
              <a:gd name="connsiteX55" fmla="*/ 223838 w 4470400"/>
              <a:gd name="connsiteY55" fmla="*/ 579967 h 2023534"/>
              <a:gd name="connsiteX56" fmla="*/ 223838 w 4470400"/>
              <a:gd name="connsiteY56" fmla="*/ 381000 h 2023534"/>
              <a:gd name="connsiteX57" fmla="*/ 209550 w 4470400"/>
              <a:gd name="connsiteY57" fmla="*/ 379413 h 2023534"/>
              <a:gd name="connsiteX58" fmla="*/ 207962 w 4470400"/>
              <a:gd name="connsiteY58" fmla="*/ 350838 h 2023534"/>
              <a:gd name="connsiteX59" fmla="*/ 168805 w 4470400"/>
              <a:gd name="connsiteY59" fmla="*/ 351367 h 2023534"/>
              <a:gd name="connsiteX60" fmla="*/ 168805 w 4470400"/>
              <a:gd name="connsiteY60" fmla="*/ 300567 h 2023534"/>
              <a:gd name="connsiteX61" fmla="*/ 139172 w 4470400"/>
              <a:gd name="connsiteY61" fmla="*/ 300567 h 2023534"/>
              <a:gd name="connsiteX62" fmla="*/ 139172 w 4470400"/>
              <a:gd name="connsiteY62" fmla="*/ 237067 h 2023534"/>
              <a:gd name="connsiteX63" fmla="*/ 139172 w 4470400"/>
              <a:gd name="connsiteY63" fmla="*/ 203200 h 2023534"/>
              <a:gd name="connsiteX64" fmla="*/ 122238 w 4470400"/>
              <a:gd name="connsiteY64" fmla="*/ 203200 h 2023534"/>
              <a:gd name="connsiteX65" fmla="*/ 122238 w 4470400"/>
              <a:gd name="connsiteY65" fmla="*/ 165100 h 2023534"/>
              <a:gd name="connsiteX66" fmla="*/ 96838 w 4470400"/>
              <a:gd name="connsiteY66" fmla="*/ 165100 h 2023534"/>
              <a:gd name="connsiteX67" fmla="*/ 96838 w 4470400"/>
              <a:gd name="connsiteY67" fmla="*/ 110067 h 2023534"/>
              <a:gd name="connsiteX68" fmla="*/ 71438 w 4470400"/>
              <a:gd name="connsiteY68" fmla="*/ 110067 h 2023534"/>
              <a:gd name="connsiteX69" fmla="*/ 71438 w 4470400"/>
              <a:gd name="connsiteY69" fmla="*/ 59267 h 2023534"/>
              <a:gd name="connsiteX70" fmla="*/ 37572 w 4470400"/>
              <a:gd name="connsiteY70" fmla="*/ 59267 h 2023534"/>
              <a:gd name="connsiteX71" fmla="*/ 37572 w 4470400"/>
              <a:gd name="connsiteY71" fmla="*/ 29634 h 2023534"/>
              <a:gd name="connsiteX72" fmla="*/ 29105 w 4470400"/>
              <a:gd name="connsiteY72" fmla="*/ 29634 h 2023534"/>
              <a:gd name="connsiteX73" fmla="*/ 27518 w 4470400"/>
              <a:gd name="connsiteY73" fmla="*/ 0 h 2023534"/>
              <a:gd name="connsiteX74" fmla="*/ 0 w 4470400"/>
              <a:gd name="connsiteY74" fmla="*/ 0 h 202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470400" h="2023534">
                <a:moveTo>
                  <a:pt x="4470400" y="2023534"/>
                </a:moveTo>
                <a:lnTo>
                  <a:pt x="3712105" y="2023534"/>
                </a:lnTo>
                <a:lnTo>
                  <a:pt x="3712105" y="1913467"/>
                </a:lnTo>
                <a:lnTo>
                  <a:pt x="3326872" y="1913467"/>
                </a:lnTo>
                <a:lnTo>
                  <a:pt x="3326872" y="1816100"/>
                </a:lnTo>
                <a:lnTo>
                  <a:pt x="2027238" y="1816100"/>
                </a:lnTo>
                <a:lnTo>
                  <a:pt x="2027238" y="1786467"/>
                </a:lnTo>
                <a:lnTo>
                  <a:pt x="1603905" y="1786467"/>
                </a:lnTo>
                <a:lnTo>
                  <a:pt x="1603905" y="1756834"/>
                </a:lnTo>
                <a:lnTo>
                  <a:pt x="1481138" y="1756834"/>
                </a:lnTo>
                <a:lnTo>
                  <a:pt x="1481138" y="1706034"/>
                </a:lnTo>
                <a:lnTo>
                  <a:pt x="1455738" y="1706034"/>
                </a:lnTo>
                <a:lnTo>
                  <a:pt x="1455738" y="1684867"/>
                </a:lnTo>
                <a:lnTo>
                  <a:pt x="1108605" y="1684867"/>
                </a:lnTo>
                <a:lnTo>
                  <a:pt x="1108605" y="1651000"/>
                </a:lnTo>
                <a:lnTo>
                  <a:pt x="1087438" y="1651000"/>
                </a:lnTo>
                <a:lnTo>
                  <a:pt x="1087438" y="1638300"/>
                </a:lnTo>
                <a:lnTo>
                  <a:pt x="998538" y="1638300"/>
                </a:lnTo>
                <a:lnTo>
                  <a:pt x="998538" y="1604434"/>
                </a:lnTo>
                <a:lnTo>
                  <a:pt x="812272" y="1604434"/>
                </a:lnTo>
                <a:lnTo>
                  <a:pt x="812272" y="1579034"/>
                </a:lnTo>
                <a:lnTo>
                  <a:pt x="731838" y="1579034"/>
                </a:lnTo>
                <a:lnTo>
                  <a:pt x="731838" y="1566334"/>
                </a:lnTo>
                <a:lnTo>
                  <a:pt x="719138" y="1566334"/>
                </a:lnTo>
                <a:lnTo>
                  <a:pt x="719138" y="1540934"/>
                </a:lnTo>
                <a:lnTo>
                  <a:pt x="524405" y="1540934"/>
                </a:lnTo>
                <a:lnTo>
                  <a:pt x="524405" y="1502834"/>
                </a:lnTo>
                <a:lnTo>
                  <a:pt x="486305" y="1502834"/>
                </a:lnTo>
                <a:lnTo>
                  <a:pt x="486305" y="1481667"/>
                </a:lnTo>
                <a:lnTo>
                  <a:pt x="482072" y="1453622"/>
                </a:lnTo>
                <a:lnTo>
                  <a:pt x="455084" y="1453092"/>
                </a:lnTo>
                <a:lnTo>
                  <a:pt x="452438" y="1426633"/>
                </a:lnTo>
                <a:lnTo>
                  <a:pt x="414338" y="1426633"/>
                </a:lnTo>
                <a:lnTo>
                  <a:pt x="414338" y="1392767"/>
                </a:lnTo>
                <a:lnTo>
                  <a:pt x="393172" y="1392767"/>
                </a:lnTo>
                <a:lnTo>
                  <a:pt x="393172" y="1375834"/>
                </a:lnTo>
                <a:lnTo>
                  <a:pt x="376238" y="1375834"/>
                </a:lnTo>
                <a:lnTo>
                  <a:pt x="359305" y="1375834"/>
                </a:lnTo>
                <a:lnTo>
                  <a:pt x="359305" y="1236134"/>
                </a:lnTo>
                <a:lnTo>
                  <a:pt x="338138" y="1236134"/>
                </a:lnTo>
                <a:lnTo>
                  <a:pt x="338138" y="1219200"/>
                </a:lnTo>
                <a:lnTo>
                  <a:pt x="312738" y="1219200"/>
                </a:lnTo>
                <a:lnTo>
                  <a:pt x="312738" y="1198034"/>
                </a:lnTo>
                <a:lnTo>
                  <a:pt x="300038" y="1198034"/>
                </a:lnTo>
                <a:lnTo>
                  <a:pt x="300038" y="1176867"/>
                </a:lnTo>
                <a:lnTo>
                  <a:pt x="278872" y="1176867"/>
                </a:lnTo>
                <a:lnTo>
                  <a:pt x="278872" y="1143000"/>
                </a:lnTo>
                <a:lnTo>
                  <a:pt x="261938" y="1143000"/>
                </a:lnTo>
                <a:lnTo>
                  <a:pt x="261938" y="1109134"/>
                </a:lnTo>
                <a:lnTo>
                  <a:pt x="245005" y="1109134"/>
                </a:lnTo>
                <a:lnTo>
                  <a:pt x="245005" y="931334"/>
                </a:lnTo>
                <a:lnTo>
                  <a:pt x="236538" y="931334"/>
                </a:lnTo>
                <a:lnTo>
                  <a:pt x="236538" y="766234"/>
                </a:lnTo>
                <a:lnTo>
                  <a:pt x="223838" y="766234"/>
                </a:lnTo>
                <a:lnTo>
                  <a:pt x="223838" y="579967"/>
                </a:lnTo>
                <a:lnTo>
                  <a:pt x="223838" y="579967"/>
                </a:lnTo>
                <a:lnTo>
                  <a:pt x="223838" y="381000"/>
                </a:lnTo>
                <a:lnTo>
                  <a:pt x="209550" y="379413"/>
                </a:lnTo>
                <a:cubicBezTo>
                  <a:pt x="210079" y="368300"/>
                  <a:pt x="207433" y="361951"/>
                  <a:pt x="207962" y="350838"/>
                </a:cubicBezTo>
                <a:lnTo>
                  <a:pt x="168805" y="351367"/>
                </a:lnTo>
                <a:lnTo>
                  <a:pt x="168805" y="300567"/>
                </a:lnTo>
                <a:lnTo>
                  <a:pt x="139172" y="300567"/>
                </a:lnTo>
                <a:lnTo>
                  <a:pt x="139172" y="237067"/>
                </a:lnTo>
                <a:lnTo>
                  <a:pt x="139172" y="203200"/>
                </a:lnTo>
                <a:lnTo>
                  <a:pt x="122238" y="203200"/>
                </a:lnTo>
                <a:lnTo>
                  <a:pt x="122238" y="165100"/>
                </a:lnTo>
                <a:lnTo>
                  <a:pt x="96838" y="165100"/>
                </a:lnTo>
                <a:lnTo>
                  <a:pt x="96838" y="110067"/>
                </a:lnTo>
                <a:lnTo>
                  <a:pt x="71438" y="110067"/>
                </a:lnTo>
                <a:lnTo>
                  <a:pt x="71438" y="59267"/>
                </a:lnTo>
                <a:lnTo>
                  <a:pt x="37572" y="59267"/>
                </a:lnTo>
                <a:lnTo>
                  <a:pt x="37572" y="29634"/>
                </a:lnTo>
                <a:lnTo>
                  <a:pt x="29105" y="29634"/>
                </a:lnTo>
                <a:cubicBezTo>
                  <a:pt x="29634" y="20814"/>
                  <a:pt x="26989" y="8820"/>
                  <a:pt x="27518" y="0"/>
                </a:cubicBez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1744" name="Freeform: Shape 31743">
            <a:extLst>
              <a:ext uri="{FF2B5EF4-FFF2-40B4-BE49-F238E27FC236}">
                <a16:creationId xmlns:a16="http://schemas.microsoft.com/office/drawing/2014/main" id="{24B5303E-4D5D-9D83-D9A5-2AEBE8E7DDEE}"/>
              </a:ext>
            </a:extLst>
          </p:cNvPr>
          <p:cNvSpPr/>
          <p:nvPr/>
        </p:nvSpPr>
        <p:spPr bwMode="auto">
          <a:xfrm>
            <a:off x="6675120" y="2001520"/>
            <a:ext cx="4450080" cy="2849880"/>
          </a:xfrm>
          <a:custGeom>
            <a:avLst/>
            <a:gdLst>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42240 w 4450080"/>
              <a:gd name="connsiteY68" fmla="*/ 533400 h 2849880"/>
              <a:gd name="connsiteX69" fmla="*/ 132080 w 4450080"/>
              <a:gd name="connsiteY69" fmla="*/ 543560 h 2849880"/>
              <a:gd name="connsiteX70" fmla="*/ 132080 w 4450080"/>
              <a:gd name="connsiteY70" fmla="*/ 513080 h 2849880"/>
              <a:gd name="connsiteX71" fmla="*/ 106680 w 4450080"/>
              <a:gd name="connsiteY71" fmla="*/ 513080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42240 w 4450080"/>
              <a:gd name="connsiteY68" fmla="*/ 533400 h 2849880"/>
              <a:gd name="connsiteX69" fmla="*/ 132080 w 4450080"/>
              <a:gd name="connsiteY69" fmla="*/ 543560 h 2849880"/>
              <a:gd name="connsiteX70" fmla="*/ 132080 w 4450080"/>
              <a:gd name="connsiteY70" fmla="*/ 513080 h 2849880"/>
              <a:gd name="connsiteX71" fmla="*/ 100330 w 4450080"/>
              <a:gd name="connsiteY71" fmla="*/ 524193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42240 w 4450080"/>
              <a:gd name="connsiteY68" fmla="*/ 533400 h 2849880"/>
              <a:gd name="connsiteX69" fmla="*/ 132080 w 4450080"/>
              <a:gd name="connsiteY69" fmla="*/ 543560 h 2849880"/>
              <a:gd name="connsiteX70" fmla="*/ 132080 w 4450080"/>
              <a:gd name="connsiteY70" fmla="*/ 513080 h 2849880"/>
              <a:gd name="connsiteX71" fmla="*/ 100330 w 4450080"/>
              <a:gd name="connsiteY71" fmla="*/ 524193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42240 w 4450080"/>
              <a:gd name="connsiteY68" fmla="*/ 533400 h 2849880"/>
              <a:gd name="connsiteX69" fmla="*/ 128905 w 4450080"/>
              <a:gd name="connsiteY69" fmla="*/ 549910 h 2849880"/>
              <a:gd name="connsiteX70" fmla="*/ 132080 w 4450080"/>
              <a:gd name="connsiteY70" fmla="*/ 513080 h 2849880"/>
              <a:gd name="connsiteX71" fmla="*/ 100330 w 4450080"/>
              <a:gd name="connsiteY71" fmla="*/ 524193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49910 h 2849880"/>
              <a:gd name="connsiteX70" fmla="*/ 132080 w 4450080"/>
              <a:gd name="connsiteY70" fmla="*/ 513080 h 2849880"/>
              <a:gd name="connsiteX71" fmla="*/ 100330 w 4450080"/>
              <a:gd name="connsiteY71" fmla="*/ 524193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49910 h 2849880"/>
              <a:gd name="connsiteX70" fmla="*/ 132080 w 4450080"/>
              <a:gd name="connsiteY70" fmla="*/ 527368 h 2849880"/>
              <a:gd name="connsiteX71" fmla="*/ 100330 w 4450080"/>
              <a:gd name="connsiteY71" fmla="*/ 524193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49910 h 2849880"/>
              <a:gd name="connsiteX70" fmla="*/ 132080 w 4450080"/>
              <a:gd name="connsiteY70" fmla="*/ 527368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49910 h 2849880"/>
              <a:gd name="connsiteX70" fmla="*/ 127318 w 4450080"/>
              <a:gd name="connsiteY70" fmla="*/ 521018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49910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40360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49910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2867 w 4450080"/>
              <a:gd name="connsiteY76" fmla="*/ 318135 h 2849880"/>
              <a:gd name="connsiteX77" fmla="*/ 60960 w 4450080"/>
              <a:gd name="connsiteY77" fmla="*/ 320040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49910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2867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49910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4673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4673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209800 w 4450080"/>
              <a:gd name="connsiteY9" fmla="*/ 2733040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44880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5000 w 4450080"/>
              <a:gd name="connsiteY30" fmla="*/ 249936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25475 w 4450080"/>
              <a:gd name="connsiteY30" fmla="*/ 2518410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5000 w 4450080"/>
              <a:gd name="connsiteY29" fmla="*/ 2499360 h 2849880"/>
              <a:gd name="connsiteX30" fmla="*/ 639763 w 4450080"/>
              <a:gd name="connsiteY30" fmla="*/ 2451735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11200 w 4450080"/>
              <a:gd name="connsiteY28" fmla="*/ 2499360 h 2849880"/>
              <a:gd name="connsiteX29" fmla="*/ 638175 w 4450080"/>
              <a:gd name="connsiteY29" fmla="*/ 2510473 h 2849880"/>
              <a:gd name="connsiteX30" fmla="*/ 639763 w 4450080"/>
              <a:gd name="connsiteY30" fmla="*/ 2451735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08025 w 4450080"/>
              <a:gd name="connsiteY28" fmla="*/ 2507298 h 2849880"/>
              <a:gd name="connsiteX29" fmla="*/ 638175 w 4450080"/>
              <a:gd name="connsiteY29" fmla="*/ 2510473 h 2849880"/>
              <a:gd name="connsiteX30" fmla="*/ 639763 w 4450080"/>
              <a:gd name="connsiteY30" fmla="*/ 2451735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08025 w 4450080"/>
              <a:gd name="connsiteY28" fmla="*/ 2507298 h 2849880"/>
              <a:gd name="connsiteX29" fmla="*/ 638175 w 4450080"/>
              <a:gd name="connsiteY29" fmla="*/ 2510473 h 2849880"/>
              <a:gd name="connsiteX30" fmla="*/ 641351 w 4450080"/>
              <a:gd name="connsiteY30" fmla="*/ 2489835 h 2849880"/>
              <a:gd name="connsiteX31" fmla="*/ 599440 w 4450080"/>
              <a:gd name="connsiteY31" fmla="*/ 2499360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08025 w 4450080"/>
              <a:gd name="connsiteY28" fmla="*/ 2507298 h 2849880"/>
              <a:gd name="connsiteX29" fmla="*/ 638175 w 4450080"/>
              <a:gd name="connsiteY29" fmla="*/ 2510473 h 2849880"/>
              <a:gd name="connsiteX30" fmla="*/ 641351 w 4450080"/>
              <a:gd name="connsiteY30" fmla="*/ 2489835 h 2849880"/>
              <a:gd name="connsiteX31" fmla="*/ 597853 w 4450080"/>
              <a:gd name="connsiteY31" fmla="*/ 2489835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08025 w 4450080"/>
              <a:gd name="connsiteY28" fmla="*/ 2507298 h 2849880"/>
              <a:gd name="connsiteX29" fmla="*/ 638175 w 4450080"/>
              <a:gd name="connsiteY29" fmla="*/ 2510473 h 2849880"/>
              <a:gd name="connsiteX30" fmla="*/ 639764 w 4450080"/>
              <a:gd name="connsiteY30" fmla="*/ 2488248 h 2849880"/>
              <a:gd name="connsiteX31" fmla="*/ 597853 w 4450080"/>
              <a:gd name="connsiteY31" fmla="*/ 2489835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08025 w 4450080"/>
              <a:gd name="connsiteY28" fmla="*/ 2512060 h 2849880"/>
              <a:gd name="connsiteX29" fmla="*/ 638175 w 4450080"/>
              <a:gd name="connsiteY29" fmla="*/ 2510473 h 2849880"/>
              <a:gd name="connsiteX30" fmla="*/ 639764 w 4450080"/>
              <a:gd name="connsiteY30" fmla="*/ 2488248 h 2849880"/>
              <a:gd name="connsiteX31" fmla="*/ 597853 w 4450080"/>
              <a:gd name="connsiteY31" fmla="*/ 2489835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09612 w 4450080"/>
              <a:gd name="connsiteY28" fmla="*/ 2502535 h 2849880"/>
              <a:gd name="connsiteX29" fmla="*/ 638175 w 4450080"/>
              <a:gd name="connsiteY29" fmla="*/ 2510473 h 2849880"/>
              <a:gd name="connsiteX30" fmla="*/ 639764 w 4450080"/>
              <a:gd name="connsiteY30" fmla="*/ 2488248 h 2849880"/>
              <a:gd name="connsiteX31" fmla="*/ 597853 w 4450080"/>
              <a:gd name="connsiteY31" fmla="*/ 2489835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 name="connsiteX0" fmla="*/ 4450080 w 4450080"/>
              <a:gd name="connsiteY0" fmla="*/ 2849880 h 2849880"/>
              <a:gd name="connsiteX1" fmla="*/ 3637280 w 4450080"/>
              <a:gd name="connsiteY1" fmla="*/ 2849880 h 2849880"/>
              <a:gd name="connsiteX2" fmla="*/ 3637280 w 4450080"/>
              <a:gd name="connsiteY2" fmla="*/ 2799080 h 2849880"/>
              <a:gd name="connsiteX3" fmla="*/ 2565400 w 4450080"/>
              <a:gd name="connsiteY3" fmla="*/ 2799080 h 2849880"/>
              <a:gd name="connsiteX4" fmla="*/ 2565400 w 4450080"/>
              <a:gd name="connsiteY4" fmla="*/ 2799080 h 2849880"/>
              <a:gd name="connsiteX5" fmla="*/ 2565400 w 4450080"/>
              <a:gd name="connsiteY5" fmla="*/ 2768600 h 2849880"/>
              <a:gd name="connsiteX6" fmla="*/ 2260600 w 4450080"/>
              <a:gd name="connsiteY6" fmla="*/ 2768600 h 2849880"/>
              <a:gd name="connsiteX7" fmla="*/ 2260600 w 4450080"/>
              <a:gd name="connsiteY7" fmla="*/ 2748280 h 2849880"/>
              <a:gd name="connsiteX8" fmla="*/ 2194560 w 4450080"/>
              <a:gd name="connsiteY8" fmla="*/ 2748280 h 2849880"/>
              <a:gd name="connsiteX9" fmla="*/ 2195513 w 4450080"/>
              <a:gd name="connsiteY9" fmla="*/ 2731453 h 2849880"/>
              <a:gd name="connsiteX10" fmla="*/ 1706880 w 4450080"/>
              <a:gd name="connsiteY10" fmla="*/ 2733040 h 2849880"/>
              <a:gd name="connsiteX11" fmla="*/ 1706880 w 4450080"/>
              <a:gd name="connsiteY11" fmla="*/ 2692400 h 2849880"/>
              <a:gd name="connsiteX12" fmla="*/ 1361440 w 4450080"/>
              <a:gd name="connsiteY12" fmla="*/ 2692400 h 2849880"/>
              <a:gd name="connsiteX13" fmla="*/ 1361440 w 4450080"/>
              <a:gd name="connsiteY13" fmla="*/ 2672080 h 2849880"/>
              <a:gd name="connsiteX14" fmla="*/ 1361440 w 4450080"/>
              <a:gd name="connsiteY14" fmla="*/ 2672080 h 2849880"/>
              <a:gd name="connsiteX15" fmla="*/ 1305560 w 4450080"/>
              <a:gd name="connsiteY15" fmla="*/ 2672080 h 2849880"/>
              <a:gd name="connsiteX16" fmla="*/ 1305560 w 4450080"/>
              <a:gd name="connsiteY16" fmla="*/ 2661920 h 2849880"/>
              <a:gd name="connsiteX17" fmla="*/ 1275080 w 4450080"/>
              <a:gd name="connsiteY17" fmla="*/ 2661920 h 2849880"/>
              <a:gd name="connsiteX18" fmla="*/ 1275080 w 4450080"/>
              <a:gd name="connsiteY18" fmla="*/ 2621280 h 2849880"/>
              <a:gd name="connsiteX19" fmla="*/ 1127760 w 4450080"/>
              <a:gd name="connsiteY19" fmla="*/ 2621280 h 2849880"/>
              <a:gd name="connsiteX20" fmla="*/ 1127760 w 4450080"/>
              <a:gd name="connsiteY20" fmla="*/ 2606040 h 2849880"/>
              <a:gd name="connsiteX21" fmla="*/ 960755 w 4450080"/>
              <a:gd name="connsiteY21" fmla="*/ 2606040 h 2849880"/>
              <a:gd name="connsiteX22" fmla="*/ 960120 w 4450080"/>
              <a:gd name="connsiteY22" fmla="*/ 2590800 h 2849880"/>
              <a:gd name="connsiteX23" fmla="*/ 858520 w 4450080"/>
              <a:gd name="connsiteY23" fmla="*/ 2590800 h 2849880"/>
              <a:gd name="connsiteX24" fmla="*/ 858520 w 4450080"/>
              <a:gd name="connsiteY24" fmla="*/ 2565400 h 2849880"/>
              <a:gd name="connsiteX25" fmla="*/ 797560 w 4450080"/>
              <a:gd name="connsiteY25" fmla="*/ 2565400 h 2849880"/>
              <a:gd name="connsiteX26" fmla="*/ 797560 w 4450080"/>
              <a:gd name="connsiteY26" fmla="*/ 2540000 h 2849880"/>
              <a:gd name="connsiteX27" fmla="*/ 711200 w 4450080"/>
              <a:gd name="connsiteY27" fmla="*/ 2540000 h 2849880"/>
              <a:gd name="connsiteX28" fmla="*/ 709612 w 4450080"/>
              <a:gd name="connsiteY28" fmla="*/ 2507297 h 2849880"/>
              <a:gd name="connsiteX29" fmla="*/ 638175 w 4450080"/>
              <a:gd name="connsiteY29" fmla="*/ 2510473 h 2849880"/>
              <a:gd name="connsiteX30" fmla="*/ 639764 w 4450080"/>
              <a:gd name="connsiteY30" fmla="*/ 2488248 h 2849880"/>
              <a:gd name="connsiteX31" fmla="*/ 597853 w 4450080"/>
              <a:gd name="connsiteY31" fmla="*/ 2489835 h 2849880"/>
              <a:gd name="connsiteX32" fmla="*/ 599440 w 4450080"/>
              <a:gd name="connsiteY32" fmla="*/ 2392680 h 2849880"/>
              <a:gd name="connsiteX33" fmla="*/ 589280 w 4450080"/>
              <a:gd name="connsiteY33" fmla="*/ 2392680 h 2849880"/>
              <a:gd name="connsiteX34" fmla="*/ 589280 w 4450080"/>
              <a:gd name="connsiteY34" fmla="*/ 2367280 h 2849880"/>
              <a:gd name="connsiteX35" fmla="*/ 579120 w 4450080"/>
              <a:gd name="connsiteY35" fmla="*/ 2357120 h 2849880"/>
              <a:gd name="connsiteX36" fmla="*/ 563880 w 4450080"/>
              <a:gd name="connsiteY36" fmla="*/ 2357120 h 2849880"/>
              <a:gd name="connsiteX37" fmla="*/ 563880 w 4450080"/>
              <a:gd name="connsiteY37" fmla="*/ 2316480 h 2849880"/>
              <a:gd name="connsiteX38" fmla="*/ 482600 w 4450080"/>
              <a:gd name="connsiteY38" fmla="*/ 2316480 h 2849880"/>
              <a:gd name="connsiteX39" fmla="*/ 482600 w 4450080"/>
              <a:gd name="connsiteY39" fmla="*/ 2286000 h 2849880"/>
              <a:gd name="connsiteX40" fmla="*/ 477520 w 4450080"/>
              <a:gd name="connsiteY40" fmla="*/ 2291080 h 2849880"/>
              <a:gd name="connsiteX41" fmla="*/ 477520 w 4450080"/>
              <a:gd name="connsiteY41" fmla="*/ 2255520 h 2849880"/>
              <a:gd name="connsiteX42" fmla="*/ 441960 w 4450080"/>
              <a:gd name="connsiteY42" fmla="*/ 2255520 h 2849880"/>
              <a:gd name="connsiteX43" fmla="*/ 441960 w 4450080"/>
              <a:gd name="connsiteY43" fmla="*/ 2189480 h 2849880"/>
              <a:gd name="connsiteX44" fmla="*/ 386080 w 4450080"/>
              <a:gd name="connsiteY44" fmla="*/ 2189480 h 2849880"/>
              <a:gd name="connsiteX45" fmla="*/ 386080 w 4450080"/>
              <a:gd name="connsiteY45" fmla="*/ 2148840 h 2849880"/>
              <a:gd name="connsiteX46" fmla="*/ 365760 w 4450080"/>
              <a:gd name="connsiteY46" fmla="*/ 2148840 h 2849880"/>
              <a:gd name="connsiteX47" fmla="*/ 365760 w 4450080"/>
              <a:gd name="connsiteY47" fmla="*/ 2113280 h 2849880"/>
              <a:gd name="connsiteX48" fmla="*/ 345440 w 4450080"/>
              <a:gd name="connsiteY48" fmla="*/ 2113280 h 2849880"/>
              <a:gd name="connsiteX49" fmla="*/ 345440 w 4450080"/>
              <a:gd name="connsiteY49" fmla="*/ 1965960 h 2849880"/>
              <a:gd name="connsiteX50" fmla="*/ 299720 w 4450080"/>
              <a:gd name="connsiteY50" fmla="*/ 1965960 h 2849880"/>
              <a:gd name="connsiteX51" fmla="*/ 299720 w 4450080"/>
              <a:gd name="connsiteY51" fmla="*/ 1935480 h 2849880"/>
              <a:gd name="connsiteX52" fmla="*/ 254000 w 4450080"/>
              <a:gd name="connsiteY52" fmla="*/ 1935480 h 2849880"/>
              <a:gd name="connsiteX53" fmla="*/ 254000 w 4450080"/>
              <a:gd name="connsiteY53" fmla="*/ 1884680 h 2849880"/>
              <a:gd name="connsiteX54" fmla="*/ 254000 w 4450080"/>
              <a:gd name="connsiteY54" fmla="*/ 1833880 h 2849880"/>
              <a:gd name="connsiteX55" fmla="*/ 233680 w 4450080"/>
              <a:gd name="connsiteY55" fmla="*/ 1833880 h 2849880"/>
              <a:gd name="connsiteX56" fmla="*/ 233680 w 4450080"/>
              <a:gd name="connsiteY56" fmla="*/ 1798320 h 2849880"/>
              <a:gd name="connsiteX57" fmla="*/ 213360 w 4450080"/>
              <a:gd name="connsiteY57" fmla="*/ 1778000 h 2849880"/>
              <a:gd name="connsiteX58" fmla="*/ 213360 w 4450080"/>
              <a:gd name="connsiteY58" fmla="*/ 1188720 h 2849880"/>
              <a:gd name="connsiteX59" fmla="*/ 208280 w 4450080"/>
              <a:gd name="connsiteY59" fmla="*/ 1183640 h 2849880"/>
              <a:gd name="connsiteX60" fmla="*/ 208280 w 4450080"/>
              <a:gd name="connsiteY60" fmla="*/ 980440 h 2849880"/>
              <a:gd name="connsiteX61" fmla="*/ 193040 w 4450080"/>
              <a:gd name="connsiteY61" fmla="*/ 980440 h 2849880"/>
              <a:gd name="connsiteX62" fmla="*/ 193040 w 4450080"/>
              <a:gd name="connsiteY62" fmla="*/ 853440 h 2849880"/>
              <a:gd name="connsiteX63" fmla="*/ 172720 w 4450080"/>
              <a:gd name="connsiteY63" fmla="*/ 853440 h 2849880"/>
              <a:gd name="connsiteX64" fmla="*/ 172720 w 4450080"/>
              <a:gd name="connsiteY64" fmla="*/ 787400 h 2849880"/>
              <a:gd name="connsiteX65" fmla="*/ 162560 w 4450080"/>
              <a:gd name="connsiteY65" fmla="*/ 777240 h 2849880"/>
              <a:gd name="connsiteX66" fmla="*/ 162560 w 4450080"/>
              <a:gd name="connsiteY66" fmla="*/ 675640 h 2849880"/>
              <a:gd name="connsiteX67" fmla="*/ 142240 w 4450080"/>
              <a:gd name="connsiteY67" fmla="*/ 675640 h 2849880"/>
              <a:gd name="connsiteX68" fmla="*/ 139065 w 4450080"/>
              <a:gd name="connsiteY68" fmla="*/ 554038 h 2849880"/>
              <a:gd name="connsiteX69" fmla="*/ 128905 w 4450080"/>
              <a:gd name="connsiteY69" fmla="*/ 553085 h 2849880"/>
              <a:gd name="connsiteX70" fmla="*/ 127318 w 4450080"/>
              <a:gd name="connsiteY70" fmla="*/ 524193 h 2849880"/>
              <a:gd name="connsiteX71" fmla="*/ 108267 w 4450080"/>
              <a:gd name="connsiteY71" fmla="*/ 525781 h 2849880"/>
              <a:gd name="connsiteX72" fmla="*/ 106680 w 4450080"/>
              <a:gd name="connsiteY72" fmla="*/ 411480 h 2849880"/>
              <a:gd name="connsiteX73" fmla="*/ 91440 w 4450080"/>
              <a:gd name="connsiteY73" fmla="*/ 411480 h 2849880"/>
              <a:gd name="connsiteX74" fmla="*/ 91440 w 4450080"/>
              <a:gd name="connsiteY74" fmla="*/ 350520 h 2849880"/>
              <a:gd name="connsiteX75" fmla="*/ 81280 w 4450080"/>
              <a:gd name="connsiteY75" fmla="*/ 340360 h 2849880"/>
              <a:gd name="connsiteX76" fmla="*/ 81280 w 4450080"/>
              <a:gd name="connsiteY76" fmla="*/ 318135 h 2849880"/>
              <a:gd name="connsiteX77" fmla="*/ 57785 w 4450080"/>
              <a:gd name="connsiteY77" fmla="*/ 318452 h 2849880"/>
              <a:gd name="connsiteX78" fmla="*/ 45720 w 4450080"/>
              <a:gd name="connsiteY78" fmla="*/ 172720 h 2849880"/>
              <a:gd name="connsiteX79" fmla="*/ 35560 w 4450080"/>
              <a:gd name="connsiteY79" fmla="*/ 172720 h 2849880"/>
              <a:gd name="connsiteX80" fmla="*/ 35560 w 4450080"/>
              <a:gd name="connsiteY80" fmla="*/ 106680 h 2849880"/>
              <a:gd name="connsiteX81" fmla="*/ 15240 w 4450080"/>
              <a:gd name="connsiteY81" fmla="*/ 106680 h 2849880"/>
              <a:gd name="connsiteX82" fmla="*/ 15240 w 4450080"/>
              <a:gd name="connsiteY82" fmla="*/ 60960 h 2849880"/>
              <a:gd name="connsiteX83" fmla="*/ 0 w 4450080"/>
              <a:gd name="connsiteY83" fmla="*/ 60960 h 2849880"/>
              <a:gd name="connsiteX84" fmla="*/ 0 w 4450080"/>
              <a:gd name="connsiteY84" fmla="*/ 0 h 2849880"/>
              <a:gd name="connsiteX85" fmla="*/ 0 w 4450080"/>
              <a:gd name="connsiteY85" fmla="*/ 0 h 2849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450080" h="2849880">
                <a:moveTo>
                  <a:pt x="4450080" y="2849880"/>
                </a:moveTo>
                <a:lnTo>
                  <a:pt x="3637280" y="2849880"/>
                </a:lnTo>
                <a:lnTo>
                  <a:pt x="3637280" y="2799080"/>
                </a:lnTo>
                <a:lnTo>
                  <a:pt x="2565400" y="2799080"/>
                </a:lnTo>
                <a:lnTo>
                  <a:pt x="2565400" y="2799080"/>
                </a:lnTo>
                <a:lnTo>
                  <a:pt x="2565400" y="2768600"/>
                </a:lnTo>
                <a:lnTo>
                  <a:pt x="2260600" y="2768600"/>
                </a:lnTo>
                <a:lnTo>
                  <a:pt x="2260600" y="2748280"/>
                </a:lnTo>
                <a:lnTo>
                  <a:pt x="2194560" y="2748280"/>
                </a:lnTo>
                <a:cubicBezTo>
                  <a:pt x="2194878" y="2742671"/>
                  <a:pt x="2195195" y="2737062"/>
                  <a:pt x="2195513" y="2731453"/>
                </a:cubicBezTo>
                <a:lnTo>
                  <a:pt x="1706880" y="2733040"/>
                </a:lnTo>
                <a:lnTo>
                  <a:pt x="1706880" y="2692400"/>
                </a:lnTo>
                <a:lnTo>
                  <a:pt x="1361440" y="2692400"/>
                </a:lnTo>
                <a:lnTo>
                  <a:pt x="1361440" y="2672080"/>
                </a:lnTo>
                <a:lnTo>
                  <a:pt x="1361440" y="2672080"/>
                </a:lnTo>
                <a:lnTo>
                  <a:pt x="1305560" y="2672080"/>
                </a:lnTo>
                <a:lnTo>
                  <a:pt x="1305560" y="2661920"/>
                </a:lnTo>
                <a:lnTo>
                  <a:pt x="1275080" y="2661920"/>
                </a:lnTo>
                <a:lnTo>
                  <a:pt x="1275080" y="2621280"/>
                </a:lnTo>
                <a:lnTo>
                  <a:pt x="1127760" y="2621280"/>
                </a:lnTo>
                <a:lnTo>
                  <a:pt x="1127760" y="2606040"/>
                </a:lnTo>
                <a:lnTo>
                  <a:pt x="960755" y="2606040"/>
                </a:lnTo>
                <a:cubicBezTo>
                  <a:pt x="960543" y="2600960"/>
                  <a:pt x="960332" y="2595880"/>
                  <a:pt x="960120" y="2590800"/>
                </a:cubicBezTo>
                <a:lnTo>
                  <a:pt x="858520" y="2590800"/>
                </a:lnTo>
                <a:lnTo>
                  <a:pt x="858520" y="2565400"/>
                </a:lnTo>
                <a:lnTo>
                  <a:pt x="797560" y="2565400"/>
                </a:lnTo>
                <a:lnTo>
                  <a:pt x="797560" y="2540000"/>
                </a:lnTo>
                <a:lnTo>
                  <a:pt x="711200" y="2540000"/>
                </a:lnTo>
                <a:cubicBezTo>
                  <a:pt x="710671" y="2527512"/>
                  <a:pt x="710141" y="2519785"/>
                  <a:pt x="709612" y="2507297"/>
                </a:cubicBezTo>
                <a:lnTo>
                  <a:pt x="638175" y="2510473"/>
                </a:lnTo>
                <a:cubicBezTo>
                  <a:pt x="638704" y="2490894"/>
                  <a:pt x="639235" y="2507827"/>
                  <a:pt x="639764" y="2488248"/>
                </a:cubicBezTo>
                <a:lnTo>
                  <a:pt x="597853" y="2489835"/>
                </a:lnTo>
                <a:lnTo>
                  <a:pt x="599440" y="2392680"/>
                </a:lnTo>
                <a:lnTo>
                  <a:pt x="589280" y="2392680"/>
                </a:lnTo>
                <a:lnTo>
                  <a:pt x="589280" y="2367280"/>
                </a:lnTo>
                <a:lnTo>
                  <a:pt x="579120" y="2357120"/>
                </a:lnTo>
                <a:lnTo>
                  <a:pt x="563880" y="2357120"/>
                </a:lnTo>
                <a:lnTo>
                  <a:pt x="563880" y="2316480"/>
                </a:lnTo>
                <a:lnTo>
                  <a:pt x="482600" y="2316480"/>
                </a:lnTo>
                <a:lnTo>
                  <a:pt x="482600" y="2286000"/>
                </a:lnTo>
                <a:lnTo>
                  <a:pt x="477520" y="2291080"/>
                </a:lnTo>
                <a:lnTo>
                  <a:pt x="477520" y="2255520"/>
                </a:lnTo>
                <a:lnTo>
                  <a:pt x="441960" y="2255520"/>
                </a:lnTo>
                <a:lnTo>
                  <a:pt x="441960" y="2189480"/>
                </a:lnTo>
                <a:lnTo>
                  <a:pt x="386080" y="2189480"/>
                </a:lnTo>
                <a:lnTo>
                  <a:pt x="386080" y="2148840"/>
                </a:lnTo>
                <a:lnTo>
                  <a:pt x="365760" y="2148840"/>
                </a:lnTo>
                <a:lnTo>
                  <a:pt x="365760" y="2113280"/>
                </a:lnTo>
                <a:lnTo>
                  <a:pt x="345440" y="2113280"/>
                </a:lnTo>
                <a:lnTo>
                  <a:pt x="345440" y="1965960"/>
                </a:lnTo>
                <a:lnTo>
                  <a:pt x="299720" y="1965960"/>
                </a:lnTo>
                <a:lnTo>
                  <a:pt x="299720" y="1935480"/>
                </a:lnTo>
                <a:lnTo>
                  <a:pt x="254000" y="1935480"/>
                </a:lnTo>
                <a:lnTo>
                  <a:pt x="254000" y="1884680"/>
                </a:lnTo>
                <a:lnTo>
                  <a:pt x="254000" y="1833880"/>
                </a:lnTo>
                <a:lnTo>
                  <a:pt x="233680" y="1833880"/>
                </a:lnTo>
                <a:lnTo>
                  <a:pt x="233680" y="1798320"/>
                </a:lnTo>
                <a:lnTo>
                  <a:pt x="213360" y="1778000"/>
                </a:lnTo>
                <a:lnTo>
                  <a:pt x="213360" y="1188720"/>
                </a:lnTo>
                <a:lnTo>
                  <a:pt x="208280" y="1183640"/>
                </a:lnTo>
                <a:lnTo>
                  <a:pt x="208280" y="980440"/>
                </a:lnTo>
                <a:lnTo>
                  <a:pt x="193040" y="980440"/>
                </a:lnTo>
                <a:lnTo>
                  <a:pt x="193040" y="853440"/>
                </a:lnTo>
                <a:lnTo>
                  <a:pt x="172720" y="853440"/>
                </a:lnTo>
                <a:lnTo>
                  <a:pt x="172720" y="787400"/>
                </a:lnTo>
                <a:lnTo>
                  <a:pt x="162560" y="777240"/>
                </a:lnTo>
                <a:lnTo>
                  <a:pt x="162560" y="675640"/>
                </a:lnTo>
                <a:lnTo>
                  <a:pt x="142240" y="675640"/>
                </a:lnTo>
                <a:cubicBezTo>
                  <a:pt x="141182" y="635106"/>
                  <a:pt x="140123" y="594572"/>
                  <a:pt x="139065" y="554038"/>
                </a:cubicBezTo>
                <a:lnTo>
                  <a:pt x="128905" y="553085"/>
                </a:lnTo>
                <a:lnTo>
                  <a:pt x="127318" y="524193"/>
                </a:lnTo>
                <a:lnTo>
                  <a:pt x="108267" y="525781"/>
                </a:lnTo>
                <a:lnTo>
                  <a:pt x="106680" y="411480"/>
                </a:lnTo>
                <a:lnTo>
                  <a:pt x="91440" y="411480"/>
                </a:lnTo>
                <a:lnTo>
                  <a:pt x="91440" y="350520"/>
                </a:lnTo>
                <a:lnTo>
                  <a:pt x="81280" y="340360"/>
                </a:lnTo>
                <a:lnTo>
                  <a:pt x="81280" y="318135"/>
                </a:lnTo>
                <a:lnTo>
                  <a:pt x="57785" y="318452"/>
                </a:lnTo>
                <a:lnTo>
                  <a:pt x="45720" y="172720"/>
                </a:lnTo>
                <a:lnTo>
                  <a:pt x="35560" y="172720"/>
                </a:lnTo>
                <a:lnTo>
                  <a:pt x="35560" y="106680"/>
                </a:lnTo>
                <a:lnTo>
                  <a:pt x="15240" y="106680"/>
                </a:lnTo>
                <a:lnTo>
                  <a:pt x="15240" y="60960"/>
                </a:lnTo>
                <a:lnTo>
                  <a:pt x="0" y="60960"/>
                </a:lnTo>
                <a:lnTo>
                  <a:pt x="0"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1748" name="Group 31747">
            <a:extLst>
              <a:ext uri="{FF2B5EF4-FFF2-40B4-BE49-F238E27FC236}">
                <a16:creationId xmlns:a16="http://schemas.microsoft.com/office/drawing/2014/main" id="{A60F8276-6D0D-47B7-9A50-D6BF46ED2411}"/>
              </a:ext>
            </a:extLst>
          </p:cNvPr>
          <p:cNvGrpSpPr/>
          <p:nvPr/>
        </p:nvGrpSpPr>
        <p:grpSpPr>
          <a:xfrm>
            <a:off x="6672218" y="2121793"/>
            <a:ext cx="76895" cy="76895"/>
            <a:chOff x="7149741" y="2177355"/>
            <a:chExt cx="158036" cy="158036"/>
          </a:xfrm>
        </p:grpSpPr>
        <p:cxnSp>
          <p:nvCxnSpPr>
            <p:cNvPr id="31747" name="Straight Connector 31746">
              <a:extLst>
                <a:ext uri="{FF2B5EF4-FFF2-40B4-BE49-F238E27FC236}">
                  <a16:creationId xmlns:a16="http://schemas.microsoft.com/office/drawing/2014/main" id="{8BBD0E6D-3C0C-7A6A-0B1B-F533FFAA2B7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C9D4EBE4-93CB-1901-45A9-7415F5323DA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D164C2EC-82CF-B219-C5F3-47DEAA603981}"/>
              </a:ext>
            </a:extLst>
          </p:cNvPr>
          <p:cNvGrpSpPr/>
          <p:nvPr/>
        </p:nvGrpSpPr>
        <p:grpSpPr>
          <a:xfrm>
            <a:off x="6989070" y="4085352"/>
            <a:ext cx="76895" cy="76895"/>
            <a:chOff x="7149741" y="2177355"/>
            <a:chExt cx="158036" cy="158036"/>
          </a:xfrm>
        </p:grpSpPr>
        <p:cxnSp>
          <p:nvCxnSpPr>
            <p:cNvPr id="263" name="Straight Connector 262">
              <a:extLst>
                <a:ext uri="{FF2B5EF4-FFF2-40B4-BE49-F238E27FC236}">
                  <a16:creationId xmlns:a16="http://schemas.microsoft.com/office/drawing/2014/main" id="{FA62CD20-14D6-DEAC-2DE9-CF7F80D33AF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3C4BCA96-5F86-C76B-4757-6B1E220A9B7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E787B312-EF09-17B6-0657-4DE319B466B8}"/>
              </a:ext>
            </a:extLst>
          </p:cNvPr>
          <p:cNvGrpSpPr/>
          <p:nvPr/>
        </p:nvGrpSpPr>
        <p:grpSpPr>
          <a:xfrm>
            <a:off x="7124532" y="4275376"/>
            <a:ext cx="76895" cy="76895"/>
            <a:chOff x="7149741" y="2177355"/>
            <a:chExt cx="158036" cy="158036"/>
          </a:xfrm>
        </p:grpSpPr>
        <p:cxnSp>
          <p:nvCxnSpPr>
            <p:cNvPr id="266" name="Straight Connector 265">
              <a:extLst>
                <a:ext uri="{FF2B5EF4-FFF2-40B4-BE49-F238E27FC236}">
                  <a16:creationId xmlns:a16="http://schemas.microsoft.com/office/drawing/2014/main" id="{93C41E90-1F84-B920-CA97-21901DB08EC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D75D1F32-B86D-B385-EB23-1D0AA3A3897C}"/>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3A6C2E5B-EC1A-3BCC-C348-01138BAE298E}"/>
              </a:ext>
            </a:extLst>
          </p:cNvPr>
          <p:cNvGrpSpPr/>
          <p:nvPr/>
        </p:nvGrpSpPr>
        <p:grpSpPr>
          <a:xfrm>
            <a:off x="7014694" y="4132044"/>
            <a:ext cx="76895" cy="76895"/>
            <a:chOff x="7149741" y="2177355"/>
            <a:chExt cx="158036" cy="158036"/>
          </a:xfrm>
        </p:grpSpPr>
        <p:cxnSp>
          <p:nvCxnSpPr>
            <p:cNvPr id="269" name="Straight Connector 268">
              <a:extLst>
                <a:ext uri="{FF2B5EF4-FFF2-40B4-BE49-F238E27FC236}">
                  <a16:creationId xmlns:a16="http://schemas.microsoft.com/office/drawing/2014/main" id="{88C20462-ACF7-FE37-7828-2C4BB6E3024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DFD1CD55-D92B-B7DE-7F6F-33BF653D9A8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71" name="Group 270">
            <a:extLst>
              <a:ext uri="{FF2B5EF4-FFF2-40B4-BE49-F238E27FC236}">
                <a16:creationId xmlns:a16="http://schemas.microsoft.com/office/drawing/2014/main" id="{4D27E773-99BC-968F-8458-B1451A188819}"/>
              </a:ext>
            </a:extLst>
          </p:cNvPr>
          <p:cNvGrpSpPr/>
          <p:nvPr/>
        </p:nvGrpSpPr>
        <p:grpSpPr>
          <a:xfrm>
            <a:off x="6614408" y="1975212"/>
            <a:ext cx="76895" cy="76895"/>
            <a:chOff x="7149741" y="2177355"/>
            <a:chExt cx="158036" cy="158036"/>
          </a:xfrm>
        </p:grpSpPr>
        <p:cxnSp>
          <p:nvCxnSpPr>
            <p:cNvPr id="272" name="Straight Connector 271">
              <a:extLst>
                <a:ext uri="{FF2B5EF4-FFF2-40B4-BE49-F238E27FC236}">
                  <a16:creationId xmlns:a16="http://schemas.microsoft.com/office/drawing/2014/main" id="{E4CCA198-C60D-617A-EBF1-D552964AEE9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0267644A-AA7B-4748-147E-1B7CACDEE27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74" name="Group 273">
            <a:extLst>
              <a:ext uri="{FF2B5EF4-FFF2-40B4-BE49-F238E27FC236}">
                <a16:creationId xmlns:a16="http://schemas.microsoft.com/office/drawing/2014/main" id="{34FFF89F-8AF1-5561-3CCF-B8B2CA49F6D6}"/>
              </a:ext>
            </a:extLst>
          </p:cNvPr>
          <p:cNvGrpSpPr/>
          <p:nvPr/>
        </p:nvGrpSpPr>
        <p:grpSpPr>
          <a:xfrm>
            <a:off x="7906029" y="4586493"/>
            <a:ext cx="76895" cy="76895"/>
            <a:chOff x="7149741" y="2177355"/>
            <a:chExt cx="158036" cy="158036"/>
          </a:xfrm>
        </p:grpSpPr>
        <p:cxnSp>
          <p:nvCxnSpPr>
            <p:cNvPr id="275" name="Straight Connector 274">
              <a:extLst>
                <a:ext uri="{FF2B5EF4-FFF2-40B4-BE49-F238E27FC236}">
                  <a16:creationId xmlns:a16="http://schemas.microsoft.com/office/drawing/2014/main" id="{91F091A7-BE65-6149-7C82-ED2131B6075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B14F1CC6-4913-4E87-2AC9-18C76451179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77" name="Group 276">
            <a:extLst>
              <a:ext uri="{FF2B5EF4-FFF2-40B4-BE49-F238E27FC236}">
                <a16:creationId xmlns:a16="http://schemas.microsoft.com/office/drawing/2014/main" id="{D7D61F03-FEBE-F8F9-BDEF-5071E2750F61}"/>
              </a:ext>
            </a:extLst>
          </p:cNvPr>
          <p:cNvGrpSpPr/>
          <p:nvPr/>
        </p:nvGrpSpPr>
        <p:grpSpPr>
          <a:xfrm>
            <a:off x="8002092" y="4668533"/>
            <a:ext cx="76895" cy="76895"/>
            <a:chOff x="7149741" y="2177355"/>
            <a:chExt cx="158036" cy="158036"/>
          </a:xfrm>
        </p:grpSpPr>
        <p:cxnSp>
          <p:nvCxnSpPr>
            <p:cNvPr id="278" name="Straight Connector 277">
              <a:extLst>
                <a:ext uri="{FF2B5EF4-FFF2-40B4-BE49-F238E27FC236}">
                  <a16:creationId xmlns:a16="http://schemas.microsoft.com/office/drawing/2014/main" id="{B3DAB207-753C-A009-433D-E2B1E1E7ACB7}"/>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A58E03FD-8899-FEEE-C6B8-29FC2530532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80" name="Group 279">
            <a:extLst>
              <a:ext uri="{FF2B5EF4-FFF2-40B4-BE49-F238E27FC236}">
                <a16:creationId xmlns:a16="http://schemas.microsoft.com/office/drawing/2014/main" id="{BEE9A168-4905-7279-508C-5C4587EE64B6}"/>
              </a:ext>
            </a:extLst>
          </p:cNvPr>
          <p:cNvGrpSpPr/>
          <p:nvPr/>
        </p:nvGrpSpPr>
        <p:grpSpPr>
          <a:xfrm>
            <a:off x="9310088" y="4760507"/>
            <a:ext cx="76895" cy="76895"/>
            <a:chOff x="7149741" y="2177355"/>
            <a:chExt cx="158036" cy="158036"/>
          </a:xfrm>
        </p:grpSpPr>
        <p:cxnSp>
          <p:nvCxnSpPr>
            <p:cNvPr id="281" name="Straight Connector 280">
              <a:extLst>
                <a:ext uri="{FF2B5EF4-FFF2-40B4-BE49-F238E27FC236}">
                  <a16:creationId xmlns:a16="http://schemas.microsoft.com/office/drawing/2014/main" id="{2437F9F6-8F98-0FBE-1AE6-DE4EE28732D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364F3A6E-D48F-34F5-F700-208C54CDFE0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83" name="Group 282">
            <a:extLst>
              <a:ext uri="{FF2B5EF4-FFF2-40B4-BE49-F238E27FC236}">
                <a16:creationId xmlns:a16="http://schemas.microsoft.com/office/drawing/2014/main" id="{42BE0043-0993-B698-C81E-C465B8218CC1}"/>
              </a:ext>
            </a:extLst>
          </p:cNvPr>
          <p:cNvGrpSpPr/>
          <p:nvPr/>
        </p:nvGrpSpPr>
        <p:grpSpPr>
          <a:xfrm>
            <a:off x="9411917" y="4760507"/>
            <a:ext cx="76895" cy="76895"/>
            <a:chOff x="7149741" y="2177355"/>
            <a:chExt cx="158036" cy="158036"/>
          </a:xfrm>
        </p:grpSpPr>
        <p:cxnSp>
          <p:nvCxnSpPr>
            <p:cNvPr id="284" name="Straight Connector 283">
              <a:extLst>
                <a:ext uri="{FF2B5EF4-FFF2-40B4-BE49-F238E27FC236}">
                  <a16:creationId xmlns:a16="http://schemas.microsoft.com/office/drawing/2014/main" id="{8E02EABC-913D-FC1B-70AE-537095EC534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9828400A-98E6-9D6D-936E-CE53B777EF9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86" name="Group 285">
            <a:extLst>
              <a:ext uri="{FF2B5EF4-FFF2-40B4-BE49-F238E27FC236}">
                <a16:creationId xmlns:a16="http://schemas.microsoft.com/office/drawing/2014/main" id="{8D4F2C25-97CE-EF9B-B99F-63C41F3B80A0}"/>
              </a:ext>
            </a:extLst>
          </p:cNvPr>
          <p:cNvGrpSpPr/>
          <p:nvPr/>
        </p:nvGrpSpPr>
        <p:grpSpPr>
          <a:xfrm>
            <a:off x="9557912" y="4760506"/>
            <a:ext cx="76895" cy="76895"/>
            <a:chOff x="7149741" y="2177355"/>
            <a:chExt cx="158036" cy="158036"/>
          </a:xfrm>
        </p:grpSpPr>
        <p:cxnSp>
          <p:nvCxnSpPr>
            <p:cNvPr id="287" name="Straight Connector 286">
              <a:extLst>
                <a:ext uri="{FF2B5EF4-FFF2-40B4-BE49-F238E27FC236}">
                  <a16:creationId xmlns:a16="http://schemas.microsoft.com/office/drawing/2014/main" id="{B12E806C-973D-5CC7-6735-C09139026AC7}"/>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C26DA9F4-43EE-05A4-6DAB-EE73BFC21E1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89" name="Group 288">
            <a:extLst>
              <a:ext uri="{FF2B5EF4-FFF2-40B4-BE49-F238E27FC236}">
                <a16:creationId xmlns:a16="http://schemas.microsoft.com/office/drawing/2014/main" id="{D66C1768-130A-D784-7AEE-CEACD7A73A22}"/>
              </a:ext>
            </a:extLst>
          </p:cNvPr>
          <p:cNvGrpSpPr/>
          <p:nvPr/>
        </p:nvGrpSpPr>
        <p:grpSpPr>
          <a:xfrm>
            <a:off x="9578454" y="4760506"/>
            <a:ext cx="76895" cy="76895"/>
            <a:chOff x="7149741" y="2177355"/>
            <a:chExt cx="158036" cy="158036"/>
          </a:xfrm>
        </p:grpSpPr>
        <p:cxnSp>
          <p:nvCxnSpPr>
            <p:cNvPr id="290" name="Straight Connector 289">
              <a:extLst>
                <a:ext uri="{FF2B5EF4-FFF2-40B4-BE49-F238E27FC236}">
                  <a16:creationId xmlns:a16="http://schemas.microsoft.com/office/drawing/2014/main" id="{A9C945FE-AD97-3141-56B0-15F5E33F55D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B0B29585-B312-52E7-1CBF-33D0D8C2AB6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92" name="Group 291">
            <a:extLst>
              <a:ext uri="{FF2B5EF4-FFF2-40B4-BE49-F238E27FC236}">
                <a16:creationId xmlns:a16="http://schemas.microsoft.com/office/drawing/2014/main" id="{CBAEC565-FB86-CF37-B441-C6767B2BE938}"/>
              </a:ext>
            </a:extLst>
          </p:cNvPr>
          <p:cNvGrpSpPr/>
          <p:nvPr/>
        </p:nvGrpSpPr>
        <p:grpSpPr>
          <a:xfrm>
            <a:off x="10589527" y="4807177"/>
            <a:ext cx="76895" cy="76895"/>
            <a:chOff x="7149741" y="2177355"/>
            <a:chExt cx="158036" cy="158036"/>
          </a:xfrm>
        </p:grpSpPr>
        <p:cxnSp>
          <p:nvCxnSpPr>
            <p:cNvPr id="293" name="Straight Connector 292">
              <a:extLst>
                <a:ext uri="{FF2B5EF4-FFF2-40B4-BE49-F238E27FC236}">
                  <a16:creationId xmlns:a16="http://schemas.microsoft.com/office/drawing/2014/main" id="{DF199B50-8081-F776-6D8C-32D02779A9B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4A008C38-50F0-5990-602A-9CDE2F3FE6F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95" name="Group 294">
            <a:extLst>
              <a:ext uri="{FF2B5EF4-FFF2-40B4-BE49-F238E27FC236}">
                <a16:creationId xmlns:a16="http://schemas.microsoft.com/office/drawing/2014/main" id="{97617A34-5F2F-5774-91B5-6331051FC618}"/>
              </a:ext>
            </a:extLst>
          </p:cNvPr>
          <p:cNvGrpSpPr/>
          <p:nvPr/>
        </p:nvGrpSpPr>
        <p:grpSpPr>
          <a:xfrm>
            <a:off x="11070568" y="4813498"/>
            <a:ext cx="76895" cy="76895"/>
            <a:chOff x="7149741" y="2177355"/>
            <a:chExt cx="158036" cy="158036"/>
          </a:xfrm>
        </p:grpSpPr>
        <p:cxnSp>
          <p:nvCxnSpPr>
            <p:cNvPr id="296" name="Straight Connector 295">
              <a:extLst>
                <a:ext uri="{FF2B5EF4-FFF2-40B4-BE49-F238E27FC236}">
                  <a16:creationId xmlns:a16="http://schemas.microsoft.com/office/drawing/2014/main" id="{08332A35-AE4C-C1F6-9610-19258FF3993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8C244318-0DD7-BBE4-4491-D577B60A89E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98" name="Group 297">
            <a:extLst>
              <a:ext uri="{FF2B5EF4-FFF2-40B4-BE49-F238E27FC236}">
                <a16:creationId xmlns:a16="http://schemas.microsoft.com/office/drawing/2014/main" id="{DB24EF46-5303-9F17-98AE-D739BA5B1309}"/>
              </a:ext>
            </a:extLst>
          </p:cNvPr>
          <p:cNvGrpSpPr/>
          <p:nvPr/>
        </p:nvGrpSpPr>
        <p:grpSpPr>
          <a:xfrm>
            <a:off x="11092797" y="4811429"/>
            <a:ext cx="76895" cy="76895"/>
            <a:chOff x="7149741" y="2177355"/>
            <a:chExt cx="158036" cy="158036"/>
          </a:xfrm>
        </p:grpSpPr>
        <p:cxnSp>
          <p:nvCxnSpPr>
            <p:cNvPr id="299" name="Straight Connector 298">
              <a:extLst>
                <a:ext uri="{FF2B5EF4-FFF2-40B4-BE49-F238E27FC236}">
                  <a16:creationId xmlns:a16="http://schemas.microsoft.com/office/drawing/2014/main" id="{0943AFB8-99F6-801D-090F-4FEB945DB27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0E8FCA1D-AE30-C955-A89A-049F20C1BE1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1749" name="Group 31748">
            <a:extLst>
              <a:ext uri="{FF2B5EF4-FFF2-40B4-BE49-F238E27FC236}">
                <a16:creationId xmlns:a16="http://schemas.microsoft.com/office/drawing/2014/main" id="{09E68FDE-22AF-F652-A645-BE578496797E}"/>
              </a:ext>
            </a:extLst>
          </p:cNvPr>
          <p:cNvGrpSpPr/>
          <p:nvPr/>
        </p:nvGrpSpPr>
        <p:grpSpPr>
          <a:xfrm>
            <a:off x="5729324" y="3950396"/>
            <a:ext cx="102264" cy="76895"/>
            <a:chOff x="5729324" y="3950396"/>
            <a:chExt cx="102264" cy="76895"/>
          </a:xfrm>
        </p:grpSpPr>
        <p:grpSp>
          <p:nvGrpSpPr>
            <p:cNvPr id="301" name="Group 300">
              <a:extLst>
                <a:ext uri="{FF2B5EF4-FFF2-40B4-BE49-F238E27FC236}">
                  <a16:creationId xmlns:a16="http://schemas.microsoft.com/office/drawing/2014/main" id="{8D013398-6EFF-4865-E601-56A12EF19430}"/>
                </a:ext>
              </a:extLst>
            </p:cNvPr>
            <p:cNvGrpSpPr/>
            <p:nvPr/>
          </p:nvGrpSpPr>
          <p:grpSpPr>
            <a:xfrm>
              <a:off x="5754693" y="3950396"/>
              <a:ext cx="76895" cy="76895"/>
              <a:chOff x="7149741" y="2177355"/>
              <a:chExt cx="158036" cy="158036"/>
            </a:xfrm>
          </p:grpSpPr>
          <p:cxnSp>
            <p:nvCxnSpPr>
              <p:cNvPr id="302" name="Straight Connector 301">
                <a:extLst>
                  <a:ext uri="{FF2B5EF4-FFF2-40B4-BE49-F238E27FC236}">
                    <a16:creationId xmlns:a16="http://schemas.microsoft.com/office/drawing/2014/main" id="{B1EFCCAB-7034-DF14-DBB3-189F782567A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7E096191-8DDD-67F0-7251-45D8DB1962F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04" name="Group 303">
              <a:extLst>
                <a:ext uri="{FF2B5EF4-FFF2-40B4-BE49-F238E27FC236}">
                  <a16:creationId xmlns:a16="http://schemas.microsoft.com/office/drawing/2014/main" id="{5E44066E-9D1D-A278-11EE-0E11AE66236F}"/>
                </a:ext>
              </a:extLst>
            </p:cNvPr>
            <p:cNvGrpSpPr/>
            <p:nvPr/>
          </p:nvGrpSpPr>
          <p:grpSpPr>
            <a:xfrm>
              <a:off x="5729324" y="3950396"/>
              <a:ext cx="76895" cy="76895"/>
              <a:chOff x="7149741" y="2177355"/>
              <a:chExt cx="158036" cy="158036"/>
            </a:xfrm>
          </p:grpSpPr>
          <p:cxnSp>
            <p:nvCxnSpPr>
              <p:cNvPr id="305" name="Straight Connector 304">
                <a:extLst>
                  <a:ext uri="{FF2B5EF4-FFF2-40B4-BE49-F238E27FC236}">
                    <a16:creationId xmlns:a16="http://schemas.microsoft.com/office/drawing/2014/main" id="{28901763-77E5-3604-FAA9-EA049EA2573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781ED5BB-8864-F4C5-7D8E-0E6396F9498C}"/>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07" name="Group 306">
            <a:extLst>
              <a:ext uri="{FF2B5EF4-FFF2-40B4-BE49-F238E27FC236}">
                <a16:creationId xmlns:a16="http://schemas.microsoft.com/office/drawing/2014/main" id="{D2822960-9E9C-710B-70A9-F949D4F3F6D1}"/>
              </a:ext>
            </a:extLst>
          </p:cNvPr>
          <p:cNvGrpSpPr/>
          <p:nvPr/>
        </p:nvGrpSpPr>
        <p:grpSpPr>
          <a:xfrm>
            <a:off x="5250685" y="3950396"/>
            <a:ext cx="76895" cy="76895"/>
            <a:chOff x="7149741" y="2177355"/>
            <a:chExt cx="158036" cy="158036"/>
          </a:xfrm>
        </p:grpSpPr>
        <p:cxnSp>
          <p:nvCxnSpPr>
            <p:cNvPr id="308" name="Straight Connector 307">
              <a:extLst>
                <a:ext uri="{FF2B5EF4-FFF2-40B4-BE49-F238E27FC236}">
                  <a16:creationId xmlns:a16="http://schemas.microsoft.com/office/drawing/2014/main" id="{19F1B0DB-F370-0DB9-21BD-9D9D573A4FE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CC95692F-0D33-D16B-1C00-8AE857A88EDB}"/>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C470E35F-FE84-CE15-2CD4-834E961F4903}"/>
              </a:ext>
            </a:extLst>
          </p:cNvPr>
          <p:cNvGrpSpPr/>
          <p:nvPr/>
        </p:nvGrpSpPr>
        <p:grpSpPr>
          <a:xfrm>
            <a:off x="5497919" y="3950396"/>
            <a:ext cx="102264" cy="76895"/>
            <a:chOff x="5729324" y="3950396"/>
            <a:chExt cx="102264" cy="76895"/>
          </a:xfrm>
        </p:grpSpPr>
        <p:grpSp>
          <p:nvGrpSpPr>
            <p:cNvPr id="312" name="Group 311">
              <a:extLst>
                <a:ext uri="{FF2B5EF4-FFF2-40B4-BE49-F238E27FC236}">
                  <a16:creationId xmlns:a16="http://schemas.microsoft.com/office/drawing/2014/main" id="{25E5B5EB-BF02-C730-CB34-D1120F90CFC1}"/>
                </a:ext>
              </a:extLst>
            </p:cNvPr>
            <p:cNvGrpSpPr/>
            <p:nvPr/>
          </p:nvGrpSpPr>
          <p:grpSpPr>
            <a:xfrm>
              <a:off x="5754693" y="3950396"/>
              <a:ext cx="76895" cy="76895"/>
              <a:chOff x="7149741" y="2177355"/>
              <a:chExt cx="158036" cy="158036"/>
            </a:xfrm>
          </p:grpSpPr>
          <p:cxnSp>
            <p:nvCxnSpPr>
              <p:cNvPr id="316" name="Straight Connector 315">
                <a:extLst>
                  <a:ext uri="{FF2B5EF4-FFF2-40B4-BE49-F238E27FC236}">
                    <a16:creationId xmlns:a16="http://schemas.microsoft.com/office/drawing/2014/main" id="{6307C892-0750-0338-08F6-213ECF6F348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6A364E70-B58D-5A69-7FF4-2D4AA9D607E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13" name="Group 312">
              <a:extLst>
                <a:ext uri="{FF2B5EF4-FFF2-40B4-BE49-F238E27FC236}">
                  <a16:creationId xmlns:a16="http://schemas.microsoft.com/office/drawing/2014/main" id="{88394511-C82D-66FF-9F2E-FF932E92C045}"/>
                </a:ext>
              </a:extLst>
            </p:cNvPr>
            <p:cNvGrpSpPr/>
            <p:nvPr/>
          </p:nvGrpSpPr>
          <p:grpSpPr>
            <a:xfrm>
              <a:off x="5729324" y="3950396"/>
              <a:ext cx="76895" cy="76895"/>
              <a:chOff x="7149741" y="2177355"/>
              <a:chExt cx="158036" cy="158036"/>
            </a:xfrm>
          </p:grpSpPr>
          <p:cxnSp>
            <p:nvCxnSpPr>
              <p:cNvPr id="314" name="Straight Connector 313">
                <a:extLst>
                  <a:ext uri="{FF2B5EF4-FFF2-40B4-BE49-F238E27FC236}">
                    <a16:creationId xmlns:a16="http://schemas.microsoft.com/office/drawing/2014/main" id="{56D67D22-6A15-FB31-8086-4493C38BF8B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BB32273F-9167-2C88-1EB9-8B7CF5B132E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18" name="Group 317">
            <a:extLst>
              <a:ext uri="{FF2B5EF4-FFF2-40B4-BE49-F238E27FC236}">
                <a16:creationId xmlns:a16="http://schemas.microsoft.com/office/drawing/2014/main" id="{D6DC1741-FB53-B23F-371C-A52E41C45E08}"/>
              </a:ext>
            </a:extLst>
          </p:cNvPr>
          <p:cNvGrpSpPr/>
          <p:nvPr/>
        </p:nvGrpSpPr>
        <p:grpSpPr>
          <a:xfrm>
            <a:off x="5202349" y="3950396"/>
            <a:ext cx="102264" cy="76895"/>
            <a:chOff x="5729324" y="3950396"/>
            <a:chExt cx="102264" cy="76895"/>
          </a:xfrm>
        </p:grpSpPr>
        <p:grpSp>
          <p:nvGrpSpPr>
            <p:cNvPr id="319" name="Group 318">
              <a:extLst>
                <a:ext uri="{FF2B5EF4-FFF2-40B4-BE49-F238E27FC236}">
                  <a16:creationId xmlns:a16="http://schemas.microsoft.com/office/drawing/2014/main" id="{397A02C5-0DF1-1D6A-F2DF-8A3D14265A59}"/>
                </a:ext>
              </a:extLst>
            </p:cNvPr>
            <p:cNvGrpSpPr/>
            <p:nvPr/>
          </p:nvGrpSpPr>
          <p:grpSpPr>
            <a:xfrm>
              <a:off x="5754693" y="3950396"/>
              <a:ext cx="76895" cy="76895"/>
              <a:chOff x="7149741" y="2177355"/>
              <a:chExt cx="158036" cy="158036"/>
            </a:xfrm>
          </p:grpSpPr>
          <p:cxnSp>
            <p:nvCxnSpPr>
              <p:cNvPr id="323" name="Straight Connector 322">
                <a:extLst>
                  <a:ext uri="{FF2B5EF4-FFF2-40B4-BE49-F238E27FC236}">
                    <a16:creationId xmlns:a16="http://schemas.microsoft.com/office/drawing/2014/main" id="{20A01C08-08C0-56D4-763E-5FB6C62823D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7965C4BA-1DAC-15F9-EB3C-6D33EAB95DC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20" name="Group 319">
              <a:extLst>
                <a:ext uri="{FF2B5EF4-FFF2-40B4-BE49-F238E27FC236}">
                  <a16:creationId xmlns:a16="http://schemas.microsoft.com/office/drawing/2014/main" id="{55188CA6-FCED-6417-122C-D4A43EB8B355}"/>
                </a:ext>
              </a:extLst>
            </p:cNvPr>
            <p:cNvGrpSpPr/>
            <p:nvPr/>
          </p:nvGrpSpPr>
          <p:grpSpPr>
            <a:xfrm>
              <a:off x="5729324" y="3950396"/>
              <a:ext cx="76895" cy="76895"/>
              <a:chOff x="7149741" y="2177355"/>
              <a:chExt cx="158036" cy="158036"/>
            </a:xfrm>
          </p:grpSpPr>
          <p:cxnSp>
            <p:nvCxnSpPr>
              <p:cNvPr id="321" name="Straight Connector 320">
                <a:extLst>
                  <a:ext uri="{FF2B5EF4-FFF2-40B4-BE49-F238E27FC236}">
                    <a16:creationId xmlns:a16="http://schemas.microsoft.com/office/drawing/2014/main" id="{3354E1C8-5FB2-A42F-5EF5-6F94B948A6A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E32BBF70-62ED-58EC-6ED1-2E1B67451BD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25" name="Group 324">
            <a:extLst>
              <a:ext uri="{FF2B5EF4-FFF2-40B4-BE49-F238E27FC236}">
                <a16:creationId xmlns:a16="http://schemas.microsoft.com/office/drawing/2014/main" id="{B7BD4459-4CDD-0928-3B1A-DF5E6501788D}"/>
              </a:ext>
            </a:extLst>
          </p:cNvPr>
          <p:cNvGrpSpPr/>
          <p:nvPr/>
        </p:nvGrpSpPr>
        <p:grpSpPr>
          <a:xfrm>
            <a:off x="5014981" y="3950396"/>
            <a:ext cx="102264" cy="76895"/>
            <a:chOff x="5729324" y="3950396"/>
            <a:chExt cx="102264" cy="76895"/>
          </a:xfrm>
        </p:grpSpPr>
        <p:grpSp>
          <p:nvGrpSpPr>
            <p:cNvPr id="326" name="Group 325">
              <a:extLst>
                <a:ext uri="{FF2B5EF4-FFF2-40B4-BE49-F238E27FC236}">
                  <a16:creationId xmlns:a16="http://schemas.microsoft.com/office/drawing/2014/main" id="{339984DA-10F3-24F4-9C9A-3F85B31E08A5}"/>
                </a:ext>
              </a:extLst>
            </p:cNvPr>
            <p:cNvGrpSpPr/>
            <p:nvPr/>
          </p:nvGrpSpPr>
          <p:grpSpPr>
            <a:xfrm>
              <a:off x="5754693" y="3950396"/>
              <a:ext cx="76895" cy="76895"/>
              <a:chOff x="7149741" y="2177355"/>
              <a:chExt cx="158036" cy="158036"/>
            </a:xfrm>
          </p:grpSpPr>
          <p:cxnSp>
            <p:nvCxnSpPr>
              <p:cNvPr id="330" name="Straight Connector 329">
                <a:extLst>
                  <a:ext uri="{FF2B5EF4-FFF2-40B4-BE49-F238E27FC236}">
                    <a16:creationId xmlns:a16="http://schemas.microsoft.com/office/drawing/2014/main" id="{293E874A-7D89-E2A2-68DC-958E8D769F7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993F1711-01B7-3FC8-9551-F56D127358E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27" name="Group 326">
              <a:extLst>
                <a:ext uri="{FF2B5EF4-FFF2-40B4-BE49-F238E27FC236}">
                  <a16:creationId xmlns:a16="http://schemas.microsoft.com/office/drawing/2014/main" id="{643CBF33-5839-0B38-9F2A-6207E2064903}"/>
                </a:ext>
              </a:extLst>
            </p:cNvPr>
            <p:cNvGrpSpPr/>
            <p:nvPr/>
          </p:nvGrpSpPr>
          <p:grpSpPr>
            <a:xfrm>
              <a:off x="5729324" y="3950396"/>
              <a:ext cx="76895" cy="76895"/>
              <a:chOff x="7149741" y="2177355"/>
              <a:chExt cx="158036" cy="158036"/>
            </a:xfrm>
          </p:grpSpPr>
          <p:cxnSp>
            <p:nvCxnSpPr>
              <p:cNvPr id="328" name="Straight Connector 327">
                <a:extLst>
                  <a:ext uri="{FF2B5EF4-FFF2-40B4-BE49-F238E27FC236}">
                    <a16:creationId xmlns:a16="http://schemas.microsoft.com/office/drawing/2014/main" id="{F29EE72A-615E-4F2B-0EF0-90B3941727D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4164B0CF-EECF-F783-72B0-3ADFF06FDAE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32" name="Group 331">
            <a:extLst>
              <a:ext uri="{FF2B5EF4-FFF2-40B4-BE49-F238E27FC236}">
                <a16:creationId xmlns:a16="http://schemas.microsoft.com/office/drawing/2014/main" id="{2BADEC46-BA0C-C2AB-B9F2-5B1EB06FB3AC}"/>
              </a:ext>
            </a:extLst>
          </p:cNvPr>
          <p:cNvGrpSpPr/>
          <p:nvPr/>
        </p:nvGrpSpPr>
        <p:grpSpPr>
          <a:xfrm>
            <a:off x="4755025" y="3847282"/>
            <a:ext cx="76895" cy="76895"/>
            <a:chOff x="7149741" y="2177355"/>
            <a:chExt cx="158036" cy="158036"/>
          </a:xfrm>
        </p:grpSpPr>
        <p:cxnSp>
          <p:nvCxnSpPr>
            <p:cNvPr id="333" name="Straight Connector 332">
              <a:extLst>
                <a:ext uri="{FF2B5EF4-FFF2-40B4-BE49-F238E27FC236}">
                  <a16:creationId xmlns:a16="http://schemas.microsoft.com/office/drawing/2014/main" id="{41523A11-0AB7-FB36-B464-10869F937C1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97987C5D-FC52-5327-E54C-D99558D0FF7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047E4A1F-299E-E9E3-0818-0C83CA47D7CA}"/>
              </a:ext>
            </a:extLst>
          </p:cNvPr>
          <p:cNvGrpSpPr/>
          <p:nvPr/>
        </p:nvGrpSpPr>
        <p:grpSpPr>
          <a:xfrm>
            <a:off x="4497895" y="3751939"/>
            <a:ext cx="102264" cy="76895"/>
            <a:chOff x="5729324" y="3950396"/>
            <a:chExt cx="102264" cy="76895"/>
          </a:xfrm>
        </p:grpSpPr>
        <p:grpSp>
          <p:nvGrpSpPr>
            <p:cNvPr id="336" name="Group 335">
              <a:extLst>
                <a:ext uri="{FF2B5EF4-FFF2-40B4-BE49-F238E27FC236}">
                  <a16:creationId xmlns:a16="http://schemas.microsoft.com/office/drawing/2014/main" id="{5D444DC2-F734-A69F-66DE-862EC313E055}"/>
                </a:ext>
              </a:extLst>
            </p:cNvPr>
            <p:cNvGrpSpPr/>
            <p:nvPr/>
          </p:nvGrpSpPr>
          <p:grpSpPr>
            <a:xfrm>
              <a:off x="5754693" y="3950396"/>
              <a:ext cx="76895" cy="76895"/>
              <a:chOff x="7149741" y="2177355"/>
              <a:chExt cx="158036" cy="158036"/>
            </a:xfrm>
          </p:grpSpPr>
          <p:cxnSp>
            <p:nvCxnSpPr>
              <p:cNvPr id="340" name="Straight Connector 339">
                <a:extLst>
                  <a:ext uri="{FF2B5EF4-FFF2-40B4-BE49-F238E27FC236}">
                    <a16:creationId xmlns:a16="http://schemas.microsoft.com/office/drawing/2014/main" id="{AB034B9A-D421-742E-4839-4782C383975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A607A410-D764-EED7-2C58-7D29E145515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37" name="Group 336">
              <a:extLst>
                <a:ext uri="{FF2B5EF4-FFF2-40B4-BE49-F238E27FC236}">
                  <a16:creationId xmlns:a16="http://schemas.microsoft.com/office/drawing/2014/main" id="{19FBF6FE-8631-2B56-3DEE-8051AE80500C}"/>
                </a:ext>
              </a:extLst>
            </p:cNvPr>
            <p:cNvGrpSpPr/>
            <p:nvPr/>
          </p:nvGrpSpPr>
          <p:grpSpPr>
            <a:xfrm>
              <a:off x="5729324" y="3950396"/>
              <a:ext cx="76895" cy="76895"/>
              <a:chOff x="7149741" y="2177355"/>
              <a:chExt cx="158036" cy="158036"/>
            </a:xfrm>
          </p:grpSpPr>
          <p:cxnSp>
            <p:nvCxnSpPr>
              <p:cNvPr id="338" name="Straight Connector 337">
                <a:extLst>
                  <a:ext uri="{FF2B5EF4-FFF2-40B4-BE49-F238E27FC236}">
                    <a16:creationId xmlns:a16="http://schemas.microsoft.com/office/drawing/2014/main" id="{947FFB69-3A88-13B8-6A11-CB50F43099E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D9B3E1CD-F4D5-3DA7-EB73-4F6BD3C18F0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42" name="Group 341">
            <a:extLst>
              <a:ext uri="{FF2B5EF4-FFF2-40B4-BE49-F238E27FC236}">
                <a16:creationId xmlns:a16="http://schemas.microsoft.com/office/drawing/2014/main" id="{36AE4D29-22D4-3EA2-FB33-4F7F2B3EBB8B}"/>
              </a:ext>
            </a:extLst>
          </p:cNvPr>
          <p:cNvGrpSpPr/>
          <p:nvPr/>
        </p:nvGrpSpPr>
        <p:grpSpPr>
          <a:xfrm>
            <a:off x="4446763" y="3751939"/>
            <a:ext cx="102264" cy="76895"/>
            <a:chOff x="5729324" y="3950396"/>
            <a:chExt cx="102264" cy="76895"/>
          </a:xfrm>
        </p:grpSpPr>
        <p:grpSp>
          <p:nvGrpSpPr>
            <p:cNvPr id="343" name="Group 342">
              <a:extLst>
                <a:ext uri="{FF2B5EF4-FFF2-40B4-BE49-F238E27FC236}">
                  <a16:creationId xmlns:a16="http://schemas.microsoft.com/office/drawing/2014/main" id="{C04103E9-857B-2238-5B60-4390137D57D5}"/>
                </a:ext>
              </a:extLst>
            </p:cNvPr>
            <p:cNvGrpSpPr/>
            <p:nvPr/>
          </p:nvGrpSpPr>
          <p:grpSpPr>
            <a:xfrm>
              <a:off x="5754693" y="3950396"/>
              <a:ext cx="76895" cy="76895"/>
              <a:chOff x="7149741" y="2177355"/>
              <a:chExt cx="158036" cy="158036"/>
            </a:xfrm>
          </p:grpSpPr>
          <p:cxnSp>
            <p:nvCxnSpPr>
              <p:cNvPr id="347" name="Straight Connector 346">
                <a:extLst>
                  <a:ext uri="{FF2B5EF4-FFF2-40B4-BE49-F238E27FC236}">
                    <a16:creationId xmlns:a16="http://schemas.microsoft.com/office/drawing/2014/main" id="{6D86BFB0-1440-8FBB-9262-2D53FC5D75F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6020D740-3ACC-D36F-E26D-D4621ADE5A79}"/>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44" name="Group 343">
              <a:extLst>
                <a:ext uri="{FF2B5EF4-FFF2-40B4-BE49-F238E27FC236}">
                  <a16:creationId xmlns:a16="http://schemas.microsoft.com/office/drawing/2014/main" id="{5F095C09-8F67-25D9-8B93-0E705E74DCD9}"/>
                </a:ext>
              </a:extLst>
            </p:cNvPr>
            <p:cNvGrpSpPr/>
            <p:nvPr/>
          </p:nvGrpSpPr>
          <p:grpSpPr>
            <a:xfrm>
              <a:off x="5729324" y="3950396"/>
              <a:ext cx="76895" cy="76895"/>
              <a:chOff x="7149741" y="2177355"/>
              <a:chExt cx="158036" cy="158036"/>
            </a:xfrm>
          </p:grpSpPr>
          <p:cxnSp>
            <p:nvCxnSpPr>
              <p:cNvPr id="345" name="Straight Connector 344">
                <a:extLst>
                  <a:ext uri="{FF2B5EF4-FFF2-40B4-BE49-F238E27FC236}">
                    <a16:creationId xmlns:a16="http://schemas.microsoft.com/office/drawing/2014/main" id="{8F6EF16B-49AE-D9B6-C19D-CD73D633292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92144AEF-6047-DA0C-20DC-DA31A7D3023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1750" name="Group 31749">
            <a:extLst>
              <a:ext uri="{FF2B5EF4-FFF2-40B4-BE49-F238E27FC236}">
                <a16:creationId xmlns:a16="http://schemas.microsoft.com/office/drawing/2014/main" id="{21D50A8A-0BAE-625A-115C-CD3DA8C2E4B1}"/>
              </a:ext>
            </a:extLst>
          </p:cNvPr>
          <p:cNvGrpSpPr/>
          <p:nvPr/>
        </p:nvGrpSpPr>
        <p:grpSpPr>
          <a:xfrm>
            <a:off x="4035650" y="3747931"/>
            <a:ext cx="111792" cy="76895"/>
            <a:chOff x="4035650" y="3747931"/>
            <a:chExt cx="111792" cy="76895"/>
          </a:xfrm>
        </p:grpSpPr>
        <p:grpSp>
          <p:nvGrpSpPr>
            <p:cNvPr id="350" name="Group 349">
              <a:extLst>
                <a:ext uri="{FF2B5EF4-FFF2-40B4-BE49-F238E27FC236}">
                  <a16:creationId xmlns:a16="http://schemas.microsoft.com/office/drawing/2014/main" id="{0E3F6367-0793-C823-4CD6-7A3AC1E8361B}"/>
                </a:ext>
              </a:extLst>
            </p:cNvPr>
            <p:cNvGrpSpPr/>
            <p:nvPr/>
          </p:nvGrpSpPr>
          <p:grpSpPr>
            <a:xfrm>
              <a:off x="4070547" y="3747931"/>
              <a:ext cx="76895" cy="76895"/>
              <a:chOff x="7149741" y="2177355"/>
              <a:chExt cx="158036" cy="158036"/>
            </a:xfrm>
          </p:grpSpPr>
          <p:cxnSp>
            <p:nvCxnSpPr>
              <p:cNvPr id="354" name="Straight Connector 353">
                <a:extLst>
                  <a:ext uri="{FF2B5EF4-FFF2-40B4-BE49-F238E27FC236}">
                    <a16:creationId xmlns:a16="http://schemas.microsoft.com/office/drawing/2014/main" id="{E18010A5-30D2-AD1A-8BD7-4FAFE38A8297}"/>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ACEF463C-903E-B02D-6466-634F09AE7FE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51" name="Group 350">
              <a:extLst>
                <a:ext uri="{FF2B5EF4-FFF2-40B4-BE49-F238E27FC236}">
                  <a16:creationId xmlns:a16="http://schemas.microsoft.com/office/drawing/2014/main" id="{2793BFFD-FB66-F786-4A04-AEA980A5703A}"/>
                </a:ext>
              </a:extLst>
            </p:cNvPr>
            <p:cNvGrpSpPr/>
            <p:nvPr/>
          </p:nvGrpSpPr>
          <p:grpSpPr>
            <a:xfrm>
              <a:off x="4035650" y="3747931"/>
              <a:ext cx="76895" cy="76895"/>
              <a:chOff x="7149741" y="2177355"/>
              <a:chExt cx="158036" cy="158036"/>
            </a:xfrm>
          </p:grpSpPr>
          <p:cxnSp>
            <p:nvCxnSpPr>
              <p:cNvPr id="352" name="Straight Connector 351">
                <a:extLst>
                  <a:ext uri="{FF2B5EF4-FFF2-40B4-BE49-F238E27FC236}">
                    <a16:creationId xmlns:a16="http://schemas.microsoft.com/office/drawing/2014/main" id="{7C7EC48D-6D9A-DE4E-DD36-0A2A3CC32DC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AC978E19-B54F-48A6-F771-85BE75C99E1B}"/>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57" name="Group 356">
            <a:extLst>
              <a:ext uri="{FF2B5EF4-FFF2-40B4-BE49-F238E27FC236}">
                <a16:creationId xmlns:a16="http://schemas.microsoft.com/office/drawing/2014/main" id="{EEFB5E85-3816-84EF-7C11-9EC7D7E2DC1C}"/>
              </a:ext>
            </a:extLst>
          </p:cNvPr>
          <p:cNvGrpSpPr/>
          <p:nvPr/>
        </p:nvGrpSpPr>
        <p:grpSpPr>
          <a:xfrm>
            <a:off x="3967506" y="3747931"/>
            <a:ext cx="111792" cy="76895"/>
            <a:chOff x="4035650" y="3747931"/>
            <a:chExt cx="111792" cy="76895"/>
          </a:xfrm>
        </p:grpSpPr>
        <p:grpSp>
          <p:nvGrpSpPr>
            <p:cNvPr id="358" name="Group 357">
              <a:extLst>
                <a:ext uri="{FF2B5EF4-FFF2-40B4-BE49-F238E27FC236}">
                  <a16:creationId xmlns:a16="http://schemas.microsoft.com/office/drawing/2014/main" id="{C17A13D8-476F-00C7-877E-9FFD09219968}"/>
                </a:ext>
              </a:extLst>
            </p:cNvPr>
            <p:cNvGrpSpPr/>
            <p:nvPr/>
          </p:nvGrpSpPr>
          <p:grpSpPr>
            <a:xfrm>
              <a:off x="4070547" y="3747931"/>
              <a:ext cx="76895" cy="76895"/>
              <a:chOff x="7149741" y="2177355"/>
              <a:chExt cx="158036" cy="158036"/>
            </a:xfrm>
          </p:grpSpPr>
          <p:cxnSp>
            <p:nvCxnSpPr>
              <p:cNvPr id="362" name="Straight Connector 361">
                <a:extLst>
                  <a:ext uri="{FF2B5EF4-FFF2-40B4-BE49-F238E27FC236}">
                    <a16:creationId xmlns:a16="http://schemas.microsoft.com/office/drawing/2014/main" id="{604B6879-4F79-C307-7336-A76BD89F803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E3269374-27CC-2A3D-DEAE-B96BDE15B93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534969E5-93F6-4E01-D547-A2299BF47A7E}"/>
                </a:ext>
              </a:extLst>
            </p:cNvPr>
            <p:cNvGrpSpPr/>
            <p:nvPr/>
          </p:nvGrpSpPr>
          <p:grpSpPr>
            <a:xfrm>
              <a:off x="4035650" y="3747931"/>
              <a:ext cx="76895" cy="76895"/>
              <a:chOff x="7149741" y="2177355"/>
              <a:chExt cx="158036" cy="158036"/>
            </a:xfrm>
          </p:grpSpPr>
          <p:cxnSp>
            <p:nvCxnSpPr>
              <p:cNvPr id="360" name="Straight Connector 359">
                <a:extLst>
                  <a:ext uri="{FF2B5EF4-FFF2-40B4-BE49-F238E27FC236}">
                    <a16:creationId xmlns:a16="http://schemas.microsoft.com/office/drawing/2014/main" id="{4E62295C-6065-E5B5-6440-AE6863A58D9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43C22EBF-1D7F-6A06-4A7F-795605E948A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64" name="Group 363">
            <a:extLst>
              <a:ext uri="{FF2B5EF4-FFF2-40B4-BE49-F238E27FC236}">
                <a16:creationId xmlns:a16="http://schemas.microsoft.com/office/drawing/2014/main" id="{3DB57962-29D3-48C4-09C8-CA70928C1D1F}"/>
              </a:ext>
            </a:extLst>
          </p:cNvPr>
          <p:cNvGrpSpPr/>
          <p:nvPr/>
        </p:nvGrpSpPr>
        <p:grpSpPr>
          <a:xfrm>
            <a:off x="3738217" y="3747931"/>
            <a:ext cx="111792" cy="76895"/>
            <a:chOff x="4035650" y="3747931"/>
            <a:chExt cx="111792" cy="76895"/>
          </a:xfrm>
        </p:grpSpPr>
        <p:grpSp>
          <p:nvGrpSpPr>
            <p:cNvPr id="365" name="Group 364">
              <a:extLst>
                <a:ext uri="{FF2B5EF4-FFF2-40B4-BE49-F238E27FC236}">
                  <a16:creationId xmlns:a16="http://schemas.microsoft.com/office/drawing/2014/main" id="{6F0A74C4-103F-D98B-3906-135074C9AA27}"/>
                </a:ext>
              </a:extLst>
            </p:cNvPr>
            <p:cNvGrpSpPr/>
            <p:nvPr/>
          </p:nvGrpSpPr>
          <p:grpSpPr>
            <a:xfrm>
              <a:off x="4070547" y="3747931"/>
              <a:ext cx="76895" cy="76895"/>
              <a:chOff x="7149741" y="2177355"/>
              <a:chExt cx="158036" cy="158036"/>
            </a:xfrm>
          </p:grpSpPr>
          <p:cxnSp>
            <p:nvCxnSpPr>
              <p:cNvPr id="369" name="Straight Connector 368">
                <a:extLst>
                  <a:ext uri="{FF2B5EF4-FFF2-40B4-BE49-F238E27FC236}">
                    <a16:creationId xmlns:a16="http://schemas.microsoft.com/office/drawing/2014/main" id="{252B3FB0-2373-D02C-9D9D-D79D64D165C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B5249D6E-5121-A517-F6E2-F964E02B1AC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66" name="Group 365">
              <a:extLst>
                <a:ext uri="{FF2B5EF4-FFF2-40B4-BE49-F238E27FC236}">
                  <a16:creationId xmlns:a16="http://schemas.microsoft.com/office/drawing/2014/main" id="{9283BCF1-EF8C-17F3-F76F-F8E054AC2B83}"/>
                </a:ext>
              </a:extLst>
            </p:cNvPr>
            <p:cNvGrpSpPr/>
            <p:nvPr/>
          </p:nvGrpSpPr>
          <p:grpSpPr>
            <a:xfrm>
              <a:off x="4035650" y="3747931"/>
              <a:ext cx="76895" cy="76895"/>
              <a:chOff x="7149741" y="2177355"/>
              <a:chExt cx="158036" cy="158036"/>
            </a:xfrm>
          </p:grpSpPr>
          <p:cxnSp>
            <p:nvCxnSpPr>
              <p:cNvPr id="367" name="Straight Connector 366">
                <a:extLst>
                  <a:ext uri="{FF2B5EF4-FFF2-40B4-BE49-F238E27FC236}">
                    <a16:creationId xmlns:a16="http://schemas.microsoft.com/office/drawing/2014/main" id="{F286957D-DA40-D698-1A40-47484434E1C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A2EDC45F-24B1-38DB-8F17-C3B9B0B3ACB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71" name="Group 370">
            <a:extLst>
              <a:ext uri="{FF2B5EF4-FFF2-40B4-BE49-F238E27FC236}">
                <a16:creationId xmlns:a16="http://schemas.microsoft.com/office/drawing/2014/main" id="{75F0C70A-D9E3-41DC-A405-1AF360B437D1}"/>
              </a:ext>
            </a:extLst>
          </p:cNvPr>
          <p:cNvGrpSpPr/>
          <p:nvPr/>
        </p:nvGrpSpPr>
        <p:grpSpPr>
          <a:xfrm>
            <a:off x="4302791" y="3747931"/>
            <a:ext cx="76895" cy="76895"/>
            <a:chOff x="7149741" y="2177355"/>
            <a:chExt cx="158036" cy="158036"/>
          </a:xfrm>
        </p:grpSpPr>
        <p:cxnSp>
          <p:nvCxnSpPr>
            <p:cNvPr id="372" name="Straight Connector 371">
              <a:extLst>
                <a:ext uri="{FF2B5EF4-FFF2-40B4-BE49-F238E27FC236}">
                  <a16:creationId xmlns:a16="http://schemas.microsoft.com/office/drawing/2014/main" id="{3D9BC9F1-ECD1-7474-3BDA-ABD5CC2E2777}"/>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C8580A55-A924-A5E0-02B5-4E56AB7ED7A9}"/>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3601A2D7-F725-ACC7-8C9F-3927F6C51265}"/>
              </a:ext>
            </a:extLst>
          </p:cNvPr>
          <p:cNvGrpSpPr/>
          <p:nvPr/>
        </p:nvGrpSpPr>
        <p:grpSpPr>
          <a:xfrm>
            <a:off x="4253141" y="3747931"/>
            <a:ext cx="76895" cy="76895"/>
            <a:chOff x="7149741" y="2177355"/>
            <a:chExt cx="158036" cy="158036"/>
          </a:xfrm>
        </p:grpSpPr>
        <p:cxnSp>
          <p:nvCxnSpPr>
            <p:cNvPr id="375" name="Straight Connector 374">
              <a:extLst>
                <a:ext uri="{FF2B5EF4-FFF2-40B4-BE49-F238E27FC236}">
                  <a16:creationId xmlns:a16="http://schemas.microsoft.com/office/drawing/2014/main" id="{9BA9E78D-DEA4-3FB7-FDBA-2232B5E4E8C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E249F1FC-385C-871E-92CA-A162ADE2B2EB}"/>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77" name="Group 376">
            <a:extLst>
              <a:ext uri="{FF2B5EF4-FFF2-40B4-BE49-F238E27FC236}">
                <a16:creationId xmlns:a16="http://schemas.microsoft.com/office/drawing/2014/main" id="{638EF543-3C4D-6C3C-CE14-05C0810FBD36}"/>
              </a:ext>
            </a:extLst>
          </p:cNvPr>
          <p:cNvGrpSpPr/>
          <p:nvPr/>
        </p:nvGrpSpPr>
        <p:grpSpPr>
          <a:xfrm>
            <a:off x="3892774" y="3747931"/>
            <a:ext cx="76895" cy="76895"/>
            <a:chOff x="7149741" y="2177355"/>
            <a:chExt cx="158036" cy="158036"/>
          </a:xfrm>
        </p:grpSpPr>
        <p:cxnSp>
          <p:nvCxnSpPr>
            <p:cNvPr id="378" name="Straight Connector 377">
              <a:extLst>
                <a:ext uri="{FF2B5EF4-FFF2-40B4-BE49-F238E27FC236}">
                  <a16:creationId xmlns:a16="http://schemas.microsoft.com/office/drawing/2014/main" id="{AC5AE24C-9AEE-6E3C-23D1-6871FCD3FE0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60EF5BD3-5CFD-290F-4C2C-2913AF8BAD89}"/>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80" name="Group 379">
            <a:extLst>
              <a:ext uri="{FF2B5EF4-FFF2-40B4-BE49-F238E27FC236}">
                <a16:creationId xmlns:a16="http://schemas.microsoft.com/office/drawing/2014/main" id="{A34E5527-E2B6-1E98-8E5A-D99DF8D53FCC}"/>
              </a:ext>
            </a:extLst>
          </p:cNvPr>
          <p:cNvGrpSpPr/>
          <p:nvPr/>
        </p:nvGrpSpPr>
        <p:grpSpPr>
          <a:xfrm>
            <a:off x="3634802" y="3747931"/>
            <a:ext cx="76895" cy="76895"/>
            <a:chOff x="7149741" y="2177355"/>
            <a:chExt cx="158036" cy="158036"/>
          </a:xfrm>
        </p:grpSpPr>
        <p:cxnSp>
          <p:nvCxnSpPr>
            <p:cNvPr id="381" name="Straight Connector 380">
              <a:extLst>
                <a:ext uri="{FF2B5EF4-FFF2-40B4-BE49-F238E27FC236}">
                  <a16:creationId xmlns:a16="http://schemas.microsoft.com/office/drawing/2014/main" id="{AB2551E9-2E9E-A934-9841-272CCE47E2C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45B89825-6605-9393-1D2E-BE1048C380A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83" name="Group 382">
            <a:extLst>
              <a:ext uri="{FF2B5EF4-FFF2-40B4-BE49-F238E27FC236}">
                <a16:creationId xmlns:a16="http://schemas.microsoft.com/office/drawing/2014/main" id="{04E4481F-B545-27BA-21FF-F044CA42BF67}"/>
              </a:ext>
            </a:extLst>
          </p:cNvPr>
          <p:cNvGrpSpPr/>
          <p:nvPr/>
        </p:nvGrpSpPr>
        <p:grpSpPr>
          <a:xfrm>
            <a:off x="3515163" y="3747931"/>
            <a:ext cx="76895" cy="76895"/>
            <a:chOff x="7149741" y="2177355"/>
            <a:chExt cx="158036" cy="158036"/>
          </a:xfrm>
        </p:grpSpPr>
        <p:cxnSp>
          <p:nvCxnSpPr>
            <p:cNvPr id="384" name="Straight Connector 383">
              <a:extLst>
                <a:ext uri="{FF2B5EF4-FFF2-40B4-BE49-F238E27FC236}">
                  <a16:creationId xmlns:a16="http://schemas.microsoft.com/office/drawing/2014/main" id="{65975401-F718-1DF1-BB56-3B62C6F6359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FC62FDD9-AADE-A95E-B0C7-9F943181A1A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86" name="Group 385">
            <a:extLst>
              <a:ext uri="{FF2B5EF4-FFF2-40B4-BE49-F238E27FC236}">
                <a16:creationId xmlns:a16="http://schemas.microsoft.com/office/drawing/2014/main" id="{A3DC6DAF-2E65-57FA-B020-8189B1440549}"/>
              </a:ext>
            </a:extLst>
          </p:cNvPr>
          <p:cNvGrpSpPr/>
          <p:nvPr/>
        </p:nvGrpSpPr>
        <p:grpSpPr>
          <a:xfrm>
            <a:off x="3384306" y="3747931"/>
            <a:ext cx="76895" cy="76895"/>
            <a:chOff x="7149741" y="2177355"/>
            <a:chExt cx="158036" cy="158036"/>
          </a:xfrm>
        </p:grpSpPr>
        <p:cxnSp>
          <p:nvCxnSpPr>
            <p:cNvPr id="387" name="Straight Connector 386">
              <a:extLst>
                <a:ext uri="{FF2B5EF4-FFF2-40B4-BE49-F238E27FC236}">
                  <a16:creationId xmlns:a16="http://schemas.microsoft.com/office/drawing/2014/main" id="{8D488D30-DD0F-71C7-0610-BDE254A2894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201899D6-ED69-691C-ECC2-6FADD05444C2}"/>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89" name="Group 388">
            <a:extLst>
              <a:ext uri="{FF2B5EF4-FFF2-40B4-BE49-F238E27FC236}">
                <a16:creationId xmlns:a16="http://schemas.microsoft.com/office/drawing/2014/main" id="{A998B79C-F3BD-E610-5C36-0BEEA69EC5F7}"/>
              </a:ext>
            </a:extLst>
          </p:cNvPr>
          <p:cNvGrpSpPr/>
          <p:nvPr/>
        </p:nvGrpSpPr>
        <p:grpSpPr>
          <a:xfrm>
            <a:off x="3292107" y="3718105"/>
            <a:ext cx="76895" cy="76895"/>
            <a:chOff x="7149741" y="2177355"/>
            <a:chExt cx="158036" cy="158036"/>
          </a:xfrm>
        </p:grpSpPr>
        <p:cxnSp>
          <p:nvCxnSpPr>
            <p:cNvPr id="390" name="Straight Connector 389">
              <a:extLst>
                <a:ext uri="{FF2B5EF4-FFF2-40B4-BE49-F238E27FC236}">
                  <a16:creationId xmlns:a16="http://schemas.microsoft.com/office/drawing/2014/main" id="{0E4A53AB-FE77-9745-B502-BF49DE66D2E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DC0506CB-7D93-639E-A399-403B134D4E3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92" name="Group 391">
            <a:extLst>
              <a:ext uri="{FF2B5EF4-FFF2-40B4-BE49-F238E27FC236}">
                <a16:creationId xmlns:a16="http://schemas.microsoft.com/office/drawing/2014/main" id="{F9131CD7-6D58-5D34-E180-1589A3A3C220}"/>
              </a:ext>
            </a:extLst>
          </p:cNvPr>
          <p:cNvGrpSpPr/>
          <p:nvPr/>
        </p:nvGrpSpPr>
        <p:grpSpPr>
          <a:xfrm>
            <a:off x="3265097" y="3718105"/>
            <a:ext cx="76895" cy="76895"/>
            <a:chOff x="7149741" y="2177355"/>
            <a:chExt cx="158036" cy="158036"/>
          </a:xfrm>
        </p:grpSpPr>
        <p:cxnSp>
          <p:nvCxnSpPr>
            <p:cNvPr id="393" name="Straight Connector 392">
              <a:extLst>
                <a:ext uri="{FF2B5EF4-FFF2-40B4-BE49-F238E27FC236}">
                  <a16:creationId xmlns:a16="http://schemas.microsoft.com/office/drawing/2014/main" id="{987BDBAF-1225-5336-872D-F2C8A62DA86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D87DE648-8029-0BB7-DCA4-03EFCA217C69}"/>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95" name="Group 394">
            <a:extLst>
              <a:ext uri="{FF2B5EF4-FFF2-40B4-BE49-F238E27FC236}">
                <a16:creationId xmlns:a16="http://schemas.microsoft.com/office/drawing/2014/main" id="{38BEA17D-3EDE-FDC3-081E-5F54BE218605}"/>
              </a:ext>
            </a:extLst>
          </p:cNvPr>
          <p:cNvGrpSpPr/>
          <p:nvPr/>
        </p:nvGrpSpPr>
        <p:grpSpPr>
          <a:xfrm>
            <a:off x="3157436" y="3718105"/>
            <a:ext cx="76895" cy="76895"/>
            <a:chOff x="7149741" y="2177355"/>
            <a:chExt cx="158036" cy="158036"/>
          </a:xfrm>
        </p:grpSpPr>
        <p:cxnSp>
          <p:nvCxnSpPr>
            <p:cNvPr id="396" name="Straight Connector 395">
              <a:extLst>
                <a:ext uri="{FF2B5EF4-FFF2-40B4-BE49-F238E27FC236}">
                  <a16:creationId xmlns:a16="http://schemas.microsoft.com/office/drawing/2014/main" id="{B331FB6D-BB3D-A158-3BD5-756E91390DF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7C70747D-1C8C-101F-3E24-5209CC67376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98" name="Group 397">
            <a:extLst>
              <a:ext uri="{FF2B5EF4-FFF2-40B4-BE49-F238E27FC236}">
                <a16:creationId xmlns:a16="http://schemas.microsoft.com/office/drawing/2014/main" id="{BE9466B1-704A-2216-118D-3F6EBF8A86AD}"/>
              </a:ext>
            </a:extLst>
          </p:cNvPr>
          <p:cNvGrpSpPr/>
          <p:nvPr/>
        </p:nvGrpSpPr>
        <p:grpSpPr>
          <a:xfrm>
            <a:off x="3000534" y="3717463"/>
            <a:ext cx="102264" cy="76895"/>
            <a:chOff x="5729324" y="3950396"/>
            <a:chExt cx="102264" cy="76895"/>
          </a:xfrm>
        </p:grpSpPr>
        <p:grpSp>
          <p:nvGrpSpPr>
            <p:cNvPr id="399" name="Group 398">
              <a:extLst>
                <a:ext uri="{FF2B5EF4-FFF2-40B4-BE49-F238E27FC236}">
                  <a16:creationId xmlns:a16="http://schemas.microsoft.com/office/drawing/2014/main" id="{64FDA6BB-5B48-BAB1-FE6B-EAC446132AD9}"/>
                </a:ext>
              </a:extLst>
            </p:cNvPr>
            <p:cNvGrpSpPr/>
            <p:nvPr/>
          </p:nvGrpSpPr>
          <p:grpSpPr>
            <a:xfrm>
              <a:off x="5754693" y="3950396"/>
              <a:ext cx="76895" cy="76895"/>
              <a:chOff x="7149741" y="2177355"/>
              <a:chExt cx="158036" cy="158036"/>
            </a:xfrm>
          </p:grpSpPr>
          <p:cxnSp>
            <p:nvCxnSpPr>
              <p:cNvPr id="403" name="Straight Connector 402">
                <a:extLst>
                  <a:ext uri="{FF2B5EF4-FFF2-40B4-BE49-F238E27FC236}">
                    <a16:creationId xmlns:a16="http://schemas.microsoft.com/office/drawing/2014/main" id="{36932D77-120B-FEE2-BB55-6927CF19434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49BFD7A8-8485-BA75-CCC5-7FE06BDFCB6B}"/>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00" name="Group 399">
              <a:extLst>
                <a:ext uri="{FF2B5EF4-FFF2-40B4-BE49-F238E27FC236}">
                  <a16:creationId xmlns:a16="http://schemas.microsoft.com/office/drawing/2014/main" id="{25BFEE98-6B3F-F6F7-039D-48D8D87B61C9}"/>
                </a:ext>
              </a:extLst>
            </p:cNvPr>
            <p:cNvGrpSpPr/>
            <p:nvPr/>
          </p:nvGrpSpPr>
          <p:grpSpPr>
            <a:xfrm>
              <a:off x="5729324" y="3950396"/>
              <a:ext cx="76895" cy="76895"/>
              <a:chOff x="7149741" y="2177355"/>
              <a:chExt cx="158036" cy="158036"/>
            </a:xfrm>
          </p:grpSpPr>
          <p:cxnSp>
            <p:nvCxnSpPr>
              <p:cNvPr id="401" name="Straight Connector 400">
                <a:extLst>
                  <a:ext uri="{FF2B5EF4-FFF2-40B4-BE49-F238E27FC236}">
                    <a16:creationId xmlns:a16="http://schemas.microsoft.com/office/drawing/2014/main" id="{3561CD57-5104-DFA8-E223-58DABD1AE00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A08EC89F-A3CC-3DDA-04DA-831D8DEAD9D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05" name="Group 404">
            <a:extLst>
              <a:ext uri="{FF2B5EF4-FFF2-40B4-BE49-F238E27FC236}">
                <a16:creationId xmlns:a16="http://schemas.microsoft.com/office/drawing/2014/main" id="{EE0DF21F-D024-3291-3EDA-97E2F0EF7892}"/>
              </a:ext>
            </a:extLst>
          </p:cNvPr>
          <p:cNvGrpSpPr/>
          <p:nvPr/>
        </p:nvGrpSpPr>
        <p:grpSpPr>
          <a:xfrm>
            <a:off x="2977608" y="3715212"/>
            <a:ext cx="76895" cy="76895"/>
            <a:chOff x="7149741" y="2177355"/>
            <a:chExt cx="158036" cy="158036"/>
          </a:xfrm>
        </p:grpSpPr>
        <p:cxnSp>
          <p:nvCxnSpPr>
            <p:cNvPr id="406" name="Straight Connector 405">
              <a:extLst>
                <a:ext uri="{FF2B5EF4-FFF2-40B4-BE49-F238E27FC236}">
                  <a16:creationId xmlns:a16="http://schemas.microsoft.com/office/drawing/2014/main" id="{EC89A5BE-18CD-836A-66FA-681749B821C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783D6D64-17C9-E295-22BD-C16A506F0CA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08" name="Group 407">
            <a:extLst>
              <a:ext uri="{FF2B5EF4-FFF2-40B4-BE49-F238E27FC236}">
                <a16:creationId xmlns:a16="http://schemas.microsoft.com/office/drawing/2014/main" id="{B951535A-112C-5233-2197-7D76D32B22D2}"/>
              </a:ext>
            </a:extLst>
          </p:cNvPr>
          <p:cNvGrpSpPr/>
          <p:nvPr/>
        </p:nvGrpSpPr>
        <p:grpSpPr>
          <a:xfrm>
            <a:off x="2772779" y="3690083"/>
            <a:ext cx="102264" cy="76895"/>
            <a:chOff x="5729324" y="3950396"/>
            <a:chExt cx="102264" cy="76895"/>
          </a:xfrm>
        </p:grpSpPr>
        <p:grpSp>
          <p:nvGrpSpPr>
            <p:cNvPr id="409" name="Group 408">
              <a:extLst>
                <a:ext uri="{FF2B5EF4-FFF2-40B4-BE49-F238E27FC236}">
                  <a16:creationId xmlns:a16="http://schemas.microsoft.com/office/drawing/2014/main" id="{AD608141-832A-4033-5EC0-4209B303F7AE}"/>
                </a:ext>
              </a:extLst>
            </p:cNvPr>
            <p:cNvGrpSpPr/>
            <p:nvPr/>
          </p:nvGrpSpPr>
          <p:grpSpPr>
            <a:xfrm>
              <a:off x="5754693" y="3950396"/>
              <a:ext cx="76895" cy="76895"/>
              <a:chOff x="7149741" y="2177355"/>
              <a:chExt cx="158036" cy="158036"/>
            </a:xfrm>
          </p:grpSpPr>
          <p:cxnSp>
            <p:nvCxnSpPr>
              <p:cNvPr id="413" name="Straight Connector 412">
                <a:extLst>
                  <a:ext uri="{FF2B5EF4-FFF2-40B4-BE49-F238E27FC236}">
                    <a16:creationId xmlns:a16="http://schemas.microsoft.com/office/drawing/2014/main" id="{3903704C-A757-75FA-C3E0-A763A752B4D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416117BC-9F51-3000-FF99-3656B692AF9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10" name="Group 409">
              <a:extLst>
                <a:ext uri="{FF2B5EF4-FFF2-40B4-BE49-F238E27FC236}">
                  <a16:creationId xmlns:a16="http://schemas.microsoft.com/office/drawing/2014/main" id="{9CC61571-F856-E548-6669-9C81F15E77E4}"/>
                </a:ext>
              </a:extLst>
            </p:cNvPr>
            <p:cNvGrpSpPr/>
            <p:nvPr/>
          </p:nvGrpSpPr>
          <p:grpSpPr>
            <a:xfrm>
              <a:off x="5729324" y="3950396"/>
              <a:ext cx="76895" cy="76895"/>
              <a:chOff x="7149741" y="2177355"/>
              <a:chExt cx="158036" cy="158036"/>
            </a:xfrm>
          </p:grpSpPr>
          <p:cxnSp>
            <p:nvCxnSpPr>
              <p:cNvPr id="411" name="Straight Connector 410">
                <a:extLst>
                  <a:ext uri="{FF2B5EF4-FFF2-40B4-BE49-F238E27FC236}">
                    <a16:creationId xmlns:a16="http://schemas.microsoft.com/office/drawing/2014/main" id="{7094AA20-36DC-F8CF-E57E-7E56D3ED632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F83CE9B3-0C8D-EA59-C178-1F41C6D166B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15" name="Group 414">
            <a:extLst>
              <a:ext uri="{FF2B5EF4-FFF2-40B4-BE49-F238E27FC236}">
                <a16:creationId xmlns:a16="http://schemas.microsoft.com/office/drawing/2014/main" id="{12BF63E1-BE7B-D75D-BAF4-7F7DF7BCD242}"/>
              </a:ext>
            </a:extLst>
          </p:cNvPr>
          <p:cNvGrpSpPr/>
          <p:nvPr/>
        </p:nvGrpSpPr>
        <p:grpSpPr>
          <a:xfrm>
            <a:off x="2543004" y="3612775"/>
            <a:ext cx="76895" cy="76895"/>
            <a:chOff x="7149741" y="2177355"/>
            <a:chExt cx="158036" cy="158036"/>
          </a:xfrm>
        </p:grpSpPr>
        <p:cxnSp>
          <p:nvCxnSpPr>
            <p:cNvPr id="416" name="Straight Connector 415">
              <a:extLst>
                <a:ext uri="{FF2B5EF4-FFF2-40B4-BE49-F238E27FC236}">
                  <a16:creationId xmlns:a16="http://schemas.microsoft.com/office/drawing/2014/main" id="{A9A9904D-798D-1EB7-318A-BEFB0D35716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560F00C7-70BB-54E9-9FBB-08B0E4F238F2}"/>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18" name="Group 417">
            <a:extLst>
              <a:ext uri="{FF2B5EF4-FFF2-40B4-BE49-F238E27FC236}">
                <a16:creationId xmlns:a16="http://schemas.microsoft.com/office/drawing/2014/main" id="{CC6E45C2-1024-8729-6B3A-334DF526776C}"/>
              </a:ext>
            </a:extLst>
          </p:cNvPr>
          <p:cNvGrpSpPr/>
          <p:nvPr/>
        </p:nvGrpSpPr>
        <p:grpSpPr>
          <a:xfrm>
            <a:off x="2295184" y="3534367"/>
            <a:ext cx="76895" cy="76895"/>
            <a:chOff x="7149741" y="2177355"/>
            <a:chExt cx="158036" cy="158036"/>
          </a:xfrm>
        </p:grpSpPr>
        <p:cxnSp>
          <p:nvCxnSpPr>
            <p:cNvPr id="419" name="Straight Connector 418">
              <a:extLst>
                <a:ext uri="{FF2B5EF4-FFF2-40B4-BE49-F238E27FC236}">
                  <a16:creationId xmlns:a16="http://schemas.microsoft.com/office/drawing/2014/main" id="{66143BE0-3AB9-7E55-1C05-5E5A2EA1E80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27B9ACA2-A3BD-5450-4DDE-C80D02D42C62}"/>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21" name="Group 420">
            <a:extLst>
              <a:ext uri="{FF2B5EF4-FFF2-40B4-BE49-F238E27FC236}">
                <a16:creationId xmlns:a16="http://schemas.microsoft.com/office/drawing/2014/main" id="{48E4B69C-FE6B-DFE3-3E50-F7DB8025BEAD}"/>
              </a:ext>
            </a:extLst>
          </p:cNvPr>
          <p:cNvGrpSpPr/>
          <p:nvPr/>
        </p:nvGrpSpPr>
        <p:grpSpPr>
          <a:xfrm>
            <a:off x="2260683" y="3534020"/>
            <a:ext cx="76895" cy="76895"/>
            <a:chOff x="7149741" y="2177355"/>
            <a:chExt cx="158036" cy="158036"/>
          </a:xfrm>
        </p:grpSpPr>
        <p:cxnSp>
          <p:nvCxnSpPr>
            <p:cNvPr id="422" name="Straight Connector 421">
              <a:extLst>
                <a:ext uri="{FF2B5EF4-FFF2-40B4-BE49-F238E27FC236}">
                  <a16:creationId xmlns:a16="http://schemas.microsoft.com/office/drawing/2014/main" id="{0BC35EB4-58F8-D3A1-9F07-F289E733DB6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AF5BA1ED-F815-B8E9-2155-7E48920852B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24" name="Group 423">
            <a:extLst>
              <a:ext uri="{FF2B5EF4-FFF2-40B4-BE49-F238E27FC236}">
                <a16:creationId xmlns:a16="http://schemas.microsoft.com/office/drawing/2014/main" id="{EEC87865-4792-6B62-725D-B2418EEE4AB3}"/>
              </a:ext>
            </a:extLst>
          </p:cNvPr>
          <p:cNvGrpSpPr/>
          <p:nvPr/>
        </p:nvGrpSpPr>
        <p:grpSpPr>
          <a:xfrm>
            <a:off x="2122797" y="3534020"/>
            <a:ext cx="102264" cy="76895"/>
            <a:chOff x="5729324" y="3950396"/>
            <a:chExt cx="102264" cy="76895"/>
          </a:xfrm>
        </p:grpSpPr>
        <p:grpSp>
          <p:nvGrpSpPr>
            <p:cNvPr id="425" name="Group 424">
              <a:extLst>
                <a:ext uri="{FF2B5EF4-FFF2-40B4-BE49-F238E27FC236}">
                  <a16:creationId xmlns:a16="http://schemas.microsoft.com/office/drawing/2014/main" id="{5FC914BF-168F-D6C7-A6F0-7432C86AF673}"/>
                </a:ext>
              </a:extLst>
            </p:cNvPr>
            <p:cNvGrpSpPr/>
            <p:nvPr/>
          </p:nvGrpSpPr>
          <p:grpSpPr>
            <a:xfrm>
              <a:off x="5754693" y="3950396"/>
              <a:ext cx="76895" cy="76895"/>
              <a:chOff x="7149741" y="2177355"/>
              <a:chExt cx="158036" cy="158036"/>
            </a:xfrm>
          </p:grpSpPr>
          <p:cxnSp>
            <p:nvCxnSpPr>
              <p:cNvPr id="429" name="Straight Connector 428">
                <a:extLst>
                  <a:ext uri="{FF2B5EF4-FFF2-40B4-BE49-F238E27FC236}">
                    <a16:creationId xmlns:a16="http://schemas.microsoft.com/office/drawing/2014/main" id="{FE7CE62D-C0D3-04A9-E9FD-E8F0CB08B92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ECF7983E-8A1A-BFE4-B01A-E336567A2B0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26" name="Group 425">
              <a:extLst>
                <a:ext uri="{FF2B5EF4-FFF2-40B4-BE49-F238E27FC236}">
                  <a16:creationId xmlns:a16="http://schemas.microsoft.com/office/drawing/2014/main" id="{66785819-AD6B-E86D-78B2-27C07E2378E4}"/>
                </a:ext>
              </a:extLst>
            </p:cNvPr>
            <p:cNvGrpSpPr/>
            <p:nvPr/>
          </p:nvGrpSpPr>
          <p:grpSpPr>
            <a:xfrm>
              <a:off x="5729324" y="3950396"/>
              <a:ext cx="76895" cy="76895"/>
              <a:chOff x="7149741" y="2177355"/>
              <a:chExt cx="158036" cy="158036"/>
            </a:xfrm>
          </p:grpSpPr>
          <p:cxnSp>
            <p:nvCxnSpPr>
              <p:cNvPr id="427" name="Straight Connector 426">
                <a:extLst>
                  <a:ext uri="{FF2B5EF4-FFF2-40B4-BE49-F238E27FC236}">
                    <a16:creationId xmlns:a16="http://schemas.microsoft.com/office/drawing/2014/main" id="{9671D999-6289-3574-84A1-B8983823BFDA}"/>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55FCA628-40B4-E988-E73E-E3D899CB71A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31" name="Group 430">
            <a:extLst>
              <a:ext uri="{FF2B5EF4-FFF2-40B4-BE49-F238E27FC236}">
                <a16:creationId xmlns:a16="http://schemas.microsoft.com/office/drawing/2014/main" id="{DA282FD1-EC23-A455-CF30-A40D5E207381}"/>
              </a:ext>
            </a:extLst>
          </p:cNvPr>
          <p:cNvGrpSpPr/>
          <p:nvPr/>
        </p:nvGrpSpPr>
        <p:grpSpPr>
          <a:xfrm>
            <a:off x="1826041" y="3470833"/>
            <a:ext cx="102264" cy="76895"/>
            <a:chOff x="5729324" y="3950396"/>
            <a:chExt cx="102264" cy="76895"/>
          </a:xfrm>
        </p:grpSpPr>
        <p:grpSp>
          <p:nvGrpSpPr>
            <p:cNvPr id="432" name="Group 431">
              <a:extLst>
                <a:ext uri="{FF2B5EF4-FFF2-40B4-BE49-F238E27FC236}">
                  <a16:creationId xmlns:a16="http://schemas.microsoft.com/office/drawing/2014/main" id="{9EAC1CF4-3307-7C3B-71C9-D5D1C1E23006}"/>
                </a:ext>
              </a:extLst>
            </p:cNvPr>
            <p:cNvGrpSpPr/>
            <p:nvPr/>
          </p:nvGrpSpPr>
          <p:grpSpPr>
            <a:xfrm>
              <a:off x="5754693" y="3950396"/>
              <a:ext cx="76895" cy="76895"/>
              <a:chOff x="7149741" y="2177355"/>
              <a:chExt cx="158036" cy="158036"/>
            </a:xfrm>
          </p:grpSpPr>
          <p:cxnSp>
            <p:nvCxnSpPr>
              <p:cNvPr id="436" name="Straight Connector 435">
                <a:extLst>
                  <a:ext uri="{FF2B5EF4-FFF2-40B4-BE49-F238E27FC236}">
                    <a16:creationId xmlns:a16="http://schemas.microsoft.com/office/drawing/2014/main" id="{6427A1C6-2052-D270-402F-898A1936F657}"/>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256FDF40-F527-CB67-13B0-569CB52DC95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33" name="Group 432">
              <a:extLst>
                <a:ext uri="{FF2B5EF4-FFF2-40B4-BE49-F238E27FC236}">
                  <a16:creationId xmlns:a16="http://schemas.microsoft.com/office/drawing/2014/main" id="{836277CB-AF1F-66E2-EE21-A9E623FBBD20}"/>
                </a:ext>
              </a:extLst>
            </p:cNvPr>
            <p:cNvGrpSpPr/>
            <p:nvPr/>
          </p:nvGrpSpPr>
          <p:grpSpPr>
            <a:xfrm>
              <a:off x="5729324" y="3950396"/>
              <a:ext cx="76895" cy="76895"/>
              <a:chOff x="7149741" y="2177355"/>
              <a:chExt cx="158036" cy="158036"/>
            </a:xfrm>
          </p:grpSpPr>
          <p:cxnSp>
            <p:nvCxnSpPr>
              <p:cNvPr id="434" name="Straight Connector 433">
                <a:extLst>
                  <a:ext uri="{FF2B5EF4-FFF2-40B4-BE49-F238E27FC236}">
                    <a16:creationId xmlns:a16="http://schemas.microsoft.com/office/drawing/2014/main" id="{77567ACA-F708-108F-B8B0-823990C5978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41FB6B4B-5C81-BF39-ED31-1AD0EB3B54A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38" name="Group 437">
            <a:extLst>
              <a:ext uri="{FF2B5EF4-FFF2-40B4-BE49-F238E27FC236}">
                <a16:creationId xmlns:a16="http://schemas.microsoft.com/office/drawing/2014/main" id="{E1BD8956-1064-EB73-4B8D-E5F21BAA554F}"/>
              </a:ext>
            </a:extLst>
          </p:cNvPr>
          <p:cNvGrpSpPr/>
          <p:nvPr/>
        </p:nvGrpSpPr>
        <p:grpSpPr>
          <a:xfrm>
            <a:off x="1760556" y="3360167"/>
            <a:ext cx="76895" cy="76895"/>
            <a:chOff x="7149741" y="2177355"/>
            <a:chExt cx="158036" cy="158036"/>
          </a:xfrm>
        </p:grpSpPr>
        <p:cxnSp>
          <p:nvCxnSpPr>
            <p:cNvPr id="439" name="Straight Connector 438">
              <a:extLst>
                <a:ext uri="{FF2B5EF4-FFF2-40B4-BE49-F238E27FC236}">
                  <a16:creationId xmlns:a16="http://schemas.microsoft.com/office/drawing/2014/main" id="{49798E83-A067-7169-EF4A-23FA6528500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4970BB3B-0C52-D676-D39A-425135CDF11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42" name="Group 441">
            <a:extLst>
              <a:ext uri="{FF2B5EF4-FFF2-40B4-BE49-F238E27FC236}">
                <a16:creationId xmlns:a16="http://schemas.microsoft.com/office/drawing/2014/main" id="{6A0A6926-6C9A-ABB5-E16A-EB5AF987C69D}"/>
              </a:ext>
            </a:extLst>
          </p:cNvPr>
          <p:cNvGrpSpPr/>
          <p:nvPr/>
        </p:nvGrpSpPr>
        <p:grpSpPr>
          <a:xfrm>
            <a:off x="1785520" y="3432011"/>
            <a:ext cx="76895" cy="76895"/>
            <a:chOff x="7149741" y="2177355"/>
            <a:chExt cx="158036" cy="158036"/>
          </a:xfrm>
        </p:grpSpPr>
        <p:cxnSp>
          <p:nvCxnSpPr>
            <p:cNvPr id="443" name="Straight Connector 442">
              <a:extLst>
                <a:ext uri="{FF2B5EF4-FFF2-40B4-BE49-F238E27FC236}">
                  <a16:creationId xmlns:a16="http://schemas.microsoft.com/office/drawing/2014/main" id="{0C85E119-B048-D8F2-1E22-0274AE56E98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7AB708AB-C2A8-CF31-C981-7341C81BC18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45" name="Group 444">
            <a:extLst>
              <a:ext uri="{FF2B5EF4-FFF2-40B4-BE49-F238E27FC236}">
                <a16:creationId xmlns:a16="http://schemas.microsoft.com/office/drawing/2014/main" id="{CADE6D4D-472D-F7F4-9DEA-0A4449486A32}"/>
              </a:ext>
            </a:extLst>
          </p:cNvPr>
          <p:cNvGrpSpPr/>
          <p:nvPr/>
        </p:nvGrpSpPr>
        <p:grpSpPr>
          <a:xfrm>
            <a:off x="1619368" y="3128653"/>
            <a:ext cx="76895" cy="76895"/>
            <a:chOff x="7149741" y="2177355"/>
            <a:chExt cx="158036" cy="158036"/>
          </a:xfrm>
        </p:grpSpPr>
        <p:cxnSp>
          <p:nvCxnSpPr>
            <p:cNvPr id="446" name="Straight Connector 445">
              <a:extLst>
                <a:ext uri="{FF2B5EF4-FFF2-40B4-BE49-F238E27FC236}">
                  <a16:creationId xmlns:a16="http://schemas.microsoft.com/office/drawing/2014/main" id="{5252EF57-9636-61E8-AFB5-0D2EC662873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208E9739-5B4A-CFF1-4784-AEE727829A7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48" name="Group 447">
            <a:extLst>
              <a:ext uri="{FF2B5EF4-FFF2-40B4-BE49-F238E27FC236}">
                <a16:creationId xmlns:a16="http://schemas.microsoft.com/office/drawing/2014/main" id="{E6A883E7-3070-2DBA-475E-F8061DA9ACE2}"/>
              </a:ext>
            </a:extLst>
          </p:cNvPr>
          <p:cNvGrpSpPr/>
          <p:nvPr/>
        </p:nvGrpSpPr>
        <p:grpSpPr>
          <a:xfrm>
            <a:off x="1513947" y="2389031"/>
            <a:ext cx="76895" cy="76895"/>
            <a:chOff x="7149741" y="2177355"/>
            <a:chExt cx="158036" cy="158036"/>
          </a:xfrm>
        </p:grpSpPr>
        <p:cxnSp>
          <p:nvCxnSpPr>
            <p:cNvPr id="449" name="Straight Connector 448">
              <a:extLst>
                <a:ext uri="{FF2B5EF4-FFF2-40B4-BE49-F238E27FC236}">
                  <a16:creationId xmlns:a16="http://schemas.microsoft.com/office/drawing/2014/main" id="{905C8FFA-32BA-9EC2-E93D-99BFC647D1A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50" name="Straight Connector 449">
              <a:extLst>
                <a:ext uri="{FF2B5EF4-FFF2-40B4-BE49-F238E27FC236}">
                  <a16:creationId xmlns:a16="http://schemas.microsoft.com/office/drawing/2014/main" id="{BB9E6D40-E993-2F76-6BB5-E68BBD7B685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51" name="Group 450">
            <a:extLst>
              <a:ext uri="{FF2B5EF4-FFF2-40B4-BE49-F238E27FC236}">
                <a16:creationId xmlns:a16="http://schemas.microsoft.com/office/drawing/2014/main" id="{22B6B63B-84D9-90F1-F0DE-77BBFC281D60}"/>
              </a:ext>
            </a:extLst>
          </p:cNvPr>
          <p:cNvGrpSpPr/>
          <p:nvPr/>
        </p:nvGrpSpPr>
        <p:grpSpPr>
          <a:xfrm>
            <a:off x="1298109" y="1935404"/>
            <a:ext cx="76895" cy="76895"/>
            <a:chOff x="7149741" y="2177355"/>
            <a:chExt cx="158036" cy="158036"/>
          </a:xfrm>
        </p:grpSpPr>
        <p:cxnSp>
          <p:nvCxnSpPr>
            <p:cNvPr id="452" name="Straight Connector 451">
              <a:extLst>
                <a:ext uri="{FF2B5EF4-FFF2-40B4-BE49-F238E27FC236}">
                  <a16:creationId xmlns:a16="http://schemas.microsoft.com/office/drawing/2014/main" id="{590145F8-158E-3FAB-EB82-BAC37C8492D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53" name="Straight Connector 452">
              <a:extLst>
                <a:ext uri="{FF2B5EF4-FFF2-40B4-BE49-F238E27FC236}">
                  <a16:creationId xmlns:a16="http://schemas.microsoft.com/office/drawing/2014/main" id="{2C53A191-BA24-B095-749A-BC878FCBEC2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54" name="Group 453">
            <a:extLst>
              <a:ext uri="{FF2B5EF4-FFF2-40B4-BE49-F238E27FC236}">
                <a16:creationId xmlns:a16="http://schemas.microsoft.com/office/drawing/2014/main" id="{18C71D06-8651-B16E-E2D6-34131BC1174B}"/>
              </a:ext>
            </a:extLst>
          </p:cNvPr>
          <p:cNvGrpSpPr/>
          <p:nvPr/>
        </p:nvGrpSpPr>
        <p:grpSpPr>
          <a:xfrm>
            <a:off x="1488874" y="2300177"/>
            <a:ext cx="76895" cy="76895"/>
            <a:chOff x="7149741" y="2177355"/>
            <a:chExt cx="158036" cy="158036"/>
          </a:xfrm>
        </p:grpSpPr>
        <p:cxnSp>
          <p:nvCxnSpPr>
            <p:cNvPr id="455" name="Straight Connector 454">
              <a:extLst>
                <a:ext uri="{FF2B5EF4-FFF2-40B4-BE49-F238E27FC236}">
                  <a16:creationId xmlns:a16="http://schemas.microsoft.com/office/drawing/2014/main" id="{09C4AC6E-00B0-FD0E-84EB-416B0F48537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56" name="Straight Connector 455">
              <a:extLst>
                <a:ext uri="{FF2B5EF4-FFF2-40B4-BE49-F238E27FC236}">
                  <a16:creationId xmlns:a16="http://schemas.microsoft.com/office/drawing/2014/main" id="{A65D53CE-50CA-4504-CCE5-AC8AA28229D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41" name="Group 440">
            <a:extLst>
              <a:ext uri="{FF2B5EF4-FFF2-40B4-BE49-F238E27FC236}">
                <a16:creationId xmlns:a16="http://schemas.microsoft.com/office/drawing/2014/main" id="{B13BE524-A50A-A58E-AFF9-0CADDA45B998}"/>
              </a:ext>
            </a:extLst>
          </p:cNvPr>
          <p:cNvGrpSpPr/>
          <p:nvPr/>
        </p:nvGrpSpPr>
        <p:grpSpPr>
          <a:xfrm>
            <a:off x="9392911" y="6207927"/>
            <a:ext cx="2488502" cy="454909"/>
            <a:chOff x="9392911" y="6207927"/>
            <a:chExt cx="2488502" cy="454909"/>
          </a:xfrm>
        </p:grpSpPr>
        <p:pic>
          <p:nvPicPr>
            <p:cNvPr id="457" name="Picture 456" descr="A picture containing text, ax, wheel&#10;&#10;Description automatically generated">
              <a:extLst>
                <a:ext uri="{FF2B5EF4-FFF2-40B4-BE49-F238E27FC236}">
                  <a16:creationId xmlns:a16="http://schemas.microsoft.com/office/drawing/2014/main" id="{27599ACF-B1B1-4DD2-B879-DB5F592DCB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458" name="Rectangle 8">
              <a:extLst>
                <a:ext uri="{FF2B5EF4-FFF2-40B4-BE49-F238E27FC236}">
                  <a16:creationId xmlns:a16="http://schemas.microsoft.com/office/drawing/2014/main" id="{1E288EA1-5B10-EE9B-9CA8-B3D231EB95E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64732844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8" name="Group 607">
            <a:extLst>
              <a:ext uri="{FF2B5EF4-FFF2-40B4-BE49-F238E27FC236}">
                <a16:creationId xmlns:a16="http://schemas.microsoft.com/office/drawing/2014/main" id="{2E8F8B0F-7482-AE30-1793-71B6B097DEED}"/>
              </a:ext>
            </a:extLst>
          </p:cNvPr>
          <p:cNvGrpSpPr/>
          <p:nvPr/>
        </p:nvGrpSpPr>
        <p:grpSpPr>
          <a:xfrm>
            <a:off x="6616700" y="1987550"/>
            <a:ext cx="4645660" cy="2528570"/>
            <a:chOff x="6616700" y="1987550"/>
            <a:chExt cx="4645660" cy="2528570"/>
          </a:xfrm>
        </p:grpSpPr>
        <p:sp>
          <p:nvSpPr>
            <p:cNvPr id="605" name="Freeform: Shape 604">
              <a:extLst>
                <a:ext uri="{FF2B5EF4-FFF2-40B4-BE49-F238E27FC236}">
                  <a16:creationId xmlns:a16="http://schemas.microsoft.com/office/drawing/2014/main" id="{CB68EDB6-2315-3448-D0D9-6B0F115D2766}"/>
                </a:ext>
              </a:extLst>
            </p:cNvPr>
            <p:cNvSpPr/>
            <p:nvPr/>
          </p:nvSpPr>
          <p:spPr bwMode="auto">
            <a:xfrm>
              <a:off x="8107680" y="3469640"/>
              <a:ext cx="3154680" cy="1046480"/>
            </a:xfrm>
            <a:custGeom>
              <a:avLst/>
              <a:gdLst>
                <a:gd name="connsiteX0" fmla="*/ 3154680 w 3154680"/>
                <a:gd name="connsiteY0" fmla="*/ 1046480 h 1046480"/>
                <a:gd name="connsiteX1" fmla="*/ 2280920 w 3154680"/>
                <a:gd name="connsiteY1" fmla="*/ 1046480 h 1046480"/>
                <a:gd name="connsiteX2" fmla="*/ 2280920 w 3154680"/>
                <a:gd name="connsiteY2" fmla="*/ 980440 h 1046480"/>
                <a:gd name="connsiteX3" fmla="*/ 2148840 w 3154680"/>
                <a:gd name="connsiteY3" fmla="*/ 980440 h 1046480"/>
                <a:gd name="connsiteX4" fmla="*/ 2148840 w 3154680"/>
                <a:gd name="connsiteY4" fmla="*/ 919480 h 1046480"/>
                <a:gd name="connsiteX5" fmla="*/ 2001520 w 3154680"/>
                <a:gd name="connsiteY5" fmla="*/ 919480 h 1046480"/>
                <a:gd name="connsiteX6" fmla="*/ 2001520 w 3154680"/>
                <a:gd name="connsiteY6" fmla="*/ 863600 h 1046480"/>
                <a:gd name="connsiteX7" fmla="*/ 1498600 w 3154680"/>
                <a:gd name="connsiteY7" fmla="*/ 863600 h 1046480"/>
                <a:gd name="connsiteX8" fmla="*/ 1498600 w 3154680"/>
                <a:gd name="connsiteY8" fmla="*/ 802640 h 1046480"/>
                <a:gd name="connsiteX9" fmla="*/ 1427480 w 3154680"/>
                <a:gd name="connsiteY9" fmla="*/ 802640 h 1046480"/>
                <a:gd name="connsiteX10" fmla="*/ 1427480 w 3154680"/>
                <a:gd name="connsiteY10" fmla="*/ 726440 h 1046480"/>
                <a:gd name="connsiteX11" fmla="*/ 1361440 w 3154680"/>
                <a:gd name="connsiteY11" fmla="*/ 726440 h 1046480"/>
                <a:gd name="connsiteX12" fmla="*/ 1361440 w 3154680"/>
                <a:gd name="connsiteY12" fmla="*/ 645160 h 1046480"/>
                <a:gd name="connsiteX13" fmla="*/ 1320800 w 3154680"/>
                <a:gd name="connsiteY13" fmla="*/ 645160 h 1046480"/>
                <a:gd name="connsiteX14" fmla="*/ 1320800 w 3154680"/>
                <a:gd name="connsiteY14" fmla="*/ 604520 h 1046480"/>
                <a:gd name="connsiteX15" fmla="*/ 1112520 w 3154680"/>
                <a:gd name="connsiteY15" fmla="*/ 604520 h 1046480"/>
                <a:gd name="connsiteX16" fmla="*/ 1112520 w 3154680"/>
                <a:gd name="connsiteY16" fmla="*/ 563880 h 1046480"/>
                <a:gd name="connsiteX17" fmla="*/ 1087120 w 3154680"/>
                <a:gd name="connsiteY17" fmla="*/ 563880 h 1046480"/>
                <a:gd name="connsiteX18" fmla="*/ 1087120 w 3154680"/>
                <a:gd name="connsiteY18" fmla="*/ 523240 h 1046480"/>
                <a:gd name="connsiteX19" fmla="*/ 1021080 w 3154680"/>
                <a:gd name="connsiteY19" fmla="*/ 523240 h 1046480"/>
                <a:gd name="connsiteX20" fmla="*/ 1021080 w 3154680"/>
                <a:gd name="connsiteY20" fmla="*/ 492760 h 1046480"/>
                <a:gd name="connsiteX21" fmla="*/ 853440 w 3154680"/>
                <a:gd name="connsiteY21" fmla="*/ 492760 h 1046480"/>
                <a:gd name="connsiteX22" fmla="*/ 853440 w 3154680"/>
                <a:gd name="connsiteY22" fmla="*/ 452120 h 1046480"/>
                <a:gd name="connsiteX23" fmla="*/ 848360 w 3154680"/>
                <a:gd name="connsiteY23" fmla="*/ 452120 h 1046480"/>
                <a:gd name="connsiteX24" fmla="*/ 848360 w 3154680"/>
                <a:gd name="connsiteY24" fmla="*/ 421640 h 1046480"/>
                <a:gd name="connsiteX25" fmla="*/ 782320 w 3154680"/>
                <a:gd name="connsiteY25" fmla="*/ 421640 h 1046480"/>
                <a:gd name="connsiteX26" fmla="*/ 782320 w 3154680"/>
                <a:gd name="connsiteY26" fmla="*/ 386080 h 1046480"/>
                <a:gd name="connsiteX27" fmla="*/ 624840 w 3154680"/>
                <a:gd name="connsiteY27" fmla="*/ 386080 h 1046480"/>
                <a:gd name="connsiteX28" fmla="*/ 624840 w 3154680"/>
                <a:gd name="connsiteY28" fmla="*/ 355600 h 1046480"/>
                <a:gd name="connsiteX29" fmla="*/ 624840 w 3154680"/>
                <a:gd name="connsiteY29" fmla="*/ 355600 h 1046480"/>
                <a:gd name="connsiteX30" fmla="*/ 604520 w 3154680"/>
                <a:gd name="connsiteY30" fmla="*/ 335280 h 1046480"/>
                <a:gd name="connsiteX31" fmla="*/ 563880 w 3154680"/>
                <a:gd name="connsiteY31" fmla="*/ 335280 h 1046480"/>
                <a:gd name="connsiteX32" fmla="*/ 563880 w 3154680"/>
                <a:gd name="connsiteY32" fmla="*/ 309880 h 1046480"/>
                <a:gd name="connsiteX33" fmla="*/ 497840 w 3154680"/>
                <a:gd name="connsiteY33" fmla="*/ 309880 h 1046480"/>
                <a:gd name="connsiteX34" fmla="*/ 497840 w 3154680"/>
                <a:gd name="connsiteY34" fmla="*/ 284480 h 1046480"/>
                <a:gd name="connsiteX35" fmla="*/ 457200 w 3154680"/>
                <a:gd name="connsiteY35" fmla="*/ 284480 h 1046480"/>
                <a:gd name="connsiteX36" fmla="*/ 457200 w 3154680"/>
                <a:gd name="connsiteY36" fmla="*/ 254000 h 1046480"/>
                <a:gd name="connsiteX37" fmla="*/ 457200 w 3154680"/>
                <a:gd name="connsiteY37" fmla="*/ 254000 h 1046480"/>
                <a:gd name="connsiteX38" fmla="*/ 401320 w 3154680"/>
                <a:gd name="connsiteY38" fmla="*/ 254000 h 1046480"/>
                <a:gd name="connsiteX39" fmla="*/ 401320 w 3154680"/>
                <a:gd name="connsiteY39" fmla="*/ 198120 h 1046480"/>
                <a:gd name="connsiteX40" fmla="*/ 370840 w 3154680"/>
                <a:gd name="connsiteY40" fmla="*/ 198120 h 1046480"/>
                <a:gd name="connsiteX41" fmla="*/ 370840 w 3154680"/>
                <a:gd name="connsiteY41" fmla="*/ 198120 h 1046480"/>
                <a:gd name="connsiteX42" fmla="*/ 370840 w 3154680"/>
                <a:gd name="connsiteY42" fmla="*/ 162560 h 1046480"/>
                <a:gd name="connsiteX43" fmla="*/ 193040 w 3154680"/>
                <a:gd name="connsiteY43" fmla="*/ 162560 h 1046480"/>
                <a:gd name="connsiteX44" fmla="*/ 193040 w 3154680"/>
                <a:gd name="connsiteY44" fmla="*/ 96520 h 1046480"/>
                <a:gd name="connsiteX45" fmla="*/ 177800 w 3154680"/>
                <a:gd name="connsiteY45" fmla="*/ 96520 h 1046480"/>
                <a:gd name="connsiteX46" fmla="*/ 152400 w 3154680"/>
                <a:gd name="connsiteY46" fmla="*/ 96520 h 1046480"/>
                <a:gd name="connsiteX47" fmla="*/ 152400 w 3154680"/>
                <a:gd name="connsiteY47" fmla="*/ 55880 h 1046480"/>
                <a:gd name="connsiteX48" fmla="*/ 101600 w 3154680"/>
                <a:gd name="connsiteY48" fmla="*/ 55880 h 1046480"/>
                <a:gd name="connsiteX49" fmla="*/ 101600 w 3154680"/>
                <a:gd name="connsiteY49" fmla="*/ 55880 h 1046480"/>
                <a:gd name="connsiteX50" fmla="*/ 0 w 3154680"/>
                <a:gd name="connsiteY50" fmla="*/ 55880 h 1046480"/>
                <a:gd name="connsiteX51" fmla="*/ 0 w 3154680"/>
                <a:gd name="connsiteY51" fmla="*/ 0 h 1046480"/>
                <a:gd name="connsiteX0" fmla="*/ 3154680 w 3154680"/>
                <a:gd name="connsiteY0" fmla="*/ 1046480 h 1046480"/>
                <a:gd name="connsiteX1" fmla="*/ 2280920 w 3154680"/>
                <a:gd name="connsiteY1" fmla="*/ 1046480 h 1046480"/>
                <a:gd name="connsiteX2" fmla="*/ 2280920 w 3154680"/>
                <a:gd name="connsiteY2" fmla="*/ 980440 h 1046480"/>
                <a:gd name="connsiteX3" fmla="*/ 2148840 w 3154680"/>
                <a:gd name="connsiteY3" fmla="*/ 980440 h 1046480"/>
                <a:gd name="connsiteX4" fmla="*/ 2148840 w 3154680"/>
                <a:gd name="connsiteY4" fmla="*/ 919480 h 1046480"/>
                <a:gd name="connsiteX5" fmla="*/ 2001520 w 3154680"/>
                <a:gd name="connsiteY5" fmla="*/ 919480 h 1046480"/>
                <a:gd name="connsiteX6" fmla="*/ 2001520 w 3154680"/>
                <a:gd name="connsiteY6" fmla="*/ 863600 h 1046480"/>
                <a:gd name="connsiteX7" fmla="*/ 1498600 w 3154680"/>
                <a:gd name="connsiteY7" fmla="*/ 863600 h 1046480"/>
                <a:gd name="connsiteX8" fmla="*/ 1498600 w 3154680"/>
                <a:gd name="connsiteY8" fmla="*/ 802640 h 1046480"/>
                <a:gd name="connsiteX9" fmla="*/ 1427480 w 3154680"/>
                <a:gd name="connsiteY9" fmla="*/ 802640 h 1046480"/>
                <a:gd name="connsiteX10" fmla="*/ 1427480 w 3154680"/>
                <a:gd name="connsiteY10" fmla="*/ 726440 h 1046480"/>
                <a:gd name="connsiteX11" fmla="*/ 1361440 w 3154680"/>
                <a:gd name="connsiteY11" fmla="*/ 726440 h 1046480"/>
                <a:gd name="connsiteX12" fmla="*/ 1361440 w 3154680"/>
                <a:gd name="connsiteY12" fmla="*/ 645160 h 1046480"/>
                <a:gd name="connsiteX13" fmla="*/ 1320800 w 3154680"/>
                <a:gd name="connsiteY13" fmla="*/ 645160 h 1046480"/>
                <a:gd name="connsiteX14" fmla="*/ 1320800 w 3154680"/>
                <a:gd name="connsiteY14" fmla="*/ 604520 h 1046480"/>
                <a:gd name="connsiteX15" fmla="*/ 1112520 w 3154680"/>
                <a:gd name="connsiteY15" fmla="*/ 604520 h 1046480"/>
                <a:gd name="connsiteX16" fmla="*/ 1112520 w 3154680"/>
                <a:gd name="connsiteY16" fmla="*/ 563880 h 1046480"/>
                <a:gd name="connsiteX17" fmla="*/ 1087120 w 3154680"/>
                <a:gd name="connsiteY17" fmla="*/ 563880 h 1046480"/>
                <a:gd name="connsiteX18" fmla="*/ 1087120 w 3154680"/>
                <a:gd name="connsiteY18" fmla="*/ 523240 h 1046480"/>
                <a:gd name="connsiteX19" fmla="*/ 1021080 w 3154680"/>
                <a:gd name="connsiteY19" fmla="*/ 523240 h 1046480"/>
                <a:gd name="connsiteX20" fmla="*/ 1021080 w 3154680"/>
                <a:gd name="connsiteY20" fmla="*/ 492760 h 1046480"/>
                <a:gd name="connsiteX21" fmla="*/ 853440 w 3154680"/>
                <a:gd name="connsiteY21" fmla="*/ 492760 h 1046480"/>
                <a:gd name="connsiteX22" fmla="*/ 853440 w 3154680"/>
                <a:gd name="connsiteY22" fmla="*/ 452120 h 1046480"/>
                <a:gd name="connsiteX23" fmla="*/ 848360 w 3154680"/>
                <a:gd name="connsiteY23" fmla="*/ 452120 h 1046480"/>
                <a:gd name="connsiteX24" fmla="*/ 848360 w 3154680"/>
                <a:gd name="connsiteY24" fmla="*/ 421640 h 1046480"/>
                <a:gd name="connsiteX25" fmla="*/ 782320 w 3154680"/>
                <a:gd name="connsiteY25" fmla="*/ 421640 h 1046480"/>
                <a:gd name="connsiteX26" fmla="*/ 782320 w 3154680"/>
                <a:gd name="connsiteY26" fmla="*/ 386080 h 1046480"/>
                <a:gd name="connsiteX27" fmla="*/ 624840 w 3154680"/>
                <a:gd name="connsiteY27" fmla="*/ 386080 h 1046480"/>
                <a:gd name="connsiteX28" fmla="*/ 624840 w 3154680"/>
                <a:gd name="connsiteY28" fmla="*/ 355600 h 1046480"/>
                <a:gd name="connsiteX29" fmla="*/ 624840 w 3154680"/>
                <a:gd name="connsiteY29" fmla="*/ 355600 h 1046480"/>
                <a:gd name="connsiteX30" fmla="*/ 604520 w 3154680"/>
                <a:gd name="connsiteY30" fmla="*/ 339513 h 1046480"/>
                <a:gd name="connsiteX31" fmla="*/ 563880 w 3154680"/>
                <a:gd name="connsiteY31" fmla="*/ 335280 h 1046480"/>
                <a:gd name="connsiteX32" fmla="*/ 563880 w 3154680"/>
                <a:gd name="connsiteY32" fmla="*/ 309880 h 1046480"/>
                <a:gd name="connsiteX33" fmla="*/ 497840 w 3154680"/>
                <a:gd name="connsiteY33" fmla="*/ 309880 h 1046480"/>
                <a:gd name="connsiteX34" fmla="*/ 497840 w 3154680"/>
                <a:gd name="connsiteY34" fmla="*/ 284480 h 1046480"/>
                <a:gd name="connsiteX35" fmla="*/ 457200 w 3154680"/>
                <a:gd name="connsiteY35" fmla="*/ 284480 h 1046480"/>
                <a:gd name="connsiteX36" fmla="*/ 457200 w 3154680"/>
                <a:gd name="connsiteY36" fmla="*/ 254000 h 1046480"/>
                <a:gd name="connsiteX37" fmla="*/ 457200 w 3154680"/>
                <a:gd name="connsiteY37" fmla="*/ 254000 h 1046480"/>
                <a:gd name="connsiteX38" fmla="*/ 401320 w 3154680"/>
                <a:gd name="connsiteY38" fmla="*/ 254000 h 1046480"/>
                <a:gd name="connsiteX39" fmla="*/ 401320 w 3154680"/>
                <a:gd name="connsiteY39" fmla="*/ 198120 h 1046480"/>
                <a:gd name="connsiteX40" fmla="*/ 370840 w 3154680"/>
                <a:gd name="connsiteY40" fmla="*/ 198120 h 1046480"/>
                <a:gd name="connsiteX41" fmla="*/ 370840 w 3154680"/>
                <a:gd name="connsiteY41" fmla="*/ 198120 h 1046480"/>
                <a:gd name="connsiteX42" fmla="*/ 370840 w 3154680"/>
                <a:gd name="connsiteY42" fmla="*/ 162560 h 1046480"/>
                <a:gd name="connsiteX43" fmla="*/ 193040 w 3154680"/>
                <a:gd name="connsiteY43" fmla="*/ 162560 h 1046480"/>
                <a:gd name="connsiteX44" fmla="*/ 193040 w 3154680"/>
                <a:gd name="connsiteY44" fmla="*/ 96520 h 1046480"/>
                <a:gd name="connsiteX45" fmla="*/ 177800 w 3154680"/>
                <a:gd name="connsiteY45" fmla="*/ 96520 h 1046480"/>
                <a:gd name="connsiteX46" fmla="*/ 152400 w 3154680"/>
                <a:gd name="connsiteY46" fmla="*/ 96520 h 1046480"/>
                <a:gd name="connsiteX47" fmla="*/ 152400 w 3154680"/>
                <a:gd name="connsiteY47" fmla="*/ 55880 h 1046480"/>
                <a:gd name="connsiteX48" fmla="*/ 101600 w 3154680"/>
                <a:gd name="connsiteY48" fmla="*/ 55880 h 1046480"/>
                <a:gd name="connsiteX49" fmla="*/ 101600 w 3154680"/>
                <a:gd name="connsiteY49" fmla="*/ 55880 h 1046480"/>
                <a:gd name="connsiteX50" fmla="*/ 0 w 3154680"/>
                <a:gd name="connsiteY50" fmla="*/ 55880 h 1046480"/>
                <a:gd name="connsiteX51" fmla="*/ 0 w 3154680"/>
                <a:gd name="connsiteY51" fmla="*/ 0 h 1046480"/>
                <a:gd name="connsiteX0" fmla="*/ 3154680 w 3154680"/>
                <a:gd name="connsiteY0" fmla="*/ 1046480 h 1046480"/>
                <a:gd name="connsiteX1" fmla="*/ 2280920 w 3154680"/>
                <a:gd name="connsiteY1" fmla="*/ 1046480 h 1046480"/>
                <a:gd name="connsiteX2" fmla="*/ 2280920 w 3154680"/>
                <a:gd name="connsiteY2" fmla="*/ 980440 h 1046480"/>
                <a:gd name="connsiteX3" fmla="*/ 2148840 w 3154680"/>
                <a:gd name="connsiteY3" fmla="*/ 980440 h 1046480"/>
                <a:gd name="connsiteX4" fmla="*/ 2148840 w 3154680"/>
                <a:gd name="connsiteY4" fmla="*/ 919480 h 1046480"/>
                <a:gd name="connsiteX5" fmla="*/ 2001520 w 3154680"/>
                <a:gd name="connsiteY5" fmla="*/ 919480 h 1046480"/>
                <a:gd name="connsiteX6" fmla="*/ 2001520 w 3154680"/>
                <a:gd name="connsiteY6" fmla="*/ 863600 h 1046480"/>
                <a:gd name="connsiteX7" fmla="*/ 1498600 w 3154680"/>
                <a:gd name="connsiteY7" fmla="*/ 863600 h 1046480"/>
                <a:gd name="connsiteX8" fmla="*/ 1498600 w 3154680"/>
                <a:gd name="connsiteY8" fmla="*/ 802640 h 1046480"/>
                <a:gd name="connsiteX9" fmla="*/ 1427480 w 3154680"/>
                <a:gd name="connsiteY9" fmla="*/ 802640 h 1046480"/>
                <a:gd name="connsiteX10" fmla="*/ 1427480 w 3154680"/>
                <a:gd name="connsiteY10" fmla="*/ 726440 h 1046480"/>
                <a:gd name="connsiteX11" fmla="*/ 1361440 w 3154680"/>
                <a:gd name="connsiteY11" fmla="*/ 726440 h 1046480"/>
                <a:gd name="connsiteX12" fmla="*/ 1361440 w 3154680"/>
                <a:gd name="connsiteY12" fmla="*/ 645160 h 1046480"/>
                <a:gd name="connsiteX13" fmla="*/ 1320800 w 3154680"/>
                <a:gd name="connsiteY13" fmla="*/ 645160 h 1046480"/>
                <a:gd name="connsiteX14" fmla="*/ 1320800 w 3154680"/>
                <a:gd name="connsiteY14" fmla="*/ 604520 h 1046480"/>
                <a:gd name="connsiteX15" fmla="*/ 1112520 w 3154680"/>
                <a:gd name="connsiteY15" fmla="*/ 604520 h 1046480"/>
                <a:gd name="connsiteX16" fmla="*/ 1112520 w 3154680"/>
                <a:gd name="connsiteY16" fmla="*/ 563880 h 1046480"/>
                <a:gd name="connsiteX17" fmla="*/ 1087120 w 3154680"/>
                <a:gd name="connsiteY17" fmla="*/ 563880 h 1046480"/>
                <a:gd name="connsiteX18" fmla="*/ 1087120 w 3154680"/>
                <a:gd name="connsiteY18" fmla="*/ 523240 h 1046480"/>
                <a:gd name="connsiteX19" fmla="*/ 1021080 w 3154680"/>
                <a:gd name="connsiteY19" fmla="*/ 523240 h 1046480"/>
                <a:gd name="connsiteX20" fmla="*/ 1021080 w 3154680"/>
                <a:gd name="connsiteY20" fmla="*/ 492760 h 1046480"/>
                <a:gd name="connsiteX21" fmla="*/ 853440 w 3154680"/>
                <a:gd name="connsiteY21" fmla="*/ 492760 h 1046480"/>
                <a:gd name="connsiteX22" fmla="*/ 853440 w 3154680"/>
                <a:gd name="connsiteY22" fmla="*/ 452120 h 1046480"/>
                <a:gd name="connsiteX23" fmla="*/ 848360 w 3154680"/>
                <a:gd name="connsiteY23" fmla="*/ 452120 h 1046480"/>
                <a:gd name="connsiteX24" fmla="*/ 848360 w 3154680"/>
                <a:gd name="connsiteY24" fmla="*/ 421640 h 1046480"/>
                <a:gd name="connsiteX25" fmla="*/ 782320 w 3154680"/>
                <a:gd name="connsiteY25" fmla="*/ 421640 h 1046480"/>
                <a:gd name="connsiteX26" fmla="*/ 782320 w 3154680"/>
                <a:gd name="connsiteY26" fmla="*/ 386080 h 1046480"/>
                <a:gd name="connsiteX27" fmla="*/ 624840 w 3154680"/>
                <a:gd name="connsiteY27" fmla="*/ 386080 h 1046480"/>
                <a:gd name="connsiteX28" fmla="*/ 624840 w 3154680"/>
                <a:gd name="connsiteY28" fmla="*/ 355600 h 1046480"/>
                <a:gd name="connsiteX29" fmla="*/ 624840 w 3154680"/>
                <a:gd name="connsiteY29" fmla="*/ 355600 h 1046480"/>
                <a:gd name="connsiteX30" fmla="*/ 598170 w 3154680"/>
                <a:gd name="connsiteY30" fmla="*/ 350096 h 1046480"/>
                <a:gd name="connsiteX31" fmla="*/ 563880 w 3154680"/>
                <a:gd name="connsiteY31" fmla="*/ 335280 h 1046480"/>
                <a:gd name="connsiteX32" fmla="*/ 563880 w 3154680"/>
                <a:gd name="connsiteY32" fmla="*/ 309880 h 1046480"/>
                <a:gd name="connsiteX33" fmla="*/ 497840 w 3154680"/>
                <a:gd name="connsiteY33" fmla="*/ 309880 h 1046480"/>
                <a:gd name="connsiteX34" fmla="*/ 497840 w 3154680"/>
                <a:gd name="connsiteY34" fmla="*/ 284480 h 1046480"/>
                <a:gd name="connsiteX35" fmla="*/ 457200 w 3154680"/>
                <a:gd name="connsiteY35" fmla="*/ 284480 h 1046480"/>
                <a:gd name="connsiteX36" fmla="*/ 457200 w 3154680"/>
                <a:gd name="connsiteY36" fmla="*/ 254000 h 1046480"/>
                <a:gd name="connsiteX37" fmla="*/ 457200 w 3154680"/>
                <a:gd name="connsiteY37" fmla="*/ 254000 h 1046480"/>
                <a:gd name="connsiteX38" fmla="*/ 401320 w 3154680"/>
                <a:gd name="connsiteY38" fmla="*/ 254000 h 1046480"/>
                <a:gd name="connsiteX39" fmla="*/ 401320 w 3154680"/>
                <a:gd name="connsiteY39" fmla="*/ 198120 h 1046480"/>
                <a:gd name="connsiteX40" fmla="*/ 370840 w 3154680"/>
                <a:gd name="connsiteY40" fmla="*/ 198120 h 1046480"/>
                <a:gd name="connsiteX41" fmla="*/ 370840 w 3154680"/>
                <a:gd name="connsiteY41" fmla="*/ 198120 h 1046480"/>
                <a:gd name="connsiteX42" fmla="*/ 370840 w 3154680"/>
                <a:gd name="connsiteY42" fmla="*/ 162560 h 1046480"/>
                <a:gd name="connsiteX43" fmla="*/ 193040 w 3154680"/>
                <a:gd name="connsiteY43" fmla="*/ 162560 h 1046480"/>
                <a:gd name="connsiteX44" fmla="*/ 193040 w 3154680"/>
                <a:gd name="connsiteY44" fmla="*/ 96520 h 1046480"/>
                <a:gd name="connsiteX45" fmla="*/ 177800 w 3154680"/>
                <a:gd name="connsiteY45" fmla="*/ 96520 h 1046480"/>
                <a:gd name="connsiteX46" fmla="*/ 152400 w 3154680"/>
                <a:gd name="connsiteY46" fmla="*/ 96520 h 1046480"/>
                <a:gd name="connsiteX47" fmla="*/ 152400 w 3154680"/>
                <a:gd name="connsiteY47" fmla="*/ 55880 h 1046480"/>
                <a:gd name="connsiteX48" fmla="*/ 101600 w 3154680"/>
                <a:gd name="connsiteY48" fmla="*/ 55880 h 1046480"/>
                <a:gd name="connsiteX49" fmla="*/ 101600 w 3154680"/>
                <a:gd name="connsiteY49" fmla="*/ 55880 h 1046480"/>
                <a:gd name="connsiteX50" fmla="*/ 0 w 3154680"/>
                <a:gd name="connsiteY50" fmla="*/ 55880 h 1046480"/>
                <a:gd name="connsiteX51" fmla="*/ 0 w 3154680"/>
                <a:gd name="connsiteY51" fmla="*/ 0 h 1046480"/>
                <a:gd name="connsiteX0" fmla="*/ 3154680 w 3154680"/>
                <a:gd name="connsiteY0" fmla="*/ 1046480 h 1046480"/>
                <a:gd name="connsiteX1" fmla="*/ 2280920 w 3154680"/>
                <a:gd name="connsiteY1" fmla="*/ 1046480 h 1046480"/>
                <a:gd name="connsiteX2" fmla="*/ 2280920 w 3154680"/>
                <a:gd name="connsiteY2" fmla="*/ 980440 h 1046480"/>
                <a:gd name="connsiteX3" fmla="*/ 2148840 w 3154680"/>
                <a:gd name="connsiteY3" fmla="*/ 980440 h 1046480"/>
                <a:gd name="connsiteX4" fmla="*/ 2148840 w 3154680"/>
                <a:gd name="connsiteY4" fmla="*/ 919480 h 1046480"/>
                <a:gd name="connsiteX5" fmla="*/ 2001520 w 3154680"/>
                <a:gd name="connsiteY5" fmla="*/ 919480 h 1046480"/>
                <a:gd name="connsiteX6" fmla="*/ 2001520 w 3154680"/>
                <a:gd name="connsiteY6" fmla="*/ 863600 h 1046480"/>
                <a:gd name="connsiteX7" fmla="*/ 1498600 w 3154680"/>
                <a:gd name="connsiteY7" fmla="*/ 863600 h 1046480"/>
                <a:gd name="connsiteX8" fmla="*/ 1498600 w 3154680"/>
                <a:gd name="connsiteY8" fmla="*/ 802640 h 1046480"/>
                <a:gd name="connsiteX9" fmla="*/ 1427480 w 3154680"/>
                <a:gd name="connsiteY9" fmla="*/ 802640 h 1046480"/>
                <a:gd name="connsiteX10" fmla="*/ 1427480 w 3154680"/>
                <a:gd name="connsiteY10" fmla="*/ 726440 h 1046480"/>
                <a:gd name="connsiteX11" fmla="*/ 1361440 w 3154680"/>
                <a:gd name="connsiteY11" fmla="*/ 726440 h 1046480"/>
                <a:gd name="connsiteX12" fmla="*/ 1361440 w 3154680"/>
                <a:gd name="connsiteY12" fmla="*/ 645160 h 1046480"/>
                <a:gd name="connsiteX13" fmla="*/ 1320800 w 3154680"/>
                <a:gd name="connsiteY13" fmla="*/ 645160 h 1046480"/>
                <a:gd name="connsiteX14" fmla="*/ 1320800 w 3154680"/>
                <a:gd name="connsiteY14" fmla="*/ 604520 h 1046480"/>
                <a:gd name="connsiteX15" fmla="*/ 1112520 w 3154680"/>
                <a:gd name="connsiteY15" fmla="*/ 604520 h 1046480"/>
                <a:gd name="connsiteX16" fmla="*/ 1112520 w 3154680"/>
                <a:gd name="connsiteY16" fmla="*/ 563880 h 1046480"/>
                <a:gd name="connsiteX17" fmla="*/ 1087120 w 3154680"/>
                <a:gd name="connsiteY17" fmla="*/ 563880 h 1046480"/>
                <a:gd name="connsiteX18" fmla="*/ 1087120 w 3154680"/>
                <a:gd name="connsiteY18" fmla="*/ 523240 h 1046480"/>
                <a:gd name="connsiteX19" fmla="*/ 1021080 w 3154680"/>
                <a:gd name="connsiteY19" fmla="*/ 523240 h 1046480"/>
                <a:gd name="connsiteX20" fmla="*/ 1021080 w 3154680"/>
                <a:gd name="connsiteY20" fmla="*/ 492760 h 1046480"/>
                <a:gd name="connsiteX21" fmla="*/ 853440 w 3154680"/>
                <a:gd name="connsiteY21" fmla="*/ 492760 h 1046480"/>
                <a:gd name="connsiteX22" fmla="*/ 853440 w 3154680"/>
                <a:gd name="connsiteY22" fmla="*/ 452120 h 1046480"/>
                <a:gd name="connsiteX23" fmla="*/ 848360 w 3154680"/>
                <a:gd name="connsiteY23" fmla="*/ 452120 h 1046480"/>
                <a:gd name="connsiteX24" fmla="*/ 848360 w 3154680"/>
                <a:gd name="connsiteY24" fmla="*/ 421640 h 1046480"/>
                <a:gd name="connsiteX25" fmla="*/ 782320 w 3154680"/>
                <a:gd name="connsiteY25" fmla="*/ 421640 h 1046480"/>
                <a:gd name="connsiteX26" fmla="*/ 782320 w 3154680"/>
                <a:gd name="connsiteY26" fmla="*/ 386080 h 1046480"/>
                <a:gd name="connsiteX27" fmla="*/ 624840 w 3154680"/>
                <a:gd name="connsiteY27" fmla="*/ 386080 h 1046480"/>
                <a:gd name="connsiteX28" fmla="*/ 624840 w 3154680"/>
                <a:gd name="connsiteY28" fmla="*/ 355600 h 1046480"/>
                <a:gd name="connsiteX29" fmla="*/ 624840 w 3154680"/>
                <a:gd name="connsiteY29" fmla="*/ 355600 h 1046480"/>
                <a:gd name="connsiteX30" fmla="*/ 591820 w 3154680"/>
                <a:gd name="connsiteY30" fmla="*/ 335279 h 1046480"/>
                <a:gd name="connsiteX31" fmla="*/ 563880 w 3154680"/>
                <a:gd name="connsiteY31" fmla="*/ 335280 h 1046480"/>
                <a:gd name="connsiteX32" fmla="*/ 563880 w 3154680"/>
                <a:gd name="connsiteY32" fmla="*/ 309880 h 1046480"/>
                <a:gd name="connsiteX33" fmla="*/ 497840 w 3154680"/>
                <a:gd name="connsiteY33" fmla="*/ 309880 h 1046480"/>
                <a:gd name="connsiteX34" fmla="*/ 497840 w 3154680"/>
                <a:gd name="connsiteY34" fmla="*/ 284480 h 1046480"/>
                <a:gd name="connsiteX35" fmla="*/ 457200 w 3154680"/>
                <a:gd name="connsiteY35" fmla="*/ 284480 h 1046480"/>
                <a:gd name="connsiteX36" fmla="*/ 457200 w 3154680"/>
                <a:gd name="connsiteY36" fmla="*/ 254000 h 1046480"/>
                <a:gd name="connsiteX37" fmla="*/ 457200 w 3154680"/>
                <a:gd name="connsiteY37" fmla="*/ 254000 h 1046480"/>
                <a:gd name="connsiteX38" fmla="*/ 401320 w 3154680"/>
                <a:gd name="connsiteY38" fmla="*/ 254000 h 1046480"/>
                <a:gd name="connsiteX39" fmla="*/ 401320 w 3154680"/>
                <a:gd name="connsiteY39" fmla="*/ 198120 h 1046480"/>
                <a:gd name="connsiteX40" fmla="*/ 370840 w 3154680"/>
                <a:gd name="connsiteY40" fmla="*/ 198120 h 1046480"/>
                <a:gd name="connsiteX41" fmla="*/ 370840 w 3154680"/>
                <a:gd name="connsiteY41" fmla="*/ 198120 h 1046480"/>
                <a:gd name="connsiteX42" fmla="*/ 370840 w 3154680"/>
                <a:gd name="connsiteY42" fmla="*/ 162560 h 1046480"/>
                <a:gd name="connsiteX43" fmla="*/ 193040 w 3154680"/>
                <a:gd name="connsiteY43" fmla="*/ 162560 h 1046480"/>
                <a:gd name="connsiteX44" fmla="*/ 193040 w 3154680"/>
                <a:gd name="connsiteY44" fmla="*/ 96520 h 1046480"/>
                <a:gd name="connsiteX45" fmla="*/ 177800 w 3154680"/>
                <a:gd name="connsiteY45" fmla="*/ 96520 h 1046480"/>
                <a:gd name="connsiteX46" fmla="*/ 152400 w 3154680"/>
                <a:gd name="connsiteY46" fmla="*/ 96520 h 1046480"/>
                <a:gd name="connsiteX47" fmla="*/ 152400 w 3154680"/>
                <a:gd name="connsiteY47" fmla="*/ 55880 h 1046480"/>
                <a:gd name="connsiteX48" fmla="*/ 101600 w 3154680"/>
                <a:gd name="connsiteY48" fmla="*/ 55880 h 1046480"/>
                <a:gd name="connsiteX49" fmla="*/ 101600 w 3154680"/>
                <a:gd name="connsiteY49" fmla="*/ 55880 h 1046480"/>
                <a:gd name="connsiteX50" fmla="*/ 0 w 3154680"/>
                <a:gd name="connsiteY50" fmla="*/ 55880 h 1046480"/>
                <a:gd name="connsiteX51" fmla="*/ 0 w 3154680"/>
                <a:gd name="connsiteY51" fmla="*/ 0 h 1046480"/>
                <a:gd name="connsiteX0" fmla="*/ 3154680 w 3154680"/>
                <a:gd name="connsiteY0" fmla="*/ 1046480 h 1046480"/>
                <a:gd name="connsiteX1" fmla="*/ 2280920 w 3154680"/>
                <a:gd name="connsiteY1" fmla="*/ 1046480 h 1046480"/>
                <a:gd name="connsiteX2" fmla="*/ 2280920 w 3154680"/>
                <a:gd name="connsiteY2" fmla="*/ 980440 h 1046480"/>
                <a:gd name="connsiteX3" fmla="*/ 2148840 w 3154680"/>
                <a:gd name="connsiteY3" fmla="*/ 980440 h 1046480"/>
                <a:gd name="connsiteX4" fmla="*/ 2148840 w 3154680"/>
                <a:gd name="connsiteY4" fmla="*/ 919480 h 1046480"/>
                <a:gd name="connsiteX5" fmla="*/ 2001520 w 3154680"/>
                <a:gd name="connsiteY5" fmla="*/ 919480 h 1046480"/>
                <a:gd name="connsiteX6" fmla="*/ 2001520 w 3154680"/>
                <a:gd name="connsiteY6" fmla="*/ 863600 h 1046480"/>
                <a:gd name="connsiteX7" fmla="*/ 1498600 w 3154680"/>
                <a:gd name="connsiteY7" fmla="*/ 863600 h 1046480"/>
                <a:gd name="connsiteX8" fmla="*/ 1498600 w 3154680"/>
                <a:gd name="connsiteY8" fmla="*/ 802640 h 1046480"/>
                <a:gd name="connsiteX9" fmla="*/ 1427480 w 3154680"/>
                <a:gd name="connsiteY9" fmla="*/ 802640 h 1046480"/>
                <a:gd name="connsiteX10" fmla="*/ 1427480 w 3154680"/>
                <a:gd name="connsiteY10" fmla="*/ 726440 h 1046480"/>
                <a:gd name="connsiteX11" fmla="*/ 1361440 w 3154680"/>
                <a:gd name="connsiteY11" fmla="*/ 726440 h 1046480"/>
                <a:gd name="connsiteX12" fmla="*/ 1361440 w 3154680"/>
                <a:gd name="connsiteY12" fmla="*/ 645160 h 1046480"/>
                <a:gd name="connsiteX13" fmla="*/ 1320800 w 3154680"/>
                <a:gd name="connsiteY13" fmla="*/ 645160 h 1046480"/>
                <a:gd name="connsiteX14" fmla="*/ 1320800 w 3154680"/>
                <a:gd name="connsiteY14" fmla="*/ 604520 h 1046480"/>
                <a:gd name="connsiteX15" fmla="*/ 1112520 w 3154680"/>
                <a:gd name="connsiteY15" fmla="*/ 604520 h 1046480"/>
                <a:gd name="connsiteX16" fmla="*/ 1112520 w 3154680"/>
                <a:gd name="connsiteY16" fmla="*/ 563880 h 1046480"/>
                <a:gd name="connsiteX17" fmla="*/ 1087120 w 3154680"/>
                <a:gd name="connsiteY17" fmla="*/ 563880 h 1046480"/>
                <a:gd name="connsiteX18" fmla="*/ 1087120 w 3154680"/>
                <a:gd name="connsiteY18" fmla="*/ 523240 h 1046480"/>
                <a:gd name="connsiteX19" fmla="*/ 1021080 w 3154680"/>
                <a:gd name="connsiteY19" fmla="*/ 523240 h 1046480"/>
                <a:gd name="connsiteX20" fmla="*/ 1021080 w 3154680"/>
                <a:gd name="connsiteY20" fmla="*/ 492760 h 1046480"/>
                <a:gd name="connsiteX21" fmla="*/ 853440 w 3154680"/>
                <a:gd name="connsiteY21" fmla="*/ 492760 h 1046480"/>
                <a:gd name="connsiteX22" fmla="*/ 853440 w 3154680"/>
                <a:gd name="connsiteY22" fmla="*/ 452120 h 1046480"/>
                <a:gd name="connsiteX23" fmla="*/ 848360 w 3154680"/>
                <a:gd name="connsiteY23" fmla="*/ 452120 h 1046480"/>
                <a:gd name="connsiteX24" fmla="*/ 848360 w 3154680"/>
                <a:gd name="connsiteY24" fmla="*/ 421640 h 1046480"/>
                <a:gd name="connsiteX25" fmla="*/ 782320 w 3154680"/>
                <a:gd name="connsiteY25" fmla="*/ 421640 h 1046480"/>
                <a:gd name="connsiteX26" fmla="*/ 782320 w 3154680"/>
                <a:gd name="connsiteY26" fmla="*/ 386080 h 1046480"/>
                <a:gd name="connsiteX27" fmla="*/ 624840 w 3154680"/>
                <a:gd name="connsiteY27" fmla="*/ 386080 h 1046480"/>
                <a:gd name="connsiteX28" fmla="*/ 624840 w 3154680"/>
                <a:gd name="connsiteY28" fmla="*/ 355600 h 1046480"/>
                <a:gd name="connsiteX29" fmla="*/ 607906 w 3154680"/>
                <a:gd name="connsiteY29" fmla="*/ 355600 h 1046480"/>
                <a:gd name="connsiteX30" fmla="*/ 591820 w 3154680"/>
                <a:gd name="connsiteY30" fmla="*/ 335279 h 1046480"/>
                <a:gd name="connsiteX31" fmla="*/ 563880 w 3154680"/>
                <a:gd name="connsiteY31" fmla="*/ 335280 h 1046480"/>
                <a:gd name="connsiteX32" fmla="*/ 563880 w 3154680"/>
                <a:gd name="connsiteY32" fmla="*/ 309880 h 1046480"/>
                <a:gd name="connsiteX33" fmla="*/ 497840 w 3154680"/>
                <a:gd name="connsiteY33" fmla="*/ 309880 h 1046480"/>
                <a:gd name="connsiteX34" fmla="*/ 497840 w 3154680"/>
                <a:gd name="connsiteY34" fmla="*/ 284480 h 1046480"/>
                <a:gd name="connsiteX35" fmla="*/ 457200 w 3154680"/>
                <a:gd name="connsiteY35" fmla="*/ 284480 h 1046480"/>
                <a:gd name="connsiteX36" fmla="*/ 457200 w 3154680"/>
                <a:gd name="connsiteY36" fmla="*/ 254000 h 1046480"/>
                <a:gd name="connsiteX37" fmla="*/ 457200 w 3154680"/>
                <a:gd name="connsiteY37" fmla="*/ 254000 h 1046480"/>
                <a:gd name="connsiteX38" fmla="*/ 401320 w 3154680"/>
                <a:gd name="connsiteY38" fmla="*/ 254000 h 1046480"/>
                <a:gd name="connsiteX39" fmla="*/ 401320 w 3154680"/>
                <a:gd name="connsiteY39" fmla="*/ 198120 h 1046480"/>
                <a:gd name="connsiteX40" fmla="*/ 370840 w 3154680"/>
                <a:gd name="connsiteY40" fmla="*/ 198120 h 1046480"/>
                <a:gd name="connsiteX41" fmla="*/ 370840 w 3154680"/>
                <a:gd name="connsiteY41" fmla="*/ 198120 h 1046480"/>
                <a:gd name="connsiteX42" fmla="*/ 370840 w 3154680"/>
                <a:gd name="connsiteY42" fmla="*/ 162560 h 1046480"/>
                <a:gd name="connsiteX43" fmla="*/ 193040 w 3154680"/>
                <a:gd name="connsiteY43" fmla="*/ 162560 h 1046480"/>
                <a:gd name="connsiteX44" fmla="*/ 193040 w 3154680"/>
                <a:gd name="connsiteY44" fmla="*/ 96520 h 1046480"/>
                <a:gd name="connsiteX45" fmla="*/ 177800 w 3154680"/>
                <a:gd name="connsiteY45" fmla="*/ 96520 h 1046480"/>
                <a:gd name="connsiteX46" fmla="*/ 152400 w 3154680"/>
                <a:gd name="connsiteY46" fmla="*/ 96520 h 1046480"/>
                <a:gd name="connsiteX47" fmla="*/ 152400 w 3154680"/>
                <a:gd name="connsiteY47" fmla="*/ 55880 h 1046480"/>
                <a:gd name="connsiteX48" fmla="*/ 101600 w 3154680"/>
                <a:gd name="connsiteY48" fmla="*/ 55880 h 1046480"/>
                <a:gd name="connsiteX49" fmla="*/ 101600 w 3154680"/>
                <a:gd name="connsiteY49" fmla="*/ 55880 h 1046480"/>
                <a:gd name="connsiteX50" fmla="*/ 0 w 3154680"/>
                <a:gd name="connsiteY50" fmla="*/ 55880 h 1046480"/>
                <a:gd name="connsiteX51" fmla="*/ 0 w 3154680"/>
                <a:gd name="connsiteY51" fmla="*/ 0 h 1046480"/>
                <a:gd name="connsiteX0" fmla="*/ 3158913 w 3158913"/>
                <a:gd name="connsiteY0" fmla="*/ 1046480 h 1046480"/>
                <a:gd name="connsiteX1" fmla="*/ 2285153 w 3158913"/>
                <a:gd name="connsiteY1" fmla="*/ 1046480 h 1046480"/>
                <a:gd name="connsiteX2" fmla="*/ 2285153 w 3158913"/>
                <a:gd name="connsiteY2" fmla="*/ 980440 h 1046480"/>
                <a:gd name="connsiteX3" fmla="*/ 2153073 w 3158913"/>
                <a:gd name="connsiteY3" fmla="*/ 980440 h 1046480"/>
                <a:gd name="connsiteX4" fmla="*/ 2153073 w 3158913"/>
                <a:gd name="connsiteY4" fmla="*/ 919480 h 1046480"/>
                <a:gd name="connsiteX5" fmla="*/ 2005753 w 3158913"/>
                <a:gd name="connsiteY5" fmla="*/ 919480 h 1046480"/>
                <a:gd name="connsiteX6" fmla="*/ 2005753 w 3158913"/>
                <a:gd name="connsiteY6" fmla="*/ 863600 h 1046480"/>
                <a:gd name="connsiteX7" fmla="*/ 1502833 w 3158913"/>
                <a:gd name="connsiteY7" fmla="*/ 863600 h 1046480"/>
                <a:gd name="connsiteX8" fmla="*/ 1502833 w 3158913"/>
                <a:gd name="connsiteY8" fmla="*/ 802640 h 1046480"/>
                <a:gd name="connsiteX9" fmla="*/ 1431713 w 3158913"/>
                <a:gd name="connsiteY9" fmla="*/ 802640 h 1046480"/>
                <a:gd name="connsiteX10" fmla="*/ 1431713 w 3158913"/>
                <a:gd name="connsiteY10" fmla="*/ 726440 h 1046480"/>
                <a:gd name="connsiteX11" fmla="*/ 1365673 w 3158913"/>
                <a:gd name="connsiteY11" fmla="*/ 726440 h 1046480"/>
                <a:gd name="connsiteX12" fmla="*/ 1365673 w 3158913"/>
                <a:gd name="connsiteY12" fmla="*/ 645160 h 1046480"/>
                <a:gd name="connsiteX13" fmla="*/ 1325033 w 3158913"/>
                <a:gd name="connsiteY13" fmla="*/ 645160 h 1046480"/>
                <a:gd name="connsiteX14" fmla="*/ 1325033 w 3158913"/>
                <a:gd name="connsiteY14" fmla="*/ 604520 h 1046480"/>
                <a:gd name="connsiteX15" fmla="*/ 1116753 w 3158913"/>
                <a:gd name="connsiteY15" fmla="*/ 604520 h 1046480"/>
                <a:gd name="connsiteX16" fmla="*/ 1116753 w 3158913"/>
                <a:gd name="connsiteY16" fmla="*/ 563880 h 1046480"/>
                <a:gd name="connsiteX17" fmla="*/ 1091353 w 3158913"/>
                <a:gd name="connsiteY17" fmla="*/ 563880 h 1046480"/>
                <a:gd name="connsiteX18" fmla="*/ 1091353 w 3158913"/>
                <a:gd name="connsiteY18" fmla="*/ 523240 h 1046480"/>
                <a:gd name="connsiteX19" fmla="*/ 1025313 w 3158913"/>
                <a:gd name="connsiteY19" fmla="*/ 523240 h 1046480"/>
                <a:gd name="connsiteX20" fmla="*/ 1025313 w 3158913"/>
                <a:gd name="connsiteY20" fmla="*/ 492760 h 1046480"/>
                <a:gd name="connsiteX21" fmla="*/ 857673 w 3158913"/>
                <a:gd name="connsiteY21" fmla="*/ 492760 h 1046480"/>
                <a:gd name="connsiteX22" fmla="*/ 857673 w 3158913"/>
                <a:gd name="connsiteY22" fmla="*/ 452120 h 1046480"/>
                <a:gd name="connsiteX23" fmla="*/ 852593 w 3158913"/>
                <a:gd name="connsiteY23" fmla="*/ 452120 h 1046480"/>
                <a:gd name="connsiteX24" fmla="*/ 852593 w 3158913"/>
                <a:gd name="connsiteY24" fmla="*/ 421640 h 1046480"/>
                <a:gd name="connsiteX25" fmla="*/ 786553 w 3158913"/>
                <a:gd name="connsiteY25" fmla="*/ 421640 h 1046480"/>
                <a:gd name="connsiteX26" fmla="*/ 786553 w 3158913"/>
                <a:gd name="connsiteY26" fmla="*/ 386080 h 1046480"/>
                <a:gd name="connsiteX27" fmla="*/ 629073 w 3158913"/>
                <a:gd name="connsiteY27" fmla="*/ 386080 h 1046480"/>
                <a:gd name="connsiteX28" fmla="*/ 629073 w 3158913"/>
                <a:gd name="connsiteY28" fmla="*/ 355600 h 1046480"/>
                <a:gd name="connsiteX29" fmla="*/ 612139 w 3158913"/>
                <a:gd name="connsiteY29" fmla="*/ 355600 h 1046480"/>
                <a:gd name="connsiteX30" fmla="*/ 596053 w 3158913"/>
                <a:gd name="connsiteY30" fmla="*/ 335279 h 1046480"/>
                <a:gd name="connsiteX31" fmla="*/ 568113 w 3158913"/>
                <a:gd name="connsiteY31" fmla="*/ 335280 h 1046480"/>
                <a:gd name="connsiteX32" fmla="*/ 568113 w 3158913"/>
                <a:gd name="connsiteY32" fmla="*/ 309880 h 1046480"/>
                <a:gd name="connsiteX33" fmla="*/ 502073 w 3158913"/>
                <a:gd name="connsiteY33" fmla="*/ 309880 h 1046480"/>
                <a:gd name="connsiteX34" fmla="*/ 502073 w 3158913"/>
                <a:gd name="connsiteY34" fmla="*/ 284480 h 1046480"/>
                <a:gd name="connsiteX35" fmla="*/ 461433 w 3158913"/>
                <a:gd name="connsiteY35" fmla="*/ 284480 h 1046480"/>
                <a:gd name="connsiteX36" fmla="*/ 461433 w 3158913"/>
                <a:gd name="connsiteY36" fmla="*/ 254000 h 1046480"/>
                <a:gd name="connsiteX37" fmla="*/ 461433 w 3158913"/>
                <a:gd name="connsiteY37" fmla="*/ 254000 h 1046480"/>
                <a:gd name="connsiteX38" fmla="*/ 405553 w 3158913"/>
                <a:gd name="connsiteY38" fmla="*/ 254000 h 1046480"/>
                <a:gd name="connsiteX39" fmla="*/ 405553 w 3158913"/>
                <a:gd name="connsiteY39" fmla="*/ 198120 h 1046480"/>
                <a:gd name="connsiteX40" fmla="*/ 375073 w 3158913"/>
                <a:gd name="connsiteY40" fmla="*/ 198120 h 1046480"/>
                <a:gd name="connsiteX41" fmla="*/ 375073 w 3158913"/>
                <a:gd name="connsiteY41" fmla="*/ 198120 h 1046480"/>
                <a:gd name="connsiteX42" fmla="*/ 375073 w 3158913"/>
                <a:gd name="connsiteY42" fmla="*/ 162560 h 1046480"/>
                <a:gd name="connsiteX43" fmla="*/ 197273 w 3158913"/>
                <a:gd name="connsiteY43" fmla="*/ 162560 h 1046480"/>
                <a:gd name="connsiteX44" fmla="*/ 197273 w 3158913"/>
                <a:gd name="connsiteY44" fmla="*/ 96520 h 1046480"/>
                <a:gd name="connsiteX45" fmla="*/ 182033 w 3158913"/>
                <a:gd name="connsiteY45" fmla="*/ 96520 h 1046480"/>
                <a:gd name="connsiteX46" fmla="*/ 156633 w 3158913"/>
                <a:gd name="connsiteY46" fmla="*/ 96520 h 1046480"/>
                <a:gd name="connsiteX47" fmla="*/ 156633 w 3158913"/>
                <a:gd name="connsiteY47" fmla="*/ 55880 h 1046480"/>
                <a:gd name="connsiteX48" fmla="*/ 105833 w 3158913"/>
                <a:gd name="connsiteY48" fmla="*/ 55880 h 1046480"/>
                <a:gd name="connsiteX49" fmla="*/ 105833 w 3158913"/>
                <a:gd name="connsiteY49" fmla="*/ 55880 h 1046480"/>
                <a:gd name="connsiteX50" fmla="*/ 0 w 3158913"/>
                <a:gd name="connsiteY50" fmla="*/ 49530 h 1046480"/>
                <a:gd name="connsiteX51" fmla="*/ 4233 w 3158913"/>
                <a:gd name="connsiteY51" fmla="*/ 0 h 1046480"/>
                <a:gd name="connsiteX0" fmla="*/ 3158913 w 3158913"/>
                <a:gd name="connsiteY0" fmla="*/ 1046480 h 1046480"/>
                <a:gd name="connsiteX1" fmla="*/ 2285153 w 3158913"/>
                <a:gd name="connsiteY1" fmla="*/ 1046480 h 1046480"/>
                <a:gd name="connsiteX2" fmla="*/ 2285153 w 3158913"/>
                <a:gd name="connsiteY2" fmla="*/ 980440 h 1046480"/>
                <a:gd name="connsiteX3" fmla="*/ 2153073 w 3158913"/>
                <a:gd name="connsiteY3" fmla="*/ 980440 h 1046480"/>
                <a:gd name="connsiteX4" fmla="*/ 2153073 w 3158913"/>
                <a:gd name="connsiteY4" fmla="*/ 919480 h 1046480"/>
                <a:gd name="connsiteX5" fmla="*/ 2005753 w 3158913"/>
                <a:gd name="connsiteY5" fmla="*/ 919480 h 1046480"/>
                <a:gd name="connsiteX6" fmla="*/ 2005753 w 3158913"/>
                <a:gd name="connsiteY6" fmla="*/ 863600 h 1046480"/>
                <a:gd name="connsiteX7" fmla="*/ 1502833 w 3158913"/>
                <a:gd name="connsiteY7" fmla="*/ 863600 h 1046480"/>
                <a:gd name="connsiteX8" fmla="*/ 1502833 w 3158913"/>
                <a:gd name="connsiteY8" fmla="*/ 802640 h 1046480"/>
                <a:gd name="connsiteX9" fmla="*/ 1431713 w 3158913"/>
                <a:gd name="connsiteY9" fmla="*/ 802640 h 1046480"/>
                <a:gd name="connsiteX10" fmla="*/ 1431713 w 3158913"/>
                <a:gd name="connsiteY10" fmla="*/ 726440 h 1046480"/>
                <a:gd name="connsiteX11" fmla="*/ 1365673 w 3158913"/>
                <a:gd name="connsiteY11" fmla="*/ 726440 h 1046480"/>
                <a:gd name="connsiteX12" fmla="*/ 1365673 w 3158913"/>
                <a:gd name="connsiteY12" fmla="*/ 645160 h 1046480"/>
                <a:gd name="connsiteX13" fmla="*/ 1325033 w 3158913"/>
                <a:gd name="connsiteY13" fmla="*/ 645160 h 1046480"/>
                <a:gd name="connsiteX14" fmla="*/ 1325033 w 3158913"/>
                <a:gd name="connsiteY14" fmla="*/ 604520 h 1046480"/>
                <a:gd name="connsiteX15" fmla="*/ 1116753 w 3158913"/>
                <a:gd name="connsiteY15" fmla="*/ 604520 h 1046480"/>
                <a:gd name="connsiteX16" fmla="*/ 1116753 w 3158913"/>
                <a:gd name="connsiteY16" fmla="*/ 563880 h 1046480"/>
                <a:gd name="connsiteX17" fmla="*/ 1091353 w 3158913"/>
                <a:gd name="connsiteY17" fmla="*/ 563880 h 1046480"/>
                <a:gd name="connsiteX18" fmla="*/ 1091353 w 3158913"/>
                <a:gd name="connsiteY18" fmla="*/ 523240 h 1046480"/>
                <a:gd name="connsiteX19" fmla="*/ 1025313 w 3158913"/>
                <a:gd name="connsiteY19" fmla="*/ 523240 h 1046480"/>
                <a:gd name="connsiteX20" fmla="*/ 1025313 w 3158913"/>
                <a:gd name="connsiteY20" fmla="*/ 492760 h 1046480"/>
                <a:gd name="connsiteX21" fmla="*/ 857673 w 3158913"/>
                <a:gd name="connsiteY21" fmla="*/ 492760 h 1046480"/>
                <a:gd name="connsiteX22" fmla="*/ 857673 w 3158913"/>
                <a:gd name="connsiteY22" fmla="*/ 452120 h 1046480"/>
                <a:gd name="connsiteX23" fmla="*/ 852593 w 3158913"/>
                <a:gd name="connsiteY23" fmla="*/ 452120 h 1046480"/>
                <a:gd name="connsiteX24" fmla="*/ 852593 w 3158913"/>
                <a:gd name="connsiteY24" fmla="*/ 421640 h 1046480"/>
                <a:gd name="connsiteX25" fmla="*/ 786553 w 3158913"/>
                <a:gd name="connsiteY25" fmla="*/ 421640 h 1046480"/>
                <a:gd name="connsiteX26" fmla="*/ 786553 w 3158913"/>
                <a:gd name="connsiteY26" fmla="*/ 386080 h 1046480"/>
                <a:gd name="connsiteX27" fmla="*/ 629073 w 3158913"/>
                <a:gd name="connsiteY27" fmla="*/ 386080 h 1046480"/>
                <a:gd name="connsiteX28" fmla="*/ 629073 w 3158913"/>
                <a:gd name="connsiteY28" fmla="*/ 355600 h 1046480"/>
                <a:gd name="connsiteX29" fmla="*/ 612139 w 3158913"/>
                <a:gd name="connsiteY29" fmla="*/ 355600 h 1046480"/>
                <a:gd name="connsiteX30" fmla="*/ 596053 w 3158913"/>
                <a:gd name="connsiteY30" fmla="*/ 335279 h 1046480"/>
                <a:gd name="connsiteX31" fmla="*/ 568113 w 3158913"/>
                <a:gd name="connsiteY31" fmla="*/ 335280 h 1046480"/>
                <a:gd name="connsiteX32" fmla="*/ 568113 w 3158913"/>
                <a:gd name="connsiteY32" fmla="*/ 309880 h 1046480"/>
                <a:gd name="connsiteX33" fmla="*/ 502073 w 3158913"/>
                <a:gd name="connsiteY33" fmla="*/ 309880 h 1046480"/>
                <a:gd name="connsiteX34" fmla="*/ 502073 w 3158913"/>
                <a:gd name="connsiteY34" fmla="*/ 284480 h 1046480"/>
                <a:gd name="connsiteX35" fmla="*/ 461433 w 3158913"/>
                <a:gd name="connsiteY35" fmla="*/ 284480 h 1046480"/>
                <a:gd name="connsiteX36" fmla="*/ 461433 w 3158913"/>
                <a:gd name="connsiteY36" fmla="*/ 254000 h 1046480"/>
                <a:gd name="connsiteX37" fmla="*/ 461433 w 3158913"/>
                <a:gd name="connsiteY37" fmla="*/ 254000 h 1046480"/>
                <a:gd name="connsiteX38" fmla="*/ 405553 w 3158913"/>
                <a:gd name="connsiteY38" fmla="*/ 254000 h 1046480"/>
                <a:gd name="connsiteX39" fmla="*/ 405553 w 3158913"/>
                <a:gd name="connsiteY39" fmla="*/ 198120 h 1046480"/>
                <a:gd name="connsiteX40" fmla="*/ 375073 w 3158913"/>
                <a:gd name="connsiteY40" fmla="*/ 198120 h 1046480"/>
                <a:gd name="connsiteX41" fmla="*/ 375073 w 3158913"/>
                <a:gd name="connsiteY41" fmla="*/ 198120 h 1046480"/>
                <a:gd name="connsiteX42" fmla="*/ 375073 w 3158913"/>
                <a:gd name="connsiteY42" fmla="*/ 162560 h 1046480"/>
                <a:gd name="connsiteX43" fmla="*/ 197273 w 3158913"/>
                <a:gd name="connsiteY43" fmla="*/ 162560 h 1046480"/>
                <a:gd name="connsiteX44" fmla="*/ 197273 w 3158913"/>
                <a:gd name="connsiteY44" fmla="*/ 96520 h 1046480"/>
                <a:gd name="connsiteX45" fmla="*/ 182033 w 3158913"/>
                <a:gd name="connsiteY45" fmla="*/ 96520 h 1046480"/>
                <a:gd name="connsiteX46" fmla="*/ 156633 w 3158913"/>
                <a:gd name="connsiteY46" fmla="*/ 96520 h 1046480"/>
                <a:gd name="connsiteX47" fmla="*/ 156633 w 3158913"/>
                <a:gd name="connsiteY47" fmla="*/ 55880 h 1046480"/>
                <a:gd name="connsiteX48" fmla="*/ 105833 w 3158913"/>
                <a:gd name="connsiteY48" fmla="*/ 55880 h 1046480"/>
                <a:gd name="connsiteX49" fmla="*/ 107950 w 3158913"/>
                <a:gd name="connsiteY49" fmla="*/ 45296 h 1046480"/>
                <a:gd name="connsiteX50" fmla="*/ 0 w 3158913"/>
                <a:gd name="connsiteY50" fmla="*/ 49530 h 1046480"/>
                <a:gd name="connsiteX51" fmla="*/ 4233 w 3158913"/>
                <a:gd name="connsiteY51" fmla="*/ 0 h 1046480"/>
                <a:gd name="connsiteX0" fmla="*/ 3154680 w 3154680"/>
                <a:gd name="connsiteY0" fmla="*/ 1046480 h 1046480"/>
                <a:gd name="connsiteX1" fmla="*/ 2280920 w 3154680"/>
                <a:gd name="connsiteY1" fmla="*/ 1046480 h 1046480"/>
                <a:gd name="connsiteX2" fmla="*/ 2280920 w 3154680"/>
                <a:gd name="connsiteY2" fmla="*/ 980440 h 1046480"/>
                <a:gd name="connsiteX3" fmla="*/ 2148840 w 3154680"/>
                <a:gd name="connsiteY3" fmla="*/ 980440 h 1046480"/>
                <a:gd name="connsiteX4" fmla="*/ 2148840 w 3154680"/>
                <a:gd name="connsiteY4" fmla="*/ 919480 h 1046480"/>
                <a:gd name="connsiteX5" fmla="*/ 2001520 w 3154680"/>
                <a:gd name="connsiteY5" fmla="*/ 919480 h 1046480"/>
                <a:gd name="connsiteX6" fmla="*/ 2001520 w 3154680"/>
                <a:gd name="connsiteY6" fmla="*/ 863600 h 1046480"/>
                <a:gd name="connsiteX7" fmla="*/ 1498600 w 3154680"/>
                <a:gd name="connsiteY7" fmla="*/ 863600 h 1046480"/>
                <a:gd name="connsiteX8" fmla="*/ 1498600 w 3154680"/>
                <a:gd name="connsiteY8" fmla="*/ 802640 h 1046480"/>
                <a:gd name="connsiteX9" fmla="*/ 1427480 w 3154680"/>
                <a:gd name="connsiteY9" fmla="*/ 802640 h 1046480"/>
                <a:gd name="connsiteX10" fmla="*/ 1427480 w 3154680"/>
                <a:gd name="connsiteY10" fmla="*/ 726440 h 1046480"/>
                <a:gd name="connsiteX11" fmla="*/ 1361440 w 3154680"/>
                <a:gd name="connsiteY11" fmla="*/ 726440 h 1046480"/>
                <a:gd name="connsiteX12" fmla="*/ 1361440 w 3154680"/>
                <a:gd name="connsiteY12" fmla="*/ 645160 h 1046480"/>
                <a:gd name="connsiteX13" fmla="*/ 1320800 w 3154680"/>
                <a:gd name="connsiteY13" fmla="*/ 645160 h 1046480"/>
                <a:gd name="connsiteX14" fmla="*/ 1320800 w 3154680"/>
                <a:gd name="connsiteY14" fmla="*/ 604520 h 1046480"/>
                <a:gd name="connsiteX15" fmla="*/ 1112520 w 3154680"/>
                <a:gd name="connsiteY15" fmla="*/ 604520 h 1046480"/>
                <a:gd name="connsiteX16" fmla="*/ 1112520 w 3154680"/>
                <a:gd name="connsiteY16" fmla="*/ 563880 h 1046480"/>
                <a:gd name="connsiteX17" fmla="*/ 1087120 w 3154680"/>
                <a:gd name="connsiteY17" fmla="*/ 563880 h 1046480"/>
                <a:gd name="connsiteX18" fmla="*/ 1087120 w 3154680"/>
                <a:gd name="connsiteY18" fmla="*/ 523240 h 1046480"/>
                <a:gd name="connsiteX19" fmla="*/ 1021080 w 3154680"/>
                <a:gd name="connsiteY19" fmla="*/ 523240 h 1046480"/>
                <a:gd name="connsiteX20" fmla="*/ 1021080 w 3154680"/>
                <a:gd name="connsiteY20" fmla="*/ 492760 h 1046480"/>
                <a:gd name="connsiteX21" fmla="*/ 853440 w 3154680"/>
                <a:gd name="connsiteY21" fmla="*/ 492760 h 1046480"/>
                <a:gd name="connsiteX22" fmla="*/ 853440 w 3154680"/>
                <a:gd name="connsiteY22" fmla="*/ 452120 h 1046480"/>
                <a:gd name="connsiteX23" fmla="*/ 848360 w 3154680"/>
                <a:gd name="connsiteY23" fmla="*/ 452120 h 1046480"/>
                <a:gd name="connsiteX24" fmla="*/ 848360 w 3154680"/>
                <a:gd name="connsiteY24" fmla="*/ 421640 h 1046480"/>
                <a:gd name="connsiteX25" fmla="*/ 782320 w 3154680"/>
                <a:gd name="connsiteY25" fmla="*/ 421640 h 1046480"/>
                <a:gd name="connsiteX26" fmla="*/ 782320 w 3154680"/>
                <a:gd name="connsiteY26" fmla="*/ 386080 h 1046480"/>
                <a:gd name="connsiteX27" fmla="*/ 624840 w 3154680"/>
                <a:gd name="connsiteY27" fmla="*/ 386080 h 1046480"/>
                <a:gd name="connsiteX28" fmla="*/ 624840 w 3154680"/>
                <a:gd name="connsiteY28" fmla="*/ 355600 h 1046480"/>
                <a:gd name="connsiteX29" fmla="*/ 607906 w 3154680"/>
                <a:gd name="connsiteY29" fmla="*/ 355600 h 1046480"/>
                <a:gd name="connsiteX30" fmla="*/ 591820 w 3154680"/>
                <a:gd name="connsiteY30" fmla="*/ 335279 h 1046480"/>
                <a:gd name="connsiteX31" fmla="*/ 563880 w 3154680"/>
                <a:gd name="connsiteY31" fmla="*/ 335280 h 1046480"/>
                <a:gd name="connsiteX32" fmla="*/ 563880 w 3154680"/>
                <a:gd name="connsiteY32" fmla="*/ 309880 h 1046480"/>
                <a:gd name="connsiteX33" fmla="*/ 497840 w 3154680"/>
                <a:gd name="connsiteY33" fmla="*/ 309880 h 1046480"/>
                <a:gd name="connsiteX34" fmla="*/ 497840 w 3154680"/>
                <a:gd name="connsiteY34" fmla="*/ 284480 h 1046480"/>
                <a:gd name="connsiteX35" fmla="*/ 457200 w 3154680"/>
                <a:gd name="connsiteY35" fmla="*/ 284480 h 1046480"/>
                <a:gd name="connsiteX36" fmla="*/ 457200 w 3154680"/>
                <a:gd name="connsiteY36" fmla="*/ 254000 h 1046480"/>
                <a:gd name="connsiteX37" fmla="*/ 457200 w 3154680"/>
                <a:gd name="connsiteY37" fmla="*/ 254000 h 1046480"/>
                <a:gd name="connsiteX38" fmla="*/ 401320 w 3154680"/>
                <a:gd name="connsiteY38" fmla="*/ 254000 h 1046480"/>
                <a:gd name="connsiteX39" fmla="*/ 401320 w 3154680"/>
                <a:gd name="connsiteY39" fmla="*/ 198120 h 1046480"/>
                <a:gd name="connsiteX40" fmla="*/ 370840 w 3154680"/>
                <a:gd name="connsiteY40" fmla="*/ 198120 h 1046480"/>
                <a:gd name="connsiteX41" fmla="*/ 370840 w 3154680"/>
                <a:gd name="connsiteY41" fmla="*/ 198120 h 1046480"/>
                <a:gd name="connsiteX42" fmla="*/ 370840 w 3154680"/>
                <a:gd name="connsiteY42" fmla="*/ 162560 h 1046480"/>
                <a:gd name="connsiteX43" fmla="*/ 193040 w 3154680"/>
                <a:gd name="connsiteY43" fmla="*/ 162560 h 1046480"/>
                <a:gd name="connsiteX44" fmla="*/ 193040 w 3154680"/>
                <a:gd name="connsiteY44" fmla="*/ 96520 h 1046480"/>
                <a:gd name="connsiteX45" fmla="*/ 177800 w 3154680"/>
                <a:gd name="connsiteY45" fmla="*/ 96520 h 1046480"/>
                <a:gd name="connsiteX46" fmla="*/ 152400 w 3154680"/>
                <a:gd name="connsiteY46" fmla="*/ 96520 h 1046480"/>
                <a:gd name="connsiteX47" fmla="*/ 152400 w 3154680"/>
                <a:gd name="connsiteY47" fmla="*/ 55880 h 1046480"/>
                <a:gd name="connsiteX48" fmla="*/ 101600 w 3154680"/>
                <a:gd name="connsiteY48" fmla="*/ 55880 h 1046480"/>
                <a:gd name="connsiteX49" fmla="*/ 103717 w 3154680"/>
                <a:gd name="connsiteY49" fmla="*/ 45296 h 1046480"/>
                <a:gd name="connsiteX50" fmla="*/ 8467 w 3154680"/>
                <a:gd name="connsiteY50" fmla="*/ 43180 h 1046480"/>
                <a:gd name="connsiteX51" fmla="*/ 0 w 3154680"/>
                <a:gd name="connsiteY51" fmla="*/ 0 h 104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154680" h="1046480">
                  <a:moveTo>
                    <a:pt x="3154680" y="1046480"/>
                  </a:moveTo>
                  <a:lnTo>
                    <a:pt x="2280920" y="1046480"/>
                  </a:lnTo>
                  <a:lnTo>
                    <a:pt x="2280920" y="980440"/>
                  </a:lnTo>
                  <a:lnTo>
                    <a:pt x="2148840" y="980440"/>
                  </a:lnTo>
                  <a:lnTo>
                    <a:pt x="2148840" y="919480"/>
                  </a:lnTo>
                  <a:lnTo>
                    <a:pt x="2001520" y="919480"/>
                  </a:lnTo>
                  <a:lnTo>
                    <a:pt x="2001520" y="863600"/>
                  </a:lnTo>
                  <a:lnTo>
                    <a:pt x="1498600" y="863600"/>
                  </a:lnTo>
                  <a:lnTo>
                    <a:pt x="1498600" y="802640"/>
                  </a:lnTo>
                  <a:lnTo>
                    <a:pt x="1427480" y="802640"/>
                  </a:lnTo>
                  <a:lnTo>
                    <a:pt x="1427480" y="726440"/>
                  </a:lnTo>
                  <a:lnTo>
                    <a:pt x="1361440" y="726440"/>
                  </a:lnTo>
                  <a:lnTo>
                    <a:pt x="1361440" y="645160"/>
                  </a:lnTo>
                  <a:lnTo>
                    <a:pt x="1320800" y="645160"/>
                  </a:lnTo>
                  <a:lnTo>
                    <a:pt x="1320800" y="604520"/>
                  </a:lnTo>
                  <a:lnTo>
                    <a:pt x="1112520" y="604520"/>
                  </a:lnTo>
                  <a:lnTo>
                    <a:pt x="1112520" y="563880"/>
                  </a:lnTo>
                  <a:lnTo>
                    <a:pt x="1087120" y="563880"/>
                  </a:lnTo>
                  <a:lnTo>
                    <a:pt x="1087120" y="523240"/>
                  </a:lnTo>
                  <a:lnTo>
                    <a:pt x="1021080" y="523240"/>
                  </a:lnTo>
                  <a:lnTo>
                    <a:pt x="1021080" y="492760"/>
                  </a:lnTo>
                  <a:lnTo>
                    <a:pt x="853440" y="492760"/>
                  </a:lnTo>
                  <a:lnTo>
                    <a:pt x="853440" y="452120"/>
                  </a:lnTo>
                  <a:lnTo>
                    <a:pt x="848360" y="452120"/>
                  </a:lnTo>
                  <a:lnTo>
                    <a:pt x="848360" y="421640"/>
                  </a:lnTo>
                  <a:lnTo>
                    <a:pt x="782320" y="421640"/>
                  </a:lnTo>
                  <a:lnTo>
                    <a:pt x="782320" y="386080"/>
                  </a:lnTo>
                  <a:lnTo>
                    <a:pt x="624840" y="386080"/>
                  </a:lnTo>
                  <a:lnTo>
                    <a:pt x="624840" y="355600"/>
                  </a:lnTo>
                  <a:lnTo>
                    <a:pt x="607906" y="355600"/>
                  </a:lnTo>
                  <a:lnTo>
                    <a:pt x="591820" y="335279"/>
                  </a:lnTo>
                  <a:lnTo>
                    <a:pt x="563880" y="335280"/>
                  </a:lnTo>
                  <a:lnTo>
                    <a:pt x="563880" y="309880"/>
                  </a:lnTo>
                  <a:lnTo>
                    <a:pt x="497840" y="309880"/>
                  </a:lnTo>
                  <a:lnTo>
                    <a:pt x="497840" y="284480"/>
                  </a:lnTo>
                  <a:lnTo>
                    <a:pt x="457200" y="284480"/>
                  </a:lnTo>
                  <a:lnTo>
                    <a:pt x="457200" y="254000"/>
                  </a:lnTo>
                  <a:lnTo>
                    <a:pt x="457200" y="254000"/>
                  </a:lnTo>
                  <a:lnTo>
                    <a:pt x="401320" y="254000"/>
                  </a:lnTo>
                  <a:lnTo>
                    <a:pt x="401320" y="198120"/>
                  </a:lnTo>
                  <a:lnTo>
                    <a:pt x="370840" y="198120"/>
                  </a:lnTo>
                  <a:lnTo>
                    <a:pt x="370840" y="198120"/>
                  </a:lnTo>
                  <a:lnTo>
                    <a:pt x="370840" y="162560"/>
                  </a:lnTo>
                  <a:lnTo>
                    <a:pt x="193040" y="162560"/>
                  </a:lnTo>
                  <a:lnTo>
                    <a:pt x="193040" y="96520"/>
                  </a:lnTo>
                  <a:lnTo>
                    <a:pt x="177800" y="96520"/>
                  </a:lnTo>
                  <a:lnTo>
                    <a:pt x="152400" y="96520"/>
                  </a:lnTo>
                  <a:lnTo>
                    <a:pt x="152400" y="55880"/>
                  </a:lnTo>
                  <a:lnTo>
                    <a:pt x="101600" y="55880"/>
                  </a:lnTo>
                  <a:lnTo>
                    <a:pt x="103717" y="45296"/>
                  </a:lnTo>
                  <a:lnTo>
                    <a:pt x="8467" y="4318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607" name="Freeform: Shape 606">
              <a:extLst>
                <a:ext uri="{FF2B5EF4-FFF2-40B4-BE49-F238E27FC236}">
                  <a16:creationId xmlns:a16="http://schemas.microsoft.com/office/drawing/2014/main" id="{065FA46F-86AB-4AA5-C52F-BD5D2A6241A4}"/>
                </a:ext>
              </a:extLst>
            </p:cNvPr>
            <p:cNvSpPr/>
            <p:nvPr/>
          </p:nvSpPr>
          <p:spPr bwMode="auto">
            <a:xfrm>
              <a:off x="6616700" y="1987550"/>
              <a:ext cx="1498600" cy="1479550"/>
            </a:xfrm>
            <a:custGeom>
              <a:avLst/>
              <a:gdLst>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01750 w 1498600"/>
                <a:gd name="connsiteY7" fmla="*/ 1368425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08075 w 1498600"/>
                <a:gd name="connsiteY16" fmla="*/ 1235075 h 1479550"/>
                <a:gd name="connsiteX17" fmla="*/ 1123950 w 1498600"/>
                <a:gd name="connsiteY17" fmla="*/ 1219200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42950 w 1498600"/>
                <a:gd name="connsiteY33" fmla="*/ 1019175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4325 w 1498600"/>
                <a:gd name="connsiteY75" fmla="*/ 403225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01750 w 1498600"/>
                <a:gd name="connsiteY7" fmla="*/ 1368425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08075 w 1498600"/>
                <a:gd name="connsiteY16" fmla="*/ 1235075 h 1479550"/>
                <a:gd name="connsiteX17" fmla="*/ 1123950 w 1498600"/>
                <a:gd name="connsiteY17" fmla="*/ 1219200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42950 w 1498600"/>
                <a:gd name="connsiteY33" fmla="*/ 1019175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01750 w 1498600"/>
                <a:gd name="connsiteY7" fmla="*/ 1368425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08075 w 1498600"/>
                <a:gd name="connsiteY16" fmla="*/ 1235075 h 1479550"/>
                <a:gd name="connsiteX17" fmla="*/ 1123950 w 1498600"/>
                <a:gd name="connsiteY17" fmla="*/ 1219200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55650 w 1498600"/>
                <a:gd name="connsiteY33" fmla="*/ 1022350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01750 w 1498600"/>
                <a:gd name="connsiteY7" fmla="*/ 1368425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08075 w 1498600"/>
                <a:gd name="connsiteY16" fmla="*/ 1235075 h 1479550"/>
                <a:gd name="connsiteX17" fmla="*/ 1114425 w 1498600"/>
                <a:gd name="connsiteY17" fmla="*/ 1214437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55650 w 1498600"/>
                <a:gd name="connsiteY33" fmla="*/ 1022350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01750 w 1498600"/>
                <a:gd name="connsiteY7" fmla="*/ 1368425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08075 w 1498600"/>
                <a:gd name="connsiteY16" fmla="*/ 1235075 h 1479550"/>
                <a:gd name="connsiteX17" fmla="*/ 1114425 w 1498600"/>
                <a:gd name="connsiteY17" fmla="*/ 1214437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55650 w 1498600"/>
                <a:gd name="connsiteY33" fmla="*/ 1022350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01750 w 1498600"/>
                <a:gd name="connsiteY7" fmla="*/ 1368425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14425 w 1498600"/>
                <a:gd name="connsiteY16" fmla="*/ 1235075 h 1479550"/>
                <a:gd name="connsiteX17" fmla="*/ 1114425 w 1498600"/>
                <a:gd name="connsiteY17" fmla="*/ 1214437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55650 w 1498600"/>
                <a:gd name="connsiteY33" fmla="*/ 1022350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01750 w 1498600"/>
                <a:gd name="connsiteY7" fmla="*/ 1368425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14425 w 1498600"/>
                <a:gd name="connsiteY16" fmla="*/ 1235075 h 1479550"/>
                <a:gd name="connsiteX17" fmla="*/ 1114425 w 1498600"/>
                <a:gd name="connsiteY17" fmla="*/ 1219200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55650 w 1498600"/>
                <a:gd name="connsiteY33" fmla="*/ 1022350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16038 w 1498600"/>
                <a:gd name="connsiteY7" fmla="*/ 1365250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14425 w 1498600"/>
                <a:gd name="connsiteY16" fmla="*/ 1235075 h 1479550"/>
                <a:gd name="connsiteX17" fmla="*/ 1114425 w 1498600"/>
                <a:gd name="connsiteY17" fmla="*/ 1219200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55650 w 1498600"/>
                <a:gd name="connsiteY33" fmla="*/ 1022350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11276 w 1498600"/>
                <a:gd name="connsiteY7" fmla="*/ 1363662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14425 w 1498600"/>
                <a:gd name="connsiteY16" fmla="*/ 1235075 h 1479550"/>
                <a:gd name="connsiteX17" fmla="*/ 1114425 w 1498600"/>
                <a:gd name="connsiteY17" fmla="*/ 1219200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55650 w 1498600"/>
                <a:gd name="connsiteY33" fmla="*/ 1022350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 name="connsiteX0" fmla="*/ 1498600 w 1498600"/>
                <a:gd name="connsiteY0" fmla="*/ 1479550 h 1479550"/>
                <a:gd name="connsiteX1" fmla="*/ 1425575 w 1498600"/>
                <a:gd name="connsiteY1" fmla="*/ 1479550 h 1479550"/>
                <a:gd name="connsiteX2" fmla="*/ 1425575 w 1498600"/>
                <a:gd name="connsiteY2" fmla="*/ 1463675 h 1479550"/>
                <a:gd name="connsiteX3" fmla="*/ 1387475 w 1498600"/>
                <a:gd name="connsiteY3" fmla="*/ 1463675 h 1479550"/>
                <a:gd name="connsiteX4" fmla="*/ 1387475 w 1498600"/>
                <a:gd name="connsiteY4" fmla="*/ 1441450 h 1479550"/>
                <a:gd name="connsiteX5" fmla="*/ 1349375 w 1498600"/>
                <a:gd name="connsiteY5" fmla="*/ 1441450 h 1479550"/>
                <a:gd name="connsiteX6" fmla="*/ 1349375 w 1498600"/>
                <a:gd name="connsiteY6" fmla="*/ 1368425 h 1479550"/>
                <a:gd name="connsiteX7" fmla="*/ 1314451 w 1498600"/>
                <a:gd name="connsiteY7" fmla="*/ 1370012 h 1479550"/>
                <a:gd name="connsiteX8" fmla="*/ 1314450 w 1498600"/>
                <a:gd name="connsiteY8" fmla="*/ 1355725 h 1479550"/>
                <a:gd name="connsiteX9" fmla="*/ 1244600 w 1498600"/>
                <a:gd name="connsiteY9" fmla="*/ 1355725 h 1479550"/>
                <a:gd name="connsiteX10" fmla="*/ 1244600 w 1498600"/>
                <a:gd name="connsiteY10" fmla="*/ 1327150 h 1479550"/>
                <a:gd name="connsiteX11" fmla="*/ 1193800 w 1498600"/>
                <a:gd name="connsiteY11" fmla="*/ 1327150 h 1479550"/>
                <a:gd name="connsiteX12" fmla="*/ 1187450 w 1498600"/>
                <a:gd name="connsiteY12" fmla="*/ 1276350 h 1479550"/>
                <a:gd name="connsiteX13" fmla="*/ 1149350 w 1498600"/>
                <a:gd name="connsiteY13" fmla="*/ 1276350 h 1479550"/>
                <a:gd name="connsiteX14" fmla="*/ 1149350 w 1498600"/>
                <a:gd name="connsiteY14" fmla="*/ 1235075 h 1479550"/>
                <a:gd name="connsiteX15" fmla="*/ 1108075 w 1498600"/>
                <a:gd name="connsiteY15" fmla="*/ 1235075 h 1479550"/>
                <a:gd name="connsiteX16" fmla="*/ 1114425 w 1498600"/>
                <a:gd name="connsiteY16" fmla="*/ 1235075 h 1479550"/>
                <a:gd name="connsiteX17" fmla="*/ 1114425 w 1498600"/>
                <a:gd name="connsiteY17" fmla="*/ 1219200 h 1479550"/>
                <a:gd name="connsiteX18" fmla="*/ 1076325 w 1498600"/>
                <a:gd name="connsiteY18" fmla="*/ 1219200 h 1479550"/>
                <a:gd name="connsiteX19" fmla="*/ 1076325 w 1498600"/>
                <a:gd name="connsiteY19" fmla="*/ 1168400 h 1479550"/>
                <a:gd name="connsiteX20" fmla="*/ 1047750 w 1498600"/>
                <a:gd name="connsiteY20" fmla="*/ 1168400 h 1479550"/>
                <a:gd name="connsiteX21" fmla="*/ 1047750 w 1498600"/>
                <a:gd name="connsiteY21" fmla="*/ 1149350 h 1479550"/>
                <a:gd name="connsiteX22" fmla="*/ 984250 w 1498600"/>
                <a:gd name="connsiteY22" fmla="*/ 1149350 h 1479550"/>
                <a:gd name="connsiteX23" fmla="*/ 984250 w 1498600"/>
                <a:gd name="connsiteY23" fmla="*/ 1130300 h 1479550"/>
                <a:gd name="connsiteX24" fmla="*/ 917575 w 1498600"/>
                <a:gd name="connsiteY24" fmla="*/ 1130300 h 1479550"/>
                <a:gd name="connsiteX25" fmla="*/ 917575 w 1498600"/>
                <a:gd name="connsiteY25" fmla="*/ 1101725 h 1479550"/>
                <a:gd name="connsiteX26" fmla="*/ 895350 w 1498600"/>
                <a:gd name="connsiteY26" fmla="*/ 1101725 h 1479550"/>
                <a:gd name="connsiteX27" fmla="*/ 895350 w 1498600"/>
                <a:gd name="connsiteY27" fmla="*/ 1063625 h 1479550"/>
                <a:gd name="connsiteX28" fmla="*/ 869950 w 1498600"/>
                <a:gd name="connsiteY28" fmla="*/ 1063625 h 1479550"/>
                <a:gd name="connsiteX29" fmla="*/ 869950 w 1498600"/>
                <a:gd name="connsiteY29" fmla="*/ 1063625 h 1479550"/>
                <a:gd name="connsiteX30" fmla="*/ 869950 w 1498600"/>
                <a:gd name="connsiteY30" fmla="*/ 1041400 h 1479550"/>
                <a:gd name="connsiteX31" fmla="*/ 787400 w 1498600"/>
                <a:gd name="connsiteY31" fmla="*/ 1041400 h 1479550"/>
                <a:gd name="connsiteX32" fmla="*/ 787400 w 1498600"/>
                <a:gd name="connsiteY32" fmla="*/ 1019175 h 1479550"/>
                <a:gd name="connsiteX33" fmla="*/ 755650 w 1498600"/>
                <a:gd name="connsiteY33" fmla="*/ 1022350 h 1479550"/>
                <a:gd name="connsiteX34" fmla="*/ 758825 w 1498600"/>
                <a:gd name="connsiteY34" fmla="*/ 1003300 h 1479550"/>
                <a:gd name="connsiteX35" fmla="*/ 723900 w 1498600"/>
                <a:gd name="connsiteY35" fmla="*/ 1003300 h 1479550"/>
                <a:gd name="connsiteX36" fmla="*/ 723900 w 1498600"/>
                <a:gd name="connsiteY36" fmla="*/ 984250 h 1479550"/>
                <a:gd name="connsiteX37" fmla="*/ 682625 w 1498600"/>
                <a:gd name="connsiteY37" fmla="*/ 984250 h 1479550"/>
                <a:gd name="connsiteX38" fmla="*/ 682625 w 1498600"/>
                <a:gd name="connsiteY38" fmla="*/ 984250 h 1479550"/>
                <a:gd name="connsiteX39" fmla="*/ 682625 w 1498600"/>
                <a:gd name="connsiteY39" fmla="*/ 958850 h 1479550"/>
                <a:gd name="connsiteX40" fmla="*/ 631825 w 1498600"/>
                <a:gd name="connsiteY40" fmla="*/ 958850 h 1479550"/>
                <a:gd name="connsiteX41" fmla="*/ 631825 w 1498600"/>
                <a:gd name="connsiteY41" fmla="*/ 936625 h 1479550"/>
                <a:gd name="connsiteX42" fmla="*/ 612775 w 1498600"/>
                <a:gd name="connsiteY42" fmla="*/ 936625 h 1479550"/>
                <a:gd name="connsiteX43" fmla="*/ 612775 w 1498600"/>
                <a:gd name="connsiteY43" fmla="*/ 936625 h 1479550"/>
                <a:gd name="connsiteX44" fmla="*/ 612775 w 1498600"/>
                <a:gd name="connsiteY44" fmla="*/ 911225 h 1479550"/>
                <a:gd name="connsiteX45" fmla="*/ 612775 w 1498600"/>
                <a:gd name="connsiteY45" fmla="*/ 882650 h 1479550"/>
                <a:gd name="connsiteX46" fmla="*/ 581025 w 1498600"/>
                <a:gd name="connsiteY46" fmla="*/ 882650 h 1479550"/>
                <a:gd name="connsiteX47" fmla="*/ 581025 w 1498600"/>
                <a:gd name="connsiteY47" fmla="*/ 850900 h 1479550"/>
                <a:gd name="connsiteX48" fmla="*/ 565150 w 1498600"/>
                <a:gd name="connsiteY48" fmla="*/ 850900 h 1479550"/>
                <a:gd name="connsiteX49" fmla="*/ 565150 w 1498600"/>
                <a:gd name="connsiteY49" fmla="*/ 822325 h 1479550"/>
                <a:gd name="connsiteX50" fmla="*/ 565150 w 1498600"/>
                <a:gd name="connsiteY50" fmla="*/ 822325 h 1479550"/>
                <a:gd name="connsiteX51" fmla="*/ 565150 w 1498600"/>
                <a:gd name="connsiteY51" fmla="*/ 822325 h 1479550"/>
                <a:gd name="connsiteX52" fmla="*/ 549275 w 1498600"/>
                <a:gd name="connsiteY52" fmla="*/ 822325 h 1479550"/>
                <a:gd name="connsiteX53" fmla="*/ 549275 w 1498600"/>
                <a:gd name="connsiteY53" fmla="*/ 787400 h 1479550"/>
                <a:gd name="connsiteX54" fmla="*/ 549275 w 1498600"/>
                <a:gd name="connsiteY54" fmla="*/ 787400 h 1479550"/>
                <a:gd name="connsiteX55" fmla="*/ 530225 w 1498600"/>
                <a:gd name="connsiteY55" fmla="*/ 768350 h 1479550"/>
                <a:gd name="connsiteX56" fmla="*/ 520700 w 1498600"/>
                <a:gd name="connsiteY56" fmla="*/ 758825 h 1479550"/>
                <a:gd name="connsiteX57" fmla="*/ 520700 w 1498600"/>
                <a:gd name="connsiteY57" fmla="*/ 736600 h 1479550"/>
                <a:gd name="connsiteX58" fmla="*/ 520700 w 1498600"/>
                <a:gd name="connsiteY58" fmla="*/ 736600 h 1479550"/>
                <a:gd name="connsiteX59" fmla="*/ 492125 w 1498600"/>
                <a:gd name="connsiteY59" fmla="*/ 708025 h 1479550"/>
                <a:gd name="connsiteX60" fmla="*/ 492125 w 1498600"/>
                <a:gd name="connsiteY60" fmla="*/ 669925 h 1479550"/>
                <a:gd name="connsiteX61" fmla="*/ 485775 w 1498600"/>
                <a:gd name="connsiteY61" fmla="*/ 676275 h 1479550"/>
                <a:gd name="connsiteX62" fmla="*/ 485775 w 1498600"/>
                <a:gd name="connsiteY62" fmla="*/ 635000 h 1479550"/>
                <a:gd name="connsiteX63" fmla="*/ 419100 w 1498600"/>
                <a:gd name="connsiteY63" fmla="*/ 635000 h 1479550"/>
                <a:gd name="connsiteX64" fmla="*/ 419100 w 1498600"/>
                <a:gd name="connsiteY64" fmla="*/ 596900 h 1479550"/>
                <a:gd name="connsiteX65" fmla="*/ 387350 w 1498600"/>
                <a:gd name="connsiteY65" fmla="*/ 596900 h 1479550"/>
                <a:gd name="connsiteX66" fmla="*/ 387350 w 1498600"/>
                <a:gd name="connsiteY66" fmla="*/ 555625 h 1479550"/>
                <a:gd name="connsiteX67" fmla="*/ 387350 w 1498600"/>
                <a:gd name="connsiteY67" fmla="*/ 555625 h 1479550"/>
                <a:gd name="connsiteX68" fmla="*/ 387350 w 1498600"/>
                <a:gd name="connsiteY68" fmla="*/ 523875 h 1479550"/>
                <a:gd name="connsiteX69" fmla="*/ 374650 w 1498600"/>
                <a:gd name="connsiteY69" fmla="*/ 523875 h 1479550"/>
                <a:gd name="connsiteX70" fmla="*/ 374650 w 1498600"/>
                <a:gd name="connsiteY70" fmla="*/ 454025 h 1479550"/>
                <a:gd name="connsiteX71" fmla="*/ 352425 w 1498600"/>
                <a:gd name="connsiteY71" fmla="*/ 454025 h 1479550"/>
                <a:gd name="connsiteX72" fmla="*/ 352425 w 1498600"/>
                <a:gd name="connsiteY72" fmla="*/ 415925 h 1479550"/>
                <a:gd name="connsiteX73" fmla="*/ 330200 w 1498600"/>
                <a:gd name="connsiteY73" fmla="*/ 415925 h 1479550"/>
                <a:gd name="connsiteX74" fmla="*/ 330200 w 1498600"/>
                <a:gd name="connsiteY74" fmla="*/ 387350 h 1479550"/>
                <a:gd name="connsiteX75" fmla="*/ 312737 w 1498600"/>
                <a:gd name="connsiteY75" fmla="*/ 387350 h 1479550"/>
                <a:gd name="connsiteX76" fmla="*/ 314325 w 1498600"/>
                <a:gd name="connsiteY76" fmla="*/ 358775 h 1479550"/>
                <a:gd name="connsiteX77" fmla="*/ 250825 w 1498600"/>
                <a:gd name="connsiteY77" fmla="*/ 358775 h 1479550"/>
                <a:gd name="connsiteX78" fmla="*/ 250825 w 1498600"/>
                <a:gd name="connsiteY78" fmla="*/ 314325 h 1479550"/>
                <a:gd name="connsiteX79" fmla="*/ 200025 w 1498600"/>
                <a:gd name="connsiteY79" fmla="*/ 314325 h 1479550"/>
                <a:gd name="connsiteX80" fmla="*/ 200025 w 1498600"/>
                <a:gd name="connsiteY80" fmla="*/ 254000 h 1479550"/>
                <a:gd name="connsiteX81" fmla="*/ 193675 w 1498600"/>
                <a:gd name="connsiteY81" fmla="*/ 247650 h 1479550"/>
                <a:gd name="connsiteX82" fmla="*/ 193675 w 1498600"/>
                <a:gd name="connsiteY82" fmla="*/ 222250 h 1479550"/>
                <a:gd name="connsiteX83" fmla="*/ 158750 w 1498600"/>
                <a:gd name="connsiteY83" fmla="*/ 222250 h 1479550"/>
                <a:gd name="connsiteX84" fmla="*/ 158750 w 1498600"/>
                <a:gd name="connsiteY84" fmla="*/ 190500 h 1479550"/>
                <a:gd name="connsiteX85" fmla="*/ 114300 w 1498600"/>
                <a:gd name="connsiteY85" fmla="*/ 190500 h 1479550"/>
                <a:gd name="connsiteX86" fmla="*/ 114300 w 1498600"/>
                <a:gd name="connsiteY86" fmla="*/ 149225 h 1479550"/>
                <a:gd name="connsiteX87" fmla="*/ 73025 w 1498600"/>
                <a:gd name="connsiteY87" fmla="*/ 149225 h 1479550"/>
                <a:gd name="connsiteX88" fmla="*/ 73025 w 1498600"/>
                <a:gd name="connsiteY88" fmla="*/ 76200 h 1479550"/>
                <a:gd name="connsiteX89" fmla="*/ 60325 w 1498600"/>
                <a:gd name="connsiteY89" fmla="*/ 76200 h 1479550"/>
                <a:gd name="connsiteX90" fmla="*/ 60325 w 1498600"/>
                <a:gd name="connsiteY90" fmla="*/ 53975 h 1479550"/>
                <a:gd name="connsiteX91" fmla="*/ 31750 w 1498600"/>
                <a:gd name="connsiteY91" fmla="*/ 53975 h 1479550"/>
                <a:gd name="connsiteX92" fmla="*/ 44450 w 1498600"/>
                <a:gd name="connsiteY92" fmla="*/ 41275 h 1479550"/>
                <a:gd name="connsiteX93" fmla="*/ 25400 w 1498600"/>
                <a:gd name="connsiteY93" fmla="*/ 41275 h 1479550"/>
                <a:gd name="connsiteX94" fmla="*/ 25400 w 1498600"/>
                <a:gd name="connsiteY94" fmla="*/ 12700 h 1479550"/>
                <a:gd name="connsiteX95" fmla="*/ 0 w 1498600"/>
                <a:gd name="connsiteY95" fmla="*/ 12700 h 1479550"/>
                <a:gd name="connsiteX96" fmla="*/ 0 w 1498600"/>
                <a:gd name="connsiteY96" fmla="*/ 0 h 147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498600" h="1479550">
                  <a:moveTo>
                    <a:pt x="1498600" y="1479550"/>
                  </a:moveTo>
                  <a:lnTo>
                    <a:pt x="1425575" y="1479550"/>
                  </a:lnTo>
                  <a:lnTo>
                    <a:pt x="1425575" y="1463675"/>
                  </a:lnTo>
                  <a:lnTo>
                    <a:pt x="1387475" y="1463675"/>
                  </a:lnTo>
                  <a:lnTo>
                    <a:pt x="1387475" y="1441450"/>
                  </a:lnTo>
                  <a:lnTo>
                    <a:pt x="1349375" y="1441450"/>
                  </a:lnTo>
                  <a:lnTo>
                    <a:pt x="1349375" y="1368425"/>
                  </a:lnTo>
                  <a:lnTo>
                    <a:pt x="1314451" y="1370012"/>
                  </a:lnTo>
                  <a:cubicBezTo>
                    <a:pt x="1314451" y="1365250"/>
                    <a:pt x="1314450" y="1360487"/>
                    <a:pt x="1314450" y="1355725"/>
                  </a:cubicBezTo>
                  <a:lnTo>
                    <a:pt x="1244600" y="1355725"/>
                  </a:lnTo>
                  <a:lnTo>
                    <a:pt x="1244600" y="1327150"/>
                  </a:lnTo>
                  <a:lnTo>
                    <a:pt x="1193800" y="1327150"/>
                  </a:lnTo>
                  <a:lnTo>
                    <a:pt x="1187450" y="1276350"/>
                  </a:lnTo>
                  <a:lnTo>
                    <a:pt x="1149350" y="1276350"/>
                  </a:lnTo>
                  <a:lnTo>
                    <a:pt x="1149350" y="1235075"/>
                  </a:lnTo>
                  <a:lnTo>
                    <a:pt x="1108075" y="1235075"/>
                  </a:lnTo>
                  <a:lnTo>
                    <a:pt x="1114425" y="1235075"/>
                  </a:lnTo>
                  <a:lnTo>
                    <a:pt x="1114425" y="1219200"/>
                  </a:lnTo>
                  <a:lnTo>
                    <a:pt x="1076325" y="1219200"/>
                  </a:lnTo>
                  <a:lnTo>
                    <a:pt x="1076325" y="1168400"/>
                  </a:lnTo>
                  <a:lnTo>
                    <a:pt x="1047750" y="1168400"/>
                  </a:lnTo>
                  <a:lnTo>
                    <a:pt x="1047750" y="1149350"/>
                  </a:lnTo>
                  <a:lnTo>
                    <a:pt x="984250" y="1149350"/>
                  </a:lnTo>
                  <a:lnTo>
                    <a:pt x="984250" y="1130300"/>
                  </a:lnTo>
                  <a:lnTo>
                    <a:pt x="917575" y="1130300"/>
                  </a:lnTo>
                  <a:lnTo>
                    <a:pt x="917575" y="1101725"/>
                  </a:lnTo>
                  <a:lnTo>
                    <a:pt x="895350" y="1101725"/>
                  </a:lnTo>
                  <a:lnTo>
                    <a:pt x="895350" y="1063625"/>
                  </a:lnTo>
                  <a:lnTo>
                    <a:pt x="869950" y="1063625"/>
                  </a:lnTo>
                  <a:lnTo>
                    <a:pt x="869950" y="1063625"/>
                  </a:lnTo>
                  <a:lnTo>
                    <a:pt x="869950" y="1041400"/>
                  </a:lnTo>
                  <a:lnTo>
                    <a:pt x="787400" y="1041400"/>
                  </a:lnTo>
                  <a:lnTo>
                    <a:pt x="787400" y="1019175"/>
                  </a:lnTo>
                  <a:lnTo>
                    <a:pt x="755650" y="1022350"/>
                  </a:lnTo>
                  <a:lnTo>
                    <a:pt x="758825" y="1003300"/>
                  </a:lnTo>
                  <a:lnTo>
                    <a:pt x="723900" y="1003300"/>
                  </a:lnTo>
                  <a:lnTo>
                    <a:pt x="723900" y="984250"/>
                  </a:lnTo>
                  <a:lnTo>
                    <a:pt x="682625" y="984250"/>
                  </a:lnTo>
                  <a:lnTo>
                    <a:pt x="682625" y="984250"/>
                  </a:lnTo>
                  <a:lnTo>
                    <a:pt x="682625" y="958850"/>
                  </a:lnTo>
                  <a:lnTo>
                    <a:pt x="631825" y="958850"/>
                  </a:lnTo>
                  <a:lnTo>
                    <a:pt x="631825" y="936625"/>
                  </a:lnTo>
                  <a:lnTo>
                    <a:pt x="612775" y="936625"/>
                  </a:lnTo>
                  <a:lnTo>
                    <a:pt x="612775" y="936625"/>
                  </a:lnTo>
                  <a:lnTo>
                    <a:pt x="612775" y="911225"/>
                  </a:lnTo>
                  <a:lnTo>
                    <a:pt x="612775" y="882650"/>
                  </a:lnTo>
                  <a:lnTo>
                    <a:pt x="581025" y="882650"/>
                  </a:lnTo>
                  <a:lnTo>
                    <a:pt x="581025" y="850900"/>
                  </a:lnTo>
                  <a:lnTo>
                    <a:pt x="565150" y="850900"/>
                  </a:lnTo>
                  <a:lnTo>
                    <a:pt x="565150" y="822325"/>
                  </a:lnTo>
                  <a:lnTo>
                    <a:pt x="565150" y="822325"/>
                  </a:lnTo>
                  <a:lnTo>
                    <a:pt x="565150" y="822325"/>
                  </a:lnTo>
                  <a:lnTo>
                    <a:pt x="549275" y="822325"/>
                  </a:lnTo>
                  <a:lnTo>
                    <a:pt x="549275" y="787400"/>
                  </a:lnTo>
                  <a:lnTo>
                    <a:pt x="549275" y="787400"/>
                  </a:lnTo>
                  <a:lnTo>
                    <a:pt x="530225" y="768350"/>
                  </a:lnTo>
                  <a:lnTo>
                    <a:pt x="520700" y="758825"/>
                  </a:lnTo>
                  <a:lnTo>
                    <a:pt x="520700" y="736600"/>
                  </a:lnTo>
                  <a:lnTo>
                    <a:pt x="520700" y="736600"/>
                  </a:lnTo>
                  <a:lnTo>
                    <a:pt x="492125" y="708025"/>
                  </a:lnTo>
                  <a:lnTo>
                    <a:pt x="492125" y="669925"/>
                  </a:lnTo>
                  <a:lnTo>
                    <a:pt x="485775" y="676275"/>
                  </a:lnTo>
                  <a:lnTo>
                    <a:pt x="485775" y="635000"/>
                  </a:lnTo>
                  <a:lnTo>
                    <a:pt x="419100" y="635000"/>
                  </a:lnTo>
                  <a:lnTo>
                    <a:pt x="419100" y="596900"/>
                  </a:lnTo>
                  <a:lnTo>
                    <a:pt x="387350" y="596900"/>
                  </a:lnTo>
                  <a:lnTo>
                    <a:pt x="387350" y="555625"/>
                  </a:lnTo>
                  <a:lnTo>
                    <a:pt x="387350" y="555625"/>
                  </a:lnTo>
                  <a:lnTo>
                    <a:pt x="387350" y="523875"/>
                  </a:lnTo>
                  <a:lnTo>
                    <a:pt x="374650" y="523875"/>
                  </a:lnTo>
                  <a:lnTo>
                    <a:pt x="374650" y="454025"/>
                  </a:lnTo>
                  <a:lnTo>
                    <a:pt x="352425" y="454025"/>
                  </a:lnTo>
                  <a:lnTo>
                    <a:pt x="352425" y="415925"/>
                  </a:lnTo>
                  <a:lnTo>
                    <a:pt x="330200" y="415925"/>
                  </a:lnTo>
                  <a:lnTo>
                    <a:pt x="330200" y="387350"/>
                  </a:lnTo>
                  <a:lnTo>
                    <a:pt x="312737" y="387350"/>
                  </a:lnTo>
                  <a:cubicBezTo>
                    <a:pt x="313266" y="377825"/>
                    <a:pt x="313796" y="368300"/>
                    <a:pt x="314325" y="358775"/>
                  </a:cubicBezTo>
                  <a:lnTo>
                    <a:pt x="250825" y="358775"/>
                  </a:lnTo>
                  <a:lnTo>
                    <a:pt x="250825" y="314325"/>
                  </a:lnTo>
                  <a:lnTo>
                    <a:pt x="200025" y="314325"/>
                  </a:lnTo>
                  <a:lnTo>
                    <a:pt x="200025" y="254000"/>
                  </a:lnTo>
                  <a:lnTo>
                    <a:pt x="193675" y="247650"/>
                  </a:lnTo>
                  <a:lnTo>
                    <a:pt x="193675" y="222250"/>
                  </a:lnTo>
                  <a:lnTo>
                    <a:pt x="158750" y="222250"/>
                  </a:lnTo>
                  <a:lnTo>
                    <a:pt x="158750" y="190500"/>
                  </a:lnTo>
                  <a:lnTo>
                    <a:pt x="114300" y="190500"/>
                  </a:lnTo>
                  <a:lnTo>
                    <a:pt x="114300" y="149225"/>
                  </a:lnTo>
                  <a:lnTo>
                    <a:pt x="73025" y="149225"/>
                  </a:lnTo>
                  <a:lnTo>
                    <a:pt x="73025" y="76200"/>
                  </a:lnTo>
                  <a:lnTo>
                    <a:pt x="60325" y="76200"/>
                  </a:lnTo>
                  <a:lnTo>
                    <a:pt x="60325" y="53975"/>
                  </a:lnTo>
                  <a:lnTo>
                    <a:pt x="31750" y="53975"/>
                  </a:lnTo>
                  <a:lnTo>
                    <a:pt x="44450" y="41275"/>
                  </a:lnTo>
                  <a:lnTo>
                    <a:pt x="25400" y="41275"/>
                  </a:lnTo>
                  <a:lnTo>
                    <a:pt x="25400" y="12700"/>
                  </a:lnTo>
                  <a:lnTo>
                    <a:pt x="0" y="12700"/>
                  </a:lnTo>
                  <a:lnTo>
                    <a:pt x="0" y="0"/>
                  </a:lnTo>
                </a:path>
              </a:pathLst>
            </a:custGeom>
            <a:noFill/>
            <a:ln w="28575">
              <a:solidFill>
                <a:schemeClr val="accent1"/>
              </a:solidFill>
              <a:miter lim="800000"/>
              <a:headEnd/>
              <a:tailEnd/>
            </a:ln>
          </p:spPr>
          <p:txBody>
            <a:bodyPr rtlCol="0" anchor="ctr"/>
            <a:lstStyle/>
            <a:p>
              <a:pPr algn="ctr"/>
              <a:endParaRPr lang="en-US" dirty="0"/>
            </a:p>
          </p:txBody>
        </p:sp>
      </p:grpSp>
      <p:sp>
        <p:nvSpPr>
          <p:cNvPr id="498" name="Freeform: Shape 497">
            <a:extLst>
              <a:ext uri="{FF2B5EF4-FFF2-40B4-BE49-F238E27FC236}">
                <a16:creationId xmlns:a16="http://schemas.microsoft.com/office/drawing/2014/main" id="{FD24B8F9-A28B-47E5-2F48-75A965EBCFF0}"/>
              </a:ext>
            </a:extLst>
          </p:cNvPr>
          <p:cNvSpPr/>
          <p:nvPr/>
        </p:nvSpPr>
        <p:spPr bwMode="auto">
          <a:xfrm>
            <a:off x="1060450" y="1981200"/>
            <a:ext cx="4486275" cy="1416050"/>
          </a:xfrm>
          <a:custGeom>
            <a:avLst/>
            <a:gdLst>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508125 w 4486275"/>
              <a:gd name="connsiteY25" fmla="*/ 977900 h 1416050"/>
              <a:gd name="connsiteX26" fmla="*/ 1485900 w 4486275"/>
              <a:gd name="connsiteY26" fmla="*/ 955675 h 1416050"/>
              <a:gd name="connsiteX27" fmla="*/ 1355725 w 4486275"/>
              <a:gd name="connsiteY27" fmla="*/ 955675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77800 w 4486275"/>
              <a:gd name="connsiteY80" fmla="*/ 139700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508125 w 4486275"/>
              <a:gd name="connsiteY25" fmla="*/ 977900 h 1416050"/>
              <a:gd name="connsiteX26" fmla="*/ 1485900 w 4486275"/>
              <a:gd name="connsiteY26" fmla="*/ 955675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77800 w 4486275"/>
              <a:gd name="connsiteY80" fmla="*/ 139700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508125 w 4486275"/>
              <a:gd name="connsiteY25" fmla="*/ 977900 h 1416050"/>
              <a:gd name="connsiteX26" fmla="*/ 1476375 w 4486275"/>
              <a:gd name="connsiteY26" fmla="*/ 942975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77800 w 4486275"/>
              <a:gd name="connsiteY80" fmla="*/ 139700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89075 w 4486275"/>
              <a:gd name="connsiteY25" fmla="*/ 984250 h 1416050"/>
              <a:gd name="connsiteX26" fmla="*/ 1476375 w 4486275"/>
              <a:gd name="connsiteY26" fmla="*/ 942975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77800 w 4486275"/>
              <a:gd name="connsiteY80" fmla="*/ 139700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81137 w 4486275"/>
              <a:gd name="connsiteY25" fmla="*/ 976313 h 1416050"/>
              <a:gd name="connsiteX26" fmla="*/ 1476375 w 4486275"/>
              <a:gd name="connsiteY26" fmla="*/ 942975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77800 w 4486275"/>
              <a:gd name="connsiteY80" fmla="*/ 139700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81137 w 4486275"/>
              <a:gd name="connsiteY25" fmla="*/ 976313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77800 w 4486275"/>
              <a:gd name="connsiteY80" fmla="*/ 139700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77800 w 4486275"/>
              <a:gd name="connsiteY80" fmla="*/ 139700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65100 w 4486275"/>
              <a:gd name="connsiteY79" fmla="*/ 152400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79388 w 4486275"/>
              <a:gd name="connsiteY79" fmla="*/ 158750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5048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1813 w 4486275"/>
              <a:gd name="connsiteY59" fmla="*/ 49847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9750 w 4486275"/>
              <a:gd name="connsiteY59" fmla="*/ 4921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0225 w 4486275"/>
              <a:gd name="connsiteY59" fmla="*/ 4921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5475 w 4486275"/>
              <a:gd name="connsiteY53" fmla="*/ 584200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4921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8025 w 4486275"/>
              <a:gd name="connsiteY52" fmla="*/ 584200 h 1416050"/>
              <a:gd name="connsiteX53" fmla="*/ 623887 w 4486275"/>
              <a:gd name="connsiteY53" fmla="*/ 593725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4921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84375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6437 w 4486275"/>
              <a:gd name="connsiteY52" fmla="*/ 593725 h 1416050"/>
              <a:gd name="connsiteX53" fmla="*/ 623887 w 4486275"/>
              <a:gd name="connsiteY53" fmla="*/ 593725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4921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98662 w 4486275"/>
              <a:gd name="connsiteY11" fmla="*/ 1169988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6437 w 4486275"/>
              <a:gd name="connsiteY52" fmla="*/ 593725 h 1416050"/>
              <a:gd name="connsiteX53" fmla="*/ 623887 w 4486275"/>
              <a:gd name="connsiteY53" fmla="*/ 593725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4921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 name="connsiteX0" fmla="*/ 4486275 w 4486275"/>
              <a:gd name="connsiteY0" fmla="*/ 1416050 h 1416050"/>
              <a:gd name="connsiteX1" fmla="*/ 3600450 w 4486275"/>
              <a:gd name="connsiteY1" fmla="*/ 1416050 h 1416050"/>
              <a:gd name="connsiteX2" fmla="*/ 3600450 w 4486275"/>
              <a:gd name="connsiteY2" fmla="*/ 1333500 h 1416050"/>
              <a:gd name="connsiteX3" fmla="*/ 3546475 w 4486275"/>
              <a:gd name="connsiteY3" fmla="*/ 1333500 h 1416050"/>
              <a:gd name="connsiteX4" fmla="*/ 3546475 w 4486275"/>
              <a:gd name="connsiteY4" fmla="*/ 1260475 h 1416050"/>
              <a:gd name="connsiteX5" fmla="*/ 2413000 w 4486275"/>
              <a:gd name="connsiteY5" fmla="*/ 1260475 h 1416050"/>
              <a:gd name="connsiteX6" fmla="*/ 2413000 w 4486275"/>
              <a:gd name="connsiteY6" fmla="*/ 1228725 h 1416050"/>
              <a:gd name="connsiteX7" fmla="*/ 2273300 w 4486275"/>
              <a:gd name="connsiteY7" fmla="*/ 1228725 h 1416050"/>
              <a:gd name="connsiteX8" fmla="*/ 2273300 w 4486275"/>
              <a:gd name="connsiteY8" fmla="*/ 1196975 h 1416050"/>
              <a:gd name="connsiteX9" fmla="*/ 2108200 w 4486275"/>
              <a:gd name="connsiteY9" fmla="*/ 1196975 h 1416050"/>
              <a:gd name="connsiteX10" fmla="*/ 2108200 w 4486275"/>
              <a:gd name="connsiteY10" fmla="*/ 1165225 h 1416050"/>
              <a:gd name="connsiteX11" fmla="*/ 1995487 w 4486275"/>
              <a:gd name="connsiteY11" fmla="*/ 1165225 h 1416050"/>
              <a:gd name="connsiteX12" fmla="*/ 2000250 w 4486275"/>
              <a:gd name="connsiteY12" fmla="*/ 1149350 h 1416050"/>
              <a:gd name="connsiteX13" fmla="*/ 1917700 w 4486275"/>
              <a:gd name="connsiteY13" fmla="*/ 1149350 h 1416050"/>
              <a:gd name="connsiteX14" fmla="*/ 1917700 w 4486275"/>
              <a:gd name="connsiteY14" fmla="*/ 1111250 h 1416050"/>
              <a:gd name="connsiteX15" fmla="*/ 1720850 w 4486275"/>
              <a:gd name="connsiteY15" fmla="*/ 1111250 h 1416050"/>
              <a:gd name="connsiteX16" fmla="*/ 1720850 w 4486275"/>
              <a:gd name="connsiteY16" fmla="*/ 1082675 h 1416050"/>
              <a:gd name="connsiteX17" fmla="*/ 1631950 w 4486275"/>
              <a:gd name="connsiteY17" fmla="*/ 1082675 h 1416050"/>
              <a:gd name="connsiteX18" fmla="*/ 1631950 w 4486275"/>
              <a:gd name="connsiteY18" fmla="*/ 1044575 h 1416050"/>
              <a:gd name="connsiteX19" fmla="*/ 1612900 w 4486275"/>
              <a:gd name="connsiteY19" fmla="*/ 1044575 h 1416050"/>
              <a:gd name="connsiteX20" fmla="*/ 1612900 w 4486275"/>
              <a:gd name="connsiteY20" fmla="*/ 1031875 h 1416050"/>
              <a:gd name="connsiteX21" fmla="*/ 1597025 w 4486275"/>
              <a:gd name="connsiteY21" fmla="*/ 1031875 h 1416050"/>
              <a:gd name="connsiteX22" fmla="*/ 1597025 w 4486275"/>
              <a:gd name="connsiteY22" fmla="*/ 1009650 h 1416050"/>
              <a:gd name="connsiteX23" fmla="*/ 1508125 w 4486275"/>
              <a:gd name="connsiteY23" fmla="*/ 1009650 h 1416050"/>
              <a:gd name="connsiteX24" fmla="*/ 1508125 w 4486275"/>
              <a:gd name="connsiteY24" fmla="*/ 977900 h 1416050"/>
              <a:gd name="connsiteX25" fmla="*/ 1474787 w 4486275"/>
              <a:gd name="connsiteY25" fmla="*/ 973138 h 1416050"/>
              <a:gd name="connsiteX26" fmla="*/ 1473200 w 4486275"/>
              <a:gd name="connsiteY26" fmla="*/ 957263 h 1416050"/>
              <a:gd name="connsiteX27" fmla="*/ 1366837 w 4486275"/>
              <a:gd name="connsiteY27" fmla="*/ 957263 h 1416050"/>
              <a:gd name="connsiteX28" fmla="*/ 1368425 w 4486275"/>
              <a:gd name="connsiteY28" fmla="*/ 942975 h 1416050"/>
              <a:gd name="connsiteX29" fmla="*/ 1295400 w 4486275"/>
              <a:gd name="connsiteY29" fmla="*/ 942975 h 1416050"/>
              <a:gd name="connsiteX30" fmla="*/ 1276350 w 4486275"/>
              <a:gd name="connsiteY30" fmla="*/ 942975 h 1416050"/>
              <a:gd name="connsiteX31" fmla="*/ 1276350 w 4486275"/>
              <a:gd name="connsiteY31" fmla="*/ 889000 h 1416050"/>
              <a:gd name="connsiteX32" fmla="*/ 1241425 w 4486275"/>
              <a:gd name="connsiteY32" fmla="*/ 889000 h 1416050"/>
              <a:gd name="connsiteX33" fmla="*/ 1203325 w 4486275"/>
              <a:gd name="connsiteY33" fmla="*/ 889000 h 1416050"/>
              <a:gd name="connsiteX34" fmla="*/ 1203325 w 4486275"/>
              <a:gd name="connsiteY34" fmla="*/ 854075 h 1416050"/>
              <a:gd name="connsiteX35" fmla="*/ 1203325 w 4486275"/>
              <a:gd name="connsiteY35" fmla="*/ 854075 h 1416050"/>
              <a:gd name="connsiteX36" fmla="*/ 1190625 w 4486275"/>
              <a:gd name="connsiteY36" fmla="*/ 841375 h 1416050"/>
              <a:gd name="connsiteX37" fmla="*/ 1123950 w 4486275"/>
              <a:gd name="connsiteY37" fmla="*/ 841375 h 1416050"/>
              <a:gd name="connsiteX38" fmla="*/ 1123950 w 4486275"/>
              <a:gd name="connsiteY38" fmla="*/ 803275 h 1416050"/>
              <a:gd name="connsiteX39" fmla="*/ 971550 w 4486275"/>
              <a:gd name="connsiteY39" fmla="*/ 803275 h 1416050"/>
              <a:gd name="connsiteX40" fmla="*/ 971550 w 4486275"/>
              <a:gd name="connsiteY40" fmla="*/ 803275 h 1416050"/>
              <a:gd name="connsiteX41" fmla="*/ 911225 w 4486275"/>
              <a:gd name="connsiteY41" fmla="*/ 803275 h 1416050"/>
              <a:gd name="connsiteX42" fmla="*/ 911225 w 4486275"/>
              <a:gd name="connsiteY42" fmla="*/ 762000 h 1416050"/>
              <a:gd name="connsiteX43" fmla="*/ 838200 w 4486275"/>
              <a:gd name="connsiteY43" fmla="*/ 762000 h 1416050"/>
              <a:gd name="connsiteX44" fmla="*/ 838200 w 4486275"/>
              <a:gd name="connsiteY44" fmla="*/ 736600 h 1416050"/>
              <a:gd name="connsiteX45" fmla="*/ 822325 w 4486275"/>
              <a:gd name="connsiteY45" fmla="*/ 736600 h 1416050"/>
              <a:gd name="connsiteX46" fmla="*/ 822325 w 4486275"/>
              <a:gd name="connsiteY46" fmla="*/ 720725 h 1416050"/>
              <a:gd name="connsiteX47" fmla="*/ 819150 w 4486275"/>
              <a:gd name="connsiteY47" fmla="*/ 720725 h 1416050"/>
              <a:gd name="connsiteX48" fmla="*/ 819150 w 4486275"/>
              <a:gd name="connsiteY48" fmla="*/ 682625 h 1416050"/>
              <a:gd name="connsiteX49" fmla="*/ 777875 w 4486275"/>
              <a:gd name="connsiteY49" fmla="*/ 682625 h 1416050"/>
              <a:gd name="connsiteX50" fmla="*/ 777875 w 4486275"/>
              <a:gd name="connsiteY50" fmla="*/ 644525 h 1416050"/>
              <a:gd name="connsiteX51" fmla="*/ 708025 w 4486275"/>
              <a:gd name="connsiteY51" fmla="*/ 644525 h 1416050"/>
              <a:gd name="connsiteX52" fmla="*/ 706437 w 4486275"/>
              <a:gd name="connsiteY52" fmla="*/ 593725 h 1416050"/>
              <a:gd name="connsiteX53" fmla="*/ 623887 w 4486275"/>
              <a:gd name="connsiteY53" fmla="*/ 593725 h 1416050"/>
              <a:gd name="connsiteX54" fmla="*/ 625475 w 4486275"/>
              <a:gd name="connsiteY54" fmla="*/ 546100 h 1416050"/>
              <a:gd name="connsiteX55" fmla="*/ 590550 w 4486275"/>
              <a:gd name="connsiteY55" fmla="*/ 546100 h 1416050"/>
              <a:gd name="connsiteX56" fmla="*/ 590550 w 4486275"/>
              <a:gd name="connsiteY56" fmla="*/ 530225 h 1416050"/>
              <a:gd name="connsiteX57" fmla="*/ 546100 w 4486275"/>
              <a:gd name="connsiteY57" fmla="*/ 530225 h 1416050"/>
              <a:gd name="connsiteX58" fmla="*/ 546100 w 4486275"/>
              <a:gd name="connsiteY58" fmla="*/ 495300 h 1416050"/>
              <a:gd name="connsiteX59" fmla="*/ 536575 w 4486275"/>
              <a:gd name="connsiteY59" fmla="*/ 492125 h 1416050"/>
              <a:gd name="connsiteX60" fmla="*/ 536575 w 4486275"/>
              <a:gd name="connsiteY60" fmla="*/ 469900 h 1416050"/>
              <a:gd name="connsiteX61" fmla="*/ 504825 w 4486275"/>
              <a:gd name="connsiteY61" fmla="*/ 469900 h 1416050"/>
              <a:gd name="connsiteX62" fmla="*/ 504825 w 4486275"/>
              <a:gd name="connsiteY62" fmla="*/ 438150 h 1416050"/>
              <a:gd name="connsiteX63" fmla="*/ 441325 w 4486275"/>
              <a:gd name="connsiteY63" fmla="*/ 438150 h 1416050"/>
              <a:gd name="connsiteX64" fmla="*/ 441325 w 4486275"/>
              <a:gd name="connsiteY64" fmla="*/ 371475 h 1416050"/>
              <a:gd name="connsiteX65" fmla="*/ 422275 w 4486275"/>
              <a:gd name="connsiteY65" fmla="*/ 371475 h 1416050"/>
              <a:gd name="connsiteX66" fmla="*/ 422275 w 4486275"/>
              <a:gd name="connsiteY66" fmla="*/ 352425 h 1416050"/>
              <a:gd name="connsiteX67" fmla="*/ 361950 w 4486275"/>
              <a:gd name="connsiteY67" fmla="*/ 352425 h 1416050"/>
              <a:gd name="connsiteX68" fmla="*/ 361950 w 4486275"/>
              <a:gd name="connsiteY68" fmla="*/ 282575 h 1416050"/>
              <a:gd name="connsiteX69" fmla="*/ 358775 w 4486275"/>
              <a:gd name="connsiteY69" fmla="*/ 285750 h 1416050"/>
              <a:gd name="connsiteX70" fmla="*/ 358775 w 4486275"/>
              <a:gd name="connsiteY70" fmla="*/ 254000 h 1416050"/>
              <a:gd name="connsiteX71" fmla="*/ 349250 w 4486275"/>
              <a:gd name="connsiteY71" fmla="*/ 254000 h 1416050"/>
              <a:gd name="connsiteX72" fmla="*/ 349250 w 4486275"/>
              <a:gd name="connsiteY72" fmla="*/ 225425 h 1416050"/>
              <a:gd name="connsiteX73" fmla="*/ 317500 w 4486275"/>
              <a:gd name="connsiteY73" fmla="*/ 225425 h 1416050"/>
              <a:gd name="connsiteX74" fmla="*/ 317500 w 4486275"/>
              <a:gd name="connsiteY74" fmla="*/ 209550 h 1416050"/>
              <a:gd name="connsiteX75" fmla="*/ 219075 w 4486275"/>
              <a:gd name="connsiteY75" fmla="*/ 209550 h 1416050"/>
              <a:gd name="connsiteX76" fmla="*/ 219075 w 4486275"/>
              <a:gd name="connsiteY76" fmla="*/ 171450 h 1416050"/>
              <a:gd name="connsiteX77" fmla="*/ 200025 w 4486275"/>
              <a:gd name="connsiteY77" fmla="*/ 171450 h 1416050"/>
              <a:gd name="connsiteX78" fmla="*/ 200025 w 4486275"/>
              <a:gd name="connsiteY78" fmla="*/ 152400 h 1416050"/>
              <a:gd name="connsiteX79" fmla="*/ 184150 w 4486275"/>
              <a:gd name="connsiteY79" fmla="*/ 157162 h 1416050"/>
              <a:gd name="connsiteX80" fmla="*/ 182562 w 4486275"/>
              <a:gd name="connsiteY80" fmla="*/ 141288 h 1416050"/>
              <a:gd name="connsiteX81" fmla="*/ 168275 w 4486275"/>
              <a:gd name="connsiteY81" fmla="*/ 130175 h 1416050"/>
              <a:gd name="connsiteX82" fmla="*/ 168275 w 4486275"/>
              <a:gd name="connsiteY82" fmla="*/ 104775 h 1416050"/>
              <a:gd name="connsiteX83" fmla="*/ 136525 w 4486275"/>
              <a:gd name="connsiteY83" fmla="*/ 104775 h 1416050"/>
              <a:gd name="connsiteX84" fmla="*/ 136525 w 4486275"/>
              <a:gd name="connsiteY84" fmla="*/ 79375 h 1416050"/>
              <a:gd name="connsiteX85" fmla="*/ 133350 w 4486275"/>
              <a:gd name="connsiteY85" fmla="*/ 79375 h 1416050"/>
              <a:gd name="connsiteX86" fmla="*/ 133350 w 4486275"/>
              <a:gd name="connsiteY86" fmla="*/ 28575 h 1416050"/>
              <a:gd name="connsiteX87" fmla="*/ 44450 w 4486275"/>
              <a:gd name="connsiteY87" fmla="*/ 28575 h 1416050"/>
              <a:gd name="connsiteX88" fmla="*/ 44450 w 4486275"/>
              <a:gd name="connsiteY88" fmla="*/ 28575 h 1416050"/>
              <a:gd name="connsiteX89" fmla="*/ 44450 w 4486275"/>
              <a:gd name="connsiteY89" fmla="*/ 0 h 1416050"/>
              <a:gd name="connsiteX90" fmla="*/ 0 w 4486275"/>
              <a:gd name="connsiteY90" fmla="*/ 0 h 141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486275" h="1416050">
                <a:moveTo>
                  <a:pt x="4486275" y="1416050"/>
                </a:moveTo>
                <a:lnTo>
                  <a:pt x="3600450" y="1416050"/>
                </a:lnTo>
                <a:lnTo>
                  <a:pt x="3600450" y="1333500"/>
                </a:lnTo>
                <a:lnTo>
                  <a:pt x="3546475" y="1333500"/>
                </a:lnTo>
                <a:lnTo>
                  <a:pt x="3546475" y="1260475"/>
                </a:lnTo>
                <a:lnTo>
                  <a:pt x="2413000" y="1260475"/>
                </a:lnTo>
                <a:lnTo>
                  <a:pt x="2413000" y="1228725"/>
                </a:lnTo>
                <a:lnTo>
                  <a:pt x="2273300" y="1228725"/>
                </a:lnTo>
                <a:lnTo>
                  <a:pt x="2273300" y="1196975"/>
                </a:lnTo>
                <a:lnTo>
                  <a:pt x="2108200" y="1196975"/>
                </a:lnTo>
                <a:lnTo>
                  <a:pt x="2108200" y="1165225"/>
                </a:lnTo>
                <a:lnTo>
                  <a:pt x="1995487" y="1165225"/>
                </a:lnTo>
                <a:lnTo>
                  <a:pt x="2000250" y="1149350"/>
                </a:lnTo>
                <a:lnTo>
                  <a:pt x="1917700" y="1149350"/>
                </a:lnTo>
                <a:lnTo>
                  <a:pt x="1917700" y="1111250"/>
                </a:lnTo>
                <a:lnTo>
                  <a:pt x="1720850" y="1111250"/>
                </a:lnTo>
                <a:lnTo>
                  <a:pt x="1720850" y="1082675"/>
                </a:lnTo>
                <a:lnTo>
                  <a:pt x="1631950" y="1082675"/>
                </a:lnTo>
                <a:lnTo>
                  <a:pt x="1631950" y="1044575"/>
                </a:lnTo>
                <a:lnTo>
                  <a:pt x="1612900" y="1044575"/>
                </a:lnTo>
                <a:lnTo>
                  <a:pt x="1612900" y="1031875"/>
                </a:lnTo>
                <a:lnTo>
                  <a:pt x="1597025" y="1031875"/>
                </a:lnTo>
                <a:lnTo>
                  <a:pt x="1597025" y="1009650"/>
                </a:lnTo>
                <a:lnTo>
                  <a:pt x="1508125" y="1009650"/>
                </a:lnTo>
                <a:lnTo>
                  <a:pt x="1508125" y="977900"/>
                </a:lnTo>
                <a:lnTo>
                  <a:pt x="1474787" y="973138"/>
                </a:lnTo>
                <a:lnTo>
                  <a:pt x="1473200" y="957263"/>
                </a:lnTo>
                <a:lnTo>
                  <a:pt x="1366837" y="957263"/>
                </a:lnTo>
                <a:lnTo>
                  <a:pt x="1368425" y="942975"/>
                </a:lnTo>
                <a:lnTo>
                  <a:pt x="1295400" y="942975"/>
                </a:lnTo>
                <a:lnTo>
                  <a:pt x="1276350" y="942975"/>
                </a:lnTo>
                <a:lnTo>
                  <a:pt x="1276350" y="889000"/>
                </a:lnTo>
                <a:lnTo>
                  <a:pt x="1241425" y="889000"/>
                </a:lnTo>
                <a:lnTo>
                  <a:pt x="1203325" y="889000"/>
                </a:lnTo>
                <a:lnTo>
                  <a:pt x="1203325" y="854075"/>
                </a:lnTo>
                <a:lnTo>
                  <a:pt x="1203325" y="854075"/>
                </a:lnTo>
                <a:lnTo>
                  <a:pt x="1190625" y="841375"/>
                </a:lnTo>
                <a:lnTo>
                  <a:pt x="1123950" y="841375"/>
                </a:lnTo>
                <a:lnTo>
                  <a:pt x="1123950" y="803275"/>
                </a:lnTo>
                <a:lnTo>
                  <a:pt x="971550" y="803275"/>
                </a:lnTo>
                <a:lnTo>
                  <a:pt x="971550" y="803275"/>
                </a:lnTo>
                <a:lnTo>
                  <a:pt x="911225" y="803275"/>
                </a:lnTo>
                <a:lnTo>
                  <a:pt x="911225" y="762000"/>
                </a:lnTo>
                <a:lnTo>
                  <a:pt x="838200" y="762000"/>
                </a:lnTo>
                <a:lnTo>
                  <a:pt x="838200" y="736600"/>
                </a:lnTo>
                <a:lnTo>
                  <a:pt x="822325" y="736600"/>
                </a:lnTo>
                <a:lnTo>
                  <a:pt x="822325" y="720725"/>
                </a:lnTo>
                <a:lnTo>
                  <a:pt x="819150" y="720725"/>
                </a:lnTo>
                <a:lnTo>
                  <a:pt x="819150" y="682625"/>
                </a:lnTo>
                <a:lnTo>
                  <a:pt x="777875" y="682625"/>
                </a:lnTo>
                <a:lnTo>
                  <a:pt x="777875" y="644525"/>
                </a:lnTo>
                <a:lnTo>
                  <a:pt x="708025" y="644525"/>
                </a:lnTo>
                <a:cubicBezTo>
                  <a:pt x="707496" y="627592"/>
                  <a:pt x="706966" y="610658"/>
                  <a:pt x="706437" y="593725"/>
                </a:cubicBezTo>
                <a:lnTo>
                  <a:pt x="623887" y="593725"/>
                </a:lnTo>
                <a:cubicBezTo>
                  <a:pt x="624416" y="577850"/>
                  <a:pt x="624946" y="561975"/>
                  <a:pt x="625475" y="546100"/>
                </a:cubicBezTo>
                <a:lnTo>
                  <a:pt x="590550" y="546100"/>
                </a:lnTo>
                <a:lnTo>
                  <a:pt x="590550" y="530225"/>
                </a:lnTo>
                <a:lnTo>
                  <a:pt x="546100" y="530225"/>
                </a:lnTo>
                <a:lnTo>
                  <a:pt x="546100" y="495300"/>
                </a:lnTo>
                <a:lnTo>
                  <a:pt x="536575" y="492125"/>
                </a:lnTo>
                <a:lnTo>
                  <a:pt x="536575" y="469900"/>
                </a:lnTo>
                <a:lnTo>
                  <a:pt x="504825" y="469900"/>
                </a:lnTo>
                <a:lnTo>
                  <a:pt x="504825" y="438150"/>
                </a:lnTo>
                <a:lnTo>
                  <a:pt x="441325" y="438150"/>
                </a:lnTo>
                <a:lnTo>
                  <a:pt x="441325" y="371475"/>
                </a:lnTo>
                <a:lnTo>
                  <a:pt x="422275" y="371475"/>
                </a:lnTo>
                <a:lnTo>
                  <a:pt x="422275" y="352425"/>
                </a:lnTo>
                <a:lnTo>
                  <a:pt x="361950" y="352425"/>
                </a:lnTo>
                <a:lnTo>
                  <a:pt x="361950" y="282575"/>
                </a:lnTo>
                <a:lnTo>
                  <a:pt x="358775" y="285750"/>
                </a:lnTo>
                <a:lnTo>
                  <a:pt x="358775" y="254000"/>
                </a:lnTo>
                <a:lnTo>
                  <a:pt x="349250" y="254000"/>
                </a:lnTo>
                <a:lnTo>
                  <a:pt x="349250" y="225425"/>
                </a:lnTo>
                <a:lnTo>
                  <a:pt x="317500" y="225425"/>
                </a:lnTo>
                <a:lnTo>
                  <a:pt x="317500" y="209550"/>
                </a:lnTo>
                <a:lnTo>
                  <a:pt x="219075" y="209550"/>
                </a:lnTo>
                <a:lnTo>
                  <a:pt x="219075" y="171450"/>
                </a:lnTo>
                <a:lnTo>
                  <a:pt x="200025" y="171450"/>
                </a:lnTo>
                <a:lnTo>
                  <a:pt x="200025" y="152400"/>
                </a:lnTo>
                <a:lnTo>
                  <a:pt x="184150" y="157162"/>
                </a:lnTo>
                <a:lnTo>
                  <a:pt x="182562" y="141288"/>
                </a:lnTo>
                <a:lnTo>
                  <a:pt x="168275" y="130175"/>
                </a:lnTo>
                <a:lnTo>
                  <a:pt x="168275" y="104775"/>
                </a:lnTo>
                <a:lnTo>
                  <a:pt x="136525" y="104775"/>
                </a:lnTo>
                <a:lnTo>
                  <a:pt x="136525" y="79375"/>
                </a:lnTo>
                <a:lnTo>
                  <a:pt x="133350" y="79375"/>
                </a:lnTo>
                <a:lnTo>
                  <a:pt x="133350" y="28575"/>
                </a:lnTo>
                <a:lnTo>
                  <a:pt x="44450" y="28575"/>
                </a:lnTo>
                <a:lnTo>
                  <a:pt x="44450" y="28575"/>
                </a:lnTo>
                <a:lnTo>
                  <a:pt x="44450"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GARNET Cohorts A1 and A2 Update: OS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Oaknin. ASCO 2022. Abstr 5509. Reproduced with permission.</a:t>
            </a:r>
            <a:endParaRPr lang="en-US" altLang="en-US" sz="1200" b="0" dirty="0">
              <a:solidFill>
                <a:schemeClr val="bg2"/>
              </a:solidFill>
              <a:latin typeface="Calibri" panose="020F0502020204030204" pitchFamily="34" charset="0"/>
            </a:endParaRPr>
          </a:p>
        </p:txBody>
      </p:sp>
      <p:sp>
        <p:nvSpPr>
          <p:cNvPr id="7" name="TextBox 6">
            <a:extLst>
              <a:ext uri="{FF2B5EF4-FFF2-40B4-BE49-F238E27FC236}">
                <a16:creationId xmlns:a16="http://schemas.microsoft.com/office/drawing/2014/main" id="{3D426804-5853-6617-EF2C-E1D7DCD6864D}"/>
              </a:ext>
            </a:extLst>
          </p:cNvPr>
          <p:cNvSpPr txBox="1"/>
          <p:nvPr/>
        </p:nvSpPr>
        <p:spPr bwMode="auto">
          <a:xfrm>
            <a:off x="1653243" y="1510310"/>
            <a:ext cx="32070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Cohort A1: dMMR/MSI-H EC</a:t>
            </a:r>
          </a:p>
        </p:txBody>
      </p:sp>
      <p:sp>
        <p:nvSpPr>
          <p:cNvPr id="12" name="TextBox 11">
            <a:extLst>
              <a:ext uri="{FF2B5EF4-FFF2-40B4-BE49-F238E27FC236}">
                <a16:creationId xmlns:a16="http://schemas.microsoft.com/office/drawing/2014/main" id="{54A4DA31-AE04-C52E-DC21-E95254AF2272}"/>
              </a:ext>
            </a:extLst>
          </p:cNvPr>
          <p:cNvSpPr txBox="1"/>
          <p:nvPr/>
        </p:nvSpPr>
        <p:spPr bwMode="auto">
          <a:xfrm>
            <a:off x="7183618" y="1510310"/>
            <a:ext cx="32070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Cohort A2: MMRp/MSS EC</a:t>
            </a:r>
          </a:p>
        </p:txBody>
      </p:sp>
      <p:grpSp>
        <p:nvGrpSpPr>
          <p:cNvPr id="2" name="Group 1">
            <a:extLst>
              <a:ext uri="{FF2B5EF4-FFF2-40B4-BE49-F238E27FC236}">
                <a16:creationId xmlns:a16="http://schemas.microsoft.com/office/drawing/2014/main" id="{E250DD5D-C882-7C97-99CA-59C3AD60B2DA}"/>
              </a:ext>
            </a:extLst>
          </p:cNvPr>
          <p:cNvGrpSpPr/>
          <p:nvPr/>
        </p:nvGrpSpPr>
        <p:grpSpPr>
          <a:xfrm>
            <a:off x="461224" y="1860279"/>
            <a:ext cx="5758883" cy="3676098"/>
            <a:chOff x="461224" y="1860279"/>
            <a:chExt cx="5758883" cy="3676098"/>
          </a:xfrm>
        </p:grpSpPr>
        <p:sp>
          <p:nvSpPr>
            <p:cNvPr id="10" name="TextBox 9">
              <a:extLst>
                <a:ext uri="{FF2B5EF4-FFF2-40B4-BE49-F238E27FC236}">
                  <a16:creationId xmlns:a16="http://schemas.microsoft.com/office/drawing/2014/main" id="{64430152-8A53-F018-2056-D44640C9D19A}"/>
                </a:ext>
              </a:extLst>
            </p:cNvPr>
            <p:cNvSpPr txBox="1"/>
            <p:nvPr/>
          </p:nvSpPr>
          <p:spPr bwMode="auto">
            <a:xfrm rot="16200000">
              <a:off x="-54910" y="3353124"/>
              <a:ext cx="13092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Probability of OS</a:t>
              </a:r>
            </a:p>
          </p:txBody>
        </p:sp>
        <p:sp>
          <p:nvSpPr>
            <p:cNvPr id="13" name="TextBox 12">
              <a:extLst>
                <a:ext uri="{FF2B5EF4-FFF2-40B4-BE49-F238E27FC236}">
                  <a16:creationId xmlns:a16="http://schemas.microsoft.com/office/drawing/2014/main" id="{3F7C77E6-960B-F2B2-2EE5-A6893DCB0691}"/>
                </a:ext>
              </a:extLst>
            </p:cNvPr>
            <p:cNvSpPr txBox="1"/>
            <p:nvPr/>
          </p:nvSpPr>
          <p:spPr bwMode="auto">
            <a:xfrm>
              <a:off x="3072696" y="525937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Mo</a:t>
              </a:r>
            </a:p>
          </p:txBody>
        </p:sp>
        <p:grpSp>
          <p:nvGrpSpPr>
            <p:cNvPr id="14" name="Group 13">
              <a:extLst>
                <a:ext uri="{FF2B5EF4-FFF2-40B4-BE49-F238E27FC236}">
                  <a16:creationId xmlns:a16="http://schemas.microsoft.com/office/drawing/2014/main" id="{2D4AEF6B-675B-FEFC-05FD-6FC429D87140}"/>
                </a:ext>
              </a:extLst>
            </p:cNvPr>
            <p:cNvGrpSpPr/>
            <p:nvPr/>
          </p:nvGrpSpPr>
          <p:grpSpPr>
            <a:xfrm>
              <a:off x="646506" y="1860279"/>
              <a:ext cx="380232" cy="3308621"/>
              <a:chOff x="792381" y="1569166"/>
              <a:chExt cx="380232" cy="3050751"/>
            </a:xfrm>
          </p:grpSpPr>
          <p:sp>
            <p:nvSpPr>
              <p:cNvPr id="83" name="TextBox 82">
                <a:extLst>
                  <a:ext uri="{FF2B5EF4-FFF2-40B4-BE49-F238E27FC236}">
                    <a16:creationId xmlns:a16="http://schemas.microsoft.com/office/drawing/2014/main" id="{3377EF28-02D9-1666-3FD3-66AD068642EB}"/>
                  </a:ext>
                </a:extLst>
              </p:cNvPr>
              <p:cNvSpPr txBox="1"/>
              <p:nvPr/>
            </p:nvSpPr>
            <p:spPr bwMode="auto">
              <a:xfrm>
                <a:off x="909400" y="4361385"/>
                <a:ext cx="26321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a:t>
                </a:r>
              </a:p>
            </p:txBody>
          </p:sp>
          <p:sp>
            <p:nvSpPr>
              <p:cNvPr id="84" name="TextBox 83">
                <a:extLst>
                  <a:ext uri="{FF2B5EF4-FFF2-40B4-BE49-F238E27FC236}">
                    <a16:creationId xmlns:a16="http://schemas.microsoft.com/office/drawing/2014/main" id="{F993D2C1-5887-D18E-8A2B-C4839A1F1429}"/>
                  </a:ext>
                </a:extLst>
              </p:cNvPr>
              <p:cNvSpPr txBox="1"/>
              <p:nvPr/>
            </p:nvSpPr>
            <p:spPr bwMode="auto">
              <a:xfrm>
                <a:off x="792381" y="3802942"/>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0.2</a:t>
                </a:r>
              </a:p>
            </p:txBody>
          </p:sp>
          <p:sp>
            <p:nvSpPr>
              <p:cNvPr id="85" name="TextBox 84">
                <a:extLst>
                  <a:ext uri="{FF2B5EF4-FFF2-40B4-BE49-F238E27FC236}">
                    <a16:creationId xmlns:a16="http://schemas.microsoft.com/office/drawing/2014/main" id="{8F952D5B-6217-53AF-5BDC-4F8D61222892}"/>
                  </a:ext>
                </a:extLst>
              </p:cNvPr>
              <p:cNvSpPr txBox="1"/>
              <p:nvPr/>
            </p:nvSpPr>
            <p:spPr bwMode="auto">
              <a:xfrm>
                <a:off x="792381" y="3244498"/>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dirty="0">
                    <a:solidFill>
                      <a:schemeClr val="bg1"/>
                    </a:solidFill>
                    <a:latin typeface="Calibri" panose="020F0502020204030204" pitchFamily="34" charset="0"/>
                  </a:rPr>
                  <a:t>0.4</a:t>
                </a:r>
                <a:endParaRPr lang="en-US" sz="1200" b="0" dirty="0">
                  <a:solidFill>
                    <a:schemeClr val="bg1"/>
                  </a:solidFill>
                  <a:latin typeface="Calibri" panose="020F0502020204030204" pitchFamily="34" charset="0"/>
                </a:endParaRPr>
              </a:p>
            </p:txBody>
          </p:sp>
          <p:sp>
            <p:nvSpPr>
              <p:cNvPr id="86" name="TextBox 85">
                <a:extLst>
                  <a:ext uri="{FF2B5EF4-FFF2-40B4-BE49-F238E27FC236}">
                    <a16:creationId xmlns:a16="http://schemas.microsoft.com/office/drawing/2014/main" id="{969BEBB6-7D24-FF96-39EE-821C02F91867}"/>
                  </a:ext>
                </a:extLst>
              </p:cNvPr>
              <p:cNvSpPr txBox="1"/>
              <p:nvPr/>
            </p:nvSpPr>
            <p:spPr bwMode="auto">
              <a:xfrm>
                <a:off x="792381" y="2686054"/>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0.6</a:t>
                </a:r>
              </a:p>
            </p:txBody>
          </p:sp>
          <p:sp>
            <p:nvSpPr>
              <p:cNvPr id="87" name="TextBox 86">
                <a:extLst>
                  <a:ext uri="{FF2B5EF4-FFF2-40B4-BE49-F238E27FC236}">
                    <a16:creationId xmlns:a16="http://schemas.microsoft.com/office/drawing/2014/main" id="{49CC2602-2293-8AA0-C2AD-8781034F59CA}"/>
                  </a:ext>
                </a:extLst>
              </p:cNvPr>
              <p:cNvSpPr txBox="1"/>
              <p:nvPr/>
            </p:nvSpPr>
            <p:spPr bwMode="auto">
              <a:xfrm>
                <a:off x="792381" y="2127610"/>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0.8</a:t>
                </a:r>
              </a:p>
            </p:txBody>
          </p:sp>
          <p:sp>
            <p:nvSpPr>
              <p:cNvPr id="88" name="TextBox 87">
                <a:extLst>
                  <a:ext uri="{FF2B5EF4-FFF2-40B4-BE49-F238E27FC236}">
                    <a16:creationId xmlns:a16="http://schemas.microsoft.com/office/drawing/2014/main" id="{D2E1BFF4-6BE1-3DE6-A6D1-017B2AA62273}"/>
                  </a:ext>
                </a:extLst>
              </p:cNvPr>
              <p:cNvSpPr txBox="1"/>
              <p:nvPr/>
            </p:nvSpPr>
            <p:spPr bwMode="auto">
              <a:xfrm>
                <a:off x="792381" y="1569166"/>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dirty="0">
                    <a:solidFill>
                      <a:schemeClr val="bg1"/>
                    </a:solidFill>
                    <a:latin typeface="Calibri" panose="020F0502020204030204" pitchFamily="34" charset="0"/>
                  </a:rPr>
                  <a:t>1.</a:t>
                </a:r>
                <a:r>
                  <a:rPr lang="en-US" sz="1200" b="0" dirty="0">
                    <a:solidFill>
                      <a:schemeClr val="bg1"/>
                    </a:solidFill>
                    <a:latin typeface="Calibri" panose="020F0502020204030204" pitchFamily="34" charset="0"/>
                  </a:rPr>
                  <a:t>0</a:t>
                </a:r>
              </a:p>
            </p:txBody>
          </p:sp>
        </p:grpSp>
        <p:grpSp>
          <p:nvGrpSpPr>
            <p:cNvPr id="15" name="Group 14">
              <a:extLst>
                <a:ext uri="{FF2B5EF4-FFF2-40B4-BE49-F238E27FC236}">
                  <a16:creationId xmlns:a16="http://schemas.microsoft.com/office/drawing/2014/main" id="{0818B67E-BED5-AE89-0AA0-E8CBD6E71FA9}"/>
                </a:ext>
              </a:extLst>
            </p:cNvPr>
            <p:cNvGrpSpPr/>
            <p:nvPr/>
          </p:nvGrpSpPr>
          <p:grpSpPr>
            <a:xfrm>
              <a:off x="910434" y="5074797"/>
              <a:ext cx="5309673" cy="258532"/>
              <a:chOff x="1298396" y="4647617"/>
              <a:chExt cx="12001136" cy="285773"/>
            </a:xfrm>
          </p:grpSpPr>
          <p:sp>
            <p:nvSpPr>
              <p:cNvPr id="56" name="TextBox 55">
                <a:extLst>
                  <a:ext uri="{FF2B5EF4-FFF2-40B4-BE49-F238E27FC236}">
                    <a16:creationId xmlns:a16="http://schemas.microsoft.com/office/drawing/2014/main" id="{5106B152-8716-D370-C25E-0D170568B85D}"/>
                  </a:ext>
                </a:extLst>
              </p:cNvPr>
              <p:cNvSpPr txBox="1"/>
              <p:nvPr/>
            </p:nvSpPr>
            <p:spPr bwMode="auto">
              <a:xfrm>
                <a:off x="129839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0</a:t>
                </a:r>
              </a:p>
            </p:txBody>
          </p:sp>
          <p:sp>
            <p:nvSpPr>
              <p:cNvPr id="58" name="TextBox 57">
                <a:extLst>
                  <a:ext uri="{FF2B5EF4-FFF2-40B4-BE49-F238E27FC236}">
                    <a16:creationId xmlns:a16="http://schemas.microsoft.com/office/drawing/2014/main" id="{EC592666-1167-5F5C-DFFD-55568688D5DB}"/>
                  </a:ext>
                </a:extLst>
              </p:cNvPr>
              <p:cNvSpPr txBox="1"/>
              <p:nvPr/>
            </p:nvSpPr>
            <p:spPr bwMode="auto">
              <a:xfrm>
                <a:off x="209997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a:t>
                </a:r>
              </a:p>
            </p:txBody>
          </p:sp>
          <p:sp>
            <p:nvSpPr>
              <p:cNvPr id="60" name="TextBox 59">
                <a:extLst>
                  <a:ext uri="{FF2B5EF4-FFF2-40B4-BE49-F238E27FC236}">
                    <a16:creationId xmlns:a16="http://schemas.microsoft.com/office/drawing/2014/main" id="{A626C52E-01BE-63E6-A5CE-0FF937B802EF}"/>
                  </a:ext>
                </a:extLst>
              </p:cNvPr>
              <p:cNvSpPr txBox="1"/>
              <p:nvPr/>
            </p:nvSpPr>
            <p:spPr bwMode="auto">
              <a:xfrm>
                <a:off x="291556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8</a:t>
                </a:r>
              </a:p>
            </p:txBody>
          </p:sp>
          <p:sp>
            <p:nvSpPr>
              <p:cNvPr id="62" name="TextBox 61">
                <a:extLst>
                  <a:ext uri="{FF2B5EF4-FFF2-40B4-BE49-F238E27FC236}">
                    <a16:creationId xmlns:a16="http://schemas.microsoft.com/office/drawing/2014/main" id="{EAA5493F-9F6B-63B3-0D33-B8A5001C4479}"/>
                  </a:ext>
                </a:extLst>
              </p:cNvPr>
              <p:cNvSpPr txBox="1"/>
              <p:nvPr/>
            </p:nvSpPr>
            <p:spPr bwMode="auto">
              <a:xfrm>
                <a:off x="363164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12</a:t>
                </a:r>
              </a:p>
            </p:txBody>
          </p:sp>
          <p:sp>
            <p:nvSpPr>
              <p:cNvPr id="64" name="TextBox 63">
                <a:extLst>
                  <a:ext uri="{FF2B5EF4-FFF2-40B4-BE49-F238E27FC236}">
                    <a16:creationId xmlns:a16="http://schemas.microsoft.com/office/drawing/2014/main" id="{98DD55A0-CBB7-B178-B118-781B7199B170}"/>
                  </a:ext>
                </a:extLst>
              </p:cNvPr>
              <p:cNvSpPr txBox="1"/>
              <p:nvPr/>
            </p:nvSpPr>
            <p:spPr bwMode="auto">
              <a:xfrm>
                <a:off x="446877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16</a:t>
                </a:r>
              </a:p>
            </p:txBody>
          </p:sp>
          <p:sp>
            <p:nvSpPr>
              <p:cNvPr id="66" name="TextBox 65">
                <a:extLst>
                  <a:ext uri="{FF2B5EF4-FFF2-40B4-BE49-F238E27FC236}">
                    <a16:creationId xmlns:a16="http://schemas.microsoft.com/office/drawing/2014/main" id="{7074BC0C-74B8-F3D5-07AD-CCE86D327521}"/>
                  </a:ext>
                </a:extLst>
              </p:cNvPr>
              <p:cNvSpPr txBox="1"/>
              <p:nvPr/>
            </p:nvSpPr>
            <p:spPr bwMode="auto">
              <a:xfrm>
                <a:off x="529575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20</a:t>
                </a:r>
              </a:p>
            </p:txBody>
          </p:sp>
          <p:sp>
            <p:nvSpPr>
              <p:cNvPr id="68" name="TextBox 67">
                <a:extLst>
                  <a:ext uri="{FF2B5EF4-FFF2-40B4-BE49-F238E27FC236}">
                    <a16:creationId xmlns:a16="http://schemas.microsoft.com/office/drawing/2014/main" id="{F7143B48-08F8-70E9-8E4A-3B708D5A574B}"/>
                  </a:ext>
                </a:extLst>
              </p:cNvPr>
              <p:cNvSpPr txBox="1"/>
              <p:nvPr/>
            </p:nvSpPr>
            <p:spPr bwMode="auto">
              <a:xfrm>
                <a:off x="6107108"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24</a:t>
                </a:r>
              </a:p>
            </p:txBody>
          </p:sp>
          <p:sp>
            <p:nvSpPr>
              <p:cNvPr id="70" name="TextBox 69">
                <a:extLst>
                  <a:ext uri="{FF2B5EF4-FFF2-40B4-BE49-F238E27FC236}">
                    <a16:creationId xmlns:a16="http://schemas.microsoft.com/office/drawing/2014/main" id="{6B91D157-947E-EB6A-534F-EC10BEA8BB22}"/>
                  </a:ext>
                </a:extLst>
              </p:cNvPr>
              <p:cNvSpPr txBox="1"/>
              <p:nvPr/>
            </p:nvSpPr>
            <p:spPr bwMode="auto">
              <a:xfrm>
                <a:off x="6872006" y="4647617"/>
                <a:ext cx="7724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28</a:t>
                </a:r>
              </a:p>
            </p:txBody>
          </p:sp>
          <p:sp>
            <p:nvSpPr>
              <p:cNvPr id="72" name="TextBox 71">
                <a:extLst>
                  <a:ext uri="{FF2B5EF4-FFF2-40B4-BE49-F238E27FC236}">
                    <a16:creationId xmlns:a16="http://schemas.microsoft.com/office/drawing/2014/main" id="{689CA3AB-F083-6922-F237-B40C616339D9}"/>
                  </a:ext>
                </a:extLst>
              </p:cNvPr>
              <p:cNvSpPr txBox="1"/>
              <p:nvPr/>
            </p:nvSpPr>
            <p:spPr bwMode="auto">
              <a:xfrm>
                <a:off x="775560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32</a:t>
                </a:r>
              </a:p>
            </p:txBody>
          </p:sp>
          <p:sp>
            <p:nvSpPr>
              <p:cNvPr id="74" name="TextBox 73">
                <a:extLst>
                  <a:ext uri="{FF2B5EF4-FFF2-40B4-BE49-F238E27FC236}">
                    <a16:creationId xmlns:a16="http://schemas.microsoft.com/office/drawing/2014/main" id="{C368B93B-65D4-AF45-B1C9-AB4B91404711}"/>
                  </a:ext>
                </a:extLst>
              </p:cNvPr>
              <p:cNvSpPr txBox="1"/>
              <p:nvPr/>
            </p:nvSpPr>
            <p:spPr bwMode="auto">
              <a:xfrm>
                <a:off x="856226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36</a:t>
                </a:r>
              </a:p>
            </p:txBody>
          </p:sp>
          <p:sp>
            <p:nvSpPr>
              <p:cNvPr id="76" name="TextBox 75">
                <a:extLst>
                  <a:ext uri="{FF2B5EF4-FFF2-40B4-BE49-F238E27FC236}">
                    <a16:creationId xmlns:a16="http://schemas.microsoft.com/office/drawing/2014/main" id="{7BA6BCB6-6511-49A8-C93F-A4391189AC11}"/>
                  </a:ext>
                </a:extLst>
              </p:cNvPr>
              <p:cNvSpPr txBox="1"/>
              <p:nvPr/>
            </p:nvSpPr>
            <p:spPr bwMode="auto">
              <a:xfrm>
                <a:off x="9284197" y="4647617"/>
                <a:ext cx="773515"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40</a:t>
                </a:r>
              </a:p>
            </p:txBody>
          </p:sp>
          <p:sp>
            <p:nvSpPr>
              <p:cNvPr id="78" name="TextBox 77">
                <a:extLst>
                  <a:ext uri="{FF2B5EF4-FFF2-40B4-BE49-F238E27FC236}">
                    <a16:creationId xmlns:a16="http://schemas.microsoft.com/office/drawing/2014/main" id="{E0A9F07E-8AB4-987B-6AF1-0801686F23BF}"/>
                  </a:ext>
                </a:extLst>
              </p:cNvPr>
              <p:cNvSpPr txBox="1"/>
              <p:nvPr/>
            </p:nvSpPr>
            <p:spPr bwMode="auto">
              <a:xfrm>
                <a:off x="10114234" y="4647617"/>
                <a:ext cx="773515"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44</a:t>
                </a:r>
              </a:p>
            </p:txBody>
          </p:sp>
          <p:sp>
            <p:nvSpPr>
              <p:cNvPr id="80" name="TextBox 79">
                <a:extLst>
                  <a:ext uri="{FF2B5EF4-FFF2-40B4-BE49-F238E27FC236}">
                    <a16:creationId xmlns:a16="http://schemas.microsoft.com/office/drawing/2014/main" id="{E1F08089-17E6-C784-F6DC-74B4DA715F43}"/>
                  </a:ext>
                </a:extLst>
              </p:cNvPr>
              <p:cNvSpPr txBox="1"/>
              <p:nvPr/>
            </p:nvSpPr>
            <p:spPr bwMode="auto">
              <a:xfrm>
                <a:off x="10946398"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48</a:t>
                </a:r>
              </a:p>
            </p:txBody>
          </p:sp>
          <p:sp>
            <p:nvSpPr>
              <p:cNvPr id="82" name="TextBox 81">
                <a:extLst>
                  <a:ext uri="{FF2B5EF4-FFF2-40B4-BE49-F238E27FC236}">
                    <a16:creationId xmlns:a16="http://schemas.microsoft.com/office/drawing/2014/main" id="{90B4CAE9-CF1F-9FA4-10AF-F9C50CEDDDA4}"/>
                  </a:ext>
                </a:extLst>
              </p:cNvPr>
              <p:cNvSpPr txBox="1"/>
              <p:nvPr/>
            </p:nvSpPr>
            <p:spPr bwMode="auto">
              <a:xfrm>
                <a:off x="11787787"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52</a:t>
                </a:r>
              </a:p>
            </p:txBody>
          </p:sp>
          <p:sp>
            <p:nvSpPr>
              <p:cNvPr id="119" name="TextBox 118">
                <a:extLst>
                  <a:ext uri="{FF2B5EF4-FFF2-40B4-BE49-F238E27FC236}">
                    <a16:creationId xmlns:a16="http://schemas.microsoft.com/office/drawing/2014/main" id="{A5942016-D33B-133A-9479-81DDD75516FC}"/>
                  </a:ext>
                </a:extLst>
              </p:cNvPr>
              <p:cNvSpPr txBox="1"/>
              <p:nvPr/>
            </p:nvSpPr>
            <p:spPr bwMode="auto">
              <a:xfrm>
                <a:off x="12527072" y="4647617"/>
                <a:ext cx="772460"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56</a:t>
                </a:r>
              </a:p>
            </p:txBody>
          </p:sp>
        </p:grpSp>
        <p:sp>
          <p:nvSpPr>
            <p:cNvPr id="16" name="Freeform: Shape 15">
              <a:extLst>
                <a:ext uri="{FF2B5EF4-FFF2-40B4-BE49-F238E27FC236}">
                  <a16:creationId xmlns:a16="http://schemas.microsoft.com/office/drawing/2014/main" id="{8CE3A1E1-CEAD-871C-7F8F-C04E8E96A456}"/>
                </a:ext>
              </a:extLst>
            </p:cNvPr>
            <p:cNvSpPr/>
            <p:nvPr/>
          </p:nvSpPr>
          <p:spPr bwMode="auto">
            <a:xfrm>
              <a:off x="1045835" y="1975559"/>
              <a:ext cx="5014871" cy="3032128"/>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dirty="0"/>
            </a:p>
          </p:txBody>
        </p:sp>
        <p:grpSp>
          <p:nvGrpSpPr>
            <p:cNvPr id="17" name="Group 16">
              <a:extLst>
                <a:ext uri="{FF2B5EF4-FFF2-40B4-BE49-F238E27FC236}">
                  <a16:creationId xmlns:a16="http://schemas.microsoft.com/office/drawing/2014/main" id="{B42F131C-EC8A-D3BA-D12E-B1050E01AF40}"/>
                </a:ext>
              </a:extLst>
            </p:cNvPr>
            <p:cNvGrpSpPr/>
            <p:nvPr/>
          </p:nvGrpSpPr>
          <p:grpSpPr>
            <a:xfrm>
              <a:off x="956999" y="1980614"/>
              <a:ext cx="93135" cy="3027420"/>
              <a:chOff x="901264" y="1705026"/>
              <a:chExt cx="1347222" cy="2802492"/>
            </a:xfrm>
          </p:grpSpPr>
          <p:cxnSp>
            <p:nvCxnSpPr>
              <p:cNvPr id="50" name="Straight Connector 49">
                <a:extLst>
                  <a:ext uri="{FF2B5EF4-FFF2-40B4-BE49-F238E27FC236}">
                    <a16:creationId xmlns:a16="http://schemas.microsoft.com/office/drawing/2014/main" id="{66CDAA5D-42FE-5311-4A42-0C53A04137D2}"/>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A1053E01-DEFB-50DC-6FBD-9764DB0B1B39}"/>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A571FCFE-90E3-2C00-A6A7-6C5CE0DAF779}"/>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A4448643-0D81-85E1-16FD-5E25963F7458}"/>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985BF642-24A6-EA09-3B4F-FEDF8ACCC1DA}"/>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74FFDBF6-A2E0-F18A-8CEE-F83E1166A171}"/>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BEBB783A-B348-1365-B000-D670BD44671D}"/>
                </a:ext>
              </a:extLst>
            </p:cNvPr>
            <p:cNvGrpSpPr/>
            <p:nvPr/>
          </p:nvGrpSpPr>
          <p:grpSpPr>
            <a:xfrm>
              <a:off x="1045836" y="4997399"/>
              <a:ext cx="5002723" cy="99034"/>
              <a:chOff x="1575239" y="3687257"/>
              <a:chExt cx="11464126" cy="1098534"/>
            </a:xfrm>
          </p:grpSpPr>
          <p:grpSp>
            <p:nvGrpSpPr>
              <p:cNvPr id="19" name="Group 18">
                <a:extLst>
                  <a:ext uri="{FF2B5EF4-FFF2-40B4-BE49-F238E27FC236}">
                    <a16:creationId xmlns:a16="http://schemas.microsoft.com/office/drawing/2014/main" id="{897A7453-C41A-AF61-B218-3B78F2477542}"/>
                  </a:ext>
                </a:extLst>
              </p:cNvPr>
              <p:cNvGrpSpPr/>
              <p:nvPr/>
            </p:nvGrpSpPr>
            <p:grpSpPr>
              <a:xfrm rot="5400000">
                <a:off x="1842514" y="3419984"/>
                <a:ext cx="1098521" cy="1633071"/>
                <a:chOff x="901264" y="2254733"/>
                <a:chExt cx="1347222" cy="2252785"/>
              </a:xfrm>
            </p:grpSpPr>
            <p:cxnSp>
              <p:nvCxnSpPr>
                <p:cNvPr id="44" name="Straight Connector 43">
                  <a:extLst>
                    <a:ext uri="{FF2B5EF4-FFF2-40B4-BE49-F238E27FC236}">
                      <a16:creationId xmlns:a16="http://schemas.microsoft.com/office/drawing/2014/main" id="{F7CDDCE1-F8A6-8489-587B-3FD2D8A30C3E}"/>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3BAF6043-DA43-D676-3CC0-4EF2159A2F83}"/>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715C3A52-4480-E9E6-1439-9CB5B1C2C351}"/>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0" name="Group 19">
                <a:extLst>
                  <a:ext uri="{FF2B5EF4-FFF2-40B4-BE49-F238E27FC236}">
                    <a16:creationId xmlns:a16="http://schemas.microsoft.com/office/drawing/2014/main" id="{90DF9E9F-D347-7A64-F7A8-68482FF58FFF}"/>
                  </a:ext>
                </a:extLst>
              </p:cNvPr>
              <p:cNvGrpSpPr/>
              <p:nvPr/>
            </p:nvGrpSpPr>
            <p:grpSpPr>
              <a:xfrm rot="5400000">
                <a:off x="4286097" y="3419984"/>
                <a:ext cx="1098521" cy="1633071"/>
                <a:chOff x="901264" y="2254733"/>
                <a:chExt cx="1347222" cy="2252785"/>
              </a:xfrm>
            </p:grpSpPr>
            <p:cxnSp>
              <p:nvCxnSpPr>
                <p:cNvPr id="38" name="Straight Connector 37">
                  <a:extLst>
                    <a:ext uri="{FF2B5EF4-FFF2-40B4-BE49-F238E27FC236}">
                      <a16:creationId xmlns:a16="http://schemas.microsoft.com/office/drawing/2014/main" id="{A0A915EA-1DBE-7AAF-4462-A3CB96EABAA7}"/>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3A71A67-5E32-ABB3-56D4-63D57686D280}"/>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97D65E16-EFD7-0062-7983-96F22465E181}"/>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1" name="Group 20">
                <a:extLst>
                  <a:ext uri="{FF2B5EF4-FFF2-40B4-BE49-F238E27FC236}">
                    <a16:creationId xmlns:a16="http://schemas.microsoft.com/office/drawing/2014/main" id="{210C4404-74EA-8795-108E-5CEF98D4948A}"/>
                  </a:ext>
                </a:extLst>
              </p:cNvPr>
              <p:cNvGrpSpPr/>
              <p:nvPr/>
            </p:nvGrpSpPr>
            <p:grpSpPr>
              <a:xfrm rot="5400000">
                <a:off x="6744032" y="3404019"/>
                <a:ext cx="1098521" cy="1665001"/>
                <a:chOff x="901264" y="2254733"/>
                <a:chExt cx="1347222" cy="2252785"/>
              </a:xfrm>
            </p:grpSpPr>
            <p:cxnSp>
              <p:nvCxnSpPr>
                <p:cNvPr id="32" name="Straight Connector 31">
                  <a:extLst>
                    <a:ext uri="{FF2B5EF4-FFF2-40B4-BE49-F238E27FC236}">
                      <a16:creationId xmlns:a16="http://schemas.microsoft.com/office/drawing/2014/main" id="{2C524EB7-AB3C-486F-CF6D-630C971239AE}"/>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613BFC0-CD80-10FF-3C43-FF1345052A33}"/>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495CAE8-D889-E69C-E698-B54D209DAD86}"/>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2" name="Group 21">
                <a:extLst>
                  <a:ext uri="{FF2B5EF4-FFF2-40B4-BE49-F238E27FC236}">
                    <a16:creationId xmlns:a16="http://schemas.microsoft.com/office/drawing/2014/main" id="{284F9C54-BFAD-04F9-0B8F-E2E18BA2C80A}"/>
                  </a:ext>
                </a:extLst>
              </p:cNvPr>
              <p:cNvGrpSpPr/>
              <p:nvPr/>
            </p:nvGrpSpPr>
            <p:grpSpPr>
              <a:xfrm rot="5400000">
                <a:off x="10430224" y="2176650"/>
                <a:ext cx="1098534" cy="4119748"/>
                <a:chOff x="901264" y="-1046968"/>
                <a:chExt cx="1347238" cy="5554486"/>
              </a:xfrm>
            </p:grpSpPr>
            <p:cxnSp>
              <p:nvCxnSpPr>
                <p:cNvPr id="23" name="Straight Connector 22">
                  <a:extLst>
                    <a:ext uri="{FF2B5EF4-FFF2-40B4-BE49-F238E27FC236}">
                      <a16:creationId xmlns:a16="http://schemas.microsoft.com/office/drawing/2014/main" id="{F22B5702-D827-7ECA-68DA-FC4637F0BA0D}"/>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84E60229-77B9-7A7E-0CDD-47BFE15BCD8B}"/>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6CD5017-5584-8AA3-0DF8-E1C59296BDAA}"/>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0AF39841-F35C-5EEE-5B60-CE3BC3182587}"/>
                    </a:ext>
                  </a:extLst>
                </p:cNvPr>
                <p:cNvCxnSpPr>
                  <a:cxnSpLocks/>
                </p:cNvCxnSpPr>
                <p:nvPr/>
              </p:nvCxnSpPr>
              <p:spPr bwMode="auto">
                <a:xfrm>
                  <a:off x="901266" y="1167400"/>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4EAF3A67-F874-C7A5-D744-1AA28AED639A}"/>
                    </a:ext>
                  </a:extLst>
                </p:cNvPr>
                <p:cNvCxnSpPr>
                  <a:cxnSpLocks/>
                </p:cNvCxnSpPr>
                <p:nvPr/>
              </p:nvCxnSpPr>
              <p:spPr bwMode="auto">
                <a:xfrm>
                  <a:off x="901264" y="44647"/>
                  <a:ext cx="1347220" cy="0"/>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519F1462-0061-3C1A-009A-3496F842B4D7}"/>
                    </a:ext>
                  </a:extLst>
                </p:cNvPr>
                <p:cNvCxnSpPr>
                  <a:cxnSpLocks/>
                </p:cNvCxnSpPr>
                <p:nvPr/>
              </p:nvCxnSpPr>
              <p:spPr bwMode="auto">
                <a:xfrm>
                  <a:off x="901278" y="-1046968"/>
                  <a:ext cx="1347224"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121" name="Group 120">
            <a:extLst>
              <a:ext uri="{FF2B5EF4-FFF2-40B4-BE49-F238E27FC236}">
                <a16:creationId xmlns:a16="http://schemas.microsoft.com/office/drawing/2014/main" id="{CE548E8F-9071-EFD3-B99B-DA9742DC6B3A}"/>
              </a:ext>
            </a:extLst>
          </p:cNvPr>
          <p:cNvGrpSpPr/>
          <p:nvPr/>
        </p:nvGrpSpPr>
        <p:grpSpPr>
          <a:xfrm>
            <a:off x="858308" y="5582893"/>
            <a:ext cx="5312106" cy="216982"/>
            <a:chOff x="1180579" y="4647617"/>
            <a:chExt cx="12006634" cy="239846"/>
          </a:xfrm>
        </p:grpSpPr>
        <p:sp>
          <p:nvSpPr>
            <p:cNvPr id="122" name="TextBox 121">
              <a:extLst>
                <a:ext uri="{FF2B5EF4-FFF2-40B4-BE49-F238E27FC236}">
                  <a16:creationId xmlns:a16="http://schemas.microsoft.com/office/drawing/2014/main" id="{F13179CC-6E7B-5E90-149C-D9650C2EAF4D}"/>
                </a:ext>
              </a:extLst>
            </p:cNvPr>
            <p:cNvSpPr txBox="1"/>
            <p:nvPr/>
          </p:nvSpPr>
          <p:spPr bwMode="auto">
            <a:xfrm>
              <a:off x="1180579" y="4647617"/>
              <a:ext cx="808691"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153</a:t>
              </a:r>
            </a:p>
          </p:txBody>
        </p:sp>
        <p:sp>
          <p:nvSpPr>
            <p:cNvPr id="123" name="TextBox 122">
              <a:extLst>
                <a:ext uri="{FF2B5EF4-FFF2-40B4-BE49-F238E27FC236}">
                  <a16:creationId xmlns:a16="http://schemas.microsoft.com/office/drawing/2014/main" id="{E0AE4DD1-3265-1B86-5913-6ED317475043}"/>
                </a:ext>
              </a:extLst>
            </p:cNvPr>
            <p:cNvSpPr txBox="1"/>
            <p:nvPr/>
          </p:nvSpPr>
          <p:spPr bwMode="auto">
            <a:xfrm>
              <a:off x="1982162" y="4647617"/>
              <a:ext cx="808694"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132</a:t>
              </a:r>
            </a:p>
          </p:txBody>
        </p:sp>
        <p:sp>
          <p:nvSpPr>
            <p:cNvPr id="124" name="TextBox 123">
              <a:extLst>
                <a:ext uri="{FF2B5EF4-FFF2-40B4-BE49-F238E27FC236}">
                  <a16:creationId xmlns:a16="http://schemas.microsoft.com/office/drawing/2014/main" id="{E5906A95-0F48-383E-4DE1-A6C224358F59}"/>
                </a:ext>
              </a:extLst>
            </p:cNvPr>
            <p:cNvSpPr txBox="1"/>
            <p:nvPr/>
          </p:nvSpPr>
          <p:spPr bwMode="auto">
            <a:xfrm>
              <a:off x="2797751" y="4647617"/>
              <a:ext cx="808694"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112</a:t>
              </a:r>
            </a:p>
          </p:txBody>
        </p:sp>
        <p:sp>
          <p:nvSpPr>
            <p:cNvPr id="125" name="TextBox 124">
              <a:extLst>
                <a:ext uri="{FF2B5EF4-FFF2-40B4-BE49-F238E27FC236}">
                  <a16:creationId xmlns:a16="http://schemas.microsoft.com/office/drawing/2014/main" id="{52B17AAA-9594-889E-BB20-3450F46D3D43}"/>
                </a:ext>
              </a:extLst>
            </p:cNvPr>
            <p:cNvSpPr txBox="1"/>
            <p:nvPr/>
          </p:nvSpPr>
          <p:spPr bwMode="auto">
            <a:xfrm>
              <a:off x="366454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95</a:t>
              </a:r>
            </a:p>
          </p:txBody>
        </p:sp>
        <p:sp>
          <p:nvSpPr>
            <p:cNvPr id="126" name="TextBox 125">
              <a:extLst>
                <a:ext uri="{FF2B5EF4-FFF2-40B4-BE49-F238E27FC236}">
                  <a16:creationId xmlns:a16="http://schemas.microsoft.com/office/drawing/2014/main" id="{4ECF0F5E-6D1C-FD67-1590-E9C1373E494F}"/>
                </a:ext>
              </a:extLst>
            </p:cNvPr>
            <p:cNvSpPr txBox="1"/>
            <p:nvPr/>
          </p:nvSpPr>
          <p:spPr bwMode="auto">
            <a:xfrm>
              <a:off x="450167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84</a:t>
              </a:r>
            </a:p>
          </p:txBody>
        </p:sp>
        <p:sp>
          <p:nvSpPr>
            <p:cNvPr id="127" name="TextBox 126">
              <a:extLst>
                <a:ext uri="{FF2B5EF4-FFF2-40B4-BE49-F238E27FC236}">
                  <a16:creationId xmlns:a16="http://schemas.microsoft.com/office/drawing/2014/main" id="{8B49377D-2D55-CCB2-DB42-2E046B2E8468}"/>
                </a:ext>
              </a:extLst>
            </p:cNvPr>
            <p:cNvSpPr txBox="1"/>
            <p:nvPr/>
          </p:nvSpPr>
          <p:spPr bwMode="auto">
            <a:xfrm>
              <a:off x="5328657" y="4647617"/>
              <a:ext cx="678257"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70</a:t>
              </a:r>
            </a:p>
          </p:txBody>
        </p:sp>
        <p:sp>
          <p:nvSpPr>
            <p:cNvPr id="128" name="TextBox 127">
              <a:extLst>
                <a:ext uri="{FF2B5EF4-FFF2-40B4-BE49-F238E27FC236}">
                  <a16:creationId xmlns:a16="http://schemas.microsoft.com/office/drawing/2014/main" id="{33085E5E-ECDF-4C8C-3C81-F7B5027B7DB8}"/>
                </a:ext>
              </a:extLst>
            </p:cNvPr>
            <p:cNvSpPr txBox="1"/>
            <p:nvPr/>
          </p:nvSpPr>
          <p:spPr bwMode="auto">
            <a:xfrm>
              <a:off x="6140016"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60</a:t>
              </a:r>
            </a:p>
          </p:txBody>
        </p:sp>
        <p:sp>
          <p:nvSpPr>
            <p:cNvPr id="129" name="TextBox 128">
              <a:extLst>
                <a:ext uri="{FF2B5EF4-FFF2-40B4-BE49-F238E27FC236}">
                  <a16:creationId xmlns:a16="http://schemas.microsoft.com/office/drawing/2014/main" id="{374B4108-845A-CB04-8D48-C00D254FE04A}"/>
                </a:ext>
              </a:extLst>
            </p:cNvPr>
            <p:cNvSpPr txBox="1"/>
            <p:nvPr/>
          </p:nvSpPr>
          <p:spPr bwMode="auto">
            <a:xfrm>
              <a:off x="6966615"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52</a:t>
              </a:r>
            </a:p>
          </p:txBody>
        </p:sp>
        <p:sp>
          <p:nvSpPr>
            <p:cNvPr id="130" name="TextBox 129">
              <a:extLst>
                <a:ext uri="{FF2B5EF4-FFF2-40B4-BE49-F238E27FC236}">
                  <a16:creationId xmlns:a16="http://schemas.microsoft.com/office/drawing/2014/main" id="{D04BC899-6C63-296A-C76F-97C83A3E19D0}"/>
                </a:ext>
              </a:extLst>
            </p:cNvPr>
            <p:cNvSpPr txBox="1"/>
            <p:nvPr/>
          </p:nvSpPr>
          <p:spPr bwMode="auto">
            <a:xfrm>
              <a:off x="778850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38</a:t>
              </a:r>
            </a:p>
          </p:txBody>
        </p:sp>
        <p:sp>
          <p:nvSpPr>
            <p:cNvPr id="131" name="TextBox 130">
              <a:extLst>
                <a:ext uri="{FF2B5EF4-FFF2-40B4-BE49-F238E27FC236}">
                  <a16:creationId xmlns:a16="http://schemas.microsoft.com/office/drawing/2014/main" id="{7514E77F-AC10-C09E-7C8D-8BD8BDF363EA}"/>
                </a:ext>
              </a:extLst>
            </p:cNvPr>
            <p:cNvSpPr txBox="1"/>
            <p:nvPr/>
          </p:nvSpPr>
          <p:spPr bwMode="auto">
            <a:xfrm>
              <a:off x="859516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32</a:t>
              </a:r>
            </a:p>
          </p:txBody>
        </p:sp>
        <p:sp>
          <p:nvSpPr>
            <p:cNvPr id="132" name="TextBox 131">
              <a:extLst>
                <a:ext uri="{FF2B5EF4-FFF2-40B4-BE49-F238E27FC236}">
                  <a16:creationId xmlns:a16="http://schemas.microsoft.com/office/drawing/2014/main" id="{71D66382-F775-7807-5932-CA33590FD186}"/>
                </a:ext>
              </a:extLst>
            </p:cNvPr>
            <p:cNvSpPr txBox="1"/>
            <p:nvPr/>
          </p:nvSpPr>
          <p:spPr bwMode="auto">
            <a:xfrm>
              <a:off x="9426845"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22</a:t>
              </a:r>
            </a:p>
          </p:txBody>
        </p:sp>
        <p:sp>
          <p:nvSpPr>
            <p:cNvPr id="133" name="TextBox 132">
              <a:extLst>
                <a:ext uri="{FF2B5EF4-FFF2-40B4-BE49-F238E27FC236}">
                  <a16:creationId xmlns:a16="http://schemas.microsoft.com/office/drawing/2014/main" id="{C4724899-39E5-58E7-51AC-802902BD139C}"/>
                </a:ext>
              </a:extLst>
            </p:cNvPr>
            <p:cNvSpPr txBox="1"/>
            <p:nvPr/>
          </p:nvSpPr>
          <p:spPr bwMode="auto">
            <a:xfrm>
              <a:off x="10233127"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13</a:t>
              </a:r>
            </a:p>
          </p:txBody>
        </p:sp>
        <p:sp>
          <p:nvSpPr>
            <p:cNvPr id="134" name="TextBox 133">
              <a:extLst>
                <a:ext uri="{FF2B5EF4-FFF2-40B4-BE49-F238E27FC236}">
                  <a16:creationId xmlns:a16="http://schemas.microsoft.com/office/drawing/2014/main" id="{66D14E25-11FB-5FC7-2A9F-963EE4D418AF}"/>
                </a:ext>
              </a:extLst>
            </p:cNvPr>
            <p:cNvSpPr txBox="1"/>
            <p:nvPr/>
          </p:nvSpPr>
          <p:spPr bwMode="auto">
            <a:xfrm>
              <a:off x="11059242"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5</a:t>
              </a:r>
            </a:p>
          </p:txBody>
        </p:sp>
        <p:sp>
          <p:nvSpPr>
            <p:cNvPr id="135" name="TextBox 134">
              <a:extLst>
                <a:ext uri="{FF2B5EF4-FFF2-40B4-BE49-F238E27FC236}">
                  <a16:creationId xmlns:a16="http://schemas.microsoft.com/office/drawing/2014/main" id="{75123221-DF1D-2739-16AA-32C3A17665F5}"/>
                </a:ext>
              </a:extLst>
            </p:cNvPr>
            <p:cNvSpPr txBox="1"/>
            <p:nvPr/>
          </p:nvSpPr>
          <p:spPr bwMode="auto">
            <a:xfrm>
              <a:off x="11885909"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0</a:t>
              </a:r>
            </a:p>
          </p:txBody>
        </p:sp>
        <p:sp>
          <p:nvSpPr>
            <p:cNvPr id="136" name="TextBox 135">
              <a:extLst>
                <a:ext uri="{FF2B5EF4-FFF2-40B4-BE49-F238E27FC236}">
                  <a16:creationId xmlns:a16="http://schemas.microsoft.com/office/drawing/2014/main" id="{A30CB7B1-FE6A-5173-AF80-E91E0EED4B40}"/>
                </a:ext>
              </a:extLst>
            </p:cNvPr>
            <p:cNvSpPr txBox="1"/>
            <p:nvPr/>
          </p:nvSpPr>
          <p:spPr bwMode="auto">
            <a:xfrm>
              <a:off x="12639390"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0</a:t>
              </a:r>
            </a:p>
          </p:txBody>
        </p:sp>
      </p:grpSp>
      <p:grpSp>
        <p:nvGrpSpPr>
          <p:cNvPr id="137" name="Group 136">
            <a:extLst>
              <a:ext uri="{FF2B5EF4-FFF2-40B4-BE49-F238E27FC236}">
                <a16:creationId xmlns:a16="http://schemas.microsoft.com/office/drawing/2014/main" id="{509515F2-0764-2096-E01E-442325EC45DB}"/>
              </a:ext>
            </a:extLst>
          </p:cNvPr>
          <p:cNvGrpSpPr/>
          <p:nvPr/>
        </p:nvGrpSpPr>
        <p:grpSpPr>
          <a:xfrm>
            <a:off x="6026675" y="1860279"/>
            <a:ext cx="5758883" cy="3676098"/>
            <a:chOff x="461224" y="1860279"/>
            <a:chExt cx="5758883" cy="3676098"/>
          </a:xfrm>
        </p:grpSpPr>
        <p:sp>
          <p:nvSpPr>
            <p:cNvPr id="138" name="TextBox 137">
              <a:extLst>
                <a:ext uri="{FF2B5EF4-FFF2-40B4-BE49-F238E27FC236}">
                  <a16:creationId xmlns:a16="http://schemas.microsoft.com/office/drawing/2014/main" id="{54AC0223-707E-6CE4-AE51-C97051DEB262}"/>
                </a:ext>
              </a:extLst>
            </p:cNvPr>
            <p:cNvSpPr txBox="1"/>
            <p:nvPr/>
          </p:nvSpPr>
          <p:spPr bwMode="auto">
            <a:xfrm rot="16200000">
              <a:off x="-54910" y="3353124"/>
              <a:ext cx="13092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Probability of OS</a:t>
              </a:r>
            </a:p>
          </p:txBody>
        </p:sp>
        <p:sp>
          <p:nvSpPr>
            <p:cNvPr id="139" name="TextBox 138">
              <a:extLst>
                <a:ext uri="{FF2B5EF4-FFF2-40B4-BE49-F238E27FC236}">
                  <a16:creationId xmlns:a16="http://schemas.microsoft.com/office/drawing/2014/main" id="{54F74542-FA18-D677-6F89-BDF2E460BFD4}"/>
                </a:ext>
              </a:extLst>
            </p:cNvPr>
            <p:cNvSpPr txBox="1"/>
            <p:nvPr/>
          </p:nvSpPr>
          <p:spPr bwMode="auto">
            <a:xfrm>
              <a:off x="3072696" y="5259378"/>
              <a:ext cx="402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Mo</a:t>
              </a:r>
            </a:p>
          </p:txBody>
        </p:sp>
        <p:grpSp>
          <p:nvGrpSpPr>
            <p:cNvPr id="140" name="Group 139">
              <a:extLst>
                <a:ext uri="{FF2B5EF4-FFF2-40B4-BE49-F238E27FC236}">
                  <a16:creationId xmlns:a16="http://schemas.microsoft.com/office/drawing/2014/main" id="{F01A59B1-2F3F-E402-221D-FE9AAC43DB1E}"/>
                </a:ext>
              </a:extLst>
            </p:cNvPr>
            <p:cNvGrpSpPr/>
            <p:nvPr/>
          </p:nvGrpSpPr>
          <p:grpSpPr>
            <a:xfrm>
              <a:off x="646506" y="1860279"/>
              <a:ext cx="380232" cy="3308621"/>
              <a:chOff x="792381" y="1569166"/>
              <a:chExt cx="380232" cy="3050751"/>
            </a:xfrm>
          </p:grpSpPr>
          <p:sp>
            <p:nvSpPr>
              <p:cNvPr id="186" name="TextBox 185">
                <a:extLst>
                  <a:ext uri="{FF2B5EF4-FFF2-40B4-BE49-F238E27FC236}">
                    <a16:creationId xmlns:a16="http://schemas.microsoft.com/office/drawing/2014/main" id="{C4B4C5D3-7FB4-9C9D-060F-5DB49BBED18E}"/>
                  </a:ext>
                </a:extLst>
              </p:cNvPr>
              <p:cNvSpPr txBox="1"/>
              <p:nvPr/>
            </p:nvSpPr>
            <p:spPr bwMode="auto">
              <a:xfrm>
                <a:off x="909400" y="4361385"/>
                <a:ext cx="263213"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a:t>
                </a:r>
              </a:p>
            </p:txBody>
          </p:sp>
          <p:sp>
            <p:nvSpPr>
              <p:cNvPr id="187" name="TextBox 186">
                <a:extLst>
                  <a:ext uri="{FF2B5EF4-FFF2-40B4-BE49-F238E27FC236}">
                    <a16:creationId xmlns:a16="http://schemas.microsoft.com/office/drawing/2014/main" id="{AB6A9B82-F218-94E3-51C9-FE0E0B400AF5}"/>
                  </a:ext>
                </a:extLst>
              </p:cNvPr>
              <p:cNvSpPr txBox="1"/>
              <p:nvPr/>
            </p:nvSpPr>
            <p:spPr bwMode="auto">
              <a:xfrm>
                <a:off x="792381" y="3802942"/>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0.2</a:t>
                </a:r>
              </a:p>
            </p:txBody>
          </p:sp>
          <p:sp>
            <p:nvSpPr>
              <p:cNvPr id="188" name="TextBox 187">
                <a:extLst>
                  <a:ext uri="{FF2B5EF4-FFF2-40B4-BE49-F238E27FC236}">
                    <a16:creationId xmlns:a16="http://schemas.microsoft.com/office/drawing/2014/main" id="{05C6E093-C7DF-C540-1884-599F9248DF6D}"/>
                  </a:ext>
                </a:extLst>
              </p:cNvPr>
              <p:cNvSpPr txBox="1"/>
              <p:nvPr/>
            </p:nvSpPr>
            <p:spPr bwMode="auto">
              <a:xfrm>
                <a:off x="792381" y="3244498"/>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dirty="0">
                    <a:solidFill>
                      <a:schemeClr val="bg1"/>
                    </a:solidFill>
                    <a:latin typeface="Calibri" panose="020F0502020204030204" pitchFamily="34" charset="0"/>
                  </a:rPr>
                  <a:t>0.4</a:t>
                </a:r>
                <a:endParaRPr lang="en-US" sz="1200" b="0" dirty="0">
                  <a:solidFill>
                    <a:schemeClr val="bg1"/>
                  </a:solidFill>
                  <a:latin typeface="Calibri" panose="020F0502020204030204" pitchFamily="34" charset="0"/>
                </a:endParaRPr>
              </a:p>
            </p:txBody>
          </p:sp>
          <p:sp>
            <p:nvSpPr>
              <p:cNvPr id="189" name="TextBox 188">
                <a:extLst>
                  <a:ext uri="{FF2B5EF4-FFF2-40B4-BE49-F238E27FC236}">
                    <a16:creationId xmlns:a16="http://schemas.microsoft.com/office/drawing/2014/main" id="{345E5CCF-3ABA-2554-9467-B712ED15231B}"/>
                  </a:ext>
                </a:extLst>
              </p:cNvPr>
              <p:cNvSpPr txBox="1"/>
              <p:nvPr/>
            </p:nvSpPr>
            <p:spPr bwMode="auto">
              <a:xfrm>
                <a:off x="792381" y="2686054"/>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0.6</a:t>
                </a:r>
              </a:p>
            </p:txBody>
          </p:sp>
          <p:sp>
            <p:nvSpPr>
              <p:cNvPr id="190" name="TextBox 189">
                <a:extLst>
                  <a:ext uri="{FF2B5EF4-FFF2-40B4-BE49-F238E27FC236}">
                    <a16:creationId xmlns:a16="http://schemas.microsoft.com/office/drawing/2014/main" id="{20873A48-8762-0150-ECC0-577D2D29B68A}"/>
                  </a:ext>
                </a:extLst>
              </p:cNvPr>
              <p:cNvSpPr txBox="1"/>
              <p:nvPr/>
            </p:nvSpPr>
            <p:spPr bwMode="auto">
              <a:xfrm>
                <a:off x="792381" y="2127610"/>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b="0" dirty="0">
                    <a:solidFill>
                      <a:schemeClr val="bg1"/>
                    </a:solidFill>
                    <a:latin typeface="Calibri" panose="020F0502020204030204" pitchFamily="34" charset="0"/>
                  </a:rPr>
                  <a:t>0.8</a:t>
                </a:r>
              </a:p>
            </p:txBody>
          </p:sp>
          <p:sp>
            <p:nvSpPr>
              <p:cNvPr id="191" name="TextBox 190">
                <a:extLst>
                  <a:ext uri="{FF2B5EF4-FFF2-40B4-BE49-F238E27FC236}">
                    <a16:creationId xmlns:a16="http://schemas.microsoft.com/office/drawing/2014/main" id="{806C19F2-E660-6609-A75F-B9E9AF75763E}"/>
                  </a:ext>
                </a:extLst>
              </p:cNvPr>
              <p:cNvSpPr txBox="1"/>
              <p:nvPr/>
            </p:nvSpPr>
            <p:spPr bwMode="auto">
              <a:xfrm>
                <a:off x="792381" y="1569166"/>
                <a:ext cx="38023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Aft>
                    <a:spcPct val="0"/>
                  </a:spcAft>
                  <a:buClrTx/>
                  <a:buFontTx/>
                  <a:buNone/>
                </a:pPr>
                <a:r>
                  <a:rPr lang="en-US" sz="1200" dirty="0">
                    <a:solidFill>
                      <a:schemeClr val="bg1"/>
                    </a:solidFill>
                    <a:latin typeface="Calibri" panose="020F0502020204030204" pitchFamily="34" charset="0"/>
                  </a:rPr>
                  <a:t>1.</a:t>
                </a:r>
                <a:r>
                  <a:rPr lang="en-US" sz="1200" b="0" dirty="0">
                    <a:solidFill>
                      <a:schemeClr val="bg1"/>
                    </a:solidFill>
                    <a:latin typeface="Calibri" panose="020F0502020204030204" pitchFamily="34" charset="0"/>
                  </a:rPr>
                  <a:t>0</a:t>
                </a:r>
              </a:p>
            </p:txBody>
          </p:sp>
        </p:grpSp>
        <p:grpSp>
          <p:nvGrpSpPr>
            <p:cNvPr id="141" name="Group 140">
              <a:extLst>
                <a:ext uri="{FF2B5EF4-FFF2-40B4-BE49-F238E27FC236}">
                  <a16:creationId xmlns:a16="http://schemas.microsoft.com/office/drawing/2014/main" id="{9137E2C4-ABAE-3BFD-A65E-723834BB7EBF}"/>
                </a:ext>
              </a:extLst>
            </p:cNvPr>
            <p:cNvGrpSpPr/>
            <p:nvPr/>
          </p:nvGrpSpPr>
          <p:grpSpPr>
            <a:xfrm>
              <a:off x="910434" y="5074797"/>
              <a:ext cx="5309673" cy="258532"/>
              <a:chOff x="1298396" y="4647617"/>
              <a:chExt cx="12001136" cy="285773"/>
            </a:xfrm>
          </p:grpSpPr>
          <p:sp>
            <p:nvSpPr>
              <p:cNvPr id="171" name="TextBox 170">
                <a:extLst>
                  <a:ext uri="{FF2B5EF4-FFF2-40B4-BE49-F238E27FC236}">
                    <a16:creationId xmlns:a16="http://schemas.microsoft.com/office/drawing/2014/main" id="{494A1699-59AD-85CB-ED89-3B70B6F2C4FB}"/>
                  </a:ext>
                </a:extLst>
              </p:cNvPr>
              <p:cNvSpPr txBox="1"/>
              <p:nvPr/>
            </p:nvSpPr>
            <p:spPr bwMode="auto">
              <a:xfrm>
                <a:off x="129839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0</a:t>
                </a:r>
              </a:p>
            </p:txBody>
          </p:sp>
          <p:sp>
            <p:nvSpPr>
              <p:cNvPr id="172" name="TextBox 171">
                <a:extLst>
                  <a:ext uri="{FF2B5EF4-FFF2-40B4-BE49-F238E27FC236}">
                    <a16:creationId xmlns:a16="http://schemas.microsoft.com/office/drawing/2014/main" id="{6680C05C-8495-C74A-D740-C6CBAC383C1A}"/>
                  </a:ext>
                </a:extLst>
              </p:cNvPr>
              <p:cNvSpPr txBox="1"/>
              <p:nvPr/>
            </p:nvSpPr>
            <p:spPr bwMode="auto">
              <a:xfrm>
                <a:off x="209997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a:t>
                </a:r>
              </a:p>
            </p:txBody>
          </p:sp>
          <p:sp>
            <p:nvSpPr>
              <p:cNvPr id="173" name="TextBox 172">
                <a:extLst>
                  <a:ext uri="{FF2B5EF4-FFF2-40B4-BE49-F238E27FC236}">
                    <a16:creationId xmlns:a16="http://schemas.microsoft.com/office/drawing/2014/main" id="{B25B39D6-5F4F-CB55-4B44-0BEB614C7F1D}"/>
                  </a:ext>
                </a:extLst>
              </p:cNvPr>
              <p:cNvSpPr txBox="1"/>
              <p:nvPr/>
            </p:nvSpPr>
            <p:spPr bwMode="auto">
              <a:xfrm>
                <a:off x="2915566" y="4647617"/>
                <a:ext cx="5730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8</a:t>
                </a:r>
              </a:p>
            </p:txBody>
          </p:sp>
          <p:sp>
            <p:nvSpPr>
              <p:cNvPr id="174" name="TextBox 173">
                <a:extLst>
                  <a:ext uri="{FF2B5EF4-FFF2-40B4-BE49-F238E27FC236}">
                    <a16:creationId xmlns:a16="http://schemas.microsoft.com/office/drawing/2014/main" id="{13839DC1-A531-24AC-7DB4-5434BB3E0CE9}"/>
                  </a:ext>
                </a:extLst>
              </p:cNvPr>
              <p:cNvSpPr txBox="1"/>
              <p:nvPr/>
            </p:nvSpPr>
            <p:spPr bwMode="auto">
              <a:xfrm>
                <a:off x="363164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12</a:t>
                </a:r>
              </a:p>
            </p:txBody>
          </p:sp>
          <p:sp>
            <p:nvSpPr>
              <p:cNvPr id="175" name="TextBox 174">
                <a:extLst>
                  <a:ext uri="{FF2B5EF4-FFF2-40B4-BE49-F238E27FC236}">
                    <a16:creationId xmlns:a16="http://schemas.microsoft.com/office/drawing/2014/main" id="{FD04CA5B-7001-56F3-A8B1-B1BB2A0F10CA}"/>
                  </a:ext>
                </a:extLst>
              </p:cNvPr>
              <p:cNvSpPr txBox="1"/>
              <p:nvPr/>
            </p:nvSpPr>
            <p:spPr bwMode="auto">
              <a:xfrm>
                <a:off x="446877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16</a:t>
                </a:r>
              </a:p>
            </p:txBody>
          </p:sp>
          <p:sp>
            <p:nvSpPr>
              <p:cNvPr id="176" name="TextBox 175">
                <a:extLst>
                  <a:ext uri="{FF2B5EF4-FFF2-40B4-BE49-F238E27FC236}">
                    <a16:creationId xmlns:a16="http://schemas.microsoft.com/office/drawing/2014/main" id="{E1EAAB22-78AF-01CC-BB3E-210104FFB167}"/>
                  </a:ext>
                </a:extLst>
              </p:cNvPr>
              <p:cNvSpPr txBox="1"/>
              <p:nvPr/>
            </p:nvSpPr>
            <p:spPr bwMode="auto">
              <a:xfrm>
                <a:off x="529575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20</a:t>
                </a:r>
              </a:p>
            </p:txBody>
          </p:sp>
          <p:sp>
            <p:nvSpPr>
              <p:cNvPr id="177" name="TextBox 176">
                <a:extLst>
                  <a:ext uri="{FF2B5EF4-FFF2-40B4-BE49-F238E27FC236}">
                    <a16:creationId xmlns:a16="http://schemas.microsoft.com/office/drawing/2014/main" id="{E107C450-5962-6690-361B-C6192AE9E685}"/>
                  </a:ext>
                </a:extLst>
              </p:cNvPr>
              <p:cNvSpPr txBox="1"/>
              <p:nvPr/>
            </p:nvSpPr>
            <p:spPr bwMode="auto">
              <a:xfrm>
                <a:off x="6107108"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24</a:t>
                </a:r>
              </a:p>
            </p:txBody>
          </p:sp>
          <p:sp>
            <p:nvSpPr>
              <p:cNvPr id="178" name="TextBox 177">
                <a:extLst>
                  <a:ext uri="{FF2B5EF4-FFF2-40B4-BE49-F238E27FC236}">
                    <a16:creationId xmlns:a16="http://schemas.microsoft.com/office/drawing/2014/main" id="{78781379-FCDB-2831-A688-8ECA1894C4C1}"/>
                  </a:ext>
                </a:extLst>
              </p:cNvPr>
              <p:cNvSpPr txBox="1"/>
              <p:nvPr/>
            </p:nvSpPr>
            <p:spPr bwMode="auto">
              <a:xfrm>
                <a:off x="6919516" y="4647617"/>
                <a:ext cx="77246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28</a:t>
                </a:r>
              </a:p>
            </p:txBody>
          </p:sp>
          <p:sp>
            <p:nvSpPr>
              <p:cNvPr id="179" name="TextBox 178">
                <a:extLst>
                  <a:ext uri="{FF2B5EF4-FFF2-40B4-BE49-F238E27FC236}">
                    <a16:creationId xmlns:a16="http://schemas.microsoft.com/office/drawing/2014/main" id="{E8E9254A-C692-C0DE-3E3A-41D79AA96224}"/>
                  </a:ext>
                </a:extLst>
              </p:cNvPr>
              <p:cNvSpPr txBox="1"/>
              <p:nvPr/>
            </p:nvSpPr>
            <p:spPr bwMode="auto">
              <a:xfrm>
                <a:off x="7755601"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32</a:t>
                </a:r>
              </a:p>
            </p:txBody>
          </p:sp>
          <p:sp>
            <p:nvSpPr>
              <p:cNvPr id="180" name="TextBox 179">
                <a:extLst>
                  <a:ext uri="{FF2B5EF4-FFF2-40B4-BE49-F238E27FC236}">
                    <a16:creationId xmlns:a16="http://schemas.microsoft.com/office/drawing/2014/main" id="{9FF80790-9AB6-9749-E929-BE57C84C6165}"/>
                  </a:ext>
                </a:extLst>
              </p:cNvPr>
              <p:cNvSpPr txBox="1"/>
              <p:nvPr/>
            </p:nvSpPr>
            <p:spPr bwMode="auto">
              <a:xfrm>
                <a:off x="8562262"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36</a:t>
                </a:r>
              </a:p>
            </p:txBody>
          </p:sp>
          <p:sp>
            <p:nvSpPr>
              <p:cNvPr id="181" name="TextBox 180">
                <a:extLst>
                  <a:ext uri="{FF2B5EF4-FFF2-40B4-BE49-F238E27FC236}">
                    <a16:creationId xmlns:a16="http://schemas.microsoft.com/office/drawing/2014/main" id="{E085F451-FF48-A597-2D43-2EE3087637E0}"/>
                  </a:ext>
                </a:extLst>
              </p:cNvPr>
              <p:cNvSpPr txBox="1"/>
              <p:nvPr/>
            </p:nvSpPr>
            <p:spPr bwMode="auto">
              <a:xfrm>
                <a:off x="9379217"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40</a:t>
                </a:r>
              </a:p>
            </p:txBody>
          </p:sp>
          <p:sp>
            <p:nvSpPr>
              <p:cNvPr id="182" name="TextBox 181">
                <a:extLst>
                  <a:ext uri="{FF2B5EF4-FFF2-40B4-BE49-F238E27FC236}">
                    <a16:creationId xmlns:a16="http://schemas.microsoft.com/office/drawing/2014/main" id="{67A48D28-52F5-9965-04CE-F91C46CB813A}"/>
                  </a:ext>
                </a:extLst>
              </p:cNvPr>
              <p:cNvSpPr txBox="1"/>
              <p:nvPr/>
            </p:nvSpPr>
            <p:spPr bwMode="auto">
              <a:xfrm>
                <a:off x="10185500"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44</a:t>
                </a:r>
              </a:p>
            </p:txBody>
          </p:sp>
          <p:sp>
            <p:nvSpPr>
              <p:cNvPr id="183" name="TextBox 182">
                <a:extLst>
                  <a:ext uri="{FF2B5EF4-FFF2-40B4-BE49-F238E27FC236}">
                    <a16:creationId xmlns:a16="http://schemas.microsoft.com/office/drawing/2014/main" id="{4512E426-ED3F-D2E6-0422-0D6ABB798883}"/>
                  </a:ext>
                </a:extLst>
              </p:cNvPr>
              <p:cNvSpPr txBox="1"/>
              <p:nvPr/>
            </p:nvSpPr>
            <p:spPr bwMode="auto">
              <a:xfrm>
                <a:off x="10946398" y="4647617"/>
                <a:ext cx="773516"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48</a:t>
                </a:r>
              </a:p>
            </p:txBody>
          </p:sp>
          <p:sp>
            <p:nvSpPr>
              <p:cNvPr id="184" name="TextBox 183">
                <a:extLst>
                  <a:ext uri="{FF2B5EF4-FFF2-40B4-BE49-F238E27FC236}">
                    <a16:creationId xmlns:a16="http://schemas.microsoft.com/office/drawing/2014/main" id="{9E288D95-5B3C-ED2B-2EAC-4CCDE8BDD9B2}"/>
                  </a:ext>
                </a:extLst>
              </p:cNvPr>
              <p:cNvSpPr txBox="1"/>
              <p:nvPr/>
            </p:nvSpPr>
            <p:spPr bwMode="auto">
              <a:xfrm>
                <a:off x="11787787" y="4647617"/>
                <a:ext cx="744072"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52</a:t>
                </a:r>
              </a:p>
            </p:txBody>
          </p:sp>
          <p:sp>
            <p:nvSpPr>
              <p:cNvPr id="185" name="TextBox 184">
                <a:extLst>
                  <a:ext uri="{FF2B5EF4-FFF2-40B4-BE49-F238E27FC236}">
                    <a16:creationId xmlns:a16="http://schemas.microsoft.com/office/drawing/2014/main" id="{7F037B9C-C1FC-0F66-3DE9-7D558D95EE33}"/>
                  </a:ext>
                </a:extLst>
              </p:cNvPr>
              <p:cNvSpPr txBox="1"/>
              <p:nvPr/>
            </p:nvSpPr>
            <p:spPr bwMode="auto">
              <a:xfrm>
                <a:off x="12527072" y="4647617"/>
                <a:ext cx="772460" cy="28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1200" b="0" dirty="0">
                    <a:solidFill>
                      <a:schemeClr val="bg1"/>
                    </a:solidFill>
                    <a:latin typeface="Calibri" panose="020F0502020204030204" pitchFamily="34" charset="0"/>
                  </a:rPr>
                  <a:t>56</a:t>
                </a:r>
              </a:p>
            </p:txBody>
          </p:sp>
        </p:grpSp>
        <p:sp>
          <p:nvSpPr>
            <p:cNvPr id="142" name="Freeform: Shape 141">
              <a:extLst>
                <a:ext uri="{FF2B5EF4-FFF2-40B4-BE49-F238E27FC236}">
                  <a16:creationId xmlns:a16="http://schemas.microsoft.com/office/drawing/2014/main" id="{029CB9E6-DD24-3AE7-399B-64727ED7BDDE}"/>
                </a:ext>
              </a:extLst>
            </p:cNvPr>
            <p:cNvSpPr/>
            <p:nvPr/>
          </p:nvSpPr>
          <p:spPr bwMode="auto">
            <a:xfrm>
              <a:off x="1045835" y="1975559"/>
              <a:ext cx="5014871" cy="3032128"/>
            </a:xfrm>
            <a:custGeom>
              <a:avLst/>
              <a:gdLst>
                <a:gd name="connsiteX0" fmla="*/ 0 w 10549467"/>
                <a:gd name="connsiteY0" fmla="*/ 0 h 2861734"/>
                <a:gd name="connsiteX1" fmla="*/ 0 w 10549467"/>
                <a:gd name="connsiteY1" fmla="*/ 2861734 h 2861734"/>
                <a:gd name="connsiteX2" fmla="*/ 10549467 w 10549467"/>
                <a:gd name="connsiteY2" fmla="*/ 2861734 h 2861734"/>
              </a:gdLst>
              <a:ahLst/>
              <a:cxnLst>
                <a:cxn ang="0">
                  <a:pos x="connsiteX0" y="connsiteY0"/>
                </a:cxn>
                <a:cxn ang="0">
                  <a:pos x="connsiteX1" y="connsiteY1"/>
                </a:cxn>
                <a:cxn ang="0">
                  <a:pos x="connsiteX2" y="connsiteY2"/>
                </a:cxn>
              </a:cxnLst>
              <a:rect l="l" t="t" r="r" b="b"/>
              <a:pathLst>
                <a:path w="10549467" h="2861734">
                  <a:moveTo>
                    <a:pt x="0" y="0"/>
                  </a:moveTo>
                  <a:lnTo>
                    <a:pt x="0" y="2861734"/>
                  </a:lnTo>
                  <a:lnTo>
                    <a:pt x="10549467" y="2861734"/>
                  </a:lnTo>
                </a:path>
              </a:pathLst>
            </a:custGeom>
            <a:noFill/>
            <a:ln w="28575">
              <a:solidFill>
                <a:schemeClr val="bg1"/>
              </a:solidFill>
              <a:miter lim="800000"/>
              <a:headEnd/>
              <a:tailEnd/>
            </a:ln>
          </p:spPr>
          <p:txBody>
            <a:bodyPr rtlCol="0" anchor="ctr"/>
            <a:lstStyle/>
            <a:p>
              <a:pPr algn="ctr"/>
              <a:endParaRPr lang="en-US" dirty="0"/>
            </a:p>
          </p:txBody>
        </p:sp>
        <p:grpSp>
          <p:nvGrpSpPr>
            <p:cNvPr id="143" name="Group 142">
              <a:extLst>
                <a:ext uri="{FF2B5EF4-FFF2-40B4-BE49-F238E27FC236}">
                  <a16:creationId xmlns:a16="http://schemas.microsoft.com/office/drawing/2014/main" id="{A676610E-08AA-08B3-5718-DDD62C5463B7}"/>
                </a:ext>
              </a:extLst>
            </p:cNvPr>
            <p:cNvGrpSpPr/>
            <p:nvPr/>
          </p:nvGrpSpPr>
          <p:grpSpPr>
            <a:xfrm>
              <a:off x="956999" y="1980614"/>
              <a:ext cx="93135" cy="3027420"/>
              <a:chOff x="901264" y="1705026"/>
              <a:chExt cx="1347222" cy="2802492"/>
            </a:xfrm>
          </p:grpSpPr>
          <p:cxnSp>
            <p:nvCxnSpPr>
              <p:cNvPr id="165" name="Straight Connector 164">
                <a:extLst>
                  <a:ext uri="{FF2B5EF4-FFF2-40B4-BE49-F238E27FC236}">
                    <a16:creationId xmlns:a16="http://schemas.microsoft.com/office/drawing/2014/main" id="{4BEA63B5-4F31-4DDE-25BC-C42251678490}"/>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9DAFE6A1-729D-3004-641A-35A41807EDF0}"/>
                  </a:ext>
                </a:extLst>
              </p:cNvPr>
              <p:cNvCxnSpPr>
                <a:cxnSpLocks/>
              </p:cNvCxnSpPr>
              <p:nvPr/>
            </p:nvCxnSpPr>
            <p:spPr bwMode="auto">
              <a:xfrm>
                <a:off x="901264" y="395145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CBAA10D2-F05F-5C56-DE13-C00CB7C88A75}"/>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282C82A5-8845-4095-261C-AC076B82758A}"/>
                  </a:ext>
                </a:extLst>
              </p:cNvPr>
              <p:cNvCxnSpPr>
                <a:cxnSpLocks/>
              </p:cNvCxnSpPr>
              <p:nvPr/>
            </p:nvCxnSpPr>
            <p:spPr bwMode="auto">
              <a:xfrm>
                <a:off x="901264" y="170502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72C02B87-F0B8-8E48-9FD7-0BDC1E972D7F}"/>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5A6AEB89-1114-7FA4-0F77-613BE2FD1289}"/>
                  </a:ext>
                </a:extLst>
              </p:cNvPr>
              <p:cNvCxnSpPr>
                <a:cxnSpLocks/>
              </p:cNvCxnSpPr>
              <p:nvPr/>
            </p:nvCxnSpPr>
            <p:spPr bwMode="auto">
              <a:xfrm>
                <a:off x="901264" y="2836198"/>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7F9E428E-B707-12C7-898D-031531FFD0E6}"/>
                </a:ext>
              </a:extLst>
            </p:cNvPr>
            <p:cNvGrpSpPr/>
            <p:nvPr/>
          </p:nvGrpSpPr>
          <p:grpSpPr>
            <a:xfrm>
              <a:off x="1045836" y="4997399"/>
              <a:ext cx="5002723" cy="99034"/>
              <a:chOff x="1575239" y="3687257"/>
              <a:chExt cx="11464126" cy="1098534"/>
            </a:xfrm>
          </p:grpSpPr>
          <p:grpSp>
            <p:nvGrpSpPr>
              <p:cNvPr id="145" name="Group 144">
                <a:extLst>
                  <a:ext uri="{FF2B5EF4-FFF2-40B4-BE49-F238E27FC236}">
                    <a16:creationId xmlns:a16="http://schemas.microsoft.com/office/drawing/2014/main" id="{EC24A27A-865B-5988-4FF0-9D6E1FDEB4DF}"/>
                  </a:ext>
                </a:extLst>
              </p:cNvPr>
              <p:cNvGrpSpPr/>
              <p:nvPr/>
            </p:nvGrpSpPr>
            <p:grpSpPr>
              <a:xfrm rot="5400000">
                <a:off x="1842514" y="3419984"/>
                <a:ext cx="1098521" cy="1633071"/>
                <a:chOff x="901264" y="2254733"/>
                <a:chExt cx="1347222" cy="2252785"/>
              </a:xfrm>
            </p:grpSpPr>
            <p:cxnSp>
              <p:nvCxnSpPr>
                <p:cNvPr id="162" name="Straight Connector 161">
                  <a:extLst>
                    <a:ext uri="{FF2B5EF4-FFF2-40B4-BE49-F238E27FC236}">
                      <a16:creationId xmlns:a16="http://schemas.microsoft.com/office/drawing/2014/main" id="{3E13E1B9-2360-1244-3FB5-FBD5C7EC6833}"/>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6B3D7E52-356C-67CD-5A1C-9453550AEBDE}"/>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E942C4FC-BC2E-3F13-3456-264C57089C27}"/>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6" name="Group 145">
                <a:extLst>
                  <a:ext uri="{FF2B5EF4-FFF2-40B4-BE49-F238E27FC236}">
                    <a16:creationId xmlns:a16="http://schemas.microsoft.com/office/drawing/2014/main" id="{D66DF763-7923-B4CA-A61F-D39BA01039EA}"/>
                  </a:ext>
                </a:extLst>
              </p:cNvPr>
              <p:cNvGrpSpPr/>
              <p:nvPr/>
            </p:nvGrpSpPr>
            <p:grpSpPr>
              <a:xfrm rot="5400000">
                <a:off x="4286097" y="3419984"/>
                <a:ext cx="1098521" cy="1633071"/>
                <a:chOff x="901264" y="2254733"/>
                <a:chExt cx="1347222" cy="2252785"/>
              </a:xfrm>
            </p:grpSpPr>
            <p:cxnSp>
              <p:nvCxnSpPr>
                <p:cNvPr id="159" name="Straight Connector 158">
                  <a:extLst>
                    <a:ext uri="{FF2B5EF4-FFF2-40B4-BE49-F238E27FC236}">
                      <a16:creationId xmlns:a16="http://schemas.microsoft.com/office/drawing/2014/main" id="{1BAE8179-97FA-EE1A-5A02-3C83559762DE}"/>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3D3499BE-C20D-0CF5-8E85-E959C4587C0E}"/>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470882CD-DC75-1BF3-87EC-254D183787FC}"/>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A2C0A6E1-73EA-94F5-5D86-5824582D6250}"/>
                  </a:ext>
                </a:extLst>
              </p:cNvPr>
              <p:cNvGrpSpPr/>
              <p:nvPr/>
            </p:nvGrpSpPr>
            <p:grpSpPr>
              <a:xfrm rot="5400000">
                <a:off x="6744032" y="3404019"/>
                <a:ext cx="1098521" cy="1665001"/>
                <a:chOff x="901264" y="2254733"/>
                <a:chExt cx="1347222" cy="2252785"/>
              </a:xfrm>
            </p:grpSpPr>
            <p:cxnSp>
              <p:nvCxnSpPr>
                <p:cNvPr id="155" name="Straight Connector 154">
                  <a:extLst>
                    <a:ext uri="{FF2B5EF4-FFF2-40B4-BE49-F238E27FC236}">
                      <a16:creationId xmlns:a16="http://schemas.microsoft.com/office/drawing/2014/main" id="{C7A2BA6B-5590-1A78-60CE-23DF12F77788}"/>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14E79AF4-25FC-D46C-58B2-A74D9408214F}"/>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851F9949-BAA2-A1EE-5E51-3FD49622AAE2}"/>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8" name="Group 147">
                <a:extLst>
                  <a:ext uri="{FF2B5EF4-FFF2-40B4-BE49-F238E27FC236}">
                    <a16:creationId xmlns:a16="http://schemas.microsoft.com/office/drawing/2014/main" id="{C0244043-E234-71AC-3372-8F4082F3A593}"/>
                  </a:ext>
                </a:extLst>
              </p:cNvPr>
              <p:cNvGrpSpPr/>
              <p:nvPr/>
            </p:nvGrpSpPr>
            <p:grpSpPr>
              <a:xfrm rot="5400000">
                <a:off x="10430224" y="2176650"/>
                <a:ext cx="1098534" cy="4119748"/>
                <a:chOff x="901264" y="-1046968"/>
                <a:chExt cx="1347238" cy="5554486"/>
              </a:xfrm>
            </p:grpSpPr>
            <p:cxnSp>
              <p:nvCxnSpPr>
                <p:cNvPr id="149" name="Straight Connector 148">
                  <a:extLst>
                    <a:ext uri="{FF2B5EF4-FFF2-40B4-BE49-F238E27FC236}">
                      <a16:creationId xmlns:a16="http://schemas.microsoft.com/office/drawing/2014/main" id="{38AA99AB-6AB8-56AB-9D3C-0BB15EA9865B}"/>
                    </a:ext>
                  </a:extLst>
                </p:cNvPr>
                <p:cNvCxnSpPr>
                  <a:cxnSpLocks/>
                </p:cNvCxnSpPr>
                <p:nvPr/>
              </p:nvCxnSpPr>
              <p:spPr bwMode="auto">
                <a:xfrm>
                  <a:off x="901264" y="3376346"/>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64FF0F14-BA03-923C-FA90-79107C7D384E}"/>
                    </a:ext>
                  </a:extLst>
                </p:cNvPr>
                <p:cNvCxnSpPr>
                  <a:cxnSpLocks/>
                </p:cNvCxnSpPr>
                <p:nvPr/>
              </p:nvCxnSpPr>
              <p:spPr bwMode="auto">
                <a:xfrm>
                  <a:off x="901264" y="4507518"/>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935FCC59-28D4-0EA5-4311-0464E320601E}"/>
                    </a:ext>
                  </a:extLst>
                </p:cNvPr>
                <p:cNvCxnSpPr>
                  <a:cxnSpLocks/>
                </p:cNvCxnSpPr>
                <p:nvPr/>
              </p:nvCxnSpPr>
              <p:spPr bwMode="auto">
                <a:xfrm>
                  <a:off x="901264" y="2254733"/>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41D3F3C8-61BF-8A9D-A37A-292F2DA830A0}"/>
                    </a:ext>
                  </a:extLst>
                </p:cNvPr>
                <p:cNvCxnSpPr>
                  <a:cxnSpLocks/>
                </p:cNvCxnSpPr>
                <p:nvPr/>
              </p:nvCxnSpPr>
              <p:spPr bwMode="auto">
                <a:xfrm>
                  <a:off x="901266" y="1167400"/>
                  <a:ext cx="1347222"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870792CC-B0D8-2308-9A1B-A1F06BB583AD}"/>
                    </a:ext>
                  </a:extLst>
                </p:cNvPr>
                <p:cNvCxnSpPr>
                  <a:cxnSpLocks/>
                </p:cNvCxnSpPr>
                <p:nvPr/>
              </p:nvCxnSpPr>
              <p:spPr bwMode="auto">
                <a:xfrm>
                  <a:off x="901264" y="44647"/>
                  <a:ext cx="1347220"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A4A24120-9AB9-25AE-5BA5-4A3612D38457}"/>
                    </a:ext>
                  </a:extLst>
                </p:cNvPr>
                <p:cNvCxnSpPr>
                  <a:cxnSpLocks/>
                </p:cNvCxnSpPr>
                <p:nvPr/>
              </p:nvCxnSpPr>
              <p:spPr bwMode="auto">
                <a:xfrm>
                  <a:off x="901278" y="-1046968"/>
                  <a:ext cx="1347224"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192" name="TextBox 191">
            <a:extLst>
              <a:ext uri="{FF2B5EF4-FFF2-40B4-BE49-F238E27FC236}">
                <a16:creationId xmlns:a16="http://schemas.microsoft.com/office/drawing/2014/main" id="{D15D4B8E-B3F3-DB8E-8157-ABAE8A1D0D6E}"/>
              </a:ext>
            </a:extLst>
          </p:cNvPr>
          <p:cNvSpPr txBox="1"/>
          <p:nvPr/>
        </p:nvSpPr>
        <p:spPr bwMode="auto">
          <a:xfrm>
            <a:off x="6427766" y="5426708"/>
            <a:ext cx="2139153" cy="216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Aft>
                <a:spcPct val="0"/>
              </a:spcAft>
              <a:buClrTx/>
              <a:buFontTx/>
              <a:buNone/>
            </a:pPr>
            <a:r>
              <a:rPr lang="en-US" sz="900" b="1" dirty="0">
                <a:solidFill>
                  <a:schemeClr val="bg1"/>
                </a:solidFill>
                <a:latin typeface="Calibri" panose="020F0502020204030204" pitchFamily="34" charset="0"/>
              </a:rPr>
              <a:t>Patients at Risk, n</a:t>
            </a:r>
          </a:p>
        </p:txBody>
      </p:sp>
      <p:grpSp>
        <p:nvGrpSpPr>
          <p:cNvPr id="193" name="Group 192">
            <a:extLst>
              <a:ext uri="{FF2B5EF4-FFF2-40B4-BE49-F238E27FC236}">
                <a16:creationId xmlns:a16="http://schemas.microsoft.com/office/drawing/2014/main" id="{A5DEC944-7C0B-E047-0199-C3D6CB4F3A5D}"/>
              </a:ext>
            </a:extLst>
          </p:cNvPr>
          <p:cNvGrpSpPr/>
          <p:nvPr/>
        </p:nvGrpSpPr>
        <p:grpSpPr>
          <a:xfrm>
            <a:off x="6457634" y="5582893"/>
            <a:ext cx="5312106" cy="216982"/>
            <a:chOff x="1180579" y="4647617"/>
            <a:chExt cx="12006634" cy="239846"/>
          </a:xfrm>
        </p:grpSpPr>
        <p:sp>
          <p:nvSpPr>
            <p:cNvPr id="194" name="TextBox 193">
              <a:extLst>
                <a:ext uri="{FF2B5EF4-FFF2-40B4-BE49-F238E27FC236}">
                  <a16:creationId xmlns:a16="http://schemas.microsoft.com/office/drawing/2014/main" id="{D199B983-5D89-E04D-5BB2-9DAB5DBBCBEE}"/>
                </a:ext>
              </a:extLst>
            </p:cNvPr>
            <p:cNvSpPr txBox="1"/>
            <p:nvPr/>
          </p:nvSpPr>
          <p:spPr bwMode="auto">
            <a:xfrm>
              <a:off x="1180579" y="4647617"/>
              <a:ext cx="80869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161</a:t>
              </a:r>
            </a:p>
          </p:txBody>
        </p:sp>
        <p:sp>
          <p:nvSpPr>
            <p:cNvPr id="195" name="TextBox 194">
              <a:extLst>
                <a:ext uri="{FF2B5EF4-FFF2-40B4-BE49-F238E27FC236}">
                  <a16:creationId xmlns:a16="http://schemas.microsoft.com/office/drawing/2014/main" id="{F750DBB2-BC76-8D66-D18C-8B9697FDDD4A}"/>
                </a:ext>
              </a:extLst>
            </p:cNvPr>
            <p:cNvSpPr txBox="1"/>
            <p:nvPr/>
          </p:nvSpPr>
          <p:spPr bwMode="auto">
            <a:xfrm>
              <a:off x="1982162" y="4647617"/>
              <a:ext cx="80869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129</a:t>
              </a:r>
            </a:p>
          </p:txBody>
        </p:sp>
        <p:sp>
          <p:nvSpPr>
            <p:cNvPr id="196" name="TextBox 195">
              <a:extLst>
                <a:ext uri="{FF2B5EF4-FFF2-40B4-BE49-F238E27FC236}">
                  <a16:creationId xmlns:a16="http://schemas.microsoft.com/office/drawing/2014/main" id="{62012220-61EE-4AE0-D3E0-A0B37E7341D5}"/>
                </a:ext>
              </a:extLst>
            </p:cNvPr>
            <p:cNvSpPr txBox="1"/>
            <p:nvPr/>
          </p:nvSpPr>
          <p:spPr bwMode="auto">
            <a:xfrm>
              <a:off x="286296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98</a:t>
              </a:r>
            </a:p>
          </p:txBody>
        </p:sp>
        <p:sp>
          <p:nvSpPr>
            <p:cNvPr id="197" name="TextBox 196">
              <a:extLst>
                <a:ext uri="{FF2B5EF4-FFF2-40B4-BE49-F238E27FC236}">
                  <a16:creationId xmlns:a16="http://schemas.microsoft.com/office/drawing/2014/main" id="{AAD025CC-17A3-F365-8AC4-A61908971648}"/>
                </a:ext>
              </a:extLst>
            </p:cNvPr>
            <p:cNvSpPr txBox="1"/>
            <p:nvPr/>
          </p:nvSpPr>
          <p:spPr bwMode="auto">
            <a:xfrm>
              <a:off x="366454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88</a:t>
              </a:r>
            </a:p>
          </p:txBody>
        </p:sp>
        <p:sp>
          <p:nvSpPr>
            <p:cNvPr id="198" name="TextBox 197">
              <a:extLst>
                <a:ext uri="{FF2B5EF4-FFF2-40B4-BE49-F238E27FC236}">
                  <a16:creationId xmlns:a16="http://schemas.microsoft.com/office/drawing/2014/main" id="{73CCCFAF-86A2-F457-0FB0-4B3B25CA8B4C}"/>
                </a:ext>
              </a:extLst>
            </p:cNvPr>
            <p:cNvSpPr txBox="1"/>
            <p:nvPr/>
          </p:nvSpPr>
          <p:spPr bwMode="auto">
            <a:xfrm>
              <a:off x="450167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75</a:t>
              </a:r>
            </a:p>
          </p:txBody>
        </p:sp>
        <p:sp>
          <p:nvSpPr>
            <p:cNvPr id="199" name="TextBox 198">
              <a:extLst>
                <a:ext uri="{FF2B5EF4-FFF2-40B4-BE49-F238E27FC236}">
                  <a16:creationId xmlns:a16="http://schemas.microsoft.com/office/drawing/2014/main" id="{4A18BAA4-B51B-F8C4-C6F3-DDA7E55508AF}"/>
                </a:ext>
              </a:extLst>
            </p:cNvPr>
            <p:cNvSpPr txBox="1"/>
            <p:nvPr/>
          </p:nvSpPr>
          <p:spPr bwMode="auto">
            <a:xfrm>
              <a:off x="5328657"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66</a:t>
              </a:r>
            </a:p>
          </p:txBody>
        </p:sp>
        <p:sp>
          <p:nvSpPr>
            <p:cNvPr id="200" name="TextBox 199">
              <a:extLst>
                <a:ext uri="{FF2B5EF4-FFF2-40B4-BE49-F238E27FC236}">
                  <a16:creationId xmlns:a16="http://schemas.microsoft.com/office/drawing/2014/main" id="{1A7FA787-EA20-19C9-935E-CB19C1B99D0D}"/>
                </a:ext>
              </a:extLst>
            </p:cNvPr>
            <p:cNvSpPr txBox="1"/>
            <p:nvPr/>
          </p:nvSpPr>
          <p:spPr bwMode="auto">
            <a:xfrm>
              <a:off x="6140015"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54</a:t>
              </a:r>
            </a:p>
          </p:txBody>
        </p:sp>
        <p:sp>
          <p:nvSpPr>
            <p:cNvPr id="201" name="TextBox 200">
              <a:extLst>
                <a:ext uri="{FF2B5EF4-FFF2-40B4-BE49-F238E27FC236}">
                  <a16:creationId xmlns:a16="http://schemas.microsoft.com/office/drawing/2014/main" id="{38A538C7-DC95-C41D-97F4-1DEA0BF5F6B6}"/>
                </a:ext>
              </a:extLst>
            </p:cNvPr>
            <p:cNvSpPr txBox="1"/>
            <p:nvPr/>
          </p:nvSpPr>
          <p:spPr bwMode="auto">
            <a:xfrm>
              <a:off x="6966612"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49</a:t>
              </a:r>
            </a:p>
          </p:txBody>
        </p:sp>
        <p:sp>
          <p:nvSpPr>
            <p:cNvPr id="202" name="TextBox 201">
              <a:extLst>
                <a:ext uri="{FF2B5EF4-FFF2-40B4-BE49-F238E27FC236}">
                  <a16:creationId xmlns:a16="http://schemas.microsoft.com/office/drawing/2014/main" id="{CA795C59-6013-30F7-98A7-32FF6771912A}"/>
                </a:ext>
              </a:extLst>
            </p:cNvPr>
            <p:cNvSpPr txBox="1"/>
            <p:nvPr/>
          </p:nvSpPr>
          <p:spPr bwMode="auto">
            <a:xfrm>
              <a:off x="7788508"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27</a:t>
              </a:r>
            </a:p>
          </p:txBody>
        </p:sp>
        <p:sp>
          <p:nvSpPr>
            <p:cNvPr id="203" name="TextBox 202">
              <a:extLst>
                <a:ext uri="{FF2B5EF4-FFF2-40B4-BE49-F238E27FC236}">
                  <a16:creationId xmlns:a16="http://schemas.microsoft.com/office/drawing/2014/main" id="{B3146550-A06D-8A61-AA06-7B4C317132AD}"/>
                </a:ext>
              </a:extLst>
            </p:cNvPr>
            <p:cNvSpPr txBox="1"/>
            <p:nvPr/>
          </p:nvSpPr>
          <p:spPr bwMode="auto">
            <a:xfrm>
              <a:off x="8595169"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11</a:t>
              </a:r>
            </a:p>
          </p:txBody>
        </p:sp>
        <p:sp>
          <p:nvSpPr>
            <p:cNvPr id="204" name="TextBox 203">
              <a:extLst>
                <a:ext uri="{FF2B5EF4-FFF2-40B4-BE49-F238E27FC236}">
                  <a16:creationId xmlns:a16="http://schemas.microsoft.com/office/drawing/2014/main" id="{AC46B9DD-F02C-6B79-1831-A93DA0A5FA77}"/>
                </a:ext>
              </a:extLst>
            </p:cNvPr>
            <p:cNvSpPr txBox="1"/>
            <p:nvPr/>
          </p:nvSpPr>
          <p:spPr bwMode="auto">
            <a:xfrm>
              <a:off x="9426845" y="4647617"/>
              <a:ext cx="678260"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10</a:t>
              </a:r>
            </a:p>
          </p:txBody>
        </p:sp>
        <p:sp>
          <p:nvSpPr>
            <p:cNvPr id="205" name="TextBox 204">
              <a:extLst>
                <a:ext uri="{FF2B5EF4-FFF2-40B4-BE49-F238E27FC236}">
                  <a16:creationId xmlns:a16="http://schemas.microsoft.com/office/drawing/2014/main" id="{D2B509FC-582A-E7BC-2D06-5D59D4BC95A4}"/>
                </a:ext>
              </a:extLst>
            </p:cNvPr>
            <p:cNvSpPr txBox="1"/>
            <p:nvPr/>
          </p:nvSpPr>
          <p:spPr bwMode="auto">
            <a:xfrm>
              <a:off x="10298342" y="4647617"/>
              <a:ext cx="547826"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dirty="0">
                  <a:solidFill>
                    <a:schemeClr val="bg1"/>
                  </a:solidFill>
                  <a:latin typeface="Calibri" panose="020F0502020204030204" pitchFamily="34" charset="0"/>
                </a:rPr>
                <a:t>7</a:t>
              </a:r>
              <a:endParaRPr lang="en-US" sz="900" b="0" dirty="0">
                <a:solidFill>
                  <a:schemeClr val="bg1"/>
                </a:solidFill>
                <a:latin typeface="Calibri" panose="020F0502020204030204" pitchFamily="34" charset="0"/>
              </a:endParaRPr>
            </a:p>
          </p:txBody>
        </p:sp>
        <p:sp>
          <p:nvSpPr>
            <p:cNvPr id="206" name="TextBox 205">
              <a:extLst>
                <a:ext uri="{FF2B5EF4-FFF2-40B4-BE49-F238E27FC236}">
                  <a16:creationId xmlns:a16="http://schemas.microsoft.com/office/drawing/2014/main" id="{9A1D4235-E9E3-FD53-AE43-891415FDAB0D}"/>
                </a:ext>
              </a:extLst>
            </p:cNvPr>
            <p:cNvSpPr txBox="1"/>
            <p:nvPr/>
          </p:nvSpPr>
          <p:spPr bwMode="auto">
            <a:xfrm>
              <a:off x="11059242"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4</a:t>
              </a:r>
            </a:p>
          </p:txBody>
        </p:sp>
        <p:sp>
          <p:nvSpPr>
            <p:cNvPr id="207" name="TextBox 206">
              <a:extLst>
                <a:ext uri="{FF2B5EF4-FFF2-40B4-BE49-F238E27FC236}">
                  <a16:creationId xmlns:a16="http://schemas.microsoft.com/office/drawing/2014/main" id="{B81B1358-B5ED-383D-3B2E-7CE6C8B8CBC3}"/>
                </a:ext>
              </a:extLst>
            </p:cNvPr>
            <p:cNvSpPr txBox="1"/>
            <p:nvPr/>
          </p:nvSpPr>
          <p:spPr bwMode="auto">
            <a:xfrm>
              <a:off x="11885909"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2</a:t>
              </a:r>
            </a:p>
          </p:txBody>
        </p:sp>
        <p:sp>
          <p:nvSpPr>
            <p:cNvPr id="208" name="TextBox 207">
              <a:extLst>
                <a:ext uri="{FF2B5EF4-FFF2-40B4-BE49-F238E27FC236}">
                  <a16:creationId xmlns:a16="http://schemas.microsoft.com/office/drawing/2014/main" id="{4B041D55-84E5-EC6B-23D1-5500273E6760}"/>
                </a:ext>
              </a:extLst>
            </p:cNvPr>
            <p:cNvSpPr txBox="1"/>
            <p:nvPr/>
          </p:nvSpPr>
          <p:spPr bwMode="auto">
            <a:xfrm>
              <a:off x="12639390" y="4647617"/>
              <a:ext cx="547823" cy="239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Aft>
                  <a:spcPct val="0"/>
                </a:spcAft>
                <a:buClrTx/>
                <a:buFontTx/>
                <a:buNone/>
              </a:pPr>
              <a:r>
                <a:rPr lang="en-US" sz="900" b="0" dirty="0">
                  <a:solidFill>
                    <a:schemeClr val="bg1"/>
                  </a:solidFill>
                  <a:latin typeface="Calibri" panose="020F0502020204030204" pitchFamily="34" charset="0"/>
                </a:rPr>
                <a:t>0</a:t>
              </a:r>
            </a:p>
          </p:txBody>
        </p:sp>
      </p:grpSp>
      <p:sp>
        <p:nvSpPr>
          <p:cNvPr id="209" name="TextBox 208">
            <a:extLst>
              <a:ext uri="{FF2B5EF4-FFF2-40B4-BE49-F238E27FC236}">
                <a16:creationId xmlns:a16="http://schemas.microsoft.com/office/drawing/2014/main" id="{AE11EED8-FDD7-1F56-067A-EAA0A2A2FB8F}"/>
              </a:ext>
            </a:extLst>
          </p:cNvPr>
          <p:cNvSpPr txBox="1"/>
          <p:nvPr/>
        </p:nvSpPr>
        <p:spPr bwMode="auto">
          <a:xfrm>
            <a:off x="855405" y="5426708"/>
            <a:ext cx="2139153" cy="2169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Aft>
                <a:spcPct val="0"/>
              </a:spcAft>
              <a:buClrTx/>
              <a:buFontTx/>
              <a:buNone/>
            </a:pPr>
            <a:r>
              <a:rPr lang="en-US" sz="900" b="1" dirty="0">
                <a:solidFill>
                  <a:schemeClr val="bg1"/>
                </a:solidFill>
                <a:latin typeface="Calibri" panose="020F0502020204030204" pitchFamily="34" charset="0"/>
              </a:rPr>
              <a:t>Patients at Risk, n</a:t>
            </a:r>
          </a:p>
        </p:txBody>
      </p:sp>
      <p:grpSp>
        <p:nvGrpSpPr>
          <p:cNvPr id="210" name="Group 209">
            <a:extLst>
              <a:ext uri="{FF2B5EF4-FFF2-40B4-BE49-F238E27FC236}">
                <a16:creationId xmlns:a16="http://schemas.microsoft.com/office/drawing/2014/main" id="{0FD332E6-A0C3-61F4-E02B-4A956CBF252C}"/>
              </a:ext>
            </a:extLst>
          </p:cNvPr>
          <p:cNvGrpSpPr/>
          <p:nvPr/>
        </p:nvGrpSpPr>
        <p:grpSpPr>
          <a:xfrm>
            <a:off x="2110893" y="1975559"/>
            <a:ext cx="1060385" cy="3032128"/>
            <a:chOff x="2391302" y="1975559"/>
            <a:chExt cx="1060385" cy="3032128"/>
          </a:xfrm>
        </p:grpSpPr>
        <p:cxnSp>
          <p:nvCxnSpPr>
            <p:cNvPr id="212" name="Straight Connector 211">
              <a:extLst>
                <a:ext uri="{FF2B5EF4-FFF2-40B4-BE49-F238E27FC236}">
                  <a16:creationId xmlns:a16="http://schemas.microsoft.com/office/drawing/2014/main" id="{3C71C417-1375-E19F-808D-CFD031A6A3C2}"/>
                </a:ext>
              </a:extLst>
            </p:cNvPr>
            <p:cNvCxnSpPr/>
            <p:nvPr/>
          </p:nvCxnSpPr>
          <p:spPr bwMode="auto">
            <a:xfrm>
              <a:off x="2391302" y="1975559"/>
              <a:ext cx="0" cy="3032128"/>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213" name="Straight Connector 212">
              <a:extLst>
                <a:ext uri="{FF2B5EF4-FFF2-40B4-BE49-F238E27FC236}">
                  <a16:creationId xmlns:a16="http://schemas.microsoft.com/office/drawing/2014/main" id="{340DD7C4-85A5-956D-9C0B-FC6CFF99B0B9}"/>
                </a:ext>
              </a:extLst>
            </p:cNvPr>
            <p:cNvCxnSpPr/>
            <p:nvPr/>
          </p:nvCxnSpPr>
          <p:spPr bwMode="auto">
            <a:xfrm>
              <a:off x="3451687" y="1975559"/>
              <a:ext cx="0" cy="3032128"/>
            </a:xfrm>
            <a:prstGeom prst="line">
              <a:avLst/>
            </a:prstGeom>
            <a:noFill/>
            <a:ln w="28575" cap="flat" cmpd="sng" algn="ctr">
              <a:solidFill>
                <a:schemeClr val="tx2">
                  <a:lumMod val="90000"/>
                </a:schemeClr>
              </a:solidFill>
              <a:prstDash val="sysDash"/>
              <a:round/>
              <a:headEnd type="none" w="med" len="med"/>
              <a:tailEnd type="none" w="med" len="med"/>
            </a:ln>
            <a:effectLst/>
          </p:spPr>
        </p:cxnSp>
      </p:grpSp>
      <p:sp>
        <p:nvSpPr>
          <p:cNvPr id="214" name="TextBox 213">
            <a:extLst>
              <a:ext uri="{FF2B5EF4-FFF2-40B4-BE49-F238E27FC236}">
                <a16:creationId xmlns:a16="http://schemas.microsoft.com/office/drawing/2014/main" id="{D452A895-1A9F-E268-9A04-387DB1B4BE49}"/>
              </a:ext>
            </a:extLst>
          </p:cNvPr>
          <p:cNvSpPr txBox="1"/>
          <p:nvPr/>
        </p:nvSpPr>
        <p:spPr bwMode="auto">
          <a:xfrm>
            <a:off x="3763230" y="3492686"/>
            <a:ext cx="20807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400" dirty="0">
                <a:solidFill>
                  <a:schemeClr val="bg1"/>
                </a:solidFill>
                <a:latin typeface="Calibri" panose="020F0502020204030204" pitchFamily="34" charset="0"/>
              </a:rPr>
              <a:t>Median OS:</a:t>
            </a:r>
          </a:p>
          <a:p>
            <a:pPr algn="l">
              <a:lnSpc>
                <a:spcPct val="100000"/>
              </a:lnSpc>
              <a:spcAft>
                <a:spcPct val="0"/>
              </a:spcAft>
              <a:buClrTx/>
              <a:buFontTx/>
              <a:buNone/>
            </a:pPr>
            <a:r>
              <a:rPr lang="en-US" sz="1400" b="0" dirty="0">
                <a:solidFill>
                  <a:schemeClr val="bg1"/>
                </a:solidFill>
                <a:latin typeface="Calibri" panose="020F0502020204030204" pitchFamily="34" charset="0"/>
              </a:rPr>
              <a:t>NR (27.1-NR)</a:t>
            </a:r>
          </a:p>
        </p:txBody>
      </p:sp>
      <p:sp>
        <p:nvSpPr>
          <p:cNvPr id="215" name="TextBox 214">
            <a:extLst>
              <a:ext uri="{FF2B5EF4-FFF2-40B4-BE49-F238E27FC236}">
                <a16:creationId xmlns:a16="http://schemas.microsoft.com/office/drawing/2014/main" id="{21A95527-46E1-494B-F1D2-B489553B422F}"/>
              </a:ext>
            </a:extLst>
          </p:cNvPr>
          <p:cNvSpPr txBox="1"/>
          <p:nvPr/>
        </p:nvSpPr>
        <p:spPr bwMode="auto">
          <a:xfrm>
            <a:off x="1045834" y="4664467"/>
            <a:ext cx="10046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 Censored</a:t>
            </a:r>
          </a:p>
        </p:txBody>
      </p:sp>
      <p:grpSp>
        <p:nvGrpSpPr>
          <p:cNvPr id="216" name="Group 215">
            <a:extLst>
              <a:ext uri="{FF2B5EF4-FFF2-40B4-BE49-F238E27FC236}">
                <a16:creationId xmlns:a16="http://schemas.microsoft.com/office/drawing/2014/main" id="{C18B13AD-37B4-CDA8-0BD3-E44F3CB955BD}"/>
              </a:ext>
            </a:extLst>
          </p:cNvPr>
          <p:cNvGrpSpPr/>
          <p:nvPr/>
        </p:nvGrpSpPr>
        <p:grpSpPr>
          <a:xfrm>
            <a:off x="2040061" y="1865023"/>
            <a:ext cx="2396810" cy="955566"/>
            <a:chOff x="2346791" y="2807685"/>
            <a:chExt cx="2396810" cy="955566"/>
          </a:xfrm>
        </p:grpSpPr>
        <p:sp>
          <p:nvSpPr>
            <p:cNvPr id="217" name="TextBox 216">
              <a:extLst>
                <a:ext uri="{FF2B5EF4-FFF2-40B4-BE49-F238E27FC236}">
                  <a16:creationId xmlns:a16="http://schemas.microsoft.com/office/drawing/2014/main" id="{63D8D82C-D85E-323E-C595-647AD8C84DC3}"/>
                </a:ext>
              </a:extLst>
            </p:cNvPr>
            <p:cNvSpPr txBox="1"/>
            <p:nvPr/>
          </p:nvSpPr>
          <p:spPr bwMode="auto">
            <a:xfrm>
              <a:off x="2346791" y="2807685"/>
              <a:ext cx="23968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dirty="0">
                  <a:solidFill>
                    <a:schemeClr val="bg1"/>
                  </a:solidFill>
                  <a:latin typeface="Calibri" panose="020F0502020204030204" pitchFamily="34" charset="0"/>
                </a:rPr>
                <a:t>Estimated % Probability of OS</a:t>
              </a:r>
            </a:p>
          </p:txBody>
        </p:sp>
        <p:sp>
          <p:nvSpPr>
            <p:cNvPr id="218" name="TextBox 217">
              <a:extLst>
                <a:ext uri="{FF2B5EF4-FFF2-40B4-BE49-F238E27FC236}">
                  <a16:creationId xmlns:a16="http://schemas.microsoft.com/office/drawing/2014/main" id="{3F280B1E-1DF0-6E2B-6678-2854F6A894D7}"/>
                </a:ext>
              </a:extLst>
            </p:cNvPr>
            <p:cNvSpPr txBox="1"/>
            <p:nvPr/>
          </p:nvSpPr>
          <p:spPr bwMode="auto">
            <a:xfrm>
              <a:off x="2363506" y="3024587"/>
              <a:ext cx="124264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b="0" dirty="0">
                  <a:solidFill>
                    <a:schemeClr val="bg1"/>
                  </a:solidFill>
                  <a:latin typeface="Calibri" panose="020F0502020204030204" pitchFamily="34" charset="0"/>
                </a:rPr>
                <a:t>12 mo</a:t>
              </a:r>
            </a:p>
            <a:p>
              <a:pPr algn="l">
                <a:lnSpc>
                  <a:spcPct val="100000"/>
                </a:lnSpc>
                <a:spcAft>
                  <a:spcPct val="0"/>
                </a:spcAft>
                <a:buClrTx/>
                <a:buFontTx/>
                <a:buNone/>
              </a:pPr>
              <a:r>
                <a:rPr lang="en-US" sz="1400" b="0" dirty="0">
                  <a:solidFill>
                    <a:schemeClr val="bg1"/>
                  </a:solidFill>
                  <a:latin typeface="Calibri" panose="020F0502020204030204" pitchFamily="34" charset="0"/>
                </a:rPr>
                <a:t>73.3%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(65.2%-79.8%)</a:t>
              </a:r>
            </a:p>
          </p:txBody>
        </p:sp>
        <p:sp>
          <p:nvSpPr>
            <p:cNvPr id="219" name="TextBox 218">
              <a:extLst>
                <a:ext uri="{FF2B5EF4-FFF2-40B4-BE49-F238E27FC236}">
                  <a16:creationId xmlns:a16="http://schemas.microsoft.com/office/drawing/2014/main" id="{EFF6AC3D-5F1B-42AC-4EC4-F576889F8B1D}"/>
                </a:ext>
              </a:extLst>
            </p:cNvPr>
            <p:cNvSpPr txBox="1"/>
            <p:nvPr/>
          </p:nvSpPr>
          <p:spPr bwMode="auto">
            <a:xfrm>
              <a:off x="3448427" y="3024587"/>
              <a:ext cx="124264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b="0" dirty="0">
                  <a:solidFill>
                    <a:schemeClr val="bg1"/>
                  </a:solidFill>
                  <a:latin typeface="Calibri" panose="020F0502020204030204" pitchFamily="34" charset="0"/>
                </a:rPr>
                <a:t>24 mo</a:t>
              </a:r>
            </a:p>
            <a:p>
              <a:pPr algn="l">
                <a:lnSpc>
                  <a:spcPct val="100000"/>
                </a:lnSpc>
                <a:spcAft>
                  <a:spcPct val="0"/>
                </a:spcAft>
                <a:buClrTx/>
                <a:buFontTx/>
                <a:buNone/>
              </a:pPr>
              <a:r>
                <a:rPr lang="en-US" sz="1400" b="0" dirty="0">
                  <a:solidFill>
                    <a:schemeClr val="bg1"/>
                  </a:solidFill>
                  <a:latin typeface="Calibri" panose="020F0502020204030204" pitchFamily="34" charset="0"/>
                </a:rPr>
                <a:t>60.5%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(51.5%-68.4%)</a:t>
              </a:r>
            </a:p>
          </p:txBody>
        </p:sp>
      </p:grpSp>
      <p:grpSp>
        <p:nvGrpSpPr>
          <p:cNvPr id="221" name="Group 220">
            <a:extLst>
              <a:ext uri="{FF2B5EF4-FFF2-40B4-BE49-F238E27FC236}">
                <a16:creationId xmlns:a16="http://schemas.microsoft.com/office/drawing/2014/main" id="{EB043430-F634-753F-D962-4C3192D4411D}"/>
              </a:ext>
            </a:extLst>
          </p:cNvPr>
          <p:cNvGrpSpPr/>
          <p:nvPr/>
        </p:nvGrpSpPr>
        <p:grpSpPr>
          <a:xfrm>
            <a:off x="7682485" y="1975559"/>
            <a:ext cx="1060385" cy="3032128"/>
            <a:chOff x="2391302" y="1975559"/>
            <a:chExt cx="1060385" cy="3032128"/>
          </a:xfrm>
        </p:grpSpPr>
        <p:cxnSp>
          <p:nvCxnSpPr>
            <p:cNvPr id="222" name="Straight Connector 221">
              <a:extLst>
                <a:ext uri="{FF2B5EF4-FFF2-40B4-BE49-F238E27FC236}">
                  <a16:creationId xmlns:a16="http://schemas.microsoft.com/office/drawing/2014/main" id="{B6951EC0-5BA6-0B11-8699-1592607EED81}"/>
                </a:ext>
              </a:extLst>
            </p:cNvPr>
            <p:cNvCxnSpPr/>
            <p:nvPr/>
          </p:nvCxnSpPr>
          <p:spPr bwMode="auto">
            <a:xfrm>
              <a:off x="2391302" y="1975559"/>
              <a:ext cx="0" cy="3032128"/>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223" name="Straight Connector 222">
              <a:extLst>
                <a:ext uri="{FF2B5EF4-FFF2-40B4-BE49-F238E27FC236}">
                  <a16:creationId xmlns:a16="http://schemas.microsoft.com/office/drawing/2014/main" id="{C8C01642-830A-8F0C-C494-DDB4E1F66154}"/>
                </a:ext>
              </a:extLst>
            </p:cNvPr>
            <p:cNvCxnSpPr/>
            <p:nvPr/>
          </p:nvCxnSpPr>
          <p:spPr bwMode="auto">
            <a:xfrm>
              <a:off x="3451687" y="1975559"/>
              <a:ext cx="0" cy="3032128"/>
            </a:xfrm>
            <a:prstGeom prst="line">
              <a:avLst/>
            </a:prstGeom>
            <a:noFill/>
            <a:ln w="28575" cap="flat" cmpd="sng" algn="ctr">
              <a:solidFill>
                <a:schemeClr val="tx2">
                  <a:lumMod val="90000"/>
                </a:schemeClr>
              </a:solidFill>
              <a:prstDash val="sysDash"/>
              <a:round/>
              <a:headEnd type="none" w="med" len="med"/>
              <a:tailEnd type="none" w="med" len="med"/>
            </a:ln>
            <a:effectLst/>
          </p:spPr>
        </p:cxnSp>
      </p:grpSp>
      <p:sp>
        <p:nvSpPr>
          <p:cNvPr id="224" name="Freeform: Shape 223">
            <a:extLst>
              <a:ext uri="{FF2B5EF4-FFF2-40B4-BE49-F238E27FC236}">
                <a16:creationId xmlns:a16="http://schemas.microsoft.com/office/drawing/2014/main" id="{9D440CC4-ACE3-A639-5CDA-A63EF78B08EC}"/>
              </a:ext>
            </a:extLst>
          </p:cNvPr>
          <p:cNvSpPr/>
          <p:nvPr/>
        </p:nvSpPr>
        <p:spPr bwMode="auto">
          <a:xfrm>
            <a:off x="6592189" y="3500119"/>
            <a:ext cx="1510411" cy="1479473"/>
          </a:xfrm>
          <a:custGeom>
            <a:avLst/>
            <a:gdLst>
              <a:gd name="connsiteX0" fmla="*/ 0 w 518160"/>
              <a:gd name="connsiteY0" fmla="*/ 0 h 1508760"/>
              <a:gd name="connsiteX1" fmla="*/ 518160 w 518160"/>
              <a:gd name="connsiteY1" fmla="*/ 0 h 1508760"/>
              <a:gd name="connsiteX2" fmla="*/ 518160 w 518160"/>
              <a:gd name="connsiteY2" fmla="*/ 1508760 h 1508760"/>
            </a:gdLst>
            <a:ahLst/>
            <a:cxnLst>
              <a:cxn ang="0">
                <a:pos x="connsiteX0" y="connsiteY0"/>
              </a:cxn>
              <a:cxn ang="0">
                <a:pos x="connsiteX1" y="connsiteY1"/>
              </a:cxn>
              <a:cxn ang="0">
                <a:pos x="connsiteX2" y="connsiteY2"/>
              </a:cxn>
            </a:cxnLst>
            <a:rect l="l" t="t" r="r" b="b"/>
            <a:pathLst>
              <a:path w="518160" h="1508760">
                <a:moveTo>
                  <a:pt x="0" y="0"/>
                </a:moveTo>
                <a:lnTo>
                  <a:pt x="518160" y="0"/>
                </a:lnTo>
                <a:lnTo>
                  <a:pt x="518160" y="1508760"/>
                </a:lnTo>
              </a:path>
            </a:pathLst>
          </a:custGeom>
          <a:noFill/>
          <a:ln w="28575">
            <a:solidFill>
              <a:schemeClr val="tx2">
                <a:lumMod val="90000"/>
              </a:schemeClr>
            </a:solidFill>
            <a:prstDash val="sysDash"/>
            <a:miter lim="800000"/>
            <a:headEnd/>
            <a:tailEnd/>
          </a:ln>
        </p:spPr>
        <p:txBody>
          <a:bodyPr rtlCol="0" anchor="ctr"/>
          <a:lstStyle/>
          <a:p>
            <a:pPr algn="ctr"/>
            <a:endParaRPr lang="en-US" dirty="0"/>
          </a:p>
        </p:txBody>
      </p:sp>
      <p:sp>
        <p:nvSpPr>
          <p:cNvPr id="225" name="TextBox 224">
            <a:extLst>
              <a:ext uri="{FF2B5EF4-FFF2-40B4-BE49-F238E27FC236}">
                <a16:creationId xmlns:a16="http://schemas.microsoft.com/office/drawing/2014/main" id="{8EBA946D-8FA9-4443-6AEC-4B6A91DAFF7F}"/>
              </a:ext>
            </a:extLst>
          </p:cNvPr>
          <p:cNvSpPr txBox="1"/>
          <p:nvPr/>
        </p:nvSpPr>
        <p:spPr bwMode="auto">
          <a:xfrm>
            <a:off x="6600751" y="3496827"/>
            <a:ext cx="18822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dirty="0">
                <a:solidFill>
                  <a:schemeClr val="bg1"/>
                </a:solidFill>
                <a:latin typeface="Calibri" panose="020F0502020204030204" pitchFamily="34" charset="0"/>
              </a:rPr>
              <a:t>Median OS:</a:t>
            </a:r>
          </a:p>
          <a:p>
            <a:pPr algn="l">
              <a:lnSpc>
                <a:spcPct val="100000"/>
              </a:lnSpc>
              <a:spcAft>
                <a:spcPct val="0"/>
              </a:spcAft>
              <a:buClrTx/>
              <a:buFontTx/>
              <a:buNone/>
            </a:pPr>
            <a:r>
              <a:rPr lang="en-US" sz="1400" b="0" dirty="0">
                <a:solidFill>
                  <a:schemeClr val="bg1"/>
                </a:solidFill>
                <a:latin typeface="Calibri" panose="020F0502020204030204" pitchFamily="34" charset="0"/>
              </a:rPr>
              <a:t>16.9 mo (13.0-21.8mo)</a:t>
            </a:r>
          </a:p>
        </p:txBody>
      </p:sp>
      <p:grpSp>
        <p:nvGrpSpPr>
          <p:cNvPr id="226" name="Group 225">
            <a:extLst>
              <a:ext uri="{FF2B5EF4-FFF2-40B4-BE49-F238E27FC236}">
                <a16:creationId xmlns:a16="http://schemas.microsoft.com/office/drawing/2014/main" id="{5B8892DD-37DC-2300-F601-FDED83F1E549}"/>
              </a:ext>
            </a:extLst>
          </p:cNvPr>
          <p:cNvGrpSpPr/>
          <p:nvPr/>
        </p:nvGrpSpPr>
        <p:grpSpPr>
          <a:xfrm>
            <a:off x="7611835" y="2253658"/>
            <a:ext cx="2396810" cy="955566"/>
            <a:chOff x="2346791" y="2807685"/>
            <a:chExt cx="2396810" cy="955566"/>
          </a:xfrm>
        </p:grpSpPr>
        <p:sp>
          <p:nvSpPr>
            <p:cNvPr id="227" name="TextBox 226">
              <a:extLst>
                <a:ext uri="{FF2B5EF4-FFF2-40B4-BE49-F238E27FC236}">
                  <a16:creationId xmlns:a16="http://schemas.microsoft.com/office/drawing/2014/main" id="{94BF92BD-7007-2AC8-BD36-86039E49BBDF}"/>
                </a:ext>
              </a:extLst>
            </p:cNvPr>
            <p:cNvSpPr txBox="1"/>
            <p:nvPr/>
          </p:nvSpPr>
          <p:spPr bwMode="auto">
            <a:xfrm>
              <a:off x="2346791" y="2807685"/>
              <a:ext cx="23968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dirty="0">
                  <a:solidFill>
                    <a:schemeClr val="bg1"/>
                  </a:solidFill>
                  <a:latin typeface="Calibri" panose="020F0502020204030204" pitchFamily="34" charset="0"/>
                </a:rPr>
                <a:t>Estimated % Probability of OS</a:t>
              </a:r>
            </a:p>
          </p:txBody>
        </p:sp>
        <p:sp>
          <p:nvSpPr>
            <p:cNvPr id="228" name="TextBox 227">
              <a:extLst>
                <a:ext uri="{FF2B5EF4-FFF2-40B4-BE49-F238E27FC236}">
                  <a16:creationId xmlns:a16="http://schemas.microsoft.com/office/drawing/2014/main" id="{0579942A-409F-8DDA-73ED-E79BA62C52C6}"/>
                </a:ext>
              </a:extLst>
            </p:cNvPr>
            <p:cNvSpPr txBox="1"/>
            <p:nvPr/>
          </p:nvSpPr>
          <p:spPr bwMode="auto">
            <a:xfrm>
              <a:off x="2363506" y="3024587"/>
              <a:ext cx="124264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b="0" dirty="0">
                  <a:solidFill>
                    <a:schemeClr val="bg1"/>
                  </a:solidFill>
                  <a:latin typeface="Calibri" panose="020F0502020204030204" pitchFamily="34" charset="0"/>
                </a:rPr>
                <a:t>12 mo</a:t>
              </a:r>
            </a:p>
            <a:p>
              <a:pPr algn="l">
                <a:lnSpc>
                  <a:spcPct val="100000"/>
                </a:lnSpc>
                <a:spcAft>
                  <a:spcPct val="0"/>
                </a:spcAft>
                <a:buClrTx/>
                <a:buFontTx/>
                <a:buNone/>
              </a:pPr>
              <a:r>
                <a:rPr lang="en-US" sz="1400" b="0" dirty="0">
                  <a:solidFill>
                    <a:schemeClr val="bg1"/>
                  </a:solidFill>
                  <a:latin typeface="Calibri" panose="020F0502020204030204" pitchFamily="34" charset="0"/>
                </a:rPr>
                <a:t>60.6%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(52.3%-67.9%)</a:t>
              </a:r>
            </a:p>
          </p:txBody>
        </p:sp>
        <p:sp>
          <p:nvSpPr>
            <p:cNvPr id="229" name="TextBox 228">
              <a:extLst>
                <a:ext uri="{FF2B5EF4-FFF2-40B4-BE49-F238E27FC236}">
                  <a16:creationId xmlns:a16="http://schemas.microsoft.com/office/drawing/2014/main" id="{182B0D27-A967-2419-3FB3-F605CF413886}"/>
                </a:ext>
              </a:extLst>
            </p:cNvPr>
            <p:cNvSpPr txBox="1"/>
            <p:nvPr/>
          </p:nvSpPr>
          <p:spPr bwMode="auto">
            <a:xfrm>
              <a:off x="3448427" y="3024587"/>
              <a:ext cx="124264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Aft>
                  <a:spcPct val="0"/>
                </a:spcAft>
                <a:buClrTx/>
                <a:buFontTx/>
                <a:buNone/>
              </a:pPr>
              <a:r>
                <a:rPr lang="en-US" sz="1400" b="0" dirty="0">
                  <a:solidFill>
                    <a:schemeClr val="bg1"/>
                  </a:solidFill>
                  <a:latin typeface="Calibri" panose="020F0502020204030204" pitchFamily="34" charset="0"/>
                </a:rPr>
                <a:t>24 mo</a:t>
              </a:r>
            </a:p>
            <a:p>
              <a:pPr algn="l">
                <a:lnSpc>
                  <a:spcPct val="100000"/>
                </a:lnSpc>
                <a:spcAft>
                  <a:spcPct val="0"/>
                </a:spcAft>
                <a:buClrTx/>
                <a:buFontTx/>
                <a:buNone/>
              </a:pPr>
              <a:r>
                <a:rPr lang="en-US" sz="1400" b="0" dirty="0">
                  <a:solidFill>
                    <a:schemeClr val="bg1"/>
                  </a:solidFill>
                  <a:latin typeface="Calibri" panose="020F0502020204030204" pitchFamily="34" charset="0"/>
                </a:rPr>
                <a:t>38.4%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(32.0%-44.6%)</a:t>
              </a:r>
            </a:p>
          </p:txBody>
        </p:sp>
      </p:grpSp>
      <p:grpSp>
        <p:nvGrpSpPr>
          <p:cNvPr id="6" name="Group 5">
            <a:extLst>
              <a:ext uri="{FF2B5EF4-FFF2-40B4-BE49-F238E27FC236}">
                <a16:creationId xmlns:a16="http://schemas.microsoft.com/office/drawing/2014/main" id="{169DDAAF-3623-F721-3CD1-9061823F3E2E}"/>
              </a:ext>
            </a:extLst>
          </p:cNvPr>
          <p:cNvGrpSpPr/>
          <p:nvPr/>
        </p:nvGrpSpPr>
        <p:grpSpPr>
          <a:xfrm>
            <a:off x="1072327" y="2012053"/>
            <a:ext cx="4640831" cy="1490326"/>
            <a:chOff x="1072327" y="2012053"/>
            <a:chExt cx="4640831" cy="1490326"/>
          </a:xfrm>
        </p:grpSpPr>
        <p:cxnSp>
          <p:nvCxnSpPr>
            <p:cNvPr id="220" name="Straight Connector 219">
              <a:extLst>
                <a:ext uri="{FF2B5EF4-FFF2-40B4-BE49-F238E27FC236}">
                  <a16:creationId xmlns:a16="http://schemas.microsoft.com/office/drawing/2014/main" id="{CFDCA60B-359F-9858-5FB2-97A566F0D39D}"/>
                </a:ext>
              </a:extLst>
            </p:cNvPr>
            <p:cNvCxnSpPr>
              <a:cxnSpLocks/>
            </p:cNvCxnSpPr>
            <p:nvPr/>
          </p:nvCxnSpPr>
          <p:spPr bwMode="auto">
            <a:xfrm>
              <a:off x="1072327" y="3502379"/>
              <a:ext cx="4640831" cy="0"/>
            </a:xfrm>
            <a:prstGeom prst="line">
              <a:avLst/>
            </a:prstGeom>
            <a:noFill/>
            <a:ln w="28575" cap="flat" cmpd="sng" algn="ctr">
              <a:solidFill>
                <a:schemeClr val="tx2">
                  <a:lumMod val="90000"/>
                </a:schemeClr>
              </a:solidFill>
              <a:prstDash val="sysDash"/>
              <a:round/>
              <a:headEnd type="none" w="med" len="med"/>
              <a:tailEnd type="none" w="med" len="med"/>
            </a:ln>
            <a:effectLst/>
          </p:spPr>
        </p:cxnSp>
        <p:grpSp>
          <p:nvGrpSpPr>
            <p:cNvPr id="238" name="Group 237">
              <a:extLst>
                <a:ext uri="{FF2B5EF4-FFF2-40B4-BE49-F238E27FC236}">
                  <a16:creationId xmlns:a16="http://schemas.microsoft.com/office/drawing/2014/main" id="{079D056A-57C9-F085-12DD-1D7133B77BEA}"/>
                </a:ext>
              </a:extLst>
            </p:cNvPr>
            <p:cNvGrpSpPr/>
            <p:nvPr/>
          </p:nvGrpSpPr>
          <p:grpSpPr>
            <a:xfrm>
              <a:off x="3226807" y="3135710"/>
              <a:ext cx="76895" cy="76895"/>
              <a:chOff x="7149741" y="2177355"/>
              <a:chExt cx="158036" cy="158036"/>
            </a:xfrm>
          </p:grpSpPr>
          <p:cxnSp>
            <p:nvCxnSpPr>
              <p:cNvPr id="242" name="Straight Connector 241">
                <a:extLst>
                  <a:ext uri="{FF2B5EF4-FFF2-40B4-BE49-F238E27FC236}">
                    <a16:creationId xmlns:a16="http://schemas.microsoft.com/office/drawing/2014/main" id="{8ACCA0C0-081E-E0A9-3454-76E2E2ED3A0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1419AB96-836A-5B31-5B1E-1E6D34633E0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 name="Group 4">
              <a:extLst>
                <a:ext uri="{FF2B5EF4-FFF2-40B4-BE49-F238E27FC236}">
                  <a16:creationId xmlns:a16="http://schemas.microsoft.com/office/drawing/2014/main" id="{5A90C1CB-BAC4-521D-C7C8-BE7BC83D33E8}"/>
                </a:ext>
              </a:extLst>
            </p:cNvPr>
            <p:cNvGrpSpPr/>
            <p:nvPr/>
          </p:nvGrpSpPr>
          <p:grpSpPr>
            <a:xfrm>
              <a:off x="2970675" y="3084588"/>
              <a:ext cx="129359" cy="77188"/>
              <a:chOff x="2970675" y="3084588"/>
              <a:chExt cx="129359" cy="77188"/>
            </a:xfrm>
          </p:grpSpPr>
          <p:grpSp>
            <p:nvGrpSpPr>
              <p:cNvPr id="230" name="Group 229">
                <a:extLst>
                  <a:ext uri="{FF2B5EF4-FFF2-40B4-BE49-F238E27FC236}">
                    <a16:creationId xmlns:a16="http://schemas.microsoft.com/office/drawing/2014/main" id="{F62DE205-ACE5-D7A9-1F6B-F713870553AF}"/>
                  </a:ext>
                </a:extLst>
              </p:cNvPr>
              <p:cNvGrpSpPr/>
              <p:nvPr/>
            </p:nvGrpSpPr>
            <p:grpSpPr>
              <a:xfrm>
                <a:off x="2997770" y="3084588"/>
                <a:ext cx="102264" cy="76895"/>
                <a:chOff x="5729324" y="3950396"/>
                <a:chExt cx="102264" cy="76895"/>
              </a:xfrm>
            </p:grpSpPr>
            <p:grpSp>
              <p:nvGrpSpPr>
                <p:cNvPr id="231" name="Group 230">
                  <a:extLst>
                    <a:ext uri="{FF2B5EF4-FFF2-40B4-BE49-F238E27FC236}">
                      <a16:creationId xmlns:a16="http://schemas.microsoft.com/office/drawing/2014/main" id="{826AC870-CB48-68FC-5C90-7C90C16181F5}"/>
                    </a:ext>
                  </a:extLst>
                </p:cNvPr>
                <p:cNvGrpSpPr/>
                <p:nvPr/>
              </p:nvGrpSpPr>
              <p:grpSpPr>
                <a:xfrm>
                  <a:off x="5754693" y="3950396"/>
                  <a:ext cx="76895" cy="76895"/>
                  <a:chOff x="7149741" y="2177355"/>
                  <a:chExt cx="158036" cy="158036"/>
                </a:xfrm>
              </p:grpSpPr>
              <p:cxnSp>
                <p:nvCxnSpPr>
                  <p:cNvPr id="235" name="Straight Connector 234">
                    <a:extLst>
                      <a:ext uri="{FF2B5EF4-FFF2-40B4-BE49-F238E27FC236}">
                        <a16:creationId xmlns:a16="http://schemas.microsoft.com/office/drawing/2014/main" id="{9E16CE8C-1E2E-9E09-8796-CC595BC8AD6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1B34E787-0D8D-01F4-B5F2-DA4F505290C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32" name="Group 231">
                  <a:extLst>
                    <a:ext uri="{FF2B5EF4-FFF2-40B4-BE49-F238E27FC236}">
                      <a16:creationId xmlns:a16="http://schemas.microsoft.com/office/drawing/2014/main" id="{C9B92E47-0BBC-EF39-B098-93963CE78B8D}"/>
                    </a:ext>
                  </a:extLst>
                </p:cNvPr>
                <p:cNvGrpSpPr/>
                <p:nvPr/>
              </p:nvGrpSpPr>
              <p:grpSpPr>
                <a:xfrm>
                  <a:off x="5729324" y="3950396"/>
                  <a:ext cx="76895" cy="76895"/>
                  <a:chOff x="7149741" y="2177355"/>
                  <a:chExt cx="158036" cy="158036"/>
                </a:xfrm>
              </p:grpSpPr>
              <p:cxnSp>
                <p:nvCxnSpPr>
                  <p:cNvPr id="233" name="Straight Connector 232">
                    <a:extLst>
                      <a:ext uri="{FF2B5EF4-FFF2-40B4-BE49-F238E27FC236}">
                        <a16:creationId xmlns:a16="http://schemas.microsoft.com/office/drawing/2014/main" id="{DC02ECA0-C61C-411D-C67B-EC17B581C46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2C9EFBD0-07FF-B303-C196-DF7C9C32CAA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39" name="Group 238">
                <a:extLst>
                  <a:ext uri="{FF2B5EF4-FFF2-40B4-BE49-F238E27FC236}">
                    <a16:creationId xmlns:a16="http://schemas.microsoft.com/office/drawing/2014/main" id="{F35CF30B-BA3E-2811-8337-482B2AEFFC35}"/>
                  </a:ext>
                </a:extLst>
              </p:cNvPr>
              <p:cNvGrpSpPr/>
              <p:nvPr/>
            </p:nvGrpSpPr>
            <p:grpSpPr>
              <a:xfrm>
                <a:off x="2970675" y="3084881"/>
                <a:ext cx="76895" cy="76895"/>
                <a:chOff x="7149741" y="2177355"/>
                <a:chExt cx="158036" cy="158036"/>
              </a:xfrm>
            </p:grpSpPr>
            <p:cxnSp>
              <p:nvCxnSpPr>
                <p:cNvPr id="240" name="Straight Connector 239">
                  <a:extLst>
                    <a:ext uri="{FF2B5EF4-FFF2-40B4-BE49-F238E27FC236}">
                      <a16:creationId xmlns:a16="http://schemas.microsoft.com/office/drawing/2014/main" id="{A0172BA8-386C-5AA0-253A-7DA5FC48D61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A818FEB6-80AC-0580-863D-EC25B0B21529}"/>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44" name="Group 243">
              <a:extLst>
                <a:ext uri="{FF2B5EF4-FFF2-40B4-BE49-F238E27FC236}">
                  <a16:creationId xmlns:a16="http://schemas.microsoft.com/office/drawing/2014/main" id="{706E5B40-87E2-61A9-6725-6E2C1FF7319C}"/>
                </a:ext>
              </a:extLst>
            </p:cNvPr>
            <p:cNvGrpSpPr/>
            <p:nvPr/>
          </p:nvGrpSpPr>
          <p:grpSpPr>
            <a:xfrm>
              <a:off x="3359163" y="3170212"/>
              <a:ext cx="76895" cy="76895"/>
              <a:chOff x="7149741" y="2177355"/>
              <a:chExt cx="158036" cy="158036"/>
            </a:xfrm>
          </p:grpSpPr>
          <p:cxnSp>
            <p:nvCxnSpPr>
              <p:cNvPr id="245" name="Straight Connector 244">
                <a:extLst>
                  <a:ext uri="{FF2B5EF4-FFF2-40B4-BE49-F238E27FC236}">
                    <a16:creationId xmlns:a16="http://schemas.microsoft.com/office/drawing/2014/main" id="{8AC8D360-F3C0-0ED2-339A-8C3153D37F7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9EB3E221-5386-D198-659B-1969768E2DA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47" name="Group 246">
              <a:extLst>
                <a:ext uri="{FF2B5EF4-FFF2-40B4-BE49-F238E27FC236}">
                  <a16:creationId xmlns:a16="http://schemas.microsoft.com/office/drawing/2014/main" id="{BCB0FDF5-D4A7-A0E6-BC9F-92635D8E1B8A}"/>
                </a:ext>
              </a:extLst>
            </p:cNvPr>
            <p:cNvGrpSpPr/>
            <p:nvPr/>
          </p:nvGrpSpPr>
          <p:grpSpPr>
            <a:xfrm>
              <a:off x="3897203" y="3208659"/>
              <a:ext cx="102264" cy="76895"/>
              <a:chOff x="5729324" y="3950396"/>
              <a:chExt cx="102264" cy="76895"/>
            </a:xfrm>
          </p:grpSpPr>
          <p:grpSp>
            <p:nvGrpSpPr>
              <p:cNvPr id="248" name="Group 247">
                <a:extLst>
                  <a:ext uri="{FF2B5EF4-FFF2-40B4-BE49-F238E27FC236}">
                    <a16:creationId xmlns:a16="http://schemas.microsoft.com/office/drawing/2014/main" id="{74F9CE64-6B2C-A599-5AB7-51DC04C9D7B3}"/>
                  </a:ext>
                </a:extLst>
              </p:cNvPr>
              <p:cNvGrpSpPr/>
              <p:nvPr/>
            </p:nvGrpSpPr>
            <p:grpSpPr>
              <a:xfrm>
                <a:off x="5754693" y="3950396"/>
                <a:ext cx="76895" cy="76895"/>
                <a:chOff x="7149741" y="2177355"/>
                <a:chExt cx="158036" cy="158036"/>
              </a:xfrm>
            </p:grpSpPr>
            <p:cxnSp>
              <p:nvCxnSpPr>
                <p:cNvPr id="252" name="Straight Connector 251">
                  <a:extLst>
                    <a:ext uri="{FF2B5EF4-FFF2-40B4-BE49-F238E27FC236}">
                      <a16:creationId xmlns:a16="http://schemas.microsoft.com/office/drawing/2014/main" id="{B6D0B151-F543-5375-4A12-E50003DB5CF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146A7525-55AC-00C5-4BBB-3CC07C98FB2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49" name="Group 248">
                <a:extLst>
                  <a:ext uri="{FF2B5EF4-FFF2-40B4-BE49-F238E27FC236}">
                    <a16:creationId xmlns:a16="http://schemas.microsoft.com/office/drawing/2014/main" id="{0EC776E0-DF1D-AD37-A584-3B9E73CECF17}"/>
                  </a:ext>
                </a:extLst>
              </p:cNvPr>
              <p:cNvGrpSpPr/>
              <p:nvPr/>
            </p:nvGrpSpPr>
            <p:grpSpPr>
              <a:xfrm>
                <a:off x="5729324" y="3950396"/>
                <a:ext cx="76895" cy="76895"/>
                <a:chOff x="7149741" y="2177355"/>
                <a:chExt cx="158036" cy="158036"/>
              </a:xfrm>
            </p:grpSpPr>
            <p:cxnSp>
              <p:nvCxnSpPr>
                <p:cNvPr id="250" name="Straight Connector 249">
                  <a:extLst>
                    <a:ext uri="{FF2B5EF4-FFF2-40B4-BE49-F238E27FC236}">
                      <a16:creationId xmlns:a16="http://schemas.microsoft.com/office/drawing/2014/main" id="{1E98D28E-F5A4-861F-5623-A492FF43529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39FAE667-C99B-4FC9-136B-25430C69512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54" name="Group 253">
              <a:extLst>
                <a:ext uri="{FF2B5EF4-FFF2-40B4-BE49-F238E27FC236}">
                  <a16:creationId xmlns:a16="http://schemas.microsoft.com/office/drawing/2014/main" id="{C3CDF57C-B5AD-6CC1-3664-C5DA87FFDA58}"/>
                </a:ext>
              </a:extLst>
            </p:cNvPr>
            <p:cNvGrpSpPr/>
            <p:nvPr/>
          </p:nvGrpSpPr>
          <p:grpSpPr>
            <a:xfrm>
              <a:off x="3515535" y="3208512"/>
              <a:ext cx="129359" cy="77188"/>
              <a:chOff x="2970675" y="3084588"/>
              <a:chExt cx="129359" cy="77188"/>
            </a:xfrm>
          </p:grpSpPr>
          <p:grpSp>
            <p:nvGrpSpPr>
              <p:cNvPr id="255" name="Group 254">
                <a:extLst>
                  <a:ext uri="{FF2B5EF4-FFF2-40B4-BE49-F238E27FC236}">
                    <a16:creationId xmlns:a16="http://schemas.microsoft.com/office/drawing/2014/main" id="{058A758A-ECBC-7672-E32E-75939878849E}"/>
                  </a:ext>
                </a:extLst>
              </p:cNvPr>
              <p:cNvGrpSpPr/>
              <p:nvPr/>
            </p:nvGrpSpPr>
            <p:grpSpPr>
              <a:xfrm>
                <a:off x="2997770" y="3084588"/>
                <a:ext cx="102264" cy="76895"/>
                <a:chOff x="5729324" y="3950396"/>
                <a:chExt cx="102264" cy="76895"/>
              </a:xfrm>
            </p:grpSpPr>
            <p:grpSp>
              <p:nvGrpSpPr>
                <p:cNvPr id="259" name="Group 258">
                  <a:extLst>
                    <a:ext uri="{FF2B5EF4-FFF2-40B4-BE49-F238E27FC236}">
                      <a16:creationId xmlns:a16="http://schemas.microsoft.com/office/drawing/2014/main" id="{01C07F70-2321-A4BB-29E7-63D9D386C8A5}"/>
                    </a:ext>
                  </a:extLst>
                </p:cNvPr>
                <p:cNvGrpSpPr/>
                <p:nvPr/>
              </p:nvGrpSpPr>
              <p:grpSpPr>
                <a:xfrm>
                  <a:off x="5754693" y="3950396"/>
                  <a:ext cx="76895" cy="76895"/>
                  <a:chOff x="7149741" y="2177355"/>
                  <a:chExt cx="158036" cy="158036"/>
                </a:xfrm>
              </p:grpSpPr>
              <p:cxnSp>
                <p:nvCxnSpPr>
                  <p:cNvPr id="263" name="Straight Connector 262">
                    <a:extLst>
                      <a:ext uri="{FF2B5EF4-FFF2-40B4-BE49-F238E27FC236}">
                        <a16:creationId xmlns:a16="http://schemas.microsoft.com/office/drawing/2014/main" id="{B7F768C8-1A03-E920-15D9-4AF180DC567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BAD72047-4F6F-56AD-1B3E-D89CC85AD89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E7930CD7-D8E3-F419-DA3A-6C38D61F1FE9}"/>
                    </a:ext>
                  </a:extLst>
                </p:cNvPr>
                <p:cNvGrpSpPr/>
                <p:nvPr/>
              </p:nvGrpSpPr>
              <p:grpSpPr>
                <a:xfrm>
                  <a:off x="5729324" y="3950396"/>
                  <a:ext cx="76895" cy="76895"/>
                  <a:chOff x="7149741" y="2177355"/>
                  <a:chExt cx="158036" cy="158036"/>
                </a:xfrm>
              </p:grpSpPr>
              <p:cxnSp>
                <p:nvCxnSpPr>
                  <p:cNvPr id="261" name="Straight Connector 260">
                    <a:extLst>
                      <a:ext uri="{FF2B5EF4-FFF2-40B4-BE49-F238E27FC236}">
                        <a16:creationId xmlns:a16="http://schemas.microsoft.com/office/drawing/2014/main" id="{79F0B185-FC54-507B-108D-B7C47A1F91E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62EB49E0-542A-658F-3D9C-F3AE7A5929F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56" name="Group 255">
                <a:extLst>
                  <a:ext uri="{FF2B5EF4-FFF2-40B4-BE49-F238E27FC236}">
                    <a16:creationId xmlns:a16="http://schemas.microsoft.com/office/drawing/2014/main" id="{5A47ACBC-5B15-9F53-A786-D271A6B4FC19}"/>
                  </a:ext>
                </a:extLst>
              </p:cNvPr>
              <p:cNvGrpSpPr/>
              <p:nvPr/>
            </p:nvGrpSpPr>
            <p:grpSpPr>
              <a:xfrm>
                <a:off x="2970675" y="3084881"/>
                <a:ext cx="76895" cy="76895"/>
                <a:chOff x="7149741" y="2177355"/>
                <a:chExt cx="158036" cy="158036"/>
              </a:xfrm>
            </p:grpSpPr>
            <p:cxnSp>
              <p:nvCxnSpPr>
                <p:cNvPr id="257" name="Straight Connector 256">
                  <a:extLst>
                    <a:ext uri="{FF2B5EF4-FFF2-40B4-BE49-F238E27FC236}">
                      <a16:creationId xmlns:a16="http://schemas.microsoft.com/office/drawing/2014/main" id="{3655B526-815C-0E94-7AF9-727790D4EB8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0170BAE6-686F-B72E-6F57-CCEBE101423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65" name="Group 264">
              <a:extLst>
                <a:ext uri="{FF2B5EF4-FFF2-40B4-BE49-F238E27FC236}">
                  <a16:creationId xmlns:a16="http://schemas.microsoft.com/office/drawing/2014/main" id="{D40D77B7-A917-F578-9E64-28B8936C7761}"/>
                </a:ext>
              </a:extLst>
            </p:cNvPr>
            <p:cNvGrpSpPr/>
            <p:nvPr/>
          </p:nvGrpSpPr>
          <p:grpSpPr>
            <a:xfrm>
              <a:off x="4236548" y="3204249"/>
              <a:ext cx="102264" cy="76895"/>
              <a:chOff x="5729324" y="3950396"/>
              <a:chExt cx="102264" cy="76895"/>
            </a:xfrm>
          </p:grpSpPr>
          <p:grpSp>
            <p:nvGrpSpPr>
              <p:cNvPr id="266" name="Group 265">
                <a:extLst>
                  <a:ext uri="{FF2B5EF4-FFF2-40B4-BE49-F238E27FC236}">
                    <a16:creationId xmlns:a16="http://schemas.microsoft.com/office/drawing/2014/main" id="{899C03EB-2283-3394-FD9D-BEC738783FE6}"/>
                  </a:ext>
                </a:extLst>
              </p:cNvPr>
              <p:cNvGrpSpPr/>
              <p:nvPr/>
            </p:nvGrpSpPr>
            <p:grpSpPr>
              <a:xfrm>
                <a:off x="5754693" y="3950396"/>
                <a:ext cx="76895" cy="76895"/>
                <a:chOff x="7149741" y="2177355"/>
                <a:chExt cx="158036" cy="158036"/>
              </a:xfrm>
            </p:grpSpPr>
            <p:cxnSp>
              <p:nvCxnSpPr>
                <p:cNvPr id="270" name="Straight Connector 269">
                  <a:extLst>
                    <a:ext uri="{FF2B5EF4-FFF2-40B4-BE49-F238E27FC236}">
                      <a16:creationId xmlns:a16="http://schemas.microsoft.com/office/drawing/2014/main" id="{BC867046-444E-290C-E9DA-58EDE95578A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6A3890D8-8CD1-75CE-0026-C628FAD24442}"/>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67" name="Group 266">
                <a:extLst>
                  <a:ext uri="{FF2B5EF4-FFF2-40B4-BE49-F238E27FC236}">
                    <a16:creationId xmlns:a16="http://schemas.microsoft.com/office/drawing/2014/main" id="{84F4A7C0-1452-6339-534A-405A22B6837C}"/>
                  </a:ext>
                </a:extLst>
              </p:cNvPr>
              <p:cNvGrpSpPr/>
              <p:nvPr/>
            </p:nvGrpSpPr>
            <p:grpSpPr>
              <a:xfrm>
                <a:off x="5729324" y="3950396"/>
                <a:ext cx="76895" cy="76895"/>
                <a:chOff x="7149741" y="2177355"/>
                <a:chExt cx="158036" cy="158036"/>
              </a:xfrm>
            </p:grpSpPr>
            <p:cxnSp>
              <p:nvCxnSpPr>
                <p:cNvPr id="268" name="Straight Connector 267">
                  <a:extLst>
                    <a:ext uri="{FF2B5EF4-FFF2-40B4-BE49-F238E27FC236}">
                      <a16:creationId xmlns:a16="http://schemas.microsoft.com/office/drawing/2014/main" id="{DF77F3ED-7648-4BC2-52DC-87272FE0CE4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915E8DE4-E150-68ED-FD98-15B5F4339AD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72" name="Group 271">
              <a:extLst>
                <a:ext uri="{FF2B5EF4-FFF2-40B4-BE49-F238E27FC236}">
                  <a16:creationId xmlns:a16="http://schemas.microsoft.com/office/drawing/2014/main" id="{19A6DE9D-4AE5-3BF6-C865-9185A0C6D1A4}"/>
                </a:ext>
              </a:extLst>
            </p:cNvPr>
            <p:cNvGrpSpPr/>
            <p:nvPr/>
          </p:nvGrpSpPr>
          <p:grpSpPr>
            <a:xfrm>
              <a:off x="4402425" y="3197365"/>
              <a:ext cx="102264" cy="76895"/>
              <a:chOff x="5729324" y="3950396"/>
              <a:chExt cx="102264" cy="76895"/>
            </a:xfrm>
          </p:grpSpPr>
          <p:grpSp>
            <p:nvGrpSpPr>
              <p:cNvPr id="273" name="Group 272">
                <a:extLst>
                  <a:ext uri="{FF2B5EF4-FFF2-40B4-BE49-F238E27FC236}">
                    <a16:creationId xmlns:a16="http://schemas.microsoft.com/office/drawing/2014/main" id="{B1932C5A-6699-8920-742B-AE36790B37A2}"/>
                  </a:ext>
                </a:extLst>
              </p:cNvPr>
              <p:cNvGrpSpPr/>
              <p:nvPr/>
            </p:nvGrpSpPr>
            <p:grpSpPr>
              <a:xfrm>
                <a:off x="5754693" y="3950396"/>
                <a:ext cx="76895" cy="76895"/>
                <a:chOff x="7149741" y="2177355"/>
                <a:chExt cx="158036" cy="158036"/>
              </a:xfrm>
            </p:grpSpPr>
            <p:cxnSp>
              <p:nvCxnSpPr>
                <p:cNvPr id="277" name="Straight Connector 276">
                  <a:extLst>
                    <a:ext uri="{FF2B5EF4-FFF2-40B4-BE49-F238E27FC236}">
                      <a16:creationId xmlns:a16="http://schemas.microsoft.com/office/drawing/2014/main" id="{2D38CE51-AA43-383E-1788-D419695D733A}"/>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968880D5-251A-0C5B-0917-B1CBCD22520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74" name="Group 273">
                <a:extLst>
                  <a:ext uri="{FF2B5EF4-FFF2-40B4-BE49-F238E27FC236}">
                    <a16:creationId xmlns:a16="http://schemas.microsoft.com/office/drawing/2014/main" id="{A2B49F33-0DFD-B9AA-C598-6C413EB979CE}"/>
                  </a:ext>
                </a:extLst>
              </p:cNvPr>
              <p:cNvGrpSpPr/>
              <p:nvPr/>
            </p:nvGrpSpPr>
            <p:grpSpPr>
              <a:xfrm>
                <a:off x="5729324" y="3950396"/>
                <a:ext cx="76895" cy="76895"/>
                <a:chOff x="7149741" y="2177355"/>
                <a:chExt cx="158036" cy="158036"/>
              </a:xfrm>
            </p:grpSpPr>
            <p:cxnSp>
              <p:nvCxnSpPr>
                <p:cNvPr id="275" name="Straight Connector 274">
                  <a:extLst>
                    <a:ext uri="{FF2B5EF4-FFF2-40B4-BE49-F238E27FC236}">
                      <a16:creationId xmlns:a16="http://schemas.microsoft.com/office/drawing/2014/main" id="{01CF7DA0-85EA-57B5-9A46-B2F4E0046DA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23CADF09-6491-5A8A-4E92-FE9D62495F6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79" name="Group 278">
              <a:extLst>
                <a:ext uri="{FF2B5EF4-FFF2-40B4-BE49-F238E27FC236}">
                  <a16:creationId xmlns:a16="http://schemas.microsoft.com/office/drawing/2014/main" id="{41AA2F57-1394-3903-D0BB-8EA5D43C4487}"/>
                </a:ext>
              </a:extLst>
            </p:cNvPr>
            <p:cNvGrpSpPr/>
            <p:nvPr/>
          </p:nvGrpSpPr>
          <p:grpSpPr>
            <a:xfrm>
              <a:off x="4342827" y="3197018"/>
              <a:ext cx="102264" cy="76895"/>
              <a:chOff x="5729324" y="3950396"/>
              <a:chExt cx="102264" cy="76895"/>
            </a:xfrm>
          </p:grpSpPr>
          <p:grpSp>
            <p:nvGrpSpPr>
              <p:cNvPr id="280" name="Group 279">
                <a:extLst>
                  <a:ext uri="{FF2B5EF4-FFF2-40B4-BE49-F238E27FC236}">
                    <a16:creationId xmlns:a16="http://schemas.microsoft.com/office/drawing/2014/main" id="{632DEEC7-8DBF-25C4-023B-6B6BAAD71818}"/>
                  </a:ext>
                </a:extLst>
              </p:cNvPr>
              <p:cNvGrpSpPr/>
              <p:nvPr/>
            </p:nvGrpSpPr>
            <p:grpSpPr>
              <a:xfrm>
                <a:off x="5754693" y="3950396"/>
                <a:ext cx="76895" cy="76895"/>
                <a:chOff x="7149741" y="2177355"/>
                <a:chExt cx="158036" cy="158036"/>
              </a:xfrm>
            </p:grpSpPr>
            <p:cxnSp>
              <p:nvCxnSpPr>
                <p:cNvPr id="284" name="Straight Connector 283">
                  <a:extLst>
                    <a:ext uri="{FF2B5EF4-FFF2-40B4-BE49-F238E27FC236}">
                      <a16:creationId xmlns:a16="http://schemas.microsoft.com/office/drawing/2014/main" id="{F00705A3-EABF-93BB-BCE8-03A01985A1A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8BF45002-B131-DB5A-4BB4-3F83E4E6D095}"/>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1B6D5D70-9DA4-1B3D-91E4-F202060F7574}"/>
                  </a:ext>
                </a:extLst>
              </p:cNvPr>
              <p:cNvGrpSpPr/>
              <p:nvPr/>
            </p:nvGrpSpPr>
            <p:grpSpPr>
              <a:xfrm>
                <a:off x="5729324" y="3950396"/>
                <a:ext cx="76895" cy="76895"/>
                <a:chOff x="7149741" y="2177355"/>
                <a:chExt cx="158036" cy="158036"/>
              </a:xfrm>
            </p:grpSpPr>
            <p:cxnSp>
              <p:nvCxnSpPr>
                <p:cNvPr id="282" name="Straight Connector 281">
                  <a:extLst>
                    <a:ext uri="{FF2B5EF4-FFF2-40B4-BE49-F238E27FC236}">
                      <a16:creationId xmlns:a16="http://schemas.microsoft.com/office/drawing/2014/main" id="{E5D7635E-46D3-0381-7AB6-0C05BF276DC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08BDB780-3858-D3DF-DE3A-A4CC6D0F023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86" name="Group 285">
              <a:extLst>
                <a:ext uri="{FF2B5EF4-FFF2-40B4-BE49-F238E27FC236}">
                  <a16:creationId xmlns:a16="http://schemas.microsoft.com/office/drawing/2014/main" id="{9075716A-DE61-2047-43A4-D191ADCE17A3}"/>
                </a:ext>
              </a:extLst>
            </p:cNvPr>
            <p:cNvGrpSpPr/>
            <p:nvPr/>
          </p:nvGrpSpPr>
          <p:grpSpPr>
            <a:xfrm>
              <a:off x="3724782" y="3204029"/>
              <a:ext cx="102264" cy="76895"/>
              <a:chOff x="5729324" y="3950396"/>
              <a:chExt cx="102264" cy="76895"/>
            </a:xfrm>
          </p:grpSpPr>
          <p:grpSp>
            <p:nvGrpSpPr>
              <p:cNvPr id="287" name="Group 286">
                <a:extLst>
                  <a:ext uri="{FF2B5EF4-FFF2-40B4-BE49-F238E27FC236}">
                    <a16:creationId xmlns:a16="http://schemas.microsoft.com/office/drawing/2014/main" id="{E0BE7E25-CFDD-AD43-C080-07A81054854B}"/>
                  </a:ext>
                </a:extLst>
              </p:cNvPr>
              <p:cNvGrpSpPr/>
              <p:nvPr/>
            </p:nvGrpSpPr>
            <p:grpSpPr>
              <a:xfrm>
                <a:off x="5754693" y="3950396"/>
                <a:ext cx="76895" cy="76895"/>
                <a:chOff x="7149741" y="2177355"/>
                <a:chExt cx="158036" cy="158036"/>
              </a:xfrm>
            </p:grpSpPr>
            <p:cxnSp>
              <p:nvCxnSpPr>
                <p:cNvPr id="291" name="Straight Connector 290">
                  <a:extLst>
                    <a:ext uri="{FF2B5EF4-FFF2-40B4-BE49-F238E27FC236}">
                      <a16:creationId xmlns:a16="http://schemas.microsoft.com/office/drawing/2014/main" id="{5BE282BC-57F5-AFEB-F237-3DFCCA22836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2650D509-80C2-6F58-93D5-A72CB4EDD8D2}"/>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88" name="Group 287">
                <a:extLst>
                  <a:ext uri="{FF2B5EF4-FFF2-40B4-BE49-F238E27FC236}">
                    <a16:creationId xmlns:a16="http://schemas.microsoft.com/office/drawing/2014/main" id="{4EC8C58E-9CC2-0E82-ADB8-BBC6A4FB8A3C}"/>
                  </a:ext>
                </a:extLst>
              </p:cNvPr>
              <p:cNvGrpSpPr/>
              <p:nvPr/>
            </p:nvGrpSpPr>
            <p:grpSpPr>
              <a:xfrm>
                <a:off x="5729324" y="3950396"/>
                <a:ext cx="76895" cy="76895"/>
                <a:chOff x="7149741" y="2177355"/>
                <a:chExt cx="158036" cy="158036"/>
              </a:xfrm>
            </p:grpSpPr>
            <p:cxnSp>
              <p:nvCxnSpPr>
                <p:cNvPr id="289" name="Straight Connector 288">
                  <a:extLst>
                    <a:ext uri="{FF2B5EF4-FFF2-40B4-BE49-F238E27FC236}">
                      <a16:creationId xmlns:a16="http://schemas.microsoft.com/office/drawing/2014/main" id="{082F3F8E-C42B-6638-A119-8F70ED2A30E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BCB297C6-EBDC-75E4-937F-52A5722B3592}"/>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293" name="Group 292">
              <a:extLst>
                <a:ext uri="{FF2B5EF4-FFF2-40B4-BE49-F238E27FC236}">
                  <a16:creationId xmlns:a16="http://schemas.microsoft.com/office/drawing/2014/main" id="{9E990BA2-E529-77B5-47FD-630D075D2EF1}"/>
                </a:ext>
              </a:extLst>
            </p:cNvPr>
            <p:cNvGrpSpPr/>
            <p:nvPr/>
          </p:nvGrpSpPr>
          <p:grpSpPr>
            <a:xfrm>
              <a:off x="3471944" y="3205430"/>
              <a:ext cx="76895" cy="76895"/>
              <a:chOff x="7149741" y="2177355"/>
              <a:chExt cx="158036" cy="158036"/>
            </a:xfrm>
          </p:grpSpPr>
          <p:cxnSp>
            <p:nvCxnSpPr>
              <p:cNvPr id="294" name="Straight Connector 293">
                <a:extLst>
                  <a:ext uri="{FF2B5EF4-FFF2-40B4-BE49-F238E27FC236}">
                    <a16:creationId xmlns:a16="http://schemas.microsoft.com/office/drawing/2014/main" id="{70B03EC4-9C18-F4B3-E3F1-D1D707DEA6C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7761F896-56B7-4545-617C-A69EC930D76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D3097D69-7477-322D-B16D-B53671874489}"/>
                </a:ext>
              </a:extLst>
            </p:cNvPr>
            <p:cNvGrpSpPr/>
            <p:nvPr/>
          </p:nvGrpSpPr>
          <p:grpSpPr>
            <a:xfrm>
              <a:off x="3604600" y="3204030"/>
              <a:ext cx="76895" cy="76895"/>
              <a:chOff x="7149741" y="2177355"/>
              <a:chExt cx="158036" cy="158036"/>
            </a:xfrm>
          </p:grpSpPr>
          <p:cxnSp>
            <p:nvCxnSpPr>
              <p:cNvPr id="297" name="Straight Connector 296">
                <a:extLst>
                  <a:ext uri="{FF2B5EF4-FFF2-40B4-BE49-F238E27FC236}">
                    <a16:creationId xmlns:a16="http://schemas.microsoft.com/office/drawing/2014/main" id="{D199C4C4-1E71-8ADA-C9D8-71231DFC181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7C76693C-D452-57E3-2936-C5EABA8BD0D2}"/>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DCBD97C2-C2C9-92F2-472D-E7367B8A7BB7}"/>
                </a:ext>
              </a:extLst>
            </p:cNvPr>
            <p:cNvGrpSpPr/>
            <p:nvPr/>
          </p:nvGrpSpPr>
          <p:grpSpPr>
            <a:xfrm>
              <a:off x="3645398" y="3202537"/>
              <a:ext cx="76895" cy="76895"/>
              <a:chOff x="7149741" y="2177355"/>
              <a:chExt cx="158036" cy="158036"/>
            </a:xfrm>
          </p:grpSpPr>
          <p:cxnSp>
            <p:nvCxnSpPr>
              <p:cNvPr id="300" name="Straight Connector 299">
                <a:extLst>
                  <a:ext uri="{FF2B5EF4-FFF2-40B4-BE49-F238E27FC236}">
                    <a16:creationId xmlns:a16="http://schemas.microsoft.com/office/drawing/2014/main" id="{F2173342-5065-78CD-05F6-96CF1227B28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7F98F3AE-60D1-AF9D-FEBD-2D0C50DCD82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67DC28C6-CE17-55BA-6992-024843C9BACF}"/>
                </a:ext>
              </a:extLst>
            </p:cNvPr>
            <p:cNvGrpSpPr/>
            <p:nvPr/>
          </p:nvGrpSpPr>
          <p:grpSpPr>
            <a:xfrm>
              <a:off x="3781885" y="3204387"/>
              <a:ext cx="76895" cy="76895"/>
              <a:chOff x="7149741" y="2177355"/>
              <a:chExt cx="158036" cy="158036"/>
            </a:xfrm>
          </p:grpSpPr>
          <p:cxnSp>
            <p:nvCxnSpPr>
              <p:cNvPr id="303" name="Straight Connector 302">
                <a:extLst>
                  <a:ext uri="{FF2B5EF4-FFF2-40B4-BE49-F238E27FC236}">
                    <a16:creationId xmlns:a16="http://schemas.microsoft.com/office/drawing/2014/main" id="{9AD4E1BA-F501-902F-2D3D-CFFEE9FB08E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096697FD-98E4-7E40-539E-AD754A07AB0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E4322EFD-53E5-90B9-258F-F975288B9C4F}"/>
                </a:ext>
              </a:extLst>
            </p:cNvPr>
            <p:cNvGrpSpPr/>
            <p:nvPr/>
          </p:nvGrpSpPr>
          <p:grpSpPr>
            <a:xfrm>
              <a:off x="3799173" y="3204387"/>
              <a:ext cx="76895" cy="76895"/>
              <a:chOff x="7149741" y="2177355"/>
              <a:chExt cx="158036" cy="158036"/>
            </a:xfrm>
          </p:grpSpPr>
          <p:cxnSp>
            <p:nvCxnSpPr>
              <p:cNvPr id="306" name="Straight Connector 305">
                <a:extLst>
                  <a:ext uri="{FF2B5EF4-FFF2-40B4-BE49-F238E27FC236}">
                    <a16:creationId xmlns:a16="http://schemas.microsoft.com/office/drawing/2014/main" id="{76A98496-CD76-0B4D-18C0-C1D7619F1C2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5B8418ED-C368-C35C-543E-929A5791479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08" name="Group 307">
              <a:extLst>
                <a:ext uri="{FF2B5EF4-FFF2-40B4-BE49-F238E27FC236}">
                  <a16:creationId xmlns:a16="http://schemas.microsoft.com/office/drawing/2014/main" id="{0572FB26-BFB3-E342-B1C8-1601EA6A34AD}"/>
                </a:ext>
              </a:extLst>
            </p:cNvPr>
            <p:cNvGrpSpPr/>
            <p:nvPr/>
          </p:nvGrpSpPr>
          <p:grpSpPr>
            <a:xfrm>
              <a:off x="3848280" y="3204030"/>
              <a:ext cx="76895" cy="76895"/>
              <a:chOff x="7149741" y="2177355"/>
              <a:chExt cx="158036" cy="158036"/>
            </a:xfrm>
          </p:grpSpPr>
          <p:cxnSp>
            <p:nvCxnSpPr>
              <p:cNvPr id="309" name="Straight Connector 308">
                <a:extLst>
                  <a:ext uri="{FF2B5EF4-FFF2-40B4-BE49-F238E27FC236}">
                    <a16:creationId xmlns:a16="http://schemas.microsoft.com/office/drawing/2014/main" id="{BCCC6548-A3D2-A0CF-0C53-CE089805DC1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7FA26562-931D-A0AB-50A4-821D742D103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E6FD0363-9E02-AB02-AFC4-85ED3D9A98B5}"/>
                </a:ext>
              </a:extLst>
            </p:cNvPr>
            <p:cNvGrpSpPr/>
            <p:nvPr/>
          </p:nvGrpSpPr>
          <p:grpSpPr>
            <a:xfrm>
              <a:off x="4089399" y="3204030"/>
              <a:ext cx="76895" cy="76895"/>
              <a:chOff x="7149741" y="2177355"/>
              <a:chExt cx="158036" cy="158036"/>
            </a:xfrm>
          </p:grpSpPr>
          <p:cxnSp>
            <p:nvCxnSpPr>
              <p:cNvPr id="312" name="Straight Connector 311">
                <a:extLst>
                  <a:ext uri="{FF2B5EF4-FFF2-40B4-BE49-F238E27FC236}">
                    <a16:creationId xmlns:a16="http://schemas.microsoft.com/office/drawing/2014/main" id="{1F8E4767-F6D3-18A0-8E4E-338EFF5E438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C3E215E6-C2EF-EFB5-237D-FDD4BB4E2E8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14" name="Group 313">
              <a:extLst>
                <a:ext uri="{FF2B5EF4-FFF2-40B4-BE49-F238E27FC236}">
                  <a16:creationId xmlns:a16="http://schemas.microsoft.com/office/drawing/2014/main" id="{4B2E78F2-AF90-E53D-B243-81A0C48E1877}"/>
                </a:ext>
              </a:extLst>
            </p:cNvPr>
            <p:cNvGrpSpPr/>
            <p:nvPr/>
          </p:nvGrpSpPr>
          <p:grpSpPr>
            <a:xfrm>
              <a:off x="4183291" y="3204030"/>
              <a:ext cx="76895" cy="76895"/>
              <a:chOff x="7149741" y="2177355"/>
              <a:chExt cx="158036" cy="158036"/>
            </a:xfrm>
          </p:grpSpPr>
          <p:cxnSp>
            <p:nvCxnSpPr>
              <p:cNvPr id="315" name="Straight Connector 314">
                <a:extLst>
                  <a:ext uri="{FF2B5EF4-FFF2-40B4-BE49-F238E27FC236}">
                    <a16:creationId xmlns:a16="http://schemas.microsoft.com/office/drawing/2014/main" id="{A7BE0AE6-A8B4-7577-09ED-720E8C9FF88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DEF13D01-47ED-0DBD-6C93-8DE651FE8F9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17" name="Group 316">
              <a:extLst>
                <a:ext uri="{FF2B5EF4-FFF2-40B4-BE49-F238E27FC236}">
                  <a16:creationId xmlns:a16="http://schemas.microsoft.com/office/drawing/2014/main" id="{CA2CF9D6-2C40-4174-3695-88BB508070B7}"/>
                </a:ext>
              </a:extLst>
            </p:cNvPr>
            <p:cNvGrpSpPr/>
            <p:nvPr/>
          </p:nvGrpSpPr>
          <p:grpSpPr>
            <a:xfrm>
              <a:off x="4546650" y="3204029"/>
              <a:ext cx="76895" cy="76895"/>
              <a:chOff x="7149741" y="2177355"/>
              <a:chExt cx="158036" cy="158036"/>
            </a:xfrm>
          </p:grpSpPr>
          <p:cxnSp>
            <p:nvCxnSpPr>
              <p:cNvPr id="318" name="Straight Connector 317">
                <a:extLst>
                  <a:ext uri="{FF2B5EF4-FFF2-40B4-BE49-F238E27FC236}">
                    <a16:creationId xmlns:a16="http://schemas.microsoft.com/office/drawing/2014/main" id="{F7A427F3-BC3B-C0F1-63D3-7A8B3F89E4C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5AA6E858-0476-085C-7362-BA745EB63FB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20" name="Group 319">
              <a:extLst>
                <a:ext uri="{FF2B5EF4-FFF2-40B4-BE49-F238E27FC236}">
                  <a16:creationId xmlns:a16="http://schemas.microsoft.com/office/drawing/2014/main" id="{C4FE347F-8FDA-B8FE-78B1-1A6E1A3D1331}"/>
                </a:ext>
              </a:extLst>
            </p:cNvPr>
            <p:cNvGrpSpPr/>
            <p:nvPr/>
          </p:nvGrpSpPr>
          <p:grpSpPr>
            <a:xfrm>
              <a:off x="4618292" y="3275563"/>
              <a:ext cx="76895" cy="76895"/>
              <a:chOff x="7149741" y="2177355"/>
              <a:chExt cx="158036" cy="158036"/>
            </a:xfrm>
          </p:grpSpPr>
          <p:cxnSp>
            <p:nvCxnSpPr>
              <p:cNvPr id="321" name="Straight Connector 320">
                <a:extLst>
                  <a:ext uri="{FF2B5EF4-FFF2-40B4-BE49-F238E27FC236}">
                    <a16:creationId xmlns:a16="http://schemas.microsoft.com/office/drawing/2014/main" id="{BE168344-4390-21BC-580E-EFFA8316E83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162BADEB-F69E-FACD-3BF1-6C816798C34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23" name="Group 322">
              <a:extLst>
                <a:ext uri="{FF2B5EF4-FFF2-40B4-BE49-F238E27FC236}">
                  <a16:creationId xmlns:a16="http://schemas.microsoft.com/office/drawing/2014/main" id="{F5FC834A-7AC0-E976-8C08-F1C3674E3D2A}"/>
                </a:ext>
              </a:extLst>
            </p:cNvPr>
            <p:cNvGrpSpPr/>
            <p:nvPr/>
          </p:nvGrpSpPr>
          <p:grpSpPr>
            <a:xfrm>
              <a:off x="4634196" y="3364336"/>
              <a:ext cx="76895" cy="76895"/>
              <a:chOff x="7149741" y="2177355"/>
              <a:chExt cx="158036" cy="158036"/>
            </a:xfrm>
          </p:grpSpPr>
          <p:cxnSp>
            <p:nvCxnSpPr>
              <p:cNvPr id="324" name="Straight Connector 323">
                <a:extLst>
                  <a:ext uri="{FF2B5EF4-FFF2-40B4-BE49-F238E27FC236}">
                    <a16:creationId xmlns:a16="http://schemas.microsoft.com/office/drawing/2014/main" id="{A4518EF4-7A73-3949-8CE8-2A3219504D7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1E1C4364-63E4-3BF1-75B0-BCEDE489CB1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29" name="Group 328">
              <a:extLst>
                <a:ext uri="{FF2B5EF4-FFF2-40B4-BE49-F238E27FC236}">
                  <a16:creationId xmlns:a16="http://schemas.microsoft.com/office/drawing/2014/main" id="{87DADC3D-D83F-901C-92BC-627958E4B49C}"/>
                </a:ext>
              </a:extLst>
            </p:cNvPr>
            <p:cNvGrpSpPr/>
            <p:nvPr/>
          </p:nvGrpSpPr>
          <p:grpSpPr>
            <a:xfrm>
              <a:off x="5355216" y="3360055"/>
              <a:ext cx="76895" cy="76895"/>
              <a:chOff x="7149741" y="2177355"/>
              <a:chExt cx="158036" cy="158036"/>
            </a:xfrm>
          </p:grpSpPr>
          <p:cxnSp>
            <p:nvCxnSpPr>
              <p:cNvPr id="330" name="Straight Connector 329">
                <a:extLst>
                  <a:ext uri="{FF2B5EF4-FFF2-40B4-BE49-F238E27FC236}">
                    <a16:creationId xmlns:a16="http://schemas.microsoft.com/office/drawing/2014/main" id="{2E74312E-F1DE-935B-CC2F-D14DB21FDA2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C18557EC-8EE6-1C87-1A2E-4E170255F23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32" name="Group 331">
              <a:extLst>
                <a:ext uri="{FF2B5EF4-FFF2-40B4-BE49-F238E27FC236}">
                  <a16:creationId xmlns:a16="http://schemas.microsoft.com/office/drawing/2014/main" id="{5948819C-69B6-6273-09C4-04CB907E6C83}"/>
                </a:ext>
              </a:extLst>
            </p:cNvPr>
            <p:cNvGrpSpPr/>
            <p:nvPr/>
          </p:nvGrpSpPr>
          <p:grpSpPr>
            <a:xfrm>
              <a:off x="5233216" y="3363812"/>
              <a:ext cx="76895" cy="76895"/>
              <a:chOff x="7149741" y="2177355"/>
              <a:chExt cx="158036" cy="158036"/>
            </a:xfrm>
          </p:grpSpPr>
          <p:cxnSp>
            <p:nvCxnSpPr>
              <p:cNvPr id="333" name="Straight Connector 332">
                <a:extLst>
                  <a:ext uri="{FF2B5EF4-FFF2-40B4-BE49-F238E27FC236}">
                    <a16:creationId xmlns:a16="http://schemas.microsoft.com/office/drawing/2014/main" id="{EAFAB6EB-9C57-BB05-23D6-74466984842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3E420989-624B-C9BD-21B4-86EF5E067CE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B4B8883C-D8BF-5A3F-2698-836D675ACF84}"/>
                </a:ext>
              </a:extLst>
            </p:cNvPr>
            <p:cNvGrpSpPr/>
            <p:nvPr/>
          </p:nvGrpSpPr>
          <p:grpSpPr>
            <a:xfrm>
              <a:off x="5462217" y="3351354"/>
              <a:ext cx="102264" cy="76895"/>
              <a:chOff x="5729324" y="3950396"/>
              <a:chExt cx="102264" cy="76895"/>
            </a:xfrm>
          </p:grpSpPr>
          <p:grpSp>
            <p:nvGrpSpPr>
              <p:cNvPr id="336" name="Group 335">
                <a:extLst>
                  <a:ext uri="{FF2B5EF4-FFF2-40B4-BE49-F238E27FC236}">
                    <a16:creationId xmlns:a16="http://schemas.microsoft.com/office/drawing/2014/main" id="{E9BD7F87-9FFB-C687-5C2F-59A92815C4C1}"/>
                  </a:ext>
                </a:extLst>
              </p:cNvPr>
              <p:cNvGrpSpPr/>
              <p:nvPr/>
            </p:nvGrpSpPr>
            <p:grpSpPr>
              <a:xfrm>
                <a:off x="5754693" y="3950396"/>
                <a:ext cx="76895" cy="76895"/>
                <a:chOff x="7149741" y="2177355"/>
                <a:chExt cx="158036" cy="158036"/>
              </a:xfrm>
            </p:grpSpPr>
            <p:cxnSp>
              <p:nvCxnSpPr>
                <p:cNvPr id="340" name="Straight Connector 339">
                  <a:extLst>
                    <a:ext uri="{FF2B5EF4-FFF2-40B4-BE49-F238E27FC236}">
                      <a16:creationId xmlns:a16="http://schemas.microsoft.com/office/drawing/2014/main" id="{246E98FA-D588-82C0-CF0A-10106E8D925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F15C5FAD-3B73-DB53-127E-54B3045F8DD9}"/>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37" name="Group 336">
                <a:extLst>
                  <a:ext uri="{FF2B5EF4-FFF2-40B4-BE49-F238E27FC236}">
                    <a16:creationId xmlns:a16="http://schemas.microsoft.com/office/drawing/2014/main" id="{E20EEF52-AA8B-4885-73A4-5FDB8B666EF1}"/>
                  </a:ext>
                </a:extLst>
              </p:cNvPr>
              <p:cNvGrpSpPr/>
              <p:nvPr/>
            </p:nvGrpSpPr>
            <p:grpSpPr>
              <a:xfrm>
                <a:off x="5729324" y="3950396"/>
                <a:ext cx="76895" cy="76895"/>
                <a:chOff x="7149741" y="2177355"/>
                <a:chExt cx="158036" cy="158036"/>
              </a:xfrm>
            </p:grpSpPr>
            <p:cxnSp>
              <p:nvCxnSpPr>
                <p:cNvPr id="338" name="Straight Connector 337">
                  <a:extLst>
                    <a:ext uri="{FF2B5EF4-FFF2-40B4-BE49-F238E27FC236}">
                      <a16:creationId xmlns:a16="http://schemas.microsoft.com/office/drawing/2014/main" id="{AFB241AC-85F7-F18E-2934-C1123DD625A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BADF71F2-DD2E-47DB-F2F5-ADDAE3B34D6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42" name="Group 341">
              <a:extLst>
                <a:ext uri="{FF2B5EF4-FFF2-40B4-BE49-F238E27FC236}">
                  <a16:creationId xmlns:a16="http://schemas.microsoft.com/office/drawing/2014/main" id="{7C8C5093-0083-C95F-DCCC-3F0F34ACEE5F}"/>
                </a:ext>
              </a:extLst>
            </p:cNvPr>
            <p:cNvGrpSpPr/>
            <p:nvPr/>
          </p:nvGrpSpPr>
          <p:grpSpPr>
            <a:xfrm>
              <a:off x="4893317" y="3360055"/>
              <a:ext cx="102264" cy="76895"/>
              <a:chOff x="5729324" y="3950396"/>
              <a:chExt cx="102264" cy="76895"/>
            </a:xfrm>
          </p:grpSpPr>
          <p:grpSp>
            <p:nvGrpSpPr>
              <p:cNvPr id="343" name="Group 342">
                <a:extLst>
                  <a:ext uri="{FF2B5EF4-FFF2-40B4-BE49-F238E27FC236}">
                    <a16:creationId xmlns:a16="http://schemas.microsoft.com/office/drawing/2014/main" id="{F3AFEEC0-10D9-BA2F-8312-1944A696E31F}"/>
                  </a:ext>
                </a:extLst>
              </p:cNvPr>
              <p:cNvGrpSpPr/>
              <p:nvPr/>
            </p:nvGrpSpPr>
            <p:grpSpPr>
              <a:xfrm>
                <a:off x="5754693" y="3950396"/>
                <a:ext cx="76895" cy="76895"/>
                <a:chOff x="7149741" y="2177355"/>
                <a:chExt cx="158036" cy="158036"/>
              </a:xfrm>
            </p:grpSpPr>
            <p:cxnSp>
              <p:nvCxnSpPr>
                <p:cNvPr id="347" name="Straight Connector 346">
                  <a:extLst>
                    <a:ext uri="{FF2B5EF4-FFF2-40B4-BE49-F238E27FC236}">
                      <a16:creationId xmlns:a16="http://schemas.microsoft.com/office/drawing/2014/main" id="{FFBB42A4-2F29-CA8A-7A17-7C081DF3FC7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EAAFD428-301E-B6F1-A3D3-8B56C2A8D1D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44" name="Group 343">
                <a:extLst>
                  <a:ext uri="{FF2B5EF4-FFF2-40B4-BE49-F238E27FC236}">
                    <a16:creationId xmlns:a16="http://schemas.microsoft.com/office/drawing/2014/main" id="{031B74B0-E631-5F25-8C83-D41AFA815D8B}"/>
                  </a:ext>
                </a:extLst>
              </p:cNvPr>
              <p:cNvGrpSpPr/>
              <p:nvPr/>
            </p:nvGrpSpPr>
            <p:grpSpPr>
              <a:xfrm>
                <a:off x="5729324" y="3950396"/>
                <a:ext cx="76895" cy="76895"/>
                <a:chOff x="7149741" y="2177355"/>
                <a:chExt cx="158036" cy="158036"/>
              </a:xfrm>
            </p:grpSpPr>
            <p:cxnSp>
              <p:nvCxnSpPr>
                <p:cNvPr id="345" name="Straight Connector 344">
                  <a:extLst>
                    <a:ext uri="{FF2B5EF4-FFF2-40B4-BE49-F238E27FC236}">
                      <a16:creationId xmlns:a16="http://schemas.microsoft.com/office/drawing/2014/main" id="{89B8F7F5-7226-3B64-7780-6860F97C035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C42D6A40-8BB6-1BF6-C064-93BAD1CB82F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49" name="Group 348">
              <a:extLst>
                <a:ext uri="{FF2B5EF4-FFF2-40B4-BE49-F238E27FC236}">
                  <a16:creationId xmlns:a16="http://schemas.microsoft.com/office/drawing/2014/main" id="{98CE1B1C-3D55-4339-9794-3DDA69F5F57B}"/>
                </a:ext>
              </a:extLst>
            </p:cNvPr>
            <p:cNvGrpSpPr/>
            <p:nvPr/>
          </p:nvGrpSpPr>
          <p:grpSpPr>
            <a:xfrm>
              <a:off x="4815803" y="3360881"/>
              <a:ext cx="76895" cy="76895"/>
              <a:chOff x="7149741" y="2177355"/>
              <a:chExt cx="158036" cy="158036"/>
            </a:xfrm>
          </p:grpSpPr>
          <p:cxnSp>
            <p:nvCxnSpPr>
              <p:cNvPr id="350" name="Straight Connector 349">
                <a:extLst>
                  <a:ext uri="{FF2B5EF4-FFF2-40B4-BE49-F238E27FC236}">
                    <a16:creationId xmlns:a16="http://schemas.microsoft.com/office/drawing/2014/main" id="{CF264E6D-5435-0031-0C26-BEC3A68FB33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D5A813CF-B56A-8A93-50A8-1F8805DA50D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52" name="Group 351">
              <a:extLst>
                <a:ext uri="{FF2B5EF4-FFF2-40B4-BE49-F238E27FC236}">
                  <a16:creationId xmlns:a16="http://schemas.microsoft.com/office/drawing/2014/main" id="{AA4459CB-8593-4216-62A9-D7B6ED2CAB04}"/>
                </a:ext>
              </a:extLst>
            </p:cNvPr>
            <p:cNvGrpSpPr/>
            <p:nvPr/>
          </p:nvGrpSpPr>
          <p:grpSpPr>
            <a:xfrm>
              <a:off x="5065189" y="3358320"/>
              <a:ext cx="102264" cy="76895"/>
              <a:chOff x="5729324" y="3950396"/>
              <a:chExt cx="102264" cy="76895"/>
            </a:xfrm>
          </p:grpSpPr>
          <p:grpSp>
            <p:nvGrpSpPr>
              <p:cNvPr id="353" name="Group 352">
                <a:extLst>
                  <a:ext uri="{FF2B5EF4-FFF2-40B4-BE49-F238E27FC236}">
                    <a16:creationId xmlns:a16="http://schemas.microsoft.com/office/drawing/2014/main" id="{3F768B46-BA1A-B83C-197F-5DD0E6E67552}"/>
                  </a:ext>
                </a:extLst>
              </p:cNvPr>
              <p:cNvGrpSpPr/>
              <p:nvPr/>
            </p:nvGrpSpPr>
            <p:grpSpPr>
              <a:xfrm>
                <a:off x="5754693" y="3950396"/>
                <a:ext cx="76895" cy="76895"/>
                <a:chOff x="7149741" y="2177355"/>
                <a:chExt cx="158036" cy="158036"/>
              </a:xfrm>
            </p:grpSpPr>
            <p:cxnSp>
              <p:nvCxnSpPr>
                <p:cNvPr id="357" name="Straight Connector 356">
                  <a:extLst>
                    <a:ext uri="{FF2B5EF4-FFF2-40B4-BE49-F238E27FC236}">
                      <a16:creationId xmlns:a16="http://schemas.microsoft.com/office/drawing/2014/main" id="{8C20F36E-A179-2310-2CC9-02FBE5CDA56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89F38AC5-D8CC-2A3D-03D7-960BE91AD9D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54" name="Group 353">
                <a:extLst>
                  <a:ext uri="{FF2B5EF4-FFF2-40B4-BE49-F238E27FC236}">
                    <a16:creationId xmlns:a16="http://schemas.microsoft.com/office/drawing/2014/main" id="{073D48C9-42A6-3FA5-DCEA-8D30D1192063}"/>
                  </a:ext>
                </a:extLst>
              </p:cNvPr>
              <p:cNvGrpSpPr/>
              <p:nvPr/>
            </p:nvGrpSpPr>
            <p:grpSpPr>
              <a:xfrm>
                <a:off x="5729324" y="3950396"/>
                <a:ext cx="76895" cy="76895"/>
                <a:chOff x="7149741" y="2177355"/>
                <a:chExt cx="158036" cy="158036"/>
              </a:xfrm>
            </p:grpSpPr>
            <p:cxnSp>
              <p:nvCxnSpPr>
                <p:cNvPr id="355" name="Straight Connector 354">
                  <a:extLst>
                    <a:ext uri="{FF2B5EF4-FFF2-40B4-BE49-F238E27FC236}">
                      <a16:creationId xmlns:a16="http://schemas.microsoft.com/office/drawing/2014/main" id="{5250456D-FB8C-7061-26CF-ECA1B87E40D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755F1D8F-6A80-0783-7461-C3840A54F6B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59" name="Group 358">
              <a:extLst>
                <a:ext uri="{FF2B5EF4-FFF2-40B4-BE49-F238E27FC236}">
                  <a16:creationId xmlns:a16="http://schemas.microsoft.com/office/drawing/2014/main" id="{AE837876-75BC-B8FE-524F-4AA9E707FDD5}"/>
                </a:ext>
              </a:extLst>
            </p:cNvPr>
            <p:cNvGrpSpPr/>
            <p:nvPr/>
          </p:nvGrpSpPr>
          <p:grpSpPr>
            <a:xfrm>
              <a:off x="5165896" y="3361978"/>
              <a:ext cx="76895" cy="76895"/>
              <a:chOff x="7149741" y="2177355"/>
              <a:chExt cx="158036" cy="158036"/>
            </a:xfrm>
          </p:grpSpPr>
          <p:cxnSp>
            <p:nvCxnSpPr>
              <p:cNvPr id="360" name="Straight Connector 359">
                <a:extLst>
                  <a:ext uri="{FF2B5EF4-FFF2-40B4-BE49-F238E27FC236}">
                    <a16:creationId xmlns:a16="http://schemas.microsoft.com/office/drawing/2014/main" id="{53DAEFFC-E47E-47E1-0DA9-F637E1F015C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CF98BA47-D52E-9DB3-C26E-F042B2888C8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C49219B6-DDA1-5176-AD19-6CD97AF38974}"/>
                </a:ext>
              </a:extLst>
            </p:cNvPr>
            <p:cNvGrpSpPr/>
            <p:nvPr/>
          </p:nvGrpSpPr>
          <p:grpSpPr>
            <a:xfrm>
              <a:off x="5134468" y="3363812"/>
              <a:ext cx="76895" cy="76895"/>
              <a:chOff x="7149741" y="2177355"/>
              <a:chExt cx="158036" cy="158036"/>
            </a:xfrm>
          </p:grpSpPr>
          <p:cxnSp>
            <p:nvCxnSpPr>
              <p:cNvPr id="363" name="Straight Connector 362">
                <a:extLst>
                  <a:ext uri="{FF2B5EF4-FFF2-40B4-BE49-F238E27FC236}">
                    <a16:creationId xmlns:a16="http://schemas.microsoft.com/office/drawing/2014/main" id="{1A7EC06A-1514-1F30-808E-67B62A6945E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492755A1-B960-B067-B986-F3838D3D31D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65" name="Group 364">
              <a:extLst>
                <a:ext uri="{FF2B5EF4-FFF2-40B4-BE49-F238E27FC236}">
                  <a16:creationId xmlns:a16="http://schemas.microsoft.com/office/drawing/2014/main" id="{9C30398B-696A-031C-241A-3F3FF2ABF087}"/>
                </a:ext>
              </a:extLst>
            </p:cNvPr>
            <p:cNvGrpSpPr/>
            <p:nvPr/>
          </p:nvGrpSpPr>
          <p:grpSpPr>
            <a:xfrm>
              <a:off x="5116596" y="3363812"/>
              <a:ext cx="76895" cy="76895"/>
              <a:chOff x="7149741" y="2177355"/>
              <a:chExt cx="158036" cy="158036"/>
            </a:xfrm>
          </p:grpSpPr>
          <p:cxnSp>
            <p:nvCxnSpPr>
              <p:cNvPr id="366" name="Straight Connector 365">
                <a:extLst>
                  <a:ext uri="{FF2B5EF4-FFF2-40B4-BE49-F238E27FC236}">
                    <a16:creationId xmlns:a16="http://schemas.microsoft.com/office/drawing/2014/main" id="{4EB74256-7ABF-5B1E-EB12-ECB0EF0DDC7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ED2453AE-0A2C-A73F-C7EF-569BED127BA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9DFF75F2-F378-1345-46EC-9E0D151A1B9F}"/>
                </a:ext>
              </a:extLst>
            </p:cNvPr>
            <p:cNvGrpSpPr/>
            <p:nvPr/>
          </p:nvGrpSpPr>
          <p:grpSpPr>
            <a:xfrm>
              <a:off x="4701201" y="3358173"/>
              <a:ext cx="129359" cy="77188"/>
              <a:chOff x="2970675" y="3084588"/>
              <a:chExt cx="129359" cy="77188"/>
            </a:xfrm>
          </p:grpSpPr>
          <p:grpSp>
            <p:nvGrpSpPr>
              <p:cNvPr id="372" name="Group 371">
                <a:extLst>
                  <a:ext uri="{FF2B5EF4-FFF2-40B4-BE49-F238E27FC236}">
                    <a16:creationId xmlns:a16="http://schemas.microsoft.com/office/drawing/2014/main" id="{69A271E9-2A96-8F2A-D663-7A436A7BE4CE}"/>
                  </a:ext>
                </a:extLst>
              </p:cNvPr>
              <p:cNvGrpSpPr/>
              <p:nvPr/>
            </p:nvGrpSpPr>
            <p:grpSpPr>
              <a:xfrm>
                <a:off x="2997770" y="3084588"/>
                <a:ext cx="102264" cy="76895"/>
                <a:chOff x="5729324" y="3950396"/>
                <a:chExt cx="102264" cy="76895"/>
              </a:xfrm>
            </p:grpSpPr>
            <p:grpSp>
              <p:nvGrpSpPr>
                <p:cNvPr id="376" name="Group 375">
                  <a:extLst>
                    <a:ext uri="{FF2B5EF4-FFF2-40B4-BE49-F238E27FC236}">
                      <a16:creationId xmlns:a16="http://schemas.microsoft.com/office/drawing/2014/main" id="{01971D2F-56BE-F09D-18A6-F8934D68321F}"/>
                    </a:ext>
                  </a:extLst>
                </p:cNvPr>
                <p:cNvGrpSpPr/>
                <p:nvPr/>
              </p:nvGrpSpPr>
              <p:grpSpPr>
                <a:xfrm>
                  <a:off x="5754693" y="3950396"/>
                  <a:ext cx="76895" cy="76895"/>
                  <a:chOff x="7149741" y="2177355"/>
                  <a:chExt cx="158036" cy="158036"/>
                </a:xfrm>
              </p:grpSpPr>
              <p:cxnSp>
                <p:nvCxnSpPr>
                  <p:cNvPr id="380" name="Straight Connector 379">
                    <a:extLst>
                      <a:ext uri="{FF2B5EF4-FFF2-40B4-BE49-F238E27FC236}">
                        <a16:creationId xmlns:a16="http://schemas.microsoft.com/office/drawing/2014/main" id="{F4451EB3-81EB-84D7-CC5B-9F7693AA15E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6C72E17B-FAE9-B318-FB7C-B3770D8C1C09}"/>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77" name="Group 376">
                  <a:extLst>
                    <a:ext uri="{FF2B5EF4-FFF2-40B4-BE49-F238E27FC236}">
                      <a16:creationId xmlns:a16="http://schemas.microsoft.com/office/drawing/2014/main" id="{2C9FE286-D08D-54F8-9C71-9B87B6262BF8}"/>
                    </a:ext>
                  </a:extLst>
                </p:cNvPr>
                <p:cNvGrpSpPr/>
                <p:nvPr/>
              </p:nvGrpSpPr>
              <p:grpSpPr>
                <a:xfrm>
                  <a:off x="5729324" y="3950396"/>
                  <a:ext cx="76895" cy="76895"/>
                  <a:chOff x="7149741" y="2177355"/>
                  <a:chExt cx="158036" cy="158036"/>
                </a:xfrm>
              </p:grpSpPr>
              <p:cxnSp>
                <p:nvCxnSpPr>
                  <p:cNvPr id="378" name="Straight Connector 377">
                    <a:extLst>
                      <a:ext uri="{FF2B5EF4-FFF2-40B4-BE49-F238E27FC236}">
                        <a16:creationId xmlns:a16="http://schemas.microsoft.com/office/drawing/2014/main" id="{988AF15F-4E32-B7EC-20EA-3F94551F3BD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84FEB278-E02F-3DC7-7478-D6CD6A2D4AB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73" name="Group 372">
                <a:extLst>
                  <a:ext uri="{FF2B5EF4-FFF2-40B4-BE49-F238E27FC236}">
                    <a16:creationId xmlns:a16="http://schemas.microsoft.com/office/drawing/2014/main" id="{AFFC2F48-BDB6-5F75-D8FC-2E0BAD512ED6}"/>
                  </a:ext>
                </a:extLst>
              </p:cNvPr>
              <p:cNvGrpSpPr/>
              <p:nvPr/>
            </p:nvGrpSpPr>
            <p:grpSpPr>
              <a:xfrm>
                <a:off x="2970675" y="3084881"/>
                <a:ext cx="76895" cy="76895"/>
                <a:chOff x="7149741" y="2177355"/>
                <a:chExt cx="158036" cy="158036"/>
              </a:xfrm>
            </p:grpSpPr>
            <p:cxnSp>
              <p:nvCxnSpPr>
                <p:cNvPr id="374" name="Straight Connector 373">
                  <a:extLst>
                    <a:ext uri="{FF2B5EF4-FFF2-40B4-BE49-F238E27FC236}">
                      <a16:creationId xmlns:a16="http://schemas.microsoft.com/office/drawing/2014/main" id="{645C4011-43EB-21A3-9CB5-5C9303450B2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961B30E9-B655-3D32-B723-A0CD05E577E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82" name="Group 381">
              <a:extLst>
                <a:ext uri="{FF2B5EF4-FFF2-40B4-BE49-F238E27FC236}">
                  <a16:creationId xmlns:a16="http://schemas.microsoft.com/office/drawing/2014/main" id="{467FC22D-48FA-5241-ACBA-4A2ACCA34087}"/>
                </a:ext>
              </a:extLst>
            </p:cNvPr>
            <p:cNvGrpSpPr/>
            <p:nvPr/>
          </p:nvGrpSpPr>
          <p:grpSpPr>
            <a:xfrm>
              <a:off x="2840359" y="3048708"/>
              <a:ext cx="129359" cy="77188"/>
              <a:chOff x="2970675" y="3084588"/>
              <a:chExt cx="129359" cy="77188"/>
            </a:xfrm>
          </p:grpSpPr>
          <p:grpSp>
            <p:nvGrpSpPr>
              <p:cNvPr id="383" name="Group 382">
                <a:extLst>
                  <a:ext uri="{FF2B5EF4-FFF2-40B4-BE49-F238E27FC236}">
                    <a16:creationId xmlns:a16="http://schemas.microsoft.com/office/drawing/2014/main" id="{F424B954-B0DF-40C8-6A7A-EB576786947F}"/>
                  </a:ext>
                </a:extLst>
              </p:cNvPr>
              <p:cNvGrpSpPr/>
              <p:nvPr/>
            </p:nvGrpSpPr>
            <p:grpSpPr>
              <a:xfrm>
                <a:off x="2997770" y="3084588"/>
                <a:ext cx="102264" cy="76895"/>
                <a:chOff x="5729324" y="3950396"/>
                <a:chExt cx="102264" cy="76895"/>
              </a:xfrm>
            </p:grpSpPr>
            <p:grpSp>
              <p:nvGrpSpPr>
                <p:cNvPr id="387" name="Group 386">
                  <a:extLst>
                    <a:ext uri="{FF2B5EF4-FFF2-40B4-BE49-F238E27FC236}">
                      <a16:creationId xmlns:a16="http://schemas.microsoft.com/office/drawing/2014/main" id="{6EC1B5FF-A04D-3FAA-8615-AD6C53326817}"/>
                    </a:ext>
                  </a:extLst>
                </p:cNvPr>
                <p:cNvGrpSpPr/>
                <p:nvPr/>
              </p:nvGrpSpPr>
              <p:grpSpPr>
                <a:xfrm>
                  <a:off x="5754693" y="3950396"/>
                  <a:ext cx="76895" cy="76895"/>
                  <a:chOff x="7149741" y="2177355"/>
                  <a:chExt cx="158036" cy="158036"/>
                </a:xfrm>
              </p:grpSpPr>
              <p:cxnSp>
                <p:nvCxnSpPr>
                  <p:cNvPr id="391" name="Straight Connector 390">
                    <a:extLst>
                      <a:ext uri="{FF2B5EF4-FFF2-40B4-BE49-F238E27FC236}">
                        <a16:creationId xmlns:a16="http://schemas.microsoft.com/office/drawing/2014/main" id="{A0090289-255F-281B-F2F5-ABAA7F6261C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8194DBCE-7603-AF90-DD52-970ADC72167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88" name="Group 387">
                  <a:extLst>
                    <a:ext uri="{FF2B5EF4-FFF2-40B4-BE49-F238E27FC236}">
                      <a16:creationId xmlns:a16="http://schemas.microsoft.com/office/drawing/2014/main" id="{95AB599B-088F-8A4B-61E6-0985538A7DF5}"/>
                    </a:ext>
                  </a:extLst>
                </p:cNvPr>
                <p:cNvGrpSpPr/>
                <p:nvPr/>
              </p:nvGrpSpPr>
              <p:grpSpPr>
                <a:xfrm>
                  <a:off x="5729324" y="3950396"/>
                  <a:ext cx="76895" cy="76895"/>
                  <a:chOff x="7149741" y="2177355"/>
                  <a:chExt cx="158036" cy="158036"/>
                </a:xfrm>
              </p:grpSpPr>
              <p:cxnSp>
                <p:nvCxnSpPr>
                  <p:cNvPr id="389" name="Straight Connector 388">
                    <a:extLst>
                      <a:ext uri="{FF2B5EF4-FFF2-40B4-BE49-F238E27FC236}">
                        <a16:creationId xmlns:a16="http://schemas.microsoft.com/office/drawing/2014/main" id="{180B4FE1-4EE7-99B6-A5B7-A066F53E2CF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F4E5F32C-47AF-8EBD-3D00-E9A9FAE72A2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84" name="Group 383">
                <a:extLst>
                  <a:ext uri="{FF2B5EF4-FFF2-40B4-BE49-F238E27FC236}">
                    <a16:creationId xmlns:a16="http://schemas.microsoft.com/office/drawing/2014/main" id="{04FCB88F-4B40-C123-0B12-3D2B3D963A22}"/>
                  </a:ext>
                </a:extLst>
              </p:cNvPr>
              <p:cNvGrpSpPr/>
              <p:nvPr/>
            </p:nvGrpSpPr>
            <p:grpSpPr>
              <a:xfrm>
                <a:off x="2970675" y="3084881"/>
                <a:ext cx="76895" cy="76895"/>
                <a:chOff x="7149741" y="2177355"/>
                <a:chExt cx="158036" cy="158036"/>
              </a:xfrm>
            </p:grpSpPr>
            <p:cxnSp>
              <p:nvCxnSpPr>
                <p:cNvPr id="385" name="Straight Connector 384">
                  <a:extLst>
                    <a:ext uri="{FF2B5EF4-FFF2-40B4-BE49-F238E27FC236}">
                      <a16:creationId xmlns:a16="http://schemas.microsoft.com/office/drawing/2014/main" id="{4D635993-B222-9549-B600-263E7F1FB63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22B869DA-0DD4-732C-9BEC-844EEBB54F2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396" name="Group 395">
              <a:extLst>
                <a:ext uri="{FF2B5EF4-FFF2-40B4-BE49-F238E27FC236}">
                  <a16:creationId xmlns:a16="http://schemas.microsoft.com/office/drawing/2014/main" id="{79E9DAC2-1058-FC5C-BD07-39A6E400B003}"/>
                </a:ext>
              </a:extLst>
            </p:cNvPr>
            <p:cNvGrpSpPr/>
            <p:nvPr/>
          </p:nvGrpSpPr>
          <p:grpSpPr>
            <a:xfrm>
              <a:off x="2757389" y="3046433"/>
              <a:ext cx="102264" cy="76895"/>
              <a:chOff x="5729324" y="3950396"/>
              <a:chExt cx="102264" cy="76895"/>
            </a:xfrm>
          </p:grpSpPr>
          <p:grpSp>
            <p:nvGrpSpPr>
              <p:cNvPr id="397" name="Group 396">
                <a:extLst>
                  <a:ext uri="{FF2B5EF4-FFF2-40B4-BE49-F238E27FC236}">
                    <a16:creationId xmlns:a16="http://schemas.microsoft.com/office/drawing/2014/main" id="{1A216C53-264D-FEA1-0EC4-DC5358D251FA}"/>
                  </a:ext>
                </a:extLst>
              </p:cNvPr>
              <p:cNvGrpSpPr/>
              <p:nvPr/>
            </p:nvGrpSpPr>
            <p:grpSpPr>
              <a:xfrm>
                <a:off x="5754693" y="3950396"/>
                <a:ext cx="76895" cy="76895"/>
                <a:chOff x="7149741" y="2177355"/>
                <a:chExt cx="158036" cy="158036"/>
              </a:xfrm>
            </p:grpSpPr>
            <p:cxnSp>
              <p:nvCxnSpPr>
                <p:cNvPr id="401" name="Straight Connector 400">
                  <a:extLst>
                    <a:ext uri="{FF2B5EF4-FFF2-40B4-BE49-F238E27FC236}">
                      <a16:creationId xmlns:a16="http://schemas.microsoft.com/office/drawing/2014/main" id="{EFA79CB8-1B94-D200-C998-427D06F7EEF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219E1397-1954-58F7-23A7-387A0AD531F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398" name="Group 397">
                <a:extLst>
                  <a:ext uri="{FF2B5EF4-FFF2-40B4-BE49-F238E27FC236}">
                    <a16:creationId xmlns:a16="http://schemas.microsoft.com/office/drawing/2014/main" id="{DDB0EE2A-2AD4-1226-9292-CE40A0F04295}"/>
                  </a:ext>
                </a:extLst>
              </p:cNvPr>
              <p:cNvGrpSpPr/>
              <p:nvPr/>
            </p:nvGrpSpPr>
            <p:grpSpPr>
              <a:xfrm>
                <a:off x="5729324" y="3950396"/>
                <a:ext cx="76895" cy="76895"/>
                <a:chOff x="7149741" y="2177355"/>
                <a:chExt cx="158036" cy="158036"/>
              </a:xfrm>
            </p:grpSpPr>
            <p:cxnSp>
              <p:nvCxnSpPr>
                <p:cNvPr id="399" name="Straight Connector 398">
                  <a:extLst>
                    <a:ext uri="{FF2B5EF4-FFF2-40B4-BE49-F238E27FC236}">
                      <a16:creationId xmlns:a16="http://schemas.microsoft.com/office/drawing/2014/main" id="{39889B6A-C943-F4A5-48FC-3869ED167FE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9EB66A98-44D5-87DD-928A-3BBC71F1CB7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03" name="Group 402">
              <a:extLst>
                <a:ext uri="{FF2B5EF4-FFF2-40B4-BE49-F238E27FC236}">
                  <a16:creationId xmlns:a16="http://schemas.microsoft.com/office/drawing/2014/main" id="{D90B8545-AECF-0745-23E7-E370B85AA77D}"/>
                </a:ext>
              </a:extLst>
            </p:cNvPr>
            <p:cNvGrpSpPr/>
            <p:nvPr/>
          </p:nvGrpSpPr>
          <p:grpSpPr>
            <a:xfrm>
              <a:off x="2634247" y="2998820"/>
              <a:ext cx="76895" cy="76895"/>
              <a:chOff x="7149741" y="2177355"/>
              <a:chExt cx="158036" cy="158036"/>
            </a:xfrm>
          </p:grpSpPr>
          <p:cxnSp>
            <p:nvCxnSpPr>
              <p:cNvPr id="404" name="Straight Connector 403">
                <a:extLst>
                  <a:ext uri="{FF2B5EF4-FFF2-40B4-BE49-F238E27FC236}">
                    <a16:creationId xmlns:a16="http://schemas.microsoft.com/office/drawing/2014/main" id="{629C1FD5-839D-FB73-DB94-454E4B7CE2C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1162890C-AE3C-5059-7FC6-0337BC245E8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06" name="Group 405">
              <a:extLst>
                <a:ext uri="{FF2B5EF4-FFF2-40B4-BE49-F238E27FC236}">
                  <a16:creationId xmlns:a16="http://schemas.microsoft.com/office/drawing/2014/main" id="{3E2E07A4-6841-EC81-9A9B-F407358E5D36}"/>
                </a:ext>
              </a:extLst>
            </p:cNvPr>
            <p:cNvGrpSpPr/>
            <p:nvPr/>
          </p:nvGrpSpPr>
          <p:grpSpPr>
            <a:xfrm>
              <a:off x="2605274" y="2942593"/>
              <a:ext cx="76895" cy="76895"/>
              <a:chOff x="7149741" y="2177355"/>
              <a:chExt cx="158036" cy="158036"/>
            </a:xfrm>
          </p:grpSpPr>
          <p:cxnSp>
            <p:nvCxnSpPr>
              <p:cNvPr id="407" name="Straight Connector 406">
                <a:extLst>
                  <a:ext uri="{FF2B5EF4-FFF2-40B4-BE49-F238E27FC236}">
                    <a16:creationId xmlns:a16="http://schemas.microsoft.com/office/drawing/2014/main" id="{28BDF209-4D4E-D773-D3B4-47414BA07FF7}"/>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CE0F2336-DCD6-7DBC-F5DF-2A81315E1B3C}"/>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09" name="Group 408">
              <a:extLst>
                <a:ext uri="{FF2B5EF4-FFF2-40B4-BE49-F238E27FC236}">
                  <a16:creationId xmlns:a16="http://schemas.microsoft.com/office/drawing/2014/main" id="{F7F10765-F9E6-6A5E-8923-C23337158E22}"/>
                </a:ext>
              </a:extLst>
            </p:cNvPr>
            <p:cNvGrpSpPr/>
            <p:nvPr/>
          </p:nvGrpSpPr>
          <p:grpSpPr>
            <a:xfrm>
              <a:off x="2525743" y="2931370"/>
              <a:ext cx="76895" cy="76895"/>
              <a:chOff x="7149741" y="2177355"/>
              <a:chExt cx="158036" cy="158036"/>
            </a:xfrm>
          </p:grpSpPr>
          <p:cxnSp>
            <p:nvCxnSpPr>
              <p:cNvPr id="410" name="Straight Connector 409">
                <a:extLst>
                  <a:ext uri="{FF2B5EF4-FFF2-40B4-BE49-F238E27FC236}">
                    <a16:creationId xmlns:a16="http://schemas.microsoft.com/office/drawing/2014/main" id="{5615174A-7DF5-1648-3252-4FBC72888E0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FC975BC9-37F2-83B0-7162-B212622288A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12" name="Group 411">
              <a:extLst>
                <a:ext uri="{FF2B5EF4-FFF2-40B4-BE49-F238E27FC236}">
                  <a16:creationId xmlns:a16="http://schemas.microsoft.com/office/drawing/2014/main" id="{CE36081A-D6AE-5E88-864E-6D26E489F9B2}"/>
                </a:ext>
              </a:extLst>
            </p:cNvPr>
            <p:cNvGrpSpPr/>
            <p:nvPr/>
          </p:nvGrpSpPr>
          <p:grpSpPr>
            <a:xfrm>
              <a:off x="2327819" y="2869539"/>
              <a:ext cx="76895" cy="76895"/>
              <a:chOff x="7149741" y="2177355"/>
              <a:chExt cx="158036" cy="158036"/>
            </a:xfrm>
          </p:grpSpPr>
          <p:cxnSp>
            <p:nvCxnSpPr>
              <p:cNvPr id="413" name="Straight Connector 412">
                <a:extLst>
                  <a:ext uri="{FF2B5EF4-FFF2-40B4-BE49-F238E27FC236}">
                    <a16:creationId xmlns:a16="http://schemas.microsoft.com/office/drawing/2014/main" id="{62181187-FDED-8D33-7174-166D9E6221F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9FB1C5CB-284B-BC85-0FD7-9681470A645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15" name="Group 414">
              <a:extLst>
                <a:ext uri="{FF2B5EF4-FFF2-40B4-BE49-F238E27FC236}">
                  <a16:creationId xmlns:a16="http://schemas.microsoft.com/office/drawing/2014/main" id="{F0ACE993-4E8F-B1C1-8EA0-188D3386AD36}"/>
                </a:ext>
              </a:extLst>
            </p:cNvPr>
            <p:cNvGrpSpPr/>
            <p:nvPr/>
          </p:nvGrpSpPr>
          <p:grpSpPr>
            <a:xfrm>
              <a:off x="2675338" y="3022244"/>
              <a:ext cx="129359" cy="77188"/>
              <a:chOff x="2970675" y="3084588"/>
              <a:chExt cx="129359" cy="77188"/>
            </a:xfrm>
          </p:grpSpPr>
          <p:grpSp>
            <p:nvGrpSpPr>
              <p:cNvPr id="416" name="Group 415">
                <a:extLst>
                  <a:ext uri="{FF2B5EF4-FFF2-40B4-BE49-F238E27FC236}">
                    <a16:creationId xmlns:a16="http://schemas.microsoft.com/office/drawing/2014/main" id="{20B9C76D-5D8E-7DDE-B59C-930DB8A311A9}"/>
                  </a:ext>
                </a:extLst>
              </p:cNvPr>
              <p:cNvGrpSpPr/>
              <p:nvPr/>
            </p:nvGrpSpPr>
            <p:grpSpPr>
              <a:xfrm>
                <a:off x="2997770" y="3084588"/>
                <a:ext cx="102264" cy="76895"/>
                <a:chOff x="5729324" y="3950396"/>
                <a:chExt cx="102264" cy="76895"/>
              </a:xfrm>
            </p:grpSpPr>
            <p:grpSp>
              <p:nvGrpSpPr>
                <p:cNvPr id="420" name="Group 419">
                  <a:extLst>
                    <a:ext uri="{FF2B5EF4-FFF2-40B4-BE49-F238E27FC236}">
                      <a16:creationId xmlns:a16="http://schemas.microsoft.com/office/drawing/2014/main" id="{F27D5249-A57F-1EC8-12B1-F8552C3A2B4A}"/>
                    </a:ext>
                  </a:extLst>
                </p:cNvPr>
                <p:cNvGrpSpPr/>
                <p:nvPr/>
              </p:nvGrpSpPr>
              <p:grpSpPr>
                <a:xfrm>
                  <a:off x="5754693" y="3950396"/>
                  <a:ext cx="76895" cy="76895"/>
                  <a:chOff x="7149741" y="2177355"/>
                  <a:chExt cx="158036" cy="158036"/>
                </a:xfrm>
              </p:grpSpPr>
              <p:cxnSp>
                <p:nvCxnSpPr>
                  <p:cNvPr id="424" name="Straight Connector 423">
                    <a:extLst>
                      <a:ext uri="{FF2B5EF4-FFF2-40B4-BE49-F238E27FC236}">
                        <a16:creationId xmlns:a16="http://schemas.microsoft.com/office/drawing/2014/main" id="{CF496CF2-B6B9-A95A-8822-9EC7F77EB69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5654957E-AB3B-B28B-A68B-2310B67BC4A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21" name="Group 420">
                  <a:extLst>
                    <a:ext uri="{FF2B5EF4-FFF2-40B4-BE49-F238E27FC236}">
                      <a16:creationId xmlns:a16="http://schemas.microsoft.com/office/drawing/2014/main" id="{9AEEE010-F821-3457-0ABB-6646C4F4A5EC}"/>
                    </a:ext>
                  </a:extLst>
                </p:cNvPr>
                <p:cNvGrpSpPr/>
                <p:nvPr/>
              </p:nvGrpSpPr>
              <p:grpSpPr>
                <a:xfrm>
                  <a:off x="5729324" y="3950396"/>
                  <a:ext cx="76895" cy="76895"/>
                  <a:chOff x="7149741" y="2177355"/>
                  <a:chExt cx="158036" cy="158036"/>
                </a:xfrm>
              </p:grpSpPr>
              <p:cxnSp>
                <p:nvCxnSpPr>
                  <p:cNvPr id="422" name="Straight Connector 421">
                    <a:extLst>
                      <a:ext uri="{FF2B5EF4-FFF2-40B4-BE49-F238E27FC236}">
                        <a16:creationId xmlns:a16="http://schemas.microsoft.com/office/drawing/2014/main" id="{FEDD9673-A165-CB5E-B73F-A723FC71F81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2BE320CA-77B9-A714-1339-6EEF4C3B8D7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17" name="Group 416">
                <a:extLst>
                  <a:ext uri="{FF2B5EF4-FFF2-40B4-BE49-F238E27FC236}">
                    <a16:creationId xmlns:a16="http://schemas.microsoft.com/office/drawing/2014/main" id="{A29A550D-B7D6-7336-8D02-A1AFB3BF8099}"/>
                  </a:ext>
                </a:extLst>
              </p:cNvPr>
              <p:cNvGrpSpPr/>
              <p:nvPr/>
            </p:nvGrpSpPr>
            <p:grpSpPr>
              <a:xfrm>
                <a:off x="2970675" y="3084881"/>
                <a:ext cx="76895" cy="76895"/>
                <a:chOff x="7149741" y="2177355"/>
                <a:chExt cx="158036" cy="158036"/>
              </a:xfrm>
            </p:grpSpPr>
            <p:cxnSp>
              <p:nvCxnSpPr>
                <p:cNvPr id="418" name="Straight Connector 417">
                  <a:extLst>
                    <a:ext uri="{FF2B5EF4-FFF2-40B4-BE49-F238E27FC236}">
                      <a16:creationId xmlns:a16="http://schemas.microsoft.com/office/drawing/2014/main" id="{F08CE65D-0A3F-0409-A5E9-CA80F4C219D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CD93C542-2D21-3D27-8708-01927E7EA72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26" name="Group 425">
              <a:extLst>
                <a:ext uri="{FF2B5EF4-FFF2-40B4-BE49-F238E27FC236}">
                  <a16:creationId xmlns:a16="http://schemas.microsoft.com/office/drawing/2014/main" id="{9D5D3F0C-3761-ED9B-A3B4-BBFB6BE44262}"/>
                </a:ext>
              </a:extLst>
            </p:cNvPr>
            <p:cNvGrpSpPr/>
            <p:nvPr/>
          </p:nvGrpSpPr>
          <p:grpSpPr>
            <a:xfrm>
              <a:off x="2249213" y="2831091"/>
              <a:ext cx="102264" cy="76895"/>
              <a:chOff x="5729324" y="3950396"/>
              <a:chExt cx="102264" cy="76895"/>
            </a:xfrm>
          </p:grpSpPr>
          <p:grpSp>
            <p:nvGrpSpPr>
              <p:cNvPr id="427" name="Group 426">
                <a:extLst>
                  <a:ext uri="{FF2B5EF4-FFF2-40B4-BE49-F238E27FC236}">
                    <a16:creationId xmlns:a16="http://schemas.microsoft.com/office/drawing/2014/main" id="{F47C8402-D278-2E08-623A-6D91C6B441DB}"/>
                  </a:ext>
                </a:extLst>
              </p:cNvPr>
              <p:cNvGrpSpPr/>
              <p:nvPr/>
            </p:nvGrpSpPr>
            <p:grpSpPr>
              <a:xfrm>
                <a:off x="5754693" y="3950396"/>
                <a:ext cx="76895" cy="76895"/>
                <a:chOff x="7149741" y="2177355"/>
                <a:chExt cx="158036" cy="158036"/>
              </a:xfrm>
            </p:grpSpPr>
            <p:cxnSp>
              <p:nvCxnSpPr>
                <p:cNvPr id="431" name="Straight Connector 430">
                  <a:extLst>
                    <a:ext uri="{FF2B5EF4-FFF2-40B4-BE49-F238E27FC236}">
                      <a16:creationId xmlns:a16="http://schemas.microsoft.com/office/drawing/2014/main" id="{6F2DCB19-960F-6BFD-D917-DA519890185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50BC35D4-0CE7-04E6-C82B-39E9D4964D4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28" name="Group 427">
                <a:extLst>
                  <a:ext uri="{FF2B5EF4-FFF2-40B4-BE49-F238E27FC236}">
                    <a16:creationId xmlns:a16="http://schemas.microsoft.com/office/drawing/2014/main" id="{C3A691FE-11CC-C0DC-7061-7BA16DBC4532}"/>
                  </a:ext>
                </a:extLst>
              </p:cNvPr>
              <p:cNvGrpSpPr/>
              <p:nvPr/>
            </p:nvGrpSpPr>
            <p:grpSpPr>
              <a:xfrm>
                <a:off x="5729324" y="3950396"/>
                <a:ext cx="76895" cy="76895"/>
                <a:chOff x="7149741" y="2177355"/>
                <a:chExt cx="158036" cy="158036"/>
              </a:xfrm>
            </p:grpSpPr>
            <p:cxnSp>
              <p:nvCxnSpPr>
                <p:cNvPr id="429" name="Straight Connector 428">
                  <a:extLst>
                    <a:ext uri="{FF2B5EF4-FFF2-40B4-BE49-F238E27FC236}">
                      <a16:creationId xmlns:a16="http://schemas.microsoft.com/office/drawing/2014/main" id="{485CBBB7-ADE4-41DC-CD30-3FD3D216A13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C94BE374-04C5-1409-88F9-63E035E61CC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33" name="Group 432">
              <a:extLst>
                <a:ext uri="{FF2B5EF4-FFF2-40B4-BE49-F238E27FC236}">
                  <a16:creationId xmlns:a16="http://schemas.microsoft.com/office/drawing/2014/main" id="{D4BA95B3-EC47-5989-64DD-D46AAF70C918}"/>
                </a:ext>
              </a:extLst>
            </p:cNvPr>
            <p:cNvGrpSpPr/>
            <p:nvPr/>
          </p:nvGrpSpPr>
          <p:grpSpPr>
            <a:xfrm>
              <a:off x="2213995" y="2777695"/>
              <a:ext cx="76895" cy="76895"/>
              <a:chOff x="7149741" y="2177355"/>
              <a:chExt cx="158036" cy="158036"/>
            </a:xfrm>
          </p:grpSpPr>
          <p:cxnSp>
            <p:nvCxnSpPr>
              <p:cNvPr id="434" name="Straight Connector 433">
                <a:extLst>
                  <a:ext uri="{FF2B5EF4-FFF2-40B4-BE49-F238E27FC236}">
                    <a16:creationId xmlns:a16="http://schemas.microsoft.com/office/drawing/2014/main" id="{7FE67E8D-3283-ED20-199E-F2A8DBA865B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28939216-75EA-4976-A2D8-316F752B7F7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36" name="Group 435">
              <a:extLst>
                <a:ext uri="{FF2B5EF4-FFF2-40B4-BE49-F238E27FC236}">
                  <a16:creationId xmlns:a16="http://schemas.microsoft.com/office/drawing/2014/main" id="{C4E9709F-F1B4-AAC7-629E-B51ABDA80A49}"/>
                </a:ext>
              </a:extLst>
            </p:cNvPr>
            <p:cNvGrpSpPr/>
            <p:nvPr/>
          </p:nvGrpSpPr>
          <p:grpSpPr>
            <a:xfrm>
              <a:off x="2142159" y="2777695"/>
              <a:ext cx="76895" cy="76895"/>
              <a:chOff x="7149741" y="2177355"/>
              <a:chExt cx="158036" cy="158036"/>
            </a:xfrm>
          </p:grpSpPr>
          <p:cxnSp>
            <p:nvCxnSpPr>
              <p:cNvPr id="437" name="Straight Connector 436">
                <a:extLst>
                  <a:ext uri="{FF2B5EF4-FFF2-40B4-BE49-F238E27FC236}">
                    <a16:creationId xmlns:a16="http://schemas.microsoft.com/office/drawing/2014/main" id="{7EF722FC-4302-5104-0483-083751AE3FD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B9B3EC4C-E751-E39F-B503-487B98A6C49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39" name="Group 438">
              <a:extLst>
                <a:ext uri="{FF2B5EF4-FFF2-40B4-BE49-F238E27FC236}">
                  <a16:creationId xmlns:a16="http://schemas.microsoft.com/office/drawing/2014/main" id="{99780855-A5AA-8895-732B-720555E066D1}"/>
                </a:ext>
              </a:extLst>
            </p:cNvPr>
            <p:cNvGrpSpPr/>
            <p:nvPr/>
          </p:nvGrpSpPr>
          <p:grpSpPr>
            <a:xfrm>
              <a:off x="2045126" y="2761298"/>
              <a:ext cx="76895" cy="76895"/>
              <a:chOff x="7149741" y="2177355"/>
              <a:chExt cx="158036" cy="158036"/>
            </a:xfrm>
          </p:grpSpPr>
          <p:cxnSp>
            <p:nvCxnSpPr>
              <p:cNvPr id="440" name="Straight Connector 439">
                <a:extLst>
                  <a:ext uri="{FF2B5EF4-FFF2-40B4-BE49-F238E27FC236}">
                    <a16:creationId xmlns:a16="http://schemas.microsoft.com/office/drawing/2014/main" id="{6A68A33C-4C06-6B81-1CE9-DDEB1785C3F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016E73CF-4656-38E5-6620-6FFDACDED8E5}"/>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42" name="Group 441">
              <a:extLst>
                <a:ext uri="{FF2B5EF4-FFF2-40B4-BE49-F238E27FC236}">
                  <a16:creationId xmlns:a16="http://schemas.microsoft.com/office/drawing/2014/main" id="{B2C4B60A-470D-5CFE-0AAA-3EDCAB3725B3}"/>
                </a:ext>
              </a:extLst>
            </p:cNvPr>
            <p:cNvGrpSpPr/>
            <p:nvPr/>
          </p:nvGrpSpPr>
          <p:grpSpPr>
            <a:xfrm>
              <a:off x="1994447" y="2764884"/>
              <a:ext cx="76895" cy="76895"/>
              <a:chOff x="7149741" y="2177355"/>
              <a:chExt cx="158036" cy="158036"/>
            </a:xfrm>
          </p:grpSpPr>
          <p:cxnSp>
            <p:nvCxnSpPr>
              <p:cNvPr id="443" name="Straight Connector 442">
                <a:extLst>
                  <a:ext uri="{FF2B5EF4-FFF2-40B4-BE49-F238E27FC236}">
                    <a16:creationId xmlns:a16="http://schemas.microsoft.com/office/drawing/2014/main" id="{753699E8-0DDD-0D7A-BC1E-362582C5BFB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3FF88CDC-E7B0-84F5-8F32-A7A4E298DA8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45" name="Group 444">
              <a:extLst>
                <a:ext uri="{FF2B5EF4-FFF2-40B4-BE49-F238E27FC236}">
                  <a16:creationId xmlns:a16="http://schemas.microsoft.com/office/drawing/2014/main" id="{88E21F4E-2602-9BBA-227A-BABD18310370}"/>
                </a:ext>
              </a:extLst>
            </p:cNvPr>
            <p:cNvGrpSpPr/>
            <p:nvPr/>
          </p:nvGrpSpPr>
          <p:grpSpPr>
            <a:xfrm>
              <a:off x="1953441" y="2735762"/>
              <a:ext cx="76895" cy="76895"/>
              <a:chOff x="7149741" y="2177355"/>
              <a:chExt cx="158036" cy="158036"/>
            </a:xfrm>
          </p:grpSpPr>
          <p:cxnSp>
            <p:nvCxnSpPr>
              <p:cNvPr id="446" name="Straight Connector 445">
                <a:extLst>
                  <a:ext uri="{FF2B5EF4-FFF2-40B4-BE49-F238E27FC236}">
                    <a16:creationId xmlns:a16="http://schemas.microsoft.com/office/drawing/2014/main" id="{E20EDF8E-3AB3-4E03-4F01-6EECEC4AB527}"/>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289FAB63-EC32-8115-0919-0A034F250FEB}"/>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48" name="Group 447">
              <a:extLst>
                <a:ext uri="{FF2B5EF4-FFF2-40B4-BE49-F238E27FC236}">
                  <a16:creationId xmlns:a16="http://schemas.microsoft.com/office/drawing/2014/main" id="{ED332B00-C082-D1CF-EA2E-8A1C90C114A3}"/>
                </a:ext>
              </a:extLst>
            </p:cNvPr>
            <p:cNvGrpSpPr/>
            <p:nvPr/>
          </p:nvGrpSpPr>
          <p:grpSpPr>
            <a:xfrm>
              <a:off x="1886054" y="2708773"/>
              <a:ext cx="102264" cy="76895"/>
              <a:chOff x="5729324" y="3950396"/>
              <a:chExt cx="102264" cy="76895"/>
            </a:xfrm>
          </p:grpSpPr>
          <p:grpSp>
            <p:nvGrpSpPr>
              <p:cNvPr id="449" name="Group 448">
                <a:extLst>
                  <a:ext uri="{FF2B5EF4-FFF2-40B4-BE49-F238E27FC236}">
                    <a16:creationId xmlns:a16="http://schemas.microsoft.com/office/drawing/2014/main" id="{B1FC5103-BAAA-0D7C-6C68-03AE034B8EC8}"/>
                  </a:ext>
                </a:extLst>
              </p:cNvPr>
              <p:cNvGrpSpPr/>
              <p:nvPr/>
            </p:nvGrpSpPr>
            <p:grpSpPr>
              <a:xfrm>
                <a:off x="5754693" y="3950396"/>
                <a:ext cx="76895" cy="76895"/>
                <a:chOff x="7149741" y="2177355"/>
                <a:chExt cx="158036" cy="158036"/>
              </a:xfrm>
            </p:grpSpPr>
            <p:cxnSp>
              <p:nvCxnSpPr>
                <p:cNvPr id="453" name="Straight Connector 452">
                  <a:extLst>
                    <a:ext uri="{FF2B5EF4-FFF2-40B4-BE49-F238E27FC236}">
                      <a16:creationId xmlns:a16="http://schemas.microsoft.com/office/drawing/2014/main" id="{A59CC28B-F7E7-2286-3815-E0BCEA43769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07C53BEA-1B4D-8A8E-0C7B-349D9CB5991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50" name="Group 449">
                <a:extLst>
                  <a:ext uri="{FF2B5EF4-FFF2-40B4-BE49-F238E27FC236}">
                    <a16:creationId xmlns:a16="http://schemas.microsoft.com/office/drawing/2014/main" id="{7570BE91-9BE1-672A-9241-8DD04B939CA9}"/>
                  </a:ext>
                </a:extLst>
              </p:cNvPr>
              <p:cNvGrpSpPr/>
              <p:nvPr/>
            </p:nvGrpSpPr>
            <p:grpSpPr>
              <a:xfrm>
                <a:off x="5729324" y="3950396"/>
                <a:ext cx="76895" cy="76895"/>
                <a:chOff x="7149741" y="2177355"/>
                <a:chExt cx="158036" cy="158036"/>
              </a:xfrm>
            </p:grpSpPr>
            <p:cxnSp>
              <p:nvCxnSpPr>
                <p:cNvPr id="451" name="Straight Connector 450">
                  <a:extLst>
                    <a:ext uri="{FF2B5EF4-FFF2-40B4-BE49-F238E27FC236}">
                      <a16:creationId xmlns:a16="http://schemas.microsoft.com/office/drawing/2014/main" id="{E48E6A14-EEE9-8C46-446D-36A6EA51698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C3596756-F2C7-05C8-B725-D051D556A62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55" name="Group 454">
              <a:extLst>
                <a:ext uri="{FF2B5EF4-FFF2-40B4-BE49-F238E27FC236}">
                  <a16:creationId xmlns:a16="http://schemas.microsoft.com/office/drawing/2014/main" id="{7A494859-92BE-7CF3-C98A-E05F2AE39670}"/>
                </a:ext>
              </a:extLst>
            </p:cNvPr>
            <p:cNvGrpSpPr/>
            <p:nvPr/>
          </p:nvGrpSpPr>
          <p:grpSpPr>
            <a:xfrm>
              <a:off x="1786375" y="2596353"/>
              <a:ext cx="76895" cy="76895"/>
              <a:chOff x="7149741" y="2177355"/>
              <a:chExt cx="158036" cy="158036"/>
            </a:xfrm>
          </p:grpSpPr>
          <p:cxnSp>
            <p:nvCxnSpPr>
              <p:cNvPr id="456" name="Straight Connector 455">
                <a:extLst>
                  <a:ext uri="{FF2B5EF4-FFF2-40B4-BE49-F238E27FC236}">
                    <a16:creationId xmlns:a16="http://schemas.microsoft.com/office/drawing/2014/main" id="{58678448-8BD3-CE71-625C-12E665D3375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59A60BE2-B70C-BB00-E144-DE415644652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58" name="Group 457">
              <a:extLst>
                <a:ext uri="{FF2B5EF4-FFF2-40B4-BE49-F238E27FC236}">
                  <a16:creationId xmlns:a16="http://schemas.microsoft.com/office/drawing/2014/main" id="{DA7BECD2-E71B-9B14-34B6-CEFCD2C10BA4}"/>
                </a:ext>
              </a:extLst>
            </p:cNvPr>
            <p:cNvGrpSpPr/>
            <p:nvPr/>
          </p:nvGrpSpPr>
          <p:grpSpPr>
            <a:xfrm>
              <a:off x="1524971" y="2407546"/>
              <a:ext cx="76895" cy="76895"/>
              <a:chOff x="7149741" y="2177355"/>
              <a:chExt cx="158036" cy="158036"/>
            </a:xfrm>
          </p:grpSpPr>
          <p:cxnSp>
            <p:nvCxnSpPr>
              <p:cNvPr id="459" name="Straight Connector 458">
                <a:extLst>
                  <a:ext uri="{FF2B5EF4-FFF2-40B4-BE49-F238E27FC236}">
                    <a16:creationId xmlns:a16="http://schemas.microsoft.com/office/drawing/2014/main" id="{476DADE6-16E7-5FA4-7236-A8B5FCEA9CC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F04100F7-954E-AFAC-5092-8DE864B8C30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61" name="Group 460">
              <a:extLst>
                <a:ext uri="{FF2B5EF4-FFF2-40B4-BE49-F238E27FC236}">
                  <a16:creationId xmlns:a16="http://schemas.microsoft.com/office/drawing/2014/main" id="{12BE94A7-C15B-3F74-B508-E8F6B1E6E1B9}"/>
                </a:ext>
              </a:extLst>
            </p:cNvPr>
            <p:cNvGrpSpPr/>
            <p:nvPr/>
          </p:nvGrpSpPr>
          <p:grpSpPr>
            <a:xfrm>
              <a:off x="1396256" y="2282483"/>
              <a:ext cx="76895" cy="76895"/>
              <a:chOff x="7149741" y="2177355"/>
              <a:chExt cx="158036" cy="158036"/>
            </a:xfrm>
          </p:grpSpPr>
          <p:cxnSp>
            <p:nvCxnSpPr>
              <p:cNvPr id="462" name="Straight Connector 461">
                <a:extLst>
                  <a:ext uri="{FF2B5EF4-FFF2-40B4-BE49-F238E27FC236}">
                    <a16:creationId xmlns:a16="http://schemas.microsoft.com/office/drawing/2014/main" id="{EEAC50D3-510C-0735-D338-AB5794D9E77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853C911F-57F5-206E-6EAB-6688B1DFBAA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64" name="Group 463">
              <a:extLst>
                <a:ext uri="{FF2B5EF4-FFF2-40B4-BE49-F238E27FC236}">
                  <a16:creationId xmlns:a16="http://schemas.microsoft.com/office/drawing/2014/main" id="{4C3CF234-0E75-8581-A6C6-95A9B5F6D2B7}"/>
                </a:ext>
              </a:extLst>
            </p:cNvPr>
            <p:cNvGrpSpPr/>
            <p:nvPr/>
          </p:nvGrpSpPr>
          <p:grpSpPr>
            <a:xfrm>
              <a:off x="1368505" y="2200741"/>
              <a:ext cx="76895" cy="76895"/>
              <a:chOff x="7149741" y="2177355"/>
              <a:chExt cx="158036" cy="158036"/>
            </a:xfrm>
          </p:grpSpPr>
          <p:cxnSp>
            <p:nvCxnSpPr>
              <p:cNvPr id="465" name="Straight Connector 464">
                <a:extLst>
                  <a:ext uri="{FF2B5EF4-FFF2-40B4-BE49-F238E27FC236}">
                    <a16:creationId xmlns:a16="http://schemas.microsoft.com/office/drawing/2014/main" id="{A46C2BA6-46C9-E4E1-557C-12FF48D2272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F73AA466-2695-4F51-0916-5C3402754C2B}"/>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67" name="Group 466">
              <a:extLst>
                <a:ext uri="{FF2B5EF4-FFF2-40B4-BE49-F238E27FC236}">
                  <a16:creationId xmlns:a16="http://schemas.microsoft.com/office/drawing/2014/main" id="{A2E52690-9B1D-883C-77A7-AE8D2A8663CD}"/>
                </a:ext>
              </a:extLst>
            </p:cNvPr>
            <p:cNvGrpSpPr/>
            <p:nvPr/>
          </p:nvGrpSpPr>
          <p:grpSpPr>
            <a:xfrm>
              <a:off x="1348890" y="2188299"/>
              <a:ext cx="76895" cy="76895"/>
              <a:chOff x="7149741" y="2177355"/>
              <a:chExt cx="158036" cy="158036"/>
            </a:xfrm>
          </p:grpSpPr>
          <p:cxnSp>
            <p:nvCxnSpPr>
              <p:cNvPr id="468" name="Straight Connector 467">
                <a:extLst>
                  <a:ext uri="{FF2B5EF4-FFF2-40B4-BE49-F238E27FC236}">
                    <a16:creationId xmlns:a16="http://schemas.microsoft.com/office/drawing/2014/main" id="{E9CEFA42-C3E1-C5A9-23BA-F91CD337D3D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FE7BE783-481E-3E1F-6CD4-CF5BAAC88A0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70" name="Group 469">
              <a:extLst>
                <a:ext uri="{FF2B5EF4-FFF2-40B4-BE49-F238E27FC236}">
                  <a16:creationId xmlns:a16="http://schemas.microsoft.com/office/drawing/2014/main" id="{B148876B-2C01-A777-4FED-C3AD2F378E48}"/>
                </a:ext>
              </a:extLst>
            </p:cNvPr>
            <p:cNvGrpSpPr/>
            <p:nvPr/>
          </p:nvGrpSpPr>
          <p:grpSpPr>
            <a:xfrm>
              <a:off x="1339591" y="2159969"/>
              <a:ext cx="76895" cy="76895"/>
              <a:chOff x="7149741" y="2177355"/>
              <a:chExt cx="158036" cy="158036"/>
            </a:xfrm>
          </p:grpSpPr>
          <p:cxnSp>
            <p:nvCxnSpPr>
              <p:cNvPr id="471" name="Straight Connector 470">
                <a:extLst>
                  <a:ext uri="{FF2B5EF4-FFF2-40B4-BE49-F238E27FC236}">
                    <a16:creationId xmlns:a16="http://schemas.microsoft.com/office/drawing/2014/main" id="{389CF6FD-EF22-4C22-85B1-D6EF68C92F6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8165B14A-E1EF-2477-E800-36DB2A3F4CF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73" name="Group 472">
              <a:extLst>
                <a:ext uri="{FF2B5EF4-FFF2-40B4-BE49-F238E27FC236}">
                  <a16:creationId xmlns:a16="http://schemas.microsoft.com/office/drawing/2014/main" id="{AC166475-C820-690D-40F9-96BF47874CEE}"/>
                </a:ext>
              </a:extLst>
            </p:cNvPr>
            <p:cNvGrpSpPr/>
            <p:nvPr/>
          </p:nvGrpSpPr>
          <p:grpSpPr>
            <a:xfrm>
              <a:off x="1295287" y="2150221"/>
              <a:ext cx="76895" cy="76895"/>
              <a:chOff x="7149741" y="2177355"/>
              <a:chExt cx="158036" cy="158036"/>
            </a:xfrm>
          </p:grpSpPr>
          <p:cxnSp>
            <p:nvCxnSpPr>
              <p:cNvPr id="474" name="Straight Connector 473">
                <a:extLst>
                  <a:ext uri="{FF2B5EF4-FFF2-40B4-BE49-F238E27FC236}">
                    <a16:creationId xmlns:a16="http://schemas.microsoft.com/office/drawing/2014/main" id="{2EACF4BE-6FC7-7511-CFDB-50F8114784AA}"/>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E308D5F2-7BE0-949A-A5AC-52AC9BEA56B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76" name="Group 475">
              <a:extLst>
                <a:ext uri="{FF2B5EF4-FFF2-40B4-BE49-F238E27FC236}">
                  <a16:creationId xmlns:a16="http://schemas.microsoft.com/office/drawing/2014/main" id="{D24164B3-FECC-109E-F73B-7AA483C6348E}"/>
                </a:ext>
              </a:extLst>
            </p:cNvPr>
            <p:cNvGrpSpPr/>
            <p:nvPr/>
          </p:nvGrpSpPr>
          <p:grpSpPr>
            <a:xfrm>
              <a:off x="1259614" y="2144045"/>
              <a:ext cx="76895" cy="76895"/>
              <a:chOff x="7149741" y="2177355"/>
              <a:chExt cx="158036" cy="158036"/>
            </a:xfrm>
          </p:grpSpPr>
          <p:cxnSp>
            <p:nvCxnSpPr>
              <p:cNvPr id="477" name="Straight Connector 476">
                <a:extLst>
                  <a:ext uri="{FF2B5EF4-FFF2-40B4-BE49-F238E27FC236}">
                    <a16:creationId xmlns:a16="http://schemas.microsoft.com/office/drawing/2014/main" id="{4B71DF42-4D47-3F85-9486-6D70BBD8A25A}"/>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362D5477-34B6-4835-1869-579FC9D8D5AC}"/>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79" name="Group 478">
              <a:extLst>
                <a:ext uri="{FF2B5EF4-FFF2-40B4-BE49-F238E27FC236}">
                  <a16:creationId xmlns:a16="http://schemas.microsoft.com/office/drawing/2014/main" id="{7430100A-31EC-1080-859A-E67841E84ECC}"/>
                </a:ext>
              </a:extLst>
            </p:cNvPr>
            <p:cNvGrpSpPr/>
            <p:nvPr/>
          </p:nvGrpSpPr>
          <p:grpSpPr>
            <a:xfrm>
              <a:off x="1227692" y="2119478"/>
              <a:ext cx="76895" cy="76895"/>
              <a:chOff x="7149741" y="2177355"/>
              <a:chExt cx="158036" cy="158036"/>
            </a:xfrm>
          </p:grpSpPr>
          <p:cxnSp>
            <p:nvCxnSpPr>
              <p:cNvPr id="480" name="Straight Connector 479">
                <a:extLst>
                  <a:ext uri="{FF2B5EF4-FFF2-40B4-BE49-F238E27FC236}">
                    <a16:creationId xmlns:a16="http://schemas.microsoft.com/office/drawing/2014/main" id="{0730327A-72C2-91C4-7041-B3CC91736C8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1B97DDC4-2DAF-FABF-BA08-619133F3CB3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82" name="Group 481">
              <a:extLst>
                <a:ext uri="{FF2B5EF4-FFF2-40B4-BE49-F238E27FC236}">
                  <a16:creationId xmlns:a16="http://schemas.microsoft.com/office/drawing/2014/main" id="{84A4FC11-51FA-0416-6C72-E61A9671B8C9}"/>
                </a:ext>
              </a:extLst>
            </p:cNvPr>
            <p:cNvGrpSpPr/>
            <p:nvPr/>
          </p:nvGrpSpPr>
          <p:grpSpPr>
            <a:xfrm>
              <a:off x="1199065" y="2085361"/>
              <a:ext cx="76895" cy="76895"/>
              <a:chOff x="7149741" y="2177355"/>
              <a:chExt cx="158036" cy="158036"/>
            </a:xfrm>
          </p:grpSpPr>
          <p:cxnSp>
            <p:nvCxnSpPr>
              <p:cNvPr id="483" name="Straight Connector 482">
                <a:extLst>
                  <a:ext uri="{FF2B5EF4-FFF2-40B4-BE49-F238E27FC236}">
                    <a16:creationId xmlns:a16="http://schemas.microsoft.com/office/drawing/2014/main" id="{469B8C62-4A95-AED5-3081-176535478E7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9D1ED3D9-C7CB-DED2-897C-377AF59DB68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85" name="Group 484">
              <a:extLst>
                <a:ext uri="{FF2B5EF4-FFF2-40B4-BE49-F238E27FC236}">
                  <a16:creationId xmlns:a16="http://schemas.microsoft.com/office/drawing/2014/main" id="{D17120E2-410D-E6F7-1C5C-442FDE2AAA69}"/>
                </a:ext>
              </a:extLst>
            </p:cNvPr>
            <p:cNvGrpSpPr/>
            <p:nvPr/>
          </p:nvGrpSpPr>
          <p:grpSpPr>
            <a:xfrm>
              <a:off x="1172164" y="2035462"/>
              <a:ext cx="76895" cy="76895"/>
              <a:chOff x="7149741" y="2177355"/>
              <a:chExt cx="158036" cy="158036"/>
            </a:xfrm>
          </p:grpSpPr>
          <p:cxnSp>
            <p:nvCxnSpPr>
              <p:cNvPr id="486" name="Straight Connector 485">
                <a:extLst>
                  <a:ext uri="{FF2B5EF4-FFF2-40B4-BE49-F238E27FC236}">
                    <a16:creationId xmlns:a16="http://schemas.microsoft.com/office/drawing/2014/main" id="{ED00CD24-3E2D-5823-F1E8-9AFA73536CD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19986ED7-6CA5-9014-F82B-FE6A97D2B17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488" name="Group 487">
              <a:extLst>
                <a:ext uri="{FF2B5EF4-FFF2-40B4-BE49-F238E27FC236}">
                  <a16:creationId xmlns:a16="http://schemas.microsoft.com/office/drawing/2014/main" id="{B1485E25-ECF3-06C3-EE6F-A3DB34103C22}"/>
                </a:ext>
              </a:extLst>
            </p:cNvPr>
            <p:cNvGrpSpPr/>
            <p:nvPr/>
          </p:nvGrpSpPr>
          <p:grpSpPr>
            <a:xfrm>
              <a:off x="1150760" y="2012053"/>
              <a:ext cx="76895" cy="76895"/>
              <a:chOff x="7149741" y="2177355"/>
              <a:chExt cx="158036" cy="158036"/>
            </a:xfrm>
          </p:grpSpPr>
          <p:cxnSp>
            <p:nvCxnSpPr>
              <p:cNvPr id="489" name="Straight Connector 488">
                <a:extLst>
                  <a:ext uri="{FF2B5EF4-FFF2-40B4-BE49-F238E27FC236}">
                    <a16:creationId xmlns:a16="http://schemas.microsoft.com/office/drawing/2014/main" id="{3D540E3E-B20B-B9E1-6416-6DF16014A204}"/>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338B290A-4940-6DB0-DE3C-8013D23FEC1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499" name="Group 498">
            <a:extLst>
              <a:ext uri="{FF2B5EF4-FFF2-40B4-BE49-F238E27FC236}">
                <a16:creationId xmlns:a16="http://schemas.microsoft.com/office/drawing/2014/main" id="{01E9C9BB-9E7C-DCE5-8C43-8B86CCDB2ECF}"/>
              </a:ext>
            </a:extLst>
          </p:cNvPr>
          <p:cNvGrpSpPr/>
          <p:nvPr/>
        </p:nvGrpSpPr>
        <p:grpSpPr>
          <a:xfrm>
            <a:off x="6644315" y="2044213"/>
            <a:ext cx="4651436" cy="2508500"/>
            <a:chOff x="6644315" y="2044213"/>
            <a:chExt cx="4651436" cy="2508500"/>
          </a:xfrm>
        </p:grpSpPr>
        <p:grpSp>
          <p:nvGrpSpPr>
            <p:cNvPr id="494" name="Group 493">
              <a:extLst>
                <a:ext uri="{FF2B5EF4-FFF2-40B4-BE49-F238E27FC236}">
                  <a16:creationId xmlns:a16="http://schemas.microsoft.com/office/drawing/2014/main" id="{DB1CE9AB-A581-C4DA-577A-C1BD9E1EBBAA}"/>
                </a:ext>
              </a:extLst>
            </p:cNvPr>
            <p:cNvGrpSpPr/>
            <p:nvPr/>
          </p:nvGrpSpPr>
          <p:grpSpPr>
            <a:xfrm>
              <a:off x="7178645" y="2831091"/>
              <a:ext cx="76895" cy="76895"/>
              <a:chOff x="7149741" y="2177355"/>
              <a:chExt cx="158036" cy="158036"/>
            </a:xfrm>
          </p:grpSpPr>
          <p:cxnSp>
            <p:nvCxnSpPr>
              <p:cNvPr id="495" name="Straight Connector 494">
                <a:extLst>
                  <a:ext uri="{FF2B5EF4-FFF2-40B4-BE49-F238E27FC236}">
                    <a16:creationId xmlns:a16="http://schemas.microsoft.com/office/drawing/2014/main" id="{BECC7BB4-3723-D2A2-C15C-1EE4696EC75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F617A550-9B9A-41B6-5F0B-B06DD0001BC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00" name="Group 499">
              <a:extLst>
                <a:ext uri="{FF2B5EF4-FFF2-40B4-BE49-F238E27FC236}">
                  <a16:creationId xmlns:a16="http://schemas.microsoft.com/office/drawing/2014/main" id="{E4DB2251-34D7-40BC-2794-289BD41B33B7}"/>
                </a:ext>
              </a:extLst>
            </p:cNvPr>
            <p:cNvGrpSpPr/>
            <p:nvPr/>
          </p:nvGrpSpPr>
          <p:grpSpPr>
            <a:xfrm>
              <a:off x="7050244" y="2620851"/>
              <a:ext cx="76895" cy="76895"/>
              <a:chOff x="7149741" y="2177355"/>
              <a:chExt cx="158036" cy="158036"/>
            </a:xfrm>
          </p:grpSpPr>
          <p:cxnSp>
            <p:nvCxnSpPr>
              <p:cNvPr id="501" name="Straight Connector 500">
                <a:extLst>
                  <a:ext uri="{FF2B5EF4-FFF2-40B4-BE49-F238E27FC236}">
                    <a16:creationId xmlns:a16="http://schemas.microsoft.com/office/drawing/2014/main" id="{79BE5B02-5984-0A44-F5D4-977AC2E628D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77EEC982-67DD-5231-0217-6D935ABC6C6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03" name="Group 502">
              <a:extLst>
                <a:ext uri="{FF2B5EF4-FFF2-40B4-BE49-F238E27FC236}">
                  <a16:creationId xmlns:a16="http://schemas.microsoft.com/office/drawing/2014/main" id="{D9BFAEC9-75D0-A8ED-4A62-312F19960DDD}"/>
                </a:ext>
              </a:extLst>
            </p:cNvPr>
            <p:cNvGrpSpPr/>
            <p:nvPr/>
          </p:nvGrpSpPr>
          <p:grpSpPr>
            <a:xfrm>
              <a:off x="6997623" y="2567670"/>
              <a:ext cx="76895" cy="76895"/>
              <a:chOff x="7149741" y="2177355"/>
              <a:chExt cx="158036" cy="158036"/>
            </a:xfrm>
          </p:grpSpPr>
          <p:cxnSp>
            <p:nvCxnSpPr>
              <p:cNvPr id="504" name="Straight Connector 503">
                <a:extLst>
                  <a:ext uri="{FF2B5EF4-FFF2-40B4-BE49-F238E27FC236}">
                    <a16:creationId xmlns:a16="http://schemas.microsoft.com/office/drawing/2014/main" id="{3C48ADC9-0700-D777-01CE-25FAA422A72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A4761020-75B7-F173-44DC-BA075569A28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06" name="Group 505">
              <a:extLst>
                <a:ext uri="{FF2B5EF4-FFF2-40B4-BE49-F238E27FC236}">
                  <a16:creationId xmlns:a16="http://schemas.microsoft.com/office/drawing/2014/main" id="{252CDB98-D7DA-44A7-17C0-D9551FF47917}"/>
                </a:ext>
              </a:extLst>
            </p:cNvPr>
            <p:cNvGrpSpPr/>
            <p:nvPr/>
          </p:nvGrpSpPr>
          <p:grpSpPr>
            <a:xfrm>
              <a:off x="6947287" y="2389672"/>
              <a:ext cx="76895" cy="76895"/>
              <a:chOff x="7149741" y="2177355"/>
              <a:chExt cx="158036" cy="158036"/>
            </a:xfrm>
          </p:grpSpPr>
          <p:cxnSp>
            <p:nvCxnSpPr>
              <p:cNvPr id="507" name="Straight Connector 506">
                <a:extLst>
                  <a:ext uri="{FF2B5EF4-FFF2-40B4-BE49-F238E27FC236}">
                    <a16:creationId xmlns:a16="http://schemas.microsoft.com/office/drawing/2014/main" id="{9788C239-8F41-FD0F-A4D3-CE5FA043E31F}"/>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B8CC555B-E233-EC5D-A7BE-713644B1AA8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09" name="Group 508">
              <a:extLst>
                <a:ext uri="{FF2B5EF4-FFF2-40B4-BE49-F238E27FC236}">
                  <a16:creationId xmlns:a16="http://schemas.microsoft.com/office/drawing/2014/main" id="{38E35631-1566-10E4-899C-4D66F72D2435}"/>
                </a:ext>
              </a:extLst>
            </p:cNvPr>
            <p:cNvGrpSpPr/>
            <p:nvPr/>
          </p:nvGrpSpPr>
          <p:grpSpPr>
            <a:xfrm>
              <a:off x="6806443" y="2263400"/>
              <a:ext cx="76895" cy="76895"/>
              <a:chOff x="7149741" y="2177355"/>
              <a:chExt cx="158036" cy="158036"/>
            </a:xfrm>
          </p:grpSpPr>
          <p:cxnSp>
            <p:nvCxnSpPr>
              <p:cNvPr id="510" name="Straight Connector 509">
                <a:extLst>
                  <a:ext uri="{FF2B5EF4-FFF2-40B4-BE49-F238E27FC236}">
                    <a16:creationId xmlns:a16="http://schemas.microsoft.com/office/drawing/2014/main" id="{5AB47D1E-EE27-1559-2545-6DAEDBADC97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AAAD1695-1E17-3C23-E59D-EA0AB05EE923}"/>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12" name="Group 511">
              <a:extLst>
                <a:ext uri="{FF2B5EF4-FFF2-40B4-BE49-F238E27FC236}">
                  <a16:creationId xmlns:a16="http://schemas.microsoft.com/office/drawing/2014/main" id="{7F413B93-B97B-83DA-FE4D-6936CFD8FE69}"/>
                </a:ext>
              </a:extLst>
            </p:cNvPr>
            <p:cNvGrpSpPr/>
            <p:nvPr/>
          </p:nvGrpSpPr>
          <p:grpSpPr>
            <a:xfrm>
              <a:off x="6774878" y="2215210"/>
              <a:ext cx="76895" cy="76895"/>
              <a:chOff x="7149741" y="2177355"/>
              <a:chExt cx="158036" cy="158036"/>
            </a:xfrm>
          </p:grpSpPr>
          <p:cxnSp>
            <p:nvCxnSpPr>
              <p:cNvPr id="513" name="Straight Connector 512">
                <a:extLst>
                  <a:ext uri="{FF2B5EF4-FFF2-40B4-BE49-F238E27FC236}">
                    <a16:creationId xmlns:a16="http://schemas.microsoft.com/office/drawing/2014/main" id="{5C736617-2BC5-5E41-C249-A91F6557150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422A1CCF-2AF2-DDE9-EF36-5AF637AEC6F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15" name="Group 514">
              <a:extLst>
                <a:ext uri="{FF2B5EF4-FFF2-40B4-BE49-F238E27FC236}">
                  <a16:creationId xmlns:a16="http://schemas.microsoft.com/office/drawing/2014/main" id="{7836B38D-D975-F587-2362-347429768ECA}"/>
                </a:ext>
              </a:extLst>
            </p:cNvPr>
            <p:cNvGrpSpPr/>
            <p:nvPr/>
          </p:nvGrpSpPr>
          <p:grpSpPr>
            <a:xfrm>
              <a:off x="6739123" y="2176993"/>
              <a:ext cx="76895" cy="76895"/>
              <a:chOff x="7149741" y="2177355"/>
              <a:chExt cx="158036" cy="158036"/>
            </a:xfrm>
          </p:grpSpPr>
          <p:cxnSp>
            <p:nvCxnSpPr>
              <p:cNvPr id="516" name="Straight Connector 515">
                <a:extLst>
                  <a:ext uri="{FF2B5EF4-FFF2-40B4-BE49-F238E27FC236}">
                    <a16:creationId xmlns:a16="http://schemas.microsoft.com/office/drawing/2014/main" id="{E7B9E86D-B921-CF64-724A-2C1C12E4EF3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6AD24E9D-2430-4CE2-BF3E-E6D5E7F3A1F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18" name="Group 517">
              <a:extLst>
                <a:ext uri="{FF2B5EF4-FFF2-40B4-BE49-F238E27FC236}">
                  <a16:creationId xmlns:a16="http://schemas.microsoft.com/office/drawing/2014/main" id="{FE5E0706-E9CA-644E-3AFB-007E5BAC5289}"/>
                </a:ext>
              </a:extLst>
            </p:cNvPr>
            <p:cNvGrpSpPr/>
            <p:nvPr/>
          </p:nvGrpSpPr>
          <p:grpSpPr>
            <a:xfrm>
              <a:off x="6713566" y="2139342"/>
              <a:ext cx="76895" cy="76895"/>
              <a:chOff x="7149741" y="2177355"/>
              <a:chExt cx="158036" cy="158036"/>
            </a:xfrm>
          </p:grpSpPr>
          <p:cxnSp>
            <p:nvCxnSpPr>
              <p:cNvPr id="519" name="Straight Connector 518">
                <a:extLst>
                  <a:ext uri="{FF2B5EF4-FFF2-40B4-BE49-F238E27FC236}">
                    <a16:creationId xmlns:a16="http://schemas.microsoft.com/office/drawing/2014/main" id="{BB46F81D-FD8B-28F4-AF46-6BA41C45250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5D995FF0-D5E6-3EA0-2BFE-6FAF995A16E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21" name="Group 520">
              <a:extLst>
                <a:ext uri="{FF2B5EF4-FFF2-40B4-BE49-F238E27FC236}">
                  <a16:creationId xmlns:a16="http://schemas.microsoft.com/office/drawing/2014/main" id="{74DBF88F-3FBE-A64F-ABF2-E4364C171010}"/>
                </a:ext>
              </a:extLst>
            </p:cNvPr>
            <p:cNvGrpSpPr/>
            <p:nvPr/>
          </p:nvGrpSpPr>
          <p:grpSpPr>
            <a:xfrm>
              <a:off x="6671692" y="2095905"/>
              <a:ext cx="76895" cy="76895"/>
              <a:chOff x="7149741" y="2177355"/>
              <a:chExt cx="158036" cy="158036"/>
            </a:xfrm>
          </p:grpSpPr>
          <p:cxnSp>
            <p:nvCxnSpPr>
              <p:cNvPr id="522" name="Straight Connector 521">
                <a:extLst>
                  <a:ext uri="{FF2B5EF4-FFF2-40B4-BE49-F238E27FC236}">
                    <a16:creationId xmlns:a16="http://schemas.microsoft.com/office/drawing/2014/main" id="{60C3002E-43AF-C93A-C426-E86926408D2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B90A66ED-EA9B-F624-4BEB-5B866FA18FB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24" name="Group 523">
              <a:extLst>
                <a:ext uri="{FF2B5EF4-FFF2-40B4-BE49-F238E27FC236}">
                  <a16:creationId xmlns:a16="http://schemas.microsoft.com/office/drawing/2014/main" id="{DB1F8797-DDE9-7D01-E04C-F97CCFD3DFFE}"/>
                </a:ext>
              </a:extLst>
            </p:cNvPr>
            <p:cNvGrpSpPr/>
            <p:nvPr/>
          </p:nvGrpSpPr>
          <p:grpSpPr>
            <a:xfrm>
              <a:off x="6644315" y="2044213"/>
              <a:ext cx="76895" cy="76895"/>
              <a:chOff x="7149741" y="2177355"/>
              <a:chExt cx="158036" cy="158036"/>
            </a:xfrm>
          </p:grpSpPr>
          <p:cxnSp>
            <p:nvCxnSpPr>
              <p:cNvPr id="525" name="Straight Connector 524">
                <a:extLst>
                  <a:ext uri="{FF2B5EF4-FFF2-40B4-BE49-F238E27FC236}">
                    <a16:creationId xmlns:a16="http://schemas.microsoft.com/office/drawing/2014/main" id="{A5BF719A-09EF-0993-8418-88BEDB20067D}"/>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79B07C38-775C-2618-E379-3D9F0A46BDA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27" name="Group 526">
              <a:extLst>
                <a:ext uri="{FF2B5EF4-FFF2-40B4-BE49-F238E27FC236}">
                  <a16:creationId xmlns:a16="http://schemas.microsoft.com/office/drawing/2014/main" id="{06F37BEF-4478-AA9F-6FAD-F596005A35BB}"/>
                </a:ext>
              </a:extLst>
            </p:cNvPr>
            <p:cNvGrpSpPr/>
            <p:nvPr/>
          </p:nvGrpSpPr>
          <p:grpSpPr>
            <a:xfrm>
              <a:off x="8400619" y="3600326"/>
              <a:ext cx="76895" cy="76895"/>
              <a:chOff x="7149741" y="2177355"/>
              <a:chExt cx="158036" cy="158036"/>
            </a:xfrm>
          </p:grpSpPr>
          <p:cxnSp>
            <p:nvCxnSpPr>
              <p:cNvPr id="528" name="Straight Connector 527">
                <a:extLst>
                  <a:ext uri="{FF2B5EF4-FFF2-40B4-BE49-F238E27FC236}">
                    <a16:creationId xmlns:a16="http://schemas.microsoft.com/office/drawing/2014/main" id="{35D60C15-FF88-84CD-A8D4-BD5664B862A7}"/>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A271BEAA-A676-6F91-4E51-B0F2C9D2CD1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30" name="Group 529">
              <a:extLst>
                <a:ext uri="{FF2B5EF4-FFF2-40B4-BE49-F238E27FC236}">
                  <a16:creationId xmlns:a16="http://schemas.microsoft.com/office/drawing/2014/main" id="{87A8D68A-6EC1-18D2-6A38-0BA9ADA3D5C6}"/>
                </a:ext>
              </a:extLst>
            </p:cNvPr>
            <p:cNvGrpSpPr/>
            <p:nvPr/>
          </p:nvGrpSpPr>
          <p:grpSpPr>
            <a:xfrm>
              <a:off x="8527724" y="3707665"/>
              <a:ext cx="76895" cy="76895"/>
              <a:chOff x="7149741" y="2177355"/>
              <a:chExt cx="158036" cy="158036"/>
            </a:xfrm>
          </p:grpSpPr>
          <p:cxnSp>
            <p:nvCxnSpPr>
              <p:cNvPr id="531" name="Straight Connector 530">
                <a:extLst>
                  <a:ext uri="{FF2B5EF4-FFF2-40B4-BE49-F238E27FC236}">
                    <a16:creationId xmlns:a16="http://schemas.microsoft.com/office/drawing/2014/main" id="{1BB2EB96-6170-EB74-C725-05DE065EB2D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3771F8CC-60B8-09E0-13FF-2BCE04E45C3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33" name="Group 532">
              <a:extLst>
                <a:ext uri="{FF2B5EF4-FFF2-40B4-BE49-F238E27FC236}">
                  <a16:creationId xmlns:a16="http://schemas.microsoft.com/office/drawing/2014/main" id="{7FB82F24-0C19-9F0A-4BB4-8952CDBF0535}"/>
                </a:ext>
              </a:extLst>
            </p:cNvPr>
            <p:cNvGrpSpPr/>
            <p:nvPr/>
          </p:nvGrpSpPr>
          <p:grpSpPr>
            <a:xfrm>
              <a:off x="9200926" y="4026415"/>
              <a:ext cx="76895" cy="76895"/>
              <a:chOff x="7149741" y="2177355"/>
              <a:chExt cx="158036" cy="158036"/>
            </a:xfrm>
          </p:grpSpPr>
          <p:cxnSp>
            <p:nvCxnSpPr>
              <p:cNvPr id="534" name="Straight Connector 533">
                <a:extLst>
                  <a:ext uri="{FF2B5EF4-FFF2-40B4-BE49-F238E27FC236}">
                    <a16:creationId xmlns:a16="http://schemas.microsoft.com/office/drawing/2014/main" id="{4D042B8E-7121-C70B-16D7-EF8E5D37F82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DC3E70A0-1957-507E-C8DE-2980C247C12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36" name="Group 535">
              <a:extLst>
                <a:ext uri="{FF2B5EF4-FFF2-40B4-BE49-F238E27FC236}">
                  <a16:creationId xmlns:a16="http://schemas.microsoft.com/office/drawing/2014/main" id="{3B3EC347-DB1E-4986-41B1-9D2290EB2BCA}"/>
                </a:ext>
              </a:extLst>
            </p:cNvPr>
            <p:cNvGrpSpPr/>
            <p:nvPr/>
          </p:nvGrpSpPr>
          <p:grpSpPr>
            <a:xfrm>
              <a:off x="9263186" y="4026415"/>
              <a:ext cx="76895" cy="76895"/>
              <a:chOff x="7149741" y="2177355"/>
              <a:chExt cx="158036" cy="158036"/>
            </a:xfrm>
          </p:grpSpPr>
          <p:cxnSp>
            <p:nvCxnSpPr>
              <p:cNvPr id="537" name="Straight Connector 536">
                <a:extLst>
                  <a:ext uri="{FF2B5EF4-FFF2-40B4-BE49-F238E27FC236}">
                    <a16:creationId xmlns:a16="http://schemas.microsoft.com/office/drawing/2014/main" id="{8185FC69-98CB-B161-EC4F-DD63F53772E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4A26E924-44F0-3890-713C-976A434C2B5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39" name="Group 538">
              <a:extLst>
                <a:ext uri="{FF2B5EF4-FFF2-40B4-BE49-F238E27FC236}">
                  <a16:creationId xmlns:a16="http://schemas.microsoft.com/office/drawing/2014/main" id="{0D249BF1-861F-89BC-8A26-6D335C074057}"/>
                </a:ext>
              </a:extLst>
            </p:cNvPr>
            <p:cNvGrpSpPr/>
            <p:nvPr/>
          </p:nvGrpSpPr>
          <p:grpSpPr>
            <a:xfrm>
              <a:off x="9229664" y="4026415"/>
              <a:ext cx="76895" cy="76895"/>
              <a:chOff x="7149741" y="2177355"/>
              <a:chExt cx="158036" cy="158036"/>
            </a:xfrm>
          </p:grpSpPr>
          <p:cxnSp>
            <p:nvCxnSpPr>
              <p:cNvPr id="540" name="Straight Connector 539">
                <a:extLst>
                  <a:ext uri="{FF2B5EF4-FFF2-40B4-BE49-F238E27FC236}">
                    <a16:creationId xmlns:a16="http://schemas.microsoft.com/office/drawing/2014/main" id="{0A6D8FED-E719-9FD2-C470-EE00EC030FC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A6610EEE-E301-B50C-FC48-D4DF887C253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42" name="Group 541">
              <a:extLst>
                <a:ext uri="{FF2B5EF4-FFF2-40B4-BE49-F238E27FC236}">
                  <a16:creationId xmlns:a16="http://schemas.microsoft.com/office/drawing/2014/main" id="{B3927616-2EF2-62E3-977E-C0C79F3D92E6}"/>
                </a:ext>
              </a:extLst>
            </p:cNvPr>
            <p:cNvGrpSpPr/>
            <p:nvPr/>
          </p:nvGrpSpPr>
          <p:grpSpPr>
            <a:xfrm>
              <a:off x="9306134" y="4026415"/>
              <a:ext cx="76895" cy="76895"/>
              <a:chOff x="7149741" y="2177355"/>
              <a:chExt cx="158036" cy="158036"/>
            </a:xfrm>
          </p:grpSpPr>
          <p:cxnSp>
            <p:nvCxnSpPr>
              <p:cNvPr id="543" name="Straight Connector 542">
                <a:extLst>
                  <a:ext uri="{FF2B5EF4-FFF2-40B4-BE49-F238E27FC236}">
                    <a16:creationId xmlns:a16="http://schemas.microsoft.com/office/drawing/2014/main" id="{0CA338BF-0503-4A48-A8A9-56FF999C0AB9}"/>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41F90267-79C3-A0C7-53E9-E9F573EC20B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AC6DE415-1FAD-032E-97F5-9F5658A56C73}"/>
                </a:ext>
              </a:extLst>
            </p:cNvPr>
            <p:cNvGrpSpPr/>
            <p:nvPr/>
          </p:nvGrpSpPr>
          <p:grpSpPr>
            <a:xfrm>
              <a:off x="9282284" y="4026414"/>
              <a:ext cx="76895" cy="76895"/>
              <a:chOff x="7149741" y="2177355"/>
              <a:chExt cx="158036" cy="158036"/>
            </a:xfrm>
          </p:grpSpPr>
          <p:cxnSp>
            <p:nvCxnSpPr>
              <p:cNvPr id="546" name="Straight Connector 545">
                <a:extLst>
                  <a:ext uri="{FF2B5EF4-FFF2-40B4-BE49-F238E27FC236}">
                    <a16:creationId xmlns:a16="http://schemas.microsoft.com/office/drawing/2014/main" id="{992F1BC4-A7E3-A599-9CF0-CB9258C45818}"/>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D6EC3698-DC29-E6B7-83FC-98C2B5F8390D}"/>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1795DCAA-4F30-E3E2-E613-1C7D38DEF057}"/>
                </a:ext>
              </a:extLst>
            </p:cNvPr>
            <p:cNvGrpSpPr/>
            <p:nvPr/>
          </p:nvGrpSpPr>
          <p:grpSpPr>
            <a:xfrm>
              <a:off x="9353322" y="4026413"/>
              <a:ext cx="76895" cy="76895"/>
              <a:chOff x="7149741" y="2177355"/>
              <a:chExt cx="158036" cy="158036"/>
            </a:xfrm>
          </p:grpSpPr>
          <p:cxnSp>
            <p:nvCxnSpPr>
              <p:cNvPr id="549" name="Straight Connector 548">
                <a:extLst>
                  <a:ext uri="{FF2B5EF4-FFF2-40B4-BE49-F238E27FC236}">
                    <a16:creationId xmlns:a16="http://schemas.microsoft.com/office/drawing/2014/main" id="{A546345C-B498-A9CD-81A1-335D34F4F49A}"/>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6C8BD0AA-906D-B5FC-D57E-CF37875F2BC8}"/>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DA21E4B8-B3DB-1A0C-619D-90960820023A}"/>
                </a:ext>
              </a:extLst>
            </p:cNvPr>
            <p:cNvGrpSpPr/>
            <p:nvPr/>
          </p:nvGrpSpPr>
          <p:grpSpPr>
            <a:xfrm>
              <a:off x="9373351" y="4026413"/>
              <a:ext cx="76895" cy="76895"/>
              <a:chOff x="7149741" y="2177355"/>
              <a:chExt cx="158036" cy="158036"/>
            </a:xfrm>
          </p:grpSpPr>
          <p:cxnSp>
            <p:nvCxnSpPr>
              <p:cNvPr id="552" name="Straight Connector 551">
                <a:extLst>
                  <a:ext uri="{FF2B5EF4-FFF2-40B4-BE49-F238E27FC236}">
                    <a16:creationId xmlns:a16="http://schemas.microsoft.com/office/drawing/2014/main" id="{1F187238-1CEA-162B-BE80-7D575A5CAA5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6D2C5A59-E3BF-E216-FC58-425C2FD8B99C}"/>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FFFA606F-F233-7A0C-17D5-B66AC3915268}"/>
                </a:ext>
              </a:extLst>
            </p:cNvPr>
            <p:cNvGrpSpPr/>
            <p:nvPr/>
          </p:nvGrpSpPr>
          <p:grpSpPr>
            <a:xfrm>
              <a:off x="9388618" y="4049229"/>
              <a:ext cx="76895" cy="76895"/>
              <a:chOff x="7149741" y="2177355"/>
              <a:chExt cx="158036" cy="158036"/>
            </a:xfrm>
          </p:grpSpPr>
          <p:cxnSp>
            <p:nvCxnSpPr>
              <p:cNvPr id="555" name="Straight Connector 554">
                <a:extLst>
                  <a:ext uri="{FF2B5EF4-FFF2-40B4-BE49-F238E27FC236}">
                    <a16:creationId xmlns:a16="http://schemas.microsoft.com/office/drawing/2014/main" id="{1996C092-BA34-9988-F42F-7E43DCA8F74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97219205-35D6-471F-F687-F7A671F113CC}"/>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57" name="Group 556">
              <a:extLst>
                <a:ext uri="{FF2B5EF4-FFF2-40B4-BE49-F238E27FC236}">
                  <a16:creationId xmlns:a16="http://schemas.microsoft.com/office/drawing/2014/main" id="{D52CF5A0-FFC0-2503-6862-D43D59DEDF29}"/>
                </a:ext>
              </a:extLst>
            </p:cNvPr>
            <p:cNvGrpSpPr/>
            <p:nvPr/>
          </p:nvGrpSpPr>
          <p:grpSpPr>
            <a:xfrm>
              <a:off x="9424162" y="4083883"/>
              <a:ext cx="76895" cy="76895"/>
              <a:chOff x="7149741" y="2177355"/>
              <a:chExt cx="158036" cy="158036"/>
            </a:xfrm>
          </p:grpSpPr>
          <p:cxnSp>
            <p:nvCxnSpPr>
              <p:cNvPr id="558" name="Straight Connector 557">
                <a:extLst>
                  <a:ext uri="{FF2B5EF4-FFF2-40B4-BE49-F238E27FC236}">
                    <a16:creationId xmlns:a16="http://schemas.microsoft.com/office/drawing/2014/main" id="{2BB10CF1-0C03-FB23-5344-C221B21F7E1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59" name="Straight Connector 558">
                <a:extLst>
                  <a:ext uri="{FF2B5EF4-FFF2-40B4-BE49-F238E27FC236}">
                    <a16:creationId xmlns:a16="http://schemas.microsoft.com/office/drawing/2014/main" id="{FE291738-CA2D-F14E-2813-6531873F5C50}"/>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60" name="Group 559">
              <a:extLst>
                <a:ext uri="{FF2B5EF4-FFF2-40B4-BE49-F238E27FC236}">
                  <a16:creationId xmlns:a16="http://schemas.microsoft.com/office/drawing/2014/main" id="{5ECA69ED-C794-F7E7-F184-72FCEAFD5EBE}"/>
                </a:ext>
              </a:extLst>
            </p:cNvPr>
            <p:cNvGrpSpPr/>
            <p:nvPr/>
          </p:nvGrpSpPr>
          <p:grpSpPr>
            <a:xfrm>
              <a:off x="9431374" y="4118945"/>
              <a:ext cx="76895" cy="76895"/>
              <a:chOff x="7149741" y="2177355"/>
              <a:chExt cx="158036" cy="158036"/>
            </a:xfrm>
          </p:grpSpPr>
          <p:cxnSp>
            <p:nvCxnSpPr>
              <p:cNvPr id="561" name="Straight Connector 560">
                <a:extLst>
                  <a:ext uri="{FF2B5EF4-FFF2-40B4-BE49-F238E27FC236}">
                    <a16:creationId xmlns:a16="http://schemas.microsoft.com/office/drawing/2014/main" id="{ECE48ADE-8ECE-75AA-F129-D2692D114442}"/>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62" name="Straight Connector 561">
                <a:extLst>
                  <a:ext uri="{FF2B5EF4-FFF2-40B4-BE49-F238E27FC236}">
                    <a16:creationId xmlns:a16="http://schemas.microsoft.com/office/drawing/2014/main" id="{385FCA59-F749-F1FE-BB4B-4810A5065BE1}"/>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63" name="Group 562">
              <a:extLst>
                <a:ext uri="{FF2B5EF4-FFF2-40B4-BE49-F238E27FC236}">
                  <a16:creationId xmlns:a16="http://schemas.microsoft.com/office/drawing/2014/main" id="{0FA1F8A2-0A25-5748-67E5-B563DD6E3AE2}"/>
                </a:ext>
              </a:extLst>
            </p:cNvPr>
            <p:cNvGrpSpPr/>
            <p:nvPr/>
          </p:nvGrpSpPr>
          <p:grpSpPr>
            <a:xfrm>
              <a:off x="9450247" y="4155664"/>
              <a:ext cx="76895" cy="76895"/>
              <a:chOff x="7149741" y="2177355"/>
              <a:chExt cx="158036" cy="158036"/>
            </a:xfrm>
          </p:grpSpPr>
          <p:cxnSp>
            <p:nvCxnSpPr>
              <p:cNvPr id="564" name="Straight Connector 563">
                <a:extLst>
                  <a:ext uri="{FF2B5EF4-FFF2-40B4-BE49-F238E27FC236}">
                    <a16:creationId xmlns:a16="http://schemas.microsoft.com/office/drawing/2014/main" id="{B698CC9E-3126-95DE-1F88-E69357696C3A}"/>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65" name="Straight Connector 564">
                <a:extLst>
                  <a:ext uri="{FF2B5EF4-FFF2-40B4-BE49-F238E27FC236}">
                    <a16:creationId xmlns:a16="http://schemas.microsoft.com/office/drawing/2014/main" id="{0F5CD427-9651-A600-510E-959E4ED82AD5}"/>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66" name="Group 565">
              <a:extLst>
                <a:ext uri="{FF2B5EF4-FFF2-40B4-BE49-F238E27FC236}">
                  <a16:creationId xmlns:a16="http://schemas.microsoft.com/office/drawing/2014/main" id="{3B6AA94B-5AD9-0D05-C013-10F30E32645A}"/>
                </a:ext>
              </a:extLst>
            </p:cNvPr>
            <p:cNvGrpSpPr/>
            <p:nvPr/>
          </p:nvGrpSpPr>
          <p:grpSpPr>
            <a:xfrm>
              <a:off x="9486367" y="4157392"/>
              <a:ext cx="76895" cy="76895"/>
              <a:chOff x="7149741" y="2177355"/>
              <a:chExt cx="158036" cy="158036"/>
            </a:xfrm>
          </p:grpSpPr>
          <p:cxnSp>
            <p:nvCxnSpPr>
              <p:cNvPr id="567" name="Straight Connector 566">
                <a:extLst>
                  <a:ext uri="{FF2B5EF4-FFF2-40B4-BE49-F238E27FC236}">
                    <a16:creationId xmlns:a16="http://schemas.microsoft.com/office/drawing/2014/main" id="{23786E8F-FEB8-18C8-87B8-61AA49DF5EC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68" name="Straight Connector 567">
                <a:extLst>
                  <a:ext uri="{FF2B5EF4-FFF2-40B4-BE49-F238E27FC236}">
                    <a16:creationId xmlns:a16="http://schemas.microsoft.com/office/drawing/2014/main" id="{762106FE-017D-9A76-E458-15601245CF0B}"/>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69" name="Group 568">
              <a:extLst>
                <a:ext uri="{FF2B5EF4-FFF2-40B4-BE49-F238E27FC236}">
                  <a16:creationId xmlns:a16="http://schemas.microsoft.com/office/drawing/2014/main" id="{638B3BC1-1510-43B8-8A55-F8740EAC9671}"/>
                </a:ext>
              </a:extLst>
            </p:cNvPr>
            <p:cNvGrpSpPr/>
            <p:nvPr/>
          </p:nvGrpSpPr>
          <p:grpSpPr>
            <a:xfrm>
              <a:off x="9536942" y="4243107"/>
              <a:ext cx="76895" cy="76895"/>
              <a:chOff x="7149741" y="2177355"/>
              <a:chExt cx="158036" cy="158036"/>
            </a:xfrm>
          </p:grpSpPr>
          <p:cxnSp>
            <p:nvCxnSpPr>
              <p:cNvPr id="570" name="Straight Connector 569">
                <a:extLst>
                  <a:ext uri="{FF2B5EF4-FFF2-40B4-BE49-F238E27FC236}">
                    <a16:creationId xmlns:a16="http://schemas.microsoft.com/office/drawing/2014/main" id="{CF11F16B-79A6-C0AB-9A4E-16A9F3C568D1}"/>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71" name="Straight Connector 570">
                <a:extLst>
                  <a:ext uri="{FF2B5EF4-FFF2-40B4-BE49-F238E27FC236}">
                    <a16:creationId xmlns:a16="http://schemas.microsoft.com/office/drawing/2014/main" id="{2D40D47B-1CCF-B1D8-32EC-21BC06349417}"/>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72" name="Group 571">
              <a:extLst>
                <a:ext uri="{FF2B5EF4-FFF2-40B4-BE49-F238E27FC236}">
                  <a16:creationId xmlns:a16="http://schemas.microsoft.com/office/drawing/2014/main" id="{03B1963C-B279-82CD-5F81-ABCD41E3B04E}"/>
                </a:ext>
              </a:extLst>
            </p:cNvPr>
            <p:cNvGrpSpPr/>
            <p:nvPr/>
          </p:nvGrpSpPr>
          <p:grpSpPr>
            <a:xfrm>
              <a:off x="9548232" y="4243107"/>
              <a:ext cx="76895" cy="76895"/>
              <a:chOff x="7149741" y="2177355"/>
              <a:chExt cx="158036" cy="158036"/>
            </a:xfrm>
          </p:grpSpPr>
          <p:cxnSp>
            <p:nvCxnSpPr>
              <p:cNvPr id="573" name="Straight Connector 572">
                <a:extLst>
                  <a:ext uri="{FF2B5EF4-FFF2-40B4-BE49-F238E27FC236}">
                    <a16:creationId xmlns:a16="http://schemas.microsoft.com/office/drawing/2014/main" id="{85E406EF-F781-EF4F-0830-24258ED24755}"/>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74" name="Straight Connector 573">
                <a:extLst>
                  <a:ext uri="{FF2B5EF4-FFF2-40B4-BE49-F238E27FC236}">
                    <a16:creationId xmlns:a16="http://schemas.microsoft.com/office/drawing/2014/main" id="{3B3DDDBE-287C-63D8-64FC-DBFE7DC3520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75" name="Group 574">
              <a:extLst>
                <a:ext uri="{FF2B5EF4-FFF2-40B4-BE49-F238E27FC236}">
                  <a16:creationId xmlns:a16="http://schemas.microsoft.com/office/drawing/2014/main" id="{EA15B1B3-1185-31CC-0567-374A0287F5FE}"/>
                </a:ext>
              </a:extLst>
            </p:cNvPr>
            <p:cNvGrpSpPr/>
            <p:nvPr/>
          </p:nvGrpSpPr>
          <p:grpSpPr>
            <a:xfrm>
              <a:off x="9581307" y="4292028"/>
              <a:ext cx="76895" cy="76895"/>
              <a:chOff x="7149741" y="2177355"/>
              <a:chExt cx="158036" cy="158036"/>
            </a:xfrm>
          </p:grpSpPr>
          <p:cxnSp>
            <p:nvCxnSpPr>
              <p:cNvPr id="576" name="Straight Connector 575">
                <a:extLst>
                  <a:ext uri="{FF2B5EF4-FFF2-40B4-BE49-F238E27FC236}">
                    <a16:creationId xmlns:a16="http://schemas.microsoft.com/office/drawing/2014/main" id="{993E5393-9BA1-5175-B051-EDEAFF6E722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77" name="Straight Connector 576">
                <a:extLst>
                  <a:ext uri="{FF2B5EF4-FFF2-40B4-BE49-F238E27FC236}">
                    <a16:creationId xmlns:a16="http://schemas.microsoft.com/office/drawing/2014/main" id="{EC98EC9C-983D-5F13-3A2F-DB772D75DA25}"/>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78" name="Group 577">
              <a:extLst>
                <a:ext uri="{FF2B5EF4-FFF2-40B4-BE49-F238E27FC236}">
                  <a16:creationId xmlns:a16="http://schemas.microsoft.com/office/drawing/2014/main" id="{C2703258-4F55-40F6-2F2C-50BA0DEF3EE0}"/>
                </a:ext>
              </a:extLst>
            </p:cNvPr>
            <p:cNvGrpSpPr/>
            <p:nvPr/>
          </p:nvGrpSpPr>
          <p:grpSpPr>
            <a:xfrm>
              <a:off x="9774725" y="4290079"/>
              <a:ext cx="76895" cy="76895"/>
              <a:chOff x="7149741" y="2177355"/>
              <a:chExt cx="158036" cy="158036"/>
            </a:xfrm>
          </p:grpSpPr>
          <p:cxnSp>
            <p:nvCxnSpPr>
              <p:cNvPr id="579" name="Straight Connector 578">
                <a:extLst>
                  <a:ext uri="{FF2B5EF4-FFF2-40B4-BE49-F238E27FC236}">
                    <a16:creationId xmlns:a16="http://schemas.microsoft.com/office/drawing/2014/main" id="{F0ABE4C6-2868-0239-F9EC-A4BECC87BFCC}"/>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3F881FE3-F56D-703D-90A0-A6CA9E62749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4170AF86-CD46-A332-4DCD-ED31A5B50C44}"/>
                </a:ext>
              </a:extLst>
            </p:cNvPr>
            <p:cNvGrpSpPr/>
            <p:nvPr/>
          </p:nvGrpSpPr>
          <p:grpSpPr>
            <a:xfrm>
              <a:off x="10419206" y="4475818"/>
              <a:ext cx="76895" cy="76895"/>
              <a:chOff x="7149741" y="2177355"/>
              <a:chExt cx="158036" cy="158036"/>
            </a:xfrm>
          </p:grpSpPr>
          <p:cxnSp>
            <p:nvCxnSpPr>
              <p:cNvPr id="582" name="Straight Connector 581">
                <a:extLst>
                  <a:ext uri="{FF2B5EF4-FFF2-40B4-BE49-F238E27FC236}">
                    <a16:creationId xmlns:a16="http://schemas.microsoft.com/office/drawing/2014/main" id="{A5E6690F-86F8-578B-4176-9E6C2E9306D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83" name="Straight Connector 582">
                <a:extLst>
                  <a:ext uri="{FF2B5EF4-FFF2-40B4-BE49-F238E27FC236}">
                    <a16:creationId xmlns:a16="http://schemas.microsoft.com/office/drawing/2014/main" id="{300DEC7E-72F6-2711-045F-86178CDED56E}"/>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84" name="Group 583">
              <a:extLst>
                <a:ext uri="{FF2B5EF4-FFF2-40B4-BE49-F238E27FC236}">
                  <a16:creationId xmlns:a16="http://schemas.microsoft.com/office/drawing/2014/main" id="{D655FB49-9379-597D-FAEE-B071AD3E1D80}"/>
                </a:ext>
              </a:extLst>
            </p:cNvPr>
            <p:cNvGrpSpPr/>
            <p:nvPr/>
          </p:nvGrpSpPr>
          <p:grpSpPr>
            <a:xfrm>
              <a:off x="10528571" y="4475818"/>
              <a:ext cx="76895" cy="76895"/>
              <a:chOff x="7149741" y="2177355"/>
              <a:chExt cx="158036" cy="158036"/>
            </a:xfrm>
          </p:grpSpPr>
          <p:cxnSp>
            <p:nvCxnSpPr>
              <p:cNvPr id="585" name="Straight Connector 584">
                <a:extLst>
                  <a:ext uri="{FF2B5EF4-FFF2-40B4-BE49-F238E27FC236}">
                    <a16:creationId xmlns:a16="http://schemas.microsoft.com/office/drawing/2014/main" id="{39016212-4ABB-7A10-7B02-7FCA654A536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86" name="Straight Connector 585">
                <a:extLst>
                  <a:ext uri="{FF2B5EF4-FFF2-40B4-BE49-F238E27FC236}">
                    <a16:creationId xmlns:a16="http://schemas.microsoft.com/office/drawing/2014/main" id="{AF98F309-22D0-A26C-7B53-D5A7BD51F4C5}"/>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87" name="Group 586">
              <a:extLst>
                <a:ext uri="{FF2B5EF4-FFF2-40B4-BE49-F238E27FC236}">
                  <a16:creationId xmlns:a16="http://schemas.microsoft.com/office/drawing/2014/main" id="{7C6CB276-439D-C053-77EC-CC335916584F}"/>
                </a:ext>
              </a:extLst>
            </p:cNvPr>
            <p:cNvGrpSpPr/>
            <p:nvPr/>
          </p:nvGrpSpPr>
          <p:grpSpPr>
            <a:xfrm>
              <a:off x="10575811" y="4475818"/>
              <a:ext cx="76895" cy="76895"/>
              <a:chOff x="7149741" y="2177355"/>
              <a:chExt cx="158036" cy="158036"/>
            </a:xfrm>
          </p:grpSpPr>
          <p:cxnSp>
            <p:nvCxnSpPr>
              <p:cNvPr id="588" name="Straight Connector 587">
                <a:extLst>
                  <a:ext uri="{FF2B5EF4-FFF2-40B4-BE49-F238E27FC236}">
                    <a16:creationId xmlns:a16="http://schemas.microsoft.com/office/drawing/2014/main" id="{99FA8516-1839-E408-538B-A2BC38CEC386}"/>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89" name="Straight Connector 588">
                <a:extLst>
                  <a:ext uri="{FF2B5EF4-FFF2-40B4-BE49-F238E27FC236}">
                    <a16:creationId xmlns:a16="http://schemas.microsoft.com/office/drawing/2014/main" id="{0D0AB977-EC08-AE6E-AC81-46DD24B6EE9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90" name="Group 589">
              <a:extLst>
                <a:ext uri="{FF2B5EF4-FFF2-40B4-BE49-F238E27FC236}">
                  <a16:creationId xmlns:a16="http://schemas.microsoft.com/office/drawing/2014/main" id="{A50FFB59-A794-0480-01A4-2975742257B5}"/>
                </a:ext>
              </a:extLst>
            </p:cNvPr>
            <p:cNvGrpSpPr/>
            <p:nvPr/>
          </p:nvGrpSpPr>
          <p:grpSpPr>
            <a:xfrm>
              <a:off x="10597380" y="4475818"/>
              <a:ext cx="76895" cy="76895"/>
              <a:chOff x="7149741" y="2177355"/>
              <a:chExt cx="158036" cy="158036"/>
            </a:xfrm>
          </p:grpSpPr>
          <p:cxnSp>
            <p:nvCxnSpPr>
              <p:cNvPr id="591" name="Straight Connector 590">
                <a:extLst>
                  <a:ext uri="{FF2B5EF4-FFF2-40B4-BE49-F238E27FC236}">
                    <a16:creationId xmlns:a16="http://schemas.microsoft.com/office/drawing/2014/main" id="{D6FFA4AB-952D-8979-DBE9-EDCE6BC7D450}"/>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5A01DB2E-B79A-8514-51F3-79C3D9E9D6CF}"/>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93" name="Group 592">
              <a:extLst>
                <a:ext uri="{FF2B5EF4-FFF2-40B4-BE49-F238E27FC236}">
                  <a16:creationId xmlns:a16="http://schemas.microsoft.com/office/drawing/2014/main" id="{DAB2B76B-0077-676B-6AB2-05A1E460D941}"/>
                </a:ext>
              </a:extLst>
            </p:cNvPr>
            <p:cNvGrpSpPr/>
            <p:nvPr/>
          </p:nvGrpSpPr>
          <p:grpSpPr>
            <a:xfrm>
              <a:off x="11079129" y="4475818"/>
              <a:ext cx="76895" cy="76895"/>
              <a:chOff x="7149741" y="2177355"/>
              <a:chExt cx="158036" cy="158036"/>
            </a:xfrm>
          </p:grpSpPr>
          <p:cxnSp>
            <p:nvCxnSpPr>
              <p:cNvPr id="594" name="Straight Connector 593">
                <a:extLst>
                  <a:ext uri="{FF2B5EF4-FFF2-40B4-BE49-F238E27FC236}">
                    <a16:creationId xmlns:a16="http://schemas.microsoft.com/office/drawing/2014/main" id="{61457053-25F9-DB43-8817-D9919C09C21A}"/>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B05D5CCD-BA89-4CA3-6A71-A36DEDFDDA66}"/>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96" name="Group 595">
              <a:extLst>
                <a:ext uri="{FF2B5EF4-FFF2-40B4-BE49-F238E27FC236}">
                  <a16:creationId xmlns:a16="http://schemas.microsoft.com/office/drawing/2014/main" id="{937C8BD5-D60E-FDF4-5730-203947ED2796}"/>
                </a:ext>
              </a:extLst>
            </p:cNvPr>
            <p:cNvGrpSpPr/>
            <p:nvPr/>
          </p:nvGrpSpPr>
          <p:grpSpPr>
            <a:xfrm>
              <a:off x="11143587" y="4475818"/>
              <a:ext cx="76895" cy="76895"/>
              <a:chOff x="7149741" y="2177355"/>
              <a:chExt cx="158036" cy="158036"/>
            </a:xfrm>
          </p:grpSpPr>
          <p:cxnSp>
            <p:nvCxnSpPr>
              <p:cNvPr id="597" name="Straight Connector 596">
                <a:extLst>
                  <a:ext uri="{FF2B5EF4-FFF2-40B4-BE49-F238E27FC236}">
                    <a16:creationId xmlns:a16="http://schemas.microsoft.com/office/drawing/2014/main" id="{A6F98B26-2819-69AA-B117-B1C3FB311BEB}"/>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598" name="Straight Connector 597">
                <a:extLst>
                  <a:ext uri="{FF2B5EF4-FFF2-40B4-BE49-F238E27FC236}">
                    <a16:creationId xmlns:a16="http://schemas.microsoft.com/office/drawing/2014/main" id="{02CC5E8C-A79E-AA78-812B-09E49B0131FA}"/>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599" name="Group 598">
              <a:extLst>
                <a:ext uri="{FF2B5EF4-FFF2-40B4-BE49-F238E27FC236}">
                  <a16:creationId xmlns:a16="http://schemas.microsoft.com/office/drawing/2014/main" id="{1608F7CA-F7A8-44D4-32B8-9413190D946E}"/>
                </a:ext>
              </a:extLst>
            </p:cNvPr>
            <p:cNvGrpSpPr/>
            <p:nvPr/>
          </p:nvGrpSpPr>
          <p:grpSpPr>
            <a:xfrm>
              <a:off x="11196131" y="4475818"/>
              <a:ext cx="76895" cy="76895"/>
              <a:chOff x="7149741" y="2177355"/>
              <a:chExt cx="158036" cy="158036"/>
            </a:xfrm>
          </p:grpSpPr>
          <p:cxnSp>
            <p:nvCxnSpPr>
              <p:cNvPr id="600" name="Straight Connector 599">
                <a:extLst>
                  <a:ext uri="{FF2B5EF4-FFF2-40B4-BE49-F238E27FC236}">
                    <a16:creationId xmlns:a16="http://schemas.microsoft.com/office/drawing/2014/main" id="{576E9F4D-D199-5FFA-C68F-B355498B4A7E}"/>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601" name="Straight Connector 600">
                <a:extLst>
                  <a:ext uri="{FF2B5EF4-FFF2-40B4-BE49-F238E27FC236}">
                    <a16:creationId xmlns:a16="http://schemas.microsoft.com/office/drawing/2014/main" id="{EF7F1216-DFAA-4656-F29A-D5D983FE3FD4}"/>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nvGrpSpPr>
            <p:cNvPr id="602" name="Group 601">
              <a:extLst>
                <a:ext uri="{FF2B5EF4-FFF2-40B4-BE49-F238E27FC236}">
                  <a16:creationId xmlns:a16="http://schemas.microsoft.com/office/drawing/2014/main" id="{0FF68DE5-53E2-72B3-D68A-CADDFF9951F2}"/>
                </a:ext>
              </a:extLst>
            </p:cNvPr>
            <p:cNvGrpSpPr/>
            <p:nvPr/>
          </p:nvGrpSpPr>
          <p:grpSpPr>
            <a:xfrm>
              <a:off x="11218856" y="4475818"/>
              <a:ext cx="76895" cy="76895"/>
              <a:chOff x="7149741" y="2177355"/>
              <a:chExt cx="158036" cy="158036"/>
            </a:xfrm>
          </p:grpSpPr>
          <p:cxnSp>
            <p:nvCxnSpPr>
              <p:cNvPr id="603" name="Straight Connector 602">
                <a:extLst>
                  <a:ext uri="{FF2B5EF4-FFF2-40B4-BE49-F238E27FC236}">
                    <a16:creationId xmlns:a16="http://schemas.microsoft.com/office/drawing/2014/main" id="{7EF3FE07-8B1C-49F0-4650-466E2C9490A3}"/>
                  </a:ext>
                </a:extLst>
              </p:cNvPr>
              <p:cNvCxnSpPr>
                <a:cxnSpLocks/>
              </p:cNvCxnSpPr>
              <p:nvPr/>
            </p:nvCxnSpPr>
            <p:spPr bwMode="auto">
              <a:xfrm>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cxnSp>
            <p:nvCxnSpPr>
              <p:cNvPr id="604" name="Straight Connector 603">
                <a:extLst>
                  <a:ext uri="{FF2B5EF4-FFF2-40B4-BE49-F238E27FC236}">
                    <a16:creationId xmlns:a16="http://schemas.microsoft.com/office/drawing/2014/main" id="{8AD7D89E-6230-CEDC-5CF6-8BDBF6D632BC}"/>
                  </a:ext>
                </a:extLst>
              </p:cNvPr>
              <p:cNvCxnSpPr>
                <a:cxnSpLocks/>
              </p:cNvCxnSpPr>
              <p:nvPr/>
            </p:nvCxnSpPr>
            <p:spPr bwMode="auto">
              <a:xfrm rot="16200000">
                <a:off x="7228759" y="2177355"/>
                <a:ext cx="0" cy="158036"/>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606" name="Group 605">
            <a:extLst>
              <a:ext uri="{FF2B5EF4-FFF2-40B4-BE49-F238E27FC236}">
                <a16:creationId xmlns:a16="http://schemas.microsoft.com/office/drawing/2014/main" id="{7316E40B-B1A5-28C9-C1EC-9DF51F64B3A4}"/>
              </a:ext>
            </a:extLst>
          </p:cNvPr>
          <p:cNvGrpSpPr/>
          <p:nvPr/>
        </p:nvGrpSpPr>
        <p:grpSpPr>
          <a:xfrm>
            <a:off x="9392911" y="6207927"/>
            <a:ext cx="2488502" cy="454909"/>
            <a:chOff x="9392911" y="6207927"/>
            <a:chExt cx="2488502" cy="454909"/>
          </a:xfrm>
        </p:grpSpPr>
        <p:pic>
          <p:nvPicPr>
            <p:cNvPr id="609" name="Picture 608" descr="A picture containing text, ax, wheel&#10;&#10;Description automatically generated">
              <a:extLst>
                <a:ext uri="{FF2B5EF4-FFF2-40B4-BE49-F238E27FC236}">
                  <a16:creationId xmlns:a16="http://schemas.microsoft.com/office/drawing/2014/main" id="{154D4FE1-0A30-ECA0-489E-ED3EDA2B55B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10" name="Rectangle 8">
              <a:extLst>
                <a:ext uri="{FF2B5EF4-FFF2-40B4-BE49-F238E27FC236}">
                  <a16:creationId xmlns:a16="http://schemas.microsoft.com/office/drawing/2014/main" id="{98DFEA2B-B468-2859-1508-EE461CDB0CB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600066837"/>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GARNET Cohorts A1 and A2 Update: Safety</a:t>
            </a:r>
            <a:endParaRPr lang="en-US" altLang="en-US" dirty="0"/>
          </a:p>
        </p:txBody>
      </p:sp>
      <p:sp>
        <p:nvSpPr>
          <p:cNvPr id="3" name="Content Placeholder 2">
            <a:extLst>
              <a:ext uri="{FF2B5EF4-FFF2-40B4-BE49-F238E27FC236}">
                <a16:creationId xmlns:a16="http://schemas.microsoft.com/office/drawing/2014/main" id="{724F1747-831F-D2A2-569B-1ACC5C9BF6EE}"/>
              </a:ext>
            </a:extLst>
          </p:cNvPr>
          <p:cNvSpPr>
            <a:spLocks noGrp="1"/>
          </p:cNvSpPr>
          <p:nvPr>
            <p:ph idx="1"/>
          </p:nvPr>
        </p:nvSpPr>
        <p:spPr>
          <a:xfrm>
            <a:off x="608090" y="5869765"/>
            <a:ext cx="10877529" cy="604597"/>
          </a:xfrm>
        </p:spPr>
        <p:txBody>
          <a:bodyPr/>
          <a:lstStyle/>
          <a:p>
            <a:r>
              <a:rPr lang="en-US" sz="2400" dirty="0"/>
              <a:t>Treatment discontinued in 27 patients in both cohorts (8.6%) due to TRAEs</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Oaknin. ASCO 2022. Abstr 5509.</a:t>
            </a:r>
            <a:endParaRPr lang="en-US" altLang="en-US" sz="1200" b="0" dirty="0">
              <a:solidFill>
                <a:schemeClr val="bg2"/>
              </a:solidFill>
              <a:latin typeface="Calibri" panose="020F0502020204030204" pitchFamily="34" charset="0"/>
            </a:endParaRPr>
          </a:p>
        </p:txBody>
      </p:sp>
      <p:graphicFrame>
        <p:nvGraphicFramePr>
          <p:cNvPr id="5" name="Table 4">
            <a:extLst>
              <a:ext uri="{FF2B5EF4-FFF2-40B4-BE49-F238E27FC236}">
                <a16:creationId xmlns:a16="http://schemas.microsoft.com/office/drawing/2014/main" id="{2184EE90-0CFA-F4EB-CD3F-37F6F41D3F21}"/>
              </a:ext>
            </a:extLst>
          </p:cNvPr>
          <p:cNvGraphicFramePr>
            <a:graphicFrameLocks noGrp="1"/>
          </p:cNvGraphicFramePr>
          <p:nvPr>
            <p:extLst>
              <p:ext uri="{D42A27DB-BD31-4B8C-83A1-F6EECF244321}">
                <p14:modId xmlns:p14="http://schemas.microsoft.com/office/powerpoint/2010/main" val="3337866735"/>
              </p:ext>
            </p:extLst>
          </p:nvPr>
        </p:nvGraphicFramePr>
        <p:xfrm>
          <a:off x="725808" y="1623456"/>
          <a:ext cx="10756395" cy="4011628"/>
        </p:xfrm>
        <a:graphic>
          <a:graphicData uri="http://schemas.openxmlformats.org/drawingml/2006/table">
            <a:tbl>
              <a:tblPr firstRow="1" bandRow="1">
                <a:tableStyleId>{5C22544A-7EE6-4342-B048-85BDC9FD1C3A}</a:tableStyleId>
              </a:tblPr>
              <a:tblGrid>
                <a:gridCol w="2915148">
                  <a:extLst>
                    <a:ext uri="{9D8B030D-6E8A-4147-A177-3AD203B41FA5}">
                      <a16:colId xmlns:a16="http://schemas.microsoft.com/office/drawing/2014/main" val="637811935"/>
                    </a:ext>
                  </a:extLst>
                </a:gridCol>
                <a:gridCol w="2903263">
                  <a:extLst>
                    <a:ext uri="{9D8B030D-6E8A-4147-A177-3AD203B41FA5}">
                      <a16:colId xmlns:a16="http://schemas.microsoft.com/office/drawing/2014/main" val="1258615700"/>
                    </a:ext>
                  </a:extLst>
                </a:gridCol>
                <a:gridCol w="2851241">
                  <a:extLst>
                    <a:ext uri="{9D8B030D-6E8A-4147-A177-3AD203B41FA5}">
                      <a16:colId xmlns:a16="http://schemas.microsoft.com/office/drawing/2014/main" val="3497476022"/>
                    </a:ext>
                  </a:extLst>
                </a:gridCol>
                <a:gridCol w="2086743">
                  <a:extLst>
                    <a:ext uri="{9D8B030D-6E8A-4147-A177-3AD203B41FA5}">
                      <a16:colId xmlns:a16="http://schemas.microsoft.com/office/drawing/2014/main" val="656964167"/>
                    </a:ext>
                  </a:extLst>
                </a:gridCol>
              </a:tblGrid>
              <a:tr h="829516">
                <a:tc>
                  <a:txBody>
                    <a:bodyPr/>
                    <a:lstStyle/>
                    <a:p>
                      <a:pPr>
                        <a:lnSpc>
                          <a:spcPct val="95000"/>
                        </a:lnSpc>
                      </a:pPr>
                      <a:r>
                        <a:rPr lang="en-US" sz="1800" dirty="0">
                          <a:solidFill>
                            <a:schemeClr val="tx1"/>
                          </a:solidFill>
                          <a:latin typeface="Calibri" panose="020F0502020204030204" pitchFamily="34" charset="0"/>
                          <a:cs typeface="Calibri" panose="020F0502020204030204" pitchFamily="34" charset="0"/>
                        </a:rPr>
                        <a:t>Safety Summary,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5000"/>
                        </a:lnSpc>
                      </a:pPr>
                      <a:r>
                        <a:rPr lang="en-US" sz="1800" dirty="0">
                          <a:solidFill>
                            <a:schemeClr val="tx1"/>
                          </a:solidFill>
                          <a:latin typeface="Calibri" panose="020F0502020204030204" pitchFamily="34" charset="0"/>
                          <a:cs typeface="Calibri" panose="020F0502020204030204" pitchFamily="34" charset="0"/>
                        </a:rPr>
                        <a:t>Cohort A1: </a:t>
                      </a: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dMMR/MSI-H EC </a:t>
                      </a:r>
                    </a:p>
                    <a:p>
                      <a:pPr algn="ctr">
                        <a:lnSpc>
                          <a:spcPct val="95000"/>
                        </a:lnSpc>
                      </a:pPr>
                      <a:r>
                        <a:rPr lang="en-US" sz="1800" dirty="0">
                          <a:solidFill>
                            <a:schemeClr val="tx1"/>
                          </a:solidFill>
                          <a:latin typeface="Calibri" panose="020F0502020204030204" pitchFamily="34" charset="0"/>
                          <a:cs typeface="Calibri" panose="020F0502020204030204" pitchFamily="34" charset="0"/>
                        </a:rPr>
                        <a:t>(n = 153)</a:t>
                      </a:r>
                    </a:p>
                  </a:txBody>
                  <a:tcPr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Cohort A2: </a:t>
                      </a:r>
                      <a:r>
                        <a:rPr lang="en-US" sz="1800" dirty="0">
                          <a:solidFill>
                            <a:srgbClr val="FFFFFF"/>
                          </a:solidFill>
                          <a:latin typeface="Calibri" panose="020F0502020204030204" pitchFamily="34" charset="0"/>
                          <a:ea typeface="MS Mincho" panose="02020609040205080304" pitchFamily="49" charset="-128"/>
                          <a:cs typeface="Calibri" panose="020F0502020204030204" pitchFamily="34" charset="0"/>
                        </a:rPr>
                        <a:t>pMMR/MSS EC </a:t>
                      </a: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800" b="1" dirty="0">
                          <a:solidFill>
                            <a:srgbClr val="FFFFFF"/>
                          </a:solidFill>
                          <a:latin typeface="Calibri" panose="020F0502020204030204" pitchFamily="34" charset="0"/>
                          <a:ea typeface="MS Mincho" panose="02020609040205080304" pitchFamily="49" charset="-128"/>
                          <a:cs typeface="Calibri" panose="020F0502020204030204" pitchFamily="34" charset="0"/>
                        </a:rPr>
                        <a:t>(n = 161)</a:t>
                      </a: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Overall</a:t>
                      </a:r>
                    </a:p>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(n = 314)</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5126964"/>
                  </a:ext>
                </a:extLst>
              </a:tr>
              <a:tr h="335584">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Any-grade TEAE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152 (99.3)</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161 (100)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313 (99.7)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30213593"/>
                  </a:ext>
                </a:extLst>
              </a:tr>
              <a:tr h="335584">
                <a:tc>
                  <a:txBody>
                    <a:bodyPr/>
                    <a:lstStyle/>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800" b="0" dirty="0">
                          <a:solidFill>
                            <a:schemeClr val="bg1"/>
                          </a:solidFill>
                          <a:latin typeface="Calibri" panose="020F0502020204030204" pitchFamily="34" charset="0"/>
                          <a:cs typeface="Calibri" panose="020F0502020204030204" pitchFamily="34" charset="0"/>
                        </a:rPr>
                        <a:t>Grade ≥3 TEAE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87 (56.9)</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95 (59.0)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182 (58.0)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26847637"/>
                  </a:ext>
                </a:extLst>
              </a:tr>
              <a:tr h="335584">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Any-grade TRAE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108 (70.6)</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115 (71.4)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223 (71.0)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53265209"/>
                  </a:ext>
                </a:extLst>
              </a:tr>
              <a:tr h="335584">
                <a:tc>
                  <a:txBody>
                    <a:bodyPr/>
                    <a:lstStyle/>
                    <a:p>
                      <a:pPr marL="285750" indent="-285750">
                        <a:lnSpc>
                          <a:spcPct val="95000"/>
                        </a:lnSpc>
                        <a:buFont typeface="Wingdings" panose="05000000000000000000" pitchFamily="2" charset="2"/>
                        <a:buChar char="§"/>
                      </a:pPr>
                      <a:r>
                        <a:rPr lang="en-US" sz="1800" b="0" dirty="0">
                          <a:solidFill>
                            <a:schemeClr val="bg1"/>
                          </a:solidFill>
                          <a:latin typeface="Calibri" panose="020F0502020204030204" pitchFamily="34" charset="0"/>
                          <a:cs typeface="Calibri" panose="020F0502020204030204" pitchFamily="34" charset="0"/>
                        </a:rPr>
                        <a:t>Grade ≥3 TRAE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27 (17.6)</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33 (20.5)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60 (19.1)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93539183"/>
                  </a:ext>
                </a:extLst>
              </a:tr>
              <a:tr h="335584">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Any-grade irTRAE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42 (27.5)</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31 (19.3)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73 (23.2)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616871273"/>
                  </a:ext>
                </a:extLst>
              </a:tr>
              <a:tr h="335584">
                <a:tc>
                  <a:txBody>
                    <a:bodyPr/>
                    <a:lstStyle/>
                    <a:p>
                      <a:pPr marL="285750" indent="-285750">
                        <a:lnSpc>
                          <a:spcPct val="95000"/>
                        </a:lnSpc>
                        <a:buFont typeface="Wingdings" panose="05000000000000000000" pitchFamily="2" charset="2"/>
                        <a:buChar char="§"/>
                      </a:pPr>
                      <a:r>
                        <a:rPr lang="en-US" sz="1800" b="0" dirty="0">
                          <a:solidFill>
                            <a:schemeClr val="bg1"/>
                          </a:solidFill>
                          <a:latin typeface="Calibri" panose="020F0502020204030204" pitchFamily="34" charset="0"/>
                          <a:cs typeface="Calibri" panose="020F0502020204030204" pitchFamily="34" charset="0"/>
                        </a:rPr>
                        <a:t>Grade ≥3 irTRAE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16 (10.5)</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9 (5.6)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25 (8.0)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670521932"/>
                  </a:ext>
                </a:extLst>
              </a:tr>
              <a:tr h="335584">
                <a:tc>
                  <a:txBody>
                    <a:bodyPr/>
                    <a:lstStyle/>
                    <a:p>
                      <a:pPr>
                        <a:lnSpc>
                          <a:spcPct val="95000"/>
                        </a:lnSpc>
                      </a:pPr>
                      <a:r>
                        <a:rPr lang="en-US" sz="1800" b="0" dirty="0">
                          <a:solidFill>
                            <a:schemeClr val="bg1"/>
                          </a:solidFill>
                          <a:latin typeface="Calibri" panose="020F0502020204030204" pitchFamily="34" charset="0"/>
                          <a:cs typeface="Calibri" panose="020F0502020204030204" pitchFamily="34" charset="0"/>
                        </a:rPr>
                        <a:t>Treatment-related SAE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18 (11.8)</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14 (8.7)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32 (10.2)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796995648"/>
                  </a:ext>
                </a:extLst>
              </a:tr>
              <a:tr h="346815">
                <a:tc>
                  <a:txBody>
                    <a:bodyPr/>
                    <a:lstStyle/>
                    <a:p>
                      <a:pPr>
                        <a:lnSpc>
                          <a:spcPct val="95000"/>
                        </a:lnSpc>
                      </a:pPr>
                      <a:r>
                        <a:rPr lang="en-US" sz="1800" b="0" dirty="0">
                          <a:solidFill>
                            <a:schemeClr val="bg1"/>
                          </a:solidFill>
                          <a:latin typeface="Calibri" panose="020F0502020204030204" pitchFamily="34" charset="0"/>
                          <a:cs typeface="Calibri" panose="020F0502020204030204" pitchFamily="34" charset="0"/>
                        </a:rPr>
                        <a:t>Any TRAE leading to d/c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13 (8.5)</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14 (8.7)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27 (8.6)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89456865"/>
                  </a:ext>
                </a:extLst>
              </a:tr>
              <a:tr h="348658">
                <a:tc>
                  <a:txBody>
                    <a:bodyPr/>
                    <a:lstStyle/>
                    <a:p>
                      <a:pPr>
                        <a:lnSpc>
                          <a:spcPct val="95000"/>
                        </a:lnSpc>
                      </a:pPr>
                      <a:r>
                        <a:rPr lang="en-US" sz="1800" b="0" dirty="0">
                          <a:solidFill>
                            <a:schemeClr val="bg1"/>
                          </a:solidFill>
                          <a:latin typeface="Calibri" panose="020F0502020204030204" pitchFamily="34" charset="0"/>
                          <a:cs typeface="Calibri" panose="020F0502020204030204" pitchFamily="34" charset="0"/>
                        </a:rPr>
                        <a:t>Any TRAE leading to death</a:t>
                      </a:r>
                    </a:p>
                  </a:txBody>
                  <a:tcP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800" b="0" dirty="0">
                          <a:solidFill>
                            <a:schemeClr val="bg1"/>
                          </a:solidFill>
                          <a:latin typeface="Calibri" panose="020F0502020204030204" pitchFamily="34" charset="0"/>
                          <a:cs typeface="Calibri" panose="020F0502020204030204" pitchFamily="34" charset="0"/>
                        </a:rPr>
                        <a:t>0</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cs typeface="Calibri" panose="020F0502020204030204" pitchFamily="34" charset="0"/>
                        </a:rPr>
                        <a:t>0</a:t>
                      </a:r>
                      <a:endParaRPr lang="en-US" dirty="0"/>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95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0</a:t>
                      </a:r>
                      <a:endParaRPr lang="en-US" sz="1400" b="1"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158607672"/>
                  </a:ext>
                </a:extLst>
              </a:tr>
            </a:tbl>
          </a:graphicData>
        </a:graphic>
      </p:graphicFrame>
      <p:grpSp>
        <p:nvGrpSpPr>
          <p:cNvPr id="6" name="Group 5">
            <a:extLst>
              <a:ext uri="{FF2B5EF4-FFF2-40B4-BE49-F238E27FC236}">
                <a16:creationId xmlns:a16="http://schemas.microsoft.com/office/drawing/2014/main" id="{CCB8846D-7C80-7505-3C9B-442A67A70878}"/>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7CAD093A-51FA-6F23-1753-BABD84CF1BC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C17CAB4C-C985-E3E9-C813-3EA3503F6B76}"/>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898103530"/>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GARNET Cohorts A1 and A2 Update: TRAEs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a:defRPr/>
            </a:pPr>
            <a:r>
              <a:rPr lang="en-US" altLang="en-US" sz="1200" b="0" spc="-10" dirty="0">
                <a:solidFill>
                  <a:schemeClr val="bg2"/>
                </a:solidFill>
                <a:latin typeface="Calibri" panose="020F0502020204030204" pitchFamily="34" charset="0"/>
              </a:rPr>
              <a:t>Oaknin. ASCO 2022. Abstr 5509.</a:t>
            </a:r>
            <a:endParaRPr lang="en-US" altLang="en-US" sz="1200" b="0" dirty="0">
              <a:solidFill>
                <a:schemeClr val="bg2"/>
              </a:solidFill>
              <a:latin typeface="Calibri" panose="020F0502020204030204" pitchFamily="34" charset="0"/>
            </a:endParaRPr>
          </a:p>
        </p:txBody>
      </p:sp>
      <p:graphicFrame>
        <p:nvGraphicFramePr>
          <p:cNvPr id="5" name="Table 4">
            <a:extLst>
              <a:ext uri="{FF2B5EF4-FFF2-40B4-BE49-F238E27FC236}">
                <a16:creationId xmlns:a16="http://schemas.microsoft.com/office/drawing/2014/main" id="{2184EE90-0CFA-F4EB-CD3F-37F6F41D3F21}"/>
              </a:ext>
            </a:extLst>
          </p:cNvPr>
          <p:cNvGraphicFramePr>
            <a:graphicFrameLocks noGrp="1"/>
          </p:cNvGraphicFramePr>
          <p:nvPr/>
        </p:nvGraphicFramePr>
        <p:xfrm>
          <a:off x="517413" y="1611313"/>
          <a:ext cx="5578587" cy="4445508"/>
        </p:xfrm>
        <a:graphic>
          <a:graphicData uri="http://schemas.openxmlformats.org/drawingml/2006/table">
            <a:tbl>
              <a:tblPr firstRow="1" bandRow="1">
                <a:tableStyleId>{5C22544A-7EE6-4342-B048-85BDC9FD1C3A}</a:tableStyleId>
              </a:tblPr>
              <a:tblGrid>
                <a:gridCol w="2244436">
                  <a:extLst>
                    <a:ext uri="{9D8B030D-6E8A-4147-A177-3AD203B41FA5}">
                      <a16:colId xmlns:a16="http://schemas.microsoft.com/office/drawing/2014/main" val="637811935"/>
                    </a:ext>
                  </a:extLst>
                </a:gridCol>
                <a:gridCol w="1735282">
                  <a:extLst>
                    <a:ext uri="{9D8B030D-6E8A-4147-A177-3AD203B41FA5}">
                      <a16:colId xmlns:a16="http://schemas.microsoft.com/office/drawing/2014/main" val="1258615700"/>
                    </a:ext>
                  </a:extLst>
                </a:gridCol>
                <a:gridCol w="1598869">
                  <a:extLst>
                    <a:ext uri="{9D8B030D-6E8A-4147-A177-3AD203B41FA5}">
                      <a16:colId xmlns:a16="http://schemas.microsoft.com/office/drawing/2014/main" val="3497476022"/>
                    </a:ext>
                  </a:extLst>
                </a:gridCol>
              </a:tblGrid>
              <a:tr h="623192">
                <a:tc>
                  <a:txBody>
                    <a:bodyPr/>
                    <a:lstStyle/>
                    <a:p>
                      <a:pPr>
                        <a:lnSpc>
                          <a:spcPct val="95000"/>
                        </a:lnSpc>
                      </a:pPr>
                      <a:r>
                        <a:rPr lang="en-US" sz="1600" dirty="0">
                          <a:solidFill>
                            <a:schemeClr val="tx1"/>
                          </a:solidFill>
                          <a:latin typeface="Calibri" panose="020F0502020204030204" pitchFamily="34" charset="0"/>
                          <a:cs typeface="Calibri" panose="020F0502020204030204" pitchFamily="34" charset="0"/>
                        </a:rPr>
                        <a:t>TRAEs,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5000"/>
                        </a:lnSpc>
                      </a:pPr>
                      <a:r>
                        <a:rPr lang="en-US" sz="1600" dirty="0">
                          <a:solidFill>
                            <a:schemeClr val="tx1"/>
                          </a:solidFill>
                          <a:latin typeface="Calibri" panose="020F0502020204030204" pitchFamily="34" charset="0"/>
                          <a:cs typeface="Calibri" panose="020F0502020204030204" pitchFamily="34" charset="0"/>
                        </a:rPr>
                        <a:t>Cohort A1: </a:t>
                      </a: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dMMR/MSI-H EC </a:t>
                      </a:r>
                    </a:p>
                    <a:p>
                      <a:pPr algn="ctr">
                        <a:lnSpc>
                          <a:spcPct val="95000"/>
                        </a:lnSpc>
                      </a:pPr>
                      <a:r>
                        <a:rPr lang="en-US" sz="1600" dirty="0">
                          <a:solidFill>
                            <a:schemeClr val="tx1"/>
                          </a:solidFill>
                          <a:latin typeface="Calibri" panose="020F0502020204030204" pitchFamily="34" charset="0"/>
                          <a:cs typeface="Calibri" panose="020F0502020204030204" pitchFamily="34" charset="0"/>
                        </a:rPr>
                        <a:t>(n = 153)</a:t>
                      </a:r>
                    </a:p>
                  </a:txBody>
                  <a:tcPr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Cohort A2: </a:t>
                      </a:r>
                      <a:r>
                        <a:rPr lang="en-US" sz="1600" dirty="0">
                          <a:solidFill>
                            <a:srgbClr val="FFFFFF"/>
                          </a:solidFill>
                          <a:latin typeface="Calibri" panose="020F0502020204030204" pitchFamily="34" charset="0"/>
                          <a:ea typeface="MS Mincho" panose="02020609040205080304" pitchFamily="49" charset="-128"/>
                          <a:cs typeface="Calibri" panose="020F0502020204030204" pitchFamily="34" charset="0"/>
                        </a:rPr>
                        <a:t>pMMR/MSS EC </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600" b="1" dirty="0">
                          <a:solidFill>
                            <a:srgbClr val="FFFFFF"/>
                          </a:solidFill>
                          <a:latin typeface="Calibri" panose="020F0502020204030204" pitchFamily="34" charset="0"/>
                          <a:ea typeface="MS Mincho" panose="02020609040205080304" pitchFamily="49" charset="-128"/>
                          <a:cs typeface="Calibri" panose="020F0502020204030204" pitchFamily="34" charset="0"/>
                        </a:rPr>
                        <a:t>(n = 161)</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5126964"/>
                  </a:ext>
                </a:extLst>
              </a:tr>
              <a:tr h="988428">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Any-grade TRAEs (≥10%)</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Fatigue</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Diarrhea</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Nausea</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Asthenia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21 (13.7)</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25 (16.3)</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19 (12.4)</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24 (15.7)</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35 (21.7)</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21 (13.0)</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24 (14.9)</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13 (8.1)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30213593"/>
                  </a:ext>
                </a:extLst>
              </a:tr>
              <a:tr h="1904533">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Grade ≥3 </a:t>
                      </a:r>
                      <a:r>
                        <a:rPr lang="en-US" sz="1600" b="0" dirty="0">
                          <a:solidFill>
                            <a:schemeClr val="bg1"/>
                          </a:solidFill>
                          <a:latin typeface="Calibri" panose="020F0502020204030204" pitchFamily="34" charset="0"/>
                          <a:cs typeface="Calibri" panose="020F0502020204030204" pitchFamily="34" charset="0"/>
                        </a:rPr>
                        <a:t>TRAE (≥1%) </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Anemia</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ALT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Amylase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Diarrhea</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AST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Fatigue</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Hyperglycemia</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Lipase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Pneumonitis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7 (4.6)</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(2.0)</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 (0.7)</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(2.0)</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0</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 (0.7)</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 (0.7)</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(2.0)</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 (1.3)</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(1.9)</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(1.9)</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4 (2.5)</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 (1.2)</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4 (2.5)</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(1.9)</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(1.9)</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 (0.6)</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 (0.6)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53265209"/>
                  </a:ext>
                </a:extLst>
              </a:tr>
            </a:tbl>
          </a:graphicData>
        </a:graphic>
      </p:graphicFrame>
      <p:graphicFrame>
        <p:nvGraphicFramePr>
          <p:cNvPr id="7" name="Table 6">
            <a:extLst>
              <a:ext uri="{FF2B5EF4-FFF2-40B4-BE49-F238E27FC236}">
                <a16:creationId xmlns:a16="http://schemas.microsoft.com/office/drawing/2014/main" id="{04CA674B-493F-B14B-9C4E-40180441D567}"/>
              </a:ext>
            </a:extLst>
          </p:cNvPr>
          <p:cNvGraphicFramePr>
            <a:graphicFrameLocks noGrp="1"/>
          </p:cNvGraphicFramePr>
          <p:nvPr/>
        </p:nvGraphicFramePr>
        <p:xfrm>
          <a:off x="6271358" y="1611313"/>
          <a:ext cx="5460380" cy="4305300"/>
        </p:xfrm>
        <a:graphic>
          <a:graphicData uri="http://schemas.openxmlformats.org/drawingml/2006/table">
            <a:tbl>
              <a:tblPr firstRow="1" bandRow="1">
                <a:tableStyleId>{5C22544A-7EE6-4342-B048-85BDC9FD1C3A}</a:tableStyleId>
              </a:tblPr>
              <a:tblGrid>
                <a:gridCol w="2140505">
                  <a:extLst>
                    <a:ext uri="{9D8B030D-6E8A-4147-A177-3AD203B41FA5}">
                      <a16:colId xmlns:a16="http://schemas.microsoft.com/office/drawing/2014/main" val="637811935"/>
                    </a:ext>
                  </a:extLst>
                </a:gridCol>
                <a:gridCol w="1722922">
                  <a:extLst>
                    <a:ext uri="{9D8B030D-6E8A-4147-A177-3AD203B41FA5}">
                      <a16:colId xmlns:a16="http://schemas.microsoft.com/office/drawing/2014/main" val="1258615700"/>
                    </a:ext>
                  </a:extLst>
                </a:gridCol>
                <a:gridCol w="1596953">
                  <a:extLst>
                    <a:ext uri="{9D8B030D-6E8A-4147-A177-3AD203B41FA5}">
                      <a16:colId xmlns:a16="http://schemas.microsoft.com/office/drawing/2014/main" val="3497476022"/>
                    </a:ext>
                  </a:extLst>
                </a:gridCol>
              </a:tblGrid>
              <a:tr h="699058">
                <a:tc>
                  <a:txBody>
                    <a:bodyPr/>
                    <a:lstStyle/>
                    <a:p>
                      <a:pPr>
                        <a:lnSpc>
                          <a:spcPct val="95000"/>
                        </a:lnSpc>
                      </a:pPr>
                      <a:r>
                        <a:rPr lang="en-US" sz="1600" dirty="0">
                          <a:solidFill>
                            <a:schemeClr val="tx1"/>
                          </a:solidFill>
                          <a:latin typeface="Calibri" panose="020F0502020204030204" pitchFamily="34" charset="0"/>
                          <a:cs typeface="Calibri" panose="020F0502020204030204" pitchFamily="34" charset="0"/>
                        </a:rPr>
                        <a:t>TRAEs,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5000"/>
                        </a:lnSpc>
                      </a:pPr>
                      <a:r>
                        <a:rPr lang="en-US" sz="1600" dirty="0">
                          <a:solidFill>
                            <a:schemeClr val="tx1"/>
                          </a:solidFill>
                          <a:latin typeface="Calibri" panose="020F0502020204030204" pitchFamily="34" charset="0"/>
                          <a:cs typeface="Calibri" panose="020F0502020204030204" pitchFamily="34" charset="0"/>
                        </a:rPr>
                        <a:t>Cohort A1: </a:t>
                      </a: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dMMR/MSI-H EC </a:t>
                      </a:r>
                    </a:p>
                    <a:p>
                      <a:pPr algn="ctr">
                        <a:lnSpc>
                          <a:spcPct val="95000"/>
                        </a:lnSpc>
                      </a:pPr>
                      <a:r>
                        <a:rPr lang="en-US" sz="1600" dirty="0">
                          <a:solidFill>
                            <a:schemeClr val="tx1"/>
                          </a:solidFill>
                          <a:latin typeface="Calibri" panose="020F0502020204030204" pitchFamily="34" charset="0"/>
                          <a:cs typeface="Calibri" panose="020F0502020204030204" pitchFamily="34" charset="0"/>
                        </a:rPr>
                        <a:t>(n = 153)</a:t>
                      </a:r>
                    </a:p>
                  </a:txBody>
                  <a:tcPr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806455" rtl="0" eaLnBrk="0" fontAlgn="base" latinLnBrk="0" hangingPunct="0">
                        <a:lnSpc>
                          <a:spcPct val="90000"/>
                        </a:lnSpc>
                        <a:spcBef>
                          <a:spcPts val="265"/>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rPr>
                        <a:t>Cohort A2: </a:t>
                      </a:r>
                      <a:r>
                        <a:rPr lang="en-US" sz="1600" dirty="0">
                          <a:solidFill>
                            <a:srgbClr val="FFFFFF"/>
                          </a:solidFill>
                          <a:latin typeface="Calibri" panose="020F0502020204030204" pitchFamily="34" charset="0"/>
                          <a:ea typeface="MS Mincho" panose="02020609040205080304" pitchFamily="49" charset="-128"/>
                          <a:cs typeface="Calibri" panose="020F0502020204030204" pitchFamily="34" charset="0"/>
                        </a:rPr>
                        <a:t>pMMR/MSS EC </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p>
                      <a:pPr marL="0" marR="0" lvl="0" indent="0" algn="ctr" defTabSz="806455" rtl="0" eaLnBrk="0" fontAlgn="base" latinLnBrk="0" hangingPunct="0">
                        <a:lnSpc>
                          <a:spcPct val="90000"/>
                        </a:lnSpc>
                        <a:spcBef>
                          <a:spcPts val="265"/>
                        </a:spcBef>
                        <a:spcAft>
                          <a:spcPct val="0"/>
                        </a:spcAft>
                        <a:buClrTx/>
                        <a:buSzTx/>
                        <a:buFontTx/>
                        <a:buNone/>
                        <a:tabLst/>
                        <a:defRPr/>
                      </a:pPr>
                      <a:r>
                        <a:rPr lang="en-US" sz="1600" b="1" dirty="0">
                          <a:solidFill>
                            <a:srgbClr val="FFFFFF"/>
                          </a:solidFill>
                          <a:latin typeface="Calibri" panose="020F0502020204030204" pitchFamily="34" charset="0"/>
                          <a:ea typeface="MS Mincho" panose="02020609040205080304" pitchFamily="49" charset="-128"/>
                          <a:cs typeface="Calibri" panose="020F0502020204030204" pitchFamily="34" charset="0"/>
                        </a:rPr>
                        <a:t>(n = 161)</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S Mincho" panose="02020609040205080304" pitchFamily="49" charset="-128"/>
                        <a:cs typeface="Calibri" panose="020F0502020204030204" pitchFamily="34" charset="0"/>
                      </a:endParaRP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5126964"/>
                  </a:ext>
                </a:extLst>
              </a:tr>
              <a:tr h="1108758">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Grade ≥2 ir</a:t>
                      </a:r>
                      <a:r>
                        <a:rPr lang="en-US" sz="1600" b="0" dirty="0">
                          <a:solidFill>
                            <a:schemeClr val="bg1"/>
                          </a:solidFill>
                          <a:latin typeface="Calibri" panose="020F0502020204030204" pitchFamily="34" charset="0"/>
                          <a:cs typeface="Calibri" panose="020F0502020204030204" pitchFamily="34" charset="0"/>
                        </a:rPr>
                        <a:t>TRAE (≥2%) </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Hypothyroidism</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ALT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AST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Arthralgia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13 (8.5)</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5 (3.3)</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 (1.3)</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6 (3.9)</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13 (8.1)</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(1.9)</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5 (3.1)</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4 (2.5)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30213593"/>
                  </a:ext>
                </a:extLst>
              </a:tr>
              <a:tr h="903232">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Grade ≥3 ir</a:t>
                      </a:r>
                      <a:r>
                        <a:rPr lang="en-US" sz="1600" b="0" dirty="0">
                          <a:solidFill>
                            <a:schemeClr val="bg1"/>
                          </a:solidFill>
                          <a:latin typeface="Calibri" panose="020F0502020204030204" pitchFamily="34" charset="0"/>
                          <a:cs typeface="Calibri" panose="020F0502020204030204" pitchFamily="34" charset="0"/>
                        </a:rPr>
                        <a:t>TRAE (≥1%) </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ALT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AST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Pneumonitis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(2.0)</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0</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 (1.3)</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(1.9)</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4 (2.5)</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 (0.6)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53265209"/>
                  </a:ext>
                </a:extLst>
              </a:tr>
              <a:tr h="1108758">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Any grade </a:t>
                      </a:r>
                      <a:r>
                        <a:rPr lang="en-US" sz="1600" b="0" dirty="0">
                          <a:solidFill>
                            <a:schemeClr val="bg1"/>
                          </a:solidFill>
                          <a:latin typeface="Calibri" panose="020F0502020204030204" pitchFamily="34" charset="0"/>
                          <a:cs typeface="Calibri" panose="020F0502020204030204" pitchFamily="34" charset="0"/>
                        </a:rPr>
                        <a:t>TRAE leading to d/c (≥1%) </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ALT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AST increased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Pneumonitis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 (1.3)</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 (0.7)</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 (1.3)</a:t>
                      </a:r>
                    </a:p>
                  </a:txBody>
                  <a:tcPr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3 (1.9)</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2 (1.2)</a:t>
                      </a:r>
                    </a:p>
                    <a:p>
                      <a:pPr algn="ctr">
                        <a:lnSpc>
                          <a:spcPct val="95000"/>
                        </a:lnSpc>
                      </a:pPr>
                      <a:r>
                        <a:rPr lang="en-US" sz="1600" b="0" dirty="0">
                          <a:solidFill>
                            <a:schemeClr val="bg1"/>
                          </a:solidFill>
                          <a:latin typeface="Calibri" panose="020F0502020204030204" pitchFamily="34" charset="0"/>
                          <a:cs typeface="Calibri" panose="020F0502020204030204" pitchFamily="34" charset="0"/>
                        </a:rPr>
                        <a:t>1 (0.6)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33158155"/>
                  </a:ext>
                </a:extLst>
              </a:tr>
            </a:tbl>
          </a:graphicData>
        </a:graphic>
      </p:graphicFrame>
      <p:grpSp>
        <p:nvGrpSpPr>
          <p:cNvPr id="6" name="Group 5">
            <a:extLst>
              <a:ext uri="{FF2B5EF4-FFF2-40B4-BE49-F238E27FC236}">
                <a16:creationId xmlns:a16="http://schemas.microsoft.com/office/drawing/2014/main" id="{79EFDCA5-CBC7-DF70-7D5A-90AFF5525D49}"/>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43554B8C-176F-C699-2AD8-892FC531829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198A925A-BE97-B76D-D2D9-63262F2A0BB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409478159"/>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85132A5-37E3-E90E-8BDC-C7959D180DDC}"/>
              </a:ext>
            </a:extLst>
          </p:cNvPr>
          <p:cNvSpPr>
            <a:spLocks noGrp="1"/>
          </p:cNvSpPr>
          <p:nvPr>
            <p:ph type="title"/>
          </p:nvPr>
        </p:nvSpPr>
        <p:spPr/>
        <p:txBody>
          <a:bodyPr/>
          <a:lstStyle/>
          <a:p>
            <a:r>
              <a:rPr lang="en-US" dirty="0"/>
              <a:t>EndoBARR: Atezolizumab, Bevacizumab, and Rucaparib in Previously Treated, Recurrent and Progressive EC </a:t>
            </a:r>
          </a:p>
        </p:txBody>
      </p:sp>
      <p:sp>
        <p:nvSpPr>
          <p:cNvPr id="6" name="Content Placeholder 5">
            <a:extLst>
              <a:ext uri="{FF2B5EF4-FFF2-40B4-BE49-F238E27FC236}">
                <a16:creationId xmlns:a16="http://schemas.microsoft.com/office/drawing/2014/main" id="{2DA73818-DC8B-9760-780D-E68E81C50FD4}"/>
              </a:ext>
            </a:extLst>
          </p:cNvPr>
          <p:cNvSpPr>
            <a:spLocks noGrp="1"/>
          </p:cNvSpPr>
          <p:nvPr>
            <p:ph idx="1"/>
          </p:nvPr>
        </p:nvSpPr>
        <p:spPr>
          <a:xfrm>
            <a:off x="604675" y="1513047"/>
            <a:ext cx="10877529" cy="430053"/>
          </a:xfrm>
        </p:spPr>
        <p:txBody>
          <a:bodyPr/>
          <a:lstStyle/>
          <a:p>
            <a:r>
              <a:rPr lang="en-US" sz="2400" dirty="0"/>
              <a:t>Open label, nonrandomized, multisite phase II trial</a:t>
            </a:r>
          </a:p>
        </p:txBody>
      </p:sp>
      <p:grpSp>
        <p:nvGrpSpPr>
          <p:cNvPr id="8" name="Group 7">
            <a:extLst>
              <a:ext uri="{FF2B5EF4-FFF2-40B4-BE49-F238E27FC236}">
                <a16:creationId xmlns:a16="http://schemas.microsoft.com/office/drawing/2014/main" id="{6BEE3BA7-8D44-9F8C-6FBC-E638B414EFCC}"/>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02C3A4BE-DD96-145A-EDBE-F6176C827F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8">
              <a:extLst>
                <a:ext uri="{FF2B5EF4-FFF2-40B4-BE49-F238E27FC236}">
                  <a16:creationId xmlns:a16="http://schemas.microsoft.com/office/drawing/2014/main" id="{171897AB-A6D5-058A-40C8-A63597CCECD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 Box 15">
            <a:extLst>
              <a:ext uri="{FF2B5EF4-FFF2-40B4-BE49-F238E27FC236}">
                <a16:creationId xmlns:a16="http://schemas.microsoft.com/office/drawing/2014/main" id="{8EA7C810-73E0-8A64-8E8C-D5AA680D430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Bradley. ASCO 2022. Abstr 5510. NCT03694262. </a:t>
            </a:r>
          </a:p>
        </p:txBody>
      </p:sp>
      <p:sp>
        <p:nvSpPr>
          <p:cNvPr id="3" name="TextBox 2">
            <a:extLst>
              <a:ext uri="{FF2B5EF4-FFF2-40B4-BE49-F238E27FC236}">
                <a16:creationId xmlns:a16="http://schemas.microsoft.com/office/drawing/2014/main" id="{2729C807-8D0D-8951-0397-F3D8165F1615}"/>
              </a:ext>
            </a:extLst>
          </p:cNvPr>
          <p:cNvSpPr txBox="1"/>
          <p:nvPr/>
        </p:nvSpPr>
        <p:spPr bwMode="auto">
          <a:xfrm>
            <a:off x="604675" y="5041682"/>
            <a:ext cx="1078577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2400" dirty="0">
                <a:solidFill>
                  <a:schemeClr val="bg1"/>
                </a:solidFill>
                <a:latin typeface="Calibri" panose="020F0502020204030204" pitchFamily="34" charset="0"/>
              </a:rPr>
              <a:t>Primary endpoint: </a:t>
            </a:r>
            <a:r>
              <a:rPr lang="en-US" sz="2400" b="0" dirty="0">
                <a:solidFill>
                  <a:schemeClr val="bg1"/>
                </a:solidFill>
                <a:latin typeface="Calibri" panose="020F0502020204030204" pitchFamily="34" charset="0"/>
              </a:rPr>
              <a:t>ORR</a:t>
            </a:r>
          </a:p>
          <a:p>
            <a:pPr marL="285750" indent="-285750" algn="l">
              <a:lnSpc>
                <a:spcPct val="100000"/>
              </a:lnSpc>
              <a:spcBef>
                <a:spcPct val="50000"/>
              </a:spcBef>
              <a:spcAft>
                <a:spcPct val="0"/>
              </a:spcAft>
              <a:buClrTx/>
              <a:buFont typeface="Wingdings" panose="05000000000000000000" pitchFamily="2" charset="2"/>
              <a:buChar char="§"/>
            </a:pPr>
            <a:r>
              <a:rPr lang="en-US" sz="2400" dirty="0">
                <a:solidFill>
                  <a:schemeClr val="bg1"/>
                </a:solidFill>
                <a:latin typeface="Calibri" panose="020F0502020204030204" pitchFamily="34" charset="0"/>
              </a:rPr>
              <a:t>Secondary endpoints: </a:t>
            </a:r>
            <a:r>
              <a:rPr lang="en-US" sz="2400" b="0" dirty="0">
                <a:solidFill>
                  <a:schemeClr val="bg1"/>
                </a:solidFill>
                <a:latin typeface="Calibri" panose="020F0502020204030204" pitchFamily="34" charset="0"/>
              </a:rPr>
              <a:t>PFS, OS, safety, correlative assessments, and cardiac toxicity</a:t>
            </a:r>
          </a:p>
        </p:txBody>
      </p:sp>
      <p:sp>
        <p:nvSpPr>
          <p:cNvPr id="4" name="TextBox 3">
            <a:extLst>
              <a:ext uri="{FF2B5EF4-FFF2-40B4-BE49-F238E27FC236}">
                <a16:creationId xmlns:a16="http://schemas.microsoft.com/office/drawing/2014/main" id="{60A25110-7696-64E6-2BC3-3BAE48CF7F6F}"/>
              </a:ext>
            </a:extLst>
          </p:cNvPr>
          <p:cNvSpPr txBox="1"/>
          <p:nvPr/>
        </p:nvSpPr>
        <p:spPr bwMode="auto">
          <a:xfrm>
            <a:off x="845975" y="2426830"/>
            <a:ext cx="2887825"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Patients 18 yr of age or older with recurrent/persistent epithelial endometrial carcinoma; 1-2 previous therapy; ECOG PS ≤1; previous antiangiogenic allowed, except for bevacizumab; no prior immunotherapy</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 (planned N = 30)</a:t>
            </a:r>
            <a:endParaRPr lang="en-US" b="0" dirty="0">
              <a:solidFill>
                <a:schemeClr val="bg1"/>
              </a:solidFill>
              <a:latin typeface="Calibri" panose="020F0502020204030204" pitchFamily="34" charset="0"/>
            </a:endParaRPr>
          </a:p>
        </p:txBody>
      </p:sp>
      <p:cxnSp>
        <p:nvCxnSpPr>
          <p:cNvPr id="12" name="Straight Arrow Connector 11">
            <a:extLst>
              <a:ext uri="{FF2B5EF4-FFF2-40B4-BE49-F238E27FC236}">
                <a16:creationId xmlns:a16="http://schemas.microsoft.com/office/drawing/2014/main" id="{EB68B757-18C8-507F-8F66-1FD7516CFC5E}"/>
              </a:ext>
            </a:extLst>
          </p:cNvPr>
          <p:cNvCxnSpPr>
            <a:cxnSpLocks/>
            <a:stCxn id="4" idx="3"/>
            <a:endCxn id="13" idx="1"/>
          </p:cNvCxnSpPr>
          <p:nvPr/>
        </p:nvCxnSpPr>
        <p:spPr bwMode="auto">
          <a:xfrm flipV="1">
            <a:off x="3733800" y="3448219"/>
            <a:ext cx="846932" cy="132773"/>
          </a:xfrm>
          <a:prstGeom prst="straightConnector1">
            <a:avLst/>
          </a:prstGeom>
          <a:noFill/>
          <a:ln w="28575" cap="flat" cmpd="sng" algn="ctr">
            <a:solidFill>
              <a:schemeClr val="bg1"/>
            </a:solidFill>
            <a:prstDash val="solid"/>
            <a:round/>
            <a:headEnd type="none" w="med" len="med"/>
            <a:tailEnd type="triangle"/>
          </a:ln>
          <a:effectLst/>
        </p:spPr>
      </p:cxnSp>
      <p:sp>
        <p:nvSpPr>
          <p:cNvPr id="13" name="Rectangle 49">
            <a:extLst>
              <a:ext uri="{FF2B5EF4-FFF2-40B4-BE49-F238E27FC236}">
                <a16:creationId xmlns:a16="http://schemas.microsoft.com/office/drawing/2014/main" id="{256A0FC7-1EA4-E432-8F9C-29C964EFC9ED}"/>
              </a:ext>
            </a:extLst>
          </p:cNvPr>
          <p:cNvSpPr>
            <a:spLocks noChangeArrowheads="1"/>
          </p:cNvSpPr>
          <p:nvPr/>
        </p:nvSpPr>
        <p:spPr bwMode="auto">
          <a:xfrm>
            <a:off x="4580732" y="2843405"/>
            <a:ext cx="3333809" cy="1209627"/>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Atezolizumab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1200 mg IV Day </a:t>
            </a:r>
            <a:r>
              <a:rPr lang="en-US" altLang="en-US" sz="1600" b="0" dirty="0">
                <a:solidFill>
                  <a:srgbClr val="FFFFFF"/>
                </a:solidFill>
                <a:latin typeface="Calibri" panose="020F0502020204030204" pitchFamily="34" charset="0"/>
                <a:cs typeface="+mn-cs"/>
              </a:rPr>
              <a:t>1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Bevacizumab</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15 mg/kg IV Day 1</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Rucaparib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600 mg PO BID</a:t>
            </a:r>
          </a:p>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600" b="0" dirty="0">
                <a:solidFill>
                  <a:srgbClr val="FFFFFF"/>
                </a:solidFill>
                <a:latin typeface="Calibri" panose="020F0502020204030204" pitchFamily="34" charset="0"/>
                <a:cs typeface="+mn-cs"/>
              </a:rPr>
              <a:t>(21-Day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Cycles)</a:t>
            </a:r>
          </a:p>
        </p:txBody>
      </p:sp>
      <p:cxnSp>
        <p:nvCxnSpPr>
          <p:cNvPr id="15" name="Straight Arrow Connector 14">
            <a:extLst>
              <a:ext uri="{FF2B5EF4-FFF2-40B4-BE49-F238E27FC236}">
                <a16:creationId xmlns:a16="http://schemas.microsoft.com/office/drawing/2014/main" id="{2522A61F-5A17-F0BF-44F7-AC6CFFC09AC0}"/>
              </a:ext>
            </a:extLst>
          </p:cNvPr>
          <p:cNvCxnSpPr>
            <a:cxnSpLocks/>
          </p:cNvCxnSpPr>
          <p:nvPr/>
        </p:nvCxnSpPr>
        <p:spPr bwMode="auto">
          <a:xfrm flipV="1">
            <a:off x="7914541" y="3424177"/>
            <a:ext cx="846932" cy="4557"/>
          </a:xfrm>
          <a:prstGeom prst="straightConnector1">
            <a:avLst/>
          </a:prstGeom>
          <a:noFill/>
          <a:ln w="28575" cap="flat" cmpd="sng" algn="ctr">
            <a:solidFill>
              <a:schemeClr val="bg1"/>
            </a:solidFill>
            <a:prstDash val="solid"/>
            <a:round/>
            <a:headEnd type="none" w="med" len="med"/>
            <a:tailEnd type="triangle"/>
          </a:ln>
          <a:effectLst/>
        </p:spPr>
      </p:cxnSp>
      <p:sp>
        <p:nvSpPr>
          <p:cNvPr id="16" name="TextBox 15">
            <a:extLst>
              <a:ext uri="{FF2B5EF4-FFF2-40B4-BE49-F238E27FC236}">
                <a16:creationId xmlns:a16="http://schemas.microsoft.com/office/drawing/2014/main" id="{EA6CAEA5-A88D-2E42-B5F5-D05A2F2EBAC3}"/>
              </a:ext>
            </a:extLst>
          </p:cNvPr>
          <p:cNvSpPr txBox="1"/>
          <p:nvPr/>
        </p:nvSpPr>
        <p:spPr bwMode="auto">
          <a:xfrm>
            <a:off x="6447948" y="2004558"/>
            <a:ext cx="288782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Planned safety lead-in after </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6 patients treated</a:t>
            </a:r>
            <a:endParaRPr lang="en-US" b="0" dirty="0">
              <a:solidFill>
                <a:schemeClr val="bg1"/>
              </a:solidFill>
              <a:latin typeface="Calibri" panose="020F0502020204030204" pitchFamily="34" charset="0"/>
            </a:endParaRPr>
          </a:p>
        </p:txBody>
      </p:sp>
      <p:cxnSp>
        <p:nvCxnSpPr>
          <p:cNvPr id="18" name="Straight Arrow Connector 17">
            <a:extLst>
              <a:ext uri="{FF2B5EF4-FFF2-40B4-BE49-F238E27FC236}">
                <a16:creationId xmlns:a16="http://schemas.microsoft.com/office/drawing/2014/main" id="{A01C0EDA-FF64-1B97-1E0F-4499F8AE2C23}"/>
              </a:ext>
            </a:extLst>
          </p:cNvPr>
          <p:cNvCxnSpPr/>
          <p:nvPr/>
        </p:nvCxnSpPr>
        <p:spPr bwMode="auto">
          <a:xfrm>
            <a:off x="7891860" y="2518678"/>
            <a:ext cx="0" cy="310223"/>
          </a:xfrm>
          <a:prstGeom prst="straightConnector1">
            <a:avLst/>
          </a:prstGeom>
          <a:noFill/>
          <a:ln w="28575" cap="flat" cmpd="sng" algn="ctr">
            <a:solidFill>
              <a:schemeClr val="bg1"/>
            </a:solidFill>
            <a:prstDash val="solid"/>
            <a:round/>
            <a:headEnd type="none" w="med" len="med"/>
            <a:tailEnd type="triangle"/>
          </a:ln>
          <a:effectLst/>
        </p:spPr>
      </p:cxnSp>
      <p:sp>
        <p:nvSpPr>
          <p:cNvPr id="19" name="TextBox 18">
            <a:extLst>
              <a:ext uri="{FF2B5EF4-FFF2-40B4-BE49-F238E27FC236}">
                <a16:creationId xmlns:a16="http://schemas.microsoft.com/office/drawing/2014/main" id="{211D7062-46F8-4D1E-BB52-BEA76ADE8848}"/>
              </a:ext>
            </a:extLst>
          </p:cNvPr>
          <p:cNvSpPr txBox="1"/>
          <p:nvPr/>
        </p:nvSpPr>
        <p:spPr bwMode="auto">
          <a:xfrm>
            <a:off x="8629662" y="2819644"/>
            <a:ext cx="224880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pPr>
            <a:r>
              <a:rPr lang="en-US" sz="1600" b="0" dirty="0">
                <a:solidFill>
                  <a:schemeClr val="bg1"/>
                </a:solidFill>
                <a:latin typeface="Calibri" panose="020F0502020204030204" pitchFamily="34" charset="0"/>
              </a:rPr>
              <a:t>Treatment until PD or toxicity; treatment beyond progression permitted if clinical benefit</a:t>
            </a:r>
          </a:p>
        </p:txBody>
      </p:sp>
    </p:spTree>
    <p:extLst>
      <p:ext uri="{BB962C8B-B14F-4D97-AF65-F5344CB8AC3E}">
        <p14:creationId xmlns:p14="http://schemas.microsoft.com/office/powerpoint/2010/main" val="32840413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85132A5-37E3-E90E-8BDC-C7959D180DDC}"/>
              </a:ext>
            </a:extLst>
          </p:cNvPr>
          <p:cNvSpPr>
            <a:spLocks noGrp="1"/>
          </p:cNvSpPr>
          <p:nvPr>
            <p:ph type="title"/>
          </p:nvPr>
        </p:nvSpPr>
        <p:spPr/>
        <p:txBody>
          <a:bodyPr/>
          <a:lstStyle/>
          <a:p>
            <a:r>
              <a:rPr lang="en-US" dirty="0"/>
              <a:t>EndoBARR: Baseline Characteristics</a:t>
            </a:r>
          </a:p>
        </p:txBody>
      </p:sp>
      <p:grpSp>
        <p:nvGrpSpPr>
          <p:cNvPr id="8" name="Group 7">
            <a:extLst>
              <a:ext uri="{FF2B5EF4-FFF2-40B4-BE49-F238E27FC236}">
                <a16:creationId xmlns:a16="http://schemas.microsoft.com/office/drawing/2014/main" id="{6BEE3BA7-8D44-9F8C-6FBC-E638B414EFCC}"/>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02C3A4BE-DD96-145A-EDBE-F6176C827F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8">
              <a:extLst>
                <a:ext uri="{FF2B5EF4-FFF2-40B4-BE49-F238E27FC236}">
                  <a16:creationId xmlns:a16="http://schemas.microsoft.com/office/drawing/2014/main" id="{171897AB-A6D5-058A-40C8-A63597CCECD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 Box 15">
            <a:extLst>
              <a:ext uri="{FF2B5EF4-FFF2-40B4-BE49-F238E27FC236}">
                <a16:creationId xmlns:a16="http://schemas.microsoft.com/office/drawing/2014/main" id="{BB5A4080-593A-8CA0-1962-44816191663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Bradley. ASCO 2022. Abstr 5510.</a:t>
            </a:r>
          </a:p>
        </p:txBody>
      </p:sp>
      <p:graphicFrame>
        <p:nvGraphicFramePr>
          <p:cNvPr id="12" name="Table 11">
            <a:extLst>
              <a:ext uri="{FF2B5EF4-FFF2-40B4-BE49-F238E27FC236}">
                <a16:creationId xmlns:a16="http://schemas.microsoft.com/office/drawing/2014/main" id="{3C8B3F9B-6CAE-C793-A4E6-D67D15499AAD}"/>
              </a:ext>
            </a:extLst>
          </p:cNvPr>
          <p:cNvGraphicFramePr>
            <a:graphicFrameLocks noGrp="1"/>
          </p:cNvGraphicFramePr>
          <p:nvPr>
            <p:extLst>
              <p:ext uri="{D42A27DB-BD31-4B8C-83A1-F6EECF244321}">
                <p14:modId xmlns:p14="http://schemas.microsoft.com/office/powerpoint/2010/main" val="2112833227"/>
              </p:ext>
            </p:extLst>
          </p:nvPr>
        </p:nvGraphicFramePr>
        <p:xfrm>
          <a:off x="719322" y="1599926"/>
          <a:ext cx="5210014" cy="3983074"/>
        </p:xfrm>
        <a:graphic>
          <a:graphicData uri="http://schemas.openxmlformats.org/drawingml/2006/table">
            <a:tbl>
              <a:tblPr firstRow="1" bandRow="1">
                <a:tableStyleId>{5C22544A-7EE6-4342-B048-85BDC9FD1C3A}</a:tableStyleId>
              </a:tblPr>
              <a:tblGrid>
                <a:gridCol w="3312088">
                  <a:extLst>
                    <a:ext uri="{9D8B030D-6E8A-4147-A177-3AD203B41FA5}">
                      <a16:colId xmlns:a16="http://schemas.microsoft.com/office/drawing/2014/main" val="637811935"/>
                    </a:ext>
                  </a:extLst>
                </a:gridCol>
                <a:gridCol w="1897926">
                  <a:extLst>
                    <a:ext uri="{9D8B030D-6E8A-4147-A177-3AD203B41FA5}">
                      <a16:colId xmlns:a16="http://schemas.microsoft.com/office/drawing/2014/main" val="1258615700"/>
                    </a:ext>
                  </a:extLst>
                </a:gridCol>
              </a:tblGrid>
              <a:tr h="417289">
                <a:tc>
                  <a:txBody>
                    <a:bodyPr/>
                    <a:lstStyle/>
                    <a:p>
                      <a:pPr>
                        <a:lnSpc>
                          <a:spcPct val="95000"/>
                        </a:lnSpc>
                      </a:pPr>
                      <a:r>
                        <a:rPr lang="en-US" sz="1600" dirty="0">
                          <a:solidFill>
                            <a:schemeClr val="tx1"/>
                          </a:solidFill>
                          <a:latin typeface="Calibri" panose="020F0502020204030204" pitchFamily="34" charset="0"/>
                          <a:cs typeface="Calibri" panose="020F0502020204030204" pitchFamily="34" charset="0"/>
                        </a:rPr>
                        <a:t>Characteristic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Atezolizumab +</a:t>
                      </a:r>
                      <a:b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Bevacizumab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Rucaparib</a:t>
                      </a:r>
                      <a:endParaRPr lang="en-US" sz="16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5126964"/>
                  </a:ext>
                </a:extLst>
              </a:tr>
              <a:tr h="429106">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Median age, yr (range)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69 (63-74)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30213593"/>
                  </a:ext>
                </a:extLst>
              </a:tr>
              <a:tr h="546690">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Race, n (%)</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White</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Black</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Asian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buFontTx/>
                        <a:buNone/>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19 (65)</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8 (28)</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2 (7)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26847637"/>
                  </a:ext>
                </a:extLst>
              </a:tr>
              <a:tr h="1049293">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Histology, n (%)</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Serous</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Endometrioid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Carcinosarcoma</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Mixed epithelial carcinoma</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Adenocarcinoma, unspecified</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Clear cell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buFontTx/>
                        <a:buNone/>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15 (50)</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6 (20)</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4 (13)</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2 (7)</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2 (7)</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1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53265209"/>
                  </a:ext>
                </a:extLst>
              </a:tr>
            </a:tbl>
          </a:graphicData>
        </a:graphic>
      </p:graphicFrame>
      <p:graphicFrame>
        <p:nvGraphicFramePr>
          <p:cNvPr id="15" name="Table 14">
            <a:extLst>
              <a:ext uri="{FF2B5EF4-FFF2-40B4-BE49-F238E27FC236}">
                <a16:creationId xmlns:a16="http://schemas.microsoft.com/office/drawing/2014/main" id="{EE54690D-5466-4456-D7DD-F3154EA327CC}"/>
              </a:ext>
            </a:extLst>
          </p:cNvPr>
          <p:cNvGraphicFramePr>
            <a:graphicFrameLocks noGrp="1"/>
          </p:cNvGraphicFramePr>
          <p:nvPr>
            <p:extLst>
              <p:ext uri="{D42A27DB-BD31-4B8C-83A1-F6EECF244321}">
                <p14:modId xmlns:p14="http://schemas.microsoft.com/office/powerpoint/2010/main" val="2411215325"/>
              </p:ext>
            </p:extLst>
          </p:nvPr>
        </p:nvGraphicFramePr>
        <p:xfrm>
          <a:off x="6263034" y="1602712"/>
          <a:ext cx="5219354" cy="4431792"/>
        </p:xfrm>
        <a:graphic>
          <a:graphicData uri="http://schemas.openxmlformats.org/drawingml/2006/table">
            <a:tbl>
              <a:tblPr firstRow="1" bandRow="1">
                <a:tableStyleId>{5C22544A-7EE6-4342-B048-85BDC9FD1C3A}</a:tableStyleId>
              </a:tblPr>
              <a:tblGrid>
                <a:gridCol w="3225568">
                  <a:extLst>
                    <a:ext uri="{9D8B030D-6E8A-4147-A177-3AD203B41FA5}">
                      <a16:colId xmlns:a16="http://schemas.microsoft.com/office/drawing/2014/main" val="637811935"/>
                    </a:ext>
                  </a:extLst>
                </a:gridCol>
                <a:gridCol w="1993786">
                  <a:extLst>
                    <a:ext uri="{9D8B030D-6E8A-4147-A177-3AD203B41FA5}">
                      <a16:colId xmlns:a16="http://schemas.microsoft.com/office/drawing/2014/main" val="1258615700"/>
                    </a:ext>
                  </a:extLst>
                </a:gridCol>
              </a:tblGrid>
              <a:tr h="443168">
                <a:tc>
                  <a:txBody>
                    <a:bodyPr/>
                    <a:lstStyle/>
                    <a:p>
                      <a:pPr>
                        <a:lnSpc>
                          <a:spcPct val="95000"/>
                        </a:lnSpc>
                      </a:pPr>
                      <a:r>
                        <a:rPr lang="en-US" sz="1600" dirty="0">
                          <a:solidFill>
                            <a:schemeClr val="tx1"/>
                          </a:solidFill>
                          <a:latin typeface="Calibri" panose="020F0502020204030204" pitchFamily="34" charset="0"/>
                          <a:cs typeface="Calibri" panose="020F0502020204030204" pitchFamily="34" charset="0"/>
                        </a:rPr>
                        <a:t>Characteristic,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Atezolizumab +</a:t>
                      </a:r>
                      <a:b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Bevacizumab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Rucaparib</a:t>
                      </a:r>
                      <a:endParaRPr lang="en-US" sz="16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5126964"/>
                  </a:ext>
                </a:extLst>
              </a:tr>
              <a:tr h="605761">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Stage at diagnosis</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I</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III</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IV</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buFontTx/>
                        <a:buNone/>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7 (23)</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9 (30)</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14 (47)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30213593"/>
                  </a:ext>
                </a:extLst>
              </a:tr>
              <a:tr h="466534">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Previous lines of tx</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1</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2</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buFontTx/>
                        <a:buNone/>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26 (90)</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3 (10)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26847637"/>
                  </a:ext>
                </a:extLst>
              </a:tr>
              <a:tr h="466534">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ECOG PS</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0</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buFontTx/>
                        <a:buNone/>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14 (47)</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16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53265209"/>
                  </a:ext>
                </a:extLst>
              </a:tr>
              <a:tr h="605761">
                <a:tc>
                  <a:txBody>
                    <a:bodyPr/>
                    <a:lstStyle/>
                    <a:p>
                      <a:pPr marL="0" indent="0">
                        <a:lnSpc>
                          <a:spcPct val="95000"/>
                        </a:lnSpc>
                        <a:buFontTx/>
                        <a:buNone/>
                      </a:pPr>
                      <a:r>
                        <a:rPr lang="en-US" sz="1600" b="0" dirty="0">
                          <a:solidFill>
                            <a:schemeClr val="bg1"/>
                          </a:solidFill>
                          <a:latin typeface="Calibri" panose="020F0502020204030204" pitchFamily="34" charset="0"/>
                          <a:cs typeface="Calibri" panose="020F0502020204030204" pitchFamily="34" charset="0"/>
                        </a:rPr>
                        <a:t>Genomic classification (status)</a:t>
                      </a:r>
                    </a:p>
                    <a:p>
                      <a:pPr marL="285750" indent="-285750">
                        <a:lnSpc>
                          <a:spcPct val="95000"/>
                        </a:lnSpc>
                        <a:buFont typeface="Wingdings" panose="05000000000000000000" pitchFamily="2" charset="2"/>
                        <a:buChar char="§"/>
                      </a:pPr>
                      <a:r>
                        <a:rPr lang="en-US" sz="1600" b="0" dirty="0">
                          <a:solidFill>
                            <a:schemeClr val="bg1"/>
                          </a:solidFill>
                          <a:latin typeface="Calibri" panose="020F0502020204030204" pitchFamily="34" charset="0"/>
                          <a:cs typeface="Calibri" panose="020F0502020204030204" pitchFamily="34" charset="0"/>
                        </a:rPr>
                        <a:t>MSS</a:t>
                      </a:r>
                    </a:p>
                    <a:p>
                      <a:pPr marL="285750" marR="0" lvl="0" indent="-285750" algn="l" defTabSz="914400" rtl="0" eaLnBrk="1" fontAlgn="auto" latinLnBrk="0" hangingPunct="1">
                        <a:lnSpc>
                          <a:spcPct val="95000"/>
                        </a:lnSpc>
                        <a:spcBef>
                          <a:spcPts val="0"/>
                        </a:spcBef>
                        <a:spcAft>
                          <a:spcPts val="0"/>
                        </a:spcAft>
                        <a:buClrTx/>
                        <a:buSzTx/>
                        <a:buFont typeface="Wingdings" panose="05000000000000000000" pitchFamily="2" charset="2"/>
                        <a:buChar char="§"/>
                        <a:tabLst/>
                        <a:defRPr/>
                      </a:pPr>
                      <a:r>
                        <a:rPr lang="en-US" sz="1600" b="0" dirty="0">
                          <a:solidFill>
                            <a:schemeClr val="bg1"/>
                          </a:solidFill>
                          <a:latin typeface="Calibri" panose="020F0502020204030204" pitchFamily="34" charset="0"/>
                          <a:cs typeface="Calibri" panose="020F0502020204030204" pitchFamily="34" charset="0"/>
                        </a:rPr>
                        <a:t>MMRd</a:t>
                      </a:r>
                    </a:p>
                    <a:p>
                      <a:pPr marL="285750" indent="-285750">
                        <a:lnSpc>
                          <a:spcPct val="95000"/>
                        </a:lnSpc>
                        <a:buFont typeface="Wingdings" panose="05000000000000000000" pitchFamily="2" charset="2"/>
                        <a:buChar char="§"/>
                      </a:pPr>
                      <a:r>
                        <a:rPr lang="en-US" sz="1600" b="0" dirty="0">
                          <a:solidFill>
                            <a:schemeClr val="bg1"/>
                          </a:solidFill>
                          <a:latin typeface="Calibri" panose="020F0502020204030204" pitchFamily="34" charset="0"/>
                          <a:cs typeface="Calibri" panose="020F0502020204030204" pitchFamily="34" charset="0"/>
                        </a:rPr>
                        <a:t>Not reported</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buFontTx/>
                        <a:buNone/>
                      </a:pPr>
                      <a:endParaRPr lang="en-US" sz="1600" b="0" dirty="0">
                        <a:solidFill>
                          <a:schemeClr val="bg1"/>
                        </a:solidFill>
                        <a:latin typeface="Calibri" panose="020F0502020204030204" pitchFamily="34" charset="0"/>
                        <a:cs typeface="Calibri" panose="020F0502020204030204" pitchFamily="34" charset="0"/>
                      </a:endParaRP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22 (73)</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4 (13)</a:t>
                      </a:r>
                    </a:p>
                    <a:p>
                      <a:pPr algn="ct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4 (13)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93539183"/>
                  </a:ext>
                </a:extLst>
              </a:tr>
            </a:tbl>
          </a:graphicData>
        </a:graphic>
      </p:graphicFrame>
    </p:spTree>
    <p:extLst>
      <p:ext uri="{BB962C8B-B14F-4D97-AF65-F5344CB8AC3E}">
        <p14:creationId xmlns:p14="http://schemas.microsoft.com/office/powerpoint/2010/main" val="289160447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Box 25">
            <a:extLst>
              <a:ext uri="{FF2B5EF4-FFF2-40B4-BE49-F238E27FC236}">
                <a16:creationId xmlns:a16="http://schemas.microsoft.com/office/drawing/2014/main" id="{6C4D2BD9-A837-51DD-24F7-504B47EEA81A}"/>
              </a:ext>
            </a:extLst>
          </p:cNvPr>
          <p:cNvSpPr txBox="1"/>
          <p:nvPr/>
        </p:nvSpPr>
        <p:spPr bwMode="auto">
          <a:xfrm>
            <a:off x="667736" y="4900887"/>
            <a:ext cx="7524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5" name="Title 4">
            <a:extLst>
              <a:ext uri="{FF2B5EF4-FFF2-40B4-BE49-F238E27FC236}">
                <a16:creationId xmlns:a16="http://schemas.microsoft.com/office/drawing/2014/main" id="{485132A5-37E3-E90E-8BDC-C7959D180DDC}"/>
              </a:ext>
            </a:extLst>
          </p:cNvPr>
          <p:cNvSpPr>
            <a:spLocks noGrp="1"/>
          </p:cNvSpPr>
          <p:nvPr>
            <p:ph type="title"/>
          </p:nvPr>
        </p:nvSpPr>
        <p:spPr/>
        <p:txBody>
          <a:bodyPr/>
          <a:lstStyle/>
          <a:p>
            <a:r>
              <a:rPr lang="en-US" dirty="0"/>
              <a:t>EndoBARR: Best Response</a:t>
            </a:r>
          </a:p>
        </p:txBody>
      </p:sp>
      <p:grpSp>
        <p:nvGrpSpPr>
          <p:cNvPr id="8" name="Group 7">
            <a:extLst>
              <a:ext uri="{FF2B5EF4-FFF2-40B4-BE49-F238E27FC236}">
                <a16:creationId xmlns:a16="http://schemas.microsoft.com/office/drawing/2014/main" id="{6BEE3BA7-8D44-9F8C-6FBC-E638B414EFCC}"/>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02C3A4BE-DD96-145A-EDBE-F6176C827F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8">
              <a:extLst>
                <a:ext uri="{FF2B5EF4-FFF2-40B4-BE49-F238E27FC236}">
                  <a16:creationId xmlns:a16="http://schemas.microsoft.com/office/drawing/2014/main" id="{171897AB-A6D5-058A-40C8-A63597CCECD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 Box 15">
            <a:extLst>
              <a:ext uri="{FF2B5EF4-FFF2-40B4-BE49-F238E27FC236}">
                <a16:creationId xmlns:a16="http://schemas.microsoft.com/office/drawing/2014/main" id="{B050992C-2C47-711B-0D1E-E0BCBA12B20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Bradley. ASCO 2022. Abstr 5510. Reproduced with permission.</a:t>
            </a:r>
          </a:p>
        </p:txBody>
      </p:sp>
      <p:sp>
        <p:nvSpPr>
          <p:cNvPr id="13" name="Content Placeholder 5">
            <a:extLst>
              <a:ext uri="{FF2B5EF4-FFF2-40B4-BE49-F238E27FC236}">
                <a16:creationId xmlns:a16="http://schemas.microsoft.com/office/drawing/2014/main" id="{A34F2408-6EBB-8404-D223-5F9C5F7A4095}"/>
              </a:ext>
            </a:extLst>
          </p:cNvPr>
          <p:cNvSpPr>
            <a:spLocks noGrp="1"/>
          </p:cNvSpPr>
          <p:nvPr>
            <p:ph idx="1"/>
          </p:nvPr>
        </p:nvSpPr>
        <p:spPr>
          <a:xfrm>
            <a:off x="8180938" y="1534289"/>
            <a:ext cx="3316104" cy="4246033"/>
          </a:xfrm>
        </p:spPr>
        <p:txBody>
          <a:bodyPr/>
          <a:lstStyle/>
          <a:p>
            <a:r>
              <a:rPr lang="en-US" sz="2400" dirty="0"/>
              <a:t>ORR: 42%                (95% CI: 23%-63%)</a:t>
            </a:r>
            <a:endParaRPr lang="en-US" sz="2200" dirty="0"/>
          </a:p>
          <a:p>
            <a:r>
              <a:rPr lang="en-US" sz="2200" dirty="0"/>
              <a:t>One patient each with a CR in the MSS and MMRd subgroups</a:t>
            </a:r>
          </a:p>
          <a:p>
            <a:r>
              <a:rPr lang="en-US" sz="2200" dirty="0"/>
              <a:t>No patients with MMRd achieved less than a PR</a:t>
            </a:r>
          </a:p>
          <a:p>
            <a:r>
              <a:rPr lang="en-US" sz="2200" dirty="0"/>
              <a:t>Most patients with MSS achieved either a PR or SD </a:t>
            </a:r>
          </a:p>
          <a:p>
            <a:endParaRPr lang="en-US" sz="2400" dirty="0"/>
          </a:p>
        </p:txBody>
      </p:sp>
      <p:sp>
        <p:nvSpPr>
          <p:cNvPr id="2" name="TextBox 1">
            <a:extLst>
              <a:ext uri="{FF2B5EF4-FFF2-40B4-BE49-F238E27FC236}">
                <a16:creationId xmlns:a16="http://schemas.microsoft.com/office/drawing/2014/main" id="{CFDC4F4B-E07D-6EF0-93A8-C9ACBCA54809}"/>
              </a:ext>
            </a:extLst>
          </p:cNvPr>
          <p:cNvSpPr txBox="1"/>
          <p:nvPr/>
        </p:nvSpPr>
        <p:spPr bwMode="auto">
          <a:xfrm rot="16200000">
            <a:off x="-157340" y="3320201"/>
            <a:ext cx="16087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Best Response</a:t>
            </a:r>
          </a:p>
        </p:txBody>
      </p:sp>
      <p:sp>
        <p:nvSpPr>
          <p:cNvPr id="14" name="TextBox 13">
            <a:extLst>
              <a:ext uri="{FF2B5EF4-FFF2-40B4-BE49-F238E27FC236}">
                <a16:creationId xmlns:a16="http://schemas.microsoft.com/office/drawing/2014/main" id="{DE6CDE47-2565-FA96-3989-56BC7EF65BCF}"/>
              </a:ext>
            </a:extLst>
          </p:cNvPr>
          <p:cNvSpPr txBox="1"/>
          <p:nvPr/>
        </p:nvSpPr>
        <p:spPr bwMode="auto">
          <a:xfrm>
            <a:off x="3647822" y="5561654"/>
            <a:ext cx="4792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ID</a:t>
            </a:r>
          </a:p>
        </p:txBody>
      </p:sp>
      <p:sp>
        <p:nvSpPr>
          <p:cNvPr id="21" name="TextBox 20">
            <a:extLst>
              <a:ext uri="{FF2B5EF4-FFF2-40B4-BE49-F238E27FC236}">
                <a16:creationId xmlns:a16="http://schemas.microsoft.com/office/drawing/2014/main" id="{524C7302-34A8-DA55-0546-F90E59ECFEDE}"/>
              </a:ext>
            </a:extLst>
          </p:cNvPr>
          <p:cNvSpPr txBox="1"/>
          <p:nvPr/>
        </p:nvSpPr>
        <p:spPr bwMode="auto">
          <a:xfrm>
            <a:off x="782347" y="2100380"/>
            <a:ext cx="6727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22" name="TextBox 21">
            <a:extLst>
              <a:ext uri="{FF2B5EF4-FFF2-40B4-BE49-F238E27FC236}">
                <a16:creationId xmlns:a16="http://schemas.microsoft.com/office/drawing/2014/main" id="{7655F481-14B4-4057-DA5D-BB5AA35FB373}"/>
              </a:ext>
            </a:extLst>
          </p:cNvPr>
          <p:cNvSpPr txBox="1"/>
          <p:nvPr/>
        </p:nvSpPr>
        <p:spPr bwMode="auto">
          <a:xfrm>
            <a:off x="916891" y="2651014"/>
            <a:ext cx="5282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23" name="TextBox 22">
            <a:extLst>
              <a:ext uri="{FF2B5EF4-FFF2-40B4-BE49-F238E27FC236}">
                <a16:creationId xmlns:a16="http://schemas.microsoft.com/office/drawing/2014/main" id="{69DF53CD-404F-CF9F-868A-0E5BFFD2CF64}"/>
              </a:ext>
            </a:extLst>
          </p:cNvPr>
          <p:cNvSpPr txBox="1"/>
          <p:nvPr/>
        </p:nvSpPr>
        <p:spPr bwMode="auto">
          <a:xfrm>
            <a:off x="772381" y="3229054"/>
            <a:ext cx="675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24" name="TextBox 23">
            <a:extLst>
              <a:ext uri="{FF2B5EF4-FFF2-40B4-BE49-F238E27FC236}">
                <a16:creationId xmlns:a16="http://schemas.microsoft.com/office/drawing/2014/main" id="{8EABB6F0-518A-31C5-F382-03DBD4ADD07D}"/>
              </a:ext>
            </a:extLst>
          </p:cNvPr>
          <p:cNvSpPr txBox="1"/>
          <p:nvPr/>
        </p:nvSpPr>
        <p:spPr bwMode="auto">
          <a:xfrm>
            <a:off x="772381" y="3782180"/>
            <a:ext cx="675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25" name="TextBox 24">
            <a:extLst>
              <a:ext uri="{FF2B5EF4-FFF2-40B4-BE49-F238E27FC236}">
                <a16:creationId xmlns:a16="http://schemas.microsoft.com/office/drawing/2014/main" id="{AE6E4640-F91F-C53F-28CF-9ADD749C8424}"/>
              </a:ext>
            </a:extLst>
          </p:cNvPr>
          <p:cNvSpPr txBox="1"/>
          <p:nvPr/>
        </p:nvSpPr>
        <p:spPr bwMode="auto">
          <a:xfrm>
            <a:off x="772381" y="4345271"/>
            <a:ext cx="6752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27" name="Rectangle 26">
            <a:extLst>
              <a:ext uri="{FF2B5EF4-FFF2-40B4-BE49-F238E27FC236}">
                <a16:creationId xmlns:a16="http://schemas.microsoft.com/office/drawing/2014/main" id="{D9715F62-F029-18EC-39ED-5281E89C9056}"/>
              </a:ext>
            </a:extLst>
          </p:cNvPr>
          <p:cNvSpPr/>
          <p:nvPr/>
        </p:nvSpPr>
        <p:spPr bwMode="auto">
          <a:xfrm>
            <a:off x="6367378" y="2716370"/>
            <a:ext cx="132052" cy="13205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 name="Rectangle 27">
            <a:extLst>
              <a:ext uri="{FF2B5EF4-FFF2-40B4-BE49-F238E27FC236}">
                <a16:creationId xmlns:a16="http://schemas.microsoft.com/office/drawing/2014/main" id="{276EC4A4-E09E-60F8-4E82-0317EDF447DC}"/>
              </a:ext>
            </a:extLst>
          </p:cNvPr>
          <p:cNvSpPr/>
          <p:nvPr/>
        </p:nvSpPr>
        <p:spPr bwMode="auto">
          <a:xfrm>
            <a:off x="6367378" y="2960499"/>
            <a:ext cx="132052" cy="13205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Rectangle 28">
            <a:extLst>
              <a:ext uri="{FF2B5EF4-FFF2-40B4-BE49-F238E27FC236}">
                <a16:creationId xmlns:a16="http://schemas.microsoft.com/office/drawing/2014/main" id="{C8695569-29A6-67CD-CAB6-96D2B3035532}"/>
              </a:ext>
            </a:extLst>
          </p:cNvPr>
          <p:cNvSpPr/>
          <p:nvPr/>
        </p:nvSpPr>
        <p:spPr bwMode="auto">
          <a:xfrm>
            <a:off x="6367378" y="3204628"/>
            <a:ext cx="132052" cy="132052"/>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 name="Rectangle 29">
            <a:extLst>
              <a:ext uri="{FF2B5EF4-FFF2-40B4-BE49-F238E27FC236}">
                <a16:creationId xmlns:a16="http://schemas.microsoft.com/office/drawing/2014/main" id="{3A41A067-82E5-7549-718C-A1D0EB4AE0E8}"/>
              </a:ext>
            </a:extLst>
          </p:cNvPr>
          <p:cNvSpPr/>
          <p:nvPr/>
        </p:nvSpPr>
        <p:spPr bwMode="auto">
          <a:xfrm>
            <a:off x="6367378" y="3448757"/>
            <a:ext cx="132052" cy="132052"/>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Rectangle 30">
            <a:extLst>
              <a:ext uri="{FF2B5EF4-FFF2-40B4-BE49-F238E27FC236}">
                <a16:creationId xmlns:a16="http://schemas.microsoft.com/office/drawing/2014/main" id="{D90FE86B-0D80-62F6-E4E8-3FBB22E52450}"/>
              </a:ext>
            </a:extLst>
          </p:cNvPr>
          <p:cNvSpPr/>
          <p:nvPr/>
        </p:nvSpPr>
        <p:spPr bwMode="auto">
          <a:xfrm>
            <a:off x="6367378" y="3692886"/>
            <a:ext cx="132052" cy="132052"/>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 name="Rectangle 31">
            <a:extLst>
              <a:ext uri="{FF2B5EF4-FFF2-40B4-BE49-F238E27FC236}">
                <a16:creationId xmlns:a16="http://schemas.microsoft.com/office/drawing/2014/main" id="{BEC602CE-292E-5823-5216-38904704CD0C}"/>
              </a:ext>
            </a:extLst>
          </p:cNvPr>
          <p:cNvSpPr/>
          <p:nvPr/>
        </p:nvSpPr>
        <p:spPr bwMode="auto">
          <a:xfrm>
            <a:off x="1634459" y="2207516"/>
            <a:ext cx="194341" cy="63036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 name="Rectangle 32">
            <a:extLst>
              <a:ext uri="{FF2B5EF4-FFF2-40B4-BE49-F238E27FC236}">
                <a16:creationId xmlns:a16="http://schemas.microsoft.com/office/drawing/2014/main" id="{78278C03-1EC5-522D-BF48-E059F65F5969}"/>
              </a:ext>
            </a:extLst>
          </p:cNvPr>
          <p:cNvSpPr/>
          <p:nvPr/>
        </p:nvSpPr>
        <p:spPr bwMode="auto">
          <a:xfrm>
            <a:off x="1836138" y="2272296"/>
            <a:ext cx="194341" cy="56558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 name="Rectangle 33">
            <a:extLst>
              <a:ext uri="{FF2B5EF4-FFF2-40B4-BE49-F238E27FC236}">
                <a16:creationId xmlns:a16="http://schemas.microsoft.com/office/drawing/2014/main" id="{9F5F5451-D930-4B46-A0EA-DDD7A407907A}"/>
              </a:ext>
            </a:extLst>
          </p:cNvPr>
          <p:cNvSpPr/>
          <p:nvPr/>
        </p:nvSpPr>
        <p:spPr bwMode="auto">
          <a:xfrm>
            <a:off x="2037817" y="2449197"/>
            <a:ext cx="194341" cy="38868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Rectangle 34">
            <a:extLst>
              <a:ext uri="{FF2B5EF4-FFF2-40B4-BE49-F238E27FC236}">
                <a16:creationId xmlns:a16="http://schemas.microsoft.com/office/drawing/2014/main" id="{0208EA58-A9CA-44CB-F676-7006C9DBBDD3}"/>
              </a:ext>
            </a:extLst>
          </p:cNvPr>
          <p:cNvSpPr/>
          <p:nvPr/>
        </p:nvSpPr>
        <p:spPr bwMode="auto">
          <a:xfrm>
            <a:off x="2239496" y="2631079"/>
            <a:ext cx="194341" cy="20679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 name="Rectangle 36">
            <a:extLst>
              <a:ext uri="{FF2B5EF4-FFF2-40B4-BE49-F238E27FC236}">
                <a16:creationId xmlns:a16="http://schemas.microsoft.com/office/drawing/2014/main" id="{18704136-6D8C-4D8E-2588-FC554E5D2B00}"/>
              </a:ext>
            </a:extLst>
          </p:cNvPr>
          <p:cNvSpPr/>
          <p:nvPr/>
        </p:nvSpPr>
        <p:spPr bwMode="auto">
          <a:xfrm flipV="1">
            <a:off x="2642854" y="2833065"/>
            <a:ext cx="194341" cy="45719"/>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 name="Freeform: Shape 40">
            <a:extLst>
              <a:ext uri="{FF2B5EF4-FFF2-40B4-BE49-F238E27FC236}">
                <a16:creationId xmlns:a16="http://schemas.microsoft.com/office/drawing/2014/main" id="{B52A81F5-3E14-571E-7127-6F4E7C761A41}"/>
              </a:ext>
            </a:extLst>
          </p:cNvPr>
          <p:cNvSpPr/>
          <p:nvPr/>
        </p:nvSpPr>
        <p:spPr bwMode="auto">
          <a:xfrm flipV="1">
            <a:off x="2441175" y="2833065"/>
            <a:ext cx="194341" cy="27271"/>
          </a:xfrm>
          <a:custGeom>
            <a:avLst/>
            <a:gdLst>
              <a:gd name="connsiteX0" fmla="*/ 0 w 194341"/>
              <a:gd name="connsiteY0" fmla="*/ 27271 h 27271"/>
              <a:gd name="connsiteX1" fmla="*/ 194341 w 194341"/>
              <a:gd name="connsiteY1" fmla="*/ 27271 h 27271"/>
              <a:gd name="connsiteX2" fmla="*/ 194341 w 194341"/>
              <a:gd name="connsiteY2" fmla="*/ 0 h 27271"/>
              <a:gd name="connsiteX3" fmla="*/ 0 w 194341"/>
              <a:gd name="connsiteY3" fmla="*/ 0 h 27271"/>
              <a:gd name="connsiteX4" fmla="*/ 0 w 194341"/>
              <a:gd name="connsiteY4" fmla="*/ 27271 h 27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41" h="27271">
                <a:moveTo>
                  <a:pt x="0" y="27271"/>
                </a:moveTo>
                <a:lnTo>
                  <a:pt x="194341" y="27271"/>
                </a:lnTo>
                <a:lnTo>
                  <a:pt x="194341" y="0"/>
                </a:lnTo>
                <a:lnTo>
                  <a:pt x="0" y="0"/>
                </a:lnTo>
                <a:lnTo>
                  <a:pt x="0" y="27271"/>
                </a:lnTo>
                <a:close/>
              </a:path>
            </a:pathLst>
          </a:cu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245A5AA0-24DC-5EC6-79A4-C415EFB9E649}"/>
              </a:ext>
            </a:extLst>
          </p:cNvPr>
          <p:cNvSpPr/>
          <p:nvPr/>
        </p:nvSpPr>
        <p:spPr bwMode="auto">
          <a:xfrm flipV="1">
            <a:off x="2844533" y="2833064"/>
            <a:ext cx="194341" cy="84994"/>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76870A8A-B030-0BBB-825C-7BFBCBD3E242}"/>
              </a:ext>
            </a:extLst>
          </p:cNvPr>
          <p:cNvSpPr/>
          <p:nvPr/>
        </p:nvSpPr>
        <p:spPr bwMode="auto">
          <a:xfrm flipV="1">
            <a:off x="3046212" y="2833063"/>
            <a:ext cx="194341" cy="37856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C99EC8B7-7AB7-581C-F935-1B83AB6BBFDF}"/>
              </a:ext>
            </a:extLst>
          </p:cNvPr>
          <p:cNvSpPr/>
          <p:nvPr/>
        </p:nvSpPr>
        <p:spPr bwMode="auto">
          <a:xfrm flipV="1">
            <a:off x="3247891" y="2833062"/>
            <a:ext cx="194341" cy="52615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D0C2415F-EAD2-7AA9-9347-9C71410F9F8C}"/>
              </a:ext>
            </a:extLst>
          </p:cNvPr>
          <p:cNvSpPr/>
          <p:nvPr/>
        </p:nvSpPr>
        <p:spPr bwMode="auto">
          <a:xfrm flipV="1">
            <a:off x="3449570" y="2833061"/>
            <a:ext cx="194341" cy="54540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Rectangle 45">
            <a:extLst>
              <a:ext uri="{FF2B5EF4-FFF2-40B4-BE49-F238E27FC236}">
                <a16:creationId xmlns:a16="http://schemas.microsoft.com/office/drawing/2014/main" id="{1BC55876-9254-2C39-3FAF-CE4FBE543D40}"/>
              </a:ext>
            </a:extLst>
          </p:cNvPr>
          <p:cNvSpPr/>
          <p:nvPr/>
        </p:nvSpPr>
        <p:spPr bwMode="auto">
          <a:xfrm flipV="1">
            <a:off x="3651249" y="2833060"/>
            <a:ext cx="194341" cy="55984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96C3DB22-E73D-CAE2-49AB-C5A12F699DA6}"/>
              </a:ext>
            </a:extLst>
          </p:cNvPr>
          <p:cNvSpPr/>
          <p:nvPr/>
        </p:nvSpPr>
        <p:spPr bwMode="auto">
          <a:xfrm flipV="1">
            <a:off x="3852928" y="2833059"/>
            <a:ext cx="194341" cy="77320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018E44F6-007D-7493-30EF-24B137A888E9}"/>
              </a:ext>
            </a:extLst>
          </p:cNvPr>
          <p:cNvSpPr/>
          <p:nvPr/>
        </p:nvSpPr>
        <p:spPr bwMode="auto">
          <a:xfrm flipV="1">
            <a:off x="4054607" y="2833058"/>
            <a:ext cx="194341" cy="88550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CF1B9559-63BD-823F-C099-BE83788FD503}"/>
              </a:ext>
            </a:extLst>
          </p:cNvPr>
          <p:cNvSpPr/>
          <p:nvPr/>
        </p:nvSpPr>
        <p:spPr bwMode="auto">
          <a:xfrm flipV="1">
            <a:off x="4256286" y="2833057"/>
            <a:ext cx="194341" cy="9416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760FBCA5-F0E0-71B5-63E9-DFD2605B0703}"/>
              </a:ext>
            </a:extLst>
          </p:cNvPr>
          <p:cNvSpPr/>
          <p:nvPr/>
        </p:nvSpPr>
        <p:spPr bwMode="auto">
          <a:xfrm flipV="1">
            <a:off x="4457965" y="2833056"/>
            <a:ext cx="194341" cy="104432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704FE0F2-55E7-D6E6-983B-C6D1CDC37600}"/>
              </a:ext>
            </a:extLst>
          </p:cNvPr>
          <p:cNvSpPr/>
          <p:nvPr/>
        </p:nvSpPr>
        <p:spPr bwMode="auto">
          <a:xfrm flipV="1">
            <a:off x="4659644" y="2833055"/>
            <a:ext cx="194341" cy="115501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441F404B-6B4A-A0BF-62C4-92A29C995EE6}"/>
              </a:ext>
            </a:extLst>
          </p:cNvPr>
          <p:cNvSpPr/>
          <p:nvPr/>
        </p:nvSpPr>
        <p:spPr bwMode="auto">
          <a:xfrm flipV="1">
            <a:off x="4861323" y="2833054"/>
            <a:ext cx="194341" cy="133628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60063C17-2F39-6BCB-9526-D3559D478473}"/>
              </a:ext>
            </a:extLst>
          </p:cNvPr>
          <p:cNvSpPr/>
          <p:nvPr/>
        </p:nvSpPr>
        <p:spPr bwMode="auto">
          <a:xfrm flipV="1">
            <a:off x="5063002" y="2833053"/>
            <a:ext cx="194341" cy="139564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6C9497E9-C793-ADF4-7B6E-44CB8DEECA71}"/>
              </a:ext>
            </a:extLst>
          </p:cNvPr>
          <p:cNvSpPr/>
          <p:nvPr/>
        </p:nvSpPr>
        <p:spPr bwMode="auto">
          <a:xfrm flipV="1">
            <a:off x="5264681" y="2833052"/>
            <a:ext cx="194341" cy="1557671"/>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0CC470FF-3920-358B-3DEA-4FC276277035}"/>
              </a:ext>
            </a:extLst>
          </p:cNvPr>
          <p:cNvSpPr/>
          <p:nvPr/>
        </p:nvSpPr>
        <p:spPr bwMode="auto">
          <a:xfrm flipV="1">
            <a:off x="5466360" y="2833051"/>
            <a:ext cx="194341" cy="158013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89C269BC-F51D-CF0C-D40C-C1AE3F501907}"/>
              </a:ext>
            </a:extLst>
          </p:cNvPr>
          <p:cNvSpPr/>
          <p:nvPr/>
        </p:nvSpPr>
        <p:spPr bwMode="auto">
          <a:xfrm flipV="1">
            <a:off x="5668039" y="2833050"/>
            <a:ext cx="194341" cy="222342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D7BDA04A-2D67-66C3-C704-6D04420214DB}"/>
              </a:ext>
            </a:extLst>
          </p:cNvPr>
          <p:cNvSpPr/>
          <p:nvPr/>
        </p:nvSpPr>
        <p:spPr bwMode="auto">
          <a:xfrm flipV="1">
            <a:off x="5869722" y="2833050"/>
            <a:ext cx="194341" cy="222342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6" name="Straight Connector 5">
            <a:extLst>
              <a:ext uri="{FF2B5EF4-FFF2-40B4-BE49-F238E27FC236}">
                <a16:creationId xmlns:a16="http://schemas.microsoft.com/office/drawing/2014/main" id="{7C7F7B3F-7635-61C5-622D-353C061091BD}"/>
              </a:ext>
            </a:extLst>
          </p:cNvPr>
          <p:cNvCxnSpPr/>
          <p:nvPr/>
        </p:nvCxnSpPr>
        <p:spPr bwMode="auto">
          <a:xfrm>
            <a:off x="1290625" y="2284754"/>
            <a:ext cx="74745"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854040A-84BD-76AF-5000-7D4A80A6DC11}"/>
              </a:ext>
            </a:extLst>
          </p:cNvPr>
          <p:cNvCxnSpPr/>
          <p:nvPr/>
        </p:nvCxnSpPr>
        <p:spPr bwMode="auto">
          <a:xfrm>
            <a:off x="1290625" y="3399974"/>
            <a:ext cx="74745"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A29C27B1-BD2F-2618-F515-9D70B9A780AE}"/>
              </a:ext>
            </a:extLst>
          </p:cNvPr>
          <p:cNvCxnSpPr/>
          <p:nvPr/>
        </p:nvCxnSpPr>
        <p:spPr bwMode="auto">
          <a:xfrm>
            <a:off x="1290625" y="3957584"/>
            <a:ext cx="74745"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9561A8C7-99AE-CAB8-8886-AA5331E73CD8}"/>
              </a:ext>
            </a:extLst>
          </p:cNvPr>
          <p:cNvCxnSpPr/>
          <p:nvPr/>
        </p:nvCxnSpPr>
        <p:spPr bwMode="auto">
          <a:xfrm>
            <a:off x="1290625" y="4515194"/>
            <a:ext cx="74745"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6084D8D-1E92-57E1-D06B-C5F8CC953B99}"/>
              </a:ext>
            </a:extLst>
          </p:cNvPr>
          <p:cNvCxnSpPr/>
          <p:nvPr/>
        </p:nvCxnSpPr>
        <p:spPr bwMode="auto">
          <a:xfrm>
            <a:off x="1290625" y="5072803"/>
            <a:ext cx="74745"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121950DE-257A-F1E3-5243-4AD3FBAB6A1B}"/>
              </a:ext>
            </a:extLst>
          </p:cNvPr>
          <p:cNvCxnSpPr>
            <a:cxnSpLocks/>
          </p:cNvCxnSpPr>
          <p:nvPr/>
        </p:nvCxnSpPr>
        <p:spPr bwMode="auto">
          <a:xfrm>
            <a:off x="1290625" y="2842364"/>
            <a:ext cx="5010513"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0F56E89-D879-48BE-12EF-8B4499915A21}"/>
              </a:ext>
            </a:extLst>
          </p:cNvPr>
          <p:cNvCxnSpPr/>
          <p:nvPr/>
        </p:nvCxnSpPr>
        <p:spPr bwMode="auto">
          <a:xfrm>
            <a:off x="1375524" y="3492773"/>
            <a:ext cx="4940900" cy="0"/>
          </a:xfrm>
          <a:prstGeom prst="line">
            <a:avLst/>
          </a:prstGeom>
          <a:noFill/>
          <a:ln w="28575" cap="flat" cmpd="sng" algn="ctr">
            <a:solidFill>
              <a:schemeClr val="tx2"/>
            </a:solidFill>
            <a:prstDash val="dash"/>
            <a:round/>
            <a:headEnd type="none" w="med" len="med"/>
            <a:tailEnd type="none" w="med" len="med"/>
          </a:ln>
          <a:effectLst/>
        </p:spPr>
      </p:cxnSp>
      <p:cxnSp>
        <p:nvCxnSpPr>
          <p:cNvPr id="62" name="Straight Connector 61">
            <a:extLst>
              <a:ext uri="{FF2B5EF4-FFF2-40B4-BE49-F238E27FC236}">
                <a16:creationId xmlns:a16="http://schemas.microsoft.com/office/drawing/2014/main" id="{A24A715C-5544-ED32-B836-98A5D7D75343}"/>
              </a:ext>
            </a:extLst>
          </p:cNvPr>
          <p:cNvCxnSpPr/>
          <p:nvPr/>
        </p:nvCxnSpPr>
        <p:spPr bwMode="auto">
          <a:xfrm>
            <a:off x="1375524" y="2388036"/>
            <a:ext cx="4940900" cy="0"/>
          </a:xfrm>
          <a:prstGeom prst="line">
            <a:avLst/>
          </a:prstGeom>
          <a:noFill/>
          <a:ln w="28575" cap="flat" cmpd="sng" algn="ctr">
            <a:solidFill>
              <a:schemeClr val="tx2"/>
            </a:solidFill>
            <a:prstDash val="dash"/>
            <a:round/>
            <a:headEnd type="none" w="med" len="med"/>
            <a:tailEnd type="none" w="med" len="med"/>
          </a:ln>
          <a:effectLst/>
        </p:spPr>
      </p:cxnSp>
      <p:sp>
        <p:nvSpPr>
          <p:cNvPr id="63" name="TextBox 62">
            <a:extLst>
              <a:ext uri="{FF2B5EF4-FFF2-40B4-BE49-F238E27FC236}">
                <a16:creationId xmlns:a16="http://schemas.microsoft.com/office/drawing/2014/main" id="{9E812EDD-3B92-E86B-B2BE-982D41F0EC5B}"/>
              </a:ext>
            </a:extLst>
          </p:cNvPr>
          <p:cNvSpPr txBox="1"/>
          <p:nvPr/>
        </p:nvSpPr>
        <p:spPr bwMode="auto">
          <a:xfrm>
            <a:off x="5003691" y="4185440"/>
            <a:ext cx="2393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a:t>
            </a:r>
          </a:p>
        </p:txBody>
      </p:sp>
      <p:sp>
        <p:nvSpPr>
          <p:cNvPr id="64" name="TextBox 63">
            <a:extLst>
              <a:ext uri="{FF2B5EF4-FFF2-40B4-BE49-F238E27FC236}">
                <a16:creationId xmlns:a16="http://schemas.microsoft.com/office/drawing/2014/main" id="{17D762C1-B0E6-3552-D396-D717738D59E2}"/>
              </a:ext>
            </a:extLst>
          </p:cNvPr>
          <p:cNvSpPr txBox="1"/>
          <p:nvPr/>
        </p:nvSpPr>
        <p:spPr bwMode="auto">
          <a:xfrm>
            <a:off x="5405949" y="4403248"/>
            <a:ext cx="2393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a:t>
            </a:r>
          </a:p>
        </p:txBody>
      </p:sp>
      <p:sp>
        <p:nvSpPr>
          <p:cNvPr id="65" name="TextBox 64">
            <a:extLst>
              <a:ext uri="{FF2B5EF4-FFF2-40B4-BE49-F238E27FC236}">
                <a16:creationId xmlns:a16="http://schemas.microsoft.com/office/drawing/2014/main" id="{9D0BA880-33A8-2005-50CA-BE3C4B471F51}"/>
              </a:ext>
            </a:extLst>
          </p:cNvPr>
          <p:cNvSpPr txBox="1"/>
          <p:nvPr/>
        </p:nvSpPr>
        <p:spPr bwMode="auto">
          <a:xfrm>
            <a:off x="5978113" y="4871771"/>
            <a:ext cx="2393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a:t>
            </a:r>
          </a:p>
        </p:txBody>
      </p:sp>
      <p:sp>
        <p:nvSpPr>
          <p:cNvPr id="66" name="TextBox 65">
            <a:extLst>
              <a:ext uri="{FF2B5EF4-FFF2-40B4-BE49-F238E27FC236}">
                <a16:creationId xmlns:a16="http://schemas.microsoft.com/office/drawing/2014/main" id="{0DB5366D-4EC2-0EFE-3CA7-666BB1F5916A}"/>
              </a:ext>
            </a:extLst>
          </p:cNvPr>
          <p:cNvSpPr txBox="1"/>
          <p:nvPr/>
        </p:nvSpPr>
        <p:spPr bwMode="auto">
          <a:xfrm>
            <a:off x="6451819" y="4083405"/>
            <a:ext cx="916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*MMR</a:t>
            </a:r>
            <a:r>
              <a:rPr lang="en-US" sz="1600" b="0" i="1" dirty="0">
                <a:solidFill>
                  <a:schemeClr val="bg1"/>
                </a:solidFill>
                <a:latin typeface="Calibri" panose="020F0502020204030204" pitchFamily="34" charset="0"/>
              </a:rPr>
              <a:t>d</a:t>
            </a:r>
            <a:endParaRPr lang="en-US" sz="1600" b="0" dirty="0">
              <a:solidFill>
                <a:schemeClr val="bg1"/>
              </a:solidFill>
              <a:latin typeface="Calibri" panose="020F0502020204030204" pitchFamily="34" charset="0"/>
            </a:endParaRPr>
          </a:p>
        </p:txBody>
      </p:sp>
      <p:sp>
        <p:nvSpPr>
          <p:cNvPr id="67" name="TextBox 66">
            <a:extLst>
              <a:ext uri="{FF2B5EF4-FFF2-40B4-BE49-F238E27FC236}">
                <a16:creationId xmlns:a16="http://schemas.microsoft.com/office/drawing/2014/main" id="{D0B3407A-9E8B-B4D8-143F-FFE75F8B9C71}"/>
              </a:ext>
            </a:extLst>
          </p:cNvPr>
          <p:cNvSpPr txBox="1"/>
          <p:nvPr/>
        </p:nvSpPr>
        <p:spPr bwMode="auto">
          <a:xfrm>
            <a:off x="6461630" y="2613692"/>
            <a:ext cx="193475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Serous</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Endometrioid</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Adeno Unspecified</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Mixed</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Carcinosarcoma</a:t>
            </a:r>
          </a:p>
        </p:txBody>
      </p:sp>
      <p:sp>
        <p:nvSpPr>
          <p:cNvPr id="68" name="TextBox 67">
            <a:extLst>
              <a:ext uri="{FF2B5EF4-FFF2-40B4-BE49-F238E27FC236}">
                <a16:creationId xmlns:a16="http://schemas.microsoft.com/office/drawing/2014/main" id="{63311783-C264-EDD6-D899-9A2A66B8A279}"/>
              </a:ext>
            </a:extLst>
          </p:cNvPr>
          <p:cNvSpPr txBox="1"/>
          <p:nvPr/>
        </p:nvSpPr>
        <p:spPr bwMode="auto">
          <a:xfrm rot="2967529">
            <a:off x="1525434" y="5299046"/>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01-15</a:t>
            </a:r>
          </a:p>
        </p:txBody>
      </p:sp>
      <p:sp>
        <p:nvSpPr>
          <p:cNvPr id="69" name="TextBox 68">
            <a:extLst>
              <a:ext uri="{FF2B5EF4-FFF2-40B4-BE49-F238E27FC236}">
                <a16:creationId xmlns:a16="http://schemas.microsoft.com/office/drawing/2014/main" id="{DE899D6A-8419-C2ED-EF3C-A13E74B9D2C7}"/>
              </a:ext>
            </a:extLst>
          </p:cNvPr>
          <p:cNvSpPr txBox="1"/>
          <p:nvPr/>
        </p:nvSpPr>
        <p:spPr bwMode="auto">
          <a:xfrm rot="2967529">
            <a:off x="1721222" y="5299046"/>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01-14</a:t>
            </a:r>
          </a:p>
        </p:txBody>
      </p:sp>
      <p:sp>
        <p:nvSpPr>
          <p:cNvPr id="70" name="TextBox 69">
            <a:extLst>
              <a:ext uri="{FF2B5EF4-FFF2-40B4-BE49-F238E27FC236}">
                <a16:creationId xmlns:a16="http://schemas.microsoft.com/office/drawing/2014/main" id="{461968D3-1A28-C191-6AA9-3153A86A515E}"/>
              </a:ext>
            </a:extLst>
          </p:cNvPr>
          <p:cNvSpPr txBox="1"/>
          <p:nvPr/>
        </p:nvSpPr>
        <p:spPr bwMode="auto">
          <a:xfrm rot="2967529">
            <a:off x="1908406" y="5299045"/>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01-11</a:t>
            </a:r>
          </a:p>
        </p:txBody>
      </p:sp>
      <p:sp>
        <p:nvSpPr>
          <p:cNvPr id="71" name="TextBox 70">
            <a:extLst>
              <a:ext uri="{FF2B5EF4-FFF2-40B4-BE49-F238E27FC236}">
                <a16:creationId xmlns:a16="http://schemas.microsoft.com/office/drawing/2014/main" id="{FF9C8DD5-8869-69AD-B4DC-47CD59126E66}"/>
              </a:ext>
            </a:extLst>
          </p:cNvPr>
          <p:cNvSpPr txBox="1"/>
          <p:nvPr/>
        </p:nvSpPr>
        <p:spPr bwMode="auto">
          <a:xfrm rot="2967529">
            <a:off x="2119256" y="5299045"/>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01-12</a:t>
            </a:r>
          </a:p>
        </p:txBody>
      </p:sp>
      <p:sp>
        <p:nvSpPr>
          <p:cNvPr id="72" name="TextBox 71">
            <a:extLst>
              <a:ext uri="{FF2B5EF4-FFF2-40B4-BE49-F238E27FC236}">
                <a16:creationId xmlns:a16="http://schemas.microsoft.com/office/drawing/2014/main" id="{BB205631-2461-0790-F67F-39BE0A76EB03}"/>
              </a:ext>
            </a:extLst>
          </p:cNvPr>
          <p:cNvSpPr txBox="1"/>
          <p:nvPr/>
        </p:nvSpPr>
        <p:spPr bwMode="auto">
          <a:xfrm rot="2967529">
            <a:off x="2323652" y="5299045"/>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01-03</a:t>
            </a:r>
          </a:p>
        </p:txBody>
      </p:sp>
      <p:sp>
        <p:nvSpPr>
          <p:cNvPr id="74" name="TextBox 73">
            <a:extLst>
              <a:ext uri="{FF2B5EF4-FFF2-40B4-BE49-F238E27FC236}">
                <a16:creationId xmlns:a16="http://schemas.microsoft.com/office/drawing/2014/main" id="{C3C19241-DAC0-8739-28DA-B0C7096820E2}"/>
              </a:ext>
            </a:extLst>
          </p:cNvPr>
          <p:cNvSpPr txBox="1"/>
          <p:nvPr/>
        </p:nvSpPr>
        <p:spPr bwMode="auto">
          <a:xfrm rot="2967529">
            <a:off x="2523744" y="5299045"/>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03-01</a:t>
            </a:r>
          </a:p>
        </p:txBody>
      </p:sp>
      <p:sp>
        <p:nvSpPr>
          <p:cNvPr id="75" name="TextBox 74">
            <a:extLst>
              <a:ext uri="{FF2B5EF4-FFF2-40B4-BE49-F238E27FC236}">
                <a16:creationId xmlns:a16="http://schemas.microsoft.com/office/drawing/2014/main" id="{B2956853-B605-908A-873D-DE15AFCBA7B7}"/>
              </a:ext>
            </a:extLst>
          </p:cNvPr>
          <p:cNvSpPr txBox="1"/>
          <p:nvPr/>
        </p:nvSpPr>
        <p:spPr bwMode="auto">
          <a:xfrm rot="2967529">
            <a:off x="2728139" y="5299045"/>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01-04</a:t>
            </a:r>
          </a:p>
        </p:txBody>
      </p:sp>
      <p:sp>
        <p:nvSpPr>
          <p:cNvPr id="76" name="TextBox 75">
            <a:extLst>
              <a:ext uri="{FF2B5EF4-FFF2-40B4-BE49-F238E27FC236}">
                <a16:creationId xmlns:a16="http://schemas.microsoft.com/office/drawing/2014/main" id="{AA862D02-EBAC-3B31-ED19-0EE350C25744}"/>
              </a:ext>
            </a:extLst>
          </p:cNvPr>
          <p:cNvSpPr txBox="1"/>
          <p:nvPr/>
        </p:nvSpPr>
        <p:spPr bwMode="auto">
          <a:xfrm rot="2967529">
            <a:off x="2921777" y="5299044"/>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01-09</a:t>
            </a:r>
          </a:p>
        </p:txBody>
      </p:sp>
      <p:sp>
        <p:nvSpPr>
          <p:cNvPr id="77" name="TextBox 76">
            <a:extLst>
              <a:ext uri="{FF2B5EF4-FFF2-40B4-BE49-F238E27FC236}">
                <a16:creationId xmlns:a16="http://schemas.microsoft.com/office/drawing/2014/main" id="{35061BC7-C20E-BE64-E1D6-6BC113254461}"/>
              </a:ext>
            </a:extLst>
          </p:cNvPr>
          <p:cNvSpPr txBox="1"/>
          <p:nvPr/>
        </p:nvSpPr>
        <p:spPr bwMode="auto">
          <a:xfrm rot="2967529">
            <a:off x="3136929" y="5299044"/>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02-01</a:t>
            </a:r>
          </a:p>
        </p:txBody>
      </p:sp>
      <p:sp>
        <p:nvSpPr>
          <p:cNvPr id="78" name="TextBox 77">
            <a:extLst>
              <a:ext uri="{FF2B5EF4-FFF2-40B4-BE49-F238E27FC236}">
                <a16:creationId xmlns:a16="http://schemas.microsoft.com/office/drawing/2014/main" id="{0E0405DA-C0F8-E742-2F92-DC4F69F05693}"/>
              </a:ext>
            </a:extLst>
          </p:cNvPr>
          <p:cNvSpPr txBox="1"/>
          <p:nvPr/>
        </p:nvSpPr>
        <p:spPr bwMode="auto">
          <a:xfrm rot="2967529">
            <a:off x="3340755" y="5299044"/>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01-16</a:t>
            </a:r>
          </a:p>
        </p:txBody>
      </p:sp>
      <p:sp>
        <p:nvSpPr>
          <p:cNvPr id="79" name="TextBox 78">
            <a:extLst>
              <a:ext uri="{FF2B5EF4-FFF2-40B4-BE49-F238E27FC236}">
                <a16:creationId xmlns:a16="http://schemas.microsoft.com/office/drawing/2014/main" id="{6F796DC0-D7D8-3BBD-1A9F-50867CF8A15A}"/>
              </a:ext>
            </a:extLst>
          </p:cNvPr>
          <p:cNvSpPr txBox="1"/>
          <p:nvPr/>
        </p:nvSpPr>
        <p:spPr bwMode="auto">
          <a:xfrm rot="2967529">
            <a:off x="3530661" y="5299044"/>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01-02</a:t>
            </a:r>
          </a:p>
        </p:txBody>
      </p:sp>
      <p:sp>
        <p:nvSpPr>
          <p:cNvPr id="80" name="TextBox 79">
            <a:extLst>
              <a:ext uri="{FF2B5EF4-FFF2-40B4-BE49-F238E27FC236}">
                <a16:creationId xmlns:a16="http://schemas.microsoft.com/office/drawing/2014/main" id="{A25C6F57-5A93-BD0B-F5E3-6FB04798739A}"/>
              </a:ext>
            </a:extLst>
          </p:cNvPr>
          <p:cNvSpPr txBox="1"/>
          <p:nvPr/>
        </p:nvSpPr>
        <p:spPr bwMode="auto">
          <a:xfrm rot="2967529">
            <a:off x="3735056" y="5299044"/>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03-06</a:t>
            </a:r>
          </a:p>
        </p:txBody>
      </p:sp>
      <p:sp>
        <p:nvSpPr>
          <p:cNvPr id="81" name="TextBox 80">
            <a:extLst>
              <a:ext uri="{FF2B5EF4-FFF2-40B4-BE49-F238E27FC236}">
                <a16:creationId xmlns:a16="http://schemas.microsoft.com/office/drawing/2014/main" id="{222EC76C-4EB6-93C5-7726-82D30E7AC042}"/>
              </a:ext>
            </a:extLst>
          </p:cNvPr>
          <p:cNvSpPr txBox="1"/>
          <p:nvPr/>
        </p:nvSpPr>
        <p:spPr bwMode="auto">
          <a:xfrm rot="2967529">
            <a:off x="3932996" y="5299044"/>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01-13</a:t>
            </a:r>
          </a:p>
        </p:txBody>
      </p:sp>
      <p:sp>
        <p:nvSpPr>
          <p:cNvPr id="82" name="TextBox 81">
            <a:extLst>
              <a:ext uri="{FF2B5EF4-FFF2-40B4-BE49-F238E27FC236}">
                <a16:creationId xmlns:a16="http://schemas.microsoft.com/office/drawing/2014/main" id="{2D292F1B-2727-B493-E278-DB80D64EB171}"/>
              </a:ext>
            </a:extLst>
          </p:cNvPr>
          <p:cNvSpPr txBox="1"/>
          <p:nvPr/>
        </p:nvSpPr>
        <p:spPr bwMode="auto">
          <a:xfrm rot="2967529">
            <a:off x="4145997"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01-17</a:t>
            </a:r>
          </a:p>
        </p:txBody>
      </p:sp>
      <p:sp>
        <p:nvSpPr>
          <p:cNvPr id="83" name="TextBox 82">
            <a:extLst>
              <a:ext uri="{FF2B5EF4-FFF2-40B4-BE49-F238E27FC236}">
                <a16:creationId xmlns:a16="http://schemas.microsoft.com/office/drawing/2014/main" id="{3F23A0D3-EC1A-DE2E-9A47-867AF5DAC478}"/>
              </a:ext>
            </a:extLst>
          </p:cNvPr>
          <p:cNvSpPr txBox="1"/>
          <p:nvPr/>
        </p:nvSpPr>
        <p:spPr bwMode="auto">
          <a:xfrm rot="2967529">
            <a:off x="4343938"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03-09</a:t>
            </a:r>
          </a:p>
        </p:txBody>
      </p:sp>
      <p:sp>
        <p:nvSpPr>
          <p:cNvPr id="84" name="TextBox 83">
            <a:extLst>
              <a:ext uri="{FF2B5EF4-FFF2-40B4-BE49-F238E27FC236}">
                <a16:creationId xmlns:a16="http://schemas.microsoft.com/office/drawing/2014/main" id="{A5E94460-371D-8902-8501-E9FD3A9DBADE}"/>
              </a:ext>
            </a:extLst>
          </p:cNvPr>
          <p:cNvSpPr txBox="1"/>
          <p:nvPr/>
        </p:nvSpPr>
        <p:spPr bwMode="auto">
          <a:xfrm rot="2967529">
            <a:off x="4533272"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03-05</a:t>
            </a:r>
          </a:p>
        </p:txBody>
      </p:sp>
      <p:sp>
        <p:nvSpPr>
          <p:cNvPr id="85" name="TextBox 84">
            <a:extLst>
              <a:ext uri="{FF2B5EF4-FFF2-40B4-BE49-F238E27FC236}">
                <a16:creationId xmlns:a16="http://schemas.microsoft.com/office/drawing/2014/main" id="{E8AA7D5A-D092-5254-151A-FB4B999174FA}"/>
              </a:ext>
            </a:extLst>
          </p:cNvPr>
          <p:cNvSpPr txBox="1"/>
          <p:nvPr/>
        </p:nvSpPr>
        <p:spPr bwMode="auto">
          <a:xfrm rot="2967529">
            <a:off x="4735516"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01-10</a:t>
            </a:r>
          </a:p>
        </p:txBody>
      </p:sp>
      <p:sp>
        <p:nvSpPr>
          <p:cNvPr id="86" name="TextBox 85">
            <a:extLst>
              <a:ext uri="{FF2B5EF4-FFF2-40B4-BE49-F238E27FC236}">
                <a16:creationId xmlns:a16="http://schemas.microsoft.com/office/drawing/2014/main" id="{3092973A-8FDA-CEDF-1715-9EAF89ABF776}"/>
              </a:ext>
            </a:extLst>
          </p:cNvPr>
          <p:cNvSpPr txBox="1"/>
          <p:nvPr/>
        </p:nvSpPr>
        <p:spPr bwMode="auto">
          <a:xfrm rot="2967529">
            <a:off x="4922698"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03-04</a:t>
            </a:r>
          </a:p>
        </p:txBody>
      </p:sp>
      <p:sp>
        <p:nvSpPr>
          <p:cNvPr id="87" name="TextBox 86">
            <a:extLst>
              <a:ext uri="{FF2B5EF4-FFF2-40B4-BE49-F238E27FC236}">
                <a16:creationId xmlns:a16="http://schemas.microsoft.com/office/drawing/2014/main" id="{DDA7702C-9345-039C-DCCB-E44990825038}"/>
              </a:ext>
            </a:extLst>
          </p:cNvPr>
          <p:cNvSpPr txBox="1"/>
          <p:nvPr/>
        </p:nvSpPr>
        <p:spPr bwMode="auto">
          <a:xfrm rot="2967529">
            <a:off x="5122790"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01-06</a:t>
            </a:r>
          </a:p>
        </p:txBody>
      </p:sp>
      <p:sp>
        <p:nvSpPr>
          <p:cNvPr id="88" name="TextBox 87">
            <a:extLst>
              <a:ext uri="{FF2B5EF4-FFF2-40B4-BE49-F238E27FC236}">
                <a16:creationId xmlns:a16="http://schemas.microsoft.com/office/drawing/2014/main" id="{B9D46926-0AF2-0277-C808-D3E7330A18B5}"/>
              </a:ext>
            </a:extLst>
          </p:cNvPr>
          <p:cNvSpPr txBox="1"/>
          <p:nvPr/>
        </p:nvSpPr>
        <p:spPr bwMode="auto">
          <a:xfrm rot="2967529">
            <a:off x="5348701"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01-07</a:t>
            </a:r>
          </a:p>
        </p:txBody>
      </p:sp>
      <p:sp>
        <p:nvSpPr>
          <p:cNvPr id="89" name="TextBox 88">
            <a:extLst>
              <a:ext uri="{FF2B5EF4-FFF2-40B4-BE49-F238E27FC236}">
                <a16:creationId xmlns:a16="http://schemas.microsoft.com/office/drawing/2014/main" id="{EE90F26B-C419-A3F6-F791-98256A47D424}"/>
              </a:ext>
            </a:extLst>
          </p:cNvPr>
          <p:cNvSpPr txBox="1"/>
          <p:nvPr/>
        </p:nvSpPr>
        <p:spPr bwMode="auto">
          <a:xfrm rot="2967529">
            <a:off x="5550944"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01-08</a:t>
            </a:r>
          </a:p>
        </p:txBody>
      </p:sp>
      <p:sp>
        <p:nvSpPr>
          <p:cNvPr id="90" name="TextBox 89">
            <a:extLst>
              <a:ext uri="{FF2B5EF4-FFF2-40B4-BE49-F238E27FC236}">
                <a16:creationId xmlns:a16="http://schemas.microsoft.com/office/drawing/2014/main" id="{B0ED7B9C-FF9C-D2F2-54CF-F70BFD3FAD78}"/>
              </a:ext>
            </a:extLst>
          </p:cNvPr>
          <p:cNvSpPr txBox="1"/>
          <p:nvPr/>
        </p:nvSpPr>
        <p:spPr bwMode="auto">
          <a:xfrm rot="2967529">
            <a:off x="5773730" y="5299043"/>
            <a:ext cx="6540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02-03</a:t>
            </a:r>
          </a:p>
        </p:txBody>
      </p:sp>
      <p:sp>
        <p:nvSpPr>
          <p:cNvPr id="3" name="Freeform: Shape 2">
            <a:extLst>
              <a:ext uri="{FF2B5EF4-FFF2-40B4-BE49-F238E27FC236}">
                <a16:creationId xmlns:a16="http://schemas.microsoft.com/office/drawing/2014/main" id="{BAE24D27-9B21-03A4-7A17-8CE30800B01D}"/>
              </a:ext>
            </a:extLst>
          </p:cNvPr>
          <p:cNvSpPr/>
          <p:nvPr/>
        </p:nvSpPr>
        <p:spPr bwMode="auto">
          <a:xfrm>
            <a:off x="1378226" y="1779925"/>
            <a:ext cx="4926496" cy="3292877"/>
          </a:xfrm>
          <a:custGeom>
            <a:avLst/>
            <a:gdLst>
              <a:gd name="connsiteX0" fmla="*/ 0 w 4926496"/>
              <a:gd name="connsiteY0" fmla="*/ 0 h 3435626"/>
              <a:gd name="connsiteX1" fmla="*/ 0 w 4926496"/>
              <a:gd name="connsiteY1" fmla="*/ 3435626 h 3435626"/>
              <a:gd name="connsiteX2" fmla="*/ 4926496 w 4926496"/>
              <a:gd name="connsiteY2" fmla="*/ 3435626 h 3435626"/>
            </a:gdLst>
            <a:ahLst/>
            <a:cxnLst>
              <a:cxn ang="0">
                <a:pos x="connsiteX0" y="connsiteY0"/>
              </a:cxn>
              <a:cxn ang="0">
                <a:pos x="connsiteX1" y="connsiteY1"/>
              </a:cxn>
              <a:cxn ang="0">
                <a:pos x="connsiteX2" y="connsiteY2"/>
              </a:cxn>
            </a:cxnLst>
            <a:rect l="l" t="t" r="r" b="b"/>
            <a:pathLst>
              <a:path w="4926496" h="3435626">
                <a:moveTo>
                  <a:pt x="0" y="0"/>
                </a:moveTo>
                <a:lnTo>
                  <a:pt x="0" y="3435626"/>
                </a:lnTo>
                <a:lnTo>
                  <a:pt x="4926496" y="3435626"/>
                </a:lnTo>
              </a:path>
            </a:pathLst>
          </a:custGeom>
          <a:noFill/>
          <a:ln w="28575">
            <a:solidFill>
              <a:schemeClr val="bg1"/>
            </a:solidFill>
            <a:miter lim="800000"/>
            <a:headEnd/>
            <a:tailEnd/>
          </a:ln>
        </p:spPr>
        <p:txBody>
          <a:bodyPr rtlCol="0" anchor="ctr"/>
          <a:lstStyle/>
          <a:p>
            <a:pPr algn="ctr"/>
            <a:endParaRPr lang="en-US" dirty="0"/>
          </a:p>
        </p:txBody>
      </p:sp>
      <p:grpSp>
        <p:nvGrpSpPr>
          <p:cNvPr id="36" name="Group 35">
            <a:extLst>
              <a:ext uri="{FF2B5EF4-FFF2-40B4-BE49-F238E27FC236}">
                <a16:creationId xmlns:a16="http://schemas.microsoft.com/office/drawing/2014/main" id="{ABD23C24-F98E-F314-4094-9BC296028FDE}"/>
              </a:ext>
            </a:extLst>
          </p:cNvPr>
          <p:cNvGrpSpPr/>
          <p:nvPr/>
        </p:nvGrpSpPr>
        <p:grpSpPr>
          <a:xfrm>
            <a:off x="1732247" y="5072802"/>
            <a:ext cx="4238703" cy="87735"/>
            <a:chOff x="1732247" y="5072802"/>
            <a:chExt cx="4238703" cy="87735"/>
          </a:xfrm>
        </p:grpSpPr>
        <p:cxnSp>
          <p:nvCxnSpPr>
            <p:cNvPr id="92" name="Straight Connector 91">
              <a:extLst>
                <a:ext uri="{FF2B5EF4-FFF2-40B4-BE49-F238E27FC236}">
                  <a16:creationId xmlns:a16="http://schemas.microsoft.com/office/drawing/2014/main" id="{F54AFD2E-966D-0B45-70D9-269D4DA38726}"/>
                </a:ext>
              </a:extLst>
            </p:cNvPr>
            <p:cNvCxnSpPr>
              <a:cxnSpLocks/>
            </p:cNvCxnSpPr>
            <p:nvPr/>
          </p:nvCxnSpPr>
          <p:spPr bwMode="auto">
            <a:xfrm rot="5400000">
              <a:off x="2298734" y="5111844"/>
              <a:ext cx="78083"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33364071-7F1A-37E5-3841-DA1B994A39E6}"/>
                </a:ext>
              </a:extLst>
            </p:cNvPr>
            <p:cNvCxnSpPr>
              <a:cxnSpLocks/>
            </p:cNvCxnSpPr>
            <p:nvPr/>
          </p:nvCxnSpPr>
          <p:spPr bwMode="auto">
            <a:xfrm rot="5400000">
              <a:off x="2096891" y="5111844"/>
              <a:ext cx="78083"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121759E7-C90F-DE6F-06CE-9B8963B30EE3}"/>
                </a:ext>
              </a:extLst>
            </p:cNvPr>
            <p:cNvCxnSpPr>
              <a:cxnSpLocks/>
            </p:cNvCxnSpPr>
            <p:nvPr/>
          </p:nvCxnSpPr>
          <p:spPr bwMode="auto">
            <a:xfrm rot="5400000">
              <a:off x="1895048" y="5111844"/>
              <a:ext cx="78083"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E855E48A-7CD2-793F-315B-79A8C724907B}"/>
                </a:ext>
              </a:extLst>
            </p:cNvPr>
            <p:cNvCxnSpPr>
              <a:cxnSpLocks/>
            </p:cNvCxnSpPr>
            <p:nvPr/>
          </p:nvCxnSpPr>
          <p:spPr bwMode="auto">
            <a:xfrm rot="5400000">
              <a:off x="1693205" y="5111844"/>
              <a:ext cx="78083"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BE49CDFD-A31A-0C02-3597-DE3FC5F8F0AD}"/>
                </a:ext>
              </a:extLst>
            </p:cNvPr>
            <p:cNvCxnSpPr>
              <a:cxnSpLocks/>
            </p:cNvCxnSpPr>
            <p:nvPr/>
          </p:nvCxnSpPr>
          <p:spPr bwMode="auto">
            <a:xfrm rot="5400000">
              <a:off x="3106106" y="5111844"/>
              <a:ext cx="78083"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F53B206A-EE70-E965-CFF8-61B3052E7927}"/>
                </a:ext>
              </a:extLst>
            </p:cNvPr>
            <p:cNvCxnSpPr>
              <a:cxnSpLocks/>
            </p:cNvCxnSpPr>
            <p:nvPr/>
          </p:nvCxnSpPr>
          <p:spPr bwMode="auto">
            <a:xfrm rot="5400000">
              <a:off x="2904263" y="5111844"/>
              <a:ext cx="78083"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C3A5AF3F-F6C2-D377-AB57-30CBD8026097}"/>
                </a:ext>
              </a:extLst>
            </p:cNvPr>
            <p:cNvCxnSpPr>
              <a:cxnSpLocks/>
            </p:cNvCxnSpPr>
            <p:nvPr/>
          </p:nvCxnSpPr>
          <p:spPr bwMode="auto">
            <a:xfrm rot="5400000">
              <a:off x="2702420" y="5111844"/>
              <a:ext cx="78083"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D330F60E-509B-F2AB-3B93-F996DA6BA1A4}"/>
                </a:ext>
              </a:extLst>
            </p:cNvPr>
            <p:cNvCxnSpPr>
              <a:cxnSpLocks/>
            </p:cNvCxnSpPr>
            <p:nvPr/>
          </p:nvCxnSpPr>
          <p:spPr bwMode="auto">
            <a:xfrm rot="5400000">
              <a:off x="2500577" y="5111844"/>
              <a:ext cx="78083"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4C1A7DD8-077D-C092-9BC2-EDC99E24D648}"/>
                </a:ext>
              </a:extLst>
            </p:cNvPr>
            <p:cNvCxnSpPr>
              <a:cxnSpLocks/>
            </p:cNvCxnSpPr>
            <p:nvPr/>
          </p:nvCxnSpPr>
          <p:spPr bwMode="auto">
            <a:xfrm rot="5400000">
              <a:off x="3908652"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79382F3D-3D40-9B65-D143-DCE6D9E49EDE}"/>
                </a:ext>
              </a:extLst>
            </p:cNvPr>
            <p:cNvCxnSpPr>
              <a:cxnSpLocks/>
            </p:cNvCxnSpPr>
            <p:nvPr/>
          </p:nvCxnSpPr>
          <p:spPr bwMode="auto">
            <a:xfrm rot="5400000">
              <a:off x="3706809"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E6BDF7B2-9A70-5226-C601-21EFE694809E}"/>
                </a:ext>
              </a:extLst>
            </p:cNvPr>
            <p:cNvCxnSpPr>
              <a:cxnSpLocks/>
            </p:cNvCxnSpPr>
            <p:nvPr/>
          </p:nvCxnSpPr>
          <p:spPr bwMode="auto">
            <a:xfrm rot="5400000">
              <a:off x="3504966"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83CD0F7C-9042-952F-F73F-53B27AB1EFEE}"/>
                </a:ext>
              </a:extLst>
            </p:cNvPr>
            <p:cNvCxnSpPr>
              <a:cxnSpLocks/>
            </p:cNvCxnSpPr>
            <p:nvPr/>
          </p:nvCxnSpPr>
          <p:spPr bwMode="auto">
            <a:xfrm rot="5400000">
              <a:off x="3303123"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E6FDE983-7B47-DA0F-77AA-BF596E5CF6ED}"/>
                </a:ext>
              </a:extLst>
            </p:cNvPr>
            <p:cNvCxnSpPr>
              <a:cxnSpLocks/>
            </p:cNvCxnSpPr>
            <p:nvPr/>
          </p:nvCxnSpPr>
          <p:spPr bwMode="auto">
            <a:xfrm rot="5400000">
              <a:off x="4716024"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F805A2A0-3C69-8D58-72C7-4C350F535E14}"/>
                </a:ext>
              </a:extLst>
            </p:cNvPr>
            <p:cNvCxnSpPr>
              <a:cxnSpLocks/>
            </p:cNvCxnSpPr>
            <p:nvPr/>
          </p:nvCxnSpPr>
          <p:spPr bwMode="auto">
            <a:xfrm rot="5400000">
              <a:off x="4514181"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E48A34C0-8DCB-19D6-69B5-DE958C6CC79A}"/>
                </a:ext>
              </a:extLst>
            </p:cNvPr>
            <p:cNvCxnSpPr>
              <a:cxnSpLocks/>
            </p:cNvCxnSpPr>
            <p:nvPr/>
          </p:nvCxnSpPr>
          <p:spPr bwMode="auto">
            <a:xfrm rot="5400000">
              <a:off x="4312338"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9960CFF0-C9B5-8CD8-B24F-1C49309974D2}"/>
                </a:ext>
              </a:extLst>
            </p:cNvPr>
            <p:cNvCxnSpPr>
              <a:cxnSpLocks/>
            </p:cNvCxnSpPr>
            <p:nvPr/>
          </p:nvCxnSpPr>
          <p:spPr bwMode="auto">
            <a:xfrm rot="5400000">
              <a:off x="4110495"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ACA3655E-E99B-5D2D-E65C-44F969D9202E}"/>
                </a:ext>
              </a:extLst>
            </p:cNvPr>
            <p:cNvCxnSpPr>
              <a:cxnSpLocks/>
            </p:cNvCxnSpPr>
            <p:nvPr/>
          </p:nvCxnSpPr>
          <p:spPr bwMode="auto">
            <a:xfrm rot="5400000">
              <a:off x="5523396"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AFA8ED12-D969-8FE9-E15D-22DA5FB3EC33}"/>
                </a:ext>
              </a:extLst>
            </p:cNvPr>
            <p:cNvCxnSpPr>
              <a:cxnSpLocks/>
            </p:cNvCxnSpPr>
            <p:nvPr/>
          </p:nvCxnSpPr>
          <p:spPr bwMode="auto">
            <a:xfrm rot="5400000">
              <a:off x="5321553"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C15D018A-AA79-62CF-E195-815520FB9BBD}"/>
                </a:ext>
              </a:extLst>
            </p:cNvPr>
            <p:cNvCxnSpPr>
              <a:cxnSpLocks/>
            </p:cNvCxnSpPr>
            <p:nvPr/>
          </p:nvCxnSpPr>
          <p:spPr bwMode="auto">
            <a:xfrm rot="5400000">
              <a:off x="5119710"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8342B162-A584-6476-554E-8084E8C2C86C}"/>
                </a:ext>
              </a:extLst>
            </p:cNvPr>
            <p:cNvCxnSpPr>
              <a:cxnSpLocks/>
            </p:cNvCxnSpPr>
            <p:nvPr/>
          </p:nvCxnSpPr>
          <p:spPr bwMode="auto">
            <a:xfrm rot="5400000">
              <a:off x="4917867"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658CC565-608E-0972-EA2A-A3C4FE7E1AC1}"/>
                </a:ext>
              </a:extLst>
            </p:cNvPr>
            <p:cNvCxnSpPr>
              <a:cxnSpLocks/>
            </p:cNvCxnSpPr>
            <p:nvPr/>
          </p:nvCxnSpPr>
          <p:spPr bwMode="auto">
            <a:xfrm rot="5400000">
              <a:off x="5927082" y="5116670"/>
              <a:ext cx="87735" cy="0"/>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702855C2-0B11-FC6C-B392-0679A6A166AD}"/>
                </a:ext>
              </a:extLst>
            </p:cNvPr>
            <p:cNvCxnSpPr>
              <a:cxnSpLocks/>
            </p:cNvCxnSpPr>
            <p:nvPr/>
          </p:nvCxnSpPr>
          <p:spPr bwMode="auto">
            <a:xfrm rot="5400000">
              <a:off x="5725239" y="5116670"/>
              <a:ext cx="87735" cy="0"/>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2398251330"/>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85132A5-37E3-E90E-8BDC-C7959D180DDC}"/>
              </a:ext>
            </a:extLst>
          </p:cNvPr>
          <p:cNvSpPr>
            <a:spLocks noGrp="1"/>
          </p:cNvSpPr>
          <p:nvPr>
            <p:ph type="title"/>
          </p:nvPr>
        </p:nvSpPr>
        <p:spPr/>
        <p:txBody>
          <a:bodyPr/>
          <a:lstStyle/>
          <a:p>
            <a:r>
              <a:rPr lang="en-US" dirty="0"/>
              <a:t>EndoBARR: Duration of Response</a:t>
            </a:r>
          </a:p>
        </p:txBody>
      </p:sp>
      <p:sp>
        <p:nvSpPr>
          <p:cNvPr id="6" name="Content Placeholder 5">
            <a:extLst>
              <a:ext uri="{FF2B5EF4-FFF2-40B4-BE49-F238E27FC236}">
                <a16:creationId xmlns:a16="http://schemas.microsoft.com/office/drawing/2014/main" id="{2DA73818-DC8B-9760-780D-E68E81C50FD4}"/>
              </a:ext>
            </a:extLst>
          </p:cNvPr>
          <p:cNvSpPr>
            <a:spLocks noGrp="1"/>
          </p:cNvSpPr>
          <p:nvPr>
            <p:ph idx="1"/>
          </p:nvPr>
        </p:nvSpPr>
        <p:spPr>
          <a:xfrm>
            <a:off x="8334853" y="1530976"/>
            <a:ext cx="3316104" cy="4246033"/>
          </a:xfrm>
        </p:spPr>
        <p:txBody>
          <a:bodyPr/>
          <a:lstStyle/>
          <a:p>
            <a:r>
              <a:rPr lang="en-US" sz="2000" dirty="0"/>
              <a:t>Median DoR: 5.8 mo       (range: 3.1-17.9)</a:t>
            </a:r>
          </a:p>
          <a:p>
            <a:pPr lvl="1"/>
            <a:r>
              <a:rPr lang="en-US" sz="2000" dirty="0"/>
              <a:t>MSS DoR: 4.2 mo</a:t>
            </a:r>
          </a:p>
          <a:p>
            <a:pPr lvl="1"/>
            <a:r>
              <a:rPr lang="en-US" sz="2000" dirty="0"/>
              <a:t>MMRd DoR: 9.8 mo</a:t>
            </a:r>
          </a:p>
          <a:p>
            <a:r>
              <a:rPr lang="en-US" sz="2000" dirty="0"/>
              <a:t>Most patients had a time to progression ≥200 days</a:t>
            </a:r>
          </a:p>
          <a:p>
            <a:r>
              <a:rPr lang="en-US" sz="2000" dirty="0"/>
              <a:t>At the time of this report, 4 patients remained on treatment and 3 had withdrawn without PD</a:t>
            </a:r>
          </a:p>
          <a:p>
            <a:endParaRPr lang="en-US" sz="2400" dirty="0"/>
          </a:p>
        </p:txBody>
      </p:sp>
      <p:grpSp>
        <p:nvGrpSpPr>
          <p:cNvPr id="8" name="Group 7">
            <a:extLst>
              <a:ext uri="{FF2B5EF4-FFF2-40B4-BE49-F238E27FC236}">
                <a16:creationId xmlns:a16="http://schemas.microsoft.com/office/drawing/2014/main" id="{6BEE3BA7-8D44-9F8C-6FBC-E638B414EFCC}"/>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02C3A4BE-DD96-145A-EDBE-F6176C827F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8">
              <a:extLst>
                <a:ext uri="{FF2B5EF4-FFF2-40B4-BE49-F238E27FC236}">
                  <a16:creationId xmlns:a16="http://schemas.microsoft.com/office/drawing/2014/main" id="{171897AB-A6D5-058A-40C8-A63597CCECD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 Box 15">
            <a:extLst>
              <a:ext uri="{FF2B5EF4-FFF2-40B4-BE49-F238E27FC236}">
                <a16:creationId xmlns:a16="http://schemas.microsoft.com/office/drawing/2014/main" id="{D85463DC-DAA4-EDEB-7773-4601531F1801}"/>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Bradley. ASCO 2022. Abstr 5510. Reproduced with permission.</a:t>
            </a:r>
          </a:p>
        </p:txBody>
      </p:sp>
      <p:sp>
        <p:nvSpPr>
          <p:cNvPr id="3" name="TextBox 2">
            <a:extLst>
              <a:ext uri="{FF2B5EF4-FFF2-40B4-BE49-F238E27FC236}">
                <a16:creationId xmlns:a16="http://schemas.microsoft.com/office/drawing/2014/main" id="{24598799-A144-A08D-0999-017354C3BE7C}"/>
              </a:ext>
            </a:extLst>
          </p:cNvPr>
          <p:cNvSpPr txBox="1"/>
          <p:nvPr/>
        </p:nvSpPr>
        <p:spPr bwMode="auto">
          <a:xfrm>
            <a:off x="3017386" y="1489297"/>
            <a:ext cx="236019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000" dirty="0">
                <a:solidFill>
                  <a:schemeClr val="bg1"/>
                </a:solidFill>
                <a:latin typeface="Calibri" panose="020F0502020204030204" pitchFamily="34" charset="0"/>
              </a:rPr>
              <a:t>Response Over Time</a:t>
            </a:r>
          </a:p>
        </p:txBody>
      </p:sp>
      <p:sp>
        <p:nvSpPr>
          <p:cNvPr id="13" name="TextBox 12">
            <a:extLst>
              <a:ext uri="{FF2B5EF4-FFF2-40B4-BE49-F238E27FC236}">
                <a16:creationId xmlns:a16="http://schemas.microsoft.com/office/drawing/2014/main" id="{4681FE2F-45B5-2F49-BFA3-065B8403AF6D}"/>
              </a:ext>
            </a:extLst>
          </p:cNvPr>
          <p:cNvSpPr txBox="1"/>
          <p:nvPr/>
        </p:nvSpPr>
        <p:spPr bwMode="auto">
          <a:xfrm>
            <a:off x="3417693" y="5997059"/>
            <a:ext cx="2695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Mo After Initial Treatment</a:t>
            </a:r>
          </a:p>
        </p:txBody>
      </p:sp>
      <p:sp>
        <p:nvSpPr>
          <p:cNvPr id="14" name="TextBox 13">
            <a:extLst>
              <a:ext uri="{FF2B5EF4-FFF2-40B4-BE49-F238E27FC236}">
                <a16:creationId xmlns:a16="http://schemas.microsoft.com/office/drawing/2014/main" id="{6719D767-DCEE-CB61-09FD-3DF46DE430EE}"/>
              </a:ext>
            </a:extLst>
          </p:cNvPr>
          <p:cNvSpPr txBox="1"/>
          <p:nvPr/>
        </p:nvSpPr>
        <p:spPr bwMode="auto">
          <a:xfrm rot="16200000">
            <a:off x="443751" y="3781723"/>
            <a:ext cx="8684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Patient</a:t>
            </a:r>
          </a:p>
        </p:txBody>
      </p:sp>
      <p:grpSp>
        <p:nvGrpSpPr>
          <p:cNvPr id="20" name="Group 19">
            <a:extLst>
              <a:ext uri="{FF2B5EF4-FFF2-40B4-BE49-F238E27FC236}">
                <a16:creationId xmlns:a16="http://schemas.microsoft.com/office/drawing/2014/main" id="{D76FA38C-04ED-1297-5F76-E6E423E1FB7A}"/>
              </a:ext>
            </a:extLst>
          </p:cNvPr>
          <p:cNvGrpSpPr/>
          <p:nvPr/>
        </p:nvGrpSpPr>
        <p:grpSpPr>
          <a:xfrm>
            <a:off x="1605013" y="5741471"/>
            <a:ext cx="6306955" cy="76796"/>
            <a:chOff x="1605013" y="5741471"/>
            <a:chExt cx="6306955" cy="156410"/>
          </a:xfrm>
        </p:grpSpPr>
        <p:cxnSp>
          <p:nvCxnSpPr>
            <p:cNvPr id="15" name="Straight Connector 14">
              <a:extLst>
                <a:ext uri="{FF2B5EF4-FFF2-40B4-BE49-F238E27FC236}">
                  <a16:creationId xmlns:a16="http://schemas.microsoft.com/office/drawing/2014/main" id="{CF166975-5CA1-398F-01D0-2C5445C40092}"/>
                </a:ext>
              </a:extLst>
            </p:cNvPr>
            <p:cNvCxnSpPr/>
            <p:nvPr/>
          </p:nvCxnSpPr>
          <p:spPr bwMode="auto">
            <a:xfrm>
              <a:off x="1605013" y="5741471"/>
              <a:ext cx="0" cy="15641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DBC68499-85DE-EB61-83F3-7CDE95FFD1E9}"/>
                </a:ext>
              </a:extLst>
            </p:cNvPr>
            <p:cNvCxnSpPr/>
            <p:nvPr/>
          </p:nvCxnSpPr>
          <p:spPr bwMode="auto">
            <a:xfrm>
              <a:off x="3181752" y="5741471"/>
              <a:ext cx="0" cy="15641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FF8FCFE-EFCC-8996-00A0-A896D76BD500}"/>
                </a:ext>
              </a:extLst>
            </p:cNvPr>
            <p:cNvCxnSpPr/>
            <p:nvPr/>
          </p:nvCxnSpPr>
          <p:spPr bwMode="auto">
            <a:xfrm>
              <a:off x="4758491" y="5741471"/>
              <a:ext cx="0" cy="15641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CD1E0C04-1528-9502-F9E2-C31A58CE3C0F}"/>
                </a:ext>
              </a:extLst>
            </p:cNvPr>
            <p:cNvCxnSpPr/>
            <p:nvPr/>
          </p:nvCxnSpPr>
          <p:spPr bwMode="auto">
            <a:xfrm>
              <a:off x="6335230" y="5741471"/>
              <a:ext cx="0" cy="15641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5A580B2-393C-278C-984C-B01BEE5F0BC3}"/>
                </a:ext>
              </a:extLst>
            </p:cNvPr>
            <p:cNvCxnSpPr/>
            <p:nvPr/>
          </p:nvCxnSpPr>
          <p:spPr bwMode="auto">
            <a:xfrm>
              <a:off x="7911968" y="5741471"/>
              <a:ext cx="0" cy="156410"/>
            </a:xfrm>
            <a:prstGeom prst="line">
              <a:avLst/>
            </a:prstGeom>
            <a:noFill/>
            <a:ln w="28575" cap="flat" cmpd="sng" algn="ctr">
              <a:solidFill>
                <a:schemeClr val="bg1"/>
              </a:solidFill>
              <a:prstDash val="solid"/>
              <a:round/>
              <a:headEnd type="none" w="med" len="med"/>
              <a:tailEnd type="none" w="med" len="med"/>
            </a:ln>
            <a:effectLst/>
          </p:spPr>
        </p:cxnSp>
      </p:grpSp>
      <p:grpSp>
        <p:nvGrpSpPr>
          <p:cNvPr id="48" name="Group 47">
            <a:extLst>
              <a:ext uri="{FF2B5EF4-FFF2-40B4-BE49-F238E27FC236}">
                <a16:creationId xmlns:a16="http://schemas.microsoft.com/office/drawing/2014/main" id="{E1BFAC02-4F3D-78F7-9B0D-B5397F781D9C}"/>
              </a:ext>
            </a:extLst>
          </p:cNvPr>
          <p:cNvGrpSpPr/>
          <p:nvPr/>
        </p:nvGrpSpPr>
        <p:grpSpPr>
          <a:xfrm>
            <a:off x="1536624" y="1951517"/>
            <a:ext cx="60745" cy="3657602"/>
            <a:chOff x="1409762" y="1951517"/>
            <a:chExt cx="131698" cy="3657602"/>
          </a:xfrm>
        </p:grpSpPr>
        <p:cxnSp>
          <p:nvCxnSpPr>
            <p:cNvPr id="22" name="Straight Connector 21">
              <a:extLst>
                <a:ext uri="{FF2B5EF4-FFF2-40B4-BE49-F238E27FC236}">
                  <a16:creationId xmlns:a16="http://schemas.microsoft.com/office/drawing/2014/main" id="{0731B15F-4C80-244B-8123-6044A51880AD}"/>
                </a:ext>
              </a:extLst>
            </p:cNvPr>
            <p:cNvCxnSpPr/>
            <p:nvPr/>
          </p:nvCxnSpPr>
          <p:spPr bwMode="auto">
            <a:xfrm>
              <a:off x="1409762" y="5609119"/>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EE1B687-BD19-2A02-DC99-18DD8FB43447}"/>
                </a:ext>
              </a:extLst>
            </p:cNvPr>
            <p:cNvCxnSpPr/>
            <p:nvPr/>
          </p:nvCxnSpPr>
          <p:spPr bwMode="auto">
            <a:xfrm>
              <a:off x="1409762" y="5462813"/>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CD4E5BFE-D630-F8A6-A7F8-8B26786EA6D1}"/>
                </a:ext>
              </a:extLst>
            </p:cNvPr>
            <p:cNvCxnSpPr/>
            <p:nvPr/>
          </p:nvCxnSpPr>
          <p:spPr bwMode="auto">
            <a:xfrm>
              <a:off x="1409762" y="5316509"/>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E9A0AFE-423E-3485-2D35-19F97E49E458}"/>
                </a:ext>
              </a:extLst>
            </p:cNvPr>
            <p:cNvCxnSpPr/>
            <p:nvPr/>
          </p:nvCxnSpPr>
          <p:spPr bwMode="auto">
            <a:xfrm>
              <a:off x="1409762" y="5170205"/>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D0DEF49-EF52-B16C-59DA-388BEB161985}"/>
                </a:ext>
              </a:extLst>
            </p:cNvPr>
            <p:cNvCxnSpPr/>
            <p:nvPr/>
          </p:nvCxnSpPr>
          <p:spPr bwMode="auto">
            <a:xfrm>
              <a:off x="1409762" y="5023901"/>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5542E434-9AC8-ADD2-C8AB-05976D90696E}"/>
                </a:ext>
              </a:extLst>
            </p:cNvPr>
            <p:cNvCxnSpPr/>
            <p:nvPr/>
          </p:nvCxnSpPr>
          <p:spPr bwMode="auto">
            <a:xfrm>
              <a:off x="1409762" y="4877597"/>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4DCB8C54-E94B-7DBA-357B-2C38C30B7666}"/>
                </a:ext>
              </a:extLst>
            </p:cNvPr>
            <p:cNvCxnSpPr/>
            <p:nvPr/>
          </p:nvCxnSpPr>
          <p:spPr bwMode="auto">
            <a:xfrm>
              <a:off x="1409762" y="4731293"/>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CBCC8F65-1A7D-8A9C-3A20-63A7D3313E8E}"/>
                </a:ext>
              </a:extLst>
            </p:cNvPr>
            <p:cNvCxnSpPr/>
            <p:nvPr/>
          </p:nvCxnSpPr>
          <p:spPr bwMode="auto">
            <a:xfrm>
              <a:off x="1409762" y="4584989"/>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6854FB7D-C578-9927-666E-F61606C004BA}"/>
                </a:ext>
              </a:extLst>
            </p:cNvPr>
            <p:cNvCxnSpPr/>
            <p:nvPr/>
          </p:nvCxnSpPr>
          <p:spPr bwMode="auto">
            <a:xfrm>
              <a:off x="1409762" y="4438685"/>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A38FE899-CD97-1A61-677D-37EDAC77C3E2}"/>
                </a:ext>
              </a:extLst>
            </p:cNvPr>
            <p:cNvCxnSpPr/>
            <p:nvPr/>
          </p:nvCxnSpPr>
          <p:spPr bwMode="auto">
            <a:xfrm>
              <a:off x="1409762" y="4292381"/>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92634717-171D-70D4-0257-C41E2E575182}"/>
                </a:ext>
              </a:extLst>
            </p:cNvPr>
            <p:cNvCxnSpPr/>
            <p:nvPr/>
          </p:nvCxnSpPr>
          <p:spPr bwMode="auto">
            <a:xfrm>
              <a:off x="1409762" y="4146077"/>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71E357F8-5507-699B-70F8-5776F10C6C26}"/>
                </a:ext>
              </a:extLst>
            </p:cNvPr>
            <p:cNvCxnSpPr/>
            <p:nvPr/>
          </p:nvCxnSpPr>
          <p:spPr bwMode="auto">
            <a:xfrm>
              <a:off x="1409762" y="3999773"/>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EE5055E0-F161-B6DA-EB83-ECA71411BE97}"/>
                </a:ext>
              </a:extLst>
            </p:cNvPr>
            <p:cNvCxnSpPr/>
            <p:nvPr/>
          </p:nvCxnSpPr>
          <p:spPr bwMode="auto">
            <a:xfrm>
              <a:off x="1409762" y="3853469"/>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BD30CB97-1712-58DE-8E3B-4E15C6EA7709}"/>
                </a:ext>
              </a:extLst>
            </p:cNvPr>
            <p:cNvCxnSpPr/>
            <p:nvPr/>
          </p:nvCxnSpPr>
          <p:spPr bwMode="auto">
            <a:xfrm>
              <a:off x="1409762" y="3707165"/>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56BC4DCE-20DD-C6D2-E6A8-DCBC10959217}"/>
                </a:ext>
              </a:extLst>
            </p:cNvPr>
            <p:cNvCxnSpPr/>
            <p:nvPr/>
          </p:nvCxnSpPr>
          <p:spPr bwMode="auto">
            <a:xfrm>
              <a:off x="1409762" y="3560861"/>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D4911382-DA7C-EC6E-E1B9-97AE3CE98F44}"/>
                </a:ext>
              </a:extLst>
            </p:cNvPr>
            <p:cNvCxnSpPr/>
            <p:nvPr/>
          </p:nvCxnSpPr>
          <p:spPr bwMode="auto">
            <a:xfrm>
              <a:off x="1409762" y="3414557"/>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10E6FD88-50DF-F02F-8980-BEBDA41FB121}"/>
                </a:ext>
              </a:extLst>
            </p:cNvPr>
            <p:cNvCxnSpPr/>
            <p:nvPr/>
          </p:nvCxnSpPr>
          <p:spPr bwMode="auto">
            <a:xfrm>
              <a:off x="1409762" y="3268253"/>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BE9DD7EE-9564-8ED4-23E8-77700255A7DB}"/>
                </a:ext>
              </a:extLst>
            </p:cNvPr>
            <p:cNvCxnSpPr/>
            <p:nvPr/>
          </p:nvCxnSpPr>
          <p:spPr bwMode="auto">
            <a:xfrm>
              <a:off x="1409762" y="3121949"/>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15F6BA6-F379-4AAE-F923-96DD5DA987ED}"/>
                </a:ext>
              </a:extLst>
            </p:cNvPr>
            <p:cNvCxnSpPr/>
            <p:nvPr/>
          </p:nvCxnSpPr>
          <p:spPr bwMode="auto">
            <a:xfrm>
              <a:off x="1409762" y="2975645"/>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7ED5D2EE-5A71-D741-4691-E75BB08BEECB}"/>
                </a:ext>
              </a:extLst>
            </p:cNvPr>
            <p:cNvCxnSpPr/>
            <p:nvPr/>
          </p:nvCxnSpPr>
          <p:spPr bwMode="auto">
            <a:xfrm>
              <a:off x="1409762" y="2829341"/>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E9E1C609-F08E-7605-E969-EAD41E6E17E0}"/>
                </a:ext>
              </a:extLst>
            </p:cNvPr>
            <p:cNvCxnSpPr/>
            <p:nvPr/>
          </p:nvCxnSpPr>
          <p:spPr bwMode="auto">
            <a:xfrm>
              <a:off x="1409762" y="2683037"/>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A471AAEA-1E1A-CFEA-CEC6-EB05EC68D889}"/>
                </a:ext>
              </a:extLst>
            </p:cNvPr>
            <p:cNvCxnSpPr/>
            <p:nvPr/>
          </p:nvCxnSpPr>
          <p:spPr bwMode="auto">
            <a:xfrm>
              <a:off x="1409762" y="2536733"/>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116E5688-1F9B-B0A9-6AEC-3CD12B63B8E3}"/>
                </a:ext>
              </a:extLst>
            </p:cNvPr>
            <p:cNvCxnSpPr/>
            <p:nvPr/>
          </p:nvCxnSpPr>
          <p:spPr bwMode="auto">
            <a:xfrm>
              <a:off x="1409762" y="2390429"/>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644C5E58-4A26-BD15-AFA3-541AD7BB406E}"/>
                </a:ext>
              </a:extLst>
            </p:cNvPr>
            <p:cNvCxnSpPr/>
            <p:nvPr/>
          </p:nvCxnSpPr>
          <p:spPr bwMode="auto">
            <a:xfrm>
              <a:off x="1409762" y="2244125"/>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88D2EA3-CD6E-2567-363F-A3FB4B797892}"/>
                </a:ext>
              </a:extLst>
            </p:cNvPr>
            <p:cNvCxnSpPr/>
            <p:nvPr/>
          </p:nvCxnSpPr>
          <p:spPr bwMode="auto">
            <a:xfrm>
              <a:off x="1409762" y="2097821"/>
              <a:ext cx="131698"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8669CA3F-07C5-51E0-688C-5A5290D32AFF}"/>
                </a:ext>
              </a:extLst>
            </p:cNvPr>
            <p:cNvCxnSpPr/>
            <p:nvPr/>
          </p:nvCxnSpPr>
          <p:spPr bwMode="auto">
            <a:xfrm>
              <a:off x="1409762" y="1951517"/>
              <a:ext cx="131698" cy="0"/>
            </a:xfrm>
            <a:prstGeom prst="line">
              <a:avLst/>
            </a:prstGeom>
            <a:noFill/>
            <a:ln w="28575" cap="flat" cmpd="sng" algn="ctr">
              <a:solidFill>
                <a:schemeClr val="bg1"/>
              </a:solidFill>
              <a:prstDash val="solid"/>
              <a:round/>
              <a:headEnd type="none" w="med" len="med"/>
              <a:tailEnd type="none" w="med" len="med"/>
            </a:ln>
            <a:effectLst/>
          </p:spPr>
        </p:cxnSp>
      </p:grpSp>
      <p:sp>
        <p:nvSpPr>
          <p:cNvPr id="49" name="Rectangle 48">
            <a:extLst>
              <a:ext uri="{FF2B5EF4-FFF2-40B4-BE49-F238E27FC236}">
                <a16:creationId xmlns:a16="http://schemas.microsoft.com/office/drawing/2014/main" id="{9D751E3B-4C00-AEB2-C473-847B33F5B107}"/>
              </a:ext>
            </a:extLst>
          </p:cNvPr>
          <p:cNvSpPr/>
          <p:nvPr/>
        </p:nvSpPr>
        <p:spPr bwMode="auto">
          <a:xfrm>
            <a:off x="6763417" y="2091500"/>
            <a:ext cx="84767" cy="8476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4761FF67-1CB8-520D-B619-C0DADED3DBC2}"/>
              </a:ext>
            </a:extLst>
          </p:cNvPr>
          <p:cNvSpPr/>
          <p:nvPr/>
        </p:nvSpPr>
        <p:spPr bwMode="auto">
          <a:xfrm>
            <a:off x="6763417" y="2333261"/>
            <a:ext cx="84767" cy="8476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E8126186-93A5-3DB4-071D-56595930D6E1}"/>
              </a:ext>
            </a:extLst>
          </p:cNvPr>
          <p:cNvSpPr/>
          <p:nvPr/>
        </p:nvSpPr>
        <p:spPr bwMode="auto">
          <a:xfrm>
            <a:off x="6763417" y="2575022"/>
            <a:ext cx="84767" cy="84767"/>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183D2BC1-9D66-7D75-F6FE-A93FC1637AE1}"/>
              </a:ext>
            </a:extLst>
          </p:cNvPr>
          <p:cNvSpPr/>
          <p:nvPr/>
        </p:nvSpPr>
        <p:spPr bwMode="auto">
          <a:xfrm>
            <a:off x="6763417" y="2816784"/>
            <a:ext cx="84767" cy="8476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5F7F2DF0-D6FF-7E51-5023-756C250C9B17}"/>
              </a:ext>
            </a:extLst>
          </p:cNvPr>
          <p:cNvSpPr/>
          <p:nvPr/>
        </p:nvSpPr>
        <p:spPr bwMode="auto">
          <a:xfrm>
            <a:off x="1610570" y="1900942"/>
            <a:ext cx="422031"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C4EB8FCE-3653-7DCB-2461-ACFC72FCEBBE}"/>
              </a:ext>
            </a:extLst>
          </p:cNvPr>
          <p:cNvSpPr/>
          <p:nvPr/>
        </p:nvSpPr>
        <p:spPr bwMode="auto">
          <a:xfrm>
            <a:off x="1610570" y="2046188"/>
            <a:ext cx="467510"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D788A413-3162-7D75-E32E-1BABAF19F010}"/>
              </a:ext>
            </a:extLst>
          </p:cNvPr>
          <p:cNvSpPr/>
          <p:nvPr/>
        </p:nvSpPr>
        <p:spPr bwMode="auto">
          <a:xfrm>
            <a:off x="1610570" y="2191434"/>
            <a:ext cx="514012"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8D43E7AF-54DF-B9AB-2B62-A9B21012FA6B}"/>
              </a:ext>
            </a:extLst>
          </p:cNvPr>
          <p:cNvSpPr/>
          <p:nvPr/>
        </p:nvSpPr>
        <p:spPr bwMode="auto">
          <a:xfrm>
            <a:off x="1610570" y="2336680"/>
            <a:ext cx="546476"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8065CE44-1CD0-1500-F710-33A6A26FC975}"/>
              </a:ext>
            </a:extLst>
          </p:cNvPr>
          <p:cNvSpPr/>
          <p:nvPr/>
        </p:nvSpPr>
        <p:spPr bwMode="auto">
          <a:xfrm>
            <a:off x="1610569" y="2481926"/>
            <a:ext cx="677667"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2165F7C4-3060-5F12-FF15-FB818DFA2EDE}"/>
              </a:ext>
            </a:extLst>
          </p:cNvPr>
          <p:cNvSpPr/>
          <p:nvPr/>
        </p:nvSpPr>
        <p:spPr bwMode="auto">
          <a:xfrm>
            <a:off x="1610569" y="2627172"/>
            <a:ext cx="941455"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35F4B9E9-96B1-13E3-C5DA-F46BD086726A}"/>
              </a:ext>
            </a:extLst>
          </p:cNvPr>
          <p:cNvSpPr/>
          <p:nvPr/>
        </p:nvSpPr>
        <p:spPr bwMode="auto">
          <a:xfrm>
            <a:off x="1610569" y="2772416"/>
            <a:ext cx="1091271"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62" name="Group 61">
            <a:extLst>
              <a:ext uri="{FF2B5EF4-FFF2-40B4-BE49-F238E27FC236}">
                <a16:creationId xmlns:a16="http://schemas.microsoft.com/office/drawing/2014/main" id="{C54F6C46-9CB6-25A2-22D8-3C257D9DF733}"/>
              </a:ext>
            </a:extLst>
          </p:cNvPr>
          <p:cNvGrpSpPr/>
          <p:nvPr/>
        </p:nvGrpSpPr>
        <p:grpSpPr>
          <a:xfrm>
            <a:off x="1610569" y="2918862"/>
            <a:ext cx="1235433" cy="115427"/>
            <a:chOff x="1610569" y="2925358"/>
            <a:chExt cx="1235433" cy="115427"/>
          </a:xfrm>
        </p:grpSpPr>
        <p:sp>
          <p:nvSpPr>
            <p:cNvPr id="60" name="Rectangle 59">
              <a:extLst>
                <a:ext uri="{FF2B5EF4-FFF2-40B4-BE49-F238E27FC236}">
                  <a16:creationId xmlns:a16="http://schemas.microsoft.com/office/drawing/2014/main" id="{5A5F89C5-5DD5-8E3E-2727-8F31F99C0F77}"/>
                </a:ext>
              </a:extLst>
            </p:cNvPr>
            <p:cNvSpPr/>
            <p:nvPr/>
          </p:nvSpPr>
          <p:spPr bwMode="auto">
            <a:xfrm>
              <a:off x="1610569" y="2925358"/>
              <a:ext cx="434657"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053101EE-A9E9-24D9-DD0E-F11CF5CA484E}"/>
                </a:ext>
              </a:extLst>
            </p:cNvPr>
            <p:cNvSpPr/>
            <p:nvPr/>
          </p:nvSpPr>
          <p:spPr bwMode="auto">
            <a:xfrm>
              <a:off x="2043421" y="2925358"/>
              <a:ext cx="802581"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63" name="Rectangle 62">
            <a:extLst>
              <a:ext uri="{FF2B5EF4-FFF2-40B4-BE49-F238E27FC236}">
                <a16:creationId xmlns:a16="http://schemas.microsoft.com/office/drawing/2014/main" id="{B50C9C03-4E9C-D099-034D-3FCFFE84CB00}"/>
              </a:ext>
            </a:extLst>
          </p:cNvPr>
          <p:cNvSpPr/>
          <p:nvPr/>
        </p:nvSpPr>
        <p:spPr bwMode="auto">
          <a:xfrm>
            <a:off x="1610569" y="3067839"/>
            <a:ext cx="1383324" cy="115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66" name="Group 65">
            <a:extLst>
              <a:ext uri="{FF2B5EF4-FFF2-40B4-BE49-F238E27FC236}">
                <a16:creationId xmlns:a16="http://schemas.microsoft.com/office/drawing/2014/main" id="{CB7E2507-E603-7D03-F4CA-6B5E9B8462C5}"/>
              </a:ext>
            </a:extLst>
          </p:cNvPr>
          <p:cNvGrpSpPr/>
          <p:nvPr/>
        </p:nvGrpSpPr>
        <p:grpSpPr>
          <a:xfrm>
            <a:off x="1610569" y="3211944"/>
            <a:ext cx="1403164" cy="115427"/>
            <a:chOff x="1610569" y="3210320"/>
            <a:chExt cx="1403164" cy="115427"/>
          </a:xfrm>
        </p:grpSpPr>
        <p:sp>
          <p:nvSpPr>
            <p:cNvPr id="64" name="Rectangle 63">
              <a:extLst>
                <a:ext uri="{FF2B5EF4-FFF2-40B4-BE49-F238E27FC236}">
                  <a16:creationId xmlns:a16="http://schemas.microsoft.com/office/drawing/2014/main" id="{732E2559-378B-7567-6EF3-CB6A0DC4A78D}"/>
                </a:ext>
              </a:extLst>
            </p:cNvPr>
            <p:cNvSpPr/>
            <p:nvPr/>
          </p:nvSpPr>
          <p:spPr bwMode="auto">
            <a:xfrm>
              <a:off x="1610569" y="3210320"/>
              <a:ext cx="378747"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3B840118-653F-923D-F12F-307733B51183}"/>
                </a:ext>
              </a:extLst>
            </p:cNvPr>
            <p:cNvSpPr/>
            <p:nvPr/>
          </p:nvSpPr>
          <p:spPr bwMode="auto">
            <a:xfrm>
              <a:off x="1991118" y="3210320"/>
              <a:ext cx="1022615"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67" name="Rectangle 66">
            <a:extLst>
              <a:ext uri="{FF2B5EF4-FFF2-40B4-BE49-F238E27FC236}">
                <a16:creationId xmlns:a16="http://schemas.microsoft.com/office/drawing/2014/main" id="{D5D76E69-BCCD-9794-C7AC-EF88C84E869F}"/>
              </a:ext>
            </a:extLst>
          </p:cNvPr>
          <p:cNvSpPr/>
          <p:nvPr/>
        </p:nvSpPr>
        <p:spPr bwMode="auto">
          <a:xfrm>
            <a:off x="1610568" y="3358031"/>
            <a:ext cx="1671893"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7129A283-C294-4F41-35E0-A9C889BD8424}"/>
              </a:ext>
            </a:extLst>
          </p:cNvPr>
          <p:cNvSpPr/>
          <p:nvPr/>
        </p:nvSpPr>
        <p:spPr bwMode="auto">
          <a:xfrm>
            <a:off x="1610568" y="3504086"/>
            <a:ext cx="1671893"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3354B58F-C568-7120-7FE8-23C60190BE3E}"/>
              </a:ext>
            </a:extLst>
          </p:cNvPr>
          <p:cNvSpPr/>
          <p:nvPr/>
        </p:nvSpPr>
        <p:spPr bwMode="auto">
          <a:xfrm>
            <a:off x="1617065" y="3653993"/>
            <a:ext cx="1825195"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Rectangle 69">
            <a:extLst>
              <a:ext uri="{FF2B5EF4-FFF2-40B4-BE49-F238E27FC236}">
                <a16:creationId xmlns:a16="http://schemas.microsoft.com/office/drawing/2014/main" id="{0FFABB7D-1C7E-FF48-4063-212442E22235}"/>
              </a:ext>
            </a:extLst>
          </p:cNvPr>
          <p:cNvSpPr/>
          <p:nvPr/>
        </p:nvSpPr>
        <p:spPr bwMode="auto">
          <a:xfrm>
            <a:off x="1610568" y="3798457"/>
            <a:ext cx="1935212"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3" name="Group 72">
            <a:extLst>
              <a:ext uri="{FF2B5EF4-FFF2-40B4-BE49-F238E27FC236}">
                <a16:creationId xmlns:a16="http://schemas.microsoft.com/office/drawing/2014/main" id="{66AFD66A-01AF-6592-BF35-A8BF7DB5A6D4}"/>
              </a:ext>
            </a:extLst>
          </p:cNvPr>
          <p:cNvGrpSpPr/>
          <p:nvPr/>
        </p:nvGrpSpPr>
        <p:grpSpPr>
          <a:xfrm>
            <a:off x="1610568" y="3943100"/>
            <a:ext cx="2110156" cy="115427"/>
            <a:chOff x="1610568" y="3947972"/>
            <a:chExt cx="2110156" cy="115427"/>
          </a:xfrm>
        </p:grpSpPr>
        <p:sp>
          <p:nvSpPr>
            <p:cNvPr id="71" name="Rectangle 70">
              <a:extLst>
                <a:ext uri="{FF2B5EF4-FFF2-40B4-BE49-F238E27FC236}">
                  <a16:creationId xmlns:a16="http://schemas.microsoft.com/office/drawing/2014/main" id="{47128228-FE01-87C1-321C-9788A7E06876}"/>
                </a:ext>
              </a:extLst>
            </p:cNvPr>
            <p:cNvSpPr/>
            <p:nvPr/>
          </p:nvSpPr>
          <p:spPr bwMode="auto">
            <a:xfrm>
              <a:off x="1610568" y="3947972"/>
              <a:ext cx="510407"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B0F1C421-ABAD-ECC5-6044-4B0924BD0945}"/>
                </a:ext>
              </a:extLst>
            </p:cNvPr>
            <p:cNvSpPr/>
            <p:nvPr/>
          </p:nvSpPr>
          <p:spPr bwMode="auto">
            <a:xfrm>
              <a:off x="2119169" y="3947972"/>
              <a:ext cx="1601555" cy="115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5" name="Group 104">
            <a:extLst>
              <a:ext uri="{FF2B5EF4-FFF2-40B4-BE49-F238E27FC236}">
                <a16:creationId xmlns:a16="http://schemas.microsoft.com/office/drawing/2014/main" id="{9DDCDB3E-B5E4-9965-0A4E-1BC62F6732BC}"/>
              </a:ext>
            </a:extLst>
          </p:cNvPr>
          <p:cNvGrpSpPr/>
          <p:nvPr/>
        </p:nvGrpSpPr>
        <p:grpSpPr>
          <a:xfrm>
            <a:off x="1610568" y="4329798"/>
            <a:ext cx="2612968" cy="225103"/>
            <a:chOff x="1610568" y="4326550"/>
            <a:chExt cx="2612968" cy="225103"/>
          </a:xfrm>
        </p:grpSpPr>
        <p:sp>
          <p:nvSpPr>
            <p:cNvPr id="82" name="Rectangle 81">
              <a:extLst>
                <a:ext uri="{FF2B5EF4-FFF2-40B4-BE49-F238E27FC236}">
                  <a16:creationId xmlns:a16="http://schemas.microsoft.com/office/drawing/2014/main" id="{EFDD9D46-7907-BF8A-E633-2436F1F032CE}"/>
                </a:ext>
              </a:extLst>
            </p:cNvPr>
            <p:cNvSpPr/>
            <p:nvPr/>
          </p:nvSpPr>
          <p:spPr bwMode="auto">
            <a:xfrm>
              <a:off x="1610568" y="4381156"/>
              <a:ext cx="869376"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Arrow: Right 82">
              <a:extLst>
                <a:ext uri="{FF2B5EF4-FFF2-40B4-BE49-F238E27FC236}">
                  <a16:creationId xmlns:a16="http://schemas.microsoft.com/office/drawing/2014/main" id="{5F9BB59F-6D02-6C19-3126-AFE64663229E}"/>
                </a:ext>
              </a:extLst>
            </p:cNvPr>
            <p:cNvSpPr/>
            <p:nvPr/>
          </p:nvSpPr>
          <p:spPr bwMode="auto">
            <a:xfrm>
              <a:off x="2479944" y="4326550"/>
              <a:ext cx="1743592" cy="225103"/>
            </a:xfrm>
            <a:prstGeom prst="rightArrow">
              <a:avLst>
                <a:gd name="adj1" fmla="val 50000"/>
                <a:gd name="adj2" fmla="val 51695"/>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4" name="Group 83">
            <a:extLst>
              <a:ext uri="{FF2B5EF4-FFF2-40B4-BE49-F238E27FC236}">
                <a16:creationId xmlns:a16="http://schemas.microsoft.com/office/drawing/2014/main" id="{196A151B-F7A3-5FD6-D9EB-EC156DB6E9B1}"/>
              </a:ext>
            </a:extLst>
          </p:cNvPr>
          <p:cNvGrpSpPr/>
          <p:nvPr/>
        </p:nvGrpSpPr>
        <p:grpSpPr>
          <a:xfrm>
            <a:off x="1610568" y="4236878"/>
            <a:ext cx="2403126" cy="115427"/>
            <a:chOff x="1610568" y="4233630"/>
            <a:chExt cx="2403126" cy="115427"/>
          </a:xfrm>
        </p:grpSpPr>
        <p:sp>
          <p:nvSpPr>
            <p:cNvPr id="76" name="Rectangle 75">
              <a:extLst>
                <a:ext uri="{FF2B5EF4-FFF2-40B4-BE49-F238E27FC236}">
                  <a16:creationId xmlns:a16="http://schemas.microsoft.com/office/drawing/2014/main" id="{CFF21532-80AB-E01A-85FF-435F661CEBDF}"/>
                </a:ext>
              </a:extLst>
            </p:cNvPr>
            <p:cNvSpPr/>
            <p:nvPr/>
          </p:nvSpPr>
          <p:spPr bwMode="auto">
            <a:xfrm>
              <a:off x="1610568" y="4233630"/>
              <a:ext cx="1299233"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Rectangle 77">
              <a:extLst>
                <a:ext uri="{FF2B5EF4-FFF2-40B4-BE49-F238E27FC236}">
                  <a16:creationId xmlns:a16="http://schemas.microsoft.com/office/drawing/2014/main" id="{BD1E8C54-64EA-37CB-6A84-878D3D0AD2FB}"/>
                </a:ext>
              </a:extLst>
            </p:cNvPr>
            <p:cNvSpPr/>
            <p:nvPr/>
          </p:nvSpPr>
          <p:spPr bwMode="auto">
            <a:xfrm>
              <a:off x="2911073" y="4233630"/>
              <a:ext cx="1102621"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5" name="Group 84">
            <a:extLst>
              <a:ext uri="{FF2B5EF4-FFF2-40B4-BE49-F238E27FC236}">
                <a16:creationId xmlns:a16="http://schemas.microsoft.com/office/drawing/2014/main" id="{BADAEA75-0DCF-FAA2-0A18-EC4F3ACD2E33}"/>
              </a:ext>
            </a:extLst>
          </p:cNvPr>
          <p:cNvGrpSpPr/>
          <p:nvPr/>
        </p:nvGrpSpPr>
        <p:grpSpPr>
          <a:xfrm>
            <a:off x="1610569" y="4531928"/>
            <a:ext cx="2675590" cy="115427"/>
            <a:chOff x="1610569" y="4233630"/>
            <a:chExt cx="2675590" cy="115427"/>
          </a:xfrm>
        </p:grpSpPr>
        <p:sp>
          <p:nvSpPr>
            <p:cNvPr id="86" name="Rectangle 85">
              <a:extLst>
                <a:ext uri="{FF2B5EF4-FFF2-40B4-BE49-F238E27FC236}">
                  <a16:creationId xmlns:a16="http://schemas.microsoft.com/office/drawing/2014/main" id="{83D2DBD0-D972-0F9C-6598-25D89EA7B2FE}"/>
                </a:ext>
              </a:extLst>
            </p:cNvPr>
            <p:cNvSpPr/>
            <p:nvPr/>
          </p:nvSpPr>
          <p:spPr bwMode="auto">
            <a:xfrm>
              <a:off x="1610569" y="4233630"/>
              <a:ext cx="360670"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Rectangle 86">
              <a:extLst>
                <a:ext uri="{FF2B5EF4-FFF2-40B4-BE49-F238E27FC236}">
                  <a16:creationId xmlns:a16="http://schemas.microsoft.com/office/drawing/2014/main" id="{48DC6318-7494-5ED8-D567-E1F63AECB237}"/>
                </a:ext>
              </a:extLst>
            </p:cNvPr>
            <p:cNvSpPr/>
            <p:nvPr/>
          </p:nvSpPr>
          <p:spPr bwMode="auto">
            <a:xfrm>
              <a:off x="1970274" y="4233630"/>
              <a:ext cx="2315885"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4" name="Group 103">
            <a:extLst>
              <a:ext uri="{FF2B5EF4-FFF2-40B4-BE49-F238E27FC236}">
                <a16:creationId xmlns:a16="http://schemas.microsoft.com/office/drawing/2014/main" id="{CBB4B3B5-127C-F4DE-DBA5-E466E00C9FAD}"/>
              </a:ext>
            </a:extLst>
          </p:cNvPr>
          <p:cNvGrpSpPr/>
          <p:nvPr/>
        </p:nvGrpSpPr>
        <p:grpSpPr>
          <a:xfrm>
            <a:off x="1610568" y="4030795"/>
            <a:ext cx="2085185" cy="225103"/>
            <a:chOff x="1610568" y="4034043"/>
            <a:chExt cx="2085185" cy="225103"/>
          </a:xfrm>
        </p:grpSpPr>
        <p:sp>
          <p:nvSpPr>
            <p:cNvPr id="74" name="Rectangle 73">
              <a:extLst>
                <a:ext uri="{FF2B5EF4-FFF2-40B4-BE49-F238E27FC236}">
                  <a16:creationId xmlns:a16="http://schemas.microsoft.com/office/drawing/2014/main" id="{068C4234-ACC7-6143-F4D4-30541CDBB485}"/>
                </a:ext>
              </a:extLst>
            </p:cNvPr>
            <p:cNvSpPr/>
            <p:nvPr/>
          </p:nvSpPr>
          <p:spPr bwMode="auto">
            <a:xfrm>
              <a:off x="1610568" y="4088649"/>
              <a:ext cx="431051"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5" name="Arrow: Right 74">
              <a:extLst>
                <a:ext uri="{FF2B5EF4-FFF2-40B4-BE49-F238E27FC236}">
                  <a16:creationId xmlns:a16="http://schemas.microsoft.com/office/drawing/2014/main" id="{131B03B3-108B-1B3F-E7CD-2BC557390182}"/>
                </a:ext>
              </a:extLst>
            </p:cNvPr>
            <p:cNvSpPr/>
            <p:nvPr/>
          </p:nvSpPr>
          <p:spPr bwMode="auto">
            <a:xfrm>
              <a:off x="2038011" y="4034043"/>
              <a:ext cx="1657742" cy="225103"/>
            </a:xfrm>
            <a:prstGeom prst="rightArrow">
              <a:avLst>
                <a:gd name="adj1" fmla="val 50000"/>
                <a:gd name="adj2" fmla="val 51695"/>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88" name="Rectangle 87">
            <a:extLst>
              <a:ext uri="{FF2B5EF4-FFF2-40B4-BE49-F238E27FC236}">
                <a16:creationId xmlns:a16="http://schemas.microsoft.com/office/drawing/2014/main" id="{AA326371-2D54-9F92-ABF3-3DE2A310DA13}"/>
              </a:ext>
            </a:extLst>
          </p:cNvPr>
          <p:cNvSpPr/>
          <p:nvPr/>
        </p:nvSpPr>
        <p:spPr bwMode="auto">
          <a:xfrm>
            <a:off x="1610568" y="4676680"/>
            <a:ext cx="3122946" cy="115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1" name="Group 90">
            <a:extLst>
              <a:ext uri="{FF2B5EF4-FFF2-40B4-BE49-F238E27FC236}">
                <a16:creationId xmlns:a16="http://schemas.microsoft.com/office/drawing/2014/main" id="{AC3BAB8A-1647-F13A-3AAC-6E5E204B3B61}"/>
              </a:ext>
            </a:extLst>
          </p:cNvPr>
          <p:cNvGrpSpPr/>
          <p:nvPr/>
        </p:nvGrpSpPr>
        <p:grpSpPr>
          <a:xfrm>
            <a:off x="1610568" y="4822718"/>
            <a:ext cx="3280645" cy="115427"/>
            <a:chOff x="1610568" y="4816222"/>
            <a:chExt cx="3280645" cy="115427"/>
          </a:xfrm>
        </p:grpSpPr>
        <p:sp>
          <p:nvSpPr>
            <p:cNvPr id="89" name="Rectangle 88">
              <a:extLst>
                <a:ext uri="{FF2B5EF4-FFF2-40B4-BE49-F238E27FC236}">
                  <a16:creationId xmlns:a16="http://schemas.microsoft.com/office/drawing/2014/main" id="{DD5F6C2B-3A4A-DABE-4295-B46CE05118EE}"/>
                </a:ext>
              </a:extLst>
            </p:cNvPr>
            <p:cNvSpPr/>
            <p:nvPr/>
          </p:nvSpPr>
          <p:spPr bwMode="auto">
            <a:xfrm>
              <a:off x="1610568" y="4816222"/>
              <a:ext cx="1314495" cy="115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Rectangle 89">
              <a:extLst>
                <a:ext uri="{FF2B5EF4-FFF2-40B4-BE49-F238E27FC236}">
                  <a16:creationId xmlns:a16="http://schemas.microsoft.com/office/drawing/2014/main" id="{9BE2F748-68DC-A813-09B9-7AF342F88E73}"/>
                </a:ext>
              </a:extLst>
            </p:cNvPr>
            <p:cNvSpPr/>
            <p:nvPr/>
          </p:nvSpPr>
          <p:spPr bwMode="auto">
            <a:xfrm>
              <a:off x="2923031" y="4816222"/>
              <a:ext cx="1968182" cy="11542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92" name="Rectangle 91">
            <a:extLst>
              <a:ext uri="{FF2B5EF4-FFF2-40B4-BE49-F238E27FC236}">
                <a16:creationId xmlns:a16="http://schemas.microsoft.com/office/drawing/2014/main" id="{52FB9AB7-DA66-1DC9-7994-64FDDD6DAC07}"/>
              </a:ext>
            </a:extLst>
          </p:cNvPr>
          <p:cNvSpPr/>
          <p:nvPr/>
        </p:nvSpPr>
        <p:spPr bwMode="auto">
          <a:xfrm>
            <a:off x="1610567" y="4965586"/>
            <a:ext cx="3794439" cy="115427"/>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6" name="Group 95">
            <a:extLst>
              <a:ext uri="{FF2B5EF4-FFF2-40B4-BE49-F238E27FC236}">
                <a16:creationId xmlns:a16="http://schemas.microsoft.com/office/drawing/2014/main" id="{6D8F4AF1-7C04-E53C-007B-FEFDCEA30347}"/>
              </a:ext>
            </a:extLst>
          </p:cNvPr>
          <p:cNvGrpSpPr/>
          <p:nvPr/>
        </p:nvGrpSpPr>
        <p:grpSpPr>
          <a:xfrm>
            <a:off x="1610568" y="5114520"/>
            <a:ext cx="4446855" cy="115427"/>
            <a:chOff x="1610568" y="5111272"/>
            <a:chExt cx="4446855" cy="115427"/>
          </a:xfrm>
        </p:grpSpPr>
        <p:sp>
          <p:nvSpPr>
            <p:cNvPr id="93" name="Rectangle 92">
              <a:extLst>
                <a:ext uri="{FF2B5EF4-FFF2-40B4-BE49-F238E27FC236}">
                  <a16:creationId xmlns:a16="http://schemas.microsoft.com/office/drawing/2014/main" id="{1B8705AB-92E3-A403-C1D5-03FD4371F78A}"/>
                </a:ext>
              </a:extLst>
            </p:cNvPr>
            <p:cNvSpPr/>
            <p:nvPr/>
          </p:nvSpPr>
          <p:spPr bwMode="auto">
            <a:xfrm>
              <a:off x="1610568" y="5111272"/>
              <a:ext cx="1702384"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Rectangle 93">
              <a:extLst>
                <a:ext uri="{FF2B5EF4-FFF2-40B4-BE49-F238E27FC236}">
                  <a16:creationId xmlns:a16="http://schemas.microsoft.com/office/drawing/2014/main" id="{8C794CB1-EAF4-A367-4150-27DCA27BC611}"/>
                </a:ext>
              </a:extLst>
            </p:cNvPr>
            <p:cNvSpPr/>
            <p:nvPr/>
          </p:nvSpPr>
          <p:spPr bwMode="auto">
            <a:xfrm>
              <a:off x="3312191" y="5111272"/>
              <a:ext cx="2745232" cy="115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98" name="Group 97">
            <a:extLst>
              <a:ext uri="{FF2B5EF4-FFF2-40B4-BE49-F238E27FC236}">
                <a16:creationId xmlns:a16="http://schemas.microsoft.com/office/drawing/2014/main" id="{7607B3E9-2110-78CC-49E2-B772B4B82AE6}"/>
              </a:ext>
            </a:extLst>
          </p:cNvPr>
          <p:cNvGrpSpPr/>
          <p:nvPr/>
        </p:nvGrpSpPr>
        <p:grpSpPr>
          <a:xfrm>
            <a:off x="1610568" y="5203719"/>
            <a:ext cx="4627446" cy="225103"/>
            <a:chOff x="1610568" y="5210215"/>
            <a:chExt cx="4627446" cy="225103"/>
          </a:xfrm>
        </p:grpSpPr>
        <p:sp>
          <p:nvSpPr>
            <p:cNvPr id="95" name="Rectangle 94">
              <a:extLst>
                <a:ext uri="{FF2B5EF4-FFF2-40B4-BE49-F238E27FC236}">
                  <a16:creationId xmlns:a16="http://schemas.microsoft.com/office/drawing/2014/main" id="{B3044330-26DA-DCA7-6F8F-9E0A3C8DF32A}"/>
                </a:ext>
              </a:extLst>
            </p:cNvPr>
            <p:cNvSpPr/>
            <p:nvPr/>
          </p:nvSpPr>
          <p:spPr bwMode="auto">
            <a:xfrm>
              <a:off x="1610568" y="5265155"/>
              <a:ext cx="3126762" cy="115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Arrow: Right 96">
              <a:extLst>
                <a:ext uri="{FF2B5EF4-FFF2-40B4-BE49-F238E27FC236}">
                  <a16:creationId xmlns:a16="http://schemas.microsoft.com/office/drawing/2014/main" id="{389A8119-79B1-5889-7AF0-38DF4DFE1EF2}"/>
                </a:ext>
              </a:extLst>
            </p:cNvPr>
            <p:cNvSpPr/>
            <p:nvPr/>
          </p:nvSpPr>
          <p:spPr bwMode="auto">
            <a:xfrm>
              <a:off x="4737117" y="5210215"/>
              <a:ext cx="1500897" cy="225103"/>
            </a:xfrm>
            <a:prstGeom prst="rightArrow">
              <a:avLst>
                <a:gd name="adj1" fmla="val 50000"/>
                <a:gd name="adj2" fmla="val 51695"/>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3" name="Group 102">
            <a:extLst>
              <a:ext uri="{FF2B5EF4-FFF2-40B4-BE49-F238E27FC236}">
                <a16:creationId xmlns:a16="http://schemas.microsoft.com/office/drawing/2014/main" id="{7E858F40-8AE6-EF7F-DAB3-589C99B5C78F}"/>
              </a:ext>
            </a:extLst>
          </p:cNvPr>
          <p:cNvGrpSpPr/>
          <p:nvPr/>
        </p:nvGrpSpPr>
        <p:grpSpPr>
          <a:xfrm>
            <a:off x="1610568" y="5348609"/>
            <a:ext cx="5018249" cy="225103"/>
            <a:chOff x="1610568" y="5345361"/>
            <a:chExt cx="5018249" cy="225103"/>
          </a:xfrm>
        </p:grpSpPr>
        <p:sp>
          <p:nvSpPr>
            <p:cNvPr id="99" name="Rectangle 98">
              <a:extLst>
                <a:ext uri="{FF2B5EF4-FFF2-40B4-BE49-F238E27FC236}">
                  <a16:creationId xmlns:a16="http://schemas.microsoft.com/office/drawing/2014/main" id="{5ED82AF8-1DD0-9141-C9F3-3F6A1BE2BD0F}"/>
                </a:ext>
              </a:extLst>
            </p:cNvPr>
            <p:cNvSpPr/>
            <p:nvPr/>
          </p:nvSpPr>
          <p:spPr bwMode="auto">
            <a:xfrm>
              <a:off x="1610568" y="5400155"/>
              <a:ext cx="1336530" cy="1154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Rectangle 99">
              <a:extLst>
                <a:ext uri="{FF2B5EF4-FFF2-40B4-BE49-F238E27FC236}">
                  <a16:creationId xmlns:a16="http://schemas.microsoft.com/office/drawing/2014/main" id="{9BBD340B-D35D-F5AF-9623-EFD486ADB2C3}"/>
                </a:ext>
              </a:extLst>
            </p:cNvPr>
            <p:cNvSpPr/>
            <p:nvPr/>
          </p:nvSpPr>
          <p:spPr bwMode="auto">
            <a:xfrm>
              <a:off x="2946877" y="5400155"/>
              <a:ext cx="2600691" cy="115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Arrow: Right 100">
              <a:extLst>
                <a:ext uri="{FF2B5EF4-FFF2-40B4-BE49-F238E27FC236}">
                  <a16:creationId xmlns:a16="http://schemas.microsoft.com/office/drawing/2014/main" id="{6915A84D-388B-9A9D-4573-2209D63F903A}"/>
                </a:ext>
              </a:extLst>
            </p:cNvPr>
            <p:cNvSpPr/>
            <p:nvPr/>
          </p:nvSpPr>
          <p:spPr bwMode="auto">
            <a:xfrm>
              <a:off x="5547286" y="5345361"/>
              <a:ext cx="1081531" cy="225103"/>
            </a:xfrm>
            <a:prstGeom prst="rightArrow">
              <a:avLst>
                <a:gd name="adj1" fmla="val 50000"/>
                <a:gd name="adj2" fmla="val 51695"/>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2" name="Rectangle 101">
            <a:extLst>
              <a:ext uri="{FF2B5EF4-FFF2-40B4-BE49-F238E27FC236}">
                <a16:creationId xmlns:a16="http://schemas.microsoft.com/office/drawing/2014/main" id="{C1CB3B9D-CAB6-6191-8669-156DAC207A1E}"/>
              </a:ext>
            </a:extLst>
          </p:cNvPr>
          <p:cNvSpPr/>
          <p:nvPr/>
        </p:nvSpPr>
        <p:spPr bwMode="auto">
          <a:xfrm>
            <a:off x="1613921" y="5556357"/>
            <a:ext cx="6032749" cy="115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TextBox 105">
            <a:extLst>
              <a:ext uri="{FF2B5EF4-FFF2-40B4-BE49-F238E27FC236}">
                <a16:creationId xmlns:a16="http://schemas.microsoft.com/office/drawing/2014/main" id="{06DDBAE7-23DC-5870-764B-98E370568711}"/>
              </a:ext>
            </a:extLst>
          </p:cNvPr>
          <p:cNvSpPr txBox="1"/>
          <p:nvPr/>
        </p:nvSpPr>
        <p:spPr bwMode="auto">
          <a:xfrm>
            <a:off x="6812782" y="1959428"/>
            <a:ext cx="1428875"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SD duration</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PR duration</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CR duration</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PD duration</a:t>
            </a:r>
          </a:p>
        </p:txBody>
      </p:sp>
      <p:sp>
        <p:nvSpPr>
          <p:cNvPr id="107" name="TextBox 106">
            <a:extLst>
              <a:ext uri="{FF2B5EF4-FFF2-40B4-BE49-F238E27FC236}">
                <a16:creationId xmlns:a16="http://schemas.microsoft.com/office/drawing/2014/main" id="{380D2342-0637-1283-AB76-E8ABCAE5555C}"/>
              </a:ext>
            </a:extLst>
          </p:cNvPr>
          <p:cNvSpPr txBox="1"/>
          <p:nvPr/>
        </p:nvSpPr>
        <p:spPr bwMode="auto">
          <a:xfrm>
            <a:off x="6911257" y="1700182"/>
            <a:ext cx="10731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Imaging</a:t>
            </a:r>
          </a:p>
        </p:txBody>
      </p:sp>
      <p:sp>
        <p:nvSpPr>
          <p:cNvPr id="108" name="Rectangle 107">
            <a:extLst>
              <a:ext uri="{FF2B5EF4-FFF2-40B4-BE49-F238E27FC236}">
                <a16:creationId xmlns:a16="http://schemas.microsoft.com/office/drawing/2014/main" id="{28FB7324-ADCC-874D-D8F5-3282DBDD823B}"/>
              </a:ext>
            </a:extLst>
          </p:cNvPr>
          <p:cNvSpPr/>
          <p:nvPr/>
        </p:nvSpPr>
        <p:spPr bwMode="auto">
          <a:xfrm>
            <a:off x="1941268" y="207684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09" name="Rectangle 108">
            <a:extLst>
              <a:ext uri="{FF2B5EF4-FFF2-40B4-BE49-F238E27FC236}">
                <a16:creationId xmlns:a16="http://schemas.microsoft.com/office/drawing/2014/main" id="{922A735B-3EBE-6F28-D8A3-7406B34C1326}"/>
              </a:ext>
            </a:extLst>
          </p:cNvPr>
          <p:cNvSpPr/>
          <p:nvPr/>
        </p:nvSpPr>
        <p:spPr bwMode="auto">
          <a:xfrm>
            <a:off x="1941268" y="221545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0" name="Rectangle 109">
            <a:extLst>
              <a:ext uri="{FF2B5EF4-FFF2-40B4-BE49-F238E27FC236}">
                <a16:creationId xmlns:a16="http://schemas.microsoft.com/office/drawing/2014/main" id="{9DC3D6EF-E3B3-139C-C247-0DC2EDAAFB0D}"/>
              </a:ext>
            </a:extLst>
          </p:cNvPr>
          <p:cNvSpPr/>
          <p:nvPr/>
        </p:nvSpPr>
        <p:spPr bwMode="auto">
          <a:xfrm>
            <a:off x="2125713" y="2367481"/>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1" name="Rectangle 110">
            <a:extLst>
              <a:ext uri="{FF2B5EF4-FFF2-40B4-BE49-F238E27FC236}">
                <a16:creationId xmlns:a16="http://schemas.microsoft.com/office/drawing/2014/main" id="{A4F358D5-5059-E164-B7C4-B20C185C1C4A}"/>
              </a:ext>
            </a:extLst>
          </p:cNvPr>
          <p:cNvSpPr/>
          <p:nvPr/>
        </p:nvSpPr>
        <p:spPr bwMode="auto">
          <a:xfrm>
            <a:off x="1941268" y="251168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2" name="Rectangle 111">
            <a:extLst>
              <a:ext uri="{FF2B5EF4-FFF2-40B4-BE49-F238E27FC236}">
                <a16:creationId xmlns:a16="http://schemas.microsoft.com/office/drawing/2014/main" id="{EFDA03CB-98B9-A2B6-873E-D1C1D0279D66}"/>
              </a:ext>
            </a:extLst>
          </p:cNvPr>
          <p:cNvSpPr/>
          <p:nvPr/>
        </p:nvSpPr>
        <p:spPr bwMode="auto">
          <a:xfrm>
            <a:off x="2074291" y="265588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3" name="Rectangle 112">
            <a:extLst>
              <a:ext uri="{FF2B5EF4-FFF2-40B4-BE49-F238E27FC236}">
                <a16:creationId xmlns:a16="http://schemas.microsoft.com/office/drawing/2014/main" id="{24C5F82C-2CB2-F64A-A6B6-7B23E2114ABB}"/>
              </a:ext>
            </a:extLst>
          </p:cNvPr>
          <p:cNvSpPr/>
          <p:nvPr/>
        </p:nvSpPr>
        <p:spPr bwMode="auto">
          <a:xfrm>
            <a:off x="2463302" y="265588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4" name="Rectangle 113">
            <a:extLst>
              <a:ext uri="{FF2B5EF4-FFF2-40B4-BE49-F238E27FC236}">
                <a16:creationId xmlns:a16="http://schemas.microsoft.com/office/drawing/2014/main" id="{F919AD16-AF1F-09BF-AAC1-0F5D34031A34}"/>
              </a:ext>
            </a:extLst>
          </p:cNvPr>
          <p:cNvSpPr/>
          <p:nvPr/>
        </p:nvSpPr>
        <p:spPr bwMode="auto">
          <a:xfrm>
            <a:off x="2016163" y="280009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5" name="Rectangle 114">
            <a:extLst>
              <a:ext uri="{FF2B5EF4-FFF2-40B4-BE49-F238E27FC236}">
                <a16:creationId xmlns:a16="http://schemas.microsoft.com/office/drawing/2014/main" id="{D18C5DE9-D2C4-5147-B655-3378F1032E28}"/>
              </a:ext>
            </a:extLst>
          </p:cNvPr>
          <p:cNvSpPr/>
          <p:nvPr/>
        </p:nvSpPr>
        <p:spPr bwMode="auto">
          <a:xfrm>
            <a:off x="2458831" y="280009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6" name="Rectangle 115">
            <a:extLst>
              <a:ext uri="{FF2B5EF4-FFF2-40B4-BE49-F238E27FC236}">
                <a16:creationId xmlns:a16="http://schemas.microsoft.com/office/drawing/2014/main" id="{85DA6C4D-33C5-8E32-C45F-B20D3AAA6B92}"/>
              </a:ext>
            </a:extLst>
          </p:cNvPr>
          <p:cNvSpPr/>
          <p:nvPr/>
        </p:nvSpPr>
        <p:spPr bwMode="auto">
          <a:xfrm>
            <a:off x="2016163" y="294876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8" name="Rectangle 117">
            <a:extLst>
              <a:ext uri="{FF2B5EF4-FFF2-40B4-BE49-F238E27FC236}">
                <a16:creationId xmlns:a16="http://schemas.microsoft.com/office/drawing/2014/main" id="{04159EAD-6B92-E68E-C509-2F44BB183850}"/>
              </a:ext>
            </a:extLst>
          </p:cNvPr>
          <p:cNvSpPr/>
          <p:nvPr/>
        </p:nvSpPr>
        <p:spPr bwMode="auto">
          <a:xfrm>
            <a:off x="2520313" y="294876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19" name="Rectangle 118">
            <a:extLst>
              <a:ext uri="{FF2B5EF4-FFF2-40B4-BE49-F238E27FC236}">
                <a16:creationId xmlns:a16="http://schemas.microsoft.com/office/drawing/2014/main" id="{8A09B712-96AE-973C-14BA-A299AB281954}"/>
              </a:ext>
            </a:extLst>
          </p:cNvPr>
          <p:cNvSpPr/>
          <p:nvPr/>
        </p:nvSpPr>
        <p:spPr bwMode="auto">
          <a:xfrm>
            <a:off x="1992688" y="3094085"/>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20" name="Rectangle 119">
            <a:extLst>
              <a:ext uri="{FF2B5EF4-FFF2-40B4-BE49-F238E27FC236}">
                <a16:creationId xmlns:a16="http://schemas.microsoft.com/office/drawing/2014/main" id="{2F6785E2-B68A-3412-3DE1-958E34B28195}"/>
              </a:ext>
            </a:extLst>
          </p:cNvPr>
          <p:cNvSpPr/>
          <p:nvPr/>
        </p:nvSpPr>
        <p:spPr bwMode="auto">
          <a:xfrm>
            <a:off x="2453242" y="3094085"/>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21" name="Rectangle 120">
            <a:extLst>
              <a:ext uri="{FF2B5EF4-FFF2-40B4-BE49-F238E27FC236}">
                <a16:creationId xmlns:a16="http://schemas.microsoft.com/office/drawing/2014/main" id="{1A2A9480-8915-B8C8-AA8F-D594850DF887}"/>
              </a:ext>
            </a:extLst>
          </p:cNvPr>
          <p:cNvSpPr/>
          <p:nvPr/>
        </p:nvSpPr>
        <p:spPr bwMode="auto">
          <a:xfrm>
            <a:off x="1964742" y="3241641"/>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22" name="Rectangle 121">
            <a:extLst>
              <a:ext uri="{FF2B5EF4-FFF2-40B4-BE49-F238E27FC236}">
                <a16:creationId xmlns:a16="http://schemas.microsoft.com/office/drawing/2014/main" id="{1E2D012D-D780-1406-1E3A-F15A536F8C71}"/>
              </a:ext>
            </a:extLst>
          </p:cNvPr>
          <p:cNvSpPr/>
          <p:nvPr/>
        </p:nvSpPr>
        <p:spPr bwMode="auto">
          <a:xfrm>
            <a:off x="2445417" y="3241641"/>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25" name="Rectangle 124">
            <a:extLst>
              <a:ext uri="{FF2B5EF4-FFF2-40B4-BE49-F238E27FC236}">
                <a16:creationId xmlns:a16="http://schemas.microsoft.com/office/drawing/2014/main" id="{0CB8EE9A-DA36-CEEF-C86A-D6BC579FF92F}"/>
              </a:ext>
            </a:extLst>
          </p:cNvPr>
          <p:cNvSpPr/>
          <p:nvPr/>
        </p:nvSpPr>
        <p:spPr bwMode="auto">
          <a:xfrm>
            <a:off x="2961863" y="3241641"/>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26" name="Rectangle 125">
            <a:extLst>
              <a:ext uri="{FF2B5EF4-FFF2-40B4-BE49-F238E27FC236}">
                <a16:creationId xmlns:a16="http://schemas.microsoft.com/office/drawing/2014/main" id="{8169E172-4EEF-F785-5F14-656FFF9782C0}"/>
              </a:ext>
            </a:extLst>
          </p:cNvPr>
          <p:cNvSpPr/>
          <p:nvPr/>
        </p:nvSpPr>
        <p:spPr bwMode="auto">
          <a:xfrm>
            <a:off x="2851196" y="3388079"/>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27" name="Rectangle 126">
            <a:extLst>
              <a:ext uri="{FF2B5EF4-FFF2-40B4-BE49-F238E27FC236}">
                <a16:creationId xmlns:a16="http://schemas.microsoft.com/office/drawing/2014/main" id="{6B7CD9F5-51D4-9844-0FBF-58586BC292C5}"/>
              </a:ext>
            </a:extLst>
          </p:cNvPr>
          <p:cNvSpPr/>
          <p:nvPr/>
        </p:nvSpPr>
        <p:spPr bwMode="auto">
          <a:xfrm>
            <a:off x="2943977" y="353563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28" name="Rectangle 127">
            <a:extLst>
              <a:ext uri="{FF2B5EF4-FFF2-40B4-BE49-F238E27FC236}">
                <a16:creationId xmlns:a16="http://schemas.microsoft.com/office/drawing/2014/main" id="{C58482B4-697B-7E01-9DC5-1453ED708B6F}"/>
              </a:ext>
            </a:extLst>
          </p:cNvPr>
          <p:cNvSpPr/>
          <p:nvPr/>
        </p:nvSpPr>
        <p:spPr bwMode="auto">
          <a:xfrm>
            <a:off x="2411881" y="353563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29" name="Rectangle 128">
            <a:extLst>
              <a:ext uri="{FF2B5EF4-FFF2-40B4-BE49-F238E27FC236}">
                <a16:creationId xmlns:a16="http://schemas.microsoft.com/office/drawing/2014/main" id="{8FD4F2D9-3C35-EE16-0E62-EF993CDEF038}"/>
              </a:ext>
            </a:extLst>
          </p:cNvPr>
          <p:cNvSpPr/>
          <p:nvPr/>
        </p:nvSpPr>
        <p:spPr bwMode="auto">
          <a:xfrm>
            <a:off x="2019516" y="353563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0" name="Rectangle 129">
            <a:extLst>
              <a:ext uri="{FF2B5EF4-FFF2-40B4-BE49-F238E27FC236}">
                <a16:creationId xmlns:a16="http://schemas.microsoft.com/office/drawing/2014/main" id="{E0BF7D6A-39C3-CE21-2143-918E2EC382BF}"/>
              </a:ext>
            </a:extLst>
          </p:cNvPr>
          <p:cNvSpPr/>
          <p:nvPr/>
        </p:nvSpPr>
        <p:spPr bwMode="auto">
          <a:xfrm>
            <a:off x="2850078" y="3679836"/>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1" name="Rectangle 130">
            <a:extLst>
              <a:ext uri="{FF2B5EF4-FFF2-40B4-BE49-F238E27FC236}">
                <a16:creationId xmlns:a16="http://schemas.microsoft.com/office/drawing/2014/main" id="{06FA4B01-776C-3FDA-95FC-D483366D021C}"/>
              </a:ext>
            </a:extLst>
          </p:cNvPr>
          <p:cNvSpPr/>
          <p:nvPr/>
        </p:nvSpPr>
        <p:spPr bwMode="auto">
          <a:xfrm>
            <a:off x="2454360" y="3679836"/>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2" name="Rectangle 131">
            <a:extLst>
              <a:ext uri="{FF2B5EF4-FFF2-40B4-BE49-F238E27FC236}">
                <a16:creationId xmlns:a16="http://schemas.microsoft.com/office/drawing/2014/main" id="{626201DF-9920-37D4-35E4-42941B9E3748}"/>
              </a:ext>
            </a:extLst>
          </p:cNvPr>
          <p:cNvSpPr/>
          <p:nvPr/>
        </p:nvSpPr>
        <p:spPr bwMode="auto">
          <a:xfrm>
            <a:off x="1937914" y="3679836"/>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3" name="Rectangle 132">
            <a:extLst>
              <a:ext uri="{FF2B5EF4-FFF2-40B4-BE49-F238E27FC236}">
                <a16:creationId xmlns:a16="http://schemas.microsoft.com/office/drawing/2014/main" id="{8DE5DA6A-B1B3-2E11-4A06-D087D13B8DE3}"/>
              </a:ext>
            </a:extLst>
          </p:cNvPr>
          <p:cNvSpPr/>
          <p:nvPr/>
        </p:nvSpPr>
        <p:spPr bwMode="auto">
          <a:xfrm>
            <a:off x="2066466" y="382627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4" name="Rectangle 133">
            <a:extLst>
              <a:ext uri="{FF2B5EF4-FFF2-40B4-BE49-F238E27FC236}">
                <a16:creationId xmlns:a16="http://schemas.microsoft.com/office/drawing/2014/main" id="{3237CF94-A2AB-69A7-A7CB-CA9944BE702B}"/>
              </a:ext>
            </a:extLst>
          </p:cNvPr>
          <p:cNvSpPr/>
          <p:nvPr/>
        </p:nvSpPr>
        <p:spPr bwMode="auto">
          <a:xfrm>
            <a:off x="2421941" y="382627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5" name="Rectangle 134">
            <a:extLst>
              <a:ext uri="{FF2B5EF4-FFF2-40B4-BE49-F238E27FC236}">
                <a16:creationId xmlns:a16="http://schemas.microsoft.com/office/drawing/2014/main" id="{EBC73858-9BEF-51EC-637D-AF46E0C05056}"/>
              </a:ext>
            </a:extLst>
          </p:cNvPr>
          <p:cNvSpPr/>
          <p:nvPr/>
        </p:nvSpPr>
        <p:spPr bwMode="auto">
          <a:xfrm>
            <a:off x="2854549" y="382627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6" name="Rectangle 135">
            <a:extLst>
              <a:ext uri="{FF2B5EF4-FFF2-40B4-BE49-F238E27FC236}">
                <a16:creationId xmlns:a16="http://schemas.microsoft.com/office/drawing/2014/main" id="{AF0BA2D7-256F-CCAF-28F0-47A3ADF76C0A}"/>
              </a:ext>
            </a:extLst>
          </p:cNvPr>
          <p:cNvSpPr/>
          <p:nvPr/>
        </p:nvSpPr>
        <p:spPr bwMode="auto">
          <a:xfrm>
            <a:off x="2094412" y="3976066"/>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7" name="Rectangle 136">
            <a:extLst>
              <a:ext uri="{FF2B5EF4-FFF2-40B4-BE49-F238E27FC236}">
                <a16:creationId xmlns:a16="http://schemas.microsoft.com/office/drawing/2014/main" id="{28EA4DAA-F948-83A3-CB5A-A2A3052EF86E}"/>
              </a:ext>
            </a:extLst>
          </p:cNvPr>
          <p:cNvSpPr/>
          <p:nvPr/>
        </p:nvSpPr>
        <p:spPr bwMode="auto">
          <a:xfrm>
            <a:off x="2508016" y="3976066"/>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8" name="Rectangle 137">
            <a:extLst>
              <a:ext uri="{FF2B5EF4-FFF2-40B4-BE49-F238E27FC236}">
                <a16:creationId xmlns:a16="http://schemas.microsoft.com/office/drawing/2014/main" id="{9602BAB2-8DF2-9207-C15B-6601750FEC53}"/>
              </a:ext>
            </a:extLst>
          </p:cNvPr>
          <p:cNvSpPr/>
          <p:nvPr/>
        </p:nvSpPr>
        <p:spPr bwMode="auto">
          <a:xfrm>
            <a:off x="2942859" y="3976066"/>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39" name="Rectangle 138">
            <a:extLst>
              <a:ext uri="{FF2B5EF4-FFF2-40B4-BE49-F238E27FC236}">
                <a16:creationId xmlns:a16="http://schemas.microsoft.com/office/drawing/2014/main" id="{A816CCC6-A9FB-A8F0-D56C-820AC583BBFD}"/>
              </a:ext>
            </a:extLst>
          </p:cNvPr>
          <p:cNvSpPr/>
          <p:nvPr/>
        </p:nvSpPr>
        <p:spPr bwMode="auto">
          <a:xfrm>
            <a:off x="2016163" y="412026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0" name="Rectangle 139">
            <a:extLst>
              <a:ext uri="{FF2B5EF4-FFF2-40B4-BE49-F238E27FC236}">
                <a16:creationId xmlns:a16="http://schemas.microsoft.com/office/drawing/2014/main" id="{653FFB50-77B9-30EA-B6DF-AA0667956C7F}"/>
              </a:ext>
            </a:extLst>
          </p:cNvPr>
          <p:cNvSpPr/>
          <p:nvPr/>
        </p:nvSpPr>
        <p:spPr bwMode="auto">
          <a:xfrm>
            <a:off x="2454360" y="412026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1" name="Rectangle 140">
            <a:extLst>
              <a:ext uri="{FF2B5EF4-FFF2-40B4-BE49-F238E27FC236}">
                <a16:creationId xmlns:a16="http://schemas.microsoft.com/office/drawing/2014/main" id="{5BA7214B-AE2F-0759-3A21-79AA5F1BDFF9}"/>
              </a:ext>
            </a:extLst>
          </p:cNvPr>
          <p:cNvSpPr/>
          <p:nvPr/>
        </p:nvSpPr>
        <p:spPr bwMode="auto">
          <a:xfrm>
            <a:off x="2888085" y="412026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2" name="Rectangle 141">
            <a:extLst>
              <a:ext uri="{FF2B5EF4-FFF2-40B4-BE49-F238E27FC236}">
                <a16:creationId xmlns:a16="http://schemas.microsoft.com/office/drawing/2014/main" id="{EF001AB5-E408-6840-DD7B-50BAC741CA84}"/>
              </a:ext>
            </a:extLst>
          </p:cNvPr>
          <p:cNvSpPr/>
          <p:nvPr/>
        </p:nvSpPr>
        <p:spPr bwMode="auto">
          <a:xfrm>
            <a:off x="2016163" y="426782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3" name="Rectangle 142">
            <a:extLst>
              <a:ext uri="{FF2B5EF4-FFF2-40B4-BE49-F238E27FC236}">
                <a16:creationId xmlns:a16="http://schemas.microsoft.com/office/drawing/2014/main" id="{C930DB93-2F19-AE8A-1023-6E40F5833CA7}"/>
              </a:ext>
            </a:extLst>
          </p:cNvPr>
          <p:cNvSpPr/>
          <p:nvPr/>
        </p:nvSpPr>
        <p:spPr bwMode="auto">
          <a:xfrm>
            <a:off x="2454359" y="426782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4" name="Rectangle 143">
            <a:extLst>
              <a:ext uri="{FF2B5EF4-FFF2-40B4-BE49-F238E27FC236}">
                <a16:creationId xmlns:a16="http://schemas.microsoft.com/office/drawing/2014/main" id="{332EDC59-2121-853B-A669-CD00586747D1}"/>
              </a:ext>
            </a:extLst>
          </p:cNvPr>
          <p:cNvSpPr/>
          <p:nvPr/>
        </p:nvSpPr>
        <p:spPr bwMode="auto">
          <a:xfrm>
            <a:off x="2888084" y="426782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5" name="Rectangle 144">
            <a:extLst>
              <a:ext uri="{FF2B5EF4-FFF2-40B4-BE49-F238E27FC236}">
                <a16:creationId xmlns:a16="http://schemas.microsoft.com/office/drawing/2014/main" id="{108DE30C-B7E9-41D2-9867-D2CFB9D7C130}"/>
              </a:ext>
            </a:extLst>
          </p:cNvPr>
          <p:cNvSpPr/>
          <p:nvPr/>
        </p:nvSpPr>
        <p:spPr bwMode="auto">
          <a:xfrm>
            <a:off x="3553203" y="426782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6" name="Rectangle 145">
            <a:extLst>
              <a:ext uri="{FF2B5EF4-FFF2-40B4-BE49-F238E27FC236}">
                <a16:creationId xmlns:a16="http://schemas.microsoft.com/office/drawing/2014/main" id="{20683559-6E9A-292D-D641-A29B1E4F4DF3}"/>
              </a:ext>
            </a:extLst>
          </p:cNvPr>
          <p:cNvSpPr/>
          <p:nvPr/>
        </p:nvSpPr>
        <p:spPr bwMode="auto">
          <a:xfrm>
            <a:off x="2015045" y="441314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7" name="Rectangle 146">
            <a:extLst>
              <a:ext uri="{FF2B5EF4-FFF2-40B4-BE49-F238E27FC236}">
                <a16:creationId xmlns:a16="http://schemas.microsoft.com/office/drawing/2014/main" id="{CBD671FD-743A-3CE6-C14E-72C7F9F62149}"/>
              </a:ext>
            </a:extLst>
          </p:cNvPr>
          <p:cNvSpPr/>
          <p:nvPr/>
        </p:nvSpPr>
        <p:spPr bwMode="auto">
          <a:xfrm>
            <a:off x="2449888" y="441314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48" name="Rectangle 147">
            <a:extLst>
              <a:ext uri="{FF2B5EF4-FFF2-40B4-BE49-F238E27FC236}">
                <a16:creationId xmlns:a16="http://schemas.microsoft.com/office/drawing/2014/main" id="{63D0E7B1-E580-9790-8F5D-B1506595B4C3}"/>
              </a:ext>
            </a:extLst>
          </p:cNvPr>
          <p:cNvSpPr/>
          <p:nvPr/>
        </p:nvSpPr>
        <p:spPr bwMode="auto">
          <a:xfrm>
            <a:off x="2889202" y="441314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1" name="Rectangle 150">
            <a:extLst>
              <a:ext uri="{FF2B5EF4-FFF2-40B4-BE49-F238E27FC236}">
                <a16:creationId xmlns:a16="http://schemas.microsoft.com/office/drawing/2014/main" id="{0ACBAEB8-0E87-F1CF-8062-06D2F54C462D}"/>
              </a:ext>
            </a:extLst>
          </p:cNvPr>
          <p:cNvSpPr/>
          <p:nvPr/>
        </p:nvSpPr>
        <p:spPr bwMode="auto">
          <a:xfrm>
            <a:off x="3548733" y="441314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2" name="Rectangle 151">
            <a:extLst>
              <a:ext uri="{FF2B5EF4-FFF2-40B4-BE49-F238E27FC236}">
                <a16:creationId xmlns:a16="http://schemas.microsoft.com/office/drawing/2014/main" id="{B115B892-A4BA-C71C-8453-BFFE42F49A2A}"/>
              </a:ext>
            </a:extLst>
          </p:cNvPr>
          <p:cNvSpPr/>
          <p:nvPr/>
        </p:nvSpPr>
        <p:spPr bwMode="auto">
          <a:xfrm>
            <a:off x="1940149" y="4559582"/>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3" name="Rectangle 152">
            <a:extLst>
              <a:ext uri="{FF2B5EF4-FFF2-40B4-BE49-F238E27FC236}">
                <a16:creationId xmlns:a16="http://schemas.microsoft.com/office/drawing/2014/main" id="{B027CA4B-D449-665E-94F7-29088F490AD5}"/>
              </a:ext>
            </a:extLst>
          </p:cNvPr>
          <p:cNvSpPr/>
          <p:nvPr/>
        </p:nvSpPr>
        <p:spPr bwMode="auto">
          <a:xfrm>
            <a:off x="2448770" y="4559582"/>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4" name="Rectangle 153">
            <a:extLst>
              <a:ext uri="{FF2B5EF4-FFF2-40B4-BE49-F238E27FC236}">
                <a16:creationId xmlns:a16="http://schemas.microsoft.com/office/drawing/2014/main" id="{38412183-4328-4C21-FC37-A2BE05CFA40C}"/>
              </a:ext>
            </a:extLst>
          </p:cNvPr>
          <p:cNvSpPr/>
          <p:nvPr/>
        </p:nvSpPr>
        <p:spPr bwMode="auto">
          <a:xfrm>
            <a:off x="2886967" y="4559582"/>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5" name="Rectangle 154">
            <a:extLst>
              <a:ext uri="{FF2B5EF4-FFF2-40B4-BE49-F238E27FC236}">
                <a16:creationId xmlns:a16="http://schemas.microsoft.com/office/drawing/2014/main" id="{B4AF884F-32C2-1A20-6EBF-51F86B0FCA1F}"/>
              </a:ext>
            </a:extLst>
          </p:cNvPr>
          <p:cNvSpPr/>
          <p:nvPr/>
        </p:nvSpPr>
        <p:spPr bwMode="auto">
          <a:xfrm>
            <a:off x="3327399" y="4559582"/>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6" name="Rectangle 155">
            <a:extLst>
              <a:ext uri="{FF2B5EF4-FFF2-40B4-BE49-F238E27FC236}">
                <a16:creationId xmlns:a16="http://schemas.microsoft.com/office/drawing/2014/main" id="{E494934E-9F1A-2DD7-3999-E4362096E33C}"/>
              </a:ext>
            </a:extLst>
          </p:cNvPr>
          <p:cNvSpPr/>
          <p:nvPr/>
        </p:nvSpPr>
        <p:spPr bwMode="auto">
          <a:xfrm>
            <a:off x="2015045" y="4704902"/>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7" name="Rectangle 156">
            <a:extLst>
              <a:ext uri="{FF2B5EF4-FFF2-40B4-BE49-F238E27FC236}">
                <a16:creationId xmlns:a16="http://schemas.microsoft.com/office/drawing/2014/main" id="{87D7BB7D-7E12-6C44-F31C-49A9F73A5D1D}"/>
              </a:ext>
            </a:extLst>
          </p:cNvPr>
          <p:cNvSpPr/>
          <p:nvPr/>
        </p:nvSpPr>
        <p:spPr bwMode="auto">
          <a:xfrm>
            <a:off x="2456595" y="4704902"/>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8" name="Rectangle 157">
            <a:extLst>
              <a:ext uri="{FF2B5EF4-FFF2-40B4-BE49-F238E27FC236}">
                <a16:creationId xmlns:a16="http://schemas.microsoft.com/office/drawing/2014/main" id="{4B95F166-AD18-0E42-44E2-CDD8784991ED}"/>
              </a:ext>
            </a:extLst>
          </p:cNvPr>
          <p:cNvSpPr/>
          <p:nvPr/>
        </p:nvSpPr>
        <p:spPr bwMode="auto">
          <a:xfrm>
            <a:off x="2888085" y="4704902"/>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59" name="Rectangle 158">
            <a:extLst>
              <a:ext uri="{FF2B5EF4-FFF2-40B4-BE49-F238E27FC236}">
                <a16:creationId xmlns:a16="http://schemas.microsoft.com/office/drawing/2014/main" id="{131D213E-BC9A-9B83-F712-6AD0C7207F3C}"/>
              </a:ext>
            </a:extLst>
          </p:cNvPr>
          <p:cNvSpPr/>
          <p:nvPr/>
        </p:nvSpPr>
        <p:spPr bwMode="auto">
          <a:xfrm>
            <a:off x="3490605" y="4704902"/>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0" name="Rectangle 159">
            <a:extLst>
              <a:ext uri="{FF2B5EF4-FFF2-40B4-BE49-F238E27FC236}">
                <a16:creationId xmlns:a16="http://schemas.microsoft.com/office/drawing/2014/main" id="{E2367624-4013-7D7F-D245-67EE5C50B0FB}"/>
              </a:ext>
            </a:extLst>
          </p:cNvPr>
          <p:cNvSpPr/>
          <p:nvPr/>
        </p:nvSpPr>
        <p:spPr bwMode="auto">
          <a:xfrm>
            <a:off x="2055287" y="485469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1" name="Rectangle 160">
            <a:extLst>
              <a:ext uri="{FF2B5EF4-FFF2-40B4-BE49-F238E27FC236}">
                <a16:creationId xmlns:a16="http://schemas.microsoft.com/office/drawing/2014/main" id="{18C3B9E8-5512-17D4-48BD-A4A38602017E}"/>
              </a:ext>
            </a:extLst>
          </p:cNvPr>
          <p:cNvSpPr/>
          <p:nvPr/>
        </p:nvSpPr>
        <p:spPr bwMode="auto">
          <a:xfrm>
            <a:off x="2499073" y="485469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2" name="Rectangle 161">
            <a:extLst>
              <a:ext uri="{FF2B5EF4-FFF2-40B4-BE49-F238E27FC236}">
                <a16:creationId xmlns:a16="http://schemas.microsoft.com/office/drawing/2014/main" id="{44C686FD-93FF-3D01-D631-69BA06C6B142}"/>
              </a:ext>
            </a:extLst>
          </p:cNvPr>
          <p:cNvSpPr/>
          <p:nvPr/>
        </p:nvSpPr>
        <p:spPr bwMode="auto">
          <a:xfrm>
            <a:off x="2890320" y="485469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3" name="Rectangle 162">
            <a:extLst>
              <a:ext uri="{FF2B5EF4-FFF2-40B4-BE49-F238E27FC236}">
                <a16:creationId xmlns:a16="http://schemas.microsoft.com/office/drawing/2014/main" id="{CE09F59C-F961-867C-BA7A-95BE12239F66}"/>
              </a:ext>
            </a:extLst>
          </p:cNvPr>
          <p:cNvSpPr/>
          <p:nvPr/>
        </p:nvSpPr>
        <p:spPr bwMode="auto">
          <a:xfrm>
            <a:off x="3552087" y="485469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4" name="Rectangle 163">
            <a:extLst>
              <a:ext uri="{FF2B5EF4-FFF2-40B4-BE49-F238E27FC236}">
                <a16:creationId xmlns:a16="http://schemas.microsoft.com/office/drawing/2014/main" id="{4479FB4C-AE88-A889-4170-1A9DC995C6DC}"/>
              </a:ext>
            </a:extLst>
          </p:cNvPr>
          <p:cNvSpPr/>
          <p:nvPr/>
        </p:nvSpPr>
        <p:spPr bwMode="auto">
          <a:xfrm>
            <a:off x="4206028" y="485469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5" name="Rectangle 164">
            <a:extLst>
              <a:ext uri="{FF2B5EF4-FFF2-40B4-BE49-F238E27FC236}">
                <a16:creationId xmlns:a16="http://schemas.microsoft.com/office/drawing/2014/main" id="{FA32AE93-3483-3EB9-0B0F-16C468A99D0F}"/>
              </a:ext>
            </a:extLst>
          </p:cNvPr>
          <p:cNvSpPr/>
          <p:nvPr/>
        </p:nvSpPr>
        <p:spPr bwMode="auto">
          <a:xfrm>
            <a:off x="2078762" y="4996661"/>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6" name="Rectangle 165">
            <a:extLst>
              <a:ext uri="{FF2B5EF4-FFF2-40B4-BE49-F238E27FC236}">
                <a16:creationId xmlns:a16="http://schemas.microsoft.com/office/drawing/2014/main" id="{B37B5A29-7910-731A-C9EE-8A5781006016}"/>
              </a:ext>
            </a:extLst>
          </p:cNvPr>
          <p:cNvSpPr/>
          <p:nvPr/>
        </p:nvSpPr>
        <p:spPr bwMode="auto">
          <a:xfrm>
            <a:off x="2883613" y="4996661"/>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7" name="Rectangle 166">
            <a:extLst>
              <a:ext uri="{FF2B5EF4-FFF2-40B4-BE49-F238E27FC236}">
                <a16:creationId xmlns:a16="http://schemas.microsoft.com/office/drawing/2014/main" id="{C91CE2D9-94E3-B930-3F8E-4E8B96B39FAE}"/>
              </a:ext>
            </a:extLst>
          </p:cNvPr>
          <p:cNvSpPr/>
          <p:nvPr/>
        </p:nvSpPr>
        <p:spPr bwMode="auto">
          <a:xfrm>
            <a:off x="3552087" y="4996661"/>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8" name="Rectangle 167">
            <a:extLst>
              <a:ext uri="{FF2B5EF4-FFF2-40B4-BE49-F238E27FC236}">
                <a16:creationId xmlns:a16="http://schemas.microsoft.com/office/drawing/2014/main" id="{180D35D3-3C17-4E46-A454-165917AD2BBA}"/>
              </a:ext>
            </a:extLst>
          </p:cNvPr>
          <p:cNvSpPr/>
          <p:nvPr/>
        </p:nvSpPr>
        <p:spPr bwMode="auto">
          <a:xfrm>
            <a:off x="2003867" y="5144217"/>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69" name="Rectangle 168">
            <a:extLst>
              <a:ext uri="{FF2B5EF4-FFF2-40B4-BE49-F238E27FC236}">
                <a16:creationId xmlns:a16="http://schemas.microsoft.com/office/drawing/2014/main" id="{79EE06EF-9CBD-9F18-33CE-DAA1576F7D3B}"/>
              </a:ext>
            </a:extLst>
          </p:cNvPr>
          <p:cNvSpPr/>
          <p:nvPr/>
        </p:nvSpPr>
        <p:spPr bwMode="auto">
          <a:xfrm>
            <a:off x="2439828" y="5144217"/>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0" name="Rectangle 169">
            <a:extLst>
              <a:ext uri="{FF2B5EF4-FFF2-40B4-BE49-F238E27FC236}">
                <a16:creationId xmlns:a16="http://schemas.microsoft.com/office/drawing/2014/main" id="{609AEA10-B5C3-84CC-FF9C-66AFEB8264D9}"/>
              </a:ext>
            </a:extLst>
          </p:cNvPr>
          <p:cNvSpPr/>
          <p:nvPr/>
        </p:nvSpPr>
        <p:spPr bwMode="auto">
          <a:xfrm>
            <a:off x="2851196" y="5144217"/>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1" name="Rectangle 170">
            <a:extLst>
              <a:ext uri="{FF2B5EF4-FFF2-40B4-BE49-F238E27FC236}">
                <a16:creationId xmlns:a16="http://schemas.microsoft.com/office/drawing/2014/main" id="{B375BBAA-9494-E4E0-6B13-9C9150D2E88D}"/>
              </a:ext>
            </a:extLst>
          </p:cNvPr>
          <p:cNvSpPr/>
          <p:nvPr/>
        </p:nvSpPr>
        <p:spPr bwMode="auto">
          <a:xfrm>
            <a:off x="3278214" y="5144217"/>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2" name="Rectangle 171">
            <a:extLst>
              <a:ext uri="{FF2B5EF4-FFF2-40B4-BE49-F238E27FC236}">
                <a16:creationId xmlns:a16="http://schemas.microsoft.com/office/drawing/2014/main" id="{8E6CE821-990D-4B48-3DEF-2DC067D349A6}"/>
              </a:ext>
            </a:extLst>
          </p:cNvPr>
          <p:cNvSpPr/>
          <p:nvPr/>
        </p:nvSpPr>
        <p:spPr bwMode="auto">
          <a:xfrm>
            <a:off x="4202675" y="5144217"/>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3" name="Rectangle 172">
            <a:extLst>
              <a:ext uri="{FF2B5EF4-FFF2-40B4-BE49-F238E27FC236}">
                <a16:creationId xmlns:a16="http://schemas.microsoft.com/office/drawing/2014/main" id="{6AC1D829-E71C-4394-5160-8F4832CAA0C0}"/>
              </a:ext>
            </a:extLst>
          </p:cNvPr>
          <p:cNvSpPr/>
          <p:nvPr/>
        </p:nvSpPr>
        <p:spPr bwMode="auto">
          <a:xfrm>
            <a:off x="4933748" y="5144217"/>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4" name="Rectangle 173">
            <a:extLst>
              <a:ext uri="{FF2B5EF4-FFF2-40B4-BE49-F238E27FC236}">
                <a16:creationId xmlns:a16="http://schemas.microsoft.com/office/drawing/2014/main" id="{497D1E8A-45C5-E2F3-C492-3B46DD56C121}"/>
              </a:ext>
            </a:extLst>
          </p:cNvPr>
          <p:cNvSpPr/>
          <p:nvPr/>
        </p:nvSpPr>
        <p:spPr bwMode="auto">
          <a:xfrm>
            <a:off x="5592161" y="5144217"/>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5" name="Rectangle 174">
            <a:extLst>
              <a:ext uri="{FF2B5EF4-FFF2-40B4-BE49-F238E27FC236}">
                <a16:creationId xmlns:a16="http://schemas.microsoft.com/office/drawing/2014/main" id="{F49BBE43-9B2C-9473-9B10-FD720F32174A}"/>
              </a:ext>
            </a:extLst>
          </p:cNvPr>
          <p:cNvSpPr/>
          <p:nvPr/>
        </p:nvSpPr>
        <p:spPr bwMode="auto">
          <a:xfrm>
            <a:off x="2056406" y="528842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6" name="Rectangle 175">
            <a:extLst>
              <a:ext uri="{FF2B5EF4-FFF2-40B4-BE49-F238E27FC236}">
                <a16:creationId xmlns:a16="http://schemas.microsoft.com/office/drawing/2014/main" id="{CB5B269E-ADFE-C863-D062-01BF359D2FD8}"/>
              </a:ext>
            </a:extLst>
          </p:cNvPr>
          <p:cNvSpPr/>
          <p:nvPr/>
        </p:nvSpPr>
        <p:spPr bwMode="auto">
          <a:xfrm>
            <a:off x="2490131" y="528842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7" name="Rectangle 176">
            <a:extLst>
              <a:ext uri="{FF2B5EF4-FFF2-40B4-BE49-F238E27FC236}">
                <a16:creationId xmlns:a16="http://schemas.microsoft.com/office/drawing/2014/main" id="{70AB19A9-F56E-135D-846E-3097AAC29BBD}"/>
              </a:ext>
            </a:extLst>
          </p:cNvPr>
          <p:cNvSpPr/>
          <p:nvPr/>
        </p:nvSpPr>
        <p:spPr bwMode="auto">
          <a:xfrm>
            <a:off x="2959627" y="528842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8" name="Rectangle 177">
            <a:extLst>
              <a:ext uri="{FF2B5EF4-FFF2-40B4-BE49-F238E27FC236}">
                <a16:creationId xmlns:a16="http://schemas.microsoft.com/office/drawing/2014/main" id="{19D2BE98-8DA3-F6EC-7A8E-4F26F1E4F261}"/>
              </a:ext>
            </a:extLst>
          </p:cNvPr>
          <p:cNvSpPr/>
          <p:nvPr/>
        </p:nvSpPr>
        <p:spPr bwMode="auto">
          <a:xfrm>
            <a:off x="3383291" y="528842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79" name="Rectangle 178">
            <a:extLst>
              <a:ext uri="{FF2B5EF4-FFF2-40B4-BE49-F238E27FC236}">
                <a16:creationId xmlns:a16="http://schemas.microsoft.com/office/drawing/2014/main" id="{883F1091-09E4-0954-A011-055691C98BC2}"/>
              </a:ext>
            </a:extLst>
          </p:cNvPr>
          <p:cNvSpPr/>
          <p:nvPr/>
        </p:nvSpPr>
        <p:spPr bwMode="auto">
          <a:xfrm>
            <a:off x="3983576" y="528842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0" name="Rectangle 179">
            <a:extLst>
              <a:ext uri="{FF2B5EF4-FFF2-40B4-BE49-F238E27FC236}">
                <a16:creationId xmlns:a16="http://schemas.microsoft.com/office/drawing/2014/main" id="{9B4F8768-4F51-3B60-1514-430BD596C3CF}"/>
              </a:ext>
            </a:extLst>
          </p:cNvPr>
          <p:cNvSpPr/>
          <p:nvPr/>
        </p:nvSpPr>
        <p:spPr bwMode="auto">
          <a:xfrm>
            <a:off x="4698999" y="528842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1" name="Rectangle 180">
            <a:extLst>
              <a:ext uri="{FF2B5EF4-FFF2-40B4-BE49-F238E27FC236}">
                <a16:creationId xmlns:a16="http://schemas.microsoft.com/office/drawing/2014/main" id="{F930FF89-A7E5-9BD9-D66F-20E09F2D32A6}"/>
              </a:ext>
            </a:extLst>
          </p:cNvPr>
          <p:cNvSpPr/>
          <p:nvPr/>
        </p:nvSpPr>
        <p:spPr bwMode="auto">
          <a:xfrm>
            <a:off x="5360765" y="528842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2" name="Rectangle 181">
            <a:extLst>
              <a:ext uri="{FF2B5EF4-FFF2-40B4-BE49-F238E27FC236}">
                <a16:creationId xmlns:a16="http://schemas.microsoft.com/office/drawing/2014/main" id="{0C5700EC-750B-576D-9588-D01111D21B9E}"/>
              </a:ext>
            </a:extLst>
          </p:cNvPr>
          <p:cNvSpPr/>
          <p:nvPr/>
        </p:nvSpPr>
        <p:spPr bwMode="auto">
          <a:xfrm>
            <a:off x="2044110" y="543150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3" name="Rectangle 182">
            <a:extLst>
              <a:ext uri="{FF2B5EF4-FFF2-40B4-BE49-F238E27FC236}">
                <a16:creationId xmlns:a16="http://schemas.microsoft.com/office/drawing/2014/main" id="{6B0730B8-8005-0B05-D8F6-6FCEDA7C13A0}"/>
              </a:ext>
            </a:extLst>
          </p:cNvPr>
          <p:cNvSpPr/>
          <p:nvPr/>
        </p:nvSpPr>
        <p:spPr bwMode="auto">
          <a:xfrm>
            <a:off x="2457714" y="543150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4" name="Rectangle 183">
            <a:extLst>
              <a:ext uri="{FF2B5EF4-FFF2-40B4-BE49-F238E27FC236}">
                <a16:creationId xmlns:a16="http://schemas.microsoft.com/office/drawing/2014/main" id="{84934B70-2AF5-009D-BE8E-BD9833866940}"/>
              </a:ext>
            </a:extLst>
          </p:cNvPr>
          <p:cNvSpPr/>
          <p:nvPr/>
        </p:nvSpPr>
        <p:spPr bwMode="auto">
          <a:xfrm>
            <a:off x="2916032" y="543150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5" name="Rectangle 184">
            <a:extLst>
              <a:ext uri="{FF2B5EF4-FFF2-40B4-BE49-F238E27FC236}">
                <a16:creationId xmlns:a16="http://schemas.microsoft.com/office/drawing/2014/main" id="{B8B23527-422A-7B08-A016-27A2977BECB7}"/>
              </a:ext>
            </a:extLst>
          </p:cNvPr>
          <p:cNvSpPr/>
          <p:nvPr/>
        </p:nvSpPr>
        <p:spPr bwMode="auto">
          <a:xfrm>
            <a:off x="3552088" y="543150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6" name="Rectangle 185">
            <a:extLst>
              <a:ext uri="{FF2B5EF4-FFF2-40B4-BE49-F238E27FC236}">
                <a16:creationId xmlns:a16="http://schemas.microsoft.com/office/drawing/2014/main" id="{26A11058-7C93-FC72-E55B-1819DF867342}"/>
              </a:ext>
            </a:extLst>
          </p:cNvPr>
          <p:cNvSpPr/>
          <p:nvPr/>
        </p:nvSpPr>
        <p:spPr bwMode="auto">
          <a:xfrm>
            <a:off x="5517265" y="543150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7" name="Rectangle 186">
            <a:extLst>
              <a:ext uri="{FF2B5EF4-FFF2-40B4-BE49-F238E27FC236}">
                <a16:creationId xmlns:a16="http://schemas.microsoft.com/office/drawing/2014/main" id="{163BF9DE-AE0C-5D81-55E0-5B2344616122}"/>
              </a:ext>
            </a:extLst>
          </p:cNvPr>
          <p:cNvSpPr/>
          <p:nvPr/>
        </p:nvSpPr>
        <p:spPr bwMode="auto">
          <a:xfrm>
            <a:off x="1984864"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8" name="Rectangle 187">
            <a:extLst>
              <a:ext uri="{FF2B5EF4-FFF2-40B4-BE49-F238E27FC236}">
                <a16:creationId xmlns:a16="http://schemas.microsoft.com/office/drawing/2014/main" id="{248813D6-0A86-CC07-7837-8F4F776CF39A}"/>
              </a:ext>
            </a:extLst>
          </p:cNvPr>
          <p:cNvSpPr/>
          <p:nvPr/>
        </p:nvSpPr>
        <p:spPr bwMode="auto">
          <a:xfrm>
            <a:off x="2444300"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89" name="Rectangle 188">
            <a:extLst>
              <a:ext uri="{FF2B5EF4-FFF2-40B4-BE49-F238E27FC236}">
                <a16:creationId xmlns:a16="http://schemas.microsoft.com/office/drawing/2014/main" id="{C7DFA09E-ABD4-70DE-3C74-A13E7287FC25}"/>
              </a:ext>
            </a:extLst>
          </p:cNvPr>
          <p:cNvSpPr/>
          <p:nvPr/>
        </p:nvSpPr>
        <p:spPr bwMode="auto">
          <a:xfrm>
            <a:off x="2942861"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0" name="Rectangle 189">
            <a:extLst>
              <a:ext uri="{FF2B5EF4-FFF2-40B4-BE49-F238E27FC236}">
                <a16:creationId xmlns:a16="http://schemas.microsoft.com/office/drawing/2014/main" id="{C259C1FC-A83D-E3A9-2A2D-C58E06C14ED0}"/>
              </a:ext>
            </a:extLst>
          </p:cNvPr>
          <p:cNvSpPr/>
          <p:nvPr/>
        </p:nvSpPr>
        <p:spPr bwMode="auto">
          <a:xfrm>
            <a:off x="3293865"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1" name="Rectangle 190">
            <a:extLst>
              <a:ext uri="{FF2B5EF4-FFF2-40B4-BE49-F238E27FC236}">
                <a16:creationId xmlns:a16="http://schemas.microsoft.com/office/drawing/2014/main" id="{E59274EA-38EE-4F05-3523-33F5CC9878E9}"/>
              </a:ext>
            </a:extLst>
          </p:cNvPr>
          <p:cNvSpPr/>
          <p:nvPr/>
        </p:nvSpPr>
        <p:spPr bwMode="auto">
          <a:xfrm>
            <a:off x="4012642"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2" name="Rectangle 191">
            <a:extLst>
              <a:ext uri="{FF2B5EF4-FFF2-40B4-BE49-F238E27FC236}">
                <a16:creationId xmlns:a16="http://schemas.microsoft.com/office/drawing/2014/main" id="{4B7592FB-6953-1928-E9EF-0A4A2F8D3353}"/>
              </a:ext>
            </a:extLst>
          </p:cNvPr>
          <p:cNvSpPr/>
          <p:nvPr/>
        </p:nvSpPr>
        <p:spPr bwMode="auto">
          <a:xfrm>
            <a:off x="4633048"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3" name="Rectangle 192">
            <a:extLst>
              <a:ext uri="{FF2B5EF4-FFF2-40B4-BE49-F238E27FC236}">
                <a16:creationId xmlns:a16="http://schemas.microsoft.com/office/drawing/2014/main" id="{598746C5-8624-E4CF-6940-147D3FA44D47}"/>
              </a:ext>
            </a:extLst>
          </p:cNvPr>
          <p:cNvSpPr/>
          <p:nvPr/>
        </p:nvSpPr>
        <p:spPr bwMode="auto">
          <a:xfrm>
            <a:off x="5375300"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4" name="Rectangle 193">
            <a:extLst>
              <a:ext uri="{FF2B5EF4-FFF2-40B4-BE49-F238E27FC236}">
                <a16:creationId xmlns:a16="http://schemas.microsoft.com/office/drawing/2014/main" id="{E94EAF95-C297-C0ED-FB4E-EF5011704AC9}"/>
              </a:ext>
            </a:extLst>
          </p:cNvPr>
          <p:cNvSpPr/>
          <p:nvPr/>
        </p:nvSpPr>
        <p:spPr bwMode="auto">
          <a:xfrm>
            <a:off x="6175679"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5" name="Rectangle 194">
            <a:extLst>
              <a:ext uri="{FF2B5EF4-FFF2-40B4-BE49-F238E27FC236}">
                <a16:creationId xmlns:a16="http://schemas.microsoft.com/office/drawing/2014/main" id="{D3E8060A-AA02-C490-B711-B805907F55CF}"/>
              </a:ext>
            </a:extLst>
          </p:cNvPr>
          <p:cNvSpPr/>
          <p:nvPr/>
        </p:nvSpPr>
        <p:spPr bwMode="auto">
          <a:xfrm>
            <a:off x="6542334" y="559023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7" name="Rectangle 196">
            <a:extLst>
              <a:ext uri="{FF2B5EF4-FFF2-40B4-BE49-F238E27FC236}">
                <a16:creationId xmlns:a16="http://schemas.microsoft.com/office/drawing/2014/main" id="{F25C4C54-8B01-3A12-2029-1EB2E5279AF1}"/>
              </a:ext>
            </a:extLst>
          </p:cNvPr>
          <p:cNvSpPr/>
          <p:nvPr/>
        </p:nvSpPr>
        <p:spPr bwMode="auto">
          <a:xfrm>
            <a:off x="6620581" y="543150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8" name="Rectangle 197">
            <a:extLst>
              <a:ext uri="{FF2B5EF4-FFF2-40B4-BE49-F238E27FC236}">
                <a16:creationId xmlns:a16="http://schemas.microsoft.com/office/drawing/2014/main" id="{870362D6-7486-6954-476F-CDD0EFEFCB92}"/>
              </a:ext>
            </a:extLst>
          </p:cNvPr>
          <p:cNvSpPr/>
          <p:nvPr/>
        </p:nvSpPr>
        <p:spPr bwMode="auto">
          <a:xfrm>
            <a:off x="6229334" y="5288420"/>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199" name="Rectangle 198">
            <a:extLst>
              <a:ext uri="{FF2B5EF4-FFF2-40B4-BE49-F238E27FC236}">
                <a16:creationId xmlns:a16="http://schemas.microsoft.com/office/drawing/2014/main" id="{F0264DF4-C163-C6D9-4250-BA553D50F171}"/>
              </a:ext>
            </a:extLst>
          </p:cNvPr>
          <p:cNvSpPr/>
          <p:nvPr/>
        </p:nvSpPr>
        <p:spPr bwMode="auto">
          <a:xfrm>
            <a:off x="4221678" y="4413144"/>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200" name="Rectangle 199">
            <a:extLst>
              <a:ext uri="{FF2B5EF4-FFF2-40B4-BE49-F238E27FC236}">
                <a16:creationId xmlns:a16="http://schemas.microsoft.com/office/drawing/2014/main" id="{E9AE60E1-A181-9757-B421-373BCC98DA9B}"/>
              </a:ext>
            </a:extLst>
          </p:cNvPr>
          <p:cNvSpPr/>
          <p:nvPr/>
        </p:nvSpPr>
        <p:spPr bwMode="auto">
          <a:xfrm>
            <a:off x="3689582" y="4120268"/>
            <a:ext cx="52252" cy="5225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bg1"/>
              </a:solidFill>
              <a:latin typeface="Calibri" panose="020F0502020204030204" pitchFamily="34" charset="0"/>
            </a:endParaRPr>
          </a:p>
        </p:txBody>
      </p:sp>
      <p:sp>
        <p:nvSpPr>
          <p:cNvPr id="201" name="TextBox 200">
            <a:extLst>
              <a:ext uri="{FF2B5EF4-FFF2-40B4-BE49-F238E27FC236}">
                <a16:creationId xmlns:a16="http://schemas.microsoft.com/office/drawing/2014/main" id="{FFF2A193-9DF5-07B4-07CB-1E59A756ADC8}"/>
              </a:ext>
            </a:extLst>
          </p:cNvPr>
          <p:cNvSpPr txBox="1"/>
          <p:nvPr/>
        </p:nvSpPr>
        <p:spPr bwMode="auto">
          <a:xfrm>
            <a:off x="3672214" y="3999978"/>
            <a:ext cx="18204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On treatment at data lock</a:t>
            </a:r>
          </a:p>
        </p:txBody>
      </p:sp>
      <p:sp>
        <p:nvSpPr>
          <p:cNvPr id="202" name="TextBox 201">
            <a:extLst>
              <a:ext uri="{FF2B5EF4-FFF2-40B4-BE49-F238E27FC236}">
                <a16:creationId xmlns:a16="http://schemas.microsoft.com/office/drawing/2014/main" id="{4614E630-674E-0BD3-01CC-C95096AE603B}"/>
              </a:ext>
            </a:extLst>
          </p:cNvPr>
          <p:cNvSpPr txBox="1"/>
          <p:nvPr/>
        </p:nvSpPr>
        <p:spPr bwMode="auto">
          <a:xfrm>
            <a:off x="4204570" y="4294339"/>
            <a:ext cx="18204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On treatment at data lock</a:t>
            </a:r>
          </a:p>
        </p:txBody>
      </p:sp>
      <p:sp>
        <p:nvSpPr>
          <p:cNvPr id="203" name="TextBox 202">
            <a:extLst>
              <a:ext uri="{FF2B5EF4-FFF2-40B4-BE49-F238E27FC236}">
                <a16:creationId xmlns:a16="http://schemas.microsoft.com/office/drawing/2014/main" id="{222B30BF-7070-1226-8CB5-0461E30592BA}"/>
              </a:ext>
            </a:extLst>
          </p:cNvPr>
          <p:cNvSpPr txBox="1"/>
          <p:nvPr/>
        </p:nvSpPr>
        <p:spPr bwMode="auto">
          <a:xfrm>
            <a:off x="6238490" y="5172781"/>
            <a:ext cx="18204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On treatment at data lock</a:t>
            </a:r>
          </a:p>
        </p:txBody>
      </p:sp>
      <p:sp>
        <p:nvSpPr>
          <p:cNvPr id="204" name="TextBox 203">
            <a:extLst>
              <a:ext uri="{FF2B5EF4-FFF2-40B4-BE49-F238E27FC236}">
                <a16:creationId xmlns:a16="http://schemas.microsoft.com/office/drawing/2014/main" id="{89A3E8C6-133C-3961-01CB-2759629E4DE6}"/>
              </a:ext>
            </a:extLst>
          </p:cNvPr>
          <p:cNvSpPr txBox="1"/>
          <p:nvPr/>
        </p:nvSpPr>
        <p:spPr bwMode="auto">
          <a:xfrm>
            <a:off x="6628806" y="5317299"/>
            <a:ext cx="18204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On treatment at data lock</a:t>
            </a:r>
          </a:p>
        </p:txBody>
      </p:sp>
      <p:sp>
        <p:nvSpPr>
          <p:cNvPr id="205" name="TextBox 204">
            <a:extLst>
              <a:ext uri="{FF2B5EF4-FFF2-40B4-BE49-F238E27FC236}">
                <a16:creationId xmlns:a16="http://schemas.microsoft.com/office/drawing/2014/main" id="{9E15B0E5-B87F-4769-622C-FCDEB73EF449}"/>
              </a:ext>
            </a:extLst>
          </p:cNvPr>
          <p:cNvSpPr txBox="1"/>
          <p:nvPr/>
        </p:nvSpPr>
        <p:spPr bwMode="auto">
          <a:xfrm>
            <a:off x="7716555" y="5739008"/>
            <a:ext cx="398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206" name="TextBox 205">
            <a:extLst>
              <a:ext uri="{FF2B5EF4-FFF2-40B4-BE49-F238E27FC236}">
                <a16:creationId xmlns:a16="http://schemas.microsoft.com/office/drawing/2014/main" id="{6823F581-9C17-8C66-0ADA-9C16EBE0338C}"/>
              </a:ext>
            </a:extLst>
          </p:cNvPr>
          <p:cNvSpPr txBox="1"/>
          <p:nvPr/>
        </p:nvSpPr>
        <p:spPr bwMode="auto">
          <a:xfrm>
            <a:off x="6154977" y="5739008"/>
            <a:ext cx="398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207" name="TextBox 206">
            <a:extLst>
              <a:ext uri="{FF2B5EF4-FFF2-40B4-BE49-F238E27FC236}">
                <a16:creationId xmlns:a16="http://schemas.microsoft.com/office/drawing/2014/main" id="{49DCB593-0BEA-A4D1-47F0-CAA565372A8C}"/>
              </a:ext>
            </a:extLst>
          </p:cNvPr>
          <p:cNvSpPr txBox="1"/>
          <p:nvPr/>
        </p:nvSpPr>
        <p:spPr bwMode="auto">
          <a:xfrm>
            <a:off x="4570435" y="5739008"/>
            <a:ext cx="398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208" name="TextBox 207">
            <a:extLst>
              <a:ext uri="{FF2B5EF4-FFF2-40B4-BE49-F238E27FC236}">
                <a16:creationId xmlns:a16="http://schemas.microsoft.com/office/drawing/2014/main" id="{743DCFD0-B001-F15D-D346-61CCDDBC0057}"/>
              </a:ext>
            </a:extLst>
          </p:cNvPr>
          <p:cNvSpPr txBox="1"/>
          <p:nvPr/>
        </p:nvSpPr>
        <p:spPr bwMode="auto">
          <a:xfrm>
            <a:off x="3040172" y="5739008"/>
            <a:ext cx="398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a:t>
            </a:r>
          </a:p>
        </p:txBody>
      </p:sp>
      <p:sp>
        <p:nvSpPr>
          <p:cNvPr id="209" name="TextBox 208">
            <a:extLst>
              <a:ext uri="{FF2B5EF4-FFF2-40B4-BE49-F238E27FC236}">
                <a16:creationId xmlns:a16="http://schemas.microsoft.com/office/drawing/2014/main" id="{30B084AE-7581-5730-8EF8-367A9DD7069B}"/>
              </a:ext>
            </a:extLst>
          </p:cNvPr>
          <p:cNvSpPr txBox="1"/>
          <p:nvPr/>
        </p:nvSpPr>
        <p:spPr bwMode="auto">
          <a:xfrm>
            <a:off x="1457717" y="5739008"/>
            <a:ext cx="39874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210" name="TextBox 209">
            <a:extLst>
              <a:ext uri="{FF2B5EF4-FFF2-40B4-BE49-F238E27FC236}">
                <a16:creationId xmlns:a16="http://schemas.microsoft.com/office/drawing/2014/main" id="{B28AC9BE-16A4-8E47-2692-824E15920C7F}"/>
              </a:ext>
            </a:extLst>
          </p:cNvPr>
          <p:cNvSpPr txBox="1"/>
          <p:nvPr/>
        </p:nvSpPr>
        <p:spPr bwMode="auto">
          <a:xfrm>
            <a:off x="1002607" y="5455085"/>
            <a:ext cx="6153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01-10</a:t>
            </a:r>
          </a:p>
        </p:txBody>
      </p:sp>
      <p:sp>
        <p:nvSpPr>
          <p:cNvPr id="211" name="TextBox 210">
            <a:extLst>
              <a:ext uri="{FF2B5EF4-FFF2-40B4-BE49-F238E27FC236}">
                <a16:creationId xmlns:a16="http://schemas.microsoft.com/office/drawing/2014/main" id="{4822780F-1FF4-19BF-EF17-C2FC82AF1CB3}"/>
              </a:ext>
            </a:extLst>
          </p:cNvPr>
          <p:cNvSpPr txBox="1"/>
          <p:nvPr/>
        </p:nvSpPr>
        <p:spPr bwMode="auto">
          <a:xfrm>
            <a:off x="1017220" y="530827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02-03</a:t>
            </a:r>
          </a:p>
        </p:txBody>
      </p:sp>
      <p:sp>
        <p:nvSpPr>
          <p:cNvPr id="212" name="TextBox 211">
            <a:extLst>
              <a:ext uri="{FF2B5EF4-FFF2-40B4-BE49-F238E27FC236}">
                <a16:creationId xmlns:a16="http://schemas.microsoft.com/office/drawing/2014/main" id="{98C01D02-417B-5916-6427-768C0032B903}"/>
              </a:ext>
            </a:extLst>
          </p:cNvPr>
          <p:cNvSpPr txBox="1"/>
          <p:nvPr/>
        </p:nvSpPr>
        <p:spPr bwMode="auto">
          <a:xfrm>
            <a:off x="1017220" y="516147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03-04</a:t>
            </a:r>
          </a:p>
        </p:txBody>
      </p:sp>
      <p:sp>
        <p:nvSpPr>
          <p:cNvPr id="213" name="TextBox 212">
            <a:extLst>
              <a:ext uri="{FF2B5EF4-FFF2-40B4-BE49-F238E27FC236}">
                <a16:creationId xmlns:a16="http://schemas.microsoft.com/office/drawing/2014/main" id="{611EFDD9-B789-19A2-321B-ACAC38D0E40C}"/>
              </a:ext>
            </a:extLst>
          </p:cNvPr>
          <p:cNvSpPr txBox="1"/>
          <p:nvPr/>
        </p:nvSpPr>
        <p:spPr bwMode="auto">
          <a:xfrm>
            <a:off x="1017220" y="501466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01-13</a:t>
            </a:r>
          </a:p>
        </p:txBody>
      </p:sp>
      <p:sp>
        <p:nvSpPr>
          <p:cNvPr id="214" name="TextBox 213">
            <a:extLst>
              <a:ext uri="{FF2B5EF4-FFF2-40B4-BE49-F238E27FC236}">
                <a16:creationId xmlns:a16="http://schemas.microsoft.com/office/drawing/2014/main" id="{5502F0AB-2979-1B86-D721-B9521C3A90B8}"/>
              </a:ext>
            </a:extLst>
          </p:cNvPr>
          <p:cNvSpPr txBox="1"/>
          <p:nvPr/>
        </p:nvSpPr>
        <p:spPr bwMode="auto">
          <a:xfrm>
            <a:off x="1017220" y="486786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01-08</a:t>
            </a:r>
          </a:p>
        </p:txBody>
      </p:sp>
      <p:sp>
        <p:nvSpPr>
          <p:cNvPr id="215" name="TextBox 214">
            <a:extLst>
              <a:ext uri="{FF2B5EF4-FFF2-40B4-BE49-F238E27FC236}">
                <a16:creationId xmlns:a16="http://schemas.microsoft.com/office/drawing/2014/main" id="{A5665A9F-DF89-01E6-71C9-952D1F30E2C0}"/>
              </a:ext>
            </a:extLst>
          </p:cNvPr>
          <p:cNvSpPr txBox="1"/>
          <p:nvPr/>
        </p:nvSpPr>
        <p:spPr bwMode="auto">
          <a:xfrm>
            <a:off x="1017220" y="472105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03-06</a:t>
            </a:r>
          </a:p>
        </p:txBody>
      </p:sp>
      <p:sp>
        <p:nvSpPr>
          <p:cNvPr id="216" name="TextBox 215">
            <a:extLst>
              <a:ext uri="{FF2B5EF4-FFF2-40B4-BE49-F238E27FC236}">
                <a16:creationId xmlns:a16="http://schemas.microsoft.com/office/drawing/2014/main" id="{8314D970-BBCC-B586-E2EE-6AE692860080}"/>
              </a:ext>
            </a:extLst>
          </p:cNvPr>
          <p:cNvSpPr txBox="1"/>
          <p:nvPr/>
        </p:nvSpPr>
        <p:spPr bwMode="auto">
          <a:xfrm>
            <a:off x="1017220" y="457425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01-07</a:t>
            </a:r>
          </a:p>
        </p:txBody>
      </p:sp>
      <p:sp>
        <p:nvSpPr>
          <p:cNvPr id="217" name="TextBox 216">
            <a:extLst>
              <a:ext uri="{FF2B5EF4-FFF2-40B4-BE49-F238E27FC236}">
                <a16:creationId xmlns:a16="http://schemas.microsoft.com/office/drawing/2014/main" id="{0A3A4BA5-4FFE-C87A-B739-0F402A8FF824}"/>
              </a:ext>
            </a:extLst>
          </p:cNvPr>
          <p:cNvSpPr txBox="1"/>
          <p:nvPr/>
        </p:nvSpPr>
        <p:spPr bwMode="auto">
          <a:xfrm>
            <a:off x="1017220" y="442744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01-03</a:t>
            </a:r>
          </a:p>
        </p:txBody>
      </p:sp>
      <p:sp>
        <p:nvSpPr>
          <p:cNvPr id="218" name="TextBox 217">
            <a:extLst>
              <a:ext uri="{FF2B5EF4-FFF2-40B4-BE49-F238E27FC236}">
                <a16:creationId xmlns:a16="http://schemas.microsoft.com/office/drawing/2014/main" id="{D78D0BED-63D7-A2A9-4A5F-A206B1187FED}"/>
              </a:ext>
            </a:extLst>
          </p:cNvPr>
          <p:cNvSpPr txBox="1"/>
          <p:nvPr/>
        </p:nvSpPr>
        <p:spPr bwMode="auto">
          <a:xfrm>
            <a:off x="1017220" y="428064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03-09</a:t>
            </a:r>
          </a:p>
        </p:txBody>
      </p:sp>
      <p:sp>
        <p:nvSpPr>
          <p:cNvPr id="219" name="TextBox 218">
            <a:extLst>
              <a:ext uri="{FF2B5EF4-FFF2-40B4-BE49-F238E27FC236}">
                <a16:creationId xmlns:a16="http://schemas.microsoft.com/office/drawing/2014/main" id="{ED3C4603-92EC-8C7E-59B8-848470A45F68}"/>
              </a:ext>
            </a:extLst>
          </p:cNvPr>
          <p:cNvSpPr txBox="1"/>
          <p:nvPr/>
        </p:nvSpPr>
        <p:spPr bwMode="auto">
          <a:xfrm>
            <a:off x="1017220" y="413383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01-16</a:t>
            </a:r>
          </a:p>
        </p:txBody>
      </p:sp>
      <p:sp>
        <p:nvSpPr>
          <p:cNvPr id="220" name="TextBox 219">
            <a:extLst>
              <a:ext uri="{FF2B5EF4-FFF2-40B4-BE49-F238E27FC236}">
                <a16:creationId xmlns:a16="http://schemas.microsoft.com/office/drawing/2014/main" id="{1A7D1202-73D9-3391-FA37-57ADFD262058}"/>
              </a:ext>
            </a:extLst>
          </p:cNvPr>
          <p:cNvSpPr txBox="1"/>
          <p:nvPr/>
        </p:nvSpPr>
        <p:spPr bwMode="auto">
          <a:xfrm>
            <a:off x="1017220" y="398703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01-17</a:t>
            </a:r>
          </a:p>
        </p:txBody>
      </p:sp>
      <p:sp>
        <p:nvSpPr>
          <p:cNvPr id="221" name="TextBox 220">
            <a:extLst>
              <a:ext uri="{FF2B5EF4-FFF2-40B4-BE49-F238E27FC236}">
                <a16:creationId xmlns:a16="http://schemas.microsoft.com/office/drawing/2014/main" id="{5094C64B-401D-D5A1-D51A-E803369CA354}"/>
              </a:ext>
            </a:extLst>
          </p:cNvPr>
          <p:cNvSpPr txBox="1"/>
          <p:nvPr/>
        </p:nvSpPr>
        <p:spPr bwMode="auto">
          <a:xfrm>
            <a:off x="1017220" y="384022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01-06</a:t>
            </a:r>
          </a:p>
        </p:txBody>
      </p:sp>
      <p:sp>
        <p:nvSpPr>
          <p:cNvPr id="222" name="TextBox 221">
            <a:extLst>
              <a:ext uri="{FF2B5EF4-FFF2-40B4-BE49-F238E27FC236}">
                <a16:creationId xmlns:a16="http://schemas.microsoft.com/office/drawing/2014/main" id="{24B7EF39-2586-64C6-C541-DFB337B2048D}"/>
              </a:ext>
            </a:extLst>
          </p:cNvPr>
          <p:cNvSpPr txBox="1"/>
          <p:nvPr/>
        </p:nvSpPr>
        <p:spPr bwMode="auto">
          <a:xfrm>
            <a:off x="1017220" y="369342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02-04</a:t>
            </a:r>
          </a:p>
        </p:txBody>
      </p:sp>
      <p:sp>
        <p:nvSpPr>
          <p:cNvPr id="223" name="TextBox 222">
            <a:extLst>
              <a:ext uri="{FF2B5EF4-FFF2-40B4-BE49-F238E27FC236}">
                <a16:creationId xmlns:a16="http://schemas.microsoft.com/office/drawing/2014/main" id="{46B1A1F8-1F4B-472F-A884-EAC3D84DD758}"/>
              </a:ext>
            </a:extLst>
          </p:cNvPr>
          <p:cNvSpPr txBox="1"/>
          <p:nvPr/>
        </p:nvSpPr>
        <p:spPr bwMode="auto">
          <a:xfrm>
            <a:off x="1017220" y="354661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01-04</a:t>
            </a:r>
          </a:p>
        </p:txBody>
      </p:sp>
      <p:sp>
        <p:nvSpPr>
          <p:cNvPr id="224" name="TextBox 223">
            <a:extLst>
              <a:ext uri="{FF2B5EF4-FFF2-40B4-BE49-F238E27FC236}">
                <a16:creationId xmlns:a16="http://schemas.microsoft.com/office/drawing/2014/main" id="{F37BB5EF-9775-92B5-0A08-F39143BB466E}"/>
              </a:ext>
            </a:extLst>
          </p:cNvPr>
          <p:cNvSpPr txBox="1"/>
          <p:nvPr/>
        </p:nvSpPr>
        <p:spPr bwMode="auto">
          <a:xfrm>
            <a:off x="1017220" y="339981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01-09</a:t>
            </a:r>
          </a:p>
        </p:txBody>
      </p:sp>
      <p:sp>
        <p:nvSpPr>
          <p:cNvPr id="225" name="TextBox 224">
            <a:extLst>
              <a:ext uri="{FF2B5EF4-FFF2-40B4-BE49-F238E27FC236}">
                <a16:creationId xmlns:a16="http://schemas.microsoft.com/office/drawing/2014/main" id="{F5C0C11B-1E25-477B-991A-00E375D5753C}"/>
              </a:ext>
            </a:extLst>
          </p:cNvPr>
          <p:cNvSpPr txBox="1"/>
          <p:nvPr/>
        </p:nvSpPr>
        <p:spPr bwMode="auto">
          <a:xfrm>
            <a:off x="1017220" y="325300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02-01</a:t>
            </a:r>
          </a:p>
        </p:txBody>
      </p:sp>
      <p:sp>
        <p:nvSpPr>
          <p:cNvPr id="226" name="TextBox 225">
            <a:extLst>
              <a:ext uri="{FF2B5EF4-FFF2-40B4-BE49-F238E27FC236}">
                <a16:creationId xmlns:a16="http://schemas.microsoft.com/office/drawing/2014/main" id="{BED9F21D-2FA4-D4CD-BCD1-B5AB6517EBCF}"/>
              </a:ext>
            </a:extLst>
          </p:cNvPr>
          <p:cNvSpPr txBox="1"/>
          <p:nvPr/>
        </p:nvSpPr>
        <p:spPr bwMode="auto">
          <a:xfrm>
            <a:off x="1017220" y="310620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01-02</a:t>
            </a:r>
          </a:p>
        </p:txBody>
      </p:sp>
      <p:sp>
        <p:nvSpPr>
          <p:cNvPr id="227" name="TextBox 226">
            <a:extLst>
              <a:ext uri="{FF2B5EF4-FFF2-40B4-BE49-F238E27FC236}">
                <a16:creationId xmlns:a16="http://schemas.microsoft.com/office/drawing/2014/main" id="{1F4A56C4-D858-65EC-3F73-E88A2106B4C2}"/>
              </a:ext>
            </a:extLst>
          </p:cNvPr>
          <p:cNvSpPr txBox="1"/>
          <p:nvPr/>
        </p:nvSpPr>
        <p:spPr bwMode="auto">
          <a:xfrm>
            <a:off x="1017220" y="295939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03-05</a:t>
            </a:r>
          </a:p>
        </p:txBody>
      </p:sp>
      <p:sp>
        <p:nvSpPr>
          <p:cNvPr id="228" name="TextBox 227">
            <a:extLst>
              <a:ext uri="{FF2B5EF4-FFF2-40B4-BE49-F238E27FC236}">
                <a16:creationId xmlns:a16="http://schemas.microsoft.com/office/drawing/2014/main" id="{03586306-CE8C-1AFE-0EE3-1B06C3A4DD0C}"/>
              </a:ext>
            </a:extLst>
          </p:cNvPr>
          <p:cNvSpPr txBox="1"/>
          <p:nvPr/>
        </p:nvSpPr>
        <p:spPr bwMode="auto">
          <a:xfrm>
            <a:off x="1017220" y="281259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03-01</a:t>
            </a:r>
          </a:p>
        </p:txBody>
      </p:sp>
      <p:sp>
        <p:nvSpPr>
          <p:cNvPr id="229" name="TextBox 228">
            <a:extLst>
              <a:ext uri="{FF2B5EF4-FFF2-40B4-BE49-F238E27FC236}">
                <a16:creationId xmlns:a16="http://schemas.microsoft.com/office/drawing/2014/main" id="{A8A80786-2729-B377-5083-45A593E078EF}"/>
              </a:ext>
            </a:extLst>
          </p:cNvPr>
          <p:cNvSpPr txBox="1"/>
          <p:nvPr/>
        </p:nvSpPr>
        <p:spPr bwMode="auto">
          <a:xfrm>
            <a:off x="1017220" y="266578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01-11</a:t>
            </a:r>
          </a:p>
        </p:txBody>
      </p:sp>
      <p:sp>
        <p:nvSpPr>
          <p:cNvPr id="230" name="TextBox 229">
            <a:extLst>
              <a:ext uri="{FF2B5EF4-FFF2-40B4-BE49-F238E27FC236}">
                <a16:creationId xmlns:a16="http://schemas.microsoft.com/office/drawing/2014/main" id="{E1668114-68CC-352F-E71D-15088FBFB913}"/>
              </a:ext>
            </a:extLst>
          </p:cNvPr>
          <p:cNvSpPr txBox="1"/>
          <p:nvPr/>
        </p:nvSpPr>
        <p:spPr bwMode="auto">
          <a:xfrm>
            <a:off x="1017220" y="251898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03-03</a:t>
            </a:r>
          </a:p>
        </p:txBody>
      </p:sp>
      <p:sp>
        <p:nvSpPr>
          <p:cNvPr id="233" name="TextBox 232">
            <a:extLst>
              <a:ext uri="{FF2B5EF4-FFF2-40B4-BE49-F238E27FC236}">
                <a16:creationId xmlns:a16="http://schemas.microsoft.com/office/drawing/2014/main" id="{E2056CF7-41BB-4C03-CDB7-7E7D8D199A22}"/>
              </a:ext>
            </a:extLst>
          </p:cNvPr>
          <p:cNvSpPr txBox="1"/>
          <p:nvPr/>
        </p:nvSpPr>
        <p:spPr bwMode="auto">
          <a:xfrm>
            <a:off x="1017220" y="237217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01-12</a:t>
            </a:r>
          </a:p>
        </p:txBody>
      </p:sp>
      <p:sp>
        <p:nvSpPr>
          <p:cNvPr id="234" name="TextBox 233">
            <a:extLst>
              <a:ext uri="{FF2B5EF4-FFF2-40B4-BE49-F238E27FC236}">
                <a16:creationId xmlns:a16="http://schemas.microsoft.com/office/drawing/2014/main" id="{98F49D96-28B1-78A8-F1F5-C8FF572CD76E}"/>
              </a:ext>
            </a:extLst>
          </p:cNvPr>
          <p:cNvSpPr txBox="1"/>
          <p:nvPr/>
        </p:nvSpPr>
        <p:spPr bwMode="auto">
          <a:xfrm>
            <a:off x="1017220" y="222537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01-01</a:t>
            </a:r>
          </a:p>
        </p:txBody>
      </p:sp>
      <p:sp>
        <p:nvSpPr>
          <p:cNvPr id="235" name="TextBox 234">
            <a:extLst>
              <a:ext uri="{FF2B5EF4-FFF2-40B4-BE49-F238E27FC236}">
                <a16:creationId xmlns:a16="http://schemas.microsoft.com/office/drawing/2014/main" id="{331DA329-3AA9-031B-A7BD-5639EA6A5F68}"/>
              </a:ext>
            </a:extLst>
          </p:cNvPr>
          <p:cNvSpPr txBox="1"/>
          <p:nvPr/>
        </p:nvSpPr>
        <p:spPr bwMode="auto">
          <a:xfrm>
            <a:off x="1017220" y="207856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03-08</a:t>
            </a:r>
          </a:p>
        </p:txBody>
      </p:sp>
      <p:sp>
        <p:nvSpPr>
          <p:cNvPr id="236" name="TextBox 235">
            <a:extLst>
              <a:ext uri="{FF2B5EF4-FFF2-40B4-BE49-F238E27FC236}">
                <a16:creationId xmlns:a16="http://schemas.microsoft.com/office/drawing/2014/main" id="{49BA5D2D-B8CB-B215-0812-380C1F925D5C}"/>
              </a:ext>
            </a:extLst>
          </p:cNvPr>
          <p:cNvSpPr txBox="1"/>
          <p:nvPr/>
        </p:nvSpPr>
        <p:spPr bwMode="auto">
          <a:xfrm>
            <a:off x="1017220" y="1931764"/>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01-15</a:t>
            </a:r>
          </a:p>
        </p:txBody>
      </p:sp>
      <p:sp>
        <p:nvSpPr>
          <p:cNvPr id="237" name="TextBox 236">
            <a:extLst>
              <a:ext uri="{FF2B5EF4-FFF2-40B4-BE49-F238E27FC236}">
                <a16:creationId xmlns:a16="http://schemas.microsoft.com/office/drawing/2014/main" id="{82E3604D-B79D-3423-965A-268EEF1DE46D}"/>
              </a:ext>
            </a:extLst>
          </p:cNvPr>
          <p:cNvSpPr txBox="1"/>
          <p:nvPr/>
        </p:nvSpPr>
        <p:spPr bwMode="auto">
          <a:xfrm>
            <a:off x="1017220" y="1784959"/>
            <a:ext cx="606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01-14</a:t>
            </a:r>
          </a:p>
        </p:txBody>
      </p:sp>
      <p:sp>
        <p:nvSpPr>
          <p:cNvPr id="4" name="Freeform: Shape 3">
            <a:extLst>
              <a:ext uri="{FF2B5EF4-FFF2-40B4-BE49-F238E27FC236}">
                <a16:creationId xmlns:a16="http://schemas.microsoft.com/office/drawing/2014/main" id="{73B07956-9742-FDB8-508D-05CC49B41AA9}"/>
              </a:ext>
            </a:extLst>
          </p:cNvPr>
          <p:cNvSpPr/>
          <p:nvPr/>
        </p:nvSpPr>
        <p:spPr bwMode="auto">
          <a:xfrm>
            <a:off x="1605160" y="1814468"/>
            <a:ext cx="6354993" cy="3918447"/>
          </a:xfrm>
          <a:custGeom>
            <a:avLst/>
            <a:gdLst>
              <a:gd name="connsiteX0" fmla="*/ 0 w 6406533"/>
              <a:gd name="connsiteY0" fmla="*/ 0 h 3918447"/>
              <a:gd name="connsiteX1" fmla="*/ 0 w 6406533"/>
              <a:gd name="connsiteY1" fmla="*/ 3918447 h 3918447"/>
              <a:gd name="connsiteX2" fmla="*/ 6406533 w 6406533"/>
              <a:gd name="connsiteY2" fmla="*/ 3918447 h 3918447"/>
            </a:gdLst>
            <a:ahLst/>
            <a:cxnLst>
              <a:cxn ang="0">
                <a:pos x="connsiteX0" y="connsiteY0"/>
              </a:cxn>
              <a:cxn ang="0">
                <a:pos x="connsiteX1" y="connsiteY1"/>
              </a:cxn>
              <a:cxn ang="0">
                <a:pos x="connsiteX2" y="connsiteY2"/>
              </a:cxn>
            </a:cxnLst>
            <a:rect l="l" t="t" r="r" b="b"/>
            <a:pathLst>
              <a:path w="6406533" h="3918447">
                <a:moveTo>
                  <a:pt x="0" y="0"/>
                </a:moveTo>
                <a:lnTo>
                  <a:pt x="0" y="3918447"/>
                </a:lnTo>
                <a:lnTo>
                  <a:pt x="6406533" y="3918447"/>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81495117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85132A5-37E3-E90E-8BDC-C7959D180DDC}"/>
              </a:ext>
            </a:extLst>
          </p:cNvPr>
          <p:cNvSpPr>
            <a:spLocks noGrp="1"/>
          </p:cNvSpPr>
          <p:nvPr>
            <p:ph type="title"/>
          </p:nvPr>
        </p:nvSpPr>
        <p:spPr/>
        <p:txBody>
          <a:bodyPr/>
          <a:lstStyle/>
          <a:p>
            <a:r>
              <a:rPr lang="en-US" dirty="0"/>
              <a:t>EndoBARR: EFS and OS</a:t>
            </a:r>
          </a:p>
        </p:txBody>
      </p:sp>
      <p:sp>
        <p:nvSpPr>
          <p:cNvPr id="7" name="Text Box 15">
            <a:extLst>
              <a:ext uri="{FF2B5EF4-FFF2-40B4-BE49-F238E27FC236}">
                <a16:creationId xmlns:a16="http://schemas.microsoft.com/office/drawing/2014/main" id="{E44500BB-C67B-A301-2AE1-DC6BB62C3141}"/>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Bradley. ASCO 2022. Abstr 5510. Reproduced with permission.</a:t>
            </a:r>
          </a:p>
        </p:txBody>
      </p:sp>
      <p:grpSp>
        <p:nvGrpSpPr>
          <p:cNvPr id="8" name="Group 7">
            <a:extLst>
              <a:ext uri="{FF2B5EF4-FFF2-40B4-BE49-F238E27FC236}">
                <a16:creationId xmlns:a16="http://schemas.microsoft.com/office/drawing/2014/main" id="{6BEE3BA7-8D44-9F8C-6FBC-E638B414EFCC}"/>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02C3A4BE-DD96-145A-EDBE-F6176C827F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8">
              <a:extLst>
                <a:ext uri="{FF2B5EF4-FFF2-40B4-BE49-F238E27FC236}">
                  <a16:creationId xmlns:a16="http://schemas.microsoft.com/office/drawing/2014/main" id="{171897AB-A6D5-058A-40C8-A63597CCECD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2" name="TextBox 1">
            <a:extLst>
              <a:ext uri="{FF2B5EF4-FFF2-40B4-BE49-F238E27FC236}">
                <a16:creationId xmlns:a16="http://schemas.microsoft.com/office/drawing/2014/main" id="{E6791084-CDFB-6ADD-3DC5-D1BC1CB1B68A}"/>
              </a:ext>
            </a:extLst>
          </p:cNvPr>
          <p:cNvSpPr txBox="1"/>
          <p:nvPr/>
        </p:nvSpPr>
        <p:spPr bwMode="auto">
          <a:xfrm>
            <a:off x="8574374" y="1442751"/>
            <a:ext cx="5389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400" dirty="0">
                <a:solidFill>
                  <a:schemeClr val="bg1"/>
                </a:solidFill>
                <a:latin typeface="Calibri" panose="020F0502020204030204" pitchFamily="34" charset="0"/>
              </a:rPr>
              <a:t>OS</a:t>
            </a:r>
          </a:p>
        </p:txBody>
      </p:sp>
      <p:sp>
        <p:nvSpPr>
          <p:cNvPr id="12" name="TextBox 11">
            <a:extLst>
              <a:ext uri="{FF2B5EF4-FFF2-40B4-BE49-F238E27FC236}">
                <a16:creationId xmlns:a16="http://schemas.microsoft.com/office/drawing/2014/main" id="{0A5D14E9-DBA1-0A57-6002-BDA0CB0D018A}"/>
              </a:ext>
            </a:extLst>
          </p:cNvPr>
          <p:cNvSpPr txBox="1"/>
          <p:nvPr/>
        </p:nvSpPr>
        <p:spPr bwMode="auto">
          <a:xfrm>
            <a:off x="2962469" y="1446155"/>
            <a:ext cx="6182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400" dirty="0">
                <a:solidFill>
                  <a:schemeClr val="bg1"/>
                </a:solidFill>
                <a:latin typeface="Calibri" panose="020F0502020204030204" pitchFamily="34" charset="0"/>
              </a:rPr>
              <a:t>EFS</a:t>
            </a:r>
          </a:p>
        </p:txBody>
      </p:sp>
      <p:sp>
        <p:nvSpPr>
          <p:cNvPr id="13" name="TextBox 12">
            <a:extLst>
              <a:ext uri="{FF2B5EF4-FFF2-40B4-BE49-F238E27FC236}">
                <a16:creationId xmlns:a16="http://schemas.microsoft.com/office/drawing/2014/main" id="{DD556E49-6F3B-69BC-3104-A3A411CCDD48}"/>
              </a:ext>
            </a:extLst>
          </p:cNvPr>
          <p:cNvSpPr txBox="1"/>
          <p:nvPr/>
        </p:nvSpPr>
        <p:spPr bwMode="auto">
          <a:xfrm>
            <a:off x="8603639" y="5334168"/>
            <a:ext cx="789272"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4" name="TextBox 13">
            <a:extLst>
              <a:ext uri="{FF2B5EF4-FFF2-40B4-BE49-F238E27FC236}">
                <a16:creationId xmlns:a16="http://schemas.microsoft.com/office/drawing/2014/main" id="{31584675-EA7D-2BAB-6086-825BD5358AEA}"/>
              </a:ext>
            </a:extLst>
          </p:cNvPr>
          <p:cNvSpPr txBox="1"/>
          <p:nvPr/>
        </p:nvSpPr>
        <p:spPr bwMode="auto">
          <a:xfrm>
            <a:off x="3155116" y="5299189"/>
            <a:ext cx="531540"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5" name="TextBox 14">
            <a:extLst>
              <a:ext uri="{FF2B5EF4-FFF2-40B4-BE49-F238E27FC236}">
                <a16:creationId xmlns:a16="http://schemas.microsoft.com/office/drawing/2014/main" id="{0344C64A-E4B1-625B-74FF-E8DBD2FAD71B}"/>
              </a:ext>
            </a:extLst>
          </p:cNvPr>
          <p:cNvSpPr txBox="1"/>
          <p:nvPr/>
        </p:nvSpPr>
        <p:spPr bwMode="auto">
          <a:xfrm rot="16200000">
            <a:off x="5242405" y="3480277"/>
            <a:ext cx="2086048"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OS Probability</a:t>
            </a:r>
          </a:p>
        </p:txBody>
      </p:sp>
      <p:sp>
        <p:nvSpPr>
          <p:cNvPr id="16" name="TextBox 15">
            <a:extLst>
              <a:ext uri="{FF2B5EF4-FFF2-40B4-BE49-F238E27FC236}">
                <a16:creationId xmlns:a16="http://schemas.microsoft.com/office/drawing/2014/main" id="{2879CF80-5F99-7CCA-ECE0-BE9C9A0D0C9D}"/>
              </a:ext>
            </a:extLst>
          </p:cNvPr>
          <p:cNvSpPr txBox="1"/>
          <p:nvPr/>
        </p:nvSpPr>
        <p:spPr bwMode="auto">
          <a:xfrm rot="16200000">
            <a:off x="-397604" y="3559994"/>
            <a:ext cx="2407887" cy="36602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EFS Probability</a:t>
            </a:r>
          </a:p>
        </p:txBody>
      </p:sp>
      <p:sp>
        <p:nvSpPr>
          <p:cNvPr id="3" name="TextBox 2">
            <a:extLst>
              <a:ext uri="{FF2B5EF4-FFF2-40B4-BE49-F238E27FC236}">
                <a16:creationId xmlns:a16="http://schemas.microsoft.com/office/drawing/2014/main" id="{DB074FCE-47DF-C0C1-652B-8FA101FB66CA}"/>
              </a:ext>
            </a:extLst>
          </p:cNvPr>
          <p:cNvSpPr txBox="1"/>
          <p:nvPr/>
        </p:nvSpPr>
        <p:spPr bwMode="auto">
          <a:xfrm>
            <a:off x="1423845" y="4695474"/>
            <a:ext cx="33511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Median EFS (95% CI): 6.2 mo (4.4-8.0)</a:t>
            </a:r>
          </a:p>
        </p:txBody>
      </p:sp>
      <p:sp>
        <p:nvSpPr>
          <p:cNvPr id="17" name="TextBox 16">
            <a:extLst>
              <a:ext uri="{FF2B5EF4-FFF2-40B4-BE49-F238E27FC236}">
                <a16:creationId xmlns:a16="http://schemas.microsoft.com/office/drawing/2014/main" id="{6F7ADFE6-2AAA-37D9-7266-8AED4E805B56}"/>
              </a:ext>
            </a:extLst>
          </p:cNvPr>
          <p:cNvSpPr txBox="1"/>
          <p:nvPr/>
        </p:nvSpPr>
        <p:spPr bwMode="auto">
          <a:xfrm>
            <a:off x="6820227" y="4656180"/>
            <a:ext cx="35076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Median OS (95% CI): 15.5 mo (3.9-27.0)</a:t>
            </a:r>
          </a:p>
        </p:txBody>
      </p:sp>
      <p:grpSp>
        <p:nvGrpSpPr>
          <p:cNvPr id="24" name="Group 23">
            <a:extLst>
              <a:ext uri="{FF2B5EF4-FFF2-40B4-BE49-F238E27FC236}">
                <a16:creationId xmlns:a16="http://schemas.microsoft.com/office/drawing/2014/main" id="{A6F8FEF6-9C74-26EA-CF9B-69B204C1A574}"/>
              </a:ext>
            </a:extLst>
          </p:cNvPr>
          <p:cNvGrpSpPr/>
          <p:nvPr/>
        </p:nvGrpSpPr>
        <p:grpSpPr>
          <a:xfrm>
            <a:off x="1357494" y="2342508"/>
            <a:ext cx="82194" cy="2681556"/>
            <a:chOff x="976046" y="2342508"/>
            <a:chExt cx="246579" cy="2681556"/>
          </a:xfrm>
        </p:grpSpPr>
        <p:cxnSp>
          <p:nvCxnSpPr>
            <p:cNvPr id="18" name="Straight Connector 17">
              <a:extLst>
                <a:ext uri="{FF2B5EF4-FFF2-40B4-BE49-F238E27FC236}">
                  <a16:creationId xmlns:a16="http://schemas.microsoft.com/office/drawing/2014/main" id="{40310847-0AEB-1C38-2F9E-BF131B49B249}"/>
                </a:ext>
              </a:extLst>
            </p:cNvPr>
            <p:cNvCxnSpPr/>
            <p:nvPr/>
          </p:nvCxnSpPr>
          <p:spPr bwMode="auto">
            <a:xfrm>
              <a:off x="976046" y="2342508"/>
              <a:ext cx="246579"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2141870-C4B3-0E9C-F0D6-01E0EBC656B6}"/>
                </a:ext>
              </a:extLst>
            </p:cNvPr>
            <p:cNvCxnSpPr/>
            <p:nvPr/>
          </p:nvCxnSpPr>
          <p:spPr bwMode="auto">
            <a:xfrm>
              <a:off x="976046" y="2878819"/>
              <a:ext cx="246579"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D2AA0052-5D17-11F2-E8E4-3140F03FBAC8}"/>
                </a:ext>
              </a:extLst>
            </p:cNvPr>
            <p:cNvCxnSpPr/>
            <p:nvPr/>
          </p:nvCxnSpPr>
          <p:spPr bwMode="auto">
            <a:xfrm>
              <a:off x="976046" y="3415130"/>
              <a:ext cx="246579"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28C52968-8445-FB22-046B-7B610E3D1CAA}"/>
                </a:ext>
              </a:extLst>
            </p:cNvPr>
            <p:cNvCxnSpPr/>
            <p:nvPr/>
          </p:nvCxnSpPr>
          <p:spPr bwMode="auto">
            <a:xfrm>
              <a:off x="976046" y="3951441"/>
              <a:ext cx="246579"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4EF0A87-958A-E70B-6E21-FE00BB79C280}"/>
                </a:ext>
              </a:extLst>
            </p:cNvPr>
            <p:cNvCxnSpPr/>
            <p:nvPr/>
          </p:nvCxnSpPr>
          <p:spPr bwMode="auto">
            <a:xfrm>
              <a:off x="976046" y="4487752"/>
              <a:ext cx="246579"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7A361AF2-DE43-05C7-2111-FF26F2830ADC}"/>
                </a:ext>
              </a:extLst>
            </p:cNvPr>
            <p:cNvCxnSpPr/>
            <p:nvPr/>
          </p:nvCxnSpPr>
          <p:spPr bwMode="auto">
            <a:xfrm>
              <a:off x="976046" y="5024064"/>
              <a:ext cx="246579" cy="0"/>
            </a:xfrm>
            <a:prstGeom prst="line">
              <a:avLst/>
            </a:prstGeom>
            <a:noFill/>
            <a:ln w="28575" cap="flat" cmpd="sng" algn="ctr">
              <a:solidFill>
                <a:schemeClr val="bg1"/>
              </a:solidFill>
              <a:prstDash val="solid"/>
              <a:round/>
              <a:headEnd type="none" w="med" len="med"/>
              <a:tailEnd type="none" w="med" len="med"/>
            </a:ln>
            <a:effectLst/>
          </p:spPr>
        </p:cxnSp>
      </p:grpSp>
      <p:grpSp>
        <p:nvGrpSpPr>
          <p:cNvPr id="37" name="Group 36">
            <a:extLst>
              <a:ext uri="{FF2B5EF4-FFF2-40B4-BE49-F238E27FC236}">
                <a16:creationId xmlns:a16="http://schemas.microsoft.com/office/drawing/2014/main" id="{C9A27CF9-7DF1-616B-93B8-7AE68CD5B0E9}"/>
              </a:ext>
            </a:extLst>
          </p:cNvPr>
          <p:cNvGrpSpPr/>
          <p:nvPr/>
        </p:nvGrpSpPr>
        <p:grpSpPr>
          <a:xfrm>
            <a:off x="1448657" y="5026862"/>
            <a:ext cx="3947845" cy="84762"/>
            <a:chOff x="1448657" y="5149921"/>
            <a:chExt cx="3947845" cy="226031"/>
          </a:xfrm>
        </p:grpSpPr>
        <p:cxnSp>
          <p:nvCxnSpPr>
            <p:cNvPr id="26" name="Straight Connector 25">
              <a:extLst>
                <a:ext uri="{FF2B5EF4-FFF2-40B4-BE49-F238E27FC236}">
                  <a16:creationId xmlns:a16="http://schemas.microsoft.com/office/drawing/2014/main" id="{ECC18335-DAF6-7FCE-F0D7-E90AF9C5CEA8}"/>
                </a:ext>
              </a:extLst>
            </p:cNvPr>
            <p:cNvCxnSpPr/>
            <p:nvPr/>
          </p:nvCxnSpPr>
          <p:spPr bwMode="auto">
            <a:xfrm>
              <a:off x="1448657"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C88C3419-28B6-C36B-C9F8-7E37F234AE30}"/>
                </a:ext>
              </a:extLst>
            </p:cNvPr>
            <p:cNvCxnSpPr/>
            <p:nvPr/>
          </p:nvCxnSpPr>
          <p:spPr bwMode="auto">
            <a:xfrm>
              <a:off x="1843441"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A7B6A3E6-8ED0-1925-7FFD-251FA2650A01}"/>
                </a:ext>
              </a:extLst>
            </p:cNvPr>
            <p:cNvCxnSpPr/>
            <p:nvPr/>
          </p:nvCxnSpPr>
          <p:spPr bwMode="auto">
            <a:xfrm>
              <a:off x="2238225"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3B0217A-88B4-4247-FD83-0C82F0AD778E}"/>
                </a:ext>
              </a:extLst>
            </p:cNvPr>
            <p:cNvCxnSpPr/>
            <p:nvPr/>
          </p:nvCxnSpPr>
          <p:spPr bwMode="auto">
            <a:xfrm>
              <a:off x="2633009"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2AD18C5-7272-31BC-7F77-70F752D8C672}"/>
                </a:ext>
              </a:extLst>
            </p:cNvPr>
            <p:cNvCxnSpPr/>
            <p:nvPr/>
          </p:nvCxnSpPr>
          <p:spPr bwMode="auto">
            <a:xfrm>
              <a:off x="3027794"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E9FE21C4-D2EB-434E-74B9-1307524DEF3C}"/>
                </a:ext>
              </a:extLst>
            </p:cNvPr>
            <p:cNvCxnSpPr/>
            <p:nvPr/>
          </p:nvCxnSpPr>
          <p:spPr bwMode="auto">
            <a:xfrm>
              <a:off x="3422578"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CFEB0377-1667-99CF-6BAE-BE664D48B203}"/>
                </a:ext>
              </a:extLst>
            </p:cNvPr>
            <p:cNvCxnSpPr/>
            <p:nvPr/>
          </p:nvCxnSpPr>
          <p:spPr bwMode="auto">
            <a:xfrm>
              <a:off x="3817362"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3F27473-0855-5E32-85A6-6AF2B16B2D11}"/>
                </a:ext>
              </a:extLst>
            </p:cNvPr>
            <p:cNvCxnSpPr/>
            <p:nvPr/>
          </p:nvCxnSpPr>
          <p:spPr bwMode="auto">
            <a:xfrm>
              <a:off x="4212146"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80376C3E-86B0-27D2-76A8-BACCFC6373C6}"/>
                </a:ext>
              </a:extLst>
            </p:cNvPr>
            <p:cNvCxnSpPr/>
            <p:nvPr/>
          </p:nvCxnSpPr>
          <p:spPr bwMode="auto">
            <a:xfrm>
              <a:off x="4606930"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2454FA8F-02C3-AE1E-55D3-5A318EEA6BA5}"/>
                </a:ext>
              </a:extLst>
            </p:cNvPr>
            <p:cNvCxnSpPr/>
            <p:nvPr/>
          </p:nvCxnSpPr>
          <p:spPr bwMode="auto">
            <a:xfrm>
              <a:off x="5001714" y="5149921"/>
              <a:ext cx="0" cy="226031"/>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BEF9FB5E-A055-1DFF-C0A3-B408016B520C}"/>
                </a:ext>
              </a:extLst>
            </p:cNvPr>
            <p:cNvCxnSpPr/>
            <p:nvPr/>
          </p:nvCxnSpPr>
          <p:spPr bwMode="auto">
            <a:xfrm>
              <a:off x="5396502" y="5149921"/>
              <a:ext cx="0" cy="226031"/>
            </a:xfrm>
            <a:prstGeom prst="line">
              <a:avLst/>
            </a:prstGeom>
            <a:noFill/>
            <a:ln w="28575" cap="flat" cmpd="sng" algn="ctr">
              <a:solidFill>
                <a:schemeClr val="bg1"/>
              </a:solidFill>
              <a:prstDash val="solid"/>
              <a:round/>
              <a:headEnd type="none" w="med" len="med"/>
              <a:tailEnd type="none" w="med" len="med"/>
            </a:ln>
            <a:effectLst/>
          </p:spPr>
        </p:cxnSp>
      </p:grpSp>
      <p:sp>
        <p:nvSpPr>
          <p:cNvPr id="38" name="Freeform: Shape 37">
            <a:extLst>
              <a:ext uri="{FF2B5EF4-FFF2-40B4-BE49-F238E27FC236}">
                <a16:creationId xmlns:a16="http://schemas.microsoft.com/office/drawing/2014/main" id="{01315CF1-5A49-9615-56CE-EACA99E248E4}"/>
              </a:ext>
            </a:extLst>
          </p:cNvPr>
          <p:cNvSpPr/>
          <p:nvPr/>
        </p:nvSpPr>
        <p:spPr bwMode="auto">
          <a:xfrm>
            <a:off x="1457913" y="2319329"/>
            <a:ext cx="3578978" cy="2230452"/>
          </a:xfrm>
          <a:custGeom>
            <a:avLst/>
            <a:gdLst>
              <a:gd name="connsiteX0" fmla="*/ 3578978 w 3578978"/>
              <a:gd name="connsiteY0" fmla="*/ 2230452 h 2230452"/>
              <a:gd name="connsiteX1" fmla="*/ 2550065 w 3578978"/>
              <a:gd name="connsiteY1" fmla="*/ 2230452 h 2230452"/>
              <a:gd name="connsiteX2" fmla="*/ 2550065 w 3578978"/>
              <a:gd name="connsiteY2" fmla="*/ 2001425 h 2230452"/>
              <a:gd name="connsiteX3" fmla="*/ 2032189 w 3578978"/>
              <a:gd name="connsiteY3" fmla="*/ 2001425 h 2230452"/>
              <a:gd name="connsiteX4" fmla="*/ 2032189 w 3578978"/>
              <a:gd name="connsiteY4" fmla="*/ 1862983 h 2230452"/>
              <a:gd name="connsiteX5" fmla="*/ 1569007 w 3578978"/>
              <a:gd name="connsiteY5" fmla="*/ 1862983 h 2230452"/>
              <a:gd name="connsiteX6" fmla="*/ 1569007 w 3578978"/>
              <a:gd name="connsiteY6" fmla="*/ 1748469 h 2230452"/>
              <a:gd name="connsiteX7" fmla="*/ 1369036 w 3578978"/>
              <a:gd name="connsiteY7" fmla="*/ 1748469 h 2230452"/>
              <a:gd name="connsiteX8" fmla="*/ 1369036 w 3578978"/>
              <a:gd name="connsiteY8" fmla="*/ 1639083 h 2230452"/>
              <a:gd name="connsiteX9" fmla="*/ 1244267 w 3578978"/>
              <a:gd name="connsiteY9" fmla="*/ 1639083 h 2230452"/>
              <a:gd name="connsiteX10" fmla="*/ 1244267 w 3578978"/>
              <a:gd name="connsiteY10" fmla="*/ 1539952 h 2230452"/>
              <a:gd name="connsiteX11" fmla="*/ 945164 w 3578978"/>
              <a:gd name="connsiteY11" fmla="*/ 1539952 h 2230452"/>
              <a:gd name="connsiteX12" fmla="*/ 945164 w 3578978"/>
              <a:gd name="connsiteY12" fmla="*/ 1439111 h 2230452"/>
              <a:gd name="connsiteX13" fmla="*/ 909272 w 3578978"/>
              <a:gd name="connsiteY13" fmla="*/ 1439111 h 2230452"/>
              <a:gd name="connsiteX14" fmla="*/ 909272 w 3578978"/>
              <a:gd name="connsiteY14" fmla="*/ 1346817 h 2230452"/>
              <a:gd name="connsiteX15" fmla="*/ 810141 w 3578978"/>
              <a:gd name="connsiteY15" fmla="*/ 1346817 h 2230452"/>
              <a:gd name="connsiteX16" fmla="*/ 810141 w 3578978"/>
              <a:gd name="connsiteY16" fmla="*/ 1151973 h 2230452"/>
              <a:gd name="connsiteX17" fmla="*/ 769121 w 3578978"/>
              <a:gd name="connsiteY17" fmla="*/ 1151973 h 2230452"/>
              <a:gd name="connsiteX18" fmla="*/ 769121 w 3578978"/>
              <a:gd name="connsiteY18" fmla="*/ 1057969 h 2230452"/>
              <a:gd name="connsiteX19" fmla="*/ 731520 w 3578978"/>
              <a:gd name="connsiteY19" fmla="*/ 1057969 h 2230452"/>
              <a:gd name="connsiteX20" fmla="*/ 731520 w 3578978"/>
              <a:gd name="connsiteY20" fmla="*/ 957129 h 2230452"/>
              <a:gd name="connsiteX21" fmla="*/ 690500 w 3578978"/>
              <a:gd name="connsiteY21" fmla="*/ 957129 h 2230452"/>
              <a:gd name="connsiteX22" fmla="*/ 690500 w 3578978"/>
              <a:gd name="connsiteY22" fmla="*/ 866543 h 2230452"/>
              <a:gd name="connsiteX23" fmla="*/ 387979 w 3578978"/>
              <a:gd name="connsiteY23" fmla="*/ 866543 h 2230452"/>
              <a:gd name="connsiteX24" fmla="*/ 387979 w 3578978"/>
              <a:gd name="connsiteY24" fmla="*/ 767412 h 2230452"/>
              <a:gd name="connsiteX25" fmla="*/ 353795 w 3578978"/>
              <a:gd name="connsiteY25" fmla="*/ 767412 h 2230452"/>
              <a:gd name="connsiteX26" fmla="*/ 353795 w 3578978"/>
              <a:gd name="connsiteY26" fmla="*/ 579404 h 2230452"/>
              <a:gd name="connsiteX27" fmla="*/ 240991 w 3578978"/>
              <a:gd name="connsiteY27" fmla="*/ 579404 h 2230452"/>
              <a:gd name="connsiteX28" fmla="*/ 240991 w 3578978"/>
              <a:gd name="connsiteY28" fmla="*/ 478564 h 2230452"/>
              <a:gd name="connsiteX29" fmla="*/ 220481 w 3578978"/>
              <a:gd name="connsiteY29" fmla="*/ 478564 h 2230452"/>
              <a:gd name="connsiteX30" fmla="*/ 220481 w 3578978"/>
              <a:gd name="connsiteY30" fmla="*/ 384560 h 2230452"/>
              <a:gd name="connsiteX31" fmla="*/ 203389 w 3578978"/>
              <a:gd name="connsiteY31" fmla="*/ 384560 h 2230452"/>
              <a:gd name="connsiteX32" fmla="*/ 203389 w 3578978"/>
              <a:gd name="connsiteY32" fmla="*/ 290557 h 2230452"/>
              <a:gd name="connsiteX33" fmla="*/ 176043 w 3578978"/>
              <a:gd name="connsiteY33" fmla="*/ 290557 h 2230452"/>
              <a:gd name="connsiteX34" fmla="*/ 176043 w 3578978"/>
              <a:gd name="connsiteY34" fmla="*/ 194844 h 2230452"/>
              <a:gd name="connsiteX35" fmla="*/ 150406 w 3578978"/>
              <a:gd name="connsiteY35" fmla="*/ 194844 h 2230452"/>
              <a:gd name="connsiteX36" fmla="*/ 150406 w 3578978"/>
              <a:gd name="connsiteY36" fmla="*/ 99131 h 2230452"/>
              <a:gd name="connsiteX37" fmla="*/ 54693 w 3578978"/>
              <a:gd name="connsiteY37" fmla="*/ 99131 h 2230452"/>
              <a:gd name="connsiteX38" fmla="*/ 54693 w 3578978"/>
              <a:gd name="connsiteY38" fmla="*/ 0 h 2230452"/>
              <a:gd name="connsiteX39" fmla="*/ 0 w 3578978"/>
              <a:gd name="connsiteY39" fmla="*/ 0 h 223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578978" h="2230452">
                <a:moveTo>
                  <a:pt x="3578978" y="2230452"/>
                </a:moveTo>
                <a:lnTo>
                  <a:pt x="2550065" y="2230452"/>
                </a:lnTo>
                <a:lnTo>
                  <a:pt x="2550065" y="2001425"/>
                </a:lnTo>
                <a:lnTo>
                  <a:pt x="2032189" y="2001425"/>
                </a:lnTo>
                <a:lnTo>
                  <a:pt x="2032189" y="1862983"/>
                </a:lnTo>
                <a:lnTo>
                  <a:pt x="1569007" y="1862983"/>
                </a:lnTo>
                <a:lnTo>
                  <a:pt x="1569007" y="1748469"/>
                </a:lnTo>
                <a:lnTo>
                  <a:pt x="1369036" y="1748469"/>
                </a:lnTo>
                <a:lnTo>
                  <a:pt x="1369036" y="1639083"/>
                </a:lnTo>
                <a:lnTo>
                  <a:pt x="1244267" y="1639083"/>
                </a:lnTo>
                <a:lnTo>
                  <a:pt x="1244267" y="1539952"/>
                </a:lnTo>
                <a:lnTo>
                  <a:pt x="945164" y="1539952"/>
                </a:lnTo>
                <a:lnTo>
                  <a:pt x="945164" y="1439111"/>
                </a:lnTo>
                <a:lnTo>
                  <a:pt x="909272" y="1439111"/>
                </a:lnTo>
                <a:lnTo>
                  <a:pt x="909272" y="1346817"/>
                </a:lnTo>
                <a:lnTo>
                  <a:pt x="810141" y="1346817"/>
                </a:lnTo>
                <a:lnTo>
                  <a:pt x="810141" y="1151973"/>
                </a:lnTo>
                <a:lnTo>
                  <a:pt x="769121" y="1151973"/>
                </a:lnTo>
                <a:lnTo>
                  <a:pt x="769121" y="1057969"/>
                </a:lnTo>
                <a:lnTo>
                  <a:pt x="731520" y="1057969"/>
                </a:lnTo>
                <a:lnTo>
                  <a:pt x="731520" y="957129"/>
                </a:lnTo>
                <a:lnTo>
                  <a:pt x="690500" y="957129"/>
                </a:lnTo>
                <a:lnTo>
                  <a:pt x="690500" y="866543"/>
                </a:lnTo>
                <a:lnTo>
                  <a:pt x="387979" y="866543"/>
                </a:lnTo>
                <a:lnTo>
                  <a:pt x="387979" y="767412"/>
                </a:lnTo>
                <a:lnTo>
                  <a:pt x="353795" y="767412"/>
                </a:lnTo>
                <a:lnTo>
                  <a:pt x="353795" y="579404"/>
                </a:lnTo>
                <a:lnTo>
                  <a:pt x="240991" y="579404"/>
                </a:lnTo>
                <a:lnTo>
                  <a:pt x="240991" y="478564"/>
                </a:lnTo>
                <a:lnTo>
                  <a:pt x="220481" y="478564"/>
                </a:lnTo>
                <a:lnTo>
                  <a:pt x="220481" y="384560"/>
                </a:lnTo>
                <a:lnTo>
                  <a:pt x="203389" y="384560"/>
                </a:lnTo>
                <a:lnTo>
                  <a:pt x="203389" y="290557"/>
                </a:lnTo>
                <a:lnTo>
                  <a:pt x="176043" y="290557"/>
                </a:lnTo>
                <a:lnTo>
                  <a:pt x="176043" y="194844"/>
                </a:lnTo>
                <a:lnTo>
                  <a:pt x="150406" y="194844"/>
                </a:lnTo>
                <a:lnTo>
                  <a:pt x="150406" y="99131"/>
                </a:lnTo>
                <a:lnTo>
                  <a:pt x="54693" y="99131"/>
                </a:lnTo>
                <a:lnTo>
                  <a:pt x="54693"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39" name="TextBox 38">
            <a:extLst>
              <a:ext uri="{FF2B5EF4-FFF2-40B4-BE49-F238E27FC236}">
                <a16:creationId xmlns:a16="http://schemas.microsoft.com/office/drawing/2014/main" id="{BBFA9CF5-F240-1FA8-A44C-6092E18F47CA}"/>
              </a:ext>
            </a:extLst>
          </p:cNvPr>
          <p:cNvSpPr txBox="1"/>
          <p:nvPr/>
        </p:nvSpPr>
        <p:spPr bwMode="auto">
          <a:xfrm>
            <a:off x="961834" y="2170632"/>
            <a:ext cx="4687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40" name="TextBox 39">
            <a:extLst>
              <a:ext uri="{FF2B5EF4-FFF2-40B4-BE49-F238E27FC236}">
                <a16:creationId xmlns:a16="http://schemas.microsoft.com/office/drawing/2014/main" id="{C11B9084-FDE2-0BB7-7DCF-72FFE008B715}"/>
              </a:ext>
            </a:extLst>
          </p:cNvPr>
          <p:cNvSpPr txBox="1"/>
          <p:nvPr/>
        </p:nvSpPr>
        <p:spPr bwMode="auto">
          <a:xfrm>
            <a:off x="970802" y="2698762"/>
            <a:ext cx="44438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0.8</a:t>
            </a:r>
          </a:p>
        </p:txBody>
      </p:sp>
      <p:sp>
        <p:nvSpPr>
          <p:cNvPr id="41" name="TextBox 40">
            <a:extLst>
              <a:ext uri="{FF2B5EF4-FFF2-40B4-BE49-F238E27FC236}">
                <a16:creationId xmlns:a16="http://schemas.microsoft.com/office/drawing/2014/main" id="{E17337DB-AEC8-17AD-228A-92FF5B430A2C}"/>
              </a:ext>
            </a:extLst>
          </p:cNvPr>
          <p:cNvSpPr txBox="1"/>
          <p:nvPr/>
        </p:nvSpPr>
        <p:spPr bwMode="auto">
          <a:xfrm>
            <a:off x="970802" y="3233729"/>
            <a:ext cx="44438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0.6</a:t>
            </a:r>
          </a:p>
        </p:txBody>
      </p:sp>
      <p:sp>
        <p:nvSpPr>
          <p:cNvPr id="42" name="TextBox 41">
            <a:extLst>
              <a:ext uri="{FF2B5EF4-FFF2-40B4-BE49-F238E27FC236}">
                <a16:creationId xmlns:a16="http://schemas.microsoft.com/office/drawing/2014/main" id="{B5D6096D-7F86-B3E2-8252-499D80991712}"/>
              </a:ext>
            </a:extLst>
          </p:cNvPr>
          <p:cNvSpPr txBox="1"/>
          <p:nvPr/>
        </p:nvSpPr>
        <p:spPr bwMode="auto">
          <a:xfrm>
            <a:off x="970802" y="3785787"/>
            <a:ext cx="44438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0.4</a:t>
            </a:r>
          </a:p>
        </p:txBody>
      </p:sp>
      <p:sp>
        <p:nvSpPr>
          <p:cNvPr id="43" name="TextBox 42">
            <a:extLst>
              <a:ext uri="{FF2B5EF4-FFF2-40B4-BE49-F238E27FC236}">
                <a16:creationId xmlns:a16="http://schemas.microsoft.com/office/drawing/2014/main" id="{F9DAC407-92F9-CDF6-30F5-49649AC957AB}"/>
              </a:ext>
            </a:extLst>
          </p:cNvPr>
          <p:cNvSpPr txBox="1"/>
          <p:nvPr/>
        </p:nvSpPr>
        <p:spPr bwMode="auto">
          <a:xfrm>
            <a:off x="970802" y="4310499"/>
            <a:ext cx="44438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0.2</a:t>
            </a:r>
          </a:p>
        </p:txBody>
      </p:sp>
      <p:sp>
        <p:nvSpPr>
          <p:cNvPr id="44" name="TextBox 43">
            <a:extLst>
              <a:ext uri="{FF2B5EF4-FFF2-40B4-BE49-F238E27FC236}">
                <a16:creationId xmlns:a16="http://schemas.microsoft.com/office/drawing/2014/main" id="{7740B000-9FE6-7820-5A83-62B43FA12B43}"/>
              </a:ext>
            </a:extLst>
          </p:cNvPr>
          <p:cNvSpPr txBox="1"/>
          <p:nvPr/>
        </p:nvSpPr>
        <p:spPr bwMode="auto">
          <a:xfrm>
            <a:off x="1131463" y="4850594"/>
            <a:ext cx="285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5" name="TextBox 44">
            <a:extLst>
              <a:ext uri="{FF2B5EF4-FFF2-40B4-BE49-F238E27FC236}">
                <a16:creationId xmlns:a16="http://schemas.microsoft.com/office/drawing/2014/main" id="{39C94BA9-3E52-A229-E6FF-64D49883E4C8}"/>
              </a:ext>
            </a:extLst>
          </p:cNvPr>
          <p:cNvSpPr txBox="1"/>
          <p:nvPr/>
        </p:nvSpPr>
        <p:spPr bwMode="auto">
          <a:xfrm>
            <a:off x="1305797" y="5040310"/>
            <a:ext cx="285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6" name="TextBox 45">
            <a:extLst>
              <a:ext uri="{FF2B5EF4-FFF2-40B4-BE49-F238E27FC236}">
                <a16:creationId xmlns:a16="http://schemas.microsoft.com/office/drawing/2014/main" id="{F4A8F055-5FE7-DEE7-7A3A-B07691BC1338}"/>
              </a:ext>
            </a:extLst>
          </p:cNvPr>
          <p:cNvSpPr txBox="1"/>
          <p:nvPr/>
        </p:nvSpPr>
        <p:spPr bwMode="auto">
          <a:xfrm>
            <a:off x="1695486" y="5040310"/>
            <a:ext cx="285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sp>
        <p:nvSpPr>
          <p:cNvPr id="47" name="TextBox 46">
            <a:extLst>
              <a:ext uri="{FF2B5EF4-FFF2-40B4-BE49-F238E27FC236}">
                <a16:creationId xmlns:a16="http://schemas.microsoft.com/office/drawing/2014/main" id="{DC808708-3CF1-1681-C1E1-8886D6D698CB}"/>
              </a:ext>
            </a:extLst>
          </p:cNvPr>
          <p:cNvSpPr txBox="1"/>
          <p:nvPr/>
        </p:nvSpPr>
        <p:spPr bwMode="auto">
          <a:xfrm>
            <a:off x="2095429" y="5040310"/>
            <a:ext cx="285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48" name="TextBox 47">
            <a:extLst>
              <a:ext uri="{FF2B5EF4-FFF2-40B4-BE49-F238E27FC236}">
                <a16:creationId xmlns:a16="http://schemas.microsoft.com/office/drawing/2014/main" id="{11794733-F2C8-3AF4-764F-20DC47BFF3D4}"/>
              </a:ext>
            </a:extLst>
          </p:cNvPr>
          <p:cNvSpPr txBox="1"/>
          <p:nvPr/>
        </p:nvSpPr>
        <p:spPr bwMode="auto">
          <a:xfrm>
            <a:off x="2486826" y="5040310"/>
            <a:ext cx="285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sp>
        <p:nvSpPr>
          <p:cNvPr id="49" name="TextBox 48">
            <a:extLst>
              <a:ext uri="{FF2B5EF4-FFF2-40B4-BE49-F238E27FC236}">
                <a16:creationId xmlns:a16="http://schemas.microsoft.com/office/drawing/2014/main" id="{08FB962C-6884-8367-FA79-AEE7DC134F29}"/>
              </a:ext>
            </a:extLst>
          </p:cNvPr>
          <p:cNvSpPr txBox="1"/>
          <p:nvPr/>
        </p:nvSpPr>
        <p:spPr bwMode="auto">
          <a:xfrm>
            <a:off x="2840622" y="5040310"/>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50" name="TextBox 49">
            <a:extLst>
              <a:ext uri="{FF2B5EF4-FFF2-40B4-BE49-F238E27FC236}">
                <a16:creationId xmlns:a16="http://schemas.microsoft.com/office/drawing/2014/main" id="{AC57AE96-EE0B-E40B-2DF9-FD8A819DB4B3}"/>
              </a:ext>
            </a:extLst>
          </p:cNvPr>
          <p:cNvSpPr txBox="1"/>
          <p:nvPr/>
        </p:nvSpPr>
        <p:spPr bwMode="auto">
          <a:xfrm>
            <a:off x="3232019" y="5040310"/>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51" name="TextBox 50">
            <a:extLst>
              <a:ext uri="{FF2B5EF4-FFF2-40B4-BE49-F238E27FC236}">
                <a16:creationId xmlns:a16="http://schemas.microsoft.com/office/drawing/2014/main" id="{E49829F1-45B8-2464-E26E-6144D9C65F3F}"/>
              </a:ext>
            </a:extLst>
          </p:cNvPr>
          <p:cNvSpPr txBox="1"/>
          <p:nvPr/>
        </p:nvSpPr>
        <p:spPr bwMode="auto">
          <a:xfrm>
            <a:off x="3631961" y="5040310"/>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52" name="TextBox 51">
            <a:extLst>
              <a:ext uri="{FF2B5EF4-FFF2-40B4-BE49-F238E27FC236}">
                <a16:creationId xmlns:a16="http://schemas.microsoft.com/office/drawing/2014/main" id="{95085B88-3B14-F79E-7B8A-6E03FF340E38}"/>
              </a:ext>
            </a:extLst>
          </p:cNvPr>
          <p:cNvSpPr txBox="1"/>
          <p:nvPr/>
        </p:nvSpPr>
        <p:spPr bwMode="auto">
          <a:xfrm>
            <a:off x="4018231" y="5040310"/>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sp>
        <p:nvSpPr>
          <p:cNvPr id="53" name="TextBox 52">
            <a:extLst>
              <a:ext uri="{FF2B5EF4-FFF2-40B4-BE49-F238E27FC236}">
                <a16:creationId xmlns:a16="http://schemas.microsoft.com/office/drawing/2014/main" id="{CD3C8E25-5FB0-EBBB-76A8-906EEA58A871}"/>
              </a:ext>
            </a:extLst>
          </p:cNvPr>
          <p:cNvSpPr txBox="1"/>
          <p:nvPr/>
        </p:nvSpPr>
        <p:spPr bwMode="auto">
          <a:xfrm>
            <a:off x="4414756" y="5040310"/>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54" name="TextBox 53">
            <a:extLst>
              <a:ext uri="{FF2B5EF4-FFF2-40B4-BE49-F238E27FC236}">
                <a16:creationId xmlns:a16="http://schemas.microsoft.com/office/drawing/2014/main" id="{BFE6A23A-BFF2-0E42-2675-44C189F8DAEE}"/>
              </a:ext>
            </a:extLst>
          </p:cNvPr>
          <p:cNvSpPr txBox="1"/>
          <p:nvPr/>
        </p:nvSpPr>
        <p:spPr bwMode="auto">
          <a:xfrm>
            <a:off x="4816409" y="5040310"/>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27</a:t>
            </a:r>
          </a:p>
        </p:txBody>
      </p:sp>
      <p:sp>
        <p:nvSpPr>
          <p:cNvPr id="55" name="TextBox 54">
            <a:extLst>
              <a:ext uri="{FF2B5EF4-FFF2-40B4-BE49-F238E27FC236}">
                <a16:creationId xmlns:a16="http://schemas.microsoft.com/office/drawing/2014/main" id="{B9FCFC7A-C7ED-06E6-A7E9-16A58D2CB5A3}"/>
              </a:ext>
            </a:extLst>
          </p:cNvPr>
          <p:cNvSpPr txBox="1"/>
          <p:nvPr/>
        </p:nvSpPr>
        <p:spPr bwMode="auto">
          <a:xfrm>
            <a:off x="5219771" y="5040310"/>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grpSp>
        <p:nvGrpSpPr>
          <p:cNvPr id="67" name="Group 66">
            <a:extLst>
              <a:ext uri="{FF2B5EF4-FFF2-40B4-BE49-F238E27FC236}">
                <a16:creationId xmlns:a16="http://schemas.microsoft.com/office/drawing/2014/main" id="{FC912A7B-D144-ABCA-3BCC-D16A81FCF17C}"/>
              </a:ext>
            </a:extLst>
          </p:cNvPr>
          <p:cNvGrpSpPr/>
          <p:nvPr/>
        </p:nvGrpSpPr>
        <p:grpSpPr>
          <a:xfrm>
            <a:off x="2726108" y="3910557"/>
            <a:ext cx="2360349" cy="680245"/>
            <a:chOff x="2726108" y="3910557"/>
            <a:chExt cx="2360349" cy="680245"/>
          </a:xfrm>
        </p:grpSpPr>
        <p:cxnSp>
          <p:nvCxnSpPr>
            <p:cNvPr id="57" name="Straight Connector 56">
              <a:extLst>
                <a:ext uri="{FF2B5EF4-FFF2-40B4-BE49-F238E27FC236}">
                  <a16:creationId xmlns:a16="http://schemas.microsoft.com/office/drawing/2014/main" id="{EA01DBD1-D725-1BA1-8BA0-FF7415E693D4}"/>
                </a:ext>
              </a:extLst>
            </p:cNvPr>
            <p:cNvCxnSpPr/>
            <p:nvPr/>
          </p:nvCxnSpPr>
          <p:spPr bwMode="auto">
            <a:xfrm>
              <a:off x="3218346" y="4144711"/>
              <a:ext cx="0" cy="88876"/>
            </a:xfrm>
            <a:prstGeom prst="line">
              <a:avLst/>
            </a:prstGeom>
            <a:noFill/>
            <a:ln w="28575"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BF35EE27-6D06-B816-99BD-F8548C1BDB00}"/>
                </a:ext>
              </a:extLst>
            </p:cNvPr>
            <p:cNvCxnSpPr/>
            <p:nvPr/>
          </p:nvCxnSpPr>
          <p:spPr bwMode="auto">
            <a:xfrm>
              <a:off x="2784220" y="3910557"/>
              <a:ext cx="0" cy="88876"/>
            </a:xfrm>
            <a:prstGeom prst="line">
              <a:avLst/>
            </a:prstGeom>
            <a:noFill/>
            <a:ln w="28575"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EFDD76C4-BD30-CBCB-B045-65A7A8AB9A71}"/>
                </a:ext>
              </a:extLst>
            </p:cNvPr>
            <p:cNvCxnSpPr/>
            <p:nvPr/>
          </p:nvCxnSpPr>
          <p:spPr bwMode="auto">
            <a:xfrm>
              <a:off x="2726108" y="3910557"/>
              <a:ext cx="0" cy="88876"/>
            </a:xfrm>
            <a:prstGeom prst="line">
              <a:avLst/>
            </a:prstGeom>
            <a:noFill/>
            <a:ln w="28575"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9DE2583E-7D0B-03E6-AFC8-1EDD62B70DAE}"/>
                </a:ext>
              </a:extLst>
            </p:cNvPr>
            <p:cNvCxnSpPr/>
            <p:nvPr/>
          </p:nvCxnSpPr>
          <p:spPr bwMode="auto">
            <a:xfrm>
              <a:off x="3543086" y="4278026"/>
              <a:ext cx="0" cy="88876"/>
            </a:xfrm>
            <a:prstGeom prst="line">
              <a:avLst/>
            </a:prstGeom>
            <a:noFill/>
            <a:ln w="28575"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04F01C1B-40A7-EF45-8506-B1388996D7C8}"/>
                </a:ext>
              </a:extLst>
            </p:cNvPr>
            <p:cNvCxnSpPr/>
            <p:nvPr/>
          </p:nvCxnSpPr>
          <p:spPr bwMode="auto">
            <a:xfrm>
              <a:off x="3821679" y="4278026"/>
              <a:ext cx="0" cy="88876"/>
            </a:xfrm>
            <a:prstGeom prst="line">
              <a:avLst/>
            </a:prstGeom>
            <a:noFill/>
            <a:ln w="28575"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FB64D2DC-1F92-AA03-E490-C8EC478A7366}"/>
                </a:ext>
              </a:extLst>
            </p:cNvPr>
            <p:cNvCxnSpPr/>
            <p:nvPr/>
          </p:nvCxnSpPr>
          <p:spPr bwMode="auto">
            <a:xfrm>
              <a:off x="4635239" y="4501926"/>
              <a:ext cx="0" cy="88876"/>
            </a:xfrm>
            <a:prstGeom prst="line">
              <a:avLst/>
            </a:prstGeom>
            <a:noFill/>
            <a:ln w="28575"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BBAD1F06-821C-CCAB-6A49-00D2919AF4A6}"/>
                </a:ext>
              </a:extLst>
            </p:cNvPr>
            <p:cNvCxnSpPr/>
            <p:nvPr/>
          </p:nvCxnSpPr>
          <p:spPr bwMode="auto">
            <a:xfrm>
              <a:off x="5036891" y="4501926"/>
              <a:ext cx="0" cy="88876"/>
            </a:xfrm>
            <a:prstGeom prst="line">
              <a:avLst/>
            </a:prstGeom>
            <a:noFill/>
            <a:ln w="28575"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E7EBFE51-21D1-2540-E3A5-B1A84A899FA8}"/>
                </a:ext>
              </a:extLst>
            </p:cNvPr>
            <p:cNvCxnSpPr>
              <a:cxnSpLocks/>
            </p:cNvCxnSpPr>
            <p:nvPr/>
          </p:nvCxnSpPr>
          <p:spPr bwMode="auto">
            <a:xfrm flipH="1">
              <a:off x="4983907" y="4548073"/>
              <a:ext cx="102550" cy="0"/>
            </a:xfrm>
            <a:prstGeom prst="line">
              <a:avLst/>
            </a:prstGeom>
            <a:noFill/>
            <a:ln w="28575" cap="flat" cmpd="sng" algn="ctr">
              <a:solidFill>
                <a:schemeClr val="accent1"/>
              </a:solidFill>
              <a:prstDash val="solid"/>
              <a:round/>
              <a:headEnd type="none" w="med" len="med"/>
              <a:tailEnd type="none" w="med" len="med"/>
            </a:ln>
            <a:effectLst/>
          </p:spPr>
        </p:cxnSp>
      </p:grpSp>
      <p:sp>
        <p:nvSpPr>
          <p:cNvPr id="4" name="Freeform: Shape 3">
            <a:extLst>
              <a:ext uri="{FF2B5EF4-FFF2-40B4-BE49-F238E27FC236}">
                <a16:creationId xmlns:a16="http://schemas.microsoft.com/office/drawing/2014/main" id="{2C22ADD8-5125-8913-2D78-410BBEDC2B31}"/>
              </a:ext>
            </a:extLst>
          </p:cNvPr>
          <p:cNvSpPr/>
          <p:nvPr/>
        </p:nvSpPr>
        <p:spPr bwMode="auto">
          <a:xfrm>
            <a:off x="1448656" y="2184967"/>
            <a:ext cx="4176445" cy="2838251"/>
          </a:xfrm>
          <a:custGeom>
            <a:avLst/>
            <a:gdLst>
              <a:gd name="connsiteX0" fmla="*/ 0 w 4394771"/>
              <a:gd name="connsiteY0" fmla="*/ 0 h 2969232"/>
              <a:gd name="connsiteX1" fmla="*/ 0 w 4394771"/>
              <a:gd name="connsiteY1" fmla="*/ 2969232 h 2969232"/>
              <a:gd name="connsiteX2" fmla="*/ 4394771 w 4394771"/>
              <a:gd name="connsiteY2" fmla="*/ 2969232 h 2969232"/>
            </a:gdLst>
            <a:ahLst/>
            <a:cxnLst>
              <a:cxn ang="0">
                <a:pos x="connsiteX0" y="connsiteY0"/>
              </a:cxn>
              <a:cxn ang="0">
                <a:pos x="connsiteX1" y="connsiteY1"/>
              </a:cxn>
              <a:cxn ang="0">
                <a:pos x="connsiteX2" y="connsiteY2"/>
              </a:cxn>
            </a:cxnLst>
            <a:rect l="l" t="t" r="r" b="b"/>
            <a:pathLst>
              <a:path w="4394771" h="2969232">
                <a:moveTo>
                  <a:pt x="0" y="0"/>
                </a:moveTo>
                <a:lnTo>
                  <a:pt x="0" y="2969232"/>
                </a:lnTo>
                <a:lnTo>
                  <a:pt x="4394771" y="2969232"/>
                </a:lnTo>
              </a:path>
            </a:pathLst>
          </a:custGeom>
          <a:noFill/>
          <a:ln w="28575">
            <a:solidFill>
              <a:schemeClr val="bg1"/>
            </a:solidFill>
            <a:miter lim="800000"/>
            <a:headEnd/>
            <a:tailEnd/>
          </a:ln>
        </p:spPr>
        <p:txBody>
          <a:bodyPr rtlCol="0" anchor="ctr"/>
          <a:lstStyle/>
          <a:p>
            <a:pPr algn="ctr"/>
            <a:endParaRPr lang="en-US" dirty="0"/>
          </a:p>
        </p:txBody>
      </p:sp>
      <p:sp>
        <p:nvSpPr>
          <p:cNvPr id="68" name="TextBox 67">
            <a:extLst>
              <a:ext uri="{FF2B5EF4-FFF2-40B4-BE49-F238E27FC236}">
                <a16:creationId xmlns:a16="http://schemas.microsoft.com/office/drawing/2014/main" id="{D3287652-DF64-2AAC-4D09-703E3D2FB135}"/>
              </a:ext>
            </a:extLst>
          </p:cNvPr>
          <p:cNvSpPr txBox="1"/>
          <p:nvPr/>
        </p:nvSpPr>
        <p:spPr bwMode="auto">
          <a:xfrm>
            <a:off x="341501" y="5577839"/>
            <a:ext cx="524193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tabLst>
                <a:tab pos="912813" algn="l"/>
                <a:tab pos="1325563" algn="l"/>
                <a:tab pos="1757363" algn="l"/>
                <a:tab pos="2159000" algn="l"/>
                <a:tab pos="2573338" algn="l"/>
                <a:tab pos="2974975" algn="l"/>
                <a:tab pos="3355975" algn="l"/>
                <a:tab pos="3744913" algn="l"/>
                <a:tab pos="4148138" algn="l"/>
                <a:tab pos="4532313" algn="l"/>
              </a:tabLst>
            </a:pPr>
            <a:r>
              <a:rPr lang="en-US" sz="1600" dirty="0">
                <a:solidFill>
                  <a:schemeClr val="bg1"/>
                </a:solidFill>
                <a:latin typeface="Calibri" panose="020F0502020204030204" pitchFamily="34" charset="0"/>
              </a:rPr>
              <a:t>No. at risk</a:t>
            </a:r>
            <a:r>
              <a:rPr lang="en-US" sz="1600" b="0" dirty="0">
                <a:solidFill>
                  <a:schemeClr val="bg1"/>
                </a:solidFill>
                <a:latin typeface="Calibri" panose="020F0502020204030204" pitchFamily="34" charset="0"/>
              </a:rPr>
              <a:t>	28	19	16	12	7	6	3	3	2	1</a:t>
            </a:r>
            <a:endParaRPr lang="en-US" sz="1600" dirty="0">
              <a:solidFill>
                <a:schemeClr val="bg1"/>
              </a:solidFill>
              <a:latin typeface="Calibri" panose="020F0502020204030204" pitchFamily="34" charset="0"/>
            </a:endParaRPr>
          </a:p>
        </p:txBody>
      </p:sp>
      <p:sp>
        <p:nvSpPr>
          <p:cNvPr id="69" name="Freeform: Shape 68">
            <a:extLst>
              <a:ext uri="{FF2B5EF4-FFF2-40B4-BE49-F238E27FC236}">
                <a16:creationId xmlns:a16="http://schemas.microsoft.com/office/drawing/2014/main" id="{957E966B-0EAE-4904-8C75-A4654204C487}"/>
              </a:ext>
            </a:extLst>
          </p:cNvPr>
          <p:cNvSpPr/>
          <p:nvPr/>
        </p:nvSpPr>
        <p:spPr bwMode="auto">
          <a:xfrm>
            <a:off x="6860209" y="2164521"/>
            <a:ext cx="4437269" cy="2816087"/>
          </a:xfrm>
          <a:custGeom>
            <a:avLst/>
            <a:gdLst>
              <a:gd name="connsiteX0" fmla="*/ 0 w 4788452"/>
              <a:gd name="connsiteY0" fmla="*/ 0 h 2937566"/>
              <a:gd name="connsiteX1" fmla="*/ 0 w 4788452"/>
              <a:gd name="connsiteY1" fmla="*/ 2937566 h 2937566"/>
              <a:gd name="connsiteX2" fmla="*/ 4788452 w 4788452"/>
              <a:gd name="connsiteY2" fmla="*/ 2937566 h 2937566"/>
            </a:gdLst>
            <a:ahLst/>
            <a:cxnLst>
              <a:cxn ang="0">
                <a:pos x="connsiteX0" y="connsiteY0"/>
              </a:cxn>
              <a:cxn ang="0">
                <a:pos x="connsiteX1" y="connsiteY1"/>
              </a:cxn>
              <a:cxn ang="0">
                <a:pos x="connsiteX2" y="connsiteY2"/>
              </a:cxn>
            </a:cxnLst>
            <a:rect l="l" t="t" r="r" b="b"/>
            <a:pathLst>
              <a:path w="4788452" h="2937566">
                <a:moveTo>
                  <a:pt x="0" y="0"/>
                </a:moveTo>
                <a:lnTo>
                  <a:pt x="0" y="2937566"/>
                </a:lnTo>
                <a:lnTo>
                  <a:pt x="4788452" y="2937566"/>
                </a:lnTo>
              </a:path>
            </a:pathLst>
          </a:custGeom>
          <a:noFill/>
          <a:ln w="28575">
            <a:solidFill>
              <a:schemeClr val="bg1"/>
            </a:solidFill>
            <a:miter lim="800000"/>
            <a:headEnd/>
            <a:tailEnd/>
          </a:ln>
        </p:spPr>
        <p:txBody>
          <a:bodyPr rtlCol="0" anchor="ctr"/>
          <a:lstStyle/>
          <a:p>
            <a:pPr algn="ctr"/>
            <a:endParaRPr lang="en-US" dirty="0"/>
          </a:p>
        </p:txBody>
      </p:sp>
      <p:grpSp>
        <p:nvGrpSpPr>
          <p:cNvPr id="77" name="Group 76">
            <a:extLst>
              <a:ext uri="{FF2B5EF4-FFF2-40B4-BE49-F238E27FC236}">
                <a16:creationId xmlns:a16="http://schemas.microsoft.com/office/drawing/2014/main" id="{BCA46398-8D04-8E69-B79A-2BE3564C5C90}"/>
              </a:ext>
            </a:extLst>
          </p:cNvPr>
          <p:cNvGrpSpPr/>
          <p:nvPr/>
        </p:nvGrpSpPr>
        <p:grpSpPr>
          <a:xfrm>
            <a:off x="6760817" y="2334592"/>
            <a:ext cx="90557" cy="2646018"/>
            <a:chOff x="6451600" y="2334592"/>
            <a:chExt cx="170070" cy="2646018"/>
          </a:xfrm>
        </p:grpSpPr>
        <p:cxnSp>
          <p:nvCxnSpPr>
            <p:cNvPr id="71" name="Straight Connector 70">
              <a:extLst>
                <a:ext uri="{FF2B5EF4-FFF2-40B4-BE49-F238E27FC236}">
                  <a16:creationId xmlns:a16="http://schemas.microsoft.com/office/drawing/2014/main" id="{1DA6EE11-EE29-AD9F-7F78-1BE6AEC395A1}"/>
                </a:ext>
              </a:extLst>
            </p:cNvPr>
            <p:cNvCxnSpPr/>
            <p:nvPr/>
          </p:nvCxnSpPr>
          <p:spPr bwMode="auto">
            <a:xfrm>
              <a:off x="6451600" y="2334592"/>
              <a:ext cx="170070"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C33C1504-0CA6-79E8-85C6-F4728D41F594}"/>
                </a:ext>
              </a:extLst>
            </p:cNvPr>
            <p:cNvCxnSpPr/>
            <p:nvPr/>
          </p:nvCxnSpPr>
          <p:spPr bwMode="auto">
            <a:xfrm>
              <a:off x="6451600" y="2863796"/>
              <a:ext cx="170070"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878F91BF-E9D4-9EA3-2902-53D31AE6A6A0}"/>
                </a:ext>
              </a:extLst>
            </p:cNvPr>
            <p:cNvCxnSpPr/>
            <p:nvPr/>
          </p:nvCxnSpPr>
          <p:spPr bwMode="auto">
            <a:xfrm>
              <a:off x="6451600" y="3393000"/>
              <a:ext cx="170070"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2FCCBFA6-FAEA-5358-8931-4FBB33FCCBE6}"/>
                </a:ext>
              </a:extLst>
            </p:cNvPr>
            <p:cNvCxnSpPr/>
            <p:nvPr/>
          </p:nvCxnSpPr>
          <p:spPr bwMode="auto">
            <a:xfrm>
              <a:off x="6451600" y="3922204"/>
              <a:ext cx="170070"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6E184A85-0439-61E8-E4BD-ECEDA53C1927}"/>
                </a:ext>
              </a:extLst>
            </p:cNvPr>
            <p:cNvCxnSpPr/>
            <p:nvPr/>
          </p:nvCxnSpPr>
          <p:spPr bwMode="auto">
            <a:xfrm>
              <a:off x="6451600" y="4451408"/>
              <a:ext cx="170070"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8A41B244-9A00-0052-8848-83CC32933E1B}"/>
                </a:ext>
              </a:extLst>
            </p:cNvPr>
            <p:cNvCxnSpPr/>
            <p:nvPr/>
          </p:nvCxnSpPr>
          <p:spPr bwMode="auto">
            <a:xfrm>
              <a:off x="6451600" y="4980610"/>
              <a:ext cx="17007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F415B4B4-C5CE-3F02-1AB5-699EB3B4D107}"/>
              </a:ext>
            </a:extLst>
          </p:cNvPr>
          <p:cNvGrpSpPr/>
          <p:nvPr/>
        </p:nvGrpSpPr>
        <p:grpSpPr>
          <a:xfrm>
            <a:off x="6860208" y="4978400"/>
            <a:ext cx="4334011" cy="77304"/>
            <a:chOff x="6860208" y="5108713"/>
            <a:chExt cx="4334011" cy="231913"/>
          </a:xfrm>
        </p:grpSpPr>
        <p:cxnSp>
          <p:nvCxnSpPr>
            <p:cNvPr id="79" name="Straight Connector 78">
              <a:extLst>
                <a:ext uri="{FF2B5EF4-FFF2-40B4-BE49-F238E27FC236}">
                  <a16:creationId xmlns:a16="http://schemas.microsoft.com/office/drawing/2014/main" id="{FDC7DF8E-D9F7-47B5-ED37-A0F75982CBB4}"/>
                </a:ext>
              </a:extLst>
            </p:cNvPr>
            <p:cNvCxnSpPr/>
            <p:nvPr/>
          </p:nvCxnSpPr>
          <p:spPr bwMode="auto">
            <a:xfrm>
              <a:off x="6860208"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18EEC9AC-CEA3-5736-8FE8-0EE76D097924}"/>
                </a:ext>
              </a:extLst>
            </p:cNvPr>
            <p:cNvCxnSpPr/>
            <p:nvPr/>
          </p:nvCxnSpPr>
          <p:spPr bwMode="auto">
            <a:xfrm>
              <a:off x="7293609"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F31E2743-13B4-D426-86EA-3F7630309133}"/>
                </a:ext>
              </a:extLst>
            </p:cNvPr>
            <p:cNvCxnSpPr/>
            <p:nvPr/>
          </p:nvCxnSpPr>
          <p:spPr bwMode="auto">
            <a:xfrm>
              <a:off x="7727010"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E2752DFC-13C5-7A7D-E950-E95A27693E91}"/>
                </a:ext>
              </a:extLst>
            </p:cNvPr>
            <p:cNvCxnSpPr/>
            <p:nvPr/>
          </p:nvCxnSpPr>
          <p:spPr bwMode="auto">
            <a:xfrm>
              <a:off x="8160411"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0B67EE7E-408C-3346-5501-B11C3D6F6AB6}"/>
                </a:ext>
              </a:extLst>
            </p:cNvPr>
            <p:cNvCxnSpPr/>
            <p:nvPr/>
          </p:nvCxnSpPr>
          <p:spPr bwMode="auto">
            <a:xfrm>
              <a:off x="8593812"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EB38DAEC-D2EE-6B24-9E6C-ECF023246BDF}"/>
                </a:ext>
              </a:extLst>
            </p:cNvPr>
            <p:cNvCxnSpPr/>
            <p:nvPr/>
          </p:nvCxnSpPr>
          <p:spPr bwMode="auto">
            <a:xfrm>
              <a:off x="9027213"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909560CD-C6E8-C07D-A857-AAF53C98E78C}"/>
                </a:ext>
              </a:extLst>
            </p:cNvPr>
            <p:cNvCxnSpPr/>
            <p:nvPr/>
          </p:nvCxnSpPr>
          <p:spPr bwMode="auto">
            <a:xfrm>
              <a:off x="9460614"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D17BDA23-58FC-6BBE-15F8-454074680A80}"/>
                </a:ext>
              </a:extLst>
            </p:cNvPr>
            <p:cNvCxnSpPr/>
            <p:nvPr/>
          </p:nvCxnSpPr>
          <p:spPr bwMode="auto">
            <a:xfrm>
              <a:off x="9894015"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7F363535-42B8-8630-127C-F107407AB897}"/>
                </a:ext>
              </a:extLst>
            </p:cNvPr>
            <p:cNvCxnSpPr/>
            <p:nvPr/>
          </p:nvCxnSpPr>
          <p:spPr bwMode="auto">
            <a:xfrm>
              <a:off x="10327416"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667A77F7-D38A-630A-BF64-4E21C5E515B2}"/>
                </a:ext>
              </a:extLst>
            </p:cNvPr>
            <p:cNvCxnSpPr/>
            <p:nvPr/>
          </p:nvCxnSpPr>
          <p:spPr bwMode="auto">
            <a:xfrm>
              <a:off x="10760817" y="5108713"/>
              <a:ext cx="0" cy="231913"/>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FA9C262D-5DDD-6336-6441-CF3310B2F90F}"/>
                </a:ext>
              </a:extLst>
            </p:cNvPr>
            <p:cNvCxnSpPr/>
            <p:nvPr/>
          </p:nvCxnSpPr>
          <p:spPr bwMode="auto">
            <a:xfrm>
              <a:off x="11194219" y="5108713"/>
              <a:ext cx="0" cy="231913"/>
            </a:xfrm>
            <a:prstGeom prst="line">
              <a:avLst/>
            </a:prstGeom>
            <a:noFill/>
            <a:ln w="28575" cap="flat" cmpd="sng" algn="ctr">
              <a:solidFill>
                <a:schemeClr val="bg1"/>
              </a:solidFill>
              <a:prstDash val="solid"/>
              <a:round/>
              <a:headEnd type="none" w="med" len="med"/>
              <a:tailEnd type="none" w="med" len="med"/>
            </a:ln>
            <a:effectLst/>
          </p:spPr>
        </p:cxnSp>
      </p:grpSp>
      <p:sp>
        <p:nvSpPr>
          <p:cNvPr id="91" name="TextBox 90">
            <a:extLst>
              <a:ext uri="{FF2B5EF4-FFF2-40B4-BE49-F238E27FC236}">
                <a16:creationId xmlns:a16="http://schemas.microsoft.com/office/drawing/2014/main" id="{5A3BF369-17A0-B1C0-7FD0-B1CCA7547F83}"/>
              </a:ext>
            </a:extLst>
          </p:cNvPr>
          <p:cNvSpPr txBox="1"/>
          <p:nvPr/>
        </p:nvSpPr>
        <p:spPr bwMode="auto">
          <a:xfrm>
            <a:off x="10995510"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92" name="TextBox 91">
            <a:extLst>
              <a:ext uri="{FF2B5EF4-FFF2-40B4-BE49-F238E27FC236}">
                <a16:creationId xmlns:a16="http://schemas.microsoft.com/office/drawing/2014/main" id="{3A873023-9306-4FBA-AFD2-40272A6EAE2A}"/>
              </a:ext>
            </a:extLst>
          </p:cNvPr>
          <p:cNvSpPr txBox="1"/>
          <p:nvPr/>
        </p:nvSpPr>
        <p:spPr bwMode="auto">
          <a:xfrm>
            <a:off x="10580275"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27</a:t>
            </a:r>
          </a:p>
        </p:txBody>
      </p:sp>
      <p:sp>
        <p:nvSpPr>
          <p:cNvPr id="93" name="TextBox 92">
            <a:extLst>
              <a:ext uri="{FF2B5EF4-FFF2-40B4-BE49-F238E27FC236}">
                <a16:creationId xmlns:a16="http://schemas.microsoft.com/office/drawing/2014/main" id="{D13A2756-A102-5BB6-6C75-E01B19CAAF92}"/>
              </a:ext>
            </a:extLst>
          </p:cNvPr>
          <p:cNvSpPr txBox="1"/>
          <p:nvPr/>
        </p:nvSpPr>
        <p:spPr bwMode="auto">
          <a:xfrm>
            <a:off x="10149579"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94" name="TextBox 93">
            <a:extLst>
              <a:ext uri="{FF2B5EF4-FFF2-40B4-BE49-F238E27FC236}">
                <a16:creationId xmlns:a16="http://schemas.microsoft.com/office/drawing/2014/main" id="{D3E7B13D-5541-D3A4-521F-0717C7F4981A}"/>
              </a:ext>
            </a:extLst>
          </p:cNvPr>
          <p:cNvSpPr txBox="1"/>
          <p:nvPr/>
        </p:nvSpPr>
        <p:spPr bwMode="auto">
          <a:xfrm>
            <a:off x="9716675"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sp>
        <p:nvSpPr>
          <p:cNvPr id="95" name="TextBox 94">
            <a:extLst>
              <a:ext uri="{FF2B5EF4-FFF2-40B4-BE49-F238E27FC236}">
                <a16:creationId xmlns:a16="http://schemas.microsoft.com/office/drawing/2014/main" id="{FA1ADA95-6F47-4676-B4E8-C9E1C044FC80}"/>
              </a:ext>
            </a:extLst>
          </p:cNvPr>
          <p:cNvSpPr txBox="1"/>
          <p:nvPr/>
        </p:nvSpPr>
        <p:spPr bwMode="auto">
          <a:xfrm>
            <a:off x="9270518"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96" name="TextBox 95">
            <a:extLst>
              <a:ext uri="{FF2B5EF4-FFF2-40B4-BE49-F238E27FC236}">
                <a16:creationId xmlns:a16="http://schemas.microsoft.com/office/drawing/2014/main" id="{FAEEE02B-0FB9-96D7-0B45-72788AF7D53F}"/>
              </a:ext>
            </a:extLst>
          </p:cNvPr>
          <p:cNvSpPr txBox="1"/>
          <p:nvPr/>
        </p:nvSpPr>
        <p:spPr bwMode="auto">
          <a:xfrm>
            <a:off x="8837614"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97" name="TextBox 96">
            <a:extLst>
              <a:ext uri="{FF2B5EF4-FFF2-40B4-BE49-F238E27FC236}">
                <a16:creationId xmlns:a16="http://schemas.microsoft.com/office/drawing/2014/main" id="{4137B230-506D-9725-9FAD-20D40B35BE41}"/>
              </a:ext>
            </a:extLst>
          </p:cNvPr>
          <p:cNvSpPr txBox="1"/>
          <p:nvPr/>
        </p:nvSpPr>
        <p:spPr bwMode="auto">
          <a:xfrm>
            <a:off x="8400291"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98" name="TextBox 97">
            <a:extLst>
              <a:ext uri="{FF2B5EF4-FFF2-40B4-BE49-F238E27FC236}">
                <a16:creationId xmlns:a16="http://schemas.microsoft.com/office/drawing/2014/main" id="{83FBD1EC-87FC-E721-7664-4B77D2F13F53}"/>
              </a:ext>
            </a:extLst>
          </p:cNvPr>
          <p:cNvSpPr txBox="1"/>
          <p:nvPr/>
        </p:nvSpPr>
        <p:spPr bwMode="auto">
          <a:xfrm>
            <a:off x="8020395"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sp>
        <p:nvSpPr>
          <p:cNvPr id="99" name="TextBox 98">
            <a:extLst>
              <a:ext uri="{FF2B5EF4-FFF2-40B4-BE49-F238E27FC236}">
                <a16:creationId xmlns:a16="http://schemas.microsoft.com/office/drawing/2014/main" id="{CE9EE011-D4E1-7977-1BA2-52318D92B5FF}"/>
              </a:ext>
            </a:extLst>
          </p:cNvPr>
          <p:cNvSpPr txBox="1"/>
          <p:nvPr/>
        </p:nvSpPr>
        <p:spPr bwMode="auto">
          <a:xfrm>
            <a:off x="7580865"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100" name="TextBox 99">
            <a:extLst>
              <a:ext uri="{FF2B5EF4-FFF2-40B4-BE49-F238E27FC236}">
                <a16:creationId xmlns:a16="http://schemas.microsoft.com/office/drawing/2014/main" id="{A225E100-7FE4-CA1E-A007-1C7065C8465E}"/>
              </a:ext>
            </a:extLst>
          </p:cNvPr>
          <p:cNvSpPr txBox="1"/>
          <p:nvPr/>
        </p:nvSpPr>
        <p:spPr bwMode="auto">
          <a:xfrm>
            <a:off x="7145752"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sp>
        <p:nvSpPr>
          <p:cNvPr id="101" name="TextBox 100">
            <a:extLst>
              <a:ext uri="{FF2B5EF4-FFF2-40B4-BE49-F238E27FC236}">
                <a16:creationId xmlns:a16="http://schemas.microsoft.com/office/drawing/2014/main" id="{87C97EB2-D60C-002A-E18A-320A3E2BA4F1}"/>
              </a:ext>
            </a:extLst>
          </p:cNvPr>
          <p:cNvSpPr txBox="1"/>
          <p:nvPr/>
        </p:nvSpPr>
        <p:spPr bwMode="auto">
          <a:xfrm>
            <a:off x="6717266" y="4993928"/>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02" name="TextBox 101">
            <a:extLst>
              <a:ext uri="{FF2B5EF4-FFF2-40B4-BE49-F238E27FC236}">
                <a16:creationId xmlns:a16="http://schemas.microsoft.com/office/drawing/2014/main" id="{339D2F6D-A45B-7911-AEF3-199988A88D6F}"/>
              </a:ext>
            </a:extLst>
          </p:cNvPr>
          <p:cNvSpPr txBox="1"/>
          <p:nvPr/>
        </p:nvSpPr>
        <p:spPr bwMode="auto">
          <a:xfrm>
            <a:off x="6525109" y="4812815"/>
            <a:ext cx="4033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03" name="TextBox 102">
            <a:extLst>
              <a:ext uri="{FF2B5EF4-FFF2-40B4-BE49-F238E27FC236}">
                <a16:creationId xmlns:a16="http://schemas.microsoft.com/office/drawing/2014/main" id="{85CA3C51-3981-1414-D75A-59F75044DEAC}"/>
              </a:ext>
            </a:extLst>
          </p:cNvPr>
          <p:cNvSpPr txBox="1"/>
          <p:nvPr/>
        </p:nvSpPr>
        <p:spPr bwMode="auto">
          <a:xfrm>
            <a:off x="6385339" y="4269477"/>
            <a:ext cx="4857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0.2</a:t>
            </a:r>
          </a:p>
        </p:txBody>
      </p:sp>
      <p:sp>
        <p:nvSpPr>
          <p:cNvPr id="104" name="TextBox 103">
            <a:extLst>
              <a:ext uri="{FF2B5EF4-FFF2-40B4-BE49-F238E27FC236}">
                <a16:creationId xmlns:a16="http://schemas.microsoft.com/office/drawing/2014/main" id="{602DDCDD-4F9B-A4E2-C3AE-AFB8CBCBD6BF}"/>
              </a:ext>
            </a:extLst>
          </p:cNvPr>
          <p:cNvSpPr txBox="1"/>
          <p:nvPr/>
        </p:nvSpPr>
        <p:spPr bwMode="auto">
          <a:xfrm>
            <a:off x="6385339" y="3741599"/>
            <a:ext cx="4857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0.4</a:t>
            </a:r>
          </a:p>
        </p:txBody>
      </p:sp>
      <p:sp>
        <p:nvSpPr>
          <p:cNvPr id="105" name="TextBox 104">
            <a:extLst>
              <a:ext uri="{FF2B5EF4-FFF2-40B4-BE49-F238E27FC236}">
                <a16:creationId xmlns:a16="http://schemas.microsoft.com/office/drawing/2014/main" id="{802F2A75-81C5-5535-F6DA-47968730B754}"/>
              </a:ext>
            </a:extLst>
          </p:cNvPr>
          <p:cNvSpPr txBox="1"/>
          <p:nvPr/>
        </p:nvSpPr>
        <p:spPr bwMode="auto">
          <a:xfrm>
            <a:off x="6385339" y="3209303"/>
            <a:ext cx="4857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0.6</a:t>
            </a:r>
          </a:p>
        </p:txBody>
      </p:sp>
      <p:sp>
        <p:nvSpPr>
          <p:cNvPr id="106" name="TextBox 105">
            <a:extLst>
              <a:ext uri="{FF2B5EF4-FFF2-40B4-BE49-F238E27FC236}">
                <a16:creationId xmlns:a16="http://schemas.microsoft.com/office/drawing/2014/main" id="{DB0A848B-7CAE-B801-AA44-59D03C8AC27D}"/>
              </a:ext>
            </a:extLst>
          </p:cNvPr>
          <p:cNvSpPr txBox="1"/>
          <p:nvPr/>
        </p:nvSpPr>
        <p:spPr bwMode="auto">
          <a:xfrm>
            <a:off x="6385339" y="2685843"/>
            <a:ext cx="4857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0.8</a:t>
            </a:r>
          </a:p>
        </p:txBody>
      </p:sp>
      <p:sp>
        <p:nvSpPr>
          <p:cNvPr id="107" name="TextBox 106">
            <a:extLst>
              <a:ext uri="{FF2B5EF4-FFF2-40B4-BE49-F238E27FC236}">
                <a16:creationId xmlns:a16="http://schemas.microsoft.com/office/drawing/2014/main" id="{5C3F7778-1BDB-4122-EBC5-0C813ED825D2}"/>
              </a:ext>
            </a:extLst>
          </p:cNvPr>
          <p:cNvSpPr txBox="1"/>
          <p:nvPr/>
        </p:nvSpPr>
        <p:spPr bwMode="auto">
          <a:xfrm>
            <a:off x="6418994" y="2157964"/>
            <a:ext cx="4412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108" name="Freeform: Shape 107">
            <a:extLst>
              <a:ext uri="{FF2B5EF4-FFF2-40B4-BE49-F238E27FC236}">
                <a16:creationId xmlns:a16="http://schemas.microsoft.com/office/drawing/2014/main" id="{59B64232-8A93-0ED7-0258-1E6E98680B09}"/>
              </a:ext>
            </a:extLst>
          </p:cNvPr>
          <p:cNvSpPr/>
          <p:nvPr/>
        </p:nvSpPr>
        <p:spPr bwMode="auto">
          <a:xfrm>
            <a:off x="6878823" y="2319498"/>
            <a:ext cx="3936447" cy="1781722"/>
          </a:xfrm>
          <a:custGeom>
            <a:avLst/>
            <a:gdLst>
              <a:gd name="connsiteX0" fmla="*/ 3936447 w 3936447"/>
              <a:gd name="connsiteY0" fmla="*/ 1781722 h 1781722"/>
              <a:gd name="connsiteX1" fmla="*/ 2788467 w 3936447"/>
              <a:gd name="connsiteY1" fmla="*/ 1781722 h 1781722"/>
              <a:gd name="connsiteX2" fmla="*/ 2788467 w 3936447"/>
              <a:gd name="connsiteY2" fmla="*/ 1488390 h 1781722"/>
              <a:gd name="connsiteX3" fmla="*/ 2223531 w 3936447"/>
              <a:gd name="connsiteY3" fmla="*/ 1488390 h 1781722"/>
              <a:gd name="connsiteX4" fmla="*/ 2223531 w 3936447"/>
              <a:gd name="connsiteY4" fmla="*/ 1338102 h 1781722"/>
              <a:gd name="connsiteX5" fmla="*/ 1899417 w 3936447"/>
              <a:gd name="connsiteY5" fmla="*/ 1338102 h 1781722"/>
              <a:gd name="connsiteX6" fmla="*/ 1899417 w 3936447"/>
              <a:gd name="connsiteY6" fmla="*/ 1214975 h 1781722"/>
              <a:gd name="connsiteX7" fmla="*/ 1492011 w 3936447"/>
              <a:gd name="connsiteY7" fmla="*/ 1214975 h 1781722"/>
              <a:gd name="connsiteX8" fmla="*/ 1492011 w 3936447"/>
              <a:gd name="connsiteY8" fmla="*/ 1080984 h 1781722"/>
              <a:gd name="connsiteX9" fmla="*/ 1345345 w 3936447"/>
              <a:gd name="connsiteY9" fmla="*/ 1080984 h 1781722"/>
              <a:gd name="connsiteX10" fmla="*/ 1345345 w 3936447"/>
              <a:gd name="connsiteY10" fmla="*/ 874565 h 1781722"/>
              <a:gd name="connsiteX11" fmla="*/ 1253000 w 3936447"/>
              <a:gd name="connsiteY11" fmla="*/ 874565 h 1781722"/>
              <a:gd name="connsiteX12" fmla="*/ 1253000 w 3936447"/>
              <a:gd name="connsiteY12" fmla="*/ 767734 h 1781722"/>
              <a:gd name="connsiteX13" fmla="*/ 1102712 w 3936447"/>
              <a:gd name="connsiteY13" fmla="*/ 767734 h 1781722"/>
              <a:gd name="connsiteX14" fmla="*/ 1102712 w 3936447"/>
              <a:gd name="connsiteY14" fmla="*/ 675388 h 1781722"/>
              <a:gd name="connsiteX15" fmla="*/ 1021231 w 3936447"/>
              <a:gd name="connsiteY15" fmla="*/ 675388 h 1781722"/>
              <a:gd name="connsiteX16" fmla="*/ 1021231 w 3936447"/>
              <a:gd name="connsiteY16" fmla="*/ 572179 h 1781722"/>
              <a:gd name="connsiteX17" fmla="*/ 992260 w 3936447"/>
              <a:gd name="connsiteY17" fmla="*/ 572179 h 1781722"/>
              <a:gd name="connsiteX18" fmla="*/ 992260 w 3936447"/>
              <a:gd name="connsiteY18" fmla="*/ 474401 h 1781722"/>
              <a:gd name="connsiteX19" fmla="*/ 831108 w 3936447"/>
              <a:gd name="connsiteY19" fmla="*/ 474401 h 1781722"/>
              <a:gd name="connsiteX20" fmla="*/ 831108 w 3936447"/>
              <a:gd name="connsiteY20" fmla="*/ 378435 h 1781722"/>
              <a:gd name="connsiteX21" fmla="*/ 747816 w 3936447"/>
              <a:gd name="connsiteY21" fmla="*/ 378435 h 1781722"/>
              <a:gd name="connsiteX22" fmla="*/ 747816 w 3936447"/>
              <a:gd name="connsiteY22" fmla="*/ 280657 h 1781722"/>
              <a:gd name="connsiteX23" fmla="*/ 644607 w 3936447"/>
              <a:gd name="connsiteY23" fmla="*/ 280657 h 1781722"/>
              <a:gd name="connsiteX24" fmla="*/ 644607 w 3936447"/>
              <a:gd name="connsiteY24" fmla="*/ 175637 h 1781722"/>
              <a:gd name="connsiteX25" fmla="*/ 246254 w 3936447"/>
              <a:gd name="connsiteY25" fmla="*/ 175637 h 1781722"/>
              <a:gd name="connsiteX26" fmla="*/ 246254 w 3936447"/>
              <a:gd name="connsiteY26" fmla="*/ 81481 h 1781722"/>
              <a:gd name="connsiteX27" fmla="*/ 59753 w 3936447"/>
              <a:gd name="connsiteY27" fmla="*/ 81481 h 1781722"/>
              <a:gd name="connsiteX28" fmla="*/ 59753 w 3936447"/>
              <a:gd name="connsiteY28" fmla="*/ 0 h 1781722"/>
              <a:gd name="connsiteX29" fmla="*/ 0 w 3936447"/>
              <a:gd name="connsiteY29" fmla="*/ 0 h 178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36447" h="1781722">
                <a:moveTo>
                  <a:pt x="3936447" y="1781722"/>
                </a:moveTo>
                <a:lnTo>
                  <a:pt x="2788467" y="1781722"/>
                </a:lnTo>
                <a:lnTo>
                  <a:pt x="2788467" y="1488390"/>
                </a:lnTo>
                <a:lnTo>
                  <a:pt x="2223531" y="1488390"/>
                </a:lnTo>
                <a:lnTo>
                  <a:pt x="2223531" y="1338102"/>
                </a:lnTo>
                <a:lnTo>
                  <a:pt x="1899417" y="1338102"/>
                </a:lnTo>
                <a:lnTo>
                  <a:pt x="1899417" y="1214975"/>
                </a:lnTo>
                <a:lnTo>
                  <a:pt x="1492011" y="1214975"/>
                </a:lnTo>
                <a:lnTo>
                  <a:pt x="1492011" y="1080984"/>
                </a:lnTo>
                <a:lnTo>
                  <a:pt x="1345345" y="1080984"/>
                </a:lnTo>
                <a:lnTo>
                  <a:pt x="1345345" y="874565"/>
                </a:lnTo>
                <a:lnTo>
                  <a:pt x="1253000" y="874565"/>
                </a:lnTo>
                <a:lnTo>
                  <a:pt x="1253000" y="767734"/>
                </a:lnTo>
                <a:lnTo>
                  <a:pt x="1102712" y="767734"/>
                </a:lnTo>
                <a:lnTo>
                  <a:pt x="1102712" y="675388"/>
                </a:lnTo>
                <a:lnTo>
                  <a:pt x="1021231" y="675388"/>
                </a:lnTo>
                <a:lnTo>
                  <a:pt x="1021231" y="572179"/>
                </a:lnTo>
                <a:lnTo>
                  <a:pt x="992260" y="572179"/>
                </a:lnTo>
                <a:lnTo>
                  <a:pt x="992260" y="474401"/>
                </a:lnTo>
                <a:lnTo>
                  <a:pt x="831108" y="474401"/>
                </a:lnTo>
                <a:lnTo>
                  <a:pt x="831108" y="378435"/>
                </a:lnTo>
                <a:lnTo>
                  <a:pt x="747816" y="378435"/>
                </a:lnTo>
                <a:lnTo>
                  <a:pt x="747816" y="280657"/>
                </a:lnTo>
                <a:lnTo>
                  <a:pt x="644607" y="280657"/>
                </a:lnTo>
                <a:lnTo>
                  <a:pt x="644607" y="175637"/>
                </a:lnTo>
                <a:lnTo>
                  <a:pt x="246254" y="175637"/>
                </a:lnTo>
                <a:lnTo>
                  <a:pt x="246254" y="81481"/>
                </a:lnTo>
                <a:lnTo>
                  <a:pt x="59753" y="81481"/>
                </a:lnTo>
                <a:lnTo>
                  <a:pt x="59753"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110" name="Straight Connector 109">
            <a:extLst>
              <a:ext uri="{FF2B5EF4-FFF2-40B4-BE49-F238E27FC236}">
                <a16:creationId xmlns:a16="http://schemas.microsoft.com/office/drawing/2014/main" id="{281CC9AF-FB71-FCA1-1128-C2B6FFEC8F2B}"/>
              </a:ext>
            </a:extLst>
          </p:cNvPr>
          <p:cNvCxnSpPr>
            <a:cxnSpLocks/>
          </p:cNvCxnSpPr>
          <p:nvPr/>
        </p:nvCxnSpPr>
        <p:spPr bwMode="auto">
          <a:xfrm>
            <a:off x="6992897" y="2370197"/>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712CD8F-63C0-CE32-C737-3687C825DC05}"/>
              </a:ext>
            </a:extLst>
          </p:cNvPr>
          <p:cNvCxnSpPr>
            <a:cxnSpLocks/>
          </p:cNvCxnSpPr>
          <p:nvPr/>
        </p:nvCxnSpPr>
        <p:spPr bwMode="auto">
          <a:xfrm>
            <a:off x="7105160" y="2370197"/>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BF7BAA74-CEA1-FDDF-DC46-FCAEE52BD0ED}"/>
              </a:ext>
            </a:extLst>
          </p:cNvPr>
          <p:cNvCxnSpPr>
            <a:cxnSpLocks/>
          </p:cNvCxnSpPr>
          <p:nvPr/>
        </p:nvCxnSpPr>
        <p:spPr bwMode="auto">
          <a:xfrm>
            <a:off x="7157670" y="2467975"/>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63E23715-DAAD-F740-317B-25BAFAAE9F1E}"/>
              </a:ext>
            </a:extLst>
          </p:cNvPr>
          <p:cNvCxnSpPr>
            <a:cxnSpLocks/>
          </p:cNvCxnSpPr>
          <p:nvPr/>
        </p:nvCxnSpPr>
        <p:spPr bwMode="auto">
          <a:xfrm>
            <a:off x="8057584" y="3056450"/>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27ED0428-493F-58DF-7DC0-F3C19BA9587B}"/>
              </a:ext>
            </a:extLst>
          </p:cNvPr>
          <p:cNvCxnSpPr>
            <a:cxnSpLocks/>
          </p:cNvCxnSpPr>
          <p:nvPr/>
        </p:nvCxnSpPr>
        <p:spPr bwMode="auto">
          <a:xfrm>
            <a:off x="8260382" y="3371511"/>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AE77198D-C10D-1EDF-96A6-C1BAD499AA7F}"/>
              </a:ext>
            </a:extLst>
          </p:cNvPr>
          <p:cNvCxnSpPr>
            <a:cxnSpLocks/>
          </p:cNvCxnSpPr>
          <p:nvPr/>
        </p:nvCxnSpPr>
        <p:spPr bwMode="auto">
          <a:xfrm>
            <a:off x="8332810" y="3371511"/>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06C8C2E2-D46B-59F3-88A4-26CF6FBFB563}"/>
              </a:ext>
            </a:extLst>
          </p:cNvPr>
          <p:cNvCxnSpPr>
            <a:cxnSpLocks/>
          </p:cNvCxnSpPr>
          <p:nvPr/>
        </p:nvCxnSpPr>
        <p:spPr bwMode="auto">
          <a:xfrm>
            <a:off x="8365403" y="3371511"/>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3812E3F6-3B7C-3729-FF9C-16F68B436430}"/>
              </a:ext>
            </a:extLst>
          </p:cNvPr>
          <p:cNvCxnSpPr>
            <a:cxnSpLocks/>
          </p:cNvCxnSpPr>
          <p:nvPr/>
        </p:nvCxnSpPr>
        <p:spPr bwMode="auto">
          <a:xfrm>
            <a:off x="8794537" y="3630440"/>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971E8DC1-EFC6-0D4B-CE94-10EC25CCED1C}"/>
              </a:ext>
            </a:extLst>
          </p:cNvPr>
          <p:cNvCxnSpPr>
            <a:cxnSpLocks/>
          </p:cNvCxnSpPr>
          <p:nvPr/>
        </p:nvCxnSpPr>
        <p:spPr bwMode="auto">
          <a:xfrm>
            <a:off x="9122272" y="3771674"/>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5C24E50D-078A-8F59-0270-567FC6E79A42}"/>
              </a:ext>
            </a:extLst>
          </p:cNvPr>
          <p:cNvCxnSpPr>
            <a:cxnSpLocks/>
          </p:cNvCxnSpPr>
          <p:nvPr/>
        </p:nvCxnSpPr>
        <p:spPr bwMode="auto">
          <a:xfrm>
            <a:off x="9153053" y="3771674"/>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5CF8810D-5A65-C4CE-58C6-5425F1014950}"/>
              </a:ext>
            </a:extLst>
          </p:cNvPr>
          <p:cNvCxnSpPr>
            <a:cxnSpLocks/>
          </p:cNvCxnSpPr>
          <p:nvPr/>
        </p:nvCxnSpPr>
        <p:spPr bwMode="auto">
          <a:xfrm>
            <a:off x="9165728" y="3771674"/>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8F7C51FD-94D6-E91D-5B81-1D1B0F8CC855}"/>
              </a:ext>
            </a:extLst>
          </p:cNvPr>
          <p:cNvCxnSpPr>
            <a:cxnSpLocks/>
          </p:cNvCxnSpPr>
          <p:nvPr/>
        </p:nvCxnSpPr>
        <p:spPr bwMode="auto">
          <a:xfrm>
            <a:off x="9455438" y="3771674"/>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582028D0-73F3-BC10-1A3A-E067BB1EED01}"/>
              </a:ext>
            </a:extLst>
          </p:cNvPr>
          <p:cNvCxnSpPr>
            <a:cxnSpLocks/>
          </p:cNvCxnSpPr>
          <p:nvPr/>
        </p:nvCxnSpPr>
        <p:spPr bwMode="auto">
          <a:xfrm>
            <a:off x="10355353" y="4066817"/>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10A51FC9-5C12-00FA-E9DC-B03A0EA09453}"/>
              </a:ext>
            </a:extLst>
          </p:cNvPr>
          <p:cNvCxnSpPr>
            <a:cxnSpLocks/>
          </p:cNvCxnSpPr>
          <p:nvPr/>
        </p:nvCxnSpPr>
        <p:spPr bwMode="auto">
          <a:xfrm>
            <a:off x="10681277" y="4066817"/>
            <a:ext cx="0" cy="72428"/>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5863402E-C8FC-BB10-72F0-CC9C67E2FAF8}"/>
              </a:ext>
            </a:extLst>
          </p:cNvPr>
          <p:cNvCxnSpPr>
            <a:cxnSpLocks/>
          </p:cNvCxnSpPr>
          <p:nvPr/>
        </p:nvCxnSpPr>
        <p:spPr bwMode="auto">
          <a:xfrm>
            <a:off x="10793540" y="4066817"/>
            <a:ext cx="0" cy="72428"/>
          </a:xfrm>
          <a:prstGeom prst="line">
            <a:avLst/>
          </a:prstGeom>
          <a:noFill/>
          <a:ln w="28575" cap="flat" cmpd="sng" algn="ctr">
            <a:solidFill>
              <a:schemeClr val="accent1"/>
            </a:solidFill>
            <a:prstDash val="solid"/>
            <a:round/>
            <a:headEnd type="none" w="med" len="med"/>
            <a:tailEnd type="none" w="med" len="med"/>
          </a:ln>
          <a:effectLst/>
        </p:spPr>
      </p:cxnSp>
      <p:sp>
        <p:nvSpPr>
          <p:cNvPr id="128" name="TextBox 127">
            <a:extLst>
              <a:ext uri="{FF2B5EF4-FFF2-40B4-BE49-F238E27FC236}">
                <a16:creationId xmlns:a16="http://schemas.microsoft.com/office/drawing/2014/main" id="{B46912C6-572C-9049-0D31-1B893F58383A}"/>
              </a:ext>
            </a:extLst>
          </p:cNvPr>
          <p:cNvSpPr txBox="1"/>
          <p:nvPr/>
        </p:nvSpPr>
        <p:spPr bwMode="auto">
          <a:xfrm>
            <a:off x="5763400" y="5577839"/>
            <a:ext cx="524193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tabLst>
                <a:tab pos="912813" algn="l"/>
                <a:tab pos="1323975" algn="l"/>
                <a:tab pos="1757363" algn="l"/>
                <a:tab pos="2208213" algn="l"/>
                <a:tab pos="2659063" algn="l"/>
                <a:tab pos="3141663" algn="l"/>
                <a:tab pos="3567113" algn="l"/>
                <a:tab pos="3998913" algn="l"/>
                <a:tab pos="4446588" algn="l"/>
                <a:tab pos="4848225" algn="l"/>
              </a:tabLst>
            </a:pPr>
            <a:r>
              <a:rPr lang="en-US" sz="1600" dirty="0">
                <a:solidFill>
                  <a:schemeClr val="bg1"/>
                </a:solidFill>
                <a:latin typeface="Calibri" panose="020F0502020204030204" pitchFamily="34" charset="0"/>
              </a:rPr>
              <a:t>No. at risk</a:t>
            </a:r>
            <a:r>
              <a:rPr lang="en-US" sz="1600" b="0" dirty="0">
                <a:solidFill>
                  <a:schemeClr val="bg1"/>
                </a:solidFill>
                <a:latin typeface="Calibri" panose="020F0502020204030204" pitchFamily="34" charset="0"/>
              </a:rPr>
              <a:t>	30	24	21	16	11	9	4	3	3	1</a:t>
            </a:r>
            <a:endParaRPr lang="en-US" sz="16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39696502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485132A5-37E3-E90E-8BDC-C7959D180DDC}"/>
              </a:ext>
            </a:extLst>
          </p:cNvPr>
          <p:cNvSpPr>
            <a:spLocks noGrp="1"/>
          </p:cNvSpPr>
          <p:nvPr>
            <p:ph type="title"/>
          </p:nvPr>
        </p:nvSpPr>
        <p:spPr/>
        <p:txBody>
          <a:bodyPr/>
          <a:lstStyle/>
          <a:p>
            <a:r>
              <a:rPr lang="en-US" dirty="0"/>
              <a:t>EndoBARR: Safety Summary</a:t>
            </a:r>
          </a:p>
        </p:txBody>
      </p:sp>
      <p:sp>
        <p:nvSpPr>
          <p:cNvPr id="6" name="Content Placeholder 5">
            <a:extLst>
              <a:ext uri="{FF2B5EF4-FFF2-40B4-BE49-F238E27FC236}">
                <a16:creationId xmlns:a16="http://schemas.microsoft.com/office/drawing/2014/main" id="{2DA73818-DC8B-9760-780D-E68E81C50FD4}"/>
              </a:ext>
            </a:extLst>
          </p:cNvPr>
          <p:cNvSpPr>
            <a:spLocks noGrp="1"/>
          </p:cNvSpPr>
          <p:nvPr>
            <p:ph idx="1"/>
          </p:nvPr>
        </p:nvSpPr>
        <p:spPr>
          <a:xfrm>
            <a:off x="6264459" y="1505979"/>
            <a:ext cx="5217743" cy="4650686"/>
          </a:xfrm>
        </p:spPr>
        <p:txBody>
          <a:bodyPr/>
          <a:lstStyle/>
          <a:p>
            <a:r>
              <a:rPr lang="en-US" sz="2400" b="0" dirty="0">
                <a:solidFill>
                  <a:schemeClr val="bg1"/>
                </a:solidFill>
                <a:latin typeface="Calibri" panose="020F0502020204030204" pitchFamily="34" charset="0"/>
              </a:rPr>
              <a:t>Other </a:t>
            </a:r>
            <a:r>
              <a:rPr lang="en-US" sz="2400" dirty="0"/>
              <a:t>grade ≥3 AEs (14%) included a</a:t>
            </a:r>
            <a:r>
              <a:rPr lang="en-US" sz="2400" b="0" dirty="0">
                <a:solidFill>
                  <a:schemeClr val="bg1"/>
                </a:solidFill>
                <a:latin typeface="Calibri" panose="020F0502020204030204" pitchFamily="34" charset="0"/>
              </a:rPr>
              <a:t>cidosis, hypotension, lower extremity edema, PTT increase, and seizure</a:t>
            </a:r>
          </a:p>
          <a:p>
            <a:r>
              <a:rPr lang="en-US" sz="2400" dirty="0"/>
              <a:t>Total of 12 (30%) and 2 (7%) TEAEs required dose reductions or discontinuation (n = 30)</a:t>
            </a:r>
          </a:p>
          <a:p>
            <a:pPr lvl="1"/>
            <a:r>
              <a:rPr lang="en-US" sz="2200" dirty="0"/>
              <a:t>TEAEs requiring dose reductions: 23% in MSS and 9% in MMRd</a:t>
            </a:r>
          </a:p>
          <a:p>
            <a:pPr lvl="1"/>
            <a:r>
              <a:rPr lang="en-US" sz="2200" dirty="0"/>
              <a:t>TEAEs requiring discontinuation of any agent: 9% in MSS and 0% in MMRd</a:t>
            </a:r>
          </a:p>
          <a:p>
            <a:endParaRPr lang="en-US" dirty="0"/>
          </a:p>
        </p:txBody>
      </p:sp>
      <p:grpSp>
        <p:nvGrpSpPr>
          <p:cNvPr id="8" name="Group 7">
            <a:extLst>
              <a:ext uri="{FF2B5EF4-FFF2-40B4-BE49-F238E27FC236}">
                <a16:creationId xmlns:a16="http://schemas.microsoft.com/office/drawing/2014/main" id="{6BEE3BA7-8D44-9F8C-6FBC-E638B414EFCC}"/>
              </a:ext>
            </a:extLst>
          </p:cNvPr>
          <p:cNvGrpSpPr/>
          <p:nvPr/>
        </p:nvGrpSpPr>
        <p:grpSpPr>
          <a:xfrm>
            <a:off x="9392911" y="6207927"/>
            <a:ext cx="2488502" cy="454909"/>
            <a:chOff x="9392911" y="6207927"/>
            <a:chExt cx="2488502" cy="454909"/>
          </a:xfrm>
        </p:grpSpPr>
        <p:pic>
          <p:nvPicPr>
            <p:cNvPr id="9" name="Picture 8" descr="A picture containing text, ax, wheel&#10;&#10;Description automatically generated">
              <a:extLst>
                <a:ext uri="{FF2B5EF4-FFF2-40B4-BE49-F238E27FC236}">
                  <a16:creationId xmlns:a16="http://schemas.microsoft.com/office/drawing/2014/main" id="{02C3A4BE-DD96-145A-EDBE-F6176C827FF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0" name="Rectangle 8">
              <a:extLst>
                <a:ext uri="{FF2B5EF4-FFF2-40B4-BE49-F238E27FC236}">
                  <a16:creationId xmlns:a16="http://schemas.microsoft.com/office/drawing/2014/main" id="{171897AB-A6D5-058A-40C8-A63597CCECD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 Box 15">
            <a:extLst>
              <a:ext uri="{FF2B5EF4-FFF2-40B4-BE49-F238E27FC236}">
                <a16:creationId xmlns:a16="http://schemas.microsoft.com/office/drawing/2014/main" id="{D97956C1-9FC3-DD21-D759-F129941BB0B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Bradley. ASCO 2022. Abstr 5510.</a:t>
            </a:r>
          </a:p>
        </p:txBody>
      </p:sp>
      <p:graphicFrame>
        <p:nvGraphicFramePr>
          <p:cNvPr id="12" name="Table 11">
            <a:extLst>
              <a:ext uri="{FF2B5EF4-FFF2-40B4-BE49-F238E27FC236}">
                <a16:creationId xmlns:a16="http://schemas.microsoft.com/office/drawing/2014/main" id="{8B905D81-79ED-11AB-7567-BCD15F06B454}"/>
              </a:ext>
            </a:extLst>
          </p:cNvPr>
          <p:cNvGraphicFramePr>
            <a:graphicFrameLocks noGrp="1"/>
          </p:cNvGraphicFramePr>
          <p:nvPr>
            <p:extLst>
              <p:ext uri="{D42A27DB-BD31-4B8C-83A1-F6EECF244321}">
                <p14:modId xmlns:p14="http://schemas.microsoft.com/office/powerpoint/2010/main" val="1972786799"/>
              </p:ext>
            </p:extLst>
          </p:nvPr>
        </p:nvGraphicFramePr>
        <p:xfrm>
          <a:off x="719138" y="1599280"/>
          <a:ext cx="5208404" cy="4340352"/>
        </p:xfrm>
        <a:graphic>
          <a:graphicData uri="http://schemas.openxmlformats.org/drawingml/2006/table">
            <a:tbl>
              <a:tblPr firstRow="1" bandRow="1">
                <a:tableStyleId>{5C22544A-7EE6-4342-B048-85BDC9FD1C3A}</a:tableStyleId>
              </a:tblPr>
              <a:tblGrid>
                <a:gridCol w="3125604">
                  <a:extLst>
                    <a:ext uri="{9D8B030D-6E8A-4147-A177-3AD203B41FA5}">
                      <a16:colId xmlns:a16="http://schemas.microsoft.com/office/drawing/2014/main" val="637811935"/>
                    </a:ext>
                  </a:extLst>
                </a:gridCol>
                <a:gridCol w="2082800">
                  <a:extLst>
                    <a:ext uri="{9D8B030D-6E8A-4147-A177-3AD203B41FA5}">
                      <a16:colId xmlns:a16="http://schemas.microsoft.com/office/drawing/2014/main" val="1258615700"/>
                    </a:ext>
                  </a:extLst>
                </a:gridCol>
              </a:tblGrid>
              <a:tr h="276438">
                <a:tc>
                  <a:txBody>
                    <a:bodyPr/>
                    <a:lstStyle/>
                    <a:p>
                      <a:pPr>
                        <a:lnSpc>
                          <a:spcPct val="95000"/>
                        </a:lnSpc>
                      </a:pPr>
                      <a:r>
                        <a:rPr lang="en-US" sz="1600" dirty="0">
                          <a:solidFill>
                            <a:schemeClr val="tx1"/>
                          </a:solidFill>
                          <a:latin typeface="Calibri" panose="020F0502020204030204" pitchFamily="34" charset="0"/>
                          <a:cs typeface="Calibri" panose="020F0502020204030204" pitchFamily="34" charset="0"/>
                        </a:rPr>
                        <a:t>Patents With Grade ≥3 AEs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5000"/>
                        </a:lnSpc>
                      </a:pPr>
                      <a:r>
                        <a:rPr lang="en-US" sz="1600" dirty="0">
                          <a:solidFill>
                            <a:schemeClr val="tx1"/>
                          </a:solidFill>
                          <a:latin typeface="Calibri" panose="020F0502020204030204" pitchFamily="34" charset="0"/>
                          <a:cs typeface="Calibri" panose="020F0502020204030204" pitchFamily="34" charset="0"/>
                        </a:rPr>
                        <a:t>Atezolizumab + Bevacizumab +</a:t>
                      </a:r>
                    </a:p>
                    <a:p>
                      <a:pPr algn="ctr">
                        <a:lnSpc>
                          <a:spcPct val="95000"/>
                        </a:lnSpc>
                      </a:pPr>
                      <a:r>
                        <a:rPr lang="en-US" sz="1600" dirty="0">
                          <a:solidFill>
                            <a:schemeClr val="tx1"/>
                          </a:solidFill>
                          <a:latin typeface="Calibri" panose="020F0502020204030204" pitchFamily="34" charset="0"/>
                          <a:cs typeface="Calibri" panose="020F0502020204030204" pitchFamily="34" charset="0"/>
                        </a:rPr>
                        <a:t>Rucaparib (n = 37)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25126964"/>
                  </a:ext>
                </a:extLst>
              </a:tr>
              <a:tr h="261173">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Abdominal pain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7 (19)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30213593"/>
                  </a:ext>
                </a:extLst>
              </a:tr>
              <a:tr h="261173">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LFT/amylase elevation*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6 (16)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26847637"/>
                  </a:ext>
                </a:extLst>
              </a:tr>
              <a:tr h="261173">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Anemia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4 (11)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53265209"/>
                  </a:ext>
                </a:extLst>
              </a:tr>
              <a:tr h="261173">
                <a:tc>
                  <a:txBody>
                    <a:bodyPr/>
                    <a:lstStyle/>
                    <a:p>
                      <a:pPr marL="0" indent="0">
                        <a:lnSpc>
                          <a:spcPct val="95000"/>
                        </a:lnSpc>
                        <a:buFontTx/>
                        <a:buNone/>
                      </a:pPr>
                      <a:r>
                        <a:rPr lang="en-US" sz="1600" b="0" dirty="0">
                          <a:solidFill>
                            <a:schemeClr val="bg1"/>
                          </a:solidFill>
                          <a:latin typeface="Calibri" panose="020F0502020204030204" pitchFamily="34" charset="0"/>
                          <a:cs typeface="Calibri" panose="020F0502020204030204" pitchFamily="34" charset="0"/>
                        </a:rPr>
                        <a:t>WBC decrease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 3 (8)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93539183"/>
                  </a:ext>
                </a:extLst>
              </a:tr>
              <a:tr h="261173">
                <a:tc>
                  <a:txBody>
                    <a:bodyPr/>
                    <a:lstStyle/>
                    <a:p>
                      <a:pPr marL="0" marR="0" lvl="0" indent="0" algn="l" defTabSz="914400" rtl="0" eaLnBrk="1" fontAlgn="auto" latinLnBrk="0" hangingPunct="1">
                        <a:lnSpc>
                          <a:spcPct val="95000"/>
                        </a:lnSpc>
                        <a:spcBef>
                          <a:spcPts val="0"/>
                        </a:spcBef>
                        <a:spcAft>
                          <a:spcPts val="0"/>
                        </a:spcAft>
                        <a:buClrTx/>
                        <a:buSzTx/>
                        <a:buFontTx/>
                        <a:buNone/>
                        <a:tabLst/>
                        <a:defRPr/>
                      </a:pPr>
                      <a:r>
                        <a:rPr lang="en-US" sz="1600" b="0" dirty="0">
                          <a:solidFill>
                            <a:schemeClr val="bg1"/>
                          </a:solidFill>
                          <a:latin typeface="Calibri" panose="020F0502020204030204" pitchFamily="34" charset="0"/>
                          <a:cs typeface="Calibri" panose="020F0502020204030204" pitchFamily="34" charset="0"/>
                        </a:rPr>
                        <a:t>Hypertension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3 (8)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616871273"/>
                  </a:ext>
                </a:extLst>
              </a:tr>
              <a:tr h="261173">
                <a:tc>
                  <a:txBody>
                    <a:bodyPr/>
                    <a:lstStyle/>
                    <a:p>
                      <a:pPr marL="0" indent="0">
                        <a:lnSpc>
                          <a:spcPct val="95000"/>
                        </a:lnSpc>
                        <a:buFontTx/>
                        <a:buNone/>
                      </a:pPr>
                      <a:r>
                        <a:rPr lang="en-US" sz="1600" b="0" dirty="0">
                          <a:solidFill>
                            <a:schemeClr val="bg1"/>
                          </a:solidFill>
                          <a:latin typeface="Calibri" panose="020F0502020204030204" pitchFamily="34" charset="0"/>
                          <a:cs typeface="Calibri" panose="020F0502020204030204" pitchFamily="34" charset="0"/>
                        </a:rPr>
                        <a:t>Creatinine clearance decrease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 2 (5)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670521932"/>
                  </a:ext>
                </a:extLst>
              </a:tr>
              <a:tr h="261173">
                <a:tc>
                  <a:txBody>
                    <a:bodyPr/>
                    <a:lstStyle/>
                    <a:p>
                      <a:pP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Bowel obstruction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2 (5)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796995648"/>
                  </a:ext>
                </a:extLst>
              </a:tr>
              <a:tr h="261173">
                <a:tc>
                  <a:txBody>
                    <a:bodyPr/>
                    <a:lstStyle/>
                    <a:p>
                      <a:pP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Rash</a:t>
                      </a:r>
                      <a:r>
                        <a:rPr lang="en-US" sz="1600" b="0" baseline="30000" dirty="0">
                          <a:solidFill>
                            <a:schemeClr val="bg1"/>
                          </a:solidFill>
                          <a:latin typeface="Calibri" panose="020F0502020204030204" pitchFamily="34" charset="0"/>
                          <a:cs typeface="Calibri" panose="020F0502020204030204" pitchFamily="34" charset="0"/>
                        </a:rPr>
                        <a: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2 (5)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89456865"/>
                  </a:ext>
                </a:extLst>
              </a:tr>
              <a:tr h="261173">
                <a:tc>
                  <a:txBody>
                    <a:bodyPr/>
                    <a:lstStyle/>
                    <a:p>
                      <a:pP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Platelet count decrease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1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58607672"/>
                  </a:ext>
                </a:extLst>
              </a:tr>
              <a:tr h="261173">
                <a:tc>
                  <a:txBody>
                    <a:bodyPr/>
                    <a:lstStyle/>
                    <a:p>
                      <a:pP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Sepsis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1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0556540"/>
                  </a:ext>
                </a:extLst>
              </a:tr>
              <a:tr h="0">
                <a:tc>
                  <a:txBody>
                    <a:bodyPr/>
                    <a:lstStyle/>
                    <a:p>
                      <a:pPr>
                        <a:lnSpc>
                          <a:spcPct val="95000"/>
                        </a:lnSpc>
                        <a:buFontTx/>
                        <a:buNone/>
                      </a:pPr>
                      <a:r>
                        <a:rPr lang="en-US" sz="1600" b="0" dirty="0">
                          <a:solidFill>
                            <a:schemeClr val="bg1"/>
                          </a:solidFill>
                          <a:latin typeface="Calibri" panose="020F0502020204030204" pitchFamily="34" charset="0"/>
                          <a:cs typeface="Calibri" panose="020F0502020204030204" pitchFamily="34" charset="0"/>
                        </a:rPr>
                        <a:t>Cholesterol elevation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ct val="95000"/>
                        </a:lnSpc>
                      </a:pPr>
                      <a:r>
                        <a:rPr lang="en-US" sz="1600" b="0" dirty="0">
                          <a:solidFill>
                            <a:schemeClr val="bg1"/>
                          </a:solidFill>
                          <a:latin typeface="Calibri" panose="020F0502020204030204" pitchFamily="34" charset="0"/>
                          <a:cs typeface="Calibri" panose="020F0502020204030204" pitchFamily="34" charset="0"/>
                        </a:rPr>
                        <a:t>1 (3)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32768037"/>
                  </a:ext>
                </a:extLst>
              </a:tr>
            </a:tbl>
          </a:graphicData>
        </a:graphic>
      </p:graphicFrame>
      <p:sp>
        <p:nvSpPr>
          <p:cNvPr id="2" name="TextBox 1">
            <a:extLst>
              <a:ext uri="{FF2B5EF4-FFF2-40B4-BE49-F238E27FC236}">
                <a16:creationId xmlns:a16="http://schemas.microsoft.com/office/drawing/2014/main" id="{FD943582-5D97-A828-2933-660A9A4D94B5}"/>
              </a:ext>
            </a:extLst>
          </p:cNvPr>
          <p:cNvSpPr txBox="1"/>
          <p:nvPr/>
        </p:nvSpPr>
        <p:spPr bwMode="auto">
          <a:xfrm>
            <a:off x="663366" y="5959737"/>
            <a:ext cx="53199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 Events attributed to atezolizumab. †1 event attributed to atezolizumab. </a:t>
            </a:r>
          </a:p>
        </p:txBody>
      </p:sp>
    </p:spTree>
    <p:extLst>
      <p:ext uri="{BB962C8B-B14F-4D97-AF65-F5344CB8AC3E}">
        <p14:creationId xmlns:p14="http://schemas.microsoft.com/office/powerpoint/2010/main" val="160929966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1FB86D-7388-4092-A167-E0378C56DA44}"/>
              </a:ext>
            </a:extLst>
          </p:cNvPr>
          <p:cNvSpPr>
            <a:spLocks noGrp="1"/>
          </p:cNvSpPr>
          <p:nvPr>
            <p:ph type="title"/>
          </p:nvPr>
        </p:nvSpPr>
        <p:spPr/>
        <p:txBody>
          <a:bodyPr/>
          <a:lstStyle/>
          <a:p>
            <a:r>
              <a:rPr lang="en-US" dirty="0"/>
              <a:t>Endometrial Cancer Studies: Summary</a:t>
            </a:r>
          </a:p>
        </p:txBody>
      </p:sp>
      <p:sp>
        <p:nvSpPr>
          <p:cNvPr id="3" name="Content Placeholder 2">
            <a:extLst>
              <a:ext uri="{FF2B5EF4-FFF2-40B4-BE49-F238E27FC236}">
                <a16:creationId xmlns:a16="http://schemas.microsoft.com/office/drawing/2014/main" id="{1A357D43-D05C-44A4-9380-146D5E6B9A78}"/>
              </a:ext>
            </a:extLst>
          </p:cNvPr>
          <p:cNvSpPr>
            <a:spLocks noGrp="1"/>
          </p:cNvSpPr>
          <p:nvPr>
            <p:ph idx="1"/>
          </p:nvPr>
        </p:nvSpPr>
        <p:spPr>
          <a:xfrm>
            <a:off x="604675" y="1479593"/>
            <a:ext cx="10877529" cy="4881883"/>
          </a:xfrm>
        </p:spPr>
        <p:txBody>
          <a:bodyPr/>
          <a:lstStyle/>
          <a:p>
            <a:r>
              <a:rPr lang="en-US" sz="1800" b="1" dirty="0"/>
              <a:t>Phase III SIENDO of selinexor vs placebo maintenance therapy in endometrial cancer:                   </a:t>
            </a:r>
            <a:br>
              <a:rPr lang="en-US" sz="1800" b="1" dirty="0"/>
            </a:br>
            <a:r>
              <a:rPr lang="en-US" sz="1800" dirty="0"/>
              <a:t>oral selinexor maintenance yielded significant antitumor activity with median PFS of 5.7 vs 3.8 </a:t>
            </a:r>
            <a:r>
              <a:rPr lang="en-US" sz="1800" dirty="0" err="1"/>
              <a:t>mo</a:t>
            </a:r>
            <a:r>
              <a:rPr lang="en-US" sz="1800" dirty="0"/>
              <a:t> </a:t>
            </a:r>
            <a:br>
              <a:rPr lang="en-US" sz="1800" dirty="0"/>
            </a:br>
            <a:r>
              <a:rPr lang="en-US" sz="1800" dirty="0"/>
              <a:t>(HR: 0.705; one-sided </a:t>
            </a:r>
            <a:r>
              <a:rPr lang="en-US" sz="1800" i="1" dirty="0"/>
              <a:t>P</a:t>
            </a:r>
            <a:r>
              <a:rPr lang="en-US" sz="1800" dirty="0"/>
              <a:t> = .024)</a:t>
            </a:r>
            <a:r>
              <a:rPr lang="en-US" sz="1800" baseline="30000" dirty="0"/>
              <a:t>1</a:t>
            </a:r>
            <a:endParaRPr lang="en-US" sz="1800" dirty="0"/>
          </a:p>
          <a:p>
            <a:pPr lvl="1"/>
            <a:r>
              <a:rPr lang="en-US" sz="1600" dirty="0"/>
              <a:t>Significant antitumor activity observed for selinexor in patient subgroups including endometrioid histology </a:t>
            </a:r>
            <a:br>
              <a:rPr lang="en-US" sz="1600" dirty="0"/>
            </a:br>
            <a:r>
              <a:rPr lang="en-US" sz="1600" dirty="0"/>
              <a:t>(HR: 0.57; </a:t>
            </a:r>
            <a:r>
              <a:rPr lang="en-US" sz="1600" i="1" dirty="0"/>
              <a:t>P = </a:t>
            </a:r>
            <a:r>
              <a:rPr lang="en-US" sz="1600" dirty="0"/>
              <a:t>.014), with p53 wild-type status (HR: 0.38 ; </a:t>
            </a:r>
            <a:r>
              <a:rPr lang="en-US" sz="1600" i="1" dirty="0"/>
              <a:t>P </a:t>
            </a:r>
            <a:r>
              <a:rPr lang="en-US" sz="1600" dirty="0"/>
              <a:t>=</a:t>
            </a:r>
            <a:r>
              <a:rPr lang="en-US" sz="1600" i="1" dirty="0"/>
              <a:t> </a:t>
            </a:r>
            <a:r>
              <a:rPr lang="en-US" sz="1600" dirty="0"/>
              <a:t>.0003), but not serous histology (HR: 0.86; </a:t>
            </a:r>
            <a:r>
              <a:rPr lang="en-US" sz="1600" i="1" dirty="0"/>
              <a:t>P </a:t>
            </a:r>
            <a:r>
              <a:rPr lang="en-US" sz="1600" dirty="0"/>
              <a:t>= .309)</a:t>
            </a:r>
          </a:p>
          <a:p>
            <a:pPr lvl="1"/>
            <a:r>
              <a:rPr lang="en-US" sz="1600" dirty="0"/>
              <a:t>QoL data were similar for both treatment groups</a:t>
            </a:r>
          </a:p>
          <a:p>
            <a:r>
              <a:rPr lang="en-US" sz="1800" dirty="0"/>
              <a:t>Treatment-emergent AEs with selinexor were manageable with supportive care and dose modifications</a:t>
            </a:r>
          </a:p>
          <a:p>
            <a:r>
              <a:rPr lang="en-US" sz="1800" b="1" dirty="0"/>
              <a:t>SIENDO preliminary subgroup analyses: </a:t>
            </a:r>
            <a:r>
              <a:rPr lang="en-US" sz="1800" dirty="0"/>
              <a:t>in the preliminary subgroup analyses from SIENDO, wild-type P53 was identified as a predictor of efficacy with selinexor whereas no benefit was observed in tumors with mutant/aberrant P53</a:t>
            </a:r>
            <a:r>
              <a:rPr lang="en-US" sz="1800" baseline="30000" dirty="0"/>
              <a:t>2</a:t>
            </a:r>
          </a:p>
          <a:p>
            <a:pPr lvl="1"/>
            <a:r>
              <a:rPr lang="en-US" sz="1600" dirty="0"/>
              <a:t>Exploratory subgroups showed PFS benefit with selinexor including MS and copy number low endometrial cancer</a:t>
            </a:r>
          </a:p>
          <a:p>
            <a:pPr lvl="1"/>
            <a:r>
              <a:rPr lang="en-US" sz="1600" dirty="0"/>
              <a:t>Investigator’s concluded findings warrant further evaluation of selinexor as a maintenance treatment for patients with wild-type P53 endometrial cancer</a:t>
            </a:r>
          </a:p>
        </p:txBody>
      </p:sp>
      <p:sp>
        <p:nvSpPr>
          <p:cNvPr id="4" name="Text Box 15">
            <a:extLst>
              <a:ext uri="{FF2B5EF4-FFF2-40B4-BE49-F238E27FC236}">
                <a16:creationId xmlns:a16="http://schemas.microsoft.com/office/drawing/2014/main" id="{4F08D746-11D7-4333-86C2-CE66EFA88AB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1. Vergote. SGO 2022. Abstr 249. 2. Makker. ASCO 2022. Abstr 5511. </a:t>
            </a:r>
            <a:r>
              <a:rPr lang="en-US" altLang="en-US" sz="1200" b="0" spc="-10" dirty="0">
                <a:solidFill>
                  <a:schemeClr val="bg2"/>
                </a:solidFill>
                <a:latin typeface="Calibri" panose="020F0502020204030204" pitchFamily="34" charset="0"/>
              </a:rPr>
              <a:t>  </a:t>
            </a:r>
            <a:endParaRPr lang="en-US" altLang="en-US" sz="1200" b="0" dirty="0">
              <a:solidFill>
                <a:schemeClr val="bg2"/>
              </a:solidFill>
              <a:latin typeface="Calibri" panose="020F0502020204030204" pitchFamily="34" charset="0"/>
            </a:endParaRPr>
          </a:p>
        </p:txBody>
      </p:sp>
      <p:grpSp>
        <p:nvGrpSpPr>
          <p:cNvPr id="5" name="Group 4">
            <a:extLst>
              <a:ext uri="{FF2B5EF4-FFF2-40B4-BE49-F238E27FC236}">
                <a16:creationId xmlns:a16="http://schemas.microsoft.com/office/drawing/2014/main" id="{4A6E4CF2-4915-4D96-A06E-186144507799}"/>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3C69765C-E081-418F-8A99-8252A64D699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23CC350A-CE25-4935-BA4D-A1B7A7839006}"/>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264459011"/>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1FB86D-7388-4092-A167-E0378C56DA44}"/>
              </a:ext>
            </a:extLst>
          </p:cNvPr>
          <p:cNvSpPr>
            <a:spLocks noGrp="1"/>
          </p:cNvSpPr>
          <p:nvPr>
            <p:ph type="title"/>
          </p:nvPr>
        </p:nvSpPr>
        <p:spPr/>
        <p:txBody>
          <a:bodyPr/>
          <a:lstStyle/>
          <a:p>
            <a:r>
              <a:rPr lang="en-US" dirty="0"/>
              <a:t>Endometrial Cancer Studies: Summary</a:t>
            </a:r>
          </a:p>
        </p:txBody>
      </p:sp>
      <p:sp>
        <p:nvSpPr>
          <p:cNvPr id="3" name="Content Placeholder 2">
            <a:extLst>
              <a:ext uri="{FF2B5EF4-FFF2-40B4-BE49-F238E27FC236}">
                <a16:creationId xmlns:a16="http://schemas.microsoft.com/office/drawing/2014/main" id="{1A357D43-D05C-44A4-9380-146D5E6B9A78}"/>
              </a:ext>
            </a:extLst>
          </p:cNvPr>
          <p:cNvSpPr>
            <a:spLocks noGrp="1"/>
          </p:cNvSpPr>
          <p:nvPr>
            <p:ph idx="1"/>
          </p:nvPr>
        </p:nvSpPr>
        <p:spPr>
          <a:xfrm>
            <a:off x="604675" y="1513046"/>
            <a:ext cx="10877529" cy="4881883"/>
          </a:xfrm>
        </p:spPr>
        <p:txBody>
          <a:bodyPr/>
          <a:lstStyle/>
          <a:p>
            <a:pPr>
              <a:spcAft>
                <a:spcPts val="500"/>
              </a:spcAft>
            </a:pPr>
            <a:r>
              <a:rPr lang="en-US" sz="1800" b="1" dirty="0"/>
              <a:t>GARNET cohorts A1 and A2 update: </a:t>
            </a:r>
            <a:r>
              <a:rPr lang="en-US" altLang="en-US" sz="1800" dirty="0"/>
              <a:t>in patients with previously treated </a:t>
            </a:r>
            <a:r>
              <a:rPr lang="en-US" sz="1800" dirty="0"/>
              <a:t>recurrent or advanced </a:t>
            </a:r>
            <a:br>
              <a:rPr lang="en-US" sz="1800" dirty="0"/>
            </a:br>
            <a:r>
              <a:rPr lang="en-US" sz="1800" dirty="0"/>
              <a:t>dMMR/MSI-H or pMMR/MSS endometrial cancer, dostarlimab was associated with significant clinical activity</a:t>
            </a:r>
            <a:r>
              <a:rPr lang="en-US" sz="1800" baseline="30000" dirty="0"/>
              <a:t>1</a:t>
            </a:r>
          </a:p>
          <a:p>
            <a:pPr lvl="1">
              <a:spcAft>
                <a:spcPts val="500"/>
              </a:spcAft>
            </a:pPr>
            <a:r>
              <a:rPr lang="en-US" altLang="en-US" sz="1600" dirty="0">
                <a:ea typeface="+mn-ea"/>
                <a:cs typeface="+mn-cs"/>
              </a:rPr>
              <a:t>ORR: 45.4% and </a:t>
            </a:r>
            <a:r>
              <a:rPr lang="en-US" sz="1600" dirty="0">
                <a:ea typeface="+mn-ea"/>
                <a:cs typeface="+mn-cs"/>
              </a:rPr>
              <a:t>15.4%; median PFS: 6.0 mo (range: 4.1-18.8) and 2.7 mo (range: 2.6-2.8); median OS: NR (range: 27.1-NR) and 16.9 mo (range: 13.0-21.8)</a:t>
            </a:r>
            <a:endParaRPr lang="en-US" sz="1600" dirty="0"/>
          </a:p>
          <a:p>
            <a:pPr lvl="1">
              <a:spcAft>
                <a:spcPts val="500"/>
              </a:spcAft>
            </a:pPr>
            <a:r>
              <a:rPr lang="en-US" altLang="en-US" sz="1600" dirty="0"/>
              <a:t>Median DoR not reached in d</a:t>
            </a:r>
            <a:r>
              <a:rPr lang="en-US" sz="1600" kern="1200" dirty="0">
                <a:solidFill>
                  <a:srgbClr val="000000"/>
                </a:solidFill>
                <a:cs typeface="Calibri" panose="020F0502020204030204" pitchFamily="34" charset="0"/>
              </a:rPr>
              <a:t>MMR/MSI-H group </a:t>
            </a:r>
            <a:r>
              <a:rPr lang="en-US" altLang="en-US" sz="1600" dirty="0"/>
              <a:t>and 19.4 mo in p</a:t>
            </a:r>
            <a:r>
              <a:rPr lang="en-US" sz="1600" kern="1200" dirty="0">
                <a:solidFill>
                  <a:srgbClr val="000000"/>
                </a:solidFill>
                <a:cs typeface="Calibri" panose="020F0502020204030204" pitchFamily="34" charset="0"/>
              </a:rPr>
              <a:t>MMR/MSS group</a:t>
            </a:r>
          </a:p>
          <a:p>
            <a:pPr>
              <a:spcAft>
                <a:spcPts val="500"/>
              </a:spcAft>
            </a:pPr>
            <a:r>
              <a:rPr lang="en-US" sz="1800" dirty="0"/>
              <a:t>Dostarlimab was well tolerated with most TRAES of grade 1-2 and low rate of discontinuation </a:t>
            </a:r>
          </a:p>
          <a:p>
            <a:pPr>
              <a:spcAft>
                <a:spcPts val="500"/>
              </a:spcAft>
            </a:pPr>
            <a:r>
              <a:rPr lang="en-US" sz="1800" b="1" dirty="0"/>
              <a:t>Phase II EndoBARR: </a:t>
            </a:r>
            <a:r>
              <a:rPr lang="en-US" sz="1600" dirty="0">
                <a:latin typeface="Segoe UI" panose="020B0502040204020203" pitchFamily="34" charset="0"/>
              </a:rPr>
              <a:t>i</a:t>
            </a:r>
            <a:r>
              <a:rPr lang="en-US" sz="1600" dirty="0">
                <a:effectLst/>
                <a:latin typeface="Segoe UI" panose="020B0502040204020203" pitchFamily="34" charset="0"/>
              </a:rPr>
              <a:t>nvestigators concluded that </a:t>
            </a:r>
            <a:r>
              <a:rPr lang="en-US" sz="1800" dirty="0"/>
              <a:t>the triplet combination of atezolizumab, bevacizumab, and rucaparib was well tolerated in patients with previously-treated endometrial cancer with encouraging efficacy</a:t>
            </a:r>
            <a:r>
              <a:rPr lang="en-US" sz="1800" baseline="30000" dirty="0"/>
              <a:t>2</a:t>
            </a:r>
          </a:p>
          <a:p>
            <a:pPr>
              <a:spcAft>
                <a:spcPts val="500"/>
              </a:spcAft>
            </a:pPr>
            <a:r>
              <a:rPr lang="en-US" sz="1800" dirty="0"/>
              <a:t>Immune-related AEs remained as expected  </a:t>
            </a:r>
          </a:p>
          <a:p>
            <a:pPr>
              <a:spcAft>
                <a:spcPts val="500"/>
              </a:spcAft>
            </a:pPr>
            <a:r>
              <a:rPr lang="en-US" sz="1800" dirty="0"/>
              <a:t>Responses were durable with clinical benefit seen regardless of MMR status</a:t>
            </a:r>
          </a:p>
          <a:p>
            <a:pPr lvl="1">
              <a:spcAft>
                <a:spcPts val="500"/>
              </a:spcAft>
            </a:pPr>
            <a:r>
              <a:rPr lang="en-US" sz="1600" dirty="0"/>
              <a:t>ORR: 42%; DoR; median 5.8 mo</a:t>
            </a:r>
          </a:p>
          <a:p>
            <a:pPr>
              <a:spcAft>
                <a:spcPts val="500"/>
              </a:spcAft>
            </a:pPr>
            <a:r>
              <a:rPr lang="en-US" altLang="en-US" sz="1600" dirty="0"/>
              <a:t>Median EFS and median OS were 6.2 mo and 15.5 mo respectively </a:t>
            </a:r>
          </a:p>
          <a:p>
            <a:pPr>
              <a:spcAft>
                <a:spcPts val="500"/>
              </a:spcAft>
            </a:pPr>
            <a:r>
              <a:rPr lang="en-US" sz="1600" dirty="0"/>
              <a:t>Correlative analysis for molecular pathways of interest are ongoing</a:t>
            </a:r>
            <a:endParaRPr lang="en-US" sz="1800" dirty="0"/>
          </a:p>
          <a:p>
            <a:pPr>
              <a:spcAft>
                <a:spcPts val="500"/>
              </a:spcAft>
            </a:pPr>
            <a:endParaRPr lang="en-US" sz="1800" dirty="0"/>
          </a:p>
        </p:txBody>
      </p:sp>
      <p:sp>
        <p:nvSpPr>
          <p:cNvPr id="4" name="Text Box 15">
            <a:extLst>
              <a:ext uri="{FF2B5EF4-FFF2-40B4-BE49-F238E27FC236}">
                <a16:creationId xmlns:a16="http://schemas.microsoft.com/office/drawing/2014/main" id="{4F08D746-11D7-4333-86C2-CE66EFA88AB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1. Oaknin. ASCO 2022. Abstr 5509. 2.</a:t>
            </a:r>
            <a:r>
              <a:rPr lang="en-US" altLang="en-US" sz="1200" b="0" spc="-10" dirty="0">
                <a:solidFill>
                  <a:srgbClr val="455560"/>
                </a:solidFill>
                <a:latin typeface="Calibri" panose="020F0502020204030204" pitchFamily="34" charset="0"/>
              </a:rPr>
              <a:t> Bradley. ASCO 2022. Abstr 5510.</a:t>
            </a:r>
          </a:p>
        </p:txBody>
      </p:sp>
      <p:grpSp>
        <p:nvGrpSpPr>
          <p:cNvPr id="5" name="Group 4">
            <a:extLst>
              <a:ext uri="{FF2B5EF4-FFF2-40B4-BE49-F238E27FC236}">
                <a16:creationId xmlns:a16="http://schemas.microsoft.com/office/drawing/2014/main" id="{4A6E4CF2-4915-4D96-A06E-186144507799}"/>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3C69765C-E081-418F-8A99-8252A64D699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8">
              <a:extLst>
                <a:ext uri="{FF2B5EF4-FFF2-40B4-BE49-F238E27FC236}">
                  <a16:creationId xmlns:a16="http://schemas.microsoft.com/office/drawing/2014/main" id="{23CC350A-CE25-4935-BA4D-A1B7A7839006}"/>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712669504"/>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B1E6754-69DC-4907-985A-6995A22726FD}"/>
              </a:ext>
            </a:extLst>
          </p:cNvPr>
          <p:cNvSpPr>
            <a:spLocks noGrp="1"/>
          </p:cNvSpPr>
          <p:nvPr>
            <p:ph type="title"/>
          </p:nvPr>
        </p:nvSpPr>
        <p:spPr/>
        <p:txBody>
          <a:bodyPr/>
          <a:lstStyle/>
          <a:p>
            <a:r>
              <a:rPr lang="en-US" dirty="0"/>
              <a:t>Cervical Cancer</a:t>
            </a:r>
          </a:p>
        </p:txBody>
      </p:sp>
    </p:spTree>
    <p:extLst>
      <p:ext uri="{BB962C8B-B14F-4D97-AF65-F5344CB8AC3E}">
        <p14:creationId xmlns:p14="http://schemas.microsoft.com/office/powerpoint/2010/main" val="2141853817"/>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6476A9A-3DB3-4A4D-867C-6E259D399593}"/>
              </a:ext>
            </a:extLst>
          </p:cNvPr>
          <p:cNvSpPr>
            <a:spLocks noGrp="1"/>
          </p:cNvSpPr>
          <p:nvPr>
            <p:ph type="title"/>
          </p:nvPr>
        </p:nvSpPr>
        <p:spPr/>
        <p:txBody>
          <a:bodyPr/>
          <a:lstStyle/>
          <a:p>
            <a:r>
              <a:rPr lang="en-US" dirty="0"/>
              <a:t>Cost Effectiveness Analysis of Pembro + CT ± Bev in Persistent, Recurrent, or Metastatic Cervical Cancer</a:t>
            </a:r>
          </a:p>
        </p:txBody>
      </p:sp>
      <p:sp>
        <p:nvSpPr>
          <p:cNvPr id="2" name="Content Placeholder 1">
            <a:extLst>
              <a:ext uri="{FF2B5EF4-FFF2-40B4-BE49-F238E27FC236}">
                <a16:creationId xmlns:a16="http://schemas.microsoft.com/office/drawing/2014/main" id="{6D2FC031-A394-413A-A2C6-E9052B6169E8}"/>
              </a:ext>
            </a:extLst>
          </p:cNvPr>
          <p:cNvSpPr>
            <a:spLocks noGrp="1"/>
          </p:cNvSpPr>
          <p:nvPr>
            <p:ph sz="half" idx="1"/>
          </p:nvPr>
        </p:nvSpPr>
        <p:spPr/>
        <p:txBody>
          <a:bodyPr/>
          <a:lstStyle/>
          <a:p>
            <a:r>
              <a:rPr lang="en-US" sz="2400" dirty="0">
                <a:cs typeface="Calibri" panose="020F0502020204030204" pitchFamily="34" charset="0"/>
              </a:rPr>
              <a:t>Previously, standard of care CT ± bev yielded median OS ranging from 12.9 to 17.0 mo</a:t>
            </a:r>
            <a:r>
              <a:rPr lang="en-US" sz="2400" baseline="30000" dirty="0">
                <a:cs typeface="Calibri" panose="020F0502020204030204" pitchFamily="34" charset="0"/>
              </a:rPr>
              <a:t>1,2</a:t>
            </a:r>
            <a:r>
              <a:rPr lang="en-US" sz="2400" dirty="0">
                <a:cs typeface="Calibri" panose="020F0502020204030204" pitchFamily="34" charset="0"/>
              </a:rPr>
              <a:t> </a:t>
            </a:r>
          </a:p>
          <a:p>
            <a:r>
              <a:rPr lang="en-US" sz="2400" dirty="0">
                <a:cs typeface="Calibri" panose="020F0502020204030204" pitchFamily="34" charset="0"/>
              </a:rPr>
              <a:t>The addition of pembro to CT ± bevacizumab yields a median OS of 24.0 mo</a:t>
            </a:r>
            <a:r>
              <a:rPr lang="en-US" sz="2400" baseline="30000" dirty="0">
                <a:cs typeface="Calibri" panose="020F0502020204030204" pitchFamily="34" charset="0"/>
              </a:rPr>
              <a:t>3</a:t>
            </a:r>
          </a:p>
          <a:p>
            <a:pPr lvl="1"/>
            <a:r>
              <a:rPr lang="en-US" sz="2200" dirty="0">
                <a:solidFill>
                  <a:schemeClr val="accent3"/>
                </a:solidFill>
                <a:cs typeface="Calibri" panose="020F0502020204030204" pitchFamily="34" charset="0"/>
              </a:rPr>
              <a:t>FDA Approval October 2021: pembro in combination with CT ± bev, for patients with persistent recurrent or metastatic cervical cancer whose tumors express PD-L1 (CPS ≥1), as determined by an FDA-approved test  </a:t>
            </a:r>
          </a:p>
          <a:p>
            <a:pPr lvl="1"/>
            <a:endParaRPr lang="en-US" sz="2200" baseline="30000" dirty="0">
              <a:solidFill>
                <a:schemeClr val="accent3"/>
              </a:solidFill>
            </a:endParaRPr>
          </a:p>
          <a:p>
            <a:pPr marL="0" indent="0">
              <a:buNone/>
            </a:pPr>
            <a:endParaRPr lang="en-US" sz="2400" baseline="30000" dirty="0"/>
          </a:p>
        </p:txBody>
      </p:sp>
      <p:sp>
        <p:nvSpPr>
          <p:cNvPr id="9" name="Content Placeholder 8">
            <a:extLst>
              <a:ext uri="{FF2B5EF4-FFF2-40B4-BE49-F238E27FC236}">
                <a16:creationId xmlns:a16="http://schemas.microsoft.com/office/drawing/2014/main" id="{B61843ED-A506-49E6-A63A-67813C0E9ACF}"/>
              </a:ext>
            </a:extLst>
          </p:cNvPr>
          <p:cNvSpPr>
            <a:spLocks noGrp="1"/>
          </p:cNvSpPr>
          <p:nvPr>
            <p:ph sz="half" idx="2"/>
          </p:nvPr>
        </p:nvSpPr>
        <p:spPr/>
        <p:txBody>
          <a:bodyPr/>
          <a:lstStyle/>
          <a:p>
            <a:r>
              <a:rPr lang="en-US" sz="2400" b="1" dirty="0"/>
              <a:t>Primary objective: </a:t>
            </a:r>
            <a:r>
              <a:rPr lang="en-US" sz="2400" dirty="0"/>
              <a:t>determine cost-effectiveness of chemotherapy and pembro ± bevacizumab vs CT and bevacizumab</a:t>
            </a:r>
          </a:p>
          <a:p>
            <a:pPr lvl="1"/>
            <a:r>
              <a:rPr lang="en-US" sz="2200" dirty="0"/>
              <a:t>Cost: total cost of treatment</a:t>
            </a:r>
          </a:p>
          <a:p>
            <a:pPr lvl="1"/>
            <a:r>
              <a:rPr lang="en-US" sz="2200" dirty="0"/>
              <a:t>Effectiveness: quality-adjusted </a:t>
            </a:r>
            <a:br>
              <a:rPr lang="en-US" sz="2200" dirty="0"/>
            </a:br>
            <a:r>
              <a:rPr lang="en-US" sz="2200" dirty="0"/>
              <a:t>life-years (QALYs)</a:t>
            </a:r>
          </a:p>
          <a:p>
            <a:pPr lvl="1"/>
            <a:r>
              <a:rPr lang="en-US" sz="2200" dirty="0"/>
              <a:t>Incremental cost-effectiveness ratio (ICER): cost per QALY</a:t>
            </a:r>
          </a:p>
          <a:p>
            <a:pPr lvl="1"/>
            <a:endParaRPr lang="en-US" sz="2000" dirty="0"/>
          </a:p>
        </p:txBody>
      </p:sp>
      <p:sp>
        <p:nvSpPr>
          <p:cNvPr id="5" name="Text Box 15">
            <a:extLst>
              <a:ext uri="{FF2B5EF4-FFF2-40B4-BE49-F238E27FC236}">
                <a16:creationId xmlns:a16="http://schemas.microsoft.com/office/drawing/2014/main" id="{5E9D78CA-2604-461E-AA4E-4F8F1EF6C4DE}"/>
              </a:ext>
            </a:extLst>
          </p:cNvPr>
          <p:cNvSpPr txBox="1">
            <a:spLocks noChangeArrowheads="1"/>
          </p:cNvSpPr>
          <p:nvPr/>
        </p:nvSpPr>
        <p:spPr bwMode="auto">
          <a:xfrm>
            <a:off x="412752" y="6385837"/>
            <a:ext cx="848994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1. Monk. JCO. 2009;27:4649. 2. Tewari. NEJM. 2014;370:734. 3. Colombo. NEJM. 2021;385:1856. 4. Barrington. SGO 2022. Abstr 99.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6" name="Group 5">
            <a:extLst>
              <a:ext uri="{FF2B5EF4-FFF2-40B4-BE49-F238E27FC236}">
                <a16:creationId xmlns:a16="http://schemas.microsoft.com/office/drawing/2014/main" id="{90E2EDF4-652E-4FDB-BFDF-01829F220082}"/>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FBF14602-594E-400E-9ED6-B7EE2ADF83D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F55D2B1E-AADC-40E2-B933-C68B1039061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234569298"/>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926E17-B34D-4198-96BA-10ABFD7D2201}"/>
              </a:ext>
            </a:extLst>
          </p:cNvPr>
          <p:cNvSpPr>
            <a:spLocks noGrp="1"/>
          </p:cNvSpPr>
          <p:nvPr>
            <p:ph type="title"/>
          </p:nvPr>
        </p:nvSpPr>
        <p:spPr/>
        <p:txBody>
          <a:bodyPr/>
          <a:lstStyle/>
          <a:p>
            <a:r>
              <a:rPr lang="en-US" dirty="0"/>
              <a:t>Cost Effectiveness of Pembrolizumab + </a:t>
            </a:r>
            <a:r>
              <a:rPr lang="en-US" dirty="0">
                <a:cs typeface="Calibri" panose="020F0502020204030204" pitchFamily="34" charset="0"/>
              </a:rPr>
              <a:t>C</a:t>
            </a:r>
            <a:r>
              <a:rPr lang="en-US" sz="3600" dirty="0">
                <a:cs typeface="Calibri" panose="020F0502020204030204" pitchFamily="34" charset="0"/>
              </a:rPr>
              <a:t>T ± Bev</a:t>
            </a:r>
            <a:r>
              <a:rPr lang="en-US" dirty="0"/>
              <a:t> vs SoC in Cervical Cancer: Model Inputs—Cost</a:t>
            </a:r>
          </a:p>
        </p:txBody>
      </p:sp>
      <p:sp>
        <p:nvSpPr>
          <p:cNvPr id="5" name="Text Box 15">
            <a:extLst>
              <a:ext uri="{FF2B5EF4-FFF2-40B4-BE49-F238E27FC236}">
                <a16:creationId xmlns:a16="http://schemas.microsoft.com/office/drawing/2014/main" id="{B432A135-ABDF-4377-977B-0B3EE742C40C}"/>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Barrington. SGO 2022. Abstr 99.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6" name="Group 5">
            <a:extLst>
              <a:ext uri="{FF2B5EF4-FFF2-40B4-BE49-F238E27FC236}">
                <a16:creationId xmlns:a16="http://schemas.microsoft.com/office/drawing/2014/main" id="{34468E9D-246A-4C4A-806B-D0D9E4D3C477}"/>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469E8595-E854-4E8D-8491-13452066CB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8E04F075-4E6F-4579-8DF5-BE02039345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9" name="Group 32">
            <a:extLst>
              <a:ext uri="{FF2B5EF4-FFF2-40B4-BE49-F238E27FC236}">
                <a16:creationId xmlns:a16="http://schemas.microsoft.com/office/drawing/2014/main" id="{D5B4631D-7AAD-459E-BA6C-D5155A4067BA}"/>
              </a:ext>
            </a:extLst>
          </p:cNvPr>
          <p:cNvGraphicFramePr>
            <a:graphicFrameLocks noGrp="1"/>
          </p:cNvGraphicFramePr>
          <p:nvPr>
            <p:extLst>
              <p:ext uri="{D42A27DB-BD31-4B8C-83A1-F6EECF244321}">
                <p14:modId xmlns:p14="http://schemas.microsoft.com/office/powerpoint/2010/main" val="1395400126"/>
              </p:ext>
            </p:extLst>
          </p:nvPr>
        </p:nvGraphicFramePr>
        <p:xfrm>
          <a:off x="4345294" y="4019724"/>
          <a:ext cx="3434530" cy="1981280"/>
        </p:xfrm>
        <a:graphic>
          <a:graphicData uri="http://schemas.openxmlformats.org/drawingml/2006/table">
            <a:tbl>
              <a:tblPr/>
              <a:tblGrid>
                <a:gridCol w="2052775">
                  <a:extLst>
                    <a:ext uri="{9D8B030D-6E8A-4147-A177-3AD203B41FA5}">
                      <a16:colId xmlns:a16="http://schemas.microsoft.com/office/drawing/2014/main" val="20000"/>
                    </a:ext>
                  </a:extLst>
                </a:gridCol>
                <a:gridCol w="1381755">
                  <a:extLst>
                    <a:ext uri="{9D8B030D-6E8A-4147-A177-3AD203B41FA5}">
                      <a16:colId xmlns:a16="http://schemas.microsoft.com/office/drawing/2014/main" val="20002"/>
                    </a:ext>
                  </a:extLst>
                </a:gridCol>
              </a:tblGrid>
              <a:tr h="148289">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Treatment,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Cost/Cycle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Cisplatin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Paclitaxel</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Bevacizumab</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5,728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Pembrolizumab</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12,080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78338605"/>
                  </a:ext>
                </a:extLst>
              </a:tr>
            </a:tbl>
          </a:graphicData>
        </a:graphic>
      </p:graphicFrame>
      <p:graphicFrame>
        <p:nvGraphicFramePr>
          <p:cNvPr id="11" name="Group 32">
            <a:extLst>
              <a:ext uri="{FF2B5EF4-FFF2-40B4-BE49-F238E27FC236}">
                <a16:creationId xmlns:a16="http://schemas.microsoft.com/office/drawing/2014/main" id="{0346E696-E58D-4B9C-8D40-C49CAEDE5DD9}"/>
              </a:ext>
            </a:extLst>
          </p:cNvPr>
          <p:cNvGraphicFramePr>
            <a:graphicFrameLocks noGrp="1"/>
          </p:cNvGraphicFramePr>
          <p:nvPr>
            <p:extLst>
              <p:ext uri="{D42A27DB-BD31-4B8C-83A1-F6EECF244321}">
                <p14:modId xmlns:p14="http://schemas.microsoft.com/office/powerpoint/2010/main" val="3140657884"/>
              </p:ext>
            </p:extLst>
          </p:nvPr>
        </p:nvGraphicFramePr>
        <p:xfrm>
          <a:off x="719139" y="1599684"/>
          <a:ext cx="10763250" cy="2194624"/>
        </p:xfrm>
        <a:graphic>
          <a:graphicData uri="http://schemas.openxmlformats.org/drawingml/2006/table">
            <a:tbl>
              <a:tblPr/>
              <a:tblGrid>
                <a:gridCol w="3770264">
                  <a:extLst>
                    <a:ext uri="{9D8B030D-6E8A-4147-A177-3AD203B41FA5}">
                      <a16:colId xmlns:a16="http://schemas.microsoft.com/office/drawing/2014/main" val="20000"/>
                    </a:ext>
                  </a:extLst>
                </a:gridCol>
                <a:gridCol w="1968547">
                  <a:extLst>
                    <a:ext uri="{9D8B030D-6E8A-4147-A177-3AD203B41FA5}">
                      <a16:colId xmlns:a16="http://schemas.microsoft.com/office/drawing/2014/main" val="20001"/>
                    </a:ext>
                  </a:extLst>
                </a:gridCol>
                <a:gridCol w="1805940">
                  <a:extLst>
                    <a:ext uri="{9D8B030D-6E8A-4147-A177-3AD203B41FA5}">
                      <a16:colId xmlns:a16="http://schemas.microsoft.com/office/drawing/2014/main" val="20002"/>
                    </a:ext>
                  </a:extLst>
                </a:gridCol>
                <a:gridCol w="1680210">
                  <a:extLst>
                    <a:ext uri="{9D8B030D-6E8A-4147-A177-3AD203B41FA5}">
                      <a16:colId xmlns:a16="http://schemas.microsoft.com/office/drawing/2014/main" val="3017011516"/>
                    </a:ext>
                  </a:extLst>
                </a:gridCol>
                <a:gridCol w="1538289">
                  <a:extLst>
                    <a:ext uri="{9D8B030D-6E8A-4147-A177-3AD203B41FA5}">
                      <a16:colId xmlns:a16="http://schemas.microsoft.com/office/drawing/2014/main" val="3740483544"/>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Treatment,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Median</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Cycles of CT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Median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Cycles of Bev</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Median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Cycles of Pembro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Median OS,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Mo</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bev</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pembro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24.4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pembro + bev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24.4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59940408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926E17-B34D-4198-96BA-10ABFD7D2201}"/>
              </a:ext>
            </a:extLst>
          </p:cNvPr>
          <p:cNvSpPr>
            <a:spLocks noGrp="1"/>
          </p:cNvSpPr>
          <p:nvPr>
            <p:ph type="title"/>
          </p:nvPr>
        </p:nvSpPr>
        <p:spPr/>
        <p:txBody>
          <a:bodyPr/>
          <a:lstStyle/>
          <a:p>
            <a:r>
              <a:rPr lang="en-US" dirty="0"/>
              <a:t>Cost Effectiveness of Pembrolizumab + </a:t>
            </a:r>
            <a:r>
              <a:rPr lang="en-US" dirty="0">
                <a:cs typeface="Calibri" panose="020F0502020204030204" pitchFamily="34" charset="0"/>
              </a:rPr>
              <a:t>C</a:t>
            </a:r>
            <a:r>
              <a:rPr lang="en-US" sz="3600" dirty="0">
                <a:cs typeface="Calibri" panose="020F0502020204030204" pitchFamily="34" charset="0"/>
              </a:rPr>
              <a:t>T ± Bev</a:t>
            </a:r>
            <a:r>
              <a:rPr lang="en-US" dirty="0"/>
              <a:t> vs SoC in Cervical Cancer: Model Inputs—AEs</a:t>
            </a:r>
          </a:p>
        </p:txBody>
      </p:sp>
      <p:sp>
        <p:nvSpPr>
          <p:cNvPr id="5" name="Text Box 15">
            <a:extLst>
              <a:ext uri="{FF2B5EF4-FFF2-40B4-BE49-F238E27FC236}">
                <a16:creationId xmlns:a16="http://schemas.microsoft.com/office/drawing/2014/main" id="{B432A135-ABDF-4377-977B-0B3EE742C40C}"/>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Barrington. SGO 2022. Abstr 99.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6" name="Group 5">
            <a:extLst>
              <a:ext uri="{FF2B5EF4-FFF2-40B4-BE49-F238E27FC236}">
                <a16:creationId xmlns:a16="http://schemas.microsoft.com/office/drawing/2014/main" id="{34468E9D-246A-4C4A-806B-D0D9E4D3C477}"/>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469E8595-E854-4E8D-8491-13452066CB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8E04F075-4E6F-4579-8DF5-BE02039345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10" name="Group 32">
            <a:extLst>
              <a:ext uri="{FF2B5EF4-FFF2-40B4-BE49-F238E27FC236}">
                <a16:creationId xmlns:a16="http://schemas.microsoft.com/office/drawing/2014/main" id="{00AC1C90-705D-4740-862D-5C9745AAB16A}"/>
              </a:ext>
            </a:extLst>
          </p:cNvPr>
          <p:cNvGraphicFramePr>
            <a:graphicFrameLocks noGrp="1"/>
          </p:cNvGraphicFramePr>
          <p:nvPr>
            <p:extLst>
              <p:ext uri="{D42A27DB-BD31-4B8C-83A1-F6EECF244321}">
                <p14:modId xmlns:p14="http://schemas.microsoft.com/office/powerpoint/2010/main" val="3047219515"/>
              </p:ext>
            </p:extLst>
          </p:nvPr>
        </p:nvGraphicFramePr>
        <p:xfrm>
          <a:off x="3005730" y="3807462"/>
          <a:ext cx="6189697" cy="1493568"/>
        </p:xfrm>
        <a:graphic>
          <a:graphicData uri="http://schemas.openxmlformats.org/drawingml/2006/table">
            <a:tbl>
              <a:tblPr/>
              <a:tblGrid>
                <a:gridCol w="4090910">
                  <a:extLst>
                    <a:ext uri="{9D8B030D-6E8A-4147-A177-3AD203B41FA5}">
                      <a16:colId xmlns:a16="http://schemas.microsoft.com/office/drawing/2014/main" val="20000"/>
                    </a:ext>
                  </a:extLst>
                </a:gridCol>
                <a:gridCol w="2098787">
                  <a:extLst>
                    <a:ext uri="{9D8B030D-6E8A-4147-A177-3AD203B41FA5}">
                      <a16:colId xmlns:a16="http://schemas.microsoft.com/office/drawing/2014/main" val="20002"/>
                    </a:ext>
                  </a:extLst>
                </a:gridCol>
              </a:tblGrid>
              <a:tr h="601912">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Disease Status</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Health State Utility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Recurrent/metastatic cervical cancer</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0.75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Perfect health</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graphicFrame>
        <p:nvGraphicFramePr>
          <p:cNvPr id="11" name="Group 32">
            <a:extLst>
              <a:ext uri="{FF2B5EF4-FFF2-40B4-BE49-F238E27FC236}">
                <a16:creationId xmlns:a16="http://schemas.microsoft.com/office/drawing/2014/main" id="{11D78B7C-6CEC-47D0-B018-A718E626CCF1}"/>
              </a:ext>
            </a:extLst>
          </p:cNvPr>
          <p:cNvGraphicFramePr>
            <a:graphicFrameLocks noGrp="1"/>
          </p:cNvGraphicFramePr>
          <p:nvPr>
            <p:extLst>
              <p:ext uri="{D42A27DB-BD31-4B8C-83A1-F6EECF244321}">
                <p14:modId xmlns:p14="http://schemas.microsoft.com/office/powerpoint/2010/main" val="4100875502"/>
              </p:ext>
            </p:extLst>
          </p:nvPr>
        </p:nvGraphicFramePr>
        <p:xfrm>
          <a:off x="719139" y="1600200"/>
          <a:ext cx="10763249" cy="1889824"/>
        </p:xfrm>
        <a:graphic>
          <a:graphicData uri="http://schemas.openxmlformats.org/drawingml/2006/table">
            <a:tbl>
              <a:tblPr/>
              <a:tblGrid>
                <a:gridCol w="3865283">
                  <a:extLst>
                    <a:ext uri="{9D8B030D-6E8A-4147-A177-3AD203B41FA5}">
                      <a16:colId xmlns:a16="http://schemas.microsoft.com/office/drawing/2014/main" val="20000"/>
                    </a:ext>
                  </a:extLst>
                </a:gridCol>
                <a:gridCol w="2299322">
                  <a:extLst>
                    <a:ext uri="{9D8B030D-6E8A-4147-A177-3AD203B41FA5}">
                      <a16:colId xmlns:a16="http://schemas.microsoft.com/office/drawing/2014/main" val="20002"/>
                    </a:ext>
                  </a:extLst>
                </a:gridCol>
                <a:gridCol w="2299322">
                  <a:extLst>
                    <a:ext uri="{9D8B030D-6E8A-4147-A177-3AD203B41FA5}">
                      <a16:colId xmlns:a16="http://schemas.microsoft.com/office/drawing/2014/main" val="3017011516"/>
                    </a:ext>
                  </a:extLst>
                </a:gridCol>
                <a:gridCol w="2299322">
                  <a:extLst>
                    <a:ext uri="{9D8B030D-6E8A-4147-A177-3AD203B41FA5}">
                      <a16:colId xmlns:a16="http://schemas.microsoft.com/office/drawing/2014/main" val="3740483544"/>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Treatment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Grade 3/4 Toxicity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Probability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Cost of Toxicity Treatment,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bev</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pembro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pembro + bev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630176566"/>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926E17-B34D-4198-96BA-10ABFD7D2201}"/>
              </a:ext>
            </a:extLst>
          </p:cNvPr>
          <p:cNvSpPr>
            <a:spLocks noGrp="1"/>
          </p:cNvSpPr>
          <p:nvPr>
            <p:ph type="title"/>
          </p:nvPr>
        </p:nvSpPr>
        <p:spPr/>
        <p:txBody>
          <a:bodyPr/>
          <a:lstStyle/>
          <a:p>
            <a:r>
              <a:rPr lang="en-US" dirty="0"/>
              <a:t>Cost Effectiveness of Pembrolizumab + </a:t>
            </a:r>
            <a:r>
              <a:rPr lang="en-US" dirty="0">
                <a:cs typeface="Calibri" panose="020F0502020204030204" pitchFamily="34" charset="0"/>
              </a:rPr>
              <a:t>C</a:t>
            </a:r>
            <a:r>
              <a:rPr lang="en-US" sz="3600" dirty="0">
                <a:cs typeface="Calibri" panose="020F0502020204030204" pitchFamily="34" charset="0"/>
              </a:rPr>
              <a:t>T ± Bev</a:t>
            </a:r>
            <a:r>
              <a:rPr lang="en-US" dirty="0"/>
              <a:t> vs SoC in Cervical Cancer: QALYS, ICER, and Total Costs</a:t>
            </a:r>
          </a:p>
        </p:txBody>
      </p:sp>
      <p:sp>
        <p:nvSpPr>
          <p:cNvPr id="5" name="Text Box 15">
            <a:extLst>
              <a:ext uri="{FF2B5EF4-FFF2-40B4-BE49-F238E27FC236}">
                <a16:creationId xmlns:a16="http://schemas.microsoft.com/office/drawing/2014/main" id="{B432A135-ABDF-4377-977B-0B3EE742C40C}"/>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Barrington. SGO 2022. Abstr 99.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6" name="Group 5">
            <a:extLst>
              <a:ext uri="{FF2B5EF4-FFF2-40B4-BE49-F238E27FC236}">
                <a16:creationId xmlns:a16="http://schemas.microsoft.com/office/drawing/2014/main" id="{34468E9D-246A-4C4A-806B-D0D9E4D3C477}"/>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469E8595-E854-4E8D-8491-13452066CB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8E04F075-4E6F-4579-8DF5-BE02039345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9" name="Group 32">
            <a:extLst>
              <a:ext uri="{FF2B5EF4-FFF2-40B4-BE49-F238E27FC236}">
                <a16:creationId xmlns:a16="http://schemas.microsoft.com/office/drawing/2014/main" id="{B77546B2-0EA2-4C84-A2D3-4E6846C017FB}"/>
              </a:ext>
            </a:extLst>
          </p:cNvPr>
          <p:cNvGraphicFramePr>
            <a:graphicFrameLocks noGrp="1"/>
          </p:cNvGraphicFramePr>
          <p:nvPr>
            <p:extLst>
              <p:ext uri="{D42A27DB-BD31-4B8C-83A1-F6EECF244321}">
                <p14:modId xmlns:p14="http://schemas.microsoft.com/office/powerpoint/2010/main" val="825156654"/>
              </p:ext>
            </p:extLst>
          </p:nvPr>
        </p:nvGraphicFramePr>
        <p:xfrm>
          <a:off x="719138" y="1601080"/>
          <a:ext cx="10763249" cy="1889824"/>
        </p:xfrm>
        <a:graphic>
          <a:graphicData uri="http://schemas.openxmlformats.org/drawingml/2006/table">
            <a:tbl>
              <a:tblPr/>
              <a:tblGrid>
                <a:gridCol w="3865283">
                  <a:extLst>
                    <a:ext uri="{9D8B030D-6E8A-4147-A177-3AD203B41FA5}">
                      <a16:colId xmlns:a16="http://schemas.microsoft.com/office/drawing/2014/main" val="20000"/>
                    </a:ext>
                  </a:extLst>
                </a:gridCol>
                <a:gridCol w="2299322">
                  <a:extLst>
                    <a:ext uri="{9D8B030D-6E8A-4147-A177-3AD203B41FA5}">
                      <a16:colId xmlns:a16="http://schemas.microsoft.com/office/drawing/2014/main" val="20002"/>
                    </a:ext>
                  </a:extLst>
                </a:gridCol>
                <a:gridCol w="2299322">
                  <a:extLst>
                    <a:ext uri="{9D8B030D-6E8A-4147-A177-3AD203B41FA5}">
                      <a16:colId xmlns:a16="http://schemas.microsoft.com/office/drawing/2014/main" val="3017011516"/>
                    </a:ext>
                  </a:extLst>
                </a:gridCol>
                <a:gridCol w="2299322">
                  <a:extLst>
                    <a:ext uri="{9D8B030D-6E8A-4147-A177-3AD203B41FA5}">
                      <a16:colId xmlns:a16="http://schemas.microsoft.com/office/drawing/2014/main" val="3740483544"/>
                    </a:ext>
                  </a:extLst>
                </a:gridCol>
              </a:tblGrid>
              <a:tr h="20214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Treatment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QALYs</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ICER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(Thousand)</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Total Cost</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(Million)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bev</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6702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Referent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416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pembro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9912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92,678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Chemotherapy + pembro + bev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9912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341,361*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1500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
        <p:nvSpPr>
          <p:cNvPr id="10" name="TextBox 9">
            <a:extLst>
              <a:ext uri="{FF2B5EF4-FFF2-40B4-BE49-F238E27FC236}">
                <a16:creationId xmlns:a16="http://schemas.microsoft.com/office/drawing/2014/main" id="{D976C3BF-267D-48AF-A2DE-91A5D3C6AE37}"/>
              </a:ext>
            </a:extLst>
          </p:cNvPr>
          <p:cNvSpPr txBox="1"/>
          <p:nvPr/>
        </p:nvSpPr>
        <p:spPr bwMode="auto">
          <a:xfrm>
            <a:off x="609759" y="3506903"/>
            <a:ext cx="14015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*Dominated.</a:t>
            </a:r>
          </a:p>
        </p:txBody>
      </p:sp>
    </p:spTree>
    <p:extLst>
      <p:ext uri="{BB962C8B-B14F-4D97-AF65-F5344CB8AC3E}">
        <p14:creationId xmlns:p14="http://schemas.microsoft.com/office/powerpoint/2010/main" val="176307675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926E17-B34D-4198-96BA-10ABFD7D2201}"/>
              </a:ext>
            </a:extLst>
          </p:cNvPr>
          <p:cNvSpPr>
            <a:spLocks noGrp="1"/>
          </p:cNvSpPr>
          <p:nvPr>
            <p:ph type="title"/>
          </p:nvPr>
        </p:nvSpPr>
        <p:spPr/>
        <p:txBody>
          <a:bodyPr/>
          <a:lstStyle/>
          <a:p>
            <a:r>
              <a:rPr lang="en-US" dirty="0"/>
              <a:t>Cost Effectiveness of Pembrolizumab + </a:t>
            </a:r>
            <a:r>
              <a:rPr lang="en-US" dirty="0">
                <a:cs typeface="Calibri" panose="020F0502020204030204" pitchFamily="34" charset="0"/>
              </a:rPr>
              <a:t>C</a:t>
            </a:r>
            <a:r>
              <a:rPr lang="en-US" sz="3600" dirty="0">
                <a:cs typeface="Calibri" panose="020F0502020204030204" pitchFamily="34" charset="0"/>
              </a:rPr>
              <a:t>T ± Bev</a:t>
            </a:r>
            <a:r>
              <a:rPr lang="en-US" dirty="0"/>
              <a:t> vs SoC in Cervical Cancer: OS  </a:t>
            </a:r>
          </a:p>
        </p:txBody>
      </p:sp>
      <p:sp>
        <p:nvSpPr>
          <p:cNvPr id="5" name="Text Box 15">
            <a:extLst>
              <a:ext uri="{FF2B5EF4-FFF2-40B4-BE49-F238E27FC236}">
                <a16:creationId xmlns:a16="http://schemas.microsoft.com/office/drawing/2014/main" id="{B432A135-ABDF-4377-977B-0B3EE742C40C}"/>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Barrington. SGO 2022. Abstr 99.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6" name="Group 5">
            <a:extLst>
              <a:ext uri="{FF2B5EF4-FFF2-40B4-BE49-F238E27FC236}">
                <a16:creationId xmlns:a16="http://schemas.microsoft.com/office/drawing/2014/main" id="{34468E9D-246A-4C4A-806B-D0D9E4D3C477}"/>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469E8595-E854-4E8D-8491-13452066CB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8E04F075-4E6F-4579-8DF5-BE02039345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Box 10">
            <a:extLst>
              <a:ext uri="{FF2B5EF4-FFF2-40B4-BE49-F238E27FC236}">
                <a16:creationId xmlns:a16="http://schemas.microsoft.com/office/drawing/2014/main" id="{7677A52F-4B91-41DC-A0BF-9B57EFE60D1A}"/>
              </a:ext>
            </a:extLst>
          </p:cNvPr>
          <p:cNvSpPr txBox="1"/>
          <p:nvPr/>
        </p:nvSpPr>
        <p:spPr bwMode="auto">
          <a:xfrm>
            <a:off x="6981088" y="1427887"/>
            <a:ext cx="4827403" cy="4678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2400" b="0" dirty="0">
                <a:solidFill>
                  <a:schemeClr val="bg1"/>
                </a:solidFill>
                <a:latin typeface="Calibri" panose="020F0502020204030204" pitchFamily="34" charset="0"/>
              </a:rPr>
              <a:t>CT + pembro appears more </a:t>
            </a:r>
            <a:br>
              <a:rPr lang="en-US" sz="2400" b="0" dirty="0">
                <a:solidFill>
                  <a:schemeClr val="bg1"/>
                </a:solidFill>
                <a:latin typeface="Calibri" panose="020F0502020204030204" pitchFamily="34" charset="0"/>
              </a:rPr>
            </a:br>
            <a:r>
              <a:rPr lang="en-US" sz="2400" b="0" dirty="0">
                <a:solidFill>
                  <a:schemeClr val="bg1"/>
                </a:solidFill>
                <a:latin typeface="Calibri" panose="020F0502020204030204" pitchFamily="34" charset="0"/>
              </a:rPr>
              <a:t>cost-effective vs CT + bev</a:t>
            </a:r>
          </a:p>
          <a:p>
            <a:pPr marL="285750" indent="-285750" algn="l">
              <a:lnSpc>
                <a:spcPct val="100000"/>
              </a:lnSpc>
              <a:spcBef>
                <a:spcPct val="50000"/>
              </a:spcBef>
              <a:spcAft>
                <a:spcPct val="0"/>
              </a:spcAft>
              <a:buClrTx/>
              <a:buFont typeface="Wingdings" panose="05000000000000000000" pitchFamily="2" charset="2"/>
              <a:buChar char="§"/>
            </a:pPr>
            <a:r>
              <a:rPr lang="en-US" sz="2400" b="0" dirty="0">
                <a:solidFill>
                  <a:schemeClr val="bg1"/>
                </a:solidFill>
                <a:latin typeface="Calibri" panose="020F0502020204030204" pitchFamily="34" charset="0"/>
              </a:rPr>
              <a:t>Comparable relative contribution for pembro vs bev observed</a:t>
            </a:r>
          </a:p>
          <a:p>
            <a:pPr marL="800100" lvl="1" indent="-342900">
              <a:spcBef>
                <a:spcPct val="50000"/>
              </a:spcBef>
              <a:buFont typeface="System Font Regular"/>
              <a:buChar char="–"/>
            </a:pPr>
            <a:r>
              <a:rPr lang="en-US" sz="2000" b="0" dirty="0">
                <a:solidFill>
                  <a:schemeClr val="bg1"/>
                </a:solidFill>
                <a:latin typeface="Calibri" panose="020F0502020204030204" pitchFamily="34" charset="0"/>
              </a:rPr>
              <a:t>Data insufficient to justify omission of bev</a:t>
            </a:r>
          </a:p>
          <a:p>
            <a:pPr marL="800100" lvl="1" indent="-342900">
              <a:spcBef>
                <a:spcPct val="50000"/>
              </a:spcBef>
              <a:buFont typeface="System Font Regular"/>
              <a:buChar char="–"/>
            </a:pPr>
            <a:r>
              <a:rPr lang="en-US" sz="2000" b="0" dirty="0">
                <a:solidFill>
                  <a:schemeClr val="bg1"/>
                </a:solidFill>
                <a:latin typeface="Calibri" panose="020F0502020204030204" pitchFamily="34" charset="0"/>
              </a:rPr>
              <a:t>Model may underestimate QALYs if appreciable numbers of patients cured with treatment</a:t>
            </a:r>
          </a:p>
          <a:p>
            <a:pPr marL="800100" lvl="1" indent="-342900">
              <a:spcBef>
                <a:spcPct val="50000"/>
              </a:spcBef>
              <a:buFont typeface="System Font Regular"/>
              <a:buChar char="–"/>
            </a:pPr>
            <a:r>
              <a:rPr lang="en-US" sz="2000" b="0" dirty="0">
                <a:solidFill>
                  <a:schemeClr val="bg1"/>
                </a:solidFill>
                <a:latin typeface="Calibri" panose="020F0502020204030204" pitchFamily="34" charset="0"/>
              </a:rPr>
              <a:t>A reduction in the cost of pembro would render the CT + pembro and bev cost-effective </a:t>
            </a:r>
          </a:p>
        </p:txBody>
      </p:sp>
      <p:sp>
        <p:nvSpPr>
          <p:cNvPr id="2" name="TextBox 1">
            <a:extLst>
              <a:ext uri="{FF2B5EF4-FFF2-40B4-BE49-F238E27FC236}">
                <a16:creationId xmlns:a16="http://schemas.microsoft.com/office/drawing/2014/main" id="{404318F8-8DBF-818D-3899-AE54A76E389A}"/>
              </a:ext>
            </a:extLst>
          </p:cNvPr>
          <p:cNvSpPr txBox="1"/>
          <p:nvPr/>
        </p:nvSpPr>
        <p:spPr bwMode="auto">
          <a:xfrm>
            <a:off x="363389" y="1485892"/>
            <a:ext cx="550189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2-way sensitivity analysis varying the efficacy of pembrolizumab-containing regimens (WTP = $100,000)</a:t>
            </a:r>
          </a:p>
        </p:txBody>
      </p:sp>
      <p:sp>
        <p:nvSpPr>
          <p:cNvPr id="4" name="TextBox 3">
            <a:extLst>
              <a:ext uri="{FF2B5EF4-FFF2-40B4-BE49-F238E27FC236}">
                <a16:creationId xmlns:a16="http://schemas.microsoft.com/office/drawing/2014/main" id="{D2BE629D-7D4D-3B4B-A020-0CAB2DC7583D}"/>
              </a:ext>
            </a:extLst>
          </p:cNvPr>
          <p:cNvSpPr txBox="1"/>
          <p:nvPr/>
        </p:nvSpPr>
        <p:spPr bwMode="auto">
          <a:xfrm rot="16200000">
            <a:off x="-1371658" y="3835684"/>
            <a:ext cx="37147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for CT + Pembro + Bev (Mo)</a:t>
            </a:r>
          </a:p>
        </p:txBody>
      </p:sp>
      <p:sp>
        <p:nvSpPr>
          <p:cNvPr id="13" name="TextBox 12">
            <a:extLst>
              <a:ext uri="{FF2B5EF4-FFF2-40B4-BE49-F238E27FC236}">
                <a16:creationId xmlns:a16="http://schemas.microsoft.com/office/drawing/2014/main" id="{EBEBF7B5-4CF4-B0E0-476B-457B856D2347}"/>
              </a:ext>
            </a:extLst>
          </p:cNvPr>
          <p:cNvSpPr txBox="1"/>
          <p:nvPr/>
        </p:nvSpPr>
        <p:spPr bwMode="auto">
          <a:xfrm>
            <a:off x="1237357" y="5648980"/>
            <a:ext cx="37147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for CT + Pembro</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(Mo)</a:t>
            </a:r>
          </a:p>
        </p:txBody>
      </p:sp>
      <p:sp>
        <p:nvSpPr>
          <p:cNvPr id="9" name="Freeform 8">
            <a:extLst>
              <a:ext uri="{FF2B5EF4-FFF2-40B4-BE49-F238E27FC236}">
                <a16:creationId xmlns:a16="http://schemas.microsoft.com/office/drawing/2014/main" id="{031A6294-D019-B064-47C7-01E226B60D9E}"/>
              </a:ext>
            </a:extLst>
          </p:cNvPr>
          <p:cNvSpPr/>
          <p:nvPr/>
        </p:nvSpPr>
        <p:spPr bwMode="auto">
          <a:xfrm>
            <a:off x="906189" y="2182594"/>
            <a:ext cx="4554527" cy="3261555"/>
          </a:xfrm>
          <a:custGeom>
            <a:avLst/>
            <a:gdLst>
              <a:gd name="connsiteX0" fmla="*/ 0 w 4554527"/>
              <a:gd name="connsiteY0" fmla="*/ 0 h 3261555"/>
              <a:gd name="connsiteX1" fmla="*/ 0 w 4554527"/>
              <a:gd name="connsiteY1" fmla="*/ 3261555 h 3261555"/>
              <a:gd name="connsiteX2" fmla="*/ 4554527 w 4554527"/>
              <a:gd name="connsiteY2" fmla="*/ 3261555 h 3261555"/>
            </a:gdLst>
            <a:ahLst/>
            <a:cxnLst>
              <a:cxn ang="0">
                <a:pos x="connsiteX0" y="connsiteY0"/>
              </a:cxn>
              <a:cxn ang="0">
                <a:pos x="connsiteX1" y="connsiteY1"/>
              </a:cxn>
              <a:cxn ang="0">
                <a:pos x="connsiteX2" y="connsiteY2"/>
              </a:cxn>
            </a:cxnLst>
            <a:rect l="l" t="t" r="r" b="b"/>
            <a:pathLst>
              <a:path w="4554527" h="3261555">
                <a:moveTo>
                  <a:pt x="0" y="0"/>
                </a:moveTo>
                <a:lnTo>
                  <a:pt x="0" y="3261555"/>
                </a:lnTo>
                <a:lnTo>
                  <a:pt x="4554527" y="3261555"/>
                </a:lnTo>
              </a:path>
            </a:pathLst>
          </a:custGeom>
          <a:noFill/>
          <a:ln w="28575">
            <a:solidFill>
              <a:schemeClr val="bg1"/>
            </a:solidFill>
            <a:miter lim="800000"/>
            <a:headEnd/>
            <a:tailEnd/>
          </a:ln>
        </p:spPr>
        <p:txBody>
          <a:bodyPr rtlCol="0" anchor="ctr"/>
          <a:lstStyle/>
          <a:p>
            <a:pPr algn="ctr"/>
            <a:endParaRPr lang="en-US" dirty="0"/>
          </a:p>
        </p:txBody>
      </p:sp>
      <p:grpSp>
        <p:nvGrpSpPr>
          <p:cNvPr id="42" name="Group 41">
            <a:extLst>
              <a:ext uri="{FF2B5EF4-FFF2-40B4-BE49-F238E27FC236}">
                <a16:creationId xmlns:a16="http://schemas.microsoft.com/office/drawing/2014/main" id="{A64F1284-EC02-385D-9A69-B1FC0ACD1AB9}"/>
              </a:ext>
            </a:extLst>
          </p:cNvPr>
          <p:cNvGrpSpPr/>
          <p:nvPr/>
        </p:nvGrpSpPr>
        <p:grpSpPr>
          <a:xfrm>
            <a:off x="968091" y="5440446"/>
            <a:ext cx="4483100" cy="54362"/>
            <a:chOff x="1092786" y="5639951"/>
            <a:chExt cx="4483100" cy="54362"/>
          </a:xfrm>
        </p:grpSpPr>
        <p:cxnSp>
          <p:nvCxnSpPr>
            <p:cNvPr id="15" name="Straight Connector 14">
              <a:extLst>
                <a:ext uri="{FF2B5EF4-FFF2-40B4-BE49-F238E27FC236}">
                  <a16:creationId xmlns:a16="http://schemas.microsoft.com/office/drawing/2014/main" id="{9A42AB39-CF35-07DB-90D6-387DDE8A41EA}"/>
                </a:ext>
              </a:extLst>
            </p:cNvPr>
            <p:cNvCxnSpPr>
              <a:cxnSpLocks/>
            </p:cNvCxnSpPr>
            <p:nvPr/>
          </p:nvCxnSpPr>
          <p:spPr bwMode="auto">
            <a:xfrm>
              <a:off x="55758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4C2C2637-FC3D-8E6F-5346-482365268C9D}"/>
                </a:ext>
              </a:extLst>
            </p:cNvPr>
            <p:cNvCxnSpPr>
              <a:cxnSpLocks/>
            </p:cNvCxnSpPr>
            <p:nvPr/>
          </p:nvCxnSpPr>
          <p:spPr bwMode="auto">
            <a:xfrm>
              <a:off x="53949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6BA8357-C538-4224-4BCB-40F86060B135}"/>
                </a:ext>
              </a:extLst>
            </p:cNvPr>
            <p:cNvCxnSpPr>
              <a:cxnSpLocks/>
            </p:cNvCxnSpPr>
            <p:nvPr/>
          </p:nvCxnSpPr>
          <p:spPr bwMode="auto">
            <a:xfrm>
              <a:off x="52044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C448D66A-68E8-2AF7-4138-49675E2A164B}"/>
                </a:ext>
              </a:extLst>
            </p:cNvPr>
            <p:cNvCxnSpPr>
              <a:cxnSpLocks/>
            </p:cNvCxnSpPr>
            <p:nvPr/>
          </p:nvCxnSpPr>
          <p:spPr bwMode="auto">
            <a:xfrm>
              <a:off x="502026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8A94351E-E802-D7DB-F068-B9BEC245F2B8}"/>
                </a:ext>
              </a:extLst>
            </p:cNvPr>
            <p:cNvCxnSpPr>
              <a:cxnSpLocks/>
            </p:cNvCxnSpPr>
            <p:nvPr/>
          </p:nvCxnSpPr>
          <p:spPr bwMode="auto">
            <a:xfrm>
              <a:off x="48392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4944E072-1072-0ACC-7F30-6B0617B15E92}"/>
                </a:ext>
              </a:extLst>
            </p:cNvPr>
            <p:cNvCxnSpPr>
              <a:cxnSpLocks/>
            </p:cNvCxnSpPr>
            <p:nvPr/>
          </p:nvCxnSpPr>
          <p:spPr bwMode="auto">
            <a:xfrm>
              <a:off x="46487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89E19CD-C49C-688E-C894-589C94B060F3}"/>
                </a:ext>
              </a:extLst>
            </p:cNvPr>
            <p:cNvCxnSpPr>
              <a:cxnSpLocks/>
            </p:cNvCxnSpPr>
            <p:nvPr/>
          </p:nvCxnSpPr>
          <p:spPr bwMode="auto">
            <a:xfrm>
              <a:off x="44582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45C0F7EB-23D9-1B55-8E74-4D5E001FCBB6}"/>
                </a:ext>
              </a:extLst>
            </p:cNvPr>
            <p:cNvCxnSpPr>
              <a:cxnSpLocks/>
            </p:cNvCxnSpPr>
            <p:nvPr/>
          </p:nvCxnSpPr>
          <p:spPr bwMode="auto">
            <a:xfrm>
              <a:off x="42773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AC7141C3-2AC5-51CE-B5E9-8418BD93DDF0}"/>
                </a:ext>
              </a:extLst>
            </p:cNvPr>
            <p:cNvCxnSpPr>
              <a:cxnSpLocks/>
            </p:cNvCxnSpPr>
            <p:nvPr/>
          </p:nvCxnSpPr>
          <p:spPr bwMode="auto">
            <a:xfrm>
              <a:off x="40868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BEB55EA-81BF-BA50-E4CE-55731E956C7D}"/>
                </a:ext>
              </a:extLst>
            </p:cNvPr>
            <p:cNvCxnSpPr>
              <a:cxnSpLocks/>
            </p:cNvCxnSpPr>
            <p:nvPr/>
          </p:nvCxnSpPr>
          <p:spPr bwMode="auto">
            <a:xfrm>
              <a:off x="38867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5351E035-6010-BFC3-35F0-9DCAF66F89C2}"/>
                </a:ext>
              </a:extLst>
            </p:cNvPr>
            <p:cNvCxnSpPr>
              <a:cxnSpLocks/>
            </p:cNvCxnSpPr>
            <p:nvPr/>
          </p:nvCxnSpPr>
          <p:spPr bwMode="auto">
            <a:xfrm>
              <a:off x="37058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B3A4F5E-939D-9762-510E-837BC206DC63}"/>
                </a:ext>
              </a:extLst>
            </p:cNvPr>
            <p:cNvCxnSpPr>
              <a:cxnSpLocks/>
            </p:cNvCxnSpPr>
            <p:nvPr/>
          </p:nvCxnSpPr>
          <p:spPr bwMode="auto">
            <a:xfrm>
              <a:off x="35153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7102352-F63D-AE67-E8C3-F911B6685369}"/>
                </a:ext>
              </a:extLst>
            </p:cNvPr>
            <p:cNvCxnSpPr>
              <a:cxnSpLocks/>
            </p:cNvCxnSpPr>
            <p:nvPr/>
          </p:nvCxnSpPr>
          <p:spPr bwMode="auto">
            <a:xfrm>
              <a:off x="333116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FF09BD25-A774-D22F-25DD-4C46D1DCD27F}"/>
                </a:ext>
              </a:extLst>
            </p:cNvPr>
            <p:cNvCxnSpPr>
              <a:cxnSpLocks/>
            </p:cNvCxnSpPr>
            <p:nvPr/>
          </p:nvCxnSpPr>
          <p:spPr bwMode="auto">
            <a:xfrm>
              <a:off x="31501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04CFF154-BD80-0B4C-0AAA-127987BD2468}"/>
                </a:ext>
              </a:extLst>
            </p:cNvPr>
            <p:cNvCxnSpPr>
              <a:cxnSpLocks/>
            </p:cNvCxnSpPr>
            <p:nvPr/>
          </p:nvCxnSpPr>
          <p:spPr bwMode="auto">
            <a:xfrm>
              <a:off x="29596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ED961C1C-FD11-5107-CE66-75B16BBC2DD3}"/>
                </a:ext>
              </a:extLst>
            </p:cNvPr>
            <p:cNvCxnSpPr>
              <a:cxnSpLocks/>
            </p:cNvCxnSpPr>
            <p:nvPr/>
          </p:nvCxnSpPr>
          <p:spPr bwMode="auto">
            <a:xfrm>
              <a:off x="27691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EC86ED54-208C-4CAA-4C82-D0692E9F6BB5}"/>
                </a:ext>
              </a:extLst>
            </p:cNvPr>
            <p:cNvCxnSpPr>
              <a:cxnSpLocks/>
            </p:cNvCxnSpPr>
            <p:nvPr/>
          </p:nvCxnSpPr>
          <p:spPr bwMode="auto">
            <a:xfrm>
              <a:off x="25882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2E521AA7-E1C2-AA56-49A9-F27C8FECA03E}"/>
                </a:ext>
              </a:extLst>
            </p:cNvPr>
            <p:cNvCxnSpPr>
              <a:cxnSpLocks/>
            </p:cNvCxnSpPr>
            <p:nvPr/>
          </p:nvCxnSpPr>
          <p:spPr bwMode="auto">
            <a:xfrm>
              <a:off x="23977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09B01C6E-7F60-8888-807F-E91EEA7893BF}"/>
                </a:ext>
              </a:extLst>
            </p:cNvPr>
            <p:cNvCxnSpPr>
              <a:cxnSpLocks/>
            </p:cNvCxnSpPr>
            <p:nvPr/>
          </p:nvCxnSpPr>
          <p:spPr bwMode="auto">
            <a:xfrm>
              <a:off x="22103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995DFA5C-C44C-6B56-A8FC-41EF4638575B}"/>
                </a:ext>
              </a:extLst>
            </p:cNvPr>
            <p:cNvCxnSpPr>
              <a:cxnSpLocks/>
            </p:cNvCxnSpPr>
            <p:nvPr/>
          </p:nvCxnSpPr>
          <p:spPr bwMode="auto">
            <a:xfrm>
              <a:off x="20294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6C30186C-1D85-9FBB-B344-70326EA639F8}"/>
                </a:ext>
              </a:extLst>
            </p:cNvPr>
            <p:cNvCxnSpPr>
              <a:cxnSpLocks/>
            </p:cNvCxnSpPr>
            <p:nvPr/>
          </p:nvCxnSpPr>
          <p:spPr bwMode="auto">
            <a:xfrm>
              <a:off x="183891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AFA72C1-4274-210B-7A56-A3347CCE5DB1}"/>
                </a:ext>
              </a:extLst>
            </p:cNvPr>
            <p:cNvCxnSpPr>
              <a:cxnSpLocks/>
            </p:cNvCxnSpPr>
            <p:nvPr/>
          </p:nvCxnSpPr>
          <p:spPr bwMode="auto">
            <a:xfrm>
              <a:off x="1654761"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E5E43FE-1657-1185-B7C6-2639D63C3D72}"/>
                </a:ext>
              </a:extLst>
            </p:cNvPr>
            <p:cNvCxnSpPr>
              <a:cxnSpLocks/>
            </p:cNvCxnSpPr>
            <p:nvPr/>
          </p:nvCxnSpPr>
          <p:spPr bwMode="auto">
            <a:xfrm>
              <a:off x="14737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1D853BD-A2AC-D859-8811-2AF8E828DAAE}"/>
                </a:ext>
              </a:extLst>
            </p:cNvPr>
            <p:cNvCxnSpPr>
              <a:cxnSpLocks/>
            </p:cNvCxnSpPr>
            <p:nvPr/>
          </p:nvCxnSpPr>
          <p:spPr bwMode="auto">
            <a:xfrm>
              <a:off x="1283286" y="5639951"/>
              <a:ext cx="0" cy="54362"/>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7E5FFBA2-CB9B-F6F4-2DD1-7339E01BDFDC}"/>
                </a:ext>
              </a:extLst>
            </p:cNvPr>
            <p:cNvCxnSpPr>
              <a:cxnSpLocks/>
            </p:cNvCxnSpPr>
            <p:nvPr/>
          </p:nvCxnSpPr>
          <p:spPr bwMode="auto">
            <a:xfrm>
              <a:off x="1092786" y="5639951"/>
              <a:ext cx="0" cy="54362"/>
            </a:xfrm>
            <a:prstGeom prst="line">
              <a:avLst/>
            </a:prstGeom>
            <a:noFill/>
            <a:ln w="28575" cap="flat" cmpd="sng" algn="ctr">
              <a:solidFill>
                <a:schemeClr val="bg1"/>
              </a:solidFill>
              <a:prstDash val="solid"/>
              <a:round/>
              <a:headEnd type="none" w="med" len="med"/>
              <a:tailEnd type="none" w="med" len="med"/>
            </a:ln>
            <a:effectLst/>
          </p:spPr>
        </p:cxnSp>
      </p:grpSp>
      <p:cxnSp>
        <p:nvCxnSpPr>
          <p:cNvPr id="44" name="Straight Connector 43">
            <a:extLst>
              <a:ext uri="{FF2B5EF4-FFF2-40B4-BE49-F238E27FC236}">
                <a16:creationId xmlns:a16="http://schemas.microsoft.com/office/drawing/2014/main" id="{04C24F9A-6163-ECF3-5AD2-4561A0AB8983}"/>
              </a:ext>
            </a:extLst>
          </p:cNvPr>
          <p:cNvCxnSpPr>
            <a:cxnSpLocks/>
          </p:cNvCxnSpPr>
          <p:nvPr/>
        </p:nvCxnSpPr>
        <p:spPr bwMode="auto">
          <a:xfrm>
            <a:off x="860636" y="5385320"/>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0B261D72-60B9-D403-6108-CBB230552D42}"/>
              </a:ext>
            </a:extLst>
          </p:cNvPr>
          <p:cNvCxnSpPr>
            <a:cxnSpLocks/>
          </p:cNvCxnSpPr>
          <p:nvPr/>
        </p:nvCxnSpPr>
        <p:spPr bwMode="auto">
          <a:xfrm>
            <a:off x="860636" y="5305494"/>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F2A5A63B-DA67-7A53-2E1B-6C71355C959D}"/>
              </a:ext>
            </a:extLst>
          </p:cNvPr>
          <p:cNvCxnSpPr>
            <a:cxnSpLocks/>
          </p:cNvCxnSpPr>
          <p:nvPr/>
        </p:nvCxnSpPr>
        <p:spPr bwMode="auto">
          <a:xfrm>
            <a:off x="860636" y="5225665"/>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6099C017-8827-2ECA-7B7C-46938140DF85}"/>
              </a:ext>
            </a:extLst>
          </p:cNvPr>
          <p:cNvCxnSpPr>
            <a:cxnSpLocks/>
          </p:cNvCxnSpPr>
          <p:nvPr/>
        </p:nvCxnSpPr>
        <p:spPr bwMode="auto">
          <a:xfrm>
            <a:off x="860636" y="5145836"/>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22720B5F-4D65-2B72-1EBA-335E88FAF1C6}"/>
              </a:ext>
            </a:extLst>
          </p:cNvPr>
          <p:cNvCxnSpPr>
            <a:cxnSpLocks/>
          </p:cNvCxnSpPr>
          <p:nvPr/>
        </p:nvCxnSpPr>
        <p:spPr bwMode="auto">
          <a:xfrm>
            <a:off x="860636" y="5066007"/>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76668E42-D696-9996-1FB0-327DA31EF1B9}"/>
              </a:ext>
            </a:extLst>
          </p:cNvPr>
          <p:cNvCxnSpPr>
            <a:cxnSpLocks/>
          </p:cNvCxnSpPr>
          <p:nvPr/>
        </p:nvCxnSpPr>
        <p:spPr bwMode="auto">
          <a:xfrm>
            <a:off x="860636" y="4986178"/>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2C0F47F7-DDC3-22AA-5BBB-537D3945CB54}"/>
              </a:ext>
            </a:extLst>
          </p:cNvPr>
          <p:cNvCxnSpPr>
            <a:cxnSpLocks/>
          </p:cNvCxnSpPr>
          <p:nvPr/>
        </p:nvCxnSpPr>
        <p:spPr bwMode="auto">
          <a:xfrm>
            <a:off x="860636" y="4906349"/>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200CF0DC-BC48-F032-14D1-3022D0629D30}"/>
              </a:ext>
            </a:extLst>
          </p:cNvPr>
          <p:cNvCxnSpPr>
            <a:cxnSpLocks/>
          </p:cNvCxnSpPr>
          <p:nvPr/>
        </p:nvCxnSpPr>
        <p:spPr bwMode="auto">
          <a:xfrm>
            <a:off x="860636" y="4826520"/>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F943EC8B-46B3-DCC1-2E23-29AA8054AE10}"/>
              </a:ext>
            </a:extLst>
          </p:cNvPr>
          <p:cNvCxnSpPr>
            <a:cxnSpLocks/>
          </p:cNvCxnSpPr>
          <p:nvPr/>
        </p:nvCxnSpPr>
        <p:spPr bwMode="auto">
          <a:xfrm>
            <a:off x="860636" y="4756670"/>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E1542B4E-82C8-D222-AED1-EF64E00C6EAA}"/>
              </a:ext>
            </a:extLst>
          </p:cNvPr>
          <p:cNvCxnSpPr>
            <a:cxnSpLocks/>
          </p:cNvCxnSpPr>
          <p:nvPr/>
        </p:nvCxnSpPr>
        <p:spPr bwMode="auto">
          <a:xfrm>
            <a:off x="860636" y="4676844"/>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3E11211F-AC8A-2B23-42B6-5A7777E29F56}"/>
              </a:ext>
            </a:extLst>
          </p:cNvPr>
          <p:cNvCxnSpPr>
            <a:cxnSpLocks/>
          </p:cNvCxnSpPr>
          <p:nvPr/>
        </p:nvCxnSpPr>
        <p:spPr bwMode="auto">
          <a:xfrm>
            <a:off x="860636" y="4597015"/>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63BC445C-F4A8-B06E-5435-CBBA07024B80}"/>
              </a:ext>
            </a:extLst>
          </p:cNvPr>
          <p:cNvCxnSpPr>
            <a:cxnSpLocks/>
          </p:cNvCxnSpPr>
          <p:nvPr/>
        </p:nvCxnSpPr>
        <p:spPr bwMode="auto">
          <a:xfrm>
            <a:off x="860636" y="4517186"/>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9AE35D8-8900-AFFF-66E3-831421EDBC67}"/>
              </a:ext>
            </a:extLst>
          </p:cNvPr>
          <p:cNvCxnSpPr>
            <a:cxnSpLocks/>
          </p:cNvCxnSpPr>
          <p:nvPr/>
        </p:nvCxnSpPr>
        <p:spPr bwMode="auto">
          <a:xfrm>
            <a:off x="860636" y="4437357"/>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398A7CC0-BB42-3AC1-C964-7C70DEB447AC}"/>
              </a:ext>
            </a:extLst>
          </p:cNvPr>
          <p:cNvCxnSpPr>
            <a:cxnSpLocks/>
          </p:cNvCxnSpPr>
          <p:nvPr/>
        </p:nvCxnSpPr>
        <p:spPr bwMode="auto">
          <a:xfrm>
            <a:off x="860636" y="4357528"/>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5B9BED74-EE33-15A4-BCF2-123C598EE64F}"/>
              </a:ext>
            </a:extLst>
          </p:cNvPr>
          <p:cNvCxnSpPr>
            <a:cxnSpLocks/>
          </p:cNvCxnSpPr>
          <p:nvPr/>
        </p:nvCxnSpPr>
        <p:spPr bwMode="auto">
          <a:xfrm>
            <a:off x="860636" y="4277699"/>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EBC8A279-7926-4EB6-4B49-B5D1913591EA}"/>
              </a:ext>
            </a:extLst>
          </p:cNvPr>
          <p:cNvCxnSpPr>
            <a:cxnSpLocks/>
          </p:cNvCxnSpPr>
          <p:nvPr/>
        </p:nvCxnSpPr>
        <p:spPr bwMode="auto">
          <a:xfrm>
            <a:off x="860636" y="4197870"/>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70AB5033-F9AE-DBB7-CC9B-82422A8EE6B4}"/>
              </a:ext>
            </a:extLst>
          </p:cNvPr>
          <p:cNvCxnSpPr>
            <a:cxnSpLocks/>
          </p:cNvCxnSpPr>
          <p:nvPr/>
        </p:nvCxnSpPr>
        <p:spPr bwMode="auto">
          <a:xfrm>
            <a:off x="860636" y="4112145"/>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5912CD2-1817-17A6-4713-8D6081BB57EA}"/>
              </a:ext>
            </a:extLst>
          </p:cNvPr>
          <p:cNvCxnSpPr>
            <a:cxnSpLocks/>
          </p:cNvCxnSpPr>
          <p:nvPr/>
        </p:nvCxnSpPr>
        <p:spPr bwMode="auto">
          <a:xfrm>
            <a:off x="860636" y="4032319"/>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CB2B68E4-AC7A-D12F-B305-C8FA66EE31BF}"/>
              </a:ext>
            </a:extLst>
          </p:cNvPr>
          <p:cNvCxnSpPr>
            <a:cxnSpLocks/>
          </p:cNvCxnSpPr>
          <p:nvPr/>
        </p:nvCxnSpPr>
        <p:spPr bwMode="auto">
          <a:xfrm>
            <a:off x="860636" y="3952490"/>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69635D20-430D-42B4-8808-9893322894B0}"/>
              </a:ext>
            </a:extLst>
          </p:cNvPr>
          <p:cNvCxnSpPr>
            <a:cxnSpLocks/>
          </p:cNvCxnSpPr>
          <p:nvPr/>
        </p:nvCxnSpPr>
        <p:spPr bwMode="auto">
          <a:xfrm>
            <a:off x="860636" y="3872661"/>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156883DE-8AEA-08D8-96C6-961051A90730}"/>
              </a:ext>
            </a:extLst>
          </p:cNvPr>
          <p:cNvCxnSpPr>
            <a:cxnSpLocks/>
          </p:cNvCxnSpPr>
          <p:nvPr/>
        </p:nvCxnSpPr>
        <p:spPr bwMode="auto">
          <a:xfrm>
            <a:off x="860636" y="3792832"/>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64A88DDE-2B26-DEA2-FA9B-8BEF1A30A16E}"/>
              </a:ext>
            </a:extLst>
          </p:cNvPr>
          <p:cNvCxnSpPr>
            <a:cxnSpLocks/>
          </p:cNvCxnSpPr>
          <p:nvPr/>
        </p:nvCxnSpPr>
        <p:spPr bwMode="auto">
          <a:xfrm>
            <a:off x="860636" y="3713003"/>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D32C77B9-37DE-625B-AEA4-0AC63AE99A0E}"/>
              </a:ext>
            </a:extLst>
          </p:cNvPr>
          <p:cNvCxnSpPr>
            <a:cxnSpLocks/>
          </p:cNvCxnSpPr>
          <p:nvPr/>
        </p:nvCxnSpPr>
        <p:spPr bwMode="auto">
          <a:xfrm>
            <a:off x="860636" y="3633174"/>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EC77ADEB-5825-E633-D177-065406840CD5}"/>
              </a:ext>
            </a:extLst>
          </p:cNvPr>
          <p:cNvCxnSpPr>
            <a:cxnSpLocks/>
          </p:cNvCxnSpPr>
          <p:nvPr/>
        </p:nvCxnSpPr>
        <p:spPr bwMode="auto">
          <a:xfrm>
            <a:off x="860636" y="3553345"/>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B5838A23-948B-08A3-B1B5-7CFC29DFDBEB}"/>
              </a:ext>
            </a:extLst>
          </p:cNvPr>
          <p:cNvCxnSpPr>
            <a:cxnSpLocks/>
          </p:cNvCxnSpPr>
          <p:nvPr/>
        </p:nvCxnSpPr>
        <p:spPr bwMode="auto">
          <a:xfrm>
            <a:off x="860636" y="3483495"/>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222C40F2-C68D-440B-E60C-D6FC994C4304}"/>
              </a:ext>
            </a:extLst>
          </p:cNvPr>
          <p:cNvCxnSpPr>
            <a:cxnSpLocks/>
          </p:cNvCxnSpPr>
          <p:nvPr/>
        </p:nvCxnSpPr>
        <p:spPr bwMode="auto">
          <a:xfrm>
            <a:off x="860636" y="3403669"/>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97D3E876-5C45-ED24-526E-84F4ECAE9BDD}"/>
              </a:ext>
            </a:extLst>
          </p:cNvPr>
          <p:cNvCxnSpPr>
            <a:cxnSpLocks/>
          </p:cNvCxnSpPr>
          <p:nvPr/>
        </p:nvCxnSpPr>
        <p:spPr bwMode="auto">
          <a:xfrm>
            <a:off x="860636" y="3323840"/>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AAA3D455-DAE9-429F-E168-CA1A7C355261}"/>
              </a:ext>
            </a:extLst>
          </p:cNvPr>
          <p:cNvCxnSpPr>
            <a:cxnSpLocks/>
          </p:cNvCxnSpPr>
          <p:nvPr/>
        </p:nvCxnSpPr>
        <p:spPr bwMode="auto">
          <a:xfrm>
            <a:off x="860636" y="3244011"/>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454EFAC7-48B8-EB23-E853-3933FA010DE5}"/>
              </a:ext>
            </a:extLst>
          </p:cNvPr>
          <p:cNvCxnSpPr>
            <a:cxnSpLocks/>
          </p:cNvCxnSpPr>
          <p:nvPr/>
        </p:nvCxnSpPr>
        <p:spPr bwMode="auto">
          <a:xfrm>
            <a:off x="860636" y="3164182"/>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CB0A81D3-8F92-D3F1-CEFC-9ABDDB6A96DD}"/>
              </a:ext>
            </a:extLst>
          </p:cNvPr>
          <p:cNvCxnSpPr>
            <a:cxnSpLocks/>
          </p:cNvCxnSpPr>
          <p:nvPr/>
        </p:nvCxnSpPr>
        <p:spPr bwMode="auto">
          <a:xfrm>
            <a:off x="860636" y="3084353"/>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D2F7D1D9-5C8A-A5FF-E106-DBE457456081}"/>
              </a:ext>
            </a:extLst>
          </p:cNvPr>
          <p:cNvCxnSpPr>
            <a:cxnSpLocks/>
          </p:cNvCxnSpPr>
          <p:nvPr/>
        </p:nvCxnSpPr>
        <p:spPr bwMode="auto">
          <a:xfrm>
            <a:off x="860636" y="3004524"/>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9414A402-F139-034B-3BB3-60F91553D6E0}"/>
              </a:ext>
            </a:extLst>
          </p:cNvPr>
          <p:cNvCxnSpPr>
            <a:cxnSpLocks/>
          </p:cNvCxnSpPr>
          <p:nvPr/>
        </p:nvCxnSpPr>
        <p:spPr bwMode="auto">
          <a:xfrm>
            <a:off x="860636" y="2924695"/>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0DD3B33E-390B-5259-4395-C49DE362E738}"/>
              </a:ext>
            </a:extLst>
          </p:cNvPr>
          <p:cNvCxnSpPr>
            <a:cxnSpLocks/>
          </p:cNvCxnSpPr>
          <p:nvPr/>
        </p:nvCxnSpPr>
        <p:spPr bwMode="auto">
          <a:xfrm>
            <a:off x="861424" y="2838970"/>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2CE05D19-1DA1-9149-BA1D-A0531297BDE2}"/>
              </a:ext>
            </a:extLst>
          </p:cNvPr>
          <p:cNvCxnSpPr>
            <a:cxnSpLocks/>
          </p:cNvCxnSpPr>
          <p:nvPr/>
        </p:nvCxnSpPr>
        <p:spPr bwMode="auto">
          <a:xfrm>
            <a:off x="861424" y="2759144"/>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CE156902-B2D7-097A-CE8B-6B3595A76590}"/>
              </a:ext>
            </a:extLst>
          </p:cNvPr>
          <p:cNvCxnSpPr>
            <a:cxnSpLocks/>
          </p:cNvCxnSpPr>
          <p:nvPr/>
        </p:nvCxnSpPr>
        <p:spPr bwMode="auto">
          <a:xfrm>
            <a:off x="861424" y="2679315"/>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840BD0BF-C4E5-8EDB-B260-64B03E6F8D58}"/>
              </a:ext>
            </a:extLst>
          </p:cNvPr>
          <p:cNvCxnSpPr>
            <a:cxnSpLocks/>
          </p:cNvCxnSpPr>
          <p:nvPr/>
        </p:nvCxnSpPr>
        <p:spPr bwMode="auto">
          <a:xfrm>
            <a:off x="861424" y="2599486"/>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D860CE0D-A3C0-C405-5A74-844604CBFB6C}"/>
              </a:ext>
            </a:extLst>
          </p:cNvPr>
          <p:cNvCxnSpPr>
            <a:cxnSpLocks/>
          </p:cNvCxnSpPr>
          <p:nvPr/>
        </p:nvCxnSpPr>
        <p:spPr bwMode="auto">
          <a:xfrm>
            <a:off x="861424" y="2519657"/>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F8A49F99-8504-4E4E-3EC9-08F3ACA33EF6}"/>
              </a:ext>
            </a:extLst>
          </p:cNvPr>
          <p:cNvCxnSpPr>
            <a:cxnSpLocks/>
          </p:cNvCxnSpPr>
          <p:nvPr/>
        </p:nvCxnSpPr>
        <p:spPr bwMode="auto">
          <a:xfrm>
            <a:off x="861424" y="2439828"/>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64421DBA-3EF6-CA5B-8006-2B3A8C354787}"/>
              </a:ext>
            </a:extLst>
          </p:cNvPr>
          <p:cNvCxnSpPr>
            <a:cxnSpLocks/>
          </p:cNvCxnSpPr>
          <p:nvPr/>
        </p:nvCxnSpPr>
        <p:spPr bwMode="auto">
          <a:xfrm>
            <a:off x="861424" y="2359999"/>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888DAF1A-5B98-487A-2CA4-D9AD559CBF7D}"/>
              </a:ext>
            </a:extLst>
          </p:cNvPr>
          <p:cNvCxnSpPr>
            <a:cxnSpLocks/>
          </p:cNvCxnSpPr>
          <p:nvPr/>
        </p:nvCxnSpPr>
        <p:spPr bwMode="auto">
          <a:xfrm>
            <a:off x="861424" y="2280170"/>
            <a:ext cx="50214"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9898CC06-633E-24EA-63B1-AA16CFDCA43F}"/>
              </a:ext>
            </a:extLst>
          </p:cNvPr>
          <p:cNvCxnSpPr>
            <a:cxnSpLocks/>
          </p:cNvCxnSpPr>
          <p:nvPr/>
        </p:nvCxnSpPr>
        <p:spPr bwMode="auto">
          <a:xfrm>
            <a:off x="861424" y="2210320"/>
            <a:ext cx="50214" cy="0"/>
          </a:xfrm>
          <a:prstGeom prst="line">
            <a:avLst/>
          </a:prstGeom>
          <a:noFill/>
          <a:ln w="28575" cap="flat" cmpd="sng" algn="ctr">
            <a:solidFill>
              <a:schemeClr val="bg1"/>
            </a:solidFill>
            <a:prstDash val="solid"/>
            <a:round/>
            <a:headEnd type="none" w="med" len="med"/>
            <a:tailEnd type="none" w="med" len="med"/>
          </a:ln>
          <a:effectLst/>
        </p:spPr>
      </p:cxnSp>
      <p:sp>
        <p:nvSpPr>
          <p:cNvPr id="92" name="TextBox 91">
            <a:extLst>
              <a:ext uri="{FF2B5EF4-FFF2-40B4-BE49-F238E27FC236}">
                <a16:creationId xmlns:a16="http://schemas.microsoft.com/office/drawing/2014/main" id="{17E0E1B2-E0C4-8A5F-F396-32B2AEB6DE69}"/>
              </a:ext>
            </a:extLst>
          </p:cNvPr>
          <p:cNvSpPr txBox="1"/>
          <p:nvPr/>
        </p:nvSpPr>
        <p:spPr bwMode="auto">
          <a:xfrm>
            <a:off x="580163" y="208339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93" name="TextBox 92">
            <a:extLst>
              <a:ext uri="{FF2B5EF4-FFF2-40B4-BE49-F238E27FC236}">
                <a16:creationId xmlns:a16="http://schemas.microsoft.com/office/drawing/2014/main" id="{AA1F5298-EACB-A3CF-F865-27761444DB5A}"/>
              </a:ext>
            </a:extLst>
          </p:cNvPr>
          <p:cNvSpPr txBox="1"/>
          <p:nvPr/>
        </p:nvSpPr>
        <p:spPr bwMode="auto">
          <a:xfrm>
            <a:off x="580163" y="247595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sp>
        <p:nvSpPr>
          <p:cNvPr id="94" name="TextBox 93">
            <a:extLst>
              <a:ext uri="{FF2B5EF4-FFF2-40B4-BE49-F238E27FC236}">
                <a16:creationId xmlns:a16="http://schemas.microsoft.com/office/drawing/2014/main" id="{B8AA7FA5-3AE5-0C55-494E-4E2096E399C9}"/>
              </a:ext>
            </a:extLst>
          </p:cNvPr>
          <p:cNvSpPr txBox="1"/>
          <p:nvPr/>
        </p:nvSpPr>
        <p:spPr bwMode="auto">
          <a:xfrm>
            <a:off x="580163" y="28830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95" name="TextBox 94">
            <a:extLst>
              <a:ext uri="{FF2B5EF4-FFF2-40B4-BE49-F238E27FC236}">
                <a16:creationId xmlns:a16="http://schemas.microsoft.com/office/drawing/2014/main" id="{D0E0A27B-BBFF-5CA2-E6B5-B5F1E0C2998F}"/>
              </a:ext>
            </a:extLst>
          </p:cNvPr>
          <p:cNvSpPr txBox="1"/>
          <p:nvPr/>
        </p:nvSpPr>
        <p:spPr bwMode="auto">
          <a:xfrm>
            <a:off x="580163" y="327562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35</a:t>
            </a:r>
          </a:p>
        </p:txBody>
      </p:sp>
      <p:sp>
        <p:nvSpPr>
          <p:cNvPr id="96" name="TextBox 95">
            <a:extLst>
              <a:ext uri="{FF2B5EF4-FFF2-40B4-BE49-F238E27FC236}">
                <a16:creationId xmlns:a16="http://schemas.microsoft.com/office/drawing/2014/main" id="{7AA7CE36-86EF-F4B1-A408-062241F22DB5}"/>
              </a:ext>
            </a:extLst>
          </p:cNvPr>
          <p:cNvSpPr txBox="1"/>
          <p:nvPr/>
        </p:nvSpPr>
        <p:spPr bwMode="auto">
          <a:xfrm>
            <a:off x="580163" y="366972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97" name="TextBox 96">
            <a:extLst>
              <a:ext uri="{FF2B5EF4-FFF2-40B4-BE49-F238E27FC236}">
                <a16:creationId xmlns:a16="http://schemas.microsoft.com/office/drawing/2014/main" id="{A440BCDB-8383-3D2F-C9F3-620039577C8B}"/>
              </a:ext>
            </a:extLst>
          </p:cNvPr>
          <p:cNvSpPr txBox="1"/>
          <p:nvPr/>
        </p:nvSpPr>
        <p:spPr bwMode="auto">
          <a:xfrm>
            <a:off x="580163" y="406227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25</a:t>
            </a:r>
          </a:p>
        </p:txBody>
      </p:sp>
      <p:sp>
        <p:nvSpPr>
          <p:cNvPr id="98" name="TextBox 97">
            <a:extLst>
              <a:ext uri="{FF2B5EF4-FFF2-40B4-BE49-F238E27FC236}">
                <a16:creationId xmlns:a16="http://schemas.microsoft.com/office/drawing/2014/main" id="{F6312566-D739-F3BF-B2E4-570508FC684D}"/>
              </a:ext>
            </a:extLst>
          </p:cNvPr>
          <p:cNvSpPr txBox="1"/>
          <p:nvPr/>
        </p:nvSpPr>
        <p:spPr bwMode="auto">
          <a:xfrm>
            <a:off x="580163" y="446939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99" name="TextBox 98">
            <a:extLst>
              <a:ext uri="{FF2B5EF4-FFF2-40B4-BE49-F238E27FC236}">
                <a16:creationId xmlns:a16="http://schemas.microsoft.com/office/drawing/2014/main" id="{95C3CC75-299E-219B-4B3F-C14B5AFD34BA}"/>
              </a:ext>
            </a:extLst>
          </p:cNvPr>
          <p:cNvSpPr txBox="1"/>
          <p:nvPr/>
        </p:nvSpPr>
        <p:spPr bwMode="auto">
          <a:xfrm>
            <a:off x="580163" y="486194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100" name="TextBox 99">
            <a:extLst>
              <a:ext uri="{FF2B5EF4-FFF2-40B4-BE49-F238E27FC236}">
                <a16:creationId xmlns:a16="http://schemas.microsoft.com/office/drawing/2014/main" id="{D3AAB3B7-AD08-13EE-24B0-BC7EB61EC6AF}"/>
              </a:ext>
            </a:extLst>
          </p:cNvPr>
          <p:cNvSpPr txBox="1"/>
          <p:nvPr/>
        </p:nvSpPr>
        <p:spPr bwMode="auto">
          <a:xfrm>
            <a:off x="580163" y="526115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01" name="TextBox 100">
            <a:extLst>
              <a:ext uri="{FF2B5EF4-FFF2-40B4-BE49-F238E27FC236}">
                <a16:creationId xmlns:a16="http://schemas.microsoft.com/office/drawing/2014/main" id="{7B0DA414-69D5-C80A-6E12-E1CE54F3E1E4}"/>
              </a:ext>
            </a:extLst>
          </p:cNvPr>
          <p:cNvSpPr txBox="1"/>
          <p:nvPr/>
        </p:nvSpPr>
        <p:spPr bwMode="auto">
          <a:xfrm>
            <a:off x="775957" y="5444149"/>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02" name="TextBox 101">
            <a:extLst>
              <a:ext uri="{FF2B5EF4-FFF2-40B4-BE49-F238E27FC236}">
                <a16:creationId xmlns:a16="http://schemas.microsoft.com/office/drawing/2014/main" id="{59D369B9-4458-7B5F-A76D-B17332FB6CF9}"/>
              </a:ext>
            </a:extLst>
          </p:cNvPr>
          <p:cNvSpPr txBox="1"/>
          <p:nvPr/>
        </p:nvSpPr>
        <p:spPr bwMode="auto">
          <a:xfrm>
            <a:off x="1168326" y="5443094"/>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03" name="TextBox 102">
            <a:extLst>
              <a:ext uri="{FF2B5EF4-FFF2-40B4-BE49-F238E27FC236}">
                <a16:creationId xmlns:a16="http://schemas.microsoft.com/office/drawing/2014/main" id="{D0B01A2E-C831-A759-7EE2-237022BA020B}"/>
              </a:ext>
            </a:extLst>
          </p:cNvPr>
          <p:cNvSpPr txBox="1"/>
          <p:nvPr/>
        </p:nvSpPr>
        <p:spPr bwMode="auto">
          <a:xfrm>
            <a:off x="1522971" y="5443093"/>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104" name="TextBox 103">
            <a:extLst>
              <a:ext uri="{FF2B5EF4-FFF2-40B4-BE49-F238E27FC236}">
                <a16:creationId xmlns:a16="http://schemas.microsoft.com/office/drawing/2014/main" id="{10034A3F-1148-152B-5114-AAC3A85655FF}"/>
              </a:ext>
            </a:extLst>
          </p:cNvPr>
          <p:cNvSpPr txBox="1"/>
          <p:nvPr/>
        </p:nvSpPr>
        <p:spPr bwMode="auto">
          <a:xfrm>
            <a:off x="1903682" y="5444148"/>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105" name="TextBox 104">
            <a:extLst>
              <a:ext uri="{FF2B5EF4-FFF2-40B4-BE49-F238E27FC236}">
                <a16:creationId xmlns:a16="http://schemas.microsoft.com/office/drawing/2014/main" id="{BEBC4663-5959-D3E6-4BE1-C622B9D860CE}"/>
              </a:ext>
            </a:extLst>
          </p:cNvPr>
          <p:cNvSpPr txBox="1"/>
          <p:nvPr/>
        </p:nvSpPr>
        <p:spPr bwMode="auto">
          <a:xfrm>
            <a:off x="2296051" y="5443093"/>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106" name="TextBox 105">
            <a:extLst>
              <a:ext uri="{FF2B5EF4-FFF2-40B4-BE49-F238E27FC236}">
                <a16:creationId xmlns:a16="http://schemas.microsoft.com/office/drawing/2014/main" id="{C7720BE0-8CFC-C403-A0E4-431F2294AD98}"/>
              </a:ext>
            </a:extLst>
          </p:cNvPr>
          <p:cNvSpPr txBox="1"/>
          <p:nvPr/>
        </p:nvSpPr>
        <p:spPr bwMode="auto">
          <a:xfrm>
            <a:off x="2650696" y="5443092"/>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07" name="TextBox 106">
            <a:extLst>
              <a:ext uri="{FF2B5EF4-FFF2-40B4-BE49-F238E27FC236}">
                <a16:creationId xmlns:a16="http://schemas.microsoft.com/office/drawing/2014/main" id="{45EF17CC-8307-3C70-7596-A80AD9BA89F6}"/>
              </a:ext>
            </a:extLst>
          </p:cNvPr>
          <p:cNvSpPr txBox="1"/>
          <p:nvPr/>
        </p:nvSpPr>
        <p:spPr bwMode="auto">
          <a:xfrm>
            <a:off x="3020522" y="5442351"/>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108" name="TextBox 107">
            <a:extLst>
              <a:ext uri="{FF2B5EF4-FFF2-40B4-BE49-F238E27FC236}">
                <a16:creationId xmlns:a16="http://schemas.microsoft.com/office/drawing/2014/main" id="{D2B0EE6D-C934-E207-5833-D59C80C41181}"/>
              </a:ext>
            </a:extLst>
          </p:cNvPr>
          <p:cNvSpPr txBox="1"/>
          <p:nvPr/>
        </p:nvSpPr>
        <p:spPr bwMode="auto">
          <a:xfrm>
            <a:off x="3395427" y="5442350"/>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09" name="TextBox 108">
            <a:extLst>
              <a:ext uri="{FF2B5EF4-FFF2-40B4-BE49-F238E27FC236}">
                <a16:creationId xmlns:a16="http://schemas.microsoft.com/office/drawing/2014/main" id="{572F067C-9443-0841-B008-B01D4EC6A35B}"/>
              </a:ext>
            </a:extLst>
          </p:cNvPr>
          <p:cNvSpPr txBox="1"/>
          <p:nvPr/>
        </p:nvSpPr>
        <p:spPr bwMode="auto">
          <a:xfrm>
            <a:off x="3781209" y="5443405"/>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110" name="TextBox 109">
            <a:extLst>
              <a:ext uri="{FF2B5EF4-FFF2-40B4-BE49-F238E27FC236}">
                <a16:creationId xmlns:a16="http://schemas.microsoft.com/office/drawing/2014/main" id="{60E2568C-73D3-8DF2-1E80-1DDD8DD7BB5F}"/>
              </a:ext>
            </a:extLst>
          </p:cNvPr>
          <p:cNvSpPr txBox="1"/>
          <p:nvPr/>
        </p:nvSpPr>
        <p:spPr bwMode="auto">
          <a:xfrm>
            <a:off x="4150723" y="5442350"/>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111" name="TextBox 110">
            <a:extLst>
              <a:ext uri="{FF2B5EF4-FFF2-40B4-BE49-F238E27FC236}">
                <a16:creationId xmlns:a16="http://schemas.microsoft.com/office/drawing/2014/main" id="{54CAE6FC-75DA-F0CD-B717-9B6816AD8760}"/>
              </a:ext>
            </a:extLst>
          </p:cNvPr>
          <p:cNvSpPr txBox="1"/>
          <p:nvPr/>
        </p:nvSpPr>
        <p:spPr bwMode="auto">
          <a:xfrm>
            <a:off x="4536505" y="5442349"/>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12" name="TextBox 111">
            <a:extLst>
              <a:ext uri="{FF2B5EF4-FFF2-40B4-BE49-F238E27FC236}">
                <a16:creationId xmlns:a16="http://schemas.microsoft.com/office/drawing/2014/main" id="{DB4D5524-251B-948A-7C11-21BDB94C8945}"/>
              </a:ext>
            </a:extLst>
          </p:cNvPr>
          <p:cNvSpPr txBox="1"/>
          <p:nvPr/>
        </p:nvSpPr>
        <p:spPr bwMode="auto">
          <a:xfrm>
            <a:off x="4893580" y="5443621"/>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113" name="TextBox 112">
            <a:extLst>
              <a:ext uri="{FF2B5EF4-FFF2-40B4-BE49-F238E27FC236}">
                <a16:creationId xmlns:a16="http://schemas.microsoft.com/office/drawing/2014/main" id="{04537D29-D24D-E76C-823D-80AF508AAE20}"/>
              </a:ext>
            </a:extLst>
          </p:cNvPr>
          <p:cNvSpPr txBox="1"/>
          <p:nvPr/>
        </p:nvSpPr>
        <p:spPr bwMode="auto">
          <a:xfrm>
            <a:off x="5279362" y="5443620"/>
            <a:ext cx="3674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grpSp>
        <p:nvGrpSpPr>
          <p:cNvPr id="10" name="Group 9">
            <a:extLst>
              <a:ext uri="{FF2B5EF4-FFF2-40B4-BE49-F238E27FC236}">
                <a16:creationId xmlns:a16="http://schemas.microsoft.com/office/drawing/2014/main" id="{4323D6DF-DDBC-8367-908B-4FDE55B79E25}"/>
              </a:ext>
            </a:extLst>
          </p:cNvPr>
          <p:cNvGrpSpPr/>
          <p:nvPr/>
        </p:nvGrpSpPr>
        <p:grpSpPr>
          <a:xfrm>
            <a:off x="5539446" y="3583403"/>
            <a:ext cx="1781332" cy="892552"/>
            <a:chOff x="5790417" y="3542545"/>
            <a:chExt cx="1781332" cy="892552"/>
          </a:xfrm>
        </p:grpSpPr>
        <p:sp>
          <p:nvSpPr>
            <p:cNvPr id="114" name="TextBox 113">
              <a:extLst>
                <a:ext uri="{FF2B5EF4-FFF2-40B4-BE49-F238E27FC236}">
                  <a16:creationId xmlns:a16="http://schemas.microsoft.com/office/drawing/2014/main" id="{B22D5DBC-669E-23C2-EA47-2AF51084AABE}"/>
                </a:ext>
              </a:extLst>
            </p:cNvPr>
            <p:cNvSpPr txBox="1"/>
            <p:nvPr/>
          </p:nvSpPr>
          <p:spPr bwMode="auto">
            <a:xfrm>
              <a:off x="5890455" y="3542545"/>
              <a:ext cx="1681294" cy="892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ts val="600"/>
                </a:spcBef>
                <a:spcAft>
                  <a:spcPct val="0"/>
                </a:spcAft>
                <a:buClrTx/>
                <a:buFontTx/>
                <a:buNone/>
              </a:pPr>
              <a:r>
                <a:rPr lang="en-US" sz="1400" b="0" dirty="0">
                  <a:solidFill>
                    <a:schemeClr val="bg1"/>
                  </a:solidFill>
                  <a:latin typeface="Calibri" panose="020F0502020204030204" pitchFamily="34" charset="0"/>
                </a:rPr>
                <a:t>Chemo/bev/pembro</a:t>
              </a:r>
            </a:p>
            <a:p>
              <a:pPr>
                <a:lnSpc>
                  <a:spcPct val="100000"/>
                </a:lnSpc>
                <a:spcBef>
                  <a:spcPts val="600"/>
                </a:spcBef>
                <a:spcAft>
                  <a:spcPct val="0"/>
                </a:spcAft>
                <a:buClrTx/>
                <a:buFontTx/>
                <a:buNone/>
              </a:pPr>
              <a:r>
                <a:rPr lang="en-US" sz="1400" b="0" dirty="0">
                  <a:solidFill>
                    <a:schemeClr val="bg1"/>
                  </a:solidFill>
                  <a:latin typeface="Calibri" panose="020F0502020204030204" pitchFamily="34" charset="0"/>
                </a:rPr>
                <a:t>Chemo/pembro</a:t>
              </a:r>
            </a:p>
            <a:p>
              <a:pPr>
                <a:lnSpc>
                  <a:spcPct val="100000"/>
                </a:lnSpc>
                <a:spcBef>
                  <a:spcPts val="600"/>
                </a:spcBef>
                <a:spcAft>
                  <a:spcPct val="0"/>
                </a:spcAft>
                <a:buClrTx/>
                <a:buFontTx/>
                <a:buNone/>
              </a:pPr>
              <a:r>
                <a:rPr lang="en-US" sz="1400" b="0" dirty="0">
                  <a:solidFill>
                    <a:schemeClr val="bg1"/>
                  </a:solidFill>
                  <a:latin typeface="Calibri" panose="020F0502020204030204" pitchFamily="34" charset="0"/>
                </a:rPr>
                <a:t>Chemo/bev</a:t>
              </a:r>
            </a:p>
          </p:txBody>
        </p:sp>
        <p:sp>
          <p:nvSpPr>
            <p:cNvPr id="116" name="Rectangle 115">
              <a:extLst>
                <a:ext uri="{FF2B5EF4-FFF2-40B4-BE49-F238E27FC236}">
                  <a16:creationId xmlns:a16="http://schemas.microsoft.com/office/drawing/2014/main" id="{09C19E1E-BC92-4ACD-F6C5-4DCA942BA3F6}"/>
                </a:ext>
              </a:extLst>
            </p:cNvPr>
            <p:cNvSpPr/>
            <p:nvPr/>
          </p:nvSpPr>
          <p:spPr bwMode="auto">
            <a:xfrm>
              <a:off x="5790417" y="3649503"/>
              <a:ext cx="98424" cy="9842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Rectangle 116">
              <a:extLst>
                <a:ext uri="{FF2B5EF4-FFF2-40B4-BE49-F238E27FC236}">
                  <a16:creationId xmlns:a16="http://schemas.microsoft.com/office/drawing/2014/main" id="{DBFDA09F-F16F-F9A5-BABB-9073FFC1CD9B}"/>
                </a:ext>
              </a:extLst>
            </p:cNvPr>
            <p:cNvSpPr/>
            <p:nvPr/>
          </p:nvSpPr>
          <p:spPr bwMode="auto">
            <a:xfrm>
              <a:off x="5790417" y="3945182"/>
              <a:ext cx="98424" cy="9842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Rectangle 117">
              <a:extLst>
                <a:ext uri="{FF2B5EF4-FFF2-40B4-BE49-F238E27FC236}">
                  <a16:creationId xmlns:a16="http://schemas.microsoft.com/office/drawing/2014/main" id="{619FA584-4383-9947-F35F-AB41DF6912BE}"/>
                </a:ext>
              </a:extLst>
            </p:cNvPr>
            <p:cNvSpPr/>
            <p:nvPr/>
          </p:nvSpPr>
          <p:spPr bwMode="auto">
            <a:xfrm>
              <a:off x="5790417" y="4232127"/>
              <a:ext cx="98424" cy="98424"/>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19" name="Rectangle 118">
            <a:extLst>
              <a:ext uri="{FF2B5EF4-FFF2-40B4-BE49-F238E27FC236}">
                <a16:creationId xmlns:a16="http://schemas.microsoft.com/office/drawing/2014/main" id="{F61DD1F8-84D5-18EE-D505-6927C801C8BB}"/>
              </a:ext>
            </a:extLst>
          </p:cNvPr>
          <p:cNvSpPr/>
          <p:nvPr/>
        </p:nvSpPr>
        <p:spPr bwMode="auto">
          <a:xfrm>
            <a:off x="964141" y="2722176"/>
            <a:ext cx="2596841" cy="2662090"/>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Rectangle 125">
            <a:extLst>
              <a:ext uri="{FF2B5EF4-FFF2-40B4-BE49-F238E27FC236}">
                <a16:creationId xmlns:a16="http://schemas.microsoft.com/office/drawing/2014/main" id="{818D25C4-3CA5-2EBB-38CF-18021DBC386B}"/>
              </a:ext>
            </a:extLst>
          </p:cNvPr>
          <p:cNvSpPr/>
          <p:nvPr/>
        </p:nvSpPr>
        <p:spPr bwMode="auto">
          <a:xfrm>
            <a:off x="968802" y="2186323"/>
            <a:ext cx="3859249" cy="53585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Freeform 124">
            <a:extLst>
              <a:ext uri="{FF2B5EF4-FFF2-40B4-BE49-F238E27FC236}">
                <a16:creationId xmlns:a16="http://schemas.microsoft.com/office/drawing/2014/main" id="{24549073-6B53-AFB8-881F-9188A563795F}"/>
              </a:ext>
            </a:extLst>
          </p:cNvPr>
          <p:cNvSpPr/>
          <p:nvPr/>
        </p:nvSpPr>
        <p:spPr bwMode="auto">
          <a:xfrm>
            <a:off x="3554170" y="2189277"/>
            <a:ext cx="1906772" cy="3194990"/>
          </a:xfrm>
          <a:custGeom>
            <a:avLst/>
            <a:gdLst>
              <a:gd name="connsiteX0" fmla="*/ 0 w 1906772"/>
              <a:gd name="connsiteY0" fmla="*/ 531628 h 3211033"/>
              <a:gd name="connsiteX1" fmla="*/ 1205023 w 1906772"/>
              <a:gd name="connsiteY1" fmla="*/ 0 h 3211033"/>
              <a:gd name="connsiteX2" fmla="*/ 1906772 w 1906772"/>
              <a:gd name="connsiteY2" fmla="*/ 0 h 3211033"/>
              <a:gd name="connsiteX3" fmla="*/ 1906772 w 1906772"/>
              <a:gd name="connsiteY3" fmla="*/ 3211033 h 3211033"/>
              <a:gd name="connsiteX4" fmla="*/ 0 w 1906772"/>
              <a:gd name="connsiteY4" fmla="*/ 3211033 h 3211033"/>
              <a:gd name="connsiteX5" fmla="*/ 0 w 1906772"/>
              <a:gd name="connsiteY5" fmla="*/ 3125972 h 3211033"/>
              <a:gd name="connsiteX6" fmla="*/ 0 w 1906772"/>
              <a:gd name="connsiteY6" fmla="*/ 531628 h 3211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6772" h="3211033">
                <a:moveTo>
                  <a:pt x="0" y="531628"/>
                </a:moveTo>
                <a:lnTo>
                  <a:pt x="1205023" y="0"/>
                </a:lnTo>
                <a:lnTo>
                  <a:pt x="1906772" y="0"/>
                </a:lnTo>
                <a:lnTo>
                  <a:pt x="1906772" y="3211033"/>
                </a:lnTo>
                <a:lnTo>
                  <a:pt x="0" y="3211033"/>
                </a:lnTo>
                <a:lnTo>
                  <a:pt x="0" y="3125972"/>
                </a:lnTo>
                <a:lnTo>
                  <a:pt x="0" y="531628"/>
                </a:lnTo>
                <a:close/>
              </a:path>
            </a:pathLst>
          </a:cu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225350057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t>KEYNOTE-826 Subgroup Analyses</a:t>
            </a:r>
            <a:r>
              <a:rPr lang="en-US" dirty="0"/>
              <a:t>: Study Design</a:t>
            </a:r>
            <a:endParaRPr lang="en-US" altLang="en-US" dirty="0"/>
          </a:p>
        </p:txBody>
      </p:sp>
      <p:sp>
        <p:nvSpPr>
          <p:cNvPr id="5" name="Text Box 15">
            <a:extLst>
              <a:ext uri="{FF2B5EF4-FFF2-40B4-BE49-F238E27FC236}">
                <a16:creationId xmlns:a16="http://schemas.microsoft.com/office/drawing/2014/main" id="{EE9415AB-3955-CC72-ABCB-0F314A7F096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1. Colombo. NEJM. 2021;385: 1856. 2. Tewari. ASCO 2022. Abstr 5506.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sp>
        <p:nvSpPr>
          <p:cNvPr id="4" name="Content Placeholder 21">
            <a:extLst>
              <a:ext uri="{FF2B5EF4-FFF2-40B4-BE49-F238E27FC236}">
                <a16:creationId xmlns:a16="http://schemas.microsoft.com/office/drawing/2014/main" id="{5E3EBC9B-A5EC-BE58-00B4-A082C44A76C5}"/>
              </a:ext>
            </a:extLst>
          </p:cNvPr>
          <p:cNvSpPr txBox="1">
            <a:spLocks/>
          </p:cNvSpPr>
          <p:nvPr/>
        </p:nvSpPr>
        <p:spPr>
          <a:xfrm>
            <a:off x="604674" y="1500186"/>
            <a:ext cx="10877529" cy="323133"/>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International, randomized, double-blind phase III trial</a:t>
            </a:r>
            <a:r>
              <a:rPr kumimoji="0" lang="en-US" sz="24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1,2</a:t>
            </a:r>
          </a:p>
          <a:p>
            <a:pPr lvl="1" indent="-342900">
              <a:buClr>
                <a:srgbClr val="000000"/>
              </a:buClr>
              <a:buFont typeface="Wingdings" panose="05000000000000000000" pitchFamily="2" charset="2"/>
              <a:buChar char="§"/>
              <a:defRPr/>
            </a:pPr>
            <a:endPar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6" name="Rectangle 49">
            <a:extLst>
              <a:ext uri="{FF2B5EF4-FFF2-40B4-BE49-F238E27FC236}">
                <a16:creationId xmlns:a16="http://schemas.microsoft.com/office/drawing/2014/main" id="{F0D7923A-CE6F-A9E0-40E7-4AC0431CA379}"/>
              </a:ext>
            </a:extLst>
          </p:cNvPr>
          <p:cNvSpPr>
            <a:spLocks noChangeArrowheads="1"/>
          </p:cNvSpPr>
          <p:nvPr/>
        </p:nvSpPr>
        <p:spPr bwMode="auto">
          <a:xfrm>
            <a:off x="4254209" y="2418430"/>
            <a:ext cx="3333809" cy="1042713"/>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Pembrolizumab</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200 mg IV Q3W +</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CT</a:t>
            </a:r>
            <a:r>
              <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mn-cs"/>
              </a:rPr>
              <a:t>†</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IV Q3W ± </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Bevacizumab</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15 mg/kg IV Q3W</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308)</a:t>
            </a:r>
          </a:p>
        </p:txBody>
      </p:sp>
      <p:cxnSp>
        <p:nvCxnSpPr>
          <p:cNvPr id="7" name="Straight Arrow Connector 6">
            <a:extLst>
              <a:ext uri="{FF2B5EF4-FFF2-40B4-BE49-F238E27FC236}">
                <a16:creationId xmlns:a16="http://schemas.microsoft.com/office/drawing/2014/main" id="{CEF2F461-0B2D-B55D-95D8-D86723FBBCC9}"/>
              </a:ext>
            </a:extLst>
          </p:cNvPr>
          <p:cNvCxnSpPr>
            <a:cxnSpLocks/>
          </p:cNvCxnSpPr>
          <p:nvPr/>
        </p:nvCxnSpPr>
        <p:spPr bwMode="auto">
          <a:xfrm flipV="1">
            <a:off x="3387469" y="3135425"/>
            <a:ext cx="758032" cy="269690"/>
          </a:xfrm>
          <a:prstGeom prst="straightConnector1">
            <a:avLst/>
          </a:prstGeom>
          <a:noFill/>
          <a:ln w="28575" cap="flat" cmpd="sng" algn="ctr">
            <a:solidFill>
              <a:schemeClr val="bg1"/>
            </a:solidFill>
            <a:prstDash val="solid"/>
            <a:round/>
            <a:headEnd type="none" w="med" len="med"/>
            <a:tailEnd type="triangle"/>
          </a:ln>
          <a:effectLst/>
        </p:spPr>
      </p:cxnSp>
      <p:sp>
        <p:nvSpPr>
          <p:cNvPr id="8" name="Text Box 45">
            <a:extLst>
              <a:ext uri="{FF2B5EF4-FFF2-40B4-BE49-F238E27FC236}">
                <a16:creationId xmlns:a16="http://schemas.microsoft.com/office/drawing/2014/main" id="{84ADD983-4A66-04FA-2CE9-49711AFE1A51}"/>
              </a:ext>
            </a:extLst>
          </p:cNvPr>
          <p:cNvSpPr txBox="1">
            <a:spLocks noChangeArrowheads="1"/>
          </p:cNvSpPr>
          <p:nvPr/>
        </p:nvSpPr>
        <p:spPr bwMode="auto">
          <a:xfrm>
            <a:off x="509917" y="2947050"/>
            <a:ext cx="28775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Adults with persistent, recurrent, or metastatic cervical cancer; no prior systemic chemotherapy; ECOG PS 0/1</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(N = 617)</a:t>
            </a:r>
          </a:p>
        </p:txBody>
      </p:sp>
      <p:sp>
        <p:nvSpPr>
          <p:cNvPr id="9" name="Rectangle 49">
            <a:extLst>
              <a:ext uri="{FF2B5EF4-FFF2-40B4-BE49-F238E27FC236}">
                <a16:creationId xmlns:a16="http://schemas.microsoft.com/office/drawing/2014/main" id="{D63B76A4-EB4F-4AE8-1F12-CE51E2210CD0}"/>
              </a:ext>
            </a:extLst>
          </p:cNvPr>
          <p:cNvSpPr>
            <a:spLocks noChangeArrowheads="1"/>
          </p:cNvSpPr>
          <p:nvPr/>
        </p:nvSpPr>
        <p:spPr bwMode="auto">
          <a:xfrm>
            <a:off x="4254209" y="3551925"/>
            <a:ext cx="3335735" cy="1042713"/>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Placebo* IV Q3W + </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CT</a:t>
            </a:r>
            <a:r>
              <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mn-cs"/>
              </a:rPr>
              <a:t>†</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IV Q3W ± </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Bevacizumab</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 15 mg/kg IV Q3W</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309)</a:t>
            </a:r>
          </a:p>
        </p:txBody>
      </p:sp>
      <p:cxnSp>
        <p:nvCxnSpPr>
          <p:cNvPr id="10" name="Straight Arrow Connector 9">
            <a:extLst>
              <a:ext uri="{FF2B5EF4-FFF2-40B4-BE49-F238E27FC236}">
                <a16:creationId xmlns:a16="http://schemas.microsoft.com/office/drawing/2014/main" id="{4C40DB5B-46EE-688A-82F0-BACB2849F591}"/>
              </a:ext>
            </a:extLst>
          </p:cNvPr>
          <p:cNvCxnSpPr>
            <a:cxnSpLocks/>
          </p:cNvCxnSpPr>
          <p:nvPr/>
        </p:nvCxnSpPr>
        <p:spPr bwMode="auto">
          <a:xfrm>
            <a:off x="3425569" y="3779098"/>
            <a:ext cx="719932" cy="317956"/>
          </a:xfrm>
          <a:prstGeom prst="straightConnector1">
            <a:avLst/>
          </a:prstGeom>
          <a:noFill/>
          <a:ln w="28575" cap="flat" cmpd="sng" algn="ctr">
            <a:solidFill>
              <a:schemeClr val="bg1"/>
            </a:solidFill>
            <a:prstDash val="solid"/>
            <a:round/>
            <a:headEnd type="none" w="med" len="med"/>
            <a:tailEnd type="triangle"/>
          </a:ln>
          <a:effectLst/>
        </p:spPr>
      </p:cxnSp>
      <p:sp>
        <p:nvSpPr>
          <p:cNvPr id="11" name="TextBox 10">
            <a:extLst>
              <a:ext uri="{FF2B5EF4-FFF2-40B4-BE49-F238E27FC236}">
                <a16:creationId xmlns:a16="http://schemas.microsoft.com/office/drawing/2014/main" id="{511F91AE-328F-18B1-0ADF-DA00489015D8}"/>
              </a:ext>
            </a:extLst>
          </p:cNvPr>
          <p:cNvSpPr txBox="1"/>
          <p:nvPr/>
        </p:nvSpPr>
        <p:spPr bwMode="auto">
          <a:xfrm>
            <a:off x="3251357" y="4623878"/>
            <a:ext cx="5340299"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*≤35 cycles pembrolizumab/placebo. </a:t>
            </a:r>
            <a:r>
              <a:rPr kumimoji="0" lang="en-US"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CT: ≤6 cycles: paclitaxel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175 mg/m</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 (cisplatin 50 mg/m</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or carboplatin AUC 5 mg/mL/min). </a:t>
            </a:r>
          </a:p>
        </p:txBody>
      </p:sp>
      <p:cxnSp>
        <p:nvCxnSpPr>
          <p:cNvPr id="12" name="Straight Arrow Connector 11">
            <a:extLst>
              <a:ext uri="{FF2B5EF4-FFF2-40B4-BE49-F238E27FC236}">
                <a16:creationId xmlns:a16="http://schemas.microsoft.com/office/drawing/2014/main" id="{BEA58EB4-06B0-160D-6D74-B544753C00FB}"/>
              </a:ext>
            </a:extLst>
          </p:cNvPr>
          <p:cNvCxnSpPr>
            <a:cxnSpLocks/>
          </p:cNvCxnSpPr>
          <p:nvPr/>
        </p:nvCxnSpPr>
        <p:spPr bwMode="auto">
          <a:xfrm>
            <a:off x="7736495" y="3458351"/>
            <a:ext cx="302874" cy="0"/>
          </a:xfrm>
          <a:prstGeom prst="straightConnector1">
            <a:avLst/>
          </a:prstGeom>
          <a:noFill/>
          <a:ln w="28575" cap="flat" cmpd="sng" algn="ctr">
            <a:solidFill>
              <a:schemeClr val="bg1"/>
            </a:solidFill>
            <a:prstDash val="solid"/>
            <a:round/>
            <a:headEnd type="none" w="med" len="med"/>
            <a:tailEnd type="triangle"/>
          </a:ln>
          <a:effectLst/>
        </p:spPr>
      </p:cxnSp>
      <p:sp>
        <p:nvSpPr>
          <p:cNvPr id="13" name="TextBox 12">
            <a:extLst>
              <a:ext uri="{FF2B5EF4-FFF2-40B4-BE49-F238E27FC236}">
                <a16:creationId xmlns:a16="http://schemas.microsoft.com/office/drawing/2014/main" id="{4D867325-435A-A3E4-887D-4D538FA36334}"/>
              </a:ext>
            </a:extLst>
          </p:cNvPr>
          <p:cNvSpPr txBox="1"/>
          <p:nvPr/>
        </p:nvSpPr>
        <p:spPr bwMode="auto">
          <a:xfrm>
            <a:off x="8076224" y="3045644"/>
            <a:ext cx="3164352"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Treatment until death, radiographic progression, unacceptable toxicity, or study completion</a:t>
            </a:r>
          </a:p>
        </p:txBody>
      </p:sp>
      <p:sp>
        <p:nvSpPr>
          <p:cNvPr id="14" name="TextBox 13">
            <a:extLst>
              <a:ext uri="{FF2B5EF4-FFF2-40B4-BE49-F238E27FC236}">
                <a16:creationId xmlns:a16="http://schemas.microsoft.com/office/drawing/2014/main" id="{797A9617-EDDE-B36A-2ECB-3BD2E911DA99}"/>
              </a:ext>
            </a:extLst>
          </p:cNvPr>
          <p:cNvSpPr txBox="1"/>
          <p:nvPr/>
        </p:nvSpPr>
        <p:spPr bwMode="auto">
          <a:xfrm>
            <a:off x="1353642" y="1956716"/>
            <a:ext cx="5067902"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Stratified by metastatic disease (yes vs no), PD-L1 CPS </a:t>
            </a:r>
            <a:b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(&lt;1 vs 1 to &lt;10 vs ≥10), planned bevacizumab (yes vs no) </a:t>
            </a:r>
          </a:p>
        </p:txBody>
      </p:sp>
      <p:cxnSp>
        <p:nvCxnSpPr>
          <p:cNvPr id="15" name="Straight Arrow Connector 14">
            <a:extLst>
              <a:ext uri="{FF2B5EF4-FFF2-40B4-BE49-F238E27FC236}">
                <a16:creationId xmlns:a16="http://schemas.microsoft.com/office/drawing/2014/main" id="{367B4B4B-2C93-1FF5-335B-0F6B8D348E40}"/>
              </a:ext>
            </a:extLst>
          </p:cNvPr>
          <p:cNvCxnSpPr>
            <a:cxnSpLocks/>
          </p:cNvCxnSpPr>
          <p:nvPr/>
        </p:nvCxnSpPr>
        <p:spPr bwMode="auto">
          <a:xfrm>
            <a:off x="3751855" y="2513934"/>
            <a:ext cx="0" cy="389835"/>
          </a:xfrm>
          <a:prstGeom prst="straightConnector1">
            <a:avLst/>
          </a:prstGeom>
          <a:noFill/>
          <a:ln w="28575" cap="flat" cmpd="sng" algn="ctr">
            <a:solidFill>
              <a:schemeClr val="bg1"/>
            </a:solidFill>
            <a:prstDash val="solid"/>
            <a:round/>
            <a:headEnd type="none" w="med" len="med"/>
            <a:tailEnd type="triangle"/>
          </a:ln>
          <a:effectLst/>
        </p:spPr>
      </p:cxnSp>
      <p:sp>
        <p:nvSpPr>
          <p:cNvPr id="16" name="Content Placeholder 2">
            <a:extLst>
              <a:ext uri="{FF2B5EF4-FFF2-40B4-BE49-F238E27FC236}">
                <a16:creationId xmlns:a16="http://schemas.microsoft.com/office/drawing/2014/main" id="{E162540E-1F8E-CA8F-EBB8-C6D9F12A80F4}"/>
              </a:ext>
            </a:extLst>
          </p:cNvPr>
          <p:cNvSpPr txBox="1">
            <a:spLocks/>
          </p:cNvSpPr>
          <p:nvPr/>
        </p:nvSpPr>
        <p:spPr bwMode="auto">
          <a:xfrm>
            <a:off x="619665" y="5153945"/>
            <a:ext cx="5301449" cy="752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Dual primary endpoints: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OS and PFS</a:t>
            </a:r>
            <a:r>
              <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a:t>
            </a:r>
          </a:p>
          <a:p>
            <a:pPr marL="465138" lvl="1">
              <a:spcBef>
                <a:spcPts val="600"/>
              </a:spcBef>
              <a:spcAft>
                <a:spcPts val="0"/>
              </a:spcAft>
              <a:buClr>
                <a:srgbClr val="000000"/>
              </a:buClr>
              <a:defRPr/>
            </a:pPr>
            <a:r>
              <a:rPr lang="en-US" altLang="en-US" sz="1800" b="0" dirty="0"/>
              <a:t>Clinically meaningful ORR, PFS and OS improvements in patients with persistent, recurrent, or metastatic cervical cancer</a:t>
            </a:r>
            <a:r>
              <a:rPr lang="en-US" altLang="en-US" sz="1800" b="0" baseline="30000" dirty="0"/>
              <a:t>1</a:t>
            </a:r>
            <a:endParaRPr lang="en-US" altLang="en-US" sz="1800" b="0" dirty="0"/>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endPar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p:txBody>
      </p:sp>
      <p:sp>
        <p:nvSpPr>
          <p:cNvPr id="18" name="Content Placeholder 2">
            <a:extLst>
              <a:ext uri="{FF2B5EF4-FFF2-40B4-BE49-F238E27FC236}">
                <a16:creationId xmlns:a16="http://schemas.microsoft.com/office/drawing/2014/main" id="{894D4F12-AF6F-49F2-9AF7-37A1FCC3FCEE}"/>
              </a:ext>
            </a:extLst>
          </p:cNvPr>
          <p:cNvSpPr txBox="1">
            <a:spLocks/>
          </p:cNvSpPr>
          <p:nvPr/>
        </p:nvSpPr>
        <p:spPr bwMode="auto">
          <a:xfrm>
            <a:off x="5913708" y="5118458"/>
            <a:ext cx="5844905" cy="1058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ORR, DoR, 12-mo PFS, safety</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Exploratory endpoints: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PROs assessed per EuroQoL EQ-5D-5L VAS</a:t>
            </a:r>
          </a:p>
        </p:txBody>
      </p:sp>
      <p:grpSp>
        <p:nvGrpSpPr>
          <p:cNvPr id="20" name="Group 19">
            <a:extLst>
              <a:ext uri="{FF2B5EF4-FFF2-40B4-BE49-F238E27FC236}">
                <a16:creationId xmlns:a16="http://schemas.microsoft.com/office/drawing/2014/main" id="{24AD8337-7A53-26A6-BA68-E5ED3A291E05}"/>
              </a:ext>
            </a:extLst>
          </p:cNvPr>
          <p:cNvGrpSpPr/>
          <p:nvPr/>
        </p:nvGrpSpPr>
        <p:grpSpPr>
          <a:xfrm>
            <a:off x="9392911" y="6207927"/>
            <a:ext cx="2488502" cy="454909"/>
            <a:chOff x="9392911" y="6207927"/>
            <a:chExt cx="2488502" cy="454909"/>
          </a:xfrm>
        </p:grpSpPr>
        <p:pic>
          <p:nvPicPr>
            <p:cNvPr id="21" name="Picture 20" descr="A picture containing text, ax, wheel&#10;&#10;Description automatically generated">
              <a:extLst>
                <a:ext uri="{FF2B5EF4-FFF2-40B4-BE49-F238E27FC236}">
                  <a16:creationId xmlns:a16="http://schemas.microsoft.com/office/drawing/2014/main" id="{62152E3A-1D96-58CB-8B42-1FF6431395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2" name="Rectangle 8">
              <a:extLst>
                <a:ext uri="{FF2B5EF4-FFF2-40B4-BE49-F238E27FC236}">
                  <a16:creationId xmlns:a16="http://schemas.microsoft.com/office/drawing/2014/main" id="{D12C8554-976F-C082-B96F-5A2E81878CD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3" name="TextBox 2">
            <a:extLst>
              <a:ext uri="{FF2B5EF4-FFF2-40B4-BE49-F238E27FC236}">
                <a16:creationId xmlns:a16="http://schemas.microsoft.com/office/drawing/2014/main" id="{BD0DDD6A-7713-F5F0-6447-62FFEB4CF6FE}"/>
              </a:ext>
            </a:extLst>
          </p:cNvPr>
          <p:cNvSpPr txBox="1"/>
          <p:nvPr/>
        </p:nvSpPr>
        <p:spPr bwMode="auto">
          <a:xfrm>
            <a:off x="5353876" y="6357363"/>
            <a:ext cx="253306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baseline="30000" dirty="0">
                <a:solidFill>
                  <a:schemeClr val="bg1"/>
                </a:solidFill>
                <a:latin typeface="Calibri" panose="020F0502020204030204" pitchFamily="34" charset="0"/>
              </a:rPr>
              <a:t>‡</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Per RECIST v1.1 by investigator</a:t>
            </a:r>
            <a:r>
              <a:rPr kumimoji="0" lang="en-US" sz="14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a:t>
            </a:r>
            <a:endParaRPr lang="en-US" sz="1400" b="0" dirty="0">
              <a:solidFill>
                <a:schemeClr val="bg1"/>
              </a:solidFill>
              <a:latin typeface="Calibri" panose="020F0502020204030204" pitchFamily="34" charset="0"/>
            </a:endParaRPr>
          </a:p>
        </p:txBody>
      </p:sp>
    </p:spTree>
    <p:extLst>
      <p:ext uri="{BB962C8B-B14F-4D97-AF65-F5344CB8AC3E}">
        <p14:creationId xmlns:p14="http://schemas.microsoft.com/office/powerpoint/2010/main" val="385706694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t>KEYNOTE-826 Subgroup Analyses</a:t>
            </a:r>
            <a:r>
              <a:rPr lang="en-US" dirty="0"/>
              <a:t>: </a:t>
            </a:r>
            <a:br>
              <a:rPr lang="en-US" b="0" dirty="0"/>
            </a:br>
            <a:r>
              <a:rPr lang="en-US" dirty="0"/>
              <a:t>Baseline Characteristics (All Comers)</a:t>
            </a:r>
            <a:endParaRPr lang="en-US" altLang="en-US" dirty="0"/>
          </a:p>
        </p:txBody>
      </p:sp>
      <p:sp>
        <p:nvSpPr>
          <p:cNvPr id="5" name="Text Box 15">
            <a:extLst>
              <a:ext uri="{FF2B5EF4-FFF2-40B4-BE49-F238E27FC236}">
                <a16:creationId xmlns:a16="http://schemas.microsoft.com/office/drawing/2014/main" id="{EE9415AB-3955-CC72-ABCB-0F314A7F096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fontAlgn="auto" hangingPunct="1">
              <a:spcBef>
                <a:spcPts val="0"/>
              </a:spcBef>
              <a:spcAft>
                <a:spcPts val="0"/>
              </a:spcAf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Colombo. NEJM. 2021;385:1856</a:t>
            </a:r>
            <a:r>
              <a:rPr lang="en-US" altLang="en-US" sz="1200" b="0" spc="-10" dirty="0">
                <a:solidFill>
                  <a:srgbClr val="455560"/>
                </a:solidFill>
                <a:latin typeface="Calibri" panose="020F0502020204030204" pitchFamily="34" charset="0"/>
                <a:cs typeface="+mn-cs"/>
              </a:rPr>
              <a:t>. Tewari. ASCO 2022. Abstr 5506.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aphicFrame>
        <p:nvGraphicFramePr>
          <p:cNvPr id="6" name="Group 3">
            <a:extLst>
              <a:ext uri="{FF2B5EF4-FFF2-40B4-BE49-F238E27FC236}">
                <a16:creationId xmlns:a16="http://schemas.microsoft.com/office/drawing/2014/main" id="{23D5C096-DC16-6891-0F2F-AAD6C513DA57}"/>
              </a:ext>
            </a:extLst>
          </p:cNvPr>
          <p:cNvGraphicFramePr>
            <a:graphicFrameLocks/>
          </p:cNvGraphicFramePr>
          <p:nvPr>
            <p:extLst>
              <p:ext uri="{D42A27DB-BD31-4B8C-83A1-F6EECF244321}">
                <p14:modId xmlns:p14="http://schemas.microsoft.com/office/powerpoint/2010/main" val="1241140186"/>
              </p:ext>
            </p:extLst>
          </p:nvPr>
        </p:nvGraphicFramePr>
        <p:xfrm>
          <a:off x="719138" y="1596374"/>
          <a:ext cx="5267482" cy="3962496"/>
        </p:xfrm>
        <a:graphic>
          <a:graphicData uri="http://schemas.openxmlformats.org/drawingml/2006/table">
            <a:tbl>
              <a:tblPr/>
              <a:tblGrid>
                <a:gridCol w="2624137">
                  <a:extLst>
                    <a:ext uri="{9D8B030D-6E8A-4147-A177-3AD203B41FA5}">
                      <a16:colId xmlns:a16="http://schemas.microsoft.com/office/drawing/2014/main" val="20000"/>
                    </a:ext>
                  </a:extLst>
                </a:gridCol>
                <a:gridCol w="1114608">
                  <a:extLst>
                    <a:ext uri="{9D8B030D-6E8A-4147-A177-3AD203B41FA5}">
                      <a16:colId xmlns:a16="http://schemas.microsoft.com/office/drawing/2014/main" val="20001"/>
                    </a:ext>
                  </a:extLst>
                </a:gridCol>
                <a:gridCol w="1528737">
                  <a:extLst>
                    <a:ext uri="{9D8B030D-6E8A-4147-A177-3AD203B41FA5}">
                      <a16:colId xmlns:a16="http://schemas.microsoft.com/office/drawing/2014/main" val="4095539533"/>
                    </a:ext>
                  </a:extLst>
                </a:gridCol>
              </a:tblGrid>
              <a:tr h="1212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(25-82)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(22-79)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1,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128 (41.6)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139 (45.0)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Squamous cell carcinoma,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235 (76.3)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211 (68.3)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644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PD-L1 CPS,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 to &lt;10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(11.4)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115 (37.3)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158 (51.3)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116 (37.5)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159 (51.5)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therapy,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Chemoradiation or radiation with surgery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Chemoradiation or radiation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Surgery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 (23.1)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156 (50.6)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 (25.6)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(46.0)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(20.7)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aphicFrame>
        <p:nvGraphicFramePr>
          <p:cNvPr id="7" name="Group 3">
            <a:extLst>
              <a:ext uri="{FF2B5EF4-FFF2-40B4-BE49-F238E27FC236}">
                <a16:creationId xmlns:a16="http://schemas.microsoft.com/office/drawing/2014/main" id="{DCCC4BAE-B3AD-6632-B53B-698BCAF463BC}"/>
              </a:ext>
            </a:extLst>
          </p:cNvPr>
          <p:cNvGraphicFramePr>
            <a:graphicFrameLocks/>
          </p:cNvGraphicFramePr>
          <p:nvPr>
            <p:extLst>
              <p:ext uri="{D42A27DB-BD31-4B8C-83A1-F6EECF244321}">
                <p14:modId xmlns:p14="http://schemas.microsoft.com/office/powerpoint/2010/main" val="677474542"/>
              </p:ext>
            </p:extLst>
          </p:nvPr>
        </p:nvGraphicFramePr>
        <p:xfrm>
          <a:off x="6214721" y="1600200"/>
          <a:ext cx="5267483" cy="3992944"/>
        </p:xfrm>
        <a:graphic>
          <a:graphicData uri="http://schemas.openxmlformats.org/drawingml/2006/table">
            <a:tbl>
              <a:tblPr/>
              <a:tblGrid>
                <a:gridCol w="2518181">
                  <a:extLst>
                    <a:ext uri="{9D8B030D-6E8A-4147-A177-3AD203B41FA5}">
                      <a16:colId xmlns:a16="http://schemas.microsoft.com/office/drawing/2014/main" val="20000"/>
                    </a:ext>
                  </a:extLst>
                </a:gridCol>
                <a:gridCol w="1220565">
                  <a:extLst>
                    <a:ext uri="{9D8B030D-6E8A-4147-A177-3AD203B41FA5}">
                      <a16:colId xmlns:a16="http://schemas.microsoft.com/office/drawing/2014/main" val="20001"/>
                    </a:ext>
                  </a:extLst>
                </a:gridCol>
                <a:gridCol w="1528737">
                  <a:extLst>
                    <a:ext uri="{9D8B030D-6E8A-4147-A177-3AD203B41FA5}">
                      <a16:colId xmlns:a16="http://schemas.microsoft.com/office/drawing/2014/main" val="4095539533"/>
                    </a:ext>
                  </a:extLst>
                </a:gridCol>
              </a:tblGrid>
              <a:tr h="1212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Stage at initial diagnosis*</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IVA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IVB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 (21.8)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85 (27.6)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(14.9)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93 (30.1)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(2.6)</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8 (2.6)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(13.6)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96 (31.1)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Disease status at study entry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Metastatic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Persistent or recurrent with distant metastases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Persistent or recurrent without distant metastases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 (64.6)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(16.6)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(20.7)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179 (57.9)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Bevicizumab use during study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196 (63.6)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193 (62.5)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8" name="TextBox 7">
            <a:extLst>
              <a:ext uri="{FF2B5EF4-FFF2-40B4-BE49-F238E27FC236}">
                <a16:creationId xmlns:a16="http://schemas.microsoft.com/office/drawing/2014/main" id="{CD7DE4EC-1EC8-A3F3-A858-43DDAEAC1723}"/>
              </a:ext>
            </a:extLst>
          </p:cNvPr>
          <p:cNvSpPr txBox="1"/>
          <p:nvPr/>
        </p:nvSpPr>
        <p:spPr bwMode="auto">
          <a:xfrm>
            <a:off x="6141904" y="5641439"/>
            <a:ext cx="5340299"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*FIGO 2009/NCCN 2017 criteria.</a:t>
            </a:r>
          </a:p>
        </p:txBody>
      </p:sp>
      <p:grpSp>
        <p:nvGrpSpPr>
          <p:cNvPr id="9" name="Group 8">
            <a:extLst>
              <a:ext uri="{FF2B5EF4-FFF2-40B4-BE49-F238E27FC236}">
                <a16:creationId xmlns:a16="http://schemas.microsoft.com/office/drawing/2014/main" id="{B7754915-09E0-A6C2-6BF8-7AF8E1D3146D}"/>
              </a:ext>
            </a:extLst>
          </p:cNvPr>
          <p:cNvGrpSpPr/>
          <p:nvPr/>
        </p:nvGrpSpPr>
        <p:grpSpPr>
          <a:xfrm>
            <a:off x="9392911" y="6207927"/>
            <a:ext cx="2488502" cy="454909"/>
            <a:chOff x="9392911" y="6207927"/>
            <a:chExt cx="2488502" cy="454909"/>
          </a:xfrm>
        </p:grpSpPr>
        <p:pic>
          <p:nvPicPr>
            <p:cNvPr id="10" name="Picture 9" descr="A picture containing text, ax, wheel&#10;&#10;Description automatically generated">
              <a:extLst>
                <a:ext uri="{FF2B5EF4-FFF2-40B4-BE49-F238E27FC236}">
                  <a16:creationId xmlns:a16="http://schemas.microsoft.com/office/drawing/2014/main" id="{A6009472-CDFD-1A2E-6F8E-E119C69082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1" name="Rectangle 8">
              <a:extLst>
                <a:ext uri="{FF2B5EF4-FFF2-40B4-BE49-F238E27FC236}">
                  <a16:creationId xmlns:a16="http://schemas.microsoft.com/office/drawing/2014/main" id="{79524C21-EB23-7008-1360-0E7F5FACCE4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373590961"/>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t>KEYNOTE-826 Subgroup Analyses</a:t>
            </a:r>
            <a:r>
              <a:rPr lang="en-US" dirty="0"/>
              <a:t>: </a:t>
            </a:r>
            <a:br>
              <a:rPr lang="en-US" dirty="0"/>
            </a:br>
            <a:r>
              <a:rPr lang="en-US" dirty="0"/>
              <a:t>PFS and OS in Key Patient Subgroups (All Comers) </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Tewari. ASCO 2022. Abstr 5506. Colombo. NEJM. 2021;385:1856.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extLst>
              <p:ext uri="{D42A27DB-BD31-4B8C-83A1-F6EECF244321}">
                <p14:modId xmlns:p14="http://schemas.microsoft.com/office/powerpoint/2010/main" val="2599937548"/>
              </p:ext>
            </p:extLst>
          </p:nvPr>
        </p:nvGraphicFramePr>
        <p:xfrm>
          <a:off x="714559" y="1600200"/>
          <a:ext cx="10763066" cy="4297792"/>
        </p:xfrm>
        <a:graphic>
          <a:graphicData uri="http://schemas.openxmlformats.org/drawingml/2006/table">
            <a:tbl>
              <a:tblPr/>
              <a:tblGrid>
                <a:gridCol w="2591621">
                  <a:extLst>
                    <a:ext uri="{9D8B030D-6E8A-4147-A177-3AD203B41FA5}">
                      <a16:colId xmlns:a16="http://schemas.microsoft.com/office/drawing/2014/main" val="20000"/>
                    </a:ext>
                  </a:extLst>
                </a:gridCol>
                <a:gridCol w="1071093">
                  <a:extLst>
                    <a:ext uri="{9D8B030D-6E8A-4147-A177-3AD203B41FA5}">
                      <a16:colId xmlns:a16="http://schemas.microsoft.com/office/drawing/2014/main" val="20001"/>
                    </a:ext>
                  </a:extLst>
                </a:gridCol>
                <a:gridCol w="1071093">
                  <a:extLst>
                    <a:ext uri="{9D8B030D-6E8A-4147-A177-3AD203B41FA5}">
                      <a16:colId xmlns:a16="http://schemas.microsoft.com/office/drawing/2014/main" val="4095539533"/>
                    </a:ext>
                  </a:extLst>
                </a:gridCol>
                <a:gridCol w="1893786">
                  <a:extLst>
                    <a:ext uri="{9D8B030D-6E8A-4147-A177-3AD203B41FA5}">
                      <a16:colId xmlns:a16="http://schemas.microsoft.com/office/drawing/2014/main" val="322843385"/>
                    </a:ext>
                  </a:extLst>
                </a:gridCol>
                <a:gridCol w="1194142">
                  <a:extLst>
                    <a:ext uri="{9D8B030D-6E8A-4147-A177-3AD203B41FA5}">
                      <a16:colId xmlns:a16="http://schemas.microsoft.com/office/drawing/2014/main" val="3519831195"/>
                    </a:ext>
                  </a:extLst>
                </a:gridCol>
                <a:gridCol w="1194142">
                  <a:extLst>
                    <a:ext uri="{9D8B030D-6E8A-4147-A177-3AD203B41FA5}">
                      <a16:colId xmlns:a16="http://schemas.microsoft.com/office/drawing/2014/main" val="2923492554"/>
                    </a:ext>
                  </a:extLst>
                </a:gridCol>
                <a:gridCol w="1747189">
                  <a:extLst>
                    <a:ext uri="{9D8B030D-6E8A-4147-A177-3AD203B41FA5}">
                      <a16:colId xmlns:a16="http://schemas.microsoft.com/office/drawing/2014/main" val="164792772"/>
                    </a:ext>
                  </a:extLst>
                </a:gridCol>
              </a:tblGrid>
              <a:tr h="12121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Median PFS,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Median OS,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12121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Overall (N = 617)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 (0.53-0.79)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0.67 (0.54-0.84)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Histology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Squamous (n = 447)</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Nonsquamous (n = 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0.63 (0.50-0.80)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0.66 (0.43-1.00)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0.61 (0.47-0.80)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0.76 (0.47-1.23)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cap="none" normalizeH="0" baseline="0" dirty="0">
                          <a:ln>
                            <a:noFill/>
                          </a:ln>
                          <a:solidFill>
                            <a:schemeClr val="bg2">
                              <a:lumMod val="10000"/>
                            </a:schemeClr>
                          </a:solidFill>
                          <a:effectLst/>
                          <a:latin typeface="Calibri" panose="020F0502020204030204" pitchFamily="34" charset="0"/>
                        </a:rPr>
                        <a:t>Platinum use</a:t>
                      </a:r>
                      <a:endPar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Carboplatin (n = 495)</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Cisplatin (n = 120)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0.69 (0.55-0.86)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0.47 (0.28-0.77)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0.69 (0.54-0.89)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0.59 (0.32-1.09)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644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Concomitant bevacizumab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Yes (n = 389)</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 (n = 228)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0.61 (0.47-0.79)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0.74 (0.54-1.01)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0.63 (0.47-0.87)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0.74 (0.53-1.04)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Prior CRT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Yes (n = 243)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 (n = 374)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0.62 (0.45-0.86)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0.69 (0.53-0.90)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0.64 (0.45-0.91)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0.71 (0.53-0.97)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pSp>
        <p:nvGrpSpPr>
          <p:cNvPr id="7" name="Group 6">
            <a:extLst>
              <a:ext uri="{FF2B5EF4-FFF2-40B4-BE49-F238E27FC236}">
                <a16:creationId xmlns:a16="http://schemas.microsoft.com/office/drawing/2014/main" id="{6F577AB9-5EF1-4502-C880-90DDB4F8DCE3}"/>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93B21557-D16F-8046-DA82-B94A49273E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571CCBCC-6580-4A50-E2C8-915A393FC4B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472023964"/>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t>KEYNOTE-826 Subgroup Analyses</a:t>
            </a:r>
            <a:r>
              <a:rPr lang="en-US" dirty="0"/>
              <a:t>: </a:t>
            </a:r>
            <a:br>
              <a:rPr lang="en-US" dirty="0"/>
            </a:br>
            <a:r>
              <a:rPr lang="en-US" dirty="0"/>
              <a:t>PFS and OS in PD-L1 CPS ≥1 Subgroup</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Tewari. ASCO 2022. Abstr 5506. Colombo. NEJM. 2021;385:1856.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extLst>
              <p:ext uri="{D42A27DB-BD31-4B8C-83A1-F6EECF244321}">
                <p14:modId xmlns:p14="http://schemas.microsoft.com/office/powerpoint/2010/main" val="2016538698"/>
              </p:ext>
            </p:extLst>
          </p:nvPr>
        </p:nvGraphicFramePr>
        <p:xfrm>
          <a:off x="720725" y="1600200"/>
          <a:ext cx="10747376" cy="4297792"/>
        </p:xfrm>
        <a:graphic>
          <a:graphicData uri="http://schemas.openxmlformats.org/drawingml/2006/table">
            <a:tbl>
              <a:tblPr/>
              <a:tblGrid>
                <a:gridCol w="4495342">
                  <a:extLst>
                    <a:ext uri="{9D8B030D-6E8A-4147-A177-3AD203B41FA5}">
                      <a16:colId xmlns:a16="http://schemas.microsoft.com/office/drawing/2014/main" val="20000"/>
                    </a:ext>
                  </a:extLst>
                </a:gridCol>
                <a:gridCol w="3057913">
                  <a:extLst>
                    <a:ext uri="{9D8B030D-6E8A-4147-A177-3AD203B41FA5}">
                      <a16:colId xmlns:a16="http://schemas.microsoft.com/office/drawing/2014/main" val="322843385"/>
                    </a:ext>
                  </a:extLst>
                </a:gridCol>
                <a:gridCol w="3194121">
                  <a:extLst>
                    <a:ext uri="{9D8B030D-6E8A-4147-A177-3AD203B41FA5}">
                      <a16:colId xmlns:a16="http://schemas.microsoft.com/office/drawing/2014/main" val="164792772"/>
                    </a:ext>
                  </a:extLst>
                </a:gridCol>
              </a:tblGrid>
              <a:tr h="12121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PFS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12121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2553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Overall (N = 548)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0.62 (0.50-0.77)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0.64 (0.50-0.81)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Histology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Squamous (n = 409)</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Nonsquamous (n = 138)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0.61 (0.48-0.78)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0.59 (0.37-0.93)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0.60 (0.46-0.79)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0.70 (0.41-1.20)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cap="none" normalizeH="0" baseline="0" dirty="0">
                          <a:ln>
                            <a:noFill/>
                          </a:ln>
                          <a:solidFill>
                            <a:schemeClr val="bg2">
                              <a:lumMod val="10000"/>
                            </a:schemeClr>
                          </a:solidFill>
                          <a:effectLst/>
                          <a:latin typeface="Calibri" panose="020F0502020204030204" pitchFamily="34" charset="0"/>
                        </a:rPr>
                        <a:t>Platinum use</a:t>
                      </a:r>
                      <a:endPar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Carboplatin (n = 447)</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Cisplatin (n = 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0.68 (0.53-0.85)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0.39 (0.22-0.68)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 (0.50-0.85)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0.53 (0.27-1.04)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644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Concomitant bevacizumab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Yes (n = 346)</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 (n = 202)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0.61 (0.46-0.80)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0.66 (0.47-0.92)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0.62 (0.45-0.87)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0.67 (0.47-0.96)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Prior CRT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Yes (n = 215)</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 (n = 333)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0.55 (0.39-0.78)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0.68 (0.52-0.90)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0.56 (0.39-0.81)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0.72 (0.52-1.00)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pSp>
        <p:nvGrpSpPr>
          <p:cNvPr id="7" name="Group 6">
            <a:extLst>
              <a:ext uri="{FF2B5EF4-FFF2-40B4-BE49-F238E27FC236}">
                <a16:creationId xmlns:a16="http://schemas.microsoft.com/office/drawing/2014/main" id="{73AD891E-6070-C95A-8E0C-C1F5FBC6B95C}"/>
              </a:ext>
            </a:extLst>
          </p:cNvPr>
          <p:cNvGrpSpPr/>
          <p:nvPr/>
        </p:nvGrpSpPr>
        <p:grpSpPr>
          <a:xfrm>
            <a:off x="9392911" y="6207927"/>
            <a:ext cx="2488502" cy="454909"/>
            <a:chOff x="9392911" y="6207927"/>
            <a:chExt cx="2488502" cy="454909"/>
          </a:xfrm>
        </p:grpSpPr>
        <p:pic>
          <p:nvPicPr>
            <p:cNvPr id="8" name="Picture 7" descr="A picture containing text, ax, wheel&#10;&#10;Description automatically generated">
              <a:extLst>
                <a:ext uri="{FF2B5EF4-FFF2-40B4-BE49-F238E27FC236}">
                  <a16:creationId xmlns:a16="http://schemas.microsoft.com/office/drawing/2014/main" id="{FC165F14-AE6A-8260-DC12-6F5B35A149B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55CD9F91-351C-8B0A-60CF-477330EBD286}"/>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9270116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dirty="0"/>
              <a:t>KEYNOTE-826 Subgroup Analyses</a:t>
            </a:r>
            <a:r>
              <a:rPr lang="en-US" dirty="0"/>
              <a:t>: </a:t>
            </a:r>
            <a:br>
              <a:rPr lang="en-US" dirty="0"/>
            </a:br>
            <a:r>
              <a:rPr lang="en-US" dirty="0"/>
              <a:t>ORR in All-Comer and CPS ≥1 Populations</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Tewari. ASCO 2022. Abstr 5506.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aphicFrame>
        <p:nvGraphicFramePr>
          <p:cNvPr id="8" name="Group 3">
            <a:extLst>
              <a:ext uri="{FF2B5EF4-FFF2-40B4-BE49-F238E27FC236}">
                <a16:creationId xmlns:a16="http://schemas.microsoft.com/office/drawing/2014/main" id="{B94AC43C-7E81-3431-6B4C-023AA5DF5304}"/>
              </a:ext>
            </a:extLst>
          </p:cNvPr>
          <p:cNvGraphicFramePr>
            <a:graphicFrameLocks/>
          </p:cNvGraphicFramePr>
          <p:nvPr>
            <p:extLst>
              <p:ext uri="{D42A27DB-BD31-4B8C-83A1-F6EECF244321}">
                <p14:modId xmlns:p14="http://schemas.microsoft.com/office/powerpoint/2010/main" val="2372000420"/>
              </p:ext>
            </p:extLst>
          </p:nvPr>
        </p:nvGraphicFramePr>
        <p:xfrm>
          <a:off x="720726" y="1594361"/>
          <a:ext cx="10761478" cy="4541632"/>
        </p:xfrm>
        <a:graphic>
          <a:graphicData uri="http://schemas.openxmlformats.org/drawingml/2006/table">
            <a:tbl>
              <a:tblPr/>
              <a:tblGrid>
                <a:gridCol w="2500304">
                  <a:extLst>
                    <a:ext uri="{9D8B030D-6E8A-4147-A177-3AD203B41FA5}">
                      <a16:colId xmlns:a16="http://schemas.microsoft.com/office/drawing/2014/main" val="20000"/>
                    </a:ext>
                  </a:extLst>
                </a:gridCol>
                <a:gridCol w="943165">
                  <a:extLst>
                    <a:ext uri="{9D8B030D-6E8A-4147-A177-3AD203B41FA5}">
                      <a16:colId xmlns:a16="http://schemas.microsoft.com/office/drawing/2014/main" val="20001"/>
                    </a:ext>
                  </a:extLst>
                </a:gridCol>
                <a:gridCol w="982548">
                  <a:extLst>
                    <a:ext uri="{9D8B030D-6E8A-4147-A177-3AD203B41FA5}">
                      <a16:colId xmlns:a16="http://schemas.microsoft.com/office/drawing/2014/main" val="4095539533"/>
                    </a:ext>
                  </a:extLst>
                </a:gridCol>
                <a:gridCol w="2050839">
                  <a:extLst>
                    <a:ext uri="{9D8B030D-6E8A-4147-A177-3AD203B41FA5}">
                      <a16:colId xmlns:a16="http://schemas.microsoft.com/office/drawing/2014/main" val="322843385"/>
                    </a:ext>
                  </a:extLst>
                </a:gridCol>
                <a:gridCol w="1173475">
                  <a:extLst>
                    <a:ext uri="{9D8B030D-6E8A-4147-A177-3AD203B41FA5}">
                      <a16:colId xmlns:a16="http://schemas.microsoft.com/office/drawing/2014/main" val="3519831195"/>
                    </a:ext>
                  </a:extLst>
                </a:gridCol>
                <a:gridCol w="1184440">
                  <a:extLst>
                    <a:ext uri="{9D8B030D-6E8A-4147-A177-3AD203B41FA5}">
                      <a16:colId xmlns:a16="http://schemas.microsoft.com/office/drawing/2014/main" val="2923492554"/>
                    </a:ext>
                  </a:extLst>
                </a:gridCol>
                <a:gridCol w="1926707">
                  <a:extLst>
                    <a:ext uri="{9D8B030D-6E8A-4147-A177-3AD203B41FA5}">
                      <a16:colId xmlns:a16="http://schemas.microsoft.com/office/drawing/2014/main" val="164792772"/>
                    </a:ext>
                  </a:extLst>
                </a:gridCol>
              </a:tblGrid>
              <a:tr h="12121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mn-lt"/>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All-Comer ORR,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CPS ≥1 ORR,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12121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Pembro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Placebo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Diff in ORR, % </a:t>
                      </a:r>
                      <a:br>
                        <a:rPr kumimoji="0" lang="en-US" sz="1600" b="1" i="0" u="none" strike="noStrike" cap="none" normalizeH="0" baseline="0" dirty="0">
                          <a:ln>
                            <a:noFill/>
                          </a:ln>
                          <a:solidFill>
                            <a:schemeClr val="tx1"/>
                          </a:solidFill>
                          <a:effectLst/>
                          <a:latin typeface="+mn-lt"/>
                        </a:rPr>
                      </a:br>
                      <a:r>
                        <a:rPr kumimoji="0" lang="en-US" sz="1600" b="1" i="0" u="none" strike="noStrike" cap="none" normalizeH="0" baseline="0" dirty="0">
                          <a:ln>
                            <a:noFill/>
                          </a:ln>
                          <a:solidFill>
                            <a:schemeClr val="tx1"/>
                          </a:solidFill>
                          <a:effectLst/>
                          <a:latin typeface="+mn-lt"/>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600" b="1" dirty="0">
                          <a:latin typeface="+mn-lt"/>
                        </a:rPr>
                        <a:t>Pembro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Placebo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Diff in ORR, % </a:t>
                      </a:r>
                      <a:br>
                        <a:rPr kumimoji="0" lang="en-US" sz="1600" b="1" i="0" u="none" strike="noStrike" cap="none" normalizeH="0" baseline="0" dirty="0">
                          <a:ln>
                            <a:noFill/>
                          </a:ln>
                          <a:solidFill>
                            <a:schemeClr val="tx1"/>
                          </a:solidFill>
                          <a:effectLst/>
                          <a:latin typeface="+mn-lt"/>
                        </a:rPr>
                      </a:br>
                      <a:r>
                        <a:rPr kumimoji="0" lang="en-US" sz="1600" b="1" i="0" u="none" strike="noStrike" cap="none" normalizeH="0" baseline="0" dirty="0">
                          <a:ln>
                            <a:noFill/>
                          </a:ln>
                          <a:solidFill>
                            <a:schemeClr val="tx1"/>
                          </a:solidFill>
                          <a:effectLst/>
                          <a:latin typeface="+mn-lt"/>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Overall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50.8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15.3 (7.8-22.6)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50.2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18.0 (10.1-25.7)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mn-lt"/>
                          <a:ea typeface="+mn-ea"/>
                          <a:cs typeface="+mn-cs"/>
                        </a:rPr>
                        <a:t>Histology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mn-lt"/>
                          <a:ea typeface="+mn-ea"/>
                          <a:cs typeface="+mn-cs"/>
                        </a:rPr>
                        <a:t>Squamous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mn-lt"/>
                          <a:ea typeface="+mn-ea"/>
                          <a:cs typeface="+mn-cs"/>
                        </a:rPr>
                        <a:t>Nonsquamous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45.5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20.3 (11.4-29.0)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8.1 (-6.8-21.7)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71.7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46.2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20.4 (11.1-29.4)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13.8 (-2.2 to 28.1)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cap="none" normalizeH="0" baseline="0" dirty="0">
                          <a:ln>
                            <a:noFill/>
                          </a:ln>
                          <a:solidFill>
                            <a:schemeClr val="bg2">
                              <a:lumMod val="10000"/>
                            </a:schemeClr>
                          </a:solidFill>
                          <a:effectLst/>
                          <a:latin typeface="+mn-lt"/>
                        </a:rPr>
                        <a:t>Platinum use</a:t>
                      </a:r>
                      <a:endParaRPr kumimoji="0" lang="en-US" sz="1600" b="1" i="0" u="none" strike="noStrike" kern="1200" cap="none" spc="0" normalizeH="0" baseline="0" noProof="0" dirty="0">
                        <a:ln>
                          <a:noFill/>
                        </a:ln>
                        <a:solidFill>
                          <a:srgbClr val="455560">
                            <a:lumMod val="10000"/>
                          </a:srgbClr>
                        </a:solidFill>
                        <a:effectLst/>
                        <a:uLnTx/>
                        <a:uFillTx/>
                        <a:latin typeface="+mn-lt"/>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mn-lt"/>
                          <a:ea typeface="+mn-ea"/>
                          <a:cs typeface="+mn-cs"/>
                        </a:rPr>
                        <a:t>Carboplatin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mn-lt"/>
                          <a:ea typeface="+mn-ea"/>
                          <a:cs typeface="+mn-cs"/>
                        </a:rPr>
                        <a:t>Cisplatin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82.0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48.6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14.0 (5.4-22.3)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19.6 (3.5-35.2)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48.5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59.6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16.1 (7.2-24.8)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26.1 (9.4-42.6)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644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mn-lt"/>
                          <a:ea typeface="+mn-ea"/>
                          <a:cs typeface="+mn-cs"/>
                        </a:rPr>
                        <a:t>Concomitant bevacizumab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mn-lt"/>
                          <a:ea typeface="+mn-ea"/>
                          <a:cs typeface="+mn-cs"/>
                        </a:rPr>
                        <a:t>Yes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mn-lt"/>
                          <a:ea typeface="+mn-ea"/>
                          <a:cs typeface="+mn-cs"/>
                        </a:rPr>
                        <a:t>No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75.5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49.1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34.5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15.1 (5.8-24.3)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14.6 (1.8-27.0)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77.1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52.0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33.7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17.3 (7.5-26.9)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18.3 (4.7-31.3)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Prior CRT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Yes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18.7 (6.4-30.5)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13.5 (3.9-22.9)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23.8 (10.8-36.1)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15.0 (4.9-24.7)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pSp>
        <p:nvGrpSpPr>
          <p:cNvPr id="6" name="Group 5">
            <a:extLst>
              <a:ext uri="{FF2B5EF4-FFF2-40B4-BE49-F238E27FC236}">
                <a16:creationId xmlns:a16="http://schemas.microsoft.com/office/drawing/2014/main" id="{34C72F6A-F2D3-6FE9-3C67-DDFEADFDA94C}"/>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1FAFAF50-164E-191D-EB26-FAAE5EBB216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9" name="Rectangle 8">
              <a:extLst>
                <a:ext uri="{FF2B5EF4-FFF2-40B4-BE49-F238E27FC236}">
                  <a16:creationId xmlns:a16="http://schemas.microsoft.com/office/drawing/2014/main" id="{2A26D1BF-6969-AB61-B8CF-459B952FB8E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17094839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Durvalumab Combined With and Following CT in </a:t>
            </a:r>
            <a:br>
              <a:rPr lang="en-US" altLang="en-US" sz="3600" dirty="0"/>
            </a:br>
            <a:r>
              <a:rPr lang="en-US" altLang="en-US" sz="3600" dirty="0"/>
              <a:t>Locally Advanced Cervical Cancer </a:t>
            </a:r>
            <a:r>
              <a:rPr lang="en-US" altLang="en-US" dirty="0"/>
              <a:t>(CALLA): </a:t>
            </a:r>
            <a:r>
              <a:rPr lang="en-US" dirty="0"/>
              <a:t>Study Design</a:t>
            </a:r>
            <a:endParaRPr lang="en-US" altLang="en-US" dirty="0"/>
          </a:p>
        </p:txBody>
      </p:sp>
      <p:sp>
        <p:nvSpPr>
          <p:cNvPr id="21" name="Content Placeholder 3">
            <a:extLst>
              <a:ext uri="{FF2B5EF4-FFF2-40B4-BE49-F238E27FC236}">
                <a16:creationId xmlns:a16="http://schemas.microsoft.com/office/drawing/2014/main" id="{C4216198-467E-2F74-56E3-5911FF65E37D}"/>
              </a:ext>
            </a:extLst>
          </p:cNvPr>
          <p:cNvSpPr>
            <a:spLocks noGrp="1"/>
          </p:cNvSpPr>
          <p:nvPr>
            <p:ph idx="1"/>
          </p:nvPr>
        </p:nvSpPr>
        <p:spPr>
          <a:xfrm>
            <a:off x="609759" y="1492455"/>
            <a:ext cx="10266525" cy="4650686"/>
          </a:xfrm>
        </p:spPr>
        <p:txBody>
          <a:bodyPr/>
          <a:lstStyle/>
          <a:p>
            <a:r>
              <a:rPr lang="en-US" altLang="en-US" sz="2400" dirty="0"/>
              <a:t>I</a:t>
            </a:r>
            <a:r>
              <a:rPr lang="en-US" sz="2400" dirty="0">
                <a:cs typeface="Calibri" panose="020F0502020204030204" pitchFamily="34" charset="0"/>
              </a:rPr>
              <a:t>nternational, randomized, double-blind, placebo-controlled phase III trial </a:t>
            </a:r>
          </a:p>
          <a:p>
            <a:endParaRPr lang="en-US" dirty="0">
              <a:cs typeface="Calibri" panose="020F0502020204030204" pitchFamily="34" charset="0"/>
            </a:endParaRPr>
          </a:p>
          <a:p>
            <a:endParaRPr lang="en-US" dirty="0">
              <a:cs typeface="Calibri" panose="020F0502020204030204" pitchFamily="34" charset="0"/>
            </a:endParaRPr>
          </a:p>
          <a:p>
            <a:endParaRPr lang="en-US" dirty="0">
              <a:cs typeface="Calibri" panose="020F0502020204030204" pitchFamily="34" charset="0"/>
            </a:endParaRPr>
          </a:p>
          <a:p>
            <a:endParaRPr lang="en-US" dirty="0">
              <a:cs typeface="Calibri" panose="020F0502020204030204" pitchFamily="34" charset="0"/>
            </a:endParaRPr>
          </a:p>
          <a:p>
            <a:pPr marL="0" indent="0">
              <a:buNone/>
            </a:pPr>
            <a:endParaRPr lang="en-US" dirty="0">
              <a:cs typeface="Calibri" panose="020F0502020204030204" pitchFamily="34" charset="0"/>
            </a:endParaRPr>
          </a:p>
          <a:p>
            <a:r>
              <a:rPr lang="en-US" sz="2000" b="1" dirty="0">
                <a:cs typeface="Calibri" panose="020F0502020204030204" pitchFamily="34" charset="0"/>
              </a:rPr>
              <a:t>Primary endpoint: </a:t>
            </a:r>
            <a:r>
              <a:rPr lang="en-US" sz="2000" dirty="0">
                <a:cs typeface="Calibri" panose="020F0502020204030204" pitchFamily="34" charset="0"/>
              </a:rPr>
              <a:t>PFS</a:t>
            </a:r>
            <a:r>
              <a:rPr lang="en-US" sz="2000" baseline="30000" dirty="0">
                <a:cs typeface="Calibri" panose="020F0502020204030204" pitchFamily="34" charset="0"/>
              </a:rPr>
              <a:t> </a:t>
            </a:r>
            <a:r>
              <a:rPr lang="en-US" sz="2000" dirty="0">
                <a:cs typeface="Calibri" panose="020F0502020204030204" pitchFamily="34" charset="0"/>
              </a:rPr>
              <a:t>by RECIST v1.1 or histopathologic confirmation of local tumor progression, investigator-assessed</a:t>
            </a:r>
          </a:p>
          <a:p>
            <a:r>
              <a:rPr lang="en-US" sz="2000" b="1" dirty="0">
                <a:cs typeface="Calibri" panose="020F0502020204030204" pitchFamily="34" charset="0"/>
              </a:rPr>
              <a:t>Secondary endpoints: </a:t>
            </a:r>
            <a:r>
              <a:rPr lang="en-US" sz="2000" dirty="0">
                <a:cs typeface="Calibri" panose="020F0502020204030204" pitchFamily="34" charset="0"/>
              </a:rPr>
              <a:t>OS, ORR, DoR, incidence of local or distant progression/secondary malignancy, safety, and tolerability</a:t>
            </a:r>
          </a:p>
        </p:txBody>
      </p:sp>
      <p:sp>
        <p:nvSpPr>
          <p:cNvPr id="22" name="Rectangle 21">
            <a:extLst>
              <a:ext uri="{FF2B5EF4-FFF2-40B4-BE49-F238E27FC236}">
                <a16:creationId xmlns:a16="http://schemas.microsoft.com/office/drawing/2014/main" id="{A47C3730-F173-BA5D-84E0-7B28B79BF7D6}"/>
              </a:ext>
            </a:extLst>
          </p:cNvPr>
          <p:cNvSpPr>
            <a:spLocks noChangeArrowheads="1"/>
          </p:cNvSpPr>
          <p:nvPr/>
        </p:nvSpPr>
        <p:spPr bwMode="auto">
          <a:xfrm>
            <a:off x="245403" y="2950215"/>
            <a:ext cx="3943463" cy="1665478"/>
          </a:xfrm>
          <a:prstGeom prst="rect">
            <a:avLst/>
          </a:prstGeom>
          <a:noFill/>
          <a:ln>
            <a:noFill/>
            <a:headEnd/>
            <a:tailEnd/>
          </a:ln>
          <a:effectLst/>
        </p:spPr>
        <p:style>
          <a:lnRef idx="2">
            <a:schemeClr val="accent6">
              <a:shade val="50000"/>
            </a:schemeClr>
          </a:lnRef>
          <a:fillRef idx="1">
            <a:schemeClr val="accent6"/>
          </a:fillRef>
          <a:effectRef idx="0">
            <a:schemeClr val="accent6"/>
          </a:effectRef>
          <a:fontRef idx="minor">
            <a:schemeClr val="lt1"/>
          </a:fontRef>
        </p:style>
        <p:txBody>
          <a:bodyPr lIns="91440" tIns="34277" rIns="91440" bIns="34277" anchor="ctr"/>
          <a:lstStyle>
            <a:lvl1pPr marL="228600" indent="-228600">
              <a:defRPr>
                <a:solidFill>
                  <a:schemeClr val="tx1"/>
                </a:solidFill>
                <a:latin typeface="Arial Narrow" pitchFamily="34" charset="0"/>
              </a:defRPr>
            </a:lvl1pPr>
            <a:lvl2pPr marL="742950" indent="-285750">
              <a:defRPr>
                <a:solidFill>
                  <a:schemeClr val="tx1"/>
                </a:solidFill>
                <a:latin typeface="Arial Narrow" pitchFamily="34" charset="0"/>
              </a:defRPr>
            </a:lvl2pPr>
            <a:lvl3pPr marL="1143000" indent="-228600">
              <a:defRPr>
                <a:solidFill>
                  <a:schemeClr val="tx1"/>
                </a:solidFill>
                <a:latin typeface="Arial Narrow" pitchFamily="34" charset="0"/>
              </a:defRPr>
            </a:lvl3pPr>
            <a:lvl4pPr marL="1600200" indent="-228600">
              <a:defRPr>
                <a:solidFill>
                  <a:schemeClr val="tx1"/>
                </a:solidFill>
                <a:latin typeface="Arial Narrow" pitchFamily="34" charset="0"/>
              </a:defRPr>
            </a:lvl4pPr>
            <a:lvl5pPr marL="2057400" indent="-228600">
              <a:defRPr>
                <a:solidFill>
                  <a:schemeClr val="tx1"/>
                </a:solidFill>
                <a:latin typeface="Arial Narrow" pitchFamily="34" charset="0"/>
              </a:defRPr>
            </a:lvl5pPr>
            <a:lvl6pPr marL="2514600" indent="-228600" fontAlgn="base">
              <a:spcBef>
                <a:spcPct val="0"/>
              </a:spcBef>
              <a:spcAft>
                <a:spcPct val="0"/>
              </a:spcAft>
              <a:defRPr>
                <a:solidFill>
                  <a:schemeClr val="tx1"/>
                </a:solidFill>
                <a:latin typeface="Arial Narrow" pitchFamily="34" charset="0"/>
              </a:defRPr>
            </a:lvl6pPr>
            <a:lvl7pPr marL="2971800" indent="-228600" fontAlgn="base">
              <a:spcBef>
                <a:spcPct val="0"/>
              </a:spcBef>
              <a:spcAft>
                <a:spcPct val="0"/>
              </a:spcAft>
              <a:defRPr>
                <a:solidFill>
                  <a:schemeClr val="tx1"/>
                </a:solidFill>
                <a:latin typeface="Arial Narrow" pitchFamily="34" charset="0"/>
              </a:defRPr>
            </a:lvl7pPr>
            <a:lvl8pPr marL="3429000" indent="-228600" fontAlgn="base">
              <a:spcBef>
                <a:spcPct val="0"/>
              </a:spcBef>
              <a:spcAft>
                <a:spcPct val="0"/>
              </a:spcAft>
              <a:defRPr>
                <a:solidFill>
                  <a:schemeClr val="tx1"/>
                </a:solidFill>
                <a:latin typeface="Arial Narrow" pitchFamily="34" charset="0"/>
              </a:defRPr>
            </a:lvl8pPr>
            <a:lvl9pPr marL="3886200" indent="-228600" fontAlgn="base">
              <a:spcBef>
                <a:spcPct val="0"/>
              </a:spcBef>
              <a:spcAft>
                <a:spcPct val="0"/>
              </a:spcAft>
              <a:defRPr>
                <a:solidFill>
                  <a:schemeClr val="tx1"/>
                </a:solidFill>
                <a:latin typeface="Arial Narrow" pitchFamily="34"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with histologically confirmed cervical adenocarcinoma, squamous carcinoma, or adenosquamous carcinoma; women aged ≥18 yr; high-risk </a:t>
            </a:r>
            <a:r>
              <a:rPr lang="en-US" altLang="en-US" b="0" kern="0" dirty="0">
                <a:solidFill>
                  <a:srgbClr val="000000"/>
                </a:solidFill>
                <a:latin typeface="Calibri" panose="020F0502020204030204" pitchFamily="34" charset="0"/>
                <a:cs typeface="Calibri" panose="020F0502020204030204" pitchFamily="34" charset="0"/>
              </a:rPr>
              <a:t>by </a:t>
            </a: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FIGO 2009 Stages: IB2 to IIB node positive </a:t>
            </a:r>
            <a:r>
              <a:rPr lang="en-US" altLang="en-US" b="0" kern="0" dirty="0">
                <a:solidFill>
                  <a:srgbClr val="000000"/>
                </a:solidFill>
                <a:latin typeface="Calibri" panose="020F0502020204030204" pitchFamily="34" charset="0"/>
                <a:cs typeface="Calibri" panose="020F0502020204030204" pitchFamily="34" charset="0"/>
              </a:rPr>
              <a:t>(</a:t>
            </a: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≥1), and stages IIIA to IVA with any node (N ≥0</a:t>
            </a:r>
            <a:r>
              <a:rPr lang="en-US" altLang="en-US" b="0" kern="0" dirty="0">
                <a:solidFill>
                  <a:srgbClr val="000000"/>
                </a:solidFill>
                <a:latin typeface="Calibri" panose="020F0502020204030204" pitchFamily="34" charset="0"/>
                <a:cs typeface="Calibri" panose="020F0502020204030204" pitchFamily="34" charset="0"/>
              </a:rPr>
              <a:t>)</a:t>
            </a: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ECOG PS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770)</a:t>
            </a:r>
          </a:p>
        </p:txBody>
      </p:sp>
      <p:cxnSp>
        <p:nvCxnSpPr>
          <p:cNvPr id="23" name="Straight Arrow Connector 22">
            <a:extLst>
              <a:ext uri="{FF2B5EF4-FFF2-40B4-BE49-F238E27FC236}">
                <a16:creationId xmlns:a16="http://schemas.microsoft.com/office/drawing/2014/main" id="{8F7AFF00-6A1E-2258-E7FD-70E8F6A8827F}"/>
              </a:ext>
            </a:extLst>
          </p:cNvPr>
          <p:cNvCxnSpPr/>
          <p:nvPr/>
        </p:nvCxnSpPr>
        <p:spPr bwMode="auto">
          <a:xfrm>
            <a:off x="8727158" y="4289429"/>
            <a:ext cx="0" cy="0"/>
          </a:xfrm>
          <a:prstGeom prst="straightConnector1">
            <a:avLst/>
          </a:prstGeom>
          <a:solidFill>
            <a:schemeClr val="accent1"/>
          </a:solidFill>
          <a:ln w="19050" cap="flat" cmpd="sng" algn="ctr">
            <a:solidFill>
              <a:schemeClr val="tx1"/>
            </a:solidFill>
            <a:prstDash val="solid"/>
            <a:round/>
            <a:headEnd type="none" w="med" len="med"/>
            <a:tailEnd type="triangle" w="med" len="med"/>
          </a:ln>
          <a:effectLst>
            <a:outerShdw blurRad="63500" dist="38099" dir="2700000" algn="ctr" rotWithShape="0">
              <a:schemeClr val="bg2">
                <a:alpha val="74998"/>
              </a:schemeClr>
            </a:outerShdw>
          </a:effectLst>
        </p:spPr>
      </p:cxnSp>
      <p:sp>
        <p:nvSpPr>
          <p:cNvPr id="25" name="Text Box 11">
            <a:extLst>
              <a:ext uri="{FF2B5EF4-FFF2-40B4-BE49-F238E27FC236}">
                <a16:creationId xmlns:a16="http://schemas.microsoft.com/office/drawing/2014/main" id="{2810E0F2-F782-B36D-3192-3B9446E6D757}"/>
              </a:ext>
            </a:extLst>
          </p:cNvPr>
          <p:cNvSpPr txBox="1">
            <a:spLocks noChangeArrowheads="1"/>
          </p:cNvSpPr>
          <p:nvPr/>
        </p:nvSpPr>
        <p:spPr bwMode="auto">
          <a:xfrm>
            <a:off x="403188" y="637275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200" b="0" spc="-10" dirty="0">
                <a:solidFill>
                  <a:schemeClr val="bg2"/>
                </a:solidFill>
                <a:latin typeface="Calibri" panose="020F0502020204030204" pitchFamily="34" charset="0"/>
              </a:rPr>
              <a:t>Monk. IGCS 2022. Abstr O001.</a:t>
            </a:r>
            <a:endParaRPr lang="en-US" altLang="en-US" sz="1200" b="0" dirty="0">
              <a:solidFill>
                <a:schemeClr val="bg2"/>
              </a:solidFill>
              <a:latin typeface="Calibri" panose="020F0502020204030204" pitchFamily="34" charset="0"/>
            </a:endParaRPr>
          </a:p>
        </p:txBody>
      </p:sp>
      <p:sp>
        <p:nvSpPr>
          <p:cNvPr id="29" name="Rectangle 49">
            <a:extLst>
              <a:ext uri="{FF2B5EF4-FFF2-40B4-BE49-F238E27FC236}">
                <a16:creationId xmlns:a16="http://schemas.microsoft.com/office/drawing/2014/main" id="{4A0F8D92-61DC-EA4A-F238-1B58BA39AC57}"/>
              </a:ext>
            </a:extLst>
          </p:cNvPr>
          <p:cNvSpPr>
            <a:spLocks noChangeArrowheads="1"/>
          </p:cNvSpPr>
          <p:nvPr/>
        </p:nvSpPr>
        <p:spPr bwMode="auto">
          <a:xfrm>
            <a:off x="4825309" y="2708949"/>
            <a:ext cx="4360894" cy="825121"/>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Durvalumab </a:t>
            </a:r>
            <a:r>
              <a:rPr kumimoji="0" lang="en-US" altLang="en-US" sz="2000" b="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1500 mg q4w x 24 doses + </a:t>
            </a:r>
            <a:r>
              <a:rPr kumimoji="0" lang="en-US" altLang="en-US" sz="200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Platinum + EBRT + brachytherapy</a:t>
            </a:r>
            <a:endParaRPr kumimoji="0" lang="en-US" altLang="en-US" sz="200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0" name="Rectangle 50">
            <a:extLst>
              <a:ext uri="{FF2B5EF4-FFF2-40B4-BE49-F238E27FC236}">
                <a16:creationId xmlns:a16="http://schemas.microsoft.com/office/drawing/2014/main" id="{27609CC0-1713-64D1-8A35-8B5321A1A232}"/>
              </a:ext>
            </a:extLst>
          </p:cNvPr>
          <p:cNvSpPr>
            <a:spLocks noChangeArrowheads="1"/>
          </p:cNvSpPr>
          <p:nvPr/>
        </p:nvSpPr>
        <p:spPr bwMode="auto">
          <a:xfrm>
            <a:off x="4823835" y="3739742"/>
            <a:ext cx="4360894" cy="82512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Placebo </a:t>
            </a:r>
            <a:r>
              <a:rPr kumimoji="0" lang="en-US" altLang="en-US" sz="2000" b="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q4w x 24 doses + </a:t>
            </a:r>
            <a:r>
              <a:rPr kumimoji="0" lang="en-US" altLang="en-US" sz="2000" i="0" u="none" strike="noStrike" kern="0" cap="none" spc="0" normalizeH="0" baseline="0" noProof="0" dirty="0">
                <a:ln>
                  <a:noFill/>
                </a:ln>
                <a:solidFill>
                  <a:prstClr val="white"/>
                </a:solidFill>
                <a:effectLst/>
                <a:uLnTx/>
                <a:uFillTx/>
                <a:latin typeface="Calibri" panose="020F0502020204030204" pitchFamily="34" charset="0"/>
                <a:ea typeface="MS PGothic" pitchFamily="34" charset="-128"/>
                <a:cs typeface="Calibri" panose="020F0502020204030204" pitchFamily="34" charset="0"/>
              </a:rPr>
              <a:t>Platinum + EBRT + brachytherapy </a:t>
            </a:r>
            <a:endParaRPr kumimoji="0" lang="en-US" altLang="en-US" sz="200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1" name="Line 53">
            <a:extLst>
              <a:ext uri="{FF2B5EF4-FFF2-40B4-BE49-F238E27FC236}">
                <a16:creationId xmlns:a16="http://schemas.microsoft.com/office/drawing/2014/main" id="{F7D48807-DCE6-6139-8D86-6EE8303A78A8}"/>
              </a:ext>
            </a:extLst>
          </p:cNvPr>
          <p:cNvSpPr>
            <a:spLocks noChangeShapeType="1"/>
          </p:cNvSpPr>
          <p:nvPr/>
        </p:nvSpPr>
        <p:spPr bwMode="auto">
          <a:xfrm>
            <a:off x="4070800" y="3882881"/>
            <a:ext cx="622300" cy="35083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2" name="Line 54">
            <a:extLst>
              <a:ext uri="{FF2B5EF4-FFF2-40B4-BE49-F238E27FC236}">
                <a16:creationId xmlns:a16="http://schemas.microsoft.com/office/drawing/2014/main" id="{8CE57F03-3711-CCE2-1B84-DC8DF38CC55E}"/>
              </a:ext>
            </a:extLst>
          </p:cNvPr>
          <p:cNvSpPr>
            <a:spLocks noChangeShapeType="1"/>
          </p:cNvSpPr>
          <p:nvPr/>
        </p:nvSpPr>
        <p:spPr bwMode="auto">
          <a:xfrm flipV="1">
            <a:off x="4088710" y="3236031"/>
            <a:ext cx="622300" cy="34766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34" name="Straight Arrow Connector 33">
            <a:extLst>
              <a:ext uri="{FF2B5EF4-FFF2-40B4-BE49-F238E27FC236}">
                <a16:creationId xmlns:a16="http://schemas.microsoft.com/office/drawing/2014/main" id="{2F61A7A8-FC45-7B59-3356-092ACFD8143F}"/>
              </a:ext>
            </a:extLst>
          </p:cNvPr>
          <p:cNvCxnSpPr/>
          <p:nvPr/>
        </p:nvCxnSpPr>
        <p:spPr bwMode="auto">
          <a:xfrm>
            <a:off x="4327451" y="2647507"/>
            <a:ext cx="0" cy="414670"/>
          </a:xfrm>
          <a:prstGeom prst="straightConnector1">
            <a:avLst/>
          </a:prstGeom>
          <a:noFill/>
          <a:ln w="28575" cap="flat" cmpd="sng" algn="ctr">
            <a:solidFill>
              <a:schemeClr val="bg1"/>
            </a:solidFill>
            <a:prstDash val="sysDash"/>
            <a:round/>
            <a:headEnd type="none" w="med" len="med"/>
            <a:tailEnd type="triangle"/>
          </a:ln>
          <a:effectLst/>
        </p:spPr>
      </p:cxnSp>
      <p:sp>
        <p:nvSpPr>
          <p:cNvPr id="35" name="Text Box 30">
            <a:extLst>
              <a:ext uri="{FF2B5EF4-FFF2-40B4-BE49-F238E27FC236}">
                <a16:creationId xmlns:a16="http://schemas.microsoft.com/office/drawing/2014/main" id="{D436E80C-D47C-7D57-027D-73DBFA99B109}"/>
              </a:ext>
            </a:extLst>
          </p:cNvPr>
          <p:cNvSpPr txBox="1">
            <a:spLocks noChangeArrowheads="1"/>
          </p:cNvSpPr>
          <p:nvPr/>
        </p:nvSpPr>
        <p:spPr bwMode="auto">
          <a:xfrm>
            <a:off x="2024883" y="2002821"/>
            <a:ext cx="4605135" cy="520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35000"/>
              </a:spcBef>
              <a:spcAft>
                <a:spcPct val="25000"/>
              </a:spcAft>
              <a:buClr>
                <a:srgbClr val="8B3D9A"/>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Stratified by: Disease stage (FIGO Stage IB2-IIB and LN+, FIGO Stage ≥III and LN-, FIGO Stage ≥III and LN+), region of world</a:t>
            </a:r>
            <a:endPar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7" name="TextBox 36">
            <a:extLst>
              <a:ext uri="{FF2B5EF4-FFF2-40B4-BE49-F238E27FC236}">
                <a16:creationId xmlns:a16="http://schemas.microsoft.com/office/drawing/2014/main" id="{323D172C-C138-AEDF-CEA5-230D5387181A}"/>
              </a:ext>
            </a:extLst>
          </p:cNvPr>
          <p:cNvSpPr txBox="1"/>
          <p:nvPr/>
        </p:nvSpPr>
        <p:spPr bwMode="auto">
          <a:xfrm>
            <a:off x="9299028" y="2095895"/>
            <a:ext cx="2514599" cy="2677656"/>
          </a:xfrm>
          <a:prstGeom prst="rect">
            <a:avLst/>
          </a:prstGeom>
          <a:solidFill>
            <a:schemeClr val="accent2">
              <a:lumMod val="20000"/>
              <a:lumOff val="80000"/>
            </a:schemeClr>
          </a:solidFill>
          <a:ln>
            <a:noFill/>
          </a:ln>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Chemoradiotherapy regimen:</a:t>
            </a:r>
          </a:p>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Platinum agent: cisplatin 40 mg/m</a:t>
            </a:r>
            <a:r>
              <a:rPr lang="en-US" sz="1600" b="0" baseline="30000" dirty="0">
                <a:solidFill>
                  <a:schemeClr val="bg1"/>
                </a:solidFill>
                <a:latin typeface="Calibri" panose="020F0502020204030204" pitchFamily="34" charset="0"/>
              </a:rPr>
              <a:t>2</a:t>
            </a:r>
            <a:r>
              <a:rPr lang="en-US" sz="1600" b="0" dirty="0">
                <a:solidFill>
                  <a:schemeClr val="bg1"/>
                </a:solidFill>
                <a:latin typeface="Calibri" panose="020F0502020204030204" pitchFamily="34" charset="0"/>
              </a:rPr>
              <a:t> or carboplatin AUC2 Q1W x 5 wk; EBRT: 45 Gy in 25 fractions at 1.8 Gy/ fraction, 5 fractions per wk; Brachytherapy: high-dose rate 27.5-30 Gy, low/ pulsed-dose rate: 35-40 Gy</a:t>
            </a:r>
          </a:p>
        </p:txBody>
      </p:sp>
      <p:grpSp>
        <p:nvGrpSpPr>
          <p:cNvPr id="5" name="Group 4">
            <a:extLst>
              <a:ext uri="{FF2B5EF4-FFF2-40B4-BE49-F238E27FC236}">
                <a16:creationId xmlns:a16="http://schemas.microsoft.com/office/drawing/2014/main" id="{734BA5FE-939F-AC09-C5AC-FC12081E5371}"/>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87BD2583-79FB-CBF3-A887-769F653AA57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6">
              <a:extLst>
                <a:ext uri="{FF2B5EF4-FFF2-40B4-BE49-F238E27FC236}">
                  <a16:creationId xmlns:a16="http://schemas.microsoft.com/office/drawing/2014/main" id="{A951409B-4248-BE2B-2ADC-290A81DE89B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58565041"/>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CALLA: </a:t>
            </a:r>
            <a:r>
              <a:rPr lang="en-US" dirty="0"/>
              <a:t>Patient Demographics</a:t>
            </a:r>
            <a:endParaRPr lang="en-US" altLang="en-US" dirty="0"/>
          </a:p>
        </p:txBody>
      </p:sp>
      <p:cxnSp>
        <p:nvCxnSpPr>
          <p:cNvPr id="23" name="Straight Arrow Connector 22">
            <a:extLst>
              <a:ext uri="{FF2B5EF4-FFF2-40B4-BE49-F238E27FC236}">
                <a16:creationId xmlns:a16="http://schemas.microsoft.com/office/drawing/2014/main" id="{8F7AFF00-6A1E-2258-E7FD-70E8F6A8827F}"/>
              </a:ext>
            </a:extLst>
          </p:cNvPr>
          <p:cNvCxnSpPr/>
          <p:nvPr/>
        </p:nvCxnSpPr>
        <p:spPr bwMode="auto">
          <a:xfrm>
            <a:off x="8727158" y="4289429"/>
            <a:ext cx="0" cy="0"/>
          </a:xfrm>
          <a:prstGeom prst="straightConnector1">
            <a:avLst/>
          </a:prstGeom>
          <a:solidFill>
            <a:schemeClr val="accent1"/>
          </a:solidFill>
          <a:ln w="19050" cap="flat" cmpd="sng" algn="ctr">
            <a:solidFill>
              <a:schemeClr val="tx1"/>
            </a:solidFill>
            <a:prstDash val="solid"/>
            <a:round/>
            <a:headEnd type="none" w="med" len="med"/>
            <a:tailEnd type="triangle" w="med" len="med"/>
          </a:ln>
          <a:effectLst>
            <a:outerShdw blurRad="63500" dist="38099" dir="2700000" algn="ctr" rotWithShape="0">
              <a:schemeClr val="bg2">
                <a:alpha val="74998"/>
              </a:schemeClr>
            </a:outerShdw>
          </a:effectLst>
        </p:spPr>
      </p:cxnSp>
      <p:graphicFrame>
        <p:nvGraphicFramePr>
          <p:cNvPr id="2" name="Group 3">
            <a:extLst>
              <a:ext uri="{FF2B5EF4-FFF2-40B4-BE49-F238E27FC236}">
                <a16:creationId xmlns:a16="http://schemas.microsoft.com/office/drawing/2014/main" id="{4E9D62FC-4AAF-7E7E-96BC-3BB126170F0F}"/>
              </a:ext>
            </a:extLst>
          </p:cNvPr>
          <p:cNvGraphicFramePr>
            <a:graphicFrameLocks/>
          </p:cNvGraphicFramePr>
          <p:nvPr>
            <p:extLst>
              <p:ext uri="{D42A27DB-BD31-4B8C-83A1-F6EECF244321}">
                <p14:modId xmlns:p14="http://schemas.microsoft.com/office/powerpoint/2010/main" val="2484894702"/>
              </p:ext>
            </p:extLst>
          </p:nvPr>
        </p:nvGraphicFramePr>
        <p:xfrm>
          <a:off x="719139" y="1608834"/>
          <a:ext cx="10748961" cy="4206336"/>
        </p:xfrm>
        <a:graphic>
          <a:graphicData uri="http://schemas.openxmlformats.org/drawingml/2006/table">
            <a:tbl>
              <a:tblPr/>
              <a:tblGrid>
                <a:gridCol w="4321690">
                  <a:extLst>
                    <a:ext uri="{9D8B030D-6E8A-4147-A177-3AD203B41FA5}">
                      <a16:colId xmlns:a16="http://schemas.microsoft.com/office/drawing/2014/main" val="20000"/>
                    </a:ext>
                  </a:extLst>
                </a:gridCol>
                <a:gridCol w="3437318">
                  <a:extLst>
                    <a:ext uri="{9D8B030D-6E8A-4147-A177-3AD203B41FA5}">
                      <a16:colId xmlns:a16="http://schemas.microsoft.com/office/drawing/2014/main" val="20001"/>
                    </a:ext>
                  </a:extLst>
                </a:gridCol>
                <a:gridCol w="2989953">
                  <a:extLst>
                    <a:ext uri="{9D8B030D-6E8A-4147-A177-3AD203B41FA5}">
                      <a16:colId xmlns:a16="http://schemas.microsoft.com/office/drawing/2014/main" val="20002"/>
                    </a:ext>
                  </a:extLst>
                </a:gridCol>
              </a:tblGrid>
              <a:tr h="284873">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Durvalumab + CRT (N = 385)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 CRT (N = 385)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848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follow-up, mo (range)</a:t>
                      </a:r>
                      <a:endParaRPr kumimoji="0" lang="en-US" sz="1600" b="0" i="0" u="none" strike="noStrike" cap="none" normalizeH="0" baseline="0" dirty="0">
                        <a:ln>
                          <a:noFill/>
                        </a:ln>
                        <a:solidFill>
                          <a:schemeClr val="bg2">
                            <a:lumMod val="10000"/>
                          </a:schemeClr>
                        </a:solidFill>
                        <a:effectLst/>
                        <a:latin typeface="Calibri"/>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18.5 (0-32.6)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18.4 (0-32.3)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848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age, yr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32072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Race,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White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Black/African American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Asian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American Indian/Alaska Native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Other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130 (33.8)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152 (39.5)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 (12.2)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 (11.9)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125 (32.5)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148 (38.4)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 (14.5)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 (11.4)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84873">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Ethnicity, Hispanic/Latino,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175 (45.5)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164 (42.6)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03527795"/>
                  </a:ext>
                </a:extLst>
              </a:tr>
              <a:tr h="1113555">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Country/region,*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Latin America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Asia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United States/Europe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Russian Federation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176 (45.7)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151 (39.2)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 (10.4)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 (4.4)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165 (42.9)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144 (37.4)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 (14.3)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30107473"/>
                  </a:ext>
                </a:extLst>
              </a:tr>
            </a:tbl>
          </a:graphicData>
        </a:graphic>
      </p:graphicFrame>
      <p:sp>
        <p:nvSpPr>
          <p:cNvPr id="5" name="TextBox 4">
            <a:extLst>
              <a:ext uri="{FF2B5EF4-FFF2-40B4-BE49-F238E27FC236}">
                <a16:creationId xmlns:a16="http://schemas.microsoft.com/office/drawing/2014/main" id="{6F280C73-F31E-A712-ACCF-B93F222F7B48}"/>
              </a:ext>
            </a:extLst>
          </p:cNvPr>
          <p:cNvSpPr txBox="1"/>
          <p:nvPr/>
        </p:nvSpPr>
        <p:spPr bwMode="auto">
          <a:xfrm>
            <a:off x="674535" y="5971422"/>
            <a:ext cx="840097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*Europe comprises Hungary and Poland only; 1 patient in each arm participated from South Africa</a:t>
            </a:r>
          </a:p>
        </p:txBody>
      </p:sp>
      <p:grpSp>
        <p:nvGrpSpPr>
          <p:cNvPr id="3" name="Group 2">
            <a:extLst>
              <a:ext uri="{FF2B5EF4-FFF2-40B4-BE49-F238E27FC236}">
                <a16:creationId xmlns:a16="http://schemas.microsoft.com/office/drawing/2014/main" id="{159FC406-3E4B-5469-EBF0-18396628A9D3}"/>
              </a:ext>
            </a:extLst>
          </p:cNvPr>
          <p:cNvGrpSpPr/>
          <p:nvPr/>
        </p:nvGrpSpPr>
        <p:grpSpPr>
          <a:xfrm>
            <a:off x="9392911" y="6207927"/>
            <a:ext cx="2488502" cy="454909"/>
            <a:chOff x="9392911" y="6207927"/>
            <a:chExt cx="2488502" cy="454909"/>
          </a:xfrm>
        </p:grpSpPr>
        <p:pic>
          <p:nvPicPr>
            <p:cNvPr id="4" name="Picture 3" descr="A picture containing text, ax, wheel&#10;&#10;Description automatically generated">
              <a:extLst>
                <a:ext uri="{FF2B5EF4-FFF2-40B4-BE49-F238E27FC236}">
                  <a16:creationId xmlns:a16="http://schemas.microsoft.com/office/drawing/2014/main" id="{C332CBF8-D27B-0E7C-8B6D-05484402876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5">
              <a:extLst>
                <a:ext uri="{FF2B5EF4-FFF2-40B4-BE49-F238E27FC236}">
                  <a16:creationId xmlns:a16="http://schemas.microsoft.com/office/drawing/2014/main" id="{1F8494F4-E069-3040-A055-389B96612C5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8" name="Text Box 11">
            <a:extLst>
              <a:ext uri="{FF2B5EF4-FFF2-40B4-BE49-F238E27FC236}">
                <a16:creationId xmlns:a16="http://schemas.microsoft.com/office/drawing/2014/main" id="{0C55B0ED-E782-60E4-A589-7D1E5C1AFB00}"/>
              </a:ext>
            </a:extLst>
          </p:cNvPr>
          <p:cNvSpPr txBox="1">
            <a:spLocks noChangeArrowheads="1"/>
          </p:cNvSpPr>
          <p:nvPr/>
        </p:nvSpPr>
        <p:spPr bwMode="auto">
          <a:xfrm>
            <a:off x="403188" y="637275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200" b="0" spc="-10" dirty="0">
                <a:solidFill>
                  <a:schemeClr val="bg2"/>
                </a:solidFill>
                <a:latin typeface="Calibri" panose="020F0502020204030204" pitchFamily="34" charset="0"/>
              </a:rPr>
              <a:t>Monk. IGCS 2022. Abstr O001.</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158970981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CALLA: </a:t>
            </a:r>
            <a:r>
              <a:rPr lang="en-US" dirty="0"/>
              <a:t>Baseline Characteristics</a:t>
            </a:r>
            <a:endParaRPr lang="en-US" altLang="en-US" dirty="0"/>
          </a:p>
        </p:txBody>
      </p:sp>
      <p:graphicFrame>
        <p:nvGraphicFramePr>
          <p:cNvPr id="5" name="Group 3">
            <a:extLst>
              <a:ext uri="{FF2B5EF4-FFF2-40B4-BE49-F238E27FC236}">
                <a16:creationId xmlns:a16="http://schemas.microsoft.com/office/drawing/2014/main" id="{E154FAEC-1791-C911-7574-6B56A6C9BD30}"/>
              </a:ext>
            </a:extLst>
          </p:cNvPr>
          <p:cNvGraphicFramePr>
            <a:graphicFrameLocks/>
          </p:cNvGraphicFramePr>
          <p:nvPr>
            <p:extLst>
              <p:ext uri="{D42A27DB-BD31-4B8C-83A1-F6EECF244321}">
                <p14:modId xmlns:p14="http://schemas.microsoft.com/office/powerpoint/2010/main" val="4088960586"/>
              </p:ext>
            </p:extLst>
          </p:nvPr>
        </p:nvGraphicFramePr>
        <p:xfrm>
          <a:off x="709796" y="1404306"/>
          <a:ext cx="10758304" cy="4602576"/>
        </p:xfrm>
        <a:graphic>
          <a:graphicData uri="http://schemas.openxmlformats.org/drawingml/2006/table">
            <a:tbl>
              <a:tblPr/>
              <a:tblGrid>
                <a:gridCol w="4519760">
                  <a:extLst>
                    <a:ext uri="{9D8B030D-6E8A-4147-A177-3AD203B41FA5}">
                      <a16:colId xmlns:a16="http://schemas.microsoft.com/office/drawing/2014/main" val="20000"/>
                    </a:ext>
                  </a:extLst>
                </a:gridCol>
                <a:gridCol w="3119272">
                  <a:extLst>
                    <a:ext uri="{9D8B030D-6E8A-4147-A177-3AD203B41FA5}">
                      <a16:colId xmlns:a16="http://schemas.microsoft.com/office/drawing/2014/main" val="20001"/>
                    </a:ext>
                  </a:extLst>
                </a:gridCol>
                <a:gridCol w="3119272">
                  <a:extLst>
                    <a:ext uri="{9D8B030D-6E8A-4147-A177-3AD203B41FA5}">
                      <a16:colId xmlns:a16="http://schemas.microsoft.com/office/drawing/2014/main" val="20002"/>
                    </a:ext>
                  </a:extLst>
                </a:gridCol>
              </a:tblGrid>
              <a:tr h="2985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Durvalumab + CRT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Placebo + CRT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4553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performance status,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lang="en-GB" altLang="en-US" sz="1400" b="0" dirty="0">
                          <a:solidFill>
                            <a:schemeClr val="bg1"/>
                          </a:solidFill>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GB" sz="1400" b="0" i="0" u="none" strike="noStrike" cap="none" normalizeH="0" baseline="0" dirty="0">
                          <a:ln>
                            <a:noFill/>
                          </a:ln>
                          <a:solidFill>
                            <a:schemeClr val="bg1"/>
                          </a:solidFill>
                          <a:effectLst/>
                          <a:latin typeface="Calibri" panose="020F0502020204030204" pitchFamily="34" charset="0"/>
                        </a:rPr>
                        <a:t>1</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265 (68.8)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119 (30.9)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255 (66.2)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130 (33.8)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5881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Histology,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lang="en-GB" altLang="en-US" sz="1400" b="0" dirty="0">
                          <a:solidFill>
                            <a:schemeClr val="bg1"/>
                          </a:solidFill>
                          <a:latin typeface="Calibri" panose="020F0502020204030204" pitchFamily="34" charset="0"/>
                        </a:rPr>
                        <a:t>Squamous carcinoma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GB" sz="1400" b="0" i="0" u="none" strike="noStrike" cap="none" normalizeH="0" baseline="0" dirty="0">
                          <a:ln>
                            <a:noFill/>
                          </a:ln>
                          <a:solidFill>
                            <a:schemeClr val="bg1"/>
                          </a:solidFill>
                          <a:effectLst/>
                          <a:latin typeface="Calibri" panose="020F0502020204030204" pitchFamily="34" charset="0"/>
                        </a:rPr>
                        <a:t>Adenocarcinoma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GB" sz="1400" b="0" i="0" u="none" strike="noStrike" cap="none" normalizeH="0" baseline="0" dirty="0">
                          <a:ln>
                            <a:noFill/>
                          </a:ln>
                          <a:solidFill>
                            <a:schemeClr val="bg1"/>
                          </a:solidFill>
                          <a:effectLst/>
                          <a:latin typeface="Calibri" panose="020F0502020204030204" pitchFamily="34" charset="0"/>
                        </a:rPr>
                        <a:t>Adenosquamous carcinoma</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322 (83.6)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 (14.3)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(2.1)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320 (83.1)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(1.8)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5881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FIGO 2009 stage primary tumor,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IB2-IIB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IVA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135 (35.1)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225 (58.4)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 (6.5)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130 (33.8)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236 (61.3)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4553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Lymph node involvement,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Pelvic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Para-aortic</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246 (63.9)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 (12.2)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268 (69.6)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 (9.9)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5881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PD-L1 status,*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TAP ≥1%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TAP ≥5%</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Missing</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356 (92.5)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311 (80.8)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(3.6)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352 (91.4)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300 (77.9)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(5.5)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bl>
          </a:graphicData>
        </a:graphic>
      </p:graphicFrame>
      <p:sp>
        <p:nvSpPr>
          <p:cNvPr id="3" name="TextBox 2">
            <a:extLst>
              <a:ext uri="{FF2B5EF4-FFF2-40B4-BE49-F238E27FC236}">
                <a16:creationId xmlns:a16="http://schemas.microsoft.com/office/drawing/2014/main" id="{65044C3A-703A-5955-E985-83CA58412261}"/>
              </a:ext>
            </a:extLst>
          </p:cNvPr>
          <p:cNvSpPr txBox="1"/>
          <p:nvPr/>
        </p:nvSpPr>
        <p:spPr bwMode="auto">
          <a:xfrm>
            <a:off x="609758" y="5963483"/>
            <a:ext cx="1029496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*TAP score: percentage of tumor area with PD-L1 stained tumor and tumor-associated immune cells, assessed at a central laboratory using the VENTANA PD-L1 (SP263) assay.</a:t>
            </a:r>
          </a:p>
        </p:txBody>
      </p:sp>
      <p:grpSp>
        <p:nvGrpSpPr>
          <p:cNvPr id="4" name="Group 3">
            <a:extLst>
              <a:ext uri="{FF2B5EF4-FFF2-40B4-BE49-F238E27FC236}">
                <a16:creationId xmlns:a16="http://schemas.microsoft.com/office/drawing/2014/main" id="{A96F4CC3-39B3-6989-D7B0-54700A0BDD40}"/>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000AACC2-5F80-E82B-EF4F-CE5B338E4E5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6">
              <a:extLst>
                <a:ext uri="{FF2B5EF4-FFF2-40B4-BE49-F238E27FC236}">
                  <a16:creationId xmlns:a16="http://schemas.microsoft.com/office/drawing/2014/main" id="{A3C69B6A-62F0-27BB-C7B9-18DE7B66A46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8" name="Text Box 11">
            <a:extLst>
              <a:ext uri="{FF2B5EF4-FFF2-40B4-BE49-F238E27FC236}">
                <a16:creationId xmlns:a16="http://schemas.microsoft.com/office/drawing/2014/main" id="{51950734-37EF-04A1-69DE-F0D190C6D650}"/>
              </a:ext>
            </a:extLst>
          </p:cNvPr>
          <p:cNvSpPr txBox="1">
            <a:spLocks noChangeArrowheads="1"/>
          </p:cNvSpPr>
          <p:nvPr/>
        </p:nvSpPr>
        <p:spPr bwMode="auto">
          <a:xfrm>
            <a:off x="403188" y="637275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200" b="0" spc="-10" dirty="0">
                <a:solidFill>
                  <a:schemeClr val="bg2"/>
                </a:solidFill>
                <a:latin typeface="Calibri" panose="020F0502020204030204" pitchFamily="34" charset="0"/>
              </a:rPr>
              <a:t>Monk. IGCS 2022. Abstr O001.</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827875650"/>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CALLA: </a:t>
            </a:r>
            <a:r>
              <a:rPr lang="en-US" dirty="0"/>
              <a:t>Exposure to Study Treatments</a:t>
            </a:r>
            <a:endParaRPr lang="en-US" altLang="en-US" dirty="0"/>
          </a:p>
        </p:txBody>
      </p:sp>
      <p:graphicFrame>
        <p:nvGraphicFramePr>
          <p:cNvPr id="5" name="Group 3">
            <a:extLst>
              <a:ext uri="{FF2B5EF4-FFF2-40B4-BE49-F238E27FC236}">
                <a16:creationId xmlns:a16="http://schemas.microsoft.com/office/drawing/2014/main" id="{E154FAEC-1791-C911-7574-6B56A6C9BD30}"/>
              </a:ext>
            </a:extLst>
          </p:cNvPr>
          <p:cNvGraphicFramePr>
            <a:graphicFrameLocks/>
          </p:cNvGraphicFramePr>
          <p:nvPr>
            <p:extLst>
              <p:ext uri="{D42A27DB-BD31-4B8C-83A1-F6EECF244321}">
                <p14:modId xmlns:p14="http://schemas.microsoft.com/office/powerpoint/2010/main" val="2944463284"/>
              </p:ext>
            </p:extLst>
          </p:nvPr>
        </p:nvGraphicFramePr>
        <p:xfrm>
          <a:off x="709796" y="1317625"/>
          <a:ext cx="10758304" cy="4236864"/>
        </p:xfrm>
        <a:graphic>
          <a:graphicData uri="http://schemas.openxmlformats.org/drawingml/2006/table">
            <a:tbl>
              <a:tblPr/>
              <a:tblGrid>
                <a:gridCol w="5340846">
                  <a:extLst>
                    <a:ext uri="{9D8B030D-6E8A-4147-A177-3AD203B41FA5}">
                      <a16:colId xmlns:a16="http://schemas.microsoft.com/office/drawing/2014/main" val="20000"/>
                    </a:ext>
                  </a:extLst>
                </a:gridCol>
                <a:gridCol w="2759898">
                  <a:extLst>
                    <a:ext uri="{9D8B030D-6E8A-4147-A177-3AD203B41FA5}">
                      <a16:colId xmlns:a16="http://schemas.microsoft.com/office/drawing/2014/main" val="20001"/>
                    </a:ext>
                  </a:extLst>
                </a:gridCol>
                <a:gridCol w="2657560">
                  <a:extLst>
                    <a:ext uri="{9D8B030D-6E8A-4147-A177-3AD203B41FA5}">
                      <a16:colId xmlns:a16="http://schemas.microsoft.com/office/drawing/2014/main" val="20002"/>
                    </a:ext>
                  </a:extLst>
                </a:gridCol>
              </a:tblGrid>
              <a:tr h="29530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Durvalumab + CRT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Placebo + CRT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42643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durvalumab/placebo relative dose intensity,</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 (range)</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95.8 (34-104)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95.0 (31-100)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4688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Number of patients who received CRT,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385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383 (99.5)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60597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No. of cycles of cisplatin/carboplatin,</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n (%)</a:t>
                      </a:r>
                      <a:endParaRPr kumimoji="0" lang="en-US" sz="1600" b="0" i="0" u="none" strike="noStrike" cap="none" normalizeH="0" baseline="3000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cycles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cycles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199 (51.7)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136 (35.3)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220 (57.3)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126 (32.8)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42643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EBRT delivered,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EBRT completed per protocol,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385 (100)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371 (96.4)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383 (99.5)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379 (98.4)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24688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EBRT total dose, cGy</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r h="42643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Brachytherapy delivered,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Brachytherapy completed per protocol,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366 (95.1)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363 (94.3)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367 (95.3)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360 (93.5)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629924486"/>
                  </a:ext>
                </a:extLst>
              </a:tr>
              <a:tr h="246887">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Equivalent EQD2 dose, median, cGy</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8387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8387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363591399"/>
                  </a:ext>
                </a:extLst>
              </a:tr>
              <a:tr h="246887">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Radiotherapy delivered in ≤59 days,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278 (72.2)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279 (72.5)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178646243"/>
                  </a:ext>
                </a:extLst>
              </a:tr>
            </a:tbl>
          </a:graphicData>
        </a:graphic>
      </p:graphicFrame>
      <p:sp>
        <p:nvSpPr>
          <p:cNvPr id="3" name="TextBox 2">
            <a:extLst>
              <a:ext uri="{FF2B5EF4-FFF2-40B4-BE49-F238E27FC236}">
                <a16:creationId xmlns:a16="http://schemas.microsoft.com/office/drawing/2014/main" id="{65044C3A-703A-5955-E985-83CA58412261}"/>
              </a:ext>
            </a:extLst>
          </p:cNvPr>
          <p:cNvSpPr txBox="1"/>
          <p:nvPr/>
        </p:nvSpPr>
        <p:spPr bwMode="auto">
          <a:xfrm>
            <a:off x="659777" y="5562619"/>
            <a:ext cx="10808323"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Percentage of the actual dose intensity delivered relative to the intended dose intensity through treatment discontinuation.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1 patient on the durvalumab + CRT arm received &gt;6 cycles of platinum CT, all other patients not shown in table received &lt;5 cycles.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Reported for ex-Japan population only. Median total EBRT dose reported, Japan patient’s with midline block (n = 50/52), 5400 cGY; w/o midline block (n = 2/52), 5960 cGy. Median equivalent EQD2 dose reported, Japan patients: 7027 cGY (durvalumab + CRT); 6926.5 cGY (placebo + CRT). EQD2, equi-effective dose in 2 Gy per fraction.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Safety analysis set; durvalumab + CRT (N = 385); placebo + CRT (N =384).</a:t>
            </a:r>
          </a:p>
        </p:txBody>
      </p:sp>
      <p:grpSp>
        <p:nvGrpSpPr>
          <p:cNvPr id="4" name="Group 3">
            <a:extLst>
              <a:ext uri="{FF2B5EF4-FFF2-40B4-BE49-F238E27FC236}">
                <a16:creationId xmlns:a16="http://schemas.microsoft.com/office/drawing/2014/main" id="{9CB7DDDC-DDC1-D762-69A8-A7C4CA78EAEC}"/>
              </a:ext>
            </a:extLst>
          </p:cNvPr>
          <p:cNvGrpSpPr/>
          <p:nvPr/>
        </p:nvGrpSpPr>
        <p:grpSpPr>
          <a:xfrm>
            <a:off x="9392911" y="6207927"/>
            <a:ext cx="2488502" cy="454909"/>
            <a:chOff x="9392911" y="6207927"/>
            <a:chExt cx="2488502" cy="454909"/>
          </a:xfrm>
        </p:grpSpPr>
        <p:pic>
          <p:nvPicPr>
            <p:cNvPr id="6" name="Picture 5" descr="A picture containing text, ax, wheel&#10;&#10;Description automatically generated">
              <a:extLst>
                <a:ext uri="{FF2B5EF4-FFF2-40B4-BE49-F238E27FC236}">
                  <a16:creationId xmlns:a16="http://schemas.microsoft.com/office/drawing/2014/main" id="{ABE2F337-70B6-D874-3F6A-CBA0EF72D5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7" name="Rectangle 6">
              <a:extLst>
                <a:ext uri="{FF2B5EF4-FFF2-40B4-BE49-F238E27FC236}">
                  <a16:creationId xmlns:a16="http://schemas.microsoft.com/office/drawing/2014/main" id="{DC6F89C9-17A4-A5A9-EA0D-5534E2EB40A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8" name="Text Box 11">
            <a:extLst>
              <a:ext uri="{FF2B5EF4-FFF2-40B4-BE49-F238E27FC236}">
                <a16:creationId xmlns:a16="http://schemas.microsoft.com/office/drawing/2014/main" id="{8334F8B3-BA83-1807-56B0-5BD2E9812E9D}"/>
              </a:ext>
            </a:extLst>
          </p:cNvPr>
          <p:cNvSpPr txBox="1">
            <a:spLocks noChangeArrowheads="1"/>
          </p:cNvSpPr>
          <p:nvPr/>
        </p:nvSpPr>
        <p:spPr bwMode="auto">
          <a:xfrm>
            <a:off x="403188" y="637275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200" b="0" spc="-10" dirty="0">
                <a:solidFill>
                  <a:schemeClr val="bg2"/>
                </a:solidFill>
                <a:latin typeface="Calibri" panose="020F0502020204030204" pitchFamily="34" charset="0"/>
              </a:rPr>
              <a:t>Monk. IGCS 2022. Abstr O001.</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1038749924"/>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CALLA: </a:t>
            </a:r>
            <a:r>
              <a:rPr lang="en-US" dirty="0"/>
              <a:t>PFS and OS</a:t>
            </a:r>
            <a:endParaRPr lang="en-US" altLang="en-US" dirty="0"/>
          </a:p>
        </p:txBody>
      </p:sp>
      <p:graphicFrame>
        <p:nvGraphicFramePr>
          <p:cNvPr id="3" name="Group 3">
            <a:extLst>
              <a:ext uri="{FF2B5EF4-FFF2-40B4-BE49-F238E27FC236}">
                <a16:creationId xmlns:a16="http://schemas.microsoft.com/office/drawing/2014/main" id="{F9890337-4892-4776-170F-5F21E7555267}"/>
              </a:ext>
            </a:extLst>
          </p:cNvPr>
          <p:cNvGraphicFramePr>
            <a:graphicFrameLocks/>
          </p:cNvGraphicFramePr>
          <p:nvPr>
            <p:extLst>
              <p:ext uri="{D42A27DB-BD31-4B8C-83A1-F6EECF244321}">
                <p14:modId xmlns:p14="http://schemas.microsoft.com/office/powerpoint/2010/main" val="1969059634"/>
              </p:ext>
            </p:extLst>
          </p:nvPr>
        </p:nvGraphicFramePr>
        <p:xfrm>
          <a:off x="720009" y="1605642"/>
          <a:ext cx="10748092" cy="4561904"/>
        </p:xfrm>
        <a:graphic>
          <a:graphicData uri="http://schemas.openxmlformats.org/drawingml/2006/table">
            <a:tbl>
              <a:tblPr/>
              <a:tblGrid>
                <a:gridCol w="5560696">
                  <a:extLst>
                    <a:ext uri="{9D8B030D-6E8A-4147-A177-3AD203B41FA5}">
                      <a16:colId xmlns:a16="http://schemas.microsoft.com/office/drawing/2014/main" val="20000"/>
                    </a:ext>
                  </a:extLst>
                </a:gridCol>
                <a:gridCol w="2788270">
                  <a:extLst>
                    <a:ext uri="{9D8B030D-6E8A-4147-A177-3AD203B41FA5}">
                      <a16:colId xmlns:a16="http://schemas.microsoft.com/office/drawing/2014/main" val="20001"/>
                    </a:ext>
                  </a:extLst>
                </a:gridCol>
                <a:gridCol w="2399126">
                  <a:extLst>
                    <a:ext uri="{9D8B030D-6E8A-4147-A177-3AD203B41FA5}">
                      <a16:colId xmlns:a16="http://schemas.microsoft.com/office/drawing/2014/main" val="20002"/>
                    </a:ext>
                  </a:extLst>
                </a:gridCol>
              </a:tblGrid>
              <a:tr h="5256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Outcomes</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Durvalumab + CRT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1" i="0" u="none" strike="noStrike" cap="none" normalizeH="0" baseline="0" dirty="0">
                          <a:ln>
                            <a:noFill/>
                          </a:ln>
                          <a:solidFill>
                            <a:schemeClr val="tx1"/>
                          </a:solidFill>
                          <a:effectLst/>
                          <a:latin typeface="Calibri" panose="020F0502020204030204" pitchFamily="34" charset="0"/>
                        </a:rPr>
                        <a:t>Placebo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1" i="0" u="none" strike="noStrike" cap="none" normalizeH="0" baseline="0" dirty="0">
                          <a:ln>
                            <a:noFill/>
                          </a:ln>
                          <a:solidFill>
                            <a:schemeClr val="tx1"/>
                          </a:solidFill>
                          <a:effectLst/>
                          <a:latin typeface="Calibri" panose="020F0502020204030204" pitchFamily="34" charset="0"/>
                        </a:rPr>
                        <a: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7509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PFS (primary endpoint)</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mo PFS rate, %</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 mo PFS rate,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65.9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62.1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101435">
                <a:tc>
                  <a:txBody>
                    <a:bodyPr/>
                    <a:lstStyle/>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Maturity, %</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a:t>
                      </a: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follow-up durva + CRT  vs Pbo + CRT, mo</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(95% CI)</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800" b="0" i="0" u="none" strike="noStrike" cap="none" normalizeH="0" baseline="0" dirty="0">
                          <a:ln>
                            <a:noFill/>
                          </a:ln>
                          <a:solidFill>
                            <a:schemeClr val="bg2">
                              <a:lumMod val="10000"/>
                            </a:schemeClr>
                          </a:solidFill>
                          <a:effectLst/>
                          <a:latin typeface="Calibri" panose="020F0502020204030204" pitchFamily="34" charset="0"/>
                        </a:rPr>
                        <a:t>value</a:t>
                      </a:r>
                      <a:endParaRPr kumimoji="0" lang="en-US" sz="1800" b="0" i="1"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auto" latinLnBrk="0" hangingPunct="1">
                        <a:lnSpc>
                          <a:spcPct val="100000"/>
                        </a:lnSpc>
                        <a:spcBef>
                          <a:spcPts val="360"/>
                        </a:spcBef>
                        <a:spcAft>
                          <a:spcPct val="0"/>
                        </a:spcAft>
                        <a:buClrTx/>
                        <a:buSzTx/>
                        <a:buFontTx/>
                        <a:buNone/>
                        <a:tabLst/>
                        <a:defRPr/>
                      </a:pPr>
                      <a:r>
                        <a:rPr lang="en-US" sz="1800" b="0" dirty="0">
                          <a:solidFill>
                            <a:schemeClr val="bg1"/>
                          </a:solidFill>
                          <a:latin typeface="Calibri" panose="020F0502020204030204" pitchFamily="34" charset="0"/>
                        </a:rPr>
                        <a:t>31</a:t>
                      </a:r>
                    </a:p>
                    <a:p>
                      <a:pPr marL="0" marR="0" lvl="0" indent="0" algn="ctr" defTabSz="914400" rtl="0" eaLnBrk="1" fontAlgn="auto" latinLnBrk="0" hangingPunct="1">
                        <a:lnSpc>
                          <a:spcPct val="100000"/>
                        </a:lnSpc>
                        <a:spcBef>
                          <a:spcPts val="360"/>
                        </a:spcBef>
                        <a:spcAft>
                          <a:spcPct val="0"/>
                        </a:spcAft>
                        <a:buClrTx/>
                        <a:buSzTx/>
                        <a:buFontTx/>
                        <a:buNone/>
                        <a:tabLst/>
                        <a:defRPr/>
                      </a:pPr>
                      <a:r>
                        <a:rPr lang="en-US" sz="1800" b="0" dirty="0">
                          <a:solidFill>
                            <a:schemeClr val="bg1"/>
                          </a:solidFill>
                          <a:latin typeface="Calibri" panose="020F0502020204030204" pitchFamily="34" charset="0"/>
                        </a:rPr>
                        <a:t>18.5 vs 18.4 </a:t>
                      </a:r>
                    </a:p>
                    <a:p>
                      <a:pPr algn="ctr">
                        <a:lnSpc>
                          <a:spcPct val="100000"/>
                        </a:lnSpc>
                        <a:spcBef>
                          <a:spcPts val="360"/>
                        </a:spcBef>
                        <a:spcAft>
                          <a:spcPct val="0"/>
                        </a:spcAft>
                        <a:buClrTx/>
                        <a:buFontTx/>
                        <a:buNone/>
                      </a:pPr>
                      <a:r>
                        <a:rPr lang="en-US" sz="1800" b="0" dirty="0">
                          <a:solidFill>
                            <a:schemeClr val="bg1"/>
                          </a:solidFill>
                          <a:latin typeface="Calibri" panose="020F0502020204030204" pitchFamily="34" charset="0"/>
                        </a:rPr>
                        <a:t>0.84 (0.65-1.08)</a:t>
                      </a:r>
                    </a:p>
                    <a:p>
                      <a:pPr algn="ctr">
                        <a:lnSpc>
                          <a:spcPct val="100000"/>
                        </a:lnSpc>
                        <a:spcBef>
                          <a:spcPts val="360"/>
                        </a:spcBef>
                        <a:spcAft>
                          <a:spcPct val="0"/>
                        </a:spcAft>
                        <a:buClrTx/>
                        <a:buFontTx/>
                        <a:buNone/>
                      </a:pPr>
                      <a:r>
                        <a:rPr lang="en-US" sz="1800" b="0" dirty="0">
                          <a:solidFill>
                            <a:schemeClr val="bg1"/>
                          </a:solidFill>
                          <a:latin typeface="Calibri" panose="020F0502020204030204" pitchFamily="34" charset="0"/>
                        </a:rPr>
                        <a:t> .174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406659583"/>
                  </a:ext>
                </a:extLst>
              </a:tr>
              <a:tr h="12015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OS </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Maturity, %</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a:t>
                      </a: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follow-up durva + CRT  vs Pbo + CRT, mo</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(95% CI)</a:t>
                      </a:r>
                    </a:p>
                    <a:p>
                      <a:pPr marL="285750" marR="0" lvl="0" indent="-174625"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800" b="0" i="0" u="none" strike="noStrike" cap="none" normalizeH="0" baseline="0" dirty="0">
                          <a:ln>
                            <a:noFill/>
                          </a:ln>
                          <a:solidFill>
                            <a:schemeClr val="bg2">
                              <a:lumMod val="10000"/>
                            </a:schemeClr>
                          </a:solidFill>
                          <a:effectLst/>
                          <a:latin typeface="Calibri" panose="020F0502020204030204" pitchFamily="34" charset="0"/>
                        </a:rPr>
                        <a:t>value</a:t>
                      </a:r>
                      <a:endParaRPr kumimoji="0" lang="en-US" sz="1800" b="0" i="1"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algn="ctr">
                        <a:lnSpc>
                          <a:spcPct val="100000"/>
                        </a:lnSpc>
                        <a:spcBef>
                          <a:spcPts val="360"/>
                        </a:spcBef>
                        <a:spcAft>
                          <a:spcPct val="0"/>
                        </a:spcAft>
                        <a:buClrTx/>
                        <a:buFontTx/>
                        <a:buNone/>
                      </a:pPr>
                      <a:endParaRPr lang="en-US" sz="1800" b="0" dirty="0">
                        <a:solidFill>
                          <a:schemeClr val="bg1"/>
                        </a:solidFill>
                        <a:latin typeface="Calibri" panose="020F0502020204030204" pitchFamily="34" charset="0"/>
                      </a:endParaRPr>
                    </a:p>
                    <a:p>
                      <a:pPr algn="ctr">
                        <a:lnSpc>
                          <a:spcPct val="100000"/>
                        </a:lnSpc>
                        <a:spcBef>
                          <a:spcPts val="360"/>
                        </a:spcBef>
                        <a:spcAft>
                          <a:spcPct val="0"/>
                        </a:spcAft>
                        <a:buClrTx/>
                        <a:buFontTx/>
                        <a:buNone/>
                      </a:pPr>
                      <a:r>
                        <a:rPr lang="en-US" sz="1800" b="0" dirty="0">
                          <a:solidFill>
                            <a:schemeClr val="bg1"/>
                          </a:solidFill>
                          <a:latin typeface="Calibri" panose="020F0502020204030204" pitchFamily="34" charset="0"/>
                        </a:rPr>
                        <a:t>17</a:t>
                      </a:r>
                    </a:p>
                    <a:p>
                      <a:pPr marL="0" marR="0" lvl="0" indent="0" algn="ctr" defTabSz="914400" rtl="0" eaLnBrk="1" fontAlgn="auto" latinLnBrk="0" hangingPunct="1">
                        <a:lnSpc>
                          <a:spcPct val="100000"/>
                        </a:lnSpc>
                        <a:spcBef>
                          <a:spcPts val="360"/>
                        </a:spcBef>
                        <a:spcAft>
                          <a:spcPct val="0"/>
                        </a:spcAft>
                        <a:buClrTx/>
                        <a:buSzTx/>
                        <a:buFontTx/>
                        <a:buNone/>
                        <a:tabLst/>
                        <a:defRPr/>
                      </a:pPr>
                      <a:r>
                        <a:rPr lang="en-US" sz="1800" b="0" dirty="0">
                          <a:solidFill>
                            <a:schemeClr val="bg1"/>
                          </a:solidFill>
                          <a:latin typeface="Calibri" panose="020F0502020204030204" pitchFamily="34" charset="0"/>
                        </a:rPr>
                        <a:t>20.4 vs 20.3</a:t>
                      </a:r>
                    </a:p>
                    <a:p>
                      <a:pPr algn="ctr">
                        <a:lnSpc>
                          <a:spcPct val="100000"/>
                        </a:lnSpc>
                        <a:spcBef>
                          <a:spcPts val="360"/>
                        </a:spcBef>
                        <a:spcAft>
                          <a:spcPct val="0"/>
                        </a:spcAft>
                        <a:buClrTx/>
                        <a:buFontTx/>
                        <a:buNone/>
                      </a:pPr>
                      <a:r>
                        <a:rPr lang="en-US" sz="1800" b="0" dirty="0">
                          <a:solidFill>
                            <a:schemeClr val="bg1"/>
                          </a:solidFill>
                          <a:latin typeface="Calibri" panose="020F0502020204030204" pitchFamily="34" charset="0"/>
                        </a:rPr>
                        <a:t>0.78 (0.55-1.10)</a:t>
                      </a:r>
                    </a:p>
                    <a:p>
                      <a:pPr algn="ctr">
                        <a:lnSpc>
                          <a:spcPct val="100000"/>
                        </a:lnSpc>
                        <a:spcBef>
                          <a:spcPts val="360"/>
                        </a:spcBef>
                        <a:spcAft>
                          <a:spcPct val="0"/>
                        </a:spcAft>
                        <a:buClrTx/>
                        <a:buFontTx/>
                        <a:buNone/>
                      </a:pPr>
                      <a:r>
                        <a:rPr lang="en-US" sz="1800" b="0" dirty="0">
                          <a:solidFill>
                            <a:schemeClr val="bg1"/>
                          </a:solidFill>
                          <a:latin typeface="Calibri" panose="020F0502020204030204" pitchFamily="34" charset="0"/>
                        </a:rPr>
                        <a:t>.156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grpSp>
        <p:nvGrpSpPr>
          <p:cNvPr id="9" name="Group 8">
            <a:extLst>
              <a:ext uri="{FF2B5EF4-FFF2-40B4-BE49-F238E27FC236}">
                <a16:creationId xmlns:a16="http://schemas.microsoft.com/office/drawing/2014/main" id="{F85FED54-AE31-6C4C-4417-77B16C3045FE}"/>
              </a:ext>
            </a:extLst>
          </p:cNvPr>
          <p:cNvGrpSpPr/>
          <p:nvPr/>
        </p:nvGrpSpPr>
        <p:grpSpPr>
          <a:xfrm>
            <a:off x="9392911" y="6207927"/>
            <a:ext cx="2488502" cy="454909"/>
            <a:chOff x="9392911" y="6207927"/>
            <a:chExt cx="2488502" cy="454909"/>
          </a:xfrm>
        </p:grpSpPr>
        <p:pic>
          <p:nvPicPr>
            <p:cNvPr id="10" name="Picture 9" descr="A picture containing text, ax, wheel&#10;&#10;Description automatically generated">
              <a:extLst>
                <a:ext uri="{FF2B5EF4-FFF2-40B4-BE49-F238E27FC236}">
                  <a16:creationId xmlns:a16="http://schemas.microsoft.com/office/drawing/2014/main" id="{C0947B2D-802C-DFF7-CFA4-55A9A3E3C13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1" name="Rectangle 10">
              <a:extLst>
                <a:ext uri="{FF2B5EF4-FFF2-40B4-BE49-F238E27FC236}">
                  <a16:creationId xmlns:a16="http://schemas.microsoft.com/office/drawing/2014/main" id="{02BEB8A6-13E4-E4E5-76B5-0A07816D4295}"/>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2" name="TextBox 11">
            <a:extLst>
              <a:ext uri="{FF2B5EF4-FFF2-40B4-BE49-F238E27FC236}">
                <a16:creationId xmlns:a16="http://schemas.microsoft.com/office/drawing/2014/main" id="{CB0D9200-82F6-C711-CC3C-2A859C80841E}"/>
              </a:ext>
            </a:extLst>
          </p:cNvPr>
          <p:cNvSpPr txBox="1"/>
          <p:nvPr/>
        </p:nvSpPr>
        <p:spPr bwMode="auto">
          <a:xfrm>
            <a:off x="611252" y="6121112"/>
            <a:ext cx="105774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PFS outcomes across subgroups was consistent with the overall data with most confident intervals crossing 1</a:t>
            </a:r>
          </a:p>
        </p:txBody>
      </p:sp>
      <p:sp>
        <p:nvSpPr>
          <p:cNvPr id="4" name="Text Box 11">
            <a:extLst>
              <a:ext uri="{FF2B5EF4-FFF2-40B4-BE49-F238E27FC236}">
                <a16:creationId xmlns:a16="http://schemas.microsoft.com/office/drawing/2014/main" id="{7C9DE9D7-DFE5-95C4-68CF-3102BFAB155A}"/>
              </a:ext>
            </a:extLst>
          </p:cNvPr>
          <p:cNvSpPr txBox="1">
            <a:spLocks noChangeArrowheads="1"/>
          </p:cNvSpPr>
          <p:nvPr/>
        </p:nvSpPr>
        <p:spPr bwMode="auto">
          <a:xfrm>
            <a:off x="403188" y="6372755"/>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200" b="0" spc="-10" dirty="0">
                <a:solidFill>
                  <a:schemeClr val="bg2"/>
                </a:solidFill>
                <a:latin typeface="Calibri" panose="020F0502020204030204" pitchFamily="34" charset="0"/>
              </a:rPr>
              <a:t>Monk. IGCS 2022. Abstr O001.</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325446715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CALLA: </a:t>
            </a:r>
            <a:r>
              <a:rPr lang="en-US" dirty="0"/>
              <a:t>Secondary Efficacy Endpoints</a:t>
            </a:r>
            <a:endParaRPr lang="en-US" altLang="en-US" dirty="0"/>
          </a:p>
        </p:txBody>
      </p:sp>
      <p:graphicFrame>
        <p:nvGraphicFramePr>
          <p:cNvPr id="5" name="Group 3">
            <a:extLst>
              <a:ext uri="{FF2B5EF4-FFF2-40B4-BE49-F238E27FC236}">
                <a16:creationId xmlns:a16="http://schemas.microsoft.com/office/drawing/2014/main" id="{E154FAEC-1791-C911-7574-6B56A6C9BD30}"/>
              </a:ext>
            </a:extLst>
          </p:cNvPr>
          <p:cNvGraphicFramePr>
            <a:graphicFrameLocks/>
          </p:cNvGraphicFramePr>
          <p:nvPr>
            <p:extLst>
              <p:ext uri="{D42A27DB-BD31-4B8C-83A1-F6EECF244321}">
                <p14:modId xmlns:p14="http://schemas.microsoft.com/office/powerpoint/2010/main" val="3149855073"/>
              </p:ext>
            </p:extLst>
          </p:nvPr>
        </p:nvGraphicFramePr>
        <p:xfrm>
          <a:off x="719138" y="1235106"/>
          <a:ext cx="10763066" cy="4633088"/>
        </p:xfrm>
        <a:graphic>
          <a:graphicData uri="http://schemas.openxmlformats.org/drawingml/2006/table">
            <a:tbl>
              <a:tblPr/>
              <a:tblGrid>
                <a:gridCol w="5394525">
                  <a:extLst>
                    <a:ext uri="{9D8B030D-6E8A-4147-A177-3AD203B41FA5}">
                      <a16:colId xmlns:a16="http://schemas.microsoft.com/office/drawing/2014/main" val="20000"/>
                    </a:ext>
                  </a:extLst>
                </a:gridCol>
                <a:gridCol w="2787637">
                  <a:extLst>
                    <a:ext uri="{9D8B030D-6E8A-4147-A177-3AD203B41FA5}">
                      <a16:colId xmlns:a16="http://schemas.microsoft.com/office/drawing/2014/main" val="20001"/>
                    </a:ext>
                  </a:extLst>
                </a:gridCol>
                <a:gridCol w="2580904">
                  <a:extLst>
                    <a:ext uri="{9D8B030D-6E8A-4147-A177-3AD203B41FA5}">
                      <a16:colId xmlns:a16="http://schemas.microsoft.com/office/drawing/2014/main" val="20002"/>
                    </a:ext>
                  </a:extLst>
                </a:gridCol>
              </a:tblGrid>
              <a:tr h="31167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Durvalumab + CRT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Placebo + CRT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63956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318 (82.6)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165 (42.9)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153 (39.7)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310 (80.5)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155 (40.3)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155 (40.3)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6057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Local disease progression events,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 (10.9)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 (10.4)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45006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Hazard ratio (95% CI)</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 2-sided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value</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1.06 (0.69-1.63)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.795</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91192649"/>
                  </a:ext>
                </a:extLst>
              </a:tr>
              <a:tr h="63956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Local disease progression, % (95% CI)</a:t>
                      </a:r>
                      <a:endParaRPr kumimoji="0" lang="en-US" sz="1600" b="0" i="0" u="none" strike="noStrike" cap="none" normalizeH="0" baseline="3000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months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months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8.2 (5.7-11.3)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13.1 (9.3-17.6)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8.2 (5.7-11.3)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12.7 (9.0-17.1)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26057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Distant disease progression events,</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 (14.8)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 (19.0)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444507012"/>
                  </a:ext>
                </a:extLst>
              </a:tr>
              <a:tr h="45006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endParaRPr kumimoji="0" lang="en-US" sz="1600" b="0" i="0" u="none" strike="noStrike" cap="none" normalizeH="0" baseline="3000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2-sided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value</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0.75 (0.53-1.06)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 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.103</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24659606"/>
                  </a:ext>
                </a:extLst>
              </a:tr>
              <a:tr h="63956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Distant disease progression,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mo</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12.3 (9.1-15.8)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16.1 (12.4-20.2)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15.7 (12.2-19.6)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21.0 (16.8-25.5)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bl>
          </a:graphicData>
        </a:graphic>
      </p:graphicFrame>
      <p:sp>
        <p:nvSpPr>
          <p:cNvPr id="4" name="TextBox 3">
            <a:extLst>
              <a:ext uri="{FF2B5EF4-FFF2-40B4-BE49-F238E27FC236}">
                <a16:creationId xmlns:a16="http://schemas.microsoft.com/office/drawing/2014/main" id="{6B1DCA6D-78CF-FDB5-333D-EF99E6E7D9C0}"/>
              </a:ext>
            </a:extLst>
          </p:cNvPr>
          <p:cNvSpPr txBox="1"/>
          <p:nvPr/>
        </p:nvSpPr>
        <p:spPr bwMode="auto">
          <a:xfrm>
            <a:off x="609759" y="5858559"/>
            <a:ext cx="1077912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*By blinded independent central review using RECIST v1.1; includes unconfirmed complete or partial response.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Hazard ratio and 95% CI estimated from a Fine-Graw competing risks regression analysis.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Nominal P-value. Gray test for competing risks used for analysis.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Includes secondary malignancies. There were 5 secondary malignancies with durvalumab + CRT and 4 with placebo + CRT.</a:t>
            </a:r>
          </a:p>
        </p:txBody>
      </p:sp>
      <p:sp>
        <p:nvSpPr>
          <p:cNvPr id="3" name="Text Box 11">
            <a:extLst>
              <a:ext uri="{FF2B5EF4-FFF2-40B4-BE49-F238E27FC236}">
                <a16:creationId xmlns:a16="http://schemas.microsoft.com/office/drawing/2014/main" id="{40263906-8B30-EF86-6EC5-8DBA12B3B182}"/>
              </a:ext>
            </a:extLst>
          </p:cNvPr>
          <p:cNvSpPr txBox="1">
            <a:spLocks noChangeArrowheads="1"/>
          </p:cNvSpPr>
          <p:nvPr/>
        </p:nvSpPr>
        <p:spPr bwMode="auto">
          <a:xfrm>
            <a:off x="403188" y="6381301"/>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200" b="0" spc="-10" dirty="0">
                <a:solidFill>
                  <a:schemeClr val="bg2"/>
                </a:solidFill>
                <a:latin typeface="Calibri" panose="020F0502020204030204" pitchFamily="34" charset="0"/>
              </a:rPr>
              <a:t>Monk. IGCS 2022. Abstr O001.</a:t>
            </a:r>
            <a:endParaRPr lang="en-US" altLang="en-US" sz="1200" b="0" dirty="0">
              <a:solidFill>
                <a:schemeClr val="bg2"/>
              </a:solidFill>
              <a:latin typeface="Calibri" panose="020F0502020204030204" pitchFamily="34" charset="0"/>
            </a:endParaRPr>
          </a:p>
        </p:txBody>
      </p:sp>
      <p:grpSp>
        <p:nvGrpSpPr>
          <p:cNvPr id="6" name="Group 5">
            <a:extLst>
              <a:ext uri="{FF2B5EF4-FFF2-40B4-BE49-F238E27FC236}">
                <a16:creationId xmlns:a16="http://schemas.microsoft.com/office/drawing/2014/main" id="{D5B8C9F6-4567-0609-55BC-240456242699}"/>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48F20DC0-0043-9264-EB39-823FCB9DE8C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042D6654-06CC-E32B-464C-9A46309F027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27140065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CALLA: </a:t>
            </a:r>
            <a:r>
              <a:rPr lang="en-US" dirty="0"/>
              <a:t>Safety and Tolerability</a:t>
            </a:r>
            <a:endParaRPr lang="en-US" altLang="en-US" dirty="0"/>
          </a:p>
        </p:txBody>
      </p:sp>
      <p:graphicFrame>
        <p:nvGraphicFramePr>
          <p:cNvPr id="5" name="Group 3">
            <a:extLst>
              <a:ext uri="{FF2B5EF4-FFF2-40B4-BE49-F238E27FC236}">
                <a16:creationId xmlns:a16="http://schemas.microsoft.com/office/drawing/2014/main" id="{E154FAEC-1791-C911-7574-6B56A6C9BD30}"/>
              </a:ext>
            </a:extLst>
          </p:cNvPr>
          <p:cNvGraphicFramePr>
            <a:graphicFrameLocks/>
          </p:cNvGraphicFramePr>
          <p:nvPr>
            <p:extLst>
              <p:ext uri="{D42A27DB-BD31-4B8C-83A1-F6EECF244321}">
                <p14:modId xmlns:p14="http://schemas.microsoft.com/office/powerpoint/2010/main" val="3194854972"/>
              </p:ext>
            </p:extLst>
          </p:nvPr>
        </p:nvGraphicFramePr>
        <p:xfrm>
          <a:off x="495300" y="1341440"/>
          <a:ext cx="5499100" cy="3139504"/>
        </p:xfrm>
        <a:graphic>
          <a:graphicData uri="http://schemas.openxmlformats.org/drawingml/2006/table">
            <a:tbl>
              <a:tblPr/>
              <a:tblGrid>
                <a:gridCol w="2710875">
                  <a:extLst>
                    <a:ext uri="{9D8B030D-6E8A-4147-A177-3AD203B41FA5}">
                      <a16:colId xmlns:a16="http://schemas.microsoft.com/office/drawing/2014/main" val="20000"/>
                    </a:ext>
                  </a:extLst>
                </a:gridCol>
                <a:gridCol w="1491260">
                  <a:extLst>
                    <a:ext uri="{9D8B030D-6E8A-4147-A177-3AD203B41FA5}">
                      <a16:colId xmlns:a16="http://schemas.microsoft.com/office/drawing/2014/main" val="20001"/>
                    </a:ext>
                  </a:extLst>
                </a:gridCol>
                <a:gridCol w="1296965">
                  <a:extLst>
                    <a:ext uri="{9D8B030D-6E8A-4147-A177-3AD203B41FA5}">
                      <a16:colId xmlns:a16="http://schemas.microsoft.com/office/drawing/2014/main" val="20002"/>
                    </a:ext>
                  </a:extLst>
                </a:gridCol>
              </a:tblGrid>
              <a:tr h="40105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Parameter,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Durvalumab + CRT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Placebo + CRT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8956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AE leading to discontinuation of any study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any study treatment</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(16.9)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 (12.5)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(13.0)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 (9.6)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444507012"/>
                  </a:ext>
                </a:extLst>
              </a:tr>
              <a:tr h="28956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AE leading to discontinuation of Durvalumab/Placebo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durvalumab/placebo</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 (8.6)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 (3.1)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 (5.7)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2465960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AE leading to discontinuation of durvalumab/placebo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CRT only</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 (6.5)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 (5.7)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bl>
          </a:graphicData>
        </a:graphic>
      </p:graphicFrame>
      <p:sp>
        <p:nvSpPr>
          <p:cNvPr id="2" name="Text Box 11">
            <a:extLst>
              <a:ext uri="{FF2B5EF4-FFF2-40B4-BE49-F238E27FC236}">
                <a16:creationId xmlns:a16="http://schemas.microsoft.com/office/drawing/2014/main" id="{2926E64E-D3A4-AB5A-4E03-5B2D6C1644CE}"/>
              </a:ext>
            </a:extLst>
          </p:cNvPr>
          <p:cNvSpPr txBox="1">
            <a:spLocks noChangeArrowheads="1"/>
          </p:cNvSpPr>
          <p:nvPr/>
        </p:nvSpPr>
        <p:spPr bwMode="auto">
          <a:xfrm>
            <a:off x="414339" y="636522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200" b="0" spc="-10" dirty="0">
                <a:solidFill>
                  <a:schemeClr val="bg2"/>
                </a:solidFill>
                <a:latin typeface="Calibri" panose="020F0502020204030204" pitchFamily="34" charset="0"/>
              </a:rPr>
              <a:t>Monk. IGCS 2022. Abstr O001.</a:t>
            </a:r>
            <a:endParaRPr lang="en-US" altLang="en-US" sz="1200" b="0" dirty="0">
              <a:solidFill>
                <a:schemeClr val="bg2"/>
              </a:solidFill>
              <a:latin typeface="Calibri" panose="020F0502020204030204" pitchFamily="34" charset="0"/>
            </a:endParaRPr>
          </a:p>
        </p:txBody>
      </p:sp>
      <p:sp>
        <p:nvSpPr>
          <p:cNvPr id="3" name="TextBox 2">
            <a:extLst>
              <a:ext uri="{FF2B5EF4-FFF2-40B4-BE49-F238E27FC236}">
                <a16:creationId xmlns:a16="http://schemas.microsoft.com/office/drawing/2014/main" id="{F089F0F6-C9F2-7006-AC22-2AD637E07883}"/>
              </a:ext>
            </a:extLst>
          </p:cNvPr>
          <p:cNvSpPr txBox="1"/>
          <p:nvPr/>
        </p:nvSpPr>
        <p:spPr bwMode="auto">
          <a:xfrm>
            <a:off x="6197601" y="5516560"/>
            <a:ext cx="570222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*Any study treatment: Durvalumab/Placebo only or CRT only or durvalumab/placebo + CRT: Urinary tract infection, blood loss anemia, pulmonary embolism, sepsis, endocrinopathy;.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Pneumonia.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Endocrinopathy.</a:t>
            </a:r>
          </a:p>
        </p:txBody>
      </p:sp>
      <p:graphicFrame>
        <p:nvGraphicFramePr>
          <p:cNvPr id="4" name="Group 3">
            <a:extLst>
              <a:ext uri="{FF2B5EF4-FFF2-40B4-BE49-F238E27FC236}">
                <a16:creationId xmlns:a16="http://schemas.microsoft.com/office/drawing/2014/main" id="{93EEE517-F9FE-9AB7-DF4A-03B719949053}"/>
              </a:ext>
            </a:extLst>
          </p:cNvPr>
          <p:cNvGraphicFramePr>
            <a:graphicFrameLocks/>
          </p:cNvGraphicFramePr>
          <p:nvPr>
            <p:extLst>
              <p:ext uri="{D42A27DB-BD31-4B8C-83A1-F6EECF244321}">
                <p14:modId xmlns:p14="http://schemas.microsoft.com/office/powerpoint/2010/main" val="4109836799"/>
              </p:ext>
            </p:extLst>
          </p:nvPr>
        </p:nvGraphicFramePr>
        <p:xfrm>
          <a:off x="6197601" y="1341440"/>
          <a:ext cx="5580061" cy="4206304"/>
        </p:xfrm>
        <a:graphic>
          <a:graphicData uri="http://schemas.openxmlformats.org/drawingml/2006/table">
            <a:tbl>
              <a:tblPr/>
              <a:tblGrid>
                <a:gridCol w="2750786">
                  <a:extLst>
                    <a:ext uri="{9D8B030D-6E8A-4147-A177-3AD203B41FA5}">
                      <a16:colId xmlns:a16="http://schemas.microsoft.com/office/drawing/2014/main" val="20000"/>
                    </a:ext>
                  </a:extLst>
                </a:gridCol>
                <a:gridCol w="1513215">
                  <a:extLst>
                    <a:ext uri="{9D8B030D-6E8A-4147-A177-3AD203B41FA5}">
                      <a16:colId xmlns:a16="http://schemas.microsoft.com/office/drawing/2014/main" val="20001"/>
                    </a:ext>
                  </a:extLst>
                </a:gridCol>
                <a:gridCol w="1316060">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Parameter, n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Durvalumab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Placebo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 (N = 385)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7567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AE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any study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Durvalumab/Placebo only</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379 (98.2)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350 (90.9)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194 (50.4)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377 (98.2)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337 (87.8)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139 (36.2)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4755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AE of CTCAE grade 3/4</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any study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durvalumab/placebo only</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 (51.7)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160 (41.6)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 (8.1)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196 (51.0)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166 (43.2)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 (6.5)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8956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AE with outcome of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any study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Possibly related to durvalumab/placebo only</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(0.3)</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(0.3)</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591192649"/>
                  </a:ext>
                </a:extLst>
              </a:tr>
            </a:tbl>
          </a:graphicData>
        </a:graphic>
      </p:graphicFrame>
      <p:grpSp>
        <p:nvGrpSpPr>
          <p:cNvPr id="6" name="Group 5">
            <a:extLst>
              <a:ext uri="{FF2B5EF4-FFF2-40B4-BE49-F238E27FC236}">
                <a16:creationId xmlns:a16="http://schemas.microsoft.com/office/drawing/2014/main" id="{AE10D927-022D-5648-38B6-D7C49FB93758}"/>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3B989807-8558-1FC4-B1AD-2472E2E396D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146C260C-6498-4867-E5C7-7321F7B8BFE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0" name="TextBox 9">
            <a:extLst>
              <a:ext uri="{FF2B5EF4-FFF2-40B4-BE49-F238E27FC236}">
                <a16:creationId xmlns:a16="http://schemas.microsoft.com/office/drawing/2014/main" id="{6A0AFACE-8990-0119-F4F9-2949D2B7B93B}"/>
              </a:ext>
            </a:extLst>
          </p:cNvPr>
          <p:cNvSpPr txBox="1"/>
          <p:nvPr/>
        </p:nvSpPr>
        <p:spPr bwMode="auto">
          <a:xfrm>
            <a:off x="618432" y="4495261"/>
            <a:ext cx="5269412"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71450" indent="-171450" algn="l">
              <a:lnSpc>
                <a:spcPct val="100000"/>
              </a:lnSpc>
              <a:spcBef>
                <a:spcPct val="50000"/>
              </a:spcBef>
              <a:spcAft>
                <a:spcPct val="0"/>
              </a:spcAft>
              <a:buClrTx/>
              <a:buFont typeface="Wingdings" panose="05000000000000000000" pitchFamily="2" charset="2"/>
              <a:buChar char="§"/>
            </a:pPr>
            <a:r>
              <a:rPr lang="en-US" sz="1600" b="0" dirty="0">
                <a:solidFill>
                  <a:schemeClr val="bg1"/>
                </a:solidFill>
                <a:latin typeface="Calibri" panose="020F0502020204030204" pitchFamily="34" charset="0"/>
              </a:rPr>
              <a:t>All grade AEs occurring in ≥15% of patients receiving durva + CRT vs Pbo + CRT included: anemia (56% vs 54.4), nausea (55.5% vs 52.3%), diarrhea (45.7% vs 49.5%), vomiting (27.3 vs 27.6), and UTI (25.7 vs 24.5)</a:t>
            </a:r>
          </a:p>
          <a:p>
            <a:pPr marL="171450" indent="-171450" algn="l">
              <a:lnSpc>
                <a:spcPct val="100000"/>
              </a:lnSpc>
              <a:spcBef>
                <a:spcPct val="50000"/>
              </a:spcBef>
              <a:spcAft>
                <a:spcPct val="0"/>
              </a:spcAft>
              <a:buClrTx/>
              <a:buFont typeface="Wingdings" panose="05000000000000000000" pitchFamily="2" charset="2"/>
              <a:buChar char="§"/>
            </a:pPr>
            <a:r>
              <a:rPr lang="en-US" sz="1600" b="0" dirty="0">
                <a:solidFill>
                  <a:schemeClr val="bg1"/>
                </a:solidFill>
                <a:latin typeface="Calibri" panose="020F0502020204030204" pitchFamily="34" charset="0"/>
              </a:rPr>
              <a:t>Most common grade 3/4 AEs in both arms included: anemia, neutropenia, neutrophil count decrease, white blood count decrease, and leukopenia</a:t>
            </a:r>
          </a:p>
        </p:txBody>
      </p:sp>
    </p:spTree>
    <p:extLst>
      <p:ext uri="{BB962C8B-B14F-4D97-AF65-F5344CB8AC3E}">
        <p14:creationId xmlns:p14="http://schemas.microsoft.com/office/powerpoint/2010/main" val="2240023446"/>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514868-5CC8-134E-C89D-AE8B5C5615DD}"/>
              </a:ext>
            </a:extLst>
          </p:cNvPr>
          <p:cNvSpPr>
            <a:spLocks noGrp="1"/>
          </p:cNvSpPr>
          <p:nvPr>
            <p:ph type="title"/>
          </p:nvPr>
        </p:nvSpPr>
        <p:spPr/>
        <p:txBody>
          <a:bodyPr/>
          <a:lstStyle/>
          <a:p>
            <a:r>
              <a:rPr lang="en-US" sz="3400" dirty="0"/>
              <a:t>NeCTuR Study of TPB vs Non-TPB in Recurrent High-Grade Neuroendocrine Carcinoma of the Cervix: Study Design</a:t>
            </a:r>
          </a:p>
        </p:txBody>
      </p:sp>
      <p:sp>
        <p:nvSpPr>
          <p:cNvPr id="3" name="Content Placeholder 2">
            <a:extLst>
              <a:ext uri="{FF2B5EF4-FFF2-40B4-BE49-F238E27FC236}">
                <a16:creationId xmlns:a16="http://schemas.microsoft.com/office/drawing/2014/main" id="{015F0259-1F89-7FAC-145E-596CE3D8197E}"/>
              </a:ext>
            </a:extLst>
          </p:cNvPr>
          <p:cNvSpPr>
            <a:spLocks noGrp="1"/>
          </p:cNvSpPr>
          <p:nvPr>
            <p:ph sz="half" idx="1"/>
          </p:nvPr>
        </p:nvSpPr>
        <p:spPr/>
        <p:txBody>
          <a:bodyPr/>
          <a:lstStyle/>
          <a:p>
            <a:pPr>
              <a:spcBef>
                <a:spcPts val="600"/>
              </a:spcBef>
              <a:spcAft>
                <a:spcPts val="0"/>
              </a:spcAft>
            </a:pPr>
            <a:r>
              <a:rPr lang="en-US" sz="2000" b="1" dirty="0"/>
              <a:t>Rationale</a:t>
            </a:r>
            <a:r>
              <a:rPr lang="en-US" sz="2000" b="1" baseline="30000" dirty="0"/>
              <a:t>1-3</a:t>
            </a:r>
          </a:p>
          <a:p>
            <a:pPr lvl="1">
              <a:spcBef>
                <a:spcPts val="600"/>
              </a:spcBef>
              <a:spcAft>
                <a:spcPts val="0"/>
              </a:spcAft>
            </a:pPr>
            <a:r>
              <a:rPr lang="en-US" sz="1800" dirty="0"/>
              <a:t>Topotecan and docetaxel used for SCLC</a:t>
            </a:r>
          </a:p>
          <a:p>
            <a:pPr lvl="1">
              <a:spcBef>
                <a:spcPts val="600"/>
              </a:spcBef>
              <a:spcAft>
                <a:spcPts val="0"/>
              </a:spcAft>
            </a:pPr>
            <a:r>
              <a:rPr lang="en-US" sz="1800" dirty="0"/>
              <a:t>EGF-R expressed in small cell cervix cancer; VEGF-inhibitor tolerated based on GOG 240</a:t>
            </a:r>
            <a:r>
              <a:rPr lang="en-US" sz="1800" baseline="30000" dirty="0"/>
              <a:t>3</a:t>
            </a:r>
          </a:p>
          <a:p>
            <a:r>
              <a:rPr lang="en-US" sz="2000" b="1" dirty="0"/>
              <a:t>Retrospective review cohort from the International Neuroendocrine Cervical Tumor Registry (NeCTuR; n = 533) maintained at MD Anderson</a:t>
            </a:r>
            <a:r>
              <a:rPr lang="en-US" sz="2000" b="1" baseline="30000" dirty="0"/>
              <a:t>1,2</a:t>
            </a:r>
          </a:p>
          <a:p>
            <a:pPr lvl="1"/>
            <a:r>
              <a:rPr lang="en-US" sz="1800" dirty="0"/>
              <a:t>Women with high-grade neuroendocrine cervical cancer</a:t>
            </a:r>
          </a:p>
          <a:p>
            <a:pPr lvl="1"/>
            <a:r>
              <a:rPr lang="en-US" sz="1800" dirty="0"/>
              <a:t>Previously received chemotherapy</a:t>
            </a:r>
          </a:p>
          <a:p>
            <a:pPr lvl="1"/>
            <a:r>
              <a:rPr lang="en-US" sz="1800" dirty="0"/>
              <a:t>Study/Registry Institutional Review Board approved at MD Anderson Cancer Center</a:t>
            </a:r>
          </a:p>
        </p:txBody>
      </p:sp>
      <p:sp>
        <p:nvSpPr>
          <p:cNvPr id="4" name="Content Placeholder 3">
            <a:extLst>
              <a:ext uri="{FF2B5EF4-FFF2-40B4-BE49-F238E27FC236}">
                <a16:creationId xmlns:a16="http://schemas.microsoft.com/office/drawing/2014/main" id="{767B0878-27FA-F420-575C-78F910C23B89}"/>
              </a:ext>
            </a:extLst>
          </p:cNvPr>
          <p:cNvSpPr>
            <a:spLocks noGrp="1"/>
          </p:cNvSpPr>
          <p:nvPr>
            <p:ph sz="half" idx="2"/>
          </p:nvPr>
        </p:nvSpPr>
        <p:spPr/>
        <p:txBody>
          <a:bodyPr/>
          <a:lstStyle/>
          <a:p>
            <a:r>
              <a:rPr lang="en-US" sz="2000" b="1" dirty="0"/>
              <a:t>Primary outcomes: </a:t>
            </a:r>
            <a:r>
              <a:rPr lang="en-US" sz="2000" dirty="0"/>
              <a:t>disease characterization/patient treatment/patient outcome data through study completion </a:t>
            </a:r>
            <a:br>
              <a:rPr lang="en-US" sz="2000" dirty="0"/>
            </a:br>
            <a:r>
              <a:rPr lang="en-US" sz="2000" dirty="0"/>
              <a:t>(~1 yr)</a:t>
            </a:r>
          </a:p>
          <a:p>
            <a:pPr lvl="1"/>
            <a:r>
              <a:rPr lang="en-US" sz="1800" dirty="0"/>
              <a:t>Information collected from retrospective and prospective review of medical records.</a:t>
            </a:r>
          </a:p>
          <a:p>
            <a:r>
              <a:rPr lang="en-US" sz="2000" b="1" dirty="0"/>
              <a:t>Primary objective: outcomes for TPB vs </a:t>
            </a:r>
            <a:br>
              <a:rPr lang="en-US" sz="2000" b="1" dirty="0"/>
            </a:br>
            <a:r>
              <a:rPr lang="en-US" sz="2000" b="1" dirty="0"/>
              <a:t>non-TPB</a:t>
            </a:r>
            <a:r>
              <a:rPr lang="en-US" sz="2000" b="1" baseline="30000" dirty="0"/>
              <a:t>1,2</a:t>
            </a:r>
          </a:p>
          <a:p>
            <a:pPr lvl="1"/>
            <a:r>
              <a:rPr lang="en-US" sz="1800" dirty="0"/>
              <a:t>Response; PFS; OS</a:t>
            </a:r>
          </a:p>
        </p:txBody>
      </p:sp>
      <p:sp>
        <p:nvSpPr>
          <p:cNvPr id="5" name="Text Box 15">
            <a:extLst>
              <a:ext uri="{FF2B5EF4-FFF2-40B4-BE49-F238E27FC236}">
                <a16:creationId xmlns:a16="http://schemas.microsoft.com/office/drawing/2014/main" id="{2DA2747A-FF7A-61A8-0AE7-32038B7664BA}"/>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sz="1200" b="0" spc="-10" dirty="0">
                <a:solidFill>
                  <a:schemeClr val="bg2"/>
                </a:solidFill>
                <a:latin typeface="Calibri" panose="020F0502020204030204" pitchFamily="34" charset="0"/>
              </a:rPr>
              <a:t>1. NCT04723095. 2. </a:t>
            </a:r>
            <a:r>
              <a:rPr lang="en-US" altLang="en-US" sz="1200" b="0" spc="-10" dirty="0">
                <a:solidFill>
                  <a:schemeClr val="bg2"/>
                </a:solidFill>
                <a:latin typeface="Calibri" panose="020F0502020204030204" pitchFamily="34" charset="0"/>
              </a:rPr>
              <a:t>Frumovitz. IGCS 2022. Abstr </a:t>
            </a:r>
            <a:r>
              <a:rPr lang="en-US" sz="1200" b="0" spc="-10" dirty="0">
                <a:solidFill>
                  <a:schemeClr val="bg2"/>
                </a:solidFill>
                <a:latin typeface="Calibri" panose="020F0502020204030204" pitchFamily="34" charset="0"/>
              </a:rPr>
              <a:t>O008. 3.Tewari. NEJM. 2014;370:734.</a:t>
            </a:r>
            <a:endParaRPr lang="en-US" altLang="en-US" sz="1200" b="0" spc="-10" dirty="0">
              <a:solidFill>
                <a:schemeClr val="bg2"/>
              </a:solidFill>
              <a:latin typeface="Calibri" panose="020F0502020204030204" pitchFamily="34" charset="0"/>
            </a:endParaRPr>
          </a:p>
        </p:txBody>
      </p:sp>
      <p:grpSp>
        <p:nvGrpSpPr>
          <p:cNvPr id="6" name="Group 5">
            <a:extLst>
              <a:ext uri="{FF2B5EF4-FFF2-40B4-BE49-F238E27FC236}">
                <a16:creationId xmlns:a16="http://schemas.microsoft.com/office/drawing/2014/main" id="{4C3B169B-2616-3540-A5EC-40C7908FD5E4}"/>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2388BDF4-9C54-34AE-CEB8-456C09CEA7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0E4AB2B8-6D90-2FDF-F39B-F45FD72E49B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98105483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514868-5CC8-134E-C89D-AE8B5C5615DD}"/>
              </a:ext>
            </a:extLst>
          </p:cNvPr>
          <p:cNvSpPr>
            <a:spLocks noGrp="1"/>
          </p:cNvSpPr>
          <p:nvPr>
            <p:ph type="title"/>
          </p:nvPr>
        </p:nvSpPr>
        <p:spPr/>
        <p:txBody>
          <a:bodyPr/>
          <a:lstStyle/>
          <a:p>
            <a:r>
              <a:rPr lang="en-US" dirty="0"/>
              <a:t>NeCTuR: Baseline Characteristics and</a:t>
            </a:r>
            <a:br>
              <a:rPr lang="en-US" dirty="0"/>
            </a:br>
            <a:r>
              <a:rPr lang="en-US" dirty="0"/>
              <a:t>Non-TPB Regimens</a:t>
            </a:r>
          </a:p>
        </p:txBody>
      </p:sp>
      <p:sp>
        <p:nvSpPr>
          <p:cNvPr id="5" name="Text Box 15">
            <a:extLst>
              <a:ext uri="{FF2B5EF4-FFF2-40B4-BE49-F238E27FC236}">
                <a16:creationId xmlns:a16="http://schemas.microsoft.com/office/drawing/2014/main" id="{2DA2747A-FF7A-61A8-0AE7-32038B7664BA}"/>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chemeClr val="bg2"/>
                </a:solidFill>
                <a:latin typeface="Calibri" panose="020F0502020204030204" pitchFamily="34" charset="0"/>
              </a:rPr>
              <a:t>Frumovitz. IGCS 2022. Abstr </a:t>
            </a:r>
            <a:r>
              <a:rPr lang="en-US" sz="1200" b="0" spc="-10" dirty="0">
                <a:solidFill>
                  <a:schemeClr val="bg2"/>
                </a:solidFill>
                <a:latin typeface="Calibri" panose="020F0502020204030204" pitchFamily="34" charset="0"/>
              </a:rPr>
              <a:t>O008.</a:t>
            </a:r>
            <a:endParaRPr lang="en-US" altLang="en-US" sz="1200" b="0" spc="-10" dirty="0">
              <a:solidFill>
                <a:schemeClr val="bg2"/>
              </a:solidFill>
              <a:latin typeface="Calibri" panose="020F0502020204030204" pitchFamily="34" charset="0"/>
            </a:endParaRPr>
          </a:p>
        </p:txBody>
      </p:sp>
      <p:grpSp>
        <p:nvGrpSpPr>
          <p:cNvPr id="6" name="Group 5">
            <a:extLst>
              <a:ext uri="{FF2B5EF4-FFF2-40B4-BE49-F238E27FC236}">
                <a16:creationId xmlns:a16="http://schemas.microsoft.com/office/drawing/2014/main" id="{4C3B169B-2616-3540-A5EC-40C7908FD5E4}"/>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2388BDF4-9C54-34AE-CEB8-456C09CEA7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0E4AB2B8-6D90-2FDF-F39B-F45FD72E49B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9" name="Group 3">
            <a:extLst>
              <a:ext uri="{FF2B5EF4-FFF2-40B4-BE49-F238E27FC236}">
                <a16:creationId xmlns:a16="http://schemas.microsoft.com/office/drawing/2014/main" id="{8F83165E-D285-222D-0725-8B399AE4D55A}"/>
              </a:ext>
            </a:extLst>
          </p:cNvPr>
          <p:cNvGraphicFramePr>
            <a:graphicFrameLocks/>
          </p:cNvGraphicFramePr>
          <p:nvPr>
            <p:extLst>
              <p:ext uri="{D42A27DB-BD31-4B8C-83A1-F6EECF244321}">
                <p14:modId xmlns:p14="http://schemas.microsoft.com/office/powerpoint/2010/main" val="3432302933"/>
              </p:ext>
            </p:extLst>
          </p:nvPr>
        </p:nvGraphicFramePr>
        <p:xfrm>
          <a:off x="502977" y="1601973"/>
          <a:ext cx="5566325" cy="3230960"/>
        </p:xfrm>
        <a:graphic>
          <a:graphicData uri="http://schemas.openxmlformats.org/drawingml/2006/table">
            <a:tbl>
              <a:tblPr/>
              <a:tblGrid>
                <a:gridCol w="2229932">
                  <a:extLst>
                    <a:ext uri="{9D8B030D-6E8A-4147-A177-3AD203B41FA5}">
                      <a16:colId xmlns:a16="http://schemas.microsoft.com/office/drawing/2014/main" val="20000"/>
                    </a:ext>
                  </a:extLst>
                </a:gridCol>
                <a:gridCol w="1112131">
                  <a:extLst>
                    <a:ext uri="{9D8B030D-6E8A-4147-A177-3AD203B41FA5}">
                      <a16:colId xmlns:a16="http://schemas.microsoft.com/office/drawing/2014/main" val="20001"/>
                    </a:ext>
                  </a:extLst>
                </a:gridCol>
                <a:gridCol w="1112131">
                  <a:extLst>
                    <a:ext uri="{9D8B030D-6E8A-4147-A177-3AD203B41FA5}">
                      <a16:colId xmlns:a16="http://schemas.microsoft.com/office/drawing/2014/main" val="20002"/>
                    </a:ext>
                  </a:extLst>
                </a:gridCol>
                <a:gridCol w="1112131">
                  <a:extLst>
                    <a:ext uri="{9D8B030D-6E8A-4147-A177-3AD203B41FA5}">
                      <a16:colId xmlns:a16="http://schemas.microsoft.com/office/drawing/2014/main" val="1624438734"/>
                    </a:ext>
                  </a:extLst>
                </a:gridCol>
              </a:tblGrid>
              <a:tr h="47750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TPB Group</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Non-TPB Group</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(n =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1" u="none" strike="noStrike" cap="none" normalizeH="0" baseline="0" dirty="0">
                          <a:ln>
                            <a:noFill/>
                          </a:ln>
                          <a:solidFill>
                            <a:schemeClr val="tx1"/>
                          </a:solidFill>
                          <a:effectLst/>
                          <a:latin typeface="Calibri" panose="020F0502020204030204" pitchFamily="34" charset="0"/>
                        </a:rPr>
                        <a:t>P</a:t>
                      </a:r>
                      <a:r>
                        <a:rPr kumimoji="0" lang="en-US" sz="1400" b="1" i="0" u="none" strike="noStrike" cap="none" normalizeH="0" baseline="0" dirty="0">
                          <a:ln>
                            <a:noFill/>
                          </a:ln>
                          <a:solidFill>
                            <a:schemeClr val="tx1"/>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52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Age, mean</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444507012"/>
                  </a:ext>
                </a:extLst>
              </a:tr>
              <a:tr h="152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BMI (kg/m</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2</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mean</a:t>
                      </a: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87791189"/>
                  </a:ext>
                </a:extLst>
              </a:tr>
              <a:tr h="3796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Histologic subtype, %</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Small cell</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Large cell</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Small and large cell</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Undifferentiated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524659606"/>
                  </a:ext>
                </a:extLst>
              </a:tr>
              <a:tr h="152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Pure neuroendocrine, %</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Yes</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7051544"/>
                  </a:ext>
                </a:extLst>
              </a:tr>
            </a:tbl>
          </a:graphicData>
        </a:graphic>
      </p:graphicFrame>
      <p:graphicFrame>
        <p:nvGraphicFramePr>
          <p:cNvPr id="11" name="Group 3">
            <a:extLst>
              <a:ext uri="{FF2B5EF4-FFF2-40B4-BE49-F238E27FC236}">
                <a16:creationId xmlns:a16="http://schemas.microsoft.com/office/drawing/2014/main" id="{D9F245D6-0E18-9595-2C24-F068FC76CF3D}"/>
              </a:ext>
            </a:extLst>
          </p:cNvPr>
          <p:cNvGraphicFramePr>
            <a:graphicFrameLocks/>
          </p:cNvGraphicFramePr>
          <p:nvPr>
            <p:extLst>
              <p:ext uri="{D42A27DB-BD31-4B8C-83A1-F6EECF244321}">
                <p14:modId xmlns:p14="http://schemas.microsoft.com/office/powerpoint/2010/main" val="484230393"/>
              </p:ext>
            </p:extLst>
          </p:nvPr>
        </p:nvGraphicFramePr>
        <p:xfrm>
          <a:off x="6298250" y="1298499"/>
          <a:ext cx="4767649" cy="5090416"/>
        </p:xfrm>
        <a:graphic>
          <a:graphicData uri="http://schemas.openxmlformats.org/drawingml/2006/table">
            <a:tbl>
              <a:tblPr/>
              <a:tblGrid>
                <a:gridCol w="3214422">
                  <a:extLst>
                    <a:ext uri="{9D8B030D-6E8A-4147-A177-3AD203B41FA5}">
                      <a16:colId xmlns:a16="http://schemas.microsoft.com/office/drawing/2014/main" val="20000"/>
                    </a:ext>
                  </a:extLst>
                </a:gridCol>
                <a:gridCol w="1553227">
                  <a:extLst>
                    <a:ext uri="{9D8B030D-6E8A-4147-A177-3AD203B41FA5}">
                      <a16:colId xmlns:a16="http://schemas.microsoft.com/office/drawing/2014/main" val="20002"/>
                    </a:ext>
                  </a:extLst>
                </a:gridCol>
              </a:tblGrid>
              <a:tr h="3480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Non-TPB group</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(N =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Platinum  etoposide</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444507012"/>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Platinum + paclitaxel</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46052838"/>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Platinum + paclitaxel + bevacizumab</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96253992"/>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Topotecan</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87791189"/>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Platinum + irinotecan</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88773247"/>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Paclitaxel</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08168578"/>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Irinotecan</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524659606"/>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Paclitaxel + bevacizumab</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87581497"/>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Topotecan + bevacizumab</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22386813"/>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Carboplatin</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7051544"/>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Docetaxel</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46712422"/>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Carboplatin + other</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60269389"/>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Topotecan + cisplatin</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35681000"/>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Topotecan + paclitaxel</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31513701"/>
                  </a:ext>
                </a:extLst>
              </a:tr>
              <a:tr h="2047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43627941"/>
                  </a:ext>
                </a:extLst>
              </a:tr>
            </a:tbl>
          </a:graphicData>
        </a:graphic>
      </p:graphicFrame>
    </p:spTree>
    <p:extLst>
      <p:ext uri="{BB962C8B-B14F-4D97-AF65-F5344CB8AC3E}">
        <p14:creationId xmlns:p14="http://schemas.microsoft.com/office/powerpoint/2010/main" val="229743278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514868-5CC8-134E-C89D-AE8B5C5615DD}"/>
              </a:ext>
            </a:extLst>
          </p:cNvPr>
          <p:cNvSpPr>
            <a:spLocks noGrp="1"/>
          </p:cNvSpPr>
          <p:nvPr>
            <p:ph type="title"/>
          </p:nvPr>
        </p:nvSpPr>
        <p:spPr/>
        <p:txBody>
          <a:bodyPr/>
          <a:lstStyle/>
          <a:p>
            <a:r>
              <a:rPr lang="en-US" dirty="0"/>
              <a:t>NeCTuR: Responses and Proportion on Treatment</a:t>
            </a:r>
          </a:p>
        </p:txBody>
      </p:sp>
      <p:sp>
        <p:nvSpPr>
          <p:cNvPr id="5" name="Text Box 15">
            <a:extLst>
              <a:ext uri="{FF2B5EF4-FFF2-40B4-BE49-F238E27FC236}">
                <a16:creationId xmlns:a16="http://schemas.microsoft.com/office/drawing/2014/main" id="{2DA2747A-FF7A-61A8-0AE7-32038B7664BA}"/>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chemeClr val="bg2"/>
                </a:solidFill>
                <a:latin typeface="Calibri" panose="020F0502020204030204" pitchFamily="34" charset="0"/>
              </a:rPr>
              <a:t>Frumovitz. IGCS 2022. Abstr </a:t>
            </a:r>
            <a:r>
              <a:rPr lang="en-US" sz="1200" b="0" spc="-10" dirty="0">
                <a:solidFill>
                  <a:schemeClr val="bg2"/>
                </a:solidFill>
                <a:latin typeface="Calibri" panose="020F0502020204030204" pitchFamily="34" charset="0"/>
              </a:rPr>
              <a:t>O008.</a:t>
            </a:r>
            <a:endParaRPr lang="en-US" altLang="en-US" sz="1200" b="0" spc="-10" dirty="0">
              <a:solidFill>
                <a:schemeClr val="bg2"/>
              </a:solidFill>
              <a:latin typeface="Calibri" panose="020F0502020204030204" pitchFamily="34" charset="0"/>
            </a:endParaRPr>
          </a:p>
        </p:txBody>
      </p:sp>
      <p:grpSp>
        <p:nvGrpSpPr>
          <p:cNvPr id="6" name="Group 5">
            <a:extLst>
              <a:ext uri="{FF2B5EF4-FFF2-40B4-BE49-F238E27FC236}">
                <a16:creationId xmlns:a16="http://schemas.microsoft.com/office/drawing/2014/main" id="{4C3B169B-2616-3540-A5EC-40C7908FD5E4}"/>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2388BDF4-9C54-34AE-CEB8-456C09CEA7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0E4AB2B8-6D90-2FDF-F39B-F45FD72E49B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9" name="Group 3">
            <a:extLst>
              <a:ext uri="{FF2B5EF4-FFF2-40B4-BE49-F238E27FC236}">
                <a16:creationId xmlns:a16="http://schemas.microsoft.com/office/drawing/2014/main" id="{2A112B33-AF24-7CC6-2C22-B9FB4C9D3934}"/>
              </a:ext>
            </a:extLst>
          </p:cNvPr>
          <p:cNvGraphicFramePr>
            <a:graphicFrameLocks/>
          </p:cNvGraphicFramePr>
          <p:nvPr>
            <p:extLst>
              <p:ext uri="{D42A27DB-BD31-4B8C-83A1-F6EECF244321}">
                <p14:modId xmlns:p14="http://schemas.microsoft.com/office/powerpoint/2010/main" val="307373510"/>
              </p:ext>
            </p:extLst>
          </p:nvPr>
        </p:nvGraphicFramePr>
        <p:xfrm>
          <a:off x="719139" y="1590822"/>
          <a:ext cx="5257712" cy="3383392"/>
        </p:xfrm>
        <a:graphic>
          <a:graphicData uri="http://schemas.openxmlformats.org/drawingml/2006/table">
            <a:tbl>
              <a:tblPr/>
              <a:tblGrid>
                <a:gridCol w="2301092">
                  <a:extLst>
                    <a:ext uri="{9D8B030D-6E8A-4147-A177-3AD203B41FA5}">
                      <a16:colId xmlns:a16="http://schemas.microsoft.com/office/drawing/2014/main" val="20000"/>
                    </a:ext>
                  </a:extLst>
                </a:gridCol>
                <a:gridCol w="2956620">
                  <a:extLst>
                    <a:ext uri="{9D8B030D-6E8A-4147-A177-3AD203B41FA5}">
                      <a16:colId xmlns:a16="http://schemas.microsoft.com/office/drawing/2014/main" val="20001"/>
                    </a:ext>
                  </a:extLst>
                </a:gridCol>
              </a:tblGrid>
              <a:tr h="47750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Best Response,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Topotecan, Paclitaxel, and Bevacizumab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(N =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152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CR</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444507012"/>
                  </a:ext>
                </a:extLst>
              </a:tr>
              <a:tr h="1524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87791189"/>
                  </a:ext>
                </a:extLst>
              </a:tr>
              <a:tr h="3796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SD</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52465960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PD</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7051544"/>
                  </a:ext>
                </a:extLst>
              </a:tr>
              <a:tr h="2032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Unknown</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4135891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CBR</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25217383"/>
                  </a:ext>
                </a:extLst>
              </a:tr>
            </a:tbl>
          </a:graphicData>
        </a:graphic>
      </p:graphicFrame>
      <p:sp>
        <p:nvSpPr>
          <p:cNvPr id="12" name="Content Placeholder 11">
            <a:extLst>
              <a:ext uri="{FF2B5EF4-FFF2-40B4-BE49-F238E27FC236}">
                <a16:creationId xmlns:a16="http://schemas.microsoft.com/office/drawing/2014/main" id="{840901FB-491E-541E-7CE8-247AB332A8B5}"/>
              </a:ext>
            </a:extLst>
          </p:cNvPr>
          <p:cNvSpPr>
            <a:spLocks noGrp="1"/>
          </p:cNvSpPr>
          <p:nvPr>
            <p:ph sz="half" idx="2"/>
          </p:nvPr>
        </p:nvSpPr>
        <p:spPr>
          <a:xfrm>
            <a:off x="6350924" y="1510730"/>
            <a:ext cx="5131280" cy="4679462"/>
          </a:xfrm>
        </p:spPr>
        <p:txBody>
          <a:bodyPr/>
          <a:lstStyle/>
          <a:p>
            <a:r>
              <a:rPr lang="en-US" sz="2400" dirty="0"/>
              <a:t>Patients remaining on treatment with TPB vs non-TPB regimens</a:t>
            </a:r>
          </a:p>
          <a:p>
            <a:pPr lvl="1"/>
            <a:r>
              <a:rPr lang="en-US" sz="2000" dirty="0"/>
              <a:t>&gt; 6 mo: 67% vs 31% (</a:t>
            </a:r>
            <a:r>
              <a:rPr lang="en-US" sz="2000" i="1" dirty="0"/>
              <a:t>P =</a:t>
            </a:r>
            <a:r>
              <a:rPr lang="en-US" sz="2000" dirty="0"/>
              <a:t> .0004)</a:t>
            </a:r>
          </a:p>
          <a:p>
            <a:pPr lvl="1"/>
            <a:r>
              <a:rPr lang="en-US" sz="2000" dirty="0"/>
              <a:t>&gt; 12 mo: 26% vs 9% (</a:t>
            </a:r>
            <a:r>
              <a:rPr lang="en-US" sz="2000" i="1" dirty="0"/>
              <a:t>P =</a:t>
            </a:r>
            <a:r>
              <a:rPr lang="en-US" sz="2000" dirty="0"/>
              <a:t> .02)</a:t>
            </a:r>
          </a:p>
          <a:p>
            <a:pPr lvl="1"/>
            <a:r>
              <a:rPr lang="en-US" sz="2000" dirty="0"/>
              <a:t>&gt; 24 mo: 7% vs 0% (</a:t>
            </a:r>
            <a:r>
              <a:rPr lang="en-US" sz="2000" i="1" dirty="0"/>
              <a:t>P =</a:t>
            </a:r>
            <a:r>
              <a:rPr lang="en-US" sz="2000" dirty="0"/>
              <a:t> .13)</a:t>
            </a:r>
          </a:p>
        </p:txBody>
      </p:sp>
    </p:spTree>
    <p:extLst>
      <p:ext uri="{BB962C8B-B14F-4D97-AF65-F5344CB8AC3E}">
        <p14:creationId xmlns:p14="http://schemas.microsoft.com/office/powerpoint/2010/main" val="736624899"/>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514868-5CC8-134E-C89D-AE8B5C5615DD}"/>
              </a:ext>
            </a:extLst>
          </p:cNvPr>
          <p:cNvSpPr>
            <a:spLocks noGrp="1"/>
          </p:cNvSpPr>
          <p:nvPr>
            <p:ph type="title"/>
          </p:nvPr>
        </p:nvSpPr>
        <p:spPr/>
        <p:txBody>
          <a:bodyPr/>
          <a:lstStyle/>
          <a:p>
            <a:r>
              <a:rPr lang="en-US" dirty="0"/>
              <a:t>NeCTuR: PFS and OS</a:t>
            </a:r>
          </a:p>
        </p:txBody>
      </p:sp>
      <p:sp>
        <p:nvSpPr>
          <p:cNvPr id="5" name="Text Box 15">
            <a:extLst>
              <a:ext uri="{FF2B5EF4-FFF2-40B4-BE49-F238E27FC236}">
                <a16:creationId xmlns:a16="http://schemas.microsoft.com/office/drawing/2014/main" id="{2DA2747A-FF7A-61A8-0AE7-32038B7664BA}"/>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chemeClr val="bg2"/>
                </a:solidFill>
                <a:latin typeface="Calibri" panose="020F0502020204030204" pitchFamily="34" charset="0"/>
              </a:rPr>
              <a:t>Frumovitz. IGCS 2022. Abstr </a:t>
            </a:r>
            <a:r>
              <a:rPr lang="en-US" sz="1200" b="0" spc="-10" dirty="0">
                <a:solidFill>
                  <a:schemeClr val="bg2"/>
                </a:solidFill>
                <a:latin typeface="Calibri" panose="020F0502020204030204" pitchFamily="34" charset="0"/>
              </a:rPr>
              <a:t>O008. Reproduced with permission.</a:t>
            </a:r>
            <a:endParaRPr lang="en-US" altLang="en-US" sz="1200" b="0" spc="-10" dirty="0">
              <a:solidFill>
                <a:schemeClr val="bg2"/>
              </a:solidFill>
              <a:latin typeface="Calibri" panose="020F0502020204030204" pitchFamily="34" charset="0"/>
            </a:endParaRPr>
          </a:p>
        </p:txBody>
      </p:sp>
      <p:grpSp>
        <p:nvGrpSpPr>
          <p:cNvPr id="6" name="Group 5">
            <a:extLst>
              <a:ext uri="{FF2B5EF4-FFF2-40B4-BE49-F238E27FC236}">
                <a16:creationId xmlns:a16="http://schemas.microsoft.com/office/drawing/2014/main" id="{4C3B169B-2616-3540-A5EC-40C7908FD5E4}"/>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2388BDF4-9C54-34AE-CEB8-456C09CEA7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0E4AB2B8-6D90-2FDF-F39B-F45FD72E49B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 name="TextBox 10">
            <a:extLst>
              <a:ext uri="{FF2B5EF4-FFF2-40B4-BE49-F238E27FC236}">
                <a16:creationId xmlns:a16="http://schemas.microsoft.com/office/drawing/2014/main" id="{485D9776-1464-E7D6-7009-ACA27F8BFD76}"/>
              </a:ext>
            </a:extLst>
          </p:cNvPr>
          <p:cNvSpPr txBox="1"/>
          <p:nvPr/>
        </p:nvSpPr>
        <p:spPr bwMode="auto">
          <a:xfrm>
            <a:off x="3417933" y="1478519"/>
            <a:ext cx="5563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000" dirty="0">
                <a:solidFill>
                  <a:schemeClr val="bg1"/>
                </a:solidFill>
                <a:latin typeface="Calibri" panose="020F0502020204030204" pitchFamily="34" charset="0"/>
              </a:rPr>
              <a:t>PFS</a:t>
            </a:r>
          </a:p>
        </p:txBody>
      </p:sp>
      <p:sp>
        <p:nvSpPr>
          <p:cNvPr id="12" name="TextBox 11">
            <a:extLst>
              <a:ext uri="{FF2B5EF4-FFF2-40B4-BE49-F238E27FC236}">
                <a16:creationId xmlns:a16="http://schemas.microsoft.com/office/drawing/2014/main" id="{14233BC6-5CF6-2882-5AC3-23E0B9C01C93}"/>
              </a:ext>
            </a:extLst>
          </p:cNvPr>
          <p:cNvSpPr txBox="1"/>
          <p:nvPr/>
        </p:nvSpPr>
        <p:spPr bwMode="auto">
          <a:xfrm>
            <a:off x="9344582" y="1472449"/>
            <a:ext cx="4796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000" dirty="0">
                <a:solidFill>
                  <a:schemeClr val="bg1"/>
                </a:solidFill>
                <a:latin typeface="Calibri" panose="020F0502020204030204" pitchFamily="34" charset="0"/>
              </a:rPr>
              <a:t>OS</a:t>
            </a:r>
          </a:p>
        </p:txBody>
      </p:sp>
      <p:sp>
        <p:nvSpPr>
          <p:cNvPr id="15" name="TextBox 14">
            <a:extLst>
              <a:ext uri="{FF2B5EF4-FFF2-40B4-BE49-F238E27FC236}">
                <a16:creationId xmlns:a16="http://schemas.microsoft.com/office/drawing/2014/main" id="{1E63E6D0-6423-D04E-F705-3A164CD52C91}"/>
              </a:ext>
            </a:extLst>
          </p:cNvPr>
          <p:cNvSpPr txBox="1"/>
          <p:nvPr/>
        </p:nvSpPr>
        <p:spPr bwMode="auto">
          <a:xfrm>
            <a:off x="1887286" y="4178506"/>
            <a:ext cx="3791540"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 Yrs</a:t>
            </a:r>
          </a:p>
        </p:txBody>
      </p:sp>
      <p:sp>
        <p:nvSpPr>
          <p:cNvPr id="16" name="TextBox 15">
            <a:extLst>
              <a:ext uri="{FF2B5EF4-FFF2-40B4-BE49-F238E27FC236}">
                <a16:creationId xmlns:a16="http://schemas.microsoft.com/office/drawing/2014/main" id="{037FF4C8-4B42-80AB-44FE-7AFE79955F06}"/>
              </a:ext>
            </a:extLst>
          </p:cNvPr>
          <p:cNvSpPr txBox="1"/>
          <p:nvPr/>
        </p:nvSpPr>
        <p:spPr bwMode="auto">
          <a:xfrm>
            <a:off x="7555697" y="4204467"/>
            <a:ext cx="3762964"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 Yrs</a:t>
            </a:r>
          </a:p>
        </p:txBody>
      </p:sp>
      <p:sp>
        <p:nvSpPr>
          <p:cNvPr id="17" name="TextBox 16">
            <a:extLst>
              <a:ext uri="{FF2B5EF4-FFF2-40B4-BE49-F238E27FC236}">
                <a16:creationId xmlns:a16="http://schemas.microsoft.com/office/drawing/2014/main" id="{DA446CDC-7316-4C10-288E-7AB9422CAE90}"/>
              </a:ext>
            </a:extLst>
          </p:cNvPr>
          <p:cNvSpPr txBox="1"/>
          <p:nvPr/>
        </p:nvSpPr>
        <p:spPr bwMode="auto">
          <a:xfrm rot="16200000">
            <a:off x="-491501" y="2696081"/>
            <a:ext cx="306867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 PFS Probability (%)</a:t>
            </a:r>
          </a:p>
        </p:txBody>
      </p:sp>
      <p:sp>
        <p:nvSpPr>
          <p:cNvPr id="18" name="TextBox 17">
            <a:extLst>
              <a:ext uri="{FF2B5EF4-FFF2-40B4-BE49-F238E27FC236}">
                <a16:creationId xmlns:a16="http://schemas.microsoft.com/office/drawing/2014/main" id="{67080BDA-E468-DAD8-56E9-F175CD2AAA34}"/>
              </a:ext>
            </a:extLst>
          </p:cNvPr>
          <p:cNvSpPr txBox="1"/>
          <p:nvPr/>
        </p:nvSpPr>
        <p:spPr bwMode="auto">
          <a:xfrm rot="16200000">
            <a:off x="5219820" y="2814303"/>
            <a:ext cx="306867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 OS Probability (%)</a:t>
            </a:r>
          </a:p>
        </p:txBody>
      </p:sp>
      <p:sp>
        <p:nvSpPr>
          <p:cNvPr id="21" name="TextBox 20">
            <a:extLst>
              <a:ext uri="{FF2B5EF4-FFF2-40B4-BE49-F238E27FC236}">
                <a16:creationId xmlns:a16="http://schemas.microsoft.com/office/drawing/2014/main" id="{D70C1C45-753F-C592-1606-E0B81A67AEA7}"/>
              </a:ext>
            </a:extLst>
          </p:cNvPr>
          <p:cNvSpPr txBox="1"/>
          <p:nvPr/>
        </p:nvSpPr>
        <p:spPr bwMode="auto">
          <a:xfrm>
            <a:off x="1038926" y="5454667"/>
            <a:ext cx="478272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Median PFS for TPB vs non-TPB: 8.7 vs 3.7 mo; </a:t>
            </a:r>
            <a:r>
              <a:rPr lang="en-US" b="0" i="1" dirty="0">
                <a:solidFill>
                  <a:schemeClr val="bg1"/>
                </a:solidFill>
                <a:latin typeface="Calibri" panose="020F0502020204030204" pitchFamily="34" charset="0"/>
              </a:rPr>
              <a:t>P</a:t>
            </a:r>
            <a:r>
              <a:rPr lang="en-US" b="0" dirty="0">
                <a:solidFill>
                  <a:schemeClr val="bg1"/>
                </a:solidFill>
                <a:latin typeface="Calibri" panose="020F0502020204030204" pitchFamily="34" charset="0"/>
              </a:rPr>
              <a:t> &lt;.0001; HR: 0.27; 95% CI: 0.17-0.48)</a:t>
            </a:r>
          </a:p>
        </p:txBody>
      </p:sp>
      <p:sp>
        <p:nvSpPr>
          <p:cNvPr id="22" name="TextBox 21">
            <a:extLst>
              <a:ext uri="{FF2B5EF4-FFF2-40B4-BE49-F238E27FC236}">
                <a16:creationId xmlns:a16="http://schemas.microsoft.com/office/drawing/2014/main" id="{AEFAFDB3-6367-3B6C-33BC-996A3CD27A13}"/>
              </a:ext>
            </a:extLst>
          </p:cNvPr>
          <p:cNvSpPr txBox="1"/>
          <p:nvPr/>
        </p:nvSpPr>
        <p:spPr bwMode="auto">
          <a:xfrm>
            <a:off x="7001548" y="5465480"/>
            <a:ext cx="478272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Median OS for TPB vs non-TPB: 16.8 vs </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14.0 mo; </a:t>
            </a:r>
            <a:r>
              <a:rPr lang="en-US" b="0" i="1" dirty="0">
                <a:solidFill>
                  <a:schemeClr val="bg1"/>
                </a:solidFill>
                <a:latin typeface="Calibri" panose="020F0502020204030204" pitchFamily="34" charset="0"/>
              </a:rPr>
              <a:t>P</a:t>
            </a:r>
            <a:r>
              <a:rPr lang="en-US" b="0" dirty="0">
                <a:solidFill>
                  <a:schemeClr val="bg1"/>
                </a:solidFill>
                <a:latin typeface="Calibri" panose="020F0502020204030204" pitchFamily="34" charset="0"/>
              </a:rPr>
              <a:t> = .49; HR: 0.87; 95% CI: 0.55-1.37)</a:t>
            </a:r>
          </a:p>
        </p:txBody>
      </p:sp>
      <p:cxnSp>
        <p:nvCxnSpPr>
          <p:cNvPr id="20" name="Straight Connector 19">
            <a:extLst>
              <a:ext uri="{FF2B5EF4-FFF2-40B4-BE49-F238E27FC236}">
                <a16:creationId xmlns:a16="http://schemas.microsoft.com/office/drawing/2014/main" id="{7645E129-483E-9400-21EB-85B6647FFEE3}"/>
              </a:ext>
            </a:extLst>
          </p:cNvPr>
          <p:cNvCxnSpPr/>
          <p:nvPr/>
        </p:nvCxnSpPr>
        <p:spPr bwMode="auto">
          <a:xfrm>
            <a:off x="7556829" y="1828800"/>
            <a:ext cx="0" cy="2075167"/>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966B547-748F-A3CF-2440-47378B9EF37E}"/>
              </a:ext>
            </a:extLst>
          </p:cNvPr>
          <p:cNvCxnSpPr/>
          <p:nvPr/>
        </p:nvCxnSpPr>
        <p:spPr bwMode="auto">
          <a:xfrm>
            <a:off x="7457335" y="1828800"/>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DBAB008-2553-ABF8-8EDB-7AAAF8FD4CD0}"/>
              </a:ext>
            </a:extLst>
          </p:cNvPr>
          <p:cNvCxnSpPr/>
          <p:nvPr/>
        </p:nvCxnSpPr>
        <p:spPr bwMode="auto">
          <a:xfrm>
            <a:off x="7457335" y="2354698"/>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5CB5CCC-C749-E2F8-3AF0-22F7E228FFE8}"/>
              </a:ext>
            </a:extLst>
          </p:cNvPr>
          <p:cNvCxnSpPr/>
          <p:nvPr/>
        </p:nvCxnSpPr>
        <p:spPr bwMode="auto">
          <a:xfrm>
            <a:off x="7457335" y="2871121"/>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22FF712F-A242-08FD-158C-593F2E92E585}"/>
              </a:ext>
            </a:extLst>
          </p:cNvPr>
          <p:cNvCxnSpPr/>
          <p:nvPr/>
        </p:nvCxnSpPr>
        <p:spPr bwMode="auto">
          <a:xfrm>
            <a:off x="7457335" y="3397020"/>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34E9BCF-B486-8396-832A-0BDB634C3D83}"/>
              </a:ext>
            </a:extLst>
          </p:cNvPr>
          <p:cNvCxnSpPr/>
          <p:nvPr/>
        </p:nvCxnSpPr>
        <p:spPr bwMode="auto">
          <a:xfrm>
            <a:off x="7457335" y="3913443"/>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F63B1631-7606-2A06-3831-268E9E08199D}"/>
              </a:ext>
            </a:extLst>
          </p:cNvPr>
          <p:cNvCxnSpPr>
            <a:cxnSpLocks/>
          </p:cNvCxnSpPr>
          <p:nvPr/>
        </p:nvCxnSpPr>
        <p:spPr bwMode="auto">
          <a:xfrm>
            <a:off x="7556829" y="3913443"/>
            <a:ext cx="3970296"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A2305D06-EAC8-6BB9-4F11-BD4E05D28611}"/>
              </a:ext>
            </a:extLst>
          </p:cNvPr>
          <p:cNvCxnSpPr>
            <a:cxnSpLocks/>
          </p:cNvCxnSpPr>
          <p:nvPr/>
        </p:nvCxnSpPr>
        <p:spPr bwMode="auto">
          <a:xfrm rot="16200000">
            <a:off x="7504714" y="3965559"/>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6DFA5C92-97E2-748A-35DE-C77C555F34EE}"/>
              </a:ext>
            </a:extLst>
          </p:cNvPr>
          <p:cNvCxnSpPr>
            <a:cxnSpLocks/>
          </p:cNvCxnSpPr>
          <p:nvPr/>
        </p:nvCxnSpPr>
        <p:spPr bwMode="auto">
          <a:xfrm rot="16200000">
            <a:off x="8760237" y="3965559"/>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610D8B99-3490-8856-8022-CD618EF5F7A9}"/>
              </a:ext>
            </a:extLst>
          </p:cNvPr>
          <p:cNvCxnSpPr>
            <a:cxnSpLocks/>
          </p:cNvCxnSpPr>
          <p:nvPr/>
        </p:nvCxnSpPr>
        <p:spPr bwMode="auto">
          <a:xfrm rot="16200000">
            <a:off x="10011022" y="3965559"/>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84523AA-2B4F-E30B-85E4-AC717D358890}"/>
              </a:ext>
            </a:extLst>
          </p:cNvPr>
          <p:cNvCxnSpPr>
            <a:cxnSpLocks/>
          </p:cNvCxnSpPr>
          <p:nvPr/>
        </p:nvCxnSpPr>
        <p:spPr bwMode="auto">
          <a:xfrm rot="16200000">
            <a:off x="11266545" y="3965559"/>
            <a:ext cx="104232" cy="0"/>
          </a:xfrm>
          <a:prstGeom prst="line">
            <a:avLst/>
          </a:prstGeom>
          <a:noFill/>
          <a:ln w="28575" cap="flat" cmpd="sng" algn="ctr">
            <a:solidFill>
              <a:schemeClr val="bg1"/>
            </a:solidFill>
            <a:prstDash val="solid"/>
            <a:round/>
            <a:headEnd type="none" w="med" len="med"/>
            <a:tailEnd type="none" w="med" len="med"/>
          </a:ln>
          <a:effectLst/>
        </p:spPr>
      </p:cxnSp>
      <p:sp>
        <p:nvSpPr>
          <p:cNvPr id="35" name="TextBox 34">
            <a:extLst>
              <a:ext uri="{FF2B5EF4-FFF2-40B4-BE49-F238E27FC236}">
                <a16:creationId xmlns:a16="http://schemas.microsoft.com/office/drawing/2014/main" id="{1894B460-93A4-2AA8-FD9C-9544AAB29AD2}"/>
              </a:ext>
            </a:extLst>
          </p:cNvPr>
          <p:cNvSpPr txBox="1"/>
          <p:nvPr/>
        </p:nvSpPr>
        <p:spPr bwMode="auto">
          <a:xfrm>
            <a:off x="6842523" y="1705689"/>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6" name="TextBox 35">
            <a:extLst>
              <a:ext uri="{FF2B5EF4-FFF2-40B4-BE49-F238E27FC236}">
                <a16:creationId xmlns:a16="http://schemas.microsoft.com/office/drawing/2014/main" id="{38F12983-1C34-423D-5EA2-018D1955F697}"/>
              </a:ext>
            </a:extLst>
          </p:cNvPr>
          <p:cNvSpPr txBox="1"/>
          <p:nvPr/>
        </p:nvSpPr>
        <p:spPr bwMode="auto">
          <a:xfrm>
            <a:off x="6842523" y="2236325"/>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37" name="TextBox 36">
            <a:extLst>
              <a:ext uri="{FF2B5EF4-FFF2-40B4-BE49-F238E27FC236}">
                <a16:creationId xmlns:a16="http://schemas.microsoft.com/office/drawing/2014/main" id="{D8119996-A70C-4E20-F32D-29D8B8025C39}"/>
              </a:ext>
            </a:extLst>
          </p:cNvPr>
          <p:cNvSpPr txBox="1"/>
          <p:nvPr/>
        </p:nvSpPr>
        <p:spPr bwMode="auto">
          <a:xfrm>
            <a:off x="6842523" y="2752748"/>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38" name="TextBox 37">
            <a:extLst>
              <a:ext uri="{FF2B5EF4-FFF2-40B4-BE49-F238E27FC236}">
                <a16:creationId xmlns:a16="http://schemas.microsoft.com/office/drawing/2014/main" id="{D86C87EE-4AC3-469F-5100-2B3CFEB2414F}"/>
              </a:ext>
            </a:extLst>
          </p:cNvPr>
          <p:cNvSpPr txBox="1"/>
          <p:nvPr/>
        </p:nvSpPr>
        <p:spPr bwMode="auto">
          <a:xfrm>
            <a:off x="6842523" y="32596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39" name="TextBox 38">
            <a:extLst>
              <a:ext uri="{FF2B5EF4-FFF2-40B4-BE49-F238E27FC236}">
                <a16:creationId xmlns:a16="http://schemas.microsoft.com/office/drawing/2014/main" id="{FC3DD39F-F2A2-888C-5786-A3BDC25D7FE1}"/>
              </a:ext>
            </a:extLst>
          </p:cNvPr>
          <p:cNvSpPr txBox="1"/>
          <p:nvPr/>
        </p:nvSpPr>
        <p:spPr bwMode="auto">
          <a:xfrm>
            <a:off x="6842523" y="3780857"/>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0" name="TextBox 39">
            <a:extLst>
              <a:ext uri="{FF2B5EF4-FFF2-40B4-BE49-F238E27FC236}">
                <a16:creationId xmlns:a16="http://schemas.microsoft.com/office/drawing/2014/main" id="{8A636EED-3066-1D5E-8702-24957F227F83}"/>
              </a:ext>
            </a:extLst>
          </p:cNvPr>
          <p:cNvSpPr txBox="1"/>
          <p:nvPr/>
        </p:nvSpPr>
        <p:spPr bwMode="auto">
          <a:xfrm>
            <a:off x="7274296" y="39848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1" name="TextBox 40">
            <a:extLst>
              <a:ext uri="{FF2B5EF4-FFF2-40B4-BE49-F238E27FC236}">
                <a16:creationId xmlns:a16="http://schemas.microsoft.com/office/drawing/2014/main" id="{297CAD07-1552-0EFE-3145-3937DC38640C}"/>
              </a:ext>
            </a:extLst>
          </p:cNvPr>
          <p:cNvSpPr txBox="1"/>
          <p:nvPr/>
        </p:nvSpPr>
        <p:spPr bwMode="auto">
          <a:xfrm>
            <a:off x="8534558" y="39848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a:t>
            </a:r>
          </a:p>
        </p:txBody>
      </p:sp>
      <p:sp>
        <p:nvSpPr>
          <p:cNvPr id="42" name="TextBox 41">
            <a:extLst>
              <a:ext uri="{FF2B5EF4-FFF2-40B4-BE49-F238E27FC236}">
                <a16:creationId xmlns:a16="http://schemas.microsoft.com/office/drawing/2014/main" id="{06A06632-C537-3E7F-431A-458F740767B3}"/>
              </a:ext>
            </a:extLst>
          </p:cNvPr>
          <p:cNvSpPr txBox="1"/>
          <p:nvPr/>
        </p:nvSpPr>
        <p:spPr bwMode="auto">
          <a:xfrm>
            <a:off x="9780606" y="39848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43" name="TextBox 42">
            <a:extLst>
              <a:ext uri="{FF2B5EF4-FFF2-40B4-BE49-F238E27FC236}">
                <a16:creationId xmlns:a16="http://schemas.microsoft.com/office/drawing/2014/main" id="{C1FC1FBB-0449-76C3-A8D2-84881B642696}"/>
              </a:ext>
            </a:extLst>
          </p:cNvPr>
          <p:cNvSpPr txBox="1"/>
          <p:nvPr/>
        </p:nvSpPr>
        <p:spPr bwMode="auto">
          <a:xfrm>
            <a:off x="11031392" y="39848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grpSp>
        <p:nvGrpSpPr>
          <p:cNvPr id="67" name="Group 66">
            <a:extLst>
              <a:ext uri="{FF2B5EF4-FFF2-40B4-BE49-F238E27FC236}">
                <a16:creationId xmlns:a16="http://schemas.microsoft.com/office/drawing/2014/main" id="{89B25A5D-592D-3A6D-0131-7F341B8A6C9C}"/>
              </a:ext>
            </a:extLst>
          </p:cNvPr>
          <p:cNvGrpSpPr/>
          <p:nvPr/>
        </p:nvGrpSpPr>
        <p:grpSpPr>
          <a:xfrm>
            <a:off x="7809535" y="1766978"/>
            <a:ext cx="123641" cy="123641"/>
            <a:chOff x="9624672" y="2064089"/>
            <a:chExt cx="123641" cy="123641"/>
          </a:xfrm>
        </p:grpSpPr>
        <p:cxnSp>
          <p:nvCxnSpPr>
            <p:cNvPr id="68" name="Straight Connector 67">
              <a:extLst>
                <a:ext uri="{FF2B5EF4-FFF2-40B4-BE49-F238E27FC236}">
                  <a16:creationId xmlns:a16="http://schemas.microsoft.com/office/drawing/2014/main" id="{3F5956FB-AF97-18E5-76F5-8F25123C3E40}"/>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52640F97-E04C-CC49-B7E6-F5E2532E7E0C}"/>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sp>
        <p:nvSpPr>
          <p:cNvPr id="71" name="Freeform: Shape 70">
            <a:extLst>
              <a:ext uri="{FF2B5EF4-FFF2-40B4-BE49-F238E27FC236}">
                <a16:creationId xmlns:a16="http://schemas.microsoft.com/office/drawing/2014/main" id="{9C08F6D2-6EDE-5030-5B89-2B320299E707}"/>
              </a:ext>
            </a:extLst>
          </p:cNvPr>
          <p:cNvSpPr/>
          <p:nvPr/>
        </p:nvSpPr>
        <p:spPr bwMode="auto">
          <a:xfrm>
            <a:off x="7577498" y="1828800"/>
            <a:ext cx="3938113" cy="1803299"/>
          </a:xfrm>
          <a:custGeom>
            <a:avLst/>
            <a:gdLst>
              <a:gd name="connsiteX0" fmla="*/ 0 w 3938113"/>
              <a:gd name="connsiteY0" fmla="*/ 0 h 1803299"/>
              <a:gd name="connsiteX1" fmla="*/ 404376 w 3938113"/>
              <a:gd name="connsiteY1" fmla="*/ 0 h 1803299"/>
              <a:gd name="connsiteX2" fmla="*/ 404376 w 3938113"/>
              <a:gd name="connsiteY2" fmla="*/ 32787 h 1803299"/>
              <a:gd name="connsiteX3" fmla="*/ 448092 w 3938113"/>
              <a:gd name="connsiteY3" fmla="*/ 25501 h 1803299"/>
              <a:gd name="connsiteX4" fmla="*/ 448092 w 3938113"/>
              <a:gd name="connsiteY4" fmla="*/ 65575 h 1803299"/>
              <a:gd name="connsiteX5" fmla="*/ 473594 w 3938113"/>
              <a:gd name="connsiteY5" fmla="*/ 65575 h 1803299"/>
              <a:gd name="connsiteX6" fmla="*/ 473594 w 3938113"/>
              <a:gd name="connsiteY6" fmla="*/ 153007 h 1803299"/>
              <a:gd name="connsiteX7" fmla="*/ 524596 w 3938113"/>
              <a:gd name="connsiteY7" fmla="*/ 153007 h 1803299"/>
              <a:gd name="connsiteX8" fmla="*/ 524596 w 3938113"/>
              <a:gd name="connsiteY8" fmla="*/ 229511 h 1803299"/>
              <a:gd name="connsiteX9" fmla="*/ 593814 w 3938113"/>
              <a:gd name="connsiteY9" fmla="*/ 229511 h 1803299"/>
              <a:gd name="connsiteX10" fmla="*/ 597457 w 3938113"/>
              <a:gd name="connsiteY10" fmla="*/ 258655 h 1803299"/>
              <a:gd name="connsiteX11" fmla="*/ 619315 w 3938113"/>
              <a:gd name="connsiteY11" fmla="*/ 258655 h 1803299"/>
              <a:gd name="connsiteX12" fmla="*/ 619315 w 3938113"/>
              <a:gd name="connsiteY12" fmla="*/ 291442 h 1803299"/>
              <a:gd name="connsiteX13" fmla="*/ 684889 w 3938113"/>
              <a:gd name="connsiteY13" fmla="*/ 291442 h 1803299"/>
              <a:gd name="connsiteX14" fmla="*/ 684889 w 3938113"/>
              <a:gd name="connsiteY14" fmla="*/ 357017 h 1803299"/>
              <a:gd name="connsiteX15" fmla="*/ 710390 w 3938113"/>
              <a:gd name="connsiteY15" fmla="*/ 353374 h 1803299"/>
              <a:gd name="connsiteX16" fmla="*/ 710390 w 3938113"/>
              <a:gd name="connsiteY16" fmla="*/ 397090 h 1803299"/>
              <a:gd name="connsiteX17" fmla="*/ 728606 w 3938113"/>
              <a:gd name="connsiteY17" fmla="*/ 397090 h 1803299"/>
              <a:gd name="connsiteX18" fmla="*/ 728606 w 3938113"/>
              <a:gd name="connsiteY18" fmla="*/ 451735 h 1803299"/>
              <a:gd name="connsiteX19" fmla="*/ 761393 w 3938113"/>
              <a:gd name="connsiteY19" fmla="*/ 451735 h 1803299"/>
              <a:gd name="connsiteX20" fmla="*/ 765036 w 3938113"/>
              <a:gd name="connsiteY20" fmla="*/ 539168 h 1803299"/>
              <a:gd name="connsiteX21" fmla="*/ 801466 w 3938113"/>
              <a:gd name="connsiteY21" fmla="*/ 539168 h 1803299"/>
              <a:gd name="connsiteX22" fmla="*/ 801466 w 3938113"/>
              <a:gd name="connsiteY22" fmla="*/ 586527 h 1803299"/>
              <a:gd name="connsiteX23" fmla="*/ 914400 w 3938113"/>
              <a:gd name="connsiteY23" fmla="*/ 586527 h 1803299"/>
              <a:gd name="connsiteX24" fmla="*/ 914400 w 3938113"/>
              <a:gd name="connsiteY24" fmla="*/ 612029 h 1803299"/>
              <a:gd name="connsiteX25" fmla="*/ 947187 w 3938113"/>
              <a:gd name="connsiteY25" fmla="*/ 612029 h 1803299"/>
              <a:gd name="connsiteX26" fmla="*/ 958116 w 3938113"/>
              <a:gd name="connsiteY26" fmla="*/ 695818 h 1803299"/>
              <a:gd name="connsiteX27" fmla="*/ 983618 w 3938113"/>
              <a:gd name="connsiteY27" fmla="*/ 695818 h 1803299"/>
              <a:gd name="connsiteX28" fmla="*/ 983618 w 3938113"/>
              <a:gd name="connsiteY28" fmla="*/ 732249 h 1803299"/>
              <a:gd name="connsiteX29" fmla="*/ 998190 w 3938113"/>
              <a:gd name="connsiteY29" fmla="*/ 732249 h 1803299"/>
              <a:gd name="connsiteX30" fmla="*/ 998190 w 3938113"/>
              <a:gd name="connsiteY30" fmla="*/ 816038 h 1803299"/>
              <a:gd name="connsiteX31" fmla="*/ 1194913 w 3938113"/>
              <a:gd name="connsiteY31" fmla="*/ 816038 h 1803299"/>
              <a:gd name="connsiteX32" fmla="*/ 1205842 w 3938113"/>
              <a:gd name="connsiteY32" fmla="*/ 859755 h 1803299"/>
              <a:gd name="connsiteX33" fmla="*/ 1267774 w 3938113"/>
              <a:gd name="connsiteY33" fmla="*/ 859755 h 1803299"/>
              <a:gd name="connsiteX34" fmla="*/ 1267774 w 3938113"/>
              <a:gd name="connsiteY34" fmla="*/ 899828 h 1803299"/>
              <a:gd name="connsiteX35" fmla="*/ 1373422 w 3938113"/>
              <a:gd name="connsiteY35" fmla="*/ 899828 h 1803299"/>
              <a:gd name="connsiteX36" fmla="*/ 1373422 w 3938113"/>
              <a:gd name="connsiteY36" fmla="*/ 936258 h 1803299"/>
              <a:gd name="connsiteX37" fmla="*/ 1409852 w 3938113"/>
              <a:gd name="connsiteY37" fmla="*/ 936258 h 1803299"/>
              <a:gd name="connsiteX38" fmla="*/ 1409852 w 3938113"/>
              <a:gd name="connsiteY38" fmla="*/ 1034620 h 1803299"/>
              <a:gd name="connsiteX39" fmla="*/ 1442639 w 3938113"/>
              <a:gd name="connsiteY39" fmla="*/ 1034620 h 1803299"/>
              <a:gd name="connsiteX40" fmla="*/ 1442639 w 3938113"/>
              <a:gd name="connsiteY40" fmla="*/ 1056478 h 1803299"/>
              <a:gd name="connsiteX41" fmla="*/ 1497284 w 3938113"/>
              <a:gd name="connsiteY41" fmla="*/ 1056478 h 1803299"/>
              <a:gd name="connsiteX42" fmla="*/ 1497284 w 3938113"/>
              <a:gd name="connsiteY42" fmla="*/ 1107480 h 1803299"/>
              <a:gd name="connsiteX43" fmla="*/ 1548287 w 3938113"/>
              <a:gd name="connsiteY43" fmla="*/ 1107480 h 1803299"/>
              <a:gd name="connsiteX44" fmla="*/ 1548287 w 3938113"/>
              <a:gd name="connsiteY44" fmla="*/ 1143911 h 1803299"/>
              <a:gd name="connsiteX45" fmla="*/ 1643006 w 3938113"/>
              <a:gd name="connsiteY45" fmla="*/ 1143911 h 1803299"/>
              <a:gd name="connsiteX46" fmla="*/ 1643006 w 3938113"/>
              <a:gd name="connsiteY46" fmla="*/ 1191270 h 1803299"/>
              <a:gd name="connsiteX47" fmla="*/ 1708580 w 3938113"/>
              <a:gd name="connsiteY47" fmla="*/ 1191270 h 1803299"/>
              <a:gd name="connsiteX48" fmla="*/ 1708580 w 3938113"/>
              <a:gd name="connsiteY48" fmla="*/ 1220414 h 1803299"/>
              <a:gd name="connsiteX49" fmla="*/ 1927162 w 3938113"/>
              <a:gd name="connsiteY49" fmla="*/ 1220414 h 1803299"/>
              <a:gd name="connsiteX50" fmla="*/ 1927162 w 3938113"/>
              <a:gd name="connsiteY50" fmla="*/ 1264131 h 1803299"/>
              <a:gd name="connsiteX51" fmla="*/ 2043739 w 3938113"/>
              <a:gd name="connsiteY51" fmla="*/ 1267774 h 1803299"/>
              <a:gd name="connsiteX52" fmla="*/ 2036453 w 3938113"/>
              <a:gd name="connsiteY52" fmla="*/ 1311490 h 1803299"/>
              <a:gd name="connsiteX53" fmla="*/ 2054668 w 3938113"/>
              <a:gd name="connsiteY53" fmla="*/ 1311490 h 1803299"/>
              <a:gd name="connsiteX54" fmla="*/ 2054668 w 3938113"/>
              <a:gd name="connsiteY54" fmla="*/ 1351563 h 1803299"/>
              <a:gd name="connsiteX55" fmla="*/ 2273249 w 3938113"/>
              <a:gd name="connsiteY55" fmla="*/ 1351563 h 1803299"/>
              <a:gd name="connsiteX56" fmla="*/ 2269606 w 3938113"/>
              <a:gd name="connsiteY56" fmla="*/ 1413495 h 1803299"/>
              <a:gd name="connsiteX57" fmla="*/ 2287822 w 3938113"/>
              <a:gd name="connsiteY57" fmla="*/ 1413495 h 1803299"/>
              <a:gd name="connsiteX58" fmla="*/ 2287822 w 3938113"/>
              <a:gd name="connsiteY58" fmla="*/ 1442639 h 1803299"/>
              <a:gd name="connsiteX59" fmla="*/ 2316966 w 3938113"/>
              <a:gd name="connsiteY59" fmla="*/ 1442639 h 1803299"/>
              <a:gd name="connsiteX60" fmla="*/ 2316966 w 3938113"/>
              <a:gd name="connsiteY60" fmla="*/ 1500927 h 1803299"/>
              <a:gd name="connsiteX61" fmla="*/ 2389826 w 3938113"/>
              <a:gd name="connsiteY61" fmla="*/ 1500927 h 1803299"/>
              <a:gd name="connsiteX62" fmla="*/ 2389826 w 3938113"/>
              <a:gd name="connsiteY62" fmla="*/ 1541001 h 1803299"/>
              <a:gd name="connsiteX63" fmla="*/ 2681269 w 3938113"/>
              <a:gd name="connsiteY63" fmla="*/ 1541001 h 1803299"/>
              <a:gd name="connsiteX64" fmla="*/ 2681269 w 3938113"/>
              <a:gd name="connsiteY64" fmla="*/ 1592003 h 1803299"/>
              <a:gd name="connsiteX65" fmla="*/ 3245938 w 3938113"/>
              <a:gd name="connsiteY65" fmla="*/ 1592003 h 1803299"/>
              <a:gd name="connsiteX66" fmla="*/ 3245938 w 3938113"/>
              <a:gd name="connsiteY66" fmla="*/ 1624790 h 1803299"/>
              <a:gd name="connsiteX67" fmla="*/ 3293297 w 3938113"/>
              <a:gd name="connsiteY67" fmla="*/ 1624790 h 1803299"/>
              <a:gd name="connsiteX68" fmla="*/ 3293297 w 3938113"/>
              <a:gd name="connsiteY68" fmla="*/ 1686722 h 1803299"/>
              <a:gd name="connsiteX69" fmla="*/ 3766891 w 3938113"/>
              <a:gd name="connsiteY69" fmla="*/ 1686722 h 1803299"/>
              <a:gd name="connsiteX70" fmla="*/ 3777820 w 3938113"/>
              <a:gd name="connsiteY70" fmla="*/ 1741367 h 1803299"/>
              <a:gd name="connsiteX71" fmla="*/ 3836108 w 3938113"/>
              <a:gd name="connsiteY71" fmla="*/ 1741367 h 1803299"/>
              <a:gd name="connsiteX72" fmla="*/ 3836108 w 3938113"/>
              <a:gd name="connsiteY72" fmla="*/ 1799656 h 1803299"/>
              <a:gd name="connsiteX73" fmla="*/ 3938113 w 3938113"/>
              <a:gd name="connsiteY73" fmla="*/ 1799656 h 1803299"/>
              <a:gd name="connsiteX74" fmla="*/ 3927184 w 3938113"/>
              <a:gd name="connsiteY74" fmla="*/ 1803299 h 1803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38113" h="1803299">
                <a:moveTo>
                  <a:pt x="0" y="0"/>
                </a:moveTo>
                <a:lnTo>
                  <a:pt x="404376" y="0"/>
                </a:lnTo>
                <a:lnTo>
                  <a:pt x="404376" y="32787"/>
                </a:lnTo>
                <a:lnTo>
                  <a:pt x="448092" y="25501"/>
                </a:lnTo>
                <a:lnTo>
                  <a:pt x="448092" y="65575"/>
                </a:lnTo>
                <a:lnTo>
                  <a:pt x="473594" y="65575"/>
                </a:lnTo>
                <a:lnTo>
                  <a:pt x="473594" y="153007"/>
                </a:lnTo>
                <a:lnTo>
                  <a:pt x="524596" y="153007"/>
                </a:lnTo>
                <a:lnTo>
                  <a:pt x="524596" y="229511"/>
                </a:lnTo>
                <a:lnTo>
                  <a:pt x="593814" y="229511"/>
                </a:lnTo>
                <a:lnTo>
                  <a:pt x="597457" y="258655"/>
                </a:lnTo>
                <a:lnTo>
                  <a:pt x="619315" y="258655"/>
                </a:lnTo>
                <a:lnTo>
                  <a:pt x="619315" y="291442"/>
                </a:lnTo>
                <a:lnTo>
                  <a:pt x="684889" y="291442"/>
                </a:lnTo>
                <a:lnTo>
                  <a:pt x="684889" y="357017"/>
                </a:lnTo>
                <a:lnTo>
                  <a:pt x="710390" y="353374"/>
                </a:lnTo>
                <a:lnTo>
                  <a:pt x="710390" y="397090"/>
                </a:lnTo>
                <a:lnTo>
                  <a:pt x="728606" y="397090"/>
                </a:lnTo>
                <a:lnTo>
                  <a:pt x="728606" y="451735"/>
                </a:lnTo>
                <a:lnTo>
                  <a:pt x="761393" y="451735"/>
                </a:lnTo>
                <a:lnTo>
                  <a:pt x="765036" y="539168"/>
                </a:lnTo>
                <a:lnTo>
                  <a:pt x="801466" y="539168"/>
                </a:lnTo>
                <a:lnTo>
                  <a:pt x="801466" y="586527"/>
                </a:lnTo>
                <a:lnTo>
                  <a:pt x="914400" y="586527"/>
                </a:lnTo>
                <a:lnTo>
                  <a:pt x="914400" y="612029"/>
                </a:lnTo>
                <a:lnTo>
                  <a:pt x="947187" y="612029"/>
                </a:lnTo>
                <a:lnTo>
                  <a:pt x="958116" y="695818"/>
                </a:lnTo>
                <a:lnTo>
                  <a:pt x="983618" y="695818"/>
                </a:lnTo>
                <a:lnTo>
                  <a:pt x="983618" y="732249"/>
                </a:lnTo>
                <a:lnTo>
                  <a:pt x="998190" y="732249"/>
                </a:lnTo>
                <a:lnTo>
                  <a:pt x="998190" y="816038"/>
                </a:lnTo>
                <a:lnTo>
                  <a:pt x="1194913" y="816038"/>
                </a:lnTo>
                <a:lnTo>
                  <a:pt x="1205842" y="859755"/>
                </a:lnTo>
                <a:lnTo>
                  <a:pt x="1267774" y="859755"/>
                </a:lnTo>
                <a:lnTo>
                  <a:pt x="1267774" y="899828"/>
                </a:lnTo>
                <a:lnTo>
                  <a:pt x="1373422" y="899828"/>
                </a:lnTo>
                <a:lnTo>
                  <a:pt x="1373422" y="936258"/>
                </a:lnTo>
                <a:lnTo>
                  <a:pt x="1409852" y="936258"/>
                </a:lnTo>
                <a:lnTo>
                  <a:pt x="1409852" y="1034620"/>
                </a:lnTo>
                <a:lnTo>
                  <a:pt x="1442639" y="1034620"/>
                </a:lnTo>
                <a:lnTo>
                  <a:pt x="1442639" y="1056478"/>
                </a:lnTo>
                <a:lnTo>
                  <a:pt x="1497284" y="1056478"/>
                </a:lnTo>
                <a:lnTo>
                  <a:pt x="1497284" y="1107480"/>
                </a:lnTo>
                <a:lnTo>
                  <a:pt x="1548287" y="1107480"/>
                </a:lnTo>
                <a:lnTo>
                  <a:pt x="1548287" y="1143911"/>
                </a:lnTo>
                <a:lnTo>
                  <a:pt x="1643006" y="1143911"/>
                </a:lnTo>
                <a:lnTo>
                  <a:pt x="1643006" y="1191270"/>
                </a:lnTo>
                <a:lnTo>
                  <a:pt x="1708580" y="1191270"/>
                </a:lnTo>
                <a:lnTo>
                  <a:pt x="1708580" y="1220414"/>
                </a:lnTo>
                <a:lnTo>
                  <a:pt x="1927162" y="1220414"/>
                </a:lnTo>
                <a:lnTo>
                  <a:pt x="1927162" y="1264131"/>
                </a:lnTo>
                <a:lnTo>
                  <a:pt x="2043739" y="1267774"/>
                </a:lnTo>
                <a:lnTo>
                  <a:pt x="2036453" y="1311490"/>
                </a:lnTo>
                <a:lnTo>
                  <a:pt x="2054668" y="1311490"/>
                </a:lnTo>
                <a:lnTo>
                  <a:pt x="2054668" y="1351563"/>
                </a:lnTo>
                <a:lnTo>
                  <a:pt x="2273249" y="1351563"/>
                </a:lnTo>
                <a:lnTo>
                  <a:pt x="2269606" y="1413495"/>
                </a:lnTo>
                <a:lnTo>
                  <a:pt x="2287822" y="1413495"/>
                </a:lnTo>
                <a:lnTo>
                  <a:pt x="2287822" y="1442639"/>
                </a:lnTo>
                <a:lnTo>
                  <a:pt x="2316966" y="1442639"/>
                </a:lnTo>
                <a:lnTo>
                  <a:pt x="2316966" y="1500927"/>
                </a:lnTo>
                <a:lnTo>
                  <a:pt x="2389826" y="1500927"/>
                </a:lnTo>
                <a:lnTo>
                  <a:pt x="2389826" y="1541001"/>
                </a:lnTo>
                <a:lnTo>
                  <a:pt x="2681269" y="1541001"/>
                </a:lnTo>
                <a:lnTo>
                  <a:pt x="2681269" y="1592003"/>
                </a:lnTo>
                <a:lnTo>
                  <a:pt x="3245938" y="1592003"/>
                </a:lnTo>
                <a:lnTo>
                  <a:pt x="3245938" y="1624790"/>
                </a:lnTo>
                <a:lnTo>
                  <a:pt x="3293297" y="1624790"/>
                </a:lnTo>
                <a:lnTo>
                  <a:pt x="3293297" y="1686722"/>
                </a:lnTo>
                <a:lnTo>
                  <a:pt x="3766891" y="1686722"/>
                </a:lnTo>
                <a:lnTo>
                  <a:pt x="3777820" y="1741367"/>
                </a:lnTo>
                <a:lnTo>
                  <a:pt x="3836108" y="1741367"/>
                </a:lnTo>
                <a:lnTo>
                  <a:pt x="3836108" y="1799656"/>
                </a:lnTo>
                <a:lnTo>
                  <a:pt x="3938113" y="1799656"/>
                </a:lnTo>
                <a:lnTo>
                  <a:pt x="3927184" y="1803299"/>
                </a:lnTo>
              </a:path>
            </a:pathLst>
          </a:custGeom>
          <a:noFill/>
          <a:ln w="28575">
            <a:solidFill>
              <a:schemeClr val="accent3"/>
            </a:solidFill>
            <a:miter lim="800000"/>
            <a:headEnd/>
            <a:tailEnd/>
          </a:ln>
        </p:spPr>
        <p:txBody>
          <a:bodyPr rtlCol="0" anchor="ctr"/>
          <a:lstStyle/>
          <a:p>
            <a:pPr algn="ctr"/>
            <a:endParaRPr lang="en-US" dirty="0"/>
          </a:p>
        </p:txBody>
      </p:sp>
      <p:grpSp>
        <p:nvGrpSpPr>
          <p:cNvPr id="73" name="Group 72">
            <a:extLst>
              <a:ext uri="{FF2B5EF4-FFF2-40B4-BE49-F238E27FC236}">
                <a16:creationId xmlns:a16="http://schemas.microsoft.com/office/drawing/2014/main" id="{98FF73B4-A277-8565-BB96-1449119E7F5B}"/>
              </a:ext>
            </a:extLst>
          </p:cNvPr>
          <p:cNvGrpSpPr/>
          <p:nvPr/>
        </p:nvGrpSpPr>
        <p:grpSpPr>
          <a:xfrm>
            <a:off x="7980758" y="1923628"/>
            <a:ext cx="123641" cy="123641"/>
            <a:chOff x="9624672" y="2064089"/>
            <a:chExt cx="123641" cy="123641"/>
          </a:xfrm>
        </p:grpSpPr>
        <p:cxnSp>
          <p:nvCxnSpPr>
            <p:cNvPr id="74" name="Straight Connector 73">
              <a:extLst>
                <a:ext uri="{FF2B5EF4-FFF2-40B4-BE49-F238E27FC236}">
                  <a16:creationId xmlns:a16="http://schemas.microsoft.com/office/drawing/2014/main" id="{ED75344F-5B3B-7795-C3B5-98A6DF1499F8}"/>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1D841A2A-2E95-3017-6D75-4229214A69F5}"/>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 name="Group 75">
            <a:extLst>
              <a:ext uri="{FF2B5EF4-FFF2-40B4-BE49-F238E27FC236}">
                <a16:creationId xmlns:a16="http://schemas.microsoft.com/office/drawing/2014/main" id="{78B5A86F-37BF-ED1D-9E24-5C6BB79593D6}"/>
              </a:ext>
            </a:extLst>
          </p:cNvPr>
          <p:cNvGrpSpPr/>
          <p:nvPr/>
        </p:nvGrpSpPr>
        <p:grpSpPr>
          <a:xfrm>
            <a:off x="8206625" y="2123995"/>
            <a:ext cx="123641" cy="123641"/>
            <a:chOff x="9624672" y="2064089"/>
            <a:chExt cx="123641" cy="123641"/>
          </a:xfrm>
        </p:grpSpPr>
        <p:cxnSp>
          <p:nvCxnSpPr>
            <p:cNvPr id="77" name="Straight Connector 76">
              <a:extLst>
                <a:ext uri="{FF2B5EF4-FFF2-40B4-BE49-F238E27FC236}">
                  <a16:creationId xmlns:a16="http://schemas.microsoft.com/office/drawing/2014/main" id="{3FD1036D-D994-82B6-66DA-7BFFC005EED1}"/>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BE8EB1FC-FC37-CC70-B304-93F75AFBD2F2}"/>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 name="Group 78">
            <a:extLst>
              <a:ext uri="{FF2B5EF4-FFF2-40B4-BE49-F238E27FC236}">
                <a16:creationId xmlns:a16="http://schemas.microsoft.com/office/drawing/2014/main" id="{3C34F757-6872-CD55-F9AD-DCB32674A9D0}"/>
              </a:ext>
            </a:extLst>
          </p:cNvPr>
          <p:cNvGrpSpPr/>
          <p:nvPr/>
        </p:nvGrpSpPr>
        <p:grpSpPr>
          <a:xfrm>
            <a:off x="8366918" y="2360792"/>
            <a:ext cx="123641" cy="123641"/>
            <a:chOff x="9624672" y="2064089"/>
            <a:chExt cx="123641" cy="123641"/>
          </a:xfrm>
        </p:grpSpPr>
        <p:cxnSp>
          <p:nvCxnSpPr>
            <p:cNvPr id="80" name="Straight Connector 79">
              <a:extLst>
                <a:ext uri="{FF2B5EF4-FFF2-40B4-BE49-F238E27FC236}">
                  <a16:creationId xmlns:a16="http://schemas.microsoft.com/office/drawing/2014/main" id="{0CFFF03E-BBC1-F1C2-D573-FE68C777FC0C}"/>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91271641-38D4-549A-DD9D-F603A68942EA}"/>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6DF2B8E8-998D-E2F8-463B-D5FD362635D5}"/>
              </a:ext>
            </a:extLst>
          </p:cNvPr>
          <p:cNvGrpSpPr/>
          <p:nvPr/>
        </p:nvGrpSpPr>
        <p:grpSpPr>
          <a:xfrm>
            <a:off x="9008090" y="2889031"/>
            <a:ext cx="123641" cy="123641"/>
            <a:chOff x="9624672" y="2064089"/>
            <a:chExt cx="123641" cy="123641"/>
          </a:xfrm>
        </p:grpSpPr>
        <p:cxnSp>
          <p:nvCxnSpPr>
            <p:cNvPr id="83" name="Straight Connector 82">
              <a:extLst>
                <a:ext uri="{FF2B5EF4-FFF2-40B4-BE49-F238E27FC236}">
                  <a16:creationId xmlns:a16="http://schemas.microsoft.com/office/drawing/2014/main" id="{5B652264-27D7-6B2C-9317-897AAEC0B7CB}"/>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B18D787A-982A-371F-F6F7-A137F1415F46}"/>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 name="Group 84">
            <a:extLst>
              <a:ext uri="{FF2B5EF4-FFF2-40B4-BE49-F238E27FC236}">
                <a16:creationId xmlns:a16="http://schemas.microsoft.com/office/drawing/2014/main" id="{ABA91E2A-9ABF-824A-92DB-09983BE02B12}"/>
              </a:ext>
            </a:extLst>
          </p:cNvPr>
          <p:cNvGrpSpPr/>
          <p:nvPr/>
        </p:nvGrpSpPr>
        <p:grpSpPr>
          <a:xfrm>
            <a:off x="9354178" y="2987392"/>
            <a:ext cx="123641" cy="123641"/>
            <a:chOff x="9624672" y="2064089"/>
            <a:chExt cx="123641" cy="123641"/>
          </a:xfrm>
        </p:grpSpPr>
        <p:cxnSp>
          <p:nvCxnSpPr>
            <p:cNvPr id="86" name="Straight Connector 85">
              <a:extLst>
                <a:ext uri="{FF2B5EF4-FFF2-40B4-BE49-F238E27FC236}">
                  <a16:creationId xmlns:a16="http://schemas.microsoft.com/office/drawing/2014/main" id="{CE10408F-BC8E-A58C-09F3-3C5B0622B017}"/>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4123BD7B-A514-984A-17F9-E2505BB6D78D}"/>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 name="Group 87">
            <a:extLst>
              <a:ext uri="{FF2B5EF4-FFF2-40B4-BE49-F238E27FC236}">
                <a16:creationId xmlns:a16="http://schemas.microsoft.com/office/drawing/2014/main" id="{89AE7917-5A91-BBBB-68CA-1B824A3DF92B}"/>
              </a:ext>
            </a:extLst>
          </p:cNvPr>
          <p:cNvGrpSpPr/>
          <p:nvPr/>
        </p:nvGrpSpPr>
        <p:grpSpPr>
          <a:xfrm>
            <a:off x="10100999" y="3307979"/>
            <a:ext cx="123641" cy="123641"/>
            <a:chOff x="9624672" y="2064089"/>
            <a:chExt cx="123641" cy="123641"/>
          </a:xfrm>
        </p:grpSpPr>
        <p:cxnSp>
          <p:nvCxnSpPr>
            <p:cNvPr id="89" name="Straight Connector 88">
              <a:extLst>
                <a:ext uri="{FF2B5EF4-FFF2-40B4-BE49-F238E27FC236}">
                  <a16:creationId xmlns:a16="http://schemas.microsoft.com/office/drawing/2014/main" id="{19D14631-BCB4-FBC9-6EE9-124CCDCD4F34}"/>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A36D33BF-40AC-7CE1-C858-FEBB115702D8}"/>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 name="Group 90">
            <a:extLst>
              <a:ext uri="{FF2B5EF4-FFF2-40B4-BE49-F238E27FC236}">
                <a16:creationId xmlns:a16="http://schemas.microsoft.com/office/drawing/2014/main" id="{6932F43F-59C4-39F0-FE14-710AA35C9578}"/>
              </a:ext>
            </a:extLst>
          </p:cNvPr>
          <p:cNvGrpSpPr/>
          <p:nvPr/>
        </p:nvGrpSpPr>
        <p:grpSpPr>
          <a:xfrm>
            <a:off x="11091903" y="3460986"/>
            <a:ext cx="123641" cy="123641"/>
            <a:chOff x="9624672" y="2064089"/>
            <a:chExt cx="123641" cy="123641"/>
          </a:xfrm>
        </p:grpSpPr>
        <p:cxnSp>
          <p:nvCxnSpPr>
            <p:cNvPr id="92" name="Straight Connector 91">
              <a:extLst>
                <a:ext uri="{FF2B5EF4-FFF2-40B4-BE49-F238E27FC236}">
                  <a16:creationId xmlns:a16="http://schemas.microsoft.com/office/drawing/2014/main" id="{0CEBC077-C678-EA2A-7785-A2215CBAF3FF}"/>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0076D202-B089-8360-10CB-E12225762362}"/>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sp>
        <p:nvSpPr>
          <p:cNvPr id="96" name="TextBox 95">
            <a:extLst>
              <a:ext uri="{FF2B5EF4-FFF2-40B4-BE49-F238E27FC236}">
                <a16:creationId xmlns:a16="http://schemas.microsoft.com/office/drawing/2014/main" id="{B1940230-DD06-13D9-B22A-602594F50806}"/>
              </a:ext>
            </a:extLst>
          </p:cNvPr>
          <p:cNvSpPr txBox="1"/>
          <p:nvPr/>
        </p:nvSpPr>
        <p:spPr bwMode="auto">
          <a:xfrm>
            <a:off x="10593433" y="1874383"/>
            <a:ext cx="1062944" cy="505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ts val="1600"/>
              </a:lnSpc>
              <a:spcBef>
                <a:spcPts val="0"/>
              </a:spcBef>
              <a:spcAft>
                <a:spcPct val="0"/>
              </a:spcAft>
              <a:buClrTx/>
              <a:buFontTx/>
              <a:buNone/>
            </a:pPr>
            <a:r>
              <a:rPr lang="en-US" sz="1600" b="0" dirty="0">
                <a:solidFill>
                  <a:schemeClr val="bg1"/>
                </a:solidFill>
                <a:latin typeface="Calibri" panose="020F0502020204030204" pitchFamily="34" charset="0"/>
              </a:rPr>
              <a:t>TPB</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Non-TPB</a:t>
            </a:r>
          </a:p>
        </p:txBody>
      </p:sp>
      <p:cxnSp>
        <p:nvCxnSpPr>
          <p:cNvPr id="98" name="Straight Connector 97">
            <a:extLst>
              <a:ext uri="{FF2B5EF4-FFF2-40B4-BE49-F238E27FC236}">
                <a16:creationId xmlns:a16="http://schemas.microsoft.com/office/drawing/2014/main" id="{078AF835-50A0-604B-B850-7A6410697031}"/>
              </a:ext>
            </a:extLst>
          </p:cNvPr>
          <p:cNvCxnSpPr/>
          <p:nvPr/>
        </p:nvCxnSpPr>
        <p:spPr bwMode="auto">
          <a:xfrm>
            <a:off x="10367566" y="2008729"/>
            <a:ext cx="237892" cy="0"/>
          </a:xfrm>
          <a:prstGeom prst="line">
            <a:avLst/>
          </a:prstGeom>
          <a:noFill/>
          <a:ln w="28575" cap="flat" cmpd="sng" algn="ctr">
            <a:solidFill>
              <a:schemeClr val="bg2"/>
            </a:solidFill>
            <a:prstDash val="solid"/>
            <a:round/>
            <a:headEnd type="none" w="med" len="med"/>
            <a:tailEnd type="none" w="med" len="med"/>
          </a:ln>
          <a:effectLst/>
        </p:spPr>
      </p:cxnSp>
      <p:grpSp>
        <p:nvGrpSpPr>
          <p:cNvPr id="99" name="Group 98">
            <a:extLst>
              <a:ext uri="{FF2B5EF4-FFF2-40B4-BE49-F238E27FC236}">
                <a16:creationId xmlns:a16="http://schemas.microsoft.com/office/drawing/2014/main" id="{F161386D-3A9A-2DED-D8EC-5E3C86263214}"/>
              </a:ext>
            </a:extLst>
          </p:cNvPr>
          <p:cNvGrpSpPr/>
          <p:nvPr/>
        </p:nvGrpSpPr>
        <p:grpSpPr>
          <a:xfrm>
            <a:off x="10424737" y="1943377"/>
            <a:ext cx="123641" cy="123641"/>
            <a:chOff x="9624672" y="2064089"/>
            <a:chExt cx="123641" cy="123641"/>
          </a:xfrm>
        </p:grpSpPr>
        <p:cxnSp>
          <p:nvCxnSpPr>
            <p:cNvPr id="100" name="Straight Connector 99">
              <a:extLst>
                <a:ext uri="{FF2B5EF4-FFF2-40B4-BE49-F238E27FC236}">
                  <a16:creationId xmlns:a16="http://schemas.microsoft.com/office/drawing/2014/main" id="{5BCD8194-9FFB-07C8-6BDD-D30067DC0158}"/>
                </a:ext>
              </a:extLst>
            </p:cNvPr>
            <p:cNvCxnSpPr/>
            <p:nvPr/>
          </p:nvCxnSpPr>
          <p:spPr bwMode="auto">
            <a:xfrm>
              <a:off x="9686811" y="2064089"/>
              <a:ext cx="0" cy="123641"/>
            </a:xfrm>
            <a:prstGeom prst="line">
              <a:avLst/>
            </a:prstGeom>
            <a:noFill/>
            <a:ln w="19050" cap="flat" cmpd="sng" algn="ctr">
              <a:solidFill>
                <a:schemeClr val="bg2"/>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56F2E3AA-92E9-0E7C-F550-D11E5A87D1C3}"/>
                </a:ext>
              </a:extLst>
            </p:cNvPr>
            <p:cNvCxnSpPr>
              <a:cxnSpLocks/>
            </p:cNvCxnSpPr>
            <p:nvPr/>
          </p:nvCxnSpPr>
          <p:spPr bwMode="auto">
            <a:xfrm rot="16200000">
              <a:off x="9686493" y="2064089"/>
              <a:ext cx="0" cy="123641"/>
            </a:xfrm>
            <a:prstGeom prst="line">
              <a:avLst/>
            </a:prstGeom>
            <a:noFill/>
            <a:ln w="19050" cap="flat" cmpd="sng" algn="ctr">
              <a:solidFill>
                <a:schemeClr val="bg2"/>
              </a:solidFill>
              <a:prstDash val="solid"/>
              <a:round/>
              <a:headEnd type="none" w="med" len="med"/>
              <a:tailEnd type="none" w="med" len="med"/>
            </a:ln>
            <a:effectLst/>
          </p:spPr>
        </p:cxnSp>
      </p:grpSp>
      <p:cxnSp>
        <p:nvCxnSpPr>
          <p:cNvPr id="102" name="Straight Connector 101">
            <a:extLst>
              <a:ext uri="{FF2B5EF4-FFF2-40B4-BE49-F238E27FC236}">
                <a16:creationId xmlns:a16="http://schemas.microsoft.com/office/drawing/2014/main" id="{250C4D9C-364C-243B-EDDD-B54C11B5D5F2}"/>
              </a:ext>
            </a:extLst>
          </p:cNvPr>
          <p:cNvCxnSpPr/>
          <p:nvPr/>
        </p:nvCxnSpPr>
        <p:spPr bwMode="auto">
          <a:xfrm>
            <a:off x="10367566" y="2238240"/>
            <a:ext cx="237892" cy="0"/>
          </a:xfrm>
          <a:prstGeom prst="line">
            <a:avLst/>
          </a:prstGeom>
          <a:noFill/>
          <a:ln w="28575" cap="flat" cmpd="sng" algn="ctr">
            <a:solidFill>
              <a:schemeClr val="accent3"/>
            </a:solidFill>
            <a:prstDash val="solid"/>
            <a:round/>
            <a:headEnd type="none" w="med" len="med"/>
            <a:tailEnd type="none" w="med" len="med"/>
          </a:ln>
          <a:effectLst/>
        </p:spPr>
      </p:cxnSp>
      <p:grpSp>
        <p:nvGrpSpPr>
          <p:cNvPr id="103" name="Group 102">
            <a:extLst>
              <a:ext uri="{FF2B5EF4-FFF2-40B4-BE49-F238E27FC236}">
                <a16:creationId xmlns:a16="http://schemas.microsoft.com/office/drawing/2014/main" id="{05F39B55-B8DE-8E40-8A15-3F60A347F999}"/>
              </a:ext>
            </a:extLst>
          </p:cNvPr>
          <p:cNvGrpSpPr/>
          <p:nvPr/>
        </p:nvGrpSpPr>
        <p:grpSpPr>
          <a:xfrm>
            <a:off x="10424737" y="2172888"/>
            <a:ext cx="123641" cy="123641"/>
            <a:chOff x="9624672" y="2064089"/>
            <a:chExt cx="123641" cy="123641"/>
          </a:xfrm>
        </p:grpSpPr>
        <p:cxnSp>
          <p:nvCxnSpPr>
            <p:cNvPr id="104" name="Straight Connector 103">
              <a:extLst>
                <a:ext uri="{FF2B5EF4-FFF2-40B4-BE49-F238E27FC236}">
                  <a16:creationId xmlns:a16="http://schemas.microsoft.com/office/drawing/2014/main" id="{691E4380-A1D3-217B-3B99-0CF8C3EE7D41}"/>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C18495FA-15FC-40A4-F040-C901FD98DA68}"/>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cxnSp>
        <p:nvCxnSpPr>
          <p:cNvPr id="107" name="Straight Connector 106">
            <a:extLst>
              <a:ext uri="{FF2B5EF4-FFF2-40B4-BE49-F238E27FC236}">
                <a16:creationId xmlns:a16="http://schemas.microsoft.com/office/drawing/2014/main" id="{68B0B9C0-55CD-0C00-0BB9-B02216BF39BA}"/>
              </a:ext>
            </a:extLst>
          </p:cNvPr>
          <p:cNvCxnSpPr/>
          <p:nvPr/>
        </p:nvCxnSpPr>
        <p:spPr bwMode="auto">
          <a:xfrm>
            <a:off x="1879929" y="1828800"/>
            <a:ext cx="0" cy="2075167"/>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A765D198-87E3-0CB9-3BF8-800D4A06A39B}"/>
              </a:ext>
            </a:extLst>
          </p:cNvPr>
          <p:cNvCxnSpPr/>
          <p:nvPr/>
        </p:nvCxnSpPr>
        <p:spPr bwMode="auto">
          <a:xfrm>
            <a:off x="1780435" y="1828800"/>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6731F0C8-94D9-B7DB-8EEC-728AD14569D7}"/>
              </a:ext>
            </a:extLst>
          </p:cNvPr>
          <p:cNvCxnSpPr/>
          <p:nvPr/>
        </p:nvCxnSpPr>
        <p:spPr bwMode="auto">
          <a:xfrm>
            <a:off x="1780435" y="2354698"/>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5C236E27-2B4D-2A95-2B35-711D4D6E2889}"/>
              </a:ext>
            </a:extLst>
          </p:cNvPr>
          <p:cNvCxnSpPr/>
          <p:nvPr/>
        </p:nvCxnSpPr>
        <p:spPr bwMode="auto">
          <a:xfrm>
            <a:off x="1780435" y="2871121"/>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610CFC7D-02AB-2089-E81E-3A34509A574F}"/>
              </a:ext>
            </a:extLst>
          </p:cNvPr>
          <p:cNvCxnSpPr/>
          <p:nvPr/>
        </p:nvCxnSpPr>
        <p:spPr bwMode="auto">
          <a:xfrm>
            <a:off x="1780435" y="3397020"/>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94C12D2A-DA43-0C31-E653-766F4149C796}"/>
              </a:ext>
            </a:extLst>
          </p:cNvPr>
          <p:cNvCxnSpPr/>
          <p:nvPr/>
        </p:nvCxnSpPr>
        <p:spPr bwMode="auto">
          <a:xfrm>
            <a:off x="1780435" y="3913443"/>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E42F52B9-D9EE-8A34-2257-4B4F496C3064}"/>
              </a:ext>
            </a:extLst>
          </p:cNvPr>
          <p:cNvCxnSpPr>
            <a:cxnSpLocks/>
          </p:cNvCxnSpPr>
          <p:nvPr/>
        </p:nvCxnSpPr>
        <p:spPr bwMode="auto">
          <a:xfrm>
            <a:off x="1879929" y="3913443"/>
            <a:ext cx="3970296"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8765384D-6096-414E-B37E-04D324686FAF}"/>
              </a:ext>
            </a:extLst>
          </p:cNvPr>
          <p:cNvCxnSpPr>
            <a:cxnSpLocks/>
          </p:cNvCxnSpPr>
          <p:nvPr/>
        </p:nvCxnSpPr>
        <p:spPr bwMode="auto">
          <a:xfrm rot="16200000">
            <a:off x="1827814" y="3965559"/>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5A321C56-78BF-4AB2-0BBA-D51E08092D5C}"/>
              </a:ext>
            </a:extLst>
          </p:cNvPr>
          <p:cNvCxnSpPr>
            <a:cxnSpLocks/>
          </p:cNvCxnSpPr>
          <p:nvPr/>
        </p:nvCxnSpPr>
        <p:spPr bwMode="auto">
          <a:xfrm rot="16200000">
            <a:off x="3083337" y="3965559"/>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78A98C10-045E-EB2E-C339-C61246A63586}"/>
              </a:ext>
            </a:extLst>
          </p:cNvPr>
          <p:cNvCxnSpPr>
            <a:cxnSpLocks/>
          </p:cNvCxnSpPr>
          <p:nvPr/>
        </p:nvCxnSpPr>
        <p:spPr bwMode="auto">
          <a:xfrm rot="16200000">
            <a:off x="4334122" y="3965559"/>
            <a:ext cx="104232" cy="0"/>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2A4252C5-B042-B3D1-C80D-317527790FC0}"/>
              </a:ext>
            </a:extLst>
          </p:cNvPr>
          <p:cNvCxnSpPr>
            <a:cxnSpLocks/>
          </p:cNvCxnSpPr>
          <p:nvPr/>
        </p:nvCxnSpPr>
        <p:spPr bwMode="auto">
          <a:xfrm rot="16200000">
            <a:off x="5589645" y="3965559"/>
            <a:ext cx="104232" cy="0"/>
          </a:xfrm>
          <a:prstGeom prst="line">
            <a:avLst/>
          </a:prstGeom>
          <a:noFill/>
          <a:ln w="28575" cap="flat" cmpd="sng" algn="ctr">
            <a:solidFill>
              <a:schemeClr val="bg1"/>
            </a:solidFill>
            <a:prstDash val="solid"/>
            <a:round/>
            <a:headEnd type="none" w="med" len="med"/>
            <a:tailEnd type="none" w="med" len="med"/>
          </a:ln>
          <a:effectLst/>
        </p:spPr>
      </p:cxnSp>
      <p:sp>
        <p:nvSpPr>
          <p:cNvPr id="118" name="TextBox 117">
            <a:extLst>
              <a:ext uri="{FF2B5EF4-FFF2-40B4-BE49-F238E27FC236}">
                <a16:creationId xmlns:a16="http://schemas.microsoft.com/office/drawing/2014/main" id="{CEB5622F-540A-DFDF-3F57-2211CDC32093}"/>
              </a:ext>
            </a:extLst>
          </p:cNvPr>
          <p:cNvSpPr txBox="1"/>
          <p:nvPr/>
        </p:nvSpPr>
        <p:spPr bwMode="auto">
          <a:xfrm>
            <a:off x="1165623" y="1705689"/>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119" name="TextBox 118">
            <a:extLst>
              <a:ext uri="{FF2B5EF4-FFF2-40B4-BE49-F238E27FC236}">
                <a16:creationId xmlns:a16="http://schemas.microsoft.com/office/drawing/2014/main" id="{2766B48B-8A92-8F93-2F6E-6A37E6C69555}"/>
              </a:ext>
            </a:extLst>
          </p:cNvPr>
          <p:cNvSpPr txBox="1"/>
          <p:nvPr/>
        </p:nvSpPr>
        <p:spPr bwMode="auto">
          <a:xfrm>
            <a:off x="1165623" y="2236325"/>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120" name="TextBox 119">
            <a:extLst>
              <a:ext uri="{FF2B5EF4-FFF2-40B4-BE49-F238E27FC236}">
                <a16:creationId xmlns:a16="http://schemas.microsoft.com/office/drawing/2014/main" id="{91771EB4-BD7A-1AEC-B920-EE6D931BB11F}"/>
              </a:ext>
            </a:extLst>
          </p:cNvPr>
          <p:cNvSpPr txBox="1"/>
          <p:nvPr/>
        </p:nvSpPr>
        <p:spPr bwMode="auto">
          <a:xfrm>
            <a:off x="1165623" y="2752748"/>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121" name="TextBox 120">
            <a:extLst>
              <a:ext uri="{FF2B5EF4-FFF2-40B4-BE49-F238E27FC236}">
                <a16:creationId xmlns:a16="http://schemas.microsoft.com/office/drawing/2014/main" id="{EB6F50B3-ADA7-4151-A058-0BF01117B9A1}"/>
              </a:ext>
            </a:extLst>
          </p:cNvPr>
          <p:cNvSpPr txBox="1"/>
          <p:nvPr/>
        </p:nvSpPr>
        <p:spPr bwMode="auto">
          <a:xfrm>
            <a:off x="1165623" y="32596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122" name="TextBox 121">
            <a:extLst>
              <a:ext uri="{FF2B5EF4-FFF2-40B4-BE49-F238E27FC236}">
                <a16:creationId xmlns:a16="http://schemas.microsoft.com/office/drawing/2014/main" id="{4E14ACA9-B755-2620-28AD-E79A30EC0BEB}"/>
              </a:ext>
            </a:extLst>
          </p:cNvPr>
          <p:cNvSpPr txBox="1"/>
          <p:nvPr/>
        </p:nvSpPr>
        <p:spPr bwMode="auto">
          <a:xfrm>
            <a:off x="1165623" y="3780857"/>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23" name="Freeform: Shape 122">
            <a:extLst>
              <a:ext uri="{FF2B5EF4-FFF2-40B4-BE49-F238E27FC236}">
                <a16:creationId xmlns:a16="http://schemas.microsoft.com/office/drawing/2014/main" id="{46FE8DE9-5CEA-2A2F-E38A-30698DB86D65}"/>
              </a:ext>
            </a:extLst>
          </p:cNvPr>
          <p:cNvSpPr/>
          <p:nvPr/>
        </p:nvSpPr>
        <p:spPr bwMode="auto">
          <a:xfrm>
            <a:off x="1887415" y="1863848"/>
            <a:ext cx="1652954" cy="2039937"/>
          </a:xfrm>
          <a:custGeom>
            <a:avLst/>
            <a:gdLst>
              <a:gd name="connsiteX0" fmla="*/ 0 w 1652954"/>
              <a:gd name="connsiteY0" fmla="*/ 0 h 2082800"/>
              <a:gd name="connsiteX1" fmla="*/ 35170 w 1652954"/>
              <a:gd name="connsiteY1" fmla="*/ 42984 h 2082800"/>
              <a:gd name="connsiteX2" fmla="*/ 39077 w 1652954"/>
              <a:gd name="connsiteY2" fmla="*/ 93784 h 2082800"/>
              <a:gd name="connsiteX3" fmla="*/ 62523 w 1652954"/>
              <a:gd name="connsiteY3" fmla="*/ 93784 h 2082800"/>
              <a:gd name="connsiteX4" fmla="*/ 62523 w 1652954"/>
              <a:gd name="connsiteY4" fmla="*/ 136769 h 2082800"/>
              <a:gd name="connsiteX5" fmla="*/ 132862 w 1652954"/>
              <a:gd name="connsiteY5" fmla="*/ 136769 h 2082800"/>
              <a:gd name="connsiteX6" fmla="*/ 132862 w 1652954"/>
              <a:gd name="connsiteY6" fmla="*/ 281353 h 2082800"/>
              <a:gd name="connsiteX7" fmla="*/ 164123 w 1652954"/>
              <a:gd name="connsiteY7" fmla="*/ 281353 h 2082800"/>
              <a:gd name="connsiteX8" fmla="*/ 164123 w 1652954"/>
              <a:gd name="connsiteY8" fmla="*/ 367323 h 2082800"/>
              <a:gd name="connsiteX9" fmla="*/ 187570 w 1652954"/>
              <a:gd name="connsiteY9" fmla="*/ 367323 h 2082800"/>
              <a:gd name="connsiteX10" fmla="*/ 187570 w 1652954"/>
              <a:gd name="connsiteY10" fmla="*/ 504092 h 2082800"/>
              <a:gd name="connsiteX11" fmla="*/ 195385 w 1652954"/>
              <a:gd name="connsiteY11" fmla="*/ 504092 h 2082800"/>
              <a:gd name="connsiteX12" fmla="*/ 195385 w 1652954"/>
              <a:gd name="connsiteY12" fmla="*/ 554892 h 2082800"/>
              <a:gd name="connsiteX13" fmla="*/ 207108 w 1652954"/>
              <a:gd name="connsiteY13" fmla="*/ 554892 h 2082800"/>
              <a:gd name="connsiteX14" fmla="*/ 207108 w 1652954"/>
              <a:gd name="connsiteY14" fmla="*/ 597877 h 2082800"/>
              <a:gd name="connsiteX15" fmla="*/ 218831 w 1652954"/>
              <a:gd name="connsiteY15" fmla="*/ 597877 h 2082800"/>
              <a:gd name="connsiteX16" fmla="*/ 218831 w 1652954"/>
              <a:gd name="connsiteY16" fmla="*/ 636953 h 2082800"/>
              <a:gd name="connsiteX17" fmla="*/ 238370 w 1652954"/>
              <a:gd name="connsiteY17" fmla="*/ 656492 h 2082800"/>
              <a:gd name="connsiteX18" fmla="*/ 230554 w 1652954"/>
              <a:gd name="connsiteY18" fmla="*/ 699477 h 2082800"/>
              <a:gd name="connsiteX19" fmla="*/ 246185 w 1652954"/>
              <a:gd name="connsiteY19" fmla="*/ 699477 h 2082800"/>
              <a:gd name="connsiteX20" fmla="*/ 250093 w 1652954"/>
              <a:gd name="connsiteY20" fmla="*/ 797169 h 2082800"/>
              <a:gd name="connsiteX21" fmla="*/ 257909 w 1652954"/>
              <a:gd name="connsiteY21" fmla="*/ 789353 h 2082800"/>
              <a:gd name="connsiteX22" fmla="*/ 269631 w 1652954"/>
              <a:gd name="connsiteY22" fmla="*/ 832338 h 2082800"/>
              <a:gd name="connsiteX23" fmla="*/ 281354 w 1652954"/>
              <a:gd name="connsiteY23" fmla="*/ 832338 h 2082800"/>
              <a:gd name="connsiteX24" fmla="*/ 281354 w 1652954"/>
              <a:gd name="connsiteY24" fmla="*/ 867507 h 2082800"/>
              <a:gd name="connsiteX25" fmla="*/ 293077 w 1652954"/>
              <a:gd name="connsiteY25" fmla="*/ 867507 h 2082800"/>
              <a:gd name="connsiteX26" fmla="*/ 293077 w 1652954"/>
              <a:gd name="connsiteY26" fmla="*/ 914400 h 2082800"/>
              <a:gd name="connsiteX27" fmla="*/ 336062 w 1652954"/>
              <a:gd name="connsiteY27" fmla="*/ 914400 h 2082800"/>
              <a:gd name="connsiteX28" fmla="*/ 336062 w 1652954"/>
              <a:gd name="connsiteY28" fmla="*/ 969107 h 2082800"/>
              <a:gd name="connsiteX29" fmla="*/ 363416 w 1652954"/>
              <a:gd name="connsiteY29" fmla="*/ 969107 h 2082800"/>
              <a:gd name="connsiteX30" fmla="*/ 359508 w 1652954"/>
              <a:gd name="connsiteY30" fmla="*/ 1058984 h 2082800"/>
              <a:gd name="connsiteX31" fmla="*/ 390770 w 1652954"/>
              <a:gd name="connsiteY31" fmla="*/ 1058984 h 2082800"/>
              <a:gd name="connsiteX32" fmla="*/ 390770 w 1652954"/>
              <a:gd name="connsiteY32" fmla="*/ 1098061 h 2082800"/>
              <a:gd name="connsiteX33" fmla="*/ 410308 w 1652954"/>
              <a:gd name="connsiteY33" fmla="*/ 1098061 h 2082800"/>
              <a:gd name="connsiteX34" fmla="*/ 410308 w 1652954"/>
              <a:gd name="connsiteY34" fmla="*/ 1144953 h 2082800"/>
              <a:gd name="connsiteX35" fmla="*/ 461108 w 1652954"/>
              <a:gd name="connsiteY35" fmla="*/ 1144953 h 2082800"/>
              <a:gd name="connsiteX36" fmla="*/ 461108 w 1652954"/>
              <a:gd name="connsiteY36" fmla="*/ 1191846 h 2082800"/>
              <a:gd name="connsiteX37" fmla="*/ 492370 w 1652954"/>
              <a:gd name="connsiteY37" fmla="*/ 1191846 h 2082800"/>
              <a:gd name="connsiteX38" fmla="*/ 492370 w 1652954"/>
              <a:gd name="connsiteY38" fmla="*/ 1242646 h 2082800"/>
              <a:gd name="connsiteX39" fmla="*/ 500185 w 1652954"/>
              <a:gd name="connsiteY39" fmla="*/ 1242646 h 2082800"/>
              <a:gd name="connsiteX40" fmla="*/ 500185 w 1652954"/>
              <a:gd name="connsiteY40" fmla="*/ 1285630 h 2082800"/>
              <a:gd name="connsiteX41" fmla="*/ 574431 w 1652954"/>
              <a:gd name="connsiteY41" fmla="*/ 1301261 h 2082800"/>
              <a:gd name="connsiteX42" fmla="*/ 566616 w 1652954"/>
              <a:gd name="connsiteY42" fmla="*/ 1336430 h 2082800"/>
              <a:gd name="connsiteX43" fmla="*/ 593970 w 1652954"/>
              <a:gd name="connsiteY43" fmla="*/ 1336430 h 2082800"/>
              <a:gd name="connsiteX44" fmla="*/ 597877 w 1652954"/>
              <a:gd name="connsiteY44" fmla="*/ 1383323 h 2082800"/>
              <a:gd name="connsiteX45" fmla="*/ 605693 w 1652954"/>
              <a:gd name="connsiteY45" fmla="*/ 1383323 h 2082800"/>
              <a:gd name="connsiteX46" fmla="*/ 605693 w 1652954"/>
              <a:gd name="connsiteY46" fmla="*/ 1473200 h 2082800"/>
              <a:gd name="connsiteX47" fmla="*/ 679939 w 1652954"/>
              <a:gd name="connsiteY47" fmla="*/ 1473200 h 2082800"/>
              <a:gd name="connsiteX48" fmla="*/ 679939 w 1652954"/>
              <a:gd name="connsiteY48" fmla="*/ 1516184 h 2082800"/>
              <a:gd name="connsiteX49" fmla="*/ 695570 w 1652954"/>
              <a:gd name="connsiteY49" fmla="*/ 1516184 h 2082800"/>
              <a:gd name="connsiteX50" fmla="*/ 695570 w 1652954"/>
              <a:gd name="connsiteY50" fmla="*/ 1574800 h 2082800"/>
              <a:gd name="connsiteX51" fmla="*/ 715108 w 1652954"/>
              <a:gd name="connsiteY51" fmla="*/ 1574800 h 2082800"/>
              <a:gd name="connsiteX52" fmla="*/ 715108 w 1652954"/>
              <a:gd name="connsiteY52" fmla="*/ 1582615 h 2082800"/>
              <a:gd name="connsiteX53" fmla="*/ 715108 w 1652954"/>
              <a:gd name="connsiteY53" fmla="*/ 1613877 h 2082800"/>
              <a:gd name="connsiteX54" fmla="*/ 722923 w 1652954"/>
              <a:gd name="connsiteY54" fmla="*/ 1613877 h 2082800"/>
              <a:gd name="connsiteX55" fmla="*/ 722923 w 1652954"/>
              <a:gd name="connsiteY55" fmla="*/ 1656861 h 2082800"/>
              <a:gd name="connsiteX56" fmla="*/ 820616 w 1652954"/>
              <a:gd name="connsiteY56" fmla="*/ 1656861 h 2082800"/>
              <a:gd name="connsiteX57" fmla="*/ 820616 w 1652954"/>
              <a:gd name="connsiteY57" fmla="*/ 1703753 h 2082800"/>
              <a:gd name="connsiteX58" fmla="*/ 855785 w 1652954"/>
              <a:gd name="connsiteY58" fmla="*/ 1703753 h 2082800"/>
              <a:gd name="connsiteX59" fmla="*/ 855785 w 1652954"/>
              <a:gd name="connsiteY59" fmla="*/ 1750646 h 2082800"/>
              <a:gd name="connsiteX60" fmla="*/ 933939 w 1652954"/>
              <a:gd name="connsiteY60" fmla="*/ 1766277 h 2082800"/>
              <a:gd name="connsiteX61" fmla="*/ 930031 w 1652954"/>
              <a:gd name="connsiteY61" fmla="*/ 1801446 h 2082800"/>
              <a:gd name="connsiteX62" fmla="*/ 976923 w 1652954"/>
              <a:gd name="connsiteY62" fmla="*/ 1801446 h 2082800"/>
              <a:gd name="connsiteX63" fmla="*/ 976923 w 1652954"/>
              <a:gd name="connsiteY63" fmla="*/ 1844430 h 2082800"/>
              <a:gd name="connsiteX64" fmla="*/ 1055077 w 1652954"/>
              <a:gd name="connsiteY64" fmla="*/ 1844430 h 2082800"/>
              <a:gd name="connsiteX65" fmla="*/ 1062893 w 1652954"/>
              <a:gd name="connsiteY65" fmla="*/ 1887415 h 2082800"/>
              <a:gd name="connsiteX66" fmla="*/ 1379416 w 1652954"/>
              <a:gd name="connsiteY66" fmla="*/ 1887415 h 2082800"/>
              <a:gd name="connsiteX67" fmla="*/ 1387231 w 1652954"/>
              <a:gd name="connsiteY67" fmla="*/ 1926492 h 2082800"/>
              <a:gd name="connsiteX68" fmla="*/ 1430216 w 1652954"/>
              <a:gd name="connsiteY68" fmla="*/ 1926492 h 2082800"/>
              <a:gd name="connsiteX69" fmla="*/ 1441939 w 1652954"/>
              <a:gd name="connsiteY69" fmla="*/ 1977292 h 2082800"/>
              <a:gd name="connsiteX70" fmla="*/ 1613877 w 1652954"/>
              <a:gd name="connsiteY70" fmla="*/ 1977292 h 2082800"/>
              <a:gd name="connsiteX71" fmla="*/ 1613877 w 1652954"/>
              <a:gd name="connsiteY71" fmla="*/ 2028092 h 2082800"/>
              <a:gd name="connsiteX72" fmla="*/ 1652954 w 1652954"/>
              <a:gd name="connsiteY72" fmla="*/ 2028092 h 2082800"/>
              <a:gd name="connsiteX73" fmla="*/ 1652954 w 1652954"/>
              <a:gd name="connsiteY73" fmla="*/ 2082800 h 2082800"/>
              <a:gd name="connsiteX0" fmla="*/ 0 w 1652954"/>
              <a:gd name="connsiteY0" fmla="*/ 0 h 2039937"/>
              <a:gd name="connsiteX1" fmla="*/ 35170 w 1652954"/>
              <a:gd name="connsiteY1" fmla="*/ 121 h 2039937"/>
              <a:gd name="connsiteX2" fmla="*/ 39077 w 1652954"/>
              <a:gd name="connsiteY2" fmla="*/ 50921 h 2039937"/>
              <a:gd name="connsiteX3" fmla="*/ 62523 w 1652954"/>
              <a:gd name="connsiteY3" fmla="*/ 50921 h 2039937"/>
              <a:gd name="connsiteX4" fmla="*/ 62523 w 1652954"/>
              <a:gd name="connsiteY4" fmla="*/ 93906 h 2039937"/>
              <a:gd name="connsiteX5" fmla="*/ 132862 w 1652954"/>
              <a:gd name="connsiteY5" fmla="*/ 93906 h 2039937"/>
              <a:gd name="connsiteX6" fmla="*/ 132862 w 1652954"/>
              <a:gd name="connsiteY6" fmla="*/ 238490 h 2039937"/>
              <a:gd name="connsiteX7" fmla="*/ 164123 w 1652954"/>
              <a:gd name="connsiteY7" fmla="*/ 238490 h 2039937"/>
              <a:gd name="connsiteX8" fmla="*/ 164123 w 1652954"/>
              <a:gd name="connsiteY8" fmla="*/ 324460 h 2039937"/>
              <a:gd name="connsiteX9" fmla="*/ 187570 w 1652954"/>
              <a:gd name="connsiteY9" fmla="*/ 324460 h 2039937"/>
              <a:gd name="connsiteX10" fmla="*/ 187570 w 1652954"/>
              <a:gd name="connsiteY10" fmla="*/ 461229 h 2039937"/>
              <a:gd name="connsiteX11" fmla="*/ 195385 w 1652954"/>
              <a:gd name="connsiteY11" fmla="*/ 461229 h 2039937"/>
              <a:gd name="connsiteX12" fmla="*/ 195385 w 1652954"/>
              <a:gd name="connsiteY12" fmla="*/ 512029 h 2039937"/>
              <a:gd name="connsiteX13" fmla="*/ 207108 w 1652954"/>
              <a:gd name="connsiteY13" fmla="*/ 512029 h 2039937"/>
              <a:gd name="connsiteX14" fmla="*/ 207108 w 1652954"/>
              <a:gd name="connsiteY14" fmla="*/ 555014 h 2039937"/>
              <a:gd name="connsiteX15" fmla="*/ 218831 w 1652954"/>
              <a:gd name="connsiteY15" fmla="*/ 555014 h 2039937"/>
              <a:gd name="connsiteX16" fmla="*/ 218831 w 1652954"/>
              <a:gd name="connsiteY16" fmla="*/ 594090 h 2039937"/>
              <a:gd name="connsiteX17" fmla="*/ 238370 w 1652954"/>
              <a:gd name="connsiteY17" fmla="*/ 613629 h 2039937"/>
              <a:gd name="connsiteX18" fmla="*/ 230554 w 1652954"/>
              <a:gd name="connsiteY18" fmla="*/ 656614 h 2039937"/>
              <a:gd name="connsiteX19" fmla="*/ 246185 w 1652954"/>
              <a:gd name="connsiteY19" fmla="*/ 656614 h 2039937"/>
              <a:gd name="connsiteX20" fmla="*/ 250093 w 1652954"/>
              <a:gd name="connsiteY20" fmla="*/ 754306 h 2039937"/>
              <a:gd name="connsiteX21" fmla="*/ 257909 w 1652954"/>
              <a:gd name="connsiteY21" fmla="*/ 746490 h 2039937"/>
              <a:gd name="connsiteX22" fmla="*/ 269631 w 1652954"/>
              <a:gd name="connsiteY22" fmla="*/ 789475 h 2039937"/>
              <a:gd name="connsiteX23" fmla="*/ 281354 w 1652954"/>
              <a:gd name="connsiteY23" fmla="*/ 789475 h 2039937"/>
              <a:gd name="connsiteX24" fmla="*/ 281354 w 1652954"/>
              <a:gd name="connsiteY24" fmla="*/ 824644 h 2039937"/>
              <a:gd name="connsiteX25" fmla="*/ 293077 w 1652954"/>
              <a:gd name="connsiteY25" fmla="*/ 824644 h 2039937"/>
              <a:gd name="connsiteX26" fmla="*/ 293077 w 1652954"/>
              <a:gd name="connsiteY26" fmla="*/ 871537 h 2039937"/>
              <a:gd name="connsiteX27" fmla="*/ 336062 w 1652954"/>
              <a:gd name="connsiteY27" fmla="*/ 871537 h 2039937"/>
              <a:gd name="connsiteX28" fmla="*/ 336062 w 1652954"/>
              <a:gd name="connsiteY28" fmla="*/ 926244 h 2039937"/>
              <a:gd name="connsiteX29" fmla="*/ 363416 w 1652954"/>
              <a:gd name="connsiteY29" fmla="*/ 926244 h 2039937"/>
              <a:gd name="connsiteX30" fmla="*/ 359508 w 1652954"/>
              <a:gd name="connsiteY30" fmla="*/ 1016121 h 2039937"/>
              <a:gd name="connsiteX31" fmla="*/ 390770 w 1652954"/>
              <a:gd name="connsiteY31" fmla="*/ 1016121 h 2039937"/>
              <a:gd name="connsiteX32" fmla="*/ 390770 w 1652954"/>
              <a:gd name="connsiteY32" fmla="*/ 1055198 h 2039937"/>
              <a:gd name="connsiteX33" fmla="*/ 410308 w 1652954"/>
              <a:gd name="connsiteY33" fmla="*/ 1055198 h 2039937"/>
              <a:gd name="connsiteX34" fmla="*/ 410308 w 1652954"/>
              <a:gd name="connsiteY34" fmla="*/ 1102090 h 2039937"/>
              <a:gd name="connsiteX35" fmla="*/ 461108 w 1652954"/>
              <a:gd name="connsiteY35" fmla="*/ 1102090 h 2039937"/>
              <a:gd name="connsiteX36" fmla="*/ 461108 w 1652954"/>
              <a:gd name="connsiteY36" fmla="*/ 1148983 h 2039937"/>
              <a:gd name="connsiteX37" fmla="*/ 492370 w 1652954"/>
              <a:gd name="connsiteY37" fmla="*/ 1148983 h 2039937"/>
              <a:gd name="connsiteX38" fmla="*/ 492370 w 1652954"/>
              <a:gd name="connsiteY38" fmla="*/ 1199783 h 2039937"/>
              <a:gd name="connsiteX39" fmla="*/ 500185 w 1652954"/>
              <a:gd name="connsiteY39" fmla="*/ 1199783 h 2039937"/>
              <a:gd name="connsiteX40" fmla="*/ 500185 w 1652954"/>
              <a:gd name="connsiteY40" fmla="*/ 1242767 h 2039937"/>
              <a:gd name="connsiteX41" fmla="*/ 574431 w 1652954"/>
              <a:gd name="connsiteY41" fmla="*/ 1258398 h 2039937"/>
              <a:gd name="connsiteX42" fmla="*/ 566616 w 1652954"/>
              <a:gd name="connsiteY42" fmla="*/ 1293567 h 2039937"/>
              <a:gd name="connsiteX43" fmla="*/ 593970 w 1652954"/>
              <a:gd name="connsiteY43" fmla="*/ 1293567 h 2039937"/>
              <a:gd name="connsiteX44" fmla="*/ 597877 w 1652954"/>
              <a:gd name="connsiteY44" fmla="*/ 1340460 h 2039937"/>
              <a:gd name="connsiteX45" fmla="*/ 605693 w 1652954"/>
              <a:gd name="connsiteY45" fmla="*/ 1340460 h 2039937"/>
              <a:gd name="connsiteX46" fmla="*/ 605693 w 1652954"/>
              <a:gd name="connsiteY46" fmla="*/ 1430337 h 2039937"/>
              <a:gd name="connsiteX47" fmla="*/ 679939 w 1652954"/>
              <a:gd name="connsiteY47" fmla="*/ 1430337 h 2039937"/>
              <a:gd name="connsiteX48" fmla="*/ 679939 w 1652954"/>
              <a:gd name="connsiteY48" fmla="*/ 1473321 h 2039937"/>
              <a:gd name="connsiteX49" fmla="*/ 695570 w 1652954"/>
              <a:gd name="connsiteY49" fmla="*/ 1473321 h 2039937"/>
              <a:gd name="connsiteX50" fmla="*/ 695570 w 1652954"/>
              <a:gd name="connsiteY50" fmla="*/ 1531937 h 2039937"/>
              <a:gd name="connsiteX51" fmla="*/ 715108 w 1652954"/>
              <a:gd name="connsiteY51" fmla="*/ 1531937 h 2039937"/>
              <a:gd name="connsiteX52" fmla="*/ 715108 w 1652954"/>
              <a:gd name="connsiteY52" fmla="*/ 1539752 h 2039937"/>
              <a:gd name="connsiteX53" fmla="*/ 715108 w 1652954"/>
              <a:gd name="connsiteY53" fmla="*/ 1571014 h 2039937"/>
              <a:gd name="connsiteX54" fmla="*/ 722923 w 1652954"/>
              <a:gd name="connsiteY54" fmla="*/ 1571014 h 2039937"/>
              <a:gd name="connsiteX55" fmla="*/ 722923 w 1652954"/>
              <a:gd name="connsiteY55" fmla="*/ 1613998 h 2039937"/>
              <a:gd name="connsiteX56" fmla="*/ 820616 w 1652954"/>
              <a:gd name="connsiteY56" fmla="*/ 1613998 h 2039937"/>
              <a:gd name="connsiteX57" fmla="*/ 820616 w 1652954"/>
              <a:gd name="connsiteY57" fmla="*/ 1660890 h 2039937"/>
              <a:gd name="connsiteX58" fmla="*/ 855785 w 1652954"/>
              <a:gd name="connsiteY58" fmla="*/ 1660890 h 2039937"/>
              <a:gd name="connsiteX59" fmla="*/ 855785 w 1652954"/>
              <a:gd name="connsiteY59" fmla="*/ 1707783 h 2039937"/>
              <a:gd name="connsiteX60" fmla="*/ 933939 w 1652954"/>
              <a:gd name="connsiteY60" fmla="*/ 1723414 h 2039937"/>
              <a:gd name="connsiteX61" fmla="*/ 930031 w 1652954"/>
              <a:gd name="connsiteY61" fmla="*/ 1758583 h 2039937"/>
              <a:gd name="connsiteX62" fmla="*/ 976923 w 1652954"/>
              <a:gd name="connsiteY62" fmla="*/ 1758583 h 2039937"/>
              <a:gd name="connsiteX63" fmla="*/ 976923 w 1652954"/>
              <a:gd name="connsiteY63" fmla="*/ 1801567 h 2039937"/>
              <a:gd name="connsiteX64" fmla="*/ 1055077 w 1652954"/>
              <a:gd name="connsiteY64" fmla="*/ 1801567 h 2039937"/>
              <a:gd name="connsiteX65" fmla="*/ 1062893 w 1652954"/>
              <a:gd name="connsiteY65" fmla="*/ 1844552 h 2039937"/>
              <a:gd name="connsiteX66" fmla="*/ 1379416 w 1652954"/>
              <a:gd name="connsiteY66" fmla="*/ 1844552 h 2039937"/>
              <a:gd name="connsiteX67" fmla="*/ 1387231 w 1652954"/>
              <a:gd name="connsiteY67" fmla="*/ 1883629 h 2039937"/>
              <a:gd name="connsiteX68" fmla="*/ 1430216 w 1652954"/>
              <a:gd name="connsiteY68" fmla="*/ 1883629 h 2039937"/>
              <a:gd name="connsiteX69" fmla="*/ 1441939 w 1652954"/>
              <a:gd name="connsiteY69" fmla="*/ 1934429 h 2039937"/>
              <a:gd name="connsiteX70" fmla="*/ 1613877 w 1652954"/>
              <a:gd name="connsiteY70" fmla="*/ 1934429 h 2039937"/>
              <a:gd name="connsiteX71" fmla="*/ 1613877 w 1652954"/>
              <a:gd name="connsiteY71" fmla="*/ 1985229 h 2039937"/>
              <a:gd name="connsiteX72" fmla="*/ 1652954 w 1652954"/>
              <a:gd name="connsiteY72" fmla="*/ 1985229 h 2039937"/>
              <a:gd name="connsiteX73" fmla="*/ 1652954 w 1652954"/>
              <a:gd name="connsiteY73" fmla="*/ 2039937 h 203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652954" h="2039937">
                <a:moveTo>
                  <a:pt x="0" y="0"/>
                </a:moveTo>
                <a:lnTo>
                  <a:pt x="35170" y="121"/>
                </a:lnTo>
                <a:lnTo>
                  <a:pt x="39077" y="50921"/>
                </a:lnTo>
                <a:lnTo>
                  <a:pt x="62523" y="50921"/>
                </a:lnTo>
                <a:lnTo>
                  <a:pt x="62523" y="93906"/>
                </a:lnTo>
                <a:lnTo>
                  <a:pt x="132862" y="93906"/>
                </a:lnTo>
                <a:lnTo>
                  <a:pt x="132862" y="238490"/>
                </a:lnTo>
                <a:lnTo>
                  <a:pt x="164123" y="238490"/>
                </a:lnTo>
                <a:lnTo>
                  <a:pt x="164123" y="324460"/>
                </a:lnTo>
                <a:lnTo>
                  <a:pt x="187570" y="324460"/>
                </a:lnTo>
                <a:lnTo>
                  <a:pt x="187570" y="461229"/>
                </a:lnTo>
                <a:lnTo>
                  <a:pt x="195385" y="461229"/>
                </a:lnTo>
                <a:lnTo>
                  <a:pt x="195385" y="512029"/>
                </a:lnTo>
                <a:lnTo>
                  <a:pt x="207108" y="512029"/>
                </a:lnTo>
                <a:lnTo>
                  <a:pt x="207108" y="555014"/>
                </a:lnTo>
                <a:lnTo>
                  <a:pt x="218831" y="555014"/>
                </a:lnTo>
                <a:lnTo>
                  <a:pt x="218831" y="594090"/>
                </a:lnTo>
                <a:lnTo>
                  <a:pt x="238370" y="613629"/>
                </a:lnTo>
                <a:lnTo>
                  <a:pt x="230554" y="656614"/>
                </a:lnTo>
                <a:lnTo>
                  <a:pt x="246185" y="656614"/>
                </a:lnTo>
                <a:lnTo>
                  <a:pt x="250093" y="754306"/>
                </a:lnTo>
                <a:lnTo>
                  <a:pt x="257909" y="746490"/>
                </a:lnTo>
                <a:lnTo>
                  <a:pt x="269631" y="789475"/>
                </a:lnTo>
                <a:lnTo>
                  <a:pt x="281354" y="789475"/>
                </a:lnTo>
                <a:lnTo>
                  <a:pt x="281354" y="824644"/>
                </a:lnTo>
                <a:lnTo>
                  <a:pt x="293077" y="824644"/>
                </a:lnTo>
                <a:lnTo>
                  <a:pt x="293077" y="871537"/>
                </a:lnTo>
                <a:lnTo>
                  <a:pt x="336062" y="871537"/>
                </a:lnTo>
                <a:lnTo>
                  <a:pt x="336062" y="926244"/>
                </a:lnTo>
                <a:lnTo>
                  <a:pt x="363416" y="926244"/>
                </a:lnTo>
                <a:lnTo>
                  <a:pt x="359508" y="1016121"/>
                </a:lnTo>
                <a:lnTo>
                  <a:pt x="390770" y="1016121"/>
                </a:lnTo>
                <a:lnTo>
                  <a:pt x="390770" y="1055198"/>
                </a:lnTo>
                <a:lnTo>
                  <a:pt x="410308" y="1055198"/>
                </a:lnTo>
                <a:lnTo>
                  <a:pt x="410308" y="1102090"/>
                </a:lnTo>
                <a:lnTo>
                  <a:pt x="461108" y="1102090"/>
                </a:lnTo>
                <a:lnTo>
                  <a:pt x="461108" y="1148983"/>
                </a:lnTo>
                <a:lnTo>
                  <a:pt x="492370" y="1148983"/>
                </a:lnTo>
                <a:lnTo>
                  <a:pt x="492370" y="1199783"/>
                </a:lnTo>
                <a:lnTo>
                  <a:pt x="500185" y="1199783"/>
                </a:lnTo>
                <a:lnTo>
                  <a:pt x="500185" y="1242767"/>
                </a:lnTo>
                <a:lnTo>
                  <a:pt x="574431" y="1258398"/>
                </a:lnTo>
                <a:lnTo>
                  <a:pt x="566616" y="1293567"/>
                </a:lnTo>
                <a:lnTo>
                  <a:pt x="593970" y="1293567"/>
                </a:lnTo>
                <a:lnTo>
                  <a:pt x="597877" y="1340460"/>
                </a:lnTo>
                <a:lnTo>
                  <a:pt x="605693" y="1340460"/>
                </a:lnTo>
                <a:lnTo>
                  <a:pt x="605693" y="1430337"/>
                </a:lnTo>
                <a:lnTo>
                  <a:pt x="679939" y="1430337"/>
                </a:lnTo>
                <a:lnTo>
                  <a:pt x="679939" y="1473321"/>
                </a:lnTo>
                <a:lnTo>
                  <a:pt x="695570" y="1473321"/>
                </a:lnTo>
                <a:lnTo>
                  <a:pt x="695570" y="1531937"/>
                </a:lnTo>
                <a:lnTo>
                  <a:pt x="715108" y="1531937"/>
                </a:lnTo>
                <a:lnTo>
                  <a:pt x="715108" y="1539752"/>
                </a:lnTo>
                <a:lnTo>
                  <a:pt x="715108" y="1571014"/>
                </a:lnTo>
                <a:lnTo>
                  <a:pt x="722923" y="1571014"/>
                </a:lnTo>
                <a:lnTo>
                  <a:pt x="722923" y="1613998"/>
                </a:lnTo>
                <a:lnTo>
                  <a:pt x="820616" y="1613998"/>
                </a:lnTo>
                <a:lnTo>
                  <a:pt x="820616" y="1660890"/>
                </a:lnTo>
                <a:lnTo>
                  <a:pt x="855785" y="1660890"/>
                </a:lnTo>
                <a:lnTo>
                  <a:pt x="855785" y="1707783"/>
                </a:lnTo>
                <a:lnTo>
                  <a:pt x="933939" y="1723414"/>
                </a:lnTo>
                <a:lnTo>
                  <a:pt x="930031" y="1758583"/>
                </a:lnTo>
                <a:lnTo>
                  <a:pt x="976923" y="1758583"/>
                </a:lnTo>
                <a:lnTo>
                  <a:pt x="976923" y="1801567"/>
                </a:lnTo>
                <a:lnTo>
                  <a:pt x="1055077" y="1801567"/>
                </a:lnTo>
                <a:lnTo>
                  <a:pt x="1062893" y="1844552"/>
                </a:lnTo>
                <a:lnTo>
                  <a:pt x="1379416" y="1844552"/>
                </a:lnTo>
                <a:lnTo>
                  <a:pt x="1387231" y="1883629"/>
                </a:lnTo>
                <a:lnTo>
                  <a:pt x="1430216" y="1883629"/>
                </a:lnTo>
                <a:lnTo>
                  <a:pt x="1441939" y="1934429"/>
                </a:lnTo>
                <a:lnTo>
                  <a:pt x="1613877" y="1934429"/>
                </a:lnTo>
                <a:lnTo>
                  <a:pt x="1613877" y="1985229"/>
                </a:lnTo>
                <a:lnTo>
                  <a:pt x="1652954" y="1985229"/>
                </a:lnTo>
                <a:lnTo>
                  <a:pt x="1652954" y="2039937"/>
                </a:lnTo>
              </a:path>
            </a:pathLst>
          </a:custGeom>
          <a:noFill/>
          <a:ln w="28575">
            <a:solidFill>
              <a:schemeClr val="accent3"/>
            </a:solidFill>
            <a:miter lim="800000"/>
            <a:headEnd/>
            <a:tailEnd/>
          </a:ln>
        </p:spPr>
        <p:txBody>
          <a:bodyPr rtlCol="0" anchor="ctr"/>
          <a:lstStyle/>
          <a:p>
            <a:pPr algn="ctr"/>
            <a:endParaRPr lang="en-US" dirty="0"/>
          </a:p>
        </p:txBody>
      </p:sp>
      <p:grpSp>
        <p:nvGrpSpPr>
          <p:cNvPr id="48" name="Group 47">
            <a:extLst>
              <a:ext uri="{FF2B5EF4-FFF2-40B4-BE49-F238E27FC236}">
                <a16:creationId xmlns:a16="http://schemas.microsoft.com/office/drawing/2014/main" id="{13799F5E-AE97-E52D-56FC-6874B464733B}"/>
              </a:ext>
            </a:extLst>
          </p:cNvPr>
          <p:cNvGrpSpPr/>
          <p:nvPr/>
        </p:nvGrpSpPr>
        <p:grpSpPr>
          <a:xfrm>
            <a:off x="7839361" y="1812563"/>
            <a:ext cx="123641" cy="123641"/>
            <a:chOff x="9624672" y="2064089"/>
            <a:chExt cx="123641" cy="123641"/>
          </a:xfrm>
        </p:grpSpPr>
        <p:cxnSp>
          <p:nvCxnSpPr>
            <p:cNvPr id="46" name="Straight Connector 45">
              <a:extLst>
                <a:ext uri="{FF2B5EF4-FFF2-40B4-BE49-F238E27FC236}">
                  <a16:creationId xmlns:a16="http://schemas.microsoft.com/office/drawing/2014/main" id="{B7E72B5D-0688-3A3D-5F62-907174A5F90F}"/>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23702275-467F-3BB2-E032-7E46D4D2026B}"/>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 name="Group 48">
            <a:extLst>
              <a:ext uri="{FF2B5EF4-FFF2-40B4-BE49-F238E27FC236}">
                <a16:creationId xmlns:a16="http://schemas.microsoft.com/office/drawing/2014/main" id="{DF2BA62F-A0ED-FAA9-CFF4-DA7350108ABC}"/>
              </a:ext>
            </a:extLst>
          </p:cNvPr>
          <p:cNvGrpSpPr/>
          <p:nvPr/>
        </p:nvGrpSpPr>
        <p:grpSpPr>
          <a:xfrm>
            <a:off x="8440460" y="2326230"/>
            <a:ext cx="123641" cy="123641"/>
            <a:chOff x="9624672" y="2064089"/>
            <a:chExt cx="123641" cy="123641"/>
          </a:xfrm>
        </p:grpSpPr>
        <p:cxnSp>
          <p:nvCxnSpPr>
            <p:cNvPr id="50" name="Straight Connector 49">
              <a:extLst>
                <a:ext uri="{FF2B5EF4-FFF2-40B4-BE49-F238E27FC236}">
                  <a16:creationId xmlns:a16="http://schemas.microsoft.com/office/drawing/2014/main" id="{A861E4A1-3818-D0B1-B62E-B74F900CB2BA}"/>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A89AF287-248A-3842-A028-42D7AF34FFCD}"/>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 name="Group 51">
            <a:extLst>
              <a:ext uri="{FF2B5EF4-FFF2-40B4-BE49-F238E27FC236}">
                <a16:creationId xmlns:a16="http://schemas.microsoft.com/office/drawing/2014/main" id="{CB24F30B-D1EE-DEE9-891B-8C9A0EDA834A}"/>
              </a:ext>
            </a:extLst>
          </p:cNvPr>
          <p:cNvGrpSpPr/>
          <p:nvPr/>
        </p:nvGrpSpPr>
        <p:grpSpPr>
          <a:xfrm>
            <a:off x="8753760" y="2559384"/>
            <a:ext cx="123641" cy="123641"/>
            <a:chOff x="9624672" y="2064089"/>
            <a:chExt cx="123641" cy="123641"/>
          </a:xfrm>
        </p:grpSpPr>
        <p:cxnSp>
          <p:nvCxnSpPr>
            <p:cNvPr id="53" name="Straight Connector 52">
              <a:extLst>
                <a:ext uri="{FF2B5EF4-FFF2-40B4-BE49-F238E27FC236}">
                  <a16:creationId xmlns:a16="http://schemas.microsoft.com/office/drawing/2014/main" id="{07D77561-7126-5C58-E856-4A2A338A0F74}"/>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BE6B6E70-53F3-EEB3-5CF9-55973DE7B22D}"/>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842D1B13-6A71-4DC4-5446-69A99DA63B86}"/>
              </a:ext>
            </a:extLst>
          </p:cNvPr>
          <p:cNvGrpSpPr/>
          <p:nvPr/>
        </p:nvGrpSpPr>
        <p:grpSpPr>
          <a:xfrm>
            <a:off x="8957770" y="2697819"/>
            <a:ext cx="123641" cy="123641"/>
            <a:chOff x="9624672" y="2064089"/>
            <a:chExt cx="123641" cy="123641"/>
          </a:xfrm>
        </p:grpSpPr>
        <p:cxnSp>
          <p:nvCxnSpPr>
            <p:cNvPr id="56" name="Straight Connector 55">
              <a:extLst>
                <a:ext uri="{FF2B5EF4-FFF2-40B4-BE49-F238E27FC236}">
                  <a16:creationId xmlns:a16="http://schemas.microsoft.com/office/drawing/2014/main" id="{EBF9E451-3527-D5CF-D9AE-972C842D8AA0}"/>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C7530D3-FA12-A396-581F-3CDAB11A82FA}"/>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 name="Group 57">
            <a:extLst>
              <a:ext uri="{FF2B5EF4-FFF2-40B4-BE49-F238E27FC236}">
                <a16:creationId xmlns:a16="http://schemas.microsoft.com/office/drawing/2014/main" id="{DF5D3166-7FDF-2593-A465-93E4F47D4794}"/>
              </a:ext>
            </a:extLst>
          </p:cNvPr>
          <p:cNvGrpSpPr/>
          <p:nvPr/>
        </p:nvGrpSpPr>
        <p:grpSpPr>
          <a:xfrm>
            <a:off x="9107134" y="2788895"/>
            <a:ext cx="123641" cy="123641"/>
            <a:chOff x="9624672" y="2064089"/>
            <a:chExt cx="123641" cy="123641"/>
          </a:xfrm>
        </p:grpSpPr>
        <p:cxnSp>
          <p:nvCxnSpPr>
            <p:cNvPr id="59" name="Straight Connector 58">
              <a:extLst>
                <a:ext uri="{FF2B5EF4-FFF2-40B4-BE49-F238E27FC236}">
                  <a16:creationId xmlns:a16="http://schemas.microsoft.com/office/drawing/2014/main" id="{3143E0CE-CAE1-21D0-3780-4376F042E16E}"/>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9DE01CD9-1795-31AE-5AF6-3FDC9DE94728}"/>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 name="Group 60">
            <a:extLst>
              <a:ext uri="{FF2B5EF4-FFF2-40B4-BE49-F238E27FC236}">
                <a16:creationId xmlns:a16="http://schemas.microsoft.com/office/drawing/2014/main" id="{CB514820-2906-6721-730E-129DB65D20A6}"/>
              </a:ext>
            </a:extLst>
          </p:cNvPr>
          <p:cNvGrpSpPr/>
          <p:nvPr/>
        </p:nvGrpSpPr>
        <p:grpSpPr>
          <a:xfrm>
            <a:off x="9230997" y="2788895"/>
            <a:ext cx="123641" cy="123641"/>
            <a:chOff x="9624672" y="2064089"/>
            <a:chExt cx="123641" cy="123641"/>
          </a:xfrm>
        </p:grpSpPr>
        <p:cxnSp>
          <p:nvCxnSpPr>
            <p:cNvPr id="62" name="Straight Connector 61">
              <a:extLst>
                <a:ext uri="{FF2B5EF4-FFF2-40B4-BE49-F238E27FC236}">
                  <a16:creationId xmlns:a16="http://schemas.microsoft.com/office/drawing/2014/main" id="{C5299B30-AE40-BCE9-6DE6-5CD54628FA74}"/>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A0EA6E31-13A8-A386-8D4B-83878415A1B3}"/>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 name="Group 63">
            <a:extLst>
              <a:ext uri="{FF2B5EF4-FFF2-40B4-BE49-F238E27FC236}">
                <a16:creationId xmlns:a16="http://schemas.microsoft.com/office/drawing/2014/main" id="{19676385-B09A-765D-573A-9383AA115212}"/>
              </a:ext>
            </a:extLst>
          </p:cNvPr>
          <p:cNvGrpSpPr/>
          <p:nvPr/>
        </p:nvGrpSpPr>
        <p:grpSpPr>
          <a:xfrm>
            <a:off x="9857598" y="3094909"/>
            <a:ext cx="123641" cy="123641"/>
            <a:chOff x="9624672" y="2064089"/>
            <a:chExt cx="123641" cy="123641"/>
          </a:xfrm>
        </p:grpSpPr>
        <p:cxnSp>
          <p:nvCxnSpPr>
            <p:cNvPr id="65" name="Straight Connector 64">
              <a:extLst>
                <a:ext uri="{FF2B5EF4-FFF2-40B4-BE49-F238E27FC236}">
                  <a16:creationId xmlns:a16="http://schemas.microsoft.com/office/drawing/2014/main" id="{48D8871A-3B16-6FE6-CBC7-62A574D15C84}"/>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5804F1D5-D0C3-21F4-67A5-A3EE5FC78C33}"/>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sp>
        <p:nvSpPr>
          <p:cNvPr id="44" name="Freeform: Shape 43">
            <a:extLst>
              <a:ext uri="{FF2B5EF4-FFF2-40B4-BE49-F238E27FC236}">
                <a16:creationId xmlns:a16="http://schemas.microsoft.com/office/drawing/2014/main" id="{907F28AB-1B7E-9B5C-9CD9-CA1B8524646B}"/>
              </a:ext>
            </a:extLst>
          </p:cNvPr>
          <p:cNvSpPr/>
          <p:nvPr/>
        </p:nvSpPr>
        <p:spPr bwMode="auto">
          <a:xfrm>
            <a:off x="7559283" y="1825157"/>
            <a:ext cx="3945399" cy="1610218"/>
          </a:xfrm>
          <a:custGeom>
            <a:avLst/>
            <a:gdLst>
              <a:gd name="connsiteX0" fmla="*/ 0 w 3945399"/>
              <a:gd name="connsiteY0" fmla="*/ 0 h 1610218"/>
              <a:gd name="connsiteX1" fmla="*/ 357017 w 3945399"/>
              <a:gd name="connsiteY1" fmla="*/ 0 h 1610218"/>
              <a:gd name="connsiteX2" fmla="*/ 360660 w 3945399"/>
              <a:gd name="connsiteY2" fmla="*/ 69218 h 1610218"/>
              <a:gd name="connsiteX3" fmla="*/ 386161 w 3945399"/>
              <a:gd name="connsiteY3" fmla="*/ 69218 h 1610218"/>
              <a:gd name="connsiteX4" fmla="*/ 386161 w 3945399"/>
              <a:gd name="connsiteY4" fmla="*/ 105648 h 1610218"/>
              <a:gd name="connsiteX5" fmla="*/ 619315 w 3945399"/>
              <a:gd name="connsiteY5" fmla="*/ 105648 h 1610218"/>
              <a:gd name="connsiteX6" fmla="*/ 626601 w 3945399"/>
              <a:gd name="connsiteY6" fmla="*/ 134792 h 1610218"/>
              <a:gd name="connsiteX7" fmla="*/ 659388 w 3945399"/>
              <a:gd name="connsiteY7" fmla="*/ 134792 h 1610218"/>
              <a:gd name="connsiteX8" fmla="*/ 659388 w 3945399"/>
              <a:gd name="connsiteY8" fmla="*/ 167579 h 1610218"/>
              <a:gd name="connsiteX9" fmla="*/ 714033 w 3945399"/>
              <a:gd name="connsiteY9" fmla="*/ 167579 h 1610218"/>
              <a:gd name="connsiteX10" fmla="*/ 717676 w 3945399"/>
              <a:gd name="connsiteY10" fmla="*/ 193080 h 1610218"/>
              <a:gd name="connsiteX11" fmla="*/ 743178 w 3945399"/>
              <a:gd name="connsiteY11" fmla="*/ 193080 h 1610218"/>
              <a:gd name="connsiteX12" fmla="*/ 743178 w 3945399"/>
              <a:gd name="connsiteY12" fmla="*/ 229511 h 1610218"/>
              <a:gd name="connsiteX13" fmla="*/ 775965 w 3945399"/>
              <a:gd name="connsiteY13" fmla="*/ 229511 h 1610218"/>
              <a:gd name="connsiteX14" fmla="*/ 786894 w 3945399"/>
              <a:gd name="connsiteY14" fmla="*/ 313300 h 1610218"/>
              <a:gd name="connsiteX15" fmla="*/ 808752 w 3945399"/>
              <a:gd name="connsiteY15" fmla="*/ 313300 h 1610218"/>
              <a:gd name="connsiteX16" fmla="*/ 812395 w 3945399"/>
              <a:gd name="connsiteY16" fmla="*/ 404376 h 1610218"/>
              <a:gd name="connsiteX17" fmla="*/ 870684 w 3945399"/>
              <a:gd name="connsiteY17" fmla="*/ 404376 h 1610218"/>
              <a:gd name="connsiteX18" fmla="*/ 896185 w 3945399"/>
              <a:gd name="connsiteY18" fmla="*/ 440806 h 1610218"/>
              <a:gd name="connsiteX19" fmla="*/ 928972 w 3945399"/>
              <a:gd name="connsiteY19" fmla="*/ 440806 h 1610218"/>
              <a:gd name="connsiteX20" fmla="*/ 932615 w 3945399"/>
              <a:gd name="connsiteY20" fmla="*/ 484523 h 1610218"/>
              <a:gd name="connsiteX21" fmla="*/ 954473 w 3945399"/>
              <a:gd name="connsiteY21" fmla="*/ 484523 h 1610218"/>
              <a:gd name="connsiteX22" fmla="*/ 954473 w 3945399"/>
              <a:gd name="connsiteY22" fmla="*/ 604743 h 1610218"/>
              <a:gd name="connsiteX23" fmla="*/ 1016405 w 3945399"/>
              <a:gd name="connsiteY23" fmla="*/ 604743 h 1610218"/>
              <a:gd name="connsiteX24" fmla="*/ 1016405 w 3945399"/>
              <a:gd name="connsiteY24" fmla="*/ 648459 h 1610218"/>
              <a:gd name="connsiteX25" fmla="*/ 1125695 w 3945399"/>
              <a:gd name="connsiteY25" fmla="*/ 655745 h 1610218"/>
              <a:gd name="connsiteX26" fmla="*/ 1125695 w 3945399"/>
              <a:gd name="connsiteY26" fmla="*/ 677603 h 1610218"/>
              <a:gd name="connsiteX27" fmla="*/ 1231343 w 3945399"/>
              <a:gd name="connsiteY27" fmla="*/ 692175 h 1610218"/>
              <a:gd name="connsiteX28" fmla="*/ 1242272 w 3945399"/>
              <a:gd name="connsiteY28" fmla="*/ 728606 h 1610218"/>
              <a:gd name="connsiteX29" fmla="*/ 1242272 w 3945399"/>
              <a:gd name="connsiteY29" fmla="*/ 728606 h 1610218"/>
              <a:gd name="connsiteX30" fmla="*/ 1242272 w 3945399"/>
              <a:gd name="connsiteY30" fmla="*/ 797823 h 1610218"/>
              <a:gd name="connsiteX31" fmla="*/ 1315133 w 3945399"/>
              <a:gd name="connsiteY31" fmla="*/ 797823 h 1610218"/>
              <a:gd name="connsiteX32" fmla="*/ 1315133 w 3945399"/>
              <a:gd name="connsiteY32" fmla="*/ 819681 h 1610218"/>
              <a:gd name="connsiteX33" fmla="*/ 1329705 w 3945399"/>
              <a:gd name="connsiteY33" fmla="*/ 819681 h 1610218"/>
              <a:gd name="connsiteX34" fmla="*/ 1329705 w 3945399"/>
              <a:gd name="connsiteY34" fmla="*/ 856112 h 1610218"/>
              <a:gd name="connsiteX35" fmla="*/ 1380707 w 3945399"/>
              <a:gd name="connsiteY35" fmla="*/ 856112 h 1610218"/>
              <a:gd name="connsiteX36" fmla="*/ 1380707 w 3945399"/>
              <a:gd name="connsiteY36" fmla="*/ 892542 h 1610218"/>
              <a:gd name="connsiteX37" fmla="*/ 1442639 w 3945399"/>
              <a:gd name="connsiteY37" fmla="*/ 892542 h 1610218"/>
              <a:gd name="connsiteX38" fmla="*/ 1442639 w 3945399"/>
              <a:gd name="connsiteY38" fmla="*/ 932615 h 1610218"/>
              <a:gd name="connsiteX39" fmla="*/ 1533715 w 3945399"/>
              <a:gd name="connsiteY39" fmla="*/ 932615 h 1610218"/>
              <a:gd name="connsiteX40" fmla="*/ 1533715 w 3945399"/>
              <a:gd name="connsiteY40" fmla="*/ 961759 h 1610218"/>
              <a:gd name="connsiteX41" fmla="*/ 1610218 w 3945399"/>
              <a:gd name="connsiteY41" fmla="*/ 961759 h 1610218"/>
              <a:gd name="connsiteX42" fmla="*/ 1610218 w 3945399"/>
              <a:gd name="connsiteY42" fmla="*/ 1009119 h 1610218"/>
              <a:gd name="connsiteX43" fmla="*/ 1734081 w 3945399"/>
              <a:gd name="connsiteY43" fmla="*/ 1009119 h 1610218"/>
              <a:gd name="connsiteX44" fmla="*/ 1759582 w 3945399"/>
              <a:gd name="connsiteY44" fmla="*/ 1009119 h 1610218"/>
              <a:gd name="connsiteX45" fmla="*/ 1759582 w 3945399"/>
              <a:gd name="connsiteY45" fmla="*/ 1078336 h 1610218"/>
              <a:gd name="connsiteX46" fmla="*/ 1923519 w 3945399"/>
              <a:gd name="connsiteY46" fmla="*/ 1085622 h 1610218"/>
              <a:gd name="connsiteX47" fmla="*/ 1923519 w 3945399"/>
              <a:gd name="connsiteY47" fmla="*/ 1129339 h 1610218"/>
              <a:gd name="connsiteX48" fmla="*/ 1959949 w 3945399"/>
              <a:gd name="connsiteY48" fmla="*/ 1129339 h 1610218"/>
              <a:gd name="connsiteX49" fmla="*/ 1959949 w 3945399"/>
              <a:gd name="connsiteY49" fmla="*/ 1158483 h 1610218"/>
              <a:gd name="connsiteX50" fmla="*/ 2025523 w 3945399"/>
              <a:gd name="connsiteY50" fmla="*/ 1158483 h 1610218"/>
              <a:gd name="connsiteX51" fmla="*/ 2032809 w 3945399"/>
              <a:gd name="connsiteY51" fmla="*/ 1202199 h 1610218"/>
              <a:gd name="connsiteX52" fmla="*/ 2091098 w 3945399"/>
              <a:gd name="connsiteY52" fmla="*/ 1202199 h 1610218"/>
              <a:gd name="connsiteX53" fmla="*/ 2091098 w 3945399"/>
              <a:gd name="connsiteY53" fmla="*/ 1216771 h 1610218"/>
              <a:gd name="connsiteX54" fmla="*/ 2112956 w 3945399"/>
              <a:gd name="connsiteY54" fmla="*/ 1216771 h 1610218"/>
              <a:gd name="connsiteX55" fmla="*/ 2112956 w 3945399"/>
              <a:gd name="connsiteY55" fmla="*/ 1278703 h 1610218"/>
              <a:gd name="connsiteX56" fmla="*/ 2222247 w 3945399"/>
              <a:gd name="connsiteY56" fmla="*/ 1278703 h 1610218"/>
              <a:gd name="connsiteX57" fmla="*/ 2229533 w 3945399"/>
              <a:gd name="connsiteY57" fmla="*/ 1322419 h 1610218"/>
              <a:gd name="connsiteX58" fmla="*/ 2531904 w 3945399"/>
              <a:gd name="connsiteY58" fmla="*/ 1322419 h 1610218"/>
              <a:gd name="connsiteX59" fmla="*/ 2531904 w 3945399"/>
              <a:gd name="connsiteY59" fmla="*/ 1362492 h 1610218"/>
              <a:gd name="connsiteX60" fmla="*/ 2797845 w 3945399"/>
              <a:gd name="connsiteY60" fmla="*/ 1362492 h 1610218"/>
              <a:gd name="connsiteX61" fmla="*/ 2797845 w 3945399"/>
              <a:gd name="connsiteY61" fmla="*/ 1402566 h 1610218"/>
              <a:gd name="connsiteX62" fmla="*/ 3136647 w 3945399"/>
              <a:gd name="connsiteY62" fmla="*/ 1402566 h 1610218"/>
              <a:gd name="connsiteX63" fmla="*/ 3136647 w 3945399"/>
              <a:gd name="connsiteY63" fmla="*/ 1442639 h 1610218"/>
              <a:gd name="connsiteX64" fmla="*/ 3245938 w 3945399"/>
              <a:gd name="connsiteY64" fmla="*/ 1446282 h 1610218"/>
              <a:gd name="connsiteX65" fmla="*/ 3245938 w 3945399"/>
              <a:gd name="connsiteY65" fmla="*/ 1489998 h 1610218"/>
              <a:gd name="connsiteX66" fmla="*/ 3424446 w 3945399"/>
              <a:gd name="connsiteY66" fmla="*/ 1493641 h 1610218"/>
              <a:gd name="connsiteX67" fmla="*/ 3424446 w 3945399"/>
              <a:gd name="connsiteY67" fmla="*/ 1522786 h 1610218"/>
              <a:gd name="connsiteX68" fmla="*/ 3544666 w 3945399"/>
              <a:gd name="connsiteY68" fmla="*/ 1522786 h 1610218"/>
              <a:gd name="connsiteX69" fmla="*/ 3555595 w 3945399"/>
              <a:gd name="connsiteY69" fmla="*/ 1610218 h 1610218"/>
              <a:gd name="connsiteX70" fmla="*/ 3945399 w 3945399"/>
              <a:gd name="connsiteY70" fmla="*/ 1610218 h 161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945399" h="1610218">
                <a:moveTo>
                  <a:pt x="0" y="0"/>
                </a:moveTo>
                <a:lnTo>
                  <a:pt x="357017" y="0"/>
                </a:lnTo>
                <a:lnTo>
                  <a:pt x="360660" y="69218"/>
                </a:lnTo>
                <a:lnTo>
                  <a:pt x="386161" y="69218"/>
                </a:lnTo>
                <a:lnTo>
                  <a:pt x="386161" y="105648"/>
                </a:lnTo>
                <a:lnTo>
                  <a:pt x="619315" y="105648"/>
                </a:lnTo>
                <a:lnTo>
                  <a:pt x="626601" y="134792"/>
                </a:lnTo>
                <a:lnTo>
                  <a:pt x="659388" y="134792"/>
                </a:lnTo>
                <a:lnTo>
                  <a:pt x="659388" y="167579"/>
                </a:lnTo>
                <a:lnTo>
                  <a:pt x="714033" y="167579"/>
                </a:lnTo>
                <a:lnTo>
                  <a:pt x="717676" y="193080"/>
                </a:lnTo>
                <a:lnTo>
                  <a:pt x="743178" y="193080"/>
                </a:lnTo>
                <a:lnTo>
                  <a:pt x="743178" y="229511"/>
                </a:lnTo>
                <a:lnTo>
                  <a:pt x="775965" y="229511"/>
                </a:lnTo>
                <a:lnTo>
                  <a:pt x="786894" y="313300"/>
                </a:lnTo>
                <a:lnTo>
                  <a:pt x="808752" y="313300"/>
                </a:lnTo>
                <a:lnTo>
                  <a:pt x="812395" y="404376"/>
                </a:lnTo>
                <a:lnTo>
                  <a:pt x="870684" y="404376"/>
                </a:lnTo>
                <a:lnTo>
                  <a:pt x="896185" y="440806"/>
                </a:lnTo>
                <a:lnTo>
                  <a:pt x="928972" y="440806"/>
                </a:lnTo>
                <a:lnTo>
                  <a:pt x="932615" y="484523"/>
                </a:lnTo>
                <a:lnTo>
                  <a:pt x="954473" y="484523"/>
                </a:lnTo>
                <a:lnTo>
                  <a:pt x="954473" y="604743"/>
                </a:lnTo>
                <a:lnTo>
                  <a:pt x="1016405" y="604743"/>
                </a:lnTo>
                <a:lnTo>
                  <a:pt x="1016405" y="648459"/>
                </a:lnTo>
                <a:lnTo>
                  <a:pt x="1125695" y="655745"/>
                </a:lnTo>
                <a:lnTo>
                  <a:pt x="1125695" y="677603"/>
                </a:lnTo>
                <a:lnTo>
                  <a:pt x="1231343" y="692175"/>
                </a:lnTo>
                <a:lnTo>
                  <a:pt x="1242272" y="728606"/>
                </a:lnTo>
                <a:lnTo>
                  <a:pt x="1242272" y="728606"/>
                </a:lnTo>
                <a:lnTo>
                  <a:pt x="1242272" y="797823"/>
                </a:lnTo>
                <a:lnTo>
                  <a:pt x="1315133" y="797823"/>
                </a:lnTo>
                <a:lnTo>
                  <a:pt x="1315133" y="819681"/>
                </a:lnTo>
                <a:lnTo>
                  <a:pt x="1329705" y="819681"/>
                </a:lnTo>
                <a:lnTo>
                  <a:pt x="1329705" y="856112"/>
                </a:lnTo>
                <a:lnTo>
                  <a:pt x="1380707" y="856112"/>
                </a:lnTo>
                <a:lnTo>
                  <a:pt x="1380707" y="892542"/>
                </a:lnTo>
                <a:lnTo>
                  <a:pt x="1442639" y="892542"/>
                </a:lnTo>
                <a:lnTo>
                  <a:pt x="1442639" y="932615"/>
                </a:lnTo>
                <a:lnTo>
                  <a:pt x="1533715" y="932615"/>
                </a:lnTo>
                <a:lnTo>
                  <a:pt x="1533715" y="961759"/>
                </a:lnTo>
                <a:lnTo>
                  <a:pt x="1610218" y="961759"/>
                </a:lnTo>
                <a:lnTo>
                  <a:pt x="1610218" y="1009119"/>
                </a:lnTo>
                <a:lnTo>
                  <a:pt x="1734081" y="1009119"/>
                </a:lnTo>
                <a:lnTo>
                  <a:pt x="1759582" y="1009119"/>
                </a:lnTo>
                <a:lnTo>
                  <a:pt x="1759582" y="1078336"/>
                </a:lnTo>
                <a:lnTo>
                  <a:pt x="1923519" y="1085622"/>
                </a:lnTo>
                <a:lnTo>
                  <a:pt x="1923519" y="1129339"/>
                </a:lnTo>
                <a:lnTo>
                  <a:pt x="1959949" y="1129339"/>
                </a:lnTo>
                <a:lnTo>
                  <a:pt x="1959949" y="1158483"/>
                </a:lnTo>
                <a:lnTo>
                  <a:pt x="2025523" y="1158483"/>
                </a:lnTo>
                <a:lnTo>
                  <a:pt x="2032809" y="1202199"/>
                </a:lnTo>
                <a:lnTo>
                  <a:pt x="2091098" y="1202199"/>
                </a:lnTo>
                <a:lnTo>
                  <a:pt x="2091098" y="1216771"/>
                </a:lnTo>
                <a:lnTo>
                  <a:pt x="2112956" y="1216771"/>
                </a:lnTo>
                <a:lnTo>
                  <a:pt x="2112956" y="1278703"/>
                </a:lnTo>
                <a:lnTo>
                  <a:pt x="2222247" y="1278703"/>
                </a:lnTo>
                <a:lnTo>
                  <a:pt x="2229533" y="1322419"/>
                </a:lnTo>
                <a:lnTo>
                  <a:pt x="2531904" y="1322419"/>
                </a:lnTo>
                <a:lnTo>
                  <a:pt x="2531904" y="1362492"/>
                </a:lnTo>
                <a:lnTo>
                  <a:pt x="2797845" y="1362492"/>
                </a:lnTo>
                <a:lnTo>
                  <a:pt x="2797845" y="1402566"/>
                </a:lnTo>
                <a:lnTo>
                  <a:pt x="3136647" y="1402566"/>
                </a:lnTo>
                <a:lnTo>
                  <a:pt x="3136647" y="1442639"/>
                </a:lnTo>
                <a:lnTo>
                  <a:pt x="3245938" y="1446282"/>
                </a:lnTo>
                <a:lnTo>
                  <a:pt x="3245938" y="1489998"/>
                </a:lnTo>
                <a:lnTo>
                  <a:pt x="3424446" y="1493641"/>
                </a:lnTo>
                <a:lnTo>
                  <a:pt x="3424446" y="1522786"/>
                </a:lnTo>
                <a:lnTo>
                  <a:pt x="3544666" y="1522786"/>
                </a:lnTo>
                <a:lnTo>
                  <a:pt x="3555595" y="1610218"/>
                </a:lnTo>
                <a:lnTo>
                  <a:pt x="3945399" y="1610218"/>
                </a:lnTo>
              </a:path>
            </a:pathLst>
          </a:custGeom>
          <a:noFill/>
          <a:ln w="28575">
            <a:solidFill>
              <a:schemeClr val="accent1"/>
            </a:solidFill>
            <a:miter lim="800000"/>
            <a:headEnd/>
            <a:tailEnd/>
          </a:ln>
        </p:spPr>
        <p:txBody>
          <a:bodyPr rtlCol="0" anchor="ctr"/>
          <a:lstStyle/>
          <a:p>
            <a:pPr algn="ctr"/>
            <a:endParaRPr lang="en-US" dirty="0"/>
          </a:p>
        </p:txBody>
      </p:sp>
      <p:graphicFrame>
        <p:nvGraphicFramePr>
          <p:cNvPr id="106" name="Table 106">
            <a:extLst>
              <a:ext uri="{FF2B5EF4-FFF2-40B4-BE49-F238E27FC236}">
                <a16:creationId xmlns:a16="http://schemas.microsoft.com/office/drawing/2014/main" id="{70256B15-D1C1-796F-3937-80FF5BAAEDEE}"/>
              </a:ext>
            </a:extLst>
          </p:cNvPr>
          <p:cNvGraphicFramePr>
            <a:graphicFrameLocks noGrp="1"/>
          </p:cNvGraphicFramePr>
          <p:nvPr>
            <p:extLst>
              <p:ext uri="{D42A27DB-BD31-4B8C-83A1-F6EECF244321}">
                <p14:modId xmlns:p14="http://schemas.microsoft.com/office/powerpoint/2010/main" val="1544008419"/>
              </p:ext>
            </p:extLst>
          </p:nvPr>
        </p:nvGraphicFramePr>
        <p:xfrm>
          <a:off x="6100763" y="4523262"/>
          <a:ext cx="5840380" cy="731520"/>
        </p:xfrm>
        <a:graphic>
          <a:graphicData uri="http://schemas.openxmlformats.org/drawingml/2006/table">
            <a:tbl>
              <a:tblPr firstRow="1" bandRow="1">
                <a:tableStyleId>{93296810-A885-4BE3-A3E7-6D5BEEA58F35}</a:tableStyleId>
              </a:tblPr>
              <a:tblGrid>
                <a:gridCol w="846140">
                  <a:extLst>
                    <a:ext uri="{9D8B030D-6E8A-4147-A177-3AD203B41FA5}">
                      <a16:colId xmlns:a16="http://schemas.microsoft.com/office/drawing/2014/main" val="2783133925"/>
                    </a:ext>
                  </a:extLst>
                </a:gridCol>
                <a:gridCol w="1248560">
                  <a:extLst>
                    <a:ext uri="{9D8B030D-6E8A-4147-A177-3AD203B41FA5}">
                      <a16:colId xmlns:a16="http://schemas.microsoft.com/office/drawing/2014/main" val="4115448250"/>
                    </a:ext>
                  </a:extLst>
                </a:gridCol>
                <a:gridCol w="1248560">
                  <a:extLst>
                    <a:ext uri="{9D8B030D-6E8A-4147-A177-3AD203B41FA5}">
                      <a16:colId xmlns:a16="http://schemas.microsoft.com/office/drawing/2014/main" val="3736749418"/>
                    </a:ext>
                  </a:extLst>
                </a:gridCol>
                <a:gridCol w="1248560">
                  <a:extLst>
                    <a:ext uri="{9D8B030D-6E8A-4147-A177-3AD203B41FA5}">
                      <a16:colId xmlns:a16="http://schemas.microsoft.com/office/drawing/2014/main" val="545125344"/>
                    </a:ext>
                  </a:extLst>
                </a:gridCol>
                <a:gridCol w="1248560">
                  <a:extLst>
                    <a:ext uri="{9D8B030D-6E8A-4147-A177-3AD203B41FA5}">
                      <a16:colId xmlns:a16="http://schemas.microsoft.com/office/drawing/2014/main" val="390741841"/>
                    </a:ext>
                  </a:extLst>
                </a:gridCol>
              </a:tblGrid>
              <a:tr h="231760">
                <a:tc gridSpan="5">
                  <a:txBody>
                    <a:bodyPr/>
                    <a:lstStyle/>
                    <a:p>
                      <a:r>
                        <a:rPr lang="en-US" sz="1600" dirty="0">
                          <a:solidFill>
                            <a:schemeClr val="bg1"/>
                          </a:solidFill>
                        </a:rPr>
                        <a:t>Patients at Risk, 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6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6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6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6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768671500"/>
                  </a:ext>
                </a:extLst>
              </a:tr>
              <a:tr h="231760">
                <a:tc>
                  <a:txBody>
                    <a:bodyPr/>
                    <a:lstStyle/>
                    <a:p>
                      <a:pPr algn="r"/>
                      <a:r>
                        <a:rPr lang="en-US" sz="1600" dirty="0">
                          <a:solidFill>
                            <a:schemeClr val="bg1"/>
                          </a:solidFill>
                        </a:rPr>
                        <a:t>TPB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62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39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18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11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0018482"/>
                  </a:ext>
                </a:extLst>
              </a:tr>
              <a:tr h="231760">
                <a:tc>
                  <a:txBody>
                    <a:bodyPr/>
                    <a:lstStyle/>
                    <a:p>
                      <a:pPr algn="r"/>
                      <a:r>
                        <a:rPr lang="en-US" sz="1600" dirty="0">
                          <a:solidFill>
                            <a:schemeClr val="bg1"/>
                          </a:solidFill>
                        </a:rPr>
                        <a:t>Non-TPB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56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30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12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7</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6237196"/>
                  </a:ext>
                </a:extLst>
              </a:tr>
            </a:tbl>
          </a:graphicData>
        </a:graphic>
      </p:graphicFrame>
      <p:sp>
        <p:nvSpPr>
          <p:cNvPr id="124" name="Freeform: Shape 123">
            <a:extLst>
              <a:ext uri="{FF2B5EF4-FFF2-40B4-BE49-F238E27FC236}">
                <a16:creationId xmlns:a16="http://schemas.microsoft.com/office/drawing/2014/main" id="{25A0E915-A629-4CC1-B107-9DAA8BFD2942}"/>
              </a:ext>
            </a:extLst>
          </p:cNvPr>
          <p:cNvSpPr/>
          <p:nvPr/>
        </p:nvSpPr>
        <p:spPr bwMode="auto">
          <a:xfrm>
            <a:off x="1891323" y="1813169"/>
            <a:ext cx="2774462" cy="1981200"/>
          </a:xfrm>
          <a:custGeom>
            <a:avLst/>
            <a:gdLst>
              <a:gd name="connsiteX0" fmla="*/ 0 w 2774462"/>
              <a:gd name="connsiteY0" fmla="*/ 0 h 1981200"/>
              <a:gd name="connsiteX1" fmla="*/ 187569 w 2774462"/>
              <a:gd name="connsiteY1" fmla="*/ 0 h 1981200"/>
              <a:gd name="connsiteX2" fmla="*/ 183662 w 2774462"/>
              <a:gd name="connsiteY2" fmla="*/ 82062 h 1981200"/>
              <a:gd name="connsiteX3" fmla="*/ 214923 w 2774462"/>
              <a:gd name="connsiteY3" fmla="*/ 82062 h 1981200"/>
              <a:gd name="connsiteX4" fmla="*/ 214923 w 2774462"/>
              <a:gd name="connsiteY4" fmla="*/ 117231 h 1981200"/>
              <a:gd name="connsiteX5" fmla="*/ 289169 w 2774462"/>
              <a:gd name="connsiteY5" fmla="*/ 121139 h 1981200"/>
              <a:gd name="connsiteX6" fmla="*/ 289169 w 2774462"/>
              <a:gd name="connsiteY6" fmla="*/ 179754 h 1981200"/>
              <a:gd name="connsiteX7" fmla="*/ 300892 w 2774462"/>
              <a:gd name="connsiteY7" fmla="*/ 179754 h 1981200"/>
              <a:gd name="connsiteX8" fmla="*/ 308708 w 2774462"/>
              <a:gd name="connsiteY8" fmla="*/ 226646 h 1981200"/>
              <a:gd name="connsiteX9" fmla="*/ 320431 w 2774462"/>
              <a:gd name="connsiteY9" fmla="*/ 226646 h 1981200"/>
              <a:gd name="connsiteX10" fmla="*/ 316523 w 2774462"/>
              <a:gd name="connsiteY10" fmla="*/ 265723 h 1981200"/>
              <a:gd name="connsiteX11" fmla="*/ 332154 w 2774462"/>
              <a:gd name="connsiteY11" fmla="*/ 265723 h 1981200"/>
              <a:gd name="connsiteX12" fmla="*/ 343877 w 2774462"/>
              <a:gd name="connsiteY12" fmla="*/ 320431 h 1981200"/>
              <a:gd name="connsiteX13" fmla="*/ 375139 w 2774462"/>
              <a:gd name="connsiteY13" fmla="*/ 320431 h 1981200"/>
              <a:gd name="connsiteX14" fmla="*/ 375139 w 2774462"/>
              <a:gd name="connsiteY14" fmla="*/ 367323 h 1981200"/>
              <a:gd name="connsiteX15" fmla="*/ 394677 w 2774462"/>
              <a:gd name="connsiteY15" fmla="*/ 367323 h 1981200"/>
              <a:gd name="connsiteX16" fmla="*/ 398585 w 2774462"/>
              <a:gd name="connsiteY16" fmla="*/ 394677 h 1981200"/>
              <a:gd name="connsiteX17" fmla="*/ 418123 w 2774462"/>
              <a:gd name="connsiteY17" fmla="*/ 394677 h 1981200"/>
              <a:gd name="connsiteX18" fmla="*/ 418123 w 2774462"/>
              <a:gd name="connsiteY18" fmla="*/ 418123 h 1981200"/>
              <a:gd name="connsiteX19" fmla="*/ 449385 w 2774462"/>
              <a:gd name="connsiteY19" fmla="*/ 418123 h 1981200"/>
              <a:gd name="connsiteX20" fmla="*/ 449385 w 2774462"/>
              <a:gd name="connsiteY20" fmla="*/ 441569 h 1981200"/>
              <a:gd name="connsiteX21" fmla="*/ 465016 w 2774462"/>
              <a:gd name="connsiteY21" fmla="*/ 457200 h 1981200"/>
              <a:gd name="connsiteX22" fmla="*/ 465016 w 2774462"/>
              <a:gd name="connsiteY22" fmla="*/ 500185 h 1981200"/>
              <a:gd name="connsiteX23" fmla="*/ 535354 w 2774462"/>
              <a:gd name="connsiteY23" fmla="*/ 500185 h 1981200"/>
              <a:gd name="connsiteX24" fmla="*/ 535354 w 2774462"/>
              <a:gd name="connsiteY24" fmla="*/ 547077 h 1981200"/>
              <a:gd name="connsiteX25" fmla="*/ 550985 w 2774462"/>
              <a:gd name="connsiteY25" fmla="*/ 547077 h 1981200"/>
              <a:gd name="connsiteX26" fmla="*/ 554892 w 2774462"/>
              <a:gd name="connsiteY26" fmla="*/ 562708 h 1981200"/>
              <a:gd name="connsiteX27" fmla="*/ 570523 w 2774462"/>
              <a:gd name="connsiteY27" fmla="*/ 562708 h 1981200"/>
              <a:gd name="connsiteX28" fmla="*/ 570523 w 2774462"/>
              <a:gd name="connsiteY28" fmla="*/ 593969 h 1981200"/>
              <a:gd name="connsiteX29" fmla="*/ 601785 w 2774462"/>
              <a:gd name="connsiteY29" fmla="*/ 593969 h 1981200"/>
              <a:gd name="connsiteX30" fmla="*/ 605692 w 2774462"/>
              <a:gd name="connsiteY30" fmla="*/ 703385 h 1981200"/>
              <a:gd name="connsiteX31" fmla="*/ 617415 w 2774462"/>
              <a:gd name="connsiteY31" fmla="*/ 703385 h 1981200"/>
              <a:gd name="connsiteX32" fmla="*/ 617415 w 2774462"/>
              <a:gd name="connsiteY32" fmla="*/ 742462 h 1981200"/>
              <a:gd name="connsiteX33" fmla="*/ 640862 w 2774462"/>
              <a:gd name="connsiteY33" fmla="*/ 742462 h 1981200"/>
              <a:gd name="connsiteX34" fmla="*/ 640862 w 2774462"/>
              <a:gd name="connsiteY34" fmla="*/ 797169 h 1981200"/>
              <a:gd name="connsiteX35" fmla="*/ 676031 w 2774462"/>
              <a:gd name="connsiteY35" fmla="*/ 797169 h 1981200"/>
              <a:gd name="connsiteX36" fmla="*/ 679939 w 2774462"/>
              <a:gd name="connsiteY36" fmla="*/ 851877 h 1981200"/>
              <a:gd name="connsiteX37" fmla="*/ 699477 w 2774462"/>
              <a:gd name="connsiteY37" fmla="*/ 851877 h 1981200"/>
              <a:gd name="connsiteX38" fmla="*/ 699477 w 2774462"/>
              <a:gd name="connsiteY38" fmla="*/ 930031 h 1981200"/>
              <a:gd name="connsiteX39" fmla="*/ 777631 w 2774462"/>
              <a:gd name="connsiteY39" fmla="*/ 930031 h 1981200"/>
              <a:gd name="connsiteX40" fmla="*/ 777631 w 2774462"/>
              <a:gd name="connsiteY40" fmla="*/ 969108 h 1981200"/>
              <a:gd name="connsiteX41" fmla="*/ 801077 w 2774462"/>
              <a:gd name="connsiteY41" fmla="*/ 969108 h 1981200"/>
              <a:gd name="connsiteX42" fmla="*/ 801077 w 2774462"/>
              <a:gd name="connsiteY42" fmla="*/ 1016000 h 1981200"/>
              <a:gd name="connsiteX43" fmla="*/ 840154 w 2774462"/>
              <a:gd name="connsiteY43" fmla="*/ 1016000 h 1981200"/>
              <a:gd name="connsiteX44" fmla="*/ 840154 w 2774462"/>
              <a:gd name="connsiteY44" fmla="*/ 1043354 h 1981200"/>
              <a:gd name="connsiteX45" fmla="*/ 879231 w 2774462"/>
              <a:gd name="connsiteY45" fmla="*/ 1043354 h 1981200"/>
              <a:gd name="connsiteX46" fmla="*/ 871415 w 2774462"/>
              <a:gd name="connsiteY46" fmla="*/ 1086339 h 1981200"/>
              <a:gd name="connsiteX47" fmla="*/ 898769 w 2774462"/>
              <a:gd name="connsiteY47" fmla="*/ 1086339 h 1981200"/>
              <a:gd name="connsiteX48" fmla="*/ 898769 w 2774462"/>
              <a:gd name="connsiteY48" fmla="*/ 1184031 h 1981200"/>
              <a:gd name="connsiteX49" fmla="*/ 922215 w 2774462"/>
              <a:gd name="connsiteY49" fmla="*/ 1184031 h 1981200"/>
              <a:gd name="connsiteX50" fmla="*/ 922215 w 2774462"/>
              <a:gd name="connsiteY50" fmla="*/ 1211385 h 1981200"/>
              <a:gd name="connsiteX51" fmla="*/ 937846 w 2774462"/>
              <a:gd name="connsiteY51" fmla="*/ 1211385 h 1981200"/>
              <a:gd name="connsiteX52" fmla="*/ 945662 w 2774462"/>
              <a:gd name="connsiteY52" fmla="*/ 1320800 h 1981200"/>
              <a:gd name="connsiteX53" fmla="*/ 980831 w 2774462"/>
              <a:gd name="connsiteY53" fmla="*/ 1320800 h 1981200"/>
              <a:gd name="connsiteX54" fmla="*/ 980831 w 2774462"/>
              <a:gd name="connsiteY54" fmla="*/ 1355969 h 1981200"/>
              <a:gd name="connsiteX55" fmla="*/ 1027723 w 2774462"/>
              <a:gd name="connsiteY55" fmla="*/ 1355969 h 1981200"/>
              <a:gd name="connsiteX56" fmla="*/ 1047262 w 2774462"/>
              <a:gd name="connsiteY56" fmla="*/ 1383323 h 1981200"/>
              <a:gd name="connsiteX57" fmla="*/ 1082431 w 2774462"/>
              <a:gd name="connsiteY57" fmla="*/ 1383323 h 1981200"/>
              <a:gd name="connsiteX58" fmla="*/ 1082431 w 2774462"/>
              <a:gd name="connsiteY58" fmla="*/ 1418493 h 1981200"/>
              <a:gd name="connsiteX59" fmla="*/ 1113692 w 2774462"/>
              <a:gd name="connsiteY59" fmla="*/ 1418493 h 1981200"/>
              <a:gd name="connsiteX60" fmla="*/ 1113692 w 2774462"/>
              <a:gd name="connsiteY60" fmla="*/ 1461477 h 1981200"/>
              <a:gd name="connsiteX61" fmla="*/ 1148862 w 2774462"/>
              <a:gd name="connsiteY61" fmla="*/ 1461477 h 1981200"/>
              <a:gd name="connsiteX62" fmla="*/ 1156677 w 2774462"/>
              <a:gd name="connsiteY62" fmla="*/ 1488831 h 1981200"/>
              <a:gd name="connsiteX63" fmla="*/ 1270000 w 2774462"/>
              <a:gd name="connsiteY63" fmla="*/ 1488831 h 1981200"/>
              <a:gd name="connsiteX64" fmla="*/ 1270000 w 2774462"/>
              <a:gd name="connsiteY64" fmla="*/ 1527908 h 1981200"/>
              <a:gd name="connsiteX65" fmla="*/ 1344246 w 2774462"/>
              <a:gd name="connsiteY65" fmla="*/ 1527908 h 1981200"/>
              <a:gd name="connsiteX66" fmla="*/ 1344246 w 2774462"/>
              <a:gd name="connsiteY66" fmla="*/ 1563077 h 1981200"/>
              <a:gd name="connsiteX67" fmla="*/ 1676400 w 2774462"/>
              <a:gd name="connsiteY67" fmla="*/ 1563077 h 1981200"/>
              <a:gd name="connsiteX68" fmla="*/ 1676400 w 2774462"/>
              <a:gd name="connsiteY68" fmla="*/ 1617785 h 1981200"/>
              <a:gd name="connsiteX69" fmla="*/ 1723292 w 2774462"/>
              <a:gd name="connsiteY69" fmla="*/ 1617785 h 1981200"/>
              <a:gd name="connsiteX70" fmla="*/ 1723292 w 2774462"/>
              <a:gd name="connsiteY70" fmla="*/ 1652954 h 1981200"/>
              <a:gd name="connsiteX71" fmla="*/ 1832708 w 2774462"/>
              <a:gd name="connsiteY71" fmla="*/ 1652954 h 1981200"/>
              <a:gd name="connsiteX72" fmla="*/ 1832708 w 2774462"/>
              <a:gd name="connsiteY72" fmla="*/ 1692031 h 1981200"/>
              <a:gd name="connsiteX73" fmla="*/ 1965569 w 2774462"/>
              <a:gd name="connsiteY73" fmla="*/ 1692031 h 1981200"/>
              <a:gd name="connsiteX74" fmla="*/ 1965569 w 2774462"/>
              <a:gd name="connsiteY74" fmla="*/ 1727200 h 1981200"/>
              <a:gd name="connsiteX75" fmla="*/ 2059354 w 2774462"/>
              <a:gd name="connsiteY75" fmla="*/ 1727200 h 1981200"/>
              <a:gd name="connsiteX76" fmla="*/ 2059354 w 2774462"/>
              <a:gd name="connsiteY76" fmla="*/ 1781908 h 1981200"/>
              <a:gd name="connsiteX77" fmla="*/ 2411046 w 2774462"/>
              <a:gd name="connsiteY77" fmla="*/ 1781908 h 1981200"/>
              <a:gd name="connsiteX78" fmla="*/ 2411046 w 2774462"/>
              <a:gd name="connsiteY78" fmla="*/ 1828800 h 1981200"/>
              <a:gd name="connsiteX79" fmla="*/ 2442308 w 2774462"/>
              <a:gd name="connsiteY79" fmla="*/ 1828800 h 1981200"/>
              <a:gd name="connsiteX80" fmla="*/ 2442308 w 2774462"/>
              <a:gd name="connsiteY80" fmla="*/ 1879600 h 1981200"/>
              <a:gd name="connsiteX81" fmla="*/ 2547815 w 2774462"/>
              <a:gd name="connsiteY81" fmla="*/ 1879600 h 1981200"/>
              <a:gd name="connsiteX82" fmla="*/ 2563446 w 2774462"/>
              <a:gd name="connsiteY82" fmla="*/ 1926493 h 1981200"/>
              <a:gd name="connsiteX83" fmla="*/ 2774462 w 2774462"/>
              <a:gd name="connsiteY83" fmla="*/ 1926493 h 1981200"/>
              <a:gd name="connsiteX84" fmla="*/ 2774462 w 2774462"/>
              <a:gd name="connsiteY84" fmla="*/ 1981200 h 19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774462" h="1981200">
                <a:moveTo>
                  <a:pt x="0" y="0"/>
                </a:moveTo>
                <a:lnTo>
                  <a:pt x="187569" y="0"/>
                </a:lnTo>
                <a:lnTo>
                  <a:pt x="183662" y="82062"/>
                </a:lnTo>
                <a:lnTo>
                  <a:pt x="214923" y="82062"/>
                </a:lnTo>
                <a:lnTo>
                  <a:pt x="214923" y="117231"/>
                </a:lnTo>
                <a:lnTo>
                  <a:pt x="289169" y="121139"/>
                </a:lnTo>
                <a:lnTo>
                  <a:pt x="289169" y="179754"/>
                </a:lnTo>
                <a:lnTo>
                  <a:pt x="300892" y="179754"/>
                </a:lnTo>
                <a:lnTo>
                  <a:pt x="308708" y="226646"/>
                </a:lnTo>
                <a:lnTo>
                  <a:pt x="320431" y="226646"/>
                </a:lnTo>
                <a:lnTo>
                  <a:pt x="316523" y="265723"/>
                </a:lnTo>
                <a:lnTo>
                  <a:pt x="332154" y="265723"/>
                </a:lnTo>
                <a:lnTo>
                  <a:pt x="343877" y="320431"/>
                </a:lnTo>
                <a:lnTo>
                  <a:pt x="375139" y="320431"/>
                </a:lnTo>
                <a:lnTo>
                  <a:pt x="375139" y="367323"/>
                </a:lnTo>
                <a:lnTo>
                  <a:pt x="394677" y="367323"/>
                </a:lnTo>
                <a:lnTo>
                  <a:pt x="398585" y="394677"/>
                </a:lnTo>
                <a:lnTo>
                  <a:pt x="418123" y="394677"/>
                </a:lnTo>
                <a:lnTo>
                  <a:pt x="418123" y="418123"/>
                </a:lnTo>
                <a:lnTo>
                  <a:pt x="449385" y="418123"/>
                </a:lnTo>
                <a:lnTo>
                  <a:pt x="449385" y="441569"/>
                </a:lnTo>
                <a:lnTo>
                  <a:pt x="465016" y="457200"/>
                </a:lnTo>
                <a:lnTo>
                  <a:pt x="465016" y="500185"/>
                </a:lnTo>
                <a:lnTo>
                  <a:pt x="535354" y="500185"/>
                </a:lnTo>
                <a:lnTo>
                  <a:pt x="535354" y="547077"/>
                </a:lnTo>
                <a:lnTo>
                  <a:pt x="550985" y="547077"/>
                </a:lnTo>
                <a:lnTo>
                  <a:pt x="554892" y="562708"/>
                </a:lnTo>
                <a:lnTo>
                  <a:pt x="570523" y="562708"/>
                </a:lnTo>
                <a:lnTo>
                  <a:pt x="570523" y="593969"/>
                </a:lnTo>
                <a:lnTo>
                  <a:pt x="601785" y="593969"/>
                </a:lnTo>
                <a:lnTo>
                  <a:pt x="605692" y="703385"/>
                </a:lnTo>
                <a:lnTo>
                  <a:pt x="617415" y="703385"/>
                </a:lnTo>
                <a:lnTo>
                  <a:pt x="617415" y="742462"/>
                </a:lnTo>
                <a:lnTo>
                  <a:pt x="640862" y="742462"/>
                </a:lnTo>
                <a:lnTo>
                  <a:pt x="640862" y="797169"/>
                </a:lnTo>
                <a:lnTo>
                  <a:pt x="676031" y="797169"/>
                </a:lnTo>
                <a:lnTo>
                  <a:pt x="679939" y="851877"/>
                </a:lnTo>
                <a:lnTo>
                  <a:pt x="699477" y="851877"/>
                </a:lnTo>
                <a:lnTo>
                  <a:pt x="699477" y="930031"/>
                </a:lnTo>
                <a:lnTo>
                  <a:pt x="777631" y="930031"/>
                </a:lnTo>
                <a:lnTo>
                  <a:pt x="777631" y="969108"/>
                </a:lnTo>
                <a:lnTo>
                  <a:pt x="801077" y="969108"/>
                </a:lnTo>
                <a:lnTo>
                  <a:pt x="801077" y="1016000"/>
                </a:lnTo>
                <a:lnTo>
                  <a:pt x="840154" y="1016000"/>
                </a:lnTo>
                <a:lnTo>
                  <a:pt x="840154" y="1043354"/>
                </a:lnTo>
                <a:lnTo>
                  <a:pt x="879231" y="1043354"/>
                </a:lnTo>
                <a:lnTo>
                  <a:pt x="871415" y="1086339"/>
                </a:lnTo>
                <a:lnTo>
                  <a:pt x="898769" y="1086339"/>
                </a:lnTo>
                <a:lnTo>
                  <a:pt x="898769" y="1184031"/>
                </a:lnTo>
                <a:lnTo>
                  <a:pt x="922215" y="1184031"/>
                </a:lnTo>
                <a:lnTo>
                  <a:pt x="922215" y="1211385"/>
                </a:lnTo>
                <a:lnTo>
                  <a:pt x="937846" y="1211385"/>
                </a:lnTo>
                <a:lnTo>
                  <a:pt x="945662" y="1320800"/>
                </a:lnTo>
                <a:lnTo>
                  <a:pt x="980831" y="1320800"/>
                </a:lnTo>
                <a:lnTo>
                  <a:pt x="980831" y="1355969"/>
                </a:lnTo>
                <a:lnTo>
                  <a:pt x="1027723" y="1355969"/>
                </a:lnTo>
                <a:lnTo>
                  <a:pt x="1047262" y="1383323"/>
                </a:lnTo>
                <a:lnTo>
                  <a:pt x="1082431" y="1383323"/>
                </a:lnTo>
                <a:lnTo>
                  <a:pt x="1082431" y="1418493"/>
                </a:lnTo>
                <a:lnTo>
                  <a:pt x="1113692" y="1418493"/>
                </a:lnTo>
                <a:lnTo>
                  <a:pt x="1113692" y="1461477"/>
                </a:lnTo>
                <a:lnTo>
                  <a:pt x="1148862" y="1461477"/>
                </a:lnTo>
                <a:lnTo>
                  <a:pt x="1156677" y="1488831"/>
                </a:lnTo>
                <a:lnTo>
                  <a:pt x="1270000" y="1488831"/>
                </a:lnTo>
                <a:lnTo>
                  <a:pt x="1270000" y="1527908"/>
                </a:lnTo>
                <a:lnTo>
                  <a:pt x="1344246" y="1527908"/>
                </a:lnTo>
                <a:lnTo>
                  <a:pt x="1344246" y="1563077"/>
                </a:lnTo>
                <a:lnTo>
                  <a:pt x="1676400" y="1563077"/>
                </a:lnTo>
                <a:lnTo>
                  <a:pt x="1676400" y="1617785"/>
                </a:lnTo>
                <a:lnTo>
                  <a:pt x="1723292" y="1617785"/>
                </a:lnTo>
                <a:lnTo>
                  <a:pt x="1723292" y="1652954"/>
                </a:lnTo>
                <a:lnTo>
                  <a:pt x="1832708" y="1652954"/>
                </a:lnTo>
                <a:lnTo>
                  <a:pt x="1832708" y="1692031"/>
                </a:lnTo>
                <a:lnTo>
                  <a:pt x="1965569" y="1692031"/>
                </a:lnTo>
                <a:lnTo>
                  <a:pt x="1965569" y="1727200"/>
                </a:lnTo>
                <a:lnTo>
                  <a:pt x="2059354" y="1727200"/>
                </a:lnTo>
                <a:lnTo>
                  <a:pt x="2059354" y="1781908"/>
                </a:lnTo>
                <a:lnTo>
                  <a:pt x="2411046" y="1781908"/>
                </a:lnTo>
                <a:lnTo>
                  <a:pt x="2411046" y="1828800"/>
                </a:lnTo>
                <a:lnTo>
                  <a:pt x="2442308" y="1828800"/>
                </a:lnTo>
                <a:lnTo>
                  <a:pt x="2442308" y="1879600"/>
                </a:lnTo>
                <a:lnTo>
                  <a:pt x="2547815" y="1879600"/>
                </a:lnTo>
                <a:lnTo>
                  <a:pt x="2563446" y="1926493"/>
                </a:lnTo>
                <a:lnTo>
                  <a:pt x="2774462" y="1926493"/>
                </a:lnTo>
                <a:lnTo>
                  <a:pt x="2774462" y="1981200"/>
                </a:lnTo>
              </a:path>
            </a:pathLst>
          </a:custGeom>
          <a:noFill/>
          <a:ln w="28575">
            <a:solidFill>
              <a:schemeClr val="accent1"/>
            </a:solidFill>
            <a:miter lim="800000"/>
            <a:headEnd/>
            <a:tailEnd/>
          </a:ln>
        </p:spPr>
        <p:txBody>
          <a:bodyPr rtlCol="0" anchor="ctr"/>
          <a:lstStyle/>
          <a:p>
            <a:pPr algn="just"/>
            <a:endParaRPr lang="en-US" dirty="0"/>
          </a:p>
        </p:txBody>
      </p:sp>
      <p:sp>
        <p:nvSpPr>
          <p:cNvPr id="125" name="Freeform: Shape 124">
            <a:extLst>
              <a:ext uri="{FF2B5EF4-FFF2-40B4-BE49-F238E27FC236}">
                <a16:creationId xmlns:a16="http://schemas.microsoft.com/office/drawing/2014/main" id="{FF6B559B-6CCA-0A10-F61E-729C65260031}"/>
              </a:ext>
            </a:extLst>
          </p:cNvPr>
          <p:cNvSpPr/>
          <p:nvPr/>
        </p:nvSpPr>
        <p:spPr bwMode="auto">
          <a:xfrm>
            <a:off x="4669692" y="3794369"/>
            <a:ext cx="1156677" cy="0"/>
          </a:xfrm>
          <a:custGeom>
            <a:avLst/>
            <a:gdLst>
              <a:gd name="connsiteX0" fmla="*/ 0 w 1156677"/>
              <a:gd name="connsiteY0" fmla="*/ 0 h 0"/>
              <a:gd name="connsiteX1" fmla="*/ 1156677 w 1156677"/>
              <a:gd name="connsiteY1" fmla="*/ 0 h 0"/>
            </a:gdLst>
            <a:ahLst/>
            <a:cxnLst>
              <a:cxn ang="0">
                <a:pos x="connsiteX0" y="connsiteY0"/>
              </a:cxn>
              <a:cxn ang="0">
                <a:pos x="connsiteX1" y="connsiteY1"/>
              </a:cxn>
            </a:cxnLst>
            <a:rect l="l" t="t" r="r" b="b"/>
            <a:pathLst>
              <a:path w="1156677">
                <a:moveTo>
                  <a:pt x="0" y="0"/>
                </a:moveTo>
                <a:lnTo>
                  <a:pt x="1156677" y="0"/>
                </a:lnTo>
              </a:path>
            </a:pathLst>
          </a:custGeom>
          <a:noFill/>
          <a:ln w="28575">
            <a:solidFill>
              <a:schemeClr val="accent1"/>
            </a:solidFill>
            <a:miter lim="800000"/>
            <a:headEnd/>
            <a:tailEnd/>
          </a:ln>
        </p:spPr>
        <p:txBody>
          <a:bodyPr rtlCol="0" anchor="ctr"/>
          <a:lstStyle/>
          <a:p>
            <a:pPr algn="just"/>
            <a:endParaRPr lang="en-US" dirty="0"/>
          </a:p>
        </p:txBody>
      </p:sp>
      <p:grpSp>
        <p:nvGrpSpPr>
          <p:cNvPr id="126" name="Group 125">
            <a:extLst>
              <a:ext uri="{FF2B5EF4-FFF2-40B4-BE49-F238E27FC236}">
                <a16:creationId xmlns:a16="http://schemas.microsoft.com/office/drawing/2014/main" id="{F9CD8908-0E71-B837-8857-FF351D959B2F}"/>
              </a:ext>
            </a:extLst>
          </p:cNvPr>
          <p:cNvGrpSpPr/>
          <p:nvPr/>
        </p:nvGrpSpPr>
        <p:grpSpPr>
          <a:xfrm>
            <a:off x="2088269" y="1881556"/>
            <a:ext cx="123641" cy="123641"/>
            <a:chOff x="9624672" y="2064089"/>
            <a:chExt cx="123641" cy="123641"/>
          </a:xfrm>
        </p:grpSpPr>
        <p:cxnSp>
          <p:nvCxnSpPr>
            <p:cNvPr id="127" name="Straight Connector 126">
              <a:extLst>
                <a:ext uri="{FF2B5EF4-FFF2-40B4-BE49-F238E27FC236}">
                  <a16:creationId xmlns:a16="http://schemas.microsoft.com/office/drawing/2014/main" id="{9D57BB58-EAA9-1266-284A-F80F56E6FDF8}"/>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26D84042-B05F-CD15-99BD-E846CB0243AD}"/>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7266361E-99EB-F341-D3B5-0185CB91025C}"/>
              </a:ext>
            </a:extLst>
          </p:cNvPr>
          <p:cNvGrpSpPr/>
          <p:nvPr/>
        </p:nvGrpSpPr>
        <p:grpSpPr>
          <a:xfrm>
            <a:off x="3036989" y="3251714"/>
            <a:ext cx="123641" cy="123641"/>
            <a:chOff x="9624672" y="2064089"/>
            <a:chExt cx="123641" cy="123641"/>
          </a:xfrm>
        </p:grpSpPr>
        <p:cxnSp>
          <p:nvCxnSpPr>
            <p:cNvPr id="130" name="Straight Connector 129">
              <a:extLst>
                <a:ext uri="{FF2B5EF4-FFF2-40B4-BE49-F238E27FC236}">
                  <a16:creationId xmlns:a16="http://schemas.microsoft.com/office/drawing/2014/main" id="{0806FA9A-2519-8153-A2E2-177C8B8D1A79}"/>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FBB582C6-EC3F-19D3-7589-40E95DEC3C24}"/>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7AFE8209-D872-1B39-4284-A420C537F6DC}"/>
              </a:ext>
            </a:extLst>
          </p:cNvPr>
          <p:cNvGrpSpPr/>
          <p:nvPr/>
        </p:nvGrpSpPr>
        <p:grpSpPr>
          <a:xfrm>
            <a:off x="3337881" y="3333776"/>
            <a:ext cx="123641" cy="123641"/>
            <a:chOff x="9624672" y="2064089"/>
            <a:chExt cx="123641" cy="123641"/>
          </a:xfrm>
        </p:grpSpPr>
        <p:cxnSp>
          <p:nvCxnSpPr>
            <p:cNvPr id="133" name="Straight Connector 132">
              <a:extLst>
                <a:ext uri="{FF2B5EF4-FFF2-40B4-BE49-F238E27FC236}">
                  <a16:creationId xmlns:a16="http://schemas.microsoft.com/office/drawing/2014/main" id="{9EF84995-462A-AD9B-315B-9A4EED0DBC4D}"/>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C3DFF381-4F6A-538B-9212-0D371E453271}"/>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7E082475-0B82-2C30-EA9F-F02097ECDBDB}"/>
              </a:ext>
            </a:extLst>
          </p:cNvPr>
          <p:cNvGrpSpPr/>
          <p:nvPr/>
        </p:nvGrpSpPr>
        <p:grpSpPr>
          <a:xfrm>
            <a:off x="3502004" y="3365038"/>
            <a:ext cx="123641" cy="123641"/>
            <a:chOff x="9624672" y="2064089"/>
            <a:chExt cx="123641" cy="123641"/>
          </a:xfrm>
        </p:grpSpPr>
        <p:cxnSp>
          <p:nvCxnSpPr>
            <p:cNvPr id="136" name="Straight Connector 135">
              <a:extLst>
                <a:ext uri="{FF2B5EF4-FFF2-40B4-BE49-F238E27FC236}">
                  <a16:creationId xmlns:a16="http://schemas.microsoft.com/office/drawing/2014/main" id="{41017712-E224-3D38-C0E0-65839A4260B5}"/>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DD7D93BF-C655-5CAF-4AB5-43530E2E4A9A}"/>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2FADD133-FAC7-C4BB-AB34-F669D9B46B04}"/>
              </a:ext>
            </a:extLst>
          </p:cNvPr>
          <p:cNvGrpSpPr/>
          <p:nvPr/>
        </p:nvGrpSpPr>
        <p:grpSpPr>
          <a:xfrm>
            <a:off x="4095973" y="3536977"/>
            <a:ext cx="123641" cy="123641"/>
            <a:chOff x="9624672" y="2064089"/>
            <a:chExt cx="123641" cy="123641"/>
          </a:xfrm>
        </p:grpSpPr>
        <p:cxnSp>
          <p:nvCxnSpPr>
            <p:cNvPr id="139" name="Straight Connector 138">
              <a:extLst>
                <a:ext uri="{FF2B5EF4-FFF2-40B4-BE49-F238E27FC236}">
                  <a16:creationId xmlns:a16="http://schemas.microsoft.com/office/drawing/2014/main" id="{74E7D2E0-2B6F-AC95-B60C-8D51091B8F9C}"/>
                </a:ext>
              </a:extLst>
            </p:cNvPr>
            <p:cNvCxnSpPr/>
            <p:nvPr/>
          </p:nvCxnSpPr>
          <p:spPr bwMode="auto">
            <a:xfrm>
              <a:off x="9686811" y="2064089"/>
              <a:ext cx="0" cy="123641"/>
            </a:xfrm>
            <a:prstGeom prst="line">
              <a:avLst/>
            </a:prstGeom>
            <a:noFill/>
            <a:ln w="19050"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6B49CB3F-1F93-C8F5-B045-1E75D4CBBB82}"/>
                </a:ext>
              </a:extLst>
            </p:cNvPr>
            <p:cNvCxnSpPr>
              <a:cxnSpLocks/>
            </p:cNvCxnSpPr>
            <p:nvPr/>
          </p:nvCxnSpPr>
          <p:spPr bwMode="auto">
            <a:xfrm rot="16200000">
              <a:off x="9686493" y="2064089"/>
              <a:ext cx="0" cy="123641"/>
            </a:xfrm>
            <a:prstGeom prst="line">
              <a:avLst/>
            </a:prstGeom>
            <a:noFill/>
            <a:ln w="19050" cap="flat" cmpd="sng" algn="ctr">
              <a:solidFill>
                <a:schemeClr val="accent1"/>
              </a:solidFill>
              <a:prstDash val="solid"/>
              <a:round/>
              <a:headEnd type="none" w="med" len="med"/>
              <a:tailEnd type="none" w="med" len="med"/>
            </a:ln>
            <a:effectLst/>
          </p:spPr>
        </p:cxnSp>
      </p:grpSp>
      <p:sp>
        <p:nvSpPr>
          <p:cNvPr id="141" name="TextBox 140">
            <a:extLst>
              <a:ext uri="{FF2B5EF4-FFF2-40B4-BE49-F238E27FC236}">
                <a16:creationId xmlns:a16="http://schemas.microsoft.com/office/drawing/2014/main" id="{92AC082D-B559-D6EB-55FF-C35771D9B34D}"/>
              </a:ext>
            </a:extLst>
          </p:cNvPr>
          <p:cNvSpPr txBox="1"/>
          <p:nvPr/>
        </p:nvSpPr>
        <p:spPr bwMode="auto">
          <a:xfrm>
            <a:off x="4802233" y="1874383"/>
            <a:ext cx="1117324" cy="505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ts val="1600"/>
              </a:lnSpc>
              <a:spcBef>
                <a:spcPts val="0"/>
              </a:spcBef>
              <a:spcAft>
                <a:spcPct val="0"/>
              </a:spcAft>
              <a:buClrTx/>
              <a:buFontTx/>
              <a:buNone/>
            </a:pPr>
            <a:r>
              <a:rPr lang="en-US" sz="1600" b="0" dirty="0">
                <a:solidFill>
                  <a:schemeClr val="bg1"/>
                </a:solidFill>
                <a:latin typeface="Calibri" panose="020F0502020204030204" pitchFamily="34" charset="0"/>
              </a:rPr>
              <a:t>TPB</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Non-TPB</a:t>
            </a:r>
          </a:p>
        </p:txBody>
      </p:sp>
      <p:cxnSp>
        <p:nvCxnSpPr>
          <p:cNvPr id="142" name="Straight Connector 141">
            <a:extLst>
              <a:ext uri="{FF2B5EF4-FFF2-40B4-BE49-F238E27FC236}">
                <a16:creationId xmlns:a16="http://schemas.microsoft.com/office/drawing/2014/main" id="{A4E5FDA6-7329-A262-B356-FF079576E0CB}"/>
              </a:ext>
            </a:extLst>
          </p:cNvPr>
          <p:cNvCxnSpPr/>
          <p:nvPr/>
        </p:nvCxnSpPr>
        <p:spPr bwMode="auto">
          <a:xfrm>
            <a:off x="4576366" y="2008729"/>
            <a:ext cx="237892" cy="0"/>
          </a:xfrm>
          <a:prstGeom prst="line">
            <a:avLst/>
          </a:prstGeom>
          <a:noFill/>
          <a:ln w="28575" cap="flat" cmpd="sng" algn="ctr">
            <a:solidFill>
              <a:schemeClr val="bg2"/>
            </a:solidFill>
            <a:prstDash val="solid"/>
            <a:round/>
            <a:headEnd type="none" w="med" len="med"/>
            <a:tailEnd type="none" w="med" len="med"/>
          </a:ln>
          <a:effectLst/>
        </p:spPr>
      </p:cxnSp>
      <p:grpSp>
        <p:nvGrpSpPr>
          <p:cNvPr id="143" name="Group 142">
            <a:extLst>
              <a:ext uri="{FF2B5EF4-FFF2-40B4-BE49-F238E27FC236}">
                <a16:creationId xmlns:a16="http://schemas.microsoft.com/office/drawing/2014/main" id="{D16E3342-EC07-C7D1-43E2-74340E8DF81D}"/>
              </a:ext>
            </a:extLst>
          </p:cNvPr>
          <p:cNvGrpSpPr/>
          <p:nvPr/>
        </p:nvGrpSpPr>
        <p:grpSpPr>
          <a:xfrm>
            <a:off x="4633537" y="1943377"/>
            <a:ext cx="123641" cy="123641"/>
            <a:chOff x="9624672" y="2064089"/>
            <a:chExt cx="123641" cy="123641"/>
          </a:xfrm>
        </p:grpSpPr>
        <p:cxnSp>
          <p:nvCxnSpPr>
            <p:cNvPr id="144" name="Straight Connector 143">
              <a:extLst>
                <a:ext uri="{FF2B5EF4-FFF2-40B4-BE49-F238E27FC236}">
                  <a16:creationId xmlns:a16="http://schemas.microsoft.com/office/drawing/2014/main" id="{380D01CC-9927-6C1A-F0A0-99B0A4F43B8F}"/>
                </a:ext>
              </a:extLst>
            </p:cNvPr>
            <p:cNvCxnSpPr/>
            <p:nvPr/>
          </p:nvCxnSpPr>
          <p:spPr bwMode="auto">
            <a:xfrm>
              <a:off x="9686811" y="2064089"/>
              <a:ext cx="0" cy="123641"/>
            </a:xfrm>
            <a:prstGeom prst="line">
              <a:avLst/>
            </a:prstGeom>
            <a:noFill/>
            <a:ln w="19050" cap="flat" cmpd="sng" algn="ctr">
              <a:solidFill>
                <a:schemeClr val="bg2"/>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80852238-615F-069B-C5DE-D1699751C9C5}"/>
                </a:ext>
              </a:extLst>
            </p:cNvPr>
            <p:cNvCxnSpPr>
              <a:cxnSpLocks/>
            </p:cNvCxnSpPr>
            <p:nvPr/>
          </p:nvCxnSpPr>
          <p:spPr bwMode="auto">
            <a:xfrm rot="16200000">
              <a:off x="9686493" y="2064089"/>
              <a:ext cx="0" cy="123641"/>
            </a:xfrm>
            <a:prstGeom prst="line">
              <a:avLst/>
            </a:prstGeom>
            <a:noFill/>
            <a:ln w="19050" cap="flat" cmpd="sng" algn="ctr">
              <a:solidFill>
                <a:schemeClr val="bg2"/>
              </a:solidFill>
              <a:prstDash val="solid"/>
              <a:round/>
              <a:headEnd type="none" w="med" len="med"/>
              <a:tailEnd type="none" w="med" len="med"/>
            </a:ln>
            <a:effectLst/>
          </p:spPr>
        </p:cxnSp>
      </p:grpSp>
      <p:cxnSp>
        <p:nvCxnSpPr>
          <p:cNvPr id="146" name="Straight Connector 145">
            <a:extLst>
              <a:ext uri="{FF2B5EF4-FFF2-40B4-BE49-F238E27FC236}">
                <a16:creationId xmlns:a16="http://schemas.microsoft.com/office/drawing/2014/main" id="{D15DF47A-75A9-A794-D166-3D24DC0D66BA}"/>
              </a:ext>
            </a:extLst>
          </p:cNvPr>
          <p:cNvCxnSpPr/>
          <p:nvPr/>
        </p:nvCxnSpPr>
        <p:spPr bwMode="auto">
          <a:xfrm>
            <a:off x="4576366" y="2238240"/>
            <a:ext cx="237892" cy="0"/>
          </a:xfrm>
          <a:prstGeom prst="line">
            <a:avLst/>
          </a:prstGeom>
          <a:noFill/>
          <a:ln w="28575" cap="flat" cmpd="sng" algn="ctr">
            <a:solidFill>
              <a:schemeClr val="accent3"/>
            </a:solidFill>
            <a:prstDash val="solid"/>
            <a:round/>
            <a:headEnd type="none" w="med" len="med"/>
            <a:tailEnd type="none" w="med" len="med"/>
          </a:ln>
          <a:effectLst/>
        </p:spPr>
      </p:cxnSp>
      <p:grpSp>
        <p:nvGrpSpPr>
          <p:cNvPr id="147" name="Group 146">
            <a:extLst>
              <a:ext uri="{FF2B5EF4-FFF2-40B4-BE49-F238E27FC236}">
                <a16:creationId xmlns:a16="http://schemas.microsoft.com/office/drawing/2014/main" id="{CA0D2951-8D43-05D0-3EB7-D27DD966B3C8}"/>
              </a:ext>
            </a:extLst>
          </p:cNvPr>
          <p:cNvGrpSpPr/>
          <p:nvPr/>
        </p:nvGrpSpPr>
        <p:grpSpPr>
          <a:xfrm>
            <a:off x="4633537" y="2172888"/>
            <a:ext cx="123641" cy="123641"/>
            <a:chOff x="9624672" y="2064089"/>
            <a:chExt cx="123641" cy="123641"/>
          </a:xfrm>
        </p:grpSpPr>
        <p:cxnSp>
          <p:nvCxnSpPr>
            <p:cNvPr id="148" name="Straight Connector 147">
              <a:extLst>
                <a:ext uri="{FF2B5EF4-FFF2-40B4-BE49-F238E27FC236}">
                  <a16:creationId xmlns:a16="http://schemas.microsoft.com/office/drawing/2014/main" id="{3CB24800-C1E9-8138-A09F-A8E55C070FFC}"/>
                </a:ext>
              </a:extLst>
            </p:cNvPr>
            <p:cNvCxnSpPr/>
            <p:nvPr/>
          </p:nvCxnSpPr>
          <p:spPr bwMode="auto">
            <a:xfrm>
              <a:off x="9686811" y="2064089"/>
              <a:ext cx="0" cy="123641"/>
            </a:xfrm>
            <a:prstGeom prst="line">
              <a:avLst/>
            </a:prstGeom>
            <a:noFill/>
            <a:ln w="19050"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4B52AB31-FB63-3E8F-59C9-00C85B00191C}"/>
                </a:ext>
              </a:extLst>
            </p:cNvPr>
            <p:cNvCxnSpPr>
              <a:cxnSpLocks/>
            </p:cNvCxnSpPr>
            <p:nvPr/>
          </p:nvCxnSpPr>
          <p:spPr bwMode="auto">
            <a:xfrm rot="16200000">
              <a:off x="9686493" y="2064089"/>
              <a:ext cx="0" cy="123641"/>
            </a:xfrm>
            <a:prstGeom prst="line">
              <a:avLst/>
            </a:prstGeom>
            <a:noFill/>
            <a:ln w="19050" cap="flat" cmpd="sng" algn="ctr">
              <a:solidFill>
                <a:schemeClr val="accent3"/>
              </a:solidFill>
              <a:prstDash val="solid"/>
              <a:round/>
              <a:headEnd type="none" w="med" len="med"/>
              <a:tailEnd type="none" w="med" len="med"/>
            </a:ln>
            <a:effectLst/>
          </p:spPr>
        </p:cxnSp>
      </p:grpSp>
      <p:graphicFrame>
        <p:nvGraphicFramePr>
          <p:cNvPr id="150" name="Table 106">
            <a:extLst>
              <a:ext uri="{FF2B5EF4-FFF2-40B4-BE49-F238E27FC236}">
                <a16:creationId xmlns:a16="http://schemas.microsoft.com/office/drawing/2014/main" id="{B1E322EB-675B-6023-AE1F-611E4255DA97}"/>
              </a:ext>
            </a:extLst>
          </p:cNvPr>
          <p:cNvGraphicFramePr>
            <a:graphicFrameLocks noGrp="1"/>
          </p:cNvGraphicFramePr>
          <p:nvPr>
            <p:extLst>
              <p:ext uri="{D42A27DB-BD31-4B8C-83A1-F6EECF244321}">
                <p14:modId xmlns:p14="http://schemas.microsoft.com/office/powerpoint/2010/main" val="4237352565"/>
              </p:ext>
            </p:extLst>
          </p:nvPr>
        </p:nvGraphicFramePr>
        <p:xfrm>
          <a:off x="412862" y="4523262"/>
          <a:ext cx="5840380" cy="731520"/>
        </p:xfrm>
        <a:graphic>
          <a:graphicData uri="http://schemas.openxmlformats.org/drawingml/2006/table">
            <a:tbl>
              <a:tblPr firstRow="1" bandRow="1">
                <a:tableStyleId>{93296810-A885-4BE3-A3E7-6D5BEEA58F35}</a:tableStyleId>
              </a:tblPr>
              <a:tblGrid>
                <a:gridCol w="846140">
                  <a:extLst>
                    <a:ext uri="{9D8B030D-6E8A-4147-A177-3AD203B41FA5}">
                      <a16:colId xmlns:a16="http://schemas.microsoft.com/office/drawing/2014/main" val="2783133925"/>
                    </a:ext>
                  </a:extLst>
                </a:gridCol>
                <a:gridCol w="1248560">
                  <a:extLst>
                    <a:ext uri="{9D8B030D-6E8A-4147-A177-3AD203B41FA5}">
                      <a16:colId xmlns:a16="http://schemas.microsoft.com/office/drawing/2014/main" val="4115448250"/>
                    </a:ext>
                  </a:extLst>
                </a:gridCol>
                <a:gridCol w="1248560">
                  <a:extLst>
                    <a:ext uri="{9D8B030D-6E8A-4147-A177-3AD203B41FA5}">
                      <a16:colId xmlns:a16="http://schemas.microsoft.com/office/drawing/2014/main" val="3736749418"/>
                    </a:ext>
                  </a:extLst>
                </a:gridCol>
                <a:gridCol w="1248560">
                  <a:extLst>
                    <a:ext uri="{9D8B030D-6E8A-4147-A177-3AD203B41FA5}">
                      <a16:colId xmlns:a16="http://schemas.microsoft.com/office/drawing/2014/main" val="545125344"/>
                    </a:ext>
                  </a:extLst>
                </a:gridCol>
                <a:gridCol w="1248560">
                  <a:extLst>
                    <a:ext uri="{9D8B030D-6E8A-4147-A177-3AD203B41FA5}">
                      <a16:colId xmlns:a16="http://schemas.microsoft.com/office/drawing/2014/main" val="390741841"/>
                    </a:ext>
                  </a:extLst>
                </a:gridCol>
              </a:tblGrid>
              <a:tr h="231760">
                <a:tc gridSpan="5">
                  <a:txBody>
                    <a:bodyPr/>
                    <a:lstStyle/>
                    <a:p>
                      <a:r>
                        <a:rPr lang="en-US" sz="1600" dirty="0">
                          <a:solidFill>
                            <a:schemeClr val="bg1"/>
                          </a:solidFill>
                        </a:rPr>
                        <a:t>Patients at Risk, 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6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6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6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6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768671500"/>
                  </a:ext>
                </a:extLst>
              </a:tr>
              <a:tr h="231760">
                <a:tc>
                  <a:txBody>
                    <a:bodyPr/>
                    <a:lstStyle/>
                    <a:p>
                      <a:pPr algn="r"/>
                      <a:r>
                        <a:rPr lang="en-US" sz="1600" dirty="0">
                          <a:solidFill>
                            <a:schemeClr val="bg1"/>
                          </a:solidFill>
                        </a:rPr>
                        <a:t>TPB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61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16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0018482"/>
                  </a:ext>
                </a:extLst>
              </a:tr>
              <a:tr h="231760">
                <a:tc>
                  <a:txBody>
                    <a:bodyPr/>
                    <a:lstStyle/>
                    <a:p>
                      <a:pPr algn="r"/>
                      <a:r>
                        <a:rPr lang="en-US" sz="1600" dirty="0">
                          <a:solidFill>
                            <a:schemeClr val="bg1"/>
                          </a:solidFill>
                        </a:rPr>
                        <a:t>Non-TPB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45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dirty="0">
                          <a:solidFill>
                            <a:schemeClr val="bg1"/>
                          </a:solidFill>
                        </a:rPr>
                        <a:t>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6237196"/>
                  </a:ext>
                </a:extLst>
              </a:tr>
            </a:tbl>
          </a:graphicData>
        </a:graphic>
      </p:graphicFrame>
      <p:sp>
        <p:nvSpPr>
          <p:cNvPr id="151" name="TextBox 150">
            <a:extLst>
              <a:ext uri="{FF2B5EF4-FFF2-40B4-BE49-F238E27FC236}">
                <a16:creationId xmlns:a16="http://schemas.microsoft.com/office/drawing/2014/main" id="{DCA18FBF-EA4D-1855-52E6-03144ACB39B6}"/>
              </a:ext>
            </a:extLst>
          </p:cNvPr>
          <p:cNvSpPr txBox="1"/>
          <p:nvPr/>
        </p:nvSpPr>
        <p:spPr bwMode="auto">
          <a:xfrm>
            <a:off x="1597396" y="39848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52" name="TextBox 151">
            <a:extLst>
              <a:ext uri="{FF2B5EF4-FFF2-40B4-BE49-F238E27FC236}">
                <a16:creationId xmlns:a16="http://schemas.microsoft.com/office/drawing/2014/main" id="{285649E5-76CD-1540-1009-5E25A00E1784}"/>
              </a:ext>
            </a:extLst>
          </p:cNvPr>
          <p:cNvSpPr txBox="1"/>
          <p:nvPr/>
        </p:nvSpPr>
        <p:spPr bwMode="auto">
          <a:xfrm>
            <a:off x="2857658" y="39848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a:t>
            </a:r>
          </a:p>
        </p:txBody>
      </p:sp>
      <p:sp>
        <p:nvSpPr>
          <p:cNvPr id="153" name="TextBox 152">
            <a:extLst>
              <a:ext uri="{FF2B5EF4-FFF2-40B4-BE49-F238E27FC236}">
                <a16:creationId xmlns:a16="http://schemas.microsoft.com/office/drawing/2014/main" id="{25FA2504-23B0-5687-F935-C799DB727796}"/>
              </a:ext>
            </a:extLst>
          </p:cNvPr>
          <p:cNvSpPr txBox="1"/>
          <p:nvPr/>
        </p:nvSpPr>
        <p:spPr bwMode="auto">
          <a:xfrm>
            <a:off x="4103706" y="39848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154" name="TextBox 153">
            <a:extLst>
              <a:ext uri="{FF2B5EF4-FFF2-40B4-BE49-F238E27FC236}">
                <a16:creationId xmlns:a16="http://schemas.microsoft.com/office/drawing/2014/main" id="{96202542-2A0A-476B-A868-80EE654A54B3}"/>
              </a:ext>
            </a:extLst>
          </p:cNvPr>
          <p:cNvSpPr txBox="1"/>
          <p:nvPr/>
        </p:nvSpPr>
        <p:spPr bwMode="auto">
          <a:xfrm>
            <a:off x="5354492" y="3984896"/>
            <a:ext cx="56506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cxnSp>
        <p:nvCxnSpPr>
          <p:cNvPr id="155" name="Straight Connector 154">
            <a:extLst>
              <a:ext uri="{FF2B5EF4-FFF2-40B4-BE49-F238E27FC236}">
                <a16:creationId xmlns:a16="http://schemas.microsoft.com/office/drawing/2014/main" id="{93E782C5-A70A-4814-2E16-354FD25B8C82}"/>
              </a:ext>
            </a:extLst>
          </p:cNvPr>
          <p:cNvCxnSpPr>
            <a:cxnSpLocks/>
            <a:endCxn id="124" idx="44"/>
          </p:cNvCxnSpPr>
          <p:nvPr/>
        </p:nvCxnSpPr>
        <p:spPr bwMode="auto">
          <a:xfrm flipV="1">
            <a:off x="1886059" y="2856523"/>
            <a:ext cx="845418" cy="14598"/>
          </a:xfrm>
          <a:prstGeom prst="line">
            <a:avLst/>
          </a:prstGeom>
          <a:noFill/>
          <a:ln w="19050" cap="flat" cmpd="sng" algn="ctr">
            <a:solidFill>
              <a:schemeClr val="bg1"/>
            </a:solidFill>
            <a:prstDash val="sysDash"/>
            <a:round/>
            <a:headEnd type="none" w="med" len="med"/>
            <a:tailEnd type="none" w="med" len="med"/>
          </a:ln>
          <a:effectLst/>
        </p:spPr>
      </p:cxnSp>
      <p:cxnSp>
        <p:nvCxnSpPr>
          <p:cNvPr id="94" name="Straight Connector 93">
            <a:extLst>
              <a:ext uri="{FF2B5EF4-FFF2-40B4-BE49-F238E27FC236}">
                <a16:creationId xmlns:a16="http://schemas.microsoft.com/office/drawing/2014/main" id="{114B251C-EA3A-EAD8-9F0D-C6226BFD09E6}"/>
              </a:ext>
            </a:extLst>
          </p:cNvPr>
          <p:cNvCxnSpPr>
            <a:cxnSpLocks/>
          </p:cNvCxnSpPr>
          <p:nvPr/>
        </p:nvCxnSpPr>
        <p:spPr bwMode="auto">
          <a:xfrm>
            <a:off x="7555697" y="2871121"/>
            <a:ext cx="1737121" cy="0"/>
          </a:xfrm>
          <a:prstGeom prst="line">
            <a:avLst/>
          </a:prstGeom>
          <a:noFill/>
          <a:ln w="19050" cap="flat" cmpd="sng" algn="ctr">
            <a:solidFill>
              <a:schemeClr val="bg1"/>
            </a:solidFill>
            <a:prstDash val="sysDash"/>
            <a:round/>
            <a:headEnd type="none" w="med" len="med"/>
            <a:tailEnd type="none" w="med" len="med"/>
          </a:ln>
          <a:effectLst/>
        </p:spPr>
      </p:cxnSp>
    </p:spTree>
    <p:extLst>
      <p:ext uri="{BB962C8B-B14F-4D97-AF65-F5344CB8AC3E}">
        <p14:creationId xmlns:p14="http://schemas.microsoft.com/office/powerpoint/2010/main" val="1195429913"/>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3AE7D45-7229-4F51-9C86-CDB53F47BA35}"/>
              </a:ext>
            </a:extLst>
          </p:cNvPr>
          <p:cNvSpPr>
            <a:spLocks noGrp="1"/>
          </p:cNvSpPr>
          <p:nvPr>
            <p:ph type="title"/>
          </p:nvPr>
        </p:nvSpPr>
        <p:spPr/>
        <p:txBody>
          <a:bodyPr/>
          <a:lstStyle/>
          <a:p>
            <a:r>
              <a:rPr lang="en-US" dirty="0"/>
              <a:t>Cervical Cancer Studies: Summary II</a:t>
            </a:r>
          </a:p>
        </p:txBody>
      </p:sp>
      <p:sp>
        <p:nvSpPr>
          <p:cNvPr id="2" name="Content Placeholder 1">
            <a:extLst>
              <a:ext uri="{FF2B5EF4-FFF2-40B4-BE49-F238E27FC236}">
                <a16:creationId xmlns:a16="http://schemas.microsoft.com/office/drawing/2014/main" id="{744C8504-4DDE-4E80-B157-761A79E2F3B7}"/>
              </a:ext>
            </a:extLst>
          </p:cNvPr>
          <p:cNvSpPr>
            <a:spLocks noGrp="1"/>
          </p:cNvSpPr>
          <p:nvPr>
            <p:ph idx="1"/>
          </p:nvPr>
        </p:nvSpPr>
        <p:spPr/>
        <p:txBody>
          <a:bodyPr/>
          <a:lstStyle/>
          <a:p>
            <a:pPr marL="285750" indent="-285750" algn="l">
              <a:lnSpc>
                <a:spcPct val="100000"/>
              </a:lnSpc>
              <a:spcBef>
                <a:spcPct val="50000"/>
              </a:spcBef>
              <a:spcAft>
                <a:spcPct val="0"/>
              </a:spcAft>
              <a:buClrTx/>
              <a:buFont typeface="Wingdings" panose="05000000000000000000" pitchFamily="2" charset="2"/>
              <a:buChar char="§"/>
            </a:pPr>
            <a:r>
              <a:rPr lang="en-US" sz="2000" b="1" dirty="0"/>
              <a:t>Cost-effectiveness of pembro + CT ± bev vs SoC in cervical cancer: </a:t>
            </a:r>
            <a:r>
              <a:rPr lang="en-US" sz="2000" b="0" dirty="0">
                <a:solidFill>
                  <a:schemeClr val="bg1"/>
                </a:solidFill>
              </a:rPr>
              <a:t>CT + pembro appears more </a:t>
            </a:r>
            <a:br>
              <a:rPr lang="en-US" sz="2000" b="0" dirty="0">
                <a:solidFill>
                  <a:schemeClr val="bg1"/>
                </a:solidFill>
              </a:rPr>
            </a:br>
            <a:r>
              <a:rPr lang="en-US" sz="2000" b="0" dirty="0">
                <a:solidFill>
                  <a:schemeClr val="bg1"/>
                </a:solidFill>
              </a:rPr>
              <a:t>cost-effective when compared with CT + bev</a:t>
            </a:r>
            <a:r>
              <a:rPr lang="en-US" sz="2000" b="0" baseline="30000" dirty="0">
                <a:solidFill>
                  <a:schemeClr val="bg1"/>
                </a:solidFill>
              </a:rPr>
              <a:t>1</a:t>
            </a:r>
            <a:endParaRPr lang="en-US" sz="2000" baseline="30000" dirty="0"/>
          </a:p>
          <a:p>
            <a:pPr lvl="1" indent="-342900">
              <a:lnSpc>
                <a:spcPct val="100000"/>
              </a:lnSpc>
              <a:spcBef>
                <a:spcPct val="50000"/>
              </a:spcBef>
              <a:spcAft>
                <a:spcPct val="0"/>
              </a:spcAft>
              <a:buClrTx/>
              <a:buFont typeface="Calibri" panose="020F0502020204030204" pitchFamily="34" charset="0"/>
              <a:buChar char="–"/>
            </a:pPr>
            <a:r>
              <a:rPr lang="en-US" sz="1800" b="0" dirty="0">
                <a:solidFill>
                  <a:schemeClr val="bg1"/>
                </a:solidFill>
              </a:rPr>
              <a:t>Comparable relative contribution was observed for pembro vs bev </a:t>
            </a:r>
          </a:p>
          <a:p>
            <a:pPr lvl="1" indent="-342900">
              <a:lnSpc>
                <a:spcPct val="100000"/>
              </a:lnSpc>
              <a:spcBef>
                <a:spcPct val="50000"/>
              </a:spcBef>
              <a:spcAft>
                <a:spcPct val="0"/>
              </a:spcAft>
              <a:buClrTx/>
              <a:buFont typeface="Calibri" panose="020F0502020204030204" pitchFamily="34" charset="0"/>
              <a:buChar char="–"/>
            </a:pPr>
            <a:r>
              <a:rPr lang="en-US" sz="1800" b="0" dirty="0">
                <a:solidFill>
                  <a:schemeClr val="bg1"/>
                </a:solidFill>
              </a:rPr>
              <a:t>Investigators conclude data is insufficient at this time to justify omission of bevacizumab and that</a:t>
            </a:r>
            <a:r>
              <a:rPr lang="en-US" sz="1800" dirty="0"/>
              <a:t> their </a:t>
            </a:r>
            <a:r>
              <a:rPr lang="en-US" sz="1800" b="0" dirty="0">
                <a:solidFill>
                  <a:schemeClr val="bg1"/>
                </a:solidFill>
              </a:rPr>
              <a:t>model may underestimate QALYs if appreciable numbers of patients cured with treatment</a:t>
            </a:r>
          </a:p>
          <a:p>
            <a:pPr lvl="1" indent="-342900">
              <a:lnSpc>
                <a:spcPct val="100000"/>
              </a:lnSpc>
              <a:spcBef>
                <a:spcPct val="50000"/>
              </a:spcBef>
              <a:spcAft>
                <a:spcPct val="0"/>
              </a:spcAft>
              <a:buClrTx/>
              <a:buFont typeface="Calibri" panose="020F0502020204030204" pitchFamily="34" charset="0"/>
              <a:buChar char="–"/>
            </a:pPr>
            <a:r>
              <a:rPr lang="en-US" sz="1800" b="0" dirty="0">
                <a:solidFill>
                  <a:schemeClr val="bg1"/>
                </a:solidFill>
              </a:rPr>
              <a:t>Finally, a reduction in the cost of pembro would render the CT + pembro and bev cost-effective</a:t>
            </a:r>
          </a:p>
          <a:p>
            <a:pPr>
              <a:lnSpc>
                <a:spcPct val="100000"/>
              </a:lnSpc>
              <a:spcBef>
                <a:spcPct val="50000"/>
              </a:spcBef>
              <a:spcAft>
                <a:spcPct val="0"/>
              </a:spcAft>
              <a:buClrTx/>
            </a:pPr>
            <a:r>
              <a:rPr lang="en-US" sz="2000" b="1" dirty="0"/>
              <a:t>KEYNOTE-826 subgroup analyses: </a:t>
            </a:r>
            <a:r>
              <a:rPr lang="en-US" altLang="en-US" sz="2000" dirty="0"/>
              <a:t>pembrolizumab + chemotherapy ± bevacizumab prolonged PFS and OS vs placebo + chemotherapy ± bevacizumab across patient subgroups</a:t>
            </a:r>
            <a:r>
              <a:rPr lang="en-US" sz="2000" baseline="30000" dirty="0"/>
              <a:t>2</a:t>
            </a:r>
            <a:endParaRPr lang="en-US" altLang="en-US" sz="2000" dirty="0"/>
          </a:p>
          <a:p>
            <a:pPr lvl="1">
              <a:lnSpc>
                <a:spcPct val="100000"/>
              </a:lnSpc>
              <a:spcBef>
                <a:spcPct val="50000"/>
              </a:spcBef>
              <a:spcAft>
                <a:spcPct val="0"/>
              </a:spcAft>
              <a:buClrTx/>
            </a:pPr>
            <a:r>
              <a:rPr lang="en-US" altLang="en-US" sz="1800" dirty="0"/>
              <a:t>Benefit was seen in all patients without regard to bevacizumab use, tumor histology, type of platinum used (carboplatin or cisplatin), and prior CRT</a:t>
            </a:r>
          </a:p>
          <a:p>
            <a:pPr>
              <a:lnSpc>
                <a:spcPct val="100000"/>
              </a:lnSpc>
              <a:spcBef>
                <a:spcPct val="50000"/>
              </a:spcBef>
              <a:spcAft>
                <a:spcPct val="0"/>
              </a:spcAft>
              <a:buClrTx/>
            </a:pPr>
            <a:r>
              <a:rPr lang="en-US" altLang="en-US" sz="2000" dirty="0"/>
              <a:t>Investigators concluded that these data further support the use of pembrolizumab and chemotherapy ± bevacizumab as a new SoC for women with persistent, recurrent, or metastatic cervical cancer</a:t>
            </a:r>
          </a:p>
        </p:txBody>
      </p:sp>
      <p:sp>
        <p:nvSpPr>
          <p:cNvPr id="5" name="Text Box 15">
            <a:extLst>
              <a:ext uri="{FF2B5EF4-FFF2-40B4-BE49-F238E27FC236}">
                <a16:creationId xmlns:a16="http://schemas.microsoft.com/office/drawing/2014/main" id="{B432A135-ABDF-4377-977B-0B3EE742C40C}"/>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1. Barrington. SGO 2022. Abstr 99. 2.</a:t>
            </a:r>
            <a:r>
              <a:rPr lang="en-US" altLang="en-US" sz="1200" b="0" spc="-10" dirty="0">
                <a:solidFill>
                  <a:srgbClr val="455560"/>
                </a:solidFill>
                <a:latin typeface="Calibri" panose="020F0502020204030204" pitchFamily="34" charset="0"/>
                <a:cs typeface="+mn-cs"/>
              </a:rPr>
              <a:t> Tewari. ASCO 2022. Abstr 5506.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6" name="Group 5">
            <a:extLst>
              <a:ext uri="{FF2B5EF4-FFF2-40B4-BE49-F238E27FC236}">
                <a16:creationId xmlns:a16="http://schemas.microsoft.com/office/drawing/2014/main" id="{34468E9D-246A-4C4A-806B-D0D9E4D3C477}"/>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469E8595-E854-4E8D-8491-13452066CB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8E04F075-4E6F-4579-8DF5-BE02039345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640793693"/>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3AE7D45-7229-4F51-9C86-CDB53F47BA35}"/>
              </a:ext>
            </a:extLst>
          </p:cNvPr>
          <p:cNvSpPr>
            <a:spLocks noGrp="1"/>
          </p:cNvSpPr>
          <p:nvPr>
            <p:ph type="title"/>
          </p:nvPr>
        </p:nvSpPr>
        <p:spPr/>
        <p:txBody>
          <a:bodyPr/>
          <a:lstStyle/>
          <a:p>
            <a:r>
              <a:rPr lang="en-US" dirty="0"/>
              <a:t>Cervical Cancer Studies: Summary II</a:t>
            </a:r>
          </a:p>
        </p:txBody>
      </p:sp>
      <p:sp>
        <p:nvSpPr>
          <p:cNvPr id="2" name="Content Placeholder 1">
            <a:extLst>
              <a:ext uri="{FF2B5EF4-FFF2-40B4-BE49-F238E27FC236}">
                <a16:creationId xmlns:a16="http://schemas.microsoft.com/office/drawing/2014/main" id="{744C8504-4DDE-4E80-B157-761A79E2F3B7}"/>
              </a:ext>
            </a:extLst>
          </p:cNvPr>
          <p:cNvSpPr>
            <a:spLocks noGrp="1"/>
          </p:cNvSpPr>
          <p:nvPr>
            <p:ph idx="1"/>
          </p:nvPr>
        </p:nvSpPr>
        <p:spPr/>
        <p:txBody>
          <a:bodyPr/>
          <a:lstStyle/>
          <a:p>
            <a:pPr>
              <a:spcBef>
                <a:spcPts val="700"/>
              </a:spcBef>
              <a:spcAft>
                <a:spcPts val="500"/>
              </a:spcAft>
            </a:pPr>
            <a:r>
              <a:rPr lang="en-US" sz="2000" b="1" dirty="0">
                <a:latin typeface="+mj-lt"/>
              </a:rPr>
              <a:t>Phase III CALLA trial: </a:t>
            </a:r>
            <a:r>
              <a:rPr lang="en-GB" altLang="en-US" sz="2000" dirty="0">
                <a:latin typeface="+mj-lt"/>
              </a:rPr>
              <a:t>durvalumab in combination with and following chemoradiation did not significantly improve PFS in patients with high-risk locally advanced cervical cancer vs  chemoradiation alone (HR: </a:t>
            </a:r>
            <a:r>
              <a:rPr lang="en-US" sz="2000" b="0" dirty="0">
                <a:solidFill>
                  <a:schemeClr val="bg1"/>
                </a:solidFill>
                <a:latin typeface="+mj-lt"/>
              </a:rPr>
              <a:t>0.84; </a:t>
            </a:r>
            <a:r>
              <a:rPr lang="en-US" sz="2000" b="0" i="1" dirty="0">
                <a:solidFill>
                  <a:schemeClr val="bg1"/>
                </a:solidFill>
                <a:latin typeface="+mj-lt"/>
              </a:rPr>
              <a:t>P  = </a:t>
            </a:r>
            <a:r>
              <a:rPr lang="en-US" sz="2000" b="0" dirty="0">
                <a:solidFill>
                  <a:schemeClr val="bg1"/>
                </a:solidFill>
                <a:latin typeface="+mj-lt"/>
              </a:rPr>
              <a:t>.174) or OS (HR: 0.78; </a:t>
            </a:r>
            <a:r>
              <a:rPr lang="en-US" sz="2000" b="0" i="1" dirty="0">
                <a:solidFill>
                  <a:schemeClr val="bg1"/>
                </a:solidFill>
                <a:latin typeface="+mj-lt"/>
              </a:rPr>
              <a:t>P</a:t>
            </a:r>
            <a:r>
              <a:rPr lang="en-US" sz="2000" b="0" dirty="0">
                <a:solidFill>
                  <a:schemeClr val="bg1"/>
                </a:solidFill>
                <a:latin typeface="+mj-lt"/>
              </a:rPr>
              <a:t> = .156)</a:t>
            </a:r>
            <a:r>
              <a:rPr lang="en-US" sz="2000" b="0" baseline="30000" dirty="0">
                <a:solidFill>
                  <a:schemeClr val="bg1"/>
                </a:solidFill>
                <a:latin typeface="+mj-lt"/>
              </a:rPr>
              <a:t>1</a:t>
            </a:r>
            <a:r>
              <a:rPr lang="en-US" sz="2000" b="0" dirty="0">
                <a:solidFill>
                  <a:schemeClr val="bg1"/>
                </a:solidFill>
                <a:latin typeface="+mj-lt"/>
              </a:rPr>
              <a:t>   </a:t>
            </a:r>
          </a:p>
          <a:p>
            <a:pPr lvl="1">
              <a:spcBef>
                <a:spcPts val="700"/>
              </a:spcBef>
              <a:spcAft>
                <a:spcPts val="500"/>
              </a:spcAft>
            </a:pPr>
            <a:r>
              <a:rPr lang="en-GB" altLang="en-US" sz="2000" dirty="0">
                <a:latin typeface="+mj-lt"/>
              </a:rPr>
              <a:t>Safety was comparable in both arms</a:t>
            </a:r>
          </a:p>
          <a:p>
            <a:pPr lvl="1">
              <a:spcBef>
                <a:spcPts val="700"/>
              </a:spcBef>
              <a:spcAft>
                <a:spcPts val="500"/>
              </a:spcAft>
            </a:pPr>
            <a:r>
              <a:rPr lang="en-GB" altLang="en-US" sz="2000" dirty="0">
                <a:latin typeface="+mj-lt"/>
                <a:ea typeface="+mn-ea"/>
                <a:cs typeface="+mn-cs"/>
              </a:rPr>
              <a:t>No new or unexpected toxicity</a:t>
            </a:r>
          </a:p>
          <a:p>
            <a:pPr>
              <a:spcBef>
                <a:spcPts val="700"/>
              </a:spcBef>
              <a:spcAft>
                <a:spcPts val="500"/>
              </a:spcAft>
            </a:pPr>
            <a:r>
              <a:rPr lang="en-GB" altLang="en-US" sz="2200" b="1" dirty="0">
                <a:latin typeface="+mj-lt"/>
              </a:rPr>
              <a:t>Retrospective NeCTuR trial</a:t>
            </a:r>
            <a:r>
              <a:rPr lang="en-GB" altLang="en-US" sz="2200" dirty="0">
                <a:latin typeface="+mj-lt"/>
              </a:rPr>
              <a:t>: combination TPB improved PFS (HR: 0.27) vs non-TPB regimens in patients with recurrent neuroendocrine carcinoma of the cervix</a:t>
            </a:r>
            <a:r>
              <a:rPr lang="en-GB" altLang="en-US" sz="2200" baseline="30000" dirty="0">
                <a:latin typeface="+mj-lt"/>
              </a:rPr>
              <a:t>2</a:t>
            </a:r>
          </a:p>
          <a:p>
            <a:pPr lvl="1">
              <a:spcBef>
                <a:spcPts val="700"/>
              </a:spcBef>
              <a:spcAft>
                <a:spcPts val="500"/>
              </a:spcAft>
            </a:pPr>
            <a:r>
              <a:rPr lang="en-GB" altLang="en-US" sz="2000" dirty="0">
                <a:latin typeface="+mj-lt"/>
                <a:ea typeface="+mn-ea"/>
                <a:cs typeface="+mn-cs"/>
              </a:rPr>
              <a:t>More patients remained on TPB at &gt;6 (67% vs 31%) and &gt;12 mo (26% vs 9%) compared with non-TPB regimens</a:t>
            </a:r>
          </a:p>
          <a:p>
            <a:pPr lvl="1">
              <a:spcBef>
                <a:spcPts val="700"/>
              </a:spcBef>
              <a:spcAft>
                <a:spcPts val="500"/>
              </a:spcAft>
            </a:pPr>
            <a:r>
              <a:rPr lang="en-GB" altLang="en-US" sz="2000" dirty="0">
                <a:latin typeface="+mj-lt"/>
              </a:rPr>
              <a:t>A trend toward improvement in OS was seen with TPB vs non-TPB regimens (HR: 0.87); </a:t>
            </a:r>
            <a:br>
              <a:rPr lang="en-GB" altLang="en-US" sz="2000" dirty="0">
                <a:latin typeface="+mj-lt"/>
              </a:rPr>
            </a:br>
            <a:r>
              <a:rPr lang="en-GB" altLang="en-US" sz="2000" dirty="0">
                <a:latin typeface="+mj-lt"/>
              </a:rPr>
              <a:t>however, 95% CI crossed 1</a:t>
            </a:r>
            <a:endParaRPr lang="en-GB" altLang="en-US" sz="2000" dirty="0">
              <a:latin typeface="+mj-lt"/>
              <a:ea typeface="+mn-ea"/>
              <a:cs typeface="+mn-cs"/>
            </a:endParaRPr>
          </a:p>
          <a:p>
            <a:pPr>
              <a:spcBef>
                <a:spcPts val="700"/>
              </a:spcBef>
              <a:spcAft>
                <a:spcPts val="500"/>
              </a:spcAft>
            </a:pPr>
            <a:r>
              <a:rPr lang="en-GB" altLang="en-US" sz="2200" dirty="0">
                <a:latin typeface="+mj-lt"/>
              </a:rPr>
              <a:t>Investigators concluded TPB may be recommended as treatment option in patients with high-grade neuroendocrine cervical cancer</a:t>
            </a:r>
            <a:endParaRPr lang="en-GB" altLang="en-US" sz="2200" dirty="0">
              <a:latin typeface="+mj-lt"/>
              <a:ea typeface="+mn-ea"/>
              <a:cs typeface="+mn-cs"/>
            </a:endParaRPr>
          </a:p>
          <a:p>
            <a:pPr marL="285750" indent="-285750" algn="l">
              <a:lnSpc>
                <a:spcPct val="100000"/>
              </a:lnSpc>
              <a:spcBef>
                <a:spcPct val="50000"/>
              </a:spcBef>
              <a:spcAft>
                <a:spcPct val="0"/>
              </a:spcAft>
              <a:buClrTx/>
              <a:buFont typeface="Wingdings" panose="05000000000000000000" pitchFamily="2" charset="2"/>
              <a:buChar char="§"/>
            </a:pPr>
            <a:endParaRPr lang="en-US" altLang="en-US" sz="2000" dirty="0"/>
          </a:p>
        </p:txBody>
      </p:sp>
      <p:sp>
        <p:nvSpPr>
          <p:cNvPr id="5" name="Text Box 15">
            <a:extLst>
              <a:ext uri="{FF2B5EF4-FFF2-40B4-BE49-F238E27FC236}">
                <a16:creationId xmlns:a16="http://schemas.microsoft.com/office/drawing/2014/main" id="{B432A135-ABDF-4377-977B-0B3EE742C40C}"/>
              </a:ext>
            </a:extLst>
          </p:cNvPr>
          <p:cNvSpPr txBox="1">
            <a:spLocks noChangeArrowheads="1"/>
          </p:cNvSpPr>
          <p:nvPr/>
        </p:nvSpPr>
        <p:spPr bwMode="auto">
          <a:xfrm>
            <a:off x="412751" y="6388915"/>
            <a:ext cx="70421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chemeClr val="bg2"/>
                </a:solidFill>
                <a:latin typeface="Calibri" panose="020F0502020204030204" pitchFamily="34" charset="0"/>
              </a:rPr>
              <a:t>1.Monk. IGCS 2022. Abstr O001. 2. Frumovitz. IGCS 2022. Abstr </a:t>
            </a:r>
            <a:r>
              <a:rPr lang="en-US" sz="1200" b="0" spc="-10" dirty="0">
                <a:solidFill>
                  <a:schemeClr val="bg2"/>
                </a:solidFill>
                <a:latin typeface="Calibri" panose="020F0502020204030204" pitchFamily="34" charset="0"/>
              </a:rPr>
              <a:t>O008.</a:t>
            </a:r>
            <a:endParaRPr lang="en-US" altLang="en-US" sz="1200" b="0" spc="-10" dirty="0">
              <a:solidFill>
                <a:schemeClr val="bg2"/>
              </a:solidFill>
              <a:latin typeface="Calibri" panose="020F0502020204030204" pitchFamily="34" charset="0"/>
            </a:endParaRPr>
          </a:p>
        </p:txBody>
      </p:sp>
      <p:grpSp>
        <p:nvGrpSpPr>
          <p:cNvPr id="6" name="Group 5">
            <a:extLst>
              <a:ext uri="{FF2B5EF4-FFF2-40B4-BE49-F238E27FC236}">
                <a16:creationId xmlns:a16="http://schemas.microsoft.com/office/drawing/2014/main" id="{34468E9D-246A-4C4A-806B-D0D9E4D3C477}"/>
              </a:ext>
            </a:extLst>
          </p:cNvPr>
          <p:cNvGrpSpPr/>
          <p:nvPr/>
        </p:nvGrpSpPr>
        <p:grpSpPr>
          <a:xfrm>
            <a:off x="9392911" y="6207927"/>
            <a:ext cx="2488502" cy="454909"/>
            <a:chOff x="9392911" y="6207927"/>
            <a:chExt cx="2488502" cy="454909"/>
          </a:xfrm>
        </p:grpSpPr>
        <p:pic>
          <p:nvPicPr>
            <p:cNvPr id="7" name="Picture 6" descr="A picture containing text, ax, wheel&#10;&#10;Description automatically generated">
              <a:extLst>
                <a:ext uri="{FF2B5EF4-FFF2-40B4-BE49-F238E27FC236}">
                  <a16:creationId xmlns:a16="http://schemas.microsoft.com/office/drawing/2014/main" id="{469E8595-E854-4E8D-8491-13452066CB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8" name="Rectangle 8">
              <a:extLst>
                <a:ext uri="{FF2B5EF4-FFF2-40B4-BE49-F238E27FC236}">
                  <a16:creationId xmlns:a16="http://schemas.microsoft.com/office/drawing/2014/main" id="{8E04F075-4E6F-4579-8DF5-BE02039345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10166914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11"/>
          </p:nvPr>
        </p:nvSpPr>
        <p:spPr/>
        <p:txBody>
          <a:bodyPr/>
          <a:lstStyle/>
          <a:p>
            <a:r>
              <a:rPr lang="en-US" dirty="0">
                <a:solidFill>
                  <a:srgbClr val="E1471D"/>
                </a:solidFill>
                <a:hlinkClick r:id="rId3">
                  <a:extLst>
                    <a:ext uri="{A12FA001-AC4F-418D-AE19-62706E023703}">
                      <ahyp:hlinkClr xmlns:ahyp="http://schemas.microsoft.com/office/drawing/2018/hyperlinkcolor" val="tx"/>
                    </a:ext>
                  </a:extLst>
                </a:hlinkClick>
              </a:rPr>
              <a:t>clinicaloptions.com/oncology</a:t>
            </a:r>
            <a:endParaRPr lang="en-US" dirty="0">
              <a:solidFill>
                <a:srgbClr val="E1471D"/>
              </a:solidFill>
            </a:endParaRPr>
          </a:p>
          <a:p>
            <a:endParaRPr lang="en-US" dirty="0">
              <a:solidFill>
                <a:srgbClr val="E1471D"/>
              </a:solidFill>
            </a:endParaRPr>
          </a:p>
          <a:p>
            <a:endParaRPr lang="en-US" dirty="0"/>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Gynecologic Malignancies!</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p:txBody>
          <a:bodyPr rtlCol="0">
            <a:normAutofit/>
          </a:bodyPr>
          <a:lstStyle/>
          <a:p>
            <a:pPr>
              <a:buClr>
                <a:schemeClr val="tx2">
                  <a:lumMod val="20000"/>
                  <a:lumOff val="80000"/>
                </a:schemeClr>
              </a:buClr>
              <a:defRPr/>
            </a:pPr>
            <a:r>
              <a:rPr lang="en-US" sz="1900" dirty="0">
                <a:solidFill>
                  <a:srgbClr val="E1471D"/>
                </a:solidFill>
              </a:rPr>
              <a:t>Expert commentary and audio podcast </a:t>
            </a:r>
            <a:r>
              <a:rPr lang="en-US" sz="1900" b="0" dirty="0"/>
              <a:t>on key studies and clinical implications of new data from SGO 2022 and ASCO 2022 </a:t>
            </a:r>
            <a:r>
              <a:rPr lang="en-US" sz="1900" b="0" i="1" dirty="0"/>
              <a:t>(coming soon!)</a:t>
            </a:r>
            <a:endParaRPr lang="en-US" sz="1900" b="0" dirty="0"/>
          </a:p>
          <a:p>
            <a:pPr>
              <a:spcAft>
                <a:spcPts val="0"/>
              </a:spcAft>
              <a:buClr>
                <a:schemeClr val="tx2">
                  <a:lumMod val="20000"/>
                  <a:lumOff val="80000"/>
                </a:schemeClr>
              </a:buClr>
              <a:defRPr/>
            </a:pPr>
            <a:r>
              <a:rPr lang="en-US" sz="1900" dirty="0">
                <a:solidFill>
                  <a:srgbClr val="E1471D"/>
                </a:solidFill>
              </a:rPr>
              <a:t>ClinicalThought™ commentaries </a:t>
            </a:r>
            <a:r>
              <a:rPr lang="en-US" sz="1900" b="0" dirty="0"/>
              <a:t>on the potential use of single-agent immunotherapy or in combination to replace chemotherapy in older women (≥65 yr) with endometrial cancer </a:t>
            </a:r>
          </a:p>
          <a:p>
            <a:pPr>
              <a:buClr>
                <a:schemeClr val="tx2">
                  <a:lumMod val="20000"/>
                  <a:lumOff val="80000"/>
                </a:schemeClr>
              </a:buClr>
              <a:defRPr/>
            </a:pPr>
            <a:r>
              <a:rPr lang="en-US" sz="1900" dirty="0">
                <a:solidFill>
                  <a:srgbClr val="E1471D"/>
                </a:solidFill>
              </a:rPr>
              <a:t>Interactive Decision Support Tool </a:t>
            </a:r>
            <a:r>
              <a:rPr lang="en-US" sz="1900" b="0" dirty="0"/>
              <a:t>featuring the latest management recommendations from 5 experts for ovarian cancer and endometrial cancer (</a:t>
            </a:r>
            <a:r>
              <a:rPr lang="en-US" sz="1900" b="0" i="1" dirty="0"/>
              <a:t>coming soon!</a:t>
            </a:r>
            <a:r>
              <a:rPr lang="en-US" sz="1900" b="0" dirty="0"/>
              <a:t>)</a:t>
            </a:r>
          </a:p>
          <a:p>
            <a:pPr>
              <a:buClr>
                <a:schemeClr val="tx2">
                  <a:lumMod val="20000"/>
                  <a:lumOff val="80000"/>
                </a:schemeClr>
              </a:buClr>
              <a:defRPr/>
            </a:pPr>
            <a:endParaRPr lang="en-US" b="0" i="1" dirty="0"/>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dirty="0">
              <a:solidFill>
                <a:schemeClr val="tx1"/>
              </a:solidFill>
              <a:latin typeface="Times" panose="02020603050405020304" pitchFamily="18"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8"/>
  <p:tag name="MMPROD_UIDATA" val="&lt;database version=&quot;6.0&quot;&gt;&lt;object type=&quot;1&quot; unique_id=&quot;10001&quot;&gt;&lt;object type=&quot;8&quot; unique_id=&quot;10002&quot;&gt;&lt;/object&gt;&lt;object type=&quot;2&quot; unique_id=&quot;10003&quot;&gt;&lt;object type=&quot;3&quot; unique_id=&quot;10005&quot;&gt;&lt;property id=&quot;20148&quot; value=&quot;5&quot;/&gt;&lt;property id=&quot;20300&quot; value=&quot;Slide 3 - &amp;quot;Title-Arial-36-Bold-Yellow. Title may continue on 2 lines keep text at 36pt&amp;quot;&quot;/&gt;&lt;property id=&quot;20307&quot; value=&quot;257&quot;/&gt;&lt;/object&gt;&lt;object type=&quot;3&quot; unique_id=&quot;10006&quot;&gt;&lt;property id=&quot;20148&quot; value=&quot;5&quot;/&gt;&lt;property id=&quot;20300&quot; value=&quot;Slide 4 - &amp;quot;Text and Margin Consistency&amp;quot;&quot;/&gt;&lt;property id=&quot;20307&quot; value=&quot;267&quot;/&gt;&lt;/object&gt;&lt;object type=&quot;3&quot; unique_id=&quot;10007&quot;&gt;&lt;property id=&quot;20148&quot; value=&quot;5&quot;/&gt;&lt;property id=&quot;20300&quot; value=&quot;Slide 5 - &amp;quot;Transition Title &amp;#x0D;&amp;#x0A;for next topic of discussion &amp;#x0D;&amp;#x0A;or can be used as closer slide &amp;#x0D;&amp;#x0A;(ie: Q&amp;amp;A)&amp;#x0D;&amp;#x0A;(Arial-40-Bold-White-Cent&quot;/&gt;&lt;property id=&quot;20307&quot; value=&quot;261&quot;/&gt;&lt;/object&gt;&lt;object type=&quot;3&quot; unique_id=&quot;10008&quot;&gt;&lt;property id=&quot;20148&quot; value=&quot;5&quot;/&gt;&lt;property id=&quot;20300&quot; value=&quot;Slide 6 - &amp;quot;RGB Pallet&amp;quot;&quot;/&gt;&lt;property id=&quot;20307&quot; value=&quot;258&quot;/&gt;&lt;/object&gt;&lt;object type=&quot;3&quot; unique_id=&quot;10009&quot;&gt;&lt;property id=&quot;20148&quot; value=&quot;5&quot;/&gt;&lt;property id=&quot;20300&quot; value=&quot;Slide 7 - &amp;quot;Example Graph&amp;quot;&quot;/&gt;&lt;property id=&quot;20307&quot; value=&quot;286&quot;/&gt;&lt;/object&gt;&lt;object type=&quot;3&quot; unique_id=&quot;10010&quot;&gt;&lt;property id=&quot;20148&quot; value=&quot;5&quot;/&gt;&lt;property id=&quot;20300&quot; value=&quot;Slide 8 - &amp;quot;Example Graph and Text&amp;quot;&quot;/&gt;&lt;property id=&quot;20307&quot; value=&quot;288&quot;/&gt;&lt;/object&gt;&lt;object type=&quot;3&quot; unique_id=&quot;10011&quot;&gt;&lt;property id=&quot;20148&quot; value=&quot;5&quot;/&gt;&lt;property id=&quot;20300&quot; value=&quot;Slide 9 - &amp;quot;Example Line Graph&amp;quot;&quot;/&gt;&lt;property id=&quot;20307&quot; value=&quot;287&quot;/&gt;&lt;/object&gt;&lt;object type=&quot;3&quot; unique_id=&quot;10012&quot;&gt;&lt;property id=&quot;20148&quot; value=&quot;5&quot;/&gt;&lt;property id=&quot;20300&quot; value=&quot;Slide 10 - &amp;quot;Example Line Graph with Data Values&amp;quot;&quot;/&gt;&lt;property id=&quot;20307&quot; value=&quot;292&quot;/&gt;&lt;/object&gt;&lt;object type=&quot;3&quot; unique_id=&quot;10013&quot;&gt;&lt;property id=&quot;20148&quot; value=&quot;5&quot;/&gt;&lt;property id=&quot;20300&quot; value=&quot;Slide 11 - &amp;quot;Example Line Graph with Color &amp;#x0D;&amp;#x0A;Data Values&amp;quot;&quot;/&gt;&lt;property id=&quot;20307&quot; value=&quot;309&quot;/&gt;&lt;/object&gt;&lt;object type=&quot;3&quot; unique_id=&quot;10014&quot;&gt;&lt;property id=&quot;20148&quot; value=&quot;5&quot;/&gt;&lt;property id=&quot;20300&quot; value=&quot;Slide 12 - &amp;quot;Example Schematic&amp;quot;&quot;/&gt;&lt;property id=&quot;20307&quot; value=&quot;262&quot;/&gt;&lt;/object&gt;&lt;object type=&quot;3&quot; unique_id=&quot;10015&quot;&gt;&lt;property id=&quot;20148&quot; value=&quot;5&quot;/&gt;&lt;property id=&quot;20300&quot; value=&quot;Slide 13 - &amp;quot;Example Schematic Continued&amp;quot;&quot;/&gt;&lt;property id=&quot;20307&quot; value=&quot;263&quot;/&gt;&lt;/object&gt;&lt;object type=&quot;3&quot; unique_id=&quot;10016&quot;&gt;&lt;property id=&quot;20148&quot; value=&quot;5&quot;/&gt;&lt;property id=&quot;20300&quot; value=&quot;Slide 14 - &amp;quot;Example Tables&amp;quot;&quot;/&gt;&lt;property id=&quot;20307&quot; value=&quot;311&quot;/&gt;&lt;/object&gt;&lt;object type=&quot;3&quot; unique_id=&quot;10017&quot;&gt;&lt;property id=&quot;20148&quot; value=&quot;5&quot;/&gt;&lt;property id=&quot;20300&quot; value=&quot;Slide 15 - &amp;quot;Example Tables Continued&amp;quot;&quot;/&gt;&lt;property id=&quot;20307&quot; value=&quot;312&quot;/&gt;&lt;/object&gt;&lt;object type=&quot;3&quot; unique_id=&quot;10018&quot;&gt;&lt;property id=&quot;20148&quot; value=&quot;5&quot;/&gt;&lt;property id=&quot;20300&quot; value=&quot;Slide 16 - &amp;quot;Example Tables Continued&amp;quot;&quot;/&gt;&lt;property id=&quot;20307&quot; value=&quot;313&quot;/&gt;&lt;/object&gt;&lt;object type=&quot;3&quot; unique_id=&quot;10019&quot;&gt;&lt;property id=&quot;20148&quot; value=&quot;5&quot;/&gt;&lt;property id=&quot;20300&quot; value=&quot;Slide 17 - &amp;quot;Example Tables Continued&amp;quot;&quot;/&gt;&lt;property id=&quot;20307&quot; value=&quot;314&quot;/&gt;&lt;/object&gt;&lt;object type=&quot;3&quot; unique_id=&quot;10020&quot;&gt;&lt;property id=&quot;20148&quot; value=&quot;5&quot;/&gt;&lt;property id=&quot;20300&quot; value=&quot;Slide 21 - &amp;quot;Additional Formatting Notes&amp;quot;&quot;/&gt;&lt;property id=&quot;20307&quot; value=&quot;270&quot;/&gt;&lt;/object&gt;&lt;object type=&quot;3&quot; unique_id=&quot;10021&quot;&gt;&lt;property id=&quot;20148&quot; value=&quot;5&quot;/&gt;&lt;property id=&quot;20300&quot; value=&quot;Slide 22 - &amp;quot;“Polish Stage” Notes&amp;quot;&quot;/&gt;&lt;property id=&quot;20307&quot; value=&quot;272&quot;/&gt;&lt;/object&gt;&lt;object type=&quot;3&quot; unique_id=&quot;10022&quot;&gt;&lt;property id=&quot;20148&quot; value=&quot;5&quot;/&gt;&lt;property id=&quot;20300&quot; value=&quot;Slide 23 - &amp;quot;For Black and White Print Slides&amp;quot;&quot;/&gt;&lt;property id=&quot;20307&quot; value=&quot;290&quot;/&gt;&lt;/object&gt;&lt;object type=&quot;3&quot; unique_id=&quot;10023&quot;&gt;&lt;property id=&quot;20148&quot; value=&quot;5&quot;/&gt;&lt;property id=&quot;20300&quot; value=&quot;Slide 24 - &amp;quot;For Black and White Print Slides&amp;quot;&quot;/&gt;&lt;property id=&quot;20307&quot; value=&quot;291&quot;/&gt;&lt;/object&gt;&lt;object type=&quot;3&quot; unique_id=&quot;10024&quot;&gt;&lt;property id=&quot;20148&quot; value=&quot;5&quot;/&gt;&lt;property id=&quot;20300&quot; value=&quot;Slide 25 - &amp;quot;CME Slides for Designer and Editorial Reference…&amp;quot;&quot;/&gt;&lt;property id=&quot;20307&quot; value=&quot;273&quot;/&gt;&lt;/object&gt;&lt;object type=&quot;3&quot; unique_id=&quot;10025&quot;&gt;&lt;property id=&quot;20148&quot; value=&quot;5&quot;/&gt;&lt;property id=&quot;20300&quot; value=&quot;Slide 26 - &amp;quot;About These Slides&amp;quot;&quot;/&gt;&lt;property id=&quot;20307&quot; value=&quot;308&quot;/&gt;&lt;/object&gt;&lt;object type=&quot;3&quot; unique_id=&quot;10026&quot;&gt;&lt;property id=&quot;20148&quot; value=&quot;5&quot;/&gt;&lt;property id=&quot;20300&quot; value=&quot;Slide 27 - &amp;quot;Faculty&amp;quot;&quot;/&gt;&lt;property id=&quot;20307&quot; value=&quot;294&quot;/&gt;&lt;/object&gt;&lt;object type=&quot;3&quot; unique_id=&quot;10027&quot;&gt;&lt;property id=&quot;20148&quot; value=&quot;5&quot;/&gt;&lt;property id=&quot;20300&quot; value=&quot;Slide 28 - &amp;quot;Disclosure of Conflicts of Interest&amp;quot;&quot;/&gt;&lt;property id=&quot;20307&quot; value=&quot;295&quot;/&gt;&lt;/object&gt;&lt;object type=&quot;3&quot; unique_id=&quot;10028&quot;&gt;&lt;property id=&quot;20148&quot; value=&quot;5&quot;/&gt;&lt;property id=&quot;20300&quot; value=&quot;Slide 29 - &amp;quot;Disclosures&amp;quot;&quot;/&gt;&lt;property id=&quot;20307&quot; value=&quot;296&quot;/&gt;&lt;/object&gt;&lt;object type=&quot;3&quot; unique_id=&quot;10029&quot;&gt;&lt;property id=&quot;20148&quot; value=&quot;5&quot;/&gt;&lt;property id=&quot;20300&quot; value=&quot;Slide 30 - &amp;quot;Disclosure of Unlabeled Use&amp;quot;&quot;/&gt;&lt;property id=&quot;20307&quot; value=&quot;297&quot;/&gt;&lt;/object&gt;&lt;object type=&quot;3&quot; unique_id=&quot;10030&quot;&gt;&lt;property id=&quot;20148&quot; value=&quot;5&quot;/&gt;&lt;property id=&quot;20300&quot; value=&quot;Slide 31&quot;/&gt;&lt;property id=&quot;20307&quot; value=&quot;298&quot;/&gt;&lt;/object&gt;&lt;object type=&quot;3&quot; unique_id=&quot;10031&quot;&gt;&lt;property id=&quot;20148&quot; value=&quot;5&quot;/&gt;&lt;property id=&quot;20300&quot; value=&quot;Slide 32 - &amp;quot;Physician Continuing Medical Education&amp;quot;&quot;/&gt;&lt;property id=&quot;20307&quot; value=&quot;299&quot;/&gt;&lt;/object&gt;&lt;object type=&quot;3&quot; unique_id=&quot;10032&quot;&gt;&lt;property id=&quot;20148&quot; value=&quot;5&quot;/&gt;&lt;property id=&quot;20300&quot; value=&quot;Slide 33 - &amp;quot;Pharmacist Continuing Education&amp;quot;&quot;/&gt;&lt;property id=&quot;20307&quot; value=&quot;300&quot;/&gt;&lt;/object&gt;&lt;object type=&quot;3&quot; unique_id=&quot;10033&quot;&gt;&lt;property id=&quot;20148&quot; value=&quot;5&quot;/&gt;&lt;property id=&quot;20300&quot; value=&quot;Slide 34 - &amp;quot;Nursing Continuing Education&amp;quot;&quot;/&gt;&lt;property id=&quot;20307&quot; value=&quot;301&quot;/&gt;&lt;/object&gt;&lt;object type=&quot;3&quot; unique_id=&quot;10034&quot;&gt;&lt;property id=&quot;20148&quot; value=&quot;5&quot;/&gt;&lt;property id=&quot;20300&quot; value=&quot;Slide 35 - &amp;quot;Please review the following important &amp;#x0D;&amp;#x0A;CME information in your handout&amp;quot;&quot;/&gt;&lt;property id=&quot;20307&quot; value=&quot;310&quot;/&gt;&lt;/object&gt;&lt;object type=&quot;3&quot; unique_id=&quot;10036&quot;&gt;&lt;property id=&quot;20148&quot; value=&quot;5&quot;/&gt;&lt;property id=&quot;20300&quot; value=&quot;Slide 37 - &amp;quot;Instructions for Credit&amp;quot;&quot;/&gt;&lt;property id=&quot;20307&quot; value=&quot;303&quot;/&gt;&lt;/object&gt;&lt;object type=&quot;3&quot; unique_id=&quot;10037&quot;&gt;&lt;property id=&quot;20148&quot; value=&quot;5&quot;/&gt;&lt;property id=&quot;20300&quot; value=&quot;Slide 38 - &amp;quot;Now Take the Test . . .&amp;quot;&quot;/&gt;&lt;property id=&quot;20307&quot; value=&quot;304&quot;/&gt;&lt;/object&gt;&lt;object type=&quot;3&quot; unique_id=&quot;10040&quot;&gt;&lt;property id=&quot;20148&quot; value=&quot;5&quot;/&gt;&lt;property id=&quot;20300&quot; value=&quot;Slide 39 - &amp;quot;General Information&amp;quot;&quot;/&gt;&lt;property id=&quot;20307&quot; value=&quot;315&quot;/&gt;&lt;/object&gt;&lt;object type=&quot;3&quot; unique_id=&quot;10041&quot;&gt;&lt;property id=&quot;20148&quot; value=&quot;5&quot;/&gt;&lt;property id=&quot;20300&quot; value=&quot;Slide 40 - &amp;quot;Please review the slide notes &amp;#x0D;&amp;#x0A;for analysis of each study &amp;#x0D;&amp;#x0A;by expert faculty &amp;lt;Insert Name, MD&amp;gt;, &amp;#x0D;&amp;#x0A;and &amp;lt;Insert Name,&quot;/&gt;&lt;property id=&quot;20307&quot; value=&quot;316&quot;/&gt;&lt;/object&gt;&lt;object type=&quot;3&quot; unique_id=&quot;10042&quot;&gt;&lt;property id=&quot;20148&quot; value=&quot;5&quot;/&gt;&lt;property id=&quot;20300&quot; value=&quot;Slide 41 - &amp;quot;Promo Slide Reference&amp;#x0D;&amp;#x0A;(Placed as the last slide in a slideset, &amp;#x0D;&amp;#x0A;if requested)&amp;quot;&quot;/&gt;&lt;property id=&quot;20307&quot; value=&quot;307&quot;/&gt;&lt;/object&gt;&lt;object type=&quot;3&quot; unique_id=&quot;12121&quot;&gt;&lt;property id=&quot;20148&quot; value=&quot;5&quot;/&gt;&lt;property id=&quot;20300&quot; value=&quot;Slide 36 - &amp;quot;Disclaimer&amp;quot;&quot;/&gt;&lt;property id=&quot;20307&quot; value=&quot;317&quot;/&gt;&lt;/object&gt;&lt;object type=&quot;3&quot; unique_id=&quot;12122&quot;&gt;&lt;property id=&quot;20148&quot; value=&quot;5&quot;/&gt;&lt;property id=&quot;20300&quot; value=&quot;Slide 1 - &amp;quot;Title of the program and will possibly take &amp;#x0D;&amp;#x0A;up three lines. It is presented in Arial-39-Bold-White.&amp;quot;&quot;/&gt;&lt;property id=&quot;20307&quot; value=&quot;321&quot;/&gt;&lt;/object&gt;&lt;object type=&quot;3&quot; unique_id=&quot;12123&quot;&gt;&lt;property id=&quot;20148&quot; value=&quot;5&quot;/&gt;&lt;property id=&quot;20300&quot; value=&quot;Slide 2 - &amp;quot;Title of the program and will possibly take up three lines. It is presented in Arial-39-Bold-White.&amp;quot;&quot;/&gt;&lt;property id=&quot;20307&quot; value=&quot;322&quot;/&gt;&lt;/object&gt;&lt;object type=&quot;3&quot; unique_id=&quot;12124&quot;&gt;&lt;property id=&quot;20148&quot; value=&quot;5&quot;/&gt;&lt;property id=&quot;20300&quot; value=&quot;Slide 18 - &amp;quot;Outcomes Analysis: What Did You Learn?&amp;quot;&quot;/&gt;&lt;property id=&quot;20307&quot; value=&quot;324&quot;/&gt;&lt;/object&gt;&lt;object type=&quot;3&quot; unique_id=&quot;12125&quot;&gt;&lt;property id=&quot;20148&quot; value=&quot;5&quot;/&gt;&lt;property id=&quot;20300&quot; value=&quot;Slide 19 - &amp;quot;Outcomes Questions&amp;quot;&quot;/&gt;&lt;property id=&quot;20307&quot; value=&quot;320&quot;/&gt;&lt;/object&gt;&lt;object type=&quot;3&quot; unique_id=&quot;12126&quot;&gt;&lt;property id=&quot;20148&quot; value=&quot;5&quot;/&gt;&lt;property id=&quot;20300&quot; value=&quot;Slide 20 - &amp;quot;How many patients with XXX do you provide care for in a typical week?&amp;quot;&quot;/&gt;&lt;property id=&quot;20307&quot; value=&quot;323&quot;/&gt;&lt;/object&gt;&lt;object type=&quot;3&quot; unique_id=&quot;12127&quot;&gt;&lt;property id=&quot;20148&quot; value=&quot;5&quot;/&gt;&lt;property id=&quot;20300&quot; value=&quot;Slide 42 - &amp;quot;Go Online for More CCO &amp;#x0D;&amp;#x0A;Coverage of XXXXXXXXXXXX!&amp;quot;&quot;/&gt;&lt;property id=&quot;20307&quot; value=&quot;318&quot;/&gt;&lt;/object&gt;&lt;/object&gt;&lt;/object&gt;&lt;/database&gt;"/>
</p:tagLst>
</file>

<file path=ppt/theme/theme1.xml><?xml version="1.0" encoding="utf-8"?>
<a:theme xmlns:a="http://schemas.openxmlformats.org/drawingml/2006/main" name="1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2022_CCO_Template">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p:properties xmlns:p="http://schemas.microsoft.com/office/2006/metadata/properties" xmlns:xsi="http://www.w3.org/2001/XMLSchema-instance" xmlns:pc="http://schemas.microsoft.com/office/infopath/2007/PartnerControls">
  <documentManagement>
    <_dlc_DocId xmlns="d54cbe69-32bd-412a-b004-9152f949605e">56M7VY3CDVN5-1753792991-3</_dlc_DocId>
    <_dlc_DocIdUrl xmlns="d54cbe69-32bd-412a-b004-9152f949605e">
      <Url>https://intranet.clinicaloptions.com/mews/oncology/ONC_2022_Gyn_Annual_Meetings_CF_(PRP4794)/Downloadable_Living_Slideset__5/_layouts/15/DocIdRedir.aspx?ID=56M7VY3CDVN5-1753792991-3</Url>
      <Description>56M7VY3CDVN5-1753792991-3</Description>
    </_dlc_DocIdUrl>
    <Document_x0020_Category xmlns="a77788bd-7a09-4084-ade4-9d0b2fd3b6d3">Slides - Conf (non-CME)</Document_x0020_Category>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2E9505FE274FAA4C9CABEB7D5DCF4EB9" ma:contentTypeVersion="1" ma:contentTypeDescription="Create a new document." ma:contentTypeScope="" ma:versionID="53a38e1fc0a9b4d1bbf06c2ac434e977">
  <xsd:schema xmlns:xsd="http://www.w3.org/2001/XMLSchema" xmlns:xs="http://www.w3.org/2001/XMLSchema" xmlns:p="http://schemas.microsoft.com/office/2006/metadata/properties" xmlns:ns2="d54cbe69-32bd-412a-b004-9152f949605e" xmlns:ns3="a77788bd-7a09-4084-ade4-9d0b2fd3b6d3" targetNamespace="http://schemas.microsoft.com/office/2006/metadata/properties" ma:root="true" ma:fieldsID="c17eead863ecb8ea745b5dc8bd061ea6" ns2:_="" ns3:_="">
    <xsd:import namespace="d54cbe69-32bd-412a-b004-9152f949605e"/>
    <xsd:import namespace="a77788bd-7a09-4084-ade4-9d0b2fd3b6d3"/>
    <xsd:element name="properties">
      <xsd:complexType>
        <xsd:sequence>
          <xsd:element name="documentManagement">
            <xsd:complexType>
              <xsd:all>
                <xsd:element ref="ns2:_dlc_DocId" minOccurs="0"/>
                <xsd:element ref="ns2:_dlc_DocIdUrl" minOccurs="0"/>
                <xsd:element ref="ns2:_dlc_DocIdPersistId" minOccurs="0"/>
                <xsd:element ref="ns3:Document_x0020_Categor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54cbe69-32bd-412a-b004-9152f949605e"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a77788bd-7a09-4084-ade4-9d0b2fd3b6d3" elementFormDefault="qualified">
    <xsd:import namespace="http://schemas.microsoft.com/office/2006/documentManagement/types"/>
    <xsd:import namespace="http://schemas.microsoft.com/office/infopath/2007/PartnerControls"/>
    <xsd:element name="Document_x0020_Category" ma:index="11" nillable="true" ma:displayName="Document Category" ma:internalName="Document_x0020_Category">
      <xsd:simpleType>
        <xsd:restriction base="dms:Choice">
          <xsd:enumeration value="Slides - Conf (non-CME)"/>
          <xsd:enumeration value="Permissions"/>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Version=15.0.0.0, Culture=neutral, PublicKeyToken=71e9bce111e9429c</Assembly>
    <Class>Microsoft.Office.DocumentManagement.Internal.DocIdHandler</Class>
    <Data/>
    <Filter/>
  </Receiver>
</spe:Receivers>
</file>

<file path=customXml/item4.xml><?xml version="1.0" encoding="utf-8"?>
<LongProperties xmlns="http://schemas.microsoft.com/office/2006/metadata/longProperties"/>
</file>

<file path=customXml/item5.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5BA55BC3-5A03-47C2-8EC3-D964C3B5E779}">
  <ds:schemaRefs>
    <ds:schemaRef ds:uri="http://purl.org/dc/terms/"/>
    <ds:schemaRef ds:uri="http://purl.org/dc/elements/1.1/"/>
    <ds:schemaRef ds:uri="http://schemas.microsoft.com/office/2006/documentManagement/types"/>
    <ds:schemaRef ds:uri="http://schemas.microsoft.com/office/infopath/2007/PartnerControls"/>
    <ds:schemaRef ds:uri="http://www.w3.org/XML/1998/namespace"/>
    <ds:schemaRef ds:uri="http://purl.org/dc/dcmitype/"/>
    <ds:schemaRef ds:uri="d54cbe69-32bd-412a-b004-9152f949605e"/>
    <ds:schemaRef ds:uri="http://schemas.microsoft.com/office/2006/metadata/properties"/>
    <ds:schemaRef ds:uri="http://schemas.openxmlformats.org/package/2006/metadata/core-properties"/>
    <ds:schemaRef ds:uri="a77788bd-7a09-4084-ade4-9d0b2fd3b6d3"/>
  </ds:schemaRefs>
</ds:datastoreItem>
</file>

<file path=customXml/itemProps2.xml><?xml version="1.0" encoding="utf-8"?>
<ds:datastoreItem xmlns:ds="http://schemas.openxmlformats.org/officeDocument/2006/customXml" ds:itemID="{7C70D7EE-4061-488D-ACFE-E354D4D81262}">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54cbe69-32bd-412a-b004-9152f949605e"/>
    <ds:schemaRef ds:uri="a77788bd-7a09-4084-ade4-9d0b2fd3b6d3"/>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D42BD9C7-7A4A-4243-9AAD-7351B1911A97}">
  <ds:schemaRefs>
    <ds:schemaRef ds:uri="http://schemas.microsoft.com/sharepoint/events"/>
  </ds:schemaRefs>
</ds:datastoreItem>
</file>

<file path=customXml/itemProps4.xml><?xml version="1.0" encoding="utf-8"?>
<ds:datastoreItem xmlns:ds="http://schemas.openxmlformats.org/officeDocument/2006/customXml" ds:itemID="{65E151B5-E2EE-4BEC-82C3-105A302A3BE7}">
  <ds:schemaRefs>
    <ds:schemaRef ds:uri="http://schemas.microsoft.com/office/2006/metadata/longProperties"/>
  </ds:schemaRefs>
</ds:datastoreItem>
</file>

<file path=customXml/itemProps5.xml><?xml version="1.0" encoding="utf-8"?>
<ds:datastoreItem xmlns:ds="http://schemas.openxmlformats.org/officeDocument/2006/customXml" ds:itemID="{3A18F4D2-3653-4F4F-B917-116198900D9C}">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16277</TotalTime>
  <Words>39200</Words>
  <Application>Microsoft Office PowerPoint</Application>
  <PresentationFormat>Widescreen</PresentationFormat>
  <Paragraphs>9355</Paragraphs>
  <Slides>155</Slides>
  <Notes>151</Notes>
  <HiddenSlides>0</HiddenSlides>
  <MMClips>0</MMClips>
  <ScaleCrop>false</ScaleCrop>
  <HeadingPairs>
    <vt:vector size="6" baseType="variant">
      <vt:variant>
        <vt:lpstr>Fonts Used</vt:lpstr>
      </vt:variant>
      <vt:variant>
        <vt:i4>12</vt:i4>
      </vt:variant>
      <vt:variant>
        <vt:lpstr>Theme</vt:lpstr>
      </vt:variant>
      <vt:variant>
        <vt:i4>2</vt:i4>
      </vt:variant>
      <vt:variant>
        <vt:lpstr>Slide Titles</vt:lpstr>
      </vt:variant>
      <vt:variant>
        <vt:i4>155</vt:i4>
      </vt:variant>
    </vt:vector>
  </HeadingPairs>
  <TitlesOfParts>
    <vt:vector size="169" baseType="lpstr">
      <vt:lpstr>Arial</vt:lpstr>
      <vt:lpstr>Arial Narrow</vt:lpstr>
      <vt:lpstr>Calibri</vt:lpstr>
      <vt:lpstr>Calibri (body)</vt:lpstr>
      <vt:lpstr>interfaceregular</vt:lpstr>
      <vt:lpstr>Roboto</vt:lpstr>
      <vt:lpstr>Segoe UI</vt:lpstr>
      <vt:lpstr>Source Sans Pro</vt:lpstr>
      <vt:lpstr>System Font Regular</vt:lpstr>
      <vt:lpstr>system-ui</vt:lpstr>
      <vt:lpstr>Times</vt:lpstr>
      <vt:lpstr>Wingdings</vt:lpstr>
      <vt:lpstr>1_2017_HTAA_Diabetes</vt:lpstr>
      <vt:lpstr>2022_CCO_Template</vt:lpstr>
      <vt:lpstr>CCO 2022 Global Conference Coverage: Gynecologic Cancers Updates</vt:lpstr>
      <vt:lpstr>About These Slides</vt:lpstr>
      <vt:lpstr>Faculty</vt:lpstr>
      <vt:lpstr>Faculty</vt:lpstr>
      <vt:lpstr>Faculty</vt:lpstr>
      <vt:lpstr>Faculty</vt:lpstr>
      <vt:lpstr>Faculty</vt:lpstr>
      <vt:lpstr>Faculty Disclosures</vt:lpstr>
      <vt:lpstr>Faculty Disclosures</vt:lpstr>
      <vt:lpstr>Faculty Disclosures</vt:lpstr>
      <vt:lpstr>Faculty Disclosures</vt:lpstr>
      <vt:lpstr>Faculty Disclosures</vt:lpstr>
      <vt:lpstr>Ovarian Cancer</vt:lpstr>
      <vt:lpstr>Maintenance Olaparib in Newly Diagnosed OC With BRCA Mutations (SOLO-1 7-Yr Follow-up): Study Design</vt:lpstr>
      <vt:lpstr>SOLO-1 7-Yr Follow-up: Baseline Characteristics</vt:lpstr>
      <vt:lpstr>SOLO-1 7-Yr Follow-up: OS</vt:lpstr>
      <vt:lpstr>SOLO-1 7-Yr Follow-up: Time From Random Assignment to First Subsequent Therapy or Death</vt:lpstr>
      <vt:lpstr>SOLO-1 7-Yr Follow-up: Time From Random Assignment to Second Subsequent Therapy or Death</vt:lpstr>
      <vt:lpstr>SOLO-1 7-Yr Follow-up: Safety Summary</vt:lpstr>
      <vt:lpstr>SOLO-1 7-Yr Follow-up: Most Frequent TEAEs*</vt:lpstr>
      <vt:lpstr>Final Results From PAOLA-1: Maintenance Olaparib ± Bevacizumab in Advanced-Stage Ovarian Cancer</vt:lpstr>
      <vt:lpstr>Final Results From PAOLA-1: Baseline Characteristics</vt:lpstr>
      <vt:lpstr>Final Results From PAOLA-1: OS (ITT Population)</vt:lpstr>
      <vt:lpstr>Final Results From PAOLA-1:  OS in HRD-Positive Subgroup</vt:lpstr>
      <vt:lpstr>Final Results From PAOLA-1:  PFS in HRD-Positive Subgroup</vt:lpstr>
      <vt:lpstr>Final Results From PAOLA-1: OS by HRD Status</vt:lpstr>
      <vt:lpstr>Final Results From PAOLA-1: AEs of Special Interest in Final OS Analysis </vt:lpstr>
      <vt:lpstr>Individualized-Dose Niraparib vs Placebo Maintenance in Newly Diagnosed Advanced OC (PRIME): Study Design</vt:lpstr>
      <vt:lpstr>PRIME: PFS by BICR in ITT (Primary Endpoint)</vt:lpstr>
      <vt:lpstr>PRIME: PFS in Prespecified Subgroups</vt:lpstr>
      <vt:lpstr>PRIME: PFS by BRCA Status</vt:lpstr>
      <vt:lpstr>PRIME: PFS by HRD Subgroups</vt:lpstr>
      <vt:lpstr>PRIME: Safety Summary</vt:lpstr>
      <vt:lpstr>Final Analysis of SOLO-3: Olaparib vs Physician’s Choice of Single-Agent Nonplatinum CT in gBRCAm PSROC</vt:lpstr>
      <vt:lpstr>Final Analysis of SOLO-3: OS</vt:lpstr>
      <vt:lpstr>Final Analysis of SOLO-3: PFS2</vt:lpstr>
      <vt:lpstr>Final Analysis of SOLO-3: Secondary Efficacy Endpoints</vt:lpstr>
      <vt:lpstr>Final Analysis of SOLO-3: Safety Summary</vt:lpstr>
      <vt:lpstr>Final Analysis of SOLO-3: Safety</vt:lpstr>
      <vt:lpstr>Post Hoc Analyses From SOLO-3:  Olaparib vs Physician’s Choice CT in gBRCAm PSROC</vt:lpstr>
      <vt:lpstr>SOLO-3 Post Hoc Analyses: Baseline Characteristics</vt:lpstr>
      <vt:lpstr>SOLO-3 Post Hoc Analyses: Efficacy Summary</vt:lpstr>
      <vt:lpstr>SOLO-3 Post Hoc Analyses: Causes of Death and Safety</vt:lpstr>
      <vt:lpstr>SOLO-3 Post Hoc Analyses:  Secondary BRCA Reversion Mutations</vt:lpstr>
      <vt:lpstr>Mirvetuximab Soravtansine in Platinum-Resistant OC With High FRα Expression (SORAYA): Study Design</vt:lpstr>
      <vt:lpstr>Phase III SORAYA Study of Mirvetuximab Soravtansine: Efficacy Summary</vt:lpstr>
      <vt:lpstr>Phase III SORAYA Study of Mirvetuximab Soravtansine: Safety Summary</vt:lpstr>
      <vt:lpstr>ATHENA-MONO: Maintenance Rucaparib vs Placebo After 1L Platinum-Based CT in Advanced Ovarian Cancer   </vt:lpstr>
      <vt:lpstr>ATHENA-MONO: Baseline Characteristics</vt:lpstr>
      <vt:lpstr>ATHENA-MONO: Investigator-Assessed PFS in  HRD Population (Primary Endpoint)</vt:lpstr>
      <vt:lpstr>ATHENA-MONO: Investigator-Assessed PFS in  ITT Population (Primary Endpoint)</vt:lpstr>
      <vt:lpstr>ATHENA-MONO: Investigator-Assessed PFS in  HRD-Positive and HRD-Negative Populations</vt:lpstr>
      <vt:lpstr>ATHENA-MONO: Investigator-Assessed PFS  Across Subgroups</vt:lpstr>
      <vt:lpstr>ATHENA-MONO: Investigator-Assessed Response</vt:lpstr>
      <vt:lpstr>ATHENA-MONO: Safety/Tolerability</vt:lpstr>
      <vt:lpstr>ATHENA-MONO: Most Common TEAEs</vt:lpstr>
      <vt:lpstr>Disease Risk Subgroups From ATHENA-MONO: Study Design</vt:lpstr>
      <vt:lpstr>Disease Risk Subgroups From ATHENA-MONO: PFS by Surgical Outcome</vt:lpstr>
      <vt:lpstr>Disease Risk Subgroups From ATHENA-MONO: PFS by First-line CT Response*</vt:lpstr>
      <vt:lpstr>Disease Risk Subgroups From ATHENA-MONO: PFS in Subgroups</vt:lpstr>
      <vt:lpstr>ARIEL4: Rucaparib vs CT in Advanced/Relapsed OC With Deleterious BRCA1/2 Mutation: Study Design </vt:lpstr>
      <vt:lpstr>ARIEL4 Final Results: Baseline Characteristics</vt:lpstr>
      <vt:lpstr>ARIEL4 Final Results: Crossover and Subsequent Treatments </vt:lpstr>
      <vt:lpstr>ARIEL4 Final Results: OS in ITT Population  </vt:lpstr>
      <vt:lpstr>ARIEL4 Final Results: OS in Subgroups by Platinum Status   </vt:lpstr>
      <vt:lpstr>ARIEL4 Final Results: OS in ITT Population—Adjusted for Crossover   </vt:lpstr>
      <vt:lpstr>ARIEL4 Final Results: PFS2 Subgroups by Platinum Status  </vt:lpstr>
      <vt:lpstr>ARIEL4 Final Results: PFS During First Subsequent Anticancer Treatment (Platinum Status Subgroups)    </vt:lpstr>
      <vt:lpstr>ARIEL4 Final Results:  Safety Summary </vt:lpstr>
      <vt:lpstr>Maintenance Rucaparib vs Placebo Following Response to Platinum-Based CT for Recurrent OC (ARIEL3): Study Design</vt:lpstr>
      <vt:lpstr>ARIEL3: Step-down Analysis</vt:lpstr>
      <vt:lpstr>ARIEL3: Patient Disposition</vt:lpstr>
      <vt:lpstr>ARIEL3: Summary of Subsequent Therapy</vt:lpstr>
      <vt:lpstr>ARIEL3: Subsequent PARP Inhibitors in Patients Treated With Placebo</vt:lpstr>
      <vt:lpstr>ARIEL3: Final OS</vt:lpstr>
      <vt:lpstr>ARIEL3: Final OS-BRCA Wild-Type Non-Nested Cohorts</vt:lpstr>
      <vt:lpstr>ARIEL3: Post-Progression Outcomes PFS2 (Nested Cohorts)</vt:lpstr>
      <vt:lpstr>ARIEL3: Safety Summary</vt:lpstr>
      <vt:lpstr>Geneva HRD Test: Validation of Samples From  PAOLA-1 Dataset Using Geneva Lab–Developed Test </vt:lpstr>
      <vt:lpstr>Geneva HRD Test: Testing and Other Parameters</vt:lpstr>
      <vt:lpstr>Geneva HRD Test: Updated PFS  </vt:lpstr>
      <vt:lpstr>Geneva HRD Test: Updated PFS on BRCA WT From PAOLA-1</vt:lpstr>
      <vt:lpstr>Geneva HRD Test: Updated OS From PAOLA-1</vt:lpstr>
      <vt:lpstr>Geneva HRD Test: Discordant Samples in BRCA WT Group</vt:lpstr>
      <vt:lpstr>Validation of NOGGO-GIS HRD Assay in Samples  From Phase III PAOLA-1 Trial: Study Design</vt:lpstr>
      <vt:lpstr>NOGGO-GIS Assay: Comparison</vt:lpstr>
      <vt:lpstr>NOGGO-GIS Assay: PFS in HRD-Positive for myChoice vs NOGGO GIS Assay</vt:lpstr>
      <vt:lpstr>NOGGO-GIS Assay: PFS in HRD-Negative for myChoice vs NOGGO GIS Assay</vt:lpstr>
      <vt:lpstr>NOGGO-GIS Assay: OS in HRD-Positive for myChoice vs NOGGO GIS Assay</vt:lpstr>
      <vt:lpstr>NOGGO-GIS Assay: OS in HRD-Unknown*  </vt:lpstr>
      <vt:lpstr>Long-term QoL After Chemotherapy Among Rare  OC Survivors From GINECO VIVROVAIRE Tumor Study</vt:lpstr>
      <vt:lpstr>VIVROVAIRE Study: Patients Characteristics</vt:lpstr>
      <vt:lpstr>VIVROVAIRE Study: Results</vt:lpstr>
      <vt:lpstr>VIVROVAIRE Study: Early Menopause and Sexual Difficulties</vt:lpstr>
      <vt:lpstr>VIVROVAIRE Study: Early Menopause and Sexual Difficulties</vt:lpstr>
      <vt:lpstr>Ovarian Cancer Studies: Summary I</vt:lpstr>
      <vt:lpstr>Ovarian Cancer Studies: Summary II</vt:lpstr>
      <vt:lpstr>Ovarian Cancer Studies: Summary III</vt:lpstr>
      <vt:lpstr>Ovarian Cancer Studies: Summary IV</vt:lpstr>
      <vt:lpstr>Ovarian Cancer Studies: Summary V</vt:lpstr>
      <vt:lpstr>Ovarian Cancer Studies: Summary VI</vt:lpstr>
      <vt:lpstr>Ovarian Cancer Studies: Summary VII</vt:lpstr>
      <vt:lpstr>Endometrial Cancer</vt:lpstr>
      <vt:lpstr>Phase III of Selinexor vs Placebo Maintenance in Recurrent Endometrial Cancer (SIENDO): Study Design</vt:lpstr>
      <vt:lpstr>SIENDO: Baseline Characteristics</vt:lpstr>
      <vt:lpstr>SIENDO: Investigator-Assessed PFS (Primary Endpoint)</vt:lpstr>
      <vt:lpstr>SIENDO: PFS in Patients With Wild-Type P53 Endometrioid Carcinoma</vt:lpstr>
      <vt:lpstr>SIENDO: PFS by Histologic Subtype</vt:lpstr>
      <vt:lpstr>SIENDO: TEAEs</vt:lpstr>
      <vt:lpstr>SIENDO: Safety Summary and Patient-Reported Outcomes</vt:lpstr>
      <vt:lpstr>Preliminary Subgroup Analyses From Phase III SIENDO Study of Selinexor vs Pbo Maintenance in Recurrent EC </vt:lpstr>
      <vt:lpstr>SIENDO Preliminary Subgroup Analyses: Baseline Characteristics</vt:lpstr>
      <vt:lpstr>SIENDO Preliminary Subgroup Analyses: Baseline Characteristics</vt:lpstr>
      <vt:lpstr>SIENDO Preliminary Subgroup Analyses: PFS in Patients With Mutant/Aberrant P53 Endometrioid Carcinoma</vt:lpstr>
      <vt:lpstr>SIENDO Preliminary Subgroup Analyses: Analyses in Mutually Exclusive TCGA Subgroups</vt:lpstr>
      <vt:lpstr>Update From Phase I GARNET Trial of Dostarlimab in Advanced or Recurrent EC (Cohorts A1 and A2)</vt:lpstr>
      <vt:lpstr>GARNET Cohorts A1 and A2 Update:  Baseline Characteristics</vt:lpstr>
      <vt:lpstr>GARNET Cohorts A1 and A2 Update: Responses</vt:lpstr>
      <vt:lpstr>GARNET Cohorts A1 and A2 Update: PFS</vt:lpstr>
      <vt:lpstr>GARNET Cohorts A1 and A2 Update: OS</vt:lpstr>
      <vt:lpstr>GARNET Cohorts A1 and A2 Update: Safety</vt:lpstr>
      <vt:lpstr>GARNET Cohorts A1 and A2 Update: TRAEs</vt:lpstr>
      <vt:lpstr>EndoBARR: Atezolizumab, Bevacizumab, and Rucaparib in Previously Treated, Recurrent and Progressive EC </vt:lpstr>
      <vt:lpstr>EndoBARR: Baseline Characteristics</vt:lpstr>
      <vt:lpstr>EndoBARR: Best Response</vt:lpstr>
      <vt:lpstr>EndoBARR: Duration of Response</vt:lpstr>
      <vt:lpstr>EndoBARR: EFS and OS</vt:lpstr>
      <vt:lpstr>EndoBARR: Safety Summary</vt:lpstr>
      <vt:lpstr>Endometrial Cancer Studies: Summary</vt:lpstr>
      <vt:lpstr>Endometrial Cancer Studies: Summary</vt:lpstr>
      <vt:lpstr>Cervical Cancer</vt:lpstr>
      <vt:lpstr>Cost Effectiveness Analysis of Pembro + CT ± Bev in Persistent, Recurrent, or Metastatic Cervical Cancer</vt:lpstr>
      <vt:lpstr>Cost Effectiveness of Pembrolizumab + CT ± Bev vs SoC in Cervical Cancer: Model Inputs—Cost</vt:lpstr>
      <vt:lpstr>Cost Effectiveness of Pembrolizumab + CT ± Bev vs SoC in Cervical Cancer: Model Inputs—AEs</vt:lpstr>
      <vt:lpstr>Cost Effectiveness of Pembrolizumab + CT ± Bev vs SoC in Cervical Cancer: QALYS, ICER, and Total Costs</vt:lpstr>
      <vt:lpstr>Cost Effectiveness of Pembrolizumab + CT ± Bev vs SoC in Cervical Cancer: OS  </vt:lpstr>
      <vt:lpstr>KEYNOTE-826 Subgroup Analyses: Study Design</vt:lpstr>
      <vt:lpstr>KEYNOTE-826 Subgroup Analyses:  Baseline Characteristics (All Comers)</vt:lpstr>
      <vt:lpstr>KEYNOTE-826 Subgroup Analyses:  PFS and OS in Key Patient Subgroups (All Comers) </vt:lpstr>
      <vt:lpstr>KEYNOTE-826 Subgroup Analyses:  PFS and OS in PD-L1 CPS ≥1 Subgroup</vt:lpstr>
      <vt:lpstr>KEYNOTE-826 Subgroup Analyses:  ORR in All-Comer and CPS ≥1 Populations</vt:lpstr>
      <vt:lpstr>Durvalumab Combined With and Following CT in  Locally Advanced Cervical Cancer (CALLA): Study Design</vt:lpstr>
      <vt:lpstr>CALLA: Patient Demographics</vt:lpstr>
      <vt:lpstr>CALLA: Baseline Characteristics</vt:lpstr>
      <vt:lpstr>CALLA: Exposure to Study Treatments</vt:lpstr>
      <vt:lpstr>CALLA: PFS and OS</vt:lpstr>
      <vt:lpstr>CALLA: Secondary Efficacy Endpoints</vt:lpstr>
      <vt:lpstr>CALLA: Safety and Tolerability</vt:lpstr>
      <vt:lpstr>NeCTuR Study of TPB vs Non-TPB in Recurrent High-Grade Neuroendocrine Carcinoma of the Cervix: Study Design</vt:lpstr>
      <vt:lpstr>NeCTuR: Baseline Characteristics and Non-TPB Regimens</vt:lpstr>
      <vt:lpstr>NeCTuR: Responses and Proportion on Treatment</vt:lpstr>
      <vt:lpstr>NeCTuR: PFS and OS</vt:lpstr>
      <vt:lpstr>Cervical Cancer Studies: Summary II</vt:lpstr>
      <vt:lpstr>Cervical Cancer Studies: Summary II</vt:lpstr>
      <vt:lpstr>Go Online for More CCO  Coverage of Gynecologic Malignancies!</vt:lpstr>
    </vt:vector>
  </TitlesOfParts>
  <Company>Preferred Company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CCO 2022 Global Conference Coverage: Gynecologic Cancers Updates</dc:title>
  <dc:creator>Preferred User</dc:creator>
  <cp:lastModifiedBy>vwenzel@clinicaloptions.com</cp:lastModifiedBy>
  <cp:revision>1382</cp:revision>
  <cp:lastPrinted>2016-09-26T20:21:49Z</cp:lastPrinted>
  <dcterms:created xsi:type="dcterms:W3CDTF">2005-05-27T15:08:01Z</dcterms:created>
  <dcterms:modified xsi:type="dcterms:W3CDTF">2022-11-16T16:38:47Z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gs">
    <vt:lpwstr/>
  </property>
  <property fmtid="{D5CDD505-2E9C-101B-9397-08002B2CF9AE}" pid="3" name="display_urn:schemas-microsoft-com:office:office#Editor">
    <vt:lpwstr>Melanie Couton</vt:lpwstr>
  </property>
  <property fmtid="{D5CDD505-2E9C-101B-9397-08002B2CF9AE}" pid="4" name="display_urn:schemas-microsoft-com:office:office#Author">
    <vt:lpwstr>Melanie Couton</vt:lpwstr>
  </property>
  <property fmtid="{D5CDD505-2E9C-101B-9397-08002B2CF9AE}" pid="5" name="_dlc_DocId">
    <vt:lpwstr>56M7VY3CDVN5-387186687-1</vt:lpwstr>
  </property>
  <property fmtid="{D5CDD505-2E9C-101B-9397-08002B2CF9AE}" pid="6" name="_dlc_DocIdItemGuid">
    <vt:lpwstr>141066c5-a455-46ae-a890-a816f4a044f2</vt:lpwstr>
  </property>
  <property fmtid="{D5CDD505-2E9C-101B-9397-08002B2CF9AE}" pid="7" name="_dlc_DocIdUrl">
    <vt:lpwstr>https://intranet.clinicaloptions.com/mews/oncology/ASH_ALL_Satellite-TU_2016/Template/_layouts/15/DocIdRedir.aspx?ID=56M7VY3CDVN5-387186687-1, 56M7VY3CDVN5-387186687-1</vt:lpwstr>
  </property>
  <property fmtid="{D5CDD505-2E9C-101B-9397-08002B2CF9AE}" pid="8" name="ContentTypeId">
    <vt:lpwstr>0x0101002E9505FE274FAA4C9CABEB7D5DCF4EB9</vt:lpwstr>
  </property>
</Properties>
</file>